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7" r:id="rId4"/>
  </p:sldMasterIdLst>
  <p:notesMasterIdLst>
    <p:notesMasterId r:id="rId33"/>
  </p:notesMasterIdLst>
  <p:handoutMasterIdLst>
    <p:handoutMasterId r:id="rId34"/>
  </p:handoutMasterIdLst>
  <p:sldIdLst>
    <p:sldId id="330" r:id="rId5"/>
    <p:sldId id="365" r:id="rId6"/>
    <p:sldId id="351" r:id="rId7"/>
    <p:sldId id="353" r:id="rId8"/>
    <p:sldId id="355" r:id="rId9"/>
    <p:sldId id="369" r:id="rId10"/>
    <p:sldId id="322" r:id="rId11"/>
    <p:sldId id="367" r:id="rId12"/>
    <p:sldId id="268" r:id="rId13"/>
    <p:sldId id="300" r:id="rId14"/>
    <p:sldId id="271" r:id="rId15"/>
    <p:sldId id="269" r:id="rId16"/>
    <p:sldId id="313" r:id="rId17"/>
    <p:sldId id="358" r:id="rId18"/>
    <p:sldId id="306" r:id="rId19"/>
    <p:sldId id="368" r:id="rId20"/>
    <p:sldId id="317" r:id="rId21"/>
    <p:sldId id="366" r:id="rId22"/>
    <p:sldId id="357" r:id="rId23"/>
    <p:sldId id="325" r:id="rId24"/>
    <p:sldId id="360" r:id="rId25"/>
    <p:sldId id="363" r:id="rId26"/>
    <p:sldId id="260" r:id="rId27"/>
    <p:sldId id="364" r:id="rId28"/>
    <p:sldId id="321" r:id="rId29"/>
    <p:sldId id="361" r:id="rId30"/>
    <p:sldId id="352" r:id="rId31"/>
    <p:sldId id="370" r:id="rId32"/>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2" userDrawn="1">
          <p15:clr>
            <a:srgbClr val="A4A3A4"/>
          </p15:clr>
        </p15:guide>
        <p15:guide id="2" pos="3768" userDrawn="1">
          <p15:clr>
            <a:srgbClr val="A4A3A4"/>
          </p15:clr>
        </p15:guide>
        <p15:guide id="3" pos="288" userDrawn="1">
          <p15:clr>
            <a:srgbClr val="A4A3A4"/>
          </p15:clr>
        </p15:guide>
        <p15:guide id="4" orient="horz" pos="5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4" name="Author" initials="A" lastIdx="1" clrIdx="1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96C6D"/>
    <a:srgbClr val="677700"/>
    <a:srgbClr val="001F5C"/>
    <a:srgbClr val="DEE999"/>
    <a:srgbClr val="58585A"/>
    <a:srgbClr val="E64715"/>
    <a:srgbClr val="B1B3B4"/>
    <a:srgbClr val="ACC700"/>
    <a:srgbClr val="C7D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39" autoAdjust="0"/>
    <p:restoredTop sz="79788" autoAdjust="0"/>
  </p:normalViewPr>
  <p:slideViewPr>
    <p:cSldViewPr snapToGrid="0">
      <p:cViewPr varScale="1">
        <p:scale>
          <a:sx n="113" d="100"/>
          <a:sy n="113" d="100"/>
        </p:scale>
        <p:origin x="1848" y="90"/>
      </p:cViewPr>
      <p:guideLst>
        <p:guide orient="horz" pos="1572"/>
        <p:guide pos="3768"/>
        <p:guide pos="288"/>
        <p:guide orient="horz" pos="58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Tabelle1!$B$1</c:f>
              <c:strCache>
                <c:ptCount val="1"/>
                <c:pt idx="0">
                  <c:v>Datenreihe 1</c:v>
                </c:pt>
              </c:strCache>
            </c:strRef>
          </c:tx>
          <c:spPr>
            <a:solidFill>
              <a:srgbClr val="004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K</c:v>
                </c:pt>
                <c:pt idx="1">
                  <c:v>H</c:v>
                </c:pt>
                <c:pt idx="2">
                  <c:v>A</c:v>
                </c:pt>
                <c:pt idx="3">
                  <c:v>P</c:v>
                </c:pt>
                <c:pt idx="4">
                  <c:v>Q</c:v>
                </c:pt>
                <c:pt idx="5">
                  <c:v>I</c:v>
                </c:pt>
                <c:pt idx="6">
                  <c:v>M</c:v>
                </c:pt>
                <c:pt idx="7">
                  <c:v>F</c:v>
                </c:pt>
                <c:pt idx="8">
                  <c:v>G</c:v>
                </c:pt>
                <c:pt idx="9">
                  <c:v>C</c:v>
                </c:pt>
              </c:strCache>
            </c:strRef>
          </c:cat>
          <c:val>
            <c:numRef>
              <c:f>Tabelle1!$B$2:$B$11</c:f>
              <c:numCache>
                <c:formatCode>0%</c:formatCode>
                <c:ptCount val="10"/>
                <c:pt idx="0">
                  <c:v>0.03</c:v>
                </c:pt>
                <c:pt idx="1">
                  <c:v>0.04</c:v>
                </c:pt>
                <c:pt idx="2">
                  <c:v>0.05</c:v>
                </c:pt>
                <c:pt idx="3">
                  <c:v>0.05</c:v>
                </c:pt>
                <c:pt idx="4">
                  <c:v>0.06</c:v>
                </c:pt>
                <c:pt idx="5">
                  <c:v>0.06</c:v>
                </c:pt>
                <c:pt idx="6">
                  <c:v>0.06</c:v>
                </c:pt>
                <c:pt idx="7">
                  <c:v>7.0000000000000007E-2</c:v>
                </c:pt>
                <c:pt idx="8">
                  <c:v>0.19</c:v>
                </c:pt>
                <c:pt idx="9">
                  <c:v>0.28000000000000003</c:v>
                </c:pt>
              </c:numCache>
            </c:numRef>
          </c:val>
          <c:extLst>
            <c:ext xmlns:c16="http://schemas.microsoft.com/office/drawing/2014/chart" uri="{C3380CC4-5D6E-409C-BE32-E72D297353CC}">
              <c16:uniqueId val="{00000000-0E4E-4B0F-A5B7-1B1B667EF77B}"/>
            </c:ext>
          </c:extLst>
        </c:ser>
        <c:dLbls>
          <c:dLblPos val="outEnd"/>
          <c:showLegendKey val="0"/>
          <c:showVal val="1"/>
          <c:showCatName val="0"/>
          <c:showSerName val="0"/>
          <c:showPercent val="0"/>
          <c:showBubbleSize val="0"/>
        </c:dLbls>
        <c:gapWidth val="72"/>
        <c:axId val="-1935198768"/>
        <c:axId val="-1935203120"/>
      </c:barChart>
      <c:catAx>
        <c:axId val="-19351987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5203120"/>
        <c:crosses val="autoZero"/>
        <c:auto val="1"/>
        <c:lblAlgn val="ctr"/>
        <c:lblOffset val="100"/>
        <c:noMultiLvlLbl val="0"/>
      </c:catAx>
      <c:valAx>
        <c:axId val="-19352031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935198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39819329526443E-2"/>
          <c:y val="7.80351524282729E-2"/>
          <c:w val="0.54695391923903569"/>
          <c:h val="0.82026238767016713"/>
        </c:manualLayout>
      </c:layout>
      <c:doughnutChart>
        <c:varyColors val="1"/>
        <c:ser>
          <c:idx val="0"/>
          <c:order val="0"/>
          <c:explosion val="15"/>
          <c:dPt>
            <c:idx val="0"/>
            <c:bubble3D val="0"/>
            <c:explosion val="13"/>
            <c:spPr>
              <a:solidFill>
                <a:schemeClr val="accent1"/>
              </a:solidFill>
              <a:ln w="19050">
                <a:solidFill>
                  <a:schemeClr val="lt1"/>
                </a:solidFill>
              </a:ln>
              <a:effectLst/>
            </c:spPr>
            <c:extLst>
              <c:ext xmlns:c16="http://schemas.microsoft.com/office/drawing/2014/chart" uri="{C3380CC4-5D6E-409C-BE32-E72D297353CC}">
                <c16:uniqueId val="{00000001-BAB0-49AC-9360-3A6FE3C97C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B0-49AC-9360-3A6FE3C97C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B0-49AC-9360-3A6FE3C97C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B0-49AC-9360-3A6FE3C97C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B0-49AC-9360-3A6FE3C97C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AB0-49AC-9360-3A6FE3C97C1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AB0-49AC-9360-3A6FE3C97C11}"/>
              </c:ext>
            </c:extLst>
          </c:dPt>
          <c:dLbls>
            <c:dLbl>
              <c:idx val="0"/>
              <c:tx>
                <c:rich>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51%</a:t>
                    </a:r>
                  </a:p>
                </c:rich>
              </c:tx>
              <c:numFmt formatCode="0.00%" sourceLinked="0"/>
              <c:spPr>
                <a:noFill/>
                <a:ln>
                  <a:noFill/>
                </a:ln>
                <a:effectLst/>
              </c:spPr>
              <c:txPr>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1-BAB0-49AC-9360-3A6FE3C97C11}"/>
                </c:ext>
              </c:extLst>
            </c:dLbl>
            <c:dLbl>
              <c:idx val="1"/>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dirty="0">
                        <a:solidFill>
                          <a:schemeClr val="bg1"/>
                        </a:solidFill>
                      </a:rPr>
                      <a:t>15%</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BAB0-49AC-9360-3A6FE3C97C11}"/>
                </c:ext>
              </c:extLst>
            </c:dLbl>
            <c:dLbl>
              <c:idx val="2"/>
              <c:tx>
                <c:rich>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15%</a:t>
                    </a:r>
                  </a:p>
                </c:rich>
              </c:tx>
              <c:numFmt formatCode="0.00%" sourceLinked="0"/>
              <c:spPr>
                <a:noFill/>
                <a:ln>
                  <a:noFill/>
                </a:ln>
                <a:effectLst/>
              </c:spPr>
              <c:txPr>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5-BAB0-49AC-9360-3A6FE3C97C11}"/>
                </c:ext>
              </c:extLst>
            </c:dLbl>
            <c:dLbl>
              <c:idx val="3"/>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solidFill>
                          <a:schemeClr val="bg1"/>
                        </a:solidFill>
                      </a:rPr>
                      <a:t>13%</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AB0-49AC-9360-3A6FE3C97C11}"/>
                </c:ext>
              </c:extLst>
            </c:dLbl>
            <c:dLbl>
              <c:idx val="4"/>
              <c:layout>
                <c:manualLayout>
                  <c:x val="-3.8473647635752325E-2"/>
                  <c:y val="-0.12332982753697229"/>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layout>
                    <c:manualLayout>
                      <c:w val="9.4182997809027294E-2"/>
                      <c:h val="7.4585930148650989E-2"/>
                    </c:manualLayout>
                  </c15:layout>
                  <c15:showDataLabelsRange val="0"/>
                </c:ext>
                <c:ext xmlns:c16="http://schemas.microsoft.com/office/drawing/2014/chart" uri="{C3380CC4-5D6E-409C-BE32-E72D297353CC}">
                  <c16:uniqueId val="{00000009-BAB0-49AC-9360-3A6FE3C97C11}"/>
                </c:ext>
              </c:extLst>
            </c:dLbl>
            <c:dLbl>
              <c:idx val="5"/>
              <c:layout>
                <c:manualLayout>
                  <c:x val="2.7888362373036126E-2"/>
                  <c:y val="0.13679981218369147"/>
                </c:manualLayout>
              </c:layout>
              <c:tx>
                <c:rich>
                  <a:bodyPr/>
                  <a:lstStyle/>
                  <a:p>
                    <a:r>
                      <a:rPr lang="en-US" sz="16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AB0-49AC-9360-3A6FE3C97C11}"/>
                </c:ext>
              </c:extLst>
            </c:dLbl>
            <c:dLbl>
              <c:idx val="6"/>
              <c:layout>
                <c:manualLayout>
                  <c:x val="1.6769982313581212E-2"/>
                  <c:y val="-0.11677840998581922"/>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BAB0-49AC-9360-3A6FE3C97C1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Sheet1!$A$43:$A$49</c:f>
              <c:strCache>
                <c:ptCount val="7"/>
                <c:pt idx="0">
                  <c:v>Human Health and 
Social Work Activities </c:v>
                </c:pt>
                <c:pt idx="1">
                  <c:v>Manufacturing</c:v>
                </c:pt>
                <c:pt idx="2">
                  <c:v>Other</c:v>
                </c:pt>
                <c:pt idx="3">
                  <c:v>Transportation and Storage</c:v>
                </c:pt>
                <c:pt idx="4">
                  <c:v>Construction </c:v>
                </c:pt>
                <c:pt idx="5">
                  <c:v>Mining and Quarrying</c:v>
                </c:pt>
                <c:pt idx="6">
                  <c:v>Public Administration and Defence</c:v>
                </c:pt>
              </c:strCache>
            </c:strRef>
          </c:cat>
          <c:val>
            <c:numRef>
              <c:f>Sheet1!$B$43:$B$49</c:f>
              <c:numCache>
                <c:formatCode>General</c:formatCode>
                <c:ptCount val="7"/>
                <c:pt idx="0">
                  <c:v>24</c:v>
                </c:pt>
                <c:pt idx="1">
                  <c:v>7</c:v>
                </c:pt>
                <c:pt idx="2">
                  <c:v>7</c:v>
                </c:pt>
                <c:pt idx="3">
                  <c:v>6</c:v>
                </c:pt>
                <c:pt idx="4">
                  <c:v>1</c:v>
                </c:pt>
                <c:pt idx="5">
                  <c:v>1</c:v>
                </c:pt>
                <c:pt idx="6">
                  <c:v>1</c:v>
                </c:pt>
              </c:numCache>
            </c:numRef>
          </c:val>
          <c:extLst>
            <c:ext xmlns:c16="http://schemas.microsoft.com/office/drawing/2014/chart" uri="{C3380CC4-5D6E-409C-BE32-E72D297353CC}">
              <c16:uniqueId val="{0000000E-BAB0-49AC-9360-3A6FE3C97C11}"/>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layout>
        <c:manualLayout>
          <c:xMode val="edge"/>
          <c:yMode val="edge"/>
          <c:x val="0.66218940114133684"/>
          <c:y val="7.3937542432248218E-2"/>
          <c:w val="0.33527539300357112"/>
          <c:h val="0.92606245756775163"/>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605559166843617E-2"/>
          <c:y val="4.6909228066602027E-2"/>
          <c:w val="0.52207310710947308"/>
          <c:h val="0.86076948184851909"/>
        </c:manualLayout>
      </c:layout>
      <c:doughnutChart>
        <c:varyColors val="1"/>
        <c:ser>
          <c:idx val="0"/>
          <c:order val="0"/>
          <c:explosion val="13"/>
          <c:dPt>
            <c:idx val="0"/>
            <c:bubble3D val="0"/>
            <c:explosion val="28"/>
            <c:spPr>
              <a:solidFill>
                <a:schemeClr val="accent1"/>
              </a:solidFill>
              <a:ln w="19050">
                <a:solidFill>
                  <a:schemeClr val="lt1"/>
                </a:solidFill>
              </a:ln>
              <a:effectLst/>
            </c:spPr>
            <c:extLst>
              <c:ext xmlns:c16="http://schemas.microsoft.com/office/drawing/2014/chart" uri="{C3380CC4-5D6E-409C-BE32-E72D297353CC}">
                <c16:uniqueId val="{00000001-0883-4141-A760-A23781B098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83-4141-A760-A23781B098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83-4141-A760-A23781B098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83-4141-A760-A23781B098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83-4141-A760-A23781B098A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83-4141-A760-A23781B098A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83-4141-A760-A23781B098A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883-4141-A760-A23781B098A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883-4141-A760-A23781B098A0}"/>
              </c:ext>
            </c:extLst>
          </c:dPt>
          <c:dLbls>
            <c:dLbl>
              <c:idx val="0"/>
              <c:layout>
                <c:manualLayout>
                  <c:x val="-4.3460934523023029E-3"/>
                  <c:y val="1.7914084052882376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883-4141-A760-A23781B098A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3-0883-4141-A760-A23781B098A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5-0883-4141-A760-A23781B098A0}"/>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7-0883-4141-A760-A23781B098A0}"/>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9-0883-4141-A760-A23781B098A0}"/>
                </c:ext>
              </c:extLst>
            </c:dLbl>
            <c:dLbl>
              <c:idx val="5"/>
              <c:layout>
                <c:manualLayout>
                  <c:x val="-2.1730467261511515E-3"/>
                  <c:y val="-1.9887767222297476E-2"/>
                </c:manualLayout>
              </c:layout>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883-4141-A760-A23781B098A0}"/>
                </c:ext>
              </c:extLst>
            </c:dLbl>
            <c:dLbl>
              <c:idx val="6"/>
              <c:layout>
                <c:manualLayout>
                  <c:x val="-4.3460934523022231E-3"/>
                  <c:y val="-3.5828168105764752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883-4141-A760-A23781B098A0}"/>
                </c:ext>
              </c:extLst>
            </c:dLbl>
            <c:dLbl>
              <c:idx val="7"/>
              <c:layout>
                <c:manualLayout>
                  <c:x val="-8.6921869046044462E-3"/>
                  <c:y val="-0.13060677786590685"/>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8501227429188206E-2"/>
                      <c:h val="4.8009745261724759E-2"/>
                    </c:manualLayout>
                  </c15:layout>
                </c:ext>
                <c:ext xmlns:c16="http://schemas.microsoft.com/office/drawing/2014/chart" uri="{C3380CC4-5D6E-409C-BE32-E72D297353CC}">
                  <c16:uniqueId val="{0000000F-0883-4141-A760-A23781B098A0}"/>
                </c:ext>
              </c:extLst>
            </c:dLbl>
            <c:dLbl>
              <c:idx val="8"/>
              <c:layout>
                <c:manualLayout>
                  <c:x val="2.1730467261511156E-2"/>
                  <c:y val="0.1383888455203325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883-4141-A760-A23781B098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ysDash"/>
                  <a:round/>
                </a:ln>
                <a:effectLst/>
              </c:spPr>
            </c:leaderLines>
            <c:extLst>
              <c:ext xmlns:c15="http://schemas.microsoft.com/office/drawing/2012/chart" uri="{CE6537A1-D6FC-4f65-9D91-7224C49458BB}"/>
            </c:extLst>
          </c:dLbls>
          <c:cat>
            <c:strRef>
              <c:f>Sheet1!$A$27:$A$35</c:f>
              <c:strCache>
                <c:ptCount val="9"/>
                <c:pt idx="0">
                  <c:v>Human Health and 
Social Work Activities </c:v>
                </c:pt>
                <c:pt idx="1">
                  <c:v>Education</c:v>
                </c:pt>
                <c:pt idx="2">
                  <c:v>Professional, Scientific 
and Technical Activities</c:v>
                </c:pt>
                <c:pt idx="3">
                  <c:v> Other</c:v>
                </c:pt>
                <c:pt idx="4">
                  <c:v>Administrative and 
Support Service Activities</c:v>
                </c:pt>
                <c:pt idx="5">
                  <c:v>Information and 
Communication</c:v>
                </c:pt>
                <c:pt idx="6">
                  <c:v>Other 
Service Activites</c:v>
                </c:pt>
                <c:pt idx="7">
                  <c:v>Construction </c:v>
                </c:pt>
                <c:pt idx="8">
                  <c:v>Manufacturing</c:v>
                </c:pt>
              </c:strCache>
            </c:strRef>
          </c:cat>
          <c:val>
            <c:numRef>
              <c:f>Sheet1!$B$27:$B$35</c:f>
              <c:numCache>
                <c:formatCode>General</c:formatCode>
                <c:ptCount val="9"/>
                <c:pt idx="0">
                  <c:v>41</c:v>
                </c:pt>
                <c:pt idx="1">
                  <c:v>19</c:v>
                </c:pt>
                <c:pt idx="2">
                  <c:v>13</c:v>
                </c:pt>
                <c:pt idx="3">
                  <c:v>12</c:v>
                </c:pt>
                <c:pt idx="4">
                  <c:v>6</c:v>
                </c:pt>
                <c:pt idx="5">
                  <c:v>4</c:v>
                </c:pt>
                <c:pt idx="6">
                  <c:v>4</c:v>
                </c:pt>
                <c:pt idx="7">
                  <c:v>2</c:v>
                </c:pt>
                <c:pt idx="8">
                  <c:v>1</c:v>
                </c:pt>
              </c:numCache>
            </c:numRef>
          </c:val>
          <c:extLst>
            <c:ext xmlns:c16="http://schemas.microsoft.com/office/drawing/2014/chart" uri="{C3380CC4-5D6E-409C-BE32-E72D297353CC}">
              <c16:uniqueId val="{00000012-0883-4141-A760-A23781B098A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5853855934530725"/>
          <c:y val="1.2062635504988779E-2"/>
          <c:w val="0.33494230047623946"/>
          <c:h val="0.98793736449501124"/>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lgn="jus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09ADA-2402-4E92-84FC-C3680877E720}" type="doc">
      <dgm:prSet loTypeId="urn:microsoft.com/office/officeart/2005/8/layout/hList1" loCatId="list" qsTypeId="urn:microsoft.com/office/officeart/2005/8/quickstyle/3d5" qsCatId="3D" csTypeId="urn:microsoft.com/office/officeart/2005/8/colors/accent1_2" csCatId="accent1" phldr="1"/>
      <dgm:spPr>
        <a:scene3d>
          <a:camera prst="isometricOffAxis2Left" zoom="95000">
            <a:rot lat="1080000" lon="1200000" rev="0"/>
          </a:camera>
          <a:lightRig rig="flat" dir="t">
            <a:rot lat="0" lon="0" rev="0"/>
          </a:lightRig>
        </a:scene3d>
      </dgm:spPr>
      <dgm:t>
        <a:bodyPr/>
        <a:lstStyle/>
        <a:p>
          <a:endParaRPr lang="en-US"/>
        </a:p>
      </dgm:t>
    </dgm:pt>
    <dgm:pt modelId="{4A0B58B6-AB09-407E-8310-786269C7405D}">
      <dgm:prSet phldrT="[Text]" custT="1"/>
      <dgm:spPr>
        <a:solidFill>
          <a:srgbClr val="ACC700"/>
        </a:solidFill>
        <a:ln>
          <a:solidFill>
            <a:srgbClr val="ACC700"/>
          </a:solidFill>
        </a:ln>
      </dgm:spPr>
      <dgm:t>
        <a:bodyPr/>
        <a:lstStyle/>
        <a:p>
          <a:r>
            <a:rPr lang="fr-FR" sz="1800" b="0" dirty="0"/>
            <a:t>Basés sur des logiciels uniquement</a:t>
          </a:r>
        </a:p>
      </dgm:t>
    </dgm:pt>
    <dgm:pt modelId="{7CAA4197-2B23-4C38-8139-B34265C77697}" type="parTrans" cxnId="{2C67110A-F85D-473C-86EA-15A5B72F3E32}">
      <dgm:prSet/>
      <dgm:spPr/>
      <dgm:t>
        <a:bodyPr/>
        <a:lstStyle/>
        <a:p>
          <a:endParaRPr lang="en-US"/>
        </a:p>
      </dgm:t>
    </dgm:pt>
    <dgm:pt modelId="{B4140149-9F6E-40BF-9C9E-B751D692AEAD}" type="sibTrans" cxnId="{2C67110A-F85D-473C-86EA-15A5B72F3E32}">
      <dgm:prSet/>
      <dgm:spPr/>
      <dgm:t>
        <a:bodyPr/>
        <a:lstStyle/>
        <a:p>
          <a:endParaRPr lang="en-US"/>
        </a:p>
      </dgm:t>
    </dgm:pt>
    <dgm:pt modelId="{FFB7BE98-64FA-469C-9DF8-3DE487B04FB5}">
      <dgm:prSet phldrT="[Text]" custT="1"/>
      <dgm:spPr>
        <a:solidFill>
          <a:srgbClr val="003399">
            <a:alpha val="30000"/>
          </a:srgbClr>
        </a:solidFill>
      </dgm:spPr>
      <dgm:t>
        <a:bodyPr anchor="ctr" anchorCtr="0"/>
        <a:lstStyle/>
        <a:p>
          <a:r>
            <a:rPr lang="fr-FR" sz="1600" dirty="0">
              <a:solidFill>
                <a:srgbClr val="003399"/>
              </a:solidFill>
            </a:rPr>
            <a:t>Assistants vocaux, moteurs de recherche, etc.</a:t>
          </a:r>
        </a:p>
      </dgm:t>
    </dgm:pt>
    <dgm:pt modelId="{2B214912-2556-4345-AF23-EAD9B1EE9D49}" type="parTrans" cxnId="{865FCC81-4CDA-45BE-9D3D-66E8E406D3D4}">
      <dgm:prSet/>
      <dgm:spPr/>
      <dgm:t>
        <a:bodyPr/>
        <a:lstStyle/>
        <a:p>
          <a:endParaRPr lang="en-US"/>
        </a:p>
      </dgm:t>
    </dgm:pt>
    <dgm:pt modelId="{AF8D1C0F-84FC-4C5C-B176-BE66FF859F3F}" type="sibTrans" cxnId="{865FCC81-4CDA-45BE-9D3D-66E8E406D3D4}">
      <dgm:prSet/>
      <dgm:spPr/>
      <dgm:t>
        <a:bodyPr/>
        <a:lstStyle/>
        <a:p>
          <a:endParaRPr lang="en-US"/>
        </a:p>
      </dgm:t>
    </dgm:pt>
    <dgm:pt modelId="{2CBE3875-1DDE-4804-92C2-F1C9457ED2C1}">
      <dgm:prSet phldrT="[Text]" custT="1"/>
      <dgm:spPr>
        <a:solidFill>
          <a:srgbClr val="ACC700"/>
        </a:solidFill>
        <a:ln>
          <a:solidFill>
            <a:srgbClr val="ACC700"/>
          </a:solidFill>
        </a:ln>
        <a:sp3d extrusionH="381000" contourW="38100" prstMaterial="matte">
          <a:contourClr>
            <a:schemeClr val="lt1"/>
          </a:contourClr>
        </a:sp3d>
      </dgm:spPr>
      <dgm:t>
        <a:bodyPr/>
        <a:lstStyle/>
        <a:p>
          <a:r>
            <a:rPr lang="fr-FR" sz="1800" dirty="0"/>
            <a:t>Intégrés dans des pièces/composants mécaniques</a:t>
          </a:r>
        </a:p>
      </dgm:t>
    </dgm:pt>
    <dgm:pt modelId="{C4E5935E-28FF-4131-88E9-123FC901407D}" type="parTrans" cxnId="{33D6C3B4-84DB-4DF1-BAD2-536E644D941D}">
      <dgm:prSet/>
      <dgm:spPr/>
      <dgm:t>
        <a:bodyPr/>
        <a:lstStyle/>
        <a:p>
          <a:endParaRPr lang="en-US"/>
        </a:p>
      </dgm:t>
    </dgm:pt>
    <dgm:pt modelId="{4C47E91E-4366-4813-911A-A2324DCF6571}" type="sibTrans" cxnId="{33D6C3B4-84DB-4DF1-BAD2-536E644D941D}">
      <dgm:prSet/>
      <dgm:spPr/>
      <dgm:t>
        <a:bodyPr/>
        <a:lstStyle/>
        <a:p>
          <a:endParaRPr lang="en-US"/>
        </a:p>
      </dgm:t>
    </dgm:pt>
    <dgm:pt modelId="{DE8FC0A8-4E33-4A56-9D14-09344713760F}">
      <dgm:prSet phldrT="[Text]" custT="1"/>
      <dgm:spPr>
        <a:solidFill>
          <a:srgbClr val="003399">
            <a:alpha val="30000"/>
          </a:srgbClr>
        </a:solidFill>
      </dgm:spPr>
      <dgm:t>
        <a:bodyPr anchor="ctr" anchorCtr="0"/>
        <a:lstStyle/>
        <a:p>
          <a:r>
            <a:rPr lang="fr-FR" sz="1600" dirty="0">
              <a:solidFill>
                <a:srgbClr val="003399"/>
              </a:solidFill>
            </a:rPr>
            <a:t>Robots de pointe, voitures autonomes, drones</a:t>
          </a:r>
        </a:p>
      </dgm:t>
    </dgm:pt>
    <dgm:pt modelId="{BEB27CE9-4068-414B-B2AB-3D2C2D6B9299}" type="parTrans" cxnId="{C5D33394-6C17-4A77-B763-24320BA3DC5D}">
      <dgm:prSet/>
      <dgm:spPr/>
      <dgm:t>
        <a:bodyPr/>
        <a:lstStyle/>
        <a:p>
          <a:endParaRPr lang="en-US"/>
        </a:p>
      </dgm:t>
    </dgm:pt>
    <dgm:pt modelId="{B680BD25-1057-4C1D-8194-6BBB4A3E3E09}" type="sibTrans" cxnId="{C5D33394-6C17-4A77-B763-24320BA3DC5D}">
      <dgm:prSet/>
      <dgm:spPr/>
      <dgm:t>
        <a:bodyPr/>
        <a:lstStyle/>
        <a:p>
          <a:endParaRPr lang="en-US"/>
        </a:p>
      </dgm:t>
    </dgm:pt>
    <dgm:pt modelId="{5A5D0380-A388-40CB-A5D7-13F6BC499117}" type="pres">
      <dgm:prSet presAssocID="{FEB09ADA-2402-4E92-84FC-C3680877E720}" presName="Name0" presStyleCnt="0">
        <dgm:presLayoutVars>
          <dgm:dir/>
          <dgm:animLvl val="lvl"/>
          <dgm:resizeHandles val="exact"/>
        </dgm:presLayoutVars>
      </dgm:prSet>
      <dgm:spPr/>
    </dgm:pt>
    <dgm:pt modelId="{E2933C54-64F7-4078-B17A-A9A14686A74A}" type="pres">
      <dgm:prSet presAssocID="{4A0B58B6-AB09-407E-8310-786269C7405D}" presName="composite" presStyleCnt="0"/>
      <dgm:spPr/>
    </dgm:pt>
    <dgm:pt modelId="{46FBA236-234E-40DE-9AEF-F2FA83F0FF0C}" type="pres">
      <dgm:prSet presAssocID="{4A0B58B6-AB09-407E-8310-786269C7405D}" presName="parTx" presStyleLbl="alignNode1" presStyleIdx="0" presStyleCnt="2" custLinFactX="-7905" custLinFactY="-56665" custLinFactNeighborX="-100000" custLinFactNeighborY="-100000">
        <dgm:presLayoutVars>
          <dgm:chMax val="0"/>
          <dgm:chPref val="0"/>
          <dgm:bulletEnabled val="1"/>
        </dgm:presLayoutVars>
      </dgm:prSet>
      <dgm:spPr/>
    </dgm:pt>
    <dgm:pt modelId="{0F1AD682-DE5D-47B4-9AEC-5D0E8D189452}" type="pres">
      <dgm:prSet presAssocID="{4A0B58B6-AB09-407E-8310-786269C7405D}" presName="desTx" presStyleLbl="alignAccFollowNode1" presStyleIdx="0" presStyleCnt="2">
        <dgm:presLayoutVars>
          <dgm:bulletEnabled val="1"/>
        </dgm:presLayoutVars>
      </dgm:prSet>
      <dgm:spPr/>
    </dgm:pt>
    <dgm:pt modelId="{06542E71-4844-4037-9E29-B03B7CABF407}" type="pres">
      <dgm:prSet presAssocID="{B4140149-9F6E-40BF-9C9E-B751D692AEAD}" presName="space" presStyleCnt="0"/>
      <dgm:spPr/>
    </dgm:pt>
    <dgm:pt modelId="{B8378963-E13A-4FFC-B878-470136CAE780}" type="pres">
      <dgm:prSet presAssocID="{2CBE3875-1DDE-4804-92C2-F1C9457ED2C1}" presName="composite" presStyleCnt="0"/>
      <dgm:spPr/>
    </dgm:pt>
    <dgm:pt modelId="{07D3044E-07F5-4926-BA30-9D3312F300E5}" type="pres">
      <dgm:prSet presAssocID="{2CBE3875-1DDE-4804-92C2-F1C9457ED2C1}" presName="parTx" presStyleLbl="alignNode1" presStyleIdx="1" presStyleCnt="2" custLinFactNeighborX="-180">
        <dgm:presLayoutVars>
          <dgm:chMax val="0"/>
          <dgm:chPref val="0"/>
          <dgm:bulletEnabled val="1"/>
        </dgm:presLayoutVars>
      </dgm:prSet>
      <dgm:spPr/>
    </dgm:pt>
    <dgm:pt modelId="{80EA7E25-F457-492E-B6B3-9406468EA2C8}" type="pres">
      <dgm:prSet presAssocID="{2CBE3875-1DDE-4804-92C2-F1C9457ED2C1}" presName="desTx" presStyleLbl="alignAccFollowNode1" presStyleIdx="1" presStyleCnt="2">
        <dgm:presLayoutVars>
          <dgm:bulletEnabled val="1"/>
        </dgm:presLayoutVars>
      </dgm:prSet>
      <dgm:spPr/>
    </dgm:pt>
  </dgm:ptLst>
  <dgm:cxnLst>
    <dgm:cxn modelId="{2C67110A-F85D-473C-86EA-15A5B72F3E32}" srcId="{FEB09ADA-2402-4E92-84FC-C3680877E720}" destId="{4A0B58B6-AB09-407E-8310-786269C7405D}" srcOrd="0" destOrd="0" parTransId="{7CAA4197-2B23-4C38-8139-B34265C77697}" sibTransId="{B4140149-9F6E-40BF-9C9E-B751D692AEAD}"/>
    <dgm:cxn modelId="{6908BD5E-E3B3-4005-B973-ECFA61EFA5CE}" type="presOf" srcId="{FEB09ADA-2402-4E92-84FC-C3680877E720}" destId="{5A5D0380-A388-40CB-A5D7-13F6BC499117}" srcOrd="0" destOrd="0" presId="urn:microsoft.com/office/officeart/2005/8/layout/hList1"/>
    <dgm:cxn modelId="{4FC51068-4EE9-46DF-8DC5-C9566080FABA}" type="presOf" srcId="{4A0B58B6-AB09-407E-8310-786269C7405D}" destId="{46FBA236-234E-40DE-9AEF-F2FA83F0FF0C}" srcOrd="0" destOrd="0" presId="urn:microsoft.com/office/officeart/2005/8/layout/hList1"/>
    <dgm:cxn modelId="{865FCC81-4CDA-45BE-9D3D-66E8E406D3D4}" srcId="{4A0B58B6-AB09-407E-8310-786269C7405D}" destId="{FFB7BE98-64FA-469C-9DF8-3DE487B04FB5}" srcOrd="0" destOrd="0" parTransId="{2B214912-2556-4345-AF23-EAD9B1EE9D49}" sibTransId="{AF8D1C0F-84FC-4C5C-B176-BE66FF859F3F}"/>
    <dgm:cxn modelId="{C5D33394-6C17-4A77-B763-24320BA3DC5D}" srcId="{2CBE3875-1DDE-4804-92C2-F1C9457ED2C1}" destId="{DE8FC0A8-4E33-4A56-9D14-09344713760F}" srcOrd="0" destOrd="0" parTransId="{BEB27CE9-4068-414B-B2AB-3D2C2D6B9299}" sibTransId="{B680BD25-1057-4C1D-8194-6BBB4A3E3E09}"/>
    <dgm:cxn modelId="{172E949A-33DA-4787-83FD-7CF8F4B1C7B8}" type="presOf" srcId="{2CBE3875-1DDE-4804-92C2-F1C9457ED2C1}" destId="{07D3044E-07F5-4926-BA30-9D3312F300E5}" srcOrd="0" destOrd="0" presId="urn:microsoft.com/office/officeart/2005/8/layout/hList1"/>
    <dgm:cxn modelId="{D58ED7A4-6724-4A64-B32F-E63DEDD1D079}" type="presOf" srcId="{DE8FC0A8-4E33-4A56-9D14-09344713760F}" destId="{80EA7E25-F457-492E-B6B3-9406468EA2C8}" srcOrd="0" destOrd="0" presId="urn:microsoft.com/office/officeart/2005/8/layout/hList1"/>
    <dgm:cxn modelId="{CC1144B1-5411-4B2B-BA8A-4EED192231CF}" type="presOf" srcId="{FFB7BE98-64FA-469C-9DF8-3DE487B04FB5}" destId="{0F1AD682-DE5D-47B4-9AEC-5D0E8D189452}" srcOrd="0" destOrd="0" presId="urn:microsoft.com/office/officeart/2005/8/layout/hList1"/>
    <dgm:cxn modelId="{33D6C3B4-84DB-4DF1-BAD2-536E644D941D}" srcId="{FEB09ADA-2402-4E92-84FC-C3680877E720}" destId="{2CBE3875-1DDE-4804-92C2-F1C9457ED2C1}" srcOrd="1" destOrd="0" parTransId="{C4E5935E-28FF-4131-88E9-123FC901407D}" sibTransId="{4C47E91E-4366-4813-911A-A2324DCF6571}"/>
    <dgm:cxn modelId="{FD9F0494-85FB-4902-9D85-CDF40A27F256}" type="presParOf" srcId="{5A5D0380-A388-40CB-A5D7-13F6BC499117}" destId="{E2933C54-64F7-4078-B17A-A9A14686A74A}" srcOrd="0" destOrd="0" presId="urn:microsoft.com/office/officeart/2005/8/layout/hList1"/>
    <dgm:cxn modelId="{E0F2BB3A-2F98-4503-99AB-6AC059D329AC}" type="presParOf" srcId="{E2933C54-64F7-4078-B17A-A9A14686A74A}" destId="{46FBA236-234E-40DE-9AEF-F2FA83F0FF0C}" srcOrd="0" destOrd="0" presId="urn:microsoft.com/office/officeart/2005/8/layout/hList1"/>
    <dgm:cxn modelId="{016078F5-230F-422B-804B-3D4BFF39284B}" type="presParOf" srcId="{E2933C54-64F7-4078-B17A-A9A14686A74A}" destId="{0F1AD682-DE5D-47B4-9AEC-5D0E8D189452}" srcOrd="1" destOrd="0" presId="urn:microsoft.com/office/officeart/2005/8/layout/hList1"/>
    <dgm:cxn modelId="{5618AA8A-E76E-4361-B7ED-54764261D838}" type="presParOf" srcId="{5A5D0380-A388-40CB-A5D7-13F6BC499117}" destId="{06542E71-4844-4037-9E29-B03B7CABF407}" srcOrd="1" destOrd="0" presId="urn:microsoft.com/office/officeart/2005/8/layout/hList1"/>
    <dgm:cxn modelId="{E71B9721-1535-42E8-9FED-236F77AEDB7E}" type="presParOf" srcId="{5A5D0380-A388-40CB-A5D7-13F6BC499117}" destId="{B8378963-E13A-4FFC-B878-470136CAE780}" srcOrd="2" destOrd="0" presId="urn:microsoft.com/office/officeart/2005/8/layout/hList1"/>
    <dgm:cxn modelId="{82976A11-93D2-4A85-9E8D-FB9300DBD129}" type="presParOf" srcId="{B8378963-E13A-4FFC-B878-470136CAE780}" destId="{07D3044E-07F5-4926-BA30-9D3312F300E5}" srcOrd="0" destOrd="0" presId="urn:microsoft.com/office/officeart/2005/8/layout/hList1"/>
    <dgm:cxn modelId="{86BD36AF-BA16-4B50-BD43-FC182B734276}" type="presParOf" srcId="{B8378963-E13A-4FFC-B878-470136CAE780}" destId="{80EA7E25-F457-492E-B6B3-9406468EA2C8}"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r>
            <a:rPr lang="fr-FR" sz="2200" noProof="0" dirty="0">
              <a:solidFill>
                <a:srgbClr val="003399"/>
              </a:solidFill>
            </a:rPr>
            <a:t>niveaux et acteurs</a:t>
          </a:r>
        </a:p>
      </dgm:t>
    </dgm:pt>
    <dgm:pt modelId="{5B0B46C8-D8F6-4E54-A627-A063A0D4297B}" type="parTrans" cxnId="{7E7B2730-9106-42C3-B340-6D6AAF039082}">
      <dgm:prSet/>
      <dgm:spPr/>
      <dgm:t>
        <a:bodyPr/>
        <a:lstStyle/>
        <a:p>
          <a:endParaRPr lang="en-150" noProof="0" dirty="0"/>
        </a:p>
      </dgm:t>
    </dgm:pt>
    <dgm:pt modelId="{9B117BCC-873A-49A9-8E9C-D9C16A8A292D}" type="sibTrans" cxnId="{7E7B2730-9106-42C3-B340-6D6AAF039082}">
      <dgm:prSet/>
      <dgm:spPr/>
      <dgm:t>
        <a:bodyPr/>
        <a:lstStyle/>
        <a:p>
          <a:endParaRPr lang="en-150" noProof="0" dirty="0"/>
        </a:p>
      </dgm:t>
    </dgm:pt>
    <dgm:pt modelId="{388C1E7D-0256-489C-B193-C0DB06448C1E}">
      <dgm:prSet phldrT="[Text]" custT="1"/>
      <dgm:spPr/>
      <dgm:t>
        <a:bodyPr/>
        <a:lstStyle/>
        <a:p>
          <a:r>
            <a:rPr lang="fr-FR" sz="1350" noProof="0" dirty="0">
              <a:solidFill>
                <a:srgbClr val="003399"/>
              </a:solidFill>
            </a:rPr>
            <a:t>Élaboration</a:t>
          </a:r>
          <a:br>
            <a:rPr lang="fr-FR" sz="1350" noProof="0" dirty="0">
              <a:solidFill>
                <a:srgbClr val="003399"/>
              </a:solidFill>
            </a:rPr>
          </a:br>
          <a:r>
            <a:rPr lang="fr-FR" sz="1350" noProof="0" dirty="0">
              <a:solidFill>
                <a:srgbClr val="003399"/>
              </a:solidFill>
            </a:rPr>
            <a:t>des politiques</a:t>
          </a:r>
        </a:p>
      </dgm:t>
    </dgm:pt>
    <dgm:pt modelId="{59EBD877-0790-4781-BFA2-1C4EC4706743}" type="parTrans" cxnId="{FDDEDB5A-6E2F-4E94-8E17-87CBD46ECEDA}">
      <dgm:prSet/>
      <dgm:spPr/>
      <dgm:t>
        <a:bodyPr/>
        <a:lstStyle/>
        <a:p>
          <a:endParaRPr lang="en-150" noProof="0" dirty="0"/>
        </a:p>
      </dgm:t>
    </dgm:pt>
    <dgm:pt modelId="{C957455C-F5DB-4FDF-BBB5-9E312ED06AFE}" type="sibTrans" cxnId="{FDDEDB5A-6E2F-4E94-8E17-87CBD46ECEDA}">
      <dgm:prSet/>
      <dgm:spPr/>
      <dgm:t>
        <a:bodyPr/>
        <a:lstStyle/>
        <a:p>
          <a:endParaRPr lang="en-150" noProof="0" dirty="0"/>
        </a:p>
      </dgm:t>
    </dgm:pt>
    <dgm:pt modelId="{E6A3C384-9DE9-481B-9C69-EB784B435C8F}">
      <dgm:prSet phldrT="[Text]" custT="1"/>
      <dgm:spPr/>
      <dgm:t>
        <a:bodyPr/>
        <a:lstStyle/>
        <a:p>
          <a:r>
            <a:rPr lang="fr-FR" sz="1200" noProof="0">
              <a:solidFill>
                <a:srgbClr val="003399"/>
              </a:solidFill>
            </a:rPr>
            <a:t>Gestion de la SST</a:t>
          </a:r>
        </a:p>
      </dgm:t>
    </dgm:pt>
    <dgm:pt modelId="{AA784F44-5F7C-4CC2-A95A-C67976E726CC}" type="parTrans" cxnId="{8002DB2C-C93C-4F94-B533-666CF0D814C9}">
      <dgm:prSet/>
      <dgm:spPr/>
      <dgm:t>
        <a:bodyPr/>
        <a:lstStyle/>
        <a:p>
          <a:endParaRPr lang="en-150" noProof="0" dirty="0"/>
        </a:p>
      </dgm:t>
    </dgm:pt>
    <dgm:pt modelId="{C63D1AEA-002E-495F-A6EB-7937437D9B0B}" type="sibTrans" cxnId="{8002DB2C-C93C-4F94-B533-666CF0D814C9}">
      <dgm:prSet/>
      <dgm:spPr/>
      <dgm:t>
        <a:bodyPr/>
        <a:lstStyle/>
        <a:p>
          <a:endParaRPr lang="en-150" noProof="0" dirty="0"/>
        </a:p>
      </dgm:t>
    </dgm:pt>
    <dgm:pt modelId="{051C0EE4-3B61-4733-B86C-1BD622531E34}">
      <dgm:prSet phldrT="[Text]" custT="1"/>
      <dgm:spPr/>
      <dgm:t>
        <a:bodyPr/>
        <a:lstStyle/>
        <a:p>
          <a:r>
            <a:rPr lang="fr-FR" sz="1350" noProof="0" dirty="0">
              <a:solidFill>
                <a:srgbClr val="003399"/>
              </a:solidFill>
            </a:rPr>
            <a:t>Travailleurs</a:t>
          </a:r>
        </a:p>
      </dgm:t>
    </dgm:pt>
    <dgm:pt modelId="{F30D6806-D073-4B5E-A5F0-7929B3F40655}" type="parTrans" cxnId="{E00D8D44-0047-43B9-8617-E69CB8D19D49}">
      <dgm:prSet/>
      <dgm:spPr/>
      <dgm:t>
        <a:bodyPr/>
        <a:lstStyle/>
        <a:p>
          <a:endParaRPr lang="en-150" noProof="0" dirty="0"/>
        </a:p>
      </dgm:t>
    </dgm:pt>
    <dgm:pt modelId="{5BFA7B9C-BE18-4FAF-BAD4-1897CB3366BE}" type="sibTrans" cxnId="{E00D8D44-0047-43B9-8617-E69CB8D19D49}">
      <dgm:prSet/>
      <dgm:spPr/>
      <dgm:t>
        <a:bodyPr/>
        <a:lstStyle/>
        <a:p>
          <a:endParaRPr lang="en-150" noProof="0" dirty="0"/>
        </a:p>
      </dgm:t>
    </dgm:pt>
    <dgm:pt modelId="{A8449911-9F34-4D02-8913-28E326991D3F}">
      <dgm:prSet phldrT="[Text]" custT="1"/>
      <dgm:spPr/>
      <dgm:t>
        <a:bodyPr/>
        <a:lstStyle/>
        <a:p>
          <a:r>
            <a:rPr lang="fr-FR" sz="1400" noProof="0" dirty="0">
              <a:solidFill>
                <a:srgbClr val="003399"/>
              </a:solidFill>
            </a:rPr>
            <a:t>Inspection du travail</a:t>
          </a:r>
        </a:p>
      </dgm:t>
    </dgm:pt>
    <dgm:pt modelId="{BFF3EA12-7734-4D40-A173-99F32DDE03D6}" type="parTrans" cxnId="{90FD56AA-9E92-4817-95A8-23FAFF2716B5}">
      <dgm:prSet/>
      <dgm:spPr/>
      <dgm:t>
        <a:bodyPr/>
        <a:lstStyle/>
        <a:p>
          <a:endParaRPr lang="en-150" noProof="0" dirty="0"/>
        </a:p>
      </dgm:t>
    </dgm:pt>
    <dgm:pt modelId="{2E89AB1C-B679-49CE-8C81-68F507950F2B}" type="sibTrans" cxnId="{90FD56AA-9E92-4817-95A8-23FAFF2716B5}">
      <dgm:prSet/>
      <dgm:spPr/>
      <dgm:t>
        <a:bodyPr/>
        <a:lstStyle/>
        <a:p>
          <a:endParaRPr lang="en-150" noProof="0" dirty="0"/>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33952" custScaleY="131543">
        <dgm:presLayoutVars>
          <dgm:bulletEnabled val="1"/>
        </dgm:presLayoutVars>
      </dgm:prSet>
      <dgm:spPr/>
    </dgm:pt>
    <dgm:pt modelId="{EA413F61-AE23-49F6-A99F-E7B49DE24A2F}" type="pres">
      <dgm:prSet presAssocID="{E6A3C384-9DE9-481B-9C69-EB784B435C8F}" presName="node" presStyleLbl="vennNode1" presStyleIdx="2" presStyleCnt="5" custScaleX="129226" custScaleY="129226">
        <dgm:presLayoutVars>
          <dgm:bulletEnabled val="1"/>
        </dgm:presLayoutVars>
      </dgm:prSet>
      <dgm:spPr/>
    </dgm:pt>
    <dgm:pt modelId="{FBCA933A-3821-4C21-BCF6-6B81877EBD8D}" type="pres">
      <dgm:prSet presAssocID="{051C0EE4-3B61-4733-B86C-1BD622531E34}" presName="node" presStyleLbl="vennNode1" presStyleIdx="3" presStyleCnt="5" custScaleX="130027" custScaleY="130027">
        <dgm:presLayoutVars>
          <dgm:bulletEnabled val="1"/>
        </dgm:presLayoutVars>
      </dgm:prSet>
      <dgm:spPr/>
    </dgm:pt>
    <dgm:pt modelId="{60654F36-D029-423A-848E-BB57AC0E5763}" type="pres">
      <dgm:prSet presAssocID="{A8449911-9F34-4D02-8913-28E326991D3F}" presName="node" presStyleLbl="vennNode1" presStyleIdx="4" presStyleCnt="5" custScaleX="132709" custScaleY="132709">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BA236-234E-40DE-9AEF-F2FA83F0FF0C}">
      <dsp:nvSpPr>
        <dsp:cNvPr id="0" name=""/>
        <dsp:cNvSpPr/>
      </dsp:nvSpPr>
      <dsp:spPr>
        <a:xfrm>
          <a:off x="0" y="0"/>
          <a:ext cx="3106273" cy="865475"/>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fr-FR" sz="1800" b="0" kern="1200" dirty="0"/>
            <a:t>Basés sur des logiciels uniquement</a:t>
          </a:r>
        </a:p>
      </dsp:txBody>
      <dsp:txXfrm>
        <a:off x="0" y="0"/>
        <a:ext cx="3106273" cy="865475"/>
      </dsp:txXfrm>
    </dsp:sp>
    <dsp:sp modelId="{0F1AD682-DE5D-47B4-9AEC-5D0E8D189452}">
      <dsp:nvSpPr>
        <dsp:cNvPr id="0" name=""/>
        <dsp:cNvSpPr/>
      </dsp:nvSpPr>
      <dsp:spPr>
        <a:xfrm>
          <a:off x="32" y="875247"/>
          <a:ext cx="3106273" cy="634094"/>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fr-FR" sz="1600" kern="1200" dirty="0">
              <a:solidFill>
                <a:srgbClr val="003399"/>
              </a:solidFill>
            </a:rPr>
            <a:t>Assistants vocaux, moteurs de recherche, etc.</a:t>
          </a:r>
        </a:p>
      </dsp:txBody>
      <dsp:txXfrm>
        <a:off x="32" y="875247"/>
        <a:ext cx="3106273" cy="634094"/>
      </dsp:txXfrm>
    </dsp:sp>
    <dsp:sp modelId="{07D3044E-07F5-4926-BA30-9D3312F300E5}">
      <dsp:nvSpPr>
        <dsp:cNvPr id="0" name=""/>
        <dsp:cNvSpPr/>
      </dsp:nvSpPr>
      <dsp:spPr>
        <a:xfrm>
          <a:off x="3535593" y="9771"/>
          <a:ext cx="3106273" cy="865475"/>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fr-FR" sz="1800" kern="1200" dirty="0"/>
            <a:t>Intégrés dans des pièces/composants mécaniques</a:t>
          </a:r>
        </a:p>
      </dsp:txBody>
      <dsp:txXfrm>
        <a:off x="3535593" y="9771"/>
        <a:ext cx="3106273" cy="865475"/>
      </dsp:txXfrm>
    </dsp:sp>
    <dsp:sp modelId="{80EA7E25-F457-492E-B6B3-9406468EA2C8}">
      <dsp:nvSpPr>
        <dsp:cNvPr id="0" name=""/>
        <dsp:cNvSpPr/>
      </dsp:nvSpPr>
      <dsp:spPr>
        <a:xfrm>
          <a:off x="3541184" y="875247"/>
          <a:ext cx="3106273" cy="634094"/>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fr-FR" sz="1600" kern="1200" dirty="0">
              <a:solidFill>
                <a:srgbClr val="003399"/>
              </a:solidFill>
            </a:rPr>
            <a:t>Robots de pointe, voitures autonomes, drones</a:t>
          </a:r>
        </a:p>
      </dsp:txBody>
      <dsp:txXfrm>
        <a:off x="3541184" y="875247"/>
        <a:ext cx="3106273" cy="634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1747762" y="813662"/>
          <a:ext cx="2017494" cy="201749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fr-FR" sz="2200" kern="1200" noProof="0" dirty="0">
              <a:solidFill>
                <a:srgbClr val="003399"/>
              </a:solidFill>
            </a:rPr>
            <a:t>niveaux et acteurs</a:t>
          </a:r>
        </a:p>
      </dsp:txBody>
      <dsp:txXfrm>
        <a:off x="2043217" y="1109117"/>
        <a:ext cx="1426584" cy="1426584"/>
      </dsp:txXfrm>
    </dsp:sp>
    <dsp:sp modelId="{7974AED0-7A87-4D52-B382-4ECA15173FEC}">
      <dsp:nvSpPr>
        <dsp:cNvPr id="0" name=""/>
        <dsp:cNvSpPr/>
      </dsp:nvSpPr>
      <dsp:spPr>
        <a:xfrm>
          <a:off x="2080891" y="-154911"/>
          <a:ext cx="1351237" cy="132693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00075">
            <a:lnSpc>
              <a:spcPct val="90000"/>
            </a:lnSpc>
            <a:spcBef>
              <a:spcPct val="0"/>
            </a:spcBef>
            <a:spcAft>
              <a:spcPct val="35000"/>
            </a:spcAft>
            <a:buNone/>
          </a:pPr>
          <a:r>
            <a:rPr lang="fr-FR" sz="1350" kern="1200" noProof="0" dirty="0">
              <a:solidFill>
                <a:srgbClr val="003399"/>
              </a:solidFill>
            </a:rPr>
            <a:t>Élaboration</a:t>
          </a:r>
          <a:br>
            <a:rPr lang="fr-FR" sz="1350" kern="1200" noProof="0" dirty="0">
              <a:solidFill>
                <a:srgbClr val="003399"/>
              </a:solidFill>
            </a:rPr>
          </a:br>
          <a:r>
            <a:rPr lang="fr-FR" sz="1350" kern="1200" noProof="0" dirty="0">
              <a:solidFill>
                <a:srgbClr val="003399"/>
              </a:solidFill>
            </a:rPr>
            <a:t>des politiques</a:t>
          </a:r>
        </a:p>
      </dsp:txBody>
      <dsp:txXfrm>
        <a:off x="2278775" y="39414"/>
        <a:ext cx="955469" cy="938286"/>
      </dsp:txXfrm>
    </dsp:sp>
    <dsp:sp modelId="{EA413F61-AE23-49F6-A99F-E7B49DE24A2F}">
      <dsp:nvSpPr>
        <dsp:cNvPr id="0" name=""/>
        <dsp:cNvSpPr/>
      </dsp:nvSpPr>
      <dsp:spPr>
        <a:xfrm>
          <a:off x="3418581" y="1170627"/>
          <a:ext cx="1303563" cy="1303563"/>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noProof="0">
              <a:solidFill>
                <a:srgbClr val="003399"/>
              </a:solidFill>
            </a:rPr>
            <a:t>Gestion de la SST</a:t>
          </a:r>
        </a:p>
      </dsp:txBody>
      <dsp:txXfrm>
        <a:off x="3609483" y="1361529"/>
        <a:ext cx="921759" cy="921759"/>
      </dsp:txXfrm>
    </dsp:sp>
    <dsp:sp modelId="{FBCA933A-3821-4C21-BCF6-6B81877EBD8D}">
      <dsp:nvSpPr>
        <dsp:cNvPr id="0" name=""/>
        <dsp:cNvSpPr/>
      </dsp:nvSpPr>
      <dsp:spPr>
        <a:xfrm>
          <a:off x="2100688" y="2480440"/>
          <a:ext cx="1311643" cy="1311643"/>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00075">
            <a:lnSpc>
              <a:spcPct val="90000"/>
            </a:lnSpc>
            <a:spcBef>
              <a:spcPct val="0"/>
            </a:spcBef>
            <a:spcAft>
              <a:spcPct val="35000"/>
            </a:spcAft>
            <a:buNone/>
          </a:pPr>
          <a:r>
            <a:rPr lang="fr-FR" sz="1350" kern="1200" noProof="0" dirty="0">
              <a:solidFill>
                <a:srgbClr val="003399"/>
              </a:solidFill>
            </a:rPr>
            <a:t>Travailleurs</a:t>
          </a:r>
        </a:p>
      </dsp:txBody>
      <dsp:txXfrm>
        <a:off x="2292774" y="2672526"/>
        <a:ext cx="927471" cy="927471"/>
      </dsp:txXfrm>
    </dsp:sp>
    <dsp:sp modelId="{60654F36-D029-423A-848E-BB57AC0E5763}">
      <dsp:nvSpPr>
        <dsp:cNvPr id="0" name=""/>
        <dsp:cNvSpPr/>
      </dsp:nvSpPr>
      <dsp:spPr>
        <a:xfrm>
          <a:off x="773308" y="1153060"/>
          <a:ext cx="1338698" cy="1338698"/>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noProof="0" dirty="0">
              <a:solidFill>
                <a:srgbClr val="003399"/>
              </a:solidFill>
            </a:rPr>
            <a:t>Inspection du travail</a:t>
          </a:r>
        </a:p>
      </dsp:txBody>
      <dsp:txXfrm>
        <a:off x="969356" y="1349108"/>
        <a:ext cx="946602" cy="946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24/01/2024</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24/01/2024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51994" indent="-251994" defTabSz="457189">
              <a:spcBef>
                <a:spcPts val="600"/>
              </a:spcBef>
              <a:buClr>
                <a:srgbClr val="003399"/>
              </a:buClr>
              <a:buFont typeface="Arial" panose="020B0604020202020204" pitchFamily="34" charset="0"/>
              <a:buChar char="•"/>
            </a:pPr>
            <a:r>
              <a:rPr lang="fr-FR" sz="1200" dirty="0">
                <a:solidFill>
                  <a:srgbClr val="003399"/>
                </a:solidFill>
                <a:latin typeface="Arial"/>
              </a:rPr>
              <a:t>S’agissant des incidences que la technologie aura sur les tâches physiques et cognitives, et donc sur les emplois comprenant ces tâches, nous observons des différences entre les divers domaines d’application.</a:t>
            </a:r>
          </a:p>
          <a:p>
            <a:pPr marL="251994" indent="-251994" defTabSz="457189">
              <a:spcBef>
                <a:spcPts val="600"/>
              </a:spcBef>
              <a:buClr>
                <a:srgbClr val="003399"/>
              </a:buClr>
              <a:buFont typeface="Arial" panose="020B0604020202020204" pitchFamily="34" charset="0"/>
              <a:buChar char="•"/>
            </a:pPr>
            <a:r>
              <a:rPr lang="fr-FR" sz="1200" b="0" dirty="0">
                <a:solidFill>
                  <a:srgbClr val="003399"/>
                </a:solidFill>
                <a:latin typeface="Arial"/>
              </a:rPr>
              <a:t>Toutefois, les systèmes robotiques ont une incidence qui est moins spécifique à l’emploi et davantage liée à la tâche.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schemeClr val="tx2"/>
                </a:solidFill>
              </a:rPr>
              <a:t>L’automatisation dans le domaine du nettoyage a une incidence sur les emplois dans lesquels le nettoyage des surfaces est une tâche secondaire, ainsi que sur ceux où il s’agit d’une tâche principale.</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11</a:t>
            </a:fld>
            <a:endParaRPr lang="de-DE"/>
          </a:p>
        </p:txBody>
      </p:sp>
    </p:spTree>
    <p:extLst>
      <p:ext uri="{BB962C8B-B14F-4D97-AF65-F5344CB8AC3E}">
        <p14:creationId xmlns:p14="http://schemas.microsoft.com/office/powerpoint/2010/main" val="3098712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fr-FR" sz="1800" dirty="0">
                <a:effectLst/>
                <a:latin typeface="Arial" panose="020B0604020202020204" pitchFamily="34" charset="0"/>
                <a:ea typeface="Calibri" panose="020F0502020204030204" pitchFamily="34" charset="0"/>
              </a:rPr>
              <a:t>Les soins de santé sont souvent décrits comme un secteur à l’aube d’une transformation majeure due à ces technologies. Dans le domaine médical, les processus fondés sur les données sont automatisés, tandis que les tâches cognitives supérieures, telles que le diagnostic et le plan de traitement, sont toujours effectuées par des professionnels de santé qualifiés. Toutefois, à mesure que la technologie progresse, l’évaluation devient moins supervisée. Certains dispositifs médicaux, tels que les tensiomètres, peuvent déjà déterminer les valeurs du patient avec une précision suffisante, laissant la réévaluation humaine aux situations exceptionnelles. </a:t>
            </a:r>
          </a:p>
          <a:p>
            <a:pPr marL="285750" indent="-285750">
              <a:buFont typeface="Arial" panose="020B0604020202020204" pitchFamily="34" charset="0"/>
              <a:buChar char="•"/>
            </a:pPr>
            <a:endParaRPr lang="en-GB" sz="1800" dirty="0">
              <a:effectLst/>
              <a:latin typeface="Arial" panose="020B0604020202020204" pitchFamily="34" charset="0"/>
            </a:endParaRPr>
          </a:p>
          <a:p>
            <a:pPr marL="285750" indent="-285750">
              <a:buFont typeface="Arial" panose="020B0604020202020204" pitchFamily="34" charset="0"/>
              <a:buChar char="•"/>
            </a:pPr>
            <a:r>
              <a:rPr lang="fr-FR" sz="1800" dirty="0">
                <a:effectLst/>
                <a:latin typeface="Arial" panose="020B0604020202020204" pitchFamily="34" charset="0"/>
                <a:ea typeface="Calibri" panose="020F0502020204030204" pitchFamily="34" charset="0"/>
              </a:rPr>
              <a:t>Un autre secteur confronté à des changements importants est celui de l’éducation, où l’IA peut automatiser toute une série de tâches, telles que la formation linguistique de base et la préparation des plans de cours, aidant ainsi les enseignants à consacrer plus de temps au soutien individuel des élèves. </a:t>
            </a:r>
          </a:p>
        </p:txBody>
      </p:sp>
      <p:sp>
        <p:nvSpPr>
          <p:cNvPr id="4" name="Foliennummernplatzhalter 3"/>
          <p:cNvSpPr>
            <a:spLocks noGrp="1"/>
          </p:cNvSpPr>
          <p:nvPr>
            <p:ph type="sldNum" sz="quarter" idx="10"/>
          </p:nvPr>
        </p:nvSpPr>
        <p:spPr/>
        <p:txBody>
          <a:bodyPr/>
          <a:lstStyle/>
          <a:p>
            <a:fld id="{BD6919F1-BCA4-4095-B84B-201DBF001E36}" type="slidenum">
              <a:rPr lang="de-DE" smtClean="0"/>
              <a:t>12</a:t>
            </a:fld>
            <a:endParaRPr lang="de-DE"/>
          </a:p>
        </p:txBody>
      </p:sp>
    </p:spTree>
    <p:extLst>
      <p:ext uri="{BB962C8B-B14F-4D97-AF65-F5344CB8AC3E}">
        <p14:creationId xmlns:p14="http://schemas.microsoft.com/office/powerpoint/2010/main" val="3853421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a:effectLst/>
                <a:latin typeface="Arial" panose="020B0604020202020204" pitchFamily="34" charset="0"/>
                <a:ea typeface="Calibri" panose="020F0502020204030204" pitchFamily="34" charset="0"/>
              </a:rPr>
              <a:t>La robotique de pointe et les systèmes fondés sur l’IA créent des défis et des effets positifs pour la SST.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a:effectLst/>
                <a:latin typeface="Arial" panose="020B0604020202020204" pitchFamily="34" charset="0"/>
                <a:ea typeface="Calibri" panose="020F0502020204030204" pitchFamily="34" charset="0"/>
              </a:rPr>
              <a:t>Ces effets peuvent être classés comme physiques, psychosociaux et organisationnels.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13</a:t>
            </a:fld>
            <a:endParaRPr lang="de-DE"/>
          </a:p>
        </p:txBody>
      </p:sp>
    </p:spTree>
    <p:extLst>
      <p:ext uri="{BB962C8B-B14F-4D97-AF65-F5344CB8AC3E}">
        <p14:creationId xmlns:p14="http://schemas.microsoft.com/office/powerpoint/2010/main" val="1375804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1" dirty="0"/>
              <a:t>Données fondées sur la littérature.</a:t>
            </a:r>
          </a:p>
          <a:p>
            <a:endParaRPr lang="de-DE" dirty="0"/>
          </a:p>
          <a:p>
            <a:pPr marL="285750" indent="-285750">
              <a:buFont typeface="Arial" panose="020B0604020202020204" pitchFamily="34" charset="0"/>
              <a:buChar char="•"/>
            </a:pPr>
            <a:r>
              <a:rPr lang="fr-FR" sz="1800" dirty="0">
                <a:effectLst/>
                <a:latin typeface="Arial" panose="020B0604020202020204" pitchFamily="34" charset="0"/>
                <a:ea typeface="Calibri" panose="020F0502020204030204" pitchFamily="34" charset="0"/>
              </a:rPr>
              <a:t>Les effets sur la SST des systèmes fondés sur l’IA se divisent en effets positifs et en risques. </a:t>
            </a:r>
          </a:p>
          <a:p>
            <a:pPr marL="285750" indent="-285750">
              <a:buFont typeface="Arial" panose="020B0604020202020204" pitchFamily="34" charset="0"/>
              <a:buChar char="•"/>
            </a:pPr>
            <a:r>
              <a:rPr lang="fr-FR" sz="1800" dirty="0">
                <a:effectLst/>
                <a:latin typeface="Arial" panose="020B0604020202020204" pitchFamily="34" charset="0"/>
                <a:ea typeface="Calibri" panose="020F0502020204030204" pitchFamily="34" charset="0"/>
              </a:rPr>
              <a:t>Les effets positifs concernent davantage les domaines de la sécurité, de la structure sociale, de la transformation de l’emploi et de la confiance. Par exemple, les systèmes fondés sur l’IA peuvent contribuer à prévenir les accidents dans les domaines de la logistique et des transports, réduire la charge de travail tant physique que cognitive des employés et leur permettre d’acquérir de nouvelles compétences.</a:t>
            </a:r>
          </a:p>
          <a:p>
            <a:pPr marL="285750" indent="-285750">
              <a:buFont typeface="Arial" panose="020B0604020202020204" pitchFamily="34" charset="0"/>
              <a:buChar char="•"/>
            </a:pPr>
            <a:r>
              <a:rPr lang="fr-FR" sz="1800" dirty="0">
                <a:effectLst/>
                <a:latin typeface="Arial" panose="020B0604020202020204" pitchFamily="34" charset="0"/>
                <a:ea typeface="Calibri" panose="020F0502020204030204" pitchFamily="34" charset="0"/>
              </a:rPr>
              <a:t>Les risques apparaissent dans toutes les catégories: physiques, psychosociales et organisationnelles. Il s’agit notamment de la perte de vie privée due à la surveillance des systèmes d’IA, de la crainte de perdre son emploi susceptible d’entraîner également du stress et une mauvaise santé mentale, de la perte d’autonomie, de la déqualification, du biais d’automatisation, de la dépendance excessive et de la mauvaise utilisation du système.</a:t>
            </a:r>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14</a:t>
            </a:fld>
            <a:endParaRPr lang="de-DE"/>
          </a:p>
        </p:txBody>
      </p:sp>
    </p:spTree>
    <p:extLst>
      <p:ext uri="{BB962C8B-B14F-4D97-AF65-F5344CB8AC3E}">
        <p14:creationId xmlns:p14="http://schemas.microsoft.com/office/powerpoint/2010/main" val="3318723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t>Données fondées sur la littérature.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Arial" panose="020B0604020202020204" pitchFamily="34" charset="0"/>
                <a:ea typeface="Times New Roman" panose="02020603050405020304" pitchFamily="18" charset="0"/>
              </a:rPr>
              <a:t>L’automatisation des tâches physiques permet d’éviter aux travailleurs les lésions d’effort de longue durée, de les soustraire aux environnements de travail dangereux, de réduire leur charge de travail, d’éliminer l’exposition aux substances dangereuses et d’éviter les accidents.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Arial" panose="020B0604020202020204" pitchFamily="34" charset="0"/>
                <a:ea typeface="Times New Roman" panose="02020603050405020304" pitchFamily="18" charset="0"/>
              </a:rPr>
              <a:t>Parmi les autres effets positifs découlant de la robotique de pointe, citons le flux de travail positif, la motivation et la satisfaction au travail, ainsi que le renforcement de l’engagement et des compétences.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Arial" panose="020B0604020202020204" pitchFamily="34" charset="0"/>
                <a:ea typeface="Times New Roman" panose="02020603050405020304" pitchFamily="18" charset="0"/>
              </a:rPr>
              <a:t>En revanche, les risques comprennent le rejet, la méfiance et la mauvaise utilisation de la technologie, l’incertitude quant aux changements organisationnels, la crainte de perdre son emploi, l’épuisement émotionnel et l’irritabilité à l’égard de la conception des tâches.</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15</a:t>
            </a:fld>
            <a:endParaRPr lang="de-DE"/>
          </a:p>
        </p:txBody>
      </p:sp>
    </p:spTree>
    <p:extLst>
      <p:ext uri="{BB962C8B-B14F-4D97-AF65-F5344CB8AC3E}">
        <p14:creationId xmlns:p14="http://schemas.microsoft.com/office/powerpoint/2010/main" val="2753671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112313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Exemples d’études de cas</a:t>
            </a:r>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891238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spcAft>
                <a:spcPts val="600"/>
              </a:spcAft>
              <a:buFont typeface="Arial" panose="020B0604020202020204" pitchFamily="34" charset="0"/>
              <a:buChar char="•"/>
            </a:pPr>
            <a:r>
              <a:rPr lang="fr-FR" sz="1200"/>
              <a:t>Les risques psychosociaux </a:t>
            </a:r>
            <a:r>
              <a:rPr lang="fr-FR" sz="1200" b="0"/>
              <a:t>liés à la robotique de pointe et à l’IA peuvent découler d’une mauvaise utilisation de la technologie, en raison d’un manque de confiance, d’une faible acceptation ou d’un biais d’automatisation.</a:t>
            </a:r>
          </a:p>
          <a:p>
            <a:pPr marL="171450" indent="-171450">
              <a:spcBef>
                <a:spcPts val="600"/>
              </a:spcBef>
              <a:spcAft>
                <a:spcPts val="600"/>
              </a:spcAft>
              <a:buFont typeface="Arial" panose="020B0604020202020204" pitchFamily="34" charset="0"/>
              <a:buChar char="•"/>
            </a:pPr>
            <a:r>
              <a:rPr lang="fr-FR" sz="1200" b="0"/>
              <a:t>L’éducation est essentielle, mais </a:t>
            </a:r>
            <a:r>
              <a:rPr lang="fr-FR" sz="1200"/>
              <a:t>l’expérience directe acquise lors de précédentes mises en œuvre </a:t>
            </a:r>
            <a:r>
              <a:rPr lang="fr-FR" sz="1200" b="0"/>
              <a:t>est tout aussi importante.</a:t>
            </a:r>
          </a:p>
          <a:p>
            <a:pPr marL="171450" indent="-171450">
              <a:spcBef>
                <a:spcPts val="600"/>
              </a:spcBef>
              <a:spcAft>
                <a:spcPts val="600"/>
              </a:spcAft>
              <a:buFont typeface="Arial" panose="020B0604020202020204" pitchFamily="34" charset="0"/>
              <a:buChar char="•"/>
            </a:pPr>
            <a:r>
              <a:rPr lang="fr-FR" sz="1200" b="0"/>
              <a:t>Dans de nombreux cas, l’amélioration de la SST a été la principale motivation pour la mise en œuvre du système.</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359549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20</a:t>
            </a:fld>
            <a:endParaRPr lang="de-DE"/>
          </a:p>
        </p:txBody>
      </p:sp>
    </p:spTree>
    <p:extLst>
      <p:ext uri="{BB962C8B-B14F-4D97-AF65-F5344CB8AC3E}">
        <p14:creationId xmlns:p14="http://schemas.microsoft.com/office/powerpoint/2010/main" val="3643942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21</a:t>
            </a:fld>
            <a:endParaRPr lang="de-DE"/>
          </a:p>
        </p:txBody>
      </p:sp>
    </p:spTree>
    <p:extLst>
      <p:ext uri="{BB962C8B-B14F-4D97-AF65-F5344CB8AC3E}">
        <p14:creationId xmlns:p14="http://schemas.microsoft.com/office/powerpoint/2010/main" val="2457888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338304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i="0">
                <a:solidFill>
                  <a:schemeClr val="tx2"/>
                </a:solidFill>
              </a:rPr>
              <a:t>Certaines entreprises organisent des audits éthiques pour leurs applications d’IA</a:t>
            </a: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22</a:t>
            </a:fld>
            <a:endParaRPr lang="de-DE"/>
          </a:p>
        </p:txBody>
      </p:sp>
    </p:spTree>
    <p:extLst>
      <p:ext uri="{BB962C8B-B14F-4D97-AF65-F5344CB8AC3E}">
        <p14:creationId xmlns:p14="http://schemas.microsoft.com/office/powerpoint/2010/main" val="163481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23</a:t>
            </a:fld>
            <a:endParaRPr lang="de-DE"/>
          </a:p>
        </p:txBody>
      </p:sp>
    </p:spTree>
    <p:extLst>
      <p:ext uri="{BB962C8B-B14F-4D97-AF65-F5344CB8AC3E}">
        <p14:creationId xmlns:p14="http://schemas.microsoft.com/office/powerpoint/2010/main" val="1719817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dirty="0">
                <a:effectLst/>
                <a:latin typeface="Arial" panose="020B0604020202020204" pitchFamily="34" charset="0"/>
                <a:ea typeface="MS Gothic" panose="020B0609070205080204" pitchFamily="49" charset="-128"/>
                <a:cs typeface="Times New Roman" panose="02020603050405020304" pitchFamily="18" charset="0"/>
              </a:rPr>
              <a:t>La confidentialité des données dans les systèmes fondés sur l’IA peut être un problème très complexe.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dirty="0">
                <a:effectLst/>
                <a:latin typeface="Arial" panose="020B0604020202020204" pitchFamily="34" charset="0"/>
                <a:ea typeface="MS Gothic" panose="020B0609070205080204" pitchFamily="49" charset="-128"/>
                <a:cs typeface="Times New Roman" panose="02020603050405020304" pitchFamily="18" charset="0"/>
              </a:rPr>
              <a:t>Afin de préserver les droits des travailleurs, les délégués à la protection des données devraient rédiger des codes de conduite pour accompagner tout système de traitement de données sensibles, comme le recommande la législation de l’Union </a:t>
            </a:r>
            <a:r>
              <a:rPr lang="fr-FR" sz="1800" b="0" dirty="0">
                <a:solidFill>
                  <a:srgbClr val="FF0000"/>
                </a:solidFill>
                <a:effectLst/>
                <a:latin typeface="Arial" panose="020B0604020202020204" pitchFamily="34" charset="0"/>
                <a:ea typeface="MS Gothic" panose="020B0609070205080204" pitchFamily="49" charset="-128"/>
                <a:cs typeface="Times New Roman" panose="02020603050405020304" pitchFamily="18" charset="0"/>
              </a:rPr>
              <a:t>européenne</a:t>
            </a:r>
            <a:r>
              <a:rPr lang="fr-FR" sz="1800" dirty="0">
                <a:effectLst/>
                <a:latin typeface="Arial" panose="020B0604020202020204" pitchFamily="34" charset="0"/>
                <a:ea typeface="MS Gothic" panose="020B0609070205080204" pitchFamily="49" charset="-128"/>
                <a:cs typeface="Times New Roman" panose="02020603050405020304" pitchFamily="18" charset="0"/>
              </a:rPr>
              <a:t> sur l’IA.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dirty="0">
                <a:effectLst/>
                <a:latin typeface="Arial" panose="020B0604020202020204" pitchFamily="34" charset="0"/>
                <a:ea typeface="MS Gothic" panose="020B0609070205080204" pitchFamily="49" charset="-128"/>
                <a:cs typeface="Times New Roman" panose="02020603050405020304" pitchFamily="18" charset="0"/>
              </a:rPr>
              <a:t>Les entreprises devraient également communiquer le type de données traitées par le système, si des données sont enregistrées et pourquoi d’éventuels enregistrements sont nécessaires.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24</a:t>
            </a:fld>
            <a:endParaRPr lang="de-DE"/>
          </a:p>
        </p:txBody>
      </p:sp>
    </p:spTree>
    <p:extLst>
      <p:ext uri="{BB962C8B-B14F-4D97-AF65-F5344CB8AC3E}">
        <p14:creationId xmlns:p14="http://schemas.microsoft.com/office/powerpoint/2010/main" val="3620314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80770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fr-FR" sz="1200"/>
              <a:t>Autres points à retenir:</a:t>
            </a:r>
          </a:p>
          <a:p>
            <a:pPr marL="171450" indent="-171450">
              <a:spcBef>
                <a:spcPts val="600"/>
              </a:spcBef>
              <a:spcAft>
                <a:spcPts val="600"/>
              </a:spcAft>
              <a:buFont typeface="Arial" panose="020B0604020202020204" pitchFamily="34" charset="0"/>
              <a:buChar char="•"/>
            </a:pPr>
            <a:r>
              <a:rPr lang="fr-FR" sz="1200"/>
              <a:t>Les défis et les risques peuvent varier considérablement d’une application à l’autre</a:t>
            </a:r>
          </a:p>
          <a:p>
            <a:pPr marL="171450" indent="-171450">
              <a:spcBef>
                <a:spcPts val="600"/>
              </a:spcBef>
              <a:spcAft>
                <a:spcPts val="600"/>
              </a:spcAft>
              <a:buFont typeface="Arial" panose="020B0604020202020204" pitchFamily="34" charset="0"/>
              <a:buChar char="•"/>
            </a:pPr>
            <a:r>
              <a:rPr lang="fr-FR" sz="1200"/>
              <a:t>La cybersécurité devrait être prise en compte, car elle pourrait avoir une incidence sur la SST.</a:t>
            </a:r>
          </a:p>
          <a:p>
            <a:pPr marL="171450" indent="-171450">
              <a:spcBef>
                <a:spcPts val="600"/>
              </a:spcBef>
              <a:spcAft>
                <a:spcPts val="600"/>
              </a:spcAft>
              <a:buFont typeface="Arial" panose="020B0604020202020204" pitchFamily="34" charset="0"/>
              <a:buChar char="•"/>
            </a:pPr>
            <a:r>
              <a:rPr lang="fr-FR" sz="1200"/>
              <a:t>La gestion de la SST change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75834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126408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sz="1800" dirty="0">
                <a:effectLst/>
                <a:latin typeface="Arial" panose="020B0604020202020204" pitchFamily="34" charset="0"/>
                <a:ea typeface="Calibri" panose="020F0502020204030204" pitchFamily="34" charset="0"/>
              </a:rPr>
              <a:t>La robotique de pointe et les systèmes fondés sur l’IA sont dans la plupart des cas utilisés pour automatiser des tâches spécifiques et non pour remplacer les humains en automatisant des emplois.</a:t>
            </a:r>
            <a:r>
              <a:rPr lang="fr-FR"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Segoe UI" panose="020B0502040204020203" pitchFamily="34" charset="0"/>
              </a:rPr>
              <a:t>Source: EU-OSHA (2022) «La robotique de pointe, l’intelligence artificielle (IA) et l’automatisation des tâches: définitions, utilisations, politiques et stratégies et sécurité et santé au travail», disponible à l’adresse https://osha.europa.eu/fr/publications/advanced-robotics-artificial-intelligence-and-automation-tasks-definitions-uses-policies-and-strategies-and-occupational-safety-and-health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4</a:t>
            </a:fld>
            <a:endParaRPr lang="de-DE"/>
          </a:p>
        </p:txBody>
      </p:sp>
    </p:spTree>
    <p:extLst>
      <p:ext uri="{BB962C8B-B14F-4D97-AF65-F5344CB8AC3E}">
        <p14:creationId xmlns:p14="http://schemas.microsoft.com/office/powerpoint/2010/main" val="3300026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effectLst/>
                <a:latin typeface="Segoe UI" panose="020B0502040204020203" pitchFamily="34" charset="0"/>
              </a:rPr>
              <a:t>Source: EU-OSHA (2022) «La robotique de pointe, l’intelligence artificielle (IA) et l’automatisation des tâches: définitions, utilisations, politiques et stratégies et sécurité et santé au travail», disponible à l’adresse https://osha.europa.eu/fr/publications/advanced-robotics-artificial-intelligence-and-automation-tasks-definitions-uses-policies-and-strategies-and-occupational-safety-and-health</a:t>
            </a:r>
          </a:p>
          <a:p>
            <a:endParaRPr lang="en-GB"/>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843030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2"/>
              </a:solidFill>
            </a:endParaRPr>
          </a:p>
        </p:txBody>
      </p:sp>
      <p:sp>
        <p:nvSpPr>
          <p:cNvPr id="4" name="Foliennummernplatzhalter 3"/>
          <p:cNvSpPr>
            <a:spLocks noGrp="1"/>
          </p:cNvSpPr>
          <p:nvPr>
            <p:ph type="sldNum" sz="quarter" idx="10"/>
          </p:nvPr>
        </p:nvSpPr>
        <p:spPr/>
        <p:txBody>
          <a:bodyPr/>
          <a:lstStyle/>
          <a:p>
            <a:fld id="{BD6919F1-BCA4-4095-B84B-201DBF001E36}" type="slidenum">
              <a:rPr lang="de-DE" smtClean="0"/>
              <a:t>7</a:t>
            </a:fld>
            <a:endParaRPr lang="de-DE"/>
          </a:p>
        </p:txBody>
      </p:sp>
    </p:spTree>
    <p:extLst>
      <p:ext uri="{BB962C8B-B14F-4D97-AF65-F5344CB8AC3E}">
        <p14:creationId xmlns:p14="http://schemas.microsoft.com/office/powerpoint/2010/main" val="3383983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800">
                <a:effectLst/>
                <a:latin typeface="Segoe UI" panose="020B0502040204020203" pitchFamily="34" charset="0"/>
              </a:rPr>
              <a:t>Source: EU-OSHA (2022) «La robotique de pointe, l’intelligence artificielle (IA) et l’automatisation des tâches: définitions, utilisations, politiques et stratégies et sécurité et santé au travail», disponible à l’adresse https://osha.europa.eu/fr/publications/advanced-robotics-artificial-intelligence-and-automation-tasks-definitions-uses-policies-and-strategies-and-occupational-safety-and-health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3C4CB-BE14-4280-AD17-7132132A2C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77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a:effectLst/>
                <a:latin typeface="Segoe UI" panose="020B0502040204020203" pitchFamily="34" charset="0"/>
              </a:rPr>
              <a:t>Source: EU-OSHA (2022) «La robotique de pointe, l’intelligence artificielle (IA) et l’automatisation des tâches: définitions, utilisations, politiques et stratégies et sécurité et santé au travail», disponible à l’adresse https://osha.europa.eu/fr/publications/advanced-robotics-artificial-intelligence-and-automation-tasks-definitions-uses-policies-and-strategies-and-occupational-safety-and-health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9</a:t>
            </a:fld>
            <a:endParaRPr lang="de-DE"/>
          </a:p>
        </p:txBody>
      </p:sp>
    </p:spTree>
    <p:extLst>
      <p:ext uri="{BB962C8B-B14F-4D97-AF65-F5344CB8AC3E}">
        <p14:creationId xmlns:p14="http://schemas.microsoft.com/office/powerpoint/2010/main" val="1081542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a:solidFill>
                  <a:srgbClr val="0E3399"/>
                </a:solidFill>
                <a:latin typeface="Arial" panose="020B0604020202020204" pitchFamily="34" charset="0"/>
                <a:cs typeface="Arial" panose="020B0604020202020204" pitchFamily="34" charset="0"/>
              </a:rPr>
              <a:t>La robotique de pointe et l’IA devraient supprimer des tâches spécifiques, plutôt que des emplois entiers.</a:t>
            </a:r>
          </a:p>
          <a:p>
            <a:r>
              <a:rPr lang="fr-FR" sz="1200">
                <a:solidFill>
                  <a:srgbClr val="0E3399"/>
                </a:solidFill>
                <a:latin typeface="Arial" panose="020B0604020202020204" pitchFamily="34" charset="0"/>
                <a:cs typeface="Arial" panose="020B0604020202020204" pitchFamily="34" charset="0"/>
              </a:rPr>
              <a:t>Exemples d’emplois moyennement qualifiés caractérisés par une routine cognitive et physique: industrie manufacturière traditionnelle, services de transport, personnel de bureau.</a:t>
            </a:r>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3214038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20" name="imagen-portada-EUOSHA-2013-16-9.png"/>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244408" y="0"/>
            <a:ext cx="936104" cy="5143500"/>
          </a:xfrm>
          <a:prstGeom prst="rect">
            <a:avLst/>
          </a:prstGeom>
        </p:spPr>
      </p:pic>
      <p:pic>
        <p:nvPicPr>
          <p:cNvPr id="16" name="Bild 4" descr="111004_EU-OSHA_PPT_EU logo.png">
            <a:extLst>
              <a:ext uri="{FF2B5EF4-FFF2-40B4-BE49-F238E27FC236}">
                <a16:creationId xmlns:a16="http://schemas.microsoft.com/office/drawing/2014/main" id="{C102AC12-D4E5-40BB-899D-79B6995F8615}"/>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4341457" y="4432842"/>
            <a:ext cx="461083" cy="303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5F9C2AC3-09BE-4A30-93A8-054ECA7FFF0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22292" y="4401676"/>
            <a:ext cx="1309231" cy="334773"/>
          </a:xfrm>
          <a:prstGeom prst="rect">
            <a:avLst/>
          </a:prstGeom>
        </p:spPr>
      </p:pic>
      <p:pic>
        <p:nvPicPr>
          <p:cNvPr id="25" name="Picture 24" descr="A logo of a healthy workplace&#10;&#10;Description automatically generated">
            <a:extLst>
              <a:ext uri="{FF2B5EF4-FFF2-40B4-BE49-F238E27FC236}">
                <a16:creationId xmlns:a16="http://schemas.microsoft.com/office/drawing/2014/main" id="{8701D5BE-9600-4D58-80DD-021942B77AB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737166" y="4266054"/>
            <a:ext cx="500262" cy="470395"/>
          </a:xfrm>
          <a:prstGeom prst="rect">
            <a:avLst/>
          </a:prstGeom>
        </p:spPr>
      </p:pic>
      <p:pic>
        <p:nvPicPr>
          <p:cNvPr id="7" name="Picture 6">
            <a:extLst>
              <a:ext uri="{FF2B5EF4-FFF2-40B4-BE49-F238E27FC236}">
                <a16:creationId xmlns:a16="http://schemas.microsoft.com/office/drawing/2014/main" id="{4DB183D6-A6B2-4FB9-B2FA-E81B34B257E2}"/>
              </a:ext>
            </a:extLst>
          </p:cNvPr>
          <p:cNvPicPr>
            <a:picLocks noChangeAspect="1"/>
          </p:cNvPicPr>
          <p:nvPr userDrawn="1"/>
        </p:nvPicPr>
        <p:blipFill>
          <a:blip r:embed="rId10"/>
          <a:stretch>
            <a:fillRect/>
          </a:stretch>
        </p:blipFill>
        <p:spPr>
          <a:xfrm>
            <a:off x="385780" y="4272804"/>
            <a:ext cx="936104" cy="470395"/>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15F7FE7-EA5C-40B5-8FA8-E86CD73BFC43}" type="datetimeFigureOut">
              <a:rPr lang="de-DE" smtClean="0"/>
              <a:t>24.01.2024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67CEC3-D50C-4F7C-98C0-FE169A8C598D}" type="slidenum">
              <a:rPr lang="de-DE" smtClean="0"/>
              <a:t>‹#›</a:t>
            </a:fld>
            <a:endParaRPr lang="de-DE"/>
          </a:p>
        </p:txBody>
      </p:sp>
    </p:spTree>
    <p:extLst>
      <p:ext uri="{BB962C8B-B14F-4D97-AF65-F5344CB8AC3E}">
        <p14:creationId xmlns:p14="http://schemas.microsoft.com/office/powerpoint/2010/main" val="153761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fr-FR" sz="675"/>
              <a:t>Lieux de travail sains. Un acquis pour vous. Un atout pour l’entreprise.</a:t>
            </a:r>
          </a:p>
        </p:txBody>
      </p:sp>
      <p:pic>
        <p:nvPicPr>
          <p:cNvPr id="11" name="Bild 2"/>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fr-FR">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fr-FR">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fr-FR">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fr-FR">
                <a:solidFill>
                  <a:schemeClr val="tx2"/>
                </a:solidFill>
                <a:ea typeface="+mj-ea"/>
                <a:cs typeface="Trebuchet MS"/>
              </a:rPr>
              <a:t>Agence européenne pour la sécurité et la santé au travail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fr-FR">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fr-FR" sz="2400" b="1">
                <a:solidFill>
                  <a:schemeClr val="tx2"/>
                </a:solidFill>
                <a:ea typeface="+mj-ea"/>
              </a:rPr>
              <a:t>MERCI!</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fr-FR"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Picture 11" descr="A logo of a healthy workplace&#10;&#10;Description automatically generated">
            <a:extLst>
              <a:ext uri="{FF2B5EF4-FFF2-40B4-BE49-F238E27FC236}">
                <a16:creationId xmlns:a16="http://schemas.microsoft.com/office/drawing/2014/main" id="{55D19BE6-764A-44EE-9B63-95837E35EE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7906687" y="4590340"/>
            <a:ext cx="468227" cy="440274"/>
          </a:xfrm>
          <a:prstGeom prst="rect">
            <a:avLst/>
          </a:prstGeom>
        </p:spPr>
      </p:pic>
      <p:pic>
        <p:nvPicPr>
          <p:cNvPr id="15" name="Picture 14">
            <a:extLst>
              <a:ext uri="{FF2B5EF4-FFF2-40B4-BE49-F238E27FC236}">
                <a16:creationId xmlns:a16="http://schemas.microsoft.com/office/drawing/2014/main" id="{FBA68D9A-9494-4DE4-A691-2D191D5CFD97}"/>
              </a:ext>
            </a:extLst>
          </p:cNvPr>
          <p:cNvPicPr>
            <a:picLocks noChangeAspect="1"/>
          </p:cNvPicPr>
          <p:nvPr userDrawn="1"/>
        </p:nvPicPr>
        <p:blipFill>
          <a:blip r:embed="rId17"/>
          <a:stretch>
            <a:fillRect/>
          </a:stretch>
        </p:blipFill>
        <p:spPr>
          <a:xfrm>
            <a:off x="459889" y="4667576"/>
            <a:ext cx="936104" cy="379679"/>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39.png"/><Relationship Id="rId4" Type="http://schemas.openxmlformats.org/officeDocument/2006/relationships/diagramLayout" Target="../diagrams/layout6.xml"/><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0.png"/><Relationship Id="rId7" Type="http://schemas.openxmlformats.org/officeDocument/2006/relationships/diagramColors" Target="../diagrams/colors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hyperlink" Target="https://osha.europa.eu/en/publications-priority-area/automation-tasks" TargetMode="External"/><Relationship Id="rId4" Type="http://schemas.openxmlformats.org/officeDocument/2006/relationships/hyperlink" Target="https://healthy-workplaces.osha.europa.eu/en/about-topic/priority-area/worker-management-through-a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9258" y="3485823"/>
            <a:ext cx="7784630" cy="696600"/>
          </a:xfrm>
        </p:spPr>
        <p:txBody>
          <a:bodyPr vert="horz" lIns="0" tIns="0" rIns="0" bIns="0" rtlCol="0" anchor="t" anchorCtr="0">
            <a:normAutofit fontScale="90000"/>
          </a:bodyPr>
          <a:lstStyle/>
          <a:p>
            <a:pPr>
              <a:spcBef>
                <a:spcPts val="450"/>
              </a:spcBef>
              <a:buClr>
                <a:schemeClr val="tx2"/>
              </a:buClr>
              <a:buFont typeface="Wingdings" pitchFamily="2" charset="2"/>
            </a:pPr>
            <a:r>
              <a:rPr lang="fr-FR" sz="2000">
                <a:solidFill>
                  <a:srgbClr val="ACC700"/>
                </a:solidFill>
                <a:latin typeface="+mn-lt"/>
                <a:ea typeface="+mn-ea"/>
                <a:cs typeface="+mn-cs"/>
              </a:rPr>
              <a:t>LA SÉCURITÉ ET LA SANTÉ AU TRAVAIL À L’ÈRE NUMÉRIQUE</a:t>
            </a:r>
            <a:br>
              <a:rPr lang="fr-FR" sz="2000">
                <a:solidFill>
                  <a:srgbClr val="ACC700"/>
                </a:solidFill>
                <a:latin typeface="+mn-lt"/>
                <a:ea typeface="+mn-ea"/>
                <a:cs typeface="+mn-cs"/>
              </a:rPr>
            </a:br>
            <a:r>
              <a:rPr lang="fr-FR" sz="2000">
                <a:solidFill>
                  <a:srgbClr val="ACC700"/>
                </a:solidFill>
                <a:latin typeface="+mn-lt"/>
                <a:ea typeface="+mn-ea"/>
                <a:cs typeface="+mn-cs"/>
              </a:rPr>
              <a:t>Campagne «Lieux de travail sains» 2023-2025</a:t>
            </a:r>
            <a:br>
              <a:rPr lang="fr-FR" sz="2000">
                <a:solidFill>
                  <a:srgbClr val="89C140"/>
                </a:solidFill>
                <a:latin typeface="+mn-lt"/>
                <a:ea typeface="+mn-ea"/>
                <a:cs typeface="+mn-cs"/>
              </a:rPr>
            </a:br>
            <a:endParaRPr lang="fr-FR" sz="2000">
              <a:solidFill>
                <a:srgbClr val="89C140"/>
              </a:solidFill>
              <a:latin typeface="+mn-lt"/>
              <a:ea typeface="+mn-ea"/>
              <a:cs typeface="+mn-cs"/>
            </a:endParaRP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9258" y="2720625"/>
            <a:ext cx="7710488" cy="506406"/>
          </a:xfrm>
        </p:spPr>
        <p:txBody>
          <a:bodyPr vert="horz" lIns="0" tIns="0" rIns="0" bIns="0" rtlCol="0" anchor="t" anchorCtr="0">
            <a:noAutofit/>
          </a:bodyPr>
          <a:lstStyle/>
          <a:p>
            <a:pPr>
              <a:spcBef>
                <a:spcPct val="0"/>
              </a:spcBef>
            </a:pPr>
            <a:r>
              <a:rPr lang="fr-FR" sz="2400">
                <a:latin typeface="+mj-lt"/>
                <a:ea typeface="+mj-ea"/>
              </a:rPr>
              <a:t>Robotique de pointe et systèmes fondés sur l’IA pour l’automatisation des tâches</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target with a dart in the center&#10;&#10;Description automatically generated">
            <a:extLst>
              <a:ext uri="{FF2B5EF4-FFF2-40B4-BE49-F238E27FC236}">
                <a16:creationId xmlns:a16="http://schemas.microsoft.com/office/drawing/2014/main" id="{B7621E2D-0202-4D0E-844D-1C9EB488C077}"/>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2968845" y="671627"/>
            <a:ext cx="3206310" cy="3206310"/>
          </a:xfrm>
          <a:prstGeom prst="rect">
            <a:avLst/>
          </a:prstGeom>
        </p:spPr>
      </p:pic>
      <p:sp>
        <p:nvSpPr>
          <p:cNvPr id="2" name="Titel 1"/>
          <p:cNvSpPr>
            <a:spLocks noGrp="1"/>
          </p:cNvSpPr>
          <p:nvPr>
            <p:ph type="title"/>
          </p:nvPr>
        </p:nvSpPr>
        <p:spPr/>
        <p:txBody>
          <a:bodyPr lIns="0"/>
          <a:lstStyle/>
          <a:p>
            <a:r>
              <a:rPr lang="fr-FR" sz="2400"/>
              <a:t>Incidence de l’automatisation sur l’emploi</a:t>
            </a:r>
          </a:p>
        </p:txBody>
      </p:sp>
      <p:sp>
        <p:nvSpPr>
          <p:cNvPr id="4" name="Textfeld 3"/>
          <p:cNvSpPr txBox="1"/>
          <p:nvPr/>
        </p:nvSpPr>
        <p:spPr>
          <a:xfrm>
            <a:off x="457200" y="908898"/>
            <a:ext cx="7826839" cy="1723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43" indent="-285743" defTabSz="914378">
              <a:buFont typeface="Wingdings" panose="05000000000000000000" pitchFamily="2" charset="2"/>
              <a:buChar char="§"/>
              <a:defRPr/>
            </a:pPr>
            <a:r>
              <a:rPr lang="fr-FR" sz="1600">
                <a:solidFill>
                  <a:srgbClr val="0E3399"/>
                </a:solidFill>
                <a:latin typeface="Arial" panose="020B0604020202020204" pitchFamily="34" charset="0"/>
                <a:cs typeface="Arial" panose="020B0604020202020204" pitchFamily="34" charset="0"/>
              </a:rPr>
              <a:t>La plupart des emplois touchés sont liés aux compétences; ils remplacent des compétences plus spécialisées, mais moins complexes.</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fr-FR" sz="1600">
                <a:solidFill>
                  <a:srgbClr val="0E3399"/>
                </a:solidFill>
                <a:latin typeface="Arial" panose="020B0604020202020204" pitchFamily="34" charset="0"/>
                <a:cs typeface="Arial" panose="020B0604020202020204" pitchFamily="34" charset="0"/>
              </a:rPr>
              <a:t>Les systèmes robotiques sont principalement utilisés pour remplacer les tâches routinières et manuelles. </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fr-FR" sz="1600">
                <a:solidFill>
                  <a:srgbClr val="0E3399"/>
                </a:solidFill>
                <a:latin typeface="Arial" panose="020B0604020202020204" pitchFamily="34" charset="0"/>
                <a:cs typeface="Arial" panose="020B0604020202020204" pitchFamily="34" charset="0"/>
              </a:rPr>
              <a:t>Ces emplois moyennement qualifiés sont plus faciles à automatiser, car ils suivent des procédures répétitives et finies.</a:t>
            </a:r>
          </a:p>
        </p:txBody>
      </p:sp>
    </p:spTree>
    <p:extLst>
      <p:ext uri="{BB962C8B-B14F-4D97-AF65-F5344CB8AC3E}">
        <p14:creationId xmlns:p14="http://schemas.microsoft.com/office/powerpoint/2010/main" val="329452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6" y="143829"/>
            <a:ext cx="8007409" cy="367200"/>
          </a:xfrm>
        </p:spPr>
        <p:txBody>
          <a:bodyPr lIns="0">
            <a:normAutofit fontScale="90000"/>
          </a:bodyPr>
          <a:lstStyle/>
          <a:p>
            <a:r>
              <a:rPr lang="fr-FR" sz="2400" dirty="0"/>
              <a:t>Incidence de l’automatisation sur les tâches physiques</a:t>
            </a:r>
          </a:p>
        </p:txBody>
      </p:sp>
      <p:sp>
        <p:nvSpPr>
          <p:cNvPr id="3" name="Content Placeholder 2"/>
          <p:cNvSpPr>
            <a:spLocks noGrp="1"/>
          </p:cNvSpPr>
          <p:nvPr>
            <p:ph sz="half" idx="1"/>
          </p:nvPr>
        </p:nvSpPr>
        <p:spPr>
          <a:xfrm>
            <a:off x="1402112" y="1018465"/>
            <a:ext cx="7183088" cy="1233667"/>
          </a:xfrm>
        </p:spPr>
        <p:txBody>
          <a:bodyPr>
            <a:noAutofit/>
          </a:bodyPr>
          <a:lstStyle/>
          <a:p>
            <a:r>
              <a:rPr lang="fr-FR" sz="1600" b="1" dirty="0">
                <a:solidFill>
                  <a:schemeClr val="tx2"/>
                </a:solidFill>
              </a:rPr>
              <a:t>Assistance physique pour soulever des objets ou des personnes</a:t>
            </a:r>
          </a:p>
          <a:p>
            <a:pPr marL="403225" indent="-233363">
              <a:buFont typeface="Wingdings" panose="05000000000000000000" pitchFamily="2" charset="2"/>
              <a:buChar char="ü"/>
            </a:pPr>
            <a:r>
              <a:rPr lang="fr-FR" sz="1600" b="0" dirty="0">
                <a:solidFill>
                  <a:schemeClr val="tx2"/>
                </a:solidFill>
              </a:rPr>
              <a:t>Domaines tels que les soins de santé, l’industrie manufacturière et la construction</a:t>
            </a:r>
          </a:p>
          <a:p>
            <a:pPr marL="403225" indent="-233363">
              <a:buFont typeface="Wingdings" panose="05000000000000000000" pitchFamily="2" charset="2"/>
              <a:buChar char="ü"/>
            </a:pPr>
            <a:r>
              <a:rPr lang="fr-FR" sz="1600" b="0" dirty="0">
                <a:solidFill>
                  <a:schemeClr val="tx2"/>
                </a:solidFill>
              </a:rPr>
              <a:t>Réduction des contraintes physiques pour les travailleurs</a:t>
            </a:r>
          </a:p>
        </p:txBody>
      </p:sp>
      <p:sp>
        <p:nvSpPr>
          <p:cNvPr id="7" name="Textfeld 6"/>
          <p:cNvSpPr txBox="1"/>
          <p:nvPr/>
        </p:nvSpPr>
        <p:spPr>
          <a:xfrm>
            <a:off x="392668" y="2320742"/>
            <a:ext cx="6245199" cy="623248"/>
          </a:xfrm>
          <a:prstGeom prst="rect">
            <a:avLst/>
          </a:prstGeom>
          <a:noFill/>
        </p:spPr>
        <p:txBody>
          <a:bodyPr wrap="square" rtlCol="0">
            <a:spAutoFit/>
          </a:bodyPr>
          <a:lstStyle/>
          <a:p>
            <a:pPr marL="214313" indent="-214313">
              <a:spcAft>
                <a:spcPts val="300"/>
              </a:spcAft>
              <a:buFont typeface="Wingdings" panose="05000000000000000000" pitchFamily="2" charset="2"/>
              <a:buChar char="§"/>
            </a:pPr>
            <a:r>
              <a:rPr lang="fr-FR" sz="1600" b="1" dirty="0">
                <a:solidFill>
                  <a:schemeClr val="tx2"/>
                </a:solidFill>
              </a:rPr>
              <a:t>Transports</a:t>
            </a:r>
          </a:p>
          <a:p>
            <a:pPr marL="457200" indent="-223838">
              <a:buFont typeface="Wingdings" panose="05000000000000000000" pitchFamily="2" charset="2"/>
              <a:buChar char="ü"/>
            </a:pPr>
            <a:r>
              <a:rPr lang="fr-FR" sz="1600" dirty="0">
                <a:solidFill>
                  <a:schemeClr val="tx2"/>
                </a:solidFill>
              </a:rPr>
              <a:t>Effets positifs dans les entrepôts, les hôpitaux et les bureaux</a:t>
            </a:r>
          </a:p>
        </p:txBody>
      </p:sp>
      <p:sp>
        <p:nvSpPr>
          <p:cNvPr id="8" name="Textfeld 7"/>
          <p:cNvSpPr txBox="1"/>
          <p:nvPr/>
        </p:nvSpPr>
        <p:spPr>
          <a:xfrm>
            <a:off x="2050489" y="3399192"/>
            <a:ext cx="5986772" cy="830997"/>
          </a:xfrm>
          <a:prstGeom prst="rect">
            <a:avLst/>
          </a:prstGeom>
          <a:noFill/>
        </p:spPr>
        <p:txBody>
          <a:bodyPr wrap="square" rtlCol="0">
            <a:spAutoFit/>
          </a:bodyPr>
          <a:lstStyle/>
          <a:p>
            <a:pPr marL="214313" indent="-214313">
              <a:buFont typeface="Wingdings" panose="05000000000000000000" pitchFamily="2" charset="2"/>
              <a:buChar char="§"/>
            </a:pPr>
            <a:r>
              <a:rPr lang="fr-FR" sz="1600" b="1" dirty="0">
                <a:solidFill>
                  <a:schemeClr val="tx2"/>
                </a:solidFill>
              </a:rPr>
              <a:t>Nettoyage des espaces de vie et professionnels</a:t>
            </a:r>
          </a:p>
          <a:p>
            <a:pPr marL="457200" indent="-223838">
              <a:buFont typeface="Wingdings" panose="05000000000000000000" pitchFamily="2" charset="2"/>
              <a:buChar char="ü"/>
            </a:pPr>
            <a:r>
              <a:rPr lang="fr-FR" sz="1600" dirty="0">
                <a:solidFill>
                  <a:schemeClr val="tx2"/>
                </a:solidFill>
              </a:rPr>
              <a:t>Les robots de nettoyage sont les plus répandus dans le secteur privé </a:t>
            </a:r>
          </a:p>
          <a:p>
            <a:endParaRPr lang="de-DE" sz="1600" dirty="0"/>
          </a:p>
        </p:txBody>
      </p:sp>
      <p:pic>
        <p:nvPicPr>
          <p:cNvPr id="11" name="Picture 10" descr="A hand holding a dumbbell&#10;&#10;Description automatically generated">
            <a:extLst>
              <a:ext uri="{FF2B5EF4-FFF2-40B4-BE49-F238E27FC236}">
                <a16:creationId xmlns:a16="http://schemas.microsoft.com/office/drawing/2014/main" id="{40630BB7-56EC-40E0-A1FC-30149BBB14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000" y="1049421"/>
            <a:ext cx="734383" cy="734383"/>
          </a:xfrm>
          <a:prstGeom prst="rect">
            <a:avLst/>
          </a:prstGeom>
        </p:spPr>
      </p:pic>
      <p:pic>
        <p:nvPicPr>
          <p:cNvPr id="13" name="Picture 12" descr="A green outline of a truck&#10;&#10;Description automatically generated">
            <a:extLst>
              <a:ext uri="{FF2B5EF4-FFF2-40B4-BE49-F238E27FC236}">
                <a16:creationId xmlns:a16="http://schemas.microsoft.com/office/drawing/2014/main" id="{089EFD5B-5167-4D8B-93DE-4D33CE08DE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8012" y="2339977"/>
            <a:ext cx="830997" cy="830997"/>
          </a:xfrm>
          <a:prstGeom prst="rect">
            <a:avLst/>
          </a:prstGeom>
        </p:spPr>
      </p:pic>
      <p:pic>
        <p:nvPicPr>
          <p:cNvPr id="15" name="Picture 14" descr="A green outline of a bucket with cleaning supplies&#10;&#10;Description automatically generated">
            <a:extLst>
              <a:ext uri="{FF2B5EF4-FFF2-40B4-BE49-F238E27FC236}">
                <a16:creationId xmlns:a16="http://schemas.microsoft.com/office/drawing/2014/main" id="{9650151D-24F2-4714-9B80-BA79CF9494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4383" y="3362797"/>
            <a:ext cx="745341" cy="745341"/>
          </a:xfrm>
          <a:prstGeom prst="rect">
            <a:avLst/>
          </a:prstGeom>
        </p:spPr>
      </p:pic>
    </p:spTree>
    <p:extLst>
      <p:ext uri="{BB962C8B-B14F-4D97-AF65-F5344CB8AC3E}">
        <p14:creationId xmlns:p14="http://schemas.microsoft.com/office/powerpoint/2010/main" val="35573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normAutofit fontScale="90000"/>
          </a:bodyPr>
          <a:lstStyle/>
          <a:p>
            <a:r>
              <a:rPr lang="fr-FR" sz="2400" dirty="0"/>
              <a:t>Incidence de l’automatisation sur les tâches cognitives</a:t>
            </a:r>
          </a:p>
        </p:txBody>
      </p:sp>
      <p:sp>
        <p:nvSpPr>
          <p:cNvPr id="3" name="Content Placeholder 2"/>
          <p:cNvSpPr>
            <a:spLocks noGrp="1"/>
          </p:cNvSpPr>
          <p:nvPr>
            <p:ph sz="half" idx="1"/>
          </p:nvPr>
        </p:nvSpPr>
        <p:spPr>
          <a:xfrm>
            <a:off x="1352512" y="1128170"/>
            <a:ext cx="6761545" cy="1531330"/>
          </a:xfrm>
        </p:spPr>
        <p:txBody>
          <a:bodyPr>
            <a:normAutofit/>
          </a:bodyPr>
          <a:lstStyle/>
          <a:p>
            <a:r>
              <a:rPr lang="fr-FR" sz="1600">
                <a:solidFill>
                  <a:srgbClr val="003399"/>
                </a:solidFill>
              </a:rPr>
              <a:t>Diagnostic médical et traitement </a:t>
            </a:r>
          </a:p>
          <a:p>
            <a:pPr marL="403225" indent="-233363">
              <a:buFont typeface="Wingdings" panose="05000000000000000000" pitchFamily="2" charset="2"/>
              <a:buChar char="ü"/>
            </a:pPr>
            <a:r>
              <a:rPr lang="fr-FR" sz="1600" b="0">
                <a:solidFill>
                  <a:srgbClr val="003399"/>
                </a:solidFill>
              </a:rPr>
              <a:t>L’IA analyse des données et fournit des résultats</a:t>
            </a:r>
          </a:p>
          <a:p>
            <a:pPr marL="403225" indent="-233363">
              <a:buFont typeface="Wingdings" panose="05000000000000000000" pitchFamily="2" charset="2"/>
              <a:buChar char="ü"/>
            </a:pPr>
            <a:r>
              <a:rPr lang="fr-FR" sz="1600" b="0">
                <a:solidFill>
                  <a:srgbClr val="003399"/>
                </a:solidFill>
              </a:rPr>
              <a:t>Les professionnels de la santé prennent la décision finale</a:t>
            </a:r>
          </a:p>
          <a:p>
            <a:pPr marL="403225" indent="-233363">
              <a:buFont typeface="Wingdings" panose="05000000000000000000" pitchFamily="2" charset="2"/>
              <a:buChar char="ü"/>
            </a:pPr>
            <a:r>
              <a:rPr lang="fr-FR" sz="1600" b="0">
                <a:solidFill>
                  <a:srgbClr val="003399"/>
                </a:solidFill>
              </a:rPr>
              <a:t>Au fur et à mesure que la technologie progresse, l’évaluation est de moins en moins supervisée</a:t>
            </a:r>
          </a:p>
        </p:txBody>
      </p:sp>
      <p:sp>
        <p:nvSpPr>
          <p:cNvPr id="5" name="Textfeld 4"/>
          <p:cNvSpPr txBox="1"/>
          <p:nvPr/>
        </p:nvSpPr>
        <p:spPr>
          <a:xfrm>
            <a:off x="450000" y="2953002"/>
            <a:ext cx="6226157" cy="661720"/>
          </a:xfrm>
          <a:prstGeom prst="rect">
            <a:avLst/>
          </a:prstGeom>
          <a:noFill/>
        </p:spPr>
        <p:txBody>
          <a:bodyPr wrap="square" lIns="0" rtlCol="0">
            <a:spAutoFit/>
          </a:bodyPr>
          <a:lstStyle/>
          <a:p>
            <a:pPr marL="169863" indent="-169863">
              <a:spcAft>
                <a:spcPts val="600"/>
              </a:spcAft>
              <a:buFont typeface="Wingdings" panose="05000000000000000000" pitchFamily="2" charset="2"/>
              <a:buChar char="§"/>
            </a:pPr>
            <a:r>
              <a:rPr lang="fr-FR" sz="1600" b="1">
                <a:solidFill>
                  <a:srgbClr val="003399"/>
                </a:solidFill>
              </a:rPr>
              <a:t>Traitement du langage et du texte</a:t>
            </a:r>
          </a:p>
          <a:p>
            <a:pPr marL="461963" indent="-228600">
              <a:spcAft>
                <a:spcPts val="600"/>
              </a:spcAft>
              <a:buFont typeface="Wingdings" panose="05000000000000000000" pitchFamily="2" charset="2"/>
              <a:buChar char="ü"/>
            </a:pPr>
            <a:r>
              <a:rPr lang="fr-FR" sz="1600">
                <a:solidFill>
                  <a:srgbClr val="003399"/>
                </a:solidFill>
              </a:rPr>
              <a:t>Création de contenu textuel, production de discours ou traduction</a:t>
            </a:r>
          </a:p>
        </p:txBody>
      </p:sp>
      <p:sp>
        <p:nvSpPr>
          <p:cNvPr id="6" name="Content Placeholder 2"/>
          <p:cNvSpPr txBox="1">
            <a:spLocks/>
          </p:cNvSpPr>
          <p:nvPr/>
        </p:nvSpPr>
        <p:spPr>
          <a:xfrm>
            <a:off x="450000" y="837000"/>
            <a:ext cx="77224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8996" indent="-188996" defTabSz="342892">
              <a:buClr>
                <a:srgbClr val="003399"/>
              </a:buClr>
            </a:pPr>
            <a:endParaRPr lang="en-GB" sz="1400" dirty="0">
              <a:solidFill>
                <a:srgbClr val="003399"/>
              </a:solidFill>
              <a:latin typeface="Arial"/>
            </a:endParaRPr>
          </a:p>
        </p:txBody>
      </p:sp>
      <p:pic>
        <p:nvPicPr>
          <p:cNvPr id="11" name="Picture 10" descr="A clipboard with a stethoscope&#10;&#10;Description automatically generated">
            <a:extLst>
              <a:ext uri="{FF2B5EF4-FFF2-40B4-BE49-F238E27FC236}">
                <a16:creationId xmlns:a16="http://schemas.microsoft.com/office/drawing/2014/main" id="{3D5AE53A-0FBB-4934-A956-90C8D72E6C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515" y="1183212"/>
            <a:ext cx="902512" cy="902512"/>
          </a:xfrm>
          <a:prstGeom prst="rect">
            <a:avLst/>
          </a:prstGeom>
        </p:spPr>
      </p:pic>
      <p:pic>
        <p:nvPicPr>
          <p:cNvPr id="13" name="Picture 12" descr="A green and white chat bubbles&#10;&#10;Description automatically generated">
            <a:extLst>
              <a:ext uri="{FF2B5EF4-FFF2-40B4-BE49-F238E27FC236}">
                <a16:creationId xmlns:a16="http://schemas.microsoft.com/office/drawing/2014/main" id="{9710186D-5924-4F95-8EC9-159373D051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77191" y="2761175"/>
            <a:ext cx="1016902" cy="1016902"/>
          </a:xfrm>
          <a:prstGeom prst="rect">
            <a:avLst/>
          </a:prstGeom>
        </p:spPr>
      </p:pic>
    </p:spTree>
    <p:extLst>
      <p:ext uri="{BB962C8B-B14F-4D97-AF65-F5344CB8AC3E}">
        <p14:creationId xmlns:p14="http://schemas.microsoft.com/office/powerpoint/2010/main" val="10871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lIns="0"/>
          <a:lstStyle/>
          <a:p>
            <a:r>
              <a:rPr lang="fr-FR" sz="2400"/>
              <a:t>Effets sur la SST</a:t>
            </a:r>
          </a:p>
        </p:txBody>
      </p:sp>
      <p:sp>
        <p:nvSpPr>
          <p:cNvPr id="12" name="Inhaltsplatzhalter 2"/>
          <p:cNvSpPr>
            <a:spLocks noGrp="1"/>
          </p:cNvSpPr>
          <p:nvPr>
            <p:ph sz="half" idx="1"/>
          </p:nvPr>
        </p:nvSpPr>
        <p:spPr>
          <a:xfrm>
            <a:off x="382833" y="2030439"/>
            <a:ext cx="2665752" cy="1775637"/>
          </a:xfrm>
        </p:spPr>
        <p:txBody>
          <a:bodyPr>
            <a:normAutofit/>
          </a:bodyPr>
          <a:lstStyle/>
          <a:p>
            <a:pPr>
              <a:spcBef>
                <a:spcPts val="0"/>
              </a:spcBef>
              <a:spcAft>
                <a:spcPts val="600"/>
              </a:spcAft>
              <a:buClr>
                <a:srgbClr val="003399"/>
              </a:buClr>
              <a:buFont typeface="Arial" panose="020B0604020202020204" pitchFamily="34" charset="0"/>
              <a:buChar char="•"/>
              <a:defRPr/>
            </a:pPr>
            <a:r>
              <a:rPr lang="fr-FR" sz="1600" b="0">
                <a:solidFill>
                  <a:srgbClr val="003399"/>
                </a:solidFill>
              </a:rPr>
              <a:t>Avantages physiques</a:t>
            </a:r>
          </a:p>
          <a:p>
            <a:pPr>
              <a:spcBef>
                <a:spcPts val="0"/>
              </a:spcBef>
              <a:spcAft>
                <a:spcPts val="600"/>
              </a:spcAft>
              <a:buClr>
                <a:srgbClr val="003399"/>
              </a:buClr>
              <a:buFont typeface="Arial" panose="020B0604020202020204" pitchFamily="34" charset="0"/>
              <a:buChar char="•"/>
              <a:defRPr/>
            </a:pPr>
            <a:r>
              <a:rPr lang="fr-FR" sz="1600" b="0">
                <a:solidFill>
                  <a:srgbClr val="003399"/>
                </a:solidFill>
              </a:rPr>
              <a:t>Risques physiques</a:t>
            </a:r>
          </a:p>
          <a:p>
            <a:pPr>
              <a:spcBef>
                <a:spcPts val="0"/>
              </a:spcBef>
              <a:spcAft>
                <a:spcPts val="600"/>
              </a:spcAft>
              <a:buClr>
                <a:srgbClr val="003399"/>
              </a:buClr>
              <a:buFont typeface="Arial" panose="020B0604020202020204" pitchFamily="34" charset="0"/>
              <a:buChar char="•"/>
              <a:defRPr/>
            </a:pPr>
            <a:r>
              <a:rPr lang="fr-FR" sz="1600" b="0">
                <a:solidFill>
                  <a:srgbClr val="003399"/>
                </a:solidFill>
              </a:rPr>
              <a:t>Santé physique à long terme</a:t>
            </a:r>
          </a:p>
          <a:p>
            <a:pPr lvl="1">
              <a:spcAft>
                <a:spcPts val="600"/>
              </a:spcAft>
            </a:pPr>
            <a:endParaRPr lang="en-US" sz="1600" dirty="0"/>
          </a:p>
        </p:txBody>
      </p:sp>
      <p:sp>
        <p:nvSpPr>
          <p:cNvPr id="11" name="Inhaltsplatzhalter 2"/>
          <p:cNvSpPr txBox="1">
            <a:spLocks/>
          </p:cNvSpPr>
          <p:nvPr/>
        </p:nvSpPr>
        <p:spPr>
          <a:xfrm>
            <a:off x="3137733" y="2030439"/>
            <a:ext cx="2665752" cy="1775637"/>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spcBef>
                <a:spcPts val="0"/>
              </a:spcBef>
              <a:spcAft>
                <a:spcPts val="600"/>
              </a:spcAft>
              <a:buFont typeface="Arial" panose="020B0604020202020204" pitchFamily="34" charset="0"/>
              <a:buChar char="•"/>
            </a:pPr>
            <a:r>
              <a:rPr lang="fr-FR" sz="1600" b="0" dirty="0">
                <a:solidFill>
                  <a:srgbClr val="003399"/>
                </a:solidFill>
              </a:rPr>
              <a:t>Répartition des fonctions</a:t>
            </a:r>
          </a:p>
          <a:p>
            <a:pPr>
              <a:spcBef>
                <a:spcPts val="0"/>
              </a:spcBef>
              <a:spcAft>
                <a:spcPts val="600"/>
              </a:spcAft>
              <a:buFont typeface="Arial" panose="020B0604020202020204" pitchFamily="34" charset="0"/>
              <a:buChar char="•"/>
            </a:pPr>
            <a:r>
              <a:rPr lang="fr-FR" sz="1600" b="0" dirty="0">
                <a:solidFill>
                  <a:srgbClr val="003399"/>
                </a:solidFill>
              </a:rPr>
              <a:t>Conception des tâches</a:t>
            </a:r>
          </a:p>
          <a:p>
            <a:pPr>
              <a:spcBef>
                <a:spcPts val="0"/>
              </a:spcBef>
              <a:spcAft>
                <a:spcPts val="600"/>
              </a:spcAft>
              <a:buFont typeface="Arial" panose="020B0604020202020204" pitchFamily="34" charset="0"/>
              <a:buChar char="•"/>
            </a:pPr>
            <a:r>
              <a:rPr lang="fr-FR" sz="1600" b="0" dirty="0">
                <a:solidFill>
                  <a:srgbClr val="003399"/>
                </a:solidFill>
              </a:rPr>
              <a:t>Conception des interactions</a:t>
            </a:r>
          </a:p>
          <a:p>
            <a:pPr>
              <a:spcBef>
                <a:spcPts val="0"/>
              </a:spcBef>
              <a:spcAft>
                <a:spcPts val="600"/>
              </a:spcAft>
              <a:buFont typeface="Arial" panose="020B0604020202020204" pitchFamily="34" charset="0"/>
              <a:buChar char="•"/>
            </a:pPr>
            <a:r>
              <a:rPr lang="fr-FR" sz="1600" b="0" dirty="0">
                <a:solidFill>
                  <a:srgbClr val="003399"/>
                </a:solidFill>
              </a:rPr>
              <a:t>Exploitation et supervision</a:t>
            </a:r>
          </a:p>
        </p:txBody>
      </p:sp>
      <p:sp>
        <p:nvSpPr>
          <p:cNvPr id="13" name="Inhaltsplatzhalter 2"/>
          <p:cNvSpPr txBox="1">
            <a:spLocks/>
          </p:cNvSpPr>
          <p:nvPr/>
        </p:nvSpPr>
        <p:spPr>
          <a:xfrm>
            <a:off x="5892633" y="2030439"/>
            <a:ext cx="2665752" cy="1868207"/>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defTabSz="342892">
              <a:spcBef>
                <a:spcPts val="0"/>
              </a:spcBef>
              <a:spcAft>
                <a:spcPts val="600"/>
              </a:spcAft>
              <a:buClr>
                <a:srgbClr val="003399"/>
              </a:buClr>
              <a:buFont typeface="Arial" panose="020B0604020202020204" pitchFamily="34" charset="0"/>
              <a:buChar char="•"/>
              <a:defRPr/>
            </a:pPr>
            <a:r>
              <a:rPr lang="fr-FR" sz="1600" b="0">
                <a:solidFill>
                  <a:srgbClr val="003399"/>
                </a:solidFill>
              </a:rPr>
              <a:t>Processus d’introduction et gestion des changements</a:t>
            </a:r>
          </a:p>
          <a:p>
            <a:pPr defTabSz="342892">
              <a:lnSpc>
                <a:spcPct val="120000"/>
              </a:lnSpc>
              <a:spcBef>
                <a:spcPts val="0"/>
              </a:spcBef>
              <a:spcAft>
                <a:spcPts val="600"/>
              </a:spcAft>
              <a:buClr>
                <a:srgbClr val="003399"/>
              </a:buClr>
              <a:buFont typeface="Arial" panose="020B0604020202020204" pitchFamily="34" charset="0"/>
              <a:buChar char="•"/>
              <a:defRPr/>
            </a:pPr>
            <a:r>
              <a:rPr lang="fr-FR" sz="1600" b="0">
                <a:solidFill>
                  <a:srgbClr val="003399"/>
                </a:solidFill>
              </a:rPr>
              <a:t>Cybersécurité</a:t>
            </a:r>
          </a:p>
          <a:p>
            <a:pPr defTabSz="342892">
              <a:lnSpc>
                <a:spcPct val="120000"/>
              </a:lnSpc>
              <a:spcBef>
                <a:spcPts val="0"/>
              </a:spcBef>
              <a:spcAft>
                <a:spcPts val="600"/>
              </a:spcAft>
              <a:buClr>
                <a:srgbClr val="003399"/>
              </a:buClr>
              <a:buFont typeface="Arial" panose="020B0604020202020204" pitchFamily="34" charset="0"/>
              <a:buChar char="•"/>
              <a:defRPr/>
            </a:pPr>
            <a:r>
              <a:rPr lang="fr-FR" sz="1600" b="0">
                <a:solidFill>
                  <a:srgbClr val="003399"/>
                </a:solidFill>
              </a:rPr>
              <a:t>Besoin de formation</a:t>
            </a:r>
          </a:p>
          <a:p>
            <a:pPr marL="188996" indent="-188996" defTabSz="342892">
              <a:spcBef>
                <a:spcPts val="0"/>
              </a:spcBef>
              <a:spcAft>
                <a:spcPts val="600"/>
              </a:spcAft>
              <a:buClr>
                <a:srgbClr val="003399"/>
              </a:buClr>
              <a:defRPr/>
            </a:pPr>
            <a:endParaRPr lang="en-US" sz="1600" dirty="0">
              <a:solidFill>
                <a:srgbClr val="003399"/>
              </a:solidFill>
            </a:endParaRPr>
          </a:p>
          <a:p>
            <a:pPr marL="323992" lvl="1" indent="-134997" defTabSz="342892">
              <a:spcAft>
                <a:spcPts val="600"/>
              </a:spcAft>
              <a:defRPr/>
            </a:pPr>
            <a:endParaRPr lang="en-US" sz="1600" dirty="0">
              <a:solidFill>
                <a:srgbClr val="000000"/>
              </a:solidFill>
            </a:endParaRPr>
          </a:p>
        </p:txBody>
      </p:sp>
      <p:grpSp>
        <p:nvGrpSpPr>
          <p:cNvPr id="4" name="Group 3">
            <a:extLst>
              <a:ext uri="{FF2B5EF4-FFF2-40B4-BE49-F238E27FC236}">
                <a16:creationId xmlns:a16="http://schemas.microsoft.com/office/drawing/2014/main" id="{9BFB81E9-8C9B-4107-82B6-AD8C53133D87}"/>
              </a:ext>
            </a:extLst>
          </p:cNvPr>
          <p:cNvGrpSpPr/>
          <p:nvPr/>
        </p:nvGrpSpPr>
        <p:grpSpPr>
          <a:xfrm>
            <a:off x="523480" y="957942"/>
            <a:ext cx="2341966" cy="818294"/>
            <a:chOff x="523480" y="957942"/>
            <a:chExt cx="2341966" cy="818294"/>
          </a:xfrm>
        </p:grpSpPr>
        <p:pic>
          <p:nvPicPr>
            <p:cNvPr id="14" name="Picture 13">
              <a:extLst>
                <a:ext uri="{FF2B5EF4-FFF2-40B4-BE49-F238E27FC236}">
                  <a16:creationId xmlns:a16="http://schemas.microsoft.com/office/drawing/2014/main" id="{A5D41289-EA45-4B1A-BEF8-3D3F4B70A5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F5F3599-91C0-4950-B14C-9EB2B19791C6}"/>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fr-FR" sz="1800" b="1">
                  <a:solidFill>
                    <a:schemeClr val="bg1"/>
                  </a:solidFill>
                  <a:ea typeface="Arial"/>
                  <a:cs typeface="Arial"/>
                  <a:sym typeface="Arial"/>
                </a:rPr>
                <a:t>Effets </a:t>
              </a:r>
              <a:br>
                <a:rPr lang="fr-FR" sz="1800" b="1">
                  <a:solidFill>
                    <a:schemeClr val="bg1"/>
                  </a:solidFill>
                  <a:ea typeface="Arial"/>
                  <a:cs typeface="Arial"/>
                  <a:sym typeface="Arial"/>
                </a:rPr>
              </a:br>
              <a:r>
                <a:rPr lang="fr-FR" sz="1800" b="1">
                  <a:solidFill>
                    <a:schemeClr val="bg1"/>
                  </a:solidFill>
                  <a:ea typeface="Arial"/>
                  <a:cs typeface="Arial"/>
                  <a:sym typeface="Arial"/>
                </a:rPr>
                <a:t>physiques</a:t>
              </a:r>
            </a:p>
          </p:txBody>
        </p:sp>
      </p:grpSp>
      <p:grpSp>
        <p:nvGrpSpPr>
          <p:cNvPr id="17" name="Group 16">
            <a:extLst>
              <a:ext uri="{FF2B5EF4-FFF2-40B4-BE49-F238E27FC236}">
                <a16:creationId xmlns:a16="http://schemas.microsoft.com/office/drawing/2014/main" id="{A22989EA-F42D-4F00-A764-BC40D4400FA5}"/>
              </a:ext>
            </a:extLst>
          </p:cNvPr>
          <p:cNvGrpSpPr/>
          <p:nvPr/>
        </p:nvGrpSpPr>
        <p:grpSpPr>
          <a:xfrm>
            <a:off x="3266688" y="962451"/>
            <a:ext cx="2341966" cy="818294"/>
            <a:chOff x="523480" y="957942"/>
            <a:chExt cx="2341966" cy="818294"/>
          </a:xfrm>
        </p:grpSpPr>
        <p:pic>
          <p:nvPicPr>
            <p:cNvPr id="18" name="Picture 17">
              <a:extLst>
                <a:ext uri="{FF2B5EF4-FFF2-40B4-BE49-F238E27FC236}">
                  <a16:creationId xmlns:a16="http://schemas.microsoft.com/office/drawing/2014/main" id="{2292287B-4285-41FD-8681-AC6645BCBFE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4C869106-0447-4FC8-986F-357B0FF23C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fr-FR" sz="1800" b="1">
                  <a:solidFill>
                    <a:schemeClr val="bg1"/>
                  </a:solidFill>
                  <a:ea typeface="Arial"/>
                  <a:cs typeface="Arial"/>
                  <a:sym typeface="Arial"/>
                </a:rPr>
                <a:t>Effets psychosociaux</a:t>
              </a:r>
            </a:p>
          </p:txBody>
        </p:sp>
      </p:grpSp>
      <p:grpSp>
        <p:nvGrpSpPr>
          <p:cNvPr id="20" name="Group 19">
            <a:extLst>
              <a:ext uri="{FF2B5EF4-FFF2-40B4-BE49-F238E27FC236}">
                <a16:creationId xmlns:a16="http://schemas.microsoft.com/office/drawing/2014/main" id="{C6D18F5E-578C-4AFB-A608-8732D72A5DA4}"/>
              </a:ext>
            </a:extLst>
          </p:cNvPr>
          <p:cNvGrpSpPr/>
          <p:nvPr/>
        </p:nvGrpSpPr>
        <p:grpSpPr>
          <a:xfrm>
            <a:off x="6026370" y="957942"/>
            <a:ext cx="2341966" cy="818294"/>
            <a:chOff x="523480" y="957942"/>
            <a:chExt cx="2341966" cy="818294"/>
          </a:xfrm>
        </p:grpSpPr>
        <p:pic>
          <p:nvPicPr>
            <p:cNvPr id="21" name="Picture 20">
              <a:extLst>
                <a:ext uri="{FF2B5EF4-FFF2-40B4-BE49-F238E27FC236}">
                  <a16:creationId xmlns:a16="http://schemas.microsoft.com/office/drawing/2014/main" id="{CD3618A6-1E43-459F-9B6C-257A8BF864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83BAB556-3928-41B2-B535-B611EC3048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fr-FR" sz="1800" b="1">
                  <a:solidFill>
                    <a:schemeClr val="bg1"/>
                  </a:solidFill>
                  <a:ea typeface="Arial"/>
                  <a:cs typeface="Arial"/>
                  <a:sym typeface="Arial"/>
                </a:rPr>
                <a:t>Effets organisationnels</a:t>
              </a:r>
            </a:p>
          </p:txBody>
        </p:sp>
      </p:grpSp>
    </p:spTree>
    <p:extLst>
      <p:ext uri="{BB962C8B-B14F-4D97-AF65-F5344CB8AC3E}">
        <p14:creationId xmlns:p14="http://schemas.microsoft.com/office/powerpoint/2010/main" val="3901693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itle 1"/>
          <p:cNvSpPr txBox="1">
            <a:spLocks noGrp="1"/>
          </p:cNvSpPr>
          <p:nvPr>
            <p:ph type="title"/>
          </p:nvPr>
        </p:nvSpPr>
        <p:spPr>
          <a:xfrm>
            <a:off x="454899" y="75807"/>
            <a:ext cx="7559872" cy="508859"/>
          </a:xfrm>
          <a:prstGeom prst="rect">
            <a:avLst/>
          </a:prstGeom>
        </p:spPr>
        <p:txBody>
          <a:bodyPr lIns="0">
            <a:normAutofit fontScale="90000"/>
          </a:bodyPr>
          <a:lstStyle/>
          <a:p>
            <a:r>
              <a:rPr lang="fr-FR" sz="2400" dirty="0"/>
              <a:t>Facteurs de SST et effets des systèmes fondés sur l’IA</a:t>
            </a:r>
          </a:p>
        </p:txBody>
      </p:sp>
      <p:grpSp>
        <p:nvGrpSpPr>
          <p:cNvPr id="15" name="Group 14">
            <a:extLst>
              <a:ext uri="{FF2B5EF4-FFF2-40B4-BE49-F238E27FC236}">
                <a16:creationId xmlns:a16="http://schemas.microsoft.com/office/drawing/2014/main" id="{CFB44D39-D4E2-4BBB-BCD5-D26EDCCE70BB}"/>
              </a:ext>
            </a:extLst>
          </p:cNvPr>
          <p:cNvGrpSpPr/>
          <p:nvPr/>
        </p:nvGrpSpPr>
        <p:grpSpPr>
          <a:xfrm>
            <a:off x="84867" y="781577"/>
            <a:ext cx="5893311" cy="3724168"/>
            <a:chOff x="2993685" y="900229"/>
            <a:chExt cx="5893311" cy="3724168"/>
          </a:xfrm>
        </p:grpSpPr>
        <p:sp>
          <p:nvSpPr>
            <p:cNvPr id="2" name="Ellipse 1"/>
            <p:cNvSpPr/>
            <p:nvPr/>
          </p:nvSpPr>
          <p:spPr>
            <a:xfrm>
              <a:off x="4235176" y="1004323"/>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 name="Ellipse 2"/>
            <p:cNvSpPr/>
            <p:nvPr/>
          </p:nvSpPr>
          <p:spPr>
            <a:xfrm>
              <a:off x="4886686" y="1663091"/>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 name="Ellipse 3"/>
            <p:cNvSpPr/>
            <p:nvPr/>
          </p:nvSpPr>
          <p:spPr>
            <a:xfrm>
              <a:off x="5100046" y="1876451"/>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Ellipse 4"/>
            <p:cNvSpPr/>
            <p:nvPr/>
          </p:nvSpPr>
          <p:spPr>
            <a:xfrm>
              <a:off x="5448564" y="2224970"/>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Rechteck 5"/>
            <p:cNvSpPr/>
            <p:nvPr/>
          </p:nvSpPr>
          <p:spPr>
            <a:xfrm>
              <a:off x="5812516" y="998358"/>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10" name="Gerader Verbinder 9"/>
            <p:cNvCxnSpPr/>
            <p:nvPr/>
          </p:nvCxnSpPr>
          <p:spPr>
            <a:xfrm>
              <a:off x="6163036" y="3416596"/>
              <a:ext cx="316230" cy="665132"/>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6591987" y="1663092"/>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6680407" y="2983353"/>
              <a:ext cx="607300" cy="28875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a:stCxn id="2" idx="3"/>
              <a:endCxn id="3" idx="3"/>
            </p:cNvCxnSpPr>
            <p:nvPr/>
          </p:nvCxnSpPr>
          <p:spPr>
            <a:xfrm flipV="1">
              <a:off x="4701632" y="3269598"/>
              <a:ext cx="460687" cy="45342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a:stCxn id="2" idx="2"/>
              <a:endCxn id="3" idx="2"/>
            </p:cNvCxnSpPr>
            <p:nvPr/>
          </p:nvCxnSpPr>
          <p:spPr>
            <a:xfrm>
              <a:off x="4235176" y="2596903"/>
              <a:ext cx="651510" cy="7258"/>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a:stCxn id="2" idx="1"/>
              <a:endCxn id="3" idx="1"/>
            </p:cNvCxnSpPr>
            <p:nvPr/>
          </p:nvCxnSpPr>
          <p:spPr>
            <a:xfrm>
              <a:off x="4701632" y="1470779"/>
              <a:ext cx="460687" cy="46794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89" name="Textfeld 288"/>
            <p:cNvSpPr txBox="1"/>
            <p:nvPr/>
          </p:nvSpPr>
          <p:spPr>
            <a:xfrm>
              <a:off x="6415185" y="1173038"/>
              <a:ext cx="1655347" cy="20005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700" b="1" dirty="0">
                  <a:solidFill>
                    <a:srgbClr val="003399"/>
                  </a:solidFill>
                </a:rPr>
                <a:t>PRÉVENTION DES ACCIDENTS</a:t>
              </a:r>
            </a:p>
          </p:txBody>
        </p:sp>
        <p:sp>
          <p:nvSpPr>
            <p:cNvPr id="290" name="Rechteck 289"/>
            <p:cNvSpPr/>
            <p:nvPr/>
          </p:nvSpPr>
          <p:spPr>
            <a:xfrm>
              <a:off x="7154139" y="1923131"/>
              <a:ext cx="1719553" cy="45310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700" b="1" dirty="0">
                  <a:solidFill>
                    <a:srgbClr val="003399"/>
                  </a:solidFill>
                </a:rPr>
                <a:t>STRESS</a:t>
              </a:r>
            </a:p>
            <a:p>
              <a:pPr marL="115888" indent="-115888">
                <a:buFont typeface="Wingdings" panose="05000000000000000000" pitchFamily="2" charset="2"/>
                <a:buChar char="§"/>
              </a:pPr>
              <a:r>
                <a:rPr lang="fr-FR" sz="700" b="1" dirty="0">
                  <a:solidFill>
                    <a:srgbClr val="003399"/>
                  </a:solidFill>
                </a:rPr>
                <a:t>PROBLÈMES DE COMMUNICATION</a:t>
              </a:r>
            </a:p>
            <a:p>
              <a:pPr marL="115888" indent="-115888">
                <a:buFont typeface="Wingdings" panose="05000000000000000000" pitchFamily="2" charset="2"/>
                <a:buChar char="§"/>
              </a:pPr>
              <a:r>
                <a:rPr lang="fr-FR" sz="700" b="1" dirty="0">
                  <a:solidFill>
                    <a:srgbClr val="003399"/>
                  </a:solidFill>
                </a:rPr>
                <a:t>CONFLITS</a:t>
              </a:r>
            </a:p>
          </p:txBody>
        </p:sp>
        <p:sp>
          <p:nvSpPr>
            <p:cNvPr id="291" name="Textfeld 290"/>
            <p:cNvSpPr txBox="1"/>
            <p:nvPr/>
          </p:nvSpPr>
          <p:spPr>
            <a:xfrm rot="18489174">
              <a:off x="4784720" y="1946836"/>
              <a:ext cx="875511" cy="207749"/>
            </a:xfrm>
            <a:prstGeom prst="rect">
              <a:avLst/>
            </a:prstGeom>
            <a:noFill/>
          </p:spPr>
          <p:txBody>
            <a:bodyPr wrap="square" rtlCol="0">
              <a:spAutoFit/>
            </a:bodyPr>
            <a:lstStyle/>
            <a:p>
              <a:r>
                <a:rPr lang="fr-FR" sz="750" b="1">
                  <a:solidFill>
                    <a:srgbClr val="003399"/>
                  </a:solidFill>
                </a:rPr>
                <a:t>Psychosocial</a:t>
              </a:r>
            </a:p>
          </p:txBody>
        </p:sp>
        <p:sp>
          <p:nvSpPr>
            <p:cNvPr id="37" name="Textfeld 36"/>
            <p:cNvSpPr txBox="1"/>
            <p:nvPr/>
          </p:nvSpPr>
          <p:spPr>
            <a:xfrm rot="1720010">
              <a:off x="5944489" y="1840937"/>
              <a:ext cx="875511" cy="207749"/>
            </a:xfrm>
            <a:prstGeom prst="rect">
              <a:avLst/>
            </a:prstGeom>
            <a:noFill/>
          </p:spPr>
          <p:txBody>
            <a:bodyPr wrap="square" rtlCol="0">
              <a:spAutoFit/>
            </a:bodyPr>
            <a:lstStyle/>
            <a:p>
              <a:r>
                <a:rPr lang="fr-FR" sz="750" b="1">
                  <a:solidFill>
                    <a:srgbClr val="003399"/>
                  </a:solidFill>
                </a:rPr>
                <a:t>Physique</a:t>
              </a:r>
            </a:p>
          </p:txBody>
        </p:sp>
        <p:sp>
          <p:nvSpPr>
            <p:cNvPr id="38" name="Textfeld 37"/>
            <p:cNvSpPr txBox="1"/>
            <p:nvPr/>
          </p:nvSpPr>
          <p:spPr>
            <a:xfrm rot="17761369">
              <a:off x="6128039" y="2841957"/>
              <a:ext cx="875511" cy="207749"/>
            </a:xfrm>
            <a:prstGeom prst="rect">
              <a:avLst/>
            </a:prstGeom>
            <a:noFill/>
          </p:spPr>
          <p:txBody>
            <a:bodyPr wrap="square" rtlCol="0">
              <a:spAutoFit/>
            </a:bodyPr>
            <a:lstStyle/>
            <a:p>
              <a:r>
                <a:rPr lang="fr-FR" sz="700" b="1" dirty="0">
                  <a:solidFill>
                    <a:srgbClr val="003399"/>
                  </a:solidFill>
                </a:rPr>
                <a:t>Organisationnel</a:t>
              </a:r>
            </a:p>
          </p:txBody>
        </p:sp>
        <p:sp>
          <p:nvSpPr>
            <p:cNvPr id="39" name="Textfeld 38"/>
            <p:cNvSpPr txBox="1"/>
            <p:nvPr/>
          </p:nvSpPr>
          <p:spPr>
            <a:xfrm>
              <a:off x="7142554" y="1714210"/>
              <a:ext cx="1744442" cy="20005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700" b="1" dirty="0">
                  <a:solidFill>
                    <a:srgbClr val="003399"/>
                  </a:solidFill>
                </a:rPr>
                <a:t>QUALITÉ DE LA COOPÉRATION</a:t>
              </a:r>
            </a:p>
          </p:txBody>
        </p:sp>
        <p:sp>
          <p:nvSpPr>
            <p:cNvPr id="40" name="Textfeld 39"/>
            <p:cNvSpPr txBox="1"/>
            <p:nvPr/>
          </p:nvSpPr>
          <p:spPr>
            <a:xfrm>
              <a:off x="7096304" y="3409687"/>
              <a:ext cx="1467962" cy="507831"/>
            </a:xfrm>
            <a:prstGeom prst="rect">
              <a:avLst/>
            </a:prstGeom>
            <a:solidFill>
              <a:srgbClr val="D7E3AF"/>
            </a:solidFill>
          </p:spPr>
          <p:txBody>
            <a:bodyPr wrap="square" rtlCol="0">
              <a:spAutoFit/>
            </a:bodyPr>
            <a:lstStyle/>
            <a:p>
              <a:r>
                <a:rPr lang="fr-FR" sz="675" b="1" dirty="0">
                  <a:solidFill>
                    <a:srgbClr val="003399"/>
                  </a:solidFill>
                </a:rPr>
                <a:t>- PERFECTIONNEMENT PROFESSIONNEL</a:t>
              </a:r>
              <a:br>
                <a:rPr lang="fr-FR" sz="675" b="1" dirty="0">
                  <a:solidFill>
                    <a:srgbClr val="003399"/>
                  </a:solidFill>
                </a:rPr>
              </a:br>
              <a:r>
                <a:rPr lang="fr-FR" sz="675" b="1" dirty="0">
                  <a:solidFill>
                    <a:srgbClr val="003399"/>
                  </a:solidFill>
                </a:rPr>
                <a:t>- RECONVERSION PROFESSIONNELLE</a:t>
              </a:r>
            </a:p>
          </p:txBody>
        </p:sp>
        <p:sp>
          <p:nvSpPr>
            <p:cNvPr id="41" name="Rechteck 40"/>
            <p:cNvSpPr/>
            <p:nvPr/>
          </p:nvSpPr>
          <p:spPr>
            <a:xfrm>
              <a:off x="7102370" y="3925162"/>
              <a:ext cx="1454212" cy="230201"/>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675" b="1" dirty="0">
                  <a:solidFill>
                    <a:srgbClr val="003399"/>
                  </a:solidFill>
                </a:rPr>
                <a:t>- DÉQUALIFICATION</a:t>
              </a:r>
            </a:p>
          </p:txBody>
        </p:sp>
        <p:sp>
          <p:nvSpPr>
            <p:cNvPr id="42" name="Textfeld 41"/>
            <p:cNvSpPr txBox="1"/>
            <p:nvPr/>
          </p:nvSpPr>
          <p:spPr>
            <a:xfrm>
              <a:off x="3828041" y="3815966"/>
              <a:ext cx="1793553" cy="41549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700" b="1" dirty="0">
                  <a:solidFill>
                    <a:srgbClr val="003399"/>
                  </a:solidFill>
                </a:rPr>
                <a:t>RÉDUCTION DE LA CHARGE DE TRAVAIL</a:t>
              </a:r>
            </a:p>
            <a:p>
              <a:pPr marL="115888" indent="-115888">
                <a:buFont typeface="Wingdings" panose="05000000000000000000" pitchFamily="2" charset="2"/>
                <a:buChar char="§"/>
              </a:pPr>
              <a:r>
                <a:rPr lang="fr-FR" sz="700" b="1" dirty="0">
                  <a:solidFill>
                    <a:srgbClr val="003399"/>
                  </a:solidFill>
                </a:rPr>
                <a:t>PERFORMANCES</a:t>
              </a:r>
            </a:p>
          </p:txBody>
        </p:sp>
        <p:sp>
          <p:nvSpPr>
            <p:cNvPr id="43" name="Rechteck 42"/>
            <p:cNvSpPr/>
            <p:nvPr/>
          </p:nvSpPr>
          <p:spPr>
            <a:xfrm>
              <a:off x="3832906" y="4239121"/>
              <a:ext cx="1766078" cy="3852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700" b="1" dirty="0">
                  <a:solidFill>
                    <a:srgbClr val="003399"/>
                  </a:solidFill>
                </a:rPr>
                <a:t>DÉPENDANCE EXCESSIVE</a:t>
              </a:r>
            </a:p>
            <a:p>
              <a:pPr marL="115888" indent="-115888">
                <a:buFont typeface="Wingdings" panose="05000000000000000000" pitchFamily="2" charset="2"/>
                <a:buChar char="§"/>
              </a:pPr>
              <a:r>
                <a:rPr lang="fr-FR" sz="700" b="1" dirty="0">
                  <a:solidFill>
                    <a:srgbClr val="003399"/>
                  </a:solidFill>
                </a:rPr>
                <a:t>BIAIS D’AUTOMATISATION</a:t>
              </a:r>
            </a:p>
            <a:p>
              <a:pPr marL="115888" indent="-115888">
                <a:buFont typeface="Wingdings" panose="05000000000000000000" pitchFamily="2" charset="2"/>
                <a:buChar char="§"/>
              </a:pPr>
              <a:r>
                <a:rPr lang="fr-FR" sz="700" b="1" dirty="0">
                  <a:solidFill>
                    <a:srgbClr val="003399"/>
                  </a:solidFill>
                </a:rPr>
                <a:t>MAUVAISE UTILISATION</a:t>
              </a:r>
            </a:p>
          </p:txBody>
        </p:sp>
        <p:sp>
          <p:nvSpPr>
            <p:cNvPr id="44" name="Rechteck 43"/>
            <p:cNvSpPr/>
            <p:nvPr/>
          </p:nvSpPr>
          <p:spPr>
            <a:xfrm>
              <a:off x="3239771" y="3197421"/>
              <a:ext cx="1172301" cy="29889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700" b="1" dirty="0">
                  <a:solidFill>
                    <a:srgbClr val="003399"/>
                  </a:solidFill>
                </a:rPr>
                <a:t>PERTE DE LA VIE PRIVÉE</a:t>
              </a:r>
            </a:p>
            <a:p>
              <a:pPr marL="115888" indent="-115888">
                <a:buFont typeface="Wingdings" panose="05000000000000000000" pitchFamily="2" charset="2"/>
                <a:buChar char="§"/>
              </a:pPr>
              <a:r>
                <a:rPr lang="fr-FR" sz="700" b="1" dirty="0">
                  <a:solidFill>
                    <a:srgbClr val="003399"/>
                  </a:solidFill>
                </a:rPr>
                <a:t>AUTOCENSURE</a:t>
              </a:r>
            </a:p>
          </p:txBody>
        </p:sp>
        <p:sp>
          <p:nvSpPr>
            <p:cNvPr id="45" name="Rechteck 44"/>
            <p:cNvSpPr/>
            <p:nvPr/>
          </p:nvSpPr>
          <p:spPr>
            <a:xfrm>
              <a:off x="2993685" y="2084090"/>
              <a:ext cx="1541879" cy="39935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700" b="1" dirty="0">
                  <a:solidFill>
                    <a:srgbClr val="003399"/>
                  </a:solidFill>
                </a:rPr>
                <a:t>PERTE D’AUTONOMIE</a:t>
              </a:r>
            </a:p>
            <a:p>
              <a:pPr marL="115888" indent="-115888">
                <a:buFont typeface="Wingdings" panose="05000000000000000000" pitchFamily="2" charset="2"/>
                <a:buChar char="§"/>
              </a:pPr>
              <a:r>
                <a:rPr lang="fr-FR" sz="700" b="1" dirty="0">
                  <a:solidFill>
                    <a:srgbClr val="003399"/>
                  </a:solidFill>
                </a:rPr>
                <a:t>PERTE DE SENS</a:t>
              </a:r>
            </a:p>
            <a:p>
              <a:pPr marL="115888" indent="-115888">
                <a:buFont typeface="Wingdings" panose="05000000000000000000" pitchFamily="2" charset="2"/>
                <a:buChar char="§"/>
              </a:pPr>
              <a:r>
                <a:rPr lang="fr-FR" sz="700" b="1" dirty="0">
                  <a:solidFill>
                    <a:srgbClr val="003399"/>
                  </a:solidFill>
                </a:rPr>
                <a:t>DÉPERSONNALISATION</a:t>
              </a:r>
            </a:p>
          </p:txBody>
        </p:sp>
        <p:sp>
          <p:nvSpPr>
            <p:cNvPr id="46" name="Rechteck 45"/>
            <p:cNvSpPr/>
            <p:nvPr/>
          </p:nvSpPr>
          <p:spPr>
            <a:xfrm>
              <a:off x="4014999" y="900229"/>
              <a:ext cx="1699815" cy="399490"/>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700" b="1" dirty="0">
                  <a:solidFill>
                    <a:srgbClr val="003399"/>
                  </a:solidFill>
                </a:rPr>
                <a:t>PEUR</a:t>
              </a:r>
            </a:p>
            <a:p>
              <a:pPr marL="115888" indent="-115888">
                <a:buFont typeface="Wingdings" panose="05000000000000000000" pitchFamily="2" charset="2"/>
                <a:buChar char="§"/>
              </a:pPr>
              <a:r>
                <a:rPr lang="fr-FR" sz="700" b="1" dirty="0">
                  <a:solidFill>
                    <a:srgbClr val="003399"/>
                  </a:solidFill>
                </a:rPr>
                <a:t>STRESS</a:t>
              </a:r>
            </a:p>
            <a:p>
              <a:pPr marL="115888" indent="-115888">
                <a:buFont typeface="Wingdings" panose="05000000000000000000" pitchFamily="2" charset="2"/>
                <a:buChar char="§"/>
              </a:pPr>
              <a:r>
                <a:rPr lang="fr-FR" sz="700" b="1" dirty="0">
                  <a:solidFill>
                    <a:srgbClr val="003399"/>
                  </a:solidFill>
                </a:rPr>
                <a:t>MAUVAISE SANTÉ MENTALE</a:t>
              </a:r>
            </a:p>
          </p:txBody>
        </p:sp>
        <p:sp>
          <p:nvSpPr>
            <p:cNvPr id="292" name="Textfeld 291"/>
            <p:cNvSpPr txBox="1"/>
            <p:nvPr/>
          </p:nvSpPr>
          <p:spPr>
            <a:xfrm>
              <a:off x="5043652" y="1395686"/>
              <a:ext cx="726801" cy="196208"/>
            </a:xfrm>
            <a:prstGeom prst="rect">
              <a:avLst/>
            </a:prstGeom>
            <a:noFill/>
          </p:spPr>
          <p:txBody>
            <a:bodyPr wrap="square" rtlCol="0">
              <a:spAutoFit/>
            </a:bodyPr>
            <a:lstStyle/>
            <a:p>
              <a:r>
                <a:rPr lang="fr-FR" sz="675" b="1" dirty="0">
                  <a:solidFill>
                    <a:srgbClr val="003399"/>
                  </a:solidFill>
                </a:rPr>
                <a:t>PERTE D’EMPLOI</a:t>
              </a:r>
            </a:p>
          </p:txBody>
        </p:sp>
        <p:sp>
          <p:nvSpPr>
            <p:cNvPr id="48" name="Textfeld 47"/>
            <p:cNvSpPr txBox="1"/>
            <p:nvPr/>
          </p:nvSpPr>
          <p:spPr>
            <a:xfrm>
              <a:off x="6160237" y="1431816"/>
              <a:ext cx="726801" cy="196208"/>
            </a:xfrm>
            <a:prstGeom prst="rect">
              <a:avLst/>
            </a:prstGeom>
            <a:noFill/>
          </p:spPr>
          <p:txBody>
            <a:bodyPr wrap="square" rtlCol="0">
              <a:spAutoFit/>
            </a:bodyPr>
            <a:lstStyle/>
            <a:p>
              <a:r>
                <a:rPr lang="fr-FR" sz="675" b="1">
                  <a:solidFill>
                    <a:srgbClr val="003399"/>
                  </a:solidFill>
                </a:rPr>
                <a:t>SÉCURITÉ</a:t>
              </a:r>
            </a:p>
          </p:txBody>
        </p:sp>
        <p:sp>
          <p:nvSpPr>
            <p:cNvPr id="49" name="Textfeld 48"/>
            <p:cNvSpPr txBox="1"/>
            <p:nvPr/>
          </p:nvSpPr>
          <p:spPr>
            <a:xfrm>
              <a:off x="6706486" y="2444257"/>
              <a:ext cx="711992" cy="300082"/>
            </a:xfrm>
            <a:prstGeom prst="rect">
              <a:avLst/>
            </a:prstGeom>
            <a:noFill/>
          </p:spPr>
          <p:txBody>
            <a:bodyPr wrap="square" rtlCol="0">
              <a:spAutoFit/>
            </a:bodyPr>
            <a:lstStyle/>
            <a:p>
              <a:pPr algn="ctr"/>
              <a:r>
                <a:rPr lang="fr-FR" sz="675" b="1">
                  <a:solidFill>
                    <a:srgbClr val="003399"/>
                  </a:solidFill>
                </a:rPr>
                <a:t>STRUCTURE SOCIALE</a:t>
              </a:r>
            </a:p>
          </p:txBody>
        </p:sp>
        <p:sp>
          <p:nvSpPr>
            <p:cNvPr id="51" name="Textfeld 50"/>
            <p:cNvSpPr txBox="1"/>
            <p:nvPr/>
          </p:nvSpPr>
          <p:spPr>
            <a:xfrm>
              <a:off x="5379259" y="3602330"/>
              <a:ext cx="726801" cy="196208"/>
            </a:xfrm>
            <a:prstGeom prst="rect">
              <a:avLst/>
            </a:prstGeom>
            <a:noFill/>
          </p:spPr>
          <p:txBody>
            <a:bodyPr wrap="square" rtlCol="0">
              <a:spAutoFit/>
            </a:bodyPr>
            <a:lstStyle/>
            <a:p>
              <a:r>
                <a:rPr lang="fr-FR" sz="675" b="1">
                  <a:solidFill>
                    <a:srgbClr val="003399"/>
                  </a:solidFill>
                </a:rPr>
                <a:t>CONFIANCE</a:t>
              </a:r>
            </a:p>
          </p:txBody>
        </p:sp>
        <p:sp>
          <p:nvSpPr>
            <p:cNvPr id="52" name="Textfeld 51"/>
            <p:cNvSpPr txBox="1"/>
            <p:nvPr/>
          </p:nvSpPr>
          <p:spPr>
            <a:xfrm>
              <a:off x="4242314" y="2928542"/>
              <a:ext cx="855881" cy="196208"/>
            </a:xfrm>
            <a:prstGeom prst="rect">
              <a:avLst/>
            </a:prstGeom>
            <a:noFill/>
          </p:spPr>
          <p:txBody>
            <a:bodyPr wrap="square" rtlCol="0">
              <a:spAutoFit/>
            </a:bodyPr>
            <a:lstStyle/>
            <a:p>
              <a:r>
                <a:rPr lang="fr-FR" sz="630" b="1">
                  <a:solidFill>
                    <a:srgbClr val="003399"/>
                  </a:solidFill>
                </a:rPr>
                <a:t>SURVEILLANCE</a:t>
              </a:r>
            </a:p>
          </p:txBody>
        </p:sp>
        <p:sp>
          <p:nvSpPr>
            <p:cNvPr id="53" name="Textfeld 52"/>
            <p:cNvSpPr txBox="1"/>
            <p:nvPr/>
          </p:nvSpPr>
          <p:spPr>
            <a:xfrm>
              <a:off x="4362916" y="1890979"/>
              <a:ext cx="726801" cy="196208"/>
            </a:xfrm>
            <a:prstGeom prst="rect">
              <a:avLst/>
            </a:prstGeom>
            <a:noFill/>
          </p:spPr>
          <p:txBody>
            <a:bodyPr wrap="square" rtlCol="0">
              <a:spAutoFit/>
            </a:bodyPr>
            <a:lstStyle/>
            <a:p>
              <a:r>
                <a:rPr lang="fr-FR" sz="675" b="1">
                  <a:solidFill>
                    <a:srgbClr val="003399"/>
                  </a:solidFill>
                </a:rPr>
                <a:t>AUTONOMIE</a:t>
              </a:r>
            </a:p>
          </p:txBody>
        </p:sp>
        <p:sp>
          <p:nvSpPr>
            <p:cNvPr id="50" name="Textfeld 49"/>
            <p:cNvSpPr txBox="1"/>
            <p:nvPr/>
          </p:nvSpPr>
          <p:spPr>
            <a:xfrm>
              <a:off x="6158193" y="3395190"/>
              <a:ext cx="1044427" cy="276999"/>
            </a:xfrm>
            <a:prstGeom prst="rect">
              <a:avLst/>
            </a:prstGeom>
            <a:noFill/>
          </p:spPr>
          <p:txBody>
            <a:bodyPr wrap="square" rtlCol="0">
              <a:spAutoFit/>
            </a:bodyPr>
            <a:lstStyle/>
            <a:p>
              <a:pPr algn="ctr"/>
              <a:r>
                <a:rPr lang="fr-FR" sz="600" b="1" dirty="0">
                  <a:solidFill>
                    <a:srgbClr val="003399"/>
                  </a:solidFill>
                </a:rPr>
                <a:t>TRANSFORMATION </a:t>
              </a:r>
              <a:br>
                <a:rPr lang="fr-FR" sz="600" b="1" dirty="0">
                  <a:solidFill>
                    <a:srgbClr val="003399"/>
                  </a:solidFill>
                </a:rPr>
              </a:br>
              <a:r>
                <a:rPr lang="fr-FR" sz="600" b="1" dirty="0">
                  <a:solidFill>
                    <a:srgbClr val="003399"/>
                  </a:solidFill>
                </a:rPr>
                <a:t>DE L’EMPLOI</a:t>
              </a:r>
            </a:p>
          </p:txBody>
        </p:sp>
      </p:grpSp>
      <p:sp>
        <p:nvSpPr>
          <p:cNvPr id="13" name="TextBox 12">
            <a:extLst>
              <a:ext uri="{FF2B5EF4-FFF2-40B4-BE49-F238E27FC236}">
                <a16:creationId xmlns:a16="http://schemas.microsoft.com/office/drawing/2014/main" id="{8F8C2F19-F7E7-BCCF-C87B-368562460704}"/>
              </a:ext>
            </a:extLst>
          </p:cNvPr>
          <p:cNvSpPr txBox="1"/>
          <p:nvPr/>
        </p:nvSpPr>
        <p:spPr>
          <a:xfrm>
            <a:off x="6110226" y="1453170"/>
            <a:ext cx="2622697" cy="1015663"/>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fr-FR" sz="1200" dirty="0"/>
              <a:t>Parmi les effets positifs figurent la réduction de la charge de travail, la prévention des accidents, le perfectionnement professionnel et la reconversion professionnelle. </a:t>
            </a:r>
          </a:p>
        </p:txBody>
      </p:sp>
      <p:sp>
        <p:nvSpPr>
          <p:cNvPr id="19" name="TextBox 18">
            <a:extLst>
              <a:ext uri="{FF2B5EF4-FFF2-40B4-BE49-F238E27FC236}">
                <a16:creationId xmlns:a16="http://schemas.microsoft.com/office/drawing/2014/main" id="{2D1232E3-1AFD-33D1-14E6-89996ADBC043}"/>
              </a:ext>
            </a:extLst>
          </p:cNvPr>
          <p:cNvSpPr txBox="1"/>
          <p:nvPr/>
        </p:nvSpPr>
        <p:spPr>
          <a:xfrm>
            <a:off x="6110226" y="2625855"/>
            <a:ext cx="2622697" cy="1015663"/>
          </a:xfrm>
          <a:prstGeom prst="rect">
            <a:avLst/>
          </a:prstGeom>
          <a:noFill/>
        </p:spPr>
        <p:txBody>
          <a:bodyPr wrap="square" rtlCol="0">
            <a:spAutoFit/>
          </a:bodyPr>
          <a:lstStyle/>
          <a:p>
            <a:r>
              <a:rPr lang="fr-FR" sz="1200" dirty="0">
                <a:solidFill>
                  <a:srgbClr val="003399"/>
                </a:solidFill>
              </a:rPr>
              <a:t>Les risques sont liés à toutes les catégories et incluent la crainte de perdre son emploi, l’autocensure, les biais d’automatisation et la déqualification.   </a:t>
            </a:r>
          </a:p>
        </p:txBody>
      </p:sp>
      <p:grpSp>
        <p:nvGrpSpPr>
          <p:cNvPr id="47" name="Group 46">
            <a:extLst>
              <a:ext uri="{FF2B5EF4-FFF2-40B4-BE49-F238E27FC236}">
                <a16:creationId xmlns:a16="http://schemas.microsoft.com/office/drawing/2014/main" id="{D201B096-D2AC-484C-8F0E-1C35230BF7C4}"/>
              </a:ext>
            </a:extLst>
          </p:cNvPr>
          <p:cNvGrpSpPr/>
          <p:nvPr/>
        </p:nvGrpSpPr>
        <p:grpSpPr>
          <a:xfrm>
            <a:off x="2861634" y="4189019"/>
            <a:ext cx="1333179" cy="479018"/>
            <a:chOff x="1887666" y="4470727"/>
            <a:chExt cx="1333179" cy="479018"/>
          </a:xfrm>
        </p:grpSpPr>
        <p:grpSp>
          <p:nvGrpSpPr>
            <p:cNvPr id="54" name="Group 53">
              <a:extLst>
                <a:ext uri="{FF2B5EF4-FFF2-40B4-BE49-F238E27FC236}">
                  <a16:creationId xmlns:a16="http://schemas.microsoft.com/office/drawing/2014/main" id="{2711C472-5821-4263-A590-BB45D1D92A0B}"/>
                </a:ext>
              </a:extLst>
            </p:cNvPr>
            <p:cNvGrpSpPr/>
            <p:nvPr/>
          </p:nvGrpSpPr>
          <p:grpSpPr>
            <a:xfrm>
              <a:off x="1887666" y="4470727"/>
              <a:ext cx="1333179" cy="479018"/>
              <a:chOff x="1034983" y="2994423"/>
              <a:chExt cx="972277" cy="479018"/>
            </a:xfrm>
          </p:grpSpPr>
          <p:sp>
            <p:nvSpPr>
              <p:cNvPr id="56" name="Textfeld 288">
                <a:extLst>
                  <a:ext uri="{FF2B5EF4-FFF2-40B4-BE49-F238E27FC236}">
                    <a16:creationId xmlns:a16="http://schemas.microsoft.com/office/drawing/2014/main" id="{DA373B34-B358-421D-BD0E-37BBD7D2896B}"/>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57" name="TextBox 56">
                <a:extLst>
                  <a:ext uri="{FF2B5EF4-FFF2-40B4-BE49-F238E27FC236}">
                    <a16:creationId xmlns:a16="http://schemas.microsoft.com/office/drawing/2014/main" id="{D18AE582-A92C-4FB1-B769-0EBD5F24DBCE}"/>
                  </a:ext>
                </a:extLst>
              </p:cNvPr>
              <p:cNvSpPr txBox="1"/>
              <p:nvPr/>
            </p:nvSpPr>
            <p:spPr>
              <a:xfrm>
                <a:off x="1258811" y="3026888"/>
                <a:ext cx="731963" cy="215444"/>
              </a:xfrm>
              <a:prstGeom prst="rect">
                <a:avLst/>
              </a:prstGeom>
              <a:noFill/>
            </p:spPr>
            <p:txBody>
              <a:bodyPr wrap="square" rtlCol="0">
                <a:spAutoFit/>
              </a:bodyPr>
              <a:lstStyle/>
              <a:p>
                <a:r>
                  <a:rPr lang="fr-FR" sz="800">
                    <a:solidFill>
                      <a:srgbClr val="003399"/>
                    </a:solidFill>
                  </a:rPr>
                  <a:t>Effets positifs</a:t>
                </a:r>
              </a:p>
            </p:txBody>
          </p:sp>
          <p:sp>
            <p:nvSpPr>
              <p:cNvPr id="58" name="TextBox 57">
                <a:extLst>
                  <a:ext uri="{FF2B5EF4-FFF2-40B4-BE49-F238E27FC236}">
                    <a16:creationId xmlns:a16="http://schemas.microsoft.com/office/drawing/2014/main" id="{FBC5F08A-F541-4D1F-8FF4-FAFF84C16224}"/>
                  </a:ext>
                </a:extLst>
              </p:cNvPr>
              <p:cNvSpPr txBox="1"/>
              <p:nvPr/>
            </p:nvSpPr>
            <p:spPr>
              <a:xfrm>
                <a:off x="1258811" y="3223799"/>
                <a:ext cx="498855" cy="215444"/>
              </a:xfrm>
              <a:prstGeom prst="rect">
                <a:avLst/>
              </a:prstGeom>
              <a:noFill/>
            </p:spPr>
            <p:txBody>
              <a:bodyPr wrap="square" rtlCol="0">
                <a:spAutoFit/>
              </a:bodyPr>
              <a:lstStyle/>
              <a:p>
                <a:r>
                  <a:rPr lang="fr-FR" sz="800">
                    <a:solidFill>
                      <a:srgbClr val="003399"/>
                    </a:solidFill>
                  </a:rPr>
                  <a:t>Risques</a:t>
                </a:r>
              </a:p>
            </p:txBody>
          </p:sp>
          <p:sp>
            <p:nvSpPr>
              <p:cNvPr id="59" name="Rectangle 58">
                <a:extLst>
                  <a:ext uri="{FF2B5EF4-FFF2-40B4-BE49-F238E27FC236}">
                    <a16:creationId xmlns:a16="http://schemas.microsoft.com/office/drawing/2014/main" id="{91C78AA3-6554-440C-A8CA-2D05C10F57A1}"/>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5" name="Textfeld 288">
              <a:extLst>
                <a:ext uri="{FF2B5EF4-FFF2-40B4-BE49-F238E27FC236}">
                  <a16:creationId xmlns:a16="http://schemas.microsoft.com/office/drawing/2014/main" id="{F4CF1B65-7E8E-4B12-9C0E-25397D04D1B0}"/>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2482743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96DC411-A64F-DB77-96C4-823B8605A563}"/>
              </a:ext>
            </a:extLst>
          </p:cNvPr>
          <p:cNvSpPr txBox="1">
            <a:spLocks noGrp="1"/>
          </p:cNvSpPr>
          <p:nvPr>
            <p:ph type="title"/>
          </p:nvPr>
        </p:nvSpPr>
        <p:spPr>
          <a:xfrm>
            <a:off x="364510" y="137793"/>
            <a:ext cx="7559872" cy="367201"/>
          </a:xfrm>
          <a:prstGeom prst="rect">
            <a:avLst/>
          </a:prstGeom>
        </p:spPr>
        <p:txBody>
          <a:bodyPr/>
          <a:lstStyle/>
          <a:p>
            <a:r>
              <a:rPr lang="fr-FR" sz="2400"/>
              <a:t>Facteurs de SST et effets de la robotique de pointe </a:t>
            </a:r>
          </a:p>
        </p:txBody>
      </p:sp>
      <p:grpSp>
        <p:nvGrpSpPr>
          <p:cNvPr id="8" name="Group 7">
            <a:extLst>
              <a:ext uri="{FF2B5EF4-FFF2-40B4-BE49-F238E27FC236}">
                <a16:creationId xmlns:a16="http://schemas.microsoft.com/office/drawing/2014/main" id="{5CE121ED-2293-46BA-858F-6828E2304B41}"/>
              </a:ext>
            </a:extLst>
          </p:cNvPr>
          <p:cNvGrpSpPr/>
          <p:nvPr/>
        </p:nvGrpSpPr>
        <p:grpSpPr>
          <a:xfrm>
            <a:off x="117480" y="1029310"/>
            <a:ext cx="5542924" cy="3527557"/>
            <a:chOff x="3396732" y="976403"/>
            <a:chExt cx="5668805" cy="3607671"/>
          </a:xfrm>
        </p:grpSpPr>
        <p:sp>
          <p:nvSpPr>
            <p:cNvPr id="23" name="Ellipse 22"/>
            <p:cNvSpPr/>
            <p:nvPr/>
          </p:nvSpPr>
          <p:spPr>
            <a:xfrm>
              <a:off x="4641048" y="1087756"/>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Ellipse 23"/>
            <p:cNvSpPr/>
            <p:nvPr/>
          </p:nvSpPr>
          <p:spPr>
            <a:xfrm>
              <a:off x="5288792" y="1731069"/>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Ellipse 24"/>
            <p:cNvSpPr/>
            <p:nvPr/>
          </p:nvSpPr>
          <p:spPr>
            <a:xfrm>
              <a:off x="5502152" y="1944429"/>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Ellipse 25"/>
            <p:cNvSpPr/>
            <p:nvPr/>
          </p:nvSpPr>
          <p:spPr>
            <a:xfrm>
              <a:off x="5850670" y="2292948"/>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Rechteck 26"/>
            <p:cNvSpPr/>
            <p:nvPr/>
          </p:nvSpPr>
          <p:spPr>
            <a:xfrm>
              <a:off x="6214622" y="1066336"/>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28" name="Gerader Verbinder 27"/>
            <p:cNvCxnSpPr/>
            <p:nvPr/>
          </p:nvCxnSpPr>
          <p:spPr>
            <a:xfrm flipH="1">
              <a:off x="5979561" y="3576640"/>
              <a:ext cx="108529" cy="68471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V="1">
              <a:off x="6994093" y="1731069"/>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7137050" y="2896159"/>
              <a:ext cx="660857" cy="14772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flipH="1" flipV="1">
              <a:off x="6715993" y="3478932"/>
              <a:ext cx="345671" cy="56170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a:endCxn id="24" idx="3"/>
            </p:cNvCxnSpPr>
            <p:nvPr/>
          </p:nvCxnSpPr>
          <p:spPr>
            <a:xfrm flipV="1">
              <a:off x="5019485" y="3337576"/>
              <a:ext cx="544941" cy="38463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3" name="Gerader Verbinder 32"/>
            <p:cNvCxnSpPr/>
            <p:nvPr/>
          </p:nvCxnSpPr>
          <p:spPr>
            <a:xfrm>
              <a:off x="4862987" y="1853082"/>
              <a:ext cx="542150" cy="343694"/>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p:nvSpPr>
          <p:spPr>
            <a:xfrm>
              <a:off x="6528773" y="976403"/>
              <a:ext cx="1547082" cy="41549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700" b="1" dirty="0">
                  <a:solidFill>
                    <a:srgbClr val="003399"/>
                  </a:solidFill>
                </a:rPr>
                <a:t>PRÉVENTION DES TMS</a:t>
              </a:r>
            </a:p>
            <a:p>
              <a:pPr marL="115888" indent="-115888">
                <a:buFont typeface="Wingdings" panose="05000000000000000000" pitchFamily="2" charset="2"/>
                <a:buChar char="§"/>
              </a:pPr>
              <a:r>
                <a:rPr lang="fr-FR" sz="700" b="1" dirty="0">
                  <a:solidFill>
                    <a:srgbClr val="003399"/>
                  </a:solidFill>
                </a:rPr>
                <a:t>SÉCURITÉ</a:t>
              </a:r>
            </a:p>
            <a:p>
              <a:pPr marL="115888" indent="-115888">
                <a:buFont typeface="Wingdings" panose="05000000000000000000" pitchFamily="2" charset="2"/>
                <a:buChar char="§"/>
              </a:pPr>
              <a:r>
                <a:rPr lang="fr-FR" sz="700" b="1" dirty="0">
                  <a:solidFill>
                    <a:srgbClr val="003399"/>
                  </a:solidFill>
                </a:rPr>
                <a:t>RÉDUCTION DES RISQUES</a:t>
              </a:r>
            </a:p>
          </p:txBody>
        </p:sp>
        <p:sp>
          <p:nvSpPr>
            <p:cNvPr id="35" name="Rechteck 34"/>
            <p:cNvSpPr/>
            <p:nvPr/>
          </p:nvSpPr>
          <p:spPr>
            <a:xfrm>
              <a:off x="7436062" y="2231699"/>
              <a:ext cx="1250491" cy="19775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fr-FR" sz="700" b="1" dirty="0">
                  <a:solidFill>
                    <a:srgbClr val="003399"/>
                  </a:solidFill>
                </a:rPr>
                <a:t>REJET DU SYSTÈME</a:t>
              </a:r>
            </a:p>
          </p:txBody>
        </p:sp>
        <p:sp>
          <p:nvSpPr>
            <p:cNvPr id="36" name="Textfeld 35"/>
            <p:cNvSpPr txBox="1"/>
            <p:nvPr/>
          </p:nvSpPr>
          <p:spPr>
            <a:xfrm rot="18489174">
              <a:off x="5186826" y="2014814"/>
              <a:ext cx="875511" cy="207749"/>
            </a:xfrm>
            <a:prstGeom prst="rect">
              <a:avLst/>
            </a:prstGeom>
            <a:noFill/>
          </p:spPr>
          <p:txBody>
            <a:bodyPr wrap="square" rtlCol="0">
              <a:spAutoFit/>
            </a:bodyPr>
            <a:lstStyle/>
            <a:p>
              <a:r>
                <a:rPr lang="fr-FR" sz="750" b="1">
                  <a:solidFill>
                    <a:srgbClr val="003399"/>
                  </a:solidFill>
                </a:rPr>
                <a:t>Psychosocial</a:t>
              </a:r>
            </a:p>
          </p:txBody>
        </p:sp>
        <p:sp>
          <p:nvSpPr>
            <p:cNvPr id="37" name="Textfeld 36"/>
            <p:cNvSpPr txBox="1"/>
            <p:nvPr/>
          </p:nvSpPr>
          <p:spPr>
            <a:xfrm rot="1720010">
              <a:off x="6346595" y="1908915"/>
              <a:ext cx="875511" cy="207749"/>
            </a:xfrm>
            <a:prstGeom prst="rect">
              <a:avLst/>
            </a:prstGeom>
            <a:noFill/>
          </p:spPr>
          <p:txBody>
            <a:bodyPr wrap="square" rtlCol="0">
              <a:spAutoFit/>
            </a:bodyPr>
            <a:lstStyle/>
            <a:p>
              <a:r>
                <a:rPr lang="fr-FR" sz="750" b="1">
                  <a:solidFill>
                    <a:srgbClr val="003399"/>
                  </a:solidFill>
                </a:rPr>
                <a:t>Physique</a:t>
              </a:r>
            </a:p>
          </p:txBody>
        </p:sp>
        <p:sp>
          <p:nvSpPr>
            <p:cNvPr id="38" name="Textfeld 37"/>
            <p:cNvSpPr txBox="1"/>
            <p:nvPr/>
          </p:nvSpPr>
          <p:spPr>
            <a:xfrm rot="19287176">
              <a:off x="6331649" y="3160422"/>
              <a:ext cx="934544" cy="204598"/>
            </a:xfrm>
            <a:prstGeom prst="rect">
              <a:avLst/>
            </a:prstGeom>
            <a:noFill/>
          </p:spPr>
          <p:txBody>
            <a:bodyPr wrap="square" rtlCol="0">
              <a:spAutoFit/>
            </a:bodyPr>
            <a:lstStyle/>
            <a:p>
              <a:r>
                <a:rPr lang="fr-FR" sz="700" b="1" dirty="0">
                  <a:solidFill>
                    <a:srgbClr val="003399"/>
                  </a:solidFill>
                </a:rPr>
                <a:t>Organisationnel</a:t>
              </a:r>
            </a:p>
          </p:txBody>
        </p:sp>
        <p:sp>
          <p:nvSpPr>
            <p:cNvPr id="39" name="Textfeld 38"/>
            <p:cNvSpPr txBox="1"/>
            <p:nvPr/>
          </p:nvSpPr>
          <p:spPr>
            <a:xfrm>
              <a:off x="7425739" y="1995719"/>
              <a:ext cx="1260815" cy="239289"/>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fr-FR" sz="700" b="1">
                  <a:solidFill>
                    <a:srgbClr val="003399"/>
                  </a:solidFill>
                </a:rPr>
                <a:t>PARTICIPATION</a:t>
              </a:r>
            </a:p>
          </p:txBody>
        </p:sp>
        <p:sp>
          <p:nvSpPr>
            <p:cNvPr id="40" name="Textfeld 39"/>
            <p:cNvSpPr txBox="1"/>
            <p:nvPr/>
          </p:nvSpPr>
          <p:spPr>
            <a:xfrm>
              <a:off x="7524960" y="3132542"/>
              <a:ext cx="1540577" cy="20459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700" b="1">
                  <a:solidFill>
                    <a:srgbClr val="003399"/>
                  </a:solidFill>
                </a:rPr>
                <a:t>ENGAGEMENT RENFORCÉ</a:t>
              </a:r>
            </a:p>
          </p:txBody>
        </p:sp>
        <p:sp>
          <p:nvSpPr>
            <p:cNvPr id="41" name="Rechteck 40"/>
            <p:cNvSpPr/>
            <p:nvPr/>
          </p:nvSpPr>
          <p:spPr>
            <a:xfrm>
              <a:off x="7537701" y="3342122"/>
              <a:ext cx="1014491" cy="16217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fr-FR" sz="700" b="1">
                  <a:solidFill>
                    <a:srgbClr val="003399"/>
                  </a:solidFill>
                </a:rPr>
                <a:t>INCERTITUDE</a:t>
              </a:r>
            </a:p>
          </p:txBody>
        </p:sp>
        <p:sp>
          <p:nvSpPr>
            <p:cNvPr id="42" name="Textfeld 41"/>
            <p:cNvSpPr txBox="1"/>
            <p:nvPr/>
          </p:nvSpPr>
          <p:spPr>
            <a:xfrm>
              <a:off x="6099487" y="4074179"/>
              <a:ext cx="1336574" cy="239289"/>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fr-FR" sz="700" b="1" dirty="0">
                  <a:solidFill>
                    <a:srgbClr val="003399"/>
                  </a:solidFill>
                </a:rPr>
                <a:t>PERFECTIONNEMENT</a:t>
              </a:r>
            </a:p>
          </p:txBody>
        </p:sp>
        <p:sp>
          <p:nvSpPr>
            <p:cNvPr id="43" name="Rechteck 42"/>
            <p:cNvSpPr/>
            <p:nvPr/>
          </p:nvSpPr>
          <p:spPr>
            <a:xfrm>
              <a:off x="6120727" y="4325775"/>
              <a:ext cx="1305012" cy="25829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630" b="1" dirty="0">
                  <a:solidFill>
                    <a:srgbClr val="003399"/>
                  </a:solidFill>
                </a:rPr>
                <a:t>DÉQUALIFICATION</a:t>
              </a:r>
            </a:p>
            <a:p>
              <a:pPr marL="115888" indent="-115888">
                <a:buFont typeface="Wingdings" panose="05000000000000000000" pitchFamily="2" charset="2"/>
                <a:buChar char="§"/>
              </a:pPr>
              <a:r>
                <a:rPr lang="fr-FR" sz="630" b="1" dirty="0">
                  <a:solidFill>
                    <a:srgbClr val="003399"/>
                  </a:solidFill>
                </a:rPr>
                <a:t>MAUVAISE UTILISATION</a:t>
              </a:r>
            </a:p>
          </p:txBody>
        </p:sp>
        <p:sp>
          <p:nvSpPr>
            <p:cNvPr id="44" name="Rechteck 43"/>
            <p:cNvSpPr/>
            <p:nvPr/>
          </p:nvSpPr>
          <p:spPr>
            <a:xfrm>
              <a:off x="3989532" y="4075767"/>
              <a:ext cx="1264045" cy="410571"/>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650" b="1" dirty="0">
                  <a:solidFill>
                    <a:srgbClr val="003399"/>
                  </a:solidFill>
                </a:rPr>
                <a:t>CRAINTE DE PERDRE SON EMPLOI</a:t>
              </a:r>
            </a:p>
            <a:p>
              <a:pPr marL="115888" indent="-115888">
                <a:buFont typeface="Wingdings" panose="05000000000000000000" pitchFamily="2" charset="2"/>
                <a:buChar char="§"/>
              </a:pPr>
              <a:r>
                <a:rPr lang="fr-FR" sz="650" b="1" dirty="0">
                  <a:solidFill>
                    <a:srgbClr val="003399"/>
                  </a:solidFill>
                </a:rPr>
                <a:t>SOUS-UTILISATION DE LA TECHNOLOGIE</a:t>
              </a:r>
            </a:p>
          </p:txBody>
        </p:sp>
        <p:sp>
          <p:nvSpPr>
            <p:cNvPr id="46" name="Rechteck 45"/>
            <p:cNvSpPr/>
            <p:nvPr/>
          </p:nvSpPr>
          <p:spPr>
            <a:xfrm>
              <a:off x="3631457" y="1298920"/>
              <a:ext cx="1587844" cy="444624"/>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700" b="1" dirty="0">
                  <a:solidFill>
                    <a:srgbClr val="003399"/>
                  </a:solidFill>
                </a:rPr>
                <a:t>MÉFIANCE</a:t>
              </a:r>
            </a:p>
            <a:p>
              <a:pPr marL="115888" indent="-115888">
                <a:buFont typeface="Wingdings" panose="05000000000000000000" pitchFamily="2" charset="2"/>
                <a:buChar char="§"/>
              </a:pPr>
              <a:r>
                <a:rPr lang="fr-FR" sz="700" b="1" dirty="0">
                  <a:solidFill>
                    <a:srgbClr val="003399"/>
                  </a:solidFill>
                </a:rPr>
                <a:t>BIAIS D’AUTOMATISATION</a:t>
              </a:r>
            </a:p>
            <a:p>
              <a:pPr marL="115888" indent="-115888">
                <a:buFont typeface="Wingdings" panose="05000000000000000000" pitchFamily="2" charset="2"/>
                <a:buChar char="§"/>
              </a:pPr>
              <a:r>
                <a:rPr lang="fr-FR" sz="700" b="1" dirty="0">
                  <a:solidFill>
                    <a:srgbClr val="003399"/>
                  </a:solidFill>
                </a:rPr>
                <a:t>RELÂCHEMENT DE LA VIGILANCE</a:t>
              </a:r>
            </a:p>
          </p:txBody>
        </p:sp>
        <p:sp>
          <p:nvSpPr>
            <p:cNvPr id="47" name="Textfeld 46"/>
            <p:cNvSpPr txBox="1"/>
            <p:nvPr/>
          </p:nvSpPr>
          <p:spPr>
            <a:xfrm>
              <a:off x="5318292" y="1379444"/>
              <a:ext cx="821531" cy="413131"/>
            </a:xfrm>
            <a:prstGeom prst="rect">
              <a:avLst/>
            </a:prstGeom>
            <a:noFill/>
          </p:spPr>
          <p:txBody>
            <a:bodyPr wrap="square" rtlCol="0">
              <a:spAutoFit/>
            </a:bodyPr>
            <a:lstStyle/>
            <a:p>
              <a:pPr algn="ctr"/>
              <a:r>
                <a:rPr lang="fr-FR" sz="650" b="1" dirty="0">
                  <a:solidFill>
                    <a:srgbClr val="003399"/>
                  </a:solidFill>
                </a:rPr>
                <a:t>RÉPARTITION DES FONCTIONS</a:t>
              </a:r>
            </a:p>
          </p:txBody>
        </p:sp>
        <p:sp>
          <p:nvSpPr>
            <p:cNvPr id="48" name="Textfeld 47"/>
            <p:cNvSpPr txBox="1"/>
            <p:nvPr/>
          </p:nvSpPr>
          <p:spPr>
            <a:xfrm>
              <a:off x="6407480" y="1396449"/>
              <a:ext cx="966665" cy="403957"/>
            </a:xfrm>
            <a:prstGeom prst="rect">
              <a:avLst/>
            </a:prstGeom>
            <a:noFill/>
          </p:spPr>
          <p:txBody>
            <a:bodyPr wrap="square" rtlCol="0">
              <a:spAutoFit/>
            </a:bodyPr>
            <a:lstStyle/>
            <a:p>
              <a:pPr algn="ctr"/>
              <a:r>
                <a:rPr lang="fr-FR" sz="650" b="1" dirty="0">
                  <a:solidFill>
                    <a:srgbClr val="003399"/>
                  </a:solidFill>
                </a:rPr>
                <a:t>MODIFICATION PHYSIQUE DU LIEU DE TRAVAIL</a:t>
              </a:r>
            </a:p>
          </p:txBody>
        </p:sp>
        <p:sp>
          <p:nvSpPr>
            <p:cNvPr id="49" name="Textfeld 48"/>
            <p:cNvSpPr txBox="1"/>
            <p:nvPr/>
          </p:nvSpPr>
          <p:spPr>
            <a:xfrm>
              <a:off x="7063366" y="2512235"/>
              <a:ext cx="864870" cy="251813"/>
            </a:xfrm>
            <a:prstGeom prst="rect">
              <a:avLst/>
            </a:prstGeom>
            <a:noFill/>
          </p:spPr>
          <p:txBody>
            <a:bodyPr wrap="square" rtlCol="0">
              <a:spAutoFit/>
            </a:bodyPr>
            <a:lstStyle/>
            <a:p>
              <a:pPr algn="ctr"/>
              <a:r>
                <a:rPr lang="fr-FR" sz="500" b="1" dirty="0">
                  <a:solidFill>
                    <a:srgbClr val="003399"/>
                  </a:solidFill>
                </a:rPr>
                <a:t>PROCESSUS D’INTRODUCTION</a:t>
              </a:r>
            </a:p>
          </p:txBody>
        </p:sp>
        <p:sp>
          <p:nvSpPr>
            <p:cNvPr id="50" name="Textfeld 49"/>
            <p:cNvSpPr txBox="1"/>
            <p:nvPr/>
          </p:nvSpPr>
          <p:spPr>
            <a:xfrm>
              <a:off x="6700738" y="3341027"/>
              <a:ext cx="898754" cy="306897"/>
            </a:xfrm>
            <a:prstGeom prst="rect">
              <a:avLst/>
            </a:prstGeom>
            <a:noFill/>
          </p:spPr>
          <p:txBody>
            <a:bodyPr wrap="square" rtlCol="0">
              <a:spAutoFit/>
            </a:bodyPr>
            <a:lstStyle/>
            <a:p>
              <a:pPr algn="ctr"/>
              <a:r>
                <a:rPr lang="fr-FR" sz="650" b="1" dirty="0">
                  <a:solidFill>
                    <a:srgbClr val="003399"/>
                  </a:solidFill>
                </a:rPr>
                <a:t>GESTION DES CHANGEMENTS</a:t>
              </a:r>
            </a:p>
          </p:txBody>
        </p:sp>
        <p:sp>
          <p:nvSpPr>
            <p:cNvPr id="51" name="Textfeld 50"/>
            <p:cNvSpPr txBox="1"/>
            <p:nvPr/>
          </p:nvSpPr>
          <p:spPr>
            <a:xfrm>
              <a:off x="6187229" y="3791693"/>
              <a:ext cx="726801" cy="196208"/>
            </a:xfrm>
            <a:prstGeom prst="rect">
              <a:avLst/>
            </a:prstGeom>
            <a:noFill/>
          </p:spPr>
          <p:txBody>
            <a:bodyPr wrap="square" rtlCol="0">
              <a:spAutoFit/>
            </a:bodyPr>
            <a:lstStyle/>
            <a:p>
              <a:r>
                <a:rPr lang="fr-FR" sz="675" b="1">
                  <a:solidFill>
                    <a:srgbClr val="003399"/>
                  </a:solidFill>
                </a:rPr>
                <a:t>FORMATION</a:t>
              </a:r>
            </a:p>
          </p:txBody>
        </p:sp>
        <p:sp>
          <p:nvSpPr>
            <p:cNvPr id="52" name="Textfeld 51"/>
            <p:cNvSpPr txBox="1"/>
            <p:nvPr/>
          </p:nvSpPr>
          <p:spPr>
            <a:xfrm>
              <a:off x="5278774" y="3598953"/>
              <a:ext cx="797830" cy="403957"/>
            </a:xfrm>
            <a:prstGeom prst="rect">
              <a:avLst/>
            </a:prstGeom>
            <a:noFill/>
          </p:spPr>
          <p:txBody>
            <a:bodyPr wrap="square" rtlCol="0">
              <a:spAutoFit/>
            </a:bodyPr>
            <a:lstStyle/>
            <a:p>
              <a:pPr algn="ctr"/>
              <a:r>
                <a:rPr lang="fr-FR" sz="630" b="1" dirty="0">
                  <a:solidFill>
                    <a:srgbClr val="003399"/>
                  </a:solidFill>
                </a:rPr>
                <a:t>EXPLOITATION ET SUPERVISION</a:t>
              </a:r>
            </a:p>
          </p:txBody>
        </p:sp>
        <p:sp>
          <p:nvSpPr>
            <p:cNvPr id="53" name="Textfeld 52"/>
            <p:cNvSpPr txBox="1"/>
            <p:nvPr/>
          </p:nvSpPr>
          <p:spPr>
            <a:xfrm>
              <a:off x="4661088" y="2352387"/>
              <a:ext cx="726801" cy="283290"/>
            </a:xfrm>
            <a:prstGeom prst="rect">
              <a:avLst/>
            </a:prstGeom>
            <a:noFill/>
          </p:spPr>
          <p:txBody>
            <a:bodyPr wrap="square" rtlCol="0">
              <a:spAutoFit/>
            </a:bodyPr>
            <a:lstStyle/>
            <a:p>
              <a:pPr algn="ctr"/>
              <a:r>
                <a:rPr lang="fr-FR" sz="600" b="1" dirty="0">
                  <a:solidFill>
                    <a:srgbClr val="003399"/>
                  </a:solidFill>
                </a:rPr>
                <a:t>CONCEPTION DES TÂCHES</a:t>
              </a:r>
            </a:p>
          </p:txBody>
        </p:sp>
        <p:sp>
          <p:nvSpPr>
            <p:cNvPr id="55" name="Textfeld 54"/>
            <p:cNvSpPr txBox="1"/>
            <p:nvPr/>
          </p:nvSpPr>
          <p:spPr>
            <a:xfrm>
              <a:off x="3972118" y="3755897"/>
              <a:ext cx="1269233" cy="307777"/>
            </a:xfrm>
            <a:prstGeom prst="rect">
              <a:avLst/>
            </a:prstGeom>
            <a:solidFill>
              <a:srgbClr val="D7E3AF"/>
            </a:solidFill>
          </p:spPr>
          <p:txBody>
            <a:bodyPr wrap="square" lIns="91440" rtlCol="0">
              <a:spAutoFit/>
            </a:bodyPr>
            <a:lstStyle/>
            <a:p>
              <a:pPr marL="115888" indent="-115888">
                <a:buFont typeface="Wingdings" panose="05000000000000000000" pitchFamily="2" charset="2"/>
                <a:buChar char="§"/>
              </a:pPr>
              <a:r>
                <a:rPr lang="fr-FR" sz="700" b="1" dirty="0">
                  <a:solidFill>
                    <a:srgbClr val="003399"/>
                  </a:solidFill>
                </a:rPr>
                <a:t>SOUTIEN SOCIAL</a:t>
              </a:r>
            </a:p>
            <a:p>
              <a:pPr marL="115888" indent="-115888">
                <a:buFont typeface="Wingdings" panose="05000000000000000000" pitchFamily="2" charset="2"/>
                <a:buChar char="§"/>
              </a:pPr>
              <a:r>
                <a:rPr lang="fr-FR" sz="700" b="1" dirty="0">
                  <a:solidFill>
                    <a:srgbClr val="003399"/>
                  </a:solidFill>
                </a:rPr>
                <a:t>ATTITUDE POSITIVE</a:t>
              </a:r>
            </a:p>
          </p:txBody>
        </p:sp>
        <p:sp>
          <p:nvSpPr>
            <p:cNvPr id="58" name="Textfeld 57"/>
            <p:cNvSpPr txBox="1"/>
            <p:nvPr/>
          </p:nvSpPr>
          <p:spPr>
            <a:xfrm>
              <a:off x="4728642" y="3069445"/>
              <a:ext cx="797830" cy="377719"/>
            </a:xfrm>
            <a:prstGeom prst="rect">
              <a:avLst/>
            </a:prstGeom>
            <a:noFill/>
          </p:spPr>
          <p:txBody>
            <a:bodyPr wrap="square" rtlCol="0">
              <a:spAutoFit/>
            </a:bodyPr>
            <a:lstStyle/>
            <a:p>
              <a:pPr algn="ctr"/>
              <a:r>
                <a:rPr lang="fr-FR" sz="600" b="1" dirty="0">
                  <a:solidFill>
                    <a:srgbClr val="003399"/>
                  </a:solidFill>
                </a:rPr>
                <a:t>CONCEPTION DES INTERACTIONS</a:t>
              </a:r>
            </a:p>
          </p:txBody>
        </p:sp>
        <p:cxnSp>
          <p:nvCxnSpPr>
            <p:cNvPr id="59" name="Gerader Verbinder 58"/>
            <p:cNvCxnSpPr/>
            <p:nvPr/>
          </p:nvCxnSpPr>
          <p:spPr>
            <a:xfrm flipV="1">
              <a:off x="4661816" y="2833676"/>
              <a:ext cx="660857" cy="9396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61" name="Rechteck 60"/>
            <p:cNvSpPr/>
            <p:nvPr/>
          </p:nvSpPr>
          <p:spPr>
            <a:xfrm>
              <a:off x="3411094" y="3271636"/>
              <a:ext cx="1325038" cy="43054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700" b="1" dirty="0">
                  <a:solidFill>
                    <a:srgbClr val="003399"/>
                  </a:solidFill>
                </a:rPr>
                <a:t>STRESS</a:t>
              </a:r>
            </a:p>
            <a:p>
              <a:pPr marL="115888" indent="-115888">
                <a:buFont typeface="Wingdings" panose="05000000000000000000" pitchFamily="2" charset="2"/>
                <a:buChar char="§"/>
              </a:pPr>
              <a:r>
                <a:rPr lang="fr-FR" sz="700" b="1" dirty="0">
                  <a:solidFill>
                    <a:srgbClr val="003399"/>
                  </a:solidFill>
                </a:rPr>
                <a:t>PERCEPTION DE LA SURVEILLANCE</a:t>
              </a:r>
            </a:p>
            <a:p>
              <a:pPr marL="115888" indent="-115888">
                <a:buFont typeface="Wingdings" panose="05000000000000000000" pitchFamily="2" charset="2"/>
                <a:buChar char="§"/>
              </a:pPr>
              <a:r>
                <a:rPr lang="fr-FR" sz="700" b="1" dirty="0">
                  <a:solidFill>
                    <a:srgbClr val="003399"/>
                  </a:solidFill>
                </a:rPr>
                <a:t>INCERTITUDE</a:t>
              </a:r>
            </a:p>
          </p:txBody>
        </p:sp>
        <p:sp>
          <p:nvSpPr>
            <p:cNvPr id="62" name="Textfeld 61"/>
            <p:cNvSpPr txBox="1"/>
            <p:nvPr/>
          </p:nvSpPr>
          <p:spPr>
            <a:xfrm>
              <a:off x="3396732" y="2938553"/>
              <a:ext cx="1353836" cy="424934"/>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700" b="1" dirty="0">
                  <a:solidFill>
                    <a:srgbClr val="003399"/>
                  </a:solidFill>
                </a:rPr>
                <a:t>ACCEPTATION</a:t>
              </a:r>
            </a:p>
            <a:p>
              <a:pPr marL="115888" indent="-115888">
                <a:buFont typeface="Wingdings" panose="05000000000000000000" pitchFamily="2" charset="2"/>
                <a:buChar char="§"/>
              </a:pPr>
              <a:r>
                <a:rPr lang="fr-FR" sz="700" b="1" dirty="0">
                  <a:solidFill>
                    <a:srgbClr val="003399"/>
                  </a:solidFill>
                </a:rPr>
                <a:t>FLUX DE TRAVAIL POSITIF</a:t>
              </a:r>
            </a:p>
          </p:txBody>
        </p:sp>
        <p:sp>
          <p:nvSpPr>
            <p:cNvPr id="63" name="Rechteck 62"/>
            <p:cNvSpPr/>
            <p:nvPr/>
          </p:nvSpPr>
          <p:spPr>
            <a:xfrm>
              <a:off x="3529772" y="2247987"/>
              <a:ext cx="1159407" cy="41587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630" b="1" dirty="0">
                  <a:solidFill>
                    <a:srgbClr val="003399"/>
                  </a:solidFill>
                </a:rPr>
                <a:t>ÉPUISEMENT ÉMOTIONNEL</a:t>
              </a:r>
            </a:p>
            <a:p>
              <a:pPr marL="115888" indent="-115888">
                <a:buFont typeface="Wingdings" panose="05000000000000000000" pitchFamily="2" charset="2"/>
                <a:buChar char="§"/>
              </a:pPr>
              <a:r>
                <a:rPr lang="fr-FR" sz="630" b="1" dirty="0">
                  <a:solidFill>
                    <a:srgbClr val="003399"/>
                  </a:solidFill>
                </a:rPr>
                <a:t>NERVOSITÉ</a:t>
              </a:r>
            </a:p>
            <a:p>
              <a:pPr marL="115888" indent="-115888">
                <a:buFont typeface="Wingdings" panose="05000000000000000000" pitchFamily="2" charset="2"/>
                <a:buChar char="§"/>
              </a:pPr>
              <a:r>
                <a:rPr lang="fr-FR" sz="630" b="1" dirty="0">
                  <a:solidFill>
                    <a:srgbClr val="003399"/>
                  </a:solidFill>
                </a:rPr>
                <a:t>IRRITABILITÉ</a:t>
              </a:r>
            </a:p>
          </p:txBody>
        </p:sp>
        <p:sp>
          <p:nvSpPr>
            <p:cNvPr id="64" name="Textfeld 63"/>
            <p:cNvSpPr txBox="1"/>
            <p:nvPr/>
          </p:nvSpPr>
          <p:spPr>
            <a:xfrm>
              <a:off x="3515015" y="1956966"/>
              <a:ext cx="1176226" cy="31476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700" b="1" dirty="0">
                  <a:solidFill>
                    <a:srgbClr val="003399"/>
                  </a:solidFill>
                </a:rPr>
                <a:t>MOTIVATION</a:t>
              </a:r>
            </a:p>
            <a:p>
              <a:pPr marL="115888" indent="-115888">
                <a:buFont typeface="Wingdings" panose="05000000000000000000" pitchFamily="2" charset="2"/>
                <a:buChar char="§"/>
              </a:pPr>
              <a:r>
                <a:rPr lang="fr-FR" sz="700" b="1" dirty="0">
                  <a:solidFill>
                    <a:srgbClr val="003399"/>
                  </a:solidFill>
                </a:rPr>
                <a:t>SATISFACTION</a:t>
              </a:r>
            </a:p>
          </p:txBody>
        </p:sp>
        <p:sp>
          <p:nvSpPr>
            <p:cNvPr id="68" name="Textfeld 67"/>
            <p:cNvSpPr txBox="1"/>
            <p:nvPr/>
          </p:nvSpPr>
          <p:spPr>
            <a:xfrm>
              <a:off x="3631457" y="983914"/>
              <a:ext cx="1602584" cy="314766"/>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700" b="1" dirty="0">
                  <a:solidFill>
                    <a:srgbClr val="003399"/>
                  </a:solidFill>
                </a:rPr>
                <a:t>SOUTIEN SOCIAL</a:t>
              </a:r>
            </a:p>
            <a:p>
              <a:pPr marL="115888" indent="-115888">
                <a:buFont typeface="Wingdings" panose="05000000000000000000" pitchFamily="2" charset="2"/>
                <a:buChar char="§"/>
              </a:pPr>
              <a:r>
                <a:rPr lang="fr-FR" sz="700" b="1" dirty="0">
                  <a:solidFill>
                    <a:srgbClr val="003399"/>
                  </a:solidFill>
                </a:rPr>
                <a:t>ATTITUDE POSITIVE</a:t>
              </a:r>
            </a:p>
          </p:txBody>
        </p:sp>
      </p:grpSp>
      <p:sp>
        <p:nvSpPr>
          <p:cNvPr id="9" name="TextBox 8">
            <a:extLst>
              <a:ext uri="{FF2B5EF4-FFF2-40B4-BE49-F238E27FC236}">
                <a16:creationId xmlns:a16="http://schemas.microsoft.com/office/drawing/2014/main" id="{E23D4543-21FF-01F3-247C-503C03C0266B}"/>
              </a:ext>
            </a:extLst>
          </p:cNvPr>
          <p:cNvSpPr txBox="1"/>
          <p:nvPr/>
        </p:nvSpPr>
        <p:spPr>
          <a:xfrm>
            <a:off x="5904509" y="2775877"/>
            <a:ext cx="2892502" cy="830997"/>
          </a:xfrm>
          <a:prstGeom prst="rect">
            <a:avLst/>
          </a:prstGeom>
          <a:noFill/>
        </p:spPr>
        <p:txBody>
          <a:bodyPr wrap="square" rtlCol="0">
            <a:spAutoFit/>
          </a:bodyPr>
          <a:lstStyle/>
          <a:p>
            <a:pPr>
              <a:spcAft>
                <a:spcPts val="600"/>
              </a:spcAft>
            </a:pPr>
            <a:r>
              <a:rPr lang="fr-FR" sz="1200" dirty="0">
                <a:solidFill>
                  <a:srgbClr val="003399"/>
                </a:solidFill>
              </a:rPr>
              <a:t>Les risques comprennent le rejet, la méfiance et la sous-utilisation de la technologie, le stress, la déqualification et l’épuisement émotionnel.</a:t>
            </a:r>
          </a:p>
        </p:txBody>
      </p:sp>
      <p:sp>
        <p:nvSpPr>
          <p:cNvPr id="10" name="TextBox 9">
            <a:extLst>
              <a:ext uri="{FF2B5EF4-FFF2-40B4-BE49-F238E27FC236}">
                <a16:creationId xmlns:a16="http://schemas.microsoft.com/office/drawing/2014/main" id="{B9F048CA-99C4-F56B-8E5D-AA6C6BA79FEC}"/>
              </a:ext>
            </a:extLst>
          </p:cNvPr>
          <p:cNvSpPr txBox="1"/>
          <p:nvPr/>
        </p:nvSpPr>
        <p:spPr>
          <a:xfrm>
            <a:off x="5904509" y="1322473"/>
            <a:ext cx="2892502" cy="1200329"/>
          </a:xfrm>
          <a:prstGeom prst="rect">
            <a:avLst/>
          </a:prstGeom>
          <a:noFill/>
        </p:spPr>
        <p:txBody>
          <a:bodyPr wrap="square" rtlCol="0">
            <a:spAutoFit/>
          </a:bodyPr>
          <a:lstStyle/>
          <a:p>
            <a:pPr>
              <a:spcAft>
                <a:spcPts val="600"/>
              </a:spcAft>
            </a:pPr>
            <a:r>
              <a:rPr lang="fr-FR" sz="1200" dirty="0">
                <a:solidFill>
                  <a:srgbClr val="003399"/>
                </a:solidFill>
                <a:effectLst/>
                <a:ea typeface="Times New Roman" panose="02020603050405020304" pitchFamily="18" charset="0"/>
              </a:rPr>
              <a:t>La réduction de la charge de travail physique et l’amélioration de la santé physique sont les effets positifs le plus souvent évoqués. Ils incluent également un flux de travail positif, la motivation et le renforcement des compétences.</a:t>
            </a:r>
          </a:p>
        </p:txBody>
      </p:sp>
      <p:grpSp>
        <p:nvGrpSpPr>
          <p:cNvPr id="54" name="Group 53">
            <a:extLst>
              <a:ext uri="{FF2B5EF4-FFF2-40B4-BE49-F238E27FC236}">
                <a16:creationId xmlns:a16="http://schemas.microsoft.com/office/drawing/2014/main" id="{085218EF-D3DE-40D9-8791-39A4A576602E}"/>
              </a:ext>
            </a:extLst>
          </p:cNvPr>
          <p:cNvGrpSpPr/>
          <p:nvPr/>
        </p:nvGrpSpPr>
        <p:grpSpPr>
          <a:xfrm>
            <a:off x="4139998" y="4073228"/>
            <a:ext cx="1333179" cy="479018"/>
            <a:chOff x="1887666" y="4470727"/>
            <a:chExt cx="1333179" cy="479018"/>
          </a:xfrm>
        </p:grpSpPr>
        <p:grpSp>
          <p:nvGrpSpPr>
            <p:cNvPr id="56" name="Group 55">
              <a:extLst>
                <a:ext uri="{FF2B5EF4-FFF2-40B4-BE49-F238E27FC236}">
                  <a16:creationId xmlns:a16="http://schemas.microsoft.com/office/drawing/2014/main" id="{C0E812EB-6231-428B-8986-241B07B3FF28}"/>
                </a:ext>
              </a:extLst>
            </p:cNvPr>
            <p:cNvGrpSpPr/>
            <p:nvPr/>
          </p:nvGrpSpPr>
          <p:grpSpPr>
            <a:xfrm>
              <a:off x="1887666" y="4470727"/>
              <a:ext cx="1333179" cy="479018"/>
              <a:chOff x="1034983" y="2994423"/>
              <a:chExt cx="972277" cy="479018"/>
            </a:xfrm>
          </p:grpSpPr>
          <p:sp>
            <p:nvSpPr>
              <p:cNvPr id="60" name="Textfeld 288">
                <a:extLst>
                  <a:ext uri="{FF2B5EF4-FFF2-40B4-BE49-F238E27FC236}">
                    <a16:creationId xmlns:a16="http://schemas.microsoft.com/office/drawing/2014/main" id="{CD133D0E-0D4C-4C36-B3C9-58497A6F52CF}"/>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5" name="TextBox 64">
                <a:extLst>
                  <a:ext uri="{FF2B5EF4-FFF2-40B4-BE49-F238E27FC236}">
                    <a16:creationId xmlns:a16="http://schemas.microsoft.com/office/drawing/2014/main" id="{E6F3EE83-1BFE-4402-BE51-B7C45515DBB3}"/>
                  </a:ext>
                </a:extLst>
              </p:cNvPr>
              <p:cNvSpPr txBox="1"/>
              <p:nvPr/>
            </p:nvSpPr>
            <p:spPr>
              <a:xfrm>
                <a:off x="1258811" y="3026888"/>
                <a:ext cx="731963" cy="215444"/>
              </a:xfrm>
              <a:prstGeom prst="rect">
                <a:avLst/>
              </a:prstGeom>
              <a:noFill/>
            </p:spPr>
            <p:txBody>
              <a:bodyPr wrap="square" rtlCol="0">
                <a:spAutoFit/>
              </a:bodyPr>
              <a:lstStyle/>
              <a:p>
                <a:r>
                  <a:rPr lang="fr-FR" sz="800">
                    <a:solidFill>
                      <a:srgbClr val="003399"/>
                    </a:solidFill>
                  </a:rPr>
                  <a:t>Effets positifs</a:t>
                </a:r>
              </a:p>
            </p:txBody>
          </p:sp>
          <p:sp>
            <p:nvSpPr>
              <p:cNvPr id="66" name="TextBox 65">
                <a:extLst>
                  <a:ext uri="{FF2B5EF4-FFF2-40B4-BE49-F238E27FC236}">
                    <a16:creationId xmlns:a16="http://schemas.microsoft.com/office/drawing/2014/main" id="{0B6BF4E0-E187-4A2E-AC60-092812FE3628}"/>
                  </a:ext>
                </a:extLst>
              </p:cNvPr>
              <p:cNvSpPr txBox="1"/>
              <p:nvPr/>
            </p:nvSpPr>
            <p:spPr>
              <a:xfrm>
                <a:off x="1258811" y="3223799"/>
                <a:ext cx="498855" cy="215444"/>
              </a:xfrm>
              <a:prstGeom prst="rect">
                <a:avLst/>
              </a:prstGeom>
              <a:noFill/>
            </p:spPr>
            <p:txBody>
              <a:bodyPr wrap="square" rtlCol="0">
                <a:spAutoFit/>
              </a:bodyPr>
              <a:lstStyle/>
              <a:p>
                <a:r>
                  <a:rPr lang="fr-FR" sz="800">
                    <a:solidFill>
                      <a:srgbClr val="003399"/>
                    </a:solidFill>
                  </a:rPr>
                  <a:t>Risques</a:t>
                </a:r>
              </a:p>
            </p:txBody>
          </p:sp>
          <p:sp>
            <p:nvSpPr>
              <p:cNvPr id="67" name="Rectangle 66">
                <a:extLst>
                  <a:ext uri="{FF2B5EF4-FFF2-40B4-BE49-F238E27FC236}">
                    <a16:creationId xmlns:a16="http://schemas.microsoft.com/office/drawing/2014/main" id="{7446F20B-C0B5-4C09-B6C7-4902A211B5BA}"/>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7" name="Textfeld 288">
              <a:extLst>
                <a:ext uri="{FF2B5EF4-FFF2-40B4-BE49-F238E27FC236}">
                  <a16:creationId xmlns:a16="http://schemas.microsoft.com/office/drawing/2014/main" id="{F34085B8-EACD-4EFB-A009-C4B9E9A75B1B}"/>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3255425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B5050C-8BD6-4B2B-8A5E-3CA6224A3E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3724" y="2069949"/>
            <a:ext cx="3486150" cy="2414953"/>
          </a:xfrm>
          <a:prstGeom prst="rect">
            <a:avLst/>
          </a:prstGeom>
        </p:spPr>
      </p:pic>
      <p:sp>
        <p:nvSpPr>
          <p:cNvPr id="2" name="Title 1">
            <a:extLst>
              <a:ext uri="{FF2B5EF4-FFF2-40B4-BE49-F238E27FC236}">
                <a16:creationId xmlns:a16="http://schemas.microsoft.com/office/drawing/2014/main" id="{742D6B68-3596-4372-BF6D-D7C27088D49B}"/>
              </a:ext>
            </a:extLst>
          </p:cNvPr>
          <p:cNvSpPr>
            <a:spLocks noGrp="1"/>
          </p:cNvSpPr>
          <p:nvPr>
            <p:ph type="title"/>
          </p:nvPr>
        </p:nvSpPr>
        <p:spPr/>
        <p:txBody>
          <a:bodyPr lIns="0"/>
          <a:lstStyle/>
          <a:p>
            <a:r>
              <a:rPr lang="fr-FR" sz="2400"/>
              <a:t>Combler le fossé entre littérature et pratique</a:t>
            </a:r>
          </a:p>
        </p:txBody>
      </p:sp>
      <p:sp>
        <p:nvSpPr>
          <p:cNvPr id="3" name="Content Placeholder 2">
            <a:extLst>
              <a:ext uri="{FF2B5EF4-FFF2-40B4-BE49-F238E27FC236}">
                <a16:creationId xmlns:a16="http://schemas.microsoft.com/office/drawing/2014/main" id="{131C3415-0BD6-B11F-A5FF-BF033608586F}"/>
              </a:ext>
            </a:extLst>
          </p:cNvPr>
          <p:cNvSpPr>
            <a:spLocks noGrp="1"/>
          </p:cNvSpPr>
          <p:nvPr>
            <p:ph sz="half" idx="1"/>
          </p:nvPr>
        </p:nvSpPr>
        <p:spPr>
          <a:xfrm>
            <a:off x="450000" y="1062458"/>
            <a:ext cx="7779600" cy="718718"/>
          </a:xfrm>
        </p:spPr>
        <p:txBody>
          <a:bodyPr lIns="0" tIns="0" rIns="0" bIns="0">
            <a:normAutofit lnSpcReduction="10000"/>
          </a:bodyPr>
          <a:lstStyle/>
          <a:p>
            <a:r>
              <a:rPr lang="fr-FR" sz="1600" b="0" dirty="0"/>
              <a:t>L’EU-OSHA a élaboré 16 études de cas pour étudier la mise en œuvre pratique de l’automatisation des tâches physiques et cognitives, en mettant l’accent sur l’incidence sur la SST.</a:t>
            </a:r>
          </a:p>
        </p:txBody>
      </p:sp>
      <p:sp>
        <p:nvSpPr>
          <p:cNvPr id="9" name="Content Placeholder 2">
            <a:extLst>
              <a:ext uri="{FF2B5EF4-FFF2-40B4-BE49-F238E27FC236}">
                <a16:creationId xmlns:a16="http://schemas.microsoft.com/office/drawing/2014/main" id="{500DF05B-D6B7-48DE-930C-5DCE066958D3}"/>
              </a:ext>
            </a:extLst>
          </p:cNvPr>
          <p:cNvSpPr txBox="1">
            <a:spLocks/>
          </p:cNvSpPr>
          <p:nvPr/>
        </p:nvSpPr>
        <p:spPr>
          <a:xfrm>
            <a:off x="447675" y="1920879"/>
            <a:ext cx="4124325" cy="1104900"/>
          </a:xfrm>
          <a:prstGeom prst="rect">
            <a:avLst/>
          </a:prstGeom>
        </p:spPr>
        <p:txBody>
          <a:bodyPr vert="horz" lIns="0" tIns="0" rIns="0" bIns="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fr-FR" sz="1600" b="0" dirty="0"/>
              <a:t>Entretiens avec les travailleurs, les responsables de la SST, les ingénieurs techniques, le comité d’entreprise et la direction.</a:t>
            </a:r>
          </a:p>
        </p:txBody>
      </p:sp>
    </p:spTree>
    <p:extLst>
      <p:ext uri="{BB962C8B-B14F-4D97-AF65-F5344CB8AC3E}">
        <p14:creationId xmlns:p14="http://schemas.microsoft.com/office/powerpoint/2010/main" val="4085006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F5CC-A6D8-1421-0AB1-E4B6C57E573F}"/>
              </a:ext>
            </a:extLst>
          </p:cNvPr>
          <p:cNvSpPr>
            <a:spLocks noGrp="1"/>
          </p:cNvSpPr>
          <p:nvPr>
            <p:ph type="title"/>
          </p:nvPr>
        </p:nvSpPr>
        <p:spPr/>
        <p:txBody>
          <a:bodyPr lIns="0"/>
          <a:lstStyle/>
          <a:p>
            <a:r>
              <a:rPr lang="fr-FR" sz="2400"/>
              <a:t>16 études de cas sur l’automatisation</a:t>
            </a:r>
          </a:p>
        </p:txBody>
      </p:sp>
      <p:pic>
        <p:nvPicPr>
          <p:cNvPr id="4" name="Picture 3" descr="Cartoon of a cartoon of a person working on a machine&#10;&#10;Description automatically generated">
            <a:extLst>
              <a:ext uri="{FF2B5EF4-FFF2-40B4-BE49-F238E27FC236}">
                <a16:creationId xmlns:a16="http://schemas.microsoft.com/office/drawing/2014/main" id="{8528823C-F877-45C1-823B-A984AAF87D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5719" y="2528768"/>
            <a:ext cx="2738463" cy="1553042"/>
          </a:xfrm>
          <a:prstGeom prst="rect">
            <a:avLst/>
          </a:prstGeom>
        </p:spPr>
      </p:pic>
      <p:pic>
        <p:nvPicPr>
          <p:cNvPr id="5" name="Picture 4" descr="Cartoon of a cartoon of two people&#10;&#10;Description automatically generated">
            <a:extLst>
              <a:ext uri="{FF2B5EF4-FFF2-40B4-BE49-F238E27FC236}">
                <a16:creationId xmlns:a16="http://schemas.microsoft.com/office/drawing/2014/main" id="{DD5D05C8-E6F9-45C1-ADBE-D4E6B6061C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71" t="-1802"/>
          <a:stretch/>
        </p:blipFill>
        <p:spPr>
          <a:xfrm>
            <a:off x="5591832" y="728898"/>
            <a:ext cx="2807177" cy="1601491"/>
          </a:xfrm>
          <a:prstGeom prst="rect">
            <a:avLst/>
          </a:prstGeom>
        </p:spPr>
      </p:pic>
      <p:pic>
        <p:nvPicPr>
          <p:cNvPr id="6" name="Picture 5" descr="Cartoon of a cartoon of a person working on a conveyor belt&#10;&#10;Description automatically generated">
            <a:extLst>
              <a:ext uri="{FF2B5EF4-FFF2-40B4-BE49-F238E27FC236}">
                <a16:creationId xmlns:a16="http://schemas.microsoft.com/office/drawing/2014/main" id="{5CA28A32-2A6D-4AF8-BFCF-E3F7434B4E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pic>
        <p:nvPicPr>
          <p:cNvPr id="11" name="Picture 10">
            <a:extLst>
              <a:ext uri="{FF2B5EF4-FFF2-40B4-BE49-F238E27FC236}">
                <a16:creationId xmlns:a16="http://schemas.microsoft.com/office/drawing/2014/main" id="{CF4A919F-BB0A-4816-BA63-05ECFC78254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96355" y="2501958"/>
            <a:ext cx="2768237" cy="1547930"/>
          </a:xfrm>
          <a:prstGeom prst="rect">
            <a:avLst/>
          </a:prstGeom>
        </p:spPr>
      </p:pic>
      <p:pic>
        <p:nvPicPr>
          <p:cNvPr id="13" name="Picture 12">
            <a:extLst>
              <a:ext uri="{FF2B5EF4-FFF2-40B4-BE49-F238E27FC236}">
                <a16:creationId xmlns:a16="http://schemas.microsoft.com/office/drawing/2014/main" id="{9AF163FB-17FE-4FCB-8617-CA1261E06CE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pic>
        <p:nvPicPr>
          <p:cNvPr id="15" name="Picture 14">
            <a:extLst>
              <a:ext uri="{FF2B5EF4-FFF2-40B4-BE49-F238E27FC236}">
                <a16:creationId xmlns:a16="http://schemas.microsoft.com/office/drawing/2014/main" id="{61EF8A9D-1272-4998-A309-DE8FBE40848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0" y="2528768"/>
            <a:ext cx="2768237" cy="1547930"/>
          </a:xfrm>
          <a:prstGeom prst="rect">
            <a:avLst/>
          </a:prstGeom>
        </p:spPr>
      </p:pic>
      <p:sp>
        <p:nvSpPr>
          <p:cNvPr id="18" name="Title 1">
            <a:extLst>
              <a:ext uri="{FF2B5EF4-FFF2-40B4-BE49-F238E27FC236}">
                <a16:creationId xmlns:a16="http://schemas.microsoft.com/office/drawing/2014/main" id="{CE8AD233-8FA2-4747-B83C-63FD53A3CFDE}"/>
              </a:ext>
            </a:extLst>
          </p:cNvPr>
          <p:cNvSpPr txBox="1">
            <a:spLocks/>
          </p:cNvSpPr>
          <p:nvPr/>
        </p:nvSpPr>
        <p:spPr>
          <a:xfrm>
            <a:off x="3136907" y="4255639"/>
            <a:ext cx="1570283" cy="222727"/>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fr-FR" sz="2400"/>
              <a:t>…</a:t>
            </a:r>
          </a:p>
        </p:txBody>
      </p:sp>
      <p:pic>
        <p:nvPicPr>
          <p:cNvPr id="12" name="Picture 11" descr="Cartoon of a cartoon of a person working on a conveyor belt&#10;&#10;Description automatically generated">
            <a:extLst>
              <a:ext uri="{FF2B5EF4-FFF2-40B4-BE49-F238E27FC236}">
                <a16:creationId xmlns:a16="http://schemas.microsoft.com/office/drawing/2014/main" id="{A969A97A-5B9C-4BFE-AC30-732BBBCA00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sp>
        <p:nvSpPr>
          <p:cNvPr id="14" name="Rectangle: Rounded Corners 13">
            <a:extLst>
              <a:ext uri="{FF2B5EF4-FFF2-40B4-BE49-F238E27FC236}">
                <a16:creationId xmlns:a16="http://schemas.microsoft.com/office/drawing/2014/main" id="{DAF30352-AA70-4444-8CEF-E3CB13724556}"/>
              </a:ext>
            </a:extLst>
          </p:cNvPr>
          <p:cNvSpPr/>
          <p:nvPr/>
        </p:nvSpPr>
        <p:spPr>
          <a:xfrm>
            <a:off x="595299" y="863982"/>
            <a:ext cx="1628588"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00" b="1" dirty="0">
                <a:solidFill>
                  <a:schemeClr val="tx1"/>
                </a:solidFill>
                <a:latin typeface="Comic Sans MS" panose="030F0702030302020204" pitchFamily="66" charset="0"/>
              </a:rPr>
              <a:t>FOURNISSEUR AUTOMOBILE ET INDUSTRIEL</a:t>
            </a:r>
          </a:p>
        </p:txBody>
      </p:sp>
      <p:sp>
        <p:nvSpPr>
          <p:cNvPr id="16" name="Rectangle: Rounded Corners 15">
            <a:extLst>
              <a:ext uri="{FF2B5EF4-FFF2-40B4-BE49-F238E27FC236}">
                <a16:creationId xmlns:a16="http://schemas.microsoft.com/office/drawing/2014/main" id="{9255AC6B-7B4C-443B-BDCC-89E67CF9AA6D}"/>
              </a:ext>
            </a:extLst>
          </p:cNvPr>
          <p:cNvSpPr/>
          <p:nvPr/>
        </p:nvSpPr>
        <p:spPr>
          <a:xfrm>
            <a:off x="1836495"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fr-FR" sz="350" b="1">
                <a:solidFill>
                  <a:schemeClr val="tx1"/>
                </a:solidFill>
                <a:latin typeface="Comic Sans MS" panose="030F0702030302020204" pitchFamily="66" charset="0"/>
              </a:rPr>
              <a:t>DÉFIS</a:t>
            </a:r>
          </a:p>
        </p:txBody>
      </p:sp>
      <p:sp>
        <p:nvSpPr>
          <p:cNvPr id="20" name="Rectangle: Rounded Corners 19">
            <a:extLst>
              <a:ext uri="{FF2B5EF4-FFF2-40B4-BE49-F238E27FC236}">
                <a16:creationId xmlns:a16="http://schemas.microsoft.com/office/drawing/2014/main" id="{3E718A3C-F9BC-42AC-8F52-59292EDD7906}"/>
              </a:ext>
            </a:extLst>
          </p:cNvPr>
          <p:cNvSpPr/>
          <p:nvPr/>
        </p:nvSpPr>
        <p:spPr>
          <a:xfrm>
            <a:off x="1822615" y="1196465"/>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dirty="0">
                <a:solidFill>
                  <a:schemeClr val="tx1"/>
                </a:solidFill>
                <a:latin typeface="Comic Sans MS" panose="030F0702030302020204" pitchFamily="66" charset="0"/>
              </a:rPr>
              <a:t>INCIDENCE SUR LA SST</a:t>
            </a:r>
          </a:p>
        </p:txBody>
      </p:sp>
      <p:sp>
        <p:nvSpPr>
          <p:cNvPr id="21" name="Rectangle: Rounded Corners 20">
            <a:extLst>
              <a:ext uri="{FF2B5EF4-FFF2-40B4-BE49-F238E27FC236}">
                <a16:creationId xmlns:a16="http://schemas.microsoft.com/office/drawing/2014/main" id="{EA803D88-0C21-46B0-9A0A-07EA856864A1}"/>
              </a:ext>
            </a:extLst>
          </p:cNvPr>
          <p:cNvSpPr/>
          <p:nvPr/>
        </p:nvSpPr>
        <p:spPr>
          <a:xfrm>
            <a:off x="2279373" y="130809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fr-FR" sz="350" b="1">
                <a:solidFill>
                  <a:schemeClr val="tx1"/>
                </a:solidFill>
                <a:latin typeface="Comic Sans MS" panose="030F0702030302020204" pitchFamily="66" charset="0"/>
              </a:rPr>
              <a:t>EFFETS POSITIFS</a:t>
            </a:r>
          </a:p>
        </p:txBody>
      </p:sp>
      <p:sp>
        <p:nvSpPr>
          <p:cNvPr id="22" name="Rectangle: Rounded Corners 21">
            <a:extLst>
              <a:ext uri="{FF2B5EF4-FFF2-40B4-BE49-F238E27FC236}">
                <a16:creationId xmlns:a16="http://schemas.microsoft.com/office/drawing/2014/main" id="{819DCA90-DC0C-45A0-BE8E-9DC5A35DA5CF}"/>
              </a:ext>
            </a:extLst>
          </p:cNvPr>
          <p:cNvSpPr/>
          <p:nvPr/>
        </p:nvSpPr>
        <p:spPr>
          <a:xfrm>
            <a:off x="1978142" y="1504656"/>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fr-FR" sz="350" b="1" spc="-20" dirty="0">
                <a:solidFill>
                  <a:schemeClr val="tx1"/>
                </a:solidFill>
                <a:latin typeface="Comic Sans MS" panose="030F0702030302020204" pitchFamily="66" charset="0"/>
              </a:rPr>
              <a:t>CRAINTE </a:t>
            </a:r>
            <a:br>
              <a:rPr lang="fr-FR" sz="350" b="1" spc="-20" dirty="0">
                <a:solidFill>
                  <a:schemeClr val="tx1"/>
                </a:solidFill>
                <a:latin typeface="Comic Sans MS" panose="030F0702030302020204" pitchFamily="66" charset="0"/>
              </a:rPr>
            </a:br>
            <a:r>
              <a:rPr lang="fr-FR" sz="350" b="1" spc="-20" dirty="0">
                <a:solidFill>
                  <a:schemeClr val="tx1"/>
                </a:solidFill>
                <a:latin typeface="Comic Sans MS" panose="030F0702030302020204" pitchFamily="66" charset="0"/>
              </a:rPr>
              <a:t>DE PERDRE </a:t>
            </a:r>
            <a:br>
              <a:rPr lang="fr-FR" sz="350" b="1" spc="-20" dirty="0">
                <a:solidFill>
                  <a:schemeClr val="tx1"/>
                </a:solidFill>
                <a:latin typeface="Comic Sans MS" panose="030F0702030302020204" pitchFamily="66" charset="0"/>
              </a:rPr>
            </a:br>
            <a:r>
              <a:rPr lang="fr-FR" sz="350" b="1" spc="-20" dirty="0">
                <a:solidFill>
                  <a:schemeClr val="tx1"/>
                </a:solidFill>
                <a:latin typeface="Comic Sans MS" panose="030F0702030302020204" pitchFamily="66" charset="0"/>
              </a:rPr>
              <a:t>SON EMPLOI!</a:t>
            </a:r>
          </a:p>
        </p:txBody>
      </p:sp>
      <p:sp>
        <p:nvSpPr>
          <p:cNvPr id="23" name="Rectangle: Rounded Corners 22">
            <a:extLst>
              <a:ext uri="{FF2B5EF4-FFF2-40B4-BE49-F238E27FC236}">
                <a16:creationId xmlns:a16="http://schemas.microsoft.com/office/drawing/2014/main" id="{B2964786-7A35-416C-A8AC-A7FFDF001E51}"/>
              </a:ext>
            </a:extLst>
          </p:cNvPr>
          <p:cNvSpPr/>
          <p:nvPr/>
        </p:nvSpPr>
        <p:spPr>
          <a:xfrm>
            <a:off x="1949567" y="190428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spc="-20" dirty="0">
                <a:solidFill>
                  <a:schemeClr val="tx1"/>
                </a:solidFill>
                <a:latin typeface="Comic Sans MS" panose="030F0702030302020204" pitchFamily="66" charset="0"/>
              </a:rPr>
              <a:t>PLUS DE</a:t>
            </a:r>
            <a:br>
              <a:rPr lang="fr-FR" sz="350" b="1" spc="-20" dirty="0">
                <a:solidFill>
                  <a:schemeClr val="tx1"/>
                </a:solidFill>
                <a:latin typeface="Comic Sans MS" panose="030F0702030302020204" pitchFamily="66" charset="0"/>
              </a:rPr>
            </a:br>
            <a:r>
              <a:rPr lang="fr-FR" sz="350" b="1" spc="-20" dirty="0">
                <a:solidFill>
                  <a:schemeClr val="tx1"/>
                </a:solidFill>
                <a:latin typeface="Comic Sans MS" panose="030F0702030302020204" pitchFamily="66" charset="0"/>
              </a:rPr>
              <a:t>CHANGEMENT</a:t>
            </a:r>
            <a:br>
              <a:rPr lang="fr-FR" sz="350" b="1" spc="-20" dirty="0">
                <a:solidFill>
                  <a:schemeClr val="tx1"/>
                </a:solidFill>
                <a:latin typeface="Comic Sans MS" panose="030F0702030302020204" pitchFamily="66" charset="0"/>
              </a:rPr>
            </a:br>
            <a:r>
              <a:rPr lang="fr-FR" sz="350" b="1" spc="-20" dirty="0">
                <a:solidFill>
                  <a:schemeClr val="tx1"/>
                </a:solidFill>
                <a:latin typeface="Comic Sans MS" panose="030F0702030302020204" pitchFamily="66" charset="0"/>
              </a:rPr>
              <a:t>DE TÂCHES!</a:t>
            </a:r>
          </a:p>
        </p:txBody>
      </p:sp>
      <p:sp>
        <p:nvSpPr>
          <p:cNvPr id="24" name="Rectangle: Rounded Corners 23">
            <a:extLst>
              <a:ext uri="{FF2B5EF4-FFF2-40B4-BE49-F238E27FC236}">
                <a16:creationId xmlns:a16="http://schemas.microsoft.com/office/drawing/2014/main" id="{338B518A-A9AC-4E79-9404-D6DEFC221705}"/>
              </a:ext>
            </a:extLst>
          </p:cNvPr>
          <p:cNvSpPr/>
          <p:nvPr/>
        </p:nvSpPr>
        <p:spPr>
          <a:xfrm>
            <a:off x="2406193" y="14154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dirty="0">
                <a:solidFill>
                  <a:schemeClr val="tx1"/>
                </a:solidFill>
                <a:latin typeface="Comic Sans MS" panose="030F0702030302020204" pitchFamily="66" charset="0"/>
              </a:rPr>
              <a:t>RÉDUCTION</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DES CONTRAINTES</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PHYSIQUES!</a:t>
            </a:r>
          </a:p>
        </p:txBody>
      </p:sp>
      <p:sp>
        <p:nvSpPr>
          <p:cNvPr id="25" name="Rectangle: Rounded Corners 24">
            <a:extLst>
              <a:ext uri="{FF2B5EF4-FFF2-40B4-BE49-F238E27FC236}">
                <a16:creationId xmlns:a16="http://schemas.microsoft.com/office/drawing/2014/main" id="{3647E9DA-794D-4469-B077-F273D65F28D3}"/>
              </a:ext>
            </a:extLst>
          </p:cNvPr>
          <p:cNvSpPr/>
          <p:nvPr/>
        </p:nvSpPr>
        <p:spPr>
          <a:xfrm>
            <a:off x="2403811" y="1697066"/>
            <a:ext cx="274320" cy="306015"/>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FR" sz="350" b="1" spc="-60" dirty="0">
                <a:solidFill>
                  <a:schemeClr val="tx1"/>
                </a:solidFill>
                <a:latin typeface="Comic Sans MS" panose="030F0702030302020204" pitchFamily="66" charset="0"/>
              </a:rPr>
              <a:t>RENFORCEMENT </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DES </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COMPÉTENCES </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EN </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MATIÈRE DE </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TECHNOLOGIE</a:t>
            </a:r>
            <a:r>
              <a:rPr lang="fr-FR" sz="350" b="1" dirty="0">
                <a:solidFill>
                  <a:schemeClr val="tx1"/>
                </a:solidFill>
                <a:latin typeface="Comic Sans MS" panose="030F0702030302020204" pitchFamily="66" charset="0"/>
              </a:rPr>
              <a:t>!</a:t>
            </a:r>
          </a:p>
        </p:txBody>
      </p:sp>
      <p:pic>
        <p:nvPicPr>
          <p:cNvPr id="26" name="Picture 25">
            <a:extLst>
              <a:ext uri="{FF2B5EF4-FFF2-40B4-BE49-F238E27FC236}">
                <a16:creationId xmlns:a16="http://schemas.microsoft.com/office/drawing/2014/main" id="{3C232902-32F3-4A07-9168-8479188C6B4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sp>
        <p:nvSpPr>
          <p:cNvPr id="27" name="Rectangle: Rounded Corners 26">
            <a:extLst>
              <a:ext uri="{FF2B5EF4-FFF2-40B4-BE49-F238E27FC236}">
                <a16:creationId xmlns:a16="http://schemas.microsoft.com/office/drawing/2014/main" id="{42C8DD61-B62E-4B28-A00D-EBC9E867586F}"/>
              </a:ext>
            </a:extLst>
          </p:cNvPr>
          <p:cNvSpPr/>
          <p:nvPr/>
        </p:nvSpPr>
        <p:spPr>
          <a:xfrm>
            <a:off x="3404751" y="894484"/>
            <a:ext cx="1626125"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00" b="1" dirty="0">
                <a:solidFill>
                  <a:schemeClr val="tx1"/>
                </a:solidFill>
                <a:latin typeface="Comic Sans MS" panose="030F0702030302020204" pitchFamily="66" charset="0"/>
              </a:rPr>
              <a:t>SYSTÈME DE SCIERIE PAR UN </a:t>
            </a:r>
            <a:br>
              <a:rPr lang="fr-FR" sz="700" b="1" dirty="0">
                <a:solidFill>
                  <a:schemeClr val="tx1"/>
                </a:solidFill>
                <a:latin typeface="Comic Sans MS" panose="030F0702030302020204" pitchFamily="66" charset="0"/>
              </a:rPr>
            </a:br>
            <a:r>
              <a:rPr lang="fr-FR" sz="700" b="1" dirty="0">
                <a:solidFill>
                  <a:schemeClr val="tx1"/>
                </a:solidFill>
                <a:latin typeface="Comic Sans MS" panose="030F0702030302020204" pitchFamily="66" charset="0"/>
              </a:rPr>
              <a:t>INTÉGRATEUR AUTOMATISÉ</a:t>
            </a:r>
          </a:p>
        </p:txBody>
      </p:sp>
      <p:sp>
        <p:nvSpPr>
          <p:cNvPr id="28" name="Rectangle: Rounded Corners 27">
            <a:extLst>
              <a:ext uri="{FF2B5EF4-FFF2-40B4-BE49-F238E27FC236}">
                <a16:creationId xmlns:a16="http://schemas.microsoft.com/office/drawing/2014/main" id="{31C7A592-1130-412F-8F42-46E78332FB60}"/>
              </a:ext>
            </a:extLst>
          </p:cNvPr>
          <p:cNvSpPr/>
          <p:nvPr/>
        </p:nvSpPr>
        <p:spPr>
          <a:xfrm>
            <a:off x="4612482" y="1197603"/>
            <a:ext cx="640080" cy="9144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dirty="0">
                <a:solidFill>
                  <a:schemeClr val="tx1"/>
                </a:solidFill>
                <a:latin typeface="Comic Sans MS" panose="030F0702030302020204" pitchFamily="66" charset="0"/>
              </a:rPr>
              <a:t>INCIDENCE SUR LA SST</a:t>
            </a:r>
          </a:p>
        </p:txBody>
      </p:sp>
      <p:sp>
        <p:nvSpPr>
          <p:cNvPr id="29" name="Rectangle: Rounded Corners 28">
            <a:extLst>
              <a:ext uri="{FF2B5EF4-FFF2-40B4-BE49-F238E27FC236}">
                <a16:creationId xmlns:a16="http://schemas.microsoft.com/office/drawing/2014/main" id="{F59BA199-E1D6-4FC7-AAC8-9FC7694EDAC2}"/>
              </a:ext>
            </a:extLst>
          </p:cNvPr>
          <p:cNvSpPr/>
          <p:nvPr/>
        </p:nvSpPr>
        <p:spPr>
          <a:xfrm>
            <a:off x="5196177" y="1399437"/>
            <a:ext cx="298712"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dirty="0">
                <a:solidFill>
                  <a:schemeClr val="tx1"/>
                </a:solidFill>
                <a:latin typeface="Comic Sans MS" panose="030F0702030302020204" pitchFamily="66" charset="0"/>
              </a:rPr>
              <a:t>RÉDUCTION</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DES CONTRAINTES</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PHYSIQUES!</a:t>
            </a:r>
          </a:p>
        </p:txBody>
      </p:sp>
      <p:sp>
        <p:nvSpPr>
          <p:cNvPr id="30" name="Rectangle: Rounded Corners 29">
            <a:extLst>
              <a:ext uri="{FF2B5EF4-FFF2-40B4-BE49-F238E27FC236}">
                <a16:creationId xmlns:a16="http://schemas.microsoft.com/office/drawing/2014/main" id="{CAE62C09-F6F9-4528-9563-7C1AC175B406}"/>
              </a:ext>
            </a:extLst>
          </p:cNvPr>
          <p:cNvSpPr/>
          <p:nvPr/>
        </p:nvSpPr>
        <p:spPr>
          <a:xfrm>
            <a:off x="4626604" y="131653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fr-FR" sz="350" b="1" dirty="0">
                <a:solidFill>
                  <a:schemeClr val="tx1"/>
                </a:solidFill>
                <a:latin typeface="Comic Sans MS" panose="030F0702030302020204" pitchFamily="66" charset="0"/>
              </a:rPr>
              <a:t>DÉFIS</a:t>
            </a:r>
          </a:p>
        </p:txBody>
      </p:sp>
      <p:sp>
        <p:nvSpPr>
          <p:cNvPr id="31" name="Rectangle: Rounded Corners 30">
            <a:extLst>
              <a:ext uri="{FF2B5EF4-FFF2-40B4-BE49-F238E27FC236}">
                <a16:creationId xmlns:a16="http://schemas.microsoft.com/office/drawing/2014/main" id="{015AAB77-2505-4010-B9BD-20623D8CDC96}"/>
              </a:ext>
            </a:extLst>
          </p:cNvPr>
          <p:cNvSpPr/>
          <p:nvPr/>
        </p:nvSpPr>
        <p:spPr>
          <a:xfrm>
            <a:off x="591672" y="2631693"/>
            <a:ext cx="1618018"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00" b="1" dirty="0">
                <a:solidFill>
                  <a:schemeClr val="tx1"/>
                </a:solidFill>
                <a:latin typeface="Comic Sans MS" panose="030F0702030302020204" pitchFamily="66" charset="0"/>
              </a:rPr>
              <a:t>FOURNISSEUR D’ÉNERGIE ET</a:t>
            </a:r>
            <a:br>
              <a:rPr lang="fr-FR" sz="700" b="1" dirty="0">
                <a:solidFill>
                  <a:schemeClr val="tx1"/>
                </a:solidFill>
                <a:latin typeface="Comic Sans MS" panose="030F0702030302020204" pitchFamily="66" charset="0"/>
              </a:rPr>
            </a:br>
            <a:r>
              <a:rPr lang="fr-FR" sz="700" b="1" dirty="0">
                <a:solidFill>
                  <a:schemeClr val="tx1"/>
                </a:solidFill>
                <a:latin typeface="Comic Sans MS" panose="030F0702030302020204" pitchFamily="66" charset="0"/>
              </a:rPr>
              <a:t>D’AUTOMOBILES</a:t>
            </a:r>
          </a:p>
        </p:txBody>
      </p:sp>
      <p:sp>
        <p:nvSpPr>
          <p:cNvPr id="32" name="Rectangle: Rounded Corners 31">
            <a:extLst>
              <a:ext uri="{FF2B5EF4-FFF2-40B4-BE49-F238E27FC236}">
                <a16:creationId xmlns:a16="http://schemas.microsoft.com/office/drawing/2014/main" id="{1EA2B1D3-B8AB-4800-BAE9-BC22F3D8BF75}"/>
              </a:ext>
            </a:extLst>
          </p:cNvPr>
          <p:cNvSpPr/>
          <p:nvPr/>
        </p:nvSpPr>
        <p:spPr>
          <a:xfrm>
            <a:off x="3371741" y="2598691"/>
            <a:ext cx="1606186"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00" b="1">
                <a:solidFill>
                  <a:schemeClr val="tx1"/>
                </a:solidFill>
                <a:latin typeface="Comic Sans MS" panose="030F0702030302020204" pitchFamily="66" charset="0"/>
              </a:rPr>
              <a:t>FOURNISSEUR AUTOMOBILE</a:t>
            </a:r>
          </a:p>
        </p:txBody>
      </p:sp>
      <p:sp>
        <p:nvSpPr>
          <p:cNvPr id="33" name="Rectangle: Rounded Corners 32">
            <a:extLst>
              <a:ext uri="{FF2B5EF4-FFF2-40B4-BE49-F238E27FC236}">
                <a16:creationId xmlns:a16="http://schemas.microsoft.com/office/drawing/2014/main" id="{48924E59-14E2-4224-A9EF-C6371A879BC3}"/>
              </a:ext>
            </a:extLst>
          </p:cNvPr>
          <p:cNvSpPr/>
          <p:nvPr/>
        </p:nvSpPr>
        <p:spPr>
          <a:xfrm>
            <a:off x="6274450" y="2621468"/>
            <a:ext cx="1441940" cy="22860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00" b="1" dirty="0">
                <a:solidFill>
                  <a:schemeClr val="tx1"/>
                </a:solidFill>
                <a:latin typeface="Comic Sans MS" panose="030F0702030302020204" pitchFamily="66" charset="0"/>
              </a:rPr>
              <a:t>START-UP EN AUTOMATISATION DES</a:t>
            </a:r>
            <a:br>
              <a:rPr lang="fr-FR" sz="700" b="1" dirty="0">
                <a:solidFill>
                  <a:schemeClr val="tx1"/>
                </a:solidFill>
                <a:latin typeface="Comic Sans MS" panose="030F0702030302020204" pitchFamily="66" charset="0"/>
              </a:rPr>
            </a:br>
            <a:r>
              <a:rPr lang="fr-FR" sz="700" b="1" dirty="0">
                <a:solidFill>
                  <a:schemeClr val="tx1"/>
                </a:solidFill>
                <a:latin typeface="Comic Sans MS" panose="030F0702030302020204" pitchFamily="66" charset="0"/>
              </a:rPr>
              <a:t>VÉHICULES</a:t>
            </a:r>
          </a:p>
        </p:txBody>
      </p:sp>
      <p:sp>
        <p:nvSpPr>
          <p:cNvPr id="34" name="Rectangle: Rounded Corners 33">
            <a:extLst>
              <a:ext uri="{FF2B5EF4-FFF2-40B4-BE49-F238E27FC236}">
                <a16:creationId xmlns:a16="http://schemas.microsoft.com/office/drawing/2014/main" id="{7623A966-1E75-41E3-8AD6-EC5FD9F43CB8}"/>
              </a:ext>
            </a:extLst>
          </p:cNvPr>
          <p:cNvSpPr/>
          <p:nvPr/>
        </p:nvSpPr>
        <p:spPr>
          <a:xfrm>
            <a:off x="6262847" y="861601"/>
            <a:ext cx="1575207" cy="22860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700" b="1" dirty="0">
                <a:solidFill>
                  <a:schemeClr val="tx1"/>
                </a:solidFill>
                <a:latin typeface="Comic Sans MS" panose="030F0702030302020204" pitchFamily="66" charset="0"/>
              </a:rPr>
              <a:t>ENTREPRISE DANS LE SECTEUR DE L’ÉNERGIE</a:t>
            </a:r>
            <a:br>
              <a:rPr lang="fr-FR" sz="700" b="1" dirty="0">
                <a:solidFill>
                  <a:schemeClr val="tx1"/>
                </a:solidFill>
                <a:latin typeface="Comic Sans MS" panose="030F0702030302020204" pitchFamily="66" charset="0"/>
              </a:rPr>
            </a:br>
            <a:r>
              <a:rPr lang="fr-FR" sz="700" b="1" dirty="0">
                <a:solidFill>
                  <a:schemeClr val="tx1"/>
                </a:solidFill>
                <a:latin typeface="Comic Sans MS" panose="030F0702030302020204" pitchFamily="66" charset="0"/>
              </a:rPr>
              <a:t>ET DE L’AUTOMATISATION </a:t>
            </a:r>
          </a:p>
        </p:txBody>
      </p:sp>
      <p:sp>
        <p:nvSpPr>
          <p:cNvPr id="35" name="Rectangle: Rounded Corners 34">
            <a:extLst>
              <a:ext uri="{FF2B5EF4-FFF2-40B4-BE49-F238E27FC236}">
                <a16:creationId xmlns:a16="http://schemas.microsoft.com/office/drawing/2014/main" id="{505185BC-F56F-48CC-BEA9-BEECDBC438F0}"/>
              </a:ext>
            </a:extLst>
          </p:cNvPr>
          <p:cNvSpPr/>
          <p:nvPr/>
        </p:nvSpPr>
        <p:spPr>
          <a:xfrm>
            <a:off x="1821932" y="2933522"/>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a:solidFill>
                  <a:schemeClr val="tx1"/>
                </a:solidFill>
                <a:latin typeface="Comic Sans MS" panose="030F0702030302020204" pitchFamily="66" charset="0"/>
              </a:rPr>
              <a:t>INCIDENCE SUR LA SST</a:t>
            </a:r>
          </a:p>
        </p:txBody>
      </p:sp>
      <p:sp>
        <p:nvSpPr>
          <p:cNvPr id="36" name="Rectangle: Rounded Corners 35">
            <a:extLst>
              <a:ext uri="{FF2B5EF4-FFF2-40B4-BE49-F238E27FC236}">
                <a16:creationId xmlns:a16="http://schemas.microsoft.com/office/drawing/2014/main" id="{6726F05C-5F03-4191-A2A9-2690CDB75E27}"/>
              </a:ext>
            </a:extLst>
          </p:cNvPr>
          <p:cNvSpPr/>
          <p:nvPr/>
        </p:nvSpPr>
        <p:spPr>
          <a:xfrm>
            <a:off x="7490687" y="2929519"/>
            <a:ext cx="640080" cy="9144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a:solidFill>
                  <a:schemeClr val="tx1"/>
                </a:solidFill>
                <a:latin typeface="Comic Sans MS" panose="030F0702030302020204" pitchFamily="66" charset="0"/>
              </a:rPr>
              <a:t>INCIDENCE SUR LA SST</a:t>
            </a:r>
          </a:p>
        </p:txBody>
      </p:sp>
      <p:sp>
        <p:nvSpPr>
          <p:cNvPr id="37" name="Rectangle: Rounded Corners 36">
            <a:extLst>
              <a:ext uri="{FF2B5EF4-FFF2-40B4-BE49-F238E27FC236}">
                <a16:creationId xmlns:a16="http://schemas.microsoft.com/office/drawing/2014/main" id="{AF0BE622-652F-4605-B268-47B6E3C2B436}"/>
              </a:ext>
            </a:extLst>
          </p:cNvPr>
          <p:cNvSpPr/>
          <p:nvPr/>
        </p:nvSpPr>
        <p:spPr>
          <a:xfrm>
            <a:off x="7495574" y="1179875"/>
            <a:ext cx="640080" cy="9144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dirty="0">
                <a:solidFill>
                  <a:schemeClr val="tx1"/>
                </a:solidFill>
                <a:latin typeface="Comic Sans MS" panose="030F0702030302020204" pitchFamily="66" charset="0"/>
              </a:rPr>
              <a:t>INCIDENCE SUR LA SST</a:t>
            </a:r>
          </a:p>
        </p:txBody>
      </p:sp>
      <p:sp>
        <p:nvSpPr>
          <p:cNvPr id="38" name="Rectangle: Rounded Corners 37">
            <a:extLst>
              <a:ext uri="{FF2B5EF4-FFF2-40B4-BE49-F238E27FC236}">
                <a16:creationId xmlns:a16="http://schemas.microsoft.com/office/drawing/2014/main" id="{7DC46A2E-082A-4B61-A296-390164F578B5}"/>
              </a:ext>
            </a:extLst>
          </p:cNvPr>
          <p:cNvSpPr/>
          <p:nvPr/>
        </p:nvSpPr>
        <p:spPr>
          <a:xfrm>
            <a:off x="4643434" y="2908387"/>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a:solidFill>
                  <a:schemeClr val="tx1"/>
                </a:solidFill>
                <a:latin typeface="Comic Sans MS" panose="030F0702030302020204" pitchFamily="66" charset="0"/>
              </a:rPr>
              <a:t>INCIDENCE SUR LA SST</a:t>
            </a:r>
          </a:p>
        </p:txBody>
      </p:sp>
      <p:sp>
        <p:nvSpPr>
          <p:cNvPr id="39" name="Rectangle: Rounded Corners 38">
            <a:extLst>
              <a:ext uri="{FF2B5EF4-FFF2-40B4-BE49-F238E27FC236}">
                <a16:creationId xmlns:a16="http://schemas.microsoft.com/office/drawing/2014/main" id="{8B6EC832-FA6A-4ABB-A394-C011844FB715}"/>
              </a:ext>
            </a:extLst>
          </p:cNvPr>
          <p:cNvSpPr/>
          <p:nvPr/>
        </p:nvSpPr>
        <p:spPr>
          <a:xfrm>
            <a:off x="1853895" y="2933522"/>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dirty="0">
                <a:solidFill>
                  <a:schemeClr val="tx1"/>
                </a:solidFill>
                <a:latin typeface="Comic Sans MS" panose="030F0702030302020204" pitchFamily="66" charset="0"/>
              </a:rPr>
              <a:t>INCIDENCE SUR LA SST</a:t>
            </a:r>
          </a:p>
        </p:txBody>
      </p:sp>
      <p:sp>
        <p:nvSpPr>
          <p:cNvPr id="40" name="Rectangle: Rounded Corners 39">
            <a:extLst>
              <a:ext uri="{FF2B5EF4-FFF2-40B4-BE49-F238E27FC236}">
                <a16:creationId xmlns:a16="http://schemas.microsoft.com/office/drawing/2014/main" id="{48B5BAE1-BDEF-49BE-91D8-4B4BB2F3D626}"/>
              </a:ext>
            </a:extLst>
          </p:cNvPr>
          <p:cNvSpPr/>
          <p:nvPr/>
        </p:nvSpPr>
        <p:spPr>
          <a:xfrm>
            <a:off x="7510503" y="2938496"/>
            <a:ext cx="593367" cy="82463"/>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dirty="0">
                <a:solidFill>
                  <a:schemeClr val="tx1"/>
                </a:solidFill>
                <a:latin typeface="Comic Sans MS" panose="030F0702030302020204" pitchFamily="66" charset="0"/>
              </a:rPr>
              <a:t>INCIDENCE SUR LA SST</a:t>
            </a:r>
          </a:p>
        </p:txBody>
      </p:sp>
      <p:sp>
        <p:nvSpPr>
          <p:cNvPr id="42" name="Rectangle: Rounded Corners 41">
            <a:extLst>
              <a:ext uri="{FF2B5EF4-FFF2-40B4-BE49-F238E27FC236}">
                <a16:creationId xmlns:a16="http://schemas.microsoft.com/office/drawing/2014/main" id="{0BA0B8C1-87B8-4C61-841C-820331DDE691}"/>
              </a:ext>
            </a:extLst>
          </p:cNvPr>
          <p:cNvSpPr/>
          <p:nvPr/>
        </p:nvSpPr>
        <p:spPr>
          <a:xfrm>
            <a:off x="4656197" y="2925289"/>
            <a:ext cx="598136" cy="67457"/>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500" b="1">
                <a:solidFill>
                  <a:schemeClr val="tx1"/>
                </a:solidFill>
                <a:latin typeface="Comic Sans MS" panose="030F0702030302020204" pitchFamily="66" charset="0"/>
              </a:rPr>
              <a:t>INCIDENCE SUR LA SST</a:t>
            </a:r>
          </a:p>
        </p:txBody>
      </p:sp>
      <p:sp>
        <p:nvSpPr>
          <p:cNvPr id="43" name="Rectangle: Rounded Corners 42">
            <a:extLst>
              <a:ext uri="{FF2B5EF4-FFF2-40B4-BE49-F238E27FC236}">
                <a16:creationId xmlns:a16="http://schemas.microsoft.com/office/drawing/2014/main" id="{7BAAC11D-038E-4C99-B754-C23BB8426E7D}"/>
              </a:ext>
            </a:extLst>
          </p:cNvPr>
          <p:cNvSpPr/>
          <p:nvPr/>
        </p:nvSpPr>
        <p:spPr>
          <a:xfrm>
            <a:off x="4672539" y="1698990"/>
            <a:ext cx="376234"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00" b="1" spc="-20" dirty="0">
                <a:solidFill>
                  <a:schemeClr val="tx1"/>
                </a:solidFill>
                <a:latin typeface="Comic Sans MS" panose="030F0702030302020204" pitchFamily="66" charset="0"/>
              </a:rPr>
              <a:t>RISQUES</a:t>
            </a:r>
            <a:br>
              <a:rPr lang="fr-FR" sz="300" b="1" spc="-20" dirty="0">
                <a:solidFill>
                  <a:schemeClr val="tx1"/>
                </a:solidFill>
                <a:latin typeface="Comic Sans MS" panose="030F0702030302020204" pitchFamily="66" charset="0"/>
              </a:rPr>
            </a:br>
            <a:r>
              <a:rPr lang="fr-FR" sz="300" b="1" spc="-20" dirty="0">
                <a:solidFill>
                  <a:schemeClr val="tx1"/>
                </a:solidFill>
                <a:latin typeface="Comic Sans MS" panose="030F0702030302020204" pitchFamily="66" charset="0"/>
              </a:rPr>
              <a:t>PHYSIQUES EN</a:t>
            </a:r>
            <a:br>
              <a:rPr lang="fr-FR" sz="300" b="1" spc="-20" dirty="0">
                <a:solidFill>
                  <a:schemeClr val="tx1"/>
                </a:solidFill>
                <a:latin typeface="Comic Sans MS" panose="030F0702030302020204" pitchFamily="66" charset="0"/>
              </a:rPr>
            </a:br>
            <a:r>
              <a:rPr lang="fr-FR" sz="300" b="1" spc="-20" dirty="0">
                <a:solidFill>
                  <a:schemeClr val="tx1"/>
                </a:solidFill>
                <a:latin typeface="Comic Sans MS" panose="030F0702030302020204" pitchFamily="66" charset="0"/>
              </a:rPr>
              <a:t>CAS DE</a:t>
            </a:r>
            <a:br>
              <a:rPr lang="fr-FR" sz="300" b="1" spc="-20" dirty="0">
                <a:solidFill>
                  <a:schemeClr val="tx1"/>
                </a:solidFill>
                <a:latin typeface="Comic Sans MS" panose="030F0702030302020204" pitchFamily="66" charset="0"/>
              </a:rPr>
            </a:br>
            <a:r>
              <a:rPr lang="fr-FR" sz="300" b="1" spc="-20" dirty="0">
                <a:solidFill>
                  <a:schemeClr val="tx1"/>
                </a:solidFill>
                <a:latin typeface="Comic Sans MS" panose="030F0702030302020204" pitchFamily="66" charset="0"/>
              </a:rPr>
              <a:t>DYSFONCTIONNEMENT!</a:t>
            </a:r>
          </a:p>
        </p:txBody>
      </p:sp>
      <p:sp>
        <p:nvSpPr>
          <p:cNvPr id="44" name="Rectangle: Rounded Corners 43">
            <a:extLst>
              <a:ext uri="{FF2B5EF4-FFF2-40B4-BE49-F238E27FC236}">
                <a16:creationId xmlns:a16="http://schemas.microsoft.com/office/drawing/2014/main" id="{1D819A4B-C501-4BDD-978A-BD77506A984E}"/>
              </a:ext>
            </a:extLst>
          </p:cNvPr>
          <p:cNvSpPr/>
          <p:nvPr/>
        </p:nvSpPr>
        <p:spPr>
          <a:xfrm>
            <a:off x="5048773" y="2047476"/>
            <a:ext cx="469481"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dirty="0">
                <a:solidFill>
                  <a:schemeClr val="tx1"/>
                </a:solidFill>
                <a:latin typeface="Comic Sans MS" panose="030F0702030302020204" pitchFamily="66" charset="0"/>
              </a:rPr>
              <a:t>MOINS DE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RISQUES</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ENVIRONNEMENTAUX!</a:t>
            </a:r>
          </a:p>
        </p:txBody>
      </p:sp>
      <p:sp>
        <p:nvSpPr>
          <p:cNvPr id="46" name="Rectangle: Rounded Corners 45">
            <a:extLst>
              <a:ext uri="{FF2B5EF4-FFF2-40B4-BE49-F238E27FC236}">
                <a16:creationId xmlns:a16="http://schemas.microsoft.com/office/drawing/2014/main" id="{FC3856BD-5379-45C4-B2B4-AEE5918BFF6F}"/>
              </a:ext>
            </a:extLst>
          </p:cNvPr>
          <p:cNvSpPr/>
          <p:nvPr/>
        </p:nvSpPr>
        <p:spPr>
          <a:xfrm>
            <a:off x="5079723" y="13195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fr-FR" sz="350" b="1">
                <a:solidFill>
                  <a:schemeClr val="tx1"/>
                </a:solidFill>
                <a:latin typeface="Comic Sans MS" panose="030F0702030302020204" pitchFamily="66" charset="0"/>
              </a:rPr>
              <a:t>EFFETS POSITIFS</a:t>
            </a:r>
          </a:p>
        </p:txBody>
      </p:sp>
      <p:sp>
        <p:nvSpPr>
          <p:cNvPr id="47" name="Rectangle: Rounded Corners 46">
            <a:extLst>
              <a:ext uri="{FF2B5EF4-FFF2-40B4-BE49-F238E27FC236}">
                <a16:creationId xmlns:a16="http://schemas.microsoft.com/office/drawing/2014/main" id="{7B6A7CE6-049E-4419-99E9-DA0B2D73E933}"/>
              </a:ext>
            </a:extLst>
          </p:cNvPr>
          <p:cNvSpPr/>
          <p:nvPr/>
        </p:nvSpPr>
        <p:spPr>
          <a:xfrm>
            <a:off x="7504744" y="129949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fr-FR" sz="350" b="1">
                <a:solidFill>
                  <a:schemeClr val="tx1"/>
                </a:solidFill>
                <a:latin typeface="Comic Sans MS" panose="030F0702030302020204" pitchFamily="66" charset="0"/>
              </a:rPr>
              <a:t>DÉFIS</a:t>
            </a:r>
          </a:p>
        </p:txBody>
      </p:sp>
      <p:sp>
        <p:nvSpPr>
          <p:cNvPr id="48" name="Rectangle: Rounded Corners 47">
            <a:extLst>
              <a:ext uri="{FF2B5EF4-FFF2-40B4-BE49-F238E27FC236}">
                <a16:creationId xmlns:a16="http://schemas.microsoft.com/office/drawing/2014/main" id="{8C650C66-0333-4EBF-9AF9-94B85F8E6EFF}"/>
              </a:ext>
            </a:extLst>
          </p:cNvPr>
          <p:cNvSpPr/>
          <p:nvPr/>
        </p:nvSpPr>
        <p:spPr>
          <a:xfrm>
            <a:off x="7952463" y="130047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fr-FR" sz="350" b="1">
                <a:solidFill>
                  <a:schemeClr val="tx1"/>
                </a:solidFill>
                <a:latin typeface="Comic Sans MS" panose="030F0702030302020204" pitchFamily="66" charset="0"/>
              </a:rPr>
              <a:t>EFFETS POSITIFS</a:t>
            </a:r>
          </a:p>
        </p:txBody>
      </p:sp>
      <p:sp>
        <p:nvSpPr>
          <p:cNvPr id="49" name="Rectangle: Rounded Corners 48">
            <a:extLst>
              <a:ext uri="{FF2B5EF4-FFF2-40B4-BE49-F238E27FC236}">
                <a16:creationId xmlns:a16="http://schemas.microsoft.com/office/drawing/2014/main" id="{C516940E-127B-41F9-B67F-740A81414FC1}"/>
              </a:ext>
            </a:extLst>
          </p:cNvPr>
          <p:cNvSpPr/>
          <p:nvPr/>
        </p:nvSpPr>
        <p:spPr>
          <a:xfrm>
            <a:off x="7490687" y="183818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a:solidFill>
                  <a:schemeClr val="tx1"/>
                </a:solidFill>
                <a:latin typeface="Comic Sans MS" panose="030F0702030302020204" pitchFamily="66" charset="0"/>
              </a:rPr>
              <a:t>FORMATION</a:t>
            </a:r>
            <a:br>
              <a:rPr lang="fr-FR" sz="350" b="1">
                <a:solidFill>
                  <a:schemeClr val="tx1"/>
                </a:solidFill>
                <a:latin typeface="Comic Sans MS" panose="030F0702030302020204" pitchFamily="66" charset="0"/>
              </a:rPr>
            </a:br>
            <a:r>
              <a:rPr lang="fr-FR" sz="350" b="1">
                <a:solidFill>
                  <a:schemeClr val="tx1"/>
                </a:solidFill>
                <a:latin typeface="Comic Sans MS" panose="030F0702030302020204" pitchFamily="66" charset="0"/>
              </a:rPr>
              <a:t>PERMANENTE!</a:t>
            </a:r>
          </a:p>
        </p:txBody>
      </p:sp>
      <p:sp>
        <p:nvSpPr>
          <p:cNvPr id="50" name="Rectangle: Rounded Corners 49">
            <a:extLst>
              <a:ext uri="{FF2B5EF4-FFF2-40B4-BE49-F238E27FC236}">
                <a16:creationId xmlns:a16="http://schemas.microsoft.com/office/drawing/2014/main" id="{5F3A98FA-FFB0-44A8-8221-4462EFD8BFC0}"/>
              </a:ext>
            </a:extLst>
          </p:cNvPr>
          <p:cNvSpPr/>
          <p:nvPr/>
        </p:nvSpPr>
        <p:spPr>
          <a:xfrm>
            <a:off x="7931691" y="202106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dirty="0">
                <a:solidFill>
                  <a:schemeClr val="tx1"/>
                </a:solidFill>
                <a:latin typeface="Comic Sans MS" panose="030F0702030302020204" pitchFamily="66" charset="0"/>
              </a:rPr>
              <a:t>MOINS DE </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CHARGE </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MENTALE!</a:t>
            </a:r>
          </a:p>
        </p:txBody>
      </p:sp>
      <p:sp>
        <p:nvSpPr>
          <p:cNvPr id="51" name="Rectangle: Rounded Corners 50">
            <a:extLst>
              <a:ext uri="{FF2B5EF4-FFF2-40B4-BE49-F238E27FC236}">
                <a16:creationId xmlns:a16="http://schemas.microsoft.com/office/drawing/2014/main" id="{834F449D-F316-44DE-B37F-D0746704FABD}"/>
              </a:ext>
            </a:extLst>
          </p:cNvPr>
          <p:cNvSpPr/>
          <p:nvPr/>
        </p:nvSpPr>
        <p:spPr>
          <a:xfrm>
            <a:off x="8144093" y="1420446"/>
            <a:ext cx="270089"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fr-FR" sz="350" b="1" dirty="0">
                <a:solidFill>
                  <a:schemeClr val="tx1"/>
                </a:solidFill>
                <a:latin typeface="Comic Sans MS" panose="030F0702030302020204" pitchFamily="66" charset="0"/>
              </a:rPr>
              <a:t>PLUS DE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PAUSES</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ET </a:t>
            </a:r>
          </a:p>
        </p:txBody>
      </p:sp>
      <p:sp>
        <p:nvSpPr>
          <p:cNvPr id="52" name="Rectangle: Rounded Corners 51">
            <a:extLst>
              <a:ext uri="{FF2B5EF4-FFF2-40B4-BE49-F238E27FC236}">
                <a16:creationId xmlns:a16="http://schemas.microsoft.com/office/drawing/2014/main" id="{6DC17AE1-9A2C-41D3-ABEA-E178542E34F8}"/>
              </a:ext>
            </a:extLst>
          </p:cNvPr>
          <p:cNvSpPr/>
          <p:nvPr/>
        </p:nvSpPr>
        <p:spPr>
          <a:xfrm>
            <a:off x="7944843" y="1592190"/>
            <a:ext cx="411480" cy="104876"/>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r>
              <a:rPr lang="fr-FR" sz="350" b="1" dirty="0">
                <a:solidFill>
                  <a:schemeClr val="tx1"/>
                </a:solidFill>
                <a:latin typeface="Comic Sans MS" panose="030F0702030302020204" pitchFamily="66" charset="0"/>
              </a:rPr>
              <a:t>MOINS DE RETARDS!</a:t>
            </a:r>
          </a:p>
        </p:txBody>
      </p:sp>
      <p:sp>
        <p:nvSpPr>
          <p:cNvPr id="53" name="Rectangle: Rounded Corners 52">
            <a:extLst>
              <a:ext uri="{FF2B5EF4-FFF2-40B4-BE49-F238E27FC236}">
                <a16:creationId xmlns:a16="http://schemas.microsoft.com/office/drawing/2014/main" id="{E372F90F-583A-488D-9C26-EFFEC8D773F9}"/>
              </a:ext>
            </a:extLst>
          </p:cNvPr>
          <p:cNvSpPr/>
          <p:nvPr/>
        </p:nvSpPr>
        <p:spPr>
          <a:xfrm>
            <a:off x="7493314" y="305590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fr-FR" sz="350" b="1">
                <a:solidFill>
                  <a:schemeClr val="tx1"/>
                </a:solidFill>
                <a:latin typeface="Comic Sans MS" panose="030F0702030302020204" pitchFamily="66" charset="0"/>
              </a:rPr>
              <a:t>DÉFIS</a:t>
            </a:r>
          </a:p>
        </p:txBody>
      </p:sp>
      <p:sp>
        <p:nvSpPr>
          <p:cNvPr id="54" name="Rectangle: Rounded Corners 53">
            <a:extLst>
              <a:ext uri="{FF2B5EF4-FFF2-40B4-BE49-F238E27FC236}">
                <a16:creationId xmlns:a16="http://schemas.microsoft.com/office/drawing/2014/main" id="{ABFED99A-A3C6-430E-8081-84F957F48234}"/>
              </a:ext>
            </a:extLst>
          </p:cNvPr>
          <p:cNvSpPr/>
          <p:nvPr/>
        </p:nvSpPr>
        <p:spPr>
          <a:xfrm>
            <a:off x="7933413" y="305688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fr-FR" sz="350" b="1">
                <a:solidFill>
                  <a:schemeClr val="tx1"/>
                </a:solidFill>
                <a:latin typeface="Comic Sans MS" panose="030F0702030302020204" pitchFamily="66" charset="0"/>
              </a:rPr>
              <a:t>EFFETS POSITIFS</a:t>
            </a:r>
          </a:p>
        </p:txBody>
      </p:sp>
      <p:sp>
        <p:nvSpPr>
          <p:cNvPr id="55" name="Rectangle: Rounded Corners 54">
            <a:extLst>
              <a:ext uri="{FF2B5EF4-FFF2-40B4-BE49-F238E27FC236}">
                <a16:creationId xmlns:a16="http://schemas.microsoft.com/office/drawing/2014/main" id="{ADAB30B1-614C-42BB-BAC9-0834EB57FBD0}"/>
              </a:ext>
            </a:extLst>
          </p:cNvPr>
          <p:cNvSpPr/>
          <p:nvPr/>
        </p:nvSpPr>
        <p:spPr>
          <a:xfrm>
            <a:off x="7471864" y="3578341"/>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dirty="0">
                <a:solidFill>
                  <a:schemeClr val="tx1"/>
                </a:solidFill>
                <a:latin typeface="Comic Sans MS" panose="030F0702030302020204" pitchFamily="66" charset="0"/>
              </a:rPr>
              <a:t>AUGMENTATION </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DE LA DEMANDE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COGNITIVE</a:t>
            </a:r>
          </a:p>
        </p:txBody>
      </p:sp>
      <p:sp>
        <p:nvSpPr>
          <p:cNvPr id="56" name="Rectangle: Rounded Corners 55">
            <a:extLst>
              <a:ext uri="{FF2B5EF4-FFF2-40B4-BE49-F238E27FC236}">
                <a16:creationId xmlns:a16="http://schemas.microsoft.com/office/drawing/2014/main" id="{89D9D296-0142-47FD-BF4D-BAF72A07F51E}"/>
              </a:ext>
            </a:extLst>
          </p:cNvPr>
          <p:cNvSpPr/>
          <p:nvPr/>
        </p:nvSpPr>
        <p:spPr>
          <a:xfrm rot="21257739">
            <a:off x="7946965" y="3132658"/>
            <a:ext cx="411480" cy="28887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nchorCtr="1"/>
          <a:lstStyle/>
          <a:p>
            <a:pPr algn="ctr"/>
            <a:r>
              <a:rPr lang="fr-FR" sz="350" b="1" dirty="0">
                <a:solidFill>
                  <a:schemeClr val="tx1"/>
                </a:solidFill>
                <a:latin typeface="Comic Sans MS" panose="030F0702030302020204" pitchFamily="66" charset="0"/>
              </a:rPr>
              <a:t>EXPOSITION</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MINIMALE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AUX RISQUES</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PHYSIQUES TELS QUE…</a:t>
            </a:r>
          </a:p>
        </p:txBody>
      </p:sp>
      <p:sp>
        <p:nvSpPr>
          <p:cNvPr id="57" name="Rectangle: Rounded Corners 56">
            <a:extLst>
              <a:ext uri="{FF2B5EF4-FFF2-40B4-BE49-F238E27FC236}">
                <a16:creationId xmlns:a16="http://schemas.microsoft.com/office/drawing/2014/main" id="{CD85F7A1-3847-46A8-847F-B794EF95E8D0}"/>
              </a:ext>
            </a:extLst>
          </p:cNvPr>
          <p:cNvSpPr/>
          <p:nvPr/>
        </p:nvSpPr>
        <p:spPr>
          <a:xfrm rot="21257739">
            <a:off x="7982694" y="3442438"/>
            <a:ext cx="321521" cy="8336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fr-FR" sz="350" b="1">
                <a:solidFill>
                  <a:schemeClr val="tx1"/>
                </a:solidFill>
                <a:latin typeface="Comic Sans MS" panose="030F0702030302020204" pitchFamily="66" charset="0"/>
              </a:rPr>
              <a:t>VIBRATION</a:t>
            </a:r>
          </a:p>
        </p:txBody>
      </p:sp>
      <p:sp>
        <p:nvSpPr>
          <p:cNvPr id="58" name="Rectangle: Rounded Corners 57">
            <a:extLst>
              <a:ext uri="{FF2B5EF4-FFF2-40B4-BE49-F238E27FC236}">
                <a16:creationId xmlns:a16="http://schemas.microsoft.com/office/drawing/2014/main" id="{14E9AF98-D97A-440C-9689-0AEC0893A09E}"/>
              </a:ext>
            </a:extLst>
          </p:cNvPr>
          <p:cNvSpPr/>
          <p:nvPr/>
        </p:nvSpPr>
        <p:spPr>
          <a:xfrm rot="21257739">
            <a:off x="8019082" y="3604973"/>
            <a:ext cx="288347" cy="81067"/>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fr-FR" sz="350" b="1" dirty="0">
                <a:solidFill>
                  <a:schemeClr val="tx1"/>
                </a:solidFill>
                <a:latin typeface="Comic Sans MS" panose="030F0702030302020204" pitchFamily="66" charset="0"/>
              </a:rPr>
              <a:t>CHALEUR</a:t>
            </a:r>
          </a:p>
        </p:txBody>
      </p:sp>
      <p:sp>
        <p:nvSpPr>
          <p:cNvPr id="59" name="Rectangle: Rounded Corners 58">
            <a:extLst>
              <a:ext uri="{FF2B5EF4-FFF2-40B4-BE49-F238E27FC236}">
                <a16:creationId xmlns:a16="http://schemas.microsoft.com/office/drawing/2014/main" id="{C4746BAF-4ACB-4961-8BFB-E8A824EEF74F}"/>
              </a:ext>
            </a:extLst>
          </p:cNvPr>
          <p:cNvSpPr/>
          <p:nvPr/>
        </p:nvSpPr>
        <p:spPr>
          <a:xfrm rot="21257739">
            <a:off x="8009859" y="3734455"/>
            <a:ext cx="217912" cy="14275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fr-FR" sz="350" b="1">
                <a:solidFill>
                  <a:schemeClr val="tx1"/>
                </a:solidFill>
                <a:latin typeface="Comic Sans MS" panose="030F0702030302020204" pitchFamily="66" charset="0"/>
              </a:rPr>
              <a:t>BRUIT</a:t>
            </a:r>
            <a:br>
              <a:rPr lang="fr-FR" sz="350" b="1">
                <a:solidFill>
                  <a:schemeClr val="tx1"/>
                </a:solidFill>
                <a:latin typeface="Comic Sans MS" panose="030F0702030302020204" pitchFamily="66" charset="0"/>
              </a:rPr>
            </a:br>
            <a:r>
              <a:rPr lang="fr-FR" sz="350" b="1">
                <a:solidFill>
                  <a:schemeClr val="tx1"/>
                </a:solidFill>
                <a:latin typeface="Comic Sans MS" panose="030F0702030302020204" pitchFamily="66" charset="0"/>
              </a:rPr>
              <a:t>SOURD</a:t>
            </a:r>
          </a:p>
        </p:txBody>
      </p:sp>
      <p:sp>
        <p:nvSpPr>
          <p:cNvPr id="60" name="Rectangle: Rounded Corners 59">
            <a:extLst>
              <a:ext uri="{FF2B5EF4-FFF2-40B4-BE49-F238E27FC236}">
                <a16:creationId xmlns:a16="http://schemas.microsoft.com/office/drawing/2014/main" id="{3DF098CD-0AB2-493C-B235-FB4B1211C5F2}"/>
              </a:ext>
            </a:extLst>
          </p:cNvPr>
          <p:cNvSpPr/>
          <p:nvPr/>
        </p:nvSpPr>
        <p:spPr>
          <a:xfrm>
            <a:off x="4639624" y="3033042"/>
            <a:ext cx="411480" cy="685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fr-FR" sz="350" b="1" dirty="0">
                <a:solidFill>
                  <a:schemeClr val="tx1"/>
                </a:solidFill>
                <a:latin typeface="Comic Sans MS" panose="030F0702030302020204" pitchFamily="66" charset="0"/>
              </a:rPr>
              <a:t>DÉFIS</a:t>
            </a:r>
          </a:p>
        </p:txBody>
      </p:sp>
      <p:sp>
        <p:nvSpPr>
          <p:cNvPr id="61" name="Rectangle: Rounded Corners 60">
            <a:extLst>
              <a:ext uri="{FF2B5EF4-FFF2-40B4-BE49-F238E27FC236}">
                <a16:creationId xmlns:a16="http://schemas.microsoft.com/office/drawing/2014/main" id="{1EBC3246-17BE-48D1-AC94-815B5CDE83D3}"/>
              </a:ext>
            </a:extLst>
          </p:cNvPr>
          <p:cNvSpPr/>
          <p:nvPr/>
        </p:nvSpPr>
        <p:spPr>
          <a:xfrm>
            <a:off x="5079723" y="30340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fr-FR" sz="350" b="1" dirty="0">
                <a:solidFill>
                  <a:schemeClr val="tx1"/>
                </a:solidFill>
                <a:latin typeface="Comic Sans MS" panose="030F0702030302020204" pitchFamily="66" charset="0"/>
              </a:rPr>
              <a:t>EFFETS POSITIFS</a:t>
            </a:r>
          </a:p>
        </p:txBody>
      </p:sp>
      <p:sp>
        <p:nvSpPr>
          <p:cNvPr id="62" name="Rectangle: Rounded Corners 61">
            <a:extLst>
              <a:ext uri="{FF2B5EF4-FFF2-40B4-BE49-F238E27FC236}">
                <a16:creationId xmlns:a16="http://schemas.microsoft.com/office/drawing/2014/main" id="{A26290A2-1F96-48F2-8569-5522B38981B6}"/>
              </a:ext>
            </a:extLst>
          </p:cNvPr>
          <p:cNvSpPr/>
          <p:nvPr/>
        </p:nvSpPr>
        <p:spPr>
          <a:xfrm>
            <a:off x="1827844" y="306733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fr-FR" sz="350" b="1">
                <a:solidFill>
                  <a:schemeClr val="tx1"/>
                </a:solidFill>
                <a:latin typeface="Comic Sans MS" panose="030F0702030302020204" pitchFamily="66" charset="0"/>
              </a:rPr>
              <a:t>DÉFIS</a:t>
            </a:r>
          </a:p>
        </p:txBody>
      </p:sp>
      <p:sp>
        <p:nvSpPr>
          <p:cNvPr id="63" name="Rectangle: Rounded Corners 62">
            <a:extLst>
              <a:ext uri="{FF2B5EF4-FFF2-40B4-BE49-F238E27FC236}">
                <a16:creationId xmlns:a16="http://schemas.microsoft.com/office/drawing/2014/main" id="{A60F574C-8C7A-48D3-8D17-618F8CEFCA91}"/>
              </a:ext>
            </a:extLst>
          </p:cNvPr>
          <p:cNvSpPr/>
          <p:nvPr/>
        </p:nvSpPr>
        <p:spPr>
          <a:xfrm>
            <a:off x="2267943" y="306831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fr-FR" sz="350" b="1">
                <a:solidFill>
                  <a:schemeClr val="tx1"/>
                </a:solidFill>
                <a:latin typeface="Comic Sans MS" panose="030F0702030302020204" pitchFamily="66" charset="0"/>
              </a:rPr>
              <a:t>EFFETS POSITIFS</a:t>
            </a:r>
          </a:p>
        </p:txBody>
      </p:sp>
      <p:sp>
        <p:nvSpPr>
          <p:cNvPr id="65" name="Rectangle: Rounded Corners 64">
            <a:extLst>
              <a:ext uri="{FF2B5EF4-FFF2-40B4-BE49-F238E27FC236}">
                <a16:creationId xmlns:a16="http://schemas.microsoft.com/office/drawing/2014/main" id="{C90DB525-0D6A-452F-898A-6658C7C9E2D2}"/>
              </a:ext>
            </a:extLst>
          </p:cNvPr>
          <p:cNvSpPr/>
          <p:nvPr/>
        </p:nvSpPr>
        <p:spPr>
          <a:xfrm>
            <a:off x="4703489" y="3645945"/>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spc="-60" dirty="0">
                <a:solidFill>
                  <a:schemeClr val="tx1"/>
                </a:solidFill>
                <a:latin typeface="Comic Sans MS" panose="030F0702030302020204" pitchFamily="66" charset="0"/>
              </a:rPr>
              <a:t>DÉQUALIFICATION</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EN RAISON DE</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L’AUTOMATISATION!</a:t>
            </a:r>
          </a:p>
        </p:txBody>
      </p:sp>
      <p:sp>
        <p:nvSpPr>
          <p:cNvPr id="66" name="Rectangle: Rounded Corners 65">
            <a:extLst>
              <a:ext uri="{FF2B5EF4-FFF2-40B4-BE49-F238E27FC236}">
                <a16:creationId xmlns:a16="http://schemas.microsoft.com/office/drawing/2014/main" id="{7D2E51FE-57E0-47C0-8B3C-A6582080F14A}"/>
              </a:ext>
            </a:extLst>
          </p:cNvPr>
          <p:cNvSpPr/>
          <p:nvPr/>
        </p:nvSpPr>
        <p:spPr>
          <a:xfrm>
            <a:off x="5244610" y="3461144"/>
            <a:ext cx="278435" cy="408492"/>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r>
              <a:rPr lang="fr-FR" sz="300" b="1" dirty="0">
                <a:solidFill>
                  <a:schemeClr val="tx1"/>
                </a:solidFill>
                <a:latin typeface="Comic Sans MS" panose="030F0702030302020204" pitchFamily="66" charset="0"/>
              </a:rPr>
              <a:t>RENFORCEMENT</a:t>
            </a:r>
            <a:br>
              <a:rPr lang="fr-FR" sz="300" b="1" dirty="0">
                <a:solidFill>
                  <a:schemeClr val="tx1"/>
                </a:solidFill>
                <a:latin typeface="Comic Sans MS" panose="030F0702030302020204" pitchFamily="66" charset="0"/>
              </a:rPr>
            </a:br>
            <a:r>
              <a:rPr lang="fr-FR" sz="300" b="1" dirty="0">
                <a:solidFill>
                  <a:schemeClr val="tx1"/>
                </a:solidFill>
                <a:latin typeface="Comic Sans MS" panose="030F0702030302020204" pitchFamily="66" charset="0"/>
              </a:rPr>
              <a:t>DES</a:t>
            </a:r>
            <a:br>
              <a:rPr lang="fr-FR" sz="300" b="1" dirty="0">
                <a:solidFill>
                  <a:schemeClr val="tx1"/>
                </a:solidFill>
                <a:latin typeface="Comic Sans MS" panose="030F0702030302020204" pitchFamily="66" charset="0"/>
              </a:rPr>
            </a:br>
            <a:r>
              <a:rPr lang="fr-FR" sz="300" b="1" dirty="0">
                <a:solidFill>
                  <a:schemeClr val="tx1"/>
                </a:solidFill>
                <a:latin typeface="Comic Sans MS" panose="030F0702030302020204" pitchFamily="66" charset="0"/>
              </a:rPr>
              <a:t>COMPÉTENCES</a:t>
            </a:r>
            <a:br>
              <a:rPr lang="fr-FR" sz="300" b="1" dirty="0">
                <a:solidFill>
                  <a:schemeClr val="tx1"/>
                </a:solidFill>
                <a:latin typeface="Comic Sans MS" panose="030F0702030302020204" pitchFamily="66" charset="0"/>
              </a:rPr>
            </a:br>
            <a:r>
              <a:rPr lang="fr-FR" sz="300" b="1" dirty="0">
                <a:solidFill>
                  <a:schemeClr val="tx1"/>
                </a:solidFill>
                <a:latin typeface="Comic Sans MS" panose="030F0702030302020204" pitchFamily="66" charset="0"/>
              </a:rPr>
              <a:t>EN MATIÈRE </a:t>
            </a:r>
            <a:br>
              <a:rPr lang="fr-FR" sz="300" b="1" dirty="0">
                <a:solidFill>
                  <a:schemeClr val="tx1"/>
                </a:solidFill>
                <a:latin typeface="Comic Sans MS" panose="030F0702030302020204" pitchFamily="66" charset="0"/>
              </a:rPr>
            </a:br>
            <a:r>
              <a:rPr lang="fr-FR" sz="300" b="1" dirty="0">
                <a:solidFill>
                  <a:schemeClr val="tx1"/>
                </a:solidFill>
                <a:latin typeface="Comic Sans MS" panose="030F0702030302020204" pitchFamily="66" charset="0"/>
              </a:rPr>
              <a:t>DE </a:t>
            </a:r>
            <a:br>
              <a:rPr lang="fr-FR" sz="300" b="1" dirty="0">
                <a:solidFill>
                  <a:schemeClr val="tx1"/>
                </a:solidFill>
                <a:latin typeface="Comic Sans MS" panose="030F0702030302020204" pitchFamily="66" charset="0"/>
              </a:rPr>
            </a:br>
            <a:r>
              <a:rPr lang="fr-FR" sz="300" b="1" dirty="0">
                <a:solidFill>
                  <a:schemeClr val="tx1"/>
                </a:solidFill>
                <a:latin typeface="Comic Sans MS" panose="030F0702030302020204" pitchFamily="66" charset="0"/>
              </a:rPr>
              <a:t>TECHNOLOGIE</a:t>
            </a:r>
            <a:r>
              <a:rPr lang="fr-FR" sz="350" b="1" dirty="0">
                <a:solidFill>
                  <a:schemeClr val="tx1"/>
                </a:solidFill>
                <a:latin typeface="Comic Sans MS" panose="030F0702030302020204" pitchFamily="66" charset="0"/>
              </a:rPr>
              <a:t>!</a:t>
            </a:r>
          </a:p>
        </p:txBody>
      </p:sp>
      <p:sp>
        <p:nvSpPr>
          <p:cNvPr id="67" name="Rectangle: Rounded Corners 66">
            <a:extLst>
              <a:ext uri="{FF2B5EF4-FFF2-40B4-BE49-F238E27FC236}">
                <a16:creationId xmlns:a16="http://schemas.microsoft.com/office/drawing/2014/main" id="{9876A9DA-FEBE-4461-BA28-00B1C72D78A9}"/>
              </a:ext>
            </a:extLst>
          </p:cNvPr>
          <p:cNvSpPr/>
          <p:nvPr/>
        </p:nvSpPr>
        <p:spPr>
          <a:xfrm rot="20864235">
            <a:off x="5042546" y="3270371"/>
            <a:ext cx="474448"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r"/>
            <a:r>
              <a:rPr lang="fr-FR" sz="350" b="1" dirty="0">
                <a:solidFill>
                  <a:schemeClr val="tx1"/>
                </a:solidFill>
                <a:latin typeface="Comic Sans MS" panose="030F0702030302020204" pitchFamily="66" charset="0"/>
              </a:rPr>
              <a:t>SYSTÈME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DE ROTATION DES TÂCHES!</a:t>
            </a:r>
          </a:p>
        </p:txBody>
      </p:sp>
      <p:sp>
        <p:nvSpPr>
          <p:cNvPr id="69" name="Rectangle: Rounded Corners 68">
            <a:extLst>
              <a:ext uri="{FF2B5EF4-FFF2-40B4-BE49-F238E27FC236}">
                <a16:creationId xmlns:a16="http://schemas.microsoft.com/office/drawing/2014/main" id="{3388E013-482C-4933-97F8-3D7DBA82AABE}"/>
              </a:ext>
            </a:extLst>
          </p:cNvPr>
          <p:cNvSpPr/>
          <p:nvPr/>
        </p:nvSpPr>
        <p:spPr>
          <a:xfrm>
            <a:off x="1905000" y="3142087"/>
            <a:ext cx="330396"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FR" sz="350" b="1" dirty="0">
                <a:solidFill>
                  <a:schemeClr val="tx1"/>
                </a:solidFill>
                <a:latin typeface="Comic Sans MS" panose="030F0702030302020204" pitchFamily="66" charset="0"/>
              </a:rPr>
              <a:t>CONTRAINTE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MENTALE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DÉFAVORABLE!</a:t>
            </a:r>
          </a:p>
        </p:txBody>
      </p:sp>
      <p:sp>
        <p:nvSpPr>
          <p:cNvPr id="70" name="Rectangle: Rounded Corners 69">
            <a:extLst>
              <a:ext uri="{FF2B5EF4-FFF2-40B4-BE49-F238E27FC236}">
                <a16:creationId xmlns:a16="http://schemas.microsoft.com/office/drawing/2014/main" id="{A2B64A48-2C03-4DE2-993B-D8A1CC1A8935}"/>
              </a:ext>
            </a:extLst>
          </p:cNvPr>
          <p:cNvSpPr/>
          <p:nvPr/>
        </p:nvSpPr>
        <p:spPr>
          <a:xfrm>
            <a:off x="2275016" y="3138565"/>
            <a:ext cx="314092" cy="205046"/>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FR" sz="350" b="1" spc="-60" dirty="0">
                <a:solidFill>
                  <a:schemeClr val="tx1"/>
                </a:solidFill>
                <a:latin typeface="Comic Sans MS" panose="030F0702030302020204" pitchFamily="66" charset="0"/>
              </a:rPr>
              <a:t>RÉDUCTION DE LA</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CONTRAINTE</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PHYSIQUE!</a:t>
            </a:r>
          </a:p>
        </p:txBody>
      </p:sp>
      <p:sp>
        <p:nvSpPr>
          <p:cNvPr id="71" name="Rectangle: Rounded Corners 70">
            <a:extLst>
              <a:ext uri="{FF2B5EF4-FFF2-40B4-BE49-F238E27FC236}">
                <a16:creationId xmlns:a16="http://schemas.microsoft.com/office/drawing/2014/main" id="{7A0C8BA3-6D45-41AC-B6B9-B70D4150FAB5}"/>
              </a:ext>
            </a:extLst>
          </p:cNvPr>
          <p:cNvSpPr/>
          <p:nvPr/>
        </p:nvSpPr>
        <p:spPr>
          <a:xfrm rot="21361793">
            <a:off x="1838466" y="3763261"/>
            <a:ext cx="379546"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dirty="0">
                <a:solidFill>
                  <a:schemeClr val="tx1"/>
                </a:solidFill>
                <a:latin typeface="Comic Sans MS" panose="030F0702030302020204" pitchFamily="66" charset="0"/>
              </a:rPr>
              <a:t>PLUS DE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TÂCHES</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SECONDAIRES!</a:t>
            </a:r>
          </a:p>
        </p:txBody>
      </p:sp>
      <p:sp>
        <p:nvSpPr>
          <p:cNvPr id="72" name="Rectangle: Rounded Corners 71">
            <a:extLst>
              <a:ext uri="{FF2B5EF4-FFF2-40B4-BE49-F238E27FC236}">
                <a16:creationId xmlns:a16="http://schemas.microsoft.com/office/drawing/2014/main" id="{4393237A-2441-4E9D-8A7B-7589A7B6AB79}"/>
              </a:ext>
            </a:extLst>
          </p:cNvPr>
          <p:cNvSpPr/>
          <p:nvPr/>
        </p:nvSpPr>
        <p:spPr>
          <a:xfrm rot="21361793">
            <a:off x="2409751" y="3413669"/>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FR" sz="350" b="1" spc="-60" dirty="0">
                <a:solidFill>
                  <a:schemeClr val="tx1"/>
                </a:solidFill>
                <a:latin typeface="Comic Sans MS" panose="030F0702030302020204" pitchFamily="66" charset="0"/>
              </a:rPr>
              <a:t>RENFORCEMENT DES</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COMPÉTENCES EN </a:t>
            </a:r>
            <a:br>
              <a:rPr lang="fr-FR" sz="350" b="1" spc="-60" dirty="0">
                <a:solidFill>
                  <a:schemeClr val="tx1"/>
                </a:solidFill>
                <a:latin typeface="Comic Sans MS" panose="030F0702030302020204" pitchFamily="66" charset="0"/>
              </a:rPr>
            </a:br>
            <a:r>
              <a:rPr lang="fr-FR" sz="350" b="1" spc="-60" dirty="0">
                <a:solidFill>
                  <a:schemeClr val="tx1"/>
                </a:solidFill>
                <a:latin typeface="Comic Sans MS" panose="030F0702030302020204" pitchFamily="66" charset="0"/>
              </a:rPr>
              <a:t>MATIÈRE DE TECHNOLOGIE!</a:t>
            </a:r>
          </a:p>
        </p:txBody>
      </p:sp>
      <p:sp>
        <p:nvSpPr>
          <p:cNvPr id="73" name="Rectangle: Rounded Corners 72">
            <a:extLst>
              <a:ext uri="{FF2B5EF4-FFF2-40B4-BE49-F238E27FC236}">
                <a16:creationId xmlns:a16="http://schemas.microsoft.com/office/drawing/2014/main" id="{098FD23A-7765-4EAE-B41A-E7E81ECA9475}"/>
              </a:ext>
            </a:extLst>
          </p:cNvPr>
          <p:cNvSpPr/>
          <p:nvPr/>
        </p:nvSpPr>
        <p:spPr>
          <a:xfrm rot="21361793">
            <a:off x="2348623" y="3840553"/>
            <a:ext cx="21643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fr-FR" sz="350" b="1" dirty="0">
                <a:solidFill>
                  <a:schemeClr val="tx1"/>
                </a:solidFill>
                <a:latin typeface="Comic Sans MS" panose="030F0702030302020204" pitchFamily="66" charset="0"/>
              </a:rPr>
              <a:t>LIEU DE TRAVAIL</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PLUS</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SOCIAL!</a:t>
            </a:r>
          </a:p>
        </p:txBody>
      </p:sp>
      <p:sp>
        <p:nvSpPr>
          <p:cNvPr id="64" name="Rectangle: Rounded Corners 63">
            <a:extLst>
              <a:ext uri="{FF2B5EF4-FFF2-40B4-BE49-F238E27FC236}">
                <a16:creationId xmlns:a16="http://schemas.microsoft.com/office/drawing/2014/main" id="{52FCC412-56F2-469B-9D58-B5BB41D072A8}"/>
              </a:ext>
            </a:extLst>
          </p:cNvPr>
          <p:cNvSpPr/>
          <p:nvPr/>
        </p:nvSpPr>
        <p:spPr>
          <a:xfrm>
            <a:off x="4695049" y="3158539"/>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fr-FR" sz="350" b="1" dirty="0">
                <a:solidFill>
                  <a:schemeClr val="tx1"/>
                </a:solidFill>
                <a:latin typeface="Comic Sans MS" panose="030F0702030302020204" pitchFamily="66" charset="0"/>
              </a:rPr>
              <a:t>ATTITUDE </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NÉGATIVE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À L’ÉGARD</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DU</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SYSTÈME</a:t>
            </a:r>
            <a:br>
              <a:rPr lang="fr-FR" sz="350" b="1" dirty="0">
                <a:solidFill>
                  <a:schemeClr val="tx1"/>
                </a:solidFill>
                <a:latin typeface="Comic Sans MS" panose="030F0702030302020204" pitchFamily="66" charset="0"/>
              </a:rPr>
            </a:br>
            <a:r>
              <a:rPr lang="fr-FR" sz="350" b="1" dirty="0">
                <a:solidFill>
                  <a:schemeClr val="tx1"/>
                </a:solidFill>
                <a:latin typeface="Comic Sans MS" panose="030F0702030302020204" pitchFamily="66" charset="0"/>
              </a:rPr>
              <a:t>ROBOTISÉ!</a:t>
            </a:r>
          </a:p>
        </p:txBody>
      </p:sp>
    </p:spTree>
    <p:extLst>
      <p:ext uri="{BB962C8B-B14F-4D97-AF65-F5344CB8AC3E}">
        <p14:creationId xmlns:p14="http://schemas.microsoft.com/office/powerpoint/2010/main" val="378620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CAC31-22B5-D5C9-2312-BA64745E3180}"/>
              </a:ext>
            </a:extLst>
          </p:cNvPr>
          <p:cNvSpPr>
            <a:spLocks noGrp="1"/>
          </p:cNvSpPr>
          <p:nvPr>
            <p:ph type="title"/>
          </p:nvPr>
        </p:nvSpPr>
        <p:spPr>
          <a:xfrm>
            <a:off x="450001" y="135000"/>
            <a:ext cx="7913414" cy="367200"/>
          </a:xfrm>
        </p:spPr>
        <p:txBody>
          <a:bodyPr lIns="0"/>
          <a:lstStyle/>
          <a:p>
            <a:r>
              <a:rPr lang="fr-FR" sz="2400"/>
              <a:t>Effets de la SST sur la base des études de cas </a:t>
            </a:r>
          </a:p>
        </p:txBody>
      </p:sp>
      <p:grpSp>
        <p:nvGrpSpPr>
          <p:cNvPr id="42" name="Group 41">
            <a:extLst>
              <a:ext uri="{FF2B5EF4-FFF2-40B4-BE49-F238E27FC236}">
                <a16:creationId xmlns:a16="http://schemas.microsoft.com/office/drawing/2014/main" id="{2B0EE330-B7AB-5B7C-2AF2-886BD7969A40}"/>
              </a:ext>
            </a:extLst>
          </p:cNvPr>
          <p:cNvGrpSpPr/>
          <p:nvPr/>
        </p:nvGrpSpPr>
        <p:grpSpPr>
          <a:xfrm>
            <a:off x="214975" y="804383"/>
            <a:ext cx="5640669" cy="3723150"/>
            <a:chOff x="1891849" y="1303204"/>
            <a:chExt cx="6894211" cy="4701253"/>
          </a:xfrm>
        </p:grpSpPr>
        <p:sp>
          <p:nvSpPr>
            <p:cNvPr id="10" name="Ellipse 20">
              <a:extLst>
                <a:ext uri="{FF2B5EF4-FFF2-40B4-BE49-F238E27FC236}">
                  <a16:creationId xmlns:a16="http://schemas.microsoft.com/office/drawing/2014/main" id="{24FA2EDD-1BEF-1F8D-6D9F-DC2E26078CC3}"/>
                </a:ext>
              </a:extLst>
            </p:cNvPr>
            <p:cNvSpPr/>
            <p:nvPr/>
          </p:nvSpPr>
          <p:spPr>
            <a:xfrm>
              <a:off x="3550551" y="1523999"/>
              <a:ext cx="4246880" cy="4246878"/>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a:p>
          </p:txBody>
        </p:sp>
        <p:sp>
          <p:nvSpPr>
            <p:cNvPr id="11" name="Ellipse 21">
              <a:extLst>
                <a:ext uri="{FF2B5EF4-FFF2-40B4-BE49-F238E27FC236}">
                  <a16:creationId xmlns:a16="http://schemas.microsoft.com/office/drawing/2014/main" id="{122158B9-F440-91E0-5936-9D033D0228BC}"/>
                </a:ext>
              </a:extLst>
            </p:cNvPr>
            <p:cNvSpPr/>
            <p:nvPr/>
          </p:nvSpPr>
          <p:spPr>
            <a:xfrm>
              <a:off x="4419231" y="2402356"/>
              <a:ext cx="2509519" cy="2509519"/>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2" name="Ellipse 22">
              <a:extLst>
                <a:ext uri="{FF2B5EF4-FFF2-40B4-BE49-F238E27FC236}">
                  <a16:creationId xmlns:a16="http://schemas.microsoft.com/office/drawing/2014/main" id="{16960DC2-5098-1961-EE27-40C313022029}"/>
                </a:ext>
              </a:extLst>
            </p:cNvPr>
            <p:cNvSpPr/>
            <p:nvPr/>
          </p:nvSpPr>
          <p:spPr>
            <a:xfrm>
              <a:off x="4703711" y="2686836"/>
              <a:ext cx="1940560" cy="1940559"/>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3" name="Ellipse 23">
              <a:extLst>
                <a:ext uri="{FF2B5EF4-FFF2-40B4-BE49-F238E27FC236}">
                  <a16:creationId xmlns:a16="http://schemas.microsoft.com/office/drawing/2014/main" id="{3C8CEC12-1103-E7DC-3235-D22DA50FC93D}"/>
                </a:ext>
              </a:extLst>
            </p:cNvPr>
            <p:cNvSpPr/>
            <p:nvPr/>
          </p:nvSpPr>
          <p:spPr>
            <a:xfrm>
              <a:off x="5168402" y="3151527"/>
              <a:ext cx="1011177" cy="1011177"/>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4" name="Rechteck 24">
              <a:extLst>
                <a:ext uri="{FF2B5EF4-FFF2-40B4-BE49-F238E27FC236}">
                  <a16:creationId xmlns:a16="http://schemas.microsoft.com/office/drawing/2014/main" id="{D0BFE2EE-7C2D-8A66-95BC-FF844EB35B66}"/>
                </a:ext>
              </a:extLst>
            </p:cNvPr>
            <p:cNvSpPr/>
            <p:nvPr/>
          </p:nvSpPr>
          <p:spPr>
            <a:xfrm>
              <a:off x="5653671" y="1516045"/>
              <a:ext cx="50800" cy="9536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cxnSp>
          <p:nvCxnSpPr>
            <p:cNvPr id="15" name="Gerader Verbinder 25">
              <a:extLst>
                <a:ext uri="{FF2B5EF4-FFF2-40B4-BE49-F238E27FC236}">
                  <a16:creationId xmlns:a16="http://schemas.microsoft.com/office/drawing/2014/main" id="{3EC67B49-5021-0F24-427D-F4EA3BB1EE4E}"/>
                </a:ext>
              </a:extLst>
            </p:cNvPr>
            <p:cNvCxnSpPr/>
            <p:nvPr/>
          </p:nvCxnSpPr>
          <p:spPr>
            <a:xfrm flipH="1">
              <a:off x="3662815" y="4014161"/>
              <a:ext cx="879571" cy="291448"/>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Gerader Verbinder 26">
              <a:extLst>
                <a:ext uri="{FF2B5EF4-FFF2-40B4-BE49-F238E27FC236}">
                  <a16:creationId xmlns:a16="http://schemas.microsoft.com/office/drawing/2014/main" id="{68BB47C1-EE85-BC67-E440-B83568169E15}"/>
                </a:ext>
              </a:extLst>
            </p:cNvPr>
            <p:cNvCxnSpPr>
              <a:stCxn id="11" idx="6"/>
              <a:endCxn id="10" idx="6"/>
            </p:cNvCxnSpPr>
            <p:nvPr/>
          </p:nvCxnSpPr>
          <p:spPr>
            <a:xfrm flipV="1">
              <a:off x="6928752" y="3647437"/>
              <a:ext cx="868679" cy="967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r Verbinder 27">
              <a:extLst>
                <a:ext uri="{FF2B5EF4-FFF2-40B4-BE49-F238E27FC236}">
                  <a16:creationId xmlns:a16="http://schemas.microsoft.com/office/drawing/2014/main" id="{4B6502C2-64F5-7B85-273D-C1D826DE3C02}"/>
                </a:ext>
              </a:extLst>
            </p:cNvPr>
            <p:cNvCxnSpPr>
              <a:stCxn id="11" idx="5"/>
              <a:endCxn id="10" idx="5"/>
            </p:cNvCxnSpPr>
            <p:nvPr/>
          </p:nvCxnSpPr>
          <p:spPr>
            <a:xfrm>
              <a:off x="6561240" y="4544364"/>
              <a:ext cx="614250" cy="60457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8" name="Gerader Verbinder 28">
              <a:extLst>
                <a:ext uri="{FF2B5EF4-FFF2-40B4-BE49-F238E27FC236}">
                  <a16:creationId xmlns:a16="http://schemas.microsoft.com/office/drawing/2014/main" id="{0568E17E-1DA7-76EA-BE2E-3D507244894C}"/>
                </a:ext>
              </a:extLst>
            </p:cNvPr>
            <p:cNvCxnSpPr>
              <a:stCxn id="10" idx="4"/>
              <a:endCxn id="11" idx="4"/>
            </p:cNvCxnSpPr>
            <p:nvPr/>
          </p:nvCxnSpPr>
          <p:spPr>
            <a:xfrm flipV="1">
              <a:off x="5673991" y="4911875"/>
              <a:ext cx="0" cy="85900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9" name="Gerader Verbinder 30">
              <a:extLst>
                <a:ext uri="{FF2B5EF4-FFF2-40B4-BE49-F238E27FC236}">
                  <a16:creationId xmlns:a16="http://schemas.microsoft.com/office/drawing/2014/main" id="{67BE09F1-0090-F46A-AF5D-95304FF822B1}"/>
                </a:ext>
              </a:extLst>
            </p:cNvPr>
            <p:cNvCxnSpPr>
              <a:endCxn id="11" idx="1"/>
            </p:cNvCxnSpPr>
            <p:nvPr/>
          </p:nvCxnSpPr>
          <p:spPr>
            <a:xfrm>
              <a:off x="3984808" y="2347311"/>
              <a:ext cx="801934" cy="42255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0" name="Textfeld 31">
              <a:extLst>
                <a:ext uri="{FF2B5EF4-FFF2-40B4-BE49-F238E27FC236}">
                  <a16:creationId xmlns:a16="http://schemas.microsoft.com/office/drawing/2014/main" id="{18503BC7-2AF0-38B2-C442-16FD88849EF6}"/>
                </a:ext>
              </a:extLst>
            </p:cNvPr>
            <p:cNvSpPr txBox="1"/>
            <p:nvPr/>
          </p:nvSpPr>
          <p:spPr>
            <a:xfrm>
              <a:off x="6366128" y="1338839"/>
              <a:ext cx="2419932" cy="81612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600" b="1" dirty="0">
                  <a:solidFill>
                    <a:srgbClr val="003399"/>
                  </a:solidFill>
                </a:rPr>
                <a:t>RÉDUCTION DE LA CHARGE DE TRAVAIL</a:t>
              </a:r>
            </a:p>
            <a:p>
              <a:pPr marL="115888" indent="-115888">
                <a:buFont typeface="Wingdings" panose="05000000000000000000" pitchFamily="2" charset="2"/>
                <a:buChar char="§"/>
              </a:pPr>
              <a:r>
                <a:rPr lang="fr-FR" sz="600" b="1" dirty="0">
                  <a:solidFill>
                    <a:srgbClr val="003399"/>
                  </a:solidFill>
                </a:rPr>
                <a:t>DIMINUTION DES ACCIDENTS</a:t>
              </a:r>
            </a:p>
            <a:p>
              <a:pPr marL="115888" indent="-115888">
                <a:buFont typeface="Wingdings" panose="05000000000000000000" pitchFamily="2" charset="2"/>
                <a:buChar char="§"/>
              </a:pPr>
              <a:r>
                <a:rPr lang="fr-FR" sz="600" b="1" dirty="0">
                  <a:solidFill>
                    <a:srgbClr val="003399"/>
                  </a:solidFill>
                </a:rPr>
                <a:t>PRÉVENTION DES CONTRAINTES/BLESSURES À LONG TERME</a:t>
              </a:r>
            </a:p>
            <a:p>
              <a:pPr marL="115888" indent="-115888">
                <a:buFont typeface="Wingdings" panose="05000000000000000000" pitchFamily="2" charset="2"/>
                <a:buChar char="§"/>
              </a:pPr>
              <a:r>
                <a:rPr lang="fr-FR" sz="600" b="1" dirty="0">
                  <a:solidFill>
                    <a:srgbClr val="003399"/>
                  </a:solidFill>
                </a:rPr>
                <a:t>ESPACE DE TRAVAIL ERGONOMIQUE</a:t>
              </a:r>
            </a:p>
            <a:p>
              <a:pPr marL="115888" indent="-115888">
                <a:buFont typeface="Wingdings" panose="05000000000000000000" pitchFamily="2" charset="2"/>
                <a:buChar char="§"/>
              </a:pPr>
              <a:r>
                <a:rPr lang="fr-FR" sz="600" b="1" dirty="0">
                  <a:solidFill>
                    <a:srgbClr val="003399"/>
                  </a:solidFill>
                </a:rPr>
                <a:t>RÉDUCTION DU TEMPS PASSÉ SUR ÉCRAN</a:t>
              </a:r>
            </a:p>
          </p:txBody>
        </p:sp>
        <p:sp>
          <p:nvSpPr>
            <p:cNvPr id="21" name="Textfeld 33">
              <a:extLst>
                <a:ext uri="{FF2B5EF4-FFF2-40B4-BE49-F238E27FC236}">
                  <a16:creationId xmlns:a16="http://schemas.microsoft.com/office/drawing/2014/main" id="{A3CB1499-5733-2FC0-E20B-7D91063FC85A}"/>
                </a:ext>
              </a:extLst>
            </p:cNvPr>
            <p:cNvSpPr txBox="1"/>
            <p:nvPr/>
          </p:nvSpPr>
          <p:spPr>
            <a:xfrm rot="18489174">
              <a:off x="4283279" y="2790414"/>
              <a:ext cx="1167347" cy="257535"/>
            </a:xfrm>
            <a:prstGeom prst="rect">
              <a:avLst/>
            </a:prstGeom>
            <a:noFill/>
          </p:spPr>
          <p:txBody>
            <a:bodyPr wrap="square" rtlCol="0">
              <a:spAutoFit/>
            </a:bodyPr>
            <a:lstStyle/>
            <a:p>
              <a:r>
                <a:rPr lang="fr-FR" sz="800" b="1">
                  <a:solidFill>
                    <a:srgbClr val="003399"/>
                  </a:solidFill>
                </a:rPr>
                <a:t>Psychosocial</a:t>
              </a:r>
            </a:p>
          </p:txBody>
        </p:sp>
        <p:sp>
          <p:nvSpPr>
            <p:cNvPr id="22" name="Textfeld 34">
              <a:extLst>
                <a:ext uri="{FF2B5EF4-FFF2-40B4-BE49-F238E27FC236}">
                  <a16:creationId xmlns:a16="http://schemas.microsoft.com/office/drawing/2014/main" id="{A421296D-6679-1741-98D2-22E9B89B68E4}"/>
                </a:ext>
              </a:extLst>
            </p:cNvPr>
            <p:cNvSpPr txBox="1"/>
            <p:nvPr/>
          </p:nvSpPr>
          <p:spPr>
            <a:xfrm rot="1720010">
              <a:off x="5829636" y="2644951"/>
              <a:ext cx="1167348" cy="266064"/>
            </a:xfrm>
            <a:prstGeom prst="rect">
              <a:avLst/>
            </a:prstGeom>
            <a:noFill/>
          </p:spPr>
          <p:txBody>
            <a:bodyPr wrap="square" rtlCol="0">
              <a:spAutoFit/>
            </a:bodyPr>
            <a:lstStyle/>
            <a:p>
              <a:r>
                <a:rPr lang="fr-FR" sz="800" b="1">
                  <a:solidFill>
                    <a:srgbClr val="003399"/>
                  </a:solidFill>
                </a:rPr>
                <a:t>Physique</a:t>
              </a:r>
            </a:p>
          </p:txBody>
        </p:sp>
        <p:sp>
          <p:nvSpPr>
            <p:cNvPr id="23" name="Textfeld 35">
              <a:extLst>
                <a:ext uri="{FF2B5EF4-FFF2-40B4-BE49-F238E27FC236}">
                  <a16:creationId xmlns:a16="http://schemas.microsoft.com/office/drawing/2014/main" id="{952E015C-6156-8B38-A7E2-AA57AB24D44F}"/>
                </a:ext>
              </a:extLst>
            </p:cNvPr>
            <p:cNvSpPr txBox="1"/>
            <p:nvPr/>
          </p:nvSpPr>
          <p:spPr>
            <a:xfrm rot="19791695">
              <a:off x="5644292" y="4356502"/>
              <a:ext cx="1375489" cy="272043"/>
            </a:xfrm>
            <a:prstGeom prst="rect">
              <a:avLst/>
            </a:prstGeom>
            <a:noFill/>
          </p:spPr>
          <p:txBody>
            <a:bodyPr wrap="square" rtlCol="0">
              <a:spAutoFit/>
            </a:bodyPr>
            <a:lstStyle/>
            <a:p>
              <a:r>
                <a:rPr lang="fr-FR" sz="800" b="1" dirty="0">
                  <a:solidFill>
                    <a:srgbClr val="003399"/>
                  </a:solidFill>
                </a:rPr>
                <a:t>Organisationnel</a:t>
              </a:r>
            </a:p>
          </p:txBody>
        </p:sp>
        <p:sp>
          <p:nvSpPr>
            <p:cNvPr id="24" name="Rechteck 38">
              <a:extLst>
                <a:ext uri="{FF2B5EF4-FFF2-40B4-BE49-F238E27FC236}">
                  <a16:creationId xmlns:a16="http://schemas.microsoft.com/office/drawing/2014/main" id="{0790A364-8CE0-13B7-356D-DEAB11710A60}"/>
                </a:ext>
              </a:extLst>
            </p:cNvPr>
            <p:cNvSpPr/>
            <p:nvPr/>
          </p:nvSpPr>
          <p:spPr>
            <a:xfrm>
              <a:off x="7071553" y="4443349"/>
              <a:ext cx="1637134" cy="42076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650" b="1" dirty="0">
                  <a:solidFill>
                    <a:srgbClr val="003399"/>
                  </a:solidFill>
                </a:rPr>
                <a:t>ÉVALUATION DES RISQUES</a:t>
              </a:r>
            </a:p>
            <a:p>
              <a:pPr marL="115888" indent="-115888">
                <a:buFont typeface="Wingdings" panose="05000000000000000000" pitchFamily="2" charset="2"/>
                <a:buChar char="§"/>
              </a:pPr>
              <a:r>
                <a:rPr lang="fr-FR" sz="650" b="1" dirty="0">
                  <a:solidFill>
                    <a:srgbClr val="003399"/>
                  </a:solidFill>
                </a:rPr>
                <a:t>IMPRÉVISIBILITÉ</a:t>
              </a:r>
            </a:p>
          </p:txBody>
        </p:sp>
        <p:sp>
          <p:nvSpPr>
            <p:cNvPr id="25" name="Textfeld 39">
              <a:extLst>
                <a:ext uri="{FF2B5EF4-FFF2-40B4-BE49-F238E27FC236}">
                  <a16:creationId xmlns:a16="http://schemas.microsoft.com/office/drawing/2014/main" id="{2913199B-B7CA-9E06-E02A-4E5488A543AC}"/>
                </a:ext>
              </a:extLst>
            </p:cNvPr>
            <p:cNvSpPr txBox="1"/>
            <p:nvPr/>
          </p:nvSpPr>
          <p:spPr>
            <a:xfrm>
              <a:off x="6586535" y="5312183"/>
              <a:ext cx="1666524" cy="38009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650" b="1" dirty="0">
                  <a:solidFill>
                    <a:srgbClr val="003399"/>
                  </a:solidFill>
                </a:rPr>
                <a:t>INCLUSION</a:t>
              </a:r>
            </a:p>
            <a:p>
              <a:pPr marL="115888" indent="-115888">
                <a:buFont typeface="Wingdings" panose="05000000000000000000" pitchFamily="2" charset="2"/>
                <a:buChar char="§"/>
              </a:pPr>
              <a:r>
                <a:rPr lang="fr-FR" sz="650" b="1" dirty="0">
                  <a:solidFill>
                    <a:srgbClr val="003399"/>
                  </a:solidFill>
                </a:rPr>
                <a:t>INTERACTION SOCIALE</a:t>
              </a:r>
            </a:p>
          </p:txBody>
        </p:sp>
        <p:sp>
          <p:nvSpPr>
            <p:cNvPr id="26" name="Rechteck 40">
              <a:extLst>
                <a:ext uri="{FF2B5EF4-FFF2-40B4-BE49-F238E27FC236}">
                  <a16:creationId xmlns:a16="http://schemas.microsoft.com/office/drawing/2014/main" id="{D32280FA-FA73-4BBE-DF40-FBBDE419F53C}"/>
                </a:ext>
              </a:extLst>
            </p:cNvPr>
            <p:cNvSpPr/>
            <p:nvPr/>
          </p:nvSpPr>
          <p:spPr>
            <a:xfrm>
              <a:off x="6606802" y="5702021"/>
              <a:ext cx="1975937" cy="30243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fr-FR" sz="650" b="1" dirty="0">
                  <a:solidFill>
                    <a:srgbClr val="003399"/>
                  </a:solidFill>
                </a:rPr>
                <a:t>ÉVOLUTION DÉMOGRAPHIQUE</a:t>
              </a:r>
            </a:p>
          </p:txBody>
        </p:sp>
        <p:sp>
          <p:nvSpPr>
            <p:cNvPr id="27" name="Rechteck 42">
              <a:extLst>
                <a:ext uri="{FF2B5EF4-FFF2-40B4-BE49-F238E27FC236}">
                  <a16:creationId xmlns:a16="http://schemas.microsoft.com/office/drawing/2014/main" id="{60366730-12EE-4322-14F9-011B1D621B0A}"/>
                </a:ext>
              </a:extLst>
            </p:cNvPr>
            <p:cNvSpPr/>
            <p:nvPr/>
          </p:nvSpPr>
          <p:spPr>
            <a:xfrm>
              <a:off x="2179105" y="1682907"/>
              <a:ext cx="2230520" cy="53265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650" b="1" dirty="0">
                  <a:solidFill>
                    <a:srgbClr val="003399"/>
                  </a:solidFill>
                </a:rPr>
                <a:t>SURCHARGE COGNITIVE</a:t>
              </a:r>
            </a:p>
            <a:p>
              <a:pPr marL="115888" indent="-115888">
                <a:buFont typeface="Wingdings" panose="05000000000000000000" pitchFamily="2" charset="2"/>
                <a:buChar char="§"/>
              </a:pPr>
              <a:r>
                <a:rPr lang="fr-FR" sz="650" b="1" dirty="0">
                  <a:solidFill>
                    <a:srgbClr val="003399"/>
                  </a:solidFill>
                </a:rPr>
                <a:t>CRAINTE DE PERDRE SON EMPLOI</a:t>
              </a:r>
            </a:p>
            <a:p>
              <a:pPr marL="115888" indent="-115888">
                <a:buFont typeface="Wingdings" panose="05000000000000000000" pitchFamily="2" charset="2"/>
                <a:buChar char="§"/>
              </a:pPr>
              <a:r>
                <a:rPr lang="fr-FR" sz="650" b="1" dirty="0">
                  <a:solidFill>
                    <a:srgbClr val="003399"/>
                  </a:solidFill>
                </a:rPr>
                <a:t>CRAINTE DE BLESSURE</a:t>
              </a:r>
            </a:p>
          </p:txBody>
        </p:sp>
        <p:sp>
          <p:nvSpPr>
            <p:cNvPr id="28" name="Textfeld 43">
              <a:extLst>
                <a:ext uri="{FF2B5EF4-FFF2-40B4-BE49-F238E27FC236}">
                  <a16:creationId xmlns:a16="http://schemas.microsoft.com/office/drawing/2014/main" id="{806DDD83-06BF-7A65-A326-9998DDBB2367}"/>
                </a:ext>
              </a:extLst>
            </p:cNvPr>
            <p:cNvSpPr txBox="1"/>
            <p:nvPr/>
          </p:nvSpPr>
          <p:spPr>
            <a:xfrm>
              <a:off x="4547114" y="1971975"/>
              <a:ext cx="969068" cy="380091"/>
            </a:xfrm>
            <a:prstGeom prst="rect">
              <a:avLst/>
            </a:prstGeom>
            <a:noFill/>
          </p:spPr>
          <p:txBody>
            <a:bodyPr wrap="square" rtlCol="0">
              <a:spAutoFit/>
            </a:bodyPr>
            <a:lstStyle/>
            <a:p>
              <a:pPr algn="ctr"/>
              <a:r>
                <a:rPr lang="fr-FR" sz="700" b="1">
                  <a:solidFill>
                    <a:srgbClr val="003399"/>
                  </a:solidFill>
                </a:rPr>
                <a:t>SANTÉ MENTALE</a:t>
              </a:r>
            </a:p>
          </p:txBody>
        </p:sp>
        <p:sp>
          <p:nvSpPr>
            <p:cNvPr id="29" name="Textfeld 44">
              <a:extLst>
                <a:ext uri="{FF2B5EF4-FFF2-40B4-BE49-F238E27FC236}">
                  <a16:creationId xmlns:a16="http://schemas.microsoft.com/office/drawing/2014/main" id="{C4957B58-6A09-5273-96ED-7A689680FE27}"/>
                </a:ext>
              </a:extLst>
            </p:cNvPr>
            <p:cNvSpPr txBox="1"/>
            <p:nvPr/>
          </p:nvSpPr>
          <p:spPr>
            <a:xfrm>
              <a:off x="6681920" y="2733142"/>
              <a:ext cx="969068" cy="380091"/>
            </a:xfrm>
            <a:prstGeom prst="rect">
              <a:avLst/>
            </a:prstGeom>
            <a:noFill/>
          </p:spPr>
          <p:txBody>
            <a:bodyPr wrap="square" rtlCol="0">
              <a:spAutoFit/>
            </a:bodyPr>
            <a:lstStyle/>
            <a:p>
              <a:pPr algn="ctr"/>
              <a:r>
                <a:rPr lang="fr-FR" sz="700" b="1">
                  <a:solidFill>
                    <a:srgbClr val="003399"/>
                  </a:solidFill>
                </a:rPr>
                <a:t>SÉCURITÉ ET SANTÉ</a:t>
              </a:r>
            </a:p>
          </p:txBody>
        </p:sp>
        <p:sp>
          <p:nvSpPr>
            <p:cNvPr id="30" name="Textfeld 46">
              <a:extLst>
                <a:ext uri="{FF2B5EF4-FFF2-40B4-BE49-F238E27FC236}">
                  <a16:creationId xmlns:a16="http://schemas.microsoft.com/office/drawing/2014/main" id="{402A5508-D944-AD06-4F78-D5EBE453D781}"/>
                </a:ext>
              </a:extLst>
            </p:cNvPr>
            <p:cNvSpPr txBox="1"/>
            <p:nvPr/>
          </p:nvSpPr>
          <p:spPr>
            <a:xfrm>
              <a:off x="6738774" y="3993778"/>
              <a:ext cx="1038814" cy="380091"/>
            </a:xfrm>
            <a:prstGeom prst="rect">
              <a:avLst/>
            </a:prstGeom>
            <a:noFill/>
          </p:spPr>
          <p:txBody>
            <a:bodyPr wrap="square" rtlCol="0">
              <a:spAutoFit/>
            </a:bodyPr>
            <a:lstStyle/>
            <a:p>
              <a:pPr algn="ctr"/>
              <a:r>
                <a:rPr lang="fr-FR" sz="700" b="1">
                  <a:solidFill>
                    <a:srgbClr val="003399"/>
                  </a:solidFill>
                </a:rPr>
                <a:t>GESTION DE </a:t>
              </a:r>
            </a:p>
            <a:p>
              <a:pPr algn="ctr"/>
              <a:r>
                <a:rPr lang="fr-FR" sz="700" b="1">
                  <a:solidFill>
                    <a:srgbClr val="003399"/>
                  </a:solidFill>
                </a:rPr>
                <a:t>LA SST</a:t>
              </a:r>
            </a:p>
          </p:txBody>
        </p:sp>
        <p:sp>
          <p:nvSpPr>
            <p:cNvPr id="31" name="Textfeld 47">
              <a:extLst>
                <a:ext uri="{FF2B5EF4-FFF2-40B4-BE49-F238E27FC236}">
                  <a16:creationId xmlns:a16="http://schemas.microsoft.com/office/drawing/2014/main" id="{34FB6B84-620E-7E23-D02E-F7F2BB46B94E}"/>
                </a:ext>
              </a:extLst>
            </p:cNvPr>
            <p:cNvSpPr txBox="1"/>
            <p:nvPr/>
          </p:nvSpPr>
          <p:spPr>
            <a:xfrm>
              <a:off x="5595955" y="4952231"/>
              <a:ext cx="1418231" cy="388632"/>
            </a:xfrm>
            <a:prstGeom prst="rect">
              <a:avLst/>
            </a:prstGeom>
            <a:noFill/>
          </p:spPr>
          <p:txBody>
            <a:bodyPr wrap="square" rtlCol="0">
              <a:spAutoFit/>
            </a:bodyPr>
            <a:lstStyle/>
            <a:p>
              <a:pPr algn="ctr"/>
              <a:r>
                <a:rPr lang="fr-FR" sz="700" b="1">
                  <a:solidFill>
                    <a:srgbClr val="003399"/>
                  </a:solidFill>
                </a:rPr>
                <a:t>STRUCTURE </a:t>
              </a:r>
            </a:p>
            <a:p>
              <a:pPr algn="ctr"/>
              <a:r>
                <a:rPr lang="fr-FR" sz="700" b="1">
                  <a:solidFill>
                    <a:srgbClr val="003399"/>
                  </a:solidFill>
                </a:rPr>
                <a:t>SOCIALE</a:t>
              </a:r>
            </a:p>
          </p:txBody>
        </p:sp>
        <p:sp>
          <p:nvSpPr>
            <p:cNvPr id="32" name="Textfeld 48">
              <a:extLst>
                <a:ext uri="{FF2B5EF4-FFF2-40B4-BE49-F238E27FC236}">
                  <a16:creationId xmlns:a16="http://schemas.microsoft.com/office/drawing/2014/main" id="{03802388-B8D0-C3ED-4985-6250D00B5B07}"/>
                </a:ext>
              </a:extLst>
            </p:cNvPr>
            <p:cNvSpPr txBox="1"/>
            <p:nvPr/>
          </p:nvSpPr>
          <p:spPr>
            <a:xfrm>
              <a:off x="3907628" y="4774030"/>
              <a:ext cx="1602157" cy="388632"/>
            </a:xfrm>
            <a:prstGeom prst="rect">
              <a:avLst/>
            </a:prstGeom>
            <a:noFill/>
          </p:spPr>
          <p:txBody>
            <a:bodyPr wrap="square" rtlCol="0">
              <a:spAutoFit/>
            </a:bodyPr>
            <a:lstStyle/>
            <a:p>
              <a:pPr algn="ctr"/>
              <a:r>
                <a:rPr lang="fr-FR" sz="700" b="1" dirty="0">
                  <a:solidFill>
                    <a:srgbClr val="003399"/>
                  </a:solidFill>
                </a:rPr>
                <a:t>TRANSFORMATION </a:t>
              </a:r>
            </a:p>
            <a:p>
              <a:pPr algn="ctr"/>
              <a:r>
                <a:rPr lang="fr-FR" sz="700" b="1" dirty="0">
                  <a:solidFill>
                    <a:srgbClr val="003399"/>
                  </a:solidFill>
                </a:rPr>
                <a:t>DU TRAVAIL</a:t>
              </a:r>
            </a:p>
          </p:txBody>
        </p:sp>
        <p:sp>
          <p:nvSpPr>
            <p:cNvPr id="33" name="Textfeld 49">
              <a:extLst>
                <a:ext uri="{FF2B5EF4-FFF2-40B4-BE49-F238E27FC236}">
                  <a16:creationId xmlns:a16="http://schemas.microsoft.com/office/drawing/2014/main" id="{2FC3BF5E-E186-2C48-98E1-FB96E3503DB8}"/>
                </a:ext>
              </a:extLst>
            </p:cNvPr>
            <p:cNvSpPr txBox="1"/>
            <p:nvPr/>
          </p:nvSpPr>
          <p:spPr>
            <a:xfrm>
              <a:off x="3727960" y="2870411"/>
              <a:ext cx="926199" cy="247060"/>
            </a:xfrm>
            <a:prstGeom prst="rect">
              <a:avLst/>
            </a:prstGeom>
            <a:noFill/>
          </p:spPr>
          <p:txBody>
            <a:bodyPr wrap="square" rtlCol="0">
              <a:spAutoFit/>
            </a:bodyPr>
            <a:lstStyle/>
            <a:p>
              <a:r>
                <a:rPr lang="fr-FR" sz="700" b="1" dirty="0">
                  <a:solidFill>
                    <a:srgbClr val="003399"/>
                  </a:solidFill>
                </a:rPr>
                <a:t>AUTONOMIE</a:t>
              </a:r>
            </a:p>
          </p:txBody>
        </p:sp>
        <p:sp>
          <p:nvSpPr>
            <p:cNvPr id="34" name="Textfeld 51">
              <a:extLst>
                <a:ext uri="{FF2B5EF4-FFF2-40B4-BE49-F238E27FC236}">
                  <a16:creationId xmlns:a16="http://schemas.microsoft.com/office/drawing/2014/main" id="{D78C28D7-42AB-1796-B6B2-88F446FDA170}"/>
                </a:ext>
              </a:extLst>
            </p:cNvPr>
            <p:cNvSpPr txBox="1"/>
            <p:nvPr/>
          </p:nvSpPr>
          <p:spPr>
            <a:xfrm>
              <a:off x="3595156" y="3513587"/>
              <a:ext cx="907557" cy="252611"/>
            </a:xfrm>
            <a:prstGeom prst="rect">
              <a:avLst/>
            </a:prstGeom>
            <a:noFill/>
          </p:spPr>
          <p:txBody>
            <a:bodyPr wrap="square" rtlCol="0">
              <a:spAutoFit/>
            </a:bodyPr>
            <a:lstStyle/>
            <a:p>
              <a:pPr algn="ctr"/>
              <a:r>
                <a:rPr lang="fr-FR" sz="700" b="1" dirty="0">
                  <a:solidFill>
                    <a:srgbClr val="003399"/>
                  </a:solidFill>
                </a:rPr>
                <a:t>CONFIANCE</a:t>
              </a:r>
            </a:p>
          </p:txBody>
        </p:sp>
        <p:cxnSp>
          <p:nvCxnSpPr>
            <p:cNvPr id="35" name="Gerader Verbinder 52">
              <a:extLst>
                <a:ext uri="{FF2B5EF4-FFF2-40B4-BE49-F238E27FC236}">
                  <a16:creationId xmlns:a16="http://schemas.microsoft.com/office/drawing/2014/main" id="{0336CCB1-E8EC-CE4C-53F9-AF7AC7E9D007}"/>
                </a:ext>
              </a:extLst>
            </p:cNvPr>
            <p:cNvCxnSpPr/>
            <p:nvPr/>
          </p:nvCxnSpPr>
          <p:spPr>
            <a:xfrm>
              <a:off x="3588943" y="3176867"/>
              <a:ext cx="875464" cy="22407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6" name="Rechteck 53">
              <a:extLst>
                <a:ext uri="{FF2B5EF4-FFF2-40B4-BE49-F238E27FC236}">
                  <a16:creationId xmlns:a16="http://schemas.microsoft.com/office/drawing/2014/main" id="{0239AF38-CEE0-F103-1D8D-64F6E31AED06}"/>
                </a:ext>
              </a:extLst>
            </p:cNvPr>
            <p:cNvSpPr/>
            <p:nvPr/>
          </p:nvSpPr>
          <p:spPr>
            <a:xfrm>
              <a:off x="1987539" y="5082824"/>
              <a:ext cx="1975936" cy="78859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650" b="1" dirty="0">
                  <a:solidFill>
                    <a:srgbClr val="003399"/>
                  </a:solidFill>
                </a:rPr>
                <a:t>DÉQUALIFICATION</a:t>
              </a:r>
            </a:p>
            <a:p>
              <a:pPr marL="115888" indent="-115888">
                <a:buFont typeface="Wingdings" panose="05000000000000000000" pitchFamily="2" charset="2"/>
                <a:buChar char="§"/>
              </a:pPr>
              <a:r>
                <a:rPr lang="fr-FR" sz="650" b="1" dirty="0">
                  <a:solidFill>
                    <a:srgbClr val="003399"/>
                  </a:solidFill>
                </a:rPr>
                <a:t>IMPRÉVISIBILITÉ</a:t>
              </a:r>
            </a:p>
            <a:p>
              <a:pPr marL="115888" indent="-115888">
                <a:buFont typeface="Wingdings" panose="05000000000000000000" pitchFamily="2" charset="2"/>
                <a:buChar char="§"/>
              </a:pPr>
              <a:r>
                <a:rPr lang="fr-FR" sz="650" b="1" dirty="0">
                  <a:solidFill>
                    <a:srgbClr val="003399"/>
                  </a:solidFill>
                </a:rPr>
                <a:t>CONSOLIDATION DES TÂCHES</a:t>
              </a:r>
            </a:p>
            <a:p>
              <a:pPr marL="115888" indent="-115888">
                <a:buFont typeface="Wingdings" panose="05000000000000000000" pitchFamily="2" charset="2"/>
                <a:buChar char="§"/>
              </a:pPr>
              <a:r>
                <a:rPr lang="fr-FR" sz="650" b="1" dirty="0">
                  <a:solidFill>
                    <a:srgbClr val="003399"/>
                  </a:solidFill>
                </a:rPr>
                <a:t>RÉDUCTION DE L’EXHAUSTIVITÉ DES TÂCHES</a:t>
              </a:r>
            </a:p>
          </p:txBody>
        </p:sp>
        <p:sp>
          <p:nvSpPr>
            <p:cNvPr id="37" name="Textfeld 54">
              <a:extLst>
                <a:ext uri="{FF2B5EF4-FFF2-40B4-BE49-F238E27FC236}">
                  <a16:creationId xmlns:a16="http://schemas.microsoft.com/office/drawing/2014/main" id="{48D11036-31FA-F3FB-7982-BC56693BE887}"/>
                </a:ext>
              </a:extLst>
            </p:cNvPr>
            <p:cNvSpPr txBox="1"/>
            <p:nvPr/>
          </p:nvSpPr>
          <p:spPr>
            <a:xfrm>
              <a:off x="2364019" y="4445787"/>
              <a:ext cx="1617616" cy="621812"/>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650" b="1" dirty="0">
                  <a:solidFill>
                    <a:srgbClr val="003399"/>
                  </a:solidFill>
                </a:rPr>
                <a:t>PERFECTIONNEMENT</a:t>
              </a:r>
            </a:p>
            <a:p>
              <a:pPr marL="115888" indent="-115888">
                <a:buFont typeface="Wingdings" panose="05000000000000000000" pitchFamily="2" charset="2"/>
                <a:buChar char="§"/>
              </a:pPr>
              <a:r>
                <a:rPr lang="fr-FR" sz="650" b="1" dirty="0">
                  <a:solidFill>
                    <a:srgbClr val="003399"/>
                  </a:solidFill>
                </a:rPr>
                <a:t>RECONVERSION</a:t>
              </a:r>
            </a:p>
            <a:p>
              <a:pPr marL="115888" indent="-115888">
                <a:buFont typeface="Wingdings" panose="05000000000000000000" pitchFamily="2" charset="2"/>
                <a:buChar char="§"/>
              </a:pPr>
              <a:r>
                <a:rPr lang="fr-FR" sz="650" b="1" dirty="0">
                  <a:solidFill>
                    <a:srgbClr val="003399"/>
                  </a:solidFill>
                </a:rPr>
                <a:t>DIVERSITÉ DES TÂCHES</a:t>
              </a:r>
            </a:p>
            <a:p>
              <a:pPr marL="115888" indent="-115888">
                <a:buFont typeface="Wingdings" panose="05000000000000000000" pitchFamily="2" charset="2"/>
                <a:buChar char="§"/>
              </a:pPr>
              <a:r>
                <a:rPr lang="fr-FR" sz="650" b="1" dirty="0">
                  <a:solidFill>
                    <a:srgbClr val="003399"/>
                  </a:solidFill>
                </a:rPr>
                <a:t>CONTRÔLE DU TRAVAIL</a:t>
              </a:r>
            </a:p>
          </p:txBody>
        </p:sp>
        <p:sp>
          <p:nvSpPr>
            <p:cNvPr id="38" name="Rechteck 55">
              <a:extLst>
                <a:ext uri="{FF2B5EF4-FFF2-40B4-BE49-F238E27FC236}">
                  <a16:creationId xmlns:a16="http://schemas.microsoft.com/office/drawing/2014/main" id="{7049AA05-BE32-ADA3-40F0-9875B92B240B}"/>
                </a:ext>
              </a:extLst>
            </p:cNvPr>
            <p:cNvSpPr/>
            <p:nvPr/>
          </p:nvSpPr>
          <p:spPr>
            <a:xfrm>
              <a:off x="2040119" y="3572526"/>
              <a:ext cx="1585846" cy="3607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fr-FR" sz="650" b="1" dirty="0">
                  <a:solidFill>
                    <a:srgbClr val="003399"/>
                  </a:solidFill>
                </a:rPr>
                <a:t>MÉFIANCE</a:t>
              </a:r>
            </a:p>
            <a:p>
              <a:pPr marL="115888" indent="-115888">
                <a:buFont typeface="Wingdings" panose="05000000000000000000" pitchFamily="2" charset="2"/>
                <a:buChar char="§"/>
              </a:pPr>
              <a:r>
                <a:rPr lang="fr-FR" sz="650" b="1" dirty="0">
                  <a:solidFill>
                    <a:srgbClr val="003399"/>
                  </a:solidFill>
                </a:rPr>
                <a:t>ATTITUDE NÉGATIVE</a:t>
              </a:r>
            </a:p>
          </p:txBody>
        </p:sp>
        <p:sp>
          <p:nvSpPr>
            <p:cNvPr id="39" name="Textfeld 56">
              <a:extLst>
                <a:ext uri="{FF2B5EF4-FFF2-40B4-BE49-F238E27FC236}">
                  <a16:creationId xmlns:a16="http://schemas.microsoft.com/office/drawing/2014/main" id="{5644B669-1BA8-4148-DDEA-D285A2C5E30C}"/>
                </a:ext>
              </a:extLst>
            </p:cNvPr>
            <p:cNvSpPr txBox="1"/>
            <p:nvPr/>
          </p:nvSpPr>
          <p:spPr>
            <a:xfrm>
              <a:off x="1891849" y="2460049"/>
              <a:ext cx="1880882" cy="49550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650" b="1" dirty="0">
                  <a:solidFill>
                    <a:srgbClr val="003399"/>
                  </a:solidFill>
                </a:rPr>
                <a:t>CONTRÔLE DU TEMPS</a:t>
              </a:r>
            </a:p>
            <a:p>
              <a:pPr marL="115888" indent="-115888">
                <a:buFont typeface="Wingdings" panose="05000000000000000000" pitchFamily="2" charset="2"/>
                <a:buChar char="§"/>
              </a:pPr>
              <a:r>
                <a:rPr lang="fr-FR" sz="650" b="1" dirty="0">
                  <a:solidFill>
                    <a:srgbClr val="003399"/>
                  </a:solidFill>
                </a:rPr>
                <a:t>CONTRÔLE DE LA CHARGE DE TRAVAIL</a:t>
              </a:r>
            </a:p>
          </p:txBody>
        </p:sp>
        <p:sp>
          <p:nvSpPr>
            <p:cNvPr id="40" name="Textfeld 57">
              <a:extLst>
                <a:ext uri="{FF2B5EF4-FFF2-40B4-BE49-F238E27FC236}">
                  <a16:creationId xmlns:a16="http://schemas.microsoft.com/office/drawing/2014/main" id="{F1FF9CF3-B980-C1E7-1841-F41709C50F75}"/>
                </a:ext>
              </a:extLst>
            </p:cNvPr>
            <p:cNvSpPr txBox="1"/>
            <p:nvPr/>
          </p:nvSpPr>
          <p:spPr>
            <a:xfrm>
              <a:off x="2179105" y="1303204"/>
              <a:ext cx="2524605" cy="36920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fr-FR" sz="650" b="1" dirty="0">
                  <a:solidFill>
                    <a:srgbClr val="003399"/>
                  </a:solidFill>
                </a:rPr>
                <a:t>DIMINUTION DE LA CHARGE COGNITIVE</a:t>
              </a:r>
            </a:p>
            <a:p>
              <a:pPr marL="115888" indent="-115888">
                <a:buFont typeface="Wingdings" panose="05000000000000000000" pitchFamily="2" charset="2"/>
                <a:buChar char="§"/>
              </a:pPr>
              <a:r>
                <a:rPr lang="fr-FR" sz="650" b="1" dirty="0">
                  <a:solidFill>
                    <a:srgbClr val="003399"/>
                  </a:solidFill>
                </a:rPr>
                <a:t>RÉDUCTION DE LA MONOTONIE</a:t>
              </a:r>
            </a:p>
          </p:txBody>
        </p:sp>
        <p:sp>
          <p:nvSpPr>
            <p:cNvPr id="41" name="Rechteck 70">
              <a:extLst>
                <a:ext uri="{FF2B5EF4-FFF2-40B4-BE49-F238E27FC236}">
                  <a16:creationId xmlns:a16="http://schemas.microsoft.com/office/drawing/2014/main" id="{1C9FA0DE-91B9-4D56-68BC-A00826697487}"/>
                </a:ext>
              </a:extLst>
            </p:cNvPr>
            <p:cNvSpPr/>
            <p:nvPr/>
          </p:nvSpPr>
          <p:spPr>
            <a:xfrm>
              <a:off x="6366128" y="2172550"/>
              <a:ext cx="2409175" cy="30623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fr-FR" sz="650" b="1" dirty="0">
                  <a:solidFill>
                    <a:srgbClr val="003399"/>
                  </a:solidFill>
                </a:rPr>
                <a:t>RISQUES PHYSIQUES (RÉSIDUELS)</a:t>
              </a:r>
            </a:p>
          </p:txBody>
        </p:sp>
      </p:grpSp>
      <p:grpSp>
        <p:nvGrpSpPr>
          <p:cNvPr id="3" name="Group 2">
            <a:extLst>
              <a:ext uri="{FF2B5EF4-FFF2-40B4-BE49-F238E27FC236}">
                <a16:creationId xmlns:a16="http://schemas.microsoft.com/office/drawing/2014/main" id="{7CA45993-85A3-404D-B73F-78B6B8E5F087}"/>
              </a:ext>
            </a:extLst>
          </p:cNvPr>
          <p:cNvGrpSpPr/>
          <p:nvPr/>
        </p:nvGrpSpPr>
        <p:grpSpPr>
          <a:xfrm>
            <a:off x="2096131" y="4477936"/>
            <a:ext cx="1333179" cy="479018"/>
            <a:chOff x="1887666" y="4470727"/>
            <a:chExt cx="1333179" cy="479018"/>
          </a:xfrm>
        </p:grpSpPr>
        <p:grpSp>
          <p:nvGrpSpPr>
            <p:cNvPr id="43" name="Group 42">
              <a:extLst>
                <a:ext uri="{FF2B5EF4-FFF2-40B4-BE49-F238E27FC236}">
                  <a16:creationId xmlns:a16="http://schemas.microsoft.com/office/drawing/2014/main" id="{1243F5C8-5174-48FF-91EE-3D2AC637BC89}"/>
                </a:ext>
              </a:extLst>
            </p:cNvPr>
            <p:cNvGrpSpPr/>
            <p:nvPr/>
          </p:nvGrpSpPr>
          <p:grpSpPr>
            <a:xfrm>
              <a:off x="1887666" y="4470727"/>
              <a:ext cx="1333179" cy="479018"/>
              <a:chOff x="1034983" y="2994423"/>
              <a:chExt cx="972277" cy="479018"/>
            </a:xfrm>
          </p:grpSpPr>
          <p:sp>
            <p:nvSpPr>
              <p:cNvPr id="4" name="Textfeld 288">
                <a:extLst>
                  <a:ext uri="{FF2B5EF4-FFF2-40B4-BE49-F238E27FC236}">
                    <a16:creationId xmlns:a16="http://schemas.microsoft.com/office/drawing/2014/main" id="{1DB696ED-EFF2-7F0D-38AB-29D90ABCE129}"/>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 name="TextBox 5">
                <a:extLst>
                  <a:ext uri="{FF2B5EF4-FFF2-40B4-BE49-F238E27FC236}">
                    <a16:creationId xmlns:a16="http://schemas.microsoft.com/office/drawing/2014/main" id="{61E24C15-6F7A-A4E1-15A2-D39D5CF6B145}"/>
                  </a:ext>
                </a:extLst>
              </p:cNvPr>
              <p:cNvSpPr txBox="1"/>
              <p:nvPr/>
            </p:nvSpPr>
            <p:spPr>
              <a:xfrm>
                <a:off x="1258811" y="3026888"/>
                <a:ext cx="731963" cy="215444"/>
              </a:xfrm>
              <a:prstGeom prst="rect">
                <a:avLst/>
              </a:prstGeom>
              <a:noFill/>
            </p:spPr>
            <p:txBody>
              <a:bodyPr wrap="square" rtlCol="0">
                <a:spAutoFit/>
              </a:bodyPr>
              <a:lstStyle/>
              <a:p>
                <a:r>
                  <a:rPr lang="fr-FR" sz="800">
                    <a:solidFill>
                      <a:srgbClr val="003399"/>
                    </a:solidFill>
                  </a:rPr>
                  <a:t>Effets positifs</a:t>
                </a:r>
              </a:p>
            </p:txBody>
          </p:sp>
          <p:sp>
            <p:nvSpPr>
              <p:cNvPr id="8" name="TextBox 7">
                <a:extLst>
                  <a:ext uri="{FF2B5EF4-FFF2-40B4-BE49-F238E27FC236}">
                    <a16:creationId xmlns:a16="http://schemas.microsoft.com/office/drawing/2014/main" id="{6E9F67CA-409F-BED4-8300-D0FF6ECB75D8}"/>
                  </a:ext>
                </a:extLst>
              </p:cNvPr>
              <p:cNvSpPr txBox="1"/>
              <p:nvPr/>
            </p:nvSpPr>
            <p:spPr>
              <a:xfrm>
                <a:off x="1258811" y="3223799"/>
                <a:ext cx="498855" cy="215444"/>
              </a:xfrm>
              <a:prstGeom prst="rect">
                <a:avLst/>
              </a:prstGeom>
              <a:noFill/>
            </p:spPr>
            <p:txBody>
              <a:bodyPr wrap="square" rtlCol="0">
                <a:spAutoFit/>
              </a:bodyPr>
              <a:lstStyle/>
              <a:p>
                <a:r>
                  <a:rPr lang="fr-FR" sz="800">
                    <a:solidFill>
                      <a:srgbClr val="003399"/>
                    </a:solidFill>
                  </a:rPr>
                  <a:t>Risques</a:t>
                </a:r>
              </a:p>
            </p:txBody>
          </p:sp>
          <p:sp>
            <p:nvSpPr>
              <p:cNvPr id="9" name="Rectangle 8">
                <a:extLst>
                  <a:ext uri="{FF2B5EF4-FFF2-40B4-BE49-F238E27FC236}">
                    <a16:creationId xmlns:a16="http://schemas.microsoft.com/office/drawing/2014/main" id="{B7D6A4E5-E26B-5560-87ED-A60EB31E563B}"/>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44" name="Textfeld 288">
              <a:extLst>
                <a:ext uri="{FF2B5EF4-FFF2-40B4-BE49-F238E27FC236}">
                  <a16:creationId xmlns:a16="http://schemas.microsoft.com/office/drawing/2014/main" id="{0770F14C-061E-42A8-AEFD-91CDD59E70AE}"/>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
        <p:nvSpPr>
          <p:cNvPr id="45" name="TextBox 44">
            <a:extLst>
              <a:ext uri="{FF2B5EF4-FFF2-40B4-BE49-F238E27FC236}">
                <a16:creationId xmlns:a16="http://schemas.microsoft.com/office/drawing/2014/main" id="{97E15416-212A-46E3-8B63-637C887610A8}"/>
              </a:ext>
            </a:extLst>
          </p:cNvPr>
          <p:cNvSpPr txBox="1"/>
          <p:nvPr/>
        </p:nvSpPr>
        <p:spPr>
          <a:xfrm>
            <a:off x="6017564" y="1550880"/>
            <a:ext cx="2911462" cy="1015663"/>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fr-FR" sz="1200" dirty="0"/>
              <a:t>De nombreux effets positifs observés dans les études de cas sont liés à la santé mentale et physique, permettant aux travailleurs de réduire leur charge de travail et d’éviter les blessures.</a:t>
            </a:r>
          </a:p>
        </p:txBody>
      </p:sp>
      <p:sp>
        <p:nvSpPr>
          <p:cNvPr id="46" name="TextBox 45">
            <a:extLst>
              <a:ext uri="{FF2B5EF4-FFF2-40B4-BE49-F238E27FC236}">
                <a16:creationId xmlns:a16="http://schemas.microsoft.com/office/drawing/2014/main" id="{8D6F2CCD-A187-4659-A286-0752902928E5}"/>
              </a:ext>
            </a:extLst>
          </p:cNvPr>
          <p:cNvSpPr txBox="1"/>
          <p:nvPr/>
        </p:nvSpPr>
        <p:spPr>
          <a:xfrm>
            <a:off x="6017563" y="2761129"/>
            <a:ext cx="2911462" cy="1200329"/>
          </a:xfrm>
          <a:prstGeom prst="rect">
            <a:avLst/>
          </a:prstGeom>
          <a:noFill/>
        </p:spPr>
        <p:txBody>
          <a:bodyPr wrap="square" rtlCol="0">
            <a:spAutoFit/>
          </a:bodyPr>
          <a:lstStyle/>
          <a:p>
            <a:r>
              <a:rPr lang="fr-FR" sz="1200" dirty="0">
                <a:solidFill>
                  <a:srgbClr val="003399"/>
                </a:solidFill>
              </a:rPr>
              <a:t>Parmi les risques figurent notamment la crainte de perdre son emploi/le stress, la surcharge cognitive, la peur de se blesser, la requalification, la méfiance à l’égard de la technologie, l’évolution démographique.</a:t>
            </a:r>
          </a:p>
        </p:txBody>
      </p:sp>
    </p:spTree>
    <p:extLst>
      <p:ext uri="{BB962C8B-B14F-4D97-AF65-F5344CB8AC3E}">
        <p14:creationId xmlns:p14="http://schemas.microsoft.com/office/powerpoint/2010/main" val="3745755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fr-FR" sz="2400">
                <a:cs typeface="Arial" panose="020B0604020202020204" pitchFamily="34" charset="0"/>
              </a:rPr>
              <a:t>Principaux enseignements en matière de SST</a:t>
            </a:r>
          </a:p>
        </p:txBody>
      </p:sp>
      <p:sp>
        <p:nvSpPr>
          <p:cNvPr id="3" name="Content Placeholder 2">
            <a:extLst>
              <a:ext uri="{FF2B5EF4-FFF2-40B4-BE49-F238E27FC236}">
                <a16:creationId xmlns:a16="http://schemas.microsoft.com/office/drawing/2014/main" id="{9214F352-9838-F92D-33E2-F579AB845FC9}"/>
              </a:ext>
            </a:extLst>
          </p:cNvPr>
          <p:cNvSpPr>
            <a:spLocks noGrp="1"/>
          </p:cNvSpPr>
          <p:nvPr>
            <p:ph sz="half" idx="1"/>
          </p:nvPr>
        </p:nvSpPr>
        <p:spPr>
          <a:xfrm>
            <a:off x="450000" y="933450"/>
            <a:ext cx="8114578" cy="2235263"/>
          </a:xfrm>
        </p:spPr>
        <p:txBody>
          <a:bodyPr lIns="0" tIns="0" rIns="0" bIns="0">
            <a:normAutofit/>
          </a:bodyPr>
          <a:lstStyle/>
          <a:p>
            <a:pPr>
              <a:spcBef>
                <a:spcPts val="600"/>
              </a:spcBef>
              <a:spcAft>
                <a:spcPts val="600"/>
              </a:spcAft>
            </a:pPr>
            <a:r>
              <a:rPr lang="fr-FR" sz="1600" b="0"/>
              <a:t>Effets positifs les plus courants en matière de SST: réduction de la </a:t>
            </a:r>
            <a:r>
              <a:rPr lang="fr-FR" sz="1600"/>
              <a:t>charge de travail physique </a:t>
            </a:r>
            <a:r>
              <a:rPr lang="fr-FR" sz="1600" b="0"/>
              <a:t>et retrait des travailleurs des </a:t>
            </a:r>
            <a:r>
              <a:rPr lang="fr-FR" sz="1600"/>
              <a:t>environnements dangereux.</a:t>
            </a:r>
          </a:p>
          <a:p>
            <a:pPr>
              <a:spcBef>
                <a:spcPts val="600"/>
              </a:spcBef>
              <a:spcAft>
                <a:spcPts val="600"/>
              </a:spcAft>
            </a:pPr>
            <a:r>
              <a:rPr lang="fr-FR" sz="1600"/>
              <a:t>Les risques psychosociaux </a:t>
            </a:r>
            <a:r>
              <a:rPr lang="fr-FR" sz="1600" b="0"/>
              <a:t>deviennent de plus en plus importants.</a:t>
            </a:r>
          </a:p>
          <a:p>
            <a:pPr>
              <a:spcBef>
                <a:spcPts val="600"/>
              </a:spcBef>
              <a:spcAft>
                <a:spcPts val="600"/>
              </a:spcAft>
            </a:pPr>
            <a:r>
              <a:rPr lang="fr-FR" sz="1600"/>
              <a:t>Toutes les organisations</a:t>
            </a:r>
            <a:r>
              <a:rPr lang="fr-FR" sz="1600" b="0"/>
              <a:t> présentes dans les études de cas ont l’intention d’</a:t>
            </a:r>
            <a:r>
              <a:rPr lang="fr-FR" sz="1600"/>
              <a:t>étendre leur utilisation de l’automatisation.</a:t>
            </a:r>
          </a:p>
          <a:p>
            <a:pPr marL="0" indent="0">
              <a:spcBef>
                <a:spcPts val="600"/>
              </a:spcBef>
              <a:spcAft>
                <a:spcPts val="600"/>
              </a:spcAft>
              <a:buNone/>
            </a:pPr>
            <a:endParaRPr lang="en-GB" sz="1600" dirty="0"/>
          </a:p>
          <a:p>
            <a:endParaRPr lang="en-GB" sz="1600" b="0" dirty="0"/>
          </a:p>
        </p:txBody>
      </p:sp>
    </p:spTree>
    <p:extLst>
      <p:ext uri="{BB962C8B-B14F-4D97-AF65-F5344CB8AC3E}">
        <p14:creationId xmlns:p14="http://schemas.microsoft.com/office/powerpoint/2010/main" val="3199089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3693AAB-B8D2-B74E-BBBE-A46E48902E22}"/>
              </a:ext>
            </a:extLst>
          </p:cNvPr>
          <p:cNvSpPr>
            <a:spLocks noGrp="1"/>
          </p:cNvSpPr>
          <p:nvPr>
            <p:ph type="title"/>
          </p:nvPr>
        </p:nvSpPr>
        <p:spPr>
          <a:xfrm>
            <a:off x="450000" y="135000"/>
            <a:ext cx="7560000" cy="405000"/>
          </a:xfrm>
        </p:spPr>
        <p:txBody>
          <a:bodyPr lIns="0"/>
          <a:lstStyle/>
          <a:p>
            <a:r>
              <a:rPr lang="fr-FR" sz="2400"/>
              <a:t>Vue d’ensemble</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Définition des systèmes fondés sur l’IA</a:t>
                </a:r>
              </a:p>
            </p:txBody>
          </p:sp>
        </p:grpSp>
      </p:grpSp>
      <p:grpSp>
        <p:nvGrpSpPr>
          <p:cNvPr id="33" name="Group 32">
            <a:extLst>
              <a:ext uri="{FF2B5EF4-FFF2-40B4-BE49-F238E27FC236}">
                <a16:creationId xmlns:a16="http://schemas.microsoft.com/office/drawing/2014/main" id="{EB9B0887-9231-44A4-825F-AF5E1EC8A6B2}"/>
              </a:ext>
            </a:extLst>
          </p:cNvPr>
          <p:cNvGrpSpPr/>
          <p:nvPr/>
        </p:nvGrpSpPr>
        <p:grpSpPr>
          <a:xfrm>
            <a:off x="446750" y="1697080"/>
            <a:ext cx="4976364" cy="430209"/>
            <a:chOff x="450000" y="1779575"/>
            <a:chExt cx="4976364" cy="430209"/>
          </a:xfrm>
        </p:grpSpPr>
        <p:sp>
          <p:nvSpPr>
            <p:cNvPr id="31" name="Rectangle 30">
              <a:extLst>
                <a:ext uri="{FF2B5EF4-FFF2-40B4-BE49-F238E27FC236}">
                  <a16:creationId xmlns:a16="http://schemas.microsoft.com/office/drawing/2014/main" id="{F7ED0205-1553-4FA6-973B-DCE20EF78F12}"/>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3" name="Group 12">
              <a:extLst>
                <a:ext uri="{FF2B5EF4-FFF2-40B4-BE49-F238E27FC236}">
                  <a16:creationId xmlns:a16="http://schemas.microsoft.com/office/drawing/2014/main" id="{41796EA3-E8CA-4838-A8FB-7C90092C2A74}"/>
                </a:ext>
              </a:extLst>
            </p:cNvPr>
            <p:cNvGrpSpPr/>
            <p:nvPr/>
          </p:nvGrpSpPr>
          <p:grpSpPr>
            <a:xfrm>
              <a:off x="588451" y="1779575"/>
              <a:ext cx="4651907" cy="370957"/>
              <a:chOff x="246858" y="1182580"/>
              <a:chExt cx="4267200" cy="383760"/>
            </a:xfrm>
          </p:grpSpPr>
          <p:sp>
            <p:nvSpPr>
              <p:cNvPr id="26" name="Rectangle: Rounded Corners 25">
                <a:extLst>
                  <a:ext uri="{FF2B5EF4-FFF2-40B4-BE49-F238E27FC236}">
                    <a16:creationId xmlns:a16="http://schemas.microsoft.com/office/drawing/2014/main" id="{4DFFC3C2-D349-4E7F-9937-9BBD3E7B843F}"/>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a:solidFill>
                    <a:srgbClr val="003399"/>
                  </a:solidFill>
                </a:endParaRPr>
              </a:p>
            </p:txBody>
          </p:sp>
          <p:sp>
            <p:nvSpPr>
              <p:cNvPr id="27" name="Rectangle: Rounded Corners 6">
                <a:extLst>
                  <a:ext uri="{FF2B5EF4-FFF2-40B4-BE49-F238E27FC236}">
                    <a16:creationId xmlns:a16="http://schemas.microsoft.com/office/drawing/2014/main" id="{DDF1BB91-CA99-4F65-85DC-C104A8BA4623}"/>
                  </a:ext>
                </a:extLst>
              </p:cNvPr>
              <p:cNvSpPr txBox="1"/>
              <p:nvPr/>
            </p:nvSpPr>
            <p:spPr>
              <a:xfrm>
                <a:off x="266031" y="1201314"/>
                <a:ext cx="419688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a:solidFill>
                      <a:srgbClr val="003399"/>
                    </a:solidFill>
                  </a:rPr>
                  <a:t>Utilisations actuelles et potentielles</a:t>
                </a:r>
              </a:p>
            </p:txBody>
          </p:sp>
        </p:grpSp>
      </p:grpSp>
      <p:grpSp>
        <p:nvGrpSpPr>
          <p:cNvPr id="34" name="Group 33">
            <a:extLst>
              <a:ext uri="{FF2B5EF4-FFF2-40B4-BE49-F238E27FC236}">
                <a16:creationId xmlns:a16="http://schemas.microsoft.com/office/drawing/2014/main" id="{F4AEA471-075C-4540-BFE4-407768939DD5}"/>
              </a:ext>
            </a:extLst>
          </p:cNvPr>
          <p:cNvGrpSpPr/>
          <p:nvPr/>
        </p:nvGrpSpPr>
        <p:grpSpPr>
          <a:xfrm>
            <a:off x="449599" y="2202643"/>
            <a:ext cx="4973516" cy="426342"/>
            <a:chOff x="447624" y="2394783"/>
            <a:chExt cx="4973516" cy="426342"/>
          </a:xfrm>
        </p:grpSpPr>
        <p:sp>
          <p:nvSpPr>
            <p:cNvPr id="32" name="Rectangle 31">
              <a:extLst>
                <a:ext uri="{FF2B5EF4-FFF2-40B4-BE49-F238E27FC236}">
                  <a16:creationId xmlns:a16="http://schemas.microsoft.com/office/drawing/2014/main" id="{CAB1D48B-5808-4F4F-944D-4CB9DAF16200}"/>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4" name="Group 13">
              <a:extLst>
                <a:ext uri="{FF2B5EF4-FFF2-40B4-BE49-F238E27FC236}">
                  <a16:creationId xmlns:a16="http://schemas.microsoft.com/office/drawing/2014/main" id="{54F40EFF-2425-43F9-B5D6-758369AE96B6}"/>
                </a:ext>
              </a:extLst>
            </p:cNvPr>
            <p:cNvGrpSpPr/>
            <p:nvPr/>
          </p:nvGrpSpPr>
          <p:grpSpPr>
            <a:xfrm>
              <a:off x="582857" y="2394783"/>
              <a:ext cx="4651907" cy="370957"/>
              <a:chOff x="241728" y="1772260"/>
              <a:chExt cx="4267200" cy="383760"/>
            </a:xfrm>
          </p:grpSpPr>
          <p:sp>
            <p:nvSpPr>
              <p:cNvPr id="24" name="Rectangle: Rounded Corners 23">
                <a:extLst>
                  <a:ext uri="{FF2B5EF4-FFF2-40B4-BE49-F238E27FC236}">
                    <a16:creationId xmlns:a16="http://schemas.microsoft.com/office/drawing/2014/main" id="{D9FD0A58-A250-4403-B8EB-C74CD30B3323}"/>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a:solidFill>
                    <a:srgbClr val="003399"/>
                  </a:solidFill>
                </a:endParaRPr>
              </a:p>
            </p:txBody>
          </p:sp>
          <p:sp>
            <p:nvSpPr>
              <p:cNvPr id="25" name="Rectangle: Rounded Corners 8">
                <a:extLst>
                  <a:ext uri="{FF2B5EF4-FFF2-40B4-BE49-F238E27FC236}">
                    <a16:creationId xmlns:a16="http://schemas.microsoft.com/office/drawing/2014/main" id="{421BFEA3-5EBB-489B-9D79-0FDAEE267577}"/>
                  </a:ext>
                </a:extLst>
              </p:cNvPr>
              <p:cNvSpPr txBox="1"/>
              <p:nvPr/>
            </p:nvSpPr>
            <p:spPr>
              <a:xfrm>
                <a:off x="258529" y="179099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Incidence sur les emplois et les tâches</a:t>
                </a:r>
              </a:p>
            </p:txBody>
          </p:sp>
        </p:grpSp>
      </p:grpSp>
      <p:grpSp>
        <p:nvGrpSpPr>
          <p:cNvPr id="41" name="Group 40">
            <a:extLst>
              <a:ext uri="{FF2B5EF4-FFF2-40B4-BE49-F238E27FC236}">
                <a16:creationId xmlns:a16="http://schemas.microsoft.com/office/drawing/2014/main" id="{A9502AAC-66CB-4A3A-83D9-10383ED22020}"/>
              </a:ext>
            </a:extLst>
          </p:cNvPr>
          <p:cNvGrpSpPr/>
          <p:nvPr/>
        </p:nvGrpSpPr>
        <p:grpSpPr>
          <a:xfrm>
            <a:off x="446751" y="2696425"/>
            <a:ext cx="4973516" cy="429031"/>
            <a:chOff x="446751" y="2750907"/>
            <a:chExt cx="4973516" cy="429031"/>
          </a:xfrm>
        </p:grpSpPr>
        <p:sp>
          <p:nvSpPr>
            <p:cNvPr id="40" name="Rectangle 39">
              <a:extLst>
                <a:ext uri="{FF2B5EF4-FFF2-40B4-BE49-F238E27FC236}">
                  <a16:creationId xmlns:a16="http://schemas.microsoft.com/office/drawing/2014/main" id="{D1165D9B-2C1E-4F9E-92BB-BD300CA2AAA9}"/>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5" name="Group 14">
              <a:extLst>
                <a:ext uri="{FF2B5EF4-FFF2-40B4-BE49-F238E27FC236}">
                  <a16:creationId xmlns:a16="http://schemas.microsoft.com/office/drawing/2014/main" id="{1C874A5D-E929-45FF-8F3D-E084F9B26794}"/>
                </a:ext>
              </a:extLst>
            </p:cNvPr>
            <p:cNvGrpSpPr/>
            <p:nvPr/>
          </p:nvGrpSpPr>
          <p:grpSpPr>
            <a:xfrm>
              <a:off x="584946" y="2750907"/>
              <a:ext cx="4651904" cy="370957"/>
              <a:chOff x="243645" y="2361940"/>
              <a:chExt cx="4267200" cy="383760"/>
            </a:xfrm>
          </p:grpSpPr>
          <p:sp>
            <p:nvSpPr>
              <p:cNvPr id="22" name="Rectangle: Rounded Corners 21">
                <a:extLst>
                  <a:ext uri="{FF2B5EF4-FFF2-40B4-BE49-F238E27FC236}">
                    <a16:creationId xmlns:a16="http://schemas.microsoft.com/office/drawing/2014/main" id="{836DDF15-D836-4D30-AB55-2CEBB3FF59D7}"/>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a:solidFill>
                    <a:srgbClr val="003399"/>
                  </a:solidFill>
                </a:endParaRPr>
              </a:p>
            </p:txBody>
          </p:sp>
          <p:sp>
            <p:nvSpPr>
              <p:cNvPr id="23" name="Rectangle: Rounded Corners 10">
                <a:extLst>
                  <a:ext uri="{FF2B5EF4-FFF2-40B4-BE49-F238E27FC236}">
                    <a16:creationId xmlns:a16="http://schemas.microsoft.com/office/drawing/2014/main" id="{2145C671-CEBF-4F7E-8CFC-E0355A063F7B}"/>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Effets sur la SST</a:t>
                </a:r>
              </a:p>
            </p:txBody>
          </p:sp>
        </p:grpSp>
      </p:grpSp>
      <p:grpSp>
        <p:nvGrpSpPr>
          <p:cNvPr id="43" name="Group 42">
            <a:extLst>
              <a:ext uri="{FF2B5EF4-FFF2-40B4-BE49-F238E27FC236}">
                <a16:creationId xmlns:a16="http://schemas.microsoft.com/office/drawing/2014/main" id="{5E680F56-7338-4475-8856-D86E21C28913}"/>
              </a:ext>
            </a:extLst>
          </p:cNvPr>
          <p:cNvGrpSpPr/>
          <p:nvPr/>
        </p:nvGrpSpPr>
        <p:grpSpPr>
          <a:xfrm>
            <a:off x="446751" y="3185277"/>
            <a:ext cx="4973516" cy="428254"/>
            <a:chOff x="446751" y="3285839"/>
            <a:chExt cx="4973516" cy="428254"/>
          </a:xfrm>
        </p:grpSpPr>
        <p:sp>
          <p:nvSpPr>
            <p:cNvPr id="42" name="Rectangle 41">
              <a:extLst>
                <a:ext uri="{FF2B5EF4-FFF2-40B4-BE49-F238E27FC236}">
                  <a16:creationId xmlns:a16="http://schemas.microsoft.com/office/drawing/2014/main" id="{CFB0D1CC-5FCA-4AD7-8DCA-804E8072C203}"/>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6" name="Group 15">
              <a:extLst>
                <a:ext uri="{FF2B5EF4-FFF2-40B4-BE49-F238E27FC236}">
                  <a16:creationId xmlns:a16="http://schemas.microsoft.com/office/drawing/2014/main" id="{3B5DEA65-7C4E-47D3-B2C7-A109C0F2320E}"/>
                </a:ext>
              </a:extLst>
            </p:cNvPr>
            <p:cNvGrpSpPr/>
            <p:nvPr/>
          </p:nvGrpSpPr>
          <p:grpSpPr>
            <a:xfrm>
              <a:off x="584946" y="3285839"/>
              <a:ext cx="4651902" cy="370957"/>
              <a:chOff x="243645" y="2951620"/>
              <a:chExt cx="4267200" cy="383760"/>
            </a:xfrm>
          </p:grpSpPr>
          <p:sp>
            <p:nvSpPr>
              <p:cNvPr id="20" name="Rectangle: Rounded Corners 19">
                <a:extLst>
                  <a:ext uri="{FF2B5EF4-FFF2-40B4-BE49-F238E27FC236}">
                    <a16:creationId xmlns:a16="http://schemas.microsoft.com/office/drawing/2014/main" id="{41BF84C9-A14F-41EF-8F94-F4DFB101D5AF}"/>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a:solidFill>
                    <a:srgbClr val="003399"/>
                  </a:solidFill>
                </a:endParaRPr>
              </a:p>
            </p:txBody>
          </p:sp>
          <p:sp>
            <p:nvSpPr>
              <p:cNvPr id="21" name="Rectangle: Rounded Corners 12">
                <a:extLst>
                  <a:ext uri="{FF2B5EF4-FFF2-40B4-BE49-F238E27FC236}">
                    <a16:creationId xmlns:a16="http://schemas.microsoft.com/office/drawing/2014/main" id="{6BD13B69-58B6-43B3-817F-49F27F5BFEB8}"/>
                  </a:ext>
                </a:extLst>
              </p:cNvPr>
              <p:cNvSpPr txBox="1"/>
              <p:nvPr/>
            </p:nvSpPr>
            <p:spPr>
              <a:xfrm>
                <a:off x="262528" y="297035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Études de cas </a:t>
                </a:r>
              </a:p>
            </p:txBody>
          </p:sp>
        </p:grpSp>
      </p:grpSp>
      <p:grpSp>
        <p:nvGrpSpPr>
          <p:cNvPr id="45" name="Group 44">
            <a:extLst>
              <a:ext uri="{FF2B5EF4-FFF2-40B4-BE49-F238E27FC236}">
                <a16:creationId xmlns:a16="http://schemas.microsoft.com/office/drawing/2014/main" id="{B4DC09A3-41E8-40D0-99CA-FE3EDF41BF44}"/>
              </a:ext>
            </a:extLst>
          </p:cNvPr>
          <p:cNvGrpSpPr/>
          <p:nvPr/>
        </p:nvGrpSpPr>
        <p:grpSpPr>
          <a:xfrm>
            <a:off x="446751" y="3663336"/>
            <a:ext cx="4973516" cy="421811"/>
            <a:chOff x="446751" y="3875519"/>
            <a:chExt cx="4973516" cy="421811"/>
          </a:xfrm>
        </p:grpSpPr>
        <p:sp>
          <p:nvSpPr>
            <p:cNvPr id="44" name="Rectangle 43">
              <a:extLst>
                <a:ext uri="{FF2B5EF4-FFF2-40B4-BE49-F238E27FC236}">
                  <a16:creationId xmlns:a16="http://schemas.microsoft.com/office/drawing/2014/main" id="{7E9727D4-B15B-4255-97FA-4F02092F8087}"/>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solidFill>
                  <a:srgbClr val="003399"/>
                </a:solidFill>
              </a:endParaRPr>
            </a:p>
          </p:txBody>
        </p:sp>
        <p:grpSp>
          <p:nvGrpSpPr>
            <p:cNvPr id="17" name="Group 16">
              <a:extLst>
                <a:ext uri="{FF2B5EF4-FFF2-40B4-BE49-F238E27FC236}">
                  <a16:creationId xmlns:a16="http://schemas.microsoft.com/office/drawing/2014/main" id="{F20A0BE2-C182-4116-9AC3-3731866AD795}"/>
                </a:ext>
              </a:extLst>
            </p:cNvPr>
            <p:cNvGrpSpPr/>
            <p:nvPr/>
          </p:nvGrpSpPr>
          <p:grpSpPr>
            <a:xfrm>
              <a:off x="584947" y="3875519"/>
              <a:ext cx="4651902" cy="370957"/>
              <a:chOff x="243645" y="3541300"/>
              <a:chExt cx="4267200" cy="383760"/>
            </a:xfrm>
          </p:grpSpPr>
          <p:sp>
            <p:nvSpPr>
              <p:cNvPr id="18" name="Rectangle: Rounded Corners 17">
                <a:extLst>
                  <a:ext uri="{FF2B5EF4-FFF2-40B4-BE49-F238E27FC236}">
                    <a16:creationId xmlns:a16="http://schemas.microsoft.com/office/drawing/2014/main" id="{D64F48C4-02E9-4F69-9CB4-D91A1F5D29C4}"/>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a:solidFill>
                    <a:srgbClr val="003399"/>
                  </a:solidFill>
                </a:endParaRPr>
              </a:p>
            </p:txBody>
          </p:sp>
          <p:sp>
            <p:nvSpPr>
              <p:cNvPr id="19" name="Rectangle: Rounded Corners 14">
                <a:extLst>
                  <a:ext uri="{FF2B5EF4-FFF2-40B4-BE49-F238E27FC236}">
                    <a16:creationId xmlns:a16="http://schemas.microsoft.com/office/drawing/2014/main" id="{B0945A9B-2D00-42CE-BFB2-F372C2340200}"/>
                  </a:ext>
                </a:extLst>
              </p:cNvPr>
              <p:cNvSpPr txBox="1"/>
              <p:nvPr/>
            </p:nvSpPr>
            <p:spPr>
              <a:xfrm>
                <a:off x="259949" y="3560034"/>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Incidence pour les différents niveaux et acteurs</a:t>
                </a:r>
              </a:p>
            </p:txBody>
          </p:sp>
        </p:grpSp>
      </p:grpSp>
      <p:grpSp>
        <p:nvGrpSpPr>
          <p:cNvPr id="4" name="Group 3">
            <a:extLst>
              <a:ext uri="{FF2B5EF4-FFF2-40B4-BE49-F238E27FC236}">
                <a16:creationId xmlns:a16="http://schemas.microsoft.com/office/drawing/2014/main" id="{11DAAABA-EAE3-4D63-97D0-426A7C4850CF}"/>
              </a:ext>
            </a:extLst>
          </p:cNvPr>
          <p:cNvGrpSpPr/>
          <p:nvPr/>
        </p:nvGrpSpPr>
        <p:grpSpPr>
          <a:xfrm>
            <a:off x="446750" y="1216962"/>
            <a:ext cx="4976364" cy="428193"/>
            <a:chOff x="446750" y="1266219"/>
            <a:chExt cx="4976364" cy="428193"/>
          </a:xfrm>
        </p:grpSpPr>
        <p:sp>
          <p:nvSpPr>
            <p:cNvPr id="30" name="Rectangle 29">
              <a:extLst>
                <a:ext uri="{FF2B5EF4-FFF2-40B4-BE49-F238E27FC236}">
                  <a16:creationId xmlns:a16="http://schemas.microsoft.com/office/drawing/2014/main" id="{FAF312CA-18C9-4E80-9798-9B8DF0F8B4F3}"/>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2" name="Group 11">
              <a:extLst>
                <a:ext uri="{FF2B5EF4-FFF2-40B4-BE49-F238E27FC236}">
                  <a16:creationId xmlns:a16="http://schemas.microsoft.com/office/drawing/2014/main" id="{0277B783-4266-4E47-88D2-8001E5998FDC}"/>
                </a:ext>
              </a:extLst>
            </p:cNvPr>
            <p:cNvGrpSpPr/>
            <p:nvPr/>
          </p:nvGrpSpPr>
          <p:grpSpPr>
            <a:xfrm>
              <a:off x="581955" y="1266219"/>
              <a:ext cx="4672581" cy="374904"/>
              <a:chOff x="259908" y="592899"/>
              <a:chExt cx="4267200" cy="383760"/>
            </a:xfrm>
          </p:grpSpPr>
          <p:sp>
            <p:nvSpPr>
              <p:cNvPr id="28" name="Rectangle: Rounded Corners 27">
                <a:extLst>
                  <a:ext uri="{FF2B5EF4-FFF2-40B4-BE49-F238E27FC236}">
                    <a16:creationId xmlns:a16="http://schemas.microsoft.com/office/drawing/2014/main" id="{91D7E8B0-F993-4510-9300-7BD00278F1D8}"/>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a:solidFill>
                    <a:srgbClr val="003399"/>
                  </a:solidFill>
                </a:endParaRPr>
              </a:p>
            </p:txBody>
          </p:sp>
          <p:sp>
            <p:nvSpPr>
              <p:cNvPr id="29" name="Rectangle: Rounded Corners 4">
                <a:extLst>
                  <a:ext uri="{FF2B5EF4-FFF2-40B4-BE49-F238E27FC236}">
                    <a16:creationId xmlns:a16="http://schemas.microsoft.com/office/drawing/2014/main" id="{DE5A498D-B0C7-4660-B29D-1A3BC6EA74CB}"/>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fr-FR" sz="1400" b="0">
                    <a:solidFill>
                      <a:srgbClr val="003399"/>
                    </a:solidFill>
                  </a:rPr>
                  <a:t>Taxonomie</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6033" y="1954269"/>
            <a:ext cx="2629569" cy="1774959"/>
          </a:xfrm>
          <a:prstGeom prst="rect">
            <a:avLst/>
          </a:prstGeom>
          <a:noFill/>
          <a:ln w="38100">
            <a:solidFill>
              <a:srgbClr val="ACC700"/>
            </a:solidFill>
          </a:ln>
        </p:spPr>
      </p:pic>
      <p:grpSp>
        <p:nvGrpSpPr>
          <p:cNvPr id="37" name="Group 36">
            <a:extLst>
              <a:ext uri="{FF2B5EF4-FFF2-40B4-BE49-F238E27FC236}">
                <a16:creationId xmlns:a16="http://schemas.microsoft.com/office/drawing/2014/main" id="{E6AB38CE-9C59-4EE0-BC70-D84582BBBB06}"/>
              </a:ext>
            </a:extLst>
          </p:cNvPr>
          <p:cNvGrpSpPr/>
          <p:nvPr/>
        </p:nvGrpSpPr>
        <p:grpSpPr>
          <a:xfrm>
            <a:off x="457200" y="4132377"/>
            <a:ext cx="4973516" cy="421811"/>
            <a:chOff x="457200" y="4132377"/>
            <a:chExt cx="4973516" cy="421811"/>
          </a:xfrm>
        </p:grpSpPr>
        <p:sp>
          <p:nvSpPr>
            <p:cNvPr id="51" name="Rectangle 50">
              <a:extLst>
                <a:ext uri="{FF2B5EF4-FFF2-40B4-BE49-F238E27FC236}">
                  <a16:creationId xmlns:a16="http://schemas.microsoft.com/office/drawing/2014/main" id="{29ADFA80-5DD4-414E-BE7C-C474545C6FD2}"/>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36" name="Group 35">
              <a:extLst>
                <a:ext uri="{FF2B5EF4-FFF2-40B4-BE49-F238E27FC236}">
                  <a16:creationId xmlns:a16="http://schemas.microsoft.com/office/drawing/2014/main" id="{242A50B5-63D8-4792-A36D-783730388D93}"/>
                </a:ext>
              </a:extLst>
            </p:cNvPr>
            <p:cNvGrpSpPr/>
            <p:nvPr/>
          </p:nvGrpSpPr>
          <p:grpSpPr>
            <a:xfrm>
              <a:off x="595396" y="4132377"/>
              <a:ext cx="4651902" cy="370957"/>
              <a:chOff x="595396" y="4132377"/>
              <a:chExt cx="4651902" cy="370957"/>
            </a:xfrm>
          </p:grpSpPr>
          <p:sp>
            <p:nvSpPr>
              <p:cNvPr id="53" name="Rectangle: Rounded Corners 52">
                <a:extLst>
                  <a:ext uri="{FF2B5EF4-FFF2-40B4-BE49-F238E27FC236}">
                    <a16:creationId xmlns:a16="http://schemas.microsoft.com/office/drawing/2014/main" id="{F378C921-A731-440D-9F80-3809CC721D6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a:solidFill>
                    <a:srgbClr val="003399"/>
                  </a:solidFill>
                </a:endParaRPr>
              </a:p>
            </p:txBody>
          </p:sp>
          <p:sp>
            <p:nvSpPr>
              <p:cNvPr id="54" name="Rectangle: Rounded Corners 14">
                <a:extLst>
                  <a:ext uri="{FF2B5EF4-FFF2-40B4-BE49-F238E27FC236}">
                    <a16:creationId xmlns:a16="http://schemas.microsoft.com/office/drawing/2014/main" id="{F341E5E5-7F0C-4B48-8EF5-D097A4CC232B}"/>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fr-FR">
                    <a:solidFill>
                      <a:srgbClr val="003399"/>
                    </a:solidFill>
                  </a:rPr>
                  <a:t>Principaux enseignements</a:t>
                </a:r>
              </a:p>
            </p:txBody>
          </p:sp>
        </p:grpSp>
      </p:grpSp>
    </p:spTree>
    <p:extLst>
      <p:ext uri="{BB962C8B-B14F-4D97-AF65-F5344CB8AC3E}">
        <p14:creationId xmlns:p14="http://schemas.microsoft.com/office/powerpoint/2010/main" val="3751063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lIns="0"/>
          <a:lstStyle/>
          <a:p>
            <a:pPr lvl="1"/>
            <a:r>
              <a:rPr lang="fr-FR" sz="2400" b="1">
                <a:latin typeface="+mj-lt"/>
              </a:rPr>
              <a:t>Incidence pour les différents niveaux et acteurs</a:t>
            </a:r>
          </a:p>
        </p:txBody>
      </p:sp>
      <p:graphicFrame>
        <p:nvGraphicFramePr>
          <p:cNvPr id="2" name="Diagram 1">
            <a:extLst>
              <a:ext uri="{FF2B5EF4-FFF2-40B4-BE49-F238E27FC236}">
                <a16:creationId xmlns:a16="http://schemas.microsoft.com/office/drawing/2014/main" id="{90254F88-4FF0-3834-147B-45A78A01F37B}"/>
              </a:ext>
            </a:extLst>
          </p:cNvPr>
          <p:cNvGraphicFramePr/>
          <p:nvPr>
            <p:extLst>
              <p:ext uri="{D42A27DB-BD31-4B8C-83A1-F6EECF244321}">
                <p14:modId xmlns:p14="http://schemas.microsoft.com/office/powerpoint/2010/main" val="2872890750"/>
              </p:ext>
            </p:extLst>
          </p:nvPr>
        </p:nvGraphicFramePr>
        <p:xfrm>
          <a:off x="1493821" y="928144"/>
          <a:ext cx="5495453" cy="3637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92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fr-FR" sz="2400"/>
              <a:t>Élaboration des politiques</a:t>
            </a:r>
          </a:p>
        </p:txBody>
      </p:sp>
      <p:sp>
        <p:nvSpPr>
          <p:cNvPr id="3" name="Content Placeholder 2"/>
          <p:cNvSpPr>
            <a:spLocks noGrp="1"/>
          </p:cNvSpPr>
          <p:nvPr>
            <p:ph sz="half" idx="1"/>
          </p:nvPr>
        </p:nvSpPr>
        <p:spPr>
          <a:xfrm>
            <a:off x="450001" y="933450"/>
            <a:ext cx="8154448" cy="3778433"/>
          </a:xfrm>
        </p:spPr>
        <p:txBody>
          <a:bodyPr lIns="0">
            <a:normAutofit/>
          </a:bodyPr>
          <a:lstStyle/>
          <a:p>
            <a:pPr>
              <a:spcBef>
                <a:spcPts val="0"/>
              </a:spcBef>
              <a:spcAft>
                <a:spcPts val="600"/>
              </a:spcAft>
            </a:pPr>
            <a:r>
              <a:rPr lang="fr-FR" sz="1600" dirty="0">
                <a:solidFill>
                  <a:srgbClr val="003399"/>
                </a:solidFill>
              </a:rPr>
              <a:t>Le règlement relatif aux machines et équipements:</a:t>
            </a:r>
          </a:p>
          <a:p>
            <a:pPr lvl="1">
              <a:spcAft>
                <a:spcPts val="600"/>
              </a:spcAft>
            </a:pPr>
            <a:r>
              <a:rPr lang="fr-FR" sz="1600" dirty="0">
                <a:solidFill>
                  <a:schemeClr val="tx2"/>
                </a:solidFill>
              </a:rPr>
              <a:t>Accroître la confiance dans les technologies numériques, y compris l’IA, la collaboration humain/robot, etc.</a:t>
            </a:r>
          </a:p>
          <a:p>
            <a:pPr lvl="1">
              <a:spcAft>
                <a:spcPts val="600"/>
              </a:spcAft>
            </a:pPr>
            <a:r>
              <a:rPr lang="fr-FR" sz="1600" dirty="0">
                <a:solidFill>
                  <a:schemeClr val="tx2"/>
                </a:solidFill>
              </a:rPr>
              <a:t>Mettre en place une surveillance efficace du marché</a:t>
            </a:r>
          </a:p>
          <a:p>
            <a:pPr marL="0" indent="0">
              <a:buNone/>
            </a:pPr>
            <a:endParaRPr lang="en-GB" sz="2000" dirty="0">
              <a:solidFill>
                <a:srgbClr val="003399"/>
              </a:solidFill>
            </a:endParaRPr>
          </a:p>
          <a:p>
            <a:pPr marL="0" indent="0">
              <a:buNone/>
            </a:pPr>
            <a:endParaRPr lang="en-GB" sz="2000" dirty="0">
              <a:solidFill>
                <a:srgbClr val="003399"/>
              </a:solidFill>
            </a:endParaRPr>
          </a:p>
          <a:p>
            <a:pPr marL="0" indent="0">
              <a:buNone/>
            </a:pPr>
            <a:endParaRPr lang="en-GB" sz="2000" dirty="0">
              <a:solidFill>
                <a:srgbClr val="003399"/>
              </a:solidFill>
            </a:endParaRPr>
          </a:p>
          <a:p>
            <a:pPr>
              <a:spcBef>
                <a:spcPts val="0"/>
              </a:spcBef>
              <a:spcAft>
                <a:spcPts val="600"/>
              </a:spcAft>
            </a:pPr>
            <a:r>
              <a:rPr lang="fr-FR" sz="1600" dirty="0">
                <a:solidFill>
                  <a:srgbClr val="003399"/>
                </a:solidFill>
              </a:rPr>
              <a:t>La législation de l'Union européenne sur l’IA </a:t>
            </a:r>
          </a:p>
          <a:p>
            <a:pPr lvl="1">
              <a:spcAft>
                <a:spcPts val="600"/>
              </a:spcAft>
            </a:pPr>
            <a:r>
              <a:rPr lang="fr-FR" sz="1600" dirty="0">
                <a:solidFill>
                  <a:schemeClr val="tx2"/>
                </a:solidFill>
              </a:rPr>
              <a:t>Propose de traiter les risques en matière de droits fondamentaux et de sécurité concernant l’IA</a:t>
            </a:r>
          </a:p>
          <a:p>
            <a:pPr marL="189000" lvl="1" indent="0">
              <a:buNone/>
            </a:pPr>
            <a:endParaRPr lang="en-GB" sz="1600" dirty="0"/>
          </a:p>
          <a:p>
            <a:pPr marL="0" indent="0">
              <a:buNone/>
            </a:pPr>
            <a:endParaRPr lang="en-GB" sz="1600" dirty="0">
              <a:solidFill>
                <a:srgbClr val="003399"/>
              </a:solidFill>
            </a:endParaRPr>
          </a:p>
          <a:p>
            <a:pPr marL="0" indent="0">
              <a:buNone/>
            </a:pPr>
            <a:endParaRPr lang="en-GB" sz="1600" dirty="0">
              <a:solidFill>
                <a:srgbClr val="003399"/>
              </a:solidFill>
            </a:endParaRPr>
          </a:p>
          <a:p>
            <a:pPr marL="0" indent="0">
              <a:buNone/>
            </a:pPr>
            <a:endParaRPr lang="en-GB" sz="1600" dirty="0"/>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gavel and paper with a piece of paper&#10;&#10;Description automatically generated">
            <a:extLst>
              <a:ext uri="{FF2B5EF4-FFF2-40B4-BE49-F238E27FC236}">
                <a16:creationId xmlns:a16="http://schemas.microsoft.com/office/drawing/2014/main" id="{EF0E2479-FBA4-4D5A-B99D-3D01BFA945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67773" y="1813829"/>
            <a:ext cx="1409325" cy="1409325"/>
          </a:xfrm>
          <a:prstGeom prst="rect">
            <a:avLst/>
          </a:prstGeom>
        </p:spPr>
      </p:pic>
    </p:spTree>
    <p:extLst>
      <p:ext uri="{BB962C8B-B14F-4D97-AF65-F5344CB8AC3E}">
        <p14:creationId xmlns:p14="http://schemas.microsoft.com/office/powerpoint/2010/main" val="418645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work: the automation of tasks"/>
          <p:cNvSpPr txBox="1">
            <a:spLocks noGrp="1"/>
          </p:cNvSpPr>
          <p:nvPr>
            <p:ph type="title"/>
          </p:nvPr>
        </p:nvSpPr>
        <p:spPr>
          <a:prstGeom prst="rect">
            <a:avLst/>
          </a:prstGeom>
        </p:spPr>
        <p:txBody>
          <a:bodyPr lIns="0"/>
          <a:lstStyle/>
          <a:p>
            <a:pPr lvl="1"/>
            <a:r>
              <a:rPr lang="fr-FR" sz="2400" b="1">
                <a:latin typeface="Arial (Überschriften)"/>
              </a:rPr>
              <a:t>Défis de la gestion de la SST </a:t>
            </a:r>
          </a:p>
        </p:txBody>
      </p:sp>
      <p:grpSp>
        <p:nvGrpSpPr>
          <p:cNvPr id="6" name="Gruppieren 5"/>
          <p:cNvGrpSpPr/>
          <p:nvPr/>
        </p:nvGrpSpPr>
        <p:grpSpPr>
          <a:xfrm>
            <a:off x="4945954" y="1170751"/>
            <a:ext cx="2547218" cy="1187798"/>
            <a:chOff x="1072656" y="1602098"/>
            <a:chExt cx="1860030" cy="1860030"/>
          </a:xfrm>
        </p:grpSpPr>
        <p:sp>
          <p:nvSpPr>
            <p:cNvPr id="7" name="Ellipse 6"/>
            <p:cNvSpPr/>
            <p:nvPr/>
          </p:nvSpPr>
          <p:spPr>
            <a:xfrm>
              <a:off x="1072656" y="1602098"/>
              <a:ext cx="1860030" cy="1860030"/>
            </a:xfrm>
            <a:prstGeom prst="ellipse">
              <a:avLst/>
            </a:pr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a:lstStyle/>
            <a:p>
              <a:endParaRPr lang="en-GB"/>
            </a:p>
          </p:txBody>
        </p:sp>
        <p:sp>
          <p:nvSpPr>
            <p:cNvPr id="8" name="Ellipse 4"/>
            <p:cNvSpPr txBox="1"/>
            <p:nvPr/>
          </p:nvSpPr>
          <p:spPr>
            <a:xfrm>
              <a:off x="1345051" y="1874493"/>
              <a:ext cx="1315240" cy="131524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7145" tIns="17145" rIns="17145" bIns="17145" numCol="1" spcCol="1270" anchor="ctr" anchorCtr="0">
              <a:noAutofit/>
            </a:bodyPr>
            <a:lstStyle/>
            <a:p>
              <a:pPr algn="ctr" defTabSz="600075">
                <a:lnSpc>
                  <a:spcPct val="90000"/>
                </a:lnSpc>
                <a:spcBef>
                  <a:spcPct val="0"/>
                </a:spcBef>
                <a:spcAft>
                  <a:spcPct val="35000"/>
                </a:spcAft>
              </a:pPr>
              <a:endParaRPr lang="en-150" sz="1050"/>
            </a:p>
          </p:txBody>
        </p:sp>
      </p:grpSp>
      <p:sp>
        <p:nvSpPr>
          <p:cNvPr id="9" name="Rechteck 8"/>
          <p:cNvSpPr/>
          <p:nvPr/>
        </p:nvSpPr>
        <p:spPr>
          <a:xfrm>
            <a:off x="5234924" y="1365284"/>
            <a:ext cx="2117558" cy="646331"/>
          </a:xfrm>
          <a:prstGeom prst="rect">
            <a:avLst/>
          </a:prstGeom>
        </p:spPr>
        <p:txBody>
          <a:bodyPr wrap="square">
            <a:spAutoFit/>
          </a:bodyPr>
          <a:lstStyle/>
          <a:p>
            <a:pPr marL="0" indent="0" algn="ctr">
              <a:buNone/>
            </a:pPr>
            <a:r>
              <a:rPr lang="fr-FR" sz="1200" b="0" i="1" dirty="0">
                <a:solidFill>
                  <a:srgbClr val="003399"/>
                </a:solidFill>
              </a:rPr>
              <a:t>L’évolution rapide des technologies se traduit par une méconnaissance de l’incidence sur la SST</a:t>
            </a:r>
          </a:p>
        </p:txBody>
      </p:sp>
      <p:graphicFrame>
        <p:nvGraphicFramePr>
          <p:cNvPr id="1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Grafik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127812" y="2349617"/>
            <a:ext cx="2333385" cy="2069691"/>
          </a:xfrm>
          <a:prstGeom prst="rect">
            <a:avLst/>
          </a:prstGeom>
        </p:spPr>
      </p:pic>
      <p:sp>
        <p:nvSpPr>
          <p:cNvPr id="5" name="TextBox 4">
            <a:extLst>
              <a:ext uri="{FF2B5EF4-FFF2-40B4-BE49-F238E27FC236}">
                <a16:creationId xmlns:a16="http://schemas.microsoft.com/office/drawing/2014/main" id="{47BA883C-88A8-FD25-7D0C-A94DD98500A9}"/>
              </a:ext>
            </a:extLst>
          </p:cNvPr>
          <p:cNvSpPr txBox="1"/>
          <p:nvPr/>
        </p:nvSpPr>
        <p:spPr>
          <a:xfrm>
            <a:off x="450001" y="828052"/>
            <a:ext cx="3586110" cy="1520416"/>
          </a:xfrm>
          <a:prstGeom prst="rect">
            <a:avLst/>
          </a:prstGeom>
          <a:noFill/>
        </p:spPr>
        <p:txBody>
          <a:bodyPr wrap="none" lIns="0" rtlCol="0">
            <a:spAutoFit/>
          </a:bodyPr>
          <a:lstStyle/>
          <a:p>
            <a:pPr>
              <a:lnSpc>
                <a:spcPct val="120000"/>
              </a:lnSpc>
            </a:pPr>
            <a:r>
              <a:rPr lang="fr-FR" sz="1600" b="1">
                <a:solidFill>
                  <a:srgbClr val="ACC700"/>
                </a:solidFill>
              </a:rPr>
              <a:t>Nouveaux défis: </a:t>
            </a:r>
          </a:p>
          <a:p>
            <a:pPr marL="285750" indent="-169863">
              <a:lnSpc>
                <a:spcPct val="120000"/>
              </a:lnSpc>
              <a:buFont typeface="Arial" panose="020B0604020202020204" pitchFamily="34" charset="0"/>
              <a:buChar char="•"/>
            </a:pPr>
            <a:r>
              <a:rPr lang="fr-FR" sz="1600">
                <a:solidFill>
                  <a:srgbClr val="003399"/>
                </a:solidFill>
              </a:rPr>
              <a:t>Biais (caché) dans les systèmes fondés sur l’IA</a:t>
            </a:r>
          </a:p>
          <a:p>
            <a:pPr marL="285750" indent="-169863">
              <a:lnSpc>
                <a:spcPct val="120000"/>
              </a:lnSpc>
              <a:buFont typeface="Arial" panose="020B0604020202020204" pitchFamily="34" charset="0"/>
              <a:buChar char="•"/>
            </a:pPr>
            <a:r>
              <a:rPr lang="fr-FR" sz="1600">
                <a:solidFill>
                  <a:srgbClr val="003399"/>
                </a:solidFill>
              </a:rPr>
              <a:t>Cybersécurité</a:t>
            </a:r>
          </a:p>
          <a:p>
            <a:pPr marL="285750" indent="-169863">
              <a:lnSpc>
                <a:spcPct val="120000"/>
              </a:lnSpc>
              <a:buFont typeface="Arial" panose="020B0604020202020204" pitchFamily="34" charset="0"/>
              <a:buChar char="•"/>
            </a:pPr>
            <a:r>
              <a:rPr lang="fr-FR" sz="1600">
                <a:solidFill>
                  <a:srgbClr val="003399"/>
                </a:solidFill>
              </a:rPr>
              <a:t>Craintes et attentes des travailleurs</a:t>
            </a:r>
          </a:p>
          <a:p>
            <a:endParaRPr lang="en-US" sz="1600" dirty="0"/>
          </a:p>
        </p:txBody>
      </p:sp>
      <p:sp>
        <p:nvSpPr>
          <p:cNvPr id="11" name="TextBox 10">
            <a:extLst>
              <a:ext uri="{FF2B5EF4-FFF2-40B4-BE49-F238E27FC236}">
                <a16:creationId xmlns:a16="http://schemas.microsoft.com/office/drawing/2014/main" id="{3DEB530F-8587-3B7B-C5F4-525E48E1BBF0}"/>
              </a:ext>
            </a:extLst>
          </p:cNvPr>
          <p:cNvSpPr txBox="1"/>
          <p:nvPr/>
        </p:nvSpPr>
        <p:spPr>
          <a:xfrm>
            <a:off x="450001" y="2413656"/>
            <a:ext cx="4255332" cy="2111347"/>
          </a:xfrm>
          <a:prstGeom prst="rect">
            <a:avLst/>
          </a:prstGeom>
          <a:noFill/>
        </p:spPr>
        <p:txBody>
          <a:bodyPr wrap="none" lIns="0" rtlCol="0">
            <a:spAutoFit/>
          </a:bodyPr>
          <a:lstStyle/>
          <a:p>
            <a:pPr>
              <a:lnSpc>
                <a:spcPct val="120000"/>
              </a:lnSpc>
            </a:pPr>
            <a:r>
              <a:rPr lang="fr-FR" sz="1600" b="1" dirty="0">
                <a:solidFill>
                  <a:srgbClr val="ACC700"/>
                </a:solidFill>
              </a:rPr>
              <a:t>Impacts organisationnels et sociaux: </a:t>
            </a:r>
          </a:p>
          <a:p>
            <a:pPr marL="285750" indent="-169863">
              <a:lnSpc>
                <a:spcPct val="120000"/>
              </a:lnSpc>
              <a:buFont typeface="Arial" panose="020B0604020202020204" pitchFamily="34" charset="0"/>
              <a:buChar char="•"/>
            </a:pPr>
            <a:r>
              <a:rPr lang="fr-FR" sz="1600" b="0" dirty="0">
                <a:solidFill>
                  <a:srgbClr val="003399"/>
                </a:solidFill>
              </a:rPr>
              <a:t>Dépersonnalisation</a:t>
            </a:r>
          </a:p>
          <a:p>
            <a:pPr marL="285750" indent="-169863">
              <a:lnSpc>
                <a:spcPct val="120000"/>
              </a:lnSpc>
              <a:buFont typeface="Arial" panose="020B0604020202020204" pitchFamily="34" charset="0"/>
              <a:buChar char="•"/>
            </a:pPr>
            <a:r>
              <a:rPr lang="fr-FR" sz="1600" b="0" dirty="0">
                <a:solidFill>
                  <a:srgbClr val="003399"/>
                </a:solidFill>
              </a:rPr>
              <a:t>Moins d’interactions sociales</a:t>
            </a:r>
          </a:p>
          <a:p>
            <a:pPr marL="285750" indent="-169863">
              <a:lnSpc>
                <a:spcPct val="120000"/>
              </a:lnSpc>
              <a:buFont typeface="Arial" panose="020B0604020202020204" pitchFamily="34" charset="0"/>
              <a:buChar char="•"/>
            </a:pPr>
            <a:r>
              <a:rPr lang="fr-FR" sz="1600" b="0" dirty="0">
                <a:solidFill>
                  <a:srgbClr val="003399"/>
                </a:solidFill>
              </a:rPr>
              <a:t>Pression en termes de performance</a:t>
            </a:r>
          </a:p>
          <a:p>
            <a:pPr marL="285750" indent="-169863">
              <a:lnSpc>
                <a:spcPct val="120000"/>
              </a:lnSpc>
              <a:buFont typeface="Arial" panose="020B0604020202020204" pitchFamily="34" charset="0"/>
              <a:buChar char="•"/>
            </a:pPr>
            <a:r>
              <a:rPr lang="fr-FR" sz="1600" b="0" dirty="0">
                <a:solidFill>
                  <a:srgbClr val="003399"/>
                </a:solidFill>
              </a:rPr>
              <a:t>Confiance(Méfiance) </a:t>
            </a:r>
            <a:r>
              <a:rPr lang="fr-FR" sz="1600" b="0">
                <a:solidFill>
                  <a:srgbClr val="003399"/>
                </a:solidFill>
              </a:rPr>
              <a:t>dans l’automatisation</a:t>
            </a:r>
            <a:endParaRPr lang="fr-FR" sz="1600" b="0" dirty="0">
              <a:solidFill>
                <a:srgbClr val="003399"/>
              </a:solidFill>
            </a:endParaRPr>
          </a:p>
          <a:p>
            <a:pPr marL="285750" indent="-169863">
              <a:lnSpc>
                <a:spcPct val="120000"/>
              </a:lnSpc>
              <a:buFont typeface="Arial" panose="020B0604020202020204" pitchFamily="34" charset="0"/>
              <a:buChar char="•"/>
            </a:pPr>
            <a:r>
              <a:rPr lang="fr-FR" sz="1600" b="0" dirty="0">
                <a:solidFill>
                  <a:srgbClr val="003399"/>
                </a:solidFill>
              </a:rPr>
              <a:t>Déqualification de la main-d’œuvre</a:t>
            </a:r>
          </a:p>
          <a:p>
            <a:endParaRPr lang="en-US" sz="1600" dirty="0"/>
          </a:p>
        </p:txBody>
      </p:sp>
    </p:spTree>
    <p:extLst>
      <p:ext uri="{BB962C8B-B14F-4D97-AF65-F5344CB8AC3E}">
        <p14:creationId xmlns:p14="http://schemas.microsoft.com/office/powerpoint/2010/main" val="4108687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2" y="135302"/>
            <a:ext cx="7559873" cy="367200"/>
          </a:xfrm>
        </p:spPr>
        <p:txBody>
          <a:bodyPr lIns="0"/>
          <a:lstStyle/>
          <a:p>
            <a:r>
              <a:rPr lang="fr-FR" sz="2400"/>
              <a:t>Gestion de la SST </a:t>
            </a:r>
          </a:p>
        </p:txBody>
      </p:sp>
      <p:sp>
        <p:nvSpPr>
          <p:cNvPr id="5" name="Pfeil nach oben 4"/>
          <p:cNvSpPr/>
          <p:nvPr/>
        </p:nvSpPr>
        <p:spPr>
          <a:xfrm>
            <a:off x="4910487"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Pfeil nach oben 5"/>
          <p:cNvSpPr/>
          <p:nvPr/>
        </p:nvSpPr>
        <p:spPr>
          <a:xfrm rot="10800000">
            <a:off x="701136"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3" name="Abgerundetes Rechteck 2"/>
          <p:cNvSpPr/>
          <p:nvPr/>
        </p:nvSpPr>
        <p:spPr>
          <a:xfrm>
            <a:off x="4763764" y="3601170"/>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b="1">
                <a:solidFill>
                  <a:srgbClr val="003399"/>
                </a:solidFill>
              </a:rPr>
              <a:t>Cas d’utilisation en Europe</a:t>
            </a:r>
          </a:p>
        </p:txBody>
      </p:sp>
      <p:sp>
        <p:nvSpPr>
          <p:cNvPr id="10" name="Abgerundetes Rechteck 9"/>
          <p:cNvSpPr/>
          <p:nvPr/>
        </p:nvSpPr>
        <p:spPr>
          <a:xfrm>
            <a:off x="4763764" y="2418028"/>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b="1">
                <a:solidFill>
                  <a:srgbClr val="003399"/>
                </a:solidFill>
              </a:rPr>
              <a:t>Échange d’expertise</a:t>
            </a:r>
          </a:p>
        </p:txBody>
      </p:sp>
      <p:sp>
        <p:nvSpPr>
          <p:cNvPr id="11" name="Abgerundetes Rechteck 10"/>
          <p:cNvSpPr/>
          <p:nvPr/>
        </p:nvSpPr>
        <p:spPr>
          <a:xfrm>
            <a:off x="4763764" y="3009599"/>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b="1">
                <a:solidFill>
                  <a:srgbClr val="003399"/>
                </a:solidFill>
              </a:rPr>
              <a:t>Approche «l’humain reste aux commandes»</a:t>
            </a:r>
          </a:p>
        </p:txBody>
      </p:sp>
      <p:sp>
        <p:nvSpPr>
          <p:cNvPr id="12" name="Abgerundetes Rechteck 11"/>
          <p:cNvSpPr/>
          <p:nvPr/>
        </p:nvSpPr>
        <p:spPr>
          <a:xfrm>
            <a:off x="4763764" y="1827546"/>
            <a:ext cx="3140242" cy="400111"/>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b="1">
                <a:solidFill>
                  <a:srgbClr val="003399"/>
                </a:solidFill>
              </a:rPr>
              <a:t>Participation précoce des travailleurs</a:t>
            </a:r>
          </a:p>
        </p:txBody>
      </p:sp>
      <p:sp>
        <p:nvSpPr>
          <p:cNvPr id="15" name="Abgerundetes Rechteck 14"/>
          <p:cNvSpPr/>
          <p:nvPr/>
        </p:nvSpPr>
        <p:spPr>
          <a:xfrm>
            <a:off x="607347" y="2425341"/>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b="1">
                <a:solidFill>
                  <a:srgbClr val="003399"/>
                </a:solidFill>
              </a:rPr>
              <a:t>Résistance interne au changement</a:t>
            </a:r>
          </a:p>
        </p:txBody>
      </p:sp>
      <p:sp>
        <p:nvSpPr>
          <p:cNvPr id="16" name="Abgerundetes Rechteck 15"/>
          <p:cNvSpPr/>
          <p:nvPr/>
        </p:nvSpPr>
        <p:spPr>
          <a:xfrm>
            <a:off x="607347" y="3026912"/>
            <a:ext cx="3140242" cy="386483"/>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b="1">
                <a:solidFill>
                  <a:srgbClr val="003399"/>
                </a:solidFill>
              </a:rPr>
              <a:t>Paysage juridique</a:t>
            </a:r>
          </a:p>
        </p:txBody>
      </p:sp>
      <p:sp>
        <p:nvSpPr>
          <p:cNvPr id="17" name="Abgerundetes Rechteck 16"/>
          <p:cNvSpPr/>
          <p:nvPr/>
        </p:nvSpPr>
        <p:spPr>
          <a:xfrm>
            <a:off x="607347" y="1827546"/>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b="1">
                <a:solidFill>
                  <a:srgbClr val="003399"/>
                </a:solidFill>
              </a:rPr>
              <a:t>Manque d’expérience en matière de technologie</a:t>
            </a:r>
          </a:p>
        </p:txBody>
      </p:sp>
      <p:graphicFrame>
        <p:nvGraphicFramePr>
          <p:cNvPr id="18"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A51C16B-1157-93B1-DAA3-B677B9FABA3C}"/>
              </a:ext>
            </a:extLst>
          </p:cNvPr>
          <p:cNvSpPr txBox="1"/>
          <p:nvPr/>
        </p:nvSpPr>
        <p:spPr>
          <a:xfrm>
            <a:off x="899255" y="968452"/>
            <a:ext cx="2137124" cy="400110"/>
          </a:xfrm>
          <a:prstGeom prst="rect">
            <a:avLst/>
          </a:prstGeom>
          <a:noFill/>
        </p:spPr>
        <p:txBody>
          <a:bodyPr wrap="none" rtlCol="0">
            <a:spAutoFit/>
          </a:bodyPr>
          <a:lstStyle/>
          <a:p>
            <a:r>
              <a:rPr lang="fr-FR" sz="2000" b="1" dirty="0">
                <a:solidFill>
                  <a:srgbClr val="ACC700"/>
                </a:solidFill>
              </a:rPr>
              <a:t>Réduire les obstacles</a:t>
            </a:r>
          </a:p>
        </p:txBody>
      </p:sp>
      <p:sp>
        <p:nvSpPr>
          <p:cNvPr id="7" name="TextBox 6">
            <a:extLst>
              <a:ext uri="{FF2B5EF4-FFF2-40B4-BE49-F238E27FC236}">
                <a16:creationId xmlns:a16="http://schemas.microsoft.com/office/drawing/2014/main" id="{B4C9D876-4A2B-110B-5CCF-945346B2B921}"/>
              </a:ext>
            </a:extLst>
          </p:cNvPr>
          <p:cNvSpPr txBox="1"/>
          <p:nvPr/>
        </p:nvSpPr>
        <p:spPr>
          <a:xfrm>
            <a:off x="4551532" y="968452"/>
            <a:ext cx="2180405" cy="400110"/>
          </a:xfrm>
          <a:prstGeom prst="rect">
            <a:avLst/>
          </a:prstGeom>
          <a:noFill/>
        </p:spPr>
        <p:txBody>
          <a:bodyPr wrap="none" rtlCol="0">
            <a:spAutoFit/>
          </a:bodyPr>
          <a:lstStyle/>
          <a:p>
            <a:r>
              <a:rPr lang="fr-FR" sz="2000" b="1" dirty="0">
                <a:solidFill>
                  <a:srgbClr val="ACC700"/>
                </a:solidFill>
              </a:rPr>
              <a:t>Renforcer les facteurs favorables</a:t>
            </a:r>
          </a:p>
        </p:txBody>
      </p:sp>
    </p:spTree>
    <p:extLst>
      <p:ext uri="{BB962C8B-B14F-4D97-AF65-F5344CB8AC3E}">
        <p14:creationId xmlns:p14="http://schemas.microsoft.com/office/powerpoint/2010/main" val="96092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fr-FR" sz="2400"/>
              <a:t>Utilisation de systèmes fondés sur l’IA pour la SST</a:t>
            </a:r>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nhaltsplatzhalter 2"/>
          <p:cNvSpPr>
            <a:spLocks noGrp="1"/>
          </p:cNvSpPr>
          <p:nvPr>
            <p:ph sz="half" idx="1"/>
          </p:nvPr>
        </p:nvSpPr>
        <p:spPr>
          <a:xfrm>
            <a:off x="265644" y="893253"/>
            <a:ext cx="3898956" cy="434520"/>
          </a:xfrm>
        </p:spPr>
        <p:txBody>
          <a:bodyPr>
            <a:normAutofit fontScale="70000" lnSpcReduction="20000"/>
          </a:bodyPr>
          <a:lstStyle/>
          <a:p>
            <a:pPr marL="0" indent="0" algn="ctr">
              <a:buNone/>
            </a:pPr>
            <a:r>
              <a:rPr lang="fr-FR" sz="2000" dirty="0">
                <a:latin typeface="Arial" panose="020B0604020202020204" pitchFamily="34" charset="0"/>
                <a:cs typeface="Arial" panose="020B0604020202020204" pitchFamily="34" charset="0"/>
              </a:rPr>
              <a:t>Surveillance des processus et de la SST</a:t>
            </a:r>
          </a:p>
        </p:txBody>
      </p:sp>
      <p:sp>
        <p:nvSpPr>
          <p:cNvPr id="15" name="Pfeil nach links und rechts 14"/>
          <p:cNvSpPr/>
          <p:nvPr/>
        </p:nvSpPr>
        <p:spPr>
          <a:xfrm>
            <a:off x="3513080" y="1735823"/>
            <a:ext cx="1409053" cy="228693"/>
          </a:xfrm>
          <a:prstGeom prst="leftRightArrow">
            <a:avLst>
              <a:gd name="adj1" fmla="val 21856"/>
              <a:gd name="adj2" fmla="val 50000"/>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16" name="Inhaltsplatzhalter 2"/>
          <p:cNvSpPr txBox="1">
            <a:spLocks/>
          </p:cNvSpPr>
          <p:nvPr/>
        </p:nvSpPr>
        <p:spPr>
          <a:xfrm>
            <a:off x="5215378" y="893253"/>
            <a:ext cx="2330516" cy="317925"/>
          </a:xfrm>
          <a:prstGeom prst="rect">
            <a:avLst/>
          </a:prstGeom>
        </p:spPr>
        <p:txBody>
          <a:bodyPr vert="horz" lIns="68580" tIns="34290" rIns="68580" bIns="34290" rtlCol="0" anchor="t" anchorCtr="0">
            <a:noAutofit/>
          </a:bodyPr>
          <a:lstStyle>
            <a:lvl1pPr marL="251994" indent="-251994" algn="l" defTabSz="457189"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431989" indent="-179996" algn="l" defTabSz="457189"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611985" indent="-179996" algn="l" defTabSz="457189" rtl="0" eaLnBrk="1" latinLnBrk="0" hangingPunct="1">
              <a:spcBef>
                <a:spcPts val="0"/>
              </a:spcBef>
              <a:spcAft>
                <a:spcPts val="0"/>
              </a:spcAft>
              <a:buClrTx/>
              <a:buFont typeface="Arial" pitchFamily="34" charset="0"/>
              <a:buChar char="−"/>
              <a:defRPr sz="1700" kern="1200" baseline="0">
                <a:solidFill>
                  <a:schemeClr val="tx1"/>
                </a:solidFill>
                <a:latin typeface="+mn-lt"/>
                <a:ea typeface="+mn-ea"/>
                <a:cs typeface="+mn-cs"/>
              </a:defRPr>
            </a:lvl3pPr>
            <a:lvl4pPr marL="791980" indent="-179996" algn="l" defTabSz="457189"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4pPr>
            <a:lvl5pPr marL="971976" indent="-179996" algn="l" defTabSz="457189" rtl="0" eaLnBrk="1" latinLnBrk="0" hangingPunct="1">
              <a:spcBef>
                <a:spcPts val="0"/>
              </a:spcBef>
              <a:spcAft>
                <a:spcPts val="0"/>
              </a:spcAft>
              <a:buClrTx/>
              <a:buFont typeface="Arial" pitchFamily="34" charset="0"/>
              <a:buChar char="−"/>
              <a:defRPr sz="1500" kern="1200" baseline="0">
                <a:solidFill>
                  <a:schemeClr val="tx1"/>
                </a:solidFill>
                <a:latin typeface="+mn-lt"/>
                <a:ea typeface="+mn-ea"/>
                <a:cs typeface="+mn-cs"/>
              </a:defRPr>
            </a:lvl5pPr>
            <a:lvl6pPr marL="2514537" indent="-228594" algn="l" defTabSz="457189" rtl="0" eaLnBrk="1" latinLnBrk="0" hangingPunct="1">
              <a:spcBef>
                <a:spcPts val="0"/>
              </a:spcBef>
              <a:buClr>
                <a:schemeClr val="tx2"/>
              </a:buClr>
              <a:buSzPct val="101000"/>
              <a:buFont typeface="Courier New" pitchFamily="49" charset="0"/>
              <a:buChar char="o"/>
              <a:defRPr sz="1200" kern="1200" baseline="0">
                <a:solidFill>
                  <a:schemeClr val="tx1"/>
                </a:solidFill>
                <a:latin typeface="+mn-lt"/>
                <a:ea typeface="+mn-ea"/>
                <a:cs typeface="+mn-cs"/>
              </a:defRPr>
            </a:lvl6pPr>
            <a:lvl7pPr marL="2971726" indent="-228594" algn="l" defTabSz="457189" rtl="0" eaLnBrk="1" latinLnBrk="0" hangingPunct="1">
              <a:spcBef>
                <a:spcPts val="0"/>
              </a:spcBef>
              <a:buClr>
                <a:schemeClr val="tx2"/>
              </a:buClr>
              <a:buFont typeface="Courier New" pitchFamily="49" charset="0"/>
              <a:buChar char="o"/>
              <a:defRPr sz="1200" kern="1200" baseline="0">
                <a:solidFill>
                  <a:schemeClr val="tx1"/>
                </a:solidFill>
                <a:latin typeface="+mn-lt"/>
                <a:ea typeface="+mn-ea"/>
                <a:cs typeface="+mn-cs"/>
              </a:defRPr>
            </a:lvl7pPr>
            <a:lvl8pPr marL="3428914"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103"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marL="0" indent="0" algn="ctr">
              <a:buNone/>
            </a:pPr>
            <a:r>
              <a:rPr lang="fr-FR" sz="1400" dirty="0">
                <a:latin typeface="Arial" panose="020B0604020202020204" pitchFamily="34" charset="0"/>
                <a:cs typeface="Arial" panose="020B0604020202020204" pitchFamily="34" charset="0"/>
              </a:rPr>
              <a:t>Sentiment d’être surveillé</a:t>
            </a:r>
          </a:p>
        </p:txBody>
      </p:sp>
      <p:sp>
        <p:nvSpPr>
          <p:cNvPr id="20" name="Inhaltsplatzhalter 2"/>
          <p:cNvSpPr txBox="1">
            <a:spLocks/>
          </p:cNvSpPr>
          <p:nvPr/>
        </p:nvSpPr>
        <p:spPr>
          <a:xfrm>
            <a:off x="455524" y="2656583"/>
            <a:ext cx="3801368" cy="928132"/>
          </a:xfrm>
          <a:prstGeom prst="rect">
            <a:avLst/>
          </a:prstGeom>
        </p:spPr>
        <p:txBody>
          <a:bodyPr vert="horz" lIns="0" tIns="0" rIns="0" bIns="0" rtlCol="0" anchor="t" anchorCtr="0">
            <a:normAutofit/>
          </a:bodyPr>
          <a:lstStyle>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fr-FR" sz="1400" dirty="0"/>
              <a:t>Systèmes avec détection intégrée des erreurs</a:t>
            </a:r>
          </a:p>
          <a:p>
            <a:pPr marL="0" indent="171450">
              <a:spcBef>
                <a:spcPts val="0"/>
              </a:spcBef>
            </a:pPr>
            <a:r>
              <a:rPr lang="fr-FR" sz="1400" dirty="0"/>
              <a:t>Espaces de travail plus sûrs</a:t>
            </a:r>
          </a:p>
          <a:p>
            <a:pPr marL="0" indent="171450">
              <a:spcBef>
                <a:spcPts val="0"/>
              </a:spcBef>
            </a:pPr>
            <a:r>
              <a:rPr lang="fr-FR" sz="1400" dirty="0"/>
              <a:t>Systèmes d’auto-apprentissage</a:t>
            </a:r>
          </a:p>
        </p:txBody>
      </p:sp>
      <p:sp>
        <p:nvSpPr>
          <p:cNvPr id="21" name="Inhaltsplatzhalter 2"/>
          <p:cNvSpPr txBox="1">
            <a:spLocks/>
          </p:cNvSpPr>
          <p:nvPr/>
        </p:nvSpPr>
        <p:spPr>
          <a:xfrm>
            <a:off x="4657487" y="2656488"/>
            <a:ext cx="4232514" cy="1025784"/>
          </a:xfrm>
          <a:prstGeom prst="rect">
            <a:avLst/>
          </a:prstGeom>
        </p:spPr>
        <p:txBody>
          <a:bodyPr vert="horz" lIns="0" tIns="0" rIns="0" bIns="0" rtlCol="0" anchor="t" anchorCtr="0">
            <a:noAutofit/>
          </a:bodyPr>
          <a:lstStyle>
            <a:defPPr>
              <a:defRPr lang="en-US"/>
            </a:defPPr>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fr-FR" sz="1400" dirty="0"/>
              <a:t>Incertitude quant à la nature des données collectées</a:t>
            </a:r>
          </a:p>
          <a:p>
            <a:pPr marL="0" indent="171450">
              <a:spcBef>
                <a:spcPts val="0"/>
              </a:spcBef>
            </a:pPr>
            <a:r>
              <a:rPr lang="fr-FR" sz="1400" dirty="0"/>
              <a:t>Présence accrue de caméras</a:t>
            </a:r>
          </a:p>
          <a:p>
            <a:pPr marL="0" indent="171450">
              <a:spcBef>
                <a:spcPts val="0"/>
              </a:spcBef>
            </a:pPr>
            <a:r>
              <a:rPr lang="fr-FR" sz="1400" dirty="0"/>
              <a:t>Hypothèses sous-jacentes</a:t>
            </a:r>
          </a:p>
        </p:txBody>
      </p:sp>
      <p:grpSp>
        <p:nvGrpSpPr>
          <p:cNvPr id="29" name="Group 28">
            <a:extLst>
              <a:ext uri="{FF2B5EF4-FFF2-40B4-BE49-F238E27FC236}">
                <a16:creationId xmlns:a16="http://schemas.microsoft.com/office/drawing/2014/main" id="{17D65A3D-689C-4A8A-8E2E-0B5AEE8024FE}"/>
              </a:ext>
            </a:extLst>
          </p:cNvPr>
          <p:cNvGrpSpPr/>
          <p:nvPr/>
        </p:nvGrpSpPr>
        <p:grpSpPr>
          <a:xfrm>
            <a:off x="1075765" y="3748542"/>
            <a:ext cx="6470129" cy="762007"/>
            <a:chOff x="1075765" y="3609073"/>
            <a:chExt cx="6470129" cy="762007"/>
          </a:xfrm>
        </p:grpSpPr>
        <p:pic>
          <p:nvPicPr>
            <p:cNvPr id="19" name="Picture 18">
              <a:extLst>
                <a:ext uri="{FF2B5EF4-FFF2-40B4-BE49-F238E27FC236}">
                  <a16:creationId xmlns:a16="http://schemas.microsoft.com/office/drawing/2014/main" id="{724F05AE-6C91-46FA-8702-02A2A469BAC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75765" y="3609073"/>
              <a:ext cx="6470129" cy="762007"/>
            </a:xfrm>
            <a:prstGeom prst="rect">
              <a:avLst/>
            </a:prstGeom>
            <a:solidFill>
              <a:srgbClr val="FFFFFF">
                <a:shade val="85000"/>
              </a:srgbClr>
            </a:solidFill>
            <a:ln w="539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6350" h="19050"/>
              <a:contourClr>
                <a:srgbClr val="FFFFFF"/>
              </a:contourClr>
            </a:sp3d>
          </p:spPr>
        </p:pic>
        <p:sp>
          <p:nvSpPr>
            <p:cNvPr id="22" name="TextBox 21">
              <a:extLst>
                <a:ext uri="{FF2B5EF4-FFF2-40B4-BE49-F238E27FC236}">
                  <a16:creationId xmlns:a16="http://schemas.microsoft.com/office/drawing/2014/main" id="{C8A4365E-54E5-4FD8-BB99-39E046B6525F}"/>
                </a:ext>
              </a:extLst>
            </p:cNvPr>
            <p:cNvSpPr txBox="1"/>
            <p:nvPr/>
          </p:nvSpPr>
          <p:spPr>
            <a:xfrm>
              <a:off x="1118247" y="3662207"/>
              <a:ext cx="6377503" cy="646331"/>
            </a:xfrm>
            <a:prstGeom prst="rect">
              <a:avLst/>
            </a:prstGeom>
            <a:noFill/>
          </p:spPr>
          <p:txBody>
            <a:bodyPr wrap="square">
              <a:spAutoFit/>
            </a:bodyPr>
            <a:lstStyle/>
            <a:p>
              <a:pPr algn="ctr"/>
              <a:r>
                <a:rPr lang="fr-FR" b="1" dirty="0">
                  <a:solidFill>
                    <a:schemeClr val="bg1"/>
                  </a:solidFill>
                  <a:cs typeface="Arial" panose="020B0604020202020204" pitchFamily="34" charset="0"/>
                </a:rPr>
                <a:t>Communication claire concernant les données collectées, quand, où et à quelle fin. </a:t>
              </a:r>
            </a:p>
          </p:txBody>
        </p:sp>
      </p:grpSp>
      <p:grpSp>
        <p:nvGrpSpPr>
          <p:cNvPr id="27" name="Group 26">
            <a:extLst>
              <a:ext uri="{FF2B5EF4-FFF2-40B4-BE49-F238E27FC236}">
                <a16:creationId xmlns:a16="http://schemas.microsoft.com/office/drawing/2014/main" id="{BCA7A25F-F856-43D8-AA0D-B5EEBD72C3BD}"/>
              </a:ext>
            </a:extLst>
          </p:cNvPr>
          <p:cNvGrpSpPr/>
          <p:nvPr/>
        </p:nvGrpSpPr>
        <p:grpSpPr>
          <a:xfrm>
            <a:off x="1181927" y="1377379"/>
            <a:ext cx="1689113" cy="1084088"/>
            <a:chOff x="1181927" y="1331831"/>
            <a:chExt cx="1689113" cy="1084088"/>
          </a:xfrm>
        </p:grpSpPr>
        <p:sp>
          <p:nvSpPr>
            <p:cNvPr id="9" name="Rectangle 3">
              <a:extLst>
                <a:ext uri="{FF2B5EF4-FFF2-40B4-BE49-F238E27FC236}">
                  <a16:creationId xmlns:a16="http://schemas.microsoft.com/office/drawing/2014/main" id="{1BE6B8D5-7BC7-3782-8ACF-96C9CF3FF8CE}"/>
                </a:ext>
              </a:extLst>
            </p:cNvPr>
            <p:cNvSpPr/>
            <p:nvPr/>
          </p:nvSpPr>
          <p:spPr>
            <a:xfrm>
              <a:off x="1181927" y="1340434"/>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5" name="Picture 24" descr="A green camera on a black background&#10;&#10;Description automatically generated">
              <a:extLst>
                <a:ext uri="{FF2B5EF4-FFF2-40B4-BE49-F238E27FC236}">
                  <a16:creationId xmlns:a16="http://schemas.microsoft.com/office/drawing/2014/main" id="{21FF0612-BF27-4841-AA0A-E7973665B7E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26035" y="1331831"/>
              <a:ext cx="1084088" cy="1084088"/>
            </a:xfrm>
            <a:prstGeom prst="rect">
              <a:avLst/>
            </a:prstGeom>
          </p:spPr>
        </p:pic>
      </p:grpSp>
      <p:grpSp>
        <p:nvGrpSpPr>
          <p:cNvPr id="3" name="Group 2">
            <a:extLst>
              <a:ext uri="{FF2B5EF4-FFF2-40B4-BE49-F238E27FC236}">
                <a16:creationId xmlns:a16="http://schemas.microsoft.com/office/drawing/2014/main" id="{87516F2C-3442-4F15-B85D-C8F5712BAF9C}"/>
              </a:ext>
            </a:extLst>
          </p:cNvPr>
          <p:cNvGrpSpPr/>
          <p:nvPr/>
        </p:nvGrpSpPr>
        <p:grpSpPr>
          <a:xfrm>
            <a:off x="5554739" y="1266280"/>
            <a:ext cx="1689113" cy="1306287"/>
            <a:chOff x="5536079" y="1266280"/>
            <a:chExt cx="1689113" cy="1306287"/>
          </a:xfrm>
        </p:grpSpPr>
        <p:sp>
          <p:nvSpPr>
            <p:cNvPr id="23" name="Rectangle 3">
              <a:extLst>
                <a:ext uri="{FF2B5EF4-FFF2-40B4-BE49-F238E27FC236}">
                  <a16:creationId xmlns:a16="http://schemas.microsoft.com/office/drawing/2014/main" id="{EEDE12EC-7065-4A61-8C42-9C0F243875D8}"/>
                </a:ext>
              </a:extLst>
            </p:cNvPr>
            <p:cNvSpPr/>
            <p:nvPr/>
          </p:nvSpPr>
          <p:spPr>
            <a:xfrm>
              <a:off x="5536079" y="1462983"/>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6" name="Picture 25" descr="A green eye with a black circle&#10;&#10;Description automatically generated">
              <a:extLst>
                <a:ext uri="{FF2B5EF4-FFF2-40B4-BE49-F238E27FC236}">
                  <a16:creationId xmlns:a16="http://schemas.microsoft.com/office/drawing/2014/main" id="{74B10E2F-FBDB-4FCC-BD92-DDB75021BEE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86095" y="1266280"/>
              <a:ext cx="1306287" cy="1306287"/>
            </a:xfrm>
            <a:prstGeom prst="rect">
              <a:avLst/>
            </a:prstGeom>
          </p:spPr>
        </p:pic>
      </p:grpSp>
    </p:spTree>
    <p:extLst>
      <p:ext uri="{BB962C8B-B14F-4D97-AF65-F5344CB8AC3E}">
        <p14:creationId xmlns:p14="http://schemas.microsoft.com/office/powerpoint/2010/main" val="2111782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ipboard with a magnifying glass&#10;&#10;Description automatically generated">
            <a:extLst>
              <a:ext uri="{FF2B5EF4-FFF2-40B4-BE49-F238E27FC236}">
                <a16:creationId xmlns:a16="http://schemas.microsoft.com/office/drawing/2014/main" id="{B273A75C-FCC9-4154-B778-072E783852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7417" y="2237411"/>
            <a:ext cx="1479686" cy="1479686"/>
          </a:xfrm>
          <a:prstGeom prst="rect">
            <a:avLst/>
          </a:prstGeom>
        </p:spPr>
      </p:pic>
      <p:sp>
        <p:nvSpPr>
          <p:cNvPr id="2" name="Title 1"/>
          <p:cNvSpPr>
            <a:spLocks noGrp="1"/>
          </p:cNvSpPr>
          <p:nvPr>
            <p:ph type="title"/>
          </p:nvPr>
        </p:nvSpPr>
        <p:spPr>
          <a:xfrm>
            <a:off x="450002" y="123478"/>
            <a:ext cx="7559873" cy="367200"/>
          </a:xfrm>
        </p:spPr>
        <p:txBody>
          <a:bodyPr lIns="0"/>
          <a:lstStyle/>
          <a:p>
            <a:r>
              <a:rPr lang="fr-FR" sz="2400">
                <a:latin typeface="Arial" panose="020B0604020202020204" pitchFamily="34" charset="0"/>
                <a:cs typeface="Arial" panose="020B0604020202020204" pitchFamily="34" charset="0"/>
              </a:rPr>
              <a:t>Inspection du travail</a:t>
            </a:r>
          </a:p>
        </p:txBody>
      </p:sp>
      <p:sp>
        <p:nvSpPr>
          <p:cNvPr id="3" name="Textfeld 2"/>
          <p:cNvSpPr txBox="1"/>
          <p:nvPr/>
        </p:nvSpPr>
        <p:spPr>
          <a:xfrm>
            <a:off x="466478" y="920456"/>
            <a:ext cx="7865324" cy="1849224"/>
          </a:xfrm>
          <a:prstGeom prst="rect">
            <a:avLst/>
          </a:prstGeom>
          <a:noFill/>
        </p:spPr>
        <p:txBody>
          <a:bodyPr wrap="square" lIns="0" rtlCol="0">
            <a:spAutoFit/>
          </a:bodyPr>
          <a:lstStyle/>
          <a:p>
            <a:pPr marL="188996" indent="-188996" defTabSz="342892">
              <a:spcAft>
                <a:spcPts val="1200"/>
              </a:spcAft>
              <a:buClr>
                <a:schemeClr val="tx2"/>
              </a:buClr>
              <a:buFont typeface="Wingdings" pitchFamily="2" charset="2"/>
              <a:buChar char="§"/>
            </a:pPr>
            <a:r>
              <a:rPr lang="fr-FR" sz="1600">
                <a:solidFill>
                  <a:schemeClr val="tx2"/>
                </a:solidFill>
              </a:rPr>
              <a:t>Le processus d’inspection du travail devient plus complexe</a:t>
            </a:r>
          </a:p>
          <a:p>
            <a:pPr marL="188996" indent="-188996" defTabSz="342892">
              <a:spcAft>
                <a:spcPts val="1200"/>
              </a:spcAft>
              <a:buClr>
                <a:schemeClr val="tx2"/>
              </a:buClr>
              <a:buFont typeface="Wingdings" pitchFamily="2" charset="2"/>
              <a:buChar char="§"/>
            </a:pPr>
            <a:r>
              <a:rPr lang="fr-FR" sz="1600">
                <a:solidFill>
                  <a:schemeClr val="tx2"/>
                </a:solidFill>
              </a:rPr>
              <a:t>Politiques en faveur des nouvelles technologies</a:t>
            </a:r>
          </a:p>
          <a:p>
            <a:pPr marL="188996" indent="-188996" defTabSz="342892">
              <a:spcAft>
                <a:spcPts val="1200"/>
              </a:spcAft>
              <a:buClr>
                <a:schemeClr val="tx2"/>
              </a:buClr>
              <a:buFont typeface="Wingdings" pitchFamily="2" charset="2"/>
              <a:buChar char="§"/>
            </a:pPr>
            <a:r>
              <a:rPr lang="fr-FR" sz="1600">
                <a:solidFill>
                  <a:schemeClr val="tx2"/>
                </a:solidFill>
              </a:rPr>
              <a:t>De nouveaux outils pour les inspecteurs du travail pourraient s’avérer nécessaires</a:t>
            </a:r>
          </a:p>
          <a:p>
            <a:pPr defTabSz="342892">
              <a:spcBef>
                <a:spcPts val="450"/>
              </a:spcBef>
              <a:buClr>
                <a:schemeClr val="tx2"/>
              </a:buClr>
            </a:pPr>
            <a:endParaRPr lang="en-150" sz="1600" b="1" dirty="0">
              <a:solidFill>
                <a:schemeClr val="tx2"/>
              </a:solidFill>
            </a:endParaRPr>
          </a:p>
          <a:p>
            <a:endParaRPr lang="en-150" sz="1600" dirty="0"/>
          </a:p>
        </p:txBody>
      </p:sp>
      <p:graphicFrame>
        <p:nvGraphicFramePr>
          <p:cNvPr id="4"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6558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fr-FR" sz="2400"/>
              <a:t>Principaux enseignements</a:t>
            </a:r>
          </a:p>
        </p:txBody>
      </p:sp>
      <p:sp>
        <p:nvSpPr>
          <p:cNvPr id="4" name="Speech Bubble: Rectangle 3">
            <a:extLst>
              <a:ext uri="{FF2B5EF4-FFF2-40B4-BE49-F238E27FC236}">
                <a16:creationId xmlns:a16="http://schemas.microsoft.com/office/drawing/2014/main" id="{46283834-05D8-4FAC-B84C-900640A54B53}"/>
              </a:ext>
            </a:extLst>
          </p:cNvPr>
          <p:cNvSpPr/>
          <p:nvPr/>
        </p:nvSpPr>
        <p:spPr>
          <a:xfrm rot="10800000">
            <a:off x="485429" y="915989"/>
            <a:ext cx="7559873" cy="2590609"/>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ECA96797-7E29-4EA4-BC72-9D36735DCD61}"/>
              </a:ext>
            </a:extLst>
          </p:cNvPr>
          <p:cNvSpPr txBox="1">
            <a:spLocks/>
          </p:cNvSpPr>
          <p:nvPr/>
        </p:nvSpPr>
        <p:spPr>
          <a:xfrm>
            <a:off x="664219" y="1391858"/>
            <a:ext cx="6469990" cy="2175911"/>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2900" indent="-342900">
              <a:spcBef>
                <a:spcPts val="0"/>
              </a:spcBef>
              <a:spcAft>
                <a:spcPts val="600"/>
              </a:spcAft>
              <a:buClr>
                <a:srgbClr val="ACC700"/>
              </a:buClr>
              <a:buFont typeface="+mj-lt"/>
              <a:buAutoNum type="arabicPeriod"/>
            </a:pPr>
            <a:r>
              <a:rPr lang="fr-FR" sz="1500" b="0" dirty="0">
                <a:solidFill>
                  <a:srgbClr val="003399"/>
                </a:solidFill>
              </a:rPr>
              <a:t>Sélection minutieuse des tâches à automatiser </a:t>
            </a:r>
          </a:p>
          <a:p>
            <a:pPr marL="342900" indent="-342900">
              <a:spcBef>
                <a:spcPts val="0"/>
              </a:spcBef>
              <a:spcAft>
                <a:spcPts val="600"/>
              </a:spcAft>
              <a:buClr>
                <a:srgbClr val="ACC700"/>
              </a:buClr>
              <a:buFont typeface="+mj-lt"/>
              <a:buAutoNum type="arabicPeriod"/>
            </a:pPr>
            <a:r>
              <a:rPr lang="fr-FR" sz="1500" b="0" dirty="0">
                <a:solidFill>
                  <a:srgbClr val="003399"/>
                </a:solidFill>
              </a:rPr>
              <a:t>Formation adéquate et renforcement des compétences des travailleurs </a:t>
            </a:r>
          </a:p>
          <a:p>
            <a:pPr marL="342900" indent="-342900">
              <a:spcBef>
                <a:spcPts val="0"/>
              </a:spcBef>
              <a:spcAft>
                <a:spcPts val="600"/>
              </a:spcAft>
              <a:buClr>
                <a:srgbClr val="ACC700"/>
              </a:buClr>
              <a:buFont typeface="+mj-lt"/>
              <a:buAutoNum type="arabicPeriod"/>
            </a:pPr>
            <a:r>
              <a:rPr lang="fr-FR" sz="1500" b="0" dirty="0">
                <a:solidFill>
                  <a:srgbClr val="003399"/>
                </a:solidFill>
              </a:rPr>
              <a:t>Information, communication, transparence</a:t>
            </a:r>
          </a:p>
          <a:p>
            <a:pPr marL="342900" indent="-342900">
              <a:spcBef>
                <a:spcPts val="0"/>
              </a:spcBef>
              <a:spcAft>
                <a:spcPts val="600"/>
              </a:spcAft>
              <a:buClr>
                <a:srgbClr val="ACC700"/>
              </a:buClr>
              <a:buFont typeface="+mj-lt"/>
              <a:buAutoNum type="arabicPeriod"/>
            </a:pPr>
            <a:r>
              <a:rPr lang="fr-FR" sz="1500" b="0" dirty="0">
                <a:solidFill>
                  <a:srgbClr val="003399"/>
                </a:solidFill>
              </a:rPr>
              <a:t>Participation des travailleurs pour une mise en place réussie de la technologie </a:t>
            </a:r>
          </a:p>
          <a:p>
            <a:pPr marL="342900" indent="-342900">
              <a:spcBef>
                <a:spcPts val="0"/>
              </a:spcBef>
              <a:spcAft>
                <a:spcPts val="600"/>
              </a:spcAft>
              <a:buClr>
                <a:srgbClr val="ACC700"/>
              </a:buClr>
              <a:buFont typeface="+mj-lt"/>
              <a:buAutoNum type="arabicPeriod"/>
            </a:pPr>
            <a:r>
              <a:rPr lang="fr-FR" sz="1500" b="0" dirty="0">
                <a:solidFill>
                  <a:srgbClr val="003399"/>
                </a:solidFill>
              </a:rPr>
              <a:t>Considérations relatives à la réglementation et à son application</a:t>
            </a:r>
          </a:p>
          <a:p>
            <a:pPr marL="342900" indent="-342900">
              <a:spcBef>
                <a:spcPts val="0"/>
              </a:spcBef>
              <a:spcAft>
                <a:spcPts val="600"/>
              </a:spcAft>
              <a:buClr>
                <a:srgbClr val="ACC700"/>
              </a:buClr>
              <a:buFont typeface="+mj-lt"/>
              <a:buAutoNum type="arabicPeriod"/>
            </a:pPr>
            <a:r>
              <a:rPr lang="fr-FR" sz="1500" b="0" dirty="0">
                <a:solidFill>
                  <a:srgbClr val="003399"/>
                </a:solidFill>
              </a:rPr>
              <a:t>Nécessité de disposer d’outils complets d’évaluation des risques</a:t>
            </a:r>
          </a:p>
        </p:txBody>
      </p:sp>
      <p:pic>
        <p:nvPicPr>
          <p:cNvPr id="6" name="Picture 5" descr="A key and checklist with a key&#10;&#10;Description automatically generated">
            <a:extLst>
              <a:ext uri="{FF2B5EF4-FFF2-40B4-BE49-F238E27FC236}">
                <a16:creationId xmlns:a16="http://schemas.microsoft.com/office/drawing/2014/main" id="{D4534313-764C-4F04-BD60-B9F816DD39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8788" y="2348792"/>
            <a:ext cx="1300149" cy="1416385"/>
          </a:xfrm>
          <a:prstGeom prst="rect">
            <a:avLst/>
          </a:prstGeom>
        </p:spPr>
      </p:pic>
    </p:spTree>
    <p:extLst>
      <p:ext uri="{BB962C8B-B14F-4D97-AF65-F5344CB8AC3E}">
        <p14:creationId xmlns:p14="http://schemas.microsoft.com/office/powerpoint/2010/main" val="384504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2617" y="698760"/>
            <a:ext cx="3610163" cy="2221639"/>
          </a:xfrm>
          <a:prstGeom prst="rect">
            <a:avLst/>
          </a:prstGeom>
        </p:spPr>
      </p:pic>
      <p:sp>
        <p:nvSpPr>
          <p:cNvPr id="2" name="Title 1">
            <a:extLst>
              <a:ext uri="{FF2B5EF4-FFF2-40B4-BE49-F238E27FC236}">
                <a16:creationId xmlns:a16="http://schemas.microsoft.com/office/drawing/2014/main" id="{F99F63CB-EFAF-85BA-DEFE-BB707F00318E}"/>
              </a:ext>
            </a:extLst>
          </p:cNvPr>
          <p:cNvSpPr>
            <a:spLocks noGrp="1"/>
          </p:cNvSpPr>
          <p:nvPr>
            <p:ph type="title"/>
          </p:nvPr>
        </p:nvSpPr>
        <p:spPr/>
        <p:txBody>
          <a:bodyPr/>
          <a:lstStyle/>
          <a:p>
            <a:r>
              <a:rPr lang="fr-FR"/>
              <a:t>Informations complémentaires</a:t>
            </a:r>
          </a:p>
        </p:txBody>
      </p:sp>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buClr>
                <a:srgbClr val="ACC700"/>
              </a:buClr>
            </a:pPr>
            <a:r>
              <a:rPr lang="fr-FR" sz="1400" dirty="0">
                <a:solidFill>
                  <a:srgbClr val="ACC700"/>
                </a:solidFill>
              </a:rPr>
              <a:t>Consultez tous les contenus associés dans le domaine prioritaire «Automatisation des tâches»: </a:t>
            </a:r>
          </a:p>
          <a:p>
            <a:pPr marL="0" indent="0">
              <a:buNone/>
            </a:pPr>
            <a:r>
              <a:rPr lang="fr-FR" sz="1400" b="0" dirty="0">
                <a:solidFill>
                  <a:srgbClr val="003399"/>
                </a:solidFill>
                <a:hlinkClick r:id="rId4"/>
              </a:rPr>
              <a:t>https://healthy-workplaces.osha.europa.eu/fr/about-topic/priority-area/worker-management-through-ai</a:t>
            </a:r>
          </a:p>
          <a:p>
            <a:pPr>
              <a:buClr>
                <a:srgbClr val="ACC700"/>
              </a:buClr>
            </a:pPr>
            <a:r>
              <a:rPr lang="fr-FR" sz="1400" dirty="0">
                <a:solidFill>
                  <a:srgbClr val="ACC700"/>
                </a:solidFill>
              </a:rPr>
              <a:t>Consultez toutes les publications sur le sujet: </a:t>
            </a:r>
          </a:p>
          <a:p>
            <a:pPr marL="0" indent="0">
              <a:buNone/>
            </a:pPr>
            <a:r>
              <a:rPr lang="fr-FR" sz="1400" b="0" dirty="0">
                <a:hlinkClick r:id="rId5"/>
              </a:rPr>
              <a:t>https://osha.europa.eu/fr/publications-priority-area/automation-tasks</a:t>
            </a:r>
          </a:p>
          <a:p>
            <a:pPr marL="0" indent="0">
              <a:buNone/>
            </a:pPr>
            <a:endParaRPr lang="en-GB" sz="1500" b="0" dirty="0"/>
          </a:p>
        </p:txBody>
      </p:sp>
    </p:spTree>
    <p:extLst>
      <p:ext uri="{BB962C8B-B14F-4D97-AF65-F5344CB8AC3E}">
        <p14:creationId xmlns:p14="http://schemas.microsoft.com/office/powerpoint/2010/main" val="2488266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CE5DA77-0FDC-DEC0-B3AD-B073BFE9A048}"/>
              </a:ext>
            </a:extLst>
          </p:cNvPr>
          <p:cNvSpPr>
            <a:spLocks noGrp="1"/>
          </p:cNvSpPr>
          <p:nvPr>
            <p:ph sz="half" idx="1"/>
          </p:nvPr>
        </p:nvSpPr>
        <p:spPr>
          <a:xfrm>
            <a:off x="450000" y="2345760"/>
            <a:ext cx="7560000" cy="1852860"/>
          </a:xfrm>
        </p:spPr>
        <p:txBody>
          <a:bodyPr>
            <a:normAutofit/>
          </a:bodyPr>
          <a:lstStyle/>
          <a:p>
            <a:pPr marL="0" indent="0" algn="just">
              <a:buNone/>
            </a:pPr>
            <a:r>
              <a:rPr lang="fr-FR" sz="1200" b="0" dirty="0"/>
              <a:t>Ni l’Agence européenne pour la sécurité et la santé au travail ni aucune personne agissant au nom de l’Agence n’est responsable de l’usage qui pourrait être fait des informations données ci-après.</a:t>
            </a:r>
          </a:p>
          <a:p>
            <a:pPr marL="0" indent="0" algn="just">
              <a:buNone/>
            </a:pPr>
            <a:endParaRPr lang="fr-FR" sz="1200" b="0" dirty="0"/>
          </a:p>
          <a:p>
            <a:pPr marL="0" indent="0" algn="just">
              <a:buNone/>
            </a:pPr>
            <a:r>
              <a:rPr lang="fr-FR" sz="1200" b="0" dirty="0"/>
              <a:t>© Agence européenne pour la sécurité et la santé au travail, 2024</a:t>
            </a:r>
          </a:p>
          <a:p>
            <a:pPr marL="0" indent="0" algn="just">
              <a:buNone/>
            </a:pPr>
            <a:r>
              <a:rPr lang="fr-FR" sz="1200" b="0" dirty="0"/>
              <a:t>Reproduction autorisée, moyennant mention de la source.</a:t>
            </a:r>
          </a:p>
          <a:p>
            <a:pPr marL="0" indent="0" algn="just">
              <a:buNone/>
            </a:pPr>
            <a:r>
              <a:rPr lang="fr-FR" sz="1200" b="0" dirty="0"/>
              <a:t>Toute utilisation ou reproduction de photos ou de tout autre matériel dont l’Agence européenne pour la sécurité et la santé au travail ne possède pas les droits d’auteur requiert l’autorisation préalable des titulaires des droits en question.</a:t>
            </a:r>
          </a:p>
          <a:p>
            <a:endParaRPr lang="en-GB" dirty="0"/>
          </a:p>
        </p:txBody>
      </p:sp>
    </p:spTree>
    <p:extLst>
      <p:ext uri="{BB962C8B-B14F-4D97-AF65-F5344CB8AC3E}">
        <p14:creationId xmlns:p14="http://schemas.microsoft.com/office/powerpoint/2010/main" val="3962423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fr-FR" sz="2400"/>
              <a:t>Définition</a:t>
            </a:r>
          </a:p>
        </p:txBody>
      </p:sp>
      <p:graphicFrame>
        <p:nvGraphicFramePr>
          <p:cNvPr id="5" name="Diagram 4">
            <a:extLst>
              <a:ext uri="{FF2B5EF4-FFF2-40B4-BE49-F238E27FC236}">
                <a16:creationId xmlns:a16="http://schemas.microsoft.com/office/drawing/2014/main" id="{FC55DD8B-861D-4386-84A0-546682163CD0}"/>
              </a:ext>
            </a:extLst>
          </p:cNvPr>
          <p:cNvGraphicFramePr/>
          <p:nvPr>
            <p:extLst>
              <p:ext uri="{D42A27DB-BD31-4B8C-83A1-F6EECF244321}">
                <p14:modId xmlns:p14="http://schemas.microsoft.com/office/powerpoint/2010/main" val="3842543036"/>
              </p:ext>
            </p:extLst>
          </p:nvPr>
        </p:nvGraphicFramePr>
        <p:xfrm>
          <a:off x="1596397" y="2620179"/>
          <a:ext cx="6647491" cy="1519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green outline of a file&#10;&#10;Description automatically generated">
            <a:extLst>
              <a:ext uri="{FF2B5EF4-FFF2-40B4-BE49-F238E27FC236}">
                <a16:creationId xmlns:a16="http://schemas.microsoft.com/office/drawing/2014/main" id="{565A8D21-9014-4BC7-99CE-A4B9422F3E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394" y="891443"/>
            <a:ext cx="1221666" cy="1221666"/>
          </a:xfrm>
          <a:prstGeom prst="rect">
            <a:avLst/>
          </a:prstGeom>
        </p:spPr>
      </p:pic>
      <p:pic>
        <p:nvPicPr>
          <p:cNvPr id="8" name="Picture 7" descr="A blue and green background&#10;&#10;Description automatically generated">
            <a:extLst>
              <a:ext uri="{FF2B5EF4-FFF2-40B4-BE49-F238E27FC236}">
                <a16:creationId xmlns:a16="http://schemas.microsoft.com/office/drawing/2014/main" id="{054C05A5-0BEF-4BDD-8A82-E238E418AD8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96397" y="1004207"/>
            <a:ext cx="6647491" cy="103686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9" name="Content Placeholder 2">
            <a:extLst>
              <a:ext uri="{FF2B5EF4-FFF2-40B4-BE49-F238E27FC236}">
                <a16:creationId xmlns:a16="http://schemas.microsoft.com/office/drawing/2014/main" id="{AD7070E6-74C4-4212-B2DD-D4C920D0AAC7}"/>
              </a:ext>
            </a:extLst>
          </p:cNvPr>
          <p:cNvSpPr txBox="1">
            <a:spLocks/>
          </p:cNvSpPr>
          <p:nvPr/>
        </p:nvSpPr>
        <p:spPr>
          <a:xfrm>
            <a:off x="1698171" y="1026323"/>
            <a:ext cx="6447747" cy="866629"/>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54000" indent="0">
              <a:buFont typeface="Wingdings" pitchFamily="2" charset="2"/>
              <a:buNone/>
            </a:pPr>
            <a:r>
              <a:rPr lang="fr-FR" sz="1600" i="1" dirty="0">
                <a:solidFill>
                  <a:schemeClr val="bg1"/>
                </a:solidFill>
              </a:rPr>
              <a:t>Intelligence artificielle (IA): systèmes dotés d’un comportement intelligent qui analysent leur environnement et prennent des mesures (avec un certain degré d’autonomie) pour atteindre des objectifs spécifiques.</a:t>
            </a:r>
          </a:p>
        </p:txBody>
      </p:sp>
    </p:spTree>
    <p:extLst>
      <p:ext uri="{BB962C8B-B14F-4D97-AF65-F5344CB8AC3E}">
        <p14:creationId xmlns:p14="http://schemas.microsoft.com/office/powerpoint/2010/main" val="97188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Automation of person-related tasks"/>
          <p:cNvSpPr txBox="1">
            <a:spLocks noGrp="1"/>
          </p:cNvSpPr>
          <p:nvPr>
            <p:ph type="title"/>
          </p:nvPr>
        </p:nvSpPr>
        <p:spPr>
          <a:prstGeom prst="rect">
            <a:avLst/>
          </a:prstGeom>
        </p:spPr>
        <p:txBody>
          <a:bodyPr lIns="0"/>
          <a:lstStyle/>
          <a:p>
            <a:r>
              <a:rPr lang="fr-FR" sz="2400"/>
              <a:t>Approche de l’automatisation axée sur les tâches</a:t>
            </a:r>
          </a:p>
        </p:txBody>
      </p:sp>
      <p:grpSp>
        <p:nvGrpSpPr>
          <p:cNvPr id="4" name="Group 3">
            <a:extLst>
              <a:ext uri="{FF2B5EF4-FFF2-40B4-BE49-F238E27FC236}">
                <a16:creationId xmlns:a16="http://schemas.microsoft.com/office/drawing/2014/main" id="{067FD3C4-99A8-431C-866A-E0D5DF0CAE48}"/>
              </a:ext>
            </a:extLst>
          </p:cNvPr>
          <p:cNvGrpSpPr/>
          <p:nvPr/>
        </p:nvGrpSpPr>
        <p:grpSpPr>
          <a:xfrm>
            <a:off x="973476" y="2532014"/>
            <a:ext cx="7036398" cy="1867575"/>
            <a:chOff x="1173843" y="2378848"/>
            <a:chExt cx="6458587" cy="1714213"/>
          </a:xfrm>
        </p:grpSpPr>
        <p:sp>
          <p:nvSpPr>
            <p:cNvPr id="8" name="Rechteck 7"/>
            <p:cNvSpPr/>
            <p:nvPr/>
          </p:nvSpPr>
          <p:spPr>
            <a:xfrm>
              <a:off x="1173843" y="2388081"/>
              <a:ext cx="6391280" cy="1704978"/>
            </a:xfrm>
            <a:prstGeom prst="rect">
              <a:avLst/>
            </a:prstGeom>
            <a:solidFill>
              <a:srgbClr val="D7E3A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9" name="Rechteck 8"/>
            <p:cNvSpPr/>
            <p:nvPr/>
          </p:nvSpPr>
          <p:spPr>
            <a:xfrm rot="16200000">
              <a:off x="6689138" y="3207842"/>
              <a:ext cx="1704978" cy="46990"/>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0" name="Rechteck 9"/>
            <p:cNvSpPr/>
            <p:nvPr/>
          </p:nvSpPr>
          <p:spPr>
            <a:xfrm rot="16200000">
              <a:off x="350253" y="3211679"/>
              <a:ext cx="1704977" cy="57785"/>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1" name="Rechteck 10"/>
            <p:cNvSpPr/>
            <p:nvPr/>
          </p:nvSpPr>
          <p:spPr>
            <a:xfrm>
              <a:off x="2099358" y="2388086"/>
              <a:ext cx="4533899" cy="1323975"/>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2" name="Rechteck 11"/>
            <p:cNvSpPr/>
            <p:nvPr/>
          </p:nvSpPr>
          <p:spPr>
            <a:xfrm>
              <a:off x="2099358" y="3688794"/>
              <a:ext cx="4533899" cy="404267"/>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cxnSp>
          <p:nvCxnSpPr>
            <p:cNvPr id="13" name="Gerader Verbinder 12"/>
            <p:cNvCxnSpPr/>
            <p:nvPr/>
          </p:nvCxnSpPr>
          <p:spPr>
            <a:xfrm>
              <a:off x="2099358" y="2388084"/>
              <a:ext cx="4533899" cy="1300709"/>
            </a:xfrm>
            <a:prstGeom prst="line">
              <a:avLst/>
            </a:prstGeom>
            <a:ln w="12700">
              <a:solidFill>
                <a:srgbClr val="F8B734"/>
              </a:solidFill>
              <a:prstDash val="dash"/>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1173843" y="3050491"/>
              <a:ext cx="925515" cy="369332"/>
            </a:xfrm>
            <a:prstGeom prst="rect">
              <a:avLst/>
            </a:prstGeom>
            <a:noFill/>
          </p:spPr>
          <p:txBody>
            <a:bodyPr wrap="square" rtlCol="0">
              <a:spAutoFit/>
            </a:bodyPr>
            <a:lstStyle/>
            <a:p>
              <a:pPr algn="ctr" defTabSz="914378" hangingPunct="0">
                <a:defRPr/>
              </a:pPr>
              <a:r>
                <a:rPr lang="fr-FR" sz="900" b="1">
                  <a:solidFill>
                    <a:srgbClr val="0E3399"/>
                  </a:solidFill>
                  <a:latin typeface="Arial" panose="020B0604020202020204" pitchFamily="34" charset="0"/>
                  <a:cs typeface="Arial" panose="020B0604020202020204" pitchFamily="34" charset="0"/>
                  <a:sym typeface="Arial"/>
                </a:rPr>
                <a:t>manipulation physique</a:t>
              </a:r>
            </a:p>
          </p:txBody>
        </p:sp>
        <p:sp>
          <p:nvSpPr>
            <p:cNvPr id="15" name="Textfeld 14"/>
            <p:cNvSpPr txBox="1"/>
            <p:nvPr/>
          </p:nvSpPr>
          <p:spPr>
            <a:xfrm>
              <a:off x="6513400" y="2979793"/>
              <a:ext cx="1119030" cy="507831"/>
            </a:xfrm>
            <a:prstGeom prst="rect">
              <a:avLst/>
            </a:prstGeom>
            <a:noFill/>
          </p:spPr>
          <p:txBody>
            <a:bodyPr wrap="square" rtlCol="0">
              <a:spAutoFit/>
            </a:bodyPr>
            <a:lstStyle/>
            <a:p>
              <a:pPr algn="ctr" defTabSz="914378" hangingPunct="0">
                <a:defRPr/>
              </a:pPr>
              <a:r>
                <a:rPr lang="fr-FR" sz="900" b="1">
                  <a:solidFill>
                    <a:srgbClr val="0E3399"/>
                  </a:solidFill>
                  <a:latin typeface="Arial" panose="020B0604020202020204" pitchFamily="34" charset="0"/>
                  <a:cs typeface="Arial" panose="020B0604020202020204" pitchFamily="34" charset="0"/>
                  <a:sym typeface="Arial"/>
                </a:rPr>
                <a:t>activité cognitive</a:t>
              </a:r>
            </a:p>
            <a:p>
              <a:pPr algn="ctr" defTabSz="914378" hangingPunct="0">
                <a:defRPr/>
              </a:pPr>
              <a:r>
                <a:rPr lang="fr-FR" sz="900" b="1">
                  <a:solidFill>
                    <a:srgbClr val="0E3399"/>
                  </a:solidFill>
                  <a:latin typeface="Arial" panose="020B0604020202020204" pitchFamily="34" charset="0"/>
                  <a:cs typeface="Arial" panose="020B0604020202020204" pitchFamily="34" charset="0"/>
                  <a:sym typeface="Arial"/>
                </a:rPr>
                <a:t>(pas de manipulation physique)</a:t>
              </a:r>
            </a:p>
          </p:txBody>
        </p:sp>
        <p:sp>
          <p:nvSpPr>
            <p:cNvPr id="16" name="Textfeld 15"/>
            <p:cNvSpPr txBox="1"/>
            <p:nvPr/>
          </p:nvSpPr>
          <p:spPr>
            <a:xfrm>
              <a:off x="2312875" y="3286043"/>
              <a:ext cx="1123950" cy="369332"/>
            </a:xfrm>
            <a:prstGeom prst="rect">
              <a:avLst/>
            </a:prstGeom>
            <a:noFill/>
          </p:spPr>
          <p:txBody>
            <a:bodyPr wrap="square" rtlCol="0">
              <a:spAutoFit/>
            </a:bodyPr>
            <a:lstStyle/>
            <a:p>
              <a:pPr algn="ctr" defTabSz="914378" hangingPunct="0">
                <a:defRPr/>
              </a:pPr>
              <a:r>
                <a:rPr lang="fr-FR" sz="900">
                  <a:solidFill>
                    <a:srgbClr val="0E3399"/>
                  </a:solidFill>
                  <a:latin typeface="Arial" panose="020B0604020202020204" pitchFamily="34" charset="0"/>
                  <a:cs typeface="Arial" panose="020B0604020202020204" pitchFamily="34" charset="0"/>
                  <a:sym typeface="Arial"/>
                </a:rPr>
                <a:t>assembler des pièces détachées</a:t>
              </a:r>
            </a:p>
          </p:txBody>
        </p:sp>
        <p:sp>
          <p:nvSpPr>
            <p:cNvPr id="17" name="Textfeld 16"/>
            <p:cNvSpPr txBox="1"/>
            <p:nvPr/>
          </p:nvSpPr>
          <p:spPr>
            <a:xfrm>
              <a:off x="5396594" y="2631025"/>
              <a:ext cx="1000151" cy="339003"/>
            </a:xfrm>
            <a:prstGeom prst="rect">
              <a:avLst/>
            </a:prstGeom>
            <a:noFill/>
          </p:spPr>
          <p:txBody>
            <a:bodyPr wrap="square" rtlCol="0">
              <a:spAutoFit/>
            </a:bodyPr>
            <a:lstStyle/>
            <a:p>
              <a:pPr algn="ctr" defTabSz="914378" hangingPunct="0">
                <a:defRPr/>
              </a:pPr>
              <a:r>
                <a:rPr lang="fr-FR" sz="900">
                  <a:solidFill>
                    <a:srgbClr val="0E3399"/>
                  </a:solidFill>
                  <a:latin typeface="Arial" panose="020B0604020202020204" pitchFamily="34" charset="0"/>
                  <a:cs typeface="Arial" panose="020B0604020202020204" pitchFamily="34" charset="0"/>
                  <a:sym typeface="Arial"/>
                </a:rPr>
                <a:t>analyser des données de ventes</a:t>
              </a:r>
            </a:p>
          </p:txBody>
        </p:sp>
        <p:sp>
          <p:nvSpPr>
            <p:cNvPr id="18" name="Textfeld 17"/>
            <p:cNvSpPr txBox="1"/>
            <p:nvPr/>
          </p:nvSpPr>
          <p:spPr>
            <a:xfrm>
              <a:off x="3804331" y="2631025"/>
              <a:ext cx="1123950" cy="230832"/>
            </a:xfrm>
            <a:prstGeom prst="rect">
              <a:avLst/>
            </a:prstGeom>
            <a:noFill/>
          </p:spPr>
          <p:txBody>
            <a:bodyPr wrap="square" rtlCol="0">
              <a:spAutoFit/>
            </a:bodyPr>
            <a:lstStyle/>
            <a:p>
              <a:pPr algn="ctr" defTabSz="914378" hangingPunct="0">
                <a:defRPr/>
              </a:pPr>
              <a:r>
                <a:rPr lang="fr-FR" sz="900">
                  <a:solidFill>
                    <a:srgbClr val="0E3399"/>
                  </a:solidFill>
                  <a:latin typeface="Arial" panose="020B0604020202020204" pitchFamily="34" charset="0"/>
                  <a:cs typeface="Arial" panose="020B0604020202020204" pitchFamily="34" charset="0"/>
                  <a:sym typeface="Arial"/>
                </a:rPr>
                <a:t>administrer un traitement</a:t>
              </a:r>
            </a:p>
          </p:txBody>
        </p:sp>
        <p:sp>
          <p:nvSpPr>
            <p:cNvPr id="19" name="Textfeld 18"/>
            <p:cNvSpPr txBox="1"/>
            <p:nvPr/>
          </p:nvSpPr>
          <p:spPr>
            <a:xfrm>
              <a:off x="3840845" y="3288893"/>
              <a:ext cx="1123950" cy="230832"/>
            </a:xfrm>
            <a:prstGeom prst="rect">
              <a:avLst/>
            </a:prstGeom>
            <a:noFill/>
          </p:spPr>
          <p:txBody>
            <a:bodyPr wrap="square" rtlCol="0">
              <a:spAutoFit/>
            </a:bodyPr>
            <a:lstStyle/>
            <a:p>
              <a:pPr algn="ctr" defTabSz="914378" hangingPunct="0">
                <a:defRPr/>
              </a:pPr>
              <a:r>
                <a:rPr lang="fr-FR" sz="900">
                  <a:solidFill>
                    <a:srgbClr val="0E3399"/>
                  </a:solidFill>
                  <a:latin typeface="Arial" panose="020B0604020202020204" pitchFamily="34" charset="0"/>
                  <a:cs typeface="Arial" panose="020B0604020202020204" pitchFamily="34" charset="0"/>
                  <a:sym typeface="Arial"/>
                </a:rPr>
                <a:t>soulever un patient</a:t>
              </a:r>
            </a:p>
          </p:txBody>
        </p:sp>
        <p:sp>
          <p:nvSpPr>
            <p:cNvPr id="20" name="Textfeld 19"/>
            <p:cNvSpPr txBox="1"/>
            <p:nvPr/>
          </p:nvSpPr>
          <p:spPr>
            <a:xfrm>
              <a:off x="2268029" y="3793354"/>
              <a:ext cx="1123950" cy="230832"/>
            </a:xfrm>
            <a:prstGeom prst="rect">
              <a:avLst/>
            </a:prstGeom>
            <a:noFill/>
          </p:spPr>
          <p:txBody>
            <a:bodyPr wrap="square" rtlCol="0">
              <a:spAutoFit/>
            </a:bodyPr>
            <a:lstStyle/>
            <a:p>
              <a:pPr algn="ctr" defTabSz="914378" hangingPunct="0">
                <a:defRPr/>
              </a:pPr>
              <a:r>
                <a:rPr lang="fr-FR" sz="900">
                  <a:solidFill>
                    <a:srgbClr val="0E3399"/>
                  </a:solidFill>
                  <a:latin typeface="Arial" panose="020B0604020202020204" pitchFamily="34" charset="0"/>
                  <a:cs typeface="Arial" panose="020B0604020202020204" pitchFamily="34" charset="0"/>
                  <a:sym typeface="Arial"/>
                </a:rPr>
                <a:t>tâches liées aux objets</a:t>
              </a:r>
            </a:p>
          </p:txBody>
        </p:sp>
        <p:sp>
          <p:nvSpPr>
            <p:cNvPr id="21" name="Textfeld 20"/>
            <p:cNvSpPr txBox="1"/>
            <p:nvPr/>
          </p:nvSpPr>
          <p:spPr>
            <a:xfrm>
              <a:off x="3804331" y="3793354"/>
              <a:ext cx="1123950" cy="230832"/>
            </a:xfrm>
            <a:prstGeom prst="rect">
              <a:avLst/>
            </a:prstGeom>
            <a:noFill/>
          </p:spPr>
          <p:txBody>
            <a:bodyPr wrap="square" rtlCol="0">
              <a:spAutoFit/>
            </a:bodyPr>
            <a:lstStyle/>
            <a:p>
              <a:pPr algn="ctr" defTabSz="914378" hangingPunct="0">
                <a:defRPr/>
              </a:pPr>
              <a:r>
                <a:rPr lang="fr-FR" sz="900">
                  <a:solidFill>
                    <a:srgbClr val="0E3399"/>
                  </a:solidFill>
                  <a:latin typeface="Arial" panose="020B0604020202020204" pitchFamily="34" charset="0"/>
                  <a:cs typeface="Arial" panose="020B0604020202020204" pitchFamily="34" charset="0"/>
                  <a:sym typeface="Arial"/>
                </a:rPr>
                <a:t>tâches liées aux personnes</a:t>
              </a:r>
            </a:p>
          </p:txBody>
        </p:sp>
        <p:sp>
          <p:nvSpPr>
            <p:cNvPr id="22" name="Textfeld 21"/>
            <p:cNvSpPr txBox="1"/>
            <p:nvPr/>
          </p:nvSpPr>
          <p:spPr>
            <a:xfrm>
              <a:off x="5329125" y="3784527"/>
              <a:ext cx="1160464" cy="230832"/>
            </a:xfrm>
            <a:prstGeom prst="rect">
              <a:avLst/>
            </a:prstGeom>
            <a:noFill/>
          </p:spPr>
          <p:txBody>
            <a:bodyPr wrap="square" rtlCol="0">
              <a:spAutoFit/>
            </a:bodyPr>
            <a:lstStyle/>
            <a:p>
              <a:pPr algn="ctr" defTabSz="914378" hangingPunct="0">
                <a:defRPr/>
              </a:pPr>
              <a:r>
                <a:rPr lang="fr-FR" sz="900">
                  <a:solidFill>
                    <a:srgbClr val="0E3399"/>
                  </a:solidFill>
                  <a:latin typeface="Arial" panose="020B0604020202020204" pitchFamily="34" charset="0"/>
                  <a:cs typeface="Arial" panose="020B0604020202020204" pitchFamily="34" charset="0"/>
                  <a:sym typeface="Arial"/>
                </a:rPr>
                <a:t>tâches liées aux informations</a:t>
              </a:r>
            </a:p>
          </p:txBody>
        </p:sp>
        <p:cxnSp>
          <p:nvCxnSpPr>
            <p:cNvPr id="23" name="Gerader Verbinder 22"/>
            <p:cNvCxnSpPr/>
            <p:nvPr/>
          </p:nvCxnSpPr>
          <p:spPr>
            <a:xfrm flipH="1">
              <a:off x="3570176" y="2379451"/>
              <a:ext cx="794" cy="1688617"/>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a:xfrm>
              <a:off x="5175932" y="2379450"/>
              <a:ext cx="9525" cy="1704976"/>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grpSp>
      <p:sp>
        <p:nvSpPr>
          <p:cNvPr id="2" name="Textfeld 1"/>
          <p:cNvSpPr txBox="1"/>
          <p:nvPr/>
        </p:nvSpPr>
        <p:spPr>
          <a:xfrm>
            <a:off x="518031" y="857314"/>
            <a:ext cx="7753102" cy="923330"/>
          </a:xfrm>
          <a:prstGeom prst="rect">
            <a:avLst/>
          </a:prstGeom>
          <a:noFill/>
        </p:spPr>
        <p:txBody>
          <a:bodyPr wrap="square" lIns="0" tIns="0" rIns="0" bIns="0" rtlCol="0">
            <a:spAutoFit/>
          </a:bodyPr>
          <a:lstStyle/>
          <a:p>
            <a:pPr marL="54000" defTabSz="342900">
              <a:spcBef>
                <a:spcPts val="450"/>
              </a:spcBef>
              <a:buClr>
                <a:schemeClr val="tx2"/>
              </a:buClr>
            </a:pPr>
            <a:r>
              <a:rPr lang="fr-FR" sz="1500" b="1" i="1" dirty="0">
                <a:solidFill>
                  <a:srgbClr val="003399"/>
                </a:solidFill>
              </a:rPr>
              <a:t>Les tâches représentent une meilleure unité d’analyse pour explorer les incidences du potentiel d’automatisation. L’approche axée sur les tâches permet de mieux comprendre, de façon plus nuancée et plus détaillée, les aspects spécifiques du travail humain susceptibles d’être plus facilement automatisés.</a:t>
            </a:r>
          </a:p>
        </p:txBody>
      </p:sp>
      <p:sp>
        <p:nvSpPr>
          <p:cNvPr id="7" name="Speech Bubble: Rectangle 6">
            <a:extLst>
              <a:ext uri="{FF2B5EF4-FFF2-40B4-BE49-F238E27FC236}">
                <a16:creationId xmlns:a16="http://schemas.microsoft.com/office/drawing/2014/main" id="{75BAEB7C-F209-429B-9932-2637E2027AC7}"/>
              </a:ext>
            </a:extLst>
          </p:cNvPr>
          <p:cNvSpPr/>
          <p:nvPr/>
        </p:nvSpPr>
        <p:spPr>
          <a:xfrm>
            <a:off x="450001" y="743916"/>
            <a:ext cx="8010258" cy="1322047"/>
          </a:xfrm>
          <a:custGeom>
            <a:avLst/>
            <a:gdLst>
              <a:gd name="connsiteX0" fmla="*/ 0 w 7786688"/>
              <a:gd name="connsiteY0" fmla="*/ 0 h 1154162"/>
              <a:gd name="connsiteX1" fmla="*/ 4542235 w 7786688"/>
              <a:gd name="connsiteY1" fmla="*/ 0 h 1154162"/>
              <a:gd name="connsiteX2" fmla="*/ 4542235 w 7786688"/>
              <a:gd name="connsiteY2" fmla="*/ 0 h 1154162"/>
              <a:gd name="connsiteX3" fmla="*/ 6488907 w 7786688"/>
              <a:gd name="connsiteY3" fmla="*/ 0 h 1154162"/>
              <a:gd name="connsiteX4" fmla="*/ 7786688 w 7786688"/>
              <a:gd name="connsiteY4" fmla="*/ 0 h 1154162"/>
              <a:gd name="connsiteX5" fmla="*/ 7786688 w 7786688"/>
              <a:gd name="connsiteY5" fmla="*/ 673261 h 1154162"/>
              <a:gd name="connsiteX6" fmla="*/ 7786688 w 7786688"/>
              <a:gd name="connsiteY6" fmla="*/ 673261 h 1154162"/>
              <a:gd name="connsiteX7" fmla="*/ 7786688 w 7786688"/>
              <a:gd name="connsiteY7" fmla="*/ 961802 h 1154162"/>
              <a:gd name="connsiteX8" fmla="*/ 7786688 w 7786688"/>
              <a:gd name="connsiteY8" fmla="*/ 1154162 h 1154162"/>
              <a:gd name="connsiteX9" fmla="*/ 6488907 w 7786688"/>
              <a:gd name="connsiteY9" fmla="*/ 1154162 h 1154162"/>
              <a:gd name="connsiteX10" fmla="*/ 5959775 w 7786688"/>
              <a:gd name="connsiteY10" fmla="*/ 1353151 h 1154162"/>
              <a:gd name="connsiteX11" fmla="*/ 4542235 w 7786688"/>
              <a:gd name="connsiteY11" fmla="*/ 1154162 h 1154162"/>
              <a:gd name="connsiteX12" fmla="*/ 0 w 7786688"/>
              <a:gd name="connsiteY12" fmla="*/ 1154162 h 1154162"/>
              <a:gd name="connsiteX13" fmla="*/ 0 w 7786688"/>
              <a:gd name="connsiteY13" fmla="*/ 961802 h 1154162"/>
              <a:gd name="connsiteX14" fmla="*/ 0 w 7786688"/>
              <a:gd name="connsiteY14" fmla="*/ 673261 h 1154162"/>
              <a:gd name="connsiteX15" fmla="*/ 0 w 7786688"/>
              <a:gd name="connsiteY15" fmla="*/ 673261 h 1154162"/>
              <a:gd name="connsiteX16" fmla="*/ 0 w 7786688"/>
              <a:gd name="connsiteY16" fmla="*/ 0 h 1154162"/>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4542235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6601694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205599 w 7786688"/>
              <a:gd name="connsiteY9" fmla="*/ 1121211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192527 w 7786688"/>
              <a:gd name="connsiteY9" fmla="*/ 1152587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601694 w 7786688"/>
              <a:gd name="connsiteY11" fmla="*/ 1154162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70516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66034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749841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7068543 w 7786688"/>
              <a:gd name="connsiteY9" fmla="*/ 1161878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22047"/>
              <a:gd name="connsiteX1" fmla="*/ 4542235 w 7786688"/>
              <a:gd name="connsiteY1" fmla="*/ 0 h 1322047"/>
              <a:gd name="connsiteX2" fmla="*/ 4542235 w 7786688"/>
              <a:gd name="connsiteY2" fmla="*/ 0 h 1322047"/>
              <a:gd name="connsiteX3" fmla="*/ 6488907 w 7786688"/>
              <a:gd name="connsiteY3" fmla="*/ 0 h 1322047"/>
              <a:gd name="connsiteX4" fmla="*/ 7786688 w 7786688"/>
              <a:gd name="connsiteY4" fmla="*/ 0 h 1322047"/>
              <a:gd name="connsiteX5" fmla="*/ 7786688 w 7786688"/>
              <a:gd name="connsiteY5" fmla="*/ 673261 h 1322047"/>
              <a:gd name="connsiteX6" fmla="*/ 7786688 w 7786688"/>
              <a:gd name="connsiteY6" fmla="*/ 673261 h 1322047"/>
              <a:gd name="connsiteX7" fmla="*/ 7786688 w 7786688"/>
              <a:gd name="connsiteY7" fmla="*/ 961802 h 1322047"/>
              <a:gd name="connsiteX8" fmla="*/ 7786688 w 7786688"/>
              <a:gd name="connsiteY8" fmla="*/ 1154162 h 1322047"/>
              <a:gd name="connsiteX9" fmla="*/ 7068543 w 7786688"/>
              <a:gd name="connsiteY9" fmla="*/ 1161878 h 1322047"/>
              <a:gd name="connsiteX10" fmla="*/ 6900711 w 7786688"/>
              <a:gd name="connsiteY10" fmla="*/ 1322047 h 1322047"/>
              <a:gd name="connsiteX11" fmla="*/ 6681155 w 7786688"/>
              <a:gd name="connsiteY11" fmla="*/ 1158644 h 1322047"/>
              <a:gd name="connsiteX12" fmla="*/ 0 w 7786688"/>
              <a:gd name="connsiteY12" fmla="*/ 1154162 h 1322047"/>
              <a:gd name="connsiteX13" fmla="*/ 0 w 7786688"/>
              <a:gd name="connsiteY13" fmla="*/ 961802 h 1322047"/>
              <a:gd name="connsiteX14" fmla="*/ 0 w 7786688"/>
              <a:gd name="connsiteY14" fmla="*/ 673261 h 1322047"/>
              <a:gd name="connsiteX15" fmla="*/ 0 w 7786688"/>
              <a:gd name="connsiteY15" fmla="*/ 673261 h 1322047"/>
              <a:gd name="connsiteX16" fmla="*/ 0 w 7786688"/>
              <a:gd name="connsiteY16" fmla="*/ 0 h 132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86688" h="1322047">
                <a:moveTo>
                  <a:pt x="0" y="0"/>
                </a:moveTo>
                <a:lnTo>
                  <a:pt x="4542235" y="0"/>
                </a:lnTo>
                <a:lnTo>
                  <a:pt x="4542235" y="0"/>
                </a:lnTo>
                <a:lnTo>
                  <a:pt x="6488907" y="0"/>
                </a:lnTo>
                <a:lnTo>
                  <a:pt x="7786688" y="0"/>
                </a:lnTo>
                <a:lnTo>
                  <a:pt x="7786688" y="673261"/>
                </a:lnTo>
                <a:lnTo>
                  <a:pt x="7786688" y="673261"/>
                </a:lnTo>
                <a:lnTo>
                  <a:pt x="7786688" y="961802"/>
                </a:lnTo>
                <a:lnTo>
                  <a:pt x="7786688" y="1154162"/>
                </a:lnTo>
                <a:lnTo>
                  <a:pt x="7068543" y="1161878"/>
                </a:lnTo>
                <a:lnTo>
                  <a:pt x="6900711" y="1322047"/>
                </a:lnTo>
                <a:lnTo>
                  <a:pt x="6681155" y="1158644"/>
                </a:lnTo>
                <a:lnTo>
                  <a:pt x="0" y="1154162"/>
                </a:lnTo>
                <a:lnTo>
                  <a:pt x="0" y="961802"/>
                </a:lnTo>
                <a:lnTo>
                  <a:pt x="0" y="673261"/>
                </a:lnTo>
                <a:lnTo>
                  <a:pt x="0" y="673261"/>
                </a:lnTo>
                <a:lnTo>
                  <a:pt x="0" y="0"/>
                </a:lnTo>
                <a:close/>
              </a:path>
            </a:pathLst>
          </a:custGeom>
          <a:no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894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fr-FR" sz="2400"/>
              <a:t>Taxonomie</a:t>
            </a:r>
          </a:p>
        </p:txBody>
      </p:sp>
      <p:grpSp>
        <p:nvGrpSpPr>
          <p:cNvPr id="31" name="Group 30">
            <a:extLst>
              <a:ext uri="{FF2B5EF4-FFF2-40B4-BE49-F238E27FC236}">
                <a16:creationId xmlns:a16="http://schemas.microsoft.com/office/drawing/2014/main" id="{9CCB0116-5626-561D-6F97-10D44C3E9BAD}"/>
              </a:ext>
            </a:extLst>
          </p:cNvPr>
          <p:cNvGrpSpPr/>
          <p:nvPr/>
        </p:nvGrpSpPr>
        <p:grpSpPr>
          <a:xfrm>
            <a:off x="1823044" y="732656"/>
            <a:ext cx="4813786" cy="4074898"/>
            <a:chOff x="1713394" y="502200"/>
            <a:chExt cx="5829935" cy="4998974"/>
          </a:xfrm>
        </p:grpSpPr>
        <p:sp>
          <p:nvSpPr>
            <p:cNvPr id="3" name="Rechteck 3">
              <a:extLst>
                <a:ext uri="{FF2B5EF4-FFF2-40B4-BE49-F238E27FC236}">
                  <a16:creationId xmlns:a16="http://schemas.microsoft.com/office/drawing/2014/main" id="{65B4E2D3-8FD3-9046-75C8-BB5C9CE980A8}"/>
                </a:ext>
              </a:extLst>
            </p:cNvPr>
            <p:cNvSpPr/>
            <p:nvPr/>
          </p:nvSpPr>
          <p:spPr>
            <a:xfrm>
              <a:off x="1713394" y="481854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4" name="Rechteck 4">
              <a:extLst>
                <a:ext uri="{FF2B5EF4-FFF2-40B4-BE49-F238E27FC236}">
                  <a16:creationId xmlns:a16="http://schemas.microsoft.com/office/drawing/2014/main" id="{C19CA67F-DE49-AAD0-2571-758A791BEF92}"/>
                </a:ext>
              </a:extLst>
            </p:cNvPr>
            <p:cNvSpPr/>
            <p:nvPr/>
          </p:nvSpPr>
          <p:spPr>
            <a:xfrm>
              <a:off x="1713394" y="399495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6" name="Rechteck 5">
              <a:extLst>
                <a:ext uri="{FF2B5EF4-FFF2-40B4-BE49-F238E27FC236}">
                  <a16:creationId xmlns:a16="http://schemas.microsoft.com/office/drawing/2014/main" id="{957C5087-9FEF-F30B-119B-C1A3863822AC}"/>
                </a:ext>
              </a:extLst>
            </p:cNvPr>
            <p:cNvSpPr/>
            <p:nvPr/>
          </p:nvSpPr>
          <p:spPr>
            <a:xfrm>
              <a:off x="1729904" y="311928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7" name="Rechteck 6">
              <a:extLst>
                <a:ext uri="{FF2B5EF4-FFF2-40B4-BE49-F238E27FC236}">
                  <a16:creationId xmlns:a16="http://schemas.microsoft.com/office/drawing/2014/main" id="{3B768A2A-1AD6-AED2-752E-DF2329881297}"/>
                </a:ext>
              </a:extLst>
            </p:cNvPr>
            <p:cNvSpPr/>
            <p:nvPr/>
          </p:nvSpPr>
          <p:spPr>
            <a:xfrm>
              <a:off x="1714029" y="230077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8" name="Rechteck 7">
              <a:extLst>
                <a:ext uri="{FF2B5EF4-FFF2-40B4-BE49-F238E27FC236}">
                  <a16:creationId xmlns:a16="http://schemas.microsoft.com/office/drawing/2014/main" id="{ECF274B0-8C99-0488-5105-790E638C6B7B}"/>
                </a:ext>
              </a:extLst>
            </p:cNvPr>
            <p:cNvSpPr/>
            <p:nvPr/>
          </p:nvSpPr>
          <p:spPr>
            <a:xfrm>
              <a:off x="1714029" y="13812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9" name="Rechteck 8">
              <a:extLst>
                <a:ext uri="{FF2B5EF4-FFF2-40B4-BE49-F238E27FC236}">
                  <a16:creationId xmlns:a16="http://schemas.microsoft.com/office/drawing/2014/main" id="{EDC91961-118E-F96C-9D81-E1879FDA4689}"/>
                </a:ext>
              </a:extLst>
            </p:cNvPr>
            <p:cNvSpPr/>
            <p:nvPr/>
          </p:nvSpPr>
          <p:spPr>
            <a:xfrm>
              <a:off x="1713394" y="5176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10" name="Rechteck 9">
              <a:extLst>
                <a:ext uri="{FF2B5EF4-FFF2-40B4-BE49-F238E27FC236}">
                  <a16:creationId xmlns:a16="http://schemas.microsoft.com/office/drawing/2014/main" id="{86EBA126-43BF-A4A4-BEAB-744A64C4A2D2}"/>
                </a:ext>
              </a:extLst>
            </p:cNvPr>
            <p:cNvSpPr/>
            <p:nvPr/>
          </p:nvSpPr>
          <p:spPr>
            <a:xfrm rot="16200000">
              <a:off x="-119658" y="2335889"/>
              <a:ext cx="4998974" cy="1331595"/>
            </a:xfrm>
            <a:prstGeom prst="rect">
              <a:avLst/>
            </a:prstGeom>
            <a:solidFill>
              <a:srgbClr val="ACC700"/>
            </a:solidFill>
            <a:ln w="12700" cap="flat" cmpd="sng" algn="ctr">
              <a:noFill/>
              <a:prstDash val="solid"/>
              <a:miter lim="800000"/>
            </a:ln>
            <a:effectLst/>
          </p:spPr>
          <p:txBody>
            <a:bodyPr rtlCol="0" anchor="ctr"/>
            <a:lstStyle/>
            <a:p>
              <a:endParaRPr lang="de-DE" sz="1600"/>
            </a:p>
          </p:txBody>
        </p:sp>
        <p:sp>
          <p:nvSpPr>
            <p:cNvPr id="11" name="Rechteck 19">
              <a:extLst>
                <a:ext uri="{FF2B5EF4-FFF2-40B4-BE49-F238E27FC236}">
                  <a16:creationId xmlns:a16="http://schemas.microsoft.com/office/drawing/2014/main" id="{E2874F16-D6D2-4F25-4022-68474B7DD5ED}"/>
                </a:ext>
              </a:extLst>
            </p:cNvPr>
            <p:cNvSpPr>
              <a:spLocks noChangeArrowheads="1"/>
            </p:cNvSpPr>
            <p:nvPr/>
          </p:nvSpPr>
          <p:spPr bwMode="auto">
            <a:xfrm>
              <a:off x="1773719" y="517694"/>
              <a:ext cx="1120775" cy="619264"/>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Back-end</a:t>
              </a:r>
              <a:br>
                <a:rPr kumimoji="0" lang="fr-FR"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fr-FR"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(logiciels)</a:t>
              </a:r>
            </a:p>
          </p:txBody>
        </p:sp>
        <p:sp>
          <p:nvSpPr>
            <p:cNvPr id="12" name="Rechteck 22">
              <a:extLst>
                <a:ext uri="{FF2B5EF4-FFF2-40B4-BE49-F238E27FC236}">
                  <a16:creationId xmlns:a16="http://schemas.microsoft.com/office/drawing/2014/main" id="{9255B243-1633-1DB0-FEB5-7ECEB886A6E0}"/>
                </a:ext>
              </a:extLst>
            </p:cNvPr>
            <p:cNvSpPr>
              <a:spLocks noChangeArrowheads="1"/>
            </p:cNvSpPr>
            <p:nvPr/>
          </p:nvSpPr>
          <p:spPr bwMode="auto">
            <a:xfrm>
              <a:off x="1791181" y="1370321"/>
              <a:ext cx="1120775" cy="678358"/>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Front-end</a:t>
              </a:r>
              <a:br>
                <a:rPr kumimoji="0" lang="fr-FR"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fr-FR"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(appareil)</a:t>
              </a:r>
            </a:p>
          </p:txBody>
        </p:sp>
        <p:sp>
          <p:nvSpPr>
            <p:cNvPr id="13" name="Rechteck 23">
              <a:extLst>
                <a:ext uri="{FF2B5EF4-FFF2-40B4-BE49-F238E27FC236}">
                  <a16:creationId xmlns:a16="http://schemas.microsoft.com/office/drawing/2014/main" id="{0E9BBCC4-A3F6-57A1-9925-0BF4F6383E8B}"/>
                </a:ext>
              </a:extLst>
            </p:cNvPr>
            <p:cNvSpPr>
              <a:spLocks noChangeArrowheads="1"/>
            </p:cNvSpPr>
            <p:nvPr/>
          </p:nvSpPr>
          <p:spPr bwMode="auto">
            <a:xfrm>
              <a:off x="1803880" y="2263012"/>
              <a:ext cx="1120775" cy="670717"/>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Type de tâche</a:t>
              </a:r>
            </a:p>
          </p:txBody>
        </p:sp>
        <p:sp>
          <p:nvSpPr>
            <p:cNvPr id="14" name="Rechteck 24">
              <a:extLst>
                <a:ext uri="{FF2B5EF4-FFF2-40B4-BE49-F238E27FC236}">
                  <a16:creationId xmlns:a16="http://schemas.microsoft.com/office/drawing/2014/main" id="{2286F2A8-1E38-F55A-AC6A-FF5ADC0F34A4}"/>
                </a:ext>
              </a:extLst>
            </p:cNvPr>
            <p:cNvSpPr>
              <a:spLocks noChangeArrowheads="1"/>
            </p:cNvSpPr>
            <p:nvPr/>
          </p:nvSpPr>
          <p:spPr bwMode="auto">
            <a:xfrm>
              <a:off x="1784831" y="3146733"/>
              <a:ext cx="1120775" cy="639941"/>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74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Caractéristiques de la tâche</a:t>
              </a:r>
            </a:p>
          </p:txBody>
        </p:sp>
        <p:sp>
          <p:nvSpPr>
            <p:cNvPr id="15" name="Rechteck 26">
              <a:extLst>
                <a:ext uri="{FF2B5EF4-FFF2-40B4-BE49-F238E27FC236}">
                  <a16:creationId xmlns:a16="http://schemas.microsoft.com/office/drawing/2014/main" id="{16C4D990-ACD2-3CA1-6948-EB21678C879D}"/>
                </a:ext>
              </a:extLst>
            </p:cNvPr>
            <p:cNvSpPr>
              <a:spLocks noChangeArrowheads="1"/>
            </p:cNvSpPr>
            <p:nvPr/>
          </p:nvSpPr>
          <p:spPr bwMode="auto">
            <a:xfrm>
              <a:off x="1797531" y="3994954"/>
              <a:ext cx="1120775" cy="667385"/>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(semi-) Automatisation des tâches</a:t>
              </a:r>
            </a:p>
          </p:txBody>
        </p:sp>
        <p:sp>
          <p:nvSpPr>
            <p:cNvPr id="16" name="Rechteck 30">
              <a:extLst>
                <a:ext uri="{FF2B5EF4-FFF2-40B4-BE49-F238E27FC236}">
                  <a16:creationId xmlns:a16="http://schemas.microsoft.com/office/drawing/2014/main" id="{F9A1AB9A-D7D4-B2F3-171F-AE50957776EC}"/>
                </a:ext>
              </a:extLst>
            </p:cNvPr>
            <p:cNvSpPr>
              <a:spLocks noChangeArrowheads="1"/>
            </p:cNvSpPr>
            <p:nvPr/>
          </p:nvSpPr>
          <p:spPr bwMode="auto">
            <a:xfrm>
              <a:off x="3149445" y="648645"/>
              <a:ext cx="1886269"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fr-FR" sz="800">
                  <a:solidFill>
                    <a:srgbClr val="0E3399"/>
                  </a:solidFill>
                  <a:latin typeface="Arial" panose="020B0604020202020204" pitchFamily="34" charset="0"/>
                  <a:cs typeface="Arial" panose="020B0604020202020204" pitchFamily="34" charset="0"/>
                </a:rPr>
                <a:t>tâches complexes, </a:t>
              </a:r>
              <a:br>
                <a:rPr lang="fr-FR" sz="800">
                  <a:solidFill>
                    <a:srgbClr val="0E3399"/>
                  </a:solidFill>
                  <a:latin typeface="Arial" panose="020B0604020202020204" pitchFamily="34" charset="0"/>
                  <a:cs typeface="Arial" panose="020B0604020202020204" pitchFamily="34" charset="0"/>
                </a:rPr>
              </a:br>
              <a:r>
                <a:rPr lang="fr-FR" sz="800">
                  <a:solidFill>
                    <a:srgbClr val="0E3399"/>
                  </a:solidFill>
                  <a:latin typeface="Arial" panose="020B0604020202020204" pitchFamily="34" charset="0"/>
                  <a:cs typeface="Arial" panose="020B0604020202020204" pitchFamily="34" charset="0"/>
                </a:rPr>
                <a:t>non fondées sur l’IA</a:t>
              </a:r>
            </a:p>
          </p:txBody>
        </p:sp>
        <p:sp>
          <p:nvSpPr>
            <p:cNvPr id="17" name="Rechteck 33">
              <a:extLst>
                <a:ext uri="{FF2B5EF4-FFF2-40B4-BE49-F238E27FC236}">
                  <a16:creationId xmlns:a16="http://schemas.microsoft.com/office/drawing/2014/main" id="{F5B47CD3-FCCA-78AB-74C9-3432A0A0CE3E}"/>
                </a:ext>
              </a:extLst>
            </p:cNvPr>
            <p:cNvSpPr>
              <a:spLocks noChangeArrowheads="1"/>
            </p:cNvSpPr>
            <p:nvPr/>
          </p:nvSpPr>
          <p:spPr bwMode="auto">
            <a:xfrm>
              <a:off x="5479579" y="648645"/>
              <a:ext cx="1945004"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tâches fondées sur l’IA</a:t>
              </a:r>
            </a:p>
          </p:txBody>
        </p:sp>
        <p:sp>
          <p:nvSpPr>
            <p:cNvPr id="18" name="Rechteck 37">
              <a:extLst>
                <a:ext uri="{FF2B5EF4-FFF2-40B4-BE49-F238E27FC236}">
                  <a16:creationId xmlns:a16="http://schemas.microsoft.com/office/drawing/2014/main" id="{DBE608F4-48D8-D064-76F0-3DA24B03C991}"/>
                </a:ext>
              </a:extLst>
            </p:cNvPr>
            <p:cNvSpPr>
              <a:spLocks noChangeArrowheads="1"/>
            </p:cNvSpPr>
            <p:nvPr/>
          </p:nvSpPr>
          <p:spPr bwMode="auto">
            <a:xfrm>
              <a:off x="5479579" y="1517819"/>
              <a:ext cx="1936750" cy="393700"/>
            </a:xfrm>
            <a:prstGeom prst="rect">
              <a:avLst/>
            </a:prstGeom>
            <a:solidFill>
              <a:srgbClr val="FFFFFF"/>
            </a:solidFill>
            <a:ln w="6350">
              <a:solidFill>
                <a:srgbClr val="ACC700"/>
              </a:solidFill>
              <a:miter lim="800000"/>
              <a:headEnd/>
              <a:tailEnd/>
            </a:ln>
          </p:spPr>
          <p:txBody>
            <a:bodyPr vert="horz" wrap="square" lIns="0" tIns="45720" rIns="0" bIns="45720" numCol="1" anchor="ctr" anchorCtr="0" compatLnSpc="1">
              <a:prstTxWarp prst="textNoShape">
                <a:avLst/>
              </a:prstTxWarp>
            </a:bodyPr>
            <a:lstStyle/>
            <a:p>
              <a:pPr lvl="0" algn="ctr" eaLnBrk="0" fontAlgn="base" hangingPunct="0">
                <a:spcBef>
                  <a:spcPct val="0"/>
                </a:spcBef>
                <a:spcAft>
                  <a:spcPct val="0"/>
                </a:spcAft>
              </a:pPr>
              <a:r>
                <a:rPr lang="fr-FR" sz="800" dirty="0">
                  <a:solidFill>
                    <a:srgbClr val="0E3399"/>
                  </a:solidFill>
                  <a:latin typeface="Arial" panose="020B0604020202020204" pitchFamily="34" charset="0"/>
                  <a:cs typeface="Arial" panose="020B0604020202020204" pitchFamily="34" charset="0"/>
                </a:rPr>
                <a:t>sans manipulation/action </a:t>
              </a:r>
              <a:br>
                <a:rPr lang="fr-FR" sz="800" dirty="0">
                  <a:solidFill>
                    <a:srgbClr val="0E3399"/>
                  </a:solidFill>
                  <a:latin typeface="Arial" panose="020B0604020202020204" pitchFamily="34" charset="0"/>
                  <a:cs typeface="Arial" panose="020B0604020202020204" pitchFamily="34" charset="0"/>
                </a:rPr>
              </a:br>
              <a:r>
                <a:rPr lang="fr-FR" sz="800" dirty="0">
                  <a:solidFill>
                    <a:srgbClr val="0E3399"/>
                  </a:solidFill>
                  <a:latin typeface="Arial" panose="020B0604020202020204" pitchFamily="34" charset="0"/>
                  <a:cs typeface="Arial" panose="020B0604020202020204" pitchFamily="34" charset="0"/>
                </a:rPr>
                <a:t>physique: TIC intelligentes</a:t>
              </a:r>
            </a:p>
          </p:txBody>
        </p:sp>
        <p:sp>
          <p:nvSpPr>
            <p:cNvPr id="19" name="Rechteck 18">
              <a:extLst>
                <a:ext uri="{FF2B5EF4-FFF2-40B4-BE49-F238E27FC236}">
                  <a16:creationId xmlns:a16="http://schemas.microsoft.com/office/drawing/2014/main" id="{2500B2BA-169B-A912-B29E-C10DB395F69B}"/>
                </a:ext>
              </a:extLst>
            </p:cNvPr>
            <p:cNvSpPr/>
            <p:nvPr/>
          </p:nvSpPr>
          <p:spPr>
            <a:xfrm>
              <a:off x="3140240" y="2362369"/>
              <a:ext cx="4276090" cy="542925"/>
            </a:xfrm>
            <a:prstGeom prst="rect">
              <a:avLst/>
            </a:prstGeom>
            <a:solidFill>
              <a:sysClr val="window" lastClr="FFFFFF"/>
            </a:solidFill>
            <a:ln w="6350" cap="flat" cmpd="sng" algn="ctr">
              <a:solidFill>
                <a:srgbClr val="ACC700"/>
              </a:solidFill>
              <a:prstDash val="solid"/>
              <a:miter lim="800000"/>
            </a:ln>
            <a:effectLst/>
          </p:spPr>
          <p:txBody>
            <a:bodyPr rtlCol="0" anchor="ctr"/>
            <a:lstStyle/>
            <a:p>
              <a:endParaRPr lang="de-DE" sz="1600"/>
            </a:p>
          </p:txBody>
        </p:sp>
        <p:sp>
          <p:nvSpPr>
            <p:cNvPr id="20" name="Rechteck 61">
              <a:extLst>
                <a:ext uri="{FF2B5EF4-FFF2-40B4-BE49-F238E27FC236}">
                  <a16:creationId xmlns:a16="http://schemas.microsoft.com/office/drawing/2014/main" id="{B8E05741-F736-4033-9149-C8756A961F15}"/>
                </a:ext>
              </a:extLst>
            </p:cNvPr>
            <p:cNvSpPr>
              <a:spLocks noChangeArrowheads="1"/>
            </p:cNvSpPr>
            <p:nvPr/>
          </p:nvSpPr>
          <p:spPr bwMode="auto">
            <a:xfrm>
              <a:off x="3142461" y="3197763"/>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routine</a:t>
              </a:r>
              <a:b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endPar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hors routine</a:t>
              </a:r>
            </a:p>
          </p:txBody>
        </p:sp>
        <p:cxnSp>
          <p:nvCxnSpPr>
            <p:cNvPr id="21" name="Gerader Verbinder 20">
              <a:extLst>
                <a:ext uri="{FF2B5EF4-FFF2-40B4-BE49-F238E27FC236}">
                  <a16:creationId xmlns:a16="http://schemas.microsoft.com/office/drawing/2014/main" id="{C9F80317-CAB6-CEFE-9039-A06812D0D8AE}"/>
                </a:ext>
              </a:extLst>
            </p:cNvPr>
            <p:cNvCxnSpPr>
              <a:cxnSpLocks/>
            </p:cNvCxnSpPr>
            <p:nvPr/>
          </p:nvCxnSpPr>
          <p:spPr>
            <a:xfrm>
              <a:off x="3172624" y="2394753"/>
              <a:ext cx="4243706" cy="510541"/>
            </a:xfrm>
            <a:prstGeom prst="line">
              <a:avLst/>
            </a:prstGeom>
            <a:noFill/>
            <a:ln w="9525" cap="flat" cmpd="sng" algn="ctr">
              <a:solidFill>
                <a:srgbClr val="F8B734"/>
              </a:solidFill>
              <a:prstDash val="dash"/>
              <a:miter lim="800000"/>
            </a:ln>
            <a:effectLst/>
          </p:spPr>
        </p:cxnSp>
        <p:sp>
          <p:nvSpPr>
            <p:cNvPr id="22" name="Textfeld 64">
              <a:extLst>
                <a:ext uri="{FF2B5EF4-FFF2-40B4-BE49-F238E27FC236}">
                  <a16:creationId xmlns:a16="http://schemas.microsoft.com/office/drawing/2014/main" id="{F6826743-43B9-6070-57E9-EC27EB6C6F8E}"/>
                </a:ext>
              </a:extLst>
            </p:cNvPr>
            <p:cNvSpPr txBox="1">
              <a:spLocks noChangeArrowheads="1"/>
            </p:cNvSpPr>
            <p:nvPr/>
          </p:nvSpPr>
          <p:spPr bwMode="auto">
            <a:xfrm>
              <a:off x="4405865" y="2382688"/>
              <a:ext cx="1753418" cy="5663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liée aux informations</a:t>
              </a:r>
              <a:b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liée aux personnes</a:t>
              </a:r>
              <a:b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liée aux objets</a:t>
              </a:r>
            </a:p>
          </p:txBody>
        </p:sp>
        <p:cxnSp>
          <p:nvCxnSpPr>
            <p:cNvPr id="23" name="Gerader Verbinder 22">
              <a:extLst>
                <a:ext uri="{FF2B5EF4-FFF2-40B4-BE49-F238E27FC236}">
                  <a16:creationId xmlns:a16="http://schemas.microsoft.com/office/drawing/2014/main" id="{77E466C6-E509-208E-A7EF-94E733ACF655}"/>
                </a:ext>
              </a:extLst>
            </p:cNvPr>
            <p:cNvCxnSpPr/>
            <p:nvPr/>
          </p:nvCxnSpPr>
          <p:spPr>
            <a:xfrm>
              <a:off x="3144049" y="3428534"/>
              <a:ext cx="4276090" cy="0"/>
            </a:xfrm>
            <a:prstGeom prst="line">
              <a:avLst/>
            </a:prstGeom>
            <a:noFill/>
            <a:ln w="9525" cap="flat" cmpd="sng" algn="ctr">
              <a:solidFill>
                <a:srgbClr val="F8B734"/>
              </a:solidFill>
              <a:prstDash val="dash"/>
              <a:miter lim="800000"/>
            </a:ln>
            <a:effectLst/>
          </p:spPr>
        </p:cxnSp>
        <p:sp>
          <p:nvSpPr>
            <p:cNvPr id="24" name="Rechteck 29">
              <a:extLst>
                <a:ext uri="{FF2B5EF4-FFF2-40B4-BE49-F238E27FC236}">
                  <a16:creationId xmlns:a16="http://schemas.microsoft.com/office/drawing/2014/main" id="{AFC49164-06CE-23EC-A6C6-C8D96A65B354}"/>
                </a:ext>
              </a:extLst>
            </p:cNvPr>
            <p:cNvSpPr>
              <a:spLocks noChangeArrowheads="1"/>
            </p:cNvSpPr>
            <p:nvPr/>
          </p:nvSpPr>
          <p:spPr bwMode="auto">
            <a:xfrm>
              <a:off x="1819439" y="4857284"/>
              <a:ext cx="1120775" cy="643890"/>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Aspect SST</a:t>
              </a:r>
            </a:p>
          </p:txBody>
        </p:sp>
        <p:sp>
          <p:nvSpPr>
            <p:cNvPr id="25" name="Rechteck 31">
              <a:extLst>
                <a:ext uri="{FF2B5EF4-FFF2-40B4-BE49-F238E27FC236}">
                  <a16:creationId xmlns:a16="http://schemas.microsoft.com/office/drawing/2014/main" id="{FC6F0277-8098-FB25-2BAD-A14252409D2E}"/>
                </a:ext>
              </a:extLst>
            </p:cNvPr>
            <p:cNvSpPr>
              <a:spLocks noChangeArrowheads="1"/>
            </p:cNvSpPr>
            <p:nvPr/>
          </p:nvSpPr>
          <p:spPr bwMode="auto">
            <a:xfrm>
              <a:off x="3147859" y="4918649"/>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physique et/ou psychosociale</a:t>
              </a:r>
              <a:b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organisationnelle</a:t>
              </a:r>
            </a:p>
          </p:txBody>
        </p:sp>
        <p:sp>
          <p:nvSpPr>
            <p:cNvPr id="26" name="Rechteck 42">
              <a:extLst>
                <a:ext uri="{FF2B5EF4-FFF2-40B4-BE49-F238E27FC236}">
                  <a16:creationId xmlns:a16="http://schemas.microsoft.com/office/drawing/2014/main" id="{0990881A-A28A-1528-4613-91520F927D2F}"/>
                </a:ext>
              </a:extLst>
            </p:cNvPr>
            <p:cNvSpPr>
              <a:spLocks noChangeArrowheads="1"/>
            </p:cNvSpPr>
            <p:nvPr/>
          </p:nvSpPr>
          <p:spPr bwMode="auto">
            <a:xfrm>
              <a:off x="3147858" y="4077274"/>
              <a:ext cx="4276725" cy="506413"/>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fr-FR" sz="800">
                  <a:solidFill>
                    <a:srgbClr val="0E3399"/>
                  </a:solidFill>
                  <a:latin typeface="Arial" panose="020B0604020202020204" pitchFamily="34" charset="0"/>
                  <a:cs typeface="Arial" panose="020B0604020202020204" pitchFamily="34" charset="0"/>
                </a:rPr>
                <a:t>assistance</a:t>
              </a:r>
              <a:br>
                <a:rPr lang="fr-FR" sz="800">
                  <a:solidFill>
                    <a:srgbClr val="0E3399"/>
                  </a:solidFill>
                  <a:latin typeface="Arial" panose="020B0604020202020204" pitchFamily="34" charset="0"/>
                  <a:cs typeface="Arial" panose="020B0604020202020204" pitchFamily="34" charset="0"/>
                </a:rPr>
              </a:br>
              <a:endParaRPr lang="fr-FR" sz="800">
                <a:solidFill>
                  <a:srgbClr val="0E3399"/>
                </a:solidFill>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cs typeface="Arial" panose="020B0604020202020204" pitchFamily="34" charset="0"/>
                </a:rPr>
                <a:t>substitution</a:t>
              </a:r>
            </a:p>
          </p:txBody>
        </p:sp>
        <p:cxnSp>
          <p:nvCxnSpPr>
            <p:cNvPr id="27" name="Gerader Verbinder 26">
              <a:extLst>
                <a:ext uri="{FF2B5EF4-FFF2-40B4-BE49-F238E27FC236}">
                  <a16:creationId xmlns:a16="http://schemas.microsoft.com/office/drawing/2014/main" id="{5B621ED7-DB06-7AFD-E53D-A7D9867CB3EF}"/>
                </a:ext>
              </a:extLst>
            </p:cNvPr>
            <p:cNvCxnSpPr/>
            <p:nvPr/>
          </p:nvCxnSpPr>
          <p:spPr>
            <a:xfrm>
              <a:off x="3140239" y="4327694"/>
              <a:ext cx="4276090" cy="0"/>
            </a:xfrm>
            <a:prstGeom prst="line">
              <a:avLst/>
            </a:prstGeom>
            <a:noFill/>
            <a:ln w="9525" cap="flat" cmpd="sng" algn="ctr">
              <a:solidFill>
                <a:srgbClr val="F8B734"/>
              </a:solidFill>
              <a:prstDash val="dash"/>
              <a:miter lim="800000"/>
            </a:ln>
            <a:effectLst/>
          </p:spPr>
        </p:cxnSp>
        <p:sp>
          <p:nvSpPr>
            <p:cNvPr id="28" name="Text Box 2">
              <a:extLst>
                <a:ext uri="{FF2B5EF4-FFF2-40B4-BE49-F238E27FC236}">
                  <a16:creationId xmlns:a16="http://schemas.microsoft.com/office/drawing/2014/main" id="{CCA7F2BF-C9CE-B1E9-D38B-411ABF434A47}"/>
                </a:ext>
              </a:extLst>
            </p:cNvPr>
            <p:cNvSpPr txBox="1">
              <a:spLocks noChangeArrowheads="1"/>
            </p:cNvSpPr>
            <p:nvPr/>
          </p:nvSpPr>
          <p:spPr bwMode="auto">
            <a:xfrm>
              <a:off x="3214057" y="2628117"/>
              <a:ext cx="815975" cy="264301"/>
            </a:xfrm>
            <a:prstGeom prst="rect">
              <a:avLst/>
            </a:prstGeom>
            <a:solidFill>
              <a:schemeClr val="bg1"/>
            </a:solidFill>
            <a:ln w="635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Times New Roman" panose="02020603050405020304" pitchFamily="18" charset="0"/>
                  <a:cs typeface="Arial" panose="020B0604020202020204" pitchFamily="34" charset="0"/>
                </a:rPr>
                <a:t>physique</a:t>
              </a:r>
            </a:p>
          </p:txBody>
        </p:sp>
        <p:sp>
          <p:nvSpPr>
            <p:cNvPr id="29" name="Rechteck 38">
              <a:extLst>
                <a:ext uri="{FF2B5EF4-FFF2-40B4-BE49-F238E27FC236}">
                  <a16:creationId xmlns:a16="http://schemas.microsoft.com/office/drawing/2014/main" id="{80709727-E9F5-83E3-C3F8-027F8F1618EA}"/>
                </a:ext>
              </a:extLst>
            </p:cNvPr>
            <p:cNvSpPr>
              <a:spLocks noChangeArrowheads="1"/>
            </p:cNvSpPr>
            <p:nvPr/>
          </p:nvSpPr>
          <p:spPr bwMode="auto">
            <a:xfrm>
              <a:off x="3140239" y="1520459"/>
              <a:ext cx="1895475"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manipulation/action physique:</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robotique de pointe</a:t>
              </a:r>
            </a:p>
          </p:txBody>
        </p:sp>
        <p:sp>
          <p:nvSpPr>
            <p:cNvPr id="30" name="Textfeld 2">
              <a:extLst>
                <a:ext uri="{FF2B5EF4-FFF2-40B4-BE49-F238E27FC236}">
                  <a16:creationId xmlns:a16="http://schemas.microsoft.com/office/drawing/2014/main" id="{42C42656-A7F9-6B5D-EA4A-DD8B40DA32FB}"/>
                </a:ext>
              </a:extLst>
            </p:cNvPr>
            <p:cNvSpPr txBox="1">
              <a:spLocks noChangeArrowheads="1"/>
            </p:cNvSpPr>
            <p:nvPr/>
          </p:nvSpPr>
          <p:spPr bwMode="auto">
            <a:xfrm>
              <a:off x="6503539" y="2406500"/>
              <a:ext cx="815975" cy="264301"/>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cognitive</a:t>
              </a:r>
            </a:p>
          </p:txBody>
        </p:sp>
      </p:grpSp>
    </p:spTree>
    <p:extLst>
      <p:ext uri="{BB962C8B-B14F-4D97-AF65-F5344CB8AC3E}">
        <p14:creationId xmlns:p14="http://schemas.microsoft.com/office/powerpoint/2010/main" val="3519555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027B3957-4392-4D36-AD3B-F134CBEBA669}"/>
              </a:ext>
            </a:extLst>
          </p:cNvPr>
          <p:cNvGrpSpPr/>
          <p:nvPr/>
        </p:nvGrpSpPr>
        <p:grpSpPr>
          <a:xfrm>
            <a:off x="1541214" y="1420294"/>
            <a:ext cx="6808129" cy="3418632"/>
            <a:chOff x="1541214" y="1420294"/>
            <a:chExt cx="6808129" cy="3418632"/>
          </a:xfrm>
        </p:grpSpPr>
        <p:sp>
          <p:nvSpPr>
            <p:cNvPr id="7" name="Textfeld 6"/>
            <p:cNvSpPr txBox="1"/>
            <p:nvPr/>
          </p:nvSpPr>
          <p:spPr>
            <a:xfrm>
              <a:off x="1706618" y="4338457"/>
              <a:ext cx="382313" cy="230832"/>
            </a:xfrm>
            <a:prstGeom prst="rect">
              <a:avLst/>
            </a:prstGeom>
            <a:noFill/>
          </p:spPr>
          <p:txBody>
            <a:bodyPr wrap="square" rtlCol="0">
              <a:spAutoFit/>
            </a:bodyPr>
            <a:lstStyle/>
            <a:p>
              <a:pPr defTabSz="685800">
                <a:defRPr/>
              </a:pPr>
              <a:r>
                <a:rPr lang="fr-FR" sz="900">
                  <a:solidFill>
                    <a:prstClr val="black"/>
                  </a:solidFill>
                  <a:latin typeface="Calibri" panose="020F0502020204030204"/>
                </a:rPr>
                <a:t>0 %</a:t>
              </a:r>
            </a:p>
          </p:txBody>
        </p:sp>
        <p:sp>
          <p:nvSpPr>
            <p:cNvPr id="8" name="Textfeld 7"/>
            <p:cNvSpPr txBox="1"/>
            <p:nvPr/>
          </p:nvSpPr>
          <p:spPr>
            <a:xfrm>
              <a:off x="2387456" y="4312112"/>
              <a:ext cx="382313" cy="230832"/>
            </a:xfrm>
            <a:prstGeom prst="rect">
              <a:avLst/>
            </a:prstGeom>
            <a:noFill/>
          </p:spPr>
          <p:txBody>
            <a:bodyPr wrap="square" rtlCol="0">
              <a:spAutoFit/>
            </a:bodyPr>
            <a:lstStyle/>
            <a:p>
              <a:pPr defTabSz="685800">
                <a:defRPr/>
              </a:pPr>
              <a:r>
                <a:rPr lang="fr-FR" sz="900">
                  <a:solidFill>
                    <a:prstClr val="black"/>
                  </a:solidFill>
                  <a:latin typeface="Calibri" panose="020F0502020204030204"/>
                </a:rPr>
                <a:t>5 %</a:t>
              </a:r>
            </a:p>
          </p:txBody>
        </p:sp>
        <p:sp>
          <p:nvSpPr>
            <p:cNvPr id="9" name="Textfeld 8"/>
            <p:cNvSpPr txBox="1"/>
            <p:nvPr/>
          </p:nvSpPr>
          <p:spPr>
            <a:xfrm>
              <a:off x="3068294" y="4315587"/>
              <a:ext cx="466361" cy="230832"/>
            </a:xfrm>
            <a:prstGeom prst="rect">
              <a:avLst/>
            </a:prstGeom>
            <a:noFill/>
          </p:spPr>
          <p:txBody>
            <a:bodyPr wrap="square" rtlCol="0">
              <a:spAutoFit/>
            </a:bodyPr>
            <a:lstStyle/>
            <a:p>
              <a:pPr defTabSz="685800">
                <a:defRPr/>
              </a:pPr>
              <a:r>
                <a:rPr lang="fr-FR" sz="900" dirty="0">
                  <a:solidFill>
                    <a:prstClr val="black"/>
                  </a:solidFill>
                  <a:latin typeface="Calibri" panose="020F0502020204030204"/>
                </a:rPr>
                <a:t>10 %</a:t>
              </a:r>
            </a:p>
          </p:txBody>
        </p:sp>
        <p:sp>
          <p:nvSpPr>
            <p:cNvPr id="10" name="Textfeld 9"/>
            <p:cNvSpPr txBox="1"/>
            <p:nvPr/>
          </p:nvSpPr>
          <p:spPr>
            <a:xfrm>
              <a:off x="3749132" y="4315587"/>
              <a:ext cx="466361" cy="230832"/>
            </a:xfrm>
            <a:prstGeom prst="rect">
              <a:avLst/>
            </a:prstGeom>
            <a:noFill/>
          </p:spPr>
          <p:txBody>
            <a:bodyPr wrap="square" rtlCol="0">
              <a:spAutoFit/>
            </a:bodyPr>
            <a:lstStyle/>
            <a:p>
              <a:pPr defTabSz="685800">
                <a:defRPr/>
              </a:pPr>
              <a:r>
                <a:rPr lang="fr-FR" sz="900" dirty="0">
                  <a:solidFill>
                    <a:prstClr val="black"/>
                  </a:solidFill>
                  <a:latin typeface="Calibri" panose="020F0502020204030204"/>
                </a:rPr>
                <a:t>15 %</a:t>
              </a:r>
            </a:p>
          </p:txBody>
        </p:sp>
        <p:sp>
          <p:nvSpPr>
            <p:cNvPr id="11" name="Textfeld 10"/>
            <p:cNvSpPr txBox="1"/>
            <p:nvPr/>
          </p:nvSpPr>
          <p:spPr>
            <a:xfrm>
              <a:off x="4429970" y="4315586"/>
              <a:ext cx="466361" cy="230832"/>
            </a:xfrm>
            <a:prstGeom prst="rect">
              <a:avLst/>
            </a:prstGeom>
            <a:noFill/>
          </p:spPr>
          <p:txBody>
            <a:bodyPr wrap="square" rtlCol="0">
              <a:spAutoFit/>
            </a:bodyPr>
            <a:lstStyle/>
            <a:p>
              <a:pPr defTabSz="685800">
                <a:defRPr/>
              </a:pPr>
              <a:r>
                <a:rPr lang="fr-FR" sz="900" dirty="0">
                  <a:solidFill>
                    <a:prstClr val="black"/>
                  </a:solidFill>
                  <a:latin typeface="Calibri" panose="020F0502020204030204"/>
                </a:rPr>
                <a:t>20 %</a:t>
              </a:r>
            </a:p>
          </p:txBody>
        </p:sp>
        <p:sp>
          <p:nvSpPr>
            <p:cNvPr id="12" name="Textfeld 11"/>
            <p:cNvSpPr txBox="1"/>
            <p:nvPr/>
          </p:nvSpPr>
          <p:spPr>
            <a:xfrm>
              <a:off x="5110808" y="4312111"/>
              <a:ext cx="466361" cy="230832"/>
            </a:xfrm>
            <a:prstGeom prst="rect">
              <a:avLst/>
            </a:prstGeom>
            <a:noFill/>
          </p:spPr>
          <p:txBody>
            <a:bodyPr wrap="square" rtlCol="0">
              <a:spAutoFit/>
            </a:bodyPr>
            <a:lstStyle/>
            <a:p>
              <a:pPr defTabSz="685800">
                <a:defRPr/>
              </a:pPr>
              <a:r>
                <a:rPr lang="fr-FR" sz="900" dirty="0">
                  <a:solidFill>
                    <a:prstClr val="black"/>
                  </a:solidFill>
                  <a:latin typeface="Calibri" panose="020F0502020204030204"/>
                </a:rPr>
                <a:t>25 %</a:t>
              </a:r>
            </a:p>
          </p:txBody>
        </p:sp>
        <p:sp>
          <p:nvSpPr>
            <p:cNvPr id="13" name="Textfeld 12"/>
            <p:cNvSpPr txBox="1"/>
            <p:nvPr/>
          </p:nvSpPr>
          <p:spPr>
            <a:xfrm>
              <a:off x="5791645" y="4312111"/>
              <a:ext cx="466361" cy="230832"/>
            </a:xfrm>
            <a:prstGeom prst="rect">
              <a:avLst/>
            </a:prstGeom>
            <a:noFill/>
          </p:spPr>
          <p:txBody>
            <a:bodyPr wrap="square" rtlCol="0">
              <a:spAutoFit/>
            </a:bodyPr>
            <a:lstStyle/>
            <a:p>
              <a:pPr defTabSz="685800">
                <a:defRPr/>
              </a:pPr>
              <a:r>
                <a:rPr lang="fr-FR" sz="900">
                  <a:solidFill>
                    <a:prstClr val="black"/>
                  </a:solidFill>
                  <a:latin typeface="Calibri" panose="020F0502020204030204"/>
                </a:rPr>
                <a:t>30 %</a:t>
              </a:r>
            </a:p>
          </p:txBody>
        </p:sp>
        <p:graphicFrame>
          <p:nvGraphicFramePr>
            <p:cNvPr id="6" name="Diagramm 5"/>
            <p:cNvGraphicFramePr/>
            <p:nvPr>
              <p:extLst>
                <p:ext uri="{D42A27DB-BD31-4B8C-83A1-F6EECF244321}">
                  <p14:modId xmlns:p14="http://schemas.microsoft.com/office/powerpoint/2010/main" val="1971351350"/>
                </p:ext>
              </p:extLst>
            </p:nvPr>
          </p:nvGraphicFramePr>
          <p:xfrm>
            <a:off x="1541214" y="1420294"/>
            <a:ext cx="4582303" cy="3054868"/>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feld 13"/>
            <p:cNvSpPr txBox="1"/>
            <p:nvPr/>
          </p:nvSpPr>
          <p:spPr>
            <a:xfrm>
              <a:off x="2756659" y="1593074"/>
              <a:ext cx="2679311" cy="242374"/>
            </a:xfrm>
            <a:prstGeom prst="rect">
              <a:avLst/>
            </a:prstGeom>
            <a:noFill/>
          </p:spPr>
          <p:txBody>
            <a:bodyPr wrap="square" rtlCol="0">
              <a:spAutoFit/>
            </a:bodyPr>
            <a:lstStyle/>
            <a:p>
              <a:pPr defTabSz="685800">
                <a:defRPr/>
              </a:pPr>
              <a:r>
                <a:rPr lang="fr-FR" sz="975">
                  <a:solidFill>
                    <a:prstClr val="black"/>
                  </a:solidFill>
                  <a:latin typeface="Calibri" panose="020F0502020204030204"/>
                </a:rPr>
                <a:t>Activités financières et d’assurance</a:t>
              </a:r>
            </a:p>
          </p:txBody>
        </p:sp>
        <p:sp>
          <p:nvSpPr>
            <p:cNvPr id="15" name="Textfeld 14"/>
            <p:cNvSpPr txBox="1"/>
            <p:nvPr/>
          </p:nvSpPr>
          <p:spPr>
            <a:xfrm>
              <a:off x="2833289" y="1858476"/>
              <a:ext cx="2679311" cy="242374"/>
            </a:xfrm>
            <a:prstGeom prst="rect">
              <a:avLst/>
            </a:prstGeom>
            <a:noFill/>
          </p:spPr>
          <p:txBody>
            <a:bodyPr wrap="square" rtlCol="0">
              <a:spAutoFit/>
            </a:bodyPr>
            <a:lstStyle/>
            <a:p>
              <a:pPr defTabSz="685800">
                <a:defRPr/>
              </a:pPr>
              <a:r>
                <a:rPr lang="fr-FR" sz="975">
                  <a:solidFill>
                    <a:prstClr val="black"/>
                  </a:solidFill>
                  <a:latin typeface="Calibri" panose="020F0502020204030204"/>
                </a:rPr>
                <a:t>Transports et entreposage</a:t>
              </a:r>
            </a:p>
          </p:txBody>
        </p:sp>
        <p:sp>
          <p:nvSpPr>
            <p:cNvPr id="16" name="Textfeld 15"/>
            <p:cNvSpPr txBox="1"/>
            <p:nvPr/>
          </p:nvSpPr>
          <p:spPr>
            <a:xfrm>
              <a:off x="2970376" y="2131764"/>
              <a:ext cx="2679311" cy="242374"/>
            </a:xfrm>
            <a:prstGeom prst="rect">
              <a:avLst/>
            </a:prstGeom>
            <a:noFill/>
          </p:spPr>
          <p:txBody>
            <a:bodyPr wrap="square" rtlCol="0">
              <a:spAutoFit/>
            </a:bodyPr>
            <a:lstStyle/>
            <a:p>
              <a:pPr defTabSz="685800">
                <a:defRPr/>
              </a:pPr>
              <a:r>
                <a:rPr lang="fr-FR" sz="975">
                  <a:solidFill>
                    <a:prstClr val="black"/>
                  </a:solidFill>
                  <a:latin typeface="Calibri" panose="020F0502020204030204"/>
                </a:rPr>
                <a:t>Agriculture, sylviculture et pêche</a:t>
              </a:r>
            </a:p>
          </p:txBody>
        </p:sp>
        <p:sp>
          <p:nvSpPr>
            <p:cNvPr id="17" name="Textfeld 16"/>
            <p:cNvSpPr txBox="1"/>
            <p:nvPr/>
          </p:nvSpPr>
          <p:spPr>
            <a:xfrm>
              <a:off x="2996820" y="2405048"/>
              <a:ext cx="2679311" cy="242374"/>
            </a:xfrm>
            <a:prstGeom prst="rect">
              <a:avLst/>
            </a:prstGeom>
            <a:noFill/>
          </p:spPr>
          <p:txBody>
            <a:bodyPr wrap="square" rtlCol="0">
              <a:spAutoFit/>
            </a:bodyPr>
            <a:lstStyle/>
            <a:p>
              <a:pPr defTabSz="685800">
                <a:defRPr/>
              </a:pPr>
              <a:r>
                <a:rPr lang="fr-FR" sz="975">
                  <a:solidFill>
                    <a:prstClr val="black"/>
                  </a:solidFill>
                  <a:latin typeface="Calibri" panose="020F0502020204030204"/>
                </a:rPr>
                <a:t>Éducation</a:t>
              </a:r>
            </a:p>
          </p:txBody>
        </p:sp>
        <p:sp>
          <p:nvSpPr>
            <p:cNvPr id="18" name="Textfeld 17"/>
            <p:cNvSpPr txBox="1"/>
            <p:nvPr/>
          </p:nvSpPr>
          <p:spPr>
            <a:xfrm>
              <a:off x="3078800" y="2680434"/>
              <a:ext cx="2679311" cy="242374"/>
            </a:xfrm>
            <a:prstGeom prst="rect">
              <a:avLst/>
            </a:prstGeom>
            <a:noFill/>
          </p:spPr>
          <p:txBody>
            <a:bodyPr wrap="square" rtlCol="0">
              <a:spAutoFit/>
            </a:bodyPr>
            <a:lstStyle/>
            <a:p>
              <a:pPr defTabSz="685800">
                <a:defRPr/>
              </a:pPr>
              <a:r>
                <a:rPr lang="fr-FR" sz="975">
                  <a:solidFill>
                    <a:prstClr val="black"/>
                  </a:solidFill>
                  <a:latin typeface="Calibri" panose="020F0502020204030204"/>
                </a:rPr>
                <a:t>Santé humaine et travail social</a:t>
              </a:r>
            </a:p>
          </p:txBody>
        </p:sp>
        <p:sp>
          <p:nvSpPr>
            <p:cNvPr id="19" name="Textfeld 18"/>
            <p:cNvSpPr txBox="1"/>
            <p:nvPr/>
          </p:nvSpPr>
          <p:spPr>
            <a:xfrm>
              <a:off x="3078798" y="2946362"/>
              <a:ext cx="2679311" cy="242374"/>
            </a:xfrm>
            <a:prstGeom prst="rect">
              <a:avLst/>
            </a:prstGeom>
            <a:noFill/>
          </p:spPr>
          <p:txBody>
            <a:bodyPr wrap="square" rtlCol="0">
              <a:spAutoFit/>
            </a:bodyPr>
            <a:lstStyle/>
            <a:p>
              <a:pPr defTabSz="685800">
                <a:defRPr/>
              </a:pPr>
              <a:r>
                <a:rPr lang="fr-FR" sz="975">
                  <a:solidFill>
                    <a:prstClr val="black"/>
                  </a:solidFill>
                  <a:latin typeface="Calibri" panose="020F0502020204030204"/>
                </a:rPr>
                <a:t>Services d’hébergement et de restauration</a:t>
              </a:r>
            </a:p>
          </p:txBody>
        </p:sp>
        <p:sp>
          <p:nvSpPr>
            <p:cNvPr id="20" name="Textfeld 19"/>
            <p:cNvSpPr txBox="1"/>
            <p:nvPr/>
          </p:nvSpPr>
          <p:spPr>
            <a:xfrm>
              <a:off x="3081596" y="3212290"/>
              <a:ext cx="2679311" cy="242374"/>
            </a:xfrm>
            <a:prstGeom prst="rect">
              <a:avLst/>
            </a:prstGeom>
            <a:noFill/>
          </p:spPr>
          <p:txBody>
            <a:bodyPr wrap="square" rtlCol="0">
              <a:spAutoFit/>
            </a:bodyPr>
            <a:lstStyle/>
            <a:p>
              <a:pPr defTabSz="685800">
                <a:defRPr/>
              </a:pPr>
              <a:r>
                <a:rPr lang="fr-FR" sz="975">
                  <a:solidFill>
                    <a:prstClr val="black"/>
                  </a:solidFill>
                  <a:latin typeface="Calibri" panose="020F0502020204030204"/>
                </a:rPr>
                <a:t>Activités spécialisées, scientifiques et techniques</a:t>
              </a:r>
            </a:p>
          </p:txBody>
        </p:sp>
        <p:sp>
          <p:nvSpPr>
            <p:cNvPr id="21" name="Textfeld 20"/>
            <p:cNvSpPr txBox="1"/>
            <p:nvPr/>
          </p:nvSpPr>
          <p:spPr>
            <a:xfrm>
              <a:off x="3286480" y="3504186"/>
              <a:ext cx="2679311" cy="242374"/>
            </a:xfrm>
            <a:prstGeom prst="rect">
              <a:avLst/>
            </a:prstGeom>
            <a:noFill/>
          </p:spPr>
          <p:txBody>
            <a:bodyPr wrap="square" rtlCol="0">
              <a:spAutoFit/>
            </a:bodyPr>
            <a:lstStyle/>
            <a:p>
              <a:pPr defTabSz="685800">
                <a:defRPr/>
              </a:pPr>
              <a:r>
                <a:rPr lang="fr-FR" sz="975">
                  <a:solidFill>
                    <a:prstClr val="black"/>
                  </a:solidFill>
                  <a:latin typeface="Calibri" panose="020F0502020204030204"/>
                </a:rPr>
                <a:t>Construction</a:t>
              </a:r>
            </a:p>
          </p:txBody>
        </p:sp>
        <p:sp>
          <p:nvSpPr>
            <p:cNvPr id="22" name="Textfeld 21"/>
            <p:cNvSpPr txBox="1"/>
            <p:nvPr/>
          </p:nvSpPr>
          <p:spPr>
            <a:xfrm>
              <a:off x="4944268" y="3648745"/>
              <a:ext cx="3405075" cy="392415"/>
            </a:xfrm>
            <a:prstGeom prst="rect">
              <a:avLst/>
            </a:prstGeom>
            <a:noFill/>
          </p:spPr>
          <p:txBody>
            <a:bodyPr wrap="square" rtlCol="0">
              <a:spAutoFit/>
            </a:bodyPr>
            <a:lstStyle/>
            <a:p>
              <a:pPr defTabSz="685800">
                <a:defRPr/>
              </a:pPr>
              <a:r>
                <a:rPr lang="fr-FR" sz="975" dirty="0">
                  <a:solidFill>
                    <a:prstClr val="black"/>
                  </a:solidFill>
                  <a:latin typeface="Calibri" panose="020F0502020204030204"/>
                </a:rPr>
                <a:t>Commerce de gros et de détail, réparation d’automobiles </a:t>
              </a:r>
              <a:br>
                <a:rPr lang="fr-FR" sz="975" dirty="0">
                  <a:solidFill>
                    <a:prstClr val="black"/>
                  </a:solidFill>
                  <a:latin typeface="Calibri" panose="020F0502020204030204"/>
                </a:rPr>
              </a:br>
              <a:r>
                <a:rPr lang="fr-FR" sz="975" dirty="0">
                  <a:solidFill>
                    <a:prstClr val="black"/>
                  </a:solidFill>
                  <a:latin typeface="Calibri" panose="020F0502020204030204"/>
                </a:rPr>
                <a:t>et de motocycles</a:t>
              </a:r>
            </a:p>
          </p:txBody>
        </p:sp>
        <p:sp>
          <p:nvSpPr>
            <p:cNvPr id="23" name="Textfeld 22"/>
            <p:cNvSpPr txBox="1"/>
            <p:nvPr/>
          </p:nvSpPr>
          <p:spPr>
            <a:xfrm>
              <a:off x="6176272" y="4075495"/>
              <a:ext cx="2130539" cy="242374"/>
            </a:xfrm>
            <a:prstGeom prst="rect">
              <a:avLst/>
            </a:prstGeom>
            <a:noFill/>
          </p:spPr>
          <p:txBody>
            <a:bodyPr wrap="square" rtlCol="0">
              <a:spAutoFit/>
            </a:bodyPr>
            <a:lstStyle/>
            <a:p>
              <a:pPr defTabSz="685800">
                <a:defRPr/>
              </a:pPr>
              <a:r>
                <a:rPr lang="fr-FR" sz="975" dirty="0">
                  <a:solidFill>
                    <a:prstClr val="black"/>
                  </a:solidFill>
                  <a:latin typeface="Calibri" panose="020F0502020204030204"/>
                </a:rPr>
                <a:t>Industrie manufacturière</a:t>
              </a:r>
            </a:p>
          </p:txBody>
        </p:sp>
        <p:sp>
          <p:nvSpPr>
            <p:cNvPr id="24" name="Textfeld 23"/>
            <p:cNvSpPr txBox="1"/>
            <p:nvPr/>
          </p:nvSpPr>
          <p:spPr>
            <a:xfrm>
              <a:off x="1777565" y="4585010"/>
              <a:ext cx="5450928" cy="253916"/>
            </a:xfrm>
            <a:prstGeom prst="rect">
              <a:avLst/>
            </a:prstGeom>
            <a:noFill/>
          </p:spPr>
          <p:txBody>
            <a:bodyPr wrap="square" rtlCol="0">
              <a:spAutoFit/>
            </a:bodyPr>
            <a:lstStyle/>
            <a:p>
              <a:pPr defTabSz="685800">
                <a:defRPr/>
              </a:pPr>
              <a:r>
                <a:rPr lang="fr-FR" sz="1050" b="1">
                  <a:solidFill>
                    <a:srgbClr val="00499A"/>
                  </a:solidFill>
                  <a:latin typeface="Arial" panose="020B0604020202020204" pitchFamily="34" charset="0"/>
                  <a:cs typeface="Arial" panose="020B0604020202020204" pitchFamily="34" charset="0"/>
                </a:rPr>
                <a:t>Secteurs NACE (v. 2) utilisant l’IHR, selon l’enquête ESENER 2019</a:t>
              </a:r>
            </a:p>
          </p:txBody>
        </p:sp>
      </p:grpSp>
      <p:sp>
        <p:nvSpPr>
          <p:cNvPr id="2" name="Framework: the automation of tasks">
            <a:extLst>
              <a:ext uri="{FF2B5EF4-FFF2-40B4-BE49-F238E27FC236}">
                <a16:creationId xmlns:a16="http://schemas.microsoft.com/office/drawing/2014/main" id="{EBB96B1D-EB92-5BD1-595A-AF0157A73316}"/>
              </a:ext>
            </a:extLst>
          </p:cNvPr>
          <p:cNvSpPr txBox="1">
            <a:spLocks noGrp="1"/>
          </p:cNvSpPr>
          <p:nvPr>
            <p:ph type="title"/>
          </p:nvPr>
        </p:nvSpPr>
        <p:spPr>
          <a:xfrm>
            <a:off x="450001" y="135000"/>
            <a:ext cx="7559873" cy="367200"/>
          </a:xfrm>
          <a:prstGeom prst="rect">
            <a:avLst/>
          </a:prstGeom>
        </p:spPr>
        <p:txBody>
          <a:bodyPr lIns="0"/>
          <a:lstStyle/>
          <a:p>
            <a:pPr lvl="1"/>
            <a:r>
              <a:rPr lang="fr-FR" sz="2400" b="1">
                <a:latin typeface="Arial" panose="020B0604020202020204" pitchFamily="34" charset="0"/>
                <a:cs typeface="Arial" panose="020B0604020202020204" pitchFamily="34" charset="0"/>
              </a:rPr>
              <a:t>La robotique de pointe en Europe </a:t>
            </a:r>
          </a:p>
        </p:txBody>
      </p:sp>
      <p:sp>
        <p:nvSpPr>
          <p:cNvPr id="3" name="Textfeld 14">
            <a:extLst>
              <a:ext uri="{FF2B5EF4-FFF2-40B4-BE49-F238E27FC236}">
                <a16:creationId xmlns:a16="http://schemas.microsoft.com/office/drawing/2014/main" id="{3351FDCB-7386-DEAB-22F9-BDE836880579}"/>
              </a:ext>
            </a:extLst>
          </p:cNvPr>
          <p:cNvSpPr txBox="1"/>
          <p:nvPr/>
        </p:nvSpPr>
        <p:spPr>
          <a:xfrm>
            <a:off x="686799" y="759440"/>
            <a:ext cx="7868653" cy="338554"/>
          </a:xfrm>
          <a:prstGeom prst="rect">
            <a:avLst/>
          </a:prstGeom>
          <a:noFill/>
        </p:spPr>
        <p:txBody>
          <a:bodyPr wrap="square" rtlCol="0">
            <a:spAutoFit/>
          </a:bodyPr>
          <a:lstStyle/>
          <a:p>
            <a:r>
              <a:rPr lang="fr-FR" sz="1600" b="1">
                <a:solidFill>
                  <a:srgbClr val="ACC700"/>
                </a:solidFill>
              </a:rPr>
              <a:t>Secteurs avec interaction humain-robot (IHR)</a:t>
            </a:r>
          </a:p>
        </p:txBody>
      </p:sp>
      <p:sp>
        <p:nvSpPr>
          <p:cNvPr id="4" name="TextBox 3">
            <a:extLst>
              <a:ext uri="{FF2B5EF4-FFF2-40B4-BE49-F238E27FC236}">
                <a16:creationId xmlns:a16="http://schemas.microsoft.com/office/drawing/2014/main" id="{742A9DD1-7D68-C16B-A5EA-89537BE14A06}"/>
              </a:ext>
            </a:extLst>
          </p:cNvPr>
          <p:cNvSpPr txBox="1"/>
          <p:nvPr/>
        </p:nvSpPr>
        <p:spPr>
          <a:xfrm>
            <a:off x="622407" y="1140273"/>
            <a:ext cx="8098971" cy="338554"/>
          </a:xfrm>
          <a:prstGeom prst="rect">
            <a:avLst/>
          </a:prstGeom>
          <a:noFill/>
        </p:spPr>
        <p:txBody>
          <a:bodyPr wrap="square" rtlCol="0">
            <a:spAutoFit/>
          </a:bodyPr>
          <a:lstStyle/>
          <a:p>
            <a:pPr marL="342900" indent="-342900">
              <a:buFont typeface="Wingdings" panose="05000000000000000000" pitchFamily="2" charset="2"/>
              <a:buChar char="ü"/>
            </a:pPr>
            <a:r>
              <a:rPr lang="fr-FR" sz="1600" dirty="0">
                <a:solidFill>
                  <a:srgbClr val="003399"/>
                </a:solidFill>
              </a:rPr>
              <a:t>L’interaction humain-robot s’observe principalement dans le secteur manufacturier</a:t>
            </a:r>
          </a:p>
        </p:txBody>
      </p:sp>
    </p:spTree>
    <p:extLst>
      <p:ext uri="{BB962C8B-B14F-4D97-AF65-F5344CB8AC3E}">
        <p14:creationId xmlns:p14="http://schemas.microsoft.com/office/powerpoint/2010/main" val="131304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p:cNvSpPr txBox="1"/>
          <p:nvPr/>
        </p:nvSpPr>
        <p:spPr>
          <a:xfrm>
            <a:off x="365201" y="688580"/>
            <a:ext cx="7868653" cy="338554"/>
          </a:xfrm>
          <a:prstGeom prst="rect">
            <a:avLst/>
          </a:prstGeom>
          <a:noFill/>
        </p:spPr>
        <p:txBody>
          <a:bodyPr wrap="square" rtlCol="0">
            <a:spAutoFit/>
          </a:bodyPr>
          <a:lstStyle/>
          <a:p>
            <a:r>
              <a:rPr lang="fr-FR" sz="1600" b="1">
                <a:solidFill>
                  <a:srgbClr val="ACC700"/>
                </a:solidFill>
              </a:rPr>
              <a:t>Secteurs avec interaction humain-robot (IHR)</a:t>
            </a:r>
          </a:p>
        </p:txBody>
      </p:sp>
      <p:sp>
        <p:nvSpPr>
          <p:cNvPr id="3" name="TextBox 2">
            <a:extLst>
              <a:ext uri="{FF2B5EF4-FFF2-40B4-BE49-F238E27FC236}">
                <a16:creationId xmlns:a16="http://schemas.microsoft.com/office/drawing/2014/main" id="{E9D6C5B0-B01D-EDDE-F54E-923405220FB9}"/>
              </a:ext>
            </a:extLst>
          </p:cNvPr>
          <p:cNvSpPr txBox="1"/>
          <p:nvPr/>
        </p:nvSpPr>
        <p:spPr>
          <a:xfrm>
            <a:off x="622407" y="990499"/>
            <a:ext cx="6712853" cy="338554"/>
          </a:xfrm>
          <a:prstGeom prst="rect">
            <a:avLst/>
          </a:prstGeom>
          <a:noFill/>
        </p:spPr>
        <p:txBody>
          <a:bodyPr wrap="square" rtlCol="0">
            <a:spAutoFit/>
          </a:bodyPr>
          <a:lstStyle/>
          <a:p>
            <a:pPr marL="342900" indent="-342900">
              <a:buFont typeface="Wingdings" panose="05000000000000000000" pitchFamily="2" charset="2"/>
              <a:buChar char="ü"/>
            </a:pPr>
            <a:r>
              <a:rPr lang="fr-FR" sz="1600" dirty="0">
                <a:solidFill>
                  <a:srgbClr val="003399"/>
                </a:solidFill>
              </a:rPr>
              <a:t>On observe une prédominance de robots dans le secteur automobile</a:t>
            </a:r>
          </a:p>
        </p:txBody>
      </p:sp>
      <p:sp>
        <p:nvSpPr>
          <p:cNvPr id="7" name="Framework: the automation of tasks">
            <a:extLst>
              <a:ext uri="{FF2B5EF4-FFF2-40B4-BE49-F238E27FC236}">
                <a16:creationId xmlns:a16="http://schemas.microsoft.com/office/drawing/2014/main" id="{419FE3D3-1436-91A3-F46A-C58F73B97873}"/>
              </a:ext>
            </a:extLst>
          </p:cNvPr>
          <p:cNvSpPr txBox="1">
            <a:spLocks noGrp="1"/>
          </p:cNvSpPr>
          <p:nvPr>
            <p:ph type="title"/>
          </p:nvPr>
        </p:nvSpPr>
        <p:spPr>
          <a:xfrm>
            <a:off x="449263" y="134938"/>
            <a:ext cx="7561262" cy="366712"/>
          </a:xfrm>
          <a:prstGeom prst="rect">
            <a:avLst/>
          </a:prstGeom>
        </p:spPr>
        <p:txBody>
          <a:bodyPr lIns="0"/>
          <a:lstStyle/>
          <a:p>
            <a:pPr lvl="1"/>
            <a:r>
              <a:rPr lang="fr-FR" sz="2400" b="1">
                <a:latin typeface="Arial" panose="020B0604020202020204" pitchFamily="34" charset="0"/>
                <a:cs typeface="Arial" panose="020B0604020202020204" pitchFamily="34" charset="0"/>
              </a:rPr>
              <a:t>La robotique de pointe en Europe </a:t>
            </a:r>
          </a:p>
        </p:txBody>
      </p:sp>
      <p:sp>
        <p:nvSpPr>
          <p:cNvPr id="10" name="TextBox 9">
            <a:extLst>
              <a:ext uri="{FF2B5EF4-FFF2-40B4-BE49-F238E27FC236}">
                <a16:creationId xmlns:a16="http://schemas.microsoft.com/office/drawing/2014/main" id="{CC855A1A-4129-4E69-866A-F9C47811B966}"/>
              </a:ext>
            </a:extLst>
          </p:cNvPr>
          <p:cNvSpPr txBox="1"/>
          <p:nvPr/>
        </p:nvSpPr>
        <p:spPr>
          <a:xfrm>
            <a:off x="5477530" y="3348989"/>
            <a:ext cx="825547" cy="92333"/>
          </a:xfrm>
          <a:prstGeom prst="rect">
            <a:avLst/>
          </a:prstGeom>
          <a:solidFill>
            <a:schemeClr val="bg1"/>
          </a:solidFill>
        </p:spPr>
        <p:txBody>
          <a:bodyPr wrap="square" lIns="0" tIns="0" rIns="0" bIns="0" rtlCol="0">
            <a:spAutoFit/>
          </a:bodyPr>
          <a:lstStyle/>
          <a:p>
            <a:r>
              <a:rPr lang="fr-FR" sz="600">
                <a:solidFill>
                  <a:srgbClr val="67CDBE"/>
                </a:solidFill>
              </a:rPr>
              <a:t>Caoutchouc et plastique (22) </a:t>
            </a:r>
          </a:p>
        </p:txBody>
      </p:sp>
      <p:grpSp>
        <p:nvGrpSpPr>
          <p:cNvPr id="4" name="Group 3">
            <a:extLst>
              <a:ext uri="{FF2B5EF4-FFF2-40B4-BE49-F238E27FC236}">
                <a16:creationId xmlns:a16="http://schemas.microsoft.com/office/drawing/2014/main" id="{1C863BA8-544D-4B6E-A3D5-CC8671314CB9}"/>
              </a:ext>
            </a:extLst>
          </p:cNvPr>
          <p:cNvGrpSpPr/>
          <p:nvPr/>
        </p:nvGrpSpPr>
        <p:grpSpPr>
          <a:xfrm>
            <a:off x="959230" y="1329053"/>
            <a:ext cx="6933546" cy="3259948"/>
            <a:chOff x="959230" y="1329053"/>
            <a:chExt cx="6933546" cy="3259948"/>
          </a:xfrm>
        </p:grpSpPr>
        <p:pic>
          <p:nvPicPr>
            <p:cNvPr id="9" name="Picture 8">
              <a:extLst>
                <a:ext uri="{FF2B5EF4-FFF2-40B4-BE49-F238E27FC236}">
                  <a16:creationId xmlns:a16="http://schemas.microsoft.com/office/drawing/2014/main" id="{C192ED4B-AF3B-9087-972B-527D9DBF0982}"/>
                </a:ext>
              </a:extLst>
            </p:cNvPr>
            <p:cNvPicPr>
              <a:picLocks noChangeAspect="1"/>
            </p:cNvPicPr>
            <p:nvPr/>
          </p:nvPicPr>
          <p:blipFill>
            <a:blip r:embed="rId3"/>
            <a:stretch>
              <a:fillRect/>
            </a:stretch>
          </p:blipFill>
          <p:spPr>
            <a:xfrm>
              <a:off x="1808739" y="1329053"/>
              <a:ext cx="4729221" cy="3259948"/>
            </a:xfrm>
            <a:prstGeom prst="rect">
              <a:avLst/>
            </a:prstGeom>
          </p:spPr>
        </p:pic>
        <p:sp>
          <p:nvSpPr>
            <p:cNvPr id="2" name="TextBox 1">
              <a:extLst>
                <a:ext uri="{FF2B5EF4-FFF2-40B4-BE49-F238E27FC236}">
                  <a16:creationId xmlns:a16="http://schemas.microsoft.com/office/drawing/2014/main" id="{EB317488-24D5-45BD-AE1C-A65F501A0CDC}"/>
                </a:ext>
              </a:extLst>
            </p:cNvPr>
            <p:cNvSpPr txBox="1"/>
            <p:nvPr/>
          </p:nvSpPr>
          <p:spPr>
            <a:xfrm>
              <a:off x="959230" y="1447126"/>
              <a:ext cx="6933546" cy="246221"/>
            </a:xfrm>
            <a:prstGeom prst="rect">
              <a:avLst/>
            </a:prstGeom>
            <a:solidFill>
              <a:schemeClr val="bg1"/>
            </a:solidFill>
          </p:spPr>
          <p:txBody>
            <a:bodyPr wrap="square" rtlCol="0">
              <a:spAutoFit/>
            </a:bodyPr>
            <a:lstStyle/>
            <a:p>
              <a:r>
                <a:rPr lang="fr-FR" sz="1000" i="1" dirty="0">
                  <a:solidFill>
                    <a:schemeClr val="tx1">
                      <a:lumMod val="65000"/>
                      <a:lumOff val="35000"/>
                    </a:schemeClr>
                  </a:solidFill>
                </a:rPr>
                <a:t>Densité de robots par secteur dans l’UE, 1995-2015 (source: analyse d’auteurs de l’IFR [2019] et d’</a:t>
              </a:r>
              <a:r>
                <a:rPr lang="fr-FR" sz="1000" i="1" dirty="0" err="1">
                  <a:solidFill>
                    <a:schemeClr val="tx1">
                      <a:lumMod val="65000"/>
                      <a:lumOff val="35000"/>
                    </a:schemeClr>
                  </a:solidFill>
                </a:rPr>
                <a:t>Eurofound</a:t>
              </a:r>
              <a:r>
                <a:rPr lang="fr-FR" sz="1000" i="1" dirty="0">
                  <a:solidFill>
                    <a:schemeClr val="tx1">
                      <a:lumMod val="65000"/>
                      <a:lumOff val="35000"/>
                    </a:schemeClr>
                  </a:solidFill>
                </a:rPr>
                <a:t> [2019]) </a:t>
              </a:r>
            </a:p>
          </p:txBody>
        </p:sp>
        <p:sp>
          <p:nvSpPr>
            <p:cNvPr id="8" name="TextBox 7">
              <a:extLst>
                <a:ext uri="{FF2B5EF4-FFF2-40B4-BE49-F238E27FC236}">
                  <a16:creationId xmlns:a16="http://schemas.microsoft.com/office/drawing/2014/main" id="{776DB54B-A02B-490A-B8FD-D7A80004B148}"/>
                </a:ext>
              </a:extLst>
            </p:cNvPr>
            <p:cNvSpPr txBox="1"/>
            <p:nvPr/>
          </p:nvSpPr>
          <p:spPr>
            <a:xfrm>
              <a:off x="5477530" y="2170463"/>
              <a:ext cx="750526" cy="184666"/>
            </a:xfrm>
            <a:prstGeom prst="rect">
              <a:avLst/>
            </a:prstGeom>
            <a:solidFill>
              <a:schemeClr val="bg1"/>
            </a:solidFill>
          </p:spPr>
          <p:txBody>
            <a:bodyPr wrap="square" rtlCol="0">
              <a:spAutoFit/>
            </a:bodyPr>
            <a:lstStyle/>
            <a:p>
              <a:r>
                <a:rPr lang="fr-FR" sz="600">
                  <a:solidFill>
                    <a:srgbClr val="C00000"/>
                  </a:solidFill>
                </a:rPr>
                <a:t>Automobile (29) </a:t>
              </a:r>
            </a:p>
          </p:txBody>
        </p:sp>
        <p:sp>
          <p:nvSpPr>
            <p:cNvPr id="11" name="TextBox 10">
              <a:extLst>
                <a:ext uri="{FF2B5EF4-FFF2-40B4-BE49-F238E27FC236}">
                  <a16:creationId xmlns:a16="http://schemas.microsoft.com/office/drawing/2014/main" id="{B0DF9B6D-28BD-4269-B670-62EE9D25734F}"/>
                </a:ext>
              </a:extLst>
            </p:cNvPr>
            <p:cNvSpPr txBox="1"/>
            <p:nvPr/>
          </p:nvSpPr>
          <p:spPr>
            <a:xfrm>
              <a:off x="5146159" y="3348989"/>
              <a:ext cx="1119408" cy="92333"/>
            </a:xfrm>
            <a:prstGeom prst="rect">
              <a:avLst/>
            </a:prstGeom>
            <a:solidFill>
              <a:schemeClr val="bg1"/>
            </a:solidFill>
          </p:spPr>
          <p:txBody>
            <a:bodyPr wrap="square" lIns="0" tIns="0" rIns="0" bIns="0" rtlCol="0">
              <a:spAutoFit/>
            </a:bodyPr>
            <a:lstStyle/>
            <a:p>
              <a:r>
                <a:rPr lang="fr-FR" sz="600" i="1" dirty="0">
                  <a:solidFill>
                    <a:srgbClr val="67CDBE"/>
                  </a:solidFill>
                </a:rPr>
                <a:t>Caoutchouc et plastique (22) </a:t>
              </a:r>
            </a:p>
          </p:txBody>
        </p:sp>
        <p:sp>
          <p:nvSpPr>
            <p:cNvPr id="12" name="TextBox 11">
              <a:extLst>
                <a:ext uri="{FF2B5EF4-FFF2-40B4-BE49-F238E27FC236}">
                  <a16:creationId xmlns:a16="http://schemas.microsoft.com/office/drawing/2014/main" id="{AD952A37-A84D-4192-B54E-463CECEFF4C5}"/>
                </a:ext>
              </a:extLst>
            </p:cNvPr>
            <p:cNvSpPr txBox="1"/>
            <p:nvPr/>
          </p:nvSpPr>
          <p:spPr>
            <a:xfrm>
              <a:off x="5477530" y="3952862"/>
              <a:ext cx="686085" cy="92333"/>
            </a:xfrm>
            <a:prstGeom prst="rect">
              <a:avLst/>
            </a:prstGeom>
            <a:solidFill>
              <a:schemeClr val="bg1"/>
            </a:solidFill>
          </p:spPr>
          <p:txBody>
            <a:bodyPr wrap="none" lIns="0" tIns="0" rIns="0" bIns="0" rtlCol="0">
              <a:spAutoFit/>
            </a:bodyPr>
            <a:lstStyle/>
            <a:p>
              <a:r>
                <a:rPr lang="fr-FR" sz="600">
                  <a:solidFill>
                    <a:schemeClr val="accent1"/>
                  </a:solidFill>
                </a:rPr>
                <a:t>Produits métalliques (25) </a:t>
              </a:r>
            </a:p>
          </p:txBody>
        </p:sp>
        <p:sp>
          <p:nvSpPr>
            <p:cNvPr id="14" name="TextBox 13">
              <a:extLst>
                <a:ext uri="{FF2B5EF4-FFF2-40B4-BE49-F238E27FC236}">
                  <a16:creationId xmlns:a16="http://schemas.microsoft.com/office/drawing/2014/main" id="{240945EA-0222-4943-BC71-7C11CC4CBC8C}"/>
                </a:ext>
              </a:extLst>
            </p:cNvPr>
            <p:cNvSpPr txBox="1"/>
            <p:nvPr/>
          </p:nvSpPr>
          <p:spPr>
            <a:xfrm>
              <a:off x="5453198" y="4086216"/>
              <a:ext cx="872034" cy="92333"/>
            </a:xfrm>
            <a:prstGeom prst="rect">
              <a:avLst/>
            </a:prstGeom>
            <a:solidFill>
              <a:schemeClr val="bg1"/>
            </a:solidFill>
          </p:spPr>
          <p:txBody>
            <a:bodyPr wrap="none" lIns="0" tIns="0" rIns="0" bIns="0" rtlCol="0">
              <a:spAutoFit/>
            </a:bodyPr>
            <a:lstStyle/>
            <a:p>
              <a:r>
                <a:rPr lang="fr-FR" sz="600">
                  <a:solidFill>
                    <a:schemeClr val="accent2">
                      <a:lumMod val="50000"/>
                    </a:schemeClr>
                  </a:solidFill>
                </a:rPr>
                <a:t>Machines industrielles (28) </a:t>
              </a:r>
            </a:p>
          </p:txBody>
        </p:sp>
      </p:grpSp>
    </p:spTree>
    <p:extLst>
      <p:ext uri="{BB962C8B-B14F-4D97-AF65-F5344CB8AC3E}">
        <p14:creationId xmlns:p14="http://schemas.microsoft.com/office/powerpoint/2010/main" val="3118902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89BC77C-A5F2-425A-992B-886D626EE061}"/>
              </a:ext>
            </a:extLst>
          </p:cNvPr>
          <p:cNvGraphicFramePr/>
          <p:nvPr>
            <p:extLst>
              <p:ext uri="{D42A27DB-BD31-4B8C-83A1-F6EECF244321}">
                <p14:modId xmlns:p14="http://schemas.microsoft.com/office/powerpoint/2010/main" val="2733697202"/>
              </p:ext>
            </p:extLst>
          </p:nvPr>
        </p:nvGraphicFramePr>
        <p:xfrm>
          <a:off x="3679356" y="605121"/>
          <a:ext cx="5272544" cy="370148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0002" y="118862"/>
            <a:ext cx="7993412" cy="444555"/>
          </a:xfrm>
        </p:spPr>
        <p:txBody>
          <a:bodyPr lIns="0">
            <a:normAutofit fontScale="90000"/>
          </a:bodyPr>
          <a:lstStyle/>
          <a:p>
            <a:r>
              <a:rPr lang="fr-FR" sz="2400" dirty="0"/>
              <a:t>Automatisation actuelle et potentielle de tâches physiques</a:t>
            </a:r>
          </a:p>
        </p:txBody>
      </p:sp>
      <p:sp>
        <p:nvSpPr>
          <p:cNvPr id="8" name="TextBox 7">
            <a:extLst>
              <a:ext uri="{FF2B5EF4-FFF2-40B4-BE49-F238E27FC236}">
                <a16:creationId xmlns:a16="http://schemas.microsoft.com/office/drawing/2014/main" id="{BBA722FE-C2F9-4911-A5FE-094E1049E71F}"/>
              </a:ext>
            </a:extLst>
          </p:cNvPr>
          <p:cNvSpPr txBox="1"/>
          <p:nvPr/>
        </p:nvSpPr>
        <p:spPr>
          <a:xfrm>
            <a:off x="450002" y="894011"/>
            <a:ext cx="3314690" cy="3139321"/>
          </a:xfrm>
          <a:prstGeom prst="rect">
            <a:avLst/>
          </a:prstGeom>
          <a:noFill/>
        </p:spPr>
        <p:txBody>
          <a:bodyPr wrap="square" lIns="0" tIns="0" rIns="0" bIns="0" rtlCol="0">
            <a:spAutoFit/>
          </a:bodyPr>
          <a:lstStyle/>
          <a:p>
            <a:pPr>
              <a:spcAft>
                <a:spcPts val="600"/>
              </a:spcAft>
            </a:pPr>
            <a:r>
              <a:rPr lang="fr-FR" sz="1600" b="1" dirty="0">
                <a:solidFill>
                  <a:srgbClr val="ACC700"/>
                </a:solidFill>
              </a:rPr>
              <a:t>Exemples:</a:t>
            </a:r>
          </a:p>
          <a:p>
            <a:pPr marL="285750" indent="-285750">
              <a:spcAft>
                <a:spcPts val="600"/>
              </a:spcAft>
              <a:buFont typeface="Arial" panose="020B0604020202020204" pitchFamily="34" charset="0"/>
              <a:buChar char="•"/>
            </a:pPr>
            <a:r>
              <a:rPr lang="fr-FR" sz="1400" dirty="0">
                <a:solidFill>
                  <a:srgbClr val="003399"/>
                </a:solidFill>
              </a:rPr>
              <a:t>Les activités dans le domaine de la santé humaine et du travail social incluent des robots qui administrent des médicaments</a:t>
            </a:r>
          </a:p>
          <a:p>
            <a:pPr marL="285750" indent="-285750">
              <a:spcAft>
                <a:spcPts val="600"/>
              </a:spcAft>
              <a:buFont typeface="Arial" panose="020B0604020202020204" pitchFamily="34" charset="0"/>
              <a:buChar char="•"/>
            </a:pPr>
            <a:r>
              <a:rPr lang="fr-FR" sz="1400" dirty="0">
                <a:solidFill>
                  <a:srgbClr val="003399"/>
                </a:solidFill>
              </a:rPr>
              <a:t>Dans l’industrie manufacturière, il existe des robots d’assistance au levage et de nettoyage </a:t>
            </a:r>
          </a:p>
          <a:p>
            <a:pPr marL="285750" indent="-285750">
              <a:spcAft>
                <a:spcPts val="600"/>
              </a:spcAft>
              <a:buFont typeface="Arial" panose="020B0604020202020204" pitchFamily="34" charset="0"/>
              <a:buChar char="•"/>
            </a:pPr>
            <a:r>
              <a:rPr lang="fr-FR" sz="1400" dirty="0">
                <a:solidFill>
                  <a:srgbClr val="003399"/>
                </a:solidFill>
              </a:rPr>
              <a:t>Les véhicules autoguidés sont courants dans le secteur des transports et de l’entreposage</a:t>
            </a:r>
          </a:p>
          <a:p>
            <a:pPr marL="285750" indent="-285750">
              <a:spcAft>
                <a:spcPts val="600"/>
              </a:spcAft>
              <a:buFont typeface="Arial" panose="020B0604020202020204" pitchFamily="34" charset="0"/>
              <a:buChar char="•"/>
            </a:pPr>
            <a:r>
              <a:rPr lang="fr-FR" sz="1400" dirty="0">
                <a:solidFill>
                  <a:srgbClr val="003399"/>
                </a:solidFill>
              </a:rPr>
              <a:t>Les robots d’inspection sont utiles dans le secteur de la construction</a:t>
            </a:r>
          </a:p>
        </p:txBody>
      </p:sp>
      <p:grpSp>
        <p:nvGrpSpPr>
          <p:cNvPr id="3" name="Group 2">
            <a:extLst>
              <a:ext uri="{FF2B5EF4-FFF2-40B4-BE49-F238E27FC236}">
                <a16:creationId xmlns:a16="http://schemas.microsoft.com/office/drawing/2014/main" id="{AAC8D910-CD30-4795-900A-B0CB3A70CF50}"/>
              </a:ext>
            </a:extLst>
          </p:cNvPr>
          <p:cNvGrpSpPr/>
          <p:nvPr/>
        </p:nvGrpSpPr>
        <p:grpSpPr>
          <a:xfrm>
            <a:off x="7373952" y="856368"/>
            <a:ext cx="1665779" cy="3443444"/>
            <a:chOff x="7373952" y="856368"/>
            <a:chExt cx="1665779" cy="3443444"/>
          </a:xfrm>
        </p:grpSpPr>
        <p:sp>
          <p:nvSpPr>
            <p:cNvPr id="14" name="Textfeld 5">
              <a:extLst>
                <a:ext uri="{FF2B5EF4-FFF2-40B4-BE49-F238E27FC236}">
                  <a16:creationId xmlns:a16="http://schemas.microsoft.com/office/drawing/2014/main" id="{309561ED-09F4-4F4C-9169-70642433EAD2}"/>
                </a:ext>
              </a:extLst>
            </p:cNvPr>
            <p:cNvSpPr txBox="1"/>
            <p:nvPr/>
          </p:nvSpPr>
          <p:spPr>
            <a:xfrm>
              <a:off x="7373952" y="856368"/>
              <a:ext cx="1665779" cy="4924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00" i="0" u="none" strike="noStrike" cap="none" normalizeH="0" baseline="0" dirty="0">
                  <a:ln>
                    <a:noFill/>
                  </a:ln>
                  <a:solidFill>
                    <a:srgbClr val="003399"/>
                  </a:solidFill>
                  <a:effectLst/>
                  <a:uLnTx/>
                  <a:uFillTx/>
                  <a:latin typeface="Arial" panose="020B0604020202020204" pitchFamily="34" charset="0"/>
                  <a:ea typeface="+mn-ea"/>
                  <a:cs typeface="Arial" panose="020B0604020202020204" pitchFamily="34" charset="0"/>
                </a:rPr>
                <a:t>Activités liées à la santé humaine et au travail social</a:t>
              </a:r>
            </a:p>
          </p:txBody>
        </p:sp>
        <p:sp>
          <p:nvSpPr>
            <p:cNvPr id="16" name="Textfeld 5">
              <a:extLst>
                <a:ext uri="{FF2B5EF4-FFF2-40B4-BE49-F238E27FC236}">
                  <a16:creationId xmlns:a16="http://schemas.microsoft.com/office/drawing/2014/main" id="{8906DC9A-56BC-4C8E-A176-2D6BC5226170}"/>
                </a:ext>
              </a:extLst>
            </p:cNvPr>
            <p:cNvSpPr txBox="1"/>
            <p:nvPr/>
          </p:nvSpPr>
          <p:spPr>
            <a:xfrm>
              <a:off x="7373953" y="1378857"/>
              <a:ext cx="1069461" cy="507831"/>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Industrie manufacturière</a:t>
              </a:r>
            </a:p>
          </p:txBody>
        </p:sp>
        <p:sp>
          <p:nvSpPr>
            <p:cNvPr id="17" name="Textfeld 5">
              <a:extLst>
                <a:ext uri="{FF2B5EF4-FFF2-40B4-BE49-F238E27FC236}">
                  <a16:creationId xmlns:a16="http://schemas.microsoft.com/office/drawing/2014/main" id="{919A3C2E-7DF8-489D-AE9A-BEE632431002}"/>
                </a:ext>
              </a:extLst>
            </p:cNvPr>
            <p:cNvSpPr txBox="1"/>
            <p:nvPr/>
          </p:nvSpPr>
          <p:spPr>
            <a:xfrm>
              <a:off x="7373952" y="1847268"/>
              <a:ext cx="886710" cy="346249"/>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Autre</a:t>
              </a:r>
            </a:p>
          </p:txBody>
        </p:sp>
        <p:sp>
          <p:nvSpPr>
            <p:cNvPr id="18" name="Textfeld 5">
              <a:extLst>
                <a:ext uri="{FF2B5EF4-FFF2-40B4-BE49-F238E27FC236}">
                  <a16:creationId xmlns:a16="http://schemas.microsoft.com/office/drawing/2014/main" id="{61B1B6FA-B4E9-4EEF-AD92-2A9D123CB8CD}"/>
                </a:ext>
              </a:extLst>
            </p:cNvPr>
            <p:cNvSpPr txBox="1"/>
            <p:nvPr/>
          </p:nvSpPr>
          <p:spPr>
            <a:xfrm>
              <a:off x="7373953" y="2315690"/>
              <a:ext cx="1320046" cy="523208"/>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Transports et </a:t>
              </a:r>
              <a:b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b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entreposage</a:t>
              </a:r>
            </a:p>
          </p:txBody>
        </p:sp>
        <p:sp>
          <p:nvSpPr>
            <p:cNvPr id="19" name="Textfeld 5">
              <a:extLst>
                <a:ext uri="{FF2B5EF4-FFF2-40B4-BE49-F238E27FC236}">
                  <a16:creationId xmlns:a16="http://schemas.microsoft.com/office/drawing/2014/main" id="{7AAC6CBB-9BB8-48BA-B486-9E7DDABE7700}"/>
                </a:ext>
              </a:extLst>
            </p:cNvPr>
            <p:cNvSpPr txBox="1"/>
            <p:nvPr/>
          </p:nvSpPr>
          <p:spPr>
            <a:xfrm>
              <a:off x="7373952" y="2816661"/>
              <a:ext cx="125295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Construction</a:t>
              </a:r>
            </a:p>
          </p:txBody>
        </p:sp>
        <p:sp>
          <p:nvSpPr>
            <p:cNvPr id="20" name="Textfeld 5">
              <a:extLst>
                <a:ext uri="{FF2B5EF4-FFF2-40B4-BE49-F238E27FC236}">
                  <a16:creationId xmlns:a16="http://schemas.microsoft.com/office/drawing/2014/main" id="{B91EDF4A-A2AB-4578-88F1-913789B7C02C}"/>
                </a:ext>
              </a:extLst>
            </p:cNvPr>
            <p:cNvSpPr txBox="1"/>
            <p:nvPr/>
          </p:nvSpPr>
          <p:spPr>
            <a:xfrm>
              <a:off x="7373953" y="3339869"/>
              <a:ext cx="1472336" cy="346249"/>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Industries extractives</a:t>
              </a:r>
            </a:p>
          </p:txBody>
        </p:sp>
        <p:sp>
          <p:nvSpPr>
            <p:cNvPr id="21" name="Textfeld 5">
              <a:extLst>
                <a:ext uri="{FF2B5EF4-FFF2-40B4-BE49-F238E27FC236}">
                  <a16:creationId xmlns:a16="http://schemas.microsoft.com/office/drawing/2014/main" id="{73BCB090-EEBF-4E92-9E8F-CE049390FC00}"/>
                </a:ext>
              </a:extLst>
            </p:cNvPr>
            <p:cNvSpPr txBox="1"/>
            <p:nvPr/>
          </p:nvSpPr>
          <p:spPr>
            <a:xfrm>
              <a:off x="7373953" y="3791981"/>
              <a:ext cx="1577948" cy="507831"/>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Administration publique</a:t>
              </a:r>
              <a:b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b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 et défense</a:t>
              </a:r>
            </a:p>
          </p:txBody>
        </p:sp>
      </p:grpSp>
    </p:spTree>
    <p:extLst>
      <p:ext uri="{BB962C8B-B14F-4D97-AF65-F5344CB8AC3E}">
        <p14:creationId xmlns:p14="http://schemas.microsoft.com/office/powerpoint/2010/main" val="31514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833" y="75509"/>
            <a:ext cx="8226455" cy="524378"/>
          </a:xfrm>
        </p:spPr>
        <p:txBody>
          <a:bodyPr vert="horz" lIns="0" tIns="45720" rIns="91440" bIns="45720" rtlCol="0" anchor="ctr">
            <a:normAutofit fontScale="90000"/>
          </a:bodyPr>
          <a:lstStyle/>
          <a:p>
            <a:r>
              <a:rPr lang="fr-FR" sz="2400" dirty="0"/>
              <a:t> Automatisation actuelle et potentielle de tâches cognitives </a:t>
            </a:r>
          </a:p>
        </p:txBody>
      </p:sp>
      <p:sp>
        <p:nvSpPr>
          <p:cNvPr id="3" name="Content Placeholder 2"/>
          <p:cNvSpPr>
            <a:spLocks noGrp="1"/>
          </p:cNvSpPr>
          <p:nvPr>
            <p:ph sz="half" idx="1"/>
          </p:nvPr>
        </p:nvSpPr>
        <p:spPr/>
        <p:txBody>
          <a:bodyPr>
            <a:normAutofit/>
          </a:bodyPr>
          <a:lstStyle/>
          <a:p>
            <a:endParaRPr lang="en-US" dirty="0"/>
          </a:p>
          <a:p>
            <a:endParaRPr lang="en-GB" dirty="0"/>
          </a:p>
        </p:txBody>
      </p:sp>
      <p:sp>
        <p:nvSpPr>
          <p:cNvPr id="5" name="TextBox 4">
            <a:extLst>
              <a:ext uri="{FF2B5EF4-FFF2-40B4-BE49-F238E27FC236}">
                <a16:creationId xmlns:a16="http://schemas.microsoft.com/office/drawing/2014/main" id="{EAFAD507-53E5-68B7-B744-2B1A02301D27}"/>
              </a:ext>
            </a:extLst>
          </p:cNvPr>
          <p:cNvSpPr txBox="1"/>
          <p:nvPr/>
        </p:nvSpPr>
        <p:spPr>
          <a:xfrm>
            <a:off x="450000" y="887612"/>
            <a:ext cx="3386462" cy="2416046"/>
          </a:xfrm>
          <a:prstGeom prst="rect">
            <a:avLst/>
          </a:prstGeom>
          <a:noFill/>
        </p:spPr>
        <p:txBody>
          <a:bodyPr wrap="square" lIns="0" tIns="0" rIns="0" bIns="0" rtlCol="0">
            <a:spAutoFit/>
          </a:bodyPr>
          <a:lstStyle/>
          <a:p>
            <a:pPr>
              <a:spcAft>
                <a:spcPts val="600"/>
              </a:spcAft>
            </a:pPr>
            <a:r>
              <a:rPr lang="fr-FR" sz="1600" b="1" dirty="0">
                <a:solidFill>
                  <a:srgbClr val="ACC700"/>
                </a:solidFill>
              </a:rPr>
              <a:t>Exemples:</a:t>
            </a:r>
          </a:p>
          <a:p>
            <a:pPr marL="285750" indent="-285750">
              <a:spcAft>
                <a:spcPts val="600"/>
              </a:spcAft>
              <a:buFont typeface="Arial" panose="020B0604020202020204" pitchFamily="34" charset="0"/>
              <a:buChar char="•"/>
            </a:pPr>
            <a:r>
              <a:rPr lang="fr-FR" sz="1400" dirty="0">
                <a:solidFill>
                  <a:srgbClr val="003399"/>
                </a:solidFill>
              </a:rPr>
              <a:t>Assistance pédagogique, apprentissage du vocabulaire fondé sur l’IA et systèmes intelligents de tutorat dans l’enseignement</a:t>
            </a:r>
          </a:p>
          <a:p>
            <a:pPr marL="285750" indent="-285750">
              <a:spcAft>
                <a:spcPts val="600"/>
              </a:spcAft>
              <a:buFont typeface="Arial" panose="020B0604020202020204" pitchFamily="34" charset="0"/>
              <a:buChar char="•"/>
            </a:pPr>
            <a:r>
              <a:rPr lang="fr-FR" sz="1400" dirty="0">
                <a:solidFill>
                  <a:srgbClr val="003399"/>
                </a:solidFill>
              </a:rPr>
              <a:t>Systèmes pouvant appuyer des décisions diagnostiques dans le secteur scientifique</a:t>
            </a:r>
          </a:p>
          <a:p>
            <a:pPr marL="285750" indent="-285750">
              <a:spcAft>
                <a:spcPts val="600"/>
              </a:spcAft>
              <a:buFont typeface="Arial" panose="020B0604020202020204" pitchFamily="34" charset="0"/>
              <a:buChar char="•"/>
            </a:pPr>
            <a:r>
              <a:rPr lang="fr-FR" sz="1400" dirty="0">
                <a:solidFill>
                  <a:srgbClr val="003399"/>
                </a:solidFill>
              </a:rPr>
              <a:t>Robots sociaux dans l’administration et la logistique</a:t>
            </a:r>
          </a:p>
        </p:txBody>
      </p:sp>
      <p:grpSp>
        <p:nvGrpSpPr>
          <p:cNvPr id="6" name="Group 5">
            <a:extLst>
              <a:ext uri="{FF2B5EF4-FFF2-40B4-BE49-F238E27FC236}">
                <a16:creationId xmlns:a16="http://schemas.microsoft.com/office/drawing/2014/main" id="{9C4ADF57-F80E-4165-A593-CD0EBCD69E2D}"/>
              </a:ext>
            </a:extLst>
          </p:cNvPr>
          <p:cNvGrpSpPr/>
          <p:nvPr/>
        </p:nvGrpSpPr>
        <p:grpSpPr>
          <a:xfrm>
            <a:off x="3299671" y="834926"/>
            <a:ext cx="5844329" cy="3862086"/>
            <a:chOff x="3299671" y="834926"/>
            <a:chExt cx="5844329" cy="3862086"/>
          </a:xfrm>
        </p:grpSpPr>
        <p:graphicFrame>
          <p:nvGraphicFramePr>
            <p:cNvPr id="4" name="Diagramm 3">
              <a:extLst>
                <a:ext uri="{FF2B5EF4-FFF2-40B4-BE49-F238E27FC236}">
                  <a16:creationId xmlns:a16="http://schemas.microsoft.com/office/drawing/2014/main" id="{D7D3FE48-5C2B-4822-AA64-B703C84D24F7}"/>
                </a:ext>
              </a:extLst>
            </p:cNvPr>
            <p:cNvGraphicFramePr/>
            <p:nvPr>
              <p:extLst>
                <p:ext uri="{D42A27DB-BD31-4B8C-83A1-F6EECF244321}">
                  <p14:modId xmlns:p14="http://schemas.microsoft.com/office/powerpoint/2010/main" val="3518502550"/>
                </p:ext>
              </p:extLst>
            </p:nvPr>
          </p:nvGraphicFramePr>
          <p:xfrm>
            <a:off x="3299671" y="834926"/>
            <a:ext cx="5844329" cy="38315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5">
              <a:extLst>
                <a:ext uri="{FF2B5EF4-FFF2-40B4-BE49-F238E27FC236}">
                  <a16:creationId xmlns:a16="http://schemas.microsoft.com/office/drawing/2014/main" id="{A713E7AF-B172-47F9-ACA1-96CAACF4879B}"/>
                </a:ext>
              </a:extLst>
            </p:cNvPr>
            <p:cNvSpPr txBox="1"/>
            <p:nvPr/>
          </p:nvSpPr>
          <p:spPr>
            <a:xfrm>
              <a:off x="7321179" y="906916"/>
              <a:ext cx="1665779" cy="4001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00" i="0" u="none" strike="noStrike" cap="none" normalizeH="0" baseline="0" dirty="0">
                  <a:ln>
                    <a:noFill/>
                  </a:ln>
                  <a:solidFill>
                    <a:srgbClr val="003399"/>
                  </a:solidFill>
                  <a:effectLst/>
                  <a:uLnTx/>
                  <a:uFillTx/>
                  <a:latin typeface="Arial" panose="020B0604020202020204" pitchFamily="34" charset="0"/>
                  <a:ea typeface="+mn-ea"/>
                  <a:cs typeface="Arial" panose="020B0604020202020204" pitchFamily="34" charset="0"/>
                </a:rPr>
                <a:t>Activités liées à la santé humaine et au travail social</a:t>
              </a:r>
            </a:p>
          </p:txBody>
        </p:sp>
        <p:sp>
          <p:nvSpPr>
            <p:cNvPr id="8" name="Textfeld 5">
              <a:extLst>
                <a:ext uri="{FF2B5EF4-FFF2-40B4-BE49-F238E27FC236}">
                  <a16:creationId xmlns:a16="http://schemas.microsoft.com/office/drawing/2014/main" id="{44FC5989-0020-479B-A704-96F47149B16A}"/>
                </a:ext>
              </a:extLst>
            </p:cNvPr>
            <p:cNvSpPr txBox="1"/>
            <p:nvPr/>
          </p:nvSpPr>
          <p:spPr>
            <a:xfrm>
              <a:off x="7321179" y="1353062"/>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lang="fr-FR" sz="1050" dirty="0">
                  <a:solidFill>
                    <a:srgbClr val="003399"/>
                  </a:solidFill>
                  <a:latin typeface="Arial" panose="020B0604020202020204" pitchFamily="34" charset="0"/>
                  <a:cs typeface="Arial" panose="020B0604020202020204" pitchFamily="34" charset="0"/>
                </a:rPr>
                <a:t>Éducation</a:t>
              </a:r>
            </a:p>
          </p:txBody>
        </p:sp>
        <p:sp>
          <p:nvSpPr>
            <p:cNvPr id="9" name="Textfeld 5">
              <a:extLst>
                <a:ext uri="{FF2B5EF4-FFF2-40B4-BE49-F238E27FC236}">
                  <a16:creationId xmlns:a16="http://schemas.microsoft.com/office/drawing/2014/main" id="{7107D759-95C8-4804-AA6F-0FCCB7427FF8}"/>
                </a:ext>
              </a:extLst>
            </p:cNvPr>
            <p:cNvSpPr txBox="1"/>
            <p:nvPr/>
          </p:nvSpPr>
          <p:spPr>
            <a:xfrm>
              <a:off x="7292101" y="1753823"/>
              <a:ext cx="1723933" cy="415498"/>
            </a:xfrm>
            <a:prstGeom prst="rect">
              <a:avLst/>
            </a:prstGeom>
            <a:solidFill>
              <a:schemeClr val="bg1"/>
            </a:solidFill>
          </p:spPr>
          <p:txBody>
            <a:bodyPr wrap="square" lIns="91440" tIns="0" rIns="0" bIns="91440" rtlCol="0">
              <a:spAutoFit/>
            </a:bodyPr>
            <a:lstStyle/>
            <a:p>
              <a:pPr lvl="0">
                <a:spcBef>
                  <a:spcPts val="800"/>
                </a:spcBef>
                <a:spcAft>
                  <a:spcPts val="800"/>
                </a:spcAft>
                <a:buClr>
                  <a:schemeClr val="tx2">
                    <a:lumMod val="40000"/>
                    <a:lumOff val="60000"/>
                  </a:schemeClr>
                </a:buClr>
                <a:defRPr/>
              </a:pPr>
              <a:r>
                <a:rPr lang="fr-FR" sz="1050" dirty="0">
                  <a:solidFill>
                    <a:srgbClr val="003399"/>
                  </a:solidFill>
                  <a:latin typeface="Arial" panose="020B0604020202020204" pitchFamily="34" charset="0"/>
                  <a:cs typeface="Arial" panose="020B0604020202020204" pitchFamily="34" charset="0"/>
                </a:rPr>
                <a:t>Activités spécialisées, scientifiques et techniques</a:t>
              </a:r>
            </a:p>
          </p:txBody>
        </p:sp>
        <p:sp>
          <p:nvSpPr>
            <p:cNvPr id="10" name="Textfeld 5">
              <a:extLst>
                <a:ext uri="{FF2B5EF4-FFF2-40B4-BE49-F238E27FC236}">
                  <a16:creationId xmlns:a16="http://schemas.microsoft.com/office/drawing/2014/main" id="{CF3575F1-AC1D-4CD3-BBF8-CD80B8B30871}"/>
                </a:ext>
              </a:extLst>
            </p:cNvPr>
            <p:cNvSpPr txBox="1"/>
            <p:nvPr/>
          </p:nvSpPr>
          <p:spPr>
            <a:xfrm>
              <a:off x="7292101" y="2193045"/>
              <a:ext cx="592252"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Autre</a:t>
              </a:r>
            </a:p>
          </p:txBody>
        </p:sp>
        <p:sp>
          <p:nvSpPr>
            <p:cNvPr id="11" name="Textfeld 5">
              <a:extLst>
                <a:ext uri="{FF2B5EF4-FFF2-40B4-BE49-F238E27FC236}">
                  <a16:creationId xmlns:a16="http://schemas.microsoft.com/office/drawing/2014/main" id="{6CCF12AD-DE57-43EC-8DAA-6BF1B76790E8}"/>
                </a:ext>
              </a:extLst>
            </p:cNvPr>
            <p:cNvSpPr txBox="1"/>
            <p:nvPr/>
          </p:nvSpPr>
          <p:spPr>
            <a:xfrm>
              <a:off x="7321179" y="2593046"/>
              <a:ext cx="1776491" cy="415498"/>
            </a:xfrm>
            <a:prstGeom prst="rect">
              <a:avLst/>
            </a:prstGeom>
            <a:solidFill>
              <a:schemeClr val="bg1"/>
            </a:solidFill>
          </p:spPr>
          <p:txBody>
            <a:bodyPr wrap="square" lIns="91440" tIns="0" rIns="0" bIns="91440" rtlCol="0">
              <a:spAutoFit/>
            </a:bodyPr>
            <a:lstStyle/>
            <a:p>
              <a:pPr lvl="0">
                <a:spcBef>
                  <a:spcPts val="800"/>
                </a:spcBef>
                <a:spcAft>
                  <a:spcPts val="800"/>
                </a:spcAft>
                <a:buClr>
                  <a:schemeClr val="tx2">
                    <a:lumMod val="40000"/>
                    <a:lumOff val="60000"/>
                  </a:schemeClr>
                </a:buClr>
                <a:defRPr/>
              </a:pPr>
              <a:r>
                <a:rPr lang="fr-FR" sz="1050" dirty="0">
                  <a:solidFill>
                    <a:srgbClr val="003399"/>
                  </a:solidFill>
                  <a:latin typeface="Arial" panose="020B0604020202020204" pitchFamily="34" charset="0"/>
                  <a:cs typeface="Arial" panose="020B0604020202020204" pitchFamily="34" charset="0"/>
                </a:rPr>
                <a:t>Activités de services administratifs et de soutien</a:t>
              </a:r>
            </a:p>
          </p:txBody>
        </p:sp>
        <p:sp>
          <p:nvSpPr>
            <p:cNvPr id="12" name="Textfeld 5">
              <a:extLst>
                <a:ext uri="{FF2B5EF4-FFF2-40B4-BE49-F238E27FC236}">
                  <a16:creationId xmlns:a16="http://schemas.microsoft.com/office/drawing/2014/main" id="{38F6575F-B2FB-4AD4-A12C-F4D31AFF1CA1}"/>
                </a:ext>
              </a:extLst>
            </p:cNvPr>
            <p:cNvSpPr txBox="1"/>
            <p:nvPr/>
          </p:nvSpPr>
          <p:spPr>
            <a:xfrm>
              <a:off x="7321179" y="3005991"/>
              <a:ext cx="1639713"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Information et communication</a:t>
              </a:r>
            </a:p>
          </p:txBody>
        </p:sp>
        <p:sp>
          <p:nvSpPr>
            <p:cNvPr id="13" name="Textfeld 5">
              <a:extLst>
                <a:ext uri="{FF2B5EF4-FFF2-40B4-BE49-F238E27FC236}">
                  <a16:creationId xmlns:a16="http://schemas.microsoft.com/office/drawing/2014/main" id="{F7E086B3-B50B-4C4E-8176-7E4BE29CF265}"/>
                </a:ext>
              </a:extLst>
            </p:cNvPr>
            <p:cNvSpPr txBox="1"/>
            <p:nvPr/>
          </p:nvSpPr>
          <p:spPr>
            <a:xfrm>
              <a:off x="7321178" y="3443950"/>
              <a:ext cx="1421999" cy="430887"/>
            </a:xfrm>
            <a:prstGeom prst="rect">
              <a:avLst/>
            </a:prstGeom>
            <a:solidFill>
              <a:schemeClr val="bg1"/>
            </a:solidFill>
          </p:spPr>
          <p:txBody>
            <a:bodyPr wrap="square" lIns="91440" tIns="0" rIns="0" bIns="91440" rtlCol="0">
              <a:spAutoFit/>
            </a:bodyPr>
            <a:lstStyle/>
            <a:p>
              <a:pPr lvl="0">
                <a:buClr>
                  <a:schemeClr val="tx2">
                    <a:lumMod val="40000"/>
                    <a:lumOff val="60000"/>
                  </a:schemeClr>
                </a:buClr>
                <a:defRPr/>
              </a:pPr>
              <a:r>
                <a:rPr lang="fr-FR" sz="1050" dirty="0">
                  <a:solidFill>
                    <a:srgbClr val="003399"/>
                  </a:solidFill>
                  <a:latin typeface="Arial" panose="020B0604020202020204" pitchFamily="34" charset="0"/>
                  <a:cs typeface="Arial" panose="020B0604020202020204" pitchFamily="34" charset="0"/>
                </a:rPr>
                <a:t>Autres activités de services</a:t>
              </a:r>
            </a:p>
          </p:txBody>
        </p:sp>
        <p:sp>
          <p:nvSpPr>
            <p:cNvPr id="15" name="Textfeld 5">
              <a:extLst>
                <a:ext uri="{FF2B5EF4-FFF2-40B4-BE49-F238E27FC236}">
                  <a16:creationId xmlns:a16="http://schemas.microsoft.com/office/drawing/2014/main" id="{3659CC60-BC0E-4ADD-82C6-B1DD0D73E496}"/>
                </a:ext>
              </a:extLst>
            </p:cNvPr>
            <p:cNvSpPr txBox="1"/>
            <p:nvPr/>
          </p:nvSpPr>
          <p:spPr>
            <a:xfrm>
              <a:off x="7320815" y="4281514"/>
              <a:ext cx="1531192" cy="415498"/>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Industrie manufacturière</a:t>
              </a:r>
            </a:p>
          </p:txBody>
        </p:sp>
        <p:sp>
          <p:nvSpPr>
            <p:cNvPr id="16" name="Textfeld 5">
              <a:extLst>
                <a:ext uri="{FF2B5EF4-FFF2-40B4-BE49-F238E27FC236}">
                  <a16:creationId xmlns:a16="http://schemas.microsoft.com/office/drawing/2014/main" id="{7CD8611A-C18C-4730-A6B7-9C802D026942}"/>
                </a:ext>
              </a:extLst>
            </p:cNvPr>
            <p:cNvSpPr txBox="1"/>
            <p:nvPr/>
          </p:nvSpPr>
          <p:spPr>
            <a:xfrm>
              <a:off x="7320816" y="3878880"/>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fr-FR"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Construction</a:t>
              </a:r>
            </a:p>
          </p:txBody>
        </p:sp>
      </p:grpSp>
    </p:spTree>
    <p:extLst>
      <p:ext uri="{BB962C8B-B14F-4D97-AF65-F5344CB8AC3E}">
        <p14:creationId xmlns:p14="http://schemas.microsoft.com/office/powerpoint/2010/main" val="2401886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6" ma:contentTypeDescription="Create a new document." ma:contentTypeScope="" ma:versionID="78dbe105da4b2947b3266c3c9806e44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59c96785393d8c71ac626a71a81e4e8"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D75230-4067-4AD2-BE24-5869C3E3DB43}">
  <ds:schemaRefs>
    <ds:schemaRef ds:uri="http://schemas.microsoft.com/office/2006/documentManagement/types"/>
    <ds:schemaRef ds:uri="6976e29a-8670-4f9c-afee-c255a09d55c2"/>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80b70bcf-9351-4e71-b19f-1201847c9328"/>
    <ds:schemaRef ds:uri="http://www.w3.org/XML/1998/namespace"/>
  </ds:schemaRefs>
</ds:datastoreItem>
</file>

<file path=customXml/itemProps2.xml><?xml version="1.0" encoding="utf-8"?>
<ds:datastoreItem xmlns:ds="http://schemas.openxmlformats.org/officeDocument/2006/customXml" ds:itemID="{5BBEAC9F-93A6-4C75-96CA-AE4271CF5A76}">
  <ds:schemaRefs>
    <ds:schemaRef ds:uri="http://schemas.microsoft.com/sharepoint/v3/contenttype/forms"/>
  </ds:schemaRefs>
</ds:datastoreItem>
</file>

<file path=customXml/itemProps3.xml><?xml version="1.0" encoding="utf-8"?>
<ds:datastoreItem xmlns:ds="http://schemas.openxmlformats.org/officeDocument/2006/customXml" ds:itemID="{288CE144-2146-4769-8B9B-A553C8EF82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0</TotalTime>
  <Words>3338</Words>
  <Application>Microsoft Office PowerPoint</Application>
  <PresentationFormat>On-screen Show (16:9)</PresentationFormat>
  <Paragraphs>469</Paragraphs>
  <Slides>28</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Arial (Überschriften)</vt:lpstr>
      <vt:lpstr>Calibri</vt:lpstr>
      <vt:lpstr>Comic Sans MS</vt:lpstr>
      <vt:lpstr>Courier New</vt:lpstr>
      <vt:lpstr>Helvetica</vt:lpstr>
      <vt:lpstr>Segoe UI</vt:lpstr>
      <vt:lpstr>Wingdings</vt:lpstr>
      <vt:lpstr>Theme1</vt:lpstr>
      <vt:lpstr>LA SÉCURITÉ ET LA SANTÉ AU TRAVAIL À L’ÈRE NUMÉRIQUE Campagne «Lieux de travail sains» 2023-2025 </vt:lpstr>
      <vt:lpstr>Vue d’ensemble</vt:lpstr>
      <vt:lpstr>Définition</vt:lpstr>
      <vt:lpstr>Approche de l’automatisation axée sur les tâches</vt:lpstr>
      <vt:lpstr>Taxonomie</vt:lpstr>
      <vt:lpstr>La robotique de pointe en Europe </vt:lpstr>
      <vt:lpstr>La robotique de pointe en Europe </vt:lpstr>
      <vt:lpstr>Automatisation actuelle et potentielle de tâches physiques</vt:lpstr>
      <vt:lpstr> Automatisation actuelle et potentielle de tâches cognitives </vt:lpstr>
      <vt:lpstr>Incidence de l’automatisation sur l’emploi</vt:lpstr>
      <vt:lpstr>Incidence de l’automatisation sur les tâches physiques</vt:lpstr>
      <vt:lpstr>Incidence de l’automatisation sur les tâches cognitives</vt:lpstr>
      <vt:lpstr>Effets sur la SST</vt:lpstr>
      <vt:lpstr>Facteurs de SST et effets des systèmes fondés sur l’IA</vt:lpstr>
      <vt:lpstr>Facteurs de SST et effets de la robotique de pointe </vt:lpstr>
      <vt:lpstr>Combler le fossé entre littérature et pratique</vt:lpstr>
      <vt:lpstr>16 études de cas sur l’automatisation</vt:lpstr>
      <vt:lpstr>Effets de la SST sur la base des études de cas </vt:lpstr>
      <vt:lpstr>Principaux enseignements en matière de SST</vt:lpstr>
      <vt:lpstr>Incidence pour les différents niveaux et acteurs</vt:lpstr>
      <vt:lpstr>Élaboration des politiques</vt:lpstr>
      <vt:lpstr>Défis de la gestion de la SST </vt:lpstr>
      <vt:lpstr>Gestion de la SST </vt:lpstr>
      <vt:lpstr>Utilisation de systèmes fondés sur l’IA pour la SST</vt:lpstr>
      <vt:lpstr>Inspection du travail</vt:lpstr>
      <vt:lpstr>Principaux enseignements</vt:lpstr>
      <vt:lpstr>Informations complémentaires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SÉCURITÉ ET LA SANTÉ AU TRAVAIL À L’ÈRE NUMÉRIQUE Campagne «Lieux de travail sains» 2023-2025</dc:title>
  <dc:subject/>
  <dc:creator/>
  <cp:keywords/>
  <dc:description/>
  <cp:lastModifiedBy/>
  <cp:revision>2</cp:revision>
  <dcterms:created xsi:type="dcterms:W3CDTF">2023-08-02T10:28:54Z</dcterms:created>
  <dcterms:modified xsi:type="dcterms:W3CDTF">2024-01-24T13:01:51Z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