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7" r:id="rId4"/>
  </p:sldMasterIdLst>
  <p:notesMasterIdLst>
    <p:notesMasterId r:id="rId33"/>
  </p:notesMasterIdLst>
  <p:handoutMasterIdLst>
    <p:handoutMasterId r:id="rId34"/>
  </p:handoutMasterIdLst>
  <p:sldIdLst>
    <p:sldId id="330" r:id="rId5"/>
    <p:sldId id="365" r:id="rId6"/>
    <p:sldId id="351" r:id="rId7"/>
    <p:sldId id="353" r:id="rId8"/>
    <p:sldId id="355" r:id="rId9"/>
    <p:sldId id="369" r:id="rId10"/>
    <p:sldId id="322" r:id="rId11"/>
    <p:sldId id="367" r:id="rId12"/>
    <p:sldId id="268" r:id="rId13"/>
    <p:sldId id="300" r:id="rId14"/>
    <p:sldId id="271" r:id="rId15"/>
    <p:sldId id="269" r:id="rId16"/>
    <p:sldId id="313" r:id="rId17"/>
    <p:sldId id="358" r:id="rId18"/>
    <p:sldId id="306" r:id="rId19"/>
    <p:sldId id="368" r:id="rId20"/>
    <p:sldId id="317" r:id="rId21"/>
    <p:sldId id="366" r:id="rId22"/>
    <p:sldId id="357" r:id="rId23"/>
    <p:sldId id="325" r:id="rId24"/>
    <p:sldId id="360" r:id="rId25"/>
    <p:sldId id="363" r:id="rId26"/>
    <p:sldId id="260" r:id="rId27"/>
    <p:sldId id="364" r:id="rId28"/>
    <p:sldId id="321" r:id="rId29"/>
    <p:sldId id="361" r:id="rId30"/>
    <p:sldId id="352" r:id="rId31"/>
    <p:sldId id="370" r:id="rId32"/>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72" userDrawn="1">
          <p15:clr>
            <a:srgbClr val="A4A3A4"/>
          </p15:clr>
        </p15:guide>
        <p15:guide id="2" pos="3768" userDrawn="1">
          <p15:clr>
            <a:srgbClr val="A4A3A4"/>
          </p15:clr>
        </p15:guide>
        <p15:guide id="3" pos="288" userDrawn="1">
          <p15:clr>
            <a:srgbClr val="A4A3A4"/>
          </p15:clr>
        </p15:guide>
        <p15:guide id="4" orient="horz" pos="5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4" name="Author" initials="A" lastIdx="0" clrIdx="1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96C6D"/>
    <a:srgbClr val="677700"/>
    <a:srgbClr val="001F5C"/>
    <a:srgbClr val="DEE999"/>
    <a:srgbClr val="58585A"/>
    <a:srgbClr val="E64715"/>
    <a:srgbClr val="B1B3B4"/>
    <a:srgbClr val="ACC700"/>
    <a:srgbClr val="C7D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82" autoAdjust="0"/>
    <p:restoredTop sz="69065" autoAdjust="0"/>
  </p:normalViewPr>
  <p:slideViewPr>
    <p:cSldViewPr snapToGrid="0">
      <p:cViewPr varScale="1">
        <p:scale>
          <a:sx n="97" d="100"/>
          <a:sy n="97" d="100"/>
        </p:scale>
        <p:origin x="2112" y="78"/>
      </p:cViewPr>
      <p:guideLst>
        <p:guide orient="horz" pos="1572"/>
        <p:guide pos="3768"/>
        <p:guide pos="288"/>
        <p:guide orient="horz" pos="58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Tabelle1!$B$1</c:f>
              <c:strCache>
                <c:ptCount val="1"/>
                <c:pt idx="0">
                  <c:v>Datenreihe 1</c:v>
                </c:pt>
              </c:strCache>
            </c:strRef>
          </c:tx>
          <c:spPr>
            <a:solidFill>
              <a:srgbClr val="004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Tabelle1!$A$2:$A$11</c:f>
              <c:strCache>
                <c:ptCount val="10"/>
                <c:pt idx="0">
                  <c:v>K</c:v>
                </c:pt>
                <c:pt idx="1">
                  <c:v>H</c:v>
                </c:pt>
                <c:pt idx="2">
                  <c:v>A</c:v>
                </c:pt>
                <c:pt idx="3">
                  <c:v>P</c:v>
                </c:pt>
                <c:pt idx="4">
                  <c:v>Q</c:v>
                </c:pt>
                <c:pt idx="5">
                  <c:v>I</c:v>
                </c:pt>
                <c:pt idx="6">
                  <c:v>M</c:v>
                </c:pt>
                <c:pt idx="7">
                  <c:v>F</c:v>
                </c:pt>
                <c:pt idx="8">
                  <c:v>G</c:v>
                </c:pt>
                <c:pt idx="9">
                  <c:v>C</c:v>
                </c:pt>
              </c:strCache>
            </c:strRef>
          </c:cat>
          <c:val>
            <c:numRef>
              <c:f>Tabelle1!$B$2:$B$11</c:f>
              <c:numCache>
                <c:formatCode>0%</c:formatCode>
                <c:ptCount val="10"/>
                <c:pt idx="0">
                  <c:v>0.03</c:v>
                </c:pt>
                <c:pt idx="1">
                  <c:v>0.04</c:v>
                </c:pt>
                <c:pt idx="2">
                  <c:v>0.05</c:v>
                </c:pt>
                <c:pt idx="3">
                  <c:v>0.05</c:v>
                </c:pt>
                <c:pt idx="4">
                  <c:v>0.06</c:v>
                </c:pt>
                <c:pt idx="5">
                  <c:v>0.06</c:v>
                </c:pt>
                <c:pt idx="6">
                  <c:v>0.06</c:v>
                </c:pt>
                <c:pt idx="7">
                  <c:v>7.0000000000000007E-2</c:v>
                </c:pt>
                <c:pt idx="8">
                  <c:v>0.19</c:v>
                </c:pt>
                <c:pt idx="9">
                  <c:v>0.28000000000000003</c:v>
                </c:pt>
              </c:numCache>
            </c:numRef>
          </c:val>
          <c:extLst>
            <c:ext xmlns:c16="http://schemas.microsoft.com/office/drawing/2014/chart" uri="{C3380CC4-5D6E-409C-BE32-E72D297353CC}">
              <c16:uniqueId val="{00000000-0E4E-4B0F-A5B7-1B1B667EF77B}"/>
            </c:ext>
          </c:extLst>
        </c:ser>
        <c:dLbls>
          <c:dLblPos val="outEnd"/>
          <c:showLegendKey val="0"/>
          <c:showVal val="1"/>
          <c:showCatName val="0"/>
          <c:showSerName val="0"/>
          <c:showPercent val="0"/>
          <c:showBubbleSize val="0"/>
        </c:dLbls>
        <c:gapWidth val="72"/>
        <c:axId val="-1935198768"/>
        <c:axId val="-1935203120"/>
      </c:barChart>
      <c:catAx>
        <c:axId val="-19351987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5203120"/>
        <c:crosses val="autoZero"/>
        <c:auto val="1"/>
        <c:lblAlgn val="ctr"/>
        <c:lblOffset val="100"/>
        <c:noMultiLvlLbl val="0"/>
      </c:catAx>
      <c:valAx>
        <c:axId val="-1935203120"/>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9351987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739819329526443E-2"/>
          <c:y val="7.80351524282729E-2"/>
          <c:w val="0.54695391923903569"/>
          <c:h val="0.82026238767016713"/>
        </c:manualLayout>
      </c:layout>
      <c:doughnutChart>
        <c:varyColors val="1"/>
        <c:ser>
          <c:idx val="0"/>
          <c:order val="0"/>
          <c:explosion val="15"/>
          <c:dPt>
            <c:idx val="0"/>
            <c:bubble3D val="0"/>
            <c:explosion val="13"/>
            <c:spPr>
              <a:solidFill>
                <a:schemeClr val="accent1"/>
              </a:solidFill>
              <a:ln w="19050">
                <a:solidFill>
                  <a:schemeClr val="lt1"/>
                </a:solidFill>
              </a:ln>
              <a:effectLst/>
            </c:spPr>
            <c:extLst>
              <c:ext xmlns:c16="http://schemas.microsoft.com/office/drawing/2014/chart" uri="{C3380CC4-5D6E-409C-BE32-E72D297353CC}">
                <c16:uniqueId val="{00000001-BAB0-49AC-9360-3A6FE3C97C1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B0-49AC-9360-3A6FE3C97C1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AB0-49AC-9360-3A6FE3C97C1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AB0-49AC-9360-3A6FE3C97C1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AB0-49AC-9360-3A6FE3C97C1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AB0-49AC-9360-3A6FE3C97C1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AB0-49AC-9360-3A6FE3C97C11}"/>
              </c:ext>
            </c:extLst>
          </c:dPt>
          <c:dLbls>
            <c:dLbl>
              <c:idx val="0"/>
              <c:tx>
                <c:rich>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51%</a:t>
                    </a:r>
                  </a:p>
                </c:rich>
              </c:tx>
              <c:numFmt formatCode="0.00%" sourceLinked="0"/>
              <c:spPr>
                <a:noFill/>
                <a:ln>
                  <a:noFill/>
                </a:ln>
                <a:effectLst/>
              </c:spPr>
              <c:txPr>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1-BAB0-49AC-9360-3A6FE3C97C11}"/>
                </c:ext>
              </c:extLst>
            </c:dLbl>
            <c:dLbl>
              <c:idx val="1"/>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dirty="0">
                        <a:solidFill>
                          <a:schemeClr val="bg1"/>
                        </a:solidFill>
                      </a:rPr>
                      <a:t>15%</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BAB0-49AC-9360-3A6FE3C97C11}"/>
                </c:ext>
              </c:extLst>
            </c:dLbl>
            <c:dLbl>
              <c:idx val="2"/>
              <c:tx>
                <c:rich>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15%</a:t>
                    </a:r>
                  </a:p>
                </c:rich>
              </c:tx>
              <c:numFmt formatCode="0.00%" sourceLinked="0"/>
              <c:spPr>
                <a:noFill/>
                <a:ln>
                  <a:noFill/>
                </a:ln>
                <a:effectLst/>
              </c:spPr>
              <c:txPr>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5-BAB0-49AC-9360-3A6FE3C97C11}"/>
                </c:ext>
              </c:extLst>
            </c:dLbl>
            <c:dLbl>
              <c:idx val="3"/>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solidFill>
                          <a:schemeClr val="bg1"/>
                        </a:solidFill>
                      </a:rPr>
                      <a:t>13%</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BAB0-49AC-9360-3A6FE3C97C11}"/>
                </c:ext>
              </c:extLst>
            </c:dLbl>
            <c:dLbl>
              <c:idx val="4"/>
              <c:layout>
                <c:manualLayout>
                  <c:x val="-3.8473647635752325E-2"/>
                  <c:y val="-0.12332982753697229"/>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layout>
                    <c:manualLayout>
                      <c:w val="9.4182997809027294E-2"/>
                      <c:h val="7.4585930148650989E-2"/>
                    </c:manualLayout>
                  </c15:layout>
                  <c15:showDataLabelsRange val="0"/>
                </c:ext>
                <c:ext xmlns:c16="http://schemas.microsoft.com/office/drawing/2014/chart" uri="{C3380CC4-5D6E-409C-BE32-E72D297353CC}">
                  <c16:uniqueId val="{00000009-BAB0-49AC-9360-3A6FE3C97C11}"/>
                </c:ext>
              </c:extLst>
            </c:dLbl>
            <c:dLbl>
              <c:idx val="5"/>
              <c:layout>
                <c:manualLayout>
                  <c:x val="2.7888362373036126E-2"/>
                  <c:y val="0.13679981218369147"/>
                </c:manualLayout>
              </c:layout>
              <c:tx>
                <c:rich>
                  <a:bodyPr/>
                  <a:lstStyle/>
                  <a:p>
                    <a:r>
                      <a:rPr lang="en-US" sz="1600" b="1">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BAB0-49AC-9360-3A6FE3C97C11}"/>
                </c:ext>
              </c:extLst>
            </c:dLbl>
            <c:dLbl>
              <c:idx val="6"/>
              <c:layout>
                <c:manualLayout>
                  <c:x val="1.6769982313581212E-2"/>
                  <c:y val="-0.11677840998581922"/>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BAB0-49AC-9360-3A6FE3C97C1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Sheet1!$A$43:$A$49</c:f>
              <c:strCache>
                <c:ptCount val="7"/>
                <c:pt idx="0">
                  <c:v>Human Health and 
Social Work Activities </c:v>
                </c:pt>
                <c:pt idx="1">
                  <c:v>Manufacturing</c:v>
                </c:pt>
                <c:pt idx="2">
                  <c:v>Other</c:v>
                </c:pt>
                <c:pt idx="3">
                  <c:v>Transportation and Storage</c:v>
                </c:pt>
                <c:pt idx="4">
                  <c:v>Construction </c:v>
                </c:pt>
                <c:pt idx="5">
                  <c:v>Mining and Quarrying</c:v>
                </c:pt>
                <c:pt idx="6">
                  <c:v>Public Administration and Defence</c:v>
                </c:pt>
              </c:strCache>
            </c:strRef>
          </c:cat>
          <c:val>
            <c:numRef>
              <c:f>Sheet1!$B$43:$B$49</c:f>
              <c:numCache>
                <c:formatCode>General</c:formatCode>
                <c:ptCount val="7"/>
                <c:pt idx="0">
                  <c:v>24</c:v>
                </c:pt>
                <c:pt idx="1">
                  <c:v>7</c:v>
                </c:pt>
                <c:pt idx="2">
                  <c:v>7</c:v>
                </c:pt>
                <c:pt idx="3">
                  <c:v>6</c:v>
                </c:pt>
                <c:pt idx="4">
                  <c:v>1</c:v>
                </c:pt>
                <c:pt idx="5">
                  <c:v>1</c:v>
                </c:pt>
                <c:pt idx="6">
                  <c:v>1</c:v>
                </c:pt>
              </c:numCache>
            </c:numRef>
          </c:val>
          <c:extLst>
            <c:ext xmlns:c16="http://schemas.microsoft.com/office/drawing/2014/chart" uri="{C3380CC4-5D6E-409C-BE32-E72D297353CC}">
              <c16:uniqueId val="{0000000E-BAB0-49AC-9360-3A6FE3C97C11}"/>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b"/>
      <c:layout>
        <c:manualLayout>
          <c:xMode val="edge"/>
          <c:yMode val="edge"/>
          <c:x val="0.66218940114133684"/>
          <c:y val="7.3937542432248218E-2"/>
          <c:w val="0.33527539300357112"/>
          <c:h val="0.92606245756775163"/>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605559166843617E-2"/>
          <c:y val="4.6909228066602027E-2"/>
          <c:w val="0.52207310710947308"/>
          <c:h val="0.86076948184851909"/>
        </c:manualLayout>
      </c:layout>
      <c:doughnutChart>
        <c:varyColors val="1"/>
        <c:ser>
          <c:idx val="0"/>
          <c:order val="0"/>
          <c:explosion val="13"/>
          <c:dPt>
            <c:idx val="0"/>
            <c:bubble3D val="0"/>
            <c:explosion val="28"/>
            <c:spPr>
              <a:solidFill>
                <a:schemeClr val="accent1"/>
              </a:solidFill>
              <a:ln w="19050">
                <a:solidFill>
                  <a:schemeClr val="lt1"/>
                </a:solidFill>
              </a:ln>
              <a:effectLst/>
            </c:spPr>
            <c:extLst>
              <c:ext xmlns:c16="http://schemas.microsoft.com/office/drawing/2014/chart" uri="{C3380CC4-5D6E-409C-BE32-E72D297353CC}">
                <c16:uniqueId val="{00000001-0883-4141-A760-A23781B098A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83-4141-A760-A23781B098A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83-4141-A760-A23781B098A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83-4141-A760-A23781B098A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83-4141-A760-A23781B098A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883-4141-A760-A23781B098A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883-4141-A760-A23781B098A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883-4141-A760-A23781B098A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883-4141-A760-A23781B098A0}"/>
              </c:ext>
            </c:extLst>
          </c:dPt>
          <c:dLbls>
            <c:dLbl>
              <c:idx val="0"/>
              <c:layout>
                <c:manualLayout>
                  <c:x val="-4.3460934523023029E-3"/>
                  <c:y val="1.7914084052882376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883-4141-A760-A23781B098A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3-0883-4141-A760-A23781B098A0}"/>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5-0883-4141-A760-A23781B098A0}"/>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7-0883-4141-A760-A23781B098A0}"/>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9-0883-4141-A760-A23781B098A0}"/>
                </c:ext>
              </c:extLst>
            </c:dLbl>
            <c:dLbl>
              <c:idx val="5"/>
              <c:layout>
                <c:manualLayout>
                  <c:x val="-2.1730467261511515E-3"/>
                  <c:y val="-1.9887767222297476E-2"/>
                </c:manualLayout>
              </c:layout>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883-4141-A760-A23781B098A0}"/>
                </c:ext>
              </c:extLst>
            </c:dLbl>
            <c:dLbl>
              <c:idx val="6"/>
              <c:layout>
                <c:manualLayout>
                  <c:x val="-4.3460934523022231E-3"/>
                  <c:y val="-3.5828168105764752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883-4141-A760-A23781B098A0}"/>
                </c:ext>
              </c:extLst>
            </c:dLbl>
            <c:dLbl>
              <c:idx val="7"/>
              <c:layout>
                <c:manualLayout>
                  <c:x val="-8.6921869046044462E-3"/>
                  <c:y val="-0.13060677786590685"/>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8501227429188206E-2"/>
                      <c:h val="4.8009745261724759E-2"/>
                    </c:manualLayout>
                  </c15:layout>
                </c:ext>
                <c:ext xmlns:c16="http://schemas.microsoft.com/office/drawing/2014/chart" uri="{C3380CC4-5D6E-409C-BE32-E72D297353CC}">
                  <c16:uniqueId val="{0000000F-0883-4141-A760-A23781B098A0}"/>
                </c:ext>
              </c:extLst>
            </c:dLbl>
            <c:dLbl>
              <c:idx val="8"/>
              <c:layout>
                <c:manualLayout>
                  <c:x val="2.1730467261511156E-2"/>
                  <c:y val="0.1383888455203325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883-4141-A760-A23781B098A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prstDash val="sysDash"/>
                  <a:round/>
                </a:ln>
                <a:effectLst/>
              </c:spPr>
            </c:leaderLines>
            <c:extLst>
              <c:ext xmlns:c15="http://schemas.microsoft.com/office/drawing/2012/chart" uri="{CE6537A1-D6FC-4f65-9D91-7224C49458BB}"/>
            </c:extLst>
          </c:dLbls>
          <c:cat>
            <c:strRef>
              <c:f>Sheet1!$A$27:$A$35</c:f>
              <c:strCache>
                <c:ptCount val="9"/>
                <c:pt idx="0">
                  <c:v>Human Health and 
Social Work Activities </c:v>
                </c:pt>
                <c:pt idx="1">
                  <c:v>Education</c:v>
                </c:pt>
                <c:pt idx="2">
                  <c:v>Professional, Scientific 
and Technical Activities</c:v>
                </c:pt>
                <c:pt idx="3">
                  <c:v> Other</c:v>
                </c:pt>
                <c:pt idx="4">
                  <c:v>Administrative and 
Support Service Activities</c:v>
                </c:pt>
                <c:pt idx="5">
                  <c:v>Information and 
Communication</c:v>
                </c:pt>
                <c:pt idx="6">
                  <c:v>Other 
Service Activites</c:v>
                </c:pt>
                <c:pt idx="7">
                  <c:v>Construction </c:v>
                </c:pt>
                <c:pt idx="8">
                  <c:v>Manufacturing</c:v>
                </c:pt>
              </c:strCache>
            </c:strRef>
          </c:cat>
          <c:val>
            <c:numRef>
              <c:f>Sheet1!$B$27:$B$35</c:f>
              <c:numCache>
                <c:formatCode>General</c:formatCode>
                <c:ptCount val="9"/>
                <c:pt idx="0">
                  <c:v>41</c:v>
                </c:pt>
                <c:pt idx="1">
                  <c:v>19</c:v>
                </c:pt>
                <c:pt idx="2">
                  <c:v>13</c:v>
                </c:pt>
                <c:pt idx="3">
                  <c:v>12</c:v>
                </c:pt>
                <c:pt idx="4">
                  <c:v>6</c:v>
                </c:pt>
                <c:pt idx="5">
                  <c:v>4</c:v>
                </c:pt>
                <c:pt idx="6">
                  <c:v>4</c:v>
                </c:pt>
                <c:pt idx="7">
                  <c:v>2</c:v>
                </c:pt>
                <c:pt idx="8">
                  <c:v>1</c:v>
                </c:pt>
              </c:numCache>
            </c:numRef>
          </c:val>
          <c:extLst>
            <c:ext xmlns:c16="http://schemas.microsoft.com/office/drawing/2014/chart" uri="{C3380CC4-5D6E-409C-BE32-E72D297353CC}">
              <c16:uniqueId val="{00000012-0883-4141-A760-A23781B098A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5853855934530725"/>
          <c:y val="1.2062635504988779E-2"/>
          <c:w val="0.33494230047623946"/>
          <c:h val="0.98793736449501124"/>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lgn="jus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B09ADA-2402-4E92-84FC-C3680877E720}" type="doc">
      <dgm:prSet loTypeId="urn:microsoft.com/office/officeart/2005/8/layout/hList1" loCatId="list" qsTypeId="urn:microsoft.com/office/officeart/2005/8/quickstyle/3d5" qsCatId="3D" csTypeId="urn:microsoft.com/office/officeart/2005/8/colors/accent1_2" csCatId="accent1" phldr="1"/>
      <dgm:spPr>
        <a:scene3d>
          <a:camera prst="isometricOffAxis2Left" zoom="95000">
            <a:rot lat="1080000" lon="1200000" rev="0"/>
          </a:camera>
          <a:lightRig rig="flat" dir="t">
            <a:rot lat="0" lon="0" rev="0"/>
          </a:lightRig>
        </a:scene3d>
      </dgm:spPr>
      <dgm:t>
        <a:bodyPr/>
        <a:lstStyle/>
        <a:p>
          <a:endParaRPr lang="en-US"/>
        </a:p>
      </dgm:t>
    </dgm:pt>
    <dgm:pt modelId="{4A0B58B6-AB09-407E-8310-786269C7405D}">
      <dgm:prSet phldrT="[Text]" custT="1"/>
      <dgm:spPr>
        <a:solidFill>
          <a:srgbClr val="ACC700"/>
        </a:solidFill>
        <a:ln>
          <a:solidFill>
            <a:srgbClr val="ACC700"/>
          </a:solidFill>
        </a:ln>
      </dgm:spPr>
      <dgm:t>
        <a:bodyPr/>
        <a:lstStyle/>
        <a:p>
          <a:pPr>
            <a:spcAft>
              <a:spcPts val="600"/>
            </a:spcAft>
          </a:pPr>
          <a:r>
            <a:rPr lang="es-ES" sz="1800" b="0" dirty="0"/>
            <a:t>Solo basada en </a:t>
          </a:r>
          <a:r>
            <a:rPr lang="es-ES" sz="1800" b="0" i="1" dirty="0"/>
            <a:t>software</a:t>
          </a:r>
        </a:p>
      </dgm:t>
    </dgm:pt>
    <dgm:pt modelId="{7CAA4197-2B23-4C38-8139-B34265C77697}" type="parTrans" cxnId="{2C67110A-F85D-473C-86EA-15A5B72F3E32}">
      <dgm:prSet/>
      <dgm:spPr/>
      <dgm:t>
        <a:bodyPr/>
        <a:lstStyle/>
        <a:p>
          <a:endParaRPr lang="en-US"/>
        </a:p>
      </dgm:t>
    </dgm:pt>
    <dgm:pt modelId="{B4140149-9F6E-40BF-9C9E-B751D692AEAD}" type="sibTrans" cxnId="{2C67110A-F85D-473C-86EA-15A5B72F3E32}">
      <dgm:prSet/>
      <dgm:spPr/>
      <dgm:t>
        <a:bodyPr/>
        <a:lstStyle/>
        <a:p>
          <a:endParaRPr lang="en-US"/>
        </a:p>
      </dgm:t>
    </dgm:pt>
    <dgm:pt modelId="{FFB7BE98-64FA-469C-9DF8-3DE487B04FB5}">
      <dgm:prSet phldrT="[Text]" custT="1"/>
      <dgm:spPr>
        <a:solidFill>
          <a:srgbClr val="003399">
            <a:alpha val="30000"/>
          </a:srgbClr>
        </a:solidFill>
      </dgm:spPr>
      <dgm:t>
        <a:bodyPr anchor="ctr" anchorCtr="0"/>
        <a:lstStyle/>
        <a:p>
          <a:r>
            <a:rPr lang="es-ES" sz="1600" dirty="0">
              <a:solidFill>
                <a:srgbClr val="003399"/>
              </a:solidFill>
            </a:rPr>
            <a:t>Asistentes de voz, motores de búsqueda, etc.</a:t>
          </a:r>
        </a:p>
      </dgm:t>
    </dgm:pt>
    <dgm:pt modelId="{2B214912-2556-4345-AF23-EAD9B1EE9D49}" type="parTrans" cxnId="{865FCC81-4CDA-45BE-9D3D-66E8E406D3D4}">
      <dgm:prSet/>
      <dgm:spPr/>
      <dgm:t>
        <a:bodyPr/>
        <a:lstStyle/>
        <a:p>
          <a:endParaRPr lang="en-US"/>
        </a:p>
      </dgm:t>
    </dgm:pt>
    <dgm:pt modelId="{AF8D1C0F-84FC-4C5C-B176-BE66FF859F3F}" type="sibTrans" cxnId="{865FCC81-4CDA-45BE-9D3D-66E8E406D3D4}">
      <dgm:prSet/>
      <dgm:spPr/>
      <dgm:t>
        <a:bodyPr/>
        <a:lstStyle/>
        <a:p>
          <a:endParaRPr lang="en-US"/>
        </a:p>
      </dgm:t>
    </dgm:pt>
    <dgm:pt modelId="{2CBE3875-1DDE-4804-92C2-F1C9457ED2C1}">
      <dgm:prSet phldrT="[Text]" custT="1"/>
      <dgm:spPr>
        <a:solidFill>
          <a:srgbClr val="ACC700"/>
        </a:solidFill>
        <a:ln>
          <a:solidFill>
            <a:srgbClr val="ACC700"/>
          </a:solidFill>
        </a:ln>
        <a:sp3d extrusionH="381000" contourW="38100" prstMaterial="matte">
          <a:contourClr>
            <a:schemeClr val="lt1"/>
          </a:contourClr>
        </a:sp3d>
      </dgm:spPr>
      <dgm:t>
        <a:bodyPr/>
        <a:lstStyle/>
        <a:p>
          <a:pPr>
            <a:spcAft>
              <a:spcPts val="600"/>
            </a:spcAft>
          </a:pPr>
          <a:r>
            <a:rPr lang="es-ES" sz="1800" dirty="0"/>
            <a:t>Incorporada en piezas/componentes mecánicos</a:t>
          </a:r>
        </a:p>
      </dgm:t>
    </dgm:pt>
    <dgm:pt modelId="{C4E5935E-28FF-4131-88E9-123FC901407D}" type="parTrans" cxnId="{33D6C3B4-84DB-4DF1-BAD2-536E644D941D}">
      <dgm:prSet/>
      <dgm:spPr/>
      <dgm:t>
        <a:bodyPr/>
        <a:lstStyle/>
        <a:p>
          <a:endParaRPr lang="en-US"/>
        </a:p>
      </dgm:t>
    </dgm:pt>
    <dgm:pt modelId="{4C47E91E-4366-4813-911A-A2324DCF6571}" type="sibTrans" cxnId="{33D6C3B4-84DB-4DF1-BAD2-536E644D941D}">
      <dgm:prSet/>
      <dgm:spPr/>
      <dgm:t>
        <a:bodyPr/>
        <a:lstStyle/>
        <a:p>
          <a:endParaRPr lang="en-US"/>
        </a:p>
      </dgm:t>
    </dgm:pt>
    <dgm:pt modelId="{DE8FC0A8-4E33-4A56-9D14-09344713760F}">
      <dgm:prSet phldrT="[Text]" custT="1"/>
      <dgm:spPr>
        <a:solidFill>
          <a:srgbClr val="003399">
            <a:alpha val="30000"/>
          </a:srgbClr>
        </a:solidFill>
      </dgm:spPr>
      <dgm:t>
        <a:bodyPr anchor="ctr" anchorCtr="0"/>
        <a:lstStyle/>
        <a:p>
          <a:r>
            <a:rPr lang="es-ES" sz="1600" dirty="0">
              <a:solidFill>
                <a:srgbClr val="003399"/>
              </a:solidFill>
            </a:rPr>
            <a:t>Robots avanzados, coches autónomos y drones.</a:t>
          </a:r>
        </a:p>
      </dgm:t>
    </dgm:pt>
    <dgm:pt modelId="{BEB27CE9-4068-414B-B2AB-3D2C2D6B9299}" type="parTrans" cxnId="{C5D33394-6C17-4A77-B763-24320BA3DC5D}">
      <dgm:prSet/>
      <dgm:spPr/>
      <dgm:t>
        <a:bodyPr/>
        <a:lstStyle/>
        <a:p>
          <a:endParaRPr lang="en-US"/>
        </a:p>
      </dgm:t>
    </dgm:pt>
    <dgm:pt modelId="{B680BD25-1057-4C1D-8194-6BBB4A3E3E09}" type="sibTrans" cxnId="{C5D33394-6C17-4A77-B763-24320BA3DC5D}">
      <dgm:prSet/>
      <dgm:spPr/>
      <dgm:t>
        <a:bodyPr/>
        <a:lstStyle/>
        <a:p>
          <a:endParaRPr lang="en-US"/>
        </a:p>
      </dgm:t>
    </dgm:pt>
    <dgm:pt modelId="{5A5D0380-A388-40CB-A5D7-13F6BC499117}" type="pres">
      <dgm:prSet presAssocID="{FEB09ADA-2402-4E92-84FC-C3680877E720}" presName="Name0" presStyleCnt="0">
        <dgm:presLayoutVars>
          <dgm:dir/>
          <dgm:animLvl val="lvl"/>
          <dgm:resizeHandles val="exact"/>
        </dgm:presLayoutVars>
      </dgm:prSet>
      <dgm:spPr/>
    </dgm:pt>
    <dgm:pt modelId="{E2933C54-64F7-4078-B17A-A9A14686A74A}" type="pres">
      <dgm:prSet presAssocID="{4A0B58B6-AB09-407E-8310-786269C7405D}" presName="composite" presStyleCnt="0"/>
      <dgm:spPr/>
    </dgm:pt>
    <dgm:pt modelId="{46FBA236-234E-40DE-9AEF-F2FA83F0FF0C}" type="pres">
      <dgm:prSet presAssocID="{4A0B58B6-AB09-407E-8310-786269C7405D}" presName="parTx" presStyleLbl="alignNode1" presStyleIdx="0" presStyleCnt="2" custLinFactX="-7905" custLinFactY="-56665" custLinFactNeighborX="-100000" custLinFactNeighborY="-100000">
        <dgm:presLayoutVars>
          <dgm:chMax val="0"/>
          <dgm:chPref val="0"/>
          <dgm:bulletEnabled val="1"/>
        </dgm:presLayoutVars>
      </dgm:prSet>
      <dgm:spPr/>
    </dgm:pt>
    <dgm:pt modelId="{0F1AD682-DE5D-47B4-9AEC-5D0E8D189452}" type="pres">
      <dgm:prSet presAssocID="{4A0B58B6-AB09-407E-8310-786269C7405D}" presName="desTx" presStyleLbl="alignAccFollowNode1" presStyleIdx="0" presStyleCnt="2">
        <dgm:presLayoutVars>
          <dgm:bulletEnabled val="1"/>
        </dgm:presLayoutVars>
      </dgm:prSet>
      <dgm:spPr/>
    </dgm:pt>
    <dgm:pt modelId="{06542E71-4844-4037-9E29-B03B7CABF407}" type="pres">
      <dgm:prSet presAssocID="{B4140149-9F6E-40BF-9C9E-B751D692AEAD}" presName="space" presStyleCnt="0"/>
      <dgm:spPr/>
    </dgm:pt>
    <dgm:pt modelId="{B8378963-E13A-4FFC-B878-470136CAE780}" type="pres">
      <dgm:prSet presAssocID="{2CBE3875-1DDE-4804-92C2-F1C9457ED2C1}" presName="composite" presStyleCnt="0"/>
      <dgm:spPr/>
    </dgm:pt>
    <dgm:pt modelId="{07D3044E-07F5-4926-BA30-9D3312F300E5}" type="pres">
      <dgm:prSet presAssocID="{2CBE3875-1DDE-4804-92C2-F1C9457ED2C1}" presName="parTx" presStyleLbl="alignNode1" presStyleIdx="1" presStyleCnt="2" custLinFactNeighborX="-180">
        <dgm:presLayoutVars>
          <dgm:chMax val="0"/>
          <dgm:chPref val="0"/>
          <dgm:bulletEnabled val="1"/>
        </dgm:presLayoutVars>
      </dgm:prSet>
      <dgm:spPr/>
    </dgm:pt>
    <dgm:pt modelId="{80EA7E25-F457-492E-B6B3-9406468EA2C8}" type="pres">
      <dgm:prSet presAssocID="{2CBE3875-1DDE-4804-92C2-F1C9457ED2C1}" presName="desTx" presStyleLbl="alignAccFollowNode1" presStyleIdx="1" presStyleCnt="2">
        <dgm:presLayoutVars>
          <dgm:bulletEnabled val="1"/>
        </dgm:presLayoutVars>
      </dgm:prSet>
      <dgm:spPr/>
    </dgm:pt>
  </dgm:ptLst>
  <dgm:cxnLst>
    <dgm:cxn modelId="{2C67110A-F85D-473C-86EA-15A5B72F3E32}" srcId="{FEB09ADA-2402-4E92-84FC-C3680877E720}" destId="{4A0B58B6-AB09-407E-8310-786269C7405D}" srcOrd="0" destOrd="0" parTransId="{7CAA4197-2B23-4C38-8139-B34265C77697}" sibTransId="{B4140149-9F6E-40BF-9C9E-B751D692AEAD}"/>
    <dgm:cxn modelId="{6908BD5E-E3B3-4005-B973-ECFA61EFA5CE}" type="presOf" srcId="{FEB09ADA-2402-4E92-84FC-C3680877E720}" destId="{5A5D0380-A388-40CB-A5D7-13F6BC499117}" srcOrd="0" destOrd="0" presId="urn:microsoft.com/office/officeart/2005/8/layout/hList1"/>
    <dgm:cxn modelId="{4FC51068-4EE9-46DF-8DC5-C9566080FABA}" type="presOf" srcId="{4A0B58B6-AB09-407E-8310-786269C7405D}" destId="{46FBA236-234E-40DE-9AEF-F2FA83F0FF0C}" srcOrd="0" destOrd="0" presId="urn:microsoft.com/office/officeart/2005/8/layout/hList1"/>
    <dgm:cxn modelId="{865FCC81-4CDA-45BE-9D3D-66E8E406D3D4}" srcId="{4A0B58B6-AB09-407E-8310-786269C7405D}" destId="{FFB7BE98-64FA-469C-9DF8-3DE487B04FB5}" srcOrd="0" destOrd="0" parTransId="{2B214912-2556-4345-AF23-EAD9B1EE9D49}" sibTransId="{AF8D1C0F-84FC-4C5C-B176-BE66FF859F3F}"/>
    <dgm:cxn modelId="{C5D33394-6C17-4A77-B763-24320BA3DC5D}" srcId="{2CBE3875-1DDE-4804-92C2-F1C9457ED2C1}" destId="{DE8FC0A8-4E33-4A56-9D14-09344713760F}" srcOrd="0" destOrd="0" parTransId="{BEB27CE9-4068-414B-B2AB-3D2C2D6B9299}" sibTransId="{B680BD25-1057-4C1D-8194-6BBB4A3E3E09}"/>
    <dgm:cxn modelId="{172E949A-33DA-4787-83FD-7CF8F4B1C7B8}" type="presOf" srcId="{2CBE3875-1DDE-4804-92C2-F1C9457ED2C1}" destId="{07D3044E-07F5-4926-BA30-9D3312F300E5}" srcOrd="0" destOrd="0" presId="urn:microsoft.com/office/officeart/2005/8/layout/hList1"/>
    <dgm:cxn modelId="{D58ED7A4-6724-4A64-B32F-E63DEDD1D079}" type="presOf" srcId="{DE8FC0A8-4E33-4A56-9D14-09344713760F}" destId="{80EA7E25-F457-492E-B6B3-9406468EA2C8}" srcOrd="0" destOrd="0" presId="urn:microsoft.com/office/officeart/2005/8/layout/hList1"/>
    <dgm:cxn modelId="{CC1144B1-5411-4B2B-BA8A-4EED192231CF}" type="presOf" srcId="{FFB7BE98-64FA-469C-9DF8-3DE487B04FB5}" destId="{0F1AD682-DE5D-47B4-9AEC-5D0E8D189452}" srcOrd="0" destOrd="0" presId="urn:microsoft.com/office/officeart/2005/8/layout/hList1"/>
    <dgm:cxn modelId="{33D6C3B4-84DB-4DF1-BAD2-536E644D941D}" srcId="{FEB09ADA-2402-4E92-84FC-C3680877E720}" destId="{2CBE3875-1DDE-4804-92C2-F1C9457ED2C1}" srcOrd="1" destOrd="0" parTransId="{C4E5935E-28FF-4131-88E9-123FC901407D}" sibTransId="{4C47E91E-4366-4813-911A-A2324DCF6571}"/>
    <dgm:cxn modelId="{FD9F0494-85FB-4902-9D85-CDF40A27F256}" type="presParOf" srcId="{5A5D0380-A388-40CB-A5D7-13F6BC499117}" destId="{E2933C54-64F7-4078-B17A-A9A14686A74A}" srcOrd="0" destOrd="0" presId="urn:microsoft.com/office/officeart/2005/8/layout/hList1"/>
    <dgm:cxn modelId="{E0F2BB3A-2F98-4503-99AB-6AC059D329AC}" type="presParOf" srcId="{E2933C54-64F7-4078-B17A-A9A14686A74A}" destId="{46FBA236-234E-40DE-9AEF-F2FA83F0FF0C}" srcOrd="0" destOrd="0" presId="urn:microsoft.com/office/officeart/2005/8/layout/hList1"/>
    <dgm:cxn modelId="{016078F5-230F-422B-804B-3D4BFF39284B}" type="presParOf" srcId="{E2933C54-64F7-4078-B17A-A9A14686A74A}" destId="{0F1AD682-DE5D-47B4-9AEC-5D0E8D189452}" srcOrd="1" destOrd="0" presId="urn:microsoft.com/office/officeart/2005/8/layout/hList1"/>
    <dgm:cxn modelId="{5618AA8A-E76E-4361-B7ED-54764261D838}" type="presParOf" srcId="{5A5D0380-A388-40CB-A5D7-13F6BC499117}" destId="{06542E71-4844-4037-9E29-B03B7CABF407}" srcOrd="1" destOrd="0" presId="urn:microsoft.com/office/officeart/2005/8/layout/hList1"/>
    <dgm:cxn modelId="{E71B9721-1535-42E8-9FED-236F77AEDB7E}" type="presParOf" srcId="{5A5D0380-A388-40CB-A5D7-13F6BC499117}" destId="{B8378963-E13A-4FFC-B878-470136CAE780}" srcOrd="2" destOrd="0" presId="urn:microsoft.com/office/officeart/2005/8/layout/hList1"/>
    <dgm:cxn modelId="{82976A11-93D2-4A85-9E8D-FB9300DBD129}" type="presParOf" srcId="{B8378963-E13A-4FFC-B878-470136CAE780}" destId="{07D3044E-07F5-4926-BA30-9D3312F300E5}" srcOrd="0" destOrd="0" presId="urn:microsoft.com/office/officeart/2005/8/layout/hList1"/>
    <dgm:cxn modelId="{86BD36AF-BA16-4B50-BD43-FC182B734276}" type="presParOf" srcId="{B8378963-E13A-4FFC-B878-470136CAE780}" destId="{80EA7E25-F457-492E-B6B3-9406468EA2C8}"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r>
            <a:rPr lang="es-ES" sz="2400" noProof="0" dirty="0">
              <a:solidFill>
                <a:srgbClr val="003399"/>
              </a:solidFill>
            </a:rPr>
            <a:t>niveles y actores</a:t>
          </a:r>
        </a:p>
      </dgm:t>
    </dgm:pt>
    <dgm:pt modelId="{5B0B46C8-D8F6-4E54-A627-A063A0D4297B}" type="parTrans" cxnId="{7E7B2730-9106-42C3-B340-6D6AAF039082}">
      <dgm:prSet/>
      <dgm:spPr/>
      <dgm:t>
        <a:bodyPr/>
        <a:lstStyle/>
        <a:p>
          <a:endParaRPr lang="en-150" noProof="0" dirty="0"/>
        </a:p>
      </dgm:t>
    </dgm:pt>
    <dgm:pt modelId="{9B117BCC-873A-49A9-8E9C-D9C16A8A292D}" type="sibTrans" cxnId="{7E7B2730-9106-42C3-B340-6D6AAF039082}">
      <dgm:prSet/>
      <dgm:spPr/>
      <dgm:t>
        <a:bodyPr/>
        <a:lstStyle/>
        <a:p>
          <a:endParaRPr lang="en-150" noProof="0" dirty="0"/>
        </a:p>
      </dgm:t>
    </dgm:pt>
    <dgm:pt modelId="{388C1E7D-0256-489C-B193-C0DB06448C1E}">
      <dgm:prSet phldrT="[Text]" custT="1"/>
      <dgm:spPr/>
      <dgm:t>
        <a:bodyPr/>
        <a:lstStyle/>
        <a:p>
          <a:r>
            <a:rPr lang="es-ES" sz="1200" noProof="0" dirty="0">
              <a:solidFill>
                <a:srgbClr val="003399"/>
              </a:solidFill>
            </a:rPr>
            <a:t>Elaboración de políticas</a:t>
          </a:r>
        </a:p>
      </dgm:t>
    </dgm:pt>
    <dgm:pt modelId="{59EBD877-0790-4781-BFA2-1C4EC4706743}" type="parTrans" cxnId="{FDDEDB5A-6E2F-4E94-8E17-87CBD46ECEDA}">
      <dgm:prSet/>
      <dgm:spPr/>
      <dgm:t>
        <a:bodyPr/>
        <a:lstStyle/>
        <a:p>
          <a:endParaRPr lang="en-150" noProof="0" dirty="0"/>
        </a:p>
      </dgm:t>
    </dgm:pt>
    <dgm:pt modelId="{C957455C-F5DB-4FDF-BBB5-9E312ED06AFE}" type="sibTrans" cxnId="{FDDEDB5A-6E2F-4E94-8E17-87CBD46ECEDA}">
      <dgm:prSet/>
      <dgm:spPr/>
      <dgm:t>
        <a:bodyPr/>
        <a:lstStyle/>
        <a:p>
          <a:endParaRPr lang="en-150" noProof="0" dirty="0"/>
        </a:p>
      </dgm:t>
    </dgm:pt>
    <dgm:pt modelId="{E6A3C384-9DE9-481B-9C69-EB784B435C8F}">
      <dgm:prSet phldrT="[Text]" custT="1"/>
      <dgm:spPr/>
      <dgm:t>
        <a:bodyPr/>
        <a:lstStyle/>
        <a:p>
          <a:r>
            <a:rPr lang="es-ES" sz="1200" noProof="0">
              <a:solidFill>
                <a:srgbClr val="003399"/>
              </a:solidFill>
            </a:rPr>
            <a:t>Gestión de la SST</a:t>
          </a:r>
        </a:p>
      </dgm:t>
    </dgm:pt>
    <dgm:pt modelId="{AA784F44-5F7C-4CC2-A95A-C67976E726CC}" type="parTrans" cxnId="{8002DB2C-C93C-4F94-B533-666CF0D814C9}">
      <dgm:prSet/>
      <dgm:spPr/>
      <dgm:t>
        <a:bodyPr/>
        <a:lstStyle/>
        <a:p>
          <a:endParaRPr lang="en-150" noProof="0" dirty="0"/>
        </a:p>
      </dgm:t>
    </dgm:pt>
    <dgm:pt modelId="{C63D1AEA-002E-495F-A6EB-7937437D9B0B}" type="sibTrans" cxnId="{8002DB2C-C93C-4F94-B533-666CF0D814C9}">
      <dgm:prSet/>
      <dgm:spPr/>
      <dgm:t>
        <a:bodyPr/>
        <a:lstStyle/>
        <a:p>
          <a:endParaRPr lang="en-150" noProof="0" dirty="0"/>
        </a:p>
      </dgm:t>
    </dgm:pt>
    <dgm:pt modelId="{051C0EE4-3B61-4733-B86C-1BD622531E34}">
      <dgm:prSet phldrT="[Text]" custT="1"/>
      <dgm:spPr/>
      <dgm:t>
        <a:bodyPr/>
        <a:lstStyle/>
        <a:p>
          <a:pPr>
            <a:spcAft>
              <a:spcPts val="600"/>
            </a:spcAft>
          </a:pPr>
          <a:r>
            <a:rPr lang="es-ES" sz="1200" strike="noStrike" kern="1200" spc="0" baseline="0" noProof="0" dirty="0">
              <a:solidFill>
                <a:srgbClr val="003399"/>
              </a:solidFill>
            </a:rPr>
            <a:t>Trabajadores</a:t>
          </a:r>
          <a:r>
            <a:rPr lang="es-ES" sz="1200" strike="noStrike" kern="1200" spc="0" baseline="0" noProof="0" dirty="0">
              <a:solidFill>
                <a:srgbClr val="003399"/>
              </a:solidFill>
              <a:latin typeface="Arial"/>
              <a:ea typeface="+mn-ea"/>
              <a:cs typeface="+mn-cs"/>
            </a:rPr>
            <a:t>/as</a:t>
          </a:r>
        </a:p>
      </dgm:t>
    </dgm:pt>
    <dgm:pt modelId="{F30D6806-D073-4B5E-A5F0-7929B3F40655}" type="parTrans" cxnId="{E00D8D44-0047-43B9-8617-E69CB8D19D49}">
      <dgm:prSet/>
      <dgm:spPr/>
      <dgm:t>
        <a:bodyPr/>
        <a:lstStyle/>
        <a:p>
          <a:endParaRPr lang="en-150" noProof="0" dirty="0"/>
        </a:p>
      </dgm:t>
    </dgm:pt>
    <dgm:pt modelId="{5BFA7B9C-BE18-4FAF-BAD4-1897CB3366BE}" type="sibTrans" cxnId="{E00D8D44-0047-43B9-8617-E69CB8D19D49}">
      <dgm:prSet/>
      <dgm:spPr/>
      <dgm:t>
        <a:bodyPr/>
        <a:lstStyle/>
        <a:p>
          <a:endParaRPr lang="en-150" noProof="0" dirty="0"/>
        </a:p>
      </dgm:t>
    </dgm:pt>
    <dgm:pt modelId="{A8449911-9F34-4D02-8913-28E326991D3F}">
      <dgm:prSet phldrT="[Text]" custT="1"/>
      <dgm:spPr/>
      <dgm:t>
        <a:bodyPr/>
        <a:lstStyle/>
        <a:p>
          <a:r>
            <a:rPr lang="es-ES" sz="1400" noProof="0">
              <a:solidFill>
                <a:srgbClr val="003399"/>
              </a:solidFill>
            </a:rPr>
            <a:t>Inspección de trabajo</a:t>
          </a:r>
        </a:p>
      </dgm:t>
    </dgm:pt>
    <dgm:pt modelId="{BFF3EA12-7734-4D40-A173-99F32DDE03D6}" type="parTrans" cxnId="{90FD56AA-9E92-4817-95A8-23FAFF2716B5}">
      <dgm:prSet/>
      <dgm:spPr/>
      <dgm:t>
        <a:bodyPr/>
        <a:lstStyle/>
        <a:p>
          <a:endParaRPr lang="en-150" noProof="0" dirty="0"/>
        </a:p>
      </dgm:t>
    </dgm:pt>
    <dgm:pt modelId="{2E89AB1C-B679-49CE-8C81-68F507950F2B}" type="sibTrans" cxnId="{90FD56AA-9E92-4817-95A8-23FAFF2716B5}">
      <dgm:prSet/>
      <dgm:spPr/>
      <dgm:t>
        <a:bodyPr/>
        <a:lstStyle/>
        <a:p>
          <a:endParaRPr lang="en-150" noProof="0" dirty="0"/>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33952" custScaleY="131543">
        <dgm:presLayoutVars>
          <dgm:bulletEnabled val="1"/>
        </dgm:presLayoutVars>
      </dgm:prSet>
      <dgm:spPr/>
    </dgm:pt>
    <dgm:pt modelId="{EA413F61-AE23-49F6-A99F-E7B49DE24A2F}" type="pres">
      <dgm:prSet presAssocID="{E6A3C384-9DE9-481B-9C69-EB784B435C8F}" presName="node" presStyleLbl="vennNode1" presStyleIdx="2" presStyleCnt="5" custScaleX="129226" custScaleY="129226">
        <dgm:presLayoutVars>
          <dgm:bulletEnabled val="1"/>
        </dgm:presLayoutVars>
      </dgm:prSet>
      <dgm:spPr/>
    </dgm:pt>
    <dgm:pt modelId="{FBCA933A-3821-4C21-BCF6-6B81877EBD8D}" type="pres">
      <dgm:prSet presAssocID="{051C0EE4-3B61-4733-B86C-1BD622531E34}" presName="node" presStyleLbl="vennNode1" presStyleIdx="3" presStyleCnt="5" custScaleX="130027" custScaleY="130027">
        <dgm:presLayoutVars>
          <dgm:bulletEnabled val="1"/>
        </dgm:presLayoutVars>
      </dgm:prSet>
      <dgm:spPr/>
    </dgm:pt>
    <dgm:pt modelId="{60654F36-D029-423A-848E-BB57AC0E5763}" type="pres">
      <dgm:prSet presAssocID="{A8449911-9F34-4D02-8913-28E326991D3F}" presName="node" presStyleLbl="vennNode1" presStyleIdx="4" presStyleCnt="5" custScaleX="132709" custScaleY="132709">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BA236-234E-40DE-9AEF-F2FA83F0FF0C}">
      <dsp:nvSpPr>
        <dsp:cNvPr id="0" name=""/>
        <dsp:cNvSpPr/>
      </dsp:nvSpPr>
      <dsp:spPr>
        <a:xfrm>
          <a:off x="0" y="0"/>
          <a:ext cx="3106273" cy="875311"/>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ts val="600"/>
            </a:spcAft>
            <a:buNone/>
          </a:pPr>
          <a:r>
            <a:rPr lang="es-ES" sz="1800" b="0" kern="1200" dirty="0"/>
            <a:t>Solo basada en </a:t>
          </a:r>
          <a:r>
            <a:rPr lang="es-ES" sz="1800" b="0" i="1" kern="1200" dirty="0"/>
            <a:t>software</a:t>
          </a:r>
        </a:p>
      </dsp:txBody>
      <dsp:txXfrm>
        <a:off x="0" y="0"/>
        <a:ext cx="3106273" cy="875311"/>
      </dsp:txXfrm>
    </dsp:sp>
    <dsp:sp modelId="{0F1AD682-DE5D-47B4-9AEC-5D0E8D189452}">
      <dsp:nvSpPr>
        <dsp:cNvPr id="0" name=""/>
        <dsp:cNvSpPr/>
      </dsp:nvSpPr>
      <dsp:spPr>
        <a:xfrm>
          <a:off x="32" y="880165"/>
          <a:ext cx="3106273" cy="634094"/>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ctr" anchorCtr="0">
          <a:noAutofit/>
        </a:bodyPr>
        <a:lstStyle/>
        <a:p>
          <a:pPr marL="171450" lvl="1" indent="-171450" algn="l" defTabSz="711200">
            <a:lnSpc>
              <a:spcPct val="90000"/>
            </a:lnSpc>
            <a:spcBef>
              <a:spcPct val="0"/>
            </a:spcBef>
            <a:spcAft>
              <a:spcPct val="15000"/>
            </a:spcAft>
            <a:buChar char="•"/>
          </a:pPr>
          <a:r>
            <a:rPr lang="es-ES" sz="1600" kern="1200" dirty="0">
              <a:solidFill>
                <a:srgbClr val="003399"/>
              </a:solidFill>
            </a:rPr>
            <a:t>Asistentes de voz, motores de búsqueda, etc.</a:t>
          </a:r>
        </a:p>
      </dsp:txBody>
      <dsp:txXfrm>
        <a:off x="32" y="880165"/>
        <a:ext cx="3106273" cy="634094"/>
      </dsp:txXfrm>
    </dsp:sp>
    <dsp:sp modelId="{07D3044E-07F5-4926-BA30-9D3312F300E5}">
      <dsp:nvSpPr>
        <dsp:cNvPr id="0" name=""/>
        <dsp:cNvSpPr/>
      </dsp:nvSpPr>
      <dsp:spPr>
        <a:xfrm>
          <a:off x="3535593" y="4853"/>
          <a:ext cx="3106273" cy="875311"/>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ts val="600"/>
            </a:spcAft>
            <a:buNone/>
          </a:pPr>
          <a:r>
            <a:rPr lang="es-ES" sz="1800" kern="1200" dirty="0"/>
            <a:t>Incorporada en piezas/componentes mecánicos</a:t>
          </a:r>
        </a:p>
      </dsp:txBody>
      <dsp:txXfrm>
        <a:off x="3535593" y="4853"/>
        <a:ext cx="3106273" cy="875311"/>
      </dsp:txXfrm>
    </dsp:sp>
    <dsp:sp modelId="{80EA7E25-F457-492E-B6B3-9406468EA2C8}">
      <dsp:nvSpPr>
        <dsp:cNvPr id="0" name=""/>
        <dsp:cNvSpPr/>
      </dsp:nvSpPr>
      <dsp:spPr>
        <a:xfrm>
          <a:off x="3541184" y="880165"/>
          <a:ext cx="3106273" cy="634094"/>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ctr" anchorCtr="0">
          <a:noAutofit/>
        </a:bodyPr>
        <a:lstStyle/>
        <a:p>
          <a:pPr marL="171450" lvl="1" indent="-171450" algn="l" defTabSz="711200">
            <a:lnSpc>
              <a:spcPct val="90000"/>
            </a:lnSpc>
            <a:spcBef>
              <a:spcPct val="0"/>
            </a:spcBef>
            <a:spcAft>
              <a:spcPct val="15000"/>
            </a:spcAft>
            <a:buChar char="•"/>
          </a:pPr>
          <a:r>
            <a:rPr lang="es-ES" sz="1600" kern="1200" dirty="0">
              <a:solidFill>
                <a:srgbClr val="003399"/>
              </a:solidFill>
            </a:rPr>
            <a:t>Robots avanzados, coches autónomos y drones.</a:t>
          </a:r>
        </a:p>
      </dsp:txBody>
      <dsp:txXfrm>
        <a:off x="3541184" y="880165"/>
        <a:ext cx="3106273" cy="6340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1747762" y="813662"/>
          <a:ext cx="2017494" cy="201749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ES" sz="2400" kern="1200" noProof="0" dirty="0">
              <a:solidFill>
                <a:srgbClr val="003399"/>
              </a:solidFill>
            </a:rPr>
            <a:t>niveles y actores</a:t>
          </a:r>
        </a:p>
      </dsp:txBody>
      <dsp:txXfrm>
        <a:off x="2043217" y="1109117"/>
        <a:ext cx="1426584" cy="1426584"/>
      </dsp:txXfrm>
    </dsp:sp>
    <dsp:sp modelId="{7974AED0-7A87-4D52-B382-4ECA15173FEC}">
      <dsp:nvSpPr>
        <dsp:cNvPr id="0" name=""/>
        <dsp:cNvSpPr/>
      </dsp:nvSpPr>
      <dsp:spPr>
        <a:xfrm>
          <a:off x="2080891" y="-154911"/>
          <a:ext cx="1351237" cy="132693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kern="1200" noProof="0" dirty="0">
              <a:solidFill>
                <a:srgbClr val="003399"/>
              </a:solidFill>
            </a:rPr>
            <a:t>Elaboración de políticas</a:t>
          </a:r>
        </a:p>
      </dsp:txBody>
      <dsp:txXfrm>
        <a:off x="2278775" y="39414"/>
        <a:ext cx="955469" cy="938286"/>
      </dsp:txXfrm>
    </dsp:sp>
    <dsp:sp modelId="{EA413F61-AE23-49F6-A99F-E7B49DE24A2F}">
      <dsp:nvSpPr>
        <dsp:cNvPr id="0" name=""/>
        <dsp:cNvSpPr/>
      </dsp:nvSpPr>
      <dsp:spPr>
        <a:xfrm>
          <a:off x="3418581" y="1170627"/>
          <a:ext cx="1303563" cy="1303563"/>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ES" sz="1200" kern="1200" noProof="0">
              <a:solidFill>
                <a:srgbClr val="003399"/>
              </a:solidFill>
            </a:rPr>
            <a:t>Gestión de la SST</a:t>
          </a:r>
        </a:p>
      </dsp:txBody>
      <dsp:txXfrm>
        <a:off x="3609483" y="1361529"/>
        <a:ext cx="921759" cy="921759"/>
      </dsp:txXfrm>
    </dsp:sp>
    <dsp:sp modelId="{FBCA933A-3821-4C21-BCF6-6B81877EBD8D}">
      <dsp:nvSpPr>
        <dsp:cNvPr id="0" name=""/>
        <dsp:cNvSpPr/>
      </dsp:nvSpPr>
      <dsp:spPr>
        <a:xfrm>
          <a:off x="2100688" y="2480440"/>
          <a:ext cx="1311643" cy="1311643"/>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ts val="600"/>
            </a:spcAft>
            <a:buNone/>
          </a:pPr>
          <a:r>
            <a:rPr lang="es-ES" sz="1200" strike="noStrike" kern="1200" spc="0" baseline="0" noProof="0" dirty="0">
              <a:solidFill>
                <a:srgbClr val="003399"/>
              </a:solidFill>
            </a:rPr>
            <a:t>Trabajadores</a:t>
          </a:r>
          <a:r>
            <a:rPr lang="es-ES" sz="1200" strike="noStrike" kern="1200" spc="0" baseline="0" noProof="0" dirty="0">
              <a:solidFill>
                <a:srgbClr val="003399"/>
              </a:solidFill>
              <a:latin typeface="Arial"/>
              <a:ea typeface="+mn-ea"/>
              <a:cs typeface="+mn-cs"/>
            </a:rPr>
            <a:t>/as</a:t>
          </a:r>
        </a:p>
      </dsp:txBody>
      <dsp:txXfrm>
        <a:off x="2292774" y="2672526"/>
        <a:ext cx="927471" cy="927471"/>
      </dsp:txXfrm>
    </dsp:sp>
    <dsp:sp modelId="{60654F36-D029-423A-848E-BB57AC0E5763}">
      <dsp:nvSpPr>
        <dsp:cNvPr id="0" name=""/>
        <dsp:cNvSpPr/>
      </dsp:nvSpPr>
      <dsp:spPr>
        <a:xfrm>
          <a:off x="773308" y="1153060"/>
          <a:ext cx="1338698" cy="1338698"/>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noProof="0">
              <a:solidFill>
                <a:srgbClr val="003399"/>
              </a:solidFill>
            </a:rPr>
            <a:t>Inspección de trabajo</a:t>
          </a:r>
        </a:p>
      </dsp:txBody>
      <dsp:txXfrm>
        <a:off x="969356" y="1349108"/>
        <a:ext cx="946602" cy="946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24/01/2024</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24/01/2024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51994" indent="-251994" defTabSz="457189">
              <a:spcBef>
                <a:spcPts val="600"/>
              </a:spcBef>
              <a:buClr>
                <a:srgbClr val="003399"/>
              </a:buClr>
              <a:buFont typeface="Arial" panose="020B0604020202020204" pitchFamily="34" charset="0"/>
              <a:buChar char="•"/>
            </a:pPr>
            <a:r>
              <a:rPr lang="es-ES" sz="1200">
                <a:solidFill>
                  <a:srgbClr val="003399"/>
                </a:solidFill>
                <a:latin typeface="Arial"/>
              </a:rPr>
              <a:t>Por lo que respecta a la repercusión que la tecnología tendrá tanto en las tareas físicas o cognitivas como en los puestos de trabajo que contienen estas tareas, observamos diferencias entre los ámbitos de aplicación</a:t>
            </a:r>
          </a:p>
          <a:p>
            <a:pPr marL="251994" indent="-251994" defTabSz="457189">
              <a:spcBef>
                <a:spcPts val="600"/>
              </a:spcBef>
              <a:buClr>
                <a:srgbClr val="003399"/>
              </a:buClr>
              <a:buFont typeface="Arial" panose="020B0604020202020204" pitchFamily="34" charset="0"/>
              <a:buChar char="•"/>
            </a:pPr>
            <a:r>
              <a:rPr lang="es-ES" sz="1200" b="0">
                <a:solidFill>
                  <a:srgbClr val="003399"/>
                </a:solidFill>
                <a:latin typeface="Arial"/>
              </a:rPr>
              <a:t>Sin embargo, los sistemas robóticos tienen un impacto menos específico en el puesto de trabajo y más relacionado con las tareas.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a:solidFill>
                  <a:schemeClr val="tx2"/>
                </a:solidFill>
              </a:rPr>
              <a:t>La automatización en el ámbito de la limpieza afecta tanto a los puestos de trabajo en los que la limpieza de superficies es una tarea secundaria, como a aquellos en los que es una tarea principal.</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11</a:t>
            </a:fld>
            <a:endParaRPr lang="de-DE"/>
          </a:p>
        </p:txBody>
      </p:sp>
    </p:spTree>
    <p:extLst>
      <p:ext uri="{BB962C8B-B14F-4D97-AF65-F5344CB8AC3E}">
        <p14:creationId xmlns:p14="http://schemas.microsoft.com/office/powerpoint/2010/main" val="3098712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es-ES" sz="1800" dirty="0">
                <a:effectLst/>
                <a:latin typeface="Arial" panose="020B0604020202020204" pitchFamily="34" charset="0"/>
                <a:ea typeface="Calibri" panose="020F0502020204030204" pitchFamily="34" charset="0"/>
              </a:rPr>
              <a:t>Se suele decir que el sector sanitario se encuentra al borde de una importante transformación debido a estas tecnologías. Los procesos basados en datos en el ámbito médico se están automatizando, mientras que las tareas cognitivas superiores, como el diagnóstico y el plan de tratamiento, siguen realizándose por profesionales médicos cualificados. Sin embargo, a medida que avanza la tecnología, su evaluación se supervisa menos. Algunos dispositivos médicos, como los tensiómetros, ya pueden determinar el recuento del paciente con bastante exactitud, por lo que la reevaluación humana solo es necesaria en situaciones excepcionales. </a:t>
            </a:r>
          </a:p>
          <a:p>
            <a:pPr marL="285750" indent="-285750">
              <a:buFont typeface="Arial" panose="020B0604020202020204" pitchFamily="34" charset="0"/>
              <a:buChar char="•"/>
            </a:pPr>
            <a:endParaRPr lang="en-GB" sz="1800" dirty="0">
              <a:effectLst/>
              <a:latin typeface="Arial" panose="020B0604020202020204" pitchFamily="34" charset="0"/>
            </a:endParaRPr>
          </a:p>
          <a:p>
            <a:pPr marL="285750" indent="-285750">
              <a:buFont typeface="Arial" panose="020B0604020202020204" pitchFamily="34" charset="0"/>
              <a:buChar char="•"/>
            </a:pPr>
            <a:r>
              <a:rPr lang="es-ES" sz="1800" dirty="0">
                <a:effectLst/>
                <a:latin typeface="Arial" panose="020B0604020202020204" pitchFamily="34" charset="0"/>
                <a:ea typeface="Calibri" panose="020F0502020204030204" pitchFamily="34" charset="0"/>
              </a:rPr>
              <a:t>Otro sector que se enfrenta a alteraciones considerables es el de la educación, en el que la IA puede automatizar diversas tareas, como la formación lingüística básica y la preparación de planes didácticos, ayudando a los profesores para que puedan dedicar más tiempo al apoyo individual de los estudiantes. </a:t>
            </a:r>
          </a:p>
        </p:txBody>
      </p:sp>
      <p:sp>
        <p:nvSpPr>
          <p:cNvPr id="4" name="Foliennummernplatzhalter 3"/>
          <p:cNvSpPr>
            <a:spLocks noGrp="1"/>
          </p:cNvSpPr>
          <p:nvPr>
            <p:ph type="sldNum" sz="quarter" idx="10"/>
          </p:nvPr>
        </p:nvSpPr>
        <p:spPr/>
        <p:txBody>
          <a:bodyPr/>
          <a:lstStyle/>
          <a:p>
            <a:fld id="{BD6919F1-BCA4-4095-B84B-201DBF001E36}" type="slidenum">
              <a:rPr lang="de-DE" smtClean="0"/>
              <a:t>12</a:t>
            </a:fld>
            <a:endParaRPr lang="de-DE"/>
          </a:p>
        </p:txBody>
      </p:sp>
    </p:spTree>
    <p:extLst>
      <p:ext uri="{BB962C8B-B14F-4D97-AF65-F5344CB8AC3E}">
        <p14:creationId xmlns:p14="http://schemas.microsoft.com/office/powerpoint/2010/main" val="3853421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a:effectLst/>
                <a:latin typeface="Arial" panose="020B0604020202020204" pitchFamily="34" charset="0"/>
                <a:ea typeface="Calibri" panose="020F0502020204030204" pitchFamily="34" charset="0"/>
              </a:rPr>
              <a:t>La robótica avanzada y los sistemas de IA crean retos y oportunidades para la SST.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a:effectLst/>
                <a:latin typeface="Arial" panose="020B0604020202020204" pitchFamily="34" charset="0"/>
                <a:ea typeface="Calibri" panose="020F0502020204030204" pitchFamily="34" charset="0"/>
              </a:rPr>
              <a:t>Estos efectos pueden clasificarse como físicos, psicosociales y organizativos.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13</a:t>
            </a:fld>
            <a:endParaRPr lang="de-DE"/>
          </a:p>
        </p:txBody>
      </p:sp>
    </p:spTree>
    <p:extLst>
      <p:ext uri="{BB962C8B-B14F-4D97-AF65-F5344CB8AC3E}">
        <p14:creationId xmlns:p14="http://schemas.microsoft.com/office/powerpoint/2010/main" val="1375804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i="1" dirty="0"/>
              <a:t>Datos basados en la bibliografía.</a:t>
            </a:r>
          </a:p>
          <a:p>
            <a:endParaRPr lang="de-DE" dirty="0"/>
          </a:p>
          <a:p>
            <a:pPr marL="285750" indent="-285750">
              <a:buFont typeface="Arial" panose="020B0604020202020204" pitchFamily="34" charset="0"/>
              <a:buChar char="•"/>
            </a:pPr>
            <a:r>
              <a:rPr lang="es-ES" sz="1800" dirty="0">
                <a:effectLst/>
                <a:latin typeface="Arial" panose="020B0604020202020204" pitchFamily="34" charset="0"/>
                <a:ea typeface="Calibri" panose="020F0502020204030204" pitchFamily="34" charset="0"/>
              </a:rPr>
              <a:t>Los efectos en materia de SST de los sistemas de IA se dividen en oportunidades y riesgos. </a:t>
            </a:r>
          </a:p>
          <a:p>
            <a:pPr marL="285750" indent="-285750">
              <a:buFont typeface="Arial" panose="020B0604020202020204" pitchFamily="34" charset="0"/>
              <a:buChar char="•"/>
            </a:pPr>
            <a:r>
              <a:rPr lang="es-ES" sz="1800" dirty="0">
                <a:effectLst/>
                <a:latin typeface="Arial" panose="020B0604020202020204" pitchFamily="34" charset="0"/>
                <a:ea typeface="Calibri" panose="020F0502020204030204" pitchFamily="34" charset="0"/>
              </a:rPr>
              <a:t>Las oportunidades se refieren más a los ámbitos de la seguridad, la estructura social, la transformación del trabajo y la confianza. Por ejemplo, los sistemas de IA pueden ayudar a prevenir accidentes en logística y transporte, reducir la carga de trabajo tanto física como cognitiva de </a:t>
            </a:r>
            <a:r>
              <a:rPr lang="es-ES" sz="1800" dirty="0">
                <a:solidFill>
                  <a:srgbClr val="FF0000"/>
                </a:solidFill>
                <a:effectLst/>
                <a:latin typeface="Arial" panose="020B0604020202020204" pitchFamily="34" charset="0"/>
                <a:ea typeface="Calibri" panose="020F0502020204030204" pitchFamily="34" charset="0"/>
              </a:rPr>
              <a:t>las personas</a:t>
            </a:r>
            <a:r>
              <a:rPr lang="es-ES" sz="1800" dirty="0">
                <a:effectLst/>
                <a:latin typeface="Arial" panose="020B0604020202020204" pitchFamily="34" charset="0"/>
                <a:ea typeface="Calibri" panose="020F0502020204030204" pitchFamily="34" charset="0"/>
              </a:rPr>
              <a:t> y permitir aprender nuevas capacidades.</a:t>
            </a:r>
          </a:p>
          <a:p>
            <a:pPr marL="285750" indent="-285750">
              <a:buFont typeface="Arial" panose="020B0604020202020204" pitchFamily="34" charset="0"/>
              <a:buChar char="•"/>
            </a:pPr>
            <a:r>
              <a:rPr lang="es-ES" sz="1800" dirty="0">
                <a:effectLst/>
                <a:latin typeface="Arial" panose="020B0604020202020204" pitchFamily="34" charset="0"/>
                <a:ea typeface="Calibri" panose="020F0502020204030204" pitchFamily="34" charset="0"/>
              </a:rPr>
              <a:t>Los riesgos aparecen en todas las categorías: físicos, psicosociales y organizativos. Incluyen la pérdida de privacidad debido a la vigilancia de los sistemas de IA, el miedo a la pérdida del puesto de trabajo, que también puede provocar estrés y problemas de salud mental, la pérdida de autonomía, la descualificación, el sesgo de automatización, la dependencia excesiva y el uso indebido del sistema.</a:t>
            </a:r>
          </a:p>
          <a:p>
            <a:endParaRPr lang="en-GB" sz="1800" dirty="0">
              <a:effectLst/>
              <a:latin typeface="Arial" panose="020B060402020202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14</a:t>
            </a:fld>
            <a:endParaRPr lang="de-DE"/>
          </a:p>
        </p:txBody>
      </p:sp>
    </p:spTree>
    <p:extLst>
      <p:ext uri="{BB962C8B-B14F-4D97-AF65-F5344CB8AC3E}">
        <p14:creationId xmlns:p14="http://schemas.microsoft.com/office/powerpoint/2010/main" val="33187233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i="1" dirty="0"/>
              <a:t>Datos basados en la literatura.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effectLst/>
                <a:latin typeface="Arial" panose="020B0604020202020204" pitchFamily="34" charset="0"/>
                <a:ea typeface="Times New Roman" panose="02020603050405020304" pitchFamily="18" charset="0"/>
              </a:rPr>
              <a:t>La automatización de las tareas físicas ayuda a los trabajadores a evitar lesiones por esfuerzo a largo plazo, alejándolos de entornos de trabajo peligrosos, reduciendo su carga de trabajo, eliminando la exposición a sustancias peligrosas y evitando accidentes.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effectLst/>
                <a:latin typeface="Arial" panose="020B0604020202020204" pitchFamily="34" charset="0"/>
                <a:ea typeface="Times New Roman" panose="02020603050405020304" pitchFamily="18" charset="0"/>
              </a:rPr>
              <a:t>Otras oportunidades de la robótica avanzada incluyen un flujo de trabajo positivo, motivación y satisfacción en el trabajo, mayor compromiso y mejora de las cualificaciones.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effectLst/>
                <a:latin typeface="Arial" panose="020B0604020202020204" pitchFamily="34" charset="0"/>
                <a:ea typeface="Times New Roman" panose="02020603050405020304" pitchFamily="18" charset="0"/>
              </a:rPr>
              <a:t>Por otra parte, los riesgos implican  rechazo, desconfianza y uso indebido de la tecnología,  incertidumbre ante los cambios organizativos, miedo a la pérdida del empleo,  agotamiento emocional e irritabilidad ante el diseño de tareas.</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15</a:t>
            </a:fld>
            <a:endParaRPr lang="de-DE"/>
          </a:p>
        </p:txBody>
      </p:sp>
    </p:spTree>
    <p:extLst>
      <p:ext uri="{BB962C8B-B14F-4D97-AF65-F5344CB8AC3E}">
        <p14:creationId xmlns:p14="http://schemas.microsoft.com/office/powerpoint/2010/main" val="2753671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4112313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a:t>Ejemplos de los estudios de caso</a:t>
            </a:r>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3891238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600"/>
              </a:spcBef>
              <a:spcAft>
                <a:spcPts val="600"/>
              </a:spcAft>
              <a:buFont typeface="Arial" panose="020B0604020202020204" pitchFamily="34" charset="0"/>
              <a:buChar char="•"/>
            </a:pPr>
            <a:r>
              <a:rPr lang="es-ES" sz="1200"/>
              <a:t>Los riesgos psicosociales </a:t>
            </a:r>
            <a:r>
              <a:rPr lang="es-ES" sz="1200" b="0"/>
              <a:t>relacionados con la robótica avanzada y la IA pueden derivarse del uso indebido de la tecnología, como resultado de la falta de confianza, la baja aceptación o el sesgo de la automatización.</a:t>
            </a:r>
          </a:p>
          <a:p>
            <a:pPr marL="171450" indent="-171450">
              <a:spcBef>
                <a:spcPts val="600"/>
              </a:spcBef>
              <a:spcAft>
                <a:spcPts val="600"/>
              </a:spcAft>
              <a:buFont typeface="Arial" panose="020B0604020202020204" pitchFamily="34" charset="0"/>
              <a:buChar char="•"/>
            </a:pPr>
            <a:r>
              <a:rPr lang="es-ES" sz="1200" b="0"/>
              <a:t>La educación es vital, pero </a:t>
            </a:r>
            <a:r>
              <a:rPr lang="es-ES" sz="1200"/>
              <a:t>la experiencia de primera mano de las aplicaciones anteriores </a:t>
            </a:r>
            <a:r>
              <a:rPr lang="es-ES" sz="1200" b="0"/>
              <a:t>es igualmente importante.</a:t>
            </a:r>
          </a:p>
          <a:p>
            <a:pPr marL="171450" indent="-171450">
              <a:spcBef>
                <a:spcPts val="600"/>
              </a:spcBef>
              <a:spcAft>
                <a:spcPts val="600"/>
              </a:spcAft>
              <a:buFont typeface="Arial" panose="020B0604020202020204" pitchFamily="34" charset="0"/>
              <a:buChar char="•"/>
            </a:pPr>
            <a:r>
              <a:rPr lang="es-ES" sz="1200" b="0"/>
              <a:t>En muchos casos, la mejora de la SST fue el principal factor de motivación para la implantación del sistema.</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359549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20</a:t>
            </a:fld>
            <a:endParaRPr lang="de-DE"/>
          </a:p>
        </p:txBody>
      </p:sp>
    </p:spTree>
    <p:extLst>
      <p:ext uri="{BB962C8B-B14F-4D97-AF65-F5344CB8AC3E}">
        <p14:creationId xmlns:p14="http://schemas.microsoft.com/office/powerpoint/2010/main" val="36439420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21</a:t>
            </a:fld>
            <a:endParaRPr lang="de-DE"/>
          </a:p>
        </p:txBody>
      </p:sp>
    </p:spTree>
    <p:extLst>
      <p:ext uri="{BB962C8B-B14F-4D97-AF65-F5344CB8AC3E}">
        <p14:creationId xmlns:p14="http://schemas.microsoft.com/office/powerpoint/2010/main" val="2457888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338304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i="0">
                <a:solidFill>
                  <a:schemeClr val="tx2"/>
                </a:solidFill>
              </a:rPr>
              <a:t>Algunas empresas realizan auditorías éticas para sus aplicaciones de IA</a:t>
            </a:r>
          </a:p>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22</a:t>
            </a:fld>
            <a:endParaRPr lang="de-DE"/>
          </a:p>
        </p:txBody>
      </p:sp>
    </p:spTree>
    <p:extLst>
      <p:ext uri="{BB962C8B-B14F-4D97-AF65-F5344CB8AC3E}">
        <p14:creationId xmlns:p14="http://schemas.microsoft.com/office/powerpoint/2010/main" val="1634818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23</a:t>
            </a:fld>
            <a:endParaRPr lang="de-DE"/>
          </a:p>
        </p:txBody>
      </p:sp>
    </p:spTree>
    <p:extLst>
      <p:ext uri="{BB962C8B-B14F-4D97-AF65-F5344CB8AC3E}">
        <p14:creationId xmlns:p14="http://schemas.microsoft.com/office/powerpoint/2010/main" val="1719817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a:effectLst/>
                <a:latin typeface="Arial" panose="020B0604020202020204" pitchFamily="34" charset="0"/>
                <a:ea typeface="MS Gothic" panose="020B0609070205080204" pitchFamily="49" charset="-128"/>
                <a:cs typeface="Times New Roman" panose="02020603050405020304" pitchFamily="18" charset="0"/>
              </a:rPr>
              <a:t>La privacidad de los datos en los sistemas de IA puede ser un problema muy complejo.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a:effectLst/>
                <a:latin typeface="Arial" panose="020B0604020202020204" pitchFamily="34" charset="0"/>
                <a:ea typeface="MS Gothic" panose="020B0609070205080204" pitchFamily="49" charset="-128"/>
                <a:cs typeface="Times New Roman" panose="02020603050405020304" pitchFamily="18" charset="0"/>
              </a:rPr>
              <a:t>Para salvaguardar los derechos de los trabajadores, los responsables de la protección de datos deben redactar códigos de conducta que acompañen a cualquier sistema que procese datos sensibles, como se recomienda en la Ley de IA de la Unión Europea.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800">
                <a:effectLst/>
                <a:latin typeface="Arial" panose="020B0604020202020204" pitchFamily="34" charset="0"/>
                <a:ea typeface="MS Gothic" panose="020B0609070205080204" pitchFamily="49" charset="-128"/>
                <a:cs typeface="Times New Roman" panose="02020603050405020304" pitchFamily="18" charset="0"/>
              </a:rPr>
              <a:t>Las empresas también deben comunicar qué tipo de datos está procesando el sistema, si están registrando algún dato y por qué son necesarios los posibles registros.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24</a:t>
            </a:fld>
            <a:endParaRPr lang="de-DE"/>
          </a:p>
        </p:txBody>
      </p:sp>
    </p:spTree>
    <p:extLst>
      <p:ext uri="{BB962C8B-B14F-4D97-AF65-F5344CB8AC3E}">
        <p14:creationId xmlns:p14="http://schemas.microsoft.com/office/powerpoint/2010/main" val="3620314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18807704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s-ES" sz="1200"/>
              <a:t>Otras conclusiones:</a:t>
            </a:r>
          </a:p>
          <a:p>
            <a:pPr marL="171450" indent="-171450">
              <a:spcBef>
                <a:spcPts val="600"/>
              </a:spcBef>
              <a:spcAft>
                <a:spcPts val="600"/>
              </a:spcAft>
              <a:buFont typeface="Arial" panose="020B0604020202020204" pitchFamily="34" charset="0"/>
              <a:buChar char="•"/>
            </a:pPr>
            <a:r>
              <a:rPr lang="es-ES" sz="1200"/>
              <a:t>Los retos y los riesgos pueden variar enormemente de una solicitud a otra</a:t>
            </a:r>
          </a:p>
          <a:p>
            <a:pPr marL="171450" indent="-171450">
              <a:spcBef>
                <a:spcPts val="600"/>
              </a:spcBef>
              <a:spcAft>
                <a:spcPts val="600"/>
              </a:spcAft>
              <a:buFont typeface="Arial" panose="020B0604020202020204" pitchFamily="34" charset="0"/>
              <a:buChar char="•"/>
            </a:pPr>
            <a:r>
              <a:rPr lang="es-ES" sz="1200"/>
              <a:t>Debe tenerse en cuenta la ciberseguridad, ya que podría tener un impacto en la SST.</a:t>
            </a:r>
          </a:p>
          <a:p>
            <a:pPr marL="171450" indent="-171450">
              <a:spcBef>
                <a:spcPts val="600"/>
              </a:spcBef>
              <a:spcAft>
                <a:spcPts val="600"/>
              </a:spcAft>
              <a:buFont typeface="Arial" panose="020B0604020202020204" pitchFamily="34" charset="0"/>
              <a:buChar char="•"/>
            </a:pPr>
            <a:r>
              <a:rPr lang="es-ES" sz="1200"/>
              <a:t>Cambios en la gestión de la SST </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175834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3</a:t>
            </a:fld>
            <a:endParaRPr lang="en-GB"/>
          </a:p>
        </p:txBody>
      </p:sp>
    </p:spTree>
    <p:extLst>
      <p:ext uri="{BB962C8B-B14F-4D97-AF65-F5344CB8AC3E}">
        <p14:creationId xmlns:p14="http://schemas.microsoft.com/office/powerpoint/2010/main" val="126408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s-ES" sz="1800">
                <a:effectLst/>
                <a:latin typeface="Arial" panose="020B0604020202020204" pitchFamily="34" charset="0"/>
                <a:ea typeface="Calibri" panose="020F0502020204030204" pitchFamily="34" charset="0"/>
              </a:rPr>
              <a:t>En la mayoría de los casos, la robótica avanzada y los sistemas de IA se utilizan para automatizar tareas específicas y no para sustituir a los humanos mediante la automatización de los puestos de trabajo.</a:t>
            </a:r>
            <a:r>
              <a:rPr lang="es-ES">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a:effectLst/>
                <a:latin typeface="Segoe UI" panose="020B0502040204020203" pitchFamily="34" charset="0"/>
              </a:rPr>
              <a:t>Fuente: EU-OSHA (2022): </a:t>
            </a:r>
            <a:r>
              <a:rPr lang="es-ES" sz="1200" i="1">
                <a:effectLst/>
                <a:latin typeface="Segoe UI" panose="020B0502040204020203" pitchFamily="34" charset="0"/>
              </a:rPr>
              <a:t>Advanced robotics, artificial intelligence and the automation of tasks: definitions, uses, policies and strategies and Occupational Safety and Health</a:t>
            </a:r>
            <a:r>
              <a:rPr lang="es-ES" sz="1200">
                <a:effectLst/>
                <a:latin typeface="Segoe UI" panose="020B0502040204020203" pitchFamily="34" charset="0"/>
              </a:rPr>
              <a:t> [«Robótica avanzada, inteligencia artificial y automatización de tareas: definiciones, usos, políticas y estrategias en el contexto de la seguridad y salud en el trabajo», documento en inglés], disponible aquí: https://osha.europa.eu/es/publications/advanced-robotics-artificial-intelligence-and-automation-tasks-definitions-uses-policies-and-strategies-and-occupational-safety-and-health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4</a:t>
            </a:fld>
            <a:endParaRPr lang="de-DE"/>
          </a:p>
        </p:txBody>
      </p:sp>
    </p:spTree>
    <p:extLst>
      <p:ext uri="{BB962C8B-B14F-4D97-AF65-F5344CB8AC3E}">
        <p14:creationId xmlns:p14="http://schemas.microsoft.com/office/powerpoint/2010/main" val="3300026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a:effectLst/>
                <a:latin typeface="Segoe UI" panose="020B0502040204020203" pitchFamily="34" charset="0"/>
              </a:rPr>
              <a:t>Fuente: EU-OSHA (2022): Advanced robotics, artificial intelligence and the automation of tasks: definitions, uses, policies and strategies and Occupational Safety and Health [«Robótica avanzada, inteligencia artificial y automatización de tareas: definiciones, usos, políticas y estrategias en el contexto de la seguridad y salud en el trabajo», documento en inglés], disponible aquí: https://osha.europa.eu/es/publications/advanced-robotics-artificial-intelligence-and-automation-tasks-definitions-uses-policies-and-strategies-and-occupational-safety-and-health</a:t>
            </a:r>
          </a:p>
          <a:p>
            <a:endParaRPr lang="en-GB"/>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843030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2"/>
              </a:solidFill>
            </a:endParaRPr>
          </a:p>
        </p:txBody>
      </p:sp>
      <p:sp>
        <p:nvSpPr>
          <p:cNvPr id="4" name="Foliennummernplatzhalter 3"/>
          <p:cNvSpPr>
            <a:spLocks noGrp="1"/>
          </p:cNvSpPr>
          <p:nvPr>
            <p:ph type="sldNum" sz="quarter" idx="10"/>
          </p:nvPr>
        </p:nvSpPr>
        <p:spPr/>
        <p:txBody>
          <a:bodyPr/>
          <a:lstStyle/>
          <a:p>
            <a:fld id="{BD6919F1-BCA4-4095-B84B-201DBF001E36}" type="slidenum">
              <a:rPr lang="de-DE" smtClean="0"/>
              <a:t>7</a:t>
            </a:fld>
            <a:endParaRPr lang="de-DE"/>
          </a:p>
        </p:txBody>
      </p:sp>
    </p:spTree>
    <p:extLst>
      <p:ext uri="{BB962C8B-B14F-4D97-AF65-F5344CB8AC3E}">
        <p14:creationId xmlns:p14="http://schemas.microsoft.com/office/powerpoint/2010/main" val="3383983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s-ES" sz="1800">
                <a:effectLst/>
                <a:latin typeface="Segoe UI" panose="020B0502040204020203" pitchFamily="34" charset="0"/>
              </a:rPr>
              <a:t>Fuente: EU-OSHA (2022): Advanced robotics, artificial intelligence and the automation of tasks: definitions, uses, policies and strategies and Occupational Safety and Health [«Robótica avanzada, inteligencia artificial y automatización de tareas: definiciones, usos, políticas y estrategias en el contexto de la seguridad y salud en el trabajo», documento en inglés], disponible aquí: https://osha.europa.eu/es/publications/advanced-robotics-artificial-intelligence-and-automation-tasks-definitions-uses-policies-and-strategies-and-occupational-safety-and-health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33C4CB-BE14-4280-AD17-7132132A2C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770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s-ES" sz="1200" dirty="0">
                <a:effectLst/>
                <a:latin typeface="Segoe UI" panose="020B0502040204020203" pitchFamily="34" charset="0"/>
              </a:rPr>
              <a:t>Fuente: EU-OSHA (2022): </a:t>
            </a:r>
            <a:r>
              <a:rPr lang="es-ES" sz="1200" dirty="0" err="1">
                <a:effectLst/>
                <a:latin typeface="Segoe UI" panose="020B0502040204020203" pitchFamily="34" charset="0"/>
              </a:rPr>
              <a:t>Advanced</a:t>
            </a:r>
            <a:r>
              <a:rPr lang="es-ES" sz="1200" dirty="0">
                <a:effectLst/>
                <a:latin typeface="Segoe UI" panose="020B0502040204020203" pitchFamily="34" charset="0"/>
              </a:rPr>
              <a:t> </a:t>
            </a:r>
            <a:r>
              <a:rPr lang="es-ES" sz="1200" dirty="0" err="1">
                <a:effectLst/>
                <a:latin typeface="Segoe UI" panose="020B0502040204020203" pitchFamily="34" charset="0"/>
              </a:rPr>
              <a:t>robotics</a:t>
            </a:r>
            <a:r>
              <a:rPr lang="es-ES" sz="1200" dirty="0">
                <a:effectLst/>
                <a:latin typeface="Segoe UI" panose="020B0502040204020203" pitchFamily="34" charset="0"/>
              </a:rPr>
              <a:t>, artificial </a:t>
            </a:r>
            <a:r>
              <a:rPr lang="es-ES" sz="1200" dirty="0" err="1">
                <a:effectLst/>
                <a:latin typeface="Segoe UI" panose="020B0502040204020203" pitchFamily="34" charset="0"/>
              </a:rPr>
              <a:t>intelligence</a:t>
            </a:r>
            <a:r>
              <a:rPr lang="es-ES" sz="1200" dirty="0">
                <a:effectLst/>
                <a:latin typeface="Segoe UI" panose="020B0502040204020203" pitchFamily="34" charset="0"/>
              </a:rPr>
              <a:t> and </a:t>
            </a:r>
            <a:r>
              <a:rPr lang="es-ES" sz="1200" dirty="0" err="1">
                <a:effectLst/>
                <a:latin typeface="Segoe UI" panose="020B0502040204020203" pitchFamily="34" charset="0"/>
              </a:rPr>
              <a:t>the</a:t>
            </a:r>
            <a:r>
              <a:rPr lang="es-ES" sz="1200" dirty="0">
                <a:effectLst/>
                <a:latin typeface="Segoe UI" panose="020B0502040204020203" pitchFamily="34" charset="0"/>
              </a:rPr>
              <a:t> </a:t>
            </a:r>
            <a:r>
              <a:rPr lang="es-ES" sz="1200" dirty="0" err="1">
                <a:effectLst/>
                <a:latin typeface="Segoe UI" panose="020B0502040204020203" pitchFamily="34" charset="0"/>
              </a:rPr>
              <a:t>automation</a:t>
            </a:r>
            <a:r>
              <a:rPr lang="es-ES" sz="1200" dirty="0">
                <a:effectLst/>
                <a:latin typeface="Segoe UI" panose="020B0502040204020203" pitchFamily="34" charset="0"/>
              </a:rPr>
              <a:t> </a:t>
            </a:r>
            <a:r>
              <a:rPr lang="es-ES" sz="1200" dirty="0" err="1">
                <a:effectLst/>
                <a:latin typeface="Segoe UI" panose="020B0502040204020203" pitchFamily="34" charset="0"/>
              </a:rPr>
              <a:t>of</a:t>
            </a:r>
            <a:r>
              <a:rPr lang="es-ES" sz="1200" dirty="0">
                <a:effectLst/>
                <a:latin typeface="Segoe UI" panose="020B0502040204020203" pitchFamily="34" charset="0"/>
              </a:rPr>
              <a:t> </a:t>
            </a:r>
            <a:r>
              <a:rPr lang="es-ES" sz="1200" dirty="0" err="1">
                <a:effectLst/>
                <a:latin typeface="Segoe UI" panose="020B0502040204020203" pitchFamily="34" charset="0"/>
              </a:rPr>
              <a:t>tasks</a:t>
            </a:r>
            <a:r>
              <a:rPr lang="es-ES" sz="1200" dirty="0">
                <a:effectLst/>
                <a:latin typeface="Segoe UI" panose="020B0502040204020203" pitchFamily="34" charset="0"/>
              </a:rPr>
              <a:t>: </a:t>
            </a:r>
            <a:r>
              <a:rPr lang="es-ES" sz="1200" dirty="0" err="1">
                <a:effectLst/>
                <a:latin typeface="Segoe UI" panose="020B0502040204020203" pitchFamily="34" charset="0"/>
              </a:rPr>
              <a:t>definitions</a:t>
            </a:r>
            <a:r>
              <a:rPr lang="es-ES" sz="1200" dirty="0">
                <a:effectLst/>
                <a:latin typeface="Segoe UI" panose="020B0502040204020203" pitchFamily="34" charset="0"/>
              </a:rPr>
              <a:t>, uses, </a:t>
            </a:r>
            <a:r>
              <a:rPr lang="es-ES" sz="1200" dirty="0" err="1">
                <a:effectLst/>
                <a:latin typeface="Segoe UI" panose="020B0502040204020203" pitchFamily="34" charset="0"/>
              </a:rPr>
              <a:t>policies</a:t>
            </a:r>
            <a:r>
              <a:rPr lang="es-ES" sz="1200" dirty="0">
                <a:effectLst/>
                <a:latin typeface="Segoe UI" panose="020B0502040204020203" pitchFamily="34" charset="0"/>
              </a:rPr>
              <a:t> and </a:t>
            </a:r>
            <a:r>
              <a:rPr lang="es-ES" sz="1200" dirty="0" err="1">
                <a:effectLst/>
                <a:latin typeface="Segoe UI" panose="020B0502040204020203" pitchFamily="34" charset="0"/>
              </a:rPr>
              <a:t>strategies</a:t>
            </a:r>
            <a:r>
              <a:rPr lang="es-ES" sz="1200" dirty="0">
                <a:effectLst/>
                <a:latin typeface="Segoe UI" panose="020B0502040204020203" pitchFamily="34" charset="0"/>
              </a:rPr>
              <a:t> and </a:t>
            </a:r>
            <a:r>
              <a:rPr lang="es-ES" sz="1200" dirty="0" err="1">
                <a:effectLst/>
                <a:latin typeface="Segoe UI" panose="020B0502040204020203" pitchFamily="34" charset="0"/>
              </a:rPr>
              <a:t>Occupational</a:t>
            </a:r>
            <a:r>
              <a:rPr lang="es-ES" sz="1200" dirty="0">
                <a:effectLst/>
                <a:latin typeface="Segoe UI" panose="020B0502040204020203" pitchFamily="34" charset="0"/>
              </a:rPr>
              <a:t> Safety and </a:t>
            </a:r>
            <a:r>
              <a:rPr lang="es-ES" sz="1200" dirty="0" err="1">
                <a:effectLst/>
                <a:latin typeface="Segoe UI" panose="020B0502040204020203" pitchFamily="34" charset="0"/>
              </a:rPr>
              <a:t>Health</a:t>
            </a:r>
            <a:r>
              <a:rPr lang="es-ES" sz="1200" dirty="0">
                <a:effectLst/>
                <a:latin typeface="Segoe UI" panose="020B0502040204020203" pitchFamily="34" charset="0"/>
              </a:rPr>
              <a:t> [«Robótica avanzada, inteligencia artificial y automatización de tareas: definiciones, usos, políticas y estrategias en el contexto de la seguridad y salud en el trabajo», documento en inglés], disponible aquí: https://osha.europa.eu/es/publications/advanced-robotics-artificial-intelligence-and-automation-tasks-definitions-uses-policies-and-strategies-and-occupational-safety-and-health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9</a:t>
            </a:fld>
            <a:endParaRPr lang="de-DE"/>
          </a:p>
        </p:txBody>
      </p:sp>
    </p:spTree>
    <p:extLst>
      <p:ext uri="{BB962C8B-B14F-4D97-AF65-F5344CB8AC3E}">
        <p14:creationId xmlns:p14="http://schemas.microsoft.com/office/powerpoint/2010/main" val="1081542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dirty="0">
                <a:solidFill>
                  <a:srgbClr val="0E3399"/>
                </a:solidFill>
                <a:latin typeface="Arial" panose="020B0604020202020204" pitchFamily="34" charset="0"/>
                <a:cs typeface="Arial" panose="020B0604020202020204" pitchFamily="34" charset="0"/>
              </a:rPr>
              <a:t>Es probable que la robótica avanzada y la IA eliminen tareas específicas, en lugar de puestos de trabajo completos</a:t>
            </a:r>
          </a:p>
          <a:p>
            <a:r>
              <a:rPr lang="es-ES" sz="1200" dirty="0">
                <a:solidFill>
                  <a:srgbClr val="0E3399"/>
                </a:solidFill>
                <a:latin typeface="Arial" panose="020B0604020202020204" pitchFamily="34" charset="0"/>
                <a:cs typeface="Arial" panose="020B0604020202020204" pitchFamily="34" charset="0"/>
              </a:rPr>
              <a:t>Ejemplos de empleos de cualificación media caracterizados por una rutina cognitiva y física: fabricación tradicional, servicios de transporte, personal de oficina.</a:t>
            </a:r>
          </a:p>
        </p:txBody>
      </p:sp>
      <p:sp>
        <p:nvSpPr>
          <p:cNvPr id="4" name="Slide Number Placeholder 3"/>
          <p:cNvSpPr>
            <a:spLocks noGrp="1"/>
          </p:cNvSpPr>
          <p:nvPr>
            <p:ph type="sldNum" sz="quarter" idx="5"/>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32140385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8008" y="-3290"/>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s-ES" sz="675"/>
              <a:t>La seguridad y la salud en el trabajo concierne a todos. Es bueno para ti. Es buen negocio para todos.</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20" name="imagen-portada-EUOSHA-2013-16-9.png"/>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244408" y="0"/>
            <a:ext cx="936104" cy="5143500"/>
          </a:xfrm>
          <a:prstGeom prst="rect">
            <a:avLst/>
          </a:prstGeom>
        </p:spPr>
      </p:pic>
      <p:pic>
        <p:nvPicPr>
          <p:cNvPr id="16" name="Bild 4" descr="111004_EU-OSHA_PPT_EU logo.png">
            <a:extLst>
              <a:ext uri="{FF2B5EF4-FFF2-40B4-BE49-F238E27FC236}">
                <a16:creationId xmlns:a16="http://schemas.microsoft.com/office/drawing/2014/main" id="{C102AC12-D4E5-40BB-899D-79B6995F8615}"/>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4341457" y="4432842"/>
            <a:ext cx="461083" cy="303608"/>
          </a:xfrm>
          <a:prstGeom prst="rect">
            <a:avLst/>
          </a:prstGeom>
          <a:noFill/>
          <a:ln w="9525">
            <a:noFill/>
            <a:miter lim="800000"/>
            <a:headEnd/>
            <a:tailEnd/>
          </a:ln>
        </p:spPr>
      </p:pic>
      <p:pic>
        <p:nvPicPr>
          <p:cNvPr id="25" name="Picture 24" descr="A logo of a healthy workplace&#10;&#10;Description automatically generated">
            <a:extLst>
              <a:ext uri="{FF2B5EF4-FFF2-40B4-BE49-F238E27FC236}">
                <a16:creationId xmlns:a16="http://schemas.microsoft.com/office/drawing/2014/main" id="{8701D5BE-9600-4D58-80DD-021942B77AB8}"/>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7737166" y="4266054"/>
            <a:ext cx="500262" cy="470395"/>
          </a:xfrm>
          <a:prstGeom prst="rect">
            <a:avLst/>
          </a:prstGeom>
        </p:spPr>
      </p:pic>
      <p:pic>
        <p:nvPicPr>
          <p:cNvPr id="4" name="Picture 3">
            <a:extLst>
              <a:ext uri="{FF2B5EF4-FFF2-40B4-BE49-F238E27FC236}">
                <a16:creationId xmlns:a16="http://schemas.microsoft.com/office/drawing/2014/main" id="{990C93A4-007C-49A2-ABDB-DF2A600B22F7}"/>
              </a:ext>
            </a:extLst>
          </p:cNvPr>
          <p:cNvPicPr>
            <a:picLocks noChangeAspect="1"/>
          </p:cNvPicPr>
          <p:nvPr userDrawn="1"/>
        </p:nvPicPr>
        <p:blipFill>
          <a:blip r:embed="rId9"/>
          <a:stretch>
            <a:fillRect/>
          </a:stretch>
        </p:blipFill>
        <p:spPr>
          <a:xfrm>
            <a:off x="445515" y="4266856"/>
            <a:ext cx="805536" cy="506406"/>
          </a:xfrm>
          <a:prstGeom prst="rect">
            <a:avLst/>
          </a:prstGeom>
        </p:spPr>
      </p:pic>
    </p:spTree>
    <p:extLst>
      <p:ext uri="{BB962C8B-B14F-4D97-AF65-F5344CB8AC3E}">
        <p14:creationId xmlns:p14="http://schemas.microsoft.com/office/powerpoint/2010/main" val="18838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91426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7266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41627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15F7FE7-EA5C-40B5-8FA8-E86CD73BFC43}" type="datetimeFigureOut">
              <a:rPr lang="de-DE" smtClean="0"/>
              <a:t>24.01.2024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67CEC3-D50C-4F7C-98C0-FE169A8C598D}" type="slidenum">
              <a:rPr lang="de-DE" smtClean="0"/>
              <a:t>‹#›</a:t>
            </a:fld>
            <a:endParaRPr lang="de-DE"/>
          </a:p>
        </p:txBody>
      </p:sp>
    </p:spTree>
    <p:extLst>
      <p:ext uri="{BB962C8B-B14F-4D97-AF65-F5344CB8AC3E}">
        <p14:creationId xmlns:p14="http://schemas.microsoft.com/office/powerpoint/2010/main" val="1537619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s-ES" sz="675"/>
              <a:t>La salud y la seguridad en el trabajo concierne a todos. Es bueno para ti. Es buen negocio para todos.</a:t>
            </a:r>
          </a:p>
        </p:txBody>
      </p:sp>
      <p:pic>
        <p:nvPicPr>
          <p:cNvPr id="11" name="Bild 2"/>
          <p:cNvPicPr>
            <a:picLocks noChangeAspect="1"/>
          </p:cNvPicPr>
          <p:nvPr/>
        </p:nvPicPr>
        <p:blipFill>
          <a:blip r:embed="rId3">
            <a:extLst>
              <a:ext uri="{28A0092B-C50C-407E-A947-70E740481C1C}">
                <a14:useLocalDpi xmlns:a14="http://schemas.microsoft.com/office/drawing/2010/main"/>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47639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es-ES">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es-ES">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es-ES">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es-ES">
                <a:solidFill>
                  <a:schemeClr val="tx2"/>
                </a:solidFill>
                <a:ea typeface="+mj-ea"/>
                <a:cs typeface="Trebuchet MS"/>
              </a:rPr>
              <a:t>Agencia Europea para la Seguridad y la Salud en el Trabajo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es-ES">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es-ES" sz="2400" b="1">
                <a:solidFill>
                  <a:schemeClr val="tx2"/>
                </a:solidFill>
                <a:ea typeface="+mj-ea"/>
              </a:rPr>
              <a:t>¡GRACIAS!</a:t>
            </a:r>
          </a:p>
        </p:txBody>
      </p:sp>
    </p:spTree>
    <p:extLst>
      <p:ext uri="{BB962C8B-B14F-4D97-AF65-F5344CB8AC3E}">
        <p14:creationId xmlns:p14="http://schemas.microsoft.com/office/powerpoint/2010/main" val="34566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157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77499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84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02889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es-ES" sz="675" b="1" dirty="0">
                <a:solidFill>
                  <a:schemeClr val="tx2"/>
                </a:solidFill>
                <a:latin typeface="Arial" pitchFamily="-107" charset="0"/>
                <a:ea typeface="ＭＳ Ｐゴシック" pitchFamily="-107" charset="-128"/>
                <a:cs typeface="ＭＳ Ｐゴシック" pitchFamily="-107" charset="-128"/>
              </a:rPr>
              <a:t>https://www.healthy-workplaces.eu</a:t>
            </a:r>
          </a:p>
        </p:txBody>
      </p:sp>
      <p:pic>
        <p:nvPicPr>
          <p:cNvPr id="12" name="Picture 11" descr="A logo of a healthy workplace&#10;&#10;Description automatically generated">
            <a:extLst>
              <a:ext uri="{FF2B5EF4-FFF2-40B4-BE49-F238E27FC236}">
                <a16:creationId xmlns:a16="http://schemas.microsoft.com/office/drawing/2014/main" id="{55D19BE6-764A-44EE-9B63-95837E35EEE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7906687" y="4590340"/>
            <a:ext cx="468227" cy="440274"/>
          </a:xfrm>
          <a:prstGeom prst="rect">
            <a:avLst/>
          </a:prstGeom>
        </p:spPr>
      </p:pic>
      <p:pic>
        <p:nvPicPr>
          <p:cNvPr id="14" name="Picture 13">
            <a:extLst>
              <a:ext uri="{FF2B5EF4-FFF2-40B4-BE49-F238E27FC236}">
                <a16:creationId xmlns:a16="http://schemas.microsoft.com/office/drawing/2014/main" id="{5221C835-5EC9-46AD-BA1A-14D1C4B57770}"/>
              </a:ext>
            </a:extLst>
          </p:cNvPr>
          <p:cNvPicPr>
            <a:picLocks noChangeAspect="1"/>
          </p:cNvPicPr>
          <p:nvPr userDrawn="1"/>
        </p:nvPicPr>
        <p:blipFill>
          <a:blip r:embed="rId17"/>
          <a:stretch>
            <a:fillRect/>
          </a:stretch>
        </p:blipFill>
        <p:spPr>
          <a:xfrm>
            <a:off x="425495" y="4614600"/>
            <a:ext cx="687181" cy="432000"/>
          </a:xfrm>
          <a:prstGeom prst="rect">
            <a:avLst/>
          </a:prstGeom>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40.png"/><Relationship Id="rId4" Type="http://schemas.openxmlformats.org/officeDocument/2006/relationships/diagramLayout" Target="../diagrams/layout6.xml"/><Relationship Id="rId9"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1.png"/><Relationship Id="rId7" Type="http://schemas.openxmlformats.org/officeDocument/2006/relationships/diagramColors" Target="../diagrams/colors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hyperlink" Target="https://osha.europa.eu/en/publications-priority-area/automation-tasks" TargetMode="External"/><Relationship Id="rId4" Type="http://schemas.openxmlformats.org/officeDocument/2006/relationships/hyperlink" Target="https://healthy-workplaces.osha.europa.eu/en/about-topic/priority-area/worker-management-through-ai"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59258" y="3485823"/>
            <a:ext cx="7784630" cy="696600"/>
          </a:xfrm>
        </p:spPr>
        <p:txBody>
          <a:bodyPr vert="horz" lIns="0" tIns="0" rIns="0" bIns="0" rtlCol="0" anchor="t" anchorCtr="0">
            <a:normAutofit fontScale="90000"/>
          </a:bodyPr>
          <a:lstStyle/>
          <a:p>
            <a:pPr>
              <a:spcBef>
                <a:spcPts val="450"/>
              </a:spcBef>
              <a:buClr>
                <a:schemeClr val="tx2"/>
              </a:buClr>
              <a:buFont typeface="Wingdings" pitchFamily="2" charset="2"/>
            </a:pPr>
            <a:r>
              <a:rPr lang="es-ES" sz="2000">
                <a:solidFill>
                  <a:srgbClr val="ACC700"/>
                </a:solidFill>
                <a:latin typeface="+mn-lt"/>
                <a:ea typeface="+mn-ea"/>
                <a:cs typeface="+mn-cs"/>
              </a:rPr>
              <a:t>TRABAJO SEGURO Y SALUDABLE EN LA ERA DIGITAL </a:t>
            </a:r>
            <a:br>
              <a:rPr lang="es-ES" sz="2000">
                <a:solidFill>
                  <a:srgbClr val="ACC700"/>
                </a:solidFill>
                <a:latin typeface="+mn-lt"/>
                <a:ea typeface="+mn-ea"/>
                <a:cs typeface="+mn-cs"/>
              </a:rPr>
            </a:br>
            <a:r>
              <a:rPr lang="es-ES" sz="2000">
                <a:solidFill>
                  <a:srgbClr val="ACC700"/>
                </a:solidFill>
                <a:latin typeface="+mn-lt"/>
                <a:ea typeface="+mn-ea"/>
                <a:cs typeface="+mn-cs"/>
              </a:rPr>
              <a:t>Campaña 2023-25 «Lugares de trabajo saludables»</a:t>
            </a:r>
            <a:br>
              <a:rPr lang="es-ES" sz="2000">
                <a:solidFill>
                  <a:srgbClr val="89C140"/>
                </a:solidFill>
                <a:latin typeface="+mn-lt"/>
                <a:ea typeface="+mn-ea"/>
                <a:cs typeface="+mn-cs"/>
              </a:rPr>
            </a:br>
            <a:endParaRPr lang="es-ES" sz="2000">
              <a:solidFill>
                <a:srgbClr val="89C140"/>
              </a:solidFill>
              <a:latin typeface="+mn-lt"/>
              <a:ea typeface="+mn-ea"/>
              <a:cs typeface="+mn-cs"/>
            </a:endParaRP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59258" y="2720625"/>
            <a:ext cx="7710488" cy="506406"/>
          </a:xfrm>
        </p:spPr>
        <p:txBody>
          <a:bodyPr vert="horz" lIns="0" tIns="0" rIns="0" bIns="0" rtlCol="0" anchor="t" anchorCtr="0">
            <a:noAutofit/>
          </a:bodyPr>
          <a:lstStyle/>
          <a:p>
            <a:pPr>
              <a:spcBef>
                <a:spcPct val="0"/>
              </a:spcBef>
            </a:pPr>
            <a:r>
              <a:rPr lang="es-ES" sz="2400" dirty="0">
                <a:latin typeface="+mj-lt"/>
                <a:ea typeface="+mj-ea"/>
              </a:rPr>
              <a:t>Robótica avanzada y sistemas de IA para la automatización de tareas</a:t>
            </a:r>
          </a:p>
        </p:txBody>
      </p:sp>
    </p:spTree>
    <p:extLst>
      <p:ext uri="{BB962C8B-B14F-4D97-AF65-F5344CB8AC3E}">
        <p14:creationId xmlns:p14="http://schemas.microsoft.com/office/powerpoint/2010/main" val="2981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target with a dart in the center&#10;&#10;Description automatically generated">
            <a:extLst>
              <a:ext uri="{FF2B5EF4-FFF2-40B4-BE49-F238E27FC236}">
                <a16:creationId xmlns:a16="http://schemas.microsoft.com/office/drawing/2014/main" id="{B7621E2D-0202-4D0E-844D-1C9EB488C077}"/>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2968845" y="671627"/>
            <a:ext cx="3206310" cy="3206310"/>
          </a:xfrm>
          <a:prstGeom prst="rect">
            <a:avLst/>
          </a:prstGeom>
        </p:spPr>
      </p:pic>
      <p:sp>
        <p:nvSpPr>
          <p:cNvPr id="2" name="Titel 1"/>
          <p:cNvSpPr>
            <a:spLocks noGrp="1"/>
          </p:cNvSpPr>
          <p:nvPr>
            <p:ph type="title"/>
          </p:nvPr>
        </p:nvSpPr>
        <p:spPr/>
        <p:txBody>
          <a:bodyPr lIns="0"/>
          <a:lstStyle/>
          <a:p>
            <a:r>
              <a:rPr lang="es-ES" sz="2400"/>
              <a:t>Repercusiones de la automatización en el empleo</a:t>
            </a:r>
          </a:p>
        </p:txBody>
      </p:sp>
      <p:sp>
        <p:nvSpPr>
          <p:cNvPr id="4" name="Textfeld 3"/>
          <p:cNvSpPr txBox="1"/>
          <p:nvPr/>
        </p:nvSpPr>
        <p:spPr>
          <a:xfrm>
            <a:off x="457200" y="908898"/>
            <a:ext cx="7826839" cy="1723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743" indent="-285743" defTabSz="914378">
              <a:buFont typeface="Wingdings" panose="05000000000000000000" pitchFamily="2" charset="2"/>
              <a:buChar char="§"/>
              <a:defRPr/>
            </a:pPr>
            <a:r>
              <a:rPr lang="es-ES" sz="1600">
                <a:solidFill>
                  <a:srgbClr val="0E3399"/>
                </a:solidFill>
                <a:latin typeface="Arial" panose="020B0604020202020204" pitchFamily="34" charset="0"/>
                <a:cs typeface="Arial" panose="020B0604020202020204" pitchFamily="34" charset="0"/>
              </a:rPr>
              <a:t>La mayoría de los empleos que se han visto afectados tienen un sesgo de cualificación; sustituyen a una cualificación más especializada, pero menos compleja.</a:t>
            </a: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a:buFont typeface="Wingdings" panose="05000000000000000000" pitchFamily="2" charset="2"/>
              <a:buChar char="§"/>
              <a:defRPr/>
            </a:pPr>
            <a:r>
              <a:rPr lang="es-ES" sz="1600">
                <a:solidFill>
                  <a:srgbClr val="0E3399"/>
                </a:solidFill>
                <a:latin typeface="Arial" panose="020B0604020202020204" pitchFamily="34" charset="0"/>
                <a:cs typeface="Arial" panose="020B0604020202020204" pitchFamily="34" charset="0"/>
              </a:rPr>
              <a:t>Los sistemas robóticos se utilizan principalmente para sustituir tareas manuales rutinarias. </a:t>
            </a: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a:buFont typeface="Wingdings" panose="05000000000000000000" pitchFamily="2" charset="2"/>
              <a:buChar char="§"/>
              <a:defRPr/>
            </a:pPr>
            <a:r>
              <a:rPr lang="es-ES" sz="1600">
                <a:solidFill>
                  <a:srgbClr val="0E3399"/>
                </a:solidFill>
                <a:latin typeface="Arial" panose="020B0604020202020204" pitchFamily="34" charset="0"/>
                <a:cs typeface="Arial" panose="020B0604020202020204" pitchFamily="34" charset="0"/>
              </a:rPr>
              <a:t>Estos trabajos de cualificación media se automatizan más fácilmente porque siguen procedimientos repetitivos y finitos.</a:t>
            </a:r>
          </a:p>
        </p:txBody>
      </p:sp>
    </p:spTree>
    <p:extLst>
      <p:ext uri="{BB962C8B-B14F-4D97-AF65-F5344CB8AC3E}">
        <p14:creationId xmlns:p14="http://schemas.microsoft.com/office/powerpoint/2010/main" val="329452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96" y="143829"/>
            <a:ext cx="7753964" cy="367200"/>
          </a:xfrm>
        </p:spPr>
        <p:txBody>
          <a:bodyPr lIns="0">
            <a:normAutofit fontScale="90000"/>
          </a:bodyPr>
          <a:lstStyle/>
          <a:p>
            <a:r>
              <a:rPr lang="es-ES" sz="2400" dirty="0"/>
              <a:t>Repercusiones de la automatización en las tareas físicas</a:t>
            </a:r>
          </a:p>
        </p:txBody>
      </p:sp>
      <p:sp>
        <p:nvSpPr>
          <p:cNvPr id="3" name="Content Placeholder 2"/>
          <p:cNvSpPr>
            <a:spLocks noGrp="1"/>
          </p:cNvSpPr>
          <p:nvPr>
            <p:ph sz="half" idx="1"/>
          </p:nvPr>
        </p:nvSpPr>
        <p:spPr>
          <a:xfrm>
            <a:off x="1402112" y="1018466"/>
            <a:ext cx="6635149" cy="1042138"/>
          </a:xfrm>
        </p:spPr>
        <p:txBody>
          <a:bodyPr>
            <a:normAutofit fontScale="92500"/>
          </a:bodyPr>
          <a:lstStyle/>
          <a:p>
            <a:r>
              <a:rPr lang="es-ES" sz="1600" b="1" dirty="0">
                <a:solidFill>
                  <a:schemeClr val="tx2"/>
                </a:solidFill>
              </a:rPr>
              <a:t>Asistencia física en el levantamiento de objetos o personas</a:t>
            </a:r>
          </a:p>
          <a:p>
            <a:pPr marL="403225" indent="-233363">
              <a:buFont typeface="Wingdings" panose="05000000000000000000" pitchFamily="2" charset="2"/>
              <a:buChar char="ü"/>
            </a:pPr>
            <a:r>
              <a:rPr lang="es-ES" sz="1600" b="0" dirty="0">
                <a:solidFill>
                  <a:schemeClr val="tx2"/>
                </a:solidFill>
              </a:rPr>
              <a:t>Ámbitos como la asistencia sanitaria, la fabricación y la construcción</a:t>
            </a:r>
          </a:p>
          <a:p>
            <a:pPr marL="403225" indent="-233363">
              <a:buFont typeface="Wingdings" panose="05000000000000000000" pitchFamily="2" charset="2"/>
              <a:buChar char="ü"/>
            </a:pPr>
            <a:r>
              <a:rPr lang="es-ES" sz="1600" b="0" dirty="0">
                <a:solidFill>
                  <a:schemeClr val="tx2"/>
                </a:solidFill>
              </a:rPr>
              <a:t>Reduce el esfuerzo físico </a:t>
            </a:r>
            <a:r>
              <a:rPr lang="es-ES" sz="1600" b="0" dirty="0"/>
              <a:t>de las personas</a:t>
            </a:r>
          </a:p>
        </p:txBody>
      </p:sp>
      <p:sp>
        <p:nvSpPr>
          <p:cNvPr id="7" name="Textfeld 6"/>
          <p:cNvSpPr txBox="1"/>
          <p:nvPr/>
        </p:nvSpPr>
        <p:spPr>
          <a:xfrm>
            <a:off x="392668" y="2320742"/>
            <a:ext cx="6789506" cy="584775"/>
          </a:xfrm>
          <a:prstGeom prst="rect">
            <a:avLst/>
          </a:prstGeom>
          <a:noFill/>
        </p:spPr>
        <p:txBody>
          <a:bodyPr wrap="square" rtlCol="0">
            <a:spAutoFit/>
          </a:bodyPr>
          <a:lstStyle/>
          <a:p>
            <a:pPr marL="214313" indent="-214313">
              <a:buFont typeface="Wingdings" panose="05000000000000000000" pitchFamily="2" charset="2"/>
              <a:buChar char="§"/>
            </a:pPr>
            <a:r>
              <a:rPr lang="es-ES" sz="1600" b="1" dirty="0">
                <a:solidFill>
                  <a:schemeClr val="tx2"/>
                </a:solidFill>
              </a:rPr>
              <a:t>Transporte</a:t>
            </a:r>
          </a:p>
          <a:p>
            <a:pPr marL="457200" indent="-223838">
              <a:buFont typeface="Wingdings" panose="05000000000000000000" pitchFamily="2" charset="2"/>
              <a:buChar char="ü"/>
            </a:pPr>
            <a:r>
              <a:rPr lang="es-ES" sz="1600" dirty="0">
                <a:solidFill>
                  <a:schemeClr val="tx2"/>
                </a:solidFill>
              </a:rPr>
              <a:t>Oportunidades en almacenes, hospitales y oficinas</a:t>
            </a:r>
          </a:p>
        </p:txBody>
      </p:sp>
      <p:sp>
        <p:nvSpPr>
          <p:cNvPr id="8" name="Textfeld 7"/>
          <p:cNvSpPr txBox="1"/>
          <p:nvPr/>
        </p:nvSpPr>
        <p:spPr>
          <a:xfrm>
            <a:off x="2050489" y="3399192"/>
            <a:ext cx="5986772" cy="830997"/>
          </a:xfrm>
          <a:prstGeom prst="rect">
            <a:avLst/>
          </a:prstGeom>
          <a:noFill/>
        </p:spPr>
        <p:txBody>
          <a:bodyPr wrap="square" rtlCol="0">
            <a:spAutoFit/>
          </a:bodyPr>
          <a:lstStyle/>
          <a:p>
            <a:pPr marL="214313" indent="-214313">
              <a:buFont typeface="Wingdings" panose="05000000000000000000" pitchFamily="2" charset="2"/>
              <a:buChar char="§"/>
            </a:pPr>
            <a:r>
              <a:rPr lang="es-ES" sz="1600" b="1" dirty="0">
                <a:solidFill>
                  <a:schemeClr val="tx2"/>
                </a:solidFill>
              </a:rPr>
              <a:t>Limpieza de espacios profesionales y de viviendas</a:t>
            </a:r>
          </a:p>
          <a:p>
            <a:pPr marL="457200" indent="-223838">
              <a:buFont typeface="Wingdings" panose="05000000000000000000" pitchFamily="2" charset="2"/>
              <a:buChar char="ü"/>
            </a:pPr>
            <a:r>
              <a:rPr lang="es-ES" sz="1600" dirty="0">
                <a:solidFill>
                  <a:schemeClr val="tx2"/>
                </a:solidFill>
              </a:rPr>
              <a:t>Los robots de limpieza son los más comunes de propiedad privada </a:t>
            </a:r>
          </a:p>
          <a:p>
            <a:endParaRPr lang="de-DE" sz="1600" dirty="0"/>
          </a:p>
        </p:txBody>
      </p:sp>
      <p:pic>
        <p:nvPicPr>
          <p:cNvPr id="11" name="Picture 10" descr="A hand holding a dumbbell&#10;&#10;Description automatically generated">
            <a:extLst>
              <a:ext uri="{FF2B5EF4-FFF2-40B4-BE49-F238E27FC236}">
                <a16:creationId xmlns:a16="http://schemas.microsoft.com/office/drawing/2014/main" id="{40630BB7-56EC-40E0-A1FC-30149BBB14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000" y="1049421"/>
            <a:ext cx="734383" cy="734383"/>
          </a:xfrm>
          <a:prstGeom prst="rect">
            <a:avLst/>
          </a:prstGeom>
        </p:spPr>
      </p:pic>
      <p:pic>
        <p:nvPicPr>
          <p:cNvPr id="13" name="Picture 12" descr="A green outline of a truck&#10;&#10;Description automatically generated">
            <a:extLst>
              <a:ext uri="{FF2B5EF4-FFF2-40B4-BE49-F238E27FC236}">
                <a16:creationId xmlns:a16="http://schemas.microsoft.com/office/drawing/2014/main" id="{089EFD5B-5167-4D8B-93DE-4D33CE08DE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64345" y="2242070"/>
            <a:ext cx="830997" cy="830997"/>
          </a:xfrm>
          <a:prstGeom prst="rect">
            <a:avLst/>
          </a:prstGeom>
        </p:spPr>
      </p:pic>
      <p:pic>
        <p:nvPicPr>
          <p:cNvPr id="15" name="Picture 14" descr="A green outline of a bucket with cleaning supplies&#10;&#10;Description automatically generated">
            <a:extLst>
              <a:ext uri="{FF2B5EF4-FFF2-40B4-BE49-F238E27FC236}">
                <a16:creationId xmlns:a16="http://schemas.microsoft.com/office/drawing/2014/main" id="{9650151D-24F2-4714-9B80-BA79CF9494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84383" y="3362797"/>
            <a:ext cx="745341" cy="745341"/>
          </a:xfrm>
          <a:prstGeom prst="rect">
            <a:avLst/>
          </a:prstGeom>
        </p:spPr>
      </p:pic>
    </p:spTree>
    <p:extLst>
      <p:ext uri="{BB962C8B-B14F-4D97-AF65-F5344CB8AC3E}">
        <p14:creationId xmlns:p14="http://schemas.microsoft.com/office/powerpoint/2010/main" val="355734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236799" cy="367200"/>
          </a:xfrm>
        </p:spPr>
        <p:txBody>
          <a:bodyPr lIns="0">
            <a:normAutofit fontScale="90000"/>
          </a:bodyPr>
          <a:lstStyle/>
          <a:p>
            <a:r>
              <a:rPr lang="es-ES" sz="2400" dirty="0"/>
              <a:t>Repercusiones de la automatización en las tareas cognitivas</a:t>
            </a:r>
          </a:p>
        </p:txBody>
      </p:sp>
      <p:sp>
        <p:nvSpPr>
          <p:cNvPr id="3" name="Content Placeholder 2"/>
          <p:cNvSpPr>
            <a:spLocks noGrp="1"/>
          </p:cNvSpPr>
          <p:nvPr>
            <p:ph sz="half" idx="1"/>
          </p:nvPr>
        </p:nvSpPr>
        <p:spPr>
          <a:xfrm>
            <a:off x="1352512" y="1128170"/>
            <a:ext cx="6761545" cy="1531330"/>
          </a:xfrm>
        </p:spPr>
        <p:txBody>
          <a:bodyPr>
            <a:normAutofit/>
          </a:bodyPr>
          <a:lstStyle/>
          <a:p>
            <a:r>
              <a:rPr lang="es-ES" sz="1600" dirty="0">
                <a:solidFill>
                  <a:srgbClr val="003399"/>
                </a:solidFill>
              </a:rPr>
              <a:t>Diagnóstico y tratamiento médico </a:t>
            </a:r>
          </a:p>
          <a:p>
            <a:pPr marL="403225" indent="-233363">
              <a:buFont typeface="Wingdings" panose="05000000000000000000" pitchFamily="2" charset="2"/>
              <a:buChar char="ü"/>
            </a:pPr>
            <a:r>
              <a:rPr lang="es-ES" sz="1600" b="0" dirty="0">
                <a:solidFill>
                  <a:srgbClr val="003399"/>
                </a:solidFill>
              </a:rPr>
              <a:t>La IA analiza datos y proporciona resultados</a:t>
            </a:r>
          </a:p>
          <a:p>
            <a:pPr marL="403225" indent="-233363">
              <a:buFont typeface="Wingdings" panose="05000000000000000000" pitchFamily="2" charset="2"/>
              <a:buChar char="ü"/>
            </a:pPr>
            <a:r>
              <a:rPr lang="es-ES" sz="1600" b="0" dirty="0">
                <a:solidFill>
                  <a:srgbClr val="003399"/>
                </a:solidFill>
              </a:rPr>
              <a:t>Los profesionales médicos toman la decisión final</a:t>
            </a:r>
          </a:p>
          <a:p>
            <a:pPr marL="403225" indent="-233363">
              <a:buFont typeface="Wingdings" panose="05000000000000000000" pitchFamily="2" charset="2"/>
              <a:buChar char="ü"/>
            </a:pPr>
            <a:r>
              <a:rPr lang="es-ES" sz="1600" b="0" dirty="0">
                <a:solidFill>
                  <a:srgbClr val="003399"/>
                </a:solidFill>
              </a:rPr>
              <a:t>A medida que avanza la tecnología, la evaluación se supervisa menos</a:t>
            </a:r>
          </a:p>
        </p:txBody>
      </p:sp>
      <p:sp>
        <p:nvSpPr>
          <p:cNvPr id="5" name="Textfeld 4"/>
          <p:cNvSpPr txBox="1"/>
          <p:nvPr/>
        </p:nvSpPr>
        <p:spPr>
          <a:xfrm>
            <a:off x="450000" y="2953002"/>
            <a:ext cx="6226157" cy="661720"/>
          </a:xfrm>
          <a:prstGeom prst="rect">
            <a:avLst/>
          </a:prstGeom>
          <a:noFill/>
        </p:spPr>
        <p:txBody>
          <a:bodyPr wrap="square" lIns="0" rtlCol="0">
            <a:spAutoFit/>
          </a:bodyPr>
          <a:lstStyle/>
          <a:p>
            <a:pPr marL="169863" indent="-169863">
              <a:spcAft>
                <a:spcPts val="600"/>
              </a:spcAft>
              <a:buFont typeface="Wingdings" panose="05000000000000000000" pitchFamily="2" charset="2"/>
              <a:buChar char="§"/>
            </a:pPr>
            <a:r>
              <a:rPr lang="es-ES" sz="1600" b="1">
                <a:solidFill>
                  <a:srgbClr val="003399"/>
                </a:solidFill>
              </a:rPr>
              <a:t>Procesamiento del lenguaje y tratamiento de textos</a:t>
            </a:r>
          </a:p>
          <a:p>
            <a:pPr marL="461963" indent="-228600">
              <a:spcAft>
                <a:spcPts val="600"/>
              </a:spcAft>
              <a:buFont typeface="Wingdings" panose="05000000000000000000" pitchFamily="2" charset="2"/>
              <a:buChar char="ü"/>
            </a:pPr>
            <a:r>
              <a:rPr lang="es-ES" sz="1600">
                <a:solidFill>
                  <a:srgbClr val="003399"/>
                </a:solidFill>
              </a:rPr>
              <a:t>Creación de contenidos textuales, producción de discursos o traducción</a:t>
            </a:r>
          </a:p>
        </p:txBody>
      </p:sp>
      <p:sp>
        <p:nvSpPr>
          <p:cNvPr id="6" name="Content Placeholder 2"/>
          <p:cNvSpPr txBox="1">
            <a:spLocks/>
          </p:cNvSpPr>
          <p:nvPr/>
        </p:nvSpPr>
        <p:spPr>
          <a:xfrm>
            <a:off x="450000" y="837000"/>
            <a:ext cx="77224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8996" indent="-188996" defTabSz="342892">
              <a:buClr>
                <a:srgbClr val="003399"/>
              </a:buClr>
            </a:pPr>
            <a:endParaRPr lang="en-GB" sz="1400" dirty="0">
              <a:solidFill>
                <a:srgbClr val="003399"/>
              </a:solidFill>
              <a:latin typeface="Arial"/>
            </a:endParaRPr>
          </a:p>
        </p:txBody>
      </p:sp>
      <p:pic>
        <p:nvPicPr>
          <p:cNvPr id="11" name="Picture 10" descr="A clipboard with a stethoscope&#10;&#10;Description automatically generated">
            <a:extLst>
              <a:ext uri="{FF2B5EF4-FFF2-40B4-BE49-F238E27FC236}">
                <a16:creationId xmlns:a16="http://schemas.microsoft.com/office/drawing/2014/main" id="{3D5AE53A-0FBB-4934-A956-90C8D72E6C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0515" y="1183212"/>
            <a:ext cx="902512" cy="902512"/>
          </a:xfrm>
          <a:prstGeom prst="rect">
            <a:avLst/>
          </a:prstGeom>
        </p:spPr>
      </p:pic>
      <p:pic>
        <p:nvPicPr>
          <p:cNvPr id="13" name="Picture 12" descr="A green and white chat bubbles&#10;&#10;Description automatically generated">
            <a:extLst>
              <a:ext uri="{FF2B5EF4-FFF2-40B4-BE49-F238E27FC236}">
                <a16:creationId xmlns:a16="http://schemas.microsoft.com/office/drawing/2014/main" id="{9710186D-5924-4F95-8EC9-159373D051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0479" y="2761175"/>
            <a:ext cx="1016902" cy="1016902"/>
          </a:xfrm>
          <a:prstGeom prst="rect">
            <a:avLst/>
          </a:prstGeom>
        </p:spPr>
      </p:pic>
    </p:spTree>
    <p:extLst>
      <p:ext uri="{BB962C8B-B14F-4D97-AF65-F5344CB8AC3E}">
        <p14:creationId xmlns:p14="http://schemas.microsoft.com/office/powerpoint/2010/main" val="10871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lIns="0"/>
          <a:lstStyle/>
          <a:p>
            <a:r>
              <a:rPr lang="es-ES" sz="2400"/>
              <a:t>Efectos de la SST</a:t>
            </a:r>
          </a:p>
        </p:txBody>
      </p:sp>
      <p:sp>
        <p:nvSpPr>
          <p:cNvPr id="12" name="Inhaltsplatzhalter 2"/>
          <p:cNvSpPr>
            <a:spLocks noGrp="1"/>
          </p:cNvSpPr>
          <p:nvPr>
            <p:ph sz="half" idx="1"/>
          </p:nvPr>
        </p:nvSpPr>
        <p:spPr>
          <a:xfrm>
            <a:off x="382833" y="2030439"/>
            <a:ext cx="2665752" cy="1007729"/>
          </a:xfrm>
        </p:spPr>
        <p:txBody>
          <a:bodyPr>
            <a:normAutofit/>
          </a:bodyPr>
          <a:lstStyle/>
          <a:p>
            <a:pPr>
              <a:spcBef>
                <a:spcPts val="0"/>
              </a:spcBef>
              <a:spcAft>
                <a:spcPts val="600"/>
              </a:spcAft>
              <a:buClr>
                <a:srgbClr val="003399"/>
              </a:buClr>
              <a:buFont typeface="Arial" panose="020B0604020202020204" pitchFamily="34" charset="0"/>
              <a:buChar char="•"/>
              <a:defRPr/>
            </a:pPr>
            <a:r>
              <a:rPr lang="es-ES" sz="1600" b="0" dirty="0">
                <a:solidFill>
                  <a:srgbClr val="003399"/>
                </a:solidFill>
              </a:rPr>
              <a:t>Beneficios físicos</a:t>
            </a:r>
          </a:p>
          <a:p>
            <a:pPr>
              <a:spcBef>
                <a:spcPts val="0"/>
              </a:spcBef>
              <a:spcAft>
                <a:spcPts val="600"/>
              </a:spcAft>
              <a:buClr>
                <a:srgbClr val="003399"/>
              </a:buClr>
              <a:buFont typeface="Arial" panose="020B0604020202020204" pitchFamily="34" charset="0"/>
              <a:buChar char="•"/>
              <a:defRPr/>
            </a:pPr>
            <a:r>
              <a:rPr lang="es-ES" sz="1600" b="0" dirty="0">
                <a:solidFill>
                  <a:srgbClr val="003399"/>
                </a:solidFill>
              </a:rPr>
              <a:t>Riesgos físicos</a:t>
            </a:r>
          </a:p>
          <a:p>
            <a:pPr>
              <a:spcBef>
                <a:spcPts val="0"/>
              </a:spcBef>
              <a:spcAft>
                <a:spcPts val="600"/>
              </a:spcAft>
              <a:buClr>
                <a:srgbClr val="003399"/>
              </a:buClr>
              <a:buFont typeface="Arial" panose="020B0604020202020204" pitchFamily="34" charset="0"/>
              <a:buChar char="•"/>
              <a:defRPr/>
            </a:pPr>
            <a:r>
              <a:rPr lang="es-ES" sz="1600" b="0" dirty="0">
                <a:solidFill>
                  <a:srgbClr val="003399"/>
                </a:solidFill>
              </a:rPr>
              <a:t>Salud física a largo plazo</a:t>
            </a:r>
            <a:endParaRPr lang="en-US" sz="1600" dirty="0"/>
          </a:p>
        </p:txBody>
      </p:sp>
      <p:sp>
        <p:nvSpPr>
          <p:cNvPr id="11" name="Inhaltsplatzhalter 2"/>
          <p:cNvSpPr txBox="1">
            <a:spLocks/>
          </p:cNvSpPr>
          <p:nvPr/>
        </p:nvSpPr>
        <p:spPr>
          <a:xfrm>
            <a:off x="3137733" y="2030439"/>
            <a:ext cx="2665752" cy="1775637"/>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spcBef>
                <a:spcPts val="0"/>
              </a:spcBef>
              <a:spcAft>
                <a:spcPts val="600"/>
              </a:spcAft>
              <a:buFont typeface="Arial" panose="020B0604020202020204" pitchFamily="34" charset="0"/>
              <a:buChar char="•"/>
            </a:pPr>
            <a:r>
              <a:rPr lang="es-ES" sz="1600" b="0" dirty="0">
                <a:solidFill>
                  <a:srgbClr val="003399"/>
                </a:solidFill>
              </a:rPr>
              <a:t>Asignación de funciones</a:t>
            </a:r>
          </a:p>
          <a:p>
            <a:pPr>
              <a:spcBef>
                <a:spcPts val="0"/>
              </a:spcBef>
              <a:spcAft>
                <a:spcPts val="600"/>
              </a:spcAft>
              <a:buFont typeface="Arial" panose="020B0604020202020204" pitchFamily="34" charset="0"/>
              <a:buChar char="•"/>
            </a:pPr>
            <a:r>
              <a:rPr lang="es-ES" sz="1600" b="0" dirty="0">
                <a:solidFill>
                  <a:srgbClr val="003399"/>
                </a:solidFill>
              </a:rPr>
              <a:t>Diseño de las tareas</a:t>
            </a:r>
          </a:p>
          <a:p>
            <a:pPr>
              <a:spcBef>
                <a:spcPts val="0"/>
              </a:spcBef>
              <a:spcAft>
                <a:spcPts val="600"/>
              </a:spcAft>
              <a:buFont typeface="Arial" panose="020B0604020202020204" pitchFamily="34" charset="0"/>
              <a:buChar char="•"/>
            </a:pPr>
            <a:r>
              <a:rPr lang="es-ES" sz="1600" b="0" dirty="0">
                <a:solidFill>
                  <a:srgbClr val="003399"/>
                </a:solidFill>
              </a:rPr>
              <a:t>Diseño de la interacción</a:t>
            </a:r>
          </a:p>
          <a:p>
            <a:pPr>
              <a:spcBef>
                <a:spcPts val="0"/>
              </a:spcBef>
              <a:spcAft>
                <a:spcPts val="600"/>
              </a:spcAft>
              <a:buFont typeface="Arial" panose="020B0604020202020204" pitchFamily="34" charset="0"/>
              <a:buChar char="•"/>
            </a:pPr>
            <a:r>
              <a:rPr lang="es-ES" sz="1600" b="0" dirty="0">
                <a:solidFill>
                  <a:srgbClr val="003399"/>
                </a:solidFill>
              </a:rPr>
              <a:t>Funcionamiento y supervisión</a:t>
            </a:r>
          </a:p>
        </p:txBody>
      </p:sp>
      <p:sp>
        <p:nvSpPr>
          <p:cNvPr id="13" name="Inhaltsplatzhalter 2"/>
          <p:cNvSpPr txBox="1">
            <a:spLocks/>
          </p:cNvSpPr>
          <p:nvPr/>
        </p:nvSpPr>
        <p:spPr>
          <a:xfrm>
            <a:off x="5892633" y="2030439"/>
            <a:ext cx="2665752" cy="1868207"/>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defTabSz="342892">
              <a:spcBef>
                <a:spcPts val="0"/>
              </a:spcBef>
              <a:spcAft>
                <a:spcPts val="600"/>
              </a:spcAft>
              <a:buClr>
                <a:srgbClr val="003399"/>
              </a:buClr>
              <a:buFont typeface="Arial" panose="020B0604020202020204" pitchFamily="34" charset="0"/>
              <a:buChar char="•"/>
              <a:defRPr/>
            </a:pPr>
            <a:r>
              <a:rPr lang="es-ES" sz="1600" b="0" dirty="0">
                <a:solidFill>
                  <a:srgbClr val="003399"/>
                </a:solidFill>
              </a:rPr>
              <a:t>Proceso de introducción y gestión de cambios</a:t>
            </a:r>
          </a:p>
          <a:p>
            <a:pPr defTabSz="342892">
              <a:lnSpc>
                <a:spcPct val="120000"/>
              </a:lnSpc>
              <a:spcBef>
                <a:spcPts val="0"/>
              </a:spcBef>
              <a:spcAft>
                <a:spcPts val="600"/>
              </a:spcAft>
              <a:buClr>
                <a:srgbClr val="003399"/>
              </a:buClr>
              <a:buFont typeface="Arial" panose="020B0604020202020204" pitchFamily="34" charset="0"/>
              <a:buChar char="•"/>
              <a:defRPr/>
            </a:pPr>
            <a:r>
              <a:rPr lang="es-ES" sz="1600" b="0" dirty="0">
                <a:solidFill>
                  <a:srgbClr val="003399"/>
                </a:solidFill>
              </a:rPr>
              <a:t>Ciberseguridad</a:t>
            </a:r>
          </a:p>
          <a:p>
            <a:pPr defTabSz="342892">
              <a:lnSpc>
                <a:spcPct val="120000"/>
              </a:lnSpc>
              <a:spcBef>
                <a:spcPts val="0"/>
              </a:spcBef>
              <a:spcAft>
                <a:spcPts val="600"/>
              </a:spcAft>
              <a:buClr>
                <a:srgbClr val="003399"/>
              </a:buClr>
              <a:buFont typeface="Arial" panose="020B0604020202020204" pitchFamily="34" charset="0"/>
              <a:buChar char="•"/>
              <a:defRPr/>
            </a:pPr>
            <a:r>
              <a:rPr lang="es-ES" sz="1600" b="0" dirty="0">
                <a:solidFill>
                  <a:srgbClr val="003399"/>
                </a:solidFill>
              </a:rPr>
              <a:t>Necesidad de formación</a:t>
            </a:r>
          </a:p>
          <a:p>
            <a:pPr marL="188996" indent="-188996" defTabSz="342892">
              <a:spcBef>
                <a:spcPts val="0"/>
              </a:spcBef>
              <a:spcAft>
                <a:spcPts val="600"/>
              </a:spcAft>
              <a:buClr>
                <a:srgbClr val="003399"/>
              </a:buClr>
              <a:defRPr/>
            </a:pPr>
            <a:endParaRPr lang="en-US" sz="1600" dirty="0">
              <a:solidFill>
                <a:srgbClr val="003399"/>
              </a:solidFill>
            </a:endParaRPr>
          </a:p>
          <a:p>
            <a:pPr marL="323992" lvl="1" indent="-134997" defTabSz="342892">
              <a:spcAft>
                <a:spcPts val="600"/>
              </a:spcAft>
              <a:defRPr/>
            </a:pPr>
            <a:endParaRPr lang="en-US" sz="1600" dirty="0">
              <a:solidFill>
                <a:srgbClr val="000000"/>
              </a:solidFill>
            </a:endParaRPr>
          </a:p>
        </p:txBody>
      </p:sp>
      <p:grpSp>
        <p:nvGrpSpPr>
          <p:cNvPr id="4" name="Group 3">
            <a:extLst>
              <a:ext uri="{FF2B5EF4-FFF2-40B4-BE49-F238E27FC236}">
                <a16:creationId xmlns:a16="http://schemas.microsoft.com/office/drawing/2014/main" id="{9BFB81E9-8C9B-4107-82B6-AD8C53133D87}"/>
              </a:ext>
            </a:extLst>
          </p:cNvPr>
          <p:cNvGrpSpPr/>
          <p:nvPr/>
        </p:nvGrpSpPr>
        <p:grpSpPr>
          <a:xfrm>
            <a:off x="523480" y="957942"/>
            <a:ext cx="2341966" cy="818294"/>
            <a:chOff x="523480" y="957942"/>
            <a:chExt cx="2341966" cy="818294"/>
          </a:xfrm>
        </p:grpSpPr>
        <p:pic>
          <p:nvPicPr>
            <p:cNvPr id="14" name="Picture 13">
              <a:extLst>
                <a:ext uri="{FF2B5EF4-FFF2-40B4-BE49-F238E27FC236}">
                  <a16:creationId xmlns:a16="http://schemas.microsoft.com/office/drawing/2014/main" id="{A5D41289-EA45-4B1A-BEF8-3D3F4B70A5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9F5F3599-91C0-4950-B14C-9EB2B19791C6}"/>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es-ES" sz="1800" b="1">
                  <a:solidFill>
                    <a:schemeClr val="bg1"/>
                  </a:solidFill>
                  <a:ea typeface="Arial"/>
                  <a:cs typeface="Arial"/>
                  <a:sym typeface="Arial"/>
                </a:rPr>
                <a:t>Efectos </a:t>
              </a:r>
            </a:p>
            <a:p>
              <a:pPr algn="ctr" defTabSz="914378" hangingPunct="0">
                <a:defRPr/>
              </a:pPr>
              <a:r>
                <a:rPr lang="es-ES" sz="1800" b="1">
                  <a:solidFill>
                    <a:schemeClr val="bg1"/>
                  </a:solidFill>
                  <a:ea typeface="Arial"/>
                  <a:cs typeface="Arial"/>
                  <a:sym typeface="Arial"/>
                </a:rPr>
                <a:t>físicos</a:t>
              </a:r>
            </a:p>
          </p:txBody>
        </p:sp>
      </p:grpSp>
      <p:grpSp>
        <p:nvGrpSpPr>
          <p:cNvPr id="17" name="Group 16">
            <a:extLst>
              <a:ext uri="{FF2B5EF4-FFF2-40B4-BE49-F238E27FC236}">
                <a16:creationId xmlns:a16="http://schemas.microsoft.com/office/drawing/2014/main" id="{A22989EA-F42D-4F00-A764-BC40D4400FA5}"/>
              </a:ext>
            </a:extLst>
          </p:cNvPr>
          <p:cNvGrpSpPr/>
          <p:nvPr/>
        </p:nvGrpSpPr>
        <p:grpSpPr>
          <a:xfrm>
            <a:off x="3266688" y="962451"/>
            <a:ext cx="2341966" cy="818294"/>
            <a:chOff x="523480" y="957942"/>
            <a:chExt cx="2341966" cy="818294"/>
          </a:xfrm>
        </p:grpSpPr>
        <p:pic>
          <p:nvPicPr>
            <p:cNvPr id="18" name="Picture 17">
              <a:extLst>
                <a:ext uri="{FF2B5EF4-FFF2-40B4-BE49-F238E27FC236}">
                  <a16:creationId xmlns:a16="http://schemas.microsoft.com/office/drawing/2014/main" id="{2292287B-4285-41FD-8681-AC6645BCBFE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8">
              <a:extLst>
                <a:ext uri="{FF2B5EF4-FFF2-40B4-BE49-F238E27FC236}">
                  <a16:creationId xmlns:a16="http://schemas.microsoft.com/office/drawing/2014/main" id="{4C869106-0447-4FC8-986F-357B0FF23CDF}"/>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es-ES" sz="1800" b="1">
                  <a:solidFill>
                    <a:schemeClr val="bg1"/>
                  </a:solidFill>
                  <a:ea typeface="Arial"/>
                  <a:cs typeface="Arial"/>
                  <a:sym typeface="Arial"/>
                </a:rPr>
                <a:t>Efectos </a:t>
              </a:r>
            </a:p>
            <a:p>
              <a:pPr algn="ctr" defTabSz="914378" hangingPunct="0">
                <a:defRPr/>
              </a:pPr>
              <a:r>
                <a:rPr lang="es-ES" sz="1800" b="1">
                  <a:solidFill>
                    <a:schemeClr val="bg1"/>
                  </a:solidFill>
                  <a:ea typeface="Arial"/>
                  <a:cs typeface="Arial"/>
                  <a:sym typeface="Arial"/>
                </a:rPr>
                <a:t>psicosociales</a:t>
              </a:r>
            </a:p>
          </p:txBody>
        </p:sp>
      </p:grpSp>
      <p:grpSp>
        <p:nvGrpSpPr>
          <p:cNvPr id="20" name="Group 19">
            <a:extLst>
              <a:ext uri="{FF2B5EF4-FFF2-40B4-BE49-F238E27FC236}">
                <a16:creationId xmlns:a16="http://schemas.microsoft.com/office/drawing/2014/main" id="{C6D18F5E-578C-4AFB-A608-8732D72A5DA4}"/>
              </a:ext>
            </a:extLst>
          </p:cNvPr>
          <p:cNvGrpSpPr/>
          <p:nvPr/>
        </p:nvGrpSpPr>
        <p:grpSpPr>
          <a:xfrm>
            <a:off x="6026370" y="957942"/>
            <a:ext cx="2341966" cy="818294"/>
            <a:chOff x="523480" y="957942"/>
            <a:chExt cx="2341966" cy="818294"/>
          </a:xfrm>
        </p:grpSpPr>
        <p:pic>
          <p:nvPicPr>
            <p:cNvPr id="21" name="Picture 20">
              <a:extLst>
                <a:ext uri="{FF2B5EF4-FFF2-40B4-BE49-F238E27FC236}">
                  <a16:creationId xmlns:a16="http://schemas.microsoft.com/office/drawing/2014/main" id="{CD3618A6-1E43-459F-9B6C-257A8BF864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83BAB556-3928-41B2-B535-B611EC3048DF}"/>
                </a:ext>
              </a:extLst>
            </p:cNvPr>
            <p:cNvSpPr txBox="1"/>
            <p:nvPr/>
          </p:nvSpPr>
          <p:spPr>
            <a:xfrm>
              <a:off x="541830" y="1043923"/>
              <a:ext cx="2256448" cy="646331"/>
            </a:xfrm>
            <a:prstGeom prst="rect">
              <a:avLst/>
            </a:prstGeom>
            <a:noFill/>
          </p:spPr>
          <p:txBody>
            <a:bodyPr wrap="square">
              <a:spAutoFit/>
            </a:bodyPr>
            <a:lstStyle/>
            <a:p>
              <a:pPr algn="ctr" defTabSz="914378" hangingPunct="0">
                <a:defRPr/>
              </a:pPr>
              <a:r>
                <a:rPr lang="es-ES" sz="1800" b="1" dirty="0">
                  <a:solidFill>
                    <a:schemeClr val="bg1"/>
                  </a:solidFill>
                  <a:ea typeface="Arial"/>
                  <a:cs typeface="Arial"/>
                  <a:sym typeface="Arial"/>
                </a:rPr>
                <a:t>Efectos organizativos</a:t>
              </a:r>
            </a:p>
          </p:txBody>
        </p:sp>
      </p:grpSp>
    </p:spTree>
    <p:extLst>
      <p:ext uri="{BB962C8B-B14F-4D97-AF65-F5344CB8AC3E}">
        <p14:creationId xmlns:p14="http://schemas.microsoft.com/office/powerpoint/2010/main" val="3901693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itle 1"/>
          <p:cNvSpPr txBox="1">
            <a:spLocks noGrp="1"/>
          </p:cNvSpPr>
          <p:nvPr>
            <p:ph type="title"/>
          </p:nvPr>
        </p:nvSpPr>
        <p:spPr>
          <a:xfrm>
            <a:off x="454899" y="75807"/>
            <a:ext cx="7559872" cy="508859"/>
          </a:xfrm>
          <a:prstGeom prst="rect">
            <a:avLst/>
          </a:prstGeom>
        </p:spPr>
        <p:txBody>
          <a:bodyPr lIns="0"/>
          <a:lstStyle/>
          <a:p>
            <a:r>
              <a:rPr lang="es-ES" sz="2400"/>
              <a:t>Factores de SST y efectos de los sistemas de IA</a:t>
            </a:r>
          </a:p>
        </p:txBody>
      </p:sp>
      <p:grpSp>
        <p:nvGrpSpPr>
          <p:cNvPr id="15" name="Group 14">
            <a:extLst>
              <a:ext uri="{FF2B5EF4-FFF2-40B4-BE49-F238E27FC236}">
                <a16:creationId xmlns:a16="http://schemas.microsoft.com/office/drawing/2014/main" id="{CFB44D39-D4E2-4BBB-BCD5-D26EDCCE70BB}"/>
              </a:ext>
            </a:extLst>
          </p:cNvPr>
          <p:cNvGrpSpPr/>
          <p:nvPr/>
        </p:nvGrpSpPr>
        <p:grpSpPr>
          <a:xfrm>
            <a:off x="106986" y="781577"/>
            <a:ext cx="5840650" cy="3608908"/>
            <a:chOff x="3015804" y="900229"/>
            <a:chExt cx="5840650" cy="3608908"/>
          </a:xfrm>
        </p:grpSpPr>
        <p:sp>
          <p:nvSpPr>
            <p:cNvPr id="2" name="Ellipse 1"/>
            <p:cNvSpPr/>
            <p:nvPr/>
          </p:nvSpPr>
          <p:spPr>
            <a:xfrm>
              <a:off x="4235176" y="1004323"/>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3" name="Ellipse 2"/>
            <p:cNvSpPr/>
            <p:nvPr/>
          </p:nvSpPr>
          <p:spPr>
            <a:xfrm>
              <a:off x="4886686" y="1663091"/>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4" name="Ellipse 3"/>
            <p:cNvSpPr/>
            <p:nvPr/>
          </p:nvSpPr>
          <p:spPr>
            <a:xfrm>
              <a:off x="5100046" y="1876451"/>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5" name="Ellipse 4"/>
            <p:cNvSpPr/>
            <p:nvPr/>
          </p:nvSpPr>
          <p:spPr>
            <a:xfrm>
              <a:off x="5448564" y="2224970"/>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Rechteck 5"/>
            <p:cNvSpPr/>
            <p:nvPr/>
          </p:nvSpPr>
          <p:spPr>
            <a:xfrm>
              <a:off x="5812516" y="998358"/>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10" name="Gerader Verbinder 9"/>
            <p:cNvCxnSpPr/>
            <p:nvPr/>
          </p:nvCxnSpPr>
          <p:spPr>
            <a:xfrm>
              <a:off x="6163036" y="3416596"/>
              <a:ext cx="316230" cy="665132"/>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6591987" y="1663092"/>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a:off x="6680407" y="2983353"/>
              <a:ext cx="607300" cy="28875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3" name="Gerader Verbinder 22"/>
            <p:cNvCxnSpPr>
              <a:stCxn id="2" idx="3"/>
              <a:endCxn id="3" idx="3"/>
            </p:cNvCxnSpPr>
            <p:nvPr/>
          </p:nvCxnSpPr>
          <p:spPr>
            <a:xfrm flipV="1">
              <a:off x="4701632" y="3269598"/>
              <a:ext cx="460687" cy="45342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6" name="Gerader Verbinder 25"/>
            <p:cNvCxnSpPr>
              <a:stCxn id="2" idx="2"/>
              <a:endCxn id="3" idx="2"/>
            </p:cNvCxnSpPr>
            <p:nvPr/>
          </p:nvCxnSpPr>
          <p:spPr>
            <a:xfrm>
              <a:off x="4235176" y="2596903"/>
              <a:ext cx="651510" cy="7258"/>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a:stCxn id="2" idx="1"/>
              <a:endCxn id="3" idx="1"/>
            </p:cNvCxnSpPr>
            <p:nvPr/>
          </p:nvCxnSpPr>
          <p:spPr>
            <a:xfrm>
              <a:off x="4701632" y="1470779"/>
              <a:ext cx="460687" cy="46794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89" name="Textfeld 288"/>
            <p:cNvSpPr txBox="1"/>
            <p:nvPr/>
          </p:nvSpPr>
          <p:spPr>
            <a:xfrm>
              <a:off x="6415186" y="1173038"/>
              <a:ext cx="1797152" cy="20005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80" b="1" dirty="0">
                  <a:solidFill>
                    <a:srgbClr val="003399"/>
                  </a:solidFill>
                </a:rPr>
                <a:t>PREVENCICIÓN DE ACCIDENTES</a:t>
              </a:r>
            </a:p>
          </p:txBody>
        </p:sp>
        <p:sp>
          <p:nvSpPr>
            <p:cNvPr id="290" name="Rechteck 289"/>
            <p:cNvSpPr/>
            <p:nvPr/>
          </p:nvSpPr>
          <p:spPr>
            <a:xfrm>
              <a:off x="7154139" y="1875423"/>
              <a:ext cx="1702315" cy="45310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80" b="1" dirty="0">
                  <a:solidFill>
                    <a:srgbClr val="003399"/>
                  </a:solidFill>
                </a:rPr>
                <a:t>ESTRÉS</a:t>
              </a:r>
            </a:p>
            <a:p>
              <a:pPr marL="115888" indent="-115888">
                <a:buFont typeface="Wingdings" panose="05000000000000000000" pitchFamily="2" charset="2"/>
                <a:buChar char="§"/>
              </a:pPr>
              <a:r>
                <a:rPr lang="es-ES" sz="680" b="1" dirty="0">
                  <a:solidFill>
                    <a:srgbClr val="003399"/>
                  </a:solidFill>
                </a:rPr>
                <a:t>PROBLEMAS DE COMUNICACIÓN</a:t>
              </a:r>
            </a:p>
            <a:p>
              <a:pPr marL="115888" indent="-115888">
                <a:buFont typeface="Wingdings" panose="05000000000000000000" pitchFamily="2" charset="2"/>
                <a:buChar char="§"/>
              </a:pPr>
              <a:r>
                <a:rPr lang="es-ES" sz="680" b="1" dirty="0">
                  <a:solidFill>
                    <a:srgbClr val="003399"/>
                  </a:solidFill>
                </a:rPr>
                <a:t>CONFLICTOS</a:t>
              </a:r>
            </a:p>
          </p:txBody>
        </p:sp>
        <p:sp>
          <p:nvSpPr>
            <p:cNvPr id="291" name="Textfeld 290"/>
            <p:cNvSpPr txBox="1"/>
            <p:nvPr/>
          </p:nvSpPr>
          <p:spPr>
            <a:xfrm rot="18489174">
              <a:off x="4784720" y="1946836"/>
              <a:ext cx="875511" cy="207749"/>
            </a:xfrm>
            <a:prstGeom prst="rect">
              <a:avLst/>
            </a:prstGeom>
            <a:noFill/>
          </p:spPr>
          <p:txBody>
            <a:bodyPr wrap="square" rtlCol="0">
              <a:spAutoFit/>
            </a:bodyPr>
            <a:lstStyle/>
            <a:p>
              <a:r>
                <a:rPr lang="es-ES" sz="750" b="1">
                  <a:solidFill>
                    <a:srgbClr val="003399"/>
                  </a:solidFill>
                </a:rPr>
                <a:t>Psicosociales</a:t>
              </a:r>
            </a:p>
          </p:txBody>
        </p:sp>
        <p:sp>
          <p:nvSpPr>
            <p:cNvPr id="37" name="Textfeld 36"/>
            <p:cNvSpPr txBox="1"/>
            <p:nvPr/>
          </p:nvSpPr>
          <p:spPr>
            <a:xfrm rot="1720010">
              <a:off x="5944489" y="1840937"/>
              <a:ext cx="875511" cy="207749"/>
            </a:xfrm>
            <a:prstGeom prst="rect">
              <a:avLst/>
            </a:prstGeom>
            <a:noFill/>
          </p:spPr>
          <p:txBody>
            <a:bodyPr wrap="square" rtlCol="0">
              <a:spAutoFit/>
            </a:bodyPr>
            <a:lstStyle/>
            <a:p>
              <a:r>
                <a:rPr lang="es-ES" sz="750" b="1">
                  <a:solidFill>
                    <a:srgbClr val="003399"/>
                  </a:solidFill>
                </a:rPr>
                <a:t>Físicos</a:t>
              </a:r>
            </a:p>
          </p:txBody>
        </p:sp>
        <p:sp>
          <p:nvSpPr>
            <p:cNvPr id="38" name="Textfeld 37"/>
            <p:cNvSpPr txBox="1"/>
            <p:nvPr/>
          </p:nvSpPr>
          <p:spPr>
            <a:xfrm rot="17761369">
              <a:off x="6128039" y="2841957"/>
              <a:ext cx="875511" cy="207749"/>
            </a:xfrm>
            <a:prstGeom prst="rect">
              <a:avLst/>
            </a:prstGeom>
            <a:noFill/>
          </p:spPr>
          <p:txBody>
            <a:bodyPr wrap="square" rtlCol="0">
              <a:spAutoFit/>
            </a:bodyPr>
            <a:lstStyle/>
            <a:p>
              <a:r>
                <a:rPr lang="es-ES" sz="750" b="1">
                  <a:solidFill>
                    <a:srgbClr val="003399"/>
                  </a:solidFill>
                </a:rPr>
                <a:t>Organizativos</a:t>
              </a:r>
            </a:p>
          </p:txBody>
        </p:sp>
        <p:sp>
          <p:nvSpPr>
            <p:cNvPr id="39" name="Textfeld 38"/>
            <p:cNvSpPr txBox="1"/>
            <p:nvPr/>
          </p:nvSpPr>
          <p:spPr>
            <a:xfrm>
              <a:off x="7142555" y="1667764"/>
              <a:ext cx="1702315" cy="1969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80" b="1" dirty="0">
                  <a:solidFill>
                    <a:srgbClr val="003399"/>
                  </a:solidFill>
                </a:rPr>
                <a:t>CALIDAD DE LA COOPERACIÓN</a:t>
              </a:r>
            </a:p>
          </p:txBody>
        </p:sp>
        <p:sp>
          <p:nvSpPr>
            <p:cNvPr id="40" name="Textfeld 39"/>
            <p:cNvSpPr txBox="1"/>
            <p:nvPr/>
          </p:nvSpPr>
          <p:spPr>
            <a:xfrm>
              <a:off x="6858100" y="3632523"/>
              <a:ext cx="1879930" cy="300082"/>
            </a:xfrm>
            <a:prstGeom prst="rect">
              <a:avLst/>
            </a:prstGeom>
            <a:solidFill>
              <a:srgbClr val="D7E3AF"/>
            </a:solidFill>
          </p:spPr>
          <p:txBody>
            <a:bodyPr wrap="square" rtlCol="0">
              <a:spAutoFit/>
            </a:bodyPr>
            <a:lstStyle/>
            <a:p>
              <a:pPr marL="171450" indent="-171450">
                <a:buFont typeface="Arial" panose="020B0604020202020204" pitchFamily="34" charset="0"/>
                <a:buChar char="-"/>
              </a:pPr>
              <a:r>
                <a:rPr lang="es-ES" sz="675" b="1" dirty="0">
                  <a:solidFill>
                    <a:srgbClr val="003399"/>
                  </a:solidFill>
                </a:rPr>
                <a:t>MEJORA DE LAS CAPACIDADES</a:t>
              </a:r>
            </a:p>
            <a:p>
              <a:pPr marL="171450" indent="-171450">
                <a:buFont typeface="Arial" panose="020B0604020202020204" pitchFamily="34" charset="0"/>
                <a:buChar char="-"/>
              </a:pPr>
              <a:r>
                <a:rPr lang="es-ES" sz="675" b="1" dirty="0">
                  <a:solidFill>
                    <a:srgbClr val="003399"/>
                  </a:solidFill>
                </a:rPr>
                <a:t>RECICLAJE PROFESIONAL</a:t>
              </a:r>
            </a:p>
          </p:txBody>
        </p:sp>
        <p:sp>
          <p:nvSpPr>
            <p:cNvPr id="41" name="Rechteck 40"/>
            <p:cNvSpPr/>
            <p:nvPr/>
          </p:nvSpPr>
          <p:spPr>
            <a:xfrm>
              <a:off x="6871850" y="3940530"/>
              <a:ext cx="1256668" cy="230201"/>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s-ES" sz="675" b="1" dirty="0">
                  <a:solidFill>
                    <a:srgbClr val="003399"/>
                  </a:solidFill>
                </a:rPr>
                <a:t>DESCUALIFICACIÓN</a:t>
              </a:r>
            </a:p>
          </p:txBody>
        </p:sp>
        <p:sp>
          <p:nvSpPr>
            <p:cNvPr id="42" name="Textfeld 41"/>
            <p:cNvSpPr txBox="1"/>
            <p:nvPr/>
          </p:nvSpPr>
          <p:spPr>
            <a:xfrm>
              <a:off x="3586999" y="3815966"/>
              <a:ext cx="2183454" cy="301621"/>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80" b="1" dirty="0">
                  <a:solidFill>
                    <a:srgbClr val="003399"/>
                  </a:solidFill>
                </a:rPr>
                <a:t>REDUCCIÓN DE LA CARGA DE TRABAJO</a:t>
              </a:r>
            </a:p>
            <a:p>
              <a:pPr marL="115888" indent="-115888">
                <a:buFont typeface="Wingdings" panose="05000000000000000000" pitchFamily="2" charset="2"/>
                <a:buChar char="§"/>
              </a:pPr>
              <a:r>
                <a:rPr lang="es-ES" sz="680" b="1" dirty="0">
                  <a:solidFill>
                    <a:srgbClr val="003399"/>
                  </a:solidFill>
                </a:rPr>
                <a:t>DESEMPEÑO</a:t>
              </a:r>
            </a:p>
          </p:txBody>
        </p:sp>
        <p:sp>
          <p:nvSpPr>
            <p:cNvPr id="43" name="Rechteck 42"/>
            <p:cNvSpPr/>
            <p:nvPr/>
          </p:nvSpPr>
          <p:spPr>
            <a:xfrm>
              <a:off x="3586999" y="4123861"/>
              <a:ext cx="2016199" cy="3852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80" b="1" dirty="0">
                  <a:solidFill>
                    <a:srgbClr val="003399"/>
                  </a:solidFill>
                </a:rPr>
                <a:t>DEPENDENCIA EXCESIVA</a:t>
              </a:r>
            </a:p>
            <a:p>
              <a:pPr marL="115888" indent="-115888">
                <a:buFont typeface="Wingdings" panose="05000000000000000000" pitchFamily="2" charset="2"/>
                <a:buChar char="§"/>
              </a:pPr>
              <a:r>
                <a:rPr lang="es-ES" sz="680" b="1" dirty="0">
                  <a:solidFill>
                    <a:srgbClr val="003399"/>
                  </a:solidFill>
                </a:rPr>
                <a:t>SESGO DE AUTOMATIZACIÓN</a:t>
              </a:r>
            </a:p>
            <a:p>
              <a:pPr marL="115888" indent="-115888">
                <a:buFont typeface="Wingdings" panose="05000000000000000000" pitchFamily="2" charset="2"/>
                <a:buChar char="§"/>
              </a:pPr>
              <a:r>
                <a:rPr lang="es-ES" sz="680" b="1" dirty="0">
                  <a:solidFill>
                    <a:srgbClr val="003399"/>
                  </a:solidFill>
                </a:rPr>
                <a:t>USO INDEBIDO</a:t>
              </a:r>
            </a:p>
          </p:txBody>
        </p:sp>
        <p:sp>
          <p:nvSpPr>
            <p:cNvPr id="44" name="Rechteck 43"/>
            <p:cNvSpPr/>
            <p:nvPr/>
          </p:nvSpPr>
          <p:spPr>
            <a:xfrm>
              <a:off x="3025635" y="3197421"/>
              <a:ext cx="1494590" cy="29889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80" b="1" dirty="0">
                  <a:solidFill>
                    <a:srgbClr val="003399"/>
                  </a:solidFill>
                </a:rPr>
                <a:t>PÉRDIDA DE PRIVACIDAD</a:t>
              </a:r>
            </a:p>
            <a:p>
              <a:pPr marL="115888" indent="-115888">
                <a:buFont typeface="Wingdings" panose="05000000000000000000" pitchFamily="2" charset="2"/>
                <a:buChar char="§"/>
              </a:pPr>
              <a:r>
                <a:rPr lang="es-ES" sz="680" b="1" dirty="0">
                  <a:solidFill>
                    <a:srgbClr val="003399"/>
                  </a:solidFill>
                </a:rPr>
                <a:t>AUTOCENSURA</a:t>
              </a:r>
            </a:p>
          </p:txBody>
        </p:sp>
        <p:sp>
          <p:nvSpPr>
            <p:cNvPr id="45" name="Rechteck 44"/>
            <p:cNvSpPr/>
            <p:nvPr/>
          </p:nvSpPr>
          <p:spPr>
            <a:xfrm>
              <a:off x="3015804" y="2084090"/>
              <a:ext cx="1578400" cy="39935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80" b="1" dirty="0">
                  <a:solidFill>
                    <a:srgbClr val="003399"/>
                  </a:solidFill>
                </a:rPr>
                <a:t>PÉRDIDA DE AUTONOMÍA</a:t>
              </a:r>
            </a:p>
            <a:p>
              <a:pPr marL="115888" indent="-115888">
                <a:buFont typeface="Wingdings" panose="05000000000000000000" pitchFamily="2" charset="2"/>
                <a:buChar char="§"/>
              </a:pPr>
              <a:r>
                <a:rPr lang="es-ES" sz="680" b="1" dirty="0">
                  <a:solidFill>
                    <a:srgbClr val="003399"/>
                  </a:solidFill>
                </a:rPr>
                <a:t>PÉRDIDA DE SENTIDO</a:t>
              </a:r>
            </a:p>
            <a:p>
              <a:pPr marL="115888" indent="-115888">
                <a:buFont typeface="Wingdings" panose="05000000000000000000" pitchFamily="2" charset="2"/>
                <a:buChar char="§"/>
              </a:pPr>
              <a:r>
                <a:rPr lang="es-ES" sz="680" b="1" dirty="0">
                  <a:solidFill>
                    <a:srgbClr val="003399"/>
                  </a:solidFill>
                </a:rPr>
                <a:t>DESPERSONALIZACIÓN</a:t>
              </a:r>
            </a:p>
          </p:txBody>
        </p:sp>
        <p:sp>
          <p:nvSpPr>
            <p:cNvPr id="46" name="Rechteck 45"/>
            <p:cNvSpPr/>
            <p:nvPr/>
          </p:nvSpPr>
          <p:spPr>
            <a:xfrm>
              <a:off x="3762259" y="900229"/>
              <a:ext cx="1952556" cy="399490"/>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80" b="1" dirty="0">
                  <a:solidFill>
                    <a:srgbClr val="003399"/>
                  </a:solidFill>
                </a:rPr>
                <a:t>MIEDO</a:t>
              </a:r>
            </a:p>
            <a:p>
              <a:pPr marL="115888" indent="-115888">
                <a:buFont typeface="Wingdings" panose="05000000000000000000" pitchFamily="2" charset="2"/>
                <a:buChar char="§"/>
              </a:pPr>
              <a:r>
                <a:rPr lang="es-ES" sz="680" b="1" dirty="0">
                  <a:solidFill>
                    <a:srgbClr val="003399"/>
                  </a:solidFill>
                </a:rPr>
                <a:t>ESTRÉS</a:t>
              </a:r>
            </a:p>
            <a:p>
              <a:pPr marL="115888" indent="-115888">
                <a:buFont typeface="Wingdings" panose="05000000000000000000" pitchFamily="2" charset="2"/>
                <a:buChar char="§"/>
              </a:pPr>
              <a:r>
                <a:rPr lang="es-ES" sz="680" b="1" dirty="0">
                  <a:solidFill>
                    <a:srgbClr val="003399"/>
                  </a:solidFill>
                </a:rPr>
                <a:t>PROBLEMAS DE SALUD MENTAL</a:t>
              </a:r>
            </a:p>
          </p:txBody>
        </p:sp>
        <p:sp>
          <p:nvSpPr>
            <p:cNvPr id="292" name="Textfeld 291"/>
            <p:cNvSpPr txBox="1"/>
            <p:nvPr/>
          </p:nvSpPr>
          <p:spPr>
            <a:xfrm>
              <a:off x="4870364" y="1395686"/>
              <a:ext cx="900090" cy="300082"/>
            </a:xfrm>
            <a:prstGeom prst="rect">
              <a:avLst/>
            </a:prstGeom>
            <a:noFill/>
          </p:spPr>
          <p:txBody>
            <a:bodyPr wrap="square" rtlCol="0">
              <a:spAutoFit/>
            </a:bodyPr>
            <a:lstStyle/>
            <a:p>
              <a:r>
                <a:rPr lang="es-ES" sz="675" b="1" dirty="0">
                  <a:solidFill>
                    <a:srgbClr val="003399"/>
                  </a:solidFill>
                </a:rPr>
                <a:t>PÉRDIDA DE EMPLEO</a:t>
              </a:r>
            </a:p>
          </p:txBody>
        </p:sp>
        <p:sp>
          <p:nvSpPr>
            <p:cNvPr id="48" name="Textfeld 47"/>
            <p:cNvSpPr txBox="1"/>
            <p:nvPr/>
          </p:nvSpPr>
          <p:spPr>
            <a:xfrm>
              <a:off x="6160237" y="1431816"/>
              <a:ext cx="726801" cy="196208"/>
            </a:xfrm>
            <a:prstGeom prst="rect">
              <a:avLst/>
            </a:prstGeom>
            <a:noFill/>
          </p:spPr>
          <p:txBody>
            <a:bodyPr wrap="square" rtlCol="0">
              <a:spAutoFit/>
            </a:bodyPr>
            <a:lstStyle/>
            <a:p>
              <a:r>
                <a:rPr lang="es-ES" sz="675" b="1">
                  <a:solidFill>
                    <a:srgbClr val="003399"/>
                  </a:solidFill>
                </a:rPr>
                <a:t>SEGURIDAD</a:t>
              </a:r>
            </a:p>
          </p:txBody>
        </p:sp>
        <p:sp>
          <p:nvSpPr>
            <p:cNvPr id="49" name="Textfeld 48"/>
            <p:cNvSpPr txBox="1"/>
            <p:nvPr/>
          </p:nvSpPr>
          <p:spPr>
            <a:xfrm>
              <a:off x="6706485" y="2444257"/>
              <a:ext cx="787297" cy="300082"/>
            </a:xfrm>
            <a:prstGeom prst="rect">
              <a:avLst/>
            </a:prstGeom>
            <a:noFill/>
          </p:spPr>
          <p:txBody>
            <a:bodyPr wrap="square" rtlCol="0">
              <a:spAutoFit/>
            </a:bodyPr>
            <a:lstStyle/>
            <a:p>
              <a:pPr algn="ctr"/>
              <a:r>
                <a:rPr lang="es-ES" sz="675" b="1" dirty="0">
                  <a:solidFill>
                    <a:srgbClr val="003399"/>
                  </a:solidFill>
                </a:rPr>
                <a:t>ESTRUCTURA SOCIAL</a:t>
              </a:r>
            </a:p>
          </p:txBody>
        </p:sp>
        <p:sp>
          <p:nvSpPr>
            <p:cNvPr id="50" name="Textfeld 49"/>
            <p:cNvSpPr txBox="1"/>
            <p:nvPr/>
          </p:nvSpPr>
          <p:spPr>
            <a:xfrm>
              <a:off x="6244057" y="3320962"/>
              <a:ext cx="1044427" cy="300082"/>
            </a:xfrm>
            <a:prstGeom prst="rect">
              <a:avLst/>
            </a:prstGeom>
            <a:noFill/>
          </p:spPr>
          <p:txBody>
            <a:bodyPr wrap="square" rtlCol="0">
              <a:spAutoFit/>
            </a:bodyPr>
            <a:lstStyle/>
            <a:p>
              <a:pPr algn="ctr"/>
              <a:r>
                <a:rPr lang="es-ES" sz="650" b="1" dirty="0">
                  <a:solidFill>
                    <a:srgbClr val="003399"/>
                  </a:solidFill>
                </a:rPr>
                <a:t>TRANSFORMACIÓN DEL EMPLEO</a:t>
              </a:r>
            </a:p>
          </p:txBody>
        </p:sp>
        <p:sp>
          <p:nvSpPr>
            <p:cNvPr id="51" name="Textfeld 50"/>
            <p:cNvSpPr txBox="1"/>
            <p:nvPr/>
          </p:nvSpPr>
          <p:spPr>
            <a:xfrm>
              <a:off x="5379259" y="3602330"/>
              <a:ext cx="726801" cy="196208"/>
            </a:xfrm>
            <a:prstGeom prst="rect">
              <a:avLst/>
            </a:prstGeom>
            <a:noFill/>
          </p:spPr>
          <p:txBody>
            <a:bodyPr wrap="square" rtlCol="0">
              <a:spAutoFit/>
            </a:bodyPr>
            <a:lstStyle/>
            <a:p>
              <a:r>
                <a:rPr lang="es-ES" sz="675" b="1">
                  <a:solidFill>
                    <a:srgbClr val="003399"/>
                  </a:solidFill>
                </a:rPr>
                <a:t>CONFIANZA</a:t>
              </a:r>
            </a:p>
          </p:txBody>
        </p:sp>
        <p:sp>
          <p:nvSpPr>
            <p:cNvPr id="52" name="Textfeld 51"/>
            <p:cNvSpPr txBox="1"/>
            <p:nvPr/>
          </p:nvSpPr>
          <p:spPr>
            <a:xfrm>
              <a:off x="4295654" y="2928542"/>
              <a:ext cx="855881" cy="196208"/>
            </a:xfrm>
            <a:prstGeom prst="rect">
              <a:avLst/>
            </a:prstGeom>
            <a:noFill/>
          </p:spPr>
          <p:txBody>
            <a:bodyPr wrap="square" rtlCol="0">
              <a:spAutoFit/>
            </a:bodyPr>
            <a:lstStyle/>
            <a:p>
              <a:r>
                <a:rPr lang="es-ES" sz="630" b="1" dirty="0">
                  <a:solidFill>
                    <a:srgbClr val="003399"/>
                  </a:solidFill>
                </a:rPr>
                <a:t>VIGILANCIA</a:t>
              </a:r>
            </a:p>
          </p:txBody>
        </p:sp>
        <p:sp>
          <p:nvSpPr>
            <p:cNvPr id="53" name="Textfeld 52"/>
            <p:cNvSpPr txBox="1"/>
            <p:nvPr/>
          </p:nvSpPr>
          <p:spPr>
            <a:xfrm>
              <a:off x="4362916" y="1890979"/>
              <a:ext cx="726801" cy="196208"/>
            </a:xfrm>
            <a:prstGeom prst="rect">
              <a:avLst/>
            </a:prstGeom>
            <a:noFill/>
          </p:spPr>
          <p:txBody>
            <a:bodyPr wrap="square" rtlCol="0">
              <a:spAutoFit/>
            </a:bodyPr>
            <a:lstStyle/>
            <a:p>
              <a:r>
                <a:rPr lang="es-ES" sz="675" b="1">
                  <a:solidFill>
                    <a:srgbClr val="003399"/>
                  </a:solidFill>
                </a:rPr>
                <a:t>AUTONOMÍA</a:t>
              </a:r>
            </a:p>
          </p:txBody>
        </p:sp>
      </p:grpSp>
      <p:sp>
        <p:nvSpPr>
          <p:cNvPr id="13" name="TextBox 12">
            <a:extLst>
              <a:ext uri="{FF2B5EF4-FFF2-40B4-BE49-F238E27FC236}">
                <a16:creationId xmlns:a16="http://schemas.microsoft.com/office/drawing/2014/main" id="{8F8C2F19-F7E7-BCCF-C87B-368562460704}"/>
              </a:ext>
            </a:extLst>
          </p:cNvPr>
          <p:cNvSpPr txBox="1"/>
          <p:nvPr/>
        </p:nvSpPr>
        <p:spPr>
          <a:xfrm>
            <a:off x="5936052" y="1153510"/>
            <a:ext cx="2622697" cy="1015663"/>
          </a:xfrm>
          <a:prstGeom prst="rect">
            <a:avLst/>
          </a:prstGeom>
          <a:noFill/>
        </p:spPr>
        <p:txBody>
          <a:bodyPr wrap="square"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es-ES" sz="1200" dirty="0"/>
              <a:t>Las oportunidades incluyen la reducción de la carga de trabajo, la prevención de accidentes, la mejora de las capacidades y el reciclaje profesional. </a:t>
            </a:r>
          </a:p>
        </p:txBody>
      </p:sp>
      <p:sp>
        <p:nvSpPr>
          <p:cNvPr id="19" name="TextBox 18">
            <a:extLst>
              <a:ext uri="{FF2B5EF4-FFF2-40B4-BE49-F238E27FC236}">
                <a16:creationId xmlns:a16="http://schemas.microsoft.com/office/drawing/2014/main" id="{2D1232E3-1AFD-33D1-14E6-89996ADBC043}"/>
              </a:ext>
            </a:extLst>
          </p:cNvPr>
          <p:cNvSpPr txBox="1"/>
          <p:nvPr/>
        </p:nvSpPr>
        <p:spPr>
          <a:xfrm>
            <a:off x="5953290" y="2531750"/>
            <a:ext cx="2622697" cy="1200329"/>
          </a:xfrm>
          <a:prstGeom prst="rect">
            <a:avLst/>
          </a:prstGeom>
          <a:noFill/>
        </p:spPr>
        <p:txBody>
          <a:bodyPr wrap="square" rtlCol="0">
            <a:spAutoFit/>
          </a:bodyPr>
          <a:lstStyle/>
          <a:p>
            <a:r>
              <a:rPr lang="es-ES" sz="1200" dirty="0">
                <a:solidFill>
                  <a:srgbClr val="003399"/>
                </a:solidFill>
              </a:rPr>
              <a:t>Los riesgos están relacionados con todas las categorías e incluyen el miedo a la pérdida de puestos de trabajo, la autocensura, el sesgo de automatización y la descualificación.   </a:t>
            </a:r>
          </a:p>
        </p:txBody>
      </p:sp>
      <p:grpSp>
        <p:nvGrpSpPr>
          <p:cNvPr id="47" name="Group 46">
            <a:extLst>
              <a:ext uri="{FF2B5EF4-FFF2-40B4-BE49-F238E27FC236}">
                <a16:creationId xmlns:a16="http://schemas.microsoft.com/office/drawing/2014/main" id="{D201B096-D2AC-484C-8F0E-1C35230BF7C4}"/>
              </a:ext>
            </a:extLst>
          </p:cNvPr>
          <p:cNvGrpSpPr/>
          <p:nvPr/>
        </p:nvGrpSpPr>
        <p:grpSpPr>
          <a:xfrm>
            <a:off x="2861634" y="4189019"/>
            <a:ext cx="1333179" cy="479018"/>
            <a:chOff x="1887666" y="4470727"/>
            <a:chExt cx="1333179" cy="479018"/>
          </a:xfrm>
        </p:grpSpPr>
        <p:grpSp>
          <p:nvGrpSpPr>
            <p:cNvPr id="54" name="Group 53">
              <a:extLst>
                <a:ext uri="{FF2B5EF4-FFF2-40B4-BE49-F238E27FC236}">
                  <a16:creationId xmlns:a16="http://schemas.microsoft.com/office/drawing/2014/main" id="{2711C472-5821-4263-A590-BB45D1D92A0B}"/>
                </a:ext>
              </a:extLst>
            </p:cNvPr>
            <p:cNvGrpSpPr/>
            <p:nvPr/>
          </p:nvGrpSpPr>
          <p:grpSpPr>
            <a:xfrm>
              <a:off x="1887666" y="4470727"/>
              <a:ext cx="1333179" cy="479018"/>
              <a:chOff x="1034983" y="2994423"/>
              <a:chExt cx="972277" cy="479018"/>
            </a:xfrm>
          </p:grpSpPr>
          <p:sp>
            <p:nvSpPr>
              <p:cNvPr id="56" name="Textfeld 288">
                <a:extLst>
                  <a:ext uri="{FF2B5EF4-FFF2-40B4-BE49-F238E27FC236}">
                    <a16:creationId xmlns:a16="http://schemas.microsoft.com/office/drawing/2014/main" id="{DA373B34-B358-421D-BD0E-37BBD7D2896B}"/>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57" name="TextBox 56">
                <a:extLst>
                  <a:ext uri="{FF2B5EF4-FFF2-40B4-BE49-F238E27FC236}">
                    <a16:creationId xmlns:a16="http://schemas.microsoft.com/office/drawing/2014/main" id="{D18AE582-A92C-4FB1-B769-0EBD5F24DBCE}"/>
                  </a:ext>
                </a:extLst>
              </p:cNvPr>
              <p:cNvSpPr txBox="1"/>
              <p:nvPr/>
            </p:nvSpPr>
            <p:spPr>
              <a:xfrm>
                <a:off x="1258811" y="3026888"/>
                <a:ext cx="731963" cy="215444"/>
              </a:xfrm>
              <a:prstGeom prst="rect">
                <a:avLst/>
              </a:prstGeom>
              <a:noFill/>
            </p:spPr>
            <p:txBody>
              <a:bodyPr wrap="square" rtlCol="0">
                <a:spAutoFit/>
              </a:bodyPr>
              <a:lstStyle/>
              <a:p>
                <a:r>
                  <a:rPr lang="es-ES" sz="800">
                    <a:solidFill>
                      <a:srgbClr val="003399"/>
                    </a:solidFill>
                  </a:rPr>
                  <a:t>Oportunidades</a:t>
                </a:r>
              </a:p>
            </p:txBody>
          </p:sp>
          <p:sp>
            <p:nvSpPr>
              <p:cNvPr id="58" name="TextBox 57">
                <a:extLst>
                  <a:ext uri="{FF2B5EF4-FFF2-40B4-BE49-F238E27FC236}">
                    <a16:creationId xmlns:a16="http://schemas.microsoft.com/office/drawing/2014/main" id="{FBC5F08A-F541-4D1F-8FF4-FAFF84C16224}"/>
                  </a:ext>
                </a:extLst>
              </p:cNvPr>
              <p:cNvSpPr txBox="1"/>
              <p:nvPr/>
            </p:nvSpPr>
            <p:spPr>
              <a:xfrm>
                <a:off x="1258811" y="3223799"/>
                <a:ext cx="498855" cy="215444"/>
              </a:xfrm>
              <a:prstGeom prst="rect">
                <a:avLst/>
              </a:prstGeom>
              <a:noFill/>
            </p:spPr>
            <p:txBody>
              <a:bodyPr wrap="square" rtlCol="0">
                <a:spAutoFit/>
              </a:bodyPr>
              <a:lstStyle/>
              <a:p>
                <a:r>
                  <a:rPr lang="es-ES" sz="800">
                    <a:solidFill>
                      <a:srgbClr val="003399"/>
                    </a:solidFill>
                  </a:rPr>
                  <a:t>Riesgos</a:t>
                </a:r>
              </a:p>
            </p:txBody>
          </p:sp>
          <p:sp>
            <p:nvSpPr>
              <p:cNvPr id="59" name="Rectangle 58">
                <a:extLst>
                  <a:ext uri="{FF2B5EF4-FFF2-40B4-BE49-F238E27FC236}">
                    <a16:creationId xmlns:a16="http://schemas.microsoft.com/office/drawing/2014/main" id="{91C78AA3-6554-440C-A8CA-2D05C10F57A1}"/>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55" name="Textfeld 288">
              <a:extLst>
                <a:ext uri="{FF2B5EF4-FFF2-40B4-BE49-F238E27FC236}">
                  <a16:creationId xmlns:a16="http://schemas.microsoft.com/office/drawing/2014/main" id="{F4CF1B65-7E8E-4B12-9C0E-25397D04D1B0}"/>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Tree>
    <p:extLst>
      <p:ext uri="{BB962C8B-B14F-4D97-AF65-F5344CB8AC3E}">
        <p14:creationId xmlns:p14="http://schemas.microsoft.com/office/powerpoint/2010/main" val="2482743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96DC411-A64F-DB77-96C4-823B8605A563}"/>
              </a:ext>
            </a:extLst>
          </p:cNvPr>
          <p:cNvSpPr txBox="1">
            <a:spLocks noGrp="1"/>
          </p:cNvSpPr>
          <p:nvPr>
            <p:ph type="title"/>
          </p:nvPr>
        </p:nvSpPr>
        <p:spPr>
          <a:xfrm>
            <a:off x="364510" y="137793"/>
            <a:ext cx="7559872" cy="367201"/>
          </a:xfrm>
          <a:prstGeom prst="rect">
            <a:avLst/>
          </a:prstGeom>
        </p:spPr>
        <p:txBody>
          <a:bodyPr/>
          <a:lstStyle/>
          <a:p>
            <a:r>
              <a:rPr lang="es-ES" sz="2400"/>
              <a:t>Factores de SST y efectos de la robótica avanzada </a:t>
            </a:r>
          </a:p>
        </p:txBody>
      </p:sp>
      <p:grpSp>
        <p:nvGrpSpPr>
          <p:cNvPr id="8" name="Group 7">
            <a:extLst>
              <a:ext uri="{FF2B5EF4-FFF2-40B4-BE49-F238E27FC236}">
                <a16:creationId xmlns:a16="http://schemas.microsoft.com/office/drawing/2014/main" id="{5CE121ED-2293-46BA-858F-6828E2304B41}"/>
              </a:ext>
            </a:extLst>
          </p:cNvPr>
          <p:cNvGrpSpPr/>
          <p:nvPr/>
        </p:nvGrpSpPr>
        <p:grpSpPr>
          <a:xfrm>
            <a:off x="-9525" y="1029310"/>
            <a:ext cx="5669930" cy="3580764"/>
            <a:chOff x="3266846" y="976403"/>
            <a:chExt cx="5798691" cy="3662081"/>
          </a:xfrm>
        </p:grpSpPr>
        <p:sp>
          <p:nvSpPr>
            <p:cNvPr id="23" name="Ellipse 22"/>
            <p:cNvSpPr/>
            <p:nvPr/>
          </p:nvSpPr>
          <p:spPr>
            <a:xfrm>
              <a:off x="4641048" y="1087756"/>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4" name="Ellipse 23"/>
            <p:cNvSpPr/>
            <p:nvPr/>
          </p:nvSpPr>
          <p:spPr>
            <a:xfrm>
              <a:off x="5288792" y="1731069"/>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5" name="Ellipse 24"/>
            <p:cNvSpPr/>
            <p:nvPr/>
          </p:nvSpPr>
          <p:spPr>
            <a:xfrm>
              <a:off x="5502152" y="1944429"/>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6" name="Ellipse 25"/>
            <p:cNvSpPr/>
            <p:nvPr/>
          </p:nvSpPr>
          <p:spPr>
            <a:xfrm>
              <a:off x="5850670" y="2292948"/>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27" name="Rechteck 26"/>
            <p:cNvSpPr/>
            <p:nvPr/>
          </p:nvSpPr>
          <p:spPr>
            <a:xfrm>
              <a:off x="6214622" y="1066336"/>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cxnSp>
          <p:nvCxnSpPr>
            <p:cNvPr id="28" name="Gerader Verbinder 27"/>
            <p:cNvCxnSpPr/>
            <p:nvPr/>
          </p:nvCxnSpPr>
          <p:spPr>
            <a:xfrm flipH="1">
              <a:off x="5979561" y="3576640"/>
              <a:ext cx="108529" cy="684719"/>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flipV="1">
              <a:off x="6994093" y="1731069"/>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p:nvCxnSpPr>
          <p:spPr>
            <a:xfrm>
              <a:off x="7137050" y="2896159"/>
              <a:ext cx="660857" cy="14772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flipH="1" flipV="1">
              <a:off x="6715993" y="3478932"/>
              <a:ext cx="345671" cy="56170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2" name="Gerader Verbinder 31"/>
            <p:cNvCxnSpPr>
              <a:endCxn id="24" idx="3"/>
            </p:cNvCxnSpPr>
            <p:nvPr/>
          </p:nvCxnSpPr>
          <p:spPr>
            <a:xfrm flipV="1">
              <a:off x="5019485" y="3337576"/>
              <a:ext cx="544941" cy="38463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3" name="Gerader Verbinder 32"/>
            <p:cNvCxnSpPr/>
            <p:nvPr/>
          </p:nvCxnSpPr>
          <p:spPr>
            <a:xfrm>
              <a:off x="4862987" y="1853082"/>
              <a:ext cx="542150" cy="343694"/>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p:nvSpPr>
          <p:spPr>
            <a:xfrm>
              <a:off x="6528773" y="976403"/>
              <a:ext cx="1547082" cy="41549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dirty="0">
                  <a:solidFill>
                    <a:srgbClr val="003399"/>
                  </a:solidFill>
                </a:rPr>
                <a:t>PREVENCIÓN DE TME</a:t>
              </a:r>
            </a:p>
            <a:p>
              <a:pPr marL="115888" indent="-115888">
                <a:buFont typeface="Wingdings" panose="05000000000000000000" pitchFamily="2" charset="2"/>
                <a:buChar char="§"/>
              </a:pPr>
              <a:r>
                <a:rPr lang="es-ES" sz="650" b="1" dirty="0">
                  <a:solidFill>
                    <a:srgbClr val="003399"/>
                  </a:solidFill>
                </a:rPr>
                <a:t>SEGURIDAD</a:t>
              </a:r>
            </a:p>
            <a:p>
              <a:pPr marL="115888" indent="-115888">
                <a:buFont typeface="Wingdings" panose="05000000000000000000" pitchFamily="2" charset="2"/>
                <a:buChar char="§"/>
              </a:pPr>
              <a:r>
                <a:rPr lang="es-ES" sz="650" b="1" dirty="0">
                  <a:solidFill>
                    <a:srgbClr val="003399"/>
                  </a:solidFill>
                </a:rPr>
                <a:t>REDUCCIÓN DE RIESGOS</a:t>
              </a:r>
            </a:p>
          </p:txBody>
        </p:sp>
        <p:sp>
          <p:nvSpPr>
            <p:cNvPr id="35" name="Rechteck 34"/>
            <p:cNvSpPr/>
            <p:nvPr/>
          </p:nvSpPr>
          <p:spPr>
            <a:xfrm>
              <a:off x="7436062" y="2231699"/>
              <a:ext cx="1414876" cy="19775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50" b="1" dirty="0">
                  <a:solidFill>
                    <a:srgbClr val="003399"/>
                  </a:solidFill>
                </a:rPr>
                <a:t>RECHAZO DEL SISTEMA</a:t>
              </a:r>
            </a:p>
          </p:txBody>
        </p:sp>
        <p:sp>
          <p:nvSpPr>
            <p:cNvPr id="36" name="Textfeld 35"/>
            <p:cNvSpPr txBox="1"/>
            <p:nvPr/>
          </p:nvSpPr>
          <p:spPr>
            <a:xfrm rot="18489174">
              <a:off x="5186826" y="2014814"/>
              <a:ext cx="875511" cy="207749"/>
            </a:xfrm>
            <a:prstGeom prst="rect">
              <a:avLst/>
            </a:prstGeom>
            <a:noFill/>
          </p:spPr>
          <p:txBody>
            <a:bodyPr wrap="square" rtlCol="0">
              <a:spAutoFit/>
            </a:bodyPr>
            <a:lstStyle/>
            <a:p>
              <a:r>
                <a:rPr lang="es-ES" sz="750" b="1">
                  <a:solidFill>
                    <a:srgbClr val="003399"/>
                  </a:solidFill>
                </a:rPr>
                <a:t>Psicosociales</a:t>
              </a:r>
            </a:p>
          </p:txBody>
        </p:sp>
        <p:sp>
          <p:nvSpPr>
            <p:cNvPr id="37" name="Textfeld 36"/>
            <p:cNvSpPr txBox="1"/>
            <p:nvPr/>
          </p:nvSpPr>
          <p:spPr>
            <a:xfrm rot="1720010">
              <a:off x="6346595" y="1908915"/>
              <a:ext cx="875511" cy="207749"/>
            </a:xfrm>
            <a:prstGeom prst="rect">
              <a:avLst/>
            </a:prstGeom>
            <a:noFill/>
          </p:spPr>
          <p:txBody>
            <a:bodyPr wrap="square" rtlCol="0">
              <a:spAutoFit/>
            </a:bodyPr>
            <a:lstStyle/>
            <a:p>
              <a:r>
                <a:rPr lang="es-ES" sz="750" b="1">
                  <a:solidFill>
                    <a:srgbClr val="003399"/>
                  </a:solidFill>
                </a:rPr>
                <a:t>Físicos</a:t>
              </a:r>
            </a:p>
          </p:txBody>
        </p:sp>
        <p:sp>
          <p:nvSpPr>
            <p:cNvPr id="38" name="Textfeld 37"/>
            <p:cNvSpPr txBox="1"/>
            <p:nvPr/>
          </p:nvSpPr>
          <p:spPr>
            <a:xfrm rot="19287176">
              <a:off x="6338080" y="3177239"/>
              <a:ext cx="875511" cy="207749"/>
            </a:xfrm>
            <a:prstGeom prst="rect">
              <a:avLst/>
            </a:prstGeom>
            <a:noFill/>
          </p:spPr>
          <p:txBody>
            <a:bodyPr wrap="square" rtlCol="0">
              <a:spAutoFit/>
            </a:bodyPr>
            <a:lstStyle/>
            <a:p>
              <a:r>
                <a:rPr lang="es-ES" sz="750" b="1">
                  <a:solidFill>
                    <a:srgbClr val="003399"/>
                  </a:solidFill>
                </a:rPr>
                <a:t>Organizativos</a:t>
              </a:r>
            </a:p>
          </p:txBody>
        </p:sp>
        <p:sp>
          <p:nvSpPr>
            <p:cNvPr id="39" name="Textfeld 38"/>
            <p:cNvSpPr txBox="1"/>
            <p:nvPr/>
          </p:nvSpPr>
          <p:spPr>
            <a:xfrm>
              <a:off x="7433532" y="1995719"/>
              <a:ext cx="1056070" cy="233975"/>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es-ES" sz="650" b="1" dirty="0">
                  <a:solidFill>
                    <a:srgbClr val="003399"/>
                  </a:solidFill>
                </a:rPr>
                <a:t>PARTICIPACIÓN</a:t>
              </a:r>
            </a:p>
          </p:txBody>
        </p:sp>
        <p:sp>
          <p:nvSpPr>
            <p:cNvPr id="40" name="Textfeld 39"/>
            <p:cNvSpPr txBox="1"/>
            <p:nvPr/>
          </p:nvSpPr>
          <p:spPr>
            <a:xfrm>
              <a:off x="7524960" y="3132542"/>
              <a:ext cx="1540577" cy="19672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dirty="0">
                  <a:solidFill>
                    <a:srgbClr val="003399"/>
                  </a:solidFill>
                </a:rPr>
                <a:t>MAYOR COMPROMISO</a:t>
              </a:r>
            </a:p>
          </p:txBody>
        </p:sp>
        <p:sp>
          <p:nvSpPr>
            <p:cNvPr id="41" name="Rechteck 40"/>
            <p:cNvSpPr/>
            <p:nvPr/>
          </p:nvSpPr>
          <p:spPr>
            <a:xfrm>
              <a:off x="7529908" y="3326536"/>
              <a:ext cx="1134207" cy="136810"/>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es-ES" sz="650" b="1" dirty="0">
                  <a:solidFill>
                    <a:srgbClr val="003399"/>
                  </a:solidFill>
                </a:rPr>
                <a:t>INCERTIDUMBRE</a:t>
              </a:r>
            </a:p>
          </p:txBody>
        </p:sp>
        <p:sp>
          <p:nvSpPr>
            <p:cNvPr id="42" name="Textfeld 41"/>
            <p:cNvSpPr txBox="1"/>
            <p:nvPr/>
          </p:nvSpPr>
          <p:spPr>
            <a:xfrm>
              <a:off x="6154498" y="4074179"/>
              <a:ext cx="1172921" cy="29902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dirty="0">
                  <a:solidFill>
                    <a:srgbClr val="003399"/>
                  </a:solidFill>
                </a:rPr>
                <a:t>MEJORA DE LAS CAPACIDADES</a:t>
              </a:r>
            </a:p>
          </p:txBody>
        </p:sp>
        <p:sp>
          <p:nvSpPr>
            <p:cNvPr id="43" name="Rechteck 42"/>
            <p:cNvSpPr/>
            <p:nvPr/>
          </p:nvSpPr>
          <p:spPr>
            <a:xfrm>
              <a:off x="6162253" y="4380185"/>
              <a:ext cx="1172921" cy="25829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50" b="1" dirty="0">
                  <a:solidFill>
                    <a:srgbClr val="003399"/>
                  </a:solidFill>
                </a:rPr>
                <a:t>DESCUALIFICACIÓN</a:t>
              </a:r>
            </a:p>
            <a:p>
              <a:pPr marL="115888" indent="-115888">
                <a:buFont typeface="Wingdings" panose="05000000000000000000" pitchFamily="2" charset="2"/>
                <a:buChar char="§"/>
              </a:pPr>
              <a:r>
                <a:rPr lang="es-ES" sz="650" b="1" dirty="0">
                  <a:solidFill>
                    <a:srgbClr val="003399"/>
                  </a:solidFill>
                </a:rPr>
                <a:t>USO INDEBIDO</a:t>
              </a:r>
            </a:p>
          </p:txBody>
        </p:sp>
        <p:sp>
          <p:nvSpPr>
            <p:cNvPr id="44" name="Rechteck 43"/>
            <p:cNvSpPr/>
            <p:nvPr/>
          </p:nvSpPr>
          <p:spPr>
            <a:xfrm>
              <a:off x="3401720" y="4067974"/>
              <a:ext cx="1852842" cy="38463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50" b="1" dirty="0">
                  <a:solidFill>
                    <a:srgbClr val="003399"/>
                  </a:solidFill>
                </a:rPr>
                <a:t>MIEDO A LA PÉRDIDA DE EMPLEO</a:t>
              </a:r>
            </a:p>
            <a:p>
              <a:pPr marL="115888" indent="-115888">
                <a:buFont typeface="Wingdings" panose="05000000000000000000" pitchFamily="2" charset="2"/>
                <a:buChar char="§"/>
              </a:pPr>
              <a:r>
                <a:rPr lang="es-ES" sz="650" b="1" dirty="0">
                  <a:solidFill>
                    <a:srgbClr val="003399"/>
                  </a:solidFill>
                </a:rPr>
                <a:t>INFRAUTILIZACIÓN DE LA TECNOLOGÍA</a:t>
              </a:r>
            </a:p>
          </p:txBody>
        </p:sp>
        <p:sp>
          <p:nvSpPr>
            <p:cNvPr id="46" name="Rechteck 45"/>
            <p:cNvSpPr/>
            <p:nvPr/>
          </p:nvSpPr>
          <p:spPr>
            <a:xfrm>
              <a:off x="3401720" y="1284023"/>
              <a:ext cx="1817582" cy="41760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50" b="1" dirty="0">
                  <a:solidFill>
                    <a:srgbClr val="003399"/>
                  </a:solidFill>
                </a:rPr>
                <a:t>DESCONFIANZA</a:t>
              </a:r>
            </a:p>
            <a:p>
              <a:pPr marL="115888" indent="-115888">
                <a:buFont typeface="Wingdings" panose="05000000000000000000" pitchFamily="2" charset="2"/>
                <a:buChar char="§"/>
              </a:pPr>
              <a:r>
                <a:rPr lang="es-ES" sz="650" b="1" dirty="0">
                  <a:solidFill>
                    <a:srgbClr val="003399"/>
                  </a:solidFill>
                </a:rPr>
                <a:t>SESGO DE AUTOMATIZACIÓN</a:t>
              </a:r>
            </a:p>
            <a:p>
              <a:pPr marL="115888" indent="-115888">
                <a:buFont typeface="Wingdings" panose="05000000000000000000" pitchFamily="2" charset="2"/>
                <a:buChar char="§"/>
              </a:pPr>
              <a:r>
                <a:rPr lang="es-ES" sz="650" b="1" dirty="0">
                  <a:solidFill>
                    <a:srgbClr val="003399"/>
                  </a:solidFill>
                </a:rPr>
                <a:t>COMPLACENCIA</a:t>
              </a:r>
            </a:p>
          </p:txBody>
        </p:sp>
        <p:sp>
          <p:nvSpPr>
            <p:cNvPr id="47" name="Textfeld 46"/>
            <p:cNvSpPr txBox="1"/>
            <p:nvPr/>
          </p:nvSpPr>
          <p:spPr>
            <a:xfrm>
              <a:off x="5316735" y="1395620"/>
              <a:ext cx="776199" cy="401327"/>
            </a:xfrm>
            <a:prstGeom prst="rect">
              <a:avLst/>
            </a:prstGeom>
            <a:noFill/>
          </p:spPr>
          <p:txBody>
            <a:bodyPr wrap="square" rtlCol="0">
              <a:spAutoFit/>
            </a:bodyPr>
            <a:lstStyle/>
            <a:p>
              <a:pPr algn="ctr"/>
              <a:r>
                <a:rPr lang="es-ES" sz="650" b="1" dirty="0">
                  <a:solidFill>
                    <a:srgbClr val="003399"/>
                  </a:solidFill>
                </a:rPr>
                <a:t>ASIGNACIÓN DE FUNCIONES</a:t>
              </a:r>
            </a:p>
          </p:txBody>
        </p:sp>
        <p:sp>
          <p:nvSpPr>
            <p:cNvPr id="48" name="Textfeld 47"/>
            <p:cNvSpPr txBox="1"/>
            <p:nvPr/>
          </p:nvSpPr>
          <p:spPr>
            <a:xfrm>
              <a:off x="6407480" y="1396449"/>
              <a:ext cx="966665" cy="503626"/>
            </a:xfrm>
            <a:prstGeom prst="rect">
              <a:avLst/>
            </a:prstGeom>
            <a:noFill/>
          </p:spPr>
          <p:txBody>
            <a:bodyPr wrap="square" rtlCol="0">
              <a:spAutoFit/>
            </a:bodyPr>
            <a:lstStyle/>
            <a:p>
              <a:pPr algn="ctr"/>
              <a:r>
                <a:rPr lang="es-ES" sz="650" b="1" dirty="0">
                  <a:solidFill>
                    <a:srgbClr val="003399"/>
                  </a:solidFill>
                </a:rPr>
                <a:t>MODIFICACIÓN FÍSICA DEL LUGAR DE TRABAJO</a:t>
              </a:r>
            </a:p>
          </p:txBody>
        </p:sp>
        <p:sp>
          <p:nvSpPr>
            <p:cNvPr id="49" name="Textfeld 48"/>
            <p:cNvSpPr txBox="1"/>
            <p:nvPr/>
          </p:nvSpPr>
          <p:spPr>
            <a:xfrm>
              <a:off x="7063366" y="2512235"/>
              <a:ext cx="864870" cy="286437"/>
            </a:xfrm>
            <a:prstGeom prst="rect">
              <a:avLst/>
            </a:prstGeom>
            <a:noFill/>
          </p:spPr>
          <p:txBody>
            <a:bodyPr wrap="square" rtlCol="0">
              <a:spAutoFit/>
            </a:bodyPr>
            <a:lstStyle/>
            <a:p>
              <a:pPr algn="ctr"/>
              <a:r>
                <a:rPr lang="es-ES" sz="600" b="1" dirty="0">
                  <a:solidFill>
                    <a:srgbClr val="003399"/>
                  </a:solidFill>
                </a:rPr>
                <a:t>PROCESO DE INTRODUCCIÓN</a:t>
              </a:r>
            </a:p>
          </p:txBody>
        </p:sp>
        <p:sp>
          <p:nvSpPr>
            <p:cNvPr id="50" name="Textfeld 49"/>
            <p:cNvSpPr txBox="1"/>
            <p:nvPr/>
          </p:nvSpPr>
          <p:spPr>
            <a:xfrm>
              <a:off x="6769196" y="3341027"/>
              <a:ext cx="830296" cy="300082"/>
            </a:xfrm>
            <a:prstGeom prst="rect">
              <a:avLst/>
            </a:prstGeom>
            <a:noFill/>
          </p:spPr>
          <p:txBody>
            <a:bodyPr wrap="square" rtlCol="0">
              <a:spAutoFit/>
            </a:bodyPr>
            <a:lstStyle/>
            <a:p>
              <a:pPr algn="ctr"/>
              <a:r>
                <a:rPr lang="es-ES" sz="650" b="1" dirty="0">
                  <a:solidFill>
                    <a:srgbClr val="003399"/>
                  </a:solidFill>
                </a:rPr>
                <a:t>GESTIÓN DEL CAMBIO</a:t>
              </a:r>
            </a:p>
          </p:txBody>
        </p:sp>
        <p:sp>
          <p:nvSpPr>
            <p:cNvPr id="51" name="Textfeld 50"/>
            <p:cNvSpPr txBox="1"/>
            <p:nvPr/>
          </p:nvSpPr>
          <p:spPr>
            <a:xfrm>
              <a:off x="6123326" y="3791693"/>
              <a:ext cx="759532" cy="200664"/>
            </a:xfrm>
            <a:prstGeom prst="rect">
              <a:avLst/>
            </a:prstGeom>
            <a:noFill/>
          </p:spPr>
          <p:txBody>
            <a:bodyPr wrap="square" rtlCol="0">
              <a:spAutoFit/>
            </a:bodyPr>
            <a:lstStyle/>
            <a:p>
              <a:r>
                <a:rPr lang="es-ES" sz="650" b="1" dirty="0">
                  <a:solidFill>
                    <a:srgbClr val="003399"/>
                  </a:solidFill>
                </a:rPr>
                <a:t>FORMACIÓN</a:t>
              </a:r>
            </a:p>
          </p:txBody>
        </p:sp>
        <p:sp>
          <p:nvSpPr>
            <p:cNvPr id="52" name="Textfeld 51"/>
            <p:cNvSpPr txBox="1"/>
            <p:nvPr/>
          </p:nvSpPr>
          <p:spPr>
            <a:xfrm>
              <a:off x="5111373" y="3598953"/>
              <a:ext cx="965231" cy="299028"/>
            </a:xfrm>
            <a:prstGeom prst="rect">
              <a:avLst/>
            </a:prstGeom>
            <a:noFill/>
          </p:spPr>
          <p:txBody>
            <a:bodyPr wrap="square" rtlCol="0">
              <a:spAutoFit/>
            </a:bodyPr>
            <a:lstStyle/>
            <a:p>
              <a:pPr algn="ctr"/>
              <a:r>
                <a:rPr lang="es-ES" sz="650" b="1" dirty="0">
                  <a:solidFill>
                    <a:srgbClr val="003399"/>
                  </a:solidFill>
                </a:rPr>
                <a:t>FUNCIONAMIENTO Y SUPERVISIÓN</a:t>
              </a:r>
            </a:p>
          </p:txBody>
        </p:sp>
        <p:sp>
          <p:nvSpPr>
            <p:cNvPr id="53" name="Textfeld 52"/>
            <p:cNvSpPr txBox="1"/>
            <p:nvPr/>
          </p:nvSpPr>
          <p:spPr>
            <a:xfrm>
              <a:off x="4676256" y="2196329"/>
              <a:ext cx="726801" cy="300082"/>
            </a:xfrm>
            <a:prstGeom prst="rect">
              <a:avLst/>
            </a:prstGeom>
            <a:noFill/>
          </p:spPr>
          <p:txBody>
            <a:bodyPr wrap="square" rtlCol="0">
              <a:spAutoFit/>
            </a:bodyPr>
            <a:lstStyle/>
            <a:p>
              <a:pPr algn="ctr"/>
              <a:r>
                <a:rPr lang="es-ES" sz="650" b="1" dirty="0">
                  <a:solidFill>
                    <a:srgbClr val="003399"/>
                  </a:solidFill>
                </a:rPr>
                <a:t>DISEÑO DE TAREAS</a:t>
              </a:r>
            </a:p>
          </p:txBody>
        </p:sp>
        <p:sp>
          <p:nvSpPr>
            <p:cNvPr id="55" name="Textfeld 54"/>
            <p:cNvSpPr txBox="1"/>
            <p:nvPr/>
          </p:nvSpPr>
          <p:spPr>
            <a:xfrm>
              <a:off x="3972118" y="3755897"/>
              <a:ext cx="1269233" cy="307777"/>
            </a:xfrm>
            <a:prstGeom prst="rect">
              <a:avLst/>
            </a:prstGeom>
            <a:solidFill>
              <a:srgbClr val="D7E3AF"/>
            </a:solidFill>
          </p:spPr>
          <p:txBody>
            <a:bodyPr wrap="square" lIns="91440" rtlCol="0">
              <a:spAutoFit/>
            </a:bodyPr>
            <a:lstStyle/>
            <a:p>
              <a:pPr marL="115888" indent="-115888">
                <a:buFont typeface="Wingdings" panose="05000000000000000000" pitchFamily="2" charset="2"/>
                <a:buChar char="§"/>
              </a:pPr>
              <a:r>
                <a:rPr lang="es-ES" sz="650" b="1" dirty="0">
                  <a:solidFill>
                    <a:srgbClr val="003399"/>
                  </a:solidFill>
                </a:rPr>
                <a:t>APOYO SOCIAL</a:t>
              </a:r>
            </a:p>
            <a:p>
              <a:pPr marL="115888" indent="-115888">
                <a:buFont typeface="Wingdings" panose="05000000000000000000" pitchFamily="2" charset="2"/>
                <a:buChar char="§"/>
              </a:pPr>
              <a:r>
                <a:rPr lang="es-ES" sz="650" b="1" dirty="0">
                  <a:solidFill>
                    <a:srgbClr val="003399"/>
                  </a:solidFill>
                </a:rPr>
                <a:t>ACTITUD POSITIVA</a:t>
              </a:r>
            </a:p>
          </p:txBody>
        </p:sp>
        <p:sp>
          <p:nvSpPr>
            <p:cNvPr id="58" name="Textfeld 57"/>
            <p:cNvSpPr txBox="1"/>
            <p:nvPr/>
          </p:nvSpPr>
          <p:spPr>
            <a:xfrm>
              <a:off x="4710946" y="3123589"/>
              <a:ext cx="797830" cy="300082"/>
            </a:xfrm>
            <a:prstGeom prst="rect">
              <a:avLst/>
            </a:prstGeom>
            <a:noFill/>
          </p:spPr>
          <p:txBody>
            <a:bodyPr wrap="square" rtlCol="0">
              <a:spAutoFit/>
            </a:bodyPr>
            <a:lstStyle/>
            <a:p>
              <a:pPr algn="ctr"/>
              <a:r>
                <a:rPr lang="es-ES" sz="650" b="1" dirty="0">
                  <a:solidFill>
                    <a:srgbClr val="003399"/>
                  </a:solidFill>
                </a:rPr>
                <a:t>DISEÑO DE LA INTERACCIÓN</a:t>
              </a:r>
            </a:p>
          </p:txBody>
        </p:sp>
        <p:cxnSp>
          <p:nvCxnSpPr>
            <p:cNvPr id="59" name="Gerader Verbinder 58"/>
            <p:cNvCxnSpPr/>
            <p:nvPr/>
          </p:nvCxnSpPr>
          <p:spPr>
            <a:xfrm flipV="1">
              <a:off x="4661816" y="2833676"/>
              <a:ext cx="660857" cy="9396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61" name="Rechteck 60"/>
            <p:cNvSpPr/>
            <p:nvPr/>
          </p:nvSpPr>
          <p:spPr>
            <a:xfrm>
              <a:off x="3281208" y="3262977"/>
              <a:ext cx="1482910" cy="43054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700" b="1" dirty="0">
                  <a:solidFill>
                    <a:srgbClr val="003399"/>
                  </a:solidFill>
                </a:rPr>
                <a:t>ESTRÉS</a:t>
              </a:r>
            </a:p>
            <a:p>
              <a:pPr marL="115888" indent="-115888">
                <a:buFont typeface="Wingdings" panose="05000000000000000000" pitchFamily="2" charset="2"/>
                <a:buChar char="§"/>
              </a:pPr>
              <a:r>
                <a:rPr lang="es-ES" sz="650" b="1" dirty="0">
                  <a:solidFill>
                    <a:srgbClr val="003399"/>
                  </a:solidFill>
                </a:rPr>
                <a:t>CONTROL PERCIBIDO</a:t>
              </a:r>
            </a:p>
            <a:p>
              <a:pPr marL="115888" indent="-115888">
                <a:buFont typeface="Wingdings" panose="05000000000000000000" pitchFamily="2" charset="2"/>
                <a:buChar char="§"/>
              </a:pPr>
              <a:r>
                <a:rPr lang="es-ES" sz="650" b="1" dirty="0">
                  <a:solidFill>
                    <a:srgbClr val="003399"/>
                  </a:solidFill>
                </a:rPr>
                <a:t>INCERTIDUMBRE</a:t>
              </a:r>
            </a:p>
          </p:txBody>
        </p:sp>
        <p:sp>
          <p:nvSpPr>
            <p:cNvPr id="62" name="Textfeld 61"/>
            <p:cNvSpPr txBox="1"/>
            <p:nvPr/>
          </p:nvSpPr>
          <p:spPr>
            <a:xfrm>
              <a:off x="3266846" y="2973190"/>
              <a:ext cx="1515139" cy="29902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spc="-30" dirty="0">
                  <a:solidFill>
                    <a:srgbClr val="003399"/>
                  </a:solidFill>
                </a:rPr>
                <a:t>ACEPTACIÓN</a:t>
              </a:r>
            </a:p>
            <a:p>
              <a:pPr marL="115888" indent="-115888">
                <a:buFont typeface="Wingdings" panose="05000000000000000000" pitchFamily="2" charset="2"/>
                <a:buChar char="§"/>
              </a:pPr>
              <a:r>
                <a:rPr lang="es-ES" sz="650" b="1" spc="-30" dirty="0">
                  <a:solidFill>
                    <a:srgbClr val="003399"/>
                  </a:solidFill>
                </a:rPr>
                <a:t>FLUJO DE TRABAJO POSITIVO</a:t>
              </a:r>
            </a:p>
          </p:txBody>
        </p:sp>
        <p:sp>
          <p:nvSpPr>
            <p:cNvPr id="63" name="Rechteck 62"/>
            <p:cNvSpPr/>
            <p:nvPr/>
          </p:nvSpPr>
          <p:spPr>
            <a:xfrm>
              <a:off x="3287313" y="2247986"/>
              <a:ext cx="1484324" cy="41587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50" b="1" dirty="0">
                  <a:solidFill>
                    <a:srgbClr val="003399"/>
                  </a:solidFill>
                </a:rPr>
                <a:t>AGOTAMIENTO EMOCIONAL</a:t>
              </a:r>
            </a:p>
            <a:p>
              <a:pPr marL="115888" indent="-115888">
                <a:buFont typeface="Wingdings" panose="05000000000000000000" pitchFamily="2" charset="2"/>
                <a:buChar char="§"/>
              </a:pPr>
              <a:r>
                <a:rPr lang="es-ES" sz="650" b="1" dirty="0">
                  <a:solidFill>
                    <a:srgbClr val="003399"/>
                  </a:solidFill>
                </a:rPr>
                <a:t>NERVIOSISMO</a:t>
              </a:r>
            </a:p>
            <a:p>
              <a:pPr marL="115888" indent="-115888">
                <a:buFont typeface="Wingdings" panose="05000000000000000000" pitchFamily="2" charset="2"/>
                <a:buChar char="§"/>
              </a:pPr>
              <a:r>
                <a:rPr lang="es-ES" sz="650" b="1" dirty="0">
                  <a:solidFill>
                    <a:srgbClr val="003399"/>
                  </a:solidFill>
                </a:rPr>
                <a:t>IRRITABILIDAD</a:t>
              </a:r>
            </a:p>
          </p:txBody>
        </p:sp>
        <p:sp>
          <p:nvSpPr>
            <p:cNvPr id="64" name="Textfeld 63"/>
            <p:cNvSpPr txBox="1"/>
            <p:nvPr/>
          </p:nvSpPr>
          <p:spPr>
            <a:xfrm>
              <a:off x="3272556" y="1956966"/>
              <a:ext cx="1515140" cy="3077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dirty="0">
                  <a:solidFill>
                    <a:srgbClr val="003399"/>
                  </a:solidFill>
                </a:rPr>
                <a:t>MOTIVACIÓN</a:t>
              </a:r>
            </a:p>
            <a:p>
              <a:pPr marL="115888" indent="-115888">
                <a:buFont typeface="Wingdings" panose="05000000000000000000" pitchFamily="2" charset="2"/>
                <a:buChar char="§"/>
              </a:pPr>
              <a:r>
                <a:rPr lang="es-ES" sz="650" b="1" dirty="0">
                  <a:solidFill>
                    <a:srgbClr val="003399"/>
                  </a:solidFill>
                </a:rPr>
                <a:t>SATISFACCIÓN</a:t>
              </a:r>
            </a:p>
          </p:txBody>
        </p:sp>
        <p:sp>
          <p:nvSpPr>
            <p:cNvPr id="68" name="Textfeld 67"/>
            <p:cNvSpPr txBox="1"/>
            <p:nvPr/>
          </p:nvSpPr>
          <p:spPr>
            <a:xfrm>
              <a:off x="4005186" y="983914"/>
              <a:ext cx="1228855" cy="307777"/>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dirty="0">
                  <a:solidFill>
                    <a:srgbClr val="003399"/>
                  </a:solidFill>
                </a:rPr>
                <a:t>APOYO SOCIAL</a:t>
              </a:r>
            </a:p>
            <a:p>
              <a:pPr marL="115888" indent="-115888">
                <a:buFont typeface="Wingdings" panose="05000000000000000000" pitchFamily="2" charset="2"/>
                <a:buChar char="§"/>
              </a:pPr>
              <a:r>
                <a:rPr lang="es-ES" sz="650" b="1" dirty="0">
                  <a:solidFill>
                    <a:srgbClr val="003399"/>
                  </a:solidFill>
                </a:rPr>
                <a:t>ACTITUD POSITIVA</a:t>
              </a:r>
            </a:p>
          </p:txBody>
        </p:sp>
      </p:grpSp>
      <p:sp>
        <p:nvSpPr>
          <p:cNvPr id="9" name="TextBox 8">
            <a:extLst>
              <a:ext uri="{FF2B5EF4-FFF2-40B4-BE49-F238E27FC236}">
                <a16:creationId xmlns:a16="http://schemas.microsoft.com/office/drawing/2014/main" id="{E23D4543-21FF-01F3-247C-503C03C0266B}"/>
              </a:ext>
            </a:extLst>
          </p:cNvPr>
          <p:cNvSpPr txBox="1"/>
          <p:nvPr/>
        </p:nvSpPr>
        <p:spPr>
          <a:xfrm>
            <a:off x="5904508" y="2844702"/>
            <a:ext cx="2797532" cy="1015663"/>
          </a:xfrm>
          <a:prstGeom prst="rect">
            <a:avLst/>
          </a:prstGeom>
          <a:noFill/>
        </p:spPr>
        <p:txBody>
          <a:bodyPr wrap="square" rtlCol="0">
            <a:spAutoFit/>
          </a:bodyPr>
          <a:lstStyle/>
          <a:p>
            <a:pPr>
              <a:spcAft>
                <a:spcPts val="600"/>
              </a:spcAft>
            </a:pPr>
            <a:r>
              <a:rPr lang="es-ES" sz="1200" dirty="0">
                <a:solidFill>
                  <a:srgbClr val="003399"/>
                </a:solidFill>
              </a:rPr>
              <a:t>Los riesgos incluyen el rechazo, la desconfianza y la infrautilización de la tecnología, el estrés, la descualificación y el agotamiento emocional.</a:t>
            </a:r>
          </a:p>
        </p:txBody>
      </p:sp>
      <p:sp>
        <p:nvSpPr>
          <p:cNvPr id="10" name="TextBox 9">
            <a:extLst>
              <a:ext uri="{FF2B5EF4-FFF2-40B4-BE49-F238E27FC236}">
                <a16:creationId xmlns:a16="http://schemas.microsoft.com/office/drawing/2014/main" id="{B9F048CA-99C4-F56B-8E5D-AA6C6BA79FEC}"/>
              </a:ext>
            </a:extLst>
          </p:cNvPr>
          <p:cNvSpPr txBox="1"/>
          <p:nvPr/>
        </p:nvSpPr>
        <p:spPr>
          <a:xfrm>
            <a:off x="5904508" y="1322473"/>
            <a:ext cx="2797532" cy="1200329"/>
          </a:xfrm>
          <a:prstGeom prst="rect">
            <a:avLst/>
          </a:prstGeom>
          <a:noFill/>
        </p:spPr>
        <p:txBody>
          <a:bodyPr wrap="square" rtlCol="0">
            <a:spAutoFit/>
          </a:bodyPr>
          <a:lstStyle/>
          <a:p>
            <a:pPr>
              <a:spcAft>
                <a:spcPts val="600"/>
              </a:spcAft>
            </a:pPr>
            <a:r>
              <a:rPr lang="es-ES" sz="1200" dirty="0">
                <a:solidFill>
                  <a:srgbClr val="003399"/>
                </a:solidFill>
                <a:effectLst/>
                <a:ea typeface="Times New Roman" panose="02020603050405020304" pitchFamily="18" charset="0"/>
              </a:rPr>
              <a:t>La reducción de la carga de trabajo física y la mejora de la salud física son los principales beneficios. Las oportunidades también implican un flujo de trabajo positivo, la motivación y la mejora de las capacidades.</a:t>
            </a:r>
          </a:p>
        </p:txBody>
      </p:sp>
      <p:grpSp>
        <p:nvGrpSpPr>
          <p:cNvPr id="54" name="Group 53">
            <a:extLst>
              <a:ext uri="{FF2B5EF4-FFF2-40B4-BE49-F238E27FC236}">
                <a16:creationId xmlns:a16="http://schemas.microsoft.com/office/drawing/2014/main" id="{085218EF-D3DE-40D9-8791-39A4A576602E}"/>
              </a:ext>
            </a:extLst>
          </p:cNvPr>
          <p:cNvGrpSpPr/>
          <p:nvPr/>
        </p:nvGrpSpPr>
        <p:grpSpPr>
          <a:xfrm>
            <a:off x="4139998" y="4073228"/>
            <a:ext cx="1333179" cy="479018"/>
            <a:chOff x="1887666" y="4470727"/>
            <a:chExt cx="1333179" cy="479018"/>
          </a:xfrm>
        </p:grpSpPr>
        <p:grpSp>
          <p:nvGrpSpPr>
            <p:cNvPr id="56" name="Group 55">
              <a:extLst>
                <a:ext uri="{FF2B5EF4-FFF2-40B4-BE49-F238E27FC236}">
                  <a16:creationId xmlns:a16="http://schemas.microsoft.com/office/drawing/2014/main" id="{C0E812EB-6231-428B-8986-241B07B3FF28}"/>
                </a:ext>
              </a:extLst>
            </p:cNvPr>
            <p:cNvGrpSpPr/>
            <p:nvPr/>
          </p:nvGrpSpPr>
          <p:grpSpPr>
            <a:xfrm>
              <a:off x="1887666" y="4470727"/>
              <a:ext cx="1333179" cy="479018"/>
              <a:chOff x="1034983" y="2994423"/>
              <a:chExt cx="972277" cy="479018"/>
            </a:xfrm>
          </p:grpSpPr>
          <p:sp>
            <p:nvSpPr>
              <p:cNvPr id="60" name="Textfeld 288">
                <a:extLst>
                  <a:ext uri="{FF2B5EF4-FFF2-40B4-BE49-F238E27FC236}">
                    <a16:creationId xmlns:a16="http://schemas.microsoft.com/office/drawing/2014/main" id="{CD133D0E-0D4C-4C36-B3C9-58497A6F52CF}"/>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5" name="TextBox 64">
                <a:extLst>
                  <a:ext uri="{FF2B5EF4-FFF2-40B4-BE49-F238E27FC236}">
                    <a16:creationId xmlns:a16="http://schemas.microsoft.com/office/drawing/2014/main" id="{E6F3EE83-1BFE-4402-BE51-B7C45515DBB3}"/>
                  </a:ext>
                </a:extLst>
              </p:cNvPr>
              <p:cNvSpPr txBox="1"/>
              <p:nvPr/>
            </p:nvSpPr>
            <p:spPr>
              <a:xfrm>
                <a:off x="1258811" y="3026888"/>
                <a:ext cx="731963" cy="215444"/>
              </a:xfrm>
              <a:prstGeom prst="rect">
                <a:avLst/>
              </a:prstGeom>
              <a:noFill/>
            </p:spPr>
            <p:txBody>
              <a:bodyPr wrap="square" rtlCol="0">
                <a:spAutoFit/>
              </a:bodyPr>
              <a:lstStyle/>
              <a:p>
                <a:r>
                  <a:rPr lang="es-ES" sz="800">
                    <a:solidFill>
                      <a:srgbClr val="003399"/>
                    </a:solidFill>
                  </a:rPr>
                  <a:t>Oportunidades</a:t>
                </a:r>
              </a:p>
            </p:txBody>
          </p:sp>
          <p:sp>
            <p:nvSpPr>
              <p:cNvPr id="66" name="TextBox 65">
                <a:extLst>
                  <a:ext uri="{FF2B5EF4-FFF2-40B4-BE49-F238E27FC236}">
                    <a16:creationId xmlns:a16="http://schemas.microsoft.com/office/drawing/2014/main" id="{0B6BF4E0-E187-4A2E-AC60-092812FE3628}"/>
                  </a:ext>
                </a:extLst>
              </p:cNvPr>
              <p:cNvSpPr txBox="1"/>
              <p:nvPr/>
            </p:nvSpPr>
            <p:spPr>
              <a:xfrm>
                <a:off x="1258811" y="3223799"/>
                <a:ext cx="498855" cy="215444"/>
              </a:xfrm>
              <a:prstGeom prst="rect">
                <a:avLst/>
              </a:prstGeom>
              <a:noFill/>
            </p:spPr>
            <p:txBody>
              <a:bodyPr wrap="square" rtlCol="0">
                <a:spAutoFit/>
              </a:bodyPr>
              <a:lstStyle/>
              <a:p>
                <a:r>
                  <a:rPr lang="es-ES" sz="800">
                    <a:solidFill>
                      <a:srgbClr val="003399"/>
                    </a:solidFill>
                  </a:rPr>
                  <a:t>Riesgos</a:t>
                </a:r>
              </a:p>
            </p:txBody>
          </p:sp>
          <p:sp>
            <p:nvSpPr>
              <p:cNvPr id="67" name="Rectangle 66">
                <a:extLst>
                  <a:ext uri="{FF2B5EF4-FFF2-40B4-BE49-F238E27FC236}">
                    <a16:creationId xmlns:a16="http://schemas.microsoft.com/office/drawing/2014/main" id="{7446F20B-C0B5-4C09-B6C7-4902A211B5BA}"/>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57" name="Textfeld 288">
              <a:extLst>
                <a:ext uri="{FF2B5EF4-FFF2-40B4-BE49-F238E27FC236}">
                  <a16:creationId xmlns:a16="http://schemas.microsoft.com/office/drawing/2014/main" id="{F34085B8-EACD-4EFB-A009-C4B9E9A75B1B}"/>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Tree>
    <p:extLst>
      <p:ext uri="{BB962C8B-B14F-4D97-AF65-F5344CB8AC3E}">
        <p14:creationId xmlns:p14="http://schemas.microsoft.com/office/powerpoint/2010/main" val="3255425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B5050C-8BD6-4B2B-8A5E-3CA6224A3E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3724" y="2069949"/>
            <a:ext cx="3486150" cy="2414953"/>
          </a:xfrm>
          <a:prstGeom prst="rect">
            <a:avLst/>
          </a:prstGeom>
        </p:spPr>
      </p:pic>
      <p:sp>
        <p:nvSpPr>
          <p:cNvPr id="2" name="Title 1">
            <a:extLst>
              <a:ext uri="{FF2B5EF4-FFF2-40B4-BE49-F238E27FC236}">
                <a16:creationId xmlns:a16="http://schemas.microsoft.com/office/drawing/2014/main" id="{742D6B68-3596-4372-BF6D-D7C27088D49B}"/>
              </a:ext>
            </a:extLst>
          </p:cNvPr>
          <p:cNvSpPr>
            <a:spLocks noGrp="1"/>
          </p:cNvSpPr>
          <p:nvPr>
            <p:ph type="title"/>
          </p:nvPr>
        </p:nvSpPr>
        <p:spPr/>
        <p:txBody>
          <a:bodyPr lIns="0"/>
          <a:lstStyle/>
          <a:p>
            <a:r>
              <a:rPr lang="es-ES" sz="2400" dirty="0"/>
              <a:t>Colmar la brecha entre la teoría y la práctica</a:t>
            </a:r>
          </a:p>
        </p:txBody>
      </p:sp>
      <p:sp>
        <p:nvSpPr>
          <p:cNvPr id="3" name="Content Placeholder 2">
            <a:extLst>
              <a:ext uri="{FF2B5EF4-FFF2-40B4-BE49-F238E27FC236}">
                <a16:creationId xmlns:a16="http://schemas.microsoft.com/office/drawing/2014/main" id="{131C3415-0BD6-B11F-A5FF-BF033608586F}"/>
              </a:ext>
            </a:extLst>
          </p:cNvPr>
          <p:cNvSpPr>
            <a:spLocks noGrp="1"/>
          </p:cNvSpPr>
          <p:nvPr>
            <p:ph sz="half" idx="1"/>
          </p:nvPr>
        </p:nvSpPr>
        <p:spPr>
          <a:xfrm>
            <a:off x="450000" y="1062458"/>
            <a:ext cx="7779600" cy="718718"/>
          </a:xfrm>
        </p:spPr>
        <p:txBody>
          <a:bodyPr lIns="0" tIns="0" rIns="0" bIns="0">
            <a:normAutofit lnSpcReduction="10000"/>
          </a:bodyPr>
          <a:lstStyle/>
          <a:p>
            <a:r>
              <a:rPr lang="es-ES" sz="1600" b="0" dirty="0"/>
              <a:t>EU-OSHA elaboró 16 casos prácticos para investigar la aplicación práctica de la automatización de tareas físicas y cognitivas, centrándose en el efecto sobre la SST.</a:t>
            </a:r>
          </a:p>
        </p:txBody>
      </p:sp>
      <p:sp>
        <p:nvSpPr>
          <p:cNvPr id="9" name="Content Placeholder 2">
            <a:extLst>
              <a:ext uri="{FF2B5EF4-FFF2-40B4-BE49-F238E27FC236}">
                <a16:creationId xmlns:a16="http://schemas.microsoft.com/office/drawing/2014/main" id="{500DF05B-D6B7-48DE-930C-5DCE066958D3}"/>
              </a:ext>
            </a:extLst>
          </p:cNvPr>
          <p:cNvSpPr txBox="1">
            <a:spLocks/>
          </p:cNvSpPr>
          <p:nvPr/>
        </p:nvSpPr>
        <p:spPr>
          <a:xfrm>
            <a:off x="447675" y="1840414"/>
            <a:ext cx="4124325" cy="1104900"/>
          </a:xfrm>
          <a:prstGeom prst="rect">
            <a:avLst/>
          </a:prstGeom>
        </p:spPr>
        <p:txBody>
          <a:bodyPr vert="horz" lIns="0" tIns="0" rIns="0" bIns="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r>
              <a:rPr lang="es-ES" sz="1600" b="0" dirty="0"/>
              <a:t>Entrevistas con personas trabajadoras, responsables de SST, ingenieros técnicos, comités de empresa y personal</a:t>
            </a:r>
            <a:r>
              <a:rPr lang="es-ES" sz="1600" b="0" dirty="0">
                <a:solidFill>
                  <a:srgbClr val="FF0000"/>
                </a:solidFill>
              </a:rPr>
              <a:t> </a:t>
            </a:r>
            <a:r>
              <a:rPr lang="es-ES" sz="1600" b="0" dirty="0"/>
              <a:t>directivo.</a:t>
            </a:r>
          </a:p>
        </p:txBody>
      </p:sp>
    </p:spTree>
    <p:extLst>
      <p:ext uri="{BB962C8B-B14F-4D97-AF65-F5344CB8AC3E}">
        <p14:creationId xmlns:p14="http://schemas.microsoft.com/office/powerpoint/2010/main" val="4085006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F5CC-A6D8-1421-0AB1-E4B6C57E573F}"/>
              </a:ext>
            </a:extLst>
          </p:cNvPr>
          <p:cNvSpPr>
            <a:spLocks noGrp="1"/>
          </p:cNvSpPr>
          <p:nvPr>
            <p:ph type="title"/>
          </p:nvPr>
        </p:nvSpPr>
        <p:spPr/>
        <p:txBody>
          <a:bodyPr lIns="0"/>
          <a:lstStyle/>
          <a:p>
            <a:r>
              <a:rPr lang="es-ES" sz="2400"/>
              <a:t>16 casos prácticos sobre automatización</a:t>
            </a:r>
          </a:p>
        </p:txBody>
      </p:sp>
      <p:pic>
        <p:nvPicPr>
          <p:cNvPr id="4" name="Picture 3">
            <a:extLst>
              <a:ext uri="{FF2B5EF4-FFF2-40B4-BE49-F238E27FC236}">
                <a16:creationId xmlns:a16="http://schemas.microsoft.com/office/drawing/2014/main" id="{8528823C-F877-45C1-823B-A984AAF87D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8398" y="2522501"/>
            <a:ext cx="2737773" cy="1553042"/>
          </a:xfrm>
          <a:prstGeom prst="rect">
            <a:avLst/>
          </a:prstGeom>
        </p:spPr>
      </p:pic>
      <p:pic>
        <p:nvPicPr>
          <p:cNvPr id="5" name="Picture 4">
            <a:extLst>
              <a:ext uri="{FF2B5EF4-FFF2-40B4-BE49-F238E27FC236}">
                <a16:creationId xmlns:a16="http://schemas.microsoft.com/office/drawing/2014/main" id="{DD5D05C8-E6F9-45C1-ADBE-D4E6B6061C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1832" y="729782"/>
            <a:ext cx="2807177" cy="1599722"/>
          </a:xfrm>
          <a:prstGeom prst="rect">
            <a:avLst/>
          </a:prstGeom>
        </p:spPr>
      </p:pic>
      <p:pic>
        <p:nvPicPr>
          <p:cNvPr id="6" name="Picture 5" descr="Cartoon of a cartoon of a person working on a conveyor belt&#10;&#10;Description automatically generated">
            <a:extLst>
              <a:ext uri="{FF2B5EF4-FFF2-40B4-BE49-F238E27FC236}">
                <a16:creationId xmlns:a16="http://schemas.microsoft.com/office/drawing/2014/main" id="{5CA28A32-2A6D-4AF8-BFCF-E3F7434B4E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pic>
        <p:nvPicPr>
          <p:cNvPr id="11" name="Picture 10">
            <a:extLst>
              <a:ext uri="{FF2B5EF4-FFF2-40B4-BE49-F238E27FC236}">
                <a16:creationId xmlns:a16="http://schemas.microsoft.com/office/drawing/2014/main" id="{CF4A919F-BB0A-4816-BA63-05ECFC7825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96355" y="2502535"/>
            <a:ext cx="2768237" cy="1546775"/>
          </a:xfrm>
          <a:prstGeom prst="rect">
            <a:avLst/>
          </a:prstGeom>
        </p:spPr>
      </p:pic>
      <p:pic>
        <p:nvPicPr>
          <p:cNvPr id="13" name="Picture 12">
            <a:extLst>
              <a:ext uri="{FF2B5EF4-FFF2-40B4-BE49-F238E27FC236}">
                <a16:creationId xmlns:a16="http://schemas.microsoft.com/office/drawing/2014/main" id="{9AF163FB-17FE-4FCB-8617-CA1261E06CE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pic>
        <p:nvPicPr>
          <p:cNvPr id="15" name="Picture 14">
            <a:extLst>
              <a:ext uri="{FF2B5EF4-FFF2-40B4-BE49-F238E27FC236}">
                <a16:creationId xmlns:a16="http://schemas.microsoft.com/office/drawing/2014/main" id="{61EF8A9D-1272-4998-A309-DE8FBE4084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529345"/>
            <a:ext cx="2768237" cy="1546775"/>
          </a:xfrm>
          <a:prstGeom prst="rect">
            <a:avLst/>
          </a:prstGeom>
        </p:spPr>
      </p:pic>
      <p:sp>
        <p:nvSpPr>
          <p:cNvPr id="18" name="Title 1">
            <a:extLst>
              <a:ext uri="{FF2B5EF4-FFF2-40B4-BE49-F238E27FC236}">
                <a16:creationId xmlns:a16="http://schemas.microsoft.com/office/drawing/2014/main" id="{CE8AD233-8FA2-4747-B83C-63FD53A3CFDE}"/>
              </a:ext>
            </a:extLst>
          </p:cNvPr>
          <p:cNvSpPr txBox="1">
            <a:spLocks/>
          </p:cNvSpPr>
          <p:nvPr/>
        </p:nvSpPr>
        <p:spPr>
          <a:xfrm>
            <a:off x="3136907" y="4255639"/>
            <a:ext cx="1570283" cy="222727"/>
          </a:xfrm>
          <a:prstGeom prst="rect">
            <a:avLst/>
          </a:prstGeom>
        </p:spPr>
        <p:txBody>
          <a:bodyPr vert="horz" lIns="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s-ES" sz="2400"/>
              <a:t>…</a:t>
            </a:r>
          </a:p>
        </p:txBody>
      </p:sp>
      <p:pic>
        <p:nvPicPr>
          <p:cNvPr id="12" name="Picture 11">
            <a:extLst>
              <a:ext uri="{FF2B5EF4-FFF2-40B4-BE49-F238E27FC236}">
                <a16:creationId xmlns:a16="http://schemas.microsoft.com/office/drawing/2014/main" id="{A969A97A-5B9C-4BFE-AC30-732BBBCA00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782010"/>
            <a:ext cx="2719237" cy="1552972"/>
          </a:xfrm>
          <a:prstGeom prst="rect">
            <a:avLst/>
          </a:prstGeom>
        </p:spPr>
      </p:pic>
      <p:sp>
        <p:nvSpPr>
          <p:cNvPr id="14" name="Rectangle: Rounded Corners 13">
            <a:extLst>
              <a:ext uri="{FF2B5EF4-FFF2-40B4-BE49-F238E27FC236}">
                <a16:creationId xmlns:a16="http://schemas.microsoft.com/office/drawing/2014/main" id="{DAF30352-AA70-4444-8CEF-E3CB13724556}"/>
              </a:ext>
            </a:extLst>
          </p:cNvPr>
          <p:cNvSpPr/>
          <p:nvPr/>
        </p:nvSpPr>
        <p:spPr>
          <a:xfrm>
            <a:off x="595298" y="808023"/>
            <a:ext cx="1612797" cy="34051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s-ES" sz="700" b="1" spc="-90" dirty="0">
                <a:solidFill>
                  <a:schemeClr val="tx1"/>
                </a:solidFill>
                <a:latin typeface="Comic Sans MS" panose="030F0702030302020204" pitchFamily="66" charset="0"/>
              </a:rPr>
              <a:t>PROVEEDOR DEL SECTOR INDUSTRIAL Y AUTOMOVILÍSTICO</a:t>
            </a:r>
          </a:p>
        </p:txBody>
      </p:sp>
      <p:sp>
        <p:nvSpPr>
          <p:cNvPr id="16" name="Rectangle: Rounded Corners 15">
            <a:extLst>
              <a:ext uri="{FF2B5EF4-FFF2-40B4-BE49-F238E27FC236}">
                <a16:creationId xmlns:a16="http://schemas.microsoft.com/office/drawing/2014/main" id="{9255AC6B-7B4C-443B-BDCC-89E67CF9AA6D}"/>
              </a:ext>
            </a:extLst>
          </p:cNvPr>
          <p:cNvSpPr/>
          <p:nvPr/>
        </p:nvSpPr>
        <p:spPr>
          <a:xfrm>
            <a:off x="1836495" y="1303987"/>
            <a:ext cx="300658"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r>
              <a:rPr lang="es-ES" sz="350" b="1">
                <a:solidFill>
                  <a:schemeClr val="tx1"/>
                </a:solidFill>
                <a:latin typeface="Comic Sans MS" panose="030F0702030302020204" pitchFamily="66" charset="0"/>
              </a:rPr>
              <a:t>DESAFÍOS</a:t>
            </a:r>
          </a:p>
        </p:txBody>
      </p:sp>
      <p:sp>
        <p:nvSpPr>
          <p:cNvPr id="20" name="Rectangle: Rounded Corners 19">
            <a:extLst>
              <a:ext uri="{FF2B5EF4-FFF2-40B4-BE49-F238E27FC236}">
                <a16:creationId xmlns:a16="http://schemas.microsoft.com/office/drawing/2014/main" id="{3E718A3C-F9BC-42AC-8F52-59292EDD7906}"/>
              </a:ext>
            </a:extLst>
          </p:cNvPr>
          <p:cNvSpPr/>
          <p:nvPr/>
        </p:nvSpPr>
        <p:spPr>
          <a:xfrm>
            <a:off x="1822615" y="1200224"/>
            <a:ext cx="764106" cy="85130"/>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500" b="1" dirty="0">
                <a:solidFill>
                  <a:schemeClr val="tx1"/>
                </a:solidFill>
                <a:latin typeface="Comic Sans MS" panose="030F0702030302020204" pitchFamily="66" charset="0"/>
              </a:rPr>
              <a:t>IMPACTO EN LA SST</a:t>
            </a:r>
          </a:p>
        </p:txBody>
      </p:sp>
      <p:sp>
        <p:nvSpPr>
          <p:cNvPr id="21" name="Rectangle: Rounded Corners 20">
            <a:extLst>
              <a:ext uri="{FF2B5EF4-FFF2-40B4-BE49-F238E27FC236}">
                <a16:creationId xmlns:a16="http://schemas.microsoft.com/office/drawing/2014/main" id="{EA803D88-0C21-46B0-9A0A-07EA856864A1}"/>
              </a:ext>
            </a:extLst>
          </p:cNvPr>
          <p:cNvSpPr/>
          <p:nvPr/>
        </p:nvSpPr>
        <p:spPr>
          <a:xfrm>
            <a:off x="2279373" y="1301157"/>
            <a:ext cx="388441"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r>
              <a:rPr lang="es-ES" sz="350" b="1">
                <a:solidFill>
                  <a:schemeClr val="tx1"/>
                </a:solidFill>
                <a:latin typeface="Comic Sans MS" panose="030F0702030302020204" pitchFamily="66" charset="0"/>
              </a:rPr>
              <a:t>OPORTUNIDADES</a:t>
            </a:r>
          </a:p>
        </p:txBody>
      </p:sp>
      <p:sp>
        <p:nvSpPr>
          <p:cNvPr id="22" name="Rectangle: Rounded Corners 21">
            <a:extLst>
              <a:ext uri="{FF2B5EF4-FFF2-40B4-BE49-F238E27FC236}">
                <a16:creationId xmlns:a16="http://schemas.microsoft.com/office/drawing/2014/main" id="{819DCA90-DC0C-45A0-BE8E-9DC5A35DA5CF}"/>
              </a:ext>
            </a:extLst>
          </p:cNvPr>
          <p:cNvSpPr/>
          <p:nvPr/>
        </p:nvSpPr>
        <p:spPr>
          <a:xfrm>
            <a:off x="1978142" y="1545253"/>
            <a:ext cx="286158" cy="119182"/>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es-ES" sz="350" b="1">
                <a:solidFill>
                  <a:schemeClr val="tx1"/>
                </a:solidFill>
                <a:latin typeface="Comic Sans MS" panose="030F0702030302020204" pitchFamily="66" charset="0"/>
              </a:rPr>
              <a:t>MIEDO A LA PÉRDIDA DE EMPLEO</a:t>
            </a:r>
          </a:p>
        </p:txBody>
      </p:sp>
      <p:sp>
        <p:nvSpPr>
          <p:cNvPr id="23" name="Rectangle: Rounded Corners 22">
            <a:extLst>
              <a:ext uri="{FF2B5EF4-FFF2-40B4-BE49-F238E27FC236}">
                <a16:creationId xmlns:a16="http://schemas.microsoft.com/office/drawing/2014/main" id="{B2964786-7A35-416C-A8AC-A7FFDF001E51}"/>
              </a:ext>
            </a:extLst>
          </p:cNvPr>
          <p:cNvSpPr/>
          <p:nvPr/>
        </p:nvSpPr>
        <p:spPr>
          <a:xfrm>
            <a:off x="1821932" y="2030607"/>
            <a:ext cx="422795" cy="178772"/>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50" b="1" dirty="0">
                <a:solidFill>
                  <a:schemeClr val="tx1"/>
                </a:solidFill>
                <a:latin typeface="Comic Sans MS" panose="030F0702030302020204" pitchFamily="66" charset="0"/>
              </a:rPr>
              <a:t>MAYOR CONMUTACIÓN DE TAREAS</a:t>
            </a:r>
          </a:p>
        </p:txBody>
      </p:sp>
      <p:sp>
        <p:nvSpPr>
          <p:cNvPr id="24" name="Rectangle: Rounded Corners 23">
            <a:extLst>
              <a:ext uri="{FF2B5EF4-FFF2-40B4-BE49-F238E27FC236}">
                <a16:creationId xmlns:a16="http://schemas.microsoft.com/office/drawing/2014/main" id="{338B518A-A9AC-4E79-9404-D6DEFC221705}"/>
              </a:ext>
            </a:extLst>
          </p:cNvPr>
          <p:cNvSpPr/>
          <p:nvPr/>
        </p:nvSpPr>
        <p:spPr>
          <a:xfrm>
            <a:off x="2400669" y="1404732"/>
            <a:ext cx="292495" cy="20431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00" b="1" dirty="0">
                <a:solidFill>
                  <a:schemeClr val="tx1"/>
                </a:solidFill>
                <a:latin typeface="Comic Sans MS" panose="030F0702030302020204" pitchFamily="66" charset="0"/>
              </a:rPr>
              <a:t>REDUCCIÓN DEL ESFUERZO FÍSICO</a:t>
            </a:r>
          </a:p>
        </p:txBody>
      </p:sp>
      <p:sp>
        <p:nvSpPr>
          <p:cNvPr id="25" name="Rectangle: Rounded Corners 24">
            <a:extLst>
              <a:ext uri="{FF2B5EF4-FFF2-40B4-BE49-F238E27FC236}">
                <a16:creationId xmlns:a16="http://schemas.microsoft.com/office/drawing/2014/main" id="{3647E9DA-794D-4469-B077-F273D65F28D3}"/>
              </a:ext>
            </a:extLst>
          </p:cNvPr>
          <p:cNvSpPr/>
          <p:nvPr/>
        </p:nvSpPr>
        <p:spPr>
          <a:xfrm>
            <a:off x="2332474" y="1753519"/>
            <a:ext cx="388441" cy="119182"/>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350" b="1" dirty="0">
                <a:solidFill>
                  <a:schemeClr val="tx1"/>
                </a:solidFill>
                <a:latin typeface="Comic Sans MS" panose="030F0702030302020204" pitchFamily="66" charset="0"/>
              </a:rPr>
              <a:t>MEJORA DE LAS CAPACIDADES EN TECNOLOGÍA</a:t>
            </a:r>
          </a:p>
        </p:txBody>
      </p:sp>
      <p:pic>
        <p:nvPicPr>
          <p:cNvPr id="26" name="Picture 25">
            <a:extLst>
              <a:ext uri="{FF2B5EF4-FFF2-40B4-BE49-F238E27FC236}">
                <a16:creationId xmlns:a16="http://schemas.microsoft.com/office/drawing/2014/main" id="{3C232902-32F3-4A07-9168-8479188C6B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00397" y="782010"/>
            <a:ext cx="2760153" cy="1548379"/>
          </a:xfrm>
          <a:prstGeom prst="rect">
            <a:avLst/>
          </a:prstGeom>
        </p:spPr>
      </p:pic>
      <p:sp>
        <p:nvSpPr>
          <p:cNvPr id="27" name="Rectangle: Rounded Corners 26">
            <a:extLst>
              <a:ext uri="{FF2B5EF4-FFF2-40B4-BE49-F238E27FC236}">
                <a16:creationId xmlns:a16="http://schemas.microsoft.com/office/drawing/2014/main" id="{42C8DD61-B62E-4B28-A00D-EBC9E867586F}"/>
              </a:ext>
            </a:extLst>
          </p:cNvPr>
          <p:cNvSpPr/>
          <p:nvPr/>
        </p:nvSpPr>
        <p:spPr>
          <a:xfrm>
            <a:off x="3404752" y="838525"/>
            <a:ext cx="1588094" cy="34051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s-ES" sz="700" b="1">
                <a:solidFill>
                  <a:schemeClr val="tx1"/>
                </a:solidFill>
                <a:latin typeface="Comic Sans MS" panose="030F0702030302020204" pitchFamily="66" charset="0"/>
              </a:rPr>
              <a:t>SISTEMA DE SERRERÍA POR UN INTEGRADOR AUTOMATIZADO</a:t>
            </a:r>
          </a:p>
        </p:txBody>
      </p:sp>
      <p:sp>
        <p:nvSpPr>
          <p:cNvPr id="28" name="Rectangle: Rounded Corners 27">
            <a:extLst>
              <a:ext uri="{FF2B5EF4-FFF2-40B4-BE49-F238E27FC236}">
                <a16:creationId xmlns:a16="http://schemas.microsoft.com/office/drawing/2014/main" id="{31C7A592-1130-412F-8F42-46E78332FB60}"/>
              </a:ext>
            </a:extLst>
          </p:cNvPr>
          <p:cNvSpPr/>
          <p:nvPr/>
        </p:nvSpPr>
        <p:spPr>
          <a:xfrm>
            <a:off x="4618091" y="1204649"/>
            <a:ext cx="732825" cy="85130"/>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500" b="1" dirty="0">
                <a:solidFill>
                  <a:schemeClr val="tx1"/>
                </a:solidFill>
                <a:latin typeface="Comic Sans MS" panose="030F0702030302020204" pitchFamily="66" charset="0"/>
              </a:rPr>
              <a:t>IMPACTO EN LA SST</a:t>
            </a:r>
          </a:p>
        </p:txBody>
      </p:sp>
      <p:sp>
        <p:nvSpPr>
          <p:cNvPr id="29" name="Rectangle: Rounded Corners 28">
            <a:extLst>
              <a:ext uri="{FF2B5EF4-FFF2-40B4-BE49-F238E27FC236}">
                <a16:creationId xmlns:a16="http://schemas.microsoft.com/office/drawing/2014/main" id="{F59BA199-E1D6-4FC7-AAC8-9FC7694EDAC2}"/>
              </a:ext>
            </a:extLst>
          </p:cNvPr>
          <p:cNvSpPr/>
          <p:nvPr/>
        </p:nvSpPr>
        <p:spPr>
          <a:xfrm>
            <a:off x="5194855" y="1405691"/>
            <a:ext cx="312746" cy="178772"/>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50" b="1" dirty="0">
                <a:solidFill>
                  <a:schemeClr val="tx1"/>
                </a:solidFill>
                <a:latin typeface="Comic Sans MS" panose="030F0702030302020204" pitchFamily="66" charset="0"/>
              </a:rPr>
              <a:t>REDUCCIÓN DEL ESFUERZO FÍSICO</a:t>
            </a:r>
          </a:p>
        </p:txBody>
      </p:sp>
      <p:sp>
        <p:nvSpPr>
          <p:cNvPr id="30" name="Rectangle: Rounded Corners 29">
            <a:extLst>
              <a:ext uri="{FF2B5EF4-FFF2-40B4-BE49-F238E27FC236}">
                <a16:creationId xmlns:a16="http://schemas.microsoft.com/office/drawing/2014/main" id="{CAE62C09-F6F9-4528-9563-7C1AC175B406}"/>
              </a:ext>
            </a:extLst>
          </p:cNvPr>
          <p:cNvSpPr/>
          <p:nvPr/>
        </p:nvSpPr>
        <p:spPr>
          <a:xfrm>
            <a:off x="4643434" y="1303987"/>
            <a:ext cx="300658"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r>
              <a:rPr lang="es-ES" sz="350" b="1">
                <a:solidFill>
                  <a:schemeClr val="tx1"/>
                </a:solidFill>
                <a:latin typeface="Comic Sans MS" panose="030F0702030302020204" pitchFamily="66" charset="0"/>
              </a:rPr>
              <a:t>DESAFÍOS</a:t>
            </a:r>
          </a:p>
        </p:txBody>
      </p:sp>
      <p:sp>
        <p:nvSpPr>
          <p:cNvPr id="31" name="Rectangle: Rounded Corners 30">
            <a:extLst>
              <a:ext uri="{FF2B5EF4-FFF2-40B4-BE49-F238E27FC236}">
                <a16:creationId xmlns:a16="http://schemas.microsoft.com/office/drawing/2014/main" id="{015AAB77-2505-4010-B9BD-20623D8CDC96}"/>
              </a:ext>
            </a:extLst>
          </p:cNvPr>
          <p:cNvSpPr/>
          <p:nvPr/>
        </p:nvSpPr>
        <p:spPr>
          <a:xfrm>
            <a:off x="591672" y="2558904"/>
            <a:ext cx="1637382" cy="34051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s-ES" sz="700" b="1">
                <a:solidFill>
                  <a:schemeClr val="tx1"/>
                </a:solidFill>
                <a:latin typeface="Comic Sans MS" panose="030F0702030302020204" pitchFamily="66" charset="0"/>
              </a:rPr>
              <a:t>PROVEEDOR DE ENERGÍA Y AUTOMOCIÓN</a:t>
            </a:r>
          </a:p>
        </p:txBody>
      </p:sp>
      <p:sp>
        <p:nvSpPr>
          <p:cNvPr id="32" name="Rectangle: Rounded Corners 31">
            <a:extLst>
              <a:ext uri="{FF2B5EF4-FFF2-40B4-BE49-F238E27FC236}">
                <a16:creationId xmlns:a16="http://schemas.microsoft.com/office/drawing/2014/main" id="{1EA2B1D3-B8AB-4800-BAE9-BC22F3D8BF75}"/>
              </a:ext>
            </a:extLst>
          </p:cNvPr>
          <p:cNvSpPr/>
          <p:nvPr/>
        </p:nvSpPr>
        <p:spPr>
          <a:xfrm>
            <a:off x="3371740" y="2598691"/>
            <a:ext cx="1641351" cy="228600"/>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s-ES" sz="700" b="1">
                <a:solidFill>
                  <a:schemeClr val="tx1"/>
                </a:solidFill>
                <a:latin typeface="Comic Sans MS" panose="030F0702030302020204" pitchFamily="66" charset="0"/>
              </a:rPr>
              <a:t>PROVEEDOR DEL SECTOR AUTOMOVILÍSTICO</a:t>
            </a:r>
          </a:p>
        </p:txBody>
      </p:sp>
      <p:sp>
        <p:nvSpPr>
          <p:cNvPr id="33" name="Rectangle: Rounded Corners 32">
            <a:extLst>
              <a:ext uri="{FF2B5EF4-FFF2-40B4-BE49-F238E27FC236}">
                <a16:creationId xmlns:a16="http://schemas.microsoft.com/office/drawing/2014/main" id="{48924E59-14E2-4224-A9EF-C6371A879BC3}"/>
              </a:ext>
            </a:extLst>
          </p:cNvPr>
          <p:cNvSpPr/>
          <p:nvPr/>
        </p:nvSpPr>
        <p:spPr>
          <a:xfrm>
            <a:off x="6274449" y="2565509"/>
            <a:ext cx="1572087" cy="34051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s-ES" sz="700" b="1">
                <a:solidFill>
                  <a:schemeClr val="tx1"/>
                </a:solidFill>
                <a:latin typeface="Comic Sans MS" panose="030F0702030302020204" pitchFamily="66" charset="0"/>
              </a:rPr>
              <a:t>START-UP DE AUTOMATIZACIÓN DE VEHÍCULOS</a:t>
            </a:r>
          </a:p>
        </p:txBody>
      </p:sp>
      <p:sp>
        <p:nvSpPr>
          <p:cNvPr id="34" name="Rectangle: Rounded Corners 33">
            <a:extLst>
              <a:ext uri="{FF2B5EF4-FFF2-40B4-BE49-F238E27FC236}">
                <a16:creationId xmlns:a16="http://schemas.microsoft.com/office/drawing/2014/main" id="{7623A966-1E75-41E3-8AD6-EC5FD9F43CB8}"/>
              </a:ext>
            </a:extLst>
          </p:cNvPr>
          <p:cNvSpPr/>
          <p:nvPr/>
        </p:nvSpPr>
        <p:spPr>
          <a:xfrm>
            <a:off x="6262847" y="805642"/>
            <a:ext cx="1639319" cy="340519"/>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es-ES" sz="700" b="1">
                <a:solidFill>
                  <a:schemeClr val="tx1"/>
                </a:solidFill>
                <a:latin typeface="Comic Sans MS" panose="030F0702030302020204" pitchFamily="66" charset="0"/>
              </a:rPr>
              <a:t>EMPRESA DE ENERGÍA Y AUTOMATIZACIÓN </a:t>
            </a:r>
          </a:p>
        </p:txBody>
      </p:sp>
      <p:sp>
        <p:nvSpPr>
          <p:cNvPr id="36" name="Rectangle: Rounded Corners 35">
            <a:extLst>
              <a:ext uri="{FF2B5EF4-FFF2-40B4-BE49-F238E27FC236}">
                <a16:creationId xmlns:a16="http://schemas.microsoft.com/office/drawing/2014/main" id="{6726F05C-5F03-4191-A2A9-2690CDB75E27}"/>
              </a:ext>
            </a:extLst>
          </p:cNvPr>
          <p:cNvSpPr/>
          <p:nvPr/>
        </p:nvSpPr>
        <p:spPr>
          <a:xfrm>
            <a:off x="7490687" y="2929518"/>
            <a:ext cx="748190" cy="9616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s-ES" sz="500" b="1" dirty="0">
                <a:solidFill>
                  <a:schemeClr val="tx1"/>
                </a:solidFill>
                <a:latin typeface="Comic Sans MS" panose="030F0702030302020204" pitchFamily="66" charset="0"/>
              </a:rPr>
              <a:t>IMPACTO EN LA SST</a:t>
            </a:r>
          </a:p>
        </p:txBody>
      </p:sp>
      <p:sp>
        <p:nvSpPr>
          <p:cNvPr id="37" name="Rectangle: Rounded Corners 36">
            <a:extLst>
              <a:ext uri="{FF2B5EF4-FFF2-40B4-BE49-F238E27FC236}">
                <a16:creationId xmlns:a16="http://schemas.microsoft.com/office/drawing/2014/main" id="{AF0BE622-652F-4605-B268-47B6E3C2B436}"/>
              </a:ext>
            </a:extLst>
          </p:cNvPr>
          <p:cNvSpPr/>
          <p:nvPr/>
        </p:nvSpPr>
        <p:spPr>
          <a:xfrm>
            <a:off x="7518014" y="1183030"/>
            <a:ext cx="640080" cy="85130"/>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500" b="1">
                <a:solidFill>
                  <a:schemeClr val="tx1"/>
                </a:solidFill>
                <a:latin typeface="Comic Sans MS" panose="030F0702030302020204" pitchFamily="66" charset="0"/>
              </a:rPr>
              <a:t>IMPACTO EN LA SST</a:t>
            </a:r>
          </a:p>
        </p:txBody>
      </p:sp>
      <p:sp>
        <p:nvSpPr>
          <p:cNvPr id="38" name="Rectangle: Rounded Corners 37">
            <a:extLst>
              <a:ext uri="{FF2B5EF4-FFF2-40B4-BE49-F238E27FC236}">
                <a16:creationId xmlns:a16="http://schemas.microsoft.com/office/drawing/2014/main" id="{7DC46A2E-082A-4B61-A296-390164F578B5}"/>
              </a:ext>
            </a:extLst>
          </p:cNvPr>
          <p:cNvSpPr/>
          <p:nvPr/>
        </p:nvSpPr>
        <p:spPr>
          <a:xfrm>
            <a:off x="4619530" y="2908387"/>
            <a:ext cx="773464" cy="108704"/>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s-ES" sz="500" b="1" dirty="0">
                <a:solidFill>
                  <a:schemeClr val="tx1"/>
                </a:solidFill>
                <a:latin typeface="Comic Sans MS" panose="030F0702030302020204" pitchFamily="66" charset="0"/>
              </a:rPr>
              <a:t>IMPACTO EN LA SST</a:t>
            </a:r>
          </a:p>
        </p:txBody>
      </p:sp>
      <p:sp>
        <p:nvSpPr>
          <p:cNvPr id="39" name="Rectangle: Rounded Corners 38">
            <a:extLst>
              <a:ext uri="{FF2B5EF4-FFF2-40B4-BE49-F238E27FC236}">
                <a16:creationId xmlns:a16="http://schemas.microsoft.com/office/drawing/2014/main" id="{8B6EC832-FA6A-4ABB-A394-C011844FB715}"/>
              </a:ext>
            </a:extLst>
          </p:cNvPr>
          <p:cNvSpPr/>
          <p:nvPr/>
        </p:nvSpPr>
        <p:spPr>
          <a:xfrm>
            <a:off x="1836495" y="2946425"/>
            <a:ext cx="844099" cy="85130"/>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500" b="1" dirty="0">
                <a:solidFill>
                  <a:schemeClr val="tx1"/>
                </a:solidFill>
                <a:latin typeface="Comic Sans MS" panose="030F0702030302020204" pitchFamily="66" charset="0"/>
              </a:rPr>
              <a:t>IMPACTO EN LA SST</a:t>
            </a:r>
          </a:p>
        </p:txBody>
      </p:sp>
      <p:sp>
        <p:nvSpPr>
          <p:cNvPr id="43" name="Rectangle: Rounded Corners 42">
            <a:extLst>
              <a:ext uri="{FF2B5EF4-FFF2-40B4-BE49-F238E27FC236}">
                <a16:creationId xmlns:a16="http://schemas.microsoft.com/office/drawing/2014/main" id="{7BAAC11D-038E-4C99-B754-C23BB8426E7D}"/>
              </a:ext>
            </a:extLst>
          </p:cNvPr>
          <p:cNvSpPr/>
          <p:nvPr/>
        </p:nvSpPr>
        <p:spPr>
          <a:xfrm>
            <a:off x="4566547" y="1653840"/>
            <a:ext cx="482226" cy="302955"/>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50" b="1">
                <a:solidFill>
                  <a:schemeClr val="tx1"/>
                </a:solidFill>
                <a:latin typeface="Comic Sans MS" panose="030F0702030302020204" pitchFamily="66" charset="0"/>
              </a:rPr>
              <a:t>RIESGOS FÍSICOS EN CASO DE MAL FUNCIONAMIENTO</a:t>
            </a:r>
          </a:p>
        </p:txBody>
      </p:sp>
      <p:sp>
        <p:nvSpPr>
          <p:cNvPr id="44" name="Rectangle: Rounded Corners 43">
            <a:extLst>
              <a:ext uri="{FF2B5EF4-FFF2-40B4-BE49-F238E27FC236}">
                <a16:creationId xmlns:a16="http://schemas.microsoft.com/office/drawing/2014/main" id="{1D819A4B-C501-4BDD-978A-BD77506A984E}"/>
              </a:ext>
            </a:extLst>
          </p:cNvPr>
          <p:cNvSpPr/>
          <p:nvPr/>
        </p:nvSpPr>
        <p:spPr>
          <a:xfrm>
            <a:off x="5013092" y="2039893"/>
            <a:ext cx="494509" cy="227216"/>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50" b="1">
                <a:solidFill>
                  <a:schemeClr val="tx1"/>
                </a:solidFill>
                <a:latin typeface="Comic Sans MS" panose="030F0702030302020204" pitchFamily="66" charset="0"/>
              </a:rPr>
              <a:t>MENOS RIESGOS PARA EL MEDIO AMBIENTE</a:t>
            </a:r>
          </a:p>
        </p:txBody>
      </p:sp>
      <p:sp>
        <p:nvSpPr>
          <p:cNvPr id="46" name="Rectangle: Rounded Corners 45">
            <a:extLst>
              <a:ext uri="{FF2B5EF4-FFF2-40B4-BE49-F238E27FC236}">
                <a16:creationId xmlns:a16="http://schemas.microsoft.com/office/drawing/2014/main" id="{FC3856BD-5379-45C4-B2B4-AEE5918BFF6F}"/>
              </a:ext>
            </a:extLst>
          </p:cNvPr>
          <p:cNvSpPr/>
          <p:nvPr/>
        </p:nvSpPr>
        <p:spPr>
          <a:xfrm>
            <a:off x="5079723" y="1312587"/>
            <a:ext cx="388441"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r>
              <a:rPr lang="es-ES" sz="350" b="1">
                <a:solidFill>
                  <a:schemeClr val="tx1"/>
                </a:solidFill>
                <a:latin typeface="Comic Sans MS" panose="030F0702030302020204" pitchFamily="66" charset="0"/>
              </a:rPr>
              <a:t>OPORTUNIDADES</a:t>
            </a:r>
          </a:p>
        </p:txBody>
      </p:sp>
      <p:sp>
        <p:nvSpPr>
          <p:cNvPr id="47" name="Rectangle: Rounded Corners 46">
            <a:extLst>
              <a:ext uri="{FF2B5EF4-FFF2-40B4-BE49-F238E27FC236}">
                <a16:creationId xmlns:a16="http://schemas.microsoft.com/office/drawing/2014/main" id="{7B6A7CE6-049E-4419-99E9-DA0B2D73E933}"/>
              </a:ext>
            </a:extLst>
          </p:cNvPr>
          <p:cNvSpPr/>
          <p:nvPr/>
        </p:nvSpPr>
        <p:spPr>
          <a:xfrm>
            <a:off x="7504744" y="1292557"/>
            <a:ext cx="300658"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r>
              <a:rPr lang="es-ES" sz="350" b="1">
                <a:solidFill>
                  <a:schemeClr val="tx1"/>
                </a:solidFill>
                <a:latin typeface="Comic Sans MS" panose="030F0702030302020204" pitchFamily="66" charset="0"/>
              </a:rPr>
              <a:t>DESAFÍOS</a:t>
            </a:r>
          </a:p>
        </p:txBody>
      </p:sp>
      <p:sp>
        <p:nvSpPr>
          <p:cNvPr id="48" name="Rectangle: Rounded Corners 47">
            <a:extLst>
              <a:ext uri="{FF2B5EF4-FFF2-40B4-BE49-F238E27FC236}">
                <a16:creationId xmlns:a16="http://schemas.microsoft.com/office/drawing/2014/main" id="{8C650C66-0333-4EBF-9AF9-94B85F8E6EFF}"/>
              </a:ext>
            </a:extLst>
          </p:cNvPr>
          <p:cNvSpPr/>
          <p:nvPr/>
        </p:nvSpPr>
        <p:spPr>
          <a:xfrm>
            <a:off x="7952463" y="1293537"/>
            <a:ext cx="388441"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r>
              <a:rPr lang="es-ES" sz="350" b="1">
                <a:solidFill>
                  <a:schemeClr val="tx1"/>
                </a:solidFill>
                <a:latin typeface="Comic Sans MS" panose="030F0702030302020204" pitchFamily="66" charset="0"/>
              </a:rPr>
              <a:t>OPORTUNIDADES</a:t>
            </a:r>
          </a:p>
        </p:txBody>
      </p:sp>
      <p:sp>
        <p:nvSpPr>
          <p:cNvPr id="49" name="Rectangle: Rounded Corners 48">
            <a:extLst>
              <a:ext uri="{FF2B5EF4-FFF2-40B4-BE49-F238E27FC236}">
                <a16:creationId xmlns:a16="http://schemas.microsoft.com/office/drawing/2014/main" id="{C516940E-127B-41F9-B67F-740A81414FC1}"/>
              </a:ext>
            </a:extLst>
          </p:cNvPr>
          <p:cNvSpPr/>
          <p:nvPr/>
        </p:nvSpPr>
        <p:spPr>
          <a:xfrm>
            <a:off x="7490685" y="1870857"/>
            <a:ext cx="411481" cy="151477"/>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50" b="1">
                <a:solidFill>
                  <a:schemeClr val="tx1"/>
                </a:solidFill>
                <a:latin typeface="Comic Sans MS" panose="030F0702030302020204" pitchFamily="66" charset="0"/>
              </a:rPr>
              <a:t>FORMACIÓN CONTINUA</a:t>
            </a:r>
          </a:p>
        </p:txBody>
      </p:sp>
      <p:sp>
        <p:nvSpPr>
          <p:cNvPr id="50" name="Rectangle: Rounded Corners 49">
            <a:extLst>
              <a:ext uri="{FF2B5EF4-FFF2-40B4-BE49-F238E27FC236}">
                <a16:creationId xmlns:a16="http://schemas.microsoft.com/office/drawing/2014/main" id="{5F3A98FA-FFB0-44A8-8221-4462EFD8BFC0}"/>
              </a:ext>
            </a:extLst>
          </p:cNvPr>
          <p:cNvSpPr/>
          <p:nvPr/>
        </p:nvSpPr>
        <p:spPr>
          <a:xfrm>
            <a:off x="7963091" y="2054676"/>
            <a:ext cx="380079" cy="151477"/>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350" b="1">
                <a:solidFill>
                  <a:schemeClr val="tx1"/>
                </a:solidFill>
                <a:latin typeface="Comic Sans MS" panose="030F0702030302020204" pitchFamily="66" charset="0"/>
              </a:rPr>
              <a:t>REDUCCIÓN DE LA CARGA MENTAL</a:t>
            </a:r>
          </a:p>
        </p:txBody>
      </p:sp>
      <p:sp>
        <p:nvSpPr>
          <p:cNvPr id="51" name="Rectangle: Rounded Corners 50">
            <a:extLst>
              <a:ext uri="{FF2B5EF4-FFF2-40B4-BE49-F238E27FC236}">
                <a16:creationId xmlns:a16="http://schemas.microsoft.com/office/drawing/2014/main" id="{834F449D-F316-44DE-B37F-D0746704FABD}"/>
              </a:ext>
            </a:extLst>
          </p:cNvPr>
          <p:cNvSpPr/>
          <p:nvPr/>
        </p:nvSpPr>
        <p:spPr>
          <a:xfrm>
            <a:off x="8014515" y="1399350"/>
            <a:ext cx="372656" cy="302955"/>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50" b="1">
                <a:solidFill>
                  <a:schemeClr val="tx1"/>
                </a:solidFill>
                <a:latin typeface="Comic Sans MS" panose="030F0702030302020204" pitchFamily="66" charset="0"/>
              </a:rPr>
              <a:t>MÁS PAUSAS Y MENOS RETRASOS</a:t>
            </a:r>
          </a:p>
        </p:txBody>
      </p:sp>
      <p:sp>
        <p:nvSpPr>
          <p:cNvPr id="53" name="Rectangle: Rounded Corners 52">
            <a:extLst>
              <a:ext uri="{FF2B5EF4-FFF2-40B4-BE49-F238E27FC236}">
                <a16:creationId xmlns:a16="http://schemas.microsoft.com/office/drawing/2014/main" id="{E372F90F-583A-488D-9C26-EFFEC8D773F9}"/>
              </a:ext>
            </a:extLst>
          </p:cNvPr>
          <p:cNvSpPr/>
          <p:nvPr/>
        </p:nvSpPr>
        <p:spPr>
          <a:xfrm>
            <a:off x="7456925" y="3048967"/>
            <a:ext cx="484258"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spAutoFit/>
          </a:bodyPr>
          <a:lstStyle/>
          <a:p>
            <a:pPr algn="ctr"/>
            <a:r>
              <a:rPr lang="es-ES" sz="350" b="1">
                <a:solidFill>
                  <a:schemeClr val="tx1"/>
                </a:solidFill>
                <a:latin typeface="Comic Sans MS" panose="030F0702030302020204" pitchFamily="66" charset="0"/>
              </a:rPr>
              <a:t>DESAFÍOS</a:t>
            </a:r>
          </a:p>
        </p:txBody>
      </p:sp>
      <p:sp>
        <p:nvSpPr>
          <p:cNvPr id="54" name="Rectangle: Rounded Corners 53">
            <a:extLst>
              <a:ext uri="{FF2B5EF4-FFF2-40B4-BE49-F238E27FC236}">
                <a16:creationId xmlns:a16="http://schemas.microsoft.com/office/drawing/2014/main" id="{ABFED99A-A3C6-430E-8081-84F957F48234}"/>
              </a:ext>
            </a:extLst>
          </p:cNvPr>
          <p:cNvSpPr/>
          <p:nvPr/>
        </p:nvSpPr>
        <p:spPr>
          <a:xfrm>
            <a:off x="7846536" y="3049947"/>
            <a:ext cx="574894"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spAutoFit/>
          </a:bodyPr>
          <a:lstStyle/>
          <a:p>
            <a:pPr algn="ctr"/>
            <a:r>
              <a:rPr lang="es-ES" sz="350" b="1">
                <a:solidFill>
                  <a:schemeClr val="tx1"/>
                </a:solidFill>
                <a:latin typeface="Comic Sans MS" panose="030F0702030302020204" pitchFamily="66" charset="0"/>
              </a:rPr>
              <a:t>OPORTUNIDADES</a:t>
            </a:r>
          </a:p>
        </p:txBody>
      </p:sp>
      <p:sp>
        <p:nvSpPr>
          <p:cNvPr id="55" name="Rectangle: Rounded Corners 54">
            <a:extLst>
              <a:ext uri="{FF2B5EF4-FFF2-40B4-BE49-F238E27FC236}">
                <a16:creationId xmlns:a16="http://schemas.microsoft.com/office/drawing/2014/main" id="{ADAB30B1-614C-42BB-BAC9-0834EB57FBD0}"/>
              </a:ext>
            </a:extLst>
          </p:cNvPr>
          <p:cNvSpPr/>
          <p:nvPr/>
        </p:nvSpPr>
        <p:spPr>
          <a:xfrm>
            <a:off x="7504743" y="3548294"/>
            <a:ext cx="387433" cy="227216"/>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50" b="1">
                <a:solidFill>
                  <a:schemeClr val="tx1"/>
                </a:solidFill>
                <a:latin typeface="Comic Sans MS" panose="030F0702030302020204" pitchFamily="66" charset="0"/>
              </a:rPr>
              <a:t>AUMENTO DE LA DEMANDA COGNITIVA</a:t>
            </a:r>
          </a:p>
        </p:txBody>
      </p:sp>
      <p:sp>
        <p:nvSpPr>
          <p:cNvPr id="56" name="Rectangle: Rounded Corners 55">
            <a:extLst>
              <a:ext uri="{FF2B5EF4-FFF2-40B4-BE49-F238E27FC236}">
                <a16:creationId xmlns:a16="http://schemas.microsoft.com/office/drawing/2014/main" id="{89D9D296-0142-47FD-BF4D-BAF72A07F51E}"/>
              </a:ext>
            </a:extLst>
          </p:cNvPr>
          <p:cNvSpPr/>
          <p:nvPr/>
        </p:nvSpPr>
        <p:spPr>
          <a:xfrm rot="21257739">
            <a:off x="7819005" y="3101616"/>
            <a:ext cx="586848" cy="302955"/>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0" rIns="91440" bIns="0" rtlCol="0" anchor="ctr" anchorCtr="1">
            <a:spAutoFit/>
          </a:bodyPr>
          <a:lstStyle/>
          <a:p>
            <a:pPr algn="ctr"/>
            <a:r>
              <a:rPr lang="es-ES" sz="350" b="1">
                <a:solidFill>
                  <a:schemeClr val="tx1"/>
                </a:solidFill>
                <a:latin typeface="Comic Sans MS" panose="030F0702030302020204" pitchFamily="66" charset="0"/>
              </a:rPr>
              <a:t>EXPOSICIÓN MÍNIMA A RIESGOS FÍSICOS COMO...</a:t>
            </a:r>
          </a:p>
        </p:txBody>
      </p:sp>
      <p:sp>
        <p:nvSpPr>
          <p:cNvPr id="57" name="Rectangle: Rounded Corners 56">
            <a:extLst>
              <a:ext uri="{FF2B5EF4-FFF2-40B4-BE49-F238E27FC236}">
                <a16:creationId xmlns:a16="http://schemas.microsoft.com/office/drawing/2014/main" id="{CD85F7A1-3847-46A8-847F-B794EF95E8D0}"/>
              </a:ext>
            </a:extLst>
          </p:cNvPr>
          <p:cNvSpPr/>
          <p:nvPr/>
        </p:nvSpPr>
        <p:spPr>
          <a:xfrm rot="21257739">
            <a:off x="7982694" y="3446248"/>
            <a:ext cx="321521" cy="75739"/>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ctr"/>
            <a:r>
              <a:rPr lang="es-ES" sz="350" b="1">
                <a:solidFill>
                  <a:schemeClr val="tx1"/>
                </a:solidFill>
                <a:latin typeface="Comic Sans MS" panose="030F0702030302020204" pitchFamily="66" charset="0"/>
              </a:rPr>
              <a:t>VIBRACIÓN</a:t>
            </a:r>
          </a:p>
        </p:txBody>
      </p:sp>
      <p:sp>
        <p:nvSpPr>
          <p:cNvPr id="58" name="Rectangle: Rounded Corners 57">
            <a:extLst>
              <a:ext uri="{FF2B5EF4-FFF2-40B4-BE49-F238E27FC236}">
                <a16:creationId xmlns:a16="http://schemas.microsoft.com/office/drawing/2014/main" id="{14E9AF98-D97A-440C-9689-0AEC0893A09E}"/>
              </a:ext>
            </a:extLst>
          </p:cNvPr>
          <p:cNvSpPr/>
          <p:nvPr/>
        </p:nvSpPr>
        <p:spPr>
          <a:xfrm rot="21257739">
            <a:off x="8017740" y="3595943"/>
            <a:ext cx="217912" cy="75739"/>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ctr"/>
            <a:r>
              <a:rPr lang="es-ES" sz="350" b="1">
                <a:solidFill>
                  <a:schemeClr val="tx1"/>
                </a:solidFill>
                <a:latin typeface="Comic Sans MS" panose="030F0702030302020204" pitchFamily="66" charset="0"/>
              </a:rPr>
              <a:t>CALOR</a:t>
            </a:r>
          </a:p>
        </p:txBody>
      </p:sp>
      <p:sp>
        <p:nvSpPr>
          <p:cNvPr id="59" name="Rectangle: Rounded Corners 58">
            <a:extLst>
              <a:ext uri="{FF2B5EF4-FFF2-40B4-BE49-F238E27FC236}">
                <a16:creationId xmlns:a16="http://schemas.microsoft.com/office/drawing/2014/main" id="{C4746BAF-4ACB-4961-8BFB-E8A824EEF74F}"/>
              </a:ext>
            </a:extLst>
          </p:cNvPr>
          <p:cNvSpPr/>
          <p:nvPr/>
        </p:nvSpPr>
        <p:spPr>
          <a:xfrm rot="21257739">
            <a:off x="7997528" y="3710190"/>
            <a:ext cx="291851" cy="151477"/>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ctr"/>
            <a:r>
              <a:rPr lang="es-ES" sz="350" b="1">
                <a:solidFill>
                  <a:schemeClr val="tx1"/>
                </a:solidFill>
                <a:latin typeface="Comic Sans MS" panose="030F0702030302020204" pitchFamily="66" charset="0"/>
              </a:rPr>
              <a:t>RUIDO FUERTE</a:t>
            </a:r>
          </a:p>
        </p:txBody>
      </p:sp>
      <p:sp>
        <p:nvSpPr>
          <p:cNvPr id="60" name="Rectangle: Rounded Corners 59">
            <a:extLst>
              <a:ext uri="{FF2B5EF4-FFF2-40B4-BE49-F238E27FC236}">
                <a16:creationId xmlns:a16="http://schemas.microsoft.com/office/drawing/2014/main" id="{3DF098CD-0AB2-493C-B235-FB4B1211C5F2}"/>
              </a:ext>
            </a:extLst>
          </p:cNvPr>
          <p:cNvSpPr/>
          <p:nvPr/>
        </p:nvSpPr>
        <p:spPr>
          <a:xfrm>
            <a:off x="4603235" y="3026107"/>
            <a:ext cx="484258"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spAutoFit/>
          </a:bodyPr>
          <a:lstStyle/>
          <a:p>
            <a:pPr algn="ctr"/>
            <a:r>
              <a:rPr lang="es-ES" sz="350" b="1">
                <a:solidFill>
                  <a:schemeClr val="tx1"/>
                </a:solidFill>
                <a:latin typeface="Comic Sans MS" panose="030F0702030302020204" pitchFamily="66" charset="0"/>
              </a:rPr>
              <a:t>DESAFÍOS</a:t>
            </a:r>
          </a:p>
        </p:txBody>
      </p:sp>
      <p:sp>
        <p:nvSpPr>
          <p:cNvPr id="61" name="Rectangle: Rounded Corners 60">
            <a:extLst>
              <a:ext uri="{FF2B5EF4-FFF2-40B4-BE49-F238E27FC236}">
                <a16:creationId xmlns:a16="http://schemas.microsoft.com/office/drawing/2014/main" id="{1EBC3246-17BE-48D1-AC94-815B5CDE83D3}"/>
              </a:ext>
            </a:extLst>
          </p:cNvPr>
          <p:cNvSpPr/>
          <p:nvPr/>
        </p:nvSpPr>
        <p:spPr>
          <a:xfrm>
            <a:off x="4992846" y="3027087"/>
            <a:ext cx="574894"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spAutoFit/>
          </a:bodyPr>
          <a:lstStyle/>
          <a:p>
            <a:pPr algn="ctr"/>
            <a:r>
              <a:rPr lang="es-ES" sz="350" b="1">
                <a:solidFill>
                  <a:schemeClr val="tx1"/>
                </a:solidFill>
                <a:latin typeface="Comic Sans MS" panose="030F0702030302020204" pitchFamily="66" charset="0"/>
              </a:rPr>
              <a:t>OPORTUNIDADES</a:t>
            </a:r>
          </a:p>
        </p:txBody>
      </p:sp>
      <p:sp>
        <p:nvSpPr>
          <p:cNvPr id="62" name="Rectangle: Rounded Corners 61">
            <a:extLst>
              <a:ext uri="{FF2B5EF4-FFF2-40B4-BE49-F238E27FC236}">
                <a16:creationId xmlns:a16="http://schemas.microsoft.com/office/drawing/2014/main" id="{A26290A2-1F96-48F2-8569-5522B38981B6}"/>
              </a:ext>
            </a:extLst>
          </p:cNvPr>
          <p:cNvSpPr/>
          <p:nvPr/>
        </p:nvSpPr>
        <p:spPr>
          <a:xfrm>
            <a:off x="1791455" y="3060397"/>
            <a:ext cx="484258"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spAutoFit/>
          </a:bodyPr>
          <a:lstStyle/>
          <a:p>
            <a:pPr algn="ctr"/>
            <a:r>
              <a:rPr lang="es-ES" sz="350" b="1">
                <a:solidFill>
                  <a:schemeClr val="tx1"/>
                </a:solidFill>
                <a:latin typeface="Comic Sans MS" panose="030F0702030302020204" pitchFamily="66" charset="0"/>
              </a:rPr>
              <a:t>DESAFÍOS</a:t>
            </a:r>
          </a:p>
        </p:txBody>
      </p:sp>
      <p:sp>
        <p:nvSpPr>
          <p:cNvPr id="63" name="Rectangle: Rounded Corners 62">
            <a:extLst>
              <a:ext uri="{FF2B5EF4-FFF2-40B4-BE49-F238E27FC236}">
                <a16:creationId xmlns:a16="http://schemas.microsoft.com/office/drawing/2014/main" id="{A60F574C-8C7A-48D3-8D17-618F8CEFCA91}"/>
              </a:ext>
            </a:extLst>
          </p:cNvPr>
          <p:cNvSpPr/>
          <p:nvPr/>
        </p:nvSpPr>
        <p:spPr>
          <a:xfrm>
            <a:off x="2181066" y="3061377"/>
            <a:ext cx="574894" cy="59591"/>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spAutoFit/>
          </a:bodyPr>
          <a:lstStyle/>
          <a:p>
            <a:pPr algn="ctr"/>
            <a:r>
              <a:rPr lang="es-ES" sz="350" b="1">
                <a:solidFill>
                  <a:schemeClr val="tx1"/>
                </a:solidFill>
                <a:latin typeface="Comic Sans MS" panose="030F0702030302020204" pitchFamily="66" charset="0"/>
              </a:rPr>
              <a:t>OPORTUNIDADES</a:t>
            </a:r>
          </a:p>
        </p:txBody>
      </p:sp>
      <p:sp>
        <p:nvSpPr>
          <p:cNvPr id="64" name="Rectangle: Rounded Corners 63">
            <a:extLst>
              <a:ext uri="{FF2B5EF4-FFF2-40B4-BE49-F238E27FC236}">
                <a16:creationId xmlns:a16="http://schemas.microsoft.com/office/drawing/2014/main" id="{52FCC412-56F2-469B-9D58-B5BB41D072A8}"/>
              </a:ext>
            </a:extLst>
          </p:cNvPr>
          <p:cNvSpPr/>
          <p:nvPr/>
        </p:nvSpPr>
        <p:spPr>
          <a:xfrm>
            <a:off x="4677818" y="3153994"/>
            <a:ext cx="422266" cy="378693"/>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50" b="1" dirty="0">
                <a:solidFill>
                  <a:schemeClr val="tx1"/>
                </a:solidFill>
                <a:latin typeface="Comic Sans MS" panose="030F0702030302020204" pitchFamily="66" charset="0"/>
              </a:rPr>
              <a:t>RESPUESTA NEGATIVA HACIA EL SISTEMA ROBÓTICO</a:t>
            </a:r>
          </a:p>
        </p:txBody>
      </p:sp>
      <p:sp>
        <p:nvSpPr>
          <p:cNvPr id="65" name="Rectangle: Rounded Corners 64">
            <a:extLst>
              <a:ext uri="{FF2B5EF4-FFF2-40B4-BE49-F238E27FC236}">
                <a16:creationId xmlns:a16="http://schemas.microsoft.com/office/drawing/2014/main" id="{C90DB525-0D6A-452F-898A-6658C7C9E2D2}"/>
              </a:ext>
            </a:extLst>
          </p:cNvPr>
          <p:cNvSpPr/>
          <p:nvPr/>
        </p:nvSpPr>
        <p:spPr>
          <a:xfrm>
            <a:off x="4572000" y="3633438"/>
            <a:ext cx="484038" cy="227216"/>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50" b="1" spc="-60" dirty="0">
                <a:solidFill>
                  <a:schemeClr val="tx1"/>
                </a:solidFill>
                <a:latin typeface="Comic Sans MS" panose="030F0702030302020204" pitchFamily="66" charset="0"/>
              </a:rPr>
              <a:t>DESCUALIFICACIÓN A TRAVÉS DE LA AUTOMATIZACIÓN</a:t>
            </a:r>
          </a:p>
        </p:txBody>
      </p:sp>
      <p:sp>
        <p:nvSpPr>
          <p:cNvPr id="66" name="Rectangle: Rounded Corners 65">
            <a:extLst>
              <a:ext uri="{FF2B5EF4-FFF2-40B4-BE49-F238E27FC236}">
                <a16:creationId xmlns:a16="http://schemas.microsoft.com/office/drawing/2014/main" id="{7D2E51FE-57E0-47C0-8B3C-A6582080F14A}"/>
              </a:ext>
            </a:extLst>
          </p:cNvPr>
          <p:cNvSpPr/>
          <p:nvPr/>
        </p:nvSpPr>
        <p:spPr>
          <a:xfrm>
            <a:off x="5164362" y="3441264"/>
            <a:ext cx="389364" cy="357054"/>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r>
              <a:rPr lang="es-ES" sz="330" b="1" dirty="0">
                <a:solidFill>
                  <a:schemeClr val="tx1"/>
                </a:solidFill>
                <a:latin typeface="Comic Sans MS" panose="030F0702030302020204" pitchFamily="66" charset="0"/>
              </a:rPr>
              <a:t>MEJORA DE LAS CAPACIDADES EN TECNOLOGÍA</a:t>
            </a:r>
          </a:p>
        </p:txBody>
      </p:sp>
      <p:sp>
        <p:nvSpPr>
          <p:cNvPr id="67" name="Rectangle: Rounded Corners 66">
            <a:extLst>
              <a:ext uri="{FF2B5EF4-FFF2-40B4-BE49-F238E27FC236}">
                <a16:creationId xmlns:a16="http://schemas.microsoft.com/office/drawing/2014/main" id="{9876A9DA-FEBE-4461-BA28-00B1C72D78A9}"/>
              </a:ext>
            </a:extLst>
          </p:cNvPr>
          <p:cNvSpPr/>
          <p:nvPr/>
        </p:nvSpPr>
        <p:spPr>
          <a:xfrm rot="20864235">
            <a:off x="5228993" y="3223461"/>
            <a:ext cx="346672" cy="227216"/>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algn="r"/>
            <a:r>
              <a:rPr lang="es-ES" sz="350" b="1" dirty="0">
                <a:solidFill>
                  <a:schemeClr val="tx1"/>
                </a:solidFill>
                <a:latin typeface="Comic Sans MS" panose="030F0702030302020204" pitchFamily="66" charset="0"/>
              </a:rPr>
              <a:t>SISTEMA DE</a:t>
            </a:r>
          </a:p>
          <a:p>
            <a:pPr algn="r"/>
            <a:r>
              <a:rPr lang="es-ES" sz="350" b="1" dirty="0">
                <a:solidFill>
                  <a:schemeClr val="tx1"/>
                </a:solidFill>
                <a:latin typeface="Comic Sans MS" panose="030F0702030302020204" pitchFamily="66" charset="0"/>
              </a:rPr>
              <a:t>ROTACIÓN DE TAREAS</a:t>
            </a:r>
          </a:p>
        </p:txBody>
      </p:sp>
      <p:sp>
        <p:nvSpPr>
          <p:cNvPr id="69" name="Rectangle: Rounded Corners 68">
            <a:extLst>
              <a:ext uri="{FF2B5EF4-FFF2-40B4-BE49-F238E27FC236}">
                <a16:creationId xmlns:a16="http://schemas.microsoft.com/office/drawing/2014/main" id="{3388E013-482C-4933-97F8-3D7DBA82AABE}"/>
              </a:ext>
            </a:extLst>
          </p:cNvPr>
          <p:cNvSpPr/>
          <p:nvPr/>
        </p:nvSpPr>
        <p:spPr>
          <a:xfrm>
            <a:off x="1821932" y="3167218"/>
            <a:ext cx="442368" cy="119182"/>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350" b="1">
                <a:solidFill>
                  <a:schemeClr val="tx1"/>
                </a:solidFill>
                <a:latin typeface="Comic Sans MS" panose="030F0702030302020204" pitchFamily="66" charset="0"/>
              </a:rPr>
              <a:t>TENSIÓN MENTAL DESFAVORABLE</a:t>
            </a:r>
          </a:p>
        </p:txBody>
      </p:sp>
      <p:sp>
        <p:nvSpPr>
          <p:cNvPr id="70" name="Rectangle: Rounded Corners 69">
            <a:extLst>
              <a:ext uri="{FF2B5EF4-FFF2-40B4-BE49-F238E27FC236}">
                <a16:creationId xmlns:a16="http://schemas.microsoft.com/office/drawing/2014/main" id="{A2B64A48-2C03-4DE2-993B-D8A1CC1A8935}"/>
              </a:ext>
            </a:extLst>
          </p:cNvPr>
          <p:cNvSpPr/>
          <p:nvPr/>
        </p:nvSpPr>
        <p:spPr>
          <a:xfrm>
            <a:off x="2199511" y="3116844"/>
            <a:ext cx="397967" cy="238363"/>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350" b="1" spc="-50" dirty="0">
                <a:solidFill>
                  <a:schemeClr val="tx1"/>
                </a:solidFill>
                <a:latin typeface="Comic Sans MS" panose="030F0702030302020204" pitchFamily="66" charset="0"/>
              </a:rPr>
              <a:t>REDUCCIÓN </a:t>
            </a:r>
            <a:br>
              <a:rPr lang="es-ES" sz="350" b="1" spc="-50" dirty="0">
                <a:solidFill>
                  <a:schemeClr val="tx1"/>
                </a:solidFill>
                <a:latin typeface="Comic Sans MS" panose="030F0702030302020204" pitchFamily="66" charset="0"/>
              </a:rPr>
            </a:br>
            <a:r>
              <a:rPr lang="es-ES" sz="350" b="1" spc="-50" dirty="0">
                <a:solidFill>
                  <a:schemeClr val="tx1"/>
                </a:solidFill>
                <a:latin typeface="Comic Sans MS" panose="030F0702030302020204" pitchFamily="66" charset="0"/>
              </a:rPr>
              <a:t>DEL </a:t>
            </a:r>
            <a:br>
              <a:rPr lang="es-ES" sz="350" b="1" spc="-50" dirty="0">
                <a:solidFill>
                  <a:schemeClr val="tx1"/>
                </a:solidFill>
                <a:latin typeface="Comic Sans MS" panose="030F0702030302020204" pitchFamily="66" charset="0"/>
              </a:rPr>
            </a:br>
            <a:r>
              <a:rPr lang="es-ES" sz="350" b="1" spc="-50" dirty="0">
                <a:solidFill>
                  <a:schemeClr val="tx1"/>
                </a:solidFill>
                <a:latin typeface="Comic Sans MS" panose="030F0702030302020204" pitchFamily="66" charset="0"/>
              </a:rPr>
              <a:t>ESFUERZO </a:t>
            </a:r>
            <a:br>
              <a:rPr lang="es-ES" sz="350" b="1" spc="-50" dirty="0">
                <a:solidFill>
                  <a:schemeClr val="tx1"/>
                </a:solidFill>
                <a:latin typeface="Comic Sans MS" panose="030F0702030302020204" pitchFamily="66" charset="0"/>
              </a:rPr>
            </a:br>
            <a:r>
              <a:rPr lang="es-ES" sz="350" b="1" spc="-50" dirty="0">
                <a:solidFill>
                  <a:schemeClr val="tx1"/>
                </a:solidFill>
                <a:latin typeface="Comic Sans MS" panose="030F0702030302020204" pitchFamily="66" charset="0"/>
              </a:rPr>
              <a:t>FÍSICO</a:t>
            </a:r>
          </a:p>
        </p:txBody>
      </p:sp>
      <p:sp>
        <p:nvSpPr>
          <p:cNvPr id="71" name="Rectangle: Rounded Corners 70">
            <a:extLst>
              <a:ext uri="{FF2B5EF4-FFF2-40B4-BE49-F238E27FC236}">
                <a16:creationId xmlns:a16="http://schemas.microsoft.com/office/drawing/2014/main" id="{7A0C8BA3-6D45-41AC-B6B9-B70D4150FAB5}"/>
              </a:ext>
            </a:extLst>
          </p:cNvPr>
          <p:cNvSpPr/>
          <p:nvPr/>
        </p:nvSpPr>
        <p:spPr>
          <a:xfrm rot="21361793">
            <a:off x="1836564" y="3795719"/>
            <a:ext cx="365782" cy="119182"/>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r"/>
            <a:r>
              <a:rPr lang="es-ES" sz="350" b="1" dirty="0">
                <a:solidFill>
                  <a:schemeClr val="tx1"/>
                </a:solidFill>
                <a:latin typeface="Comic Sans MS" panose="030F0702030302020204" pitchFamily="66" charset="0"/>
              </a:rPr>
              <a:t>MÁS TAREAS SECUNDARIAS</a:t>
            </a:r>
          </a:p>
        </p:txBody>
      </p:sp>
      <p:sp>
        <p:nvSpPr>
          <p:cNvPr id="72" name="Rectangle: Rounded Corners 71">
            <a:extLst>
              <a:ext uri="{FF2B5EF4-FFF2-40B4-BE49-F238E27FC236}">
                <a16:creationId xmlns:a16="http://schemas.microsoft.com/office/drawing/2014/main" id="{4393237A-2441-4E9D-8A7B-7589A7B6AB79}"/>
              </a:ext>
            </a:extLst>
          </p:cNvPr>
          <p:cNvSpPr/>
          <p:nvPr/>
        </p:nvSpPr>
        <p:spPr>
          <a:xfrm rot="21361793">
            <a:off x="2404006" y="3442818"/>
            <a:ext cx="415791" cy="119182"/>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350" b="1">
                <a:solidFill>
                  <a:schemeClr val="tx1"/>
                </a:solidFill>
                <a:latin typeface="Comic Sans MS" panose="030F0702030302020204" pitchFamily="66" charset="0"/>
              </a:rPr>
              <a:t>MEJORA DE LAS CAPACIDADES EN TECNOLOGÍA</a:t>
            </a:r>
          </a:p>
        </p:txBody>
      </p:sp>
      <p:sp>
        <p:nvSpPr>
          <p:cNvPr id="73" name="Rectangle: Rounded Corners 72">
            <a:extLst>
              <a:ext uri="{FF2B5EF4-FFF2-40B4-BE49-F238E27FC236}">
                <a16:creationId xmlns:a16="http://schemas.microsoft.com/office/drawing/2014/main" id="{098FD23A-7765-4EAE-B41A-E7E81ECA9475}"/>
              </a:ext>
            </a:extLst>
          </p:cNvPr>
          <p:cNvSpPr/>
          <p:nvPr/>
        </p:nvSpPr>
        <p:spPr>
          <a:xfrm rot="21361793">
            <a:off x="2312065" y="3907026"/>
            <a:ext cx="377426" cy="119182"/>
          </a:xfrm>
          <a:prstGeom prst="round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350" b="1">
                <a:solidFill>
                  <a:schemeClr val="tx1"/>
                </a:solidFill>
                <a:latin typeface="Comic Sans MS" panose="030F0702030302020204" pitchFamily="66" charset="0"/>
              </a:rPr>
              <a:t>UN LUGAR DE TRABAJO MÁS SOCIAL</a:t>
            </a:r>
          </a:p>
        </p:txBody>
      </p:sp>
      <p:sp>
        <p:nvSpPr>
          <p:cNvPr id="68" name="Rectangle: Rounded Corners 67">
            <a:extLst>
              <a:ext uri="{FF2B5EF4-FFF2-40B4-BE49-F238E27FC236}">
                <a16:creationId xmlns:a16="http://schemas.microsoft.com/office/drawing/2014/main" id="{9A70A92B-8089-4218-AD37-56C2DC01D5F9}"/>
              </a:ext>
            </a:extLst>
          </p:cNvPr>
          <p:cNvSpPr/>
          <p:nvPr/>
        </p:nvSpPr>
        <p:spPr>
          <a:xfrm>
            <a:off x="5772655" y="1670625"/>
            <a:ext cx="196346" cy="75739"/>
          </a:xfrm>
          <a:prstGeom prst="roundRect">
            <a:avLst>
              <a:gd name="adj" fmla="val 50000"/>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s-ES" sz="350" b="1">
                <a:solidFill>
                  <a:schemeClr val="tx1"/>
                </a:solidFill>
                <a:latin typeface="Comic Sans MS" panose="030F0702030302020204" pitchFamily="66" charset="0"/>
              </a:rPr>
              <a:t>RAYOS X</a:t>
            </a:r>
          </a:p>
        </p:txBody>
      </p:sp>
    </p:spTree>
    <p:extLst>
      <p:ext uri="{BB962C8B-B14F-4D97-AF65-F5344CB8AC3E}">
        <p14:creationId xmlns:p14="http://schemas.microsoft.com/office/powerpoint/2010/main" val="3786206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CAC31-22B5-D5C9-2312-BA64745E3180}"/>
              </a:ext>
            </a:extLst>
          </p:cNvPr>
          <p:cNvSpPr>
            <a:spLocks noGrp="1"/>
          </p:cNvSpPr>
          <p:nvPr>
            <p:ph type="title"/>
          </p:nvPr>
        </p:nvSpPr>
        <p:spPr>
          <a:xfrm>
            <a:off x="450001" y="135000"/>
            <a:ext cx="7913414" cy="367200"/>
          </a:xfrm>
        </p:spPr>
        <p:txBody>
          <a:bodyPr lIns="0"/>
          <a:lstStyle/>
          <a:p>
            <a:r>
              <a:rPr lang="es-ES" sz="2400"/>
              <a:t>Efectos de la SST basados en los casos prácticos </a:t>
            </a:r>
          </a:p>
        </p:txBody>
      </p:sp>
      <p:grpSp>
        <p:nvGrpSpPr>
          <p:cNvPr id="42" name="Group 41">
            <a:extLst>
              <a:ext uri="{FF2B5EF4-FFF2-40B4-BE49-F238E27FC236}">
                <a16:creationId xmlns:a16="http://schemas.microsoft.com/office/drawing/2014/main" id="{2B0EE330-B7AB-5B7C-2AF2-886BD7969A40}"/>
              </a:ext>
            </a:extLst>
          </p:cNvPr>
          <p:cNvGrpSpPr/>
          <p:nvPr/>
        </p:nvGrpSpPr>
        <p:grpSpPr>
          <a:xfrm>
            <a:off x="88489" y="711576"/>
            <a:ext cx="5773647" cy="3802033"/>
            <a:chOff x="1737253" y="1186019"/>
            <a:chExt cx="7056741" cy="4800856"/>
          </a:xfrm>
        </p:grpSpPr>
        <p:sp>
          <p:nvSpPr>
            <p:cNvPr id="10" name="Ellipse 20">
              <a:extLst>
                <a:ext uri="{FF2B5EF4-FFF2-40B4-BE49-F238E27FC236}">
                  <a16:creationId xmlns:a16="http://schemas.microsoft.com/office/drawing/2014/main" id="{24FA2EDD-1BEF-1F8D-6D9F-DC2E26078CC3}"/>
                </a:ext>
              </a:extLst>
            </p:cNvPr>
            <p:cNvSpPr/>
            <p:nvPr/>
          </p:nvSpPr>
          <p:spPr>
            <a:xfrm>
              <a:off x="3550551" y="1523999"/>
              <a:ext cx="4246880" cy="4246878"/>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a:p>
          </p:txBody>
        </p:sp>
        <p:sp>
          <p:nvSpPr>
            <p:cNvPr id="11" name="Ellipse 21">
              <a:extLst>
                <a:ext uri="{FF2B5EF4-FFF2-40B4-BE49-F238E27FC236}">
                  <a16:creationId xmlns:a16="http://schemas.microsoft.com/office/drawing/2014/main" id="{122158B9-F440-91E0-5936-9D033D0228BC}"/>
                </a:ext>
              </a:extLst>
            </p:cNvPr>
            <p:cNvSpPr/>
            <p:nvPr/>
          </p:nvSpPr>
          <p:spPr>
            <a:xfrm>
              <a:off x="4419231" y="2402356"/>
              <a:ext cx="2509519" cy="2509519"/>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2" name="Ellipse 22">
              <a:extLst>
                <a:ext uri="{FF2B5EF4-FFF2-40B4-BE49-F238E27FC236}">
                  <a16:creationId xmlns:a16="http://schemas.microsoft.com/office/drawing/2014/main" id="{16960DC2-5098-1961-EE27-40C313022029}"/>
                </a:ext>
              </a:extLst>
            </p:cNvPr>
            <p:cNvSpPr/>
            <p:nvPr/>
          </p:nvSpPr>
          <p:spPr>
            <a:xfrm>
              <a:off x="4703711" y="2686836"/>
              <a:ext cx="1940560" cy="1940559"/>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3" name="Ellipse 23">
              <a:extLst>
                <a:ext uri="{FF2B5EF4-FFF2-40B4-BE49-F238E27FC236}">
                  <a16:creationId xmlns:a16="http://schemas.microsoft.com/office/drawing/2014/main" id="{3C8CEC12-1103-E7DC-3235-D22DA50FC93D}"/>
                </a:ext>
              </a:extLst>
            </p:cNvPr>
            <p:cNvSpPr/>
            <p:nvPr/>
          </p:nvSpPr>
          <p:spPr>
            <a:xfrm>
              <a:off x="5168402" y="3151527"/>
              <a:ext cx="1011177" cy="1011177"/>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4" name="Rechteck 24">
              <a:extLst>
                <a:ext uri="{FF2B5EF4-FFF2-40B4-BE49-F238E27FC236}">
                  <a16:creationId xmlns:a16="http://schemas.microsoft.com/office/drawing/2014/main" id="{D0BFE2EE-7C2D-8A66-95BC-FF844EB35B66}"/>
                </a:ext>
              </a:extLst>
            </p:cNvPr>
            <p:cNvSpPr/>
            <p:nvPr/>
          </p:nvSpPr>
          <p:spPr>
            <a:xfrm>
              <a:off x="5653671" y="1516045"/>
              <a:ext cx="50800" cy="9536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cxnSp>
          <p:nvCxnSpPr>
            <p:cNvPr id="15" name="Gerader Verbinder 25">
              <a:extLst>
                <a:ext uri="{FF2B5EF4-FFF2-40B4-BE49-F238E27FC236}">
                  <a16:creationId xmlns:a16="http://schemas.microsoft.com/office/drawing/2014/main" id="{3EC67B49-5021-0F24-427D-F4EA3BB1EE4E}"/>
                </a:ext>
              </a:extLst>
            </p:cNvPr>
            <p:cNvCxnSpPr/>
            <p:nvPr/>
          </p:nvCxnSpPr>
          <p:spPr>
            <a:xfrm flipH="1">
              <a:off x="3662815" y="4014161"/>
              <a:ext cx="879571" cy="291448"/>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Gerader Verbinder 26">
              <a:extLst>
                <a:ext uri="{FF2B5EF4-FFF2-40B4-BE49-F238E27FC236}">
                  <a16:creationId xmlns:a16="http://schemas.microsoft.com/office/drawing/2014/main" id="{68BB47C1-EE85-BC67-E440-B83568169E15}"/>
                </a:ext>
              </a:extLst>
            </p:cNvPr>
            <p:cNvCxnSpPr>
              <a:stCxn id="11" idx="6"/>
              <a:endCxn id="10" idx="6"/>
            </p:cNvCxnSpPr>
            <p:nvPr/>
          </p:nvCxnSpPr>
          <p:spPr>
            <a:xfrm flipV="1">
              <a:off x="6928752" y="3647437"/>
              <a:ext cx="868679" cy="967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Gerader Verbinder 27">
              <a:extLst>
                <a:ext uri="{FF2B5EF4-FFF2-40B4-BE49-F238E27FC236}">
                  <a16:creationId xmlns:a16="http://schemas.microsoft.com/office/drawing/2014/main" id="{4B6502C2-64F5-7B85-273D-C1D826DE3C02}"/>
                </a:ext>
              </a:extLst>
            </p:cNvPr>
            <p:cNvCxnSpPr>
              <a:stCxn id="11" idx="5"/>
              <a:endCxn id="10" idx="5"/>
            </p:cNvCxnSpPr>
            <p:nvPr/>
          </p:nvCxnSpPr>
          <p:spPr>
            <a:xfrm>
              <a:off x="6561240" y="4544364"/>
              <a:ext cx="614250" cy="60457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8" name="Gerader Verbinder 28">
              <a:extLst>
                <a:ext uri="{FF2B5EF4-FFF2-40B4-BE49-F238E27FC236}">
                  <a16:creationId xmlns:a16="http://schemas.microsoft.com/office/drawing/2014/main" id="{0568E17E-1DA7-76EA-BE2E-3D507244894C}"/>
                </a:ext>
              </a:extLst>
            </p:cNvPr>
            <p:cNvCxnSpPr>
              <a:stCxn id="10" idx="4"/>
              <a:endCxn id="11" idx="4"/>
            </p:cNvCxnSpPr>
            <p:nvPr/>
          </p:nvCxnSpPr>
          <p:spPr>
            <a:xfrm flipV="1">
              <a:off x="5673991" y="4911875"/>
              <a:ext cx="0" cy="85900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9" name="Gerader Verbinder 30">
              <a:extLst>
                <a:ext uri="{FF2B5EF4-FFF2-40B4-BE49-F238E27FC236}">
                  <a16:creationId xmlns:a16="http://schemas.microsoft.com/office/drawing/2014/main" id="{67BE09F1-0090-F46A-AF5D-95304FF822B1}"/>
                </a:ext>
              </a:extLst>
            </p:cNvPr>
            <p:cNvCxnSpPr>
              <a:endCxn id="11" idx="1"/>
            </p:cNvCxnSpPr>
            <p:nvPr/>
          </p:nvCxnSpPr>
          <p:spPr>
            <a:xfrm>
              <a:off x="3984808" y="2347311"/>
              <a:ext cx="801934" cy="42255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0" name="Textfeld 31">
              <a:extLst>
                <a:ext uri="{FF2B5EF4-FFF2-40B4-BE49-F238E27FC236}">
                  <a16:creationId xmlns:a16="http://schemas.microsoft.com/office/drawing/2014/main" id="{18503BC7-2AF0-38B2-C442-16FD88849EF6}"/>
                </a:ext>
              </a:extLst>
            </p:cNvPr>
            <p:cNvSpPr txBox="1"/>
            <p:nvPr/>
          </p:nvSpPr>
          <p:spPr>
            <a:xfrm>
              <a:off x="5988576" y="1186019"/>
              <a:ext cx="2718865" cy="884138"/>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dirty="0">
                  <a:solidFill>
                    <a:srgbClr val="003399"/>
                  </a:solidFill>
                </a:rPr>
                <a:t>REDUCCIÓN DE LA CARGA DE TRABAJO</a:t>
              </a:r>
            </a:p>
            <a:p>
              <a:pPr marL="115888" indent="-115888">
                <a:buFont typeface="Wingdings" panose="05000000000000000000" pitchFamily="2" charset="2"/>
                <a:buChar char="§"/>
              </a:pPr>
              <a:r>
                <a:rPr lang="es-ES" sz="650" b="1" dirty="0">
                  <a:solidFill>
                    <a:srgbClr val="003399"/>
                  </a:solidFill>
                </a:rPr>
                <a:t>REDUCCIÓN DE ACCIDENTES</a:t>
              </a:r>
            </a:p>
            <a:p>
              <a:pPr marL="115888" indent="-115888">
                <a:buFont typeface="Wingdings" panose="05000000000000000000" pitchFamily="2" charset="2"/>
                <a:buChar char="§"/>
              </a:pPr>
              <a:r>
                <a:rPr lang="es-ES" sz="650" b="1" dirty="0">
                  <a:solidFill>
                    <a:srgbClr val="003399"/>
                  </a:solidFill>
                </a:rPr>
                <a:t>TENSIÓN / PREVENCIÓN DE LESIONES A LARGO PLAZO</a:t>
              </a:r>
            </a:p>
            <a:p>
              <a:pPr marL="115888" indent="-115888">
                <a:buFont typeface="Wingdings" panose="05000000000000000000" pitchFamily="2" charset="2"/>
                <a:buChar char="§"/>
              </a:pPr>
              <a:r>
                <a:rPr lang="es-ES" sz="650" b="1" dirty="0">
                  <a:solidFill>
                    <a:srgbClr val="003399"/>
                  </a:solidFill>
                </a:rPr>
                <a:t>ESPACIO DE TRABAJO ERGONÓMICO</a:t>
              </a:r>
            </a:p>
            <a:p>
              <a:pPr marL="115888" indent="-115888">
                <a:buFont typeface="Wingdings" panose="05000000000000000000" pitchFamily="2" charset="2"/>
                <a:buChar char="§"/>
              </a:pPr>
              <a:r>
                <a:rPr lang="es-ES" sz="650" b="1" dirty="0">
                  <a:solidFill>
                    <a:srgbClr val="003399"/>
                  </a:solidFill>
                </a:rPr>
                <a:t>REDUCCIÓN DEL TIEMPO </a:t>
              </a:r>
              <a:r>
                <a:rPr lang="es-ES" sz="700" b="1" dirty="0">
                  <a:solidFill>
                    <a:srgbClr val="003399"/>
                  </a:solidFill>
                </a:rPr>
                <a:t>DE PANTALLA</a:t>
              </a:r>
            </a:p>
          </p:txBody>
        </p:sp>
        <p:sp>
          <p:nvSpPr>
            <p:cNvPr id="21" name="Textfeld 33">
              <a:extLst>
                <a:ext uri="{FF2B5EF4-FFF2-40B4-BE49-F238E27FC236}">
                  <a16:creationId xmlns:a16="http://schemas.microsoft.com/office/drawing/2014/main" id="{A3CB1499-5733-2FC0-E20B-7D91063FC85A}"/>
                </a:ext>
              </a:extLst>
            </p:cNvPr>
            <p:cNvSpPr txBox="1"/>
            <p:nvPr/>
          </p:nvSpPr>
          <p:spPr>
            <a:xfrm rot="18489174">
              <a:off x="4283279" y="2790414"/>
              <a:ext cx="1167347" cy="257535"/>
            </a:xfrm>
            <a:prstGeom prst="rect">
              <a:avLst/>
            </a:prstGeom>
            <a:noFill/>
          </p:spPr>
          <p:txBody>
            <a:bodyPr wrap="square" rtlCol="0">
              <a:spAutoFit/>
            </a:bodyPr>
            <a:lstStyle/>
            <a:p>
              <a:r>
                <a:rPr lang="es-ES" sz="800" b="1">
                  <a:solidFill>
                    <a:srgbClr val="003399"/>
                  </a:solidFill>
                </a:rPr>
                <a:t>Psicosociales</a:t>
              </a:r>
            </a:p>
          </p:txBody>
        </p:sp>
        <p:sp>
          <p:nvSpPr>
            <p:cNvPr id="22" name="Textfeld 34">
              <a:extLst>
                <a:ext uri="{FF2B5EF4-FFF2-40B4-BE49-F238E27FC236}">
                  <a16:creationId xmlns:a16="http://schemas.microsoft.com/office/drawing/2014/main" id="{A421296D-6679-1741-98D2-22E9B89B68E4}"/>
                </a:ext>
              </a:extLst>
            </p:cNvPr>
            <p:cNvSpPr txBox="1"/>
            <p:nvPr/>
          </p:nvSpPr>
          <p:spPr>
            <a:xfrm rot="1720010">
              <a:off x="5829636" y="2644951"/>
              <a:ext cx="1167348" cy="266064"/>
            </a:xfrm>
            <a:prstGeom prst="rect">
              <a:avLst/>
            </a:prstGeom>
            <a:noFill/>
          </p:spPr>
          <p:txBody>
            <a:bodyPr wrap="square" rtlCol="0">
              <a:spAutoFit/>
            </a:bodyPr>
            <a:lstStyle/>
            <a:p>
              <a:r>
                <a:rPr lang="es-ES" sz="800" b="1">
                  <a:solidFill>
                    <a:srgbClr val="003399"/>
                  </a:solidFill>
                </a:rPr>
                <a:t>Físicos</a:t>
              </a:r>
            </a:p>
          </p:txBody>
        </p:sp>
        <p:sp>
          <p:nvSpPr>
            <p:cNvPr id="23" name="Textfeld 35">
              <a:extLst>
                <a:ext uri="{FF2B5EF4-FFF2-40B4-BE49-F238E27FC236}">
                  <a16:creationId xmlns:a16="http://schemas.microsoft.com/office/drawing/2014/main" id="{952E015C-6156-8B38-A7E2-AA57AB24D44F}"/>
                </a:ext>
              </a:extLst>
            </p:cNvPr>
            <p:cNvSpPr txBox="1"/>
            <p:nvPr/>
          </p:nvSpPr>
          <p:spPr>
            <a:xfrm rot="19791695">
              <a:off x="5628811" y="4465873"/>
              <a:ext cx="1167348" cy="266064"/>
            </a:xfrm>
            <a:prstGeom prst="rect">
              <a:avLst/>
            </a:prstGeom>
            <a:noFill/>
          </p:spPr>
          <p:txBody>
            <a:bodyPr wrap="square" rtlCol="0">
              <a:spAutoFit/>
            </a:bodyPr>
            <a:lstStyle/>
            <a:p>
              <a:r>
                <a:rPr lang="es-ES" sz="800" b="1">
                  <a:solidFill>
                    <a:srgbClr val="003399"/>
                  </a:solidFill>
                </a:rPr>
                <a:t>Organizativos</a:t>
              </a:r>
            </a:p>
          </p:txBody>
        </p:sp>
        <p:sp>
          <p:nvSpPr>
            <p:cNvPr id="24" name="Rechteck 38">
              <a:extLst>
                <a:ext uri="{FF2B5EF4-FFF2-40B4-BE49-F238E27FC236}">
                  <a16:creationId xmlns:a16="http://schemas.microsoft.com/office/drawing/2014/main" id="{0790A364-8CE0-13B7-356D-DEAB11710A60}"/>
                </a:ext>
              </a:extLst>
            </p:cNvPr>
            <p:cNvSpPr/>
            <p:nvPr/>
          </p:nvSpPr>
          <p:spPr>
            <a:xfrm>
              <a:off x="7071553" y="4443349"/>
              <a:ext cx="1637134" cy="42076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50" b="1" dirty="0">
                  <a:solidFill>
                    <a:srgbClr val="003399"/>
                  </a:solidFill>
                </a:rPr>
                <a:t>EVALUACIÓN DE RIESGOS</a:t>
              </a:r>
            </a:p>
            <a:p>
              <a:pPr marL="115888" indent="-115888">
                <a:buFont typeface="Wingdings" panose="05000000000000000000" pitchFamily="2" charset="2"/>
                <a:buChar char="§"/>
              </a:pPr>
              <a:r>
                <a:rPr lang="es-ES" sz="650" b="1" dirty="0">
                  <a:solidFill>
                    <a:srgbClr val="003399"/>
                  </a:solidFill>
                </a:rPr>
                <a:t>IMPREVISIBILIDAD</a:t>
              </a:r>
            </a:p>
          </p:txBody>
        </p:sp>
        <p:sp>
          <p:nvSpPr>
            <p:cNvPr id="25" name="Textfeld 39">
              <a:extLst>
                <a:ext uri="{FF2B5EF4-FFF2-40B4-BE49-F238E27FC236}">
                  <a16:creationId xmlns:a16="http://schemas.microsoft.com/office/drawing/2014/main" id="{2913199B-B7CA-9E06-E02A-4E5488A543AC}"/>
                </a:ext>
              </a:extLst>
            </p:cNvPr>
            <p:cNvSpPr txBox="1"/>
            <p:nvPr/>
          </p:nvSpPr>
          <p:spPr>
            <a:xfrm>
              <a:off x="6586535" y="5312183"/>
              <a:ext cx="1666524" cy="380091"/>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dirty="0">
                  <a:solidFill>
                    <a:srgbClr val="003399"/>
                  </a:solidFill>
                </a:rPr>
                <a:t>INCLUSIÓN</a:t>
              </a:r>
            </a:p>
            <a:p>
              <a:pPr marL="115888" indent="-115888">
                <a:buFont typeface="Wingdings" panose="05000000000000000000" pitchFamily="2" charset="2"/>
                <a:buChar char="§"/>
              </a:pPr>
              <a:r>
                <a:rPr lang="es-ES" sz="650" b="1" dirty="0">
                  <a:solidFill>
                    <a:srgbClr val="003399"/>
                  </a:solidFill>
                </a:rPr>
                <a:t>INTERACCIÓN SOCIAL</a:t>
              </a:r>
            </a:p>
          </p:txBody>
        </p:sp>
        <p:sp>
          <p:nvSpPr>
            <p:cNvPr id="26" name="Rechteck 40">
              <a:extLst>
                <a:ext uri="{FF2B5EF4-FFF2-40B4-BE49-F238E27FC236}">
                  <a16:creationId xmlns:a16="http://schemas.microsoft.com/office/drawing/2014/main" id="{D32280FA-FA73-4BBE-DF40-FBBDE419F53C}"/>
                </a:ext>
              </a:extLst>
            </p:cNvPr>
            <p:cNvSpPr/>
            <p:nvPr/>
          </p:nvSpPr>
          <p:spPr>
            <a:xfrm>
              <a:off x="6259346" y="5684439"/>
              <a:ext cx="1975937" cy="30243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es-ES" sz="650" b="1" dirty="0">
                  <a:solidFill>
                    <a:srgbClr val="003399"/>
                  </a:solidFill>
                </a:rPr>
                <a:t>CAMBIOS DEMOGRÁFICOS</a:t>
              </a:r>
            </a:p>
          </p:txBody>
        </p:sp>
        <p:sp>
          <p:nvSpPr>
            <p:cNvPr id="27" name="Rechteck 42">
              <a:extLst>
                <a:ext uri="{FF2B5EF4-FFF2-40B4-BE49-F238E27FC236}">
                  <a16:creationId xmlns:a16="http://schemas.microsoft.com/office/drawing/2014/main" id="{60366730-12EE-4322-14F9-011B1D621B0A}"/>
                </a:ext>
              </a:extLst>
            </p:cNvPr>
            <p:cNvSpPr/>
            <p:nvPr/>
          </p:nvSpPr>
          <p:spPr>
            <a:xfrm>
              <a:off x="2454795" y="1673093"/>
              <a:ext cx="2107011" cy="53265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50" b="1" dirty="0">
                  <a:solidFill>
                    <a:srgbClr val="003399"/>
                  </a:solidFill>
                </a:rPr>
                <a:t>SOBRECARGA COGNITIVA</a:t>
              </a:r>
            </a:p>
            <a:p>
              <a:pPr marL="115888" indent="-115888">
                <a:buFont typeface="Wingdings" panose="05000000000000000000" pitchFamily="2" charset="2"/>
                <a:buChar char="§"/>
              </a:pPr>
              <a:r>
                <a:rPr lang="es-ES" sz="650" b="1" dirty="0">
                  <a:solidFill>
                    <a:srgbClr val="003399"/>
                  </a:solidFill>
                </a:rPr>
                <a:t>MIEDO A LA PÉRDIDA DE EMPLEO</a:t>
              </a:r>
            </a:p>
            <a:p>
              <a:pPr marL="115888" indent="-115888">
                <a:buFont typeface="Wingdings" panose="05000000000000000000" pitchFamily="2" charset="2"/>
                <a:buChar char="§"/>
              </a:pPr>
              <a:r>
                <a:rPr lang="es-ES" sz="650" b="1" dirty="0">
                  <a:solidFill>
                    <a:srgbClr val="003399"/>
                  </a:solidFill>
                </a:rPr>
                <a:t>MIEDO A LESIONES</a:t>
              </a:r>
            </a:p>
          </p:txBody>
        </p:sp>
        <p:sp>
          <p:nvSpPr>
            <p:cNvPr id="28" name="Textfeld 43">
              <a:extLst>
                <a:ext uri="{FF2B5EF4-FFF2-40B4-BE49-F238E27FC236}">
                  <a16:creationId xmlns:a16="http://schemas.microsoft.com/office/drawing/2014/main" id="{806DDD83-06BF-7A65-A326-9998DDBB2367}"/>
                </a:ext>
              </a:extLst>
            </p:cNvPr>
            <p:cNvSpPr txBox="1"/>
            <p:nvPr/>
          </p:nvSpPr>
          <p:spPr>
            <a:xfrm>
              <a:off x="4547114" y="1971975"/>
              <a:ext cx="969068" cy="380091"/>
            </a:xfrm>
            <a:prstGeom prst="rect">
              <a:avLst/>
            </a:prstGeom>
            <a:noFill/>
          </p:spPr>
          <p:txBody>
            <a:bodyPr wrap="square" rtlCol="0">
              <a:spAutoFit/>
            </a:bodyPr>
            <a:lstStyle/>
            <a:p>
              <a:pPr algn="ctr"/>
              <a:r>
                <a:rPr lang="es-ES" sz="700" b="1">
                  <a:solidFill>
                    <a:srgbClr val="003399"/>
                  </a:solidFill>
                </a:rPr>
                <a:t>SALUD MENTAL</a:t>
              </a:r>
            </a:p>
          </p:txBody>
        </p:sp>
        <p:sp>
          <p:nvSpPr>
            <p:cNvPr id="29" name="Textfeld 44">
              <a:extLst>
                <a:ext uri="{FF2B5EF4-FFF2-40B4-BE49-F238E27FC236}">
                  <a16:creationId xmlns:a16="http://schemas.microsoft.com/office/drawing/2014/main" id="{C4957B58-6A09-5273-96ED-7A689680FE27}"/>
                </a:ext>
              </a:extLst>
            </p:cNvPr>
            <p:cNvSpPr txBox="1"/>
            <p:nvPr/>
          </p:nvSpPr>
          <p:spPr>
            <a:xfrm>
              <a:off x="6681920" y="2733142"/>
              <a:ext cx="969068" cy="380091"/>
            </a:xfrm>
            <a:prstGeom prst="rect">
              <a:avLst/>
            </a:prstGeom>
            <a:noFill/>
          </p:spPr>
          <p:txBody>
            <a:bodyPr wrap="square" rtlCol="0">
              <a:spAutoFit/>
            </a:bodyPr>
            <a:lstStyle/>
            <a:p>
              <a:pPr algn="ctr"/>
              <a:r>
                <a:rPr lang="es-ES" sz="700" b="1">
                  <a:solidFill>
                    <a:srgbClr val="003399"/>
                  </a:solidFill>
                </a:rPr>
                <a:t>SALUD Y SEGURIDAD</a:t>
              </a:r>
            </a:p>
          </p:txBody>
        </p:sp>
        <p:sp>
          <p:nvSpPr>
            <p:cNvPr id="30" name="Textfeld 46">
              <a:extLst>
                <a:ext uri="{FF2B5EF4-FFF2-40B4-BE49-F238E27FC236}">
                  <a16:creationId xmlns:a16="http://schemas.microsoft.com/office/drawing/2014/main" id="{402A5508-D944-AD06-4F78-D5EBE453D781}"/>
                </a:ext>
              </a:extLst>
            </p:cNvPr>
            <p:cNvSpPr txBox="1"/>
            <p:nvPr/>
          </p:nvSpPr>
          <p:spPr>
            <a:xfrm>
              <a:off x="6745471" y="3839225"/>
              <a:ext cx="1038814" cy="388632"/>
            </a:xfrm>
            <a:prstGeom prst="rect">
              <a:avLst/>
            </a:prstGeom>
            <a:noFill/>
          </p:spPr>
          <p:txBody>
            <a:bodyPr wrap="square" rtlCol="0">
              <a:spAutoFit/>
            </a:bodyPr>
            <a:lstStyle/>
            <a:p>
              <a:pPr algn="ctr"/>
              <a:r>
                <a:rPr lang="es-ES" sz="700" b="1" dirty="0">
                  <a:solidFill>
                    <a:srgbClr val="003399"/>
                  </a:solidFill>
                </a:rPr>
                <a:t>GESTIÓN DE LA SST</a:t>
              </a:r>
            </a:p>
          </p:txBody>
        </p:sp>
        <p:sp>
          <p:nvSpPr>
            <p:cNvPr id="31" name="Textfeld 47">
              <a:extLst>
                <a:ext uri="{FF2B5EF4-FFF2-40B4-BE49-F238E27FC236}">
                  <a16:creationId xmlns:a16="http://schemas.microsoft.com/office/drawing/2014/main" id="{34FB6B84-620E-7E23-D02E-F7F2BB46B94E}"/>
                </a:ext>
              </a:extLst>
            </p:cNvPr>
            <p:cNvSpPr txBox="1"/>
            <p:nvPr/>
          </p:nvSpPr>
          <p:spPr>
            <a:xfrm>
              <a:off x="5595955" y="4952231"/>
              <a:ext cx="1418231" cy="388632"/>
            </a:xfrm>
            <a:prstGeom prst="rect">
              <a:avLst/>
            </a:prstGeom>
            <a:noFill/>
          </p:spPr>
          <p:txBody>
            <a:bodyPr wrap="square" rtlCol="0">
              <a:spAutoFit/>
            </a:bodyPr>
            <a:lstStyle/>
            <a:p>
              <a:pPr algn="ctr"/>
              <a:r>
                <a:rPr lang="es-ES" sz="700" b="1">
                  <a:solidFill>
                    <a:srgbClr val="003399"/>
                  </a:solidFill>
                </a:rPr>
                <a:t>ESTRUCTURA </a:t>
              </a:r>
            </a:p>
            <a:p>
              <a:pPr algn="ctr"/>
              <a:r>
                <a:rPr lang="es-ES" sz="700" b="1">
                  <a:solidFill>
                    <a:srgbClr val="003399"/>
                  </a:solidFill>
                </a:rPr>
                <a:t>SOCIAL</a:t>
              </a:r>
            </a:p>
          </p:txBody>
        </p:sp>
        <p:sp>
          <p:nvSpPr>
            <p:cNvPr id="32" name="Textfeld 48">
              <a:extLst>
                <a:ext uri="{FF2B5EF4-FFF2-40B4-BE49-F238E27FC236}">
                  <a16:creationId xmlns:a16="http://schemas.microsoft.com/office/drawing/2014/main" id="{03802388-B8D0-C3ED-4985-6250D00B5B07}"/>
                </a:ext>
              </a:extLst>
            </p:cNvPr>
            <p:cNvSpPr txBox="1"/>
            <p:nvPr/>
          </p:nvSpPr>
          <p:spPr>
            <a:xfrm>
              <a:off x="3907628" y="4774030"/>
              <a:ext cx="1602157" cy="388632"/>
            </a:xfrm>
            <a:prstGeom prst="rect">
              <a:avLst/>
            </a:prstGeom>
            <a:noFill/>
          </p:spPr>
          <p:txBody>
            <a:bodyPr wrap="square" rtlCol="0">
              <a:spAutoFit/>
            </a:bodyPr>
            <a:lstStyle/>
            <a:p>
              <a:pPr algn="ctr"/>
              <a:r>
                <a:rPr lang="es-ES" sz="700" b="1">
                  <a:solidFill>
                    <a:srgbClr val="003399"/>
                  </a:solidFill>
                </a:rPr>
                <a:t>TRANSFORMACIÓN </a:t>
              </a:r>
            </a:p>
            <a:p>
              <a:pPr algn="ctr"/>
              <a:r>
                <a:rPr lang="es-ES" sz="700" b="1">
                  <a:solidFill>
                    <a:srgbClr val="003399"/>
                  </a:solidFill>
                </a:rPr>
                <a:t>DEL TRABAJO</a:t>
              </a:r>
            </a:p>
          </p:txBody>
        </p:sp>
        <p:sp>
          <p:nvSpPr>
            <p:cNvPr id="33" name="Textfeld 49">
              <a:extLst>
                <a:ext uri="{FF2B5EF4-FFF2-40B4-BE49-F238E27FC236}">
                  <a16:creationId xmlns:a16="http://schemas.microsoft.com/office/drawing/2014/main" id="{2FC3BF5E-E186-2C48-98E1-FB96E3503DB8}"/>
                </a:ext>
              </a:extLst>
            </p:cNvPr>
            <p:cNvSpPr txBox="1"/>
            <p:nvPr/>
          </p:nvSpPr>
          <p:spPr>
            <a:xfrm>
              <a:off x="3700020" y="2889655"/>
              <a:ext cx="926199" cy="247060"/>
            </a:xfrm>
            <a:prstGeom prst="rect">
              <a:avLst/>
            </a:prstGeom>
            <a:noFill/>
          </p:spPr>
          <p:txBody>
            <a:bodyPr wrap="square" rtlCol="0">
              <a:spAutoFit/>
            </a:bodyPr>
            <a:lstStyle/>
            <a:p>
              <a:r>
                <a:rPr lang="es-ES" sz="700" b="1" dirty="0">
                  <a:solidFill>
                    <a:srgbClr val="003399"/>
                  </a:solidFill>
                </a:rPr>
                <a:t>AUTONOMÍA</a:t>
              </a:r>
            </a:p>
          </p:txBody>
        </p:sp>
        <p:sp>
          <p:nvSpPr>
            <p:cNvPr id="34" name="Textfeld 51">
              <a:extLst>
                <a:ext uri="{FF2B5EF4-FFF2-40B4-BE49-F238E27FC236}">
                  <a16:creationId xmlns:a16="http://schemas.microsoft.com/office/drawing/2014/main" id="{D78C28D7-42AB-1796-B6B2-88F446FDA170}"/>
                </a:ext>
              </a:extLst>
            </p:cNvPr>
            <p:cNvSpPr txBox="1"/>
            <p:nvPr/>
          </p:nvSpPr>
          <p:spPr>
            <a:xfrm>
              <a:off x="3591500" y="3611174"/>
              <a:ext cx="900545" cy="252611"/>
            </a:xfrm>
            <a:prstGeom prst="rect">
              <a:avLst/>
            </a:prstGeom>
            <a:noFill/>
          </p:spPr>
          <p:txBody>
            <a:bodyPr wrap="square" rtlCol="0">
              <a:spAutoFit/>
            </a:bodyPr>
            <a:lstStyle/>
            <a:p>
              <a:pPr algn="ctr"/>
              <a:r>
                <a:rPr lang="es-ES" sz="700" b="1" dirty="0">
                  <a:solidFill>
                    <a:srgbClr val="003399"/>
                  </a:solidFill>
                </a:rPr>
                <a:t>CONFIANZA</a:t>
              </a:r>
            </a:p>
          </p:txBody>
        </p:sp>
        <p:cxnSp>
          <p:nvCxnSpPr>
            <p:cNvPr id="35" name="Gerader Verbinder 52">
              <a:extLst>
                <a:ext uri="{FF2B5EF4-FFF2-40B4-BE49-F238E27FC236}">
                  <a16:creationId xmlns:a16="http://schemas.microsoft.com/office/drawing/2014/main" id="{0336CCB1-E8EC-CE4C-53F9-AF7AC7E9D007}"/>
                </a:ext>
              </a:extLst>
            </p:cNvPr>
            <p:cNvCxnSpPr/>
            <p:nvPr/>
          </p:nvCxnSpPr>
          <p:spPr>
            <a:xfrm>
              <a:off x="3588943" y="3176867"/>
              <a:ext cx="875464" cy="22407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6" name="Rechteck 53">
              <a:extLst>
                <a:ext uri="{FF2B5EF4-FFF2-40B4-BE49-F238E27FC236}">
                  <a16:creationId xmlns:a16="http://schemas.microsoft.com/office/drawing/2014/main" id="{0239AF38-CEE0-F103-1D8D-64F6E31AED06}"/>
                </a:ext>
              </a:extLst>
            </p:cNvPr>
            <p:cNvSpPr/>
            <p:nvPr/>
          </p:nvSpPr>
          <p:spPr>
            <a:xfrm>
              <a:off x="1737253" y="5064992"/>
              <a:ext cx="2334376" cy="657393"/>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50" b="1" dirty="0">
                  <a:solidFill>
                    <a:srgbClr val="003399"/>
                  </a:solidFill>
                </a:rPr>
                <a:t>DESCUALIFICACIÓN</a:t>
              </a:r>
            </a:p>
            <a:p>
              <a:pPr marL="115888" indent="-115888">
                <a:buFont typeface="Wingdings" panose="05000000000000000000" pitchFamily="2" charset="2"/>
                <a:buChar char="§"/>
              </a:pPr>
              <a:r>
                <a:rPr lang="es-ES" sz="650" b="1" dirty="0">
                  <a:solidFill>
                    <a:srgbClr val="003399"/>
                  </a:solidFill>
                </a:rPr>
                <a:t>IMPREVISIBILIDAD</a:t>
              </a:r>
            </a:p>
            <a:p>
              <a:pPr marL="115888" indent="-115888">
                <a:buFont typeface="Wingdings" panose="05000000000000000000" pitchFamily="2" charset="2"/>
                <a:buChar char="§"/>
              </a:pPr>
              <a:r>
                <a:rPr lang="es-ES" sz="650" b="1" dirty="0">
                  <a:solidFill>
                    <a:srgbClr val="003399"/>
                  </a:solidFill>
                </a:rPr>
                <a:t>CONSOLIDACIÓN DE TAREAS</a:t>
              </a:r>
            </a:p>
            <a:p>
              <a:pPr marL="115888" indent="-115888">
                <a:buFont typeface="Wingdings" panose="05000000000000000000" pitchFamily="2" charset="2"/>
                <a:buChar char="§"/>
              </a:pPr>
              <a:r>
                <a:rPr lang="es-ES" sz="650" b="1" dirty="0">
                  <a:solidFill>
                    <a:srgbClr val="003399"/>
                  </a:solidFill>
                </a:rPr>
                <a:t>REDUCCIÓN DE LA FINALIZACIÓN DE TAREAS</a:t>
              </a:r>
            </a:p>
          </p:txBody>
        </p:sp>
        <p:sp>
          <p:nvSpPr>
            <p:cNvPr id="37" name="Textfeld 54">
              <a:extLst>
                <a:ext uri="{FF2B5EF4-FFF2-40B4-BE49-F238E27FC236}">
                  <a16:creationId xmlns:a16="http://schemas.microsoft.com/office/drawing/2014/main" id="{48D11036-31FA-F3FB-7982-BC56693BE887}"/>
                </a:ext>
              </a:extLst>
            </p:cNvPr>
            <p:cNvSpPr txBox="1"/>
            <p:nvPr/>
          </p:nvSpPr>
          <p:spPr>
            <a:xfrm>
              <a:off x="2004145" y="4445787"/>
              <a:ext cx="2085644" cy="641242"/>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dirty="0">
                  <a:solidFill>
                    <a:srgbClr val="003399"/>
                  </a:solidFill>
                </a:rPr>
                <a:t>MEJORA DE LAS CAPACIDADES</a:t>
              </a:r>
            </a:p>
            <a:p>
              <a:pPr marL="115888" indent="-115888">
                <a:buFont typeface="Wingdings" panose="05000000000000000000" pitchFamily="2" charset="2"/>
                <a:buChar char="§"/>
              </a:pPr>
              <a:r>
                <a:rPr lang="es-ES" sz="650" b="1" dirty="0">
                  <a:solidFill>
                    <a:srgbClr val="003399"/>
                  </a:solidFill>
                </a:rPr>
                <a:t>RECICLAJE PROFESIONAL</a:t>
              </a:r>
            </a:p>
            <a:p>
              <a:pPr marL="115888" indent="-115888">
                <a:buFont typeface="Wingdings" panose="05000000000000000000" pitchFamily="2" charset="2"/>
                <a:buChar char="§"/>
              </a:pPr>
              <a:r>
                <a:rPr lang="es-ES" sz="650" b="1" dirty="0">
                  <a:solidFill>
                    <a:srgbClr val="003399"/>
                  </a:solidFill>
                </a:rPr>
                <a:t>VARIEDAD DE </a:t>
              </a:r>
              <a:r>
                <a:rPr lang="es-ES" sz="700" b="1" dirty="0">
                  <a:solidFill>
                    <a:srgbClr val="003399"/>
                  </a:solidFill>
                </a:rPr>
                <a:t>TAREAS</a:t>
              </a:r>
            </a:p>
            <a:p>
              <a:pPr marL="115888" indent="-115888">
                <a:buFont typeface="Wingdings" panose="05000000000000000000" pitchFamily="2" charset="2"/>
                <a:buChar char="§"/>
              </a:pPr>
              <a:r>
                <a:rPr lang="es-ES" sz="650" b="1" dirty="0">
                  <a:solidFill>
                    <a:srgbClr val="003399"/>
                  </a:solidFill>
                </a:rPr>
                <a:t>CONTROL DEL TRABAJO</a:t>
              </a:r>
            </a:p>
          </p:txBody>
        </p:sp>
        <p:sp>
          <p:nvSpPr>
            <p:cNvPr id="38" name="Rechteck 55">
              <a:extLst>
                <a:ext uri="{FF2B5EF4-FFF2-40B4-BE49-F238E27FC236}">
                  <a16:creationId xmlns:a16="http://schemas.microsoft.com/office/drawing/2014/main" id="{7049AA05-BE32-ADA3-40F0-9875B92B240B}"/>
                </a:ext>
              </a:extLst>
            </p:cNvPr>
            <p:cNvSpPr/>
            <p:nvPr/>
          </p:nvSpPr>
          <p:spPr>
            <a:xfrm>
              <a:off x="1984546" y="3556866"/>
              <a:ext cx="1659540" cy="3607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50" b="1" dirty="0">
                  <a:solidFill>
                    <a:srgbClr val="003399"/>
                  </a:solidFill>
                </a:rPr>
                <a:t>DESCONFIANZA</a:t>
              </a:r>
            </a:p>
            <a:p>
              <a:pPr marL="115888" indent="-115888">
                <a:buFont typeface="Wingdings" panose="05000000000000000000" pitchFamily="2" charset="2"/>
                <a:buChar char="§"/>
              </a:pPr>
              <a:r>
                <a:rPr lang="es-ES" sz="650" b="1" dirty="0">
                  <a:solidFill>
                    <a:srgbClr val="003399"/>
                  </a:solidFill>
                </a:rPr>
                <a:t>ACTITUD NEGATIVA</a:t>
              </a:r>
            </a:p>
          </p:txBody>
        </p:sp>
        <p:sp>
          <p:nvSpPr>
            <p:cNvPr id="39" name="Textfeld 56">
              <a:extLst>
                <a:ext uri="{FF2B5EF4-FFF2-40B4-BE49-F238E27FC236}">
                  <a16:creationId xmlns:a16="http://schemas.microsoft.com/office/drawing/2014/main" id="{5644B669-1BA8-4148-DDEA-D285A2C5E30C}"/>
                </a:ext>
              </a:extLst>
            </p:cNvPr>
            <p:cNvSpPr txBox="1"/>
            <p:nvPr/>
          </p:nvSpPr>
          <p:spPr>
            <a:xfrm>
              <a:off x="2079480" y="2392696"/>
              <a:ext cx="1873522" cy="49550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dirty="0">
                  <a:solidFill>
                    <a:srgbClr val="003399"/>
                  </a:solidFill>
                </a:rPr>
                <a:t>CONTROL DE TIEMPO</a:t>
              </a:r>
            </a:p>
            <a:p>
              <a:pPr marL="115888" indent="-115888">
                <a:buFont typeface="Wingdings" panose="05000000000000000000" pitchFamily="2" charset="2"/>
                <a:buChar char="§"/>
              </a:pPr>
              <a:r>
                <a:rPr lang="es-ES" sz="650" b="1" dirty="0">
                  <a:solidFill>
                    <a:srgbClr val="003399"/>
                  </a:solidFill>
                </a:rPr>
                <a:t>CONTROL DE LA CARGA DE TRABAJO</a:t>
              </a:r>
            </a:p>
          </p:txBody>
        </p:sp>
        <p:sp>
          <p:nvSpPr>
            <p:cNvPr id="40" name="Textfeld 57">
              <a:extLst>
                <a:ext uri="{FF2B5EF4-FFF2-40B4-BE49-F238E27FC236}">
                  <a16:creationId xmlns:a16="http://schemas.microsoft.com/office/drawing/2014/main" id="{F1FF9CF3-B980-C1E7-1841-F41709C50F75}"/>
                </a:ext>
              </a:extLst>
            </p:cNvPr>
            <p:cNvSpPr txBox="1"/>
            <p:nvPr/>
          </p:nvSpPr>
          <p:spPr>
            <a:xfrm>
              <a:off x="2446455" y="1303205"/>
              <a:ext cx="2545558" cy="369201"/>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es-ES" sz="650" b="1" dirty="0">
                  <a:solidFill>
                    <a:srgbClr val="003399"/>
                  </a:solidFill>
                </a:rPr>
                <a:t>REDUCCIÓN DE LA CARGA COGNITIVA</a:t>
              </a:r>
            </a:p>
            <a:p>
              <a:pPr marL="115888" indent="-115888">
                <a:buFont typeface="Wingdings" panose="05000000000000000000" pitchFamily="2" charset="2"/>
                <a:buChar char="§"/>
              </a:pPr>
              <a:r>
                <a:rPr lang="es-ES" sz="650" b="1" dirty="0">
                  <a:solidFill>
                    <a:srgbClr val="003399"/>
                  </a:solidFill>
                </a:rPr>
                <a:t>MONOTONÍA REDUCIDA</a:t>
              </a:r>
            </a:p>
          </p:txBody>
        </p:sp>
        <p:sp>
          <p:nvSpPr>
            <p:cNvPr id="41" name="Rechteck 70">
              <a:extLst>
                <a:ext uri="{FF2B5EF4-FFF2-40B4-BE49-F238E27FC236}">
                  <a16:creationId xmlns:a16="http://schemas.microsoft.com/office/drawing/2014/main" id="{1C9FA0DE-91B9-4D56-68BC-A00826697487}"/>
                </a:ext>
              </a:extLst>
            </p:cNvPr>
            <p:cNvSpPr/>
            <p:nvPr/>
          </p:nvSpPr>
          <p:spPr>
            <a:xfrm>
              <a:off x="6743284" y="2284924"/>
              <a:ext cx="2050710" cy="30623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es-ES" sz="650" b="1" dirty="0">
                  <a:solidFill>
                    <a:srgbClr val="003399"/>
                  </a:solidFill>
                </a:rPr>
                <a:t>RIESGOS FÍSICOS (RESIDUALES)</a:t>
              </a:r>
            </a:p>
          </p:txBody>
        </p:sp>
      </p:grpSp>
      <p:grpSp>
        <p:nvGrpSpPr>
          <p:cNvPr id="3" name="Group 2">
            <a:extLst>
              <a:ext uri="{FF2B5EF4-FFF2-40B4-BE49-F238E27FC236}">
                <a16:creationId xmlns:a16="http://schemas.microsoft.com/office/drawing/2014/main" id="{7CA45993-85A3-404D-B73F-78B6B8E5F087}"/>
              </a:ext>
            </a:extLst>
          </p:cNvPr>
          <p:cNvGrpSpPr/>
          <p:nvPr/>
        </p:nvGrpSpPr>
        <p:grpSpPr>
          <a:xfrm>
            <a:off x="2086166" y="4508608"/>
            <a:ext cx="1333179" cy="479018"/>
            <a:chOff x="1887666" y="4470727"/>
            <a:chExt cx="1333179" cy="479018"/>
          </a:xfrm>
        </p:grpSpPr>
        <p:grpSp>
          <p:nvGrpSpPr>
            <p:cNvPr id="43" name="Group 42">
              <a:extLst>
                <a:ext uri="{FF2B5EF4-FFF2-40B4-BE49-F238E27FC236}">
                  <a16:creationId xmlns:a16="http://schemas.microsoft.com/office/drawing/2014/main" id="{1243F5C8-5174-48FF-91EE-3D2AC637BC89}"/>
                </a:ext>
              </a:extLst>
            </p:cNvPr>
            <p:cNvGrpSpPr/>
            <p:nvPr/>
          </p:nvGrpSpPr>
          <p:grpSpPr>
            <a:xfrm>
              <a:off x="1887666" y="4470727"/>
              <a:ext cx="1333179" cy="479018"/>
              <a:chOff x="1034983" y="2994423"/>
              <a:chExt cx="972277" cy="479018"/>
            </a:xfrm>
          </p:grpSpPr>
          <p:sp>
            <p:nvSpPr>
              <p:cNvPr id="4" name="Textfeld 288">
                <a:extLst>
                  <a:ext uri="{FF2B5EF4-FFF2-40B4-BE49-F238E27FC236}">
                    <a16:creationId xmlns:a16="http://schemas.microsoft.com/office/drawing/2014/main" id="{1DB696ED-EFF2-7F0D-38AB-29D90ABCE129}"/>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 name="TextBox 5">
                <a:extLst>
                  <a:ext uri="{FF2B5EF4-FFF2-40B4-BE49-F238E27FC236}">
                    <a16:creationId xmlns:a16="http://schemas.microsoft.com/office/drawing/2014/main" id="{61E24C15-6F7A-A4E1-15A2-D39D5CF6B145}"/>
                  </a:ext>
                </a:extLst>
              </p:cNvPr>
              <p:cNvSpPr txBox="1"/>
              <p:nvPr/>
            </p:nvSpPr>
            <p:spPr>
              <a:xfrm>
                <a:off x="1258811" y="3026888"/>
                <a:ext cx="731963" cy="215444"/>
              </a:xfrm>
              <a:prstGeom prst="rect">
                <a:avLst/>
              </a:prstGeom>
              <a:noFill/>
            </p:spPr>
            <p:txBody>
              <a:bodyPr wrap="square" rtlCol="0">
                <a:spAutoFit/>
              </a:bodyPr>
              <a:lstStyle/>
              <a:p>
                <a:r>
                  <a:rPr lang="es-ES" sz="800">
                    <a:solidFill>
                      <a:srgbClr val="003399"/>
                    </a:solidFill>
                  </a:rPr>
                  <a:t>Oportunidades</a:t>
                </a:r>
              </a:p>
            </p:txBody>
          </p:sp>
          <p:sp>
            <p:nvSpPr>
              <p:cNvPr id="8" name="TextBox 7">
                <a:extLst>
                  <a:ext uri="{FF2B5EF4-FFF2-40B4-BE49-F238E27FC236}">
                    <a16:creationId xmlns:a16="http://schemas.microsoft.com/office/drawing/2014/main" id="{6E9F67CA-409F-BED4-8300-D0FF6ECB75D8}"/>
                  </a:ext>
                </a:extLst>
              </p:cNvPr>
              <p:cNvSpPr txBox="1"/>
              <p:nvPr/>
            </p:nvSpPr>
            <p:spPr>
              <a:xfrm>
                <a:off x="1258811" y="3223799"/>
                <a:ext cx="498855" cy="215444"/>
              </a:xfrm>
              <a:prstGeom prst="rect">
                <a:avLst/>
              </a:prstGeom>
              <a:noFill/>
            </p:spPr>
            <p:txBody>
              <a:bodyPr wrap="square" rtlCol="0">
                <a:spAutoFit/>
              </a:bodyPr>
              <a:lstStyle/>
              <a:p>
                <a:r>
                  <a:rPr lang="es-ES" sz="800">
                    <a:solidFill>
                      <a:srgbClr val="003399"/>
                    </a:solidFill>
                  </a:rPr>
                  <a:t>Riesgos</a:t>
                </a:r>
              </a:p>
            </p:txBody>
          </p:sp>
          <p:sp>
            <p:nvSpPr>
              <p:cNvPr id="9" name="Rectangle 8">
                <a:extLst>
                  <a:ext uri="{FF2B5EF4-FFF2-40B4-BE49-F238E27FC236}">
                    <a16:creationId xmlns:a16="http://schemas.microsoft.com/office/drawing/2014/main" id="{B7D6A4E5-E26B-5560-87ED-A60EB31E563B}"/>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44" name="Textfeld 288">
              <a:extLst>
                <a:ext uri="{FF2B5EF4-FFF2-40B4-BE49-F238E27FC236}">
                  <a16:creationId xmlns:a16="http://schemas.microsoft.com/office/drawing/2014/main" id="{0770F14C-061E-42A8-AEFD-91CDD59E70AE}"/>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
        <p:nvSpPr>
          <p:cNvPr id="45" name="TextBox 44">
            <a:extLst>
              <a:ext uri="{FF2B5EF4-FFF2-40B4-BE49-F238E27FC236}">
                <a16:creationId xmlns:a16="http://schemas.microsoft.com/office/drawing/2014/main" id="{97E15416-212A-46E3-8B63-637C887610A8}"/>
              </a:ext>
            </a:extLst>
          </p:cNvPr>
          <p:cNvSpPr txBox="1"/>
          <p:nvPr/>
        </p:nvSpPr>
        <p:spPr>
          <a:xfrm>
            <a:off x="6017564" y="1550880"/>
            <a:ext cx="2846658" cy="1200329"/>
          </a:xfrm>
          <a:prstGeom prst="rect">
            <a:avLst/>
          </a:prstGeom>
          <a:noFill/>
        </p:spPr>
        <p:txBody>
          <a:bodyPr wrap="square"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es-ES" sz="1200" dirty="0"/>
              <a:t>Muchas de las oportunidades observadas en los casos prácticos están relacionadas con la salud mental y física, ayudando a los trabajadores a reducir la carga de trabajo y evitar lesiones.</a:t>
            </a:r>
          </a:p>
        </p:txBody>
      </p:sp>
      <p:sp>
        <p:nvSpPr>
          <p:cNvPr id="46" name="TextBox 45">
            <a:extLst>
              <a:ext uri="{FF2B5EF4-FFF2-40B4-BE49-F238E27FC236}">
                <a16:creationId xmlns:a16="http://schemas.microsoft.com/office/drawing/2014/main" id="{8D6F2CCD-A187-4659-A286-0752902928E5}"/>
              </a:ext>
            </a:extLst>
          </p:cNvPr>
          <p:cNvSpPr txBox="1"/>
          <p:nvPr/>
        </p:nvSpPr>
        <p:spPr>
          <a:xfrm>
            <a:off x="6017563" y="2918443"/>
            <a:ext cx="2846658" cy="1200329"/>
          </a:xfrm>
          <a:prstGeom prst="rect">
            <a:avLst/>
          </a:prstGeom>
          <a:noFill/>
        </p:spPr>
        <p:txBody>
          <a:bodyPr wrap="square" rtlCol="0">
            <a:spAutoFit/>
          </a:bodyPr>
          <a:lstStyle/>
          <a:p>
            <a:r>
              <a:rPr lang="es-ES" sz="1200" dirty="0">
                <a:solidFill>
                  <a:srgbClr val="003399"/>
                </a:solidFill>
              </a:rPr>
              <a:t>Los riesgos incluyen el miedo a la pérdida de empleo / estrés, la sobrecarga cognitiva, el miedo a las lesiones, el reciclaje profesional, la desconfianza en la tecnología, los cambios demográficos, entre otros.</a:t>
            </a:r>
          </a:p>
        </p:txBody>
      </p:sp>
    </p:spTree>
    <p:extLst>
      <p:ext uri="{BB962C8B-B14F-4D97-AF65-F5344CB8AC3E}">
        <p14:creationId xmlns:p14="http://schemas.microsoft.com/office/powerpoint/2010/main" val="3745755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es-ES" sz="2400">
                <a:cs typeface="Arial" panose="020B0604020202020204" pitchFamily="34" charset="0"/>
              </a:rPr>
              <a:t>Resultados en materia de SST</a:t>
            </a:r>
          </a:p>
        </p:txBody>
      </p:sp>
      <p:sp>
        <p:nvSpPr>
          <p:cNvPr id="3" name="Content Placeholder 2">
            <a:extLst>
              <a:ext uri="{FF2B5EF4-FFF2-40B4-BE49-F238E27FC236}">
                <a16:creationId xmlns:a16="http://schemas.microsoft.com/office/drawing/2014/main" id="{9214F352-9838-F92D-33E2-F579AB845FC9}"/>
              </a:ext>
            </a:extLst>
          </p:cNvPr>
          <p:cNvSpPr>
            <a:spLocks noGrp="1"/>
          </p:cNvSpPr>
          <p:nvPr>
            <p:ph sz="half" idx="1"/>
          </p:nvPr>
        </p:nvSpPr>
        <p:spPr>
          <a:xfrm>
            <a:off x="450000" y="933450"/>
            <a:ext cx="8114578" cy="2235263"/>
          </a:xfrm>
        </p:spPr>
        <p:txBody>
          <a:bodyPr lIns="0" tIns="0" rIns="0" bIns="0">
            <a:normAutofit/>
          </a:bodyPr>
          <a:lstStyle/>
          <a:p>
            <a:pPr>
              <a:spcBef>
                <a:spcPts val="600"/>
              </a:spcBef>
              <a:spcAft>
                <a:spcPts val="600"/>
              </a:spcAft>
            </a:pPr>
            <a:r>
              <a:rPr lang="es-ES" sz="1600" b="0" dirty="0"/>
              <a:t>Oportunidades de SST más frecuentes: reducción de la </a:t>
            </a:r>
            <a:r>
              <a:rPr lang="es-ES" sz="1600" dirty="0"/>
              <a:t>carga de trabajo físico </a:t>
            </a:r>
            <a:r>
              <a:rPr lang="es-ES" sz="1600" b="0" dirty="0"/>
              <a:t>y alejamiento de las personas de </a:t>
            </a:r>
            <a:r>
              <a:rPr lang="es-ES" sz="1600" dirty="0"/>
              <a:t>entornos peligrosos.</a:t>
            </a:r>
          </a:p>
          <a:p>
            <a:pPr>
              <a:spcBef>
                <a:spcPts val="600"/>
              </a:spcBef>
              <a:spcAft>
                <a:spcPts val="600"/>
              </a:spcAft>
            </a:pPr>
            <a:r>
              <a:rPr lang="es-ES" sz="1600" dirty="0"/>
              <a:t>Los riesgos psicosociales </a:t>
            </a:r>
            <a:r>
              <a:rPr lang="es-ES" sz="1600" b="0" dirty="0"/>
              <a:t>son cada vez más importantes.</a:t>
            </a:r>
          </a:p>
          <a:p>
            <a:pPr>
              <a:spcBef>
                <a:spcPts val="600"/>
              </a:spcBef>
              <a:spcAft>
                <a:spcPts val="600"/>
              </a:spcAft>
            </a:pPr>
            <a:r>
              <a:rPr lang="es-ES" sz="1600" dirty="0"/>
              <a:t>Todas las organizaciones </a:t>
            </a:r>
            <a:r>
              <a:rPr lang="es-ES" sz="1600" b="0" dirty="0"/>
              <a:t>de los estudios de caso tienen la intención de </a:t>
            </a:r>
            <a:r>
              <a:rPr lang="es-ES" sz="1600" dirty="0"/>
              <a:t>ampliar </a:t>
            </a:r>
            <a:r>
              <a:rPr lang="es-ES" sz="1600" b="0" dirty="0"/>
              <a:t>el</a:t>
            </a:r>
            <a:r>
              <a:rPr lang="es-ES" sz="1600" dirty="0"/>
              <a:t>  uso de la automatización.</a:t>
            </a:r>
          </a:p>
          <a:p>
            <a:pPr marL="0" indent="0">
              <a:spcBef>
                <a:spcPts val="600"/>
              </a:spcBef>
              <a:spcAft>
                <a:spcPts val="600"/>
              </a:spcAft>
              <a:buNone/>
            </a:pPr>
            <a:endParaRPr lang="en-GB" sz="1600" dirty="0"/>
          </a:p>
          <a:p>
            <a:endParaRPr lang="en-GB" sz="1600" b="0" dirty="0"/>
          </a:p>
        </p:txBody>
      </p:sp>
    </p:spTree>
    <p:extLst>
      <p:ext uri="{BB962C8B-B14F-4D97-AF65-F5344CB8AC3E}">
        <p14:creationId xmlns:p14="http://schemas.microsoft.com/office/powerpoint/2010/main" val="3199089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3693AAB-B8D2-B74E-BBBE-A46E48902E22}"/>
              </a:ext>
            </a:extLst>
          </p:cNvPr>
          <p:cNvSpPr>
            <a:spLocks noGrp="1"/>
          </p:cNvSpPr>
          <p:nvPr>
            <p:ph type="title"/>
          </p:nvPr>
        </p:nvSpPr>
        <p:spPr>
          <a:xfrm>
            <a:off x="450000" y="135000"/>
            <a:ext cx="7560000" cy="405000"/>
          </a:xfrm>
        </p:spPr>
        <p:txBody>
          <a:bodyPr lIns="0"/>
          <a:lstStyle/>
          <a:p>
            <a:r>
              <a:rPr lang="es-ES" sz="2400"/>
              <a:t>Descripción general</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21953"/>
                <a:ext cx="422973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s-ES" sz="1400" b="0">
                    <a:solidFill>
                      <a:srgbClr val="003399"/>
                    </a:solidFill>
                  </a:rPr>
                  <a:t>Definición de los sistemas de IA</a:t>
                </a:r>
              </a:p>
            </p:txBody>
          </p:sp>
        </p:grpSp>
      </p:grpSp>
      <p:grpSp>
        <p:nvGrpSpPr>
          <p:cNvPr id="33" name="Group 32">
            <a:extLst>
              <a:ext uri="{FF2B5EF4-FFF2-40B4-BE49-F238E27FC236}">
                <a16:creationId xmlns:a16="http://schemas.microsoft.com/office/drawing/2014/main" id="{EB9B0887-9231-44A4-825F-AF5E1EC8A6B2}"/>
              </a:ext>
            </a:extLst>
          </p:cNvPr>
          <p:cNvGrpSpPr/>
          <p:nvPr/>
        </p:nvGrpSpPr>
        <p:grpSpPr>
          <a:xfrm>
            <a:off x="446750" y="1697080"/>
            <a:ext cx="4976364" cy="430209"/>
            <a:chOff x="450000" y="1779575"/>
            <a:chExt cx="4976364" cy="430209"/>
          </a:xfrm>
        </p:grpSpPr>
        <p:sp>
          <p:nvSpPr>
            <p:cNvPr id="31" name="Rectangle 30">
              <a:extLst>
                <a:ext uri="{FF2B5EF4-FFF2-40B4-BE49-F238E27FC236}">
                  <a16:creationId xmlns:a16="http://schemas.microsoft.com/office/drawing/2014/main" id="{F7ED0205-1553-4FA6-973B-DCE20EF78F12}"/>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3" name="Group 12">
              <a:extLst>
                <a:ext uri="{FF2B5EF4-FFF2-40B4-BE49-F238E27FC236}">
                  <a16:creationId xmlns:a16="http://schemas.microsoft.com/office/drawing/2014/main" id="{41796EA3-E8CA-4838-A8FB-7C90092C2A74}"/>
                </a:ext>
              </a:extLst>
            </p:cNvPr>
            <p:cNvGrpSpPr/>
            <p:nvPr/>
          </p:nvGrpSpPr>
          <p:grpSpPr>
            <a:xfrm>
              <a:off x="588451" y="1779575"/>
              <a:ext cx="4651907" cy="370957"/>
              <a:chOff x="246858" y="1182580"/>
              <a:chExt cx="4267200" cy="383760"/>
            </a:xfrm>
          </p:grpSpPr>
          <p:sp>
            <p:nvSpPr>
              <p:cNvPr id="26" name="Rectangle: Rounded Corners 25">
                <a:extLst>
                  <a:ext uri="{FF2B5EF4-FFF2-40B4-BE49-F238E27FC236}">
                    <a16:creationId xmlns:a16="http://schemas.microsoft.com/office/drawing/2014/main" id="{4DFFC3C2-D349-4E7F-9937-9BBD3E7B843F}"/>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a:solidFill>
                    <a:srgbClr val="003399"/>
                  </a:solidFill>
                </a:endParaRPr>
              </a:p>
            </p:txBody>
          </p:sp>
          <p:sp>
            <p:nvSpPr>
              <p:cNvPr id="27" name="Rectangle: Rounded Corners 6">
                <a:extLst>
                  <a:ext uri="{FF2B5EF4-FFF2-40B4-BE49-F238E27FC236}">
                    <a16:creationId xmlns:a16="http://schemas.microsoft.com/office/drawing/2014/main" id="{DDF1BB91-CA99-4F65-85DC-C104A8BA4623}"/>
                  </a:ext>
                </a:extLst>
              </p:cNvPr>
              <p:cNvSpPr txBox="1"/>
              <p:nvPr/>
            </p:nvSpPr>
            <p:spPr>
              <a:xfrm>
                <a:off x="266031" y="1201314"/>
                <a:ext cx="419688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s-ES" sz="1400">
                    <a:solidFill>
                      <a:srgbClr val="003399"/>
                    </a:solidFill>
                  </a:rPr>
                  <a:t>Usos actuales y posibles</a:t>
                </a:r>
              </a:p>
            </p:txBody>
          </p:sp>
        </p:grpSp>
      </p:grpSp>
      <p:grpSp>
        <p:nvGrpSpPr>
          <p:cNvPr id="34" name="Group 33">
            <a:extLst>
              <a:ext uri="{FF2B5EF4-FFF2-40B4-BE49-F238E27FC236}">
                <a16:creationId xmlns:a16="http://schemas.microsoft.com/office/drawing/2014/main" id="{F4AEA471-075C-4540-BFE4-407768939DD5}"/>
              </a:ext>
            </a:extLst>
          </p:cNvPr>
          <p:cNvGrpSpPr/>
          <p:nvPr/>
        </p:nvGrpSpPr>
        <p:grpSpPr>
          <a:xfrm>
            <a:off x="449599" y="2202643"/>
            <a:ext cx="4973516" cy="426342"/>
            <a:chOff x="447624" y="2394783"/>
            <a:chExt cx="4973516" cy="426342"/>
          </a:xfrm>
        </p:grpSpPr>
        <p:sp>
          <p:nvSpPr>
            <p:cNvPr id="32" name="Rectangle 31">
              <a:extLst>
                <a:ext uri="{FF2B5EF4-FFF2-40B4-BE49-F238E27FC236}">
                  <a16:creationId xmlns:a16="http://schemas.microsoft.com/office/drawing/2014/main" id="{CAB1D48B-5808-4F4F-944D-4CB9DAF16200}"/>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4" name="Group 13">
              <a:extLst>
                <a:ext uri="{FF2B5EF4-FFF2-40B4-BE49-F238E27FC236}">
                  <a16:creationId xmlns:a16="http://schemas.microsoft.com/office/drawing/2014/main" id="{54F40EFF-2425-43F9-B5D6-758369AE96B6}"/>
                </a:ext>
              </a:extLst>
            </p:cNvPr>
            <p:cNvGrpSpPr/>
            <p:nvPr/>
          </p:nvGrpSpPr>
          <p:grpSpPr>
            <a:xfrm>
              <a:off x="582857" y="2394783"/>
              <a:ext cx="4651907" cy="370957"/>
              <a:chOff x="241728" y="1772260"/>
              <a:chExt cx="4267200" cy="383760"/>
            </a:xfrm>
          </p:grpSpPr>
          <p:sp>
            <p:nvSpPr>
              <p:cNvPr id="24" name="Rectangle: Rounded Corners 23">
                <a:extLst>
                  <a:ext uri="{FF2B5EF4-FFF2-40B4-BE49-F238E27FC236}">
                    <a16:creationId xmlns:a16="http://schemas.microsoft.com/office/drawing/2014/main" id="{D9FD0A58-A250-4403-B8EB-C74CD30B3323}"/>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a:solidFill>
                    <a:srgbClr val="003399"/>
                  </a:solidFill>
                </a:endParaRPr>
              </a:p>
            </p:txBody>
          </p:sp>
          <p:sp>
            <p:nvSpPr>
              <p:cNvPr id="25" name="Rectangle: Rounded Corners 8">
                <a:extLst>
                  <a:ext uri="{FF2B5EF4-FFF2-40B4-BE49-F238E27FC236}">
                    <a16:creationId xmlns:a16="http://schemas.microsoft.com/office/drawing/2014/main" id="{421BFEA3-5EBB-489B-9D79-0FDAEE267577}"/>
                  </a:ext>
                </a:extLst>
              </p:cNvPr>
              <p:cNvSpPr txBox="1"/>
              <p:nvPr/>
            </p:nvSpPr>
            <p:spPr>
              <a:xfrm>
                <a:off x="258529" y="179099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s-ES" sz="1400" b="0">
                    <a:solidFill>
                      <a:srgbClr val="003399"/>
                    </a:solidFill>
                  </a:rPr>
                  <a:t>Repercusión en los puestos de trabajo y en las tareas</a:t>
                </a:r>
              </a:p>
            </p:txBody>
          </p:sp>
        </p:grpSp>
      </p:grpSp>
      <p:grpSp>
        <p:nvGrpSpPr>
          <p:cNvPr id="41" name="Group 40">
            <a:extLst>
              <a:ext uri="{FF2B5EF4-FFF2-40B4-BE49-F238E27FC236}">
                <a16:creationId xmlns:a16="http://schemas.microsoft.com/office/drawing/2014/main" id="{A9502AAC-66CB-4A3A-83D9-10383ED22020}"/>
              </a:ext>
            </a:extLst>
          </p:cNvPr>
          <p:cNvGrpSpPr/>
          <p:nvPr/>
        </p:nvGrpSpPr>
        <p:grpSpPr>
          <a:xfrm>
            <a:off x="446751" y="2696425"/>
            <a:ext cx="4973516" cy="429031"/>
            <a:chOff x="446751" y="2750907"/>
            <a:chExt cx="4973516" cy="429031"/>
          </a:xfrm>
        </p:grpSpPr>
        <p:sp>
          <p:nvSpPr>
            <p:cNvPr id="40" name="Rectangle 39">
              <a:extLst>
                <a:ext uri="{FF2B5EF4-FFF2-40B4-BE49-F238E27FC236}">
                  <a16:creationId xmlns:a16="http://schemas.microsoft.com/office/drawing/2014/main" id="{D1165D9B-2C1E-4F9E-92BB-BD300CA2AAA9}"/>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5" name="Group 14">
              <a:extLst>
                <a:ext uri="{FF2B5EF4-FFF2-40B4-BE49-F238E27FC236}">
                  <a16:creationId xmlns:a16="http://schemas.microsoft.com/office/drawing/2014/main" id="{1C874A5D-E929-45FF-8F3D-E084F9B26794}"/>
                </a:ext>
              </a:extLst>
            </p:cNvPr>
            <p:cNvGrpSpPr/>
            <p:nvPr/>
          </p:nvGrpSpPr>
          <p:grpSpPr>
            <a:xfrm>
              <a:off x="584946" y="2750907"/>
              <a:ext cx="4651904" cy="370957"/>
              <a:chOff x="243645" y="2361940"/>
              <a:chExt cx="4267200" cy="383760"/>
            </a:xfrm>
          </p:grpSpPr>
          <p:sp>
            <p:nvSpPr>
              <p:cNvPr id="22" name="Rectangle: Rounded Corners 21">
                <a:extLst>
                  <a:ext uri="{FF2B5EF4-FFF2-40B4-BE49-F238E27FC236}">
                    <a16:creationId xmlns:a16="http://schemas.microsoft.com/office/drawing/2014/main" id="{836DDF15-D836-4D30-AB55-2CEBB3FF59D7}"/>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a:solidFill>
                    <a:srgbClr val="003399"/>
                  </a:solidFill>
                </a:endParaRPr>
              </a:p>
            </p:txBody>
          </p:sp>
          <p:sp>
            <p:nvSpPr>
              <p:cNvPr id="23" name="Rectangle: Rounded Corners 10">
                <a:extLst>
                  <a:ext uri="{FF2B5EF4-FFF2-40B4-BE49-F238E27FC236}">
                    <a16:creationId xmlns:a16="http://schemas.microsoft.com/office/drawing/2014/main" id="{2145C671-CEBF-4F7E-8CFC-E0355A063F7B}"/>
                  </a:ext>
                </a:extLst>
              </p:cNvPr>
              <p:cNvSpPr txBox="1"/>
              <p:nvPr/>
            </p:nvSpPr>
            <p:spPr>
              <a:xfrm>
                <a:off x="261232" y="238067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s-ES" sz="1400" b="0">
                    <a:solidFill>
                      <a:srgbClr val="003399"/>
                    </a:solidFill>
                  </a:rPr>
                  <a:t>Efectos de la SST</a:t>
                </a:r>
              </a:p>
            </p:txBody>
          </p:sp>
        </p:grpSp>
      </p:grpSp>
      <p:grpSp>
        <p:nvGrpSpPr>
          <p:cNvPr id="43" name="Group 42">
            <a:extLst>
              <a:ext uri="{FF2B5EF4-FFF2-40B4-BE49-F238E27FC236}">
                <a16:creationId xmlns:a16="http://schemas.microsoft.com/office/drawing/2014/main" id="{5E680F56-7338-4475-8856-D86E21C28913}"/>
              </a:ext>
            </a:extLst>
          </p:cNvPr>
          <p:cNvGrpSpPr/>
          <p:nvPr/>
        </p:nvGrpSpPr>
        <p:grpSpPr>
          <a:xfrm>
            <a:off x="446751" y="3185277"/>
            <a:ext cx="4973516" cy="428254"/>
            <a:chOff x="446751" y="3285839"/>
            <a:chExt cx="4973516" cy="428254"/>
          </a:xfrm>
        </p:grpSpPr>
        <p:sp>
          <p:nvSpPr>
            <p:cNvPr id="42" name="Rectangle 41">
              <a:extLst>
                <a:ext uri="{FF2B5EF4-FFF2-40B4-BE49-F238E27FC236}">
                  <a16:creationId xmlns:a16="http://schemas.microsoft.com/office/drawing/2014/main" id="{CFB0D1CC-5FCA-4AD7-8DCA-804E8072C203}"/>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6" name="Group 15">
              <a:extLst>
                <a:ext uri="{FF2B5EF4-FFF2-40B4-BE49-F238E27FC236}">
                  <a16:creationId xmlns:a16="http://schemas.microsoft.com/office/drawing/2014/main" id="{3B5DEA65-7C4E-47D3-B2C7-A109C0F2320E}"/>
                </a:ext>
              </a:extLst>
            </p:cNvPr>
            <p:cNvGrpSpPr/>
            <p:nvPr/>
          </p:nvGrpSpPr>
          <p:grpSpPr>
            <a:xfrm>
              <a:off x="584946" y="3285839"/>
              <a:ext cx="4651902" cy="370957"/>
              <a:chOff x="243645" y="2951620"/>
              <a:chExt cx="4267200" cy="383760"/>
            </a:xfrm>
          </p:grpSpPr>
          <p:sp>
            <p:nvSpPr>
              <p:cNvPr id="20" name="Rectangle: Rounded Corners 19">
                <a:extLst>
                  <a:ext uri="{FF2B5EF4-FFF2-40B4-BE49-F238E27FC236}">
                    <a16:creationId xmlns:a16="http://schemas.microsoft.com/office/drawing/2014/main" id="{41BF84C9-A14F-41EF-8F94-F4DFB101D5AF}"/>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a:solidFill>
                    <a:srgbClr val="003399"/>
                  </a:solidFill>
                </a:endParaRPr>
              </a:p>
            </p:txBody>
          </p:sp>
          <p:sp>
            <p:nvSpPr>
              <p:cNvPr id="21" name="Rectangle: Rounded Corners 12">
                <a:extLst>
                  <a:ext uri="{FF2B5EF4-FFF2-40B4-BE49-F238E27FC236}">
                    <a16:creationId xmlns:a16="http://schemas.microsoft.com/office/drawing/2014/main" id="{6BD13B69-58B6-43B3-817F-49F27F5BFEB8}"/>
                  </a:ext>
                </a:extLst>
              </p:cNvPr>
              <p:cNvSpPr txBox="1"/>
              <p:nvPr/>
            </p:nvSpPr>
            <p:spPr>
              <a:xfrm>
                <a:off x="262528" y="297035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s-ES" sz="1400" b="0">
                    <a:solidFill>
                      <a:srgbClr val="003399"/>
                    </a:solidFill>
                  </a:rPr>
                  <a:t>Casos prácticos </a:t>
                </a:r>
              </a:p>
            </p:txBody>
          </p:sp>
        </p:grpSp>
      </p:grpSp>
      <p:grpSp>
        <p:nvGrpSpPr>
          <p:cNvPr id="45" name="Group 44">
            <a:extLst>
              <a:ext uri="{FF2B5EF4-FFF2-40B4-BE49-F238E27FC236}">
                <a16:creationId xmlns:a16="http://schemas.microsoft.com/office/drawing/2014/main" id="{B4DC09A3-41E8-40D0-99CA-FE3EDF41BF44}"/>
              </a:ext>
            </a:extLst>
          </p:cNvPr>
          <p:cNvGrpSpPr/>
          <p:nvPr/>
        </p:nvGrpSpPr>
        <p:grpSpPr>
          <a:xfrm>
            <a:off x="446751" y="3663336"/>
            <a:ext cx="4973516" cy="421811"/>
            <a:chOff x="446751" y="3875519"/>
            <a:chExt cx="4973516" cy="421811"/>
          </a:xfrm>
        </p:grpSpPr>
        <p:sp>
          <p:nvSpPr>
            <p:cNvPr id="44" name="Rectangle 43">
              <a:extLst>
                <a:ext uri="{FF2B5EF4-FFF2-40B4-BE49-F238E27FC236}">
                  <a16:creationId xmlns:a16="http://schemas.microsoft.com/office/drawing/2014/main" id="{7E9727D4-B15B-4255-97FA-4F02092F8087}"/>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solidFill>
                  <a:srgbClr val="003399"/>
                </a:solidFill>
              </a:endParaRPr>
            </a:p>
          </p:txBody>
        </p:sp>
        <p:grpSp>
          <p:nvGrpSpPr>
            <p:cNvPr id="17" name="Group 16">
              <a:extLst>
                <a:ext uri="{FF2B5EF4-FFF2-40B4-BE49-F238E27FC236}">
                  <a16:creationId xmlns:a16="http://schemas.microsoft.com/office/drawing/2014/main" id="{F20A0BE2-C182-4116-9AC3-3731866AD795}"/>
                </a:ext>
              </a:extLst>
            </p:cNvPr>
            <p:cNvGrpSpPr/>
            <p:nvPr/>
          </p:nvGrpSpPr>
          <p:grpSpPr>
            <a:xfrm>
              <a:off x="584947" y="3875519"/>
              <a:ext cx="4651902" cy="370957"/>
              <a:chOff x="243645" y="3541300"/>
              <a:chExt cx="4267200" cy="383760"/>
            </a:xfrm>
          </p:grpSpPr>
          <p:sp>
            <p:nvSpPr>
              <p:cNvPr id="18" name="Rectangle: Rounded Corners 17">
                <a:extLst>
                  <a:ext uri="{FF2B5EF4-FFF2-40B4-BE49-F238E27FC236}">
                    <a16:creationId xmlns:a16="http://schemas.microsoft.com/office/drawing/2014/main" id="{D64F48C4-02E9-4F69-9CB4-D91A1F5D29C4}"/>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a:solidFill>
                    <a:srgbClr val="003399"/>
                  </a:solidFill>
                </a:endParaRPr>
              </a:p>
            </p:txBody>
          </p:sp>
          <p:sp>
            <p:nvSpPr>
              <p:cNvPr id="19" name="Rectangle: Rounded Corners 14">
                <a:extLst>
                  <a:ext uri="{FF2B5EF4-FFF2-40B4-BE49-F238E27FC236}">
                    <a16:creationId xmlns:a16="http://schemas.microsoft.com/office/drawing/2014/main" id="{B0945A9B-2D00-42CE-BFB2-F372C2340200}"/>
                  </a:ext>
                </a:extLst>
              </p:cNvPr>
              <p:cNvSpPr txBox="1"/>
              <p:nvPr/>
            </p:nvSpPr>
            <p:spPr>
              <a:xfrm>
                <a:off x="259949" y="3560034"/>
                <a:ext cx="4244231"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s-ES" sz="1400" b="0">
                    <a:solidFill>
                      <a:srgbClr val="003399"/>
                    </a:solidFill>
                  </a:rPr>
                  <a:t>Repercusiones en los diferentes niveles y agentes</a:t>
                </a:r>
              </a:p>
            </p:txBody>
          </p:sp>
        </p:grpSp>
      </p:grpSp>
      <p:grpSp>
        <p:nvGrpSpPr>
          <p:cNvPr id="4" name="Group 3">
            <a:extLst>
              <a:ext uri="{FF2B5EF4-FFF2-40B4-BE49-F238E27FC236}">
                <a16:creationId xmlns:a16="http://schemas.microsoft.com/office/drawing/2014/main" id="{11DAAABA-EAE3-4D63-97D0-426A7C4850CF}"/>
              </a:ext>
            </a:extLst>
          </p:cNvPr>
          <p:cNvGrpSpPr/>
          <p:nvPr/>
        </p:nvGrpSpPr>
        <p:grpSpPr>
          <a:xfrm>
            <a:off x="446750" y="1216962"/>
            <a:ext cx="4976364" cy="428193"/>
            <a:chOff x="446750" y="1266219"/>
            <a:chExt cx="4976364" cy="428193"/>
          </a:xfrm>
        </p:grpSpPr>
        <p:sp>
          <p:nvSpPr>
            <p:cNvPr id="30" name="Rectangle 29">
              <a:extLst>
                <a:ext uri="{FF2B5EF4-FFF2-40B4-BE49-F238E27FC236}">
                  <a16:creationId xmlns:a16="http://schemas.microsoft.com/office/drawing/2014/main" id="{FAF312CA-18C9-4E80-9798-9B8DF0F8B4F3}"/>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2" name="Group 11">
              <a:extLst>
                <a:ext uri="{FF2B5EF4-FFF2-40B4-BE49-F238E27FC236}">
                  <a16:creationId xmlns:a16="http://schemas.microsoft.com/office/drawing/2014/main" id="{0277B783-4266-4E47-88D2-8001E5998FDC}"/>
                </a:ext>
              </a:extLst>
            </p:cNvPr>
            <p:cNvGrpSpPr/>
            <p:nvPr/>
          </p:nvGrpSpPr>
          <p:grpSpPr>
            <a:xfrm>
              <a:off x="581955" y="1266219"/>
              <a:ext cx="4672581" cy="374904"/>
              <a:chOff x="259908" y="592899"/>
              <a:chExt cx="4267200" cy="383760"/>
            </a:xfrm>
          </p:grpSpPr>
          <p:sp>
            <p:nvSpPr>
              <p:cNvPr id="28" name="Rectangle: Rounded Corners 27">
                <a:extLst>
                  <a:ext uri="{FF2B5EF4-FFF2-40B4-BE49-F238E27FC236}">
                    <a16:creationId xmlns:a16="http://schemas.microsoft.com/office/drawing/2014/main" id="{91D7E8B0-F993-4510-9300-7BD00278F1D8}"/>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a:solidFill>
                    <a:srgbClr val="003399"/>
                  </a:solidFill>
                </a:endParaRPr>
              </a:p>
            </p:txBody>
          </p:sp>
          <p:sp>
            <p:nvSpPr>
              <p:cNvPr id="29" name="Rectangle: Rounded Corners 4">
                <a:extLst>
                  <a:ext uri="{FF2B5EF4-FFF2-40B4-BE49-F238E27FC236}">
                    <a16:creationId xmlns:a16="http://schemas.microsoft.com/office/drawing/2014/main" id="{DE5A498D-B0C7-4660-B29D-1A3BC6EA74CB}"/>
                  </a:ext>
                </a:extLst>
              </p:cNvPr>
              <p:cNvSpPr txBox="1"/>
              <p:nvPr/>
            </p:nvSpPr>
            <p:spPr>
              <a:xfrm>
                <a:off x="278640" y="611633"/>
                <a:ext cx="4225447"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es-ES" sz="1400" b="0">
                    <a:solidFill>
                      <a:srgbClr val="003399"/>
                    </a:solidFill>
                  </a:rPr>
                  <a:t>Taxonomía</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36033" y="1954269"/>
            <a:ext cx="2629569" cy="1774959"/>
          </a:xfrm>
          <a:prstGeom prst="rect">
            <a:avLst/>
          </a:prstGeom>
          <a:noFill/>
          <a:ln w="38100">
            <a:solidFill>
              <a:srgbClr val="ACC700"/>
            </a:solidFill>
          </a:ln>
        </p:spPr>
      </p:pic>
      <p:grpSp>
        <p:nvGrpSpPr>
          <p:cNvPr id="37" name="Group 36">
            <a:extLst>
              <a:ext uri="{FF2B5EF4-FFF2-40B4-BE49-F238E27FC236}">
                <a16:creationId xmlns:a16="http://schemas.microsoft.com/office/drawing/2014/main" id="{E6AB38CE-9C59-4EE0-BC70-D84582BBBB06}"/>
              </a:ext>
            </a:extLst>
          </p:cNvPr>
          <p:cNvGrpSpPr/>
          <p:nvPr/>
        </p:nvGrpSpPr>
        <p:grpSpPr>
          <a:xfrm>
            <a:off x="457200" y="4132377"/>
            <a:ext cx="4973516" cy="421811"/>
            <a:chOff x="457200" y="4132377"/>
            <a:chExt cx="4973516" cy="421811"/>
          </a:xfrm>
        </p:grpSpPr>
        <p:sp>
          <p:nvSpPr>
            <p:cNvPr id="51" name="Rectangle 50">
              <a:extLst>
                <a:ext uri="{FF2B5EF4-FFF2-40B4-BE49-F238E27FC236}">
                  <a16:creationId xmlns:a16="http://schemas.microsoft.com/office/drawing/2014/main" id="{29ADFA80-5DD4-414E-BE7C-C474545C6FD2}"/>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36" name="Group 35">
              <a:extLst>
                <a:ext uri="{FF2B5EF4-FFF2-40B4-BE49-F238E27FC236}">
                  <a16:creationId xmlns:a16="http://schemas.microsoft.com/office/drawing/2014/main" id="{242A50B5-63D8-4792-A36D-783730388D93}"/>
                </a:ext>
              </a:extLst>
            </p:cNvPr>
            <p:cNvGrpSpPr/>
            <p:nvPr/>
          </p:nvGrpSpPr>
          <p:grpSpPr>
            <a:xfrm>
              <a:off x="595396" y="4132377"/>
              <a:ext cx="4651902" cy="370957"/>
              <a:chOff x="595396" y="4132377"/>
              <a:chExt cx="4651902" cy="370957"/>
            </a:xfrm>
          </p:grpSpPr>
          <p:sp>
            <p:nvSpPr>
              <p:cNvPr id="53" name="Rectangle: Rounded Corners 52">
                <a:extLst>
                  <a:ext uri="{FF2B5EF4-FFF2-40B4-BE49-F238E27FC236}">
                    <a16:creationId xmlns:a16="http://schemas.microsoft.com/office/drawing/2014/main" id="{F378C921-A731-440D-9F80-3809CC721D6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a:solidFill>
                    <a:srgbClr val="003399"/>
                  </a:solidFill>
                </a:endParaRPr>
              </a:p>
            </p:txBody>
          </p:sp>
          <p:sp>
            <p:nvSpPr>
              <p:cNvPr id="54" name="Rectangle: Rounded Corners 14">
                <a:extLst>
                  <a:ext uri="{FF2B5EF4-FFF2-40B4-BE49-F238E27FC236}">
                    <a16:creationId xmlns:a16="http://schemas.microsoft.com/office/drawing/2014/main" id="{F341E5E5-7F0C-4B48-8EF5-D097A4CC232B}"/>
                  </a:ext>
                </a:extLst>
              </p:cNvPr>
              <p:cNvSpPr txBox="1"/>
              <p:nvPr/>
            </p:nvSpPr>
            <p:spPr>
              <a:xfrm>
                <a:off x="613170" y="4150486"/>
                <a:ext cx="4626862" cy="3347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defPPr>
                  <a:defRPr lang="en-US"/>
                </a:defPPr>
                <a:lvl1pPr>
                  <a:defRPr sz="1400" b="0"/>
                </a:lvl1pPr>
              </a:lstStyle>
              <a:p>
                <a:r>
                  <a:rPr lang="es-ES">
                    <a:solidFill>
                      <a:srgbClr val="003399"/>
                    </a:solidFill>
                  </a:rPr>
                  <a:t>Principales conclusiones</a:t>
                </a:r>
              </a:p>
            </p:txBody>
          </p:sp>
        </p:grpSp>
      </p:grpSp>
    </p:spTree>
    <p:extLst>
      <p:ext uri="{BB962C8B-B14F-4D97-AF65-F5344CB8AC3E}">
        <p14:creationId xmlns:p14="http://schemas.microsoft.com/office/powerpoint/2010/main" val="3751063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prstGeom prst="rect">
            <a:avLst/>
          </a:prstGeom>
        </p:spPr>
        <p:txBody>
          <a:bodyPr lIns="0"/>
          <a:lstStyle/>
          <a:p>
            <a:pPr lvl="1"/>
            <a:r>
              <a:rPr lang="es-ES" sz="2400" b="1">
                <a:latin typeface="+mj-lt"/>
              </a:rPr>
              <a:t>Repercusiones en los diferentes niveles y agentes</a:t>
            </a:r>
          </a:p>
        </p:txBody>
      </p:sp>
      <p:graphicFrame>
        <p:nvGraphicFramePr>
          <p:cNvPr id="2" name="Diagram 1">
            <a:extLst>
              <a:ext uri="{FF2B5EF4-FFF2-40B4-BE49-F238E27FC236}">
                <a16:creationId xmlns:a16="http://schemas.microsoft.com/office/drawing/2014/main" id="{90254F88-4FF0-3834-147B-45A78A01F37B}"/>
              </a:ext>
            </a:extLst>
          </p:cNvPr>
          <p:cNvGraphicFramePr/>
          <p:nvPr>
            <p:extLst>
              <p:ext uri="{D42A27DB-BD31-4B8C-83A1-F6EECF244321}">
                <p14:modId xmlns:p14="http://schemas.microsoft.com/office/powerpoint/2010/main" val="3444918749"/>
              </p:ext>
            </p:extLst>
          </p:nvPr>
        </p:nvGraphicFramePr>
        <p:xfrm>
          <a:off x="1493821" y="928144"/>
          <a:ext cx="5495453" cy="3637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1929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s-ES" sz="2400"/>
              <a:t>Elaboración de políticas</a:t>
            </a:r>
          </a:p>
        </p:txBody>
      </p:sp>
      <p:sp>
        <p:nvSpPr>
          <p:cNvPr id="3" name="Content Placeholder 2"/>
          <p:cNvSpPr>
            <a:spLocks noGrp="1"/>
          </p:cNvSpPr>
          <p:nvPr>
            <p:ph sz="half" idx="1"/>
          </p:nvPr>
        </p:nvSpPr>
        <p:spPr>
          <a:xfrm>
            <a:off x="450001" y="933450"/>
            <a:ext cx="8154448" cy="3778433"/>
          </a:xfrm>
        </p:spPr>
        <p:txBody>
          <a:bodyPr lIns="0">
            <a:normAutofit/>
          </a:bodyPr>
          <a:lstStyle/>
          <a:p>
            <a:pPr>
              <a:spcBef>
                <a:spcPts val="0"/>
              </a:spcBef>
              <a:spcAft>
                <a:spcPts val="600"/>
              </a:spcAft>
            </a:pPr>
            <a:r>
              <a:rPr lang="es-ES" sz="1600">
                <a:solidFill>
                  <a:srgbClr val="003399"/>
                </a:solidFill>
              </a:rPr>
              <a:t>El Reglamento sobre máquinas:</a:t>
            </a:r>
          </a:p>
          <a:p>
            <a:pPr lvl="1">
              <a:spcAft>
                <a:spcPts val="600"/>
              </a:spcAft>
            </a:pPr>
            <a:r>
              <a:rPr lang="es-ES" sz="1600">
                <a:solidFill>
                  <a:schemeClr val="tx2"/>
                </a:solidFill>
              </a:rPr>
              <a:t>Aumentar la confianza en las tecnologías digitales, incluida la IA, la colaboración entre humanos y robots, etc.</a:t>
            </a:r>
          </a:p>
          <a:p>
            <a:pPr lvl="1">
              <a:spcAft>
                <a:spcPts val="600"/>
              </a:spcAft>
            </a:pPr>
            <a:r>
              <a:rPr lang="es-ES" sz="1600">
                <a:solidFill>
                  <a:schemeClr val="tx2"/>
                </a:solidFill>
              </a:rPr>
              <a:t>Establecer una vigilancia efectiva del mercado</a:t>
            </a:r>
          </a:p>
          <a:p>
            <a:pPr marL="0" indent="0">
              <a:buNone/>
            </a:pPr>
            <a:endParaRPr lang="en-GB" sz="2000" dirty="0">
              <a:solidFill>
                <a:srgbClr val="003399"/>
              </a:solidFill>
            </a:endParaRPr>
          </a:p>
          <a:p>
            <a:pPr marL="0" indent="0">
              <a:buNone/>
            </a:pPr>
            <a:endParaRPr lang="en-GB" sz="2000" dirty="0">
              <a:solidFill>
                <a:srgbClr val="003399"/>
              </a:solidFill>
            </a:endParaRPr>
          </a:p>
          <a:p>
            <a:pPr marL="0" indent="0">
              <a:buNone/>
            </a:pPr>
            <a:endParaRPr lang="en-GB" sz="2000" dirty="0">
              <a:solidFill>
                <a:srgbClr val="003399"/>
              </a:solidFill>
            </a:endParaRPr>
          </a:p>
          <a:p>
            <a:pPr>
              <a:spcBef>
                <a:spcPts val="0"/>
              </a:spcBef>
              <a:spcAft>
                <a:spcPts val="600"/>
              </a:spcAft>
            </a:pPr>
            <a:r>
              <a:rPr lang="es-ES" sz="1600">
                <a:solidFill>
                  <a:srgbClr val="003399"/>
                </a:solidFill>
              </a:rPr>
              <a:t>La Ley de IA de la UE </a:t>
            </a:r>
          </a:p>
          <a:p>
            <a:pPr lvl="1">
              <a:spcAft>
                <a:spcPts val="600"/>
              </a:spcAft>
            </a:pPr>
            <a:r>
              <a:rPr lang="es-ES" sz="1600">
                <a:solidFill>
                  <a:schemeClr val="tx2"/>
                </a:solidFill>
              </a:rPr>
              <a:t>Propuesta para abordar los derechos fundamentales y los riesgos para la seguridad de la IA</a:t>
            </a:r>
          </a:p>
          <a:p>
            <a:pPr marL="189000" lvl="1" indent="0">
              <a:buNone/>
            </a:pPr>
            <a:endParaRPr lang="en-GB" sz="1600" dirty="0"/>
          </a:p>
          <a:p>
            <a:pPr marL="0" indent="0">
              <a:buNone/>
            </a:pPr>
            <a:endParaRPr lang="en-GB" sz="1600" dirty="0">
              <a:solidFill>
                <a:srgbClr val="003399"/>
              </a:solidFill>
            </a:endParaRPr>
          </a:p>
          <a:p>
            <a:pPr marL="0" indent="0">
              <a:buNone/>
            </a:pPr>
            <a:endParaRPr lang="en-GB" sz="1600" dirty="0">
              <a:solidFill>
                <a:srgbClr val="003399"/>
              </a:solidFill>
            </a:endParaRPr>
          </a:p>
          <a:p>
            <a:pPr marL="0" indent="0">
              <a:buNone/>
            </a:pPr>
            <a:endParaRPr lang="en-GB" sz="1600" dirty="0"/>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gavel and paper with a piece of paper&#10;&#10;Description automatically generated">
            <a:extLst>
              <a:ext uri="{FF2B5EF4-FFF2-40B4-BE49-F238E27FC236}">
                <a16:creationId xmlns:a16="http://schemas.microsoft.com/office/drawing/2014/main" id="{EF0E2479-FBA4-4D5A-B99D-3D01BFA9459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67773" y="1813829"/>
            <a:ext cx="1409325" cy="1409325"/>
          </a:xfrm>
          <a:prstGeom prst="rect">
            <a:avLst/>
          </a:prstGeom>
        </p:spPr>
      </p:pic>
    </p:spTree>
    <p:extLst>
      <p:ext uri="{BB962C8B-B14F-4D97-AF65-F5344CB8AC3E}">
        <p14:creationId xmlns:p14="http://schemas.microsoft.com/office/powerpoint/2010/main" val="418645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work: the automation of tasks"/>
          <p:cNvSpPr txBox="1">
            <a:spLocks noGrp="1"/>
          </p:cNvSpPr>
          <p:nvPr>
            <p:ph type="title"/>
          </p:nvPr>
        </p:nvSpPr>
        <p:spPr>
          <a:prstGeom prst="rect">
            <a:avLst/>
          </a:prstGeom>
        </p:spPr>
        <p:txBody>
          <a:bodyPr lIns="0"/>
          <a:lstStyle/>
          <a:p>
            <a:pPr lvl="1"/>
            <a:r>
              <a:rPr lang="es-ES" sz="2400" b="1">
                <a:latin typeface="Arial (Überschriften)"/>
              </a:rPr>
              <a:t>Desafíos de la gestión de la SST </a:t>
            </a:r>
          </a:p>
        </p:txBody>
      </p:sp>
      <p:grpSp>
        <p:nvGrpSpPr>
          <p:cNvPr id="6" name="Gruppieren 5"/>
          <p:cNvGrpSpPr/>
          <p:nvPr/>
        </p:nvGrpSpPr>
        <p:grpSpPr>
          <a:xfrm>
            <a:off x="4945954" y="1094551"/>
            <a:ext cx="2547218" cy="1187798"/>
            <a:chOff x="1072656" y="1602098"/>
            <a:chExt cx="1860030" cy="1860030"/>
          </a:xfrm>
        </p:grpSpPr>
        <p:sp>
          <p:nvSpPr>
            <p:cNvPr id="7" name="Ellipse 6"/>
            <p:cNvSpPr/>
            <p:nvPr/>
          </p:nvSpPr>
          <p:spPr>
            <a:xfrm>
              <a:off x="1072656" y="1602098"/>
              <a:ext cx="1860030" cy="1860030"/>
            </a:xfrm>
            <a:prstGeom prst="ellipse">
              <a:avLst/>
            </a:prstGeom>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a:lstStyle/>
            <a:p>
              <a:endParaRPr lang="en-GB"/>
            </a:p>
          </p:txBody>
        </p:sp>
        <p:sp>
          <p:nvSpPr>
            <p:cNvPr id="8" name="Ellipse 4"/>
            <p:cNvSpPr txBox="1"/>
            <p:nvPr/>
          </p:nvSpPr>
          <p:spPr>
            <a:xfrm>
              <a:off x="1345051" y="1874493"/>
              <a:ext cx="1315240" cy="131524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7145" tIns="17145" rIns="17145" bIns="17145" numCol="1" spcCol="1270" anchor="ctr" anchorCtr="0">
              <a:noAutofit/>
            </a:bodyPr>
            <a:lstStyle/>
            <a:p>
              <a:pPr algn="ctr" defTabSz="600075">
                <a:lnSpc>
                  <a:spcPct val="90000"/>
                </a:lnSpc>
                <a:spcBef>
                  <a:spcPct val="0"/>
                </a:spcBef>
                <a:spcAft>
                  <a:spcPct val="35000"/>
                </a:spcAft>
              </a:pPr>
              <a:endParaRPr lang="en-150" sz="1050"/>
            </a:p>
          </p:txBody>
        </p:sp>
      </p:grpSp>
      <p:sp>
        <p:nvSpPr>
          <p:cNvPr id="9" name="Rechteck 8"/>
          <p:cNvSpPr/>
          <p:nvPr/>
        </p:nvSpPr>
        <p:spPr>
          <a:xfrm>
            <a:off x="5234924" y="1324340"/>
            <a:ext cx="2117558" cy="646331"/>
          </a:xfrm>
          <a:prstGeom prst="rect">
            <a:avLst/>
          </a:prstGeom>
        </p:spPr>
        <p:txBody>
          <a:bodyPr wrap="square">
            <a:spAutoFit/>
          </a:bodyPr>
          <a:lstStyle/>
          <a:p>
            <a:pPr marL="0" indent="0" algn="ctr">
              <a:buNone/>
            </a:pPr>
            <a:r>
              <a:rPr lang="es-ES" sz="1200" b="0" i="1" dirty="0">
                <a:solidFill>
                  <a:srgbClr val="003399"/>
                </a:solidFill>
              </a:rPr>
              <a:t>La rápida evolución de las tecnologías implica un escaso conocimiento de los efectos en materia de SST</a:t>
            </a:r>
          </a:p>
        </p:txBody>
      </p:sp>
      <p:graphicFrame>
        <p:nvGraphicFramePr>
          <p:cNvPr id="1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Grafik 16"/>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127812" y="2349617"/>
            <a:ext cx="2333385" cy="2069691"/>
          </a:xfrm>
          <a:prstGeom prst="rect">
            <a:avLst/>
          </a:prstGeom>
        </p:spPr>
      </p:pic>
      <p:sp>
        <p:nvSpPr>
          <p:cNvPr id="5" name="TextBox 4">
            <a:extLst>
              <a:ext uri="{FF2B5EF4-FFF2-40B4-BE49-F238E27FC236}">
                <a16:creationId xmlns:a16="http://schemas.microsoft.com/office/drawing/2014/main" id="{47BA883C-88A8-FD25-7D0C-A94DD98500A9}"/>
              </a:ext>
            </a:extLst>
          </p:cNvPr>
          <p:cNvSpPr txBox="1"/>
          <p:nvPr/>
        </p:nvSpPr>
        <p:spPr>
          <a:xfrm>
            <a:off x="450001" y="828052"/>
            <a:ext cx="3857787" cy="1520416"/>
          </a:xfrm>
          <a:prstGeom prst="rect">
            <a:avLst/>
          </a:prstGeom>
          <a:noFill/>
        </p:spPr>
        <p:txBody>
          <a:bodyPr wrap="none" lIns="0" rtlCol="0">
            <a:spAutoFit/>
          </a:bodyPr>
          <a:lstStyle/>
          <a:p>
            <a:pPr>
              <a:lnSpc>
                <a:spcPct val="120000"/>
              </a:lnSpc>
            </a:pPr>
            <a:r>
              <a:rPr lang="es-ES" sz="1600" b="1" dirty="0">
                <a:solidFill>
                  <a:srgbClr val="ACC700"/>
                </a:solidFill>
              </a:rPr>
              <a:t>Nuevos desafíos: </a:t>
            </a:r>
          </a:p>
          <a:p>
            <a:pPr marL="285750" indent="-169863">
              <a:lnSpc>
                <a:spcPct val="120000"/>
              </a:lnSpc>
              <a:buFont typeface="Arial" panose="020B0604020202020204" pitchFamily="34" charset="0"/>
              <a:buChar char="•"/>
            </a:pPr>
            <a:r>
              <a:rPr lang="es-ES" sz="1600" dirty="0">
                <a:solidFill>
                  <a:srgbClr val="003399"/>
                </a:solidFill>
              </a:rPr>
              <a:t>Sesgo (oculto) en los sistemas de IA</a:t>
            </a:r>
          </a:p>
          <a:p>
            <a:pPr marL="285750" indent="-169863">
              <a:lnSpc>
                <a:spcPct val="120000"/>
              </a:lnSpc>
              <a:buFont typeface="Arial" panose="020B0604020202020204" pitchFamily="34" charset="0"/>
              <a:buChar char="•"/>
            </a:pPr>
            <a:r>
              <a:rPr lang="es-ES" sz="1600" dirty="0">
                <a:solidFill>
                  <a:srgbClr val="003399"/>
                </a:solidFill>
              </a:rPr>
              <a:t>Ciberseguridad</a:t>
            </a:r>
          </a:p>
          <a:p>
            <a:pPr marL="285750" indent="-169863">
              <a:lnSpc>
                <a:spcPct val="120000"/>
              </a:lnSpc>
              <a:buFont typeface="Arial" panose="020B0604020202020204" pitchFamily="34" charset="0"/>
              <a:buChar char="•"/>
            </a:pPr>
            <a:r>
              <a:rPr lang="es-ES" sz="1600" dirty="0">
                <a:solidFill>
                  <a:srgbClr val="003399"/>
                </a:solidFill>
              </a:rPr>
              <a:t>Miedos y expectativas del personal</a:t>
            </a:r>
          </a:p>
          <a:p>
            <a:endParaRPr lang="en-US" sz="1600" dirty="0"/>
          </a:p>
        </p:txBody>
      </p:sp>
      <p:sp>
        <p:nvSpPr>
          <p:cNvPr id="11" name="TextBox 10">
            <a:extLst>
              <a:ext uri="{FF2B5EF4-FFF2-40B4-BE49-F238E27FC236}">
                <a16:creationId xmlns:a16="http://schemas.microsoft.com/office/drawing/2014/main" id="{3DEB530F-8587-3B7B-C5F4-525E48E1BBF0}"/>
              </a:ext>
            </a:extLst>
          </p:cNvPr>
          <p:cNvSpPr txBox="1"/>
          <p:nvPr/>
        </p:nvSpPr>
        <p:spPr>
          <a:xfrm>
            <a:off x="450001" y="2413656"/>
            <a:ext cx="3643946" cy="2111347"/>
          </a:xfrm>
          <a:prstGeom prst="rect">
            <a:avLst/>
          </a:prstGeom>
          <a:noFill/>
        </p:spPr>
        <p:txBody>
          <a:bodyPr wrap="none" lIns="0" rtlCol="0">
            <a:spAutoFit/>
          </a:bodyPr>
          <a:lstStyle/>
          <a:p>
            <a:pPr>
              <a:lnSpc>
                <a:spcPct val="120000"/>
              </a:lnSpc>
            </a:pPr>
            <a:r>
              <a:rPr lang="es-ES" sz="1600" b="1" dirty="0">
                <a:solidFill>
                  <a:srgbClr val="ACC700"/>
                </a:solidFill>
              </a:rPr>
              <a:t>Repercusiones organizativas y sociales: </a:t>
            </a:r>
          </a:p>
          <a:p>
            <a:pPr marL="285750" indent="-169863">
              <a:lnSpc>
                <a:spcPct val="120000"/>
              </a:lnSpc>
              <a:buFont typeface="Arial" panose="020B0604020202020204" pitchFamily="34" charset="0"/>
              <a:buChar char="•"/>
            </a:pPr>
            <a:r>
              <a:rPr lang="es-ES" sz="1600" b="0" dirty="0">
                <a:solidFill>
                  <a:srgbClr val="003399"/>
                </a:solidFill>
              </a:rPr>
              <a:t>Despersonalización</a:t>
            </a:r>
          </a:p>
          <a:p>
            <a:pPr marL="285750" indent="-169863">
              <a:lnSpc>
                <a:spcPct val="120000"/>
              </a:lnSpc>
              <a:buFont typeface="Arial" panose="020B0604020202020204" pitchFamily="34" charset="0"/>
              <a:buChar char="•"/>
            </a:pPr>
            <a:r>
              <a:rPr lang="es-ES" sz="1600" b="0" dirty="0">
                <a:solidFill>
                  <a:srgbClr val="003399"/>
                </a:solidFill>
              </a:rPr>
              <a:t>Menor interacción social</a:t>
            </a:r>
          </a:p>
          <a:p>
            <a:pPr marL="285750" indent="-169863">
              <a:lnSpc>
                <a:spcPct val="120000"/>
              </a:lnSpc>
              <a:buFont typeface="Arial" panose="020B0604020202020204" pitchFamily="34" charset="0"/>
              <a:buChar char="•"/>
            </a:pPr>
            <a:r>
              <a:rPr lang="es-ES" sz="1600" b="0" dirty="0">
                <a:solidFill>
                  <a:srgbClr val="003399"/>
                </a:solidFill>
              </a:rPr>
              <a:t>Presión sobre el rendimiento</a:t>
            </a:r>
          </a:p>
          <a:p>
            <a:pPr marL="285750" indent="-169863">
              <a:lnSpc>
                <a:spcPct val="120000"/>
              </a:lnSpc>
              <a:buFont typeface="Arial" panose="020B0604020202020204" pitchFamily="34" charset="0"/>
              <a:buChar char="•"/>
            </a:pPr>
            <a:r>
              <a:rPr lang="es-ES" sz="1600" b="0" dirty="0">
                <a:solidFill>
                  <a:srgbClr val="003399"/>
                </a:solidFill>
              </a:rPr>
              <a:t>(Des)confianza en la automatización</a:t>
            </a:r>
          </a:p>
          <a:p>
            <a:pPr marL="285750" indent="-169863">
              <a:lnSpc>
                <a:spcPct val="120000"/>
              </a:lnSpc>
              <a:buFont typeface="Arial" panose="020B0604020202020204" pitchFamily="34" charset="0"/>
              <a:buChar char="•"/>
            </a:pPr>
            <a:r>
              <a:rPr lang="es-ES" sz="1600" b="0" dirty="0">
                <a:solidFill>
                  <a:srgbClr val="003399"/>
                </a:solidFill>
              </a:rPr>
              <a:t>Descualificación de la mano de obra</a:t>
            </a:r>
          </a:p>
          <a:p>
            <a:endParaRPr lang="en-US" sz="1600" dirty="0"/>
          </a:p>
        </p:txBody>
      </p:sp>
    </p:spTree>
    <p:extLst>
      <p:ext uri="{BB962C8B-B14F-4D97-AF65-F5344CB8AC3E}">
        <p14:creationId xmlns:p14="http://schemas.microsoft.com/office/powerpoint/2010/main" val="4108687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2" y="135302"/>
            <a:ext cx="7559873" cy="367200"/>
          </a:xfrm>
        </p:spPr>
        <p:txBody>
          <a:bodyPr lIns="0"/>
          <a:lstStyle/>
          <a:p>
            <a:r>
              <a:rPr lang="es-ES" sz="2400"/>
              <a:t>Gestión de la SST </a:t>
            </a:r>
          </a:p>
        </p:txBody>
      </p:sp>
      <p:sp>
        <p:nvSpPr>
          <p:cNvPr id="5" name="Pfeil nach oben 4"/>
          <p:cNvSpPr/>
          <p:nvPr/>
        </p:nvSpPr>
        <p:spPr>
          <a:xfrm>
            <a:off x="4910487"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Pfeil nach oben 5"/>
          <p:cNvSpPr/>
          <p:nvPr/>
        </p:nvSpPr>
        <p:spPr>
          <a:xfrm rot="10800000">
            <a:off x="701136"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3" name="Abgerundetes Rechteck 2"/>
          <p:cNvSpPr/>
          <p:nvPr/>
        </p:nvSpPr>
        <p:spPr>
          <a:xfrm>
            <a:off x="4763764" y="3601170"/>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b="1">
                <a:solidFill>
                  <a:srgbClr val="003399"/>
                </a:solidFill>
              </a:rPr>
              <a:t>Casos de uso en Europa</a:t>
            </a:r>
          </a:p>
        </p:txBody>
      </p:sp>
      <p:sp>
        <p:nvSpPr>
          <p:cNvPr id="10" name="Abgerundetes Rechteck 9"/>
          <p:cNvSpPr/>
          <p:nvPr/>
        </p:nvSpPr>
        <p:spPr>
          <a:xfrm>
            <a:off x="4763764" y="2418028"/>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b="1">
                <a:solidFill>
                  <a:srgbClr val="003399"/>
                </a:solidFill>
              </a:rPr>
              <a:t>Intercambio de experiencia</a:t>
            </a:r>
          </a:p>
        </p:txBody>
      </p:sp>
      <p:sp>
        <p:nvSpPr>
          <p:cNvPr id="11" name="Abgerundetes Rechteck 10"/>
          <p:cNvSpPr/>
          <p:nvPr/>
        </p:nvSpPr>
        <p:spPr>
          <a:xfrm>
            <a:off x="4763764" y="3009599"/>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b="1">
                <a:solidFill>
                  <a:srgbClr val="003399"/>
                </a:solidFill>
              </a:rPr>
              <a:t>Enfoque de control humano</a:t>
            </a:r>
          </a:p>
        </p:txBody>
      </p:sp>
      <p:sp>
        <p:nvSpPr>
          <p:cNvPr id="12" name="Abgerundetes Rechteck 11"/>
          <p:cNvSpPr/>
          <p:nvPr/>
        </p:nvSpPr>
        <p:spPr>
          <a:xfrm>
            <a:off x="4763764" y="1827546"/>
            <a:ext cx="3140242" cy="400111"/>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b="1" dirty="0">
                <a:solidFill>
                  <a:srgbClr val="003399"/>
                </a:solidFill>
              </a:rPr>
              <a:t>Participación temprana del personal </a:t>
            </a:r>
          </a:p>
        </p:txBody>
      </p:sp>
      <p:sp>
        <p:nvSpPr>
          <p:cNvPr id="15" name="Abgerundetes Rechteck 14"/>
          <p:cNvSpPr/>
          <p:nvPr/>
        </p:nvSpPr>
        <p:spPr>
          <a:xfrm>
            <a:off x="607347" y="2425341"/>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b="1">
                <a:solidFill>
                  <a:srgbClr val="003399"/>
                </a:solidFill>
              </a:rPr>
              <a:t>Resistencia interna al cambio</a:t>
            </a:r>
          </a:p>
        </p:txBody>
      </p:sp>
      <p:sp>
        <p:nvSpPr>
          <p:cNvPr id="16" name="Abgerundetes Rechteck 15"/>
          <p:cNvSpPr/>
          <p:nvPr/>
        </p:nvSpPr>
        <p:spPr>
          <a:xfrm>
            <a:off x="607347" y="3026912"/>
            <a:ext cx="3140242" cy="386483"/>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b="1">
                <a:solidFill>
                  <a:srgbClr val="003399"/>
                </a:solidFill>
              </a:rPr>
              <a:t>Contexto jurídico</a:t>
            </a:r>
          </a:p>
        </p:txBody>
      </p:sp>
      <p:sp>
        <p:nvSpPr>
          <p:cNvPr id="17" name="Abgerundetes Rechteck 16"/>
          <p:cNvSpPr/>
          <p:nvPr/>
        </p:nvSpPr>
        <p:spPr>
          <a:xfrm>
            <a:off x="607347" y="1827546"/>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350" b="1">
                <a:solidFill>
                  <a:srgbClr val="003399"/>
                </a:solidFill>
              </a:rPr>
              <a:t>Inexperiencia con la tecnología</a:t>
            </a:r>
          </a:p>
        </p:txBody>
      </p:sp>
      <p:graphicFrame>
        <p:nvGraphicFramePr>
          <p:cNvPr id="18"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EA51C16B-1157-93B1-DAA3-B677B9FABA3C}"/>
              </a:ext>
            </a:extLst>
          </p:cNvPr>
          <p:cNvSpPr txBox="1"/>
          <p:nvPr/>
        </p:nvSpPr>
        <p:spPr>
          <a:xfrm>
            <a:off x="877685" y="968452"/>
            <a:ext cx="2874505" cy="400110"/>
          </a:xfrm>
          <a:prstGeom prst="rect">
            <a:avLst/>
          </a:prstGeom>
          <a:noFill/>
        </p:spPr>
        <p:txBody>
          <a:bodyPr wrap="none" rtlCol="0">
            <a:spAutoFit/>
          </a:bodyPr>
          <a:lstStyle/>
          <a:p>
            <a:r>
              <a:rPr lang="es-ES" sz="2000" b="1" dirty="0">
                <a:solidFill>
                  <a:srgbClr val="ACC700"/>
                </a:solidFill>
              </a:rPr>
              <a:t>Reducir las barreras   </a:t>
            </a:r>
          </a:p>
        </p:txBody>
      </p:sp>
      <p:sp>
        <p:nvSpPr>
          <p:cNvPr id="7" name="TextBox 6">
            <a:extLst>
              <a:ext uri="{FF2B5EF4-FFF2-40B4-BE49-F238E27FC236}">
                <a16:creationId xmlns:a16="http://schemas.microsoft.com/office/drawing/2014/main" id="{B4C9D876-4A2B-110B-5CCF-945346B2B921}"/>
              </a:ext>
            </a:extLst>
          </p:cNvPr>
          <p:cNvSpPr txBox="1"/>
          <p:nvPr/>
        </p:nvSpPr>
        <p:spPr>
          <a:xfrm>
            <a:off x="4693076" y="968452"/>
            <a:ext cx="2180405" cy="400110"/>
          </a:xfrm>
          <a:prstGeom prst="rect">
            <a:avLst/>
          </a:prstGeom>
          <a:noFill/>
        </p:spPr>
        <p:txBody>
          <a:bodyPr wrap="none" rtlCol="0">
            <a:spAutoFit/>
          </a:bodyPr>
          <a:lstStyle/>
          <a:p>
            <a:r>
              <a:rPr lang="es-ES" sz="2000" b="1" dirty="0">
                <a:solidFill>
                  <a:srgbClr val="ACC700"/>
                </a:solidFill>
              </a:rPr>
              <a:t>Mejorar los factores impulsores</a:t>
            </a:r>
          </a:p>
        </p:txBody>
      </p:sp>
    </p:spTree>
    <p:extLst>
      <p:ext uri="{BB962C8B-B14F-4D97-AF65-F5344CB8AC3E}">
        <p14:creationId xmlns:p14="http://schemas.microsoft.com/office/powerpoint/2010/main" val="960928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s-ES" sz="2400"/>
              <a:t>Utilización de sistemas de IA para la SST</a:t>
            </a:r>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nhaltsplatzhalter 2"/>
          <p:cNvSpPr>
            <a:spLocks noGrp="1"/>
          </p:cNvSpPr>
          <p:nvPr>
            <p:ph sz="half" idx="1"/>
          </p:nvPr>
        </p:nvSpPr>
        <p:spPr>
          <a:xfrm>
            <a:off x="265644" y="930857"/>
            <a:ext cx="3898956" cy="301014"/>
          </a:xfrm>
        </p:spPr>
        <p:txBody>
          <a:bodyPr>
            <a:normAutofit fontScale="70000" lnSpcReduction="20000"/>
          </a:bodyPr>
          <a:lstStyle/>
          <a:p>
            <a:pPr marL="0" indent="0" algn="ctr">
              <a:buNone/>
            </a:pPr>
            <a:r>
              <a:rPr lang="es-ES" sz="2000" dirty="0">
                <a:latin typeface="Arial" panose="020B0604020202020204" pitchFamily="34" charset="0"/>
                <a:cs typeface="Arial" panose="020B0604020202020204" pitchFamily="34" charset="0"/>
              </a:rPr>
              <a:t>Seguimiento de los procesos y de la SST</a:t>
            </a:r>
          </a:p>
        </p:txBody>
      </p:sp>
      <p:sp>
        <p:nvSpPr>
          <p:cNvPr id="15" name="Pfeil nach links und rechts 14"/>
          <p:cNvSpPr/>
          <p:nvPr/>
        </p:nvSpPr>
        <p:spPr>
          <a:xfrm>
            <a:off x="3513080" y="1735823"/>
            <a:ext cx="1409053" cy="228693"/>
          </a:xfrm>
          <a:prstGeom prst="leftRightArrow">
            <a:avLst>
              <a:gd name="adj1" fmla="val 21856"/>
              <a:gd name="adj2" fmla="val 50000"/>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16" name="Inhaltsplatzhalter 2"/>
          <p:cNvSpPr txBox="1">
            <a:spLocks/>
          </p:cNvSpPr>
          <p:nvPr/>
        </p:nvSpPr>
        <p:spPr>
          <a:xfrm>
            <a:off x="5108664" y="922402"/>
            <a:ext cx="2496222" cy="317925"/>
          </a:xfrm>
          <a:prstGeom prst="rect">
            <a:avLst/>
          </a:prstGeom>
        </p:spPr>
        <p:txBody>
          <a:bodyPr vert="horz" lIns="68580" tIns="34290" rIns="68580" bIns="34290" rtlCol="0" anchor="t" anchorCtr="0">
            <a:noAutofit/>
          </a:bodyPr>
          <a:lstStyle>
            <a:lvl1pPr marL="251994" indent="-251994" algn="l" defTabSz="457189"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431989" indent="-179996" algn="l" defTabSz="457189"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611985" indent="-179996" algn="l" defTabSz="457189" rtl="0" eaLnBrk="1" latinLnBrk="0" hangingPunct="1">
              <a:spcBef>
                <a:spcPts val="0"/>
              </a:spcBef>
              <a:spcAft>
                <a:spcPts val="0"/>
              </a:spcAft>
              <a:buClrTx/>
              <a:buFont typeface="Arial" pitchFamily="34" charset="0"/>
              <a:buChar char="−"/>
              <a:defRPr sz="1700" kern="1200" baseline="0">
                <a:solidFill>
                  <a:schemeClr val="tx1"/>
                </a:solidFill>
                <a:latin typeface="+mn-lt"/>
                <a:ea typeface="+mn-ea"/>
                <a:cs typeface="+mn-cs"/>
              </a:defRPr>
            </a:lvl3pPr>
            <a:lvl4pPr marL="791980" indent="-179996" algn="l" defTabSz="457189"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4pPr>
            <a:lvl5pPr marL="971976" indent="-179996" algn="l" defTabSz="457189" rtl="0" eaLnBrk="1" latinLnBrk="0" hangingPunct="1">
              <a:spcBef>
                <a:spcPts val="0"/>
              </a:spcBef>
              <a:spcAft>
                <a:spcPts val="0"/>
              </a:spcAft>
              <a:buClrTx/>
              <a:buFont typeface="Arial" pitchFamily="34" charset="0"/>
              <a:buChar char="−"/>
              <a:defRPr sz="1500" kern="1200" baseline="0">
                <a:solidFill>
                  <a:schemeClr val="tx1"/>
                </a:solidFill>
                <a:latin typeface="+mn-lt"/>
                <a:ea typeface="+mn-ea"/>
                <a:cs typeface="+mn-cs"/>
              </a:defRPr>
            </a:lvl5pPr>
            <a:lvl6pPr marL="2514537" indent="-228594" algn="l" defTabSz="457189" rtl="0" eaLnBrk="1" latinLnBrk="0" hangingPunct="1">
              <a:spcBef>
                <a:spcPts val="0"/>
              </a:spcBef>
              <a:buClr>
                <a:schemeClr val="tx2"/>
              </a:buClr>
              <a:buSzPct val="101000"/>
              <a:buFont typeface="Courier New" pitchFamily="49" charset="0"/>
              <a:buChar char="o"/>
              <a:defRPr sz="1200" kern="1200" baseline="0">
                <a:solidFill>
                  <a:schemeClr val="tx1"/>
                </a:solidFill>
                <a:latin typeface="+mn-lt"/>
                <a:ea typeface="+mn-ea"/>
                <a:cs typeface="+mn-cs"/>
              </a:defRPr>
            </a:lvl6pPr>
            <a:lvl7pPr marL="2971726" indent="-228594" algn="l" defTabSz="457189" rtl="0" eaLnBrk="1" latinLnBrk="0" hangingPunct="1">
              <a:spcBef>
                <a:spcPts val="0"/>
              </a:spcBef>
              <a:buClr>
                <a:schemeClr val="tx2"/>
              </a:buClr>
              <a:buFont typeface="Courier New" pitchFamily="49" charset="0"/>
              <a:buChar char="o"/>
              <a:defRPr sz="1200" kern="1200" baseline="0">
                <a:solidFill>
                  <a:schemeClr val="tx1"/>
                </a:solidFill>
                <a:latin typeface="+mn-lt"/>
                <a:ea typeface="+mn-ea"/>
                <a:cs typeface="+mn-cs"/>
              </a:defRPr>
            </a:lvl7pPr>
            <a:lvl8pPr marL="3428914"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103"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marL="0" indent="0" algn="ctr">
              <a:buNone/>
            </a:pPr>
            <a:r>
              <a:rPr lang="es-ES" sz="1400" dirty="0">
                <a:latin typeface="Arial" panose="020B0604020202020204" pitchFamily="34" charset="0"/>
                <a:cs typeface="Arial" panose="020B0604020202020204" pitchFamily="34" charset="0"/>
              </a:rPr>
              <a:t>Sensación de estar vigilado</a:t>
            </a:r>
          </a:p>
        </p:txBody>
      </p:sp>
      <p:sp>
        <p:nvSpPr>
          <p:cNvPr id="20" name="Inhaltsplatzhalter 2"/>
          <p:cNvSpPr txBox="1">
            <a:spLocks/>
          </p:cNvSpPr>
          <p:nvPr/>
        </p:nvSpPr>
        <p:spPr>
          <a:xfrm>
            <a:off x="455524" y="2656583"/>
            <a:ext cx="3801368" cy="928132"/>
          </a:xfrm>
          <a:prstGeom prst="rect">
            <a:avLst/>
          </a:prstGeom>
        </p:spPr>
        <p:txBody>
          <a:bodyPr vert="horz" lIns="0" tIns="0" rIns="0" bIns="0" rtlCol="0" anchor="t" anchorCtr="0">
            <a:normAutofit/>
          </a:bodyPr>
          <a:lstStyle>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es-ES" sz="1200" dirty="0"/>
              <a:t>Sistemas con detección de errores incorporados</a:t>
            </a:r>
          </a:p>
          <a:p>
            <a:pPr marL="0" indent="171450">
              <a:spcBef>
                <a:spcPts val="0"/>
              </a:spcBef>
            </a:pPr>
            <a:r>
              <a:rPr lang="es-ES" sz="1200" dirty="0"/>
              <a:t>Espacios de trabajo más seguros</a:t>
            </a:r>
          </a:p>
          <a:p>
            <a:pPr marL="0" indent="171450">
              <a:spcBef>
                <a:spcPts val="0"/>
              </a:spcBef>
            </a:pPr>
            <a:r>
              <a:rPr lang="es-ES" sz="1200" dirty="0"/>
              <a:t>Sistemas de autoaprendizaje</a:t>
            </a:r>
          </a:p>
        </p:txBody>
      </p:sp>
      <p:sp>
        <p:nvSpPr>
          <p:cNvPr id="21" name="Inhaltsplatzhalter 2"/>
          <p:cNvSpPr txBox="1">
            <a:spLocks/>
          </p:cNvSpPr>
          <p:nvPr/>
        </p:nvSpPr>
        <p:spPr>
          <a:xfrm>
            <a:off x="4657486" y="2656488"/>
            <a:ext cx="4342481" cy="1025784"/>
          </a:xfrm>
          <a:prstGeom prst="rect">
            <a:avLst/>
          </a:prstGeom>
        </p:spPr>
        <p:txBody>
          <a:bodyPr vert="horz" lIns="0" tIns="0" rIns="0" bIns="0" rtlCol="0" anchor="t" anchorCtr="0">
            <a:noAutofit/>
          </a:bodyPr>
          <a:lstStyle>
            <a:defPPr>
              <a:defRPr lang="en-US"/>
            </a:defPPr>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es-ES" sz="1200" dirty="0"/>
              <a:t>Incertidumbre sobre qué datos se están recopilando</a:t>
            </a:r>
          </a:p>
          <a:p>
            <a:pPr marL="0" indent="171450">
              <a:spcBef>
                <a:spcPts val="0"/>
              </a:spcBef>
            </a:pPr>
            <a:r>
              <a:rPr lang="es-ES" sz="1200" dirty="0"/>
              <a:t>Aumento de la presencia de cámaras</a:t>
            </a:r>
          </a:p>
          <a:p>
            <a:pPr marL="0" indent="171450">
              <a:spcBef>
                <a:spcPts val="0"/>
              </a:spcBef>
            </a:pPr>
            <a:r>
              <a:rPr lang="es-ES" sz="1200" dirty="0"/>
              <a:t>Hipótesis subyacentes</a:t>
            </a:r>
          </a:p>
        </p:txBody>
      </p:sp>
      <p:grpSp>
        <p:nvGrpSpPr>
          <p:cNvPr id="29" name="Group 28">
            <a:extLst>
              <a:ext uri="{FF2B5EF4-FFF2-40B4-BE49-F238E27FC236}">
                <a16:creationId xmlns:a16="http://schemas.microsoft.com/office/drawing/2014/main" id="{17D65A3D-689C-4A8A-8E2E-0B5AEE8024FE}"/>
              </a:ext>
            </a:extLst>
          </p:cNvPr>
          <p:cNvGrpSpPr/>
          <p:nvPr/>
        </p:nvGrpSpPr>
        <p:grpSpPr>
          <a:xfrm>
            <a:off x="1075765" y="3748542"/>
            <a:ext cx="6470129" cy="762007"/>
            <a:chOff x="1075765" y="3609073"/>
            <a:chExt cx="6470129" cy="762007"/>
          </a:xfrm>
        </p:grpSpPr>
        <p:pic>
          <p:nvPicPr>
            <p:cNvPr id="19" name="Picture 18">
              <a:extLst>
                <a:ext uri="{FF2B5EF4-FFF2-40B4-BE49-F238E27FC236}">
                  <a16:creationId xmlns:a16="http://schemas.microsoft.com/office/drawing/2014/main" id="{724F05AE-6C91-46FA-8702-02A2A469BAC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75765" y="3609073"/>
              <a:ext cx="6470129" cy="762007"/>
            </a:xfrm>
            <a:prstGeom prst="rect">
              <a:avLst/>
            </a:prstGeom>
            <a:solidFill>
              <a:srgbClr val="FFFFFF">
                <a:shade val="85000"/>
              </a:srgbClr>
            </a:solidFill>
            <a:ln w="539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6350" h="19050"/>
              <a:contourClr>
                <a:srgbClr val="FFFFFF"/>
              </a:contourClr>
            </a:sp3d>
          </p:spPr>
        </p:pic>
        <p:sp>
          <p:nvSpPr>
            <p:cNvPr id="22" name="TextBox 21">
              <a:extLst>
                <a:ext uri="{FF2B5EF4-FFF2-40B4-BE49-F238E27FC236}">
                  <a16:creationId xmlns:a16="http://schemas.microsoft.com/office/drawing/2014/main" id="{C8A4365E-54E5-4FD8-BB99-39E046B6525F}"/>
                </a:ext>
              </a:extLst>
            </p:cNvPr>
            <p:cNvSpPr txBox="1"/>
            <p:nvPr/>
          </p:nvSpPr>
          <p:spPr>
            <a:xfrm>
              <a:off x="1118247" y="3662207"/>
              <a:ext cx="6377503" cy="646331"/>
            </a:xfrm>
            <a:prstGeom prst="rect">
              <a:avLst/>
            </a:prstGeom>
            <a:noFill/>
          </p:spPr>
          <p:txBody>
            <a:bodyPr wrap="square">
              <a:spAutoFit/>
            </a:bodyPr>
            <a:lstStyle/>
            <a:p>
              <a:pPr algn="ctr"/>
              <a:r>
                <a:rPr lang="es-ES" b="1" dirty="0">
                  <a:solidFill>
                    <a:schemeClr val="bg1"/>
                  </a:solidFill>
                  <a:cs typeface="Arial" panose="020B0604020202020204" pitchFamily="34" charset="0"/>
                </a:rPr>
                <a:t>Una comunicación clara sobre qué, cuándo, dónde y con qué fines se están recopilando los datos. </a:t>
              </a:r>
            </a:p>
          </p:txBody>
        </p:sp>
      </p:grpSp>
      <p:grpSp>
        <p:nvGrpSpPr>
          <p:cNvPr id="27" name="Group 26">
            <a:extLst>
              <a:ext uri="{FF2B5EF4-FFF2-40B4-BE49-F238E27FC236}">
                <a16:creationId xmlns:a16="http://schemas.microsoft.com/office/drawing/2014/main" id="{BCA7A25F-F856-43D8-AA0D-B5EEBD72C3BD}"/>
              </a:ext>
            </a:extLst>
          </p:cNvPr>
          <p:cNvGrpSpPr/>
          <p:nvPr/>
        </p:nvGrpSpPr>
        <p:grpSpPr>
          <a:xfrm>
            <a:off x="1181927" y="1439984"/>
            <a:ext cx="1689113" cy="1084088"/>
            <a:chOff x="1181927" y="1331831"/>
            <a:chExt cx="1689113" cy="1084088"/>
          </a:xfrm>
        </p:grpSpPr>
        <p:sp>
          <p:nvSpPr>
            <p:cNvPr id="9" name="Rectangle 3">
              <a:extLst>
                <a:ext uri="{FF2B5EF4-FFF2-40B4-BE49-F238E27FC236}">
                  <a16:creationId xmlns:a16="http://schemas.microsoft.com/office/drawing/2014/main" id="{1BE6B8D5-7BC7-3782-8ACF-96C9CF3FF8CE}"/>
                </a:ext>
              </a:extLst>
            </p:cNvPr>
            <p:cNvSpPr/>
            <p:nvPr/>
          </p:nvSpPr>
          <p:spPr>
            <a:xfrm>
              <a:off x="1181927" y="1340434"/>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5" name="Picture 24" descr="A green camera on a black background&#10;&#10;Description automatically generated">
              <a:extLst>
                <a:ext uri="{FF2B5EF4-FFF2-40B4-BE49-F238E27FC236}">
                  <a16:creationId xmlns:a16="http://schemas.microsoft.com/office/drawing/2014/main" id="{21FF0612-BF27-4841-AA0A-E7973665B7E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26035" y="1331831"/>
              <a:ext cx="1084088" cy="1084088"/>
            </a:xfrm>
            <a:prstGeom prst="rect">
              <a:avLst/>
            </a:prstGeom>
          </p:spPr>
        </p:pic>
      </p:grpSp>
      <p:grpSp>
        <p:nvGrpSpPr>
          <p:cNvPr id="3" name="Group 2">
            <a:extLst>
              <a:ext uri="{FF2B5EF4-FFF2-40B4-BE49-F238E27FC236}">
                <a16:creationId xmlns:a16="http://schemas.microsoft.com/office/drawing/2014/main" id="{87516F2C-3442-4F15-B85D-C8F5712BAF9C}"/>
              </a:ext>
            </a:extLst>
          </p:cNvPr>
          <p:cNvGrpSpPr/>
          <p:nvPr/>
        </p:nvGrpSpPr>
        <p:grpSpPr>
          <a:xfrm>
            <a:off x="5554739" y="1266280"/>
            <a:ext cx="1689113" cy="1306287"/>
            <a:chOff x="5536079" y="1266280"/>
            <a:chExt cx="1689113" cy="1306287"/>
          </a:xfrm>
        </p:grpSpPr>
        <p:sp>
          <p:nvSpPr>
            <p:cNvPr id="23" name="Rectangle 3">
              <a:extLst>
                <a:ext uri="{FF2B5EF4-FFF2-40B4-BE49-F238E27FC236}">
                  <a16:creationId xmlns:a16="http://schemas.microsoft.com/office/drawing/2014/main" id="{EEDE12EC-7065-4A61-8C42-9C0F243875D8}"/>
                </a:ext>
              </a:extLst>
            </p:cNvPr>
            <p:cNvSpPr/>
            <p:nvPr/>
          </p:nvSpPr>
          <p:spPr>
            <a:xfrm>
              <a:off x="5536079" y="1462983"/>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6" name="Picture 25" descr="A green eye with a black circle&#10;&#10;Description automatically generated">
              <a:extLst>
                <a:ext uri="{FF2B5EF4-FFF2-40B4-BE49-F238E27FC236}">
                  <a16:creationId xmlns:a16="http://schemas.microsoft.com/office/drawing/2014/main" id="{74B10E2F-FBDB-4FCC-BD92-DDB75021BEE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86095" y="1266280"/>
              <a:ext cx="1306287" cy="1306287"/>
            </a:xfrm>
            <a:prstGeom prst="rect">
              <a:avLst/>
            </a:prstGeom>
          </p:spPr>
        </p:pic>
      </p:grpSp>
    </p:spTree>
    <p:extLst>
      <p:ext uri="{BB962C8B-B14F-4D97-AF65-F5344CB8AC3E}">
        <p14:creationId xmlns:p14="http://schemas.microsoft.com/office/powerpoint/2010/main" val="2111782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ipboard with a magnifying glass&#10;&#10;Description automatically generated">
            <a:extLst>
              <a:ext uri="{FF2B5EF4-FFF2-40B4-BE49-F238E27FC236}">
                <a16:creationId xmlns:a16="http://schemas.microsoft.com/office/drawing/2014/main" id="{B273A75C-FCC9-4154-B778-072E783852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7417" y="2237411"/>
            <a:ext cx="1479686" cy="1479686"/>
          </a:xfrm>
          <a:prstGeom prst="rect">
            <a:avLst/>
          </a:prstGeom>
        </p:spPr>
      </p:pic>
      <p:sp>
        <p:nvSpPr>
          <p:cNvPr id="2" name="Title 1"/>
          <p:cNvSpPr>
            <a:spLocks noGrp="1"/>
          </p:cNvSpPr>
          <p:nvPr>
            <p:ph type="title"/>
          </p:nvPr>
        </p:nvSpPr>
        <p:spPr>
          <a:xfrm>
            <a:off x="450002" y="123478"/>
            <a:ext cx="7559873" cy="367200"/>
          </a:xfrm>
        </p:spPr>
        <p:txBody>
          <a:bodyPr lIns="0"/>
          <a:lstStyle/>
          <a:p>
            <a:r>
              <a:rPr lang="es-ES" sz="2400">
                <a:latin typeface="Arial" panose="020B0604020202020204" pitchFamily="34" charset="0"/>
                <a:cs typeface="Arial" panose="020B0604020202020204" pitchFamily="34" charset="0"/>
              </a:rPr>
              <a:t>Inspección de trabajo</a:t>
            </a:r>
          </a:p>
        </p:txBody>
      </p:sp>
      <p:sp>
        <p:nvSpPr>
          <p:cNvPr id="3" name="Textfeld 2"/>
          <p:cNvSpPr txBox="1"/>
          <p:nvPr/>
        </p:nvSpPr>
        <p:spPr>
          <a:xfrm>
            <a:off x="466478" y="920456"/>
            <a:ext cx="7865324" cy="1849224"/>
          </a:xfrm>
          <a:prstGeom prst="rect">
            <a:avLst/>
          </a:prstGeom>
          <a:noFill/>
        </p:spPr>
        <p:txBody>
          <a:bodyPr wrap="square" lIns="0" rtlCol="0">
            <a:spAutoFit/>
          </a:bodyPr>
          <a:lstStyle/>
          <a:p>
            <a:pPr marL="188996" indent="-188996" defTabSz="342892">
              <a:spcAft>
                <a:spcPts val="1200"/>
              </a:spcAft>
              <a:buClr>
                <a:schemeClr val="tx2"/>
              </a:buClr>
              <a:buFont typeface="Wingdings" pitchFamily="2" charset="2"/>
              <a:buChar char="§"/>
            </a:pPr>
            <a:r>
              <a:rPr lang="es-ES" sz="1600">
                <a:solidFill>
                  <a:schemeClr val="tx2"/>
                </a:solidFill>
              </a:rPr>
              <a:t>El proceso de inspección de trabajo es más difícil</a:t>
            </a:r>
          </a:p>
          <a:p>
            <a:pPr marL="188996" indent="-188996" defTabSz="342892">
              <a:spcAft>
                <a:spcPts val="1200"/>
              </a:spcAft>
              <a:buClr>
                <a:schemeClr val="tx2"/>
              </a:buClr>
              <a:buFont typeface="Wingdings" pitchFamily="2" charset="2"/>
              <a:buChar char="§"/>
            </a:pPr>
            <a:r>
              <a:rPr lang="es-ES" sz="1600">
                <a:solidFill>
                  <a:schemeClr val="tx2"/>
                </a:solidFill>
              </a:rPr>
              <a:t>Políticas para las nuevas tecnologías</a:t>
            </a:r>
          </a:p>
          <a:p>
            <a:pPr marL="188996" indent="-188996" defTabSz="342892">
              <a:spcAft>
                <a:spcPts val="1200"/>
              </a:spcAft>
              <a:buClr>
                <a:schemeClr val="tx2"/>
              </a:buClr>
              <a:buFont typeface="Wingdings" pitchFamily="2" charset="2"/>
              <a:buChar char="§"/>
            </a:pPr>
            <a:r>
              <a:rPr lang="es-ES" sz="1600">
                <a:solidFill>
                  <a:schemeClr val="tx2"/>
                </a:solidFill>
              </a:rPr>
              <a:t>Es posible que se necesiten nuevas herramientas para las inspecciones de trabajo</a:t>
            </a:r>
          </a:p>
          <a:p>
            <a:pPr defTabSz="342892">
              <a:spcBef>
                <a:spcPts val="450"/>
              </a:spcBef>
              <a:buClr>
                <a:schemeClr val="tx2"/>
              </a:buClr>
            </a:pPr>
            <a:endParaRPr lang="en-150" sz="1600" b="1" dirty="0">
              <a:solidFill>
                <a:schemeClr val="tx2"/>
              </a:solidFill>
            </a:endParaRPr>
          </a:p>
          <a:p>
            <a:endParaRPr lang="en-150" sz="1600" dirty="0"/>
          </a:p>
        </p:txBody>
      </p:sp>
      <p:graphicFrame>
        <p:nvGraphicFramePr>
          <p:cNvPr id="4"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36558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es-ES" sz="2400"/>
              <a:t>Principales conclusiones</a:t>
            </a:r>
          </a:p>
        </p:txBody>
      </p:sp>
      <p:sp>
        <p:nvSpPr>
          <p:cNvPr id="4" name="Speech Bubble: Rectangle 3">
            <a:extLst>
              <a:ext uri="{FF2B5EF4-FFF2-40B4-BE49-F238E27FC236}">
                <a16:creationId xmlns:a16="http://schemas.microsoft.com/office/drawing/2014/main" id="{46283834-05D8-4FAC-B84C-900640A54B53}"/>
              </a:ext>
            </a:extLst>
          </p:cNvPr>
          <p:cNvSpPr/>
          <p:nvPr/>
        </p:nvSpPr>
        <p:spPr>
          <a:xfrm rot="10800000">
            <a:off x="485429" y="915989"/>
            <a:ext cx="7559873" cy="2590609"/>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ECA96797-7E29-4EA4-BC72-9D36735DCD61}"/>
              </a:ext>
            </a:extLst>
          </p:cNvPr>
          <p:cNvSpPr txBox="1">
            <a:spLocks/>
          </p:cNvSpPr>
          <p:nvPr/>
        </p:nvSpPr>
        <p:spPr>
          <a:xfrm>
            <a:off x="664219" y="1391858"/>
            <a:ext cx="6469990" cy="2175911"/>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2900" indent="-342900">
              <a:spcBef>
                <a:spcPts val="0"/>
              </a:spcBef>
              <a:spcAft>
                <a:spcPts val="600"/>
              </a:spcAft>
              <a:buClr>
                <a:srgbClr val="ACC700"/>
              </a:buClr>
              <a:buFont typeface="+mj-lt"/>
              <a:buAutoNum type="arabicPeriod"/>
            </a:pPr>
            <a:r>
              <a:rPr lang="es-ES" sz="1400" b="0" dirty="0">
                <a:solidFill>
                  <a:srgbClr val="003399"/>
                </a:solidFill>
              </a:rPr>
              <a:t>Selección cuidadosa de las tareas para automatizar </a:t>
            </a:r>
          </a:p>
          <a:p>
            <a:pPr marL="342900" indent="-342900">
              <a:spcBef>
                <a:spcPts val="0"/>
              </a:spcBef>
              <a:spcAft>
                <a:spcPts val="600"/>
              </a:spcAft>
              <a:buClr>
                <a:srgbClr val="ACC700"/>
              </a:buClr>
              <a:buFont typeface="+mj-lt"/>
              <a:buAutoNum type="arabicPeriod"/>
            </a:pPr>
            <a:r>
              <a:rPr lang="es-ES" sz="1400" b="0" dirty="0">
                <a:solidFill>
                  <a:srgbClr val="003399"/>
                </a:solidFill>
              </a:rPr>
              <a:t>Formación adecuada y mejora de las capacidades de las personas </a:t>
            </a:r>
          </a:p>
          <a:p>
            <a:pPr marL="342900" indent="-342900">
              <a:spcBef>
                <a:spcPts val="0"/>
              </a:spcBef>
              <a:spcAft>
                <a:spcPts val="600"/>
              </a:spcAft>
              <a:buClr>
                <a:srgbClr val="ACC700"/>
              </a:buClr>
              <a:buFont typeface="+mj-lt"/>
              <a:buAutoNum type="arabicPeriod"/>
            </a:pPr>
            <a:r>
              <a:rPr lang="es-ES" sz="1400" b="0" dirty="0">
                <a:solidFill>
                  <a:srgbClr val="003399"/>
                </a:solidFill>
              </a:rPr>
              <a:t>Información, comunicación y transparencia</a:t>
            </a:r>
          </a:p>
          <a:p>
            <a:pPr marL="342900" indent="-342900">
              <a:spcBef>
                <a:spcPts val="0"/>
              </a:spcBef>
              <a:spcAft>
                <a:spcPts val="600"/>
              </a:spcAft>
              <a:buClr>
                <a:srgbClr val="ACC700"/>
              </a:buClr>
              <a:buFont typeface="+mj-lt"/>
              <a:buAutoNum type="arabicPeriod"/>
            </a:pPr>
            <a:r>
              <a:rPr lang="es-ES" sz="1400" b="0" dirty="0">
                <a:solidFill>
                  <a:srgbClr val="003399"/>
                </a:solidFill>
              </a:rPr>
              <a:t>Participación de los trabajadores para una introducción exitosa de la tecnología </a:t>
            </a:r>
          </a:p>
          <a:p>
            <a:pPr marL="342900" indent="-342900">
              <a:spcBef>
                <a:spcPts val="0"/>
              </a:spcBef>
              <a:spcAft>
                <a:spcPts val="600"/>
              </a:spcAft>
              <a:buClr>
                <a:srgbClr val="ACC700"/>
              </a:buClr>
              <a:buFont typeface="+mj-lt"/>
              <a:buAutoNum type="arabicPeriod"/>
            </a:pPr>
            <a:r>
              <a:rPr lang="es-ES" sz="1400" b="0" dirty="0">
                <a:solidFill>
                  <a:srgbClr val="003399"/>
                </a:solidFill>
              </a:rPr>
              <a:t>Consideraciones relativas a la regulación y la ejecución</a:t>
            </a:r>
          </a:p>
          <a:p>
            <a:pPr marL="342900" indent="-342900">
              <a:spcBef>
                <a:spcPts val="0"/>
              </a:spcBef>
              <a:spcAft>
                <a:spcPts val="600"/>
              </a:spcAft>
              <a:buClr>
                <a:srgbClr val="ACC700"/>
              </a:buClr>
              <a:buFont typeface="+mj-lt"/>
              <a:buAutoNum type="arabicPeriod"/>
            </a:pPr>
            <a:r>
              <a:rPr lang="es-ES" sz="1400" b="0" dirty="0">
                <a:solidFill>
                  <a:srgbClr val="003399"/>
                </a:solidFill>
              </a:rPr>
              <a:t>Necesidad de herramientas integrales de evaluación de riesgos</a:t>
            </a:r>
          </a:p>
        </p:txBody>
      </p:sp>
      <p:pic>
        <p:nvPicPr>
          <p:cNvPr id="6" name="Picture 5" descr="A key and checklist with a key&#10;&#10;Description automatically generated">
            <a:extLst>
              <a:ext uri="{FF2B5EF4-FFF2-40B4-BE49-F238E27FC236}">
                <a16:creationId xmlns:a16="http://schemas.microsoft.com/office/drawing/2014/main" id="{D4534313-764C-4F04-BD60-B9F816DD39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8788" y="2348792"/>
            <a:ext cx="1300149" cy="1416385"/>
          </a:xfrm>
          <a:prstGeom prst="rect">
            <a:avLst/>
          </a:prstGeom>
        </p:spPr>
      </p:pic>
    </p:spTree>
    <p:extLst>
      <p:ext uri="{BB962C8B-B14F-4D97-AF65-F5344CB8AC3E}">
        <p14:creationId xmlns:p14="http://schemas.microsoft.com/office/powerpoint/2010/main" val="384504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52617" y="698760"/>
            <a:ext cx="3610163" cy="2221639"/>
          </a:xfrm>
          <a:prstGeom prst="rect">
            <a:avLst/>
          </a:prstGeom>
        </p:spPr>
      </p:pic>
      <p:sp>
        <p:nvSpPr>
          <p:cNvPr id="2" name="Title 1">
            <a:extLst>
              <a:ext uri="{FF2B5EF4-FFF2-40B4-BE49-F238E27FC236}">
                <a16:creationId xmlns:a16="http://schemas.microsoft.com/office/drawing/2014/main" id="{F99F63CB-EFAF-85BA-DEFE-BB707F00318E}"/>
              </a:ext>
            </a:extLst>
          </p:cNvPr>
          <p:cNvSpPr>
            <a:spLocks noGrp="1"/>
          </p:cNvSpPr>
          <p:nvPr>
            <p:ph type="title"/>
          </p:nvPr>
        </p:nvSpPr>
        <p:spPr/>
        <p:txBody>
          <a:bodyPr/>
          <a:lstStyle/>
          <a:p>
            <a:r>
              <a:rPr lang="es-ES"/>
              <a:t>Más información</a:t>
            </a:r>
          </a:p>
        </p:txBody>
      </p:sp>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7200" y="2920399"/>
            <a:ext cx="8432194" cy="1708751"/>
          </a:xfrm>
          <a:prstGeom prst="rect">
            <a:avLst/>
          </a:prstGeom>
        </p:spPr>
        <p:txBody>
          <a:bodyPr vert="horz" lIns="0" tIns="45720" rIns="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buClr>
                <a:srgbClr val="ACC700"/>
              </a:buClr>
            </a:pPr>
            <a:r>
              <a:rPr lang="es-ES" sz="1500">
                <a:solidFill>
                  <a:srgbClr val="ACC700"/>
                </a:solidFill>
              </a:rPr>
              <a:t>Consulte todos los contenidos relacionados en el ámbito prioritario «Automatización de tareas»: </a:t>
            </a:r>
          </a:p>
          <a:p>
            <a:pPr marL="0" indent="0">
              <a:buNone/>
            </a:pPr>
            <a:r>
              <a:rPr lang="es-ES" sz="1500" b="0">
                <a:solidFill>
                  <a:srgbClr val="003399"/>
                </a:solidFill>
                <a:hlinkClick r:id="rId4"/>
              </a:rPr>
              <a:t>https://healthy-workplaces.osha.europa.eu/es/about-topic/priority-area/worker-management-through-ai</a:t>
            </a:r>
          </a:p>
          <a:p>
            <a:pPr>
              <a:buClr>
                <a:srgbClr val="ACC700"/>
              </a:buClr>
            </a:pPr>
            <a:r>
              <a:rPr lang="es-ES" sz="1500">
                <a:solidFill>
                  <a:srgbClr val="ACC700"/>
                </a:solidFill>
              </a:rPr>
              <a:t>Consulte todas las publicaciones sobre el tema: </a:t>
            </a:r>
          </a:p>
          <a:p>
            <a:pPr marL="0" indent="0">
              <a:buNone/>
            </a:pPr>
            <a:r>
              <a:rPr lang="es-ES" sz="1500" b="0">
                <a:hlinkClick r:id="rId5"/>
              </a:rPr>
              <a:t>https://osha.europa.eu/es/publications-priority-area/automation-tasks</a:t>
            </a:r>
          </a:p>
          <a:p>
            <a:pPr marL="0" indent="0">
              <a:buNone/>
            </a:pPr>
            <a:endParaRPr lang="en-GB" sz="1500" b="0" dirty="0"/>
          </a:p>
        </p:txBody>
      </p:sp>
    </p:spTree>
    <p:extLst>
      <p:ext uri="{BB962C8B-B14F-4D97-AF65-F5344CB8AC3E}">
        <p14:creationId xmlns:p14="http://schemas.microsoft.com/office/powerpoint/2010/main" val="2488266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F11563-AF77-90E3-7661-3BA8AFF60529}"/>
              </a:ext>
            </a:extLst>
          </p:cNvPr>
          <p:cNvSpPr>
            <a:spLocks noGrp="1"/>
          </p:cNvSpPr>
          <p:nvPr>
            <p:ph sz="half" idx="1"/>
          </p:nvPr>
        </p:nvSpPr>
        <p:spPr>
          <a:xfrm>
            <a:off x="450000" y="2611553"/>
            <a:ext cx="7560000" cy="1673725"/>
          </a:xfrm>
        </p:spPr>
        <p:txBody>
          <a:bodyPr/>
          <a:lstStyle/>
          <a:p>
            <a:pPr marL="0" indent="0" algn="just">
              <a:buNone/>
            </a:pPr>
            <a:r>
              <a:rPr lang="es-ES" sz="1200" b="0" dirty="0"/>
              <a:t>Ni la Agencia europea ni ninguna persona que actúe en su nombre son responsables del uso que pueda hacerse de la información presentada a continuación.</a:t>
            </a:r>
          </a:p>
          <a:p>
            <a:pPr marL="0" indent="0" algn="just">
              <a:buNone/>
            </a:pPr>
            <a:endParaRPr lang="es-ES" sz="1200" b="0" dirty="0"/>
          </a:p>
          <a:p>
            <a:pPr marL="0" indent="0" algn="just">
              <a:buNone/>
            </a:pPr>
            <a:r>
              <a:rPr lang="es-ES" sz="1200" b="0" dirty="0"/>
              <a:t>© Agencia Europea para la Seguridad y la Salud en el Trabajo, 2024</a:t>
            </a:r>
          </a:p>
          <a:p>
            <a:pPr marL="0" indent="0" algn="just">
              <a:buNone/>
            </a:pPr>
            <a:r>
              <a:rPr lang="es-ES" sz="1200" b="0" dirty="0"/>
              <a:t>Reproducción autorizada siempre que se cite la fuente.</a:t>
            </a:r>
          </a:p>
          <a:p>
            <a:pPr marL="0" indent="0" algn="just">
              <a:buNone/>
            </a:pPr>
            <a:r>
              <a:rPr lang="es-ES" sz="1200" b="0" dirty="0"/>
              <a:t>Para utilizar o reproducir fotos u otro material que no esté en el marco de los derechos de autor de la EU-OSHA, debe solicitarse permiso directamente a los titulares de los derechos de autor.</a:t>
            </a:r>
          </a:p>
          <a:p>
            <a:endParaRPr lang="en-GB" dirty="0"/>
          </a:p>
        </p:txBody>
      </p:sp>
    </p:spTree>
    <p:extLst>
      <p:ext uri="{BB962C8B-B14F-4D97-AF65-F5344CB8AC3E}">
        <p14:creationId xmlns:p14="http://schemas.microsoft.com/office/powerpoint/2010/main" val="3587896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s-ES" sz="2400"/>
              <a:t>Definición</a:t>
            </a:r>
          </a:p>
        </p:txBody>
      </p:sp>
      <p:graphicFrame>
        <p:nvGraphicFramePr>
          <p:cNvPr id="5" name="Diagram 4">
            <a:extLst>
              <a:ext uri="{FF2B5EF4-FFF2-40B4-BE49-F238E27FC236}">
                <a16:creationId xmlns:a16="http://schemas.microsoft.com/office/drawing/2014/main" id="{FC55DD8B-861D-4386-84A0-546682163CD0}"/>
              </a:ext>
            </a:extLst>
          </p:cNvPr>
          <p:cNvGraphicFramePr/>
          <p:nvPr>
            <p:extLst>
              <p:ext uri="{D42A27DB-BD31-4B8C-83A1-F6EECF244321}">
                <p14:modId xmlns:p14="http://schemas.microsoft.com/office/powerpoint/2010/main" val="3246814553"/>
              </p:ext>
            </p:extLst>
          </p:nvPr>
        </p:nvGraphicFramePr>
        <p:xfrm>
          <a:off x="1608127" y="2620179"/>
          <a:ext cx="6647491" cy="1519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green outline of a file&#10;&#10;Description automatically generated">
            <a:extLst>
              <a:ext uri="{FF2B5EF4-FFF2-40B4-BE49-F238E27FC236}">
                <a16:creationId xmlns:a16="http://schemas.microsoft.com/office/drawing/2014/main" id="{565A8D21-9014-4BC7-99CE-A4B9422F3E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1394" y="891443"/>
            <a:ext cx="1221666" cy="1221666"/>
          </a:xfrm>
          <a:prstGeom prst="rect">
            <a:avLst/>
          </a:prstGeom>
        </p:spPr>
      </p:pic>
      <p:pic>
        <p:nvPicPr>
          <p:cNvPr id="8" name="Picture 7" descr="A blue and green background&#10;&#10;Description automatically generated">
            <a:extLst>
              <a:ext uri="{FF2B5EF4-FFF2-40B4-BE49-F238E27FC236}">
                <a16:creationId xmlns:a16="http://schemas.microsoft.com/office/drawing/2014/main" id="{054C05A5-0BEF-4BDD-8A82-E238E418AD8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596397" y="1004207"/>
            <a:ext cx="6647491" cy="1036864"/>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
        <p:nvSpPr>
          <p:cNvPr id="9" name="Content Placeholder 2">
            <a:extLst>
              <a:ext uri="{FF2B5EF4-FFF2-40B4-BE49-F238E27FC236}">
                <a16:creationId xmlns:a16="http://schemas.microsoft.com/office/drawing/2014/main" id="{AD7070E6-74C4-4212-B2DD-D4C920D0AAC7}"/>
              </a:ext>
            </a:extLst>
          </p:cNvPr>
          <p:cNvSpPr txBox="1">
            <a:spLocks/>
          </p:cNvSpPr>
          <p:nvPr/>
        </p:nvSpPr>
        <p:spPr>
          <a:xfrm>
            <a:off x="1698171" y="1158114"/>
            <a:ext cx="6447747" cy="866629"/>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54000" indent="0">
              <a:buFont typeface="Wingdings" pitchFamily="2" charset="2"/>
              <a:buNone/>
            </a:pPr>
            <a:r>
              <a:rPr lang="es-ES" sz="1600" i="1">
                <a:solidFill>
                  <a:schemeClr val="bg1"/>
                </a:solidFill>
              </a:rPr>
              <a:t>Inteligencia artificial (IA): sistemas con un comportamiento inteligente que analizan su entorno y toman medidas, con cierto grado de autonomía, para lograr objetivos específicos.</a:t>
            </a:r>
          </a:p>
        </p:txBody>
      </p:sp>
    </p:spTree>
    <p:extLst>
      <p:ext uri="{BB962C8B-B14F-4D97-AF65-F5344CB8AC3E}">
        <p14:creationId xmlns:p14="http://schemas.microsoft.com/office/powerpoint/2010/main" val="971883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Automation of person-related tasks"/>
          <p:cNvSpPr txBox="1">
            <a:spLocks noGrp="1"/>
          </p:cNvSpPr>
          <p:nvPr>
            <p:ph type="title"/>
          </p:nvPr>
        </p:nvSpPr>
        <p:spPr>
          <a:prstGeom prst="rect">
            <a:avLst/>
          </a:prstGeom>
        </p:spPr>
        <p:txBody>
          <a:bodyPr lIns="0"/>
          <a:lstStyle/>
          <a:p>
            <a:r>
              <a:rPr lang="es-ES" sz="2400"/>
              <a:t>Enfoque de tareas para la automatización</a:t>
            </a:r>
          </a:p>
        </p:txBody>
      </p:sp>
      <p:grpSp>
        <p:nvGrpSpPr>
          <p:cNvPr id="4" name="Group 3">
            <a:extLst>
              <a:ext uri="{FF2B5EF4-FFF2-40B4-BE49-F238E27FC236}">
                <a16:creationId xmlns:a16="http://schemas.microsoft.com/office/drawing/2014/main" id="{067FD3C4-99A8-431C-866A-E0D5DF0CAE48}"/>
              </a:ext>
            </a:extLst>
          </p:cNvPr>
          <p:cNvGrpSpPr/>
          <p:nvPr/>
        </p:nvGrpSpPr>
        <p:grpSpPr>
          <a:xfrm>
            <a:off x="973476" y="2307291"/>
            <a:ext cx="7036398" cy="1867575"/>
            <a:chOff x="1173843" y="2378848"/>
            <a:chExt cx="6458587" cy="1714213"/>
          </a:xfrm>
        </p:grpSpPr>
        <p:sp>
          <p:nvSpPr>
            <p:cNvPr id="8" name="Rechteck 7"/>
            <p:cNvSpPr/>
            <p:nvPr/>
          </p:nvSpPr>
          <p:spPr>
            <a:xfrm>
              <a:off x="1173843" y="2388081"/>
              <a:ext cx="6391280" cy="1704978"/>
            </a:xfrm>
            <a:prstGeom prst="rect">
              <a:avLst/>
            </a:prstGeom>
            <a:solidFill>
              <a:srgbClr val="D7E3A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9" name="Rechteck 8"/>
            <p:cNvSpPr/>
            <p:nvPr/>
          </p:nvSpPr>
          <p:spPr>
            <a:xfrm rot="16200000">
              <a:off x="6689138" y="3207842"/>
              <a:ext cx="1704978" cy="46990"/>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0" name="Rechteck 9"/>
            <p:cNvSpPr/>
            <p:nvPr/>
          </p:nvSpPr>
          <p:spPr>
            <a:xfrm rot="16200000">
              <a:off x="350253" y="3211679"/>
              <a:ext cx="1704977" cy="57785"/>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1" name="Rechteck 10"/>
            <p:cNvSpPr/>
            <p:nvPr/>
          </p:nvSpPr>
          <p:spPr>
            <a:xfrm>
              <a:off x="2099358" y="2388086"/>
              <a:ext cx="4533899" cy="1323975"/>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2" name="Rechteck 11"/>
            <p:cNvSpPr/>
            <p:nvPr/>
          </p:nvSpPr>
          <p:spPr>
            <a:xfrm>
              <a:off x="2099358" y="3688794"/>
              <a:ext cx="4533899" cy="404267"/>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cxnSp>
          <p:nvCxnSpPr>
            <p:cNvPr id="13" name="Gerader Verbinder 12"/>
            <p:cNvCxnSpPr/>
            <p:nvPr/>
          </p:nvCxnSpPr>
          <p:spPr>
            <a:xfrm>
              <a:off x="2099358" y="2388084"/>
              <a:ext cx="4533899" cy="1300709"/>
            </a:xfrm>
            <a:prstGeom prst="line">
              <a:avLst/>
            </a:prstGeom>
            <a:ln w="12700">
              <a:solidFill>
                <a:srgbClr val="F8B734"/>
              </a:solidFill>
              <a:prstDash val="dash"/>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1173843" y="3050491"/>
              <a:ext cx="925515" cy="369332"/>
            </a:xfrm>
            <a:prstGeom prst="rect">
              <a:avLst/>
            </a:prstGeom>
            <a:noFill/>
          </p:spPr>
          <p:txBody>
            <a:bodyPr wrap="square" rtlCol="0">
              <a:spAutoFit/>
            </a:bodyPr>
            <a:lstStyle/>
            <a:p>
              <a:pPr algn="ctr" defTabSz="914378" hangingPunct="0">
                <a:defRPr/>
              </a:pPr>
              <a:r>
                <a:rPr lang="es-ES" sz="900" b="1">
                  <a:solidFill>
                    <a:srgbClr val="0E3399"/>
                  </a:solidFill>
                  <a:latin typeface="Arial" panose="020B0604020202020204" pitchFamily="34" charset="0"/>
                  <a:cs typeface="Arial" panose="020B0604020202020204" pitchFamily="34" charset="0"/>
                  <a:sym typeface="Arial"/>
                </a:rPr>
                <a:t>manipulación física</a:t>
              </a:r>
            </a:p>
          </p:txBody>
        </p:sp>
        <p:sp>
          <p:nvSpPr>
            <p:cNvPr id="15" name="Textfeld 14"/>
            <p:cNvSpPr txBox="1"/>
            <p:nvPr/>
          </p:nvSpPr>
          <p:spPr>
            <a:xfrm>
              <a:off x="6513400" y="2979793"/>
              <a:ext cx="1119030" cy="466129"/>
            </a:xfrm>
            <a:prstGeom prst="rect">
              <a:avLst/>
            </a:prstGeom>
            <a:noFill/>
          </p:spPr>
          <p:txBody>
            <a:bodyPr wrap="square" rtlCol="0">
              <a:spAutoFit/>
            </a:bodyPr>
            <a:lstStyle/>
            <a:p>
              <a:pPr algn="ctr" defTabSz="914378" hangingPunct="0">
                <a:defRPr/>
              </a:pPr>
              <a:r>
                <a:rPr lang="es-ES" sz="900" b="1" dirty="0">
                  <a:solidFill>
                    <a:srgbClr val="0E3399"/>
                  </a:solidFill>
                  <a:latin typeface="Arial" panose="020B0604020202020204" pitchFamily="34" charset="0"/>
                  <a:cs typeface="Arial" panose="020B0604020202020204" pitchFamily="34" charset="0"/>
                  <a:sym typeface="Arial"/>
                </a:rPr>
                <a:t>cognitiva</a:t>
              </a:r>
            </a:p>
            <a:p>
              <a:pPr algn="ctr" defTabSz="914378" hangingPunct="0">
                <a:defRPr/>
              </a:pPr>
              <a:r>
                <a:rPr lang="es-ES" sz="900" b="1" spc="-40" dirty="0">
                  <a:solidFill>
                    <a:srgbClr val="0E3399"/>
                  </a:solidFill>
                  <a:latin typeface="Arial" panose="020B0604020202020204" pitchFamily="34" charset="0"/>
                  <a:cs typeface="Arial" panose="020B0604020202020204" pitchFamily="34" charset="0"/>
                  <a:sym typeface="Arial"/>
                </a:rPr>
                <a:t>(sin manipulación física)</a:t>
              </a:r>
            </a:p>
          </p:txBody>
        </p:sp>
        <p:sp>
          <p:nvSpPr>
            <p:cNvPr id="16" name="Textfeld 15"/>
            <p:cNvSpPr txBox="1"/>
            <p:nvPr/>
          </p:nvSpPr>
          <p:spPr>
            <a:xfrm>
              <a:off x="2312875" y="3286043"/>
              <a:ext cx="1123950" cy="369332"/>
            </a:xfrm>
            <a:prstGeom prst="rect">
              <a:avLst/>
            </a:prstGeom>
            <a:noFill/>
          </p:spPr>
          <p:txBody>
            <a:bodyPr wrap="square" rtlCol="0">
              <a:spAutoFit/>
            </a:bodyPr>
            <a:lstStyle/>
            <a:p>
              <a:pPr algn="ctr" defTabSz="914378" hangingPunct="0">
                <a:defRPr/>
              </a:pPr>
              <a:r>
                <a:rPr lang="es-ES" sz="900">
                  <a:solidFill>
                    <a:srgbClr val="0E3399"/>
                  </a:solidFill>
                  <a:latin typeface="Arial" panose="020B0604020202020204" pitchFamily="34" charset="0"/>
                  <a:cs typeface="Arial" panose="020B0604020202020204" pitchFamily="34" charset="0"/>
                  <a:sym typeface="Arial"/>
                </a:rPr>
                <a:t>montaje de piezas sueltas</a:t>
              </a:r>
            </a:p>
          </p:txBody>
        </p:sp>
        <p:sp>
          <p:nvSpPr>
            <p:cNvPr id="17" name="Textfeld 16"/>
            <p:cNvSpPr txBox="1"/>
            <p:nvPr/>
          </p:nvSpPr>
          <p:spPr>
            <a:xfrm>
              <a:off x="5347381" y="2631020"/>
              <a:ext cx="1123950" cy="369332"/>
            </a:xfrm>
            <a:prstGeom prst="rect">
              <a:avLst/>
            </a:prstGeom>
            <a:noFill/>
          </p:spPr>
          <p:txBody>
            <a:bodyPr wrap="square" rtlCol="0">
              <a:spAutoFit/>
            </a:bodyPr>
            <a:lstStyle/>
            <a:p>
              <a:pPr algn="ctr" defTabSz="914378" hangingPunct="0">
                <a:defRPr/>
              </a:pPr>
              <a:r>
                <a:rPr lang="es-ES" sz="900">
                  <a:solidFill>
                    <a:srgbClr val="0E3399"/>
                  </a:solidFill>
                  <a:latin typeface="Arial" panose="020B0604020202020204" pitchFamily="34" charset="0"/>
                  <a:cs typeface="Arial" panose="020B0604020202020204" pitchFamily="34" charset="0"/>
                  <a:sym typeface="Arial"/>
                </a:rPr>
                <a:t>analizar ventas </a:t>
              </a:r>
            </a:p>
            <a:p>
              <a:pPr algn="ctr" defTabSz="914378" hangingPunct="0">
                <a:defRPr/>
              </a:pPr>
              <a:r>
                <a:rPr lang="es-ES" sz="900">
                  <a:solidFill>
                    <a:srgbClr val="0E3399"/>
                  </a:solidFill>
                  <a:latin typeface="Arial" panose="020B0604020202020204" pitchFamily="34" charset="0"/>
                  <a:cs typeface="Arial" panose="020B0604020202020204" pitchFamily="34" charset="0"/>
                  <a:sym typeface="Arial"/>
                </a:rPr>
                <a:t>datos</a:t>
              </a:r>
            </a:p>
          </p:txBody>
        </p:sp>
        <p:sp>
          <p:nvSpPr>
            <p:cNvPr id="18" name="Textfeld 17"/>
            <p:cNvSpPr txBox="1"/>
            <p:nvPr/>
          </p:nvSpPr>
          <p:spPr>
            <a:xfrm>
              <a:off x="3804331" y="2631025"/>
              <a:ext cx="1123950" cy="230832"/>
            </a:xfrm>
            <a:prstGeom prst="rect">
              <a:avLst/>
            </a:prstGeom>
            <a:noFill/>
          </p:spPr>
          <p:txBody>
            <a:bodyPr wrap="square" rtlCol="0">
              <a:spAutoFit/>
            </a:bodyPr>
            <a:lstStyle/>
            <a:p>
              <a:pPr algn="ctr" defTabSz="914378" hangingPunct="0">
                <a:defRPr/>
              </a:pPr>
              <a:r>
                <a:rPr lang="es-ES" sz="900">
                  <a:solidFill>
                    <a:srgbClr val="0E3399"/>
                  </a:solidFill>
                  <a:latin typeface="Arial" panose="020B0604020202020204" pitchFamily="34" charset="0"/>
                  <a:cs typeface="Arial" panose="020B0604020202020204" pitchFamily="34" charset="0"/>
                  <a:sym typeface="Arial"/>
                </a:rPr>
                <a:t>administrar tratamiento</a:t>
              </a:r>
            </a:p>
          </p:txBody>
        </p:sp>
        <p:sp>
          <p:nvSpPr>
            <p:cNvPr id="19" name="Textfeld 18"/>
            <p:cNvSpPr txBox="1"/>
            <p:nvPr/>
          </p:nvSpPr>
          <p:spPr>
            <a:xfrm>
              <a:off x="3840845" y="3288893"/>
              <a:ext cx="1123950" cy="230832"/>
            </a:xfrm>
            <a:prstGeom prst="rect">
              <a:avLst/>
            </a:prstGeom>
            <a:noFill/>
          </p:spPr>
          <p:txBody>
            <a:bodyPr wrap="square" rtlCol="0">
              <a:spAutoFit/>
            </a:bodyPr>
            <a:lstStyle/>
            <a:p>
              <a:pPr algn="ctr" defTabSz="914378" hangingPunct="0">
                <a:defRPr/>
              </a:pPr>
              <a:r>
                <a:rPr lang="es-ES" sz="900">
                  <a:solidFill>
                    <a:srgbClr val="0E3399"/>
                  </a:solidFill>
                  <a:latin typeface="Arial" panose="020B0604020202020204" pitchFamily="34" charset="0"/>
                  <a:cs typeface="Arial" panose="020B0604020202020204" pitchFamily="34" charset="0"/>
                  <a:sym typeface="Arial"/>
                </a:rPr>
                <a:t>levantar a un paciente</a:t>
              </a:r>
            </a:p>
          </p:txBody>
        </p:sp>
        <p:sp>
          <p:nvSpPr>
            <p:cNvPr id="20" name="Textfeld 19"/>
            <p:cNvSpPr txBox="1"/>
            <p:nvPr/>
          </p:nvSpPr>
          <p:spPr>
            <a:xfrm>
              <a:off x="2268029" y="3793354"/>
              <a:ext cx="1123950" cy="230832"/>
            </a:xfrm>
            <a:prstGeom prst="rect">
              <a:avLst/>
            </a:prstGeom>
            <a:noFill/>
          </p:spPr>
          <p:txBody>
            <a:bodyPr wrap="square" rtlCol="0">
              <a:spAutoFit/>
            </a:bodyPr>
            <a:lstStyle/>
            <a:p>
              <a:pPr algn="ctr" defTabSz="914378" hangingPunct="0">
                <a:defRPr/>
              </a:pPr>
              <a:r>
                <a:rPr lang="es-ES" sz="900" dirty="0">
                  <a:solidFill>
                    <a:srgbClr val="0E3399"/>
                  </a:solidFill>
                  <a:latin typeface="Arial" panose="020B0604020202020204" pitchFamily="34" charset="0"/>
                  <a:cs typeface="Arial" panose="020B0604020202020204" pitchFamily="34" charset="0"/>
                  <a:sym typeface="Arial"/>
                </a:rPr>
                <a:t>relacionada con objetos</a:t>
              </a:r>
            </a:p>
          </p:txBody>
        </p:sp>
        <p:sp>
          <p:nvSpPr>
            <p:cNvPr id="21" name="Textfeld 20"/>
            <p:cNvSpPr txBox="1"/>
            <p:nvPr/>
          </p:nvSpPr>
          <p:spPr>
            <a:xfrm>
              <a:off x="3804331" y="3793354"/>
              <a:ext cx="1123950" cy="230832"/>
            </a:xfrm>
            <a:prstGeom prst="rect">
              <a:avLst/>
            </a:prstGeom>
            <a:noFill/>
          </p:spPr>
          <p:txBody>
            <a:bodyPr wrap="square" rtlCol="0">
              <a:spAutoFit/>
            </a:bodyPr>
            <a:lstStyle/>
            <a:p>
              <a:pPr algn="ctr" defTabSz="914378" hangingPunct="0">
                <a:defRPr/>
              </a:pPr>
              <a:r>
                <a:rPr lang="es-ES" sz="900" dirty="0">
                  <a:solidFill>
                    <a:srgbClr val="0E3399"/>
                  </a:solidFill>
                  <a:latin typeface="Arial" panose="020B0604020202020204" pitchFamily="34" charset="0"/>
                  <a:cs typeface="Arial" panose="020B0604020202020204" pitchFamily="34" charset="0"/>
                  <a:sym typeface="Arial"/>
                </a:rPr>
                <a:t>relacionada con personas</a:t>
              </a:r>
            </a:p>
          </p:txBody>
        </p:sp>
        <p:sp>
          <p:nvSpPr>
            <p:cNvPr id="22" name="Textfeld 21"/>
            <p:cNvSpPr txBox="1"/>
            <p:nvPr/>
          </p:nvSpPr>
          <p:spPr>
            <a:xfrm>
              <a:off x="5329125" y="3784527"/>
              <a:ext cx="1160464" cy="230832"/>
            </a:xfrm>
            <a:prstGeom prst="rect">
              <a:avLst/>
            </a:prstGeom>
            <a:noFill/>
          </p:spPr>
          <p:txBody>
            <a:bodyPr wrap="square" rtlCol="0">
              <a:spAutoFit/>
            </a:bodyPr>
            <a:lstStyle/>
            <a:p>
              <a:pPr algn="ctr" defTabSz="914378" hangingPunct="0">
                <a:defRPr/>
              </a:pPr>
              <a:r>
                <a:rPr lang="es-ES" sz="900" dirty="0">
                  <a:solidFill>
                    <a:srgbClr val="0E3399"/>
                  </a:solidFill>
                  <a:latin typeface="Arial" panose="020B0604020202020204" pitchFamily="34" charset="0"/>
                  <a:cs typeface="Arial" panose="020B0604020202020204" pitchFamily="34" charset="0"/>
                  <a:sym typeface="Arial"/>
                </a:rPr>
                <a:t>relacionada con información</a:t>
              </a:r>
            </a:p>
          </p:txBody>
        </p:sp>
        <p:cxnSp>
          <p:nvCxnSpPr>
            <p:cNvPr id="23" name="Gerader Verbinder 22"/>
            <p:cNvCxnSpPr/>
            <p:nvPr/>
          </p:nvCxnSpPr>
          <p:spPr>
            <a:xfrm flipH="1">
              <a:off x="3570176" y="2379451"/>
              <a:ext cx="794" cy="1688617"/>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a:xfrm>
              <a:off x="5175932" y="2379450"/>
              <a:ext cx="9525" cy="1704976"/>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B44857AC-E773-2342-9CE9-3FC07FC77EA9}"/>
              </a:ext>
            </a:extLst>
          </p:cNvPr>
          <p:cNvGrpSpPr/>
          <p:nvPr/>
        </p:nvGrpSpPr>
        <p:grpSpPr>
          <a:xfrm>
            <a:off x="450001" y="906645"/>
            <a:ext cx="8010258" cy="1322047"/>
            <a:chOff x="450001" y="743916"/>
            <a:chExt cx="8010258" cy="1322047"/>
          </a:xfrm>
        </p:grpSpPr>
        <p:sp>
          <p:nvSpPr>
            <p:cNvPr id="2" name="Textfeld 1"/>
            <p:cNvSpPr txBox="1"/>
            <p:nvPr/>
          </p:nvSpPr>
          <p:spPr>
            <a:xfrm>
              <a:off x="518031" y="857314"/>
              <a:ext cx="7753102" cy="984885"/>
            </a:xfrm>
            <a:prstGeom prst="rect">
              <a:avLst/>
            </a:prstGeom>
            <a:noFill/>
          </p:spPr>
          <p:txBody>
            <a:bodyPr wrap="square" lIns="0" tIns="0" rIns="0" bIns="0" rtlCol="0">
              <a:spAutoFit/>
            </a:bodyPr>
            <a:lstStyle/>
            <a:p>
              <a:pPr marL="54000" defTabSz="342900">
                <a:spcBef>
                  <a:spcPts val="450"/>
                </a:spcBef>
                <a:buClr>
                  <a:schemeClr val="tx2"/>
                </a:buClr>
              </a:pPr>
              <a:r>
                <a:rPr lang="es-ES" sz="1600" b="1" i="1" dirty="0">
                  <a:solidFill>
                    <a:srgbClr val="003399"/>
                  </a:solidFill>
                </a:rPr>
                <a:t>Las tareas constituyen una adecuada</a:t>
              </a:r>
              <a:r>
                <a:rPr lang="es-ES" sz="1600" b="1" i="1" dirty="0">
                  <a:solidFill>
                    <a:srgbClr val="FF0000"/>
                  </a:solidFill>
                </a:rPr>
                <a:t> </a:t>
              </a:r>
              <a:r>
                <a:rPr lang="es-ES" sz="1600" b="1" i="1" dirty="0">
                  <a:solidFill>
                    <a:srgbClr val="003399"/>
                  </a:solidFill>
                </a:rPr>
                <a:t>base de análisis a la hora de analizar la repercusión potencial de la automatización. El enfoque basado en tareas permite una comprensión más matizada y detallada de qué aspectos específicos del trabajo humano pueden automatizarse con mayor facilidad.</a:t>
              </a:r>
            </a:p>
          </p:txBody>
        </p:sp>
        <p:sp>
          <p:nvSpPr>
            <p:cNvPr id="7" name="Speech Bubble: Rectangle 6">
              <a:extLst>
                <a:ext uri="{FF2B5EF4-FFF2-40B4-BE49-F238E27FC236}">
                  <a16:creationId xmlns:a16="http://schemas.microsoft.com/office/drawing/2014/main" id="{75BAEB7C-F209-429B-9932-2637E2027AC7}"/>
                </a:ext>
              </a:extLst>
            </p:cNvPr>
            <p:cNvSpPr/>
            <p:nvPr/>
          </p:nvSpPr>
          <p:spPr>
            <a:xfrm>
              <a:off x="450001" y="743916"/>
              <a:ext cx="8010258" cy="1322047"/>
            </a:xfrm>
            <a:custGeom>
              <a:avLst/>
              <a:gdLst>
                <a:gd name="connsiteX0" fmla="*/ 0 w 7786688"/>
                <a:gd name="connsiteY0" fmla="*/ 0 h 1154162"/>
                <a:gd name="connsiteX1" fmla="*/ 4542235 w 7786688"/>
                <a:gd name="connsiteY1" fmla="*/ 0 h 1154162"/>
                <a:gd name="connsiteX2" fmla="*/ 4542235 w 7786688"/>
                <a:gd name="connsiteY2" fmla="*/ 0 h 1154162"/>
                <a:gd name="connsiteX3" fmla="*/ 6488907 w 7786688"/>
                <a:gd name="connsiteY3" fmla="*/ 0 h 1154162"/>
                <a:gd name="connsiteX4" fmla="*/ 7786688 w 7786688"/>
                <a:gd name="connsiteY4" fmla="*/ 0 h 1154162"/>
                <a:gd name="connsiteX5" fmla="*/ 7786688 w 7786688"/>
                <a:gd name="connsiteY5" fmla="*/ 673261 h 1154162"/>
                <a:gd name="connsiteX6" fmla="*/ 7786688 w 7786688"/>
                <a:gd name="connsiteY6" fmla="*/ 673261 h 1154162"/>
                <a:gd name="connsiteX7" fmla="*/ 7786688 w 7786688"/>
                <a:gd name="connsiteY7" fmla="*/ 961802 h 1154162"/>
                <a:gd name="connsiteX8" fmla="*/ 7786688 w 7786688"/>
                <a:gd name="connsiteY8" fmla="*/ 1154162 h 1154162"/>
                <a:gd name="connsiteX9" fmla="*/ 6488907 w 7786688"/>
                <a:gd name="connsiteY9" fmla="*/ 1154162 h 1154162"/>
                <a:gd name="connsiteX10" fmla="*/ 5959775 w 7786688"/>
                <a:gd name="connsiteY10" fmla="*/ 1353151 h 1154162"/>
                <a:gd name="connsiteX11" fmla="*/ 4542235 w 7786688"/>
                <a:gd name="connsiteY11" fmla="*/ 1154162 h 1154162"/>
                <a:gd name="connsiteX12" fmla="*/ 0 w 7786688"/>
                <a:gd name="connsiteY12" fmla="*/ 1154162 h 1154162"/>
                <a:gd name="connsiteX13" fmla="*/ 0 w 7786688"/>
                <a:gd name="connsiteY13" fmla="*/ 961802 h 1154162"/>
                <a:gd name="connsiteX14" fmla="*/ 0 w 7786688"/>
                <a:gd name="connsiteY14" fmla="*/ 673261 h 1154162"/>
                <a:gd name="connsiteX15" fmla="*/ 0 w 7786688"/>
                <a:gd name="connsiteY15" fmla="*/ 673261 h 1154162"/>
                <a:gd name="connsiteX16" fmla="*/ 0 w 7786688"/>
                <a:gd name="connsiteY16" fmla="*/ 0 h 1154162"/>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4542235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6601694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205599 w 7786688"/>
                <a:gd name="connsiteY9" fmla="*/ 1121211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192527 w 7786688"/>
                <a:gd name="connsiteY9" fmla="*/ 1152587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601694 w 7786688"/>
                <a:gd name="connsiteY11" fmla="*/ 1154162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70516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66034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749841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7068543 w 7786688"/>
                <a:gd name="connsiteY9" fmla="*/ 1161878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22047"/>
                <a:gd name="connsiteX1" fmla="*/ 4542235 w 7786688"/>
                <a:gd name="connsiteY1" fmla="*/ 0 h 1322047"/>
                <a:gd name="connsiteX2" fmla="*/ 4542235 w 7786688"/>
                <a:gd name="connsiteY2" fmla="*/ 0 h 1322047"/>
                <a:gd name="connsiteX3" fmla="*/ 6488907 w 7786688"/>
                <a:gd name="connsiteY3" fmla="*/ 0 h 1322047"/>
                <a:gd name="connsiteX4" fmla="*/ 7786688 w 7786688"/>
                <a:gd name="connsiteY4" fmla="*/ 0 h 1322047"/>
                <a:gd name="connsiteX5" fmla="*/ 7786688 w 7786688"/>
                <a:gd name="connsiteY5" fmla="*/ 673261 h 1322047"/>
                <a:gd name="connsiteX6" fmla="*/ 7786688 w 7786688"/>
                <a:gd name="connsiteY6" fmla="*/ 673261 h 1322047"/>
                <a:gd name="connsiteX7" fmla="*/ 7786688 w 7786688"/>
                <a:gd name="connsiteY7" fmla="*/ 961802 h 1322047"/>
                <a:gd name="connsiteX8" fmla="*/ 7786688 w 7786688"/>
                <a:gd name="connsiteY8" fmla="*/ 1154162 h 1322047"/>
                <a:gd name="connsiteX9" fmla="*/ 7068543 w 7786688"/>
                <a:gd name="connsiteY9" fmla="*/ 1161878 h 1322047"/>
                <a:gd name="connsiteX10" fmla="*/ 6900711 w 7786688"/>
                <a:gd name="connsiteY10" fmla="*/ 1322047 h 1322047"/>
                <a:gd name="connsiteX11" fmla="*/ 6681155 w 7786688"/>
                <a:gd name="connsiteY11" fmla="*/ 1158644 h 1322047"/>
                <a:gd name="connsiteX12" fmla="*/ 0 w 7786688"/>
                <a:gd name="connsiteY12" fmla="*/ 1154162 h 1322047"/>
                <a:gd name="connsiteX13" fmla="*/ 0 w 7786688"/>
                <a:gd name="connsiteY13" fmla="*/ 961802 h 1322047"/>
                <a:gd name="connsiteX14" fmla="*/ 0 w 7786688"/>
                <a:gd name="connsiteY14" fmla="*/ 673261 h 1322047"/>
                <a:gd name="connsiteX15" fmla="*/ 0 w 7786688"/>
                <a:gd name="connsiteY15" fmla="*/ 673261 h 1322047"/>
                <a:gd name="connsiteX16" fmla="*/ 0 w 7786688"/>
                <a:gd name="connsiteY16" fmla="*/ 0 h 132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86688" h="1322047">
                  <a:moveTo>
                    <a:pt x="0" y="0"/>
                  </a:moveTo>
                  <a:lnTo>
                    <a:pt x="4542235" y="0"/>
                  </a:lnTo>
                  <a:lnTo>
                    <a:pt x="4542235" y="0"/>
                  </a:lnTo>
                  <a:lnTo>
                    <a:pt x="6488907" y="0"/>
                  </a:lnTo>
                  <a:lnTo>
                    <a:pt x="7786688" y="0"/>
                  </a:lnTo>
                  <a:lnTo>
                    <a:pt x="7786688" y="673261"/>
                  </a:lnTo>
                  <a:lnTo>
                    <a:pt x="7786688" y="673261"/>
                  </a:lnTo>
                  <a:lnTo>
                    <a:pt x="7786688" y="961802"/>
                  </a:lnTo>
                  <a:lnTo>
                    <a:pt x="7786688" y="1154162"/>
                  </a:lnTo>
                  <a:lnTo>
                    <a:pt x="7068543" y="1161878"/>
                  </a:lnTo>
                  <a:lnTo>
                    <a:pt x="6900711" y="1322047"/>
                  </a:lnTo>
                  <a:lnTo>
                    <a:pt x="6681155" y="1158644"/>
                  </a:lnTo>
                  <a:lnTo>
                    <a:pt x="0" y="1154162"/>
                  </a:lnTo>
                  <a:lnTo>
                    <a:pt x="0" y="961802"/>
                  </a:lnTo>
                  <a:lnTo>
                    <a:pt x="0" y="673261"/>
                  </a:lnTo>
                  <a:lnTo>
                    <a:pt x="0" y="673261"/>
                  </a:lnTo>
                  <a:lnTo>
                    <a:pt x="0" y="0"/>
                  </a:lnTo>
                  <a:close/>
                </a:path>
              </a:pathLst>
            </a:custGeom>
            <a:no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81894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es-ES" sz="2400"/>
              <a:t>Taxonomía</a:t>
            </a:r>
          </a:p>
        </p:txBody>
      </p:sp>
      <p:grpSp>
        <p:nvGrpSpPr>
          <p:cNvPr id="31" name="Group 30">
            <a:extLst>
              <a:ext uri="{FF2B5EF4-FFF2-40B4-BE49-F238E27FC236}">
                <a16:creationId xmlns:a16="http://schemas.microsoft.com/office/drawing/2014/main" id="{9CCB0116-5626-561D-6F97-10D44C3E9BAD}"/>
              </a:ext>
            </a:extLst>
          </p:cNvPr>
          <p:cNvGrpSpPr/>
          <p:nvPr/>
        </p:nvGrpSpPr>
        <p:grpSpPr>
          <a:xfrm>
            <a:off x="1823044" y="732656"/>
            <a:ext cx="4813786" cy="4074898"/>
            <a:chOff x="1713394" y="502200"/>
            <a:chExt cx="5829935" cy="4998974"/>
          </a:xfrm>
        </p:grpSpPr>
        <p:sp>
          <p:nvSpPr>
            <p:cNvPr id="3" name="Rechteck 3">
              <a:extLst>
                <a:ext uri="{FF2B5EF4-FFF2-40B4-BE49-F238E27FC236}">
                  <a16:creationId xmlns:a16="http://schemas.microsoft.com/office/drawing/2014/main" id="{65B4E2D3-8FD3-9046-75C8-BB5C9CE980A8}"/>
                </a:ext>
              </a:extLst>
            </p:cNvPr>
            <p:cNvSpPr/>
            <p:nvPr/>
          </p:nvSpPr>
          <p:spPr>
            <a:xfrm>
              <a:off x="1713394" y="481854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4" name="Rechteck 4">
              <a:extLst>
                <a:ext uri="{FF2B5EF4-FFF2-40B4-BE49-F238E27FC236}">
                  <a16:creationId xmlns:a16="http://schemas.microsoft.com/office/drawing/2014/main" id="{C19CA67F-DE49-AAD0-2571-758A791BEF92}"/>
                </a:ext>
              </a:extLst>
            </p:cNvPr>
            <p:cNvSpPr/>
            <p:nvPr/>
          </p:nvSpPr>
          <p:spPr>
            <a:xfrm>
              <a:off x="1713394" y="399495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6" name="Rechteck 5">
              <a:extLst>
                <a:ext uri="{FF2B5EF4-FFF2-40B4-BE49-F238E27FC236}">
                  <a16:creationId xmlns:a16="http://schemas.microsoft.com/office/drawing/2014/main" id="{957C5087-9FEF-F30B-119B-C1A3863822AC}"/>
                </a:ext>
              </a:extLst>
            </p:cNvPr>
            <p:cNvSpPr/>
            <p:nvPr/>
          </p:nvSpPr>
          <p:spPr>
            <a:xfrm>
              <a:off x="1729904" y="311928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7" name="Rechteck 6">
              <a:extLst>
                <a:ext uri="{FF2B5EF4-FFF2-40B4-BE49-F238E27FC236}">
                  <a16:creationId xmlns:a16="http://schemas.microsoft.com/office/drawing/2014/main" id="{3B768A2A-1AD6-AED2-752E-DF2329881297}"/>
                </a:ext>
              </a:extLst>
            </p:cNvPr>
            <p:cNvSpPr/>
            <p:nvPr/>
          </p:nvSpPr>
          <p:spPr>
            <a:xfrm>
              <a:off x="1714029" y="230077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8" name="Rechteck 7">
              <a:extLst>
                <a:ext uri="{FF2B5EF4-FFF2-40B4-BE49-F238E27FC236}">
                  <a16:creationId xmlns:a16="http://schemas.microsoft.com/office/drawing/2014/main" id="{ECF274B0-8C99-0488-5105-790E638C6B7B}"/>
                </a:ext>
              </a:extLst>
            </p:cNvPr>
            <p:cNvSpPr/>
            <p:nvPr/>
          </p:nvSpPr>
          <p:spPr>
            <a:xfrm>
              <a:off x="1714029" y="13812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9" name="Rechteck 8">
              <a:extLst>
                <a:ext uri="{FF2B5EF4-FFF2-40B4-BE49-F238E27FC236}">
                  <a16:creationId xmlns:a16="http://schemas.microsoft.com/office/drawing/2014/main" id="{EDC91961-118E-F96C-9D81-E1879FDA4689}"/>
                </a:ext>
              </a:extLst>
            </p:cNvPr>
            <p:cNvSpPr/>
            <p:nvPr/>
          </p:nvSpPr>
          <p:spPr>
            <a:xfrm>
              <a:off x="1713394" y="5176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endParaRPr lang="de-DE" sz="1600"/>
            </a:p>
          </p:txBody>
        </p:sp>
        <p:sp>
          <p:nvSpPr>
            <p:cNvPr id="10" name="Rechteck 9">
              <a:extLst>
                <a:ext uri="{FF2B5EF4-FFF2-40B4-BE49-F238E27FC236}">
                  <a16:creationId xmlns:a16="http://schemas.microsoft.com/office/drawing/2014/main" id="{86EBA126-43BF-A4A4-BEAB-744A64C4A2D2}"/>
                </a:ext>
              </a:extLst>
            </p:cNvPr>
            <p:cNvSpPr/>
            <p:nvPr/>
          </p:nvSpPr>
          <p:spPr>
            <a:xfrm rot="16200000">
              <a:off x="-119658" y="2335889"/>
              <a:ext cx="4998974" cy="1331595"/>
            </a:xfrm>
            <a:prstGeom prst="rect">
              <a:avLst/>
            </a:prstGeom>
            <a:solidFill>
              <a:srgbClr val="ACC700"/>
            </a:solidFill>
            <a:ln w="12700" cap="flat" cmpd="sng" algn="ctr">
              <a:noFill/>
              <a:prstDash val="solid"/>
              <a:miter lim="800000"/>
            </a:ln>
            <a:effectLst/>
          </p:spPr>
          <p:txBody>
            <a:bodyPr rtlCol="0" anchor="ctr"/>
            <a:lstStyle/>
            <a:p>
              <a:endParaRPr lang="de-DE" sz="1600"/>
            </a:p>
          </p:txBody>
        </p:sp>
        <p:sp>
          <p:nvSpPr>
            <p:cNvPr id="11" name="Rechteck 19">
              <a:extLst>
                <a:ext uri="{FF2B5EF4-FFF2-40B4-BE49-F238E27FC236}">
                  <a16:creationId xmlns:a16="http://schemas.microsoft.com/office/drawing/2014/main" id="{E2874F16-D6D2-4F25-4022-68474B7DD5ED}"/>
                </a:ext>
              </a:extLst>
            </p:cNvPr>
            <p:cNvSpPr>
              <a:spLocks noChangeArrowheads="1"/>
            </p:cNvSpPr>
            <p:nvPr/>
          </p:nvSpPr>
          <p:spPr bwMode="auto">
            <a:xfrm>
              <a:off x="1773719" y="517694"/>
              <a:ext cx="1120775" cy="619264"/>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Backend</a:t>
              </a:r>
              <a:br>
                <a:rPr kumimoji="0" lang="es-ES"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es-ES"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(software)</a:t>
              </a:r>
            </a:p>
          </p:txBody>
        </p:sp>
        <p:sp>
          <p:nvSpPr>
            <p:cNvPr id="12" name="Rechteck 22">
              <a:extLst>
                <a:ext uri="{FF2B5EF4-FFF2-40B4-BE49-F238E27FC236}">
                  <a16:creationId xmlns:a16="http://schemas.microsoft.com/office/drawing/2014/main" id="{9255B243-1633-1DB0-FEB5-7ECEB886A6E0}"/>
                </a:ext>
              </a:extLst>
            </p:cNvPr>
            <p:cNvSpPr>
              <a:spLocks noChangeArrowheads="1"/>
            </p:cNvSpPr>
            <p:nvPr/>
          </p:nvSpPr>
          <p:spPr bwMode="auto">
            <a:xfrm>
              <a:off x="1791181" y="1370321"/>
              <a:ext cx="1120775" cy="678358"/>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Frontend</a:t>
              </a:r>
              <a:br>
                <a:rPr kumimoji="0" lang="es-ES"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es-ES"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(dispositivo)</a:t>
              </a:r>
            </a:p>
          </p:txBody>
        </p:sp>
        <p:sp>
          <p:nvSpPr>
            <p:cNvPr id="13" name="Rechteck 23">
              <a:extLst>
                <a:ext uri="{FF2B5EF4-FFF2-40B4-BE49-F238E27FC236}">
                  <a16:creationId xmlns:a16="http://schemas.microsoft.com/office/drawing/2014/main" id="{0E9BBCC4-A3F6-57A1-9925-0BF4F6383E8B}"/>
                </a:ext>
              </a:extLst>
            </p:cNvPr>
            <p:cNvSpPr>
              <a:spLocks noChangeArrowheads="1"/>
            </p:cNvSpPr>
            <p:nvPr/>
          </p:nvSpPr>
          <p:spPr bwMode="auto">
            <a:xfrm>
              <a:off x="1803880" y="2263012"/>
              <a:ext cx="1120775" cy="670717"/>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Tipo de tarea</a:t>
              </a:r>
            </a:p>
          </p:txBody>
        </p:sp>
        <p:sp>
          <p:nvSpPr>
            <p:cNvPr id="14" name="Rechteck 24">
              <a:extLst>
                <a:ext uri="{FF2B5EF4-FFF2-40B4-BE49-F238E27FC236}">
                  <a16:creationId xmlns:a16="http://schemas.microsoft.com/office/drawing/2014/main" id="{2286F2A8-1E38-F55A-AC6A-FF5ADC0F34A4}"/>
                </a:ext>
              </a:extLst>
            </p:cNvPr>
            <p:cNvSpPr>
              <a:spLocks noChangeArrowheads="1"/>
            </p:cNvSpPr>
            <p:nvPr/>
          </p:nvSpPr>
          <p:spPr bwMode="auto">
            <a:xfrm>
              <a:off x="1784831" y="3146733"/>
              <a:ext cx="1120775" cy="639941"/>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Características de la tarea</a:t>
              </a:r>
            </a:p>
          </p:txBody>
        </p:sp>
        <p:sp>
          <p:nvSpPr>
            <p:cNvPr id="15" name="Rechteck 26">
              <a:extLst>
                <a:ext uri="{FF2B5EF4-FFF2-40B4-BE49-F238E27FC236}">
                  <a16:creationId xmlns:a16="http://schemas.microsoft.com/office/drawing/2014/main" id="{16C4D990-ACD2-3CA1-6948-EB21678C879D}"/>
                </a:ext>
              </a:extLst>
            </p:cNvPr>
            <p:cNvSpPr>
              <a:spLocks noChangeArrowheads="1"/>
            </p:cNvSpPr>
            <p:nvPr/>
          </p:nvSpPr>
          <p:spPr bwMode="auto">
            <a:xfrm>
              <a:off x="1797531" y="3994954"/>
              <a:ext cx="1120775" cy="667385"/>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(Semi) automatización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1"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de las tareas</a:t>
              </a:r>
            </a:p>
          </p:txBody>
        </p:sp>
        <p:sp>
          <p:nvSpPr>
            <p:cNvPr id="16" name="Rechteck 30">
              <a:extLst>
                <a:ext uri="{FF2B5EF4-FFF2-40B4-BE49-F238E27FC236}">
                  <a16:creationId xmlns:a16="http://schemas.microsoft.com/office/drawing/2014/main" id="{F9A1AB9A-D7D4-B2F3-171F-AE50957776EC}"/>
                </a:ext>
              </a:extLst>
            </p:cNvPr>
            <p:cNvSpPr>
              <a:spLocks noChangeArrowheads="1"/>
            </p:cNvSpPr>
            <p:nvPr/>
          </p:nvSpPr>
          <p:spPr bwMode="auto">
            <a:xfrm>
              <a:off x="3149445" y="648645"/>
              <a:ext cx="1886269"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spcBef>
                  <a:spcPct val="0"/>
                </a:spcBef>
                <a:spcAft>
                  <a:spcPct val="0"/>
                </a:spcAft>
              </a:pPr>
              <a:r>
                <a:rPr lang="es-ES" sz="800">
                  <a:solidFill>
                    <a:srgbClr val="0E3399"/>
                  </a:solidFill>
                  <a:latin typeface="Arial" panose="020B0604020202020204" pitchFamily="34" charset="0"/>
                  <a:cs typeface="Arial" panose="020B0604020202020204" pitchFamily="34" charset="0"/>
                </a:rPr>
                <a:t>complejo, no basado en IA</a:t>
              </a:r>
            </a:p>
          </p:txBody>
        </p:sp>
        <p:sp>
          <p:nvSpPr>
            <p:cNvPr id="17" name="Rechteck 33">
              <a:extLst>
                <a:ext uri="{FF2B5EF4-FFF2-40B4-BE49-F238E27FC236}">
                  <a16:creationId xmlns:a16="http://schemas.microsoft.com/office/drawing/2014/main" id="{F5B47CD3-FCCA-78AB-74C9-3432A0A0CE3E}"/>
                </a:ext>
              </a:extLst>
            </p:cNvPr>
            <p:cNvSpPr>
              <a:spLocks noChangeArrowheads="1"/>
            </p:cNvSpPr>
            <p:nvPr/>
          </p:nvSpPr>
          <p:spPr bwMode="auto">
            <a:xfrm>
              <a:off x="5479579" y="648645"/>
              <a:ext cx="1945004"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basado en IA</a:t>
              </a:r>
            </a:p>
          </p:txBody>
        </p:sp>
        <p:sp>
          <p:nvSpPr>
            <p:cNvPr id="18" name="Rechteck 37">
              <a:extLst>
                <a:ext uri="{FF2B5EF4-FFF2-40B4-BE49-F238E27FC236}">
                  <a16:creationId xmlns:a16="http://schemas.microsoft.com/office/drawing/2014/main" id="{DBE608F4-48D8-D064-76F0-3DA24B03C991}"/>
                </a:ext>
              </a:extLst>
            </p:cNvPr>
            <p:cNvSpPr>
              <a:spLocks noChangeArrowheads="1"/>
            </p:cNvSpPr>
            <p:nvPr/>
          </p:nvSpPr>
          <p:spPr bwMode="auto">
            <a:xfrm>
              <a:off x="5479579" y="1517819"/>
              <a:ext cx="1936750" cy="393700"/>
            </a:xfrm>
            <a:prstGeom prst="rect">
              <a:avLst/>
            </a:prstGeom>
            <a:solidFill>
              <a:srgbClr val="FFFFFF"/>
            </a:solidFill>
            <a:ln w="6350">
              <a:solidFill>
                <a:srgbClr val="ACC700"/>
              </a:solidFill>
              <a:miter lim="800000"/>
              <a:headEnd/>
              <a:tailEnd/>
            </a:ln>
          </p:spPr>
          <p:txBody>
            <a:bodyPr vert="horz" wrap="square" lIns="0" tIns="45720" rIns="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s-ES" sz="800">
                  <a:solidFill>
                    <a:srgbClr val="0E3399"/>
                  </a:solidFill>
                  <a:latin typeface="Arial" panose="020B0604020202020204" pitchFamily="34" charset="0"/>
                  <a:cs typeface="Arial" panose="020B0604020202020204" pitchFamily="34" charset="0"/>
                </a:rPr>
                <a:t>manipulación/acción no física:</a:t>
              </a:r>
            </a:p>
            <a:p>
              <a:pPr marL="0" marR="0" lvl="0" indent="0" algn="ctr" defTabSz="914400" rtl="0" eaLnBrk="0" fontAlgn="base" latinLnBrk="0" hangingPunct="0">
                <a:lnSpc>
                  <a:spcPct val="100000"/>
                </a:lnSpc>
                <a:spcBef>
                  <a:spcPct val="0"/>
                </a:spcBef>
                <a:spcAft>
                  <a:spcPct val="0"/>
                </a:spcAft>
                <a:buClrTx/>
                <a:buSzTx/>
                <a:buFontTx/>
                <a:buNone/>
                <a:tabLst/>
              </a:pPr>
              <a:r>
                <a:rPr lang="es-ES" sz="800">
                  <a:solidFill>
                    <a:srgbClr val="0E3399"/>
                  </a:solidFill>
                  <a:latin typeface="Arial" panose="020B0604020202020204" pitchFamily="34" charset="0"/>
                  <a:cs typeface="Arial" panose="020B0604020202020204" pitchFamily="34" charset="0"/>
                </a:rPr>
                <a:t>TIC inteligentes</a:t>
              </a:r>
            </a:p>
          </p:txBody>
        </p:sp>
        <p:sp>
          <p:nvSpPr>
            <p:cNvPr id="19" name="Rechteck 18">
              <a:extLst>
                <a:ext uri="{FF2B5EF4-FFF2-40B4-BE49-F238E27FC236}">
                  <a16:creationId xmlns:a16="http://schemas.microsoft.com/office/drawing/2014/main" id="{2500B2BA-169B-A912-B29E-C10DB395F69B}"/>
                </a:ext>
              </a:extLst>
            </p:cNvPr>
            <p:cNvSpPr/>
            <p:nvPr/>
          </p:nvSpPr>
          <p:spPr>
            <a:xfrm>
              <a:off x="3140240" y="2362369"/>
              <a:ext cx="4276090" cy="542925"/>
            </a:xfrm>
            <a:prstGeom prst="rect">
              <a:avLst/>
            </a:prstGeom>
            <a:solidFill>
              <a:sysClr val="window" lastClr="FFFFFF"/>
            </a:solidFill>
            <a:ln w="6350" cap="flat" cmpd="sng" algn="ctr">
              <a:solidFill>
                <a:srgbClr val="ACC700"/>
              </a:solidFill>
              <a:prstDash val="solid"/>
              <a:miter lim="800000"/>
            </a:ln>
            <a:effectLst/>
          </p:spPr>
          <p:txBody>
            <a:bodyPr rtlCol="0" anchor="ctr"/>
            <a:lstStyle/>
            <a:p>
              <a:endParaRPr lang="de-DE" sz="1600"/>
            </a:p>
          </p:txBody>
        </p:sp>
        <p:sp>
          <p:nvSpPr>
            <p:cNvPr id="20" name="Rechteck 61">
              <a:extLst>
                <a:ext uri="{FF2B5EF4-FFF2-40B4-BE49-F238E27FC236}">
                  <a16:creationId xmlns:a16="http://schemas.microsoft.com/office/drawing/2014/main" id="{B8E05741-F736-4033-9149-C8756A961F15}"/>
                </a:ext>
              </a:extLst>
            </p:cNvPr>
            <p:cNvSpPr>
              <a:spLocks noChangeArrowheads="1"/>
            </p:cNvSpPr>
            <p:nvPr/>
          </p:nvSpPr>
          <p:spPr bwMode="auto">
            <a:xfrm>
              <a:off x="3142461" y="3197763"/>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rutinaria</a:t>
              </a:r>
              <a:br>
                <a:rPr kumimoji="0" lang="es-ES"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endParaRPr kumimoji="0" lang="es-ES"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no rutinaria</a:t>
              </a:r>
            </a:p>
          </p:txBody>
        </p:sp>
        <p:cxnSp>
          <p:nvCxnSpPr>
            <p:cNvPr id="21" name="Gerader Verbinder 20">
              <a:extLst>
                <a:ext uri="{FF2B5EF4-FFF2-40B4-BE49-F238E27FC236}">
                  <a16:creationId xmlns:a16="http://schemas.microsoft.com/office/drawing/2014/main" id="{C9F80317-CAB6-CEFE-9039-A06812D0D8AE}"/>
                </a:ext>
              </a:extLst>
            </p:cNvPr>
            <p:cNvCxnSpPr>
              <a:cxnSpLocks/>
            </p:cNvCxnSpPr>
            <p:nvPr/>
          </p:nvCxnSpPr>
          <p:spPr>
            <a:xfrm>
              <a:off x="3172624" y="2394753"/>
              <a:ext cx="4243706" cy="510541"/>
            </a:xfrm>
            <a:prstGeom prst="line">
              <a:avLst/>
            </a:prstGeom>
            <a:noFill/>
            <a:ln w="9525" cap="flat" cmpd="sng" algn="ctr">
              <a:solidFill>
                <a:srgbClr val="F8B734"/>
              </a:solidFill>
              <a:prstDash val="dash"/>
              <a:miter lim="800000"/>
            </a:ln>
            <a:effectLst/>
          </p:spPr>
        </p:cxnSp>
        <p:sp>
          <p:nvSpPr>
            <p:cNvPr id="22" name="Textfeld 64">
              <a:extLst>
                <a:ext uri="{FF2B5EF4-FFF2-40B4-BE49-F238E27FC236}">
                  <a16:creationId xmlns:a16="http://schemas.microsoft.com/office/drawing/2014/main" id="{F6826743-43B9-6070-57E9-EC27EB6C6F8E}"/>
                </a:ext>
              </a:extLst>
            </p:cNvPr>
            <p:cNvSpPr txBox="1">
              <a:spLocks noChangeArrowheads="1"/>
            </p:cNvSpPr>
            <p:nvPr/>
          </p:nvSpPr>
          <p:spPr bwMode="auto">
            <a:xfrm>
              <a:off x="4124646" y="2382688"/>
              <a:ext cx="2034637" cy="56635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relacionada con la información</a:t>
              </a:r>
              <a:br>
                <a:rPr kumimoji="0" lang="es-ES"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br>
              <a:r>
                <a:rPr kumimoji="0" lang="es-ES"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relacionada con las personas</a:t>
              </a:r>
              <a:br>
                <a:rPr kumimoji="0" lang="es-ES"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br>
              <a:r>
                <a:rPr kumimoji="0" lang="es-ES"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relacionada con los objetos</a:t>
              </a:r>
            </a:p>
          </p:txBody>
        </p:sp>
        <p:cxnSp>
          <p:nvCxnSpPr>
            <p:cNvPr id="23" name="Gerader Verbinder 22">
              <a:extLst>
                <a:ext uri="{FF2B5EF4-FFF2-40B4-BE49-F238E27FC236}">
                  <a16:creationId xmlns:a16="http://schemas.microsoft.com/office/drawing/2014/main" id="{77E466C6-E509-208E-A7EF-94E733ACF655}"/>
                </a:ext>
              </a:extLst>
            </p:cNvPr>
            <p:cNvCxnSpPr/>
            <p:nvPr/>
          </p:nvCxnSpPr>
          <p:spPr>
            <a:xfrm>
              <a:off x="3144049" y="3428534"/>
              <a:ext cx="4276090" cy="0"/>
            </a:xfrm>
            <a:prstGeom prst="line">
              <a:avLst/>
            </a:prstGeom>
            <a:noFill/>
            <a:ln w="9525" cap="flat" cmpd="sng" algn="ctr">
              <a:solidFill>
                <a:srgbClr val="F8B734"/>
              </a:solidFill>
              <a:prstDash val="dash"/>
              <a:miter lim="800000"/>
            </a:ln>
            <a:effectLst/>
          </p:spPr>
        </p:cxnSp>
        <p:sp>
          <p:nvSpPr>
            <p:cNvPr id="24" name="Rechteck 29">
              <a:extLst>
                <a:ext uri="{FF2B5EF4-FFF2-40B4-BE49-F238E27FC236}">
                  <a16:creationId xmlns:a16="http://schemas.microsoft.com/office/drawing/2014/main" id="{AFC49164-06CE-23EC-A6C6-C8D96A65B354}"/>
                </a:ext>
              </a:extLst>
            </p:cNvPr>
            <p:cNvSpPr>
              <a:spLocks noChangeArrowheads="1"/>
            </p:cNvSpPr>
            <p:nvPr/>
          </p:nvSpPr>
          <p:spPr bwMode="auto">
            <a:xfrm>
              <a:off x="1819439" y="4857284"/>
              <a:ext cx="1120775" cy="643890"/>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Dimensión de SST</a:t>
              </a:r>
            </a:p>
          </p:txBody>
        </p:sp>
        <p:sp>
          <p:nvSpPr>
            <p:cNvPr id="25" name="Rechteck 31">
              <a:extLst>
                <a:ext uri="{FF2B5EF4-FFF2-40B4-BE49-F238E27FC236}">
                  <a16:creationId xmlns:a16="http://schemas.microsoft.com/office/drawing/2014/main" id="{FC6F0277-8098-FB25-2BAD-A14252409D2E}"/>
                </a:ext>
              </a:extLst>
            </p:cNvPr>
            <p:cNvSpPr>
              <a:spLocks noChangeArrowheads="1"/>
            </p:cNvSpPr>
            <p:nvPr/>
          </p:nvSpPr>
          <p:spPr bwMode="auto">
            <a:xfrm>
              <a:off x="3147859" y="4918649"/>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física o psicosocial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organizativa</a:t>
              </a:r>
            </a:p>
          </p:txBody>
        </p:sp>
        <p:sp>
          <p:nvSpPr>
            <p:cNvPr id="26" name="Rechteck 42">
              <a:extLst>
                <a:ext uri="{FF2B5EF4-FFF2-40B4-BE49-F238E27FC236}">
                  <a16:creationId xmlns:a16="http://schemas.microsoft.com/office/drawing/2014/main" id="{0990881A-A28A-1528-4613-91520F927D2F}"/>
                </a:ext>
              </a:extLst>
            </p:cNvPr>
            <p:cNvSpPr>
              <a:spLocks noChangeArrowheads="1"/>
            </p:cNvSpPr>
            <p:nvPr/>
          </p:nvSpPr>
          <p:spPr bwMode="auto">
            <a:xfrm>
              <a:off x="3147858" y="4077274"/>
              <a:ext cx="4276725" cy="506413"/>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s-ES" sz="800">
                  <a:solidFill>
                    <a:srgbClr val="0E3399"/>
                  </a:solidFill>
                  <a:latin typeface="Arial" panose="020B0604020202020204" pitchFamily="34" charset="0"/>
                  <a:cs typeface="Arial" panose="020B0604020202020204" pitchFamily="34" charset="0"/>
                </a:rPr>
                <a:t>asistencia</a:t>
              </a:r>
              <a:br>
                <a:rPr kumimoji="0" lang="es-ES" sz="800" b="0" i="0" u="none" strike="noStrike" cap="none" normalizeH="0" baseline="0">
                  <a:ln>
                    <a:noFill/>
                  </a:ln>
                  <a:solidFill>
                    <a:srgbClr val="0E3399"/>
                  </a:solidFill>
                  <a:effectLst/>
                  <a:latin typeface="Arial" panose="020B0604020202020204" pitchFamily="34" charset="0"/>
                  <a:cs typeface="Arial" panose="020B0604020202020204" pitchFamily="34" charset="0"/>
                </a:rPr>
              </a:br>
              <a:endParaRPr kumimoji="0" lang="es-ES" sz="800" b="0" i="0" u="none" strike="noStrike" cap="none" normalizeH="0" baseline="0">
                <a:ln>
                  <a:noFill/>
                </a:ln>
                <a:solidFill>
                  <a:srgbClr val="0E3399"/>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a:ln>
                    <a:noFill/>
                  </a:ln>
                  <a:solidFill>
                    <a:srgbClr val="0E3399"/>
                  </a:solidFill>
                  <a:effectLst/>
                  <a:latin typeface="Arial" panose="020B0604020202020204" pitchFamily="34" charset="0"/>
                  <a:cs typeface="Arial" panose="020B0604020202020204" pitchFamily="34" charset="0"/>
                </a:rPr>
                <a:t>sustitución</a:t>
              </a:r>
            </a:p>
          </p:txBody>
        </p:sp>
        <p:cxnSp>
          <p:nvCxnSpPr>
            <p:cNvPr id="27" name="Gerader Verbinder 26">
              <a:extLst>
                <a:ext uri="{FF2B5EF4-FFF2-40B4-BE49-F238E27FC236}">
                  <a16:creationId xmlns:a16="http://schemas.microsoft.com/office/drawing/2014/main" id="{5B621ED7-DB06-7AFD-E53D-A7D9867CB3EF}"/>
                </a:ext>
              </a:extLst>
            </p:cNvPr>
            <p:cNvCxnSpPr/>
            <p:nvPr/>
          </p:nvCxnSpPr>
          <p:spPr>
            <a:xfrm>
              <a:off x="3140239" y="4327694"/>
              <a:ext cx="4276090" cy="0"/>
            </a:xfrm>
            <a:prstGeom prst="line">
              <a:avLst/>
            </a:prstGeom>
            <a:noFill/>
            <a:ln w="9525" cap="flat" cmpd="sng" algn="ctr">
              <a:solidFill>
                <a:srgbClr val="F8B734"/>
              </a:solidFill>
              <a:prstDash val="dash"/>
              <a:miter lim="800000"/>
            </a:ln>
            <a:effectLst/>
          </p:spPr>
        </p:cxnSp>
        <p:sp>
          <p:nvSpPr>
            <p:cNvPr id="28" name="Text Box 2">
              <a:extLst>
                <a:ext uri="{FF2B5EF4-FFF2-40B4-BE49-F238E27FC236}">
                  <a16:creationId xmlns:a16="http://schemas.microsoft.com/office/drawing/2014/main" id="{CCA7F2BF-C9CE-B1E9-D38B-411ABF434A47}"/>
                </a:ext>
              </a:extLst>
            </p:cNvPr>
            <p:cNvSpPr txBox="1">
              <a:spLocks noChangeArrowheads="1"/>
            </p:cNvSpPr>
            <p:nvPr/>
          </p:nvSpPr>
          <p:spPr bwMode="auto">
            <a:xfrm>
              <a:off x="3214057" y="2628117"/>
              <a:ext cx="815975" cy="264301"/>
            </a:xfrm>
            <a:prstGeom prst="rect">
              <a:avLst/>
            </a:prstGeom>
            <a:solidFill>
              <a:schemeClr val="bg1"/>
            </a:solidFill>
            <a:ln w="635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a:ln>
                    <a:noFill/>
                  </a:ln>
                  <a:solidFill>
                    <a:srgbClr val="0E3399"/>
                  </a:solidFill>
                  <a:effectLst/>
                  <a:latin typeface="Arial" panose="020B0604020202020204" pitchFamily="34" charset="0"/>
                  <a:ea typeface="Times New Roman" panose="02020603050405020304" pitchFamily="18" charset="0"/>
                  <a:cs typeface="Arial" panose="020B0604020202020204" pitchFamily="34" charset="0"/>
                </a:rPr>
                <a:t>física</a:t>
              </a:r>
            </a:p>
          </p:txBody>
        </p:sp>
        <p:sp>
          <p:nvSpPr>
            <p:cNvPr id="29" name="Rechteck 38">
              <a:extLst>
                <a:ext uri="{FF2B5EF4-FFF2-40B4-BE49-F238E27FC236}">
                  <a16:creationId xmlns:a16="http://schemas.microsoft.com/office/drawing/2014/main" id="{80709727-E9F5-83E3-C3F8-027F8F1618EA}"/>
                </a:ext>
              </a:extLst>
            </p:cNvPr>
            <p:cNvSpPr>
              <a:spLocks noChangeArrowheads="1"/>
            </p:cNvSpPr>
            <p:nvPr/>
          </p:nvSpPr>
          <p:spPr bwMode="auto">
            <a:xfrm>
              <a:off x="3140239" y="1520459"/>
              <a:ext cx="1895475"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manipulación física/acción: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robótica avanzada</a:t>
              </a:r>
            </a:p>
          </p:txBody>
        </p:sp>
        <p:sp>
          <p:nvSpPr>
            <p:cNvPr id="30" name="Textfeld 2">
              <a:extLst>
                <a:ext uri="{FF2B5EF4-FFF2-40B4-BE49-F238E27FC236}">
                  <a16:creationId xmlns:a16="http://schemas.microsoft.com/office/drawing/2014/main" id="{42C42656-A7F9-6B5D-EA4A-DD8B40DA32FB}"/>
                </a:ext>
              </a:extLst>
            </p:cNvPr>
            <p:cNvSpPr txBox="1">
              <a:spLocks noChangeArrowheads="1"/>
            </p:cNvSpPr>
            <p:nvPr/>
          </p:nvSpPr>
          <p:spPr bwMode="auto">
            <a:xfrm>
              <a:off x="6503539" y="2406500"/>
              <a:ext cx="815975" cy="264301"/>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cognitiva</a:t>
              </a:r>
            </a:p>
          </p:txBody>
        </p:sp>
      </p:grpSp>
    </p:spTree>
    <p:extLst>
      <p:ext uri="{BB962C8B-B14F-4D97-AF65-F5344CB8AC3E}">
        <p14:creationId xmlns:p14="http://schemas.microsoft.com/office/powerpoint/2010/main" val="3519555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027B3957-4392-4D36-AD3B-F134CBEBA669}"/>
              </a:ext>
            </a:extLst>
          </p:cNvPr>
          <p:cNvGrpSpPr/>
          <p:nvPr/>
        </p:nvGrpSpPr>
        <p:grpSpPr>
          <a:xfrm>
            <a:off x="1541214" y="1420294"/>
            <a:ext cx="7303241" cy="3418632"/>
            <a:chOff x="1541214" y="1420294"/>
            <a:chExt cx="7303241" cy="3418632"/>
          </a:xfrm>
        </p:grpSpPr>
        <p:sp>
          <p:nvSpPr>
            <p:cNvPr id="7" name="Textfeld 6"/>
            <p:cNvSpPr txBox="1"/>
            <p:nvPr/>
          </p:nvSpPr>
          <p:spPr>
            <a:xfrm>
              <a:off x="1706618" y="4338457"/>
              <a:ext cx="382313" cy="230832"/>
            </a:xfrm>
            <a:prstGeom prst="rect">
              <a:avLst/>
            </a:prstGeom>
            <a:noFill/>
          </p:spPr>
          <p:txBody>
            <a:bodyPr wrap="square" rtlCol="0">
              <a:spAutoFit/>
            </a:bodyPr>
            <a:lstStyle/>
            <a:p>
              <a:pPr defTabSz="685800">
                <a:defRPr/>
              </a:pPr>
              <a:r>
                <a:rPr lang="es-ES" sz="900">
                  <a:solidFill>
                    <a:prstClr val="black"/>
                  </a:solidFill>
                  <a:latin typeface="Calibri" panose="020F0502020204030204"/>
                </a:rPr>
                <a:t>0 %</a:t>
              </a:r>
            </a:p>
          </p:txBody>
        </p:sp>
        <p:sp>
          <p:nvSpPr>
            <p:cNvPr id="8" name="Textfeld 7"/>
            <p:cNvSpPr txBox="1"/>
            <p:nvPr/>
          </p:nvSpPr>
          <p:spPr>
            <a:xfrm>
              <a:off x="2387456" y="4312112"/>
              <a:ext cx="382313" cy="230832"/>
            </a:xfrm>
            <a:prstGeom prst="rect">
              <a:avLst/>
            </a:prstGeom>
            <a:noFill/>
          </p:spPr>
          <p:txBody>
            <a:bodyPr wrap="square" rtlCol="0">
              <a:spAutoFit/>
            </a:bodyPr>
            <a:lstStyle/>
            <a:p>
              <a:pPr defTabSz="685800">
                <a:defRPr/>
              </a:pPr>
              <a:r>
                <a:rPr lang="es-ES" sz="900">
                  <a:solidFill>
                    <a:prstClr val="black"/>
                  </a:solidFill>
                  <a:latin typeface="Calibri" panose="020F0502020204030204"/>
                </a:rPr>
                <a:t>5 %</a:t>
              </a:r>
            </a:p>
          </p:txBody>
        </p:sp>
        <p:sp>
          <p:nvSpPr>
            <p:cNvPr id="9" name="Textfeld 8"/>
            <p:cNvSpPr txBox="1"/>
            <p:nvPr/>
          </p:nvSpPr>
          <p:spPr>
            <a:xfrm>
              <a:off x="3068294" y="4315587"/>
              <a:ext cx="547717" cy="230832"/>
            </a:xfrm>
            <a:prstGeom prst="rect">
              <a:avLst/>
            </a:prstGeom>
            <a:noFill/>
          </p:spPr>
          <p:txBody>
            <a:bodyPr wrap="square" rtlCol="0">
              <a:spAutoFit/>
            </a:bodyPr>
            <a:lstStyle/>
            <a:p>
              <a:pPr defTabSz="685800">
                <a:defRPr/>
              </a:pPr>
              <a:r>
                <a:rPr lang="es-ES" sz="900" dirty="0">
                  <a:solidFill>
                    <a:prstClr val="black"/>
                  </a:solidFill>
                  <a:latin typeface="Calibri" panose="020F0502020204030204"/>
                </a:rPr>
                <a:t>10 %</a:t>
              </a:r>
            </a:p>
          </p:txBody>
        </p:sp>
        <p:sp>
          <p:nvSpPr>
            <p:cNvPr id="10" name="Textfeld 9"/>
            <p:cNvSpPr txBox="1"/>
            <p:nvPr/>
          </p:nvSpPr>
          <p:spPr>
            <a:xfrm>
              <a:off x="3749132" y="4315587"/>
              <a:ext cx="515434" cy="230832"/>
            </a:xfrm>
            <a:prstGeom prst="rect">
              <a:avLst/>
            </a:prstGeom>
            <a:noFill/>
          </p:spPr>
          <p:txBody>
            <a:bodyPr wrap="square" rtlCol="0">
              <a:spAutoFit/>
            </a:bodyPr>
            <a:lstStyle/>
            <a:p>
              <a:pPr defTabSz="685800">
                <a:defRPr/>
              </a:pPr>
              <a:r>
                <a:rPr lang="es-ES" sz="900" dirty="0">
                  <a:solidFill>
                    <a:prstClr val="black"/>
                  </a:solidFill>
                  <a:latin typeface="Calibri" panose="020F0502020204030204"/>
                </a:rPr>
                <a:t>15 %</a:t>
              </a:r>
            </a:p>
          </p:txBody>
        </p:sp>
        <p:sp>
          <p:nvSpPr>
            <p:cNvPr id="11" name="Textfeld 10"/>
            <p:cNvSpPr txBox="1"/>
            <p:nvPr/>
          </p:nvSpPr>
          <p:spPr>
            <a:xfrm>
              <a:off x="4429970" y="4315586"/>
              <a:ext cx="449466" cy="230832"/>
            </a:xfrm>
            <a:prstGeom prst="rect">
              <a:avLst/>
            </a:prstGeom>
            <a:noFill/>
          </p:spPr>
          <p:txBody>
            <a:bodyPr wrap="square" rtlCol="0">
              <a:spAutoFit/>
            </a:bodyPr>
            <a:lstStyle/>
            <a:p>
              <a:pPr defTabSz="685800">
                <a:defRPr/>
              </a:pPr>
              <a:r>
                <a:rPr lang="es-ES" sz="900" dirty="0">
                  <a:solidFill>
                    <a:prstClr val="black"/>
                  </a:solidFill>
                  <a:latin typeface="Calibri" panose="020F0502020204030204"/>
                </a:rPr>
                <a:t>20 %</a:t>
              </a:r>
            </a:p>
          </p:txBody>
        </p:sp>
        <p:sp>
          <p:nvSpPr>
            <p:cNvPr id="12" name="Textfeld 11"/>
            <p:cNvSpPr txBox="1"/>
            <p:nvPr/>
          </p:nvSpPr>
          <p:spPr>
            <a:xfrm>
              <a:off x="5110808" y="4312111"/>
              <a:ext cx="417183" cy="230832"/>
            </a:xfrm>
            <a:prstGeom prst="rect">
              <a:avLst/>
            </a:prstGeom>
            <a:noFill/>
          </p:spPr>
          <p:txBody>
            <a:bodyPr wrap="square" rtlCol="0">
              <a:spAutoFit/>
            </a:bodyPr>
            <a:lstStyle/>
            <a:p>
              <a:pPr defTabSz="685800">
                <a:defRPr/>
              </a:pPr>
              <a:r>
                <a:rPr lang="es-ES" sz="900" dirty="0">
                  <a:solidFill>
                    <a:prstClr val="black"/>
                  </a:solidFill>
                  <a:latin typeface="Calibri" panose="020F0502020204030204"/>
                </a:rPr>
                <a:t>25 %</a:t>
              </a:r>
            </a:p>
          </p:txBody>
        </p:sp>
        <p:sp>
          <p:nvSpPr>
            <p:cNvPr id="13" name="Textfeld 12"/>
            <p:cNvSpPr txBox="1"/>
            <p:nvPr/>
          </p:nvSpPr>
          <p:spPr>
            <a:xfrm>
              <a:off x="5791645" y="4312111"/>
              <a:ext cx="417183" cy="230832"/>
            </a:xfrm>
            <a:prstGeom prst="rect">
              <a:avLst/>
            </a:prstGeom>
            <a:noFill/>
          </p:spPr>
          <p:txBody>
            <a:bodyPr wrap="square" rtlCol="0">
              <a:spAutoFit/>
            </a:bodyPr>
            <a:lstStyle/>
            <a:p>
              <a:pPr defTabSz="685800">
                <a:defRPr/>
              </a:pPr>
              <a:r>
                <a:rPr lang="es-ES" sz="900" dirty="0">
                  <a:solidFill>
                    <a:prstClr val="black"/>
                  </a:solidFill>
                  <a:latin typeface="Calibri" panose="020F0502020204030204"/>
                </a:rPr>
                <a:t>30 %</a:t>
              </a:r>
            </a:p>
          </p:txBody>
        </p:sp>
        <p:graphicFrame>
          <p:nvGraphicFramePr>
            <p:cNvPr id="6" name="Diagramm 5"/>
            <p:cNvGraphicFramePr/>
            <p:nvPr>
              <p:extLst>
                <p:ext uri="{D42A27DB-BD31-4B8C-83A1-F6EECF244321}">
                  <p14:modId xmlns:p14="http://schemas.microsoft.com/office/powerpoint/2010/main" val="1971351350"/>
                </p:ext>
              </p:extLst>
            </p:nvPr>
          </p:nvGraphicFramePr>
          <p:xfrm>
            <a:off x="1541214" y="1420294"/>
            <a:ext cx="4582303" cy="3054868"/>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feld 13"/>
            <p:cNvSpPr txBox="1"/>
            <p:nvPr/>
          </p:nvSpPr>
          <p:spPr>
            <a:xfrm>
              <a:off x="2756659" y="1593074"/>
              <a:ext cx="2679311" cy="242374"/>
            </a:xfrm>
            <a:prstGeom prst="rect">
              <a:avLst/>
            </a:prstGeom>
            <a:noFill/>
          </p:spPr>
          <p:txBody>
            <a:bodyPr wrap="square" rtlCol="0">
              <a:spAutoFit/>
            </a:bodyPr>
            <a:lstStyle/>
            <a:p>
              <a:pPr defTabSz="685800">
                <a:defRPr/>
              </a:pPr>
              <a:r>
                <a:rPr lang="es-ES" sz="975">
                  <a:solidFill>
                    <a:prstClr val="black"/>
                  </a:solidFill>
                  <a:latin typeface="Calibri" panose="020F0502020204030204"/>
                </a:rPr>
                <a:t>Actividades financieras y de seguros</a:t>
              </a:r>
            </a:p>
          </p:txBody>
        </p:sp>
        <p:sp>
          <p:nvSpPr>
            <p:cNvPr id="15" name="Textfeld 14"/>
            <p:cNvSpPr txBox="1"/>
            <p:nvPr/>
          </p:nvSpPr>
          <p:spPr>
            <a:xfrm>
              <a:off x="2833289" y="1858476"/>
              <a:ext cx="2679311" cy="242374"/>
            </a:xfrm>
            <a:prstGeom prst="rect">
              <a:avLst/>
            </a:prstGeom>
            <a:noFill/>
          </p:spPr>
          <p:txBody>
            <a:bodyPr wrap="square" rtlCol="0">
              <a:spAutoFit/>
            </a:bodyPr>
            <a:lstStyle/>
            <a:p>
              <a:pPr defTabSz="685800">
                <a:defRPr/>
              </a:pPr>
              <a:r>
                <a:rPr lang="es-ES" sz="975">
                  <a:solidFill>
                    <a:prstClr val="black"/>
                  </a:solidFill>
                  <a:latin typeface="Calibri" panose="020F0502020204030204"/>
                </a:rPr>
                <a:t>Transporte y almacenamiento</a:t>
              </a:r>
            </a:p>
          </p:txBody>
        </p:sp>
        <p:sp>
          <p:nvSpPr>
            <p:cNvPr id="16" name="Textfeld 15"/>
            <p:cNvSpPr txBox="1"/>
            <p:nvPr/>
          </p:nvSpPr>
          <p:spPr>
            <a:xfrm>
              <a:off x="2970376" y="2131764"/>
              <a:ext cx="2679311" cy="242374"/>
            </a:xfrm>
            <a:prstGeom prst="rect">
              <a:avLst/>
            </a:prstGeom>
            <a:noFill/>
          </p:spPr>
          <p:txBody>
            <a:bodyPr wrap="square" rtlCol="0">
              <a:spAutoFit/>
            </a:bodyPr>
            <a:lstStyle/>
            <a:p>
              <a:pPr defTabSz="685800">
                <a:defRPr/>
              </a:pPr>
              <a:r>
                <a:rPr lang="es-ES" sz="975">
                  <a:solidFill>
                    <a:prstClr val="black"/>
                  </a:solidFill>
                  <a:latin typeface="Calibri" panose="020F0502020204030204"/>
                </a:rPr>
                <a:t>Agricultura, ganadería, silvicultura y pesca</a:t>
              </a:r>
            </a:p>
          </p:txBody>
        </p:sp>
        <p:sp>
          <p:nvSpPr>
            <p:cNvPr id="17" name="Textfeld 16"/>
            <p:cNvSpPr txBox="1"/>
            <p:nvPr/>
          </p:nvSpPr>
          <p:spPr>
            <a:xfrm>
              <a:off x="2996820" y="2405048"/>
              <a:ext cx="2679311" cy="242374"/>
            </a:xfrm>
            <a:prstGeom prst="rect">
              <a:avLst/>
            </a:prstGeom>
            <a:noFill/>
          </p:spPr>
          <p:txBody>
            <a:bodyPr wrap="square" rtlCol="0">
              <a:spAutoFit/>
            </a:bodyPr>
            <a:lstStyle/>
            <a:p>
              <a:pPr defTabSz="685800">
                <a:defRPr/>
              </a:pPr>
              <a:r>
                <a:rPr lang="es-ES" sz="975">
                  <a:solidFill>
                    <a:prstClr val="black"/>
                  </a:solidFill>
                  <a:latin typeface="Calibri" panose="020F0502020204030204"/>
                </a:rPr>
                <a:t>Educación</a:t>
              </a:r>
            </a:p>
          </p:txBody>
        </p:sp>
        <p:sp>
          <p:nvSpPr>
            <p:cNvPr id="18" name="Textfeld 17"/>
            <p:cNvSpPr txBox="1"/>
            <p:nvPr/>
          </p:nvSpPr>
          <p:spPr>
            <a:xfrm>
              <a:off x="3078800" y="2680434"/>
              <a:ext cx="2679311" cy="242374"/>
            </a:xfrm>
            <a:prstGeom prst="rect">
              <a:avLst/>
            </a:prstGeom>
            <a:noFill/>
          </p:spPr>
          <p:txBody>
            <a:bodyPr wrap="square" rtlCol="0">
              <a:spAutoFit/>
            </a:bodyPr>
            <a:lstStyle/>
            <a:p>
              <a:pPr defTabSz="685800">
                <a:defRPr/>
              </a:pPr>
              <a:r>
                <a:rPr lang="es-ES" sz="975">
                  <a:solidFill>
                    <a:prstClr val="black"/>
                  </a:solidFill>
                  <a:latin typeface="Calibri" panose="020F0502020204030204"/>
                </a:rPr>
                <a:t>Actividades sanitarias y de servicios sociales</a:t>
              </a:r>
            </a:p>
          </p:txBody>
        </p:sp>
        <p:sp>
          <p:nvSpPr>
            <p:cNvPr id="19" name="Textfeld 18"/>
            <p:cNvSpPr txBox="1"/>
            <p:nvPr/>
          </p:nvSpPr>
          <p:spPr>
            <a:xfrm>
              <a:off x="3078798" y="2946362"/>
              <a:ext cx="2679311" cy="242374"/>
            </a:xfrm>
            <a:prstGeom prst="rect">
              <a:avLst/>
            </a:prstGeom>
            <a:noFill/>
          </p:spPr>
          <p:txBody>
            <a:bodyPr wrap="square" rtlCol="0">
              <a:spAutoFit/>
            </a:bodyPr>
            <a:lstStyle/>
            <a:p>
              <a:pPr defTabSz="685800">
                <a:defRPr/>
              </a:pPr>
              <a:r>
                <a:rPr lang="es-ES" sz="975">
                  <a:solidFill>
                    <a:prstClr val="black"/>
                  </a:solidFill>
                  <a:latin typeface="Calibri" panose="020F0502020204030204"/>
                </a:rPr>
                <a:t>Actividades de hostelería</a:t>
              </a:r>
            </a:p>
          </p:txBody>
        </p:sp>
        <p:sp>
          <p:nvSpPr>
            <p:cNvPr id="20" name="Textfeld 19"/>
            <p:cNvSpPr txBox="1"/>
            <p:nvPr/>
          </p:nvSpPr>
          <p:spPr>
            <a:xfrm>
              <a:off x="3081596" y="3212290"/>
              <a:ext cx="2679311" cy="242374"/>
            </a:xfrm>
            <a:prstGeom prst="rect">
              <a:avLst/>
            </a:prstGeom>
            <a:noFill/>
          </p:spPr>
          <p:txBody>
            <a:bodyPr wrap="square" rtlCol="0">
              <a:spAutoFit/>
            </a:bodyPr>
            <a:lstStyle/>
            <a:p>
              <a:pPr defTabSz="685800">
                <a:defRPr/>
              </a:pPr>
              <a:r>
                <a:rPr lang="es-ES" sz="975">
                  <a:solidFill>
                    <a:prstClr val="black"/>
                  </a:solidFill>
                  <a:latin typeface="Calibri" panose="020F0502020204030204"/>
                </a:rPr>
                <a:t>Actividades profesionales, científicas y técnicas</a:t>
              </a:r>
            </a:p>
          </p:txBody>
        </p:sp>
        <p:sp>
          <p:nvSpPr>
            <p:cNvPr id="21" name="Textfeld 20"/>
            <p:cNvSpPr txBox="1"/>
            <p:nvPr/>
          </p:nvSpPr>
          <p:spPr>
            <a:xfrm>
              <a:off x="3286480" y="3504186"/>
              <a:ext cx="2679311" cy="242374"/>
            </a:xfrm>
            <a:prstGeom prst="rect">
              <a:avLst/>
            </a:prstGeom>
            <a:noFill/>
          </p:spPr>
          <p:txBody>
            <a:bodyPr wrap="square" rtlCol="0">
              <a:spAutoFit/>
            </a:bodyPr>
            <a:lstStyle/>
            <a:p>
              <a:pPr defTabSz="685800">
                <a:defRPr/>
              </a:pPr>
              <a:r>
                <a:rPr lang="es-ES" sz="975">
                  <a:solidFill>
                    <a:prstClr val="black"/>
                  </a:solidFill>
                  <a:latin typeface="Calibri" panose="020F0502020204030204"/>
                </a:rPr>
                <a:t>Construcción</a:t>
              </a:r>
            </a:p>
          </p:txBody>
        </p:sp>
        <p:sp>
          <p:nvSpPr>
            <p:cNvPr id="22" name="Textfeld 21"/>
            <p:cNvSpPr txBox="1"/>
            <p:nvPr/>
          </p:nvSpPr>
          <p:spPr>
            <a:xfrm>
              <a:off x="4944268" y="3648745"/>
              <a:ext cx="3900187" cy="392415"/>
            </a:xfrm>
            <a:prstGeom prst="rect">
              <a:avLst/>
            </a:prstGeom>
            <a:noFill/>
          </p:spPr>
          <p:txBody>
            <a:bodyPr wrap="square" rtlCol="0">
              <a:spAutoFit/>
            </a:bodyPr>
            <a:lstStyle/>
            <a:p>
              <a:pPr defTabSz="685800">
                <a:defRPr/>
              </a:pPr>
              <a:r>
                <a:rPr lang="es-ES" sz="975">
                  <a:solidFill>
                    <a:prstClr val="black"/>
                  </a:solidFill>
                  <a:latin typeface="Calibri" panose="020F0502020204030204"/>
                </a:rPr>
                <a:t>Venta mayorista y minorista; reparación de vehículos de motor</a:t>
              </a:r>
            </a:p>
            <a:p>
              <a:pPr defTabSz="685800">
                <a:defRPr/>
              </a:pPr>
              <a:r>
                <a:rPr lang="es-ES" sz="975">
                  <a:solidFill>
                    <a:prstClr val="black"/>
                  </a:solidFill>
                  <a:latin typeface="Calibri" panose="020F0502020204030204"/>
                </a:rPr>
                <a:t>y motocicletas</a:t>
              </a:r>
            </a:p>
          </p:txBody>
        </p:sp>
        <p:sp>
          <p:nvSpPr>
            <p:cNvPr id="23" name="Textfeld 22"/>
            <p:cNvSpPr txBox="1"/>
            <p:nvPr/>
          </p:nvSpPr>
          <p:spPr>
            <a:xfrm>
              <a:off x="6180704" y="4086128"/>
              <a:ext cx="2130539" cy="242374"/>
            </a:xfrm>
            <a:prstGeom prst="rect">
              <a:avLst/>
            </a:prstGeom>
            <a:noFill/>
          </p:spPr>
          <p:txBody>
            <a:bodyPr wrap="square" rtlCol="0">
              <a:spAutoFit/>
            </a:bodyPr>
            <a:lstStyle/>
            <a:p>
              <a:pPr defTabSz="685800">
                <a:defRPr/>
              </a:pPr>
              <a:r>
                <a:rPr lang="es-ES" sz="975" dirty="0">
                  <a:solidFill>
                    <a:prstClr val="black"/>
                  </a:solidFill>
                  <a:latin typeface="Calibri" panose="020F0502020204030204"/>
                </a:rPr>
                <a:t>Industria manufacturera</a:t>
              </a:r>
            </a:p>
          </p:txBody>
        </p:sp>
        <p:sp>
          <p:nvSpPr>
            <p:cNvPr id="24" name="Textfeld 23"/>
            <p:cNvSpPr txBox="1"/>
            <p:nvPr/>
          </p:nvSpPr>
          <p:spPr>
            <a:xfrm>
              <a:off x="1777565" y="4585010"/>
              <a:ext cx="5450928" cy="253916"/>
            </a:xfrm>
            <a:prstGeom prst="rect">
              <a:avLst/>
            </a:prstGeom>
            <a:noFill/>
          </p:spPr>
          <p:txBody>
            <a:bodyPr wrap="square" rtlCol="0">
              <a:spAutoFit/>
            </a:bodyPr>
            <a:lstStyle/>
            <a:p>
              <a:pPr defTabSz="685800">
                <a:defRPr/>
              </a:pPr>
              <a:r>
                <a:rPr lang="es-ES" sz="1050" b="1">
                  <a:solidFill>
                    <a:srgbClr val="00499A"/>
                  </a:solidFill>
                  <a:latin typeface="Arial" panose="020B0604020202020204" pitchFamily="34" charset="0"/>
                  <a:cs typeface="Arial" panose="020B0604020202020204" pitchFamily="34" charset="0"/>
                </a:rPr>
                <a:t>Código NACE (v. 2) de empresas con IHR según ESENER 2019</a:t>
              </a:r>
            </a:p>
          </p:txBody>
        </p:sp>
      </p:grpSp>
      <p:sp>
        <p:nvSpPr>
          <p:cNvPr id="2" name="Framework: the automation of tasks">
            <a:extLst>
              <a:ext uri="{FF2B5EF4-FFF2-40B4-BE49-F238E27FC236}">
                <a16:creationId xmlns:a16="http://schemas.microsoft.com/office/drawing/2014/main" id="{EBB96B1D-EB92-5BD1-595A-AF0157A73316}"/>
              </a:ext>
            </a:extLst>
          </p:cNvPr>
          <p:cNvSpPr txBox="1">
            <a:spLocks noGrp="1"/>
          </p:cNvSpPr>
          <p:nvPr>
            <p:ph type="title"/>
          </p:nvPr>
        </p:nvSpPr>
        <p:spPr>
          <a:xfrm>
            <a:off x="450001" y="135000"/>
            <a:ext cx="7559873" cy="367200"/>
          </a:xfrm>
          <a:prstGeom prst="rect">
            <a:avLst/>
          </a:prstGeom>
        </p:spPr>
        <p:txBody>
          <a:bodyPr lIns="0"/>
          <a:lstStyle/>
          <a:p>
            <a:pPr lvl="1"/>
            <a:r>
              <a:rPr lang="es-ES" sz="2400" b="1">
                <a:latin typeface="Arial" panose="020B0604020202020204" pitchFamily="34" charset="0"/>
                <a:cs typeface="Arial" panose="020B0604020202020204" pitchFamily="34" charset="0"/>
              </a:rPr>
              <a:t>Robótica avanzada en Europa </a:t>
            </a:r>
          </a:p>
        </p:txBody>
      </p:sp>
      <p:sp>
        <p:nvSpPr>
          <p:cNvPr id="3" name="Textfeld 14">
            <a:extLst>
              <a:ext uri="{FF2B5EF4-FFF2-40B4-BE49-F238E27FC236}">
                <a16:creationId xmlns:a16="http://schemas.microsoft.com/office/drawing/2014/main" id="{3351FDCB-7386-DEAB-22F9-BDE836880579}"/>
              </a:ext>
            </a:extLst>
          </p:cNvPr>
          <p:cNvSpPr txBox="1"/>
          <p:nvPr/>
        </p:nvSpPr>
        <p:spPr>
          <a:xfrm>
            <a:off x="686799" y="759440"/>
            <a:ext cx="7868653" cy="338554"/>
          </a:xfrm>
          <a:prstGeom prst="rect">
            <a:avLst/>
          </a:prstGeom>
          <a:noFill/>
        </p:spPr>
        <p:txBody>
          <a:bodyPr wrap="square" rtlCol="0">
            <a:spAutoFit/>
          </a:bodyPr>
          <a:lstStyle/>
          <a:p>
            <a:r>
              <a:rPr lang="es-ES" sz="1600" b="1">
                <a:solidFill>
                  <a:srgbClr val="ACC700"/>
                </a:solidFill>
              </a:rPr>
              <a:t>Sectores con interacción humano-robot</a:t>
            </a:r>
          </a:p>
        </p:txBody>
      </p:sp>
      <p:sp>
        <p:nvSpPr>
          <p:cNvPr id="4" name="TextBox 3">
            <a:extLst>
              <a:ext uri="{FF2B5EF4-FFF2-40B4-BE49-F238E27FC236}">
                <a16:creationId xmlns:a16="http://schemas.microsoft.com/office/drawing/2014/main" id="{742A9DD1-7D68-C16B-A5EA-89537BE14A06}"/>
              </a:ext>
            </a:extLst>
          </p:cNvPr>
          <p:cNvSpPr txBox="1"/>
          <p:nvPr/>
        </p:nvSpPr>
        <p:spPr>
          <a:xfrm>
            <a:off x="622407" y="1140273"/>
            <a:ext cx="8026293" cy="307777"/>
          </a:xfrm>
          <a:prstGeom prst="rect">
            <a:avLst/>
          </a:prstGeom>
          <a:noFill/>
        </p:spPr>
        <p:txBody>
          <a:bodyPr wrap="square" rtlCol="0">
            <a:spAutoFit/>
          </a:bodyPr>
          <a:lstStyle/>
          <a:p>
            <a:pPr marL="342900" indent="-342900">
              <a:buFont typeface="Wingdings" panose="05000000000000000000" pitchFamily="2" charset="2"/>
              <a:buChar char="ü"/>
            </a:pPr>
            <a:r>
              <a:rPr lang="es-ES" sz="1400" dirty="0">
                <a:solidFill>
                  <a:srgbClr val="003399"/>
                </a:solidFill>
              </a:rPr>
              <a:t>La interacción entre humanos y robots se observa principalmente en la industria manufacturera</a:t>
            </a:r>
          </a:p>
        </p:txBody>
      </p:sp>
    </p:spTree>
    <p:extLst>
      <p:ext uri="{BB962C8B-B14F-4D97-AF65-F5344CB8AC3E}">
        <p14:creationId xmlns:p14="http://schemas.microsoft.com/office/powerpoint/2010/main" val="1313049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14"/>
          <p:cNvSpPr txBox="1"/>
          <p:nvPr/>
        </p:nvSpPr>
        <p:spPr>
          <a:xfrm>
            <a:off x="365201" y="688580"/>
            <a:ext cx="7868653" cy="338554"/>
          </a:xfrm>
          <a:prstGeom prst="rect">
            <a:avLst/>
          </a:prstGeom>
          <a:noFill/>
        </p:spPr>
        <p:txBody>
          <a:bodyPr wrap="square" rtlCol="0">
            <a:spAutoFit/>
          </a:bodyPr>
          <a:lstStyle/>
          <a:p>
            <a:r>
              <a:rPr lang="es-ES" sz="1600" b="1">
                <a:solidFill>
                  <a:srgbClr val="ACC700"/>
                </a:solidFill>
              </a:rPr>
              <a:t>Sectores con interacción humano-robot</a:t>
            </a:r>
          </a:p>
        </p:txBody>
      </p:sp>
      <p:sp>
        <p:nvSpPr>
          <p:cNvPr id="3" name="TextBox 2">
            <a:extLst>
              <a:ext uri="{FF2B5EF4-FFF2-40B4-BE49-F238E27FC236}">
                <a16:creationId xmlns:a16="http://schemas.microsoft.com/office/drawing/2014/main" id="{E9D6C5B0-B01D-EDDE-F54E-923405220FB9}"/>
              </a:ext>
            </a:extLst>
          </p:cNvPr>
          <p:cNvSpPr txBox="1"/>
          <p:nvPr/>
        </p:nvSpPr>
        <p:spPr>
          <a:xfrm>
            <a:off x="622408" y="990499"/>
            <a:ext cx="6016518" cy="338554"/>
          </a:xfrm>
          <a:prstGeom prst="rect">
            <a:avLst/>
          </a:prstGeom>
          <a:noFill/>
        </p:spPr>
        <p:txBody>
          <a:bodyPr wrap="square" rtlCol="0">
            <a:spAutoFit/>
          </a:bodyPr>
          <a:lstStyle/>
          <a:p>
            <a:pPr marL="342900" indent="-342900">
              <a:buFont typeface="Wingdings" panose="05000000000000000000" pitchFamily="2" charset="2"/>
              <a:buChar char="ü"/>
            </a:pPr>
            <a:r>
              <a:rPr lang="es-ES" sz="1600">
                <a:solidFill>
                  <a:srgbClr val="003399"/>
                </a:solidFill>
              </a:rPr>
              <a:t>Hay un predominio de robots en el sector automovilístico</a:t>
            </a:r>
          </a:p>
        </p:txBody>
      </p:sp>
      <p:sp>
        <p:nvSpPr>
          <p:cNvPr id="7" name="Framework: the automation of tasks">
            <a:extLst>
              <a:ext uri="{FF2B5EF4-FFF2-40B4-BE49-F238E27FC236}">
                <a16:creationId xmlns:a16="http://schemas.microsoft.com/office/drawing/2014/main" id="{419FE3D3-1436-91A3-F46A-C58F73B97873}"/>
              </a:ext>
            </a:extLst>
          </p:cNvPr>
          <p:cNvSpPr txBox="1">
            <a:spLocks noGrp="1"/>
          </p:cNvSpPr>
          <p:nvPr>
            <p:ph type="title"/>
          </p:nvPr>
        </p:nvSpPr>
        <p:spPr>
          <a:xfrm>
            <a:off x="449263" y="134938"/>
            <a:ext cx="7561262" cy="366712"/>
          </a:xfrm>
          <a:prstGeom prst="rect">
            <a:avLst/>
          </a:prstGeom>
        </p:spPr>
        <p:txBody>
          <a:bodyPr lIns="0"/>
          <a:lstStyle/>
          <a:p>
            <a:pPr lvl="1"/>
            <a:r>
              <a:rPr lang="es-ES" sz="2400" b="1">
                <a:latin typeface="Arial" panose="020B0604020202020204" pitchFamily="34" charset="0"/>
                <a:cs typeface="Arial" panose="020B0604020202020204" pitchFamily="34" charset="0"/>
              </a:rPr>
              <a:t>Robótica avanzada en Europa </a:t>
            </a:r>
          </a:p>
        </p:txBody>
      </p:sp>
      <p:sp>
        <p:nvSpPr>
          <p:cNvPr id="10" name="TextBox 9">
            <a:extLst>
              <a:ext uri="{FF2B5EF4-FFF2-40B4-BE49-F238E27FC236}">
                <a16:creationId xmlns:a16="http://schemas.microsoft.com/office/drawing/2014/main" id="{CC855A1A-4129-4E69-866A-F9C47811B966}"/>
              </a:ext>
            </a:extLst>
          </p:cNvPr>
          <p:cNvSpPr txBox="1"/>
          <p:nvPr/>
        </p:nvSpPr>
        <p:spPr>
          <a:xfrm>
            <a:off x="5477530" y="3348989"/>
            <a:ext cx="825547" cy="92333"/>
          </a:xfrm>
          <a:prstGeom prst="rect">
            <a:avLst/>
          </a:prstGeom>
          <a:solidFill>
            <a:schemeClr val="bg1"/>
          </a:solidFill>
        </p:spPr>
        <p:txBody>
          <a:bodyPr wrap="square" lIns="0" tIns="0" rIns="0" bIns="0" rtlCol="0">
            <a:spAutoFit/>
          </a:bodyPr>
          <a:lstStyle/>
          <a:p>
            <a:r>
              <a:rPr lang="es-ES" sz="600">
                <a:solidFill>
                  <a:srgbClr val="67CDBE"/>
                </a:solidFill>
              </a:rPr>
              <a:t>Caucho y plástico (22) </a:t>
            </a:r>
          </a:p>
        </p:txBody>
      </p:sp>
      <p:grpSp>
        <p:nvGrpSpPr>
          <p:cNvPr id="4" name="Group 3">
            <a:extLst>
              <a:ext uri="{FF2B5EF4-FFF2-40B4-BE49-F238E27FC236}">
                <a16:creationId xmlns:a16="http://schemas.microsoft.com/office/drawing/2014/main" id="{1C863BA8-544D-4B6E-A3D5-CC8671314CB9}"/>
              </a:ext>
            </a:extLst>
          </p:cNvPr>
          <p:cNvGrpSpPr/>
          <p:nvPr/>
        </p:nvGrpSpPr>
        <p:grpSpPr>
          <a:xfrm>
            <a:off x="959229" y="1329053"/>
            <a:ext cx="7051295" cy="3259948"/>
            <a:chOff x="959229" y="1329053"/>
            <a:chExt cx="7051295" cy="3259948"/>
          </a:xfrm>
        </p:grpSpPr>
        <p:pic>
          <p:nvPicPr>
            <p:cNvPr id="9" name="Picture 8">
              <a:extLst>
                <a:ext uri="{FF2B5EF4-FFF2-40B4-BE49-F238E27FC236}">
                  <a16:creationId xmlns:a16="http://schemas.microsoft.com/office/drawing/2014/main" id="{C192ED4B-AF3B-9087-972B-527D9DBF0982}"/>
                </a:ext>
              </a:extLst>
            </p:cNvPr>
            <p:cNvPicPr>
              <a:picLocks noChangeAspect="1"/>
            </p:cNvPicPr>
            <p:nvPr/>
          </p:nvPicPr>
          <p:blipFill>
            <a:blip r:embed="rId3"/>
            <a:stretch>
              <a:fillRect/>
            </a:stretch>
          </p:blipFill>
          <p:spPr>
            <a:xfrm>
              <a:off x="1808739" y="1329053"/>
              <a:ext cx="4729221" cy="3259948"/>
            </a:xfrm>
            <a:prstGeom prst="rect">
              <a:avLst/>
            </a:prstGeom>
          </p:spPr>
        </p:pic>
        <p:sp>
          <p:nvSpPr>
            <p:cNvPr id="2" name="TextBox 1">
              <a:extLst>
                <a:ext uri="{FF2B5EF4-FFF2-40B4-BE49-F238E27FC236}">
                  <a16:creationId xmlns:a16="http://schemas.microsoft.com/office/drawing/2014/main" id="{EB317488-24D5-45BD-AE1C-A65F501A0CDC}"/>
                </a:ext>
              </a:extLst>
            </p:cNvPr>
            <p:cNvSpPr txBox="1"/>
            <p:nvPr/>
          </p:nvSpPr>
          <p:spPr>
            <a:xfrm>
              <a:off x="959229" y="1447126"/>
              <a:ext cx="7051295" cy="238527"/>
            </a:xfrm>
            <a:prstGeom prst="rect">
              <a:avLst/>
            </a:prstGeom>
            <a:solidFill>
              <a:schemeClr val="bg1"/>
            </a:solidFill>
          </p:spPr>
          <p:txBody>
            <a:bodyPr wrap="square" rtlCol="0">
              <a:spAutoFit/>
            </a:bodyPr>
            <a:lstStyle/>
            <a:p>
              <a:r>
                <a:rPr lang="es-ES" sz="950" i="1" dirty="0">
                  <a:solidFill>
                    <a:schemeClr val="tx1">
                      <a:lumMod val="65000"/>
                      <a:lumOff val="35000"/>
                    </a:schemeClr>
                  </a:solidFill>
                </a:rPr>
                <a:t>Densidad de robots por sectores en la UE, 1995-2015 (fuente: análisis de los autores a partir de IFR [2019] y </a:t>
              </a:r>
              <a:r>
                <a:rPr lang="es-ES" sz="950" i="1" dirty="0" err="1">
                  <a:solidFill>
                    <a:schemeClr val="tx1">
                      <a:lumMod val="65000"/>
                      <a:lumOff val="35000"/>
                    </a:schemeClr>
                  </a:solidFill>
                </a:rPr>
                <a:t>Eurofound</a:t>
              </a:r>
              <a:r>
                <a:rPr lang="es-ES" sz="950" i="1" dirty="0">
                  <a:solidFill>
                    <a:schemeClr val="tx1">
                      <a:lumMod val="65000"/>
                      <a:lumOff val="35000"/>
                    </a:schemeClr>
                  </a:solidFill>
                </a:rPr>
                <a:t> [2019]) </a:t>
              </a:r>
            </a:p>
          </p:txBody>
        </p:sp>
        <p:sp>
          <p:nvSpPr>
            <p:cNvPr id="8" name="TextBox 7">
              <a:extLst>
                <a:ext uri="{FF2B5EF4-FFF2-40B4-BE49-F238E27FC236}">
                  <a16:creationId xmlns:a16="http://schemas.microsoft.com/office/drawing/2014/main" id="{776DB54B-A02B-490A-B8FD-D7A80004B148}"/>
                </a:ext>
              </a:extLst>
            </p:cNvPr>
            <p:cNvSpPr txBox="1"/>
            <p:nvPr/>
          </p:nvSpPr>
          <p:spPr>
            <a:xfrm>
              <a:off x="5477530" y="2170463"/>
              <a:ext cx="750526" cy="184666"/>
            </a:xfrm>
            <a:prstGeom prst="rect">
              <a:avLst/>
            </a:prstGeom>
            <a:solidFill>
              <a:schemeClr val="bg1"/>
            </a:solidFill>
          </p:spPr>
          <p:txBody>
            <a:bodyPr wrap="square" rtlCol="0">
              <a:spAutoFit/>
            </a:bodyPr>
            <a:lstStyle/>
            <a:p>
              <a:r>
                <a:rPr lang="es-ES" sz="600">
                  <a:solidFill>
                    <a:srgbClr val="C00000"/>
                  </a:solidFill>
                </a:rPr>
                <a:t>Automoción (29) </a:t>
              </a:r>
            </a:p>
          </p:txBody>
        </p:sp>
        <p:sp>
          <p:nvSpPr>
            <p:cNvPr id="11" name="TextBox 10">
              <a:extLst>
                <a:ext uri="{FF2B5EF4-FFF2-40B4-BE49-F238E27FC236}">
                  <a16:creationId xmlns:a16="http://schemas.microsoft.com/office/drawing/2014/main" id="{B0DF9B6D-28BD-4269-B670-62EE9D25734F}"/>
                </a:ext>
              </a:extLst>
            </p:cNvPr>
            <p:cNvSpPr txBox="1"/>
            <p:nvPr/>
          </p:nvSpPr>
          <p:spPr>
            <a:xfrm>
              <a:off x="5440019" y="3348989"/>
              <a:ext cx="825547" cy="92333"/>
            </a:xfrm>
            <a:prstGeom prst="rect">
              <a:avLst/>
            </a:prstGeom>
            <a:solidFill>
              <a:schemeClr val="bg1"/>
            </a:solidFill>
          </p:spPr>
          <p:txBody>
            <a:bodyPr wrap="square" lIns="0" tIns="0" rIns="0" bIns="0" rtlCol="0">
              <a:spAutoFit/>
            </a:bodyPr>
            <a:lstStyle/>
            <a:p>
              <a:r>
                <a:rPr lang="es-ES" sz="600" i="1">
                  <a:solidFill>
                    <a:srgbClr val="67CDBE"/>
                  </a:solidFill>
                </a:rPr>
                <a:t>Caucho y plástico (22) </a:t>
              </a:r>
            </a:p>
          </p:txBody>
        </p:sp>
        <p:sp>
          <p:nvSpPr>
            <p:cNvPr id="12" name="TextBox 11">
              <a:extLst>
                <a:ext uri="{FF2B5EF4-FFF2-40B4-BE49-F238E27FC236}">
                  <a16:creationId xmlns:a16="http://schemas.microsoft.com/office/drawing/2014/main" id="{AD952A37-A84D-4192-B54E-463CECEFF4C5}"/>
                </a:ext>
              </a:extLst>
            </p:cNvPr>
            <p:cNvSpPr txBox="1"/>
            <p:nvPr/>
          </p:nvSpPr>
          <p:spPr>
            <a:xfrm>
              <a:off x="5477530" y="3952862"/>
              <a:ext cx="686085" cy="92333"/>
            </a:xfrm>
            <a:prstGeom prst="rect">
              <a:avLst/>
            </a:prstGeom>
            <a:solidFill>
              <a:schemeClr val="bg1"/>
            </a:solidFill>
          </p:spPr>
          <p:txBody>
            <a:bodyPr wrap="none" lIns="0" tIns="0" rIns="0" bIns="0" rtlCol="0">
              <a:spAutoFit/>
            </a:bodyPr>
            <a:lstStyle/>
            <a:p>
              <a:r>
                <a:rPr lang="es-ES" sz="600">
                  <a:solidFill>
                    <a:schemeClr val="accent1"/>
                  </a:solidFill>
                </a:rPr>
                <a:t>Productos metálicos (25) </a:t>
              </a:r>
            </a:p>
          </p:txBody>
        </p:sp>
        <p:sp>
          <p:nvSpPr>
            <p:cNvPr id="14" name="TextBox 13">
              <a:extLst>
                <a:ext uri="{FF2B5EF4-FFF2-40B4-BE49-F238E27FC236}">
                  <a16:creationId xmlns:a16="http://schemas.microsoft.com/office/drawing/2014/main" id="{240945EA-0222-4943-BC71-7C11CC4CBC8C}"/>
                </a:ext>
              </a:extLst>
            </p:cNvPr>
            <p:cNvSpPr txBox="1"/>
            <p:nvPr/>
          </p:nvSpPr>
          <p:spPr>
            <a:xfrm>
              <a:off x="5453198" y="4086216"/>
              <a:ext cx="872034" cy="92333"/>
            </a:xfrm>
            <a:prstGeom prst="rect">
              <a:avLst/>
            </a:prstGeom>
            <a:solidFill>
              <a:schemeClr val="bg1"/>
            </a:solidFill>
          </p:spPr>
          <p:txBody>
            <a:bodyPr wrap="none" lIns="0" tIns="0" rIns="0" bIns="0" rtlCol="0">
              <a:spAutoFit/>
            </a:bodyPr>
            <a:lstStyle/>
            <a:p>
              <a:r>
                <a:rPr lang="es-ES" sz="600">
                  <a:solidFill>
                    <a:schemeClr val="accent2">
                      <a:lumMod val="50000"/>
                    </a:schemeClr>
                  </a:solidFill>
                </a:rPr>
                <a:t>Maquinaria industrial (28) </a:t>
              </a:r>
            </a:p>
          </p:txBody>
        </p:sp>
      </p:grpSp>
    </p:spTree>
    <p:extLst>
      <p:ext uri="{BB962C8B-B14F-4D97-AF65-F5344CB8AC3E}">
        <p14:creationId xmlns:p14="http://schemas.microsoft.com/office/powerpoint/2010/main" val="3118902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989BC77C-A5F2-425A-992B-886D626EE061}"/>
              </a:ext>
            </a:extLst>
          </p:cNvPr>
          <p:cNvGraphicFramePr/>
          <p:nvPr>
            <p:extLst>
              <p:ext uri="{D42A27DB-BD31-4B8C-83A1-F6EECF244321}">
                <p14:modId xmlns:p14="http://schemas.microsoft.com/office/powerpoint/2010/main" val="2733697202"/>
              </p:ext>
            </p:extLst>
          </p:nvPr>
        </p:nvGraphicFramePr>
        <p:xfrm>
          <a:off x="3679356" y="605121"/>
          <a:ext cx="5272544" cy="370148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0002" y="118862"/>
            <a:ext cx="7993412" cy="444555"/>
          </a:xfrm>
        </p:spPr>
        <p:txBody>
          <a:bodyPr lIns="0"/>
          <a:lstStyle/>
          <a:p>
            <a:r>
              <a:rPr lang="es-ES" sz="2400"/>
              <a:t>Automatización actual y posible de las tareas físicas</a:t>
            </a:r>
          </a:p>
        </p:txBody>
      </p:sp>
      <p:sp>
        <p:nvSpPr>
          <p:cNvPr id="8" name="TextBox 7">
            <a:extLst>
              <a:ext uri="{FF2B5EF4-FFF2-40B4-BE49-F238E27FC236}">
                <a16:creationId xmlns:a16="http://schemas.microsoft.com/office/drawing/2014/main" id="{BBA722FE-C2F9-4911-A5FE-094E1049E71F}"/>
              </a:ext>
            </a:extLst>
          </p:cNvPr>
          <p:cNvSpPr txBox="1"/>
          <p:nvPr/>
        </p:nvSpPr>
        <p:spPr>
          <a:xfrm>
            <a:off x="450002" y="894011"/>
            <a:ext cx="3314690" cy="3016210"/>
          </a:xfrm>
          <a:prstGeom prst="rect">
            <a:avLst/>
          </a:prstGeom>
          <a:noFill/>
        </p:spPr>
        <p:txBody>
          <a:bodyPr wrap="square" lIns="0" tIns="0" rIns="0" bIns="0" rtlCol="0">
            <a:spAutoFit/>
          </a:bodyPr>
          <a:lstStyle/>
          <a:p>
            <a:pPr>
              <a:spcAft>
                <a:spcPts val="600"/>
              </a:spcAft>
            </a:pPr>
            <a:r>
              <a:rPr lang="es-ES" sz="1600" b="1" dirty="0">
                <a:solidFill>
                  <a:srgbClr val="ACC700"/>
                </a:solidFill>
              </a:rPr>
              <a:t>Ejemplos:</a:t>
            </a:r>
          </a:p>
          <a:p>
            <a:pPr marL="285750" indent="-285750">
              <a:spcAft>
                <a:spcPts val="600"/>
              </a:spcAft>
              <a:buFont typeface="Arial" panose="020B0604020202020204" pitchFamily="34" charset="0"/>
              <a:buChar char="•"/>
            </a:pPr>
            <a:r>
              <a:rPr lang="es-ES" sz="1400" dirty="0">
                <a:solidFill>
                  <a:srgbClr val="003399"/>
                </a:solidFill>
              </a:rPr>
              <a:t>Las actividades sanitarias y de servicios sociales incluyen robots que suministran medicamentos</a:t>
            </a:r>
            <a:endParaRPr lang="es-ES" sz="1400" strike="sngStrike" dirty="0">
              <a:solidFill>
                <a:srgbClr val="FF0000"/>
              </a:solidFill>
            </a:endParaRPr>
          </a:p>
          <a:p>
            <a:pPr marL="285750" indent="-285750">
              <a:spcAft>
                <a:spcPts val="600"/>
              </a:spcAft>
              <a:buFont typeface="Arial" panose="020B0604020202020204" pitchFamily="34" charset="0"/>
              <a:buChar char="•"/>
            </a:pPr>
            <a:r>
              <a:rPr lang="es-ES" sz="1400" dirty="0">
                <a:solidFill>
                  <a:srgbClr val="003399"/>
                </a:solidFill>
              </a:rPr>
              <a:t>En la industria manufacturera, hay robots de limpieza y asistencia para el levantamiento de cargas </a:t>
            </a:r>
          </a:p>
          <a:p>
            <a:pPr marL="285750" indent="-285750">
              <a:spcAft>
                <a:spcPts val="600"/>
              </a:spcAft>
              <a:buFont typeface="Arial" panose="020B0604020202020204" pitchFamily="34" charset="0"/>
              <a:buChar char="•"/>
            </a:pPr>
            <a:r>
              <a:rPr lang="es-ES" sz="1400" dirty="0">
                <a:solidFill>
                  <a:srgbClr val="003399"/>
                </a:solidFill>
              </a:rPr>
              <a:t>Los vehículos guiados automatizados son comunes en el transporte y en el almacenamiento</a:t>
            </a:r>
          </a:p>
          <a:p>
            <a:pPr marL="285750" indent="-285750">
              <a:spcAft>
                <a:spcPts val="600"/>
              </a:spcAft>
              <a:buFont typeface="Arial" panose="020B0604020202020204" pitchFamily="34" charset="0"/>
              <a:buChar char="•"/>
            </a:pPr>
            <a:r>
              <a:rPr lang="es-ES" sz="1400" dirty="0">
                <a:solidFill>
                  <a:srgbClr val="003399"/>
                </a:solidFill>
              </a:rPr>
              <a:t>Los robots de inspección son útiles en la industria de la construcción</a:t>
            </a:r>
          </a:p>
        </p:txBody>
      </p:sp>
      <p:grpSp>
        <p:nvGrpSpPr>
          <p:cNvPr id="3" name="Group 2">
            <a:extLst>
              <a:ext uri="{FF2B5EF4-FFF2-40B4-BE49-F238E27FC236}">
                <a16:creationId xmlns:a16="http://schemas.microsoft.com/office/drawing/2014/main" id="{AAC8D910-CD30-4795-900A-B0CB3A70CF50}"/>
              </a:ext>
            </a:extLst>
          </p:cNvPr>
          <p:cNvGrpSpPr/>
          <p:nvPr/>
        </p:nvGrpSpPr>
        <p:grpSpPr>
          <a:xfrm>
            <a:off x="7373952" y="856368"/>
            <a:ext cx="1665779" cy="3428057"/>
            <a:chOff x="7373952" y="856368"/>
            <a:chExt cx="1665779" cy="3428057"/>
          </a:xfrm>
        </p:grpSpPr>
        <p:sp>
          <p:nvSpPr>
            <p:cNvPr id="14" name="Textfeld 5">
              <a:extLst>
                <a:ext uri="{FF2B5EF4-FFF2-40B4-BE49-F238E27FC236}">
                  <a16:creationId xmlns:a16="http://schemas.microsoft.com/office/drawing/2014/main" id="{309561ED-09F4-4F4C-9169-70642433EAD2}"/>
                </a:ext>
              </a:extLst>
            </p:cNvPr>
            <p:cNvSpPr txBox="1"/>
            <p:nvPr/>
          </p:nvSpPr>
          <p:spPr>
            <a:xfrm>
              <a:off x="7373952" y="856368"/>
              <a:ext cx="1665779"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100" i="0" u="none" strike="noStrike" cap="none" normalizeH="0" baseline="0" dirty="0">
                  <a:ln>
                    <a:noFill/>
                  </a:ln>
                  <a:solidFill>
                    <a:srgbClr val="003399"/>
                  </a:solidFill>
                  <a:effectLst/>
                  <a:uLnTx/>
                  <a:uFillTx/>
                  <a:latin typeface="Arial" panose="020B0604020202020204" pitchFamily="34" charset="0"/>
                  <a:ea typeface="+mn-ea"/>
                  <a:cs typeface="Arial" panose="020B0604020202020204" pitchFamily="34" charset="0"/>
                </a:rPr>
                <a:t>Actividades sanitarias y de servicios sociales</a:t>
              </a:r>
            </a:p>
          </p:txBody>
        </p:sp>
        <p:sp>
          <p:nvSpPr>
            <p:cNvPr id="16" name="Textfeld 5">
              <a:extLst>
                <a:ext uri="{FF2B5EF4-FFF2-40B4-BE49-F238E27FC236}">
                  <a16:creationId xmlns:a16="http://schemas.microsoft.com/office/drawing/2014/main" id="{8906DC9A-56BC-4C8E-A176-2D6BC5226170}"/>
                </a:ext>
              </a:extLst>
            </p:cNvPr>
            <p:cNvSpPr txBox="1"/>
            <p:nvPr/>
          </p:nvSpPr>
          <p:spPr>
            <a:xfrm>
              <a:off x="7373952" y="1363469"/>
              <a:ext cx="1421999"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Industria manufacturera</a:t>
              </a:r>
            </a:p>
          </p:txBody>
        </p:sp>
        <p:sp>
          <p:nvSpPr>
            <p:cNvPr id="17" name="Textfeld 5">
              <a:extLst>
                <a:ext uri="{FF2B5EF4-FFF2-40B4-BE49-F238E27FC236}">
                  <a16:creationId xmlns:a16="http://schemas.microsoft.com/office/drawing/2014/main" id="{919A3C2E-7DF8-489D-AE9A-BEE632431002}"/>
                </a:ext>
              </a:extLst>
            </p:cNvPr>
            <p:cNvSpPr txBox="1"/>
            <p:nvPr/>
          </p:nvSpPr>
          <p:spPr>
            <a:xfrm>
              <a:off x="7373952" y="1831900"/>
              <a:ext cx="88671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Otros</a:t>
              </a:r>
            </a:p>
          </p:txBody>
        </p:sp>
        <p:sp>
          <p:nvSpPr>
            <p:cNvPr id="18" name="Textfeld 5">
              <a:extLst>
                <a:ext uri="{FF2B5EF4-FFF2-40B4-BE49-F238E27FC236}">
                  <a16:creationId xmlns:a16="http://schemas.microsoft.com/office/drawing/2014/main" id="{61B1B6FA-B4E9-4EEF-AD92-2A9D123CB8CD}"/>
                </a:ext>
              </a:extLst>
            </p:cNvPr>
            <p:cNvSpPr txBox="1"/>
            <p:nvPr/>
          </p:nvSpPr>
          <p:spPr>
            <a:xfrm>
              <a:off x="7373953" y="2346434"/>
              <a:ext cx="1320046"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10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Transporte y almacenamiento</a:t>
              </a:r>
            </a:p>
          </p:txBody>
        </p:sp>
        <p:sp>
          <p:nvSpPr>
            <p:cNvPr id="19" name="Textfeld 5">
              <a:extLst>
                <a:ext uri="{FF2B5EF4-FFF2-40B4-BE49-F238E27FC236}">
                  <a16:creationId xmlns:a16="http://schemas.microsoft.com/office/drawing/2014/main" id="{7AAC6CBB-9BB8-48BA-B486-9E7DDABE7700}"/>
                </a:ext>
              </a:extLst>
            </p:cNvPr>
            <p:cNvSpPr txBox="1"/>
            <p:nvPr/>
          </p:nvSpPr>
          <p:spPr>
            <a:xfrm>
              <a:off x="7373952" y="2816661"/>
              <a:ext cx="125295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Construcción</a:t>
              </a:r>
            </a:p>
          </p:txBody>
        </p:sp>
        <p:sp>
          <p:nvSpPr>
            <p:cNvPr id="20" name="Textfeld 5">
              <a:extLst>
                <a:ext uri="{FF2B5EF4-FFF2-40B4-BE49-F238E27FC236}">
                  <a16:creationId xmlns:a16="http://schemas.microsoft.com/office/drawing/2014/main" id="{B91EDF4A-A2AB-4578-88F1-913789B7C02C}"/>
                </a:ext>
              </a:extLst>
            </p:cNvPr>
            <p:cNvSpPr txBox="1"/>
            <p:nvPr/>
          </p:nvSpPr>
          <p:spPr>
            <a:xfrm>
              <a:off x="7373953" y="3292776"/>
              <a:ext cx="1577948"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10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Industrias extractivas</a:t>
              </a:r>
            </a:p>
          </p:txBody>
        </p:sp>
        <p:sp>
          <p:nvSpPr>
            <p:cNvPr id="21" name="Textfeld 5">
              <a:extLst>
                <a:ext uri="{FF2B5EF4-FFF2-40B4-BE49-F238E27FC236}">
                  <a16:creationId xmlns:a16="http://schemas.microsoft.com/office/drawing/2014/main" id="{73BCB090-EEBF-4E92-9E8F-CE049390FC00}"/>
                </a:ext>
              </a:extLst>
            </p:cNvPr>
            <p:cNvSpPr txBox="1"/>
            <p:nvPr/>
          </p:nvSpPr>
          <p:spPr>
            <a:xfrm>
              <a:off x="7373953" y="3761205"/>
              <a:ext cx="1577948"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10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Administración pública y defensa</a:t>
              </a:r>
            </a:p>
          </p:txBody>
        </p:sp>
      </p:grpSp>
    </p:spTree>
    <p:extLst>
      <p:ext uri="{BB962C8B-B14F-4D97-AF65-F5344CB8AC3E}">
        <p14:creationId xmlns:p14="http://schemas.microsoft.com/office/powerpoint/2010/main" val="315144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833" y="75509"/>
            <a:ext cx="8226455" cy="524378"/>
          </a:xfrm>
        </p:spPr>
        <p:txBody>
          <a:bodyPr vert="horz" lIns="0" tIns="45720" rIns="91440" bIns="45720" rtlCol="0" anchor="ctr">
            <a:normAutofit fontScale="90000"/>
          </a:bodyPr>
          <a:lstStyle/>
          <a:p>
            <a:r>
              <a:rPr lang="es-ES" sz="2400" dirty="0"/>
              <a:t> Automatización actual y posible de las tareas cognitivas </a:t>
            </a:r>
          </a:p>
        </p:txBody>
      </p:sp>
      <p:sp>
        <p:nvSpPr>
          <p:cNvPr id="3" name="Content Placeholder 2"/>
          <p:cNvSpPr>
            <a:spLocks noGrp="1"/>
          </p:cNvSpPr>
          <p:nvPr>
            <p:ph sz="half" idx="1"/>
          </p:nvPr>
        </p:nvSpPr>
        <p:spPr/>
        <p:txBody>
          <a:bodyPr>
            <a:normAutofit/>
          </a:bodyPr>
          <a:lstStyle/>
          <a:p>
            <a:endParaRPr lang="en-US" dirty="0"/>
          </a:p>
          <a:p>
            <a:endParaRPr lang="en-GB" dirty="0"/>
          </a:p>
        </p:txBody>
      </p:sp>
      <p:sp>
        <p:nvSpPr>
          <p:cNvPr id="5" name="TextBox 4">
            <a:extLst>
              <a:ext uri="{FF2B5EF4-FFF2-40B4-BE49-F238E27FC236}">
                <a16:creationId xmlns:a16="http://schemas.microsoft.com/office/drawing/2014/main" id="{EAFAD507-53E5-68B7-B744-2B1A02301D27}"/>
              </a:ext>
            </a:extLst>
          </p:cNvPr>
          <p:cNvSpPr txBox="1"/>
          <p:nvPr/>
        </p:nvSpPr>
        <p:spPr>
          <a:xfrm>
            <a:off x="450000" y="887612"/>
            <a:ext cx="3386462" cy="2200602"/>
          </a:xfrm>
          <a:prstGeom prst="rect">
            <a:avLst/>
          </a:prstGeom>
          <a:noFill/>
        </p:spPr>
        <p:txBody>
          <a:bodyPr wrap="square" lIns="0" tIns="0" rIns="0" bIns="0" rtlCol="0">
            <a:spAutoFit/>
          </a:bodyPr>
          <a:lstStyle/>
          <a:p>
            <a:pPr>
              <a:spcAft>
                <a:spcPts val="600"/>
              </a:spcAft>
            </a:pPr>
            <a:r>
              <a:rPr lang="es-ES" sz="1600" b="1" dirty="0">
                <a:solidFill>
                  <a:srgbClr val="ACC700"/>
                </a:solidFill>
              </a:rPr>
              <a:t>Ejemplos:</a:t>
            </a:r>
          </a:p>
          <a:p>
            <a:pPr marL="285750" indent="-285750">
              <a:spcAft>
                <a:spcPts val="600"/>
              </a:spcAft>
              <a:buFont typeface="Arial" panose="020B0604020202020204" pitchFamily="34" charset="0"/>
              <a:buChar char="•"/>
            </a:pPr>
            <a:r>
              <a:rPr lang="es-ES" sz="1400" dirty="0">
                <a:solidFill>
                  <a:srgbClr val="003399"/>
                </a:solidFill>
              </a:rPr>
              <a:t>Asistencia a la enseñanza, formación en vocabulario basada en IA y sistemas de tutoría inteligente en educación</a:t>
            </a:r>
          </a:p>
          <a:p>
            <a:pPr marL="285750" indent="-285750">
              <a:spcAft>
                <a:spcPts val="600"/>
              </a:spcAft>
              <a:buFont typeface="Arial" panose="020B0604020202020204" pitchFamily="34" charset="0"/>
              <a:buChar char="•"/>
            </a:pPr>
            <a:r>
              <a:rPr lang="es-ES" sz="1400" dirty="0">
                <a:solidFill>
                  <a:srgbClr val="003399"/>
                </a:solidFill>
              </a:rPr>
              <a:t>Sistemas de apoyo a las decisiones de diagnóstico en el sector científico</a:t>
            </a:r>
          </a:p>
          <a:p>
            <a:pPr marL="285750" indent="-285750">
              <a:spcAft>
                <a:spcPts val="600"/>
              </a:spcAft>
              <a:buFont typeface="Arial" panose="020B0604020202020204" pitchFamily="34" charset="0"/>
              <a:buChar char="•"/>
            </a:pPr>
            <a:r>
              <a:rPr lang="es-ES" sz="1400" dirty="0">
                <a:solidFill>
                  <a:srgbClr val="003399"/>
                </a:solidFill>
              </a:rPr>
              <a:t>Robots sociales en los servicios administrativos y auxiliares</a:t>
            </a:r>
          </a:p>
        </p:txBody>
      </p:sp>
      <p:grpSp>
        <p:nvGrpSpPr>
          <p:cNvPr id="6" name="Group 5">
            <a:extLst>
              <a:ext uri="{FF2B5EF4-FFF2-40B4-BE49-F238E27FC236}">
                <a16:creationId xmlns:a16="http://schemas.microsoft.com/office/drawing/2014/main" id="{9C4ADF57-F80E-4165-A593-CD0EBCD69E2D}"/>
              </a:ext>
            </a:extLst>
          </p:cNvPr>
          <p:cNvGrpSpPr/>
          <p:nvPr/>
        </p:nvGrpSpPr>
        <p:grpSpPr>
          <a:xfrm>
            <a:off x="3299671" y="834926"/>
            <a:ext cx="5844329" cy="3862086"/>
            <a:chOff x="3299671" y="834926"/>
            <a:chExt cx="5844329" cy="3862086"/>
          </a:xfrm>
        </p:grpSpPr>
        <p:graphicFrame>
          <p:nvGraphicFramePr>
            <p:cNvPr id="4" name="Diagramm 3">
              <a:extLst>
                <a:ext uri="{FF2B5EF4-FFF2-40B4-BE49-F238E27FC236}">
                  <a16:creationId xmlns:a16="http://schemas.microsoft.com/office/drawing/2014/main" id="{D7D3FE48-5C2B-4822-AA64-B703C84D24F7}"/>
                </a:ext>
              </a:extLst>
            </p:cNvPr>
            <p:cNvGraphicFramePr/>
            <p:nvPr>
              <p:extLst>
                <p:ext uri="{D42A27DB-BD31-4B8C-83A1-F6EECF244321}">
                  <p14:modId xmlns:p14="http://schemas.microsoft.com/office/powerpoint/2010/main" val="3518502550"/>
                </p:ext>
              </p:extLst>
            </p:nvPr>
          </p:nvGraphicFramePr>
          <p:xfrm>
            <a:off x="3299671" y="834926"/>
            <a:ext cx="5844329" cy="383150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5">
              <a:extLst>
                <a:ext uri="{FF2B5EF4-FFF2-40B4-BE49-F238E27FC236}">
                  <a16:creationId xmlns:a16="http://schemas.microsoft.com/office/drawing/2014/main" id="{A713E7AF-B172-47F9-ACA1-96CAACF4879B}"/>
                </a:ext>
              </a:extLst>
            </p:cNvPr>
            <p:cNvSpPr txBox="1"/>
            <p:nvPr/>
          </p:nvSpPr>
          <p:spPr>
            <a:xfrm>
              <a:off x="7321179" y="906916"/>
              <a:ext cx="1563741" cy="415498"/>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050" i="0" u="none" strike="noStrike" cap="none" normalizeH="0" baseline="0" dirty="0">
                  <a:ln>
                    <a:noFill/>
                  </a:ln>
                  <a:solidFill>
                    <a:srgbClr val="003399"/>
                  </a:solidFill>
                  <a:effectLst/>
                  <a:uLnTx/>
                  <a:uFillTx/>
                  <a:latin typeface="Arial" panose="020B0604020202020204" pitchFamily="34" charset="0"/>
                  <a:ea typeface="+mn-ea"/>
                  <a:cs typeface="Arial" panose="020B0604020202020204" pitchFamily="34" charset="0"/>
                </a:rPr>
                <a:t>Actividades sanitarias y de servicios sociales</a:t>
              </a:r>
            </a:p>
          </p:txBody>
        </p:sp>
        <p:sp>
          <p:nvSpPr>
            <p:cNvPr id="8" name="Textfeld 5">
              <a:extLst>
                <a:ext uri="{FF2B5EF4-FFF2-40B4-BE49-F238E27FC236}">
                  <a16:creationId xmlns:a16="http://schemas.microsoft.com/office/drawing/2014/main" id="{44FC5989-0020-479B-A704-96F47149B16A}"/>
                </a:ext>
              </a:extLst>
            </p:cNvPr>
            <p:cNvSpPr txBox="1"/>
            <p:nvPr/>
          </p:nvSpPr>
          <p:spPr>
            <a:xfrm>
              <a:off x="7321179" y="1353062"/>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lang="es-ES" sz="1050" dirty="0">
                  <a:solidFill>
                    <a:srgbClr val="003399"/>
                  </a:solidFill>
                  <a:latin typeface="Arial" panose="020B0604020202020204" pitchFamily="34" charset="0"/>
                  <a:cs typeface="Arial" panose="020B0604020202020204" pitchFamily="34" charset="0"/>
                </a:rPr>
                <a:t>Educación</a:t>
              </a:r>
            </a:p>
          </p:txBody>
        </p:sp>
        <p:sp>
          <p:nvSpPr>
            <p:cNvPr id="9" name="Textfeld 5">
              <a:extLst>
                <a:ext uri="{FF2B5EF4-FFF2-40B4-BE49-F238E27FC236}">
                  <a16:creationId xmlns:a16="http://schemas.microsoft.com/office/drawing/2014/main" id="{7107D759-95C8-4804-AA6F-0FCCB7427FF8}"/>
                </a:ext>
              </a:extLst>
            </p:cNvPr>
            <p:cNvSpPr txBox="1"/>
            <p:nvPr/>
          </p:nvSpPr>
          <p:spPr>
            <a:xfrm>
              <a:off x="7292101" y="1753823"/>
              <a:ext cx="1723933"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lang="es-ES" sz="1050" dirty="0">
                  <a:solidFill>
                    <a:srgbClr val="003399"/>
                  </a:solidFill>
                  <a:latin typeface="Arial" panose="020B0604020202020204" pitchFamily="34" charset="0"/>
                  <a:cs typeface="Arial" panose="020B0604020202020204" pitchFamily="34" charset="0"/>
                </a:rPr>
                <a:t>Actividades profesionales, científicas y técnicas</a:t>
              </a:r>
            </a:p>
          </p:txBody>
        </p:sp>
        <p:sp>
          <p:nvSpPr>
            <p:cNvPr id="10" name="Textfeld 5">
              <a:extLst>
                <a:ext uri="{FF2B5EF4-FFF2-40B4-BE49-F238E27FC236}">
                  <a16:creationId xmlns:a16="http://schemas.microsoft.com/office/drawing/2014/main" id="{CF3575F1-AC1D-4CD3-BBF8-CD80B8B30871}"/>
                </a:ext>
              </a:extLst>
            </p:cNvPr>
            <p:cNvSpPr txBox="1"/>
            <p:nvPr/>
          </p:nvSpPr>
          <p:spPr>
            <a:xfrm>
              <a:off x="7292101" y="2193045"/>
              <a:ext cx="592252"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Otros</a:t>
              </a:r>
            </a:p>
          </p:txBody>
        </p:sp>
        <p:sp>
          <p:nvSpPr>
            <p:cNvPr id="11" name="Textfeld 5">
              <a:extLst>
                <a:ext uri="{FF2B5EF4-FFF2-40B4-BE49-F238E27FC236}">
                  <a16:creationId xmlns:a16="http://schemas.microsoft.com/office/drawing/2014/main" id="{6CCF12AD-DE57-43EC-8DAA-6BF1B76790E8}"/>
                </a:ext>
              </a:extLst>
            </p:cNvPr>
            <p:cNvSpPr txBox="1"/>
            <p:nvPr/>
          </p:nvSpPr>
          <p:spPr>
            <a:xfrm>
              <a:off x="7321179" y="2593046"/>
              <a:ext cx="1776491" cy="415498"/>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lang="es-ES" sz="1050" dirty="0">
                  <a:solidFill>
                    <a:srgbClr val="003399"/>
                  </a:solidFill>
                  <a:latin typeface="Arial" panose="020B0604020202020204" pitchFamily="34" charset="0"/>
                  <a:cs typeface="Arial" panose="020B0604020202020204" pitchFamily="34" charset="0"/>
                </a:rPr>
                <a:t>Actividades administrativas y servicios auxiliares</a:t>
              </a:r>
            </a:p>
          </p:txBody>
        </p:sp>
        <p:sp>
          <p:nvSpPr>
            <p:cNvPr id="12" name="Textfeld 5">
              <a:extLst>
                <a:ext uri="{FF2B5EF4-FFF2-40B4-BE49-F238E27FC236}">
                  <a16:creationId xmlns:a16="http://schemas.microsoft.com/office/drawing/2014/main" id="{38F6575F-B2FB-4AD4-A12C-F4D31AFF1CA1}"/>
                </a:ext>
              </a:extLst>
            </p:cNvPr>
            <p:cNvSpPr txBox="1"/>
            <p:nvPr/>
          </p:nvSpPr>
          <p:spPr>
            <a:xfrm>
              <a:off x="7321179" y="3005991"/>
              <a:ext cx="1639713"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Información y comunicación</a:t>
              </a:r>
            </a:p>
          </p:txBody>
        </p:sp>
        <p:sp>
          <p:nvSpPr>
            <p:cNvPr id="13" name="Textfeld 5">
              <a:extLst>
                <a:ext uri="{FF2B5EF4-FFF2-40B4-BE49-F238E27FC236}">
                  <a16:creationId xmlns:a16="http://schemas.microsoft.com/office/drawing/2014/main" id="{F7E086B3-B50B-4C4E-8176-7E4BE29CF265}"/>
                </a:ext>
              </a:extLst>
            </p:cNvPr>
            <p:cNvSpPr txBox="1"/>
            <p:nvPr/>
          </p:nvSpPr>
          <p:spPr>
            <a:xfrm>
              <a:off x="7321178" y="3443950"/>
              <a:ext cx="1421999" cy="430887"/>
            </a:xfrm>
            <a:prstGeom prst="rect">
              <a:avLst/>
            </a:prstGeom>
            <a:solidFill>
              <a:schemeClr val="bg1"/>
            </a:solidFill>
          </p:spPr>
          <p:txBody>
            <a:bodyPr wrap="square" lIns="91440" tIns="0" rIns="0" bIns="91440" rtlCol="0">
              <a:spAutoFit/>
            </a:bodyPr>
            <a:lstStyle/>
            <a:p>
              <a:pPr marR="0" lvl="0" algn="l" defTabSz="914400" rtl="0" eaLnBrk="1" fontAlgn="auto" latinLnBrk="0" hangingPunct="1">
                <a:buClr>
                  <a:schemeClr val="tx2">
                    <a:lumMod val="40000"/>
                    <a:lumOff val="60000"/>
                  </a:schemeClr>
                </a:buClr>
                <a:buSzTx/>
                <a:tabLst/>
                <a:defRPr/>
              </a:pPr>
              <a:r>
                <a:rPr lang="es-ES" sz="1050" dirty="0">
                  <a:solidFill>
                    <a:srgbClr val="003399"/>
                  </a:solidFill>
                  <a:latin typeface="Arial" panose="020B0604020202020204" pitchFamily="34" charset="0"/>
                  <a:cs typeface="Arial" panose="020B0604020202020204" pitchFamily="34" charset="0"/>
                </a:rPr>
                <a:t>Otras actividades de servicios</a:t>
              </a:r>
            </a:p>
          </p:txBody>
        </p:sp>
        <p:sp>
          <p:nvSpPr>
            <p:cNvPr id="15" name="Textfeld 5">
              <a:extLst>
                <a:ext uri="{FF2B5EF4-FFF2-40B4-BE49-F238E27FC236}">
                  <a16:creationId xmlns:a16="http://schemas.microsoft.com/office/drawing/2014/main" id="{3659CC60-BC0E-4ADD-82C6-B1DD0D73E496}"/>
                </a:ext>
              </a:extLst>
            </p:cNvPr>
            <p:cNvSpPr txBox="1"/>
            <p:nvPr/>
          </p:nvSpPr>
          <p:spPr>
            <a:xfrm>
              <a:off x="7320815" y="4281514"/>
              <a:ext cx="1421999" cy="415498"/>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Industria manufacturera</a:t>
              </a:r>
            </a:p>
          </p:txBody>
        </p:sp>
        <p:sp>
          <p:nvSpPr>
            <p:cNvPr id="16" name="Textfeld 5">
              <a:extLst>
                <a:ext uri="{FF2B5EF4-FFF2-40B4-BE49-F238E27FC236}">
                  <a16:creationId xmlns:a16="http://schemas.microsoft.com/office/drawing/2014/main" id="{7CD8611A-C18C-4730-A6B7-9C802D026942}"/>
                </a:ext>
              </a:extLst>
            </p:cNvPr>
            <p:cNvSpPr txBox="1"/>
            <p:nvPr/>
          </p:nvSpPr>
          <p:spPr>
            <a:xfrm>
              <a:off x="7320816" y="3878880"/>
              <a:ext cx="1421999" cy="2616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es-ES" sz="105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Construcción</a:t>
              </a:r>
            </a:p>
          </p:txBody>
        </p:sp>
      </p:grpSp>
    </p:spTree>
    <p:extLst>
      <p:ext uri="{BB962C8B-B14F-4D97-AF65-F5344CB8AC3E}">
        <p14:creationId xmlns:p14="http://schemas.microsoft.com/office/powerpoint/2010/main" val="240188695"/>
      </p:ext>
    </p:extLst>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6" ma:contentTypeDescription="Create a new document." ma:contentTypeScope="" ma:versionID="78dbe105da4b2947b3266c3c9806e440">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259c96785393d8c71ac626a71a81e4e8"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Props1.xml><?xml version="1.0" encoding="utf-8"?>
<ds:datastoreItem xmlns:ds="http://schemas.openxmlformats.org/officeDocument/2006/customXml" ds:itemID="{53F98AA8-13DA-4E23-A07E-F1A29D02B5CF}">
  <ds:schemaRefs>
    <ds:schemaRef ds:uri="http://schemas.microsoft.com/sharepoint/v3/contenttype/forms"/>
  </ds:schemaRefs>
</ds:datastoreItem>
</file>

<file path=customXml/itemProps2.xml><?xml version="1.0" encoding="utf-8"?>
<ds:datastoreItem xmlns:ds="http://schemas.openxmlformats.org/officeDocument/2006/customXml" ds:itemID="{DAD29776-903F-468C-82D9-2B2014C554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0B4CCA-445D-4235-9093-C353E7763470}">
  <ds:schemaRefs>
    <ds:schemaRef ds:uri="http://schemas.microsoft.com/office/2006/metadata/properties"/>
    <ds:schemaRef ds:uri="http://schemas.microsoft.com/office/infopath/2007/PartnerControls"/>
    <ds:schemaRef ds:uri="6976e29a-8670-4f9c-afee-c255a09d55c2"/>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0</TotalTime>
  <Words>3308</Words>
  <Application>Microsoft Office PowerPoint</Application>
  <PresentationFormat>On-screen Show (16:9)</PresentationFormat>
  <Paragraphs>474</Paragraphs>
  <Slides>28</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Arial (Überschriften)</vt:lpstr>
      <vt:lpstr>Calibri</vt:lpstr>
      <vt:lpstr>Comic Sans MS</vt:lpstr>
      <vt:lpstr>Courier New</vt:lpstr>
      <vt:lpstr>Helvetica</vt:lpstr>
      <vt:lpstr>Segoe UI</vt:lpstr>
      <vt:lpstr>Wingdings</vt:lpstr>
      <vt:lpstr>Theme1</vt:lpstr>
      <vt:lpstr>TRABAJO SEGURO Y SALUDABLE EN LA ERA DIGITAL  Campaña 2023-25 «Lugares de trabajo saludables» </vt:lpstr>
      <vt:lpstr>Descripción general</vt:lpstr>
      <vt:lpstr>Definición</vt:lpstr>
      <vt:lpstr>Enfoque de tareas para la automatización</vt:lpstr>
      <vt:lpstr>Taxonomía</vt:lpstr>
      <vt:lpstr>Robótica avanzada en Europa </vt:lpstr>
      <vt:lpstr>Robótica avanzada en Europa </vt:lpstr>
      <vt:lpstr>Automatización actual y posible de las tareas físicas</vt:lpstr>
      <vt:lpstr> Automatización actual y posible de las tareas cognitivas </vt:lpstr>
      <vt:lpstr>Repercusiones de la automatización en el empleo</vt:lpstr>
      <vt:lpstr>Repercusiones de la automatización en las tareas físicas</vt:lpstr>
      <vt:lpstr>Repercusiones de la automatización en las tareas cognitivas</vt:lpstr>
      <vt:lpstr>Efectos de la SST</vt:lpstr>
      <vt:lpstr>Factores de SST y efectos de los sistemas de IA</vt:lpstr>
      <vt:lpstr>Factores de SST y efectos de la robótica avanzada </vt:lpstr>
      <vt:lpstr>Colmar la brecha entre la teoría y la práctica</vt:lpstr>
      <vt:lpstr>16 casos prácticos sobre automatización</vt:lpstr>
      <vt:lpstr>Efectos de la SST basados en los casos prácticos </vt:lpstr>
      <vt:lpstr>Resultados en materia de SST</vt:lpstr>
      <vt:lpstr>Repercusiones en los diferentes niveles y agentes</vt:lpstr>
      <vt:lpstr>Elaboración de políticas</vt:lpstr>
      <vt:lpstr>Desafíos de la gestión de la SST </vt:lpstr>
      <vt:lpstr>Gestión de la SST </vt:lpstr>
      <vt:lpstr>Utilización de sistemas de IA para la SST</vt:lpstr>
      <vt:lpstr>Inspección de trabajo</vt:lpstr>
      <vt:lpstr>Principales conclusiones</vt:lpstr>
      <vt:lpstr>Más información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TRABAJO SEGURO Y SALUDABLE EN LA ERA DIGITAL  Campaña 2023-25 «Lugares de trabajo saludables»</dc:title>
  <dc:subject/>
  <dc:creator/>
  <cp:keywords/>
  <dc:description/>
  <cp:lastModifiedBy/>
  <cp:revision>2</cp:revision>
  <dcterms:created xsi:type="dcterms:W3CDTF">2023-08-02T10:28:54Z</dcterms:created>
  <dcterms:modified xsi:type="dcterms:W3CDTF">2024-01-24T13:03:44Z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