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1"/>
  </p:sldMasterIdLst>
  <p:notesMasterIdLst>
    <p:notesMasterId r:id="rId30"/>
  </p:notesMasterIdLst>
  <p:handoutMasterIdLst>
    <p:handoutMasterId r:id="rId31"/>
  </p:handoutMasterIdLst>
  <p:sldIdLst>
    <p:sldId id="330" r:id="rId2"/>
    <p:sldId id="365" r:id="rId3"/>
    <p:sldId id="351" r:id="rId4"/>
    <p:sldId id="353" r:id="rId5"/>
    <p:sldId id="355" r:id="rId6"/>
    <p:sldId id="369" r:id="rId7"/>
    <p:sldId id="322" r:id="rId8"/>
    <p:sldId id="367" r:id="rId9"/>
    <p:sldId id="268" r:id="rId10"/>
    <p:sldId id="300" r:id="rId11"/>
    <p:sldId id="271" r:id="rId12"/>
    <p:sldId id="269" r:id="rId13"/>
    <p:sldId id="313" r:id="rId14"/>
    <p:sldId id="358" r:id="rId15"/>
    <p:sldId id="306" r:id="rId16"/>
    <p:sldId id="368" r:id="rId17"/>
    <p:sldId id="317" r:id="rId18"/>
    <p:sldId id="366" r:id="rId19"/>
    <p:sldId id="357" r:id="rId20"/>
    <p:sldId id="325" r:id="rId21"/>
    <p:sldId id="360" r:id="rId22"/>
    <p:sldId id="363" r:id="rId23"/>
    <p:sldId id="260" r:id="rId24"/>
    <p:sldId id="364" r:id="rId25"/>
    <p:sldId id="321" r:id="rId26"/>
    <p:sldId id="361" r:id="rId27"/>
    <p:sldId id="352" r:id="rId28"/>
    <p:sldId id="370" r:id="rId29"/>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ho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5429" autoAdjust="0"/>
  </p:normalViewPr>
  <p:slideViewPr>
    <p:cSldViewPr snapToGrid="0">
      <p:cViewPr varScale="1">
        <p:scale>
          <a:sx n="117" d="100"/>
          <a:sy n="117" d="100"/>
        </p:scale>
        <p:origin x="1314" y="90"/>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r>
            <a:rPr lang="en-GB" sz="2000" b="0" dirty="0"/>
            <a:t>Software-based only</a:t>
          </a:r>
          <a:endParaRPr lang="en-US" sz="2000" dirty="0"/>
        </a:p>
      </dgm:t>
    </dgm:pt>
    <dgm:pt modelId="{7CAA4197-2B23-4C38-8139-B34265C77697}" type="parTrans" cxnId="{2C67110A-F85D-473C-86EA-15A5B72F3E32}">
      <dgm:prSet/>
      <dgm:spPr/>
      <dgm:t>
        <a:bodyPr/>
        <a:lstStyle/>
        <a:p>
          <a:endParaRPr lang="en-US"/>
        </a:p>
      </dgm:t>
    </dgm:pt>
    <dgm:pt modelId="{B4140149-9F6E-40BF-9C9E-B751D692AEAD}" type="sibTrans" cxnId="{2C67110A-F85D-473C-86EA-15A5B72F3E32}">
      <dgm:prSet/>
      <dgm:spPr/>
      <dgm:t>
        <a:bodyPr/>
        <a:lstStyle/>
        <a:p>
          <a:endParaRPr lang="en-US"/>
        </a:p>
      </dgm:t>
    </dgm:pt>
    <dgm:pt modelId="{FFB7BE98-64FA-469C-9DF8-3DE487B04FB5}">
      <dgm:prSet phldrT="[Text]" custT="1"/>
      <dgm:spPr>
        <a:solidFill>
          <a:srgbClr val="003399">
            <a:alpha val="30000"/>
          </a:srgbClr>
        </a:solidFill>
      </dgm:spPr>
      <dgm:t>
        <a:bodyPr anchor="ctr" anchorCtr="0"/>
        <a:lstStyle/>
        <a:p>
          <a:r>
            <a:rPr lang="en-US" sz="1800" dirty="0">
              <a:solidFill>
                <a:srgbClr val="003399"/>
              </a:solidFill>
            </a:rPr>
            <a:t>Voice assistants, search engines, etc.</a:t>
          </a:r>
        </a:p>
      </dgm:t>
    </dgm:pt>
    <dgm:pt modelId="{2B214912-2556-4345-AF23-EAD9B1EE9D49}" type="parTrans" cxnId="{865FCC81-4CDA-45BE-9D3D-66E8E406D3D4}">
      <dgm:prSet/>
      <dgm:spPr/>
      <dgm:t>
        <a:bodyPr/>
        <a:lstStyle/>
        <a:p>
          <a:endParaRPr lang="en-US"/>
        </a:p>
      </dgm:t>
    </dgm:pt>
    <dgm:pt modelId="{AF8D1C0F-84FC-4C5C-B176-BE66FF859F3F}" type="sibTrans" cxnId="{865FCC81-4CDA-45BE-9D3D-66E8E406D3D4}">
      <dgm:prSet/>
      <dgm:spPr/>
      <dgm:t>
        <a:bodyPr/>
        <a:lstStyle/>
        <a:p>
          <a:endParaRPr lang="en-US"/>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r>
            <a:rPr lang="en-US" sz="2000" dirty="0"/>
            <a:t>Embodied in </a:t>
          </a:r>
          <a:r>
            <a:rPr lang="en-AU" sz="2000" dirty="0"/>
            <a:t>mechanical parts/components</a:t>
          </a:r>
          <a:endParaRPr lang="en-US" sz="2000" dirty="0"/>
        </a:p>
      </dgm:t>
    </dgm:pt>
    <dgm:pt modelId="{C4E5935E-28FF-4131-88E9-123FC901407D}" type="parTrans" cxnId="{33D6C3B4-84DB-4DF1-BAD2-536E644D941D}">
      <dgm:prSet/>
      <dgm:spPr/>
      <dgm:t>
        <a:bodyPr/>
        <a:lstStyle/>
        <a:p>
          <a:endParaRPr lang="en-US"/>
        </a:p>
      </dgm:t>
    </dgm:pt>
    <dgm:pt modelId="{4C47E91E-4366-4813-911A-A2324DCF6571}" type="sibTrans" cxnId="{33D6C3B4-84DB-4DF1-BAD2-536E644D941D}">
      <dgm:prSet/>
      <dgm:spPr/>
      <dgm:t>
        <a:bodyPr/>
        <a:lstStyle/>
        <a:p>
          <a:endParaRPr lang="en-US"/>
        </a:p>
      </dgm:t>
    </dgm:pt>
    <dgm:pt modelId="{DE8FC0A8-4E33-4A56-9D14-09344713760F}">
      <dgm:prSet phldrT="[Text]" custT="1"/>
      <dgm:spPr>
        <a:solidFill>
          <a:srgbClr val="003399">
            <a:alpha val="30000"/>
          </a:srgbClr>
        </a:solidFill>
      </dgm:spPr>
      <dgm:t>
        <a:bodyPr anchor="ctr" anchorCtr="0"/>
        <a:lstStyle/>
        <a:p>
          <a:r>
            <a:rPr lang="en-US" sz="1800" dirty="0">
              <a:solidFill>
                <a:srgbClr val="003399"/>
              </a:solidFill>
            </a:rPr>
            <a:t>Advanced robots, autonomous cars, drones</a:t>
          </a:r>
        </a:p>
      </dgm:t>
    </dgm:pt>
    <dgm:pt modelId="{BEB27CE9-4068-414B-B2AB-3D2C2D6B9299}" type="parTrans" cxnId="{C5D33394-6C17-4A77-B763-24320BA3DC5D}">
      <dgm:prSet/>
      <dgm:spPr/>
      <dgm:t>
        <a:bodyPr/>
        <a:lstStyle/>
        <a:p>
          <a:endParaRPr lang="en-US"/>
        </a:p>
      </dgm:t>
    </dgm:pt>
    <dgm:pt modelId="{B680BD25-1057-4C1D-8194-6BBB4A3E3E09}" type="sibTrans" cxnId="{C5D33394-6C17-4A77-B763-24320BA3DC5D}">
      <dgm:prSet/>
      <dgm:spPr/>
      <dgm:t>
        <a:bodyPr/>
        <a:lstStyle/>
        <a:p>
          <a:endParaRPr lang="en-US"/>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en-150" sz="2400" noProof="0" dirty="0">
              <a:solidFill>
                <a:srgbClr val="003399"/>
              </a:solidFill>
            </a:rPr>
            <a:t>levels &amp; actors</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r>
            <a:rPr lang="en-150" sz="1600" noProof="0" dirty="0">
              <a:solidFill>
                <a:srgbClr val="003399"/>
              </a:solidFill>
            </a:rPr>
            <a:t>Policy</a:t>
          </a:r>
          <a:br>
            <a:rPr lang="en-150" sz="1600" noProof="0" dirty="0">
              <a:solidFill>
                <a:srgbClr val="003399"/>
              </a:solidFill>
            </a:rPr>
          </a:br>
          <a:r>
            <a:rPr lang="en-150" sz="1600" noProof="0" dirty="0">
              <a:solidFill>
                <a:srgbClr val="003399"/>
              </a:solidFill>
            </a:rPr>
            <a:t>making</a:t>
          </a:r>
          <a:endParaRPr lang="en-150" sz="1100" noProof="0" dirty="0">
            <a:solidFill>
              <a:srgbClr val="003399"/>
            </a:solidFill>
          </a:endParaRP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en-150" sz="1200" noProof="0" dirty="0">
              <a:solidFill>
                <a:srgbClr val="003399"/>
              </a:solidFill>
            </a:rPr>
            <a:t>OSH management</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r>
            <a:rPr lang="en-150" sz="1600" noProof="0" dirty="0">
              <a:solidFill>
                <a:srgbClr val="003399"/>
              </a:solidFill>
            </a:rPr>
            <a:t>Workers</a:t>
          </a:r>
          <a:endParaRPr lang="en-150" sz="2000" noProof="0" dirty="0">
            <a:solidFill>
              <a:srgbClr val="003399"/>
            </a:solidFill>
          </a:endParaRP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en-150" sz="1400" noProof="0" dirty="0">
              <a:solidFill>
                <a:srgbClr val="003399"/>
              </a:solidFill>
            </a:rPr>
            <a:t>Labour inspection</a:t>
          </a:r>
          <a:endParaRPr lang="en-150" sz="1100" noProof="0" dirty="0">
            <a:solidFill>
              <a:srgbClr val="003399"/>
            </a:solidFill>
          </a:endParaRP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699427"/>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0" kern="1200" dirty="0"/>
            <a:t>Software-based only</a:t>
          </a:r>
          <a:endParaRPr lang="en-US" sz="2000" kern="1200" dirty="0"/>
        </a:p>
      </dsp:txBody>
      <dsp:txXfrm>
        <a:off x="0" y="0"/>
        <a:ext cx="3106273" cy="699427"/>
      </dsp:txXfrm>
    </dsp:sp>
    <dsp:sp modelId="{0F1AD682-DE5D-47B4-9AEC-5D0E8D189452}">
      <dsp:nvSpPr>
        <dsp:cNvPr id="0" name=""/>
        <dsp:cNvSpPr/>
      </dsp:nvSpPr>
      <dsp:spPr>
        <a:xfrm>
          <a:off x="32" y="713990"/>
          <a:ext cx="3106273" cy="79056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solidFill>
                <a:srgbClr val="003399"/>
              </a:solidFill>
            </a:rPr>
            <a:t>Voice assistants, search engines, etc.</a:t>
          </a:r>
        </a:p>
      </dsp:txBody>
      <dsp:txXfrm>
        <a:off x="32" y="713990"/>
        <a:ext cx="3106273" cy="790560"/>
      </dsp:txXfrm>
    </dsp:sp>
    <dsp:sp modelId="{07D3044E-07F5-4926-BA30-9D3312F300E5}">
      <dsp:nvSpPr>
        <dsp:cNvPr id="0" name=""/>
        <dsp:cNvSpPr/>
      </dsp:nvSpPr>
      <dsp:spPr>
        <a:xfrm>
          <a:off x="3535593" y="14563"/>
          <a:ext cx="3106273" cy="699427"/>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Embodied in </a:t>
          </a:r>
          <a:r>
            <a:rPr lang="en-AU" sz="2000" kern="1200" dirty="0"/>
            <a:t>mechanical parts/components</a:t>
          </a:r>
          <a:endParaRPr lang="en-US" sz="2000" kern="1200" dirty="0"/>
        </a:p>
      </dsp:txBody>
      <dsp:txXfrm>
        <a:off x="3535593" y="14563"/>
        <a:ext cx="3106273" cy="699427"/>
      </dsp:txXfrm>
    </dsp:sp>
    <dsp:sp modelId="{80EA7E25-F457-492E-B6B3-9406468EA2C8}">
      <dsp:nvSpPr>
        <dsp:cNvPr id="0" name=""/>
        <dsp:cNvSpPr/>
      </dsp:nvSpPr>
      <dsp:spPr>
        <a:xfrm>
          <a:off x="3541184" y="713990"/>
          <a:ext cx="3106273" cy="79056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solidFill>
                <a:srgbClr val="003399"/>
              </a:solidFill>
            </a:rPr>
            <a:t>Advanced robots, autonomous cars, drones</a:t>
          </a:r>
        </a:p>
      </dsp:txBody>
      <dsp:txXfrm>
        <a:off x="3541184" y="713990"/>
        <a:ext cx="3106273" cy="79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150" sz="2400" kern="1200" noProof="0" dirty="0">
              <a:solidFill>
                <a:srgbClr val="003399"/>
              </a:solidFill>
            </a:rPr>
            <a:t>levels &amp; actors</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150" sz="1600" kern="1200" noProof="0" dirty="0">
              <a:solidFill>
                <a:srgbClr val="003399"/>
              </a:solidFill>
            </a:rPr>
            <a:t>Policy</a:t>
          </a:r>
          <a:br>
            <a:rPr lang="en-150" sz="1600" kern="1200" noProof="0" dirty="0">
              <a:solidFill>
                <a:srgbClr val="003399"/>
              </a:solidFill>
            </a:rPr>
          </a:br>
          <a:r>
            <a:rPr lang="en-150" sz="1600" kern="1200" noProof="0" dirty="0">
              <a:solidFill>
                <a:srgbClr val="003399"/>
              </a:solidFill>
            </a:rPr>
            <a:t>making</a:t>
          </a:r>
          <a:endParaRPr lang="en-150" sz="1100" kern="1200" noProof="0" dirty="0">
            <a:solidFill>
              <a:srgbClr val="003399"/>
            </a:solidFill>
          </a:endParaRP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150" sz="1200" kern="1200" noProof="0" dirty="0">
              <a:solidFill>
                <a:srgbClr val="003399"/>
              </a:solidFill>
            </a:rPr>
            <a:t>OSH management</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150" sz="1600" kern="1200" noProof="0" dirty="0">
              <a:solidFill>
                <a:srgbClr val="003399"/>
              </a:solidFill>
            </a:rPr>
            <a:t>Workers</a:t>
          </a:r>
          <a:endParaRPr lang="en-150" sz="2000" kern="1200" noProof="0" dirty="0">
            <a:solidFill>
              <a:srgbClr val="003399"/>
            </a:solidFill>
          </a:endParaRP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150" sz="1400" kern="1200" noProof="0" dirty="0">
              <a:solidFill>
                <a:srgbClr val="003399"/>
              </a:solidFill>
            </a:rPr>
            <a:t>Labour inspection</a:t>
          </a:r>
          <a:endParaRPr lang="en-150" sz="1100" kern="1200" noProof="0" dirty="0">
            <a:solidFill>
              <a:srgbClr val="003399"/>
            </a:solidFill>
          </a:endParaRP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en-GB" sz="1200" dirty="0">
                <a:solidFill>
                  <a:srgbClr val="003399"/>
                </a:solidFill>
                <a:latin typeface="Arial"/>
              </a:rPr>
              <a:t>When it comes to the impact the technology will have on physical and cognitive tasks and therefore the jobs that contain these tasks, we see differences between the areas of application.</a:t>
            </a:r>
          </a:p>
          <a:p>
            <a:pPr marL="251994" indent="-251994" defTabSz="457189">
              <a:spcBef>
                <a:spcPts val="600"/>
              </a:spcBef>
              <a:buClr>
                <a:srgbClr val="003399"/>
              </a:buClr>
              <a:buFont typeface="Arial" panose="020B0604020202020204" pitchFamily="34" charset="0"/>
              <a:buChar char="•"/>
            </a:pPr>
            <a:r>
              <a:rPr lang="en-GB" sz="1200" b="0" dirty="0">
                <a:solidFill>
                  <a:srgbClr val="003399"/>
                </a:solidFill>
                <a:latin typeface="Arial"/>
              </a:rPr>
              <a:t>However, robotic systems have an impact that is less job-specific and more task-related.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2"/>
                </a:solidFill>
              </a:rPr>
              <a:t>Automation in the cleaning area impacts jobs in which surface cleaning is a secondary task, as well as those where it is a primary task.</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healthcare industry is frequently described as being on the brink of a major transformation due to these technologies. Data-based processes in the medical field are being automated, while higher cognitive tasks, like the diagnosis and treatment plan, are still carried out by skilled medical professionals. However, as the technology advances, its assessment becomes less supervised. Some medical devices, such as blood pressure monitors, can already determine the patient’s count accurately enough, so human reassessment is only necessary in exceptional situations.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Another sector facing considerable disruption is education, where AI can automate a variety of tasks, such as basic language training and preparation of lesson plans, assisting teachers so they can spend more time on individual student support. </a:t>
            </a: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Calibri" panose="020F0502020204030204" pitchFamily="34" charset="0"/>
              </a:rPr>
              <a:t>Advanced robotics and AI-based systems create challenges and opportunities for OSH.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Calibri" panose="020F0502020204030204" pitchFamily="34" charset="0"/>
              </a:rPr>
              <a:t>These effects can be classified as physical, psychosocial and organisational.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i="1" dirty="0"/>
              <a:t>Data </a:t>
            </a:r>
            <a:r>
              <a:rPr lang="de-DE" i="1" dirty="0" err="1"/>
              <a:t>based</a:t>
            </a:r>
            <a:r>
              <a:rPr lang="de-DE" i="1" dirty="0"/>
              <a:t> on </a:t>
            </a:r>
            <a:r>
              <a:rPr lang="de-DE" i="1" dirty="0" err="1"/>
              <a:t>literature</a:t>
            </a:r>
            <a:r>
              <a:rPr lang="de-DE" i="1" dirty="0"/>
              <a:t>.</a:t>
            </a:r>
          </a:p>
          <a:p>
            <a:endParaRPr lang="de-DE" dirty="0"/>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OSH effects of AI-based systems are divided in opportunities and risks. </a:t>
            </a: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opportunities relate more to the areas of safety, social structure, job transformation and trust. For instance, AI-based systems can help prevent accidents in logistics and transportation, reduce both physical and cognitive workload of employees, and enable workers to learn new skills.</a:t>
            </a: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risks appear in all categories </a:t>
            </a:r>
            <a:r>
              <a:rPr lang="el-GR" sz="1800" dirty="0">
                <a:effectLst/>
                <a:latin typeface="Arial" panose="020B0604020202020204" pitchFamily="34" charset="0"/>
                <a:ea typeface="Calibri" panose="020F0502020204030204" pitchFamily="34" charset="0"/>
              </a:rPr>
              <a:t>–</a:t>
            </a:r>
            <a:r>
              <a:rPr lang="en-GB" sz="1800" dirty="0">
                <a:effectLst/>
                <a:latin typeface="Arial" panose="020B0604020202020204" pitchFamily="34" charset="0"/>
                <a:ea typeface="Calibri" panose="020F0502020204030204" pitchFamily="34" charset="0"/>
              </a:rPr>
              <a:t> physical, psychosocial and organisational. They encompass loss of privacy due to the surveillance of the AI systems, fear of job loss that can also lead to stress and poor mental health, loss of autonomy, deskilling, automation bias, overreliance and misuse of the system.</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t>Data </a:t>
            </a:r>
            <a:r>
              <a:rPr lang="de-DE" i="1" dirty="0" err="1"/>
              <a:t>based</a:t>
            </a:r>
            <a:r>
              <a:rPr lang="de-DE" i="1" dirty="0"/>
              <a:t> on </a:t>
            </a:r>
            <a:r>
              <a:rPr lang="de-DE" i="1" dirty="0" err="1"/>
              <a:t>literature</a:t>
            </a:r>
            <a:r>
              <a:rPr lang="de-DE" i="1"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Times New Roman" panose="02020603050405020304" pitchFamily="18" charset="0"/>
              </a:rPr>
              <a:t>The automation of physical tasks supports workers in avoiding long-term strain injuries, removing them from hazardous working environments, reducing their workload, eliminating exposure to dangerous substances and avoiding accidents.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Times New Roman" panose="02020603050405020304" pitchFamily="18" charset="0"/>
              </a:rPr>
              <a:t>Other opportunities of advanced robotics include positive workflow, motivation and satisfaction at work, enhanced commitment and upskilling.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Arial" panose="020B0604020202020204" pitchFamily="34" charset="0"/>
                <a:ea typeface="Times New Roman" panose="02020603050405020304" pitchFamily="18" charset="0"/>
              </a:rPr>
              <a:t>On the other hand, the risks involve rejection, distrust and misuse of the technology, uncertainty about organisational changes, fear of job loss, emotional exhaustion and irritability towards the task design.</a:t>
            </a:r>
            <a:endParaRPr lang="en-IT" sz="1200" dirty="0">
              <a:effectLst/>
              <a:latin typeface="Times New Roman" panose="02020603050405020304" pitchFamily="18" charset="0"/>
              <a:ea typeface="Times New Roman" panose="02020603050405020304" pitchFamily="18"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the case studies</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en-GB" sz="1200" dirty="0"/>
              <a:t>Psychosocial risks </a:t>
            </a:r>
            <a:r>
              <a:rPr lang="en-GB" sz="1200" b="0" dirty="0"/>
              <a:t>related to advanced robotics and AI can arise from misuse of the technology, due to misfitted trust, low acceptance, or automation bias.</a:t>
            </a:r>
          </a:p>
          <a:p>
            <a:pPr marL="171450" indent="-171450">
              <a:spcBef>
                <a:spcPts val="600"/>
              </a:spcBef>
              <a:spcAft>
                <a:spcPts val="600"/>
              </a:spcAft>
              <a:buFont typeface="Arial" panose="020B0604020202020204" pitchFamily="34" charset="0"/>
              <a:buChar char="•"/>
            </a:pPr>
            <a:r>
              <a:rPr lang="en-US" sz="1200" b="0" dirty="0"/>
              <a:t>Education is vital, but </a:t>
            </a:r>
            <a:r>
              <a:rPr lang="en-US" sz="1200" dirty="0"/>
              <a:t>firsthand experience from previous implementations </a:t>
            </a:r>
            <a:r>
              <a:rPr lang="en-US" sz="1200" b="0" dirty="0"/>
              <a:t>is equally important.</a:t>
            </a:r>
          </a:p>
          <a:p>
            <a:pPr marL="171450" indent="-171450">
              <a:spcBef>
                <a:spcPts val="600"/>
              </a:spcBef>
              <a:spcAft>
                <a:spcPts val="600"/>
              </a:spcAft>
              <a:buFont typeface="Arial" panose="020B0604020202020204" pitchFamily="34" charset="0"/>
              <a:buChar char="•"/>
            </a:pPr>
            <a:r>
              <a:rPr lang="en-US" sz="1200" b="0" dirty="0"/>
              <a:t>In many cases, OSH improvement was the leading motivator for the system implementation.</a:t>
            </a:r>
            <a:endParaRPr lang="de-DE" sz="1200" b="0" dirty="0"/>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150" sz="1200" i="0" dirty="0">
                <a:solidFill>
                  <a:schemeClr val="tx2"/>
                </a:solidFill>
              </a:rPr>
              <a:t>Some</a:t>
            </a:r>
            <a:r>
              <a:rPr lang="de-DE" sz="1200" i="0" dirty="0">
                <a:solidFill>
                  <a:schemeClr val="tx2"/>
                </a:solidFill>
              </a:rPr>
              <a:t> </a:t>
            </a:r>
            <a:r>
              <a:rPr lang="en-150" sz="1200" i="0" dirty="0">
                <a:solidFill>
                  <a:schemeClr val="tx2"/>
                </a:solidFill>
              </a:rPr>
              <a:t>companies hold ethical audits for their AI applications</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Arial" panose="020B0604020202020204" pitchFamily="34" charset="0"/>
                <a:ea typeface="MS Gothic" panose="020B0609070205080204" pitchFamily="49" charset="-128"/>
                <a:cs typeface="Times New Roman" panose="02020603050405020304" pitchFamily="18" charset="0"/>
              </a:rPr>
              <a:t>Data privacy in AI-based systems can be an issue of high complexity.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Arial" panose="020B0604020202020204" pitchFamily="34" charset="0"/>
                <a:ea typeface="MS Gothic" panose="020B0609070205080204" pitchFamily="49" charset="-128"/>
                <a:cs typeface="Times New Roman" panose="02020603050405020304" pitchFamily="18" charset="0"/>
              </a:rPr>
              <a:t>To safeguard the rights of workers, data protection officers should write codes of conduct to accompany any system processing sensitive data, as recommended in the European Union AI Act.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Arial" panose="020B0604020202020204" pitchFamily="34" charset="0"/>
                <a:ea typeface="MS Gothic" panose="020B0609070205080204" pitchFamily="49" charset="-128"/>
                <a:cs typeface="Times New Roman" panose="02020603050405020304" pitchFamily="18" charset="0"/>
              </a:rPr>
              <a:t>Companies should also communicate what type of data the system is processing, if it is recording any data and why any potential recordings are necessary. </a:t>
            </a:r>
            <a:endParaRPr lang="en-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dirty="0"/>
              <a:t>Other takeaways:</a:t>
            </a:r>
          </a:p>
          <a:p>
            <a:pPr marL="171450" indent="-171450">
              <a:spcBef>
                <a:spcPts val="600"/>
              </a:spcBef>
              <a:spcAft>
                <a:spcPts val="600"/>
              </a:spcAft>
              <a:buFont typeface="Arial" panose="020B0604020202020204" pitchFamily="34" charset="0"/>
              <a:buChar char="•"/>
            </a:pPr>
            <a:r>
              <a:rPr lang="en-GB" sz="1200" dirty="0"/>
              <a:t>Challenges and risks can differ greatly from application to application</a:t>
            </a:r>
          </a:p>
          <a:p>
            <a:pPr marL="171450" indent="-171450">
              <a:spcBef>
                <a:spcPts val="600"/>
              </a:spcBef>
              <a:spcAft>
                <a:spcPts val="600"/>
              </a:spcAft>
              <a:buFont typeface="Arial" panose="020B0604020202020204" pitchFamily="34" charset="0"/>
              <a:buChar char="•"/>
            </a:pPr>
            <a:r>
              <a:rPr lang="en-US" sz="1200" dirty="0"/>
              <a:t>Cybersecurity should be considered since could have an impact on OSH</a:t>
            </a:r>
          </a:p>
          <a:p>
            <a:pPr marL="171450" indent="-171450">
              <a:spcBef>
                <a:spcPts val="600"/>
              </a:spcBef>
              <a:spcAft>
                <a:spcPts val="600"/>
              </a:spcAft>
              <a:buFont typeface="Arial" panose="020B0604020202020204" pitchFamily="34" charset="0"/>
              <a:buChar char="•"/>
            </a:pPr>
            <a:r>
              <a:rPr lang="en-US" sz="1200" dirty="0"/>
              <a:t>OSH management changes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Advanced robotics and AI-based systems are in most cases used to automate specific tasks and not to replace humans by automating jobs.</a:t>
            </a:r>
            <a:r>
              <a:rPr lang="en-IT" dirty="0">
                <a:effectLst/>
              </a:rPr>
              <a:t>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Segoe UI" panose="020B0502040204020203" pitchFamily="34" charset="0"/>
              </a:rPr>
              <a:t>Source: EU-OSHA (2022) Advanced robotics, artificial intelligence and the automation of tasks: definitions, uses, policies and strategies and Occupational Safety and Health, available at: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Segoe UI" panose="020B0502040204020203" pitchFamily="34" charset="0"/>
              </a:rPr>
              <a:t>Source: EU-OSHA (2022) Advanced robotics, artificial intelligence and the automation of tasks: definitions, uses, policies and strategies and Occupational Safety and Health, available at: https://osha.europa.eu/en/publications/advanced-robotics-artificial-intelligence-and-automation-tasks-definitions-uses-policies-and-strategies-and-occupational-safety-and-health</a:t>
            </a:r>
          </a:p>
          <a:p>
            <a:endParaRPr lang="en-GB"/>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800" dirty="0">
                <a:effectLst/>
                <a:latin typeface="Segoe UI" panose="020B0502040204020203" pitchFamily="34" charset="0"/>
              </a:rPr>
              <a:t>Source: EU-OSHA (2022) Advanced robotics, artificial intelligence and the automation of tasks: definitions, uses, policies and strategies and Occupational Safety and Health, available at: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dirty="0">
                <a:effectLst/>
                <a:latin typeface="Segoe UI" panose="020B0502040204020203" pitchFamily="34" charset="0"/>
              </a:rPr>
              <a:t>Source: EU-OSHA (2022) Advanced robotics, artificial intelligence and the automation of tasks: definitions, uses, policies and strategies and Occupational Safety and Health, available at: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E3399"/>
                </a:solidFill>
                <a:latin typeface="Arial" panose="020B0604020202020204" pitchFamily="34" charset="0"/>
                <a:cs typeface="Arial" panose="020B0604020202020204" pitchFamily="34" charset="0"/>
              </a:rPr>
              <a:t>Advanced robotics &amp; AI are likely to eliminate specific tasks, as opposed to entire jobs.</a:t>
            </a:r>
          </a:p>
          <a:p>
            <a:r>
              <a:rPr lang="en-GB" sz="1200" dirty="0">
                <a:solidFill>
                  <a:srgbClr val="0E3399"/>
                </a:solidFill>
                <a:latin typeface="Arial" panose="020B0604020202020204" pitchFamily="34" charset="0"/>
                <a:cs typeface="Arial" panose="020B0604020202020204" pitchFamily="34" charset="0"/>
              </a:rPr>
              <a:t>Examples of middle-skill jobs characterised by a cognitive and physical routine: traditional manufacturing, transportation services, office staff.</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5F9C2AC3-09BE-4A30-93A8-054ECA7FFF0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2292" y="4401676"/>
            <a:ext cx="1309231" cy="334773"/>
          </a:xfrm>
          <a:prstGeom prst="rect">
            <a:avLst/>
          </a:prstGeom>
        </p:spPr>
      </p:pic>
      <p:pic>
        <p:nvPicPr>
          <p:cNvPr id="25" name="Picture 24" descr="A logo of a healthy workplace&#10;&#10;Description automatically generated">
            <a:extLst>
              <a:ext uri="{FF2B5EF4-FFF2-40B4-BE49-F238E27FC236}">
                <a16:creationId xmlns:a16="http://schemas.microsoft.com/office/drawing/2014/main" id="{8701D5BE-9600-4D58-80DD-021942B77AB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675" b="1" dirty="0">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9" name="Picture 8">
            <a:extLst>
              <a:ext uri="{FF2B5EF4-FFF2-40B4-BE49-F238E27FC236}">
                <a16:creationId xmlns:a16="http://schemas.microsoft.com/office/drawing/2014/main" id="{AC4D9CDC-5C81-40F8-A546-AE6194FC245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450001" y="4692976"/>
            <a:ext cx="1320434" cy="337637"/>
          </a:xfrm>
          <a:prstGeom prst="rect">
            <a:avLst/>
          </a:prstGeom>
        </p:spPr>
      </p:pic>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diagramLayout" Target="../diagrams/layout6.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en-GB" sz="2000" dirty="0">
                <a:solidFill>
                  <a:srgbClr val="ACC700"/>
                </a:solidFill>
                <a:latin typeface="+mn-lt"/>
                <a:ea typeface="+mn-ea"/>
                <a:cs typeface="+mn-cs"/>
              </a:rPr>
              <a:t>SAFE AND HEALTHY WORK IN THE DIGITAL AGE </a:t>
            </a:r>
            <a:br>
              <a:rPr lang="en-GB" sz="2000" dirty="0">
                <a:solidFill>
                  <a:srgbClr val="ACC700"/>
                </a:solidFill>
                <a:latin typeface="+mn-lt"/>
                <a:ea typeface="+mn-ea"/>
                <a:cs typeface="+mn-cs"/>
              </a:rPr>
            </a:br>
            <a:r>
              <a:rPr lang="en-GB" sz="2000" dirty="0">
                <a:solidFill>
                  <a:srgbClr val="ACC700"/>
                </a:solidFill>
                <a:latin typeface="+mn-lt"/>
                <a:ea typeface="+mn-ea"/>
                <a:cs typeface="+mn-cs"/>
              </a:rPr>
              <a:t>Healthy Workplaces Campaign 2023-25</a:t>
            </a:r>
            <a:br>
              <a:rPr lang="en-GB" sz="2000" dirty="0">
                <a:solidFill>
                  <a:srgbClr val="89C140"/>
                </a:solidFill>
                <a:latin typeface="+mn-lt"/>
                <a:ea typeface="+mn-ea"/>
                <a:cs typeface="+mn-cs"/>
              </a:rPr>
            </a:br>
            <a:endParaRPr lang="en-GB" sz="2000" dirty="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5"/>
            <a:ext cx="7710488" cy="506406"/>
          </a:xfrm>
        </p:spPr>
        <p:txBody>
          <a:bodyPr vert="horz" lIns="0" tIns="0" rIns="0" bIns="0" rtlCol="0" anchor="t" anchorCtr="0">
            <a:noAutofit/>
          </a:bodyPr>
          <a:lstStyle/>
          <a:p>
            <a:pPr>
              <a:spcBef>
                <a:spcPct val="0"/>
              </a:spcBef>
            </a:pPr>
            <a:r>
              <a:rPr lang="en-GB" sz="2400" dirty="0">
                <a:latin typeface="+mj-lt"/>
                <a:ea typeface="+mj-ea"/>
              </a:rPr>
              <a:t>Advanced robotics and AI-based systems for the automation of tasks</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p:txBody>
          <a:bodyPr lIns="0"/>
          <a:lstStyle/>
          <a:p>
            <a:r>
              <a:rPr lang="en-GB" sz="2400" dirty="0"/>
              <a:t>Impact of automation on jobs</a:t>
            </a:r>
          </a:p>
        </p:txBody>
      </p:sp>
      <p:sp>
        <p:nvSpPr>
          <p:cNvPr id="4" name="Textfeld 3"/>
          <p:cNvSpPr txBox="1"/>
          <p:nvPr/>
        </p:nvSpPr>
        <p:spPr>
          <a:xfrm>
            <a:off x="457200" y="908898"/>
            <a:ext cx="782683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43" indent="-285743" defTabSz="914378">
              <a:buFont typeface="Wingdings" panose="05000000000000000000" pitchFamily="2" charset="2"/>
              <a:buChar char="§"/>
              <a:defRPr/>
            </a:pPr>
            <a:r>
              <a:rPr lang="en-GB" sz="1600" dirty="0">
                <a:solidFill>
                  <a:srgbClr val="0E3399"/>
                </a:solidFill>
                <a:latin typeface="Arial" panose="020B0604020202020204" pitchFamily="34" charset="0"/>
                <a:cs typeface="Arial" panose="020B0604020202020204" pitchFamily="34" charset="0"/>
              </a:rPr>
              <a:t>Most impacted jobs are skill-biased; they replace a more specialised but less complex skill.</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en-GB" sz="1600" dirty="0">
                <a:solidFill>
                  <a:srgbClr val="0E3399"/>
                </a:solidFill>
                <a:latin typeface="Arial" panose="020B0604020202020204" pitchFamily="34" charset="0"/>
                <a:cs typeface="Arial" panose="020B0604020202020204" pitchFamily="34" charset="0"/>
              </a:rPr>
              <a:t>Robotic systems are mainly used to substitute routine-manual tasks. </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en-GB" sz="1600" dirty="0">
                <a:solidFill>
                  <a:srgbClr val="0E3399"/>
                </a:solidFill>
                <a:latin typeface="Arial" panose="020B0604020202020204" pitchFamily="34" charset="0"/>
                <a:cs typeface="Arial" panose="020B0604020202020204" pitchFamily="34" charset="0"/>
              </a:rPr>
              <a:t>These middle-skill jobs are more easily automated because they follow repetitive, finite procedures.</a:t>
            </a: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7559873" cy="367200"/>
          </a:xfrm>
        </p:spPr>
        <p:txBody>
          <a:bodyPr lIns="0"/>
          <a:lstStyle/>
          <a:p>
            <a:r>
              <a:rPr lang="en-GB" sz="2400" dirty="0"/>
              <a:t>Impact of automation on physical tasks</a:t>
            </a:r>
          </a:p>
        </p:txBody>
      </p:sp>
      <p:sp>
        <p:nvSpPr>
          <p:cNvPr id="3" name="Content Placeholder 2"/>
          <p:cNvSpPr>
            <a:spLocks noGrp="1"/>
          </p:cNvSpPr>
          <p:nvPr>
            <p:ph sz="half" idx="1"/>
          </p:nvPr>
        </p:nvSpPr>
        <p:spPr>
          <a:xfrm>
            <a:off x="1402112" y="1018466"/>
            <a:ext cx="6635149" cy="1042138"/>
          </a:xfrm>
        </p:spPr>
        <p:txBody>
          <a:bodyPr>
            <a:normAutofit/>
          </a:bodyPr>
          <a:lstStyle/>
          <a:p>
            <a:r>
              <a:rPr lang="en-GB" sz="1600" b="1" dirty="0">
                <a:solidFill>
                  <a:schemeClr val="tx2"/>
                </a:solidFill>
              </a:rPr>
              <a:t>Physical assistance in lifting objects or people</a:t>
            </a:r>
          </a:p>
          <a:p>
            <a:pPr marL="403225" indent="-233363">
              <a:buFont typeface="Wingdings" panose="05000000000000000000" pitchFamily="2" charset="2"/>
              <a:buChar char="ü"/>
            </a:pPr>
            <a:r>
              <a:rPr lang="en-GB" sz="1600" b="0" dirty="0">
                <a:solidFill>
                  <a:schemeClr val="tx2"/>
                </a:solidFill>
              </a:rPr>
              <a:t>Areas like healthcare, manufacturing and construction</a:t>
            </a:r>
            <a:endParaRPr lang="en-GB" sz="1600" b="0" dirty="0"/>
          </a:p>
          <a:p>
            <a:pPr marL="403225" indent="-233363">
              <a:buFont typeface="Wingdings" panose="05000000000000000000" pitchFamily="2" charset="2"/>
              <a:buChar char="ü"/>
            </a:pPr>
            <a:r>
              <a:rPr lang="en-GB" sz="1600" b="0" dirty="0">
                <a:solidFill>
                  <a:schemeClr val="tx2"/>
                </a:solidFill>
              </a:rPr>
              <a:t>Reduces physical strain on workers</a:t>
            </a:r>
            <a:endParaRPr lang="en-GB" sz="1600" b="1" dirty="0">
              <a:solidFill>
                <a:schemeClr val="tx2"/>
              </a:solidFill>
            </a:endParaRPr>
          </a:p>
        </p:txBody>
      </p:sp>
      <p:sp>
        <p:nvSpPr>
          <p:cNvPr id="7" name="Textfeld 6"/>
          <p:cNvSpPr txBox="1"/>
          <p:nvPr/>
        </p:nvSpPr>
        <p:spPr>
          <a:xfrm>
            <a:off x="392668" y="2320742"/>
            <a:ext cx="6789506" cy="584775"/>
          </a:xfrm>
          <a:prstGeom prst="rect">
            <a:avLst/>
          </a:prstGeom>
          <a:noFill/>
        </p:spPr>
        <p:txBody>
          <a:bodyPr wrap="square" rtlCol="0">
            <a:spAutoFit/>
          </a:bodyPr>
          <a:lstStyle/>
          <a:p>
            <a:pPr marL="214313" indent="-214313">
              <a:buFont typeface="Wingdings" panose="05000000000000000000" pitchFamily="2" charset="2"/>
              <a:buChar char="§"/>
            </a:pPr>
            <a:r>
              <a:rPr lang="en-GB" sz="1600" b="1" dirty="0">
                <a:solidFill>
                  <a:schemeClr val="tx2"/>
                </a:solidFill>
              </a:rPr>
              <a:t>Transportation</a:t>
            </a:r>
          </a:p>
          <a:p>
            <a:pPr marL="457200" indent="-223838">
              <a:buFont typeface="Wingdings" panose="05000000000000000000" pitchFamily="2" charset="2"/>
              <a:buChar char="ü"/>
            </a:pPr>
            <a:r>
              <a:rPr lang="en-GB" sz="1600" dirty="0">
                <a:solidFill>
                  <a:schemeClr val="tx2"/>
                </a:solidFill>
              </a:rPr>
              <a:t>Opportunities in warehouses, hospitals and offices</a:t>
            </a:r>
            <a:endParaRPr lang="de-DE" sz="1600" dirty="0"/>
          </a:p>
        </p:txBody>
      </p:sp>
      <p:sp>
        <p:nvSpPr>
          <p:cNvPr id="8" name="Textfeld 7"/>
          <p:cNvSpPr txBox="1"/>
          <p:nvPr/>
        </p:nvSpPr>
        <p:spPr>
          <a:xfrm>
            <a:off x="2050489" y="3399192"/>
            <a:ext cx="5986772" cy="830997"/>
          </a:xfrm>
          <a:prstGeom prst="rect">
            <a:avLst/>
          </a:prstGeom>
          <a:noFill/>
        </p:spPr>
        <p:txBody>
          <a:bodyPr wrap="square" rtlCol="0">
            <a:spAutoFit/>
          </a:bodyPr>
          <a:lstStyle/>
          <a:p>
            <a:pPr marL="214313" indent="-214313">
              <a:buFont typeface="Wingdings" panose="05000000000000000000" pitchFamily="2" charset="2"/>
              <a:buChar char="§"/>
            </a:pPr>
            <a:r>
              <a:rPr lang="en-GB" sz="1600" b="1" dirty="0">
                <a:solidFill>
                  <a:schemeClr val="tx2"/>
                </a:solidFill>
              </a:rPr>
              <a:t>Cleaning of professional and living spaces</a:t>
            </a:r>
          </a:p>
          <a:p>
            <a:pPr marL="457200" indent="-223838">
              <a:buFont typeface="Wingdings" panose="05000000000000000000" pitchFamily="2" charset="2"/>
              <a:buChar char="ü"/>
            </a:pPr>
            <a:r>
              <a:rPr lang="en-GB" sz="1600" dirty="0">
                <a:solidFill>
                  <a:schemeClr val="tx2"/>
                </a:solidFill>
              </a:rPr>
              <a:t>Cleaning robots are the most common privately owned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64345" y="2242070"/>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GB" sz="2400" dirty="0"/>
              <a:t>Impact of automation on cognitive tasks</a:t>
            </a:r>
          </a:p>
        </p:txBody>
      </p:sp>
      <p:sp>
        <p:nvSpPr>
          <p:cNvPr id="3" name="Content Placeholder 2"/>
          <p:cNvSpPr>
            <a:spLocks noGrp="1"/>
          </p:cNvSpPr>
          <p:nvPr>
            <p:ph sz="half" idx="1"/>
          </p:nvPr>
        </p:nvSpPr>
        <p:spPr>
          <a:xfrm>
            <a:off x="1352512" y="1128170"/>
            <a:ext cx="6761545" cy="1531330"/>
          </a:xfrm>
        </p:spPr>
        <p:txBody>
          <a:bodyPr>
            <a:normAutofit/>
          </a:bodyPr>
          <a:lstStyle/>
          <a:p>
            <a:r>
              <a:rPr lang="en-GB" sz="1600" dirty="0">
                <a:solidFill>
                  <a:srgbClr val="003399"/>
                </a:solidFill>
              </a:rPr>
              <a:t>Medical diagnosis and treatment </a:t>
            </a:r>
          </a:p>
          <a:p>
            <a:pPr marL="403225" indent="-233363">
              <a:buFont typeface="Wingdings" panose="05000000000000000000" pitchFamily="2" charset="2"/>
              <a:buChar char="ü"/>
            </a:pPr>
            <a:r>
              <a:rPr lang="en-GB" sz="1600" b="0" dirty="0">
                <a:solidFill>
                  <a:srgbClr val="003399"/>
                </a:solidFill>
              </a:rPr>
              <a:t>AI analyses data and provides output</a:t>
            </a:r>
          </a:p>
          <a:p>
            <a:pPr marL="403225" indent="-233363">
              <a:buFont typeface="Wingdings" panose="05000000000000000000" pitchFamily="2" charset="2"/>
              <a:buChar char="ü"/>
            </a:pPr>
            <a:r>
              <a:rPr lang="en-GB" sz="1600" b="0" dirty="0">
                <a:solidFill>
                  <a:srgbClr val="003399"/>
                </a:solidFill>
              </a:rPr>
              <a:t>Medical professionals make the final decision</a:t>
            </a:r>
          </a:p>
          <a:p>
            <a:pPr marL="403225" indent="-233363">
              <a:buFont typeface="Wingdings" panose="05000000000000000000" pitchFamily="2" charset="2"/>
              <a:buChar char="ü"/>
            </a:pPr>
            <a:r>
              <a:rPr lang="en-GB" sz="1600" b="0" dirty="0">
                <a:solidFill>
                  <a:srgbClr val="003399"/>
                </a:solidFill>
              </a:rPr>
              <a:t>As technology advances, assessment gets less supervised</a:t>
            </a:r>
            <a:endParaRPr lang="en-GB" sz="1600" b="1" dirty="0">
              <a:solidFill>
                <a:schemeClr val="tx2"/>
              </a:solidFill>
            </a:endParaRPr>
          </a:p>
        </p:txBody>
      </p:sp>
      <p:sp>
        <p:nvSpPr>
          <p:cNvPr id="5" name="Textfeld 4"/>
          <p:cNvSpPr txBox="1"/>
          <p:nvPr/>
        </p:nvSpPr>
        <p:spPr>
          <a:xfrm>
            <a:off x="450000" y="2953002"/>
            <a:ext cx="6226157" cy="661720"/>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en-GB" sz="1600" b="1" dirty="0">
                <a:solidFill>
                  <a:srgbClr val="003399"/>
                </a:solidFill>
              </a:rPr>
              <a:t>Language and text processing</a:t>
            </a:r>
          </a:p>
          <a:p>
            <a:pPr marL="461963" indent="-228600">
              <a:spcAft>
                <a:spcPts val="600"/>
              </a:spcAft>
              <a:buFont typeface="Wingdings" panose="05000000000000000000" pitchFamily="2" charset="2"/>
              <a:buChar char="ü"/>
            </a:pPr>
            <a:r>
              <a:rPr lang="en-GB" sz="1600" dirty="0">
                <a:solidFill>
                  <a:srgbClr val="003399"/>
                </a:solidFill>
              </a:rPr>
              <a:t>Textual content creation, speech production or translation</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191"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en-GB" sz="2400" dirty="0"/>
              <a:t>OSH effects</a:t>
            </a:r>
          </a:p>
        </p:txBody>
      </p:sp>
      <p:sp>
        <p:nvSpPr>
          <p:cNvPr id="12" name="Inhaltsplatzhalter 2"/>
          <p:cNvSpPr>
            <a:spLocks noGrp="1"/>
          </p:cNvSpPr>
          <p:nvPr>
            <p:ph sz="half" idx="1"/>
          </p:nvPr>
        </p:nvSpPr>
        <p:spPr>
          <a:xfrm>
            <a:off x="382833" y="2030439"/>
            <a:ext cx="2665752" cy="1775637"/>
          </a:xfrm>
        </p:spPr>
        <p:txBody>
          <a:bodyPr>
            <a:normAutofit/>
          </a:bodyPr>
          <a:lstStyle/>
          <a:p>
            <a:pPr>
              <a:spcBef>
                <a:spcPts val="0"/>
              </a:spcBef>
              <a:spcAft>
                <a:spcPts val="600"/>
              </a:spcAft>
              <a:buClr>
                <a:srgbClr val="003399"/>
              </a:buClr>
              <a:buFont typeface="Arial" panose="020B0604020202020204" pitchFamily="34" charset="0"/>
              <a:buChar char="•"/>
              <a:defRPr/>
            </a:pPr>
            <a:r>
              <a:rPr lang="en-GB" sz="1600" b="0" dirty="0">
                <a:solidFill>
                  <a:srgbClr val="003399"/>
                </a:solidFill>
              </a:rPr>
              <a:t>Physical benefits</a:t>
            </a:r>
          </a:p>
          <a:p>
            <a:pPr>
              <a:spcBef>
                <a:spcPts val="0"/>
              </a:spcBef>
              <a:spcAft>
                <a:spcPts val="600"/>
              </a:spcAft>
              <a:buClr>
                <a:srgbClr val="003399"/>
              </a:buClr>
              <a:buFont typeface="Arial" panose="020B0604020202020204" pitchFamily="34" charset="0"/>
              <a:buChar char="•"/>
              <a:defRPr/>
            </a:pPr>
            <a:r>
              <a:rPr lang="en-GB" sz="1600" b="0" dirty="0">
                <a:solidFill>
                  <a:srgbClr val="003399"/>
                </a:solidFill>
              </a:rPr>
              <a:t>Physical risks</a:t>
            </a:r>
          </a:p>
          <a:p>
            <a:pPr>
              <a:spcBef>
                <a:spcPts val="0"/>
              </a:spcBef>
              <a:spcAft>
                <a:spcPts val="600"/>
              </a:spcAft>
              <a:buClr>
                <a:srgbClr val="003399"/>
              </a:buClr>
              <a:buFont typeface="Arial" panose="020B0604020202020204" pitchFamily="34" charset="0"/>
              <a:buChar char="•"/>
              <a:defRPr/>
            </a:pPr>
            <a:r>
              <a:rPr lang="en-GB" sz="1600" b="0" dirty="0">
                <a:solidFill>
                  <a:srgbClr val="003399"/>
                </a:solidFill>
              </a:rPr>
              <a:t>Long-term physical health</a:t>
            </a:r>
          </a:p>
          <a:p>
            <a:pPr lvl="1">
              <a:spcAft>
                <a:spcPts val="600"/>
              </a:spcAft>
            </a:pP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en-GB" sz="1600" b="0" dirty="0">
                <a:solidFill>
                  <a:srgbClr val="003399"/>
                </a:solidFill>
              </a:rPr>
              <a:t>Function allocation</a:t>
            </a:r>
          </a:p>
          <a:p>
            <a:pPr>
              <a:spcBef>
                <a:spcPts val="0"/>
              </a:spcBef>
              <a:spcAft>
                <a:spcPts val="600"/>
              </a:spcAft>
              <a:buFont typeface="Arial" panose="020B0604020202020204" pitchFamily="34" charset="0"/>
              <a:buChar char="•"/>
            </a:pPr>
            <a:r>
              <a:rPr lang="en-GB" sz="1600" b="0" dirty="0">
                <a:solidFill>
                  <a:srgbClr val="003399"/>
                </a:solidFill>
              </a:rPr>
              <a:t>Task design</a:t>
            </a:r>
          </a:p>
          <a:p>
            <a:pPr>
              <a:spcBef>
                <a:spcPts val="0"/>
              </a:spcBef>
              <a:spcAft>
                <a:spcPts val="600"/>
              </a:spcAft>
              <a:buFont typeface="Arial" panose="020B0604020202020204" pitchFamily="34" charset="0"/>
              <a:buChar char="•"/>
            </a:pPr>
            <a:r>
              <a:rPr lang="en-GB" sz="1600" b="0" dirty="0">
                <a:solidFill>
                  <a:srgbClr val="003399"/>
                </a:solidFill>
              </a:rPr>
              <a:t>Interaction design</a:t>
            </a:r>
          </a:p>
          <a:p>
            <a:pPr>
              <a:spcBef>
                <a:spcPts val="0"/>
              </a:spcBef>
              <a:spcAft>
                <a:spcPts val="600"/>
              </a:spcAft>
              <a:buFont typeface="Arial" panose="020B0604020202020204" pitchFamily="34" charset="0"/>
              <a:buChar char="•"/>
            </a:pPr>
            <a:r>
              <a:rPr lang="en-GB" sz="1600" b="0" dirty="0">
                <a:solidFill>
                  <a:srgbClr val="003399"/>
                </a:solidFill>
              </a:rPr>
              <a:t>Operation and supervision</a:t>
            </a:r>
            <a:endParaRPr lang="en-GB" sz="1600" b="0" dirty="0">
              <a:solidFill>
                <a:srgbClr val="000000"/>
              </a:solidFill>
            </a:endParaRPr>
          </a:p>
        </p:txBody>
      </p:sp>
      <p:sp>
        <p:nvSpPr>
          <p:cNvPr id="13" name="Inhaltsplatzhalter 2"/>
          <p:cNvSpPr txBox="1">
            <a:spLocks/>
          </p:cNvSpPr>
          <p:nvPr/>
        </p:nvSpPr>
        <p:spPr>
          <a:xfrm>
            <a:off x="5892633" y="2030439"/>
            <a:ext cx="2665752" cy="1868207"/>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a:spcBef>
                <a:spcPts val="0"/>
              </a:spcBef>
              <a:spcAft>
                <a:spcPts val="600"/>
              </a:spcAft>
              <a:buClr>
                <a:srgbClr val="003399"/>
              </a:buClr>
              <a:buFont typeface="Arial" panose="020B0604020202020204" pitchFamily="34" charset="0"/>
              <a:buChar char="•"/>
              <a:defRPr/>
            </a:pPr>
            <a:r>
              <a:rPr lang="en-GB" sz="1600" b="0" dirty="0">
                <a:solidFill>
                  <a:srgbClr val="003399"/>
                </a:solidFill>
              </a:rPr>
              <a:t>Introduction process and change management</a:t>
            </a:r>
          </a:p>
          <a:p>
            <a:pPr defTabSz="342892">
              <a:lnSpc>
                <a:spcPct val="120000"/>
              </a:lnSpc>
              <a:spcBef>
                <a:spcPts val="0"/>
              </a:spcBef>
              <a:spcAft>
                <a:spcPts val="600"/>
              </a:spcAft>
              <a:buClr>
                <a:srgbClr val="003399"/>
              </a:buClr>
              <a:buFont typeface="Arial" panose="020B0604020202020204" pitchFamily="34" charset="0"/>
              <a:buChar char="•"/>
              <a:defRPr/>
            </a:pPr>
            <a:r>
              <a:rPr lang="en-GB" sz="1600" b="0" dirty="0">
                <a:solidFill>
                  <a:srgbClr val="003399"/>
                </a:solidFill>
              </a:rPr>
              <a:t>Cybersecurity</a:t>
            </a:r>
          </a:p>
          <a:p>
            <a:pPr defTabSz="342892">
              <a:lnSpc>
                <a:spcPct val="120000"/>
              </a:lnSpc>
              <a:spcBef>
                <a:spcPts val="0"/>
              </a:spcBef>
              <a:spcAft>
                <a:spcPts val="600"/>
              </a:spcAft>
              <a:buClr>
                <a:srgbClr val="003399"/>
              </a:buClr>
              <a:buFont typeface="Arial" panose="020B0604020202020204" pitchFamily="34" charset="0"/>
              <a:buChar char="•"/>
              <a:defRPr/>
            </a:pPr>
            <a:r>
              <a:rPr lang="en-GB" sz="1600" b="0" dirty="0">
                <a:solidFill>
                  <a:srgbClr val="003399"/>
                </a:solidFill>
              </a:rPr>
              <a:t>Need for training</a:t>
            </a:r>
          </a:p>
          <a:p>
            <a:pPr marL="188996" indent="-188996" defTabSz="342892">
              <a:spcBef>
                <a:spcPts val="0"/>
              </a:spcBef>
              <a:spcAft>
                <a:spcPts val="600"/>
              </a:spcAft>
              <a:buClr>
                <a:srgbClr val="003399"/>
              </a:buClr>
              <a:defRPr/>
            </a:pPr>
            <a:endParaRPr lang="en-US" sz="1600" dirty="0">
              <a:solidFill>
                <a:srgbClr val="003399"/>
              </a:solidFill>
            </a:endParaRPr>
          </a:p>
          <a:p>
            <a:pPr marL="323992" lvl="1" indent="-134997" defTabSz="342892">
              <a:spcAft>
                <a:spcPts val="600"/>
              </a:spcAft>
              <a:defRPr/>
            </a:pPr>
            <a:endParaRPr lang="en-US" sz="1600" dirty="0">
              <a:solidFill>
                <a:srgbClr val="000000"/>
              </a:solidFil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n-GB" sz="1800" b="1" dirty="0">
                  <a:solidFill>
                    <a:schemeClr val="bg1"/>
                  </a:solidFill>
                  <a:ea typeface="Arial"/>
                  <a:cs typeface="Arial"/>
                  <a:sym typeface="Arial"/>
                </a:rPr>
                <a:t>Physical</a:t>
              </a:r>
              <a:r>
                <a:rPr lang="de-DE" sz="1800" b="1" dirty="0">
                  <a:solidFill>
                    <a:schemeClr val="bg1"/>
                  </a:solidFill>
                  <a:ea typeface="Arial"/>
                  <a:cs typeface="Arial"/>
                  <a:sym typeface="Arial"/>
                </a:rPr>
                <a:t> </a:t>
              </a:r>
            </a:p>
            <a:p>
              <a:pPr algn="ctr" defTabSz="914378" hangingPunct="0">
                <a:defRPr/>
              </a:pPr>
              <a:r>
                <a:rPr lang="en-150" sz="1800" b="1" dirty="0">
                  <a:solidFill>
                    <a:schemeClr val="bg1"/>
                  </a:solidFill>
                  <a:ea typeface="Arial"/>
                  <a:cs typeface="Arial"/>
                  <a:sym typeface="Arial"/>
                </a:rPr>
                <a:t>effects</a:t>
              </a:r>
              <a:endParaRPr lang="en-150" sz="1800" b="1" dirty="0">
                <a:solidFill>
                  <a:schemeClr val="bg1"/>
                </a:solidFill>
                <a:latin typeface="Arial"/>
                <a:ea typeface="Arial"/>
                <a:cs typeface="Arial"/>
                <a:sym typeface="Arial"/>
              </a:endParaRP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n-GB" sz="1800" b="1" dirty="0">
                  <a:solidFill>
                    <a:schemeClr val="bg1"/>
                  </a:solidFill>
                  <a:ea typeface="Arial"/>
                  <a:cs typeface="Arial"/>
                  <a:sym typeface="Arial"/>
                </a:rPr>
                <a:t>Psychosocial</a:t>
              </a:r>
              <a:r>
                <a:rPr lang="de-DE" sz="1800" b="1" dirty="0">
                  <a:solidFill>
                    <a:schemeClr val="bg1"/>
                  </a:solidFill>
                  <a:ea typeface="Arial"/>
                  <a:cs typeface="Arial"/>
                  <a:sym typeface="Arial"/>
                </a:rPr>
                <a:t> </a:t>
              </a:r>
            </a:p>
            <a:p>
              <a:pPr algn="ctr" defTabSz="914378" hangingPunct="0">
                <a:defRPr/>
              </a:pPr>
              <a:r>
                <a:rPr lang="en-150" sz="1800" b="1" dirty="0">
                  <a:solidFill>
                    <a:schemeClr val="bg1"/>
                  </a:solidFill>
                  <a:ea typeface="Arial"/>
                  <a:cs typeface="Arial"/>
                  <a:sym typeface="Arial"/>
                </a:rPr>
                <a:t>effects</a:t>
              </a:r>
              <a:endParaRPr lang="en-150" sz="1800" b="1" dirty="0">
                <a:solidFill>
                  <a:schemeClr val="bg1"/>
                </a:solidFill>
                <a:latin typeface="Arial"/>
                <a:ea typeface="Arial"/>
                <a:cs typeface="Arial"/>
                <a:sym typeface="Arial"/>
              </a:endParaRP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n-GB" sz="1800" b="1" dirty="0">
                  <a:solidFill>
                    <a:schemeClr val="bg1"/>
                  </a:solidFill>
                  <a:ea typeface="Arial"/>
                  <a:cs typeface="Arial"/>
                  <a:sym typeface="Arial"/>
                </a:rPr>
                <a:t>Organisational </a:t>
              </a:r>
              <a:r>
                <a:rPr lang="en-150" sz="1800" b="1" dirty="0">
                  <a:solidFill>
                    <a:schemeClr val="bg1"/>
                  </a:solidFill>
                  <a:ea typeface="Arial"/>
                  <a:cs typeface="Arial"/>
                  <a:sym typeface="Arial"/>
                </a:rPr>
                <a:t>effects</a:t>
              </a:r>
              <a:endParaRPr lang="en-150" sz="1800" b="1"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7559872" cy="508859"/>
          </a:xfrm>
          <a:prstGeom prst="rect">
            <a:avLst/>
          </a:prstGeom>
        </p:spPr>
        <p:txBody>
          <a:bodyPr lIns="0"/>
          <a:lstStyle/>
          <a:p>
            <a:r>
              <a:rPr lang="en-GB" sz="2400" dirty="0"/>
              <a:t>OSH factors and effects of AI-based systems</a:t>
            </a:r>
            <a:endParaRPr sz="2400" dirty="0"/>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8664" y="781577"/>
            <a:ext cx="5883103" cy="3608908"/>
            <a:chOff x="2917482" y="900229"/>
            <a:chExt cx="5883103" cy="3608908"/>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15186" y="1173038"/>
              <a:ext cx="1457406"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ACCIDENT PREVENTION</a:t>
              </a:r>
            </a:p>
          </p:txBody>
        </p:sp>
        <p:sp>
          <p:nvSpPr>
            <p:cNvPr id="290" name="Rechteck 289"/>
            <p:cNvSpPr/>
            <p:nvPr/>
          </p:nvSpPr>
          <p:spPr>
            <a:xfrm>
              <a:off x="7154139" y="1923131"/>
              <a:ext cx="1646445"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STRESS</a:t>
              </a:r>
            </a:p>
            <a:p>
              <a:pPr marL="115888" indent="-115888">
                <a:buFont typeface="Wingdings" panose="05000000000000000000" pitchFamily="2" charset="2"/>
                <a:buChar char="§"/>
              </a:pPr>
              <a:r>
                <a:rPr lang="de-DE" sz="700" b="1" dirty="0">
                  <a:solidFill>
                    <a:srgbClr val="003399"/>
                  </a:solidFill>
                </a:rPr>
                <a:t>COMMUNICATION PROBLEMS</a:t>
              </a:r>
            </a:p>
            <a:p>
              <a:pPr marL="115888" indent="-115888">
                <a:buFont typeface="Wingdings" panose="05000000000000000000" pitchFamily="2" charset="2"/>
                <a:buChar char="§"/>
              </a:pPr>
              <a:r>
                <a:rPr lang="de-DE" sz="700" b="1" dirty="0">
                  <a:solidFill>
                    <a:srgbClr val="003399"/>
                  </a:solidFill>
                </a:rPr>
                <a:t>CONFLICTS</a:t>
              </a:r>
            </a:p>
          </p:txBody>
        </p:sp>
        <p:sp>
          <p:nvSpPr>
            <p:cNvPr id="291" name="Textfeld 290"/>
            <p:cNvSpPr txBox="1"/>
            <p:nvPr/>
          </p:nvSpPr>
          <p:spPr>
            <a:xfrm rot="18489174">
              <a:off x="4784720" y="1946836"/>
              <a:ext cx="875511" cy="207749"/>
            </a:xfrm>
            <a:prstGeom prst="rect">
              <a:avLst/>
            </a:prstGeom>
            <a:noFill/>
          </p:spPr>
          <p:txBody>
            <a:bodyPr wrap="square" rtlCol="0">
              <a:spAutoFit/>
            </a:bodyPr>
            <a:lstStyle/>
            <a:p>
              <a:r>
                <a:rPr lang="en-150" sz="750" b="1" dirty="0">
                  <a:solidFill>
                    <a:srgbClr val="003399"/>
                  </a:solidFill>
                </a:rPr>
                <a:t>Psychosocial</a:t>
              </a:r>
            </a:p>
          </p:txBody>
        </p:sp>
        <p:sp>
          <p:nvSpPr>
            <p:cNvPr id="37" name="Textfeld 36"/>
            <p:cNvSpPr txBox="1"/>
            <p:nvPr/>
          </p:nvSpPr>
          <p:spPr>
            <a:xfrm rot="1720010">
              <a:off x="5944489" y="1840937"/>
              <a:ext cx="875511" cy="207749"/>
            </a:xfrm>
            <a:prstGeom prst="rect">
              <a:avLst/>
            </a:prstGeom>
            <a:noFill/>
          </p:spPr>
          <p:txBody>
            <a:bodyPr wrap="square" rtlCol="0">
              <a:spAutoFit/>
            </a:bodyPr>
            <a:lstStyle/>
            <a:p>
              <a:r>
                <a:rPr lang="en-150" sz="750" b="1" dirty="0">
                  <a:solidFill>
                    <a:srgbClr val="003399"/>
                  </a:solidFill>
                </a:rPr>
                <a:t>Physical</a:t>
              </a:r>
            </a:p>
          </p:txBody>
        </p:sp>
        <p:sp>
          <p:nvSpPr>
            <p:cNvPr id="38" name="Textfeld 37"/>
            <p:cNvSpPr txBox="1"/>
            <p:nvPr/>
          </p:nvSpPr>
          <p:spPr>
            <a:xfrm rot="17761369">
              <a:off x="6128039" y="2841957"/>
              <a:ext cx="875511" cy="207749"/>
            </a:xfrm>
            <a:prstGeom prst="rect">
              <a:avLst/>
            </a:prstGeom>
            <a:noFill/>
          </p:spPr>
          <p:txBody>
            <a:bodyPr wrap="square" rtlCol="0">
              <a:spAutoFit/>
            </a:bodyPr>
            <a:lstStyle/>
            <a:p>
              <a:r>
                <a:rPr lang="en-150" sz="750" b="1" dirty="0">
                  <a:solidFill>
                    <a:srgbClr val="003399"/>
                  </a:solidFill>
                </a:rPr>
                <a:t>Organisational</a:t>
              </a:r>
            </a:p>
          </p:txBody>
        </p:sp>
        <p:sp>
          <p:nvSpPr>
            <p:cNvPr id="39" name="Textfeld 38"/>
            <p:cNvSpPr txBox="1"/>
            <p:nvPr/>
          </p:nvSpPr>
          <p:spPr>
            <a:xfrm>
              <a:off x="7142555" y="1714210"/>
              <a:ext cx="1658030"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QUALITY OF COOPERATION</a:t>
              </a:r>
            </a:p>
          </p:txBody>
        </p:sp>
        <p:sp>
          <p:nvSpPr>
            <p:cNvPr id="40" name="Textfeld 39"/>
            <p:cNvSpPr txBox="1"/>
            <p:nvPr/>
          </p:nvSpPr>
          <p:spPr>
            <a:xfrm>
              <a:off x="6858100" y="3632523"/>
              <a:ext cx="1028692" cy="300082"/>
            </a:xfrm>
            <a:prstGeom prst="rect">
              <a:avLst/>
            </a:prstGeom>
            <a:solidFill>
              <a:srgbClr val="D7E3AF"/>
            </a:solidFill>
          </p:spPr>
          <p:txBody>
            <a:bodyPr wrap="square" rtlCol="0">
              <a:spAutoFit/>
            </a:bodyPr>
            <a:lstStyle/>
            <a:p>
              <a:r>
                <a:rPr lang="de-DE" sz="675" b="1" dirty="0">
                  <a:solidFill>
                    <a:srgbClr val="003399"/>
                  </a:solidFill>
                </a:rPr>
                <a:t>- UPSKILLING</a:t>
              </a:r>
              <a:br>
                <a:rPr lang="de-DE" sz="675" b="1" dirty="0">
                  <a:solidFill>
                    <a:srgbClr val="003399"/>
                  </a:solidFill>
                </a:rPr>
              </a:br>
              <a:r>
                <a:rPr lang="de-DE" sz="675" b="1" dirty="0">
                  <a:solidFill>
                    <a:srgbClr val="003399"/>
                  </a:solidFill>
                </a:rPr>
                <a:t>- RESKILLING</a:t>
              </a:r>
            </a:p>
          </p:txBody>
        </p:sp>
        <p:sp>
          <p:nvSpPr>
            <p:cNvPr id="41" name="Rechteck 40"/>
            <p:cNvSpPr/>
            <p:nvPr/>
          </p:nvSpPr>
          <p:spPr>
            <a:xfrm>
              <a:off x="6871850" y="3940530"/>
              <a:ext cx="1000741" cy="23020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675" b="1" dirty="0">
                  <a:solidFill>
                    <a:srgbClr val="003399"/>
                  </a:solidFill>
                </a:rPr>
                <a:t>- DESKILLING</a:t>
              </a:r>
            </a:p>
          </p:txBody>
        </p:sp>
        <p:sp>
          <p:nvSpPr>
            <p:cNvPr id="42" name="Textfeld 41"/>
            <p:cNvSpPr txBox="1"/>
            <p:nvPr/>
          </p:nvSpPr>
          <p:spPr>
            <a:xfrm>
              <a:off x="4398259" y="3815966"/>
              <a:ext cx="1372193"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REDUCED WORKLOAD</a:t>
              </a:r>
            </a:p>
            <a:p>
              <a:pPr marL="115888" indent="-115888">
                <a:buFont typeface="Wingdings" panose="05000000000000000000" pitchFamily="2" charset="2"/>
                <a:buChar char="§"/>
              </a:pPr>
              <a:r>
                <a:rPr lang="de-DE" sz="700" b="1" dirty="0">
                  <a:solidFill>
                    <a:srgbClr val="003399"/>
                  </a:solidFill>
                </a:rPr>
                <a:t>PERFORMANCE</a:t>
              </a:r>
            </a:p>
          </p:txBody>
        </p:sp>
        <p:sp>
          <p:nvSpPr>
            <p:cNvPr id="43" name="Rechteck 42"/>
            <p:cNvSpPr/>
            <p:nvPr/>
          </p:nvSpPr>
          <p:spPr>
            <a:xfrm>
              <a:off x="4412072" y="4123861"/>
              <a:ext cx="1191126"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OVERRELIANCE</a:t>
              </a:r>
            </a:p>
            <a:p>
              <a:pPr marL="115888" indent="-115888">
                <a:buFont typeface="Wingdings" panose="05000000000000000000" pitchFamily="2" charset="2"/>
                <a:buChar char="§"/>
              </a:pPr>
              <a:r>
                <a:rPr lang="de-DE" sz="700" b="1" dirty="0">
                  <a:solidFill>
                    <a:srgbClr val="003399"/>
                  </a:solidFill>
                </a:rPr>
                <a:t>AUTOMATION BIAS</a:t>
              </a:r>
            </a:p>
            <a:p>
              <a:pPr marL="115888" indent="-115888">
                <a:buFont typeface="Wingdings" panose="05000000000000000000" pitchFamily="2" charset="2"/>
                <a:buChar char="§"/>
              </a:pPr>
              <a:r>
                <a:rPr lang="de-DE" sz="700" b="1" dirty="0">
                  <a:solidFill>
                    <a:srgbClr val="003399"/>
                  </a:solidFill>
                </a:rPr>
                <a:t>MISUSE</a:t>
              </a:r>
            </a:p>
          </p:txBody>
        </p:sp>
        <p:sp>
          <p:nvSpPr>
            <p:cNvPr id="44" name="Rechteck 43"/>
            <p:cNvSpPr/>
            <p:nvPr/>
          </p:nvSpPr>
          <p:spPr>
            <a:xfrm>
              <a:off x="3239771" y="3197421"/>
              <a:ext cx="1172301" cy="29889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LOSS OF PRIVACY</a:t>
              </a:r>
            </a:p>
            <a:p>
              <a:pPr marL="115888" indent="-115888">
                <a:buFont typeface="Wingdings" panose="05000000000000000000" pitchFamily="2" charset="2"/>
                <a:buChar char="§"/>
              </a:pPr>
              <a:r>
                <a:rPr lang="de-DE" sz="700" b="1" dirty="0">
                  <a:solidFill>
                    <a:srgbClr val="003399"/>
                  </a:solidFill>
                </a:rPr>
                <a:t>SELF-CENSORSHIP</a:t>
              </a:r>
            </a:p>
          </p:txBody>
        </p:sp>
        <p:sp>
          <p:nvSpPr>
            <p:cNvPr id="45" name="Rechteck 44"/>
            <p:cNvSpPr/>
            <p:nvPr/>
          </p:nvSpPr>
          <p:spPr>
            <a:xfrm>
              <a:off x="2917482" y="2084090"/>
              <a:ext cx="1578400"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LOSS OF AUTONOMY</a:t>
              </a:r>
            </a:p>
            <a:p>
              <a:pPr marL="115888" indent="-115888">
                <a:buFont typeface="Wingdings" panose="05000000000000000000" pitchFamily="2" charset="2"/>
                <a:buChar char="§"/>
              </a:pPr>
              <a:r>
                <a:rPr lang="de-DE" sz="700" b="1" dirty="0">
                  <a:solidFill>
                    <a:srgbClr val="003399"/>
                  </a:solidFill>
                </a:rPr>
                <a:t>LOSS OF MEANINGFULNESS</a:t>
              </a:r>
            </a:p>
            <a:p>
              <a:pPr marL="115888" indent="-115888">
                <a:buFont typeface="Wingdings" panose="05000000000000000000" pitchFamily="2" charset="2"/>
                <a:buChar char="§"/>
              </a:pPr>
              <a:r>
                <a:rPr lang="de-DE" sz="700" b="1" dirty="0">
                  <a:solidFill>
                    <a:srgbClr val="003399"/>
                  </a:solidFill>
                </a:rPr>
                <a:t>DEPERSONALISATION</a:t>
              </a:r>
            </a:p>
          </p:txBody>
        </p:sp>
        <p:sp>
          <p:nvSpPr>
            <p:cNvPr id="46" name="Rechteck 45"/>
            <p:cNvSpPr/>
            <p:nvPr/>
          </p:nvSpPr>
          <p:spPr>
            <a:xfrm>
              <a:off x="4280895" y="900229"/>
              <a:ext cx="1433919"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FEAR</a:t>
              </a:r>
            </a:p>
            <a:p>
              <a:pPr marL="115888" indent="-115888">
                <a:buFont typeface="Wingdings" panose="05000000000000000000" pitchFamily="2" charset="2"/>
                <a:buChar char="§"/>
              </a:pPr>
              <a:r>
                <a:rPr lang="de-DE" sz="700" b="1" dirty="0">
                  <a:solidFill>
                    <a:srgbClr val="003399"/>
                  </a:solidFill>
                </a:rPr>
                <a:t>STRESS</a:t>
              </a:r>
            </a:p>
            <a:p>
              <a:pPr marL="115888" indent="-115888">
                <a:buFont typeface="Wingdings" panose="05000000000000000000" pitchFamily="2" charset="2"/>
                <a:buChar char="§"/>
              </a:pPr>
              <a:r>
                <a:rPr lang="de-DE" sz="700" b="1" dirty="0">
                  <a:solidFill>
                    <a:srgbClr val="003399"/>
                  </a:solidFill>
                </a:rPr>
                <a:t>POOR MENTAL HEALTH</a:t>
              </a:r>
            </a:p>
          </p:txBody>
        </p:sp>
        <p:sp>
          <p:nvSpPr>
            <p:cNvPr id="292" name="Textfeld 291"/>
            <p:cNvSpPr txBox="1"/>
            <p:nvPr/>
          </p:nvSpPr>
          <p:spPr>
            <a:xfrm>
              <a:off x="5043652" y="1395686"/>
              <a:ext cx="726801" cy="196208"/>
            </a:xfrm>
            <a:prstGeom prst="rect">
              <a:avLst/>
            </a:prstGeom>
            <a:noFill/>
          </p:spPr>
          <p:txBody>
            <a:bodyPr wrap="square" rtlCol="0">
              <a:spAutoFit/>
            </a:bodyPr>
            <a:lstStyle/>
            <a:p>
              <a:r>
                <a:rPr lang="de-DE" sz="675" b="1" dirty="0">
                  <a:solidFill>
                    <a:srgbClr val="003399"/>
                  </a:solidFill>
                </a:rPr>
                <a:t>JOB LOSS</a:t>
              </a:r>
            </a:p>
          </p:txBody>
        </p:sp>
        <p:sp>
          <p:nvSpPr>
            <p:cNvPr id="48" name="Textfeld 47"/>
            <p:cNvSpPr txBox="1"/>
            <p:nvPr/>
          </p:nvSpPr>
          <p:spPr>
            <a:xfrm>
              <a:off x="6160237" y="1431816"/>
              <a:ext cx="726801" cy="196208"/>
            </a:xfrm>
            <a:prstGeom prst="rect">
              <a:avLst/>
            </a:prstGeom>
            <a:noFill/>
          </p:spPr>
          <p:txBody>
            <a:bodyPr wrap="square" rtlCol="0">
              <a:spAutoFit/>
            </a:bodyPr>
            <a:lstStyle/>
            <a:p>
              <a:r>
                <a:rPr lang="de-DE" sz="675" b="1" dirty="0">
                  <a:solidFill>
                    <a:srgbClr val="003399"/>
                  </a:solidFill>
                </a:rPr>
                <a:t>SAFETY</a:t>
              </a:r>
            </a:p>
          </p:txBody>
        </p:sp>
        <p:sp>
          <p:nvSpPr>
            <p:cNvPr id="49" name="Textfeld 48"/>
            <p:cNvSpPr txBox="1"/>
            <p:nvPr/>
          </p:nvSpPr>
          <p:spPr>
            <a:xfrm>
              <a:off x="6706486" y="2444257"/>
              <a:ext cx="711992" cy="300082"/>
            </a:xfrm>
            <a:prstGeom prst="rect">
              <a:avLst/>
            </a:prstGeom>
            <a:noFill/>
          </p:spPr>
          <p:txBody>
            <a:bodyPr wrap="square" rtlCol="0">
              <a:spAutoFit/>
            </a:bodyPr>
            <a:lstStyle/>
            <a:p>
              <a:pPr algn="ctr"/>
              <a:r>
                <a:rPr lang="de-DE" sz="675" b="1" dirty="0">
                  <a:solidFill>
                    <a:srgbClr val="003399"/>
                  </a:solidFill>
                </a:rPr>
                <a:t>SOCIAL STRUCTURE</a:t>
              </a:r>
            </a:p>
          </p:txBody>
        </p:sp>
        <p:sp>
          <p:nvSpPr>
            <p:cNvPr id="50" name="Textfeld 49"/>
            <p:cNvSpPr txBox="1"/>
            <p:nvPr/>
          </p:nvSpPr>
          <p:spPr>
            <a:xfrm>
              <a:off x="6160237" y="3320962"/>
              <a:ext cx="1044427" cy="300082"/>
            </a:xfrm>
            <a:prstGeom prst="rect">
              <a:avLst/>
            </a:prstGeom>
            <a:noFill/>
          </p:spPr>
          <p:txBody>
            <a:bodyPr wrap="square" rtlCol="0">
              <a:spAutoFit/>
            </a:bodyPr>
            <a:lstStyle/>
            <a:p>
              <a:pPr algn="ctr"/>
              <a:r>
                <a:rPr lang="de-DE" sz="675" b="1" dirty="0">
                  <a:solidFill>
                    <a:srgbClr val="003399"/>
                  </a:solidFill>
                </a:rPr>
                <a:t>JOB TRANSFORMATION</a:t>
              </a:r>
            </a:p>
          </p:txBody>
        </p:sp>
        <p:sp>
          <p:nvSpPr>
            <p:cNvPr id="51" name="Textfeld 50"/>
            <p:cNvSpPr txBox="1"/>
            <p:nvPr/>
          </p:nvSpPr>
          <p:spPr>
            <a:xfrm>
              <a:off x="5379259" y="3602330"/>
              <a:ext cx="726801" cy="196208"/>
            </a:xfrm>
            <a:prstGeom prst="rect">
              <a:avLst/>
            </a:prstGeom>
            <a:noFill/>
          </p:spPr>
          <p:txBody>
            <a:bodyPr wrap="square" rtlCol="0">
              <a:spAutoFit/>
            </a:bodyPr>
            <a:lstStyle/>
            <a:p>
              <a:r>
                <a:rPr lang="de-DE" sz="675" b="1" dirty="0">
                  <a:solidFill>
                    <a:srgbClr val="003399"/>
                  </a:solidFill>
                </a:rPr>
                <a:t>TRUST</a:t>
              </a:r>
            </a:p>
          </p:txBody>
        </p:sp>
        <p:sp>
          <p:nvSpPr>
            <p:cNvPr id="52" name="Textfeld 51"/>
            <p:cNvSpPr txBox="1"/>
            <p:nvPr/>
          </p:nvSpPr>
          <p:spPr>
            <a:xfrm>
              <a:off x="4242314" y="2928542"/>
              <a:ext cx="855881" cy="196208"/>
            </a:xfrm>
            <a:prstGeom prst="rect">
              <a:avLst/>
            </a:prstGeom>
            <a:noFill/>
          </p:spPr>
          <p:txBody>
            <a:bodyPr wrap="square" rtlCol="0">
              <a:spAutoFit/>
            </a:bodyPr>
            <a:lstStyle/>
            <a:p>
              <a:r>
                <a:rPr lang="de-DE" sz="630" b="1" dirty="0">
                  <a:solidFill>
                    <a:srgbClr val="003399"/>
                  </a:solidFill>
                </a:rPr>
                <a:t>SURVEILLANCE</a:t>
              </a:r>
            </a:p>
          </p:txBody>
        </p:sp>
        <p:sp>
          <p:nvSpPr>
            <p:cNvPr id="53" name="Textfeld 52"/>
            <p:cNvSpPr txBox="1"/>
            <p:nvPr/>
          </p:nvSpPr>
          <p:spPr>
            <a:xfrm>
              <a:off x="4362916" y="1890979"/>
              <a:ext cx="726801" cy="196208"/>
            </a:xfrm>
            <a:prstGeom prst="rect">
              <a:avLst/>
            </a:prstGeom>
            <a:noFill/>
          </p:spPr>
          <p:txBody>
            <a:bodyPr wrap="square" rtlCol="0">
              <a:spAutoFit/>
            </a:bodyPr>
            <a:lstStyle/>
            <a:p>
              <a:r>
                <a:rPr lang="de-DE" sz="675" b="1" dirty="0">
                  <a:solidFill>
                    <a:srgbClr val="003399"/>
                  </a:solidFill>
                </a:rPr>
                <a:t>AUTONOMY</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5936052" y="1634554"/>
            <a:ext cx="2622697" cy="738664"/>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en-US" dirty="0"/>
              <a:t>Opportunities include reduced workload, accident prevention, upskilling and reskilling.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5953290" y="2531750"/>
            <a:ext cx="2622697" cy="954107"/>
          </a:xfrm>
          <a:prstGeom prst="rect">
            <a:avLst/>
          </a:prstGeom>
          <a:noFill/>
        </p:spPr>
        <p:txBody>
          <a:bodyPr wrap="square" rtlCol="0">
            <a:spAutoFit/>
          </a:bodyPr>
          <a:lstStyle/>
          <a:p>
            <a:r>
              <a:rPr lang="en-US" sz="1400" dirty="0">
                <a:solidFill>
                  <a:srgbClr val="003399"/>
                </a:solidFill>
              </a:rPr>
              <a:t>Risks are related to all categories and include fear of job loss, self-censorship, automation bias and deskilling.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2861634" y="4189019"/>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26888"/>
                <a:ext cx="731963" cy="215444"/>
              </a:xfrm>
              <a:prstGeom prst="rect">
                <a:avLst/>
              </a:prstGeom>
              <a:noFill/>
            </p:spPr>
            <p:txBody>
              <a:bodyPr wrap="square" rtlCol="0">
                <a:spAutoFit/>
              </a:bodyPr>
              <a:lstStyle/>
              <a:p>
                <a:r>
                  <a:rPr lang="en-US" sz="800" dirty="0">
                    <a:solidFill>
                      <a:srgbClr val="003399"/>
                    </a:solidFill>
                  </a:rPr>
                  <a:t>Opportunities</a:t>
                </a:r>
                <a:endParaRPr lang="en-150" sz="800" dirty="0">
                  <a:solidFill>
                    <a:srgbClr val="003399"/>
                  </a:solidFill>
                </a:endParaRP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23799"/>
                <a:ext cx="498855" cy="215444"/>
              </a:xfrm>
              <a:prstGeom prst="rect">
                <a:avLst/>
              </a:prstGeom>
              <a:noFill/>
            </p:spPr>
            <p:txBody>
              <a:bodyPr wrap="square" rtlCol="0">
                <a:spAutoFit/>
              </a:bodyPr>
              <a:lstStyle/>
              <a:p>
                <a:r>
                  <a:rPr lang="en-US" sz="800" dirty="0">
                    <a:solidFill>
                      <a:srgbClr val="003399"/>
                    </a:solidFill>
                  </a:rPr>
                  <a:t>Risks</a:t>
                </a:r>
                <a:endParaRPr lang="en-150" sz="800" dirty="0">
                  <a:solidFill>
                    <a:srgbClr val="003399"/>
                  </a:solidFill>
                </a:endParaRP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en-GB" sz="2400" dirty="0"/>
              <a:t>OSH factors and effects of advanced robotics </a:t>
            </a:r>
            <a:endParaRPr sz="2400" dirty="0"/>
          </a:p>
        </p:txBody>
      </p:sp>
      <p:grpSp>
        <p:nvGrpSpPr>
          <p:cNvPr id="8" name="Group 7">
            <a:extLst>
              <a:ext uri="{FF2B5EF4-FFF2-40B4-BE49-F238E27FC236}">
                <a16:creationId xmlns:a16="http://schemas.microsoft.com/office/drawing/2014/main" id="{5CE121ED-2293-46BA-858F-6828E2304B41}"/>
              </a:ext>
            </a:extLst>
          </p:cNvPr>
          <p:cNvGrpSpPr/>
          <p:nvPr/>
        </p:nvGrpSpPr>
        <p:grpSpPr>
          <a:xfrm>
            <a:off x="-9525" y="1029310"/>
            <a:ext cx="5669930" cy="3512184"/>
            <a:chOff x="3266846" y="976403"/>
            <a:chExt cx="5798691" cy="3591944"/>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76403"/>
              <a:ext cx="1547082" cy="4154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MSD PREVENTION</a:t>
              </a:r>
            </a:p>
            <a:p>
              <a:pPr marL="115888" indent="-115888">
                <a:buFont typeface="Wingdings" panose="05000000000000000000" pitchFamily="2" charset="2"/>
                <a:buChar char="§"/>
              </a:pPr>
              <a:r>
                <a:rPr lang="de-DE" sz="700" b="1" dirty="0">
                  <a:solidFill>
                    <a:srgbClr val="003399"/>
                  </a:solidFill>
                </a:rPr>
                <a:t>SAFETY</a:t>
              </a:r>
            </a:p>
            <a:p>
              <a:pPr marL="115888" indent="-115888">
                <a:buFont typeface="Wingdings" panose="05000000000000000000" pitchFamily="2" charset="2"/>
                <a:buChar char="§"/>
              </a:pPr>
              <a:r>
                <a:rPr lang="de-DE" sz="700" b="1" dirty="0">
                  <a:solidFill>
                    <a:srgbClr val="003399"/>
                  </a:solidFill>
                </a:rPr>
                <a:t>HAZARD REDUCTION</a:t>
              </a:r>
            </a:p>
          </p:txBody>
        </p:sp>
        <p:sp>
          <p:nvSpPr>
            <p:cNvPr id="35" name="Rechteck 34"/>
            <p:cNvSpPr/>
            <p:nvPr/>
          </p:nvSpPr>
          <p:spPr>
            <a:xfrm>
              <a:off x="7436062" y="2231699"/>
              <a:ext cx="1629475"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de-DE" sz="700" b="1" dirty="0">
                  <a:solidFill>
                    <a:srgbClr val="003399"/>
                  </a:solidFill>
                </a:rPr>
                <a:t>REJECTION OF THE SYSTEM</a:t>
              </a:r>
            </a:p>
          </p:txBody>
        </p:sp>
        <p:sp>
          <p:nvSpPr>
            <p:cNvPr id="36" name="Textfeld 35"/>
            <p:cNvSpPr txBox="1"/>
            <p:nvPr/>
          </p:nvSpPr>
          <p:spPr>
            <a:xfrm rot="18489174">
              <a:off x="5186826" y="2014814"/>
              <a:ext cx="875511" cy="207749"/>
            </a:xfrm>
            <a:prstGeom prst="rect">
              <a:avLst/>
            </a:prstGeom>
            <a:noFill/>
          </p:spPr>
          <p:txBody>
            <a:bodyPr wrap="square" rtlCol="0">
              <a:spAutoFit/>
            </a:bodyPr>
            <a:lstStyle/>
            <a:p>
              <a:r>
                <a:rPr lang="en-150" sz="750" b="1" dirty="0">
                  <a:solidFill>
                    <a:srgbClr val="003399"/>
                  </a:solidFill>
                </a:rPr>
                <a:t>Psychosocial</a:t>
              </a:r>
            </a:p>
          </p:txBody>
        </p:sp>
        <p:sp>
          <p:nvSpPr>
            <p:cNvPr id="37" name="Textfeld 36"/>
            <p:cNvSpPr txBox="1"/>
            <p:nvPr/>
          </p:nvSpPr>
          <p:spPr>
            <a:xfrm rot="1720010">
              <a:off x="6346595" y="1908915"/>
              <a:ext cx="875511" cy="207749"/>
            </a:xfrm>
            <a:prstGeom prst="rect">
              <a:avLst/>
            </a:prstGeom>
            <a:noFill/>
          </p:spPr>
          <p:txBody>
            <a:bodyPr wrap="square" rtlCol="0">
              <a:spAutoFit/>
            </a:bodyPr>
            <a:lstStyle/>
            <a:p>
              <a:r>
                <a:rPr lang="en-150" sz="750" b="1" dirty="0">
                  <a:solidFill>
                    <a:srgbClr val="003399"/>
                  </a:solidFill>
                </a:rPr>
                <a:t>Physical</a:t>
              </a:r>
            </a:p>
          </p:txBody>
        </p:sp>
        <p:sp>
          <p:nvSpPr>
            <p:cNvPr id="38" name="Textfeld 37"/>
            <p:cNvSpPr txBox="1"/>
            <p:nvPr/>
          </p:nvSpPr>
          <p:spPr>
            <a:xfrm rot="19287176">
              <a:off x="6338080" y="3177239"/>
              <a:ext cx="875511" cy="207749"/>
            </a:xfrm>
            <a:prstGeom prst="rect">
              <a:avLst/>
            </a:prstGeom>
            <a:noFill/>
          </p:spPr>
          <p:txBody>
            <a:bodyPr wrap="square" rtlCol="0">
              <a:spAutoFit/>
            </a:bodyPr>
            <a:lstStyle/>
            <a:p>
              <a:r>
                <a:rPr lang="en-150" sz="750" b="1" dirty="0">
                  <a:solidFill>
                    <a:srgbClr val="003399"/>
                  </a:solidFill>
                </a:rPr>
                <a:t>Organisational</a:t>
              </a:r>
            </a:p>
          </p:txBody>
        </p:sp>
        <p:sp>
          <p:nvSpPr>
            <p:cNvPr id="39" name="Textfeld 38"/>
            <p:cNvSpPr txBox="1"/>
            <p:nvPr/>
          </p:nvSpPr>
          <p:spPr>
            <a:xfrm>
              <a:off x="7425739" y="1995719"/>
              <a:ext cx="1056070" cy="233975"/>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de-DE" sz="700" b="1" dirty="0">
                  <a:solidFill>
                    <a:srgbClr val="003399"/>
                  </a:solidFill>
                </a:rPr>
                <a:t>PARTICIPATION</a:t>
              </a:r>
            </a:p>
          </p:txBody>
        </p:sp>
        <p:sp>
          <p:nvSpPr>
            <p:cNvPr id="40" name="Textfeld 39"/>
            <p:cNvSpPr txBox="1"/>
            <p:nvPr/>
          </p:nvSpPr>
          <p:spPr>
            <a:xfrm>
              <a:off x="7524960" y="3132542"/>
              <a:ext cx="1540577" cy="2045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ENHANCED COMMITMENT</a:t>
              </a:r>
            </a:p>
          </p:txBody>
        </p:sp>
        <p:sp>
          <p:nvSpPr>
            <p:cNvPr id="41" name="Rechteck 40"/>
            <p:cNvSpPr/>
            <p:nvPr/>
          </p:nvSpPr>
          <p:spPr>
            <a:xfrm>
              <a:off x="7537701" y="3342122"/>
              <a:ext cx="1014491" cy="1621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de-DE" sz="700" b="1" dirty="0">
                  <a:solidFill>
                    <a:srgbClr val="003399"/>
                  </a:solidFill>
                </a:rPr>
                <a:t>UNCERTAINTY</a:t>
              </a:r>
            </a:p>
          </p:txBody>
        </p:sp>
        <p:sp>
          <p:nvSpPr>
            <p:cNvPr id="42" name="Textfeld 41"/>
            <p:cNvSpPr txBox="1"/>
            <p:nvPr/>
          </p:nvSpPr>
          <p:spPr>
            <a:xfrm>
              <a:off x="6154498" y="4074179"/>
              <a:ext cx="857314" cy="233975"/>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de-DE" sz="700" b="1" dirty="0">
                  <a:solidFill>
                    <a:srgbClr val="003399"/>
                  </a:solidFill>
                </a:rPr>
                <a:t>UPSKILLING</a:t>
              </a:r>
            </a:p>
          </p:txBody>
        </p:sp>
        <p:sp>
          <p:nvSpPr>
            <p:cNvPr id="43" name="Rechteck 42"/>
            <p:cNvSpPr/>
            <p:nvPr/>
          </p:nvSpPr>
          <p:spPr>
            <a:xfrm>
              <a:off x="6167878" y="4310048"/>
              <a:ext cx="911239"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DESKILLING</a:t>
              </a:r>
            </a:p>
            <a:p>
              <a:pPr marL="115888" indent="-115888">
                <a:buFont typeface="Wingdings" panose="05000000000000000000" pitchFamily="2" charset="2"/>
                <a:buChar char="§"/>
              </a:pPr>
              <a:r>
                <a:rPr lang="de-DE" sz="700" b="1" dirty="0">
                  <a:solidFill>
                    <a:srgbClr val="003399"/>
                  </a:solidFill>
                </a:rPr>
                <a:t>MISUSE</a:t>
              </a:r>
            </a:p>
          </p:txBody>
        </p:sp>
        <p:sp>
          <p:nvSpPr>
            <p:cNvPr id="44" name="Rechteck 43"/>
            <p:cNvSpPr/>
            <p:nvPr/>
          </p:nvSpPr>
          <p:spPr>
            <a:xfrm>
              <a:off x="3989532" y="4075767"/>
              <a:ext cx="1574893" cy="38463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FEAR OF JOB LOSS</a:t>
              </a:r>
            </a:p>
            <a:p>
              <a:pPr marL="115888" indent="-115888">
                <a:buFont typeface="Wingdings" panose="05000000000000000000" pitchFamily="2" charset="2"/>
                <a:buChar char="§"/>
              </a:pPr>
              <a:r>
                <a:rPr lang="de-DE" sz="700" b="1" dirty="0">
                  <a:solidFill>
                    <a:srgbClr val="003399"/>
                  </a:solidFill>
                </a:rPr>
                <a:t>UNDERUTILISATION OF THE TECHNOLOGY</a:t>
              </a:r>
            </a:p>
          </p:txBody>
        </p:sp>
        <p:sp>
          <p:nvSpPr>
            <p:cNvPr id="46" name="Rechteck 45"/>
            <p:cNvSpPr/>
            <p:nvPr/>
          </p:nvSpPr>
          <p:spPr>
            <a:xfrm>
              <a:off x="4016914" y="1259627"/>
              <a:ext cx="1202387" cy="44462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DISTRUST</a:t>
              </a:r>
            </a:p>
            <a:p>
              <a:pPr marL="115888" indent="-115888">
                <a:buFont typeface="Wingdings" panose="05000000000000000000" pitchFamily="2" charset="2"/>
                <a:buChar char="§"/>
              </a:pPr>
              <a:r>
                <a:rPr lang="de-DE" sz="700" b="1" dirty="0">
                  <a:solidFill>
                    <a:srgbClr val="003399"/>
                  </a:solidFill>
                </a:rPr>
                <a:t>AUTOMATION BIAS</a:t>
              </a:r>
            </a:p>
            <a:p>
              <a:pPr marL="115888" indent="-115888">
                <a:buFont typeface="Wingdings" panose="05000000000000000000" pitchFamily="2" charset="2"/>
                <a:buChar char="§"/>
              </a:pPr>
              <a:r>
                <a:rPr lang="de-DE" sz="700" b="1" dirty="0">
                  <a:solidFill>
                    <a:srgbClr val="003399"/>
                  </a:solidFill>
                </a:rPr>
                <a:t>COMPLACENCY</a:t>
              </a:r>
            </a:p>
          </p:txBody>
        </p:sp>
        <p:sp>
          <p:nvSpPr>
            <p:cNvPr id="47" name="Textfeld 46"/>
            <p:cNvSpPr txBox="1"/>
            <p:nvPr/>
          </p:nvSpPr>
          <p:spPr>
            <a:xfrm>
              <a:off x="5347907" y="1450171"/>
              <a:ext cx="776199" cy="300082"/>
            </a:xfrm>
            <a:prstGeom prst="rect">
              <a:avLst/>
            </a:prstGeom>
            <a:noFill/>
          </p:spPr>
          <p:txBody>
            <a:bodyPr wrap="square" rtlCol="0">
              <a:spAutoFit/>
            </a:bodyPr>
            <a:lstStyle/>
            <a:p>
              <a:pPr algn="ctr"/>
              <a:r>
                <a:rPr lang="de-DE" sz="675" b="1" dirty="0">
                  <a:solidFill>
                    <a:srgbClr val="003399"/>
                  </a:solidFill>
                </a:rPr>
                <a:t>FUNCTION ALLOCATION</a:t>
              </a:r>
            </a:p>
          </p:txBody>
        </p:sp>
        <p:sp>
          <p:nvSpPr>
            <p:cNvPr id="48" name="Textfeld 47"/>
            <p:cNvSpPr txBox="1"/>
            <p:nvPr/>
          </p:nvSpPr>
          <p:spPr>
            <a:xfrm>
              <a:off x="6407480" y="1396449"/>
              <a:ext cx="966665" cy="403957"/>
            </a:xfrm>
            <a:prstGeom prst="rect">
              <a:avLst/>
            </a:prstGeom>
            <a:noFill/>
          </p:spPr>
          <p:txBody>
            <a:bodyPr wrap="square" rtlCol="0">
              <a:spAutoFit/>
            </a:bodyPr>
            <a:lstStyle/>
            <a:p>
              <a:pPr algn="ctr"/>
              <a:r>
                <a:rPr lang="de-DE" sz="675" b="1" dirty="0">
                  <a:solidFill>
                    <a:srgbClr val="003399"/>
                  </a:solidFill>
                </a:rPr>
                <a:t>PHYSICAL ALTERATION OF THE WORKPLACE</a:t>
              </a:r>
            </a:p>
          </p:txBody>
        </p:sp>
        <p:sp>
          <p:nvSpPr>
            <p:cNvPr id="49" name="Textfeld 48"/>
            <p:cNvSpPr txBox="1"/>
            <p:nvPr/>
          </p:nvSpPr>
          <p:spPr>
            <a:xfrm>
              <a:off x="7063366" y="2512235"/>
              <a:ext cx="864870" cy="300082"/>
            </a:xfrm>
            <a:prstGeom prst="rect">
              <a:avLst/>
            </a:prstGeom>
            <a:noFill/>
          </p:spPr>
          <p:txBody>
            <a:bodyPr wrap="square" rtlCol="0">
              <a:spAutoFit/>
            </a:bodyPr>
            <a:lstStyle/>
            <a:p>
              <a:pPr algn="ctr"/>
              <a:r>
                <a:rPr lang="de-DE" sz="610" b="1" dirty="0">
                  <a:solidFill>
                    <a:srgbClr val="003399"/>
                  </a:solidFill>
                </a:rPr>
                <a:t>INTRODUCTION</a:t>
              </a:r>
              <a:r>
                <a:rPr lang="de-DE" sz="630" b="1" dirty="0">
                  <a:solidFill>
                    <a:srgbClr val="003399"/>
                  </a:solidFill>
                </a:rPr>
                <a:t> PROCESS</a:t>
              </a:r>
            </a:p>
          </p:txBody>
        </p:sp>
        <p:sp>
          <p:nvSpPr>
            <p:cNvPr id="50" name="Textfeld 49"/>
            <p:cNvSpPr txBox="1"/>
            <p:nvPr/>
          </p:nvSpPr>
          <p:spPr>
            <a:xfrm>
              <a:off x="6769196" y="3341027"/>
              <a:ext cx="830296" cy="300082"/>
            </a:xfrm>
            <a:prstGeom prst="rect">
              <a:avLst/>
            </a:prstGeom>
            <a:noFill/>
          </p:spPr>
          <p:txBody>
            <a:bodyPr wrap="square" rtlCol="0">
              <a:spAutoFit/>
            </a:bodyPr>
            <a:lstStyle/>
            <a:p>
              <a:pPr algn="ctr"/>
              <a:r>
                <a:rPr lang="de-DE" sz="675" b="1" dirty="0">
                  <a:solidFill>
                    <a:srgbClr val="003399"/>
                  </a:solidFill>
                </a:rPr>
                <a:t>CHANGE MANAGEMENT</a:t>
              </a:r>
            </a:p>
          </p:txBody>
        </p:sp>
        <p:sp>
          <p:nvSpPr>
            <p:cNvPr id="51" name="Textfeld 50"/>
            <p:cNvSpPr txBox="1"/>
            <p:nvPr/>
          </p:nvSpPr>
          <p:spPr>
            <a:xfrm>
              <a:off x="6187229" y="3791693"/>
              <a:ext cx="726801" cy="196208"/>
            </a:xfrm>
            <a:prstGeom prst="rect">
              <a:avLst/>
            </a:prstGeom>
            <a:noFill/>
          </p:spPr>
          <p:txBody>
            <a:bodyPr wrap="square" rtlCol="0">
              <a:spAutoFit/>
            </a:bodyPr>
            <a:lstStyle/>
            <a:p>
              <a:r>
                <a:rPr lang="de-DE" sz="675" b="1" dirty="0">
                  <a:solidFill>
                    <a:srgbClr val="003399"/>
                  </a:solidFill>
                </a:rPr>
                <a:t>TRAINING</a:t>
              </a:r>
            </a:p>
          </p:txBody>
        </p:sp>
        <p:sp>
          <p:nvSpPr>
            <p:cNvPr id="52" name="Textfeld 51"/>
            <p:cNvSpPr txBox="1"/>
            <p:nvPr/>
          </p:nvSpPr>
          <p:spPr>
            <a:xfrm>
              <a:off x="5278774" y="3598953"/>
              <a:ext cx="797830" cy="403957"/>
            </a:xfrm>
            <a:prstGeom prst="rect">
              <a:avLst/>
            </a:prstGeom>
            <a:noFill/>
          </p:spPr>
          <p:txBody>
            <a:bodyPr wrap="square" rtlCol="0">
              <a:spAutoFit/>
            </a:bodyPr>
            <a:lstStyle/>
            <a:p>
              <a:pPr algn="ctr"/>
              <a:r>
                <a:rPr lang="de-DE" sz="675" b="1" dirty="0">
                  <a:solidFill>
                    <a:srgbClr val="003399"/>
                  </a:solidFill>
                </a:rPr>
                <a:t>OPERATION AND SUPERVISION</a:t>
              </a:r>
            </a:p>
          </p:txBody>
        </p:sp>
        <p:sp>
          <p:nvSpPr>
            <p:cNvPr id="53" name="Textfeld 52"/>
            <p:cNvSpPr txBox="1"/>
            <p:nvPr/>
          </p:nvSpPr>
          <p:spPr>
            <a:xfrm>
              <a:off x="4621106" y="2353130"/>
              <a:ext cx="726801" cy="300082"/>
            </a:xfrm>
            <a:prstGeom prst="rect">
              <a:avLst/>
            </a:prstGeom>
            <a:noFill/>
          </p:spPr>
          <p:txBody>
            <a:bodyPr wrap="square" rtlCol="0">
              <a:spAutoFit/>
            </a:bodyPr>
            <a:lstStyle/>
            <a:p>
              <a:pPr algn="ctr"/>
              <a:r>
                <a:rPr lang="de-DE" sz="675" b="1" dirty="0">
                  <a:solidFill>
                    <a:srgbClr val="003399"/>
                  </a:solidFill>
                </a:rPr>
                <a:t>TASK DESIGN</a:t>
              </a:r>
            </a:p>
          </p:txBody>
        </p:sp>
        <p:sp>
          <p:nvSpPr>
            <p:cNvPr id="55" name="Textfeld 54"/>
            <p:cNvSpPr txBox="1"/>
            <p:nvPr/>
          </p:nvSpPr>
          <p:spPr>
            <a:xfrm>
              <a:off x="3972118" y="3755897"/>
              <a:ext cx="1269233" cy="307777"/>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de-DE" sz="700" b="1" dirty="0">
                  <a:solidFill>
                    <a:srgbClr val="003399"/>
                  </a:solidFill>
                </a:rPr>
                <a:t>SOCIAL SUPPORT</a:t>
              </a:r>
            </a:p>
            <a:p>
              <a:pPr marL="115888" indent="-115888">
                <a:buFont typeface="Wingdings" panose="05000000000000000000" pitchFamily="2" charset="2"/>
                <a:buChar char="§"/>
              </a:pPr>
              <a:r>
                <a:rPr lang="de-DE" sz="700" b="1" dirty="0">
                  <a:solidFill>
                    <a:srgbClr val="003399"/>
                  </a:solidFill>
                </a:rPr>
                <a:t>POSITIVE ATTITUDE</a:t>
              </a:r>
            </a:p>
          </p:txBody>
        </p:sp>
        <p:sp>
          <p:nvSpPr>
            <p:cNvPr id="58" name="Textfeld 57"/>
            <p:cNvSpPr txBox="1"/>
            <p:nvPr/>
          </p:nvSpPr>
          <p:spPr>
            <a:xfrm>
              <a:off x="4710946" y="3123589"/>
              <a:ext cx="797830" cy="300082"/>
            </a:xfrm>
            <a:prstGeom prst="rect">
              <a:avLst/>
            </a:prstGeom>
            <a:noFill/>
          </p:spPr>
          <p:txBody>
            <a:bodyPr wrap="square" rtlCol="0">
              <a:spAutoFit/>
            </a:bodyPr>
            <a:lstStyle/>
            <a:p>
              <a:pPr algn="ctr"/>
              <a:r>
                <a:rPr lang="de-DE" sz="675" b="1" dirty="0">
                  <a:solidFill>
                    <a:srgbClr val="003399"/>
                  </a:solidFill>
                </a:rPr>
                <a:t>INTERACTION DESIGN</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281208" y="3262977"/>
              <a:ext cx="1482910"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STRESS</a:t>
              </a:r>
            </a:p>
            <a:p>
              <a:pPr marL="115888" indent="-115888">
                <a:buFont typeface="Wingdings" panose="05000000000000000000" pitchFamily="2" charset="2"/>
                <a:buChar char="§"/>
              </a:pPr>
              <a:r>
                <a:rPr lang="de-DE" sz="700" b="1" dirty="0">
                  <a:solidFill>
                    <a:srgbClr val="003399"/>
                  </a:solidFill>
                </a:rPr>
                <a:t>PERCEIVED MONITORING</a:t>
              </a:r>
            </a:p>
            <a:p>
              <a:pPr marL="115888" indent="-115888">
                <a:buFont typeface="Wingdings" panose="05000000000000000000" pitchFamily="2" charset="2"/>
                <a:buChar char="§"/>
              </a:pPr>
              <a:r>
                <a:rPr lang="de-DE" sz="700" b="1" dirty="0">
                  <a:solidFill>
                    <a:srgbClr val="003399"/>
                  </a:solidFill>
                </a:rPr>
                <a:t>UNCERTAINTY</a:t>
              </a:r>
            </a:p>
          </p:txBody>
        </p:sp>
        <p:sp>
          <p:nvSpPr>
            <p:cNvPr id="62" name="Textfeld 61"/>
            <p:cNvSpPr txBox="1"/>
            <p:nvPr/>
          </p:nvSpPr>
          <p:spPr>
            <a:xfrm>
              <a:off x="3266846" y="2973190"/>
              <a:ext cx="1515139"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ACCEPTANCE</a:t>
              </a:r>
            </a:p>
            <a:p>
              <a:pPr marL="115888" indent="-115888">
                <a:buFont typeface="Wingdings" panose="05000000000000000000" pitchFamily="2" charset="2"/>
                <a:buChar char="§"/>
              </a:pPr>
              <a:r>
                <a:rPr lang="de-DE" sz="700" b="1" dirty="0">
                  <a:solidFill>
                    <a:srgbClr val="003399"/>
                  </a:solidFill>
                </a:rPr>
                <a:t>POSITIVE WORKFLOW</a:t>
              </a:r>
            </a:p>
          </p:txBody>
        </p:sp>
        <p:sp>
          <p:nvSpPr>
            <p:cNvPr id="63" name="Rechteck 62"/>
            <p:cNvSpPr/>
            <p:nvPr/>
          </p:nvSpPr>
          <p:spPr>
            <a:xfrm>
              <a:off x="3287313" y="2247986"/>
              <a:ext cx="1484324"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EMOTIONAL EXHAUSTION</a:t>
              </a:r>
            </a:p>
            <a:p>
              <a:pPr marL="115888" indent="-115888">
                <a:buFont typeface="Wingdings" panose="05000000000000000000" pitchFamily="2" charset="2"/>
                <a:buChar char="§"/>
              </a:pPr>
              <a:r>
                <a:rPr lang="de-DE" sz="700" b="1" dirty="0">
                  <a:solidFill>
                    <a:srgbClr val="003399"/>
                  </a:solidFill>
                </a:rPr>
                <a:t>NERVOUSNESS</a:t>
              </a:r>
            </a:p>
            <a:p>
              <a:pPr marL="115888" indent="-115888">
                <a:buFont typeface="Wingdings" panose="05000000000000000000" pitchFamily="2" charset="2"/>
                <a:buChar char="§"/>
              </a:pPr>
              <a:r>
                <a:rPr lang="de-DE" sz="700" b="1" dirty="0">
                  <a:solidFill>
                    <a:srgbClr val="003399"/>
                  </a:solidFill>
                </a:rPr>
                <a:t>IRRITABILITY</a:t>
              </a:r>
            </a:p>
          </p:txBody>
        </p:sp>
        <p:sp>
          <p:nvSpPr>
            <p:cNvPr id="64" name="Textfeld 63"/>
            <p:cNvSpPr txBox="1"/>
            <p:nvPr/>
          </p:nvSpPr>
          <p:spPr>
            <a:xfrm>
              <a:off x="3272556" y="1956966"/>
              <a:ext cx="1515140"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MOTIVATION</a:t>
              </a:r>
            </a:p>
            <a:p>
              <a:pPr marL="115888" indent="-115888">
                <a:buFont typeface="Wingdings" panose="05000000000000000000" pitchFamily="2" charset="2"/>
                <a:buChar char="§"/>
              </a:pPr>
              <a:r>
                <a:rPr lang="de-DE" sz="700" b="1" dirty="0">
                  <a:solidFill>
                    <a:srgbClr val="003399"/>
                  </a:solidFill>
                </a:rPr>
                <a:t>SATISFACTION</a:t>
              </a:r>
            </a:p>
          </p:txBody>
        </p:sp>
        <p:sp>
          <p:nvSpPr>
            <p:cNvPr id="68" name="Textfeld 67"/>
            <p:cNvSpPr txBox="1"/>
            <p:nvPr/>
          </p:nvSpPr>
          <p:spPr>
            <a:xfrm>
              <a:off x="4005186" y="983914"/>
              <a:ext cx="1228855"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SOCIAL SUPPORT</a:t>
              </a:r>
            </a:p>
            <a:p>
              <a:pPr marL="115888" indent="-115888">
                <a:buFont typeface="Wingdings" panose="05000000000000000000" pitchFamily="2" charset="2"/>
                <a:buChar char="§"/>
              </a:pPr>
              <a:r>
                <a:rPr lang="de-DE" sz="700" b="1" dirty="0">
                  <a:solidFill>
                    <a:srgbClr val="003399"/>
                  </a:solidFill>
                </a:rPr>
                <a:t>POSITIVE ATTITUDE</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8" y="2775877"/>
            <a:ext cx="3329152" cy="954107"/>
          </a:xfrm>
          <a:prstGeom prst="rect">
            <a:avLst/>
          </a:prstGeom>
          <a:noFill/>
        </p:spPr>
        <p:txBody>
          <a:bodyPr wrap="square" rtlCol="0">
            <a:spAutoFit/>
          </a:bodyPr>
          <a:lstStyle/>
          <a:p>
            <a:pPr>
              <a:spcAft>
                <a:spcPts val="600"/>
              </a:spcAft>
            </a:pPr>
            <a:r>
              <a:rPr lang="en-GB" sz="1400" dirty="0">
                <a:solidFill>
                  <a:srgbClr val="003399"/>
                </a:solidFill>
              </a:rPr>
              <a:t>Risks include rejection, distrust and underutilisation of the technology, stress, deskilling and emotional exhaustion.</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8" y="1322473"/>
            <a:ext cx="3319172" cy="1169551"/>
          </a:xfrm>
          <a:prstGeom prst="rect">
            <a:avLst/>
          </a:prstGeom>
          <a:noFill/>
        </p:spPr>
        <p:txBody>
          <a:bodyPr wrap="square" rtlCol="0">
            <a:spAutoFit/>
          </a:bodyPr>
          <a:lstStyle/>
          <a:p>
            <a:pPr>
              <a:spcAft>
                <a:spcPts val="600"/>
              </a:spcAft>
            </a:pPr>
            <a:r>
              <a:rPr lang="en-GB" sz="1400" dirty="0">
                <a:solidFill>
                  <a:srgbClr val="003399"/>
                </a:solidFill>
                <a:effectLst/>
                <a:ea typeface="Times New Roman" panose="02020603050405020304" pitchFamily="18" charset="0"/>
              </a:rPr>
              <a:t>Physical workload reduction and physical health improvement are the most experienced benefits. Opportunities also involve positive workflow, motivation and upskilling.</a:t>
            </a:r>
            <a:endParaRPr lang="en-US" sz="1400" dirty="0">
              <a:solidFill>
                <a:srgbClr val="003399"/>
              </a:solidFill>
            </a:endParaRP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13999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en-US" sz="800" dirty="0">
                    <a:solidFill>
                      <a:srgbClr val="003399"/>
                    </a:solidFill>
                  </a:rPr>
                  <a:t>Opportunities</a:t>
                </a:r>
                <a:endParaRPr lang="en-150" sz="800" dirty="0">
                  <a:solidFill>
                    <a:srgbClr val="003399"/>
                  </a:solidFill>
                </a:endParaRP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en-US" sz="800" dirty="0">
                    <a:solidFill>
                      <a:srgbClr val="003399"/>
                    </a:solidFill>
                  </a:rPr>
                  <a:t>Risks</a:t>
                </a:r>
                <a:endParaRPr lang="en-150" sz="800" dirty="0">
                  <a:solidFill>
                    <a:srgbClr val="003399"/>
                  </a:solidFill>
                </a:endParaRP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de-DE" sz="2400" dirty="0"/>
              <a:t>Bridging the gap between literature and practice</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a:bodyPr>
          <a:lstStyle/>
          <a:p>
            <a:r>
              <a:rPr lang="en-US" sz="1600" b="0" dirty="0"/>
              <a:t>EU-OSHA developed </a:t>
            </a:r>
            <a:r>
              <a:rPr lang="en-150" sz="1600" b="0" dirty="0"/>
              <a:t>16 case </a:t>
            </a:r>
            <a:r>
              <a:rPr lang="en-US" sz="1600" b="0" dirty="0"/>
              <a:t>studies to investigate the practical implementation of automation of physical and cognitive tasks, focusing on the impact on OSH.</a:t>
            </a:r>
            <a:endParaRPr lang="en-150" sz="1600" b="0" dirty="0"/>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447675" y="1666876"/>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en-US" sz="1600" b="0" dirty="0"/>
              <a:t>I</a:t>
            </a:r>
            <a:r>
              <a:rPr lang="en-150" sz="1600" b="0" dirty="0" err="1"/>
              <a:t>nterviews</a:t>
            </a:r>
            <a:r>
              <a:rPr lang="en-150" sz="1600" b="0" dirty="0"/>
              <a:t> with workers, OSH officer</a:t>
            </a:r>
            <a:r>
              <a:rPr lang="en-US" sz="1600" b="0" dirty="0"/>
              <a:t>s</a:t>
            </a:r>
            <a:r>
              <a:rPr lang="en-150" sz="1600" b="0" dirty="0"/>
              <a:t>, technical engineer</a:t>
            </a:r>
            <a:r>
              <a:rPr lang="en-US" sz="1600" b="0" dirty="0"/>
              <a:t>s</a:t>
            </a:r>
            <a:r>
              <a:rPr lang="en-150" sz="1600" b="0" dirty="0"/>
              <a:t>, workers council, management</a:t>
            </a:r>
            <a:r>
              <a:rPr lang="en-US" sz="1600" b="0" dirty="0"/>
              <a:t>.</a:t>
            </a:r>
            <a:endParaRPr lang="en-150" sz="1600" b="0" dirty="0"/>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p:txBody>
          <a:bodyPr lIns="0"/>
          <a:lstStyle/>
          <a:p>
            <a:r>
              <a:rPr lang="en-GB" sz="2400" dirty="0"/>
              <a:t>16 case studies on automation</a:t>
            </a:r>
          </a:p>
        </p:txBody>
      </p:sp>
      <p:pic>
        <p:nvPicPr>
          <p:cNvPr id="4" name="Picture 3" descr="Cartoon of a cartoon of a person working on a machine&#10;&#10;Description automatically generated">
            <a:extLst>
              <a:ext uri="{FF2B5EF4-FFF2-40B4-BE49-F238E27FC236}">
                <a16:creationId xmlns:a16="http://schemas.microsoft.com/office/drawing/2014/main" id="{8528823C-F877-45C1-823B-A984AAF87D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5719" y="2528768"/>
            <a:ext cx="2738463" cy="1553042"/>
          </a:xfrm>
          <a:prstGeom prst="rect">
            <a:avLst/>
          </a:prstGeom>
        </p:spPr>
      </p:pic>
      <p:pic>
        <p:nvPicPr>
          <p:cNvPr id="5" name="Picture 4" descr="Cartoon of a cartoon of two people&#10;&#10;Description automatically generated">
            <a:extLst>
              <a:ext uri="{FF2B5EF4-FFF2-40B4-BE49-F238E27FC236}">
                <a16:creationId xmlns:a16="http://schemas.microsoft.com/office/drawing/2014/main" id="{DD5D05C8-E6F9-45C1-ADBE-D4E6B6061C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71" t="-1802"/>
          <a:stretch/>
        </p:blipFill>
        <p:spPr>
          <a:xfrm>
            <a:off x="5591832" y="728898"/>
            <a:ext cx="2807177" cy="1601491"/>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6355" y="2501958"/>
            <a:ext cx="2768237" cy="1547930"/>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2528768"/>
            <a:ext cx="2768237" cy="1547930"/>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136907" y="4255639"/>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GB" sz="2400" dirty="0"/>
              <a:t>…</a:t>
            </a:r>
          </a:p>
        </p:txBody>
      </p:sp>
      <p:pic>
        <p:nvPicPr>
          <p:cNvPr id="12" name="Picture 11" descr="Cartoon of a cartoon of a person working on a conveyor belt&#10;&#10;Description automatically generated">
            <a:extLst>
              <a:ext uri="{FF2B5EF4-FFF2-40B4-BE49-F238E27FC236}">
                <a16:creationId xmlns:a16="http://schemas.microsoft.com/office/drawing/2014/main" id="{A969A97A-5B9C-4BFE-AC30-732BBBCA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9" y="863982"/>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AUTOMOTIVE &amp; INDUSTRIAL SUPPLIER</a:t>
            </a:r>
            <a:endParaRPr lang="en-GB" sz="700" b="1" dirty="0">
              <a:solidFill>
                <a:schemeClr val="tx1"/>
              </a:solidFill>
              <a:latin typeface="Comic Sans MS" panose="030F0702030302020204" pitchFamily="66" charset="0"/>
            </a:endParaRP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5" y="1196465"/>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809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04656"/>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FEAR OF </a:t>
            </a:r>
          </a:p>
          <a:p>
            <a:r>
              <a:rPr lang="en-US" sz="350" b="1" dirty="0">
                <a:solidFill>
                  <a:schemeClr val="tx1"/>
                </a:solidFill>
                <a:latin typeface="Comic Sans MS" panose="030F0702030302020204" pitchFamily="66" charset="0"/>
              </a:rPr>
              <a:t>JOB LOSS!</a:t>
            </a:r>
            <a:endParaRPr lang="en-GB" sz="350" b="1" dirty="0">
              <a:solidFill>
                <a:schemeClr val="tx1"/>
              </a:solidFill>
              <a:latin typeface="Comic Sans MS" panose="030F0702030302020204" pitchFamily="66" charset="0"/>
            </a:endParaRP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949567" y="190428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MORE</a:t>
            </a:r>
          </a:p>
          <a:p>
            <a:pPr algn="r"/>
            <a:r>
              <a:rPr lang="en-US" sz="350" b="1" dirty="0">
                <a:solidFill>
                  <a:schemeClr val="tx1"/>
                </a:solidFill>
                <a:latin typeface="Comic Sans MS" panose="030F0702030302020204" pitchFamily="66" charset="0"/>
              </a:rPr>
              <a:t>TASK</a:t>
            </a:r>
          </a:p>
          <a:p>
            <a:pPr algn="r"/>
            <a:r>
              <a:rPr lang="en-US" sz="350" b="1" dirty="0">
                <a:solidFill>
                  <a:schemeClr val="tx1"/>
                </a:solidFill>
                <a:latin typeface="Comic Sans MS" panose="030F0702030302020204" pitchFamily="66" charset="0"/>
              </a:rPr>
              <a:t>SWITCHING!</a:t>
            </a:r>
            <a:endParaRPr lang="en-GB" sz="350" b="1" dirty="0">
              <a:solidFill>
                <a:schemeClr val="tx1"/>
              </a:solidFill>
              <a:latin typeface="Comic Sans MS" panose="030F0702030302020204" pitchFamily="66" charset="0"/>
            </a:endParaRP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6193" y="14154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DECREASED</a:t>
            </a:r>
          </a:p>
          <a:p>
            <a:pPr algn="r"/>
            <a:r>
              <a:rPr lang="en-US" sz="350" b="1" dirty="0">
                <a:solidFill>
                  <a:schemeClr val="tx1"/>
                </a:solidFill>
                <a:latin typeface="Comic Sans MS" panose="030F0702030302020204" pitchFamily="66" charset="0"/>
              </a:rPr>
              <a:t>PHYSICAL</a:t>
            </a:r>
          </a:p>
          <a:p>
            <a:pPr algn="r"/>
            <a:r>
              <a:rPr lang="en-US" sz="350" b="1" dirty="0">
                <a:solidFill>
                  <a:schemeClr val="tx1"/>
                </a:solidFill>
                <a:latin typeface="Comic Sans MS" panose="030F0702030302020204" pitchFamily="66" charset="0"/>
              </a:rPr>
              <a:t>STRAIN!</a:t>
            </a:r>
            <a:endParaRPr lang="en-GB" sz="350" b="1" dirty="0">
              <a:solidFill>
                <a:schemeClr val="tx1"/>
              </a:solidFill>
              <a:latin typeface="Comic Sans MS" panose="030F0702030302020204" pitchFamily="66" charset="0"/>
            </a:endParaRP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403812" y="17225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50" b="1" dirty="0">
                <a:solidFill>
                  <a:schemeClr val="tx1"/>
                </a:solidFill>
                <a:latin typeface="Comic Sans MS" panose="030F0702030302020204" pitchFamily="66" charset="0"/>
              </a:rPr>
              <a:t>UPSKILLING</a:t>
            </a:r>
          </a:p>
          <a:p>
            <a:pPr algn="ctr"/>
            <a:r>
              <a:rPr lang="en-US" sz="350" b="1" dirty="0">
                <a:solidFill>
                  <a:schemeClr val="tx1"/>
                </a:solidFill>
                <a:latin typeface="Comic Sans MS" panose="030F0702030302020204" pitchFamily="66" charset="0"/>
              </a:rPr>
              <a:t>ON </a:t>
            </a:r>
          </a:p>
          <a:p>
            <a:pPr algn="ctr"/>
            <a:r>
              <a:rPr lang="en-US" sz="350" b="1" dirty="0">
                <a:solidFill>
                  <a:schemeClr val="tx1"/>
                </a:solidFill>
                <a:latin typeface="Comic Sans MS" panose="030F0702030302020204" pitchFamily="66" charset="0"/>
              </a:rPr>
              <a:t>TECHNOLOGY!</a:t>
            </a:r>
            <a:endParaRPr lang="en-GB" sz="350" b="1" dirty="0">
              <a:solidFill>
                <a:schemeClr val="tx1"/>
              </a:solidFill>
              <a:latin typeface="Comic Sans MS" panose="030F0702030302020204" pitchFamily="66" charset="0"/>
            </a:endParaRP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2" y="894484"/>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SAWMILL SYSTEM BY AN AUTOMATED INTEGRATOR</a:t>
            </a:r>
            <a:endParaRPr lang="en-GB" sz="700" b="1" dirty="0">
              <a:solidFill>
                <a:schemeClr val="tx1"/>
              </a:solidFill>
              <a:latin typeface="Comic Sans MS" panose="030F0702030302020204" pitchFamily="66" charset="0"/>
            </a:endParaRP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8092" y="1203213"/>
            <a:ext cx="640080" cy="9144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211033" y="1410639"/>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DECREASED</a:t>
            </a:r>
          </a:p>
          <a:p>
            <a:pPr algn="r"/>
            <a:r>
              <a:rPr lang="en-US" sz="350" b="1" dirty="0">
                <a:solidFill>
                  <a:schemeClr val="tx1"/>
                </a:solidFill>
                <a:latin typeface="Comic Sans MS" panose="030F0702030302020204" pitchFamily="66" charset="0"/>
              </a:rPr>
              <a:t>PHYSICAL</a:t>
            </a:r>
          </a:p>
          <a:p>
            <a:pPr algn="r"/>
            <a:r>
              <a:rPr lang="en-US" sz="350" b="1" dirty="0">
                <a:solidFill>
                  <a:schemeClr val="tx1"/>
                </a:solidFill>
                <a:latin typeface="Comic Sans MS" panose="030F0702030302020204" pitchFamily="66" charset="0"/>
              </a:rPr>
              <a:t>STRAIN!</a:t>
            </a:r>
            <a:endParaRPr lang="en-GB" sz="350" b="1" dirty="0">
              <a:solidFill>
                <a:schemeClr val="tx1"/>
              </a:solidFill>
              <a:latin typeface="Comic Sans MS" panose="030F0702030302020204" pitchFamily="66" charset="0"/>
            </a:endParaRP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43434"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614863"/>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ENERGY AND AUTOMOTIVE SUPPLIER</a:t>
            </a:r>
            <a:endParaRPr lang="en-GB" sz="700" b="1" dirty="0">
              <a:solidFill>
                <a:schemeClr val="tx1"/>
              </a:solidFill>
              <a:latin typeface="Comic Sans MS" panose="030F0702030302020204" pitchFamily="66" charset="0"/>
            </a:endParaRP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1" y="2598691"/>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AUTOMOTIVE SUPPLIER</a:t>
            </a:r>
            <a:endParaRPr lang="en-GB" sz="700" b="1" dirty="0">
              <a:solidFill>
                <a:schemeClr val="tx1"/>
              </a:solidFill>
              <a:latin typeface="Comic Sans MS" panose="030F0702030302020204" pitchFamily="66" charset="0"/>
            </a:endParaRP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50" y="2621468"/>
            <a:ext cx="1441940"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VEHICULAR AUTOMATION </a:t>
            </a:r>
          </a:p>
          <a:p>
            <a:r>
              <a:rPr lang="en-US" sz="700" b="1" dirty="0">
                <a:solidFill>
                  <a:schemeClr val="tx1"/>
                </a:solidFill>
                <a:latin typeface="Comic Sans MS" panose="030F0702030302020204" pitchFamily="66" charset="0"/>
              </a:rPr>
              <a:t>START-UP</a:t>
            </a:r>
            <a:endParaRPr lang="en-GB" sz="700" b="1" dirty="0">
              <a:solidFill>
                <a:schemeClr val="tx1"/>
              </a:solidFill>
              <a:latin typeface="Comic Sans MS" panose="030F0702030302020204" pitchFamily="66" charset="0"/>
            </a:endParaRP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61601"/>
            <a:ext cx="1575207"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b="1" dirty="0">
                <a:solidFill>
                  <a:schemeClr val="tx1"/>
                </a:solidFill>
                <a:latin typeface="Comic Sans MS" panose="030F0702030302020204" pitchFamily="66" charset="0"/>
              </a:rPr>
              <a:t>ENERGY AND AUTOMATION</a:t>
            </a:r>
          </a:p>
          <a:p>
            <a:r>
              <a:rPr lang="en-US" sz="700" b="1" dirty="0">
                <a:solidFill>
                  <a:schemeClr val="tx1"/>
                </a:solidFill>
                <a:latin typeface="Comic Sans MS" panose="030F0702030302020204" pitchFamily="66" charset="0"/>
              </a:rPr>
              <a:t>COMPANY </a:t>
            </a:r>
            <a:endParaRPr lang="en-GB" sz="700" b="1" dirty="0">
              <a:solidFill>
                <a:schemeClr val="tx1"/>
              </a:solidFill>
              <a:latin typeface="Comic Sans MS" panose="030F0702030302020204" pitchFamily="66" charset="0"/>
            </a:endParaRPr>
          </a:p>
        </p:txBody>
      </p:sp>
      <p:sp>
        <p:nvSpPr>
          <p:cNvPr id="35" name="Rectangle: Rounded Corners 34">
            <a:extLst>
              <a:ext uri="{FF2B5EF4-FFF2-40B4-BE49-F238E27FC236}">
                <a16:creationId xmlns:a16="http://schemas.microsoft.com/office/drawing/2014/main" id="{505185BC-F56F-48CC-BEA9-BEECDBC438F0}"/>
              </a:ext>
            </a:extLst>
          </p:cNvPr>
          <p:cNvSpPr/>
          <p:nvPr/>
        </p:nvSpPr>
        <p:spPr>
          <a:xfrm>
            <a:off x="1821932"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36" name="Rectangle: Rounded Corners 35">
            <a:extLst>
              <a:ext uri="{FF2B5EF4-FFF2-40B4-BE49-F238E27FC236}">
                <a16:creationId xmlns:a16="http://schemas.microsoft.com/office/drawing/2014/main" id="{6726F05C-5F03-4191-A2A9-2690CDB75E27}"/>
              </a:ext>
            </a:extLst>
          </p:cNvPr>
          <p:cNvSpPr/>
          <p:nvPr/>
        </p:nvSpPr>
        <p:spPr>
          <a:xfrm>
            <a:off x="7490687" y="2929519"/>
            <a:ext cx="640080" cy="9144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518014" y="1179875"/>
            <a:ext cx="640080" cy="9144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43434" y="2908387"/>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39" name="Rectangle: Rounded Corners 38">
            <a:extLst>
              <a:ext uri="{FF2B5EF4-FFF2-40B4-BE49-F238E27FC236}">
                <a16:creationId xmlns:a16="http://schemas.microsoft.com/office/drawing/2014/main" id="{8B6EC832-FA6A-4ABB-A394-C011844FB715}"/>
              </a:ext>
            </a:extLst>
          </p:cNvPr>
          <p:cNvSpPr/>
          <p:nvPr/>
        </p:nvSpPr>
        <p:spPr>
          <a:xfrm>
            <a:off x="1853895"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40" name="Rectangle: Rounded Corners 39">
            <a:extLst>
              <a:ext uri="{FF2B5EF4-FFF2-40B4-BE49-F238E27FC236}">
                <a16:creationId xmlns:a16="http://schemas.microsoft.com/office/drawing/2014/main" id="{48B5BAE1-BDEF-49BE-91D8-4B4BB2F3D626}"/>
              </a:ext>
            </a:extLst>
          </p:cNvPr>
          <p:cNvSpPr/>
          <p:nvPr/>
        </p:nvSpPr>
        <p:spPr>
          <a:xfrm>
            <a:off x="7510503" y="2938496"/>
            <a:ext cx="593367" cy="82463"/>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42" name="Rectangle: Rounded Corners 41">
            <a:extLst>
              <a:ext uri="{FF2B5EF4-FFF2-40B4-BE49-F238E27FC236}">
                <a16:creationId xmlns:a16="http://schemas.microsoft.com/office/drawing/2014/main" id="{0BA0B8C1-87B8-4C61-841C-820331DDE691}"/>
              </a:ext>
            </a:extLst>
          </p:cNvPr>
          <p:cNvSpPr/>
          <p:nvPr/>
        </p:nvSpPr>
        <p:spPr>
          <a:xfrm>
            <a:off x="4656197" y="2925289"/>
            <a:ext cx="598136" cy="67457"/>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500" b="1" dirty="0">
                <a:solidFill>
                  <a:schemeClr val="tx1"/>
                </a:solidFill>
                <a:latin typeface="Comic Sans MS" panose="030F0702030302020204" pitchFamily="66" charset="0"/>
              </a:rPr>
              <a:t>OSH IMPACT</a:t>
            </a:r>
            <a:endParaRPr lang="en-GB" sz="500" b="1" dirty="0">
              <a:solidFill>
                <a:schemeClr val="tx1"/>
              </a:solidFill>
              <a:latin typeface="Comic Sans MS" panose="030F0702030302020204" pitchFamily="66" charset="0"/>
            </a:endParaRP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672539" y="1698990"/>
            <a:ext cx="376234"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PHYSICAL </a:t>
            </a:r>
          </a:p>
          <a:p>
            <a:pPr algn="r"/>
            <a:r>
              <a:rPr lang="en-US" sz="350" b="1" dirty="0">
                <a:solidFill>
                  <a:schemeClr val="tx1"/>
                </a:solidFill>
                <a:latin typeface="Comic Sans MS" panose="030F0702030302020204" pitchFamily="66" charset="0"/>
              </a:rPr>
              <a:t>RISKS IN </a:t>
            </a:r>
          </a:p>
          <a:p>
            <a:pPr algn="r"/>
            <a:r>
              <a:rPr lang="en-US" sz="350" b="1" dirty="0">
                <a:solidFill>
                  <a:schemeClr val="tx1"/>
                </a:solidFill>
                <a:latin typeface="Comic Sans MS" panose="030F0702030302020204" pitchFamily="66" charset="0"/>
              </a:rPr>
              <a:t>CASE OF </a:t>
            </a:r>
          </a:p>
          <a:p>
            <a:pPr algn="r"/>
            <a:r>
              <a:rPr lang="en-US" sz="350" b="1" dirty="0">
                <a:solidFill>
                  <a:schemeClr val="tx1"/>
                </a:solidFill>
                <a:latin typeface="Comic Sans MS" panose="030F0702030302020204" pitchFamily="66" charset="0"/>
              </a:rPr>
              <a:t>MALFUNCTION!</a:t>
            </a:r>
            <a:endParaRPr lang="en-GB" sz="350" b="1" dirty="0">
              <a:solidFill>
                <a:schemeClr val="tx1"/>
              </a:solidFill>
              <a:latin typeface="Comic Sans MS" panose="030F0702030302020204" pitchFamily="66" charset="0"/>
            </a:endParaRP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48773" y="2047476"/>
            <a:ext cx="469481"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LESS </a:t>
            </a:r>
          </a:p>
          <a:p>
            <a:pPr algn="r"/>
            <a:r>
              <a:rPr lang="en-US" sz="350" b="1" dirty="0">
                <a:solidFill>
                  <a:schemeClr val="tx1"/>
                </a:solidFill>
                <a:latin typeface="Comic Sans MS" panose="030F0702030302020204" pitchFamily="66" charset="0"/>
              </a:rPr>
              <a:t>ENVIRONMENTAL </a:t>
            </a:r>
          </a:p>
          <a:p>
            <a:pPr algn="r"/>
            <a:r>
              <a:rPr lang="en-US" sz="350" b="1" dirty="0">
                <a:solidFill>
                  <a:schemeClr val="tx1"/>
                </a:solidFill>
                <a:latin typeface="Comic Sans MS" panose="030F0702030302020204" pitchFamily="66" charset="0"/>
              </a:rPr>
              <a:t>HAZARDS!</a:t>
            </a:r>
            <a:endParaRPr lang="en-GB" sz="350" b="1" dirty="0">
              <a:solidFill>
                <a:schemeClr val="tx1"/>
              </a:solidFill>
              <a:latin typeface="Comic Sans MS" panose="030F0702030302020204" pitchFamily="66" charset="0"/>
            </a:endParaRP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95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949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30047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7" y="183818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CONSTANTLY</a:t>
            </a:r>
          </a:p>
          <a:p>
            <a:pPr algn="r"/>
            <a:r>
              <a:rPr lang="en-US" sz="350" b="1" dirty="0">
                <a:solidFill>
                  <a:schemeClr val="tx1"/>
                </a:solidFill>
                <a:latin typeface="Comic Sans MS" panose="030F0702030302020204" pitchFamily="66" charset="0"/>
              </a:rPr>
              <a:t> TRAINING!</a:t>
            </a:r>
            <a:endParaRPr lang="en-GB" sz="350" b="1" dirty="0">
              <a:solidFill>
                <a:schemeClr val="tx1"/>
              </a:solidFill>
              <a:latin typeface="Comic Sans MS" panose="030F0702030302020204" pitchFamily="66" charset="0"/>
            </a:endParaRP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31691" y="202106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LESS MENTAL</a:t>
            </a:r>
          </a:p>
          <a:p>
            <a:pPr algn="ctr"/>
            <a:r>
              <a:rPr lang="en-US" sz="350" b="1" dirty="0">
                <a:solidFill>
                  <a:schemeClr val="tx1"/>
                </a:solidFill>
                <a:latin typeface="Comic Sans MS" panose="030F0702030302020204" pitchFamily="66" charset="0"/>
              </a:rPr>
              <a:t> LOAD!</a:t>
            </a:r>
            <a:endParaRPr lang="en-GB" sz="350" b="1" dirty="0">
              <a:solidFill>
                <a:schemeClr val="tx1"/>
              </a:solidFill>
              <a:latin typeface="Comic Sans MS" panose="030F0702030302020204" pitchFamily="66" charset="0"/>
            </a:endParaRP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144093" y="1420446"/>
            <a:ext cx="270089"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en-US" sz="350" b="1" dirty="0">
                <a:solidFill>
                  <a:schemeClr val="tx1"/>
                </a:solidFill>
                <a:latin typeface="Comic Sans MS" panose="030F0702030302020204" pitchFamily="66" charset="0"/>
              </a:rPr>
              <a:t>MORE </a:t>
            </a:r>
          </a:p>
          <a:p>
            <a:r>
              <a:rPr lang="en-US" sz="350" b="1" dirty="0">
                <a:solidFill>
                  <a:schemeClr val="tx1"/>
                </a:solidFill>
                <a:latin typeface="Comic Sans MS" panose="030F0702030302020204" pitchFamily="66" charset="0"/>
              </a:rPr>
              <a:t>BREAKS</a:t>
            </a:r>
          </a:p>
          <a:p>
            <a:r>
              <a:rPr lang="en-US" sz="350" b="1" dirty="0">
                <a:solidFill>
                  <a:schemeClr val="tx1"/>
                </a:solidFill>
                <a:latin typeface="Comic Sans MS" panose="030F0702030302020204" pitchFamily="66" charset="0"/>
              </a:rPr>
              <a:t> AND </a:t>
            </a:r>
          </a:p>
        </p:txBody>
      </p:sp>
      <p:sp>
        <p:nvSpPr>
          <p:cNvPr id="52" name="Rectangle: Rounded Corners 51">
            <a:extLst>
              <a:ext uri="{FF2B5EF4-FFF2-40B4-BE49-F238E27FC236}">
                <a16:creationId xmlns:a16="http://schemas.microsoft.com/office/drawing/2014/main" id="{6DC17AE1-9A2C-41D3-ABEA-E178542E34F8}"/>
              </a:ext>
            </a:extLst>
          </p:cNvPr>
          <p:cNvSpPr/>
          <p:nvPr/>
        </p:nvSpPr>
        <p:spPr>
          <a:xfrm>
            <a:off x="7944843" y="1592190"/>
            <a:ext cx="411480" cy="104876"/>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r>
              <a:rPr lang="en-US" sz="350" b="1" dirty="0">
                <a:solidFill>
                  <a:schemeClr val="tx1"/>
                </a:solidFill>
                <a:latin typeface="Comic Sans MS" panose="030F0702030302020204" pitchFamily="66" charset="0"/>
              </a:rPr>
              <a:t>LESS BACKLOG!</a:t>
            </a:r>
            <a:endParaRPr lang="en-GB" sz="350" b="1" dirty="0">
              <a:solidFill>
                <a:schemeClr val="tx1"/>
              </a:solidFill>
              <a:latin typeface="Comic Sans MS" panose="030F0702030302020204" pitchFamily="66" charset="0"/>
            </a:endParaRP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93314" y="305590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933413" y="305688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471864" y="3578341"/>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INCREASED</a:t>
            </a:r>
          </a:p>
          <a:p>
            <a:pPr algn="ctr"/>
            <a:r>
              <a:rPr lang="en-US" sz="350" b="1" dirty="0">
                <a:solidFill>
                  <a:schemeClr val="tx1"/>
                </a:solidFill>
                <a:latin typeface="Comic Sans MS" panose="030F0702030302020204" pitchFamily="66" charset="0"/>
              </a:rPr>
              <a:t> COGNITIVE </a:t>
            </a:r>
          </a:p>
          <a:p>
            <a:pPr algn="r"/>
            <a:r>
              <a:rPr lang="en-US" sz="350" b="1" dirty="0">
                <a:solidFill>
                  <a:schemeClr val="tx1"/>
                </a:solidFill>
                <a:latin typeface="Comic Sans MS" panose="030F0702030302020204" pitchFamily="66" charset="0"/>
              </a:rPr>
              <a:t>DEMAND</a:t>
            </a:r>
            <a:endParaRPr lang="en-GB" sz="350" b="1" dirty="0">
              <a:solidFill>
                <a:schemeClr val="tx1"/>
              </a:solidFill>
              <a:latin typeface="Comic Sans MS" panose="030F0702030302020204" pitchFamily="66" charset="0"/>
            </a:endParaRP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946965" y="3132658"/>
            <a:ext cx="411480" cy="28887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nchorCtr="1"/>
          <a:lstStyle/>
          <a:p>
            <a:pPr algn="ctr"/>
            <a:r>
              <a:rPr lang="en-US" sz="350" b="1" dirty="0">
                <a:solidFill>
                  <a:schemeClr val="tx1"/>
                </a:solidFill>
                <a:latin typeface="Comic Sans MS" panose="030F0702030302020204" pitchFamily="66" charset="0"/>
              </a:rPr>
              <a:t>MINIMAL </a:t>
            </a:r>
          </a:p>
          <a:p>
            <a:pPr algn="ctr"/>
            <a:r>
              <a:rPr lang="en-US" sz="350" b="1" dirty="0">
                <a:solidFill>
                  <a:schemeClr val="tx1"/>
                </a:solidFill>
                <a:latin typeface="Comic Sans MS" panose="030F0702030302020204" pitchFamily="66" charset="0"/>
              </a:rPr>
              <a:t>EXPOSURE</a:t>
            </a:r>
          </a:p>
          <a:p>
            <a:pPr algn="ctr"/>
            <a:r>
              <a:rPr lang="en-US" sz="350" b="1" dirty="0">
                <a:solidFill>
                  <a:schemeClr val="tx1"/>
                </a:solidFill>
                <a:latin typeface="Comic Sans MS" panose="030F0702030302020204" pitchFamily="66" charset="0"/>
              </a:rPr>
              <a:t>TO PHYSICAL</a:t>
            </a:r>
          </a:p>
          <a:p>
            <a:pPr algn="ctr"/>
            <a:r>
              <a:rPr lang="en-US" sz="350" b="1" dirty="0">
                <a:solidFill>
                  <a:schemeClr val="tx1"/>
                </a:solidFill>
                <a:latin typeface="Comic Sans MS" panose="030F0702030302020204" pitchFamily="66" charset="0"/>
              </a:rPr>
              <a:t>RISKS LIKE…</a:t>
            </a:r>
            <a:endParaRPr lang="en-GB" sz="350" b="1" dirty="0">
              <a:solidFill>
                <a:schemeClr val="tx1"/>
              </a:solidFill>
              <a:latin typeface="Comic Sans MS" panose="030F0702030302020204" pitchFamily="66" charset="0"/>
            </a:endParaRP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2438"/>
            <a:ext cx="321521" cy="8336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en-US" sz="350" b="1" dirty="0">
                <a:solidFill>
                  <a:schemeClr val="tx1"/>
                </a:solidFill>
                <a:latin typeface="Comic Sans MS" panose="030F0702030302020204" pitchFamily="66" charset="0"/>
              </a:rPr>
              <a:t>VIBRATION</a:t>
            </a:r>
            <a:endParaRPr lang="en-GB" sz="350" b="1" dirty="0">
              <a:solidFill>
                <a:schemeClr val="tx1"/>
              </a:solidFill>
              <a:latin typeface="Comic Sans MS" panose="030F0702030302020204" pitchFamily="66" charset="0"/>
            </a:endParaRP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7740" y="3608548"/>
            <a:ext cx="217912" cy="5052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en-US" sz="350" b="1" dirty="0">
                <a:solidFill>
                  <a:schemeClr val="tx1"/>
                </a:solidFill>
                <a:latin typeface="Comic Sans MS" panose="030F0702030302020204" pitchFamily="66" charset="0"/>
              </a:rPr>
              <a:t>HEAT</a:t>
            </a:r>
            <a:endParaRPr lang="en-GB" sz="350" b="1" dirty="0">
              <a:solidFill>
                <a:schemeClr val="tx1"/>
              </a:solidFill>
              <a:latin typeface="Comic Sans MS" panose="030F0702030302020204" pitchFamily="66" charset="0"/>
            </a:endParaRP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8009859" y="3734455"/>
            <a:ext cx="217912" cy="14275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en-US" sz="350" b="1" dirty="0">
                <a:solidFill>
                  <a:schemeClr val="tx1"/>
                </a:solidFill>
                <a:latin typeface="Comic Sans MS" panose="030F0702030302020204" pitchFamily="66" charset="0"/>
              </a:rPr>
              <a:t>LOUD NOISE</a:t>
            </a:r>
            <a:endParaRPr lang="en-GB" sz="350" b="1" dirty="0">
              <a:solidFill>
                <a:schemeClr val="tx1"/>
              </a:solidFill>
              <a:latin typeface="Comic Sans MS" panose="030F0702030302020204" pitchFamily="66" charset="0"/>
            </a:endParaRP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39624" y="303304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5079723" y="30340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827844" y="306733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CHALLENGES</a:t>
            </a:r>
            <a:endParaRPr lang="en-GB" sz="350" b="1" dirty="0">
              <a:solidFill>
                <a:schemeClr val="tx1"/>
              </a:solidFill>
              <a:latin typeface="Comic Sans MS" panose="030F0702030302020204" pitchFamily="66" charset="0"/>
            </a:endParaRP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267943" y="306831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en-US" sz="350" b="1" dirty="0">
                <a:solidFill>
                  <a:schemeClr val="tx1"/>
                </a:solidFill>
                <a:latin typeface="Comic Sans MS" panose="030F0702030302020204" pitchFamily="66" charset="0"/>
              </a:rPr>
              <a:t>OPPORTUNITIES</a:t>
            </a:r>
            <a:endParaRPr lang="en-GB" sz="350" b="1" dirty="0">
              <a:solidFill>
                <a:schemeClr val="tx1"/>
              </a:solidFill>
              <a:latin typeface="Comic Sans MS" panose="030F0702030302020204" pitchFamily="66" charset="0"/>
            </a:endParaRP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95049" y="3158539"/>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NEGATIVE </a:t>
            </a:r>
          </a:p>
          <a:p>
            <a:pPr algn="r"/>
            <a:r>
              <a:rPr lang="en-US" sz="350" b="1" dirty="0">
                <a:solidFill>
                  <a:schemeClr val="tx1"/>
                </a:solidFill>
                <a:latin typeface="Comic Sans MS" panose="030F0702030302020204" pitchFamily="66" charset="0"/>
              </a:rPr>
              <a:t>ATTIUDE</a:t>
            </a:r>
          </a:p>
          <a:p>
            <a:pPr algn="r"/>
            <a:r>
              <a:rPr lang="en-US" sz="350" b="1" dirty="0">
                <a:solidFill>
                  <a:schemeClr val="tx1"/>
                </a:solidFill>
                <a:latin typeface="Comic Sans MS" panose="030F0702030302020204" pitchFamily="66" charset="0"/>
              </a:rPr>
              <a:t>TOWARDS</a:t>
            </a:r>
          </a:p>
          <a:p>
            <a:pPr algn="r"/>
            <a:r>
              <a:rPr lang="en-US" sz="350" b="1" dirty="0">
                <a:solidFill>
                  <a:schemeClr val="tx1"/>
                </a:solidFill>
                <a:latin typeface="Comic Sans MS" panose="030F0702030302020204" pitchFamily="66" charset="0"/>
              </a:rPr>
              <a:t>THE</a:t>
            </a:r>
          </a:p>
          <a:p>
            <a:pPr algn="r"/>
            <a:r>
              <a:rPr lang="en-US" sz="350" b="1" dirty="0">
                <a:solidFill>
                  <a:schemeClr val="tx1"/>
                </a:solidFill>
                <a:latin typeface="Comic Sans MS" panose="030F0702030302020204" pitchFamily="66" charset="0"/>
              </a:rPr>
              <a:t>ROBOTIC</a:t>
            </a:r>
          </a:p>
          <a:p>
            <a:pPr algn="r"/>
            <a:r>
              <a:rPr lang="en-US" sz="350" b="1" dirty="0">
                <a:solidFill>
                  <a:schemeClr val="tx1"/>
                </a:solidFill>
                <a:latin typeface="Comic Sans MS" panose="030F0702030302020204" pitchFamily="66" charset="0"/>
              </a:rPr>
              <a:t>SYSTEM!</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703489" y="3645945"/>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DESKILLING</a:t>
            </a:r>
          </a:p>
          <a:p>
            <a:pPr algn="r"/>
            <a:r>
              <a:rPr lang="en-US" sz="350" b="1" dirty="0">
                <a:solidFill>
                  <a:schemeClr val="tx1"/>
                </a:solidFill>
                <a:latin typeface="Comic Sans MS" panose="030F0702030302020204" pitchFamily="66" charset="0"/>
              </a:rPr>
              <a:t>THROUGH</a:t>
            </a:r>
          </a:p>
          <a:p>
            <a:pPr algn="r"/>
            <a:r>
              <a:rPr lang="en-US" sz="350" b="1" dirty="0">
                <a:solidFill>
                  <a:schemeClr val="tx1"/>
                </a:solidFill>
                <a:latin typeface="Comic Sans MS" panose="030F0702030302020204" pitchFamily="66" charset="0"/>
              </a:rPr>
              <a:t>AUTOMATION!</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221839" y="3455124"/>
            <a:ext cx="411481" cy="246434"/>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r>
              <a:rPr lang="en-US" sz="350" b="1" dirty="0">
                <a:solidFill>
                  <a:schemeClr val="tx1"/>
                </a:solidFill>
                <a:latin typeface="Comic Sans MS" panose="030F0702030302020204" pitchFamily="66" charset="0"/>
              </a:rPr>
              <a:t>UPSKILLING</a:t>
            </a:r>
          </a:p>
          <a:p>
            <a:r>
              <a:rPr lang="en-US" sz="350" b="1" dirty="0">
                <a:solidFill>
                  <a:schemeClr val="tx1"/>
                </a:solidFill>
                <a:latin typeface="Comic Sans MS" panose="030F0702030302020204" pitchFamily="66" charset="0"/>
              </a:rPr>
              <a:t> ON </a:t>
            </a:r>
          </a:p>
          <a:p>
            <a:r>
              <a:rPr lang="en-US" sz="350" b="1" dirty="0">
                <a:solidFill>
                  <a:schemeClr val="tx1"/>
                </a:solidFill>
                <a:latin typeface="Comic Sans MS" panose="030F0702030302020204" pitchFamily="66" charset="0"/>
              </a:rPr>
              <a:t>TECHNOLOGY!</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061489" y="3269301"/>
            <a:ext cx="586802"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r"/>
            <a:r>
              <a:rPr lang="en-US" sz="350" b="1" dirty="0">
                <a:solidFill>
                  <a:schemeClr val="tx1"/>
                </a:solidFill>
                <a:latin typeface="Comic Sans MS" panose="030F0702030302020204" pitchFamily="66" charset="0"/>
              </a:rPr>
              <a:t>TASK</a:t>
            </a:r>
          </a:p>
          <a:p>
            <a:pPr algn="r"/>
            <a:r>
              <a:rPr lang="en-US" sz="350" b="1" dirty="0">
                <a:solidFill>
                  <a:schemeClr val="tx1"/>
                </a:solidFill>
                <a:latin typeface="Comic Sans MS" panose="030F0702030302020204" pitchFamily="66" charset="0"/>
              </a:rPr>
              <a:t>ROTATION SYSTEM!</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905000" y="3142087"/>
            <a:ext cx="33039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50" b="1" dirty="0">
                <a:solidFill>
                  <a:schemeClr val="tx1"/>
                </a:solidFill>
                <a:latin typeface="Comic Sans MS" panose="030F0702030302020204" pitchFamily="66" charset="0"/>
              </a:rPr>
              <a:t>UNFAVOURABLE</a:t>
            </a:r>
          </a:p>
          <a:p>
            <a:pPr algn="ctr"/>
            <a:r>
              <a:rPr lang="en-US" sz="350" b="1" dirty="0">
                <a:solidFill>
                  <a:schemeClr val="tx1"/>
                </a:solidFill>
                <a:latin typeface="Comic Sans MS" panose="030F0702030302020204" pitchFamily="66" charset="0"/>
              </a:rPr>
              <a:t>MENTAL</a:t>
            </a:r>
          </a:p>
          <a:p>
            <a:pPr algn="ctr"/>
            <a:r>
              <a:rPr lang="en-US" sz="350" b="1" dirty="0">
                <a:solidFill>
                  <a:schemeClr val="tx1"/>
                </a:solidFill>
                <a:latin typeface="Comic Sans MS" panose="030F0702030302020204" pitchFamily="66" charset="0"/>
              </a:rPr>
              <a:t>STRAIN!</a:t>
            </a:r>
            <a:endParaRPr lang="en-GB" sz="350" b="1" dirty="0">
              <a:solidFill>
                <a:schemeClr val="tx1"/>
              </a:solidFill>
              <a:latin typeface="Comic Sans MS" panose="030F0702030302020204" pitchFamily="66" charset="0"/>
            </a:endParaRP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275016" y="3160731"/>
            <a:ext cx="314092"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50" b="1" dirty="0">
                <a:solidFill>
                  <a:schemeClr val="tx1"/>
                </a:solidFill>
                <a:latin typeface="Comic Sans MS" panose="030F0702030302020204" pitchFamily="66" charset="0"/>
              </a:rPr>
              <a:t>DECREASED </a:t>
            </a:r>
          </a:p>
          <a:p>
            <a:pPr algn="ctr"/>
            <a:r>
              <a:rPr lang="en-US" sz="350" b="1" dirty="0">
                <a:solidFill>
                  <a:schemeClr val="tx1"/>
                </a:solidFill>
                <a:latin typeface="Comic Sans MS" panose="030F0702030302020204" pitchFamily="66" charset="0"/>
              </a:rPr>
              <a:t>PHYSICAL</a:t>
            </a:r>
          </a:p>
          <a:p>
            <a:pPr algn="ctr"/>
            <a:r>
              <a:rPr lang="en-US" sz="350" b="1" dirty="0">
                <a:solidFill>
                  <a:schemeClr val="tx1"/>
                </a:solidFill>
                <a:latin typeface="Comic Sans MS" panose="030F0702030302020204" pitchFamily="66" charset="0"/>
              </a:rPr>
              <a:t>STRAIN!</a:t>
            </a:r>
            <a:endParaRPr lang="en-GB" sz="350" b="1" dirty="0">
              <a:solidFill>
                <a:schemeClr val="tx1"/>
              </a:solidFill>
              <a:latin typeface="Comic Sans MS" panose="030F0702030302020204" pitchFamily="66" charset="0"/>
            </a:endParaRP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91467" y="3761424"/>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en-US" sz="350" b="1" dirty="0">
                <a:solidFill>
                  <a:schemeClr val="tx1"/>
                </a:solidFill>
                <a:latin typeface="Comic Sans MS" panose="030F0702030302020204" pitchFamily="66" charset="0"/>
              </a:rPr>
              <a:t>MORE </a:t>
            </a:r>
          </a:p>
          <a:p>
            <a:pPr algn="r"/>
            <a:r>
              <a:rPr lang="en-US" sz="350" b="1" dirty="0">
                <a:solidFill>
                  <a:schemeClr val="tx1"/>
                </a:solidFill>
                <a:latin typeface="Comic Sans MS" panose="030F0702030302020204" pitchFamily="66" charset="0"/>
              </a:rPr>
              <a:t>SECONDARY</a:t>
            </a:r>
          </a:p>
          <a:p>
            <a:pPr algn="r"/>
            <a:r>
              <a:rPr lang="en-US" sz="350" b="1" dirty="0">
                <a:solidFill>
                  <a:schemeClr val="tx1"/>
                </a:solidFill>
                <a:latin typeface="Comic Sans MS" panose="030F0702030302020204" pitchFamily="66" charset="0"/>
              </a:rPr>
              <a:t>TASKS!</a:t>
            </a:r>
            <a:endParaRPr lang="en-GB" sz="350" b="1" dirty="0">
              <a:solidFill>
                <a:schemeClr val="tx1"/>
              </a:solidFill>
              <a:latin typeface="Comic Sans MS" panose="030F0702030302020204" pitchFamily="66" charset="0"/>
            </a:endParaRP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9751" y="3413669"/>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50" b="1" dirty="0">
                <a:solidFill>
                  <a:schemeClr val="tx1"/>
                </a:solidFill>
                <a:latin typeface="Comic Sans MS" panose="030F0702030302020204" pitchFamily="66" charset="0"/>
              </a:rPr>
              <a:t>UPSKILLING</a:t>
            </a:r>
          </a:p>
          <a:p>
            <a:pPr algn="ctr"/>
            <a:r>
              <a:rPr lang="en-US" sz="350" b="1" dirty="0">
                <a:solidFill>
                  <a:schemeClr val="tx1"/>
                </a:solidFill>
                <a:latin typeface="Comic Sans MS" panose="030F0702030302020204" pitchFamily="66" charset="0"/>
              </a:rPr>
              <a:t>ON</a:t>
            </a:r>
          </a:p>
          <a:p>
            <a:pPr algn="ctr"/>
            <a:r>
              <a:rPr lang="en-US" sz="350" b="1" dirty="0">
                <a:solidFill>
                  <a:schemeClr val="tx1"/>
                </a:solidFill>
                <a:latin typeface="Comic Sans MS" panose="030F0702030302020204" pitchFamily="66" charset="0"/>
              </a:rPr>
              <a:t>TECHNOLOGY!</a:t>
            </a:r>
            <a:endParaRPr lang="en-GB" sz="350" b="1" dirty="0">
              <a:solidFill>
                <a:schemeClr val="tx1"/>
              </a:solidFill>
              <a:latin typeface="Comic Sans MS" panose="030F0702030302020204" pitchFamily="66" charset="0"/>
            </a:endParaRP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48616" y="3840358"/>
            <a:ext cx="222073"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50" b="1" dirty="0">
                <a:solidFill>
                  <a:schemeClr val="tx1"/>
                </a:solidFill>
                <a:latin typeface="Comic Sans MS" panose="030F0702030302020204" pitchFamily="66" charset="0"/>
              </a:rPr>
              <a:t>MORE</a:t>
            </a:r>
          </a:p>
          <a:p>
            <a:pPr algn="ctr"/>
            <a:r>
              <a:rPr lang="en-US" sz="350" b="1" dirty="0">
                <a:solidFill>
                  <a:schemeClr val="tx1"/>
                </a:solidFill>
                <a:latin typeface="Comic Sans MS" panose="030F0702030302020204" pitchFamily="66" charset="0"/>
              </a:rPr>
              <a:t> SOCIAL</a:t>
            </a:r>
          </a:p>
          <a:p>
            <a:pPr algn="ctr"/>
            <a:r>
              <a:rPr lang="en-US" sz="350" b="1" dirty="0">
                <a:solidFill>
                  <a:schemeClr val="tx1"/>
                </a:solidFill>
                <a:latin typeface="Comic Sans MS" panose="030F0702030302020204" pitchFamily="66" charset="0"/>
              </a:rPr>
              <a:t>WORKPLACE!</a:t>
            </a:r>
            <a:endParaRPr lang="en-GB" sz="35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450001" y="135000"/>
            <a:ext cx="7913414" cy="367200"/>
          </a:xfrm>
        </p:spPr>
        <p:txBody>
          <a:bodyPr lIns="0"/>
          <a:lstStyle/>
          <a:p>
            <a:r>
              <a:rPr lang="en-GB" sz="2400" dirty="0"/>
              <a:t>OSH effects based on the case studies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0" y="711576"/>
            <a:ext cx="5792340" cy="3802033"/>
            <a:chOff x="1629099" y="1186019"/>
            <a:chExt cx="7079588" cy="4800856"/>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5988576" y="1186019"/>
              <a:ext cx="2718866" cy="1087138"/>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de-DE" sz="700" b="1" dirty="0">
                  <a:solidFill>
                    <a:srgbClr val="003399"/>
                  </a:solidFill>
                </a:rPr>
                <a:t>REDUCED WORKLOAD</a:t>
              </a:r>
            </a:p>
            <a:p>
              <a:pPr marL="115888" indent="-115888">
                <a:lnSpc>
                  <a:spcPct val="150000"/>
                </a:lnSpc>
                <a:buFont typeface="Wingdings" panose="05000000000000000000" pitchFamily="2" charset="2"/>
                <a:buChar char="§"/>
              </a:pPr>
              <a:r>
                <a:rPr lang="de-DE" sz="700" b="1" dirty="0">
                  <a:solidFill>
                    <a:srgbClr val="003399"/>
                  </a:solidFill>
                </a:rPr>
                <a:t>DECREASED ACCIDENTS</a:t>
              </a:r>
            </a:p>
            <a:p>
              <a:pPr marL="115888" indent="-115888">
                <a:lnSpc>
                  <a:spcPct val="150000"/>
                </a:lnSpc>
                <a:buFont typeface="Wingdings" panose="05000000000000000000" pitchFamily="2" charset="2"/>
                <a:buChar char="§"/>
              </a:pPr>
              <a:r>
                <a:rPr lang="de-DE" sz="700" b="1" dirty="0">
                  <a:solidFill>
                    <a:srgbClr val="003399"/>
                  </a:solidFill>
                </a:rPr>
                <a:t>STRAIN / LONG-TERM INJURY PREVENTION</a:t>
              </a:r>
            </a:p>
            <a:p>
              <a:pPr marL="115888" indent="-115888">
                <a:lnSpc>
                  <a:spcPct val="150000"/>
                </a:lnSpc>
                <a:buFont typeface="Wingdings" panose="05000000000000000000" pitchFamily="2" charset="2"/>
                <a:buChar char="§"/>
              </a:pPr>
              <a:r>
                <a:rPr lang="de-DE" sz="700" b="1" dirty="0">
                  <a:solidFill>
                    <a:srgbClr val="003399"/>
                  </a:solidFill>
                </a:rPr>
                <a:t>ERGONOMIC WORKSPACE</a:t>
              </a:r>
            </a:p>
            <a:p>
              <a:pPr marL="115888" indent="-115888">
                <a:lnSpc>
                  <a:spcPct val="150000"/>
                </a:lnSpc>
                <a:buFont typeface="Wingdings" panose="05000000000000000000" pitchFamily="2" charset="2"/>
                <a:buChar char="§"/>
              </a:pPr>
              <a:r>
                <a:rPr lang="de-DE" sz="700" b="1" dirty="0">
                  <a:solidFill>
                    <a:srgbClr val="003399"/>
                  </a:solidFill>
                </a:rPr>
                <a:t>SCREEN TIME REDUCTION</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790414"/>
              <a:ext cx="1167347" cy="257535"/>
            </a:xfrm>
            <a:prstGeom prst="rect">
              <a:avLst/>
            </a:prstGeom>
            <a:noFill/>
          </p:spPr>
          <p:txBody>
            <a:bodyPr wrap="square" rtlCol="0">
              <a:spAutoFit/>
            </a:bodyPr>
            <a:lstStyle/>
            <a:p>
              <a:r>
                <a:rPr lang="de-DE" sz="800" b="1" dirty="0" err="1">
                  <a:solidFill>
                    <a:srgbClr val="003399"/>
                  </a:solidFill>
                </a:rPr>
                <a:t>Psychosocial</a:t>
              </a:r>
              <a:endParaRPr lang="de-DE" sz="800" b="1" dirty="0">
                <a:solidFill>
                  <a:srgbClr val="003399"/>
                </a:solidFill>
              </a:endParaRP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44951"/>
              <a:ext cx="1167348" cy="266064"/>
            </a:xfrm>
            <a:prstGeom prst="rect">
              <a:avLst/>
            </a:prstGeom>
            <a:noFill/>
          </p:spPr>
          <p:txBody>
            <a:bodyPr wrap="square" rtlCol="0">
              <a:spAutoFit/>
            </a:bodyPr>
            <a:lstStyle/>
            <a:p>
              <a:r>
                <a:rPr lang="de-DE" sz="800" b="1" dirty="0" err="1">
                  <a:solidFill>
                    <a:srgbClr val="003399"/>
                  </a:solidFill>
                </a:rPr>
                <a:t>Physical</a:t>
              </a:r>
              <a:endParaRPr lang="de-DE" sz="800" b="1" dirty="0">
                <a:solidFill>
                  <a:srgbClr val="003399"/>
                </a:solidFill>
              </a:endParaRP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28811" y="4465873"/>
              <a:ext cx="1167348" cy="266064"/>
            </a:xfrm>
            <a:prstGeom prst="rect">
              <a:avLst/>
            </a:prstGeom>
            <a:noFill/>
          </p:spPr>
          <p:txBody>
            <a:bodyPr wrap="square" rtlCol="0">
              <a:spAutoFit/>
            </a:bodyPr>
            <a:lstStyle/>
            <a:p>
              <a:r>
                <a:rPr lang="de-DE" sz="800" b="1" dirty="0">
                  <a:solidFill>
                    <a:srgbClr val="003399"/>
                  </a:solidFill>
                </a:rPr>
                <a:t>Organisational</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RISK ASSESSMENT</a:t>
              </a:r>
            </a:p>
            <a:p>
              <a:pPr marL="115888" indent="-115888">
                <a:buFont typeface="Wingdings" panose="05000000000000000000" pitchFamily="2" charset="2"/>
                <a:buChar char="§"/>
              </a:pPr>
              <a:r>
                <a:rPr lang="de-DE" sz="700" b="1" dirty="0">
                  <a:solidFill>
                    <a:srgbClr val="003399"/>
                  </a:solidFill>
                </a:rPr>
                <a:t>UNPREDICTABILITY</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12183"/>
              <a:ext cx="1666524" cy="38009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INCLUSION</a:t>
              </a:r>
            </a:p>
            <a:p>
              <a:pPr marL="115888" indent="-115888">
                <a:buFont typeface="Wingdings" panose="05000000000000000000" pitchFamily="2" charset="2"/>
                <a:buChar char="§"/>
              </a:pPr>
              <a:r>
                <a:rPr lang="de-DE" sz="700" b="1" dirty="0">
                  <a:solidFill>
                    <a:srgbClr val="003399"/>
                  </a:solidFill>
                </a:rPr>
                <a:t>SOCIAL INTERACTION</a:t>
              </a:r>
            </a:p>
          </p:txBody>
        </p:sp>
        <p:sp>
          <p:nvSpPr>
            <p:cNvPr id="26" name="Rechteck 40">
              <a:extLst>
                <a:ext uri="{FF2B5EF4-FFF2-40B4-BE49-F238E27FC236}">
                  <a16:creationId xmlns:a16="http://schemas.microsoft.com/office/drawing/2014/main" id="{D32280FA-FA73-4BBE-DF40-FBBDE419F53C}"/>
                </a:ext>
              </a:extLst>
            </p:cNvPr>
            <p:cNvSpPr/>
            <p:nvPr/>
          </p:nvSpPr>
          <p:spPr>
            <a:xfrm>
              <a:off x="6259346" y="5684439"/>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de-DE" sz="700" b="1" dirty="0">
                  <a:solidFill>
                    <a:srgbClr val="003399"/>
                  </a:solidFill>
                </a:rPr>
                <a:t>DEMOGRAPHIC CHANGES</a:t>
              </a:r>
            </a:p>
          </p:txBody>
        </p:sp>
        <p:sp>
          <p:nvSpPr>
            <p:cNvPr id="27" name="Rechteck 42">
              <a:extLst>
                <a:ext uri="{FF2B5EF4-FFF2-40B4-BE49-F238E27FC236}">
                  <a16:creationId xmlns:a16="http://schemas.microsoft.com/office/drawing/2014/main" id="{60366730-12EE-4322-14F9-011B1D621B0A}"/>
                </a:ext>
              </a:extLst>
            </p:cNvPr>
            <p:cNvSpPr/>
            <p:nvPr/>
          </p:nvSpPr>
          <p:spPr>
            <a:xfrm>
              <a:off x="2931484" y="1698943"/>
              <a:ext cx="1647004"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COGNITIVE OVERLOAD</a:t>
              </a:r>
            </a:p>
            <a:p>
              <a:pPr marL="115888" indent="-115888">
                <a:buFont typeface="Wingdings" panose="05000000000000000000" pitchFamily="2" charset="2"/>
                <a:buChar char="§"/>
              </a:pPr>
              <a:r>
                <a:rPr lang="de-DE" sz="700" b="1" dirty="0">
                  <a:solidFill>
                    <a:srgbClr val="003399"/>
                  </a:solidFill>
                </a:rPr>
                <a:t>FEAR OF JOB LOSS</a:t>
              </a:r>
            </a:p>
            <a:p>
              <a:pPr marL="115888" indent="-115888">
                <a:buFont typeface="Wingdings" panose="05000000000000000000" pitchFamily="2" charset="2"/>
                <a:buChar char="§"/>
              </a:pPr>
              <a:r>
                <a:rPr lang="de-DE" sz="700" b="1" dirty="0">
                  <a:solidFill>
                    <a:srgbClr val="003399"/>
                  </a:solidFill>
                </a:rPr>
                <a:t>FEAR OF INJURY</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80091"/>
            </a:xfrm>
            <a:prstGeom prst="rect">
              <a:avLst/>
            </a:prstGeom>
            <a:noFill/>
          </p:spPr>
          <p:txBody>
            <a:bodyPr wrap="square" rtlCol="0">
              <a:spAutoFit/>
            </a:bodyPr>
            <a:lstStyle/>
            <a:p>
              <a:pPr algn="ctr"/>
              <a:r>
                <a:rPr lang="de-DE" sz="700" b="1" dirty="0">
                  <a:solidFill>
                    <a:srgbClr val="003399"/>
                  </a:solidFill>
                </a:rPr>
                <a:t>MENTAL HEALTH</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20" y="2733142"/>
              <a:ext cx="969068" cy="380091"/>
            </a:xfrm>
            <a:prstGeom prst="rect">
              <a:avLst/>
            </a:prstGeom>
            <a:noFill/>
          </p:spPr>
          <p:txBody>
            <a:bodyPr wrap="square" rtlCol="0">
              <a:spAutoFit/>
            </a:bodyPr>
            <a:lstStyle/>
            <a:p>
              <a:pPr algn="ctr"/>
              <a:r>
                <a:rPr lang="de-DE" sz="700" b="1" dirty="0">
                  <a:solidFill>
                    <a:srgbClr val="003399"/>
                  </a:solidFill>
                </a:rPr>
                <a:t>SAFETY AND HEALTH</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38774" y="3993778"/>
              <a:ext cx="1038814" cy="380091"/>
            </a:xfrm>
            <a:prstGeom prst="rect">
              <a:avLst/>
            </a:prstGeom>
            <a:noFill/>
          </p:spPr>
          <p:txBody>
            <a:bodyPr wrap="square" rtlCol="0">
              <a:spAutoFit/>
            </a:bodyPr>
            <a:lstStyle/>
            <a:p>
              <a:pPr algn="ctr"/>
              <a:r>
                <a:rPr lang="de-DE" sz="700" b="1" dirty="0">
                  <a:solidFill>
                    <a:srgbClr val="003399"/>
                  </a:solidFill>
                </a:rPr>
                <a:t>OSH </a:t>
              </a:r>
            </a:p>
            <a:p>
              <a:pPr algn="ctr"/>
              <a:r>
                <a:rPr lang="de-DE" sz="700" b="1" dirty="0">
                  <a:solidFill>
                    <a:srgbClr val="003399"/>
                  </a:solidFill>
                </a:rPr>
                <a:t>MANAGEMENT</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88632"/>
            </a:xfrm>
            <a:prstGeom prst="rect">
              <a:avLst/>
            </a:prstGeom>
            <a:noFill/>
          </p:spPr>
          <p:txBody>
            <a:bodyPr wrap="square" rtlCol="0">
              <a:spAutoFit/>
            </a:bodyPr>
            <a:lstStyle/>
            <a:p>
              <a:pPr algn="ctr"/>
              <a:r>
                <a:rPr lang="de-DE" sz="700" b="1" dirty="0">
                  <a:solidFill>
                    <a:srgbClr val="003399"/>
                  </a:solidFill>
                </a:rPr>
                <a:t>SOCIAL </a:t>
              </a:r>
            </a:p>
            <a:p>
              <a:pPr algn="ctr"/>
              <a:r>
                <a:rPr lang="de-DE" sz="700" b="1" dirty="0">
                  <a:solidFill>
                    <a:srgbClr val="003399"/>
                  </a:solidFill>
                </a:rPr>
                <a:t>STRUCTURE</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388632"/>
            </a:xfrm>
            <a:prstGeom prst="rect">
              <a:avLst/>
            </a:prstGeom>
            <a:noFill/>
          </p:spPr>
          <p:txBody>
            <a:bodyPr wrap="square" rtlCol="0">
              <a:spAutoFit/>
            </a:bodyPr>
            <a:lstStyle/>
            <a:p>
              <a:pPr algn="ctr"/>
              <a:r>
                <a:rPr lang="de-DE" sz="700" b="1" dirty="0">
                  <a:solidFill>
                    <a:srgbClr val="003399"/>
                  </a:solidFill>
                </a:rPr>
                <a:t>JOB </a:t>
              </a:r>
            </a:p>
            <a:p>
              <a:pPr algn="ctr"/>
              <a:r>
                <a:rPr lang="de-DE" sz="700" b="1" dirty="0">
                  <a:solidFill>
                    <a:srgbClr val="003399"/>
                  </a:solidFill>
                </a:rPr>
                <a:t>TRANSFORMATION</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727960" y="2870411"/>
              <a:ext cx="926199" cy="247060"/>
            </a:xfrm>
            <a:prstGeom prst="rect">
              <a:avLst/>
            </a:prstGeom>
            <a:noFill/>
          </p:spPr>
          <p:txBody>
            <a:bodyPr wrap="square" rtlCol="0">
              <a:spAutoFit/>
            </a:bodyPr>
            <a:lstStyle/>
            <a:p>
              <a:r>
                <a:rPr lang="de-DE" sz="700" b="1" dirty="0">
                  <a:solidFill>
                    <a:srgbClr val="003399"/>
                  </a:solidFill>
                </a:rPr>
                <a:t>AUTONOMY</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1501" y="3611174"/>
              <a:ext cx="824029" cy="247059"/>
            </a:xfrm>
            <a:prstGeom prst="rect">
              <a:avLst/>
            </a:prstGeom>
            <a:noFill/>
          </p:spPr>
          <p:txBody>
            <a:bodyPr wrap="square" rtlCol="0">
              <a:spAutoFit/>
            </a:bodyPr>
            <a:lstStyle/>
            <a:p>
              <a:pPr algn="ctr"/>
              <a:r>
                <a:rPr lang="de-DE" sz="700" b="1" dirty="0">
                  <a:solidFill>
                    <a:srgbClr val="003399"/>
                  </a:solidFill>
                </a:rPr>
                <a:t>TRUST</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629099" y="5090842"/>
              <a:ext cx="2334376" cy="657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DESKILLING</a:t>
              </a:r>
            </a:p>
            <a:p>
              <a:pPr marL="115888" indent="-115888">
                <a:buFont typeface="Wingdings" panose="05000000000000000000" pitchFamily="2" charset="2"/>
                <a:buChar char="§"/>
              </a:pPr>
              <a:r>
                <a:rPr lang="de-DE" sz="700" b="1" dirty="0">
                  <a:solidFill>
                    <a:srgbClr val="003399"/>
                  </a:solidFill>
                </a:rPr>
                <a:t>UNPREDICTABILITY</a:t>
              </a:r>
            </a:p>
            <a:p>
              <a:pPr marL="115888" indent="-115888">
                <a:buFont typeface="Wingdings" panose="05000000000000000000" pitchFamily="2" charset="2"/>
                <a:buChar char="§"/>
              </a:pPr>
              <a:r>
                <a:rPr lang="de-DE" sz="700" b="1" dirty="0">
                  <a:solidFill>
                    <a:srgbClr val="003399"/>
                  </a:solidFill>
                </a:rPr>
                <a:t>TASK CONSOLIDATION</a:t>
              </a:r>
            </a:p>
            <a:p>
              <a:pPr marL="115888" indent="-115888">
                <a:buFont typeface="Wingdings" panose="05000000000000000000" pitchFamily="2" charset="2"/>
                <a:buChar char="§"/>
              </a:pPr>
              <a:r>
                <a:rPr lang="de-DE" sz="700" b="1" dirty="0">
                  <a:solidFill>
                    <a:srgbClr val="003399"/>
                  </a:solidFill>
                </a:rPr>
                <a:t>DECREASED TASK COMPLETENESS</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718139" y="4445787"/>
              <a:ext cx="1263496" cy="646153"/>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UPSKILLING</a:t>
              </a:r>
            </a:p>
            <a:p>
              <a:pPr marL="115888" indent="-115888">
                <a:buFont typeface="Wingdings" panose="05000000000000000000" pitchFamily="2" charset="2"/>
                <a:buChar char="§"/>
              </a:pPr>
              <a:r>
                <a:rPr lang="de-DE" sz="700" b="1" dirty="0">
                  <a:solidFill>
                    <a:srgbClr val="003399"/>
                  </a:solidFill>
                </a:rPr>
                <a:t>RESKILLING</a:t>
              </a:r>
            </a:p>
            <a:p>
              <a:pPr marL="115888" indent="-115888">
                <a:buFont typeface="Wingdings" panose="05000000000000000000" pitchFamily="2" charset="2"/>
                <a:buChar char="§"/>
              </a:pPr>
              <a:r>
                <a:rPr lang="de-DE" sz="700" b="1" dirty="0">
                  <a:solidFill>
                    <a:srgbClr val="003399"/>
                  </a:solidFill>
                </a:rPr>
                <a:t>TASK VARIETY</a:t>
              </a:r>
            </a:p>
            <a:p>
              <a:pPr marL="115888" indent="-115888">
                <a:buFont typeface="Wingdings" panose="05000000000000000000" pitchFamily="2" charset="2"/>
                <a:buChar char="§"/>
              </a:pPr>
              <a:r>
                <a:rPr lang="de-DE" sz="700" b="1" dirty="0">
                  <a:solidFill>
                    <a:srgbClr val="003399"/>
                  </a:solidFill>
                </a:rPr>
                <a:t>JOB CONTROL</a:t>
              </a:r>
            </a:p>
          </p:txBody>
        </p:sp>
        <p:sp>
          <p:nvSpPr>
            <p:cNvPr id="38" name="Rechteck 55">
              <a:extLst>
                <a:ext uri="{FF2B5EF4-FFF2-40B4-BE49-F238E27FC236}">
                  <a16:creationId xmlns:a16="http://schemas.microsoft.com/office/drawing/2014/main" id="{7049AA05-BE32-ADA3-40F0-9875B92B240B}"/>
                </a:ext>
              </a:extLst>
            </p:cNvPr>
            <p:cNvSpPr/>
            <p:nvPr/>
          </p:nvSpPr>
          <p:spPr>
            <a:xfrm>
              <a:off x="1984546" y="3556866"/>
              <a:ext cx="1659540"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de-DE" sz="700" b="1" dirty="0">
                  <a:solidFill>
                    <a:srgbClr val="003399"/>
                  </a:solidFill>
                </a:rPr>
                <a:t>DISTRUST</a:t>
              </a:r>
            </a:p>
            <a:p>
              <a:pPr marL="115888" indent="-115888">
                <a:buFont typeface="Wingdings" panose="05000000000000000000" pitchFamily="2" charset="2"/>
                <a:buChar char="§"/>
              </a:pPr>
              <a:r>
                <a:rPr lang="de-DE" sz="700" b="1" dirty="0">
                  <a:solidFill>
                    <a:srgbClr val="003399"/>
                  </a:solidFill>
                </a:rPr>
                <a:t>NEGATIVE ATTITUDE</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2314620" y="2460049"/>
              <a:ext cx="1638381" cy="38009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TIME CONTROL</a:t>
              </a:r>
            </a:p>
            <a:p>
              <a:pPr marL="115888" indent="-115888">
                <a:buFont typeface="Wingdings" panose="05000000000000000000" pitchFamily="2" charset="2"/>
                <a:buChar char="§"/>
              </a:pPr>
              <a:r>
                <a:rPr lang="de-DE" sz="700" b="1" dirty="0">
                  <a:solidFill>
                    <a:srgbClr val="003399"/>
                  </a:solidFill>
                </a:rPr>
                <a:t>WORKLOAD CONTROL</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921422" y="1303205"/>
              <a:ext cx="2070591" cy="39463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de-DE" sz="700" b="1" dirty="0">
                  <a:solidFill>
                    <a:srgbClr val="003399"/>
                  </a:solidFill>
                </a:rPr>
                <a:t>DECREASED COGNITIVE LOAD</a:t>
              </a:r>
            </a:p>
            <a:p>
              <a:pPr marL="115888" indent="-115888">
                <a:buFont typeface="Wingdings" panose="05000000000000000000" pitchFamily="2" charset="2"/>
                <a:buChar char="§"/>
              </a:pPr>
              <a:r>
                <a:rPr lang="de-DE" sz="700" b="1" dirty="0">
                  <a:solidFill>
                    <a:srgbClr val="003399"/>
                  </a:solidFill>
                </a:rPr>
                <a:t>REDUCED MONOTONY</a:t>
              </a:r>
            </a:p>
          </p:txBody>
        </p:sp>
        <p:sp>
          <p:nvSpPr>
            <p:cNvPr id="41" name="Rechteck 70">
              <a:extLst>
                <a:ext uri="{FF2B5EF4-FFF2-40B4-BE49-F238E27FC236}">
                  <a16:creationId xmlns:a16="http://schemas.microsoft.com/office/drawing/2014/main" id="{1C9FA0DE-91B9-4D56-68BC-A00826697487}"/>
                </a:ext>
              </a:extLst>
            </p:cNvPr>
            <p:cNvSpPr/>
            <p:nvPr/>
          </p:nvSpPr>
          <p:spPr>
            <a:xfrm>
              <a:off x="6743284" y="2284924"/>
              <a:ext cx="1948150"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de-DE" sz="700" b="1" dirty="0">
                  <a:solidFill>
                    <a:srgbClr val="003399"/>
                  </a:solidFill>
                </a:rPr>
                <a:t>(RESIDUAL) PHYSICAL RISKS</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86166" y="4508608"/>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215444"/>
              </a:xfrm>
              <a:prstGeom prst="rect">
                <a:avLst/>
              </a:prstGeom>
              <a:noFill/>
            </p:spPr>
            <p:txBody>
              <a:bodyPr wrap="square" rtlCol="0">
                <a:spAutoFit/>
              </a:bodyPr>
              <a:lstStyle/>
              <a:p>
                <a:r>
                  <a:rPr lang="en-US" sz="800" dirty="0">
                    <a:solidFill>
                      <a:srgbClr val="003399"/>
                    </a:solidFill>
                  </a:rPr>
                  <a:t>Opportunities</a:t>
                </a:r>
                <a:endParaRPr lang="en-150" sz="800" dirty="0">
                  <a:solidFill>
                    <a:srgbClr val="003399"/>
                  </a:solidFill>
                </a:endParaRP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215444"/>
              </a:xfrm>
              <a:prstGeom prst="rect">
                <a:avLst/>
              </a:prstGeom>
              <a:noFill/>
            </p:spPr>
            <p:txBody>
              <a:bodyPr wrap="square" rtlCol="0">
                <a:spAutoFit/>
              </a:bodyPr>
              <a:lstStyle/>
              <a:p>
                <a:r>
                  <a:rPr lang="en-US" sz="800" dirty="0">
                    <a:solidFill>
                      <a:srgbClr val="003399"/>
                    </a:solidFill>
                  </a:rPr>
                  <a:t>Risks</a:t>
                </a:r>
                <a:endParaRPr lang="en-150" sz="800" dirty="0">
                  <a:solidFill>
                    <a:srgbClr val="003399"/>
                  </a:solidFill>
                </a:endParaRP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3" y="1550880"/>
            <a:ext cx="3185903" cy="954107"/>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en-US" dirty="0"/>
              <a:t>Many opportunities observed in the case studies are related to mental and physical health, helping workers reduce workload and avoid injuries.</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761129"/>
            <a:ext cx="3185900" cy="1169551"/>
          </a:xfrm>
          <a:prstGeom prst="rect">
            <a:avLst/>
          </a:prstGeom>
          <a:noFill/>
        </p:spPr>
        <p:txBody>
          <a:bodyPr wrap="square" rtlCol="0">
            <a:spAutoFit/>
          </a:bodyPr>
          <a:lstStyle/>
          <a:p>
            <a:r>
              <a:rPr lang="en-US" sz="1400" dirty="0">
                <a:solidFill>
                  <a:srgbClr val="003399"/>
                </a:solidFill>
              </a:rPr>
              <a:t>The risks include fear of job loss / stress, cognitive overload, fear of injury, re-skilling, distrust on the technology, demographic changes, among others.</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en-150" sz="2400" dirty="0">
                <a:cs typeface="Arial" panose="020B0604020202020204" pitchFamily="34" charset="0"/>
              </a:rPr>
              <a:t>OSH takeaways</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2235263"/>
          </a:xfrm>
        </p:spPr>
        <p:txBody>
          <a:bodyPr lIns="0" tIns="0" rIns="0" bIns="0">
            <a:normAutofit/>
          </a:bodyPr>
          <a:lstStyle/>
          <a:p>
            <a:pPr>
              <a:spcBef>
                <a:spcPts val="600"/>
              </a:spcBef>
              <a:spcAft>
                <a:spcPts val="600"/>
              </a:spcAft>
            </a:pPr>
            <a:r>
              <a:rPr lang="en-GB" sz="1600" b="0" dirty="0"/>
              <a:t>Most prevalent OSH opportunities: reduction of </a:t>
            </a:r>
            <a:r>
              <a:rPr lang="en-GB" sz="1600" dirty="0"/>
              <a:t>physical workload </a:t>
            </a:r>
            <a:r>
              <a:rPr lang="en-GB" sz="1600" b="0" dirty="0"/>
              <a:t>and removal of workers from </a:t>
            </a:r>
            <a:r>
              <a:rPr lang="en-GB" sz="1600" dirty="0"/>
              <a:t>dangerous environments.</a:t>
            </a:r>
            <a:endParaRPr lang="en-GB" sz="1600" b="0" dirty="0"/>
          </a:p>
          <a:p>
            <a:pPr>
              <a:spcBef>
                <a:spcPts val="600"/>
              </a:spcBef>
              <a:spcAft>
                <a:spcPts val="600"/>
              </a:spcAft>
            </a:pPr>
            <a:r>
              <a:rPr lang="en-GB" sz="1600" dirty="0"/>
              <a:t>Psychosocial risks </a:t>
            </a:r>
            <a:r>
              <a:rPr lang="en-GB" sz="1600" b="0" dirty="0"/>
              <a:t>are becoming increasingly relevant.</a:t>
            </a:r>
          </a:p>
          <a:p>
            <a:pPr>
              <a:spcBef>
                <a:spcPts val="600"/>
              </a:spcBef>
              <a:spcAft>
                <a:spcPts val="600"/>
              </a:spcAft>
            </a:pPr>
            <a:r>
              <a:rPr lang="en-GB" sz="1600" dirty="0"/>
              <a:t>All organisations </a:t>
            </a:r>
            <a:r>
              <a:rPr lang="en-GB" sz="1600" b="0" dirty="0"/>
              <a:t>from the case studies intend to </a:t>
            </a:r>
            <a:r>
              <a:rPr lang="en-GB" sz="1600" dirty="0"/>
              <a:t>expand their use of automation.</a:t>
            </a:r>
          </a:p>
          <a:p>
            <a:pPr marL="0" indent="0">
              <a:spcBef>
                <a:spcPts val="600"/>
              </a:spcBef>
              <a:spcAft>
                <a:spcPts val="600"/>
              </a:spcAft>
              <a:buNone/>
            </a:pPr>
            <a:endParaRPr lang="en-GB" sz="1600" dirty="0"/>
          </a:p>
          <a:p>
            <a:endParaRPr lang="en-GB" sz="1600" b="0" dirty="0"/>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en-US" sz="2400" dirty="0"/>
              <a:t>Overview</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Defining AI-based systems</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dirty="0">
                    <a:solidFill>
                      <a:srgbClr val="003399"/>
                    </a:solidFill>
                  </a:rPr>
                  <a:t>Current and potential uses</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Impact on jobs and tasks</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OSH effects</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Case studies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Impact for different levels and actors</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n-US" sz="1400" b="0" dirty="0">
                    <a:solidFill>
                      <a:srgbClr val="003399"/>
                    </a:solidFill>
                  </a:rPr>
                  <a:t>Taxonomy</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en-US" dirty="0">
                    <a:solidFill>
                      <a:srgbClr val="003399"/>
                    </a:solidFill>
                  </a:rPr>
                  <a:t>Key takeaways</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en-GB" sz="2400" b="1" dirty="0">
                <a:latin typeface="+mj-lt"/>
              </a:rPr>
              <a:t>Impact for different levels and actors</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1404865325"/>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GB" sz="2400" dirty="0"/>
              <a:t>Policy making</a:t>
            </a:r>
          </a:p>
        </p:txBody>
      </p:sp>
      <p:sp>
        <p:nvSpPr>
          <p:cNvPr id="3" name="Content Placeholder 2"/>
          <p:cNvSpPr>
            <a:spLocks noGrp="1"/>
          </p:cNvSpPr>
          <p:nvPr>
            <p:ph sz="half" idx="1"/>
          </p:nvPr>
        </p:nvSpPr>
        <p:spPr>
          <a:xfrm>
            <a:off x="450001" y="933450"/>
            <a:ext cx="8154448" cy="3778433"/>
          </a:xfrm>
        </p:spPr>
        <p:txBody>
          <a:bodyPr lIns="0">
            <a:normAutofit/>
          </a:bodyPr>
          <a:lstStyle/>
          <a:p>
            <a:pPr>
              <a:spcBef>
                <a:spcPts val="0"/>
              </a:spcBef>
              <a:spcAft>
                <a:spcPts val="600"/>
              </a:spcAft>
            </a:pPr>
            <a:r>
              <a:rPr lang="en-GB" sz="1600" dirty="0">
                <a:solidFill>
                  <a:srgbClr val="003399"/>
                </a:solidFill>
              </a:rPr>
              <a:t>The Machinery Regulation:</a:t>
            </a:r>
          </a:p>
          <a:p>
            <a:pPr lvl="1">
              <a:spcAft>
                <a:spcPts val="600"/>
              </a:spcAft>
            </a:pPr>
            <a:r>
              <a:rPr lang="en-US" sz="1600" dirty="0">
                <a:solidFill>
                  <a:schemeClr val="tx2"/>
                </a:solidFill>
              </a:rPr>
              <a:t>Increase trust in digital technologies including AI, human/robot collaboration, etc.</a:t>
            </a:r>
            <a:endParaRPr lang="en-GB" sz="1600" dirty="0">
              <a:solidFill>
                <a:schemeClr val="tx2"/>
              </a:solidFill>
            </a:endParaRPr>
          </a:p>
          <a:p>
            <a:pPr lvl="1">
              <a:spcAft>
                <a:spcPts val="600"/>
              </a:spcAft>
            </a:pPr>
            <a:r>
              <a:rPr lang="en-GB" sz="1600" dirty="0">
                <a:solidFill>
                  <a:schemeClr val="tx2"/>
                </a:solidFill>
              </a:rPr>
              <a:t>Place effective market surveillance</a:t>
            </a: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a:spcBef>
                <a:spcPts val="0"/>
              </a:spcBef>
              <a:spcAft>
                <a:spcPts val="600"/>
              </a:spcAft>
            </a:pPr>
            <a:r>
              <a:rPr lang="en-GB" sz="1600" dirty="0">
                <a:solidFill>
                  <a:srgbClr val="003399"/>
                </a:solidFill>
              </a:rPr>
              <a:t>The EU AI Act </a:t>
            </a:r>
          </a:p>
          <a:p>
            <a:pPr lvl="1">
              <a:spcAft>
                <a:spcPts val="600"/>
              </a:spcAft>
            </a:pPr>
            <a:r>
              <a:rPr lang="en-US" sz="1600" dirty="0">
                <a:solidFill>
                  <a:schemeClr val="tx2"/>
                </a:solidFill>
              </a:rPr>
              <a:t>Proposed to address fundamental rights and security risks for AI</a:t>
            </a:r>
          </a:p>
          <a:p>
            <a:pPr marL="189000" lvl="1" indent="0">
              <a:buNone/>
            </a:pPr>
            <a:endParaRPr lang="en-GB" sz="1600" dirty="0"/>
          </a:p>
          <a:p>
            <a:pPr marL="0" indent="0">
              <a:buNone/>
            </a:pPr>
            <a:endParaRPr lang="en-GB" sz="1600" dirty="0">
              <a:solidFill>
                <a:srgbClr val="003399"/>
              </a:solidFill>
            </a:endParaRPr>
          </a:p>
          <a:p>
            <a:pPr marL="0" indent="0">
              <a:buNone/>
            </a:pPr>
            <a:endParaRPr lang="en-GB" sz="1600" dirty="0">
              <a:solidFill>
                <a:srgbClr val="003399"/>
              </a:solidFill>
            </a:endParaRPr>
          </a:p>
          <a:p>
            <a:pPr marL="0" indent="0">
              <a:buNone/>
            </a:pP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en-US" sz="2400" b="1" dirty="0">
                <a:latin typeface="Arial (Überschriften)"/>
              </a:rPr>
              <a:t>Challenges of </a:t>
            </a:r>
            <a:r>
              <a:rPr lang="en-150" sz="2400" b="1" dirty="0">
                <a:latin typeface="Arial (Überschriften)"/>
              </a:rPr>
              <a:t>OSH management </a:t>
            </a:r>
          </a:p>
        </p:txBody>
      </p:sp>
      <p:grpSp>
        <p:nvGrpSpPr>
          <p:cNvPr id="6" name="Gruppieren 5"/>
          <p:cNvGrpSpPr/>
          <p:nvPr/>
        </p:nvGrpSpPr>
        <p:grpSpPr>
          <a:xfrm>
            <a:off x="4945954" y="1094551"/>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234924" y="1365284"/>
            <a:ext cx="2117558" cy="646331"/>
          </a:xfrm>
          <a:prstGeom prst="rect">
            <a:avLst/>
          </a:prstGeom>
        </p:spPr>
        <p:txBody>
          <a:bodyPr wrap="square">
            <a:spAutoFit/>
          </a:bodyPr>
          <a:lstStyle/>
          <a:p>
            <a:pPr marL="0" indent="0" algn="ctr">
              <a:buNone/>
            </a:pPr>
            <a:r>
              <a:rPr lang="en-150" sz="1200" b="0" i="1" dirty="0">
                <a:solidFill>
                  <a:srgbClr val="003399"/>
                </a:solidFill>
              </a:rPr>
              <a:t>Rapidly changing technologies</a:t>
            </a:r>
            <a:r>
              <a:rPr lang="en-US" sz="1200" b="0" i="1" dirty="0">
                <a:solidFill>
                  <a:srgbClr val="003399"/>
                </a:solidFill>
              </a:rPr>
              <a:t> mean </a:t>
            </a:r>
            <a:r>
              <a:rPr lang="en-150" sz="1200" b="0" i="1" dirty="0">
                <a:solidFill>
                  <a:srgbClr val="003399"/>
                </a:solidFill>
              </a:rPr>
              <a:t>little knowledge on OSH impact</a:t>
            </a:r>
            <a:endParaRPr lang="en-150" sz="1200" i="1" dirty="0">
              <a:solidFill>
                <a:srgbClr val="003399"/>
              </a:solidFill>
            </a:endParaRP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1" y="828052"/>
            <a:ext cx="3586110" cy="1520416"/>
          </a:xfrm>
          <a:prstGeom prst="rect">
            <a:avLst/>
          </a:prstGeom>
          <a:noFill/>
        </p:spPr>
        <p:txBody>
          <a:bodyPr wrap="none" lIns="0" rtlCol="0">
            <a:spAutoFit/>
          </a:bodyPr>
          <a:lstStyle/>
          <a:p>
            <a:pPr>
              <a:lnSpc>
                <a:spcPct val="120000"/>
              </a:lnSpc>
            </a:pPr>
            <a:r>
              <a:rPr lang="en-US" sz="1600" b="1" dirty="0">
                <a:solidFill>
                  <a:srgbClr val="ACC700"/>
                </a:solidFill>
              </a:rPr>
              <a:t>N</a:t>
            </a:r>
            <a:r>
              <a:rPr lang="en-150" sz="1600" b="1" dirty="0">
                <a:solidFill>
                  <a:srgbClr val="ACC700"/>
                </a:solidFill>
              </a:rPr>
              <a:t>ew challenges</a:t>
            </a:r>
            <a:r>
              <a:rPr lang="en-US" sz="1600" b="1" dirty="0">
                <a:solidFill>
                  <a:srgbClr val="ACC700"/>
                </a:solidFill>
              </a:rPr>
              <a:t>:</a:t>
            </a:r>
            <a:r>
              <a:rPr lang="en-150" sz="1600" b="1" dirty="0">
                <a:solidFill>
                  <a:srgbClr val="ACC700"/>
                </a:solidFill>
              </a:rPr>
              <a:t> </a:t>
            </a:r>
            <a:endParaRPr lang="en-US" sz="1600" b="1" dirty="0">
              <a:solidFill>
                <a:srgbClr val="ACC700"/>
              </a:solidFill>
            </a:endParaRPr>
          </a:p>
          <a:p>
            <a:pPr marL="285750" indent="-169863">
              <a:lnSpc>
                <a:spcPct val="120000"/>
              </a:lnSpc>
              <a:buFont typeface="Arial" panose="020B0604020202020204" pitchFamily="34" charset="0"/>
              <a:buChar char="•"/>
            </a:pPr>
            <a:r>
              <a:rPr lang="en-150" sz="1600" dirty="0">
                <a:solidFill>
                  <a:srgbClr val="003399"/>
                </a:solidFill>
              </a:rPr>
              <a:t>(</a:t>
            </a:r>
            <a:r>
              <a:rPr lang="en-US" sz="1600" dirty="0">
                <a:solidFill>
                  <a:srgbClr val="003399"/>
                </a:solidFill>
              </a:rPr>
              <a:t>H</a:t>
            </a:r>
            <a:r>
              <a:rPr lang="en-150" sz="1600" dirty="0">
                <a:solidFill>
                  <a:srgbClr val="003399"/>
                </a:solidFill>
              </a:rPr>
              <a:t>idden) bias in AI-based systems</a:t>
            </a:r>
            <a:endParaRPr lang="en-US" sz="1600" dirty="0">
              <a:solidFill>
                <a:srgbClr val="003399"/>
              </a:solidFill>
            </a:endParaRPr>
          </a:p>
          <a:p>
            <a:pPr marL="285750" indent="-169863">
              <a:lnSpc>
                <a:spcPct val="120000"/>
              </a:lnSpc>
              <a:buFont typeface="Arial" panose="020B0604020202020204" pitchFamily="34" charset="0"/>
              <a:buChar char="•"/>
            </a:pPr>
            <a:r>
              <a:rPr lang="en-US" sz="1600" dirty="0">
                <a:solidFill>
                  <a:srgbClr val="003399"/>
                </a:solidFill>
              </a:rPr>
              <a:t>C</a:t>
            </a:r>
            <a:r>
              <a:rPr lang="en-150" sz="1600" dirty="0">
                <a:solidFill>
                  <a:srgbClr val="003399"/>
                </a:solidFill>
              </a:rPr>
              <a:t>ybersecurity</a:t>
            </a:r>
            <a:endParaRPr lang="en-US" sz="1600" dirty="0">
              <a:solidFill>
                <a:srgbClr val="003399"/>
              </a:solidFill>
            </a:endParaRPr>
          </a:p>
          <a:p>
            <a:pPr marL="285750" indent="-169863">
              <a:lnSpc>
                <a:spcPct val="120000"/>
              </a:lnSpc>
              <a:buFont typeface="Arial" panose="020B0604020202020204" pitchFamily="34" charset="0"/>
              <a:buChar char="•"/>
            </a:pPr>
            <a:r>
              <a:rPr lang="en-150" sz="1600" dirty="0">
                <a:solidFill>
                  <a:srgbClr val="003399"/>
                </a:solidFill>
              </a:rPr>
              <a:t>Workers</a:t>
            </a:r>
            <a:r>
              <a:rPr lang="en-US" sz="1600" dirty="0">
                <a:solidFill>
                  <a:srgbClr val="003399"/>
                </a:solidFill>
              </a:rPr>
              <a:t>’</a:t>
            </a:r>
            <a:r>
              <a:rPr lang="en-150" sz="1600" dirty="0">
                <a:solidFill>
                  <a:srgbClr val="003399"/>
                </a:solidFill>
              </a:rPr>
              <a:t> fears and expectations</a:t>
            </a:r>
          </a:p>
          <a:p>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3643946" cy="2111347"/>
          </a:xfrm>
          <a:prstGeom prst="rect">
            <a:avLst/>
          </a:prstGeom>
          <a:noFill/>
        </p:spPr>
        <p:txBody>
          <a:bodyPr wrap="none" lIns="0" rtlCol="0">
            <a:spAutoFit/>
          </a:bodyPr>
          <a:lstStyle/>
          <a:p>
            <a:pPr>
              <a:lnSpc>
                <a:spcPct val="120000"/>
              </a:lnSpc>
            </a:pPr>
            <a:r>
              <a:rPr lang="en-US" sz="1600" b="1" dirty="0">
                <a:solidFill>
                  <a:srgbClr val="ACC700"/>
                </a:solidFill>
              </a:rPr>
              <a:t>O</a:t>
            </a:r>
            <a:r>
              <a:rPr lang="en-150" sz="1600" b="1" dirty="0">
                <a:solidFill>
                  <a:srgbClr val="ACC700"/>
                </a:solidFill>
              </a:rPr>
              <a:t>rganisational and social impact</a:t>
            </a:r>
            <a:r>
              <a:rPr lang="en-US" sz="1600" b="1" dirty="0">
                <a:solidFill>
                  <a:srgbClr val="ACC700"/>
                </a:solidFill>
              </a:rPr>
              <a:t>s:</a:t>
            </a:r>
            <a:r>
              <a:rPr lang="en-150" sz="1600" b="1" dirty="0">
                <a:solidFill>
                  <a:srgbClr val="ACC700"/>
                </a:solidFill>
              </a:rPr>
              <a:t> </a:t>
            </a:r>
            <a:endParaRPr lang="en-US" sz="1600" b="1" dirty="0">
              <a:solidFill>
                <a:srgbClr val="ACC700"/>
              </a:solidFill>
            </a:endParaRPr>
          </a:p>
          <a:p>
            <a:pPr marL="285750" indent="-169863">
              <a:lnSpc>
                <a:spcPct val="120000"/>
              </a:lnSpc>
              <a:buFont typeface="Arial" panose="020B0604020202020204" pitchFamily="34" charset="0"/>
              <a:buChar char="•"/>
            </a:pPr>
            <a:r>
              <a:rPr lang="en-150" sz="1600" b="0" dirty="0">
                <a:solidFill>
                  <a:srgbClr val="003399"/>
                </a:solidFill>
              </a:rPr>
              <a:t>Depersonalisation</a:t>
            </a:r>
            <a:endParaRPr lang="en-US" sz="1600" b="0" dirty="0">
              <a:solidFill>
                <a:srgbClr val="003399"/>
              </a:solidFill>
            </a:endParaRPr>
          </a:p>
          <a:p>
            <a:pPr marL="285750" indent="-169863">
              <a:lnSpc>
                <a:spcPct val="120000"/>
              </a:lnSpc>
              <a:buFont typeface="Arial" panose="020B0604020202020204" pitchFamily="34" charset="0"/>
              <a:buChar char="•"/>
            </a:pPr>
            <a:r>
              <a:rPr lang="en-US" sz="1600" b="0" dirty="0">
                <a:solidFill>
                  <a:srgbClr val="003399"/>
                </a:solidFill>
              </a:rPr>
              <a:t>Less</a:t>
            </a:r>
            <a:r>
              <a:rPr lang="en-150" sz="1600" b="0" dirty="0">
                <a:solidFill>
                  <a:srgbClr val="003399"/>
                </a:solidFill>
              </a:rPr>
              <a:t> social interaction</a:t>
            </a:r>
            <a:endParaRPr lang="en-US" sz="1600" b="0" dirty="0">
              <a:solidFill>
                <a:srgbClr val="003399"/>
              </a:solidFill>
            </a:endParaRPr>
          </a:p>
          <a:p>
            <a:pPr marL="285750" indent="-169863">
              <a:lnSpc>
                <a:spcPct val="120000"/>
              </a:lnSpc>
              <a:buFont typeface="Arial" panose="020B0604020202020204" pitchFamily="34" charset="0"/>
              <a:buChar char="•"/>
            </a:pPr>
            <a:r>
              <a:rPr lang="en-150" sz="1600" b="0" dirty="0">
                <a:solidFill>
                  <a:srgbClr val="003399"/>
                </a:solidFill>
              </a:rPr>
              <a:t>Performance pressure</a:t>
            </a:r>
            <a:endParaRPr lang="en-US" sz="1600" b="0" dirty="0">
              <a:solidFill>
                <a:srgbClr val="003399"/>
              </a:solidFill>
            </a:endParaRPr>
          </a:p>
          <a:p>
            <a:pPr marL="285750" indent="-169863">
              <a:lnSpc>
                <a:spcPct val="120000"/>
              </a:lnSpc>
              <a:buFont typeface="Arial" panose="020B0604020202020204" pitchFamily="34" charset="0"/>
              <a:buChar char="•"/>
            </a:pPr>
            <a:r>
              <a:rPr lang="en-150" sz="1600" b="0" dirty="0">
                <a:solidFill>
                  <a:srgbClr val="003399"/>
                </a:solidFill>
              </a:rPr>
              <a:t>(Dis)</a:t>
            </a:r>
            <a:r>
              <a:rPr lang="en-US" sz="1600" b="0" dirty="0">
                <a:solidFill>
                  <a:srgbClr val="003399"/>
                </a:solidFill>
              </a:rPr>
              <a:t>t</a:t>
            </a:r>
            <a:r>
              <a:rPr lang="en-150" sz="1600" b="0" dirty="0">
                <a:solidFill>
                  <a:srgbClr val="003399"/>
                </a:solidFill>
              </a:rPr>
              <a:t>rust in automation</a:t>
            </a:r>
            <a:endParaRPr lang="en-US" sz="1600" b="0" dirty="0">
              <a:solidFill>
                <a:srgbClr val="003399"/>
              </a:solidFill>
            </a:endParaRPr>
          </a:p>
          <a:p>
            <a:pPr marL="285750" indent="-169863">
              <a:lnSpc>
                <a:spcPct val="120000"/>
              </a:lnSpc>
              <a:buFont typeface="Arial" panose="020B0604020202020204" pitchFamily="34" charset="0"/>
              <a:buChar char="•"/>
            </a:pPr>
            <a:r>
              <a:rPr lang="en-150" sz="1600" b="0" dirty="0">
                <a:solidFill>
                  <a:srgbClr val="003399"/>
                </a:solidFill>
              </a:rPr>
              <a:t>Deskilling workforce</a:t>
            </a:r>
          </a:p>
          <a:p>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de-DE" sz="2400" dirty="0"/>
              <a:t>OSH </a:t>
            </a:r>
            <a:r>
              <a:rPr lang="en-150" sz="2400" dirty="0"/>
              <a:t>management</a:t>
            </a:r>
            <a:r>
              <a:rPr lang="de-DE" sz="2400" dirty="0"/>
              <a:t> </a:t>
            </a:r>
            <a:endParaRPr lang="en-GB" sz="2400" dirty="0"/>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European</a:t>
            </a:r>
            <a:r>
              <a:rPr lang="en-US" sz="1350" b="1" dirty="0">
                <a:solidFill>
                  <a:srgbClr val="003399"/>
                </a:solidFill>
              </a:rPr>
              <a:t> use</a:t>
            </a:r>
            <a:r>
              <a:rPr lang="en-150" sz="1350" b="1" dirty="0">
                <a:solidFill>
                  <a:srgbClr val="003399"/>
                </a:solidFill>
              </a:rPr>
              <a:t> cases</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Exchange of expertise</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Human-in-command approach</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Early worker involvement</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Internal resistance to change</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Legal landscape</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150" sz="1350" b="1" dirty="0">
                <a:solidFill>
                  <a:srgbClr val="003399"/>
                </a:solidFill>
              </a:rPr>
              <a:t>Inexperience with technology</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1093994" y="968452"/>
            <a:ext cx="2137124" cy="400110"/>
          </a:xfrm>
          <a:prstGeom prst="rect">
            <a:avLst/>
          </a:prstGeom>
          <a:noFill/>
        </p:spPr>
        <p:txBody>
          <a:bodyPr wrap="none" rtlCol="0">
            <a:spAutoFit/>
          </a:bodyPr>
          <a:lstStyle/>
          <a:p>
            <a:r>
              <a:rPr lang="en-US" sz="2000" b="1" dirty="0">
                <a:solidFill>
                  <a:srgbClr val="ACC700"/>
                </a:solidFill>
              </a:rPr>
              <a:t>Reduce barriers</a:t>
            </a:r>
          </a:p>
        </p:txBody>
      </p:sp>
      <p:sp>
        <p:nvSpPr>
          <p:cNvPr id="7" name="TextBox 6">
            <a:extLst>
              <a:ext uri="{FF2B5EF4-FFF2-40B4-BE49-F238E27FC236}">
                <a16:creationId xmlns:a16="http://schemas.microsoft.com/office/drawing/2014/main" id="{B4C9D876-4A2B-110B-5CCF-945346B2B921}"/>
              </a:ext>
            </a:extLst>
          </p:cNvPr>
          <p:cNvSpPr txBox="1"/>
          <p:nvPr/>
        </p:nvSpPr>
        <p:spPr>
          <a:xfrm>
            <a:off x="5243682" y="968452"/>
            <a:ext cx="2180405" cy="400110"/>
          </a:xfrm>
          <a:prstGeom prst="rect">
            <a:avLst/>
          </a:prstGeom>
          <a:noFill/>
        </p:spPr>
        <p:txBody>
          <a:bodyPr wrap="none" rtlCol="0">
            <a:spAutoFit/>
          </a:bodyPr>
          <a:lstStyle/>
          <a:p>
            <a:r>
              <a:rPr lang="en-US" sz="2000" b="1" dirty="0">
                <a:solidFill>
                  <a:srgbClr val="ACC700"/>
                </a:solidFill>
              </a:rPr>
              <a:t>Enhance drivers</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US" sz="2400" dirty="0"/>
              <a:t>Using AI-based systems for OSH</a:t>
            </a:r>
            <a:endParaRPr lang="en-GB" sz="24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265644" y="893253"/>
            <a:ext cx="3898956" cy="434520"/>
          </a:xfrm>
        </p:spPr>
        <p:txBody>
          <a:bodyPr>
            <a:noAutofit/>
          </a:bodyPr>
          <a:lstStyle/>
          <a:p>
            <a:pPr marL="0" indent="0" algn="ctr">
              <a:buNone/>
            </a:pPr>
            <a:r>
              <a:rPr lang="en-150" sz="2000" dirty="0">
                <a:latin typeface="Arial" panose="020B0604020202020204" pitchFamily="34" charset="0"/>
                <a:cs typeface="Arial" panose="020B0604020202020204" pitchFamily="34" charset="0"/>
              </a:rPr>
              <a:t>Process and OSH monitoring</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5215378" y="926186"/>
            <a:ext cx="2330516" cy="317925"/>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en-GB" sz="2000" dirty="0">
                <a:latin typeface="Arial" panose="020B0604020202020204" pitchFamily="34" charset="0"/>
                <a:cs typeface="Arial" panose="020B0604020202020204" pitchFamily="34" charset="0"/>
              </a:rPr>
              <a:t>Feeling surveilled</a:t>
            </a:r>
          </a:p>
        </p:txBody>
      </p:sp>
      <p:sp>
        <p:nvSpPr>
          <p:cNvPr id="20" name="Inhaltsplatzhalter 2"/>
          <p:cNvSpPr txBox="1">
            <a:spLocks/>
          </p:cNvSpPr>
          <p:nvPr/>
        </p:nvSpPr>
        <p:spPr>
          <a:xfrm>
            <a:off x="455524" y="2656583"/>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en-150" dirty="0"/>
              <a:t>Systems with </a:t>
            </a:r>
            <a:r>
              <a:rPr lang="en-US" dirty="0"/>
              <a:t>built-in</a:t>
            </a:r>
            <a:r>
              <a:rPr lang="en-150" dirty="0"/>
              <a:t> error detection</a:t>
            </a:r>
          </a:p>
          <a:p>
            <a:pPr marL="0" indent="171450">
              <a:spcBef>
                <a:spcPts val="0"/>
              </a:spcBef>
            </a:pPr>
            <a:r>
              <a:rPr lang="en-150" dirty="0"/>
              <a:t>Safer workspaces</a:t>
            </a:r>
          </a:p>
          <a:p>
            <a:pPr marL="0" indent="171450">
              <a:spcBef>
                <a:spcPts val="0"/>
              </a:spcBef>
            </a:pPr>
            <a:r>
              <a:rPr lang="en-150" dirty="0"/>
              <a:t>Self-learning systems</a:t>
            </a:r>
          </a:p>
        </p:txBody>
      </p:sp>
      <p:sp>
        <p:nvSpPr>
          <p:cNvPr id="21" name="Inhaltsplatzhalter 2"/>
          <p:cNvSpPr txBox="1">
            <a:spLocks/>
          </p:cNvSpPr>
          <p:nvPr/>
        </p:nvSpPr>
        <p:spPr>
          <a:xfrm>
            <a:off x="4657486" y="2656488"/>
            <a:ext cx="4342481"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en-150" dirty="0"/>
              <a:t>Uncertainty </a:t>
            </a:r>
            <a:r>
              <a:rPr lang="en-US" dirty="0"/>
              <a:t>on </a:t>
            </a:r>
            <a:r>
              <a:rPr lang="en-150" dirty="0"/>
              <a:t>what data is being collected</a:t>
            </a:r>
          </a:p>
          <a:p>
            <a:pPr marL="0" indent="171450">
              <a:spcBef>
                <a:spcPts val="0"/>
              </a:spcBef>
            </a:pPr>
            <a:r>
              <a:rPr lang="en-150" dirty="0"/>
              <a:t>Increased presence of cameras</a:t>
            </a:r>
          </a:p>
          <a:p>
            <a:pPr marL="0" indent="171450">
              <a:spcBef>
                <a:spcPts val="0"/>
              </a:spcBef>
            </a:pPr>
            <a:r>
              <a:rPr lang="en-150" dirty="0"/>
              <a:t>Underlying assumptions</a:t>
            </a: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a:spAutoFit/>
            </a:bodyPr>
            <a:lstStyle/>
            <a:p>
              <a:pPr algn="ctr"/>
              <a:r>
                <a:rPr lang="es-ES" b="1" dirty="0">
                  <a:solidFill>
                    <a:schemeClr val="bg1"/>
                  </a:solidFill>
                  <a:cs typeface="Arial" panose="020B0604020202020204" pitchFamily="34" charset="0"/>
                </a:rPr>
                <a:t>Clear </a:t>
              </a:r>
              <a:r>
                <a:rPr lang="en-150" b="1" dirty="0">
                  <a:solidFill>
                    <a:schemeClr val="bg1"/>
                  </a:solidFill>
                  <a:cs typeface="Arial" panose="020B0604020202020204" pitchFamily="34" charset="0"/>
                </a:rPr>
                <a:t>communication on what, when, where and to what end data is being collected. </a:t>
              </a:r>
              <a:endParaRPr lang="en-US" dirty="0">
                <a:solidFill>
                  <a:schemeClr val="bg1"/>
                </a:solidFill>
              </a:endParaRP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439984"/>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en-150" sz="2400" dirty="0">
                <a:latin typeface="Arial" panose="020B0604020202020204" pitchFamily="34" charset="0"/>
                <a:cs typeface="Arial" panose="020B0604020202020204" pitchFamily="34" charset="0"/>
              </a:rPr>
              <a:t>Labour inspection</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en-GB" sz="1600" dirty="0">
                <a:solidFill>
                  <a:schemeClr val="tx2"/>
                </a:solidFill>
              </a:rPr>
              <a:t>Labour inspection process more challenging</a:t>
            </a:r>
          </a:p>
          <a:p>
            <a:pPr marL="188996" indent="-188996" defTabSz="342892">
              <a:spcAft>
                <a:spcPts val="1200"/>
              </a:spcAft>
              <a:buClr>
                <a:schemeClr val="tx2"/>
              </a:buClr>
              <a:buFont typeface="Wingdings" pitchFamily="2" charset="2"/>
              <a:buChar char="§"/>
            </a:pPr>
            <a:r>
              <a:rPr lang="en-GB" sz="1600" dirty="0">
                <a:solidFill>
                  <a:schemeClr val="tx2"/>
                </a:solidFill>
              </a:rPr>
              <a:t>Policies for new technologies</a:t>
            </a:r>
          </a:p>
          <a:p>
            <a:pPr marL="188996" indent="-188996" defTabSz="342892">
              <a:spcAft>
                <a:spcPts val="1200"/>
              </a:spcAft>
              <a:buClr>
                <a:schemeClr val="tx2"/>
              </a:buClr>
              <a:buFont typeface="Wingdings" pitchFamily="2" charset="2"/>
              <a:buChar char="§"/>
            </a:pPr>
            <a:r>
              <a:rPr lang="en-GB" sz="1600" dirty="0">
                <a:solidFill>
                  <a:schemeClr val="tx2"/>
                </a:solidFill>
              </a:rPr>
              <a:t>New tools for labour inspectorates may be needed</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en-GB" sz="2400" dirty="0"/>
              <a:t>Key takeaways</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en-US" sz="1600" b="0" dirty="0">
                <a:solidFill>
                  <a:srgbClr val="003399"/>
                </a:solidFill>
              </a:rPr>
              <a:t>Careful selection of tasks to automate </a:t>
            </a:r>
          </a:p>
          <a:p>
            <a:pPr marL="342900" indent="-342900">
              <a:spcBef>
                <a:spcPts val="0"/>
              </a:spcBef>
              <a:spcAft>
                <a:spcPts val="600"/>
              </a:spcAft>
              <a:buClr>
                <a:srgbClr val="ACC700"/>
              </a:buClr>
              <a:buFont typeface="+mj-lt"/>
              <a:buAutoNum type="arabicPeriod"/>
            </a:pPr>
            <a:r>
              <a:rPr lang="en-US" sz="1600" b="0" dirty="0">
                <a:solidFill>
                  <a:srgbClr val="003399"/>
                </a:solidFill>
              </a:rPr>
              <a:t>Proper training and upskilling of workers </a:t>
            </a:r>
          </a:p>
          <a:p>
            <a:pPr marL="342900" indent="-342900">
              <a:spcBef>
                <a:spcPts val="0"/>
              </a:spcBef>
              <a:spcAft>
                <a:spcPts val="600"/>
              </a:spcAft>
              <a:buClr>
                <a:srgbClr val="ACC700"/>
              </a:buClr>
              <a:buFont typeface="+mj-lt"/>
              <a:buAutoNum type="arabicPeriod"/>
            </a:pPr>
            <a:r>
              <a:rPr lang="en-US" sz="1600" b="0" dirty="0">
                <a:solidFill>
                  <a:srgbClr val="003399"/>
                </a:solidFill>
              </a:rPr>
              <a:t>Information, communication, transparency</a:t>
            </a:r>
          </a:p>
          <a:p>
            <a:pPr marL="342900" indent="-342900">
              <a:spcBef>
                <a:spcPts val="0"/>
              </a:spcBef>
              <a:spcAft>
                <a:spcPts val="600"/>
              </a:spcAft>
              <a:buClr>
                <a:srgbClr val="ACC700"/>
              </a:buClr>
              <a:buFont typeface="+mj-lt"/>
              <a:buAutoNum type="arabicPeriod"/>
            </a:pPr>
            <a:r>
              <a:rPr lang="en-US" sz="1600" b="0" dirty="0">
                <a:solidFill>
                  <a:srgbClr val="003399"/>
                </a:solidFill>
              </a:rPr>
              <a:t>Worker involvement for a successful introduction of the technology </a:t>
            </a:r>
          </a:p>
          <a:p>
            <a:pPr marL="342900" indent="-342900">
              <a:spcBef>
                <a:spcPts val="0"/>
              </a:spcBef>
              <a:spcAft>
                <a:spcPts val="600"/>
              </a:spcAft>
              <a:buClr>
                <a:srgbClr val="ACC700"/>
              </a:buClr>
              <a:buFont typeface="+mj-lt"/>
              <a:buAutoNum type="arabicPeriod"/>
            </a:pPr>
            <a:r>
              <a:rPr lang="en-US" sz="1600" b="0" dirty="0">
                <a:solidFill>
                  <a:srgbClr val="003399"/>
                </a:solidFill>
              </a:rPr>
              <a:t>Regulation and enforcement considerations</a:t>
            </a:r>
          </a:p>
          <a:p>
            <a:pPr marL="342900" indent="-342900">
              <a:spcBef>
                <a:spcPts val="0"/>
              </a:spcBef>
              <a:spcAft>
                <a:spcPts val="600"/>
              </a:spcAft>
              <a:buClr>
                <a:srgbClr val="ACC700"/>
              </a:buClr>
              <a:buFont typeface="+mj-lt"/>
              <a:buAutoNum type="arabicPeriod"/>
            </a:pPr>
            <a:r>
              <a:rPr lang="en-US" sz="1600" b="0" dirty="0">
                <a:solidFill>
                  <a:srgbClr val="003399"/>
                </a:solidFill>
              </a:rPr>
              <a:t>Need for comprehensive risk assessment tools</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en-GB" dirty="0"/>
              <a:t>Further information</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en-GB" sz="1500" dirty="0">
                <a:solidFill>
                  <a:srgbClr val="ACC700"/>
                </a:solidFill>
              </a:rPr>
              <a:t>Check out all related content under priority area “Automation of tasks”: </a:t>
            </a:r>
          </a:p>
          <a:p>
            <a:pPr marL="0" indent="0">
              <a:buNone/>
            </a:pPr>
            <a:r>
              <a:rPr lang="en-GB" sz="1500" b="0" dirty="0">
                <a:solidFill>
                  <a:srgbClr val="003399"/>
                </a:solidFill>
                <a:hlinkClick r:id="rId4"/>
              </a:rPr>
              <a:t>https://healthy-workplaces.osha.europa.eu/en/about-topic/priority-area/worker-management-through-ai</a:t>
            </a:r>
            <a:endParaRPr lang="en-GB" sz="1500" b="0" dirty="0">
              <a:solidFill>
                <a:srgbClr val="003399"/>
              </a:solidFill>
            </a:endParaRPr>
          </a:p>
          <a:p>
            <a:pPr>
              <a:buClr>
                <a:srgbClr val="ACC700"/>
              </a:buClr>
            </a:pPr>
            <a:r>
              <a:rPr lang="en-GB" sz="1500" dirty="0">
                <a:solidFill>
                  <a:srgbClr val="ACC700"/>
                </a:solidFill>
              </a:rPr>
              <a:t>Consult all publications on the topic: </a:t>
            </a:r>
          </a:p>
          <a:p>
            <a:pPr marL="0" indent="0">
              <a:buNone/>
            </a:pPr>
            <a:r>
              <a:rPr lang="en-GB" sz="1500" b="0" dirty="0">
                <a:hlinkClick r:id="rId5"/>
              </a:rPr>
              <a:t>https://osha.europa.eu/en/publications-priority-area/automation-tasks</a:t>
            </a:r>
            <a:endParaRPr lang="en-GB" sz="1500" b="0" dirty="0"/>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B82C310-D1CA-F5CF-B9DA-800C91F5771F}"/>
              </a:ext>
            </a:extLst>
          </p:cNvPr>
          <p:cNvSpPr>
            <a:spLocks noGrp="1"/>
          </p:cNvSpPr>
          <p:nvPr>
            <p:ph sz="half" idx="1"/>
          </p:nvPr>
        </p:nvSpPr>
        <p:spPr>
          <a:xfrm>
            <a:off x="450000" y="2646349"/>
            <a:ext cx="7560000" cy="1734750"/>
          </a:xfrm>
        </p:spPr>
        <p:txBody>
          <a:bodyPr/>
          <a:lstStyle/>
          <a:p>
            <a:pPr marL="0" indent="0" algn="just">
              <a:buNone/>
            </a:pPr>
            <a:r>
              <a:rPr lang="en-US" sz="1200" b="0" dirty="0"/>
              <a:t>Neither the European Agency for Safety and Health at Work nor any person acting on behalf of the agency is responsible for the use that might be made of the following information.</a:t>
            </a:r>
          </a:p>
          <a:p>
            <a:pPr marL="0" indent="0" algn="just">
              <a:buNone/>
            </a:pPr>
            <a:endParaRPr lang="en-US" sz="1200" b="0" dirty="0"/>
          </a:p>
          <a:p>
            <a:pPr marL="0" indent="0" algn="just">
              <a:buNone/>
            </a:pPr>
            <a:r>
              <a:rPr lang="en-US" sz="1200" b="0" dirty="0"/>
              <a:t>© European Agency for Safety and Health at Work, 2024</a:t>
            </a:r>
          </a:p>
          <a:p>
            <a:pPr marL="0" indent="0" algn="just">
              <a:buNone/>
            </a:pPr>
            <a:r>
              <a:rPr lang="en-US" sz="1200" b="0" dirty="0"/>
              <a:t>Reproduction is authorised provided the source is acknowledged.</a:t>
            </a:r>
          </a:p>
          <a:p>
            <a:pPr marL="0" indent="0" algn="just">
              <a:buNone/>
            </a:pPr>
            <a:r>
              <a:rPr lang="en-US" sz="1200" b="0" dirty="0"/>
              <a:t>For any use or reproduction of photos or other material that is not under the copyright of the European Agency for Safety and Health at Work, permission must be sought directly from the copyright holders.</a:t>
            </a:r>
            <a:endParaRPr lang="en-GB" dirty="0"/>
          </a:p>
        </p:txBody>
      </p:sp>
    </p:spTree>
    <p:extLst>
      <p:ext uri="{BB962C8B-B14F-4D97-AF65-F5344CB8AC3E}">
        <p14:creationId xmlns:p14="http://schemas.microsoft.com/office/powerpoint/2010/main" val="247109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GB" sz="2400" dirty="0"/>
              <a:t>Definition</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1557863220"/>
              </p:ext>
            </p:extLst>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158114"/>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en-GB" sz="1600" i="1" dirty="0">
                <a:solidFill>
                  <a:schemeClr val="bg1"/>
                </a:solidFill>
              </a:rPr>
              <a:t>Artificial intelligence (AI): systems with intelligent behaviour that analyses their environment and take actions – with some degree of autonomy – to achieve specific goals.</a:t>
            </a: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prstGeom prst="rect">
            <a:avLst/>
          </a:prstGeom>
        </p:spPr>
        <p:txBody>
          <a:bodyPr lIns="0"/>
          <a:lstStyle/>
          <a:p>
            <a:r>
              <a:rPr lang="en-GB" sz="2400" dirty="0"/>
              <a:t>Task approach to automation</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532014"/>
            <a:ext cx="7036398" cy="1867575"/>
            <a:chOff x="1173843" y="2378848"/>
            <a:chExt cx="6458587" cy="1714213"/>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69332"/>
            </a:xfrm>
            <a:prstGeom prst="rect">
              <a:avLst/>
            </a:prstGeom>
            <a:noFill/>
          </p:spPr>
          <p:txBody>
            <a:bodyPr wrap="square" rtlCol="0">
              <a:spAutoFit/>
            </a:bodyPr>
            <a:lstStyle/>
            <a:p>
              <a:pPr algn="ctr" defTabSz="914378" hangingPunct="0">
                <a:defRPr/>
              </a:pPr>
              <a:r>
                <a:rPr lang="de-DE" sz="900" b="1" kern="0" dirty="0" err="1">
                  <a:solidFill>
                    <a:srgbClr val="0E3399"/>
                  </a:solidFill>
                  <a:latin typeface="Arial" panose="020B0604020202020204" pitchFamily="34" charset="0"/>
                  <a:cs typeface="Arial" panose="020B0604020202020204" pitchFamily="34" charset="0"/>
                  <a:sym typeface="Arial"/>
                </a:rPr>
                <a:t>physical</a:t>
              </a:r>
              <a:r>
                <a:rPr lang="de-DE" sz="900" b="1" kern="0" dirty="0">
                  <a:solidFill>
                    <a:srgbClr val="0E3399"/>
                  </a:solidFill>
                  <a:latin typeface="Arial" panose="020B0604020202020204" pitchFamily="34" charset="0"/>
                  <a:cs typeface="Arial" panose="020B0604020202020204" pitchFamily="34" charset="0"/>
                  <a:sym typeface="Arial"/>
                </a:rPr>
                <a:t> manipulation</a:t>
              </a:r>
            </a:p>
          </p:txBody>
        </p:sp>
        <p:sp>
          <p:nvSpPr>
            <p:cNvPr id="15" name="Textfeld 14"/>
            <p:cNvSpPr txBox="1"/>
            <p:nvPr/>
          </p:nvSpPr>
          <p:spPr>
            <a:xfrm>
              <a:off x="6513400" y="2979793"/>
              <a:ext cx="1119030" cy="507831"/>
            </a:xfrm>
            <a:prstGeom prst="rect">
              <a:avLst/>
            </a:prstGeom>
            <a:noFill/>
          </p:spPr>
          <p:txBody>
            <a:bodyPr wrap="square" rtlCol="0">
              <a:spAutoFit/>
            </a:bodyPr>
            <a:lstStyle/>
            <a:p>
              <a:pPr algn="ctr" defTabSz="914378" hangingPunct="0">
                <a:defRPr/>
              </a:pPr>
              <a:r>
                <a:rPr lang="de-DE" sz="900" b="1" kern="0" dirty="0">
                  <a:solidFill>
                    <a:srgbClr val="0E3399"/>
                  </a:solidFill>
                  <a:latin typeface="Arial" panose="020B0604020202020204" pitchFamily="34" charset="0"/>
                  <a:cs typeface="Arial" panose="020B0604020202020204" pitchFamily="34" charset="0"/>
                  <a:sym typeface="Arial"/>
                </a:rPr>
                <a:t>cognitive</a:t>
              </a:r>
            </a:p>
            <a:p>
              <a:pPr algn="ctr" defTabSz="914378" hangingPunct="0">
                <a:defRPr/>
              </a:pPr>
              <a:r>
                <a:rPr lang="de-DE" sz="900" b="1" kern="0" dirty="0">
                  <a:solidFill>
                    <a:srgbClr val="0E3399"/>
                  </a:solidFill>
                  <a:latin typeface="Arial" panose="020B0604020202020204" pitchFamily="34" charset="0"/>
                  <a:cs typeface="Arial" panose="020B0604020202020204" pitchFamily="34" charset="0"/>
                  <a:sym typeface="Arial"/>
                </a:rPr>
                <a:t>(no </a:t>
              </a:r>
              <a:r>
                <a:rPr lang="de-DE" sz="900" b="1" kern="0" dirty="0" err="1">
                  <a:solidFill>
                    <a:srgbClr val="0E3399"/>
                  </a:solidFill>
                  <a:latin typeface="Arial" panose="020B0604020202020204" pitchFamily="34" charset="0"/>
                  <a:cs typeface="Arial" panose="020B0604020202020204" pitchFamily="34" charset="0"/>
                  <a:sym typeface="Arial"/>
                </a:rPr>
                <a:t>physical</a:t>
              </a:r>
              <a:r>
                <a:rPr lang="de-DE" sz="900" b="1" kern="0" dirty="0">
                  <a:solidFill>
                    <a:srgbClr val="0E3399"/>
                  </a:solidFill>
                  <a:latin typeface="Arial" panose="020B0604020202020204" pitchFamily="34" charset="0"/>
                  <a:cs typeface="Arial" panose="020B0604020202020204" pitchFamily="34" charset="0"/>
                  <a:sym typeface="Arial"/>
                </a:rPr>
                <a:t> manipulation)</a:t>
              </a:r>
            </a:p>
          </p:txBody>
        </p:sp>
        <p:sp>
          <p:nvSpPr>
            <p:cNvPr id="16" name="Textfeld 15"/>
            <p:cNvSpPr txBox="1"/>
            <p:nvPr/>
          </p:nvSpPr>
          <p:spPr>
            <a:xfrm>
              <a:off x="2312875" y="3286043"/>
              <a:ext cx="1123950" cy="3693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assembling loose parts</a:t>
              </a:r>
            </a:p>
          </p:txBody>
        </p:sp>
        <p:sp>
          <p:nvSpPr>
            <p:cNvPr id="17" name="Textfeld 16"/>
            <p:cNvSpPr txBox="1"/>
            <p:nvPr/>
          </p:nvSpPr>
          <p:spPr>
            <a:xfrm>
              <a:off x="5347381" y="2631020"/>
              <a:ext cx="1123950" cy="3693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analysing sales </a:t>
              </a:r>
            </a:p>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data</a:t>
              </a:r>
            </a:p>
          </p:txBody>
        </p:sp>
        <p:sp>
          <p:nvSpPr>
            <p:cNvPr id="18" name="Textfeld 17"/>
            <p:cNvSpPr txBox="1"/>
            <p:nvPr/>
          </p:nvSpPr>
          <p:spPr>
            <a:xfrm>
              <a:off x="3804331" y="2631025"/>
              <a:ext cx="1123950" cy="2308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giving therapy</a:t>
              </a:r>
            </a:p>
          </p:txBody>
        </p:sp>
        <p:sp>
          <p:nvSpPr>
            <p:cNvPr id="19" name="Textfeld 18"/>
            <p:cNvSpPr txBox="1"/>
            <p:nvPr/>
          </p:nvSpPr>
          <p:spPr>
            <a:xfrm>
              <a:off x="3840845" y="3288893"/>
              <a:ext cx="1123950" cy="2308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lifting a patient</a:t>
              </a:r>
            </a:p>
          </p:txBody>
        </p:sp>
        <p:sp>
          <p:nvSpPr>
            <p:cNvPr id="20" name="Textfeld 19"/>
            <p:cNvSpPr txBox="1"/>
            <p:nvPr/>
          </p:nvSpPr>
          <p:spPr>
            <a:xfrm>
              <a:off x="2268029" y="3793354"/>
              <a:ext cx="1123950" cy="2308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object-related</a:t>
              </a:r>
            </a:p>
          </p:txBody>
        </p:sp>
        <p:sp>
          <p:nvSpPr>
            <p:cNvPr id="21" name="Textfeld 20"/>
            <p:cNvSpPr txBox="1"/>
            <p:nvPr/>
          </p:nvSpPr>
          <p:spPr>
            <a:xfrm>
              <a:off x="3804331" y="3793354"/>
              <a:ext cx="1123950" cy="2308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person-related</a:t>
              </a:r>
            </a:p>
          </p:txBody>
        </p:sp>
        <p:sp>
          <p:nvSpPr>
            <p:cNvPr id="22" name="Textfeld 21"/>
            <p:cNvSpPr txBox="1"/>
            <p:nvPr/>
          </p:nvSpPr>
          <p:spPr>
            <a:xfrm>
              <a:off x="5329125" y="3784527"/>
              <a:ext cx="1160464" cy="230832"/>
            </a:xfrm>
            <a:prstGeom prst="rect">
              <a:avLst/>
            </a:prstGeom>
            <a:noFill/>
          </p:spPr>
          <p:txBody>
            <a:bodyPr wrap="square" rtlCol="0">
              <a:spAutoFit/>
            </a:bodyPr>
            <a:lstStyle/>
            <a:p>
              <a:pPr algn="ctr" defTabSz="914378" hangingPunct="0">
                <a:defRPr/>
              </a:pPr>
              <a:r>
                <a:rPr lang="de-DE" sz="900" kern="0" dirty="0">
                  <a:solidFill>
                    <a:srgbClr val="0E3399"/>
                  </a:solidFill>
                  <a:latin typeface="Arial" panose="020B0604020202020204" pitchFamily="34" charset="0"/>
                  <a:cs typeface="Arial" panose="020B0604020202020204" pitchFamily="34" charset="0"/>
                  <a:sym typeface="Arial"/>
                </a:rPr>
                <a:t>information-related</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 name="Textfeld 1"/>
          <p:cNvSpPr txBox="1"/>
          <p:nvPr/>
        </p:nvSpPr>
        <p:spPr>
          <a:xfrm>
            <a:off x="518031" y="857314"/>
            <a:ext cx="7753102" cy="984885"/>
          </a:xfrm>
          <a:prstGeom prst="rect">
            <a:avLst/>
          </a:prstGeom>
          <a:noFill/>
        </p:spPr>
        <p:txBody>
          <a:bodyPr wrap="square" lIns="0" tIns="0" rIns="0" bIns="0" rtlCol="0">
            <a:spAutoFit/>
          </a:bodyPr>
          <a:lstStyle/>
          <a:p>
            <a:pPr marL="54000" defTabSz="342900">
              <a:spcBef>
                <a:spcPts val="450"/>
              </a:spcBef>
              <a:buClr>
                <a:schemeClr val="tx2"/>
              </a:buClr>
            </a:pPr>
            <a:r>
              <a:rPr lang="en-GB" sz="1600" b="1" i="1" dirty="0">
                <a:solidFill>
                  <a:srgbClr val="003399"/>
                </a:solidFill>
              </a:rPr>
              <a:t>Tasks are a better unit of analysis when investigating the impact of automation potential. The task approach allows a more nuanced and detailed understanding of which specific aspects of human work can be more easily automated.</a:t>
            </a:r>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GB" sz="2400" dirty="0"/>
              <a:t>Taxonomy</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endParaRPr lang="de-DE" sz="16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Backend</a:t>
              </a:r>
              <a:b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(software)</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Frontend</a:t>
              </a:r>
              <a:br>
                <a:rPr kumimoji="0" lang="nl-NL" altLang="de-DE"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nl-NL" altLang="de-DE"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(device)</a:t>
              </a:r>
              <a:endParaRPr kumimoji="0" lang="nl-NL" altLang="de-DE" sz="1600" b="0" i="0" u="none" strike="noStrike" cap="none" normalizeH="0" baseline="0">
                <a:ln>
                  <a:noFill/>
                </a:ln>
                <a:solidFill>
                  <a:schemeClr val="tx1"/>
                </a:solidFill>
                <a:effectLst/>
                <a:latin typeface="Arial" panose="020B0604020202020204" pitchFamily="34" charset="0"/>
              </a:endParaRP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Type of task</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Task characteristics</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(semi-) Automation</a:t>
              </a:r>
              <a:endParaRPr kumimoji="0" lang="nl-NL" altLang="de-DE" sz="11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of tasks</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nl-NL" altLang="de-DE" sz="800" dirty="0">
                  <a:solidFill>
                    <a:srgbClr val="0E3399"/>
                  </a:solidFill>
                  <a:latin typeface="Arial" panose="020B0604020202020204" pitchFamily="34" charset="0"/>
                  <a:cs typeface="Arial" panose="020B0604020202020204" pitchFamily="34" charset="0"/>
                </a:rPr>
                <a:t>complex, </a:t>
              </a:r>
            </a:p>
            <a:p>
              <a:pPr algn="ctr" eaLnBrk="0" fontAlgn="base" hangingPunct="0">
                <a:spcBef>
                  <a:spcPct val="0"/>
                </a:spcBef>
                <a:spcAft>
                  <a:spcPct val="0"/>
                </a:spcAft>
              </a:pPr>
              <a:r>
                <a:rPr lang="nl-NL" altLang="de-DE" sz="800">
                  <a:solidFill>
                    <a:srgbClr val="0E3399"/>
                  </a:solidFill>
                  <a:latin typeface="Arial" panose="020B0604020202020204" pitchFamily="34" charset="0"/>
                  <a:cs typeface="Arial" panose="020B0604020202020204" pitchFamily="34" charset="0"/>
                </a:rPr>
                <a:t>not AI-based</a:t>
              </a:r>
              <a:endParaRPr lang="nl-NL" altLang="de-DE" sz="800" dirty="0">
                <a:solidFill>
                  <a:srgbClr val="0E3399"/>
                </a:solidFill>
                <a:latin typeface="Arial" panose="020B0604020202020204" pitchFamily="34" charset="0"/>
                <a:cs typeface="Arial" panose="020B0604020202020204" pitchFamily="34" charset="0"/>
              </a:endParaRP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AI-based</a:t>
              </a:r>
              <a:endParaRPr kumimoji="0" lang="nl-NL" altLang="de-DE" sz="1600" b="0" i="0" u="none" strike="noStrike" cap="none" normalizeH="0" baseline="0">
                <a:ln>
                  <a:noFill/>
                </a:ln>
                <a:solidFill>
                  <a:schemeClr val="tx1"/>
                </a:solidFill>
                <a:effectLst/>
                <a:latin typeface="Arial" panose="020B0604020202020204" pitchFamily="34" charset="0"/>
              </a:endParaRP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no physical manipulation / action:</a:t>
              </a:r>
              <a:endParaRPr kumimoji="0" lang="nl-NL" altLang="de-DE" sz="11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nl-NL" altLang="de-DE" sz="800" dirty="0">
                  <a:solidFill>
                    <a:srgbClr val="0E3399"/>
                  </a:solidFill>
                  <a:latin typeface="Arial" panose="020B0604020202020204" pitchFamily="34" charset="0"/>
                  <a:cs typeface="Arial" panose="020B0604020202020204" pitchFamily="34" charset="0"/>
                </a:rPr>
                <a:t>s</a:t>
              </a:r>
              <a:r>
                <a:rPr kumimoji="0" lang="nl-NL" altLang="de-DE" sz="800" b="0" i="0" u="none" strike="noStrike" cap="none" normalizeH="0" baseline="0" dirty="0">
                  <a:ln>
                    <a:noFill/>
                  </a:ln>
                  <a:solidFill>
                    <a:srgbClr val="0E3399"/>
                  </a:solidFill>
                  <a:effectLst/>
                  <a:latin typeface="Arial" panose="020B0604020202020204" pitchFamily="34" charset="0"/>
                  <a:cs typeface="Arial" panose="020B0604020202020204" pitchFamily="34" charset="0"/>
                </a:rPr>
                <a:t>mart ICT</a:t>
              </a:r>
              <a:endParaRPr kumimoji="0" lang="nl-NL" altLang="de-DE" sz="1100" b="0" i="0" u="none" strike="noStrike" cap="none" normalizeH="0" baseline="0" dirty="0">
                <a:ln>
                  <a:noFill/>
                </a:ln>
                <a:solidFill>
                  <a:schemeClr val="tx1"/>
                </a:solidFill>
                <a:effectLst/>
                <a:ea typeface="Times New Roman" panose="02020603050405020304" pitchFamily="18" charset="0"/>
              </a:endParaRP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endParaRPr lang="de-DE" sz="16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routine</a:t>
              </a:r>
              <a:b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endParaRPr kumimoji="0" lang="nl-NL" altLang="de-DE" sz="11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non-routine</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4405865" y="2382688"/>
              <a:ext cx="1753418" cy="5663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information-related</a:t>
              </a:r>
              <a:b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person-related</a:t>
              </a:r>
              <a:b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object-related</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OSH dimension</a:t>
              </a:r>
              <a:endParaRPr kumimoji="0" lang="nl-NL" altLang="de-DE" sz="1600" b="0" i="0" u="none" strike="noStrike" cap="none" normalizeH="0" baseline="0">
                <a:ln>
                  <a:noFill/>
                </a:ln>
                <a:solidFill>
                  <a:schemeClr val="tx1"/>
                </a:solidFill>
                <a:effectLst/>
                <a:latin typeface="Arial" panose="020B0604020202020204" pitchFamily="34" charset="0"/>
              </a:endParaRP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physical and /or psychosocial </a:t>
              </a:r>
              <a:endParaRPr kumimoji="0" lang="en-GB" altLang="de-DE" sz="11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organisational</a:t>
              </a:r>
              <a:endParaRPr kumimoji="0" lang="en-GB" altLang="de-DE" sz="1600" b="0" i="0" u="none" strike="noStrike" cap="none" normalizeH="0" baseline="0" dirty="0">
                <a:ln>
                  <a:noFill/>
                </a:ln>
                <a:solidFill>
                  <a:schemeClr val="tx1"/>
                </a:solidFill>
                <a:effectLst/>
                <a:latin typeface="Arial" panose="020B0604020202020204" pitchFamily="34" charset="0"/>
              </a:endParaRP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nl-NL" altLang="de-DE" sz="800" dirty="0">
                  <a:solidFill>
                    <a:srgbClr val="0E3399"/>
                  </a:solidFill>
                  <a:latin typeface="Arial" panose="020B0604020202020204" pitchFamily="34" charset="0"/>
                  <a:cs typeface="Arial" panose="020B0604020202020204" pitchFamily="34" charset="0"/>
                </a:rPr>
                <a:t>a</a:t>
              </a:r>
              <a:r>
                <a:rPr kumimoji="0" lang="nl-NL" altLang="de-DE" sz="800" b="0" i="0" u="none" strike="noStrike" cap="none" normalizeH="0" baseline="0" dirty="0">
                  <a:ln>
                    <a:noFill/>
                  </a:ln>
                  <a:solidFill>
                    <a:srgbClr val="0E3399"/>
                  </a:solidFill>
                  <a:effectLst/>
                  <a:latin typeface="Arial" panose="020B0604020202020204" pitchFamily="34" charset="0"/>
                  <a:cs typeface="Arial" panose="020B0604020202020204" pitchFamily="34" charset="0"/>
                </a:rPr>
                <a:t>ssistance</a:t>
              </a:r>
              <a:br>
                <a:rPr kumimoji="0" lang="nl-NL" altLang="de-DE" sz="800" b="0" i="0" u="none" strike="noStrike" cap="none" normalizeH="0" baseline="0" dirty="0">
                  <a:ln>
                    <a:noFill/>
                  </a:ln>
                  <a:solidFill>
                    <a:srgbClr val="0E3399"/>
                  </a:solidFill>
                  <a:effectLst/>
                  <a:latin typeface="Arial" panose="020B0604020202020204" pitchFamily="34" charset="0"/>
                  <a:cs typeface="Arial" panose="020B0604020202020204" pitchFamily="34" charset="0"/>
                </a:rPr>
              </a:br>
              <a:endParaRPr kumimoji="0" lang="nl-NL" altLang="de-DE" sz="800" b="0" i="0" u="none" strike="noStrike" cap="none" normalizeH="0" baseline="0" dirty="0">
                <a:ln>
                  <a:noFill/>
                </a:ln>
                <a:solidFill>
                  <a:srgbClr val="0E3399"/>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cs typeface="Arial" panose="020B0604020202020204" pitchFamily="34" charset="0"/>
                </a:rPr>
                <a:t>substitution</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7"/>
              <a:ext cx="815975" cy="264301"/>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physical</a:t>
              </a:r>
              <a:endParaRPr kumimoji="0" lang="nl-NL" altLang="de-DE" sz="1600" b="0" i="0" u="none" strike="noStrike" cap="none" normalizeH="0" baseline="0">
                <a:ln>
                  <a:noFill/>
                </a:ln>
                <a:solidFill>
                  <a:schemeClr val="tx1"/>
                </a:solidFill>
                <a:effectLst/>
                <a:latin typeface="Arial" panose="020B0604020202020204" pitchFamily="34" charset="0"/>
              </a:endParaRP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physical manipulation / action:</a:t>
              </a:r>
              <a:endParaRPr kumimoji="0" lang="nl-NL" altLang="de-DE" sz="1100" b="0" i="0" u="none" strike="noStrike" cap="none" normalizeH="0" baseline="0" dirty="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advanced robotics</a:t>
              </a:r>
              <a:endParaRPr kumimoji="0" lang="nl-NL" altLang="de-DE" sz="1100" b="0" i="0" u="none" strike="noStrike" cap="none" normalizeH="0" baseline="0" dirty="0">
                <a:ln>
                  <a:noFill/>
                </a:ln>
                <a:solidFill>
                  <a:schemeClr val="tx1"/>
                </a:solidFill>
                <a:effectLst/>
                <a:ea typeface="Times New Roman" panose="02020603050405020304" pitchFamily="18" charset="0"/>
              </a:endParaRP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503539" y="2406500"/>
              <a:ext cx="815975" cy="26430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de-DE"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cognitive</a:t>
              </a:r>
              <a:endParaRPr kumimoji="0" lang="nl-NL" altLang="de-DE" sz="16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7303241" cy="3418632"/>
            <a:chOff x="1541214" y="1420294"/>
            <a:chExt cx="7303241" cy="3418632"/>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0%</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5%</a:t>
              </a:r>
            </a:p>
          </p:txBody>
        </p:sp>
        <p:sp>
          <p:nvSpPr>
            <p:cNvPr id="9" name="Textfeld 8"/>
            <p:cNvSpPr txBox="1"/>
            <p:nvPr/>
          </p:nvSpPr>
          <p:spPr>
            <a:xfrm>
              <a:off x="3068294" y="4315587"/>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10%</a:t>
              </a:r>
            </a:p>
          </p:txBody>
        </p:sp>
        <p:sp>
          <p:nvSpPr>
            <p:cNvPr id="10" name="Textfeld 9"/>
            <p:cNvSpPr txBox="1"/>
            <p:nvPr/>
          </p:nvSpPr>
          <p:spPr>
            <a:xfrm>
              <a:off x="3749132" y="4315587"/>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15%</a:t>
              </a:r>
            </a:p>
          </p:txBody>
        </p:sp>
        <p:sp>
          <p:nvSpPr>
            <p:cNvPr id="11" name="Textfeld 10"/>
            <p:cNvSpPr txBox="1"/>
            <p:nvPr/>
          </p:nvSpPr>
          <p:spPr>
            <a:xfrm>
              <a:off x="4429970" y="4315586"/>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20%</a:t>
              </a:r>
            </a:p>
          </p:txBody>
        </p:sp>
        <p:sp>
          <p:nvSpPr>
            <p:cNvPr id="12" name="Textfeld 11"/>
            <p:cNvSpPr txBox="1"/>
            <p:nvPr/>
          </p:nvSpPr>
          <p:spPr>
            <a:xfrm>
              <a:off x="5110808" y="4312111"/>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25%</a:t>
              </a:r>
            </a:p>
          </p:txBody>
        </p:sp>
        <p:sp>
          <p:nvSpPr>
            <p:cNvPr id="13" name="Textfeld 12"/>
            <p:cNvSpPr txBox="1"/>
            <p:nvPr/>
          </p:nvSpPr>
          <p:spPr>
            <a:xfrm>
              <a:off x="5791645" y="4312111"/>
              <a:ext cx="382313" cy="230832"/>
            </a:xfrm>
            <a:prstGeom prst="rect">
              <a:avLst/>
            </a:prstGeom>
            <a:noFill/>
          </p:spPr>
          <p:txBody>
            <a:bodyPr wrap="square" rtlCol="0">
              <a:spAutoFit/>
            </a:bodyPr>
            <a:lstStyle/>
            <a:p>
              <a:pPr defTabSz="685800">
                <a:defRPr/>
              </a:pPr>
              <a:r>
                <a:rPr lang="de-DE" sz="900" dirty="0">
                  <a:solidFill>
                    <a:prstClr val="black"/>
                  </a:solidFill>
                  <a:latin typeface="Calibri" panose="020F0502020204030204"/>
                </a:rPr>
                <a:t>30%</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Financial and Insurance Activities</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Transportation and Storage</a:t>
              </a:r>
            </a:p>
          </p:txBody>
        </p:sp>
        <p:sp>
          <p:nvSpPr>
            <p:cNvPr id="16" name="Textfeld 15"/>
            <p:cNvSpPr txBox="1"/>
            <p:nvPr/>
          </p:nvSpPr>
          <p:spPr>
            <a:xfrm>
              <a:off x="2970376" y="2131764"/>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Agriculture, Forestry and Fishing</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Education</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Human Health and Social Work</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Accommodation and Food Service</a:t>
              </a:r>
            </a:p>
          </p:txBody>
        </p:sp>
        <p:sp>
          <p:nvSpPr>
            <p:cNvPr id="20" name="Textfeld 19"/>
            <p:cNvSpPr txBox="1"/>
            <p:nvPr/>
          </p:nvSpPr>
          <p:spPr>
            <a:xfrm>
              <a:off x="3081596" y="3212290"/>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Professional, Scientific and Technical</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Construction</a:t>
              </a:r>
            </a:p>
          </p:txBody>
        </p:sp>
        <p:sp>
          <p:nvSpPr>
            <p:cNvPr id="22" name="Textfeld 21"/>
            <p:cNvSpPr txBox="1"/>
            <p:nvPr/>
          </p:nvSpPr>
          <p:spPr>
            <a:xfrm>
              <a:off x="4944268" y="3648745"/>
              <a:ext cx="3900187" cy="392415"/>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Wholesale and Retail Trade, Repair of Motor Vehicles</a:t>
              </a:r>
            </a:p>
            <a:p>
              <a:pPr defTabSz="685800">
                <a:defRPr/>
              </a:pPr>
              <a:r>
                <a:rPr lang="en-GB" sz="975" dirty="0">
                  <a:solidFill>
                    <a:prstClr val="black"/>
                  </a:solidFill>
                  <a:latin typeface="Calibri" panose="020F0502020204030204"/>
                </a:rPr>
                <a:t>and Motorcycles</a:t>
              </a:r>
            </a:p>
          </p:txBody>
        </p:sp>
        <p:sp>
          <p:nvSpPr>
            <p:cNvPr id="23" name="Textfeld 22"/>
            <p:cNvSpPr txBox="1"/>
            <p:nvPr/>
          </p:nvSpPr>
          <p:spPr>
            <a:xfrm>
              <a:off x="6218804" y="4086128"/>
              <a:ext cx="2130539" cy="242374"/>
            </a:xfrm>
            <a:prstGeom prst="rect">
              <a:avLst/>
            </a:prstGeom>
            <a:noFill/>
          </p:spPr>
          <p:txBody>
            <a:bodyPr wrap="square" rtlCol="0">
              <a:spAutoFit/>
            </a:bodyPr>
            <a:lstStyle/>
            <a:p>
              <a:pPr defTabSz="685800">
                <a:defRPr/>
              </a:pPr>
              <a:r>
                <a:rPr lang="en-GB" sz="975" dirty="0">
                  <a:solidFill>
                    <a:prstClr val="black"/>
                  </a:solidFill>
                  <a:latin typeface="Calibri" panose="020F0502020204030204"/>
                </a:rPr>
                <a:t>Manufacturing</a:t>
              </a:r>
            </a:p>
          </p:txBody>
        </p:sp>
        <p:sp>
          <p:nvSpPr>
            <p:cNvPr id="24" name="Textfeld 23"/>
            <p:cNvSpPr txBox="1"/>
            <p:nvPr/>
          </p:nvSpPr>
          <p:spPr>
            <a:xfrm>
              <a:off x="1777565" y="4585010"/>
              <a:ext cx="5450928" cy="253916"/>
            </a:xfrm>
            <a:prstGeom prst="rect">
              <a:avLst/>
            </a:prstGeom>
            <a:noFill/>
          </p:spPr>
          <p:txBody>
            <a:bodyPr wrap="square" rtlCol="0">
              <a:spAutoFit/>
            </a:bodyPr>
            <a:lstStyle/>
            <a:p>
              <a:pPr defTabSz="685800">
                <a:defRPr/>
              </a:pPr>
              <a:r>
                <a:rPr lang="en-GB" sz="1050" b="1" dirty="0">
                  <a:solidFill>
                    <a:srgbClr val="00499A"/>
                  </a:solidFill>
                  <a:latin typeface="Arial" panose="020B0604020202020204" pitchFamily="34" charset="0"/>
                  <a:cs typeface="Arial" panose="020B0604020202020204" pitchFamily="34" charset="0"/>
                </a:rPr>
                <a:t>NACE (v. 2) code of enterprises with HRI according to ESENER 2019</a:t>
              </a:r>
              <a:endParaRPr lang="de-DE" sz="1350" dirty="0">
                <a:solidFill>
                  <a:prstClr val="black"/>
                </a:solidFill>
                <a:latin typeface="Calibri" panose="020F0502020204030204"/>
              </a:endParaRP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en-GB" sz="2400" b="1" dirty="0">
                <a:latin typeface="Arial" panose="020B0604020202020204" pitchFamily="34" charset="0"/>
                <a:cs typeface="Arial" panose="020B0604020202020204" pitchFamily="34" charset="0"/>
              </a:rPr>
              <a:t>Advanced robotics in Europe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en-GB" sz="1600" b="1" dirty="0">
                <a:solidFill>
                  <a:srgbClr val="ACC700"/>
                </a:solidFill>
              </a:rPr>
              <a:t>Sectors with Human-Robot Interaction</a:t>
            </a:r>
            <a:endParaRPr lang="de-DE" sz="1600" b="1" dirty="0">
              <a:solidFill>
                <a:srgbClr val="ACC700"/>
              </a:solidFill>
            </a:endParaRP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7607193" cy="338554"/>
          </a:xfrm>
          <a:prstGeom prst="rect">
            <a:avLst/>
          </a:prstGeom>
          <a:noFill/>
        </p:spPr>
        <p:txBody>
          <a:bodyPr wrap="square" rtlCol="0">
            <a:spAutoFit/>
          </a:bodyPr>
          <a:lstStyle/>
          <a:p>
            <a:pPr marL="342900" indent="-342900">
              <a:buFont typeface="Wingdings" panose="05000000000000000000" pitchFamily="2" charset="2"/>
              <a:buChar char="ü"/>
            </a:pPr>
            <a:r>
              <a:rPr lang="en-US" sz="1600" dirty="0">
                <a:solidFill>
                  <a:srgbClr val="003399"/>
                </a:solidFill>
              </a:rPr>
              <a:t>Human-Robot Interaction is mostly seen in the manufacturing sector</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en-GB" sz="1600" b="1" dirty="0">
                <a:solidFill>
                  <a:srgbClr val="ACC700"/>
                </a:solidFill>
              </a:rPr>
              <a:t>Sectors with Human-Robot Interaction</a:t>
            </a:r>
            <a:endParaRPr lang="de-DE" sz="1600" b="1" dirty="0">
              <a:solidFill>
                <a:srgbClr val="ACC700"/>
              </a:solidFill>
            </a:endParaRPr>
          </a:p>
        </p:txBody>
      </p:sp>
      <p:sp>
        <p:nvSpPr>
          <p:cNvPr id="3" name="TextBox 2">
            <a:extLst>
              <a:ext uri="{FF2B5EF4-FFF2-40B4-BE49-F238E27FC236}">
                <a16:creationId xmlns:a16="http://schemas.microsoft.com/office/drawing/2014/main" id="{E9D6C5B0-B01D-EDDE-F54E-923405220FB9}"/>
              </a:ext>
            </a:extLst>
          </p:cNvPr>
          <p:cNvSpPr txBox="1"/>
          <p:nvPr/>
        </p:nvSpPr>
        <p:spPr>
          <a:xfrm>
            <a:off x="622408" y="990499"/>
            <a:ext cx="6016518" cy="338554"/>
          </a:xfrm>
          <a:prstGeom prst="rect">
            <a:avLst/>
          </a:prstGeom>
          <a:noFill/>
        </p:spPr>
        <p:txBody>
          <a:bodyPr wrap="square" rtlCol="0">
            <a:spAutoFit/>
          </a:bodyPr>
          <a:lstStyle/>
          <a:p>
            <a:pPr marL="342900" indent="-342900">
              <a:buFont typeface="Wingdings" panose="05000000000000000000" pitchFamily="2" charset="2"/>
              <a:buChar char="ü"/>
            </a:pPr>
            <a:r>
              <a:rPr lang="en-US" sz="1600" dirty="0">
                <a:solidFill>
                  <a:srgbClr val="003399"/>
                </a:solidFill>
              </a:rPr>
              <a:t>There is a dominance of robots in the automotive sector</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en-GB" sz="2400" b="1" dirty="0">
                <a:latin typeface="Arial" panose="020B0604020202020204" pitchFamily="34" charset="0"/>
                <a:cs typeface="Arial" panose="020B0604020202020204" pitchFamily="34" charset="0"/>
              </a:rPr>
              <a:t>Advanced robotics in Europe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en-US" sz="600" dirty="0">
                <a:solidFill>
                  <a:srgbClr val="67CDBE"/>
                </a:solidFill>
              </a:rPr>
              <a:t>Rubber and plastic (22) </a:t>
            </a:r>
            <a:endParaRPr lang="en-GB" sz="600" dirty="0">
              <a:solidFill>
                <a:srgbClr val="67CDBE"/>
              </a:solidFill>
            </a:endParaRP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9230" y="1329053"/>
            <a:ext cx="6933546" cy="3259948"/>
            <a:chOff x="959230" y="1329053"/>
            <a:chExt cx="6933546" cy="3259948"/>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9230" y="1447126"/>
              <a:ext cx="6933546" cy="246221"/>
            </a:xfrm>
            <a:prstGeom prst="rect">
              <a:avLst/>
            </a:prstGeom>
            <a:solidFill>
              <a:schemeClr val="bg1"/>
            </a:solidFill>
          </p:spPr>
          <p:txBody>
            <a:bodyPr wrap="square" rtlCol="0">
              <a:spAutoFit/>
            </a:bodyPr>
            <a:lstStyle/>
            <a:p>
              <a:r>
                <a:rPr lang="en-US" sz="1000" i="1" dirty="0">
                  <a:solidFill>
                    <a:schemeClr val="tx1">
                      <a:lumMod val="65000"/>
                      <a:lumOff val="35000"/>
                    </a:schemeClr>
                  </a:solidFill>
                </a:rPr>
                <a:t>Robot density by sector in the EU, 1995-2015 (source: authors’ analysis from IFR [2019] and </a:t>
              </a:r>
              <a:r>
                <a:rPr lang="en-US" sz="1000" i="1" dirty="0" err="1">
                  <a:solidFill>
                    <a:schemeClr val="tx1">
                      <a:lumMod val="65000"/>
                      <a:lumOff val="35000"/>
                    </a:schemeClr>
                  </a:solidFill>
                </a:rPr>
                <a:t>Eurofound</a:t>
              </a:r>
              <a:r>
                <a:rPr lang="en-US" sz="1000" i="1" dirty="0">
                  <a:solidFill>
                    <a:schemeClr val="tx1">
                      <a:lumMod val="65000"/>
                      <a:lumOff val="35000"/>
                    </a:schemeClr>
                  </a:solidFill>
                </a:rPr>
                <a:t> [2019] </a:t>
              </a:r>
              <a:endParaRPr lang="en-GB" sz="1000" i="1" dirty="0">
                <a:solidFill>
                  <a:schemeClr val="tx1">
                    <a:lumMod val="65000"/>
                    <a:lumOff val="35000"/>
                  </a:schemeClr>
                </a:solidFill>
              </a:endParaRPr>
            </a:p>
          </p:txBody>
        </p:sp>
        <p:sp>
          <p:nvSpPr>
            <p:cNvPr id="8" name="TextBox 7">
              <a:extLst>
                <a:ext uri="{FF2B5EF4-FFF2-40B4-BE49-F238E27FC236}">
                  <a16:creationId xmlns:a16="http://schemas.microsoft.com/office/drawing/2014/main" id="{776DB54B-A02B-490A-B8FD-D7A80004B148}"/>
                </a:ext>
              </a:extLst>
            </p:cNvPr>
            <p:cNvSpPr txBox="1"/>
            <p:nvPr/>
          </p:nvSpPr>
          <p:spPr>
            <a:xfrm>
              <a:off x="5477530" y="2170463"/>
              <a:ext cx="750526" cy="184666"/>
            </a:xfrm>
            <a:prstGeom prst="rect">
              <a:avLst/>
            </a:prstGeom>
            <a:solidFill>
              <a:schemeClr val="bg1"/>
            </a:solidFill>
          </p:spPr>
          <p:txBody>
            <a:bodyPr wrap="square" rtlCol="0">
              <a:spAutoFit/>
            </a:bodyPr>
            <a:lstStyle/>
            <a:p>
              <a:r>
                <a:rPr lang="en-US" sz="600" dirty="0">
                  <a:solidFill>
                    <a:srgbClr val="C00000"/>
                  </a:solidFill>
                </a:rPr>
                <a:t>Automotive (29) </a:t>
              </a:r>
              <a:endParaRPr lang="en-GB" sz="600" dirty="0">
                <a:solidFill>
                  <a:srgbClr val="C00000"/>
                </a:solidFill>
              </a:endParaRPr>
            </a:p>
          </p:txBody>
        </p:sp>
        <p:sp>
          <p:nvSpPr>
            <p:cNvPr id="11" name="TextBox 10">
              <a:extLst>
                <a:ext uri="{FF2B5EF4-FFF2-40B4-BE49-F238E27FC236}">
                  <a16:creationId xmlns:a16="http://schemas.microsoft.com/office/drawing/2014/main" id="{B0DF9B6D-28BD-4269-B670-62EE9D25734F}"/>
                </a:ext>
              </a:extLst>
            </p:cNvPr>
            <p:cNvSpPr txBox="1"/>
            <p:nvPr/>
          </p:nvSpPr>
          <p:spPr>
            <a:xfrm>
              <a:off x="5440019" y="3348989"/>
              <a:ext cx="825547" cy="92333"/>
            </a:xfrm>
            <a:prstGeom prst="rect">
              <a:avLst/>
            </a:prstGeom>
            <a:solidFill>
              <a:schemeClr val="bg1"/>
            </a:solidFill>
          </p:spPr>
          <p:txBody>
            <a:bodyPr wrap="square" lIns="0" tIns="0" rIns="0" bIns="0" rtlCol="0">
              <a:spAutoFit/>
            </a:bodyPr>
            <a:lstStyle/>
            <a:p>
              <a:r>
                <a:rPr lang="en-US" sz="600" i="1" dirty="0">
                  <a:solidFill>
                    <a:srgbClr val="67CDBE"/>
                  </a:solidFill>
                </a:rPr>
                <a:t>Rubber and plastic (22) </a:t>
              </a:r>
              <a:endParaRPr lang="en-GB" sz="600" i="1" dirty="0">
                <a:solidFill>
                  <a:srgbClr val="67CDBE"/>
                </a:solidFill>
              </a:endParaRP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en-US" sz="600" dirty="0">
                  <a:solidFill>
                    <a:schemeClr val="accent1"/>
                  </a:solidFill>
                </a:rPr>
                <a:t>Metal products (25) </a:t>
              </a:r>
              <a:endParaRPr lang="en-GB" sz="600" dirty="0">
                <a:solidFill>
                  <a:schemeClr val="accent1"/>
                </a:solidFill>
              </a:endParaRP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en-US" sz="600" dirty="0">
                  <a:solidFill>
                    <a:schemeClr val="accent2">
                      <a:lumMod val="50000"/>
                    </a:schemeClr>
                  </a:solidFill>
                </a:rPr>
                <a:t>Industrial machinery (28) </a:t>
              </a:r>
              <a:endParaRPr lang="en-GB" sz="600" dirty="0">
                <a:solidFill>
                  <a:schemeClr val="accent2">
                    <a:lumMod val="50000"/>
                  </a:schemeClr>
                </a:solidFill>
              </a:endParaRP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2" y="118862"/>
            <a:ext cx="7993412" cy="444555"/>
          </a:xfrm>
        </p:spPr>
        <p:txBody>
          <a:bodyPr lIns="0"/>
          <a:lstStyle/>
          <a:p>
            <a:r>
              <a:rPr lang="en-GB" sz="2400" dirty="0"/>
              <a:t>Current and potential automation of physical tasks</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3016210"/>
          </a:xfrm>
          <a:prstGeom prst="rect">
            <a:avLst/>
          </a:prstGeom>
          <a:noFill/>
        </p:spPr>
        <p:txBody>
          <a:bodyPr wrap="square" lIns="0" tIns="0" rIns="0" bIns="0" rtlCol="0">
            <a:spAutoFit/>
          </a:bodyPr>
          <a:lstStyle/>
          <a:p>
            <a:pPr>
              <a:spcAft>
                <a:spcPts val="600"/>
              </a:spcAft>
            </a:pPr>
            <a:r>
              <a:rPr lang="en-US" sz="1600" b="1" dirty="0">
                <a:solidFill>
                  <a:srgbClr val="ACC700"/>
                </a:solidFill>
              </a:rPr>
              <a:t>Examples:</a:t>
            </a:r>
          </a:p>
          <a:p>
            <a:pPr marL="285750" indent="-285750">
              <a:spcAft>
                <a:spcPts val="600"/>
              </a:spcAft>
              <a:buFont typeface="Arial" panose="020B0604020202020204" pitchFamily="34" charset="0"/>
              <a:buChar char="•"/>
            </a:pPr>
            <a:r>
              <a:rPr lang="en-US" sz="1600" dirty="0">
                <a:solidFill>
                  <a:srgbClr val="003399"/>
                </a:solidFill>
              </a:rPr>
              <a:t>Human health and social work activities include robots that deliver medication</a:t>
            </a:r>
          </a:p>
          <a:p>
            <a:pPr marL="285750" indent="-285750">
              <a:spcAft>
                <a:spcPts val="600"/>
              </a:spcAft>
              <a:buFont typeface="Arial" panose="020B0604020202020204" pitchFamily="34" charset="0"/>
              <a:buChar char="•"/>
            </a:pPr>
            <a:r>
              <a:rPr lang="en-US" sz="1600" dirty="0">
                <a:solidFill>
                  <a:srgbClr val="003399"/>
                </a:solidFill>
              </a:rPr>
              <a:t>In manufacturing, there are lifting assistance and cleaning robots </a:t>
            </a:r>
          </a:p>
          <a:p>
            <a:pPr marL="285750" indent="-285750">
              <a:spcAft>
                <a:spcPts val="600"/>
              </a:spcAft>
              <a:buFont typeface="Arial" panose="020B0604020202020204" pitchFamily="34" charset="0"/>
              <a:buChar char="•"/>
            </a:pPr>
            <a:r>
              <a:rPr lang="en-US" sz="1600" dirty="0">
                <a:solidFill>
                  <a:srgbClr val="003399"/>
                </a:solidFill>
              </a:rPr>
              <a:t>Automated guided vehicles are common in transportation and storage</a:t>
            </a:r>
          </a:p>
          <a:p>
            <a:pPr marL="285750" indent="-285750">
              <a:spcAft>
                <a:spcPts val="600"/>
              </a:spcAft>
              <a:buFont typeface="Arial" panose="020B0604020202020204" pitchFamily="34" charset="0"/>
              <a:buChar char="•"/>
            </a:pPr>
            <a:r>
              <a:rPr lang="en-US" sz="1600" dirty="0">
                <a:solidFill>
                  <a:srgbClr val="003399"/>
                </a:solidFill>
              </a:rPr>
              <a:t>Inspection robots are useful in the construction sector</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28057"/>
            <a:chOff x="7373952" y="856368"/>
            <a:chExt cx="1665779" cy="3428057"/>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n-GB" sz="1100" i="0" u="none" strike="noStrike" kern="1200" cap="none" spc="0" normalizeH="0" baseline="0" dirty="0">
                  <a:ln>
                    <a:noFill/>
                  </a:ln>
                  <a:solidFill>
                    <a:srgbClr val="003399"/>
                  </a:solidFill>
                  <a:effectLst/>
                  <a:uLnTx/>
                  <a:uFillTx/>
                  <a:latin typeface="Arial" panose="020B0604020202020204" pitchFamily="34" charset="0"/>
                  <a:ea typeface="+mn-ea"/>
                  <a:cs typeface="Arial" panose="020B0604020202020204" pitchFamily="34" charset="0"/>
                </a:rPr>
                <a:t>Human Health and Social Work Activities</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2" y="1363469"/>
              <a:ext cx="1421999"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Manufacturing</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31900"/>
              <a:ext cx="88671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Other</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2" y="2346434"/>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Transportation and Storage</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Construction</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2" y="3292776"/>
              <a:ext cx="1639713"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Mining and </a:t>
              </a:r>
              <a:r>
                <a:rPr kumimoji="0" lang="de-DE" sz="1100" i="0" u="none" strike="noStrike" kern="1200" cap="none" spc="0" normalizeH="0" baseline="0" noProof="0" dirty="0" err="1">
                  <a:ln>
                    <a:noFill/>
                  </a:ln>
                  <a:solidFill>
                    <a:srgbClr val="003399"/>
                  </a:solidFill>
                  <a:effectLst/>
                  <a:uLnTx/>
                  <a:uFillTx/>
                  <a:latin typeface="Arial" panose="020B0604020202020204" pitchFamily="34" charset="0"/>
                  <a:ea typeface="+mn-ea"/>
                  <a:cs typeface="Arial" panose="020B0604020202020204" pitchFamily="34" charset="0"/>
                </a:rPr>
                <a:t>Quarrying</a:t>
              </a:r>
              <a:endPar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2" y="3761205"/>
              <a:ext cx="1639713"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Public Administration and Defence</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3" y="75509"/>
            <a:ext cx="8226455" cy="524378"/>
          </a:xfrm>
        </p:spPr>
        <p:txBody>
          <a:bodyPr vert="horz" lIns="0" tIns="45720" rIns="91440" bIns="45720" rtlCol="0" anchor="ctr">
            <a:noAutofit/>
          </a:bodyPr>
          <a:lstStyle/>
          <a:p>
            <a:r>
              <a:rPr lang="en-GB" sz="2400" dirty="0"/>
              <a:t> Current and potential automation of cognitive tasks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446824"/>
          </a:xfrm>
          <a:prstGeom prst="rect">
            <a:avLst/>
          </a:prstGeom>
          <a:noFill/>
        </p:spPr>
        <p:txBody>
          <a:bodyPr wrap="square" lIns="0" tIns="0" rIns="0" bIns="0" rtlCol="0">
            <a:spAutoFit/>
          </a:bodyPr>
          <a:lstStyle/>
          <a:p>
            <a:pPr>
              <a:spcAft>
                <a:spcPts val="600"/>
              </a:spcAft>
            </a:pPr>
            <a:r>
              <a:rPr lang="en-US" sz="1600" b="1" dirty="0">
                <a:solidFill>
                  <a:srgbClr val="ACC700"/>
                </a:solidFill>
              </a:rPr>
              <a:t>Examples:</a:t>
            </a:r>
          </a:p>
          <a:p>
            <a:pPr marL="285750" indent="-285750">
              <a:spcAft>
                <a:spcPts val="600"/>
              </a:spcAft>
              <a:buFont typeface="Arial" panose="020B0604020202020204" pitchFamily="34" charset="0"/>
              <a:buChar char="•"/>
            </a:pPr>
            <a:r>
              <a:rPr lang="en-US" sz="1600" dirty="0">
                <a:solidFill>
                  <a:srgbClr val="003399"/>
                </a:solidFill>
              </a:rPr>
              <a:t>Teaching assistance, AI-based vocabulary training and intelligent tutoring systems in education</a:t>
            </a:r>
          </a:p>
          <a:p>
            <a:pPr marL="285750" indent="-285750">
              <a:spcAft>
                <a:spcPts val="600"/>
              </a:spcAft>
              <a:buFont typeface="Arial" panose="020B0604020202020204" pitchFamily="34" charset="0"/>
              <a:buChar char="•"/>
            </a:pPr>
            <a:r>
              <a:rPr lang="en-US" sz="1600" dirty="0">
                <a:solidFill>
                  <a:srgbClr val="003399"/>
                </a:solidFill>
              </a:rPr>
              <a:t>Systems that can support diagnostic decisions in the scientific sector</a:t>
            </a:r>
          </a:p>
          <a:p>
            <a:pPr marL="285750" indent="-285750">
              <a:spcAft>
                <a:spcPts val="600"/>
              </a:spcAft>
              <a:buFont typeface="Arial" panose="020B0604020202020204" pitchFamily="34" charset="0"/>
              <a:buChar char="•"/>
            </a:pPr>
            <a:r>
              <a:rPr lang="en-US" sz="1600" dirty="0">
                <a:solidFill>
                  <a:srgbClr val="003399"/>
                </a:solidFill>
              </a:rPr>
              <a:t>Social robots in the administrative and support services</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31501"/>
            <a:chOff x="3299671" y="834926"/>
            <a:chExt cx="5844329" cy="3831501"/>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665779"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n-GB" sz="1100" i="0" u="none" strike="noStrike" kern="1200" cap="none" spc="0" normalizeH="0" baseline="0" dirty="0">
                  <a:ln>
                    <a:noFill/>
                  </a:ln>
                  <a:solidFill>
                    <a:srgbClr val="003399"/>
                  </a:solidFill>
                  <a:effectLst/>
                  <a:uLnTx/>
                  <a:uFillTx/>
                  <a:latin typeface="Arial" panose="020B0604020202020204" pitchFamily="34" charset="0"/>
                  <a:ea typeface="+mn-ea"/>
                  <a:cs typeface="Arial" panose="020B0604020202020204" pitchFamily="34" charset="0"/>
                </a:rPr>
                <a:t>Human Health and Social Work Activities</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de-DE" sz="1100" dirty="0">
                  <a:solidFill>
                    <a:srgbClr val="003399"/>
                  </a:solidFill>
                  <a:latin typeface="Arial" panose="020B0604020202020204" pitchFamily="34" charset="0"/>
                  <a:cs typeface="Arial" panose="020B0604020202020204" pitchFamily="34" charset="0"/>
                </a:rPr>
                <a:t>Education</a:t>
              </a:r>
              <a:endPar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Professional, Scientific and Technical </a:t>
              </a:r>
              <a:r>
                <a:rPr kumimoji="0" lang="en-GB" sz="1100" i="0" u="none" strike="noStrike" kern="1200" cap="none" spc="0"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Activities</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Other</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Administrative and Support Service </a:t>
              </a:r>
              <a:r>
                <a:rPr kumimoji="0" lang="en-GB" sz="1100" i="0" u="none" strike="noStrike" kern="1200" cap="none" spc="0"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Activities</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Information and Communication</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43950"/>
              <a:ext cx="1421999"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Other</a:t>
              </a:r>
            </a:p>
            <a:p>
              <a:pPr marR="0" lvl="0" algn="l" defTabSz="914400" rtl="0" eaLnBrk="1" fontAlgn="auto" latinLnBrk="0" hangingPunct="1">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Service </a:t>
              </a:r>
              <a:r>
                <a:rPr kumimoji="0" lang="en-GB" sz="1100" i="0" u="none" strike="noStrike" kern="1200" cap="none" spc="0"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Activities</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Manufacturing</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de-DE" sz="1100" i="0" u="none" strike="noStrike" kern="120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Construction</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EUOSHA Campaign 2023</Template>
  <TotalTime>0</TotalTime>
  <Words>2580</Words>
  <Application>Microsoft Office PowerPoint</Application>
  <PresentationFormat>On-screen Show (16:9)</PresentationFormat>
  <Paragraphs>523</Paragraphs>
  <Slides>28</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Arial (Überschriften)</vt:lpstr>
      <vt:lpstr>Calibri</vt:lpstr>
      <vt:lpstr>Comic Sans MS</vt:lpstr>
      <vt:lpstr>Courier New</vt:lpstr>
      <vt:lpstr>Helvetica</vt:lpstr>
      <vt:lpstr>Segoe UI</vt:lpstr>
      <vt:lpstr>Times New Roman</vt:lpstr>
      <vt:lpstr>Wingdings</vt:lpstr>
      <vt:lpstr>Theme1</vt:lpstr>
      <vt:lpstr>SAFE AND HEALTHY WORK IN THE DIGITAL AGE  Healthy Workplaces Campaign 2023-25 </vt:lpstr>
      <vt:lpstr>Overview</vt:lpstr>
      <vt:lpstr>Definition</vt:lpstr>
      <vt:lpstr>Task approach to automation</vt:lpstr>
      <vt:lpstr>Taxonomy</vt:lpstr>
      <vt:lpstr>Advanced robotics in Europe </vt:lpstr>
      <vt:lpstr>Advanced robotics in Europe </vt:lpstr>
      <vt:lpstr>Current and potential automation of physical tasks</vt:lpstr>
      <vt:lpstr> Current and potential automation of cognitive tasks </vt:lpstr>
      <vt:lpstr>Impact of automation on jobs</vt:lpstr>
      <vt:lpstr>Impact of automation on physical tasks</vt:lpstr>
      <vt:lpstr>Impact of automation on cognitive tasks</vt:lpstr>
      <vt:lpstr>OSH effects</vt:lpstr>
      <vt:lpstr>OSH factors and effects of AI-based systems</vt:lpstr>
      <vt:lpstr>OSH factors and effects of advanced robotics </vt:lpstr>
      <vt:lpstr>Bridging the gap between literature and practice</vt:lpstr>
      <vt:lpstr>16 case studies on automation</vt:lpstr>
      <vt:lpstr>OSH effects based on the case studies </vt:lpstr>
      <vt:lpstr>OSH takeaways</vt:lpstr>
      <vt:lpstr>Impact for different levels and actors</vt:lpstr>
      <vt:lpstr>Policy making</vt:lpstr>
      <vt:lpstr>Challenges of OSH management </vt:lpstr>
      <vt:lpstr>OSH management </vt:lpstr>
      <vt:lpstr>Using AI-based systems for OSH</vt:lpstr>
      <vt:lpstr>Labour inspection</vt:lpstr>
      <vt:lpstr>Key takeaways</vt:lpstr>
      <vt:lpstr>Further information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2023-08-02T10:28:54Z</dcterms:created>
  <dcterms:modified xsi:type="dcterms:W3CDTF">2024-01-24T16:15:22Z</dcterms:modified>
  <cp:category/>
</cp:coreProperties>
</file>