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77" r:id="rId4"/>
  </p:sldMasterIdLst>
  <p:notesMasterIdLst>
    <p:notesMasterId r:id="rId33"/>
  </p:notesMasterIdLst>
  <p:handoutMasterIdLst>
    <p:handoutMasterId r:id="rId34"/>
  </p:handoutMasterIdLst>
  <p:sldIdLst>
    <p:sldId id="330" r:id="rId5"/>
    <p:sldId id="365" r:id="rId6"/>
    <p:sldId id="351" r:id="rId7"/>
    <p:sldId id="353" r:id="rId8"/>
    <p:sldId id="355" r:id="rId9"/>
    <p:sldId id="369" r:id="rId10"/>
    <p:sldId id="322" r:id="rId11"/>
    <p:sldId id="367" r:id="rId12"/>
    <p:sldId id="268" r:id="rId13"/>
    <p:sldId id="300" r:id="rId14"/>
    <p:sldId id="271" r:id="rId15"/>
    <p:sldId id="269" r:id="rId16"/>
    <p:sldId id="313" r:id="rId17"/>
    <p:sldId id="358" r:id="rId18"/>
    <p:sldId id="306" r:id="rId19"/>
    <p:sldId id="368" r:id="rId20"/>
    <p:sldId id="317" r:id="rId21"/>
    <p:sldId id="366" r:id="rId22"/>
    <p:sldId id="357" r:id="rId23"/>
    <p:sldId id="325" r:id="rId24"/>
    <p:sldId id="360" r:id="rId25"/>
    <p:sldId id="363" r:id="rId26"/>
    <p:sldId id="260" r:id="rId27"/>
    <p:sldId id="364" r:id="rId28"/>
    <p:sldId id="321" r:id="rId29"/>
    <p:sldId id="361" r:id="rId30"/>
    <p:sldId id="352" r:id="rId31"/>
    <p:sldId id="370" r:id="rId32"/>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572" userDrawn="1">
          <p15:clr>
            <a:srgbClr val="A4A3A4"/>
          </p15:clr>
        </p15:guide>
        <p15:guide id="2" pos="3768" userDrawn="1">
          <p15:clr>
            <a:srgbClr val="A4A3A4"/>
          </p15:clr>
        </p15:guide>
        <p15:guide id="3" pos="288" userDrawn="1">
          <p15:clr>
            <a:srgbClr val="A4A3A4"/>
          </p15:clr>
        </p15:guide>
        <p15:guide id="4" orient="horz" pos="58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3" name="Author" initials="A" lastIdx="0" clrIdx="1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696C6D"/>
    <a:srgbClr val="677700"/>
    <a:srgbClr val="001F5C"/>
    <a:srgbClr val="DEE999"/>
    <a:srgbClr val="58585A"/>
    <a:srgbClr val="E64715"/>
    <a:srgbClr val="B1B3B4"/>
    <a:srgbClr val="ACC700"/>
    <a:srgbClr val="C7D3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DF07F6A-C16C-205F-454A-33BE172D1DC7}" v="144" dt="2024-01-15T13:19:31.043"/>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53" autoAdjust="0"/>
    <p:restoredTop sz="83573" autoAdjust="0"/>
  </p:normalViewPr>
  <p:slideViewPr>
    <p:cSldViewPr snapToGrid="0">
      <p:cViewPr varScale="1">
        <p:scale>
          <a:sx n="118" d="100"/>
          <a:sy n="118" d="100"/>
        </p:scale>
        <p:origin x="1284" y="102"/>
      </p:cViewPr>
      <p:guideLst>
        <p:guide orient="horz" pos="1572"/>
        <p:guide pos="3768"/>
        <p:guide pos="288"/>
        <p:guide orient="horz" pos="58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notesMaster" Target="notesMasters/notesMaster1.xml"/><Relationship Id="rId38"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DFS-D\DFS\fb_2\fb23\281%20Ergonomie\281%2003%20HF%20und%20Mensch%20System%20Interaktion\A188\Project%20phase\Reports\2021-02-Draft%20Report%20WP1T1\Tender_Task%20Type%20Cognitive%20OR%20Physical_v2.xlsx"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7"/>
    </mc:Choice>
    <mc:Fallback>
      <c:style val="7"/>
    </mc:Fallback>
  </mc:AlternateContent>
  <c:chart>
    <c:autoTitleDeleted val="1"/>
    <c:plotArea>
      <c:layout/>
      <c:barChart>
        <c:barDir val="bar"/>
        <c:grouping val="clustered"/>
        <c:varyColors val="0"/>
        <c:ser>
          <c:idx val="0"/>
          <c:order val="0"/>
          <c:tx>
            <c:strRef>
              <c:f>Tabelle1!$B$1</c:f>
              <c:strCache>
                <c:ptCount val="1"/>
                <c:pt idx="0">
                  <c:v>Datenreihe 1</c:v>
                </c:pt>
              </c:strCache>
            </c:strRef>
          </c:tx>
          <c:spPr>
            <a:solidFill>
              <a:srgbClr val="00499A"/>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Tabelle1!$A$2:$A$11</c:f>
              <c:strCache>
                <c:ptCount val="10"/>
                <c:pt idx="0">
                  <c:v>K</c:v>
                </c:pt>
                <c:pt idx="1">
                  <c:v>H</c:v>
                </c:pt>
                <c:pt idx="2">
                  <c:v>A</c:v>
                </c:pt>
                <c:pt idx="3">
                  <c:v>P</c:v>
                </c:pt>
                <c:pt idx="4">
                  <c:v>Q</c:v>
                </c:pt>
                <c:pt idx="5">
                  <c:v>I</c:v>
                </c:pt>
                <c:pt idx="6">
                  <c:v>M</c:v>
                </c:pt>
                <c:pt idx="7">
                  <c:v>F</c:v>
                </c:pt>
                <c:pt idx="8">
                  <c:v>G</c:v>
                </c:pt>
                <c:pt idx="9">
                  <c:v>C</c:v>
                </c:pt>
              </c:strCache>
            </c:strRef>
          </c:cat>
          <c:val>
            <c:numRef>
              <c:f>Tabelle1!$B$2:$B$11</c:f>
              <c:numCache>
                <c:formatCode>0%</c:formatCode>
                <c:ptCount val="10"/>
                <c:pt idx="0">
                  <c:v>0.03</c:v>
                </c:pt>
                <c:pt idx="1">
                  <c:v>0.04</c:v>
                </c:pt>
                <c:pt idx="2">
                  <c:v>0.05</c:v>
                </c:pt>
                <c:pt idx="3">
                  <c:v>0.05</c:v>
                </c:pt>
                <c:pt idx="4">
                  <c:v>0.06</c:v>
                </c:pt>
                <c:pt idx="5">
                  <c:v>0.06</c:v>
                </c:pt>
                <c:pt idx="6">
                  <c:v>0.06</c:v>
                </c:pt>
                <c:pt idx="7">
                  <c:v>7.0000000000000007E-2</c:v>
                </c:pt>
                <c:pt idx="8">
                  <c:v>0.19</c:v>
                </c:pt>
                <c:pt idx="9">
                  <c:v>0.28000000000000003</c:v>
                </c:pt>
              </c:numCache>
            </c:numRef>
          </c:val>
          <c:extLst>
            <c:ext xmlns:c16="http://schemas.microsoft.com/office/drawing/2014/chart" uri="{C3380CC4-5D6E-409C-BE32-E72D297353CC}">
              <c16:uniqueId val="{00000000-0E4E-4B0F-A5B7-1B1B667EF77B}"/>
            </c:ext>
          </c:extLst>
        </c:ser>
        <c:dLbls>
          <c:dLblPos val="outEnd"/>
          <c:showLegendKey val="0"/>
          <c:showVal val="1"/>
          <c:showCatName val="0"/>
          <c:showSerName val="0"/>
          <c:showPercent val="0"/>
          <c:showBubbleSize val="0"/>
        </c:dLbls>
        <c:gapWidth val="72"/>
        <c:axId val="-1935198768"/>
        <c:axId val="-1935203120"/>
      </c:barChart>
      <c:catAx>
        <c:axId val="-1935198768"/>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935203120"/>
        <c:crosses val="autoZero"/>
        <c:auto val="1"/>
        <c:lblAlgn val="ctr"/>
        <c:lblOffset val="100"/>
        <c:noMultiLvlLbl val="0"/>
      </c:catAx>
      <c:valAx>
        <c:axId val="-1935203120"/>
        <c:scaling>
          <c:orientation val="minMax"/>
        </c:scaling>
        <c:delete val="1"/>
        <c:axPos val="t"/>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935198768"/>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0739819329526443E-2"/>
          <c:y val="7.80351524282729E-2"/>
          <c:w val="0.54695391923903569"/>
          <c:h val="0.82026238767016713"/>
        </c:manualLayout>
      </c:layout>
      <c:doughnutChart>
        <c:varyColors val="1"/>
        <c:ser>
          <c:idx val="0"/>
          <c:order val="0"/>
          <c:explosion val="15"/>
          <c:dPt>
            <c:idx val="0"/>
            <c:bubble3D val="0"/>
            <c:explosion val="13"/>
            <c:spPr>
              <a:solidFill>
                <a:schemeClr val="accent1"/>
              </a:solidFill>
              <a:ln w="19050">
                <a:solidFill>
                  <a:schemeClr val="lt1"/>
                </a:solidFill>
              </a:ln>
              <a:effectLst/>
            </c:spPr>
            <c:extLst>
              <c:ext xmlns:c16="http://schemas.microsoft.com/office/drawing/2014/chart" uri="{C3380CC4-5D6E-409C-BE32-E72D297353CC}">
                <c16:uniqueId val="{00000001-BAB0-49AC-9360-3A6FE3C97C11}"/>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BAB0-49AC-9360-3A6FE3C97C11}"/>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BAB0-49AC-9360-3A6FE3C97C11}"/>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BAB0-49AC-9360-3A6FE3C97C11}"/>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BAB0-49AC-9360-3A6FE3C97C11}"/>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BAB0-49AC-9360-3A6FE3C97C11}"/>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BAB0-49AC-9360-3A6FE3C97C11}"/>
              </c:ext>
            </c:extLst>
          </c:dPt>
          <c:dLbls>
            <c:dLbl>
              <c:idx val="0"/>
              <c:tx>
                <c:rich>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51%</a:t>
                    </a:r>
                  </a:p>
                </c:rich>
              </c:tx>
              <c:numFmt formatCode="0.00%" sourceLinked="0"/>
              <c:spPr>
                <a:noFill/>
                <a:ln>
                  <a:noFill/>
                </a:ln>
                <a:effectLst/>
              </c:spPr>
              <c:txPr>
                <a:bodyPr rot="0" spcFirstLastPara="1" vertOverflow="ellipsis" horzOverflow="clip" vert="horz" wrap="square" lIns="38100" tIns="19050" rIns="38100" bIns="19050" anchor="ctr" anchorCtr="1">
                  <a:no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1-BAB0-49AC-9360-3A6FE3C97C11}"/>
                </c:ext>
              </c:extLst>
            </c:dLbl>
            <c:dLbl>
              <c:idx val="1"/>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dirty="0">
                        <a:solidFill>
                          <a:schemeClr val="bg1"/>
                        </a:solidFill>
                      </a:rPr>
                      <a:t>15%</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3-BAB0-49AC-9360-3A6FE3C97C11}"/>
                </c:ext>
              </c:extLst>
            </c:dLbl>
            <c:dLbl>
              <c:idx val="2"/>
              <c:tx>
                <c:rich>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ln w="0">
                          <a:noFill/>
                        </a:ln>
                        <a:solidFill>
                          <a:schemeClr val="bg1"/>
                        </a:solidFill>
                      </a:rPr>
                      <a:t>15%</a:t>
                    </a:r>
                  </a:p>
                </c:rich>
              </c:tx>
              <c:numFmt formatCode="0.00%" sourceLinked="0"/>
              <c:spPr>
                <a:noFill/>
                <a:ln>
                  <a:noFill/>
                </a:ln>
                <a:effectLst/>
              </c:spPr>
              <c:txPr>
                <a:bodyPr rot="0" spcFirstLastPara="1" vertOverflow="ellipsis" horzOverflow="clip"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pPr xmlns:c15="http://schemas.microsoft.com/office/drawing/2012/chart">
                    <a:prstGeom prst="rect">
                      <a:avLst/>
                    </a:prstGeom>
                    <a:noFill/>
                    <a:ln>
                      <a:noFill/>
                    </a:ln>
                  </c15:spPr>
                  <c15:showDataLabelsRange val="0"/>
                </c:ext>
                <c:ext xmlns:c16="http://schemas.microsoft.com/office/drawing/2014/chart" uri="{C3380CC4-5D6E-409C-BE32-E72D297353CC}">
                  <c16:uniqueId val="{00000005-BAB0-49AC-9360-3A6FE3C97C11}"/>
                </c:ext>
              </c:extLst>
            </c:dLbl>
            <c:dLbl>
              <c:idx val="3"/>
              <c:tx>
                <c:rich>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r>
                      <a:rPr lang="en-US" sz="1600" b="1">
                        <a:solidFill>
                          <a:schemeClr val="bg1"/>
                        </a:solidFill>
                      </a:rPr>
                      <a:t>13%</a:t>
                    </a:r>
                  </a:p>
                </c:rich>
              </c:tx>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7-BAB0-49AC-9360-3A6FE3C97C11}"/>
                </c:ext>
              </c:extLst>
            </c:dLbl>
            <c:dLbl>
              <c:idx val="4"/>
              <c:layout>
                <c:manualLayout>
                  <c:x val="-3.8473647635752325E-2"/>
                  <c:y val="-0.12332982753697229"/>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layout>
                    <c:manualLayout>
                      <c:w val="9.4182997809027294E-2"/>
                      <c:h val="7.4585930148650989E-2"/>
                    </c:manualLayout>
                  </c15:layout>
                  <c15:showDataLabelsRange val="0"/>
                </c:ext>
                <c:ext xmlns:c16="http://schemas.microsoft.com/office/drawing/2014/chart" uri="{C3380CC4-5D6E-409C-BE32-E72D297353CC}">
                  <c16:uniqueId val="{00000009-BAB0-49AC-9360-3A6FE3C97C11}"/>
                </c:ext>
              </c:extLst>
            </c:dLbl>
            <c:dLbl>
              <c:idx val="5"/>
              <c:layout>
                <c:manualLayout>
                  <c:x val="2.7888362373036126E-2"/>
                  <c:y val="0.13679981218369147"/>
                </c:manualLayout>
              </c:layout>
              <c:tx>
                <c:rich>
                  <a:bodyPr/>
                  <a:lstStyle/>
                  <a:p>
                    <a:r>
                      <a:rPr lang="en-US" sz="1600" b="1">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B-BAB0-49AC-9360-3A6FE3C97C11}"/>
                </c:ext>
              </c:extLst>
            </c:dLbl>
            <c:dLbl>
              <c:idx val="6"/>
              <c:layout>
                <c:manualLayout>
                  <c:x val="1.6769982313581212E-2"/>
                  <c:y val="-0.11677840998581922"/>
                </c:manualLayout>
              </c:layout>
              <c:tx>
                <c:rich>
                  <a:bodyPr/>
                  <a:lstStyle/>
                  <a:p>
                    <a:r>
                      <a:rPr lang="en-US" sz="1600" b="1" dirty="0">
                        <a:solidFill>
                          <a:sysClr val="windowText" lastClr="000000"/>
                        </a:solidFill>
                      </a:rPr>
                      <a:t>2%</a:t>
                    </a:r>
                  </a:p>
                </c:rich>
              </c:tx>
              <c:showLegendKey val="0"/>
              <c:showVal val="0"/>
              <c:showCatName val="0"/>
              <c:showSerName val="0"/>
              <c:showPercent val="1"/>
              <c:showBubbleSize val="0"/>
              <c:extLst>
                <c:ext xmlns:c15="http://schemas.microsoft.com/office/drawing/2012/chart" uri="{CE6537A1-D6FC-4f65-9D91-7224C49458BB}">
                  <c15:showDataLabelsRange val="0"/>
                </c:ext>
                <c:ext xmlns:c16="http://schemas.microsoft.com/office/drawing/2014/chart" uri="{C3380CC4-5D6E-409C-BE32-E72D297353CC}">
                  <c16:uniqueId val="{0000000D-BAB0-49AC-9360-3A6FE3C97C11}"/>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ln w="0">
                      <a:noFill/>
                    </a:ln>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0"/>
            <c:extLst>
              <c:ext xmlns:c15="http://schemas.microsoft.com/office/drawing/2012/chart" uri="{CE6537A1-D6FC-4f65-9D91-7224C49458BB}"/>
            </c:extLst>
          </c:dLbls>
          <c:cat>
            <c:strRef>
              <c:f>Sheet1!$A$43:$A$49</c:f>
              <c:strCache>
                <c:ptCount val="7"/>
                <c:pt idx="0">
                  <c:v>Human Health and 
Social Work Activities </c:v>
                </c:pt>
                <c:pt idx="1">
                  <c:v>Manufacturing</c:v>
                </c:pt>
                <c:pt idx="2">
                  <c:v>Other</c:v>
                </c:pt>
                <c:pt idx="3">
                  <c:v>Transportation and Storage</c:v>
                </c:pt>
                <c:pt idx="4">
                  <c:v>Construction </c:v>
                </c:pt>
                <c:pt idx="5">
                  <c:v>Mining and Quarrying</c:v>
                </c:pt>
                <c:pt idx="6">
                  <c:v>Public Administration and Defence</c:v>
                </c:pt>
              </c:strCache>
            </c:strRef>
          </c:cat>
          <c:val>
            <c:numRef>
              <c:f>Sheet1!$B$43:$B$49</c:f>
              <c:numCache>
                <c:formatCode>General</c:formatCode>
                <c:ptCount val="7"/>
                <c:pt idx="0">
                  <c:v>24</c:v>
                </c:pt>
                <c:pt idx="1">
                  <c:v>7</c:v>
                </c:pt>
                <c:pt idx="2">
                  <c:v>7</c:v>
                </c:pt>
                <c:pt idx="3">
                  <c:v>6</c:v>
                </c:pt>
                <c:pt idx="4">
                  <c:v>1</c:v>
                </c:pt>
                <c:pt idx="5">
                  <c:v>1</c:v>
                </c:pt>
                <c:pt idx="6">
                  <c:v>1</c:v>
                </c:pt>
              </c:numCache>
            </c:numRef>
          </c:val>
          <c:extLst>
            <c:ext xmlns:c16="http://schemas.microsoft.com/office/drawing/2014/chart" uri="{C3380CC4-5D6E-409C-BE32-E72D297353CC}">
              <c16:uniqueId val="{0000000E-BAB0-49AC-9360-3A6FE3C97C11}"/>
            </c:ext>
          </c:extLst>
        </c:ser>
        <c:dLbls>
          <c:showLegendKey val="0"/>
          <c:showVal val="0"/>
          <c:showCatName val="0"/>
          <c:showSerName val="0"/>
          <c:showPercent val="1"/>
          <c:showBubbleSize val="0"/>
          <c:showLeaderLines val="0"/>
        </c:dLbls>
        <c:firstSliceAng val="0"/>
        <c:holeSize val="50"/>
      </c:doughnutChart>
      <c:spPr>
        <a:noFill/>
        <a:ln>
          <a:noFill/>
        </a:ln>
        <a:effectLst/>
      </c:spPr>
    </c:plotArea>
    <c:legend>
      <c:legendPos val="b"/>
      <c:layout>
        <c:manualLayout>
          <c:xMode val="edge"/>
          <c:yMode val="edge"/>
          <c:x val="0.66218940114133684"/>
          <c:y val="7.3937542432248218E-2"/>
          <c:w val="0.33527539300357112"/>
          <c:h val="0.92606245756775163"/>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7605559166843617E-2"/>
          <c:y val="4.6909228066602027E-2"/>
          <c:w val="0.52207310710947308"/>
          <c:h val="0.86076948184851909"/>
        </c:manualLayout>
      </c:layout>
      <c:doughnutChart>
        <c:varyColors val="1"/>
        <c:ser>
          <c:idx val="0"/>
          <c:order val="0"/>
          <c:explosion val="13"/>
          <c:dPt>
            <c:idx val="0"/>
            <c:bubble3D val="0"/>
            <c:explosion val="28"/>
            <c:spPr>
              <a:solidFill>
                <a:schemeClr val="accent1"/>
              </a:solidFill>
              <a:ln w="19050">
                <a:solidFill>
                  <a:schemeClr val="lt1"/>
                </a:solidFill>
              </a:ln>
              <a:effectLst/>
            </c:spPr>
            <c:extLst>
              <c:ext xmlns:c16="http://schemas.microsoft.com/office/drawing/2014/chart" uri="{C3380CC4-5D6E-409C-BE32-E72D297353CC}">
                <c16:uniqueId val="{00000001-0883-4141-A760-A23781B098A0}"/>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883-4141-A760-A23781B098A0}"/>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883-4141-A760-A23781B098A0}"/>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0883-4141-A760-A23781B098A0}"/>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0883-4141-A760-A23781B098A0}"/>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B-0883-4141-A760-A23781B098A0}"/>
              </c:ext>
            </c:extLst>
          </c:dPt>
          <c:dPt>
            <c:idx val="6"/>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D-0883-4141-A760-A23781B098A0}"/>
              </c:ext>
            </c:extLst>
          </c:dPt>
          <c:dPt>
            <c:idx val="7"/>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F-0883-4141-A760-A23781B098A0}"/>
              </c:ext>
            </c:extLst>
          </c:dPt>
          <c:dPt>
            <c:idx val="8"/>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11-0883-4141-A760-A23781B098A0}"/>
              </c:ext>
            </c:extLst>
          </c:dPt>
          <c:dLbls>
            <c:dLbl>
              <c:idx val="0"/>
              <c:layout>
                <c:manualLayout>
                  <c:x val="-4.3460934523023029E-3"/>
                  <c:y val="1.7914084052882376E-2"/>
                </c:manualLayout>
              </c:layout>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1-0883-4141-A760-A23781B098A0}"/>
                </c:ext>
              </c:extLst>
            </c:dLbl>
            <c:dLbl>
              <c:idx val="1"/>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3-0883-4141-A760-A23781B098A0}"/>
                </c:ext>
              </c:extLst>
            </c:dLbl>
            <c:dLbl>
              <c:idx val="2"/>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5-0883-4141-A760-A23781B098A0}"/>
                </c:ext>
              </c:extLst>
            </c:dLbl>
            <c:dLbl>
              <c:idx val="3"/>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7-0883-4141-A760-A23781B098A0}"/>
                </c:ext>
              </c:extLst>
            </c:dLbl>
            <c:dLbl>
              <c:idx val="4"/>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6="http://schemas.microsoft.com/office/drawing/2014/chart" uri="{C3380CC4-5D6E-409C-BE32-E72D297353CC}">
                  <c16:uniqueId val="{00000009-0883-4141-A760-A23781B098A0}"/>
                </c:ext>
              </c:extLst>
            </c:dLbl>
            <c:dLbl>
              <c:idx val="5"/>
              <c:layout>
                <c:manualLayout>
                  <c:x val="-2.1730467261511515E-3"/>
                  <c:y val="-1.9887767222297476E-2"/>
                </c:manualLayout>
              </c:layout>
              <c:spPr>
                <a:noFill/>
                <a:ln>
                  <a:noFill/>
                </a:ln>
                <a:effectLst/>
              </c:spPr>
              <c:txPr>
                <a:bodyPr rot="0" spcFirstLastPara="1" vertOverflow="ellipsis" vert="horz" wrap="square" lIns="38100" tIns="19050" rIns="38100" bIns="19050" anchor="ctr" anchorCtr="1">
                  <a:spAutoFit/>
                </a:bodyPr>
                <a:lstStyle/>
                <a:p>
                  <a:pPr>
                    <a:defRPr sz="15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B-0883-4141-A760-A23781B098A0}"/>
                </c:ext>
              </c:extLst>
            </c:dLbl>
            <c:dLbl>
              <c:idx val="6"/>
              <c:layout>
                <c:manualLayout>
                  <c:x val="-4.3460934523022231E-3"/>
                  <c:y val="-3.5828168105764752E-2"/>
                </c:manualLayout>
              </c:layout>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D-0883-4141-A760-A23781B098A0}"/>
                </c:ext>
              </c:extLst>
            </c:dLbl>
            <c:dLbl>
              <c:idx val="7"/>
              <c:layout>
                <c:manualLayout>
                  <c:x val="-8.6921869046044462E-3"/>
                  <c:y val="-0.13060677786590685"/>
                </c:manualLayout>
              </c:layout>
              <c:spPr>
                <a:noFill/>
                <a:ln>
                  <a:noFill/>
                </a:ln>
                <a:effectLst/>
              </c:spPr>
              <c:txPr>
                <a:bodyPr rot="0" spcFirstLastPara="1" vertOverflow="ellipsis" vert="horz" wrap="square" lIns="38100" tIns="19050" rIns="38100" bIns="19050" anchor="ctr" anchorCtr="1">
                  <a:no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extLst>
                <c:ext xmlns:c15="http://schemas.microsoft.com/office/drawing/2012/chart" uri="{CE6537A1-D6FC-4f65-9D91-7224C49458BB}">
                  <c15:layout>
                    <c:manualLayout>
                      <c:w val="7.8501227429188206E-2"/>
                      <c:h val="4.8009745261724759E-2"/>
                    </c:manualLayout>
                  </c15:layout>
                </c:ext>
                <c:ext xmlns:c16="http://schemas.microsoft.com/office/drawing/2014/chart" uri="{C3380CC4-5D6E-409C-BE32-E72D297353CC}">
                  <c16:uniqueId val="{0000000F-0883-4141-A760-A23781B098A0}"/>
                </c:ext>
              </c:extLst>
            </c:dLbl>
            <c:dLbl>
              <c:idx val="8"/>
              <c:layout>
                <c:manualLayout>
                  <c:x val="2.1730467261511156E-2"/>
                  <c:y val="0.13838884552033259"/>
                </c:manualLayout>
              </c:layou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11-0883-4141-A760-A23781B098A0}"/>
                </c:ext>
              </c:extLst>
            </c:dLbl>
            <c:spPr>
              <a:noFill/>
              <a:ln>
                <a:noFill/>
              </a:ln>
              <a:effectLst/>
            </c:spPr>
            <c:txPr>
              <a:bodyPr rot="0" spcFirstLastPara="1" vertOverflow="ellipsis" vert="horz" wrap="square" lIns="38100" tIns="19050" rIns="38100" bIns="19050" anchor="ctr" anchorCtr="1">
                <a:spAutoFit/>
              </a:bodyPr>
              <a:lstStyle/>
              <a:p>
                <a:pPr>
                  <a:defRPr sz="1600" b="1" i="0" u="none" strike="noStrike" kern="1200" baseline="0">
                    <a:solidFill>
                      <a:schemeClr val="tx1">
                        <a:lumMod val="95000"/>
                        <a:lumOff val="5000"/>
                      </a:schemeClr>
                    </a:solidFill>
                    <a:latin typeface="+mn-lt"/>
                    <a:ea typeface="+mn-ea"/>
                    <a:cs typeface="+mn-cs"/>
                  </a:defRPr>
                </a:pPr>
                <a:endParaRPr lang="en-US"/>
              </a:p>
            </c:txPr>
            <c:showLegendKey val="0"/>
            <c:showVal val="0"/>
            <c:showCatName val="0"/>
            <c:showSerName val="0"/>
            <c:showPercent val="1"/>
            <c:showBubbleSize val="0"/>
            <c:showLeaderLines val="1"/>
            <c:leaderLines>
              <c:spPr>
                <a:ln w="9525" cap="flat" cmpd="sng" algn="ctr">
                  <a:solidFill>
                    <a:schemeClr val="tx1">
                      <a:lumMod val="35000"/>
                      <a:lumOff val="65000"/>
                    </a:schemeClr>
                  </a:solidFill>
                  <a:prstDash val="sysDash"/>
                  <a:round/>
                </a:ln>
                <a:effectLst/>
              </c:spPr>
            </c:leaderLines>
            <c:extLst>
              <c:ext xmlns:c15="http://schemas.microsoft.com/office/drawing/2012/chart" uri="{CE6537A1-D6FC-4f65-9D91-7224C49458BB}"/>
            </c:extLst>
          </c:dLbls>
          <c:cat>
            <c:strRef>
              <c:f>Sheet1!$A$27:$A$35</c:f>
              <c:strCache>
                <c:ptCount val="9"/>
                <c:pt idx="0">
                  <c:v>Human Health and 
Social Work Activities </c:v>
                </c:pt>
                <c:pt idx="1">
                  <c:v>Education</c:v>
                </c:pt>
                <c:pt idx="2">
                  <c:v>Professional, Scientific 
and Technical Activities</c:v>
                </c:pt>
                <c:pt idx="3">
                  <c:v> Other</c:v>
                </c:pt>
                <c:pt idx="4">
                  <c:v>Administrative and 
Support Service Activities</c:v>
                </c:pt>
                <c:pt idx="5">
                  <c:v>Information and 
Communication</c:v>
                </c:pt>
                <c:pt idx="6">
                  <c:v>Other 
Service Activites</c:v>
                </c:pt>
                <c:pt idx="7">
                  <c:v>Construction </c:v>
                </c:pt>
                <c:pt idx="8">
                  <c:v>Manufacturing</c:v>
                </c:pt>
              </c:strCache>
            </c:strRef>
          </c:cat>
          <c:val>
            <c:numRef>
              <c:f>Sheet1!$B$27:$B$35</c:f>
              <c:numCache>
                <c:formatCode>General</c:formatCode>
                <c:ptCount val="9"/>
                <c:pt idx="0">
                  <c:v>41</c:v>
                </c:pt>
                <c:pt idx="1">
                  <c:v>19</c:v>
                </c:pt>
                <c:pt idx="2">
                  <c:v>13</c:v>
                </c:pt>
                <c:pt idx="3">
                  <c:v>12</c:v>
                </c:pt>
                <c:pt idx="4">
                  <c:v>6</c:v>
                </c:pt>
                <c:pt idx="5">
                  <c:v>4</c:v>
                </c:pt>
                <c:pt idx="6">
                  <c:v>4</c:v>
                </c:pt>
                <c:pt idx="7">
                  <c:v>2</c:v>
                </c:pt>
                <c:pt idx="8">
                  <c:v>1</c:v>
                </c:pt>
              </c:numCache>
            </c:numRef>
          </c:val>
          <c:extLst>
            <c:ext xmlns:c16="http://schemas.microsoft.com/office/drawing/2014/chart" uri="{C3380CC4-5D6E-409C-BE32-E72D297353CC}">
              <c16:uniqueId val="{00000012-0883-4141-A760-A23781B098A0}"/>
            </c:ext>
          </c:extLst>
        </c:ser>
        <c:dLbls>
          <c:showLegendKey val="0"/>
          <c:showVal val="0"/>
          <c:showCatName val="0"/>
          <c:showSerName val="0"/>
          <c:showPercent val="1"/>
          <c:showBubbleSize val="0"/>
          <c:showLeaderLines val="1"/>
        </c:dLbls>
        <c:firstSliceAng val="0"/>
        <c:holeSize val="50"/>
      </c:doughnutChart>
      <c:spPr>
        <a:noFill/>
        <a:ln>
          <a:noFill/>
        </a:ln>
        <a:effectLst/>
      </c:spPr>
    </c:plotArea>
    <c:legend>
      <c:legendPos val="r"/>
      <c:legendEntry>
        <c:idx val="0"/>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Entry>
      <c:layout>
        <c:manualLayout>
          <c:xMode val="edge"/>
          <c:yMode val="edge"/>
          <c:x val="0.65853855934530725"/>
          <c:y val="1.2062635504988779E-2"/>
          <c:w val="0.33494230047623946"/>
          <c:h val="0.98793736449501124"/>
        </c:manualLayout>
      </c:layout>
      <c:overlay val="0"/>
      <c:spPr>
        <a:noFill/>
        <a:ln>
          <a:noFill/>
        </a:ln>
        <a:effectLst/>
      </c:spPr>
      <c:txPr>
        <a:bodyPr rot="0" spcFirstLastPara="1" vertOverflow="ellipsis" vert="horz" wrap="square" anchor="ctr" anchorCtr="1"/>
        <a:lstStyle/>
        <a:p>
          <a:pPr>
            <a:defRPr sz="1200" b="0" i="0" u="none" strike="noStrike" kern="1200" baseline="0">
              <a:solidFill>
                <a:srgbClr val="003399"/>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round/>
    </a:ln>
    <a:effectLst/>
  </c:spPr>
  <c:txPr>
    <a:bodyPr/>
    <a:lstStyle/>
    <a:p>
      <a:pPr algn="just">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8">
  <a:schemeClr val="accent5"/>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EB09ADA-2402-4E92-84FC-C3680877E720}" type="doc">
      <dgm:prSet loTypeId="urn:microsoft.com/office/officeart/2005/8/layout/hList1" loCatId="list" qsTypeId="urn:microsoft.com/office/officeart/2005/8/quickstyle/3d5" qsCatId="3D" csTypeId="urn:microsoft.com/office/officeart/2005/8/colors/accent1_2" csCatId="accent1" phldr="1"/>
      <dgm:spPr>
        <a:scene3d>
          <a:camera prst="isometricOffAxis2Left" zoom="95000">
            <a:rot lat="1080000" lon="1200000" rev="0"/>
          </a:camera>
          <a:lightRig rig="flat" dir="t">
            <a:rot lat="0" lon="0" rev="0"/>
          </a:lightRig>
        </a:scene3d>
      </dgm:spPr>
      <dgm:t>
        <a:bodyPr/>
        <a:lstStyle/>
        <a:p>
          <a:endParaRPr lang="en-US"/>
        </a:p>
      </dgm:t>
    </dgm:pt>
    <dgm:pt modelId="{4A0B58B6-AB09-407E-8310-786269C7405D}">
      <dgm:prSet phldrT="[Text]" custT="1"/>
      <dgm:spPr>
        <a:solidFill>
          <a:srgbClr val="ACC700"/>
        </a:solidFill>
        <a:ln>
          <a:solidFill>
            <a:srgbClr val="ACC700"/>
          </a:solidFill>
        </a:ln>
      </dgm:spPr>
      <dgm:t>
        <a:bodyPr/>
        <a:lstStyle/>
        <a:p>
          <a:pPr>
            <a:lnSpc>
              <a:spcPct val="100000"/>
            </a:lnSpc>
            <a:spcBef>
              <a:spcPts val="0"/>
            </a:spcBef>
            <a:spcAft>
              <a:spcPts val="0"/>
            </a:spcAft>
          </a:pPr>
          <a:r>
            <a:rPr lang="bg-BG" sz="1400" b="0" dirty="0"/>
            <a:t>Само софтуерно базирани</a:t>
          </a:r>
        </a:p>
      </dgm:t>
    </dgm:pt>
    <dgm:pt modelId="{7CAA4197-2B23-4C38-8139-B34265C77697}" type="parTrans" cxnId="{2C67110A-F85D-473C-86EA-15A5B72F3E32}">
      <dgm:prSet/>
      <dgm:spPr/>
      <dgm:t>
        <a:bodyPr/>
        <a:lstStyle/>
        <a:p>
          <a:pPr>
            <a:lnSpc>
              <a:spcPct val="100000"/>
            </a:lnSpc>
            <a:spcBef>
              <a:spcPts val="0"/>
            </a:spcBef>
            <a:spcAft>
              <a:spcPts val="0"/>
            </a:spcAft>
          </a:pPr>
          <a:endParaRPr lang="en-US" sz="1200"/>
        </a:p>
      </dgm:t>
    </dgm:pt>
    <dgm:pt modelId="{B4140149-9F6E-40BF-9C9E-B751D692AEAD}" type="sibTrans" cxnId="{2C67110A-F85D-473C-86EA-15A5B72F3E32}">
      <dgm:prSet/>
      <dgm:spPr/>
      <dgm:t>
        <a:bodyPr/>
        <a:lstStyle/>
        <a:p>
          <a:pPr>
            <a:lnSpc>
              <a:spcPct val="100000"/>
            </a:lnSpc>
            <a:spcBef>
              <a:spcPts val="0"/>
            </a:spcBef>
            <a:spcAft>
              <a:spcPts val="0"/>
            </a:spcAft>
          </a:pPr>
          <a:endParaRPr lang="en-US" sz="1200"/>
        </a:p>
      </dgm:t>
    </dgm:pt>
    <dgm:pt modelId="{FFB7BE98-64FA-469C-9DF8-3DE487B04FB5}">
      <dgm:prSet phldrT="[Text]" custT="1"/>
      <dgm:spPr>
        <a:solidFill>
          <a:srgbClr val="003399">
            <a:alpha val="30000"/>
          </a:srgbClr>
        </a:solidFill>
      </dgm:spPr>
      <dgm:t>
        <a:bodyPr/>
        <a:lstStyle/>
        <a:p>
          <a:pPr rtl="0">
            <a:lnSpc>
              <a:spcPct val="100000"/>
            </a:lnSpc>
            <a:spcBef>
              <a:spcPts val="0"/>
            </a:spcBef>
            <a:spcAft>
              <a:spcPts val="0"/>
            </a:spcAft>
            <a:buChar char="•"/>
          </a:pPr>
          <a:r>
            <a:rPr lang="bg-BG" sz="1200" noProof="0" dirty="0">
              <a:solidFill>
                <a:srgbClr val="003399"/>
              </a:solidFill>
              <a:latin typeface="Arial"/>
            </a:rPr>
            <a:t>Гласови търсачки, асистенти</a:t>
          </a:r>
          <a:r>
            <a:rPr lang="bg-BG" sz="1200" noProof="0" dirty="0">
              <a:solidFill>
                <a:srgbClr val="003399"/>
              </a:solidFill>
            </a:rPr>
            <a:t>, и др.</a:t>
          </a:r>
        </a:p>
      </dgm:t>
    </dgm:pt>
    <dgm:pt modelId="{2B214912-2556-4345-AF23-EAD9B1EE9D49}" type="parTrans" cxnId="{865FCC81-4CDA-45BE-9D3D-66E8E406D3D4}">
      <dgm:prSet/>
      <dgm:spPr/>
      <dgm:t>
        <a:bodyPr/>
        <a:lstStyle/>
        <a:p>
          <a:pPr>
            <a:lnSpc>
              <a:spcPct val="100000"/>
            </a:lnSpc>
            <a:spcBef>
              <a:spcPts val="0"/>
            </a:spcBef>
            <a:spcAft>
              <a:spcPts val="0"/>
            </a:spcAft>
          </a:pPr>
          <a:endParaRPr lang="en-US" sz="1200"/>
        </a:p>
      </dgm:t>
    </dgm:pt>
    <dgm:pt modelId="{AF8D1C0F-84FC-4C5C-B176-BE66FF859F3F}" type="sibTrans" cxnId="{865FCC81-4CDA-45BE-9D3D-66E8E406D3D4}">
      <dgm:prSet/>
      <dgm:spPr/>
      <dgm:t>
        <a:bodyPr/>
        <a:lstStyle/>
        <a:p>
          <a:pPr>
            <a:lnSpc>
              <a:spcPct val="100000"/>
            </a:lnSpc>
            <a:spcBef>
              <a:spcPts val="0"/>
            </a:spcBef>
            <a:spcAft>
              <a:spcPts val="0"/>
            </a:spcAft>
          </a:pPr>
          <a:endParaRPr lang="en-US" sz="1200"/>
        </a:p>
      </dgm:t>
    </dgm:pt>
    <dgm:pt modelId="{2CBE3875-1DDE-4804-92C2-F1C9457ED2C1}">
      <dgm:prSet phldrT="[Text]" custT="1"/>
      <dgm:spPr>
        <a:solidFill>
          <a:srgbClr val="ACC700"/>
        </a:solidFill>
        <a:ln>
          <a:solidFill>
            <a:srgbClr val="ACC700"/>
          </a:solidFill>
        </a:ln>
        <a:sp3d extrusionH="381000" contourW="38100" prstMaterial="matte">
          <a:contourClr>
            <a:schemeClr val="lt1"/>
          </a:contourClr>
        </a:sp3d>
      </dgm:spPr>
      <dgm:t>
        <a:bodyPr/>
        <a:lstStyle/>
        <a:p>
          <a:pPr>
            <a:lnSpc>
              <a:spcPct val="100000"/>
            </a:lnSpc>
            <a:spcBef>
              <a:spcPts val="0"/>
            </a:spcBef>
            <a:spcAft>
              <a:spcPts val="0"/>
            </a:spcAft>
          </a:pPr>
          <a:r>
            <a:rPr lang="bg-BG" sz="1400" dirty="0"/>
            <a:t>Вградени в механични части/компоненти</a:t>
          </a:r>
        </a:p>
      </dgm:t>
    </dgm:pt>
    <dgm:pt modelId="{C4E5935E-28FF-4131-88E9-123FC901407D}" type="parTrans" cxnId="{33D6C3B4-84DB-4DF1-BAD2-536E644D941D}">
      <dgm:prSet/>
      <dgm:spPr/>
      <dgm:t>
        <a:bodyPr/>
        <a:lstStyle/>
        <a:p>
          <a:pPr>
            <a:lnSpc>
              <a:spcPct val="100000"/>
            </a:lnSpc>
            <a:spcBef>
              <a:spcPts val="0"/>
            </a:spcBef>
            <a:spcAft>
              <a:spcPts val="0"/>
            </a:spcAft>
          </a:pPr>
          <a:endParaRPr lang="en-US" sz="1200"/>
        </a:p>
      </dgm:t>
    </dgm:pt>
    <dgm:pt modelId="{4C47E91E-4366-4813-911A-A2324DCF6571}" type="sibTrans" cxnId="{33D6C3B4-84DB-4DF1-BAD2-536E644D941D}">
      <dgm:prSet/>
      <dgm:spPr/>
      <dgm:t>
        <a:bodyPr/>
        <a:lstStyle/>
        <a:p>
          <a:pPr>
            <a:lnSpc>
              <a:spcPct val="100000"/>
            </a:lnSpc>
            <a:spcBef>
              <a:spcPts val="0"/>
            </a:spcBef>
            <a:spcAft>
              <a:spcPts val="0"/>
            </a:spcAft>
          </a:pPr>
          <a:endParaRPr lang="en-US" sz="1200"/>
        </a:p>
      </dgm:t>
    </dgm:pt>
    <dgm:pt modelId="{DE8FC0A8-4E33-4A56-9D14-09344713760F}">
      <dgm:prSet phldrT="[Text]" custT="1"/>
      <dgm:spPr>
        <a:solidFill>
          <a:srgbClr val="003399">
            <a:alpha val="30000"/>
          </a:srgbClr>
        </a:solidFill>
      </dgm:spPr>
      <dgm:t>
        <a:bodyPr anchor="ctr" anchorCtr="0"/>
        <a:lstStyle/>
        <a:p>
          <a:pPr>
            <a:lnSpc>
              <a:spcPct val="100000"/>
            </a:lnSpc>
            <a:spcBef>
              <a:spcPts val="0"/>
            </a:spcBef>
            <a:spcAft>
              <a:spcPts val="0"/>
            </a:spcAft>
          </a:pPr>
          <a:r>
            <a:rPr lang="bg-BG" sz="1200" noProof="0" dirty="0">
              <a:solidFill>
                <a:srgbClr val="003399"/>
              </a:solidFill>
            </a:rPr>
            <a:t>Усъвършенствани роботи, автономни автомобили, безпилотни летателни апарати</a:t>
          </a:r>
        </a:p>
      </dgm:t>
    </dgm:pt>
    <dgm:pt modelId="{BEB27CE9-4068-414B-B2AB-3D2C2D6B9299}" type="parTrans" cxnId="{C5D33394-6C17-4A77-B763-24320BA3DC5D}">
      <dgm:prSet/>
      <dgm:spPr/>
      <dgm:t>
        <a:bodyPr/>
        <a:lstStyle/>
        <a:p>
          <a:pPr>
            <a:lnSpc>
              <a:spcPct val="100000"/>
            </a:lnSpc>
            <a:spcBef>
              <a:spcPts val="0"/>
            </a:spcBef>
            <a:spcAft>
              <a:spcPts val="0"/>
            </a:spcAft>
          </a:pPr>
          <a:endParaRPr lang="en-US" sz="1200"/>
        </a:p>
      </dgm:t>
    </dgm:pt>
    <dgm:pt modelId="{B680BD25-1057-4C1D-8194-6BBB4A3E3E09}" type="sibTrans" cxnId="{C5D33394-6C17-4A77-B763-24320BA3DC5D}">
      <dgm:prSet/>
      <dgm:spPr/>
      <dgm:t>
        <a:bodyPr/>
        <a:lstStyle/>
        <a:p>
          <a:pPr>
            <a:lnSpc>
              <a:spcPct val="100000"/>
            </a:lnSpc>
            <a:spcBef>
              <a:spcPts val="0"/>
            </a:spcBef>
            <a:spcAft>
              <a:spcPts val="0"/>
            </a:spcAft>
          </a:pPr>
          <a:endParaRPr lang="en-US" sz="1200"/>
        </a:p>
      </dgm:t>
    </dgm:pt>
    <dgm:pt modelId="{73DA64DC-C9C6-49F4-B2A1-A8A4D593143F}">
      <dgm:prSet custT="1"/>
      <dgm:spPr/>
      <dgm:t>
        <a:bodyPr/>
        <a:lstStyle/>
        <a:p>
          <a:pPr>
            <a:lnSpc>
              <a:spcPct val="100000"/>
            </a:lnSpc>
            <a:spcBef>
              <a:spcPts val="0"/>
            </a:spcBef>
            <a:spcAft>
              <a:spcPts val="0"/>
            </a:spcAft>
          </a:pPr>
          <a:endParaRPr lang="en-GB" sz="1200" dirty="0">
            <a:solidFill>
              <a:srgbClr val="003399"/>
            </a:solidFill>
          </a:endParaRPr>
        </a:p>
      </dgm:t>
    </dgm:pt>
    <dgm:pt modelId="{520CED6A-4FAF-4B31-9957-D64E4E03F788}" type="parTrans" cxnId="{4600491A-981D-4D11-BD51-D4253B5E9AC0}">
      <dgm:prSet/>
      <dgm:spPr/>
      <dgm:t>
        <a:bodyPr/>
        <a:lstStyle/>
        <a:p>
          <a:pPr>
            <a:lnSpc>
              <a:spcPct val="100000"/>
            </a:lnSpc>
            <a:spcBef>
              <a:spcPts val="0"/>
            </a:spcBef>
            <a:spcAft>
              <a:spcPts val="0"/>
            </a:spcAft>
          </a:pPr>
          <a:endParaRPr lang="en-GB" sz="1400"/>
        </a:p>
      </dgm:t>
    </dgm:pt>
    <dgm:pt modelId="{A6CC0B6C-B986-4F47-8B9A-FB0B8B224A83}" type="sibTrans" cxnId="{4600491A-981D-4D11-BD51-D4253B5E9AC0}">
      <dgm:prSet/>
      <dgm:spPr/>
      <dgm:t>
        <a:bodyPr/>
        <a:lstStyle/>
        <a:p>
          <a:pPr>
            <a:lnSpc>
              <a:spcPct val="100000"/>
            </a:lnSpc>
            <a:spcBef>
              <a:spcPts val="0"/>
            </a:spcBef>
            <a:spcAft>
              <a:spcPts val="0"/>
            </a:spcAft>
          </a:pPr>
          <a:endParaRPr lang="en-GB" sz="1400"/>
        </a:p>
      </dgm:t>
    </dgm:pt>
    <dgm:pt modelId="{5A5D0380-A388-40CB-A5D7-13F6BC499117}" type="pres">
      <dgm:prSet presAssocID="{FEB09ADA-2402-4E92-84FC-C3680877E720}" presName="Name0" presStyleCnt="0">
        <dgm:presLayoutVars>
          <dgm:dir/>
          <dgm:animLvl val="lvl"/>
          <dgm:resizeHandles val="exact"/>
        </dgm:presLayoutVars>
      </dgm:prSet>
      <dgm:spPr/>
    </dgm:pt>
    <dgm:pt modelId="{E2933C54-64F7-4078-B17A-A9A14686A74A}" type="pres">
      <dgm:prSet presAssocID="{4A0B58B6-AB09-407E-8310-786269C7405D}" presName="composite" presStyleCnt="0"/>
      <dgm:spPr/>
    </dgm:pt>
    <dgm:pt modelId="{46FBA236-234E-40DE-9AEF-F2FA83F0FF0C}" type="pres">
      <dgm:prSet presAssocID="{4A0B58B6-AB09-407E-8310-786269C7405D}" presName="parTx" presStyleLbl="alignNode1" presStyleIdx="0" presStyleCnt="2" custLinFactX="-7905" custLinFactY="-56665" custLinFactNeighborX="-100000" custLinFactNeighborY="-100000">
        <dgm:presLayoutVars>
          <dgm:chMax val="0"/>
          <dgm:chPref val="0"/>
          <dgm:bulletEnabled val="1"/>
        </dgm:presLayoutVars>
      </dgm:prSet>
      <dgm:spPr/>
    </dgm:pt>
    <dgm:pt modelId="{0F1AD682-DE5D-47B4-9AEC-5D0E8D189452}" type="pres">
      <dgm:prSet presAssocID="{4A0B58B6-AB09-407E-8310-786269C7405D}" presName="desTx" presStyleLbl="alignAccFollowNode1" presStyleIdx="0" presStyleCnt="2">
        <dgm:presLayoutVars>
          <dgm:bulletEnabled val="1"/>
        </dgm:presLayoutVars>
      </dgm:prSet>
      <dgm:spPr/>
    </dgm:pt>
    <dgm:pt modelId="{06542E71-4844-4037-9E29-B03B7CABF407}" type="pres">
      <dgm:prSet presAssocID="{B4140149-9F6E-40BF-9C9E-B751D692AEAD}" presName="space" presStyleCnt="0"/>
      <dgm:spPr/>
    </dgm:pt>
    <dgm:pt modelId="{B8378963-E13A-4FFC-B878-470136CAE780}" type="pres">
      <dgm:prSet presAssocID="{2CBE3875-1DDE-4804-92C2-F1C9457ED2C1}" presName="composite" presStyleCnt="0"/>
      <dgm:spPr/>
    </dgm:pt>
    <dgm:pt modelId="{07D3044E-07F5-4926-BA30-9D3312F300E5}" type="pres">
      <dgm:prSet presAssocID="{2CBE3875-1DDE-4804-92C2-F1C9457ED2C1}" presName="parTx" presStyleLbl="alignNode1" presStyleIdx="1" presStyleCnt="2" custLinFactNeighborX="-180">
        <dgm:presLayoutVars>
          <dgm:chMax val="0"/>
          <dgm:chPref val="0"/>
          <dgm:bulletEnabled val="1"/>
        </dgm:presLayoutVars>
      </dgm:prSet>
      <dgm:spPr/>
    </dgm:pt>
    <dgm:pt modelId="{80EA7E25-F457-492E-B6B3-9406468EA2C8}" type="pres">
      <dgm:prSet presAssocID="{2CBE3875-1DDE-4804-92C2-F1C9457ED2C1}" presName="desTx" presStyleLbl="alignAccFollowNode1" presStyleIdx="1" presStyleCnt="2">
        <dgm:presLayoutVars>
          <dgm:bulletEnabled val="1"/>
        </dgm:presLayoutVars>
      </dgm:prSet>
      <dgm:spPr/>
    </dgm:pt>
  </dgm:ptLst>
  <dgm:cxnLst>
    <dgm:cxn modelId="{2C67110A-F85D-473C-86EA-15A5B72F3E32}" srcId="{FEB09ADA-2402-4E92-84FC-C3680877E720}" destId="{4A0B58B6-AB09-407E-8310-786269C7405D}" srcOrd="0" destOrd="0" parTransId="{7CAA4197-2B23-4C38-8139-B34265C77697}" sibTransId="{B4140149-9F6E-40BF-9C9E-B751D692AEAD}"/>
    <dgm:cxn modelId="{4600491A-981D-4D11-BD51-D4253B5E9AC0}" srcId="{2CBE3875-1DDE-4804-92C2-F1C9457ED2C1}" destId="{73DA64DC-C9C6-49F4-B2A1-A8A4D593143F}" srcOrd="1" destOrd="0" parTransId="{520CED6A-4FAF-4B31-9957-D64E4E03F788}" sibTransId="{A6CC0B6C-B986-4F47-8B9A-FB0B8B224A83}"/>
    <dgm:cxn modelId="{6908BD5E-E3B3-4005-B973-ECFA61EFA5CE}" type="presOf" srcId="{FEB09ADA-2402-4E92-84FC-C3680877E720}" destId="{5A5D0380-A388-40CB-A5D7-13F6BC499117}" srcOrd="0" destOrd="0" presId="urn:microsoft.com/office/officeart/2005/8/layout/hList1"/>
    <dgm:cxn modelId="{4FC51068-4EE9-46DF-8DC5-C9566080FABA}" type="presOf" srcId="{4A0B58B6-AB09-407E-8310-786269C7405D}" destId="{46FBA236-234E-40DE-9AEF-F2FA83F0FF0C}" srcOrd="0" destOrd="0" presId="urn:microsoft.com/office/officeart/2005/8/layout/hList1"/>
    <dgm:cxn modelId="{865FCC81-4CDA-45BE-9D3D-66E8E406D3D4}" srcId="{4A0B58B6-AB09-407E-8310-786269C7405D}" destId="{FFB7BE98-64FA-469C-9DF8-3DE487B04FB5}" srcOrd="0" destOrd="0" parTransId="{2B214912-2556-4345-AF23-EAD9B1EE9D49}" sibTransId="{AF8D1C0F-84FC-4C5C-B176-BE66FF859F3F}"/>
    <dgm:cxn modelId="{C5D33394-6C17-4A77-B763-24320BA3DC5D}" srcId="{2CBE3875-1DDE-4804-92C2-F1C9457ED2C1}" destId="{DE8FC0A8-4E33-4A56-9D14-09344713760F}" srcOrd="0" destOrd="0" parTransId="{BEB27CE9-4068-414B-B2AB-3D2C2D6B9299}" sibTransId="{B680BD25-1057-4C1D-8194-6BBB4A3E3E09}"/>
    <dgm:cxn modelId="{172E949A-33DA-4787-83FD-7CF8F4B1C7B8}" type="presOf" srcId="{2CBE3875-1DDE-4804-92C2-F1C9457ED2C1}" destId="{07D3044E-07F5-4926-BA30-9D3312F300E5}" srcOrd="0" destOrd="0" presId="urn:microsoft.com/office/officeart/2005/8/layout/hList1"/>
    <dgm:cxn modelId="{D58ED7A4-6724-4A64-B32F-E63DEDD1D079}" type="presOf" srcId="{DE8FC0A8-4E33-4A56-9D14-09344713760F}" destId="{80EA7E25-F457-492E-B6B3-9406468EA2C8}" srcOrd="0" destOrd="0" presId="urn:microsoft.com/office/officeart/2005/8/layout/hList1"/>
    <dgm:cxn modelId="{CC1144B1-5411-4B2B-BA8A-4EED192231CF}" type="presOf" srcId="{FFB7BE98-64FA-469C-9DF8-3DE487B04FB5}" destId="{0F1AD682-DE5D-47B4-9AEC-5D0E8D189452}" srcOrd="0" destOrd="0" presId="urn:microsoft.com/office/officeart/2005/8/layout/hList1"/>
    <dgm:cxn modelId="{33D6C3B4-84DB-4DF1-BAD2-536E644D941D}" srcId="{FEB09ADA-2402-4E92-84FC-C3680877E720}" destId="{2CBE3875-1DDE-4804-92C2-F1C9457ED2C1}" srcOrd="1" destOrd="0" parTransId="{C4E5935E-28FF-4131-88E9-123FC901407D}" sibTransId="{4C47E91E-4366-4813-911A-A2324DCF6571}"/>
    <dgm:cxn modelId="{24D675EB-E005-402D-90DF-8E5F255F6F85}" type="presOf" srcId="{73DA64DC-C9C6-49F4-B2A1-A8A4D593143F}" destId="{80EA7E25-F457-492E-B6B3-9406468EA2C8}" srcOrd="0" destOrd="1" presId="urn:microsoft.com/office/officeart/2005/8/layout/hList1"/>
    <dgm:cxn modelId="{FD9F0494-85FB-4902-9D85-CDF40A27F256}" type="presParOf" srcId="{5A5D0380-A388-40CB-A5D7-13F6BC499117}" destId="{E2933C54-64F7-4078-B17A-A9A14686A74A}" srcOrd="0" destOrd="0" presId="urn:microsoft.com/office/officeart/2005/8/layout/hList1"/>
    <dgm:cxn modelId="{E0F2BB3A-2F98-4503-99AB-6AC059D329AC}" type="presParOf" srcId="{E2933C54-64F7-4078-B17A-A9A14686A74A}" destId="{46FBA236-234E-40DE-9AEF-F2FA83F0FF0C}" srcOrd="0" destOrd="0" presId="urn:microsoft.com/office/officeart/2005/8/layout/hList1"/>
    <dgm:cxn modelId="{016078F5-230F-422B-804B-3D4BFF39284B}" type="presParOf" srcId="{E2933C54-64F7-4078-B17A-A9A14686A74A}" destId="{0F1AD682-DE5D-47B4-9AEC-5D0E8D189452}" srcOrd="1" destOrd="0" presId="urn:microsoft.com/office/officeart/2005/8/layout/hList1"/>
    <dgm:cxn modelId="{5618AA8A-E76E-4361-B7ED-54764261D838}" type="presParOf" srcId="{5A5D0380-A388-40CB-A5D7-13F6BC499117}" destId="{06542E71-4844-4037-9E29-B03B7CABF407}" srcOrd="1" destOrd="0" presId="urn:microsoft.com/office/officeart/2005/8/layout/hList1"/>
    <dgm:cxn modelId="{E71B9721-1535-42E8-9FED-236F77AEDB7E}" type="presParOf" srcId="{5A5D0380-A388-40CB-A5D7-13F6BC499117}" destId="{B8378963-E13A-4FFC-B878-470136CAE780}" srcOrd="2" destOrd="0" presId="urn:microsoft.com/office/officeart/2005/8/layout/hList1"/>
    <dgm:cxn modelId="{82976A11-93D2-4A85-9E8D-FB9300DBD129}" type="presParOf" srcId="{B8378963-E13A-4FFC-B878-470136CAE780}" destId="{07D3044E-07F5-4926-BA30-9D3312F300E5}" srcOrd="0" destOrd="0" presId="urn:microsoft.com/office/officeart/2005/8/layout/hList1"/>
    <dgm:cxn modelId="{86BD36AF-BA16-4B50-BD43-FC182B734276}" type="presParOf" srcId="{B8378963-E13A-4FFC-B878-470136CAE780}" destId="{80EA7E25-F457-492E-B6B3-9406468EA2C8}" srcOrd="1" destOrd="0" presId="urn:microsoft.com/office/officeart/2005/8/layout/hList1"/>
  </dgm:cxnLst>
  <dgm:bg>
    <a:no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r>
            <a:rPr lang="bg-BG" sz="2000" noProof="0" dirty="0">
              <a:solidFill>
                <a:srgbClr val="003399"/>
              </a:solidFill>
            </a:rPr>
            <a:t>равнища и участници</a:t>
          </a:r>
        </a:p>
      </dgm:t>
    </dgm:pt>
    <dgm:pt modelId="{5B0B46C8-D8F6-4E54-A627-A063A0D4297B}" type="parTrans" cxnId="{7E7B2730-9106-42C3-B340-6D6AAF039082}">
      <dgm:prSet/>
      <dgm:spPr/>
      <dgm:t>
        <a:bodyPr/>
        <a:lstStyle/>
        <a:p>
          <a:endParaRPr lang="en-150" noProof="0" dirty="0"/>
        </a:p>
      </dgm:t>
    </dgm:pt>
    <dgm:pt modelId="{9B117BCC-873A-49A9-8E9C-D9C16A8A292D}" type="sibTrans" cxnId="{7E7B2730-9106-42C3-B340-6D6AAF039082}">
      <dgm:prSet/>
      <dgm:spPr/>
      <dgm:t>
        <a:bodyPr/>
        <a:lstStyle/>
        <a:p>
          <a:endParaRPr lang="en-150" noProof="0" dirty="0"/>
        </a:p>
      </dgm:t>
    </dgm:pt>
    <dgm:pt modelId="{388C1E7D-0256-489C-B193-C0DB06448C1E}">
      <dgm:prSet phldrT="[Text]" custT="1"/>
      <dgm:spPr/>
      <dgm:t>
        <a:bodyPr/>
        <a:lstStyle/>
        <a:p>
          <a:pPr rtl="0"/>
          <a:r>
            <a:rPr lang="bg-BG" sz="1400" noProof="0" dirty="0" err="1">
              <a:solidFill>
                <a:srgbClr val="003399"/>
              </a:solidFill>
              <a:latin typeface="Arial"/>
            </a:rPr>
            <a:t>Разработ</a:t>
          </a:r>
          <a:r>
            <a:rPr lang="bg-BG" sz="1400" noProof="0" dirty="0">
              <a:solidFill>
                <a:srgbClr val="003399"/>
              </a:solidFill>
              <a:latin typeface="Arial"/>
            </a:rPr>
            <a:t>- </a:t>
          </a:r>
          <a:r>
            <a:rPr lang="bg-BG" sz="1400" noProof="0" dirty="0" err="1">
              <a:solidFill>
                <a:srgbClr val="003399"/>
              </a:solidFill>
              <a:latin typeface="Arial"/>
            </a:rPr>
            <a:t>ване</a:t>
          </a:r>
          <a:r>
            <a:rPr lang="bg-BG" sz="1400" noProof="0" dirty="0">
              <a:solidFill>
                <a:srgbClr val="003399"/>
              </a:solidFill>
            </a:rPr>
            <a:t> </a:t>
          </a:r>
          <a:br>
            <a:rPr lang="bg-BG" sz="1400" noProof="0" dirty="0">
              <a:solidFill>
                <a:srgbClr val="003399"/>
              </a:solidFill>
            </a:rPr>
          </a:br>
          <a:r>
            <a:rPr lang="bg-BG" sz="1400" noProof="0" dirty="0">
              <a:solidFill>
                <a:srgbClr val="003399"/>
              </a:solidFill>
            </a:rPr>
            <a:t>на политики</a:t>
          </a:r>
        </a:p>
      </dgm:t>
    </dgm:pt>
    <dgm:pt modelId="{59EBD877-0790-4781-BFA2-1C4EC4706743}" type="parTrans" cxnId="{FDDEDB5A-6E2F-4E94-8E17-87CBD46ECEDA}">
      <dgm:prSet/>
      <dgm:spPr/>
      <dgm:t>
        <a:bodyPr/>
        <a:lstStyle/>
        <a:p>
          <a:endParaRPr lang="en-150" noProof="0" dirty="0"/>
        </a:p>
      </dgm:t>
    </dgm:pt>
    <dgm:pt modelId="{C957455C-F5DB-4FDF-BBB5-9E312ED06AFE}" type="sibTrans" cxnId="{FDDEDB5A-6E2F-4E94-8E17-87CBD46ECEDA}">
      <dgm:prSet/>
      <dgm:spPr/>
      <dgm:t>
        <a:bodyPr/>
        <a:lstStyle/>
        <a:p>
          <a:endParaRPr lang="en-150" noProof="0" dirty="0"/>
        </a:p>
      </dgm:t>
    </dgm:pt>
    <dgm:pt modelId="{E6A3C384-9DE9-481B-9C69-EB784B435C8F}">
      <dgm:prSet phldrT="[Text]" custT="1"/>
      <dgm:spPr/>
      <dgm:t>
        <a:bodyPr/>
        <a:lstStyle/>
        <a:p>
          <a:r>
            <a:rPr lang="bg-BG" sz="1100" noProof="0" dirty="0">
              <a:solidFill>
                <a:srgbClr val="003399"/>
              </a:solidFill>
            </a:rPr>
            <a:t>Управление на БЗР</a:t>
          </a:r>
        </a:p>
      </dgm:t>
    </dgm:pt>
    <dgm:pt modelId="{AA784F44-5F7C-4CC2-A95A-C67976E726CC}" type="parTrans" cxnId="{8002DB2C-C93C-4F94-B533-666CF0D814C9}">
      <dgm:prSet/>
      <dgm:spPr/>
      <dgm:t>
        <a:bodyPr/>
        <a:lstStyle/>
        <a:p>
          <a:endParaRPr lang="en-150" noProof="0" dirty="0"/>
        </a:p>
      </dgm:t>
    </dgm:pt>
    <dgm:pt modelId="{C63D1AEA-002E-495F-A6EB-7937437D9B0B}" type="sibTrans" cxnId="{8002DB2C-C93C-4F94-B533-666CF0D814C9}">
      <dgm:prSet/>
      <dgm:spPr/>
      <dgm:t>
        <a:bodyPr/>
        <a:lstStyle/>
        <a:p>
          <a:endParaRPr lang="en-150" noProof="0" dirty="0"/>
        </a:p>
      </dgm:t>
    </dgm:pt>
    <dgm:pt modelId="{051C0EE4-3B61-4733-B86C-1BD622531E34}">
      <dgm:prSet phldrT="[Text]" custT="1"/>
      <dgm:spPr/>
      <dgm:t>
        <a:bodyPr/>
        <a:lstStyle/>
        <a:p>
          <a:r>
            <a:rPr lang="bg-BG" sz="1400" noProof="0" dirty="0">
              <a:solidFill>
                <a:srgbClr val="003399"/>
              </a:solidFill>
            </a:rPr>
            <a:t>Работници</a:t>
          </a:r>
        </a:p>
      </dgm:t>
    </dgm:pt>
    <dgm:pt modelId="{F30D6806-D073-4B5E-A5F0-7929B3F40655}" type="parTrans" cxnId="{E00D8D44-0047-43B9-8617-E69CB8D19D49}">
      <dgm:prSet/>
      <dgm:spPr/>
      <dgm:t>
        <a:bodyPr/>
        <a:lstStyle/>
        <a:p>
          <a:endParaRPr lang="en-150" noProof="0" dirty="0"/>
        </a:p>
      </dgm:t>
    </dgm:pt>
    <dgm:pt modelId="{5BFA7B9C-BE18-4FAF-BAD4-1897CB3366BE}" type="sibTrans" cxnId="{E00D8D44-0047-43B9-8617-E69CB8D19D49}">
      <dgm:prSet/>
      <dgm:spPr/>
      <dgm:t>
        <a:bodyPr/>
        <a:lstStyle/>
        <a:p>
          <a:endParaRPr lang="en-150" noProof="0" dirty="0"/>
        </a:p>
      </dgm:t>
    </dgm:pt>
    <dgm:pt modelId="{A8449911-9F34-4D02-8913-28E326991D3F}">
      <dgm:prSet phldrT="[Text]" custT="1"/>
      <dgm:spPr/>
      <dgm:t>
        <a:bodyPr/>
        <a:lstStyle/>
        <a:p>
          <a:r>
            <a:rPr lang="bg-BG" sz="1200" noProof="0" dirty="0">
              <a:solidFill>
                <a:srgbClr val="003399"/>
              </a:solidFill>
            </a:rPr>
            <a:t>Инспекция по труда</a:t>
          </a:r>
        </a:p>
      </dgm:t>
    </dgm:pt>
    <dgm:pt modelId="{BFF3EA12-7734-4D40-A173-99F32DDE03D6}" type="parTrans" cxnId="{90FD56AA-9E92-4817-95A8-23FAFF2716B5}">
      <dgm:prSet/>
      <dgm:spPr/>
      <dgm:t>
        <a:bodyPr/>
        <a:lstStyle/>
        <a:p>
          <a:endParaRPr lang="en-150" noProof="0" dirty="0"/>
        </a:p>
      </dgm:t>
    </dgm:pt>
    <dgm:pt modelId="{2E89AB1C-B679-49CE-8C81-68F507950F2B}" type="sibTrans" cxnId="{90FD56AA-9E92-4817-95A8-23FAFF2716B5}">
      <dgm:prSet/>
      <dgm:spPr/>
      <dgm:t>
        <a:bodyPr/>
        <a:lstStyle/>
        <a:p>
          <a:endParaRPr lang="en-150" noProof="0" dirty="0"/>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33952" custScaleY="131543">
        <dgm:presLayoutVars>
          <dgm:bulletEnabled val="1"/>
        </dgm:presLayoutVars>
      </dgm:prSet>
      <dgm:spPr/>
    </dgm:pt>
    <dgm:pt modelId="{EA413F61-AE23-49F6-A99F-E7B49DE24A2F}" type="pres">
      <dgm:prSet presAssocID="{E6A3C384-9DE9-481B-9C69-EB784B435C8F}" presName="node" presStyleLbl="vennNode1" presStyleIdx="2" presStyleCnt="5" custScaleX="129226" custScaleY="129226">
        <dgm:presLayoutVars>
          <dgm:bulletEnabled val="1"/>
        </dgm:presLayoutVars>
      </dgm:prSet>
      <dgm:spPr/>
    </dgm:pt>
    <dgm:pt modelId="{FBCA933A-3821-4C21-BCF6-6B81877EBD8D}" type="pres">
      <dgm:prSet presAssocID="{051C0EE4-3B61-4733-B86C-1BD622531E34}" presName="node" presStyleLbl="vennNode1" presStyleIdx="3" presStyleCnt="5" custScaleX="130027" custScaleY="130027">
        <dgm:presLayoutVars>
          <dgm:bulletEnabled val="1"/>
        </dgm:presLayoutVars>
      </dgm:prSet>
      <dgm:spPr/>
    </dgm:pt>
    <dgm:pt modelId="{60654F36-D029-423A-848E-BB57AC0E5763}" type="pres">
      <dgm:prSet presAssocID="{A8449911-9F34-4D02-8913-28E326991D3F}" presName="node" presStyleLbl="vennNode1" presStyleIdx="4" presStyleCnt="5" custScaleX="132709" custScaleY="132709">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BC237EC-970C-425E-AF75-73B99D217C77}" type="doc">
      <dgm:prSet loTypeId="urn:microsoft.com/office/officeart/2005/8/layout/radial3" loCatId="relationship" qsTypeId="urn:microsoft.com/office/officeart/2005/8/quickstyle/simple1" qsCatId="simple" csTypeId="urn:microsoft.com/office/officeart/2005/8/colors/colorful1" csCatId="colorful" phldr="1"/>
      <dgm:spPr/>
      <dgm:t>
        <a:bodyPr/>
        <a:lstStyle/>
        <a:p>
          <a:endParaRPr lang="de-DE"/>
        </a:p>
      </dgm:t>
    </dgm:pt>
    <dgm:pt modelId="{100E5ED3-4CFE-418A-B60D-0E11E7305EA7}">
      <dgm:prSet phldrT="[Text]" custT="1"/>
      <dgm:spPr/>
      <dgm:t>
        <a:bodyPr/>
        <a:lstStyle/>
        <a:p>
          <a:endParaRPr lang="de-DE" sz="4000" dirty="0"/>
        </a:p>
      </dgm:t>
    </dgm:pt>
    <dgm:pt modelId="{5B0B46C8-D8F6-4E54-A627-A063A0D4297B}" type="parTrans" cxnId="{7E7B2730-9106-42C3-B340-6D6AAF039082}">
      <dgm:prSet/>
      <dgm:spPr/>
      <dgm:t>
        <a:bodyPr/>
        <a:lstStyle/>
        <a:p>
          <a:endParaRPr lang="de-DE"/>
        </a:p>
      </dgm:t>
    </dgm:pt>
    <dgm:pt modelId="{9B117BCC-873A-49A9-8E9C-D9C16A8A292D}" type="sibTrans" cxnId="{7E7B2730-9106-42C3-B340-6D6AAF039082}">
      <dgm:prSet/>
      <dgm:spPr/>
      <dgm:t>
        <a:bodyPr/>
        <a:lstStyle/>
        <a:p>
          <a:endParaRPr lang="de-DE"/>
        </a:p>
      </dgm:t>
    </dgm:pt>
    <dgm:pt modelId="{388C1E7D-0256-489C-B193-C0DB06448C1E}">
      <dgm:prSet phldrT="[Text]" custT="1"/>
      <dgm:spPr/>
      <dgm:t>
        <a:bodyPr/>
        <a:lstStyle/>
        <a:p>
          <a:endParaRPr lang="de-DE" sz="1400" dirty="0"/>
        </a:p>
      </dgm:t>
    </dgm:pt>
    <dgm:pt modelId="{59EBD877-0790-4781-BFA2-1C4EC4706743}" type="parTrans" cxnId="{FDDEDB5A-6E2F-4E94-8E17-87CBD46ECEDA}">
      <dgm:prSet/>
      <dgm:spPr/>
      <dgm:t>
        <a:bodyPr/>
        <a:lstStyle/>
        <a:p>
          <a:endParaRPr lang="de-DE"/>
        </a:p>
      </dgm:t>
    </dgm:pt>
    <dgm:pt modelId="{C957455C-F5DB-4FDF-BBB5-9E312ED06AFE}" type="sibTrans" cxnId="{FDDEDB5A-6E2F-4E94-8E17-87CBD46ECEDA}">
      <dgm:prSet/>
      <dgm:spPr/>
      <dgm:t>
        <a:bodyPr/>
        <a:lstStyle/>
        <a:p>
          <a:endParaRPr lang="de-DE"/>
        </a:p>
      </dgm:t>
    </dgm:pt>
    <dgm:pt modelId="{E6A3C384-9DE9-481B-9C69-EB784B435C8F}">
      <dgm:prSet phldrT="[Text]" custT="1"/>
      <dgm:spPr/>
      <dgm:t>
        <a:bodyPr/>
        <a:lstStyle/>
        <a:p>
          <a:endParaRPr lang="de-DE" sz="1600" dirty="0"/>
        </a:p>
      </dgm:t>
    </dgm:pt>
    <dgm:pt modelId="{AA784F44-5F7C-4CC2-A95A-C67976E726CC}" type="parTrans" cxnId="{8002DB2C-C93C-4F94-B533-666CF0D814C9}">
      <dgm:prSet/>
      <dgm:spPr/>
      <dgm:t>
        <a:bodyPr/>
        <a:lstStyle/>
        <a:p>
          <a:endParaRPr lang="de-DE"/>
        </a:p>
      </dgm:t>
    </dgm:pt>
    <dgm:pt modelId="{C63D1AEA-002E-495F-A6EB-7937437D9B0B}" type="sibTrans" cxnId="{8002DB2C-C93C-4F94-B533-666CF0D814C9}">
      <dgm:prSet/>
      <dgm:spPr/>
      <dgm:t>
        <a:bodyPr/>
        <a:lstStyle/>
        <a:p>
          <a:endParaRPr lang="de-DE"/>
        </a:p>
      </dgm:t>
    </dgm:pt>
    <dgm:pt modelId="{051C0EE4-3B61-4733-B86C-1BD622531E34}">
      <dgm:prSet phldrT="[Text]" custT="1"/>
      <dgm:spPr/>
      <dgm:t>
        <a:bodyPr/>
        <a:lstStyle/>
        <a:p>
          <a:endParaRPr lang="de-DE" sz="2500" dirty="0"/>
        </a:p>
      </dgm:t>
    </dgm:pt>
    <dgm:pt modelId="{F30D6806-D073-4B5E-A5F0-7929B3F40655}" type="parTrans" cxnId="{E00D8D44-0047-43B9-8617-E69CB8D19D49}">
      <dgm:prSet/>
      <dgm:spPr/>
      <dgm:t>
        <a:bodyPr/>
        <a:lstStyle/>
        <a:p>
          <a:endParaRPr lang="de-DE"/>
        </a:p>
      </dgm:t>
    </dgm:pt>
    <dgm:pt modelId="{5BFA7B9C-BE18-4FAF-BAD4-1897CB3366BE}" type="sibTrans" cxnId="{E00D8D44-0047-43B9-8617-E69CB8D19D49}">
      <dgm:prSet/>
      <dgm:spPr/>
      <dgm:t>
        <a:bodyPr/>
        <a:lstStyle/>
        <a:p>
          <a:endParaRPr lang="de-DE"/>
        </a:p>
      </dgm:t>
    </dgm:pt>
    <dgm:pt modelId="{A8449911-9F34-4D02-8913-28E326991D3F}">
      <dgm:prSet phldrT="[Text]" custT="1"/>
      <dgm:spPr/>
      <dgm:t>
        <a:bodyPr/>
        <a:lstStyle/>
        <a:p>
          <a:endParaRPr lang="de-DE" sz="1400" dirty="0"/>
        </a:p>
      </dgm:t>
    </dgm:pt>
    <dgm:pt modelId="{BFF3EA12-7734-4D40-A173-99F32DDE03D6}" type="parTrans" cxnId="{90FD56AA-9E92-4817-95A8-23FAFF2716B5}">
      <dgm:prSet/>
      <dgm:spPr/>
      <dgm:t>
        <a:bodyPr/>
        <a:lstStyle/>
        <a:p>
          <a:endParaRPr lang="de-DE"/>
        </a:p>
      </dgm:t>
    </dgm:pt>
    <dgm:pt modelId="{2E89AB1C-B679-49CE-8C81-68F507950F2B}" type="sibTrans" cxnId="{90FD56AA-9E92-4817-95A8-23FAFF2716B5}">
      <dgm:prSet/>
      <dgm:spPr/>
      <dgm:t>
        <a:bodyPr/>
        <a:lstStyle/>
        <a:p>
          <a:endParaRPr lang="de-DE"/>
        </a:p>
      </dgm:t>
    </dgm:pt>
    <dgm:pt modelId="{F2C2A910-ECE2-4882-AC17-C790F37066CF}" type="pres">
      <dgm:prSet presAssocID="{9BC237EC-970C-425E-AF75-73B99D217C77}" presName="composite" presStyleCnt="0">
        <dgm:presLayoutVars>
          <dgm:chMax val="1"/>
          <dgm:dir/>
          <dgm:resizeHandles val="exact"/>
        </dgm:presLayoutVars>
      </dgm:prSet>
      <dgm:spPr/>
    </dgm:pt>
    <dgm:pt modelId="{3F859987-7788-4CA4-B374-2D346798CF54}" type="pres">
      <dgm:prSet presAssocID="{9BC237EC-970C-425E-AF75-73B99D217C77}" presName="radial" presStyleCnt="0">
        <dgm:presLayoutVars>
          <dgm:animLvl val="ctr"/>
        </dgm:presLayoutVars>
      </dgm:prSet>
      <dgm:spPr/>
    </dgm:pt>
    <dgm:pt modelId="{1CA2E7A1-6F9D-4E40-8542-ED91F67CC304}" type="pres">
      <dgm:prSet presAssocID="{100E5ED3-4CFE-418A-B60D-0E11E7305EA7}" presName="centerShape" presStyleLbl="vennNode1" presStyleIdx="0" presStyleCnt="5"/>
      <dgm:spPr/>
    </dgm:pt>
    <dgm:pt modelId="{7974AED0-7A87-4D52-B382-4ECA15173FEC}" type="pres">
      <dgm:prSet presAssocID="{388C1E7D-0256-489C-B193-C0DB06448C1E}" presName="node" presStyleLbl="vennNode1" presStyleIdx="1" presStyleCnt="5" custScaleX="113402" custScaleY="113402" custRadScaleRad="102156">
        <dgm:presLayoutVars>
          <dgm:bulletEnabled val="1"/>
        </dgm:presLayoutVars>
      </dgm:prSet>
      <dgm:spPr/>
    </dgm:pt>
    <dgm:pt modelId="{EA413F61-AE23-49F6-A99F-E7B49DE24A2F}" type="pres">
      <dgm:prSet presAssocID="{E6A3C384-9DE9-481B-9C69-EB784B435C8F}" presName="node" presStyleLbl="vennNode1" presStyleIdx="2" presStyleCnt="5" custScaleX="113402" custScaleY="113402">
        <dgm:presLayoutVars>
          <dgm:bulletEnabled val="1"/>
        </dgm:presLayoutVars>
      </dgm:prSet>
      <dgm:spPr/>
    </dgm:pt>
    <dgm:pt modelId="{FBCA933A-3821-4C21-BCF6-6B81877EBD8D}" type="pres">
      <dgm:prSet presAssocID="{051C0EE4-3B61-4733-B86C-1BD622531E34}" presName="node" presStyleLbl="vennNode1" presStyleIdx="3" presStyleCnt="5" custScaleX="113402" custScaleY="113402">
        <dgm:presLayoutVars>
          <dgm:bulletEnabled val="1"/>
        </dgm:presLayoutVars>
      </dgm:prSet>
      <dgm:spPr/>
    </dgm:pt>
    <dgm:pt modelId="{60654F36-D029-423A-848E-BB57AC0E5763}" type="pres">
      <dgm:prSet presAssocID="{A8449911-9F34-4D02-8913-28E326991D3F}" presName="node" presStyleLbl="vennNode1" presStyleIdx="4" presStyleCnt="5" custScaleX="113402" custScaleY="113402">
        <dgm:presLayoutVars>
          <dgm:bulletEnabled val="1"/>
        </dgm:presLayoutVars>
      </dgm:prSet>
      <dgm:spPr/>
    </dgm:pt>
  </dgm:ptLst>
  <dgm:cxnLst>
    <dgm:cxn modelId="{8002DB2C-C93C-4F94-B533-666CF0D814C9}" srcId="{100E5ED3-4CFE-418A-B60D-0E11E7305EA7}" destId="{E6A3C384-9DE9-481B-9C69-EB784B435C8F}" srcOrd="1" destOrd="0" parTransId="{AA784F44-5F7C-4CC2-A95A-C67976E726CC}" sibTransId="{C63D1AEA-002E-495F-A6EB-7937437D9B0B}"/>
    <dgm:cxn modelId="{3576762E-03AD-43BE-8691-58AEC0A92E66}" type="presOf" srcId="{100E5ED3-4CFE-418A-B60D-0E11E7305EA7}" destId="{1CA2E7A1-6F9D-4E40-8542-ED91F67CC304}" srcOrd="0" destOrd="0" presId="urn:microsoft.com/office/officeart/2005/8/layout/radial3"/>
    <dgm:cxn modelId="{7E7B2730-9106-42C3-B340-6D6AAF039082}" srcId="{9BC237EC-970C-425E-AF75-73B99D217C77}" destId="{100E5ED3-4CFE-418A-B60D-0E11E7305EA7}" srcOrd="0" destOrd="0" parTransId="{5B0B46C8-D8F6-4E54-A627-A063A0D4297B}" sibTransId="{9B117BCC-873A-49A9-8E9C-D9C16A8A292D}"/>
    <dgm:cxn modelId="{E00D8D44-0047-43B9-8617-E69CB8D19D49}" srcId="{100E5ED3-4CFE-418A-B60D-0E11E7305EA7}" destId="{051C0EE4-3B61-4733-B86C-1BD622531E34}" srcOrd="2" destOrd="0" parTransId="{F30D6806-D073-4B5E-A5F0-7929B3F40655}" sibTransId="{5BFA7B9C-BE18-4FAF-BAD4-1897CB3366BE}"/>
    <dgm:cxn modelId="{4E3F7D71-1125-4FC5-96DA-0E2B389B2AF3}" type="presOf" srcId="{E6A3C384-9DE9-481B-9C69-EB784B435C8F}" destId="{EA413F61-AE23-49F6-A99F-E7B49DE24A2F}" srcOrd="0" destOrd="0" presId="urn:microsoft.com/office/officeart/2005/8/layout/radial3"/>
    <dgm:cxn modelId="{FDDEDB5A-6E2F-4E94-8E17-87CBD46ECEDA}" srcId="{100E5ED3-4CFE-418A-B60D-0E11E7305EA7}" destId="{388C1E7D-0256-489C-B193-C0DB06448C1E}" srcOrd="0" destOrd="0" parTransId="{59EBD877-0790-4781-BFA2-1C4EC4706743}" sibTransId="{C957455C-F5DB-4FDF-BBB5-9E312ED06AFE}"/>
    <dgm:cxn modelId="{90FD56AA-9E92-4817-95A8-23FAFF2716B5}" srcId="{100E5ED3-4CFE-418A-B60D-0E11E7305EA7}" destId="{A8449911-9F34-4D02-8913-28E326991D3F}" srcOrd="3" destOrd="0" parTransId="{BFF3EA12-7734-4D40-A173-99F32DDE03D6}" sibTransId="{2E89AB1C-B679-49CE-8C81-68F507950F2B}"/>
    <dgm:cxn modelId="{917E6FD6-11CA-4D7C-B950-7D1DF42D2C2F}" type="presOf" srcId="{051C0EE4-3B61-4733-B86C-1BD622531E34}" destId="{FBCA933A-3821-4C21-BCF6-6B81877EBD8D}" srcOrd="0" destOrd="0" presId="urn:microsoft.com/office/officeart/2005/8/layout/radial3"/>
    <dgm:cxn modelId="{40AD9BD9-AD3C-408A-8FAA-06509C00F33E}" type="presOf" srcId="{A8449911-9F34-4D02-8913-28E326991D3F}" destId="{60654F36-D029-423A-848E-BB57AC0E5763}" srcOrd="0" destOrd="0" presId="urn:microsoft.com/office/officeart/2005/8/layout/radial3"/>
    <dgm:cxn modelId="{249B76ED-2589-4D47-AE90-1E24BC36782E}" type="presOf" srcId="{9BC237EC-970C-425E-AF75-73B99D217C77}" destId="{F2C2A910-ECE2-4882-AC17-C790F37066CF}" srcOrd="0" destOrd="0" presId="urn:microsoft.com/office/officeart/2005/8/layout/radial3"/>
    <dgm:cxn modelId="{FA5A24FF-BDC9-4331-BBF9-54FF9DFE865B}" type="presOf" srcId="{388C1E7D-0256-489C-B193-C0DB06448C1E}" destId="{7974AED0-7A87-4D52-B382-4ECA15173FEC}" srcOrd="0" destOrd="0" presId="urn:microsoft.com/office/officeart/2005/8/layout/radial3"/>
    <dgm:cxn modelId="{24F195AF-32E2-4D9D-B615-B77B7A720BDD}" type="presParOf" srcId="{F2C2A910-ECE2-4882-AC17-C790F37066CF}" destId="{3F859987-7788-4CA4-B374-2D346798CF54}" srcOrd="0" destOrd="0" presId="urn:microsoft.com/office/officeart/2005/8/layout/radial3"/>
    <dgm:cxn modelId="{1529B9E0-0EA9-4B02-8DC8-C65ECE6CA1DE}" type="presParOf" srcId="{3F859987-7788-4CA4-B374-2D346798CF54}" destId="{1CA2E7A1-6F9D-4E40-8542-ED91F67CC304}" srcOrd="0" destOrd="0" presId="urn:microsoft.com/office/officeart/2005/8/layout/radial3"/>
    <dgm:cxn modelId="{F9F7A216-54ED-4CE5-87DC-C59E034841FF}" type="presParOf" srcId="{3F859987-7788-4CA4-B374-2D346798CF54}" destId="{7974AED0-7A87-4D52-B382-4ECA15173FEC}" srcOrd="1" destOrd="0" presId="urn:microsoft.com/office/officeart/2005/8/layout/radial3"/>
    <dgm:cxn modelId="{E7D78769-0591-440A-951D-391B3B96F652}" type="presParOf" srcId="{3F859987-7788-4CA4-B374-2D346798CF54}" destId="{EA413F61-AE23-49F6-A99F-E7B49DE24A2F}" srcOrd="2" destOrd="0" presId="urn:microsoft.com/office/officeart/2005/8/layout/radial3"/>
    <dgm:cxn modelId="{15D25921-3652-4353-8B7B-8D8297E0BCB3}" type="presParOf" srcId="{3F859987-7788-4CA4-B374-2D346798CF54}" destId="{FBCA933A-3821-4C21-BCF6-6B81877EBD8D}" srcOrd="3" destOrd="0" presId="urn:microsoft.com/office/officeart/2005/8/layout/radial3"/>
    <dgm:cxn modelId="{9D927BEB-CCF7-40AD-80DB-C3BBBA466F63}" type="presParOf" srcId="{3F859987-7788-4CA4-B374-2D346798CF54}" destId="{60654F36-D029-423A-848E-BB57AC0E5763}" srcOrd="4" destOrd="0" presId="urn:microsoft.com/office/officeart/2005/8/layout/radial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FBA236-234E-40DE-9AEF-F2FA83F0FF0C}">
      <dsp:nvSpPr>
        <dsp:cNvPr id="0" name=""/>
        <dsp:cNvSpPr/>
      </dsp:nvSpPr>
      <dsp:spPr>
        <a:xfrm>
          <a:off x="0" y="0"/>
          <a:ext cx="3106273" cy="576000"/>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100000"/>
            </a:lnSpc>
            <a:spcBef>
              <a:spcPct val="0"/>
            </a:spcBef>
            <a:spcAft>
              <a:spcPts val="0"/>
            </a:spcAft>
            <a:buNone/>
          </a:pPr>
          <a:r>
            <a:rPr lang="bg-BG" sz="1400" b="0" kern="1200" dirty="0"/>
            <a:t>Само софтуерно базирани</a:t>
          </a:r>
        </a:p>
      </dsp:txBody>
      <dsp:txXfrm>
        <a:off x="0" y="0"/>
        <a:ext cx="3106273" cy="576000"/>
      </dsp:txXfrm>
    </dsp:sp>
    <dsp:sp modelId="{0F1AD682-DE5D-47B4-9AEC-5D0E8D189452}">
      <dsp:nvSpPr>
        <dsp:cNvPr id="0" name=""/>
        <dsp:cNvSpPr/>
      </dsp:nvSpPr>
      <dsp:spPr>
        <a:xfrm>
          <a:off x="32" y="608357"/>
          <a:ext cx="3106273" cy="878400"/>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rtl="0">
            <a:lnSpc>
              <a:spcPct val="100000"/>
            </a:lnSpc>
            <a:spcBef>
              <a:spcPct val="0"/>
            </a:spcBef>
            <a:spcAft>
              <a:spcPts val="0"/>
            </a:spcAft>
            <a:buChar char="•"/>
          </a:pPr>
          <a:r>
            <a:rPr lang="bg-BG" sz="1200" kern="1200" noProof="0" dirty="0">
              <a:solidFill>
                <a:srgbClr val="003399"/>
              </a:solidFill>
              <a:latin typeface="Arial"/>
            </a:rPr>
            <a:t>Гласови търсачки, асистенти</a:t>
          </a:r>
          <a:r>
            <a:rPr lang="bg-BG" sz="1200" kern="1200" noProof="0" dirty="0">
              <a:solidFill>
                <a:srgbClr val="003399"/>
              </a:solidFill>
            </a:rPr>
            <a:t>, и др.</a:t>
          </a:r>
        </a:p>
      </dsp:txBody>
      <dsp:txXfrm>
        <a:off x="32" y="608357"/>
        <a:ext cx="3106273" cy="878400"/>
      </dsp:txXfrm>
    </dsp:sp>
    <dsp:sp modelId="{07D3044E-07F5-4926-BA30-9D3312F300E5}">
      <dsp:nvSpPr>
        <dsp:cNvPr id="0" name=""/>
        <dsp:cNvSpPr/>
      </dsp:nvSpPr>
      <dsp:spPr>
        <a:xfrm>
          <a:off x="3535593" y="32356"/>
          <a:ext cx="3106273" cy="576000"/>
        </a:xfrm>
        <a:prstGeom prst="rect">
          <a:avLst/>
        </a:prstGeom>
        <a:solidFill>
          <a:srgbClr val="ACC700"/>
        </a:solidFill>
        <a:ln w="9525" cap="flat" cmpd="sng" algn="ctr">
          <a:solidFill>
            <a:srgbClr val="ACC700"/>
          </a:solidFill>
          <a:prstDash val="solid"/>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1">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100000"/>
            </a:lnSpc>
            <a:spcBef>
              <a:spcPct val="0"/>
            </a:spcBef>
            <a:spcAft>
              <a:spcPts val="0"/>
            </a:spcAft>
            <a:buNone/>
          </a:pPr>
          <a:r>
            <a:rPr lang="bg-BG" sz="1400" kern="1200" dirty="0"/>
            <a:t>Вградени в механични части/компоненти</a:t>
          </a:r>
        </a:p>
      </dsp:txBody>
      <dsp:txXfrm>
        <a:off x="3535593" y="32356"/>
        <a:ext cx="3106273" cy="576000"/>
      </dsp:txXfrm>
    </dsp:sp>
    <dsp:sp modelId="{80EA7E25-F457-492E-B6B3-9406468EA2C8}">
      <dsp:nvSpPr>
        <dsp:cNvPr id="0" name=""/>
        <dsp:cNvSpPr/>
      </dsp:nvSpPr>
      <dsp:spPr>
        <a:xfrm>
          <a:off x="3541184" y="608357"/>
          <a:ext cx="3106273" cy="878400"/>
        </a:xfrm>
        <a:prstGeom prst="rect">
          <a:avLst/>
        </a:prstGeom>
        <a:solidFill>
          <a:srgbClr val="003399">
            <a:alpha val="30000"/>
          </a:srgbClr>
        </a:solidFill>
        <a:ln>
          <a:noFill/>
        </a:ln>
        <a:effectLst/>
        <a:scene3d>
          <a:camera prst="isometricOffAxis2Left" zoom="95000">
            <a:rot lat="1080000" lon="1200000" rev="0"/>
          </a:camera>
          <a:lightRig rig="flat" dir="t">
            <a:rot lat="0" lon="0" rev="0"/>
          </a:lightRig>
        </a:scene3d>
        <a:sp3d extrusionH="381000" contourW="38100" prstMaterial="matte">
          <a:contourClr>
            <a:schemeClr val="lt1"/>
          </a:contourClr>
        </a:sp3d>
      </dsp:spPr>
      <dsp:style>
        <a:lnRef idx="0">
          <a:scrgbClr r="0" g="0" b="0"/>
        </a:lnRef>
        <a:fillRef idx="1">
          <a:scrgbClr r="0" g="0" b="0"/>
        </a:fillRef>
        <a:effectRef idx="0">
          <a:scrgbClr r="0" g="0" b="0"/>
        </a:effectRef>
        <a:fontRef idx="minor"/>
      </dsp:style>
      <dsp:txBody>
        <a:bodyPr spcFirstLastPara="0" vert="horz" wrap="square" lIns="64008" tIns="64008" rIns="85344" bIns="96012" numCol="1" spcCol="1270" anchor="ctr" anchorCtr="0">
          <a:noAutofit/>
        </a:bodyPr>
        <a:lstStyle/>
        <a:p>
          <a:pPr marL="114300" lvl="1" indent="-114300" algn="l" defTabSz="533400">
            <a:lnSpc>
              <a:spcPct val="100000"/>
            </a:lnSpc>
            <a:spcBef>
              <a:spcPct val="0"/>
            </a:spcBef>
            <a:spcAft>
              <a:spcPts val="0"/>
            </a:spcAft>
            <a:buChar char="•"/>
          </a:pPr>
          <a:r>
            <a:rPr lang="bg-BG" sz="1200" kern="1200" noProof="0" dirty="0">
              <a:solidFill>
                <a:srgbClr val="003399"/>
              </a:solidFill>
            </a:rPr>
            <a:t>Усъвършенствани роботи, автономни автомобили, безпилотни летателни апарати</a:t>
          </a:r>
        </a:p>
        <a:p>
          <a:pPr marL="114300" lvl="1" indent="-114300" algn="l" defTabSz="533400">
            <a:lnSpc>
              <a:spcPct val="100000"/>
            </a:lnSpc>
            <a:spcBef>
              <a:spcPct val="0"/>
            </a:spcBef>
            <a:spcAft>
              <a:spcPts val="0"/>
            </a:spcAft>
            <a:buChar char="•"/>
          </a:pPr>
          <a:endParaRPr lang="en-GB" sz="1200" kern="1200" dirty="0">
            <a:solidFill>
              <a:srgbClr val="003399"/>
            </a:solidFill>
          </a:endParaRPr>
        </a:p>
      </dsp:txBody>
      <dsp:txXfrm>
        <a:off x="3541184" y="608357"/>
        <a:ext cx="3106273" cy="8784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1747762" y="813662"/>
          <a:ext cx="2017494" cy="2017494"/>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bg-BG" sz="2000" kern="1200" noProof="0" dirty="0">
              <a:solidFill>
                <a:srgbClr val="003399"/>
              </a:solidFill>
            </a:rPr>
            <a:t>равнища и участници</a:t>
          </a:r>
        </a:p>
      </dsp:txBody>
      <dsp:txXfrm>
        <a:off x="2043217" y="1109117"/>
        <a:ext cx="1426584" cy="1426584"/>
      </dsp:txXfrm>
    </dsp:sp>
    <dsp:sp modelId="{7974AED0-7A87-4D52-B382-4ECA15173FEC}">
      <dsp:nvSpPr>
        <dsp:cNvPr id="0" name=""/>
        <dsp:cNvSpPr/>
      </dsp:nvSpPr>
      <dsp:spPr>
        <a:xfrm>
          <a:off x="2080891" y="-154911"/>
          <a:ext cx="1351237" cy="132693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rtl="0">
            <a:lnSpc>
              <a:spcPct val="90000"/>
            </a:lnSpc>
            <a:spcBef>
              <a:spcPct val="0"/>
            </a:spcBef>
            <a:spcAft>
              <a:spcPct val="35000"/>
            </a:spcAft>
            <a:buNone/>
          </a:pPr>
          <a:r>
            <a:rPr lang="bg-BG" sz="1400" kern="1200" noProof="0" dirty="0" err="1">
              <a:solidFill>
                <a:srgbClr val="003399"/>
              </a:solidFill>
              <a:latin typeface="Arial"/>
            </a:rPr>
            <a:t>Разработ</a:t>
          </a:r>
          <a:r>
            <a:rPr lang="bg-BG" sz="1400" kern="1200" noProof="0" dirty="0">
              <a:solidFill>
                <a:srgbClr val="003399"/>
              </a:solidFill>
              <a:latin typeface="Arial"/>
            </a:rPr>
            <a:t>- </a:t>
          </a:r>
          <a:r>
            <a:rPr lang="bg-BG" sz="1400" kern="1200" noProof="0" dirty="0" err="1">
              <a:solidFill>
                <a:srgbClr val="003399"/>
              </a:solidFill>
              <a:latin typeface="Arial"/>
            </a:rPr>
            <a:t>ване</a:t>
          </a:r>
          <a:r>
            <a:rPr lang="bg-BG" sz="1400" kern="1200" noProof="0" dirty="0">
              <a:solidFill>
                <a:srgbClr val="003399"/>
              </a:solidFill>
            </a:rPr>
            <a:t> </a:t>
          </a:r>
          <a:br>
            <a:rPr lang="bg-BG" sz="1400" kern="1200" noProof="0" dirty="0">
              <a:solidFill>
                <a:srgbClr val="003399"/>
              </a:solidFill>
            </a:rPr>
          </a:br>
          <a:r>
            <a:rPr lang="bg-BG" sz="1400" kern="1200" noProof="0" dirty="0">
              <a:solidFill>
                <a:srgbClr val="003399"/>
              </a:solidFill>
            </a:rPr>
            <a:t>на политики</a:t>
          </a:r>
        </a:p>
      </dsp:txBody>
      <dsp:txXfrm>
        <a:off x="2278775" y="39414"/>
        <a:ext cx="955469" cy="938286"/>
      </dsp:txXfrm>
    </dsp:sp>
    <dsp:sp modelId="{EA413F61-AE23-49F6-A99F-E7B49DE24A2F}">
      <dsp:nvSpPr>
        <dsp:cNvPr id="0" name=""/>
        <dsp:cNvSpPr/>
      </dsp:nvSpPr>
      <dsp:spPr>
        <a:xfrm>
          <a:off x="3418581" y="1170627"/>
          <a:ext cx="1303563" cy="1303563"/>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3970" tIns="13970" rIns="13970" bIns="13970" numCol="1" spcCol="1270" anchor="ctr" anchorCtr="0">
          <a:noAutofit/>
        </a:bodyPr>
        <a:lstStyle/>
        <a:p>
          <a:pPr marL="0" lvl="0" indent="0" algn="ctr" defTabSz="488950">
            <a:lnSpc>
              <a:spcPct val="90000"/>
            </a:lnSpc>
            <a:spcBef>
              <a:spcPct val="0"/>
            </a:spcBef>
            <a:spcAft>
              <a:spcPct val="35000"/>
            </a:spcAft>
            <a:buNone/>
          </a:pPr>
          <a:r>
            <a:rPr lang="bg-BG" sz="1100" kern="1200" noProof="0" dirty="0">
              <a:solidFill>
                <a:srgbClr val="003399"/>
              </a:solidFill>
            </a:rPr>
            <a:t>Управление на БЗР</a:t>
          </a:r>
        </a:p>
      </dsp:txBody>
      <dsp:txXfrm>
        <a:off x="3609483" y="1361529"/>
        <a:ext cx="921759" cy="921759"/>
      </dsp:txXfrm>
    </dsp:sp>
    <dsp:sp modelId="{FBCA933A-3821-4C21-BCF6-6B81877EBD8D}">
      <dsp:nvSpPr>
        <dsp:cNvPr id="0" name=""/>
        <dsp:cNvSpPr/>
      </dsp:nvSpPr>
      <dsp:spPr>
        <a:xfrm>
          <a:off x="2100688" y="2480440"/>
          <a:ext cx="1311643" cy="1311643"/>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bg-BG" sz="1400" kern="1200" noProof="0" dirty="0">
              <a:solidFill>
                <a:srgbClr val="003399"/>
              </a:solidFill>
            </a:rPr>
            <a:t>Работници</a:t>
          </a:r>
        </a:p>
      </dsp:txBody>
      <dsp:txXfrm>
        <a:off x="2292774" y="2672526"/>
        <a:ext cx="927471" cy="927471"/>
      </dsp:txXfrm>
    </dsp:sp>
    <dsp:sp modelId="{60654F36-D029-423A-848E-BB57AC0E5763}">
      <dsp:nvSpPr>
        <dsp:cNvPr id="0" name=""/>
        <dsp:cNvSpPr/>
      </dsp:nvSpPr>
      <dsp:spPr>
        <a:xfrm>
          <a:off x="773308" y="1153060"/>
          <a:ext cx="1338698" cy="1338698"/>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bg-BG" sz="1200" kern="1200" noProof="0" dirty="0">
              <a:solidFill>
                <a:srgbClr val="003399"/>
              </a:solidFill>
            </a:rPr>
            <a:t>Инспекция по труда</a:t>
          </a:r>
        </a:p>
      </dsp:txBody>
      <dsp:txXfrm>
        <a:off x="969356" y="1349108"/>
        <a:ext cx="946602" cy="9466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A2E7A1-6F9D-4E40-8542-ED91F67CC304}">
      <dsp:nvSpPr>
        <dsp:cNvPr id="0" name=""/>
        <dsp:cNvSpPr/>
      </dsp:nvSpPr>
      <dsp:spPr>
        <a:xfrm>
          <a:off x="403442" y="196021"/>
          <a:ext cx="488335" cy="4883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DE" sz="4000" kern="1200" dirty="0"/>
        </a:p>
      </dsp:txBody>
      <dsp:txXfrm>
        <a:off x="474957" y="267536"/>
        <a:ext cx="345305" cy="345305"/>
      </dsp:txXfrm>
    </dsp:sp>
    <dsp:sp modelId="{7974AED0-7A87-4D52-B382-4ECA15173FEC}">
      <dsp:nvSpPr>
        <dsp:cNvPr id="0" name=""/>
        <dsp:cNvSpPr/>
      </dsp:nvSpPr>
      <dsp:spPr>
        <a:xfrm>
          <a:off x="509165" y="-16274"/>
          <a:ext cx="276890" cy="276890"/>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549715" y="24276"/>
        <a:ext cx="195790" cy="195790"/>
      </dsp:txXfrm>
    </dsp:sp>
    <dsp:sp modelId="{EA413F61-AE23-49F6-A99F-E7B49DE24A2F}">
      <dsp:nvSpPr>
        <dsp:cNvPr id="0" name=""/>
        <dsp:cNvSpPr/>
      </dsp:nvSpPr>
      <dsp:spPr>
        <a:xfrm>
          <a:off x="827183" y="301744"/>
          <a:ext cx="276890" cy="276890"/>
        </a:xfrm>
        <a:prstGeom prst="ellipse">
          <a:avLst/>
        </a:prstGeom>
        <a:solidFill>
          <a:schemeClr val="accent4">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endParaRPr lang="de-DE" sz="1600" kern="1200" dirty="0"/>
        </a:p>
      </dsp:txBody>
      <dsp:txXfrm>
        <a:off x="867733" y="342294"/>
        <a:ext cx="195790" cy="195790"/>
      </dsp:txXfrm>
    </dsp:sp>
    <dsp:sp modelId="{FBCA933A-3821-4C21-BCF6-6B81877EBD8D}">
      <dsp:nvSpPr>
        <dsp:cNvPr id="0" name=""/>
        <dsp:cNvSpPr/>
      </dsp:nvSpPr>
      <dsp:spPr>
        <a:xfrm>
          <a:off x="509165" y="619762"/>
          <a:ext cx="276890" cy="276890"/>
        </a:xfrm>
        <a:prstGeom prst="ellipse">
          <a:avLst/>
        </a:prstGeom>
        <a:solidFill>
          <a:schemeClr val="accent5">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31750" tIns="31750" rIns="31750" bIns="31750" numCol="1" spcCol="1270" anchor="ctr" anchorCtr="0">
          <a:noAutofit/>
        </a:bodyPr>
        <a:lstStyle/>
        <a:p>
          <a:pPr marL="0" lvl="0" indent="0" algn="ctr" defTabSz="1111250">
            <a:lnSpc>
              <a:spcPct val="90000"/>
            </a:lnSpc>
            <a:spcBef>
              <a:spcPct val="0"/>
            </a:spcBef>
            <a:spcAft>
              <a:spcPct val="35000"/>
            </a:spcAft>
            <a:buNone/>
          </a:pPr>
          <a:endParaRPr lang="de-DE" sz="2500" kern="1200" dirty="0"/>
        </a:p>
      </dsp:txBody>
      <dsp:txXfrm>
        <a:off x="549715" y="660312"/>
        <a:ext cx="195790" cy="195790"/>
      </dsp:txXfrm>
    </dsp:sp>
    <dsp:sp modelId="{60654F36-D029-423A-848E-BB57AC0E5763}">
      <dsp:nvSpPr>
        <dsp:cNvPr id="0" name=""/>
        <dsp:cNvSpPr/>
      </dsp:nvSpPr>
      <dsp:spPr>
        <a:xfrm>
          <a:off x="191146" y="301744"/>
          <a:ext cx="276890" cy="276890"/>
        </a:xfrm>
        <a:prstGeom prst="ellipse">
          <a:avLst/>
        </a:prstGeom>
        <a:solidFill>
          <a:schemeClr val="accent6">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de-DE" sz="1400" kern="1200" dirty="0"/>
        </a:p>
      </dsp:txBody>
      <dsp:txXfrm>
        <a:off x="231696" y="342294"/>
        <a:ext cx="195790" cy="19579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5.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6.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5">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73845E80-C07C-45A0-B320-188AF677015B}" type="datetimeFigureOut">
              <a:rPr lang="en-GB" smtClean="0"/>
              <a:t>24/01/2024</a:t>
            </a:fld>
            <a:endParaRPr lang="en-GB"/>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761233E9-CC45-49D0-A6FA-2D483892257D}" type="slidenum">
              <a:rPr lang="en-GB" smtClean="0"/>
              <a:t>‹#›</a:t>
            </a:fld>
            <a:endParaRPr lang="en-GB"/>
          </a:p>
        </p:txBody>
      </p:sp>
    </p:spTree>
    <p:extLst>
      <p:ext uri="{BB962C8B-B14F-4D97-AF65-F5344CB8AC3E}">
        <p14:creationId xmlns:p14="http://schemas.microsoft.com/office/powerpoint/2010/main" val="2956378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737" y="0"/>
            <a:ext cx="2950475" cy="498773"/>
          </a:xfrm>
          <a:prstGeom prst="rect">
            <a:avLst/>
          </a:prstGeom>
        </p:spPr>
        <p:txBody>
          <a:bodyPr vert="horz" lIns="91440" tIns="45720" rIns="91440" bIns="45720" rtlCol="0"/>
          <a:lstStyle>
            <a:lvl1pPr algn="r">
              <a:defRPr sz="1200"/>
            </a:lvl1pPr>
          </a:lstStyle>
          <a:p>
            <a:fld id="{4F8E1595-5C27-4CAE-B4E0-C80305C5E6E4}" type="datetimeFigureOut">
              <a:rPr lang="en-GB" smtClean="0"/>
              <a:t>24/01/2024</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0879" y="4784070"/>
            <a:ext cx="5447030" cy="3914239"/>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737" y="9442154"/>
            <a:ext cx="2950475" cy="498772"/>
          </a:xfrm>
          <a:prstGeom prst="rect">
            <a:avLst/>
          </a:prstGeom>
        </p:spPr>
        <p:txBody>
          <a:bodyPr vert="horz" lIns="91440" tIns="45720" rIns="91440" bIns="45720" rtlCol="0" anchor="b"/>
          <a:lstStyle>
            <a:lvl1pPr algn="r">
              <a:defRPr sz="1200"/>
            </a:lvl1pPr>
          </a:lstStyle>
          <a:p>
            <a:fld id="{493DD4C7-C698-4A80-B76C-A9FD89019653}" type="slidenum">
              <a:rPr lang="en-GB" smtClean="0"/>
              <a:t>‹#›</a:t>
            </a:fld>
            <a:endParaRPr lang="en-GB"/>
          </a:p>
        </p:txBody>
      </p:sp>
    </p:spTree>
    <p:extLst>
      <p:ext uri="{BB962C8B-B14F-4D97-AF65-F5344CB8AC3E}">
        <p14:creationId xmlns:p14="http://schemas.microsoft.com/office/powerpoint/2010/main" val="35250815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a:t>
            </a:fld>
            <a:endParaRPr lang="en-GB"/>
          </a:p>
        </p:txBody>
      </p:sp>
    </p:spTree>
    <p:extLst>
      <p:ext uri="{BB962C8B-B14F-4D97-AF65-F5344CB8AC3E}">
        <p14:creationId xmlns:p14="http://schemas.microsoft.com/office/powerpoint/2010/main" val="37893659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b="0">
                <a:solidFill>
                  <a:srgbClr val="0E3399"/>
                </a:solidFill>
                <a:latin typeface="Arial" panose="020B0604020202020204" pitchFamily="34" charset="0"/>
                <a:cs typeface="Arial" panose="020B0604020202020204" pitchFamily="34" charset="0"/>
              </a:rPr>
              <a:t>Усъвършенстваната роботика и ИИ вероятно ще премахнат конкретни задачи, но не и цели работни места.</a:t>
            </a:r>
          </a:p>
          <a:p>
            <a:r>
              <a:rPr lang="bg-BG" sz="1200">
                <a:solidFill>
                  <a:srgbClr val="0E3399"/>
                </a:solidFill>
                <a:latin typeface="Arial" panose="020B0604020202020204" pitchFamily="34" charset="0"/>
                <a:cs typeface="Arial" panose="020B0604020202020204" pitchFamily="34" charset="0"/>
              </a:rPr>
              <a:t>Примери за професии за средна квалификация, които се характеризират с когнитивни и физически рутинни задачи: традиционното производство, транспортни услуги, офис персонал.</a:t>
            </a:r>
          </a:p>
        </p:txBody>
      </p:sp>
      <p:sp>
        <p:nvSpPr>
          <p:cNvPr id="4" name="Slide Number Placeholder 3"/>
          <p:cNvSpPr>
            <a:spLocks noGrp="1"/>
          </p:cNvSpPr>
          <p:nvPr>
            <p:ph type="sldNum" sz="quarter" idx="5"/>
          </p:nvPr>
        </p:nvSpPr>
        <p:spPr/>
        <p:txBody>
          <a:bodyPr/>
          <a:lstStyle/>
          <a:p>
            <a:fld id="{493DD4C7-C698-4A80-B76C-A9FD89019653}" type="slidenum">
              <a:rPr lang="en-GB" smtClean="0"/>
              <a:t>10</a:t>
            </a:fld>
            <a:endParaRPr lang="en-GB"/>
          </a:p>
        </p:txBody>
      </p:sp>
    </p:spTree>
    <p:extLst>
      <p:ext uri="{BB962C8B-B14F-4D97-AF65-F5344CB8AC3E}">
        <p14:creationId xmlns:p14="http://schemas.microsoft.com/office/powerpoint/2010/main" val="321403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51994" indent="-251994" defTabSz="457189">
              <a:spcBef>
                <a:spcPts val="600"/>
              </a:spcBef>
              <a:buClr>
                <a:srgbClr val="003399"/>
              </a:buClr>
              <a:buFont typeface="Arial" panose="020B0604020202020204" pitchFamily="34" charset="0"/>
              <a:buChar char="•"/>
            </a:pPr>
            <a:r>
              <a:rPr lang="bg-BG" sz="1200">
                <a:solidFill>
                  <a:srgbClr val="003399"/>
                </a:solidFill>
                <a:latin typeface="Arial"/>
              </a:rPr>
              <a:t>По отношение на въздействието на технологията върху физическите и когнитивните задачи, а оттук и върху работните места с такива задачи, се наблюдават различия между областите на приложение.</a:t>
            </a:r>
          </a:p>
          <a:p>
            <a:pPr marL="251994" indent="-251994" defTabSz="457189">
              <a:spcBef>
                <a:spcPts val="600"/>
              </a:spcBef>
              <a:buClr>
                <a:srgbClr val="003399"/>
              </a:buClr>
              <a:buFont typeface="Arial" panose="020B0604020202020204" pitchFamily="34" charset="0"/>
              <a:buChar char="•"/>
            </a:pPr>
            <a:r>
              <a:rPr lang="bg-BG" sz="1200" b="0">
                <a:solidFill>
                  <a:srgbClr val="003399"/>
                </a:solidFill>
                <a:latin typeface="Arial"/>
              </a:rPr>
              <a:t>Роботизираните системи обаче оказват въздействие, което не е толкова специфично свързано с конкретното работно място, а по-скоро се отнася до задачите.</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dirty="0">
              <a:solidFill>
                <a:schemeClr val="tx2"/>
              </a:solidFil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200">
                <a:solidFill>
                  <a:schemeClr val="tx2"/>
                </a:solidFill>
              </a:rPr>
              <a:t>Автоматизацията в областта на почистването засяга както работни места, в които почистването на повърхности е второстепенна задача, така и такива, в които то е основна задача.</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11</a:t>
            </a:fld>
            <a:endParaRPr lang="de-DE"/>
          </a:p>
        </p:txBody>
      </p:sp>
    </p:spTree>
    <p:extLst>
      <p:ext uri="{BB962C8B-B14F-4D97-AF65-F5344CB8AC3E}">
        <p14:creationId xmlns:p14="http://schemas.microsoft.com/office/powerpoint/2010/main" val="30987128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285750" indent="-285750">
              <a:buFont typeface="Arial" panose="020B0604020202020204" pitchFamily="34" charset="0"/>
              <a:buChar char="•"/>
            </a:pPr>
            <a:r>
              <a:rPr lang="bg-BG" sz="1800" dirty="0">
                <a:effectLst/>
                <a:latin typeface="Arial" panose="020B0604020202020204" pitchFamily="34" charset="0"/>
                <a:ea typeface="Calibri" panose="020F0502020204030204" pitchFamily="34" charset="0"/>
              </a:rPr>
              <a:t>За сектора на здравните грижи често се описва, че е на прага на значителна трансформация благодарение на тези технологии. Основаните на данни процеси в областта на медицината се автоматизират, докато когнитивните задачи от по-високо ниво, като например определянето на диагноза или план за лечение, продължават да се извършват от квалифицирани медицински специалисти. С напредването на технологията обаче контролът върху даваните от нея оценки намалява. Някои медицински изделия (като апарати за кръвно налягане) вече могат достатъчно точно да измерват данните на пациента, така че повторна оценка от човек е необходима само в извънредни ситуации. </a:t>
            </a:r>
          </a:p>
          <a:p>
            <a:pPr marL="285750" indent="-285750">
              <a:buFont typeface="Arial" panose="020B0604020202020204" pitchFamily="34" charset="0"/>
              <a:buChar char="•"/>
            </a:pPr>
            <a:endParaRPr lang="en-GB" sz="1800" dirty="0">
              <a:effectLst/>
              <a:latin typeface="Arial" panose="020B0604020202020204" pitchFamily="34" charset="0"/>
            </a:endParaRPr>
          </a:p>
          <a:p>
            <a:pPr marL="285750" indent="-285750">
              <a:buFont typeface="Arial" panose="020B0604020202020204" pitchFamily="34" charset="0"/>
              <a:buChar char="•"/>
            </a:pPr>
            <a:r>
              <a:rPr lang="bg-BG" sz="1800" dirty="0">
                <a:effectLst/>
                <a:latin typeface="Arial" panose="020B0604020202020204" pitchFamily="34" charset="0"/>
                <a:ea typeface="Calibri" panose="020F0502020204030204" pitchFamily="34" charset="0"/>
              </a:rPr>
              <a:t>Друг сектор, изправен пред значителни промени, е образованието, където ИИ може да автоматизира различни задачи като основно езиково обучение и изготвяне на учебни планове, като подпомага учителите, така че те да могат да отделят повече време за индивидуална подкрепа на учениците. </a:t>
            </a:r>
          </a:p>
        </p:txBody>
      </p:sp>
      <p:sp>
        <p:nvSpPr>
          <p:cNvPr id="4" name="Foliennummernplatzhalter 3"/>
          <p:cNvSpPr>
            <a:spLocks noGrp="1"/>
          </p:cNvSpPr>
          <p:nvPr>
            <p:ph type="sldNum" sz="quarter" idx="10"/>
          </p:nvPr>
        </p:nvSpPr>
        <p:spPr/>
        <p:txBody>
          <a:bodyPr/>
          <a:lstStyle/>
          <a:p>
            <a:fld id="{BD6919F1-BCA4-4095-B84B-201DBF001E36}" type="slidenum">
              <a:rPr lang="de-DE" smtClean="0"/>
              <a:t>12</a:t>
            </a:fld>
            <a:endParaRPr lang="de-DE"/>
          </a:p>
        </p:txBody>
      </p:sp>
    </p:spTree>
    <p:extLst>
      <p:ext uri="{BB962C8B-B14F-4D97-AF65-F5344CB8AC3E}">
        <p14:creationId xmlns:p14="http://schemas.microsoft.com/office/powerpoint/2010/main" val="38534213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200">
                <a:effectLst/>
                <a:latin typeface="Arial" panose="020B0604020202020204" pitchFamily="34" charset="0"/>
                <a:ea typeface="Calibri" panose="020F0502020204030204" pitchFamily="34" charset="0"/>
              </a:rPr>
              <a:t>Усъвършенстваната роботика и базираните на ИИ системи създават предизвикателства и възможности за БЗР.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200">
                <a:effectLst/>
                <a:latin typeface="Arial" panose="020B0604020202020204" pitchFamily="34" charset="0"/>
                <a:ea typeface="Calibri" panose="020F0502020204030204" pitchFamily="34" charset="0"/>
              </a:rPr>
              <a:t>Тези ефекти могат да бъдат класифицирани като физични, психосоциални и организационни. </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13</a:t>
            </a:fld>
            <a:endParaRPr lang="de-DE"/>
          </a:p>
        </p:txBody>
      </p:sp>
    </p:spTree>
    <p:extLst>
      <p:ext uri="{BB962C8B-B14F-4D97-AF65-F5344CB8AC3E}">
        <p14:creationId xmlns:p14="http://schemas.microsoft.com/office/powerpoint/2010/main" val="1375804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i="1"/>
              <a:t>Данни, базирани на литературни източници.</a:t>
            </a:r>
          </a:p>
          <a:p>
            <a:endParaRPr lang="de-DE" dirty="0"/>
          </a:p>
          <a:p>
            <a:pPr marL="285750" indent="-285750">
              <a:buFont typeface="Arial" panose="020B0604020202020204" pitchFamily="34" charset="0"/>
              <a:buChar char="•"/>
            </a:pPr>
            <a:r>
              <a:rPr lang="bg-BG" sz="1800">
                <a:effectLst/>
                <a:latin typeface="Arial" panose="020B0604020202020204" pitchFamily="34" charset="0"/>
                <a:ea typeface="Calibri" panose="020F0502020204030204" pitchFamily="34" charset="0"/>
              </a:rPr>
              <a:t>Въздействието на базираните на ИИ системи върху БЗР се разделя на възможности и рискове. </a:t>
            </a:r>
          </a:p>
          <a:p>
            <a:pPr marL="285750" indent="-285750">
              <a:buFont typeface="Arial" panose="020B0604020202020204" pitchFamily="34" charset="0"/>
              <a:buChar char="•"/>
            </a:pPr>
            <a:r>
              <a:rPr lang="bg-BG" sz="1800">
                <a:effectLst/>
                <a:latin typeface="Arial" panose="020B0604020202020204" pitchFamily="34" charset="0"/>
                <a:ea typeface="Calibri" panose="020F0502020204030204" pitchFamily="34" charset="0"/>
              </a:rPr>
              <a:t>Възможностите са свързани в по-голяма степен с областите на безопасността, социалната структура, преобразуването на работните места и доверието. Например базираните на ИИ системи могат да спомогнат за предотвратяването на злополуки в логистиката и транспорта, да намалят физическото и когнитивното работно натоварване на работещите и да им дадат възможност да придобият нови умения.</a:t>
            </a:r>
          </a:p>
          <a:p>
            <a:pPr marL="285750" indent="-285750">
              <a:buFont typeface="Arial" panose="020B0604020202020204" pitchFamily="34" charset="0"/>
              <a:buChar char="•"/>
            </a:pPr>
            <a:r>
              <a:rPr lang="bg-BG" sz="1800">
                <a:effectLst/>
                <a:latin typeface="Arial" panose="020B0604020202020204" pitchFamily="34" charset="0"/>
                <a:ea typeface="Calibri" panose="020F0502020204030204" pitchFamily="34" charset="0"/>
              </a:rPr>
              <a:t>Рисковете се проявяват във всички категории — физически, психосоциални и организационни. Сред тях са загубата на неприкосновеност на личния живот поради наблюдението от системи с ИИ, страхът от загуба на работни места, което може също така да доведе до стрес и лошо психично здраве, загубата на автономност, деквалифицирането, пристрастността към автоматизацията, прекомерното разчитане и злоупотребата със системата.</a:t>
            </a:r>
          </a:p>
          <a:p>
            <a:endParaRPr lang="en-GB" sz="1800" dirty="0">
              <a:effectLst/>
              <a:latin typeface="Arial" panose="020B0604020202020204" pitchFamily="34" charset="0"/>
              <a:ea typeface="Calibri" panose="020F0502020204030204" pitchFamily="34" charset="0"/>
            </a:endParaRPr>
          </a:p>
          <a:p>
            <a:endParaRPr lang="en-GB" sz="1800" dirty="0">
              <a:effectLst/>
              <a:latin typeface="Arial" panose="020B0604020202020204" pitchFamily="34" charset="0"/>
              <a:ea typeface="Calibri" panose="020F0502020204030204" pitchFamily="34" charset="0"/>
            </a:endParaRP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14</a:t>
            </a:fld>
            <a:endParaRPr lang="de-DE"/>
          </a:p>
        </p:txBody>
      </p:sp>
    </p:spTree>
    <p:extLst>
      <p:ext uri="{BB962C8B-B14F-4D97-AF65-F5344CB8AC3E}">
        <p14:creationId xmlns:p14="http://schemas.microsoft.com/office/powerpoint/2010/main" val="33187233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i="1" dirty="0"/>
              <a:t>Данни, базирани на литературни източници.</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200" dirty="0">
                <a:effectLst/>
                <a:latin typeface="Arial" panose="020B0604020202020204" pitchFamily="34" charset="0"/>
                <a:ea typeface="Times New Roman" panose="02020603050405020304" pitchFamily="18" charset="0"/>
              </a:rPr>
              <a:t>Автоматизацията на физическите задачи съдейства на работещите в избягването на наранявания, причинени от продължително напрежение, извеждането им от опасна работна среда, намаляването на работното им натоварване, премахването на излагането на въздействието на опасни вещества и избягването на злополуки.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200" dirty="0">
                <a:effectLst/>
                <a:latin typeface="Arial" panose="020B0604020202020204" pitchFamily="34" charset="0"/>
                <a:ea typeface="Times New Roman" panose="02020603050405020304" pitchFamily="18" charset="0"/>
              </a:rPr>
              <a:t>Сред други възможности на усъвършенстваната роботика са положителният работен процес, мотивацията и удовлетворението от работата, повишената ангажираност и повишаването на квалификацията.</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200" dirty="0">
                <a:effectLst/>
                <a:latin typeface="Arial" panose="020B0604020202020204" pitchFamily="34" charset="0"/>
                <a:ea typeface="Times New Roman" panose="02020603050405020304" pitchFamily="18" charset="0"/>
              </a:rPr>
              <a:t>От друга страна, рисковете включват отхвърляне, недоверие и злоупотреба с технологията, несигурност относно организационните промени, страх от загуба на работата, емоционално изчерпване и раздразнителност по отношение на проектирането на задачите.</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15</a:t>
            </a:fld>
            <a:endParaRPr lang="de-DE"/>
          </a:p>
        </p:txBody>
      </p:sp>
    </p:spTree>
    <p:extLst>
      <p:ext uri="{BB962C8B-B14F-4D97-AF65-F5344CB8AC3E}">
        <p14:creationId xmlns:p14="http://schemas.microsoft.com/office/powerpoint/2010/main" val="275367165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16</a:t>
            </a:fld>
            <a:endParaRPr lang="en-GB"/>
          </a:p>
        </p:txBody>
      </p:sp>
    </p:spTree>
    <p:extLst>
      <p:ext uri="{BB962C8B-B14F-4D97-AF65-F5344CB8AC3E}">
        <p14:creationId xmlns:p14="http://schemas.microsoft.com/office/powerpoint/2010/main" val="411231350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bg-BG"/>
              <a:t>Примери за конкретни случаи</a:t>
            </a:r>
          </a:p>
        </p:txBody>
      </p:sp>
      <p:sp>
        <p:nvSpPr>
          <p:cNvPr id="4" name="Slide Number Placeholder 3"/>
          <p:cNvSpPr>
            <a:spLocks noGrp="1"/>
          </p:cNvSpPr>
          <p:nvPr>
            <p:ph type="sldNum" sz="quarter" idx="5"/>
          </p:nvPr>
        </p:nvSpPr>
        <p:spPr/>
        <p:txBody>
          <a:bodyPr/>
          <a:lstStyle/>
          <a:p>
            <a:fld id="{493DD4C7-C698-4A80-B76C-A9FD89019653}" type="slidenum">
              <a:rPr lang="en-GB" smtClean="0"/>
              <a:t>17</a:t>
            </a:fld>
            <a:endParaRPr lang="en-GB"/>
          </a:p>
        </p:txBody>
      </p:sp>
    </p:spTree>
    <p:extLst>
      <p:ext uri="{BB962C8B-B14F-4D97-AF65-F5344CB8AC3E}">
        <p14:creationId xmlns:p14="http://schemas.microsoft.com/office/powerpoint/2010/main" val="38912388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18</a:t>
            </a:fld>
            <a:endParaRPr lang="en-GB"/>
          </a:p>
        </p:txBody>
      </p:sp>
    </p:spTree>
    <p:extLst>
      <p:ext uri="{BB962C8B-B14F-4D97-AF65-F5344CB8AC3E}">
        <p14:creationId xmlns:p14="http://schemas.microsoft.com/office/powerpoint/2010/main" val="302253576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spcBef>
                <a:spcPts val="600"/>
              </a:spcBef>
              <a:spcAft>
                <a:spcPts val="600"/>
              </a:spcAft>
              <a:buFont typeface="Arial" panose="020B0604020202020204" pitchFamily="34" charset="0"/>
              <a:buChar char="•"/>
            </a:pPr>
            <a:r>
              <a:rPr lang="bg-BG" sz="1200"/>
              <a:t>Психосоциални рискове </a:t>
            </a:r>
            <a:r>
              <a:rPr lang="bg-BG" sz="1200" b="0"/>
              <a:t>, свързани с усъвършенстваната роботика и ИИ, могат да възникнат от злоупотреба на технологията поради неправилно изградено доверие, слабо приемане или предубеденост към автоматизацията.</a:t>
            </a:r>
          </a:p>
          <a:p>
            <a:pPr marL="171450" indent="-171450">
              <a:spcBef>
                <a:spcPts val="600"/>
              </a:spcBef>
              <a:spcAft>
                <a:spcPts val="600"/>
              </a:spcAft>
              <a:buFont typeface="Arial" panose="020B0604020202020204" pitchFamily="34" charset="0"/>
              <a:buChar char="•"/>
            </a:pPr>
            <a:r>
              <a:rPr lang="bg-BG" sz="1200" b="0"/>
              <a:t>Обучението е много важно, но </a:t>
            </a:r>
            <a:r>
              <a:rPr lang="bg-BG" sz="1200"/>
              <a:t>практическият опит от предишни внедрявания </a:t>
            </a:r>
            <a:r>
              <a:rPr lang="bg-BG" sz="1200" b="0"/>
              <a:t>е също толкова важен.</a:t>
            </a:r>
          </a:p>
          <a:p>
            <a:pPr marL="171450" indent="-171450">
              <a:spcBef>
                <a:spcPts val="600"/>
              </a:spcBef>
              <a:spcAft>
                <a:spcPts val="600"/>
              </a:spcAft>
              <a:buFont typeface="Arial" panose="020B0604020202020204" pitchFamily="34" charset="0"/>
              <a:buChar char="•"/>
            </a:pPr>
            <a:r>
              <a:rPr lang="bg-BG" sz="1200" b="0"/>
              <a:t>В много случаи подобряването на БЗР е водещият мотив за внедряването на системата.</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19</a:t>
            </a:fld>
            <a:endParaRPr lang="en-GB"/>
          </a:p>
        </p:txBody>
      </p:sp>
    </p:spTree>
    <p:extLst>
      <p:ext uri="{BB962C8B-B14F-4D97-AF65-F5344CB8AC3E}">
        <p14:creationId xmlns:p14="http://schemas.microsoft.com/office/powerpoint/2010/main" val="3595496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a:t>
            </a:fld>
            <a:endParaRPr lang="en-GB"/>
          </a:p>
        </p:txBody>
      </p:sp>
    </p:spTree>
    <p:extLst>
      <p:ext uri="{BB962C8B-B14F-4D97-AF65-F5344CB8AC3E}">
        <p14:creationId xmlns:p14="http://schemas.microsoft.com/office/powerpoint/2010/main" val="233830460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Tx/>
              <a:buChar char="-"/>
            </a:pPr>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20</a:t>
            </a:fld>
            <a:endParaRPr lang="de-DE"/>
          </a:p>
        </p:txBody>
      </p:sp>
    </p:spTree>
    <p:extLst>
      <p:ext uri="{BB962C8B-B14F-4D97-AF65-F5344CB8AC3E}">
        <p14:creationId xmlns:p14="http://schemas.microsoft.com/office/powerpoint/2010/main" val="36439420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21</a:t>
            </a:fld>
            <a:endParaRPr lang="de-DE"/>
          </a:p>
        </p:txBody>
      </p:sp>
    </p:spTree>
    <p:extLst>
      <p:ext uri="{BB962C8B-B14F-4D97-AF65-F5344CB8AC3E}">
        <p14:creationId xmlns:p14="http://schemas.microsoft.com/office/powerpoint/2010/main" val="24578885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i="0">
                <a:solidFill>
                  <a:schemeClr val="tx2"/>
                </a:solidFill>
              </a:rPr>
              <a:t>Някои фирми провеждат етични одити на своите приложения с ИИ</a:t>
            </a:r>
          </a:p>
          <a:p>
            <a:pPr marL="171450" indent="-171450">
              <a:buFontTx/>
              <a:buChar char="-"/>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22</a:t>
            </a:fld>
            <a:endParaRPr lang="de-DE"/>
          </a:p>
        </p:txBody>
      </p:sp>
    </p:spTree>
    <p:extLst>
      <p:ext uri="{BB962C8B-B14F-4D97-AF65-F5344CB8AC3E}">
        <p14:creationId xmlns:p14="http://schemas.microsoft.com/office/powerpoint/2010/main" val="163481893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indent="0">
              <a:buFontTx/>
              <a:buNone/>
            </a:pPr>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23</a:t>
            </a:fld>
            <a:endParaRPr lang="de-DE"/>
          </a:p>
        </p:txBody>
      </p:sp>
    </p:spTree>
    <p:extLst>
      <p:ext uri="{BB962C8B-B14F-4D97-AF65-F5344CB8AC3E}">
        <p14:creationId xmlns:p14="http://schemas.microsoft.com/office/powerpoint/2010/main" val="17198170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a:effectLst/>
                <a:latin typeface="Arial" panose="020B0604020202020204" pitchFamily="34" charset="0"/>
                <a:ea typeface="MS Gothic" panose="020B0609070205080204" pitchFamily="49" charset="-128"/>
                <a:cs typeface="Times New Roman" panose="02020603050405020304" pitchFamily="18" charset="0"/>
              </a:rPr>
              <a:t>Неприкосновеността на данните в базираните на ИИ системи може да бъде проблем с висока степен на сложност.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a:effectLst/>
                <a:latin typeface="Arial" panose="020B0604020202020204" pitchFamily="34" charset="0"/>
                <a:ea typeface="MS Gothic" panose="020B0609070205080204" pitchFamily="49" charset="-128"/>
                <a:cs typeface="Times New Roman" panose="02020603050405020304" pitchFamily="18" charset="0"/>
              </a:rPr>
              <a:t>За гарантиране правата на работниците служителите по защита на данните трябва да изготвят кодекси за поведение, които да придружават всяка система, обработваща чувствителни данни, както се препоръчва в законодателния акт на Европейския съюз за ИИ.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bg-BG" sz="1800">
                <a:effectLst/>
                <a:latin typeface="Arial" panose="020B0604020202020204" pitchFamily="34" charset="0"/>
                <a:ea typeface="MS Gothic" panose="020B0609070205080204" pitchFamily="49" charset="-128"/>
                <a:cs typeface="Times New Roman" panose="02020603050405020304" pitchFamily="18" charset="0"/>
              </a:rPr>
              <a:t>Дружествата трябва също така да оповестяват какъв тип данни обработва системата, дали записва някакви данни и защо са необходими евентуални записи. </a:t>
            </a:r>
          </a:p>
          <a:p>
            <a:endParaRPr lang="de-DE" dirty="0"/>
          </a:p>
        </p:txBody>
      </p:sp>
      <p:sp>
        <p:nvSpPr>
          <p:cNvPr id="4" name="Slide Number Placeholder 3"/>
          <p:cNvSpPr>
            <a:spLocks noGrp="1"/>
          </p:cNvSpPr>
          <p:nvPr>
            <p:ph type="sldNum" sz="quarter" idx="5"/>
          </p:nvPr>
        </p:nvSpPr>
        <p:spPr/>
        <p:txBody>
          <a:bodyPr/>
          <a:lstStyle/>
          <a:p>
            <a:fld id="{BD6919F1-BCA4-4095-B84B-201DBF001E36}" type="slidenum">
              <a:rPr lang="de-DE" smtClean="0"/>
              <a:t>24</a:t>
            </a:fld>
            <a:endParaRPr lang="de-DE"/>
          </a:p>
        </p:txBody>
      </p:sp>
    </p:spTree>
    <p:extLst>
      <p:ext uri="{BB962C8B-B14F-4D97-AF65-F5344CB8AC3E}">
        <p14:creationId xmlns:p14="http://schemas.microsoft.com/office/powerpoint/2010/main" val="362031461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25</a:t>
            </a:fld>
            <a:endParaRPr lang="en-GB"/>
          </a:p>
        </p:txBody>
      </p:sp>
    </p:spTree>
    <p:extLst>
      <p:ext uri="{BB962C8B-B14F-4D97-AF65-F5344CB8AC3E}">
        <p14:creationId xmlns:p14="http://schemas.microsoft.com/office/powerpoint/2010/main" val="188077043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ts val="600"/>
              </a:spcBef>
              <a:spcAft>
                <a:spcPts val="600"/>
              </a:spcAft>
            </a:pPr>
            <a:r>
              <a:rPr lang="bg-BG" sz="1200"/>
              <a:t>Други изводи:</a:t>
            </a:r>
          </a:p>
          <a:p>
            <a:pPr marL="171450" indent="-171450">
              <a:spcBef>
                <a:spcPts val="600"/>
              </a:spcBef>
              <a:spcAft>
                <a:spcPts val="600"/>
              </a:spcAft>
              <a:buFont typeface="Arial" panose="020B0604020202020204" pitchFamily="34" charset="0"/>
              <a:buChar char="•"/>
            </a:pPr>
            <a:r>
              <a:rPr lang="bg-BG" sz="1200"/>
              <a:t>Предизвикателствата и рисковете могат да се различават значително при различните случаи на приложение</a:t>
            </a:r>
          </a:p>
          <a:p>
            <a:pPr marL="171450" indent="-171450">
              <a:spcBef>
                <a:spcPts val="600"/>
              </a:spcBef>
              <a:spcAft>
                <a:spcPts val="600"/>
              </a:spcAft>
              <a:buFont typeface="Arial" panose="020B0604020202020204" pitchFamily="34" charset="0"/>
              <a:buChar char="•"/>
            </a:pPr>
            <a:r>
              <a:rPr lang="bg-BG" sz="1200"/>
              <a:t>Киберсигурността следва да се отчита, тъй като би могла да окаже въздействие върху БЗР.</a:t>
            </a:r>
          </a:p>
          <a:p>
            <a:pPr marL="171450" indent="-171450">
              <a:spcBef>
                <a:spcPts val="600"/>
              </a:spcBef>
              <a:spcAft>
                <a:spcPts val="600"/>
              </a:spcAft>
              <a:buFont typeface="Arial" panose="020B0604020202020204" pitchFamily="34" charset="0"/>
              <a:buChar char="•"/>
            </a:pPr>
            <a:r>
              <a:rPr lang="bg-BG" sz="1200"/>
              <a:t>Промени в управлението на БЗР </a:t>
            </a:r>
          </a:p>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26</a:t>
            </a:fld>
            <a:endParaRPr lang="en-GB"/>
          </a:p>
        </p:txBody>
      </p:sp>
    </p:spTree>
    <p:extLst>
      <p:ext uri="{BB962C8B-B14F-4D97-AF65-F5344CB8AC3E}">
        <p14:creationId xmlns:p14="http://schemas.microsoft.com/office/powerpoint/2010/main" val="175834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93DD4C7-C698-4A80-B76C-A9FD89019653}" type="slidenum">
              <a:rPr lang="en-GB" smtClean="0"/>
              <a:t>3</a:t>
            </a:fld>
            <a:endParaRPr lang="en-GB"/>
          </a:p>
        </p:txBody>
      </p:sp>
    </p:spTree>
    <p:extLst>
      <p:ext uri="{BB962C8B-B14F-4D97-AF65-F5344CB8AC3E}">
        <p14:creationId xmlns:p14="http://schemas.microsoft.com/office/powerpoint/2010/main" val="126408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bg-BG" sz="1800">
                <a:effectLst/>
                <a:latin typeface="Arial" panose="020B0604020202020204" pitchFamily="34" charset="0"/>
                <a:ea typeface="Calibri" panose="020F0502020204030204" pitchFamily="34" charset="0"/>
              </a:rPr>
              <a:t>Усъвършенстваната роботика и базираните на ИИ системи в повечето случаи се използват за автоматизиране на конкретни задачи, а не за заместване на хората чрез автоматизиране на работните места.</a:t>
            </a:r>
            <a:r>
              <a:rPr lang="bg-BG">
                <a:effectLst/>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bg-BG" sz="1200">
                <a:effectLst/>
                <a:latin typeface="Segoe UI" panose="020B0502040204020203" pitchFamily="34" charset="0"/>
              </a:rPr>
              <a:t>Източник: EU-OSHA (2022 г.) „Усъвършенствана роботика, изкуствен интелект и автоматизация на задачите: определения, употреби, политики и стратегии и безопасността и здравето при работа“, достъпен на адрес: https://osha.europa.eu/en/publications/advanced-robotics-artificial-intelligence-and-automation-tasks-definitions-uses-policies-and-strategies-and-occupational-safety-and-health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4</a:t>
            </a:fld>
            <a:endParaRPr lang="de-DE"/>
          </a:p>
        </p:txBody>
      </p:sp>
    </p:spTree>
    <p:extLst>
      <p:ext uri="{BB962C8B-B14F-4D97-AF65-F5344CB8AC3E}">
        <p14:creationId xmlns:p14="http://schemas.microsoft.com/office/powerpoint/2010/main" val="33000268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bg-BG" sz="1200">
                <a:effectLst/>
                <a:latin typeface="Segoe UI" panose="020B0502040204020203" pitchFamily="34" charset="0"/>
              </a:rPr>
              <a:t>Източник: EU-OSHA (2022 г.) „Усъвършенствана роботика, изкуствен интелект и автоматизация на задачите: определения, употреби, политики и стратегии и безопасност и здравето при работа“, достъпен на адрес: https://osha.europa.eu/en/publications/advanced-robotics-artificial-intelligence-and-automation-tasks-definitions-uses-policies-and-strategies-and-occupational-safety-and-health</a:t>
            </a:r>
          </a:p>
          <a:p>
            <a:endParaRPr lang="en-GB"/>
          </a:p>
        </p:txBody>
      </p:sp>
      <p:sp>
        <p:nvSpPr>
          <p:cNvPr id="4" name="Slide Number Placeholder 3"/>
          <p:cNvSpPr>
            <a:spLocks noGrp="1"/>
          </p:cNvSpPr>
          <p:nvPr>
            <p:ph type="sldNum" sz="quarter" idx="5"/>
          </p:nvPr>
        </p:nvSpPr>
        <p:spPr/>
        <p:txBody>
          <a:bodyPr/>
          <a:lstStyle/>
          <a:p>
            <a:fld id="{493DD4C7-C698-4A80-B76C-A9FD89019653}" type="slidenum">
              <a:rPr lang="en-GB" smtClean="0"/>
              <a:t>5</a:t>
            </a:fld>
            <a:endParaRPr lang="en-GB"/>
          </a:p>
        </p:txBody>
      </p:sp>
    </p:spTree>
    <p:extLst>
      <p:ext uri="{BB962C8B-B14F-4D97-AF65-F5344CB8AC3E}">
        <p14:creationId xmlns:p14="http://schemas.microsoft.com/office/powerpoint/2010/main" val="8430306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93DD4C7-C698-4A80-B76C-A9FD89019653}" type="slidenum">
              <a:rPr lang="en-GB" smtClean="0"/>
              <a:t>6</a:t>
            </a:fld>
            <a:endParaRPr lang="en-GB"/>
          </a:p>
        </p:txBody>
      </p:sp>
    </p:spTree>
    <p:extLst>
      <p:ext uri="{BB962C8B-B14F-4D97-AF65-F5344CB8AC3E}">
        <p14:creationId xmlns:p14="http://schemas.microsoft.com/office/powerpoint/2010/main" val="10406519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0" dirty="0">
              <a:solidFill>
                <a:schemeClr val="tx2"/>
              </a:solidFill>
            </a:endParaRPr>
          </a:p>
        </p:txBody>
      </p:sp>
      <p:sp>
        <p:nvSpPr>
          <p:cNvPr id="4" name="Foliennummernplatzhalter 3"/>
          <p:cNvSpPr>
            <a:spLocks noGrp="1"/>
          </p:cNvSpPr>
          <p:nvPr>
            <p:ph type="sldNum" sz="quarter" idx="10"/>
          </p:nvPr>
        </p:nvSpPr>
        <p:spPr/>
        <p:txBody>
          <a:bodyPr/>
          <a:lstStyle/>
          <a:p>
            <a:fld id="{BD6919F1-BCA4-4095-B84B-201DBF001E36}" type="slidenum">
              <a:rPr lang="de-DE" smtClean="0"/>
              <a:t>7</a:t>
            </a:fld>
            <a:endParaRPr lang="de-DE"/>
          </a:p>
        </p:txBody>
      </p:sp>
    </p:spTree>
    <p:extLst>
      <p:ext uri="{BB962C8B-B14F-4D97-AF65-F5344CB8AC3E}">
        <p14:creationId xmlns:p14="http://schemas.microsoft.com/office/powerpoint/2010/main" val="33839834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bg-BG" sz="1800">
                <a:effectLst/>
                <a:latin typeface="Segoe UI" panose="020B0502040204020203" pitchFamily="34" charset="0"/>
              </a:rPr>
              <a:t>Източник: EU-OSHA (2022 г.) „Усъвършенствана роботика, изкуствен интелект и автоматизация на задачите: определения, употреби, политики и стратегии и безопасност и здравето при работа“, достъпен на адрес: https://osha.europa.eu/en/publications/advanced-robotics-artificial-intelligence-and-automation-tasks-definitions-uses-policies-and-strategies-and-occupational-safety-and-health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833C4CB-BE14-4280-AD17-7132132A2C34}"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3770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lang="bg-BG" sz="1200">
                <a:effectLst/>
                <a:latin typeface="Segoe UI" panose="020B0502040204020203" pitchFamily="34" charset="0"/>
              </a:rPr>
              <a:t>Източник: EU-OSHA (2022 г.) „Усъвършенствана роботика, изкуствен интелект и автоматизация на задачите: определения, употреби, политики и стратегии и безопасност и здравето при работа“, достъпен на адрес: https://osha.europa.eu/en/publications/advanced-robotics-artificial-intelligence-and-automation-tasks-definitions-uses-policies-and-strategies-and-occupational-safety-and-health</a:t>
            </a:r>
          </a:p>
          <a:p>
            <a:endParaRPr lang="de-DE" dirty="0"/>
          </a:p>
        </p:txBody>
      </p:sp>
      <p:sp>
        <p:nvSpPr>
          <p:cNvPr id="4" name="Foliennummernplatzhalter 3"/>
          <p:cNvSpPr>
            <a:spLocks noGrp="1"/>
          </p:cNvSpPr>
          <p:nvPr>
            <p:ph type="sldNum" sz="quarter" idx="10"/>
          </p:nvPr>
        </p:nvSpPr>
        <p:spPr/>
        <p:txBody>
          <a:bodyPr/>
          <a:lstStyle/>
          <a:p>
            <a:fld id="{BD6919F1-BCA4-4095-B84B-201DBF001E36}" type="slidenum">
              <a:rPr lang="de-DE" smtClean="0"/>
              <a:t>9</a:t>
            </a:fld>
            <a:endParaRPr lang="de-DE"/>
          </a:p>
        </p:txBody>
      </p:sp>
    </p:spTree>
    <p:extLst>
      <p:ext uri="{BB962C8B-B14F-4D97-AF65-F5344CB8AC3E}">
        <p14:creationId xmlns:p14="http://schemas.microsoft.com/office/powerpoint/2010/main" val="1081542261"/>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2.jpg"/><Relationship Id="rId7" Type="http://schemas.openxmlformats.org/officeDocument/2006/relationships/image" Target="file://localhost/Volumes/XRAID/Equipo%20Rojo/EU-OSHA/18-0115%20PPT%20templates%20update/PNG/FONDO-PORTADA-PATRON-EUOSHA-2011-16-9.png" TargetMode="External"/><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9"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048"/>
            <a:ext cx="9144000" cy="5138927"/>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GB"/>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0"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bg-BG" sz="675"/>
              <a:t>Безопасността и здравето при работа касаят всички Добре е за теб. Добре е за бизнеса.</a:t>
            </a:r>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pic>
        <p:nvPicPr>
          <p:cNvPr id="20" name="imagen-portada-EUOSHA-2013-16-9.png"/>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9127" y="4393"/>
            <a:ext cx="9125745" cy="2495321"/>
          </a:xfrm>
          <a:prstGeom prst="rect">
            <a:avLst/>
          </a:prstGeom>
        </p:spPr>
      </p:pic>
      <p:pic>
        <p:nvPicPr>
          <p:cNvPr id="15" name="Picture 1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442512" y="-31208"/>
            <a:ext cx="694508" cy="5202719"/>
          </a:xfrm>
          <a:prstGeom prst="rect">
            <a:avLst/>
          </a:prstGeom>
        </p:spPr>
      </p:pic>
      <p:pic>
        <p:nvPicPr>
          <p:cNvPr id="12" name="Picture 11">
            <a:extLst>
              <a:ext uri="{FF2B5EF4-FFF2-40B4-BE49-F238E27FC236}">
                <a16:creationId xmlns:a16="http://schemas.microsoft.com/office/drawing/2014/main" id="{35BFDD9A-7BA7-43A0-B572-C100341D1C4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pic>
        <p:nvPicPr>
          <p:cNvPr id="14" name="Picture 13">
            <a:extLst>
              <a:ext uri="{FF2B5EF4-FFF2-40B4-BE49-F238E27FC236}">
                <a16:creationId xmlns:a16="http://schemas.microsoft.com/office/drawing/2014/main" id="{5C6681CD-C0A2-47B7-9555-F2A5EA5E0234}"/>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8442512" y="0"/>
            <a:ext cx="694508" cy="5209298"/>
          </a:xfrm>
          <a:prstGeom prst="rect">
            <a:avLst/>
          </a:prstGeom>
        </p:spPr>
      </p:pic>
      <p:pic>
        <p:nvPicPr>
          <p:cNvPr id="18" name="Picture 17">
            <a:extLst>
              <a:ext uri="{FF2B5EF4-FFF2-40B4-BE49-F238E27FC236}">
                <a16:creationId xmlns:a16="http://schemas.microsoft.com/office/drawing/2014/main" id="{E233B285-9AAD-4B95-9473-949E39C349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0" y="-1524"/>
            <a:ext cx="9144000" cy="2500313"/>
          </a:xfrm>
          <a:prstGeom prst="rect">
            <a:avLst/>
          </a:prstGeom>
        </p:spPr>
      </p:pic>
      <p:pic>
        <p:nvPicPr>
          <p:cNvPr id="21" name="Picture 20">
            <a:extLst>
              <a:ext uri="{FF2B5EF4-FFF2-40B4-BE49-F238E27FC236}">
                <a16:creationId xmlns:a16="http://schemas.microsoft.com/office/drawing/2014/main" id="{009CA904-B0B5-4061-90B9-0FC29CEB707E}"/>
              </a:ext>
            </a:extLst>
          </p:cNvPr>
          <p:cNvPicPr>
            <a:picLocks noChangeAspect="1"/>
          </p:cNvPicPr>
          <p:nvPr userDrawn="1"/>
        </p:nvPicPr>
        <p:blipFill rotWithShape="1">
          <a:blip r:embed="rId6" cstate="screen">
            <a:extLst>
              <a:ext uri="{28A0092B-C50C-407E-A947-70E740481C1C}">
                <a14:useLocalDpi xmlns:a14="http://schemas.microsoft.com/office/drawing/2010/main"/>
              </a:ext>
            </a:extLst>
          </a:blip>
          <a:srcRect/>
          <a:stretch/>
        </p:blipFill>
        <p:spPr>
          <a:xfrm>
            <a:off x="8244408" y="0"/>
            <a:ext cx="936104" cy="5143500"/>
          </a:xfrm>
          <a:prstGeom prst="rect">
            <a:avLst/>
          </a:prstGeom>
        </p:spPr>
      </p:pic>
      <p:pic>
        <p:nvPicPr>
          <p:cNvPr id="16" name="Bild 4" descr="111004_EU-OSHA_PPT_EU logo.png">
            <a:extLst>
              <a:ext uri="{FF2B5EF4-FFF2-40B4-BE49-F238E27FC236}">
                <a16:creationId xmlns:a16="http://schemas.microsoft.com/office/drawing/2014/main" id="{C102AC12-D4E5-40BB-899D-79B6995F8615}"/>
              </a:ext>
            </a:extLst>
          </p:cNvPr>
          <p:cNvPicPr>
            <a:picLocks noChangeAspect="1"/>
          </p:cNvPicPr>
          <p:nvPr userDrawn="1"/>
        </p:nvPicPr>
        <p:blipFill>
          <a:blip r:embed="rId7" cstate="screen">
            <a:extLst>
              <a:ext uri="{28A0092B-C50C-407E-A947-70E740481C1C}">
                <a14:useLocalDpi xmlns:a14="http://schemas.microsoft.com/office/drawing/2010/main"/>
              </a:ext>
            </a:extLst>
          </a:blip>
          <a:srcRect/>
          <a:stretch>
            <a:fillRect/>
          </a:stretch>
        </p:blipFill>
        <p:spPr bwMode="auto">
          <a:xfrm>
            <a:off x="4341457" y="4432842"/>
            <a:ext cx="461083" cy="303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5F9C2AC3-09BE-4A30-93A8-054ECA7FFF06}"/>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422292" y="4401676"/>
            <a:ext cx="1309231" cy="334773"/>
          </a:xfrm>
          <a:prstGeom prst="rect">
            <a:avLst/>
          </a:prstGeom>
        </p:spPr>
      </p:pic>
      <p:pic>
        <p:nvPicPr>
          <p:cNvPr id="25" name="Picture 24" descr="A logo of a healthy workplace&#10;&#10;Description automatically generated">
            <a:extLst>
              <a:ext uri="{FF2B5EF4-FFF2-40B4-BE49-F238E27FC236}">
                <a16:creationId xmlns:a16="http://schemas.microsoft.com/office/drawing/2014/main" id="{8701D5BE-9600-4D58-80DD-021942B77AB8}"/>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7737166" y="4266054"/>
            <a:ext cx="500262" cy="470395"/>
          </a:xfrm>
          <a:prstGeom prst="rect">
            <a:avLst/>
          </a:prstGeom>
        </p:spPr>
      </p:pic>
    </p:spTree>
    <p:extLst>
      <p:ext uri="{BB962C8B-B14F-4D97-AF65-F5344CB8AC3E}">
        <p14:creationId xmlns:p14="http://schemas.microsoft.com/office/powerpoint/2010/main" val="188384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GB"/>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GB"/>
              <a:t>Click icon to add picture</a:t>
            </a:r>
            <a:endParaRPr lang="en-US" dirty="0"/>
          </a:p>
        </p:txBody>
      </p:sp>
    </p:spTree>
    <p:extLst>
      <p:ext uri="{BB962C8B-B14F-4D97-AF65-F5344CB8AC3E}">
        <p14:creationId xmlns:p14="http://schemas.microsoft.com/office/powerpoint/2010/main" val="3914264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726676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8416274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315F7FE7-EA5C-40B5-8FA8-E86CD73BFC43}" type="datetimeFigureOut">
              <a:rPr lang="de-DE" smtClean="0"/>
              <a:t>24.01.2024</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6B67CEC3-D50C-4F7C-98C0-FE169A8C598D}" type="slidenum">
              <a:rPr lang="de-DE" smtClean="0"/>
              <a:t>‹#›</a:t>
            </a:fld>
            <a:endParaRPr lang="de-DE"/>
          </a:p>
        </p:txBody>
      </p:sp>
    </p:spTree>
    <p:extLst>
      <p:ext uri="{BB962C8B-B14F-4D97-AF65-F5344CB8AC3E}">
        <p14:creationId xmlns:p14="http://schemas.microsoft.com/office/powerpoint/2010/main" val="1537619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43553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14" name="FONDO-PORTADA-PATRON-EUOSHA-2011-16-9.png"/>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3048"/>
            <a:ext cx="9144000" cy="5138927"/>
          </a:xfrm>
          <a:prstGeom prst="rect">
            <a:avLst/>
          </a:prstGeom>
        </p:spPr>
      </p:pic>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GB"/>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GB"/>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9"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bg-BG" sz="675"/>
              <a:t>Безопасността и здравето при работа касаят всички Добре е за теб. Добре е за бизнеса.</a:t>
            </a:r>
          </a:p>
        </p:txBody>
      </p:sp>
      <p:pic>
        <p:nvPicPr>
          <p:cNvPr id="11" name="Bild 2"/>
          <p:cNvPicPr>
            <a:picLocks noChangeAspect="1"/>
          </p:cNvPicPr>
          <p:nvPr/>
        </p:nvPicPr>
        <p:blipFill>
          <a:blip r:embed="rId3">
            <a:extLst>
              <a:ext uri="{28A0092B-C50C-407E-A947-70E740481C1C}">
                <a14:useLocalDpi xmlns:a14="http://schemas.microsoft.com/office/drawing/2010/main"/>
              </a:ext>
            </a:extLst>
          </a:blip>
          <a:srcRect/>
          <a:stretch/>
        </p:blipFill>
        <p:spPr bwMode="auto">
          <a:xfrm>
            <a:off x="448901" y="4429594"/>
            <a:ext cx="863242" cy="244800"/>
          </a:xfrm>
          <a:prstGeom prst="rect">
            <a:avLst/>
          </a:prstGeom>
          <a:noFill/>
          <a:ln w="9525">
            <a:noFill/>
            <a:miter lim="800000"/>
            <a:headEnd/>
            <a:tailEnd/>
          </a:ln>
        </p:spPr>
      </p:pic>
      <p:pic>
        <p:nvPicPr>
          <p:cNvPr id="12" name="Bild 4" descr="111004_EU-OSHA_PPT_EU logo.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275138" y="4431506"/>
            <a:ext cx="368870" cy="242888"/>
          </a:xfrm>
          <a:prstGeom prst="rect">
            <a:avLst/>
          </a:prstGeom>
          <a:noFill/>
          <a:ln w="9525">
            <a:noFill/>
            <a:miter lim="800000"/>
            <a:headEnd/>
            <a:tailEnd/>
          </a:ln>
        </p:spPr>
      </p:pic>
      <p:pic>
        <p:nvPicPr>
          <p:cNvPr id="13" name="Bild 5" descr="111004_EU-OSHA_PPT_HW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596336" y="4212432"/>
            <a:ext cx="507853" cy="475060"/>
          </a:xfrm>
          <a:prstGeom prst="rect">
            <a:avLst/>
          </a:prstGeom>
          <a:noFill/>
          <a:ln w="9525">
            <a:noFill/>
            <a:miter lim="800000"/>
            <a:headEnd/>
            <a:tailEnd/>
          </a:ln>
        </p:spPr>
      </p:pic>
      <p:pic>
        <p:nvPicPr>
          <p:cNvPr id="10" name="FONDO-PORTADA-PATRON-EUOSHA-2011-16-9.png" descr="/Volumes/XRAID/Equipo Rojo/EU-OSHA/18-0115 PPT templates update/PNG/FONDO-PORTADA-PATRON-EUOSHA-2011-16-9.png">
            <a:extLst>
              <a:ext uri="{FF2B5EF4-FFF2-40B4-BE49-F238E27FC236}">
                <a16:creationId xmlns:a16="http://schemas.microsoft.com/office/drawing/2014/main" id="{F7E6838B-6674-4D21-9F21-07AD390E11FE}"/>
              </a:ext>
            </a:extLst>
          </p:cNvPr>
          <p:cNvPicPr>
            <a:picLocks noChangeAspect="1"/>
          </p:cNvPicPr>
          <p:nvPr userDrawn="1"/>
        </p:nvPicPr>
        <p:blipFill>
          <a:blip r:embed="rId6" r:link="rId7">
            <a:extLst>
              <a:ext uri="{28A0092B-C50C-407E-A947-70E740481C1C}">
                <a14:useLocalDpi xmlns:a14="http://schemas.microsoft.com/office/drawing/2010/main"/>
              </a:ext>
            </a:extLst>
          </a:blip>
          <a:stretch>
            <a:fillRect/>
          </a:stretch>
        </p:blipFill>
        <p:spPr>
          <a:xfrm>
            <a:off x="0" y="0"/>
            <a:ext cx="9144000" cy="5145024"/>
          </a:xfrm>
          <a:prstGeom prst="rect">
            <a:avLst/>
          </a:prstGeom>
        </p:spPr>
      </p:pic>
    </p:spTree>
    <p:extLst>
      <p:ext uri="{BB962C8B-B14F-4D97-AF65-F5344CB8AC3E}">
        <p14:creationId xmlns:p14="http://schemas.microsoft.com/office/powerpoint/2010/main" val="34763942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771DE3D-2A65-415B-A074-32CDC9FE7839}"/>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63" y="0"/>
            <a:ext cx="9141293" cy="5143500"/>
          </a:xfrm>
          <a:prstGeom prst="rect">
            <a:avLst/>
          </a:prstGeom>
        </p:spPr>
      </p:pic>
      <p:sp>
        <p:nvSpPr>
          <p:cNvPr id="4" name="TextBox 3">
            <a:extLst>
              <a:ext uri="{FF2B5EF4-FFF2-40B4-BE49-F238E27FC236}">
                <a16:creationId xmlns:a16="http://schemas.microsoft.com/office/drawing/2014/main" id="{CD343BC8-A9D9-40D5-BE52-E3972AEEEE22}"/>
              </a:ext>
            </a:extLst>
          </p:cNvPr>
          <p:cNvSpPr txBox="1"/>
          <p:nvPr/>
        </p:nvSpPr>
        <p:spPr>
          <a:xfrm>
            <a:off x="1788820" y="1172240"/>
            <a:ext cx="3960440" cy="369332"/>
          </a:xfrm>
          <a:prstGeom prst="rect">
            <a:avLst/>
          </a:prstGeom>
          <a:noFill/>
        </p:spPr>
        <p:txBody>
          <a:bodyPr wrap="square" rtlCol="0">
            <a:spAutoFit/>
          </a:bodyPr>
          <a:lstStyle/>
          <a:p>
            <a:r>
              <a:rPr lang="bg-BG">
                <a:solidFill>
                  <a:schemeClr val="tx2"/>
                </a:solidFill>
                <a:ea typeface="+mj-ea"/>
                <a:cs typeface="Trebuchet MS"/>
              </a:rPr>
              <a:t>@EU_OSHA</a:t>
            </a:r>
          </a:p>
        </p:txBody>
      </p:sp>
      <p:sp>
        <p:nvSpPr>
          <p:cNvPr id="5" name="TextBox 4">
            <a:extLst>
              <a:ext uri="{FF2B5EF4-FFF2-40B4-BE49-F238E27FC236}">
                <a16:creationId xmlns:a16="http://schemas.microsoft.com/office/drawing/2014/main" id="{4EEE7BA3-4942-449E-A769-C5E46CB57CAC}"/>
              </a:ext>
            </a:extLst>
          </p:cNvPr>
          <p:cNvSpPr txBox="1"/>
          <p:nvPr/>
        </p:nvSpPr>
        <p:spPr>
          <a:xfrm>
            <a:off x="1788820" y="1779662"/>
            <a:ext cx="4968552" cy="369332"/>
          </a:xfrm>
          <a:prstGeom prst="rect">
            <a:avLst/>
          </a:prstGeom>
          <a:noFill/>
        </p:spPr>
        <p:txBody>
          <a:bodyPr wrap="square" rtlCol="0">
            <a:spAutoFit/>
          </a:bodyPr>
          <a:lstStyle/>
          <a:p>
            <a:r>
              <a:rPr lang="bg-BG">
                <a:solidFill>
                  <a:schemeClr val="tx2"/>
                </a:solidFill>
                <a:ea typeface="+mj-ea"/>
                <a:cs typeface="Trebuchet MS"/>
              </a:rPr>
              <a:t>@EuropeanAgencyforSafetyandHealthatWork</a:t>
            </a:r>
          </a:p>
        </p:txBody>
      </p:sp>
      <p:sp>
        <p:nvSpPr>
          <p:cNvPr id="6" name="TextBox 5">
            <a:extLst>
              <a:ext uri="{FF2B5EF4-FFF2-40B4-BE49-F238E27FC236}">
                <a16:creationId xmlns:a16="http://schemas.microsoft.com/office/drawing/2014/main" id="{856C2E16-3193-429C-97E6-9287EAAEC892}"/>
              </a:ext>
            </a:extLst>
          </p:cNvPr>
          <p:cNvSpPr txBox="1"/>
          <p:nvPr/>
        </p:nvSpPr>
        <p:spPr>
          <a:xfrm>
            <a:off x="1787638" y="2387084"/>
            <a:ext cx="3960440" cy="369332"/>
          </a:xfrm>
          <a:prstGeom prst="rect">
            <a:avLst/>
          </a:prstGeom>
          <a:noFill/>
        </p:spPr>
        <p:txBody>
          <a:bodyPr wrap="square" rtlCol="0">
            <a:spAutoFit/>
          </a:bodyPr>
          <a:lstStyle/>
          <a:p>
            <a:r>
              <a:rPr lang="bg-BG">
                <a:solidFill>
                  <a:schemeClr val="tx2"/>
                </a:solidFill>
                <a:ea typeface="+mj-ea"/>
                <a:cs typeface="Trebuchet MS"/>
              </a:rPr>
              <a:t>@EU_OSHA</a:t>
            </a:r>
          </a:p>
        </p:txBody>
      </p:sp>
      <p:sp>
        <p:nvSpPr>
          <p:cNvPr id="7" name="TextBox 6">
            <a:extLst>
              <a:ext uri="{FF2B5EF4-FFF2-40B4-BE49-F238E27FC236}">
                <a16:creationId xmlns:a16="http://schemas.microsoft.com/office/drawing/2014/main" id="{BC0C074C-8E17-42BC-9A7F-290AB4ED31D1}"/>
              </a:ext>
            </a:extLst>
          </p:cNvPr>
          <p:cNvSpPr txBox="1"/>
          <p:nvPr/>
        </p:nvSpPr>
        <p:spPr>
          <a:xfrm>
            <a:off x="1787638" y="2973204"/>
            <a:ext cx="6456770" cy="369332"/>
          </a:xfrm>
          <a:prstGeom prst="rect">
            <a:avLst/>
          </a:prstGeom>
          <a:noFill/>
        </p:spPr>
        <p:txBody>
          <a:bodyPr wrap="square" rtlCol="0">
            <a:spAutoFit/>
          </a:bodyPr>
          <a:lstStyle/>
          <a:p>
            <a:r>
              <a:rPr lang="bg-BG">
                <a:solidFill>
                  <a:schemeClr val="tx2"/>
                </a:solidFill>
                <a:ea typeface="+mj-ea"/>
                <a:cs typeface="Trebuchet MS"/>
              </a:rPr>
              <a:t>Европейска агенция за безопасност и здраве при работа (EU-OSHA)</a:t>
            </a:r>
          </a:p>
        </p:txBody>
      </p:sp>
      <p:sp>
        <p:nvSpPr>
          <p:cNvPr id="8" name="TextBox 7">
            <a:extLst>
              <a:ext uri="{FF2B5EF4-FFF2-40B4-BE49-F238E27FC236}">
                <a16:creationId xmlns:a16="http://schemas.microsoft.com/office/drawing/2014/main" id="{6F3D01AA-BE98-440A-BCBA-0FAA32F7ABB8}"/>
              </a:ext>
            </a:extLst>
          </p:cNvPr>
          <p:cNvSpPr txBox="1"/>
          <p:nvPr/>
        </p:nvSpPr>
        <p:spPr>
          <a:xfrm>
            <a:off x="1787638" y="3601928"/>
            <a:ext cx="3960440" cy="369332"/>
          </a:xfrm>
          <a:prstGeom prst="rect">
            <a:avLst/>
          </a:prstGeom>
          <a:noFill/>
        </p:spPr>
        <p:txBody>
          <a:bodyPr wrap="square" rtlCol="0">
            <a:spAutoFit/>
          </a:bodyPr>
          <a:lstStyle/>
          <a:p>
            <a:r>
              <a:rPr lang="bg-BG">
                <a:solidFill>
                  <a:schemeClr val="tx2"/>
                </a:solidFill>
                <a:ea typeface="+mj-ea"/>
                <a:cs typeface="Trebuchet MS"/>
              </a:rPr>
              <a:t>EU_OSHA</a:t>
            </a:r>
          </a:p>
        </p:txBody>
      </p:sp>
      <p:sp>
        <p:nvSpPr>
          <p:cNvPr id="9" name="TextBox 8">
            <a:extLst>
              <a:ext uri="{FF2B5EF4-FFF2-40B4-BE49-F238E27FC236}">
                <a16:creationId xmlns:a16="http://schemas.microsoft.com/office/drawing/2014/main" id="{E2737896-FBC1-4C16-A372-EE1A905603DB}"/>
              </a:ext>
            </a:extLst>
          </p:cNvPr>
          <p:cNvSpPr txBox="1"/>
          <p:nvPr/>
        </p:nvSpPr>
        <p:spPr>
          <a:xfrm>
            <a:off x="450001" y="85378"/>
            <a:ext cx="3960440" cy="461665"/>
          </a:xfrm>
          <a:prstGeom prst="rect">
            <a:avLst/>
          </a:prstGeom>
          <a:noFill/>
        </p:spPr>
        <p:txBody>
          <a:bodyPr wrap="square" rtlCol="0">
            <a:spAutoFit/>
          </a:bodyPr>
          <a:lstStyle/>
          <a:p>
            <a:r>
              <a:rPr lang="bg-BG" sz="2400" b="1">
                <a:solidFill>
                  <a:schemeClr val="tx2"/>
                </a:solidFill>
                <a:ea typeface="+mj-ea"/>
              </a:rPr>
              <a:t>БЛАГОДАРИМ ВИ!</a:t>
            </a:r>
          </a:p>
        </p:txBody>
      </p:sp>
    </p:spTree>
    <p:extLst>
      <p:ext uri="{BB962C8B-B14F-4D97-AF65-F5344CB8AC3E}">
        <p14:creationId xmlns:p14="http://schemas.microsoft.com/office/powerpoint/2010/main" val="3456642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GB"/>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820077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GB"/>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8157386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Tree>
    <p:extLst>
      <p:ext uri="{BB962C8B-B14F-4D97-AF65-F5344CB8AC3E}">
        <p14:creationId xmlns:p14="http://schemas.microsoft.com/office/powerpoint/2010/main" val="17749914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63845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GB"/>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GB"/>
              <a:t>Click to edit Master text styles</a:t>
            </a:r>
          </a:p>
        </p:txBody>
      </p:sp>
    </p:spTree>
    <p:extLst>
      <p:ext uri="{BB962C8B-B14F-4D97-AF65-F5344CB8AC3E}">
        <p14:creationId xmlns:p14="http://schemas.microsoft.com/office/powerpoint/2010/main" val="20288954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3" name="FONDO-PATRON-EUOSHA-2011-16-9.png"/>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0" y="3048"/>
            <a:ext cx="9141291" cy="5137404"/>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GB"/>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0" name="Slide Number Placeholder 9"/>
          <p:cNvSpPr txBox="1">
            <a:spLocks/>
          </p:cNvSpPr>
          <p:nvPr/>
        </p:nvSpPr>
        <p:spPr>
          <a:xfrm>
            <a:off x="8532440" y="4877961"/>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a:p>
        </p:txBody>
      </p:sp>
      <p:sp>
        <p:nvSpPr>
          <p:cNvPr id="11" name="Rectangle 11"/>
          <p:cNvSpPr>
            <a:spLocks noChangeArrowheads="1"/>
          </p:cNvSpPr>
          <p:nvPr/>
        </p:nvSpPr>
        <p:spPr bwMode="auto">
          <a:xfrm>
            <a:off x="1392239" y="4857751"/>
            <a:ext cx="6040437" cy="78581"/>
          </a:xfrm>
          <a:prstGeom prst="rect">
            <a:avLst/>
          </a:prstGeom>
          <a:noFill/>
          <a:ln w="9525">
            <a:noFill/>
            <a:miter lim="800000"/>
            <a:headEnd/>
            <a:tailEnd/>
          </a:ln>
        </p:spPr>
        <p:txBody>
          <a:bodyPr lIns="0" tIns="0" rIns="0" bIns="0">
            <a:prstTxWarp prst="textNoShape">
              <a:avLst/>
            </a:prstTxWarp>
          </a:bodyPr>
          <a:lstStyle/>
          <a:p>
            <a:pPr algn="ctr">
              <a:lnSpc>
                <a:spcPct val="90000"/>
              </a:lnSpc>
              <a:spcBef>
                <a:spcPct val="30000"/>
              </a:spcBef>
              <a:buClr>
                <a:srgbClr val="00529F"/>
              </a:buClr>
              <a:defRPr/>
            </a:pPr>
            <a:r>
              <a:rPr lang="bg-BG" sz="675" b="1">
                <a:solidFill>
                  <a:schemeClr val="tx2"/>
                </a:solidFill>
                <a:latin typeface="Arial" pitchFamily="-107" charset="0"/>
                <a:ea typeface="ＭＳ Ｐゴシック" pitchFamily="-107" charset="-128"/>
                <a:cs typeface="ＭＳ Ｐゴシック" pitchFamily="-107" charset="-128"/>
              </a:rPr>
              <a:t>https://healthy-workplaces.eu</a:t>
            </a:r>
          </a:p>
        </p:txBody>
      </p:sp>
      <p:pic>
        <p:nvPicPr>
          <p:cNvPr id="9" name="Picture 8">
            <a:extLst>
              <a:ext uri="{FF2B5EF4-FFF2-40B4-BE49-F238E27FC236}">
                <a16:creationId xmlns:a16="http://schemas.microsoft.com/office/drawing/2014/main" id="{AC4D9CDC-5C81-40F8-A546-AE6194FC245A}"/>
              </a:ext>
            </a:extLst>
          </p:cNvPr>
          <p:cNvPicPr>
            <a:picLocks noChangeAspect="1"/>
          </p:cNvPicPr>
          <p:nvPr userDrawn="1"/>
        </p:nvPicPr>
        <p:blipFill>
          <a:blip r:embed="rId16" cstate="screen">
            <a:extLst>
              <a:ext uri="{28A0092B-C50C-407E-A947-70E740481C1C}">
                <a14:useLocalDpi xmlns:a14="http://schemas.microsoft.com/office/drawing/2010/main"/>
              </a:ext>
            </a:extLst>
          </a:blip>
          <a:stretch>
            <a:fillRect/>
          </a:stretch>
        </p:blipFill>
        <p:spPr>
          <a:xfrm>
            <a:off x="450001" y="4692976"/>
            <a:ext cx="1320434" cy="337637"/>
          </a:xfrm>
          <a:prstGeom prst="rect">
            <a:avLst/>
          </a:prstGeom>
        </p:spPr>
      </p:pic>
      <p:pic>
        <p:nvPicPr>
          <p:cNvPr id="12" name="Picture 11" descr="A logo of a healthy workplace&#10;&#10;Description automatically generated">
            <a:extLst>
              <a:ext uri="{FF2B5EF4-FFF2-40B4-BE49-F238E27FC236}">
                <a16:creationId xmlns:a16="http://schemas.microsoft.com/office/drawing/2014/main" id="{55D19BE6-764A-44EE-9B63-95837E35EEEA}"/>
              </a:ext>
            </a:extLst>
          </p:cNvPr>
          <p:cNvPicPr>
            <a:picLocks noChangeAspect="1"/>
          </p:cNvPicPr>
          <p:nvPr userDrawn="1"/>
        </p:nvPicPr>
        <p:blipFill>
          <a:blip r:embed="rId17" cstate="screen">
            <a:extLst>
              <a:ext uri="{28A0092B-C50C-407E-A947-70E740481C1C}">
                <a14:useLocalDpi xmlns:a14="http://schemas.microsoft.com/office/drawing/2010/main"/>
              </a:ext>
            </a:extLst>
          </a:blip>
          <a:stretch>
            <a:fillRect/>
          </a:stretch>
        </p:blipFill>
        <p:spPr>
          <a:xfrm>
            <a:off x="7906687" y="4590340"/>
            <a:ext cx="468227" cy="440274"/>
          </a:xfrm>
          <a:prstGeom prst="rect">
            <a:avLst/>
          </a:prstGeom>
        </p:spPr>
      </p:pic>
    </p:spTree>
    <p:extLst>
      <p:ext uri="{BB962C8B-B14F-4D97-AF65-F5344CB8AC3E}">
        <p14:creationId xmlns:p14="http://schemas.microsoft.com/office/powerpoint/2010/main" val="1872770870"/>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 id="2147483789" r:id="rId12"/>
    <p:sldLayoutId id="2147483790"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39.png"/><Relationship Id="rId4" Type="http://schemas.openxmlformats.org/officeDocument/2006/relationships/diagramLayout" Target="../diagrams/layout6.xml"/><Relationship Id="rId9" Type="http://schemas.openxmlformats.org/officeDocument/2006/relationships/image" Target="../media/image38.png"/></Relationships>
</file>

<file path=ppt/slides/_rels/slide25.xml.rels><?xml version="1.0" encoding="UTF-8" standalone="yes"?>
<Relationships xmlns="http://schemas.openxmlformats.org/package/2006/relationships"><Relationship Id="rId8" Type="http://schemas.microsoft.com/office/2007/relationships/diagramDrawing" Target="../diagrams/drawing7.xml"/><Relationship Id="rId3" Type="http://schemas.openxmlformats.org/officeDocument/2006/relationships/image" Target="../media/image40.png"/><Relationship Id="rId7" Type="http://schemas.openxmlformats.org/officeDocument/2006/relationships/diagramColors" Target="../diagrams/colors7.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QuickStyle" Target="../diagrams/quickStyle7.xml"/><Relationship Id="rId5" Type="http://schemas.openxmlformats.org/officeDocument/2006/relationships/diagramLayout" Target="../diagrams/layout7.xml"/><Relationship Id="rId4" Type="http://schemas.openxmlformats.org/officeDocument/2006/relationships/diagramData" Target="../diagrams/data7.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png"/><Relationship Id="rId1" Type="http://schemas.openxmlformats.org/officeDocument/2006/relationships/slideLayout" Target="../slideLayouts/slideLayout2.xml"/><Relationship Id="rId5" Type="http://schemas.openxmlformats.org/officeDocument/2006/relationships/hyperlink" Target="https://osha.europa.eu/en/publications-priority-area/automation-tasks" TargetMode="External"/><Relationship Id="rId4" Type="http://schemas.openxmlformats.org/officeDocument/2006/relationships/hyperlink" Target="https://healthy-workplaces.osha.europa.eu/en/about-topic/priority-area/worker-management-through-ai" TargetMode="Externa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19.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09671F-F764-4C4C-AA2D-B9A7A945A34F}"/>
              </a:ext>
            </a:extLst>
          </p:cNvPr>
          <p:cNvSpPr>
            <a:spLocks noGrp="1"/>
          </p:cNvSpPr>
          <p:nvPr>
            <p:ph type="title"/>
          </p:nvPr>
        </p:nvSpPr>
        <p:spPr>
          <a:xfrm>
            <a:off x="459258" y="3485823"/>
            <a:ext cx="7784630" cy="696600"/>
          </a:xfrm>
        </p:spPr>
        <p:txBody>
          <a:bodyPr vert="horz" lIns="0" tIns="0" rIns="0" bIns="0" rtlCol="0" anchor="t" anchorCtr="0">
            <a:normAutofit fontScale="90000"/>
          </a:bodyPr>
          <a:lstStyle/>
          <a:p>
            <a:pPr>
              <a:spcBef>
                <a:spcPts val="450"/>
              </a:spcBef>
              <a:buClr>
                <a:schemeClr val="tx2"/>
              </a:buClr>
              <a:buFont typeface="Wingdings" pitchFamily="2" charset="2"/>
            </a:pPr>
            <a:r>
              <a:rPr lang="bg-BG" sz="2000" dirty="0">
                <a:solidFill>
                  <a:srgbClr val="ACC700"/>
                </a:solidFill>
                <a:latin typeface="+mn-lt"/>
                <a:ea typeface="+mn-ea"/>
                <a:cs typeface="+mn-cs"/>
              </a:rPr>
              <a:t>БЕЗОПАСНОСТ И ЗДРАВЕ ПРИ РАБОТА В ЦИФРОВАТА ЕРА </a:t>
            </a:r>
            <a:br>
              <a:rPr lang="bg-BG" sz="2000" dirty="0">
                <a:solidFill>
                  <a:srgbClr val="ACC700"/>
                </a:solidFill>
                <a:latin typeface="+mn-lt"/>
                <a:ea typeface="+mn-ea"/>
                <a:cs typeface="+mn-cs"/>
              </a:rPr>
            </a:br>
            <a:r>
              <a:rPr lang="bg-BG" sz="2000" dirty="0">
                <a:solidFill>
                  <a:srgbClr val="ACC700"/>
                </a:solidFill>
                <a:latin typeface="+mn-lt"/>
                <a:ea typeface="+mn-ea"/>
                <a:cs typeface="+mn-cs"/>
              </a:rPr>
              <a:t>Кампания за здравословни работни места 2023—2025 г.</a:t>
            </a:r>
            <a:br>
              <a:rPr lang="bg-BG" sz="2000" dirty="0">
                <a:solidFill>
                  <a:srgbClr val="89C140"/>
                </a:solidFill>
                <a:latin typeface="+mn-lt"/>
                <a:ea typeface="+mn-ea"/>
                <a:cs typeface="+mn-cs"/>
              </a:rPr>
            </a:br>
            <a:endParaRPr lang="bg-BG" sz="2000" dirty="0">
              <a:solidFill>
                <a:srgbClr val="89C140"/>
              </a:solidFill>
              <a:latin typeface="+mn-lt"/>
              <a:ea typeface="+mn-ea"/>
              <a:cs typeface="+mn-cs"/>
            </a:endParaRPr>
          </a:p>
        </p:txBody>
      </p:sp>
      <p:sp>
        <p:nvSpPr>
          <p:cNvPr id="3" name="Subtitle 2">
            <a:extLst>
              <a:ext uri="{FF2B5EF4-FFF2-40B4-BE49-F238E27FC236}">
                <a16:creationId xmlns:a16="http://schemas.microsoft.com/office/drawing/2014/main" id="{A4D5F76E-135C-46BB-8390-A1E50B2BC577}"/>
              </a:ext>
            </a:extLst>
          </p:cNvPr>
          <p:cNvSpPr>
            <a:spLocks noGrp="1"/>
          </p:cNvSpPr>
          <p:nvPr>
            <p:ph type="subTitle" idx="10"/>
          </p:nvPr>
        </p:nvSpPr>
        <p:spPr>
          <a:xfrm>
            <a:off x="459258" y="2720625"/>
            <a:ext cx="7710488" cy="506406"/>
          </a:xfrm>
        </p:spPr>
        <p:txBody>
          <a:bodyPr vert="horz" lIns="0" tIns="0" rIns="0" bIns="0" rtlCol="0" anchor="t" anchorCtr="0">
            <a:noAutofit/>
          </a:bodyPr>
          <a:lstStyle/>
          <a:p>
            <a:pPr>
              <a:spcBef>
                <a:spcPct val="0"/>
              </a:spcBef>
            </a:pPr>
            <a:r>
              <a:rPr lang="bg-BG" sz="2400">
                <a:latin typeface="+mj-lt"/>
                <a:ea typeface="+mj-ea"/>
              </a:rPr>
              <a:t>Усъвършенствана роботика и базирани на ИИ системи за автоматизиране на задачите</a:t>
            </a:r>
          </a:p>
        </p:txBody>
      </p:sp>
    </p:spTree>
    <p:extLst>
      <p:ext uri="{BB962C8B-B14F-4D97-AF65-F5344CB8AC3E}">
        <p14:creationId xmlns:p14="http://schemas.microsoft.com/office/powerpoint/2010/main" val="2981226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een target with a dart in the center&#10;&#10;Description automatically generated">
            <a:extLst>
              <a:ext uri="{FF2B5EF4-FFF2-40B4-BE49-F238E27FC236}">
                <a16:creationId xmlns:a16="http://schemas.microsoft.com/office/drawing/2014/main" id="{B7621E2D-0202-4D0E-844D-1C9EB488C077}"/>
              </a:ext>
            </a:extLst>
          </p:cNvPr>
          <p:cNvPicPr>
            <a:picLocks noChangeAspect="1"/>
          </p:cNvPicPr>
          <p:nvPr/>
        </p:nvPicPr>
        <p:blipFill>
          <a:blip r:embed="rId3" cstate="screen">
            <a:alphaModFix amt="20000"/>
            <a:extLst>
              <a:ext uri="{28A0092B-C50C-407E-A947-70E740481C1C}">
                <a14:useLocalDpi xmlns:a14="http://schemas.microsoft.com/office/drawing/2010/main"/>
              </a:ext>
            </a:extLst>
          </a:blip>
          <a:stretch>
            <a:fillRect/>
          </a:stretch>
        </p:blipFill>
        <p:spPr>
          <a:xfrm>
            <a:off x="2968845" y="671627"/>
            <a:ext cx="3206310" cy="3206310"/>
          </a:xfrm>
          <a:prstGeom prst="rect">
            <a:avLst/>
          </a:prstGeom>
        </p:spPr>
      </p:pic>
      <p:sp>
        <p:nvSpPr>
          <p:cNvPr id="2" name="Titel 1"/>
          <p:cNvSpPr>
            <a:spLocks noGrp="1"/>
          </p:cNvSpPr>
          <p:nvPr>
            <p:ph type="title"/>
          </p:nvPr>
        </p:nvSpPr>
        <p:spPr>
          <a:xfrm>
            <a:off x="450001" y="135000"/>
            <a:ext cx="8132684" cy="367200"/>
          </a:xfrm>
        </p:spPr>
        <p:txBody>
          <a:bodyPr lIns="0"/>
          <a:lstStyle/>
          <a:p>
            <a:r>
              <a:rPr lang="bg-BG" sz="2100" dirty="0"/>
              <a:t>Въздействие на автоматизацията върху работните места</a:t>
            </a:r>
          </a:p>
        </p:txBody>
      </p:sp>
      <p:sp>
        <p:nvSpPr>
          <p:cNvPr id="4" name="Textfeld 3"/>
          <p:cNvSpPr txBox="1"/>
          <p:nvPr/>
        </p:nvSpPr>
        <p:spPr>
          <a:xfrm>
            <a:off x="457200" y="908898"/>
            <a:ext cx="7826839" cy="19697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0" tIns="0" rIns="0" bIns="0" numCol="1" spcCol="38100" rtlCol="0" anchor="t">
            <a:spAutoFit/>
          </a:bodyPr>
          <a:lstStyle/>
          <a:p>
            <a:pPr marL="285115" indent="-285115" defTabSz="914378">
              <a:buFont typeface="Wingdings" panose="05000000000000000000" pitchFamily="2" charset="2"/>
              <a:buChar char="§"/>
              <a:defRPr/>
            </a:pPr>
            <a:r>
              <a:rPr lang="bg-BG" sz="1600" dirty="0">
                <a:solidFill>
                  <a:srgbClr val="0E3399"/>
                </a:solidFill>
                <a:latin typeface="Arial"/>
                <a:cs typeface="Arial"/>
              </a:rPr>
              <a:t>Работните места, в които влиянието е най-голямо са основани на умения; заместват се по-специализираните, но не сложни умения</a:t>
            </a:r>
            <a:r>
              <a:rPr lang="en-US" sz="1600" dirty="0">
                <a:solidFill>
                  <a:srgbClr val="0E3399"/>
                </a:solidFill>
                <a:latin typeface="Arial"/>
                <a:cs typeface="Arial"/>
              </a:rPr>
              <a:t>.</a:t>
            </a:r>
            <a:endParaRPr lang="en-US" dirty="0">
              <a:latin typeface="Arial"/>
              <a:cs typeface="Arial"/>
            </a:endParaRP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115" indent="-285115" defTabSz="914378">
              <a:buFont typeface="Wingdings" panose="05000000000000000000" pitchFamily="2" charset="2"/>
              <a:buChar char="§"/>
              <a:defRPr/>
            </a:pPr>
            <a:r>
              <a:rPr lang="bg-BG" sz="1600" dirty="0">
                <a:solidFill>
                  <a:srgbClr val="0E3399"/>
                </a:solidFill>
                <a:latin typeface="Arial" panose="020B0604020202020204" pitchFamily="34" charset="0"/>
                <a:cs typeface="Arial" panose="020B0604020202020204" pitchFamily="34" charset="0"/>
              </a:rPr>
              <a:t>Роботизираните системи се използват главно за заместване на рутинни ръчни задачи</a:t>
            </a:r>
            <a:r>
              <a:rPr lang="en-US" sz="1600" dirty="0">
                <a:solidFill>
                  <a:srgbClr val="0E3399"/>
                </a:solidFill>
                <a:latin typeface="Arial" panose="020B0604020202020204" pitchFamily="34" charset="0"/>
                <a:cs typeface="Arial" panose="020B0604020202020204" pitchFamily="34" charset="0"/>
              </a:rPr>
              <a:t>.</a:t>
            </a:r>
            <a:endParaRPr lang="bg-BG" sz="1600" dirty="0">
              <a:solidFill>
                <a:srgbClr val="0E3399"/>
              </a:solidFill>
              <a:latin typeface="Arial" panose="020B0604020202020204" pitchFamily="34" charset="0"/>
              <a:cs typeface="Arial" panose="020B0604020202020204" pitchFamily="34" charset="0"/>
            </a:endParaRPr>
          </a:p>
          <a:p>
            <a:pPr defTabSz="914378">
              <a:defRPr/>
            </a:pPr>
            <a:endParaRPr lang="en-GB" sz="1600" dirty="0">
              <a:solidFill>
                <a:srgbClr val="0E3399"/>
              </a:solidFill>
              <a:latin typeface="Arial" panose="020B0604020202020204" pitchFamily="34" charset="0"/>
              <a:cs typeface="Arial" panose="020B0604020202020204" pitchFamily="34" charset="0"/>
            </a:endParaRPr>
          </a:p>
          <a:p>
            <a:pPr marL="285115" indent="-285115" defTabSz="914378">
              <a:buFont typeface="Wingdings" panose="05000000000000000000" pitchFamily="2" charset="2"/>
              <a:buChar char="§"/>
              <a:defRPr/>
            </a:pPr>
            <a:r>
              <a:rPr lang="bg-BG" sz="1600" dirty="0">
                <a:solidFill>
                  <a:srgbClr val="0E3399"/>
                </a:solidFill>
                <a:latin typeface="Arial" panose="020B0604020202020204" pitchFamily="34" charset="0"/>
                <a:cs typeface="Arial" panose="020B0604020202020204" pitchFamily="34" charset="0"/>
              </a:rPr>
              <a:t>Тези работни места за средна квалификация по-лесно се автоматизират, тъй като се извършват повтарящи се и ограничени процедури</a:t>
            </a:r>
            <a:r>
              <a:rPr lang="en-US" sz="1600" dirty="0">
                <a:solidFill>
                  <a:srgbClr val="0E3399"/>
                </a:solidFill>
                <a:latin typeface="Arial" panose="020B0604020202020204" pitchFamily="34" charset="0"/>
                <a:cs typeface="Arial" panose="020B0604020202020204" pitchFamily="34" charset="0"/>
              </a:rPr>
              <a:t>.</a:t>
            </a:r>
            <a:endParaRPr lang="bg-BG" sz="1600" dirty="0">
              <a:solidFill>
                <a:srgbClr val="0E3399"/>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945225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0396" y="143829"/>
            <a:ext cx="8375786" cy="367200"/>
          </a:xfrm>
        </p:spPr>
        <p:txBody>
          <a:bodyPr lIns="0"/>
          <a:lstStyle/>
          <a:p>
            <a:r>
              <a:rPr lang="bg-BG" sz="2100" dirty="0"/>
              <a:t>Въздействие на автоматизацията върху физическите задачи</a:t>
            </a:r>
          </a:p>
        </p:txBody>
      </p:sp>
      <p:sp>
        <p:nvSpPr>
          <p:cNvPr id="3" name="Content Placeholder 2"/>
          <p:cNvSpPr>
            <a:spLocks noGrp="1"/>
          </p:cNvSpPr>
          <p:nvPr>
            <p:ph sz="half" idx="1"/>
          </p:nvPr>
        </p:nvSpPr>
        <p:spPr>
          <a:xfrm>
            <a:off x="1402112" y="1018466"/>
            <a:ext cx="6635149" cy="1042138"/>
          </a:xfrm>
        </p:spPr>
        <p:txBody>
          <a:bodyPr>
            <a:normAutofit/>
          </a:bodyPr>
          <a:lstStyle/>
          <a:p>
            <a:r>
              <a:rPr lang="bg-BG" sz="1600" b="1" dirty="0">
                <a:solidFill>
                  <a:schemeClr val="tx2"/>
                </a:solidFill>
              </a:rPr>
              <a:t>Физическа помощ при повдигане на предмети или хора</a:t>
            </a:r>
          </a:p>
          <a:p>
            <a:pPr marL="403225" indent="-233363">
              <a:buFont typeface="Wingdings" panose="05000000000000000000" pitchFamily="2" charset="2"/>
              <a:buChar char="ü"/>
            </a:pPr>
            <a:r>
              <a:rPr lang="bg-BG" sz="1600" b="0" dirty="0">
                <a:solidFill>
                  <a:schemeClr val="tx2"/>
                </a:solidFill>
              </a:rPr>
              <a:t>Области като здравни грижи, производство и строителство</a:t>
            </a:r>
          </a:p>
          <a:p>
            <a:pPr marL="403225" indent="-233363">
              <a:buFont typeface="Wingdings" panose="05000000000000000000" pitchFamily="2" charset="2"/>
              <a:buChar char="ü"/>
            </a:pPr>
            <a:r>
              <a:rPr lang="bg-BG" sz="1600" b="0" dirty="0">
                <a:solidFill>
                  <a:schemeClr val="tx2"/>
                </a:solidFill>
              </a:rPr>
              <a:t>Намалява физическото натоварване на работниците</a:t>
            </a:r>
          </a:p>
        </p:txBody>
      </p:sp>
      <p:sp>
        <p:nvSpPr>
          <p:cNvPr id="7" name="Textfeld 6"/>
          <p:cNvSpPr txBox="1"/>
          <p:nvPr/>
        </p:nvSpPr>
        <p:spPr>
          <a:xfrm>
            <a:off x="392668" y="2320742"/>
            <a:ext cx="6789506" cy="584775"/>
          </a:xfrm>
          <a:prstGeom prst="rect">
            <a:avLst/>
          </a:prstGeom>
          <a:noFill/>
        </p:spPr>
        <p:txBody>
          <a:bodyPr wrap="square" rtlCol="0">
            <a:spAutoFit/>
          </a:bodyPr>
          <a:lstStyle/>
          <a:p>
            <a:pPr marL="214313" indent="-214313">
              <a:buFont typeface="Wingdings" panose="05000000000000000000" pitchFamily="2" charset="2"/>
              <a:buChar char="§"/>
            </a:pPr>
            <a:r>
              <a:rPr lang="bg-BG" sz="1600" b="1">
                <a:solidFill>
                  <a:schemeClr val="tx2"/>
                </a:solidFill>
              </a:rPr>
              <a:t>Превоз</a:t>
            </a:r>
          </a:p>
          <a:p>
            <a:pPr marL="457200" indent="-223838">
              <a:buFont typeface="Wingdings" panose="05000000000000000000" pitchFamily="2" charset="2"/>
              <a:buChar char="ü"/>
            </a:pPr>
            <a:r>
              <a:rPr lang="bg-BG" sz="1600">
                <a:solidFill>
                  <a:schemeClr val="tx2"/>
                </a:solidFill>
              </a:rPr>
              <a:t>Възможности в складове, болници и офиси</a:t>
            </a:r>
          </a:p>
        </p:txBody>
      </p:sp>
      <p:sp>
        <p:nvSpPr>
          <p:cNvPr id="8" name="Textfeld 7"/>
          <p:cNvSpPr txBox="1"/>
          <p:nvPr/>
        </p:nvSpPr>
        <p:spPr>
          <a:xfrm>
            <a:off x="2050489" y="3399192"/>
            <a:ext cx="5986772" cy="830997"/>
          </a:xfrm>
          <a:prstGeom prst="rect">
            <a:avLst/>
          </a:prstGeom>
          <a:noFill/>
        </p:spPr>
        <p:txBody>
          <a:bodyPr wrap="square" rtlCol="0">
            <a:spAutoFit/>
          </a:bodyPr>
          <a:lstStyle/>
          <a:p>
            <a:pPr marL="214313" indent="-214313">
              <a:buFont typeface="Wingdings" panose="05000000000000000000" pitchFamily="2" charset="2"/>
              <a:buChar char="§"/>
            </a:pPr>
            <a:r>
              <a:rPr lang="bg-BG" sz="1600" b="1">
                <a:solidFill>
                  <a:schemeClr val="tx2"/>
                </a:solidFill>
              </a:rPr>
              <a:t>Почистване на служебни и жилищни пространства</a:t>
            </a:r>
          </a:p>
          <a:p>
            <a:pPr marL="457200" indent="-223838">
              <a:buFont typeface="Wingdings" panose="05000000000000000000" pitchFamily="2" charset="2"/>
              <a:buChar char="ü"/>
            </a:pPr>
            <a:r>
              <a:rPr lang="bg-BG" sz="1600">
                <a:solidFill>
                  <a:schemeClr val="tx2"/>
                </a:solidFill>
              </a:rPr>
              <a:t>Най-широко разпространените роботи — частна собственост, са тези за почистване </a:t>
            </a:r>
          </a:p>
          <a:p>
            <a:endParaRPr lang="de-DE" sz="1600" dirty="0"/>
          </a:p>
        </p:txBody>
      </p:sp>
      <p:pic>
        <p:nvPicPr>
          <p:cNvPr id="11" name="Picture 10" descr="A hand holding a dumbbell&#10;&#10;Description automatically generated">
            <a:extLst>
              <a:ext uri="{FF2B5EF4-FFF2-40B4-BE49-F238E27FC236}">
                <a16:creationId xmlns:a16="http://schemas.microsoft.com/office/drawing/2014/main" id="{40630BB7-56EC-40E0-A1FC-30149BBB14B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0000" y="1049421"/>
            <a:ext cx="734383" cy="734383"/>
          </a:xfrm>
          <a:prstGeom prst="rect">
            <a:avLst/>
          </a:prstGeom>
        </p:spPr>
      </p:pic>
      <p:pic>
        <p:nvPicPr>
          <p:cNvPr id="13" name="Picture 12" descr="A green outline of a truck&#10;&#10;Description automatically generated">
            <a:extLst>
              <a:ext uri="{FF2B5EF4-FFF2-40B4-BE49-F238E27FC236}">
                <a16:creationId xmlns:a16="http://schemas.microsoft.com/office/drawing/2014/main" id="{089EFD5B-5167-4D8B-93DE-4D33CE08DE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964345" y="2242070"/>
            <a:ext cx="830997" cy="830997"/>
          </a:xfrm>
          <a:prstGeom prst="rect">
            <a:avLst/>
          </a:prstGeom>
        </p:spPr>
      </p:pic>
      <p:pic>
        <p:nvPicPr>
          <p:cNvPr id="15" name="Picture 14" descr="A green outline of a bucket with cleaning supplies&#10;&#10;Description automatically generated">
            <a:extLst>
              <a:ext uri="{FF2B5EF4-FFF2-40B4-BE49-F238E27FC236}">
                <a16:creationId xmlns:a16="http://schemas.microsoft.com/office/drawing/2014/main" id="{9650151D-24F2-4714-9B80-BA79CF949405}"/>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184383" y="3362797"/>
            <a:ext cx="745341" cy="745341"/>
          </a:xfrm>
          <a:prstGeom prst="rect">
            <a:avLst/>
          </a:prstGeom>
        </p:spPr>
      </p:pic>
    </p:spTree>
    <p:extLst>
      <p:ext uri="{BB962C8B-B14F-4D97-AF65-F5344CB8AC3E}">
        <p14:creationId xmlns:p14="http://schemas.microsoft.com/office/powerpoint/2010/main" val="3557346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8377128" cy="367200"/>
          </a:xfrm>
        </p:spPr>
        <p:txBody>
          <a:bodyPr lIns="0"/>
          <a:lstStyle/>
          <a:p>
            <a:r>
              <a:rPr lang="bg-BG" sz="2100" dirty="0"/>
              <a:t>Въздействие на автоматизацията върху когнитивните задачи</a:t>
            </a:r>
          </a:p>
        </p:txBody>
      </p:sp>
      <p:sp>
        <p:nvSpPr>
          <p:cNvPr id="3" name="Content Placeholder 2"/>
          <p:cNvSpPr>
            <a:spLocks noGrp="1"/>
          </p:cNvSpPr>
          <p:nvPr>
            <p:ph sz="half" idx="1"/>
          </p:nvPr>
        </p:nvSpPr>
        <p:spPr>
          <a:xfrm>
            <a:off x="1352512" y="1128170"/>
            <a:ext cx="6761545" cy="1531330"/>
          </a:xfrm>
        </p:spPr>
        <p:txBody>
          <a:bodyPr>
            <a:normAutofit/>
          </a:bodyPr>
          <a:lstStyle/>
          <a:p>
            <a:r>
              <a:rPr lang="bg-BG" sz="1600" dirty="0">
                <a:solidFill>
                  <a:srgbClr val="003399"/>
                </a:solidFill>
              </a:rPr>
              <a:t>Медицинска диагностика и лечение </a:t>
            </a:r>
          </a:p>
          <a:p>
            <a:pPr marL="403225" indent="-233363">
              <a:buFont typeface="Wingdings" panose="05000000000000000000" pitchFamily="2" charset="2"/>
              <a:buChar char="ü"/>
            </a:pPr>
            <a:r>
              <a:rPr lang="bg-BG" sz="1600" b="0" dirty="0">
                <a:solidFill>
                  <a:srgbClr val="003399"/>
                </a:solidFill>
              </a:rPr>
              <a:t>ИИ анализира данни и предоставя резултати</a:t>
            </a:r>
          </a:p>
          <a:p>
            <a:pPr marL="403225" indent="-233363">
              <a:buFont typeface="Wingdings" panose="05000000000000000000" pitchFamily="2" charset="2"/>
              <a:buChar char="ü"/>
            </a:pPr>
            <a:r>
              <a:rPr lang="bg-BG" sz="1600" b="0" dirty="0">
                <a:solidFill>
                  <a:srgbClr val="003399"/>
                </a:solidFill>
              </a:rPr>
              <a:t>Медицинските специалисти вземат окончателното решение</a:t>
            </a:r>
          </a:p>
          <a:p>
            <a:pPr marL="403225" indent="-233363">
              <a:buFont typeface="Wingdings" panose="05000000000000000000" pitchFamily="2" charset="2"/>
              <a:buChar char="ü"/>
            </a:pPr>
            <a:r>
              <a:rPr lang="bg-BG" sz="1600" b="0" dirty="0">
                <a:solidFill>
                  <a:srgbClr val="003399"/>
                </a:solidFill>
              </a:rPr>
              <a:t>С напредването на технологиите контролът върху оценяването намалява</a:t>
            </a:r>
          </a:p>
        </p:txBody>
      </p:sp>
      <p:sp>
        <p:nvSpPr>
          <p:cNvPr id="5" name="Textfeld 4"/>
          <p:cNvSpPr txBox="1"/>
          <p:nvPr/>
        </p:nvSpPr>
        <p:spPr>
          <a:xfrm>
            <a:off x="450000" y="2953002"/>
            <a:ext cx="6226157" cy="907941"/>
          </a:xfrm>
          <a:prstGeom prst="rect">
            <a:avLst/>
          </a:prstGeom>
          <a:noFill/>
        </p:spPr>
        <p:txBody>
          <a:bodyPr wrap="square" lIns="0" rtlCol="0">
            <a:spAutoFit/>
          </a:bodyPr>
          <a:lstStyle/>
          <a:p>
            <a:pPr marL="169863" indent="-169863">
              <a:spcAft>
                <a:spcPts val="600"/>
              </a:spcAft>
              <a:buFont typeface="Wingdings" panose="05000000000000000000" pitchFamily="2" charset="2"/>
              <a:buChar char="§"/>
            </a:pPr>
            <a:r>
              <a:rPr lang="bg-BG" sz="1600" b="1" dirty="0">
                <a:solidFill>
                  <a:srgbClr val="003399"/>
                </a:solidFill>
              </a:rPr>
              <a:t>Езикова и текстова обработка</a:t>
            </a:r>
          </a:p>
          <a:p>
            <a:pPr marL="461963" indent="-228600">
              <a:buFont typeface="Wingdings" panose="05000000000000000000" pitchFamily="2" charset="2"/>
              <a:buChar char="ü"/>
            </a:pPr>
            <a:r>
              <a:rPr lang="bg-BG" sz="1600" dirty="0">
                <a:solidFill>
                  <a:srgbClr val="003399"/>
                </a:solidFill>
              </a:rPr>
              <a:t>Създаване на текстово съдържание, създаване на</a:t>
            </a:r>
            <a:endParaRPr lang="en-US" sz="1600" dirty="0">
              <a:solidFill>
                <a:srgbClr val="003399"/>
              </a:solidFill>
            </a:endParaRPr>
          </a:p>
          <a:p>
            <a:pPr marL="233363"/>
            <a:r>
              <a:rPr lang="en-US" sz="1600" dirty="0">
                <a:solidFill>
                  <a:srgbClr val="003399"/>
                </a:solidFill>
              </a:rPr>
              <a:t>    </a:t>
            </a:r>
            <a:r>
              <a:rPr lang="bg-BG" sz="1600" dirty="0">
                <a:solidFill>
                  <a:srgbClr val="003399"/>
                </a:solidFill>
              </a:rPr>
              <a:t>реч</a:t>
            </a:r>
            <a:r>
              <a:rPr lang="en-US" sz="1600" dirty="0">
                <a:solidFill>
                  <a:srgbClr val="003399"/>
                </a:solidFill>
              </a:rPr>
              <a:t> </a:t>
            </a:r>
            <a:r>
              <a:rPr lang="bg-BG" sz="1600" dirty="0">
                <a:solidFill>
                  <a:srgbClr val="003399"/>
                </a:solidFill>
              </a:rPr>
              <a:t>или превод</a:t>
            </a:r>
          </a:p>
        </p:txBody>
      </p:sp>
      <p:sp>
        <p:nvSpPr>
          <p:cNvPr id="6" name="Content Placeholder 2"/>
          <p:cNvSpPr txBox="1">
            <a:spLocks/>
          </p:cNvSpPr>
          <p:nvPr/>
        </p:nvSpPr>
        <p:spPr>
          <a:xfrm>
            <a:off x="450000" y="837000"/>
            <a:ext cx="7722400" cy="364500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8996" indent="-188996" defTabSz="342892">
              <a:buClr>
                <a:srgbClr val="003399"/>
              </a:buClr>
            </a:pPr>
            <a:endParaRPr lang="en-GB" sz="1400" dirty="0">
              <a:solidFill>
                <a:srgbClr val="003399"/>
              </a:solidFill>
              <a:latin typeface="Arial"/>
            </a:endParaRPr>
          </a:p>
        </p:txBody>
      </p:sp>
      <p:pic>
        <p:nvPicPr>
          <p:cNvPr id="11" name="Picture 10" descr="A clipboard with a stethoscope&#10;&#10;Description automatically generated">
            <a:extLst>
              <a:ext uri="{FF2B5EF4-FFF2-40B4-BE49-F238E27FC236}">
                <a16:creationId xmlns:a16="http://schemas.microsoft.com/office/drawing/2014/main" id="{3D5AE53A-0FBB-4934-A956-90C8D72E6C6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0515" y="1183212"/>
            <a:ext cx="902512" cy="902512"/>
          </a:xfrm>
          <a:prstGeom prst="rect">
            <a:avLst/>
          </a:prstGeom>
        </p:spPr>
      </p:pic>
      <p:pic>
        <p:nvPicPr>
          <p:cNvPr id="13" name="Picture 12" descr="A green and white chat bubbles&#10;&#10;Description automatically generated">
            <a:extLst>
              <a:ext uri="{FF2B5EF4-FFF2-40B4-BE49-F238E27FC236}">
                <a16:creationId xmlns:a16="http://schemas.microsoft.com/office/drawing/2014/main" id="{9710186D-5924-4F95-8EC9-159373D051A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77191" y="2761175"/>
            <a:ext cx="1016902" cy="1016902"/>
          </a:xfrm>
          <a:prstGeom prst="rect">
            <a:avLst/>
          </a:prstGeom>
        </p:spPr>
      </p:pic>
    </p:spTree>
    <p:extLst>
      <p:ext uri="{BB962C8B-B14F-4D97-AF65-F5344CB8AC3E}">
        <p14:creationId xmlns:p14="http://schemas.microsoft.com/office/powerpoint/2010/main" val="1087146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lIns="0"/>
          <a:lstStyle/>
          <a:p>
            <a:r>
              <a:rPr lang="bg-BG" sz="2400"/>
              <a:t>Последици за БЗР</a:t>
            </a:r>
          </a:p>
        </p:txBody>
      </p:sp>
      <p:sp>
        <p:nvSpPr>
          <p:cNvPr id="12" name="Inhaltsplatzhalter 2"/>
          <p:cNvSpPr>
            <a:spLocks noGrp="1"/>
          </p:cNvSpPr>
          <p:nvPr>
            <p:ph sz="half" idx="1"/>
          </p:nvPr>
        </p:nvSpPr>
        <p:spPr>
          <a:xfrm>
            <a:off x="382833" y="2030439"/>
            <a:ext cx="2665752" cy="1775637"/>
          </a:xfrm>
        </p:spPr>
        <p:txBody>
          <a:bodyPr>
            <a:normAutofit/>
          </a:bodyPr>
          <a:lstStyle/>
          <a:p>
            <a:pPr>
              <a:spcBef>
                <a:spcPts val="0"/>
              </a:spcBef>
              <a:spcAft>
                <a:spcPts val="600"/>
              </a:spcAft>
              <a:buClr>
                <a:srgbClr val="003399"/>
              </a:buClr>
              <a:buFont typeface="Arial" panose="020B0604020202020204" pitchFamily="34" charset="0"/>
              <a:buChar char="•"/>
              <a:defRPr/>
            </a:pPr>
            <a:r>
              <a:rPr lang="bg-BG" sz="1600" b="0">
                <a:solidFill>
                  <a:srgbClr val="003399"/>
                </a:solidFill>
              </a:rPr>
              <a:t>Физически ползи</a:t>
            </a:r>
          </a:p>
          <a:p>
            <a:pPr>
              <a:spcBef>
                <a:spcPts val="0"/>
              </a:spcBef>
              <a:spcAft>
                <a:spcPts val="600"/>
              </a:spcAft>
              <a:buClr>
                <a:srgbClr val="003399"/>
              </a:buClr>
              <a:buFont typeface="Arial" panose="020B0604020202020204" pitchFamily="34" charset="0"/>
              <a:buChar char="•"/>
              <a:defRPr/>
            </a:pPr>
            <a:r>
              <a:rPr lang="bg-BG" sz="1600" b="0">
                <a:solidFill>
                  <a:srgbClr val="003399"/>
                </a:solidFill>
              </a:rPr>
              <a:t>Физически рискове</a:t>
            </a:r>
          </a:p>
          <a:p>
            <a:pPr>
              <a:spcBef>
                <a:spcPts val="0"/>
              </a:spcBef>
              <a:spcAft>
                <a:spcPts val="600"/>
              </a:spcAft>
              <a:buClr>
                <a:srgbClr val="003399"/>
              </a:buClr>
              <a:buFont typeface="Arial" panose="020B0604020202020204" pitchFamily="34" charset="0"/>
              <a:buChar char="•"/>
              <a:defRPr/>
            </a:pPr>
            <a:r>
              <a:rPr lang="bg-BG" sz="1600" b="0">
                <a:solidFill>
                  <a:srgbClr val="003399"/>
                </a:solidFill>
              </a:rPr>
              <a:t>Дългосрочно физическо здраве</a:t>
            </a:r>
          </a:p>
          <a:p>
            <a:pPr lvl="1">
              <a:spcAft>
                <a:spcPts val="600"/>
              </a:spcAft>
            </a:pPr>
            <a:endParaRPr lang="en-US" sz="1600" dirty="0"/>
          </a:p>
        </p:txBody>
      </p:sp>
      <p:sp>
        <p:nvSpPr>
          <p:cNvPr id="11" name="Inhaltsplatzhalter 2"/>
          <p:cNvSpPr txBox="1">
            <a:spLocks/>
          </p:cNvSpPr>
          <p:nvPr/>
        </p:nvSpPr>
        <p:spPr>
          <a:xfrm>
            <a:off x="3137733" y="2030439"/>
            <a:ext cx="2665752" cy="1775637"/>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spcBef>
                <a:spcPts val="0"/>
              </a:spcBef>
              <a:spcAft>
                <a:spcPts val="600"/>
              </a:spcAft>
              <a:buFont typeface="Arial" panose="020B0604020202020204" pitchFamily="34" charset="0"/>
              <a:buChar char="•"/>
            </a:pPr>
            <a:r>
              <a:rPr lang="bg-BG" sz="1600" b="0" dirty="0">
                <a:solidFill>
                  <a:srgbClr val="003399"/>
                </a:solidFill>
              </a:rPr>
              <a:t>Разпределение на функциите</a:t>
            </a:r>
          </a:p>
          <a:p>
            <a:pPr>
              <a:spcBef>
                <a:spcPts val="0"/>
              </a:spcBef>
              <a:spcAft>
                <a:spcPts val="600"/>
              </a:spcAft>
              <a:buFont typeface="Arial" panose="020B0604020202020204" pitchFamily="34" charset="0"/>
              <a:buChar char="•"/>
            </a:pPr>
            <a:r>
              <a:rPr lang="bg-BG" sz="1600" b="0" dirty="0">
                <a:solidFill>
                  <a:srgbClr val="003399"/>
                </a:solidFill>
              </a:rPr>
              <a:t>Проектиране на задачите</a:t>
            </a:r>
          </a:p>
          <a:p>
            <a:pPr>
              <a:spcBef>
                <a:spcPts val="0"/>
              </a:spcBef>
              <a:spcAft>
                <a:spcPts val="600"/>
              </a:spcAft>
              <a:buFont typeface="Arial" panose="020B0604020202020204" pitchFamily="34" charset="0"/>
              <a:buChar char="•"/>
            </a:pPr>
            <a:r>
              <a:rPr lang="bg-BG" sz="1600" b="0" dirty="0">
                <a:solidFill>
                  <a:srgbClr val="003399"/>
                </a:solidFill>
              </a:rPr>
              <a:t>Проектиране на взаимодействието</a:t>
            </a:r>
          </a:p>
          <a:p>
            <a:pPr>
              <a:spcBef>
                <a:spcPts val="0"/>
              </a:spcBef>
              <a:spcAft>
                <a:spcPts val="600"/>
              </a:spcAft>
              <a:buFont typeface="Arial" panose="020B0604020202020204" pitchFamily="34" charset="0"/>
              <a:buChar char="•"/>
            </a:pPr>
            <a:r>
              <a:rPr lang="bg-BG" sz="1600" b="0" dirty="0">
                <a:solidFill>
                  <a:srgbClr val="003399"/>
                </a:solidFill>
              </a:rPr>
              <a:t>Експлоатация и контрол</a:t>
            </a:r>
          </a:p>
        </p:txBody>
      </p:sp>
      <p:sp>
        <p:nvSpPr>
          <p:cNvPr id="13" name="Inhaltsplatzhalter 2"/>
          <p:cNvSpPr txBox="1">
            <a:spLocks/>
          </p:cNvSpPr>
          <p:nvPr/>
        </p:nvSpPr>
        <p:spPr>
          <a:xfrm>
            <a:off x="5892633" y="2030439"/>
            <a:ext cx="2665752" cy="1868207"/>
          </a:xfrm>
          <a:prstGeom prst="rect">
            <a:avLst/>
          </a:prstGeom>
        </p:spPr>
        <p:txBody>
          <a:bodyPr vert="horz" lIns="91440" tIns="45720" rIns="91440" bIns="45720" rtlCol="0" anchor="t" anchorCtr="0">
            <a:normAutofit lnSpcReduction="10000"/>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defTabSz="342892">
              <a:spcBef>
                <a:spcPts val="0"/>
              </a:spcBef>
              <a:spcAft>
                <a:spcPts val="600"/>
              </a:spcAft>
              <a:buClr>
                <a:srgbClr val="003399"/>
              </a:buClr>
              <a:buFont typeface="Arial" panose="020B0604020202020204" pitchFamily="34" charset="0"/>
              <a:buChar char="•"/>
              <a:defRPr/>
            </a:pPr>
            <a:r>
              <a:rPr lang="bg-BG" sz="1600" b="0">
                <a:solidFill>
                  <a:srgbClr val="003399"/>
                </a:solidFill>
              </a:rPr>
              <a:t>Процес на въвеждане и управление на промените</a:t>
            </a:r>
          </a:p>
          <a:p>
            <a:pPr defTabSz="342892">
              <a:lnSpc>
                <a:spcPct val="120000"/>
              </a:lnSpc>
              <a:spcBef>
                <a:spcPts val="0"/>
              </a:spcBef>
              <a:spcAft>
                <a:spcPts val="600"/>
              </a:spcAft>
              <a:buClr>
                <a:srgbClr val="003399"/>
              </a:buClr>
              <a:buFont typeface="Arial" panose="020B0604020202020204" pitchFamily="34" charset="0"/>
              <a:buChar char="•"/>
              <a:defRPr/>
            </a:pPr>
            <a:r>
              <a:rPr lang="bg-BG" sz="1600" b="0">
                <a:solidFill>
                  <a:srgbClr val="003399"/>
                </a:solidFill>
              </a:rPr>
              <a:t>Киберсигурност</a:t>
            </a:r>
          </a:p>
          <a:p>
            <a:pPr defTabSz="342892">
              <a:lnSpc>
                <a:spcPct val="120000"/>
              </a:lnSpc>
              <a:spcBef>
                <a:spcPts val="0"/>
              </a:spcBef>
              <a:spcAft>
                <a:spcPts val="600"/>
              </a:spcAft>
              <a:buClr>
                <a:srgbClr val="003399"/>
              </a:buClr>
              <a:buFont typeface="Arial" panose="020B0604020202020204" pitchFamily="34" charset="0"/>
              <a:buChar char="•"/>
              <a:defRPr/>
            </a:pPr>
            <a:r>
              <a:rPr lang="bg-BG" sz="1600" b="0">
                <a:solidFill>
                  <a:srgbClr val="003399"/>
                </a:solidFill>
              </a:rPr>
              <a:t>Необходимост от обучение</a:t>
            </a:r>
          </a:p>
          <a:p>
            <a:pPr marL="188996" indent="-188996" defTabSz="342892">
              <a:spcBef>
                <a:spcPts val="0"/>
              </a:spcBef>
              <a:spcAft>
                <a:spcPts val="600"/>
              </a:spcAft>
              <a:buClr>
                <a:srgbClr val="003399"/>
              </a:buClr>
              <a:defRPr/>
            </a:pPr>
            <a:endParaRPr lang="en-US" sz="1600" dirty="0">
              <a:solidFill>
                <a:srgbClr val="003399"/>
              </a:solidFill>
            </a:endParaRPr>
          </a:p>
          <a:p>
            <a:pPr marL="323992" lvl="1" indent="-134997" defTabSz="342892">
              <a:spcAft>
                <a:spcPts val="600"/>
              </a:spcAft>
              <a:defRPr/>
            </a:pPr>
            <a:endParaRPr lang="en-US" sz="1600" dirty="0">
              <a:solidFill>
                <a:srgbClr val="000000"/>
              </a:solidFill>
            </a:endParaRPr>
          </a:p>
        </p:txBody>
      </p:sp>
      <p:grpSp>
        <p:nvGrpSpPr>
          <p:cNvPr id="4" name="Group 3">
            <a:extLst>
              <a:ext uri="{FF2B5EF4-FFF2-40B4-BE49-F238E27FC236}">
                <a16:creationId xmlns:a16="http://schemas.microsoft.com/office/drawing/2014/main" id="{9BFB81E9-8C9B-4107-82B6-AD8C53133D87}"/>
              </a:ext>
            </a:extLst>
          </p:cNvPr>
          <p:cNvGrpSpPr/>
          <p:nvPr/>
        </p:nvGrpSpPr>
        <p:grpSpPr>
          <a:xfrm>
            <a:off x="523480" y="957942"/>
            <a:ext cx="2341966" cy="818294"/>
            <a:chOff x="523480" y="957942"/>
            <a:chExt cx="2341966" cy="818294"/>
          </a:xfrm>
        </p:grpSpPr>
        <p:pic>
          <p:nvPicPr>
            <p:cNvPr id="14" name="Picture 13">
              <a:extLst>
                <a:ext uri="{FF2B5EF4-FFF2-40B4-BE49-F238E27FC236}">
                  <a16:creationId xmlns:a16="http://schemas.microsoft.com/office/drawing/2014/main" id="{A5D41289-EA45-4B1A-BEF8-3D3F4B70A593}"/>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TextBox 14">
              <a:extLst>
                <a:ext uri="{FF2B5EF4-FFF2-40B4-BE49-F238E27FC236}">
                  <a16:creationId xmlns:a16="http://schemas.microsoft.com/office/drawing/2014/main" id="{9F5F3599-91C0-4950-B14C-9EB2B19791C6}"/>
                </a:ext>
              </a:extLst>
            </p:cNvPr>
            <p:cNvSpPr txBox="1"/>
            <p:nvPr/>
          </p:nvSpPr>
          <p:spPr>
            <a:xfrm>
              <a:off x="541830" y="1043923"/>
              <a:ext cx="2256448" cy="584775"/>
            </a:xfrm>
            <a:prstGeom prst="rect">
              <a:avLst/>
            </a:prstGeom>
            <a:noFill/>
          </p:spPr>
          <p:txBody>
            <a:bodyPr wrap="square">
              <a:spAutoFit/>
            </a:bodyPr>
            <a:lstStyle/>
            <a:p>
              <a:pPr algn="ctr" defTabSz="914378" hangingPunct="0">
                <a:defRPr/>
              </a:pPr>
              <a:r>
                <a:rPr lang="bg-BG" sz="1600" b="1">
                  <a:solidFill>
                    <a:schemeClr val="bg1"/>
                  </a:solidFill>
                  <a:ea typeface="Arial"/>
                  <a:cs typeface="Arial"/>
                  <a:sym typeface="Arial"/>
                </a:rPr>
                <a:t>Физични </a:t>
              </a:r>
              <a:br>
                <a:rPr lang="bg-BG" sz="1600" b="1">
                  <a:solidFill>
                    <a:schemeClr val="bg1"/>
                  </a:solidFill>
                  <a:ea typeface="Arial"/>
                  <a:cs typeface="Arial"/>
                  <a:sym typeface="Arial"/>
                </a:rPr>
              </a:br>
              <a:r>
                <a:rPr lang="bg-BG" sz="1600" b="1">
                  <a:solidFill>
                    <a:schemeClr val="bg1"/>
                  </a:solidFill>
                  <a:ea typeface="Arial"/>
                  <a:cs typeface="Arial"/>
                  <a:sym typeface="Arial"/>
                </a:rPr>
                <a:t>ефекти</a:t>
              </a:r>
            </a:p>
          </p:txBody>
        </p:sp>
      </p:grpSp>
      <p:grpSp>
        <p:nvGrpSpPr>
          <p:cNvPr id="17" name="Group 16">
            <a:extLst>
              <a:ext uri="{FF2B5EF4-FFF2-40B4-BE49-F238E27FC236}">
                <a16:creationId xmlns:a16="http://schemas.microsoft.com/office/drawing/2014/main" id="{A22989EA-F42D-4F00-A764-BC40D4400FA5}"/>
              </a:ext>
            </a:extLst>
          </p:cNvPr>
          <p:cNvGrpSpPr/>
          <p:nvPr/>
        </p:nvGrpSpPr>
        <p:grpSpPr>
          <a:xfrm>
            <a:off x="3266688" y="962451"/>
            <a:ext cx="2341966" cy="818294"/>
            <a:chOff x="523480" y="957942"/>
            <a:chExt cx="2341966" cy="818294"/>
          </a:xfrm>
        </p:grpSpPr>
        <p:pic>
          <p:nvPicPr>
            <p:cNvPr id="18" name="Picture 17">
              <a:extLst>
                <a:ext uri="{FF2B5EF4-FFF2-40B4-BE49-F238E27FC236}">
                  <a16:creationId xmlns:a16="http://schemas.microsoft.com/office/drawing/2014/main" id="{2292287B-4285-41FD-8681-AC6645BCBFE5}"/>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9" name="TextBox 18">
              <a:extLst>
                <a:ext uri="{FF2B5EF4-FFF2-40B4-BE49-F238E27FC236}">
                  <a16:creationId xmlns:a16="http://schemas.microsoft.com/office/drawing/2014/main" id="{4C869106-0447-4FC8-986F-357B0FF23CDF}"/>
                </a:ext>
              </a:extLst>
            </p:cNvPr>
            <p:cNvSpPr txBox="1"/>
            <p:nvPr/>
          </p:nvSpPr>
          <p:spPr>
            <a:xfrm>
              <a:off x="541830" y="1043923"/>
              <a:ext cx="2256448" cy="584775"/>
            </a:xfrm>
            <a:prstGeom prst="rect">
              <a:avLst/>
            </a:prstGeom>
            <a:noFill/>
          </p:spPr>
          <p:txBody>
            <a:bodyPr wrap="square">
              <a:spAutoFit/>
            </a:bodyPr>
            <a:lstStyle/>
            <a:p>
              <a:pPr algn="ctr" defTabSz="914378" hangingPunct="0">
                <a:defRPr/>
              </a:pPr>
              <a:r>
                <a:rPr lang="bg-BG" sz="1600" b="1">
                  <a:solidFill>
                    <a:schemeClr val="bg1"/>
                  </a:solidFill>
                  <a:ea typeface="Arial"/>
                  <a:cs typeface="Arial"/>
                  <a:sym typeface="Arial"/>
                </a:rPr>
                <a:t>Психосоциални ефекти</a:t>
              </a:r>
            </a:p>
          </p:txBody>
        </p:sp>
      </p:grpSp>
      <p:grpSp>
        <p:nvGrpSpPr>
          <p:cNvPr id="20" name="Group 19">
            <a:extLst>
              <a:ext uri="{FF2B5EF4-FFF2-40B4-BE49-F238E27FC236}">
                <a16:creationId xmlns:a16="http://schemas.microsoft.com/office/drawing/2014/main" id="{C6D18F5E-578C-4AFB-A608-8732D72A5DA4}"/>
              </a:ext>
            </a:extLst>
          </p:cNvPr>
          <p:cNvGrpSpPr/>
          <p:nvPr/>
        </p:nvGrpSpPr>
        <p:grpSpPr>
          <a:xfrm>
            <a:off x="6026370" y="957942"/>
            <a:ext cx="2341966" cy="818294"/>
            <a:chOff x="523480" y="957942"/>
            <a:chExt cx="2341966" cy="818294"/>
          </a:xfrm>
        </p:grpSpPr>
        <p:pic>
          <p:nvPicPr>
            <p:cNvPr id="21" name="Picture 20">
              <a:extLst>
                <a:ext uri="{FF2B5EF4-FFF2-40B4-BE49-F238E27FC236}">
                  <a16:creationId xmlns:a16="http://schemas.microsoft.com/office/drawing/2014/main" id="{CD3618A6-1E43-459F-9B6C-257A8BF86462}"/>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23480" y="957942"/>
              <a:ext cx="2341966" cy="818294"/>
            </a:xfrm>
            <a:prstGeom prst="rect">
              <a:avLst/>
            </a:prstGeom>
            <a:solidFill>
              <a:srgbClr val="FFFFFF">
                <a:shade val="85000"/>
              </a:srgbClr>
            </a:solidFill>
            <a:ln w="762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2" name="TextBox 21">
              <a:extLst>
                <a:ext uri="{FF2B5EF4-FFF2-40B4-BE49-F238E27FC236}">
                  <a16:creationId xmlns:a16="http://schemas.microsoft.com/office/drawing/2014/main" id="{83BAB556-3928-41B2-B535-B611EC3048DF}"/>
                </a:ext>
              </a:extLst>
            </p:cNvPr>
            <p:cNvSpPr txBox="1"/>
            <p:nvPr/>
          </p:nvSpPr>
          <p:spPr>
            <a:xfrm>
              <a:off x="541830" y="1043923"/>
              <a:ext cx="2256448" cy="584775"/>
            </a:xfrm>
            <a:prstGeom prst="rect">
              <a:avLst/>
            </a:prstGeom>
            <a:noFill/>
          </p:spPr>
          <p:txBody>
            <a:bodyPr wrap="square">
              <a:spAutoFit/>
            </a:bodyPr>
            <a:lstStyle/>
            <a:p>
              <a:pPr algn="ctr" defTabSz="914378" hangingPunct="0">
                <a:defRPr/>
              </a:pPr>
              <a:r>
                <a:rPr lang="bg-BG" sz="1600" b="1" dirty="0">
                  <a:solidFill>
                    <a:schemeClr val="bg1"/>
                  </a:solidFill>
                  <a:ea typeface="Arial"/>
                  <a:cs typeface="Arial"/>
                  <a:sym typeface="Arial"/>
                </a:rPr>
                <a:t>Въздействие върху организацията</a:t>
              </a:r>
            </a:p>
          </p:txBody>
        </p:sp>
      </p:grpSp>
    </p:spTree>
    <p:extLst>
      <p:ext uri="{BB962C8B-B14F-4D97-AF65-F5344CB8AC3E}">
        <p14:creationId xmlns:p14="http://schemas.microsoft.com/office/powerpoint/2010/main" val="3901693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 name="Title 1"/>
          <p:cNvSpPr txBox="1">
            <a:spLocks noGrp="1"/>
          </p:cNvSpPr>
          <p:nvPr>
            <p:ph type="title"/>
          </p:nvPr>
        </p:nvSpPr>
        <p:spPr>
          <a:xfrm>
            <a:off x="454899" y="75807"/>
            <a:ext cx="8323190" cy="508859"/>
          </a:xfrm>
          <a:prstGeom prst="rect">
            <a:avLst/>
          </a:prstGeom>
        </p:spPr>
        <p:txBody>
          <a:bodyPr lIns="0"/>
          <a:lstStyle/>
          <a:p>
            <a:r>
              <a:rPr lang="bg-BG" sz="2100" dirty="0"/>
              <a:t>Фактори за БЗР и въздействие на базираните на ИИ системи</a:t>
            </a:r>
          </a:p>
        </p:txBody>
      </p:sp>
      <p:grpSp>
        <p:nvGrpSpPr>
          <p:cNvPr id="15" name="Group 14">
            <a:extLst>
              <a:ext uri="{FF2B5EF4-FFF2-40B4-BE49-F238E27FC236}">
                <a16:creationId xmlns:a16="http://schemas.microsoft.com/office/drawing/2014/main" id="{CFB44D39-D4E2-4BBB-BCD5-D26EDCCE70BB}"/>
              </a:ext>
            </a:extLst>
          </p:cNvPr>
          <p:cNvGrpSpPr/>
          <p:nvPr/>
        </p:nvGrpSpPr>
        <p:grpSpPr>
          <a:xfrm>
            <a:off x="79611" y="781577"/>
            <a:ext cx="5812156" cy="3680162"/>
            <a:chOff x="2988429" y="900229"/>
            <a:chExt cx="5812156" cy="3680162"/>
          </a:xfrm>
        </p:grpSpPr>
        <p:sp>
          <p:nvSpPr>
            <p:cNvPr id="2" name="Ellipse 1"/>
            <p:cNvSpPr/>
            <p:nvPr/>
          </p:nvSpPr>
          <p:spPr>
            <a:xfrm>
              <a:off x="4235176" y="1004323"/>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3" name="Ellipse 2"/>
            <p:cNvSpPr/>
            <p:nvPr/>
          </p:nvSpPr>
          <p:spPr>
            <a:xfrm>
              <a:off x="4886686" y="1663091"/>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4" name="Ellipse 3"/>
            <p:cNvSpPr/>
            <p:nvPr/>
          </p:nvSpPr>
          <p:spPr>
            <a:xfrm>
              <a:off x="5100046" y="1876451"/>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5" name="Ellipse 4"/>
            <p:cNvSpPr/>
            <p:nvPr/>
          </p:nvSpPr>
          <p:spPr>
            <a:xfrm>
              <a:off x="5448564" y="2224970"/>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6" name="Rechteck 5"/>
            <p:cNvSpPr/>
            <p:nvPr/>
          </p:nvSpPr>
          <p:spPr>
            <a:xfrm>
              <a:off x="5812516" y="998358"/>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cxnSp>
          <p:nvCxnSpPr>
            <p:cNvPr id="10" name="Gerader Verbinder 9"/>
            <p:cNvCxnSpPr/>
            <p:nvPr/>
          </p:nvCxnSpPr>
          <p:spPr>
            <a:xfrm>
              <a:off x="6163036" y="3416596"/>
              <a:ext cx="316230" cy="665132"/>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Gerader Verbinder 13"/>
            <p:cNvCxnSpPr/>
            <p:nvPr/>
          </p:nvCxnSpPr>
          <p:spPr>
            <a:xfrm flipV="1">
              <a:off x="6591987" y="1663092"/>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7" name="Gerader Verbinder 16"/>
            <p:cNvCxnSpPr/>
            <p:nvPr/>
          </p:nvCxnSpPr>
          <p:spPr>
            <a:xfrm>
              <a:off x="6680407" y="2983353"/>
              <a:ext cx="607300" cy="28875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3" name="Gerader Verbinder 22"/>
            <p:cNvCxnSpPr>
              <a:stCxn id="2" idx="3"/>
              <a:endCxn id="3" idx="3"/>
            </p:cNvCxnSpPr>
            <p:nvPr/>
          </p:nvCxnSpPr>
          <p:spPr>
            <a:xfrm flipV="1">
              <a:off x="4701632" y="3269598"/>
              <a:ext cx="460687" cy="45342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6" name="Gerader Verbinder 25"/>
            <p:cNvCxnSpPr>
              <a:stCxn id="2" idx="2"/>
              <a:endCxn id="3" idx="2"/>
            </p:cNvCxnSpPr>
            <p:nvPr/>
          </p:nvCxnSpPr>
          <p:spPr>
            <a:xfrm>
              <a:off x="4235176" y="2596903"/>
              <a:ext cx="651510" cy="7258"/>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a:stCxn id="2" idx="1"/>
              <a:endCxn id="3" idx="1"/>
            </p:cNvCxnSpPr>
            <p:nvPr/>
          </p:nvCxnSpPr>
          <p:spPr>
            <a:xfrm>
              <a:off x="4701632" y="1470779"/>
              <a:ext cx="460687" cy="46794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89" name="Textfeld 288"/>
            <p:cNvSpPr txBox="1"/>
            <p:nvPr/>
          </p:nvSpPr>
          <p:spPr>
            <a:xfrm>
              <a:off x="6438835" y="1109974"/>
              <a:ext cx="1457406" cy="276999"/>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bg-BG" sz="600" b="1" dirty="0">
                  <a:solidFill>
                    <a:srgbClr val="003399"/>
                  </a:solidFill>
                </a:rPr>
                <a:t>ПРЕДОТВРАТЯВАНЕ НА ЗЛОПОЛУКИ</a:t>
              </a:r>
            </a:p>
          </p:txBody>
        </p:sp>
        <p:sp>
          <p:nvSpPr>
            <p:cNvPr id="290" name="Rechteck 289"/>
            <p:cNvSpPr/>
            <p:nvPr/>
          </p:nvSpPr>
          <p:spPr>
            <a:xfrm>
              <a:off x="7154139" y="1923131"/>
              <a:ext cx="1646445" cy="45310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600" b="1">
                  <a:solidFill>
                    <a:srgbClr val="003399"/>
                  </a:solidFill>
                </a:rPr>
                <a:t>СТРЕС</a:t>
              </a:r>
            </a:p>
            <a:p>
              <a:pPr marL="115888" indent="-115888">
                <a:buFont typeface="Wingdings" panose="05000000000000000000" pitchFamily="2" charset="2"/>
                <a:buChar char="§"/>
              </a:pPr>
              <a:r>
                <a:rPr lang="bg-BG" sz="600" b="1">
                  <a:solidFill>
                    <a:srgbClr val="003399"/>
                  </a:solidFill>
                </a:rPr>
                <a:t>ПРОБЛЕМИ С КОМУНИКАЦИЯТА</a:t>
              </a:r>
            </a:p>
            <a:p>
              <a:pPr marL="115888" indent="-115888">
                <a:buFont typeface="Wingdings" panose="05000000000000000000" pitchFamily="2" charset="2"/>
                <a:buChar char="§"/>
              </a:pPr>
              <a:r>
                <a:rPr lang="bg-BG" sz="600" b="1">
                  <a:solidFill>
                    <a:srgbClr val="003399"/>
                  </a:solidFill>
                </a:rPr>
                <a:t>КОНФЛИКТИ</a:t>
              </a:r>
            </a:p>
          </p:txBody>
        </p:sp>
        <p:sp>
          <p:nvSpPr>
            <p:cNvPr id="291" name="Textfeld 290"/>
            <p:cNvSpPr txBox="1"/>
            <p:nvPr/>
          </p:nvSpPr>
          <p:spPr>
            <a:xfrm rot="18489174">
              <a:off x="4762902" y="1905797"/>
              <a:ext cx="989671" cy="200055"/>
            </a:xfrm>
            <a:prstGeom prst="rect">
              <a:avLst/>
            </a:prstGeom>
            <a:noFill/>
          </p:spPr>
          <p:txBody>
            <a:bodyPr wrap="square" rtlCol="0">
              <a:spAutoFit/>
            </a:bodyPr>
            <a:lstStyle/>
            <a:p>
              <a:r>
                <a:rPr lang="bg-BG" sz="700" b="1" dirty="0" err="1">
                  <a:solidFill>
                    <a:srgbClr val="003399"/>
                  </a:solidFill>
                </a:rPr>
                <a:t>Психосоциални</a:t>
              </a:r>
              <a:endParaRPr lang="bg-BG" sz="700" b="1" dirty="0">
                <a:solidFill>
                  <a:srgbClr val="003399"/>
                </a:solidFill>
              </a:endParaRPr>
            </a:p>
          </p:txBody>
        </p:sp>
        <p:sp>
          <p:nvSpPr>
            <p:cNvPr id="37" name="Textfeld 36"/>
            <p:cNvSpPr txBox="1"/>
            <p:nvPr/>
          </p:nvSpPr>
          <p:spPr>
            <a:xfrm rot="1720010">
              <a:off x="5944489" y="1840937"/>
              <a:ext cx="875511" cy="207749"/>
            </a:xfrm>
            <a:prstGeom prst="rect">
              <a:avLst/>
            </a:prstGeom>
            <a:noFill/>
          </p:spPr>
          <p:txBody>
            <a:bodyPr wrap="square" rtlCol="0">
              <a:spAutoFit/>
            </a:bodyPr>
            <a:lstStyle/>
            <a:p>
              <a:r>
                <a:rPr lang="bg-BG" sz="700" b="1">
                  <a:solidFill>
                    <a:srgbClr val="003399"/>
                  </a:solidFill>
                </a:rPr>
                <a:t>Физически</a:t>
              </a:r>
            </a:p>
          </p:txBody>
        </p:sp>
        <p:sp>
          <p:nvSpPr>
            <p:cNvPr id="38" name="Textfeld 37"/>
            <p:cNvSpPr txBox="1"/>
            <p:nvPr/>
          </p:nvSpPr>
          <p:spPr>
            <a:xfrm rot="17761369">
              <a:off x="6053945" y="2825553"/>
              <a:ext cx="992574" cy="200055"/>
            </a:xfrm>
            <a:prstGeom prst="rect">
              <a:avLst/>
            </a:prstGeom>
            <a:noFill/>
          </p:spPr>
          <p:txBody>
            <a:bodyPr wrap="square" rtlCol="0">
              <a:spAutoFit/>
            </a:bodyPr>
            <a:lstStyle/>
            <a:p>
              <a:r>
                <a:rPr lang="bg-BG" sz="700" b="1" dirty="0">
                  <a:solidFill>
                    <a:srgbClr val="003399"/>
                  </a:solidFill>
                </a:rPr>
                <a:t>Организационни</a:t>
              </a:r>
            </a:p>
          </p:txBody>
        </p:sp>
        <p:sp>
          <p:nvSpPr>
            <p:cNvPr id="39" name="Textfeld 38"/>
            <p:cNvSpPr txBox="1"/>
            <p:nvPr/>
          </p:nvSpPr>
          <p:spPr>
            <a:xfrm>
              <a:off x="7142555" y="1714210"/>
              <a:ext cx="1658030" cy="276999"/>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bg-BG" sz="600" b="1">
                  <a:solidFill>
                    <a:srgbClr val="003399"/>
                  </a:solidFill>
                </a:rPr>
                <a:t>КАЧЕСТВО НА СЪТРУДНИЧЕСТВОТО</a:t>
              </a:r>
            </a:p>
          </p:txBody>
        </p:sp>
        <p:sp>
          <p:nvSpPr>
            <p:cNvPr id="40" name="Textfeld 39"/>
            <p:cNvSpPr txBox="1"/>
            <p:nvPr/>
          </p:nvSpPr>
          <p:spPr>
            <a:xfrm>
              <a:off x="6858100" y="3632523"/>
              <a:ext cx="1028692" cy="461665"/>
            </a:xfrm>
            <a:prstGeom prst="rect">
              <a:avLst/>
            </a:prstGeom>
            <a:solidFill>
              <a:srgbClr val="D7E3AF"/>
            </a:solidFill>
          </p:spPr>
          <p:txBody>
            <a:bodyPr wrap="square" rtlCol="0">
              <a:spAutoFit/>
            </a:bodyPr>
            <a:lstStyle/>
            <a:p>
              <a:r>
                <a:rPr lang="bg-BG" sz="600" b="1">
                  <a:solidFill>
                    <a:srgbClr val="003399"/>
                  </a:solidFill>
                </a:rPr>
                <a:t>— ПОВИШАВАНЕ НА КВАЛИФИКАЦИЯТА</a:t>
              </a:r>
              <a:br>
                <a:rPr lang="bg-BG" sz="600" b="1">
                  <a:solidFill>
                    <a:srgbClr val="003399"/>
                  </a:solidFill>
                </a:rPr>
              </a:br>
              <a:r>
                <a:rPr lang="bg-BG" sz="600" b="1">
                  <a:solidFill>
                    <a:srgbClr val="003399"/>
                  </a:solidFill>
                </a:rPr>
                <a:t>— ПРЕКВАЛИФИКАЦИЯ</a:t>
              </a:r>
            </a:p>
          </p:txBody>
        </p:sp>
        <p:sp>
          <p:nvSpPr>
            <p:cNvPr id="41" name="Rechteck 40"/>
            <p:cNvSpPr/>
            <p:nvPr/>
          </p:nvSpPr>
          <p:spPr>
            <a:xfrm>
              <a:off x="6871850" y="3940530"/>
              <a:ext cx="1000741" cy="230201"/>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bg-BG" sz="600" b="1">
                  <a:solidFill>
                    <a:srgbClr val="003399"/>
                  </a:solidFill>
                </a:rPr>
                <a:t>— ДЕКВАЛИФИЦИРАНЕ</a:t>
              </a:r>
            </a:p>
          </p:txBody>
        </p:sp>
        <p:sp>
          <p:nvSpPr>
            <p:cNvPr id="42" name="Textfeld 41"/>
            <p:cNvSpPr txBox="1"/>
            <p:nvPr/>
          </p:nvSpPr>
          <p:spPr>
            <a:xfrm>
              <a:off x="4398259" y="3815966"/>
              <a:ext cx="1372193" cy="369332"/>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bg-BG" sz="600" b="1" dirty="0">
                  <a:solidFill>
                    <a:srgbClr val="003399"/>
                  </a:solidFill>
                </a:rPr>
                <a:t>НАМАЛЕНО РАБОТНО НАТОВАРВАНЕ</a:t>
              </a:r>
            </a:p>
            <a:p>
              <a:pPr marL="115888" indent="-115888">
                <a:buFont typeface="Wingdings" panose="05000000000000000000" pitchFamily="2" charset="2"/>
                <a:buChar char="§"/>
              </a:pPr>
              <a:r>
                <a:rPr lang="bg-BG" sz="600" b="1" dirty="0">
                  <a:solidFill>
                    <a:srgbClr val="003399"/>
                  </a:solidFill>
                </a:rPr>
                <a:t>ЕФЕКТИВНОСТ</a:t>
              </a:r>
            </a:p>
          </p:txBody>
        </p:sp>
        <p:sp>
          <p:nvSpPr>
            <p:cNvPr id="43" name="Rechteck 42"/>
            <p:cNvSpPr/>
            <p:nvPr/>
          </p:nvSpPr>
          <p:spPr>
            <a:xfrm>
              <a:off x="4412072" y="4195115"/>
              <a:ext cx="1438544" cy="3852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600" b="1" dirty="0">
                  <a:solidFill>
                    <a:srgbClr val="003399"/>
                  </a:solidFill>
                </a:rPr>
                <a:t>ПРЕKОМЕРНО РАЗЧИТАНЕ</a:t>
              </a:r>
            </a:p>
            <a:p>
              <a:pPr marL="115888" indent="-115888">
                <a:buFont typeface="Wingdings" panose="05000000000000000000" pitchFamily="2" charset="2"/>
                <a:buChar char="§"/>
              </a:pPr>
              <a:r>
                <a:rPr lang="bg-BG" sz="600" b="1" dirty="0">
                  <a:solidFill>
                    <a:srgbClr val="003399"/>
                  </a:solidFill>
                </a:rPr>
                <a:t>ПРИСТРАСТИЕ КЪМ АВТОМАТИЗАЦИЯ</a:t>
              </a:r>
            </a:p>
            <a:p>
              <a:pPr marL="115888" indent="-115888">
                <a:buFont typeface="Wingdings" panose="05000000000000000000" pitchFamily="2" charset="2"/>
                <a:buChar char="§"/>
              </a:pPr>
              <a:r>
                <a:rPr lang="bg-BG" sz="600" b="1" dirty="0">
                  <a:solidFill>
                    <a:srgbClr val="003399"/>
                  </a:solidFill>
                </a:rPr>
                <a:t>ЗЛОУПОТРЕБА</a:t>
              </a:r>
            </a:p>
          </p:txBody>
        </p:sp>
        <p:sp>
          <p:nvSpPr>
            <p:cNvPr id="44" name="Rechteck 43"/>
            <p:cNvSpPr/>
            <p:nvPr/>
          </p:nvSpPr>
          <p:spPr>
            <a:xfrm>
              <a:off x="3239771" y="3075964"/>
              <a:ext cx="1172301" cy="487250"/>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tIns="576000" bIns="612000" rtlCol="0" anchor="ctr"/>
            <a:lstStyle/>
            <a:p>
              <a:pPr marL="115888" indent="-115888">
                <a:buFont typeface="Wingdings" panose="05000000000000000000" pitchFamily="2" charset="2"/>
                <a:buChar char="§"/>
              </a:pPr>
              <a:r>
                <a:rPr lang="bg-BG" sz="600" b="1" dirty="0">
                  <a:solidFill>
                    <a:srgbClr val="003399"/>
                  </a:solidFill>
                </a:rPr>
                <a:t>ЗАГУБА НА НЕПРИКОСНОВЕНОСТ НА ЛИЧНИЯ ЖИВОТ</a:t>
              </a:r>
            </a:p>
            <a:p>
              <a:pPr marL="115888" indent="-115888">
                <a:buFont typeface="Wingdings" panose="05000000000000000000" pitchFamily="2" charset="2"/>
                <a:buChar char="§"/>
              </a:pPr>
              <a:r>
                <a:rPr lang="bg-BG" sz="600" b="1" dirty="0">
                  <a:solidFill>
                    <a:srgbClr val="003399"/>
                  </a:solidFill>
                </a:rPr>
                <a:t>САМОЦЕНЗУРА</a:t>
              </a:r>
            </a:p>
          </p:txBody>
        </p:sp>
        <p:sp>
          <p:nvSpPr>
            <p:cNvPr id="45" name="Rechteck 44"/>
            <p:cNvSpPr/>
            <p:nvPr/>
          </p:nvSpPr>
          <p:spPr>
            <a:xfrm>
              <a:off x="2988429" y="2084090"/>
              <a:ext cx="1578400" cy="39935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600" b="1" dirty="0">
                  <a:solidFill>
                    <a:srgbClr val="003399"/>
                  </a:solidFill>
                </a:rPr>
                <a:t>ЗАГУБА НА АВТОНОМНОСТ</a:t>
              </a:r>
            </a:p>
            <a:p>
              <a:pPr marL="115888" indent="-115888">
                <a:buFont typeface="Wingdings" panose="05000000000000000000" pitchFamily="2" charset="2"/>
                <a:buChar char="§"/>
              </a:pPr>
              <a:r>
                <a:rPr lang="bg-BG" sz="600" b="1" dirty="0">
                  <a:solidFill>
                    <a:srgbClr val="003399"/>
                  </a:solidFill>
                </a:rPr>
                <a:t>ЗАГУБА НА СМИСЪЛ</a:t>
              </a:r>
            </a:p>
            <a:p>
              <a:pPr marL="115888" indent="-115888">
                <a:buFont typeface="Wingdings" panose="05000000000000000000" pitchFamily="2" charset="2"/>
                <a:buChar char="§"/>
              </a:pPr>
              <a:r>
                <a:rPr lang="bg-BG" sz="600" b="1" dirty="0">
                  <a:solidFill>
                    <a:srgbClr val="003399"/>
                  </a:solidFill>
                </a:rPr>
                <a:t>ДЕПЕРСОНАЛИЗАЦИЯ</a:t>
              </a:r>
            </a:p>
          </p:txBody>
        </p:sp>
        <p:sp>
          <p:nvSpPr>
            <p:cNvPr id="46" name="Rechteck 45"/>
            <p:cNvSpPr/>
            <p:nvPr/>
          </p:nvSpPr>
          <p:spPr>
            <a:xfrm>
              <a:off x="4280895" y="900229"/>
              <a:ext cx="1433919" cy="399490"/>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600" b="1">
                  <a:solidFill>
                    <a:srgbClr val="003399"/>
                  </a:solidFill>
                </a:rPr>
                <a:t>СТРАХ</a:t>
              </a:r>
            </a:p>
            <a:p>
              <a:pPr marL="115888" indent="-115888">
                <a:buFont typeface="Wingdings" panose="05000000000000000000" pitchFamily="2" charset="2"/>
                <a:buChar char="§"/>
              </a:pPr>
              <a:r>
                <a:rPr lang="bg-BG" sz="600" b="1">
                  <a:solidFill>
                    <a:srgbClr val="003399"/>
                  </a:solidFill>
                </a:rPr>
                <a:t>СТРЕС</a:t>
              </a:r>
            </a:p>
            <a:p>
              <a:pPr marL="115888" indent="-115888">
                <a:buFont typeface="Wingdings" panose="05000000000000000000" pitchFamily="2" charset="2"/>
                <a:buChar char="§"/>
              </a:pPr>
              <a:r>
                <a:rPr lang="bg-BG" sz="600" b="1">
                  <a:solidFill>
                    <a:srgbClr val="003399"/>
                  </a:solidFill>
                </a:rPr>
                <a:t>ЛОШО ПСИХИЧНО ЗДРАВЕ</a:t>
              </a:r>
            </a:p>
          </p:txBody>
        </p:sp>
        <p:sp>
          <p:nvSpPr>
            <p:cNvPr id="292" name="Textfeld 291"/>
            <p:cNvSpPr txBox="1"/>
            <p:nvPr/>
          </p:nvSpPr>
          <p:spPr>
            <a:xfrm>
              <a:off x="4952297" y="1368322"/>
              <a:ext cx="726801" cy="369332"/>
            </a:xfrm>
            <a:prstGeom prst="rect">
              <a:avLst/>
            </a:prstGeom>
            <a:noFill/>
          </p:spPr>
          <p:txBody>
            <a:bodyPr wrap="square" rtlCol="0">
              <a:spAutoFit/>
            </a:bodyPr>
            <a:lstStyle/>
            <a:p>
              <a:pPr algn="ctr"/>
              <a:r>
                <a:rPr lang="bg-BG" sz="600" b="1" dirty="0">
                  <a:solidFill>
                    <a:srgbClr val="003399"/>
                  </a:solidFill>
                </a:rPr>
                <a:t>ЗАГУБА НА РАБОТНИ МЕСТА</a:t>
              </a:r>
            </a:p>
          </p:txBody>
        </p:sp>
        <p:sp>
          <p:nvSpPr>
            <p:cNvPr id="48" name="Textfeld 47"/>
            <p:cNvSpPr txBox="1"/>
            <p:nvPr/>
          </p:nvSpPr>
          <p:spPr>
            <a:xfrm>
              <a:off x="6160237" y="1431816"/>
              <a:ext cx="867855" cy="184666"/>
            </a:xfrm>
            <a:prstGeom prst="rect">
              <a:avLst/>
            </a:prstGeom>
            <a:noFill/>
          </p:spPr>
          <p:txBody>
            <a:bodyPr wrap="square" rtlCol="0">
              <a:spAutoFit/>
            </a:bodyPr>
            <a:lstStyle/>
            <a:p>
              <a:r>
                <a:rPr lang="bg-BG" sz="600" b="1" dirty="0">
                  <a:solidFill>
                    <a:srgbClr val="003399"/>
                  </a:solidFill>
                </a:rPr>
                <a:t>БЕЗОПАСНОСТ</a:t>
              </a:r>
            </a:p>
          </p:txBody>
        </p:sp>
        <p:sp>
          <p:nvSpPr>
            <p:cNvPr id="49" name="Textfeld 48"/>
            <p:cNvSpPr txBox="1"/>
            <p:nvPr/>
          </p:nvSpPr>
          <p:spPr>
            <a:xfrm>
              <a:off x="6706486" y="2444257"/>
              <a:ext cx="711992" cy="276999"/>
            </a:xfrm>
            <a:prstGeom prst="rect">
              <a:avLst/>
            </a:prstGeom>
            <a:noFill/>
          </p:spPr>
          <p:txBody>
            <a:bodyPr wrap="square" rtlCol="0">
              <a:spAutoFit/>
            </a:bodyPr>
            <a:lstStyle/>
            <a:p>
              <a:pPr algn="ctr"/>
              <a:r>
                <a:rPr lang="bg-BG" sz="600" b="1">
                  <a:solidFill>
                    <a:srgbClr val="003399"/>
                  </a:solidFill>
                </a:rPr>
                <a:t>СОЦИАЛНА СТРУКТУРА</a:t>
              </a:r>
            </a:p>
          </p:txBody>
        </p:sp>
        <p:sp>
          <p:nvSpPr>
            <p:cNvPr id="50" name="Textfeld 49"/>
            <p:cNvSpPr txBox="1"/>
            <p:nvPr/>
          </p:nvSpPr>
          <p:spPr>
            <a:xfrm>
              <a:off x="6465425" y="3193987"/>
              <a:ext cx="758383" cy="461665"/>
            </a:xfrm>
            <a:prstGeom prst="rect">
              <a:avLst/>
            </a:prstGeom>
            <a:noFill/>
          </p:spPr>
          <p:txBody>
            <a:bodyPr wrap="square" rtlCol="0">
              <a:spAutoFit/>
            </a:bodyPr>
            <a:lstStyle/>
            <a:p>
              <a:pPr algn="ctr"/>
              <a:r>
                <a:rPr lang="bg-BG" sz="600" b="1" dirty="0">
                  <a:solidFill>
                    <a:srgbClr val="003399"/>
                  </a:solidFill>
                </a:rPr>
                <a:t>ПРЕОБРАЗУВАНЕ НА РАБОТНИТЕ МЕСТА</a:t>
              </a:r>
            </a:p>
          </p:txBody>
        </p:sp>
        <p:sp>
          <p:nvSpPr>
            <p:cNvPr id="51" name="Textfeld 50"/>
            <p:cNvSpPr txBox="1"/>
            <p:nvPr/>
          </p:nvSpPr>
          <p:spPr>
            <a:xfrm>
              <a:off x="5379259" y="3602330"/>
              <a:ext cx="726801" cy="184666"/>
            </a:xfrm>
            <a:prstGeom prst="rect">
              <a:avLst/>
            </a:prstGeom>
            <a:noFill/>
          </p:spPr>
          <p:txBody>
            <a:bodyPr wrap="square" rtlCol="0">
              <a:spAutoFit/>
            </a:bodyPr>
            <a:lstStyle/>
            <a:p>
              <a:r>
                <a:rPr lang="bg-BG" sz="600" b="1">
                  <a:solidFill>
                    <a:srgbClr val="003399"/>
                  </a:solidFill>
                </a:rPr>
                <a:t>ДОВЕРИЕ</a:t>
              </a:r>
            </a:p>
          </p:txBody>
        </p:sp>
        <p:sp>
          <p:nvSpPr>
            <p:cNvPr id="52" name="Textfeld 51"/>
            <p:cNvSpPr txBox="1"/>
            <p:nvPr/>
          </p:nvSpPr>
          <p:spPr>
            <a:xfrm>
              <a:off x="4242314" y="2928542"/>
              <a:ext cx="855881" cy="184666"/>
            </a:xfrm>
            <a:prstGeom prst="rect">
              <a:avLst/>
            </a:prstGeom>
            <a:noFill/>
          </p:spPr>
          <p:txBody>
            <a:bodyPr wrap="square" rtlCol="0">
              <a:spAutoFit/>
            </a:bodyPr>
            <a:lstStyle/>
            <a:p>
              <a:r>
                <a:rPr lang="bg-BG" sz="600" b="1" dirty="0">
                  <a:solidFill>
                    <a:srgbClr val="003399"/>
                  </a:solidFill>
                </a:rPr>
                <a:t>НАБЛЮДАВАНЕ</a:t>
              </a:r>
            </a:p>
          </p:txBody>
        </p:sp>
        <p:sp>
          <p:nvSpPr>
            <p:cNvPr id="53" name="Textfeld 52"/>
            <p:cNvSpPr txBox="1"/>
            <p:nvPr/>
          </p:nvSpPr>
          <p:spPr>
            <a:xfrm>
              <a:off x="4362916" y="1890979"/>
              <a:ext cx="933891" cy="184666"/>
            </a:xfrm>
            <a:prstGeom prst="rect">
              <a:avLst/>
            </a:prstGeom>
            <a:noFill/>
          </p:spPr>
          <p:txBody>
            <a:bodyPr wrap="square" rtlCol="0">
              <a:spAutoFit/>
            </a:bodyPr>
            <a:lstStyle/>
            <a:p>
              <a:r>
                <a:rPr lang="bg-BG" sz="600" b="1" dirty="0">
                  <a:solidFill>
                    <a:srgbClr val="003399"/>
                  </a:solidFill>
                </a:rPr>
                <a:t>AВТОНОМНОСТ</a:t>
              </a:r>
            </a:p>
          </p:txBody>
        </p:sp>
      </p:grpSp>
      <p:sp>
        <p:nvSpPr>
          <p:cNvPr id="13" name="TextBox 12">
            <a:extLst>
              <a:ext uri="{FF2B5EF4-FFF2-40B4-BE49-F238E27FC236}">
                <a16:creationId xmlns:a16="http://schemas.microsoft.com/office/drawing/2014/main" id="{8F8C2F19-F7E7-BCCF-C87B-368562460704}"/>
              </a:ext>
            </a:extLst>
          </p:cNvPr>
          <p:cNvSpPr txBox="1"/>
          <p:nvPr/>
        </p:nvSpPr>
        <p:spPr>
          <a:xfrm>
            <a:off x="5936052" y="1383702"/>
            <a:ext cx="2622697" cy="1200329"/>
          </a:xfrm>
          <a:prstGeom prst="rect">
            <a:avLst/>
          </a:prstGeom>
          <a:noFill/>
        </p:spPr>
        <p:txBody>
          <a:bodyPr wrap="square"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bg-BG" sz="1200" dirty="0"/>
              <a:t>Сред възможностите са намаляването на работното натоварване, предотвратяването на злополуки, повишаване на квалификацията и преквалификация. </a:t>
            </a:r>
          </a:p>
        </p:txBody>
      </p:sp>
      <p:sp>
        <p:nvSpPr>
          <p:cNvPr id="19" name="TextBox 18">
            <a:extLst>
              <a:ext uri="{FF2B5EF4-FFF2-40B4-BE49-F238E27FC236}">
                <a16:creationId xmlns:a16="http://schemas.microsoft.com/office/drawing/2014/main" id="{2D1232E3-1AFD-33D1-14E6-89996ADBC043}"/>
              </a:ext>
            </a:extLst>
          </p:cNvPr>
          <p:cNvSpPr txBox="1"/>
          <p:nvPr/>
        </p:nvSpPr>
        <p:spPr>
          <a:xfrm>
            <a:off x="5953290" y="2834883"/>
            <a:ext cx="2622697" cy="1200329"/>
          </a:xfrm>
          <a:prstGeom prst="rect">
            <a:avLst/>
          </a:prstGeom>
          <a:noFill/>
        </p:spPr>
        <p:txBody>
          <a:bodyPr wrap="square" rtlCol="0">
            <a:spAutoFit/>
          </a:bodyPr>
          <a:lstStyle/>
          <a:p>
            <a:r>
              <a:rPr lang="bg-BG" sz="1200" dirty="0">
                <a:solidFill>
                  <a:srgbClr val="003399"/>
                </a:solidFill>
              </a:rPr>
              <a:t>Рисковете са свързани с всички категории и включват страх от загуба на работни места, автоцензура, пристрастност към автоматизацията и деквалифициране.   </a:t>
            </a:r>
          </a:p>
        </p:txBody>
      </p:sp>
      <p:grpSp>
        <p:nvGrpSpPr>
          <p:cNvPr id="47" name="Group 46">
            <a:extLst>
              <a:ext uri="{FF2B5EF4-FFF2-40B4-BE49-F238E27FC236}">
                <a16:creationId xmlns:a16="http://schemas.microsoft.com/office/drawing/2014/main" id="{D201B096-D2AC-484C-8F0E-1C35230BF7C4}"/>
              </a:ext>
            </a:extLst>
          </p:cNvPr>
          <p:cNvGrpSpPr/>
          <p:nvPr/>
        </p:nvGrpSpPr>
        <p:grpSpPr>
          <a:xfrm>
            <a:off x="3137539" y="4212668"/>
            <a:ext cx="1333179" cy="479018"/>
            <a:chOff x="1887666" y="4470727"/>
            <a:chExt cx="1333179" cy="479018"/>
          </a:xfrm>
        </p:grpSpPr>
        <p:grpSp>
          <p:nvGrpSpPr>
            <p:cNvPr id="54" name="Group 53">
              <a:extLst>
                <a:ext uri="{FF2B5EF4-FFF2-40B4-BE49-F238E27FC236}">
                  <a16:creationId xmlns:a16="http://schemas.microsoft.com/office/drawing/2014/main" id="{2711C472-5821-4263-A590-BB45D1D92A0B}"/>
                </a:ext>
              </a:extLst>
            </p:cNvPr>
            <p:cNvGrpSpPr/>
            <p:nvPr/>
          </p:nvGrpSpPr>
          <p:grpSpPr>
            <a:xfrm>
              <a:off x="1887666" y="4470727"/>
              <a:ext cx="1333179" cy="479018"/>
              <a:chOff x="1034983" y="2994423"/>
              <a:chExt cx="972277" cy="479018"/>
            </a:xfrm>
          </p:grpSpPr>
          <p:sp>
            <p:nvSpPr>
              <p:cNvPr id="56" name="Textfeld 288">
                <a:extLst>
                  <a:ext uri="{FF2B5EF4-FFF2-40B4-BE49-F238E27FC236}">
                    <a16:creationId xmlns:a16="http://schemas.microsoft.com/office/drawing/2014/main" id="{DA373B34-B358-421D-BD0E-37BBD7D2896B}"/>
                  </a:ext>
                </a:extLst>
              </p:cNvPr>
              <p:cNvSpPr txBox="1"/>
              <p:nvPr/>
            </p:nvSpPr>
            <p:spPr>
              <a:xfrm>
                <a:off x="1119144" y="3066106"/>
                <a:ext cx="133274" cy="184666"/>
              </a:xfrm>
              <a:prstGeom prst="rect">
                <a:avLst/>
              </a:prstGeom>
              <a:solidFill>
                <a:srgbClr val="D7E3AF"/>
              </a:solidFill>
            </p:spPr>
            <p:txBody>
              <a:bodyPr wrap="square" rtlCol="0">
                <a:spAutoFit/>
              </a:bodyPr>
              <a:lstStyle/>
              <a:p>
                <a:endParaRPr lang="de-DE" sz="600" b="1" dirty="0"/>
              </a:p>
            </p:txBody>
          </p:sp>
          <p:sp>
            <p:nvSpPr>
              <p:cNvPr id="57" name="TextBox 56">
                <a:extLst>
                  <a:ext uri="{FF2B5EF4-FFF2-40B4-BE49-F238E27FC236}">
                    <a16:creationId xmlns:a16="http://schemas.microsoft.com/office/drawing/2014/main" id="{D18AE582-A92C-4FB1-B769-0EBD5F24DBCE}"/>
                  </a:ext>
                </a:extLst>
              </p:cNvPr>
              <p:cNvSpPr txBox="1"/>
              <p:nvPr/>
            </p:nvSpPr>
            <p:spPr>
              <a:xfrm>
                <a:off x="1258811" y="3026888"/>
                <a:ext cx="731963" cy="200055"/>
              </a:xfrm>
              <a:prstGeom prst="rect">
                <a:avLst/>
              </a:prstGeom>
              <a:noFill/>
            </p:spPr>
            <p:txBody>
              <a:bodyPr wrap="square" rtlCol="0">
                <a:spAutoFit/>
              </a:bodyPr>
              <a:lstStyle/>
              <a:p>
                <a:r>
                  <a:rPr lang="bg-BG" sz="700" dirty="0">
                    <a:solidFill>
                      <a:srgbClr val="003399"/>
                    </a:solidFill>
                  </a:rPr>
                  <a:t>Възможности</a:t>
                </a:r>
              </a:p>
            </p:txBody>
          </p:sp>
          <p:sp>
            <p:nvSpPr>
              <p:cNvPr id="58" name="TextBox 57">
                <a:extLst>
                  <a:ext uri="{FF2B5EF4-FFF2-40B4-BE49-F238E27FC236}">
                    <a16:creationId xmlns:a16="http://schemas.microsoft.com/office/drawing/2014/main" id="{FBC5F08A-F541-4D1F-8FF4-FAFF84C16224}"/>
                  </a:ext>
                </a:extLst>
              </p:cNvPr>
              <p:cNvSpPr txBox="1"/>
              <p:nvPr/>
            </p:nvSpPr>
            <p:spPr>
              <a:xfrm>
                <a:off x="1258811" y="3223799"/>
                <a:ext cx="498855" cy="200055"/>
              </a:xfrm>
              <a:prstGeom prst="rect">
                <a:avLst/>
              </a:prstGeom>
              <a:noFill/>
            </p:spPr>
            <p:txBody>
              <a:bodyPr wrap="square" rtlCol="0">
                <a:spAutoFit/>
              </a:bodyPr>
              <a:lstStyle/>
              <a:p>
                <a:r>
                  <a:rPr lang="bg-BG" sz="700" dirty="0">
                    <a:solidFill>
                      <a:srgbClr val="003399"/>
                    </a:solidFill>
                  </a:rPr>
                  <a:t>Рискове</a:t>
                </a:r>
              </a:p>
            </p:txBody>
          </p:sp>
          <p:sp>
            <p:nvSpPr>
              <p:cNvPr id="59" name="Rectangle 58">
                <a:extLst>
                  <a:ext uri="{FF2B5EF4-FFF2-40B4-BE49-F238E27FC236}">
                    <a16:creationId xmlns:a16="http://schemas.microsoft.com/office/drawing/2014/main" id="{91C78AA3-6554-440C-A8CA-2D05C10F57A1}"/>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sz="1600"/>
              </a:p>
            </p:txBody>
          </p:sp>
        </p:grpSp>
        <p:sp>
          <p:nvSpPr>
            <p:cNvPr id="55" name="Textfeld 288">
              <a:extLst>
                <a:ext uri="{FF2B5EF4-FFF2-40B4-BE49-F238E27FC236}">
                  <a16:creationId xmlns:a16="http://schemas.microsoft.com/office/drawing/2014/main" id="{F4CF1B65-7E8E-4B12-9C0E-25397D04D1B0}"/>
                </a:ext>
              </a:extLst>
            </p:cNvPr>
            <p:cNvSpPr txBox="1"/>
            <p:nvPr/>
          </p:nvSpPr>
          <p:spPr>
            <a:xfrm>
              <a:off x="2003066" y="4750762"/>
              <a:ext cx="182744" cy="184666"/>
            </a:xfrm>
            <a:prstGeom prst="rect">
              <a:avLst/>
            </a:prstGeom>
            <a:solidFill>
              <a:srgbClr val="D6E1F1"/>
            </a:solidFill>
          </p:spPr>
          <p:txBody>
            <a:bodyPr wrap="square" rtlCol="0">
              <a:spAutoFit/>
            </a:bodyPr>
            <a:lstStyle/>
            <a:p>
              <a:endParaRPr lang="de-DE" sz="600" b="1" dirty="0"/>
            </a:p>
          </p:txBody>
        </p:sp>
      </p:grpSp>
    </p:spTree>
    <p:extLst>
      <p:ext uri="{BB962C8B-B14F-4D97-AF65-F5344CB8AC3E}">
        <p14:creationId xmlns:p14="http://schemas.microsoft.com/office/powerpoint/2010/main" val="24827431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796DC411-A64F-DB77-96C4-823B8605A563}"/>
              </a:ext>
            </a:extLst>
          </p:cNvPr>
          <p:cNvSpPr txBox="1">
            <a:spLocks noGrp="1"/>
          </p:cNvSpPr>
          <p:nvPr>
            <p:ph type="title"/>
          </p:nvPr>
        </p:nvSpPr>
        <p:spPr>
          <a:xfrm>
            <a:off x="364510" y="137793"/>
            <a:ext cx="7559872" cy="367201"/>
          </a:xfrm>
          <a:prstGeom prst="rect">
            <a:avLst/>
          </a:prstGeom>
        </p:spPr>
        <p:txBody>
          <a:bodyPr/>
          <a:lstStyle/>
          <a:p>
            <a:r>
              <a:rPr lang="bg-BG" sz="2100" dirty="0"/>
              <a:t>Фактори за БЗР и въздействие на усъвършенстваната роботика </a:t>
            </a:r>
          </a:p>
        </p:txBody>
      </p:sp>
      <p:grpSp>
        <p:nvGrpSpPr>
          <p:cNvPr id="8" name="Group 7">
            <a:extLst>
              <a:ext uri="{FF2B5EF4-FFF2-40B4-BE49-F238E27FC236}">
                <a16:creationId xmlns:a16="http://schemas.microsoft.com/office/drawing/2014/main" id="{5CE121ED-2293-46BA-858F-6828E2304B41}"/>
              </a:ext>
            </a:extLst>
          </p:cNvPr>
          <p:cNvGrpSpPr/>
          <p:nvPr/>
        </p:nvGrpSpPr>
        <p:grpSpPr>
          <a:xfrm>
            <a:off x="93052" y="929299"/>
            <a:ext cx="5669930" cy="3728914"/>
            <a:chOff x="3266846" y="874121"/>
            <a:chExt cx="5798691" cy="3813596"/>
          </a:xfrm>
        </p:grpSpPr>
        <p:sp>
          <p:nvSpPr>
            <p:cNvPr id="23" name="Ellipse 22"/>
            <p:cNvSpPr/>
            <p:nvPr/>
          </p:nvSpPr>
          <p:spPr>
            <a:xfrm>
              <a:off x="4641048" y="1087756"/>
              <a:ext cx="3185160" cy="3185160"/>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24" name="Ellipse 23"/>
            <p:cNvSpPr/>
            <p:nvPr/>
          </p:nvSpPr>
          <p:spPr>
            <a:xfrm>
              <a:off x="5288792" y="1731069"/>
              <a:ext cx="1882140" cy="1882140"/>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25" name="Ellipse 24"/>
            <p:cNvSpPr/>
            <p:nvPr/>
          </p:nvSpPr>
          <p:spPr>
            <a:xfrm>
              <a:off x="5502152" y="1944429"/>
              <a:ext cx="1455420" cy="1455420"/>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26" name="Ellipse 25"/>
            <p:cNvSpPr/>
            <p:nvPr/>
          </p:nvSpPr>
          <p:spPr>
            <a:xfrm>
              <a:off x="5850670" y="2292948"/>
              <a:ext cx="758383" cy="758383"/>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sp>
          <p:nvSpPr>
            <p:cNvPr id="27" name="Rechteck 26"/>
            <p:cNvSpPr/>
            <p:nvPr/>
          </p:nvSpPr>
          <p:spPr>
            <a:xfrm>
              <a:off x="6214622" y="1066336"/>
              <a:ext cx="38100" cy="71520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200"/>
            </a:p>
          </p:txBody>
        </p:sp>
        <p:cxnSp>
          <p:nvCxnSpPr>
            <p:cNvPr id="28" name="Gerader Verbinder 27"/>
            <p:cNvCxnSpPr/>
            <p:nvPr/>
          </p:nvCxnSpPr>
          <p:spPr>
            <a:xfrm flipH="1">
              <a:off x="5979561" y="3576640"/>
              <a:ext cx="108529" cy="684719"/>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9" name="Gerader Verbinder 28"/>
            <p:cNvCxnSpPr/>
            <p:nvPr/>
          </p:nvCxnSpPr>
          <p:spPr>
            <a:xfrm flipV="1">
              <a:off x="6994093" y="1731069"/>
              <a:ext cx="651510" cy="478096"/>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30" name="Gerader Verbinder 29"/>
            <p:cNvCxnSpPr/>
            <p:nvPr/>
          </p:nvCxnSpPr>
          <p:spPr>
            <a:xfrm>
              <a:off x="7137050" y="2896159"/>
              <a:ext cx="660857" cy="14772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1" name="Gerader Verbinder 30"/>
            <p:cNvCxnSpPr/>
            <p:nvPr/>
          </p:nvCxnSpPr>
          <p:spPr>
            <a:xfrm flipH="1" flipV="1">
              <a:off x="6715993" y="3478932"/>
              <a:ext cx="345671" cy="56170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2" name="Gerader Verbinder 31"/>
            <p:cNvCxnSpPr>
              <a:endCxn id="24" idx="3"/>
            </p:cNvCxnSpPr>
            <p:nvPr/>
          </p:nvCxnSpPr>
          <p:spPr>
            <a:xfrm flipV="1">
              <a:off x="5019485" y="3337576"/>
              <a:ext cx="544941" cy="384635"/>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33" name="Gerader Verbinder 32"/>
            <p:cNvCxnSpPr/>
            <p:nvPr/>
          </p:nvCxnSpPr>
          <p:spPr>
            <a:xfrm>
              <a:off x="4862987" y="1853082"/>
              <a:ext cx="542150" cy="343694"/>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4" name="Textfeld 33"/>
            <p:cNvSpPr txBox="1"/>
            <p:nvPr/>
          </p:nvSpPr>
          <p:spPr>
            <a:xfrm>
              <a:off x="6528773" y="976403"/>
              <a:ext cx="1547082" cy="472149"/>
            </a:xfrm>
            <a:prstGeom prst="rect">
              <a:avLst/>
            </a:prstGeom>
            <a:solidFill>
              <a:srgbClr val="D7E3AF"/>
            </a:solidFill>
          </p:spPr>
          <p:txBody>
            <a:bodyPr wrap="square" lIns="91440" tIns="45720" rIns="91440" bIns="45720" rtlCol="0" anchor="t">
              <a:spAutoFit/>
            </a:bodyPr>
            <a:lstStyle/>
            <a:p>
              <a:pPr marL="115570" indent="-115570">
                <a:buFont typeface="Wingdings" panose="05000000000000000000" pitchFamily="2" charset="2"/>
                <a:buChar char="§"/>
              </a:pPr>
              <a:r>
                <a:rPr lang="bg-BG" sz="600" b="1" dirty="0">
                  <a:solidFill>
                    <a:srgbClr val="003399"/>
                  </a:solidFill>
                </a:rPr>
                <a:t>ПРЕВЕНЦИЯ НА МСУ</a:t>
              </a:r>
              <a:endParaRPr lang="en-US" dirty="0"/>
            </a:p>
            <a:p>
              <a:pPr marL="115570" indent="-115570">
                <a:buFont typeface="Wingdings" panose="05000000000000000000" pitchFamily="2" charset="2"/>
                <a:buChar char="§"/>
              </a:pPr>
              <a:r>
                <a:rPr lang="bg-BG" sz="600" b="1" dirty="0">
                  <a:solidFill>
                    <a:srgbClr val="003399"/>
                  </a:solidFill>
                </a:rPr>
                <a:t>БЕЗОПАСНОСТ</a:t>
              </a:r>
              <a:endParaRPr lang="bg-BG" sz="600" b="1" dirty="0">
                <a:solidFill>
                  <a:srgbClr val="003399"/>
                </a:solidFill>
                <a:cs typeface="Arial"/>
              </a:endParaRPr>
            </a:p>
            <a:p>
              <a:pPr marL="115570" indent="-115570">
                <a:buFont typeface="Wingdings" panose="05000000000000000000" pitchFamily="2" charset="2"/>
                <a:buChar char="§"/>
              </a:pPr>
              <a:r>
                <a:rPr lang="bg-BG" sz="600" b="1" dirty="0">
                  <a:solidFill>
                    <a:srgbClr val="003399"/>
                  </a:solidFill>
                </a:rPr>
                <a:t>НАМАЛЯВАНЕ НА ОПАСНОСТИТЕ</a:t>
              </a:r>
              <a:endParaRPr lang="bg-BG" sz="600" b="1" dirty="0">
                <a:solidFill>
                  <a:srgbClr val="003399"/>
                </a:solidFill>
                <a:cs typeface="Arial"/>
              </a:endParaRPr>
            </a:p>
          </p:txBody>
        </p:sp>
        <p:sp>
          <p:nvSpPr>
            <p:cNvPr id="35" name="Rechteck 34"/>
            <p:cNvSpPr/>
            <p:nvPr/>
          </p:nvSpPr>
          <p:spPr>
            <a:xfrm>
              <a:off x="7436062" y="2231699"/>
              <a:ext cx="1629475" cy="19775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bg-BG" sz="600" b="1">
                  <a:solidFill>
                    <a:srgbClr val="003399"/>
                  </a:solidFill>
                </a:rPr>
                <a:t>ОТХВЪРЛЯНЕ НА СИСТЕМАТА</a:t>
              </a:r>
            </a:p>
          </p:txBody>
        </p:sp>
        <p:sp>
          <p:nvSpPr>
            <p:cNvPr id="36" name="Textfeld 35"/>
            <p:cNvSpPr txBox="1"/>
            <p:nvPr/>
          </p:nvSpPr>
          <p:spPr>
            <a:xfrm rot="18489174">
              <a:off x="5170323" y="1982441"/>
              <a:ext cx="961859" cy="204598"/>
            </a:xfrm>
            <a:prstGeom prst="rect">
              <a:avLst/>
            </a:prstGeom>
            <a:noFill/>
          </p:spPr>
          <p:txBody>
            <a:bodyPr wrap="square" rtlCol="0">
              <a:spAutoFit/>
            </a:bodyPr>
            <a:lstStyle/>
            <a:p>
              <a:r>
                <a:rPr lang="bg-BG" sz="700" b="1" dirty="0" err="1">
                  <a:solidFill>
                    <a:srgbClr val="003399"/>
                  </a:solidFill>
                </a:rPr>
                <a:t>Психосоциални</a:t>
              </a:r>
              <a:endParaRPr lang="bg-BG" sz="700" b="1" dirty="0">
                <a:solidFill>
                  <a:srgbClr val="003399"/>
                </a:solidFill>
              </a:endParaRPr>
            </a:p>
          </p:txBody>
        </p:sp>
        <p:sp>
          <p:nvSpPr>
            <p:cNvPr id="37" name="Textfeld 36"/>
            <p:cNvSpPr txBox="1"/>
            <p:nvPr/>
          </p:nvSpPr>
          <p:spPr>
            <a:xfrm rot="1720010">
              <a:off x="6346595" y="1908915"/>
              <a:ext cx="875511" cy="207749"/>
            </a:xfrm>
            <a:prstGeom prst="rect">
              <a:avLst/>
            </a:prstGeom>
            <a:noFill/>
          </p:spPr>
          <p:txBody>
            <a:bodyPr wrap="square" rtlCol="0">
              <a:spAutoFit/>
            </a:bodyPr>
            <a:lstStyle/>
            <a:p>
              <a:r>
                <a:rPr lang="bg-BG" sz="700" b="1">
                  <a:solidFill>
                    <a:srgbClr val="003399"/>
                  </a:solidFill>
                </a:rPr>
                <a:t>Физически</a:t>
              </a:r>
            </a:p>
          </p:txBody>
        </p:sp>
        <p:sp>
          <p:nvSpPr>
            <p:cNvPr id="38" name="Textfeld 37"/>
            <p:cNvSpPr txBox="1"/>
            <p:nvPr/>
          </p:nvSpPr>
          <p:spPr>
            <a:xfrm rot="19287176">
              <a:off x="6256053" y="3153629"/>
              <a:ext cx="999895" cy="204598"/>
            </a:xfrm>
            <a:prstGeom prst="rect">
              <a:avLst/>
            </a:prstGeom>
            <a:noFill/>
          </p:spPr>
          <p:txBody>
            <a:bodyPr wrap="square" rtlCol="0">
              <a:spAutoFit/>
            </a:bodyPr>
            <a:lstStyle/>
            <a:p>
              <a:r>
                <a:rPr lang="bg-BG" sz="700" b="1" dirty="0">
                  <a:solidFill>
                    <a:srgbClr val="003399"/>
                  </a:solidFill>
                </a:rPr>
                <a:t>Организационни</a:t>
              </a:r>
            </a:p>
          </p:txBody>
        </p:sp>
        <p:sp>
          <p:nvSpPr>
            <p:cNvPr id="39" name="Textfeld 38"/>
            <p:cNvSpPr txBox="1"/>
            <p:nvPr/>
          </p:nvSpPr>
          <p:spPr>
            <a:xfrm>
              <a:off x="7425739" y="2014236"/>
              <a:ext cx="1056070" cy="218566"/>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bg-BG" sz="600" b="1">
                  <a:solidFill>
                    <a:srgbClr val="003399"/>
                  </a:solidFill>
                </a:rPr>
                <a:t>УЧАСТИЕ</a:t>
              </a:r>
            </a:p>
          </p:txBody>
        </p:sp>
        <p:sp>
          <p:nvSpPr>
            <p:cNvPr id="40" name="Textfeld 39"/>
            <p:cNvSpPr txBox="1"/>
            <p:nvPr/>
          </p:nvSpPr>
          <p:spPr>
            <a:xfrm>
              <a:off x="7524960" y="3141800"/>
              <a:ext cx="1540577" cy="188860"/>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bg-BG" sz="600" b="1">
                  <a:solidFill>
                    <a:srgbClr val="003399"/>
                  </a:solidFill>
                </a:rPr>
                <a:t>ПОВИШЕНА АНГАЖИРАНОСТ</a:t>
              </a:r>
            </a:p>
          </p:txBody>
        </p:sp>
        <p:sp>
          <p:nvSpPr>
            <p:cNvPr id="41" name="Rechteck 40"/>
            <p:cNvSpPr/>
            <p:nvPr/>
          </p:nvSpPr>
          <p:spPr>
            <a:xfrm>
              <a:off x="7537701" y="3342122"/>
              <a:ext cx="1014491" cy="16217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bg-BG" sz="600" b="1" dirty="0">
                  <a:solidFill>
                    <a:srgbClr val="003399"/>
                  </a:solidFill>
                </a:rPr>
                <a:t>НЕСИГУРНОСТ</a:t>
              </a:r>
            </a:p>
          </p:txBody>
        </p:sp>
        <p:sp>
          <p:nvSpPr>
            <p:cNvPr id="42" name="Textfeld 41"/>
            <p:cNvSpPr txBox="1"/>
            <p:nvPr/>
          </p:nvSpPr>
          <p:spPr>
            <a:xfrm>
              <a:off x="6154499" y="4074179"/>
              <a:ext cx="1147230" cy="360211"/>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bg-BG" sz="600" b="1" dirty="0">
                  <a:solidFill>
                    <a:srgbClr val="003399"/>
                  </a:solidFill>
                </a:rPr>
                <a:t>ПОВИШАВАНЕ НА КВАЛИФИКАЦИЯТА</a:t>
              </a:r>
            </a:p>
          </p:txBody>
        </p:sp>
        <p:sp>
          <p:nvSpPr>
            <p:cNvPr id="43" name="Rechteck 42"/>
            <p:cNvSpPr/>
            <p:nvPr/>
          </p:nvSpPr>
          <p:spPr>
            <a:xfrm>
              <a:off x="6167878" y="4429418"/>
              <a:ext cx="1166010" cy="25829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600" b="1" dirty="0">
                  <a:solidFill>
                    <a:srgbClr val="003399"/>
                  </a:solidFill>
                </a:rPr>
                <a:t>ДЕКВАЛИФИЦИРАНЕ</a:t>
              </a:r>
            </a:p>
            <a:p>
              <a:pPr marL="115888" indent="-115888">
                <a:buFont typeface="Wingdings" panose="05000000000000000000" pitchFamily="2" charset="2"/>
                <a:buChar char="§"/>
              </a:pPr>
              <a:r>
                <a:rPr lang="bg-BG" sz="600" b="1" dirty="0">
                  <a:solidFill>
                    <a:srgbClr val="003399"/>
                  </a:solidFill>
                </a:rPr>
                <a:t>ЗЛОУПОТРЕБА</a:t>
              </a:r>
            </a:p>
          </p:txBody>
        </p:sp>
        <p:sp>
          <p:nvSpPr>
            <p:cNvPr id="44" name="Rechteck 43"/>
            <p:cNvSpPr/>
            <p:nvPr/>
          </p:nvSpPr>
          <p:spPr>
            <a:xfrm>
              <a:off x="3989532" y="4141403"/>
              <a:ext cx="1574893" cy="384635"/>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600" b="1" dirty="0">
                  <a:solidFill>
                    <a:srgbClr val="003399"/>
                  </a:solidFill>
                </a:rPr>
                <a:t>СТРАХ ОТ ЗАГУБА НА РАБОТАТА</a:t>
              </a:r>
            </a:p>
            <a:p>
              <a:pPr marL="115888" indent="-115888">
                <a:buFont typeface="Wingdings" panose="05000000000000000000" pitchFamily="2" charset="2"/>
                <a:buChar char="§"/>
              </a:pPr>
              <a:r>
                <a:rPr lang="bg-BG" sz="600" b="1" dirty="0">
                  <a:solidFill>
                    <a:srgbClr val="003399"/>
                  </a:solidFill>
                </a:rPr>
                <a:t>НЕИЗПОЛЗВАНЕ НА СИСТЕМАТА</a:t>
              </a:r>
            </a:p>
          </p:txBody>
        </p:sp>
        <p:sp>
          <p:nvSpPr>
            <p:cNvPr id="46" name="Rechteck 45"/>
            <p:cNvSpPr/>
            <p:nvPr/>
          </p:nvSpPr>
          <p:spPr>
            <a:xfrm>
              <a:off x="4016914" y="1259627"/>
              <a:ext cx="1202387" cy="444624"/>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600" b="1">
                  <a:solidFill>
                    <a:srgbClr val="003399"/>
                  </a:solidFill>
                </a:rPr>
                <a:t>НЕДОВЕРИЕ</a:t>
              </a:r>
            </a:p>
            <a:p>
              <a:pPr marL="115888" indent="-115888">
                <a:buFont typeface="Wingdings" panose="05000000000000000000" pitchFamily="2" charset="2"/>
                <a:buChar char="§"/>
              </a:pPr>
              <a:r>
                <a:rPr lang="bg-BG" sz="600" b="1">
                  <a:solidFill>
                    <a:srgbClr val="003399"/>
                  </a:solidFill>
                </a:rPr>
                <a:t>ПРИСТРАСТИЕ КЪМ АВТОМАТИЗАЦИЯ</a:t>
              </a:r>
            </a:p>
            <a:p>
              <a:pPr marL="115888" indent="-115888">
                <a:buFont typeface="Wingdings" panose="05000000000000000000" pitchFamily="2" charset="2"/>
                <a:buChar char="§"/>
              </a:pPr>
              <a:r>
                <a:rPr lang="bg-BG" sz="600" b="1">
                  <a:solidFill>
                    <a:srgbClr val="003399"/>
                  </a:solidFill>
                </a:rPr>
                <a:t>САМОДОВОЛСТВО</a:t>
              </a:r>
            </a:p>
          </p:txBody>
        </p:sp>
        <p:sp>
          <p:nvSpPr>
            <p:cNvPr id="47" name="Textfeld 46"/>
            <p:cNvSpPr txBox="1"/>
            <p:nvPr/>
          </p:nvSpPr>
          <p:spPr>
            <a:xfrm>
              <a:off x="5347907" y="1450171"/>
              <a:ext cx="776199" cy="251813"/>
            </a:xfrm>
            <a:prstGeom prst="rect">
              <a:avLst/>
            </a:prstGeom>
            <a:noFill/>
          </p:spPr>
          <p:txBody>
            <a:bodyPr wrap="square" rtlCol="0">
              <a:spAutoFit/>
            </a:bodyPr>
            <a:lstStyle/>
            <a:p>
              <a:pPr algn="ctr"/>
              <a:r>
                <a:rPr lang="bg-BG" sz="500" b="1">
                  <a:solidFill>
                    <a:srgbClr val="003399"/>
                  </a:solidFill>
                </a:rPr>
                <a:t>РАЗПРЕДЕЛЕНИЕ НА ФУНКЦИИТЕ</a:t>
              </a:r>
            </a:p>
          </p:txBody>
        </p:sp>
        <p:sp>
          <p:nvSpPr>
            <p:cNvPr id="48" name="Textfeld 47"/>
            <p:cNvSpPr txBox="1"/>
            <p:nvPr/>
          </p:nvSpPr>
          <p:spPr>
            <a:xfrm>
              <a:off x="6368814" y="1452360"/>
              <a:ext cx="966665" cy="330504"/>
            </a:xfrm>
            <a:prstGeom prst="rect">
              <a:avLst/>
            </a:prstGeom>
            <a:noFill/>
          </p:spPr>
          <p:txBody>
            <a:bodyPr wrap="square" rtlCol="0">
              <a:spAutoFit/>
            </a:bodyPr>
            <a:lstStyle/>
            <a:p>
              <a:pPr algn="ctr"/>
              <a:r>
                <a:rPr lang="bg-BG" sz="500" b="1" dirty="0">
                  <a:solidFill>
                    <a:srgbClr val="003399"/>
                  </a:solidFill>
                </a:rPr>
                <a:t>ФИЗИЧЕСКА ПРОМЯНА НА РАБОТНОТО МЯСТО</a:t>
              </a:r>
            </a:p>
          </p:txBody>
        </p:sp>
        <p:sp>
          <p:nvSpPr>
            <p:cNvPr id="49" name="Textfeld 48"/>
            <p:cNvSpPr txBox="1"/>
            <p:nvPr/>
          </p:nvSpPr>
          <p:spPr>
            <a:xfrm>
              <a:off x="7063366" y="2512235"/>
              <a:ext cx="864870" cy="251813"/>
            </a:xfrm>
            <a:prstGeom prst="rect">
              <a:avLst/>
            </a:prstGeom>
            <a:noFill/>
          </p:spPr>
          <p:txBody>
            <a:bodyPr wrap="square" rtlCol="0">
              <a:spAutoFit/>
            </a:bodyPr>
            <a:lstStyle/>
            <a:p>
              <a:pPr algn="ctr"/>
              <a:r>
                <a:rPr lang="bg-BG" sz="500" b="1">
                  <a:solidFill>
                    <a:srgbClr val="003399"/>
                  </a:solidFill>
                </a:rPr>
                <a:t>ПРОЦЕС НА ВЪВЕЖДАНЕ</a:t>
              </a:r>
            </a:p>
          </p:txBody>
        </p:sp>
        <p:sp>
          <p:nvSpPr>
            <p:cNvPr id="50" name="Textfeld 49"/>
            <p:cNvSpPr txBox="1"/>
            <p:nvPr/>
          </p:nvSpPr>
          <p:spPr>
            <a:xfrm>
              <a:off x="6769196" y="3341027"/>
              <a:ext cx="830296" cy="251813"/>
            </a:xfrm>
            <a:prstGeom prst="rect">
              <a:avLst/>
            </a:prstGeom>
            <a:noFill/>
          </p:spPr>
          <p:txBody>
            <a:bodyPr wrap="square" rtlCol="0">
              <a:spAutoFit/>
            </a:bodyPr>
            <a:lstStyle/>
            <a:p>
              <a:pPr algn="ctr"/>
              <a:r>
                <a:rPr lang="bg-BG" sz="500" b="1">
                  <a:solidFill>
                    <a:srgbClr val="003399"/>
                  </a:solidFill>
                </a:rPr>
                <a:t>УПРАВЛЕНИЕ НА ПРОМЕНИТЕ</a:t>
              </a:r>
            </a:p>
          </p:txBody>
        </p:sp>
        <p:sp>
          <p:nvSpPr>
            <p:cNvPr id="51" name="Textfeld 50"/>
            <p:cNvSpPr txBox="1"/>
            <p:nvPr/>
          </p:nvSpPr>
          <p:spPr>
            <a:xfrm>
              <a:off x="6187229" y="3791693"/>
              <a:ext cx="726801" cy="173121"/>
            </a:xfrm>
            <a:prstGeom prst="rect">
              <a:avLst/>
            </a:prstGeom>
            <a:noFill/>
          </p:spPr>
          <p:txBody>
            <a:bodyPr wrap="square" rtlCol="0">
              <a:spAutoFit/>
            </a:bodyPr>
            <a:lstStyle/>
            <a:p>
              <a:r>
                <a:rPr lang="bg-BG" sz="500" b="1">
                  <a:solidFill>
                    <a:srgbClr val="003399"/>
                  </a:solidFill>
                </a:rPr>
                <a:t>ОБУЧЕНИЕ</a:t>
              </a:r>
            </a:p>
          </p:txBody>
        </p:sp>
        <p:sp>
          <p:nvSpPr>
            <p:cNvPr id="52" name="Textfeld 51"/>
            <p:cNvSpPr txBox="1"/>
            <p:nvPr/>
          </p:nvSpPr>
          <p:spPr>
            <a:xfrm>
              <a:off x="5278774" y="3598953"/>
              <a:ext cx="797830" cy="251813"/>
            </a:xfrm>
            <a:prstGeom prst="rect">
              <a:avLst/>
            </a:prstGeom>
            <a:noFill/>
          </p:spPr>
          <p:txBody>
            <a:bodyPr wrap="square" rtlCol="0">
              <a:spAutoFit/>
            </a:bodyPr>
            <a:lstStyle/>
            <a:p>
              <a:pPr algn="ctr"/>
              <a:r>
                <a:rPr lang="bg-BG" sz="500" b="1">
                  <a:solidFill>
                    <a:srgbClr val="003399"/>
                  </a:solidFill>
                </a:rPr>
                <a:t>ЕКСПЛОАТАЦИЯ И КОНТРОЛ</a:t>
              </a:r>
            </a:p>
          </p:txBody>
        </p:sp>
        <p:sp>
          <p:nvSpPr>
            <p:cNvPr id="53" name="Textfeld 52"/>
            <p:cNvSpPr txBox="1"/>
            <p:nvPr/>
          </p:nvSpPr>
          <p:spPr>
            <a:xfrm>
              <a:off x="4802822" y="2298324"/>
              <a:ext cx="545085" cy="330504"/>
            </a:xfrm>
            <a:prstGeom prst="rect">
              <a:avLst/>
            </a:prstGeom>
            <a:noFill/>
          </p:spPr>
          <p:txBody>
            <a:bodyPr wrap="square" lIns="91440" tIns="45720" rIns="91440" bIns="45720" rtlCol="0" anchor="t">
              <a:spAutoFit/>
            </a:bodyPr>
            <a:lstStyle/>
            <a:p>
              <a:pPr algn="ctr"/>
              <a:r>
                <a:rPr lang="bg-BG" sz="500" b="1" dirty="0">
                  <a:solidFill>
                    <a:srgbClr val="003399"/>
                  </a:solidFill>
                </a:rPr>
                <a:t>ПРОЕКТИ-РАНЕ НА ЗАДАЧИТЕ</a:t>
              </a:r>
            </a:p>
          </p:txBody>
        </p:sp>
        <p:sp>
          <p:nvSpPr>
            <p:cNvPr id="55" name="Textfeld 54"/>
            <p:cNvSpPr txBox="1"/>
            <p:nvPr/>
          </p:nvSpPr>
          <p:spPr>
            <a:xfrm>
              <a:off x="3972118" y="3755897"/>
              <a:ext cx="1269233" cy="377719"/>
            </a:xfrm>
            <a:prstGeom prst="rect">
              <a:avLst/>
            </a:prstGeom>
            <a:solidFill>
              <a:srgbClr val="D7E3AF"/>
            </a:solidFill>
          </p:spPr>
          <p:txBody>
            <a:bodyPr wrap="square" lIns="91440" rtlCol="0">
              <a:spAutoFit/>
            </a:bodyPr>
            <a:lstStyle/>
            <a:p>
              <a:pPr marL="115888" indent="-115888">
                <a:buFont typeface="Wingdings" panose="05000000000000000000" pitchFamily="2" charset="2"/>
                <a:buChar char="§"/>
              </a:pPr>
              <a:r>
                <a:rPr lang="bg-BG" sz="600" b="1">
                  <a:solidFill>
                    <a:srgbClr val="003399"/>
                  </a:solidFill>
                </a:rPr>
                <a:t>СОЦИАЛНА ПОДКРЕПА</a:t>
              </a:r>
            </a:p>
            <a:p>
              <a:pPr marL="115888" indent="-115888">
                <a:buFont typeface="Wingdings" panose="05000000000000000000" pitchFamily="2" charset="2"/>
                <a:buChar char="§"/>
              </a:pPr>
              <a:r>
                <a:rPr lang="bg-BG" sz="600" b="1">
                  <a:solidFill>
                    <a:srgbClr val="003399"/>
                  </a:solidFill>
                </a:rPr>
                <a:t>ПОЛОЖИТЕЛНА НАГЛАСА</a:t>
              </a:r>
            </a:p>
          </p:txBody>
        </p:sp>
        <p:sp>
          <p:nvSpPr>
            <p:cNvPr id="58" name="Textfeld 57"/>
            <p:cNvSpPr txBox="1"/>
            <p:nvPr/>
          </p:nvSpPr>
          <p:spPr>
            <a:xfrm>
              <a:off x="4761400" y="3068509"/>
              <a:ext cx="691454" cy="409196"/>
            </a:xfrm>
            <a:prstGeom prst="rect">
              <a:avLst/>
            </a:prstGeom>
            <a:noFill/>
          </p:spPr>
          <p:txBody>
            <a:bodyPr wrap="square" lIns="91440" tIns="45720" rIns="91440" bIns="45720" rtlCol="0" anchor="t">
              <a:spAutoFit/>
            </a:bodyPr>
            <a:lstStyle/>
            <a:p>
              <a:pPr algn="ctr"/>
              <a:r>
                <a:rPr lang="bg-BG" sz="500" b="1" dirty="0">
                  <a:solidFill>
                    <a:srgbClr val="003399"/>
                  </a:solidFill>
                </a:rPr>
                <a:t>ПРОЕКТИРАНЕ НА ВЗАИМОДЕЙ-СТВИЕТО</a:t>
              </a:r>
            </a:p>
          </p:txBody>
        </p:sp>
        <p:cxnSp>
          <p:nvCxnSpPr>
            <p:cNvPr id="59" name="Gerader Verbinder 58"/>
            <p:cNvCxnSpPr/>
            <p:nvPr/>
          </p:nvCxnSpPr>
          <p:spPr>
            <a:xfrm flipV="1">
              <a:off x="4661816" y="2833676"/>
              <a:ext cx="660857" cy="9396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61" name="Rechteck 60"/>
            <p:cNvSpPr/>
            <p:nvPr/>
          </p:nvSpPr>
          <p:spPr>
            <a:xfrm>
              <a:off x="3281208" y="3262977"/>
              <a:ext cx="1482910" cy="43054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600" b="1">
                  <a:solidFill>
                    <a:srgbClr val="003399"/>
                  </a:solidFill>
                </a:rPr>
                <a:t>СТРЕС</a:t>
              </a:r>
            </a:p>
            <a:p>
              <a:pPr marL="115888" indent="-115888">
                <a:buFont typeface="Wingdings" panose="05000000000000000000" pitchFamily="2" charset="2"/>
                <a:buChar char="§"/>
              </a:pPr>
              <a:r>
                <a:rPr lang="bg-BG" sz="600" b="1">
                  <a:solidFill>
                    <a:srgbClr val="003399"/>
                  </a:solidFill>
                </a:rPr>
                <a:t>УСЕЩАНЕ ЗА НАБЛЮДЕНИЕ</a:t>
              </a:r>
            </a:p>
            <a:p>
              <a:pPr marL="115888" indent="-115888">
                <a:buFont typeface="Wingdings" panose="05000000000000000000" pitchFamily="2" charset="2"/>
                <a:buChar char="§"/>
              </a:pPr>
              <a:r>
                <a:rPr lang="bg-BG" sz="600" b="1">
                  <a:solidFill>
                    <a:srgbClr val="003399"/>
                  </a:solidFill>
                </a:rPr>
                <a:t>НЕСИГУРНОСТ</a:t>
              </a:r>
            </a:p>
          </p:txBody>
        </p:sp>
        <p:sp>
          <p:nvSpPr>
            <p:cNvPr id="62" name="Textfeld 61"/>
            <p:cNvSpPr txBox="1"/>
            <p:nvPr/>
          </p:nvSpPr>
          <p:spPr>
            <a:xfrm>
              <a:off x="3266846" y="2973190"/>
              <a:ext cx="1515139" cy="377719"/>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bg-BG" sz="600" b="1">
                  <a:solidFill>
                    <a:srgbClr val="003399"/>
                  </a:solidFill>
                </a:rPr>
                <a:t>ПРИЕМАНЕ</a:t>
              </a:r>
            </a:p>
            <a:p>
              <a:pPr marL="115888" indent="-115888">
                <a:buFont typeface="Wingdings" panose="05000000000000000000" pitchFamily="2" charset="2"/>
                <a:buChar char="§"/>
              </a:pPr>
              <a:r>
                <a:rPr lang="bg-BG" sz="600" b="1">
                  <a:solidFill>
                    <a:srgbClr val="003399"/>
                  </a:solidFill>
                </a:rPr>
                <a:t>ПОЛОЖИТЕЛЕН РАБОТЕН ПРОЦЕС</a:t>
              </a:r>
            </a:p>
          </p:txBody>
        </p:sp>
        <p:sp>
          <p:nvSpPr>
            <p:cNvPr id="63" name="Rechteck 62"/>
            <p:cNvSpPr/>
            <p:nvPr/>
          </p:nvSpPr>
          <p:spPr>
            <a:xfrm>
              <a:off x="3287313" y="2247986"/>
              <a:ext cx="1484324" cy="415877"/>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600" b="1">
                  <a:solidFill>
                    <a:srgbClr val="003399"/>
                  </a:solidFill>
                </a:rPr>
                <a:t>ЕМОЦИОНАЛНО ИЗЧЕРПВАНЕ</a:t>
              </a:r>
            </a:p>
            <a:p>
              <a:pPr marL="115888" indent="-115888">
                <a:buFont typeface="Wingdings" panose="05000000000000000000" pitchFamily="2" charset="2"/>
                <a:buChar char="§"/>
              </a:pPr>
              <a:r>
                <a:rPr lang="bg-BG" sz="600" b="1">
                  <a:solidFill>
                    <a:srgbClr val="003399"/>
                  </a:solidFill>
                </a:rPr>
                <a:t>НЕРВНОСТ</a:t>
              </a:r>
            </a:p>
            <a:p>
              <a:pPr marL="115888" indent="-115888">
                <a:buFont typeface="Wingdings" panose="05000000000000000000" pitchFamily="2" charset="2"/>
                <a:buChar char="§"/>
              </a:pPr>
              <a:r>
                <a:rPr lang="bg-BG" sz="600" b="1">
                  <a:solidFill>
                    <a:srgbClr val="003399"/>
                  </a:solidFill>
                </a:rPr>
                <a:t>РАЗДРАЗНИТЕЛНОСТ</a:t>
              </a:r>
            </a:p>
          </p:txBody>
        </p:sp>
        <p:sp>
          <p:nvSpPr>
            <p:cNvPr id="64" name="Textfeld 63"/>
            <p:cNvSpPr txBox="1"/>
            <p:nvPr/>
          </p:nvSpPr>
          <p:spPr>
            <a:xfrm>
              <a:off x="3272556" y="1956966"/>
              <a:ext cx="1515140" cy="283290"/>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bg-BG" sz="600" b="1">
                  <a:solidFill>
                    <a:srgbClr val="003399"/>
                  </a:solidFill>
                </a:rPr>
                <a:t>МОТИВАЦИЯ</a:t>
              </a:r>
            </a:p>
            <a:p>
              <a:pPr marL="115888" indent="-115888">
                <a:buFont typeface="Wingdings" panose="05000000000000000000" pitchFamily="2" charset="2"/>
                <a:buChar char="§"/>
              </a:pPr>
              <a:r>
                <a:rPr lang="bg-BG" sz="600" b="1">
                  <a:solidFill>
                    <a:srgbClr val="003399"/>
                  </a:solidFill>
                </a:rPr>
                <a:t>УДОВЛЕТВОРЕНИЕ</a:t>
              </a:r>
            </a:p>
          </p:txBody>
        </p:sp>
        <p:sp>
          <p:nvSpPr>
            <p:cNvPr id="68" name="Textfeld 67"/>
            <p:cNvSpPr txBox="1"/>
            <p:nvPr/>
          </p:nvSpPr>
          <p:spPr>
            <a:xfrm>
              <a:off x="4005186" y="874121"/>
              <a:ext cx="1228855" cy="377719"/>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bg-BG" sz="600" b="1" dirty="0">
                  <a:solidFill>
                    <a:srgbClr val="003399"/>
                  </a:solidFill>
                </a:rPr>
                <a:t>СОЦИАЛНА ПОДКРЕПА</a:t>
              </a:r>
            </a:p>
            <a:p>
              <a:pPr marL="115888" indent="-115888">
                <a:buFont typeface="Wingdings" panose="05000000000000000000" pitchFamily="2" charset="2"/>
                <a:buChar char="§"/>
              </a:pPr>
              <a:r>
                <a:rPr lang="bg-BG" sz="600" b="1" dirty="0">
                  <a:solidFill>
                    <a:srgbClr val="003399"/>
                  </a:solidFill>
                </a:rPr>
                <a:t>ПОЛОЖИТЕЛНА НАГЛАСА</a:t>
              </a:r>
            </a:p>
          </p:txBody>
        </p:sp>
      </p:grpSp>
      <p:sp>
        <p:nvSpPr>
          <p:cNvPr id="9" name="TextBox 8">
            <a:extLst>
              <a:ext uri="{FF2B5EF4-FFF2-40B4-BE49-F238E27FC236}">
                <a16:creationId xmlns:a16="http://schemas.microsoft.com/office/drawing/2014/main" id="{E23D4543-21FF-01F3-247C-503C03C0266B}"/>
              </a:ext>
            </a:extLst>
          </p:cNvPr>
          <p:cNvSpPr txBox="1"/>
          <p:nvPr/>
        </p:nvSpPr>
        <p:spPr>
          <a:xfrm>
            <a:off x="5904508" y="2930713"/>
            <a:ext cx="2994973" cy="1015663"/>
          </a:xfrm>
          <a:prstGeom prst="rect">
            <a:avLst/>
          </a:prstGeom>
          <a:noFill/>
        </p:spPr>
        <p:txBody>
          <a:bodyPr wrap="square" rtlCol="0">
            <a:spAutoFit/>
          </a:bodyPr>
          <a:lstStyle/>
          <a:p>
            <a:pPr>
              <a:spcAft>
                <a:spcPts val="600"/>
              </a:spcAft>
            </a:pPr>
            <a:r>
              <a:rPr lang="bg-BG" sz="1200" dirty="0">
                <a:solidFill>
                  <a:srgbClr val="003399"/>
                </a:solidFill>
              </a:rPr>
              <a:t>Сред рисковете са отхвърляне, недоверие и непълноценно използване на технологията, стрес, деквалифициране и емоционално изчерпване.</a:t>
            </a:r>
          </a:p>
        </p:txBody>
      </p:sp>
      <p:sp>
        <p:nvSpPr>
          <p:cNvPr id="10" name="TextBox 9">
            <a:extLst>
              <a:ext uri="{FF2B5EF4-FFF2-40B4-BE49-F238E27FC236}">
                <a16:creationId xmlns:a16="http://schemas.microsoft.com/office/drawing/2014/main" id="{B9F048CA-99C4-F56B-8E5D-AA6C6BA79FEC}"/>
              </a:ext>
            </a:extLst>
          </p:cNvPr>
          <p:cNvSpPr txBox="1"/>
          <p:nvPr/>
        </p:nvSpPr>
        <p:spPr>
          <a:xfrm>
            <a:off x="5904508" y="1071621"/>
            <a:ext cx="2985995" cy="1569660"/>
          </a:xfrm>
          <a:prstGeom prst="rect">
            <a:avLst/>
          </a:prstGeom>
          <a:noFill/>
        </p:spPr>
        <p:txBody>
          <a:bodyPr wrap="square" lIns="91440" tIns="45720" rIns="91440" bIns="45720" rtlCol="0" anchor="t">
            <a:spAutoFit/>
          </a:bodyPr>
          <a:lstStyle/>
          <a:p>
            <a:pPr>
              <a:spcAft>
                <a:spcPts val="600"/>
              </a:spcAft>
            </a:pPr>
            <a:r>
              <a:rPr lang="bg-BG" sz="1200" dirty="0">
                <a:solidFill>
                  <a:srgbClr val="003399"/>
                </a:solidFill>
                <a:effectLst/>
                <a:ea typeface="Times New Roman" panose="02020603050405020304" pitchFamily="18" charset="0"/>
              </a:rPr>
              <a:t>Най-осезаемите ползи са намаляването на физическото натоварване и подобряването на физическото здраве. Сред възможностите са също така </a:t>
            </a:r>
            <a:r>
              <a:rPr lang="bg-BG" sz="1200" dirty="0">
                <a:solidFill>
                  <a:srgbClr val="003399"/>
                </a:solidFill>
                <a:ea typeface="Times New Roman" panose="02020603050405020304" pitchFamily="18" charset="0"/>
              </a:rPr>
              <a:t>подобреният работен</a:t>
            </a:r>
            <a:r>
              <a:rPr lang="bg-BG" sz="1200" dirty="0">
                <a:solidFill>
                  <a:srgbClr val="003399"/>
                </a:solidFill>
                <a:effectLst/>
                <a:ea typeface="Times New Roman" panose="02020603050405020304" pitchFamily="18" charset="0"/>
              </a:rPr>
              <a:t> процес, мотивацията и повишаването на квалификацията.</a:t>
            </a:r>
          </a:p>
        </p:txBody>
      </p:sp>
      <p:grpSp>
        <p:nvGrpSpPr>
          <p:cNvPr id="54" name="Group 53">
            <a:extLst>
              <a:ext uri="{FF2B5EF4-FFF2-40B4-BE49-F238E27FC236}">
                <a16:creationId xmlns:a16="http://schemas.microsoft.com/office/drawing/2014/main" id="{085218EF-D3DE-40D9-8791-39A4A576602E}"/>
              </a:ext>
            </a:extLst>
          </p:cNvPr>
          <p:cNvGrpSpPr/>
          <p:nvPr/>
        </p:nvGrpSpPr>
        <p:grpSpPr>
          <a:xfrm>
            <a:off x="4423218" y="4073228"/>
            <a:ext cx="1333179" cy="479018"/>
            <a:chOff x="1887666" y="4470727"/>
            <a:chExt cx="1333179" cy="479018"/>
          </a:xfrm>
        </p:grpSpPr>
        <p:grpSp>
          <p:nvGrpSpPr>
            <p:cNvPr id="56" name="Group 55">
              <a:extLst>
                <a:ext uri="{FF2B5EF4-FFF2-40B4-BE49-F238E27FC236}">
                  <a16:creationId xmlns:a16="http://schemas.microsoft.com/office/drawing/2014/main" id="{C0E812EB-6231-428B-8986-241B07B3FF28}"/>
                </a:ext>
              </a:extLst>
            </p:cNvPr>
            <p:cNvGrpSpPr/>
            <p:nvPr/>
          </p:nvGrpSpPr>
          <p:grpSpPr>
            <a:xfrm>
              <a:off x="1887666" y="4470727"/>
              <a:ext cx="1333179" cy="479018"/>
              <a:chOff x="1034983" y="2994423"/>
              <a:chExt cx="972277" cy="479018"/>
            </a:xfrm>
          </p:grpSpPr>
          <p:sp>
            <p:nvSpPr>
              <p:cNvPr id="60" name="Textfeld 288">
                <a:extLst>
                  <a:ext uri="{FF2B5EF4-FFF2-40B4-BE49-F238E27FC236}">
                    <a16:creationId xmlns:a16="http://schemas.microsoft.com/office/drawing/2014/main" id="{CD133D0E-0D4C-4C36-B3C9-58497A6F52CF}"/>
                  </a:ext>
                </a:extLst>
              </p:cNvPr>
              <p:cNvSpPr txBox="1"/>
              <p:nvPr/>
            </p:nvSpPr>
            <p:spPr>
              <a:xfrm>
                <a:off x="1119144" y="3066106"/>
                <a:ext cx="133274" cy="132301"/>
              </a:xfrm>
              <a:prstGeom prst="rect">
                <a:avLst/>
              </a:prstGeom>
              <a:solidFill>
                <a:srgbClr val="D7E3AF"/>
              </a:solidFill>
            </p:spPr>
            <p:txBody>
              <a:bodyPr wrap="square" rtlCol="0">
                <a:spAutoFit/>
              </a:bodyPr>
              <a:lstStyle/>
              <a:p>
                <a:endParaRPr lang="de-DE" sz="675" b="1" dirty="0"/>
              </a:p>
            </p:txBody>
          </p:sp>
          <p:sp>
            <p:nvSpPr>
              <p:cNvPr id="65" name="TextBox 64">
                <a:extLst>
                  <a:ext uri="{FF2B5EF4-FFF2-40B4-BE49-F238E27FC236}">
                    <a16:creationId xmlns:a16="http://schemas.microsoft.com/office/drawing/2014/main" id="{E6F3EE83-1BFE-4402-BE51-B7C45515DBB3}"/>
                  </a:ext>
                </a:extLst>
              </p:cNvPr>
              <p:cNvSpPr txBox="1"/>
              <p:nvPr/>
            </p:nvSpPr>
            <p:spPr>
              <a:xfrm>
                <a:off x="1258811" y="3026888"/>
                <a:ext cx="731963" cy="215444"/>
              </a:xfrm>
              <a:prstGeom prst="rect">
                <a:avLst/>
              </a:prstGeom>
              <a:noFill/>
            </p:spPr>
            <p:txBody>
              <a:bodyPr wrap="square" rtlCol="0">
                <a:spAutoFit/>
              </a:bodyPr>
              <a:lstStyle/>
              <a:p>
                <a:r>
                  <a:rPr lang="bg-BG" sz="800" dirty="0">
                    <a:solidFill>
                      <a:srgbClr val="003399"/>
                    </a:solidFill>
                  </a:rPr>
                  <a:t>Възможности</a:t>
                </a:r>
              </a:p>
            </p:txBody>
          </p:sp>
          <p:sp>
            <p:nvSpPr>
              <p:cNvPr id="66" name="TextBox 65">
                <a:extLst>
                  <a:ext uri="{FF2B5EF4-FFF2-40B4-BE49-F238E27FC236}">
                    <a16:creationId xmlns:a16="http://schemas.microsoft.com/office/drawing/2014/main" id="{0B6BF4E0-E187-4A2E-AC60-092812FE3628}"/>
                  </a:ext>
                </a:extLst>
              </p:cNvPr>
              <p:cNvSpPr txBox="1"/>
              <p:nvPr/>
            </p:nvSpPr>
            <p:spPr>
              <a:xfrm>
                <a:off x="1258811" y="3223799"/>
                <a:ext cx="498855" cy="215444"/>
              </a:xfrm>
              <a:prstGeom prst="rect">
                <a:avLst/>
              </a:prstGeom>
              <a:noFill/>
            </p:spPr>
            <p:txBody>
              <a:bodyPr wrap="square" rtlCol="0">
                <a:spAutoFit/>
              </a:bodyPr>
              <a:lstStyle/>
              <a:p>
                <a:r>
                  <a:rPr lang="bg-BG" sz="800">
                    <a:solidFill>
                      <a:srgbClr val="003399"/>
                    </a:solidFill>
                  </a:rPr>
                  <a:t>Рискове</a:t>
                </a:r>
              </a:p>
            </p:txBody>
          </p:sp>
          <p:sp>
            <p:nvSpPr>
              <p:cNvPr id="67" name="Rectangle 66">
                <a:extLst>
                  <a:ext uri="{FF2B5EF4-FFF2-40B4-BE49-F238E27FC236}">
                    <a16:creationId xmlns:a16="http://schemas.microsoft.com/office/drawing/2014/main" id="{7446F20B-C0B5-4C09-B6C7-4902A211B5BA}"/>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a:p>
            </p:txBody>
          </p:sp>
        </p:grpSp>
        <p:sp>
          <p:nvSpPr>
            <p:cNvPr id="57" name="Textfeld 288">
              <a:extLst>
                <a:ext uri="{FF2B5EF4-FFF2-40B4-BE49-F238E27FC236}">
                  <a16:creationId xmlns:a16="http://schemas.microsoft.com/office/drawing/2014/main" id="{F34085B8-EACD-4EFB-A009-C4B9E9A75B1B}"/>
                </a:ext>
              </a:extLst>
            </p:cNvPr>
            <p:cNvSpPr txBox="1"/>
            <p:nvPr/>
          </p:nvSpPr>
          <p:spPr>
            <a:xfrm>
              <a:off x="2003066" y="4750762"/>
              <a:ext cx="182744" cy="132301"/>
            </a:xfrm>
            <a:prstGeom prst="rect">
              <a:avLst/>
            </a:prstGeom>
            <a:solidFill>
              <a:srgbClr val="D6E1F1"/>
            </a:solidFill>
          </p:spPr>
          <p:txBody>
            <a:bodyPr wrap="square" rtlCol="0">
              <a:spAutoFit/>
            </a:bodyPr>
            <a:lstStyle/>
            <a:p>
              <a:endParaRPr lang="de-DE" sz="675" b="1" dirty="0"/>
            </a:p>
          </p:txBody>
        </p:sp>
      </p:grpSp>
    </p:spTree>
    <p:extLst>
      <p:ext uri="{BB962C8B-B14F-4D97-AF65-F5344CB8AC3E}">
        <p14:creationId xmlns:p14="http://schemas.microsoft.com/office/powerpoint/2010/main" val="32554257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EB5050C-8BD6-4B2B-8A5E-3CA6224A3E6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523724" y="2069949"/>
            <a:ext cx="3486150" cy="2414953"/>
          </a:xfrm>
          <a:prstGeom prst="rect">
            <a:avLst/>
          </a:prstGeom>
        </p:spPr>
      </p:pic>
      <p:sp>
        <p:nvSpPr>
          <p:cNvPr id="2" name="Title 1">
            <a:extLst>
              <a:ext uri="{FF2B5EF4-FFF2-40B4-BE49-F238E27FC236}">
                <a16:creationId xmlns:a16="http://schemas.microsoft.com/office/drawing/2014/main" id="{742D6B68-3596-4372-BF6D-D7C27088D49B}"/>
              </a:ext>
            </a:extLst>
          </p:cNvPr>
          <p:cNvSpPr>
            <a:spLocks noGrp="1"/>
          </p:cNvSpPr>
          <p:nvPr>
            <p:ph type="title"/>
          </p:nvPr>
        </p:nvSpPr>
        <p:spPr/>
        <p:txBody>
          <a:bodyPr lIns="0"/>
          <a:lstStyle/>
          <a:p>
            <a:r>
              <a:rPr lang="bg-BG" sz="2100" dirty="0"/>
              <a:t>Преодоляване на различията между литературните източници и практиката</a:t>
            </a:r>
          </a:p>
        </p:txBody>
      </p:sp>
      <p:sp>
        <p:nvSpPr>
          <p:cNvPr id="3" name="Content Placeholder 2">
            <a:extLst>
              <a:ext uri="{FF2B5EF4-FFF2-40B4-BE49-F238E27FC236}">
                <a16:creationId xmlns:a16="http://schemas.microsoft.com/office/drawing/2014/main" id="{131C3415-0BD6-B11F-A5FF-BF033608586F}"/>
              </a:ext>
            </a:extLst>
          </p:cNvPr>
          <p:cNvSpPr>
            <a:spLocks noGrp="1"/>
          </p:cNvSpPr>
          <p:nvPr>
            <p:ph sz="half" idx="1"/>
          </p:nvPr>
        </p:nvSpPr>
        <p:spPr>
          <a:xfrm>
            <a:off x="450000" y="1062458"/>
            <a:ext cx="7779600" cy="718718"/>
          </a:xfrm>
        </p:spPr>
        <p:txBody>
          <a:bodyPr lIns="0" tIns="0" rIns="0" bIns="0">
            <a:normAutofit lnSpcReduction="10000"/>
          </a:bodyPr>
          <a:lstStyle/>
          <a:p>
            <a:r>
              <a:rPr lang="bg-BG" sz="1600" b="0"/>
              <a:t>EU-OSHA разработи 16 примерни случая, за да изследва практическото приложение на автоматизирането на физическите и когнитивните задачи, с акцент върху въздействието върху БЗР.</a:t>
            </a:r>
          </a:p>
        </p:txBody>
      </p:sp>
      <p:sp>
        <p:nvSpPr>
          <p:cNvPr id="9" name="Content Placeholder 2">
            <a:extLst>
              <a:ext uri="{FF2B5EF4-FFF2-40B4-BE49-F238E27FC236}">
                <a16:creationId xmlns:a16="http://schemas.microsoft.com/office/drawing/2014/main" id="{500DF05B-D6B7-48DE-930C-5DCE066958D3}"/>
              </a:ext>
            </a:extLst>
          </p:cNvPr>
          <p:cNvSpPr txBox="1">
            <a:spLocks/>
          </p:cNvSpPr>
          <p:nvPr/>
        </p:nvSpPr>
        <p:spPr>
          <a:xfrm>
            <a:off x="447675" y="1788984"/>
            <a:ext cx="4124325" cy="1104900"/>
          </a:xfrm>
          <a:prstGeom prst="rect">
            <a:avLst/>
          </a:prstGeom>
        </p:spPr>
        <p:txBody>
          <a:bodyPr vert="horz" lIns="0" tIns="0" rIns="0" bIns="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188595" indent="-188595"/>
            <a:r>
              <a:rPr lang="bg-BG" sz="1600" b="0" dirty="0"/>
              <a:t>Анкети с работници, служители по БЗР, технически персонал и инженери, работнически съвет, ръководството.</a:t>
            </a:r>
            <a:endParaRPr lang="en-US"/>
          </a:p>
        </p:txBody>
      </p:sp>
    </p:spTree>
    <p:extLst>
      <p:ext uri="{BB962C8B-B14F-4D97-AF65-F5344CB8AC3E}">
        <p14:creationId xmlns:p14="http://schemas.microsoft.com/office/powerpoint/2010/main" val="40850064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FF5CC-A6D8-1421-0AB1-E4B6C57E573F}"/>
              </a:ext>
            </a:extLst>
          </p:cNvPr>
          <p:cNvSpPr>
            <a:spLocks noGrp="1"/>
          </p:cNvSpPr>
          <p:nvPr>
            <p:ph type="title"/>
          </p:nvPr>
        </p:nvSpPr>
        <p:spPr/>
        <p:txBody>
          <a:bodyPr lIns="0"/>
          <a:lstStyle/>
          <a:p>
            <a:r>
              <a:rPr lang="bg-BG" sz="2400"/>
              <a:t>16 примера от практиката за автоматизация</a:t>
            </a:r>
          </a:p>
        </p:txBody>
      </p:sp>
      <p:pic>
        <p:nvPicPr>
          <p:cNvPr id="4" name="Picture 3" descr="Cartoon of a cartoon of a person working on a machine&#10;&#10;Description automatically generated">
            <a:extLst>
              <a:ext uri="{FF2B5EF4-FFF2-40B4-BE49-F238E27FC236}">
                <a16:creationId xmlns:a16="http://schemas.microsoft.com/office/drawing/2014/main" id="{8528823C-F877-45C1-823B-A984AAF87D2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75719" y="2528768"/>
            <a:ext cx="2738463" cy="1553042"/>
          </a:xfrm>
          <a:prstGeom prst="rect">
            <a:avLst/>
          </a:prstGeom>
        </p:spPr>
      </p:pic>
      <p:pic>
        <p:nvPicPr>
          <p:cNvPr id="5" name="Picture 4" descr="Cartoon of a cartoon of two people&#10;&#10;Description automatically generated">
            <a:extLst>
              <a:ext uri="{FF2B5EF4-FFF2-40B4-BE49-F238E27FC236}">
                <a16:creationId xmlns:a16="http://schemas.microsoft.com/office/drawing/2014/main" id="{DD5D05C8-E6F9-45C1-ADBE-D4E6B6061CF3}"/>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1571" t="-1802"/>
          <a:stretch/>
        </p:blipFill>
        <p:spPr>
          <a:xfrm>
            <a:off x="5591832" y="728898"/>
            <a:ext cx="2807177" cy="1601491"/>
          </a:xfrm>
          <a:prstGeom prst="rect">
            <a:avLst/>
          </a:prstGeom>
        </p:spPr>
      </p:pic>
      <p:pic>
        <p:nvPicPr>
          <p:cNvPr id="6" name="Picture 5" descr="Cartoon of a cartoon of a person working on a conveyor belt&#10;&#10;Description automatically generated">
            <a:extLst>
              <a:ext uri="{FF2B5EF4-FFF2-40B4-BE49-F238E27FC236}">
                <a16:creationId xmlns:a16="http://schemas.microsoft.com/office/drawing/2014/main" id="{5CA28A32-2A6D-4AF8-BFCF-E3F7434B4E9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82010"/>
            <a:ext cx="2719237" cy="1553043"/>
          </a:xfrm>
          <a:prstGeom prst="rect">
            <a:avLst/>
          </a:prstGeom>
        </p:spPr>
      </p:pic>
      <p:pic>
        <p:nvPicPr>
          <p:cNvPr id="11" name="Picture 10">
            <a:extLst>
              <a:ext uri="{FF2B5EF4-FFF2-40B4-BE49-F238E27FC236}">
                <a16:creationId xmlns:a16="http://schemas.microsoft.com/office/drawing/2014/main" id="{CF4A919F-BB0A-4816-BA63-05ECFC782548}"/>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2796355" y="2501958"/>
            <a:ext cx="2768237" cy="1547930"/>
          </a:xfrm>
          <a:prstGeom prst="rect">
            <a:avLst/>
          </a:prstGeom>
        </p:spPr>
      </p:pic>
      <p:pic>
        <p:nvPicPr>
          <p:cNvPr id="13" name="Picture 12">
            <a:extLst>
              <a:ext uri="{FF2B5EF4-FFF2-40B4-BE49-F238E27FC236}">
                <a16:creationId xmlns:a16="http://schemas.microsoft.com/office/drawing/2014/main" id="{9AF163FB-17FE-4FCB-8617-CA1261E06CE3}"/>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6355" y="782010"/>
            <a:ext cx="2768237" cy="1548379"/>
          </a:xfrm>
          <a:prstGeom prst="rect">
            <a:avLst/>
          </a:prstGeom>
        </p:spPr>
      </p:pic>
      <p:pic>
        <p:nvPicPr>
          <p:cNvPr id="15" name="Picture 14">
            <a:extLst>
              <a:ext uri="{FF2B5EF4-FFF2-40B4-BE49-F238E27FC236}">
                <a16:creationId xmlns:a16="http://schemas.microsoft.com/office/drawing/2014/main" id="{61EF8A9D-1272-4998-A309-DE8FBE40848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0" y="2528768"/>
            <a:ext cx="2768237" cy="1547930"/>
          </a:xfrm>
          <a:prstGeom prst="rect">
            <a:avLst/>
          </a:prstGeom>
        </p:spPr>
      </p:pic>
      <p:sp>
        <p:nvSpPr>
          <p:cNvPr id="18" name="Title 1">
            <a:extLst>
              <a:ext uri="{FF2B5EF4-FFF2-40B4-BE49-F238E27FC236}">
                <a16:creationId xmlns:a16="http://schemas.microsoft.com/office/drawing/2014/main" id="{CE8AD233-8FA2-4747-B83C-63FD53A3CFDE}"/>
              </a:ext>
            </a:extLst>
          </p:cNvPr>
          <p:cNvSpPr txBox="1">
            <a:spLocks/>
          </p:cNvSpPr>
          <p:nvPr/>
        </p:nvSpPr>
        <p:spPr>
          <a:xfrm>
            <a:off x="3136907" y="4255639"/>
            <a:ext cx="1570283" cy="222727"/>
          </a:xfrm>
          <a:prstGeom prst="rect">
            <a:avLst/>
          </a:prstGeom>
        </p:spPr>
        <p:txBody>
          <a:bodyPr vert="horz" lIns="0" tIns="45720" rIns="91440" bIns="45720" rtlCol="0" anchor="ctr">
            <a:noAutofit/>
          </a:bodyPr>
          <a:lst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r"/>
            <a:r>
              <a:rPr lang="bg-BG" sz="2400"/>
              <a:t>...</a:t>
            </a:r>
          </a:p>
        </p:txBody>
      </p:sp>
      <p:pic>
        <p:nvPicPr>
          <p:cNvPr id="12" name="Picture 11" descr="Cartoon of a cartoon of a person working on a conveyor belt&#10;&#10;Description automatically generated">
            <a:extLst>
              <a:ext uri="{FF2B5EF4-FFF2-40B4-BE49-F238E27FC236}">
                <a16:creationId xmlns:a16="http://schemas.microsoft.com/office/drawing/2014/main" id="{A969A97A-5B9C-4BFE-AC30-732BBBCA006A}"/>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0" y="782010"/>
            <a:ext cx="2719237" cy="1553043"/>
          </a:xfrm>
          <a:prstGeom prst="rect">
            <a:avLst/>
          </a:prstGeom>
        </p:spPr>
      </p:pic>
      <p:sp>
        <p:nvSpPr>
          <p:cNvPr id="14" name="Rectangle: Rounded Corners 13">
            <a:extLst>
              <a:ext uri="{FF2B5EF4-FFF2-40B4-BE49-F238E27FC236}">
                <a16:creationId xmlns:a16="http://schemas.microsoft.com/office/drawing/2014/main" id="{DAF30352-AA70-4444-8CEF-E3CB13724556}"/>
              </a:ext>
            </a:extLst>
          </p:cNvPr>
          <p:cNvSpPr/>
          <p:nvPr/>
        </p:nvSpPr>
        <p:spPr>
          <a:xfrm>
            <a:off x="595299" y="863982"/>
            <a:ext cx="14419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bg-BG" sz="600" b="1" dirty="0">
                <a:solidFill>
                  <a:schemeClr val="tx1"/>
                </a:solidFill>
                <a:latin typeface="Comic Sans MS" panose="030F0702030302020204" pitchFamily="66" charset="0"/>
              </a:rPr>
              <a:t>ДОСТАВЧИК НА АВТОМОБИЛИ И ПРОМИШЛЕНИ СТОКИ</a:t>
            </a:r>
          </a:p>
        </p:txBody>
      </p:sp>
      <p:sp>
        <p:nvSpPr>
          <p:cNvPr id="16" name="Rectangle: Rounded Corners 15">
            <a:extLst>
              <a:ext uri="{FF2B5EF4-FFF2-40B4-BE49-F238E27FC236}">
                <a16:creationId xmlns:a16="http://schemas.microsoft.com/office/drawing/2014/main" id="{9255AC6B-7B4C-443B-BDCC-89E67CF9AA6D}"/>
              </a:ext>
            </a:extLst>
          </p:cNvPr>
          <p:cNvSpPr/>
          <p:nvPr/>
        </p:nvSpPr>
        <p:spPr>
          <a:xfrm>
            <a:off x="1836495" y="131092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bg-BG" sz="200" b="1">
                <a:solidFill>
                  <a:schemeClr val="tx1"/>
                </a:solidFill>
                <a:latin typeface="Comic Sans MS" panose="030F0702030302020204" pitchFamily="66" charset="0"/>
              </a:rPr>
              <a:t>ПРЕДИЗВИКАТЕЛСТВА</a:t>
            </a:r>
          </a:p>
        </p:txBody>
      </p:sp>
      <p:sp>
        <p:nvSpPr>
          <p:cNvPr id="20" name="Rectangle: Rounded Corners 19">
            <a:extLst>
              <a:ext uri="{FF2B5EF4-FFF2-40B4-BE49-F238E27FC236}">
                <a16:creationId xmlns:a16="http://schemas.microsoft.com/office/drawing/2014/main" id="{3E718A3C-F9BC-42AC-8F52-59292EDD7906}"/>
              </a:ext>
            </a:extLst>
          </p:cNvPr>
          <p:cNvSpPr/>
          <p:nvPr/>
        </p:nvSpPr>
        <p:spPr>
          <a:xfrm>
            <a:off x="1822615" y="1196465"/>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bg-BG" sz="300" b="1">
                <a:solidFill>
                  <a:schemeClr val="tx1"/>
                </a:solidFill>
                <a:latin typeface="Comic Sans MS" panose="030F0702030302020204" pitchFamily="66" charset="0"/>
              </a:rPr>
              <a:t>ВЛИЯНИЕ ВЪРХУ БЗР</a:t>
            </a:r>
          </a:p>
        </p:txBody>
      </p:sp>
      <p:sp>
        <p:nvSpPr>
          <p:cNvPr id="21" name="Rectangle: Rounded Corners 20">
            <a:extLst>
              <a:ext uri="{FF2B5EF4-FFF2-40B4-BE49-F238E27FC236}">
                <a16:creationId xmlns:a16="http://schemas.microsoft.com/office/drawing/2014/main" id="{EA803D88-0C21-46B0-9A0A-07EA856864A1}"/>
              </a:ext>
            </a:extLst>
          </p:cNvPr>
          <p:cNvSpPr/>
          <p:nvPr/>
        </p:nvSpPr>
        <p:spPr>
          <a:xfrm>
            <a:off x="2279373" y="130809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bg-BG" sz="200" b="1">
                <a:solidFill>
                  <a:schemeClr val="tx1"/>
                </a:solidFill>
                <a:latin typeface="Comic Sans MS" panose="030F0702030302020204" pitchFamily="66" charset="0"/>
              </a:rPr>
              <a:t>ВЪЗМОЖНОСТИ</a:t>
            </a:r>
          </a:p>
        </p:txBody>
      </p:sp>
      <p:sp>
        <p:nvSpPr>
          <p:cNvPr id="22" name="Rectangle: Rounded Corners 21">
            <a:extLst>
              <a:ext uri="{FF2B5EF4-FFF2-40B4-BE49-F238E27FC236}">
                <a16:creationId xmlns:a16="http://schemas.microsoft.com/office/drawing/2014/main" id="{819DCA90-DC0C-45A0-BE8E-9DC5A35DA5CF}"/>
              </a:ext>
            </a:extLst>
          </p:cNvPr>
          <p:cNvSpPr/>
          <p:nvPr/>
        </p:nvSpPr>
        <p:spPr>
          <a:xfrm>
            <a:off x="1978142" y="1504656"/>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bg-BG" sz="200" b="1" dirty="0">
                <a:solidFill>
                  <a:schemeClr val="tx1"/>
                </a:solidFill>
                <a:latin typeface="Comic Sans MS" panose="030F0702030302020204" pitchFamily="66" charset="0"/>
              </a:rPr>
              <a:t>СТРАХ ОТ</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ЗАГУБА НА </a:t>
            </a:r>
            <a:br>
              <a:rPr lang="it-IT"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РАБОТА!ТА</a:t>
            </a:r>
          </a:p>
        </p:txBody>
      </p:sp>
      <p:sp>
        <p:nvSpPr>
          <p:cNvPr id="23" name="Rectangle: Rounded Corners 22">
            <a:extLst>
              <a:ext uri="{FF2B5EF4-FFF2-40B4-BE49-F238E27FC236}">
                <a16:creationId xmlns:a16="http://schemas.microsoft.com/office/drawing/2014/main" id="{B2964786-7A35-416C-A8AC-A7FFDF001E51}"/>
              </a:ext>
            </a:extLst>
          </p:cNvPr>
          <p:cNvSpPr/>
          <p:nvPr/>
        </p:nvSpPr>
        <p:spPr>
          <a:xfrm>
            <a:off x="1949567" y="190428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bg-BG" sz="200" b="1" dirty="0">
                <a:solidFill>
                  <a:schemeClr val="tx1"/>
                </a:solidFill>
                <a:latin typeface="Comic Sans MS" panose="030F0702030302020204" pitchFamily="66" charset="0"/>
              </a:rPr>
              <a:t>ПОВЕЧЕ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СМЯНА НА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ЗАДАЧИТЕ!</a:t>
            </a:r>
          </a:p>
        </p:txBody>
      </p:sp>
      <p:sp>
        <p:nvSpPr>
          <p:cNvPr id="24" name="Rectangle: Rounded Corners 23">
            <a:extLst>
              <a:ext uri="{FF2B5EF4-FFF2-40B4-BE49-F238E27FC236}">
                <a16:creationId xmlns:a16="http://schemas.microsoft.com/office/drawing/2014/main" id="{338B518A-A9AC-4E79-9404-D6DEFC221705}"/>
              </a:ext>
            </a:extLst>
          </p:cNvPr>
          <p:cNvSpPr/>
          <p:nvPr/>
        </p:nvSpPr>
        <p:spPr>
          <a:xfrm>
            <a:off x="2406193" y="141544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bg-BG" sz="200" b="1" dirty="0">
                <a:solidFill>
                  <a:schemeClr val="tx1"/>
                </a:solidFill>
                <a:latin typeface="Comic Sans MS" panose="030F0702030302020204" pitchFamily="66" charset="0"/>
              </a:rPr>
              <a:t>НАМАЛЯВАНЕ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НА ФИЗИЧЕСКОТО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НАТОВАРВАНЕ</a:t>
            </a:r>
          </a:p>
        </p:txBody>
      </p:sp>
      <p:sp>
        <p:nvSpPr>
          <p:cNvPr id="25" name="Rectangle: Rounded Corners 24">
            <a:extLst>
              <a:ext uri="{FF2B5EF4-FFF2-40B4-BE49-F238E27FC236}">
                <a16:creationId xmlns:a16="http://schemas.microsoft.com/office/drawing/2014/main" id="{3647E9DA-794D-4469-B077-F273D65F28D3}"/>
              </a:ext>
            </a:extLst>
          </p:cNvPr>
          <p:cNvSpPr/>
          <p:nvPr/>
        </p:nvSpPr>
        <p:spPr>
          <a:xfrm>
            <a:off x="2403812" y="1722547"/>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bg-BG" sz="200" b="1" dirty="0">
                <a:solidFill>
                  <a:schemeClr val="tx1"/>
                </a:solidFill>
                <a:latin typeface="Comic Sans MS" panose="030F0702030302020204" pitchFamily="66" charset="0"/>
              </a:rPr>
              <a:t>ПОВИШАВАНЕ НА </a:t>
            </a:r>
            <a:br>
              <a:rPr lang="it-IT"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УМЕНИЯТА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В ОБЛАСТТА НА</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ТЕХНОЛОГИИТЕ!</a:t>
            </a:r>
          </a:p>
        </p:txBody>
      </p:sp>
      <p:pic>
        <p:nvPicPr>
          <p:cNvPr id="26" name="Picture 25">
            <a:extLst>
              <a:ext uri="{FF2B5EF4-FFF2-40B4-BE49-F238E27FC236}">
                <a16:creationId xmlns:a16="http://schemas.microsoft.com/office/drawing/2014/main" id="{3C232902-32F3-4A07-9168-8479188C6B4F}"/>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2796355" y="782010"/>
            <a:ext cx="2768237" cy="1548379"/>
          </a:xfrm>
          <a:prstGeom prst="rect">
            <a:avLst/>
          </a:prstGeom>
        </p:spPr>
      </p:pic>
      <p:sp>
        <p:nvSpPr>
          <p:cNvPr id="27" name="Rectangle: Rounded Corners 26">
            <a:extLst>
              <a:ext uri="{FF2B5EF4-FFF2-40B4-BE49-F238E27FC236}">
                <a16:creationId xmlns:a16="http://schemas.microsoft.com/office/drawing/2014/main" id="{42C8DD61-B62E-4B28-A00D-EBC9E867586F}"/>
              </a:ext>
            </a:extLst>
          </p:cNvPr>
          <p:cNvSpPr/>
          <p:nvPr/>
        </p:nvSpPr>
        <p:spPr>
          <a:xfrm>
            <a:off x="3404752" y="894484"/>
            <a:ext cx="14630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bg-BG" sz="550" b="1" dirty="0">
                <a:solidFill>
                  <a:schemeClr val="tx1"/>
                </a:solidFill>
                <a:latin typeface="Comic Sans MS" panose="030F0702030302020204" pitchFamily="66" charset="0"/>
              </a:rPr>
              <a:t>СИСТЕМА ЗА ДЪСКОРЕЗНИЦА С</a:t>
            </a:r>
            <a:br>
              <a:rPr lang="bg-BG" sz="550" b="1" dirty="0">
                <a:solidFill>
                  <a:schemeClr val="tx1"/>
                </a:solidFill>
                <a:latin typeface="Comic Sans MS" panose="030F0702030302020204" pitchFamily="66" charset="0"/>
              </a:rPr>
            </a:br>
            <a:r>
              <a:rPr lang="bg-BG" sz="550" b="1" dirty="0">
                <a:solidFill>
                  <a:schemeClr val="tx1"/>
                </a:solidFill>
                <a:latin typeface="Comic Sans MS" panose="030F0702030302020204" pitchFamily="66" charset="0"/>
              </a:rPr>
              <a:t>АВТОМАТИЗИРАН ИНТЕГРАТОР</a:t>
            </a:r>
          </a:p>
        </p:txBody>
      </p:sp>
      <p:sp>
        <p:nvSpPr>
          <p:cNvPr id="28" name="Rectangle: Rounded Corners 27">
            <a:extLst>
              <a:ext uri="{FF2B5EF4-FFF2-40B4-BE49-F238E27FC236}">
                <a16:creationId xmlns:a16="http://schemas.microsoft.com/office/drawing/2014/main" id="{31C7A592-1130-412F-8F42-46E78332FB60}"/>
              </a:ext>
            </a:extLst>
          </p:cNvPr>
          <p:cNvSpPr/>
          <p:nvPr/>
        </p:nvSpPr>
        <p:spPr>
          <a:xfrm>
            <a:off x="4618092" y="1203213"/>
            <a:ext cx="640080" cy="9144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bg-BG" sz="300" b="1">
                <a:solidFill>
                  <a:schemeClr val="tx1"/>
                </a:solidFill>
                <a:latin typeface="Comic Sans MS" panose="030F0702030302020204" pitchFamily="66" charset="0"/>
              </a:rPr>
              <a:t>ВЛИЯНИЕ ВЪРРХУ БЗР</a:t>
            </a:r>
          </a:p>
        </p:txBody>
      </p:sp>
      <p:sp>
        <p:nvSpPr>
          <p:cNvPr id="29" name="Rectangle: Rounded Corners 28">
            <a:extLst>
              <a:ext uri="{FF2B5EF4-FFF2-40B4-BE49-F238E27FC236}">
                <a16:creationId xmlns:a16="http://schemas.microsoft.com/office/drawing/2014/main" id="{F59BA199-E1D6-4FC7-AAC8-9FC7694EDAC2}"/>
              </a:ext>
            </a:extLst>
          </p:cNvPr>
          <p:cNvSpPr/>
          <p:nvPr/>
        </p:nvSpPr>
        <p:spPr>
          <a:xfrm>
            <a:off x="5211033" y="1410639"/>
            <a:ext cx="274320"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bg-BG" sz="200" b="1">
                <a:solidFill>
                  <a:schemeClr val="tx1"/>
                </a:solidFill>
                <a:latin typeface="Comic Sans MS" panose="030F0702030302020204" pitchFamily="66" charset="0"/>
              </a:rPr>
              <a:t>НАМАЛЯВАНЕ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НА ФИЗИЧЕСКОТО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НАТОВАРВАНЕ</a:t>
            </a:r>
          </a:p>
        </p:txBody>
      </p:sp>
      <p:sp>
        <p:nvSpPr>
          <p:cNvPr id="30" name="Rectangle: Rounded Corners 29">
            <a:extLst>
              <a:ext uri="{FF2B5EF4-FFF2-40B4-BE49-F238E27FC236}">
                <a16:creationId xmlns:a16="http://schemas.microsoft.com/office/drawing/2014/main" id="{CAE62C09-F6F9-4528-9563-7C1AC175B406}"/>
              </a:ext>
            </a:extLst>
          </p:cNvPr>
          <p:cNvSpPr/>
          <p:nvPr/>
        </p:nvSpPr>
        <p:spPr>
          <a:xfrm>
            <a:off x="4643434" y="131092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bg-BG" sz="200" b="1">
                <a:solidFill>
                  <a:schemeClr val="tx1"/>
                </a:solidFill>
                <a:latin typeface="Comic Sans MS" panose="030F0702030302020204" pitchFamily="66" charset="0"/>
              </a:rPr>
              <a:t>ПРЕДИЗВИКАТЕЛСТВА</a:t>
            </a:r>
          </a:p>
        </p:txBody>
      </p:sp>
      <p:sp>
        <p:nvSpPr>
          <p:cNvPr id="31" name="Rectangle: Rounded Corners 30">
            <a:extLst>
              <a:ext uri="{FF2B5EF4-FFF2-40B4-BE49-F238E27FC236}">
                <a16:creationId xmlns:a16="http://schemas.microsoft.com/office/drawing/2014/main" id="{015AAB77-2505-4010-B9BD-20623D8CDC96}"/>
              </a:ext>
            </a:extLst>
          </p:cNvPr>
          <p:cNvSpPr/>
          <p:nvPr/>
        </p:nvSpPr>
        <p:spPr>
          <a:xfrm>
            <a:off x="591672" y="2614863"/>
            <a:ext cx="14630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bg-BG" sz="600" b="1" dirty="0">
                <a:solidFill>
                  <a:schemeClr val="tx1"/>
                </a:solidFill>
                <a:latin typeface="Comic Sans MS" panose="030F0702030302020204" pitchFamily="66" charset="0"/>
              </a:rPr>
              <a:t>ДОСТАВЧИК НА ЕНЕРГИЯ И</a:t>
            </a:r>
            <a:br>
              <a:rPr lang="bg-BG" sz="600" b="1" dirty="0">
                <a:solidFill>
                  <a:schemeClr val="tx1"/>
                </a:solidFill>
                <a:latin typeface="Comic Sans MS" panose="030F0702030302020204" pitchFamily="66" charset="0"/>
              </a:rPr>
            </a:br>
            <a:r>
              <a:rPr lang="bg-BG" sz="600" b="1" dirty="0">
                <a:solidFill>
                  <a:schemeClr val="tx1"/>
                </a:solidFill>
                <a:latin typeface="Comic Sans MS" panose="030F0702030302020204" pitchFamily="66" charset="0"/>
              </a:rPr>
              <a:t>АВТОМОБИЛИ</a:t>
            </a:r>
          </a:p>
        </p:txBody>
      </p:sp>
      <p:sp>
        <p:nvSpPr>
          <p:cNvPr id="32" name="Rectangle: Rounded Corners 31">
            <a:extLst>
              <a:ext uri="{FF2B5EF4-FFF2-40B4-BE49-F238E27FC236}">
                <a16:creationId xmlns:a16="http://schemas.microsoft.com/office/drawing/2014/main" id="{1EA2B1D3-B8AB-4800-BAE9-BC22F3D8BF75}"/>
              </a:ext>
            </a:extLst>
          </p:cNvPr>
          <p:cNvSpPr/>
          <p:nvPr/>
        </p:nvSpPr>
        <p:spPr>
          <a:xfrm>
            <a:off x="3371741" y="2598691"/>
            <a:ext cx="1441940" cy="22860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bg-BG" sz="550" b="1" dirty="0">
                <a:solidFill>
                  <a:schemeClr val="tx1"/>
                </a:solidFill>
                <a:latin typeface="Comic Sans MS" panose="030F0702030302020204" pitchFamily="66" charset="0"/>
              </a:rPr>
              <a:t>ДОСТАВЧИК В АВТОМОБИЛНАТА ПРОМИШЛЕНОСТ</a:t>
            </a:r>
          </a:p>
        </p:txBody>
      </p:sp>
      <p:sp>
        <p:nvSpPr>
          <p:cNvPr id="33" name="Rectangle: Rounded Corners 32">
            <a:extLst>
              <a:ext uri="{FF2B5EF4-FFF2-40B4-BE49-F238E27FC236}">
                <a16:creationId xmlns:a16="http://schemas.microsoft.com/office/drawing/2014/main" id="{48924E59-14E2-4224-A9EF-C6371A879BC3}"/>
              </a:ext>
            </a:extLst>
          </p:cNvPr>
          <p:cNvSpPr/>
          <p:nvPr/>
        </p:nvSpPr>
        <p:spPr>
          <a:xfrm>
            <a:off x="6274450" y="2621468"/>
            <a:ext cx="1441940" cy="228600"/>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bg-BG" sz="500" b="1" dirty="0">
                <a:solidFill>
                  <a:schemeClr val="tx1"/>
                </a:solidFill>
                <a:latin typeface="Comic Sans MS" panose="030F0702030302020204" pitchFamily="66" charset="0"/>
              </a:rPr>
              <a:t>НОВОСЪЗДАДЕНО ПРЕДПРИЯТИЕ ЗА АВТОМАТИЗАЦИЯ </a:t>
            </a:r>
            <a:br>
              <a:rPr lang="bg-BG" sz="500" b="1" dirty="0">
                <a:solidFill>
                  <a:schemeClr val="tx1"/>
                </a:solidFill>
                <a:latin typeface="Comic Sans MS" panose="030F0702030302020204" pitchFamily="66" charset="0"/>
              </a:rPr>
            </a:br>
            <a:r>
              <a:rPr lang="bg-BG" sz="500" b="1" dirty="0">
                <a:solidFill>
                  <a:schemeClr val="tx1"/>
                </a:solidFill>
                <a:latin typeface="Comic Sans MS" panose="030F0702030302020204" pitchFamily="66" charset="0"/>
              </a:rPr>
              <a:t>НА ПРЕВОЗНИ СРЕДСТВА</a:t>
            </a:r>
          </a:p>
        </p:txBody>
      </p:sp>
      <p:sp>
        <p:nvSpPr>
          <p:cNvPr id="34" name="Rectangle: Rounded Corners 33">
            <a:extLst>
              <a:ext uri="{FF2B5EF4-FFF2-40B4-BE49-F238E27FC236}">
                <a16:creationId xmlns:a16="http://schemas.microsoft.com/office/drawing/2014/main" id="{7623A966-1E75-41E3-8AD6-EC5FD9F43CB8}"/>
              </a:ext>
            </a:extLst>
          </p:cNvPr>
          <p:cNvSpPr/>
          <p:nvPr/>
        </p:nvSpPr>
        <p:spPr>
          <a:xfrm>
            <a:off x="6262847" y="861601"/>
            <a:ext cx="1575207" cy="22860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bg-BG" sz="530" b="1" dirty="0">
                <a:solidFill>
                  <a:schemeClr val="tx1"/>
                </a:solidFill>
                <a:latin typeface="Comic Sans MS" panose="030F0702030302020204" pitchFamily="66" charset="0"/>
              </a:rPr>
              <a:t>ПРЕДПРИЯТИЕ ЗА ПРОИЗВОДСТВО НА ЕНЕРГИЯ И</a:t>
            </a:r>
            <a:br>
              <a:rPr lang="bg-BG" sz="530" b="1" dirty="0">
                <a:solidFill>
                  <a:schemeClr val="tx1"/>
                </a:solidFill>
                <a:latin typeface="Comic Sans MS" panose="030F0702030302020204" pitchFamily="66" charset="0"/>
              </a:rPr>
            </a:br>
            <a:r>
              <a:rPr lang="bg-BG" sz="530" b="1" dirty="0">
                <a:solidFill>
                  <a:schemeClr val="tx1"/>
                </a:solidFill>
                <a:latin typeface="Comic Sans MS" panose="030F0702030302020204" pitchFamily="66" charset="0"/>
              </a:rPr>
              <a:t>АВТОМАТИЗАЦИЯ </a:t>
            </a:r>
          </a:p>
        </p:txBody>
      </p:sp>
      <p:sp>
        <p:nvSpPr>
          <p:cNvPr id="35" name="Rectangle: Rounded Corners 34">
            <a:extLst>
              <a:ext uri="{FF2B5EF4-FFF2-40B4-BE49-F238E27FC236}">
                <a16:creationId xmlns:a16="http://schemas.microsoft.com/office/drawing/2014/main" id="{505185BC-F56F-48CC-BEA9-BEECDBC438F0}"/>
              </a:ext>
            </a:extLst>
          </p:cNvPr>
          <p:cNvSpPr/>
          <p:nvPr/>
        </p:nvSpPr>
        <p:spPr>
          <a:xfrm>
            <a:off x="1821932" y="2933522"/>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bg-BG" sz="300" b="1">
                <a:solidFill>
                  <a:schemeClr val="tx1"/>
                </a:solidFill>
                <a:latin typeface="Comic Sans MS" panose="030F0702030302020204" pitchFamily="66" charset="0"/>
              </a:rPr>
              <a:t>ВЛИЯНИЕ ВЪРХУ БЗР</a:t>
            </a:r>
          </a:p>
        </p:txBody>
      </p:sp>
      <p:sp>
        <p:nvSpPr>
          <p:cNvPr id="36" name="Rectangle: Rounded Corners 35">
            <a:extLst>
              <a:ext uri="{FF2B5EF4-FFF2-40B4-BE49-F238E27FC236}">
                <a16:creationId xmlns:a16="http://schemas.microsoft.com/office/drawing/2014/main" id="{6726F05C-5F03-4191-A2A9-2690CDB75E27}"/>
              </a:ext>
            </a:extLst>
          </p:cNvPr>
          <p:cNvSpPr/>
          <p:nvPr/>
        </p:nvSpPr>
        <p:spPr>
          <a:xfrm>
            <a:off x="7490687" y="2929519"/>
            <a:ext cx="640080" cy="91440"/>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bg-BG" sz="300" b="1">
                <a:solidFill>
                  <a:schemeClr val="tx1"/>
                </a:solidFill>
                <a:latin typeface="Comic Sans MS" panose="030F0702030302020204" pitchFamily="66" charset="0"/>
              </a:rPr>
              <a:t>ВЛИЯНИЕ ВЪРХУ БЗР</a:t>
            </a:r>
          </a:p>
        </p:txBody>
      </p:sp>
      <p:sp>
        <p:nvSpPr>
          <p:cNvPr id="37" name="Rectangle: Rounded Corners 36">
            <a:extLst>
              <a:ext uri="{FF2B5EF4-FFF2-40B4-BE49-F238E27FC236}">
                <a16:creationId xmlns:a16="http://schemas.microsoft.com/office/drawing/2014/main" id="{AF0BE622-652F-4605-B268-47B6E3C2B436}"/>
              </a:ext>
            </a:extLst>
          </p:cNvPr>
          <p:cNvSpPr/>
          <p:nvPr/>
        </p:nvSpPr>
        <p:spPr>
          <a:xfrm>
            <a:off x="7518014" y="1179875"/>
            <a:ext cx="640080" cy="91440"/>
          </a:xfrm>
          <a:prstGeom prst="roundRect">
            <a:avLst/>
          </a:prstGeom>
          <a:solidFill>
            <a:srgbClr val="F6C6B7"/>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bg-BG" sz="300" b="1">
                <a:solidFill>
                  <a:schemeClr val="tx1"/>
                </a:solidFill>
                <a:latin typeface="Comic Sans MS" panose="030F0702030302020204" pitchFamily="66" charset="0"/>
              </a:rPr>
              <a:t>ВЛИЯНИЕ ВЪРХУ БЗР</a:t>
            </a:r>
          </a:p>
        </p:txBody>
      </p:sp>
      <p:sp>
        <p:nvSpPr>
          <p:cNvPr id="38" name="Rectangle: Rounded Corners 37">
            <a:extLst>
              <a:ext uri="{FF2B5EF4-FFF2-40B4-BE49-F238E27FC236}">
                <a16:creationId xmlns:a16="http://schemas.microsoft.com/office/drawing/2014/main" id="{7DC46A2E-082A-4B61-A296-390164F578B5}"/>
              </a:ext>
            </a:extLst>
          </p:cNvPr>
          <p:cNvSpPr/>
          <p:nvPr/>
        </p:nvSpPr>
        <p:spPr>
          <a:xfrm>
            <a:off x="4643434" y="2908387"/>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bg-BG" sz="300" b="1">
                <a:solidFill>
                  <a:schemeClr val="tx1"/>
                </a:solidFill>
                <a:latin typeface="Comic Sans MS" panose="030F0702030302020204" pitchFamily="66" charset="0"/>
              </a:rPr>
              <a:t>ВЛИЯНИЕ ВЪРХУ БЗР</a:t>
            </a:r>
          </a:p>
        </p:txBody>
      </p:sp>
      <p:sp>
        <p:nvSpPr>
          <p:cNvPr id="39" name="Rectangle: Rounded Corners 38">
            <a:extLst>
              <a:ext uri="{FF2B5EF4-FFF2-40B4-BE49-F238E27FC236}">
                <a16:creationId xmlns:a16="http://schemas.microsoft.com/office/drawing/2014/main" id="{8B6EC832-FA6A-4ABB-A394-C011844FB715}"/>
              </a:ext>
            </a:extLst>
          </p:cNvPr>
          <p:cNvSpPr/>
          <p:nvPr/>
        </p:nvSpPr>
        <p:spPr>
          <a:xfrm>
            <a:off x="1853895" y="2933522"/>
            <a:ext cx="640080" cy="91440"/>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bg-BG" sz="300" b="1">
                <a:solidFill>
                  <a:schemeClr val="tx1"/>
                </a:solidFill>
                <a:latin typeface="Comic Sans MS" panose="030F0702030302020204" pitchFamily="66" charset="0"/>
              </a:rPr>
              <a:t>ВЛИЯНИЕ ВЪРХУ БЗР</a:t>
            </a:r>
          </a:p>
        </p:txBody>
      </p:sp>
      <p:sp>
        <p:nvSpPr>
          <p:cNvPr id="40" name="Rectangle: Rounded Corners 39">
            <a:extLst>
              <a:ext uri="{FF2B5EF4-FFF2-40B4-BE49-F238E27FC236}">
                <a16:creationId xmlns:a16="http://schemas.microsoft.com/office/drawing/2014/main" id="{48B5BAE1-BDEF-49BE-91D8-4B4BB2F3D626}"/>
              </a:ext>
            </a:extLst>
          </p:cNvPr>
          <p:cNvSpPr/>
          <p:nvPr/>
        </p:nvSpPr>
        <p:spPr>
          <a:xfrm>
            <a:off x="7510503" y="2938496"/>
            <a:ext cx="593367" cy="82463"/>
          </a:xfrm>
          <a:prstGeom prst="roundRect">
            <a:avLst/>
          </a:prstGeom>
          <a:solidFill>
            <a:srgbClr val="DDE898"/>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bg-BG" sz="300" b="1">
                <a:solidFill>
                  <a:schemeClr val="tx1"/>
                </a:solidFill>
                <a:latin typeface="Comic Sans MS" panose="030F0702030302020204" pitchFamily="66" charset="0"/>
              </a:rPr>
              <a:t>ВЛИЯНИЕ ВЪРХУ БЗР</a:t>
            </a:r>
          </a:p>
        </p:txBody>
      </p:sp>
      <p:sp>
        <p:nvSpPr>
          <p:cNvPr id="42" name="Rectangle: Rounded Corners 41">
            <a:extLst>
              <a:ext uri="{FF2B5EF4-FFF2-40B4-BE49-F238E27FC236}">
                <a16:creationId xmlns:a16="http://schemas.microsoft.com/office/drawing/2014/main" id="{0BA0B8C1-87B8-4C61-841C-820331DDE691}"/>
              </a:ext>
            </a:extLst>
          </p:cNvPr>
          <p:cNvSpPr/>
          <p:nvPr/>
        </p:nvSpPr>
        <p:spPr>
          <a:xfrm>
            <a:off x="4656197" y="2925289"/>
            <a:ext cx="598136" cy="67457"/>
          </a:xfrm>
          <a:prstGeom prst="roundRect">
            <a:avLst/>
          </a:prstGeom>
          <a:solidFill>
            <a:srgbClr val="9EDFF3"/>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ctr"/>
          <a:lstStyle/>
          <a:p>
            <a:pPr algn="ctr"/>
            <a:r>
              <a:rPr lang="bg-BG" sz="300" b="1">
                <a:solidFill>
                  <a:schemeClr val="tx1"/>
                </a:solidFill>
                <a:latin typeface="Comic Sans MS" panose="030F0702030302020204" pitchFamily="66" charset="0"/>
              </a:rPr>
              <a:t>ВЛИЯНИЕ ВЪРХУ БЗР</a:t>
            </a:r>
          </a:p>
        </p:txBody>
      </p:sp>
      <p:sp>
        <p:nvSpPr>
          <p:cNvPr id="43" name="Rectangle: Rounded Corners 42">
            <a:extLst>
              <a:ext uri="{FF2B5EF4-FFF2-40B4-BE49-F238E27FC236}">
                <a16:creationId xmlns:a16="http://schemas.microsoft.com/office/drawing/2014/main" id="{7BAAC11D-038E-4C99-B754-C23BB8426E7D}"/>
              </a:ext>
            </a:extLst>
          </p:cNvPr>
          <p:cNvSpPr/>
          <p:nvPr/>
        </p:nvSpPr>
        <p:spPr>
          <a:xfrm>
            <a:off x="4672539" y="1698990"/>
            <a:ext cx="376234"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bg-BG" sz="200" b="1" dirty="0">
                <a:solidFill>
                  <a:schemeClr val="tx1"/>
                </a:solidFill>
                <a:latin typeface="Comic Sans MS" panose="030F0702030302020204" pitchFamily="66" charset="0"/>
              </a:rPr>
              <a:t>ФИЗИЧЕСКИ</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РИСКОВЕ В</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СЛУЧАЙ НА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НЕПРАВИЛНО </a:t>
            </a:r>
            <a:br>
              <a:rPr lang="it-IT"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ФУНКЦИОНИРАНЕ!</a:t>
            </a:r>
          </a:p>
        </p:txBody>
      </p:sp>
      <p:sp>
        <p:nvSpPr>
          <p:cNvPr id="44" name="Rectangle: Rounded Corners 43">
            <a:extLst>
              <a:ext uri="{FF2B5EF4-FFF2-40B4-BE49-F238E27FC236}">
                <a16:creationId xmlns:a16="http://schemas.microsoft.com/office/drawing/2014/main" id="{1D819A4B-C501-4BDD-978A-BD77506A984E}"/>
              </a:ext>
            </a:extLst>
          </p:cNvPr>
          <p:cNvSpPr/>
          <p:nvPr/>
        </p:nvSpPr>
        <p:spPr>
          <a:xfrm>
            <a:off x="5048773" y="2047476"/>
            <a:ext cx="469481"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bg-BG" sz="200" b="1">
                <a:solidFill>
                  <a:schemeClr val="tx1"/>
                </a:solidFill>
                <a:latin typeface="Comic Sans MS" panose="030F0702030302020204" pitchFamily="66" charset="0"/>
              </a:rPr>
              <a:t>ПО-МАЛКО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РИСКОВЕ ЗА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ОКОЛНАТА СРЕДА!</a:t>
            </a:r>
          </a:p>
        </p:txBody>
      </p:sp>
      <p:sp>
        <p:nvSpPr>
          <p:cNvPr id="46" name="Rectangle: Rounded Corners 45">
            <a:extLst>
              <a:ext uri="{FF2B5EF4-FFF2-40B4-BE49-F238E27FC236}">
                <a16:creationId xmlns:a16="http://schemas.microsoft.com/office/drawing/2014/main" id="{FC3856BD-5379-45C4-B2B4-AEE5918BFF6F}"/>
              </a:ext>
            </a:extLst>
          </p:cNvPr>
          <p:cNvSpPr/>
          <p:nvPr/>
        </p:nvSpPr>
        <p:spPr>
          <a:xfrm>
            <a:off x="5079723" y="131952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bg-BG" sz="200" b="1">
                <a:solidFill>
                  <a:schemeClr val="tx1"/>
                </a:solidFill>
                <a:latin typeface="Comic Sans MS" panose="030F0702030302020204" pitchFamily="66" charset="0"/>
              </a:rPr>
              <a:t>ВЪЗМОЖНОСТИ</a:t>
            </a:r>
          </a:p>
        </p:txBody>
      </p:sp>
      <p:sp>
        <p:nvSpPr>
          <p:cNvPr id="47" name="Rectangle: Rounded Corners 46">
            <a:extLst>
              <a:ext uri="{FF2B5EF4-FFF2-40B4-BE49-F238E27FC236}">
                <a16:creationId xmlns:a16="http://schemas.microsoft.com/office/drawing/2014/main" id="{7B6A7CE6-049E-4419-99E9-DA0B2D73E933}"/>
              </a:ext>
            </a:extLst>
          </p:cNvPr>
          <p:cNvSpPr/>
          <p:nvPr/>
        </p:nvSpPr>
        <p:spPr>
          <a:xfrm>
            <a:off x="7504744" y="129949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bg-BG" sz="200" b="1">
                <a:solidFill>
                  <a:schemeClr val="tx1"/>
                </a:solidFill>
                <a:latin typeface="Comic Sans MS" panose="030F0702030302020204" pitchFamily="66" charset="0"/>
              </a:rPr>
              <a:t>ПРЕДИЗВИКАТЕЛСТВА</a:t>
            </a:r>
          </a:p>
        </p:txBody>
      </p:sp>
      <p:sp>
        <p:nvSpPr>
          <p:cNvPr id="48" name="Rectangle: Rounded Corners 47">
            <a:extLst>
              <a:ext uri="{FF2B5EF4-FFF2-40B4-BE49-F238E27FC236}">
                <a16:creationId xmlns:a16="http://schemas.microsoft.com/office/drawing/2014/main" id="{8C650C66-0333-4EBF-9AF9-94B85F8E6EFF}"/>
              </a:ext>
            </a:extLst>
          </p:cNvPr>
          <p:cNvSpPr/>
          <p:nvPr/>
        </p:nvSpPr>
        <p:spPr>
          <a:xfrm>
            <a:off x="7952463" y="130047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bg-BG" sz="200" b="1">
                <a:solidFill>
                  <a:schemeClr val="tx1"/>
                </a:solidFill>
                <a:latin typeface="Comic Sans MS" panose="030F0702030302020204" pitchFamily="66" charset="0"/>
              </a:rPr>
              <a:t>ВЪЗМОЖНОСТИ</a:t>
            </a:r>
          </a:p>
        </p:txBody>
      </p:sp>
      <p:sp>
        <p:nvSpPr>
          <p:cNvPr id="49" name="Rectangle: Rounded Corners 48">
            <a:extLst>
              <a:ext uri="{FF2B5EF4-FFF2-40B4-BE49-F238E27FC236}">
                <a16:creationId xmlns:a16="http://schemas.microsoft.com/office/drawing/2014/main" id="{C516940E-127B-41F9-B67F-740A81414FC1}"/>
              </a:ext>
            </a:extLst>
          </p:cNvPr>
          <p:cNvSpPr/>
          <p:nvPr/>
        </p:nvSpPr>
        <p:spPr>
          <a:xfrm>
            <a:off x="7490687" y="1838188"/>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bg-BG" sz="200" b="1">
                <a:solidFill>
                  <a:schemeClr val="tx1"/>
                </a:solidFill>
                <a:latin typeface="Comic Sans MS" panose="030F0702030302020204" pitchFamily="66" charset="0"/>
              </a:rPr>
              <a:t>ПОСТОЯННО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ОБУЧЕНИЕ!</a:t>
            </a:r>
          </a:p>
        </p:txBody>
      </p:sp>
      <p:sp>
        <p:nvSpPr>
          <p:cNvPr id="50" name="Rectangle: Rounded Corners 49">
            <a:extLst>
              <a:ext uri="{FF2B5EF4-FFF2-40B4-BE49-F238E27FC236}">
                <a16:creationId xmlns:a16="http://schemas.microsoft.com/office/drawing/2014/main" id="{5F3A98FA-FFB0-44A8-8221-4462EFD8BFC0}"/>
              </a:ext>
            </a:extLst>
          </p:cNvPr>
          <p:cNvSpPr/>
          <p:nvPr/>
        </p:nvSpPr>
        <p:spPr>
          <a:xfrm>
            <a:off x="7931691" y="2021068"/>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bg-BG" sz="200" b="1">
                <a:solidFill>
                  <a:schemeClr val="tx1"/>
                </a:solidFill>
                <a:latin typeface="Comic Sans MS" panose="030F0702030302020204" pitchFamily="66" charset="0"/>
              </a:rPr>
              <a:t>ПО-МАЛКО ПСИХИЧЕСКО</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НАТОВАРВАНЕ!</a:t>
            </a:r>
          </a:p>
        </p:txBody>
      </p:sp>
      <p:sp>
        <p:nvSpPr>
          <p:cNvPr id="51" name="Rectangle: Rounded Corners 50">
            <a:extLst>
              <a:ext uri="{FF2B5EF4-FFF2-40B4-BE49-F238E27FC236}">
                <a16:creationId xmlns:a16="http://schemas.microsoft.com/office/drawing/2014/main" id="{834F449D-F316-44DE-B37F-D0746704FABD}"/>
              </a:ext>
            </a:extLst>
          </p:cNvPr>
          <p:cNvSpPr/>
          <p:nvPr/>
        </p:nvSpPr>
        <p:spPr>
          <a:xfrm>
            <a:off x="8144093" y="1420446"/>
            <a:ext cx="20951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r>
              <a:rPr lang="bg-BG" sz="200" b="1" dirty="0">
                <a:solidFill>
                  <a:schemeClr val="tx1"/>
                </a:solidFill>
                <a:latin typeface="Comic Sans MS" panose="030F0702030302020204" pitchFamily="66" charset="0"/>
              </a:rPr>
              <a:t>ПОВЕЧЕ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ПОЧИВКИ</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И </a:t>
            </a:r>
          </a:p>
        </p:txBody>
      </p:sp>
      <p:sp>
        <p:nvSpPr>
          <p:cNvPr id="52" name="Rectangle: Rounded Corners 51">
            <a:extLst>
              <a:ext uri="{FF2B5EF4-FFF2-40B4-BE49-F238E27FC236}">
                <a16:creationId xmlns:a16="http://schemas.microsoft.com/office/drawing/2014/main" id="{6DC17AE1-9A2C-41D3-ABEA-E178542E34F8}"/>
              </a:ext>
            </a:extLst>
          </p:cNvPr>
          <p:cNvSpPr/>
          <p:nvPr/>
        </p:nvSpPr>
        <p:spPr>
          <a:xfrm>
            <a:off x="7944843" y="1592190"/>
            <a:ext cx="411480" cy="104876"/>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r>
              <a:rPr lang="bg-BG" sz="200" b="1">
                <a:solidFill>
                  <a:schemeClr val="tx1"/>
                </a:solidFill>
                <a:latin typeface="Comic Sans MS" panose="030F0702030302020204" pitchFamily="66" charset="0"/>
              </a:rPr>
              <a:t>ПО-МАЛКО ИЗОСТАВАНЕ!</a:t>
            </a:r>
          </a:p>
        </p:txBody>
      </p:sp>
      <p:sp>
        <p:nvSpPr>
          <p:cNvPr id="53" name="Rectangle: Rounded Corners 52">
            <a:extLst>
              <a:ext uri="{FF2B5EF4-FFF2-40B4-BE49-F238E27FC236}">
                <a16:creationId xmlns:a16="http://schemas.microsoft.com/office/drawing/2014/main" id="{E372F90F-583A-488D-9C26-EFFEC8D773F9}"/>
              </a:ext>
            </a:extLst>
          </p:cNvPr>
          <p:cNvSpPr/>
          <p:nvPr/>
        </p:nvSpPr>
        <p:spPr>
          <a:xfrm>
            <a:off x="7493314" y="305590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bg-BG" sz="200" b="1">
                <a:solidFill>
                  <a:schemeClr val="tx1"/>
                </a:solidFill>
                <a:latin typeface="Comic Sans MS" panose="030F0702030302020204" pitchFamily="66" charset="0"/>
              </a:rPr>
              <a:t>ПРЕДИЗВИКАТЕЛСТВА</a:t>
            </a:r>
          </a:p>
        </p:txBody>
      </p:sp>
      <p:sp>
        <p:nvSpPr>
          <p:cNvPr id="54" name="Rectangle: Rounded Corners 53">
            <a:extLst>
              <a:ext uri="{FF2B5EF4-FFF2-40B4-BE49-F238E27FC236}">
                <a16:creationId xmlns:a16="http://schemas.microsoft.com/office/drawing/2014/main" id="{ABFED99A-A3C6-430E-8081-84F957F48234}"/>
              </a:ext>
            </a:extLst>
          </p:cNvPr>
          <p:cNvSpPr/>
          <p:nvPr/>
        </p:nvSpPr>
        <p:spPr>
          <a:xfrm>
            <a:off x="7933413" y="305688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bg-BG" sz="200" b="1">
                <a:solidFill>
                  <a:schemeClr val="tx1"/>
                </a:solidFill>
                <a:latin typeface="Comic Sans MS" panose="030F0702030302020204" pitchFamily="66" charset="0"/>
              </a:rPr>
              <a:t>ВЪЗМОЖНОСТИ</a:t>
            </a:r>
          </a:p>
        </p:txBody>
      </p:sp>
      <p:sp>
        <p:nvSpPr>
          <p:cNvPr id="55" name="Rectangle: Rounded Corners 54">
            <a:extLst>
              <a:ext uri="{FF2B5EF4-FFF2-40B4-BE49-F238E27FC236}">
                <a16:creationId xmlns:a16="http://schemas.microsoft.com/office/drawing/2014/main" id="{ADAB30B1-614C-42BB-BAC9-0834EB57FBD0}"/>
              </a:ext>
            </a:extLst>
          </p:cNvPr>
          <p:cNvSpPr/>
          <p:nvPr/>
        </p:nvSpPr>
        <p:spPr>
          <a:xfrm>
            <a:off x="7471864" y="3578341"/>
            <a:ext cx="411480"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bg-BG" sz="200" b="1">
                <a:solidFill>
                  <a:schemeClr val="tx1"/>
                </a:solidFill>
                <a:latin typeface="Comic Sans MS" panose="030F0702030302020204" pitchFamily="66" charset="0"/>
              </a:rPr>
              <a:t>ПОВИШЕНО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КОГНИТИВНО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НАТОВАРВАНЕ</a:t>
            </a:r>
          </a:p>
        </p:txBody>
      </p:sp>
      <p:sp>
        <p:nvSpPr>
          <p:cNvPr id="56" name="Rectangle: Rounded Corners 55">
            <a:extLst>
              <a:ext uri="{FF2B5EF4-FFF2-40B4-BE49-F238E27FC236}">
                <a16:creationId xmlns:a16="http://schemas.microsoft.com/office/drawing/2014/main" id="{89D9D296-0142-47FD-BF4D-BAF72A07F51E}"/>
              </a:ext>
            </a:extLst>
          </p:cNvPr>
          <p:cNvSpPr/>
          <p:nvPr/>
        </p:nvSpPr>
        <p:spPr>
          <a:xfrm rot="21257739">
            <a:off x="7946965" y="3132658"/>
            <a:ext cx="411480" cy="288871"/>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nchorCtr="1"/>
          <a:lstStyle/>
          <a:p>
            <a:pPr algn="ctr"/>
            <a:r>
              <a:rPr lang="bg-BG" sz="200" b="1">
                <a:solidFill>
                  <a:schemeClr val="tx1"/>
                </a:solidFill>
                <a:latin typeface="Comic Sans MS" panose="030F0702030302020204" pitchFamily="66" charset="0"/>
              </a:rPr>
              <a:t>МИНИМАЛНО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 ИЗЛАГАНЕ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 НА ФИЗИЧЕСКИ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 РИСКОВЕ КАТО...</a:t>
            </a:r>
          </a:p>
        </p:txBody>
      </p:sp>
      <p:sp>
        <p:nvSpPr>
          <p:cNvPr id="57" name="Rectangle: Rounded Corners 56">
            <a:extLst>
              <a:ext uri="{FF2B5EF4-FFF2-40B4-BE49-F238E27FC236}">
                <a16:creationId xmlns:a16="http://schemas.microsoft.com/office/drawing/2014/main" id="{CD85F7A1-3847-46A8-847F-B794EF95E8D0}"/>
              </a:ext>
            </a:extLst>
          </p:cNvPr>
          <p:cNvSpPr/>
          <p:nvPr/>
        </p:nvSpPr>
        <p:spPr>
          <a:xfrm rot="21257739">
            <a:off x="7982694" y="3442438"/>
            <a:ext cx="321521" cy="8336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bg-BG" sz="200" b="1">
                <a:solidFill>
                  <a:schemeClr val="tx1"/>
                </a:solidFill>
                <a:latin typeface="Comic Sans MS" panose="030F0702030302020204" pitchFamily="66" charset="0"/>
              </a:rPr>
              <a:t>ВИБРАЦИИ</a:t>
            </a:r>
          </a:p>
        </p:txBody>
      </p:sp>
      <p:sp>
        <p:nvSpPr>
          <p:cNvPr id="58" name="Rectangle: Rounded Corners 57">
            <a:extLst>
              <a:ext uri="{FF2B5EF4-FFF2-40B4-BE49-F238E27FC236}">
                <a16:creationId xmlns:a16="http://schemas.microsoft.com/office/drawing/2014/main" id="{14E9AF98-D97A-440C-9689-0AEC0893A09E}"/>
              </a:ext>
            </a:extLst>
          </p:cNvPr>
          <p:cNvSpPr/>
          <p:nvPr/>
        </p:nvSpPr>
        <p:spPr>
          <a:xfrm rot="21257739">
            <a:off x="8017740" y="3608548"/>
            <a:ext cx="217912" cy="5052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bg-BG" sz="200" b="1">
                <a:solidFill>
                  <a:schemeClr val="tx1"/>
                </a:solidFill>
                <a:latin typeface="Comic Sans MS" panose="030F0702030302020204" pitchFamily="66" charset="0"/>
              </a:rPr>
              <a:t>ТОПЛИНА</a:t>
            </a:r>
          </a:p>
        </p:txBody>
      </p:sp>
      <p:sp>
        <p:nvSpPr>
          <p:cNvPr id="59" name="Rectangle: Rounded Corners 58">
            <a:extLst>
              <a:ext uri="{FF2B5EF4-FFF2-40B4-BE49-F238E27FC236}">
                <a16:creationId xmlns:a16="http://schemas.microsoft.com/office/drawing/2014/main" id="{C4746BAF-4ACB-4961-8BFB-E8A824EEF74F}"/>
              </a:ext>
            </a:extLst>
          </p:cNvPr>
          <p:cNvSpPr/>
          <p:nvPr/>
        </p:nvSpPr>
        <p:spPr>
          <a:xfrm rot="21257739">
            <a:off x="8009859" y="3734455"/>
            <a:ext cx="217912" cy="142751"/>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ctr"/>
            <a:r>
              <a:rPr lang="bg-BG" sz="200" b="1">
                <a:solidFill>
                  <a:schemeClr val="tx1"/>
                </a:solidFill>
                <a:latin typeface="Comic Sans MS" panose="030F0702030302020204" pitchFamily="66" charset="0"/>
              </a:rPr>
              <a:t>СИЛЕН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 ШУМ</a:t>
            </a:r>
          </a:p>
        </p:txBody>
      </p:sp>
      <p:sp>
        <p:nvSpPr>
          <p:cNvPr id="60" name="Rectangle: Rounded Corners 59">
            <a:extLst>
              <a:ext uri="{FF2B5EF4-FFF2-40B4-BE49-F238E27FC236}">
                <a16:creationId xmlns:a16="http://schemas.microsoft.com/office/drawing/2014/main" id="{3DF098CD-0AB2-493C-B235-FB4B1211C5F2}"/>
              </a:ext>
            </a:extLst>
          </p:cNvPr>
          <p:cNvSpPr/>
          <p:nvPr/>
        </p:nvSpPr>
        <p:spPr>
          <a:xfrm>
            <a:off x="4639624" y="303304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bg-BG" sz="200" b="1">
                <a:solidFill>
                  <a:schemeClr val="tx1"/>
                </a:solidFill>
                <a:latin typeface="Comic Sans MS" panose="030F0702030302020204" pitchFamily="66" charset="0"/>
              </a:rPr>
              <a:t>ПРЕДИЗВИКАТЕЛСТВА</a:t>
            </a:r>
          </a:p>
        </p:txBody>
      </p:sp>
      <p:sp>
        <p:nvSpPr>
          <p:cNvPr id="61" name="Rectangle: Rounded Corners 60">
            <a:extLst>
              <a:ext uri="{FF2B5EF4-FFF2-40B4-BE49-F238E27FC236}">
                <a16:creationId xmlns:a16="http://schemas.microsoft.com/office/drawing/2014/main" id="{1EBC3246-17BE-48D1-AC94-815B5CDE83D3}"/>
              </a:ext>
            </a:extLst>
          </p:cNvPr>
          <p:cNvSpPr/>
          <p:nvPr/>
        </p:nvSpPr>
        <p:spPr>
          <a:xfrm>
            <a:off x="5079723" y="303402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bg-BG" sz="200" b="1">
                <a:solidFill>
                  <a:schemeClr val="tx1"/>
                </a:solidFill>
                <a:latin typeface="Comic Sans MS" panose="030F0702030302020204" pitchFamily="66" charset="0"/>
              </a:rPr>
              <a:t>ВЪЗМОЖНОСТИ</a:t>
            </a:r>
          </a:p>
        </p:txBody>
      </p:sp>
      <p:sp>
        <p:nvSpPr>
          <p:cNvPr id="62" name="Rectangle: Rounded Corners 61">
            <a:extLst>
              <a:ext uri="{FF2B5EF4-FFF2-40B4-BE49-F238E27FC236}">
                <a16:creationId xmlns:a16="http://schemas.microsoft.com/office/drawing/2014/main" id="{A26290A2-1F96-48F2-8569-5522B38981B6}"/>
              </a:ext>
            </a:extLst>
          </p:cNvPr>
          <p:cNvSpPr/>
          <p:nvPr/>
        </p:nvSpPr>
        <p:spPr>
          <a:xfrm>
            <a:off x="1827844" y="3067332"/>
            <a:ext cx="41148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bg-BG" sz="200" b="1" dirty="0">
                <a:solidFill>
                  <a:schemeClr val="tx1"/>
                </a:solidFill>
                <a:latin typeface="Comic Sans MS" panose="030F0702030302020204" pitchFamily="66" charset="0"/>
              </a:rPr>
              <a:t>ПРЕДИЗВИКАТЕЛСТВА</a:t>
            </a:r>
          </a:p>
        </p:txBody>
      </p:sp>
      <p:sp>
        <p:nvSpPr>
          <p:cNvPr id="63" name="Rectangle: Rounded Corners 62">
            <a:extLst>
              <a:ext uri="{FF2B5EF4-FFF2-40B4-BE49-F238E27FC236}">
                <a16:creationId xmlns:a16="http://schemas.microsoft.com/office/drawing/2014/main" id="{A60F574C-8C7A-48D3-8D17-618F8CEFCA91}"/>
              </a:ext>
            </a:extLst>
          </p:cNvPr>
          <p:cNvSpPr/>
          <p:nvPr/>
        </p:nvSpPr>
        <p:spPr>
          <a:xfrm>
            <a:off x="2267943" y="3068312"/>
            <a:ext cx="401140" cy="4572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91440" tIns="0" rIns="91440" bIns="0" rtlCol="0" anchor="ctr"/>
          <a:lstStyle/>
          <a:p>
            <a:pPr algn="ctr"/>
            <a:r>
              <a:rPr lang="bg-BG" sz="200" b="1" dirty="0">
                <a:solidFill>
                  <a:schemeClr val="tx1"/>
                </a:solidFill>
                <a:latin typeface="Comic Sans MS" panose="030F0702030302020204" pitchFamily="66" charset="0"/>
              </a:rPr>
              <a:t>ВЪЗМОЖНОСТИ</a:t>
            </a:r>
          </a:p>
        </p:txBody>
      </p:sp>
      <p:sp>
        <p:nvSpPr>
          <p:cNvPr id="64" name="Rectangle: Rounded Corners 63">
            <a:extLst>
              <a:ext uri="{FF2B5EF4-FFF2-40B4-BE49-F238E27FC236}">
                <a16:creationId xmlns:a16="http://schemas.microsoft.com/office/drawing/2014/main" id="{52FCC412-56F2-469B-9D58-B5BB41D072A8}"/>
              </a:ext>
            </a:extLst>
          </p:cNvPr>
          <p:cNvSpPr/>
          <p:nvPr/>
        </p:nvSpPr>
        <p:spPr>
          <a:xfrm>
            <a:off x="4695049" y="3158539"/>
            <a:ext cx="376234" cy="31976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bg-BG" sz="200" b="1">
                <a:solidFill>
                  <a:schemeClr val="tx1"/>
                </a:solidFill>
                <a:latin typeface="Comic Sans MS" panose="030F0702030302020204" pitchFamily="66" charset="0"/>
              </a:rPr>
              <a:t>НЕГАТИВНО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ОТНОШЕНИЕ</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 КЪМ РОБОТИЗИРАНАТА</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 СИСТЕМА!</a:t>
            </a:r>
          </a:p>
        </p:txBody>
      </p:sp>
      <p:sp>
        <p:nvSpPr>
          <p:cNvPr id="65" name="Rectangle: Rounded Corners 64">
            <a:extLst>
              <a:ext uri="{FF2B5EF4-FFF2-40B4-BE49-F238E27FC236}">
                <a16:creationId xmlns:a16="http://schemas.microsoft.com/office/drawing/2014/main" id="{C90DB525-0D6A-452F-898A-6658C7C9E2D2}"/>
              </a:ext>
            </a:extLst>
          </p:cNvPr>
          <p:cNvSpPr/>
          <p:nvPr/>
        </p:nvSpPr>
        <p:spPr>
          <a:xfrm>
            <a:off x="4703489" y="3645945"/>
            <a:ext cx="376234" cy="319769"/>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bg-BG" sz="200" b="1" dirty="0">
                <a:solidFill>
                  <a:schemeClr val="tx1"/>
                </a:solidFill>
                <a:latin typeface="Comic Sans MS" panose="030F0702030302020204" pitchFamily="66" charset="0"/>
              </a:rPr>
              <a:t>ДЕКВАЛИФИЦИРАНЕ</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 ЧРЕЗ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 АВТОМАТИЗАЦИЯ!</a:t>
            </a:r>
          </a:p>
        </p:txBody>
      </p:sp>
      <p:sp>
        <p:nvSpPr>
          <p:cNvPr id="66" name="Rectangle: Rounded Corners 65">
            <a:extLst>
              <a:ext uri="{FF2B5EF4-FFF2-40B4-BE49-F238E27FC236}">
                <a16:creationId xmlns:a16="http://schemas.microsoft.com/office/drawing/2014/main" id="{7D2E51FE-57E0-47C0-8B3C-A6582080F14A}"/>
              </a:ext>
            </a:extLst>
          </p:cNvPr>
          <p:cNvSpPr/>
          <p:nvPr/>
        </p:nvSpPr>
        <p:spPr>
          <a:xfrm>
            <a:off x="5221839" y="3455124"/>
            <a:ext cx="296415" cy="246434"/>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t" anchorCtr="0"/>
          <a:lstStyle/>
          <a:p>
            <a:r>
              <a:rPr lang="bg-BG" sz="200" b="1" dirty="0">
                <a:solidFill>
                  <a:schemeClr val="tx1"/>
                </a:solidFill>
                <a:latin typeface="Comic Sans MS" panose="030F0702030302020204" pitchFamily="66" charset="0"/>
              </a:rPr>
              <a:t>ПОВИШАВАНЕ </a:t>
            </a:r>
            <a:br>
              <a:rPr lang="it-IT"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НА УМЕНИЯТА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 В ОБЛАСТТА НА </a:t>
            </a:r>
            <a:br>
              <a:rPr lang="it-IT"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ТЕХНОЛОГИИТЕ!</a:t>
            </a:r>
          </a:p>
        </p:txBody>
      </p:sp>
      <p:sp>
        <p:nvSpPr>
          <p:cNvPr id="67" name="Rectangle: Rounded Corners 66">
            <a:extLst>
              <a:ext uri="{FF2B5EF4-FFF2-40B4-BE49-F238E27FC236}">
                <a16:creationId xmlns:a16="http://schemas.microsoft.com/office/drawing/2014/main" id="{9876A9DA-FEBE-4461-BA28-00B1C72D78A9}"/>
              </a:ext>
            </a:extLst>
          </p:cNvPr>
          <p:cNvSpPr/>
          <p:nvPr/>
        </p:nvSpPr>
        <p:spPr>
          <a:xfrm rot="20864235">
            <a:off x="5061489" y="3269301"/>
            <a:ext cx="586802" cy="182880"/>
          </a:xfrm>
          <a:prstGeom prst="roundRect">
            <a:avLst>
              <a:gd name="adj" fmla="val 50000"/>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square" lIns="0" tIns="0" rIns="0" bIns="0" rtlCol="0" anchor="t" anchorCtr="0"/>
          <a:lstStyle/>
          <a:p>
            <a:pPr algn="r"/>
            <a:r>
              <a:rPr lang="bg-BG" sz="200" b="1">
                <a:solidFill>
                  <a:schemeClr val="tx1"/>
                </a:solidFill>
                <a:latin typeface="Comic Sans MS" panose="030F0702030302020204" pitchFamily="66" charset="0"/>
              </a:rPr>
              <a:t>СИСТЕМА С</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 РОТАЦИЯ</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НА ЗАДАЧИТЕ!</a:t>
            </a:r>
          </a:p>
        </p:txBody>
      </p:sp>
      <p:sp>
        <p:nvSpPr>
          <p:cNvPr id="69" name="Rectangle: Rounded Corners 68">
            <a:extLst>
              <a:ext uri="{FF2B5EF4-FFF2-40B4-BE49-F238E27FC236}">
                <a16:creationId xmlns:a16="http://schemas.microsoft.com/office/drawing/2014/main" id="{3388E013-482C-4933-97F8-3D7DBA82AABE}"/>
              </a:ext>
            </a:extLst>
          </p:cNvPr>
          <p:cNvSpPr/>
          <p:nvPr/>
        </p:nvSpPr>
        <p:spPr>
          <a:xfrm>
            <a:off x="1905000" y="3142087"/>
            <a:ext cx="330396"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bg-BG" sz="200" b="1" dirty="0">
                <a:solidFill>
                  <a:schemeClr val="tx1"/>
                </a:solidFill>
                <a:latin typeface="Comic Sans MS" panose="030F0702030302020204" pitchFamily="66" charset="0"/>
              </a:rPr>
              <a:t>НЕБЛАГОПРИЯТНО</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ПСИХИЧЕСКО</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НАТОВАРВАНЕ</a:t>
            </a:r>
          </a:p>
        </p:txBody>
      </p:sp>
      <p:sp>
        <p:nvSpPr>
          <p:cNvPr id="70" name="Rectangle: Rounded Corners 69">
            <a:extLst>
              <a:ext uri="{FF2B5EF4-FFF2-40B4-BE49-F238E27FC236}">
                <a16:creationId xmlns:a16="http://schemas.microsoft.com/office/drawing/2014/main" id="{A2B64A48-2C03-4DE2-993B-D8A1CC1A8935}"/>
              </a:ext>
            </a:extLst>
          </p:cNvPr>
          <p:cNvSpPr/>
          <p:nvPr/>
        </p:nvSpPr>
        <p:spPr>
          <a:xfrm>
            <a:off x="2275016" y="3160731"/>
            <a:ext cx="314092"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bg-BG" sz="200" b="1">
                <a:solidFill>
                  <a:schemeClr val="tx1"/>
                </a:solidFill>
                <a:latin typeface="Comic Sans MS" panose="030F0702030302020204" pitchFamily="66" charset="0"/>
              </a:rPr>
              <a:t>НАМАЛЯВАНЕ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НА ФИЗИЧЕСКОТО</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 НАТОВАРВАНЕ</a:t>
            </a:r>
          </a:p>
        </p:txBody>
      </p:sp>
      <p:sp>
        <p:nvSpPr>
          <p:cNvPr id="71" name="Rectangle: Rounded Corners 70">
            <a:extLst>
              <a:ext uri="{FF2B5EF4-FFF2-40B4-BE49-F238E27FC236}">
                <a16:creationId xmlns:a16="http://schemas.microsoft.com/office/drawing/2014/main" id="{7A0C8BA3-6D45-41AC-B6B9-B70D4150FAB5}"/>
              </a:ext>
            </a:extLst>
          </p:cNvPr>
          <p:cNvSpPr/>
          <p:nvPr/>
        </p:nvSpPr>
        <p:spPr>
          <a:xfrm rot="21361793">
            <a:off x="1891467" y="3761424"/>
            <a:ext cx="326481"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r"/>
            <a:r>
              <a:rPr lang="bg-BG" sz="200" b="1">
                <a:solidFill>
                  <a:schemeClr val="tx1"/>
                </a:solidFill>
                <a:latin typeface="Comic Sans MS" panose="030F0702030302020204" pitchFamily="66" charset="0"/>
              </a:rPr>
              <a:t>ПО-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 ВТОРОСТЕПЕННИ </a:t>
            </a:r>
            <a:br>
              <a:rPr lang="bg-BG" sz="200" b="1">
                <a:solidFill>
                  <a:schemeClr val="tx1"/>
                </a:solidFill>
                <a:latin typeface="Comic Sans MS" panose="030F0702030302020204" pitchFamily="66" charset="0"/>
              </a:rPr>
            </a:br>
            <a:r>
              <a:rPr lang="bg-BG" sz="200" b="1">
                <a:solidFill>
                  <a:schemeClr val="tx1"/>
                </a:solidFill>
                <a:latin typeface="Comic Sans MS" panose="030F0702030302020204" pitchFamily="66" charset="0"/>
              </a:rPr>
              <a:t> ЗАДАЧИ!</a:t>
            </a:r>
          </a:p>
        </p:txBody>
      </p:sp>
      <p:sp>
        <p:nvSpPr>
          <p:cNvPr id="72" name="Rectangle: Rounded Corners 71">
            <a:extLst>
              <a:ext uri="{FF2B5EF4-FFF2-40B4-BE49-F238E27FC236}">
                <a16:creationId xmlns:a16="http://schemas.microsoft.com/office/drawing/2014/main" id="{4393237A-2441-4E9D-8A7B-7589A7B6AB79}"/>
              </a:ext>
            </a:extLst>
          </p:cNvPr>
          <p:cNvSpPr/>
          <p:nvPr/>
        </p:nvSpPr>
        <p:spPr>
          <a:xfrm rot="21361793">
            <a:off x="2409751" y="3413669"/>
            <a:ext cx="326481"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bg-BG" sz="200" b="1" dirty="0">
                <a:solidFill>
                  <a:schemeClr val="tx1"/>
                </a:solidFill>
                <a:latin typeface="Comic Sans MS" panose="030F0702030302020204" pitchFamily="66" charset="0"/>
              </a:rPr>
              <a:t>ПОВИШАВАНЕ НА </a:t>
            </a:r>
            <a:br>
              <a:rPr lang="it-IT"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УМЕНИЯТА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 В ОБЛАСТТА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 НА ТЕХНОЛОГИИТЕ!</a:t>
            </a:r>
          </a:p>
        </p:txBody>
      </p:sp>
      <p:sp>
        <p:nvSpPr>
          <p:cNvPr id="73" name="Rectangle: Rounded Corners 72">
            <a:extLst>
              <a:ext uri="{FF2B5EF4-FFF2-40B4-BE49-F238E27FC236}">
                <a16:creationId xmlns:a16="http://schemas.microsoft.com/office/drawing/2014/main" id="{098FD23A-7765-4EAE-B41A-E7E81ECA9475}"/>
              </a:ext>
            </a:extLst>
          </p:cNvPr>
          <p:cNvSpPr/>
          <p:nvPr/>
        </p:nvSpPr>
        <p:spPr>
          <a:xfrm rot="21361793">
            <a:off x="2360972" y="3840358"/>
            <a:ext cx="222073" cy="182880"/>
          </a:xfrm>
          <a:prstGeom prst="round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algn="ctr"/>
            <a:r>
              <a:rPr lang="bg-BG" sz="200" b="1" dirty="0">
                <a:solidFill>
                  <a:schemeClr val="tx1"/>
                </a:solidFill>
                <a:latin typeface="Comic Sans MS" panose="030F0702030302020204" pitchFamily="66" charset="0"/>
              </a:rPr>
              <a:t>ПО-</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 СОЦИАЛНИ </a:t>
            </a:r>
            <a:br>
              <a:rPr lang="bg-BG" sz="200" b="1" dirty="0">
                <a:solidFill>
                  <a:schemeClr val="tx1"/>
                </a:solidFill>
                <a:latin typeface="Comic Sans MS" panose="030F0702030302020204" pitchFamily="66" charset="0"/>
              </a:rPr>
            </a:br>
            <a:r>
              <a:rPr lang="bg-BG" sz="200" b="1" dirty="0">
                <a:solidFill>
                  <a:schemeClr val="tx1"/>
                </a:solidFill>
                <a:latin typeface="Comic Sans MS" panose="030F0702030302020204" pitchFamily="66" charset="0"/>
              </a:rPr>
              <a:t> РАБОТНИ МЕСТА!</a:t>
            </a:r>
          </a:p>
        </p:txBody>
      </p:sp>
    </p:spTree>
    <p:extLst>
      <p:ext uri="{BB962C8B-B14F-4D97-AF65-F5344CB8AC3E}">
        <p14:creationId xmlns:p14="http://schemas.microsoft.com/office/powerpoint/2010/main" val="37862066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CAC31-22B5-D5C9-2312-BA64745E3180}"/>
              </a:ext>
            </a:extLst>
          </p:cNvPr>
          <p:cNvSpPr>
            <a:spLocks noGrp="1"/>
          </p:cNvSpPr>
          <p:nvPr>
            <p:ph type="title"/>
          </p:nvPr>
        </p:nvSpPr>
        <p:spPr>
          <a:xfrm>
            <a:off x="450000" y="135000"/>
            <a:ext cx="8313753" cy="367200"/>
          </a:xfrm>
        </p:spPr>
        <p:txBody>
          <a:bodyPr lIns="0"/>
          <a:lstStyle/>
          <a:p>
            <a:r>
              <a:rPr lang="bg-BG" sz="2100" dirty="0"/>
              <a:t>Въздействие върху БЗР въз основа на конкретни примери </a:t>
            </a:r>
          </a:p>
        </p:txBody>
      </p:sp>
      <p:grpSp>
        <p:nvGrpSpPr>
          <p:cNvPr id="42" name="Group 41">
            <a:extLst>
              <a:ext uri="{FF2B5EF4-FFF2-40B4-BE49-F238E27FC236}">
                <a16:creationId xmlns:a16="http://schemas.microsoft.com/office/drawing/2014/main" id="{2B0EE330-B7AB-5B7C-2AF2-886BD7969A40}"/>
              </a:ext>
            </a:extLst>
          </p:cNvPr>
          <p:cNvGrpSpPr/>
          <p:nvPr/>
        </p:nvGrpSpPr>
        <p:grpSpPr>
          <a:xfrm>
            <a:off x="194209" y="711576"/>
            <a:ext cx="5598131" cy="3802033"/>
            <a:chOff x="1866460" y="1186019"/>
            <a:chExt cx="6842227" cy="4800856"/>
          </a:xfrm>
        </p:grpSpPr>
        <p:sp>
          <p:nvSpPr>
            <p:cNvPr id="10" name="Ellipse 20">
              <a:extLst>
                <a:ext uri="{FF2B5EF4-FFF2-40B4-BE49-F238E27FC236}">
                  <a16:creationId xmlns:a16="http://schemas.microsoft.com/office/drawing/2014/main" id="{24FA2EDD-1BEF-1F8D-6D9F-DC2E26078CC3}"/>
                </a:ext>
              </a:extLst>
            </p:cNvPr>
            <p:cNvSpPr/>
            <p:nvPr/>
          </p:nvSpPr>
          <p:spPr>
            <a:xfrm>
              <a:off x="3550551" y="1523999"/>
              <a:ext cx="4246880" cy="4246878"/>
            </a:xfrm>
            <a:prstGeom prst="ellipse">
              <a:avLst/>
            </a:prstGeom>
            <a:solidFill>
              <a:srgbClr val="ACC700"/>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dirty="0"/>
            </a:p>
          </p:txBody>
        </p:sp>
        <p:sp>
          <p:nvSpPr>
            <p:cNvPr id="11" name="Ellipse 21">
              <a:extLst>
                <a:ext uri="{FF2B5EF4-FFF2-40B4-BE49-F238E27FC236}">
                  <a16:creationId xmlns:a16="http://schemas.microsoft.com/office/drawing/2014/main" id="{122158B9-F440-91E0-5936-9D033D0228BC}"/>
                </a:ext>
              </a:extLst>
            </p:cNvPr>
            <p:cNvSpPr/>
            <p:nvPr/>
          </p:nvSpPr>
          <p:spPr>
            <a:xfrm>
              <a:off x="4419231" y="2402356"/>
              <a:ext cx="2509519" cy="2509519"/>
            </a:xfrm>
            <a:prstGeom prst="ellipse">
              <a:avLst/>
            </a:prstGeom>
            <a:solidFill>
              <a:schemeClr val="bg1"/>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sp>
          <p:nvSpPr>
            <p:cNvPr id="12" name="Ellipse 22">
              <a:extLst>
                <a:ext uri="{FF2B5EF4-FFF2-40B4-BE49-F238E27FC236}">
                  <a16:creationId xmlns:a16="http://schemas.microsoft.com/office/drawing/2014/main" id="{16960DC2-5098-1961-EE27-40C313022029}"/>
                </a:ext>
              </a:extLst>
            </p:cNvPr>
            <p:cNvSpPr/>
            <p:nvPr/>
          </p:nvSpPr>
          <p:spPr>
            <a:xfrm>
              <a:off x="4703711" y="2686836"/>
              <a:ext cx="1940560" cy="1940559"/>
            </a:xfrm>
            <a:prstGeom prst="ellipse">
              <a:avLst/>
            </a:prstGeom>
            <a:solidFill>
              <a:srgbClr val="003399"/>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sp>
          <p:nvSpPr>
            <p:cNvPr id="13" name="Ellipse 23">
              <a:extLst>
                <a:ext uri="{FF2B5EF4-FFF2-40B4-BE49-F238E27FC236}">
                  <a16:creationId xmlns:a16="http://schemas.microsoft.com/office/drawing/2014/main" id="{3C8CEC12-1103-E7DC-3235-D22DA50FC93D}"/>
                </a:ext>
              </a:extLst>
            </p:cNvPr>
            <p:cNvSpPr/>
            <p:nvPr/>
          </p:nvSpPr>
          <p:spPr>
            <a:xfrm>
              <a:off x="5168402" y="3151527"/>
              <a:ext cx="1011177" cy="1011177"/>
            </a:xfrm>
            <a:prstGeom prst="ellipse">
              <a:avLst/>
            </a:prstGeom>
            <a:solidFill>
              <a:schemeClr val="bg1"/>
            </a:solidFill>
            <a:ln>
              <a:solidFill>
                <a:srgbClr val="5B9BD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sp>
          <p:nvSpPr>
            <p:cNvPr id="14" name="Rechteck 24">
              <a:extLst>
                <a:ext uri="{FF2B5EF4-FFF2-40B4-BE49-F238E27FC236}">
                  <a16:creationId xmlns:a16="http://schemas.microsoft.com/office/drawing/2014/main" id="{D0BFE2EE-7C2D-8A66-95BC-FF844EB35B66}"/>
                </a:ext>
              </a:extLst>
            </p:cNvPr>
            <p:cNvSpPr/>
            <p:nvPr/>
          </p:nvSpPr>
          <p:spPr>
            <a:xfrm>
              <a:off x="5653671" y="1516045"/>
              <a:ext cx="50800" cy="953607"/>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100"/>
            </a:p>
          </p:txBody>
        </p:sp>
        <p:cxnSp>
          <p:nvCxnSpPr>
            <p:cNvPr id="15" name="Gerader Verbinder 25">
              <a:extLst>
                <a:ext uri="{FF2B5EF4-FFF2-40B4-BE49-F238E27FC236}">
                  <a16:creationId xmlns:a16="http://schemas.microsoft.com/office/drawing/2014/main" id="{3EC67B49-5021-0F24-427D-F4EA3BB1EE4E}"/>
                </a:ext>
              </a:extLst>
            </p:cNvPr>
            <p:cNvCxnSpPr/>
            <p:nvPr/>
          </p:nvCxnSpPr>
          <p:spPr>
            <a:xfrm flipH="1">
              <a:off x="3662815" y="4014161"/>
              <a:ext cx="879571" cy="291448"/>
            </a:xfrm>
            <a:prstGeom prst="line">
              <a:avLst/>
            </a:prstGeom>
            <a:ln w="5715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6" name="Gerader Verbinder 26">
              <a:extLst>
                <a:ext uri="{FF2B5EF4-FFF2-40B4-BE49-F238E27FC236}">
                  <a16:creationId xmlns:a16="http://schemas.microsoft.com/office/drawing/2014/main" id="{68BB47C1-EE85-BC67-E440-B83568169E15}"/>
                </a:ext>
              </a:extLst>
            </p:cNvPr>
            <p:cNvCxnSpPr>
              <a:stCxn id="11" idx="6"/>
              <a:endCxn id="10" idx="6"/>
            </p:cNvCxnSpPr>
            <p:nvPr/>
          </p:nvCxnSpPr>
          <p:spPr>
            <a:xfrm flipV="1">
              <a:off x="6928752" y="3647437"/>
              <a:ext cx="868679" cy="9678"/>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Gerader Verbinder 27">
              <a:extLst>
                <a:ext uri="{FF2B5EF4-FFF2-40B4-BE49-F238E27FC236}">
                  <a16:creationId xmlns:a16="http://schemas.microsoft.com/office/drawing/2014/main" id="{4B6502C2-64F5-7B85-273D-C1D826DE3C02}"/>
                </a:ext>
              </a:extLst>
            </p:cNvPr>
            <p:cNvCxnSpPr>
              <a:stCxn id="11" idx="5"/>
              <a:endCxn id="10" idx="5"/>
            </p:cNvCxnSpPr>
            <p:nvPr/>
          </p:nvCxnSpPr>
          <p:spPr>
            <a:xfrm>
              <a:off x="6561240" y="4544364"/>
              <a:ext cx="614250" cy="604571"/>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8" name="Gerader Verbinder 28">
              <a:extLst>
                <a:ext uri="{FF2B5EF4-FFF2-40B4-BE49-F238E27FC236}">
                  <a16:creationId xmlns:a16="http://schemas.microsoft.com/office/drawing/2014/main" id="{0568E17E-1DA7-76EA-BE2E-3D507244894C}"/>
                </a:ext>
              </a:extLst>
            </p:cNvPr>
            <p:cNvCxnSpPr>
              <a:stCxn id="10" idx="4"/>
              <a:endCxn id="11" idx="4"/>
            </p:cNvCxnSpPr>
            <p:nvPr/>
          </p:nvCxnSpPr>
          <p:spPr>
            <a:xfrm flipV="1">
              <a:off x="5673991" y="4911875"/>
              <a:ext cx="0" cy="859002"/>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cxnSp>
          <p:nvCxnSpPr>
            <p:cNvPr id="19" name="Gerader Verbinder 30">
              <a:extLst>
                <a:ext uri="{FF2B5EF4-FFF2-40B4-BE49-F238E27FC236}">
                  <a16:creationId xmlns:a16="http://schemas.microsoft.com/office/drawing/2014/main" id="{67BE09F1-0090-F46A-AF5D-95304FF822B1}"/>
                </a:ext>
              </a:extLst>
            </p:cNvPr>
            <p:cNvCxnSpPr>
              <a:endCxn id="11" idx="1"/>
            </p:cNvCxnSpPr>
            <p:nvPr/>
          </p:nvCxnSpPr>
          <p:spPr>
            <a:xfrm>
              <a:off x="3984808" y="2347311"/>
              <a:ext cx="801934" cy="422557"/>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20" name="Textfeld 31">
              <a:extLst>
                <a:ext uri="{FF2B5EF4-FFF2-40B4-BE49-F238E27FC236}">
                  <a16:creationId xmlns:a16="http://schemas.microsoft.com/office/drawing/2014/main" id="{18503BC7-2AF0-38B2-C442-16FD88849EF6}"/>
                </a:ext>
              </a:extLst>
            </p:cNvPr>
            <p:cNvSpPr txBox="1"/>
            <p:nvPr/>
          </p:nvSpPr>
          <p:spPr>
            <a:xfrm>
              <a:off x="5988576" y="1186019"/>
              <a:ext cx="2718865" cy="973037"/>
            </a:xfrm>
            <a:prstGeom prst="rect">
              <a:avLst/>
            </a:prstGeom>
            <a:solidFill>
              <a:srgbClr val="D7E3AF"/>
            </a:solidFill>
          </p:spPr>
          <p:txBody>
            <a:bodyPr wrap="square" rtlCol="0">
              <a:spAutoFit/>
            </a:bodyPr>
            <a:lstStyle/>
            <a:p>
              <a:pPr marL="115888" indent="-115888">
                <a:lnSpc>
                  <a:spcPct val="150000"/>
                </a:lnSpc>
                <a:buFont typeface="Wingdings" panose="05000000000000000000" pitchFamily="2" charset="2"/>
                <a:buChar char="§"/>
              </a:pPr>
              <a:r>
                <a:rPr lang="bg-BG" sz="500" b="1">
                  <a:solidFill>
                    <a:srgbClr val="003399"/>
                  </a:solidFill>
                </a:rPr>
                <a:t>НАМАЛЕНО РАБОТНО НАТОВАРВАНЕ</a:t>
              </a:r>
            </a:p>
            <a:p>
              <a:pPr marL="115888" indent="-115888">
                <a:lnSpc>
                  <a:spcPct val="150000"/>
                </a:lnSpc>
                <a:buFont typeface="Wingdings" panose="05000000000000000000" pitchFamily="2" charset="2"/>
                <a:buChar char="§"/>
              </a:pPr>
              <a:r>
                <a:rPr lang="bg-BG" sz="500" b="1">
                  <a:solidFill>
                    <a:srgbClr val="003399"/>
                  </a:solidFill>
                </a:rPr>
                <a:t>НАМАЛЯВАНЕ НА ЗЛОПОЛУКИТЕ</a:t>
              </a:r>
            </a:p>
            <a:p>
              <a:pPr marL="115888" indent="-115888">
                <a:lnSpc>
                  <a:spcPct val="150000"/>
                </a:lnSpc>
                <a:buFont typeface="Wingdings" panose="05000000000000000000" pitchFamily="2" charset="2"/>
                <a:buChar char="§"/>
              </a:pPr>
              <a:r>
                <a:rPr lang="bg-BG" sz="500" b="1">
                  <a:solidFill>
                    <a:srgbClr val="003399"/>
                  </a:solidFill>
                </a:rPr>
                <a:t>ПРЕДОТВРАТЯВАНЕ НА ПРЕТОВАРВАНЕ/ДЪЛГОСРОЧНИ НАРАНЯВАНИЯ</a:t>
              </a:r>
            </a:p>
            <a:p>
              <a:pPr marL="115888" indent="-115888">
                <a:lnSpc>
                  <a:spcPct val="150000"/>
                </a:lnSpc>
                <a:buFont typeface="Wingdings" panose="05000000000000000000" pitchFamily="2" charset="2"/>
                <a:buChar char="§"/>
              </a:pPr>
              <a:r>
                <a:rPr lang="bg-BG" sz="500" b="1">
                  <a:solidFill>
                    <a:srgbClr val="003399"/>
                  </a:solidFill>
                </a:rPr>
                <a:t>ЕРГОНОМИЧНО РАБОТНО ПРОСТРАНСТВО</a:t>
              </a:r>
            </a:p>
            <a:p>
              <a:pPr marL="115888" indent="-115888">
                <a:lnSpc>
                  <a:spcPct val="150000"/>
                </a:lnSpc>
                <a:buFont typeface="Wingdings" panose="05000000000000000000" pitchFamily="2" charset="2"/>
                <a:buChar char="§"/>
              </a:pPr>
              <a:r>
                <a:rPr lang="bg-BG" sz="500" b="1">
                  <a:solidFill>
                    <a:srgbClr val="003399"/>
                  </a:solidFill>
                </a:rPr>
                <a:t>НАМАЛЯВАНЕ НА ВРЕМЕТО ПРЕД ЕКРАН</a:t>
              </a:r>
            </a:p>
          </p:txBody>
        </p:sp>
        <p:sp>
          <p:nvSpPr>
            <p:cNvPr id="21" name="Textfeld 33">
              <a:extLst>
                <a:ext uri="{FF2B5EF4-FFF2-40B4-BE49-F238E27FC236}">
                  <a16:creationId xmlns:a16="http://schemas.microsoft.com/office/drawing/2014/main" id="{A3CB1499-5733-2FC0-E20B-7D91063FC85A}"/>
                </a:ext>
              </a:extLst>
            </p:cNvPr>
            <p:cNvSpPr txBox="1"/>
            <p:nvPr/>
          </p:nvSpPr>
          <p:spPr>
            <a:xfrm rot="18489174">
              <a:off x="4283279" y="2806329"/>
              <a:ext cx="1167347" cy="225705"/>
            </a:xfrm>
            <a:prstGeom prst="rect">
              <a:avLst/>
            </a:prstGeom>
            <a:noFill/>
          </p:spPr>
          <p:txBody>
            <a:bodyPr wrap="square" rtlCol="0">
              <a:spAutoFit/>
            </a:bodyPr>
            <a:lstStyle/>
            <a:p>
              <a:r>
                <a:rPr lang="bg-BG" sz="600" b="1">
                  <a:solidFill>
                    <a:srgbClr val="003399"/>
                  </a:solidFill>
                </a:rPr>
                <a:t>Психосоциални</a:t>
              </a:r>
            </a:p>
          </p:txBody>
        </p:sp>
        <p:sp>
          <p:nvSpPr>
            <p:cNvPr id="22" name="Textfeld 34">
              <a:extLst>
                <a:ext uri="{FF2B5EF4-FFF2-40B4-BE49-F238E27FC236}">
                  <a16:creationId xmlns:a16="http://schemas.microsoft.com/office/drawing/2014/main" id="{A421296D-6679-1741-98D2-22E9B89B68E4}"/>
                </a:ext>
              </a:extLst>
            </p:cNvPr>
            <p:cNvSpPr txBox="1"/>
            <p:nvPr/>
          </p:nvSpPr>
          <p:spPr>
            <a:xfrm rot="1720010">
              <a:off x="5829636" y="2661393"/>
              <a:ext cx="1167348" cy="233179"/>
            </a:xfrm>
            <a:prstGeom prst="rect">
              <a:avLst/>
            </a:prstGeom>
            <a:noFill/>
          </p:spPr>
          <p:txBody>
            <a:bodyPr wrap="square" rtlCol="0">
              <a:spAutoFit/>
            </a:bodyPr>
            <a:lstStyle/>
            <a:p>
              <a:r>
                <a:rPr lang="bg-BG" sz="600" b="1">
                  <a:solidFill>
                    <a:srgbClr val="003399"/>
                  </a:solidFill>
                </a:rPr>
                <a:t>Физически</a:t>
              </a:r>
            </a:p>
          </p:txBody>
        </p:sp>
        <p:sp>
          <p:nvSpPr>
            <p:cNvPr id="23" name="Textfeld 35">
              <a:extLst>
                <a:ext uri="{FF2B5EF4-FFF2-40B4-BE49-F238E27FC236}">
                  <a16:creationId xmlns:a16="http://schemas.microsoft.com/office/drawing/2014/main" id="{952E015C-6156-8B38-A7E2-AA57AB24D44F}"/>
                </a:ext>
              </a:extLst>
            </p:cNvPr>
            <p:cNvSpPr txBox="1"/>
            <p:nvPr/>
          </p:nvSpPr>
          <p:spPr>
            <a:xfrm rot="19791695">
              <a:off x="5628811" y="4482315"/>
              <a:ext cx="1167348" cy="233179"/>
            </a:xfrm>
            <a:prstGeom prst="rect">
              <a:avLst/>
            </a:prstGeom>
            <a:noFill/>
          </p:spPr>
          <p:txBody>
            <a:bodyPr wrap="square" rtlCol="0">
              <a:spAutoFit/>
            </a:bodyPr>
            <a:lstStyle/>
            <a:p>
              <a:r>
                <a:rPr lang="bg-BG" sz="600" b="1">
                  <a:solidFill>
                    <a:srgbClr val="003399"/>
                  </a:solidFill>
                </a:rPr>
                <a:t>Организационни</a:t>
              </a:r>
            </a:p>
          </p:txBody>
        </p:sp>
        <p:sp>
          <p:nvSpPr>
            <p:cNvPr id="24" name="Rechteck 38">
              <a:extLst>
                <a:ext uri="{FF2B5EF4-FFF2-40B4-BE49-F238E27FC236}">
                  <a16:creationId xmlns:a16="http://schemas.microsoft.com/office/drawing/2014/main" id="{0790A364-8CE0-13B7-356D-DEAB11710A60}"/>
                </a:ext>
              </a:extLst>
            </p:cNvPr>
            <p:cNvSpPr/>
            <p:nvPr/>
          </p:nvSpPr>
          <p:spPr>
            <a:xfrm>
              <a:off x="7071553" y="4443349"/>
              <a:ext cx="1637134" cy="420769"/>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500" b="1">
                  <a:solidFill>
                    <a:srgbClr val="003399"/>
                  </a:solidFill>
                </a:rPr>
                <a:t>ОЦЕНКА НА РИСКА</a:t>
              </a:r>
            </a:p>
            <a:p>
              <a:pPr marL="115888" indent="-115888">
                <a:buFont typeface="Wingdings" panose="05000000000000000000" pitchFamily="2" charset="2"/>
                <a:buChar char="§"/>
              </a:pPr>
              <a:r>
                <a:rPr lang="bg-BG" sz="500" b="1">
                  <a:solidFill>
                    <a:srgbClr val="003399"/>
                  </a:solidFill>
                </a:rPr>
                <a:t>НЕПРЕДВИДИМОСТ</a:t>
              </a:r>
            </a:p>
          </p:txBody>
        </p:sp>
        <p:sp>
          <p:nvSpPr>
            <p:cNvPr id="25" name="Textfeld 39">
              <a:extLst>
                <a:ext uri="{FF2B5EF4-FFF2-40B4-BE49-F238E27FC236}">
                  <a16:creationId xmlns:a16="http://schemas.microsoft.com/office/drawing/2014/main" id="{2913199B-B7CA-9E06-E02A-4E5488A543AC}"/>
                </a:ext>
              </a:extLst>
            </p:cNvPr>
            <p:cNvSpPr txBox="1"/>
            <p:nvPr/>
          </p:nvSpPr>
          <p:spPr>
            <a:xfrm>
              <a:off x="6586535" y="5357908"/>
              <a:ext cx="1666524" cy="31090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bg-BG" sz="500" b="1">
                  <a:solidFill>
                    <a:srgbClr val="003399"/>
                  </a:solidFill>
                </a:rPr>
                <a:t>ВКЛЮЧВАНЕ</a:t>
              </a:r>
            </a:p>
            <a:p>
              <a:pPr marL="115888" indent="-115888">
                <a:buFont typeface="Wingdings" panose="05000000000000000000" pitchFamily="2" charset="2"/>
                <a:buChar char="§"/>
              </a:pPr>
              <a:r>
                <a:rPr lang="bg-BG" sz="500" b="1">
                  <a:solidFill>
                    <a:srgbClr val="003399"/>
                  </a:solidFill>
                </a:rPr>
                <a:t>СОЦИАЛНО ВЗАИМОДЕЙСТВИЕ</a:t>
              </a:r>
            </a:p>
          </p:txBody>
        </p:sp>
        <p:sp>
          <p:nvSpPr>
            <p:cNvPr id="26" name="Rechteck 40">
              <a:extLst>
                <a:ext uri="{FF2B5EF4-FFF2-40B4-BE49-F238E27FC236}">
                  <a16:creationId xmlns:a16="http://schemas.microsoft.com/office/drawing/2014/main" id="{D32280FA-FA73-4BBE-DF40-FBBDE419F53C}"/>
                </a:ext>
              </a:extLst>
            </p:cNvPr>
            <p:cNvSpPr/>
            <p:nvPr/>
          </p:nvSpPr>
          <p:spPr>
            <a:xfrm>
              <a:off x="6259346" y="5684439"/>
              <a:ext cx="1975937" cy="30243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bg-BG" sz="500" b="1">
                  <a:solidFill>
                    <a:srgbClr val="003399"/>
                  </a:solidFill>
                </a:rPr>
                <a:t>ДЕМОГРАФСКИ ПРОМЕНИ</a:t>
              </a:r>
            </a:p>
          </p:txBody>
        </p:sp>
        <p:sp>
          <p:nvSpPr>
            <p:cNvPr id="27" name="Rechteck 42">
              <a:extLst>
                <a:ext uri="{FF2B5EF4-FFF2-40B4-BE49-F238E27FC236}">
                  <a16:creationId xmlns:a16="http://schemas.microsoft.com/office/drawing/2014/main" id="{60366730-12EE-4322-14F9-011B1D621B0A}"/>
                </a:ext>
              </a:extLst>
            </p:cNvPr>
            <p:cNvSpPr/>
            <p:nvPr/>
          </p:nvSpPr>
          <p:spPr>
            <a:xfrm>
              <a:off x="2931484" y="1698943"/>
              <a:ext cx="1647004" cy="53265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500" b="1">
                  <a:solidFill>
                    <a:srgbClr val="003399"/>
                  </a:solidFill>
                </a:rPr>
                <a:t>КОГНИТИВНО ПРЕТОВАРВАНЕ</a:t>
              </a:r>
            </a:p>
            <a:p>
              <a:pPr marL="115888" indent="-115888">
                <a:buFont typeface="Wingdings" panose="05000000000000000000" pitchFamily="2" charset="2"/>
                <a:buChar char="§"/>
              </a:pPr>
              <a:r>
                <a:rPr lang="bg-BG" sz="500" b="1">
                  <a:solidFill>
                    <a:srgbClr val="003399"/>
                  </a:solidFill>
                </a:rPr>
                <a:t>СТРАХ ОТ ЗАГУБА НА РАБОТАТА</a:t>
              </a:r>
            </a:p>
            <a:p>
              <a:pPr marL="115888" indent="-115888">
                <a:buFont typeface="Wingdings" panose="05000000000000000000" pitchFamily="2" charset="2"/>
                <a:buChar char="§"/>
              </a:pPr>
              <a:r>
                <a:rPr lang="bg-BG" sz="500" b="1">
                  <a:solidFill>
                    <a:srgbClr val="003399"/>
                  </a:solidFill>
                </a:rPr>
                <a:t>СТРАХ ОТ НАРАНЯВАНЕ</a:t>
              </a:r>
            </a:p>
          </p:txBody>
        </p:sp>
        <p:sp>
          <p:nvSpPr>
            <p:cNvPr id="28" name="Textfeld 43">
              <a:extLst>
                <a:ext uri="{FF2B5EF4-FFF2-40B4-BE49-F238E27FC236}">
                  <a16:creationId xmlns:a16="http://schemas.microsoft.com/office/drawing/2014/main" id="{806DDD83-06BF-7A65-A326-9998DDBB2367}"/>
                </a:ext>
              </a:extLst>
            </p:cNvPr>
            <p:cNvSpPr txBox="1"/>
            <p:nvPr/>
          </p:nvSpPr>
          <p:spPr>
            <a:xfrm>
              <a:off x="4547114" y="1971975"/>
              <a:ext cx="969068" cy="310905"/>
            </a:xfrm>
            <a:prstGeom prst="rect">
              <a:avLst/>
            </a:prstGeom>
            <a:noFill/>
          </p:spPr>
          <p:txBody>
            <a:bodyPr wrap="square" rtlCol="0">
              <a:spAutoFit/>
            </a:bodyPr>
            <a:lstStyle/>
            <a:p>
              <a:pPr algn="ctr"/>
              <a:r>
                <a:rPr lang="bg-BG" sz="500" b="1">
                  <a:solidFill>
                    <a:srgbClr val="003399"/>
                  </a:solidFill>
                </a:rPr>
                <a:t>ПСИХИЧНО ЗДРАВЕ</a:t>
              </a:r>
            </a:p>
          </p:txBody>
        </p:sp>
        <p:sp>
          <p:nvSpPr>
            <p:cNvPr id="29" name="Textfeld 44">
              <a:extLst>
                <a:ext uri="{FF2B5EF4-FFF2-40B4-BE49-F238E27FC236}">
                  <a16:creationId xmlns:a16="http://schemas.microsoft.com/office/drawing/2014/main" id="{C4957B58-6A09-5273-96ED-7A689680FE27}"/>
                </a:ext>
              </a:extLst>
            </p:cNvPr>
            <p:cNvSpPr txBox="1"/>
            <p:nvPr/>
          </p:nvSpPr>
          <p:spPr>
            <a:xfrm>
              <a:off x="6681919" y="2733141"/>
              <a:ext cx="969068" cy="310905"/>
            </a:xfrm>
            <a:prstGeom prst="rect">
              <a:avLst/>
            </a:prstGeom>
            <a:noFill/>
          </p:spPr>
          <p:txBody>
            <a:bodyPr wrap="square" rtlCol="0">
              <a:spAutoFit/>
            </a:bodyPr>
            <a:lstStyle/>
            <a:p>
              <a:pPr algn="ctr"/>
              <a:r>
                <a:rPr lang="bg-BG" sz="500" b="1">
                  <a:solidFill>
                    <a:srgbClr val="003399"/>
                  </a:solidFill>
                </a:rPr>
                <a:t>БЕЗОПАСНОСТ И ЗДРАВЕ</a:t>
              </a:r>
            </a:p>
          </p:txBody>
        </p:sp>
        <p:sp>
          <p:nvSpPr>
            <p:cNvPr id="30" name="Textfeld 46">
              <a:extLst>
                <a:ext uri="{FF2B5EF4-FFF2-40B4-BE49-F238E27FC236}">
                  <a16:creationId xmlns:a16="http://schemas.microsoft.com/office/drawing/2014/main" id="{402A5508-D944-AD06-4F78-D5EBE453D781}"/>
                </a:ext>
              </a:extLst>
            </p:cNvPr>
            <p:cNvSpPr txBox="1"/>
            <p:nvPr/>
          </p:nvSpPr>
          <p:spPr>
            <a:xfrm>
              <a:off x="6738774" y="3993778"/>
              <a:ext cx="1038814" cy="310905"/>
            </a:xfrm>
            <a:prstGeom prst="rect">
              <a:avLst/>
            </a:prstGeom>
            <a:noFill/>
          </p:spPr>
          <p:txBody>
            <a:bodyPr wrap="square" rtlCol="0">
              <a:spAutoFit/>
            </a:bodyPr>
            <a:lstStyle/>
            <a:p>
              <a:pPr algn="ctr"/>
              <a:r>
                <a:rPr lang="bg-BG" sz="500" b="1">
                  <a:solidFill>
                    <a:srgbClr val="003399"/>
                  </a:solidFill>
                </a:rPr>
                <a:t>БЗР </a:t>
              </a:r>
            </a:p>
            <a:p>
              <a:pPr algn="ctr"/>
              <a:r>
                <a:rPr lang="bg-BG" sz="500" b="1">
                  <a:solidFill>
                    <a:srgbClr val="003399"/>
                  </a:solidFill>
                </a:rPr>
                <a:t>УПРАВЛЕНИЕ</a:t>
              </a:r>
            </a:p>
          </p:txBody>
        </p:sp>
        <p:sp>
          <p:nvSpPr>
            <p:cNvPr id="31" name="Textfeld 47">
              <a:extLst>
                <a:ext uri="{FF2B5EF4-FFF2-40B4-BE49-F238E27FC236}">
                  <a16:creationId xmlns:a16="http://schemas.microsoft.com/office/drawing/2014/main" id="{34FB6B84-620E-7E23-D02E-F7F2BB46B94E}"/>
                </a:ext>
              </a:extLst>
            </p:cNvPr>
            <p:cNvSpPr txBox="1"/>
            <p:nvPr/>
          </p:nvSpPr>
          <p:spPr>
            <a:xfrm>
              <a:off x="5595955" y="4952231"/>
              <a:ext cx="1418231" cy="310905"/>
            </a:xfrm>
            <a:prstGeom prst="rect">
              <a:avLst/>
            </a:prstGeom>
            <a:noFill/>
          </p:spPr>
          <p:txBody>
            <a:bodyPr wrap="square" rtlCol="0">
              <a:spAutoFit/>
            </a:bodyPr>
            <a:lstStyle/>
            <a:p>
              <a:pPr algn="ctr"/>
              <a:r>
                <a:rPr lang="bg-BG" sz="500" b="1">
                  <a:solidFill>
                    <a:srgbClr val="003399"/>
                  </a:solidFill>
                </a:rPr>
                <a:t>СОЦИАЛНА </a:t>
              </a:r>
            </a:p>
            <a:p>
              <a:pPr algn="ctr"/>
              <a:r>
                <a:rPr lang="bg-BG" sz="500" b="1">
                  <a:solidFill>
                    <a:srgbClr val="003399"/>
                  </a:solidFill>
                </a:rPr>
                <a:t>СТРУКТУРА</a:t>
              </a:r>
            </a:p>
          </p:txBody>
        </p:sp>
        <p:sp>
          <p:nvSpPr>
            <p:cNvPr id="32" name="Textfeld 48">
              <a:extLst>
                <a:ext uri="{FF2B5EF4-FFF2-40B4-BE49-F238E27FC236}">
                  <a16:creationId xmlns:a16="http://schemas.microsoft.com/office/drawing/2014/main" id="{03802388-B8D0-C3ED-4985-6250D00B5B07}"/>
                </a:ext>
              </a:extLst>
            </p:cNvPr>
            <p:cNvSpPr txBox="1"/>
            <p:nvPr/>
          </p:nvSpPr>
          <p:spPr>
            <a:xfrm>
              <a:off x="3907628" y="4774030"/>
              <a:ext cx="1602157" cy="310905"/>
            </a:xfrm>
            <a:prstGeom prst="rect">
              <a:avLst/>
            </a:prstGeom>
            <a:noFill/>
          </p:spPr>
          <p:txBody>
            <a:bodyPr wrap="square" rtlCol="0">
              <a:spAutoFit/>
            </a:bodyPr>
            <a:lstStyle/>
            <a:p>
              <a:pPr algn="ctr"/>
              <a:r>
                <a:rPr lang="bg-BG" sz="500" b="1">
                  <a:solidFill>
                    <a:srgbClr val="003399"/>
                  </a:solidFill>
                </a:rPr>
                <a:t>ПРЕОБРАЗУВАНЕ НА </a:t>
              </a:r>
            </a:p>
            <a:p>
              <a:pPr algn="ctr"/>
              <a:r>
                <a:rPr lang="bg-BG" sz="500" b="1">
                  <a:solidFill>
                    <a:srgbClr val="003399"/>
                  </a:solidFill>
                </a:rPr>
                <a:t>РАБОТНОТО МЯСТО</a:t>
              </a:r>
            </a:p>
          </p:txBody>
        </p:sp>
        <p:sp>
          <p:nvSpPr>
            <p:cNvPr id="33" name="Textfeld 49">
              <a:extLst>
                <a:ext uri="{FF2B5EF4-FFF2-40B4-BE49-F238E27FC236}">
                  <a16:creationId xmlns:a16="http://schemas.microsoft.com/office/drawing/2014/main" id="{2FC3BF5E-E186-2C48-98E1-FB96E3503DB8}"/>
                </a:ext>
              </a:extLst>
            </p:cNvPr>
            <p:cNvSpPr txBox="1"/>
            <p:nvPr/>
          </p:nvSpPr>
          <p:spPr>
            <a:xfrm>
              <a:off x="3727960" y="2870412"/>
              <a:ext cx="926199" cy="213747"/>
            </a:xfrm>
            <a:prstGeom prst="rect">
              <a:avLst/>
            </a:prstGeom>
            <a:noFill/>
          </p:spPr>
          <p:txBody>
            <a:bodyPr wrap="square" rtlCol="0">
              <a:spAutoFit/>
            </a:bodyPr>
            <a:lstStyle/>
            <a:p>
              <a:r>
                <a:rPr lang="bg-BG" sz="500" b="1">
                  <a:solidFill>
                    <a:srgbClr val="003399"/>
                  </a:solidFill>
                </a:rPr>
                <a:t>AВТОНОМНОСТ</a:t>
              </a:r>
            </a:p>
          </p:txBody>
        </p:sp>
        <p:sp>
          <p:nvSpPr>
            <p:cNvPr id="34" name="Textfeld 51">
              <a:extLst>
                <a:ext uri="{FF2B5EF4-FFF2-40B4-BE49-F238E27FC236}">
                  <a16:creationId xmlns:a16="http://schemas.microsoft.com/office/drawing/2014/main" id="{D78C28D7-42AB-1796-B6B2-88F446FDA170}"/>
                </a:ext>
              </a:extLst>
            </p:cNvPr>
            <p:cNvSpPr txBox="1"/>
            <p:nvPr/>
          </p:nvSpPr>
          <p:spPr>
            <a:xfrm>
              <a:off x="3591501" y="3611174"/>
              <a:ext cx="824029" cy="213747"/>
            </a:xfrm>
            <a:prstGeom prst="rect">
              <a:avLst/>
            </a:prstGeom>
            <a:noFill/>
          </p:spPr>
          <p:txBody>
            <a:bodyPr wrap="square" rtlCol="0">
              <a:spAutoFit/>
            </a:bodyPr>
            <a:lstStyle/>
            <a:p>
              <a:pPr algn="ctr"/>
              <a:r>
                <a:rPr lang="bg-BG" sz="500" b="1">
                  <a:solidFill>
                    <a:srgbClr val="003399"/>
                  </a:solidFill>
                </a:rPr>
                <a:t>ДОВЕРИЕ</a:t>
              </a:r>
            </a:p>
          </p:txBody>
        </p:sp>
        <p:cxnSp>
          <p:nvCxnSpPr>
            <p:cNvPr id="35" name="Gerader Verbinder 52">
              <a:extLst>
                <a:ext uri="{FF2B5EF4-FFF2-40B4-BE49-F238E27FC236}">
                  <a16:creationId xmlns:a16="http://schemas.microsoft.com/office/drawing/2014/main" id="{0336CCB1-E8EC-CE4C-53F9-AF7AC7E9D007}"/>
                </a:ext>
              </a:extLst>
            </p:cNvPr>
            <p:cNvCxnSpPr/>
            <p:nvPr/>
          </p:nvCxnSpPr>
          <p:spPr>
            <a:xfrm>
              <a:off x="3588943" y="3176867"/>
              <a:ext cx="875464" cy="224079"/>
            </a:xfrm>
            <a:prstGeom prst="line">
              <a:avLst/>
            </a:prstGeom>
            <a:ln w="57150">
              <a:solidFill>
                <a:srgbClr val="D7E3AF"/>
              </a:solidFill>
            </a:ln>
          </p:spPr>
          <p:style>
            <a:lnRef idx="1">
              <a:schemeClr val="accent1"/>
            </a:lnRef>
            <a:fillRef idx="0">
              <a:schemeClr val="accent1"/>
            </a:fillRef>
            <a:effectRef idx="0">
              <a:schemeClr val="accent1"/>
            </a:effectRef>
            <a:fontRef idx="minor">
              <a:schemeClr val="tx1"/>
            </a:fontRef>
          </p:style>
        </p:cxnSp>
        <p:sp>
          <p:nvSpPr>
            <p:cNvPr id="36" name="Rechteck 53">
              <a:extLst>
                <a:ext uri="{FF2B5EF4-FFF2-40B4-BE49-F238E27FC236}">
                  <a16:creationId xmlns:a16="http://schemas.microsoft.com/office/drawing/2014/main" id="{0239AF38-CEE0-F103-1D8D-64F6E31AED06}"/>
                </a:ext>
              </a:extLst>
            </p:cNvPr>
            <p:cNvSpPr/>
            <p:nvPr/>
          </p:nvSpPr>
          <p:spPr>
            <a:xfrm>
              <a:off x="1866460" y="5090843"/>
              <a:ext cx="2098861" cy="657393"/>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500" b="1" dirty="0">
                  <a:solidFill>
                    <a:srgbClr val="003399"/>
                  </a:solidFill>
                </a:rPr>
                <a:t>ДЕКВАЛИФИЦИРАНЕ</a:t>
              </a:r>
            </a:p>
            <a:p>
              <a:pPr marL="115888" indent="-115888">
                <a:buFont typeface="Wingdings" panose="05000000000000000000" pitchFamily="2" charset="2"/>
                <a:buChar char="§"/>
              </a:pPr>
              <a:r>
                <a:rPr lang="bg-BG" sz="500" b="1" dirty="0">
                  <a:solidFill>
                    <a:srgbClr val="003399"/>
                  </a:solidFill>
                </a:rPr>
                <a:t>НЕПРЕДВИДИМОСТ</a:t>
              </a:r>
            </a:p>
            <a:p>
              <a:pPr marL="115888" indent="-115888">
                <a:buFont typeface="Wingdings" panose="05000000000000000000" pitchFamily="2" charset="2"/>
                <a:buChar char="§"/>
              </a:pPr>
              <a:r>
                <a:rPr lang="bg-BG" sz="500" b="1" dirty="0">
                  <a:solidFill>
                    <a:srgbClr val="003399"/>
                  </a:solidFill>
                </a:rPr>
                <a:t>КОНСОЛИДИРАНЕ НА ЗАДАЧИТЕ</a:t>
              </a:r>
            </a:p>
            <a:p>
              <a:pPr marL="115888" indent="-115888">
                <a:buFont typeface="Wingdings" panose="05000000000000000000" pitchFamily="2" charset="2"/>
                <a:buChar char="§"/>
              </a:pPr>
              <a:r>
                <a:rPr lang="bg-BG" sz="500" b="1" dirty="0">
                  <a:solidFill>
                    <a:srgbClr val="003399"/>
                  </a:solidFill>
                </a:rPr>
                <a:t>НАМАЛЕНА ЗАВЪРШЕНОСТ НА ЗАДАЧИТЕ.</a:t>
              </a:r>
            </a:p>
          </p:txBody>
        </p:sp>
        <p:sp>
          <p:nvSpPr>
            <p:cNvPr id="37" name="Textfeld 54">
              <a:extLst>
                <a:ext uri="{FF2B5EF4-FFF2-40B4-BE49-F238E27FC236}">
                  <a16:creationId xmlns:a16="http://schemas.microsoft.com/office/drawing/2014/main" id="{48D11036-31FA-F3FB-7982-BC56693BE887}"/>
                </a:ext>
              </a:extLst>
            </p:cNvPr>
            <p:cNvSpPr txBox="1"/>
            <p:nvPr/>
          </p:nvSpPr>
          <p:spPr>
            <a:xfrm>
              <a:off x="2718139" y="4299879"/>
              <a:ext cx="1263495" cy="79669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bg-BG" sz="500" b="1" dirty="0">
                  <a:solidFill>
                    <a:srgbClr val="003399"/>
                  </a:solidFill>
                </a:rPr>
                <a:t>ПОВИШАВАНЕ НА КВАЛИФИКАЦИЯТА</a:t>
              </a:r>
            </a:p>
            <a:p>
              <a:pPr marL="115888" indent="-115888">
                <a:buFont typeface="Wingdings" panose="05000000000000000000" pitchFamily="2" charset="2"/>
                <a:buChar char="§"/>
              </a:pPr>
              <a:r>
                <a:rPr lang="bg-BG" sz="500" b="1" dirty="0">
                  <a:solidFill>
                    <a:srgbClr val="003399"/>
                  </a:solidFill>
                </a:rPr>
                <a:t>ПРЕКВАЛИФИКАЦИЯ</a:t>
              </a:r>
            </a:p>
            <a:p>
              <a:pPr marL="115888" indent="-115888">
                <a:buFont typeface="Wingdings" panose="05000000000000000000" pitchFamily="2" charset="2"/>
                <a:buChar char="§"/>
              </a:pPr>
              <a:r>
                <a:rPr lang="bg-BG" sz="500" b="1" dirty="0">
                  <a:solidFill>
                    <a:srgbClr val="003399"/>
                  </a:solidFill>
                </a:rPr>
                <a:t>РАЗНООБРАЗИЕ НА ЗАДАЧИТЕ</a:t>
              </a:r>
            </a:p>
            <a:p>
              <a:pPr marL="115888" indent="-115888">
                <a:buFont typeface="Wingdings" panose="05000000000000000000" pitchFamily="2" charset="2"/>
                <a:buChar char="§"/>
              </a:pPr>
              <a:r>
                <a:rPr lang="bg-BG" sz="500" b="1" dirty="0">
                  <a:solidFill>
                    <a:srgbClr val="003399"/>
                  </a:solidFill>
                </a:rPr>
                <a:t>КОНТРОЛ НА РАБОТНОТО МЯСТО</a:t>
              </a:r>
            </a:p>
          </p:txBody>
        </p:sp>
        <p:sp>
          <p:nvSpPr>
            <p:cNvPr id="38" name="Rechteck 55">
              <a:extLst>
                <a:ext uri="{FF2B5EF4-FFF2-40B4-BE49-F238E27FC236}">
                  <a16:creationId xmlns:a16="http://schemas.microsoft.com/office/drawing/2014/main" id="{7049AA05-BE32-ADA3-40F0-9875B92B240B}"/>
                </a:ext>
              </a:extLst>
            </p:cNvPr>
            <p:cNvSpPr/>
            <p:nvPr/>
          </p:nvSpPr>
          <p:spPr>
            <a:xfrm>
              <a:off x="1984546" y="3556866"/>
              <a:ext cx="1659540" cy="360776"/>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buFont typeface="Wingdings" panose="05000000000000000000" pitchFamily="2" charset="2"/>
                <a:buChar char="§"/>
              </a:pPr>
              <a:r>
                <a:rPr lang="bg-BG" sz="500" b="1">
                  <a:solidFill>
                    <a:srgbClr val="003399"/>
                  </a:solidFill>
                </a:rPr>
                <a:t>НЕДОВЕРИЕ</a:t>
              </a:r>
            </a:p>
            <a:p>
              <a:pPr marL="115888" indent="-115888">
                <a:buFont typeface="Wingdings" panose="05000000000000000000" pitchFamily="2" charset="2"/>
                <a:buChar char="§"/>
              </a:pPr>
              <a:r>
                <a:rPr lang="bg-BG" sz="500" b="1">
                  <a:solidFill>
                    <a:srgbClr val="003399"/>
                  </a:solidFill>
                </a:rPr>
                <a:t>НЕГАТИВНО ОТНОШЕНИЕ</a:t>
              </a:r>
            </a:p>
          </p:txBody>
        </p:sp>
        <p:sp>
          <p:nvSpPr>
            <p:cNvPr id="39" name="Textfeld 56">
              <a:extLst>
                <a:ext uri="{FF2B5EF4-FFF2-40B4-BE49-F238E27FC236}">
                  <a16:creationId xmlns:a16="http://schemas.microsoft.com/office/drawing/2014/main" id="{5644B669-1BA8-4148-DDEA-D285A2C5E30C}"/>
                </a:ext>
              </a:extLst>
            </p:cNvPr>
            <p:cNvSpPr txBox="1"/>
            <p:nvPr/>
          </p:nvSpPr>
          <p:spPr>
            <a:xfrm>
              <a:off x="2314620" y="2460049"/>
              <a:ext cx="1638381" cy="408063"/>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bg-BG" sz="500" b="1">
                  <a:solidFill>
                    <a:srgbClr val="003399"/>
                  </a:solidFill>
                </a:rPr>
                <a:t>КОНТРОЛ НА ВРЕМЕТО</a:t>
              </a:r>
            </a:p>
            <a:p>
              <a:pPr marL="115888" indent="-115888">
                <a:buFont typeface="Wingdings" panose="05000000000000000000" pitchFamily="2" charset="2"/>
                <a:buChar char="§"/>
              </a:pPr>
              <a:r>
                <a:rPr lang="bg-BG" sz="500" b="1">
                  <a:solidFill>
                    <a:srgbClr val="003399"/>
                  </a:solidFill>
                </a:rPr>
                <a:t>КОНТРОЛ НА РАБОТНОТО НАТОВАРВАНЕ</a:t>
              </a:r>
            </a:p>
          </p:txBody>
        </p:sp>
        <p:sp>
          <p:nvSpPr>
            <p:cNvPr id="40" name="Textfeld 57">
              <a:extLst>
                <a:ext uri="{FF2B5EF4-FFF2-40B4-BE49-F238E27FC236}">
                  <a16:creationId xmlns:a16="http://schemas.microsoft.com/office/drawing/2014/main" id="{F1FF9CF3-B980-C1E7-1841-F41709C50F75}"/>
                </a:ext>
              </a:extLst>
            </p:cNvPr>
            <p:cNvSpPr txBox="1"/>
            <p:nvPr/>
          </p:nvSpPr>
          <p:spPr>
            <a:xfrm>
              <a:off x="2921422" y="1396000"/>
              <a:ext cx="2070591" cy="310905"/>
            </a:xfrm>
            <a:prstGeom prst="rect">
              <a:avLst/>
            </a:prstGeom>
            <a:solidFill>
              <a:srgbClr val="D7E3AF"/>
            </a:solidFill>
          </p:spPr>
          <p:txBody>
            <a:bodyPr wrap="square" rtlCol="0">
              <a:spAutoFit/>
            </a:bodyPr>
            <a:lstStyle/>
            <a:p>
              <a:pPr marL="115888" indent="-115888">
                <a:buFont typeface="Wingdings" panose="05000000000000000000" pitchFamily="2" charset="2"/>
                <a:buChar char="§"/>
              </a:pPr>
              <a:r>
                <a:rPr lang="bg-BG" sz="500" b="1" dirty="0">
                  <a:solidFill>
                    <a:srgbClr val="003399"/>
                  </a:solidFill>
                </a:rPr>
                <a:t>НАМАЛЕНО КОГНИТИВНО НАТОВАРВАНЕ</a:t>
              </a:r>
            </a:p>
            <a:p>
              <a:pPr marL="115888" indent="-115888">
                <a:buFont typeface="Wingdings" panose="05000000000000000000" pitchFamily="2" charset="2"/>
                <a:buChar char="§"/>
              </a:pPr>
              <a:r>
                <a:rPr lang="bg-BG" sz="500" b="1" dirty="0">
                  <a:solidFill>
                    <a:srgbClr val="003399"/>
                  </a:solidFill>
                </a:rPr>
                <a:t>НАМАЛЯВАНЕ НА МОНОТОННОСТТА</a:t>
              </a:r>
            </a:p>
          </p:txBody>
        </p:sp>
        <p:sp>
          <p:nvSpPr>
            <p:cNvPr id="41" name="Rechteck 70">
              <a:extLst>
                <a:ext uri="{FF2B5EF4-FFF2-40B4-BE49-F238E27FC236}">
                  <a16:creationId xmlns:a16="http://schemas.microsoft.com/office/drawing/2014/main" id="{1C9FA0DE-91B9-4D56-68BC-A00826697487}"/>
                </a:ext>
              </a:extLst>
            </p:cNvPr>
            <p:cNvSpPr/>
            <p:nvPr/>
          </p:nvSpPr>
          <p:spPr>
            <a:xfrm>
              <a:off x="6743284" y="2159056"/>
              <a:ext cx="1948150" cy="306232"/>
            </a:xfrm>
            <a:prstGeom prst="rect">
              <a:avLst/>
            </a:prstGeom>
            <a:solidFill>
              <a:srgbClr val="D6E1F1"/>
            </a:solidFill>
            <a:ln>
              <a:solidFill>
                <a:srgbClr val="D6E1F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5888" indent="-115888">
                <a:lnSpc>
                  <a:spcPct val="150000"/>
                </a:lnSpc>
                <a:buFont typeface="Wingdings" panose="05000000000000000000" pitchFamily="2" charset="2"/>
                <a:buChar char="§"/>
              </a:pPr>
              <a:r>
                <a:rPr lang="bg-BG" sz="500" b="1" dirty="0">
                  <a:solidFill>
                    <a:srgbClr val="003399"/>
                  </a:solidFill>
                </a:rPr>
                <a:t>(ОСТАТЪЧНИ) ФИЗИЧЕСКИ РИСКОВЕ</a:t>
              </a:r>
            </a:p>
          </p:txBody>
        </p:sp>
      </p:grpSp>
      <p:grpSp>
        <p:nvGrpSpPr>
          <p:cNvPr id="3" name="Group 2">
            <a:extLst>
              <a:ext uri="{FF2B5EF4-FFF2-40B4-BE49-F238E27FC236}">
                <a16:creationId xmlns:a16="http://schemas.microsoft.com/office/drawing/2014/main" id="{7CA45993-85A3-404D-B73F-78B6B8E5F087}"/>
              </a:ext>
            </a:extLst>
          </p:cNvPr>
          <p:cNvGrpSpPr/>
          <p:nvPr/>
        </p:nvGrpSpPr>
        <p:grpSpPr>
          <a:xfrm>
            <a:off x="2086166" y="4508608"/>
            <a:ext cx="1333179" cy="479018"/>
            <a:chOff x="1887666" y="4470727"/>
            <a:chExt cx="1333179" cy="479018"/>
          </a:xfrm>
        </p:grpSpPr>
        <p:grpSp>
          <p:nvGrpSpPr>
            <p:cNvPr id="43" name="Group 42">
              <a:extLst>
                <a:ext uri="{FF2B5EF4-FFF2-40B4-BE49-F238E27FC236}">
                  <a16:creationId xmlns:a16="http://schemas.microsoft.com/office/drawing/2014/main" id="{1243F5C8-5174-48FF-91EE-3D2AC637BC89}"/>
                </a:ext>
              </a:extLst>
            </p:cNvPr>
            <p:cNvGrpSpPr/>
            <p:nvPr/>
          </p:nvGrpSpPr>
          <p:grpSpPr>
            <a:xfrm>
              <a:off x="1887666" y="4470727"/>
              <a:ext cx="1333179" cy="479018"/>
              <a:chOff x="1034983" y="2994423"/>
              <a:chExt cx="972277" cy="479018"/>
            </a:xfrm>
          </p:grpSpPr>
          <p:sp>
            <p:nvSpPr>
              <p:cNvPr id="4" name="Textfeld 288">
                <a:extLst>
                  <a:ext uri="{FF2B5EF4-FFF2-40B4-BE49-F238E27FC236}">
                    <a16:creationId xmlns:a16="http://schemas.microsoft.com/office/drawing/2014/main" id="{1DB696ED-EFF2-7F0D-38AB-29D90ABCE129}"/>
                  </a:ext>
                </a:extLst>
              </p:cNvPr>
              <p:cNvSpPr txBox="1"/>
              <p:nvPr/>
            </p:nvSpPr>
            <p:spPr>
              <a:xfrm>
                <a:off x="1119144" y="3066106"/>
                <a:ext cx="133274" cy="169277"/>
              </a:xfrm>
              <a:prstGeom prst="rect">
                <a:avLst/>
              </a:prstGeom>
              <a:solidFill>
                <a:srgbClr val="D7E3AF"/>
              </a:solidFill>
            </p:spPr>
            <p:txBody>
              <a:bodyPr wrap="square" rtlCol="0">
                <a:spAutoFit/>
              </a:bodyPr>
              <a:lstStyle/>
              <a:p>
                <a:endParaRPr lang="de-DE" sz="500" b="1" dirty="0"/>
              </a:p>
            </p:txBody>
          </p:sp>
          <p:sp>
            <p:nvSpPr>
              <p:cNvPr id="6" name="TextBox 5">
                <a:extLst>
                  <a:ext uri="{FF2B5EF4-FFF2-40B4-BE49-F238E27FC236}">
                    <a16:creationId xmlns:a16="http://schemas.microsoft.com/office/drawing/2014/main" id="{61E24C15-6F7A-A4E1-15A2-D39D5CF6B145}"/>
                  </a:ext>
                </a:extLst>
              </p:cNvPr>
              <p:cNvSpPr txBox="1"/>
              <p:nvPr/>
            </p:nvSpPr>
            <p:spPr>
              <a:xfrm>
                <a:off x="1258811" y="3026888"/>
                <a:ext cx="731963" cy="184666"/>
              </a:xfrm>
              <a:prstGeom prst="rect">
                <a:avLst/>
              </a:prstGeom>
              <a:noFill/>
            </p:spPr>
            <p:txBody>
              <a:bodyPr wrap="square" rtlCol="0">
                <a:spAutoFit/>
              </a:bodyPr>
              <a:lstStyle/>
              <a:p>
                <a:r>
                  <a:rPr lang="bg-BG" sz="600">
                    <a:solidFill>
                      <a:srgbClr val="003399"/>
                    </a:solidFill>
                  </a:rPr>
                  <a:t>Възможности</a:t>
                </a:r>
              </a:p>
            </p:txBody>
          </p:sp>
          <p:sp>
            <p:nvSpPr>
              <p:cNvPr id="8" name="TextBox 7">
                <a:extLst>
                  <a:ext uri="{FF2B5EF4-FFF2-40B4-BE49-F238E27FC236}">
                    <a16:creationId xmlns:a16="http://schemas.microsoft.com/office/drawing/2014/main" id="{6E9F67CA-409F-BED4-8300-D0FF6ECB75D8}"/>
                  </a:ext>
                </a:extLst>
              </p:cNvPr>
              <p:cNvSpPr txBox="1"/>
              <p:nvPr/>
            </p:nvSpPr>
            <p:spPr>
              <a:xfrm>
                <a:off x="1258811" y="3223799"/>
                <a:ext cx="498855" cy="184666"/>
              </a:xfrm>
              <a:prstGeom prst="rect">
                <a:avLst/>
              </a:prstGeom>
              <a:noFill/>
            </p:spPr>
            <p:txBody>
              <a:bodyPr wrap="square" rtlCol="0">
                <a:spAutoFit/>
              </a:bodyPr>
              <a:lstStyle/>
              <a:p>
                <a:r>
                  <a:rPr lang="bg-BG" sz="600">
                    <a:solidFill>
                      <a:srgbClr val="003399"/>
                    </a:solidFill>
                  </a:rPr>
                  <a:t>Рискове</a:t>
                </a:r>
              </a:p>
            </p:txBody>
          </p:sp>
          <p:sp>
            <p:nvSpPr>
              <p:cNvPr id="9" name="Rectangle 8">
                <a:extLst>
                  <a:ext uri="{FF2B5EF4-FFF2-40B4-BE49-F238E27FC236}">
                    <a16:creationId xmlns:a16="http://schemas.microsoft.com/office/drawing/2014/main" id="{B7D6A4E5-E26B-5560-87ED-A60EB31E563B}"/>
                  </a:ext>
                </a:extLst>
              </p:cNvPr>
              <p:cNvSpPr/>
              <p:nvPr/>
            </p:nvSpPr>
            <p:spPr>
              <a:xfrm>
                <a:off x="1034983" y="2994423"/>
                <a:ext cx="972277" cy="479018"/>
              </a:xfrm>
              <a:prstGeom prst="rect">
                <a:avLst/>
              </a:prstGeom>
              <a:noFill/>
              <a:ln w="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150" sz="1400"/>
              </a:p>
            </p:txBody>
          </p:sp>
        </p:grpSp>
        <p:sp>
          <p:nvSpPr>
            <p:cNvPr id="44" name="Textfeld 288">
              <a:extLst>
                <a:ext uri="{FF2B5EF4-FFF2-40B4-BE49-F238E27FC236}">
                  <a16:creationId xmlns:a16="http://schemas.microsoft.com/office/drawing/2014/main" id="{0770F14C-061E-42A8-AEFD-91CDD59E70AE}"/>
                </a:ext>
              </a:extLst>
            </p:cNvPr>
            <p:cNvSpPr txBox="1"/>
            <p:nvPr/>
          </p:nvSpPr>
          <p:spPr>
            <a:xfrm>
              <a:off x="2003066" y="4750762"/>
              <a:ext cx="182744" cy="169277"/>
            </a:xfrm>
            <a:prstGeom prst="rect">
              <a:avLst/>
            </a:prstGeom>
            <a:solidFill>
              <a:srgbClr val="D6E1F1"/>
            </a:solidFill>
          </p:spPr>
          <p:txBody>
            <a:bodyPr wrap="square" rtlCol="0">
              <a:spAutoFit/>
            </a:bodyPr>
            <a:lstStyle/>
            <a:p>
              <a:endParaRPr lang="de-DE" sz="500" b="1" dirty="0"/>
            </a:p>
          </p:txBody>
        </p:sp>
      </p:grpSp>
      <p:sp>
        <p:nvSpPr>
          <p:cNvPr id="45" name="TextBox 44">
            <a:extLst>
              <a:ext uri="{FF2B5EF4-FFF2-40B4-BE49-F238E27FC236}">
                <a16:creationId xmlns:a16="http://schemas.microsoft.com/office/drawing/2014/main" id="{97E15416-212A-46E3-8B63-637C887610A8}"/>
              </a:ext>
            </a:extLst>
          </p:cNvPr>
          <p:cNvSpPr txBox="1"/>
          <p:nvPr/>
        </p:nvSpPr>
        <p:spPr>
          <a:xfrm>
            <a:off x="6017564" y="1259568"/>
            <a:ext cx="2972528" cy="1384995"/>
          </a:xfrm>
          <a:prstGeom prst="rect">
            <a:avLst/>
          </a:prstGeom>
          <a:noFill/>
        </p:spPr>
        <p:txBody>
          <a:bodyPr wrap="square" rtlCol="0">
            <a:spAutoFit/>
          </a:bodyPr>
          <a:lstStyle>
            <a:defPPr>
              <a:defRPr lang="en-US"/>
            </a:defPPr>
            <a:lvl1pPr>
              <a:spcAft>
                <a:spcPts val="600"/>
              </a:spcAft>
              <a:defRPr sz="1400">
                <a:solidFill>
                  <a:srgbClr val="003399"/>
                </a:solidFill>
                <a:effectLst/>
                <a:ea typeface="Times New Roman" panose="02020603050405020304" pitchFamily="18" charset="0"/>
              </a:defRPr>
            </a:lvl1pPr>
          </a:lstStyle>
          <a:p>
            <a:r>
              <a:rPr lang="bg-BG" sz="1200" dirty="0"/>
              <a:t>Много от възможностите, наблюдавани в проучването на конкретни случаи от практиката са свързани с психичното и физическото здраве, като помагат на работниците да намалят работното натоварване и да избягват наранявания.</a:t>
            </a:r>
          </a:p>
        </p:txBody>
      </p:sp>
      <p:sp>
        <p:nvSpPr>
          <p:cNvPr id="46" name="TextBox 45">
            <a:extLst>
              <a:ext uri="{FF2B5EF4-FFF2-40B4-BE49-F238E27FC236}">
                <a16:creationId xmlns:a16="http://schemas.microsoft.com/office/drawing/2014/main" id="{8D6F2CCD-A187-4659-A286-0752902928E5}"/>
              </a:ext>
            </a:extLst>
          </p:cNvPr>
          <p:cNvSpPr txBox="1"/>
          <p:nvPr/>
        </p:nvSpPr>
        <p:spPr>
          <a:xfrm>
            <a:off x="6017563" y="2951320"/>
            <a:ext cx="2972525" cy="1200329"/>
          </a:xfrm>
          <a:prstGeom prst="rect">
            <a:avLst/>
          </a:prstGeom>
          <a:noFill/>
        </p:spPr>
        <p:txBody>
          <a:bodyPr wrap="square" rtlCol="0">
            <a:spAutoFit/>
          </a:bodyPr>
          <a:lstStyle/>
          <a:p>
            <a:r>
              <a:rPr lang="bg-BG" sz="1200" dirty="0">
                <a:solidFill>
                  <a:srgbClr val="003399"/>
                </a:solidFill>
              </a:rPr>
              <a:t>Сред рисковете са страхът от загуба на работата/стресът, когнитивното претоварване, страхът от нараняване, преквалификацията, недоверието към технологиите, демографските промени и др.</a:t>
            </a:r>
          </a:p>
        </p:txBody>
      </p:sp>
    </p:spTree>
    <p:extLst>
      <p:ext uri="{BB962C8B-B14F-4D97-AF65-F5344CB8AC3E}">
        <p14:creationId xmlns:p14="http://schemas.microsoft.com/office/powerpoint/2010/main" val="37457554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bg-BG" sz="2400">
                <a:cs typeface="Arial" panose="020B0604020202020204" pitchFamily="34" charset="0"/>
              </a:rPr>
              <a:t>Изводи за БЗР</a:t>
            </a:r>
          </a:p>
        </p:txBody>
      </p:sp>
      <p:sp>
        <p:nvSpPr>
          <p:cNvPr id="3" name="Content Placeholder 2">
            <a:extLst>
              <a:ext uri="{FF2B5EF4-FFF2-40B4-BE49-F238E27FC236}">
                <a16:creationId xmlns:a16="http://schemas.microsoft.com/office/drawing/2014/main" id="{9214F352-9838-F92D-33E2-F579AB845FC9}"/>
              </a:ext>
            </a:extLst>
          </p:cNvPr>
          <p:cNvSpPr>
            <a:spLocks noGrp="1"/>
          </p:cNvSpPr>
          <p:nvPr>
            <p:ph sz="half" idx="1"/>
          </p:nvPr>
        </p:nvSpPr>
        <p:spPr>
          <a:xfrm>
            <a:off x="450000" y="933450"/>
            <a:ext cx="8114578" cy="2235263"/>
          </a:xfrm>
        </p:spPr>
        <p:txBody>
          <a:bodyPr lIns="0" tIns="0" rIns="0" bIns="0">
            <a:normAutofit/>
          </a:bodyPr>
          <a:lstStyle/>
          <a:p>
            <a:pPr marL="188595" indent="-188595">
              <a:spcBef>
                <a:spcPts val="600"/>
              </a:spcBef>
              <a:spcAft>
                <a:spcPts val="600"/>
              </a:spcAft>
            </a:pPr>
            <a:r>
              <a:rPr lang="bg-BG" sz="1600" b="0" dirty="0"/>
              <a:t>Най-разпространените възможности за БЗР: намаляване на </a:t>
            </a:r>
            <a:r>
              <a:rPr lang="bg-BG" sz="1600" dirty="0"/>
              <a:t>физическото натоварване </a:t>
            </a:r>
            <a:r>
              <a:rPr lang="bg-BG" sz="1600" b="0" dirty="0"/>
              <a:t>и извеждане на работниците от </a:t>
            </a:r>
            <a:r>
              <a:rPr lang="bg-BG" sz="1600" dirty="0"/>
              <a:t>опасна среда.</a:t>
            </a:r>
            <a:endParaRPr lang="en-US"/>
          </a:p>
          <a:p>
            <a:pPr marL="188595" indent="-188595">
              <a:spcBef>
                <a:spcPts val="600"/>
              </a:spcBef>
              <a:spcAft>
                <a:spcPts val="600"/>
              </a:spcAft>
            </a:pPr>
            <a:r>
              <a:rPr lang="bg-BG" sz="1600" dirty="0" err="1"/>
              <a:t>Психосоциалните</a:t>
            </a:r>
            <a:r>
              <a:rPr lang="bg-BG" sz="1600" dirty="0"/>
              <a:t> рискове </a:t>
            </a:r>
            <a:r>
              <a:rPr lang="bg-BG" sz="1600" b="0" dirty="0"/>
              <a:t>придобиват все по-голямо значение.</a:t>
            </a:r>
            <a:endParaRPr lang="bg-BG" sz="1600" b="0" dirty="0">
              <a:cs typeface="Arial"/>
            </a:endParaRPr>
          </a:p>
          <a:p>
            <a:pPr marL="188595" indent="-188595">
              <a:spcBef>
                <a:spcPts val="600"/>
              </a:spcBef>
              <a:spcAft>
                <a:spcPts val="600"/>
              </a:spcAft>
            </a:pPr>
            <a:r>
              <a:rPr lang="bg-BG" sz="1600" dirty="0"/>
              <a:t>Всички организации</a:t>
            </a:r>
            <a:r>
              <a:rPr lang="bg-BG" sz="1600" b="0" dirty="0"/>
              <a:t>, включени в проучването на конкретни случаи от практиката, възнамеряват да </a:t>
            </a:r>
            <a:r>
              <a:rPr lang="bg-BG" sz="1600" dirty="0"/>
              <a:t>разширят използването на автоматизация.</a:t>
            </a:r>
            <a:endParaRPr lang="bg-BG" sz="1600" dirty="0">
              <a:cs typeface="Arial"/>
            </a:endParaRPr>
          </a:p>
          <a:p>
            <a:pPr marL="0" indent="0">
              <a:spcBef>
                <a:spcPts val="600"/>
              </a:spcBef>
              <a:spcAft>
                <a:spcPts val="600"/>
              </a:spcAft>
              <a:buNone/>
            </a:pPr>
            <a:endParaRPr lang="en-GB" sz="1600" dirty="0"/>
          </a:p>
          <a:p>
            <a:pPr marL="188595" indent="-188595"/>
            <a:endParaRPr lang="en-GB" sz="1600" b="0" dirty="0">
              <a:cs typeface="Arial"/>
            </a:endParaRPr>
          </a:p>
        </p:txBody>
      </p:sp>
    </p:spTree>
    <p:extLst>
      <p:ext uri="{BB962C8B-B14F-4D97-AF65-F5344CB8AC3E}">
        <p14:creationId xmlns:p14="http://schemas.microsoft.com/office/powerpoint/2010/main" val="3199089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3693AAB-B8D2-B74E-BBBE-A46E48902E22}"/>
              </a:ext>
            </a:extLst>
          </p:cNvPr>
          <p:cNvSpPr>
            <a:spLocks noGrp="1"/>
          </p:cNvSpPr>
          <p:nvPr>
            <p:ph type="title"/>
          </p:nvPr>
        </p:nvSpPr>
        <p:spPr>
          <a:xfrm>
            <a:off x="450000" y="135000"/>
            <a:ext cx="7560000" cy="405000"/>
          </a:xfrm>
        </p:spPr>
        <p:txBody>
          <a:bodyPr lIns="0"/>
          <a:lstStyle/>
          <a:p>
            <a:r>
              <a:rPr lang="bg-BG" sz="2400"/>
              <a:t>Преглед</a:t>
            </a:r>
          </a:p>
        </p:txBody>
      </p:sp>
      <p:grpSp>
        <p:nvGrpSpPr>
          <p:cNvPr id="46" name="Group 45">
            <a:extLst>
              <a:ext uri="{FF2B5EF4-FFF2-40B4-BE49-F238E27FC236}">
                <a16:creationId xmlns:a16="http://schemas.microsoft.com/office/drawing/2014/main" id="{C05A8BC0-CE8D-42C1-B45A-3F01353E262F}"/>
              </a:ext>
            </a:extLst>
          </p:cNvPr>
          <p:cNvGrpSpPr/>
          <p:nvPr/>
        </p:nvGrpSpPr>
        <p:grpSpPr>
          <a:xfrm>
            <a:off x="450000" y="729731"/>
            <a:ext cx="4976364" cy="436807"/>
            <a:chOff x="450000" y="768538"/>
            <a:chExt cx="4976364" cy="436807"/>
          </a:xfrm>
        </p:grpSpPr>
        <p:sp>
          <p:nvSpPr>
            <p:cNvPr id="6" name="Rectangle 5">
              <a:extLst>
                <a:ext uri="{FF2B5EF4-FFF2-40B4-BE49-F238E27FC236}">
                  <a16:creationId xmlns:a16="http://schemas.microsoft.com/office/drawing/2014/main" id="{25F9D497-2323-461B-8AD6-51E151E6B46B}"/>
                </a:ext>
              </a:extLst>
            </p:cNvPr>
            <p:cNvSpPr/>
            <p:nvPr/>
          </p:nvSpPr>
          <p:spPr>
            <a:xfrm>
              <a:off x="450000" y="955964"/>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dirty="0"/>
            </a:p>
          </p:txBody>
        </p:sp>
        <p:grpSp>
          <p:nvGrpSpPr>
            <p:cNvPr id="7" name="Group 6">
              <a:extLst>
                <a:ext uri="{FF2B5EF4-FFF2-40B4-BE49-F238E27FC236}">
                  <a16:creationId xmlns:a16="http://schemas.microsoft.com/office/drawing/2014/main" id="{56A0C498-7BFB-49D6-BE3E-D4190F40BE2E}"/>
                </a:ext>
              </a:extLst>
            </p:cNvPr>
            <p:cNvGrpSpPr/>
            <p:nvPr/>
          </p:nvGrpSpPr>
          <p:grpSpPr>
            <a:xfrm>
              <a:off x="583720" y="768538"/>
              <a:ext cx="4670640" cy="370956"/>
              <a:chOff x="259890" y="3219"/>
              <a:chExt cx="4267200" cy="383760"/>
            </a:xfrm>
          </p:grpSpPr>
          <p:sp>
            <p:nvSpPr>
              <p:cNvPr id="8" name="Rectangle: Rounded Corners 7">
                <a:extLst>
                  <a:ext uri="{FF2B5EF4-FFF2-40B4-BE49-F238E27FC236}">
                    <a16:creationId xmlns:a16="http://schemas.microsoft.com/office/drawing/2014/main" id="{C4558ADF-26EF-4B94-81D5-8D47A130FCB9}"/>
                  </a:ext>
                </a:extLst>
              </p:cNvPr>
              <p:cNvSpPr/>
              <p:nvPr/>
            </p:nvSpPr>
            <p:spPr>
              <a:xfrm>
                <a:off x="259890" y="3219"/>
                <a:ext cx="4267200" cy="383760"/>
              </a:xfrm>
              <a:prstGeom prst="roundRect">
                <a:avLst/>
              </a:prstGeom>
            </p:spPr>
            <p:style>
              <a:lnRef idx="2">
                <a:schemeClr val="lt1">
                  <a:hueOff val="0"/>
                  <a:satOff val="0"/>
                  <a:lumOff val="0"/>
                  <a:alphaOff val="0"/>
                </a:schemeClr>
              </a:lnRef>
              <a:fillRef idx="1">
                <a:schemeClr val="accent2">
                  <a:shade val="80000"/>
                  <a:hueOff val="0"/>
                  <a:satOff val="0"/>
                  <a:lumOff val="0"/>
                  <a:alphaOff val="0"/>
                </a:schemeClr>
              </a:fillRef>
              <a:effectRef idx="0">
                <a:schemeClr val="accent2">
                  <a:shade val="80000"/>
                  <a:hueOff val="0"/>
                  <a:satOff val="0"/>
                  <a:lumOff val="0"/>
                  <a:alphaOff val="0"/>
                </a:schemeClr>
              </a:effectRef>
              <a:fontRef idx="minor">
                <a:schemeClr val="lt1"/>
              </a:fontRef>
            </p:style>
            <p:txBody>
              <a:bodyPr/>
              <a:lstStyle/>
              <a:p>
                <a:endParaRPr lang="en-GB"/>
              </a:p>
            </p:txBody>
          </p:sp>
          <p:sp>
            <p:nvSpPr>
              <p:cNvPr id="10" name="Rectangle: Rounded Corners 4">
                <a:extLst>
                  <a:ext uri="{FF2B5EF4-FFF2-40B4-BE49-F238E27FC236}">
                    <a16:creationId xmlns:a16="http://schemas.microsoft.com/office/drawing/2014/main" id="{AEC9443D-151D-48C7-A443-1D360FCBB877}"/>
                  </a:ext>
                </a:extLst>
              </p:cNvPr>
              <p:cNvSpPr txBox="1"/>
              <p:nvPr/>
            </p:nvSpPr>
            <p:spPr>
              <a:xfrm>
                <a:off x="281927" y="21953"/>
                <a:ext cx="422973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bg-BG" sz="1400" b="0">
                    <a:solidFill>
                      <a:srgbClr val="003399"/>
                    </a:solidFill>
                  </a:rPr>
                  <a:t>Дефиниране на базираните на ИИ системи</a:t>
                </a:r>
              </a:p>
            </p:txBody>
          </p:sp>
        </p:grpSp>
      </p:grpSp>
      <p:grpSp>
        <p:nvGrpSpPr>
          <p:cNvPr id="33" name="Group 32">
            <a:extLst>
              <a:ext uri="{FF2B5EF4-FFF2-40B4-BE49-F238E27FC236}">
                <a16:creationId xmlns:a16="http://schemas.microsoft.com/office/drawing/2014/main" id="{EB9B0887-9231-44A4-825F-AF5E1EC8A6B2}"/>
              </a:ext>
            </a:extLst>
          </p:cNvPr>
          <p:cNvGrpSpPr/>
          <p:nvPr/>
        </p:nvGrpSpPr>
        <p:grpSpPr>
          <a:xfrm>
            <a:off x="446750" y="1697080"/>
            <a:ext cx="4976364" cy="430209"/>
            <a:chOff x="450000" y="1779575"/>
            <a:chExt cx="4976364" cy="430209"/>
          </a:xfrm>
        </p:grpSpPr>
        <p:sp>
          <p:nvSpPr>
            <p:cNvPr id="31" name="Rectangle 30">
              <a:extLst>
                <a:ext uri="{FF2B5EF4-FFF2-40B4-BE49-F238E27FC236}">
                  <a16:creationId xmlns:a16="http://schemas.microsoft.com/office/drawing/2014/main" id="{F7ED0205-1553-4FA6-973B-DCE20EF78F12}"/>
                </a:ext>
              </a:extLst>
            </p:cNvPr>
            <p:cNvSpPr/>
            <p:nvPr/>
          </p:nvSpPr>
          <p:spPr>
            <a:xfrm>
              <a:off x="450000" y="1960403"/>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3" name="Group 12">
              <a:extLst>
                <a:ext uri="{FF2B5EF4-FFF2-40B4-BE49-F238E27FC236}">
                  <a16:creationId xmlns:a16="http://schemas.microsoft.com/office/drawing/2014/main" id="{41796EA3-E8CA-4838-A8FB-7C90092C2A74}"/>
                </a:ext>
              </a:extLst>
            </p:cNvPr>
            <p:cNvGrpSpPr/>
            <p:nvPr/>
          </p:nvGrpSpPr>
          <p:grpSpPr>
            <a:xfrm>
              <a:off x="588451" y="1779575"/>
              <a:ext cx="4651907" cy="370957"/>
              <a:chOff x="246858" y="1182580"/>
              <a:chExt cx="4267200" cy="383760"/>
            </a:xfrm>
          </p:grpSpPr>
          <p:sp>
            <p:nvSpPr>
              <p:cNvPr id="26" name="Rectangle: Rounded Corners 25">
                <a:extLst>
                  <a:ext uri="{FF2B5EF4-FFF2-40B4-BE49-F238E27FC236}">
                    <a16:creationId xmlns:a16="http://schemas.microsoft.com/office/drawing/2014/main" id="{4DFFC3C2-D349-4E7F-9937-9BBD3E7B843F}"/>
                  </a:ext>
                </a:extLst>
              </p:cNvPr>
              <p:cNvSpPr/>
              <p:nvPr/>
            </p:nvSpPr>
            <p:spPr>
              <a:xfrm>
                <a:off x="246858" y="1182580"/>
                <a:ext cx="4267200" cy="383760"/>
              </a:xfrm>
              <a:prstGeom prst="roundRect">
                <a:avLst/>
              </a:prstGeom>
            </p:spPr>
            <p:style>
              <a:lnRef idx="2">
                <a:schemeClr val="lt1">
                  <a:hueOff val="0"/>
                  <a:satOff val="0"/>
                  <a:lumOff val="0"/>
                  <a:alphaOff val="0"/>
                </a:schemeClr>
              </a:lnRef>
              <a:fillRef idx="1">
                <a:schemeClr val="accent2">
                  <a:shade val="80000"/>
                  <a:hueOff val="116263"/>
                  <a:satOff val="-17298"/>
                  <a:lumOff val="12197"/>
                  <a:alphaOff val="0"/>
                </a:schemeClr>
              </a:fillRef>
              <a:effectRef idx="0">
                <a:schemeClr val="accent2">
                  <a:shade val="80000"/>
                  <a:hueOff val="116263"/>
                  <a:satOff val="-17298"/>
                  <a:lumOff val="12197"/>
                  <a:alphaOff val="0"/>
                </a:schemeClr>
              </a:effectRef>
              <a:fontRef idx="minor">
                <a:schemeClr val="lt1"/>
              </a:fontRef>
            </p:style>
            <p:txBody>
              <a:bodyPr/>
              <a:lstStyle/>
              <a:p>
                <a:endParaRPr lang="en-GB">
                  <a:solidFill>
                    <a:srgbClr val="003399"/>
                  </a:solidFill>
                </a:endParaRPr>
              </a:p>
            </p:txBody>
          </p:sp>
          <p:sp>
            <p:nvSpPr>
              <p:cNvPr id="27" name="Rectangle: Rounded Corners 6">
                <a:extLst>
                  <a:ext uri="{FF2B5EF4-FFF2-40B4-BE49-F238E27FC236}">
                    <a16:creationId xmlns:a16="http://schemas.microsoft.com/office/drawing/2014/main" id="{DDF1BB91-CA99-4F65-85DC-C104A8BA4623}"/>
                  </a:ext>
                </a:extLst>
              </p:cNvPr>
              <p:cNvSpPr txBox="1"/>
              <p:nvPr/>
            </p:nvSpPr>
            <p:spPr>
              <a:xfrm>
                <a:off x="266031" y="1201314"/>
                <a:ext cx="4196882"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bg-BG" sz="1400">
                    <a:solidFill>
                      <a:srgbClr val="003399"/>
                    </a:solidFill>
                  </a:rPr>
                  <a:t>Настоящи и потенциални употреби</a:t>
                </a:r>
              </a:p>
            </p:txBody>
          </p:sp>
        </p:grpSp>
      </p:grpSp>
      <p:grpSp>
        <p:nvGrpSpPr>
          <p:cNvPr id="34" name="Group 33">
            <a:extLst>
              <a:ext uri="{FF2B5EF4-FFF2-40B4-BE49-F238E27FC236}">
                <a16:creationId xmlns:a16="http://schemas.microsoft.com/office/drawing/2014/main" id="{F4AEA471-075C-4540-BFE4-407768939DD5}"/>
              </a:ext>
            </a:extLst>
          </p:cNvPr>
          <p:cNvGrpSpPr/>
          <p:nvPr/>
        </p:nvGrpSpPr>
        <p:grpSpPr>
          <a:xfrm>
            <a:off x="449599" y="2202643"/>
            <a:ext cx="4973516" cy="426342"/>
            <a:chOff x="447624" y="2394783"/>
            <a:chExt cx="4973516" cy="426342"/>
          </a:xfrm>
        </p:grpSpPr>
        <p:sp>
          <p:nvSpPr>
            <p:cNvPr id="32" name="Rectangle 31">
              <a:extLst>
                <a:ext uri="{FF2B5EF4-FFF2-40B4-BE49-F238E27FC236}">
                  <a16:creationId xmlns:a16="http://schemas.microsoft.com/office/drawing/2014/main" id="{CAB1D48B-5808-4F4F-944D-4CB9DAF16200}"/>
                </a:ext>
              </a:extLst>
            </p:cNvPr>
            <p:cNvSpPr/>
            <p:nvPr/>
          </p:nvSpPr>
          <p:spPr>
            <a:xfrm>
              <a:off x="447624" y="2571744"/>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4" name="Group 13">
              <a:extLst>
                <a:ext uri="{FF2B5EF4-FFF2-40B4-BE49-F238E27FC236}">
                  <a16:creationId xmlns:a16="http://schemas.microsoft.com/office/drawing/2014/main" id="{54F40EFF-2425-43F9-B5D6-758369AE96B6}"/>
                </a:ext>
              </a:extLst>
            </p:cNvPr>
            <p:cNvGrpSpPr/>
            <p:nvPr/>
          </p:nvGrpSpPr>
          <p:grpSpPr>
            <a:xfrm>
              <a:off x="582857" y="2394783"/>
              <a:ext cx="4651907" cy="370957"/>
              <a:chOff x="241728" y="1772260"/>
              <a:chExt cx="4267200" cy="383760"/>
            </a:xfrm>
          </p:grpSpPr>
          <p:sp>
            <p:nvSpPr>
              <p:cNvPr id="24" name="Rectangle: Rounded Corners 23">
                <a:extLst>
                  <a:ext uri="{FF2B5EF4-FFF2-40B4-BE49-F238E27FC236}">
                    <a16:creationId xmlns:a16="http://schemas.microsoft.com/office/drawing/2014/main" id="{D9FD0A58-A250-4403-B8EB-C74CD30B3323}"/>
                  </a:ext>
                </a:extLst>
              </p:cNvPr>
              <p:cNvSpPr/>
              <p:nvPr/>
            </p:nvSpPr>
            <p:spPr>
              <a:xfrm>
                <a:off x="241728" y="1772260"/>
                <a:ext cx="4267200" cy="383760"/>
              </a:xfrm>
              <a:prstGeom prst="roundRect">
                <a:avLst/>
              </a:prstGeom>
            </p:spPr>
            <p:style>
              <a:lnRef idx="2">
                <a:schemeClr val="lt1">
                  <a:hueOff val="0"/>
                  <a:satOff val="0"/>
                  <a:lumOff val="0"/>
                  <a:alphaOff val="0"/>
                </a:schemeClr>
              </a:lnRef>
              <a:fillRef idx="1">
                <a:schemeClr val="accent2">
                  <a:shade val="80000"/>
                  <a:hueOff val="174394"/>
                  <a:satOff val="-25946"/>
                  <a:lumOff val="18295"/>
                  <a:alphaOff val="0"/>
                </a:schemeClr>
              </a:fillRef>
              <a:effectRef idx="0">
                <a:schemeClr val="accent2">
                  <a:shade val="80000"/>
                  <a:hueOff val="174394"/>
                  <a:satOff val="-25946"/>
                  <a:lumOff val="18295"/>
                  <a:alphaOff val="0"/>
                </a:schemeClr>
              </a:effectRef>
              <a:fontRef idx="minor">
                <a:schemeClr val="lt1"/>
              </a:fontRef>
            </p:style>
            <p:txBody>
              <a:bodyPr/>
              <a:lstStyle/>
              <a:p>
                <a:endParaRPr lang="en-GB">
                  <a:solidFill>
                    <a:srgbClr val="003399"/>
                  </a:solidFill>
                </a:endParaRPr>
              </a:p>
            </p:txBody>
          </p:sp>
          <p:sp>
            <p:nvSpPr>
              <p:cNvPr id="25" name="Rectangle: Rounded Corners 8">
                <a:extLst>
                  <a:ext uri="{FF2B5EF4-FFF2-40B4-BE49-F238E27FC236}">
                    <a16:creationId xmlns:a16="http://schemas.microsoft.com/office/drawing/2014/main" id="{421BFEA3-5EBB-489B-9D79-0FDAEE267577}"/>
                  </a:ext>
                </a:extLst>
              </p:cNvPr>
              <p:cNvSpPr txBox="1"/>
              <p:nvPr/>
            </p:nvSpPr>
            <p:spPr>
              <a:xfrm>
                <a:off x="258529" y="179099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bg-BG" sz="1400" b="0">
                    <a:solidFill>
                      <a:srgbClr val="003399"/>
                    </a:solidFill>
                  </a:rPr>
                  <a:t>Въздействие върху работните места и задачите</a:t>
                </a:r>
              </a:p>
            </p:txBody>
          </p:sp>
        </p:grpSp>
      </p:grpSp>
      <p:grpSp>
        <p:nvGrpSpPr>
          <p:cNvPr id="41" name="Group 40">
            <a:extLst>
              <a:ext uri="{FF2B5EF4-FFF2-40B4-BE49-F238E27FC236}">
                <a16:creationId xmlns:a16="http://schemas.microsoft.com/office/drawing/2014/main" id="{A9502AAC-66CB-4A3A-83D9-10383ED22020}"/>
              </a:ext>
            </a:extLst>
          </p:cNvPr>
          <p:cNvGrpSpPr/>
          <p:nvPr/>
        </p:nvGrpSpPr>
        <p:grpSpPr>
          <a:xfrm>
            <a:off x="446751" y="2696425"/>
            <a:ext cx="4973516" cy="429031"/>
            <a:chOff x="446751" y="2750907"/>
            <a:chExt cx="4973516" cy="429031"/>
          </a:xfrm>
        </p:grpSpPr>
        <p:sp>
          <p:nvSpPr>
            <p:cNvPr id="40" name="Rectangle 39">
              <a:extLst>
                <a:ext uri="{FF2B5EF4-FFF2-40B4-BE49-F238E27FC236}">
                  <a16:creationId xmlns:a16="http://schemas.microsoft.com/office/drawing/2014/main" id="{D1165D9B-2C1E-4F9E-92BB-BD300CA2AAA9}"/>
                </a:ext>
              </a:extLst>
            </p:cNvPr>
            <p:cNvSpPr/>
            <p:nvPr/>
          </p:nvSpPr>
          <p:spPr>
            <a:xfrm>
              <a:off x="446751" y="293055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5" name="Group 14">
              <a:extLst>
                <a:ext uri="{FF2B5EF4-FFF2-40B4-BE49-F238E27FC236}">
                  <a16:creationId xmlns:a16="http://schemas.microsoft.com/office/drawing/2014/main" id="{1C874A5D-E929-45FF-8F3D-E084F9B26794}"/>
                </a:ext>
              </a:extLst>
            </p:cNvPr>
            <p:cNvGrpSpPr/>
            <p:nvPr/>
          </p:nvGrpSpPr>
          <p:grpSpPr>
            <a:xfrm>
              <a:off x="584946" y="2750907"/>
              <a:ext cx="4651904" cy="370957"/>
              <a:chOff x="243645" y="2361940"/>
              <a:chExt cx="4267200" cy="383760"/>
            </a:xfrm>
          </p:grpSpPr>
          <p:sp>
            <p:nvSpPr>
              <p:cNvPr id="22" name="Rectangle: Rounded Corners 21">
                <a:extLst>
                  <a:ext uri="{FF2B5EF4-FFF2-40B4-BE49-F238E27FC236}">
                    <a16:creationId xmlns:a16="http://schemas.microsoft.com/office/drawing/2014/main" id="{836DDF15-D836-4D30-AB55-2CEBB3FF59D7}"/>
                  </a:ext>
                </a:extLst>
              </p:cNvPr>
              <p:cNvSpPr/>
              <p:nvPr/>
            </p:nvSpPr>
            <p:spPr>
              <a:xfrm>
                <a:off x="243645" y="2361940"/>
                <a:ext cx="4267200" cy="383760"/>
              </a:xfrm>
              <a:prstGeom prst="roundRect">
                <a:avLst/>
              </a:prstGeom>
            </p:spPr>
            <p:style>
              <a:lnRef idx="2">
                <a:schemeClr val="lt1">
                  <a:hueOff val="0"/>
                  <a:satOff val="0"/>
                  <a:lumOff val="0"/>
                  <a:alphaOff val="0"/>
                </a:schemeClr>
              </a:lnRef>
              <a:fillRef idx="1">
                <a:schemeClr val="accent2">
                  <a:shade val="80000"/>
                  <a:hueOff val="232525"/>
                  <a:satOff val="-34595"/>
                  <a:lumOff val="24393"/>
                  <a:alphaOff val="0"/>
                </a:schemeClr>
              </a:fillRef>
              <a:effectRef idx="0">
                <a:schemeClr val="accent2">
                  <a:shade val="80000"/>
                  <a:hueOff val="232525"/>
                  <a:satOff val="-34595"/>
                  <a:lumOff val="24393"/>
                  <a:alphaOff val="0"/>
                </a:schemeClr>
              </a:effectRef>
              <a:fontRef idx="minor">
                <a:schemeClr val="lt1"/>
              </a:fontRef>
            </p:style>
            <p:txBody>
              <a:bodyPr/>
              <a:lstStyle/>
              <a:p>
                <a:endParaRPr lang="en-GB">
                  <a:solidFill>
                    <a:srgbClr val="003399"/>
                  </a:solidFill>
                </a:endParaRPr>
              </a:p>
            </p:txBody>
          </p:sp>
          <p:sp>
            <p:nvSpPr>
              <p:cNvPr id="23" name="Rectangle: Rounded Corners 10">
                <a:extLst>
                  <a:ext uri="{FF2B5EF4-FFF2-40B4-BE49-F238E27FC236}">
                    <a16:creationId xmlns:a16="http://schemas.microsoft.com/office/drawing/2014/main" id="{2145C671-CEBF-4F7E-8CFC-E0355A063F7B}"/>
                  </a:ext>
                </a:extLst>
              </p:cNvPr>
              <p:cNvSpPr txBox="1"/>
              <p:nvPr/>
            </p:nvSpPr>
            <p:spPr>
              <a:xfrm>
                <a:off x="261232" y="238067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bg-BG" sz="1400" b="0">
                    <a:solidFill>
                      <a:srgbClr val="003399"/>
                    </a:solidFill>
                  </a:rPr>
                  <a:t>Последици за БЗР</a:t>
                </a:r>
              </a:p>
            </p:txBody>
          </p:sp>
        </p:grpSp>
      </p:grpSp>
      <p:grpSp>
        <p:nvGrpSpPr>
          <p:cNvPr id="43" name="Group 42">
            <a:extLst>
              <a:ext uri="{FF2B5EF4-FFF2-40B4-BE49-F238E27FC236}">
                <a16:creationId xmlns:a16="http://schemas.microsoft.com/office/drawing/2014/main" id="{5E680F56-7338-4475-8856-D86E21C28913}"/>
              </a:ext>
            </a:extLst>
          </p:cNvPr>
          <p:cNvGrpSpPr/>
          <p:nvPr/>
        </p:nvGrpSpPr>
        <p:grpSpPr>
          <a:xfrm>
            <a:off x="446751" y="3185277"/>
            <a:ext cx="4973516" cy="428254"/>
            <a:chOff x="446751" y="3285839"/>
            <a:chExt cx="4973516" cy="428254"/>
          </a:xfrm>
        </p:grpSpPr>
        <p:sp>
          <p:nvSpPr>
            <p:cNvPr id="42" name="Rectangle 41">
              <a:extLst>
                <a:ext uri="{FF2B5EF4-FFF2-40B4-BE49-F238E27FC236}">
                  <a16:creationId xmlns:a16="http://schemas.microsoft.com/office/drawing/2014/main" id="{CFB0D1CC-5FCA-4AD7-8DCA-804E8072C203}"/>
                </a:ext>
              </a:extLst>
            </p:cNvPr>
            <p:cNvSpPr/>
            <p:nvPr/>
          </p:nvSpPr>
          <p:spPr>
            <a:xfrm>
              <a:off x="446751" y="3464712"/>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6" name="Group 15">
              <a:extLst>
                <a:ext uri="{FF2B5EF4-FFF2-40B4-BE49-F238E27FC236}">
                  <a16:creationId xmlns:a16="http://schemas.microsoft.com/office/drawing/2014/main" id="{3B5DEA65-7C4E-47D3-B2C7-A109C0F2320E}"/>
                </a:ext>
              </a:extLst>
            </p:cNvPr>
            <p:cNvGrpSpPr/>
            <p:nvPr/>
          </p:nvGrpSpPr>
          <p:grpSpPr>
            <a:xfrm>
              <a:off x="584946" y="3285839"/>
              <a:ext cx="4651902" cy="370957"/>
              <a:chOff x="243645" y="2951620"/>
              <a:chExt cx="4267200" cy="383760"/>
            </a:xfrm>
          </p:grpSpPr>
          <p:sp>
            <p:nvSpPr>
              <p:cNvPr id="20" name="Rectangle: Rounded Corners 19">
                <a:extLst>
                  <a:ext uri="{FF2B5EF4-FFF2-40B4-BE49-F238E27FC236}">
                    <a16:creationId xmlns:a16="http://schemas.microsoft.com/office/drawing/2014/main" id="{41BF84C9-A14F-41EF-8F94-F4DFB101D5AF}"/>
                  </a:ext>
                </a:extLst>
              </p:cNvPr>
              <p:cNvSpPr/>
              <p:nvPr/>
            </p:nvSpPr>
            <p:spPr>
              <a:xfrm>
                <a:off x="243645" y="2951620"/>
                <a:ext cx="4267200" cy="383760"/>
              </a:xfrm>
              <a:prstGeom prst="roundRect">
                <a:avLst/>
              </a:prstGeom>
            </p:spPr>
            <p:style>
              <a:lnRef idx="2">
                <a:schemeClr val="lt1">
                  <a:hueOff val="0"/>
                  <a:satOff val="0"/>
                  <a:lumOff val="0"/>
                  <a:alphaOff val="0"/>
                </a:schemeClr>
              </a:lnRef>
              <a:fillRef idx="1">
                <a:schemeClr val="accent2">
                  <a:shade val="80000"/>
                  <a:hueOff val="290657"/>
                  <a:satOff val="-43244"/>
                  <a:lumOff val="30492"/>
                  <a:alphaOff val="0"/>
                </a:schemeClr>
              </a:fillRef>
              <a:effectRef idx="0">
                <a:schemeClr val="accent2">
                  <a:shade val="80000"/>
                  <a:hueOff val="290657"/>
                  <a:satOff val="-43244"/>
                  <a:lumOff val="30492"/>
                  <a:alphaOff val="0"/>
                </a:schemeClr>
              </a:effectRef>
              <a:fontRef idx="minor">
                <a:schemeClr val="lt1"/>
              </a:fontRef>
            </p:style>
            <p:txBody>
              <a:bodyPr/>
              <a:lstStyle/>
              <a:p>
                <a:endParaRPr lang="en-GB">
                  <a:solidFill>
                    <a:srgbClr val="003399"/>
                  </a:solidFill>
                </a:endParaRPr>
              </a:p>
            </p:txBody>
          </p:sp>
          <p:sp>
            <p:nvSpPr>
              <p:cNvPr id="21" name="Rectangle: Rounded Corners 12">
                <a:extLst>
                  <a:ext uri="{FF2B5EF4-FFF2-40B4-BE49-F238E27FC236}">
                    <a16:creationId xmlns:a16="http://schemas.microsoft.com/office/drawing/2014/main" id="{6BD13B69-58B6-43B3-817F-49F27F5BFEB8}"/>
                  </a:ext>
                </a:extLst>
              </p:cNvPr>
              <p:cNvSpPr txBox="1"/>
              <p:nvPr/>
            </p:nvSpPr>
            <p:spPr>
              <a:xfrm>
                <a:off x="262528" y="2970354"/>
                <a:ext cx="4244230"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bg-BG" sz="1400" b="0">
                    <a:solidFill>
                      <a:srgbClr val="003399"/>
                    </a:solidFill>
                  </a:rPr>
                  <a:t>Примери от практиката </a:t>
                </a:r>
              </a:p>
            </p:txBody>
          </p:sp>
        </p:grpSp>
      </p:grpSp>
      <p:grpSp>
        <p:nvGrpSpPr>
          <p:cNvPr id="45" name="Group 44">
            <a:extLst>
              <a:ext uri="{FF2B5EF4-FFF2-40B4-BE49-F238E27FC236}">
                <a16:creationId xmlns:a16="http://schemas.microsoft.com/office/drawing/2014/main" id="{B4DC09A3-41E8-40D0-99CA-FE3EDF41BF44}"/>
              </a:ext>
            </a:extLst>
          </p:cNvPr>
          <p:cNvGrpSpPr/>
          <p:nvPr/>
        </p:nvGrpSpPr>
        <p:grpSpPr>
          <a:xfrm>
            <a:off x="446751" y="3663336"/>
            <a:ext cx="4973516" cy="421811"/>
            <a:chOff x="446751" y="3875519"/>
            <a:chExt cx="4973516" cy="421811"/>
          </a:xfrm>
        </p:grpSpPr>
        <p:sp>
          <p:nvSpPr>
            <p:cNvPr id="44" name="Rectangle 43">
              <a:extLst>
                <a:ext uri="{FF2B5EF4-FFF2-40B4-BE49-F238E27FC236}">
                  <a16:creationId xmlns:a16="http://schemas.microsoft.com/office/drawing/2014/main" id="{7E9727D4-B15B-4255-97FA-4F02092F8087}"/>
                </a:ext>
              </a:extLst>
            </p:cNvPr>
            <p:cNvSpPr/>
            <p:nvPr/>
          </p:nvSpPr>
          <p:spPr>
            <a:xfrm>
              <a:off x="446751" y="4047949"/>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US">
                <a:solidFill>
                  <a:srgbClr val="003399"/>
                </a:solidFill>
              </a:endParaRPr>
            </a:p>
          </p:txBody>
        </p:sp>
        <p:grpSp>
          <p:nvGrpSpPr>
            <p:cNvPr id="17" name="Group 16">
              <a:extLst>
                <a:ext uri="{FF2B5EF4-FFF2-40B4-BE49-F238E27FC236}">
                  <a16:creationId xmlns:a16="http://schemas.microsoft.com/office/drawing/2014/main" id="{F20A0BE2-C182-4116-9AC3-3731866AD795}"/>
                </a:ext>
              </a:extLst>
            </p:cNvPr>
            <p:cNvGrpSpPr/>
            <p:nvPr/>
          </p:nvGrpSpPr>
          <p:grpSpPr>
            <a:xfrm>
              <a:off x="584947" y="3875519"/>
              <a:ext cx="4651902" cy="370957"/>
              <a:chOff x="243645" y="3541300"/>
              <a:chExt cx="4267200" cy="383760"/>
            </a:xfrm>
          </p:grpSpPr>
          <p:sp>
            <p:nvSpPr>
              <p:cNvPr id="18" name="Rectangle: Rounded Corners 17">
                <a:extLst>
                  <a:ext uri="{FF2B5EF4-FFF2-40B4-BE49-F238E27FC236}">
                    <a16:creationId xmlns:a16="http://schemas.microsoft.com/office/drawing/2014/main" id="{D64F48C4-02E9-4F69-9CB4-D91A1F5D29C4}"/>
                  </a:ext>
                </a:extLst>
              </p:cNvPr>
              <p:cNvSpPr/>
              <p:nvPr/>
            </p:nvSpPr>
            <p:spPr>
              <a:xfrm>
                <a:off x="243645" y="3541300"/>
                <a:ext cx="4267200" cy="383760"/>
              </a:xfrm>
              <a:prstGeom prst="roundRect">
                <a:avLst/>
              </a:prstGeom>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US">
                  <a:solidFill>
                    <a:srgbClr val="003399"/>
                  </a:solidFill>
                </a:endParaRPr>
              </a:p>
            </p:txBody>
          </p:sp>
          <p:sp>
            <p:nvSpPr>
              <p:cNvPr id="19" name="Rectangle: Rounded Corners 14">
                <a:extLst>
                  <a:ext uri="{FF2B5EF4-FFF2-40B4-BE49-F238E27FC236}">
                    <a16:creationId xmlns:a16="http://schemas.microsoft.com/office/drawing/2014/main" id="{B0945A9B-2D00-42CE-BFB2-F372C2340200}"/>
                  </a:ext>
                </a:extLst>
              </p:cNvPr>
              <p:cNvSpPr txBox="1"/>
              <p:nvPr/>
            </p:nvSpPr>
            <p:spPr>
              <a:xfrm>
                <a:off x="259949" y="3560034"/>
                <a:ext cx="4244231"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bg-BG" sz="1400" b="0">
                    <a:solidFill>
                      <a:srgbClr val="003399"/>
                    </a:solidFill>
                  </a:rPr>
                  <a:t>Въздействие за различните нива и участници</a:t>
                </a:r>
              </a:p>
            </p:txBody>
          </p:sp>
        </p:grpSp>
      </p:grpSp>
      <p:grpSp>
        <p:nvGrpSpPr>
          <p:cNvPr id="4" name="Group 3">
            <a:extLst>
              <a:ext uri="{FF2B5EF4-FFF2-40B4-BE49-F238E27FC236}">
                <a16:creationId xmlns:a16="http://schemas.microsoft.com/office/drawing/2014/main" id="{11DAAABA-EAE3-4D63-97D0-426A7C4850CF}"/>
              </a:ext>
            </a:extLst>
          </p:cNvPr>
          <p:cNvGrpSpPr/>
          <p:nvPr/>
        </p:nvGrpSpPr>
        <p:grpSpPr>
          <a:xfrm>
            <a:off x="446750" y="1216962"/>
            <a:ext cx="4976364" cy="428193"/>
            <a:chOff x="446750" y="1266219"/>
            <a:chExt cx="4976364" cy="428193"/>
          </a:xfrm>
        </p:grpSpPr>
        <p:sp>
          <p:nvSpPr>
            <p:cNvPr id="30" name="Rectangle 29">
              <a:extLst>
                <a:ext uri="{FF2B5EF4-FFF2-40B4-BE49-F238E27FC236}">
                  <a16:creationId xmlns:a16="http://schemas.microsoft.com/office/drawing/2014/main" id="{FAF312CA-18C9-4E80-9798-9B8DF0F8B4F3}"/>
                </a:ext>
              </a:extLst>
            </p:cNvPr>
            <p:cNvSpPr/>
            <p:nvPr/>
          </p:nvSpPr>
          <p:spPr>
            <a:xfrm>
              <a:off x="446750" y="1445031"/>
              <a:ext cx="4976364"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12" name="Group 11">
              <a:extLst>
                <a:ext uri="{FF2B5EF4-FFF2-40B4-BE49-F238E27FC236}">
                  <a16:creationId xmlns:a16="http://schemas.microsoft.com/office/drawing/2014/main" id="{0277B783-4266-4E47-88D2-8001E5998FDC}"/>
                </a:ext>
              </a:extLst>
            </p:cNvPr>
            <p:cNvGrpSpPr/>
            <p:nvPr/>
          </p:nvGrpSpPr>
          <p:grpSpPr>
            <a:xfrm>
              <a:off x="581955" y="1266219"/>
              <a:ext cx="4672581" cy="374904"/>
              <a:chOff x="259908" y="592899"/>
              <a:chExt cx="4267200" cy="383760"/>
            </a:xfrm>
          </p:grpSpPr>
          <p:sp>
            <p:nvSpPr>
              <p:cNvPr id="28" name="Rectangle: Rounded Corners 27">
                <a:extLst>
                  <a:ext uri="{FF2B5EF4-FFF2-40B4-BE49-F238E27FC236}">
                    <a16:creationId xmlns:a16="http://schemas.microsoft.com/office/drawing/2014/main" id="{91D7E8B0-F993-4510-9300-7BD00278F1D8}"/>
                  </a:ext>
                </a:extLst>
              </p:cNvPr>
              <p:cNvSpPr/>
              <p:nvPr/>
            </p:nvSpPr>
            <p:spPr>
              <a:xfrm>
                <a:off x="259908" y="592899"/>
                <a:ext cx="4267200" cy="383760"/>
              </a:xfrm>
              <a:prstGeom prst="roundRect">
                <a:avLst/>
              </a:prstGeom>
            </p:spPr>
            <p:style>
              <a:lnRef idx="2">
                <a:schemeClr val="lt1">
                  <a:hueOff val="0"/>
                  <a:satOff val="0"/>
                  <a:lumOff val="0"/>
                  <a:alphaOff val="0"/>
                </a:schemeClr>
              </a:lnRef>
              <a:fillRef idx="1">
                <a:schemeClr val="accent2">
                  <a:shade val="80000"/>
                  <a:hueOff val="58131"/>
                  <a:satOff val="-8649"/>
                  <a:lumOff val="6098"/>
                  <a:alphaOff val="0"/>
                </a:schemeClr>
              </a:fillRef>
              <a:effectRef idx="0">
                <a:schemeClr val="accent2">
                  <a:shade val="80000"/>
                  <a:hueOff val="58131"/>
                  <a:satOff val="-8649"/>
                  <a:lumOff val="6098"/>
                  <a:alphaOff val="0"/>
                </a:schemeClr>
              </a:effectRef>
              <a:fontRef idx="minor">
                <a:schemeClr val="lt1"/>
              </a:fontRef>
            </p:style>
            <p:txBody>
              <a:bodyPr/>
              <a:lstStyle/>
              <a:p>
                <a:endParaRPr lang="en-GB">
                  <a:solidFill>
                    <a:srgbClr val="003399"/>
                  </a:solidFill>
                </a:endParaRPr>
              </a:p>
            </p:txBody>
          </p:sp>
          <p:sp>
            <p:nvSpPr>
              <p:cNvPr id="29" name="Rectangle: Rounded Corners 4">
                <a:extLst>
                  <a:ext uri="{FF2B5EF4-FFF2-40B4-BE49-F238E27FC236}">
                    <a16:creationId xmlns:a16="http://schemas.microsoft.com/office/drawing/2014/main" id="{DE5A498D-B0C7-4660-B29D-1A3BC6EA74CB}"/>
                  </a:ext>
                </a:extLst>
              </p:cNvPr>
              <p:cNvSpPr txBox="1"/>
              <p:nvPr/>
            </p:nvSpPr>
            <p:spPr>
              <a:xfrm>
                <a:off x="278640" y="611633"/>
                <a:ext cx="4225447" cy="34629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p>
                <a:r>
                  <a:rPr lang="bg-BG" sz="1400" b="0">
                    <a:solidFill>
                      <a:srgbClr val="003399"/>
                    </a:solidFill>
                  </a:rPr>
                  <a:t>Таксономия</a:t>
                </a:r>
              </a:p>
            </p:txBody>
          </p:sp>
        </p:grpSp>
      </p:grpSp>
      <p:pic>
        <p:nvPicPr>
          <p:cNvPr id="39" name="Picture 38" descr="A cartoon of a person wearing a helmet and vest&#10;&#10;Description automatically generated">
            <a:extLst>
              <a:ext uri="{FF2B5EF4-FFF2-40B4-BE49-F238E27FC236}">
                <a16:creationId xmlns:a16="http://schemas.microsoft.com/office/drawing/2014/main" id="{91339272-2EE1-468D-B557-548206EC25AE}"/>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36033" y="1954269"/>
            <a:ext cx="2629569" cy="1774959"/>
          </a:xfrm>
          <a:prstGeom prst="rect">
            <a:avLst/>
          </a:prstGeom>
          <a:noFill/>
          <a:ln w="38100">
            <a:solidFill>
              <a:srgbClr val="ACC700"/>
            </a:solidFill>
          </a:ln>
        </p:spPr>
      </p:pic>
      <p:grpSp>
        <p:nvGrpSpPr>
          <p:cNvPr id="37" name="Group 36">
            <a:extLst>
              <a:ext uri="{FF2B5EF4-FFF2-40B4-BE49-F238E27FC236}">
                <a16:creationId xmlns:a16="http://schemas.microsoft.com/office/drawing/2014/main" id="{E6AB38CE-9C59-4EE0-BC70-D84582BBBB06}"/>
              </a:ext>
            </a:extLst>
          </p:cNvPr>
          <p:cNvGrpSpPr/>
          <p:nvPr/>
        </p:nvGrpSpPr>
        <p:grpSpPr>
          <a:xfrm>
            <a:off x="457200" y="4132377"/>
            <a:ext cx="4973516" cy="421811"/>
            <a:chOff x="457200" y="4132377"/>
            <a:chExt cx="4973516" cy="421811"/>
          </a:xfrm>
        </p:grpSpPr>
        <p:sp>
          <p:nvSpPr>
            <p:cNvPr id="51" name="Rectangle 50">
              <a:extLst>
                <a:ext uri="{FF2B5EF4-FFF2-40B4-BE49-F238E27FC236}">
                  <a16:creationId xmlns:a16="http://schemas.microsoft.com/office/drawing/2014/main" id="{29ADFA80-5DD4-414E-BE7C-C474545C6FD2}"/>
                </a:ext>
              </a:extLst>
            </p:cNvPr>
            <p:cNvSpPr/>
            <p:nvPr/>
          </p:nvSpPr>
          <p:spPr>
            <a:xfrm>
              <a:off x="457200" y="4304807"/>
              <a:ext cx="4973516" cy="249381"/>
            </a:xfrm>
            <a:prstGeom prst="rect">
              <a:avLst/>
            </a:prstGeom>
            <a:ln w="15875"/>
          </p:spPr>
          <p:style>
            <a:lnRef idx="2">
              <a:schemeClr val="accent2">
                <a:shade val="80000"/>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a:lstStyle/>
            <a:p>
              <a:endParaRPr lang="en-GB">
                <a:solidFill>
                  <a:srgbClr val="003399"/>
                </a:solidFill>
              </a:endParaRPr>
            </a:p>
          </p:txBody>
        </p:sp>
        <p:grpSp>
          <p:nvGrpSpPr>
            <p:cNvPr id="36" name="Group 35">
              <a:extLst>
                <a:ext uri="{FF2B5EF4-FFF2-40B4-BE49-F238E27FC236}">
                  <a16:creationId xmlns:a16="http://schemas.microsoft.com/office/drawing/2014/main" id="{242A50B5-63D8-4792-A36D-783730388D93}"/>
                </a:ext>
              </a:extLst>
            </p:cNvPr>
            <p:cNvGrpSpPr/>
            <p:nvPr/>
          </p:nvGrpSpPr>
          <p:grpSpPr>
            <a:xfrm>
              <a:off x="595396" y="4132377"/>
              <a:ext cx="4651902" cy="370957"/>
              <a:chOff x="595396" y="4132377"/>
              <a:chExt cx="4651902" cy="370957"/>
            </a:xfrm>
          </p:grpSpPr>
          <p:sp>
            <p:nvSpPr>
              <p:cNvPr id="53" name="Rectangle: Rounded Corners 52">
                <a:extLst>
                  <a:ext uri="{FF2B5EF4-FFF2-40B4-BE49-F238E27FC236}">
                    <a16:creationId xmlns:a16="http://schemas.microsoft.com/office/drawing/2014/main" id="{F378C921-A731-440D-9F80-3809CC721D6C}"/>
                  </a:ext>
                </a:extLst>
              </p:cNvPr>
              <p:cNvSpPr/>
              <p:nvPr/>
            </p:nvSpPr>
            <p:spPr>
              <a:xfrm>
                <a:off x="595396" y="4132377"/>
                <a:ext cx="4651902" cy="370957"/>
              </a:xfrm>
              <a:prstGeom prst="roundRect">
                <a:avLst/>
              </a:prstGeom>
              <a:solidFill>
                <a:srgbClr val="D7E3AF"/>
              </a:solidFill>
            </p:spPr>
            <p:style>
              <a:lnRef idx="2">
                <a:schemeClr val="lt1">
                  <a:hueOff val="0"/>
                  <a:satOff val="0"/>
                  <a:lumOff val="0"/>
                  <a:alphaOff val="0"/>
                </a:schemeClr>
              </a:lnRef>
              <a:fillRef idx="1">
                <a:schemeClr val="accent2">
                  <a:shade val="80000"/>
                  <a:hueOff val="348788"/>
                  <a:satOff val="-51893"/>
                  <a:lumOff val="36590"/>
                  <a:alphaOff val="0"/>
                </a:schemeClr>
              </a:fillRef>
              <a:effectRef idx="0">
                <a:schemeClr val="accent2">
                  <a:shade val="80000"/>
                  <a:hueOff val="348788"/>
                  <a:satOff val="-51893"/>
                  <a:lumOff val="36590"/>
                  <a:alphaOff val="0"/>
                </a:schemeClr>
              </a:effectRef>
              <a:fontRef idx="minor">
                <a:schemeClr val="lt1"/>
              </a:fontRef>
            </p:style>
            <p:txBody>
              <a:bodyPr/>
              <a:lstStyle/>
              <a:p>
                <a:endParaRPr lang="en-GB">
                  <a:solidFill>
                    <a:srgbClr val="003399"/>
                  </a:solidFill>
                </a:endParaRPr>
              </a:p>
            </p:txBody>
          </p:sp>
          <p:sp>
            <p:nvSpPr>
              <p:cNvPr id="54" name="Rectangle: Rounded Corners 14">
                <a:extLst>
                  <a:ext uri="{FF2B5EF4-FFF2-40B4-BE49-F238E27FC236}">
                    <a16:creationId xmlns:a16="http://schemas.microsoft.com/office/drawing/2014/main" id="{F341E5E5-7F0C-4B48-8EF5-D097A4CC232B}"/>
                  </a:ext>
                </a:extLst>
              </p:cNvPr>
              <p:cNvSpPr txBox="1"/>
              <p:nvPr/>
            </p:nvSpPr>
            <p:spPr>
              <a:xfrm>
                <a:off x="613170" y="4150486"/>
                <a:ext cx="4626862" cy="33473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61290" tIns="0" rIns="161290" bIns="0" numCol="1" spcCol="1270" anchor="ctr" anchorCtr="0">
                <a:noAutofit/>
              </a:bodyPr>
              <a:lstStyle>
                <a:defPPr>
                  <a:defRPr lang="en-US"/>
                </a:defPPr>
                <a:lvl1pPr>
                  <a:defRPr sz="1400" b="0"/>
                </a:lvl1pPr>
              </a:lstStyle>
              <a:p>
                <a:r>
                  <a:rPr lang="bg-BG">
                    <a:solidFill>
                      <a:srgbClr val="003399"/>
                    </a:solidFill>
                  </a:rPr>
                  <a:t>Основни изводи</a:t>
                </a:r>
              </a:p>
            </p:txBody>
          </p:sp>
        </p:grpSp>
      </p:grpSp>
    </p:spTree>
    <p:extLst>
      <p:ext uri="{BB962C8B-B14F-4D97-AF65-F5344CB8AC3E}">
        <p14:creationId xmlns:p14="http://schemas.microsoft.com/office/powerpoint/2010/main" val="375106337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Framework: the automation of tasks"/>
          <p:cNvSpPr txBox="1">
            <a:spLocks noGrp="1"/>
          </p:cNvSpPr>
          <p:nvPr>
            <p:ph type="title"/>
          </p:nvPr>
        </p:nvSpPr>
        <p:spPr>
          <a:prstGeom prst="rect">
            <a:avLst/>
          </a:prstGeom>
        </p:spPr>
        <p:txBody>
          <a:bodyPr lIns="0"/>
          <a:lstStyle/>
          <a:p>
            <a:pPr lvl="1"/>
            <a:r>
              <a:rPr lang="bg-BG" sz="2400" b="1">
                <a:latin typeface="+mj-lt"/>
              </a:rPr>
              <a:t>Въздействие за различните нива и участници</a:t>
            </a:r>
          </a:p>
        </p:txBody>
      </p:sp>
      <p:graphicFrame>
        <p:nvGraphicFramePr>
          <p:cNvPr id="2" name="Diagram 1">
            <a:extLst>
              <a:ext uri="{FF2B5EF4-FFF2-40B4-BE49-F238E27FC236}">
                <a16:creationId xmlns:a16="http://schemas.microsoft.com/office/drawing/2014/main" id="{90254F88-4FF0-3834-147B-45A78A01F37B}"/>
              </a:ext>
            </a:extLst>
          </p:cNvPr>
          <p:cNvGraphicFramePr/>
          <p:nvPr>
            <p:extLst>
              <p:ext uri="{D42A27DB-BD31-4B8C-83A1-F6EECF244321}">
                <p14:modId xmlns:p14="http://schemas.microsoft.com/office/powerpoint/2010/main" val="2317143798"/>
              </p:ext>
            </p:extLst>
          </p:nvPr>
        </p:nvGraphicFramePr>
        <p:xfrm>
          <a:off x="1493821" y="928144"/>
          <a:ext cx="5495453" cy="36371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819299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bg-BG" sz="2400"/>
              <a:t>Разработване на политики</a:t>
            </a:r>
          </a:p>
        </p:txBody>
      </p:sp>
      <p:sp>
        <p:nvSpPr>
          <p:cNvPr id="3" name="Content Placeholder 2"/>
          <p:cNvSpPr>
            <a:spLocks noGrp="1"/>
          </p:cNvSpPr>
          <p:nvPr>
            <p:ph sz="half" idx="1"/>
          </p:nvPr>
        </p:nvSpPr>
        <p:spPr>
          <a:xfrm>
            <a:off x="450001" y="933450"/>
            <a:ext cx="8154448" cy="3778433"/>
          </a:xfrm>
        </p:spPr>
        <p:txBody>
          <a:bodyPr lIns="0">
            <a:normAutofit/>
          </a:bodyPr>
          <a:lstStyle/>
          <a:p>
            <a:pPr marL="188595" indent="-188595">
              <a:spcBef>
                <a:spcPts val="0"/>
              </a:spcBef>
              <a:spcAft>
                <a:spcPts val="600"/>
              </a:spcAft>
            </a:pPr>
            <a:r>
              <a:rPr lang="bg-BG" sz="1600" dirty="0">
                <a:solidFill>
                  <a:srgbClr val="003399"/>
                </a:solidFill>
              </a:rPr>
              <a:t>Регламентът относно машините:</a:t>
            </a:r>
            <a:endParaRPr lang="en-US" dirty="0"/>
          </a:p>
          <a:p>
            <a:pPr marL="323850" lvl="1" indent="-134620">
              <a:spcAft>
                <a:spcPts val="600"/>
              </a:spcAft>
            </a:pPr>
            <a:r>
              <a:rPr lang="bg-BG" sz="1600" dirty="0">
                <a:solidFill>
                  <a:schemeClr val="tx2"/>
                </a:solidFill>
              </a:rPr>
              <a:t>Повишаване на доверието в цифровите технологии, което включва ИИ, сътрудничество между хора и роботи и др.</a:t>
            </a:r>
            <a:endParaRPr lang="bg-BG" sz="1600" dirty="0">
              <a:solidFill>
                <a:schemeClr val="tx2"/>
              </a:solidFill>
              <a:cs typeface="Arial"/>
            </a:endParaRPr>
          </a:p>
          <a:p>
            <a:pPr marL="323850" lvl="1" indent="-134620">
              <a:spcAft>
                <a:spcPts val="600"/>
              </a:spcAft>
            </a:pPr>
            <a:r>
              <a:rPr lang="bg-BG" sz="1600" dirty="0">
                <a:solidFill>
                  <a:schemeClr val="tx2"/>
                </a:solidFill>
              </a:rPr>
              <a:t>Въвеждане на ефективен пазарен надзор</a:t>
            </a:r>
            <a:endParaRPr lang="bg-BG" sz="1600" dirty="0">
              <a:solidFill>
                <a:schemeClr val="tx2"/>
              </a:solidFill>
              <a:cs typeface="Arial"/>
            </a:endParaRPr>
          </a:p>
          <a:p>
            <a:pPr marL="0" indent="0">
              <a:buNone/>
            </a:pPr>
            <a:endParaRPr lang="en-GB" sz="2000" dirty="0">
              <a:solidFill>
                <a:srgbClr val="003399"/>
              </a:solidFill>
            </a:endParaRPr>
          </a:p>
          <a:p>
            <a:pPr marL="0" indent="0">
              <a:buNone/>
            </a:pPr>
            <a:endParaRPr lang="en-GB" sz="2000" dirty="0">
              <a:solidFill>
                <a:srgbClr val="003399"/>
              </a:solidFill>
            </a:endParaRPr>
          </a:p>
          <a:p>
            <a:pPr marL="0" indent="0">
              <a:buNone/>
            </a:pPr>
            <a:endParaRPr lang="en-GB" sz="2000" dirty="0">
              <a:solidFill>
                <a:srgbClr val="003399"/>
              </a:solidFill>
            </a:endParaRPr>
          </a:p>
          <a:p>
            <a:pPr marL="188595" indent="-188595">
              <a:spcBef>
                <a:spcPts val="0"/>
              </a:spcBef>
              <a:spcAft>
                <a:spcPts val="600"/>
              </a:spcAft>
            </a:pPr>
            <a:r>
              <a:rPr lang="bg-BG" sz="1600" dirty="0">
                <a:solidFill>
                  <a:srgbClr val="003399"/>
                </a:solidFill>
              </a:rPr>
              <a:t>Законодателният акт на ЕС за изкуствения интелект </a:t>
            </a:r>
            <a:endParaRPr lang="bg-BG" sz="1600" dirty="0">
              <a:solidFill>
                <a:srgbClr val="003399"/>
              </a:solidFill>
              <a:cs typeface="Arial"/>
            </a:endParaRPr>
          </a:p>
          <a:p>
            <a:pPr marL="323850" lvl="1" indent="-134620">
              <a:spcAft>
                <a:spcPts val="600"/>
              </a:spcAft>
            </a:pPr>
            <a:r>
              <a:rPr lang="bg-BG" sz="1600" dirty="0">
                <a:solidFill>
                  <a:schemeClr val="tx2"/>
                </a:solidFill>
              </a:rPr>
              <a:t>Предлага се да се обърне внимание на основните права и рисковете за сигурността от ИИ</a:t>
            </a:r>
            <a:endParaRPr lang="bg-BG" sz="1600" dirty="0">
              <a:solidFill>
                <a:schemeClr val="tx2"/>
              </a:solidFill>
              <a:cs typeface="Arial"/>
            </a:endParaRPr>
          </a:p>
          <a:p>
            <a:pPr marL="188595" lvl="1" indent="0">
              <a:buNone/>
            </a:pPr>
            <a:endParaRPr lang="en-GB" sz="1600" dirty="0">
              <a:cs typeface="Arial"/>
            </a:endParaRPr>
          </a:p>
          <a:p>
            <a:pPr marL="0" indent="0">
              <a:buNone/>
            </a:pPr>
            <a:endParaRPr lang="en-GB" sz="1600" dirty="0">
              <a:solidFill>
                <a:srgbClr val="003399"/>
              </a:solidFill>
            </a:endParaRPr>
          </a:p>
          <a:p>
            <a:pPr marL="0" indent="0">
              <a:buNone/>
            </a:pPr>
            <a:endParaRPr lang="en-GB" sz="1600" dirty="0">
              <a:solidFill>
                <a:srgbClr val="003399"/>
              </a:solidFill>
            </a:endParaRPr>
          </a:p>
          <a:p>
            <a:pPr marL="0" indent="0">
              <a:buNone/>
            </a:pPr>
            <a:endParaRPr lang="en-GB" sz="1600" dirty="0"/>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5" name="Picture 4" descr="A gavel and paper with a piece of paper&#10;&#10;Description automatically generated">
            <a:extLst>
              <a:ext uri="{FF2B5EF4-FFF2-40B4-BE49-F238E27FC236}">
                <a16:creationId xmlns:a16="http://schemas.microsoft.com/office/drawing/2014/main" id="{EF0E2479-FBA4-4D5A-B99D-3D01BFA94590}"/>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667773" y="1813829"/>
            <a:ext cx="1409325" cy="1409325"/>
          </a:xfrm>
          <a:prstGeom prst="rect">
            <a:avLst/>
          </a:prstGeom>
        </p:spPr>
      </p:pic>
    </p:spTree>
    <p:extLst>
      <p:ext uri="{BB962C8B-B14F-4D97-AF65-F5344CB8AC3E}">
        <p14:creationId xmlns:p14="http://schemas.microsoft.com/office/powerpoint/2010/main" val="41864524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amework: the automation of tasks"/>
          <p:cNvSpPr txBox="1">
            <a:spLocks noGrp="1"/>
          </p:cNvSpPr>
          <p:nvPr>
            <p:ph type="title"/>
          </p:nvPr>
        </p:nvSpPr>
        <p:spPr>
          <a:prstGeom prst="rect">
            <a:avLst/>
          </a:prstGeom>
        </p:spPr>
        <p:txBody>
          <a:bodyPr lIns="0"/>
          <a:lstStyle/>
          <a:p>
            <a:pPr lvl="1"/>
            <a:r>
              <a:rPr lang="bg-BG" sz="2400" b="1">
                <a:latin typeface="Arial (Überschriften)"/>
              </a:rPr>
              <a:t>Предизвикателства за управлението на БЗР </a:t>
            </a:r>
          </a:p>
        </p:txBody>
      </p:sp>
      <p:grpSp>
        <p:nvGrpSpPr>
          <p:cNvPr id="6" name="Gruppieren 5"/>
          <p:cNvGrpSpPr/>
          <p:nvPr/>
        </p:nvGrpSpPr>
        <p:grpSpPr>
          <a:xfrm>
            <a:off x="4945954" y="1094551"/>
            <a:ext cx="2547218" cy="1187798"/>
            <a:chOff x="1072656" y="1602098"/>
            <a:chExt cx="1860030" cy="1860030"/>
          </a:xfrm>
        </p:grpSpPr>
        <p:sp>
          <p:nvSpPr>
            <p:cNvPr id="7" name="Ellipse 6"/>
            <p:cNvSpPr/>
            <p:nvPr/>
          </p:nvSpPr>
          <p:spPr>
            <a:xfrm>
              <a:off x="1072656" y="1602098"/>
              <a:ext cx="1860030" cy="1860030"/>
            </a:xfrm>
            <a:prstGeom prst="ellipse">
              <a:avLst/>
            </a:prstGeom>
          </p:spPr>
          <p:style>
            <a:lnRef idx="2">
              <a:schemeClr val="lt1">
                <a:hueOff val="0"/>
                <a:satOff val="0"/>
                <a:lumOff val="0"/>
                <a:alphaOff val="0"/>
              </a:schemeClr>
            </a:lnRef>
            <a:fillRef idx="1">
              <a:schemeClr val="accent6">
                <a:alpha val="50000"/>
                <a:hueOff val="0"/>
                <a:satOff val="0"/>
                <a:lumOff val="0"/>
                <a:alphaOff val="0"/>
              </a:schemeClr>
            </a:fillRef>
            <a:effectRef idx="0">
              <a:schemeClr val="accent6">
                <a:alpha val="50000"/>
                <a:hueOff val="0"/>
                <a:satOff val="0"/>
                <a:lumOff val="0"/>
                <a:alphaOff val="0"/>
              </a:schemeClr>
            </a:effectRef>
            <a:fontRef idx="minor">
              <a:schemeClr val="tx1"/>
            </a:fontRef>
          </p:style>
          <p:txBody>
            <a:bodyPr/>
            <a:lstStyle/>
            <a:p>
              <a:endParaRPr lang="en-GB"/>
            </a:p>
          </p:txBody>
        </p:sp>
        <p:sp>
          <p:nvSpPr>
            <p:cNvPr id="8" name="Ellipse 4"/>
            <p:cNvSpPr txBox="1"/>
            <p:nvPr/>
          </p:nvSpPr>
          <p:spPr>
            <a:xfrm>
              <a:off x="1345051" y="1874493"/>
              <a:ext cx="1315240" cy="131524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17145" tIns="17145" rIns="17145" bIns="17145" numCol="1" spcCol="1270" anchor="ctr" anchorCtr="0">
              <a:noAutofit/>
            </a:bodyPr>
            <a:lstStyle/>
            <a:p>
              <a:pPr algn="ctr" defTabSz="600075">
                <a:lnSpc>
                  <a:spcPct val="90000"/>
                </a:lnSpc>
                <a:spcBef>
                  <a:spcPct val="0"/>
                </a:spcBef>
                <a:spcAft>
                  <a:spcPct val="35000"/>
                </a:spcAft>
              </a:pPr>
              <a:endParaRPr lang="en-150" sz="1050"/>
            </a:p>
          </p:txBody>
        </p:sp>
      </p:grpSp>
      <p:sp>
        <p:nvSpPr>
          <p:cNvPr id="9" name="Rechteck 8"/>
          <p:cNvSpPr/>
          <p:nvPr/>
        </p:nvSpPr>
        <p:spPr>
          <a:xfrm>
            <a:off x="5234924" y="1268500"/>
            <a:ext cx="2117558" cy="646331"/>
          </a:xfrm>
          <a:prstGeom prst="rect">
            <a:avLst/>
          </a:prstGeom>
        </p:spPr>
        <p:txBody>
          <a:bodyPr wrap="square">
            <a:spAutoFit/>
          </a:bodyPr>
          <a:lstStyle/>
          <a:p>
            <a:pPr marL="0" indent="0" algn="ctr">
              <a:buNone/>
            </a:pPr>
            <a:r>
              <a:rPr lang="bg-BG" sz="1200" b="0" i="1" dirty="0">
                <a:solidFill>
                  <a:srgbClr val="003399"/>
                </a:solidFill>
              </a:rPr>
              <a:t>Бързо променящите се технологии означават малко познания за въздействието върху БЗР</a:t>
            </a:r>
          </a:p>
        </p:txBody>
      </p:sp>
      <p:graphicFrame>
        <p:nvGraphicFramePr>
          <p:cNvPr id="1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7" name="Grafik 16"/>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127812" y="2349617"/>
            <a:ext cx="2333385" cy="2069691"/>
          </a:xfrm>
          <a:prstGeom prst="rect">
            <a:avLst/>
          </a:prstGeom>
        </p:spPr>
      </p:pic>
      <p:sp>
        <p:nvSpPr>
          <p:cNvPr id="5" name="TextBox 4">
            <a:extLst>
              <a:ext uri="{FF2B5EF4-FFF2-40B4-BE49-F238E27FC236}">
                <a16:creationId xmlns:a16="http://schemas.microsoft.com/office/drawing/2014/main" id="{47BA883C-88A8-FD25-7D0C-A94DD98500A9}"/>
              </a:ext>
            </a:extLst>
          </p:cNvPr>
          <p:cNvSpPr txBox="1"/>
          <p:nvPr/>
        </p:nvSpPr>
        <p:spPr>
          <a:xfrm>
            <a:off x="450001" y="828052"/>
            <a:ext cx="4608121" cy="1815882"/>
          </a:xfrm>
          <a:prstGeom prst="rect">
            <a:avLst/>
          </a:prstGeom>
          <a:noFill/>
        </p:spPr>
        <p:txBody>
          <a:bodyPr wrap="none" lIns="0" rtlCol="0">
            <a:spAutoFit/>
          </a:bodyPr>
          <a:lstStyle/>
          <a:p>
            <a:pPr>
              <a:lnSpc>
                <a:spcPct val="120000"/>
              </a:lnSpc>
            </a:pPr>
            <a:r>
              <a:rPr lang="bg-BG" sz="1600" b="1" dirty="0">
                <a:solidFill>
                  <a:srgbClr val="ACC700"/>
                </a:solidFill>
              </a:rPr>
              <a:t>Нови предизвикателства: </a:t>
            </a:r>
          </a:p>
          <a:p>
            <a:pPr marL="285750" indent="-169863">
              <a:lnSpc>
                <a:spcPct val="120000"/>
              </a:lnSpc>
              <a:buFont typeface="Arial" panose="020B0604020202020204" pitchFamily="34" charset="0"/>
              <a:buChar char="•"/>
            </a:pPr>
            <a:r>
              <a:rPr lang="bg-BG" sz="1600" dirty="0">
                <a:solidFill>
                  <a:srgbClr val="003399"/>
                </a:solidFill>
              </a:rPr>
              <a:t>(Скрита) предубеденост към основаните на </a:t>
            </a:r>
            <a:br>
              <a:rPr lang="it-IT" sz="1600" dirty="0">
                <a:solidFill>
                  <a:srgbClr val="003399"/>
                </a:solidFill>
              </a:rPr>
            </a:br>
            <a:r>
              <a:rPr lang="bg-BG" sz="1600" dirty="0">
                <a:solidFill>
                  <a:srgbClr val="003399"/>
                </a:solidFill>
              </a:rPr>
              <a:t>ИИ системи</a:t>
            </a:r>
          </a:p>
          <a:p>
            <a:pPr marL="285750" indent="-169863">
              <a:lnSpc>
                <a:spcPct val="120000"/>
              </a:lnSpc>
              <a:buFont typeface="Arial" panose="020B0604020202020204" pitchFamily="34" charset="0"/>
              <a:buChar char="•"/>
            </a:pPr>
            <a:r>
              <a:rPr lang="bg-BG" sz="1600" dirty="0">
                <a:solidFill>
                  <a:srgbClr val="003399"/>
                </a:solidFill>
              </a:rPr>
              <a:t>Киберсигурност</a:t>
            </a:r>
          </a:p>
          <a:p>
            <a:pPr marL="285750" indent="-169863">
              <a:lnSpc>
                <a:spcPct val="120000"/>
              </a:lnSpc>
              <a:buFont typeface="Arial" panose="020B0604020202020204" pitchFamily="34" charset="0"/>
              <a:buChar char="•"/>
            </a:pPr>
            <a:r>
              <a:rPr lang="bg-BG" sz="1600" dirty="0">
                <a:solidFill>
                  <a:srgbClr val="003399"/>
                </a:solidFill>
              </a:rPr>
              <a:t>Страхове и очаквания на работниците</a:t>
            </a:r>
          </a:p>
          <a:p>
            <a:endParaRPr lang="en-US" sz="1600" dirty="0"/>
          </a:p>
        </p:txBody>
      </p:sp>
      <p:sp>
        <p:nvSpPr>
          <p:cNvPr id="11" name="TextBox 10">
            <a:extLst>
              <a:ext uri="{FF2B5EF4-FFF2-40B4-BE49-F238E27FC236}">
                <a16:creationId xmlns:a16="http://schemas.microsoft.com/office/drawing/2014/main" id="{3DEB530F-8587-3B7B-C5F4-525E48E1BBF0}"/>
              </a:ext>
            </a:extLst>
          </p:cNvPr>
          <p:cNvSpPr txBox="1"/>
          <p:nvPr/>
        </p:nvSpPr>
        <p:spPr>
          <a:xfrm>
            <a:off x="450001" y="2413656"/>
            <a:ext cx="3643946" cy="2111347"/>
          </a:xfrm>
          <a:prstGeom prst="rect">
            <a:avLst/>
          </a:prstGeom>
          <a:noFill/>
        </p:spPr>
        <p:txBody>
          <a:bodyPr wrap="none" lIns="0" rtlCol="0">
            <a:spAutoFit/>
          </a:bodyPr>
          <a:lstStyle/>
          <a:p>
            <a:pPr>
              <a:lnSpc>
                <a:spcPct val="120000"/>
              </a:lnSpc>
            </a:pPr>
            <a:r>
              <a:rPr lang="bg-BG" sz="1600" b="1">
                <a:solidFill>
                  <a:srgbClr val="ACC700"/>
                </a:solidFill>
              </a:rPr>
              <a:t>Организационни и социални въздействия: </a:t>
            </a:r>
          </a:p>
          <a:p>
            <a:pPr marL="285750" indent="-169863">
              <a:lnSpc>
                <a:spcPct val="120000"/>
              </a:lnSpc>
              <a:buFont typeface="Arial" panose="020B0604020202020204" pitchFamily="34" charset="0"/>
              <a:buChar char="•"/>
            </a:pPr>
            <a:r>
              <a:rPr lang="bg-BG" sz="1600" b="0">
                <a:solidFill>
                  <a:srgbClr val="003399"/>
                </a:solidFill>
              </a:rPr>
              <a:t>Деперсонализация</a:t>
            </a:r>
          </a:p>
          <a:p>
            <a:pPr marL="285750" indent="-169863">
              <a:lnSpc>
                <a:spcPct val="120000"/>
              </a:lnSpc>
              <a:buFont typeface="Arial" panose="020B0604020202020204" pitchFamily="34" charset="0"/>
              <a:buChar char="•"/>
            </a:pPr>
            <a:r>
              <a:rPr lang="bg-BG" sz="1600" b="0">
                <a:solidFill>
                  <a:srgbClr val="003399"/>
                </a:solidFill>
              </a:rPr>
              <a:t>По-малко социални взаимодействия</a:t>
            </a:r>
          </a:p>
          <a:p>
            <a:pPr marL="285750" indent="-169863">
              <a:lnSpc>
                <a:spcPct val="120000"/>
              </a:lnSpc>
              <a:buFont typeface="Arial" panose="020B0604020202020204" pitchFamily="34" charset="0"/>
              <a:buChar char="•"/>
            </a:pPr>
            <a:r>
              <a:rPr lang="bg-BG" sz="1600" b="0">
                <a:solidFill>
                  <a:srgbClr val="003399"/>
                </a:solidFill>
              </a:rPr>
              <a:t>Натиск върху трудовото изпълнение</a:t>
            </a:r>
          </a:p>
          <a:p>
            <a:pPr marL="285750" indent="-169863">
              <a:lnSpc>
                <a:spcPct val="120000"/>
              </a:lnSpc>
              <a:buFont typeface="Arial" panose="020B0604020202020204" pitchFamily="34" charset="0"/>
              <a:buChar char="•"/>
            </a:pPr>
            <a:r>
              <a:rPr lang="bg-BG" sz="1600" b="0">
                <a:solidFill>
                  <a:srgbClr val="003399"/>
                </a:solidFill>
              </a:rPr>
              <a:t>(Не)доверие в автоматизацията</a:t>
            </a:r>
          </a:p>
          <a:p>
            <a:pPr marL="285750" indent="-169863">
              <a:lnSpc>
                <a:spcPct val="120000"/>
              </a:lnSpc>
              <a:buFont typeface="Arial" panose="020B0604020202020204" pitchFamily="34" charset="0"/>
              <a:buChar char="•"/>
            </a:pPr>
            <a:r>
              <a:rPr lang="bg-BG" sz="1600" b="0">
                <a:solidFill>
                  <a:srgbClr val="003399"/>
                </a:solidFill>
              </a:rPr>
              <a:t>Деквалифициране на работната сила</a:t>
            </a:r>
          </a:p>
          <a:p>
            <a:endParaRPr lang="en-US" sz="1600" dirty="0"/>
          </a:p>
        </p:txBody>
      </p:sp>
    </p:spTree>
    <p:extLst>
      <p:ext uri="{BB962C8B-B14F-4D97-AF65-F5344CB8AC3E}">
        <p14:creationId xmlns:p14="http://schemas.microsoft.com/office/powerpoint/2010/main" val="41086871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2" y="135302"/>
            <a:ext cx="7559873" cy="367200"/>
          </a:xfrm>
        </p:spPr>
        <p:txBody>
          <a:bodyPr lIns="0"/>
          <a:lstStyle/>
          <a:p>
            <a:r>
              <a:rPr lang="bg-BG" sz="2400"/>
              <a:t>Управление на БЗР </a:t>
            </a:r>
          </a:p>
        </p:txBody>
      </p:sp>
      <p:sp>
        <p:nvSpPr>
          <p:cNvPr id="5" name="Pfeil nach oben 4"/>
          <p:cNvSpPr/>
          <p:nvPr/>
        </p:nvSpPr>
        <p:spPr>
          <a:xfrm>
            <a:off x="4910487"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350"/>
          </a:p>
        </p:txBody>
      </p:sp>
      <p:sp>
        <p:nvSpPr>
          <p:cNvPr id="6" name="Pfeil nach oben 5"/>
          <p:cNvSpPr/>
          <p:nvPr/>
        </p:nvSpPr>
        <p:spPr>
          <a:xfrm rot="10800000">
            <a:off x="701136" y="1449853"/>
            <a:ext cx="2852524" cy="3020321"/>
          </a:xfrm>
          <a:prstGeom prst="upArrow">
            <a:avLst/>
          </a:prstGeom>
          <a:solidFill>
            <a:srgbClr val="D7E3AF"/>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3" name="Abgerundetes Rechteck 2"/>
          <p:cNvSpPr/>
          <p:nvPr/>
        </p:nvSpPr>
        <p:spPr>
          <a:xfrm>
            <a:off x="4763764" y="3601170"/>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b="1">
                <a:solidFill>
                  <a:srgbClr val="003399"/>
                </a:solidFill>
              </a:rPr>
              <a:t>Практически примери от Европа</a:t>
            </a:r>
          </a:p>
        </p:txBody>
      </p:sp>
      <p:sp>
        <p:nvSpPr>
          <p:cNvPr id="10" name="Abgerundetes Rechteck 9"/>
          <p:cNvSpPr/>
          <p:nvPr/>
        </p:nvSpPr>
        <p:spPr>
          <a:xfrm>
            <a:off x="4763764" y="2418028"/>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b="1">
                <a:solidFill>
                  <a:srgbClr val="003399"/>
                </a:solidFill>
              </a:rPr>
              <a:t>Обмен на експертен опит</a:t>
            </a:r>
          </a:p>
        </p:txBody>
      </p:sp>
      <p:sp>
        <p:nvSpPr>
          <p:cNvPr id="11" name="Abgerundetes Rechteck 10"/>
          <p:cNvSpPr/>
          <p:nvPr/>
        </p:nvSpPr>
        <p:spPr>
          <a:xfrm>
            <a:off x="4763764" y="3009599"/>
            <a:ext cx="3140242" cy="401200"/>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b="1">
                <a:solidFill>
                  <a:srgbClr val="003399"/>
                </a:solidFill>
              </a:rPr>
              <a:t>Подход „под човешки контрол“</a:t>
            </a:r>
          </a:p>
        </p:txBody>
      </p:sp>
      <p:sp>
        <p:nvSpPr>
          <p:cNvPr id="12" name="Abgerundetes Rechteck 11"/>
          <p:cNvSpPr/>
          <p:nvPr/>
        </p:nvSpPr>
        <p:spPr>
          <a:xfrm>
            <a:off x="4763764" y="1827546"/>
            <a:ext cx="3140242" cy="400111"/>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b="1">
                <a:solidFill>
                  <a:srgbClr val="003399"/>
                </a:solidFill>
              </a:rPr>
              <a:t>Включване на работниците на ранен етап</a:t>
            </a:r>
          </a:p>
        </p:txBody>
      </p:sp>
      <p:sp>
        <p:nvSpPr>
          <p:cNvPr id="15" name="Abgerundetes Rechteck 14"/>
          <p:cNvSpPr/>
          <p:nvPr/>
        </p:nvSpPr>
        <p:spPr>
          <a:xfrm>
            <a:off x="607347" y="2425341"/>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b="1">
                <a:solidFill>
                  <a:srgbClr val="003399"/>
                </a:solidFill>
              </a:rPr>
              <a:t>Вътрешна съпротива срещу промяната</a:t>
            </a:r>
          </a:p>
        </p:txBody>
      </p:sp>
      <p:sp>
        <p:nvSpPr>
          <p:cNvPr id="16" name="Abgerundetes Rechteck 15"/>
          <p:cNvSpPr/>
          <p:nvPr/>
        </p:nvSpPr>
        <p:spPr>
          <a:xfrm>
            <a:off x="607347" y="3026912"/>
            <a:ext cx="3140242" cy="386483"/>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b="1">
                <a:solidFill>
                  <a:srgbClr val="003399"/>
                </a:solidFill>
              </a:rPr>
              <a:t>Правна среда</a:t>
            </a:r>
          </a:p>
        </p:txBody>
      </p:sp>
      <p:sp>
        <p:nvSpPr>
          <p:cNvPr id="17" name="Abgerundetes Rechteck 16"/>
          <p:cNvSpPr/>
          <p:nvPr/>
        </p:nvSpPr>
        <p:spPr>
          <a:xfrm>
            <a:off x="607347" y="1827546"/>
            <a:ext cx="3140242" cy="386482"/>
          </a:xfrm>
          <a:prstGeom prst="roundRect">
            <a:avLst/>
          </a:prstGeom>
          <a:solidFill>
            <a:srgbClr val="E5EEFF">
              <a:alpha val="6117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g-BG" sz="1350" b="1">
                <a:solidFill>
                  <a:srgbClr val="003399"/>
                </a:solidFill>
              </a:rPr>
              <a:t>Липса на опит с технологиите</a:t>
            </a:r>
          </a:p>
        </p:txBody>
      </p:sp>
      <p:graphicFrame>
        <p:nvGraphicFramePr>
          <p:cNvPr id="18"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EA51C16B-1157-93B1-DAA3-B677B9FABA3C}"/>
              </a:ext>
            </a:extLst>
          </p:cNvPr>
          <p:cNvSpPr txBox="1"/>
          <p:nvPr/>
        </p:nvSpPr>
        <p:spPr>
          <a:xfrm>
            <a:off x="573726" y="826558"/>
            <a:ext cx="3343999" cy="400110"/>
          </a:xfrm>
          <a:prstGeom prst="rect">
            <a:avLst/>
          </a:prstGeom>
          <a:noFill/>
        </p:spPr>
        <p:txBody>
          <a:bodyPr wrap="square" rtlCol="0">
            <a:spAutoFit/>
          </a:bodyPr>
          <a:lstStyle/>
          <a:p>
            <a:r>
              <a:rPr lang="bg-BG" sz="2000" b="1" dirty="0">
                <a:solidFill>
                  <a:srgbClr val="ACC700"/>
                </a:solidFill>
              </a:rPr>
              <a:t>Намаляване на пречките</a:t>
            </a:r>
          </a:p>
        </p:txBody>
      </p:sp>
      <p:sp>
        <p:nvSpPr>
          <p:cNvPr id="7" name="TextBox 6">
            <a:extLst>
              <a:ext uri="{FF2B5EF4-FFF2-40B4-BE49-F238E27FC236}">
                <a16:creationId xmlns:a16="http://schemas.microsoft.com/office/drawing/2014/main" id="{B4C9D876-4A2B-110B-5CCF-945346B2B921}"/>
              </a:ext>
            </a:extLst>
          </p:cNvPr>
          <p:cNvSpPr txBox="1"/>
          <p:nvPr/>
        </p:nvSpPr>
        <p:spPr>
          <a:xfrm>
            <a:off x="4832843" y="660676"/>
            <a:ext cx="3217163" cy="707886"/>
          </a:xfrm>
          <a:prstGeom prst="rect">
            <a:avLst/>
          </a:prstGeom>
          <a:noFill/>
        </p:spPr>
        <p:txBody>
          <a:bodyPr wrap="none" rtlCol="0">
            <a:spAutoFit/>
          </a:bodyPr>
          <a:lstStyle/>
          <a:p>
            <a:pPr algn="ctr"/>
            <a:r>
              <a:rPr lang="bg-BG" sz="2000" b="1" dirty="0">
                <a:solidFill>
                  <a:srgbClr val="ACC700"/>
                </a:solidFill>
              </a:rPr>
              <a:t>Засилване на </a:t>
            </a:r>
            <a:br>
              <a:rPr lang="it-IT" sz="2000" b="1" dirty="0">
                <a:solidFill>
                  <a:srgbClr val="ACC700"/>
                </a:solidFill>
              </a:rPr>
            </a:br>
            <a:r>
              <a:rPr lang="bg-BG" sz="2000" b="1" dirty="0">
                <a:solidFill>
                  <a:srgbClr val="ACC700"/>
                </a:solidFill>
              </a:rPr>
              <a:t>мотивиращите фактори</a:t>
            </a:r>
          </a:p>
        </p:txBody>
      </p:sp>
    </p:spTree>
    <p:extLst>
      <p:ext uri="{BB962C8B-B14F-4D97-AF65-F5344CB8AC3E}">
        <p14:creationId xmlns:p14="http://schemas.microsoft.com/office/powerpoint/2010/main" val="9609287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824866" cy="367200"/>
          </a:xfrm>
        </p:spPr>
        <p:txBody>
          <a:bodyPr lIns="0"/>
          <a:lstStyle/>
          <a:p>
            <a:r>
              <a:rPr lang="bg-BG" sz="2100" dirty="0"/>
              <a:t>Използване на основани на ИИ системи за целите на БЗР</a:t>
            </a:r>
          </a:p>
        </p:txBody>
      </p:sp>
      <p:graphicFrame>
        <p:nvGraphicFramePr>
          <p:cNvPr id="6"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Inhaltsplatzhalter 2"/>
          <p:cNvSpPr>
            <a:spLocks noGrp="1"/>
          </p:cNvSpPr>
          <p:nvPr>
            <p:ph sz="half" idx="1"/>
          </p:nvPr>
        </p:nvSpPr>
        <p:spPr>
          <a:xfrm>
            <a:off x="175109" y="893253"/>
            <a:ext cx="3991248" cy="434520"/>
          </a:xfrm>
        </p:spPr>
        <p:txBody>
          <a:bodyPr>
            <a:noAutofit/>
          </a:bodyPr>
          <a:lstStyle/>
          <a:p>
            <a:pPr marL="0" indent="0" algn="ctr">
              <a:buNone/>
            </a:pPr>
            <a:r>
              <a:rPr lang="bg-BG" sz="1800" dirty="0">
                <a:latin typeface="Arial" panose="020B0604020202020204" pitchFamily="34" charset="0"/>
                <a:cs typeface="Arial" panose="020B0604020202020204" pitchFamily="34" charset="0"/>
              </a:rPr>
              <a:t>Наблюдение на процесите и БЗР</a:t>
            </a:r>
          </a:p>
        </p:txBody>
      </p:sp>
      <p:sp>
        <p:nvSpPr>
          <p:cNvPr id="15" name="Pfeil nach links und rechts 14"/>
          <p:cNvSpPr/>
          <p:nvPr/>
        </p:nvSpPr>
        <p:spPr>
          <a:xfrm>
            <a:off x="3513080" y="1735823"/>
            <a:ext cx="1409053" cy="228693"/>
          </a:xfrm>
          <a:prstGeom prst="leftRightArrow">
            <a:avLst>
              <a:gd name="adj1" fmla="val 21856"/>
              <a:gd name="adj2" fmla="val 50000"/>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150" sz="1350" dirty="0"/>
          </a:p>
        </p:txBody>
      </p:sp>
      <p:sp>
        <p:nvSpPr>
          <p:cNvPr id="16" name="Inhaltsplatzhalter 2"/>
          <p:cNvSpPr txBox="1">
            <a:spLocks/>
          </p:cNvSpPr>
          <p:nvPr/>
        </p:nvSpPr>
        <p:spPr>
          <a:xfrm>
            <a:off x="4805931" y="926186"/>
            <a:ext cx="3303933" cy="317925"/>
          </a:xfrm>
          <a:prstGeom prst="rect">
            <a:avLst/>
          </a:prstGeom>
        </p:spPr>
        <p:txBody>
          <a:bodyPr vert="horz" lIns="68580" tIns="34290" rIns="68580" bIns="34290" rtlCol="0" anchor="t" anchorCtr="0">
            <a:noAutofit/>
          </a:bodyPr>
          <a:lstStyle>
            <a:lvl1pPr marL="251994" indent="-251994" algn="l" defTabSz="457189"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431989" indent="-179996" algn="l" defTabSz="457189"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611985" indent="-179996" algn="l" defTabSz="457189" rtl="0" eaLnBrk="1" latinLnBrk="0" hangingPunct="1">
              <a:spcBef>
                <a:spcPts val="0"/>
              </a:spcBef>
              <a:spcAft>
                <a:spcPts val="0"/>
              </a:spcAft>
              <a:buClrTx/>
              <a:buFont typeface="Arial" pitchFamily="34" charset="0"/>
              <a:buChar char="−"/>
              <a:defRPr sz="1700" kern="1200" baseline="0">
                <a:solidFill>
                  <a:schemeClr val="tx1"/>
                </a:solidFill>
                <a:latin typeface="+mn-lt"/>
                <a:ea typeface="+mn-ea"/>
                <a:cs typeface="+mn-cs"/>
              </a:defRPr>
            </a:lvl3pPr>
            <a:lvl4pPr marL="791980" indent="-179996" algn="l" defTabSz="457189"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4pPr>
            <a:lvl5pPr marL="971976" indent="-179996" algn="l" defTabSz="457189" rtl="0" eaLnBrk="1" latinLnBrk="0" hangingPunct="1">
              <a:spcBef>
                <a:spcPts val="0"/>
              </a:spcBef>
              <a:spcAft>
                <a:spcPts val="0"/>
              </a:spcAft>
              <a:buClrTx/>
              <a:buFont typeface="Arial" pitchFamily="34" charset="0"/>
              <a:buChar char="−"/>
              <a:defRPr sz="1500" kern="1200" baseline="0">
                <a:solidFill>
                  <a:schemeClr val="tx1"/>
                </a:solidFill>
                <a:latin typeface="+mn-lt"/>
                <a:ea typeface="+mn-ea"/>
                <a:cs typeface="+mn-cs"/>
              </a:defRPr>
            </a:lvl5pPr>
            <a:lvl6pPr marL="2514537" indent="-228594" algn="l" defTabSz="457189" rtl="0" eaLnBrk="1" latinLnBrk="0" hangingPunct="1">
              <a:spcBef>
                <a:spcPts val="0"/>
              </a:spcBef>
              <a:buClr>
                <a:schemeClr val="tx2"/>
              </a:buClr>
              <a:buSzPct val="101000"/>
              <a:buFont typeface="Courier New" pitchFamily="49" charset="0"/>
              <a:buChar char="o"/>
              <a:defRPr sz="1200" kern="1200" baseline="0">
                <a:solidFill>
                  <a:schemeClr val="tx1"/>
                </a:solidFill>
                <a:latin typeface="+mn-lt"/>
                <a:ea typeface="+mn-ea"/>
                <a:cs typeface="+mn-cs"/>
              </a:defRPr>
            </a:lvl6pPr>
            <a:lvl7pPr marL="2971726" indent="-228594" algn="l" defTabSz="457189" rtl="0" eaLnBrk="1" latinLnBrk="0" hangingPunct="1">
              <a:spcBef>
                <a:spcPts val="0"/>
              </a:spcBef>
              <a:buClr>
                <a:schemeClr val="tx2"/>
              </a:buClr>
              <a:buFont typeface="Courier New" pitchFamily="49" charset="0"/>
              <a:buChar char="o"/>
              <a:defRPr sz="1200" kern="1200" baseline="0">
                <a:solidFill>
                  <a:schemeClr val="tx1"/>
                </a:solidFill>
                <a:latin typeface="+mn-lt"/>
                <a:ea typeface="+mn-ea"/>
                <a:cs typeface="+mn-cs"/>
              </a:defRPr>
            </a:lvl7pPr>
            <a:lvl8pPr marL="3428914"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8pPr>
            <a:lvl9pPr marL="3886103" indent="-228594" algn="l" defTabSz="457189" rtl="0" eaLnBrk="1" latinLnBrk="0" hangingPunct="1">
              <a:spcBef>
                <a:spcPct val="20000"/>
              </a:spcBef>
              <a:buClr>
                <a:schemeClr val="tx2"/>
              </a:buClr>
              <a:buFont typeface="Courier New" pitchFamily="49" charset="0"/>
              <a:buChar char="o"/>
              <a:defRPr sz="1200" kern="1200" baseline="0">
                <a:solidFill>
                  <a:schemeClr val="tx1"/>
                </a:solidFill>
                <a:latin typeface="+mn-lt"/>
                <a:ea typeface="+mn-ea"/>
                <a:cs typeface="+mn-cs"/>
              </a:defRPr>
            </a:lvl9pPr>
          </a:lstStyle>
          <a:p>
            <a:pPr marL="0" indent="0" algn="ctr">
              <a:buNone/>
            </a:pPr>
            <a:r>
              <a:rPr lang="bg-BG" dirty="0">
                <a:latin typeface="Arial" panose="020B0604020202020204" pitchFamily="34" charset="0"/>
                <a:cs typeface="Arial" panose="020B0604020202020204" pitchFamily="34" charset="0"/>
              </a:rPr>
              <a:t>Усещане за наблюдение</a:t>
            </a:r>
          </a:p>
        </p:txBody>
      </p:sp>
      <p:sp>
        <p:nvSpPr>
          <p:cNvPr id="20" name="Inhaltsplatzhalter 2"/>
          <p:cNvSpPr txBox="1">
            <a:spLocks/>
          </p:cNvSpPr>
          <p:nvPr/>
        </p:nvSpPr>
        <p:spPr>
          <a:xfrm>
            <a:off x="455524" y="2656583"/>
            <a:ext cx="3801368" cy="928132"/>
          </a:xfrm>
          <a:prstGeom prst="rect">
            <a:avLst/>
          </a:prstGeom>
        </p:spPr>
        <p:txBody>
          <a:bodyPr vert="horz" lIns="0" tIns="0" rIns="0" bIns="0" rtlCol="0" anchor="t" anchorCtr="0">
            <a:normAutofit/>
          </a:bodyPr>
          <a:lstStyle>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bg-BG" sz="1400" dirty="0"/>
              <a:t>Системи с вградено откриване на грешки</a:t>
            </a:r>
          </a:p>
          <a:p>
            <a:pPr marL="0" indent="171450">
              <a:spcBef>
                <a:spcPts val="0"/>
              </a:spcBef>
            </a:pPr>
            <a:r>
              <a:rPr lang="bg-BG" sz="1400" dirty="0"/>
              <a:t>По-безопасни работни пространства</a:t>
            </a:r>
          </a:p>
          <a:p>
            <a:pPr marL="0" indent="171450">
              <a:spcBef>
                <a:spcPts val="0"/>
              </a:spcBef>
            </a:pPr>
            <a:r>
              <a:rPr lang="bg-BG" sz="1400" dirty="0"/>
              <a:t>Системи за самообучение</a:t>
            </a:r>
          </a:p>
        </p:txBody>
      </p:sp>
      <p:sp>
        <p:nvSpPr>
          <p:cNvPr id="21" name="Inhaltsplatzhalter 2"/>
          <p:cNvSpPr txBox="1">
            <a:spLocks/>
          </p:cNvSpPr>
          <p:nvPr/>
        </p:nvSpPr>
        <p:spPr>
          <a:xfrm>
            <a:off x="4657486" y="2656488"/>
            <a:ext cx="4342481" cy="1025784"/>
          </a:xfrm>
          <a:prstGeom prst="rect">
            <a:avLst/>
          </a:prstGeom>
        </p:spPr>
        <p:txBody>
          <a:bodyPr vert="horz" lIns="0" tIns="0" rIns="0" bIns="0" rtlCol="0" anchor="t" anchorCtr="0">
            <a:noAutofit/>
          </a:bodyPr>
          <a:lstStyle>
            <a:defPPr>
              <a:defRPr lang="en-US"/>
            </a:defPPr>
            <a:lvl1pPr marL="189000" indent="-189000" defTabSz="342900">
              <a:spcBef>
                <a:spcPts val="600"/>
              </a:spcBef>
              <a:spcAft>
                <a:spcPts val="600"/>
              </a:spcAft>
              <a:buClr>
                <a:schemeClr val="tx2"/>
              </a:buClr>
              <a:buFont typeface="Wingdings" pitchFamily="2" charset="2"/>
              <a:buChar char="§"/>
              <a:defRPr sz="1600" b="0" i="0" baseline="0">
                <a:solidFill>
                  <a:schemeClr val="tx2"/>
                </a:solidFill>
              </a:defRPr>
            </a:lvl1pPr>
            <a:lvl2pPr marL="324000" indent="-135000" defTabSz="342900">
              <a:spcBef>
                <a:spcPts val="0"/>
              </a:spcBef>
              <a:spcAft>
                <a:spcPts val="0"/>
              </a:spcAft>
              <a:buClrTx/>
              <a:buFont typeface="Arial" pitchFamily="34" charset="0"/>
              <a:buChar char="•"/>
              <a:defRPr sz="1350" baseline="0"/>
            </a:lvl2pPr>
            <a:lvl3pPr marL="459000" indent="-135000" defTabSz="342900">
              <a:spcBef>
                <a:spcPts val="0"/>
              </a:spcBef>
              <a:spcAft>
                <a:spcPts val="0"/>
              </a:spcAft>
              <a:buClrTx/>
              <a:buFont typeface="Arial" pitchFamily="34" charset="0"/>
              <a:buChar char="−"/>
              <a:defRPr sz="1275" baseline="0"/>
            </a:lvl3pPr>
            <a:lvl4pPr marL="594000" indent="-135000" defTabSz="342900">
              <a:spcBef>
                <a:spcPts val="0"/>
              </a:spcBef>
              <a:spcAft>
                <a:spcPts val="0"/>
              </a:spcAft>
              <a:buClrTx/>
              <a:buFont typeface="Arial" pitchFamily="34" charset="0"/>
              <a:buChar char="•"/>
              <a:defRPr sz="1200" baseline="0"/>
            </a:lvl4pPr>
            <a:lvl5pPr marL="729000" indent="-135000" defTabSz="342900">
              <a:spcBef>
                <a:spcPts val="0"/>
              </a:spcBef>
              <a:spcAft>
                <a:spcPts val="0"/>
              </a:spcAft>
              <a:buClrTx/>
              <a:buFont typeface="Arial" pitchFamily="34" charset="0"/>
              <a:buChar char="−"/>
              <a:defRPr sz="1125" baseline="0"/>
            </a:lvl5pPr>
            <a:lvl6pPr marL="1885950" indent="-171450" defTabSz="342900">
              <a:spcBef>
                <a:spcPts val="0"/>
              </a:spcBef>
              <a:buClr>
                <a:schemeClr val="tx2"/>
              </a:buClr>
              <a:buSzPct val="101000"/>
              <a:buFont typeface="Courier New" pitchFamily="49" charset="0"/>
              <a:buChar char="o"/>
              <a:defRPr sz="900" baseline="0"/>
            </a:lvl6pPr>
            <a:lvl7pPr marL="2228850" indent="-171450" defTabSz="342900">
              <a:spcBef>
                <a:spcPts val="0"/>
              </a:spcBef>
              <a:buClr>
                <a:schemeClr val="tx2"/>
              </a:buClr>
              <a:buFont typeface="Courier New" pitchFamily="49" charset="0"/>
              <a:buChar char="o"/>
              <a:defRPr sz="900" baseline="0"/>
            </a:lvl7pPr>
            <a:lvl8pPr marL="2571750" indent="-171450" defTabSz="342900">
              <a:spcBef>
                <a:spcPct val="20000"/>
              </a:spcBef>
              <a:buClr>
                <a:schemeClr val="tx2"/>
              </a:buClr>
              <a:buFont typeface="Courier New" pitchFamily="49" charset="0"/>
              <a:buChar char="o"/>
              <a:defRPr sz="900" baseline="0"/>
            </a:lvl8pPr>
            <a:lvl9pPr marL="2914650" indent="-171450" defTabSz="342900">
              <a:spcBef>
                <a:spcPct val="20000"/>
              </a:spcBef>
              <a:buClr>
                <a:schemeClr val="tx2"/>
              </a:buClr>
              <a:buFont typeface="Courier New" pitchFamily="49" charset="0"/>
              <a:buChar char="o"/>
              <a:defRPr sz="900" baseline="0"/>
            </a:lvl9pPr>
          </a:lstStyle>
          <a:p>
            <a:pPr marL="0" indent="171450">
              <a:spcBef>
                <a:spcPts val="0"/>
              </a:spcBef>
            </a:pPr>
            <a:r>
              <a:rPr lang="bg-BG" sz="1400" dirty="0"/>
              <a:t>Несигурност относно това какви данни се събират</a:t>
            </a:r>
          </a:p>
          <a:p>
            <a:pPr marL="0" indent="171450">
              <a:spcBef>
                <a:spcPts val="0"/>
              </a:spcBef>
            </a:pPr>
            <a:r>
              <a:rPr lang="bg-BG" sz="1400" dirty="0"/>
              <a:t>Засилено наличие на камери</a:t>
            </a:r>
            <a:endParaRPr lang="bg-BG" sz="1400" dirty="0">
              <a:cs typeface="Arial"/>
            </a:endParaRPr>
          </a:p>
          <a:p>
            <a:pPr marL="0" indent="171450">
              <a:spcBef>
                <a:spcPts val="0"/>
              </a:spcBef>
            </a:pPr>
            <a:r>
              <a:rPr lang="bg-BG" sz="1400" dirty="0"/>
              <a:t>Основни предубеждения</a:t>
            </a:r>
            <a:endParaRPr lang="bg-BG" sz="1400" dirty="0">
              <a:cs typeface="Arial"/>
            </a:endParaRPr>
          </a:p>
        </p:txBody>
      </p:sp>
      <p:grpSp>
        <p:nvGrpSpPr>
          <p:cNvPr id="29" name="Group 28">
            <a:extLst>
              <a:ext uri="{FF2B5EF4-FFF2-40B4-BE49-F238E27FC236}">
                <a16:creationId xmlns:a16="http://schemas.microsoft.com/office/drawing/2014/main" id="{17D65A3D-689C-4A8A-8E2E-0B5AEE8024FE}"/>
              </a:ext>
            </a:extLst>
          </p:cNvPr>
          <p:cNvGrpSpPr/>
          <p:nvPr/>
        </p:nvGrpSpPr>
        <p:grpSpPr>
          <a:xfrm>
            <a:off x="1075765" y="3748542"/>
            <a:ext cx="6470129" cy="762007"/>
            <a:chOff x="1075765" y="3609073"/>
            <a:chExt cx="6470129" cy="762007"/>
          </a:xfrm>
        </p:grpSpPr>
        <p:pic>
          <p:nvPicPr>
            <p:cNvPr id="19" name="Picture 18">
              <a:extLst>
                <a:ext uri="{FF2B5EF4-FFF2-40B4-BE49-F238E27FC236}">
                  <a16:creationId xmlns:a16="http://schemas.microsoft.com/office/drawing/2014/main" id="{724F05AE-6C91-46FA-8702-02A2A469BAC1}"/>
                </a:ext>
              </a:extLst>
            </p:cNvPr>
            <p:cNvPicPr>
              <a:picLocks noChangeAspect="1"/>
            </p:cNvPicPr>
            <p:nvPr/>
          </p:nvPicPr>
          <p:blipFill>
            <a:blip r:embed="rId8" cstate="screen">
              <a:extLst>
                <a:ext uri="{28A0092B-C50C-407E-A947-70E740481C1C}">
                  <a14:useLocalDpi xmlns:a14="http://schemas.microsoft.com/office/drawing/2010/main"/>
                </a:ext>
              </a:extLst>
            </a:blip>
            <a:srcRect/>
            <a:stretch/>
          </p:blipFill>
          <p:spPr>
            <a:xfrm>
              <a:off x="1075765" y="3609073"/>
              <a:ext cx="6470129" cy="762007"/>
            </a:xfrm>
            <a:prstGeom prst="rect">
              <a:avLst/>
            </a:prstGeom>
            <a:solidFill>
              <a:srgbClr val="FFFFFF">
                <a:shade val="85000"/>
              </a:srgbClr>
            </a:solidFill>
            <a:ln w="53975"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6350" h="19050"/>
              <a:contourClr>
                <a:srgbClr val="FFFFFF"/>
              </a:contourClr>
            </a:sp3d>
          </p:spPr>
        </p:pic>
        <p:sp>
          <p:nvSpPr>
            <p:cNvPr id="22" name="TextBox 21">
              <a:extLst>
                <a:ext uri="{FF2B5EF4-FFF2-40B4-BE49-F238E27FC236}">
                  <a16:creationId xmlns:a16="http://schemas.microsoft.com/office/drawing/2014/main" id="{C8A4365E-54E5-4FD8-BB99-39E046B6525F}"/>
                </a:ext>
              </a:extLst>
            </p:cNvPr>
            <p:cNvSpPr txBox="1"/>
            <p:nvPr/>
          </p:nvSpPr>
          <p:spPr>
            <a:xfrm>
              <a:off x="1118247" y="3662207"/>
              <a:ext cx="6377503" cy="646331"/>
            </a:xfrm>
            <a:prstGeom prst="rect">
              <a:avLst/>
            </a:prstGeom>
            <a:noFill/>
          </p:spPr>
          <p:txBody>
            <a:bodyPr wrap="square">
              <a:spAutoFit/>
            </a:bodyPr>
            <a:lstStyle/>
            <a:p>
              <a:pPr algn="ctr"/>
              <a:r>
                <a:rPr lang="bg-BG" b="1">
                  <a:solidFill>
                    <a:schemeClr val="bg1"/>
                  </a:solidFill>
                  <a:cs typeface="Arial" panose="020B0604020202020204" pitchFamily="34" charset="0"/>
                </a:rPr>
                <a:t>Ясна комуникация за това какви данни се събират, кога, къде и с каква цел. </a:t>
              </a:r>
            </a:p>
          </p:txBody>
        </p:sp>
      </p:grpSp>
      <p:grpSp>
        <p:nvGrpSpPr>
          <p:cNvPr id="27" name="Group 26">
            <a:extLst>
              <a:ext uri="{FF2B5EF4-FFF2-40B4-BE49-F238E27FC236}">
                <a16:creationId xmlns:a16="http://schemas.microsoft.com/office/drawing/2014/main" id="{BCA7A25F-F856-43D8-AA0D-B5EEBD72C3BD}"/>
              </a:ext>
            </a:extLst>
          </p:cNvPr>
          <p:cNvGrpSpPr/>
          <p:nvPr/>
        </p:nvGrpSpPr>
        <p:grpSpPr>
          <a:xfrm>
            <a:off x="1181927" y="1439984"/>
            <a:ext cx="1689113" cy="1084088"/>
            <a:chOff x="1181927" y="1331831"/>
            <a:chExt cx="1689113" cy="1084088"/>
          </a:xfrm>
        </p:grpSpPr>
        <p:sp>
          <p:nvSpPr>
            <p:cNvPr id="9" name="Rectangle 3">
              <a:extLst>
                <a:ext uri="{FF2B5EF4-FFF2-40B4-BE49-F238E27FC236}">
                  <a16:creationId xmlns:a16="http://schemas.microsoft.com/office/drawing/2014/main" id="{1BE6B8D5-7BC7-3782-8ACF-96C9CF3FF8CE}"/>
                </a:ext>
              </a:extLst>
            </p:cNvPr>
            <p:cNvSpPr/>
            <p:nvPr/>
          </p:nvSpPr>
          <p:spPr>
            <a:xfrm>
              <a:off x="1181927" y="1340434"/>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5" name="Picture 24" descr="A green camera on a black background&#10;&#10;Description automatically generated">
              <a:extLst>
                <a:ext uri="{FF2B5EF4-FFF2-40B4-BE49-F238E27FC236}">
                  <a16:creationId xmlns:a16="http://schemas.microsoft.com/office/drawing/2014/main" id="{21FF0612-BF27-4841-AA0A-E7973665B7E6}"/>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526035" y="1331831"/>
              <a:ext cx="1084088" cy="1084088"/>
            </a:xfrm>
            <a:prstGeom prst="rect">
              <a:avLst/>
            </a:prstGeom>
          </p:spPr>
        </p:pic>
      </p:grpSp>
      <p:grpSp>
        <p:nvGrpSpPr>
          <p:cNvPr id="3" name="Group 2">
            <a:extLst>
              <a:ext uri="{FF2B5EF4-FFF2-40B4-BE49-F238E27FC236}">
                <a16:creationId xmlns:a16="http://schemas.microsoft.com/office/drawing/2014/main" id="{87516F2C-3442-4F15-B85D-C8F5712BAF9C}"/>
              </a:ext>
            </a:extLst>
          </p:cNvPr>
          <p:cNvGrpSpPr/>
          <p:nvPr/>
        </p:nvGrpSpPr>
        <p:grpSpPr>
          <a:xfrm>
            <a:off x="5554739" y="1266280"/>
            <a:ext cx="1689113" cy="1306287"/>
            <a:chOff x="5536079" y="1266280"/>
            <a:chExt cx="1689113" cy="1306287"/>
          </a:xfrm>
        </p:grpSpPr>
        <p:sp>
          <p:nvSpPr>
            <p:cNvPr id="23" name="Rectangle 3">
              <a:extLst>
                <a:ext uri="{FF2B5EF4-FFF2-40B4-BE49-F238E27FC236}">
                  <a16:creationId xmlns:a16="http://schemas.microsoft.com/office/drawing/2014/main" id="{EEDE12EC-7065-4A61-8C42-9C0F243875D8}"/>
                </a:ext>
              </a:extLst>
            </p:cNvPr>
            <p:cNvSpPr/>
            <p:nvPr/>
          </p:nvSpPr>
          <p:spPr>
            <a:xfrm>
              <a:off x="5536079" y="1462983"/>
              <a:ext cx="1689113" cy="1025783"/>
            </a:xfrm>
            <a:prstGeom prst="rect">
              <a:avLst/>
            </a:prstGeom>
            <a:solidFill>
              <a:schemeClr val="accent6">
                <a:lumMod val="20000"/>
                <a:lumOff val="80000"/>
              </a:schemeClr>
            </a:solidFill>
            <a:ln>
              <a:solidFill>
                <a:schemeClr val="accent6">
                  <a:lumMod val="20000"/>
                  <a:lumOff val="80000"/>
                </a:schemeClr>
              </a:solid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en-150" sz="1350" dirty="0"/>
            </a:p>
          </p:txBody>
        </p:sp>
        <p:pic>
          <p:nvPicPr>
            <p:cNvPr id="26" name="Picture 25" descr="A green eye with a black circle&#10;&#10;Description automatically generated">
              <a:extLst>
                <a:ext uri="{FF2B5EF4-FFF2-40B4-BE49-F238E27FC236}">
                  <a16:creationId xmlns:a16="http://schemas.microsoft.com/office/drawing/2014/main" id="{74B10E2F-FBDB-4FCC-BD92-DDB75021BEE4}"/>
                </a:ext>
              </a:extLst>
            </p:cNvPr>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5786095" y="1266280"/>
              <a:ext cx="1306287" cy="1306287"/>
            </a:xfrm>
            <a:prstGeom prst="rect">
              <a:avLst/>
            </a:prstGeom>
          </p:spPr>
        </p:pic>
      </p:grpSp>
    </p:spTree>
    <p:extLst>
      <p:ext uri="{BB962C8B-B14F-4D97-AF65-F5344CB8AC3E}">
        <p14:creationId xmlns:p14="http://schemas.microsoft.com/office/powerpoint/2010/main" val="2111782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clipboard with a magnifying glass&#10;&#10;Description automatically generated">
            <a:extLst>
              <a:ext uri="{FF2B5EF4-FFF2-40B4-BE49-F238E27FC236}">
                <a16:creationId xmlns:a16="http://schemas.microsoft.com/office/drawing/2014/main" id="{B273A75C-FCC9-4154-B778-072E783852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97417" y="2237411"/>
            <a:ext cx="1479686" cy="1479686"/>
          </a:xfrm>
          <a:prstGeom prst="rect">
            <a:avLst/>
          </a:prstGeom>
        </p:spPr>
      </p:pic>
      <p:sp>
        <p:nvSpPr>
          <p:cNvPr id="2" name="Title 1"/>
          <p:cNvSpPr>
            <a:spLocks noGrp="1"/>
          </p:cNvSpPr>
          <p:nvPr>
            <p:ph type="title"/>
          </p:nvPr>
        </p:nvSpPr>
        <p:spPr>
          <a:xfrm>
            <a:off x="450002" y="123478"/>
            <a:ext cx="7559873" cy="367200"/>
          </a:xfrm>
        </p:spPr>
        <p:txBody>
          <a:bodyPr lIns="0"/>
          <a:lstStyle/>
          <a:p>
            <a:r>
              <a:rPr lang="bg-BG" sz="2400">
                <a:latin typeface="Arial" panose="020B0604020202020204" pitchFamily="34" charset="0"/>
                <a:cs typeface="Arial" panose="020B0604020202020204" pitchFamily="34" charset="0"/>
              </a:rPr>
              <a:t>Инспекция по труда</a:t>
            </a:r>
          </a:p>
        </p:txBody>
      </p:sp>
      <p:sp>
        <p:nvSpPr>
          <p:cNvPr id="3" name="Textfeld 2"/>
          <p:cNvSpPr txBox="1"/>
          <p:nvPr/>
        </p:nvSpPr>
        <p:spPr>
          <a:xfrm>
            <a:off x="466478" y="920456"/>
            <a:ext cx="7865324" cy="1849224"/>
          </a:xfrm>
          <a:prstGeom prst="rect">
            <a:avLst/>
          </a:prstGeom>
          <a:noFill/>
        </p:spPr>
        <p:txBody>
          <a:bodyPr wrap="square" lIns="0" rtlCol="0">
            <a:spAutoFit/>
          </a:bodyPr>
          <a:lstStyle/>
          <a:p>
            <a:pPr marL="188996" indent="-188996" defTabSz="342892">
              <a:spcAft>
                <a:spcPts val="1200"/>
              </a:spcAft>
              <a:buClr>
                <a:schemeClr val="tx2"/>
              </a:buClr>
              <a:buFont typeface="Wingdings" pitchFamily="2" charset="2"/>
              <a:buChar char="§"/>
            </a:pPr>
            <a:r>
              <a:rPr lang="bg-BG" sz="1600">
                <a:solidFill>
                  <a:schemeClr val="tx2"/>
                </a:solidFill>
              </a:rPr>
              <a:t>Процесът на инспекция на труда е по-труден</a:t>
            </a:r>
          </a:p>
          <a:p>
            <a:pPr marL="188996" indent="-188996" defTabSz="342892">
              <a:spcAft>
                <a:spcPts val="1200"/>
              </a:spcAft>
              <a:buClr>
                <a:schemeClr val="tx2"/>
              </a:buClr>
              <a:buFont typeface="Wingdings" pitchFamily="2" charset="2"/>
              <a:buChar char="§"/>
            </a:pPr>
            <a:r>
              <a:rPr lang="bg-BG" sz="1600">
                <a:solidFill>
                  <a:schemeClr val="tx2"/>
                </a:solidFill>
              </a:rPr>
              <a:t>Политики за новите технологии</a:t>
            </a:r>
          </a:p>
          <a:p>
            <a:pPr marL="188996" indent="-188996" defTabSz="342892">
              <a:spcAft>
                <a:spcPts val="1200"/>
              </a:spcAft>
              <a:buClr>
                <a:schemeClr val="tx2"/>
              </a:buClr>
              <a:buFont typeface="Wingdings" pitchFamily="2" charset="2"/>
              <a:buChar char="§"/>
            </a:pPr>
            <a:r>
              <a:rPr lang="bg-BG" sz="1600">
                <a:solidFill>
                  <a:schemeClr val="tx2"/>
                </a:solidFill>
              </a:rPr>
              <a:t>Може да са необходими нови инструменти за инспекциите по труда</a:t>
            </a:r>
          </a:p>
          <a:p>
            <a:pPr defTabSz="342892">
              <a:spcBef>
                <a:spcPts val="450"/>
              </a:spcBef>
              <a:buClr>
                <a:schemeClr val="tx2"/>
              </a:buClr>
            </a:pPr>
            <a:endParaRPr lang="en-150" sz="1600" b="1" dirty="0">
              <a:solidFill>
                <a:schemeClr val="tx2"/>
              </a:solidFill>
            </a:endParaRPr>
          </a:p>
          <a:p>
            <a:endParaRPr lang="en-150" sz="1600" dirty="0"/>
          </a:p>
        </p:txBody>
      </p:sp>
      <p:graphicFrame>
        <p:nvGraphicFramePr>
          <p:cNvPr id="4" name="Diagram 5">
            <a:extLst>
              <a:ext uri="{FF2B5EF4-FFF2-40B4-BE49-F238E27FC236}">
                <a16:creationId xmlns:a16="http://schemas.microsoft.com/office/drawing/2014/main" id="{84B0EFF6-436A-1705-7B08-FADE68062414}"/>
              </a:ext>
            </a:extLst>
          </p:cNvPr>
          <p:cNvGraphicFramePr/>
          <p:nvPr/>
        </p:nvGraphicFramePr>
        <p:xfrm>
          <a:off x="7989570" y="79741"/>
          <a:ext cx="1295221" cy="88037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3655893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19F9-B0C1-FF8B-8B70-32A8DED854FB}"/>
              </a:ext>
            </a:extLst>
          </p:cNvPr>
          <p:cNvSpPr>
            <a:spLocks noGrp="1"/>
          </p:cNvSpPr>
          <p:nvPr>
            <p:ph type="title"/>
          </p:nvPr>
        </p:nvSpPr>
        <p:spPr/>
        <p:txBody>
          <a:bodyPr lIns="0"/>
          <a:lstStyle/>
          <a:p>
            <a:r>
              <a:rPr lang="bg-BG" sz="2400"/>
              <a:t>Основни изводи</a:t>
            </a:r>
          </a:p>
        </p:txBody>
      </p:sp>
      <p:sp>
        <p:nvSpPr>
          <p:cNvPr id="4" name="Speech Bubble: Rectangle 3">
            <a:extLst>
              <a:ext uri="{FF2B5EF4-FFF2-40B4-BE49-F238E27FC236}">
                <a16:creationId xmlns:a16="http://schemas.microsoft.com/office/drawing/2014/main" id="{46283834-05D8-4FAC-B84C-900640A54B53}"/>
              </a:ext>
            </a:extLst>
          </p:cNvPr>
          <p:cNvSpPr/>
          <p:nvPr/>
        </p:nvSpPr>
        <p:spPr>
          <a:xfrm rot="10800000">
            <a:off x="485429" y="915989"/>
            <a:ext cx="7559873" cy="2590609"/>
          </a:xfrm>
          <a:custGeom>
            <a:avLst/>
            <a:gdLst>
              <a:gd name="connsiteX0" fmla="*/ 0 w 7559873"/>
              <a:gd name="connsiteY0" fmla="*/ 0 h 3098042"/>
              <a:gd name="connsiteX1" fmla="*/ 1259979 w 7559873"/>
              <a:gd name="connsiteY1" fmla="*/ 0 h 3098042"/>
              <a:gd name="connsiteX2" fmla="*/ 1259979 w 7559873"/>
              <a:gd name="connsiteY2" fmla="*/ 0 h 3098042"/>
              <a:gd name="connsiteX3" fmla="*/ 3149947 w 7559873"/>
              <a:gd name="connsiteY3" fmla="*/ 0 h 3098042"/>
              <a:gd name="connsiteX4" fmla="*/ 7559873 w 7559873"/>
              <a:gd name="connsiteY4" fmla="*/ 0 h 3098042"/>
              <a:gd name="connsiteX5" fmla="*/ 7559873 w 7559873"/>
              <a:gd name="connsiteY5" fmla="*/ 1807191 h 3098042"/>
              <a:gd name="connsiteX6" fmla="*/ 7559873 w 7559873"/>
              <a:gd name="connsiteY6" fmla="*/ 1807191 h 3098042"/>
              <a:gd name="connsiteX7" fmla="*/ 7559873 w 7559873"/>
              <a:gd name="connsiteY7" fmla="*/ 2581702 h 3098042"/>
              <a:gd name="connsiteX8" fmla="*/ 7559873 w 7559873"/>
              <a:gd name="connsiteY8" fmla="*/ 3098042 h 3098042"/>
              <a:gd name="connsiteX9" fmla="*/ 3149947 w 7559873"/>
              <a:gd name="connsiteY9" fmla="*/ 3098042 h 3098042"/>
              <a:gd name="connsiteX10" fmla="*/ 2123115 w 7559873"/>
              <a:gd name="connsiteY10" fmla="*/ 3454224 h 3098042"/>
              <a:gd name="connsiteX11" fmla="*/ 1259979 w 7559873"/>
              <a:gd name="connsiteY11" fmla="*/ 3098042 h 3098042"/>
              <a:gd name="connsiteX12" fmla="*/ 0 w 7559873"/>
              <a:gd name="connsiteY12" fmla="*/ 3098042 h 3098042"/>
              <a:gd name="connsiteX13" fmla="*/ 0 w 7559873"/>
              <a:gd name="connsiteY13" fmla="*/ 2581702 h 3098042"/>
              <a:gd name="connsiteX14" fmla="*/ 0 w 7559873"/>
              <a:gd name="connsiteY14" fmla="*/ 1807191 h 3098042"/>
              <a:gd name="connsiteX15" fmla="*/ 0 w 7559873"/>
              <a:gd name="connsiteY15" fmla="*/ 1807191 h 3098042"/>
              <a:gd name="connsiteX16" fmla="*/ 0 w 7559873"/>
              <a:gd name="connsiteY16" fmla="*/ 0 h 3098042"/>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3149947 w 7559873"/>
              <a:gd name="connsiteY9" fmla="*/ 3098042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454224"/>
              <a:gd name="connsiteX1" fmla="*/ 1259979 w 7559873"/>
              <a:gd name="connsiteY1" fmla="*/ 0 h 3454224"/>
              <a:gd name="connsiteX2" fmla="*/ 1259979 w 7559873"/>
              <a:gd name="connsiteY2" fmla="*/ 0 h 3454224"/>
              <a:gd name="connsiteX3" fmla="*/ 3149947 w 7559873"/>
              <a:gd name="connsiteY3" fmla="*/ 0 h 3454224"/>
              <a:gd name="connsiteX4" fmla="*/ 7559873 w 7559873"/>
              <a:gd name="connsiteY4" fmla="*/ 0 h 3454224"/>
              <a:gd name="connsiteX5" fmla="*/ 7559873 w 7559873"/>
              <a:gd name="connsiteY5" fmla="*/ 1807191 h 3454224"/>
              <a:gd name="connsiteX6" fmla="*/ 7559873 w 7559873"/>
              <a:gd name="connsiteY6" fmla="*/ 1807191 h 3454224"/>
              <a:gd name="connsiteX7" fmla="*/ 7559873 w 7559873"/>
              <a:gd name="connsiteY7" fmla="*/ 2581702 h 3454224"/>
              <a:gd name="connsiteX8" fmla="*/ 7559873 w 7559873"/>
              <a:gd name="connsiteY8" fmla="*/ 3098042 h 3454224"/>
              <a:gd name="connsiteX9" fmla="*/ 1273380 w 7559873"/>
              <a:gd name="connsiteY9" fmla="*/ 3104866 h 3454224"/>
              <a:gd name="connsiteX10" fmla="*/ 2123115 w 7559873"/>
              <a:gd name="connsiteY10" fmla="*/ 3454224 h 3454224"/>
              <a:gd name="connsiteX11" fmla="*/ 584415 w 7559873"/>
              <a:gd name="connsiteY11" fmla="*/ 3098042 h 3454224"/>
              <a:gd name="connsiteX12" fmla="*/ 0 w 7559873"/>
              <a:gd name="connsiteY12" fmla="*/ 3098042 h 3454224"/>
              <a:gd name="connsiteX13" fmla="*/ 0 w 7559873"/>
              <a:gd name="connsiteY13" fmla="*/ 2581702 h 3454224"/>
              <a:gd name="connsiteX14" fmla="*/ 0 w 7559873"/>
              <a:gd name="connsiteY14" fmla="*/ 1807191 h 3454224"/>
              <a:gd name="connsiteX15" fmla="*/ 0 w 7559873"/>
              <a:gd name="connsiteY15" fmla="*/ 1807191 h 3454224"/>
              <a:gd name="connsiteX16" fmla="*/ 0 w 7559873"/>
              <a:gd name="connsiteY16" fmla="*/ 0 h 3454224"/>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1273380 w 7559873"/>
              <a:gd name="connsiteY9" fmla="*/ 3104866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99633"/>
              <a:gd name="connsiteX1" fmla="*/ 1259979 w 7559873"/>
              <a:gd name="connsiteY1" fmla="*/ 0 h 3399633"/>
              <a:gd name="connsiteX2" fmla="*/ 1259979 w 7559873"/>
              <a:gd name="connsiteY2" fmla="*/ 0 h 3399633"/>
              <a:gd name="connsiteX3" fmla="*/ 3149947 w 7559873"/>
              <a:gd name="connsiteY3" fmla="*/ 0 h 3399633"/>
              <a:gd name="connsiteX4" fmla="*/ 7559873 w 7559873"/>
              <a:gd name="connsiteY4" fmla="*/ 0 h 3399633"/>
              <a:gd name="connsiteX5" fmla="*/ 7559873 w 7559873"/>
              <a:gd name="connsiteY5" fmla="*/ 1807191 h 3399633"/>
              <a:gd name="connsiteX6" fmla="*/ 7559873 w 7559873"/>
              <a:gd name="connsiteY6" fmla="*/ 1807191 h 3399633"/>
              <a:gd name="connsiteX7" fmla="*/ 7559873 w 7559873"/>
              <a:gd name="connsiteY7" fmla="*/ 2581702 h 3399633"/>
              <a:gd name="connsiteX8" fmla="*/ 7559873 w 7559873"/>
              <a:gd name="connsiteY8" fmla="*/ 3098042 h 3399633"/>
              <a:gd name="connsiteX9" fmla="*/ 7080503 w 7559873"/>
              <a:gd name="connsiteY9" fmla="*/ 3095967 h 3399633"/>
              <a:gd name="connsiteX10" fmla="*/ 922112 w 7559873"/>
              <a:gd name="connsiteY10" fmla="*/ 3399633 h 3399633"/>
              <a:gd name="connsiteX11" fmla="*/ 584415 w 7559873"/>
              <a:gd name="connsiteY11" fmla="*/ 3098042 h 3399633"/>
              <a:gd name="connsiteX12" fmla="*/ 0 w 7559873"/>
              <a:gd name="connsiteY12" fmla="*/ 3098042 h 3399633"/>
              <a:gd name="connsiteX13" fmla="*/ 0 w 7559873"/>
              <a:gd name="connsiteY13" fmla="*/ 2581702 h 3399633"/>
              <a:gd name="connsiteX14" fmla="*/ 0 w 7559873"/>
              <a:gd name="connsiteY14" fmla="*/ 1807191 h 3399633"/>
              <a:gd name="connsiteX15" fmla="*/ 0 w 7559873"/>
              <a:gd name="connsiteY15" fmla="*/ 1807191 h 3399633"/>
              <a:gd name="connsiteX16" fmla="*/ 0 w 7559873"/>
              <a:gd name="connsiteY16" fmla="*/ 0 h 3399633"/>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584415 w 7559873"/>
              <a:gd name="connsiteY11" fmla="*/ 30980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337335"/>
              <a:gd name="connsiteX1" fmla="*/ 1259979 w 7559873"/>
              <a:gd name="connsiteY1" fmla="*/ 0 h 3337335"/>
              <a:gd name="connsiteX2" fmla="*/ 1259979 w 7559873"/>
              <a:gd name="connsiteY2" fmla="*/ 0 h 3337335"/>
              <a:gd name="connsiteX3" fmla="*/ 3149947 w 7559873"/>
              <a:gd name="connsiteY3" fmla="*/ 0 h 3337335"/>
              <a:gd name="connsiteX4" fmla="*/ 7559873 w 7559873"/>
              <a:gd name="connsiteY4" fmla="*/ 0 h 3337335"/>
              <a:gd name="connsiteX5" fmla="*/ 7559873 w 7559873"/>
              <a:gd name="connsiteY5" fmla="*/ 1807191 h 3337335"/>
              <a:gd name="connsiteX6" fmla="*/ 7559873 w 7559873"/>
              <a:gd name="connsiteY6" fmla="*/ 1807191 h 3337335"/>
              <a:gd name="connsiteX7" fmla="*/ 7559873 w 7559873"/>
              <a:gd name="connsiteY7" fmla="*/ 2581702 h 3337335"/>
              <a:gd name="connsiteX8" fmla="*/ 7559873 w 7559873"/>
              <a:gd name="connsiteY8" fmla="*/ 3098042 h 3337335"/>
              <a:gd name="connsiteX9" fmla="*/ 7080503 w 7559873"/>
              <a:gd name="connsiteY9" fmla="*/ 3095967 h 3337335"/>
              <a:gd name="connsiteX10" fmla="*/ 6858888 w 7559873"/>
              <a:gd name="connsiteY10" fmla="*/ 3337335 h 3337335"/>
              <a:gd name="connsiteX11" fmla="*/ 6691788 w 7559873"/>
              <a:gd name="connsiteY11" fmla="*/ 3080242 h 3337335"/>
              <a:gd name="connsiteX12" fmla="*/ 0 w 7559873"/>
              <a:gd name="connsiteY12" fmla="*/ 3098042 h 3337335"/>
              <a:gd name="connsiteX13" fmla="*/ 0 w 7559873"/>
              <a:gd name="connsiteY13" fmla="*/ 2581702 h 3337335"/>
              <a:gd name="connsiteX14" fmla="*/ 0 w 7559873"/>
              <a:gd name="connsiteY14" fmla="*/ 1807191 h 3337335"/>
              <a:gd name="connsiteX15" fmla="*/ 0 w 7559873"/>
              <a:gd name="connsiteY15" fmla="*/ 1807191 h 3337335"/>
              <a:gd name="connsiteX16" fmla="*/ 0 w 7559873"/>
              <a:gd name="connsiteY16" fmla="*/ 0 h 3337335"/>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91788 w 7559873"/>
              <a:gd name="connsiteY11" fmla="*/ 3080242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35231"/>
              <a:gd name="connsiteX1" fmla="*/ 1259979 w 7559873"/>
              <a:gd name="connsiteY1" fmla="*/ 0 h 3435231"/>
              <a:gd name="connsiteX2" fmla="*/ 1259979 w 7559873"/>
              <a:gd name="connsiteY2" fmla="*/ 0 h 3435231"/>
              <a:gd name="connsiteX3" fmla="*/ 3149947 w 7559873"/>
              <a:gd name="connsiteY3" fmla="*/ 0 h 3435231"/>
              <a:gd name="connsiteX4" fmla="*/ 7559873 w 7559873"/>
              <a:gd name="connsiteY4" fmla="*/ 0 h 3435231"/>
              <a:gd name="connsiteX5" fmla="*/ 7559873 w 7559873"/>
              <a:gd name="connsiteY5" fmla="*/ 1807191 h 3435231"/>
              <a:gd name="connsiteX6" fmla="*/ 7559873 w 7559873"/>
              <a:gd name="connsiteY6" fmla="*/ 1807191 h 3435231"/>
              <a:gd name="connsiteX7" fmla="*/ 7559873 w 7559873"/>
              <a:gd name="connsiteY7" fmla="*/ 2581702 h 3435231"/>
              <a:gd name="connsiteX8" fmla="*/ 7559873 w 7559873"/>
              <a:gd name="connsiteY8" fmla="*/ 3098042 h 3435231"/>
              <a:gd name="connsiteX9" fmla="*/ 7080503 w 7559873"/>
              <a:gd name="connsiteY9" fmla="*/ 3095967 h 3435231"/>
              <a:gd name="connsiteX10" fmla="*/ 6906655 w 7559873"/>
              <a:gd name="connsiteY10" fmla="*/ 3435231 h 3435231"/>
              <a:gd name="connsiteX11" fmla="*/ 6609901 w 7559873"/>
              <a:gd name="connsiteY11" fmla="*/ 3080243 h 3435231"/>
              <a:gd name="connsiteX12" fmla="*/ 0 w 7559873"/>
              <a:gd name="connsiteY12" fmla="*/ 3098042 h 3435231"/>
              <a:gd name="connsiteX13" fmla="*/ 0 w 7559873"/>
              <a:gd name="connsiteY13" fmla="*/ 2581702 h 3435231"/>
              <a:gd name="connsiteX14" fmla="*/ 0 w 7559873"/>
              <a:gd name="connsiteY14" fmla="*/ 1807191 h 3435231"/>
              <a:gd name="connsiteX15" fmla="*/ 0 w 7559873"/>
              <a:gd name="connsiteY15" fmla="*/ 1807191 h 3435231"/>
              <a:gd name="connsiteX16" fmla="*/ 0 w 7559873"/>
              <a:gd name="connsiteY16" fmla="*/ 0 h 3435231"/>
              <a:gd name="connsiteX0" fmla="*/ 0 w 7559873"/>
              <a:gd name="connsiteY0" fmla="*/ 0 h 3426331"/>
              <a:gd name="connsiteX1" fmla="*/ 1259979 w 7559873"/>
              <a:gd name="connsiteY1" fmla="*/ 0 h 3426331"/>
              <a:gd name="connsiteX2" fmla="*/ 1259979 w 7559873"/>
              <a:gd name="connsiteY2" fmla="*/ 0 h 3426331"/>
              <a:gd name="connsiteX3" fmla="*/ 3149947 w 7559873"/>
              <a:gd name="connsiteY3" fmla="*/ 0 h 3426331"/>
              <a:gd name="connsiteX4" fmla="*/ 7559873 w 7559873"/>
              <a:gd name="connsiteY4" fmla="*/ 0 h 3426331"/>
              <a:gd name="connsiteX5" fmla="*/ 7559873 w 7559873"/>
              <a:gd name="connsiteY5" fmla="*/ 1807191 h 3426331"/>
              <a:gd name="connsiteX6" fmla="*/ 7559873 w 7559873"/>
              <a:gd name="connsiteY6" fmla="*/ 1807191 h 3426331"/>
              <a:gd name="connsiteX7" fmla="*/ 7559873 w 7559873"/>
              <a:gd name="connsiteY7" fmla="*/ 2581702 h 3426331"/>
              <a:gd name="connsiteX8" fmla="*/ 7559873 w 7559873"/>
              <a:gd name="connsiteY8" fmla="*/ 3098042 h 3426331"/>
              <a:gd name="connsiteX9" fmla="*/ 7080503 w 7559873"/>
              <a:gd name="connsiteY9" fmla="*/ 3095967 h 3426331"/>
              <a:gd name="connsiteX10" fmla="*/ 6852064 w 7559873"/>
              <a:gd name="connsiteY10" fmla="*/ 3426331 h 3426331"/>
              <a:gd name="connsiteX11" fmla="*/ 6609901 w 7559873"/>
              <a:gd name="connsiteY11" fmla="*/ 3080243 h 3426331"/>
              <a:gd name="connsiteX12" fmla="*/ 0 w 7559873"/>
              <a:gd name="connsiteY12" fmla="*/ 3098042 h 3426331"/>
              <a:gd name="connsiteX13" fmla="*/ 0 w 7559873"/>
              <a:gd name="connsiteY13" fmla="*/ 2581702 h 3426331"/>
              <a:gd name="connsiteX14" fmla="*/ 0 w 7559873"/>
              <a:gd name="connsiteY14" fmla="*/ 1807191 h 3426331"/>
              <a:gd name="connsiteX15" fmla="*/ 0 w 7559873"/>
              <a:gd name="connsiteY15" fmla="*/ 1807191 h 3426331"/>
              <a:gd name="connsiteX16" fmla="*/ 0 w 7559873"/>
              <a:gd name="connsiteY16" fmla="*/ 0 h 34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559873" h="3426331">
                <a:moveTo>
                  <a:pt x="0" y="0"/>
                </a:moveTo>
                <a:lnTo>
                  <a:pt x="1259979" y="0"/>
                </a:lnTo>
                <a:lnTo>
                  <a:pt x="1259979" y="0"/>
                </a:lnTo>
                <a:lnTo>
                  <a:pt x="3149947" y="0"/>
                </a:lnTo>
                <a:lnTo>
                  <a:pt x="7559873" y="0"/>
                </a:lnTo>
                <a:lnTo>
                  <a:pt x="7559873" y="1807191"/>
                </a:lnTo>
                <a:lnTo>
                  <a:pt x="7559873" y="1807191"/>
                </a:lnTo>
                <a:lnTo>
                  <a:pt x="7559873" y="2581702"/>
                </a:lnTo>
                <a:lnTo>
                  <a:pt x="7559873" y="3098042"/>
                </a:lnTo>
                <a:lnTo>
                  <a:pt x="7080503" y="3095967"/>
                </a:lnTo>
                <a:lnTo>
                  <a:pt x="6852064" y="3426331"/>
                </a:lnTo>
                <a:lnTo>
                  <a:pt x="6609901" y="3080243"/>
                </a:lnTo>
                <a:lnTo>
                  <a:pt x="0" y="3098042"/>
                </a:lnTo>
                <a:lnTo>
                  <a:pt x="0" y="2581702"/>
                </a:lnTo>
                <a:lnTo>
                  <a:pt x="0" y="1807191"/>
                </a:lnTo>
                <a:lnTo>
                  <a:pt x="0" y="1807191"/>
                </a:lnTo>
                <a:lnTo>
                  <a:pt x="0" y="0"/>
                </a:lnTo>
                <a:close/>
              </a:path>
            </a:pathLst>
          </a:custGeom>
          <a:solidFill>
            <a:schemeClr val="bg1"/>
          </a:solidFill>
          <a:ln w="66675">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Content Placeholder 2">
            <a:extLst>
              <a:ext uri="{FF2B5EF4-FFF2-40B4-BE49-F238E27FC236}">
                <a16:creationId xmlns:a16="http://schemas.microsoft.com/office/drawing/2014/main" id="{ECA96797-7E29-4EA4-BC72-9D36735DCD61}"/>
              </a:ext>
            </a:extLst>
          </p:cNvPr>
          <p:cNvSpPr txBox="1">
            <a:spLocks/>
          </p:cNvSpPr>
          <p:nvPr/>
        </p:nvSpPr>
        <p:spPr>
          <a:xfrm>
            <a:off x="664219" y="1391858"/>
            <a:ext cx="6469990" cy="2175911"/>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342900" indent="-342900">
              <a:spcBef>
                <a:spcPts val="0"/>
              </a:spcBef>
              <a:spcAft>
                <a:spcPts val="600"/>
              </a:spcAft>
              <a:buClr>
                <a:srgbClr val="ACC700"/>
              </a:buClr>
              <a:buFont typeface="+mj-lt"/>
              <a:buAutoNum type="arabicPeriod"/>
            </a:pPr>
            <a:r>
              <a:rPr lang="bg-BG" sz="1400" b="0" dirty="0">
                <a:solidFill>
                  <a:srgbClr val="003399"/>
                </a:solidFill>
              </a:rPr>
              <a:t>Внимателен подбор на задачите за автоматизиране </a:t>
            </a:r>
          </a:p>
          <a:p>
            <a:pPr marL="342900" indent="-342900">
              <a:spcBef>
                <a:spcPts val="0"/>
              </a:spcBef>
              <a:spcAft>
                <a:spcPts val="600"/>
              </a:spcAft>
              <a:buClr>
                <a:srgbClr val="ACC700"/>
              </a:buClr>
              <a:buFont typeface="+mj-lt"/>
              <a:buAutoNum type="arabicPeriod"/>
            </a:pPr>
            <a:r>
              <a:rPr lang="bg-BG" sz="1400" b="0" dirty="0">
                <a:solidFill>
                  <a:srgbClr val="003399"/>
                </a:solidFill>
              </a:rPr>
              <a:t>Подходящо обучение и повишаване на квалификацията на работниците </a:t>
            </a:r>
          </a:p>
          <a:p>
            <a:pPr marL="342900" indent="-342900">
              <a:spcBef>
                <a:spcPts val="0"/>
              </a:spcBef>
              <a:spcAft>
                <a:spcPts val="600"/>
              </a:spcAft>
              <a:buClr>
                <a:srgbClr val="ACC700"/>
              </a:buClr>
              <a:buFont typeface="+mj-lt"/>
              <a:buAutoNum type="arabicPeriod"/>
            </a:pPr>
            <a:r>
              <a:rPr lang="bg-BG" sz="1400" b="0" dirty="0">
                <a:solidFill>
                  <a:srgbClr val="003399"/>
                </a:solidFill>
              </a:rPr>
              <a:t>Информация, комуникация, прозрачност</a:t>
            </a:r>
          </a:p>
          <a:p>
            <a:pPr marL="342900" indent="-342900">
              <a:spcBef>
                <a:spcPts val="0"/>
              </a:spcBef>
              <a:spcAft>
                <a:spcPts val="600"/>
              </a:spcAft>
              <a:buClr>
                <a:srgbClr val="ACC700"/>
              </a:buClr>
              <a:buFont typeface="+mj-lt"/>
              <a:buAutoNum type="arabicPeriod"/>
            </a:pPr>
            <a:r>
              <a:rPr lang="bg-BG" sz="1400" b="0" dirty="0">
                <a:solidFill>
                  <a:srgbClr val="003399"/>
                </a:solidFill>
              </a:rPr>
              <a:t>Участие на работниците и служителите за успешно въвеждане на технологията </a:t>
            </a:r>
          </a:p>
          <a:p>
            <a:pPr marL="342900" indent="-342900">
              <a:spcBef>
                <a:spcPts val="0"/>
              </a:spcBef>
              <a:spcAft>
                <a:spcPts val="600"/>
              </a:spcAft>
              <a:buClr>
                <a:srgbClr val="ACC700"/>
              </a:buClr>
              <a:buFont typeface="+mj-lt"/>
              <a:buAutoNum type="arabicPeriod"/>
            </a:pPr>
            <a:r>
              <a:rPr lang="bg-BG" sz="1400" b="0" dirty="0">
                <a:solidFill>
                  <a:srgbClr val="003399"/>
                </a:solidFill>
              </a:rPr>
              <a:t>Съображения, свързани с нормативната уредба и правоприлагането</a:t>
            </a:r>
          </a:p>
          <a:p>
            <a:pPr marL="342900" indent="-342900">
              <a:spcBef>
                <a:spcPts val="0"/>
              </a:spcBef>
              <a:spcAft>
                <a:spcPts val="600"/>
              </a:spcAft>
              <a:buClr>
                <a:srgbClr val="ACC700"/>
              </a:buClr>
              <a:buFont typeface="+mj-lt"/>
              <a:buAutoNum type="arabicPeriod"/>
            </a:pPr>
            <a:r>
              <a:rPr lang="bg-BG" sz="1400" b="0" dirty="0">
                <a:solidFill>
                  <a:srgbClr val="003399"/>
                </a:solidFill>
              </a:rPr>
              <a:t>Необходимост от инструменти за задълбочена оценка на риска</a:t>
            </a:r>
          </a:p>
        </p:txBody>
      </p:sp>
      <p:pic>
        <p:nvPicPr>
          <p:cNvPr id="6" name="Picture 5" descr="A key and checklist with a key&#10;&#10;Description automatically generated">
            <a:extLst>
              <a:ext uri="{FF2B5EF4-FFF2-40B4-BE49-F238E27FC236}">
                <a16:creationId xmlns:a16="http://schemas.microsoft.com/office/drawing/2014/main" id="{D4534313-764C-4F04-BD60-B9F816DD390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248788" y="2348792"/>
            <a:ext cx="1300149" cy="1416385"/>
          </a:xfrm>
          <a:prstGeom prst="rect">
            <a:avLst/>
          </a:prstGeom>
        </p:spPr>
      </p:pic>
    </p:spTree>
    <p:extLst>
      <p:ext uri="{BB962C8B-B14F-4D97-AF65-F5344CB8AC3E}">
        <p14:creationId xmlns:p14="http://schemas.microsoft.com/office/powerpoint/2010/main" val="3845044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A green hand with a blue circle and a finger pressing a button&#10;&#10;Description automatically generated">
            <a:extLst>
              <a:ext uri="{FF2B5EF4-FFF2-40B4-BE49-F238E27FC236}">
                <a16:creationId xmlns:a16="http://schemas.microsoft.com/office/drawing/2014/main" id="{EFA04028-DED2-4508-93B0-CC87FD707DD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43305" y="955205"/>
            <a:ext cx="1708751" cy="1708751"/>
          </a:xfrm>
          <a:prstGeom prst="rect">
            <a:avLst/>
          </a:prstGeom>
        </p:spPr>
      </p:pic>
      <p:pic>
        <p:nvPicPr>
          <p:cNvPr id="7" name="Picture 6" descr="A computer with a screen on&#10;&#10;Description automatically generated">
            <a:extLst>
              <a:ext uri="{FF2B5EF4-FFF2-40B4-BE49-F238E27FC236}">
                <a16:creationId xmlns:a16="http://schemas.microsoft.com/office/drawing/2014/main" id="{8489CA9D-D157-4CC2-97DA-6C000882087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652617" y="698760"/>
            <a:ext cx="3610163" cy="2221639"/>
          </a:xfrm>
          <a:prstGeom prst="rect">
            <a:avLst/>
          </a:prstGeom>
        </p:spPr>
      </p:pic>
      <p:sp>
        <p:nvSpPr>
          <p:cNvPr id="2" name="Title 1">
            <a:extLst>
              <a:ext uri="{FF2B5EF4-FFF2-40B4-BE49-F238E27FC236}">
                <a16:creationId xmlns:a16="http://schemas.microsoft.com/office/drawing/2014/main" id="{F99F63CB-EFAF-85BA-DEFE-BB707F00318E}"/>
              </a:ext>
            </a:extLst>
          </p:cNvPr>
          <p:cNvSpPr>
            <a:spLocks noGrp="1"/>
          </p:cNvSpPr>
          <p:nvPr>
            <p:ph type="title"/>
          </p:nvPr>
        </p:nvSpPr>
        <p:spPr/>
        <p:txBody>
          <a:bodyPr/>
          <a:lstStyle/>
          <a:p>
            <a:r>
              <a:rPr lang="bg-BG"/>
              <a:t>Допълнителна информация</a:t>
            </a:r>
          </a:p>
        </p:txBody>
      </p:sp>
      <p:sp>
        <p:nvSpPr>
          <p:cNvPr id="5" name="Content Placeholder 2">
            <a:extLst>
              <a:ext uri="{FF2B5EF4-FFF2-40B4-BE49-F238E27FC236}">
                <a16:creationId xmlns:a16="http://schemas.microsoft.com/office/drawing/2014/main" id="{F567A181-C4B7-4D4B-8398-84F814A78CCF}"/>
              </a:ext>
            </a:extLst>
          </p:cNvPr>
          <p:cNvSpPr txBox="1">
            <a:spLocks/>
          </p:cNvSpPr>
          <p:nvPr/>
        </p:nvSpPr>
        <p:spPr>
          <a:xfrm>
            <a:off x="457200" y="2920399"/>
            <a:ext cx="8432194" cy="1708751"/>
          </a:xfrm>
          <a:prstGeom prst="rect">
            <a:avLst/>
          </a:prstGeom>
        </p:spPr>
        <p:txBody>
          <a:bodyPr vert="horz" lIns="0" tIns="45720" rIns="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a:buClr>
                <a:srgbClr val="ACC700"/>
              </a:buClr>
            </a:pPr>
            <a:r>
              <a:rPr lang="bg-BG" sz="1400" dirty="0">
                <a:solidFill>
                  <a:srgbClr val="ACC700"/>
                </a:solidFill>
              </a:rPr>
              <a:t>Разгледайте цялото свързано съдържание в приоритетната област „Автоматизиране на задачи“: </a:t>
            </a:r>
          </a:p>
          <a:p>
            <a:pPr marL="0" indent="0">
              <a:buNone/>
            </a:pPr>
            <a:r>
              <a:rPr lang="bg-BG" sz="1400" b="0" dirty="0">
                <a:solidFill>
                  <a:srgbClr val="003399"/>
                </a:solidFill>
                <a:hlinkClick r:id="rId4"/>
              </a:rPr>
              <a:t>https://healthy-workplaces.osha.europa.eu/bg/about-topic/priority-area/worker-management-through-ai</a:t>
            </a:r>
          </a:p>
          <a:p>
            <a:pPr>
              <a:buClr>
                <a:srgbClr val="ACC700"/>
              </a:buClr>
            </a:pPr>
            <a:r>
              <a:rPr lang="bg-BG" sz="1400" dirty="0">
                <a:solidFill>
                  <a:srgbClr val="ACC700"/>
                </a:solidFill>
              </a:rPr>
              <a:t>Направете справка с всички публикации по темата: </a:t>
            </a:r>
          </a:p>
          <a:p>
            <a:pPr marL="0" indent="0">
              <a:buNone/>
            </a:pPr>
            <a:r>
              <a:rPr lang="bg-BG" sz="1400" b="0" dirty="0">
                <a:hlinkClick r:id="rId5"/>
              </a:rPr>
              <a:t>https://osha.europa.eu/en/publications-priority-area/automation-tasks</a:t>
            </a:r>
          </a:p>
          <a:p>
            <a:pPr marL="0" indent="0">
              <a:buNone/>
            </a:pPr>
            <a:endParaRPr lang="en-GB" sz="1400" b="0" dirty="0"/>
          </a:p>
        </p:txBody>
      </p:sp>
    </p:spTree>
    <p:extLst>
      <p:ext uri="{BB962C8B-B14F-4D97-AF65-F5344CB8AC3E}">
        <p14:creationId xmlns:p14="http://schemas.microsoft.com/office/powerpoint/2010/main" val="24882669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B191B4-C1B8-0D9C-1708-2F4C52E16C45}"/>
              </a:ext>
            </a:extLst>
          </p:cNvPr>
          <p:cNvSpPr>
            <a:spLocks noGrp="1"/>
          </p:cNvSpPr>
          <p:nvPr>
            <p:ph sz="half" idx="1"/>
          </p:nvPr>
        </p:nvSpPr>
        <p:spPr>
          <a:xfrm>
            <a:off x="450000" y="2232253"/>
            <a:ext cx="7560000" cy="2119034"/>
          </a:xfrm>
        </p:spPr>
        <p:txBody>
          <a:bodyPr/>
          <a:lstStyle/>
          <a:p>
            <a:pPr marL="0" indent="0" algn="just">
              <a:buNone/>
            </a:pPr>
            <a:r>
              <a:rPr lang="ru-RU" sz="1200" b="0" dirty="0"/>
              <a:t>Нито Европейската агенция, нито което и да е лице, действащо от името на Агенцията, носят отговорност за начина, по който би могла да бъде използвана съдържащата се в настоящата публикация информация.</a:t>
            </a:r>
          </a:p>
          <a:p>
            <a:pPr marL="0" indent="0" algn="just">
              <a:buNone/>
            </a:pPr>
            <a:endParaRPr lang="ru-RU" sz="1200" b="0" dirty="0"/>
          </a:p>
          <a:p>
            <a:pPr marL="0" indent="0" algn="just">
              <a:buNone/>
            </a:pPr>
            <a:r>
              <a:rPr lang="ru-RU" sz="1200" b="0" dirty="0"/>
              <a:t>© Европейска агенция за безопасност и здраве при работа, 202</a:t>
            </a:r>
            <a:r>
              <a:rPr lang="en-US" sz="1200" b="0" dirty="0"/>
              <a:t>4</a:t>
            </a:r>
            <a:r>
              <a:rPr lang="ru-RU" sz="1200" b="0" dirty="0"/>
              <a:t> г.</a:t>
            </a:r>
          </a:p>
          <a:p>
            <a:pPr marL="0" indent="0" algn="just">
              <a:buNone/>
            </a:pPr>
            <a:r>
              <a:rPr lang="ru-RU" sz="1200" b="0" dirty="0"/>
              <a:t>Възпроизвеждането е разрешено, при условие че се посочи източникът.</a:t>
            </a:r>
          </a:p>
          <a:p>
            <a:pPr marL="0" indent="0" algn="just">
              <a:buNone/>
            </a:pPr>
            <a:r>
              <a:rPr lang="ru-RU" sz="1200" b="0" dirty="0"/>
              <a:t>За използването или възпроизвеждането на снимки или други материали, за които EU-OSHA не е носител на авторското право, трябва да се поиска разрешение директно от носителите на авторските права.</a:t>
            </a:r>
            <a:endParaRPr lang="en-GB" dirty="0"/>
          </a:p>
        </p:txBody>
      </p:sp>
    </p:spTree>
    <p:extLst>
      <p:ext uri="{BB962C8B-B14F-4D97-AF65-F5344CB8AC3E}">
        <p14:creationId xmlns:p14="http://schemas.microsoft.com/office/powerpoint/2010/main" val="344159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r>
              <a:rPr lang="bg-BG" sz="2400"/>
              <a:t>Определение</a:t>
            </a:r>
          </a:p>
        </p:txBody>
      </p:sp>
      <p:graphicFrame>
        <p:nvGraphicFramePr>
          <p:cNvPr id="5" name="Diagram 4">
            <a:extLst>
              <a:ext uri="{FF2B5EF4-FFF2-40B4-BE49-F238E27FC236}">
                <a16:creationId xmlns:a16="http://schemas.microsoft.com/office/drawing/2014/main" id="{FC55DD8B-861D-4386-84A0-546682163CD0}"/>
              </a:ext>
            </a:extLst>
          </p:cNvPr>
          <p:cNvGraphicFramePr/>
          <p:nvPr>
            <p:extLst>
              <p:ext uri="{D42A27DB-BD31-4B8C-83A1-F6EECF244321}">
                <p14:modId xmlns:p14="http://schemas.microsoft.com/office/powerpoint/2010/main" val="2496954833"/>
              </p:ext>
            </p:extLst>
          </p:nvPr>
        </p:nvGraphicFramePr>
        <p:xfrm>
          <a:off x="1608127" y="2620179"/>
          <a:ext cx="6647491" cy="151911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6" descr="A green outline of a file&#10;&#10;Description automatically generated">
            <a:extLst>
              <a:ext uri="{FF2B5EF4-FFF2-40B4-BE49-F238E27FC236}">
                <a16:creationId xmlns:a16="http://schemas.microsoft.com/office/drawing/2014/main" id="{565A8D21-9014-4BC7-99CE-A4B9422F3E1C}"/>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61394" y="891443"/>
            <a:ext cx="1221666" cy="1221666"/>
          </a:xfrm>
          <a:prstGeom prst="rect">
            <a:avLst/>
          </a:prstGeom>
        </p:spPr>
      </p:pic>
      <p:pic>
        <p:nvPicPr>
          <p:cNvPr id="8" name="Picture 7" descr="A blue and green background&#10;&#10;Description automatically generated">
            <a:extLst>
              <a:ext uri="{FF2B5EF4-FFF2-40B4-BE49-F238E27FC236}">
                <a16:creationId xmlns:a16="http://schemas.microsoft.com/office/drawing/2014/main" id="{054C05A5-0BEF-4BDD-8A82-E238E418AD8F}"/>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596397" y="1004207"/>
            <a:ext cx="6647491" cy="1036864"/>
          </a:xfrm>
          <a:prstGeom prst="roundRect">
            <a:avLst>
              <a:gd name="adj" fmla="val 16667"/>
            </a:avLst>
          </a:prstGeom>
          <a:ln>
            <a:noFill/>
          </a:ln>
          <a:effectLst/>
          <a:scene3d>
            <a:camera prst="orthographicFront"/>
            <a:lightRig rig="contrasting" dir="t">
              <a:rot lat="0" lon="0" rev="4200000"/>
            </a:lightRig>
          </a:scene3d>
          <a:sp3d prstMaterial="plastic">
            <a:contourClr>
              <a:srgbClr val="969696"/>
            </a:contourClr>
          </a:sp3d>
        </p:spPr>
      </p:pic>
      <p:sp>
        <p:nvSpPr>
          <p:cNvPr id="9" name="Content Placeholder 2">
            <a:extLst>
              <a:ext uri="{FF2B5EF4-FFF2-40B4-BE49-F238E27FC236}">
                <a16:creationId xmlns:a16="http://schemas.microsoft.com/office/drawing/2014/main" id="{AD7070E6-74C4-4212-B2DD-D4C920D0AAC7}"/>
              </a:ext>
            </a:extLst>
          </p:cNvPr>
          <p:cNvSpPr txBox="1">
            <a:spLocks/>
          </p:cNvSpPr>
          <p:nvPr/>
        </p:nvSpPr>
        <p:spPr>
          <a:xfrm>
            <a:off x="1698171" y="1158114"/>
            <a:ext cx="6447747" cy="866629"/>
          </a:xfrm>
          <a:prstGeom prst="rect">
            <a:avLst/>
          </a:prstGeom>
        </p:spPr>
        <p:txBody>
          <a:bodyPr vert="horz" lIns="0" tIns="0" rIns="0" bIns="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54000" indent="0">
              <a:buFont typeface="Wingdings" pitchFamily="2" charset="2"/>
              <a:buNone/>
            </a:pPr>
            <a:r>
              <a:rPr lang="bg-BG" sz="1400" i="1" dirty="0">
                <a:solidFill>
                  <a:schemeClr val="bg1"/>
                </a:solidFill>
              </a:rPr>
              <a:t>Изкуствен интелект (ИИ): системи с интелигентно поведение, които анализират средата и предприемат действия — с известна степен на автономност — за постигане на конкретни цели</a:t>
            </a:r>
            <a:r>
              <a:rPr lang="en-US" sz="1400" i="1" dirty="0">
                <a:solidFill>
                  <a:schemeClr val="bg1"/>
                </a:solidFill>
              </a:rPr>
              <a:t>.</a:t>
            </a:r>
            <a:endParaRPr lang="bg-BG" sz="1400" i="1" dirty="0">
              <a:solidFill>
                <a:schemeClr val="bg1"/>
              </a:solidFill>
            </a:endParaRPr>
          </a:p>
        </p:txBody>
      </p:sp>
    </p:spTree>
    <p:extLst>
      <p:ext uri="{BB962C8B-B14F-4D97-AF65-F5344CB8AC3E}">
        <p14:creationId xmlns:p14="http://schemas.microsoft.com/office/powerpoint/2010/main" val="9718835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Automation of person-related tasks"/>
          <p:cNvSpPr txBox="1">
            <a:spLocks noGrp="1"/>
          </p:cNvSpPr>
          <p:nvPr>
            <p:ph type="title"/>
          </p:nvPr>
        </p:nvSpPr>
        <p:spPr>
          <a:xfrm>
            <a:off x="450001" y="135000"/>
            <a:ext cx="8159845" cy="367200"/>
          </a:xfrm>
          <a:prstGeom prst="rect">
            <a:avLst/>
          </a:prstGeom>
        </p:spPr>
        <p:txBody>
          <a:bodyPr lIns="0"/>
          <a:lstStyle/>
          <a:p>
            <a:r>
              <a:rPr lang="bg-BG" sz="2400" dirty="0"/>
              <a:t>Подход към автоматизацията, основан на задачите</a:t>
            </a:r>
          </a:p>
        </p:txBody>
      </p:sp>
      <p:grpSp>
        <p:nvGrpSpPr>
          <p:cNvPr id="4" name="Group 3">
            <a:extLst>
              <a:ext uri="{FF2B5EF4-FFF2-40B4-BE49-F238E27FC236}">
                <a16:creationId xmlns:a16="http://schemas.microsoft.com/office/drawing/2014/main" id="{067FD3C4-99A8-431C-866A-E0D5DF0CAE48}"/>
              </a:ext>
            </a:extLst>
          </p:cNvPr>
          <p:cNvGrpSpPr/>
          <p:nvPr/>
        </p:nvGrpSpPr>
        <p:grpSpPr>
          <a:xfrm>
            <a:off x="973476" y="2532014"/>
            <a:ext cx="7036398" cy="1867575"/>
            <a:chOff x="1173843" y="2378848"/>
            <a:chExt cx="6458587" cy="1714213"/>
          </a:xfrm>
        </p:grpSpPr>
        <p:sp>
          <p:nvSpPr>
            <p:cNvPr id="8" name="Rechteck 7"/>
            <p:cNvSpPr/>
            <p:nvPr/>
          </p:nvSpPr>
          <p:spPr>
            <a:xfrm>
              <a:off x="1173843" y="2388081"/>
              <a:ext cx="6391280" cy="1704978"/>
            </a:xfrm>
            <a:prstGeom prst="rect">
              <a:avLst/>
            </a:prstGeom>
            <a:solidFill>
              <a:srgbClr val="D7E3AF">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9" name="Rechteck 8"/>
            <p:cNvSpPr/>
            <p:nvPr/>
          </p:nvSpPr>
          <p:spPr>
            <a:xfrm rot="16200000">
              <a:off x="6689138" y="3207842"/>
              <a:ext cx="1704978" cy="46990"/>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0" name="Rechteck 9"/>
            <p:cNvSpPr/>
            <p:nvPr/>
          </p:nvSpPr>
          <p:spPr>
            <a:xfrm rot="16200000">
              <a:off x="350253" y="3211679"/>
              <a:ext cx="1704977" cy="57785"/>
            </a:xfrm>
            <a:prstGeom prst="rect">
              <a:avLst/>
            </a:prstGeom>
            <a:solidFill>
              <a:srgbClr val="ACC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1" name="Rechteck 10"/>
            <p:cNvSpPr/>
            <p:nvPr/>
          </p:nvSpPr>
          <p:spPr>
            <a:xfrm>
              <a:off x="2099358" y="2388086"/>
              <a:ext cx="4533899" cy="1323975"/>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sp>
          <p:nvSpPr>
            <p:cNvPr id="12" name="Rechteck 11"/>
            <p:cNvSpPr/>
            <p:nvPr/>
          </p:nvSpPr>
          <p:spPr>
            <a:xfrm>
              <a:off x="2099358" y="3688794"/>
              <a:ext cx="4533899" cy="404267"/>
            </a:xfrm>
            <a:prstGeom prst="rect">
              <a:avLst/>
            </a:prstGeom>
            <a:solidFill>
              <a:schemeClr val="bg1"/>
            </a:solid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8" hangingPunct="0">
                <a:defRPr/>
              </a:pPr>
              <a:endParaRPr lang="de-DE" kern="0" dirty="0">
                <a:solidFill>
                  <a:srgbClr val="FFFFFF"/>
                </a:solidFill>
                <a:latin typeface="Helvetica"/>
                <a:cs typeface="Helvetica"/>
                <a:sym typeface="Arial"/>
              </a:endParaRPr>
            </a:p>
          </p:txBody>
        </p:sp>
        <p:cxnSp>
          <p:nvCxnSpPr>
            <p:cNvPr id="13" name="Gerader Verbinder 12"/>
            <p:cNvCxnSpPr/>
            <p:nvPr/>
          </p:nvCxnSpPr>
          <p:spPr>
            <a:xfrm>
              <a:off x="2099358" y="2388084"/>
              <a:ext cx="4533899" cy="1300709"/>
            </a:xfrm>
            <a:prstGeom prst="line">
              <a:avLst/>
            </a:prstGeom>
            <a:ln w="12700">
              <a:solidFill>
                <a:srgbClr val="F8B734"/>
              </a:solidFill>
              <a:prstDash val="dash"/>
            </a:ln>
          </p:spPr>
          <p:style>
            <a:lnRef idx="1">
              <a:schemeClr val="accent1"/>
            </a:lnRef>
            <a:fillRef idx="0">
              <a:schemeClr val="accent1"/>
            </a:fillRef>
            <a:effectRef idx="0">
              <a:schemeClr val="accent1"/>
            </a:effectRef>
            <a:fontRef idx="minor">
              <a:schemeClr val="tx1"/>
            </a:fontRef>
          </p:style>
        </p:cxnSp>
        <p:sp>
          <p:nvSpPr>
            <p:cNvPr id="14" name="Textfeld 13"/>
            <p:cNvSpPr txBox="1"/>
            <p:nvPr/>
          </p:nvSpPr>
          <p:spPr>
            <a:xfrm>
              <a:off x="1173843" y="3050491"/>
              <a:ext cx="925515" cy="369332"/>
            </a:xfrm>
            <a:prstGeom prst="rect">
              <a:avLst/>
            </a:prstGeom>
            <a:noFill/>
          </p:spPr>
          <p:txBody>
            <a:bodyPr wrap="square" rtlCol="0">
              <a:spAutoFit/>
            </a:bodyPr>
            <a:lstStyle/>
            <a:p>
              <a:pPr algn="ctr" defTabSz="914378" hangingPunct="0">
                <a:defRPr/>
              </a:pPr>
              <a:r>
                <a:rPr lang="bg-BG" sz="900" b="1">
                  <a:solidFill>
                    <a:srgbClr val="0E3399"/>
                  </a:solidFill>
                  <a:latin typeface="Arial" panose="020B0604020202020204" pitchFamily="34" charset="0"/>
                  <a:cs typeface="Arial" panose="020B0604020202020204" pitchFamily="34" charset="0"/>
                  <a:sym typeface="Arial"/>
                </a:rPr>
                <a:t>физически манипулации</a:t>
              </a:r>
            </a:p>
          </p:txBody>
        </p:sp>
        <p:sp>
          <p:nvSpPr>
            <p:cNvPr id="15" name="Textfeld 14"/>
            <p:cNvSpPr txBox="1"/>
            <p:nvPr/>
          </p:nvSpPr>
          <p:spPr>
            <a:xfrm>
              <a:off x="6513400" y="2979793"/>
              <a:ext cx="1119030" cy="507831"/>
            </a:xfrm>
            <a:prstGeom prst="rect">
              <a:avLst/>
            </a:prstGeom>
            <a:noFill/>
          </p:spPr>
          <p:txBody>
            <a:bodyPr wrap="square" rtlCol="0">
              <a:spAutoFit/>
            </a:bodyPr>
            <a:lstStyle/>
            <a:p>
              <a:pPr algn="ctr" defTabSz="914378" hangingPunct="0">
                <a:defRPr/>
              </a:pPr>
              <a:r>
                <a:rPr lang="bg-BG" sz="900" b="1">
                  <a:solidFill>
                    <a:srgbClr val="0E3399"/>
                  </a:solidFill>
                  <a:latin typeface="Arial" panose="020B0604020202020204" pitchFamily="34" charset="0"/>
                  <a:cs typeface="Arial" panose="020B0604020202020204" pitchFamily="34" charset="0"/>
                  <a:sym typeface="Arial"/>
                </a:rPr>
                <a:t>когнитивни</a:t>
              </a:r>
            </a:p>
            <a:p>
              <a:pPr algn="ctr" defTabSz="914378" hangingPunct="0">
                <a:defRPr/>
              </a:pPr>
              <a:r>
                <a:rPr lang="bg-BG" sz="900" b="1">
                  <a:solidFill>
                    <a:srgbClr val="0E3399"/>
                  </a:solidFill>
                  <a:latin typeface="Arial" panose="020B0604020202020204" pitchFamily="34" charset="0"/>
                  <a:cs typeface="Arial" panose="020B0604020202020204" pitchFamily="34" charset="0"/>
                  <a:sym typeface="Arial"/>
                </a:rPr>
                <a:t>(без физически манипулации)</a:t>
              </a:r>
            </a:p>
          </p:txBody>
        </p:sp>
        <p:sp>
          <p:nvSpPr>
            <p:cNvPr id="16" name="Textfeld 15"/>
            <p:cNvSpPr txBox="1"/>
            <p:nvPr/>
          </p:nvSpPr>
          <p:spPr>
            <a:xfrm>
              <a:off x="2312875" y="3286043"/>
              <a:ext cx="1123950" cy="369332"/>
            </a:xfrm>
            <a:prstGeom prst="rect">
              <a:avLst/>
            </a:prstGeom>
            <a:noFill/>
          </p:spPr>
          <p:txBody>
            <a:bodyPr wrap="square" rtlCol="0">
              <a:spAutoFit/>
            </a:bodyPr>
            <a:lstStyle/>
            <a:p>
              <a:pPr algn="ctr" defTabSz="914378" hangingPunct="0">
                <a:defRPr/>
              </a:pPr>
              <a:r>
                <a:rPr lang="bg-BG" sz="900">
                  <a:solidFill>
                    <a:srgbClr val="0E3399"/>
                  </a:solidFill>
                  <a:latin typeface="Arial" panose="020B0604020202020204" pitchFamily="34" charset="0"/>
                  <a:cs typeface="Arial" panose="020B0604020202020204" pitchFamily="34" charset="0"/>
                  <a:sym typeface="Arial"/>
                </a:rPr>
                <a:t>сглобяване на отделни части</a:t>
              </a:r>
            </a:p>
          </p:txBody>
        </p:sp>
        <p:sp>
          <p:nvSpPr>
            <p:cNvPr id="17" name="Textfeld 16"/>
            <p:cNvSpPr txBox="1"/>
            <p:nvPr/>
          </p:nvSpPr>
          <p:spPr>
            <a:xfrm>
              <a:off x="5396594" y="2631025"/>
              <a:ext cx="1000151" cy="339003"/>
            </a:xfrm>
            <a:prstGeom prst="rect">
              <a:avLst/>
            </a:prstGeom>
            <a:noFill/>
          </p:spPr>
          <p:txBody>
            <a:bodyPr wrap="square" rtlCol="0">
              <a:spAutoFit/>
            </a:bodyPr>
            <a:lstStyle/>
            <a:p>
              <a:pPr algn="ctr" defTabSz="914378" hangingPunct="0">
                <a:defRPr/>
              </a:pPr>
              <a:r>
                <a:rPr lang="bg-BG" sz="900" dirty="0">
                  <a:solidFill>
                    <a:srgbClr val="0E3399"/>
                  </a:solidFill>
                  <a:latin typeface="Arial" panose="020B0604020202020204" pitchFamily="34" charset="0"/>
                  <a:cs typeface="Arial" panose="020B0604020202020204" pitchFamily="34" charset="0"/>
                  <a:sym typeface="Arial"/>
                </a:rPr>
                <a:t>анализиране на данни за продажби</a:t>
              </a:r>
            </a:p>
          </p:txBody>
        </p:sp>
        <p:sp>
          <p:nvSpPr>
            <p:cNvPr id="18" name="Textfeld 17"/>
            <p:cNvSpPr txBox="1"/>
            <p:nvPr/>
          </p:nvSpPr>
          <p:spPr>
            <a:xfrm>
              <a:off x="3804331" y="2631025"/>
              <a:ext cx="1123950" cy="230832"/>
            </a:xfrm>
            <a:prstGeom prst="rect">
              <a:avLst/>
            </a:prstGeom>
            <a:noFill/>
          </p:spPr>
          <p:txBody>
            <a:bodyPr wrap="square" rtlCol="0">
              <a:spAutoFit/>
            </a:bodyPr>
            <a:lstStyle/>
            <a:p>
              <a:pPr algn="ctr" defTabSz="914378" hangingPunct="0">
                <a:defRPr/>
              </a:pPr>
              <a:r>
                <a:rPr lang="bg-BG" sz="900">
                  <a:solidFill>
                    <a:srgbClr val="0E3399"/>
                  </a:solidFill>
                  <a:latin typeface="Arial" panose="020B0604020202020204" pitchFamily="34" charset="0"/>
                  <a:cs typeface="Arial" panose="020B0604020202020204" pitchFamily="34" charset="0"/>
                  <a:sym typeface="Arial"/>
                </a:rPr>
                <a:t>провеждане на терапия</a:t>
              </a:r>
            </a:p>
          </p:txBody>
        </p:sp>
        <p:sp>
          <p:nvSpPr>
            <p:cNvPr id="19" name="Textfeld 18"/>
            <p:cNvSpPr txBox="1"/>
            <p:nvPr/>
          </p:nvSpPr>
          <p:spPr>
            <a:xfrm>
              <a:off x="3840845" y="3288893"/>
              <a:ext cx="1123950" cy="230832"/>
            </a:xfrm>
            <a:prstGeom prst="rect">
              <a:avLst/>
            </a:prstGeom>
            <a:noFill/>
          </p:spPr>
          <p:txBody>
            <a:bodyPr wrap="square" rtlCol="0">
              <a:spAutoFit/>
            </a:bodyPr>
            <a:lstStyle/>
            <a:p>
              <a:pPr algn="ctr" defTabSz="914378" hangingPunct="0">
                <a:defRPr/>
              </a:pPr>
              <a:r>
                <a:rPr lang="bg-BG" sz="900">
                  <a:solidFill>
                    <a:srgbClr val="0E3399"/>
                  </a:solidFill>
                  <a:latin typeface="Arial" panose="020B0604020202020204" pitchFamily="34" charset="0"/>
                  <a:cs typeface="Arial" panose="020B0604020202020204" pitchFamily="34" charset="0"/>
                  <a:sym typeface="Arial"/>
                </a:rPr>
                <a:t>вдигане на пациент</a:t>
              </a:r>
            </a:p>
          </p:txBody>
        </p:sp>
        <p:sp>
          <p:nvSpPr>
            <p:cNvPr id="20" name="Textfeld 19"/>
            <p:cNvSpPr txBox="1"/>
            <p:nvPr/>
          </p:nvSpPr>
          <p:spPr>
            <a:xfrm>
              <a:off x="2268029" y="3793354"/>
              <a:ext cx="1123950" cy="230832"/>
            </a:xfrm>
            <a:prstGeom prst="rect">
              <a:avLst/>
            </a:prstGeom>
            <a:noFill/>
          </p:spPr>
          <p:txBody>
            <a:bodyPr wrap="square" rtlCol="0">
              <a:spAutoFit/>
            </a:bodyPr>
            <a:lstStyle/>
            <a:p>
              <a:pPr algn="ctr" defTabSz="914378" hangingPunct="0">
                <a:defRPr/>
              </a:pPr>
              <a:r>
                <a:rPr lang="bg-BG" sz="900">
                  <a:solidFill>
                    <a:srgbClr val="0E3399"/>
                  </a:solidFill>
                  <a:latin typeface="Arial" panose="020B0604020202020204" pitchFamily="34" charset="0"/>
                  <a:cs typeface="Arial" panose="020B0604020202020204" pitchFamily="34" charset="0"/>
                  <a:sym typeface="Arial"/>
                </a:rPr>
                <a:t>свързани с обекти</a:t>
              </a:r>
            </a:p>
          </p:txBody>
        </p:sp>
        <p:sp>
          <p:nvSpPr>
            <p:cNvPr id="21" name="Textfeld 20"/>
            <p:cNvSpPr txBox="1"/>
            <p:nvPr/>
          </p:nvSpPr>
          <p:spPr>
            <a:xfrm>
              <a:off x="3804331" y="3728233"/>
              <a:ext cx="1123950" cy="230832"/>
            </a:xfrm>
            <a:prstGeom prst="rect">
              <a:avLst/>
            </a:prstGeom>
            <a:noFill/>
          </p:spPr>
          <p:txBody>
            <a:bodyPr wrap="square" rtlCol="0">
              <a:spAutoFit/>
            </a:bodyPr>
            <a:lstStyle/>
            <a:p>
              <a:pPr algn="ctr" defTabSz="914378" hangingPunct="0">
                <a:defRPr/>
              </a:pPr>
              <a:r>
                <a:rPr lang="bg-BG" sz="900" dirty="0">
                  <a:solidFill>
                    <a:srgbClr val="0E3399"/>
                  </a:solidFill>
                  <a:latin typeface="Arial" panose="020B0604020202020204" pitchFamily="34" charset="0"/>
                  <a:cs typeface="Arial" panose="020B0604020202020204" pitchFamily="34" charset="0"/>
                  <a:sym typeface="Arial"/>
                </a:rPr>
                <a:t>свързани с индивиди</a:t>
              </a:r>
            </a:p>
          </p:txBody>
        </p:sp>
        <p:sp>
          <p:nvSpPr>
            <p:cNvPr id="22" name="Textfeld 21"/>
            <p:cNvSpPr txBox="1"/>
            <p:nvPr/>
          </p:nvSpPr>
          <p:spPr>
            <a:xfrm>
              <a:off x="5329125" y="3748349"/>
              <a:ext cx="1160464" cy="230832"/>
            </a:xfrm>
            <a:prstGeom prst="rect">
              <a:avLst/>
            </a:prstGeom>
            <a:noFill/>
          </p:spPr>
          <p:txBody>
            <a:bodyPr wrap="square" rtlCol="0">
              <a:spAutoFit/>
            </a:bodyPr>
            <a:lstStyle/>
            <a:p>
              <a:pPr algn="ctr" defTabSz="914378" hangingPunct="0">
                <a:defRPr/>
              </a:pPr>
              <a:r>
                <a:rPr lang="bg-BG" sz="900" dirty="0">
                  <a:solidFill>
                    <a:srgbClr val="0E3399"/>
                  </a:solidFill>
                  <a:latin typeface="Arial" panose="020B0604020202020204" pitchFamily="34" charset="0"/>
                  <a:cs typeface="Arial" panose="020B0604020202020204" pitchFamily="34" charset="0"/>
                  <a:sym typeface="Arial"/>
                </a:rPr>
                <a:t>свързани с информация</a:t>
              </a:r>
            </a:p>
          </p:txBody>
        </p:sp>
        <p:cxnSp>
          <p:nvCxnSpPr>
            <p:cNvPr id="23" name="Gerader Verbinder 22"/>
            <p:cNvCxnSpPr/>
            <p:nvPr/>
          </p:nvCxnSpPr>
          <p:spPr>
            <a:xfrm flipH="1">
              <a:off x="3570176" y="2379451"/>
              <a:ext cx="794" cy="1688617"/>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cxnSp>
          <p:nvCxnSpPr>
            <p:cNvPr id="24" name="Gerader Verbinder 23"/>
            <p:cNvCxnSpPr/>
            <p:nvPr/>
          </p:nvCxnSpPr>
          <p:spPr>
            <a:xfrm>
              <a:off x="5175932" y="2379450"/>
              <a:ext cx="9525" cy="1704976"/>
            </a:xfrm>
            <a:prstGeom prst="line">
              <a:avLst/>
            </a:prstGeom>
            <a:ln>
              <a:solidFill>
                <a:srgbClr val="0054A8"/>
              </a:solidFill>
              <a:prstDash val="sysDash"/>
            </a:ln>
          </p:spPr>
          <p:style>
            <a:lnRef idx="1">
              <a:schemeClr val="accent1"/>
            </a:lnRef>
            <a:fillRef idx="0">
              <a:schemeClr val="accent1"/>
            </a:fillRef>
            <a:effectRef idx="0">
              <a:schemeClr val="accent1"/>
            </a:effectRef>
            <a:fontRef idx="minor">
              <a:schemeClr val="tx1"/>
            </a:fontRef>
          </p:style>
        </p:cxnSp>
      </p:grpSp>
      <p:sp>
        <p:nvSpPr>
          <p:cNvPr id="2" name="Textfeld 1"/>
          <p:cNvSpPr txBox="1"/>
          <p:nvPr/>
        </p:nvSpPr>
        <p:spPr>
          <a:xfrm>
            <a:off x="518031" y="857314"/>
            <a:ext cx="7753102" cy="861774"/>
          </a:xfrm>
          <a:prstGeom prst="rect">
            <a:avLst/>
          </a:prstGeom>
          <a:noFill/>
        </p:spPr>
        <p:txBody>
          <a:bodyPr wrap="square" lIns="0" tIns="0" rIns="0" bIns="0" rtlCol="0">
            <a:spAutoFit/>
          </a:bodyPr>
          <a:lstStyle/>
          <a:p>
            <a:pPr marL="54000" defTabSz="342900">
              <a:spcBef>
                <a:spcPts val="450"/>
              </a:spcBef>
              <a:buClr>
                <a:schemeClr val="tx2"/>
              </a:buClr>
            </a:pPr>
            <a:r>
              <a:rPr lang="bg-BG" sz="1400" b="1" i="1" dirty="0">
                <a:solidFill>
                  <a:srgbClr val="003399"/>
                </a:solidFill>
              </a:rPr>
              <a:t>Задачите са по-подходяща единица за анализ, когато се изследва въздействието на потенциала за автоматизация. Подходът с акцент върху задачите дава възможност за по-нюансирано и задълбочено разбиране за това кои специфични аспекти на човешкия труд могат да бъдат автоматизирани по-лесно</a:t>
            </a:r>
            <a:r>
              <a:rPr lang="en-US" sz="1400" b="1" i="1" dirty="0">
                <a:solidFill>
                  <a:srgbClr val="003399"/>
                </a:solidFill>
              </a:rPr>
              <a:t>.</a:t>
            </a:r>
            <a:endParaRPr lang="bg-BG" sz="1400" b="1" i="1" dirty="0">
              <a:solidFill>
                <a:srgbClr val="003399"/>
              </a:solidFill>
            </a:endParaRPr>
          </a:p>
        </p:txBody>
      </p:sp>
      <p:sp>
        <p:nvSpPr>
          <p:cNvPr id="7" name="Speech Bubble: Rectangle 6">
            <a:extLst>
              <a:ext uri="{FF2B5EF4-FFF2-40B4-BE49-F238E27FC236}">
                <a16:creationId xmlns:a16="http://schemas.microsoft.com/office/drawing/2014/main" id="{75BAEB7C-F209-429B-9932-2637E2027AC7}"/>
              </a:ext>
            </a:extLst>
          </p:cNvPr>
          <p:cNvSpPr/>
          <p:nvPr/>
        </p:nvSpPr>
        <p:spPr>
          <a:xfrm>
            <a:off x="450001" y="743916"/>
            <a:ext cx="8010258" cy="1322047"/>
          </a:xfrm>
          <a:custGeom>
            <a:avLst/>
            <a:gdLst>
              <a:gd name="connsiteX0" fmla="*/ 0 w 7786688"/>
              <a:gd name="connsiteY0" fmla="*/ 0 h 1154162"/>
              <a:gd name="connsiteX1" fmla="*/ 4542235 w 7786688"/>
              <a:gd name="connsiteY1" fmla="*/ 0 h 1154162"/>
              <a:gd name="connsiteX2" fmla="*/ 4542235 w 7786688"/>
              <a:gd name="connsiteY2" fmla="*/ 0 h 1154162"/>
              <a:gd name="connsiteX3" fmla="*/ 6488907 w 7786688"/>
              <a:gd name="connsiteY3" fmla="*/ 0 h 1154162"/>
              <a:gd name="connsiteX4" fmla="*/ 7786688 w 7786688"/>
              <a:gd name="connsiteY4" fmla="*/ 0 h 1154162"/>
              <a:gd name="connsiteX5" fmla="*/ 7786688 w 7786688"/>
              <a:gd name="connsiteY5" fmla="*/ 673261 h 1154162"/>
              <a:gd name="connsiteX6" fmla="*/ 7786688 w 7786688"/>
              <a:gd name="connsiteY6" fmla="*/ 673261 h 1154162"/>
              <a:gd name="connsiteX7" fmla="*/ 7786688 w 7786688"/>
              <a:gd name="connsiteY7" fmla="*/ 961802 h 1154162"/>
              <a:gd name="connsiteX8" fmla="*/ 7786688 w 7786688"/>
              <a:gd name="connsiteY8" fmla="*/ 1154162 h 1154162"/>
              <a:gd name="connsiteX9" fmla="*/ 6488907 w 7786688"/>
              <a:gd name="connsiteY9" fmla="*/ 1154162 h 1154162"/>
              <a:gd name="connsiteX10" fmla="*/ 5959775 w 7786688"/>
              <a:gd name="connsiteY10" fmla="*/ 1353151 h 1154162"/>
              <a:gd name="connsiteX11" fmla="*/ 4542235 w 7786688"/>
              <a:gd name="connsiteY11" fmla="*/ 1154162 h 1154162"/>
              <a:gd name="connsiteX12" fmla="*/ 0 w 7786688"/>
              <a:gd name="connsiteY12" fmla="*/ 1154162 h 1154162"/>
              <a:gd name="connsiteX13" fmla="*/ 0 w 7786688"/>
              <a:gd name="connsiteY13" fmla="*/ 961802 h 1154162"/>
              <a:gd name="connsiteX14" fmla="*/ 0 w 7786688"/>
              <a:gd name="connsiteY14" fmla="*/ 673261 h 1154162"/>
              <a:gd name="connsiteX15" fmla="*/ 0 w 7786688"/>
              <a:gd name="connsiteY15" fmla="*/ 673261 h 1154162"/>
              <a:gd name="connsiteX16" fmla="*/ 0 w 7786688"/>
              <a:gd name="connsiteY16" fmla="*/ 0 h 1154162"/>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4542235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53151"/>
              <a:gd name="connsiteX1" fmla="*/ 4542235 w 7786688"/>
              <a:gd name="connsiteY1" fmla="*/ 0 h 1353151"/>
              <a:gd name="connsiteX2" fmla="*/ 4542235 w 7786688"/>
              <a:gd name="connsiteY2" fmla="*/ 0 h 1353151"/>
              <a:gd name="connsiteX3" fmla="*/ 6488907 w 7786688"/>
              <a:gd name="connsiteY3" fmla="*/ 0 h 1353151"/>
              <a:gd name="connsiteX4" fmla="*/ 7786688 w 7786688"/>
              <a:gd name="connsiteY4" fmla="*/ 0 h 1353151"/>
              <a:gd name="connsiteX5" fmla="*/ 7786688 w 7786688"/>
              <a:gd name="connsiteY5" fmla="*/ 673261 h 1353151"/>
              <a:gd name="connsiteX6" fmla="*/ 7786688 w 7786688"/>
              <a:gd name="connsiteY6" fmla="*/ 673261 h 1353151"/>
              <a:gd name="connsiteX7" fmla="*/ 7786688 w 7786688"/>
              <a:gd name="connsiteY7" fmla="*/ 961802 h 1353151"/>
              <a:gd name="connsiteX8" fmla="*/ 7786688 w 7786688"/>
              <a:gd name="connsiteY8" fmla="*/ 1154162 h 1353151"/>
              <a:gd name="connsiteX9" fmla="*/ 7205599 w 7786688"/>
              <a:gd name="connsiteY9" fmla="*/ 1121211 h 1353151"/>
              <a:gd name="connsiteX10" fmla="*/ 5959775 w 7786688"/>
              <a:gd name="connsiteY10" fmla="*/ 1353151 h 1353151"/>
              <a:gd name="connsiteX11" fmla="*/ 6601694 w 7786688"/>
              <a:gd name="connsiteY11" fmla="*/ 1154162 h 1353151"/>
              <a:gd name="connsiteX12" fmla="*/ 0 w 7786688"/>
              <a:gd name="connsiteY12" fmla="*/ 1154162 h 1353151"/>
              <a:gd name="connsiteX13" fmla="*/ 0 w 7786688"/>
              <a:gd name="connsiteY13" fmla="*/ 961802 h 1353151"/>
              <a:gd name="connsiteX14" fmla="*/ 0 w 7786688"/>
              <a:gd name="connsiteY14" fmla="*/ 673261 h 1353151"/>
              <a:gd name="connsiteX15" fmla="*/ 0 w 7786688"/>
              <a:gd name="connsiteY15" fmla="*/ 673261 h 1353151"/>
              <a:gd name="connsiteX16" fmla="*/ 0 w 7786688"/>
              <a:gd name="connsiteY16" fmla="*/ 0 h 1353151"/>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205599 w 7786688"/>
              <a:gd name="connsiteY9" fmla="*/ 1121211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86103"/>
              <a:gd name="connsiteX1" fmla="*/ 4542235 w 7786688"/>
              <a:gd name="connsiteY1" fmla="*/ 0 h 1386103"/>
              <a:gd name="connsiteX2" fmla="*/ 4542235 w 7786688"/>
              <a:gd name="connsiteY2" fmla="*/ 0 h 1386103"/>
              <a:gd name="connsiteX3" fmla="*/ 6488907 w 7786688"/>
              <a:gd name="connsiteY3" fmla="*/ 0 h 1386103"/>
              <a:gd name="connsiteX4" fmla="*/ 7786688 w 7786688"/>
              <a:gd name="connsiteY4" fmla="*/ 0 h 1386103"/>
              <a:gd name="connsiteX5" fmla="*/ 7786688 w 7786688"/>
              <a:gd name="connsiteY5" fmla="*/ 673261 h 1386103"/>
              <a:gd name="connsiteX6" fmla="*/ 7786688 w 7786688"/>
              <a:gd name="connsiteY6" fmla="*/ 673261 h 1386103"/>
              <a:gd name="connsiteX7" fmla="*/ 7786688 w 7786688"/>
              <a:gd name="connsiteY7" fmla="*/ 961802 h 1386103"/>
              <a:gd name="connsiteX8" fmla="*/ 7786688 w 7786688"/>
              <a:gd name="connsiteY8" fmla="*/ 1154162 h 1386103"/>
              <a:gd name="connsiteX9" fmla="*/ 7192527 w 7786688"/>
              <a:gd name="connsiteY9" fmla="*/ 1152587 h 1386103"/>
              <a:gd name="connsiteX10" fmla="*/ 6898889 w 7786688"/>
              <a:gd name="connsiteY10" fmla="*/ 1386103 h 1386103"/>
              <a:gd name="connsiteX11" fmla="*/ 6601694 w 7786688"/>
              <a:gd name="connsiteY11" fmla="*/ 1154162 h 1386103"/>
              <a:gd name="connsiteX12" fmla="*/ 0 w 7786688"/>
              <a:gd name="connsiteY12" fmla="*/ 1154162 h 1386103"/>
              <a:gd name="connsiteX13" fmla="*/ 0 w 7786688"/>
              <a:gd name="connsiteY13" fmla="*/ 961802 h 1386103"/>
              <a:gd name="connsiteX14" fmla="*/ 0 w 7786688"/>
              <a:gd name="connsiteY14" fmla="*/ 673261 h 1386103"/>
              <a:gd name="connsiteX15" fmla="*/ 0 w 7786688"/>
              <a:gd name="connsiteY15" fmla="*/ 673261 h 1386103"/>
              <a:gd name="connsiteX16" fmla="*/ 0 w 7786688"/>
              <a:gd name="connsiteY16" fmla="*/ 0 h 138610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601694 w 7786688"/>
              <a:gd name="connsiteY11" fmla="*/ 1154162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7192527 w 7786688"/>
              <a:gd name="connsiteY9" fmla="*/ 1152587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70516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27833"/>
              <a:gd name="connsiteX1" fmla="*/ 4542235 w 7786688"/>
              <a:gd name="connsiteY1" fmla="*/ 0 h 1327833"/>
              <a:gd name="connsiteX2" fmla="*/ 4542235 w 7786688"/>
              <a:gd name="connsiteY2" fmla="*/ 0 h 1327833"/>
              <a:gd name="connsiteX3" fmla="*/ 6488907 w 7786688"/>
              <a:gd name="connsiteY3" fmla="*/ 0 h 1327833"/>
              <a:gd name="connsiteX4" fmla="*/ 7786688 w 7786688"/>
              <a:gd name="connsiteY4" fmla="*/ 0 h 1327833"/>
              <a:gd name="connsiteX5" fmla="*/ 7786688 w 7786688"/>
              <a:gd name="connsiteY5" fmla="*/ 673261 h 1327833"/>
              <a:gd name="connsiteX6" fmla="*/ 7786688 w 7786688"/>
              <a:gd name="connsiteY6" fmla="*/ 673261 h 1327833"/>
              <a:gd name="connsiteX7" fmla="*/ 7786688 w 7786688"/>
              <a:gd name="connsiteY7" fmla="*/ 961802 h 1327833"/>
              <a:gd name="connsiteX8" fmla="*/ 7786688 w 7786688"/>
              <a:gd name="connsiteY8" fmla="*/ 1154162 h 1327833"/>
              <a:gd name="connsiteX9" fmla="*/ 6987736 w 7786688"/>
              <a:gd name="connsiteY9" fmla="*/ 1166034 h 1327833"/>
              <a:gd name="connsiteX10" fmla="*/ 6894531 w 7786688"/>
              <a:gd name="connsiteY10" fmla="*/ 1327833 h 1327833"/>
              <a:gd name="connsiteX11" fmla="*/ 6749841 w 7786688"/>
              <a:gd name="connsiteY11" fmla="*/ 1158644 h 1327833"/>
              <a:gd name="connsiteX12" fmla="*/ 0 w 7786688"/>
              <a:gd name="connsiteY12" fmla="*/ 1154162 h 1327833"/>
              <a:gd name="connsiteX13" fmla="*/ 0 w 7786688"/>
              <a:gd name="connsiteY13" fmla="*/ 961802 h 1327833"/>
              <a:gd name="connsiteX14" fmla="*/ 0 w 7786688"/>
              <a:gd name="connsiteY14" fmla="*/ 673261 h 1327833"/>
              <a:gd name="connsiteX15" fmla="*/ 0 w 7786688"/>
              <a:gd name="connsiteY15" fmla="*/ 673261 h 1327833"/>
              <a:gd name="connsiteX16" fmla="*/ 0 w 7786688"/>
              <a:gd name="connsiteY16" fmla="*/ 0 h 1327833"/>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749841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6987736 w 7786688"/>
              <a:gd name="connsiteY9" fmla="*/ 1166034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05421"/>
              <a:gd name="connsiteX1" fmla="*/ 4542235 w 7786688"/>
              <a:gd name="connsiteY1" fmla="*/ 0 h 1305421"/>
              <a:gd name="connsiteX2" fmla="*/ 4542235 w 7786688"/>
              <a:gd name="connsiteY2" fmla="*/ 0 h 1305421"/>
              <a:gd name="connsiteX3" fmla="*/ 6488907 w 7786688"/>
              <a:gd name="connsiteY3" fmla="*/ 0 h 1305421"/>
              <a:gd name="connsiteX4" fmla="*/ 7786688 w 7786688"/>
              <a:gd name="connsiteY4" fmla="*/ 0 h 1305421"/>
              <a:gd name="connsiteX5" fmla="*/ 7786688 w 7786688"/>
              <a:gd name="connsiteY5" fmla="*/ 673261 h 1305421"/>
              <a:gd name="connsiteX6" fmla="*/ 7786688 w 7786688"/>
              <a:gd name="connsiteY6" fmla="*/ 673261 h 1305421"/>
              <a:gd name="connsiteX7" fmla="*/ 7786688 w 7786688"/>
              <a:gd name="connsiteY7" fmla="*/ 961802 h 1305421"/>
              <a:gd name="connsiteX8" fmla="*/ 7786688 w 7786688"/>
              <a:gd name="connsiteY8" fmla="*/ 1154162 h 1305421"/>
              <a:gd name="connsiteX9" fmla="*/ 7068543 w 7786688"/>
              <a:gd name="connsiteY9" fmla="*/ 1161878 h 1305421"/>
              <a:gd name="connsiteX10" fmla="*/ 6868388 w 7786688"/>
              <a:gd name="connsiteY10" fmla="*/ 1305421 h 1305421"/>
              <a:gd name="connsiteX11" fmla="*/ 6681155 w 7786688"/>
              <a:gd name="connsiteY11" fmla="*/ 1158644 h 1305421"/>
              <a:gd name="connsiteX12" fmla="*/ 0 w 7786688"/>
              <a:gd name="connsiteY12" fmla="*/ 1154162 h 1305421"/>
              <a:gd name="connsiteX13" fmla="*/ 0 w 7786688"/>
              <a:gd name="connsiteY13" fmla="*/ 961802 h 1305421"/>
              <a:gd name="connsiteX14" fmla="*/ 0 w 7786688"/>
              <a:gd name="connsiteY14" fmla="*/ 673261 h 1305421"/>
              <a:gd name="connsiteX15" fmla="*/ 0 w 7786688"/>
              <a:gd name="connsiteY15" fmla="*/ 673261 h 1305421"/>
              <a:gd name="connsiteX16" fmla="*/ 0 w 7786688"/>
              <a:gd name="connsiteY16" fmla="*/ 0 h 1305421"/>
              <a:gd name="connsiteX0" fmla="*/ 0 w 7786688"/>
              <a:gd name="connsiteY0" fmla="*/ 0 h 1322047"/>
              <a:gd name="connsiteX1" fmla="*/ 4542235 w 7786688"/>
              <a:gd name="connsiteY1" fmla="*/ 0 h 1322047"/>
              <a:gd name="connsiteX2" fmla="*/ 4542235 w 7786688"/>
              <a:gd name="connsiteY2" fmla="*/ 0 h 1322047"/>
              <a:gd name="connsiteX3" fmla="*/ 6488907 w 7786688"/>
              <a:gd name="connsiteY3" fmla="*/ 0 h 1322047"/>
              <a:gd name="connsiteX4" fmla="*/ 7786688 w 7786688"/>
              <a:gd name="connsiteY4" fmla="*/ 0 h 1322047"/>
              <a:gd name="connsiteX5" fmla="*/ 7786688 w 7786688"/>
              <a:gd name="connsiteY5" fmla="*/ 673261 h 1322047"/>
              <a:gd name="connsiteX6" fmla="*/ 7786688 w 7786688"/>
              <a:gd name="connsiteY6" fmla="*/ 673261 h 1322047"/>
              <a:gd name="connsiteX7" fmla="*/ 7786688 w 7786688"/>
              <a:gd name="connsiteY7" fmla="*/ 961802 h 1322047"/>
              <a:gd name="connsiteX8" fmla="*/ 7786688 w 7786688"/>
              <a:gd name="connsiteY8" fmla="*/ 1154162 h 1322047"/>
              <a:gd name="connsiteX9" fmla="*/ 7068543 w 7786688"/>
              <a:gd name="connsiteY9" fmla="*/ 1161878 h 1322047"/>
              <a:gd name="connsiteX10" fmla="*/ 6900711 w 7786688"/>
              <a:gd name="connsiteY10" fmla="*/ 1322047 h 1322047"/>
              <a:gd name="connsiteX11" fmla="*/ 6681155 w 7786688"/>
              <a:gd name="connsiteY11" fmla="*/ 1158644 h 1322047"/>
              <a:gd name="connsiteX12" fmla="*/ 0 w 7786688"/>
              <a:gd name="connsiteY12" fmla="*/ 1154162 h 1322047"/>
              <a:gd name="connsiteX13" fmla="*/ 0 w 7786688"/>
              <a:gd name="connsiteY13" fmla="*/ 961802 h 1322047"/>
              <a:gd name="connsiteX14" fmla="*/ 0 w 7786688"/>
              <a:gd name="connsiteY14" fmla="*/ 673261 h 1322047"/>
              <a:gd name="connsiteX15" fmla="*/ 0 w 7786688"/>
              <a:gd name="connsiteY15" fmla="*/ 673261 h 1322047"/>
              <a:gd name="connsiteX16" fmla="*/ 0 w 7786688"/>
              <a:gd name="connsiteY16" fmla="*/ 0 h 1322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86688" h="1322047">
                <a:moveTo>
                  <a:pt x="0" y="0"/>
                </a:moveTo>
                <a:lnTo>
                  <a:pt x="4542235" y="0"/>
                </a:lnTo>
                <a:lnTo>
                  <a:pt x="4542235" y="0"/>
                </a:lnTo>
                <a:lnTo>
                  <a:pt x="6488907" y="0"/>
                </a:lnTo>
                <a:lnTo>
                  <a:pt x="7786688" y="0"/>
                </a:lnTo>
                <a:lnTo>
                  <a:pt x="7786688" y="673261"/>
                </a:lnTo>
                <a:lnTo>
                  <a:pt x="7786688" y="673261"/>
                </a:lnTo>
                <a:lnTo>
                  <a:pt x="7786688" y="961802"/>
                </a:lnTo>
                <a:lnTo>
                  <a:pt x="7786688" y="1154162"/>
                </a:lnTo>
                <a:lnTo>
                  <a:pt x="7068543" y="1161878"/>
                </a:lnTo>
                <a:lnTo>
                  <a:pt x="6900711" y="1322047"/>
                </a:lnTo>
                <a:lnTo>
                  <a:pt x="6681155" y="1158644"/>
                </a:lnTo>
                <a:lnTo>
                  <a:pt x="0" y="1154162"/>
                </a:lnTo>
                <a:lnTo>
                  <a:pt x="0" y="961802"/>
                </a:lnTo>
                <a:lnTo>
                  <a:pt x="0" y="673261"/>
                </a:lnTo>
                <a:lnTo>
                  <a:pt x="0" y="673261"/>
                </a:lnTo>
                <a:lnTo>
                  <a:pt x="0" y="0"/>
                </a:lnTo>
                <a:close/>
              </a:path>
            </a:pathLst>
          </a:custGeom>
          <a:noFill/>
          <a:ln>
            <a:solidFill>
              <a:srgbClr val="ACC7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8947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lIns="0"/>
          <a:lstStyle/>
          <a:p>
            <a:pPr>
              <a:lnSpc>
                <a:spcPct val="90000"/>
              </a:lnSpc>
            </a:pPr>
            <a:r>
              <a:rPr lang="bg-BG" sz="2400"/>
              <a:t>Таксономия</a:t>
            </a:r>
          </a:p>
        </p:txBody>
      </p:sp>
      <p:grpSp>
        <p:nvGrpSpPr>
          <p:cNvPr id="31" name="Group 30">
            <a:extLst>
              <a:ext uri="{FF2B5EF4-FFF2-40B4-BE49-F238E27FC236}">
                <a16:creationId xmlns:a16="http://schemas.microsoft.com/office/drawing/2014/main" id="{9CCB0116-5626-561D-6F97-10D44C3E9BAD}"/>
              </a:ext>
            </a:extLst>
          </p:cNvPr>
          <p:cNvGrpSpPr/>
          <p:nvPr/>
        </p:nvGrpSpPr>
        <p:grpSpPr>
          <a:xfrm>
            <a:off x="1823044" y="732656"/>
            <a:ext cx="4813786" cy="4074898"/>
            <a:chOff x="1713394" y="502200"/>
            <a:chExt cx="5829935" cy="4998974"/>
          </a:xfrm>
        </p:grpSpPr>
        <p:sp>
          <p:nvSpPr>
            <p:cNvPr id="3" name="Rechteck 3">
              <a:extLst>
                <a:ext uri="{FF2B5EF4-FFF2-40B4-BE49-F238E27FC236}">
                  <a16:creationId xmlns:a16="http://schemas.microsoft.com/office/drawing/2014/main" id="{65B4E2D3-8FD3-9046-75C8-BB5C9CE980A8}"/>
                </a:ext>
              </a:extLst>
            </p:cNvPr>
            <p:cNvSpPr/>
            <p:nvPr/>
          </p:nvSpPr>
          <p:spPr>
            <a:xfrm>
              <a:off x="1713394" y="481854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pPr>
                <a:lnSpc>
                  <a:spcPct val="90000"/>
                </a:lnSpc>
              </a:pPr>
              <a:endParaRPr lang="de-DE" sz="1600"/>
            </a:p>
          </p:txBody>
        </p:sp>
        <p:sp>
          <p:nvSpPr>
            <p:cNvPr id="4" name="Rechteck 4">
              <a:extLst>
                <a:ext uri="{FF2B5EF4-FFF2-40B4-BE49-F238E27FC236}">
                  <a16:creationId xmlns:a16="http://schemas.microsoft.com/office/drawing/2014/main" id="{C19CA67F-DE49-AAD0-2571-758A791BEF92}"/>
                </a:ext>
              </a:extLst>
            </p:cNvPr>
            <p:cNvSpPr/>
            <p:nvPr/>
          </p:nvSpPr>
          <p:spPr>
            <a:xfrm>
              <a:off x="1713394" y="399495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pPr>
                <a:lnSpc>
                  <a:spcPct val="90000"/>
                </a:lnSpc>
              </a:pPr>
              <a:endParaRPr lang="de-DE" sz="1600"/>
            </a:p>
          </p:txBody>
        </p:sp>
        <p:sp>
          <p:nvSpPr>
            <p:cNvPr id="6" name="Rechteck 5">
              <a:extLst>
                <a:ext uri="{FF2B5EF4-FFF2-40B4-BE49-F238E27FC236}">
                  <a16:creationId xmlns:a16="http://schemas.microsoft.com/office/drawing/2014/main" id="{957C5087-9FEF-F30B-119B-C1A3863822AC}"/>
                </a:ext>
              </a:extLst>
            </p:cNvPr>
            <p:cNvSpPr/>
            <p:nvPr/>
          </p:nvSpPr>
          <p:spPr>
            <a:xfrm>
              <a:off x="1729904" y="3119289"/>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pPr>
                <a:lnSpc>
                  <a:spcPct val="90000"/>
                </a:lnSpc>
              </a:pPr>
              <a:endParaRPr lang="de-DE" sz="1600"/>
            </a:p>
          </p:txBody>
        </p:sp>
        <p:sp>
          <p:nvSpPr>
            <p:cNvPr id="7" name="Rechteck 6">
              <a:extLst>
                <a:ext uri="{FF2B5EF4-FFF2-40B4-BE49-F238E27FC236}">
                  <a16:creationId xmlns:a16="http://schemas.microsoft.com/office/drawing/2014/main" id="{3B768A2A-1AD6-AED2-752E-DF2329881297}"/>
                </a:ext>
              </a:extLst>
            </p:cNvPr>
            <p:cNvSpPr/>
            <p:nvPr/>
          </p:nvSpPr>
          <p:spPr>
            <a:xfrm>
              <a:off x="1714029" y="230077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pPr>
                <a:lnSpc>
                  <a:spcPct val="90000"/>
                </a:lnSpc>
              </a:pPr>
              <a:endParaRPr lang="de-DE" sz="1600"/>
            </a:p>
          </p:txBody>
        </p:sp>
        <p:sp>
          <p:nvSpPr>
            <p:cNvPr id="8" name="Rechteck 7">
              <a:extLst>
                <a:ext uri="{FF2B5EF4-FFF2-40B4-BE49-F238E27FC236}">
                  <a16:creationId xmlns:a16="http://schemas.microsoft.com/office/drawing/2014/main" id="{ECF274B0-8C99-0488-5105-790E638C6B7B}"/>
                </a:ext>
              </a:extLst>
            </p:cNvPr>
            <p:cNvSpPr/>
            <p:nvPr/>
          </p:nvSpPr>
          <p:spPr>
            <a:xfrm>
              <a:off x="1714029" y="13812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pPr>
                <a:lnSpc>
                  <a:spcPct val="90000"/>
                </a:lnSpc>
              </a:pPr>
              <a:endParaRPr lang="de-DE" sz="1600"/>
            </a:p>
          </p:txBody>
        </p:sp>
        <p:sp>
          <p:nvSpPr>
            <p:cNvPr id="9" name="Rechteck 8">
              <a:extLst>
                <a:ext uri="{FF2B5EF4-FFF2-40B4-BE49-F238E27FC236}">
                  <a16:creationId xmlns:a16="http://schemas.microsoft.com/office/drawing/2014/main" id="{EDC91961-118E-F96C-9D81-E1879FDA4689}"/>
                </a:ext>
              </a:extLst>
            </p:cNvPr>
            <p:cNvSpPr/>
            <p:nvPr/>
          </p:nvSpPr>
          <p:spPr>
            <a:xfrm>
              <a:off x="1713394" y="517694"/>
              <a:ext cx="5813425" cy="667385"/>
            </a:xfrm>
            <a:prstGeom prst="rect">
              <a:avLst/>
            </a:prstGeom>
            <a:solidFill>
              <a:srgbClr val="D7E3AF">
                <a:alpha val="50000"/>
              </a:srgbClr>
            </a:solidFill>
            <a:ln w="12700" cap="flat" cmpd="sng" algn="ctr">
              <a:noFill/>
              <a:prstDash val="solid"/>
              <a:miter lim="800000"/>
            </a:ln>
            <a:effectLst/>
          </p:spPr>
          <p:txBody>
            <a:bodyPr rtlCol="0" anchor="ctr"/>
            <a:lstStyle/>
            <a:p>
              <a:pPr>
                <a:lnSpc>
                  <a:spcPct val="90000"/>
                </a:lnSpc>
              </a:pPr>
              <a:endParaRPr lang="de-DE" sz="1600"/>
            </a:p>
          </p:txBody>
        </p:sp>
        <p:sp>
          <p:nvSpPr>
            <p:cNvPr id="10" name="Rechteck 9">
              <a:extLst>
                <a:ext uri="{FF2B5EF4-FFF2-40B4-BE49-F238E27FC236}">
                  <a16:creationId xmlns:a16="http://schemas.microsoft.com/office/drawing/2014/main" id="{86EBA126-43BF-A4A4-BEAB-744A64C4A2D2}"/>
                </a:ext>
              </a:extLst>
            </p:cNvPr>
            <p:cNvSpPr/>
            <p:nvPr/>
          </p:nvSpPr>
          <p:spPr>
            <a:xfrm rot="16200000">
              <a:off x="-119658" y="2335889"/>
              <a:ext cx="4998974" cy="1331595"/>
            </a:xfrm>
            <a:prstGeom prst="rect">
              <a:avLst/>
            </a:prstGeom>
            <a:solidFill>
              <a:srgbClr val="ACC700"/>
            </a:solidFill>
            <a:ln w="12700" cap="flat" cmpd="sng" algn="ctr">
              <a:noFill/>
              <a:prstDash val="solid"/>
              <a:miter lim="800000"/>
            </a:ln>
            <a:effectLst/>
          </p:spPr>
          <p:txBody>
            <a:bodyPr rtlCol="0" anchor="ctr"/>
            <a:lstStyle/>
            <a:p>
              <a:pPr>
                <a:lnSpc>
                  <a:spcPct val="90000"/>
                </a:lnSpc>
              </a:pPr>
              <a:endParaRPr lang="de-DE" sz="1600"/>
            </a:p>
          </p:txBody>
        </p:sp>
        <p:sp>
          <p:nvSpPr>
            <p:cNvPr id="11" name="Rechteck 19">
              <a:extLst>
                <a:ext uri="{FF2B5EF4-FFF2-40B4-BE49-F238E27FC236}">
                  <a16:creationId xmlns:a16="http://schemas.microsoft.com/office/drawing/2014/main" id="{E2874F16-D6D2-4F25-4022-68474B7DD5ED}"/>
                </a:ext>
              </a:extLst>
            </p:cNvPr>
            <p:cNvSpPr>
              <a:spLocks noChangeArrowheads="1"/>
            </p:cNvSpPr>
            <p:nvPr/>
          </p:nvSpPr>
          <p:spPr bwMode="auto">
            <a:xfrm>
              <a:off x="1773719" y="517694"/>
              <a:ext cx="1120775" cy="619264"/>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Бекенд</a:t>
              </a:r>
              <a:br>
                <a:rPr kumimoji="0" lang="bg-BG"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bg-BG"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(софтуер)</a:t>
              </a:r>
            </a:p>
          </p:txBody>
        </p:sp>
        <p:sp>
          <p:nvSpPr>
            <p:cNvPr id="12" name="Rechteck 22">
              <a:extLst>
                <a:ext uri="{FF2B5EF4-FFF2-40B4-BE49-F238E27FC236}">
                  <a16:creationId xmlns:a16="http://schemas.microsoft.com/office/drawing/2014/main" id="{9255B243-1633-1DB0-FEB5-7ECEB886A6E0}"/>
                </a:ext>
              </a:extLst>
            </p:cNvPr>
            <p:cNvSpPr>
              <a:spLocks noChangeArrowheads="1"/>
            </p:cNvSpPr>
            <p:nvPr/>
          </p:nvSpPr>
          <p:spPr bwMode="auto">
            <a:xfrm>
              <a:off x="1791181" y="1370321"/>
              <a:ext cx="1120775" cy="678358"/>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Фронтенд</a:t>
              </a:r>
              <a:br>
                <a:rPr kumimoji="0" lang="bg-BG"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bg-BG"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(устройство)</a:t>
              </a:r>
            </a:p>
          </p:txBody>
        </p:sp>
        <p:sp>
          <p:nvSpPr>
            <p:cNvPr id="13" name="Rechteck 23">
              <a:extLst>
                <a:ext uri="{FF2B5EF4-FFF2-40B4-BE49-F238E27FC236}">
                  <a16:creationId xmlns:a16="http://schemas.microsoft.com/office/drawing/2014/main" id="{0E9BBCC4-A3F6-57A1-9925-0BF4F6383E8B}"/>
                </a:ext>
              </a:extLst>
            </p:cNvPr>
            <p:cNvSpPr>
              <a:spLocks noChangeArrowheads="1"/>
            </p:cNvSpPr>
            <p:nvPr/>
          </p:nvSpPr>
          <p:spPr bwMode="auto">
            <a:xfrm>
              <a:off x="1803880" y="2263012"/>
              <a:ext cx="1120775" cy="670717"/>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Вид на задачата</a:t>
              </a:r>
            </a:p>
          </p:txBody>
        </p:sp>
        <p:sp>
          <p:nvSpPr>
            <p:cNvPr id="14" name="Rechteck 24">
              <a:extLst>
                <a:ext uri="{FF2B5EF4-FFF2-40B4-BE49-F238E27FC236}">
                  <a16:creationId xmlns:a16="http://schemas.microsoft.com/office/drawing/2014/main" id="{2286F2A8-1E38-F55A-AC6A-FF5ADC0F34A4}"/>
                </a:ext>
              </a:extLst>
            </p:cNvPr>
            <p:cNvSpPr>
              <a:spLocks noChangeArrowheads="1"/>
            </p:cNvSpPr>
            <p:nvPr/>
          </p:nvSpPr>
          <p:spPr bwMode="auto">
            <a:xfrm>
              <a:off x="1784831" y="3146733"/>
              <a:ext cx="1120775" cy="639941"/>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Характеристики на задачата</a:t>
              </a:r>
            </a:p>
          </p:txBody>
        </p:sp>
        <p:sp>
          <p:nvSpPr>
            <p:cNvPr id="15" name="Rechteck 26">
              <a:extLst>
                <a:ext uri="{FF2B5EF4-FFF2-40B4-BE49-F238E27FC236}">
                  <a16:creationId xmlns:a16="http://schemas.microsoft.com/office/drawing/2014/main" id="{16C4D990-ACD2-3CA1-6948-EB21678C879D}"/>
                </a:ext>
              </a:extLst>
            </p:cNvPr>
            <p:cNvSpPr>
              <a:spLocks noChangeArrowheads="1"/>
            </p:cNvSpPr>
            <p:nvPr/>
          </p:nvSpPr>
          <p:spPr bwMode="auto">
            <a:xfrm>
              <a:off x="1797531" y="3994954"/>
              <a:ext cx="1120775" cy="667385"/>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1" i="0" u="none" strike="noStrike" cap="none" normalizeH="0" baseline="0" dirty="0">
                  <a:ln>
                    <a:noFill/>
                  </a:ln>
                  <a:solidFill>
                    <a:srgbClr val="0E3399"/>
                  </a:solidFill>
                  <a:effectLst/>
                  <a:latin typeface="Arial"/>
                  <a:cs typeface="Arial"/>
                </a:rPr>
                <a:t>(Полу) </a:t>
              </a:r>
              <a:r>
                <a:rPr lang="bg-BG" sz="800" b="1" dirty="0" err="1">
                  <a:solidFill>
                    <a:srgbClr val="0E3399"/>
                  </a:solidFill>
                  <a:latin typeface="Arial"/>
                  <a:cs typeface="Arial"/>
                </a:rPr>
                <a:t>Автоматиза-ция</a:t>
              </a:r>
              <a:r>
                <a:rPr kumimoji="0" lang="bg-BG" sz="800" b="1" i="0" u="none" strike="noStrike" cap="none" normalizeH="0" baseline="0" dirty="0">
                  <a:ln>
                    <a:noFill/>
                  </a:ln>
                  <a:solidFill>
                    <a:srgbClr val="0E3399"/>
                  </a:solidFill>
                  <a:effectLst/>
                  <a:latin typeface="Arial"/>
                  <a:cs typeface="Arial"/>
                </a:rPr>
                <a:t> на задачите</a:t>
              </a:r>
            </a:p>
          </p:txBody>
        </p:sp>
        <p:sp>
          <p:nvSpPr>
            <p:cNvPr id="16" name="Rechteck 30">
              <a:extLst>
                <a:ext uri="{FF2B5EF4-FFF2-40B4-BE49-F238E27FC236}">
                  <a16:creationId xmlns:a16="http://schemas.microsoft.com/office/drawing/2014/main" id="{F9A1AB9A-D7D4-B2F3-171F-AE50957776EC}"/>
                </a:ext>
              </a:extLst>
            </p:cNvPr>
            <p:cNvSpPr>
              <a:spLocks noChangeArrowheads="1"/>
            </p:cNvSpPr>
            <p:nvPr/>
          </p:nvSpPr>
          <p:spPr bwMode="auto">
            <a:xfrm>
              <a:off x="3149445" y="648645"/>
              <a:ext cx="1886269"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algn="ctr" eaLnBrk="0" fontAlgn="base" hangingPunct="0">
                <a:lnSpc>
                  <a:spcPct val="90000"/>
                </a:lnSpc>
                <a:spcBef>
                  <a:spcPct val="0"/>
                </a:spcBef>
                <a:spcAft>
                  <a:spcPct val="0"/>
                </a:spcAft>
              </a:pPr>
              <a:r>
                <a:rPr lang="bg-BG" sz="800">
                  <a:solidFill>
                    <a:srgbClr val="0E3399"/>
                  </a:solidFill>
                  <a:latin typeface="Arial" panose="020B0604020202020204" pitchFamily="34" charset="0"/>
                  <a:cs typeface="Arial" panose="020B0604020202020204" pitchFamily="34" charset="0"/>
                </a:rPr>
                <a:t>сложен,</a:t>
              </a:r>
              <a:br>
                <a:rPr lang="bg-BG" sz="800">
                  <a:solidFill>
                    <a:srgbClr val="0E3399"/>
                  </a:solidFill>
                  <a:latin typeface="Arial" panose="020B0604020202020204" pitchFamily="34" charset="0"/>
                  <a:cs typeface="Arial" panose="020B0604020202020204" pitchFamily="34" charset="0"/>
                </a:rPr>
              </a:br>
              <a:r>
                <a:rPr lang="bg-BG" sz="800">
                  <a:solidFill>
                    <a:srgbClr val="0E3399"/>
                  </a:solidFill>
                  <a:latin typeface="Arial" panose="020B0604020202020204" pitchFamily="34" charset="0"/>
                  <a:cs typeface="Arial" panose="020B0604020202020204" pitchFamily="34" charset="0"/>
                </a:rPr>
                <a:t>не се основава на ИИ</a:t>
              </a:r>
            </a:p>
          </p:txBody>
        </p:sp>
        <p:sp>
          <p:nvSpPr>
            <p:cNvPr id="17" name="Rechteck 33">
              <a:extLst>
                <a:ext uri="{FF2B5EF4-FFF2-40B4-BE49-F238E27FC236}">
                  <a16:creationId xmlns:a16="http://schemas.microsoft.com/office/drawing/2014/main" id="{F5B47CD3-FCCA-78AB-74C9-3432A0A0CE3E}"/>
                </a:ext>
              </a:extLst>
            </p:cNvPr>
            <p:cNvSpPr>
              <a:spLocks noChangeArrowheads="1"/>
            </p:cNvSpPr>
            <p:nvPr/>
          </p:nvSpPr>
          <p:spPr bwMode="auto">
            <a:xfrm>
              <a:off x="5479579" y="648645"/>
              <a:ext cx="1945004"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Основан на ИИ</a:t>
              </a:r>
            </a:p>
          </p:txBody>
        </p:sp>
        <p:sp>
          <p:nvSpPr>
            <p:cNvPr id="18" name="Rechteck 37">
              <a:extLst>
                <a:ext uri="{FF2B5EF4-FFF2-40B4-BE49-F238E27FC236}">
                  <a16:creationId xmlns:a16="http://schemas.microsoft.com/office/drawing/2014/main" id="{DBE608F4-48D8-D064-76F0-3DA24B03C991}"/>
                </a:ext>
              </a:extLst>
            </p:cNvPr>
            <p:cNvSpPr>
              <a:spLocks noChangeArrowheads="1"/>
            </p:cNvSpPr>
            <p:nvPr/>
          </p:nvSpPr>
          <p:spPr bwMode="auto">
            <a:xfrm>
              <a:off x="5479579" y="1517819"/>
              <a:ext cx="1936750" cy="393700"/>
            </a:xfrm>
            <a:prstGeom prst="rect">
              <a:avLst/>
            </a:prstGeom>
            <a:solidFill>
              <a:srgbClr val="FFFFFF"/>
            </a:solidFill>
            <a:ln w="6350">
              <a:solidFill>
                <a:srgbClr val="ACC700"/>
              </a:solidFill>
              <a:miter lim="800000"/>
              <a:headEnd/>
              <a:tailEnd/>
            </a:ln>
          </p:spPr>
          <p:txBody>
            <a:bodyPr vert="horz" wrap="square" lIns="0" tIns="45720" rIns="0" bIns="45720" numCol="1" anchor="ctr" anchorCtr="0" compatLnSpc="1">
              <a:prstTxWarp prst="textNoShape">
                <a:avLst/>
              </a:prstTxWarp>
            </a:bodyPr>
            <a:lstStyle/>
            <a:p>
              <a:pPr lvl="0" algn="ctr" eaLnBrk="0" fontAlgn="base" hangingPunct="0">
                <a:lnSpc>
                  <a:spcPct val="90000"/>
                </a:lnSpc>
                <a:spcBef>
                  <a:spcPct val="0"/>
                </a:spcBef>
                <a:spcAft>
                  <a:spcPct val="0"/>
                </a:spcAft>
              </a:pPr>
              <a:r>
                <a:rPr lang="bg-BG" sz="800">
                  <a:solidFill>
                    <a:srgbClr val="0E3399"/>
                  </a:solidFill>
                  <a:latin typeface="Arial" panose="020B0604020202020204" pitchFamily="34" charset="0"/>
                  <a:cs typeface="Arial" panose="020B0604020202020204" pitchFamily="34" charset="0"/>
                </a:rPr>
                <a:t>без физическа манипулация/действие:</a:t>
              </a:r>
            </a:p>
            <a:p>
              <a:pPr lvl="0" algn="ctr" eaLnBrk="0" fontAlgn="base" hangingPunct="0">
                <a:lnSpc>
                  <a:spcPct val="90000"/>
                </a:lnSpc>
                <a:spcBef>
                  <a:spcPct val="0"/>
                </a:spcBef>
                <a:spcAft>
                  <a:spcPct val="0"/>
                </a:spcAft>
              </a:pPr>
              <a:r>
                <a:rPr lang="bg-BG" sz="800">
                  <a:solidFill>
                    <a:srgbClr val="0E3399"/>
                  </a:solidFill>
                  <a:latin typeface="Arial" panose="020B0604020202020204" pitchFamily="34" charset="0"/>
                  <a:cs typeface="Arial" panose="020B0604020202020204" pitchFamily="34" charset="0"/>
                </a:rPr>
                <a:t>интелигентни ИКТ</a:t>
              </a:r>
            </a:p>
          </p:txBody>
        </p:sp>
        <p:sp>
          <p:nvSpPr>
            <p:cNvPr id="19" name="Rechteck 18">
              <a:extLst>
                <a:ext uri="{FF2B5EF4-FFF2-40B4-BE49-F238E27FC236}">
                  <a16:creationId xmlns:a16="http://schemas.microsoft.com/office/drawing/2014/main" id="{2500B2BA-169B-A912-B29E-C10DB395F69B}"/>
                </a:ext>
              </a:extLst>
            </p:cNvPr>
            <p:cNvSpPr/>
            <p:nvPr/>
          </p:nvSpPr>
          <p:spPr>
            <a:xfrm>
              <a:off x="3140240" y="2362369"/>
              <a:ext cx="4276090" cy="542925"/>
            </a:xfrm>
            <a:prstGeom prst="rect">
              <a:avLst/>
            </a:prstGeom>
            <a:solidFill>
              <a:sysClr val="window" lastClr="FFFFFF"/>
            </a:solidFill>
            <a:ln w="6350" cap="flat" cmpd="sng" algn="ctr">
              <a:solidFill>
                <a:srgbClr val="ACC700"/>
              </a:solidFill>
              <a:prstDash val="solid"/>
              <a:miter lim="800000"/>
            </a:ln>
            <a:effectLst/>
          </p:spPr>
          <p:txBody>
            <a:bodyPr rtlCol="0" anchor="ctr"/>
            <a:lstStyle/>
            <a:p>
              <a:pPr>
                <a:lnSpc>
                  <a:spcPct val="90000"/>
                </a:lnSpc>
              </a:pPr>
              <a:endParaRPr lang="de-DE" sz="1600"/>
            </a:p>
          </p:txBody>
        </p:sp>
        <p:sp>
          <p:nvSpPr>
            <p:cNvPr id="20" name="Rechteck 61">
              <a:extLst>
                <a:ext uri="{FF2B5EF4-FFF2-40B4-BE49-F238E27FC236}">
                  <a16:creationId xmlns:a16="http://schemas.microsoft.com/office/drawing/2014/main" id="{B8E05741-F736-4033-9149-C8756A961F15}"/>
                </a:ext>
              </a:extLst>
            </p:cNvPr>
            <p:cNvSpPr>
              <a:spLocks noChangeArrowheads="1"/>
            </p:cNvSpPr>
            <p:nvPr/>
          </p:nvSpPr>
          <p:spPr bwMode="auto">
            <a:xfrm>
              <a:off x="3142461" y="3197763"/>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рутинни</a:t>
              </a:r>
              <a:b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endPar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endParaRPr>
            </a:p>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нерутинни</a:t>
              </a:r>
            </a:p>
          </p:txBody>
        </p:sp>
        <p:cxnSp>
          <p:nvCxnSpPr>
            <p:cNvPr id="21" name="Gerader Verbinder 20">
              <a:extLst>
                <a:ext uri="{FF2B5EF4-FFF2-40B4-BE49-F238E27FC236}">
                  <a16:creationId xmlns:a16="http://schemas.microsoft.com/office/drawing/2014/main" id="{C9F80317-CAB6-CEFE-9039-A06812D0D8AE}"/>
                </a:ext>
              </a:extLst>
            </p:cNvPr>
            <p:cNvCxnSpPr>
              <a:cxnSpLocks/>
            </p:cNvCxnSpPr>
            <p:nvPr/>
          </p:nvCxnSpPr>
          <p:spPr>
            <a:xfrm>
              <a:off x="3172624" y="2394753"/>
              <a:ext cx="4243706" cy="510541"/>
            </a:xfrm>
            <a:prstGeom prst="line">
              <a:avLst/>
            </a:prstGeom>
            <a:noFill/>
            <a:ln w="9525" cap="flat" cmpd="sng" algn="ctr">
              <a:solidFill>
                <a:srgbClr val="F8B734"/>
              </a:solidFill>
              <a:prstDash val="dash"/>
              <a:miter lim="800000"/>
            </a:ln>
            <a:effectLst/>
          </p:spPr>
        </p:cxnSp>
        <p:sp>
          <p:nvSpPr>
            <p:cNvPr id="22" name="Textfeld 64">
              <a:extLst>
                <a:ext uri="{FF2B5EF4-FFF2-40B4-BE49-F238E27FC236}">
                  <a16:creationId xmlns:a16="http://schemas.microsoft.com/office/drawing/2014/main" id="{F6826743-43B9-6070-57E9-EC27EB6C6F8E}"/>
                </a:ext>
              </a:extLst>
            </p:cNvPr>
            <p:cNvSpPr txBox="1">
              <a:spLocks noChangeArrowheads="1"/>
            </p:cNvSpPr>
            <p:nvPr/>
          </p:nvSpPr>
          <p:spPr bwMode="auto">
            <a:xfrm>
              <a:off x="4405865" y="2382688"/>
              <a:ext cx="1753418" cy="5210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свързана с информация</a:t>
              </a:r>
              <a:b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свързана с индивид</a:t>
              </a:r>
              <a:b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свързана с обект</a:t>
              </a:r>
            </a:p>
          </p:txBody>
        </p:sp>
        <p:cxnSp>
          <p:nvCxnSpPr>
            <p:cNvPr id="23" name="Gerader Verbinder 22">
              <a:extLst>
                <a:ext uri="{FF2B5EF4-FFF2-40B4-BE49-F238E27FC236}">
                  <a16:creationId xmlns:a16="http://schemas.microsoft.com/office/drawing/2014/main" id="{77E466C6-E509-208E-A7EF-94E733ACF655}"/>
                </a:ext>
              </a:extLst>
            </p:cNvPr>
            <p:cNvCxnSpPr/>
            <p:nvPr/>
          </p:nvCxnSpPr>
          <p:spPr>
            <a:xfrm>
              <a:off x="3144049" y="3428534"/>
              <a:ext cx="4276090" cy="0"/>
            </a:xfrm>
            <a:prstGeom prst="line">
              <a:avLst/>
            </a:prstGeom>
            <a:noFill/>
            <a:ln w="9525" cap="flat" cmpd="sng" algn="ctr">
              <a:solidFill>
                <a:srgbClr val="F8B734"/>
              </a:solidFill>
              <a:prstDash val="dash"/>
              <a:miter lim="800000"/>
            </a:ln>
            <a:effectLst/>
          </p:spPr>
        </p:cxnSp>
        <p:sp>
          <p:nvSpPr>
            <p:cNvPr id="24" name="Rechteck 29">
              <a:extLst>
                <a:ext uri="{FF2B5EF4-FFF2-40B4-BE49-F238E27FC236}">
                  <a16:creationId xmlns:a16="http://schemas.microsoft.com/office/drawing/2014/main" id="{AFC49164-06CE-23EC-A6C6-C8D96A65B354}"/>
                </a:ext>
              </a:extLst>
            </p:cNvPr>
            <p:cNvSpPr>
              <a:spLocks noChangeArrowheads="1"/>
            </p:cNvSpPr>
            <p:nvPr/>
          </p:nvSpPr>
          <p:spPr bwMode="auto">
            <a:xfrm>
              <a:off x="1819439" y="4857284"/>
              <a:ext cx="1120775" cy="643890"/>
            </a:xfrm>
            <a:prstGeom prst="rect">
              <a:avLst/>
            </a:prstGeom>
            <a:solidFill>
              <a:srgbClr val="FFFFFF"/>
            </a:solidFill>
            <a:ln w="6350">
              <a:solidFill>
                <a:srgbClr val="D7E3AF"/>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1"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Измерение на БЗР</a:t>
              </a:r>
            </a:p>
          </p:txBody>
        </p:sp>
        <p:sp>
          <p:nvSpPr>
            <p:cNvPr id="25" name="Rechteck 31">
              <a:extLst>
                <a:ext uri="{FF2B5EF4-FFF2-40B4-BE49-F238E27FC236}">
                  <a16:creationId xmlns:a16="http://schemas.microsoft.com/office/drawing/2014/main" id="{FC6F0277-8098-FB25-2BAD-A14252409D2E}"/>
                </a:ext>
              </a:extLst>
            </p:cNvPr>
            <p:cNvSpPr>
              <a:spLocks noChangeArrowheads="1"/>
            </p:cNvSpPr>
            <p:nvPr/>
          </p:nvSpPr>
          <p:spPr bwMode="auto">
            <a:xfrm>
              <a:off x="3147859" y="4918649"/>
              <a:ext cx="4276725" cy="49530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физически и/или психосоциални </a:t>
              </a:r>
              <a:b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br>
              <a:r>
                <a:rPr kumimoji="0" lang="bg-BG" sz="800" b="0" i="0" u="none" strike="noStrike" cap="none" normalizeH="0" baseline="0">
                  <a:ln>
                    <a:noFill/>
                  </a:ln>
                  <a:solidFill>
                    <a:srgbClr val="0E3399"/>
                  </a:solidFill>
                  <a:effectLst/>
                  <a:latin typeface="Arial" panose="020B0604020202020204" pitchFamily="34" charset="0"/>
                  <a:ea typeface="+mn-ea"/>
                  <a:cs typeface="Arial" panose="020B0604020202020204" pitchFamily="34" charset="0"/>
                </a:rPr>
                <a:t>организационни</a:t>
              </a:r>
            </a:p>
          </p:txBody>
        </p:sp>
        <p:sp>
          <p:nvSpPr>
            <p:cNvPr id="26" name="Rechteck 42">
              <a:extLst>
                <a:ext uri="{FF2B5EF4-FFF2-40B4-BE49-F238E27FC236}">
                  <a16:creationId xmlns:a16="http://schemas.microsoft.com/office/drawing/2014/main" id="{0990881A-A28A-1528-4613-91520F927D2F}"/>
                </a:ext>
              </a:extLst>
            </p:cNvPr>
            <p:cNvSpPr>
              <a:spLocks noChangeArrowheads="1"/>
            </p:cNvSpPr>
            <p:nvPr/>
          </p:nvSpPr>
          <p:spPr bwMode="auto">
            <a:xfrm>
              <a:off x="3147858" y="4077274"/>
              <a:ext cx="4276725" cy="506413"/>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lvl="0" algn="ctr" eaLnBrk="0" fontAlgn="base" hangingPunct="0">
                <a:lnSpc>
                  <a:spcPct val="90000"/>
                </a:lnSpc>
                <a:spcBef>
                  <a:spcPct val="0"/>
                </a:spcBef>
                <a:spcAft>
                  <a:spcPct val="0"/>
                </a:spcAft>
              </a:pPr>
              <a:r>
                <a:rPr lang="bg-BG" sz="800">
                  <a:solidFill>
                    <a:srgbClr val="0E3399"/>
                  </a:solidFill>
                  <a:latin typeface="Arial" panose="020B0604020202020204" pitchFamily="34" charset="0"/>
                  <a:cs typeface="Arial" panose="020B0604020202020204" pitchFamily="34" charset="0"/>
                </a:rPr>
                <a:t>съдействие</a:t>
              </a:r>
              <a:br>
                <a:rPr lang="bg-BG" sz="800">
                  <a:solidFill>
                    <a:srgbClr val="0E3399"/>
                  </a:solidFill>
                  <a:latin typeface="Arial" panose="020B0604020202020204" pitchFamily="34" charset="0"/>
                  <a:cs typeface="Arial" panose="020B0604020202020204" pitchFamily="34" charset="0"/>
                </a:rPr>
              </a:br>
              <a:endParaRPr lang="bg-BG" sz="800">
                <a:solidFill>
                  <a:srgbClr val="0E3399"/>
                </a:solidFill>
                <a:latin typeface="Arial" panose="020B0604020202020204" pitchFamily="34" charset="0"/>
                <a:cs typeface="Arial" panose="020B0604020202020204" pitchFamily="34" charset="0"/>
              </a:endParaRPr>
            </a:p>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0" i="0" u="none" strike="noStrike" cap="none" normalizeH="0" baseline="0">
                  <a:ln>
                    <a:noFill/>
                  </a:ln>
                  <a:solidFill>
                    <a:srgbClr val="0E3399"/>
                  </a:solidFill>
                  <a:effectLst/>
                  <a:latin typeface="Arial" panose="020B0604020202020204" pitchFamily="34" charset="0"/>
                  <a:cs typeface="Arial" panose="020B0604020202020204" pitchFamily="34" charset="0"/>
                </a:rPr>
                <a:t>заместване</a:t>
              </a:r>
            </a:p>
          </p:txBody>
        </p:sp>
        <p:cxnSp>
          <p:nvCxnSpPr>
            <p:cNvPr id="27" name="Gerader Verbinder 26">
              <a:extLst>
                <a:ext uri="{FF2B5EF4-FFF2-40B4-BE49-F238E27FC236}">
                  <a16:creationId xmlns:a16="http://schemas.microsoft.com/office/drawing/2014/main" id="{5B621ED7-DB06-7AFD-E53D-A7D9867CB3EF}"/>
                </a:ext>
              </a:extLst>
            </p:cNvPr>
            <p:cNvCxnSpPr/>
            <p:nvPr/>
          </p:nvCxnSpPr>
          <p:spPr>
            <a:xfrm>
              <a:off x="3140239" y="4327694"/>
              <a:ext cx="4276090" cy="0"/>
            </a:xfrm>
            <a:prstGeom prst="line">
              <a:avLst/>
            </a:prstGeom>
            <a:noFill/>
            <a:ln w="9525" cap="flat" cmpd="sng" algn="ctr">
              <a:solidFill>
                <a:srgbClr val="F8B734"/>
              </a:solidFill>
              <a:prstDash val="dash"/>
              <a:miter lim="800000"/>
            </a:ln>
            <a:effectLst/>
          </p:spPr>
        </p:cxnSp>
        <p:sp>
          <p:nvSpPr>
            <p:cNvPr id="28" name="Text Box 2">
              <a:extLst>
                <a:ext uri="{FF2B5EF4-FFF2-40B4-BE49-F238E27FC236}">
                  <a16:creationId xmlns:a16="http://schemas.microsoft.com/office/drawing/2014/main" id="{CCA7F2BF-C9CE-B1E9-D38B-411ABF434A47}"/>
                </a:ext>
              </a:extLst>
            </p:cNvPr>
            <p:cNvSpPr txBox="1">
              <a:spLocks noChangeArrowheads="1"/>
            </p:cNvSpPr>
            <p:nvPr/>
          </p:nvSpPr>
          <p:spPr bwMode="auto">
            <a:xfrm>
              <a:off x="3214057" y="2628118"/>
              <a:ext cx="976222" cy="249198"/>
            </a:xfrm>
            <a:prstGeom prst="rect">
              <a:avLst/>
            </a:prstGeom>
            <a:solidFill>
              <a:schemeClr val="bg1"/>
            </a:solidFill>
            <a:ln w="6350">
              <a:solidFill>
                <a:schemeClr val="bg1"/>
              </a:solidFill>
              <a:miter lim="800000"/>
              <a:headEnd/>
              <a:tailEnd/>
            </a:ln>
          </p:spPr>
          <p:txBody>
            <a:bodyPr vert="horz" wrap="square" lIns="91440" tIns="45720" rIns="91440" bIns="45720" numCol="1" anchor="t" anchorCtr="0" compatLnSpc="1">
              <a:prstTxWarp prst="textNoShape">
                <a:avLst/>
              </a:prstTxWarp>
              <a:spAutoFit/>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0" i="0" u="none" strike="noStrike" cap="none" normalizeH="0" baseline="0" dirty="0">
                  <a:ln>
                    <a:noFill/>
                  </a:ln>
                  <a:solidFill>
                    <a:srgbClr val="0E3399"/>
                  </a:solidFill>
                  <a:effectLst/>
                  <a:latin typeface="Arial" panose="020B0604020202020204" pitchFamily="34" charset="0"/>
                  <a:ea typeface="Times New Roman" panose="02020603050405020304" pitchFamily="18" charset="0"/>
                  <a:cs typeface="Arial" panose="020B0604020202020204" pitchFamily="34" charset="0"/>
                </a:rPr>
                <a:t>физическа</a:t>
              </a:r>
            </a:p>
          </p:txBody>
        </p:sp>
        <p:sp>
          <p:nvSpPr>
            <p:cNvPr id="29" name="Rechteck 38">
              <a:extLst>
                <a:ext uri="{FF2B5EF4-FFF2-40B4-BE49-F238E27FC236}">
                  <a16:creationId xmlns:a16="http://schemas.microsoft.com/office/drawing/2014/main" id="{80709727-E9F5-83E3-C3F8-027F8F1618EA}"/>
                </a:ext>
              </a:extLst>
            </p:cNvPr>
            <p:cNvSpPr>
              <a:spLocks noChangeArrowheads="1"/>
            </p:cNvSpPr>
            <p:nvPr/>
          </p:nvSpPr>
          <p:spPr bwMode="auto">
            <a:xfrm>
              <a:off x="3140239" y="1520459"/>
              <a:ext cx="1895475" cy="400050"/>
            </a:xfrm>
            <a:prstGeom prst="rect">
              <a:avLst/>
            </a:prstGeom>
            <a:solidFill>
              <a:schemeClr val="bg1"/>
            </a:solidFill>
            <a:ln w="6350">
              <a:solidFill>
                <a:srgbClr val="ACC700"/>
              </a:solidFill>
              <a:miter lim="800000"/>
              <a:headEnd/>
              <a:tailEnd/>
            </a:ln>
          </p:spPr>
          <p:txBody>
            <a:bodyPr vert="horz" wrap="square" lIns="91440" tIns="45720" rIns="91440" bIns="45720" numCol="1" anchor="ctr" anchorCtr="0" compatLnSpc="1">
              <a:prstTxWarp prst="textNoShape">
                <a:avLst/>
              </a:prstTxWarp>
            </a:bodyPr>
            <a:lstStyle/>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физическа манипулация/действие:</a:t>
              </a:r>
            </a:p>
            <a:p>
              <a:pPr marL="0" marR="0" lvl="0" indent="0" algn="ctr" defTabSz="914400" rtl="0" eaLnBrk="0" fontAlgn="base" latinLnBrk="0" hangingPunct="0">
                <a:lnSpc>
                  <a:spcPct val="90000"/>
                </a:lnSpc>
                <a:spcBef>
                  <a:spcPct val="0"/>
                </a:spcBef>
                <a:spcAft>
                  <a:spcPct val="0"/>
                </a:spcAft>
                <a:buClrTx/>
                <a:buSzTx/>
                <a:buFontTx/>
                <a:buNone/>
                <a:tabLst/>
              </a:pPr>
              <a:r>
                <a:rPr kumimoji="0" lang="bg-BG"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усъвършенствана роботика</a:t>
              </a:r>
            </a:p>
          </p:txBody>
        </p:sp>
        <p:sp>
          <p:nvSpPr>
            <p:cNvPr id="30" name="Textfeld 2">
              <a:extLst>
                <a:ext uri="{FF2B5EF4-FFF2-40B4-BE49-F238E27FC236}">
                  <a16:creationId xmlns:a16="http://schemas.microsoft.com/office/drawing/2014/main" id="{42C42656-A7F9-6B5D-EA4A-DD8B40DA32FB}"/>
                </a:ext>
              </a:extLst>
            </p:cNvPr>
            <p:cNvSpPr txBox="1">
              <a:spLocks noChangeArrowheads="1"/>
            </p:cNvSpPr>
            <p:nvPr/>
          </p:nvSpPr>
          <p:spPr bwMode="auto">
            <a:xfrm>
              <a:off x="6374868" y="2406500"/>
              <a:ext cx="944646" cy="249198"/>
            </a:xfrm>
            <a:prstGeom prst="rect">
              <a:avLst/>
            </a:prstGeom>
            <a:ln>
              <a:noFill/>
            </a:ln>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anchor="t" anchorCtr="0" compatLnSpc="1">
              <a:prstTxWarp prst="textNoShape">
                <a:avLst/>
              </a:prstTxWarp>
              <a:spAutoFit/>
            </a:bodyPr>
            <a:lstStyle/>
            <a:p>
              <a:pPr marL="0" marR="0" lvl="0" indent="0" algn="l" defTabSz="914400" rtl="0" eaLnBrk="0" fontAlgn="base" latinLnBrk="0" hangingPunct="0">
                <a:lnSpc>
                  <a:spcPct val="90000"/>
                </a:lnSpc>
                <a:spcBef>
                  <a:spcPct val="0"/>
                </a:spcBef>
                <a:spcAft>
                  <a:spcPct val="0"/>
                </a:spcAft>
                <a:buClrTx/>
                <a:buSzTx/>
                <a:buFontTx/>
                <a:buNone/>
                <a:tabLst/>
              </a:pPr>
              <a:r>
                <a:rPr kumimoji="0" lang="bg-BG" sz="800" b="0" i="0" u="none" strike="noStrike" cap="none" normalizeH="0" baseline="0" dirty="0">
                  <a:ln>
                    <a:noFill/>
                  </a:ln>
                  <a:solidFill>
                    <a:srgbClr val="0E3399"/>
                  </a:solidFill>
                  <a:effectLst/>
                  <a:latin typeface="Arial" panose="020B0604020202020204" pitchFamily="34" charset="0"/>
                  <a:ea typeface="+mn-ea"/>
                  <a:cs typeface="Arial" panose="020B0604020202020204" pitchFamily="34" charset="0"/>
                </a:rPr>
                <a:t>когнитивна</a:t>
              </a:r>
            </a:p>
          </p:txBody>
        </p:sp>
      </p:grpSp>
    </p:spTree>
    <p:extLst>
      <p:ext uri="{BB962C8B-B14F-4D97-AF65-F5344CB8AC3E}">
        <p14:creationId xmlns:p14="http://schemas.microsoft.com/office/powerpoint/2010/main" val="3519555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027B3957-4392-4D36-AD3B-F134CBEBA669}"/>
              </a:ext>
            </a:extLst>
          </p:cNvPr>
          <p:cNvGrpSpPr/>
          <p:nvPr/>
        </p:nvGrpSpPr>
        <p:grpSpPr>
          <a:xfrm>
            <a:off x="1541214" y="1420294"/>
            <a:ext cx="6808129" cy="3395548"/>
            <a:chOff x="1541214" y="1420294"/>
            <a:chExt cx="6808129" cy="3395548"/>
          </a:xfrm>
        </p:grpSpPr>
        <p:sp>
          <p:nvSpPr>
            <p:cNvPr id="7" name="Textfeld 6"/>
            <p:cNvSpPr txBox="1"/>
            <p:nvPr/>
          </p:nvSpPr>
          <p:spPr>
            <a:xfrm>
              <a:off x="1706618" y="4338457"/>
              <a:ext cx="382313" cy="230832"/>
            </a:xfrm>
            <a:prstGeom prst="rect">
              <a:avLst/>
            </a:prstGeom>
            <a:noFill/>
          </p:spPr>
          <p:txBody>
            <a:bodyPr wrap="square" rtlCol="0">
              <a:spAutoFit/>
            </a:bodyPr>
            <a:lstStyle/>
            <a:p>
              <a:pPr defTabSz="685800">
                <a:defRPr/>
              </a:pPr>
              <a:r>
                <a:rPr lang="bg-BG" sz="900">
                  <a:solidFill>
                    <a:prstClr val="black"/>
                  </a:solidFill>
                  <a:latin typeface="Calibri" panose="020F0502020204030204"/>
                </a:rPr>
                <a:t>0 %</a:t>
              </a:r>
            </a:p>
          </p:txBody>
        </p:sp>
        <p:sp>
          <p:nvSpPr>
            <p:cNvPr id="8" name="Textfeld 7"/>
            <p:cNvSpPr txBox="1"/>
            <p:nvPr/>
          </p:nvSpPr>
          <p:spPr>
            <a:xfrm>
              <a:off x="2387456" y="4312112"/>
              <a:ext cx="382313" cy="230832"/>
            </a:xfrm>
            <a:prstGeom prst="rect">
              <a:avLst/>
            </a:prstGeom>
            <a:noFill/>
          </p:spPr>
          <p:txBody>
            <a:bodyPr wrap="square" rtlCol="0">
              <a:spAutoFit/>
            </a:bodyPr>
            <a:lstStyle/>
            <a:p>
              <a:pPr defTabSz="685800">
                <a:defRPr/>
              </a:pPr>
              <a:r>
                <a:rPr lang="bg-BG" sz="900">
                  <a:solidFill>
                    <a:prstClr val="black"/>
                  </a:solidFill>
                  <a:latin typeface="Calibri" panose="020F0502020204030204"/>
                </a:rPr>
                <a:t>5 %</a:t>
              </a:r>
            </a:p>
          </p:txBody>
        </p:sp>
        <p:sp>
          <p:nvSpPr>
            <p:cNvPr id="9" name="Textfeld 8"/>
            <p:cNvSpPr txBox="1"/>
            <p:nvPr/>
          </p:nvSpPr>
          <p:spPr>
            <a:xfrm>
              <a:off x="3068294" y="4315587"/>
              <a:ext cx="427159" cy="230832"/>
            </a:xfrm>
            <a:prstGeom prst="rect">
              <a:avLst/>
            </a:prstGeom>
            <a:noFill/>
          </p:spPr>
          <p:txBody>
            <a:bodyPr wrap="square" rtlCol="0">
              <a:spAutoFit/>
            </a:bodyPr>
            <a:lstStyle/>
            <a:p>
              <a:pPr defTabSz="685800">
                <a:defRPr/>
              </a:pPr>
              <a:r>
                <a:rPr lang="bg-BG" sz="900" dirty="0">
                  <a:solidFill>
                    <a:prstClr val="black"/>
                  </a:solidFill>
                  <a:latin typeface="Calibri" panose="020F0502020204030204"/>
                </a:rPr>
                <a:t>10 %</a:t>
              </a:r>
            </a:p>
          </p:txBody>
        </p:sp>
        <p:sp>
          <p:nvSpPr>
            <p:cNvPr id="10" name="Textfeld 9"/>
            <p:cNvSpPr txBox="1"/>
            <p:nvPr/>
          </p:nvSpPr>
          <p:spPr>
            <a:xfrm>
              <a:off x="3749132" y="4315587"/>
              <a:ext cx="427159" cy="230832"/>
            </a:xfrm>
            <a:prstGeom prst="rect">
              <a:avLst/>
            </a:prstGeom>
            <a:noFill/>
          </p:spPr>
          <p:txBody>
            <a:bodyPr wrap="square" rtlCol="0">
              <a:spAutoFit/>
            </a:bodyPr>
            <a:lstStyle/>
            <a:p>
              <a:pPr defTabSz="685800">
                <a:defRPr/>
              </a:pPr>
              <a:r>
                <a:rPr lang="bg-BG" sz="900">
                  <a:solidFill>
                    <a:prstClr val="black"/>
                  </a:solidFill>
                  <a:latin typeface="Calibri" panose="020F0502020204030204"/>
                </a:rPr>
                <a:t>15 %</a:t>
              </a:r>
            </a:p>
          </p:txBody>
        </p:sp>
        <p:sp>
          <p:nvSpPr>
            <p:cNvPr id="11" name="Textfeld 10"/>
            <p:cNvSpPr txBox="1"/>
            <p:nvPr/>
          </p:nvSpPr>
          <p:spPr>
            <a:xfrm>
              <a:off x="4429970" y="4315586"/>
              <a:ext cx="427159" cy="230832"/>
            </a:xfrm>
            <a:prstGeom prst="rect">
              <a:avLst/>
            </a:prstGeom>
            <a:noFill/>
          </p:spPr>
          <p:txBody>
            <a:bodyPr wrap="square" rtlCol="0">
              <a:spAutoFit/>
            </a:bodyPr>
            <a:lstStyle/>
            <a:p>
              <a:pPr defTabSz="685800">
                <a:defRPr/>
              </a:pPr>
              <a:r>
                <a:rPr lang="bg-BG" sz="900">
                  <a:solidFill>
                    <a:prstClr val="black"/>
                  </a:solidFill>
                  <a:latin typeface="Calibri" panose="020F0502020204030204"/>
                </a:rPr>
                <a:t>20 %</a:t>
              </a:r>
            </a:p>
          </p:txBody>
        </p:sp>
        <p:sp>
          <p:nvSpPr>
            <p:cNvPr id="12" name="Textfeld 11"/>
            <p:cNvSpPr txBox="1"/>
            <p:nvPr/>
          </p:nvSpPr>
          <p:spPr>
            <a:xfrm>
              <a:off x="5110808" y="4312111"/>
              <a:ext cx="427159" cy="230832"/>
            </a:xfrm>
            <a:prstGeom prst="rect">
              <a:avLst/>
            </a:prstGeom>
            <a:noFill/>
          </p:spPr>
          <p:txBody>
            <a:bodyPr wrap="square" rtlCol="0">
              <a:spAutoFit/>
            </a:bodyPr>
            <a:lstStyle/>
            <a:p>
              <a:pPr defTabSz="685800">
                <a:defRPr/>
              </a:pPr>
              <a:r>
                <a:rPr lang="bg-BG" sz="900">
                  <a:solidFill>
                    <a:prstClr val="black"/>
                  </a:solidFill>
                  <a:latin typeface="Calibri" panose="020F0502020204030204"/>
                </a:rPr>
                <a:t>25 %</a:t>
              </a:r>
            </a:p>
          </p:txBody>
        </p:sp>
        <p:sp>
          <p:nvSpPr>
            <p:cNvPr id="13" name="Textfeld 12"/>
            <p:cNvSpPr txBox="1"/>
            <p:nvPr/>
          </p:nvSpPr>
          <p:spPr>
            <a:xfrm>
              <a:off x="5791645" y="4312111"/>
              <a:ext cx="427159" cy="230832"/>
            </a:xfrm>
            <a:prstGeom prst="rect">
              <a:avLst/>
            </a:prstGeom>
            <a:noFill/>
          </p:spPr>
          <p:txBody>
            <a:bodyPr wrap="square" rtlCol="0">
              <a:spAutoFit/>
            </a:bodyPr>
            <a:lstStyle/>
            <a:p>
              <a:pPr defTabSz="685800">
                <a:defRPr/>
              </a:pPr>
              <a:r>
                <a:rPr lang="bg-BG" sz="900">
                  <a:solidFill>
                    <a:prstClr val="black"/>
                  </a:solidFill>
                  <a:latin typeface="Calibri" panose="020F0502020204030204"/>
                </a:rPr>
                <a:t>30 %</a:t>
              </a:r>
            </a:p>
          </p:txBody>
        </p:sp>
        <p:graphicFrame>
          <p:nvGraphicFramePr>
            <p:cNvPr id="6" name="Diagramm 5"/>
            <p:cNvGraphicFramePr/>
            <p:nvPr>
              <p:extLst>
                <p:ext uri="{D42A27DB-BD31-4B8C-83A1-F6EECF244321}">
                  <p14:modId xmlns:p14="http://schemas.microsoft.com/office/powerpoint/2010/main" val="1971351350"/>
                </p:ext>
              </p:extLst>
            </p:nvPr>
          </p:nvGraphicFramePr>
          <p:xfrm>
            <a:off x="1541214" y="1420294"/>
            <a:ext cx="4582303" cy="3054868"/>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feld 13"/>
            <p:cNvSpPr txBox="1"/>
            <p:nvPr/>
          </p:nvSpPr>
          <p:spPr>
            <a:xfrm>
              <a:off x="2756659" y="1593074"/>
              <a:ext cx="2679311" cy="242374"/>
            </a:xfrm>
            <a:prstGeom prst="rect">
              <a:avLst/>
            </a:prstGeom>
            <a:noFill/>
          </p:spPr>
          <p:txBody>
            <a:bodyPr wrap="square" rtlCol="0">
              <a:spAutoFit/>
            </a:bodyPr>
            <a:lstStyle/>
            <a:p>
              <a:pPr defTabSz="685800">
                <a:defRPr/>
              </a:pPr>
              <a:r>
                <a:rPr lang="bg-BG" sz="975">
                  <a:solidFill>
                    <a:prstClr val="black"/>
                  </a:solidFill>
                  <a:latin typeface="Calibri" panose="020F0502020204030204"/>
                </a:rPr>
                <a:t>Финансови и застрахователни дейности</a:t>
              </a:r>
            </a:p>
          </p:txBody>
        </p:sp>
        <p:sp>
          <p:nvSpPr>
            <p:cNvPr id="15" name="Textfeld 14"/>
            <p:cNvSpPr txBox="1"/>
            <p:nvPr/>
          </p:nvSpPr>
          <p:spPr>
            <a:xfrm>
              <a:off x="2833289" y="1858476"/>
              <a:ext cx="2679311" cy="242374"/>
            </a:xfrm>
            <a:prstGeom prst="rect">
              <a:avLst/>
            </a:prstGeom>
            <a:noFill/>
          </p:spPr>
          <p:txBody>
            <a:bodyPr wrap="square" rtlCol="0">
              <a:spAutoFit/>
            </a:bodyPr>
            <a:lstStyle/>
            <a:p>
              <a:pPr defTabSz="685800">
                <a:defRPr/>
              </a:pPr>
              <a:r>
                <a:rPr lang="bg-BG" sz="975">
                  <a:solidFill>
                    <a:prstClr val="black"/>
                  </a:solidFill>
                  <a:latin typeface="Calibri" panose="020F0502020204030204"/>
                </a:rPr>
                <a:t>Транспорт и складиране</a:t>
              </a:r>
            </a:p>
          </p:txBody>
        </p:sp>
        <p:sp>
          <p:nvSpPr>
            <p:cNvPr id="16" name="Textfeld 15"/>
            <p:cNvSpPr txBox="1"/>
            <p:nvPr/>
          </p:nvSpPr>
          <p:spPr>
            <a:xfrm>
              <a:off x="2970376" y="2131764"/>
              <a:ext cx="2884195" cy="242374"/>
            </a:xfrm>
            <a:prstGeom prst="rect">
              <a:avLst/>
            </a:prstGeom>
            <a:noFill/>
          </p:spPr>
          <p:txBody>
            <a:bodyPr wrap="square" rtlCol="0">
              <a:spAutoFit/>
            </a:bodyPr>
            <a:lstStyle/>
            <a:p>
              <a:pPr defTabSz="685800">
                <a:defRPr/>
              </a:pPr>
              <a:r>
                <a:rPr lang="bg-BG" sz="975" dirty="0">
                  <a:solidFill>
                    <a:prstClr val="black"/>
                  </a:solidFill>
                  <a:latin typeface="Calibri" panose="020F0502020204030204"/>
                </a:rPr>
                <a:t>Селско стопанство, горско стопанство и рибарство</a:t>
              </a:r>
            </a:p>
          </p:txBody>
        </p:sp>
        <p:sp>
          <p:nvSpPr>
            <p:cNvPr id="17" name="Textfeld 16"/>
            <p:cNvSpPr txBox="1"/>
            <p:nvPr/>
          </p:nvSpPr>
          <p:spPr>
            <a:xfrm>
              <a:off x="2996820" y="2405048"/>
              <a:ext cx="2679311" cy="242374"/>
            </a:xfrm>
            <a:prstGeom prst="rect">
              <a:avLst/>
            </a:prstGeom>
            <a:noFill/>
          </p:spPr>
          <p:txBody>
            <a:bodyPr wrap="square" rtlCol="0">
              <a:spAutoFit/>
            </a:bodyPr>
            <a:lstStyle/>
            <a:p>
              <a:pPr defTabSz="685800">
                <a:defRPr/>
              </a:pPr>
              <a:r>
                <a:rPr lang="bg-BG" sz="975">
                  <a:solidFill>
                    <a:prstClr val="black"/>
                  </a:solidFill>
                  <a:latin typeface="Calibri" panose="020F0502020204030204"/>
                </a:rPr>
                <a:t>Образование</a:t>
              </a:r>
            </a:p>
          </p:txBody>
        </p:sp>
        <p:sp>
          <p:nvSpPr>
            <p:cNvPr id="18" name="Textfeld 17"/>
            <p:cNvSpPr txBox="1"/>
            <p:nvPr/>
          </p:nvSpPr>
          <p:spPr>
            <a:xfrm>
              <a:off x="3078800" y="2680434"/>
              <a:ext cx="2679311" cy="242374"/>
            </a:xfrm>
            <a:prstGeom prst="rect">
              <a:avLst/>
            </a:prstGeom>
            <a:noFill/>
          </p:spPr>
          <p:txBody>
            <a:bodyPr wrap="square" rtlCol="0">
              <a:spAutoFit/>
            </a:bodyPr>
            <a:lstStyle/>
            <a:p>
              <a:pPr defTabSz="685800">
                <a:defRPr/>
              </a:pPr>
              <a:r>
                <a:rPr lang="bg-BG" sz="975">
                  <a:solidFill>
                    <a:prstClr val="black"/>
                  </a:solidFill>
                  <a:latin typeface="Calibri" panose="020F0502020204030204"/>
                </a:rPr>
                <a:t>Здравни грижи и социални дейности</a:t>
              </a:r>
            </a:p>
          </p:txBody>
        </p:sp>
        <p:sp>
          <p:nvSpPr>
            <p:cNvPr id="19" name="Textfeld 18"/>
            <p:cNvSpPr txBox="1"/>
            <p:nvPr/>
          </p:nvSpPr>
          <p:spPr>
            <a:xfrm>
              <a:off x="3078798" y="2946362"/>
              <a:ext cx="2679311" cy="242374"/>
            </a:xfrm>
            <a:prstGeom prst="rect">
              <a:avLst/>
            </a:prstGeom>
            <a:noFill/>
          </p:spPr>
          <p:txBody>
            <a:bodyPr wrap="square" rtlCol="0">
              <a:spAutoFit/>
            </a:bodyPr>
            <a:lstStyle/>
            <a:p>
              <a:pPr defTabSz="685800">
                <a:defRPr/>
              </a:pPr>
              <a:r>
                <a:rPr lang="bg-BG" sz="975">
                  <a:solidFill>
                    <a:prstClr val="black"/>
                  </a:solidFill>
                  <a:latin typeface="Calibri" panose="020F0502020204030204"/>
                </a:rPr>
                <a:t>Хотелиерство и ресторантьорство</a:t>
              </a:r>
            </a:p>
          </p:txBody>
        </p:sp>
        <p:sp>
          <p:nvSpPr>
            <p:cNvPr id="20" name="Textfeld 19"/>
            <p:cNvSpPr txBox="1"/>
            <p:nvPr/>
          </p:nvSpPr>
          <p:spPr>
            <a:xfrm>
              <a:off x="3081596" y="3212290"/>
              <a:ext cx="2884195" cy="242374"/>
            </a:xfrm>
            <a:prstGeom prst="rect">
              <a:avLst/>
            </a:prstGeom>
            <a:noFill/>
          </p:spPr>
          <p:txBody>
            <a:bodyPr wrap="square" rtlCol="0">
              <a:spAutoFit/>
            </a:bodyPr>
            <a:lstStyle/>
            <a:p>
              <a:pPr defTabSz="685800">
                <a:defRPr/>
              </a:pPr>
              <a:r>
                <a:rPr lang="bg-BG" sz="975" dirty="0">
                  <a:solidFill>
                    <a:prstClr val="black"/>
                  </a:solidFill>
                  <a:latin typeface="Calibri" panose="020F0502020204030204"/>
                </a:rPr>
                <a:t>Професионални, научни и технически дейности</a:t>
              </a:r>
            </a:p>
          </p:txBody>
        </p:sp>
        <p:sp>
          <p:nvSpPr>
            <p:cNvPr id="21" name="Textfeld 20"/>
            <p:cNvSpPr txBox="1"/>
            <p:nvPr/>
          </p:nvSpPr>
          <p:spPr>
            <a:xfrm>
              <a:off x="3286480" y="3504186"/>
              <a:ext cx="2679311" cy="242374"/>
            </a:xfrm>
            <a:prstGeom prst="rect">
              <a:avLst/>
            </a:prstGeom>
            <a:noFill/>
          </p:spPr>
          <p:txBody>
            <a:bodyPr wrap="square" rtlCol="0">
              <a:spAutoFit/>
            </a:bodyPr>
            <a:lstStyle/>
            <a:p>
              <a:pPr defTabSz="685800">
                <a:defRPr/>
              </a:pPr>
              <a:r>
                <a:rPr lang="bg-BG" sz="975">
                  <a:solidFill>
                    <a:prstClr val="black"/>
                  </a:solidFill>
                  <a:latin typeface="Calibri" panose="020F0502020204030204"/>
                </a:rPr>
                <a:t>Строителство</a:t>
              </a:r>
            </a:p>
          </p:txBody>
        </p:sp>
        <p:sp>
          <p:nvSpPr>
            <p:cNvPr id="22" name="Textfeld 21"/>
            <p:cNvSpPr txBox="1"/>
            <p:nvPr/>
          </p:nvSpPr>
          <p:spPr>
            <a:xfrm>
              <a:off x="4944269" y="3648745"/>
              <a:ext cx="3258172" cy="392415"/>
            </a:xfrm>
            <a:prstGeom prst="rect">
              <a:avLst/>
            </a:prstGeom>
            <a:noFill/>
          </p:spPr>
          <p:txBody>
            <a:bodyPr wrap="square" rtlCol="0">
              <a:spAutoFit/>
            </a:bodyPr>
            <a:lstStyle/>
            <a:p>
              <a:pPr defTabSz="685800">
                <a:defRPr/>
              </a:pPr>
              <a:r>
                <a:rPr lang="bg-BG" sz="975" dirty="0">
                  <a:solidFill>
                    <a:prstClr val="black"/>
                  </a:solidFill>
                  <a:latin typeface="Calibri" panose="020F0502020204030204"/>
                </a:rPr>
                <a:t>Търговия на едро и на дребно, ремонт на МПС и мотоциклети</a:t>
              </a:r>
            </a:p>
          </p:txBody>
        </p:sp>
        <p:sp>
          <p:nvSpPr>
            <p:cNvPr id="23" name="Textfeld 22"/>
            <p:cNvSpPr txBox="1"/>
            <p:nvPr/>
          </p:nvSpPr>
          <p:spPr>
            <a:xfrm>
              <a:off x="6218804" y="4086128"/>
              <a:ext cx="2130539" cy="242374"/>
            </a:xfrm>
            <a:prstGeom prst="rect">
              <a:avLst/>
            </a:prstGeom>
            <a:noFill/>
          </p:spPr>
          <p:txBody>
            <a:bodyPr wrap="square" rtlCol="0">
              <a:spAutoFit/>
            </a:bodyPr>
            <a:lstStyle/>
            <a:p>
              <a:pPr defTabSz="685800">
                <a:defRPr/>
              </a:pPr>
              <a:r>
                <a:rPr lang="bg-BG" sz="975">
                  <a:solidFill>
                    <a:prstClr val="black"/>
                  </a:solidFill>
                  <a:latin typeface="Calibri" panose="020F0502020204030204"/>
                </a:rPr>
                <a:t>Производство</a:t>
              </a:r>
            </a:p>
          </p:txBody>
        </p:sp>
        <p:sp>
          <p:nvSpPr>
            <p:cNvPr id="24" name="Textfeld 23"/>
            <p:cNvSpPr txBox="1"/>
            <p:nvPr/>
          </p:nvSpPr>
          <p:spPr>
            <a:xfrm>
              <a:off x="1651576" y="4585010"/>
              <a:ext cx="6254834" cy="230832"/>
            </a:xfrm>
            <a:prstGeom prst="rect">
              <a:avLst/>
            </a:prstGeom>
            <a:noFill/>
          </p:spPr>
          <p:txBody>
            <a:bodyPr wrap="square" rtlCol="0">
              <a:spAutoFit/>
            </a:bodyPr>
            <a:lstStyle/>
            <a:p>
              <a:pPr defTabSz="685800">
                <a:defRPr/>
              </a:pPr>
              <a:r>
                <a:rPr lang="bg-BG" sz="900" b="1" dirty="0">
                  <a:solidFill>
                    <a:srgbClr val="00499A"/>
                  </a:solidFill>
                  <a:latin typeface="Arial" panose="020B0604020202020204" pitchFamily="34" charset="0"/>
                  <a:cs typeface="Arial" panose="020B0604020202020204" pitchFamily="34" charset="0"/>
                </a:rPr>
                <a:t>Код на предприятията по NACE (версия 2) с взаимодействие човек-робот, съгласно ESENER 2019 г.</a:t>
              </a:r>
            </a:p>
          </p:txBody>
        </p:sp>
      </p:grpSp>
      <p:sp>
        <p:nvSpPr>
          <p:cNvPr id="2" name="Framework: the automation of tasks">
            <a:extLst>
              <a:ext uri="{FF2B5EF4-FFF2-40B4-BE49-F238E27FC236}">
                <a16:creationId xmlns:a16="http://schemas.microsoft.com/office/drawing/2014/main" id="{EBB96B1D-EB92-5BD1-595A-AF0157A73316}"/>
              </a:ext>
            </a:extLst>
          </p:cNvPr>
          <p:cNvSpPr txBox="1">
            <a:spLocks noGrp="1"/>
          </p:cNvSpPr>
          <p:nvPr>
            <p:ph type="title"/>
          </p:nvPr>
        </p:nvSpPr>
        <p:spPr>
          <a:xfrm>
            <a:off x="450001" y="135000"/>
            <a:ext cx="7559873" cy="367200"/>
          </a:xfrm>
          <a:prstGeom prst="rect">
            <a:avLst/>
          </a:prstGeom>
        </p:spPr>
        <p:txBody>
          <a:bodyPr lIns="0"/>
          <a:lstStyle/>
          <a:p>
            <a:pPr lvl="1"/>
            <a:r>
              <a:rPr lang="bg-BG" sz="2400" b="1">
                <a:latin typeface="Arial" panose="020B0604020202020204" pitchFamily="34" charset="0"/>
                <a:cs typeface="Arial" panose="020B0604020202020204" pitchFamily="34" charset="0"/>
              </a:rPr>
              <a:t>Усъвършенствана роботика в Европа </a:t>
            </a:r>
          </a:p>
        </p:txBody>
      </p:sp>
      <p:sp>
        <p:nvSpPr>
          <p:cNvPr id="3" name="Textfeld 14">
            <a:extLst>
              <a:ext uri="{FF2B5EF4-FFF2-40B4-BE49-F238E27FC236}">
                <a16:creationId xmlns:a16="http://schemas.microsoft.com/office/drawing/2014/main" id="{3351FDCB-7386-DEAB-22F9-BDE836880579}"/>
              </a:ext>
            </a:extLst>
          </p:cNvPr>
          <p:cNvSpPr txBox="1"/>
          <p:nvPr/>
        </p:nvSpPr>
        <p:spPr>
          <a:xfrm>
            <a:off x="686799" y="759440"/>
            <a:ext cx="7868653" cy="338554"/>
          </a:xfrm>
          <a:prstGeom prst="rect">
            <a:avLst/>
          </a:prstGeom>
          <a:noFill/>
        </p:spPr>
        <p:txBody>
          <a:bodyPr wrap="square" rtlCol="0">
            <a:spAutoFit/>
          </a:bodyPr>
          <a:lstStyle/>
          <a:p>
            <a:r>
              <a:rPr lang="bg-BG" sz="1600" b="1">
                <a:solidFill>
                  <a:srgbClr val="ACC700"/>
                </a:solidFill>
              </a:rPr>
              <a:t>Отрасли с взаимодействие човек-робот</a:t>
            </a:r>
          </a:p>
        </p:txBody>
      </p:sp>
      <p:sp>
        <p:nvSpPr>
          <p:cNvPr id="4" name="TextBox 3">
            <a:extLst>
              <a:ext uri="{FF2B5EF4-FFF2-40B4-BE49-F238E27FC236}">
                <a16:creationId xmlns:a16="http://schemas.microsoft.com/office/drawing/2014/main" id="{742A9DD1-7D68-C16B-A5EA-89537BE14A06}"/>
              </a:ext>
            </a:extLst>
          </p:cNvPr>
          <p:cNvSpPr txBox="1"/>
          <p:nvPr/>
        </p:nvSpPr>
        <p:spPr>
          <a:xfrm>
            <a:off x="622407" y="1140273"/>
            <a:ext cx="8105134" cy="307777"/>
          </a:xfrm>
          <a:prstGeom prst="rect">
            <a:avLst/>
          </a:prstGeom>
          <a:noFill/>
        </p:spPr>
        <p:txBody>
          <a:bodyPr wrap="square" rtlCol="0">
            <a:spAutoFit/>
          </a:bodyPr>
          <a:lstStyle/>
          <a:p>
            <a:pPr marL="342900" indent="-342900">
              <a:buFont typeface="Wingdings" panose="05000000000000000000" pitchFamily="2" charset="2"/>
              <a:buChar char="ü"/>
            </a:pPr>
            <a:r>
              <a:rPr lang="bg-BG" sz="1400" dirty="0">
                <a:solidFill>
                  <a:srgbClr val="003399"/>
                </a:solidFill>
              </a:rPr>
              <a:t>Взаимодействието човек-робот се наблюдава предимно в производствения сектор</a:t>
            </a:r>
          </a:p>
        </p:txBody>
      </p:sp>
    </p:spTree>
    <p:extLst>
      <p:ext uri="{BB962C8B-B14F-4D97-AF65-F5344CB8AC3E}">
        <p14:creationId xmlns:p14="http://schemas.microsoft.com/office/powerpoint/2010/main" val="13130494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feld 14"/>
          <p:cNvSpPr txBox="1"/>
          <p:nvPr/>
        </p:nvSpPr>
        <p:spPr>
          <a:xfrm>
            <a:off x="365201" y="688580"/>
            <a:ext cx="7868653" cy="338554"/>
          </a:xfrm>
          <a:prstGeom prst="rect">
            <a:avLst/>
          </a:prstGeom>
          <a:noFill/>
        </p:spPr>
        <p:txBody>
          <a:bodyPr wrap="square" rtlCol="0">
            <a:spAutoFit/>
          </a:bodyPr>
          <a:lstStyle/>
          <a:p>
            <a:r>
              <a:rPr lang="bg-BG" sz="1600" b="1">
                <a:solidFill>
                  <a:srgbClr val="ACC700"/>
                </a:solidFill>
              </a:rPr>
              <a:t>Отрасли с взаимодействие човек-робот</a:t>
            </a:r>
          </a:p>
        </p:txBody>
      </p:sp>
      <p:sp>
        <p:nvSpPr>
          <p:cNvPr id="3" name="TextBox 2">
            <a:extLst>
              <a:ext uri="{FF2B5EF4-FFF2-40B4-BE49-F238E27FC236}">
                <a16:creationId xmlns:a16="http://schemas.microsoft.com/office/drawing/2014/main" id="{E9D6C5B0-B01D-EDDE-F54E-923405220FB9}"/>
              </a:ext>
            </a:extLst>
          </p:cNvPr>
          <p:cNvSpPr txBox="1"/>
          <p:nvPr/>
        </p:nvSpPr>
        <p:spPr>
          <a:xfrm>
            <a:off x="622408" y="990499"/>
            <a:ext cx="6016518" cy="338554"/>
          </a:xfrm>
          <a:prstGeom prst="rect">
            <a:avLst/>
          </a:prstGeom>
          <a:noFill/>
        </p:spPr>
        <p:txBody>
          <a:bodyPr wrap="square" rtlCol="0">
            <a:spAutoFit/>
          </a:bodyPr>
          <a:lstStyle/>
          <a:p>
            <a:pPr marL="342900" indent="-342900">
              <a:buFont typeface="Wingdings" panose="05000000000000000000" pitchFamily="2" charset="2"/>
              <a:buChar char="ü"/>
            </a:pPr>
            <a:r>
              <a:rPr lang="bg-BG" sz="1600">
                <a:solidFill>
                  <a:srgbClr val="003399"/>
                </a:solidFill>
              </a:rPr>
              <a:t>Роботите доминират в автомобилния отрасъл</a:t>
            </a:r>
          </a:p>
        </p:txBody>
      </p:sp>
      <p:sp>
        <p:nvSpPr>
          <p:cNvPr id="7" name="Framework: the automation of tasks">
            <a:extLst>
              <a:ext uri="{FF2B5EF4-FFF2-40B4-BE49-F238E27FC236}">
                <a16:creationId xmlns:a16="http://schemas.microsoft.com/office/drawing/2014/main" id="{419FE3D3-1436-91A3-F46A-C58F73B97873}"/>
              </a:ext>
            </a:extLst>
          </p:cNvPr>
          <p:cNvSpPr txBox="1">
            <a:spLocks noGrp="1"/>
          </p:cNvSpPr>
          <p:nvPr>
            <p:ph type="title"/>
          </p:nvPr>
        </p:nvSpPr>
        <p:spPr>
          <a:xfrm>
            <a:off x="449263" y="134938"/>
            <a:ext cx="7561262" cy="366712"/>
          </a:xfrm>
          <a:prstGeom prst="rect">
            <a:avLst/>
          </a:prstGeom>
        </p:spPr>
        <p:txBody>
          <a:bodyPr lIns="0"/>
          <a:lstStyle/>
          <a:p>
            <a:pPr lvl="1"/>
            <a:r>
              <a:rPr lang="bg-BG" sz="2400" b="1">
                <a:latin typeface="Arial" panose="020B0604020202020204" pitchFamily="34" charset="0"/>
                <a:cs typeface="Arial" panose="020B0604020202020204" pitchFamily="34" charset="0"/>
              </a:rPr>
              <a:t>Усъвършенствана роботика в Европа </a:t>
            </a:r>
          </a:p>
        </p:txBody>
      </p:sp>
      <p:sp>
        <p:nvSpPr>
          <p:cNvPr id="10" name="TextBox 9">
            <a:extLst>
              <a:ext uri="{FF2B5EF4-FFF2-40B4-BE49-F238E27FC236}">
                <a16:creationId xmlns:a16="http://schemas.microsoft.com/office/drawing/2014/main" id="{CC855A1A-4129-4E69-866A-F9C47811B966}"/>
              </a:ext>
            </a:extLst>
          </p:cNvPr>
          <p:cNvSpPr txBox="1"/>
          <p:nvPr/>
        </p:nvSpPr>
        <p:spPr>
          <a:xfrm>
            <a:off x="5477530" y="3348989"/>
            <a:ext cx="825547" cy="92333"/>
          </a:xfrm>
          <a:prstGeom prst="rect">
            <a:avLst/>
          </a:prstGeom>
          <a:solidFill>
            <a:schemeClr val="bg1"/>
          </a:solidFill>
        </p:spPr>
        <p:txBody>
          <a:bodyPr wrap="square" lIns="0" tIns="0" rIns="0" bIns="0" rtlCol="0">
            <a:spAutoFit/>
          </a:bodyPr>
          <a:lstStyle/>
          <a:p>
            <a:r>
              <a:rPr lang="bg-BG" sz="600">
                <a:solidFill>
                  <a:srgbClr val="67CDBE"/>
                </a:solidFill>
              </a:rPr>
              <a:t>Каучук и пластмаси (22) </a:t>
            </a:r>
          </a:p>
        </p:txBody>
      </p:sp>
      <p:grpSp>
        <p:nvGrpSpPr>
          <p:cNvPr id="4" name="Group 3">
            <a:extLst>
              <a:ext uri="{FF2B5EF4-FFF2-40B4-BE49-F238E27FC236}">
                <a16:creationId xmlns:a16="http://schemas.microsoft.com/office/drawing/2014/main" id="{1C863BA8-544D-4B6E-A3D5-CC8671314CB9}"/>
              </a:ext>
            </a:extLst>
          </p:cNvPr>
          <p:cNvGrpSpPr/>
          <p:nvPr/>
        </p:nvGrpSpPr>
        <p:grpSpPr>
          <a:xfrm>
            <a:off x="951318" y="1321251"/>
            <a:ext cx="6933546" cy="3267750"/>
            <a:chOff x="951318" y="1321251"/>
            <a:chExt cx="6933546" cy="3267750"/>
          </a:xfrm>
        </p:grpSpPr>
        <p:pic>
          <p:nvPicPr>
            <p:cNvPr id="9" name="Picture 8">
              <a:extLst>
                <a:ext uri="{FF2B5EF4-FFF2-40B4-BE49-F238E27FC236}">
                  <a16:creationId xmlns:a16="http://schemas.microsoft.com/office/drawing/2014/main" id="{C192ED4B-AF3B-9087-972B-527D9DBF0982}"/>
                </a:ext>
              </a:extLst>
            </p:cNvPr>
            <p:cNvPicPr>
              <a:picLocks noChangeAspect="1"/>
            </p:cNvPicPr>
            <p:nvPr/>
          </p:nvPicPr>
          <p:blipFill>
            <a:blip r:embed="rId3"/>
            <a:stretch>
              <a:fillRect/>
            </a:stretch>
          </p:blipFill>
          <p:spPr>
            <a:xfrm>
              <a:off x="1808739" y="1329053"/>
              <a:ext cx="4729221" cy="3259948"/>
            </a:xfrm>
            <a:prstGeom prst="rect">
              <a:avLst/>
            </a:prstGeom>
          </p:spPr>
        </p:pic>
        <p:sp>
          <p:nvSpPr>
            <p:cNvPr id="2" name="TextBox 1">
              <a:extLst>
                <a:ext uri="{FF2B5EF4-FFF2-40B4-BE49-F238E27FC236}">
                  <a16:creationId xmlns:a16="http://schemas.microsoft.com/office/drawing/2014/main" id="{EB317488-24D5-45BD-AE1C-A65F501A0CDC}"/>
                </a:ext>
              </a:extLst>
            </p:cNvPr>
            <p:cNvSpPr txBox="1"/>
            <p:nvPr/>
          </p:nvSpPr>
          <p:spPr>
            <a:xfrm>
              <a:off x="951318" y="1321251"/>
              <a:ext cx="6933546" cy="525886"/>
            </a:xfrm>
            <a:prstGeom prst="rect">
              <a:avLst/>
            </a:prstGeom>
            <a:solidFill>
              <a:schemeClr val="bg1"/>
            </a:solidFill>
          </p:spPr>
          <p:txBody>
            <a:bodyPr wrap="square" tIns="108000" bIns="108000" rtlCol="0">
              <a:spAutoFit/>
            </a:bodyPr>
            <a:lstStyle/>
            <a:p>
              <a:r>
                <a:rPr lang="bg-BG" sz="1000" i="1" dirty="0">
                  <a:solidFill>
                    <a:schemeClr val="tx1">
                      <a:lumMod val="65000"/>
                      <a:lumOff val="35000"/>
                    </a:schemeClr>
                  </a:solidFill>
                </a:rPr>
                <a:t>Плътност на внедряване на роботи по отрасли в ЕС, 1995—2015 г. (източник: анализ на авторите от IFR [2019 г.] и Eurofound [2019 г.] </a:t>
              </a:r>
            </a:p>
          </p:txBody>
        </p:sp>
        <p:sp>
          <p:nvSpPr>
            <p:cNvPr id="8" name="TextBox 7">
              <a:extLst>
                <a:ext uri="{FF2B5EF4-FFF2-40B4-BE49-F238E27FC236}">
                  <a16:creationId xmlns:a16="http://schemas.microsoft.com/office/drawing/2014/main" id="{776DB54B-A02B-490A-B8FD-D7A80004B148}"/>
                </a:ext>
              </a:extLst>
            </p:cNvPr>
            <p:cNvSpPr txBox="1"/>
            <p:nvPr/>
          </p:nvSpPr>
          <p:spPr>
            <a:xfrm>
              <a:off x="4418091" y="2170463"/>
              <a:ext cx="1809965" cy="184666"/>
            </a:xfrm>
            <a:prstGeom prst="rect">
              <a:avLst/>
            </a:prstGeom>
            <a:solidFill>
              <a:schemeClr val="bg1"/>
            </a:solidFill>
          </p:spPr>
          <p:txBody>
            <a:bodyPr wrap="square" rtlCol="0">
              <a:spAutoFit/>
            </a:bodyPr>
            <a:lstStyle/>
            <a:p>
              <a:pPr algn="r"/>
              <a:r>
                <a:rPr lang="bg-BG" sz="600" dirty="0">
                  <a:solidFill>
                    <a:srgbClr val="C00000"/>
                  </a:solidFill>
                </a:rPr>
                <a:t>Автомобилна промишленост (29) </a:t>
              </a:r>
            </a:p>
          </p:txBody>
        </p:sp>
        <p:sp>
          <p:nvSpPr>
            <p:cNvPr id="11" name="TextBox 10">
              <a:extLst>
                <a:ext uri="{FF2B5EF4-FFF2-40B4-BE49-F238E27FC236}">
                  <a16:creationId xmlns:a16="http://schemas.microsoft.com/office/drawing/2014/main" id="{B0DF9B6D-28BD-4269-B670-62EE9D25734F}"/>
                </a:ext>
              </a:extLst>
            </p:cNvPr>
            <p:cNvSpPr txBox="1"/>
            <p:nvPr/>
          </p:nvSpPr>
          <p:spPr>
            <a:xfrm>
              <a:off x="5350252" y="3348989"/>
              <a:ext cx="915314" cy="92333"/>
            </a:xfrm>
            <a:prstGeom prst="rect">
              <a:avLst/>
            </a:prstGeom>
            <a:solidFill>
              <a:schemeClr val="bg1"/>
            </a:solidFill>
          </p:spPr>
          <p:txBody>
            <a:bodyPr wrap="none" lIns="0" tIns="0" rIns="0" bIns="0" rtlCol="0">
              <a:spAutoFit/>
            </a:bodyPr>
            <a:lstStyle/>
            <a:p>
              <a:pPr algn="r"/>
              <a:r>
                <a:rPr lang="bg-BG" sz="600" i="1" dirty="0">
                  <a:solidFill>
                    <a:srgbClr val="67CDBE"/>
                  </a:solidFill>
                </a:rPr>
                <a:t>Каучук и пластмаси (22) </a:t>
              </a:r>
            </a:p>
          </p:txBody>
        </p:sp>
        <p:sp>
          <p:nvSpPr>
            <p:cNvPr id="12" name="TextBox 11">
              <a:extLst>
                <a:ext uri="{FF2B5EF4-FFF2-40B4-BE49-F238E27FC236}">
                  <a16:creationId xmlns:a16="http://schemas.microsoft.com/office/drawing/2014/main" id="{AD952A37-A84D-4192-B54E-463CECEFF4C5}"/>
                </a:ext>
              </a:extLst>
            </p:cNvPr>
            <p:cNvSpPr txBox="1"/>
            <p:nvPr/>
          </p:nvSpPr>
          <p:spPr>
            <a:xfrm>
              <a:off x="5477530" y="3952862"/>
              <a:ext cx="686085" cy="92333"/>
            </a:xfrm>
            <a:prstGeom prst="rect">
              <a:avLst/>
            </a:prstGeom>
            <a:solidFill>
              <a:schemeClr val="bg1"/>
            </a:solidFill>
          </p:spPr>
          <p:txBody>
            <a:bodyPr wrap="none" lIns="0" tIns="0" rIns="0" bIns="0" rtlCol="0">
              <a:spAutoFit/>
            </a:bodyPr>
            <a:lstStyle/>
            <a:p>
              <a:r>
                <a:rPr lang="bg-BG" sz="600">
                  <a:solidFill>
                    <a:schemeClr val="accent1"/>
                  </a:solidFill>
                </a:rPr>
                <a:t>Метални изделия (25) </a:t>
              </a:r>
            </a:p>
          </p:txBody>
        </p:sp>
        <p:sp>
          <p:nvSpPr>
            <p:cNvPr id="14" name="TextBox 13">
              <a:extLst>
                <a:ext uri="{FF2B5EF4-FFF2-40B4-BE49-F238E27FC236}">
                  <a16:creationId xmlns:a16="http://schemas.microsoft.com/office/drawing/2014/main" id="{240945EA-0222-4943-BC71-7C11CC4CBC8C}"/>
                </a:ext>
              </a:extLst>
            </p:cNvPr>
            <p:cNvSpPr txBox="1"/>
            <p:nvPr/>
          </p:nvSpPr>
          <p:spPr>
            <a:xfrm>
              <a:off x="5453198" y="4086216"/>
              <a:ext cx="872034" cy="92333"/>
            </a:xfrm>
            <a:prstGeom prst="rect">
              <a:avLst/>
            </a:prstGeom>
            <a:solidFill>
              <a:schemeClr val="bg1"/>
            </a:solidFill>
          </p:spPr>
          <p:txBody>
            <a:bodyPr wrap="none" lIns="0" tIns="0" rIns="0" bIns="0" rtlCol="0">
              <a:spAutoFit/>
            </a:bodyPr>
            <a:lstStyle/>
            <a:p>
              <a:r>
                <a:rPr lang="bg-BG" sz="600" dirty="0">
                  <a:solidFill>
                    <a:schemeClr val="accent2">
                      <a:lumMod val="50000"/>
                    </a:schemeClr>
                  </a:solidFill>
                </a:rPr>
                <a:t>Промишлени машини (28) </a:t>
              </a:r>
            </a:p>
          </p:txBody>
        </p:sp>
      </p:grpSp>
    </p:spTree>
    <p:extLst>
      <p:ext uri="{BB962C8B-B14F-4D97-AF65-F5344CB8AC3E}">
        <p14:creationId xmlns:p14="http://schemas.microsoft.com/office/powerpoint/2010/main" val="31189027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a:extLst>
              <a:ext uri="{FF2B5EF4-FFF2-40B4-BE49-F238E27FC236}">
                <a16:creationId xmlns:a16="http://schemas.microsoft.com/office/drawing/2014/main" id="{989BC77C-A5F2-425A-992B-886D626EE061}"/>
              </a:ext>
            </a:extLst>
          </p:cNvPr>
          <p:cNvGraphicFramePr/>
          <p:nvPr>
            <p:extLst>
              <p:ext uri="{D42A27DB-BD31-4B8C-83A1-F6EECF244321}">
                <p14:modId xmlns:p14="http://schemas.microsoft.com/office/powerpoint/2010/main" val="2733697202"/>
              </p:ext>
            </p:extLst>
          </p:nvPr>
        </p:nvGraphicFramePr>
        <p:xfrm>
          <a:off x="3679356" y="605121"/>
          <a:ext cx="5272544" cy="3701489"/>
        </p:xfrm>
        <a:graphic>
          <a:graphicData uri="http://schemas.openxmlformats.org/drawingml/2006/chart">
            <c:chart xmlns:c="http://schemas.openxmlformats.org/drawingml/2006/chart" xmlns:r="http://schemas.openxmlformats.org/officeDocument/2006/relationships" r:id="rId3"/>
          </a:graphicData>
        </a:graphic>
      </p:graphicFrame>
      <p:sp>
        <p:nvSpPr>
          <p:cNvPr id="2" name="Title 1"/>
          <p:cNvSpPr>
            <a:spLocks noGrp="1"/>
          </p:cNvSpPr>
          <p:nvPr>
            <p:ph type="title"/>
          </p:nvPr>
        </p:nvSpPr>
        <p:spPr>
          <a:xfrm>
            <a:off x="450001" y="118862"/>
            <a:ext cx="8501899" cy="444555"/>
          </a:xfrm>
        </p:spPr>
        <p:txBody>
          <a:bodyPr lIns="0"/>
          <a:lstStyle/>
          <a:p>
            <a:r>
              <a:rPr lang="bg-BG" sz="2100" dirty="0"/>
              <a:t>Настояща и потенциална автоматизация на физически задачи</a:t>
            </a:r>
          </a:p>
        </p:txBody>
      </p:sp>
      <p:sp>
        <p:nvSpPr>
          <p:cNvPr id="8" name="TextBox 7">
            <a:extLst>
              <a:ext uri="{FF2B5EF4-FFF2-40B4-BE49-F238E27FC236}">
                <a16:creationId xmlns:a16="http://schemas.microsoft.com/office/drawing/2014/main" id="{BBA722FE-C2F9-4911-A5FE-094E1049E71F}"/>
              </a:ext>
            </a:extLst>
          </p:cNvPr>
          <p:cNvSpPr txBox="1"/>
          <p:nvPr/>
        </p:nvSpPr>
        <p:spPr>
          <a:xfrm>
            <a:off x="450002" y="894011"/>
            <a:ext cx="3314690" cy="2893100"/>
          </a:xfrm>
          <a:prstGeom prst="rect">
            <a:avLst/>
          </a:prstGeom>
          <a:noFill/>
        </p:spPr>
        <p:txBody>
          <a:bodyPr wrap="square" lIns="0" tIns="0" rIns="0" bIns="0" rtlCol="0" anchor="t">
            <a:spAutoFit/>
          </a:bodyPr>
          <a:lstStyle/>
          <a:p>
            <a:pPr>
              <a:spcAft>
                <a:spcPts val="600"/>
              </a:spcAft>
            </a:pPr>
            <a:r>
              <a:rPr lang="bg-BG" sz="1400" b="1" dirty="0">
                <a:solidFill>
                  <a:srgbClr val="ACC700"/>
                </a:solidFill>
              </a:rPr>
              <a:t>Примери:</a:t>
            </a:r>
          </a:p>
          <a:p>
            <a:pPr marL="285750" indent="-285750">
              <a:spcAft>
                <a:spcPts val="600"/>
              </a:spcAft>
              <a:buFont typeface="Arial" panose="020B0604020202020204" pitchFamily="34" charset="0"/>
              <a:buChar char="•"/>
            </a:pPr>
            <a:r>
              <a:rPr lang="bg-BG" sz="1400" dirty="0">
                <a:solidFill>
                  <a:srgbClr val="003399"/>
                </a:solidFill>
              </a:rPr>
              <a:t>Дейностите в областта на здравните грижи и социалните услуги включват роботи за прилагане на лечебни средства</a:t>
            </a:r>
            <a:endParaRPr lang="bg-BG" sz="1400" dirty="0">
              <a:solidFill>
                <a:srgbClr val="003399"/>
              </a:solidFill>
              <a:cs typeface="Arial"/>
            </a:endParaRPr>
          </a:p>
          <a:p>
            <a:pPr marL="285750" indent="-285750">
              <a:spcAft>
                <a:spcPts val="600"/>
              </a:spcAft>
              <a:buFont typeface="Arial" panose="020B0604020202020204" pitchFamily="34" charset="0"/>
              <a:buChar char="•"/>
            </a:pPr>
            <a:r>
              <a:rPr lang="bg-BG" sz="1400" dirty="0">
                <a:solidFill>
                  <a:srgbClr val="003399"/>
                </a:solidFill>
              </a:rPr>
              <a:t>В производството има помощни роботи за повдигане и почистване </a:t>
            </a:r>
          </a:p>
          <a:p>
            <a:pPr marL="285750" indent="-285750">
              <a:spcAft>
                <a:spcPts val="600"/>
              </a:spcAft>
              <a:buFont typeface="Arial" panose="020B0604020202020204" pitchFamily="34" charset="0"/>
              <a:buChar char="•"/>
            </a:pPr>
            <a:r>
              <a:rPr lang="bg-BG" sz="1400" dirty="0">
                <a:solidFill>
                  <a:srgbClr val="003399"/>
                </a:solidFill>
              </a:rPr>
              <a:t>Автоматизираните направлявани превозни средства се срещат често в транспорта и складовата дейност</a:t>
            </a:r>
          </a:p>
          <a:p>
            <a:pPr marL="285750" indent="-285750">
              <a:spcAft>
                <a:spcPts val="600"/>
              </a:spcAft>
              <a:buFont typeface="Arial" panose="020B0604020202020204" pitchFamily="34" charset="0"/>
              <a:buChar char="•"/>
            </a:pPr>
            <a:r>
              <a:rPr lang="bg-BG" sz="1400" dirty="0">
                <a:solidFill>
                  <a:srgbClr val="003399"/>
                </a:solidFill>
              </a:rPr>
              <a:t>Роботите за инспекции са полезни в строителството</a:t>
            </a:r>
          </a:p>
        </p:txBody>
      </p:sp>
      <p:grpSp>
        <p:nvGrpSpPr>
          <p:cNvPr id="3" name="Group 2">
            <a:extLst>
              <a:ext uri="{FF2B5EF4-FFF2-40B4-BE49-F238E27FC236}">
                <a16:creationId xmlns:a16="http://schemas.microsoft.com/office/drawing/2014/main" id="{AAC8D910-CD30-4795-900A-B0CB3A70CF50}"/>
              </a:ext>
            </a:extLst>
          </p:cNvPr>
          <p:cNvGrpSpPr/>
          <p:nvPr/>
        </p:nvGrpSpPr>
        <p:grpSpPr>
          <a:xfrm>
            <a:off x="7373952" y="856368"/>
            <a:ext cx="1665779" cy="3428057"/>
            <a:chOff x="7373952" y="856368"/>
            <a:chExt cx="1665779" cy="3428057"/>
          </a:xfrm>
        </p:grpSpPr>
        <p:sp>
          <p:nvSpPr>
            <p:cNvPr id="14" name="Textfeld 5">
              <a:extLst>
                <a:ext uri="{FF2B5EF4-FFF2-40B4-BE49-F238E27FC236}">
                  <a16:creationId xmlns:a16="http://schemas.microsoft.com/office/drawing/2014/main" id="{309561ED-09F4-4F4C-9169-70642433EAD2}"/>
                </a:ext>
              </a:extLst>
            </p:cNvPr>
            <p:cNvSpPr txBox="1"/>
            <p:nvPr/>
          </p:nvSpPr>
          <p:spPr>
            <a:xfrm>
              <a:off x="7373952" y="856368"/>
              <a:ext cx="1665779"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100" i="0" u="none" strike="noStrike" cap="none" normalizeH="0" baseline="0">
                  <a:ln>
                    <a:noFill/>
                  </a:ln>
                  <a:solidFill>
                    <a:srgbClr val="003399"/>
                  </a:solidFill>
                  <a:effectLst/>
                  <a:uLnTx/>
                  <a:uFillTx/>
                  <a:latin typeface="Arial" panose="020B0604020202020204" pitchFamily="34" charset="0"/>
                  <a:ea typeface="+mn-ea"/>
                  <a:cs typeface="Arial" panose="020B0604020202020204" pitchFamily="34" charset="0"/>
                </a:rPr>
                <a:t>Здравни грижи и социални дейности</a:t>
              </a:r>
            </a:p>
          </p:txBody>
        </p:sp>
        <p:sp>
          <p:nvSpPr>
            <p:cNvPr id="16" name="Textfeld 5">
              <a:extLst>
                <a:ext uri="{FF2B5EF4-FFF2-40B4-BE49-F238E27FC236}">
                  <a16:creationId xmlns:a16="http://schemas.microsoft.com/office/drawing/2014/main" id="{8906DC9A-56BC-4C8E-A176-2D6BC5226170}"/>
                </a:ext>
              </a:extLst>
            </p:cNvPr>
            <p:cNvSpPr txBox="1"/>
            <p:nvPr/>
          </p:nvSpPr>
          <p:spPr>
            <a:xfrm>
              <a:off x="7373952" y="1363469"/>
              <a:ext cx="1421999"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10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Производство</a:t>
              </a:r>
            </a:p>
          </p:txBody>
        </p:sp>
        <p:sp>
          <p:nvSpPr>
            <p:cNvPr id="17" name="Textfeld 5">
              <a:extLst>
                <a:ext uri="{FF2B5EF4-FFF2-40B4-BE49-F238E27FC236}">
                  <a16:creationId xmlns:a16="http://schemas.microsoft.com/office/drawing/2014/main" id="{919A3C2E-7DF8-489D-AE9A-BEE632431002}"/>
                </a:ext>
              </a:extLst>
            </p:cNvPr>
            <p:cNvSpPr txBox="1"/>
            <p:nvPr/>
          </p:nvSpPr>
          <p:spPr>
            <a:xfrm>
              <a:off x="7373952" y="1831900"/>
              <a:ext cx="886710"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Други</a:t>
              </a:r>
            </a:p>
          </p:txBody>
        </p:sp>
        <p:sp>
          <p:nvSpPr>
            <p:cNvPr id="18" name="Textfeld 5">
              <a:extLst>
                <a:ext uri="{FF2B5EF4-FFF2-40B4-BE49-F238E27FC236}">
                  <a16:creationId xmlns:a16="http://schemas.microsoft.com/office/drawing/2014/main" id="{61B1B6FA-B4E9-4EEF-AD92-2A9D123CB8CD}"/>
                </a:ext>
              </a:extLst>
            </p:cNvPr>
            <p:cNvSpPr txBox="1"/>
            <p:nvPr/>
          </p:nvSpPr>
          <p:spPr>
            <a:xfrm>
              <a:off x="7373952" y="2346434"/>
              <a:ext cx="1665779"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100" i="0" u="none" strike="noStrike" cap="none" normalizeH="0" baseline="0" noProof="0" dirty="0">
                  <a:ln>
                    <a:noFill/>
                  </a:ln>
                  <a:solidFill>
                    <a:srgbClr val="003399"/>
                  </a:solidFill>
                  <a:effectLst/>
                  <a:uLnTx/>
                  <a:uFillTx/>
                  <a:latin typeface="Arial" panose="020B0604020202020204" pitchFamily="34" charset="0"/>
                  <a:ea typeface="+mn-ea"/>
                  <a:cs typeface="Arial" panose="020B0604020202020204" pitchFamily="34" charset="0"/>
                </a:rPr>
                <a:t>Транспорт и складиране</a:t>
              </a:r>
            </a:p>
          </p:txBody>
        </p:sp>
        <p:sp>
          <p:nvSpPr>
            <p:cNvPr id="19" name="Textfeld 5">
              <a:extLst>
                <a:ext uri="{FF2B5EF4-FFF2-40B4-BE49-F238E27FC236}">
                  <a16:creationId xmlns:a16="http://schemas.microsoft.com/office/drawing/2014/main" id="{7AAC6CBB-9BB8-48BA-B486-9E7DDABE7700}"/>
                </a:ext>
              </a:extLst>
            </p:cNvPr>
            <p:cNvSpPr txBox="1"/>
            <p:nvPr/>
          </p:nvSpPr>
          <p:spPr>
            <a:xfrm>
              <a:off x="7373952" y="2816661"/>
              <a:ext cx="1252950"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Строителство</a:t>
              </a:r>
            </a:p>
          </p:txBody>
        </p:sp>
        <p:sp>
          <p:nvSpPr>
            <p:cNvPr id="20" name="Textfeld 5">
              <a:extLst>
                <a:ext uri="{FF2B5EF4-FFF2-40B4-BE49-F238E27FC236}">
                  <a16:creationId xmlns:a16="http://schemas.microsoft.com/office/drawing/2014/main" id="{B91EDF4A-A2AB-4578-88F1-913789B7C02C}"/>
                </a:ext>
              </a:extLst>
            </p:cNvPr>
            <p:cNvSpPr txBox="1"/>
            <p:nvPr/>
          </p:nvSpPr>
          <p:spPr>
            <a:xfrm>
              <a:off x="7373952" y="3292776"/>
              <a:ext cx="1639713" cy="353943"/>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Минно дело и добивна промишленост</a:t>
              </a:r>
            </a:p>
          </p:txBody>
        </p:sp>
        <p:sp>
          <p:nvSpPr>
            <p:cNvPr id="21" name="Textfeld 5">
              <a:extLst>
                <a:ext uri="{FF2B5EF4-FFF2-40B4-BE49-F238E27FC236}">
                  <a16:creationId xmlns:a16="http://schemas.microsoft.com/office/drawing/2014/main" id="{73BCB090-EEBF-4E92-9E8F-CE049390FC00}"/>
                </a:ext>
              </a:extLst>
            </p:cNvPr>
            <p:cNvSpPr txBox="1"/>
            <p:nvPr/>
          </p:nvSpPr>
          <p:spPr>
            <a:xfrm>
              <a:off x="7373952" y="3761205"/>
              <a:ext cx="1639713" cy="523220"/>
            </a:xfrm>
            <a:prstGeom prst="rect">
              <a:avLst/>
            </a:prstGeom>
            <a:solidFill>
              <a:schemeClr val="bg1"/>
            </a:solidFill>
          </p:spPr>
          <p:txBody>
            <a:bodyPr wrap="square" lIns="91440" tIns="9144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1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Държавна администрация и отбрана</a:t>
              </a:r>
            </a:p>
          </p:txBody>
        </p:sp>
      </p:grpSp>
    </p:spTree>
    <p:extLst>
      <p:ext uri="{BB962C8B-B14F-4D97-AF65-F5344CB8AC3E}">
        <p14:creationId xmlns:p14="http://schemas.microsoft.com/office/powerpoint/2010/main" val="3151440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0055" y="75509"/>
            <a:ext cx="8740837" cy="524378"/>
          </a:xfrm>
        </p:spPr>
        <p:txBody>
          <a:bodyPr vert="horz" lIns="0" tIns="45720" rIns="91440" bIns="45720" rtlCol="0" anchor="ctr">
            <a:noAutofit/>
          </a:bodyPr>
          <a:lstStyle/>
          <a:p>
            <a:r>
              <a:rPr lang="bg-BG" sz="2100" dirty="0"/>
              <a:t> Настоящо и потенциално автоматизиране на когнитивни задачи </a:t>
            </a:r>
          </a:p>
        </p:txBody>
      </p:sp>
      <p:sp>
        <p:nvSpPr>
          <p:cNvPr id="3" name="Content Placeholder 2"/>
          <p:cNvSpPr>
            <a:spLocks noGrp="1"/>
          </p:cNvSpPr>
          <p:nvPr>
            <p:ph sz="half" idx="1"/>
          </p:nvPr>
        </p:nvSpPr>
        <p:spPr/>
        <p:txBody>
          <a:bodyPr>
            <a:normAutofit/>
          </a:bodyPr>
          <a:lstStyle/>
          <a:p>
            <a:endParaRPr lang="en-US" dirty="0"/>
          </a:p>
          <a:p>
            <a:endParaRPr lang="en-GB" dirty="0"/>
          </a:p>
        </p:txBody>
      </p:sp>
      <p:sp>
        <p:nvSpPr>
          <p:cNvPr id="5" name="TextBox 4">
            <a:extLst>
              <a:ext uri="{FF2B5EF4-FFF2-40B4-BE49-F238E27FC236}">
                <a16:creationId xmlns:a16="http://schemas.microsoft.com/office/drawing/2014/main" id="{EAFAD507-53E5-68B7-B744-2B1A02301D27}"/>
              </a:ext>
            </a:extLst>
          </p:cNvPr>
          <p:cNvSpPr txBox="1"/>
          <p:nvPr/>
        </p:nvSpPr>
        <p:spPr>
          <a:xfrm>
            <a:off x="450000" y="887612"/>
            <a:ext cx="3386462" cy="2600712"/>
          </a:xfrm>
          <a:prstGeom prst="rect">
            <a:avLst/>
          </a:prstGeom>
          <a:noFill/>
        </p:spPr>
        <p:txBody>
          <a:bodyPr wrap="square" lIns="0" tIns="0" rIns="0" bIns="0" rtlCol="0">
            <a:spAutoFit/>
          </a:bodyPr>
          <a:lstStyle/>
          <a:p>
            <a:pPr>
              <a:spcAft>
                <a:spcPts val="600"/>
              </a:spcAft>
            </a:pPr>
            <a:r>
              <a:rPr lang="bg-BG" sz="1400" b="1" dirty="0">
                <a:solidFill>
                  <a:srgbClr val="ACC700"/>
                </a:solidFill>
              </a:rPr>
              <a:t>Примери:</a:t>
            </a:r>
          </a:p>
          <a:p>
            <a:pPr marL="285750" indent="-285750">
              <a:spcAft>
                <a:spcPts val="600"/>
              </a:spcAft>
              <a:buFont typeface="Arial" panose="020B0604020202020204" pitchFamily="34" charset="0"/>
              <a:buChar char="•"/>
            </a:pPr>
            <a:r>
              <a:rPr lang="bg-BG" sz="1400" dirty="0">
                <a:solidFill>
                  <a:srgbClr val="003399"/>
                </a:solidFill>
              </a:rPr>
              <a:t>Помощ при преподаване, обучение с базирани на ИИ речници и интелигентни системи за наставничество в образованието</a:t>
            </a:r>
          </a:p>
          <a:p>
            <a:pPr marL="285750" indent="-285750">
              <a:spcAft>
                <a:spcPts val="600"/>
              </a:spcAft>
              <a:buFont typeface="Arial" panose="020B0604020202020204" pitchFamily="34" charset="0"/>
              <a:buChar char="•"/>
            </a:pPr>
            <a:r>
              <a:rPr lang="bg-BG" sz="1400" dirty="0">
                <a:solidFill>
                  <a:srgbClr val="003399"/>
                </a:solidFill>
              </a:rPr>
              <a:t>Системи, които могат да подпомагат вземането на диагностични решения в научния сектор</a:t>
            </a:r>
          </a:p>
          <a:p>
            <a:pPr marL="285750" indent="-285750">
              <a:spcAft>
                <a:spcPts val="600"/>
              </a:spcAft>
              <a:buFont typeface="Arial" panose="020B0604020202020204" pitchFamily="34" charset="0"/>
              <a:buChar char="•"/>
            </a:pPr>
            <a:r>
              <a:rPr lang="bg-BG" sz="1400" dirty="0">
                <a:solidFill>
                  <a:srgbClr val="003399"/>
                </a:solidFill>
              </a:rPr>
              <a:t>Социални роботи в административните и помощните услуги</a:t>
            </a:r>
          </a:p>
        </p:txBody>
      </p:sp>
      <p:grpSp>
        <p:nvGrpSpPr>
          <p:cNvPr id="6" name="Group 5">
            <a:extLst>
              <a:ext uri="{FF2B5EF4-FFF2-40B4-BE49-F238E27FC236}">
                <a16:creationId xmlns:a16="http://schemas.microsoft.com/office/drawing/2014/main" id="{9C4ADF57-F80E-4165-A593-CD0EBCD69E2D}"/>
              </a:ext>
            </a:extLst>
          </p:cNvPr>
          <p:cNvGrpSpPr/>
          <p:nvPr/>
        </p:nvGrpSpPr>
        <p:grpSpPr>
          <a:xfrm>
            <a:off x="3299671" y="834926"/>
            <a:ext cx="5844329" cy="3831501"/>
            <a:chOff x="3299671" y="834926"/>
            <a:chExt cx="5844329" cy="3831501"/>
          </a:xfrm>
        </p:grpSpPr>
        <p:graphicFrame>
          <p:nvGraphicFramePr>
            <p:cNvPr id="4" name="Diagramm 3">
              <a:extLst>
                <a:ext uri="{FF2B5EF4-FFF2-40B4-BE49-F238E27FC236}">
                  <a16:creationId xmlns:a16="http://schemas.microsoft.com/office/drawing/2014/main" id="{D7D3FE48-5C2B-4822-AA64-B703C84D24F7}"/>
                </a:ext>
              </a:extLst>
            </p:cNvPr>
            <p:cNvGraphicFramePr/>
            <p:nvPr>
              <p:extLst>
                <p:ext uri="{D42A27DB-BD31-4B8C-83A1-F6EECF244321}">
                  <p14:modId xmlns:p14="http://schemas.microsoft.com/office/powerpoint/2010/main" val="3518502550"/>
                </p:ext>
              </p:extLst>
            </p:nvPr>
          </p:nvGraphicFramePr>
          <p:xfrm>
            <a:off x="3299671" y="834926"/>
            <a:ext cx="5844329" cy="3831501"/>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feld 5">
              <a:extLst>
                <a:ext uri="{FF2B5EF4-FFF2-40B4-BE49-F238E27FC236}">
                  <a16:creationId xmlns:a16="http://schemas.microsoft.com/office/drawing/2014/main" id="{A713E7AF-B172-47F9-ACA1-96CAACF4879B}"/>
                </a:ext>
              </a:extLst>
            </p:cNvPr>
            <p:cNvSpPr txBox="1"/>
            <p:nvPr/>
          </p:nvSpPr>
          <p:spPr>
            <a:xfrm>
              <a:off x="7321179" y="906916"/>
              <a:ext cx="1665779" cy="4001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000" i="0" u="none" strike="noStrike" cap="none" normalizeH="0" baseline="0" dirty="0">
                  <a:ln>
                    <a:noFill/>
                  </a:ln>
                  <a:solidFill>
                    <a:srgbClr val="003399"/>
                  </a:solidFill>
                  <a:effectLst/>
                  <a:uLnTx/>
                  <a:uFillTx/>
                  <a:latin typeface="Arial" panose="020B0604020202020204" pitchFamily="34" charset="0"/>
                  <a:ea typeface="+mn-ea"/>
                  <a:cs typeface="Arial" panose="020B0604020202020204" pitchFamily="34" charset="0"/>
                </a:rPr>
                <a:t>Здравни грижи и социални дейности</a:t>
              </a:r>
            </a:p>
          </p:txBody>
        </p:sp>
        <p:sp>
          <p:nvSpPr>
            <p:cNvPr id="8" name="Textfeld 5">
              <a:extLst>
                <a:ext uri="{FF2B5EF4-FFF2-40B4-BE49-F238E27FC236}">
                  <a16:creationId xmlns:a16="http://schemas.microsoft.com/office/drawing/2014/main" id="{44FC5989-0020-479B-A704-96F47149B16A}"/>
                </a:ext>
              </a:extLst>
            </p:cNvPr>
            <p:cNvSpPr txBox="1"/>
            <p:nvPr/>
          </p:nvSpPr>
          <p:spPr>
            <a:xfrm>
              <a:off x="7321179" y="1353062"/>
              <a:ext cx="1421999" cy="246221"/>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lang="bg-BG" sz="1000">
                  <a:solidFill>
                    <a:srgbClr val="003399"/>
                  </a:solidFill>
                  <a:latin typeface="Arial" panose="020B0604020202020204" pitchFamily="34" charset="0"/>
                  <a:cs typeface="Arial" panose="020B0604020202020204" pitchFamily="34" charset="0"/>
                </a:rPr>
                <a:t>Образование</a:t>
              </a:r>
            </a:p>
          </p:txBody>
        </p:sp>
        <p:sp>
          <p:nvSpPr>
            <p:cNvPr id="9" name="Textfeld 5">
              <a:extLst>
                <a:ext uri="{FF2B5EF4-FFF2-40B4-BE49-F238E27FC236}">
                  <a16:creationId xmlns:a16="http://schemas.microsoft.com/office/drawing/2014/main" id="{7107D759-95C8-4804-AA6F-0FCCB7427FF8}"/>
                </a:ext>
              </a:extLst>
            </p:cNvPr>
            <p:cNvSpPr txBox="1"/>
            <p:nvPr/>
          </p:nvSpPr>
          <p:spPr>
            <a:xfrm>
              <a:off x="7292101" y="1753823"/>
              <a:ext cx="1723933" cy="400110"/>
            </a:xfrm>
            <a:prstGeom prst="rect">
              <a:avLst/>
            </a:prstGeom>
            <a:solidFill>
              <a:schemeClr val="bg1"/>
            </a:solidFill>
          </p:spPr>
          <p:txBody>
            <a:bodyPr wrap="square" lIns="91440" tIns="0" rIns="0" bIns="91440" rtlCol="0">
              <a:spAutoFit/>
            </a:bodyPr>
            <a:lstStyle/>
            <a:p>
              <a:pPr lvl="0">
                <a:spcBef>
                  <a:spcPts val="800"/>
                </a:spcBef>
                <a:spcAft>
                  <a:spcPts val="800"/>
                </a:spcAft>
                <a:buClr>
                  <a:schemeClr val="tx2">
                    <a:lumMod val="40000"/>
                    <a:lumOff val="60000"/>
                  </a:schemeClr>
                </a:buClr>
                <a:defRPr/>
              </a:pPr>
              <a:r>
                <a:rPr lang="bg-BG" sz="1000">
                  <a:solidFill>
                    <a:srgbClr val="003399"/>
                  </a:solidFill>
                  <a:latin typeface="Arial" panose="020B0604020202020204" pitchFamily="34" charset="0"/>
                  <a:cs typeface="Arial" panose="020B0604020202020204" pitchFamily="34" charset="0"/>
                </a:rPr>
                <a:t>Професионални, научни и технически дейности</a:t>
              </a:r>
            </a:p>
          </p:txBody>
        </p:sp>
        <p:sp>
          <p:nvSpPr>
            <p:cNvPr id="10" name="Textfeld 5">
              <a:extLst>
                <a:ext uri="{FF2B5EF4-FFF2-40B4-BE49-F238E27FC236}">
                  <a16:creationId xmlns:a16="http://schemas.microsoft.com/office/drawing/2014/main" id="{CF3575F1-AC1D-4CD3-BBF8-CD80B8B30871}"/>
                </a:ext>
              </a:extLst>
            </p:cNvPr>
            <p:cNvSpPr txBox="1"/>
            <p:nvPr/>
          </p:nvSpPr>
          <p:spPr>
            <a:xfrm>
              <a:off x="7292101" y="2193045"/>
              <a:ext cx="592252" cy="246221"/>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0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Други</a:t>
              </a:r>
            </a:p>
          </p:txBody>
        </p:sp>
        <p:sp>
          <p:nvSpPr>
            <p:cNvPr id="11" name="Textfeld 5">
              <a:extLst>
                <a:ext uri="{FF2B5EF4-FFF2-40B4-BE49-F238E27FC236}">
                  <a16:creationId xmlns:a16="http://schemas.microsoft.com/office/drawing/2014/main" id="{6CCF12AD-DE57-43EC-8DAA-6BF1B76790E8}"/>
                </a:ext>
              </a:extLst>
            </p:cNvPr>
            <p:cNvSpPr txBox="1"/>
            <p:nvPr/>
          </p:nvSpPr>
          <p:spPr>
            <a:xfrm>
              <a:off x="7321179" y="2593046"/>
              <a:ext cx="1776491" cy="400110"/>
            </a:xfrm>
            <a:prstGeom prst="rect">
              <a:avLst/>
            </a:prstGeom>
            <a:solidFill>
              <a:schemeClr val="bg1"/>
            </a:solidFill>
          </p:spPr>
          <p:txBody>
            <a:bodyPr wrap="square" lIns="91440" tIns="0" rIns="0" bIns="91440" rtlCol="0">
              <a:spAutoFit/>
            </a:bodyPr>
            <a:lstStyle/>
            <a:p>
              <a:pPr lvl="0">
                <a:spcBef>
                  <a:spcPts val="800"/>
                </a:spcBef>
                <a:spcAft>
                  <a:spcPts val="800"/>
                </a:spcAft>
                <a:buClr>
                  <a:schemeClr val="tx2">
                    <a:lumMod val="40000"/>
                    <a:lumOff val="60000"/>
                  </a:schemeClr>
                </a:buClr>
                <a:defRPr/>
              </a:pPr>
              <a:r>
                <a:rPr lang="bg-BG" sz="1000" dirty="0">
                  <a:solidFill>
                    <a:srgbClr val="003399"/>
                  </a:solidFill>
                  <a:latin typeface="Arial" panose="020B0604020202020204" pitchFamily="34" charset="0"/>
                  <a:cs typeface="Arial" panose="020B0604020202020204" pitchFamily="34" charset="0"/>
                </a:rPr>
                <a:t>Административни дейности и спомагателни услуги</a:t>
              </a:r>
            </a:p>
          </p:txBody>
        </p:sp>
        <p:sp>
          <p:nvSpPr>
            <p:cNvPr id="12" name="Textfeld 5">
              <a:extLst>
                <a:ext uri="{FF2B5EF4-FFF2-40B4-BE49-F238E27FC236}">
                  <a16:creationId xmlns:a16="http://schemas.microsoft.com/office/drawing/2014/main" id="{38F6575F-B2FB-4AD4-A12C-F4D31AFF1CA1}"/>
                </a:ext>
              </a:extLst>
            </p:cNvPr>
            <p:cNvSpPr txBox="1"/>
            <p:nvPr/>
          </p:nvSpPr>
          <p:spPr>
            <a:xfrm>
              <a:off x="7321179" y="3005991"/>
              <a:ext cx="1639713" cy="400110"/>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0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Информация и комуникация</a:t>
              </a:r>
            </a:p>
          </p:txBody>
        </p:sp>
        <p:sp>
          <p:nvSpPr>
            <p:cNvPr id="13" name="Textfeld 5">
              <a:extLst>
                <a:ext uri="{FF2B5EF4-FFF2-40B4-BE49-F238E27FC236}">
                  <a16:creationId xmlns:a16="http://schemas.microsoft.com/office/drawing/2014/main" id="{F7E086B3-B50B-4C4E-8176-7E4BE29CF265}"/>
                </a:ext>
              </a:extLst>
            </p:cNvPr>
            <p:cNvSpPr txBox="1"/>
            <p:nvPr/>
          </p:nvSpPr>
          <p:spPr>
            <a:xfrm>
              <a:off x="7321178" y="3435556"/>
              <a:ext cx="1421999" cy="400110"/>
            </a:xfrm>
            <a:prstGeom prst="rect">
              <a:avLst/>
            </a:prstGeom>
            <a:solidFill>
              <a:schemeClr val="bg1"/>
            </a:solidFill>
          </p:spPr>
          <p:txBody>
            <a:bodyPr wrap="square" lIns="91440" tIns="0" rIns="0" bIns="91440" rtlCol="0">
              <a:spAutoFit/>
            </a:bodyPr>
            <a:lstStyle/>
            <a:p>
              <a:pPr lvl="0">
                <a:buClr>
                  <a:schemeClr val="tx2">
                    <a:lumMod val="40000"/>
                    <a:lumOff val="60000"/>
                  </a:schemeClr>
                </a:buClr>
                <a:defRPr/>
              </a:pPr>
              <a:r>
                <a:rPr lang="bg-BG" sz="1000" dirty="0">
                  <a:solidFill>
                    <a:srgbClr val="003399"/>
                  </a:solidFill>
                  <a:latin typeface="Arial" panose="020B0604020202020204" pitchFamily="34" charset="0"/>
                  <a:cs typeface="Arial" panose="020B0604020202020204" pitchFamily="34" charset="0"/>
                </a:rPr>
                <a:t>Други </a:t>
              </a:r>
              <a:br>
                <a:rPr lang="it-IT" sz="1000" dirty="0">
                  <a:solidFill>
                    <a:srgbClr val="003399"/>
                  </a:solidFill>
                  <a:latin typeface="Arial" panose="020B0604020202020204" pitchFamily="34" charset="0"/>
                  <a:cs typeface="Arial" panose="020B0604020202020204" pitchFamily="34" charset="0"/>
                </a:rPr>
              </a:br>
              <a:r>
                <a:rPr lang="bg-BG" sz="1000" dirty="0">
                  <a:solidFill>
                    <a:srgbClr val="003399"/>
                  </a:solidFill>
                  <a:latin typeface="Arial" panose="020B0604020202020204" pitchFamily="34" charset="0"/>
                  <a:cs typeface="Arial" panose="020B0604020202020204" pitchFamily="34" charset="0"/>
                </a:rPr>
                <a:t>услуги</a:t>
              </a:r>
            </a:p>
          </p:txBody>
        </p:sp>
        <p:sp>
          <p:nvSpPr>
            <p:cNvPr id="15" name="Textfeld 5">
              <a:extLst>
                <a:ext uri="{FF2B5EF4-FFF2-40B4-BE49-F238E27FC236}">
                  <a16:creationId xmlns:a16="http://schemas.microsoft.com/office/drawing/2014/main" id="{3659CC60-BC0E-4ADD-82C6-B1DD0D73E496}"/>
                </a:ext>
              </a:extLst>
            </p:cNvPr>
            <p:cNvSpPr txBox="1"/>
            <p:nvPr/>
          </p:nvSpPr>
          <p:spPr>
            <a:xfrm>
              <a:off x="7320815" y="4281514"/>
              <a:ext cx="1421999" cy="246221"/>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0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Производство</a:t>
              </a:r>
            </a:p>
          </p:txBody>
        </p:sp>
        <p:sp>
          <p:nvSpPr>
            <p:cNvPr id="16" name="Textfeld 5">
              <a:extLst>
                <a:ext uri="{FF2B5EF4-FFF2-40B4-BE49-F238E27FC236}">
                  <a16:creationId xmlns:a16="http://schemas.microsoft.com/office/drawing/2014/main" id="{7CD8611A-C18C-4730-A6B7-9C802D026942}"/>
                </a:ext>
              </a:extLst>
            </p:cNvPr>
            <p:cNvSpPr txBox="1"/>
            <p:nvPr/>
          </p:nvSpPr>
          <p:spPr>
            <a:xfrm>
              <a:off x="7320816" y="3878880"/>
              <a:ext cx="1421999" cy="246221"/>
            </a:xfrm>
            <a:prstGeom prst="rect">
              <a:avLst/>
            </a:prstGeom>
            <a:solidFill>
              <a:schemeClr val="bg1"/>
            </a:solidFill>
          </p:spPr>
          <p:txBody>
            <a:bodyPr wrap="square" lIns="91440" tIns="0" rIns="0" bIns="91440" rtlCol="0">
              <a:spAutoFit/>
            </a:bodyPr>
            <a:lstStyle/>
            <a:p>
              <a:pPr marR="0" lvl="0" algn="l" defTabSz="914400" rtl="0" eaLnBrk="1" fontAlgn="auto" latinLnBrk="0" hangingPunct="1">
                <a:spcBef>
                  <a:spcPts val="800"/>
                </a:spcBef>
                <a:spcAft>
                  <a:spcPts val="800"/>
                </a:spcAft>
                <a:buClr>
                  <a:schemeClr val="tx2">
                    <a:lumMod val="40000"/>
                    <a:lumOff val="60000"/>
                  </a:schemeClr>
                </a:buClr>
                <a:buSzTx/>
                <a:tabLst/>
                <a:defRPr/>
              </a:pPr>
              <a:r>
                <a:rPr kumimoji="0" lang="bg-BG" sz="1000" i="0" u="none" strike="noStrike" cap="none" normalizeH="0" baseline="0" noProof="0">
                  <a:ln>
                    <a:noFill/>
                  </a:ln>
                  <a:solidFill>
                    <a:srgbClr val="003399"/>
                  </a:solidFill>
                  <a:effectLst/>
                  <a:uLnTx/>
                  <a:uFillTx/>
                  <a:latin typeface="Arial" panose="020B0604020202020204" pitchFamily="34" charset="0"/>
                  <a:ea typeface="+mn-ea"/>
                  <a:cs typeface="Arial" panose="020B0604020202020204" pitchFamily="34" charset="0"/>
                </a:rPr>
                <a:t>Строителство</a:t>
              </a:r>
            </a:p>
          </p:txBody>
        </p:sp>
      </p:grpSp>
    </p:spTree>
    <p:extLst>
      <p:ext uri="{BB962C8B-B14F-4D97-AF65-F5344CB8AC3E}">
        <p14:creationId xmlns:p14="http://schemas.microsoft.com/office/powerpoint/2010/main" val="240188695"/>
      </p:ext>
    </p:extLst>
  </p:cSld>
  <p:clrMapOvr>
    <a:masterClrMapping/>
  </p:clrMapOvr>
</p:sld>
</file>

<file path=ppt/theme/theme1.xml><?xml version="1.0" encoding="utf-8"?>
<a:theme xmlns:a="http://schemas.openxmlformats.org/drawingml/2006/main" name="Theme1">
  <a:themeElements>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Healthy Workplaces Campaign">
        <a:dk1>
          <a:srgbClr val="000000"/>
        </a:dk1>
        <a:lt1>
          <a:srgbClr val="FFFFFF"/>
        </a:lt1>
        <a:dk2>
          <a:srgbClr val="003399"/>
        </a:dk2>
        <a:lt2>
          <a:srgbClr val="FFFFFF"/>
        </a:lt2>
        <a:accent1>
          <a:srgbClr val="003399"/>
        </a:accent1>
        <a:accent2>
          <a:srgbClr val="ACC700"/>
        </a:accent2>
        <a:accent3>
          <a:srgbClr val="B1B3B4"/>
        </a:accent3>
        <a:accent4>
          <a:srgbClr val="E64715"/>
        </a:accent4>
        <a:accent5>
          <a:srgbClr val="58585A"/>
        </a:accent5>
        <a:accent6>
          <a:srgbClr val="DEE999"/>
        </a:accent6>
        <a:hlink>
          <a:srgbClr val="003399"/>
        </a:hlink>
        <a:folHlink>
          <a:srgbClr val="B1B3B4"/>
        </a:folHlink>
      </a:clrScheme>
    </a:extraClrScheme>
  </a:extraClrSchemeLst>
  <a:extLst>
    <a:ext uri="{05A4C25C-085E-4340-85A3-A5531E510DB2}">
      <thm15:themeFamily xmlns:thm15="http://schemas.microsoft.com/office/thememl/2012/main" name="Theme1" id="{8F8230E2-4D34-4ECE-8215-EF7515102C95}" vid="{397A8749-CF1D-46BD-B85F-D3F557073F2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6976e29a-8670-4f9c-afee-c255a09d55c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19DEDF6EB9C8443AA1E9BF77FC79F68" ma:contentTypeVersion="16" ma:contentTypeDescription="Create a new document." ma:contentTypeScope="" ma:versionID="78dbe105da4b2947b3266c3c9806e440">
  <xsd:schema xmlns:xsd="http://www.w3.org/2001/XMLSchema" xmlns:xs="http://www.w3.org/2001/XMLSchema" xmlns:p="http://schemas.microsoft.com/office/2006/metadata/properties" xmlns:ns2="80b70bcf-9351-4e71-b19f-1201847c9328" xmlns:ns3="6976e29a-8670-4f9c-afee-c255a09d55c2" targetNamespace="http://schemas.microsoft.com/office/2006/metadata/properties" ma:root="true" ma:fieldsID="259c96785393d8c71ac626a71a81e4e8" ns2:_="" ns3:_="">
    <xsd:import namespace="80b70bcf-9351-4e71-b19f-1201847c9328"/>
    <xsd:import namespace="6976e29a-8670-4f9c-afee-c255a09d55c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ServiceAutoTags" minOccurs="0"/>
                <xsd:element ref="ns2:MediaLengthInSeconds" minOccurs="0"/>
                <xsd:element ref="ns3:TaxCatchAll" minOccurs="0"/>
                <xsd:element ref="ns2:MediaServiceOCR" minOccurs="0"/>
                <xsd:element ref="ns2:MediaServiceGenerationTime" minOccurs="0"/>
                <xsd:element ref="ns2:MediaServiceEventHashCode"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0b70bcf-9351-4e71-b19f-1201847c932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76e29a-8670-4f9c-afee-c255a09d55c2"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48c66782-86c3-4f9c-b0ff-d3e6d9a322a8}" ma:internalName="TaxCatchAll" ma:showField="CatchAllData" ma:web="6976e29a-8670-4f9c-afee-c255a09d55c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A998F11-7455-4F89-8F66-606CB1B30D05}">
  <ds:schemaRefs>
    <ds:schemaRef ds:uri="http://schemas.microsoft.com/office/2006/metadata/properties"/>
    <ds:schemaRef ds:uri="http://schemas.microsoft.com/office/infopath/2007/PartnerControls"/>
    <ds:schemaRef ds:uri="6976e29a-8670-4f9c-afee-c255a09d55c2"/>
  </ds:schemaRefs>
</ds:datastoreItem>
</file>

<file path=customXml/itemProps2.xml><?xml version="1.0" encoding="utf-8"?>
<ds:datastoreItem xmlns:ds="http://schemas.openxmlformats.org/officeDocument/2006/customXml" ds:itemID="{056ABEDA-E7B3-40A0-B7FF-25A1B60AA11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0b70bcf-9351-4e71-b19f-1201847c9328"/>
    <ds:schemaRef ds:uri="6976e29a-8670-4f9c-afee-c255a09d55c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9EB3454-2101-4A9F-AF74-1DBD0A3FE52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EUOSHA Campaign 2023</Template>
  <TotalTime>0</TotalTime>
  <Words>3041</Words>
  <Application>Microsoft Office PowerPoint</Application>
  <PresentationFormat>On-screen Show (16:9)</PresentationFormat>
  <Paragraphs>473</Paragraphs>
  <Slides>28</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28</vt:i4>
      </vt:variant>
    </vt:vector>
  </HeadingPairs>
  <TitlesOfParts>
    <vt:vector size="37" baseType="lpstr">
      <vt:lpstr>Arial</vt:lpstr>
      <vt:lpstr>Arial (Überschriften)</vt:lpstr>
      <vt:lpstr>Calibri</vt:lpstr>
      <vt:lpstr>Comic Sans MS</vt:lpstr>
      <vt:lpstr>Courier New</vt:lpstr>
      <vt:lpstr>Helvetica</vt:lpstr>
      <vt:lpstr>Segoe UI</vt:lpstr>
      <vt:lpstr>Wingdings</vt:lpstr>
      <vt:lpstr>Theme1</vt:lpstr>
      <vt:lpstr>БЕЗОПАСНОСТ И ЗДРАВЕ ПРИ РАБОТА В ЦИФРОВАТА ЕРА  Кампания за здравословни работни места 2023—2025 г. </vt:lpstr>
      <vt:lpstr>Преглед</vt:lpstr>
      <vt:lpstr>Определение</vt:lpstr>
      <vt:lpstr>Подход към автоматизацията, основан на задачите</vt:lpstr>
      <vt:lpstr>Таксономия</vt:lpstr>
      <vt:lpstr>Усъвършенствана роботика в Европа </vt:lpstr>
      <vt:lpstr>Усъвършенствана роботика в Европа </vt:lpstr>
      <vt:lpstr>Настояща и потенциална автоматизация на физически задачи</vt:lpstr>
      <vt:lpstr> Настоящо и потенциално автоматизиране на когнитивни задачи </vt:lpstr>
      <vt:lpstr>Въздействие на автоматизацията върху работните места</vt:lpstr>
      <vt:lpstr>Въздействие на автоматизацията върху физическите задачи</vt:lpstr>
      <vt:lpstr>Въздействие на автоматизацията върху когнитивните задачи</vt:lpstr>
      <vt:lpstr>Последици за БЗР</vt:lpstr>
      <vt:lpstr>Фактори за БЗР и въздействие на базираните на ИИ системи</vt:lpstr>
      <vt:lpstr>Фактори за БЗР и въздействие на усъвършенстваната роботика </vt:lpstr>
      <vt:lpstr>Преодоляване на различията между литературните източници и практиката</vt:lpstr>
      <vt:lpstr>16 примера от практиката за автоматизация</vt:lpstr>
      <vt:lpstr>Въздействие върху БЗР въз основа на конкретни примери </vt:lpstr>
      <vt:lpstr>Изводи за БЗР</vt:lpstr>
      <vt:lpstr>Въздействие за различните нива и участници</vt:lpstr>
      <vt:lpstr>Разработване на политики</vt:lpstr>
      <vt:lpstr>Предизвикателства за управлението на БЗР </vt:lpstr>
      <vt:lpstr>Управление на БЗР </vt:lpstr>
      <vt:lpstr>Използване на основани на ИИ системи за целите на БЗР</vt:lpstr>
      <vt:lpstr>Инспекция по труда</vt:lpstr>
      <vt:lpstr>Основни изводи</vt:lpstr>
      <vt:lpstr>Допълнителна информация</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БЕЗОПАСНОСТ И ЗДРАВЕ ПРИ РАБОТА В [ЕРАТА НА ЦИФРОВИТЕ ТЕХНОЛОГИИ  Кампания за здравословни работни места 2023—2025 г.</dc:title>
  <dc:subject/>
  <dc:creator/>
  <cp:keywords/>
  <dc:description/>
  <cp:lastModifiedBy/>
  <cp:revision>48</cp:revision>
  <dcterms:created xsi:type="dcterms:W3CDTF">2023-08-02T10:28:54Z</dcterms:created>
  <dcterms:modified xsi:type="dcterms:W3CDTF">2024-01-24T13:04:10Z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0x010100A19DEDF6EB9C8443AA1E9BF77FC79F68</vt:lpwstr>
  </property>
</Properties>
</file>