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2.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5"/>
  </p:sldMasterIdLst>
  <p:notesMasterIdLst>
    <p:notesMasterId r:id="rId28"/>
  </p:notesMasterIdLst>
  <p:handoutMasterIdLst>
    <p:handoutMasterId r:id="rId29"/>
  </p:handoutMasterIdLst>
  <p:sldIdLst>
    <p:sldId id="256" r:id="rId6"/>
    <p:sldId id="261" r:id="rId7"/>
    <p:sldId id="275" r:id="rId8"/>
    <p:sldId id="364" r:id="rId9"/>
    <p:sldId id="379" r:id="rId10"/>
    <p:sldId id="278" r:id="rId11"/>
    <p:sldId id="358" r:id="rId12"/>
    <p:sldId id="357" r:id="rId13"/>
    <p:sldId id="365" r:id="rId14"/>
    <p:sldId id="377" r:id="rId15"/>
    <p:sldId id="378" r:id="rId16"/>
    <p:sldId id="372" r:id="rId17"/>
    <p:sldId id="262" r:id="rId18"/>
    <p:sldId id="281" r:id="rId19"/>
    <p:sldId id="380" r:id="rId20"/>
    <p:sldId id="381" r:id="rId21"/>
    <p:sldId id="367" r:id="rId22"/>
    <p:sldId id="344" r:id="rId23"/>
    <p:sldId id="321" r:id="rId24"/>
    <p:sldId id="324" r:id="rId25"/>
    <p:sldId id="285" r:id="rId26"/>
    <p:sldId id="383" r:id="rId27"/>
  </p:sldIdLst>
  <p:sldSz cx="9144000" cy="5143500" type="screen16x9"/>
  <p:notesSz cx="6808788" cy="994092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2" orient="horz" pos="3026">
          <p15:clr>
            <a:srgbClr val="A4A3A4"/>
          </p15:clr>
        </p15:guide>
        <p15:guide id="3" orient="horz" pos="3117">
          <p15:clr>
            <a:srgbClr val="A4A3A4"/>
          </p15:clr>
        </p15:guide>
        <p15:guide id="4" orient="horz" pos="577">
          <p15:clr>
            <a:srgbClr val="A4A3A4"/>
          </p15:clr>
        </p15:guide>
        <p15:guide id="5" orient="horz" pos="2618">
          <p15:clr>
            <a:srgbClr val="A4A3A4"/>
          </p15:clr>
        </p15:guide>
        <p15:guide id="6" orient="horz" pos="2527">
          <p15:clr>
            <a:srgbClr val="A4A3A4"/>
          </p15:clr>
        </p15:guide>
        <p15:guide id="7" orient="horz" pos="2119">
          <p15:clr>
            <a:srgbClr val="A4A3A4"/>
          </p15:clr>
        </p15:guide>
        <p15:guide id="8" orient="horz" pos="2028">
          <p15:clr>
            <a:srgbClr val="A4A3A4"/>
          </p15:clr>
        </p15:guide>
        <p15:guide id="9" orient="horz" pos="1620">
          <p15:clr>
            <a:srgbClr val="A4A3A4"/>
          </p15:clr>
        </p15:guide>
        <p15:guide id="10" orient="horz" pos="1529">
          <p15:clr>
            <a:srgbClr val="A4A3A4"/>
          </p15:clr>
        </p15:guide>
        <p15:guide id="11" orient="horz" pos="1121">
          <p15:clr>
            <a:srgbClr val="A4A3A4"/>
          </p15:clr>
        </p15:guide>
        <p15:guide id="12" orient="horz" pos="1030">
          <p15:clr>
            <a:srgbClr val="A4A3A4"/>
          </p15:clr>
        </p15:guide>
        <p15:guide id="13" orient="horz" pos="486">
          <p15:clr>
            <a:srgbClr val="A4A3A4"/>
          </p15:clr>
        </p15:guide>
        <p15:guide id="14" orient="horz" pos="804" userDrawn="1">
          <p15:clr>
            <a:srgbClr val="FFFFFF"/>
          </p15:clr>
        </p15:guide>
        <p15:guide id="15" orient="horz" pos="123">
          <p15:clr>
            <a:srgbClr val="A4A3A4"/>
          </p15:clr>
        </p15:guide>
        <p15:guide id="16" orient="horz" pos="894">
          <p15:clr>
            <a:srgbClr val="A4A3A4"/>
          </p15:clr>
        </p15:guide>
        <p15:guide id="17" pos="2835">
          <p15:clr>
            <a:srgbClr val="A4A3A4"/>
          </p15:clr>
        </p15:guide>
        <p15:guide id="18" pos="2925">
          <p15:clr>
            <a:srgbClr val="A4A3A4"/>
          </p15:clr>
        </p15:guide>
        <p15:guide id="19" pos="3742">
          <p15:clr>
            <a:srgbClr val="A4A3A4"/>
          </p15:clr>
        </p15:guide>
        <p15:guide id="20" pos="3833">
          <p15:clr>
            <a:srgbClr val="A4A3A4"/>
          </p15:clr>
        </p15:guide>
        <p15:guide id="21" pos="4649">
          <p15:clr>
            <a:srgbClr val="A4A3A4"/>
          </p15:clr>
        </p15:guide>
        <p15:guide id="22" pos="4740">
          <p15:clr>
            <a:srgbClr val="A4A3A4"/>
          </p15:clr>
        </p15:guide>
        <p15:guide id="23" pos="2018">
          <p15:clr>
            <a:srgbClr val="A4A3A4"/>
          </p15:clr>
        </p15:guide>
        <p15:guide id="24" pos="1927">
          <p15:clr>
            <a:srgbClr val="A4A3A4"/>
          </p15:clr>
        </p15:guide>
        <p15:guide id="25" pos="1111">
          <p15:clr>
            <a:srgbClr val="A4A3A4"/>
          </p15:clr>
        </p15:guide>
        <p15:guide id="26" pos="1020">
          <p15:clr>
            <a:srgbClr val="A4A3A4"/>
          </p15:clr>
        </p15:guide>
        <p15:guide id="27" pos="204">
          <p15:clr>
            <a:srgbClr val="A4A3A4"/>
          </p15:clr>
        </p15:guide>
        <p15:guide id="28" pos="5556">
          <p15:clr>
            <a:srgbClr val="A4A3A4"/>
          </p15:clr>
        </p15:guide>
      </p15:sldGuideLst>
    </p:ext>
    <p:ext uri="{2D200454-40CA-4A62-9FC3-DE9A4176ACB9}">
      <p15:notesGuideLst xmlns:p15="http://schemas.microsoft.com/office/powerpoint/2012/main">
        <p15:guide id="1" orient="horz" pos="5947" userDrawn="1">
          <p15:clr>
            <a:srgbClr val="A4A3A4"/>
          </p15:clr>
        </p15:guide>
        <p15:guide id="2" orient="horz" pos="496" userDrawn="1">
          <p15:clr>
            <a:srgbClr val="A4A3A4"/>
          </p15:clr>
        </p15:guide>
        <p15:guide id="3" pos="281" userDrawn="1">
          <p15:clr>
            <a:srgbClr val="A4A3A4"/>
          </p15:clr>
        </p15:guide>
        <p15:guide id="4" pos="40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15FB49-3FBE-41CF-8DFC-A938FE5134F0}">
  <a:tblStyle styleId="{C115FB49-3FBE-41CF-8DFC-A938FE5134F0}" styleName="GfK Group Tabelle">
    <a:wholeTbl>
      <a:tcTxStyle>
        <a:fontRef idx="minor">
          <a:scrgbClr r="0" g="0" b="0"/>
        </a:fontRef>
        <a:schemeClr val="tx1"/>
      </a:tcTxStyle>
      <a:tcStyle>
        <a:tcBdr>
          <a:left>
            <a:ln>
              <a:noFill/>
            </a:ln>
          </a:left>
          <a:right>
            <a:ln>
              <a:noFill/>
            </a:ln>
          </a:right>
          <a:top>
            <a:ln w="6350" cmpd="sng">
              <a:solidFill>
                <a:schemeClr val="lt2"/>
              </a:solidFill>
              <a:prstDash val="dash"/>
            </a:ln>
          </a:top>
          <a:bottom>
            <a:ln w="6350" cmpd="sng">
              <a:solidFill>
                <a:schemeClr val="lt2"/>
              </a:solidFill>
              <a:prstDash val="dash"/>
            </a:ln>
          </a:bottom>
          <a:insideH>
            <a:ln w="6350" cmpd="sng">
              <a:solidFill>
                <a:schemeClr val="lt2"/>
              </a:solidFill>
              <a:prstDash val="dash"/>
            </a:ln>
          </a:insideH>
          <a:insideV>
            <a:ln>
              <a:noFill/>
            </a:ln>
          </a:insideV>
        </a:tcBdr>
        <a:fill>
          <a:noFill/>
        </a:fill>
      </a:tcStyle>
    </a:wholeTbl>
    <a:band1V>
      <a:tcStyle>
        <a:tcBdr/>
        <a:fill>
          <a:solidFill>
            <a:srgbClr val="E8E7E6"/>
          </a:solidFill>
        </a:fill>
      </a:tcStyle>
    </a:band1V>
    <a:lastCol>
      <a:tcStyle>
        <a:tcBdr/>
        <a:fill>
          <a:solidFill>
            <a:srgbClr val="E8E7E6"/>
          </a:solidFill>
        </a:fill>
      </a:tcStyle>
    </a:lastCol>
    <a:firstCol>
      <a:tcStyle>
        <a:tcBdr/>
        <a:fill>
          <a:solidFill>
            <a:srgbClr val="E8E7E6"/>
          </a:solidFill>
        </a:fill>
      </a:tcStyle>
    </a:firstCol>
    <a:lastRow>
      <a:tcTxStyle b="on"/>
      <a:tcStyle>
        <a:tcBdr>
          <a:top>
            <a:ln w="9525" cmpd="sng">
              <a:solidFill>
                <a:schemeClr val="dk1"/>
              </a:solidFill>
            </a:ln>
          </a:top>
          <a:bottom>
            <a:ln w="9525" cmpd="sng">
              <a:solidFill>
                <a:schemeClr val="dk1"/>
              </a:solidFill>
            </a:ln>
          </a:bottom>
        </a:tcBdr>
      </a:tcStyle>
    </a:lastRow>
    <a:firstRow>
      <a:tcTxStyle b="on"/>
      <a:tcStyle>
        <a:tcBdr>
          <a:top>
            <a:ln>
              <a:noFill/>
            </a:ln>
          </a:top>
          <a:bottom>
            <a:ln w="9525" cmpd="sng">
              <a:solidFill>
                <a:schemeClr val="dk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6395" autoAdjust="0"/>
  </p:normalViewPr>
  <p:slideViewPr>
    <p:cSldViewPr showGuides="1">
      <p:cViewPr varScale="1">
        <p:scale>
          <a:sx n="131" d="100"/>
          <a:sy n="131" d="100"/>
        </p:scale>
        <p:origin x="372" y="-120"/>
      </p:cViewPr>
      <p:guideLst>
        <p:guide orient="horz" pos="2981"/>
        <p:guide orient="horz" pos="3026"/>
        <p:guide orient="horz" pos="3117"/>
        <p:guide orient="horz" pos="577"/>
        <p:guide orient="horz" pos="2618"/>
        <p:guide orient="horz" pos="2527"/>
        <p:guide orient="horz" pos="2119"/>
        <p:guide orient="horz" pos="2028"/>
        <p:guide orient="horz" pos="1620"/>
        <p:guide orient="horz" pos="1529"/>
        <p:guide orient="horz" pos="1121"/>
        <p:guide orient="horz" pos="1030"/>
        <p:guide orient="horz" pos="486"/>
        <p:guide orient="horz" pos="804"/>
        <p:guide orient="horz" pos="123"/>
        <p:guide orient="horz" pos="894"/>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howGuides="1">
      <p:cViewPr>
        <p:scale>
          <a:sx n="100" d="100"/>
          <a:sy n="100" d="100"/>
        </p:scale>
        <p:origin x="-3258" y="258"/>
      </p:cViewPr>
      <p:guideLst>
        <p:guide orient="horz" pos="5947"/>
        <p:guide orient="horz" pos="496"/>
        <p:guide pos="281"/>
        <p:guide pos="40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EU-OSHA%20Stakeholder%20Satisfaction%20crosstabs%20working%20file%20FOR%20PRESENTATION%2025102018.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Copy%20of%20EU-OSHA%20Stakeholder%20Satisfaction%20crosstabs%20working%20file%20FOR%20PRESENTATION%202610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2.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Copy%20of%20EU-OSHA%20Stakeholder%20Satisfaction%20crosstabs%20working%20file%20FOR%20PRESENTATION%202610201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Copy%20of%20EU-OSHA%20Stakeholder%20Satisfaction%20crosstabs%20working%20file%20FOR%20PRESENTATION%2026102018.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Copy%20of%20EU-OSHA%20Stakeholder%20Satisfaction%20crosstabs%20working%20file%20FOR%20PRESENTATION%202610201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leuw-fs01\projects\658405%20EU-Osha%20stakeholder%20satisfaction%20survey%20presentation\4_Data%20Processing\3_Tables\Copy%20of%20EU-OSHA%20Stakeholder%20Satisfaction%20Final_EU13-EU15.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OCUMENT1.communication1.ntld\translations\Projects\eCdT_jobs\post-processing\Cherazade\2019\EU-OSHA%209856\18-180%20Stakeholder%20survey%20ppt_REVISED.embed01_F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'3'!$B$1</c:f>
              <c:strCache>
                <c:ptCount val="1"/>
                <c:pt idx="0">
                  <c:v>répondants (n)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'3'!$A$2:$A$18</c:f>
              <c:strCache>
                <c:ptCount val="17"/>
                <c:pt idx="0">
                  <c:v>Italie</c:v>
                </c:pt>
                <c:pt idx="1">
                  <c:v>Espagne</c:v>
                </c:pt>
                <c:pt idx="2">
                  <c:v>Portugal</c:v>
                </c:pt>
                <c:pt idx="3">
                  <c:v>Royaume-Uni</c:v>
                </c:pt>
                <c:pt idx="4">
                  <c:v>Belgique</c:v>
                </c:pt>
                <c:pt idx="5">
                  <c:v>Allemagne</c:v>
                </c:pt>
                <c:pt idx="6">
                  <c:v>France</c:v>
                </c:pt>
                <c:pt idx="7">
                  <c:v>Roumanie</c:v>
                </c:pt>
                <c:pt idx="8">
                  <c:v>Grèce</c:v>
                </c:pt>
                <c:pt idx="9">
                  <c:v>Irlande</c:v>
                </c:pt>
                <c:pt idx="10">
                  <c:v>Pays-Bas</c:v>
                </c:pt>
                <c:pt idx="11">
                  <c:v>Suède</c:v>
                </c:pt>
                <c:pt idx="12">
                  <c:v>Autriche</c:v>
                </c:pt>
                <c:pt idx="13">
                  <c:v>Finlande</c:v>
                </c:pt>
                <c:pt idx="14">
                  <c:v>Hongrie</c:v>
                </c:pt>
                <c:pt idx="15">
                  <c:v>Brésil</c:v>
                </c:pt>
                <c:pt idx="16">
                  <c:v>Mexique</c:v>
                </c:pt>
              </c:strCache>
            </c:strRef>
          </c:cat>
          <c:val>
            <c:numRef>
              <c:f>'3'!$B$2:$B$18</c:f>
              <c:numCache>
                <c:formatCode>0</c:formatCode>
                <c:ptCount val="17"/>
                <c:pt idx="0">
                  <c:v>265</c:v>
                </c:pt>
                <c:pt idx="1">
                  <c:v>192</c:v>
                </c:pt>
                <c:pt idx="2">
                  <c:v>168</c:v>
                </c:pt>
                <c:pt idx="3">
                  <c:v>106</c:v>
                </c:pt>
                <c:pt idx="4">
                  <c:v>96</c:v>
                </c:pt>
                <c:pt idx="5">
                  <c:v>93</c:v>
                </c:pt>
                <c:pt idx="6">
                  <c:v>73</c:v>
                </c:pt>
                <c:pt idx="7">
                  <c:v>58</c:v>
                </c:pt>
                <c:pt idx="8">
                  <c:v>57</c:v>
                </c:pt>
                <c:pt idx="9">
                  <c:v>40</c:v>
                </c:pt>
                <c:pt idx="10">
                  <c:v>40</c:v>
                </c:pt>
                <c:pt idx="11">
                  <c:v>36</c:v>
                </c:pt>
                <c:pt idx="12">
                  <c:v>27</c:v>
                </c:pt>
                <c:pt idx="13">
                  <c:v>26</c:v>
                </c:pt>
                <c:pt idx="14">
                  <c:v>23</c:v>
                </c:pt>
                <c:pt idx="15">
                  <c:v>21</c:v>
                </c:pt>
                <c:pt idx="16">
                  <c:v>20</c:v>
                </c:pt>
              </c:numCache>
            </c:numRef>
          </c:val>
          <c:extLst>
            <c:ext xmlns:c16="http://schemas.microsoft.com/office/drawing/2014/chart" uri="{C3380CC4-5D6E-409C-BE32-E72D297353CC}">
              <c16:uniqueId val="{00000000-6AF5-45AD-8A17-2EFB7B2F048B}"/>
            </c:ext>
          </c:extLst>
        </c:ser>
        <c:dLbls>
          <c:showLegendKey val="0"/>
          <c:showVal val="0"/>
          <c:showCatName val="0"/>
          <c:showSerName val="0"/>
          <c:showPercent val="0"/>
          <c:showBubbleSize val="0"/>
        </c:dLbls>
        <c:gapWidth val="219"/>
        <c:overlap val="-27"/>
        <c:axId val="407737040"/>
        <c:axId val="407740320"/>
      </c:barChart>
      <c:catAx>
        <c:axId val="40773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740320"/>
        <c:crosses val="autoZero"/>
        <c:auto val="1"/>
        <c:lblAlgn val="ctr"/>
        <c:lblOffset val="100"/>
        <c:noMultiLvlLbl val="0"/>
      </c:catAx>
      <c:valAx>
        <c:axId val="407740320"/>
        <c:scaling>
          <c:orientation val="minMax"/>
        </c:scaling>
        <c:delete val="1"/>
        <c:axPos val="l"/>
        <c:numFmt formatCode="0" sourceLinked="1"/>
        <c:majorTickMark val="none"/>
        <c:minorTickMark val="none"/>
        <c:tickLblPos val="nextTo"/>
        <c:crossAx val="40773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col"/>
        <c:grouping val="percentStacked"/>
        <c:varyColors val="0"/>
        <c:ser>
          <c:idx val="3"/>
          <c:order val="0"/>
          <c:tx>
            <c:strRef>
              <c:f>'Overall satisfaction'!$B$8</c:f>
              <c:strCache>
                <c:ptCount val="1"/>
                <c:pt idx="0">
                  <c:v>4 Very satisfied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 satisfaction'!$C$7:$G$7</c:f>
              <c:strCache>
                <c:ptCount val="5"/>
                <c:pt idx="0">
                  <c:v>2 I am a member or alternate of the Governing Board of EU-OSHA</c:v>
                </c:pt>
                <c:pt idx="1">
                  <c:v>1 I work at one of EU-OSHA’s focal points </c:v>
                </c:pt>
                <c:pt idx="3">
                  <c:v>EU13</c:v>
                </c:pt>
                <c:pt idx="4">
                  <c:v>EU15</c:v>
                </c:pt>
              </c:strCache>
            </c:strRef>
          </c:cat>
          <c:val>
            <c:numRef>
              <c:f>'Overall satisfaction'!$C$8:$G$8</c:f>
              <c:numCache>
                <c:formatCode>0.0%</c:formatCode>
                <c:ptCount val="5"/>
                <c:pt idx="0">
                  <c:v>0.39622641509433998</c:v>
                </c:pt>
                <c:pt idx="1">
                  <c:v>0.32743362831858402</c:v>
                </c:pt>
                <c:pt idx="3">
                  <c:v>0.318965517241379</c:v>
                </c:pt>
                <c:pt idx="4">
                  <c:v>0.204472843450479</c:v>
                </c:pt>
              </c:numCache>
            </c:numRef>
          </c:val>
          <c:extLst>
            <c:ext xmlns:c16="http://schemas.microsoft.com/office/drawing/2014/chart" uri="{C3380CC4-5D6E-409C-BE32-E72D297353CC}">
              <c16:uniqueId val="{00000000-95F8-4121-B870-4D2F9307E2C6}"/>
            </c:ext>
          </c:extLst>
        </c:ser>
        <c:ser>
          <c:idx val="0"/>
          <c:order val="1"/>
          <c:tx>
            <c:strRef>
              <c:f>'Overall satisfaction'!$B$9</c:f>
              <c:strCache>
                <c:ptCount val="1"/>
                <c:pt idx="0">
                  <c:v>3 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 satisfaction'!$C$7:$G$7</c:f>
              <c:strCache>
                <c:ptCount val="5"/>
                <c:pt idx="0">
                  <c:v>2 I am a member or alternate of the Governing Board of EU-OSHA</c:v>
                </c:pt>
                <c:pt idx="1">
                  <c:v>1 I work at one of EU-OSHA’s focal points </c:v>
                </c:pt>
                <c:pt idx="3">
                  <c:v>EU13</c:v>
                </c:pt>
                <c:pt idx="4">
                  <c:v>EU15</c:v>
                </c:pt>
              </c:strCache>
            </c:strRef>
          </c:cat>
          <c:val>
            <c:numRef>
              <c:f>'Overall satisfaction'!$C$9:$G$9</c:f>
              <c:numCache>
                <c:formatCode>0.0%</c:formatCode>
                <c:ptCount val="5"/>
                <c:pt idx="0">
                  <c:v>0.54716981132075504</c:v>
                </c:pt>
                <c:pt idx="1">
                  <c:v>0.53097345132743401</c:v>
                </c:pt>
                <c:pt idx="3">
                  <c:v>0.57327586206896597</c:v>
                </c:pt>
                <c:pt idx="4">
                  <c:v>0.67731629392971204</c:v>
                </c:pt>
              </c:numCache>
            </c:numRef>
          </c:val>
          <c:extLst>
            <c:ext xmlns:c16="http://schemas.microsoft.com/office/drawing/2014/chart" uri="{C3380CC4-5D6E-409C-BE32-E72D297353CC}">
              <c16:uniqueId val="{00000001-95F8-4121-B870-4D2F9307E2C6}"/>
            </c:ext>
          </c:extLst>
        </c:ser>
        <c:ser>
          <c:idx val="1"/>
          <c:order val="2"/>
          <c:tx>
            <c:strRef>
              <c:f>'Overall satisfaction'!$B$10</c:f>
              <c:strCache>
                <c:ptCount val="1"/>
                <c:pt idx="0">
                  <c:v>2 Dissatisfied</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95F8-4121-B870-4D2F9307E2C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 satisfaction'!$C$7:$G$7</c:f>
              <c:strCache>
                <c:ptCount val="5"/>
                <c:pt idx="0">
                  <c:v>2 I am a member or alternate of the Governing Board of EU-OSHA</c:v>
                </c:pt>
                <c:pt idx="1">
                  <c:v>1 I work at one of EU-OSHA’s focal points </c:v>
                </c:pt>
                <c:pt idx="3">
                  <c:v>EU13</c:v>
                </c:pt>
                <c:pt idx="4">
                  <c:v>EU15</c:v>
                </c:pt>
              </c:strCache>
            </c:strRef>
          </c:cat>
          <c:val>
            <c:numRef>
              <c:f>'Overall satisfaction'!$C$10:$G$10</c:f>
              <c:numCache>
                <c:formatCode>0.0%</c:formatCode>
                <c:ptCount val="5"/>
                <c:pt idx="0">
                  <c:v>0</c:v>
                </c:pt>
                <c:pt idx="1">
                  <c:v>5.3097345132743397E-2</c:v>
                </c:pt>
                <c:pt idx="3">
                  <c:v>3.8793103448275898E-2</c:v>
                </c:pt>
                <c:pt idx="4">
                  <c:v>7.5878594249201306E-2</c:v>
                </c:pt>
              </c:numCache>
            </c:numRef>
          </c:val>
          <c:extLst>
            <c:ext xmlns:c16="http://schemas.microsoft.com/office/drawing/2014/chart" uri="{C3380CC4-5D6E-409C-BE32-E72D297353CC}">
              <c16:uniqueId val="{00000002-95F8-4121-B870-4D2F9307E2C6}"/>
            </c:ext>
          </c:extLst>
        </c:ser>
        <c:ser>
          <c:idx val="2"/>
          <c:order val="3"/>
          <c:tx>
            <c:strRef>
              <c:f>'Overall satisfaction'!$B$11</c:f>
              <c:strCache>
                <c:ptCount val="1"/>
                <c:pt idx="0">
                  <c:v>1 Very dissatisfied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 satisfaction'!$C$7:$G$7</c:f>
              <c:strCache>
                <c:ptCount val="5"/>
                <c:pt idx="0">
                  <c:v>2 I am a member or alternate of the Governing Board of EU-OSHA</c:v>
                </c:pt>
                <c:pt idx="1">
                  <c:v>1 I work at one of EU-OSHA’s focal points </c:v>
                </c:pt>
                <c:pt idx="3">
                  <c:v>EU13</c:v>
                </c:pt>
                <c:pt idx="4">
                  <c:v>EU15</c:v>
                </c:pt>
              </c:strCache>
            </c:strRef>
          </c:cat>
          <c:val>
            <c:numRef>
              <c:f>'Overall satisfaction'!$C$11:$G$11</c:f>
              <c:numCache>
                <c:formatCode>0.0%</c:formatCode>
                <c:ptCount val="5"/>
                <c:pt idx="0">
                  <c:v>5.6603773584905703E-2</c:v>
                </c:pt>
                <c:pt idx="1">
                  <c:v>8.8495575221238895E-2</c:v>
                </c:pt>
                <c:pt idx="3">
                  <c:v>6.8965517241379296E-2</c:v>
                </c:pt>
                <c:pt idx="4">
                  <c:v>4.2332268370607003E-2</c:v>
                </c:pt>
              </c:numCache>
            </c:numRef>
          </c:val>
          <c:extLst>
            <c:ext xmlns:c16="http://schemas.microsoft.com/office/drawing/2014/chart" uri="{C3380CC4-5D6E-409C-BE32-E72D297353CC}">
              <c16:uniqueId val="{00000003-95F8-4121-B870-4D2F9307E2C6}"/>
            </c:ext>
          </c:extLst>
        </c:ser>
        <c:dLbls>
          <c:showLegendKey val="0"/>
          <c:showVal val="0"/>
          <c:showCatName val="0"/>
          <c:showSerName val="0"/>
          <c:showPercent val="0"/>
          <c:showBubbleSize val="0"/>
        </c:dLbls>
        <c:gapWidth val="75"/>
        <c:overlap val="100"/>
        <c:axId val="417294960"/>
        <c:axId val="417295352"/>
      </c:barChart>
      <c:catAx>
        <c:axId val="417294960"/>
        <c:scaling>
          <c:orientation val="minMax"/>
        </c:scaling>
        <c:delete val="1"/>
        <c:axPos val="b"/>
        <c:numFmt formatCode="General" sourceLinked="1"/>
        <c:majorTickMark val="none"/>
        <c:minorTickMark val="none"/>
        <c:tickLblPos val="nextTo"/>
        <c:crossAx val="417295352"/>
        <c:crosses val="autoZero"/>
        <c:auto val="1"/>
        <c:lblAlgn val="ctr"/>
        <c:lblOffset val="100"/>
        <c:noMultiLvlLbl val="0"/>
      </c:catAx>
      <c:valAx>
        <c:axId val="417295352"/>
        <c:scaling>
          <c:orientation val="minMax"/>
          <c:max val="1"/>
        </c:scaling>
        <c:delete val="1"/>
        <c:axPos val="l"/>
        <c:numFmt formatCode="0%" sourceLinked="0"/>
        <c:majorTickMark val="none"/>
        <c:minorTickMark val="none"/>
        <c:tickLblPos val="nextTo"/>
        <c:crossAx val="41729496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Graphs!$A$38</c:f>
              <c:strCache>
                <c:ptCount val="1"/>
                <c:pt idx="0">
                  <c:v>4 Very satisfied</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190-434E-8BA2-59258B00AB54}"/>
                </c:ext>
              </c:extLst>
            </c:dLbl>
            <c:dLbl>
              <c:idx val="1"/>
              <c:layout/>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190-434E-8BA2-59258B00AB54}"/>
                </c:ext>
              </c:extLst>
            </c:dLbl>
            <c:dLbl>
              <c:idx val="2"/>
              <c:layout>
                <c:manualLayout>
                  <c:x val="3.7411668063817828E-2"/>
                  <c:y val="3.83409884487960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90-434E-8BA2-59258B00AB5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Graphs!$B$34:$T$34</c:f>
              <c:strCache>
                <c:ptCount val="19"/>
                <c:pt idx="0">
                  <c:v>BR_EU13_other_stakeholders</c:v>
                </c:pt>
                <c:pt idx="1">
                  <c:v>BR_EU13_workplace_intermediaries</c:v>
                </c:pt>
                <c:pt idx="2">
                  <c:v>BR_EU13_policy_makers</c:v>
                </c:pt>
                <c:pt idx="3">
                  <c:v>EU13 1</c:v>
                </c:pt>
                <c:pt idx="5">
                  <c:v>BR_EU13_other_stakeholders</c:v>
                </c:pt>
                <c:pt idx="6">
                  <c:v>BR_EU13_workplace_intermediaries</c:v>
                </c:pt>
                <c:pt idx="7">
                  <c:v>BR_EU13_policy_makers</c:v>
                </c:pt>
                <c:pt idx="8">
                  <c:v>EU13 3</c:v>
                </c:pt>
                <c:pt idx="10">
                  <c:v>BR_EU13_other_stakeholders</c:v>
                </c:pt>
                <c:pt idx="11">
                  <c:v>BR_EU13_workplace_intermediaries</c:v>
                </c:pt>
                <c:pt idx="12">
                  <c:v>BR_EU13_policy_makers</c:v>
                </c:pt>
                <c:pt idx="13">
                  <c:v>EU13 2</c:v>
                </c:pt>
                <c:pt idx="15">
                  <c:v>BR_EU13_other_stakeholders</c:v>
                </c:pt>
                <c:pt idx="16">
                  <c:v>BR_EU13_workplace_intermediaries</c:v>
                </c:pt>
                <c:pt idx="17">
                  <c:v>BR_EU13_policy_makers</c:v>
                </c:pt>
                <c:pt idx="18">
                  <c:v>EU13 1</c:v>
                </c:pt>
              </c:strCache>
            </c:strRef>
          </c:cat>
          <c:val>
            <c:numRef>
              <c:f>Graphs!$B$38:$T$38</c:f>
              <c:numCache>
                <c:formatCode>0.0%</c:formatCode>
                <c:ptCount val="19"/>
                <c:pt idx="0">
                  <c:v>0</c:v>
                </c:pt>
                <c:pt idx="1">
                  <c:v>0.20253164556962</c:v>
                </c:pt>
                <c:pt idx="2">
                  <c:v>0.21666666666666701</c:v>
                </c:pt>
                <c:pt idx="3">
                  <c:v>0.19191919191919199</c:v>
                </c:pt>
                <c:pt idx="5">
                  <c:v>0.14285714285714299</c:v>
                </c:pt>
                <c:pt idx="6">
                  <c:v>0.22222222222222199</c:v>
                </c:pt>
                <c:pt idx="7">
                  <c:v>0.37931034482758602</c:v>
                </c:pt>
                <c:pt idx="8">
                  <c:v>0.231884057971014</c:v>
                </c:pt>
                <c:pt idx="10">
                  <c:v>0.125</c:v>
                </c:pt>
                <c:pt idx="11">
                  <c:v>0.25</c:v>
                </c:pt>
                <c:pt idx="12">
                  <c:v>0.33333333333333298</c:v>
                </c:pt>
                <c:pt idx="13">
                  <c:v>0.22891566265060201</c:v>
                </c:pt>
                <c:pt idx="15">
                  <c:v>0.125</c:v>
                </c:pt>
                <c:pt idx="16">
                  <c:v>0.14516129032258099</c:v>
                </c:pt>
                <c:pt idx="17">
                  <c:v>0.15</c:v>
                </c:pt>
                <c:pt idx="18">
                  <c:v>0.12195121951219499</c:v>
                </c:pt>
              </c:numCache>
            </c:numRef>
          </c:val>
          <c:extLst>
            <c:ext xmlns:c16="http://schemas.microsoft.com/office/drawing/2014/chart" uri="{C3380CC4-5D6E-409C-BE32-E72D297353CC}">
              <c16:uniqueId val="{00000002-A190-434E-8BA2-59258B00AB54}"/>
            </c:ext>
          </c:extLst>
        </c:ser>
        <c:ser>
          <c:idx val="1"/>
          <c:order val="1"/>
          <c:tx>
            <c:strRef>
              <c:f>Graphs!$A$37</c:f>
              <c:strCache>
                <c:ptCount val="1"/>
                <c:pt idx="0">
                  <c:v>3 Satisfied</c:v>
                </c:pt>
              </c:strCache>
            </c:strRef>
          </c:tx>
          <c:spPr>
            <a:solidFill>
              <a:schemeClr val="accent3"/>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190-434E-8BA2-59258B00AB5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Graphs!$B$34:$T$34</c:f>
              <c:strCache>
                <c:ptCount val="19"/>
                <c:pt idx="0">
                  <c:v>BR_EU13_other_stakeholders</c:v>
                </c:pt>
                <c:pt idx="1">
                  <c:v>BR_EU13_workplace_intermediaries</c:v>
                </c:pt>
                <c:pt idx="2">
                  <c:v>BR_EU13_policy_makers</c:v>
                </c:pt>
                <c:pt idx="3">
                  <c:v>EU13 1</c:v>
                </c:pt>
                <c:pt idx="5">
                  <c:v>BR_EU13_other_stakeholders</c:v>
                </c:pt>
                <c:pt idx="6">
                  <c:v>BR_EU13_workplace_intermediaries</c:v>
                </c:pt>
                <c:pt idx="7">
                  <c:v>BR_EU13_policy_makers</c:v>
                </c:pt>
                <c:pt idx="8">
                  <c:v>EU13 3</c:v>
                </c:pt>
                <c:pt idx="10">
                  <c:v>BR_EU13_other_stakeholders</c:v>
                </c:pt>
                <c:pt idx="11">
                  <c:v>BR_EU13_workplace_intermediaries</c:v>
                </c:pt>
                <c:pt idx="12">
                  <c:v>BR_EU13_policy_makers</c:v>
                </c:pt>
                <c:pt idx="13">
                  <c:v>EU13 2</c:v>
                </c:pt>
                <c:pt idx="15">
                  <c:v>BR_EU13_other_stakeholders</c:v>
                </c:pt>
                <c:pt idx="16">
                  <c:v>BR_EU13_workplace_intermediaries</c:v>
                </c:pt>
                <c:pt idx="17">
                  <c:v>BR_EU13_policy_makers</c:v>
                </c:pt>
                <c:pt idx="18">
                  <c:v>EU13 1</c:v>
                </c:pt>
              </c:strCache>
            </c:strRef>
          </c:cat>
          <c:val>
            <c:numRef>
              <c:f>Graphs!$B$37:$T$37</c:f>
              <c:numCache>
                <c:formatCode>0.0%</c:formatCode>
                <c:ptCount val="19"/>
                <c:pt idx="0">
                  <c:v>0.5</c:v>
                </c:pt>
                <c:pt idx="1">
                  <c:v>0.69620253164557</c:v>
                </c:pt>
                <c:pt idx="2">
                  <c:v>0.66666666666666696</c:v>
                </c:pt>
                <c:pt idx="3">
                  <c:v>0.68686868686868696</c:v>
                </c:pt>
                <c:pt idx="5">
                  <c:v>0.71428571428571397</c:v>
                </c:pt>
                <c:pt idx="6">
                  <c:v>0.66666666666666696</c:v>
                </c:pt>
                <c:pt idx="7">
                  <c:v>0.58620689655172398</c:v>
                </c:pt>
                <c:pt idx="8">
                  <c:v>0.66666666666666696</c:v>
                </c:pt>
                <c:pt idx="10">
                  <c:v>0.75</c:v>
                </c:pt>
                <c:pt idx="11">
                  <c:v>0.6875</c:v>
                </c:pt>
                <c:pt idx="12">
                  <c:v>0.64285714285714302</c:v>
                </c:pt>
                <c:pt idx="13">
                  <c:v>0.71084337349397597</c:v>
                </c:pt>
                <c:pt idx="15">
                  <c:v>0.75</c:v>
                </c:pt>
                <c:pt idx="16">
                  <c:v>0.74193548387096797</c:v>
                </c:pt>
                <c:pt idx="17">
                  <c:v>0.77500000000000002</c:v>
                </c:pt>
                <c:pt idx="18">
                  <c:v>0.792682926829268</c:v>
                </c:pt>
              </c:numCache>
            </c:numRef>
          </c:val>
          <c:extLst>
            <c:ext xmlns:c16="http://schemas.microsoft.com/office/drawing/2014/chart" uri="{C3380CC4-5D6E-409C-BE32-E72D297353CC}">
              <c16:uniqueId val="{00000004-A190-434E-8BA2-59258B00AB54}"/>
            </c:ext>
          </c:extLst>
        </c:ser>
        <c:ser>
          <c:idx val="2"/>
          <c:order val="2"/>
          <c:tx>
            <c:strRef>
              <c:f>Graphs!$A$36</c:f>
              <c:strCache>
                <c:ptCount val="1"/>
                <c:pt idx="0">
                  <c:v>2 Dissatisfied</c:v>
                </c:pt>
              </c:strCache>
            </c:strRef>
          </c:tx>
          <c:spPr>
            <a:solidFill>
              <a:schemeClr val="accent2"/>
            </a:solidFill>
            <a:ln>
              <a:noFill/>
            </a:ln>
            <a:effectLst/>
          </c:spPr>
          <c:invertIfNegative val="0"/>
          <c:dLbls>
            <c:dLbl>
              <c:idx val="3"/>
              <c:layout>
                <c:manualLayout>
                  <c:x val="-5.610477013610613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0AB-422F-A00B-F5FB71721CA2}"/>
                </c:ext>
              </c:extLst>
            </c:dLbl>
            <c:dLbl>
              <c:idx val="6"/>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190-434E-8BA2-59258B00AB54}"/>
                </c:ext>
              </c:extLst>
            </c:dLbl>
            <c:dLbl>
              <c:idx val="7"/>
              <c:layout>
                <c:manualLayout>
                  <c:x val="-4.0074835811504381E-2"/>
                  <c:y val="3.33099901119163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0AB-422F-A00B-F5FB71721CA2}"/>
                </c:ext>
              </c:extLst>
            </c:dLbl>
            <c:dLbl>
              <c:idx val="8"/>
              <c:layout>
                <c:manualLayout>
                  <c:x val="-2.003741790575219E-2"/>
                  <c:y val="3.33099901119163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0AB-422F-A00B-F5FB71721CA2}"/>
                </c:ext>
              </c:extLst>
            </c:dLbl>
            <c:dLbl>
              <c:idx val="10"/>
              <c:layout>
                <c:manualLayout>
                  <c:x val="-4.0074835811504377E-3"/>
                  <c:y val="-3.330999011191693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0AB-422F-A00B-F5FB71721CA2}"/>
                </c:ext>
              </c:extLst>
            </c:dLbl>
            <c:dLbl>
              <c:idx val="11"/>
              <c:layout>
                <c:manualLayout>
                  <c:x val="-5.209728655495569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0AB-422F-A00B-F5FB71721CA2}"/>
                </c:ext>
              </c:extLst>
            </c:dLbl>
            <c:dLbl>
              <c:idx val="12"/>
              <c:delete val="1"/>
              <c:extLst>
                <c:ext xmlns:c15="http://schemas.microsoft.com/office/drawing/2012/chart" uri="{CE6537A1-D6FC-4f65-9D91-7224C49458BB}">
                  <c15:layout/>
                </c:ext>
                <c:ext xmlns:c16="http://schemas.microsoft.com/office/drawing/2014/chart" uri="{C3380CC4-5D6E-409C-BE32-E72D297353CC}">
                  <c16:uniqueId val="{00000012-A190-434E-8BA2-59258B00AB54}"/>
                </c:ext>
              </c:extLst>
            </c:dLbl>
            <c:dLbl>
              <c:idx val="13"/>
              <c:layout>
                <c:manualLayout>
                  <c:x val="-5.6104770136106132E-2"/>
                  <c:y val="6.66199802238326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0AB-422F-A00B-F5FB71721CA2}"/>
                </c:ext>
              </c:extLst>
            </c:dLbl>
            <c:dLbl>
              <c:idx val="15"/>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AB-422F-A00B-F5FB71721CA2}"/>
                </c:ext>
              </c:extLst>
            </c:dLbl>
            <c:dLbl>
              <c:idx val="16"/>
              <c:layout>
                <c:manualLayout>
                  <c:x val="-4.0074835811504377E-3"/>
                  <c:y val="-3.3308678694983088E-3"/>
                </c:manualLayout>
              </c:layout>
              <c:showLegendKey val="0"/>
              <c:showVal val="1"/>
              <c:showCatName val="0"/>
              <c:showSerName val="0"/>
              <c:showPercent val="0"/>
              <c:showBubbleSize val="0"/>
              <c:extLst>
                <c:ext xmlns:c15="http://schemas.microsoft.com/office/drawing/2012/chart" uri="{CE6537A1-D6FC-4f65-9D91-7224C49458BB}">
                  <c15:layout>
                    <c:manualLayout>
                      <c:w val="0.11479452495699843"/>
                      <c:h val="4.6584152313208324E-2"/>
                    </c:manualLayout>
                  </c15:layout>
                </c:ext>
                <c:ext xmlns:c16="http://schemas.microsoft.com/office/drawing/2014/chart" uri="{C3380CC4-5D6E-409C-BE32-E72D297353CC}">
                  <c16:uniqueId val="{00000002-E0AB-422F-A00B-F5FB71721CA2}"/>
                </c:ext>
              </c:extLst>
            </c:dLbl>
            <c:dLbl>
              <c:idx val="17"/>
              <c:layout>
                <c:manualLayout>
                  <c:x val="-1.6029934324601751E-2"/>
                  <c:y val="3.33099901119163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AB-422F-A00B-F5FB71721CA2}"/>
                </c:ext>
              </c:extLst>
            </c:dLbl>
            <c:dLbl>
              <c:idx val="18"/>
              <c:layout>
                <c:manualLayout>
                  <c:x val="-8.0149671623008754E-3"/>
                  <c:y val="-3.33099901119164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0AB-422F-A00B-F5FB71721CA2}"/>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Graphs!$B$34:$T$34</c:f>
              <c:strCache>
                <c:ptCount val="19"/>
                <c:pt idx="0">
                  <c:v>BR_EU13_other_stakeholders</c:v>
                </c:pt>
                <c:pt idx="1">
                  <c:v>BR_EU13_workplace_intermediaries</c:v>
                </c:pt>
                <c:pt idx="2">
                  <c:v>BR_EU13_policy_makers</c:v>
                </c:pt>
                <c:pt idx="3">
                  <c:v>EU13 1</c:v>
                </c:pt>
                <c:pt idx="5">
                  <c:v>BR_EU13_other_stakeholders</c:v>
                </c:pt>
                <c:pt idx="6">
                  <c:v>BR_EU13_workplace_intermediaries</c:v>
                </c:pt>
                <c:pt idx="7">
                  <c:v>BR_EU13_policy_makers</c:v>
                </c:pt>
                <c:pt idx="8">
                  <c:v>EU13 3</c:v>
                </c:pt>
                <c:pt idx="10">
                  <c:v>BR_EU13_other_stakeholders</c:v>
                </c:pt>
                <c:pt idx="11">
                  <c:v>BR_EU13_workplace_intermediaries</c:v>
                </c:pt>
                <c:pt idx="12">
                  <c:v>BR_EU13_policy_makers</c:v>
                </c:pt>
                <c:pt idx="13">
                  <c:v>EU13 2</c:v>
                </c:pt>
                <c:pt idx="15">
                  <c:v>BR_EU13_other_stakeholders</c:v>
                </c:pt>
                <c:pt idx="16">
                  <c:v>BR_EU13_workplace_intermediaries</c:v>
                </c:pt>
                <c:pt idx="17">
                  <c:v>BR_EU13_policy_makers</c:v>
                </c:pt>
                <c:pt idx="18">
                  <c:v>EU13 1</c:v>
                </c:pt>
              </c:strCache>
            </c:strRef>
          </c:cat>
          <c:val>
            <c:numRef>
              <c:f>Graphs!$B$36:$T$36</c:f>
              <c:numCache>
                <c:formatCode>0.0%</c:formatCode>
                <c:ptCount val="19"/>
                <c:pt idx="0">
                  <c:v>0.5</c:v>
                </c:pt>
                <c:pt idx="1">
                  <c:v>7.5949367088607597E-2</c:v>
                </c:pt>
                <c:pt idx="2">
                  <c:v>0.1</c:v>
                </c:pt>
                <c:pt idx="3">
                  <c:v>0.10101010101010099</c:v>
                </c:pt>
                <c:pt idx="5">
                  <c:v>0.14285714285714299</c:v>
                </c:pt>
                <c:pt idx="6">
                  <c:v>0.11111111111111099</c:v>
                </c:pt>
                <c:pt idx="7">
                  <c:v>3.4482758620689703E-2</c:v>
                </c:pt>
                <c:pt idx="8">
                  <c:v>0.101449275362319</c:v>
                </c:pt>
                <c:pt idx="10">
                  <c:v>0.125</c:v>
                </c:pt>
                <c:pt idx="11">
                  <c:v>3.125E-2</c:v>
                </c:pt>
                <c:pt idx="12">
                  <c:v>0</c:v>
                </c:pt>
                <c:pt idx="13">
                  <c:v>3.6144578313252997E-2</c:v>
                </c:pt>
                <c:pt idx="15">
                  <c:v>0.125</c:v>
                </c:pt>
                <c:pt idx="16">
                  <c:v>0.112903225806452</c:v>
                </c:pt>
                <c:pt idx="17">
                  <c:v>7.4999999999999997E-2</c:v>
                </c:pt>
                <c:pt idx="18">
                  <c:v>8.5365853658536606E-2</c:v>
                </c:pt>
              </c:numCache>
            </c:numRef>
          </c:val>
          <c:extLst>
            <c:ext xmlns:c16="http://schemas.microsoft.com/office/drawing/2014/chart" uri="{C3380CC4-5D6E-409C-BE32-E72D297353CC}">
              <c16:uniqueId val="{00000006-A190-434E-8BA2-59258B00AB54}"/>
            </c:ext>
          </c:extLst>
        </c:ser>
        <c:ser>
          <c:idx val="3"/>
          <c:order val="3"/>
          <c:tx>
            <c:strRef>
              <c:f>Graphs!$A$35</c:f>
              <c:strCache>
                <c:ptCount val="1"/>
                <c:pt idx="0">
                  <c:v>1 Very dissatisfied</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190-434E-8BA2-59258B00AB54}"/>
                </c:ext>
              </c:extLst>
            </c:dLbl>
            <c:dLbl>
              <c:idx val="1"/>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E-E0AB-422F-A00B-F5FB71721CA2}"/>
                </c:ext>
              </c:extLst>
            </c:dLbl>
            <c:dLbl>
              <c:idx val="2"/>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F-E0AB-422F-A00B-F5FB71721CA2}"/>
                </c:ext>
              </c:extLst>
            </c:dLbl>
            <c:dLbl>
              <c:idx val="3"/>
              <c:layout>
                <c:manualLayout>
                  <c:x val="3.5857511554648037E-2"/>
                  <c:y val="-3.3309990111917544E-3"/>
                </c:manualLayout>
              </c:layout>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0AB-422F-A00B-F5FB71721CA2}"/>
                </c:ext>
              </c:extLst>
            </c:dLbl>
            <c:dLbl>
              <c:idx val="5"/>
              <c:delete val="1"/>
              <c:extLst>
                <c:ext xmlns:c15="http://schemas.microsoft.com/office/drawing/2012/chart" uri="{CE6537A1-D6FC-4f65-9D91-7224C49458BB}"/>
                <c:ext xmlns:c16="http://schemas.microsoft.com/office/drawing/2014/chart" uri="{C3380CC4-5D6E-409C-BE32-E72D297353CC}">
                  <c16:uniqueId val="{0000000C-A190-434E-8BA2-59258B00AB54}"/>
                </c:ext>
              </c:extLst>
            </c:dLbl>
            <c:dLbl>
              <c:idx val="6"/>
              <c:delete val="1"/>
              <c:extLst>
                <c:ext xmlns:c15="http://schemas.microsoft.com/office/drawing/2012/chart" uri="{CE6537A1-D6FC-4f65-9D91-7224C49458BB}"/>
                <c:ext xmlns:c16="http://schemas.microsoft.com/office/drawing/2014/chart" uri="{C3380CC4-5D6E-409C-BE32-E72D297353CC}">
                  <c16:uniqueId val="{0000000D-A190-434E-8BA2-59258B00AB54}"/>
                </c:ext>
              </c:extLst>
            </c:dLbl>
            <c:dLbl>
              <c:idx val="7"/>
              <c:delete val="1"/>
              <c:extLst>
                <c:ext xmlns:c15="http://schemas.microsoft.com/office/drawing/2012/chart" uri="{CE6537A1-D6FC-4f65-9D91-7224C49458BB}">
                  <c15:layout/>
                </c:ext>
                <c:ext xmlns:c16="http://schemas.microsoft.com/office/drawing/2014/chart" uri="{C3380CC4-5D6E-409C-BE32-E72D297353CC}">
                  <c16:uniqueId val="{0000000E-A190-434E-8BA2-59258B00AB54}"/>
                </c:ext>
              </c:extLst>
            </c:dLbl>
            <c:dLbl>
              <c:idx val="8"/>
              <c:delete val="1"/>
              <c:extLst>
                <c:ext xmlns:c15="http://schemas.microsoft.com/office/drawing/2012/chart" uri="{CE6537A1-D6FC-4f65-9D91-7224C49458BB}">
                  <c15:layout/>
                </c:ext>
                <c:ext xmlns:c16="http://schemas.microsoft.com/office/drawing/2014/chart" uri="{C3380CC4-5D6E-409C-BE32-E72D297353CC}">
                  <c16:uniqueId val="{00000007-A190-434E-8BA2-59258B00AB54}"/>
                </c:ext>
              </c:extLst>
            </c:dLbl>
            <c:dLbl>
              <c:idx val="10"/>
              <c:delete val="1"/>
              <c:extLst>
                <c:ext xmlns:c15="http://schemas.microsoft.com/office/drawing/2012/chart" uri="{CE6537A1-D6FC-4f65-9D91-7224C49458BB}">
                  <c15:layout/>
                </c:ext>
                <c:ext xmlns:c16="http://schemas.microsoft.com/office/drawing/2014/chart" uri="{C3380CC4-5D6E-409C-BE32-E72D297353CC}">
                  <c16:uniqueId val="{0000000F-A190-434E-8BA2-59258B00AB54}"/>
                </c:ext>
              </c:extLst>
            </c:dLbl>
            <c:dLbl>
              <c:idx val="11"/>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B-E0AB-422F-A00B-F5FB71721CA2}"/>
                </c:ext>
              </c:extLst>
            </c:dLbl>
            <c:dLbl>
              <c:idx val="12"/>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E0AB-422F-A00B-F5FB71721CA2}"/>
                </c:ext>
              </c:extLst>
            </c:dLbl>
            <c:dLbl>
              <c:idx val="13"/>
              <c:layout>
                <c:manualLayout>
                  <c:x val="3.7539865784010522E-2"/>
                  <c:y val="-6.1067609746941025E-17"/>
                </c:manualLayout>
              </c:layout>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8465042278951758E-2"/>
                      <c:h val="3.5858335497171274E-2"/>
                    </c:manualLayout>
                  </c15:layout>
                </c:ext>
                <c:ext xmlns:c16="http://schemas.microsoft.com/office/drawing/2014/chart" uri="{C3380CC4-5D6E-409C-BE32-E72D297353CC}">
                  <c16:uniqueId val="{00000009-E0AB-422F-A00B-F5FB71721CA2}"/>
                </c:ext>
              </c:extLst>
            </c:dLbl>
            <c:dLbl>
              <c:idx val="15"/>
              <c:delete val="1"/>
              <c:extLst>
                <c:ext xmlns:c15="http://schemas.microsoft.com/office/drawing/2012/chart" uri="{CE6537A1-D6FC-4f65-9D91-7224C49458BB}">
                  <c15:layout/>
                </c:ext>
                <c:ext xmlns:c16="http://schemas.microsoft.com/office/drawing/2014/chart" uri="{C3380CC4-5D6E-409C-BE32-E72D297353CC}">
                  <c16:uniqueId val="{00000010-A190-434E-8BA2-59258B00AB54}"/>
                </c:ext>
              </c:extLst>
            </c:dLbl>
            <c:dLbl>
              <c:idx val="17"/>
              <c:delete val="1"/>
              <c:extLst>
                <c:ext xmlns:c15="http://schemas.microsoft.com/office/drawing/2012/chart" uri="{CE6537A1-D6FC-4f65-9D91-7224C49458BB}">
                  <c15:layout/>
                </c:ext>
                <c:ext xmlns:c16="http://schemas.microsoft.com/office/drawing/2014/chart" uri="{C3380CC4-5D6E-409C-BE32-E72D297353CC}">
                  <c16:uniqueId val="{00000011-A190-434E-8BA2-59258B00AB54}"/>
                </c:ext>
              </c:extLst>
            </c:dLbl>
            <c:dLbl>
              <c:idx val="18"/>
              <c:delete val="1"/>
              <c:extLst>
                <c:ext xmlns:c15="http://schemas.microsoft.com/office/drawing/2012/chart" uri="{CE6537A1-D6FC-4f65-9D91-7224C49458BB}">
                  <c15:layout/>
                </c:ext>
                <c:ext xmlns:c16="http://schemas.microsoft.com/office/drawing/2014/chart" uri="{C3380CC4-5D6E-409C-BE32-E72D297353CC}">
                  <c16:uniqueId val="{00000008-A190-434E-8BA2-59258B00AB5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Graphs!$B$34:$T$34</c:f>
              <c:strCache>
                <c:ptCount val="19"/>
                <c:pt idx="0">
                  <c:v>BR_EU13_other_stakeholders</c:v>
                </c:pt>
                <c:pt idx="1">
                  <c:v>BR_EU13_workplace_intermediaries</c:v>
                </c:pt>
                <c:pt idx="2">
                  <c:v>BR_EU13_policy_makers</c:v>
                </c:pt>
                <c:pt idx="3">
                  <c:v>EU13 1</c:v>
                </c:pt>
                <c:pt idx="5">
                  <c:v>BR_EU13_other_stakeholders</c:v>
                </c:pt>
                <c:pt idx="6">
                  <c:v>BR_EU13_workplace_intermediaries</c:v>
                </c:pt>
                <c:pt idx="7">
                  <c:v>BR_EU13_policy_makers</c:v>
                </c:pt>
                <c:pt idx="8">
                  <c:v>EU13 3</c:v>
                </c:pt>
                <c:pt idx="10">
                  <c:v>BR_EU13_other_stakeholders</c:v>
                </c:pt>
                <c:pt idx="11">
                  <c:v>BR_EU13_workplace_intermediaries</c:v>
                </c:pt>
                <c:pt idx="12">
                  <c:v>BR_EU13_policy_makers</c:v>
                </c:pt>
                <c:pt idx="13">
                  <c:v>EU13 2</c:v>
                </c:pt>
                <c:pt idx="15">
                  <c:v>BR_EU13_other_stakeholders</c:v>
                </c:pt>
                <c:pt idx="16">
                  <c:v>BR_EU13_workplace_intermediaries</c:v>
                </c:pt>
                <c:pt idx="17">
                  <c:v>BR_EU13_policy_makers</c:v>
                </c:pt>
                <c:pt idx="18">
                  <c:v>EU13 1</c:v>
                </c:pt>
              </c:strCache>
            </c:strRef>
          </c:cat>
          <c:val>
            <c:numRef>
              <c:f>Graphs!$B$35:$T$35</c:f>
              <c:numCache>
                <c:formatCode>0.0%</c:formatCode>
                <c:ptCount val="19"/>
                <c:pt idx="0">
                  <c:v>0</c:v>
                </c:pt>
                <c:pt idx="1">
                  <c:v>2.53164556962025E-2</c:v>
                </c:pt>
                <c:pt idx="2">
                  <c:v>1.6666666666666701E-2</c:v>
                </c:pt>
                <c:pt idx="3">
                  <c:v>2.02020202020202E-2</c:v>
                </c:pt>
                <c:pt idx="5">
                  <c:v>0</c:v>
                </c:pt>
                <c:pt idx="6">
                  <c:v>0</c:v>
                </c:pt>
                <c:pt idx="7">
                  <c:v>0</c:v>
                </c:pt>
                <c:pt idx="8">
                  <c:v>0</c:v>
                </c:pt>
                <c:pt idx="10">
                  <c:v>0</c:v>
                </c:pt>
                <c:pt idx="11">
                  <c:v>3.125E-2</c:v>
                </c:pt>
                <c:pt idx="12">
                  <c:v>2.3809523809523801E-2</c:v>
                </c:pt>
                <c:pt idx="13">
                  <c:v>2.40963855421687E-2</c:v>
                </c:pt>
                <c:pt idx="15">
                  <c:v>0</c:v>
                </c:pt>
                <c:pt idx="16">
                  <c:v>0</c:v>
                </c:pt>
                <c:pt idx="17">
                  <c:v>0</c:v>
                </c:pt>
                <c:pt idx="18">
                  <c:v>0</c:v>
                </c:pt>
              </c:numCache>
            </c:numRef>
          </c:val>
          <c:extLst>
            <c:ext xmlns:c16="http://schemas.microsoft.com/office/drawing/2014/chart" uri="{C3380CC4-5D6E-409C-BE32-E72D297353CC}">
              <c16:uniqueId val="{00000009-A190-434E-8BA2-59258B00AB54}"/>
            </c:ext>
          </c:extLst>
        </c:ser>
        <c:dLbls>
          <c:showLegendKey val="0"/>
          <c:showVal val="0"/>
          <c:showCatName val="0"/>
          <c:showSerName val="0"/>
          <c:showPercent val="0"/>
          <c:showBubbleSize val="0"/>
        </c:dLbls>
        <c:gapWidth val="20"/>
        <c:overlap val="100"/>
        <c:axId val="418269600"/>
        <c:axId val="418269208"/>
      </c:barChart>
      <c:catAx>
        <c:axId val="418269600"/>
        <c:scaling>
          <c:orientation val="minMax"/>
        </c:scaling>
        <c:delete val="1"/>
        <c:axPos val="l"/>
        <c:numFmt formatCode="General" sourceLinked="1"/>
        <c:majorTickMark val="none"/>
        <c:minorTickMark val="none"/>
        <c:tickLblPos val="nextTo"/>
        <c:crossAx val="418269208"/>
        <c:crosses val="autoZero"/>
        <c:auto val="1"/>
        <c:lblAlgn val="ctr"/>
        <c:lblOffset val="100"/>
        <c:noMultiLvlLbl val="0"/>
      </c:catAx>
      <c:valAx>
        <c:axId val="418269208"/>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1826960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9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Graphs!$A$45</c:f>
              <c:strCache>
                <c:ptCount val="1"/>
                <c:pt idx="0">
                  <c:v>4 Very satisfied</c:v>
                </c:pt>
              </c:strCache>
            </c:strRef>
          </c:tx>
          <c:spPr>
            <a:solidFill>
              <a:schemeClr val="accent4"/>
            </a:solidFill>
            <a:ln>
              <a:noFill/>
            </a:ln>
            <a:effectLst/>
          </c:spPr>
          <c:invertIfNegative val="0"/>
          <c:dLbls>
            <c:dLbl>
              <c:idx val="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AE-4183-AEDB-BDC66A21DDDA}"/>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1AE-4183-AEDB-BDC66A21DD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Graphs!$B$41:$T$41</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Graphs!$B$45:$T$45</c:f>
              <c:numCache>
                <c:formatCode>0.0%</c:formatCode>
                <c:ptCount val="19"/>
                <c:pt idx="0">
                  <c:v>0.114285714285714</c:v>
                </c:pt>
                <c:pt idx="1">
                  <c:v>9.4972067039106101E-2</c:v>
                </c:pt>
                <c:pt idx="2">
                  <c:v>7.8125E-2</c:v>
                </c:pt>
                <c:pt idx="3">
                  <c:v>9.8654708520179393E-2</c:v>
                </c:pt>
                <c:pt idx="5">
                  <c:v>0.140625</c:v>
                </c:pt>
                <c:pt idx="6">
                  <c:v>7.1625344352617096E-2</c:v>
                </c:pt>
                <c:pt idx="7">
                  <c:v>0.113989637305699</c:v>
                </c:pt>
                <c:pt idx="8">
                  <c:v>9.49367088607595E-2</c:v>
                </c:pt>
                <c:pt idx="10">
                  <c:v>0.26415094339622602</c:v>
                </c:pt>
                <c:pt idx="11">
                  <c:v>0.150684931506849</c:v>
                </c:pt>
                <c:pt idx="12">
                  <c:v>0.190751445086705</c:v>
                </c:pt>
                <c:pt idx="13">
                  <c:v>0.16593886462882099</c:v>
                </c:pt>
                <c:pt idx="15">
                  <c:v>8.6956521739130405E-2</c:v>
                </c:pt>
                <c:pt idx="16">
                  <c:v>5.63002680965147E-2</c:v>
                </c:pt>
                <c:pt idx="17">
                  <c:v>0.10106382978723399</c:v>
                </c:pt>
                <c:pt idx="18">
                  <c:v>6.4516129032258104E-2</c:v>
                </c:pt>
              </c:numCache>
            </c:numRef>
          </c:val>
          <c:extLst>
            <c:ext xmlns:c16="http://schemas.microsoft.com/office/drawing/2014/chart" uri="{C3380CC4-5D6E-409C-BE32-E72D297353CC}">
              <c16:uniqueId val="{00000002-61AE-4183-AEDB-BDC66A21DDDA}"/>
            </c:ext>
          </c:extLst>
        </c:ser>
        <c:ser>
          <c:idx val="1"/>
          <c:order val="1"/>
          <c:tx>
            <c:strRef>
              <c:f>Graphs!$A$44</c:f>
              <c:strCache>
                <c:ptCount val="1"/>
                <c:pt idx="0">
                  <c:v>3 Satisfied</c:v>
                </c:pt>
              </c:strCache>
            </c:strRef>
          </c:tx>
          <c:spPr>
            <a:solidFill>
              <a:schemeClr val="accent3"/>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AE-4183-AEDB-BDC66A21DD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Graphs!$B$41:$T$41</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Graphs!$B$44:$T$44</c:f>
              <c:numCache>
                <c:formatCode>0.0%</c:formatCode>
                <c:ptCount val="19"/>
                <c:pt idx="0">
                  <c:v>0.77142857142857202</c:v>
                </c:pt>
                <c:pt idx="1">
                  <c:v>0.76256983240223497</c:v>
                </c:pt>
                <c:pt idx="2">
                  <c:v>0.79166666666666696</c:v>
                </c:pt>
                <c:pt idx="3">
                  <c:v>0.76681614349775795</c:v>
                </c:pt>
                <c:pt idx="5">
                  <c:v>0.765625</c:v>
                </c:pt>
                <c:pt idx="6">
                  <c:v>0.79338842975206603</c:v>
                </c:pt>
                <c:pt idx="7">
                  <c:v>0.73056994818652898</c:v>
                </c:pt>
                <c:pt idx="8">
                  <c:v>0.77637130801687804</c:v>
                </c:pt>
                <c:pt idx="10">
                  <c:v>0.660377358490566</c:v>
                </c:pt>
                <c:pt idx="11">
                  <c:v>0.70684931506849302</c:v>
                </c:pt>
                <c:pt idx="12">
                  <c:v>0.68786127167630096</c:v>
                </c:pt>
                <c:pt idx="13">
                  <c:v>0.70305676855895205</c:v>
                </c:pt>
                <c:pt idx="15">
                  <c:v>0.89130434782608703</c:v>
                </c:pt>
                <c:pt idx="16">
                  <c:v>0.83109919571045598</c:v>
                </c:pt>
                <c:pt idx="17">
                  <c:v>0.78723404255319196</c:v>
                </c:pt>
                <c:pt idx="18">
                  <c:v>0.83870967741935498</c:v>
                </c:pt>
              </c:numCache>
            </c:numRef>
          </c:val>
          <c:extLst>
            <c:ext xmlns:c16="http://schemas.microsoft.com/office/drawing/2014/chart" uri="{C3380CC4-5D6E-409C-BE32-E72D297353CC}">
              <c16:uniqueId val="{00000004-61AE-4183-AEDB-BDC66A21DDDA}"/>
            </c:ext>
          </c:extLst>
        </c:ser>
        <c:ser>
          <c:idx val="2"/>
          <c:order val="2"/>
          <c:tx>
            <c:strRef>
              <c:f>Graphs!$A$43</c:f>
              <c:strCache>
                <c:ptCount val="1"/>
                <c:pt idx="0">
                  <c:v>2 Dissatisfied</c:v>
                </c:pt>
              </c:strCache>
            </c:strRef>
          </c:tx>
          <c:spPr>
            <a:solidFill>
              <a:schemeClr val="accent2"/>
            </a:solidFill>
            <a:ln>
              <a:noFill/>
            </a:ln>
            <a:effectLst/>
          </c:spPr>
          <c:invertIfNegative val="0"/>
          <c:dLbls>
            <c:dLbl>
              <c:idx val="6"/>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1AE-4183-AEDB-BDC66A21DDDA}"/>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Graphs!$B$41:$T$41</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Graphs!$B$43:$T$43</c:f>
              <c:numCache>
                <c:formatCode>0.0%</c:formatCode>
                <c:ptCount val="19"/>
                <c:pt idx="0">
                  <c:v>0.114285714285714</c:v>
                </c:pt>
                <c:pt idx="1">
                  <c:v>0.12849162011173201</c:v>
                </c:pt>
                <c:pt idx="2">
                  <c:v>0.119791666666667</c:v>
                </c:pt>
                <c:pt idx="3">
                  <c:v>0.123318385650224</c:v>
                </c:pt>
                <c:pt idx="5">
                  <c:v>9.375E-2</c:v>
                </c:pt>
                <c:pt idx="6">
                  <c:v>0.12121212121212099</c:v>
                </c:pt>
                <c:pt idx="7">
                  <c:v>0.12953367875647701</c:v>
                </c:pt>
                <c:pt idx="8">
                  <c:v>0.116033755274262</c:v>
                </c:pt>
                <c:pt idx="10">
                  <c:v>7.5471698113207503E-2</c:v>
                </c:pt>
                <c:pt idx="11">
                  <c:v>0.13424657534246601</c:v>
                </c:pt>
                <c:pt idx="12">
                  <c:v>0.109826589595376</c:v>
                </c:pt>
                <c:pt idx="13">
                  <c:v>0.124454148471616</c:v>
                </c:pt>
                <c:pt idx="15">
                  <c:v>2.1739130434782601E-2</c:v>
                </c:pt>
                <c:pt idx="16">
                  <c:v>0.10455764075067001</c:v>
                </c:pt>
                <c:pt idx="17">
                  <c:v>0.10638297872340401</c:v>
                </c:pt>
                <c:pt idx="18">
                  <c:v>9.0322580645161299E-2</c:v>
                </c:pt>
              </c:numCache>
            </c:numRef>
          </c:val>
          <c:extLst>
            <c:ext xmlns:c16="http://schemas.microsoft.com/office/drawing/2014/chart" uri="{C3380CC4-5D6E-409C-BE32-E72D297353CC}">
              <c16:uniqueId val="{00000006-61AE-4183-AEDB-BDC66A21DDDA}"/>
            </c:ext>
          </c:extLst>
        </c:ser>
        <c:ser>
          <c:idx val="3"/>
          <c:order val="3"/>
          <c:tx>
            <c:strRef>
              <c:f>Graphs!$A$42</c:f>
              <c:strCache>
                <c:ptCount val="1"/>
                <c:pt idx="0">
                  <c:v>1 Very dissatisfied</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61AE-4183-AEDB-BDC66A21DDDA}"/>
                </c:ext>
              </c:extLst>
            </c:dLbl>
            <c:dLbl>
              <c:idx val="5"/>
              <c:delete val="1"/>
              <c:extLst>
                <c:ext xmlns:c15="http://schemas.microsoft.com/office/drawing/2012/chart" uri="{CE6537A1-D6FC-4f65-9D91-7224C49458BB}"/>
                <c:ext xmlns:c16="http://schemas.microsoft.com/office/drawing/2014/chart" uri="{C3380CC4-5D6E-409C-BE32-E72D297353CC}">
                  <c16:uniqueId val="{0000000A-61AE-4183-AEDB-BDC66A21DDDA}"/>
                </c:ext>
              </c:extLst>
            </c:dLbl>
            <c:dLbl>
              <c:idx val="10"/>
              <c:delete val="1"/>
              <c:extLst>
                <c:ext xmlns:c15="http://schemas.microsoft.com/office/drawing/2012/chart" uri="{CE6537A1-D6FC-4f65-9D91-7224C49458BB}"/>
                <c:ext xmlns:c16="http://schemas.microsoft.com/office/drawing/2014/chart" uri="{C3380CC4-5D6E-409C-BE32-E72D297353CC}">
                  <c16:uniqueId val="{0000000C-61AE-4183-AEDB-BDC66A21DDDA}"/>
                </c:ext>
              </c:extLst>
            </c:dLbl>
            <c:dLbl>
              <c:idx val="15"/>
              <c:delete val="1"/>
              <c:extLst>
                <c:ext xmlns:c15="http://schemas.microsoft.com/office/drawing/2012/chart" uri="{CE6537A1-D6FC-4f65-9D91-7224C49458BB}"/>
                <c:ext xmlns:c16="http://schemas.microsoft.com/office/drawing/2014/chart" uri="{C3380CC4-5D6E-409C-BE32-E72D297353CC}">
                  <c16:uniqueId val="{0000000D-61AE-4183-AEDB-BDC66A21DDDA}"/>
                </c:ext>
              </c:extLst>
            </c:dLbl>
            <c:dLbl>
              <c:idx val="18"/>
              <c:layout>
                <c:manualLayout>
                  <c:x val="2.991822562837715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0EF-495A-B7A3-48FEEAE7000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Graphs!$B$41:$T$41</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Graphs!$B$42:$T$42</c:f>
              <c:numCache>
                <c:formatCode>0.0%</c:formatCode>
                <c:ptCount val="19"/>
                <c:pt idx="0">
                  <c:v>0</c:v>
                </c:pt>
                <c:pt idx="1">
                  <c:v>1.3966480446927399E-2</c:v>
                </c:pt>
                <c:pt idx="2">
                  <c:v>1.0416666666666701E-2</c:v>
                </c:pt>
                <c:pt idx="3">
                  <c:v>1.1210762331838601E-2</c:v>
                </c:pt>
                <c:pt idx="5">
                  <c:v>0</c:v>
                </c:pt>
                <c:pt idx="6">
                  <c:v>1.37741046831956E-2</c:v>
                </c:pt>
                <c:pt idx="7">
                  <c:v>2.59067357512953E-2</c:v>
                </c:pt>
                <c:pt idx="8">
                  <c:v>1.26582278481013E-2</c:v>
                </c:pt>
                <c:pt idx="10">
                  <c:v>0</c:v>
                </c:pt>
                <c:pt idx="11">
                  <c:v>8.21917808219178E-3</c:v>
                </c:pt>
                <c:pt idx="12">
                  <c:v>1.15606936416185E-2</c:v>
                </c:pt>
                <c:pt idx="13">
                  <c:v>6.5502183406113499E-3</c:v>
                </c:pt>
                <c:pt idx="15">
                  <c:v>0</c:v>
                </c:pt>
                <c:pt idx="16">
                  <c:v>8.0428954423592495E-3</c:v>
                </c:pt>
                <c:pt idx="17">
                  <c:v>5.31914893617021E-3</c:v>
                </c:pt>
                <c:pt idx="18">
                  <c:v>6.4516129032258099E-3</c:v>
                </c:pt>
              </c:numCache>
            </c:numRef>
          </c:val>
          <c:extLst>
            <c:ext xmlns:c16="http://schemas.microsoft.com/office/drawing/2014/chart" uri="{C3380CC4-5D6E-409C-BE32-E72D297353CC}">
              <c16:uniqueId val="{00000009-61AE-4183-AEDB-BDC66A21DDDA}"/>
            </c:ext>
          </c:extLst>
        </c:ser>
        <c:dLbls>
          <c:showLegendKey val="0"/>
          <c:showVal val="0"/>
          <c:showCatName val="0"/>
          <c:showSerName val="0"/>
          <c:showPercent val="0"/>
          <c:showBubbleSize val="0"/>
        </c:dLbls>
        <c:gapWidth val="20"/>
        <c:overlap val="100"/>
        <c:axId val="418269992"/>
        <c:axId val="418274304"/>
      </c:barChart>
      <c:catAx>
        <c:axId val="418269992"/>
        <c:scaling>
          <c:orientation val="minMax"/>
        </c:scaling>
        <c:delete val="1"/>
        <c:axPos val="l"/>
        <c:numFmt formatCode="General" sourceLinked="1"/>
        <c:majorTickMark val="none"/>
        <c:minorTickMark val="none"/>
        <c:tickLblPos val="nextTo"/>
        <c:crossAx val="418274304"/>
        <c:crosses val="autoZero"/>
        <c:auto val="1"/>
        <c:lblAlgn val="ctr"/>
        <c:lblOffset val="100"/>
        <c:noMultiLvlLbl val="0"/>
      </c:catAx>
      <c:valAx>
        <c:axId val="418274304"/>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182699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9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Graphs!$A$52</c:f>
              <c:strCache>
                <c:ptCount val="1"/>
                <c:pt idx="0">
                  <c:v>4 Very satisfied</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A1E5-46AC-8DE8-778DDE202B99}"/>
                </c:ext>
              </c:extLst>
            </c:dLbl>
            <c:dLbl>
              <c:idx val="5"/>
              <c:delete val="1"/>
              <c:extLst>
                <c:ext xmlns:c15="http://schemas.microsoft.com/office/drawing/2012/chart" uri="{CE6537A1-D6FC-4f65-9D91-7224C49458BB}"/>
                <c:ext xmlns:c16="http://schemas.microsoft.com/office/drawing/2014/chart" uri="{C3380CC4-5D6E-409C-BE32-E72D297353CC}">
                  <c16:uniqueId val="{0000000C-A1E5-46AC-8DE8-778DDE202B99}"/>
                </c:ext>
              </c:extLst>
            </c:dLbl>
            <c:dLbl>
              <c:idx val="15"/>
              <c:delete val="1"/>
              <c:extLst>
                <c:ext xmlns:c15="http://schemas.microsoft.com/office/drawing/2012/chart" uri="{CE6537A1-D6FC-4f65-9D91-7224C49458BB}"/>
                <c:ext xmlns:c16="http://schemas.microsoft.com/office/drawing/2014/chart" uri="{C3380CC4-5D6E-409C-BE32-E72D297353CC}">
                  <c16:uniqueId val="{0000000B-A1E5-46AC-8DE8-778DDE202B99}"/>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Graphs!$B$48:$T$48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Graphs!$B$52:$T$52</c:f>
              <c:numCache>
                <c:formatCode>0.0%</c:formatCode>
                <c:ptCount val="19"/>
                <c:pt idx="0">
                  <c:v>0</c:v>
                </c:pt>
                <c:pt idx="1">
                  <c:v>0.19753086419753099</c:v>
                </c:pt>
                <c:pt idx="2">
                  <c:v>0.261538461538462</c:v>
                </c:pt>
                <c:pt idx="3">
                  <c:v>0.2</c:v>
                </c:pt>
                <c:pt idx="5">
                  <c:v>0</c:v>
                </c:pt>
                <c:pt idx="6">
                  <c:v>9.85915492957746E-2</c:v>
                </c:pt>
                <c:pt idx="7">
                  <c:v>0.11111111111111099</c:v>
                </c:pt>
                <c:pt idx="8">
                  <c:v>8.3333333333333301E-2</c:v>
                </c:pt>
                <c:pt idx="10">
                  <c:v>0.14285714285714299</c:v>
                </c:pt>
                <c:pt idx="11">
                  <c:v>0.14285714285714299</c:v>
                </c:pt>
                <c:pt idx="12">
                  <c:v>0.169491525423729</c:v>
                </c:pt>
                <c:pt idx="13">
                  <c:v>0.15384615384615399</c:v>
                </c:pt>
                <c:pt idx="15">
                  <c:v>0</c:v>
                </c:pt>
                <c:pt idx="16">
                  <c:v>0.115384615384615</c:v>
                </c:pt>
                <c:pt idx="17">
                  <c:v>0.114285714285714</c:v>
                </c:pt>
                <c:pt idx="18">
                  <c:v>9.6774193548387094E-2</c:v>
                </c:pt>
              </c:numCache>
            </c:numRef>
          </c:val>
          <c:extLst>
            <c:ext xmlns:c16="http://schemas.microsoft.com/office/drawing/2014/chart" uri="{C3380CC4-5D6E-409C-BE32-E72D297353CC}">
              <c16:uniqueId val="{00000003-A1E5-46AC-8DE8-778DDE202B99}"/>
            </c:ext>
          </c:extLst>
        </c:ser>
        <c:ser>
          <c:idx val="1"/>
          <c:order val="1"/>
          <c:tx>
            <c:strRef>
              <c:f>Graphs!$A$51</c:f>
              <c:strCache>
                <c:ptCount val="1"/>
                <c:pt idx="0">
                  <c:v>3 Satisfied</c:v>
                </c:pt>
              </c:strCache>
            </c:strRef>
          </c:tx>
          <c:spPr>
            <a:solidFill>
              <a:schemeClr val="accent3"/>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1E5-46AC-8DE8-778DDE202B99}"/>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Graphs!$B$48:$T$48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Graphs!$B$51:$T$51</c:f>
              <c:numCache>
                <c:formatCode>0.0%</c:formatCode>
                <c:ptCount val="19"/>
                <c:pt idx="0">
                  <c:v>0.75</c:v>
                </c:pt>
                <c:pt idx="1">
                  <c:v>0.75308641975308599</c:v>
                </c:pt>
                <c:pt idx="2">
                  <c:v>0.67692307692307696</c:v>
                </c:pt>
                <c:pt idx="3">
                  <c:v>0.72380952380952401</c:v>
                </c:pt>
                <c:pt idx="5">
                  <c:v>1</c:v>
                </c:pt>
                <c:pt idx="6">
                  <c:v>0.76056338028169002</c:v>
                </c:pt>
                <c:pt idx="7">
                  <c:v>0.75555555555555598</c:v>
                </c:pt>
                <c:pt idx="8">
                  <c:v>0.77380952380952395</c:v>
                </c:pt>
                <c:pt idx="10">
                  <c:v>0.71428571428571397</c:v>
                </c:pt>
                <c:pt idx="11">
                  <c:v>0.73809523809523803</c:v>
                </c:pt>
                <c:pt idx="12">
                  <c:v>0.69491525423728795</c:v>
                </c:pt>
                <c:pt idx="13">
                  <c:v>0.73076923076923095</c:v>
                </c:pt>
                <c:pt idx="15">
                  <c:v>1</c:v>
                </c:pt>
                <c:pt idx="16">
                  <c:v>0.71153846153846201</c:v>
                </c:pt>
                <c:pt idx="17">
                  <c:v>0.77142857142857202</c:v>
                </c:pt>
                <c:pt idx="18">
                  <c:v>0.75806451612903203</c:v>
                </c:pt>
              </c:numCache>
            </c:numRef>
          </c:val>
          <c:extLst>
            <c:ext xmlns:c16="http://schemas.microsoft.com/office/drawing/2014/chart" uri="{C3380CC4-5D6E-409C-BE32-E72D297353CC}">
              <c16:uniqueId val="{00000005-A1E5-46AC-8DE8-778DDE202B99}"/>
            </c:ext>
          </c:extLst>
        </c:ser>
        <c:ser>
          <c:idx val="2"/>
          <c:order val="2"/>
          <c:tx>
            <c:strRef>
              <c:f>Graphs!$A$50</c:f>
              <c:strCache>
                <c:ptCount val="1"/>
                <c:pt idx="0">
                  <c:v>2 Dissatisfied</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4-A1E5-46AC-8DE8-778DDE202B99}"/>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1E5-46AC-8DE8-778DDE202B99}"/>
                </c:ext>
              </c:extLst>
            </c:dLbl>
            <c:dLbl>
              <c:idx val="7"/>
              <c:layout>
                <c:manualLayout>
                  <c:x val="5.7398524678052337E-4"/>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A1E5-46AC-8DE8-778DDE202B99}"/>
                </c:ext>
              </c:extLst>
            </c:dLbl>
            <c:dLbl>
              <c:idx val="15"/>
              <c:delete val="1"/>
              <c:extLst>
                <c:ext xmlns:c15="http://schemas.microsoft.com/office/drawing/2012/chart" uri="{CE6537A1-D6FC-4f65-9D91-7224C49458BB}"/>
                <c:ext xmlns:c16="http://schemas.microsoft.com/office/drawing/2014/chart" uri="{C3380CC4-5D6E-409C-BE32-E72D297353CC}">
                  <c16:uniqueId val="{00000015-A1E5-46AC-8DE8-778DDE202B99}"/>
                </c:ext>
              </c:extLst>
            </c:dLbl>
            <c:dLbl>
              <c:idx val="18"/>
              <c:layout>
                <c:manualLayout>
                  <c:x val="-2.00374179057521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A7D-4C8C-84AA-421BA5B0DAD7}"/>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Graphs!$B$48:$T$48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Graphs!$B$50:$T$50</c:f>
              <c:numCache>
                <c:formatCode>0.0%</c:formatCode>
                <c:ptCount val="19"/>
                <c:pt idx="0">
                  <c:v>0.25</c:v>
                </c:pt>
                <c:pt idx="1">
                  <c:v>3.7037037037037E-2</c:v>
                </c:pt>
                <c:pt idx="2">
                  <c:v>4.6153846153846198E-2</c:v>
                </c:pt>
                <c:pt idx="3">
                  <c:v>5.7142857142857099E-2</c:v>
                </c:pt>
                <c:pt idx="5">
                  <c:v>0</c:v>
                </c:pt>
                <c:pt idx="6">
                  <c:v>0.11267605633802801</c:v>
                </c:pt>
                <c:pt idx="7">
                  <c:v>6.6666666666666693E-2</c:v>
                </c:pt>
                <c:pt idx="8">
                  <c:v>0.107142857142857</c:v>
                </c:pt>
                <c:pt idx="10">
                  <c:v>0.14285714285714299</c:v>
                </c:pt>
                <c:pt idx="11">
                  <c:v>0.107142857142857</c:v>
                </c:pt>
                <c:pt idx="12">
                  <c:v>0.11864406779661001</c:v>
                </c:pt>
                <c:pt idx="13">
                  <c:v>0.105769230769231</c:v>
                </c:pt>
                <c:pt idx="15">
                  <c:v>0</c:v>
                </c:pt>
                <c:pt idx="16">
                  <c:v>0.15384615384615399</c:v>
                </c:pt>
                <c:pt idx="17">
                  <c:v>8.5714285714285701E-2</c:v>
                </c:pt>
                <c:pt idx="18">
                  <c:v>0.12903225806451599</c:v>
                </c:pt>
              </c:numCache>
            </c:numRef>
          </c:val>
          <c:extLst>
            <c:ext xmlns:c16="http://schemas.microsoft.com/office/drawing/2014/chart" uri="{C3380CC4-5D6E-409C-BE32-E72D297353CC}">
              <c16:uniqueId val="{00000007-A1E5-46AC-8DE8-778DDE202B99}"/>
            </c:ext>
          </c:extLst>
        </c:ser>
        <c:ser>
          <c:idx val="3"/>
          <c:order val="3"/>
          <c:tx>
            <c:strRef>
              <c:f>Graphs!$A$49</c:f>
              <c:strCache>
                <c:ptCount val="1"/>
                <c:pt idx="0">
                  <c:v>1 Very dissatisfied</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A1E5-46AC-8DE8-778DDE202B99}"/>
                </c:ext>
              </c:extLst>
            </c:dLbl>
            <c:dLbl>
              <c:idx val="1"/>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B-EA7D-4C8C-84AA-421BA5B0DAD7}"/>
                </c:ext>
              </c:extLst>
            </c:dLbl>
            <c:dLbl>
              <c:idx val="2"/>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EA7D-4C8C-84AA-421BA5B0DAD7}"/>
                </c:ext>
              </c:extLst>
            </c:dLbl>
            <c:dLbl>
              <c:idx val="3"/>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EA7D-4C8C-84AA-421BA5B0DAD7}"/>
                </c:ext>
              </c:extLst>
            </c:dLbl>
            <c:dLbl>
              <c:idx val="5"/>
              <c:delete val="1"/>
              <c:extLst>
                <c:ext xmlns:c15="http://schemas.microsoft.com/office/drawing/2012/chart" uri="{CE6537A1-D6FC-4f65-9D91-7224C49458BB}"/>
                <c:ext xmlns:c16="http://schemas.microsoft.com/office/drawing/2014/chart" uri="{C3380CC4-5D6E-409C-BE32-E72D297353CC}">
                  <c16:uniqueId val="{00000010-A1E5-46AC-8DE8-778DDE202B99}"/>
                </c:ext>
              </c:extLst>
            </c:dLbl>
            <c:dLbl>
              <c:idx val="6"/>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EA7D-4C8C-84AA-421BA5B0DAD7}"/>
                </c:ext>
              </c:extLst>
            </c:dLbl>
            <c:dLbl>
              <c:idx val="7"/>
              <c:layout>
                <c:manualLayout>
                  <c:x val="6.0112253717256571E-2"/>
                  <c:y val="3.3276749845877899E-3"/>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8505432664651565E-2"/>
                      <c:h val="3.9879175608543226E-2"/>
                    </c:manualLayout>
                  </c15:layout>
                </c:ext>
                <c:ext xmlns:c16="http://schemas.microsoft.com/office/drawing/2014/chart" uri="{C3380CC4-5D6E-409C-BE32-E72D297353CC}">
                  <c16:uniqueId val="{00000012-A1E5-46AC-8DE8-778DDE202B99}"/>
                </c:ext>
              </c:extLst>
            </c:dLbl>
            <c:dLbl>
              <c:idx val="8"/>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EA7D-4C8C-84AA-421BA5B0DAD7}"/>
                </c:ext>
              </c:extLst>
            </c:dLbl>
            <c:dLbl>
              <c:idx val="10"/>
              <c:delete val="1"/>
              <c:extLst>
                <c:ext xmlns:c15="http://schemas.microsoft.com/office/drawing/2012/chart" uri="{CE6537A1-D6FC-4f65-9D91-7224C49458BB}"/>
                <c:ext xmlns:c16="http://schemas.microsoft.com/office/drawing/2014/chart" uri="{C3380CC4-5D6E-409C-BE32-E72D297353CC}">
                  <c16:uniqueId val="{0000000F-A1E5-46AC-8DE8-778DDE202B99}"/>
                </c:ext>
              </c:extLst>
            </c:dLbl>
            <c:dLbl>
              <c:idx val="11"/>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EA7D-4C8C-84AA-421BA5B0DAD7}"/>
                </c:ext>
              </c:extLst>
            </c:dLbl>
            <c:dLbl>
              <c:idx val="12"/>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EA7D-4C8C-84AA-421BA5B0DAD7}"/>
                </c:ext>
              </c:extLst>
            </c:dLbl>
            <c:dLbl>
              <c:idx val="13"/>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EA7D-4C8C-84AA-421BA5B0DAD7}"/>
                </c:ext>
              </c:extLst>
            </c:dLbl>
            <c:dLbl>
              <c:idx val="15"/>
              <c:delete val="1"/>
              <c:extLst>
                <c:ext xmlns:c15="http://schemas.microsoft.com/office/drawing/2012/chart" uri="{CE6537A1-D6FC-4f65-9D91-7224C49458BB}"/>
                <c:ext xmlns:c16="http://schemas.microsoft.com/office/drawing/2014/chart" uri="{C3380CC4-5D6E-409C-BE32-E72D297353CC}">
                  <c16:uniqueId val="{0000000E-A1E5-46AC-8DE8-778DDE202B99}"/>
                </c:ext>
              </c:extLst>
            </c:dLbl>
            <c:dLbl>
              <c:idx val="16"/>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EA7D-4C8C-84AA-421BA5B0DAD7}"/>
                </c:ext>
              </c:extLst>
            </c:dLbl>
            <c:dLbl>
              <c:idx val="17"/>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EA7D-4C8C-84AA-421BA5B0DAD7}"/>
                </c:ext>
              </c:extLst>
            </c:dLbl>
            <c:dLbl>
              <c:idx val="18"/>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EA7D-4C8C-84AA-421BA5B0DAD7}"/>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Graphs!$B$48:$T$48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Graphs!$B$49:$T$49</c:f>
              <c:numCache>
                <c:formatCode>0.0%</c:formatCode>
                <c:ptCount val="19"/>
                <c:pt idx="0">
                  <c:v>0</c:v>
                </c:pt>
                <c:pt idx="1">
                  <c:v>1.2345679012345699E-2</c:v>
                </c:pt>
                <c:pt idx="2">
                  <c:v>1.5384615384615399E-2</c:v>
                </c:pt>
                <c:pt idx="3">
                  <c:v>1.9047619047619001E-2</c:v>
                </c:pt>
                <c:pt idx="5">
                  <c:v>0</c:v>
                </c:pt>
                <c:pt idx="6">
                  <c:v>2.8169014084507001E-2</c:v>
                </c:pt>
                <c:pt idx="7">
                  <c:v>6.6666666666666693E-2</c:v>
                </c:pt>
                <c:pt idx="8">
                  <c:v>3.5714285714285698E-2</c:v>
                </c:pt>
                <c:pt idx="10">
                  <c:v>0</c:v>
                </c:pt>
                <c:pt idx="11">
                  <c:v>1.1904761904761901E-2</c:v>
                </c:pt>
                <c:pt idx="12">
                  <c:v>1.6949152542372899E-2</c:v>
                </c:pt>
                <c:pt idx="13">
                  <c:v>9.6153846153846194E-3</c:v>
                </c:pt>
                <c:pt idx="15">
                  <c:v>0</c:v>
                </c:pt>
                <c:pt idx="16">
                  <c:v>1.9230769230769201E-2</c:v>
                </c:pt>
                <c:pt idx="17">
                  <c:v>2.8571428571428598E-2</c:v>
                </c:pt>
                <c:pt idx="18">
                  <c:v>1.6129032258064498E-2</c:v>
                </c:pt>
              </c:numCache>
            </c:numRef>
          </c:val>
          <c:extLst>
            <c:ext xmlns:c16="http://schemas.microsoft.com/office/drawing/2014/chart" uri="{C3380CC4-5D6E-409C-BE32-E72D297353CC}">
              <c16:uniqueId val="{0000000A-A1E5-46AC-8DE8-778DDE202B99}"/>
            </c:ext>
          </c:extLst>
        </c:ser>
        <c:dLbls>
          <c:showLegendKey val="0"/>
          <c:showVal val="0"/>
          <c:showCatName val="0"/>
          <c:showSerName val="0"/>
          <c:showPercent val="0"/>
          <c:showBubbleSize val="0"/>
        </c:dLbls>
        <c:gapWidth val="20"/>
        <c:overlap val="100"/>
        <c:axId val="418267640"/>
        <c:axId val="418268032"/>
      </c:barChart>
      <c:catAx>
        <c:axId val="418267640"/>
        <c:scaling>
          <c:orientation val="minMax"/>
        </c:scaling>
        <c:delete val="1"/>
        <c:axPos val="l"/>
        <c:numFmt formatCode="General" sourceLinked="1"/>
        <c:majorTickMark val="none"/>
        <c:minorTickMark val="none"/>
        <c:tickLblPos val="nextTo"/>
        <c:crossAx val="418268032"/>
        <c:crosses val="autoZero"/>
        <c:auto val="1"/>
        <c:lblAlgn val="ctr"/>
        <c:lblOffset val="100"/>
        <c:noMultiLvlLbl val="0"/>
      </c:catAx>
      <c:valAx>
        <c:axId val="418268032"/>
        <c:scaling>
          <c:orientation val="minMax"/>
          <c:max val="1"/>
        </c:scaling>
        <c:delete val="1"/>
        <c:axPos val="b"/>
        <c:numFmt formatCode="0%" sourceLinked="0"/>
        <c:majorTickMark val="none"/>
        <c:minorTickMark val="none"/>
        <c:tickLblPos val="nextTo"/>
        <c:crossAx val="41826764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Graphs!$A$59</c:f>
              <c:strCache>
                <c:ptCount val="1"/>
                <c:pt idx="0">
                  <c:v>4 Very satisfied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Graphs!$B$55:$T$55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Graphs!$B$59:$T$59</c:f>
              <c:numCache>
                <c:formatCode>0.0%</c:formatCode>
                <c:ptCount val="19"/>
                <c:pt idx="0">
                  <c:v>7.4999999999999997E-2</c:v>
                </c:pt>
                <c:pt idx="1">
                  <c:v>9.7922848664688394E-2</c:v>
                </c:pt>
                <c:pt idx="2">
                  <c:v>0.12621359223301001</c:v>
                </c:pt>
                <c:pt idx="3">
                  <c:v>0.107226107226107</c:v>
                </c:pt>
                <c:pt idx="5">
                  <c:v>6.8181818181818205E-2</c:v>
                </c:pt>
                <c:pt idx="6">
                  <c:v>6.1046511627907002E-2</c:v>
                </c:pt>
                <c:pt idx="7">
                  <c:v>7.4468085106383003E-2</c:v>
                </c:pt>
                <c:pt idx="8">
                  <c:v>6.4732142857142905E-2</c:v>
                </c:pt>
                <c:pt idx="10">
                  <c:v>6.3829787234042507E-2</c:v>
                </c:pt>
                <c:pt idx="11">
                  <c:v>6.1624649859944002E-2</c:v>
                </c:pt>
                <c:pt idx="12">
                  <c:v>8.1395348837209294E-2</c:v>
                </c:pt>
                <c:pt idx="13">
                  <c:v>6.3781321184510298E-2</c:v>
                </c:pt>
                <c:pt idx="15">
                  <c:v>0.14000000000000001</c:v>
                </c:pt>
                <c:pt idx="16">
                  <c:v>5.46875E-2</c:v>
                </c:pt>
                <c:pt idx="17">
                  <c:v>8.4158415841584205E-2</c:v>
                </c:pt>
                <c:pt idx="18">
                  <c:v>7.3619631901840496E-2</c:v>
                </c:pt>
              </c:numCache>
            </c:numRef>
          </c:val>
          <c:extLst>
            <c:ext xmlns:c16="http://schemas.microsoft.com/office/drawing/2014/chart" uri="{C3380CC4-5D6E-409C-BE32-E72D297353CC}">
              <c16:uniqueId val="{00000003-14AD-4F3D-B3E3-40F507BA3314}"/>
            </c:ext>
          </c:extLst>
        </c:ser>
        <c:ser>
          <c:idx val="1"/>
          <c:order val="1"/>
          <c:tx>
            <c:strRef>
              <c:f>Graphs!$A$58</c:f>
              <c:strCache>
                <c:ptCount val="1"/>
                <c:pt idx="0">
                  <c:v>3 Satisfied</c:v>
                </c:pt>
              </c:strCache>
            </c:strRef>
          </c:tx>
          <c:spPr>
            <a:solidFill>
              <a:schemeClr val="accent3"/>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4AD-4F3D-B3E3-40F507BA331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Graphs!$B$55:$T$55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Graphs!$B$58:$T$58</c:f>
              <c:numCache>
                <c:formatCode>0.0%</c:formatCode>
                <c:ptCount val="19"/>
                <c:pt idx="0">
                  <c:v>0.875</c:v>
                </c:pt>
                <c:pt idx="1">
                  <c:v>0.77744807121661696</c:v>
                </c:pt>
                <c:pt idx="2">
                  <c:v>0.77669902912621402</c:v>
                </c:pt>
                <c:pt idx="3">
                  <c:v>0.78321678321678301</c:v>
                </c:pt>
                <c:pt idx="5">
                  <c:v>0.79545454545454497</c:v>
                </c:pt>
                <c:pt idx="6">
                  <c:v>0.75290697674418605</c:v>
                </c:pt>
                <c:pt idx="7">
                  <c:v>0.76595744680851097</c:v>
                </c:pt>
                <c:pt idx="8">
                  <c:v>0.75892857142857095</c:v>
                </c:pt>
                <c:pt idx="10">
                  <c:v>0.74468085106382997</c:v>
                </c:pt>
                <c:pt idx="11">
                  <c:v>0.76190476190476197</c:v>
                </c:pt>
                <c:pt idx="12">
                  <c:v>0.73255813953488402</c:v>
                </c:pt>
                <c:pt idx="13">
                  <c:v>0.75854214123006802</c:v>
                </c:pt>
                <c:pt idx="15">
                  <c:v>0.72</c:v>
                </c:pt>
                <c:pt idx="16">
                  <c:v>0.7734375</c:v>
                </c:pt>
                <c:pt idx="17">
                  <c:v>0.75742574257425699</c:v>
                </c:pt>
                <c:pt idx="18">
                  <c:v>0.76891615541922298</c:v>
                </c:pt>
              </c:numCache>
            </c:numRef>
          </c:val>
          <c:extLst>
            <c:ext xmlns:c16="http://schemas.microsoft.com/office/drawing/2014/chart" uri="{C3380CC4-5D6E-409C-BE32-E72D297353CC}">
              <c16:uniqueId val="{00000005-14AD-4F3D-B3E3-40F507BA3314}"/>
            </c:ext>
          </c:extLst>
        </c:ser>
        <c:ser>
          <c:idx val="2"/>
          <c:order val="2"/>
          <c:tx>
            <c:strRef>
              <c:f>Graphs!$A$57</c:f>
              <c:strCache>
                <c:ptCount val="1"/>
                <c:pt idx="0">
                  <c:v>2 Dissatisfied</c:v>
                </c:pt>
              </c:strCache>
            </c:strRef>
          </c:tx>
          <c:spPr>
            <a:solidFill>
              <a:schemeClr val="accent2"/>
            </a:solidFill>
            <a:ln>
              <a:noFill/>
            </a:ln>
            <a:effectLst/>
          </c:spPr>
          <c:invertIfNegative val="0"/>
          <c:dLbls>
            <c:dLbl>
              <c:idx val="6"/>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AD-4F3D-B3E3-40F507BA3314}"/>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Graphs!$B$55:$T$55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Graphs!$B$57:$T$57</c:f>
              <c:numCache>
                <c:formatCode>0.0%</c:formatCode>
                <c:ptCount val="19"/>
                <c:pt idx="0">
                  <c:v>0.05</c:v>
                </c:pt>
                <c:pt idx="1">
                  <c:v>9.1988130563798204E-2</c:v>
                </c:pt>
                <c:pt idx="2">
                  <c:v>6.3106796116504896E-2</c:v>
                </c:pt>
                <c:pt idx="3">
                  <c:v>8.1585081585081598E-2</c:v>
                </c:pt>
                <c:pt idx="5">
                  <c:v>0.13636363636363599</c:v>
                </c:pt>
                <c:pt idx="6">
                  <c:v>0.15406976744185999</c:v>
                </c:pt>
                <c:pt idx="7">
                  <c:v>0.13829787234042601</c:v>
                </c:pt>
                <c:pt idx="8">
                  <c:v>0.14955357142857101</c:v>
                </c:pt>
                <c:pt idx="10">
                  <c:v>0.14893617021276601</c:v>
                </c:pt>
                <c:pt idx="11">
                  <c:v>0.165266106442577</c:v>
                </c:pt>
                <c:pt idx="12">
                  <c:v>0.18023255813953501</c:v>
                </c:pt>
                <c:pt idx="13">
                  <c:v>0.16400911161731199</c:v>
                </c:pt>
                <c:pt idx="15">
                  <c:v>0.14000000000000001</c:v>
                </c:pt>
                <c:pt idx="16">
                  <c:v>0.15885416666666699</c:v>
                </c:pt>
                <c:pt idx="17">
                  <c:v>0.14851485148514901</c:v>
                </c:pt>
                <c:pt idx="18">
                  <c:v>0.14519427402863</c:v>
                </c:pt>
              </c:numCache>
            </c:numRef>
          </c:val>
          <c:extLst>
            <c:ext xmlns:c16="http://schemas.microsoft.com/office/drawing/2014/chart" uri="{C3380CC4-5D6E-409C-BE32-E72D297353CC}">
              <c16:uniqueId val="{00000007-14AD-4F3D-B3E3-40F507BA3314}"/>
            </c:ext>
          </c:extLst>
        </c:ser>
        <c:ser>
          <c:idx val="3"/>
          <c:order val="3"/>
          <c:tx>
            <c:strRef>
              <c:f>Graphs!$A$56</c:f>
              <c:strCache>
                <c:ptCount val="1"/>
                <c:pt idx="0">
                  <c:v>1 Very dissatisfied</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14AD-4F3D-B3E3-40F507BA3314}"/>
                </c:ext>
              </c:extLst>
            </c:dLbl>
            <c:dLbl>
              <c:idx val="5"/>
              <c:delete val="1"/>
              <c:extLst>
                <c:ext xmlns:c15="http://schemas.microsoft.com/office/drawing/2012/chart" uri="{CE6537A1-D6FC-4f65-9D91-7224C49458BB}"/>
                <c:ext xmlns:c16="http://schemas.microsoft.com/office/drawing/2014/chart" uri="{C3380CC4-5D6E-409C-BE32-E72D297353CC}">
                  <c16:uniqueId val="{0000000C-14AD-4F3D-B3E3-40F507BA3314}"/>
                </c:ext>
              </c:extLst>
            </c:dLbl>
            <c:dLbl>
              <c:idx val="15"/>
              <c:delete val="1"/>
              <c:extLst>
                <c:ext xmlns:c15="http://schemas.microsoft.com/office/drawing/2012/chart" uri="{CE6537A1-D6FC-4f65-9D91-7224C49458BB}"/>
                <c:ext xmlns:c16="http://schemas.microsoft.com/office/drawing/2014/chart" uri="{C3380CC4-5D6E-409C-BE32-E72D297353CC}">
                  <c16:uniqueId val="{0000000B-14AD-4F3D-B3E3-40F507BA331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Graphs!$B$55:$T$55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Graphs!$B$56:$T$56</c:f>
              <c:numCache>
                <c:formatCode>0.0%</c:formatCode>
                <c:ptCount val="19"/>
                <c:pt idx="0">
                  <c:v>0</c:v>
                </c:pt>
                <c:pt idx="1">
                  <c:v>3.2640949554896097E-2</c:v>
                </c:pt>
                <c:pt idx="2">
                  <c:v>3.3980582524271802E-2</c:v>
                </c:pt>
                <c:pt idx="3">
                  <c:v>2.7972027972028E-2</c:v>
                </c:pt>
                <c:pt idx="5">
                  <c:v>0</c:v>
                </c:pt>
                <c:pt idx="6">
                  <c:v>3.1976744186046499E-2</c:v>
                </c:pt>
                <c:pt idx="7">
                  <c:v>2.1276595744680899E-2</c:v>
                </c:pt>
                <c:pt idx="8">
                  <c:v>2.6785714285714302E-2</c:v>
                </c:pt>
                <c:pt idx="10">
                  <c:v>4.2553191489361701E-2</c:v>
                </c:pt>
                <c:pt idx="11">
                  <c:v>1.1204481792717101E-2</c:v>
                </c:pt>
                <c:pt idx="12">
                  <c:v>5.8139534883720903E-3</c:v>
                </c:pt>
                <c:pt idx="13">
                  <c:v>1.36674259681093E-2</c:v>
                </c:pt>
                <c:pt idx="15">
                  <c:v>0</c:v>
                </c:pt>
                <c:pt idx="16">
                  <c:v>1.3020833333333299E-2</c:v>
                </c:pt>
                <c:pt idx="17">
                  <c:v>9.9009900990098994E-3</c:v>
                </c:pt>
                <c:pt idx="18">
                  <c:v>1.22699386503067E-2</c:v>
                </c:pt>
              </c:numCache>
            </c:numRef>
          </c:val>
          <c:extLst>
            <c:ext xmlns:c16="http://schemas.microsoft.com/office/drawing/2014/chart" uri="{C3380CC4-5D6E-409C-BE32-E72D297353CC}">
              <c16:uniqueId val="{0000000A-14AD-4F3D-B3E3-40F507BA3314}"/>
            </c:ext>
          </c:extLst>
        </c:ser>
        <c:dLbls>
          <c:showLegendKey val="0"/>
          <c:showVal val="0"/>
          <c:showCatName val="0"/>
          <c:showSerName val="0"/>
          <c:showPercent val="0"/>
          <c:showBubbleSize val="0"/>
        </c:dLbls>
        <c:gapWidth val="20"/>
        <c:overlap val="100"/>
        <c:axId val="418270776"/>
        <c:axId val="418273128"/>
      </c:barChart>
      <c:catAx>
        <c:axId val="418270776"/>
        <c:scaling>
          <c:orientation val="minMax"/>
        </c:scaling>
        <c:delete val="1"/>
        <c:axPos val="l"/>
        <c:numFmt formatCode="General" sourceLinked="1"/>
        <c:majorTickMark val="none"/>
        <c:minorTickMark val="none"/>
        <c:tickLblPos val="nextTo"/>
        <c:crossAx val="418273128"/>
        <c:crosses val="autoZero"/>
        <c:auto val="1"/>
        <c:lblAlgn val="ctr"/>
        <c:lblOffset val="100"/>
        <c:noMultiLvlLbl val="0"/>
      </c:catAx>
      <c:valAx>
        <c:axId val="418273128"/>
        <c:scaling>
          <c:orientation val="minMax"/>
          <c:max val="1"/>
        </c:scaling>
        <c:delete val="1"/>
        <c:axPos val="b"/>
        <c:numFmt formatCode="0%" sourceLinked="0"/>
        <c:majorTickMark val="none"/>
        <c:minorTickMark val="none"/>
        <c:tickLblPos val="nextTo"/>
        <c:crossAx val="4182707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3"/>
          <c:order val="0"/>
          <c:tx>
            <c:strRef>
              <c:f>Graphs!$A$78</c:f>
              <c:strCache>
                <c:ptCount val="1"/>
                <c:pt idx="0">
                  <c:v>4 Very satisfied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Graphs!$B$74:$I$74</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Graphs!$B$78:$I$78</c:f>
              <c:numCache>
                <c:formatCode>0.0%</c:formatCode>
                <c:ptCount val="8"/>
                <c:pt idx="0">
                  <c:v>0.157894736842105</c:v>
                </c:pt>
                <c:pt idx="1">
                  <c:v>7.4999999999999997E-2</c:v>
                </c:pt>
                <c:pt idx="2">
                  <c:v>0.17073170731707299</c:v>
                </c:pt>
                <c:pt idx="3">
                  <c:v>0.108108108108108</c:v>
                </c:pt>
                <c:pt idx="4">
                  <c:v>0.10638297872340401</c:v>
                </c:pt>
                <c:pt idx="5">
                  <c:v>0.15625</c:v>
                </c:pt>
                <c:pt idx="6">
                  <c:v>0.30555555555555602</c:v>
                </c:pt>
                <c:pt idx="7">
                  <c:v>0.10638297872340401</c:v>
                </c:pt>
              </c:numCache>
            </c:numRef>
          </c:val>
          <c:extLst>
            <c:ext xmlns:c16="http://schemas.microsoft.com/office/drawing/2014/chart" uri="{C3380CC4-5D6E-409C-BE32-E72D297353CC}">
              <c16:uniqueId val="{00000000-6DF7-4A98-8B39-0947B40DA844}"/>
            </c:ext>
          </c:extLst>
        </c:ser>
        <c:ser>
          <c:idx val="2"/>
          <c:order val="1"/>
          <c:tx>
            <c:strRef>
              <c:f>Graphs!$A$77</c:f>
              <c:strCache>
                <c:ptCount val="1"/>
                <c:pt idx="0">
                  <c:v>3 Satisfied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Graphs!$B$74:$I$74</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Graphs!$B$77:$I$77</c:f>
              <c:numCache>
                <c:formatCode>0.0%</c:formatCode>
                <c:ptCount val="8"/>
                <c:pt idx="0">
                  <c:v>0.75438596491228105</c:v>
                </c:pt>
                <c:pt idx="1">
                  <c:v>0.75</c:v>
                </c:pt>
                <c:pt idx="2">
                  <c:v>0.75609756097560998</c:v>
                </c:pt>
                <c:pt idx="3">
                  <c:v>0.891891891891892</c:v>
                </c:pt>
                <c:pt idx="4">
                  <c:v>0.72340425531914898</c:v>
                </c:pt>
                <c:pt idx="5">
                  <c:v>0.78125</c:v>
                </c:pt>
                <c:pt idx="6">
                  <c:v>0.63888888888888895</c:v>
                </c:pt>
                <c:pt idx="7">
                  <c:v>0.82978723404255295</c:v>
                </c:pt>
              </c:numCache>
            </c:numRef>
          </c:val>
          <c:extLst>
            <c:ext xmlns:c16="http://schemas.microsoft.com/office/drawing/2014/chart" uri="{C3380CC4-5D6E-409C-BE32-E72D297353CC}">
              <c16:uniqueId val="{00000001-6DF7-4A98-8B39-0947B40DA844}"/>
            </c:ext>
          </c:extLst>
        </c:ser>
        <c:ser>
          <c:idx val="1"/>
          <c:order val="2"/>
          <c:tx>
            <c:strRef>
              <c:f>Graphs!$A$76</c:f>
              <c:strCache>
                <c:ptCount val="1"/>
                <c:pt idx="0">
                  <c:v>2 Dissatisfied</c:v>
                </c:pt>
              </c:strCache>
            </c:strRef>
          </c:tx>
          <c:spPr>
            <a:solidFill>
              <a:schemeClr val="accent2"/>
            </a:solidFill>
            <a:ln>
              <a:noFill/>
            </a:ln>
            <a:effectLst/>
          </c:spPr>
          <c:invertIfNegative val="0"/>
          <c:dLbls>
            <c:dLbl>
              <c:idx val="0"/>
              <c:layout>
                <c:manualLayout>
                  <c:x val="-6.65614960089307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CA1-4A14-A42F-6D256175A8F4}"/>
                </c:ext>
              </c:extLst>
            </c:dLbl>
            <c:dLbl>
              <c:idx val="1"/>
              <c:layout>
                <c:manualLayout>
                  <c:x val="-1.5661528472689593E-2"/>
                  <c:y val="-7.837793469822025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DF7-4A98-8B39-0947B40DA844}"/>
                </c:ext>
              </c:extLst>
            </c:dLbl>
            <c:dLbl>
              <c:idx val="3"/>
              <c:delete val="1"/>
              <c:extLst>
                <c:ext xmlns:c15="http://schemas.microsoft.com/office/drawing/2012/chart" uri="{CE6537A1-D6FC-4f65-9D91-7224C49458BB}"/>
                <c:ext xmlns:c16="http://schemas.microsoft.com/office/drawing/2014/chart" uri="{C3380CC4-5D6E-409C-BE32-E72D297353CC}">
                  <c16:uniqueId val="{0000000A-6DF7-4A98-8B39-0947B40DA844}"/>
                </c:ext>
              </c:extLst>
            </c:dLbl>
            <c:dLbl>
              <c:idx val="4"/>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DF7-4A98-8B39-0947B40DA844}"/>
                </c:ext>
              </c:extLst>
            </c:dLbl>
            <c:dLbl>
              <c:idx val="6"/>
              <c:layout>
                <c:manualLayout>
                  <c:x val="-0.10179993507248236"/>
                  <c:y val="-3.59228050867078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CA1-4A14-A42F-6D256175A8F4}"/>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Graphs!$B$74:$I$74</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Graphs!$B$76:$I$76</c:f>
              <c:numCache>
                <c:formatCode>0.0%</c:formatCode>
                <c:ptCount val="8"/>
                <c:pt idx="0">
                  <c:v>5.2631578947368397E-2</c:v>
                </c:pt>
                <c:pt idx="1">
                  <c:v>0.1</c:v>
                </c:pt>
                <c:pt idx="2">
                  <c:v>7.3170731707317097E-2</c:v>
                </c:pt>
                <c:pt idx="3">
                  <c:v>0</c:v>
                </c:pt>
                <c:pt idx="4">
                  <c:v>0.12765957446808501</c:v>
                </c:pt>
                <c:pt idx="5">
                  <c:v>6.25E-2</c:v>
                </c:pt>
                <c:pt idx="6">
                  <c:v>2.7777777777777801E-2</c:v>
                </c:pt>
                <c:pt idx="7">
                  <c:v>6.3829787234042507E-2</c:v>
                </c:pt>
              </c:numCache>
            </c:numRef>
          </c:val>
          <c:extLst>
            <c:ext xmlns:c16="http://schemas.microsoft.com/office/drawing/2014/chart" uri="{C3380CC4-5D6E-409C-BE32-E72D297353CC}">
              <c16:uniqueId val="{00000003-6DF7-4A98-8B39-0947B40DA844}"/>
            </c:ext>
          </c:extLst>
        </c:ser>
        <c:ser>
          <c:idx val="0"/>
          <c:order val="3"/>
          <c:tx>
            <c:strRef>
              <c:f>Graphs!$A$75</c:f>
              <c:strCache>
                <c:ptCount val="1"/>
                <c:pt idx="0">
                  <c:v>1 Very dissatisfied</c:v>
                </c:pt>
              </c:strCache>
            </c:strRef>
          </c:tx>
          <c:spPr>
            <a:solidFill>
              <a:schemeClr val="accent1"/>
            </a:solidFill>
            <a:ln>
              <a:noFill/>
            </a:ln>
            <a:effectLst/>
          </c:spPr>
          <c:invertIfNegative val="0"/>
          <c:dLbls>
            <c:dLbl>
              <c:idx val="0"/>
              <c:layout>
                <c:manualLayout>
                  <c:x val="-3.0651276029198413E-2"/>
                  <c:y val="-1.175669020473304E-2"/>
                </c:manualLayout>
              </c:layout>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DF7-4A98-8B39-0947B40DA844}"/>
                </c:ext>
              </c:extLst>
            </c:dLbl>
            <c:dLbl>
              <c:idx val="1"/>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97D-4EB0-83F7-7E6147283ABF}"/>
                </c:ext>
              </c:extLst>
            </c:dLbl>
            <c:dLbl>
              <c:idx val="2"/>
              <c:delete val="1"/>
              <c:extLst>
                <c:ext xmlns:c15="http://schemas.microsoft.com/office/drawing/2012/chart" uri="{CE6537A1-D6FC-4f65-9D91-7224C49458BB}"/>
                <c:ext xmlns:c16="http://schemas.microsoft.com/office/drawing/2014/chart" uri="{C3380CC4-5D6E-409C-BE32-E72D297353CC}">
                  <c16:uniqueId val="{00000009-6DF7-4A98-8B39-0947B40DA844}"/>
                </c:ext>
              </c:extLst>
            </c:dLbl>
            <c:dLbl>
              <c:idx val="3"/>
              <c:delete val="1"/>
              <c:extLst>
                <c:ext xmlns:c15="http://schemas.microsoft.com/office/drawing/2012/chart" uri="{CE6537A1-D6FC-4f65-9D91-7224C49458BB}"/>
                <c:ext xmlns:c16="http://schemas.microsoft.com/office/drawing/2014/chart" uri="{C3380CC4-5D6E-409C-BE32-E72D297353CC}">
                  <c16:uniqueId val="{00000008-6DF7-4A98-8B39-0947B40DA844}"/>
                </c:ext>
              </c:extLst>
            </c:dLbl>
            <c:dLbl>
              <c:idx val="4"/>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97D-4EB0-83F7-7E6147283ABF}"/>
                </c:ext>
              </c:extLst>
            </c:dLbl>
            <c:dLbl>
              <c:idx val="5"/>
              <c:delete val="1"/>
              <c:extLst>
                <c:ext xmlns:c15="http://schemas.microsoft.com/office/drawing/2012/chart" uri="{CE6537A1-D6FC-4f65-9D91-7224C49458BB}"/>
                <c:ext xmlns:c16="http://schemas.microsoft.com/office/drawing/2014/chart" uri="{C3380CC4-5D6E-409C-BE32-E72D297353CC}">
                  <c16:uniqueId val="{00000007-6DF7-4A98-8B39-0947B40DA844}"/>
                </c:ext>
              </c:extLst>
            </c:dLbl>
            <c:dLbl>
              <c:idx val="6"/>
              <c:layout>
                <c:manualLayout>
                  <c:x val="-1.056844874101967E-2"/>
                  <c:y val="-3.592280508670785E-17"/>
                </c:manualLayout>
              </c:layout>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DF7-4A98-8B39-0947B40DA844}"/>
                </c:ext>
              </c:extLst>
            </c:dLbl>
            <c:dLbl>
              <c:idx val="7"/>
              <c:delete val="1"/>
              <c:extLst>
                <c:ext xmlns:c15="http://schemas.microsoft.com/office/drawing/2012/chart" uri="{CE6537A1-D6FC-4f65-9D91-7224C49458BB}"/>
                <c:ext xmlns:c16="http://schemas.microsoft.com/office/drawing/2014/chart" uri="{C3380CC4-5D6E-409C-BE32-E72D297353CC}">
                  <c16:uniqueId val="{00000006-6DF7-4A98-8B39-0947B40DA844}"/>
                </c:ext>
              </c:extLst>
            </c:dLbl>
            <c:dLbl>
              <c:idx val="18"/>
              <c:delete val="1"/>
              <c:extLst>
                <c:ext xmlns:c15="http://schemas.microsoft.com/office/drawing/2012/chart" uri="{CE6537A1-D6FC-4f65-9D91-7224C49458BB}"/>
                <c:ext xmlns:c16="http://schemas.microsoft.com/office/drawing/2014/chart" uri="{C3380CC4-5D6E-409C-BE32-E72D297353CC}">
                  <c16:uniqueId val="{00000004-6DF7-4A98-8B39-0947B40DA84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Graphs!$B$74:$I$74</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Graphs!$B$75:$I$75</c:f>
              <c:numCache>
                <c:formatCode>0.0%</c:formatCode>
                <c:ptCount val="8"/>
                <c:pt idx="0">
                  <c:v>3.5087719298245598E-2</c:v>
                </c:pt>
                <c:pt idx="1">
                  <c:v>7.4999999999999997E-2</c:v>
                </c:pt>
                <c:pt idx="2">
                  <c:v>0</c:v>
                </c:pt>
                <c:pt idx="3">
                  <c:v>0</c:v>
                </c:pt>
                <c:pt idx="4">
                  <c:v>4.2553191489361701E-2</c:v>
                </c:pt>
                <c:pt idx="5">
                  <c:v>0</c:v>
                </c:pt>
                <c:pt idx="6">
                  <c:v>2.7777777777777801E-2</c:v>
                </c:pt>
                <c:pt idx="7">
                  <c:v>0</c:v>
                </c:pt>
              </c:numCache>
            </c:numRef>
          </c:val>
          <c:extLst>
            <c:ext xmlns:c16="http://schemas.microsoft.com/office/drawing/2014/chart" uri="{C3380CC4-5D6E-409C-BE32-E72D297353CC}">
              <c16:uniqueId val="{00000005-6DF7-4A98-8B39-0947B40DA844}"/>
            </c:ext>
          </c:extLst>
        </c:ser>
        <c:dLbls>
          <c:showLegendKey val="0"/>
          <c:showVal val="0"/>
          <c:showCatName val="0"/>
          <c:showSerName val="0"/>
          <c:showPercent val="0"/>
          <c:showBubbleSize val="0"/>
        </c:dLbls>
        <c:gapWidth val="150"/>
        <c:overlap val="100"/>
        <c:axId val="418268424"/>
        <c:axId val="418271560"/>
      </c:barChart>
      <c:catAx>
        <c:axId val="418268424"/>
        <c:scaling>
          <c:orientation val="minMax"/>
        </c:scaling>
        <c:delete val="1"/>
        <c:axPos val="l"/>
        <c:numFmt formatCode="General" sourceLinked="1"/>
        <c:majorTickMark val="none"/>
        <c:minorTickMark val="none"/>
        <c:tickLblPos val="nextTo"/>
        <c:crossAx val="418271560"/>
        <c:crosses val="autoZero"/>
        <c:auto val="1"/>
        <c:lblAlgn val="ctr"/>
        <c:lblOffset val="100"/>
        <c:noMultiLvlLbl val="0"/>
      </c:catAx>
      <c:valAx>
        <c:axId val="418271560"/>
        <c:scaling>
          <c:orientation val="minMax"/>
          <c:max val="1"/>
        </c:scaling>
        <c:delete val="1"/>
        <c:axPos val="b"/>
        <c:numFmt formatCode="0%" sourceLinked="0"/>
        <c:majorTickMark val="none"/>
        <c:minorTickMark val="none"/>
        <c:tickLblPos val="nextTo"/>
        <c:crossAx val="41826842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Graphs!$A$84</c:f>
              <c:strCache>
                <c:ptCount val="1"/>
                <c:pt idx="0">
                  <c:v>4 Very satisfied</c:v>
                </c:pt>
              </c:strCache>
            </c:strRef>
          </c:tx>
          <c:spPr>
            <a:solidFill>
              <a:schemeClr val="accent4"/>
            </a:solidFill>
            <a:ln>
              <a:noFill/>
            </a:ln>
            <a:effectLst/>
          </c:spPr>
          <c:invertIfNegative val="0"/>
          <c:dLbls>
            <c:dLbl>
              <c:idx val="1"/>
              <c:layout>
                <c:manualLayout>
                  <c:x val="3.606735223035394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B2-4E53-A613-DB6FB8FF3E3B}"/>
                </c:ext>
              </c:extLst>
            </c:dLbl>
            <c:dLbl>
              <c:idx val="3"/>
              <c:layout>
                <c:manualLayout>
                  <c:x val="1.2022450743451315E-2"/>
                  <c:y val="3.91889673491101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B2-4E53-A613-DB6FB8FF3E3B}"/>
                </c:ext>
              </c:extLst>
            </c:dLbl>
            <c:dLbl>
              <c:idx val="4"/>
              <c:delete val="1"/>
              <c:extLst>
                <c:ext xmlns:c15="http://schemas.microsoft.com/office/drawing/2012/chart" uri="{CE6537A1-D6FC-4f65-9D91-7224C49458BB}"/>
                <c:ext xmlns:c16="http://schemas.microsoft.com/office/drawing/2014/chart" uri="{C3380CC4-5D6E-409C-BE32-E72D297353CC}">
                  <c16:uniqueId val="{0000000D-8406-41BE-ABC8-5176B53B4C25}"/>
                </c:ext>
              </c:extLst>
            </c:dLbl>
            <c:dLbl>
              <c:idx val="18"/>
              <c:delete val="1"/>
              <c:extLst>
                <c:ext xmlns:c15="http://schemas.microsoft.com/office/drawing/2012/chart" uri="{CE6537A1-D6FC-4f65-9D91-7224C49458BB}"/>
                <c:ext xmlns:c16="http://schemas.microsoft.com/office/drawing/2014/chart" uri="{C3380CC4-5D6E-409C-BE32-E72D297353CC}">
                  <c16:uniqueId val="{00000000-8406-41BE-ABC8-5176B53B4C25}"/>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Graphs!$B$80:$I$80</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Graphs!$B$84:$I$84</c:f>
              <c:numCache>
                <c:formatCode>0.0%</c:formatCode>
                <c:ptCount val="8"/>
                <c:pt idx="0">
                  <c:v>0.3</c:v>
                </c:pt>
                <c:pt idx="1">
                  <c:v>0.05</c:v>
                </c:pt>
                <c:pt idx="2">
                  <c:v>0.12</c:v>
                </c:pt>
                <c:pt idx="3">
                  <c:v>5.5555555555555601E-2</c:v>
                </c:pt>
                <c:pt idx="4">
                  <c:v>0</c:v>
                </c:pt>
                <c:pt idx="5">
                  <c:v>0.44444444444444398</c:v>
                </c:pt>
                <c:pt idx="6">
                  <c:v>0.14285714285714299</c:v>
                </c:pt>
                <c:pt idx="7">
                  <c:v>0.22727272727272699</c:v>
                </c:pt>
              </c:numCache>
            </c:numRef>
          </c:val>
          <c:extLst>
            <c:ext xmlns:c16="http://schemas.microsoft.com/office/drawing/2014/chart" uri="{C3380CC4-5D6E-409C-BE32-E72D297353CC}">
              <c16:uniqueId val="{00000001-8406-41BE-ABC8-5176B53B4C25}"/>
            </c:ext>
          </c:extLst>
        </c:ser>
        <c:ser>
          <c:idx val="1"/>
          <c:order val="1"/>
          <c:tx>
            <c:strRef>
              <c:f>Graphs!$A$83</c:f>
              <c:strCache>
                <c:ptCount val="1"/>
                <c:pt idx="0">
                  <c:v>3 Satisfied</c:v>
                </c:pt>
              </c:strCache>
            </c:strRef>
          </c:tx>
          <c:spPr>
            <a:solidFill>
              <a:schemeClr val="accent3"/>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06-41BE-ABC8-5176B53B4C25}"/>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Graphs!$B$80:$I$80</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Graphs!$B$83:$I$83</c:f>
              <c:numCache>
                <c:formatCode>0.0%</c:formatCode>
                <c:ptCount val="8"/>
                <c:pt idx="0">
                  <c:v>0.6</c:v>
                </c:pt>
                <c:pt idx="1">
                  <c:v>0.85</c:v>
                </c:pt>
                <c:pt idx="2">
                  <c:v>0.68</c:v>
                </c:pt>
                <c:pt idx="3">
                  <c:v>0.72222222222222199</c:v>
                </c:pt>
                <c:pt idx="4">
                  <c:v>0.86363636363636398</c:v>
                </c:pt>
                <c:pt idx="5">
                  <c:v>0.44444444444444398</c:v>
                </c:pt>
                <c:pt idx="6">
                  <c:v>0.80952380952380998</c:v>
                </c:pt>
                <c:pt idx="7">
                  <c:v>0.72727272727272696</c:v>
                </c:pt>
              </c:numCache>
            </c:numRef>
          </c:val>
          <c:extLst>
            <c:ext xmlns:c16="http://schemas.microsoft.com/office/drawing/2014/chart" uri="{C3380CC4-5D6E-409C-BE32-E72D297353CC}">
              <c16:uniqueId val="{00000003-8406-41BE-ABC8-5176B53B4C25}"/>
            </c:ext>
          </c:extLst>
        </c:ser>
        <c:ser>
          <c:idx val="2"/>
          <c:order val="2"/>
          <c:tx>
            <c:strRef>
              <c:f>Graphs!$A$82</c:f>
              <c:strCache>
                <c:ptCount val="1"/>
                <c:pt idx="0">
                  <c:v>2 Dissatisfied</c:v>
                </c:pt>
              </c:strCache>
            </c:strRef>
          </c:tx>
          <c:spPr>
            <a:solidFill>
              <a:schemeClr val="accent2"/>
            </a:solidFill>
            <a:ln>
              <a:noFill/>
            </a:ln>
            <a:effectLst/>
          </c:spPr>
          <c:invertIfNegative val="0"/>
          <c:dLbls>
            <c:dLbl>
              <c:idx val="1"/>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406-41BE-ABC8-5176B53B4C25}"/>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Graphs!$B$80:$I$80</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Graphs!$B$82:$I$82</c:f>
              <c:numCache>
                <c:formatCode>0.0%</c:formatCode>
                <c:ptCount val="8"/>
                <c:pt idx="0">
                  <c:v>0.1</c:v>
                </c:pt>
                <c:pt idx="1">
                  <c:v>0.05</c:v>
                </c:pt>
                <c:pt idx="2">
                  <c:v>0.2</c:v>
                </c:pt>
                <c:pt idx="3">
                  <c:v>0.16666666666666699</c:v>
                </c:pt>
                <c:pt idx="4">
                  <c:v>0.13636363636363599</c:v>
                </c:pt>
                <c:pt idx="5">
                  <c:v>0.11111111111111099</c:v>
                </c:pt>
                <c:pt idx="6">
                  <c:v>4.7619047619047603E-2</c:v>
                </c:pt>
                <c:pt idx="7">
                  <c:v>4.5454545454545497E-2</c:v>
                </c:pt>
              </c:numCache>
            </c:numRef>
          </c:val>
          <c:extLst>
            <c:ext xmlns:c16="http://schemas.microsoft.com/office/drawing/2014/chart" uri="{C3380CC4-5D6E-409C-BE32-E72D297353CC}">
              <c16:uniqueId val="{00000004-8406-41BE-ABC8-5176B53B4C25}"/>
            </c:ext>
          </c:extLst>
        </c:ser>
        <c:ser>
          <c:idx val="3"/>
          <c:order val="3"/>
          <c:tx>
            <c:strRef>
              <c:f>Graphs!$A$81</c:f>
              <c:strCache>
                <c:ptCount val="1"/>
                <c:pt idx="0">
                  <c:v>1 Very dissatisfied</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8406-41BE-ABC8-5176B53B4C25}"/>
                </c:ext>
              </c:extLst>
            </c:dLbl>
            <c:dLbl>
              <c:idx val="2"/>
              <c:delete val="1"/>
              <c:extLst>
                <c:ext xmlns:c15="http://schemas.microsoft.com/office/drawing/2012/chart" uri="{CE6537A1-D6FC-4f65-9D91-7224C49458BB}"/>
                <c:ext xmlns:c16="http://schemas.microsoft.com/office/drawing/2014/chart" uri="{C3380CC4-5D6E-409C-BE32-E72D297353CC}">
                  <c16:uniqueId val="{0000000A-8406-41BE-ABC8-5176B53B4C25}"/>
                </c:ext>
              </c:extLst>
            </c:dLbl>
            <c:dLbl>
              <c:idx val="4"/>
              <c:delete val="1"/>
              <c:extLst>
                <c:ext xmlns:c15="http://schemas.microsoft.com/office/drawing/2012/chart" uri="{CE6537A1-D6FC-4f65-9D91-7224C49458BB}"/>
                <c:ext xmlns:c16="http://schemas.microsoft.com/office/drawing/2014/chart" uri="{C3380CC4-5D6E-409C-BE32-E72D297353CC}">
                  <c16:uniqueId val="{00000009-8406-41BE-ABC8-5176B53B4C25}"/>
                </c:ext>
              </c:extLst>
            </c:dLbl>
            <c:dLbl>
              <c:idx val="5"/>
              <c:delete val="1"/>
              <c:extLst>
                <c:ext xmlns:c15="http://schemas.microsoft.com/office/drawing/2012/chart" uri="{CE6537A1-D6FC-4f65-9D91-7224C49458BB}"/>
                <c:ext xmlns:c16="http://schemas.microsoft.com/office/drawing/2014/chart" uri="{C3380CC4-5D6E-409C-BE32-E72D297353CC}">
                  <c16:uniqueId val="{00000008-8406-41BE-ABC8-5176B53B4C25}"/>
                </c:ext>
              </c:extLst>
            </c:dLbl>
            <c:dLbl>
              <c:idx val="7"/>
              <c:delete val="1"/>
              <c:extLst>
                <c:ext xmlns:c15="http://schemas.microsoft.com/office/drawing/2012/chart" uri="{CE6537A1-D6FC-4f65-9D91-7224C49458BB}"/>
                <c:ext xmlns:c16="http://schemas.microsoft.com/office/drawing/2014/chart" uri="{C3380CC4-5D6E-409C-BE32-E72D297353CC}">
                  <c16:uniqueId val="{00000007-8406-41BE-ABC8-5176B53B4C25}"/>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Graphs!$B$80:$I$80</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Graphs!$B$81:$I$81</c:f>
              <c:numCache>
                <c:formatCode>0.0%</c:formatCode>
                <c:ptCount val="8"/>
                <c:pt idx="0">
                  <c:v>0</c:v>
                </c:pt>
                <c:pt idx="1">
                  <c:v>0.05</c:v>
                </c:pt>
                <c:pt idx="2">
                  <c:v>0</c:v>
                </c:pt>
                <c:pt idx="3">
                  <c:v>5.5555555555555601E-2</c:v>
                </c:pt>
                <c:pt idx="4">
                  <c:v>0</c:v>
                </c:pt>
                <c:pt idx="5">
                  <c:v>0</c:v>
                </c:pt>
                <c:pt idx="6">
                  <c:v>0</c:v>
                </c:pt>
                <c:pt idx="7">
                  <c:v>0</c:v>
                </c:pt>
              </c:numCache>
            </c:numRef>
          </c:val>
          <c:extLst>
            <c:ext xmlns:c16="http://schemas.microsoft.com/office/drawing/2014/chart" uri="{C3380CC4-5D6E-409C-BE32-E72D297353CC}">
              <c16:uniqueId val="{00000005-8406-41BE-ABC8-5176B53B4C25}"/>
            </c:ext>
          </c:extLst>
        </c:ser>
        <c:dLbls>
          <c:showLegendKey val="0"/>
          <c:showVal val="0"/>
          <c:showCatName val="0"/>
          <c:showSerName val="0"/>
          <c:showPercent val="0"/>
          <c:showBubbleSize val="0"/>
        </c:dLbls>
        <c:gapWidth val="150"/>
        <c:overlap val="100"/>
        <c:axId val="418267248"/>
        <c:axId val="418268816"/>
      </c:barChart>
      <c:catAx>
        <c:axId val="418267248"/>
        <c:scaling>
          <c:orientation val="minMax"/>
        </c:scaling>
        <c:delete val="1"/>
        <c:axPos val="l"/>
        <c:numFmt formatCode="General" sourceLinked="1"/>
        <c:majorTickMark val="none"/>
        <c:minorTickMark val="none"/>
        <c:tickLblPos val="nextTo"/>
        <c:crossAx val="418268816"/>
        <c:crosses val="autoZero"/>
        <c:auto val="1"/>
        <c:lblAlgn val="ctr"/>
        <c:lblOffset val="100"/>
        <c:noMultiLvlLbl val="0"/>
      </c:catAx>
      <c:valAx>
        <c:axId val="418268816"/>
        <c:scaling>
          <c:orientation val="minMax"/>
          <c:max val="1"/>
        </c:scaling>
        <c:delete val="1"/>
        <c:axPos val="b"/>
        <c:numFmt formatCode="0%" sourceLinked="0"/>
        <c:majorTickMark val="none"/>
        <c:minorTickMark val="none"/>
        <c:tickLblPos val="nextTo"/>
        <c:crossAx val="41826724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'3. Familiarity overall'!$M$5</c:f>
              <c:strCache>
                <c:ptCount val="1"/>
                <c:pt idx="0">
                  <c:v>4 Very familiar</c:v>
                </c:pt>
              </c:strCache>
            </c:strRef>
          </c:tx>
          <c:spPr>
            <a:solidFill>
              <a:schemeClr val="accent4"/>
            </a:solidFill>
            <a:ln>
              <a:noFill/>
            </a:ln>
            <a:effectLst/>
          </c:spPr>
          <c:invertIfNegative val="0"/>
          <c:dLbls>
            <c:dLbl>
              <c:idx val="0"/>
              <c:layout>
                <c:manualLayout>
                  <c:x val="-2.5908651226015579E-18"/>
                  <c:y val="3.919272854529861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789-456D-8E42-5A3639D97EAA}"/>
                </c:ext>
              </c:extLst>
            </c:dLbl>
            <c:dLbl>
              <c:idx val="1"/>
              <c:layout>
                <c:manualLayout>
                  <c:x val="2.7133737277054686E-2"/>
                  <c:y val="1.5430208088700242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089195217625392"/>
                      <c:h val="5.4811185172680993E-2"/>
                    </c:manualLayout>
                  </c15:layout>
                </c:ext>
                <c:ext xmlns:c16="http://schemas.microsoft.com/office/drawing/2014/chart" uri="{C3380CC4-5D6E-409C-BE32-E72D297353CC}">
                  <c16:uniqueId val="{00000001-C789-456D-8E42-5A3639D97EAA}"/>
                </c:ext>
              </c:extLst>
            </c:dLbl>
            <c:dLbl>
              <c:idx val="5"/>
              <c:layout>
                <c:manualLayout>
                  <c:x val="3.6178316369406251E-2"/>
                  <c:y val="7.83854570905972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789-456D-8E42-5A3639D97EA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overall'!$N$1:$U$1</c:f>
              <c:strCache>
                <c:ptCount val="8"/>
                <c:pt idx="0">
                  <c:v>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Cache>
            </c:strRef>
          </c:cat>
          <c:val>
            <c:numRef>
              <c:f>'3. Familiarity overall'!$N$5:$U$5</c:f>
              <c:numCache>
                <c:formatCode>0.0%</c:formatCode>
                <c:ptCount val="8"/>
                <c:pt idx="0">
                  <c:v>0.06</c:v>
                </c:pt>
                <c:pt idx="1">
                  <c:v>0.06</c:v>
                </c:pt>
                <c:pt idx="3">
                  <c:v>0.3</c:v>
                </c:pt>
                <c:pt idx="4">
                  <c:v>0.17</c:v>
                </c:pt>
                <c:pt idx="5">
                  <c:v>0.08</c:v>
                </c:pt>
                <c:pt idx="7">
                  <c:v>0.21</c:v>
                </c:pt>
              </c:numCache>
            </c:numRef>
          </c:val>
          <c:extLst>
            <c:ext xmlns:c16="http://schemas.microsoft.com/office/drawing/2014/chart" uri="{C3380CC4-5D6E-409C-BE32-E72D297353CC}">
              <c16:uniqueId val="{00000000-2251-4A80-B890-ABB15E915130}"/>
            </c:ext>
          </c:extLst>
        </c:ser>
        <c:ser>
          <c:idx val="2"/>
          <c:order val="1"/>
          <c:tx>
            <c:strRef>
              <c:f>'3. Familiarity overall'!$M$4</c:f>
              <c:strCache>
                <c:ptCount val="1"/>
                <c:pt idx="0">
                  <c:v>3 Quite familiar</c:v>
                </c:pt>
              </c:strCache>
            </c:strRef>
          </c:tx>
          <c:spPr>
            <a:solidFill>
              <a:schemeClr val="accent3"/>
            </a:solidFill>
            <a:ln>
              <a:noFill/>
            </a:ln>
            <a:effectLst/>
          </c:spPr>
          <c:invertIfNegative val="0"/>
          <c:dLbls>
            <c:dLbl>
              <c:idx val="0"/>
              <c:layout>
                <c:manualLayout>
                  <c:x val="1.808915818470312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789-456D-8E42-5A3639D97EAA}"/>
                </c:ext>
              </c:extLst>
            </c:dLbl>
            <c:dLbl>
              <c:idx val="1"/>
              <c:layout>
                <c:manualLayout>
                  <c:x val="4.0700605915582007E-2"/>
                  <c:y val="1.5430208088700242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2954116209310076"/>
                      <c:h val="5.4811185172680993E-2"/>
                    </c:manualLayout>
                  </c15:layout>
                </c:ext>
                <c:ext xmlns:c16="http://schemas.microsoft.com/office/drawing/2014/chart" uri="{C3380CC4-5D6E-409C-BE32-E72D297353CC}">
                  <c16:uniqueId val="{00000002-C789-456D-8E42-5A3639D97EA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overall'!$N$1:$U$1</c:f>
              <c:strCache>
                <c:ptCount val="8"/>
                <c:pt idx="0">
                  <c:v>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Cache>
            </c:strRef>
          </c:cat>
          <c:val>
            <c:numRef>
              <c:f>'3. Familiarity overall'!$N$4:$U$4</c:f>
              <c:numCache>
                <c:formatCode>0.0%</c:formatCode>
                <c:ptCount val="8"/>
                <c:pt idx="0">
                  <c:v>0.15</c:v>
                </c:pt>
                <c:pt idx="1">
                  <c:v>0.2</c:v>
                </c:pt>
                <c:pt idx="3">
                  <c:v>0.37</c:v>
                </c:pt>
                <c:pt idx="4">
                  <c:v>0.35</c:v>
                </c:pt>
                <c:pt idx="5">
                  <c:v>0.3</c:v>
                </c:pt>
                <c:pt idx="7">
                  <c:v>0.38</c:v>
                </c:pt>
              </c:numCache>
            </c:numRef>
          </c:val>
          <c:extLst>
            <c:ext xmlns:c16="http://schemas.microsoft.com/office/drawing/2014/chart" uri="{C3380CC4-5D6E-409C-BE32-E72D297353CC}">
              <c16:uniqueId val="{00000001-2251-4A80-B890-ABB15E915130}"/>
            </c:ext>
          </c:extLst>
        </c:ser>
        <c:ser>
          <c:idx val="1"/>
          <c:order val="2"/>
          <c:tx>
            <c:strRef>
              <c:f>'3. Familiarity overall'!$M$3</c:f>
              <c:strCache>
                <c:ptCount val="1"/>
                <c:pt idx="0">
                  <c:v>2 Just a little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overall'!$N$1:$U$1</c:f>
              <c:strCache>
                <c:ptCount val="8"/>
                <c:pt idx="0">
                  <c:v>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Cache>
            </c:strRef>
          </c:cat>
          <c:val>
            <c:numRef>
              <c:f>'3. Familiarity overall'!$N$3:$U$3</c:f>
              <c:numCache>
                <c:formatCode>0.0%</c:formatCode>
                <c:ptCount val="8"/>
                <c:pt idx="0">
                  <c:v>0.26</c:v>
                </c:pt>
                <c:pt idx="1">
                  <c:v>0.33</c:v>
                </c:pt>
                <c:pt idx="3">
                  <c:v>0.24</c:v>
                </c:pt>
                <c:pt idx="4">
                  <c:v>0.39</c:v>
                </c:pt>
                <c:pt idx="5">
                  <c:v>0.38</c:v>
                </c:pt>
                <c:pt idx="7">
                  <c:v>0.28999999999999998</c:v>
                </c:pt>
              </c:numCache>
            </c:numRef>
          </c:val>
          <c:extLst>
            <c:ext xmlns:c16="http://schemas.microsoft.com/office/drawing/2014/chart" uri="{C3380CC4-5D6E-409C-BE32-E72D297353CC}">
              <c16:uniqueId val="{00000002-2251-4A80-B890-ABB15E915130}"/>
            </c:ext>
          </c:extLst>
        </c:ser>
        <c:ser>
          <c:idx val="0"/>
          <c:order val="3"/>
          <c:tx>
            <c:strRef>
              <c:f>'3. Familiarity overall'!$M$2</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overall'!$N$1:$U$1</c:f>
              <c:strCache>
                <c:ptCount val="8"/>
                <c:pt idx="0">
                  <c:v>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Cache>
            </c:strRef>
          </c:cat>
          <c:val>
            <c:numRef>
              <c:f>'3. Familiarity overall'!$N$2:$U$2</c:f>
              <c:numCache>
                <c:formatCode>0.0%</c:formatCode>
                <c:ptCount val="8"/>
                <c:pt idx="0">
                  <c:v>0.52</c:v>
                </c:pt>
                <c:pt idx="1">
                  <c:v>0.41</c:v>
                </c:pt>
                <c:pt idx="3">
                  <c:v>0.08</c:v>
                </c:pt>
                <c:pt idx="4">
                  <c:v>0.09</c:v>
                </c:pt>
                <c:pt idx="5">
                  <c:v>0.24</c:v>
                </c:pt>
                <c:pt idx="7">
                  <c:v>0.11</c:v>
                </c:pt>
              </c:numCache>
            </c:numRef>
          </c:val>
          <c:extLst>
            <c:ext xmlns:c16="http://schemas.microsoft.com/office/drawing/2014/chart" uri="{C3380CC4-5D6E-409C-BE32-E72D297353CC}">
              <c16:uniqueId val="{00000003-2251-4A80-B890-ABB15E915130}"/>
            </c:ext>
          </c:extLst>
        </c:ser>
        <c:dLbls>
          <c:dLblPos val="ctr"/>
          <c:showLegendKey val="0"/>
          <c:showVal val="1"/>
          <c:showCatName val="0"/>
          <c:showSerName val="0"/>
          <c:showPercent val="0"/>
          <c:showBubbleSize val="0"/>
        </c:dLbls>
        <c:gapWidth val="150"/>
        <c:overlap val="100"/>
        <c:axId val="418694008"/>
        <c:axId val="418693224"/>
      </c:barChart>
      <c:catAx>
        <c:axId val="418694008"/>
        <c:scaling>
          <c:orientation val="minMax"/>
        </c:scaling>
        <c:delete val="1"/>
        <c:axPos val="l"/>
        <c:numFmt formatCode="General" sourceLinked="1"/>
        <c:majorTickMark val="none"/>
        <c:minorTickMark val="none"/>
        <c:tickLblPos val="nextTo"/>
        <c:crossAx val="418693224"/>
        <c:crosses val="autoZero"/>
        <c:auto val="1"/>
        <c:lblAlgn val="ctr"/>
        <c:lblOffset val="100"/>
        <c:noMultiLvlLbl val="0"/>
      </c:catAx>
      <c:valAx>
        <c:axId val="418693224"/>
        <c:scaling>
          <c:orientation val="minMax"/>
        </c:scaling>
        <c:delete val="1"/>
        <c:axPos val="b"/>
        <c:numFmt formatCode="0%" sourceLinked="1"/>
        <c:majorTickMark val="none"/>
        <c:minorTickMark val="none"/>
        <c:tickLblPos val="nextTo"/>
        <c:crossAx val="418694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2885050250539"/>
          <c:y val="3.9550556199160404E-2"/>
          <c:w val="0.47656186088136399"/>
          <c:h val="0.83865128356701291"/>
        </c:manualLayout>
      </c:layout>
      <c:barChart>
        <c:barDir val="bar"/>
        <c:grouping val="stacked"/>
        <c:varyColors val="0"/>
        <c:ser>
          <c:idx val="3"/>
          <c:order val="0"/>
          <c:tx>
            <c:v>4 Very familiar</c:v>
          </c:tx>
          <c:spPr>
            <a:solidFill>
              <a:schemeClr val="accent4"/>
            </a:solidFill>
            <a:ln>
              <a:noFill/>
            </a:ln>
            <a:effectLst/>
          </c:spPr>
          <c:invertIfNegative val="0"/>
          <c:dLbls>
            <c:dLbl>
              <c:idx val="2"/>
              <c:layout>
                <c:manualLayout>
                  <c:x val="1.3854996875534513E-2"/>
                  <c:y val="6.90786539344372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15-4863-A9C0-E65FAB3BDBE2}"/>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8"/>
              <c:pt idx="0">
                <c:v>Enterprise survey 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Lit>
          </c:cat>
          <c:val>
            <c:numLit>
              <c:formatCode>General</c:formatCode>
              <c:ptCount val="8"/>
              <c:pt idx="0">
                <c:v>8.1597222222222196E-2</c:v>
              </c:pt>
              <c:pt idx="1">
                <c:v>7.8125E-2</c:v>
              </c:pt>
              <c:pt idx="2">
                <c:v>7.5231481481481496E-2</c:v>
              </c:pt>
              <c:pt idx="3">
                <c:v>0.12847222222222199</c:v>
              </c:pt>
              <c:pt idx="4">
                <c:v>9.8958333333333301E-2</c:v>
              </c:pt>
              <c:pt idx="5">
                <c:v>0.12326388888888901</c:v>
              </c:pt>
              <c:pt idx="6">
                <c:v>0.19097222222222199</c:v>
              </c:pt>
              <c:pt idx="7">
                <c:v>0.15856481481481499</c:v>
              </c:pt>
            </c:numLit>
          </c:val>
          <c:extLst>
            <c:ext xmlns:c16="http://schemas.microsoft.com/office/drawing/2014/chart" uri="{C3380CC4-5D6E-409C-BE32-E72D297353CC}">
              <c16:uniqueId val="{00000000-AC15-4863-A9C0-E65FAB3BDBE2}"/>
            </c:ext>
          </c:extLst>
        </c:ser>
        <c:ser>
          <c:idx val="2"/>
          <c:order val="1"/>
          <c:tx>
            <c:v>3 Quite familiar</c:v>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8"/>
              <c:pt idx="0">
                <c:v>Enterprise survey 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Lit>
          </c:cat>
          <c:val>
            <c:numLit>
              <c:formatCode>General</c:formatCode>
              <c:ptCount val="8"/>
              <c:pt idx="0">
                <c:v>0.21527777777777801</c:v>
              </c:pt>
              <c:pt idx="1">
                <c:v>0.25520833333333298</c:v>
              </c:pt>
              <c:pt idx="2">
                <c:v>0.34780092592592599</c:v>
              </c:pt>
              <c:pt idx="3">
                <c:v>0.31018518518518501</c:v>
              </c:pt>
              <c:pt idx="4">
                <c:v>0.44097222222222199</c:v>
              </c:pt>
              <c:pt idx="5">
                <c:v>0.46006944444444398</c:v>
              </c:pt>
              <c:pt idx="6">
                <c:v>0.39872685185185203</c:v>
              </c:pt>
              <c:pt idx="7">
                <c:v>0.52546296296296302</c:v>
              </c:pt>
            </c:numLit>
          </c:val>
          <c:extLst>
            <c:ext xmlns:c16="http://schemas.microsoft.com/office/drawing/2014/chart" uri="{C3380CC4-5D6E-409C-BE32-E72D297353CC}">
              <c16:uniqueId val="{00000001-AC15-4863-A9C0-E65FAB3BDBE2}"/>
            </c:ext>
          </c:extLst>
        </c:ser>
        <c:ser>
          <c:idx val="1"/>
          <c:order val="2"/>
          <c:tx>
            <c:v>2 Just a little familiar</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8"/>
              <c:pt idx="0">
                <c:v>Enterprise survey 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Lit>
          </c:cat>
          <c:val>
            <c:numLit>
              <c:formatCode>General</c:formatCode>
              <c:ptCount val="8"/>
              <c:pt idx="0">
                <c:v>0.29108796296296302</c:v>
              </c:pt>
              <c:pt idx="1">
                <c:v>0.342592592592593</c:v>
              </c:pt>
              <c:pt idx="2">
                <c:v>0.37037037037037002</c:v>
              </c:pt>
              <c:pt idx="3">
                <c:v>0.36921296296296302</c:v>
              </c:pt>
              <c:pt idx="4">
                <c:v>0.36689814814814797</c:v>
              </c:pt>
              <c:pt idx="5">
                <c:v>0.311342592592593</c:v>
              </c:pt>
              <c:pt idx="6">
                <c:v>0.29918981481481499</c:v>
              </c:pt>
              <c:pt idx="7">
                <c:v>0.27314814814814797</c:v>
              </c:pt>
            </c:numLit>
          </c:val>
          <c:extLst>
            <c:ext xmlns:c16="http://schemas.microsoft.com/office/drawing/2014/chart" uri="{C3380CC4-5D6E-409C-BE32-E72D297353CC}">
              <c16:uniqueId val="{00000002-AC15-4863-A9C0-E65FAB3BDBE2}"/>
            </c:ext>
          </c:extLst>
        </c:ser>
        <c:ser>
          <c:idx val="0"/>
          <c:order val="3"/>
          <c:tx>
            <c:v>1 Not familiar</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8"/>
              <c:pt idx="0">
                <c:v>Enterprise survey ESENER </c:v>
              </c:pt>
              <c:pt idx="1">
                <c:v>OSHwiki</c:v>
              </c:pt>
              <c:pt idx="2">
                <c:v>Micro and small enterprises </c:v>
              </c:pt>
              <c:pt idx="3">
                <c:v>Online interactive Risk Assessment tools (OiRA)</c:v>
              </c:pt>
              <c:pt idx="4">
                <c:v>Emerging risks/foresight </c:v>
              </c:pt>
              <c:pt idx="5">
                <c:v>Costs and benefits of OSH</c:v>
              </c:pt>
              <c:pt idx="6">
                <c:v>Healthy Workplaces for All Ages Campaign</c:v>
              </c:pt>
              <c:pt idx="7">
                <c:v>Work-related diseases</c:v>
              </c:pt>
            </c:strLit>
          </c:cat>
          <c:val>
            <c:numLit>
              <c:formatCode>General</c:formatCode>
              <c:ptCount val="8"/>
              <c:pt idx="0">
                <c:v>0.41203703703703698</c:v>
              </c:pt>
              <c:pt idx="1">
                <c:v>0.32407407407407401</c:v>
              </c:pt>
              <c:pt idx="2">
                <c:v>0.20659722222222199</c:v>
              </c:pt>
              <c:pt idx="3">
                <c:v>0.19212962962963001</c:v>
              </c:pt>
              <c:pt idx="4">
                <c:v>9.3171296296296294E-2</c:v>
              </c:pt>
              <c:pt idx="5">
                <c:v>0.105324074074074</c:v>
              </c:pt>
              <c:pt idx="6">
                <c:v>0.11111111111111099</c:v>
              </c:pt>
              <c:pt idx="7">
                <c:v>4.2824074074074098E-2</c:v>
              </c:pt>
            </c:numLit>
          </c:val>
          <c:extLst>
            <c:ext xmlns:c16="http://schemas.microsoft.com/office/drawing/2014/chart" uri="{C3380CC4-5D6E-409C-BE32-E72D297353CC}">
              <c16:uniqueId val="{00000003-AC15-4863-A9C0-E65FAB3BDBE2}"/>
            </c:ext>
          </c:extLst>
        </c:ser>
        <c:dLbls>
          <c:showLegendKey val="0"/>
          <c:showVal val="0"/>
          <c:showCatName val="0"/>
          <c:showSerName val="0"/>
          <c:showPercent val="0"/>
          <c:showBubbleSize val="0"/>
        </c:dLbls>
        <c:gapWidth val="150"/>
        <c:overlap val="100"/>
        <c:axId val="507120976"/>
        <c:axId val="507124256"/>
      </c:barChart>
      <c:catAx>
        <c:axId val="507120976"/>
        <c:scaling>
          <c:orientation val="minMax"/>
        </c:scaling>
        <c:delete val="1"/>
        <c:axPos val="l"/>
        <c:numFmt formatCode="General" sourceLinked="1"/>
        <c:majorTickMark val="out"/>
        <c:minorTickMark val="none"/>
        <c:tickLblPos val="nextTo"/>
        <c:crossAx val="507124256"/>
        <c:crosses val="autoZero"/>
        <c:auto val="1"/>
        <c:lblAlgn val="ctr"/>
        <c:lblOffset val="100"/>
        <c:noMultiLvlLbl val="0"/>
      </c:catAx>
      <c:valAx>
        <c:axId val="507124256"/>
        <c:scaling>
          <c:orientation val="minMax"/>
          <c:max val="1"/>
        </c:scaling>
        <c:delete val="1"/>
        <c:axPos val="b"/>
        <c:numFmt formatCode="0%" sourceLinked="0"/>
        <c:majorTickMark val="out"/>
        <c:minorTickMark val="none"/>
        <c:tickLblPos val="nextTo"/>
        <c:crossAx val="5071209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200" b="1" dirty="0" err="1" smtClean="0">
                <a:solidFill>
                  <a:schemeClr val="tx1">
                    <a:lumMod val="75000"/>
                    <a:lumOff val="25000"/>
                  </a:schemeClr>
                </a:solidFill>
              </a:rPr>
              <a:t>Reponsables</a:t>
            </a:r>
            <a:r>
              <a:rPr lang="en-US" sz="1200" b="1" baseline="0" dirty="0" smtClean="0">
                <a:solidFill>
                  <a:schemeClr val="tx1">
                    <a:lumMod val="75000"/>
                    <a:lumOff val="25000"/>
                  </a:schemeClr>
                </a:solidFill>
              </a:rPr>
              <a:t> </a:t>
            </a:r>
            <a:r>
              <a:rPr lang="en-US" sz="1200" b="1" baseline="0" dirty="0" err="1" smtClean="0">
                <a:solidFill>
                  <a:schemeClr val="tx1">
                    <a:lumMod val="75000"/>
                    <a:lumOff val="25000"/>
                  </a:schemeClr>
                </a:solidFill>
              </a:rPr>
              <a:t>politiques</a:t>
            </a:r>
            <a:endParaRPr lang="en-US" sz="1200" b="1"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670076954666381E-2"/>
          <c:y val="0.13841096830015379"/>
          <c:w val="0.86390022675736966"/>
          <c:h val="0.77731553908939244"/>
        </c:manualLayout>
      </c:layout>
      <c:barChart>
        <c:barDir val="bar"/>
        <c:grouping val="stacked"/>
        <c:varyColors val="0"/>
        <c:ser>
          <c:idx val="0"/>
          <c:order val="0"/>
          <c:tx>
            <c:strRef>
              <c:f>'3. Familiarity main stakeholder'!$A$41</c:f>
              <c:strCache>
                <c:ptCount val="1"/>
                <c:pt idx="0">
                  <c:v>4 Very familiar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stakeholder'!$B$37:$I$37</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stakeholder'!$B$41:$I$41</c:f>
              <c:numCache>
                <c:formatCode>0.0%</c:formatCode>
                <c:ptCount val="8"/>
                <c:pt idx="0">
                  <c:v>0.129205921938089</c:v>
                </c:pt>
                <c:pt idx="1">
                  <c:v>0.107671601615074</c:v>
                </c:pt>
                <c:pt idx="2">
                  <c:v>0.10632570659488599</c:v>
                </c:pt>
                <c:pt idx="3">
                  <c:v>0.16958277254374199</c:v>
                </c:pt>
                <c:pt idx="4">
                  <c:v>0.139973082099596</c:v>
                </c:pt>
                <c:pt idx="5">
                  <c:v>0.15746971736204601</c:v>
                </c:pt>
                <c:pt idx="6">
                  <c:v>0.26379542395693101</c:v>
                </c:pt>
                <c:pt idx="7">
                  <c:v>0.21938088829071301</c:v>
                </c:pt>
              </c:numCache>
            </c:numRef>
          </c:val>
          <c:extLst>
            <c:ext xmlns:c16="http://schemas.microsoft.com/office/drawing/2014/chart" uri="{C3380CC4-5D6E-409C-BE32-E72D297353CC}">
              <c16:uniqueId val="{00000000-D2BC-48F2-996D-D30CEB2D3090}"/>
            </c:ext>
          </c:extLst>
        </c:ser>
        <c:ser>
          <c:idx val="1"/>
          <c:order val="1"/>
          <c:tx>
            <c:strRef>
              <c:f>'3. Familiarity main stakeholder'!$A$40</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stakeholder'!$B$37:$I$37</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stakeholder'!$B$40:$I$40</c:f>
              <c:numCache>
                <c:formatCode>0.0%</c:formatCode>
                <c:ptCount val="8"/>
                <c:pt idx="0">
                  <c:v>0.27860026917900399</c:v>
                </c:pt>
                <c:pt idx="1">
                  <c:v>0.27321668909824998</c:v>
                </c:pt>
                <c:pt idx="2">
                  <c:v>0.37550471063257101</c:v>
                </c:pt>
                <c:pt idx="3">
                  <c:v>0.325706594885599</c:v>
                </c:pt>
                <c:pt idx="4">
                  <c:v>0.47240915208613699</c:v>
                </c:pt>
                <c:pt idx="5">
                  <c:v>0.46029609690444101</c:v>
                </c:pt>
                <c:pt idx="6">
                  <c:v>0.40646029609690398</c:v>
                </c:pt>
                <c:pt idx="7">
                  <c:v>0.50605652759084796</c:v>
                </c:pt>
              </c:numCache>
            </c:numRef>
          </c:val>
          <c:extLst>
            <c:ext xmlns:c16="http://schemas.microsoft.com/office/drawing/2014/chart" uri="{C3380CC4-5D6E-409C-BE32-E72D297353CC}">
              <c16:uniqueId val="{00000001-D2BC-48F2-996D-D30CEB2D3090}"/>
            </c:ext>
          </c:extLst>
        </c:ser>
        <c:ser>
          <c:idx val="2"/>
          <c:order val="2"/>
          <c:tx>
            <c:strRef>
              <c:f>'3. Familiarity main stakeholder'!$A$39</c:f>
              <c:strCache>
                <c:ptCount val="1"/>
                <c:pt idx="0">
                  <c:v>2 Just a little familiar</c:v>
                </c:pt>
              </c:strCache>
            </c:strRef>
          </c:tx>
          <c:spPr>
            <a:solidFill>
              <a:schemeClr val="accent2"/>
            </a:solidFill>
            <a:ln>
              <a:noFill/>
            </a:ln>
            <a:effectLst/>
          </c:spPr>
          <c:invertIfNegative val="0"/>
          <c:dLbls>
            <c:dLbl>
              <c:idx val="7"/>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E84-4198-8E16-09AE08AD78B9}"/>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stakeholder'!$B$37:$I$37</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stakeholder'!$B$39:$I$39</c:f>
              <c:numCache>
                <c:formatCode>0.0%</c:formatCode>
                <c:ptCount val="8"/>
                <c:pt idx="0">
                  <c:v>0.26783310901749702</c:v>
                </c:pt>
                <c:pt idx="1">
                  <c:v>0.33512786002691802</c:v>
                </c:pt>
                <c:pt idx="2">
                  <c:v>0.325706594885599</c:v>
                </c:pt>
                <c:pt idx="3">
                  <c:v>0.33512786002691802</c:v>
                </c:pt>
                <c:pt idx="4">
                  <c:v>0.302826379542396</c:v>
                </c:pt>
                <c:pt idx="5">
                  <c:v>0.283983849259758</c:v>
                </c:pt>
                <c:pt idx="6">
                  <c:v>0.24226110363391701</c:v>
                </c:pt>
                <c:pt idx="7">
                  <c:v>0.238223418573351</c:v>
                </c:pt>
              </c:numCache>
            </c:numRef>
          </c:val>
          <c:extLst>
            <c:ext xmlns:c16="http://schemas.microsoft.com/office/drawing/2014/chart" uri="{C3380CC4-5D6E-409C-BE32-E72D297353CC}">
              <c16:uniqueId val="{00000002-D2BC-48F2-996D-D30CEB2D3090}"/>
            </c:ext>
          </c:extLst>
        </c:ser>
        <c:ser>
          <c:idx val="3"/>
          <c:order val="3"/>
          <c:tx>
            <c:strRef>
              <c:f>'3. Familiarity main stakeholder'!$A$38</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stakeholder'!$B$37:$I$37</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stakeholder'!$B$38:$I$38</c:f>
              <c:numCache>
                <c:formatCode>0.0%</c:formatCode>
                <c:ptCount val="8"/>
                <c:pt idx="0">
                  <c:v>0.32436069986541</c:v>
                </c:pt>
                <c:pt idx="1">
                  <c:v>0.283983849259758</c:v>
                </c:pt>
                <c:pt idx="2">
                  <c:v>0.19246298788694499</c:v>
                </c:pt>
                <c:pt idx="3">
                  <c:v>0.16958277254374199</c:v>
                </c:pt>
                <c:pt idx="4">
                  <c:v>8.47913862718708E-2</c:v>
                </c:pt>
                <c:pt idx="5">
                  <c:v>9.8250336473755001E-2</c:v>
                </c:pt>
                <c:pt idx="6">
                  <c:v>8.7483176312247599E-2</c:v>
                </c:pt>
                <c:pt idx="7">
                  <c:v>3.6339165545087503E-2</c:v>
                </c:pt>
              </c:numCache>
            </c:numRef>
          </c:val>
          <c:extLst>
            <c:ext xmlns:c16="http://schemas.microsoft.com/office/drawing/2014/chart" uri="{C3380CC4-5D6E-409C-BE32-E72D297353CC}">
              <c16:uniqueId val="{00000003-D2BC-48F2-996D-D30CEB2D3090}"/>
            </c:ext>
          </c:extLst>
        </c:ser>
        <c:dLbls>
          <c:showLegendKey val="0"/>
          <c:showVal val="0"/>
          <c:showCatName val="0"/>
          <c:showSerName val="0"/>
          <c:showPercent val="0"/>
          <c:showBubbleSize val="0"/>
        </c:dLbls>
        <c:gapWidth val="150"/>
        <c:overlap val="100"/>
        <c:axId val="418699104"/>
        <c:axId val="418699888"/>
      </c:barChart>
      <c:catAx>
        <c:axId val="418699104"/>
        <c:scaling>
          <c:orientation val="minMax"/>
        </c:scaling>
        <c:delete val="1"/>
        <c:axPos val="l"/>
        <c:numFmt formatCode="General" sourceLinked="1"/>
        <c:majorTickMark val="none"/>
        <c:minorTickMark val="none"/>
        <c:tickLblPos val="nextTo"/>
        <c:crossAx val="418699888"/>
        <c:crosses val="autoZero"/>
        <c:auto val="1"/>
        <c:lblAlgn val="ctr"/>
        <c:lblOffset val="100"/>
        <c:noMultiLvlLbl val="0"/>
      </c:catAx>
      <c:valAx>
        <c:axId val="418699888"/>
        <c:scaling>
          <c:orientation val="minMax"/>
          <c:max val="1"/>
        </c:scaling>
        <c:delete val="1"/>
        <c:axPos val="b"/>
        <c:numFmt formatCode="0%" sourceLinked="0"/>
        <c:majorTickMark val="none"/>
        <c:minorTickMark val="none"/>
        <c:tickLblPos val="nextTo"/>
        <c:crossAx val="4186991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264283"/>
            </a:solidFill>
          </c:spPr>
          <c:dPt>
            <c:idx val="0"/>
            <c:bubble3D val="0"/>
            <c:explosion val="10"/>
            <c:spPr>
              <a:solidFill>
                <a:srgbClr val="264283"/>
              </a:solidFill>
              <a:ln w="19050">
                <a:solidFill>
                  <a:schemeClr val="lt1"/>
                </a:solidFill>
              </a:ln>
              <a:effectLst/>
            </c:spPr>
            <c:extLst>
              <c:ext xmlns:c16="http://schemas.microsoft.com/office/drawing/2014/chart" uri="{C3380CC4-5D6E-409C-BE32-E72D297353CC}">
                <c16:uniqueId val="{00000001-D587-40DA-AF68-6B3CF66E21A1}"/>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587-40DA-AF68-6B3CF66E21A1}"/>
              </c:ext>
            </c:extLst>
          </c:dPt>
          <c:dLbls>
            <c:dLbl>
              <c:idx val="0"/>
              <c:layout>
                <c:manualLayout>
                  <c:x val="-3.6288713910761258E-2"/>
                  <c:y val="-0.1315970399533392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587-40DA-AF68-6B3CF66E21A1}"/>
                </c:ext>
              </c:extLst>
            </c:dLbl>
            <c:dLbl>
              <c:idx val="1"/>
              <c:layout>
                <c:manualLayout>
                  <c:x val="2.5828611830916524E-2"/>
                  <c:y val="0.1464483343801436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587-40DA-AF68-6B3CF66E21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'3'!$A$31:$A$32</c:f>
              <c:strCache>
                <c:ptCount val="2"/>
                <c:pt idx="0">
                  <c:v>États membres de l’UE</c:v>
                </c:pt>
                <c:pt idx="1">
                  <c:v>Autres pays</c:v>
                </c:pt>
              </c:strCache>
            </c:strRef>
          </c:cat>
          <c:val>
            <c:numRef>
              <c:f>'3'!$B$31:$B$32</c:f>
              <c:numCache>
                <c:formatCode>0%</c:formatCode>
                <c:ptCount val="2"/>
                <c:pt idx="0">
                  <c:v>0.86</c:v>
                </c:pt>
                <c:pt idx="1">
                  <c:v>0.14000000000000001</c:v>
                </c:pt>
              </c:numCache>
            </c:numRef>
          </c:val>
          <c:extLst>
            <c:ext xmlns:c16="http://schemas.microsoft.com/office/drawing/2014/chart" uri="{C3380CC4-5D6E-409C-BE32-E72D297353CC}">
              <c16:uniqueId val="{00000004-D587-40DA-AF68-6B3CF66E21A1}"/>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200" b="1" dirty="0" err="1" smtClean="0">
                <a:solidFill>
                  <a:schemeClr val="tx1">
                    <a:lumMod val="75000"/>
                    <a:lumOff val="25000"/>
                  </a:schemeClr>
                </a:solidFill>
              </a:rPr>
              <a:t>Intermédiaires</a:t>
            </a:r>
            <a:r>
              <a:rPr lang="en-US" sz="1200" b="1" baseline="0" dirty="0" smtClean="0">
                <a:solidFill>
                  <a:schemeClr val="tx1">
                    <a:lumMod val="75000"/>
                    <a:lumOff val="25000"/>
                  </a:schemeClr>
                </a:solidFill>
              </a:rPr>
              <a:t> sur le lieu de travail</a:t>
            </a:r>
            <a:endParaRPr lang="en-US" sz="1200" b="1" dirty="0">
              <a:solidFill>
                <a:schemeClr val="tx1">
                  <a:lumMod val="75000"/>
                  <a:lumOff val="25000"/>
                </a:schemeClr>
              </a:solidFill>
            </a:endParaRPr>
          </a:p>
        </c:rich>
      </c:tx>
      <c:layout>
        <c:manualLayout>
          <c:xMode val="edge"/>
          <c:yMode val="edge"/>
          <c:x val="0.10695285751909402"/>
          <c:y val="7.6681976897592123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670076954666381E-2"/>
          <c:y val="0.13841096830015379"/>
          <c:w val="0.86390022675736966"/>
          <c:h val="0.77731553908939244"/>
        </c:manualLayout>
      </c:layout>
      <c:barChart>
        <c:barDir val="bar"/>
        <c:grouping val="stacked"/>
        <c:varyColors val="0"/>
        <c:ser>
          <c:idx val="3"/>
          <c:order val="0"/>
          <c:tx>
            <c:strRef>
              <c:f>'3. Familiarity main stakeholder'!$A$63</c:f>
              <c:strCache>
                <c:ptCount val="1"/>
                <c:pt idx="0">
                  <c:v>4 Very familiar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stakeholder'!$B$59:$I$59</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stakeholder'!$B$63:$I$63</c:f>
              <c:numCache>
                <c:formatCode>0.0%</c:formatCode>
                <c:ptCount val="8"/>
                <c:pt idx="0">
                  <c:v>7.1692535107169206E-2</c:v>
                </c:pt>
                <c:pt idx="1">
                  <c:v>6.50406504065041E-2</c:v>
                </c:pt>
                <c:pt idx="2">
                  <c:v>6.7257945306725797E-2</c:v>
                </c:pt>
                <c:pt idx="3">
                  <c:v>0.122690317812269</c:v>
                </c:pt>
                <c:pt idx="4">
                  <c:v>8.7952697708795297E-2</c:v>
                </c:pt>
                <c:pt idx="5">
                  <c:v>0.11973392461197301</c:v>
                </c:pt>
                <c:pt idx="6">
                  <c:v>0.18551367331855101</c:v>
                </c:pt>
                <c:pt idx="7">
                  <c:v>0.14116777531411701</c:v>
                </c:pt>
              </c:numCache>
            </c:numRef>
          </c:val>
          <c:extLst>
            <c:ext xmlns:c16="http://schemas.microsoft.com/office/drawing/2014/chart" uri="{C3380CC4-5D6E-409C-BE32-E72D297353CC}">
              <c16:uniqueId val="{00000000-73C6-4DE2-AE99-030AB7627E23}"/>
            </c:ext>
          </c:extLst>
        </c:ser>
        <c:ser>
          <c:idx val="2"/>
          <c:order val="1"/>
          <c:tx>
            <c:strRef>
              <c:f>'3. Familiarity main stakeholder'!$A$62</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stakeholder'!$B$59:$I$59</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stakeholder'!$B$62:$I$62</c:f>
              <c:numCache>
                <c:formatCode>0.0%</c:formatCode>
                <c:ptCount val="8"/>
                <c:pt idx="0">
                  <c:v>0.212860310421286</c:v>
                </c:pt>
                <c:pt idx="1">
                  <c:v>0.270509977827051</c:v>
                </c:pt>
                <c:pt idx="2">
                  <c:v>0.35846267553584599</c:v>
                </c:pt>
                <c:pt idx="3">
                  <c:v>0.314855875831486</c:v>
                </c:pt>
                <c:pt idx="4">
                  <c:v>0.44641537324464198</c:v>
                </c:pt>
                <c:pt idx="5">
                  <c:v>0.46267553584626803</c:v>
                </c:pt>
                <c:pt idx="6">
                  <c:v>0.40798226164079798</c:v>
                </c:pt>
                <c:pt idx="7">
                  <c:v>0.53658536585365901</c:v>
                </c:pt>
              </c:numCache>
            </c:numRef>
          </c:val>
          <c:extLst>
            <c:ext xmlns:c16="http://schemas.microsoft.com/office/drawing/2014/chart" uri="{C3380CC4-5D6E-409C-BE32-E72D297353CC}">
              <c16:uniqueId val="{00000001-73C6-4DE2-AE99-030AB7627E23}"/>
            </c:ext>
          </c:extLst>
        </c:ser>
        <c:ser>
          <c:idx val="1"/>
          <c:order val="2"/>
          <c:tx>
            <c:strRef>
              <c:f>'3. Familiarity main stakeholder'!$A$61</c:f>
              <c:strCache>
                <c:ptCount val="1"/>
                <c:pt idx="0">
                  <c:v>2 Just a little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stakeholder'!$B$59:$I$59</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stakeholder'!$B$61:$I$61</c:f>
              <c:numCache>
                <c:formatCode>0.0%</c:formatCode>
                <c:ptCount val="8"/>
                <c:pt idx="0">
                  <c:v>0.30303030303030298</c:v>
                </c:pt>
                <c:pt idx="1">
                  <c:v>0.35033259423503299</c:v>
                </c:pt>
                <c:pt idx="2">
                  <c:v>0.37250554323725099</c:v>
                </c:pt>
                <c:pt idx="3">
                  <c:v>0.37102734663710302</c:v>
                </c:pt>
                <c:pt idx="4">
                  <c:v>0.38285291943828498</c:v>
                </c:pt>
                <c:pt idx="5">
                  <c:v>0.317812269031781</c:v>
                </c:pt>
                <c:pt idx="6">
                  <c:v>0.30303030303030298</c:v>
                </c:pt>
                <c:pt idx="7">
                  <c:v>0.28085735402808598</c:v>
                </c:pt>
              </c:numCache>
            </c:numRef>
          </c:val>
          <c:extLst>
            <c:ext xmlns:c16="http://schemas.microsoft.com/office/drawing/2014/chart" uri="{C3380CC4-5D6E-409C-BE32-E72D297353CC}">
              <c16:uniqueId val="{00000002-73C6-4DE2-AE99-030AB7627E23}"/>
            </c:ext>
          </c:extLst>
        </c:ser>
        <c:ser>
          <c:idx val="0"/>
          <c:order val="3"/>
          <c:tx>
            <c:strRef>
              <c:f>'3. Familiarity main stakeholder'!$A$60</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stakeholder'!$B$59:$I$59</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stakeholder'!$B$60:$I$60</c:f>
              <c:numCache>
                <c:formatCode>0.0%</c:formatCode>
                <c:ptCount val="8"/>
                <c:pt idx="0">
                  <c:v>0.41241685144124202</c:v>
                </c:pt>
                <c:pt idx="1">
                  <c:v>0.31411677753141198</c:v>
                </c:pt>
                <c:pt idx="2">
                  <c:v>0.201773835920177</c:v>
                </c:pt>
                <c:pt idx="3">
                  <c:v>0.19142645971914299</c:v>
                </c:pt>
                <c:pt idx="4">
                  <c:v>8.2779009608277901E-2</c:v>
                </c:pt>
                <c:pt idx="5">
                  <c:v>9.9778270509977798E-2</c:v>
                </c:pt>
                <c:pt idx="6">
                  <c:v>0.103473762010347</c:v>
                </c:pt>
                <c:pt idx="7">
                  <c:v>4.1389504804138999E-2</c:v>
                </c:pt>
              </c:numCache>
            </c:numRef>
          </c:val>
          <c:extLst>
            <c:ext xmlns:c16="http://schemas.microsoft.com/office/drawing/2014/chart" uri="{C3380CC4-5D6E-409C-BE32-E72D297353CC}">
              <c16:uniqueId val="{00000005-73C6-4DE2-AE99-030AB7627E23}"/>
            </c:ext>
          </c:extLst>
        </c:ser>
        <c:dLbls>
          <c:showLegendKey val="0"/>
          <c:showVal val="0"/>
          <c:showCatName val="0"/>
          <c:showSerName val="0"/>
          <c:showPercent val="0"/>
          <c:showBubbleSize val="0"/>
        </c:dLbls>
        <c:gapWidth val="150"/>
        <c:overlap val="100"/>
        <c:axId val="418700672"/>
        <c:axId val="418694400"/>
      </c:barChart>
      <c:catAx>
        <c:axId val="418700672"/>
        <c:scaling>
          <c:orientation val="minMax"/>
        </c:scaling>
        <c:delete val="1"/>
        <c:axPos val="l"/>
        <c:numFmt formatCode="General" sourceLinked="1"/>
        <c:majorTickMark val="none"/>
        <c:minorTickMark val="none"/>
        <c:tickLblPos val="nextTo"/>
        <c:crossAx val="418694400"/>
        <c:crosses val="autoZero"/>
        <c:auto val="1"/>
        <c:lblAlgn val="ctr"/>
        <c:lblOffset val="100"/>
        <c:noMultiLvlLbl val="0"/>
      </c:catAx>
      <c:valAx>
        <c:axId val="418694400"/>
        <c:scaling>
          <c:orientation val="minMax"/>
          <c:max val="1"/>
        </c:scaling>
        <c:delete val="1"/>
        <c:axPos val="b"/>
        <c:numFmt formatCode="0%" sourceLinked="0"/>
        <c:majorTickMark val="none"/>
        <c:minorTickMark val="none"/>
        <c:tickLblPos val="nextTo"/>
        <c:crossAx val="41870067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200" b="1" dirty="0" err="1" smtClean="0">
                <a:solidFill>
                  <a:schemeClr val="tx1">
                    <a:lumMod val="75000"/>
                    <a:lumOff val="25000"/>
                  </a:schemeClr>
                </a:solidFill>
              </a:rPr>
              <a:t>Autres</a:t>
            </a:r>
            <a:r>
              <a:rPr lang="en-US" sz="1200" b="1" baseline="0" dirty="0" smtClean="0">
                <a:solidFill>
                  <a:schemeClr val="tx1">
                    <a:lumMod val="75000"/>
                    <a:lumOff val="25000"/>
                  </a:schemeClr>
                </a:solidFill>
              </a:rPr>
              <a:t> parties </a:t>
            </a:r>
            <a:r>
              <a:rPr lang="en-US" sz="1200" b="1" baseline="0" dirty="0" err="1" smtClean="0">
                <a:solidFill>
                  <a:schemeClr val="tx1">
                    <a:lumMod val="75000"/>
                    <a:lumOff val="25000"/>
                  </a:schemeClr>
                </a:solidFill>
              </a:rPr>
              <a:t>prenantes</a:t>
            </a:r>
            <a:endParaRPr lang="en-US" sz="1200" b="1"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670076954666381E-2"/>
          <c:y val="0.13841096830015379"/>
          <c:w val="0.86390022675736966"/>
          <c:h val="0.77731553908939244"/>
        </c:manualLayout>
      </c:layout>
      <c:barChart>
        <c:barDir val="bar"/>
        <c:grouping val="stacked"/>
        <c:varyColors val="0"/>
        <c:ser>
          <c:idx val="0"/>
          <c:order val="0"/>
          <c:tx>
            <c:strRef>
              <c:f>'3. Familiarity main stakeholder'!$A$88</c:f>
              <c:strCache>
                <c:ptCount val="1"/>
                <c:pt idx="0">
                  <c:v>4 Very familiar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stakeholder'!$B$84:$I$84</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stakeholder'!$B$88:$I$88</c:f>
              <c:numCache>
                <c:formatCode>0.0%</c:formatCode>
                <c:ptCount val="8"/>
                <c:pt idx="0">
                  <c:v>5.29411764705882E-2</c:v>
                </c:pt>
                <c:pt idx="1">
                  <c:v>6.4705882352941196E-2</c:v>
                </c:pt>
                <c:pt idx="2">
                  <c:v>5.8823529411764698E-2</c:v>
                </c:pt>
                <c:pt idx="3">
                  <c:v>8.8235294117647106E-2</c:v>
                </c:pt>
                <c:pt idx="4">
                  <c:v>6.4705882352941196E-2</c:v>
                </c:pt>
                <c:pt idx="5">
                  <c:v>8.2352941176470601E-2</c:v>
                </c:pt>
                <c:pt idx="6">
                  <c:v>0.14705882352941199</c:v>
                </c:pt>
                <c:pt idx="7">
                  <c:v>0.129411764705882</c:v>
                </c:pt>
              </c:numCache>
            </c:numRef>
          </c:val>
          <c:extLst>
            <c:ext xmlns:c16="http://schemas.microsoft.com/office/drawing/2014/chart" uri="{C3380CC4-5D6E-409C-BE32-E72D297353CC}">
              <c16:uniqueId val="{00000002-8469-4608-98AB-53DBA4933AFB}"/>
            </c:ext>
          </c:extLst>
        </c:ser>
        <c:ser>
          <c:idx val="1"/>
          <c:order val="1"/>
          <c:tx>
            <c:strRef>
              <c:f>'3. Familiarity main stakeholder'!$A$87</c:f>
              <c:strCache>
                <c:ptCount val="1"/>
                <c:pt idx="0">
                  <c:v>3 Quite familiar</c:v>
                </c:pt>
              </c:strCache>
            </c:strRef>
          </c:tx>
          <c:spPr>
            <a:solidFill>
              <a:schemeClr val="accent3"/>
            </a:solidFill>
            <a:ln>
              <a:noFill/>
            </a:ln>
            <a:effectLst/>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469-4608-98AB-53DBA4933AFB}"/>
                </c:ext>
              </c:extLst>
            </c:dLbl>
            <c:dLbl>
              <c:idx val="1"/>
              <c:layout/>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469-4608-98AB-53DBA4933AFB}"/>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stakeholder'!$B$84:$I$84</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stakeholder'!$B$87:$I$87</c:f>
              <c:numCache>
                <c:formatCode>0.0%</c:formatCode>
                <c:ptCount val="8"/>
                <c:pt idx="0">
                  <c:v>0.152941176470588</c:v>
                </c:pt>
                <c:pt idx="1">
                  <c:v>0.14705882352941199</c:v>
                </c:pt>
                <c:pt idx="2">
                  <c:v>0.3</c:v>
                </c:pt>
                <c:pt idx="3">
                  <c:v>0.27058823529411802</c:v>
                </c:pt>
                <c:pt idx="4">
                  <c:v>0.39411764705882402</c:v>
                </c:pt>
                <c:pt idx="5">
                  <c:v>0.41764705882352898</c:v>
                </c:pt>
                <c:pt idx="6">
                  <c:v>0.35882352941176499</c:v>
                </c:pt>
                <c:pt idx="7">
                  <c:v>0.52352941176470602</c:v>
                </c:pt>
              </c:numCache>
            </c:numRef>
          </c:val>
          <c:extLst>
            <c:ext xmlns:c16="http://schemas.microsoft.com/office/drawing/2014/chart" uri="{C3380CC4-5D6E-409C-BE32-E72D297353CC}">
              <c16:uniqueId val="{00000003-8469-4608-98AB-53DBA4933AFB}"/>
            </c:ext>
          </c:extLst>
        </c:ser>
        <c:ser>
          <c:idx val="2"/>
          <c:order val="2"/>
          <c:tx>
            <c:strRef>
              <c:f>'3. Familiarity main stakeholder'!$A$86</c:f>
              <c:strCache>
                <c:ptCount val="1"/>
                <c:pt idx="0">
                  <c:v>2 Just a little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stakeholder'!$B$84:$I$84</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stakeholder'!$B$86:$I$86</c:f>
              <c:numCache>
                <c:formatCode>0.0%</c:formatCode>
                <c:ptCount val="8"/>
                <c:pt idx="0">
                  <c:v>0.27058823529411802</c:v>
                </c:pt>
                <c:pt idx="1">
                  <c:v>0.29411764705882398</c:v>
                </c:pt>
                <c:pt idx="2">
                  <c:v>0.35882352941176499</c:v>
                </c:pt>
                <c:pt idx="3">
                  <c:v>0.4</c:v>
                </c:pt>
                <c:pt idx="4">
                  <c:v>0.4</c:v>
                </c:pt>
                <c:pt idx="5">
                  <c:v>0.35882352941176499</c:v>
                </c:pt>
                <c:pt idx="6">
                  <c:v>0.33529411764705902</c:v>
                </c:pt>
                <c:pt idx="7">
                  <c:v>0.3</c:v>
                </c:pt>
              </c:numCache>
            </c:numRef>
          </c:val>
          <c:extLst>
            <c:ext xmlns:c16="http://schemas.microsoft.com/office/drawing/2014/chart" uri="{C3380CC4-5D6E-409C-BE32-E72D297353CC}">
              <c16:uniqueId val="{00000004-8469-4608-98AB-53DBA4933AFB}"/>
            </c:ext>
          </c:extLst>
        </c:ser>
        <c:ser>
          <c:idx val="3"/>
          <c:order val="3"/>
          <c:tx>
            <c:strRef>
              <c:f>'3. Familiarity main stakeholder'!$A$85</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Familiarity main stakeholder'!$B$84:$I$84</c:f>
              <c:strCache>
                <c:ptCount val="8"/>
                <c:pt idx="0">
                  <c:v>Enterprise survey ESENER</c:v>
                </c:pt>
                <c:pt idx="1">
                  <c:v>OSHwiki</c:v>
                </c:pt>
                <c:pt idx="2">
                  <c:v>Micro and small enterprises</c:v>
                </c:pt>
                <c:pt idx="3">
                  <c:v>Online interactive Risk Assessment tools (OiRA)</c:v>
                </c:pt>
                <c:pt idx="4">
                  <c:v>Emerging risks/foresight</c:v>
                </c:pt>
                <c:pt idx="5">
                  <c:v>Costs and benefits of OSH</c:v>
                </c:pt>
                <c:pt idx="6">
                  <c:v>Healthy Workplaces for All Ages Campaign</c:v>
                </c:pt>
                <c:pt idx="7">
                  <c:v>Work-related diseases</c:v>
                </c:pt>
              </c:strCache>
            </c:strRef>
          </c:cat>
          <c:val>
            <c:numRef>
              <c:f>'3. Familiarity main stakeholder'!$B$85:$I$85</c:f>
              <c:numCache>
                <c:formatCode>0.0%</c:formatCode>
                <c:ptCount val="8"/>
                <c:pt idx="0">
                  <c:v>0.52352941176470602</c:v>
                </c:pt>
                <c:pt idx="1">
                  <c:v>0.49411764705882399</c:v>
                </c:pt>
                <c:pt idx="2">
                  <c:v>0.28235294117647097</c:v>
                </c:pt>
                <c:pt idx="3">
                  <c:v>0.24117647058823499</c:v>
                </c:pt>
                <c:pt idx="4">
                  <c:v>0.14117647058823499</c:v>
                </c:pt>
                <c:pt idx="5">
                  <c:v>0.14117647058823499</c:v>
                </c:pt>
                <c:pt idx="6">
                  <c:v>0.158823529411765</c:v>
                </c:pt>
                <c:pt idx="7">
                  <c:v>4.7058823529411799E-2</c:v>
                </c:pt>
              </c:numCache>
            </c:numRef>
          </c:val>
          <c:extLst>
            <c:ext xmlns:c16="http://schemas.microsoft.com/office/drawing/2014/chart" uri="{C3380CC4-5D6E-409C-BE32-E72D297353CC}">
              <c16:uniqueId val="{00000005-8469-4608-98AB-53DBA4933AFB}"/>
            </c:ext>
          </c:extLst>
        </c:ser>
        <c:dLbls>
          <c:showLegendKey val="0"/>
          <c:showVal val="0"/>
          <c:showCatName val="0"/>
          <c:showSerName val="0"/>
          <c:showPercent val="0"/>
          <c:showBubbleSize val="0"/>
        </c:dLbls>
        <c:gapWidth val="150"/>
        <c:overlap val="100"/>
        <c:axId val="418694792"/>
        <c:axId val="418697144"/>
      </c:barChart>
      <c:catAx>
        <c:axId val="418694792"/>
        <c:scaling>
          <c:orientation val="minMax"/>
        </c:scaling>
        <c:delete val="1"/>
        <c:axPos val="l"/>
        <c:numFmt formatCode="General" sourceLinked="1"/>
        <c:majorTickMark val="none"/>
        <c:minorTickMark val="none"/>
        <c:tickLblPos val="nextTo"/>
        <c:crossAx val="418697144"/>
        <c:crosses val="autoZero"/>
        <c:auto val="1"/>
        <c:lblAlgn val="ctr"/>
        <c:lblOffset val="100"/>
        <c:noMultiLvlLbl val="0"/>
      </c:catAx>
      <c:valAx>
        <c:axId val="418697144"/>
        <c:scaling>
          <c:orientation val="minMax"/>
          <c:max val="1"/>
        </c:scaling>
        <c:delete val="1"/>
        <c:axPos val="b"/>
        <c:numFmt formatCode="0%" sourceLinked="0"/>
        <c:majorTickMark val="none"/>
        <c:minorTickMark val="none"/>
        <c:tickLblPos val="nextTo"/>
        <c:crossAx val="4186947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Graphs!$A$7</c:f>
              <c:strCache>
                <c:ptCount val="1"/>
                <c:pt idx="0">
                  <c:v>4 Very familiar</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E0B3-4CCF-8DDB-194FB0DF66D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Graphs!$B$3:$T$3</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Graphs!$B$7:$T$7</c:f>
              <c:numCache>
                <c:formatCode>0.0%</c:formatCode>
                <c:ptCount val="19"/>
                <c:pt idx="0">
                  <c:v>0</c:v>
                </c:pt>
                <c:pt idx="1">
                  <c:v>0.108108108108108</c:v>
                </c:pt>
                <c:pt idx="2">
                  <c:v>0.152</c:v>
                </c:pt>
                <c:pt idx="3">
                  <c:v>0.12068965517241401</c:v>
                </c:pt>
                <c:pt idx="5">
                  <c:v>7.1428571428571397E-2</c:v>
                </c:pt>
                <c:pt idx="6">
                  <c:v>0.16756756756756799</c:v>
                </c:pt>
                <c:pt idx="7">
                  <c:v>0.192</c:v>
                </c:pt>
                <c:pt idx="8">
                  <c:v>0.15517241379310301</c:v>
                </c:pt>
                <c:pt idx="10">
                  <c:v>0.214285714285714</c:v>
                </c:pt>
                <c:pt idx="11">
                  <c:v>0.31351351351351398</c:v>
                </c:pt>
                <c:pt idx="12">
                  <c:v>0.44</c:v>
                </c:pt>
                <c:pt idx="13">
                  <c:v>0.32758620689655199</c:v>
                </c:pt>
                <c:pt idx="15">
                  <c:v>0.14285714285714299</c:v>
                </c:pt>
                <c:pt idx="16">
                  <c:v>0.205405405405405</c:v>
                </c:pt>
                <c:pt idx="17">
                  <c:v>0.29599999999999999</c:v>
                </c:pt>
                <c:pt idx="18">
                  <c:v>0.22413793103448301</c:v>
                </c:pt>
              </c:numCache>
            </c:numRef>
          </c:val>
          <c:extLst>
            <c:ext xmlns:c16="http://schemas.microsoft.com/office/drawing/2014/chart" uri="{C3380CC4-5D6E-409C-BE32-E72D297353CC}">
              <c16:uniqueId val="{00000003-E0B3-4CCF-8DDB-194FB0DF66D0}"/>
            </c:ext>
          </c:extLst>
        </c:ser>
        <c:ser>
          <c:idx val="1"/>
          <c:order val="1"/>
          <c:tx>
            <c:strRef>
              <c:f>Graphs!$A$6</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Graphs!$B$3:$T$3</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Graphs!$B$6:$T$6</c:f>
              <c:numCache>
                <c:formatCode>0.0%</c:formatCode>
                <c:ptCount val="19"/>
                <c:pt idx="0">
                  <c:v>0.57142857142857095</c:v>
                </c:pt>
                <c:pt idx="1">
                  <c:v>0.56216216216216197</c:v>
                </c:pt>
                <c:pt idx="2">
                  <c:v>0.59199999999999997</c:v>
                </c:pt>
                <c:pt idx="3">
                  <c:v>0.56465517241379304</c:v>
                </c:pt>
                <c:pt idx="5">
                  <c:v>0.35714285714285698</c:v>
                </c:pt>
                <c:pt idx="6">
                  <c:v>0.47027027027027002</c:v>
                </c:pt>
                <c:pt idx="7">
                  <c:v>0.51200000000000001</c:v>
                </c:pt>
                <c:pt idx="8">
                  <c:v>0.48706896551724099</c:v>
                </c:pt>
                <c:pt idx="10">
                  <c:v>0.214285714285714</c:v>
                </c:pt>
                <c:pt idx="11">
                  <c:v>0.44324324324324299</c:v>
                </c:pt>
                <c:pt idx="12">
                  <c:v>0.4</c:v>
                </c:pt>
                <c:pt idx="13">
                  <c:v>0.431034482758621</c:v>
                </c:pt>
                <c:pt idx="15">
                  <c:v>0.42857142857142899</c:v>
                </c:pt>
                <c:pt idx="16">
                  <c:v>0.52432432432432396</c:v>
                </c:pt>
                <c:pt idx="17">
                  <c:v>0.51200000000000001</c:v>
                </c:pt>
                <c:pt idx="18">
                  <c:v>0.52155172413793105</c:v>
                </c:pt>
              </c:numCache>
            </c:numRef>
          </c:val>
          <c:extLst>
            <c:ext xmlns:c16="http://schemas.microsoft.com/office/drawing/2014/chart" uri="{C3380CC4-5D6E-409C-BE32-E72D297353CC}">
              <c16:uniqueId val="{00000005-E0B3-4CCF-8DDB-194FB0DF66D0}"/>
            </c:ext>
          </c:extLst>
        </c:ser>
        <c:ser>
          <c:idx val="2"/>
          <c:order val="2"/>
          <c:tx>
            <c:strRef>
              <c:f>Graphs!$A$5</c:f>
              <c:strCache>
                <c:ptCount val="1"/>
                <c:pt idx="0">
                  <c:v>2 Just a little familiar</c:v>
                </c:pt>
              </c:strCache>
            </c:strRef>
          </c:tx>
          <c:spPr>
            <a:solidFill>
              <a:schemeClr val="accent2"/>
            </a:solidFill>
            <a:ln>
              <a:noFill/>
            </a:ln>
            <a:effectLst/>
          </c:spPr>
          <c:invertIfNegative val="0"/>
          <c:dLbls>
            <c:dLbl>
              <c:idx val="12"/>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0B3-4CCF-8DDB-194FB0DF66D0}"/>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Graphs!$B$3:$T$3</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Graphs!$B$5:$T$5</c:f>
              <c:numCache>
                <c:formatCode>0.0%</c:formatCode>
                <c:ptCount val="19"/>
                <c:pt idx="0">
                  <c:v>0.42857142857142899</c:v>
                </c:pt>
                <c:pt idx="1">
                  <c:v>0.26486486486486499</c:v>
                </c:pt>
                <c:pt idx="2">
                  <c:v>0.20799999999999999</c:v>
                </c:pt>
                <c:pt idx="3">
                  <c:v>0.25862068965517199</c:v>
                </c:pt>
                <c:pt idx="5">
                  <c:v>0.28571428571428598</c:v>
                </c:pt>
                <c:pt idx="6">
                  <c:v>0.28108108108108099</c:v>
                </c:pt>
                <c:pt idx="7">
                  <c:v>0.25600000000000001</c:v>
                </c:pt>
                <c:pt idx="8">
                  <c:v>0.28017241379310298</c:v>
                </c:pt>
                <c:pt idx="10">
                  <c:v>0.57142857142857095</c:v>
                </c:pt>
                <c:pt idx="11">
                  <c:v>0.18918918918918901</c:v>
                </c:pt>
                <c:pt idx="12">
                  <c:v>0.14399999999999999</c:v>
                </c:pt>
                <c:pt idx="13">
                  <c:v>0.198275862068966</c:v>
                </c:pt>
                <c:pt idx="15">
                  <c:v>0.42857142857142899</c:v>
                </c:pt>
                <c:pt idx="16">
                  <c:v>0.232432432432432</c:v>
                </c:pt>
                <c:pt idx="17">
                  <c:v>0.17599999999999999</c:v>
                </c:pt>
                <c:pt idx="18">
                  <c:v>0.22413793103448301</c:v>
                </c:pt>
              </c:numCache>
            </c:numRef>
          </c:val>
          <c:extLst>
            <c:ext xmlns:c16="http://schemas.microsoft.com/office/drawing/2014/chart" uri="{C3380CC4-5D6E-409C-BE32-E72D297353CC}">
              <c16:uniqueId val="{00000007-E0B3-4CCF-8DDB-194FB0DF66D0}"/>
            </c:ext>
          </c:extLst>
        </c:ser>
        <c:ser>
          <c:idx val="3"/>
          <c:order val="3"/>
          <c:tx>
            <c:strRef>
              <c:f>Graphs!$A$4</c:f>
              <c:strCache>
                <c:ptCount val="1"/>
                <c:pt idx="0">
                  <c:v>1 Not familiar</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E0B3-4CCF-8DDB-194FB0DF66D0}"/>
                </c:ext>
              </c:extLst>
            </c:dLbl>
            <c:dLbl>
              <c:idx val="10"/>
              <c:delete val="1"/>
              <c:extLst>
                <c:ext xmlns:c15="http://schemas.microsoft.com/office/drawing/2012/chart" uri="{CE6537A1-D6FC-4f65-9D91-7224C49458BB}"/>
                <c:ext xmlns:c16="http://schemas.microsoft.com/office/drawing/2014/chart" uri="{C3380CC4-5D6E-409C-BE32-E72D297353CC}">
                  <c16:uniqueId val="{0000000C-E0B3-4CCF-8DDB-194FB0DF66D0}"/>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Graphs!$B$3:$T$3</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Graphs!$B$4:$T$4</c:f>
              <c:numCache>
                <c:formatCode>0.0%</c:formatCode>
                <c:ptCount val="19"/>
                <c:pt idx="0">
                  <c:v>0</c:v>
                </c:pt>
                <c:pt idx="1">
                  <c:v>6.4864864864864896E-2</c:v>
                </c:pt>
                <c:pt idx="2">
                  <c:v>4.8000000000000001E-2</c:v>
                </c:pt>
                <c:pt idx="3">
                  <c:v>5.6034482758620698E-2</c:v>
                </c:pt>
                <c:pt idx="5">
                  <c:v>0.28571428571428598</c:v>
                </c:pt>
                <c:pt idx="6">
                  <c:v>8.1081081081081099E-2</c:v>
                </c:pt>
                <c:pt idx="7">
                  <c:v>0.04</c:v>
                </c:pt>
                <c:pt idx="8">
                  <c:v>7.7586206896551699E-2</c:v>
                </c:pt>
                <c:pt idx="10">
                  <c:v>0</c:v>
                </c:pt>
                <c:pt idx="11">
                  <c:v>5.4054054054054099E-2</c:v>
                </c:pt>
                <c:pt idx="12">
                  <c:v>1.6E-2</c:v>
                </c:pt>
                <c:pt idx="13">
                  <c:v>4.31034482758621E-2</c:v>
                </c:pt>
                <c:pt idx="15">
                  <c:v>0</c:v>
                </c:pt>
                <c:pt idx="16">
                  <c:v>3.7837837837837798E-2</c:v>
                </c:pt>
                <c:pt idx="17">
                  <c:v>1.6E-2</c:v>
                </c:pt>
                <c:pt idx="18">
                  <c:v>3.0172413793103401E-2</c:v>
                </c:pt>
              </c:numCache>
            </c:numRef>
          </c:val>
          <c:extLst>
            <c:ext xmlns:c16="http://schemas.microsoft.com/office/drawing/2014/chart" uri="{C3380CC4-5D6E-409C-BE32-E72D297353CC}">
              <c16:uniqueId val="{0000000A-E0B3-4CCF-8DDB-194FB0DF66D0}"/>
            </c:ext>
          </c:extLst>
        </c:ser>
        <c:dLbls>
          <c:showLegendKey val="0"/>
          <c:showVal val="0"/>
          <c:showCatName val="0"/>
          <c:showSerName val="0"/>
          <c:showPercent val="0"/>
          <c:showBubbleSize val="0"/>
        </c:dLbls>
        <c:gapWidth val="20"/>
        <c:overlap val="100"/>
        <c:axId val="507120976"/>
        <c:axId val="507124256"/>
      </c:barChart>
      <c:catAx>
        <c:axId val="507120976"/>
        <c:scaling>
          <c:orientation val="minMax"/>
        </c:scaling>
        <c:delete val="1"/>
        <c:axPos val="l"/>
        <c:numFmt formatCode="General" sourceLinked="1"/>
        <c:majorTickMark val="none"/>
        <c:minorTickMark val="none"/>
        <c:tickLblPos val="nextTo"/>
        <c:crossAx val="507124256"/>
        <c:crosses val="autoZero"/>
        <c:auto val="1"/>
        <c:lblAlgn val="ctr"/>
        <c:lblOffset val="100"/>
        <c:noMultiLvlLbl val="0"/>
      </c:catAx>
      <c:valAx>
        <c:axId val="507124256"/>
        <c:scaling>
          <c:orientation val="minMax"/>
          <c:max val="1"/>
        </c:scaling>
        <c:delete val="1"/>
        <c:axPos val="b"/>
        <c:numFmt formatCode="0%" sourceLinked="0"/>
        <c:majorTickMark val="none"/>
        <c:minorTickMark val="none"/>
        <c:tickLblPos val="nextTo"/>
        <c:crossAx val="5071209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3"/>
          <c:order val="0"/>
          <c:tx>
            <c:strRef>
              <c:f>Graphs!$A$14</c:f>
              <c:strCache>
                <c:ptCount val="1"/>
                <c:pt idx="0">
                  <c:v>4 Very familiar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Graphs!$B$10:$T$10</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Graphs!$B$14:$T$14</c:f>
              <c:numCache>
                <c:formatCode>0.0%</c:formatCode>
                <c:ptCount val="19"/>
                <c:pt idx="0">
                  <c:v>7.5757575757575801E-2</c:v>
                </c:pt>
                <c:pt idx="1">
                  <c:v>8.7487283825025394E-2</c:v>
                </c:pt>
                <c:pt idx="2">
                  <c:v>0.13872832369942201</c:v>
                </c:pt>
                <c:pt idx="3">
                  <c:v>9.8242811501597499E-2</c:v>
                </c:pt>
                <c:pt idx="5">
                  <c:v>9.0909090909090898E-2</c:v>
                </c:pt>
                <c:pt idx="6">
                  <c:v>0.10681586978636801</c:v>
                </c:pt>
                <c:pt idx="7">
                  <c:v>0.15221579961464399</c:v>
                </c:pt>
                <c:pt idx="8">
                  <c:v>0.11581469648562299</c:v>
                </c:pt>
                <c:pt idx="10">
                  <c:v>0.16666666666666699</c:v>
                </c:pt>
                <c:pt idx="11">
                  <c:v>0.18311291963377399</c:v>
                </c:pt>
                <c:pt idx="12">
                  <c:v>0.24662813102119499</c:v>
                </c:pt>
                <c:pt idx="13">
                  <c:v>0.18610223642172499</c:v>
                </c:pt>
                <c:pt idx="15">
                  <c:v>0.13636363636363599</c:v>
                </c:pt>
                <c:pt idx="16">
                  <c:v>0.12919633774160699</c:v>
                </c:pt>
                <c:pt idx="17">
                  <c:v>0.20809248554913301</c:v>
                </c:pt>
                <c:pt idx="18">
                  <c:v>0.14776357827476</c:v>
                </c:pt>
              </c:numCache>
            </c:numRef>
          </c:val>
          <c:extLst>
            <c:ext xmlns:c16="http://schemas.microsoft.com/office/drawing/2014/chart" uri="{C3380CC4-5D6E-409C-BE32-E72D297353CC}">
              <c16:uniqueId val="{00000002-7F90-4E4F-8666-15D9B5A9FBBF}"/>
            </c:ext>
          </c:extLst>
        </c:ser>
        <c:ser>
          <c:idx val="2"/>
          <c:order val="1"/>
          <c:tx>
            <c:strRef>
              <c:f>Graphs!$A$13</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Graphs!$B$10:$T$10</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Graphs!$B$13:$T$13</c:f>
              <c:numCache>
                <c:formatCode>0.0%</c:formatCode>
                <c:ptCount val="19"/>
                <c:pt idx="0">
                  <c:v>0.40909090909090901</c:v>
                </c:pt>
                <c:pt idx="1">
                  <c:v>0.44252288911495402</c:v>
                </c:pt>
                <c:pt idx="2">
                  <c:v>0.46435452793834298</c:v>
                </c:pt>
                <c:pt idx="3">
                  <c:v>0.43769968051118202</c:v>
                </c:pt>
                <c:pt idx="5">
                  <c:v>0.43181818181818199</c:v>
                </c:pt>
                <c:pt idx="6">
                  <c:v>0.45574771108850498</c:v>
                </c:pt>
                <c:pt idx="7">
                  <c:v>0.44701348747591502</c:v>
                </c:pt>
                <c:pt idx="8">
                  <c:v>0.448083067092652</c:v>
                </c:pt>
                <c:pt idx="10">
                  <c:v>0.37121212121212099</c:v>
                </c:pt>
                <c:pt idx="11">
                  <c:v>0.40691759918616499</c:v>
                </c:pt>
                <c:pt idx="12">
                  <c:v>0.410404624277457</c:v>
                </c:pt>
                <c:pt idx="13">
                  <c:v>0.399361022364217</c:v>
                </c:pt>
                <c:pt idx="15">
                  <c:v>0.50757575757575801</c:v>
                </c:pt>
                <c:pt idx="16">
                  <c:v>0.52390640895218699</c:v>
                </c:pt>
                <c:pt idx="17">
                  <c:v>0.49325626204238898</c:v>
                </c:pt>
                <c:pt idx="18">
                  <c:v>0.51038338658146998</c:v>
                </c:pt>
              </c:numCache>
            </c:numRef>
          </c:val>
          <c:extLst>
            <c:ext xmlns:c16="http://schemas.microsoft.com/office/drawing/2014/chart" uri="{C3380CC4-5D6E-409C-BE32-E72D297353CC}">
              <c16:uniqueId val="{00000004-7F90-4E4F-8666-15D9B5A9FBBF}"/>
            </c:ext>
          </c:extLst>
        </c:ser>
        <c:ser>
          <c:idx val="1"/>
          <c:order val="2"/>
          <c:tx>
            <c:strRef>
              <c:f>Graphs!$A$12</c:f>
              <c:strCache>
                <c:ptCount val="1"/>
                <c:pt idx="0">
                  <c:v>2 Just a little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Graphs!$B$10:$T$10</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Graphs!$B$12:$T$12</c:f>
              <c:numCache>
                <c:formatCode>0.0%</c:formatCode>
                <c:ptCount val="19"/>
                <c:pt idx="0">
                  <c:v>0.36363636363636398</c:v>
                </c:pt>
                <c:pt idx="1">
                  <c:v>0.38758901322482198</c:v>
                </c:pt>
                <c:pt idx="2">
                  <c:v>0.30635838150289002</c:v>
                </c:pt>
                <c:pt idx="3">
                  <c:v>0.36821086261980801</c:v>
                </c:pt>
                <c:pt idx="5">
                  <c:v>0.35606060606060602</c:v>
                </c:pt>
                <c:pt idx="6">
                  <c:v>0.32960325534079299</c:v>
                </c:pt>
                <c:pt idx="7">
                  <c:v>0.28709055876685902</c:v>
                </c:pt>
                <c:pt idx="8">
                  <c:v>0.32108626198083101</c:v>
                </c:pt>
                <c:pt idx="10">
                  <c:v>0.30303030303030298</c:v>
                </c:pt>
                <c:pt idx="11">
                  <c:v>0.30417090539165798</c:v>
                </c:pt>
                <c:pt idx="12">
                  <c:v>0.240847784200385</c:v>
                </c:pt>
                <c:pt idx="13">
                  <c:v>0.29632587859424903</c:v>
                </c:pt>
                <c:pt idx="15">
                  <c:v>0.310606060606061</c:v>
                </c:pt>
                <c:pt idx="16">
                  <c:v>0.30518819938962399</c:v>
                </c:pt>
                <c:pt idx="17">
                  <c:v>0.25626204238921002</c:v>
                </c:pt>
                <c:pt idx="18">
                  <c:v>0.297124600638978</c:v>
                </c:pt>
              </c:numCache>
            </c:numRef>
          </c:val>
          <c:extLst>
            <c:ext xmlns:c16="http://schemas.microsoft.com/office/drawing/2014/chart" uri="{C3380CC4-5D6E-409C-BE32-E72D297353CC}">
              <c16:uniqueId val="{00000005-7F90-4E4F-8666-15D9B5A9FBBF}"/>
            </c:ext>
          </c:extLst>
        </c:ser>
        <c:ser>
          <c:idx val="0"/>
          <c:order val="3"/>
          <c:tx>
            <c:strRef>
              <c:f>Graphs!$A$11</c:f>
              <c:strCache>
                <c:ptCount val="1"/>
                <c:pt idx="0">
                  <c:v>1 Not familiar</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F90-4E4F-8666-15D9B5A9FBBF}"/>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Graphs!$B$10:$T$10</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Graphs!$B$11:$T$11</c:f>
              <c:numCache>
                <c:formatCode>0.0%</c:formatCode>
                <c:ptCount val="19"/>
                <c:pt idx="0">
                  <c:v>0.15151515151515199</c:v>
                </c:pt>
                <c:pt idx="1">
                  <c:v>8.24008138351984E-2</c:v>
                </c:pt>
                <c:pt idx="2">
                  <c:v>9.05587668593449E-2</c:v>
                </c:pt>
                <c:pt idx="3">
                  <c:v>9.5846645367412095E-2</c:v>
                </c:pt>
                <c:pt idx="5">
                  <c:v>0.12121212121212099</c:v>
                </c:pt>
                <c:pt idx="6">
                  <c:v>0.107833163784334</c:v>
                </c:pt>
                <c:pt idx="7">
                  <c:v>0.11368015414258199</c:v>
                </c:pt>
                <c:pt idx="8">
                  <c:v>0.11501597444089499</c:v>
                </c:pt>
                <c:pt idx="10">
                  <c:v>0.15909090909090901</c:v>
                </c:pt>
                <c:pt idx="11">
                  <c:v>0.105798575788403</c:v>
                </c:pt>
                <c:pt idx="12">
                  <c:v>0.102119460500963</c:v>
                </c:pt>
                <c:pt idx="13">
                  <c:v>0.118210862619808</c:v>
                </c:pt>
                <c:pt idx="15">
                  <c:v>4.5454545454545497E-2</c:v>
                </c:pt>
                <c:pt idx="16">
                  <c:v>4.1709053916581897E-2</c:v>
                </c:pt>
                <c:pt idx="17">
                  <c:v>4.2389210019267799E-2</c:v>
                </c:pt>
                <c:pt idx="18">
                  <c:v>4.4728434504792303E-2</c:v>
                </c:pt>
              </c:numCache>
            </c:numRef>
          </c:val>
          <c:extLst>
            <c:ext xmlns:c16="http://schemas.microsoft.com/office/drawing/2014/chart" uri="{C3380CC4-5D6E-409C-BE32-E72D297353CC}">
              <c16:uniqueId val="{00000007-7F90-4E4F-8666-15D9B5A9FBBF}"/>
            </c:ext>
          </c:extLst>
        </c:ser>
        <c:dLbls>
          <c:showLegendKey val="0"/>
          <c:showVal val="0"/>
          <c:showCatName val="0"/>
          <c:showSerName val="0"/>
          <c:showPercent val="0"/>
          <c:showBubbleSize val="0"/>
        </c:dLbls>
        <c:gapWidth val="20"/>
        <c:overlap val="100"/>
        <c:axId val="507120976"/>
        <c:axId val="507124256"/>
      </c:barChart>
      <c:catAx>
        <c:axId val="507120976"/>
        <c:scaling>
          <c:orientation val="minMax"/>
        </c:scaling>
        <c:delete val="1"/>
        <c:axPos val="l"/>
        <c:numFmt formatCode="General" sourceLinked="1"/>
        <c:majorTickMark val="none"/>
        <c:minorTickMark val="none"/>
        <c:tickLblPos val="nextTo"/>
        <c:crossAx val="507124256"/>
        <c:crosses val="autoZero"/>
        <c:auto val="1"/>
        <c:lblAlgn val="ctr"/>
        <c:lblOffset val="100"/>
        <c:noMultiLvlLbl val="0"/>
      </c:catAx>
      <c:valAx>
        <c:axId val="507124256"/>
        <c:scaling>
          <c:orientation val="minMax"/>
          <c:max val="1"/>
        </c:scaling>
        <c:delete val="1"/>
        <c:axPos val="b"/>
        <c:numFmt formatCode="0%" sourceLinked="0"/>
        <c:majorTickMark val="none"/>
        <c:minorTickMark val="none"/>
        <c:tickLblPos val="nextTo"/>
        <c:crossAx val="5071209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Graphs!$A$22</c:f>
              <c:strCache>
                <c:ptCount val="1"/>
                <c:pt idx="0">
                  <c:v>4 Very familiar</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ED9-40D4-B5C2-8928149312C8}"/>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Graphs!$B$18:$T$18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Graphs!$B$22:$T$22</c:f>
              <c:numCache>
                <c:formatCode>0.0%</c:formatCode>
                <c:ptCount val="19"/>
                <c:pt idx="0">
                  <c:v>0</c:v>
                </c:pt>
                <c:pt idx="1">
                  <c:v>0.12972972972972999</c:v>
                </c:pt>
                <c:pt idx="2">
                  <c:v>0.224</c:v>
                </c:pt>
                <c:pt idx="3">
                  <c:v>0.13793103448275901</c:v>
                </c:pt>
                <c:pt idx="5">
                  <c:v>0.14285714285714299</c:v>
                </c:pt>
                <c:pt idx="6">
                  <c:v>0.14594594594594601</c:v>
                </c:pt>
                <c:pt idx="7">
                  <c:v>0.20799999999999999</c:v>
                </c:pt>
                <c:pt idx="8">
                  <c:v>0.163793103448276</c:v>
                </c:pt>
                <c:pt idx="10">
                  <c:v>7.1428571428571397E-2</c:v>
                </c:pt>
                <c:pt idx="11">
                  <c:v>0.14594594594594601</c:v>
                </c:pt>
                <c:pt idx="12">
                  <c:v>0.20799999999999999</c:v>
                </c:pt>
                <c:pt idx="13">
                  <c:v>0.15948275862069</c:v>
                </c:pt>
                <c:pt idx="15">
                  <c:v>0.214285714285714</c:v>
                </c:pt>
                <c:pt idx="16">
                  <c:v>0.25405405405405401</c:v>
                </c:pt>
                <c:pt idx="17">
                  <c:v>0.28000000000000003</c:v>
                </c:pt>
                <c:pt idx="18">
                  <c:v>0.25862068965517199</c:v>
                </c:pt>
              </c:numCache>
            </c:numRef>
          </c:val>
          <c:extLst>
            <c:ext xmlns:c16="http://schemas.microsoft.com/office/drawing/2014/chart" uri="{C3380CC4-5D6E-409C-BE32-E72D297353CC}">
              <c16:uniqueId val="{00000001-DED9-40D4-B5C2-8928149312C8}"/>
            </c:ext>
          </c:extLst>
        </c:ser>
        <c:ser>
          <c:idx val="1"/>
          <c:order val="1"/>
          <c:tx>
            <c:strRef>
              <c:f>Graphs!$A$21</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Graphs!$B$18:$T$18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Graphs!$B$21:$T$21</c:f>
              <c:numCache>
                <c:formatCode>0.0%</c:formatCode>
                <c:ptCount val="19"/>
                <c:pt idx="0">
                  <c:v>0.214285714285714</c:v>
                </c:pt>
                <c:pt idx="1">
                  <c:v>0.38918918918918899</c:v>
                </c:pt>
                <c:pt idx="2">
                  <c:v>0.40799999999999997</c:v>
                </c:pt>
                <c:pt idx="3">
                  <c:v>0.38793103448275901</c:v>
                </c:pt>
                <c:pt idx="5">
                  <c:v>7.1428571428571397E-2</c:v>
                </c:pt>
                <c:pt idx="6">
                  <c:v>0.37837837837837801</c:v>
                </c:pt>
                <c:pt idx="7">
                  <c:v>0.34399999999999997</c:v>
                </c:pt>
                <c:pt idx="8">
                  <c:v>0.34913793103448298</c:v>
                </c:pt>
                <c:pt idx="10">
                  <c:v>0.42857142857142899</c:v>
                </c:pt>
                <c:pt idx="11">
                  <c:v>0.44324324324324299</c:v>
                </c:pt>
                <c:pt idx="12">
                  <c:v>0.42399999999999999</c:v>
                </c:pt>
                <c:pt idx="13">
                  <c:v>0.43534482758620702</c:v>
                </c:pt>
                <c:pt idx="15">
                  <c:v>0.28571428571428598</c:v>
                </c:pt>
                <c:pt idx="16">
                  <c:v>0.37837837837837801</c:v>
                </c:pt>
                <c:pt idx="17">
                  <c:v>0.45600000000000002</c:v>
                </c:pt>
                <c:pt idx="18">
                  <c:v>0.37931034482758602</c:v>
                </c:pt>
              </c:numCache>
            </c:numRef>
          </c:val>
          <c:extLst>
            <c:ext xmlns:c16="http://schemas.microsoft.com/office/drawing/2014/chart" uri="{C3380CC4-5D6E-409C-BE32-E72D297353CC}">
              <c16:uniqueId val="{00000002-DED9-40D4-B5C2-8928149312C8}"/>
            </c:ext>
          </c:extLst>
        </c:ser>
        <c:ser>
          <c:idx val="2"/>
          <c:order val="2"/>
          <c:tx>
            <c:strRef>
              <c:f>Graphs!$A$20</c:f>
              <c:strCache>
                <c:ptCount val="1"/>
                <c:pt idx="0">
                  <c:v>2 Just a little familiar</c:v>
                </c:pt>
              </c:strCache>
            </c:strRef>
          </c:tx>
          <c:spPr>
            <a:solidFill>
              <a:schemeClr val="accent2"/>
            </a:solidFill>
            <a:ln>
              <a:noFill/>
            </a:ln>
            <a:effectLst/>
          </c:spPr>
          <c:invertIfNegative val="0"/>
          <c:dLbls>
            <c:dLbl>
              <c:idx val="12"/>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D9-40D4-B5C2-8928149312C8}"/>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Graphs!$B$18:$T$18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Graphs!$B$20:$T$20</c:f>
              <c:numCache>
                <c:formatCode>0.0%</c:formatCode>
                <c:ptCount val="19"/>
                <c:pt idx="0">
                  <c:v>0.35714285714285698</c:v>
                </c:pt>
                <c:pt idx="1">
                  <c:v>0.27567567567567602</c:v>
                </c:pt>
                <c:pt idx="2">
                  <c:v>0.27200000000000002</c:v>
                </c:pt>
                <c:pt idx="3">
                  <c:v>0.28448275862069</c:v>
                </c:pt>
                <c:pt idx="5">
                  <c:v>0.35714285714285698</c:v>
                </c:pt>
                <c:pt idx="6">
                  <c:v>0.30810810810810801</c:v>
                </c:pt>
                <c:pt idx="7">
                  <c:v>0.30399999999999999</c:v>
                </c:pt>
                <c:pt idx="8">
                  <c:v>0.31465517241379298</c:v>
                </c:pt>
                <c:pt idx="10">
                  <c:v>0.35714285714285698</c:v>
                </c:pt>
                <c:pt idx="11">
                  <c:v>0.32972972972973003</c:v>
                </c:pt>
                <c:pt idx="12">
                  <c:v>0.32</c:v>
                </c:pt>
                <c:pt idx="13">
                  <c:v>0.32758620689655199</c:v>
                </c:pt>
                <c:pt idx="15">
                  <c:v>0.35714285714285698</c:v>
                </c:pt>
                <c:pt idx="16">
                  <c:v>0.28108108108108099</c:v>
                </c:pt>
                <c:pt idx="17">
                  <c:v>0.17599999999999999</c:v>
                </c:pt>
                <c:pt idx="18">
                  <c:v>0.26724137931034497</c:v>
                </c:pt>
              </c:numCache>
            </c:numRef>
          </c:val>
          <c:extLst>
            <c:ext xmlns:c16="http://schemas.microsoft.com/office/drawing/2014/chart" uri="{C3380CC4-5D6E-409C-BE32-E72D297353CC}">
              <c16:uniqueId val="{00000004-DED9-40D4-B5C2-8928149312C8}"/>
            </c:ext>
          </c:extLst>
        </c:ser>
        <c:ser>
          <c:idx val="3"/>
          <c:order val="3"/>
          <c:tx>
            <c:strRef>
              <c:f>Graphs!$A$19</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Graphs!$B$18:$T$18</c:f>
              <c:strCache>
                <c:ptCount val="19"/>
                <c:pt idx="0">
                  <c:v>BR_EU13_other_stakeholders</c:v>
                </c:pt>
                <c:pt idx="1">
                  <c:v>BR_EU13_workplace_intermediaries</c:v>
                </c:pt>
                <c:pt idx="2">
                  <c:v>BR_EU13_policy_makers</c:v>
                </c:pt>
                <c:pt idx="3">
                  <c:v>EU13</c:v>
                </c:pt>
                <c:pt idx="5">
                  <c:v>BR_EU13_other_stakeholders</c:v>
                </c:pt>
                <c:pt idx="6">
                  <c:v>BR_EU13_workplace_intermediaries</c:v>
                </c:pt>
                <c:pt idx="7">
                  <c:v>BR_EU13_policy_makers</c:v>
                </c:pt>
                <c:pt idx="8">
                  <c:v>EU13</c:v>
                </c:pt>
                <c:pt idx="10">
                  <c:v>BR_EU13_other_stakeholders</c:v>
                </c:pt>
                <c:pt idx="11">
                  <c:v>BR_EU13_workplace_intermediaries</c:v>
                </c:pt>
                <c:pt idx="12">
                  <c:v>BR_EU13_policy_makers</c:v>
                </c:pt>
                <c:pt idx="13">
                  <c:v>EU13</c:v>
                </c:pt>
                <c:pt idx="15">
                  <c:v>BR_EU13_other_stakeholders</c:v>
                </c:pt>
                <c:pt idx="16">
                  <c:v>BR_EU13_workplace_intermediaries</c:v>
                </c:pt>
                <c:pt idx="17">
                  <c:v>BR_EU13_policy_makers</c:v>
                </c:pt>
                <c:pt idx="18">
                  <c:v>EU13</c:v>
                </c:pt>
              </c:strCache>
            </c:strRef>
          </c:cat>
          <c:val>
            <c:numRef>
              <c:f>Graphs!$B$19:$T$19</c:f>
              <c:numCache>
                <c:formatCode>0.0%</c:formatCode>
                <c:ptCount val="19"/>
                <c:pt idx="0">
                  <c:v>0.42857142857142899</c:v>
                </c:pt>
                <c:pt idx="1">
                  <c:v>0.205405405405405</c:v>
                </c:pt>
                <c:pt idx="2">
                  <c:v>9.6000000000000002E-2</c:v>
                </c:pt>
                <c:pt idx="3">
                  <c:v>0.18965517241379301</c:v>
                </c:pt>
                <c:pt idx="5">
                  <c:v>0.42857142857142899</c:v>
                </c:pt>
                <c:pt idx="6">
                  <c:v>0.16756756756756799</c:v>
                </c:pt>
                <c:pt idx="7">
                  <c:v>0.14399999999999999</c:v>
                </c:pt>
                <c:pt idx="8">
                  <c:v>0.17241379310344801</c:v>
                </c:pt>
                <c:pt idx="10">
                  <c:v>0.14285714285714299</c:v>
                </c:pt>
                <c:pt idx="11">
                  <c:v>8.1081081081081099E-2</c:v>
                </c:pt>
                <c:pt idx="12">
                  <c:v>4.8000000000000001E-2</c:v>
                </c:pt>
                <c:pt idx="13">
                  <c:v>7.7586206896551699E-2</c:v>
                </c:pt>
                <c:pt idx="15">
                  <c:v>0.14285714285714299</c:v>
                </c:pt>
                <c:pt idx="16">
                  <c:v>8.6486486486486505E-2</c:v>
                </c:pt>
                <c:pt idx="17">
                  <c:v>8.7999999999999995E-2</c:v>
                </c:pt>
                <c:pt idx="18">
                  <c:v>9.4827586206896505E-2</c:v>
                </c:pt>
              </c:numCache>
            </c:numRef>
          </c:val>
          <c:extLst>
            <c:ext xmlns:c16="http://schemas.microsoft.com/office/drawing/2014/chart" uri="{C3380CC4-5D6E-409C-BE32-E72D297353CC}">
              <c16:uniqueId val="{00000007-DED9-40D4-B5C2-8928149312C8}"/>
            </c:ext>
          </c:extLst>
        </c:ser>
        <c:dLbls>
          <c:showLegendKey val="0"/>
          <c:showVal val="0"/>
          <c:showCatName val="0"/>
          <c:showSerName val="0"/>
          <c:showPercent val="0"/>
          <c:showBubbleSize val="0"/>
        </c:dLbls>
        <c:gapWidth val="20"/>
        <c:overlap val="100"/>
        <c:axId val="507120976"/>
        <c:axId val="507124256"/>
      </c:barChart>
      <c:catAx>
        <c:axId val="507120976"/>
        <c:scaling>
          <c:orientation val="minMax"/>
        </c:scaling>
        <c:delete val="1"/>
        <c:axPos val="l"/>
        <c:numFmt formatCode="General" sourceLinked="1"/>
        <c:majorTickMark val="none"/>
        <c:minorTickMark val="none"/>
        <c:tickLblPos val="nextTo"/>
        <c:crossAx val="507124256"/>
        <c:crosses val="autoZero"/>
        <c:auto val="1"/>
        <c:lblAlgn val="ctr"/>
        <c:lblOffset val="100"/>
        <c:noMultiLvlLbl val="0"/>
      </c:catAx>
      <c:valAx>
        <c:axId val="507124256"/>
        <c:scaling>
          <c:orientation val="minMax"/>
          <c:max val="1"/>
        </c:scaling>
        <c:delete val="1"/>
        <c:axPos val="b"/>
        <c:numFmt formatCode="0%" sourceLinked="0"/>
        <c:majorTickMark val="none"/>
        <c:minorTickMark val="none"/>
        <c:tickLblPos val="nextTo"/>
        <c:crossAx val="5071209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Graphs!$A$29</c:f>
              <c:strCache>
                <c:ptCount val="1"/>
                <c:pt idx="0">
                  <c:v>4 Very familiar</c:v>
                </c:pt>
              </c:strCache>
            </c:strRef>
          </c:tx>
          <c:spPr>
            <a:solidFill>
              <a:schemeClr val="accent4"/>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0F2-41F9-BFFC-DEE927F7C73F}"/>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Graphs!$B$25:$T$25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Graphs!$B$29:$T$29</c:f>
              <c:numCache>
                <c:formatCode>0.0%</c:formatCode>
                <c:ptCount val="19"/>
                <c:pt idx="0">
                  <c:v>6.8181818181818205E-2</c:v>
                </c:pt>
                <c:pt idx="1">
                  <c:v>6.8158697863682602E-2</c:v>
                </c:pt>
                <c:pt idx="2">
                  <c:v>0.119460500963391</c:v>
                </c:pt>
                <c:pt idx="3">
                  <c:v>7.9073482428115002E-2</c:v>
                </c:pt>
                <c:pt idx="5">
                  <c:v>6.8181818181818205E-2</c:v>
                </c:pt>
                <c:pt idx="6">
                  <c:v>5.4933875890132197E-2</c:v>
                </c:pt>
                <c:pt idx="7">
                  <c:v>9.2485549132948E-2</c:v>
                </c:pt>
                <c:pt idx="8">
                  <c:v>6.8690095846645399E-2</c:v>
                </c:pt>
                <c:pt idx="10">
                  <c:v>6.8181818181818205E-2</c:v>
                </c:pt>
                <c:pt idx="11">
                  <c:v>5.7985757884028502E-2</c:v>
                </c:pt>
                <c:pt idx="12">
                  <c:v>9.05587668593449E-2</c:v>
                </c:pt>
                <c:pt idx="13">
                  <c:v>6.6293929712460106E-2</c:v>
                </c:pt>
                <c:pt idx="15">
                  <c:v>9.0909090909090898E-2</c:v>
                </c:pt>
                <c:pt idx="16">
                  <c:v>0.105798575788403</c:v>
                </c:pt>
                <c:pt idx="17">
                  <c:v>0.15221579961464399</c:v>
                </c:pt>
                <c:pt idx="18">
                  <c:v>0.11421725239616599</c:v>
                </c:pt>
              </c:numCache>
            </c:numRef>
          </c:val>
          <c:extLst>
            <c:ext xmlns:c16="http://schemas.microsoft.com/office/drawing/2014/chart" uri="{C3380CC4-5D6E-409C-BE32-E72D297353CC}">
              <c16:uniqueId val="{00000001-90F2-41F9-BFFC-DEE927F7C73F}"/>
            </c:ext>
          </c:extLst>
        </c:ser>
        <c:ser>
          <c:idx val="1"/>
          <c:order val="1"/>
          <c:tx>
            <c:strRef>
              <c:f>Graphs!$A$28</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Graphs!$B$25:$T$25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Graphs!$B$28:$T$28</c:f>
              <c:numCache>
                <c:formatCode>0.0%</c:formatCode>
                <c:ptCount val="19"/>
                <c:pt idx="0">
                  <c:v>0.15909090909090901</c:v>
                </c:pt>
                <c:pt idx="1">
                  <c:v>0.18718209562563601</c:v>
                </c:pt>
                <c:pt idx="2">
                  <c:v>0.26204238921001899</c:v>
                </c:pt>
                <c:pt idx="3">
                  <c:v>0.193290734824281</c:v>
                </c:pt>
                <c:pt idx="5">
                  <c:v>0.174242424242424</c:v>
                </c:pt>
                <c:pt idx="6">
                  <c:v>0.26144455747711098</c:v>
                </c:pt>
                <c:pt idx="7">
                  <c:v>0.26782273603082901</c:v>
                </c:pt>
                <c:pt idx="8">
                  <c:v>0.247603833865815</c:v>
                </c:pt>
                <c:pt idx="10">
                  <c:v>0.310606060606061</c:v>
                </c:pt>
                <c:pt idx="11">
                  <c:v>0.34486266531027499</c:v>
                </c:pt>
                <c:pt idx="12">
                  <c:v>0.369942196531792</c:v>
                </c:pt>
                <c:pt idx="13">
                  <c:v>0.33626198083067099</c:v>
                </c:pt>
                <c:pt idx="15">
                  <c:v>0.27272727272727298</c:v>
                </c:pt>
                <c:pt idx="16">
                  <c:v>0.30315361139369301</c:v>
                </c:pt>
                <c:pt idx="17">
                  <c:v>0.290944123314065</c:v>
                </c:pt>
                <c:pt idx="18">
                  <c:v>0.293929712460064</c:v>
                </c:pt>
              </c:numCache>
            </c:numRef>
          </c:val>
          <c:extLst>
            <c:ext xmlns:c16="http://schemas.microsoft.com/office/drawing/2014/chart" uri="{C3380CC4-5D6E-409C-BE32-E72D297353CC}">
              <c16:uniqueId val="{00000002-90F2-41F9-BFFC-DEE927F7C73F}"/>
            </c:ext>
          </c:extLst>
        </c:ser>
        <c:ser>
          <c:idx val="2"/>
          <c:order val="2"/>
          <c:tx>
            <c:strRef>
              <c:f>Graphs!$A$27</c:f>
              <c:strCache>
                <c:ptCount val="1"/>
                <c:pt idx="0">
                  <c:v>2 Just a little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Graphs!$B$25:$T$25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Graphs!$B$27:$T$27</c:f>
              <c:numCache>
                <c:formatCode>0.0%</c:formatCode>
                <c:ptCount val="19"/>
                <c:pt idx="0">
                  <c:v>0.25</c:v>
                </c:pt>
                <c:pt idx="1">
                  <c:v>0.29501525940996898</c:v>
                </c:pt>
                <c:pt idx="2">
                  <c:v>0.24662813102119499</c:v>
                </c:pt>
                <c:pt idx="3">
                  <c:v>0.27555910543131001</c:v>
                </c:pt>
                <c:pt idx="5">
                  <c:v>0.25</c:v>
                </c:pt>
                <c:pt idx="6">
                  <c:v>0.34181078331637799</c:v>
                </c:pt>
                <c:pt idx="7">
                  <c:v>0.32177263969171499</c:v>
                </c:pt>
                <c:pt idx="8">
                  <c:v>0.32987220447284299</c:v>
                </c:pt>
                <c:pt idx="10">
                  <c:v>0.34848484848484901</c:v>
                </c:pt>
                <c:pt idx="11">
                  <c:v>0.37232960325534098</c:v>
                </c:pt>
                <c:pt idx="12">
                  <c:v>0.31406551059730198</c:v>
                </c:pt>
                <c:pt idx="13">
                  <c:v>0.36661341853035101</c:v>
                </c:pt>
                <c:pt idx="15">
                  <c:v>0.39393939393939398</c:v>
                </c:pt>
                <c:pt idx="16">
                  <c:v>0.376398779247202</c:v>
                </c:pt>
                <c:pt idx="17">
                  <c:v>0.35452793834296698</c:v>
                </c:pt>
                <c:pt idx="18">
                  <c:v>0.37619808306709301</c:v>
                </c:pt>
              </c:numCache>
            </c:numRef>
          </c:val>
          <c:extLst>
            <c:ext xmlns:c16="http://schemas.microsoft.com/office/drawing/2014/chart" uri="{C3380CC4-5D6E-409C-BE32-E72D297353CC}">
              <c16:uniqueId val="{00000004-90F2-41F9-BFFC-DEE927F7C73F}"/>
            </c:ext>
          </c:extLst>
        </c:ser>
        <c:ser>
          <c:idx val="3"/>
          <c:order val="3"/>
          <c:tx>
            <c:strRef>
              <c:f>Graphs!$A$26</c:f>
              <c:strCache>
                <c:ptCount val="1"/>
                <c:pt idx="0">
                  <c:v>1 Not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Graphs!$B$25:$T$25</c:f>
              <c:strCache>
                <c:ptCount val="19"/>
                <c:pt idx="0">
                  <c:v>BR_EU13_other_stakeholders</c:v>
                </c:pt>
                <c:pt idx="1">
                  <c:v>BR_EU13_workplace_intermediaries</c:v>
                </c:pt>
                <c:pt idx="2">
                  <c:v>BR_EU13_policy_makers</c:v>
                </c:pt>
                <c:pt idx="3">
                  <c:v>EU15</c:v>
                </c:pt>
                <c:pt idx="5">
                  <c:v>BR_EU13_other_stakeholders</c:v>
                </c:pt>
                <c:pt idx="6">
                  <c:v>BR_EU13_workplace_intermediaries</c:v>
                </c:pt>
                <c:pt idx="7">
                  <c:v>BR_EU13_policy_makers</c:v>
                </c:pt>
                <c:pt idx="8">
                  <c:v>EU15</c:v>
                </c:pt>
                <c:pt idx="10">
                  <c:v>BR_EU13_other_stakeholders</c:v>
                </c:pt>
                <c:pt idx="11">
                  <c:v>BR_EU13_workplace_intermediaries</c:v>
                </c:pt>
                <c:pt idx="12">
                  <c:v>BR_EU13_policy_makers</c:v>
                </c:pt>
                <c:pt idx="13">
                  <c:v>EU15</c:v>
                </c:pt>
                <c:pt idx="15">
                  <c:v>BR_EU13_other_stakeholders</c:v>
                </c:pt>
                <c:pt idx="16">
                  <c:v>BR_EU13_workplace_intermediaries</c:v>
                </c:pt>
                <c:pt idx="17">
                  <c:v>BR_EU13_policy_makers</c:v>
                </c:pt>
                <c:pt idx="18">
                  <c:v>EU15</c:v>
                </c:pt>
              </c:strCache>
            </c:strRef>
          </c:cat>
          <c:val>
            <c:numRef>
              <c:f>Graphs!$B$26:$T$26</c:f>
              <c:numCache>
                <c:formatCode>0.0%</c:formatCode>
                <c:ptCount val="19"/>
                <c:pt idx="0">
                  <c:v>0.52272727272727304</c:v>
                </c:pt>
                <c:pt idx="1">
                  <c:v>0.44964394710071198</c:v>
                </c:pt>
                <c:pt idx="2">
                  <c:v>0.37186897880539499</c:v>
                </c:pt>
                <c:pt idx="3">
                  <c:v>0.45207667731629397</c:v>
                </c:pt>
                <c:pt idx="5">
                  <c:v>0.50757575757575801</c:v>
                </c:pt>
                <c:pt idx="6">
                  <c:v>0.34181078331637799</c:v>
                </c:pt>
                <c:pt idx="7">
                  <c:v>0.31791907514450901</c:v>
                </c:pt>
                <c:pt idx="8">
                  <c:v>0.353833865814697</c:v>
                </c:pt>
                <c:pt idx="10">
                  <c:v>0.27272727272727298</c:v>
                </c:pt>
                <c:pt idx="11">
                  <c:v>0.22482197355035599</c:v>
                </c:pt>
                <c:pt idx="12">
                  <c:v>0.225433526011561</c:v>
                </c:pt>
                <c:pt idx="13">
                  <c:v>0.23083067092651799</c:v>
                </c:pt>
                <c:pt idx="15">
                  <c:v>0.24242424242424199</c:v>
                </c:pt>
                <c:pt idx="16">
                  <c:v>0.214649033570702</c:v>
                </c:pt>
                <c:pt idx="17">
                  <c:v>0.20231213872832399</c:v>
                </c:pt>
                <c:pt idx="18">
                  <c:v>0.21565495207667701</c:v>
                </c:pt>
              </c:numCache>
            </c:numRef>
          </c:val>
          <c:extLst>
            <c:ext xmlns:c16="http://schemas.microsoft.com/office/drawing/2014/chart" uri="{C3380CC4-5D6E-409C-BE32-E72D297353CC}">
              <c16:uniqueId val="{00000007-90F2-41F9-BFFC-DEE927F7C73F}"/>
            </c:ext>
          </c:extLst>
        </c:ser>
        <c:dLbls>
          <c:showLegendKey val="0"/>
          <c:showVal val="0"/>
          <c:showCatName val="0"/>
          <c:showSerName val="0"/>
          <c:showPercent val="0"/>
          <c:showBubbleSize val="0"/>
        </c:dLbls>
        <c:gapWidth val="20"/>
        <c:overlap val="100"/>
        <c:axId val="507120976"/>
        <c:axId val="507124256"/>
      </c:barChart>
      <c:catAx>
        <c:axId val="507120976"/>
        <c:scaling>
          <c:orientation val="minMax"/>
        </c:scaling>
        <c:delete val="1"/>
        <c:axPos val="l"/>
        <c:numFmt formatCode="General" sourceLinked="1"/>
        <c:majorTickMark val="none"/>
        <c:minorTickMark val="none"/>
        <c:tickLblPos val="nextTo"/>
        <c:crossAx val="507124256"/>
        <c:crosses val="autoZero"/>
        <c:auto val="1"/>
        <c:lblAlgn val="ctr"/>
        <c:lblOffset val="100"/>
        <c:noMultiLvlLbl val="0"/>
      </c:catAx>
      <c:valAx>
        <c:axId val="507124256"/>
        <c:scaling>
          <c:orientation val="minMax"/>
          <c:max val="1"/>
        </c:scaling>
        <c:delete val="1"/>
        <c:axPos val="b"/>
        <c:numFmt formatCode="0%" sourceLinked="0"/>
        <c:majorTickMark val="none"/>
        <c:minorTickMark val="none"/>
        <c:tickLblPos val="nextTo"/>
        <c:crossAx val="5071209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3"/>
          <c:order val="0"/>
          <c:tx>
            <c:strRef>
              <c:f>Graphs!$A$66</c:f>
              <c:strCache>
                <c:ptCount val="1"/>
                <c:pt idx="0">
                  <c:v>4 Very familiar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Graphs!$B$62:$I$62</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Graphs!$B$66:$I$66</c:f>
              <c:numCache>
                <c:formatCode>0.0%</c:formatCode>
                <c:ptCount val="8"/>
                <c:pt idx="0">
                  <c:v>0.19469026548672599</c:v>
                </c:pt>
                <c:pt idx="1">
                  <c:v>0.27433628318584102</c:v>
                </c:pt>
                <c:pt idx="2">
                  <c:v>0.15044247787610601</c:v>
                </c:pt>
                <c:pt idx="3">
                  <c:v>0.19469026548672599</c:v>
                </c:pt>
                <c:pt idx="4">
                  <c:v>0.16814159292035399</c:v>
                </c:pt>
                <c:pt idx="5">
                  <c:v>0.238938053097345</c:v>
                </c:pt>
                <c:pt idx="6">
                  <c:v>0.37168141592920401</c:v>
                </c:pt>
                <c:pt idx="7">
                  <c:v>0.221238938053097</c:v>
                </c:pt>
              </c:numCache>
            </c:numRef>
          </c:val>
          <c:extLst>
            <c:ext xmlns:c16="http://schemas.microsoft.com/office/drawing/2014/chart" uri="{C3380CC4-5D6E-409C-BE32-E72D297353CC}">
              <c16:uniqueId val="{00000000-B53A-4515-AC09-C932EC820219}"/>
            </c:ext>
          </c:extLst>
        </c:ser>
        <c:ser>
          <c:idx val="2"/>
          <c:order val="1"/>
          <c:tx>
            <c:strRef>
              <c:f>Graphs!$A$65</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Graphs!$B$62:$I$62</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Graphs!$B$65:$I$65</c:f>
              <c:numCache>
                <c:formatCode>0.0%</c:formatCode>
                <c:ptCount val="8"/>
                <c:pt idx="0">
                  <c:v>0.37168141592920401</c:v>
                </c:pt>
                <c:pt idx="1">
                  <c:v>0.35398230088495602</c:v>
                </c:pt>
                <c:pt idx="2">
                  <c:v>0.50442477876106195</c:v>
                </c:pt>
                <c:pt idx="3">
                  <c:v>0.49557522123893799</c:v>
                </c:pt>
                <c:pt idx="4">
                  <c:v>0.33628318584070799</c:v>
                </c:pt>
                <c:pt idx="5">
                  <c:v>0.53982300884955703</c:v>
                </c:pt>
                <c:pt idx="6">
                  <c:v>0.39823008849557501</c:v>
                </c:pt>
                <c:pt idx="7">
                  <c:v>0.50442477876106195</c:v>
                </c:pt>
              </c:numCache>
            </c:numRef>
          </c:val>
          <c:extLst>
            <c:ext xmlns:c16="http://schemas.microsoft.com/office/drawing/2014/chart" uri="{C3380CC4-5D6E-409C-BE32-E72D297353CC}">
              <c16:uniqueId val="{00000001-B53A-4515-AC09-C932EC820219}"/>
            </c:ext>
          </c:extLst>
        </c:ser>
        <c:ser>
          <c:idx val="1"/>
          <c:order val="2"/>
          <c:tx>
            <c:strRef>
              <c:f>Graphs!$A$64</c:f>
              <c:strCache>
                <c:ptCount val="1"/>
                <c:pt idx="0">
                  <c:v>2 Just a little familiar</c:v>
                </c:pt>
              </c:strCache>
            </c:strRef>
          </c:tx>
          <c:spPr>
            <a:solidFill>
              <a:schemeClr val="accent2"/>
            </a:solidFill>
            <a:ln>
              <a:noFill/>
            </a:ln>
            <a:effectLst/>
          </c:spPr>
          <c:invertIfNegative val="0"/>
          <c:dLbls>
            <c:dLbl>
              <c:idx val="1"/>
              <c:layout>
                <c:manualLayout>
                  <c:x val="4.4341705173941148E-2"/>
                  <c:y val="-3.83409884487960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53A-4515-AC09-C932EC820219}"/>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Graphs!$B$62:$I$62</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Graphs!$B$64:$I$64</c:f>
              <c:numCache>
                <c:formatCode>0.0%</c:formatCode>
                <c:ptCount val="8"/>
                <c:pt idx="0">
                  <c:v>0.221238938053097</c:v>
                </c:pt>
                <c:pt idx="1">
                  <c:v>0.25663716814159299</c:v>
                </c:pt>
                <c:pt idx="2">
                  <c:v>0.238938053097345</c:v>
                </c:pt>
                <c:pt idx="3">
                  <c:v>0.238938053097345</c:v>
                </c:pt>
                <c:pt idx="4">
                  <c:v>0.221238938053097</c:v>
                </c:pt>
                <c:pt idx="5">
                  <c:v>0.19469026548672599</c:v>
                </c:pt>
                <c:pt idx="6">
                  <c:v>0.17699115044247801</c:v>
                </c:pt>
                <c:pt idx="7">
                  <c:v>0.23008849557522101</c:v>
                </c:pt>
              </c:numCache>
            </c:numRef>
          </c:val>
          <c:extLst>
            <c:ext xmlns:c16="http://schemas.microsoft.com/office/drawing/2014/chart" uri="{C3380CC4-5D6E-409C-BE32-E72D297353CC}">
              <c16:uniqueId val="{00000003-B53A-4515-AC09-C932EC820219}"/>
            </c:ext>
          </c:extLst>
        </c:ser>
        <c:ser>
          <c:idx val="0"/>
          <c:order val="3"/>
          <c:tx>
            <c:strRef>
              <c:f>Graphs!$A$63</c:f>
              <c:strCache>
                <c:ptCount val="1"/>
                <c:pt idx="0">
                  <c:v>1 Not familiar</c:v>
                </c:pt>
              </c:strCache>
            </c:strRef>
          </c:tx>
          <c:spPr>
            <a:solidFill>
              <a:schemeClr val="accent1"/>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6-B53A-4515-AC09-C932EC820219}"/>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Graphs!$B$62:$I$62</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Graphs!$B$63:$I$63</c:f>
              <c:numCache>
                <c:formatCode>0.0%</c:formatCode>
                <c:ptCount val="8"/>
                <c:pt idx="0">
                  <c:v>0.212389380530973</c:v>
                </c:pt>
                <c:pt idx="1">
                  <c:v>0.11504424778761101</c:v>
                </c:pt>
                <c:pt idx="2">
                  <c:v>0.106194690265487</c:v>
                </c:pt>
                <c:pt idx="3">
                  <c:v>7.0796460176991094E-2</c:v>
                </c:pt>
                <c:pt idx="4">
                  <c:v>0.27433628318584102</c:v>
                </c:pt>
                <c:pt idx="5">
                  <c:v>2.6548672566371698E-2</c:v>
                </c:pt>
                <c:pt idx="6">
                  <c:v>5.3097345132743397E-2</c:v>
                </c:pt>
                <c:pt idx="7">
                  <c:v>4.4247787610619503E-2</c:v>
                </c:pt>
              </c:numCache>
            </c:numRef>
          </c:val>
          <c:extLst>
            <c:ext xmlns:c16="http://schemas.microsoft.com/office/drawing/2014/chart" uri="{C3380CC4-5D6E-409C-BE32-E72D297353CC}">
              <c16:uniqueId val="{00000007-B53A-4515-AC09-C932EC820219}"/>
            </c:ext>
          </c:extLst>
        </c:ser>
        <c:dLbls>
          <c:showLegendKey val="0"/>
          <c:showVal val="0"/>
          <c:showCatName val="0"/>
          <c:showSerName val="0"/>
          <c:showPercent val="0"/>
          <c:showBubbleSize val="0"/>
        </c:dLbls>
        <c:gapWidth val="150"/>
        <c:overlap val="100"/>
        <c:axId val="418695968"/>
        <c:axId val="418696360"/>
      </c:barChart>
      <c:catAx>
        <c:axId val="418695968"/>
        <c:scaling>
          <c:orientation val="minMax"/>
        </c:scaling>
        <c:delete val="1"/>
        <c:axPos val="l"/>
        <c:numFmt formatCode="General" sourceLinked="1"/>
        <c:majorTickMark val="none"/>
        <c:minorTickMark val="none"/>
        <c:tickLblPos val="nextTo"/>
        <c:crossAx val="418696360"/>
        <c:crosses val="autoZero"/>
        <c:auto val="1"/>
        <c:lblAlgn val="ctr"/>
        <c:lblOffset val="100"/>
        <c:noMultiLvlLbl val="0"/>
      </c:catAx>
      <c:valAx>
        <c:axId val="418696360"/>
        <c:scaling>
          <c:orientation val="minMax"/>
          <c:max val="1"/>
        </c:scaling>
        <c:delete val="1"/>
        <c:axPos val="b"/>
        <c:numFmt formatCode="0%" sourceLinked="0"/>
        <c:majorTickMark val="none"/>
        <c:minorTickMark val="none"/>
        <c:tickLblPos val="nextTo"/>
        <c:crossAx val="41869596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076954666381E-2"/>
          <c:y val="9.5154579293168395E-2"/>
          <c:w val="0.86390022675736966"/>
          <c:h val="0.82057200587196688"/>
        </c:manualLayout>
      </c:layout>
      <c:barChart>
        <c:barDir val="bar"/>
        <c:grouping val="stacked"/>
        <c:varyColors val="0"/>
        <c:ser>
          <c:idx val="0"/>
          <c:order val="0"/>
          <c:tx>
            <c:strRef>
              <c:f>Graphs!$A$72</c:f>
              <c:strCache>
                <c:ptCount val="1"/>
                <c:pt idx="0">
                  <c:v>4 Very familiar</c:v>
                </c:pt>
              </c:strCache>
            </c:strRef>
          </c:tx>
          <c:spPr>
            <a:solidFill>
              <a:schemeClr val="accent4"/>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0-7E7D-4E65-9AAE-04C96CD3865D}"/>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Graphs!$B$68:$I$68</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Graphs!$B$72:$I$72</c:f>
              <c:numCache>
                <c:formatCode>0.0%</c:formatCode>
                <c:ptCount val="8"/>
                <c:pt idx="0">
                  <c:v>0.30188679245283001</c:v>
                </c:pt>
                <c:pt idx="1">
                  <c:v>0.339622641509434</c:v>
                </c:pt>
                <c:pt idx="2">
                  <c:v>0.22641509433962301</c:v>
                </c:pt>
                <c:pt idx="3">
                  <c:v>0.22641509433962301</c:v>
                </c:pt>
                <c:pt idx="4">
                  <c:v>0.15094339622641501</c:v>
                </c:pt>
                <c:pt idx="5">
                  <c:v>0.28301886792452802</c:v>
                </c:pt>
                <c:pt idx="6">
                  <c:v>0.50943396226415105</c:v>
                </c:pt>
                <c:pt idx="7">
                  <c:v>0.22641509433962301</c:v>
                </c:pt>
              </c:numCache>
            </c:numRef>
          </c:val>
          <c:extLst>
            <c:ext xmlns:c16="http://schemas.microsoft.com/office/drawing/2014/chart" uri="{C3380CC4-5D6E-409C-BE32-E72D297353CC}">
              <c16:uniqueId val="{00000001-7E7D-4E65-9AAE-04C96CD3865D}"/>
            </c:ext>
          </c:extLst>
        </c:ser>
        <c:ser>
          <c:idx val="1"/>
          <c:order val="1"/>
          <c:tx>
            <c:strRef>
              <c:f>Graphs!$A$71</c:f>
              <c:strCache>
                <c:ptCount val="1"/>
                <c:pt idx="0">
                  <c:v>3 Quite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Graphs!$B$68:$I$68</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Graphs!$B$71:$I$71</c:f>
              <c:numCache>
                <c:formatCode>0.0%</c:formatCode>
                <c:ptCount val="8"/>
                <c:pt idx="0">
                  <c:v>0.41509433962264197</c:v>
                </c:pt>
                <c:pt idx="1">
                  <c:v>0.339622641509434</c:v>
                </c:pt>
                <c:pt idx="2">
                  <c:v>0.41509433962264197</c:v>
                </c:pt>
                <c:pt idx="3">
                  <c:v>0.43396226415094302</c:v>
                </c:pt>
                <c:pt idx="4">
                  <c:v>0.37735849056603799</c:v>
                </c:pt>
                <c:pt idx="5">
                  <c:v>0.52830188679245305</c:v>
                </c:pt>
                <c:pt idx="6">
                  <c:v>0.339622641509434</c:v>
                </c:pt>
                <c:pt idx="7">
                  <c:v>0.58490566037735803</c:v>
                </c:pt>
              </c:numCache>
            </c:numRef>
          </c:val>
          <c:extLst>
            <c:ext xmlns:c16="http://schemas.microsoft.com/office/drawing/2014/chart" uri="{C3380CC4-5D6E-409C-BE32-E72D297353CC}">
              <c16:uniqueId val="{00000003-7E7D-4E65-9AAE-04C96CD3865D}"/>
            </c:ext>
          </c:extLst>
        </c:ser>
        <c:ser>
          <c:idx val="2"/>
          <c:order val="2"/>
          <c:tx>
            <c:strRef>
              <c:f>Graphs!$A$70</c:f>
              <c:strCache>
                <c:ptCount val="1"/>
                <c:pt idx="0">
                  <c:v>2 Just a little familiar</c:v>
                </c:pt>
              </c:strCache>
            </c:strRef>
          </c:tx>
          <c:spPr>
            <a:solidFill>
              <a:schemeClr val="accent2"/>
            </a:solidFill>
            <a:ln>
              <a:noFill/>
            </a:ln>
            <a:effectLst/>
          </c:spPr>
          <c:invertIfNegative val="0"/>
          <c:dLbls>
            <c:dLbl>
              <c:idx val="5"/>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E7D-4E65-9AAE-04C96CD3865D}"/>
                </c:ext>
              </c:extLst>
            </c:dLbl>
            <c:dLbl>
              <c:idx val="6"/>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E7D-4E65-9AAE-04C96CD3865D}"/>
                </c:ext>
              </c:extLst>
            </c:dLbl>
            <c:dLbl>
              <c:idx val="7"/>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E7D-4E65-9AAE-04C96CD3865D}"/>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Graphs!$B$68:$I$68</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Graphs!$B$70:$I$70</c:f>
              <c:numCache>
                <c:formatCode>0.0%</c:formatCode>
                <c:ptCount val="8"/>
                <c:pt idx="0">
                  <c:v>0.15094339622641501</c:v>
                </c:pt>
                <c:pt idx="1">
                  <c:v>0.26415094339622602</c:v>
                </c:pt>
                <c:pt idx="2">
                  <c:v>0.30188679245283001</c:v>
                </c:pt>
                <c:pt idx="3">
                  <c:v>0.26415094339622602</c:v>
                </c:pt>
                <c:pt idx="4">
                  <c:v>0.339622641509434</c:v>
                </c:pt>
                <c:pt idx="5">
                  <c:v>0.169811320754717</c:v>
                </c:pt>
                <c:pt idx="6">
                  <c:v>0.13207547169811301</c:v>
                </c:pt>
                <c:pt idx="7">
                  <c:v>0.169811320754717</c:v>
                </c:pt>
              </c:numCache>
            </c:numRef>
          </c:val>
          <c:extLst>
            <c:ext xmlns:c16="http://schemas.microsoft.com/office/drawing/2014/chart" uri="{C3380CC4-5D6E-409C-BE32-E72D297353CC}">
              <c16:uniqueId val="{00000004-7E7D-4E65-9AAE-04C96CD3865D}"/>
            </c:ext>
          </c:extLst>
        </c:ser>
        <c:ser>
          <c:idx val="3"/>
          <c:order val="3"/>
          <c:tx>
            <c:strRef>
              <c:f>Graphs!$A$69</c:f>
              <c:strCache>
                <c:ptCount val="1"/>
                <c:pt idx="0">
                  <c:v>1 Not familiar</c:v>
                </c:pt>
              </c:strCache>
            </c:strRef>
          </c:tx>
          <c:spPr>
            <a:solidFill>
              <a:schemeClr val="accent1"/>
            </a:solidFill>
            <a:ln>
              <a:noFill/>
            </a:ln>
            <a:effectLst/>
          </c:spPr>
          <c:invertIfNegative val="0"/>
          <c:dLbls>
            <c:dLbl>
              <c:idx val="5"/>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E7D-4E65-9AAE-04C96CD3865D}"/>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E7D-4E65-9AAE-04C96CD3865D}"/>
                </c:ext>
              </c:extLst>
            </c:dLbl>
            <c:dLbl>
              <c:idx val="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E7D-4E65-9AAE-04C96CD3865D}"/>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Graphs!$B$68:$I$68</c:f>
              <c:strCache>
                <c:ptCount val="8"/>
                <c:pt idx="0">
                  <c:v>Enterprise survey ESENER</c:v>
                </c:pt>
                <c:pt idx="1">
                  <c:v>Online interactive Risk Assessment tools (OiRA)</c:v>
                </c:pt>
                <c:pt idx="2">
                  <c:v>Micro and small enterprises</c:v>
                </c:pt>
                <c:pt idx="3">
                  <c:v>Costs and benefits of OSH</c:v>
                </c:pt>
                <c:pt idx="4">
                  <c:v>OSHwiki</c:v>
                </c:pt>
                <c:pt idx="5">
                  <c:v>Work-related diseases</c:v>
                </c:pt>
                <c:pt idx="6">
                  <c:v>Healthy Workplaces for All Ages Campaign</c:v>
                </c:pt>
                <c:pt idx="7">
                  <c:v>Emerging risks/foresight</c:v>
                </c:pt>
              </c:strCache>
            </c:strRef>
          </c:cat>
          <c:val>
            <c:numRef>
              <c:f>Graphs!$B$69:$I$69</c:f>
              <c:numCache>
                <c:formatCode>0.0%</c:formatCode>
                <c:ptCount val="8"/>
                <c:pt idx="0">
                  <c:v>0.13207547169811301</c:v>
                </c:pt>
                <c:pt idx="1">
                  <c:v>5.6603773584905703E-2</c:v>
                </c:pt>
                <c:pt idx="2">
                  <c:v>5.6603773584905703E-2</c:v>
                </c:pt>
                <c:pt idx="3">
                  <c:v>7.5471698113207503E-2</c:v>
                </c:pt>
                <c:pt idx="4">
                  <c:v>0.13207547169811301</c:v>
                </c:pt>
                <c:pt idx="5">
                  <c:v>1.88679245283019E-2</c:v>
                </c:pt>
                <c:pt idx="6">
                  <c:v>1.88679245283019E-2</c:v>
                </c:pt>
                <c:pt idx="7">
                  <c:v>1.88679245283019E-2</c:v>
                </c:pt>
              </c:numCache>
            </c:numRef>
          </c:val>
          <c:extLst>
            <c:ext xmlns:c16="http://schemas.microsoft.com/office/drawing/2014/chart" uri="{C3380CC4-5D6E-409C-BE32-E72D297353CC}">
              <c16:uniqueId val="{00000005-7E7D-4E65-9AAE-04C96CD3865D}"/>
            </c:ext>
          </c:extLst>
        </c:ser>
        <c:dLbls>
          <c:showLegendKey val="0"/>
          <c:showVal val="0"/>
          <c:showCatName val="0"/>
          <c:showSerName val="0"/>
          <c:showPercent val="0"/>
          <c:showBubbleSize val="0"/>
        </c:dLbls>
        <c:gapWidth val="150"/>
        <c:overlap val="100"/>
        <c:axId val="420054936"/>
        <c:axId val="420054544"/>
      </c:barChart>
      <c:catAx>
        <c:axId val="420054936"/>
        <c:scaling>
          <c:orientation val="minMax"/>
        </c:scaling>
        <c:delete val="1"/>
        <c:axPos val="l"/>
        <c:numFmt formatCode="General" sourceLinked="1"/>
        <c:majorTickMark val="none"/>
        <c:minorTickMark val="none"/>
        <c:tickLblPos val="nextTo"/>
        <c:crossAx val="420054544"/>
        <c:crosses val="autoZero"/>
        <c:auto val="1"/>
        <c:lblAlgn val="ctr"/>
        <c:lblOffset val="100"/>
        <c:noMultiLvlLbl val="0"/>
      </c:catAx>
      <c:valAx>
        <c:axId val="420054544"/>
        <c:scaling>
          <c:orientation val="minMax"/>
          <c:max val="1"/>
        </c:scaling>
        <c:delete val="1"/>
        <c:axPos val="b"/>
        <c:numFmt formatCode="0%" sourceLinked="0"/>
        <c:majorTickMark val="none"/>
        <c:minorTickMark val="none"/>
        <c:tickLblPos val="nextTo"/>
        <c:crossAx val="42005493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59751271905022"/>
          <c:y val="4.0413893816471744E-2"/>
          <c:w val="0.42195590729225552"/>
          <c:h val="0.83512924924466225"/>
        </c:manualLayout>
      </c:layout>
      <c:barChart>
        <c:barDir val="bar"/>
        <c:grouping val="clustered"/>
        <c:varyColors val="0"/>
        <c:ser>
          <c:idx val="0"/>
          <c:order val="0"/>
          <c:tx>
            <c:strRef>
              <c:f>'17'!$B$1</c:f>
              <c:strCache>
                <c:ptCount val="1"/>
                <c:pt idx="0">
                  <c:v>Connais très bien</c:v>
                </c:pt>
              </c:strCache>
            </c:strRef>
          </c:tx>
          <c:spPr>
            <a:solidFill>
              <a:srgbClr val="C1BB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'17'!$A$2:$A$9</c:f>
              <c:strCache>
                <c:ptCount val="8"/>
                <c:pt idx="0">
                  <c:v>Risques émergents/prospective</c:v>
                </c:pt>
                <c:pt idx="1">
                  <c:v>Enquête sur les entreprises ESENER</c:v>
                </c:pt>
                <c:pt idx="2">
                  <c:v>Campagne «Être bien sur les lieux de travail quel que soit l’âge»</c:v>
                </c:pt>
                <c:pt idx="3">
                  <c:v>Maladies professionnelles</c:v>
                </c:pt>
                <c:pt idx="4">
                  <c:v>OSHwiki</c:v>
                </c:pt>
                <c:pt idx="5">
                  <c:v>Coûts et avantages de la SST</c:v>
                </c:pt>
                <c:pt idx="6">
                  <c:v>Micro-entreprises et petites entreprises</c:v>
                </c:pt>
                <c:pt idx="7">
                  <c:v>Outils d’évaluation interactive des risques en ligne (OiRA)</c:v>
                </c:pt>
              </c:strCache>
            </c:strRef>
          </c:cat>
          <c:val>
            <c:numRef>
              <c:f>'17'!$B$2:$B$9</c:f>
              <c:numCache>
                <c:formatCode>0.0%</c:formatCode>
                <c:ptCount val="8"/>
                <c:pt idx="0">
                  <c:v>0.9840000000000001</c:v>
                </c:pt>
                <c:pt idx="1">
                  <c:v>0.91599999999999993</c:v>
                </c:pt>
                <c:pt idx="2">
                  <c:v>0.93299999999999994</c:v>
                </c:pt>
                <c:pt idx="3">
                  <c:v>0.97400000000000009</c:v>
                </c:pt>
                <c:pt idx="4">
                  <c:v>0.97199999999999986</c:v>
                </c:pt>
                <c:pt idx="5">
                  <c:v>0.879</c:v>
                </c:pt>
                <c:pt idx="6">
                  <c:v>0.90599999999999992</c:v>
                </c:pt>
                <c:pt idx="7">
                  <c:v>0.91400000000000003</c:v>
                </c:pt>
              </c:numCache>
            </c:numRef>
          </c:val>
          <c:extLst>
            <c:ext xmlns:c16="http://schemas.microsoft.com/office/drawing/2014/chart" uri="{C3380CC4-5D6E-409C-BE32-E72D297353CC}">
              <c16:uniqueId val="{00000000-FF2E-4E0E-A1B8-17C3B29A9E36}"/>
            </c:ext>
          </c:extLst>
        </c:ser>
        <c:ser>
          <c:idx val="1"/>
          <c:order val="1"/>
          <c:tx>
            <c:strRef>
              <c:f>'17'!$C$1</c:f>
              <c:strCache>
                <c:ptCount val="1"/>
                <c:pt idx="0">
                  <c:v>Connais bien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'17'!$A$2:$A$9</c:f>
              <c:strCache>
                <c:ptCount val="8"/>
                <c:pt idx="0">
                  <c:v>Risques émergents/prospective</c:v>
                </c:pt>
                <c:pt idx="1">
                  <c:v>Enquête sur les entreprises ESENER</c:v>
                </c:pt>
                <c:pt idx="2">
                  <c:v>Campagne «Être bien sur les lieux de travail quel que soit l’âge»</c:v>
                </c:pt>
                <c:pt idx="3">
                  <c:v>Maladies professionnelles</c:v>
                </c:pt>
                <c:pt idx="4">
                  <c:v>OSHwiki</c:v>
                </c:pt>
                <c:pt idx="5">
                  <c:v>Coûts et avantages de la SST</c:v>
                </c:pt>
                <c:pt idx="6">
                  <c:v>Micro-entreprises et petites entreprises</c:v>
                </c:pt>
                <c:pt idx="7">
                  <c:v>Outils d’évaluation interactive des risques en ligne (OiRA)</c:v>
                </c:pt>
              </c:strCache>
            </c:strRef>
          </c:cat>
          <c:val>
            <c:numRef>
              <c:f>'17'!$C$2:$C$9</c:f>
              <c:numCache>
                <c:formatCode>0.0%</c:formatCode>
                <c:ptCount val="8"/>
                <c:pt idx="0">
                  <c:v>0.95499999999999996</c:v>
                </c:pt>
                <c:pt idx="1">
                  <c:v>0.95</c:v>
                </c:pt>
                <c:pt idx="2">
                  <c:v>0.93899999999999995</c:v>
                </c:pt>
                <c:pt idx="3">
                  <c:v>0.92699999999999994</c:v>
                </c:pt>
                <c:pt idx="4">
                  <c:v>0.88600000000000012</c:v>
                </c:pt>
                <c:pt idx="5">
                  <c:v>0.89500000000000002</c:v>
                </c:pt>
                <c:pt idx="6">
                  <c:v>0.87899999999999989</c:v>
                </c:pt>
                <c:pt idx="7">
                  <c:v>0.88300000000000012</c:v>
                </c:pt>
              </c:numCache>
            </c:numRef>
          </c:val>
          <c:extLst>
            <c:ext xmlns:c16="http://schemas.microsoft.com/office/drawing/2014/chart" uri="{C3380CC4-5D6E-409C-BE32-E72D297353CC}">
              <c16:uniqueId val="{00000001-FF2E-4E0E-A1B8-17C3B29A9E36}"/>
            </c:ext>
          </c:extLst>
        </c:ser>
        <c:ser>
          <c:idx val="2"/>
          <c:order val="2"/>
          <c:tx>
            <c:strRef>
              <c:f>'17'!$D$1</c:f>
              <c:strCache>
                <c:ptCount val="1"/>
                <c:pt idx="0">
                  <c:v>Connais un peu</c:v>
                </c:pt>
              </c:strCache>
            </c:strRef>
          </c:tx>
          <c:spPr>
            <a:solidFill>
              <a:srgbClr val="007DC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'17'!$A$2:$A$9</c:f>
              <c:strCache>
                <c:ptCount val="8"/>
                <c:pt idx="0">
                  <c:v>Risques émergents/prospective</c:v>
                </c:pt>
                <c:pt idx="1">
                  <c:v>Enquête sur les entreprises ESENER</c:v>
                </c:pt>
                <c:pt idx="2">
                  <c:v>Campagne «Être bien sur les lieux de travail quel que soit l’âge»</c:v>
                </c:pt>
                <c:pt idx="3">
                  <c:v>Maladies professionnelles</c:v>
                </c:pt>
                <c:pt idx="4">
                  <c:v>OSHwiki</c:v>
                </c:pt>
                <c:pt idx="5">
                  <c:v>Coûts et avantages de la SST</c:v>
                </c:pt>
                <c:pt idx="6">
                  <c:v>Micro-entreprises et petites entreprises</c:v>
                </c:pt>
                <c:pt idx="7">
                  <c:v>Outils d’évaluation interactive des risques en ligne (OiRA)</c:v>
                </c:pt>
              </c:strCache>
            </c:strRef>
          </c:cat>
          <c:val>
            <c:numRef>
              <c:f>'17'!$D$2:$D$9</c:f>
              <c:numCache>
                <c:formatCode>0.0%</c:formatCode>
                <c:ptCount val="8"/>
                <c:pt idx="0">
                  <c:v>0.85499999999999998</c:v>
                </c:pt>
                <c:pt idx="1">
                  <c:v>0.86699999999999999</c:v>
                </c:pt>
                <c:pt idx="2">
                  <c:v>0.82700000000000007</c:v>
                </c:pt>
                <c:pt idx="3">
                  <c:v>0.80200000000000005</c:v>
                </c:pt>
                <c:pt idx="4">
                  <c:v>0.81799999999999995</c:v>
                </c:pt>
                <c:pt idx="5">
                  <c:v>0.80099999999999993</c:v>
                </c:pt>
                <c:pt idx="6">
                  <c:v>0.80799999999999994</c:v>
                </c:pt>
                <c:pt idx="7">
                  <c:v>0.77200000000000002</c:v>
                </c:pt>
              </c:numCache>
            </c:numRef>
          </c:val>
          <c:extLst>
            <c:ext xmlns:c16="http://schemas.microsoft.com/office/drawing/2014/chart" uri="{C3380CC4-5D6E-409C-BE32-E72D297353CC}">
              <c16:uniqueId val="{00000002-FF2E-4E0E-A1B8-17C3B29A9E36}"/>
            </c:ext>
          </c:extLst>
        </c:ser>
        <c:dLbls>
          <c:showLegendKey val="0"/>
          <c:showVal val="0"/>
          <c:showCatName val="0"/>
          <c:showSerName val="0"/>
          <c:showPercent val="0"/>
          <c:showBubbleSize val="0"/>
        </c:dLbls>
        <c:gapWidth val="50"/>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746062513751841"/>
          <c:y val="4.0413893816471744E-2"/>
          <c:w val="0.52253937486248159"/>
          <c:h val="0.79818944598539887"/>
        </c:manualLayout>
      </c:layout>
      <c:barChart>
        <c:barDir val="bar"/>
        <c:grouping val="clustered"/>
        <c:varyColors val="0"/>
        <c:ser>
          <c:idx val="0"/>
          <c:order val="0"/>
          <c:tx>
            <c:strRef>
              <c:f>'18'!$B$1</c:f>
              <c:strCache>
                <c:ptCount val="1"/>
                <c:pt idx="0">
                  <c:v>Connais très bien</c:v>
                </c:pt>
              </c:strCache>
            </c:strRef>
          </c:tx>
          <c:spPr>
            <a:solidFill>
              <a:srgbClr val="C1BB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'18'!$A$2:$A$5</c:f>
              <c:strCache>
                <c:ptCount val="4"/>
                <c:pt idx="0">
                  <c:v>Risques émergents/prospective</c:v>
                </c:pt>
                <c:pt idx="1">
                  <c:v>OSHwiki</c:v>
                </c:pt>
                <c:pt idx="2">
                  <c:v>Outils d’évaluation interactive des risques en ligne (OiRA)</c:v>
                </c:pt>
                <c:pt idx="3">
                  <c:v>Micro-entreprises et petites entreprises</c:v>
                </c:pt>
              </c:strCache>
            </c:strRef>
          </c:cat>
          <c:val>
            <c:numRef>
              <c:f>'18'!$B$2:$B$5</c:f>
              <c:numCache>
                <c:formatCode>0.0%</c:formatCode>
                <c:ptCount val="4"/>
                <c:pt idx="0">
                  <c:v>0.96799999999999997</c:v>
                </c:pt>
                <c:pt idx="1">
                  <c:v>0.95799999999999996</c:v>
                </c:pt>
                <c:pt idx="2">
                  <c:v>0.94599999999999995</c:v>
                </c:pt>
                <c:pt idx="3">
                  <c:v>0.90500000000000003</c:v>
                </c:pt>
              </c:numCache>
            </c:numRef>
          </c:val>
          <c:extLst>
            <c:ext xmlns:c16="http://schemas.microsoft.com/office/drawing/2014/chart" uri="{C3380CC4-5D6E-409C-BE32-E72D297353CC}">
              <c16:uniqueId val="{00000000-AC0E-4547-A708-27AE0BA938D1}"/>
            </c:ext>
          </c:extLst>
        </c:ser>
        <c:ser>
          <c:idx val="1"/>
          <c:order val="1"/>
          <c:tx>
            <c:strRef>
              <c:f>'18'!$C$1</c:f>
              <c:strCache>
                <c:ptCount val="1"/>
                <c:pt idx="0">
                  <c:v>Connais bien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'18'!$A$2:$A$5</c:f>
              <c:strCache>
                <c:ptCount val="4"/>
                <c:pt idx="0">
                  <c:v>Risques émergents/prospective</c:v>
                </c:pt>
                <c:pt idx="1">
                  <c:v>OSHwiki</c:v>
                </c:pt>
                <c:pt idx="2">
                  <c:v>Outils d’évaluation interactive des risques en ligne (OiRA)</c:v>
                </c:pt>
                <c:pt idx="3">
                  <c:v>Micro-entreprises et petites entreprises</c:v>
                </c:pt>
              </c:strCache>
            </c:strRef>
          </c:cat>
          <c:val>
            <c:numRef>
              <c:f>'18'!$C$2:$C$5</c:f>
              <c:numCache>
                <c:formatCode>0.0%</c:formatCode>
                <c:ptCount val="4"/>
                <c:pt idx="0">
                  <c:v>0.97599999999999998</c:v>
                </c:pt>
                <c:pt idx="1">
                  <c:v>0.85299999999999998</c:v>
                </c:pt>
                <c:pt idx="2">
                  <c:v>0.90100000000000002</c:v>
                </c:pt>
                <c:pt idx="3">
                  <c:v>0.92099999999999993</c:v>
                </c:pt>
              </c:numCache>
            </c:numRef>
          </c:val>
          <c:extLst>
            <c:ext xmlns:c16="http://schemas.microsoft.com/office/drawing/2014/chart" uri="{C3380CC4-5D6E-409C-BE32-E72D297353CC}">
              <c16:uniqueId val="{00000001-AC0E-4547-A708-27AE0BA938D1}"/>
            </c:ext>
          </c:extLst>
        </c:ser>
        <c:ser>
          <c:idx val="2"/>
          <c:order val="2"/>
          <c:tx>
            <c:strRef>
              <c:f>'18'!$D$1</c:f>
              <c:strCache>
                <c:ptCount val="1"/>
                <c:pt idx="0">
                  <c:v>Connais un peu</c:v>
                </c:pt>
              </c:strCache>
            </c:strRef>
          </c:tx>
          <c:spPr>
            <a:solidFill>
              <a:srgbClr val="007DC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'18'!$A$2:$A$5</c:f>
              <c:strCache>
                <c:ptCount val="4"/>
                <c:pt idx="0">
                  <c:v>Risques émergents/prospective</c:v>
                </c:pt>
                <c:pt idx="1">
                  <c:v>OSHwiki</c:v>
                </c:pt>
                <c:pt idx="2">
                  <c:v>Outils d’évaluation interactive des risques en ligne (OiRA)</c:v>
                </c:pt>
                <c:pt idx="3">
                  <c:v>Micro-entreprises et petites entreprises</c:v>
                </c:pt>
              </c:strCache>
            </c:strRef>
          </c:cat>
          <c:val>
            <c:numRef>
              <c:f>'18'!$D$2:$D$5</c:f>
              <c:numCache>
                <c:formatCode>0.0%</c:formatCode>
                <c:ptCount val="4"/>
                <c:pt idx="0">
                  <c:v>0.91300000000000003</c:v>
                </c:pt>
                <c:pt idx="1">
                  <c:v>0.75900000000000001</c:v>
                </c:pt>
                <c:pt idx="2">
                  <c:v>0.84499999999999997</c:v>
                </c:pt>
                <c:pt idx="3">
                  <c:v>0.87</c:v>
                </c:pt>
              </c:numCache>
            </c:numRef>
          </c:val>
          <c:extLst>
            <c:ext xmlns:c16="http://schemas.microsoft.com/office/drawing/2014/chart" uri="{C3380CC4-5D6E-409C-BE32-E72D297353CC}">
              <c16:uniqueId val="{00000002-AC0E-4547-A708-27AE0BA938D1}"/>
            </c:ext>
          </c:extLst>
        </c:ser>
        <c:dLbls>
          <c:showLegendKey val="0"/>
          <c:showVal val="0"/>
          <c:showCatName val="0"/>
          <c:showSerName val="0"/>
          <c:showPercent val="0"/>
          <c:showBubbleSize val="0"/>
        </c:dLbls>
        <c:gapWidth val="182"/>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2642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'4'!$A$3:$A$5</c:f>
              <c:strCache>
                <c:ptCount val="3"/>
                <c:pt idx="0">
                  <c:v>Intermédiaires sur le lieu de travail</c:v>
                </c:pt>
                <c:pt idx="1">
                  <c:v>Responsables politiques</c:v>
                </c:pt>
                <c:pt idx="2">
                  <c:v>Autre</c:v>
                </c:pt>
              </c:strCache>
            </c:strRef>
          </c:cat>
          <c:val>
            <c:numRef>
              <c:f>'4'!$B$3:$B$5</c:f>
              <c:numCache>
                <c:formatCode>0%</c:formatCode>
                <c:ptCount val="3"/>
                <c:pt idx="0">
                  <c:v>0.84</c:v>
                </c:pt>
                <c:pt idx="1">
                  <c:v>0.47</c:v>
                </c:pt>
                <c:pt idx="2">
                  <c:v>0.1</c:v>
                </c:pt>
              </c:numCache>
            </c:numRef>
          </c:val>
          <c:extLst>
            <c:ext xmlns:c16="http://schemas.microsoft.com/office/drawing/2014/chart" uri="{C3380CC4-5D6E-409C-BE32-E72D297353CC}">
              <c16:uniqueId val="{00000000-E657-43B9-97A1-1F142D4FBDF2}"/>
            </c:ext>
          </c:extLst>
        </c:ser>
        <c:dLbls>
          <c:showLegendKey val="0"/>
          <c:showVal val="0"/>
          <c:showCatName val="0"/>
          <c:showSerName val="0"/>
          <c:showPercent val="0"/>
          <c:showBubbleSize val="0"/>
        </c:dLbls>
        <c:gapWidth val="182"/>
        <c:axId val="407692104"/>
        <c:axId val="407689152"/>
      </c:barChart>
      <c:catAx>
        <c:axId val="407692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689152"/>
        <c:crosses val="autoZero"/>
        <c:auto val="1"/>
        <c:lblAlgn val="ctr"/>
        <c:lblOffset val="100"/>
        <c:noMultiLvlLbl val="0"/>
      </c:catAx>
      <c:valAx>
        <c:axId val="407689152"/>
        <c:scaling>
          <c:orientation val="minMax"/>
        </c:scaling>
        <c:delete val="1"/>
        <c:axPos val="t"/>
        <c:numFmt formatCode="0%" sourceLinked="1"/>
        <c:majorTickMark val="none"/>
        <c:minorTickMark val="none"/>
        <c:tickLblPos val="nextTo"/>
        <c:crossAx val="4076921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75309765193291"/>
          <c:y val="4.0413893816471744E-2"/>
          <c:w val="0.51882557380063554"/>
          <c:h val="0.79818944598539887"/>
        </c:manualLayout>
      </c:layout>
      <c:barChart>
        <c:barDir val="bar"/>
        <c:grouping val="clustered"/>
        <c:varyColors val="0"/>
        <c:ser>
          <c:idx val="0"/>
          <c:order val="0"/>
          <c:tx>
            <c:strRef>
              <c:f>'18'!$B$7</c:f>
              <c:strCache>
                <c:ptCount val="1"/>
                <c:pt idx="0">
                  <c:v>Connais très bien</c:v>
                </c:pt>
              </c:strCache>
            </c:strRef>
          </c:tx>
          <c:spPr>
            <a:solidFill>
              <a:srgbClr val="C1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'18'!$A$8:$A$10</c:f>
              <c:strCache>
                <c:ptCount val="3"/>
                <c:pt idx="0">
                  <c:v>OSHwiki</c:v>
                </c:pt>
                <c:pt idx="1">
                  <c:v>Risques émergents/prospective</c:v>
                </c:pt>
                <c:pt idx="2">
                  <c:v>Coûts et avantages de la SST</c:v>
                </c:pt>
              </c:strCache>
            </c:strRef>
          </c:cat>
          <c:val>
            <c:numRef>
              <c:f>'18'!$B$8:$B$10</c:f>
              <c:numCache>
                <c:formatCode>0.0%</c:formatCode>
                <c:ptCount val="3"/>
                <c:pt idx="0">
                  <c:v>0.97199999999999998</c:v>
                </c:pt>
                <c:pt idx="1">
                  <c:v>0.871</c:v>
                </c:pt>
                <c:pt idx="2">
                  <c:v>0.82400000000000007</c:v>
                </c:pt>
              </c:numCache>
            </c:numRef>
          </c:val>
          <c:extLst>
            <c:ext xmlns:c16="http://schemas.microsoft.com/office/drawing/2014/chart" uri="{C3380CC4-5D6E-409C-BE32-E72D297353CC}">
              <c16:uniqueId val="{00000000-D155-4DBF-A5B3-53B37ACA0702}"/>
            </c:ext>
          </c:extLst>
        </c:ser>
        <c:ser>
          <c:idx val="1"/>
          <c:order val="1"/>
          <c:tx>
            <c:strRef>
              <c:f>'18'!$C$7</c:f>
              <c:strCache>
                <c:ptCount val="1"/>
                <c:pt idx="0">
                  <c:v>Connais bien</c:v>
                </c:pt>
              </c:strCache>
            </c:strRef>
          </c:tx>
          <c:spPr>
            <a:solidFill>
              <a:srgbClr val="A2A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'18'!$A$8:$A$10</c:f>
              <c:strCache>
                <c:ptCount val="3"/>
                <c:pt idx="0">
                  <c:v>OSHwiki</c:v>
                </c:pt>
                <c:pt idx="1">
                  <c:v>Risques émergents/prospective</c:v>
                </c:pt>
                <c:pt idx="2">
                  <c:v>Coûts et avantages de la SST</c:v>
                </c:pt>
              </c:strCache>
            </c:strRef>
          </c:cat>
          <c:val>
            <c:numRef>
              <c:f>'18'!$C$8:$C$10</c:f>
              <c:numCache>
                <c:formatCode>0.0%</c:formatCode>
                <c:ptCount val="3"/>
                <c:pt idx="0">
                  <c:v>0.85699999999999998</c:v>
                </c:pt>
                <c:pt idx="1">
                  <c:v>0.84300000000000008</c:v>
                </c:pt>
                <c:pt idx="2">
                  <c:v>0.86299999999999999</c:v>
                </c:pt>
              </c:numCache>
            </c:numRef>
          </c:val>
          <c:extLst>
            <c:ext xmlns:c16="http://schemas.microsoft.com/office/drawing/2014/chart" uri="{C3380CC4-5D6E-409C-BE32-E72D297353CC}">
              <c16:uniqueId val="{00000001-D155-4DBF-A5B3-53B37ACA0702}"/>
            </c:ext>
          </c:extLst>
        </c:ser>
        <c:ser>
          <c:idx val="2"/>
          <c:order val="2"/>
          <c:tx>
            <c:strRef>
              <c:f>'18'!$D$7</c:f>
              <c:strCache>
                <c:ptCount val="1"/>
                <c:pt idx="0">
                  <c:v>Connais un peu</c:v>
                </c:pt>
              </c:strCache>
            </c:strRef>
          </c:tx>
          <c:spPr>
            <a:solidFill>
              <a:srgbClr val="007D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'18'!$A$8:$A$10</c:f>
              <c:strCache>
                <c:ptCount val="3"/>
                <c:pt idx="0">
                  <c:v>OSHwiki</c:v>
                </c:pt>
                <c:pt idx="1">
                  <c:v>Risques émergents/prospective</c:v>
                </c:pt>
                <c:pt idx="2">
                  <c:v>Coûts et avantages de la SST</c:v>
                </c:pt>
              </c:strCache>
            </c:strRef>
          </c:cat>
          <c:val>
            <c:numRef>
              <c:f>'18'!$D$8:$D$10</c:f>
              <c:numCache>
                <c:formatCode>0.0%</c:formatCode>
                <c:ptCount val="3"/>
                <c:pt idx="0">
                  <c:v>0.82500000000000007</c:v>
                </c:pt>
                <c:pt idx="1">
                  <c:v>0.62</c:v>
                </c:pt>
                <c:pt idx="2">
                  <c:v>0.69700000000000006</c:v>
                </c:pt>
              </c:numCache>
            </c:numRef>
          </c:val>
          <c:extLst>
            <c:ext xmlns:c16="http://schemas.microsoft.com/office/drawing/2014/chart" uri="{C3380CC4-5D6E-409C-BE32-E72D297353CC}">
              <c16:uniqueId val="{00000002-D155-4DBF-A5B3-53B37ACA0702}"/>
            </c:ext>
          </c:extLst>
        </c:ser>
        <c:dLbls>
          <c:dLblPos val="outEnd"/>
          <c:showLegendKey val="0"/>
          <c:showVal val="1"/>
          <c:showCatName val="0"/>
          <c:showSerName val="0"/>
          <c:showPercent val="0"/>
          <c:showBubbleSize val="0"/>
        </c:dLbls>
        <c:gapWidth val="182"/>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b="1">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746073945246881"/>
          <c:y val="4.4092323075213866E-2"/>
          <c:w val="0.52253926054753119"/>
          <c:h val="0.82012289038591668"/>
        </c:manualLayout>
      </c:layout>
      <c:barChart>
        <c:barDir val="bar"/>
        <c:grouping val="clustered"/>
        <c:varyColors val="0"/>
        <c:ser>
          <c:idx val="0"/>
          <c:order val="0"/>
          <c:tx>
            <c:strRef>
              <c:f>'19'!$B$1</c:f>
              <c:strCache>
                <c:ptCount val="1"/>
                <c:pt idx="0">
                  <c:v>Connais très bien</c:v>
                </c:pt>
              </c:strCache>
            </c:strRef>
          </c:tx>
          <c:spPr>
            <a:solidFill>
              <a:srgbClr val="C1BB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'19'!$A$2:$A$4</c:f>
              <c:strCache>
                <c:ptCount val="3"/>
                <c:pt idx="0">
                  <c:v>Outils d’évaluation interactive des risques en ligne (OiRA) </c:v>
                </c:pt>
                <c:pt idx="1">
                  <c:v>Risques émergents/prospective</c:v>
                </c:pt>
                <c:pt idx="2">
                  <c:v>OSHwiki</c:v>
                </c:pt>
              </c:strCache>
            </c:strRef>
          </c:cat>
          <c:val>
            <c:numRef>
              <c:f>'19'!$B$2:$B$4</c:f>
              <c:numCache>
                <c:formatCode>0.0%</c:formatCode>
                <c:ptCount val="3"/>
                <c:pt idx="0">
                  <c:v>0.90300000000000002</c:v>
                </c:pt>
                <c:pt idx="1">
                  <c:v>0.67700000000000005</c:v>
                </c:pt>
                <c:pt idx="2">
                  <c:v>0.66700000000000004</c:v>
                </c:pt>
              </c:numCache>
            </c:numRef>
          </c:val>
          <c:extLst>
            <c:ext xmlns:c16="http://schemas.microsoft.com/office/drawing/2014/chart" uri="{C3380CC4-5D6E-409C-BE32-E72D297353CC}">
              <c16:uniqueId val="{00000000-9C1D-4216-997B-B0D9D0A8C402}"/>
            </c:ext>
          </c:extLst>
        </c:ser>
        <c:ser>
          <c:idx val="1"/>
          <c:order val="1"/>
          <c:tx>
            <c:strRef>
              <c:f>'19'!$C$1</c:f>
              <c:strCache>
                <c:ptCount val="1"/>
                <c:pt idx="0">
                  <c:v>Connais bien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'19'!$A$2:$A$4</c:f>
              <c:strCache>
                <c:ptCount val="3"/>
                <c:pt idx="0">
                  <c:v>Outils d’évaluation interactive des risques en ligne (OiRA) </c:v>
                </c:pt>
                <c:pt idx="1">
                  <c:v>Risques émergents/prospective</c:v>
                </c:pt>
                <c:pt idx="2">
                  <c:v>OSHwiki</c:v>
                </c:pt>
              </c:strCache>
            </c:strRef>
          </c:cat>
          <c:val>
            <c:numRef>
              <c:f>'19'!$C$2:$C$4</c:f>
              <c:numCache>
                <c:formatCode>0.0%</c:formatCode>
                <c:ptCount val="3"/>
                <c:pt idx="0">
                  <c:v>0.85099999999999998</c:v>
                </c:pt>
                <c:pt idx="1">
                  <c:v>0.55300000000000005</c:v>
                </c:pt>
                <c:pt idx="2">
                  <c:v>0.62200000000000011</c:v>
                </c:pt>
              </c:numCache>
            </c:numRef>
          </c:val>
          <c:extLst>
            <c:ext xmlns:c16="http://schemas.microsoft.com/office/drawing/2014/chart" uri="{C3380CC4-5D6E-409C-BE32-E72D297353CC}">
              <c16:uniqueId val="{00000001-9C1D-4216-997B-B0D9D0A8C402}"/>
            </c:ext>
          </c:extLst>
        </c:ser>
        <c:ser>
          <c:idx val="2"/>
          <c:order val="2"/>
          <c:tx>
            <c:strRef>
              <c:f>'19'!$D$1</c:f>
              <c:strCache>
                <c:ptCount val="1"/>
                <c:pt idx="0">
                  <c:v>Connais un peu</c:v>
                </c:pt>
              </c:strCache>
            </c:strRef>
          </c:tx>
          <c:spPr>
            <a:solidFill>
              <a:srgbClr val="007DC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'19'!$A$2:$A$4</c:f>
              <c:strCache>
                <c:ptCount val="3"/>
                <c:pt idx="0">
                  <c:v>Outils d’évaluation interactive des risques en ligne (OiRA) </c:v>
                </c:pt>
                <c:pt idx="1">
                  <c:v>Risques émergents/prospective</c:v>
                </c:pt>
                <c:pt idx="2">
                  <c:v>OSHwiki</c:v>
                </c:pt>
              </c:strCache>
            </c:strRef>
          </c:cat>
          <c:val>
            <c:numRef>
              <c:f>'19'!$D$2:$D$4</c:f>
              <c:numCache>
                <c:formatCode>0.0%</c:formatCode>
                <c:ptCount val="3"/>
                <c:pt idx="0">
                  <c:v>0.7350000000000001</c:v>
                </c:pt>
                <c:pt idx="1">
                  <c:v>0.52500000000000002</c:v>
                </c:pt>
                <c:pt idx="2">
                  <c:v>0.63</c:v>
                </c:pt>
              </c:numCache>
            </c:numRef>
          </c:val>
          <c:extLst>
            <c:ext xmlns:c16="http://schemas.microsoft.com/office/drawing/2014/chart" uri="{C3380CC4-5D6E-409C-BE32-E72D297353CC}">
              <c16:uniqueId val="{00000002-9C1D-4216-997B-B0D9D0A8C402}"/>
            </c:ext>
          </c:extLst>
        </c:ser>
        <c:dLbls>
          <c:showLegendKey val="0"/>
          <c:showVal val="0"/>
          <c:showCatName val="0"/>
          <c:showSerName val="0"/>
          <c:showPercent val="0"/>
          <c:showBubbleSize val="0"/>
        </c:dLbls>
        <c:gapWidth val="182"/>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'19'!$B$6</c:f>
              <c:strCache>
                <c:ptCount val="1"/>
                <c:pt idx="0">
                  <c:v>Connais très bien</c:v>
                </c:pt>
              </c:strCache>
            </c:strRef>
          </c:tx>
          <c:spPr>
            <a:solidFill>
              <a:srgbClr val="C1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'19'!$A$7:$A$9</c:f>
              <c:strCache>
                <c:ptCount val="3"/>
                <c:pt idx="0">
                  <c:v>Micro-entreprises et petites entreprises</c:v>
                </c:pt>
                <c:pt idx="1">
                  <c:v>Outils d’évaluation interactive des risques en ligne (OiRA) </c:v>
                </c:pt>
                <c:pt idx="2">
                  <c:v>Campagne «Être bien sur les lieux de travail quel que soit l’âge»</c:v>
                </c:pt>
              </c:strCache>
            </c:strRef>
          </c:cat>
          <c:val>
            <c:numRef>
              <c:f>'19'!$B$7:$B$9</c:f>
              <c:numCache>
                <c:formatCode>0.0%</c:formatCode>
                <c:ptCount val="3"/>
                <c:pt idx="0">
                  <c:v>0.90599999999999992</c:v>
                </c:pt>
                <c:pt idx="1">
                  <c:v>0.88900000000000001</c:v>
                </c:pt>
                <c:pt idx="2">
                  <c:v>0.81400000000000006</c:v>
                </c:pt>
              </c:numCache>
            </c:numRef>
          </c:val>
          <c:extLst>
            <c:ext xmlns:c16="http://schemas.microsoft.com/office/drawing/2014/chart" uri="{C3380CC4-5D6E-409C-BE32-E72D297353CC}">
              <c16:uniqueId val="{00000000-0631-42DD-9098-50FB08D0033C}"/>
            </c:ext>
          </c:extLst>
        </c:ser>
        <c:ser>
          <c:idx val="1"/>
          <c:order val="1"/>
          <c:tx>
            <c:strRef>
              <c:f>'19'!$C$6</c:f>
              <c:strCache>
                <c:ptCount val="1"/>
                <c:pt idx="0">
                  <c:v>Connais bien</c:v>
                </c:pt>
              </c:strCache>
            </c:strRef>
          </c:tx>
          <c:spPr>
            <a:solidFill>
              <a:srgbClr val="A2A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'19'!$A$7:$A$9</c:f>
              <c:strCache>
                <c:ptCount val="3"/>
                <c:pt idx="0">
                  <c:v>Micro-entreprises et petites entreprises</c:v>
                </c:pt>
                <c:pt idx="1">
                  <c:v>Outils d’évaluation interactive des risques en ligne (OiRA) </c:v>
                </c:pt>
                <c:pt idx="2">
                  <c:v>Campagne «Être bien sur les lieux de travail quel que soit l’âge»</c:v>
                </c:pt>
              </c:strCache>
            </c:strRef>
          </c:cat>
          <c:val>
            <c:numRef>
              <c:f>'19'!$C$7:$C$9</c:f>
              <c:numCache>
                <c:formatCode>0.0%</c:formatCode>
                <c:ptCount val="3"/>
                <c:pt idx="0">
                  <c:v>0.88300000000000001</c:v>
                </c:pt>
                <c:pt idx="1">
                  <c:v>0.89500000000000013</c:v>
                </c:pt>
                <c:pt idx="2">
                  <c:v>0.74</c:v>
                </c:pt>
              </c:numCache>
            </c:numRef>
          </c:val>
          <c:extLst>
            <c:ext xmlns:c16="http://schemas.microsoft.com/office/drawing/2014/chart" uri="{C3380CC4-5D6E-409C-BE32-E72D297353CC}">
              <c16:uniqueId val="{00000001-0631-42DD-9098-50FB08D0033C}"/>
            </c:ext>
          </c:extLst>
        </c:ser>
        <c:ser>
          <c:idx val="2"/>
          <c:order val="2"/>
          <c:tx>
            <c:strRef>
              <c:f>'19'!$D$6</c:f>
              <c:strCache>
                <c:ptCount val="1"/>
                <c:pt idx="0">
                  <c:v>Connais un peu</c:v>
                </c:pt>
              </c:strCache>
            </c:strRef>
          </c:tx>
          <c:spPr>
            <a:solidFill>
              <a:srgbClr val="007D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'19'!$A$7:$A$9</c:f>
              <c:strCache>
                <c:ptCount val="3"/>
                <c:pt idx="0">
                  <c:v>Micro-entreprises et petites entreprises</c:v>
                </c:pt>
                <c:pt idx="1">
                  <c:v>Outils d’évaluation interactive des risques en ligne (OiRA) </c:v>
                </c:pt>
                <c:pt idx="2">
                  <c:v>Campagne «Être bien sur les lieux de travail quel que soit l’âge»</c:v>
                </c:pt>
              </c:strCache>
            </c:strRef>
          </c:cat>
          <c:val>
            <c:numRef>
              <c:f>'19'!$D$7:$D$9</c:f>
              <c:numCache>
                <c:formatCode>0.0%</c:formatCode>
                <c:ptCount val="3"/>
                <c:pt idx="0">
                  <c:v>0.80200000000000005</c:v>
                </c:pt>
                <c:pt idx="1">
                  <c:v>0.81800000000000006</c:v>
                </c:pt>
                <c:pt idx="2">
                  <c:v>0.61</c:v>
                </c:pt>
              </c:numCache>
            </c:numRef>
          </c:val>
          <c:extLst>
            <c:ext xmlns:c16="http://schemas.microsoft.com/office/drawing/2014/chart" uri="{C3380CC4-5D6E-409C-BE32-E72D297353CC}">
              <c16:uniqueId val="{00000002-0631-42DD-9098-50FB08D0033C}"/>
            </c:ext>
          </c:extLst>
        </c:ser>
        <c:dLbls>
          <c:dLblPos val="outEnd"/>
          <c:showLegendKey val="0"/>
          <c:showVal val="1"/>
          <c:showCatName val="0"/>
          <c:showSerName val="0"/>
          <c:showPercent val="0"/>
          <c:showBubbleSize val="0"/>
        </c:dLbls>
        <c:gapWidth val="182"/>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45218506879465"/>
          <c:y val="0"/>
          <c:w val="0.8489043465979309"/>
          <c:h val="0.9376156439087554"/>
        </c:manualLayout>
      </c:layout>
      <c:barChart>
        <c:barDir val="bar"/>
        <c:grouping val="clustered"/>
        <c:varyColors val="0"/>
        <c:ser>
          <c:idx val="0"/>
          <c:order val="0"/>
          <c:tx>
            <c:strRef>
              <c:f>'20'!$C$1</c:f>
              <c:strCache>
                <c:ptCount val="1"/>
                <c:pt idx="0">
                  <c:v>Satisfaction</c:v>
                </c:pt>
              </c:strCache>
            </c:strRef>
          </c:tx>
          <c:spPr>
            <a:solidFill>
              <a:srgbClr val="007D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'20'!$A$2:$B$9</c:f>
              <c:multiLvlStrCache>
                <c:ptCount val="8"/>
                <c:lvl>
                  <c:pt idx="0">
                    <c:v>Oui</c:v>
                  </c:pt>
                  <c:pt idx="1">
                    <c:v>Non</c:v>
                  </c:pt>
                  <c:pt idx="2">
                    <c:v>Oui</c:v>
                  </c:pt>
                  <c:pt idx="3">
                    <c:v>Non</c:v>
                  </c:pt>
                  <c:pt idx="4">
                    <c:v>Oui</c:v>
                  </c:pt>
                  <c:pt idx="5">
                    <c:v>Non</c:v>
                  </c:pt>
                  <c:pt idx="6">
                    <c:v>Oui</c:v>
                  </c:pt>
                  <c:pt idx="7">
                    <c:v>Non</c:v>
                  </c:pt>
                </c:lvl>
                <c:lvl>
                  <c:pt idx="0">
                    <c:v>Micro-entreprises et petites entreprises</c:v>
                  </c:pt>
                  <c:pt idx="2">
                    <c:v>Maladies professionnelles</c:v>
                  </c:pt>
                  <c:pt idx="4">
                    <c:v>Risques émergents/prospective</c:v>
                  </c:pt>
                  <c:pt idx="6">
                    <c:v>Enquête sur les entreprises ESENER</c:v>
                  </c:pt>
                </c:lvl>
              </c:multiLvlStrCache>
            </c:multiLvlStrRef>
          </c:cat>
          <c:val>
            <c:numRef>
              <c:f>'20'!$C$2:$C$9</c:f>
              <c:numCache>
                <c:formatCode>0.0%</c:formatCode>
                <c:ptCount val="8"/>
                <c:pt idx="0">
                  <c:v>0.87994217109812056</c:v>
                </c:pt>
                <c:pt idx="1">
                  <c:v>0.67318673308225008</c:v>
                </c:pt>
                <c:pt idx="2">
                  <c:v>0.91238792969995841</c:v>
                </c:pt>
                <c:pt idx="3">
                  <c:v>0.73888002003317999</c:v>
                </c:pt>
                <c:pt idx="4">
                  <c:v>0.93273643186257549</c:v>
                </c:pt>
                <c:pt idx="5">
                  <c:v>0.81237306670832687</c:v>
                </c:pt>
                <c:pt idx="6">
                  <c:v>0.93603865572303724</c:v>
                </c:pt>
                <c:pt idx="7">
                  <c:v>0.82806474475225644</c:v>
                </c:pt>
              </c:numCache>
            </c:numRef>
          </c:val>
          <c:extLst>
            <c:ext xmlns:c16="http://schemas.microsoft.com/office/drawing/2014/chart" uri="{C3380CC4-5D6E-409C-BE32-E72D297353CC}">
              <c16:uniqueId val="{00000000-B5CC-4D58-90A9-B4EDCFFD9AB7}"/>
            </c:ext>
          </c:extLst>
        </c:ser>
        <c:dLbls>
          <c:dLblPos val="outEnd"/>
          <c:showLegendKey val="0"/>
          <c:showVal val="1"/>
          <c:showCatName val="0"/>
          <c:showSerName val="0"/>
          <c:showPercent val="0"/>
          <c:showBubbleSize val="0"/>
        </c:dLbls>
        <c:gapWidth val="50"/>
        <c:axId val="359257264"/>
        <c:axId val="511254880"/>
      </c:barChart>
      <c:catAx>
        <c:axId val="35925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1254880"/>
        <c:crosses val="autoZero"/>
        <c:auto val="1"/>
        <c:lblAlgn val="ctr"/>
        <c:lblOffset val="100"/>
        <c:noMultiLvlLbl val="0"/>
      </c:catAx>
      <c:valAx>
        <c:axId val="511254880"/>
        <c:scaling>
          <c:orientation val="minMax"/>
          <c:max val="1"/>
        </c:scaling>
        <c:delete val="1"/>
        <c:axPos val="t"/>
        <c:numFmt formatCode="0%" sourceLinked="0"/>
        <c:majorTickMark val="none"/>
        <c:minorTickMark val="none"/>
        <c:tickLblPos val="nextTo"/>
        <c:crossAx val="35925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'4'!$B$18</c:f>
              <c:strCache>
                <c:ptCount val="1"/>
                <c:pt idx="0">
                  <c:v>pourcentage</c:v>
                </c:pt>
              </c:strCache>
            </c:strRef>
          </c:tx>
          <c:spPr>
            <a:solidFill>
              <a:srgbClr val="264283"/>
            </a:solidFill>
            <a:ln>
              <a:noFill/>
            </a:ln>
            <a:effectLst/>
          </c:spPr>
          <c:invertIfNegative val="0"/>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F3AA-412B-B8F5-13D3D3F5725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'4'!$A$19:$A$35</c:f>
              <c:strCache>
                <c:ptCount val="17"/>
                <c:pt idx="0">
                  <c:v>Société privée (grande entreprise)</c:v>
                </c:pt>
                <c:pt idx="1">
                  <c:v>Société privée (PME)</c:v>
                </c:pt>
                <c:pt idx="2">
                  <c:v>Organisme public national (y compris l’inspection du travail)</c:v>
                </c:pt>
                <c:pt idx="3">
                  <c:v>Prestataire de services SST, par ex. consultant</c:v>
                </c:pt>
                <c:pt idx="4">
                  <c:v>Université/Institut de recherche</c:v>
                </c:pt>
                <c:pt idx="5">
                  <c:v>Syndicat (national)</c:v>
                </c:pt>
                <c:pt idx="6">
                  <c:v>Organisation nationale chargée de l’élaboration des politiques</c:v>
                </c:pt>
                <c:pt idx="7">
                  <c:v>Organisation non gouvernementale (ONG) nationale</c:v>
                </c:pt>
                <c:pt idx="8">
                  <c:v>Réseau, ONG ou association au niveau de l’UE</c:v>
                </c:pt>
                <c:pt idx="9">
                  <c:v>Institution ou organe de l’UE</c:v>
                </c:pt>
                <c:pt idx="10">
                  <c:v>Association d’employeurs (nationale)</c:v>
                </c:pt>
                <c:pt idx="11">
                  <c:v>Organisme public international</c:v>
                </c:pt>
                <c:pt idx="12">
                  <c:v>Syndicat (européen)</c:v>
                </c:pt>
                <c:pt idx="13">
                  <c:v>Organisation de journalistes/médias</c:v>
                </c:pt>
                <c:pt idx="14">
                  <c:v>Organisme d’assurance obligatoire</c:v>
                </c:pt>
                <c:pt idx="15">
                  <c:v>Association d’employeurs (européenne)</c:v>
                </c:pt>
                <c:pt idx="16">
                  <c:v>Autre</c:v>
                </c:pt>
              </c:strCache>
            </c:strRef>
          </c:cat>
          <c:val>
            <c:numRef>
              <c:f>'4'!$B$19:$B$35</c:f>
              <c:numCache>
                <c:formatCode>0%</c:formatCode>
                <c:ptCount val="17"/>
                <c:pt idx="0">
                  <c:v>0.22</c:v>
                </c:pt>
                <c:pt idx="1">
                  <c:v>0.2</c:v>
                </c:pt>
                <c:pt idx="2">
                  <c:v>0.15</c:v>
                </c:pt>
                <c:pt idx="3">
                  <c:v>0.13</c:v>
                </c:pt>
                <c:pt idx="4">
                  <c:v>0.12</c:v>
                </c:pt>
                <c:pt idx="5">
                  <c:v>0.05</c:v>
                </c:pt>
                <c:pt idx="6">
                  <c:v>0.03</c:v>
                </c:pt>
                <c:pt idx="7">
                  <c:v>0.02</c:v>
                </c:pt>
                <c:pt idx="8">
                  <c:v>0.02</c:v>
                </c:pt>
                <c:pt idx="9">
                  <c:v>0.02</c:v>
                </c:pt>
                <c:pt idx="10">
                  <c:v>0.02</c:v>
                </c:pt>
                <c:pt idx="11">
                  <c:v>0.02</c:v>
                </c:pt>
                <c:pt idx="12">
                  <c:v>0.01</c:v>
                </c:pt>
                <c:pt idx="13">
                  <c:v>0.01</c:v>
                </c:pt>
                <c:pt idx="14">
                  <c:v>0.01</c:v>
                </c:pt>
                <c:pt idx="15">
                  <c:v>0.01</c:v>
                </c:pt>
                <c:pt idx="16">
                  <c:v>0.1</c:v>
                </c:pt>
              </c:numCache>
            </c:numRef>
          </c:val>
          <c:extLst>
            <c:ext xmlns:c16="http://schemas.microsoft.com/office/drawing/2014/chart" uri="{C3380CC4-5D6E-409C-BE32-E72D297353CC}">
              <c16:uniqueId val="{00000002-F3AA-412B-B8F5-13D3D3F57253}"/>
            </c:ext>
          </c:extLst>
        </c:ser>
        <c:dLbls>
          <c:showLegendKey val="0"/>
          <c:showVal val="0"/>
          <c:showCatName val="0"/>
          <c:showSerName val="0"/>
          <c:showPercent val="0"/>
          <c:showBubbleSize val="0"/>
        </c:dLbls>
        <c:gapWidth val="79"/>
        <c:axId val="407693744"/>
        <c:axId val="407688824"/>
      </c:barChart>
      <c:catAx>
        <c:axId val="40769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688824"/>
        <c:crosses val="autoZero"/>
        <c:auto val="1"/>
        <c:lblAlgn val="ctr"/>
        <c:lblOffset val="100"/>
        <c:noMultiLvlLbl val="0"/>
      </c:catAx>
      <c:valAx>
        <c:axId val="407688824"/>
        <c:scaling>
          <c:orientation val="minMax"/>
        </c:scaling>
        <c:delete val="1"/>
        <c:axPos val="t"/>
        <c:numFmt formatCode="0%" sourceLinked="1"/>
        <c:majorTickMark val="none"/>
        <c:minorTickMark val="none"/>
        <c:tickLblPos val="nextTo"/>
        <c:crossAx val="4076937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'5'!$A$2</c:f>
              <c:strCache>
                <c:ptCount val="1"/>
                <c:pt idx="0">
                  <c:v>pas du tout d’accord</c:v>
                </c:pt>
              </c:strCache>
            </c:strRef>
          </c:tx>
          <c:spPr>
            <a:solidFill>
              <a:schemeClr val="accent1"/>
            </a:solidFill>
            <a:ln>
              <a:noFill/>
            </a:ln>
            <a:effectLst/>
          </c:spPr>
          <c:invertIfNegative val="0"/>
          <c:dLbls>
            <c:delete val="1"/>
          </c:dLbls>
          <c:cat>
            <c:strRef>
              <c:f>'5'!$B$1:$H$1</c:f>
              <c:strCache>
                <c:ptCount val="7"/>
                <c:pt idx="0">
                  <c:v>2018 L’EU-OSHA est une organisation performante.</c:v>
                </c:pt>
                <c:pt idx="1">
                  <c:v>2016 L’EU-OSHA est une organisation performante.</c:v>
                </c:pt>
                <c:pt idx="3">
                  <c:v>Le travail de l’EU-OSHA cible les bonnes priorités en matière de SST.</c:v>
                </c:pt>
                <c:pt idx="4">
                  <c:v>Le travail de l’EU-OSHA apporte de la valeur ajoutée au travail sur la SST réalisé par d’autres acteurs, par ex. par des organisations nationales.</c:v>
                </c:pt>
                <c:pt idx="5">
                  <c:v>L’EU-OSHA m’oriente vers les connaissances dont j’ai besoin sur la SST.</c:v>
                </c:pt>
                <c:pt idx="6">
                  <c:v>L’EU-OSHA m’oriente vers les connaissances dont j’ai besoin sur la SST.</c:v>
                </c:pt>
              </c:strCache>
            </c:strRef>
          </c:cat>
          <c:val>
            <c:numRef>
              <c:f>'5'!$B$2:$H$2</c:f>
              <c:numCache>
                <c:formatCode>0%</c:formatCode>
                <c:ptCount val="7"/>
                <c:pt idx="0">
                  <c:v>1.6858536585365853E-2</c:v>
                </c:pt>
                <c:pt idx="1">
                  <c:v>0.01</c:v>
                </c:pt>
                <c:pt idx="3">
                  <c:v>1.5046296296296301E-2</c:v>
                </c:pt>
                <c:pt idx="4">
                  <c:v>1.9675925925925899E-2</c:v>
                </c:pt>
                <c:pt idx="5">
                  <c:v>1.9675925925925899E-2</c:v>
                </c:pt>
                <c:pt idx="6">
                  <c:v>1.5046296296296301E-2</c:v>
                </c:pt>
              </c:numCache>
            </c:numRef>
          </c:val>
          <c:extLst>
            <c:ext xmlns:c16="http://schemas.microsoft.com/office/drawing/2014/chart" uri="{C3380CC4-5D6E-409C-BE32-E72D297353CC}">
              <c16:uniqueId val="{00000000-07F3-4142-A5AE-9339F38492B6}"/>
            </c:ext>
          </c:extLst>
        </c:ser>
        <c:ser>
          <c:idx val="1"/>
          <c:order val="1"/>
          <c:tx>
            <c:strRef>
              <c:f>'5'!$A$3</c:f>
              <c:strCache>
                <c:ptCount val="1"/>
                <c:pt idx="0">
                  <c:v>pas d’accord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'5'!$B$1:$H$1</c:f>
              <c:strCache>
                <c:ptCount val="7"/>
                <c:pt idx="0">
                  <c:v>2018 L’EU-OSHA est une organisation performante.</c:v>
                </c:pt>
                <c:pt idx="1">
                  <c:v>2016 L’EU-OSHA est une organisation performante.</c:v>
                </c:pt>
                <c:pt idx="3">
                  <c:v>Le travail de l’EU-OSHA cible les bonnes priorités en matière de SST.</c:v>
                </c:pt>
                <c:pt idx="4">
                  <c:v>Le travail de l’EU-OSHA apporte de la valeur ajoutée au travail sur la SST réalisé par d’autres acteurs, par ex. par des organisations nationales.</c:v>
                </c:pt>
                <c:pt idx="5">
                  <c:v>L’EU-OSHA m’oriente vers les connaissances dont j’ai besoin sur la SST.</c:v>
                </c:pt>
                <c:pt idx="6">
                  <c:v>L’EU-OSHA m’oriente vers les connaissances dont j’ai besoin sur la SST.</c:v>
                </c:pt>
              </c:strCache>
            </c:strRef>
          </c:cat>
          <c:val>
            <c:numRef>
              <c:f>'5'!$B$3:$H$3</c:f>
              <c:numCache>
                <c:formatCode>0%</c:formatCode>
                <c:ptCount val="7"/>
                <c:pt idx="0">
                  <c:v>7.465923344947735E-2</c:v>
                </c:pt>
                <c:pt idx="1">
                  <c:v>0.13</c:v>
                </c:pt>
                <c:pt idx="3">
                  <c:v>9.375E-2</c:v>
                </c:pt>
                <c:pt idx="4">
                  <c:v>0.102430555555556</c:v>
                </c:pt>
                <c:pt idx="5">
                  <c:v>0.139467592592593</c:v>
                </c:pt>
                <c:pt idx="6">
                  <c:v>0.106481481481481</c:v>
                </c:pt>
              </c:numCache>
            </c:numRef>
          </c:val>
          <c:extLst>
            <c:ext xmlns:c16="http://schemas.microsoft.com/office/drawing/2014/chart" uri="{C3380CC4-5D6E-409C-BE32-E72D297353CC}">
              <c16:uniqueId val="{00000001-07F3-4142-A5AE-9339F38492B6}"/>
            </c:ext>
          </c:extLst>
        </c:ser>
        <c:ser>
          <c:idx val="2"/>
          <c:order val="2"/>
          <c:tx>
            <c:strRef>
              <c:f>'5'!$A$4</c:f>
              <c:strCache>
                <c:ptCount val="1"/>
                <c:pt idx="0">
                  <c:v>d’accord</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'5'!$B$1:$H$1</c:f>
              <c:strCache>
                <c:ptCount val="7"/>
                <c:pt idx="0">
                  <c:v>2018 L’EU-OSHA est une organisation performante.</c:v>
                </c:pt>
                <c:pt idx="1">
                  <c:v>2016 L’EU-OSHA est une organisation performante.</c:v>
                </c:pt>
                <c:pt idx="3">
                  <c:v>Le travail de l’EU-OSHA cible les bonnes priorités en matière de SST.</c:v>
                </c:pt>
                <c:pt idx="4">
                  <c:v>Le travail de l’EU-OSHA apporte de la valeur ajoutée au travail sur la SST réalisé par d’autres acteurs, par ex. par des organisations nationales.</c:v>
                </c:pt>
                <c:pt idx="5">
                  <c:v>L’EU-OSHA m’oriente vers les connaissances dont j’ai besoin sur la SST.</c:v>
                </c:pt>
                <c:pt idx="6">
                  <c:v>L’EU-OSHA m’oriente vers les connaissances dont j’ai besoin sur la SST.</c:v>
                </c:pt>
              </c:strCache>
            </c:strRef>
          </c:cat>
          <c:val>
            <c:numRef>
              <c:f>'5'!$B$4:$H$4</c:f>
              <c:numCache>
                <c:formatCode>0%</c:formatCode>
                <c:ptCount val="7"/>
                <c:pt idx="0">
                  <c:v>0.65387038327526137</c:v>
                </c:pt>
                <c:pt idx="1">
                  <c:v>0.75</c:v>
                </c:pt>
                <c:pt idx="3">
                  <c:v>0.73206018518518501</c:v>
                </c:pt>
                <c:pt idx="4">
                  <c:v>0.67418981481481499</c:v>
                </c:pt>
                <c:pt idx="5">
                  <c:v>0.63425925925925897</c:v>
                </c:pt>
                <c:pt idx="6">
                  <c:v>0.66493055555555602</c:v>
                </c:pt>
              </c:numCache>
            </c:numRef>
          </c:val>
          <c:extLst>
            <c:ext xmlns:c16="http://schemas.microsoft.com/office/drawing/2014/chart" uri="{C3380CC4-5D6E-409C-BE32-E72D297353CC}">
              <c16:uniqueId val="{00000002-07F3-4142-A5AE-9339F38492B6}"/>
            </c:ext>
          </c:extLst>
        </c:ser>
        <c:ser>
          <c:idx val="3"/>
          <c:order val="3"/>
          <c:tx>
            <c:strRef>
              <c:f>'5'!$A$5</c:f>
              <c:strCache>
                <c:ptCount val="1"/>
                <c:pt idx="0">
                  <c:v>tout à fait d’accord</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'5'!$B$1:$H$1</c:f>
              <c:strCache>
                <c:ptCount val="7"/>
                <c:pt idx="0">
                  <c:v>2018 L’EU-OSHA est une organisation performante.</c:v>
                </c:pt>
                <c:pt idx="1">
                  <c:v>2016 L’EU-OSHA est une organisation performante.</c:v>
                </c:pt>
                <c:pt idx="3">
                  <c:v>Le travail de l’EU-OSHA cible les bonnes priorités en matière de SST.</c:v>
                </c:pt>
                <c:pt idx="4">
                  <c:v>Le travail de l’EU-OSHA apporte de la valeur ajoutée au travail sur la SST réalisé par d’autres acteurs, par ex. par des organisations nationales.</c:v>
                </c:pt>
                <c:pt idx="5">
                  <c:v>L’EU-OSHA m’oriente vers les connaissances dont j’ai besoin sur la SST.</c:v>
                </c:pt>
                <c:pt idx="6">
                  <c:v>L’EU-OSHA m’oriente vers les connaissances dont j’ai besoin sur la SST.</c:v>
                </c:pt>
              </c:strCache>
            </c:strRef>
          </c:cat>
          <c:val>
            <c:numRef>
              <c:f>'5'!$B$5:$H$5</c:f>
              <c:numCache>
                <c:formatCode>0%</c:formatCode>
                <c:ptCount val="7"/>
                <c:pt idx="0">
                  <c:v>0.25408222996515678</c:v>
                </c:pt>
                <c:pt idx="1">
                  <c:v>0.11</c:v>
                </c:pt>
                <c:pt idx="3">
                  <c:v>0.15914351851851899</c:v>
                </c:pt>
                <c:pt idx="4">
                  <c:v>0.203703703703704</c:v>
                </c:pt>
                <c:pt idx="5">
                  <c:v>0.20659722222222199</c:v>
                </c:pt>
                <c:pt idx="6">
                  <c:v>0.21354166666666699</c:v>
                </c:pt>
              </c:numCache>
            </c:numRef>
          </c:val>
          <c:extLst>
            <c:ext xmlns:c16="http://schemas.microsoft.com/office/drawing/2014/chart" uri="{C3380CC4-5D6E-409C-BE32-E72D297353CC}">
              <c16:uniqueId val="{00000003-07F3-4142-A5AE-9339F38492B6}"/>
            </c:ext>
          </c:extLst>
        </c:ser>
        <c:dLbls>
          <c:dLblPos val="ctr"/>
          <c:showLegendKey val="0"/>
          <c:showVal val="1"/>
          <c:showCatName val="0"/>
          <c:showSerName val="0"/>
          <c:showPercent val="0"/>
          <c:showBubbleSize val="0"/>
        </c:dLbls>
        <c:gapWidth val="150"/>
        <c:overlap val="100"/>
        <c:axId val="668629752"/>
        <c:axId val="668630080"/>
      </c:barChart>
      <c:catAx>
        <c:axId val="66862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68630080"/>
        <c:crosses val="autoZero"/>
        <c:auto val="1"/>
        <c:lblAlgn val="ctr"/>
        <c:lblOffset val="100"/>
        <c:noMultiLvlLbl val="0"/>
      </c:catAx>
      <c:valAx>
        <c:axId val="668630080"/>
        <c:scaling>
          <c:orientation val="minMax"/>
        </c:scaling>
        <c:delete val="1"/>
        <c:axPos val="l"/>
        <c:numFmt formatCode="0%" sourceLinked="1"/>
        <c:majorTickMark val="none"/>
        <c:minorTickMark val="none"/>
        <c:tickLblPos val="nextTo"/>
        <c:crossAx val="668629752"/>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'6'!$A$3</c:f>
              <c:strCache>
                <c:ptCount val="1"/>
                <c:pt idx="0">
                  <c:v>pas du tout d’accord</c:v>
                </c:pt>
              </c:strCache>
            </c:strRef>
          </c:tx>
          <c:spPr>
            <a:solidFill>
              <a:schemeClr val="accent1"/>
            </a:solidFill>
            <a:ln>
              <a:noFill/>
            </a:ln>
            <a:effectLst/>
          </c:spPr>
          <c:invertIfNegative val="0"/>
          <c:dLbls>
            <c:delete val="1"/>
          </c:dLbls>
          <c:cat>
            <c:multiLvlStrRef>
              <c:f>'6'!$B$1:$P$2</c:f>
              <c:multiLvlStrCache>
                <c:ptCount val="15"/>
                <c:lvl>
                  <c:pt idx="0">
                    <c:v>Responsables politiques</c:v>
                  </c:pt>
                  <c:pt idx="1">
                    <c:v>Intermédiaires</c:v>
                  </c:pt>
                  <c:pt idx="2">
                    <c:v>Autre</c:v>
                  </c:pt>
                  <c:pt idx="3">
                    <c:v>Responsables politiques</c:v>
                  </c:pt>
                  <c:pt idx="4">
                    <c:v>Intermédiaires</c:v>
                  </c:pt>
                  <c:pt idx="5">
                    <c:v>Autre</c:v>
                  </c:pt>
                  <c:pt idx="6">
                    <c:v>Responsables politiques</c:v>
                  </c:pt>
                  <c:pt idx="7">
                    <c:v>Intermédiaires</c:v>
                  </c:pt>
                  <c:pt idx="8">
                    <c:v>Autre</c:v>
                  </c:pt>
                  <c:pt idx="9">
                    <c:v>Responsables politiques</c:v>
                  </c:pt>
                  <c:pt idx="10">
                    <c:v>Intermédiaires</c:v>
                  </c:pt>
                  <c:pt idx="11">
                    <c:v>Autre</c:v>
                  </c:pt>
                  <c:pt idx="12">
                    <c:v>Responsables politiques</c:v>
                  </c:pt>
                  <c:pt idx="13">
                    <c:v>Intermédiaires</c:v>
                  </c:pt>
                  <c:pt idx="14">
                    <c:v>Autre</c:v>
                  </c:pt>
                </c:lvl>
                <c:lvl>
                  <c:pt idx="0">
                    <c:v>2018 L’EU-OSHA est une organisation performante.</c:v>
                  </c:pt>
                  <c:pt idx="3">
                    <c:v>Le travail de l’EU-OSHA cible les bonnes priorités en matière de SST.</c:v>
                  </c:pt>
                  <c:pt idx="6">
                    <c:v>Le travail de l’EU-OSHA apporte de la valeur ajoutée au travail sur la SST réalisé par d’autres acteurs, par ex. par des organisations nationales.</c:v>
                  </c:pt>
                  <c:pt idx="9">
                    <c:v>L’EU-OSHA m’oriente vers les connaissances dont j’ai besoin sur la SST.</c:v>
                  </c:pt>
                  <c:pt idx="12">
                    <c:v>L’EU-OSHA m’oriente vers les connaissances dont j’ai besoin sur la SST.</c:v>
                  </c:pt>
                </c:lvl>
              </c:multiLvlStrCache>
            </c:multiLvlStrRef>
          </c:cat>
          <c:val>
            <c:numRef>
              <c:f>'6'!$B$3:$P$3</c:f>
              <c:numCache>
                <c:formatCode>0%</c:formatCode>
                <c:ptCount val="15"/>
                <c:pt idx="0">
                  <c:v>0.02</c:v>
                </c:pt>
                <c:pt idx="1">
                  <c:v>0.02</c:v>
                </c:pt>
                <c:pt idx="2">
                  <c:v>0.01</c:v>
                </c:pt>
                <c:pt idx="3">
                  <c:v>1.21130551816958E-2</c:v>
                </c:pt>
                <c:pt idx="4">
                  <c:v>1.47819660014782E-2</c:v>
                </c:pt>
                <c:pt idx="5">
                  <c:v>2.3529411764705899E-2</c:v>
                </c:pt>
                <c:pt idx="6">
                  <c:v>1.8842530282638E-2</c:v>
                </c:pt>
                <c:pt idx="7">
                  <c:v>2.21729490022173E-2</c:v>
                </c:pt>
                <c:pt idx="8">
                  <c:v>5.8823529411764696E-3</c:v>
                </c:pt>
                <c:pt idx="9">
                  <c:v>1.74966352624495E-2</c:v>
                </c:pt>
                <c:pt idx="10">
                  <c:v>1.8477457501847701E-2</c:v>
                </c:pt>
                <c:pt idx="11">
                  <c:v>1.7647058823529401E-2</c:v>
                </c:pt>
                <c:pt idx="12">
                  <c:v>1.4804845222072699E-2</c:v>
                </c:pt>
                <c:pt idx="13">
                  <c:v>1.40428677014043E-2</c:v>
                </c:pt>
                <c:pt idx="14">
                  <c:v>1.1764705882352899E-2</c:v>
                </c:pt>
              </c:numCache>
            </c:numRef>
          </c:val>
          <c:extLst>
            <c:ext xmlns:c16="http://schemas.microsoft.com/office/drawing/2014/chart" uri="{C3380CC4-5D6E-409C-BE32-E72D297353CC}">
              <c16:uniqueId val="{00000000-4FC4-4B56-818B-A3F7AD028DE6}"/>
            </c:ext>
          </c:extLst>
        </c:ser>
        <c:ser>
          <c:idx val="1"/>
          <c:order val="1"/>
          <c:tx>
            <c:strRef>
              <c:f>'6'!$A$4</c:f>
              <c:strCache>
                <c:ptCount val="1"/>
                <c:pt idx="0">
                  <c:v>pas d’accord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'6'!$B$1:$P$2</c:f>
              <c:multiLvlStrCache>
                <c:ptCount val="15"/>
                <c:lvl>
                  <c:pt idx="0">
                    <c:v>Responsables politiques</c:v>
                  </c:pt>
                  <c:pt idx="1">
                    <c:v>Intermédiaires</c:v>
                  </c:pt>
                  <c:pt idx="2">
                    <c:v>Autre</c:v>
                  </c:pt>
                  <c:pt idx="3">
                    <c:v>Responsables politiques</c:v>
                  </c:pt>
                  <c:pt idx="4">
                    <c:v>Intermédiaires</c:v>
                  </c:pt>
                  <c:pt idx="5">
                    <c:v>Autre</c:v>
                  </c:pt>
                  <c:pt idx="6">
                    <c:v>Responsables politiques</c:v>
                  </c:pt>
                  <c:pt idx="7">
                    <c:v>Intermédiaires</c:v>
                  </c:pt>
                  <c:pt idx="8">
                    <c:v>Autre</c:v>
                  </c:pt>
                  <c:pt idx="9">
                    <c:v>Responsables politiques</c:v>
                  </c:pt>
                  <c:pt idx="10">
                    <c:v>Intermédiaires</c:v>
                  </c:pt>
                  <c:pt idx="11">
                    <c:v>Autre</c:v>
                  </c:pt>
                  <c:pt idx="12">
                    <c:v>Responsables politiques</c:v>
                  </c:pt>
                  <c:pt idx="13">
                    <c:v>Intermédiaires</c:v>
                  </c:pt>
                  <c:pt idx="14">
                    <c:v>Autre</c:v>
                  </c:pt>
                </c:lvl>
                <c:lvl>
                  <c:pt idx="0">
                    <c:v>2018 L’EU-OSHA est une organisation performante.</c:v>
                  </c:pt>
                  <c:pt idx="3">
                    <c:v>Le travail de l’EU-OSHA cible les bonnes priorités en matière de SST.</c:v>
                  </c:pt>
                  <c:pt idx="6">
                    <c:v>Le travail de l’EU-OSHA apporte de la valeur ajoutée au travail sur la SST réalisé par d’autres acteurs, par ex. par des organisations nationales.</c:v>
                  </c:pt>
                  <c:pt idx="9">
                    <c:v>L’EU-OSHA m’oriente vers les connaissances dont j’ai besoin sur la SST.</c:v>
                  </c:pt>
                  <c:pt idx="12">
                    <c:v>L’EU-OSHA m’oriente vers les connaissances dont j’ai besoin sur la SST.</c:v>
                  </c:pt>
                </c:lvl>
              </c:multiLvlStrCache>
            </c:multiLvlStrRef>
          </c:cat>
          <c:val>
            <c:numRef>
              <c:f>'6'!$B$4:$P$4</c:f>
              <c:numCache>
                <c:formatCode>0%</c:formatCode>
                <c:ptCount val="15"/>
                <c:pt idx="0">
                  <c:v>6.6000000000000003E-2</c:v>
                </c:pt>
                <c:pt idx="1">
                  <c:v>7.5999999999999998E-2</c:v>
                </c:pt>
                <c:pt idx="2">
                  <c:v>7.5999999999999998E-2</c:v>
                </c:pt>
                <c:pt idx="3">
                  <c:v>8.7483176312247599E-2</c:v>
                </c:pt>
                <c:pt idx="4">
                  <c:v>0.10125646711012599</c:v>
                </c:pt>
                <c:pt idx="5">
                  <c:v>7.0588235294117604E-2</c:v>
                </c:pt>
                <c:pt idx="6">
                  <c:v>9.1520861372812901E-2</c:v>
                </c:pt>
                <c:pt idx="7">
                  <c:v>0.104951958610495</c:v>
                </c:pt>
                <c:pt idx="8">
                  <c:v>0.129411764705882</c:v>
                </c:pt>
                <c:pt idx="9">
                  <c:v>0.142664872139973</c:v>
                </c:pt>
                <c:pt idx="10">
                  <c:v>0.15003695491500399</c:v>
                </c:pt>
                <c:pt idx="11">
                  <c:v>8.2352941176470601E-2</c:v>
                </c:pt>
                <c:pt idx="12">
                  <c:v>0.107671601615074</c:v>
                </c:pt>
                <c:pt idx="13">
                  <c:v>0.11529933481153</c:v>
                </c:pt>
                <c:pt idx="14">
                  <c:v>8.2352941176470601E-2</c:v>
                </c:pt>
              </c:numCache>
            </c:numRef>
          </c:val>
          <c:extLst>
            <c:ext xmlns:c16="http://schemas.microsoft.com/office/drawing/2014/chart" uri="{C3380CC4-5D6E-409C-BE32-E72D297353CC}">
              <c16:uniqueId val="{00000001-4FC4-4B56-818B-A3F7AD028DE6}"/>
            </c:ext>
          </c:extLst>
        </c:ser>
        <c:ser>
          <c:idx val="2"/>
          <c:order val="2"/>
          <c:tx>
            <c:strRef>
              <c:f>'6'!$A$5</c:f>
              <c:strCache>
                <c:ptCount val="1"/>
                <c:pt idx="0">
                  <c:v>d’accord</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'6'!$B$1:$P$2</c:f>
              <c:multiLvlStrCache>
                <c:ptCount val="15"/>
                <c:lvl>
                  <c:pt idx="0">
                    <c:v>Responsables politiques</c:v>
                  </c:pt>
                  <c:pt idx="1">
                    <c:v>Intermédiaires</c:v>
                  </c:pt>
                  <c:pt idx="2">
                    <c:v>Autre</c:v>
                  </c:pt>
                  <c:pt idx="3">
                    <c:v>Responsables politiques</c:v>
                  </c:pt>
                  <c:pt idx="4">
                    <c:v>Intermédiaires</c:v>
                  </c:pt>
                  <c:pt idx="5">
                    <c:v>Autre</c:v>
                  </c:pt>
                  <c:pt idx="6">
                    <c:v>Responsables politiques</c:v>
                  </c:pt>
                  <c:pt idx="7">
                    <c:v>Intermédiaires</c:v>
                  </c:pt>
                  <c:pt idx="8">
                    <c:v>Autre</c:v>
                  </c:pt>
                  <c:pt idx="9">
                    <c:v>Responsables politiques</c:v>
                  </c:pt>
                  <c:pt idx="10">
                    <c:v>Intermédiaires</c:v>
                  </c:pt>
                  <c:pt idx="11">
                    <c:v>Autre</c:v>
                  </c:pt>
                  <c:pt idx="12">
                    <c:v>Responsables politiques</c:v>
                  </c:pt>
                  <c:pt idx="13">
                    <c:v>Intermédiaires</c:v>
                  </c:pt>
                  <c:pt idx="14">
                    <c:v>Autre</c:v>
                  </c:pt>
                </c:lvl>
                <c:lvl>
                  <c:pt idx="0">
                    <c:v>2018 L’EU-OSHA est une organisation performante.</c:v>
                  </c:pt>
                  <c:pt idx="3">
                    <c:v>Le travail de l’EU-OSHA cible les bonnes priorités en matière de SST.</c:v>
                  </c:pt>
                  <c:pt idx="6">
                    <c:v>Le travail de l’EU-OSHA apporte de la valeur ajoutée au travail sur la SST réalisé par d’autres acteurs, par ex. par des organisations nationales.</c:v>
                  </c:pt>
                  <c:pt idx="9">
                    <c:v>L’EU-OSHA m’oriente vers les connaissances dont j’ai besoin sur la SST.</c:v>
                  </c:pt>
                  <c:pt idx="12">
                    <c:v>L’EU-OSHA m’oriente vers les connaissances dont j’ai besoin sur la SST.</c:v>
                  </c:pt>
                </c:lvl>
              </c:multiLvlStrCache>
            </c:multiLvlStrRef>
          </c:cat>
          <c:val>
            <c:numRef>
              <c:f>'6'!$B$5:$P$5</c:f>
              <c:numCache>
                <c:formatCode>0%</c:formatCode>
                <c:ptCount val="15"/>
                <c:pt idx="0">
                  <c:v>0.63700000000000001</c:v>
                </c:pt>
                <c:pt idx="1">
                  <c:v>0.66500000000000004</c:v>
                </c:pt>
                <c:pt idx="2">
                  <c:v>0.66900000000000004</c:v>
                </c:pt>
                <c:pt idx="3">
                  <c:v>0.70121130551817001</c:v>
                </c:pt>
                <c:pt idx="4">
                  <c:v>0.73762010347376195</c:v>
                </c:pt>
                <c:pt idx="5">
                  <c:v>0.78823529411764703</c:v>
                </c:pt>
                <c:pt idx="6">
                  <c:v>0.65679676985195201</c:v>
                </c:pt>
                <c:pt idx="7">
                  <c:v>0.67849223946784898</c:v>
                </c:pt>
                <c:pt idx="8">
                  <c:v>0.67647058823529405</c:v>
                </c:pt>
                <c:pt idx="9">
                  <c:v>0.61507402422611002</c:v>
                </c:pt>
                <c:pt idx="10">
                  <c:v>0.63932002956393197</c:v>
                </c:pt>
                <c:pt idx="11">
                  <c:v>0.65294117647058803</c:v>
                </c:pt>
                <c:pt idx="12">
                  <c:v>0.64199192462987897</c:v>
                </c:pt>
                <c:pt idx="13">
                  <c:v>0.67110125646711005</c:v>
                </c:pt>
                <c:pt idx="14">
                  <c:v>0.7</c:v>
                </c:pt>
              </c:numCache>
            </c:numRef>
          </c:val>
          <c:extLst>
            <c:ext xmlns:c16="http://schemas.microsoft.com/office/drawing/2014/chart" uri="{C3380CC4-5D6E-409C-BE32-E72D297353CC}">
              <c16:uniqueId val="{00000002-4FC4-4B56-818B-A3F7AD028DE6}"/>
            </c:ext>
          </c:extLst>
        </c:ser>
        <c:ser>
          <c:idx val="3"/>
          <c:order val="3"/>
          <c:tx>
            <c:strRef>
              <c:f>'6'!$A$6</c:f>
              <c:strCache>
                <c:ptCount val="1"/>
                <c:pt idx="0">
                  <c:v>tout à fait d’accord</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'6'!$B$1:$P$2</c:f>
              <c:multiLvlStrCache>
                <c:ptCount val="15"/>
                <c:lvl>
                  <c:pt idx="0">
                    <c:v>Responsables politiques</c:v>
                  </c:pt>
                  <c:pt idx="1">
                    <c:v>Intermédiaires</c:v>
                  </c:pt>
                  <c:pt idx="2">
                    <c:v>Autre</c:v>
                  </c:pt>
                  <c:pt idx="3">
                    <c:v>Responsables politiques</c:v>
                  </c:pt>
                  <c:pt idx="4">
                    <c:v>Intermédiaires</c:v>
                  </c:pt>
                  <c:pt idx="5">
                    <c:v>Autre</c:v>
                  </c:pt>
                  <c:pt idx="6">
                    <c:v>Responsables politiques</c:v>
                  </c:pt>
                  <c:pt idx="7">
                    <c:v>Intermédiaires</c:v>
                  </c:pt>
                  <c:pt idx="8">
                    <c:v>Autre</c:v>
                  </c:pt>
                  <c:pt idx="9">
                    <c:v>Responsables politiques</c:v>
                  </c:pt>
                  <c:pt idx="10">
                    <c:v>Intermédiaires</c:v>
                  </c:pt>
                  <c:pt idx="11">
                    <c:v>Autre</c:v>
                  </c:pt>
                  <c:pt idx="12">
                    <c:v>Responsables politiques</c:v>
                  </c:pt>
                  <c:pt idx="13">
                    <c:v>Intermédiaires</c:v>
                  </c:pt>
                  <c:pt idx="14">
                    <c:v>Autre</c:v>
                  </c:pt>
                </c:lvl>
                <c:lvl>
                  <c:pt idx="0">
                    <c:v>2018 L’EU-OSHA est une organisation performante.</c:v>
                  </c:pt>
                  <c:pt idx="3">
                    <c:v>Le travail de l’EU-OSHA cible les bonnes priorités en matière de SST.</c:v>
                  </c:pt>
                  <c:pt idx="6">
                    <c:v>Le travail de l’EU-OSHA apporte de la valeur ajoutée au travail sur la SST réalisé par d’autres acteurs, par ex. par des organisations nationales.</c:v>
                  </c:pt>
                  <c:pt idx="9">
                    <c:v>L’EU-OSHA m’oriente vers les connaissances dont j’ai besoin sur la SST.</c:v>
                  </c:pt>
                  <c:pt idx="12">
                    <c:v>L’EU-OSHA m’oriente vers les connaissances dont j’ai besoin sur la SST.</c:v>
                  </c:pt>
                </c:lvl>
              </c:multiLvlStrCache>
            </c:multiLvlStrRef>
          </c:cat>
          <c:val>
            <c:numRef>
              <c:f>'6'!$B$6:$P$6</c:f>
              <c:numCache>
                <c:formatCode>0%</c:formatCode>
                <c:ptCount val="15"/>
                <c:pt idx="0">
                  <c:v>0.28100000000000003</c:v>
                </c:pt>
                <c:pt idx="1">
                  <c:v>0.24199999999999999</c:v>
                </c:pt>
                <c:pt idx="2">
                  <c:v>0.248</c:v>
                </c:pt>
                <c:pt idx="3">
                  <c:v>0.19919246298788701</c:v>
                </c:pt>
                <c:pt idx="4">
                  <c:v>0.146341463414634</c:v>
                </c:pt>
                <c:pt idx="5">
                  <c:v>0.11764705882352899</c:v>
                </c:pt>
                <c:pt idx="6">
                  <c:v>0.23283983849259801</c:v>
                </c:pt>
                <c:pt idx="7">
                  <c:v>0.19438285291943799</c:v>
                </c:pt>
                <c:pt idx="8">
                  <c:v>0.188235294117647</c:v>
                </c:pt>
                <c:pt idx="9">
                  <c:v>0.22476446837146699</c:v>
                </c:pt>
                <c:pt idx="10">
                  <c:v>0.192165558019217</c:v>
                </c:pt>
                <c:pt idx="11">
                  <c:v>0.247058823529412</c:v>
                </c:pt>
                <c:pt idx="12">
                  <c:v>0.23553162853297399</c:v>
                </c:pt>
                <c:pt idx="13">
                  <c:v>0.19955654101995601</c:v>
                </c:pt>
                <c:pt idx="14">
                  <c:v>0.20588235294117599</c:v>
                </c:pt>
              </c:numCache>
            </c:numRef>
          </c:val>
          <c:extLst>
            <c:ext xmlns:c16="http://schemas.microsoft.com/office/drawing/2014/chart" uri="{C3380CC4-5D6E-409C-BE32-E72D297353CC}">
              <c16:uniqueId val="{00000003-4FC4-4B56-818B-A3F7AD028DE6}"/>
            </c:ext>
          </c:extLst>
        </c:ser>
        <c:dLbls>
          <c:dLblPos val="ctr"/>
          <c:showLegendKey val="0"/>
          <c:showVal val="1"/>
          <c:showCatName val="0"/>
          <c:showSerName val="0"/>
          <c:showPercent val="0"/>
          <c:showBubbleSize val="0"/>
        </c:dLbls>
        <c:gapWidth val="150"/>
        <c:overlap val="100"/>
        <c:axId val="668629752"/>
        <c:axId val="668630080"/>
      </c:barChart>
      <c:catAx>
        <c:axId val="66862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68630080"/>
        <c:crosses val="autoZero"/>
        <c:auto val="1"/>
        <c:lblAlgn val="ctr"/>
        <c:lblOffset val="100"/>
        <c:noMultiLvlLbl val="0"/>
      </c:catAx>
      <c:valAx>
        <c:axId val="668630080"/>
        <c:scaling>
          <c:orientation val="minMax"/>
        </c:scaling>
        <c:delete val="1"/>
        <c:axPos val="l"/>
        <c:numFmt formatCode="0%" sourceLinked="1"/>
        <c:majorTickMark val="none"/>
        <c:minorTickMark val="none"/>
        <c:tickLblPos val="nextTo"/>
        <c:crossAx val="668629752"/>
        <c:crosses val="autoZero"/>
        <c:crossBetween val="between"/>
        <c:majorUnit val="0.2"/>
      </c:valAx>
      <c:spPr>
        <a:noFill/>
        <a:ln>
          <a:noFill/>
        </a:ln>
        <a:effectLst/>
      </c:spPr>
    </c:plotArea>
    <c:legend>
      <c:legendPos val="b"/>
      <c:layout>
        <c:manualLayout>
          <c:xMode val="edge"/>
          <c:yMode val="edge"/>
          <c:x val="0.26063799862122955"/>
          <c:y val="0.92845752897394396"/>
          <c:w val="0.4787240027575409"/>
          <c:h val="6.07436716484749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'8'!$A$2</c:f>
              <c:strCache>
                <c:ptCount val="1"/>
                <c:pt idx="0">
                  <c:v>4 Je suis tout à fait d’accord</c:v>
                </c:pt>
              </c:strCache>
            </c:strRef>
          </c:tx>
          <c:spPr>
            <a:solidFill>
              <a:srgbClr val="C1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'8'!$B$1:$D$1</c:f>
              <c:strCache>
                <c:ptCount val="3"/>
                <c:pt idx="0">
                  <c:v>Améliorer la sécurité et la santé sur le lieu de travail</c:v>
                </c:pt>
                <c:pt idx="1">
                  <c:v>Accroître la sensibilisation aux solutions de prévention des risques pour la sécurité et la santé au travail</c:v>
                </c:pt>
                <c:pt idx="2">
                  <c:v>Accroître la sensibilisation aux risques pour la sécurité et la santé au travail</c:v>
                </c:pt>
              </c:strCache>
            </c:strRef>
          </c:cat>
          <c:val>
            <c:numRef>
              <c:f>'8'!$B$2:$D$2</c:f>
              <c:numCache>
                <c:formatCode>0.0%</c:formatCode>
                <c:ptCount val="3"/>
                <c:pt idx="0">
                  <c:v>0.25810185185185203</c:v>
                </c:pt>
                <c:pt idx="1">
                  <c:v>0.280671296296296</c:v>
                </c:pt>
                <c:pt idx="2">
                  <c:v>0.32407407407407401</c:v>
                </c:pt>
              </c:numCache>
            </c:numRef>
          </c:val>
          <c:extLst>
            <c:ext xmlns:c16="http://schemas.microsoft.com/office/drawing/2014/chart" uri="{C3380CC4-5D6E-409C-BE32-E72D297353CC}">
              <c16:uniqueId val="{00000000-2823-404B-A52E-3C75CE5930F1}"/>
            </c:ext>
          </c:extLst>
        </c:ser>
        <c:ser>
          <c:idx val="1"/>
          <c:order val="1"/>
          <c:tx>
            <c:strRef>
              <c:f>'8'!$A$3</c:f>
              <c:strCache>
                <c:ptCount val="1"/>
                <c:pt idx="0">
                  <c:v>3 Je suis d’accord</c:v>
                </c:pt>
              </c:strCache>
            </c:strRef>
          </c:tx>
          <c:spPr>
            <a:solidFill>
              <a:srgbClr val="A2A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'8'!$B$1:$D$1</c:f>
              <c:strCache>
                <c:ptCount val="3"/>
                <c:pt idx="0">
                  <c:v>Améliorer la sécurité et la santé sur le lieu de travail</c:v>
                </c:pt>
                <c:pt idx="1">
                  <c:v>Accroître la sensibilisation aux solutions de prévention des risques pour la sécurité et la santé au travail</c:v>
                </c:pt>
                <c:pt idx="2">
                  <c:v>Accroître la sensibilisation aux risques pour la sécurité et la santé au travail</c:v>
                </c:pt>
              </c:strCache>
            </c:strRef>
          </c:cat>
          <c:val>
            <c:numRef>
              <c:f>'8'!$B$3:$D$3</c:f>
              <c:numCache>
                <c:formatCode>0.0%</c:formatCode>
                <c:ptCount val="3"/>
                <c:pt idx="0">
                  <c:v>0.62847222222222199</c:v>
                </c:pt>
                <c:pt idx="1">
                  <c:v>0.61863425925925897</c:v>
                </c:pt>
                <c:pt idx="2">
                  <c:v>0.594907407407407</c:v>
                </c:pt>
              </c:numCache>
            </c:numRef>
          </c:val>
          <c:extLst>
            <c:ext xmlns:c16="http://schemas.microsoft.com/office/drawing/2014/chart" uri="{C3380CC4-5D6E-409C-BE32-E72D297353CC}">
              <c16:uniqueId val="{00000001-2823-404B-A52E-3C75CE5930F1}"/>
            </c:ext>
          </c:extLst>
        </c:ser>
        <c:ser>
          <c:idx val="2"/>
          <c:order val="2"/>
          <c:tx>
            <c:strRef>
              <c:f>'8'!$A$4</c:f>
              <c:strCache>
                <c:ptCount val="1"/>
                <c:pt idx="0">
                  <c:v>2 Je ne suis pas d’accord</c:v>
                </c:pt>
              </c:strCache>
            </c:strRef>
          </c:tx>
          <c:spPr>
            <a:solidFill>
              <a:srgbClr val="007DC3"/>
            </a:solidFill>
            <a:ln>
              <a:noFill/>
            </a:ln>
            <a:effectLst/>
          </c:spPr>
          <c:invertIfNegative val="0"/>
          <c:dLbls>
            <c:dLbl>
              <c:idx val="0"/>
              <c:layout>
                <c:manualLayout>
                  <c:x val="-1.5510344056069771E-2"/>
                  <c:y val="2.232180128148230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823-404B-A52E-3C75CE5930F1}"/>
                </c:ext>
              </c:extLst>
            </c:dLbl>
            <c:dLbl>
              <c:idx val="1"/>
              <c:layout>
                <c:manualLayout>
                  <c:x val="0"/>
                  <c:y val="7.440600427160701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823-404B-A52E-3C75CE5930F1}"/>
                </c:ext>
              </c:extLst>
            </c:dLbl>
            <c:dLbl>
              <c:idx val="2"/>
              <c:layout>
                <c:manualLayout>
                  <c:x val="-1.551034405606977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823-404B-A52E-3C75CE5930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'8'!$B$1:$D$1</c:f>
              <c:strCache>
                <c:ptCount val="3"/>
                <c:pt idx="0">
                  <c:v>Améliorer la sécurité et la santé sur le lieu de travail</c:v>
                </c:pt>
                <c:pt idx="1">
                  <c:v>Accroître la sensibilisation aux solutions de prévention des risques pour la sécurité et la santé au travail</c:v>
                </c:pt>
                <c:pt idx="2">
                  <c:v>Accroître la sensibilisation aux risques pour la sécurité et la santé au travail</c:v>
                </c:pt>
              </c:strCache>
            </c:strRef>
          </c:cat>
          <c:val>
            <c:numRef>
              <c:f>'8'!$B$4:$D$4</c:f>
              <c:numCache>
                <c:formatCode>0.0%</c:formatCode>
                <c:ptCount val="3"/>
                <c:pt idx="0">
                  <c:v>0.105324074074074</c:v>
                </c:pt>
                <c:pt idx="1">
                  <c:v>8.9699074074074098E-2</c:v>
                </c:pt>
                <c:pt idx="2">
                  <c:v>6.1921296296296301E-2</c:v>
                </c:pt>
              </c:numCache>
            </c:numRef>
          </c:val>
          <c:extLst>
            <c:ext xmlns:c16="http://schemas.microsoft.com/office/drawing/2014/chart" uri="{C3380CC4-5D6E-409C-BE32-E72D297353CC}">
              <c16:uniqueId val="{00000002-2823-404B-A52E-3C75CE5930F1}"/>
            </c:ext>
          </c:extLst>
        </c:ser>
        <c:ser>
          <c:idx val="3"/>
          <c:order val="3"/>
          <c:tx>
            <c:strRef>
              <c:f>'8'!$A$5</c:f>
              <c:strCache>
                <c:ptCount val="1"/>
                <c:pt idx="0">
                  <c:v>1 Je ne suis pas du tout d’accord</c:v>
                </c:pt>
              </c:strCache>
            </c:strRef>
          </c:tx>
          <c:spPr>
            <a:solidFill>
              <a:srgbClr val="264283"/>
            </a:solidFill>
            <a:ln>
              <a:noFill/>
            </a:ln>
            <a:effectLst/>
          </c:spPr>
          <c:invertIfNegative val="0"/>
          <c:dLbls>
            <c:dLbl>
              <c:idx val="0"/>
              <c:layout>
                <c:manualLayout>
                  <c:x val="-2.1714481678497679E-2"/>
                  <c:y val="-1.116090064074115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823-404B-A52E-3C75CE5930F1}"/>
                </c:ext>
              </c:extLst>
            </c:dLbl>
            <c:dLbl>
              <c:idx val="1"/>
              <c:layout>
                <c:manualLayout>
                  <c:x val="-5.2735169790637339E-2"/>
                  <c:y val="-2.976240170864307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823-404B-A52E-3C75CE5930F1}"/>
                </c:ext>
              </c:extLst>
            </c:dLbl>
            <c:dLbl>
              <c:idx val="2"/>
              <c:layout>
                <c:manualLayout>
                  <c:x val="-3.4438093209595795E-2"/>
                  <c:y val="-4.092315588087188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7815274000608683E-2"/>
                      <c:h val="5.202854495543402E-2"/>
                    </c:manualLayout>
                  </c15:layout>
                </c:ext>
                <c:ext xmlns:c16="http://schemas.microsoft.com/office/drawing/2014/chart" uri="{C3380CC4-5D6E-409C-BE32-E72D297353CC}">
                  <c16:uniqueId val="{00000004-2823-404B-A52E-3C75CE5930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'8'!$B$1:$D$1</c:f>
              <c:strCache>
                <c:ptCount val="3"/>
                <c:pt idx="0">
                  <c:v>Améliorer la sécurité et la santé sur le lieu de travail</c:v>
                </c:pt>
                <c:pt idx="1">
                  <c:v>Accroître la sensibilisation aux solutions de prévention des risques pour la sécurité et la santé au travail</c:v>
                </c:pt>
                <c:pt idx="2">
                  <c:v>Accroître la sensibilisation aux risques pour la sécurité et la santé au travail</c:v>
                </c:pt>
              </c:strCache>
            </c:strRef>
          </c:cat>
          <c:val>
            <c:numRef>
              <c:f>'8'!$B$5:$D$5</c:f>
              <c:numCache>
                <c:formatCode>0.0%</c:formatCode>
                <c:ptCount val="3"/>
                <c:pt idx="0">
                  <c:v>8.1018518518518497E-3</c:v>
                </c:pt>
                <c:pt idx="1">
                  <c:v>1.09953703703704E-2</c:v>
                </c:pt>
                <c:pt idx="2">
                  <c:v>1.9097222222222199E-2</c:v>
                </c:pt>
              </c:numCache>
            </c:numRef>
          </c:val>
          <c:extLst>
            <c:ext xmlns:c16="http://schemas.microsoft.com/office/drawing/2014/chart" uri="{C3380CC4-5D6E-409C-BE32-E72D297353CC}">
              <c16:uniqueId val="{00000003-2823-404B-A52E-3C75CE5930F1}"/>
            </c:ext>
          </c:extLst>
        </c:ser>
        <c:dLbls>
          <c:dLblPos val="ctr"/>
          <c:showLegendKey val="0"/>
          <c:showVal val="1"/>
          <c:showCatName val="0"/>
          <c:showSerName val="0"/>
          <c:showPercent val="0"/>
          <c:showBubbleSize val="0"/>
        </c:dLbls>
        <c:gapWidth val="182"/>
        <c:overlap val="100"/>
        <c:axId val="1550259999"/>
        <c:axId val="1547645151"/>
      </c:barChart>
      <c:catAx>
        <c:axId val="15502599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47645151"/>
        <c:crosses val="autoZero"/>
        <c:auto val="1"/>
        <c:lblAlgn val="ctr"/>
        <c:lblOffset val="100"/>
        <c:noMultiLvlLbl val="0"/>
      </c:catAx>
      <c:valAx>
        <c:axId val="1547645151"/>
        <c:scaling>
          <c:orientation val="minMax"/>
        </c:scaling>
        <c:delete val="1"/>
        <c:axPos val="b"/>
        <c:numFmt formatCode="0%" sourceLinked="1"/>
        <c:majorTickMark val="out"/>
        <c:minorTickMark val="none"/>
        <c:tickLblPos val="nextTo"/>
        <c:crossAx val="1550259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'8'!$B$7</c:f>
              <c:strCache>
                <c:ptCount val="1"/>
                <c:pt idx="0">
                  <c:v>4 Je suis tout à fait d’accord</c:v>
                </c:pt>
              </c:strCache>
            </c:strRef>
          </c:tx>
          <c:spPr>
            <a:solidFill>
              <a:srgbClr val="C1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'8'!$A$8:$A$18</c:f>
              <c:strCache>
                <c:ptCount val="11"/>
                <c:pt idx="0">
                  <c:v>Responsables politiques</c:v>
                </c:pt>
                <c:pt idx="1">
                  <c:v>Intermédiaires</c:v>
                </c:pt>
                <c:pt idx="2">
                  <c:v>Autre</c:v>
                </c:pt>
                <c:pt idx="4">
                  <c:v>Responsables politiques</c:v>
                </c:pt>
                <c:pt idx="5">
                  <c:v>Intermédiaires</c:v>
                </c:pt>
                <c:pt idx="6">
                  <c:v>Autre</c:v>
                </c:pt>
                <c:pt idx="8">
                  <c:v>Responsables politiques</c:v>
                </c:pt>
                <c:pt idx="9">
                  <c:v>Intermédiaires</c:v>
                </c:pt>
                <c:pt idx="10">
                  <c:v>Autre</c:v>
                </c:pt>
              </c:strCache>
            </c:strRef>
          </c:cat>
          <c:val>
            <c:numRef>
              <c:f>'8'!$B$8:$B$18</c:f>
              <c:numCache>
                <c:formatCode>0.0%</c:formatCode>
                <c:ptCount val="11"/>
                <c:pt idx="0">
                  <c:v>0.347240915208614</c:v>
                </c:pt>
                <c:pt idx="1">
                  <c:v>0.31411677753141198</c:v>
                </c:pt>
                <c:pt idx="2">
                  <c:v>0.29411764705882398</c:v>
                </c:pt>
                <c:pt idx="4">
                  <c:v>0.29205921938088802</c:v>
                </c:pt>
                <c:pt idx="5">
                  <c:v>0.27272727272727298</c:v>
                </c:pt>
                <c:pt idx="6">
                  <c:v>0.27058823529411802</c:v>
                </c:pt>
                <c:pt idx="8">
                  <c:v>0.24226110363391701</c:v>
                </c:pt>
                <c:pt idx="9">
                  <c:v>0.25868440502586798</c:v>
                </c:pt>
                <c:pt idx="10">
                  <c:v>0.252941176470588</c:v>
                </c:pt>
              </c:numCache>
            </c:numRef>
          </c:val>
          <c:extLst>
            <c:ext xmlns:c16="http://schemas.microsoft.com/office/drawing/2014/chart" uri="{C3380CC4-5D6E-409C-BE32-E72D297353CC}">
              <c16:uniqueId val="{00000000-269C-41B9-A89C-F807A0AE11FF}"/>
            </c:ext>
          </c:extLst>
        </c:ser>
        <c:ser>
          <c:idx val="1"/>
          <c:order val="1"/>
          <c:tx>
            <c:strRef>
              <c:f>'8'!$C$7</c:f>
              <c:strCache>
                <c:ptCount val="1"/>
                <c:pt idx="0">
                  <c:v>3 Je suis d'accord</c:v>
                </c:pt>
              </c:strCache>
            </c:strRef>
          </c:tx>
          <c:spPr>
            <a:solidFill>
              <a:srgbClr val="A2A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'8'!$A$8:$A$18</c:f>
              <c:strCache>
                <c:ptCount val="11"/>
                <c:pt idx="0">
                  <c:v>Responsables politiques</c:v>
                </c:pt>
                <c:pt idx="1">
                  <c:v>Intermédiaires</c:v>
                </c:pt>
                <c:pt idx="2">
                  <c:v>Autre</c:v>
                </c:pt>
                <c:pt idx="4">
                  <c:v>Responsables politiques</c:v>
                </c:pt>
                <c:pt idx="5">
                  <c:v>Intermédiaires</c:v>
                </c:pt>
                <c:pt idx="6">
                  <c:v>Autre</c:v>
                </c:pt>
                <c:pt idx="8">
                  <c:v>Responsables politiques</c:v>
                </c:pt>
                <c:pt idx="9">
                  <c:v>Intermédiaires</c:v>
                </c:pt>
                <c:pt idx="10">
                  <c:v>Autre</c:v>
                </c:pt>
              </c:strCache>
            </c:strRef>
          </c:cat>
          <c:val>
            <c:numRef>
              <c:f>'8'!$C$8:$C$18</c:f>
              <c:numCache>
                <c:formatCode>0.0%</c:formatCode>
                <c:ptCount val="11"/>
                <c:pt idx="0">
                  <c:v>0.57738896366083403</c:v>
                </c:pt>
                <c:pt idx="1">
                  <c:v>0.60310421286031002</c:v>
                </c:pt>
                <c:pt idx="2">
                  <c:v>0.629411764705882</c:v>
                </c:pt>
                <c:pt idx="4">
                  <c:v>0.61911170928667603</c:v>
                </c:pt>
                <c:pt idx="5">
                  <c:v>0.62305986696230597</c:v>
                </c:pt>
                <c:pt idx="6">
                  <c:v>0.63529411764705901</c:v>
                </c:pt>
                <c:pt idx="8">
                  <c:v>0.64737550471063299</c:v>
                </c:pt>
                <c:pt idx="9">
                  <c:v>0.62749445676274895</c:v>
                </c:pt>
                <c:pt idx="10">
                  <c:v>0.63529411764705901</c:v>
                </c:pt>
              </c:numCache>
            </c:numRef>
          </c:val>
          <c:extLst>
            <c:ext xmlns:c16="http://schemas.microsoft.com/office/drawing/2014/chart" uri="{C3380CC4-5D6E-409C-BE32-E72D297353CC}">
              <c16:uniqueId val="{00000001-269C-41B9-A89C-F807A0AE11FF}"/>
            </c:ext>
          </c:extLst>
        </c:ser>
        <c:ser>
          <c:idx val="2"/>
          <c:order val="2"/>
          <c:tx>
            <c:strRef>
              <c:f>'8'!$D$7</c:f>
              <c:strCache>
                <c:ptCount val="1"/>
                <c:pt idx="0">
                  <c:v>2 Je ne suis pas d’accord</c:v>
                </c:pt>
              </c:strCache>
            </c:strRef>
          </c:tx>
          <c:spPr>
            <a:solidFill>
              <a:srgbClr val="007DC3"/>
            </a:solidFill>
            <a:ln>
              <a:noFill/>
            </a:ln>
            <a:effectLst/>
          </c:spPr>
          <c:invertIfNegative val="0"/>
          <c:dLbls>
            <c:dLbl>
              <c:idx val="0"/>
              <c:layout>
                <c:manualLayout>
                  <c:x val="-7.4378578561959938E-2"/>
                  <c:y val="8.396866571439811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69C-41B9-A89C-F807A0AE11FF}"/>
                </c:ext>
              </c:extLst>
            </c:dLbl>
            <c:dLbl>
              <c:idx val="1"/>
              <c:layout>
                <c:manualLayout>
                  <c:x val="-7.1144727320135367E-2"/>
                  <c:y val="1.924183938136286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69C-41B9-A89C-F807A0AE11FF}"/>
                </c:ext>
              </c:extLst>
            </c:dLbl>
            <c:dLbl>
              <c:idx val="2"/>
              <c:layout>
                <c:manualLayout>
                  <c:x val="-6.7910876078311269E-2"/>
                  <c:y val="8.39719714372324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9C-41B9-A89C-F807A0AE11FF}"/>
                </c:ext>
              </c:extLst>
            </c:dLbl>
            <c:dLbl>
              <c:idx val="4"/>
              <c:layout>
                <c:manualLayout>
                  <c:x val="-7.1144727320135492E-2"/>
                  <c:y val="7.696735752545146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69C-41B9-A89C-F807A0AE11FF}"/>
                </c:ext>
              </c:extLst>
            </c:dLbl>
            <c:dLbl>
              <c:idx val="5"/>
              <c:layout>
                <c:manualLayout>
                  <c:x val="-7.4378578561959827E-2"/>
                  <c:y val="-4.197937427294758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69C-41B9-A89C-F807A0AE11FF}"/>
                </c:ext>
              </c:extLst>
            </c:dLbl>
            <c:dLbl>
              <c:idx val="6"/>
              <c:layout>
                <c:manualLayout>
                  <c:x val="-7.1144727320135603E-2"/>
                  <c:y val="4.19826799957818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69C-41B9-A89C-F807A0AE11FF}"/>
                </c:ext>
              </c:extLst>
            </c:dLbl>
            <c:dLbl>
              <c:idx val="8"/>
              <c:layout>
                <c:manualLayout>
                  <c:x val="-7.4378578561959827E-2"/>
                  <c:y val="4.19826799957818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69C-41B9-A89C-F807A0AE11FF}"/>
                </c:ext>
              </c:extLst>
            </c:dLbl>
            <c:dLbl>
              <c:idx val="9"/>
              <c:layout>
                <c:manualLayout>
                  <c:x val="-7.1144727320135603E-2"/>
                  <c:y val="4.19826799957818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69C-41B9-A89C-F807A0AE11FF}"/>
                </c:ext>
              </c:extLst>
            </c:dLbl>
            <c:dLbl>
              <c:idx val="10"/>
              <c:layout>
                <c:manualLayout>
                  <c:x val="-7.4378578561959827E-2"/>
                  <c:y val="-"/>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69C-41B9-A89C-F807A0AE11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'8'!$A$8:$A$18</c:f>
              <c:strCache>
                <c:ptCount val="11"/>
                <c:pt idx="0">
                  <c:v>Responsables politiques</c:v>
                </c:pt>
                <c:pt idx="1">
                  <c:v>Intermédiaires</c:v>
                </c:pt>
                <c:pt idx="2">
                  <c:v>Autre</c:v>
                </c:pt>
                <c:pt idx="4">
                  <c:v>Responsables politiques</c:v>
                </c:pt>
                <c:pt idx="5">
                  <c:v>Intermédiaires</c:v>
                </c:pt>
                <c:pt idx="6">
                  <c:v>Autre</c:v>
                </c:pt>
                <c:pt idx="8">
                  <c:v>Responsables politiques</c:v>
                </c:pt>
                <c:pt idx="9">
                  <c:v>Intermédiaires</c:v>
                </c:pt>
                <c:pt idx="10">
                  <c:v>Autre</c:v>
                </c:pt>
              </c:strCache>
            </c:strRef>
          </c:cat>
          <c:val>
            <c:numRef>
              <c:f>'8'!$D$8:$D$18</c:f>
              <c:numCache>
                <c:formatCode>0.0%</c:formatCode>
                <c:ptCount val="11"/>
                <c:pt idx="0">
                  <c:v>6.3257065948855995E-2</c:v>
                </c:pt>
                <c:pt idx="1">
                  <c:v>6.5779748706578003E-2</c:v>
                </c:pt>
                <c:pt idx="2">
                  <c:v>4.11764705882353E-2</c:v>
                </c:pt>
                <c:pt idx="4">
                  <c:v>7.9407806191117106E-2</c:v>
                </c:pt>
                <c:pt idx="5">
                  <c:v>9.3126385809312595E-2</c:v>
                </c:pt>
                <c:pt idx="6">
                  <c:v>8.2352941176470601E-2</c:v>
                </c:pt>
                <c:pt idx="8">
                  <c:v>0.104979811574697</c:v>
                </c:pt>
                <c:pt idx="9">
                  <c:v>0.107169253510717</c:v>
                </c:pt>
                <c:pt idx="10">
                  <c:v>8.8235294117647106E-2</c:v>
                </c:pt>
              </c:numCache>
            </c:numRef>
          </c:val>
          <c:extLst>
            <c:ext xmlns:c16="http://schemas.microsoft.com/office/drawing/2014/chart" uri="{C3380CC4-5D6E-409C-BE32-E72D297353CC}">
              <c16:uniqueId val="{00000002-269C-41B9-A89C-F807A0AE11FF}"/>
            </c:ext>
          </c:extLst>
        </c:ser>
        <c:ser>
          <c:idx val="3"/>
          <c:order val="3"/>
          <c:tx>
            <c:strRef>
              <c:f>'8'!$E$7</c:f>
              <c:strCache>
                <c:ptCount val="1"/>
                <c:pt idx="0">
                  <c:v>1 Je ne suis pas du tout d’accord</c:v>
                </c:pt>
              </c:strCache>
            </c:strRef>
          </c:tx>
          <c:spPr>
            <a:solidFill>
              <a:srgbClr val="264283"/>
            </a:solidFill>
            <a:ln>
              <a:noFill/>
            </a:ln>
            <a:effectLst/>
          </c:spPr>
          <c:invertIfNegative val="0"/>
          <c:dLbls>
            <c:dLbl>
              <c:idx val="0"/>
              <c:layout>
                <c:manualLayout>
                  <c:x val="-2.2636958692770381E-2"/>
                  <c:y val="-"/>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9C-41B9-A89C-F807A0AE11FF}"/>
                </c:ext>
              </c:extLst>
            </c:dLbl>
            <c:dLbl>
              <c:idx val="1"/>
              <c:layout>
                <c:manualLayout>
                  <c:x val="-2.2636958692770381E-2"/>
                  <c:y val="1.924183938136286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9C-41B9-A89C-F807A0AE11FF}"/>
                </c:ext>
              </c:extLst>
            </c:dLbl>
            <c:dLbl>
              <c:idx val="2"/>
              <c:layout>
                <c:manualLayout>
                  <c:x val="-1.2935404967297361E-2"/>
                  <c:y val="8.396866571439811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69C-41B9-A89C-F807A0AE11FF}"/>
                </c:ext>
              </c:extLst>
            </c:dLbl>
            <c:dLbl>
              <c:idx val="4"/>
              <c:layout>
                <c:manualLayout>
                  <c:x val="-2.2636958692770381E-2"/>
                  <c:y val="7.696735752545146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69C-41B9-A89C-F807A0AE11FF}"/>
                </c:ext>
              </c:extLst>
            </c:dLbl>
            <c:dLbl>
              <c:idx val="5"/>
              <c:layout>
                <c:manualLayout>
                  <c:x val="-2.2636958692770499E-2"/>
                  <c:y val="4.19859857186162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69C-41B9-A89C-F807A0AE11FF}"/>
                </c:ext>
              </c:extLst>
            </c:dLbl>
            <c:dLbl>
              <c:idx val="6"/>
              <c:layout>
                <c:manualLayout>
                  <c:x val="-2.2636958692770381E-2"/>
                  <c:y val="4.19826799957818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69C-41B9-A89C-F807A0AE11FF}"/>
                </c:ext>
              </c:extLst>
            </c:dLbl>
            <c:dLbl>
              <c:idx val="8"/>
              <c:layout>
                <c:manualLayout>
                  <c:x val="-2.2636958692770381E-2"/>
                  <c:y val="4.19826799957818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69C-41B9-A89C-F807A0AE11FF}"/>
                </c:ext>
              </c:extLst>
            </c:dLbl>
            <c:dLbl>
              <c:idx val="9"/>
              <c:layout>
                <c:manualLayout>
                  <c:x val="-2.2636958692770381E-2"/>
                  <c:y val="4.19859857186162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69C-41B9-A89C-F807A0AE11FF}"/>
                </c:ext>
              </c:extLst>
            </c:dLbl>
            <c:dLbl>
              <c:idx val="10"/>
              <c:layout>
                <c:manualLayout>
                  <c:x val="-1.940310745094604E-2"/>
                  <c:y val="-"/>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69C-41B9-A89C-F807A0AE11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'8'!$A$8:$A$18</c:f>
              <c:strCache>
                <c:ptCount val="11"/>
                <c:pt idx="0">
                  <c:v>Responsables politiques</c:v>
                </c:pt>
                <c:pt idx="1">
                  <c:v>Intermédiaires</c:v>
                </c:pt>
                <c:pt idx="2">
                  <c:v>Autre</c:v>
                </c:pt>
                <c:pt idx="4">
                  <c:v>Responsables politiques</c:v>
                </c:pt>
                <c:pt idx="5">
                  <c:v>Intermédiaires</c:v>
                </c:pt>
                <c:pt idx="6">
                  <c:v>Autre</c:v>
                </c:pt>
                <c:pt idx="8">
                  <c:v>Responsables politiques</c:v>
                </c:pt>
                <c:pt idx="9">
                  <c:v>Intermédiaires</c:v>
                </c:pt>
                <c:pt idx="10">
                  <c:v>Autre</c:v>
                </c:pt>
              </c:strCache>
            </c:strRef>
          </c:cat>
          <c:val>
            <c:numRef>
              <c:f>'8'!$E$8:$E$18</c:f>
              <c:numCache>
                <c:formatCode>0.0%</c:formatCode>
                <c:ptCount val="11"/>
                <c:pt idx="0">
                  <c:v>1.21130551816958E-2</c:v>
                </c:pt>
                <c:pt idx="1">
                  <c:v>1.6999260901699901E-2</c:v>
                </c:pt>
                <c:pt idx="2">
                  <c:v>3.5294117647058802E-2</c:v>
                </c:pt>
                <c:pt idx="4">
                  <c:v>9.4212651413189807E-3</c:v>
                </c:pt>
                <c:pt idx="5">
                  <c:v>1.10864745011086E-2</c:v>
                </c:pt>
                <c:pt idx="6">
                  <c:v>1.1764705882352899E-2</c:v>
                </c:pt>
                <c:pt idx="8">
                  <c:v>5.3835800807537004E-3</c:v>
                </c:pt>
                <c:pt idx="9">
                  <c:v>6.6518847006651902E-3</c:v>
                </c:pt>
                <c:pt idx="10">
                  <c:v>2.3529411764705899E-2</c:v>
                </c:pt>
              </c:numCache>
            </c:numRef>
          </c:val>
          <c:extLst>
            <c:ext xmlns:c16="http://schemas.microsoft.com/office/drawing/2014/chart" uri="{C3380CC4-5D6E-409C-BE32-E72D297353CC}">
              <c16:uniqueId val="{00000003-269C-41B9-A89C-F807A0AE11FF}"/>
            </c:ext>
          </c:extLst>
        </c:ser>
        <c:dLbls>
          <c:dLblPos val="ctr"/>
          <c:showLegendKey val="0"/>
          <c:showVal val="1"/>
          <c:showCatName val="0"/>
          <c:showSerName val="0"/>
          <c:showPercent val="0"/>
          <c:showBubbleSize val="0"/>
        </c:dLbls>
        <c:gapWidth val="100"/>
        <c:overlap val="100"/>
        <c:axId val="1550259999"/>
        <c:axId val="1547645151"/>
      </c:barChart>
      <c:catAx>
        <c:axId val="15502599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47645151"/>
        <c:crosses val="autoZero"/>
        <c:auto val="1"/>
        <c:lblAlgn val="ctr"/>
        <c:lblOffset val="100"/>
        <c:noMultiLvlLbl val="0"/>
      </c:catAx>
      <c:valAx>
        <c:axId val="1547645151"/>
        <c:scaling>
          <c:orientation val="minMax"/>
        </c:scaling>
        <c:delete val="1"/>
        <c:axPos val="t"/>
        <c:numFmt formatCode="0%" sourceLinked="1"/>
        <c:majorTickMark val="none"/>
        <c:minorTickMark val="none"/>
        <c:tickLblPos val="nextTo"/>
        <c:crossAx val="1550259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9"/>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09DB-4D94-B58C-D001C3B21E25}"/>
              </c:ext>
            </c:extLst>
          </c:dPt>
          <c:dLbls>
            <c:dLbl>
              <c:idx val="6"/>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9DB-4D94-B58C-D001C3B21E25}"/>
                </c:ext>
              </c:extLst>
            </c:dLbl>
            <c:dLbl>
              <c:idx val="7"/>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9DB-4D94-B58C-D001C3B21E25}"/>
                </c:ext>
              </c:extLst>
            </c:dLbl>
            <c:dLbl>
              <c:idx val="9"/>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9DB-4D94-B58C-D001C3B21E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'7'!$A$2:$A$11</c:f>
              <c:strCache>
                <c:ptCount val="10"/>
                <c:pt idx="0">
                  <c:v>Traitement des questions de SST au niveau de l'entreprise ou du lieu de travail </c:v>
                </c:pt>
                <c:pt idx="1">
                  <c:v>Discussions avec les autres en la matière </c:v>
                </c:pt>
                <c:pt idx="2">
                  <c:v>Recherches complémentaires </c:v>
                </c:pt>
                <c:pt idx="3">
                  <c:v>Objectifs de sensibilisation aux niveaux européen, national ou de l'entreprise </c:v>
                </c:pt>
                <c:pt idx="4">
                  <c:v>Orientation vers des informations provenant d'autres sources que l'EU-OSHA </c:v>
                </c:pt>
                <c:pt idx="5">
                  <c:v>Élaboration des politiques au niveau national </c:v>
                </c:pt>
                <c:pt idx="6">
                  <c:v>Élaboration des politiques au niveau européen </c:v>
                </c:pt>
                <c:pt idx="7">
                  <c:v>Autre </c:v>
                </c:pt>
                <c:pt idx="9">
                  <c:v>Aucune utilisation du travail de l’EU-OSHA </c:v>
                </c:pt>
              </c:strCache>
            </c:strRef>
          </c:cat>
          <c:val>
            <c:numRef>
              <c:f>'7'!$B$2:$B$11</c:f>
              <c:numCache>
                <c:formatCode>0.0%</c:formatCode>
                <c:ptCount val="10"/>
                <c:pt idx="0">
                  <c:v>0.57523148148148195</c:v>
                </c:pt>
                <c:pt idx="1">
                  <c:v>0.30787037037037002</c:v>
                </c:pt>
                <c:pt idx="2">
                  <c:v>0.29224537037037002</c:v>
                </c:pt>
                <c:pt idx="3">
                  <c:v>0.266782407407407</c:v>
                </c:pt>
                <c:pt idx="4">
                  <c:v>0.14525462962963001</c:v>
                </c:pt>
                <c:pt idx="5">
                  <c:v>0.10763888888888901</c:v>
                </c:pt>
                <c:pt idx="6">
                  <c:v>4.6875E-2</c:v>
                </c:pt>
                <c:pt idx="7">
                  <c:v>4.8032407407407399E-2</c:v>
                </c:pt>
                <c:pt idx="9">
                  <c:v>6.5972222222222196E-2</c:v>
                </c:pt>
              </c:numCache>
            </c:numRef>
          </c:val>
          <c:extLst>
            <c:ext xmlns:c16="http://schemas.microsoft.com/office/drawing/2014/chart" uri="{C3380CC4-5D6E-409C-BE32-E72D297353CC}">
              <c16:uniqueId val="{00000004-09DB-4D94-B58C-D001C3B21E25}"/>
            </c:ext>
          </c:extLst>
        </c:ser>
        <c:dLbls>
          <c:showLegendKey val="0"/>
          <c:showVal val="0"/>
          <c:showCatName val="0"/>
          <c:showSerName val="0"/>
          <c:showPercent val="0"/>
          <c:showBubbleSize val="0"/>
        </c:dLbls>
        <c:gapWidth val="100"/>
        <c:overlap val="100"/>
        <c:axId val="1550259999"/>
        <c:axId val="1547645151"/>
      </c:barChart>
      <c:catAx>
        <c:axId val="1550259999"/>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0" i="0" u="none" strike="noStrike" kern="1200" baseline="0">
                <a:ln>
                  <a:noFill/>
                </a:ln>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1547645151"/>
        <c:crosses val="autoZero"/>
        <c:auto val="1"/>
        <c:lblAlgn val="ctr"/>
        <c:lblOffset val="100"/>
        <c:noMultiLvlLbl val="0"/>
      </c:catAx>
      <c:valAx>
        <c:axId val="1547645151"/>
        <c:scaling>
          <c:orientation val="minMax"/>
        </c:scaling>
        <c:delete val="1"/>
        <c:axPos val="t"/>
        <c:numFmt formatCode="0.0%" sourceLinked="1"/>
        <c:majorTickMark val="none"/>
        <c:minorTickMark val="none"/>
        <c:tickLblPos val="nextTo"/>
        <c:crossAx val="1550259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0.16481</cdr:x>
      <cdr:y>0.93266</cdr:y>
    </cdr:from>
    <cdr:to>
      <cdr:x>0.99899</cdr:x>
      <cdr:y>1</cdr:y>
    </cdr:to>
    <cdr:grpSp>
      <cdr:nvGrpSpPr>
        <cdr:cNvPr id="3" name="Group 2">
          <a:extLst xmlns:a="http://schemas.openxmlformats.org/drawingml/2006/main">
            <a:ext uri="{FF2B5EF4-FFF2-40B4-BE49-F238E27FC236}">
              <a16:creationId xmlns:a16="http://schemas.microsoft.com/office/drawing/2014/main" id="{3AF50328-BB01-48AF-89AE-6A73824E2C41}"/>
            </a:ext>
          </a:extLst>
        </cdr:cNvPr>
        <cdr:cNvGrpSpPr/>
      </cdr:nvGrpSpPr>
      <cdr:grpSpPr>
        <a:xfrm xmlns:a="http://schemas.openxmlformats.org/drawingml/2006/main">
          <a:off x="925641" y="3089997"/>
          <a:ext cx="4685246" cy="223116"/>
          <a:chOff x="3831092" y="4790524"/>
          <a:chExt cx="4685246" cy="223116"/>
        </a:xfrm>
      </cdr:grpSpPr>
      <cdr:sp macro="" textlink="">
        <cdr:nvSpPr>
          <cdr:cNvPr id="4" name="Rectangle 3">
            <a:extLst xmlns:a="http://schemas.openxmlformats.org/drawingml/2006/main">
              <a:ext uri="{FF2B5EF4-FFF2-40B4-BE49-F238E27FC236}">
                <a16:creationId xmlns:a16="http://schemas.microsoft.com/office/drawing/2014/main" id="{DC52D69C-CBE9-488B-B594-13D695251B4B}"/>
              </a:ext>
            </a:extLst>
          </cdr:cNvPr>
          <cdr:cNvSpPr/>
        </cdr:nvSpPr>
        <cdr:spPr bwMode="gray">
          <a:xfrm xmlns:a="http://schemas.openxmlformats.org/drawingml/2006/main">
            <a:off x="3835818" y="4790524"/>
            <a:ext cx="4680520" cy="223116"/>
          </a:xfrm>
          <a:prstGeom xmlns:a="http://schemas.openxmlformats.org/drawingml/2006/main" prst="rect">
            <a:avLst/>
          </a:prstGeom>
          <a:solidFill xmlns:a="http://schemas.openxmlformats.org/drawingml/2006/main">
            <a:schemeClr val="bg1"/>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spcBef>
                <a:spcPts val="300"/>
              </a:spcBef>
            </a:pPr>
            <a:r>
              <a:rPr lang="fr-FR" sz="900" dirty="0">
                <a:solidFill>
                  <a:schemeClr val="tx1">
                    <a:lumMod val="75000"/>
                    <a:lumOff val="25000"/>
                  </a:schemeClr>
                </a:solidFill>
                <a:latin typeface="Calibri" panose="020F0502020204030204" pitchFamily="34" charset="0"/>
                <a:cs typeface="Calibri" panose="020F0502020204030204" pitchFamily="34" charset="0"/>
              </a:rPr>
              <a:t>4 Très satisfait	3 Satisfait	2 Insatisfait	1 Très insatisfait</a:t>
            </a:r>
          </a:p>
        </cdr:txBody>
      </cdr:sp>
      <cdr:sp macro="" textlink="">
        <cdr:nvSpPr>
          <cdr:cNvPr id="5" name="Rectangle 4">
            <a:extLst xmlns:a="http://schemas.openxmlformats.org/drawingml/2006/main">
              <a:ext uri="{FF2B5EF4-FFF2-40B4-BE49-F238E27FC236}">
                <a16:creationId xmlns:a16="http://schemas.microsoft.com/office/drawing/2014/main" id="{146CD2C1-1A01-47D5-AA6C-D142945CFF01}"/>
              </a:ext>
            </a:extLst>
          </cdr:cNvPr>
          <cdr:cNvSpPr/>
        </cdr:nvSpPr>
        <cdr:spPr bwMode="gray">
          <a:xfrm xmlns:a="http://schemas.openxmlformats.org/drawingml/2006/main">
            <a:off x="3831092" y="4866624"/>
            <a:ext cx="72008" cy="70915"/>
          </a:xfrm>
          <a:prstGeom xmlns:a="http://schemas.openxmlformats.org/drawingml/2006/main" prst="rect">
            <a:avLst/>
          </a:prstGeom>
          <a:solidFill xmlns:a="http://schemas.openxmlformats.org/drawingml/2006/main">
            <a:schemeClr val="accent4"/>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cdr:txBody>
      </cdr:sp>
      <cdr:sp macro="" textlink="">
        <cdr:nvSpPr>
          <cdr:cNvPr id="6" name="Rectangle 5">
            <a:extLst xmlns:a="http://schemas.openxmlformats.org/drawingml/2006/main">
              <a:ext uri="{FF2B5EF4-FFF2-40B4-BE49-F238E27FC236}">
                <a16:creationId xmlns:a16="http://schemas.microsoft.com/office/drawing/2014/main" id="{0152DF82-1677-461D-9FC7-48A917206A53}"/>
              </a:ext>
            </a:extLst>
          </cdr:cNvPr>
          <cdr:cNvSpPr/>
        </cdr:nvSpPr>
        <cdr:spPr bwMode="gray">
          <a:xfrm xmlns:a="http://schemas.openxmlformats.org/drawingml/2006/main">
            <a:off x="4743306" y="4864465"/>
            <a:ext cx="72008" cy="70915"/>
          </a:xfrm>
          <a:prstGeom xmlns:a="http://schemas.openxmlformats.org/drawingml/2006/main" prst="rect">
            <a:avLst/>
          </a:prstGeom>
          <a:solidFill xmlns:a="http://schemas.openxmlformats.org/drawingml/2006/main">
            <a:schemeClr val="accent3"/>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cdr:txBody>
      </cdr:sp>
      <cdr:sp macro="" textlink="">
        <cdr:nvSpPr>
          <cdr:cNvPr id="7" name="Rectangle 6">
            <a:extLst xmlns:a="http://schemas.openxmlformats.org/drawingml/2006/main">
              <a:ext uri="{FF2B5EF4-FFF2-40B4-BE49-F238E27FC236}">
                <a16:creationId xmlns:a16="http://schemas.microsoft.com/office/drawing/2014/main" id="{677E1FD7-3C67-416F-B4E8-F262726A35E9}"/>
              </a:ext>
            </a:extLst>
          </cdr:cNvPr>
          <cdr:cNvSpPr/>
        </cdr:nvSpPr>
        <cdr:spPr bwMode="gray">
          <a:xfrm xmlns:a="http://schemas.openxmlformats.org/drawingml/2006/main">
            <a:off x="5669186" y="4866624"/>
            <a:ext cx="72008" cy="70915"/>
          </a:xfrm>
          <a:prstGeom xmlns:a="http://schemas.openxmlformats.org/drawingml/2006/main" prst="rect">
            <a:avLst/>
          </a:prstGeom>
          <a:solidFill xmlns:a="http://schemas.openxmlformats.org/drawingml/2006/main">
            <a:schemeClr val="accent2"/>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cdr:txBody>
      </cdr:sp>
      <cdr:sp macro="" textlink="">
        <cdr:nvSpPr>
          <cdr:cNvPr id="8" name="Rectangle 7">
            <a:extLst xmlns:a="http://schemas.openxmlformats.org/drawingml/2006/main">
              <a:ext uri="{FF2B5EF4-FFF2-40B4-BE49-F238E27FC236}">
                <a16:creationId xmlns:a16="http://schemas.microsoft.com/office/drawing/2014/main" id="{87BBACA4-5930-48A6-A5C1-63A1C0966606}"/>
              </a:ext>
            </a:extLst>
          </cdr:cNvPr>
          <cdr:cNvSpPr/>
        </cdr:nvSpPr>
        <cdr:spPr bwMode="gray">
          <a:xfrm xmlns:a="http://schemas.openxmlformats.org/drawingml/2006/main">
            <a:off x="6581400" y="4866624"/>
            <a:ext cx="72008" cy="70915"/>
          </a:xfrm>
          <a:prstGeom xmlns:a="http://schemas.openxmlformats.org/drawingml/2006/main" prst="rect">
            <a:avLst/>
          </a:prstGeom>
          <a:solidFill xmlns:a="http://schemas.openxmlformats.org/drawingml/2006/main">
            <a:schemeClr val="accent1"/>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0.05064</cdr:y>
    </cdr:from>
    <cdr:to>
      <cdr:x>0.42421</cdr:x>
      <cdr:y>0.85358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86196"/>
          <a:ext cx="1944214" cy="295238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32100" y="195026"/>
            <a:ext cx="432990" cy="432905"/>
          </a:xfrm>
          <a:prstGeom prst="rect">
            <a:avLst/>
          </a:prstGeom>
          <a:noFill/>
          <a:ln>
            <a:noFill/>
          </a:ln>
        </p:spPr>
      </p:pic>
      <p:sp>
        <p:nvSpPr>
          <p:cNvPr id="7" name="TextBox 6"/>
          <p:cNvSpPr txBox="1"/>
          <p:nvPr/>
        </p:nvSpPr>
        <p:spPr>
          <a:xfrm>
            <a:off x="446818" y="9441508"/>
            <a:ext cx="4977152" cy="288415"/>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C8998D9E-49B2-4097-B552-57EEB9E5A717}" type="datetime4">
              <a:rPr lang="en-US" smtClean="0"/>
              <a:t>February 12, 2019</a:t>
            </a:fld>
            <a:r>
              <a:rPr lang="en-US" dirty="0"/>
              <a:t> | Title of presentation</a:t>
            </a:r>
          </a:p>
        </p:txBody>
      </p:sp>
      <p:sp>
        <p:nvSpPr>
          <p:cNvPr id="11" name="Rectangle 10"/>
          <p:cNvSpPr/>
          <p:nvPr/>
        </p:nvSpPr>
        <p:spPr bwMode="gray">
          <a:xfrm>
            <a:off x="5712480" y="9441508"/>
            <a:ext cx="649150" cy="288455"/>
          </a:xfrm>
          <a:prstGeom prst="rect">
            <a:avLst/>
          </a:prstGeom>
        </p:spPr>
        <p:txBody>
          <a:bodyPr vert="horz" lIns="0" tIns="0" rIns="0" bIns="0" rtlCol="0" anchor="b"/>
          <a:lstStyle/>
          <a:p>
            <a:pPr lvl="0" algn="r"/>
            <a:fld id="{CA005866-F985-470A-86CC-2BB4A48D5BA8}" type="slidenum">
              <a:rPr lang="de-DE" sz="800">
                <a:solidFill>
                  <a:schemeClr val="bg2"/>
                </a:solidFill>
              </a:rPr>
              <a:pPr lvl="0" algn="r"/>
              <a:t>‹#›</a:t>
            </a:fld>
            <a:endParaRPr lang="de-DE" sz="800" dirty="0">
              <a:solidFill>
                <a:schemeClr val="bg2"/>
              </a:solidFill>
            </a:endParaRP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7675" y="787400"/>
            <a:ext cx="5915025" cy="332740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bwMode="gray">
          <a:xfrm>
            <a:off x="446818" y="4321440"/>
            <a:ext cx="5915154" cy="4831614"/>
          </a:xfrm>
          <a:prstGeom prst="rect">
            <a:avLst/>
          </a:prstGeom>
        </p:spPr>
        <p:txBody>
          <a:bodyPr vert="horz" lIns="0" tIns="0" rIns="0" bIns="0" rtlCol="0"/>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6" name="TextBox 5"/>
          <p:cNvSpPr txBox="1"/>
          <p:nvPr/>
        </p:nvSpPr>
        <p:spPr>
          <a:xfrm>
            <a:off x="446818" y="9441508"/>
            <a:ext cx="4977152" cy="288415"/>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0B798607-B8D6-44E8-B6BA-DA2D673578FB}" type="datetime4">
              <a:rPr lang="en-US" smtClean="0"/>
              <a:t>February 12, 2019</a:t>
            </a:fld>
            <a:r>
              <a:rPr lang="en-US" dirty="0"/>
              <a:t> | Title of presentation</a:t>
            </a:r>
          </a:p>
        </p:txBody>
      </p:sp>
      <p:sp>
        <p:nvSpPr>
          <p:cNvPr id="2" name="Rectangle 1"/>
          <p:cNvSpPr/>
          <p:nvPr/>
        </p:nvSpPr>
        <p:spPr bwMode="gray">
          <a:xfrm>
            <a:off x="5712480" y="9441508"/>
            <a:ext cx="649150" cy="288455"/>
          </a:xfrm>
          <a:prstGeom prst="rect">
            <a:avLst/>
          </a:prstGeom>
        </p:spPr>
        <p:txBody>
          <a:bodyPr vert="horz" lIns="0" tIns="0" rIns="0" bIns="0" rtlCol="0" anchor="b"/>
          <a:lstStyle/>
          <a:p>
            <a:pPr lvl="0" algn="r"/>
            <a:fld id="{CA005866-F985-470A-86CC-2BB4A48D5BA8}" type="slidenum">
              <a:rPr lang="de-DE" sz="800" smtClean="0">
                <a:solidFill>
                  <a:schemeClr val="bg2"/>
                </a:solidFill>
              </a:rPr>
              <a:pPr lvl="0" algn="r"/>
              <a:t>‹#›</a:t>
            </a:fld>
            <a:endParaRPr lang="de-DE" sz="800" dirty="0">
              <a:solidFill>
                <a:schemeClr val="bg2"/>
              </a:solidFill>
            </a:endParaRP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0"/>
      </a:spcAft>
      <a:defRPr sz="900" kern="1200">
        <a:solidFill>
          <a:schemeClr val="tx1"/>
        </a:solidFill>
        <a:latin typeface="+mn-lt"/>
        <a:ea typeface="+mn-ea"/>
        <a:cs typeface="+mn-cs"/>
      </a:defRPr>
    </a:lvl1pPr>
    <a:lvl2pPr marL="144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2pPr>
    <a:lvl3pPr marL="288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3pPr>
    <a:lvl4pPr marL="432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4pPr>
    <a:lvl5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5pPr>
    <a:lvl6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6pPr>
    <a:lvl7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903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023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65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863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558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309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237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0210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116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48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738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912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450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82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51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617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8988"/>
            <a:ext cx="5916612" cy="3327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924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098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lumMod val="40000"/>
            <a:lumOff val="60000"/>
            <a:alpha val="2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6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Bef>
                <a:spcPts val="600"/>
              </a:spcBef>
              <a:spcAft>
                <a:spcPts val="0"/>
              </a:spcAft>
              <a:buNone/>
              <a:defRPr sz="2000" baseline="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Bef>
                <a:spcPts val="600"/>
              </a:spcBef>
              <a:spcAft>
                <a:spcPts val="0"/>
              </a:spcAft>
              <a:buNone/>
              <a:defRPr sz="2000">
                <a:solidFill>
                  <a:schemeClr val="tx2"/>
                </a:solidFill>
              </a:defRPr>
            </a:lvl9pPr>
          </a:lstStyle>
          <a:p>
            <a:pPr lvl="0"/>
            <a:r>
              <a:rPr lang="en-US" noProof="0" dirty="0"/>
              <a:t>Click to add subtitle of presentation</a:t>
            </a:r>
          </a:p>
        </p:txBody>
      </p:sp>
      <p:sp>
        <p:nvSpPr>
          <p:cNvPr id="4" name="Rechteck 3"/>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323850" y="4588060"/>
            <a:ext cx="8496300"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09560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323410" y="915520"/>
            <a:ext cx="8497180" cy="288041"/>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a:xfrm>
            <a:off x="323410" y="1275570"/>
            <a:ext cx="2735703" cy="345676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a:xfrm>
            <a:off x="3203809" y="1276350"/>
            <a:ext cx="2736381" cy="345598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a:xfrm>
            <a:off x="6084210" y="1276350"/>
            <a:ext cx="2736380" cy="345598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321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s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3637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323411" y="1275570"/>
            <a:ext cx="2016280" cy="345676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a:xfrm>
            <a:off x="2483711" y="1275570"/>
            <a:ext cx="2016279" cy="345598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a:xfrm>
            <a:off x="4644010" y="1275570"/>
            <a:ext cx="2016280" cy="345520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a:xfrm>
            <a:off x="6804310" y="1275570"/>
            <a:ext cx="2016280" cy="345442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332127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a:xfrm>
            <a:off x="323411" y="1275570"/>
            <a:ext cx="4176580" cy="165623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a:xfrm>
            <a:off x="4644010" y="1275570"/>
            <a:ext cx="4176580" cy="165623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a:xfrm>
            <a:off x="323411" y="3075820"/>
            <a:ext cx="4176580" cy="165623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a:xfrm>
            <a:off x="4644010" y="3075820"/>
            <a:ext cx="4176580" cy="165623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594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044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and text">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2" name="Titel 1"/>
          <p:cNvSpPr>
            <a:spLocks noGrp="1"/>
          </p:cNvSpPr>
          <p:nvPr>
            <p:ph type="title" hasCustomPrompt="1"/>
          </p:nvPr>
        </p:nvSpPr>
        <p:spPr bwMode="gray">
          <a:xfrm>
            <a:off x="323850" y="915989"/>
            <a:ext cx="8496299" cy="2014226"/>
          </a:xfrm>
        </p:spPr>
        <p:txBody>
          <a:bodyPr vert="horz" lIns="0" tIns="18000" rIns="0" bIns="0" rtlCol="0" anchor="b" anchorCtr="0">
            <a:noAutofit/>
          </a:bodyPr>
          <a:lstStyle>
            <a:lvl1pPr>
              <a:defRPr lang="de-DE" sz="3600" cap="none" baseline="0">
                <a:solidFill>
                  <a:schemeClr val="tx2"/>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3169919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2" name="Titel 1"/>
          <p:cNvSpPr>
            <a:spLocks noGrp="1"/>
          </p:cNvSpPr>
          <p:nvPr>
            <p:ph type="title" hasCustomPrompt="1"/>
          </p:nvPr>
        </p:nvSpPr>
        <p:spPr bwMode="gray">
          <a:xfrm>
            <a:off x="323851" y="915989"/>
            <a:ext cx="8496299" cy="2016126"/>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75170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el 2"/>
          <p:cNvSpPr>
            <a:spLocks noGrp="1"/>
          </p:cNvSpPr>
          <p:nvPr>
            <p:ph type="title" hasCustomPrompt="1"/>
          </p:nvPr>
        </p:nvSpPr>
        <p:spPr bwMode="gray">
          <a:xfrm>
            <a:off x="323851" y="915988"/>
            <a:ext cx="8496300" cy="2016125"/>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701229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24"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a:t>Picture</a:t>
            </a:r>
            <a:endParaRPr lang="en-US" dirty="0"/>
          </a:p>
        </p:txBody>
      </p:sp>
      <p:sp>
        <p:nvSpPr>
          <p:cNvPr id="26"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7"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8"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30"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1"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a:t>Picture</a:t>
            </a:r>
            <a:endParaRPr lang="en-US" dirty="0"/>
          </a:p>
        </p:txBody>
      </p:sp>
      <p:sp>
        <p:nvSpPr>
          <p:cNvPr id="32"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33"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34"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36"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Tree>
    <p:extLst>
      <p:ext uri="{BB962C8B-B14F-4D97-AF65-F5344CB8AC3E}">
        <p14:creationId xmlns:p14="http://schemas.microsoft.com/office/powerpoint/2010/main" val="338117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13" name="Picture Placeholder 4"/>
          <p:cNvSpPr>
            <a:spLocks noGrp="1"/>
          </p:cNvSpPr>
          <p:nvPr>
            <p:ph type="pic" sz="quarter" idx="15" hasCustomPrompt="1"/>
          </p:nvPr>
        </p:nvSpPr>
        <p:spPr bwMode="gray">
          <a:xfrm>
            <a:off x="323528" y="3075990"/>
            <a:ext cx="1296144" cy="1656000"/>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7" name="Text Placeholder 3"/>
          <p:cNvSpPr>
            <a:spLocks noGrp="1"/>
          </p:cNvSpPr>
          <p:nvPr>
            <p:ph type="body" sz="quarter" idx="19" hasCustomPrompt="1"/>
          </p:nvPr>
        </p:nvSpPr>
        <p:spPr bwMode="gray">
          <a:xfrm>
            <a:off x="17636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9" name="Text Placeholder 3"/>
          <p:cNvSpPr>
            <a:spLocks noGrp="1"/>
          </p:cNvSpPr>
          <p:nvPr>
            <p:ph type="body" sz="quarter" idx="26" hasCustomPrompt="1"/>
          </p:nvPr>
        </p:nvSpPr>
        <p:spPr bwMode="gray">
          <a:xfrm>
            <a:off x="17636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6" name="Text Placeholder 3"/>
          <p:cNvSpPr>
            <a:spLocks noGrp="1"/>
          </p:cNvSpPr>
          <p:nvPr>
            <p:ph type="body" sz="quarter" idx="27" hasCustomPrompt="1"/>
          </p:nvPr>
        </p:nvSpPr>
        <p:spPr bwMode="gray">
          <a:xfrm>
            <a:off x="17637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7" name="Picture Placeholder 4"/>
          <p:cNvSpPr>
            <a:spLocks noGrp="1"/>
          </p:cNvSpPr>
          <p:nvPr>
            <p:ph type="pic" sz="quarter" idx="28" hasCustomPrompt="1"/>
          </p:nvPr>
        </p:nvSpPr>
        <p:spPr bwMode="gray">
          <a:xfrm>
            <a:off x="4644728" y="3075990"/>
            <a:ext cx="1296144" cy="1656000"/>
          </a:xfrm>
        </p:spPr>
        <p:txBody>
          <a:bodyPr/>
          <a:lstStyle>
            <a:lvl1pPr marL="0" indent="0">
              <a:buNone/>
              <a:defRPr/>
            </a:lvl1pPr>
          </a:lstStyle>
          <a:p>
            <a:r>
              <a:rPr lang="de-DE" dirty="0"/>
              <a:t>Picture</a:t>
            </a:r>
            <a:endParaRPr lang="en-US" dirty="0"/>
          </a:p>
        </p:txBody>
      </p:sp>
      <p:sp>
        <p:nvSpPr>
          <p:cNvPr id="28" name="Text Placeholder 3"/>
          <p:cNvSpPr>
            <a:spLocks noGrp="1"/>
          </p:cNvSpPr>
          <p:nvPr>
            <p:ph type="body" sz="quarter" idx="29" hasCustomPrompt="1"/>
          </p:nvPr>
        </p:nvSpPr>
        <p:spPr bwMode="gray">
          <a:xfrm>
            <a:off x="60848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9" name="Text Placeholder 3"/>
          <p:cNvSpPr>
            <a:spLocks noGrp="1"/>
          </p:cNvSpPr>
          <p:nvPr>
            <p:ph type="body" sz="quarter" idx="30" hasCustomPrompt="1"/>
          </p:nvPr>
        </p:nvSpPr>
        <p:spPr bwMode="gray">
          <a:xfrm>
            <a:off x="60848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31" name="Text Placeholder 3"/>
          <p:cNvSpPr>
            <a:spLocks noGrp="1"/>
          </p:cNvSpPr>
          <p:nvPr>
            <p:ph type="body" sz="quarter" idx="32" hasCustomPrompt="1"/>
          </p:nvPr>
        </p:nvSpPr>
        <p:spPr bwMode="gray">
          <a:xfrm>
            <a:off x="60848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32" name="Text Placeholder 3"/>
          <p:cNvSpPr>
            <a:spLocks noGrp="1"/>
          </p:cNvSpPr>
          <p:nvPr>
            <p:ph type="body" sz="quarter" idx="33" hasCustomPrompt="1"/>
          </p:nvPr>
        </p:nvSpPr>
        <p:spPr bwMode="gray">
          <a:xfrm>
            <a:off x="60849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3"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a:t>Picture</a:t>
            </a:r>
            <a:endParaRPr lang="en-US" dirty="0"/>
          </a:p>
        </p:txBody>
      </p:sp>
      <p:sp>
        <p:nvSpPr>
          <p:cNvPr id="34"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35"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37"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38"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9"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a:t>Picture</a:t>
            </a:r>
            <a:endParaRPr lang="en-US" dirty="0"/>
          </a:p>
        </p:txBody>
      </p:sp>
      <p:sp>
        <p:nvSpPr>
          <p:cNvPr id="40"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41"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3"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44"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5"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1763688" y="307582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a:t>[name]</a:t>
            </a:r>
          </a:p>
        </p:txBody>
      </p:sp>
      <p:sp>
        <p:nvSpPr>
          <p:cNvPr id="49" name="Text Placeholder 3"/>
          <p:cNvSpPr>
            <a:spLocks noGrp="1"/>
          </p:cNvSpPr>
          <p:nvPr>
            <p:ph type="body" sz="quarter" idx="47" hasCustomPrompt="1"/>
          </p:nvPr>
        </p:nvSpPr>
        <p:spPr bwMode="gray">
          <a:xfrm>
            <a:off x="6084888" y="307629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a:t>[name]</a:t>
            </a:r>
          </a:p>
        </p:txBody>
      </p:sp>
    </p:spTree>
    <p:extLst>
      <p:ext uri="{BB962C8B-B14F-4D97-AF65-F5344CB8AC3E}">
        <p14:creationId xmlns:p14="http://schemas.microsoft.com/office/powerpoint/2010/main" val="354654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600" cap="none" baseline="0">
                <a:solidFill>
                  <a:schemeClr val="bg1"/>
                </a:solidFill>
                <a:latin typeface="Arial" pitchFamily="34" charset="0"/>
              </a:defRPr>
            </a:lvl1pPr>
          </a:lstStyle>
          <a:p>
            <a:r>
              <a:rPr lang="en-US" dirty="0"/>
              <a:t>Thank you</a:t>
            </a:r>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368879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1)">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323410" y="987530"/>
            <a:ext cx="8496740" cy="3960707"/>
          </a:xfrm>
        </p:spPr>
        <p:txBody>
          <a:bodyPr/>
          <a:lstStyle/>
          <a:p>
            <a:r>
              <a:rPr lang="en-US" dirty="0"/>
              <a:t>Click to the symbol to add a picture</a:t>
            </a:r>
          </a:p>
        </p:txBody>
      </p:sp>
      <p:sp>
        <p:nvSpPr>
          <p:cNvPr id="2" name="Title 1"/>
          <p:cNvSpPr>
            <a:spLocks noGrp="1"/>
          </p:cNvSpPr>
          <p:nvPr>
            <p:ph type="ctrTitle" hasCustomPrompt="1"/>
          </p:nvPr>
        </p:nvSpPr>
        <p:spPr bwMode="gray">
          <a:xfrm>
            <a:off x="467430" y="1779588"/>
            <a:ext cx="8209140" cy="1008193"/>
          </a:xfrm>
        </p:spPr>
        <p:txBody>
          <a:bodyPr anchor="b"/>
          <a:lstStyle>
            <a:lvl1pPr>
              <a:defRPr sz="36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66871" y="2859790"/>
            <a:ext cx="8209684" cy="1152160"/>
          </a:xfrm>
        </p:spPr>
        <p:txBody>
          <a:bodyPr/>
          <a:lstStyle>
            <a:lvl1pPr marL="0" indent="0" algn="l">
              <a:spcBef>
                <a:spcPts val="600"/>
              </a:spcBef>
              <a:spcAft>
                <a:spcPts val="0"/>
              </a:spcAft>
              <a:buNone/>
              <a:defRPr sz="200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bg1"/>
                </a:solidFill>
              </a:defRPr>
            </a:lvl8pPr>
            <a:lvl9pPr marL="0" indent="0" algn="l">
              <a:spcBef>
                <a:spcPts val="600"/>
              </a:spcBef>
              <a:spcAft>
                <a:spcPts val="0"/>
              </a:spcAft>
              <a:buNone/>
              <a:defRPr sz="2000">
                <a:solidFill>
                  <a:schemeClr val="tx2"/>
                </a:solidFill>
              </a:defRPr>
            </a:lvl9pPr>
          </a:lstStyle>
          <a:p>
            <a:pPr lvl="0"/>
            <a:r>
              <a:rPr lang="en-US" noProof="0" dirty="0"/>
              <a:t>Click to add subtitle of presentation</a:t>
            </a:r>
          </a:p>
        </p:txBody>
      </p:sp>
      <p:sp>
        <p:nvSpPr>
          <p:cNvPr id="7" name="Rechteck 6"/>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588030"/>
            <a:ext cx="8209140"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4092582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5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323410" y="2571750"/>
            <a:ext cx="8497180" cy="2160300"/>
          </a:xfrm>
        </p:spPr>
        <p:txBody>
          <a:bodyPr/>
          <a:lstStyle>
            <a:lvl1pPr>
              <a:defRPr/>
            </a:lvl1pPr>
          </a:lstStyle>
          <a:p>
            <a:r>
              <a:rPr lang="de-DE" dirty="0"/>
              <a:t>Click </a:t>
            </a:r>
            <a:r>
              <a:rPr lang="de-DE" dirty="0" err="1"/>
              <a:t>to</a:t>
            </a:r>
            <a:r>
              <a:rPr lang="de-DE" dirty="0"/>
              <a:t> </a:t>
            </a:r>
            <a:r>
              <a:rPr lang="de-DE" dirty="0" err="1"/>
              <a:t>the</a:t>
            </a:r>
            <a:r>
              <a:rPr lang="de-DE" dirty="0"/>
              <a:t> </a:t>
            </a:r>
            <a:r>
              <a:rPr lang="de-DE" dirty="0" err="1"/>
              <a:t>symbol</a:t>
            </a:r>
            <a:r>
              <a:rPr lang="de-DE" dirty="0"/>
              <a:t> </a:t>
            </a:r>
            <a:r>
              <a:rPr lang="de-DE" dirty="0" err="1"/>
              <a:t>to</a:t>
            </a:r>
            <a:r>
              <a:rPr lang="de-DE" dirty="0"/>
              <a:t> </a:t>
            </a:r>
            <a:r>
              <a:rPr lang="de-DE" dirty="0" err="1"/>
              <a:t>add</a:t>
            </a:r>
            <a:r>
              <a:rPr lang="de-DE" dirty="0"/>
              <a:t> a </a:t>
            </a:r>
            <a:r>
              <a:rPr lang="de-DE" dirty="0" err="1"/>
              <a:t>picture</a:t>
            </a:r>
            <a:endParaRPr lang="en-GB" dirty="0"/>
          </a:p>
        </p:txBody>
      </p:sp>
      <p:sp>
        <p:nvSpPr>
          <p:cNvPr id="2" name="Title 1"/>
          <p:cNvSpPr>
            <a:spLocks noGrp="1"/>
          </p:cNvSpPr>
          <p:nvPr>
            <p:ph type="ctrTitle" hasCustomPrompt="1"/>
          </p:nvPr>
        </p:nvSpPr>
        <p:spPr bwMode="gray">
          <a:xfrm>
            <a:off x="323410" y="915520"/>
            <a:ext cx="8497180" cy="1008140"/>
          </a:xfrm>
        </p:spPr>
        <p:txBody>
          <a:bodyPr anchor="b"/>
          <a:lstStyle>
            <a:lvl1pPr>
              <a:defRPr sz="36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323410" y="1995670"/>
            <a:ext cx="8497180" cy="432060"/>
          </a:xfrm>
        </p:spPr>
        <p:txBody>
          <a:bodyPr tIns="0"/>
          <a:lstStyle>
            <a:lvl1pPr marL="0" indent="0" algn="l">
              <a:spcBef>
                <a:spcPts val="600"/>
              </a:spcBef>
              <a:spcAft>
                <a:spcPts val="0"/>
              </a:spcAft>
              <a:buNone/>
              <a:defRPr sz="200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bg1"/>
                </a:solidFill>
              </a:defRPr>
            </a:lvl8pPr>
            <a:lvl9pPr marL="0" indent="0" algn="l">
              <a:spcBef>
                <a:spcPts val="600"/>
              </a:spcBef>
              <a:spcAft>
                <a:spcPts val="0"/>
              </a:spcAft>
              <a:buNone/>
              <a:defRPr sz="2000">
                <a:solidFill>
                  <a:schemeClr val="tx2"/>
                </a:solidFill>
              </a:defRPr>
            </a:lvl9pPr>
          </a:lstStyle>
          <a:p>
            <a:pPr lvl="0"/>
            <a:r>
              <a:rPr lang="en-US" noProof="0" dirty="0"/>
              <a:t>Click to add subtitle of presentation</a:t>
            </a:r>
          </a:p>
        </p:txBody>
      </p:sp>
      <p:sp>
        <p:nvSpPr>
          <p:cNvPr id="7" name="Rechteck 6"/>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323528" y="4732050"/>
            <a:ext cx="8496622"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243008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tabLst>
                <a:tab pos="8496000" algn="r"/>
              </a:tabLst>
              <a:defRPr sz="1800">
                <a:solidFill>
                  <a:schemeClr val="tx1"/>
                </a:solidFill>
              </a:defRPr>
            </a:lvl1pPr>
            <a:lvl2pPr marL="358775" indent="0">
              <a:spcBef>
                <a:spcPts val="1200"/>
              </a:spcBef>
              <a:spcAft>
                <a:spcPts val="0"/>
              </a:spcAft>
              <a:buClr>
                <a:schemeClr val="bg2"/>
              </a:buClr>
              <a:buFont typeface="+mj-lt"/>
              <a:buNone/>
              <a:tabLst>
                <a:tab pos="8280000" algn="r"/>
              </a:tabLst>
              <a:defRPr sz="1800">
                <a:solidFill>
                  <a:schemeClr val="bg2"/>
                </a:solidFill>
              </a:defRPr>
            </a:lvl2pPr>
            <a:lvl3pPr marL="360000" indent="0">
              <a:spcBef>
                <a:spcPts val="1200"/>
              </a:spcBef>
              <a:spcAft>
                <a:spcPts val="0"/>
              </a:spcAft>
              <a:buFontTx/>
              <a:buNone/>
              <a:defRPr sz="1800">
                <a:solidFill>
                  <a:schemeClr val="bg2"/>
                </a:solidFill>
              </a:defRPr>
            </a:lvl3pPr>
            <a:lvl4pPr marL="360000" indent="0">
              <a:spcBef>
                <a:spcPts val="1200"/>
              </a:spcBef>
              <a:spcAft>
                <a:spcPts val="0"/>
              </a:spcAft>
              <a:buFontTx/>
              <a:buNone/>
              <a:defRPr sz="1800">
                <a:solidFill>
                  <a:schemeClr val="bg2"/>
                </a:solidFill>
              </a:defRPr>
            </a:lvl4pPr>
            <a:lvl5pPr marL="360000" indent="0">
              <a:spcBef>
                <a:spcPts val="1200"/>
              </a:spcBef>
              <a:spcAft>
                <a:spcPts val="0"/>
              </a:spcAft>
              <a:buFontTx/>
              <a:buNone/>
              <a:defRPr sz="1800">
                <a:solidFill>
                  <a:schemeClr val="bg2"/>
                </a:solidFill>
              </a:defRPr>
            </a:lvl5pPr>
            <a:lvl6pPr marL="360000" indent="0">
              <a:spcBef>
                <a:spcPts val="1200"/>
              </a:spcBef>
              <a:spcAft>
                <a:spcPts val="0"/>
              </a:spcAft>
              <a:buFontTx/>
              <a:buNone/>
              <a:defRPr sz="1800">
                <a:solidFill>
                  <a:schemeClr val="bg2"/>
                </a:solidFill>
              </a:defRPr>
            </a:lvl6pPr>
            <a:lvl7pPr marL="360000" indent="0">
              <a:spcBef>
                <a:spcPts val="1200"/>
              </a:spcBef>
              <a:spcAft>
                <a:spcPts val="0"/>
              </a:spcAft>
              <a:buFontTx/>
              <a:buNone/>
              <a:defRPr sz="1800">
                <a:solidFill>
                  <a:schemeClr val="bg2"/>
                </a:solidFill>
              </a:defRPr>
            </a:lvl7pPr>
            <a:lvl8pPr marL="360000" indent="0">
              <a:spcBef>
                <a:spcPts val="1200"/>
              </a:spcBef>
              <a:spcAft>
                <a:spcPts val="0"/>
              </a:spcAft>
              <a:buFontTx/>
              <a:buNone/>
              <a:defRPr sz="1800">
                <a:solidFill>
                  <a:schemeClr val="bg2"/>
                </a:solidFill>
              </a:defRPr>
            </a:lvl8pPr>
            <a:lvl9pPr marL="360000" indent="0">
              <a:spcBef>
                <a:spcPts val="1200"/>
              </a:spcBef>
              <a:spcAft>
                <a:spcPts val="0"/>
              </a:spcAft>
              <a:buFontTx/>
              <a:buNone/>
              <a:defRPr sz="1800">
                <a:solidFill>
                  <a:schemeClr val="bg2"/>
                </a:solidFill>
              </a:defRPr>
            </a:lvl9pPr>
          </a:lstStyle>
          <a:p>
            <a:pPr lvl="0"/>
            <a:r>
              <a:rPr lang="en-US" dirty="0"/>
              <a:t>Click to add agenda</a:t>
            </a:r>
          </a:p>
        </p:txBody>
      </p:sp>
    </p:spTree>
    <p:extLst>
      <p:ext uri="{BB962C8B-B14F-4D97-AF65-F5344CB8AC3E}">
        <p14:creationId xmlns:p14="http://schemas.microsoft.com/office/powerpoint/2010/main" val="326725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 for divider slide</a:t>
            </a:r>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74"/>
            <a:ext cx="9144000" cy="16350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2" name="Titel 1"/>
          <p:cNvSpPr>
            <a:spLocks noGrp="1"/>
          </p:cNvSpPr>
          <p:nvPr>
            <p:ph type="title" hasCustomPrompt="1"/>
          </p:nvPr>
        </p:nvSpPr>
        <p:spPr bwMode="gray">
          <a:xfrm>
            <a:off x="323410" y="1779588"/>
            <a:ext cx="8496418" cy="1439862"/>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tx1"/>
                </a:solidFill>
                <a:latin typeface="Arial" pitchFamily="34" charset="0"/>
                <a:ea typeface="+mn-ea"/>
                <a:cs typeface="+mn-cs"/>
              </a:defRPr>
            </a:lvl1pPr>
          </a:lstStyle>
          <a:p>
            <a:pPr lvl="0"/>
            <a:r>
              <a:rPr lang="en-US" dirty="0"/>
              <a:t>Click to add text for divider slide</a:t>
            </a:r>
          </a:p>
        </p:txBody>
      </p:sp>
      <p:sp>
        <p:nvSpPr>
          <p:cNvPr id="59" name="Rechteck 58"/>
          <p:cNvSpPr/>
          <p:nvPr userDrawn="1"/>
        </p:nvSpPr>
        <p:spPr bwMode="gray">
          <a:xfrm>
            <a:off x="323410" y="1779662"/>
            <a:ext cx="8497134"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chemeClr val="tx1"/>
              </a:solidFill>
              <a:latin typeface="Arial" pitchFamily="34" charset="0"/>
            </a:endParaRPr>
          </a:p>
        </p:txBody>
      </p:sp>
      <p:sp>
        <p:nvSpPr>
          <p:cNvPr id="60" name="Rechteck 59"/>
          <p:cNvSpPr/>
          <p:nvPr userDrawn="1"/>
        </p:nvSpPr>
        <p:spPr bwMode="gray">
          <a:xfrm>
            <a:off x="323410" y="3147814"/>
            <a:ext cx="8496118"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chemeClr val="accent2">
            <a:lumMod val="40000"/>
            <a:lumOff val="60000"/>
            <a:alpha val="25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p:txBody>
          <a:bodyPr/>
          <a:lstStyle/>
          <a:p>
            <a:r>
              <a:rPr lang="en-US" dirty="0"/>
              <a:t>Click to add headline</a:t>
            </a:r>
          </a:p>
        </p:txBody>
      </p:sp>
    </p:spTree>
    <p:extLst>
      <p:ext uri="{BB962C8B-B14F-4D97-AF65-F5344CB8AC3E}">
        <p14:creationId xmlns:p14="http://schemas.microsoft.com/office/powerpoint/2010/main" val="299189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63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323410" y="1275570"/>
            <a:ext cx="8496740" cy="345676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323410" y="915521"/>
            <a:ext cx="8497180" cy="288040"/>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323410" y="4803552"/>
            <a:ext cx="8496418"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3917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bg>
      <p:bgPr>
        <a:solidFill>
          <a:schemeClr val="accent2">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a:xfrm>
            <a:off x="323411" y="1275570"/>
            <a:ext cx="4176580" cy="345676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a:xfrm>
            <a:off x="4644010" y="1275570"/>
            <a:ext cx="4176580" cy="3456768"/>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5044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3"/>
            </p:custDataLst>
            <p:extLst>
              <p:ext uri="{D42A27DB-BD31-4B8C-83A1-F6EECF244321}">
                <p14:modId xmlns:p14="http://schemas.microsoft.com/office/powerpoint/2010/main" val="346723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 name="think-cell Slide" r:id="rId26" imgW="353" imgH="353" progId="TCLayout.ActiveDocument.1">
                  <p:embed/>
                </p:oleObj>
              </mc:Choice>
              <mc:Fallback>
                <p:oleObj name="think-cell Slide" r:id="rId26" imgW="353" imgH="353"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23411" y="195420"/>
            <a:ext cx="6408889" cy="576080"/>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24"/>
            </p:custDataLst>
          </p:nvPr>
        </p:nvSpPr>
        <p:spPr bwMode="gray">
          <a:xfrm>
            <a:off x="323410" y="915521"/>
            <a:ext cx="8497180" cy="3816530"/>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userDrawn="1"/>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userDrawn="1"/>
        </p:nvGrpSpPr>
        <p:grpSpPr bwMode="gray">
          <a:xfrm>
            <a:off x="9252514" y="195486"/>
            <a:ext cx="216166" cy="4752594"/>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324680" y="195486"/>
            <a:ext cx="216166" cy="4752594"/>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t>‹#›</a:t>
            </a:fld>
            <a:endParaRPr lang="en-US" sz="800" dirty="0">
              <a:solidFill>
                <a:schemeClr val="bg2"/>
              </a:solidFill>
              <a:latin typeface="Arial" pitchFamily="34" charset="0"/>
            </a:endParaRPr>
          </a:p>
        </p:txBody>
      </p:sp>
      <p:pic>
        <p:nvPicPr>
          <p:cNvPr id="80" name="Grafik 75"/>
          <p:cNvPicPr>
            <a:picLocks noChangeAspect="1"/>
          </p:cNvPicPr>
          <p:nvPr/>
        </p:nvPicPr>
        <p:blipFill>
          <a:blip r:embed="rId28">
            <a:extLst>
              <a:ext uri="{28A0092B-C50C-407E-A947-70E740481C1C}">
                <a14:useLocalDpi xmlns:a14="http://schemas.microsoft.com/office/drawing/2010/main" val="0"/>
              </a:ext>
            </a:extLst>
          </a:blip>
          <a:stretch>
            <a:fillRect/>
          </a:stretch>
        </p:blipFill>
        <p:spPr bwMode="gray">
          <a:xfrm>
            <a:off x="8244190" y="195420"/>
            <a:ext cx="577597" cy="576000"/>
          </a:xfrm>
          <a:prstGeom prst="rect">
            <a:avLst/>
          </a:prstGeom>
        </p:spPr>
      </p:pic>
      <p:sp>
        <p:nvSpPr>
          <p:cNvPr id="4" name="VCT_Marker_ID_4" hidden="1"/>
          <p:cNvSpPr/>
          <p:nvPr userDrawn="1">
            <p:custDataLst>
              <p:tags r:id="rId25"/>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pic>
        <p:nvPicPr>
          <p:cNvPr id="1120" name="Picture 96" descr="Image result for eu-osha logo"/>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948616" y="175217"/>
            <a:ext cx="1240988" cy="60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84" r:id="rId3"/>
    <p:sldLayoutId id="2147483659" r:id="rId4"/>
    <p:sldLayoutId id="2147483675" r:id="rId5"/>
    <p:sldLayoutId id="2147483677" r:id="rId6"/>
    <p:sldLayoutId id="2147483654" r:id="rId7"/>
    <p:sldLayoutId id="2147483650" r:id="rId8"/>
    <p:sldLayoutId id="2147483652" r:id="rId9"/>
    <p:sldLayoutId id="2147483678" r:id="rId10"/>
    <p:sldLayoutId id="2147483685" r:id="rId11"/>
    <p:sldLayoutId id="2147483686" r:id="rId12"/>
    <p:sldLayoutId id="2147483680" r:id="rId13"/>
    <p:sldLayoutId id="2147483664" r:id="rId14"/>
    <p:sldLayoutId id="2147483673" r:id="rId15"/>
    <p:sldLayoutId id="2147483665" r:id="rId16"/>
    <p:sldLayoutId id="2147483668" r:id="rId17"/>
    <p:sldLayoutId id="2147483670" r:id="rId18"/>
    <p:sldLayoutId id="2147483671" r:id="rId19"/>
    <p:sldLayoutId id="2147483687" r:id="rId20"/>
  </p:sldLayoutIdLst>
  <p:hf hdr="0" ftr="0" dt="0"/>
  <p:txStyles>
    <p:titleStyle>
      <a:lvl1pPr algn="l" defTabSz="914400" rtl="0" eaLnBrk="1" latinLnBrk="0" hangingPunct="1">
        <a:spcBef>
          <a:spcPct val="0"/>
        </a:spcBef>
        <a:buNone/>
        <a:defRPr sz="1800" kern="120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chart" Target="../charts/chart2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28.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3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chart" Target="../charts/chart3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1"/>
            <a:ext cx="9144000" cy="5164039"/>
          </a:xfrm>
          <a:prstGeom prst="rect">
            <a:avLst/>
          </a:prstGeom>
        </p:spPr>
      </p:pic>
      <p:sp>
        <p:nvSpPr>
          <p:cNvPr id="5" name="Rectangle 4"/>
          <p:cNvSpPr/>
          <p:nvPr/>
        </p:nvSpPr>
        <p:spPr bwMode="gray">
          <a:xfrm>
            <a:off x="0" y="2931790"/>
            <a:ext cx="9144000" cy="2232248"/>
          </a:xfrm>
          <a:prstGeom prst="rect">
            <a:avLst/>
          </a:prstGeom>
          <a:solidFill>
            <a:srgbClr val="FFFFFF">
              <a:alpha val="7215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4" name="Title 3"/>
          <p:cNvSpPr>
            <a:spLocks noGrp="1"/>
          </p:cNvSpPr>
          <p:nvPr>
            <p:ph type="ctrTitle"/>
            <p:custDataLst>
              <p:tags r:id="rId1"/>
            </p:custDataLst>
          </p:nvPr>
        </p:nvSpPr>
        <p:spPr>
          <a:xfrm>
            <a:off x="323850" y="2931790"/>
            <a:ext cx="8496301" cy="1080120"/>
          </a:xfrm>
        </p:spPr>
        <p:txBody>
          <a:bodyPr/>
          <a:lstStyle/>
          <a:p>
            <a:r>
              <a:rPr lang="fr-FR" b="1" dirty="0">
                <a:solidFill>
                  <a:schemeClr val="tx1">
                    <a:lumMod val="75000"/>
                    <a:lumOff val="25000"/>
                  </a:schemeClr>
                </a:solidFill>
                <a:latin typeface="Calibri" panose="020F0502020204030204" pitchFamily="34" charset="0"/>
                <a:cs typeface="Calibri" panose="020F0502020204030204" pitchFamily="34" charset="0"/>
              </a:rPr>
              <a:t>EU-OSHA, Enquête de satisfaction réalisée auprès des parties prenantes</a:t>
            </a:r>
          </a:p>
        </p:txBody>
      </p:sp>
      <p:sp>
        <p:nvSpPr>
          <p:cNvPr id="6" name="Subtitle 5"/>
          <p:cNvSpPr>
            <a:spLocks noGrp="1"/>
          </p:cNvSpPr>
          <p:nvPr>
            <p:ph type="subTitle" idx="1"/>
          </p:nvPr>
        </p:nvSpPr>
        <p:spPr>
          <a:xfrm>
            <a:off x="325907" y="4011910"/>
            <a:ext cx="8496302" cy="894782"/>
          </a:xfrm>
        </p:spPr>
        <p:txBody>
          <a:bodyPr/>
          <a:lstStyle/>
          <a:p>
            <a:r>
              <a:rPr lang="fr-FR" sz="2400" dirty="0">
                <a:solidFill>
                  <a:schemeClr val="tx1">
                    <a:lumMod val="75000"/>
                    <a:lumOff val="25000"/>
                  </a:schemeClr>
                </a:solidFill>
                <a:latin typeface="Calibri" panose="020F0502020204030204" pitchFamily="34" charset="0"/>
                <a:cs typeface="Calibri" panose="020F0502020204030204" pitchFamily="34" charset="0"/>
              </a:rPr>
              <a:t>Résultats 2018</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0"/>
          </p:nvPr>
        </p:nvSpPr>
        <p:spPr>
          <a:xfrm>
            <a:off x="323850" y="4533981"/>
            <a:ext cx="8496300" cy="216000"/>
          </a:xfrm>
        </p:spPr>
        <p:txBody>
          <a:bodyPr/>
          <a:lstStyle/>
          <a:p>
            <a:r>
              <a:rPr lang="fr-FR" sz="1400" dirty="0">
                <a:solidFill>
                  <a:schemeClr val="tx1">
                    <a:lumMod val="75000"/>
                    <a:lumOff val="25000"/>
                  </a:schemeClr>
                </a:solidFill>
                <a:latin typeface="Calibri" panose="020F0502020204030204" pitchFamily="34" charset="0"/>
                <a:cs typeface="Calibri" panose="020F0502020204030204" pitchFamily="34" charset="0"/>
              </a:rPr>
              <a:t>Réalisée par </a:t>
            </a:r>
            <a:r>
              <a:rPr lang="fr-FR" sz="1400" dirty="0" err="1">
                <a:solidFill>
                  <a:schemeClr val="tx1">
                    <a:lumMod val="75000"/>
                    <a:lumOff val="25000"/>
                  </a:schemeClr>
                </a:solidFill>
                <a:latin typeface="Calibri" panose="020F0502020204030204" pitchFamily="34" charset="0"/>
                <a:cs typeface="Calibri" panose="020F0502020204030204" pitchFamily="34" charset="0"/>
              </a:rPr>
              <a:t>GfK</a:t>
            </a:r>
            <a:r>
              <a:rPr lang="fr-FR" sz="1400" dirty="0">
                <a:solidFill>
                  <a:schemeClr val="tx1">
                    <a:lumMod val="75000"/>
                    <a:lumOff val="25000"/>
                  </a:schemeClr>
                </a:solidFill>
                <a:latin typeface="Calibri" panose="020F0502020204030204" pitchFamily="34" charset="0"/>
                <a:cs typeface="Calibri" panose="020F0502020204030204" pitchFamily="34" charset="0"/>
              </a:rPr>
              <a:t> Social &amp; Strategic </a:t>
            </a:r>
            <a:r>
              <a:rPr lang="fr-FR" sz="1400" dirty="0" err="1">
                <a:solidFill>
                  <a:schemeClr val="tx1">
                    <a:lumMod val="75000"/>
                    <a:lumOff val="25000"/>
                  </a:schemeClr>
                </a:solidFill>
                <a:latin typeface="Calibri" panose="020F0502020204030204" pitchFamily="34" charset="0"/>
                <a:cs typeface="Calibri" panose="020F0502020204030204" pitchFamily="34" charset="0"/>
              </a:rPr>
              <a:t>Research</a:t>
            </a:r>
            <a:r>
              <a:rPr lang="fr-FR" sz="1400" dirty="0">
                <a:solidFill>
                  <a:schemeClr val="tx1">
                    <a:lumMod val="75000"/>
                    <a:lumOff val="25000"/>
                  </a:schemeClr>
                </a:solidFill>
                <a:latin typeface="Calibri" panose="020F0502020204030204" pitchFamily="34" charset="0"/>
                <a:cs typeface="Calibri" panose="020F0502020204030204" pitchFamily="34" charset="0"/>
              </a:rPr>
              <a:t> pour le compte de l’EU-OSHA</a:t>
            </a:r>
          </a:p>
        </p:txBody>
      </p:sp>
      <p:sp>
        <p:nvSpPr>
          <p:cNvPr id="8" name="Rechteck 13">
            <a:extLst>
              <a:ext uri="{FF2B5EF4-FFF2-40B4-BE49-F238E27FC236}">
                <a16:creationId xmlns:a16="http://schemas.microsoft.com/office/drawing/2014/main" id="{5D1B8F4E-C9A0-463D-A0D0-047525EC0C40}"/>
              </a:ext>
            </a:extLst>
          </p:cNvPr>
          <p:cNvSpPr/>
          <p:nvPr/>
        </p:nvSpPr>
        <p:spPr bwMode="gray">
          <a:xfrm>
            <a:off x="324390" y="4948080"/>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fr-FR" sz="800" noProof="0">
                <a:solidFill>
                  <a:schemeClr val="tx1">
                    <a:lumMod val="75000"/>
                    <a:lumOff val="25000"/>
                  </a:schemeClr>
                </a:solidFill>
                <a:latin typeface="Arial" pitchFamily="34" charset="0"/>
              </a:rPr>
              <a:t>© GfK SSR </a:t>
            </a:r>
            <a:fld id="{C5F468E3-E2B5-4048-B5A0-A2E0E1BF2E6A}" type="datetime4">
              <a:rPr lang="en-US" sz="800" noProof="0" smtClean="0">
                <a:solidFill>
                  <a:schemeClr val="tx1">
                    <a:lumMod val="75000"/>
                    <a:lumOff val="25000"/>
                  </a:schemeClr>
                </a:solidFill>
                <a:latin typeface="Arial" pitchFamily="34" charset="0"/>
              </a:rPr>
              <a:t>February 12, 2019</a:t>
            </a:fld>
            <a:r>
              <a:rPr lang="fr-FR" sz="800" noProof="0">
                <a:solidFill>
                  <a:schemeClr val="tx1">
                    <a:lumMod val="75000"/>
                    <a:lumOff val="25000"/>
                  </a:schemeClr>
                </a:solidFill>
                <a:latin typeface="Arial" pitchFamily="34" charset="0"/>
              </a:rPr>
              <a:t> | EU-OSHA, Enquête de satisfaction réalisée auprès des parties prenantes - 2018</a:t>
            </a:r>
          </a:p>
        </p:txBody>
      </p:sp>
      <p:sp>
        <p:nvSpPr>
          <p:cNvPr id="9" name="Title 3"/>
          <p:cNvSpPr txBox="1">
            <a:spLocks/>
          </p:cNvSpPr>
          <p:nvPr>
            <p:custDataLst>
              <p:tags r:id="rId2"/>
            </p:custDataLst>
          </p:nvPr>
        </p:nvSpPr>
        <p:spPr bwMode="gray">
          <a:xfrm>
            <a:off x="7036831" y="3754869"/>
            <a:ext cx="1944216" cy="400389"/>
          </a:xfrm>
          <a:prstGeom prst="rect">
            <a:avLst/>
          </a:prstGeom>
        </p:spPr>
        <p:txBody>
          <a:bodyPr vert="horz" lIns="0" tIns="0" rIns="0" bIns="0" rtlCol="0" anchor="b" anchorCtr="0">
            <a:noAutofit/>
          </a:bodyPr>
          <a:lstStyle>
            <a:lvl1pPr algn="l" defTabSz="914400" rtl="0" eaLnBrk="1" latinLnBrk="0" hangingPunct="1">
              <a:spcBef>
                <a:spcPct val="0"/>
              </a:spcBef>
              <a:buNone/>
              <a:defRPr sz="3600" b="0" kern="1200" cap="none" baseline="0">
                <a:solidFill>
                  <a:schemeClr val="tx2"/>
                </a:solidFill>
                <a:latin typeface="Arial" pitchFamily="34" charset="0"/>
                <a:ea typeface="+mj-ea"/>
                <a:cs typeface="+mj-cs"/>
              </a:defRPr>
            </a:lvl1pPr>
          </a:lstStyle>
          <a:p>
            <a:endParaRPr lang="nl-BE" sz="2000" b="1"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595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65465598"/>
              </p:ext>
            </p:extLst>
          </p:nvPr>
        </p:nvGraphicFramePr>
        <p:xfrm>
          <a:off x="1585118" y="1237856"/>
          <a:ext cx="1149035" cy="764348"/>
        </p:xfrm>
        <a:graphic>
          <a:graphicData uri="http://schemas.openxmlformats.org/drawingml/2006/table">
            <a:tbl>
              <a:tblPr>
                <a:tableStyleId>{C115FB49-3FBE-41CF-8DFC-A938FE5134F0}</a:tableStyleId>
              </a:tblPr>
              <a:tblGrid>
                <a:gridCol w="1149035">
                  <a:extLst>
                    <a:ext uri="{9D8B030D-6E8A-4147-A177-3AD203B41FA5}">
                      <a16:colId xmlns:a16="http://schemas.microsoft.com/office/drawing/2014/main" val="835176443"/>
                    </a:ext>
                  </a:extLst>
                </a:gridCol>
              </a:tblGrid>
              <a:tr h="192200">
                <a:tc>
                  <a:txBody>
                    <a:bodyPr/>
                    <a:lstStyle/>
                    <a:p>
                      <a:pPr algn="r" fontAlgn="t"/>
                      <a:r>
                        <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33582">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77884">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24324613"/>
              </p:ext>
            </p:extLst>
          </p:nvPr>
        </p:nvGraphicFramePr>
        <p:xfrm>
          <a:off x="198494" y="1441432"/>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Risques émergents/prospective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915965999"/>
              </p:ext>
            </p:extLst>
          </p:nvPr>
        </p:nvGraphicFramePr>
        <p:xfrm>
          <a:off x="1540664" y="2094008"/>
          <a:ext cx="1162416" cy="778424"/>
        </p:xfrm>
        <a:graphic>
          <a:graphicData uri="http://schemas.openxmlformats.org/drawingml/2006/table">
            <a:tbl>
              <a:tblPr>
                <a:tableStyleId>{C115FB49-3FBE-41CF-8DFC-A938FE5134F0}</a:tableStyleId>
              </a:tblPr>
              <a:tblGrid>
                <a:gridCol w="1162416">
                  <a:extLst>
                    <a:ext uri="{9D8B030D-6E8A-4147-A177-3AD203B41FA5}">
                      <a16:colId xmlns:a16="http://schemas.microsoft.com/office/drawing/2014/main" val="835176443"/>
                    </a:ext>
                  </a:extLst>
                </a:gridCol>
              </a:tblGrid>
              <a:tr h="171000">
                <a:tc>
                  <a:txBody>
                    <a:bodyPr/>
                    <a:lstStyle/>
                    <a:p>
                      <a:pPr algn="r" fontAlgn="t"/>
                      <a:r>
                        <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62726">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62542">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47899410"/>
              </p:ext>
            </p:extLst>
          </p:nvPr>
        </p:nvGraphicFramePr>
        <p:xfrm>
          <a:off x="1540664" y="2929174"/>
          <a:ext cx="1157461" cy="788224"/>
        </p:xfrm>
        <a:graphic>
          <a:graphicData uri="http://schemas.openxmlformats.org/drawingml/2006/table">
            <a:tbl>
              <a:tblPr>
                <a:tableStyleId>{C115FB49-3FBE-41CF-8DFC-A938FE5134F0}</a:tableStyleId>
              </a:tblPr>
              <a:tblGrid>
                <a:gridCol w="1157461">
                  <a:extLst>
                    <a:ext uri="{9D8B030D-6E8A-4147-A177-3AD203B41FA5}">
                      <a16:colId xmlns:a16="http://schemas.microsoft.com/office/drawing/2014/main" val="835176443"/>
                    </a:ext>
                  </a:extLst>
                </a:gridCol>
              </a:tblGrid>
              <a:tr h="163924">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72008">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97148">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896822913"/>
              </p:ext>
            </p:extLst>
          </p:nvPr>
        </p:nvGraphicFramePr>
        <p:xfrm>
          <a:off x="1555391" y="3710018"/>
          <a:ext cx="1160077" cy="794652"/>
        </p:xfrm>
        <a:graphic>
          <a:graphicData uri="http://schemas.openxmlformats.org/drawingml/2006/table">
            <a:tbl>
              <a:tblPr>
                <a:tableStyleId>{C115FB49-3FBE-41CF-8DFC-A938FE5134F0}</a:tableStyleId>
              </a:tblPr>
              <a:tblGrid>
                <a:gridCol w="1160077">
                  <a:extLst>
                    <a:ext uri="{9D8B030D-6E8A-4147-A177-3AD203B41FA5}">
                      <a16:colId xmlns:a16="http://schemas.microsoft.com/office/drawing/2014/main" val="835176443"/>
                    </a:ext>
                  </a:extLst>
                </a:gridCol>
              </a:tblGrid>
              <a:tr h="222504">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44016">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77884">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140901227"/>
              </p:ext>
            </p:extLst>
          </p:nvPr>
        </p:nvGraphicFramePr>
        <p:xfrm>
          <a:off x="195932" y="2219544"/>
          <a:ext cx="1295839" cy="465036"/>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Campagne «Être bien sur les lieux de travail quel que soit l’âge»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981799556"/>
              </p:ext>
            </p:extLst>
          </p:nvPr>
        </p:nvGraphicFramePr>
        <p:xfrm>
          <a:off x="87532" y="3152999"/>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i="0" u="none" strike="noStrike" dirty="0">
                          <a:solidFill>
                            <a:schemeClr val="tx1">
                              <a:lumMod val="65000"/>
                              <a:lumOff val="35000"/>
                            </a:schemeClr>
                          </a:solidFill>
                          <a:latin typeface="Calibri" panose="020F0502020204030204" pitchFamily="34" charset="0"/>
                          <a:cs typeface="Calibri" panose="020F0502020204030204" pitchFamily="34" charset="0"/>
                        </a:rPr>
                        <a:t>Maladies professionnelles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467017490"/>
              </p:ext>
            </p:extLst>
          </p:nvPr>
        </p:nvGraphicFramePr>
        <p:xfrm>
          <a:off x="115071" y="3945418"/>
          <a:ext cx="1295839" cy="323853"/>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3853">
                <a:tc>
                  <a:txBody>
                    <a:bodyPr/>
                    <a:lstStyle/>
                    <a:p>
                      <a:pPr algn="r" fontAlgn="t"/>
                      <a:r>
                        <a:rPr lang="fr-FR" sz="1000" b="1" u="none" strike="noStrike" dirty="0" err="1">
                          <a:solidFill>
                            <a:schemeClr val="tx1">
                              <a:lumMod val="65000"/>
                              <a:lumOff val="35000"/>
                            </a:schemeClr>
                          </a:solidFill>
                          <a:latin typeface="Calibri" panose="020F0502020204030204" pitchFamily="34" charset="0"/>
                          <a:cs typeface="Calibri" panose="020F0502020204030204" pitchFamily="34" charset="0"/>
                        </a:rPr>
                        <a:t>OSHwiki</a:t>
                      </a:r>
                      <a:endPar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endParaRP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sp>
        <p:nvSpPr>
          <p:cNvPr id="31" name="Title 1">
            <a:extLst>
              <a:ext uri="{FF2B5EF4-FFF2-40B4-BE49-F238E27FC236}">
                <a16:creationId xmlns:a16="http://schemas.microsoft.com/office/drawing/2014/main" id="{4B0B0BC9-3315-4B64-82E7-EC8EBE4171D1}"/>
              </a:ext>
            </a:extLst>
          </p:cNvPr>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
        <p:nvSpPr>
          <p:cNvPr id="32" name="Text Placeholder 2">
            <a:extLst>
              <a:ext uri="{FF2B5EF4-FFF2-40B4-BE49-F238E27FC236}">
                <a16:creationId xmlns:a16="http://schemas.microsoft.com/office/drawing/2014/main" id="{4322BC28-2898-4DE2-9D5A-A054F0EA2C97}"/>
              </a:ext>
            </a:extLst>
          </p:cNvPr>
          <p:cNvSpPr>
            <a:spLocks noGrp="1"/>
          </p:cNvSpPr>
          <p:nvPr>
            <p:ph type="body" sz="quarter" idx="10"/>
          </p:nvPr>
        </p:nvSpPr>
        <p:spPr>
          <a:xfrm>
            <a:off x="330236" y="775297"/>
            <a:ext cx="8497180" cy="288040"/>
          </a:xfrm>
        </p:spPr>
        <p:txBody>
          <a:bodyPr/>
          <a:lstStyle/>
          <a:p>
            <a:r>
              <a:rPr lang="fr-FR" b="1" dirty="0">
                <a:solidFill>
                  <a:schemeClr val="accent1"/>
                </a:solidFill>
                <a:latin typeface="Calibri" panose="020F0502020204030204" pitchFamily="34" charset="0"/>
                <a:cs typeface="Calibri" panose="020F0502020204030204" pitchFamily="34" charset="0"/>
              </a:rPr>
              <a:t>Satisfaction EU13 / EU15</a:t>
            </a:r>
          </a:p>
        </p:txBody>
      </p:sp>
      <p:cxnSp>
        <p:nvCxnSpPr>
          <p:cNvPr id="33" name="Straight Connector 32">
            <a:extLst>
              <a:ext uri="{FF2B5EF4-FFF2-40B4-BE49-F238E27FC236}">
                <a16:creationId xmlns:a16="http://schemas.microsoft.com/office/drawing/2014/main" id="{D2841275-3010-4917-BA3B-E064A7458A4A}"/>
              </a:ext>
            </a:extLst>
          </p:cNvPr>
          <p:cNvCxnSpPr/>
          <p:nvPr/>
        </p:nvCxnSpPr>
        <p:spPr>
          <a:xfrm>
            <a:off x="1548390" y="1230880"/>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AF50328-BB01-48AF-89AE-6A73824E2C41}"/>
              </a:ext>
            </a:extLst>
          </p:cNvPr>
          <p:cNvGrpSpPr/>
          <p:nvPr/>
        </p:nvGrpSpPr>
        <p:grpSpPr>
          <a:xfrm>
            <a:off x="3851920" y="4615256"/>
            <a:ext cx="4690934" cy="223116"/>
            <a:chOff x="3841506" y="4702890"/>
            <a:chExt cx="4690934" cy="223116"/>
          </a:xfrm>
        </p:grpSpPr>
        <p:sp>
          <p:nvSpPr>
            <p:cNvPr id="35" name="Rectangle 34">
              <a:extLst>
                <a:ext uri="{FF2B5EF4-FFF2-40B4-BE49-F238E27FC236}">
                  <a16:creationId xmlns:a16="http://schemas.microsoft.com/office/drawing/2014/main" id="{DC52D69C-CBE9-488B-B594-13D695251B4B}"/>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Très satisfait	3 Satisfait	2 Insatisfait	1 Très insatisfait</a:t>
              </a:r>
            </a:p>
          </p:txBody>
        </p:sp>
        <p:sp>
          <p:nvSpPr>
            <p:cNvPr id="36" name="Rectangle 35">
              <a:extLst>
                <a:ext uri="{FF2B5EF4-FFF2-40B4-BE49-F238E27FC236}">
                  <a16:creationId xmlns:a16="http://schemas.microsoft.com/office/drawing/2014/main" id="{146CD2C1-1A01-47D5-AA6C-D142945CFF01}"/>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0152DF82-1677-461D-9FC7-48A917206A53}"/>
                </a:ext>
              </a:extLst>
            </p:cNvPr>
            <p:cNvSpPr/>
            <p:nvPr/>
          </p:nvSpPr>
          <p:spPr bwMode="gray">
            <a:xfrm>
              <a:off x="4753720" y="4776831"/>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677E1FD7-3C67-416F-B4E8-F262726A35E9}"/>
                </a:ext>
              </a:extLst>
            </p:cNvPr>
            <p:cNvSpPr/>
            <p:nvPr/>
          </p:nvSpPr>
          <p:spPr bwMode="gray">
            <a:xfrm>
              <a:off x="5679600"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87BBACA4-5930-48A6-A5C1-63A1C0966606}"/>
                </a:ext>
              </a:extLst>
            </p:cNvPr>
            <p:cNvSpPr/>
            <p:nvPr/>
          </p:nvSpPr>
          <p:spPr bwMode="gray">
            <a:xfrm>
              <a:off x="6591814" y="4778990"/>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40" name="Rectangle 39">
            <a:extLst>
              <a:ext uri="{FF2B5EF4-FFF2-40B4-BE49-F238E27FC236}">
                <a16:creationId xmlns:a16="http://schemas.microsoft.com/office/drawing/2014/main" id="{189EA967-C21B-47E3-A3CC-C9A497B73224}"/>
              </a:ext>
            </a:extLst>
          </p:cNvPr>
          <p:cNvSpPr/>
          <p:nvPr/>
        </p:nvSpPr>
        <p:spPr bwMode="gray">
          <a:xfrm>
            <a:off x="3702112" y="806552"/>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EU13</a:t>
            </a:r>
          </a:p>
        </p:txBody>
      </p:sp>
      <p:sp>
        <p:nvSpPr>
          <p:cNvPr id="41" name="Rectangle 40">
            <a:extLst>
              <a:ext uri="{FF2B5EF4-FFF2-40B4-BE49-F238E27FC236}">
                <a16:creationId xmlns:a16="http://schemas.microsoft.com/office/drawing/2014/main" id="{0CC685CF-AC8D-4506-93B9-815896AC0C56}"/>
              </a:ext>
            </a:extLst>
          </p:cNvPr>
          <p:cNvSpPr/>
          <p:nvPr/>
        </p:nvSpPr>
        <p:spPr bwMode="gray">
          <a:xfrm>
            <a:off x="6631154" y="806552"/>
            <a:ext cx="1151855"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EU15</a:t>
            </a:r>
          </a:p>
        </p:txBody>
      </p:sp>
      <p:graphicFrame>
        <p:nvGraphicFramePr>
          <p:cNvPr id="42" name="Chart 41"/>
          <p:cNvGraphicFramePr>
            <a:graphicFrameLocks/>
          </p:cNvGraphicFramePr>
          <p:nvPr>
            <p:extLst>
              <p:ext uri="{D42A27DB-BD31-4B8C-83A1-F6EECF244321}">
                <p14:modId xmlns:p14="http://schemas.microsoft.com/office/powerpoint/2010/main" val="2702453061"/>
              </p:ext>
            </p:extLst>
          </p:nvPr>
        </p:nvGraphicFramePr>
        <p:xfrm>
          <a:off x="2710080" y="935906"/>
          <a:ext cx="3169071" cy="381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a:graphicFrameLocks/>
          </p:cNvGraphicFramePr>
          <p:nvPr>
            <p:extLst>
              <p:ext uri="{D42A27DB-BD31-4B8C-83A1-F6EECF244321}">
                <p14:modId xmlns:p14="http://schemas.microsoft.com/office/powerpoint/2010/main" val="2540064419"/>
              </p:ext>
            </p:extLst>
          </p:nvPr>
        </p:nvGraphicFramePr>
        <p:xfrm>
          <a:off x="5640850" y="907837"/>
          <a:ext cx="3251630" cy="38168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252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43011141"/>
              </p:ext>
            </p:extLst>
          </p:nvPr>
        </p:nvGraphicFramePr>
        <p:xfrm>
          <a:off x="1403648" y="1271614"/>
          <a:ext cx="1368152" cy="684000"/>
        </p:xfrm>
        <a:graphic>
          <a:graphicData uri="http://schemas.openxmlformats.org/drawingml/2006/table">
            <a:tbl>
              <a:tblPr>
                <a:tableStyleId>{C115FB49-3FBE-41CF-8DFC-A938FE5134F0}</a:tableStyleId>
              </a:tblPr>
              <a:tblGrid>
                <a:gridCol w="1368152">
                  <a:extLst>
                    <a:ext uri="{9D8B030D-6E8A-4147-A177-3AD203B41FA5}">
                      <a16:colId xmlns:a16="http://schemas.microsoft.com/office/drawing/2014/main" val="835176443"/>
                    </a:ext>
                  </a:extLst>
                </a:gridCol>
              </a:tblGrid>
              <a:tr h="171000">
                <a:tc>
                  <a:txBody>
                    <a:bodyPr/>
                    <a:lstStyle/>
                    <a:p>
                      <a:pPr algn="r" fontAlgn="t"/>
                      <a:r>
                        <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79842467"/>
              </p:ext>
            </p:extLst>
          </p:nvPr>
        </p:nvGraphicFramePr>
        <p:xfrm>
          <a:off x="323851" y="1437832"/>
          <a:ext cx="791765" cy="465036"/>
        </p:xfrm>
        <a:graphic>
          <a:graphicData uri="http://schemas.openxmlformats.org/drawingml/2006/table">
            <a:tbl>
              <a:tblPr>
                <a:tableStyleId>{C115FB49-3FBE-41CF-8DFC-A938FE5134F0}</a:tableStyleId>
              </a:tblPr>
              <a:tblGrid>
                <a:gridCol w="791765">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Coûts et avantages de la SST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45006942"/>
              </p:ext>
            </p:extLst>
          </p:nvPr>
        </p:nvGraphicFramePr>
        <p:xfrm>
          <a:off x="1372410" y="2082640"/>
          <a:ext cx="1368025" cy="684000"/>
        </p:xfrm>
        <a:graphic>
          <a:graphicData uri="http://schemas.openxmlformats.org/drawingml/2006/table">
            <a:tbl>
              <a:tblPr>
                <a:tableStyleId>{C115FB49-3FBE-41CF-8DFC-A938FE5134F0}</a:tableStyleId>
              </a:tblPr>
              <a:tblGrid>
                <a:gridCol w="1368025">
                  <a:extLst>
                    <a:ext uri="{9D8B030D-6E8A-4147-A177-3AD203B41FA5}">
                      <a16:colId xmlns:a16="http://schemas.microsoft.com/office/drawing/2014/main" val="835176443"/>
                    </a:ext>
                  </a:extLst>
                </a:gridCol>
              </a:tblGrid>
              <a:tr h="171000">
                <a:tc>
                  <a:txBody>
                    <a:bodyPr/>
                    <a:lstStyle/>
                    <a:p>
                      <a:pPr algn="r" fontAlgn="t"/>
                      <a:r>
                        <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9656049"/>
              </p:ext>
            </p:extLst>
          </p:nvPr>
        </p:nvGraphicFramePr>
        <p:xfrm>
          <a:off x="1373473" y="2926292"/>
          <a:ext cx="1368026" cy="684000"/>
        </p:xfrm>
        <a:graphic>
          <a:graphicData uri="http://schemas.openxmlformats.org/drawingml/2006/table">
            <a:tbl>
              <a:tblPr>
                <a:tableStyleId>{C115FB49-3FBE-41CF-8DFC-A938FE5134F0}</a:tableStyleId>
              </a:tblPr>
              <a:tblGrid>
                <a:gridCol w="1368026">
                  <a:extLst>
                    <a:ext uri="{9D8B030D-6E8A-4147-A177-3AD203B41FA5}">
                      <a16:colId xmlns:a16="http://schemas.microsoft.com/office/drawing/2014/main" val="835176443"/>
                    </a:ext>
                  </a:extLst>
                </a:gridCol>
              </a:tblGrid>
              <a:tr h="171000">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7138728"/>
              </p:ext>
            </p:extLst>
          </p:nvPr>
        </p:nvGraphicFramePr>
        <p:xfrm>
          <a:off x="1390235" y="3726586"/>
          <a:ext cx="1368026" cy="684000"/>
        </p:xfrm>
        <a:graphic>
          <a:graphicData uri="http://schemas.openxmlformats.org/drawingml/2006/table">
            <a:tbl>
              <a:tblPr>
                <a:tableStyleId>{C115FB49-3FBE-41CF-8DFC-A938FE5134F0}</a:tableStyleId>
              </a:tblPr>
              <a:tblGrid>
                <a:gridCol w="1368026">
                  <a:extLst>
                    <a:ext uri="{9D8B030D-6E8A-4147-A177-3AD203B41FA5}">
                      <a16:colId xmlns:a16="http://schemas.microsoft.com/office/drawing/2014/main" val="835176443"/>
                    </a:ext>
                  </a:extLst>
                </a:gridCol>
              </a:tblGrid>
              <a:tr h="171000">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915280153"/>
              </p:ext>
            </p:extLst>
          </p:nvPr>
        </p:nvGraphicFramePr>
        <p:xfrm>
          <a:off x="318459" y="2248011"/>
          <a:ext cx="797158" cy="617436"/>
        </p:xfrm>
        <a:graphic>
          <a:graphicData uri="http://schemas.openxmlformats.org/drawingml/2006/table">
            <a:tbl>
              <a:tblPr>
                <a:tableStyleId>{C115FB49-3FBE-41CF-8DFC-A938FE5134F0}</a:tableStyleId>
              </a:tblPr>
              <a:tblGrid>
                <a:gridCol w="797158">
                  <a:extLst>
                    <a:ext uri="{9D8B030D-6E8A-4147-A177-3AD203B41FA5}">
                      <a16:colId xmlns:a16="http://schemas.microsoft.com/office/drawing/2014/main" val="835176443"/>
                    </a:ext>
                  </a:extLst>
                </a:gridCol>
              </a:tblGrid>
              <a:tr h="324000">
                <a:tc>
                  <a:txBody>
                    <a:bodyPr/>
                    <a:lstStyle/>
                    <a:p>
                      <a:pPr algn="r" fontAlgn="t"/>
                      <a:r>
                        <a:rPr lang="fr-FR" sz="1000" b="1" u="none" strike="noStrike" dirty="0" err="1">
                          <a:solidFill>
                            <a:schemeClr val="tx1">
                              <a:lumMod val="65000"/>
                              <a:lumOff val="35000"/>
                            </a:schemeClr>
                          </a:solidFill>
                          <a:latin typeface="Calibri" panose="020F0502020204030204" pitchFamily="34" charset="0"/>
                          <a:cs typeface="Calibri" panose="020F0502020204030204" pitchFamily="34" charset="0"/>
                        </a:rPr>
                        <a:t>Micro-entreprises</a:t>
                      </a:r>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 et petites entreprises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241953120"/>
              </p:ext>
            </p:extLst>
          </p:nvPr>
        </p:nvGraphicFramePr>
        <p:xfrm>
          <a:off x="318457" y="3138692"/>
          <a:ext cx="797159" cy="769836"/>
        </p:xfrm>
        <a:graphic>
          <a:graphicData uri="http://schemas.openxmlformats.org/drawingml/2006/table">
            <a:tbl>
              <a:tblPr>
                <a:tableStyleId>{C115FB49-3FBE-41CF-8DFC-A938FE5134F0}</a:tableStyleId>
              </a:tblPr>
              <a:tblGrid>
                <a:gridCol w="797159">
                  <a:extLst>
                    <a:ext uri="{9D8B030D-6E8A-4147-A177-3AD203B41FA5}">
                      <a16:colId xmlns:a16="http://schemas.microsoft.com/office/drawing/2014/main" val="835176443"/>
                    </a:ext>
                  </a:extLst>
                </a:gridCol>
              </a:tblGrid>
              <a:tr h="324000">
                <a:tc>
                  <a:txBody>
                    <a:bodyPr/>
                    <a:lstStyle/>
                    <a:p>
                      <a:pPr algn="r" fontAlgn="t"/>
                      <a:r>
                        <a:rPr lang="fr-FR" sz="1000" b="1" i="0" u="none" strike="noStrike" dirty="0">
                          <a:solidFill>
                            <a:schemeClr val="tx1">
                              <a:lumMod val="65000"/>
                              <a:lumOff val="35000"/>
                            </a:schemeClr>
                          </a:solidFill>
                          <a:latin typeface="Calibri" panose="020F0502020204030204" pitchFamily="34" charset="0"/>
                          <a:cs typeface="Calibri" panose="020F0502020204030204" pitchFamily="34" charset="0"/>
                        </a:rPr>
                        <a:t>Outils d’évaluation interactive des risques en ligne (</a:t>
                      </a:r>
                      <a:r>
                        <a:rPr lang="fr-FR" sz="1000" b="1" i="0" u="none" strike="noStrike" dirty="0" err="1">
                          <a:solidFill>
                            <a:schemeClr val="tx1">
                              <a:lumMod val="65000"/>
                              <a:lumOff val="35000"/>
                            </a:schemeClr>
                          </a:solidFill>
                          <a:latin typeface="Calibri" panose="020F0502020204030204" pitchFamily="34" charset="0"/>
                          <a:cs typeface="Calibri" panose="020F0502020204030204" pitchFamily="34" charset="0"/>
                        </a:rPr>
                        <a:t>OiRA</a:t>
                      </a:r>
                      <a:r>
                        <a:rPr lang="fr-FR" sz="1000" b="1" i="0" u="none" strike="noStrike" dirty="0">
                          <a:solidFill>
                            <a:schemeClr val="tx1">
                              <a:lumMod val="65000"/>
                              <a:lumOff val="35000"/>
                            </a:schemeClr>
                          </a:solidFill>
                          <a:latin typeface="Calibri" panose="020F0502020204030204" pitchFamily="34" charset="0"/>
                          <a:cs typeface="Calibri" panose="020F0502020204030204" pitchFamily="34" charset="0"/>
                        </a:rPr>
                        <a: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030351446"/>
              </p:ext>
            </p:extLst>
          </p:nvPr>
        </p:nvGraphicFramePr>
        <p:xfrm>
          <a:off x="323851" y="3945271"/>
          <a:ext cx="791766" cy="465036"/>
        </p:xfrm>
        <a:graphic>
          <a:graphicData uri="http://schemas.openxmlformats.org/drawingml/2006/table">
            <a:tbl>
              <a:tblPr>
                <a:tableStyleId>{C115FB49-3FBE-41CF-8DFC-A938FE5134F0}</a:tableStyleId>
              </a:tblPr>
              <a:tblGrid>
                <a:gridCol w="791766">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Enquête sur les entreprises ESENER</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35" name="Chart 34"/>
          <p:cNvGraphicFramePr>
            <a:graphicFrameLocks/>
          </p:cNvGraphicFramePr>
          <p:nvPr>
            <p:extLst>
              <p:ext uri="{D42A27DB-BD31-4B8C-83A1-F6EECF244321}">
                <p14:modId xmlns:p14="http://schemas.microsoft.com/office/powerpoint/2010/main" val="483044700"/>
              </p:ext>
            </p:extLst>
          </p:nvPr>
        </p:nvGraphicFramePr>
        <p:xfrm>
          <a:off x="2699666" y="915559"/>
          <a:ext cx="3169071" cy="3816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a:graphicFrameLocks/>
          </p:cNvGraphicFramePr>
          <p:nvPr>
            <p:extLst>
              <p:ext uri="{D42A27DB-BD31-4B8C-83A1-F6EECF244321}">
                <p14:modId xmlns:p14="http://schemas.microsoft.com/office/powerpoint/2010/main" val="1286603763"/>
              </p:ext>
            </p:extLst>
          </p:nvPr>
        </p:nvGraphicFramePr>
        <p:xfrm>
          <a:off x="5650757" y="911880"/>
          <a:ext cx="3180247" cy="3816779"/>
        </p:xfrm>
        <a:graphic>
          <a:graphicData uri="http://schemas.openxmlformats.org/drawingml/2006/chart">
            <c:chart xmlns:c="http://schemas.openxmlformats.org/drawingml/2006/chart" xmlns:r="http://schemas.openxmlformats.org/officeDocument/2006/relationships" r:id="rId4"/>
          </a:graphicData>
        </a:graphic>
      </p:graphicFrame>
      <p:sp>
        <p:nvSpPr>
          <p:cNvPr id="32" name="Title 1">
            <a:extLst>
              <a:ext uri="{FF2B5EF4-FFF2-40B4-BE49-F238E27FC236}">
                <a16:creationId xmlns:a16="http://schemas.microsoft.com/office/drawing/2014/main" id="{114C2E5C-A24D-4699-A125-0D1A950F0516}"/>
              </a:ext>
            </a:extLst>
          </p:cNvPr>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 </a:t>
            </a:r>
          </a:p>
        </p:txBody>
      </p:sp>
      <p:sp>
        <p:nvSpPr>
          <p:cNvPr id="33" name="Text Placeholder 2">
            <a:extLst>
              <a:ext uri="{FF2B5EF4-FFF2-40B4-BE49-F238E27FC236}">
                <a16:creationId xmlns:a16="http://schemas.microsoft.com/office/drawing/2014/main" id="{D6BECB05-1687-400C-B76B-2B45F9B69DED}"/>
              </a:ext>
            </a:extLst>
          </p:cNvPr>
          <p:cNvSpPr>
            <a:spLocks noGrp="1"/>
          </p:cNvSpPr>
          <p:nvPr>
            <p:ph type="body" sz="quarter" idx="10"/>
          </p:nvPr>
        </p:nvSpPr>
        <p:spPr>
          <a:xfrm>
            <a:off x="333824" y="783673"/>
            <a:ext cx="8497180" cy="288040"/>
          </a:xfrm>
        </p:spPr>
        <p:txBody>
          <a:bodyPr/>
          <a:lstStyle/>
          <a:p>
            <a:r>
              <a:rPr lang="fr-FR" b="1" dirty="0">
                <a:solidFill>
                  <a:schemeClr val="accent1"/>
                </a:solidFill>
                <a:latin typeface="Calibri" panose="020F0502020204030204" pitchFamily="34" charset="0"/>
                <a:cs typeface="Calibri" panose="020F0502020204030204" pitchFamily="34" charset="0"/>
              </a:rPr>
              <a:t>Satisfaction EU13 / EU15</a:t>
            </a:r>
          </a:p>
        </p:txBody>
      </p:sp>
      <p:cxnSp>
        <p:nvCxnSpPr>
          <p:cNvPr id="34" name="Straight Connector 33">
            <a:extLst>
              <a:ext uri="{FF2B5EF4-FFF2-40B4-BE49-F238E27FC236}">
                <a16:creationId xmlns:a16="http://schemas.microsoft.com/office/drawing/2014/main" id="{DE8C983E-9DF4-4A69-B783-A2868667302A}"/>
              </a:ext>
            </a:extLst>
          </p:cNvPr>
          <p:cNvCxnSpPr/>
          <p:nvPr/>
        </p:nvCxnSpPr>
        <p:spPr>
          <a:xfrm>
            <a:off x="1259632" y="1234104"/>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37D00CA-0008-446D-AB41-72C341B5AF53}"/>
              </a:ext>
            </a:extLst>
          </p:cNvPr>
          <p:cNvGrpSpPr/>
          <p:nvPr/>
        </p:nvGrpSpPr>
        <p:grpSpPr>
          <a:xfrm>
            <a:off x="3851920" y="4615256"/>
            <a:ext cx="4690934" cy="223116"/>
            <a:chOff x="3841506" y="4702890"/>
            <a:chExt cx="4690934" cy="223116"/>
          </a:xfrm>
        </p:grpSpPr>
        <p:sp>
          <p:nvSpPr>
            <p:cNvPr id="38" name="Rectangle 37">
              <a:extLst>
                <a:ext uri="{FF2B5EF4-FFF2-40B4-BE49-F238E27FC236}">
                  <a16:creationId xmlns:a16="http://schemas.microsoft.com/office/drawing/2014/main" id="{DC43909A-2D53-4BD8-92A2-1108A3651E50}"/>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Très satisfait	3 Satisfait	2 Insatisfait	1 Très insatisfait</a:t>
              </a:r>
            </a:p>
          </p:txBody>
        </p:sp>
        <p:sp>
          <p:nvSpPr>
            <p:cNvPr id="39" name="Rectangle 38">
              <a:extLst>
                <a:ext uri="{FF2B5EF4-FFF2-40B4-BE49-F238E27FC236}">
                  <a16:creationId xmlns:a16="http://schemas.microsoft.com/office/drawing/2014/main" id="{8F5B6B8E-7071-426F-9109-BD6D98D5BFCD}"/>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56BD72DC-A08A-4AB8-AFD1-A107DAA202B1}"/>
                </a:ext>
              </a:extLst>
            </p:cNvPr>
            <p:cNvSpPr/>
            <p:nvPr/>
          </p:nvSpPr>
          <p:spPr bwMode="gray">
            <a:xfrm>
              <a:off x="4753720" y="4776831"/>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63CB9770-09A5-4030-B0AF-1783C0CB36E5}"/>
                </a:ext>
              </a:extLst>
            </p:cNvPr>
            <p:cNvSpPr/>
            <p:nvPr/>
          </p:nvSpPr>
          <p:spPr bwMode="gray">
            <a:xfrm>
              <a:off x="5679600"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C49DDCC4-6BA1-498B-9CE5-28E0E0BB9E07}"/>
                </a:ext>
              </a:extLst>
            </p:cNvPr>
            <p:cNvSpPr/>
            <p:nvPr/>
          </p:nvSpPr>
          <p:spPr bwMode="gray">
            <a:xfrm>
              <a:off x="6591814" y="4778990"/>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43" name="Rectangle 42">
            <a:extLst>
              <a:ext uri="{FF2B5EF4-FFF2-40B4-BE49-F238E27FC236}">
                <a16:creationId xmlns:a16="http://schemas.microsoft.com/office/drawing/2014/main" id="{23D9CA0B-3677-4420-ABC1-3AC8826338E5}"/>
              </a:ext>
            </a:extLst>
          </p:cNvPr>
          <p:cNvSpPr/>
          <p:nvPr/>
        </p:nvSpPr>
        <p:spPr bwMode="gray">
          <a:xfrm>
            <a:off x="3702112" y="806552"/>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EU13</a:t>
            </a:r>
          </a:p>
        </p:txBody>
      </p:sp>
      <p:sp>
        <p:nvSpPr>
          <p:cNvPr id="44" name="Rectangle 43">
            <a:extLst>
              <a:ext uri="{FF2B5EF4-FFF2-40B4-BE49-F238E27FC236}">
                <a16:creationId xmlns:a16="http://schemas.microsoft.com/office/drawing/2014/main" id="{1670FFCD-18B1-468D-9B16-4F30059F4BE5}"/>
              </a:ext>
            </a:extLst>
          </p:cNvPr>
          <p:cNvSpPr/>
          <p:nvPr/>
        </p:nvSpPr>
        <p:spPr bwMode="gray">
          <a:xfrm>
            <a:off x="6631154" y="806552"/>
            <a:ext cx="1151855"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EU15</a:t>
            </a:r>
          </a:p>
        </p:txBody>
      </p:sp>
    </p:spTree>
    <p:extLst>
      <p:ext uri="{BB962C8B-B14F-4D97-AF65-F5344CB8AC3E}">
        <p14:creationId xmlns:p14="http://schemas.microsoft.com/office/powerpoint/2010/main" val="373930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853" y="780565"/>
            <a:ext cx="8497180" cy="288040"/>
          </a:xfrm>
        </p:spPr>
        <p:txBody>
          <a:bodyPr/>
          <a:lstStyle/>
          <a:p>
            <a:r>
              <a:rPr lang="fr-FR" b="1">
                <a:solidFill>
                  <a:schemeClr val="accent1"/>
                </a:solidFill>
                <a:latin typeface="Calibri" panose="020F0502020204030204" pitchFamily="34" charset="0"/>
                <a:cs typeface="Calibri" panose="020F0502020204030204" pitchFamily="34" charset="0"/>
              </a:rPr>
              <a:t>Satisfaction des membres du conseil de direction /du réseau de points focaux</a:t>
            </a:r>
          </a:p>
        </p:txBody>
      </p:sp>
      <p:graphicFrame>
        <p:nvGraphicFramePr>
          <p:cNvPr id="8" name="Table 7"/>
          <p:cNvGraphicFramePr>
            <a:graphicFrameLocks noGrp="1"/>
          </p:cNvGraphicFramePr>
          <p:nvPr>
            <p:extLst/>
          </p:nvPr>
        </p:nvGraphicFramePr>
        <p:xfrm>
          <a:off x="251520" y="1599960"/>
          <a:ext cx="2520280" cy="2592000"/>
        </p:xfrm>
        <a:graphic>
          <a:graphicData uri="http://schemas.openxmlformats.org/drawingml/2006/table">
            <a:tbl>
              <a:tblPr>
                <a:tableStyleId>{C115FB49-3FBE-41CF-8DFC-A938FE5134F0}</a:tableStyleId>
              </a:tblPr>
              <a:tblGrid>
                <a:gridCol w="2520280">
                  <a:extLst>
                    <a:ext uri="{9D8B030D-6E8A-4147-A177-3AD203B41FA5}">
                      <a16:colId xmlns:a16="http://schemas.microsoft.com/office/drawing/2014/main" val="835176443"/>
                    </a:ext>
                  </a:extLst>
                </a:gridCol>
              </a:tblGrid>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Risques émergents/prospective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Campagne «Être bien sur les lieux de travail quel que soit l’âge»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Maladies professionnelles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OSHwiki</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498497169"/>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Coûts et avantages de la SST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306151539"/>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Micro-entreprises et petites entreprises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04129162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Outils d’évaluation interactive des risques en ligne (OiRA)</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053672338"/>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Enquête sur les entreprises ESENER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4004983709"/>
                  </a:ext>
                </a:extLst>
              </a:tr>
            </a:tbl>
          </a:graphicData>
        </a:graphic>
      </p:graphicFrame>
      <p:graphicFrame>
        <p:nvGraphicFramePr>
          <p:cNvPr id="23" name="Chart 22"/>
          <p:cNvGraphicFramePr>
            <a:graphicFrameLocks/>
          </p:cNvGraphicFramePr>
          <p:nvPr>
            <p:extLst>
              <p:ext uri="{D42A27DB-BD31-4B8C-83A1-F6EECF244321}">
                <p14:modId xmlns:p14="http://schemas.microsoft.com/office/powerpoint/2010/main" val="312858928"/>
              </p:ext>
            </p:extLst>
          </p:nvPr>
        </p:nvGraphicFramePr>
        <p:xfrm>
          <a:off x="5787336" y="1298447"/>
          <a:ext cx="3243617" cy="324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305896184"/>
              </p:ext>
            </p:extLst>
          </p:nvPr>
        </p:nvGraphicFramePr>
        <p:xfrm>
          <a:off x="2771354" y="1275606"/>
          <a:ext cx="3169071" cy="3240708"/>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0DA534D2-8A04-4B8E-95D0-F203A4914B36}"/>
              </a:ext>
            </a:extLst>
          </p:cNvPr>
          <p:cNvGrpSpPr/>
          <p:nvPr/>
        </p:nvGrpSpPr>
        <p:grpSpPr>
          <a:xfrm>
            <a:off x="3851920" y="4615256"/>
            <a:ext cx="4690934" cy="223116"/>
            <a:chOff x="3841506" y="4702890"/>
            <a:chExt cx="4690934" cy="223116"/>
          </a:xfrm>
        </p:grpSpPr>
        <p:sp>
          <p:nvSpPr>
            <p:cNvPr id="15" name="Rectangle 14">
              <a:extLst>
                <a:ext uri="{FF2B5EF4-FFF2-40B4-BE49-F238E27FC236}">
                  <a16:creationId xmlns:a16="http://schemas.microsoft.com/office/drawing/2014/main" id="{E522B1B1-306A-4AA0-AD35-7A915C1EF77A}"/>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Très satisfait	3 Satisfait	2 Insatisfait	1 Très insatisfait</a:t>
              </a:r>
            </a:p>
          </p:txBody>
        </p:sp>
        <p:sp>
          <p:nvSpPr>
            <p:cNvPr id="16" name="Rectangle 15">
              <a:extLst>
                <a:ext uri="{FF2B5EF4-FFF2-40B4-BE49-F238E27FC236}">
                  <a16:creationId xmlns:a16="http://schemas.microsoft.com/office/drawing/2014/main" id="{9FF39B32-CB0F-4A02-BA16-2DCA2ACA762B}"/>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A107CDB-62EE-4A69-8D00-F2EE3D4AC6E1}"/>
                </a:ext>
              </a:extLst>
            </p:cNvPr>
            <p:cNvSpPr/>
            <p:nvPr/>
          </p:nvSpPr>
          <p:spPr bwMode="gray">
            <a:xfrm>
              <a:off x="4753720" y="4776831"/>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2C1BB08B-418D-483D-A24E-914B9F9E0444}"/>
                </a:ext>
              </a:extLst>
            </p:cNvPr>
            <p:cNvSpPr/>
            <p:nvPr/>
          </p:nvSpPr>
          <p:spPr bwMode="gray">
            <a:xfrm>
              <a:off x="5679600"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A7BDC3F9-C791-49BE-88D5-A51DD077554E}"/>
                </a:ext>
              </a:extLst>
            </p:cNvPr>
            <p:cNvSpPr/>
            <p:nvPr/>
          </p:nvSpPr>
          <p:spPr bwMode="gray">
            <a:xfrm>
              <a:off x="6591814" y="4778990"/>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8" name="Rectangle 27">
            <a:extLst>
              <a:ext uri="{FF2B5EF4-FFF2-40B4-BE49-F238E27FC236}">
                <a16:creationId xmlns:a16="http://schemas.microsoft.com/office/drawing/2014/main" id="{821B6465-97E2-420B-B1B9-201E7D3B5E45}"/>
              </a:ext>
            </a:extLst>
          </p:cNvPr>
          <p:cNvSpPr/>
          <p:nvPr/>
        </p:nvSpPr>
        <p:spPr bwMode="gray">
          <a:xfrm>
            <a:off x="3731463" y="1132334"/>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Membres du conseil</a:t>
            </a:r>
          </a:p>
        </p:txBody>
      </p:sp>
      <p:sp>
        <p:nvSpPr>
          <p:cNvPr id="29" name="Rectangle 28">
            <a:extLst>
              <a:ext uri="{FF2B5EF4-FFF2-40B4-BE49-F238E27FC236}">
                <a16:creationId xmlns:a16="http://schemas.microsoft.com/office/drawing/2014/main" id="{68FBC312-C7C2-442B-BC4F-ABE919C4BCDA}"/>
              </a:ext>
            </a:extLst>
          </p:cNvPr>
          <p:cNvSpPr/>
          <p:nvPr/>
        </p:nvSpPr>
        <p:spPr bwMode="gray">
          <a:xfrm>
            <a:off x="6660505" y="1132334"/>
            <a:ext cx="1439887"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Membres du réseau PF</a:t>
            </a:r>
          </a:p>
        </p:txBody>
      </p:sp>
      <p:sp>
        <p:nvSpPr>
          <p:cNvPr id="17" name="Title 1"/>
          <p:cNvSpPr txBox="1">
            <a:spLocks noGrp="1"/>
          </p:cNvSpPr>
          <p:nvPr>
            <p:ph type="title"/>
          </p:nvPr>
        </p:nvSpPr>
        <p:spPr bwMode="gray">
          <a:prstGeom prst="rect">
            <a:avLst/>
          </a:prstGeom>
        </p:spPr>
        <p:txBody>
          <a:bodyPr vert="horz" lIns="0" tIns="0" rIns="0" bIns="0" rtlCol="0" anchor="b"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Tree>
    <p:extLst>
      <p:ext uri="{BB962C8B-B14F-4D97-AF65-F5344CB8AC3E}">
        <p14:creationId xmlns:p14="http://schemas.microsoft.com/office/powerpoint/2010/main" val="2638476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 </a:t>
            </a:r>
          </a:p>
        </p:txBody>
      </p:sp>
      <p:graphicFrame>
        <p:nvGraphicFramePr>
          <p:cNvPr id="8" name="Chart 7"/>
          <p:cNvGraphicFramePr>
            <a:graphicFrameLocks/>
          </p:cNvGraphicFramePr>
          <p:nvPr>
            <p:extLst>
              <p:ext uri="{D42A27DB-BD31-4B8C-83A1-F6EECF244321}">
                <p14:modId xmlns:p14="http://schemas.microsoft.com/office/powerpoint/2010/main" val="463760600"/>
              </p:ext>
            </p:extLst>
          </p:nvPr>
        </p:nvGraphicFramePr>
        <p:xfrm>
          <a:off x="6011838" y="1200659"/>
          <a:ext cx="2808312" cy="32403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bwMode="gray">
          <a:xfrm>
            <a:off x="6911938" y="1059494"/>
            <a:ext cx="1008112" cy="246221"/>
          </a:xfrm>
          <a:prstGeom prst="rect">
            <a:avLst/>
          </a:prstGeom>
          <a:noFill/>
        </p:spPr>
        <p:txBody>
          <a:bodyPr wrap="square" lIns="0" tIns="0" rIns="0" bIns="0" rtlCol="0">
            <a:spAutoFit/>
          </a:bodyPr>
          <a:lstStyle/>
          <a:p>
            <a:pPr algn="ctr">
              <a:spcBef>
                <a:spcPts val="300"/>
              </a:spcBef>
            </a:pPr>
            <a:r>
              <a:rPr lang="fr-FR" sz="1600" b="1">
                <a:solidFill>
                  <a:schemeClr val="tx1">
                    <a:lumMod val="75000"/>
                    <a:lumOff val="25000"/>
                  </a:schemeClr>
                </a:solidFill>
                <a:latin typeface="Calibri" panose="020F0502020204030204" pitchFamily="34" charset="0"/>
                <a:cs typeface="Calibri" panose="020F0502020204030204" pitchFamily="34" charset="0"/>
              </a:rPr>
              <a:t>2016</a:t>
            </a:r>
          </a:p>
        </p:txBody>
      </p:sp>
      <p:sp>
        <p:nvSpPr>
          <p:cNvPr id="9" name="TextBox 8"/>
          <p:cNvSpPr txBox="1"/>
          <p:nvPr/>
        </p:nvSpPr>
        <p:spPr bwMode="gray">
          <a:xfrm>
            <a:off x="3419872" y="1059495"/>
            <a:ext cx="1008112" cy="246221"/>
          </a:xfrm>
          <a:prstGeom prst="rect">
            <a:avLst/>
          </a:prstGeom>
          <a:noFill/>
        </p:spPr>
        <p:txBody>
          <a:bodyPr wrap="square" lIns="0" tIns="0" rIns="0" bIns="0" rtlCol="0">
            <a:spAutoFit/>
          </a:bodyPr>
          <a:lstStyle/>
          <a:p>
            <a:pPr algn="ctr">
              <a:spcBef>
                <a:spcPts val="300"/>
              </a:spcBef>
            </a:pPr>
            <a:r>
              <a:rPr lang="fr-FR" sz="1600" b="1">
                <a:solidFill>
                  <a:schemeClr val="tx1">
                    <a:lumMod val="75000"/>
                    <a:lumOff val="25000"/>
                  </a:schemeClr>
                </a:solidFill>
                <a:latin typeface="Calibri" panose="020F0502020204030204" pitchFamily="34" charset="0"/>
                <a:cs typeface="Calibri" panose="020F0502020204030204" pitchFamily="34" charset="0"/>
              </a:rPr>
              <a:t>2018</a:t>
            </a:r>
          </a:p>
        </p:txBody>
      </p:sp>
      <p:sp>
        <p:nvSpPr>
          <p:cNvPr id="10" name="Text Placeholder 2"/>
          <p:cNvSpPr>
            <a:spLocks noGrp="1"/>
          </p:cNvSpPr>
          <p:nvPr>
            <p:ph type="body" sz="quarter" idx="10"/>
          </p:nvPr>
        </p:nvSpPr>
        <p:spPr>
          <a:xfrm>
            <a:off x="323410" y="915566"/>
            <a:ext cx="8496740" cy="288255"/>
          </a:xfrm>
        </p:spPr>
        <p:txBody>
          <a:bodyPr/>
          <a:lstStyle/>
          <a:p>
            <a:r>
              <a:rPr lang="fr-FR" b="1">
                <a:solidFill>
                  <a:schemeClr val="accent1"/>
                </a:solidFill>
                <a:latin typeface="Calibri" panose="020F0502020204030204" pitchFamily="34" charset="0"/>
                <a:cs typeface="Calibri" panose="020F0502020204030204" pitchFamily="34" charset="0"/>
              </a:rPr>
              <a:t>Global</a:t>
            </a:r>
          </a:p>
        </p:txBody>
      </p:sp>
      <p:grpSp>
        <p:nvGrpSpPr>
          <p:cNvPr id="13" name="Group 12"/>
          <p:cNvGrpSpPr/>
          <p:nvPr/>
        </p:nvGrpSpPr>
        <p:grpSpPr>
          <a:xfrm>
            <a:off x="3851920" y="4615256"/>
            <a:ext cx="4690934" cy="223116"/>
            <a:chOff x="3841506" y="4702890"/>
            <a:chExt cx="4690934" cy="223116"/>
          </a:xfrm>
        </p:grpSpPr>
        <p:sp>
          <p:nvSpPr>
            <p:cNvPr id="14" name="Rectangle 13"/>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Connais très bien            3 Connais bien            2 Connais un peu              1 Ne connais pas</a:t>
              </a:r>
            </a:p>
          </p:txBody>
        </p:sp>
        <p:sp>
          <p:nvSpPr>
            <p:cNvPr id="15" name="Rectangle 14"/>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Rectangle 15"/>
            <p:cNvSpPr/>
            <p:nvPr/>
          </p:nvSpPr>
          <p:spPr bwMode="gray">
            <a:xfrm>
              <a:off x="4993634" y="4778990"/>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Rectangle 16"/>
            <p:cNvSpPr/>
            <p:nvPr/>
          </p:nvSpPr>
          <p:spPr bwMode="gray">
            <a:xfrm>
              <a:off x="6001746"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7"/>
            <p:cNvSpPr/>
            <p:nvPr/>
          </p:nvSpPr>
          <p:spPr bwMode="gray">
            <a:xfrm>
              <a:off x="7160664" y="4781136"/>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graphicFrame>
        <p:nvGraphicFramePr>
          <p:cNvPr id="21" name="Chart 20"/>
          <p:cNvGraphicFramePr>
            <a:graphicFrameLocks/>
          </p:cNvGraphicFramePr>
          <p:nvPr>
            <p:extLst>
              <p:ext uri="{D42A27DB-BD31-4B8C-83A1-F6EECF244321}">
                <p14:modId xmlns:p14="http://schemas.microsoft.com/office/powerpoint/2010/main" val="3850423257"/>
              </p:ext>
            </p:extLst>
          </p:nvPr>
        </p:nvGraphicFramePr>
        <p:xfrm>
          <a:off x="251521" y="1160052"/>
          <a:ext cx="4583184" cy="3676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163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fr-FR"/>
              <a:t>		</a:t>
            </a:r>
          </a:p>
        </p:txBody>
      </p:sp>
      <p:graphicFrame>
        <p:nvGraphicFramePr>
          <p:cNvPr id="14" name="Chart 13"/>
          <p:cNvGraphicFramePr>
            <a:graphicFrameLocks/>
          </p:cNvGraphicFramePr>
          <p:nvPr>
            <p:extLst>
              <p:ext uri="{D42A27DB-BD31-4B8C-83A1-F6EECF244321}">
                <p14:modId xmlns:p14="http://schemas.microsoft.com/office/powerpoint/2010/main" val="1484767807"/>
              </p:ext>
            </p:extLst>
          </p:nvPr>
        </p:nvGraphicFramePr>
        <p:xfrm>
          <a:off x="2917926" y="1419225"/>
          <a:ext cx="2088350" cy="3312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70246397"/>
              </p:ext>
            </p:extLst>
          </p:nvPr>
        </p:nvGraphicFramePr>
        <p:xfrm>
          <a:off x="323850" y="1851670"/>
          <a:ext cx="2520280" cy="2592000"/>
        </p:xfrm>
        <a:graphic>
          <a:graphicData uri="http://schemas.openxmlformats.org/drawingml/2006/table">
            <a:tbl>
              <a:tblPr>
                <a:tableStyleId>{C115FB49-3FBE-41CF-8DFC-A938FE5134F0}</a:tableStyleId>
              </a:tblPr>
              <a:tblGrid>
                <a:gridCol w="2520280">
                  <a:extLst>
                    <a:ext uri="{9D8B030D-6E8A-4147-A177-3AD203B41FA5}">
                      <a16:colId xmlns:a16="http://schemas.microsoft.com/office/drawing/2014/main" val="835176443"/>
                    </a:ext>
                  </a:extLst>
                </a:gridCol>
              </a:tblGrid>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Maladies professionnelles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Campagne «Être bien sur les lieux de travail quel que soit l’âge»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Coûts et avantages de la SST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Risques émergents/prospective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498497169"/>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Outils d’évaluation interactive des risques en ligne (OiRA)</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306151539"/>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Micro-entreprises et petites entreprises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041291625"/>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OSHwiki</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053672338"/>
                  </a:ext>
                </a:extLst>
              </a:tr>
              <a:tr h="324000">
                <a:tc>
                  <a:txBody>
                    <a:bodyPr/>
                    <a:lstStyle/>
                    <a:p>
                      <a:pPr algn="r" fontAlgn="t"/>
                      <a:r>
                        <a:rPr lang="fr-FR" sz="900" u="none" strike="noStrike">
                          <a:solidFill>
                            <a:schemeClr val="tx1">
                              <a:lumMod val="75000"/>
                              <a:lumOff val="25000"/>
                            </a:schemeClr>
                          </a:solidFill>
                          <a:latin typeface="Calibri" panose="020F0502020204030204" pitchFamily="34" charset="0"/>
                          <a:cs typeface="Calibri" panose="020F0502020204030204" pitchFamily="34" charset="0"/>
                        </a:rPr>
                        <a:t>Enquête sur les entreprises ESENER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4004983709"/>
                  </a:ext>
                </a:extLst>
              </a:tr>
            </a:tbl>
          </a:graphicData>
        </a:graphic>
      </p:graphicFrame>
      <p:graphicFrame>
        <p:nvGraphicFramePr>
          <p:cNvPr id="22" name="Chart 21"/>
          <p:cNvGraphicFramePr>
            <a:graphicFrameLocks/>
          </p:cNvGraphicFramePr>
          <p:nvPr>
            <p:extLst>
              <p:ext uri="{D42A27DB-BD31-4B8C-83A1-F6EECF244321}">
                <p14:modId xmlns:p14="http://schemas.microsoft.com/office/powerpoint/2010/main" val="1096693754"/>
              </p:ext>
            </p:extLst>
          </p:nvPr>
        </p:nvGraphicFramePr>
        <p:xfrm>
          <a:off x="4870913" y="1419225"/>
          <a:ext cx="2088350" cy="3312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3044120520"/>
              </p:ext>
            </p:extLst>
          </p:nvPr>
        </p:nvGraphicFramePr>
        <p:xfrm>
          <a:off x="6823900" y="1419225"/>
          <a:ext cx="2088350" cy="3312382"/>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p:cNvGrpSpPr/>
          <p:nvPr/>
        </p:nvGrpSpPr>
        <p:grpSpPr>
          <a:xfrm>
            <a:off x="3851920" y="4615256"/>
            <a:ext cx="4690934" cy="223116"/>
            <a:chOff x="3841506" y="4702890"/>
            <a:chExt cx="4690934" cy="223116"/>
          </a:xfrm>
        </p:grpSpPr>
        <p:sp>
          <p:nvSpPr>
            <p:cNvPr id="26" name="Rectangle 25"/>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Connais très bien            3 Connais bien            2 Connais un peu              1 Ne connais pas</a:t>
              </a:r>
            </a:p>
          </p:txBody>
        </p:sp>
        <p:sp>
          <p:nvSpPr>
            <p:cNvPr id="27" name="Rectangle 26"/>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8" name="Rectangle 27"/>
            <p:cNvSpPr/>
            <p:nvPr/>
          </p:nvSpPr>
          <p:spPr bwMode="gray">
            <a:xfrm>
              <a:off x="4993634" y="4778990"/>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9" name="Rectangle 28"/>
            <p:cNvSpPr/>
            <p:nvPr/>
          </p:nvSpPr>
          <p:spPr bwMode="gray">
            <a:xfrm>
              <a:off x="6001746"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Rectangle 29"/>
            <p:cNvSpPr/>
            <p:nvPr/>
          </p:nvSpPr>
          <p:spPr bwMode="gray">
            <a:xfrm>
              <a:off x="7160664" y="4781136"/>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17"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 </a:t>
            </a:r>
          </a:p>
        </p:txBody>
      </p:sp>
      <p:sp>
        <p:nvSpPr>
          <p:cNvPr id="18" name="Text Placeholder 2"/>
          <p:cNvSpPr>
            <a:spLocks noGrp="1"/>
          </p:cNvSpPr>
          <p:nvPr>
            <p:ph type="body" sz="quarter" idx="10"/>
          </p:nvPr>
        </p:nvSpPr>
        <p:spPr>
          <a:xfrm>
            <a:off x="323410" y="915566"/>
            <a:ext cx="8496740" cy="288255"/>
          </a:xfrm>
        </p:spPr>
        <p:txBody>
          <a:bodyPr/>
          <a:lstStyle/>
          <a:p>
            <a:r>
              <a:rPr lang="fr-FR" b="1">
                <a:solidFill>
                  <a:schemeClr val="accent1"/>
                </a:solidFill>
                <a:latin typeface="Calibri" panose="020F0502020204030204" pitchFamily="34" charset="0"/>
                <a:cs typeface="Calibri" panose="020F0502020204030204" pitchFamily="34" charset="0"/>
              </a:rPr>
              <a:t>Grands groupes de parties prenantes</a:t>
            </a:r>
          </a:p>
        </p:txBody>
      </p:sp>
    </p:spTree>
    <p:extLst>
      <p:ext uri="{BB962C8B-B14F-4D97-AF65-F5344CB8AC3E}">
        <p14:creationId xmlns:p14="http://schemas.microsoft.com/office/powerpoint/2010/main" val="2316282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54652338"/>
              </p:ext>
            </p:extLst>
          </p:nvPr>
        </p:nvGraphicFramePr>
        <p:xfrm>
          <a:off x="1492674" y="1253083"/>
          <a:ext cx="1216346" cy="684000"/>
        </p:xfrm>
        <a:graphic>
          <a:graphicData uri="http://schemas.openxmlformats.org/drawingml/2006/table">
            <a:tbl>
              <a:tblPr>
                <a:tableStyleId>{C115FB49-3FBE-41CF-8DFC-A938FE5134F0}</a:tableStyleId>
              </a:tblPr>
              <a:tblGrid>
                <a:gridCol w="1216346">
                  <a:extLst>
                    <a:ext uri="{9D8B030D-6E8A-4147-A177-3AD203B41FA5}">
                      <a16:colId xmlns:a16="http://schemas.microsoft.com/office/drawing/2014/main" val="835176443"/>
                    </a:ext>
                  </a:extLst>
                </a:gridCol>
              </a:tblGrid>
              <a:tr h="171000">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sp>
        <p:nvSpPr>
          <p:cNvPr id="15"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a:t>
            </a:r>
          </a:p>
        </p:txBody>
      </p:sp>
      <p:sp>
        <p:nvSpPr>
          <p:cNvPr id="16" name="Text Placeholder 2"/>
          <p:cNvSpPr>
            <a:spLocks noGrp="1"/>
          </p:cNvSpPr>
          <p:nvPr>
            <p:ph type="body" sz="quarter" idx="10"/>
          </p:nvPr>
        </p:nvSpPr>
        <p:spPr>
          <a:xfrm>
            <a:off x="323410" y="915521"/>
            <a:ext cx="8497180" cy="288040"/>
          </a:xfrm>
        </p:spPr>
        <p:txBody>
          <a:bodyPr/>
          <a:lstStyle/>
          <a:p>
            <a:r>
              <a:rPr lang="fr-FR" b="1">
                <a:solidFill>
                  <a:schemeClr val="accent1"/>
                </a:solidFill>
                <a:latin typeface="Calibri" panose="020F0502020204030204" pitchFamily="34" charset="0"/>
                <a:cs typeface="Calibri" panose="020F0502020204030204" pitchFamily="34" charset="0"/>
              </a:rPr>
              <a:t>EU13 / EU15</a:t>
            </a:r>
          </a:p>
        </p:txBody>
      </p:sp>
      <p:graphicFrame>
        <p:nvGraphicFramePr>
          <p:cNvPr id="17" name="Table 16"/>
          <p:cNvGraphicFramePr>
            <a:graphicFrameLocks noGrp="1"/>
          </p:cNvGraphicFramePr>
          <p:nvPr>
            <p:extLst>
              <p:ext uri="{D42A27DB-BD31-4B8C-83A1-F6EECF244321}">
                <p14:modId xmlns:p14="http://schemas.microsoft.com/office/powerpoint/2010/main" val="2122846642"/>
              </p:ext>
            </p:extLst>
          </p:nvPr>
        </p:nvGraphicFramePr>
        <p:xfrm>
          <a:off x="74387" y="1443837"/>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Maladies professionnelles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850880188"/>
              </p:ext>
            </p:extLst>
          </p:nvPr>
        </p:nvGraphicFramePr>
        <p:xfrm>
          <a:off x="1519285" y="2057321"/>
          <a:ext cx="1197637" cy="684000"/>
        </p:xfrm>
        <a:graphic>
          <a:graphicData uri="http://schemas.openxmlformats.org/drawingml/2006/table">
            <a:tbl>
              <a:tblPr>
                <a:tableStyleId>{C115FB49-3FBE-41CF-8DFC-A938FE5134F0}</a:tableStyleId>
              </a:tblPr>
              <a:tblGrid>
                <a:gridCol w="1197637">
                  <a:extLst>
                    <a:ext uri="{9D8B030D-6E8A-4147-A177-3AD203B41FA5}">
                      <a16:colId xmlns:a16="http://schemas.microsoft.com/office/drawing/2014/main" val="835176443"/>
                    </a:ext>
                  </a:extLst>
                </a:gridCol>
              </a:tblGrid>
              <a:tr h="171000">
                <a:tc>
                  <a:txBody>
                    <a:bodyPr/>
                    <a:lstStyle/>
                    <a:p>
                      <a:pPr algn="r" fontAlgn="t"/>
                      <a:r>
                        <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38821561"/>
              </p:ext>
            </p:extLst>
          </p:nvPr>
        </p:nvGraphicFramePr>
        <p:xfrm>
          <a:off x="1523044" y="2895749"/>
          <a:ext cx="1197639" cy="684000"/>
        </p:xfrm>
        <a:graphic>
          <a:graphicData uri="http://schemas.openxmlformats.org/drawingml/2006/table">
            <a:tbl>
              <a:tblPr>
                <a:tableStyleId>{C115FB49-3FBE-41CF-8DFC-A938FE5134F0}</a:tableStyleId>
              </a:tblPr>
              <a:tblGrid>
                <a:gridCol w="1197639">
                  <a:extLst>
                    <a:ext uri="{9D8B030D-6E8A-4147-A177-3AD203B41FA5}">
                      <a16:colId xmlns:a16="http://schemas.microsoft.com/office/drawing/2014/main" val="835176443"/>
                    </a:ext>
                  </a:extLst>
                </a:gridCol>
              </a:tblGrid>
              <a:tr h="171000">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281377850"/>
              </p:ext>
            </p:extLst>
          </p:nvPr>
        </p:nvGraphicFramePr>
        <p:xfrm>
          <a:off x="1519283" y="3713013"/>
          <a:ext cx="1197639" cy="684000"/>
        </p:xfrm>
        <a:graphic>
          <a:graphicData uri="http://schemas.openxmlformats.org/drawingml/2006/table">
            <a:tbl>
              <a:tblPr>
                <a:tableStyleId>{C115FB49-3FBE-41CF-8DFC-A938FE5134F0}</a:tableStyleId>
              </a:tblPr>
              <a:tblGrid>
                <a:gridCol w="1197639">
                  <a:extLst>
                    <a:ext uri="{9D8B030D-6E8A-4147-A177-3AD203B41FA5}">
                      <a16:colId xmlns:a16="http://schemas.microsoft.com/office/drawing/2014/main" val="835176443"/>
                    </a:ext>
                  </a:extLst>
                </a:gridCol>
              </a:tblGrid>
              <a:tr h="171000">
                <a:tc>
                  <a:txBody>
                    <a:bodyPr/>
                    <a:lstStyle/>
                    <a:p>
                      <a:pPr algn="r" fontAlgn="t"/>
                      <a:r>
                        <a:rPr lang="fr-FR" sz="900" b="1" u="none" strike="noStrike">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900" u="none" strike="noStrike" dirty="0">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9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59847470"/>
              </p:ext>
            </p:extLst>
          </p:nvPr>
        </p:nvGraphicFramePr>
        <p:xfrm>
          <a:off x="92970" y="2258471"/>
          <a:ext cx="1295839" cy="465036"/>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Campagne «Être bien sur les lieux de travail quel que soit l’âge»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81116318"/>
              </p:ext>
            </p:extLst>
          </p:nvPr>
        </p:nvGraphicFramePr>
        <p:xfrm>
          <a:off x="92969" y="3067671"/>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i="0" u="none" strike="noStrike" dirty="0">
                          <a:solidFill>
                            <a:schemeClr val="tx1">
                              <a:lumMod val="65000"/>
                              <a:lumOff val="35000"/>
                            </a:schemeClr>
                          </a:solidFill>
                          <a:latin typeface="Calibri" panose="020F0502020204030204" pitchFamily="34" charset="0"/>
                          <a:cs typeface="Calibri" panose="020F0502020204030204" pitchFamily="34" charset="0"/>
                        </a:rPr>
                        <a:t>Coûts et avantages de la SST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98818132"/>
              </p:ext>
            </p:extLst>
          </p:nvPr>
        </p:nvGraphicFramePr>
        <p:xfrm>
          <a:off x="66597" y="3945614"/>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rPr>
                        <a:t>Risques émergents/prospective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31" name="Chart 30"/>
          <p:cNvGraphicFramePr>
            <a:graphicFrameLocks/>
          </p:cNvGraphicFramePr>
          <p:nvPr>
            <p:extLst/>
          </p:nvPr>
        </p:nvGraphicFramePr>
        <p:xfrm>
          <a:off x="2693505" y="911880"/>
          <a:ext cx="3169071" cy="3816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p:cNvGraphicFramePr>
            <a:graphicFrameLocks/>
          </p:cNvGraphicFramePr>
          <p:nvPr>
            <p:extLst/>
          </p:nvPr>
        </p:nvGraphicFramePr>
        <p:xfrm>
          <a:off x="5656471" y="915988"/>
          <a:ext cx="3169071" cy="3816779"/>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Straight Connector 24">
            <a:extLst>
              <a:ext uri="{FF2B5EF4-FFF2-40B4-BE49-F238E27FC236}">
                <a16:creationId xmlns:a16="http://schemas.microsoft.com/office/drawing/2014/main" id="{D19DD81D-599E-4BD3-B86A-73FF0FD0605C}"/>
              </a:ext>
            </a:extLst>
          </p:cNvPr>
          <p:cNvCxnSpPr/>
          <p:nvPr/>
        </p:nvCxnSpPr>
        <p:spPr>
          <a:xfrm>
            <a:off x="1475656" y="1203561"/>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FF6FE18-D75D-4CE7-9018-E099EF524287}"/>
              </a:ext>
            </a:extLst>
          </p:cNvPr>
          <p:cNvGrpSpPr/>
          <p:nvPr/>
        </p:nvGrpSpPr>
        <p:grpSpPr>
          <a:xfrm>
            <a:off x="3851920" y="4615256"/>
            <a:ext cx="4690934" cy="223116"/>
            <a:chOff x="3841506" y="4702890"/>
            <a:chExt cx="4690934" cy="223116"/>
          </a:xfrm>
        </p:grpSpPr>
        <p:sp>
          <p:nvSpPr>
            <p:cNvPr id="32" name="Rectangle 31">
              <a:extLst>
                <a:ext uri="{FF2B5EF4-FFF2-40B4-BE49-F238E27FC236}">
                  <a16:creationId xmlns:a16="http://schemas.microsoft.com/office/drawing/2014/main" id="{99DB57B1-63A8-49C4-8162-3A6EFA2C716A}"/>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Connais très bien            3 Connais bien            2 Connais un peu              1 Ne connais pas</a:t>
              </a:r>
            </a:p>
          </p:txBody>
        </p:sp>
        <p:sp>
          <p:nvSpPr>
            <p:cNvPr id="34" name="Rectangle 33">
              <a:extLst>
                <a:ext uri="{FF2B5EF4-FFF2-40B4-BE49-F238E27FC236}">
                  <a16:creationId xmlns:a16="http://schemas.microsoft.com/office/drawing/2014/main" id="{38CD77E9-B6F4-4845-B682-BD5B3FB813CA}"/>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2674EEC8-E4EA-4B6D-8C3C-8D9354A79045}"/>
                </a:ext>
              </a:extLst>
            </p:cNvPr>
            <p:cNvSpPr/>
            <p:nvPr/>
          </p:nvSpPr>
          <p:spPr bwMode="gray">
            <a:xfrm>
              <a:off x="4993634" y="4778990"/>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16039B40-CCD4-46CA-B61A-C9DD6A4C7429}"/>
                </a:ext>
              </a:extLst>
            </p:cNvPr>
            <p:cNvSpPr/>
            <p:nvPr/>
          </p:nvSpPr>
          <p:spPr bwMode="gray">
            <a:xfrm>
              <a:off x="5843080"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CDBB5EA7-BE61-49F2-8963-144D63C0E68D}"/>
                </a:ext>
              </a:extLst>
            </p:cNvPr>
            <p:cNvSpPr/>
            <p:nvPr/>
          </p:nvSpPr>
          <p:spPr bwMode="gray">
            <a:xfrm>
              <a:off x="7160664" y="4781136"/>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38" name="Rectangle 37">
            <a:extLst>
              <a:ext uri="{FF2B5EF4-FFF2-40B4-BE49-F238E27FC236}">
                <a16:creationId xmlns:a16="http://schemas.microsoft.com/office/drawing/2014/main" id="{22877011-5528-4FC9-A7AC-89C0AF0995F1}"/>
              </a:ext>
            </a:extLst>
          </p:cNvPr>
          <p:cNvSpPr/>
          <p:nvPr/>
        </p:nvSpPr>
        <p:spPr bwMode="gray">
          <a:xfrm>
            <a:off x="3702112" y="806552"/>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EU13</a:t>
            </a:r>
          </a:p>
        </p:txBody>
      </p:sp>
      <p:sp>
        <p:nvSpPr>
          <p:cNvPr id="39" name="Rectangle 38">
            <a:extLst>
              <a:ext uri="{FF2B5EF4-FFF2-40B4-BE49-F238E27FC236}">
                <a16:creationId xmlns:a16="http://schemas.microsoft.com/office/drawing/2014/main" id="{81730231-D293-4437-93BC-2FB244BD8678}"/>
              </a:ext>
            </a:extLst>
          </p:cNvPr>
          <p:cNvSpPr/>
          <p:nvPr/>
        </p:nvSpPr>
        <p:spPr bwMode="gray">
          <a:xfrm>
            <a:off x="6631154" y="806552"/>
            <a:ext cx="1151855"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EU15</a:t>
            </a:r>
          </a:p>
        </p:txBody>
      </p:sp>
    </p:spTree>
    <p:extLst>
      <p:ext uri="{BB962C8B-B14F-4D97-AF65-F5344CB8AC3E}">
        <p14:creationId xmlns:p14="http://schemas.microsoft.com/office/powerpoint/2010/main" val="8293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7155050"/>
              </p:ext>
            </p:extLst>
          </p:nvPr>
        </p:nvGraphicFramePr>
        <p:xfrm>
          <a:off x="1691383" y="1257832"/>
          <a:ext cx="1080417" cy="684000"/>
        </p:xfrm>
        <a:graphic>
          <a:graphicData uri="http://schemas.openxmlformats.org/drawingml/2006/table">
            <a:tbl>
              <a:tblPr>
                <a:tableStyleId>{C115FB49-3FBE-41CF-8DFC-A938FE5134F0}</a:tableStyleId>
              </a:tblPr>
              <a:tblGrid>
                <a:gridCol w="1080417">
                  <a:extLst>
                    <a:ext uri="{9D8B030D-6E8A-4147-A177-3AD203B41FA5}">
                      <a16:colId xmlns:a16="http://schemas.microsoft.com/office/drawing/2014/main" val="835176443"/>
                    </a:ext>
                  </a:extLst>
                </a:gridCol>
              </a:tblGrid>
              <a:tr h="171000">
                <a:tc>
                  <a:txBody>
                    <a:bodyPr/>
                    <a:lstStyle/>
                    <a:p>
                      <a:pPr algn="r" fontAlgn="t"/>
                      <a:r>
                        <a:rPr lang="fr-FR" sz="7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7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17" name="Table 16"/>
          <p:cNvGraphicFramePr>
            <a:graphicFrameLocks noGrp="1"/>
          </p:cNvGraphicFramePr>
          <p:nvPr>
            <p:extLst/>
          </p:nvPr>
        </p:nvGraphicFramePr>
        <p:xfrm>
          <a:off x="323850" y="1437832"/>
          <a:ext cx="1295839" cy="465036"/>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Outils d’évaluation interactive des risques en ligne (OiRA)</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564871345"/>
              </p:ext>
            </p:extLst>
          </p:nvPr>
        </p:nvGraphicFramePr>
        <p:xfrm>
          <a:off x="1691257" y="2092062"/>
          <a:ext cx="1080417" cy="684000"/>
        </p:xfrm>
        <a:graphic>
          <a:graphicData uri="http://schemas.openxmlformats.org/drawingml/2006/table">
            <a:tbl>
              <a:tblPr>
                <a:tableStyleId>{C115FB49-3FBE-41CF-8DFC-A938FE5134F0}</a:tableStyleId>
              </a:tblPr>
              <a:tblGrid>
                <a:gridCol w="1080417">
                  <a:extLst>
                    <a:ext uri="{9D8B030D-6E8A-4147-A177-3AD203B41FA5}">
                      <a16:colId xmlns:a16="http://schemas.microsoft.com/office/drawing/2014/main" val="835176443"/>
                    </a:ext>
                  </a:extLst>
                </a:gridCol>
              </a:tblGrid>
              <a:tr h="171000">
                <a:tc>
                  <a:txBody>
                    <a:bodyPr/>
                    <a:lstStyle/>
                    <a:p>
                      <a:pPr algn="r" fontAlgn="t"/>
                      <a:r>
                        <a:rPr lang="fr-FR" sz="7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7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407265128"/>
              </p:ext>
            </p:extLst>
          </p:nvPr>
        </p:nvGraphicFramePr>
        <p:xfrm>
          <a:off x="1691258" y="2926292"/>
          <a:ext cx="1080417" cy="684000"/>
        </p:xfrm>
        <a:graphic>
          <a:graphicData uri="http://schemas.openxmlformats.org/drawingml/2006/table">
            <a:tbl>
              <a:tblPr>
                <a:tableStyleId>{C115FB49-3FBE-41CF-8DFC-A938FE5134F0}</a:tableStyleId>
              </a:tblPr>
              <a:tblGrid>
                <a:gridCol w="1080417">
                  <a:extLst>
                    <a:ext uri="{9D8B030D-6E8A-4147-A177-3AD203B41FA5}">
                      <a16:colId xmlns:a16="http://schemas.microsoft.com/office/drawing/2014/main" val="835176443"/>
                    </a:ext>
                  </a:extLst>
                </a:gridCol>
              </a:tblGrid>
              <a:tr h="171000">
                <a:tc>
                  <a:txBody>
                    <a:bodyPr/>
                    <a:lstStyle/>
                    <a:p>
                      <a:pPr algn="r" fontAlgn="t"/>
                      <a:r>
                        <a:rPr lang="fr-FR" sz="7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700" b="0" u="none" strike="noStrike">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700" b="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7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060345454"/>
              </p:ext>
            </p:extLst>
          </p:nvPr>
        </p:nvGraphicFramePr>
        <p:xfrm>
          <a:off x="1691258" y="3765271"/>
          <a:ext cx="1080417" cy="684000"/>
        </p:xfrm>
        <a:graphic>
          <a:graphicData uri="http://schemas.openxmlformats.org/drawingml/2006/table">
            <a:tbl>
              <a:tblPr>
                <a:tableStyleId>{C115FB49-3FBE-41CF-8DFC-A938FE5134F0}</a:tableStyleId>
              </a:tblPr>
              <a:tblGrid>
                <a:gridCol w="1080417">
                  <a:extLst>
                    <a:ext uri="{9D8B030D-6E8A-4147-A177-3AD203B41FA5}">
                      <a16:colId xmlns:a16="http://schemas.microsoft.com/office/drawing/2014/main" val="835176443"/>
                    </a:ext>
                  </a:extLst>
                </a:gridCol>
              </a:tblGrid>
              <a:tr h="171000">
                <a:tc>
                  <a:txBody>
                    <a:bodyPr/>
                    <a:lstStyle/>
                    <a:p>
                      <a:pPr algn="r" fontAlgn="t"/>
                      <a:r>
                        <a:rPr lang="fr-FR" sz="700" b="1" u="none" strike="noStrike" dirty="0">
                          <a:solidFill>
                            <a:schemeClr val="tx1">
                              <a:lumMod val="65000"/>
                              <a:lumOff val="35000"/>
                            </a:schemeClr>
                          </a:solidFill>
                          <a:latin typeface="Calibri" panose="020F0502020204030204" pitchFamily="34" charset="0"/>
                          <a:cs typeface="Calibri" panose="020F0502020204030204" pitchFamily="34" charset="0"/>
                        </a:rPr>
                        <a:t>Global</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Responsables politiques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171000">
                <a:tc>
                  <a:txBody>
                    <a:bodyPr/>
                    <a:lstStyle/>
                    <a:p>
                      <a:pPr algn="r" fontAlgn="t"/>
                      <a:r>
                        <a:rPr lang="fr-FR" sz="700" u="none" strike="noStrike">
                          <a:solidFill>
                            <a:schemeClr val="tx1">
                              <a:lumMod val="65000"/>
                              <a:lumOff val="35000"/>
                            </a:schemeClr>
                          </a:solidFill>
                          <a:latin typeface="Calibri" panose="020F0502020204030204" pitchFamily="34" charset="0"/>
                          <a:cs typeface="Calibri" panose="020F0502020204030204" pitchFamily="34" charset="0"/>
                        </a:rPr>
                        <a:t>Intermédiaires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171000">
                <a:tc>
                  <a:txBody>
                    <a:bodyPr/>
                    <a:lstStyle/>
                    <a:p>
                      <a:pPr algn="r" fontAlgn="t"/>
                      <a:r>
                        <a:rPr lang="fr-FR" sz="700" b="0" i="0" u="none" strike="noStrike" dirty="0">
                          <a:solidFill>
                            <a:schemeClr val="tx1">
                              <a:lumMod val="65000"/>
                              <a:lumOff val="35000"/>
                            </a:schemeClr>
                          </a:solidFill>
                          <a:latin typeface="Calibri" panose="020F0502020204030204" pitchFamily="34" charset="0"/>
                          <a:cs typeface="Calibri" panose="020F0502020204030204" pitchFamily="34" charset="0"/>
                        </a:rPr>
                        <a:t>Autres parties prenantes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315338980"/>
                  </a:ext>
                </a:extLst>
              </a:tr>
            </a:tbl>
          </a:graphicData>
        </a:graphic>
      </p:graphicFrame>
      <p:graphicFrame>
        <p:nvGraphicFramePr>
          <p:cNvPr id="26" name="Table 25"/>
          <p:cNvGraphicFramePr>
            <a:graphicFrameLocks noGrp="1"/>
          </p:cNvGraphicFramePr>
          <p:nvPr>
            <p:extLst/>
          </p:nvPr>
        </p:nvGraphicFramePr>
        <p:xfrm>
          <a:off x="318458" y="2248011"/>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Micro-entreprises et petites entreprises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7" name="Table 26"/>
          <p:cNvGraphicFramePr>
            <a:graphicFrameLocks noGrp="1"/>
          </p:cNvGraphicFramePr>
          <p:nvPr>
            <p:extLst/>
          </p:nvPr>
        </p:nvGraphicFramePr>
        <p:xfrm>
          <a:off x="318457" y="3138692"/>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i="0" u="none" strike="noStrike">
                          <a:solidFill>
                            <a:schemeClr val="tx1">
                              <a:lumMod val="65000"/>
                              <a:lumOff val="35000"/>
                            </a:schemeClr>
                          </a:solidFill>
                          <a:latin typeface="Calibri" panose="020F0502020204030204" pitchFamily="34" charset="0"/>
                          <a:cs typeface="Calibri" panose="020F0502020204030204" pitchFamily="34" charset="0"/>
                        </a:rPr>
                        <a:t>OSHwiki</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28" name="Table 27"/>
          <p:cNvGraphicFramePr>
            <a:graphicFrameLocks noGrp="1"/>
          </p:cNvGraphicFramePr>
          <p:nvPr>
            <p:extLst/>
          </p:nvPr>
        </p:nvGraphicFramePr>
        <p:xfrm>
          <a:off x="323850" y="3945271"/>
          <a:ext cx="1295839" cy="324000"/>
        </p:xfrm>
        <a:graphic>
          <a:graphicData uri="http://schemas.openxmlformats.org/drawingml/2006/table">
            <a:tbl>
              <a:tblPr>
                <a:tableStyleId>{C115FB49-3FBE-41CF-8DFC-A938FE5134F0}</a:tableStyleId>
              </a:tblPr>
              <a:tblGrid>
                <a:gridCol w="1295839">
                  <a:extLst>
                    <a:ext uri="{9D8B030D-6E8A-4147-A177-3AD203B41FA5}">
                      <a16:colId xmlns:a16="http://schemas.microsoft.com/office/drawing/2014/main" val="835176443"/>
                    </a:ext>
                  </a:extLst>
                </a:gridCol>
              </a:tblGrid>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Enquête sur les entreprises ESENER</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bl>
          </a:graphicData>
        </a:graphic>
      </p:graphicFrame>
      <p:graphicFrame>
        <p:nvGraphicFramePr>
          <p:cNvPr id="31" name="Chart 30"/>
          <p:cNvGraphicFramePr>
            <a:graphicFrameLocks/>
          </p:cNvGraphicFramePr>
          <p:nvPr>
            <p:extLst/>
          </p:nvPr>
        </p:nvGraphicFramePr>
        <p:xfrm>
          <a:off x="2699666" y="915559"/>
          <a:ext cx="3169071" cy="3816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p:cNvGraphicFramePr>
            <a:graphicFrameLocks/>
          </p:cNvGraphicFramePr>
          <p:nvPr>
            <p:extLst/>
          </p:nvPr>
        </p:nvGraphicFramePr>
        <p:xfrm>
          <a:off x="5648136" y="910888"/>
          <a:ext cx="3169071" cy="3816779"/>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A3A4B0AF-B6AD-4CC4-95C1-5B79D30106D9}"/>
              </a:ext>
            </a:extLst>
          </p:cNvPr>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a:t>
            </a:r>
          </a:p>
        </p:txBody>
      </p:sp>
      <p:sp>
        <p:nvSpPr>
          <p:cNvPr id="33" name="Text Placeholder 2">
            <a:extLst>
              <a:ext uri="{FF2B5EF4-FFF2-40B4-BE49-F238E27FC236}">
                <a16:creationId xmlns:a16="http://schemas.microsoft.com/office/drawing/2014/main" id="{951951B9-D7E9-4E3D-9504-207298493038}"/>
              </a:ext>
            </a:extLst>
          </p:cNvPr>
          <p:cNvSpPr>
            <a:spLocks noGrp="1"/>
          </p:cNvSpPr>
          <p:nvPr>
            <p:ph type="body" sz="quarter" idx="10"/>
          </p:nvPr>
        </p:nvSpPr>
        <p:spPr>
          <a:xfrm>
            <a:off x="323410" y="915521"/>
            <a:ext cx="8497180" cy="288040"/>
          </a:xfrm>
        </p:spPr>
        <p:txBody>
          <a:bodyPr/>
          <a:lstStyle/>
          <a:p>
            <a:r>
              <a:rPr lang="fr-FR" b="1">
                <a:solidFill>
                  <a:schemeClr val="accent1"/>
                </a:solidFill>
                <a:latin typeface="Calibri" panose="020F0502020204030204" pitchFamily="34" charset="0"/>
                <a:cs typeface="Calibri" panose="020F0502020204030204" pitchFamily="34" charset="0"/>
              </a:rPr>
              <a:t>EU13 / EU15</a:t>
            </a:r>
          </a:p>
        </p:txBody>
      </p:sp>
      <p:sp>
        <p:nvSpPr>
          <p:cNvPr id="34" name="Rectangle 33">
            <a:extLst>
              <a:ext uri="{FF2B5EF4-FFF2-40B4-BE49-F238E27FC236}">
                <a16:creationId xmlns:a16="http://schemas.microsoft.com/office/drawing/2014/main" id="{5F0C98F2-7355-4C10-9866-B8D43E37D34F}"/>
              </a:ext>
            </a:extLst>
          </p:cNvPr>
          <p:cNvSpPr/>
          <p:nvPr/>
        </p:nvSpPr>
        <p:spPr bwMode="gray">
          <a:xfrm>
            <a:off x="3702112" y="806552"/>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EU13</a:t>
            </a:r>
          </a:p>
        </p:txBody>
      </p:sp>
      <p:sp>
        <p:nvSpPr>
          <p:cNvPr id="35" name="Rectangle 34">
            <a:extLst>
              <a:ext uri="{FF2B5EF4-FFF2-40B4-BE49-F238E27FC236}">
                <a16:creationId xmlns:a16="http://schemas.microsoft.com/office/drawing/2014/main" id="{92E643D0-135C-4DBD-BE97-468037F8B6EE}"/>
              </a:ext>
            </a:extLst>
          </p:cNvPr>
          <p:cNvSpPr/>
          <p:nvPr/>
        </p:nvSpPr>
        <p:spPr bwMode="gray">
          <a:xfrm>
            <a:off x="6631154" y="806552"/>
            <a:ext cx="1151855"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EU15</a:t>
            </a:r>
          </a:p>
        </p:txBody>
      </p:sp>
      <p:cxnSp>
        <p:nvCxnSpPr>
          <p:cNvPr id="36" name="Straight Connector 35">
            <a:extLst>
              <a:ext uri="{FF2B5EF4-FFF2-40B4-BE49-F238E27FC236}">
                <a16:creationId xmlns:a16="http://schemas.microsoft.com/office/drawing/2014/main" id="{ABD6FE41-F11D-4938-B1DB-B07DEDC1B01A}"/>
              </a:ext>
            </a:extLst>
          </p:cNvPr>
          <p:cNvCxnSpPr/>
          <p:nvPr/>
        </p:nvCxnSpPr>
        <p:spPr>
          <a:xfrm>
            <a:off x="1763688" y="1203598"/>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D76C189-6E70-4E41-812E-009E7C395C71}"/>
              </a:ext>
            </a:extLst>
          </p:cNvPr>
          <p:cNvGrpSpPr/>
          <p:nvPr/>
        </p:nvGrpSpPr>
        <p:grpSpPr>
          <a:xfrm>
            <a:off x="3851920" y="4615256"/>
            <a:ext cx="4690934" cy="223116"/>
            <a:chOff x="3841506" y="4702890"/>
            <a:chExt cx="4690934" cy="223116"/>
          </a:xfrm>
        </p:grpSpPr>
        <p:sp>
          <p:nvSpPr>
            <p:cNvPr id="38" name="Rectangle 37">
              <a:extLst>
                <a:ext uri="{FF2B5EF4-FFF2-40B4-BE49-F238E27FC236}">
                  <a16:creationId xmlns:a16="http://schemas.microsoft.com/office/drawing/2014/main" id="{5EE9CC49-D15A-4102-A5A7-8E0B6C7CC83F}"/>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dirty="0">
                  <a:solidFill>
                    <a:schemeClr val="tx1">
                      <a:lumMod val="75000"/>
                      <a:lumOff val="25000"/>
                    </a:schemeClr>
                  </a:solidFill>
                  <a:latin typeface="Calibri" panose="020F0502020204030204" pitchFamily="34" charset="0"/>
                  <a:cs typeface="Calibri" panose="020F0502020204030204" pitchFamily="34" charset="0"/>
                </a:rPr>
                <a:t>4 Connais très bien            3 Connais bien            2 Connais un peu              1 Ne connais pas</a:t>
              </a:r>
            </a:p>
          </p:txBody>
        </p:sp>
        <p:sp>
          <p:nvSpPr>
            <p:cNvPr id="39" name="Rectangle 38">
              <a:extLst>
                <a:ext uri="{FF2B5EF4-FFF2-40B4-BE49-F238E27FC236}">
                  <a16:creationId xmlns:a16="http://schemas.microsoft.com/office/drawing/2014/main" id="{40143126-AF2A-4616-9E28-A8A6529AF060}"/>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71D3D137-1B6C-427D-A164-1BC7C241D270}"/>
                </a:ext>
              </a:extLst>
            </p:cNvPr>
            <p:cNvSpPr/>
            <p:nvPr/>
          </p:nvSpPr>
          <p:spPr bwMode="gray">
            <a:xfrm>
              <a:off x="5009743" y="4778990"/>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07489DDD-958D-4E04-AAA0-DC6368ED04BA}"/>
                </a:ext>
              </a:extLst>
            </p:cNvPr>
            <p:cNvSpPr/>
            <p:nvPr/>
          </p:nvSpPr>
          <p:spPr bwMode="gray">
            <a:xfrm>
              <a:off x="6013195" y="4787499"/>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028FF313-2E4E-48FE-A62E-26ED6FAB6E53}"/>
                </a:ext>
              </a:extLst>
            </p:cNvPr>
            <p:cNvSpPr/>
            <p:nvPr/>
          </p:nvSpPr>
          <p:spPr bwMode="gray">
            <a:xfrm>
              <a:off x="7160664" y="4781136"/>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3227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520" y="652831"/>
            <a:ext cx="8497180" cy="288040"/>
          </a:xfrm>
        </p:spPr>
        <p:txBody>
          <a:bodyPr/>
          <a:lstStyle/>
          <a:p>
            <a:r>
              <a:rPr lang="fr-FR" b="1">
                <a:solidFill>
                  <a:schemeClr val="accent1"/>
                </a:solidFill>
                <a:latin typeface="Calibri" panose="020F0502020204030204" pitchFamily="34" charset="0"/>
                <a:cs typeface="Calibri" panose="020F0502020204030204" pitchFamily="34" charset="0"/>
              </a:rPr>
              <a:t>Membres du conseil de direction et membres du réseau de points focaux</a:t>
            </a:r>
          </a:p>
        </p:txBody>
      </p:sp>
      <p:graphicFrame>
        <p:nvGraphicFramePr>
          <p:cNvPr id="8" name="Table 7"/>
          <p:cNvGraphicFramePr>
            <a:graphicFrameLocks noGrp="1"/>
          </p:cNvGraphicFramePr>
          <p:nvPr>
            <p:extLst/>
          </p:nvPr>
        </p:nvGraphicFramePr>
        <p:xfrm>
          <a:off x="251520" y="1599960"/>
          <a:ext cx="2520280" cy="2592000"/>
        </p:xfrm>
        <a:graphic>
          <a:graphicData uri="http://schemas.openxmlformats.org/drawingml/2006/table">
            <a:tbl>
              <a:tblPr>
                <a:tableStyleId>{C115FB49-3FBE-41CF-8DFC-A938FE5134F0}</a:tableStyleId>
              </a:tblPr>
              <a:tblGrid>
                <a:gridCol w="2520280">
                  <a:extLst>
                    <a:ext uri="{9D8B030D-6E8A-4147-A177-3AD203B41FA5}">
                      <a16:colId xmlns:a16="http://schemas.microsoft.com/office/drawing/2014/main" val="835176443"/>
                    </a:ext>
                  </a:extLst>
                </a:gridCol>
              </a:tblGrid>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Risques émergents/prospective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6195404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Campagne «Être bien sur les lieux de travail quel que soit l’âge»</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92133509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Maladies professionnelles</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804307671"/>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OSHwiki</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498497169"/>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Coûts et avantages de la SST</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306151539"/>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Micro-entreprises et petites entreprises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041291625"/>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Outils d’évaluation interactive des risques en ligne (OiRA)</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3053672338"/>
                  </a:ext>
                </a:extLst>
              </a:tr>
              <a:tr h="324000">
                <a:tc>
                  <a:txBody>
                    <a:bodyPr/>
                    <a:lstStyle/>
                    <a:p>
                      <a:pPr algn="r" fontAlgn="t"/>
                      <a:r>
                        <a:rPr lang="fr-FR" sz="1000" b="1" u="none" strike="noStrike">
                          <a:solidFill>
                            <a:schemeClr val="tx1">
                              <a:lumMod val="65000"/>
                              <a:lumOff val="35000"/>
                            </a:schemeClr>
                          </a:solidFill>
                          <a:latin typeface="Calibri" panose="020F0502020204030204" pitchFamily="34" charset="0"/>
                          <a:cs typeface="Calibri" panose="020F0502020204030204" pitchFamily="34" charset="0"/>
                        </a:rPr>
                        <a:t>Enquête sur les entreprises ESENER </a:t>
                      </a:r>
                    </a:p>
                  </a:txBody>
                  <a:tcPr marL="7836" marR="7836" marT="7836" marB="0" anchor="ct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4004983709"/>
                  </a:ext>
                </a:extLst>
              </a:tr>
            </a:tbl>
          </a:graphicData>
        </a:graphic>
      </p:graphicFrame>
      <p:graphicFrame>
        <p:nvGraphicFramePr>
          <p:cNvPr id="9" name="Chart 8"/>
          <p:cNvGraphicFramePr>
            <a:graphicFrameLocks/>
          </p:cNvGraphicFramePr>
          <p:nvPr>
            <p:extLst/>
          </p:nvPr>
        </p:nvGraphicFramePr>
        <p:xfrm>
          <a:off x="5795752" y="1279661"/>
          <a:ext cx="3169071" cy="324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2771354" y="1279661"/>
          <a:ext cx="3169071" cy="3240708"/>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8F6B0CB1-5A79-4E91-AFA0-80A640FE3DFF}"/>
              </a:ext>
            </a:extLst>
          </p:cNvPr>
          <p:cNvGrpSpPr/>
          <p:nvPr/>
        </p:nvGrpSpPr>
        <p:grpSpPr>
          <a:xfrm>
            <a:off x="3851920" y="4615256"/>
            <a:ext cx="4690934" cy="223116"/>
            <a:chOff x="3841506" y="4702890"/>
            <a:chExt cx="4690934" cy="223116"/>
          </a:xfrm>
        </p:grpSpPr>
        <p:sp>
          <p:nvSpPr>
            <p:cNvPr id="18" name="Rectangle 17">
              <a:extLst>
                <a:ext uri="{FF2B5EF4-FFF2-40B4-BE49-F238E27FC236}">
                  <a16:creationId xmlns:a16="http://schemas.microsoft.com/office/drawing/2014/main" id="{6C784A78-9BFB-42CD-BA8C-D3B953A906C2}"/>
                </a:ext>
              </a:extLst>
            </p:cNvPr>
            <p:cNvSpPr/>
            <p:nvPr/>
          </p:nvSpPr>
          <p:spPr bwMode="gray">
            <a:xfrm>
              <a:off x="3851920" y="4702890"/>
              <a:ext cx="468052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a:solidFill>
                    <a:schemeClr val="tx1">
                      <a:lumMod val="75000"/>
                      <a:lumOff val="25000"/>
                    </a:schemeClr>
                  </a:solidFill>
                  <a:latin typeface="Calibri" panose="020F0502020204030204" pitchFamily="34" charset="0"/>
                  <a:cs typeface="Calibri" panose="020F0502020204030204" pitchFamily="34" charset="0"/>
                </a:rPr>
                <a:t>4 Connais très bien            3 Connais bien            2 Connais un peu              1 Ne connais pas</a:t>
              </a:r>
            </a:p>
          </p:txBody>
        </p:sp>
        <p:sp>
          <p:nvSpPr>
            <p:cNvPr id="19" name="Rectangle 18">
              <a:extLst>
                <a:ext uri="{FF2B5EF4-FFF2-40B4-BE49-F238E27FC236}">
                  <a16:creationId xmlns:a16="http://schemas.microsoft.com/office/drawing/2014/main" id="{1ACDE5C5-C21A-460F-BE8B-6D7DBFB3EDF1}"/>
                </a:ext>
              </a:extLst>
            </p:cNvPr>
            <p:cNvSpPr/>
            <p:nvPr/>
          </p:nvSpPr>
          <p:spPr bwMode="gray">
            <a:xfrm>
              <a:off x="3841506" y="4778990"/>
              <a:ext cx="72008"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3233FFB-C328-4DCD-B979-86BBA242BDBF}"/>
                </a:ext>
              </a:extLst>
            </p:cNvPr>
            <p:cNvSpPr/>
            <p:nvPr/>
          </p:nvSpPr>
          <p:spPr bwMode="gray">
            <a:xfrm>
              <a:off x="4993634" y="4778990"/>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0E3601CD-22B9-4142-8DA4-7D53EA7956E9}"/>
                </a:ext>
              </a:extLst>
            </p:cNvPr>
            <p:cNvSpPr/>
            <p:nvPr/>
          </p:nvSpPr>
          <p:spPr bwMode="gray">
            <a:xfrm>
              <a:off x="6001746" y="4778990"/>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C69D9DD9-41A2-461F-BD5E-7310C98107CA}"/>
                </a:ext>
              </a:extLst>
            </p:cNvPr>
            <p:cNvSpPr/>
            <p:nvPr/>
          </p:nvSpPr>
          <p:spPr bwMode="gray">
            <a:xfrm>
              <a:off x="7160664" y="4781136"/>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3" name="Rectangle 22">
            <a:extLst>
              <a:ext uri="{FF2B5EF4-FFF2-40B4-BE49-F238E27FC236}">
                <a16:creationId xmlns:a16="http://schemas.microsoft.com/office/drawing/2014/main" id="{CD08454E-E5D2-43C8-A9B2-3A245F711E0D}"/>
              </a:ext>
            </a:extLst>
          </p:cNvPr>
          <p:cNvSpPr/>
          <p:nvPr/>
        </p:nvSpPr>
        <p:spPr bwMode="gray">
          <a:xfrm>
            <a:off x="3731463" y="1132334"/>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Membres du conseil de direction</a:t>
            </a:r>
          </a:p>
        </p:txBody>
      </p:sp>
      <p:sp>
        <p:nvSpPr>
          <p:cNvPr id="24" name="Rectangle 23">
            <a:extLst>
              <a:ext uri="{FF2B5EF4-FFF2-40B4-BE49-F238E27FC236}">
                <a16:creationId xmlns:a16="http://schemas.microsoft.com/office/drawing/2014/main" id="{15B2DCC7-7A06-4B11-BC33-3234AD0A2A73}"/>
              </a:ext>
            </a:extLst>
          </p:cNvPr>
          <p:cNvSpPr/>
          <p:nvPr/>
        </p:nvSpPr>
        <p:spPr bwMode="gray">
          <a:xfrm>
            <a:off x="6660505" y="1132334"/>
            <a:ext cx="1439887"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Membres du réseau de points focaux</a:t>
            </a:r>
          </a:p>
        </p:txBody>
      </p:sp>
      <p:sp>
        <p:nvSpPr>
          <p:cNvPr id="25" name="Title 1"/>
          <p:cNvSpPr>
            <a:spLocks noGrp="1"/>
          </p:cNvSpPr>
          <p:nvPr>
            <p:ph type="title"/>
          </p:nvPr>
        </p:nvSpPr>
        <p:spPr/>
        <p:txBody>
          <a:bodyPr/>
          <a:lstStyle/>
          <a:p>
            <a:r>
              <a:rPr lang="fr-FR" b="1">
                <a:solidFill>
                  <a:schemeClr val="tx1">
                    <a:lumMod val="75000"/>
                    <a:lumOff val="25000"/>
                  </a:schemeClr>
                </a:solidFill>
                <a:latin typeface="Calibri" panose="020F0502020204030204" pitchFamily="34" charset="0"/>
                <a:ea typeface="+mn-ea"/>
                <a:cs typeface="Calibri" panose="020F0502020204030204" pitchFamily="34" charset="0"/>
              </a:rPr>
              <a:t>3. Connaissance des activités de l'EU-OSHA</a:t>
            </a:r>
            <a:r>
              <a:rPr lang="fr-FR" b="1">
                <a:solidFill>
                  <a:schemeClr val="accent1"/>
                </a:solidFill>
                <a:latin typeface="Calibri" panose="020F0502020204030204" pitchFamily="34" charset="0"/>
                <a:ea typeface="+mn-ea"/>
                <a:cs typeface="Calibri" panose="020F0502020204030204" pitchFamily="34" charset="0"/>
              </a:rPr>
              <a:t/>
            </a:r>
            <a:br>
              <a:rPr lang="fr-FR" b="1">
                <a:solidFill>
                  <a:schemeClr val="accent1"/>
                </a:solidFill>
                <a:latin typeface="Calibri" panose="020F0502020204030204" pitchFamily="34" charset="0"/>
                <a:ea typeface="+mn-ea"/>
                <a:cs typeface="Calibri" panose="020F0502020204030204" pitchFamily="34" charset="0"/>
              </a:rPr>
            </a:br>
            <a:endParaRPr lang="fr-FR" b="1">
              <a:solidFill>
                <a:schemeClr val="accent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627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 </a:t>
            </a:r>
          </a:p>
        </p:txBody>
      </p:sp>
      <p:sp>
        <p:nvSpPr>
          <p:cNvPr id="9" name="Text Placeholder 2"/>
          <p:cNvSpPr txBox="1">
            <a:spLocks/>
          </p:cNvSpPr>
          <p:nvPr/>
        </p:nvSpPr>
        <p:spPr bwMode="gray">
          <a:xfrm>
            <a:off x="323410" y="915566"/>
            <a:ext cx="8496740" cy="288255"/>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7pPr>
            <a:lvl8pPr marL="0" indent="0" algn="l" defTabSz="914400" rtl="0" eaLnBrk="1" latinLnBrk="0" hangingPunct="1">
              <a:lnSpc>
                <a:spcPct val="100000"/>
              </a:lnSpc>
              <a:spcBef>
                <a:spcPts val="600"/>
              </a:spcBef>
              <a:spcAft>
                <a:spcPts val="0"/>
              </a:spcAft>
              <a:buFont typeface="Arial" pitchFamily="34" charset="0"/>
              <a:buNone/>
              <a:defRPr lang="en-GB" sz="1800" kern="1200" noProof="0" smtClean="0">
                <a:solidFill>
                  <a:schemeClr val="tx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de-DE" sz="1800" kern="1200" noProof="0" smtClean="0">
                <a:solidFill>
                  <a:schemeClr val="tx2"/>
                </a:solidFill>
                <a:latin typeface="Arial" pitchFamily="34" charset="0"/>
                <a:ea typeface="+mn-ea"/>
                <a:cs typeface="Arial" pitchFamily="34" charset="0"/>
              </a:defRPr>
            </a:lvl9pPr>
          </a:lstStyle>
          <a:p>
            <a:r>
              <a:rPr lang="fr-FR" b="1">
                <a:solidFill>
                  <a:schemeClr val="accent1"/>
                </a:solidFill>
                <a:latin typeface="Calibri" panose="020F0502020204030204" pitchFamily="34" charset="0"/>
                <a:cs typeface="Calibri" panose="020F0502020204030204" pitchFamily="34" charset="0"/>
              </a:rPr>
              <a:t>Corrélation entre connaissance et satisfaction</a:t>
            </a:r>
          </a:p>
        </p:txBody>
      </p:sp>
      <p:pic>
        <p:nvPicPr>
          <p:cNvPr id="3" name="Picture 2">
            <a:extLst>
              <a:ext uri="{FF2B5EF4-FFF2-40B4-BE49-F238E27FC236}">
                <a16:creationId xmlns:a16="http://schemas.microsoft.com/office/drawing/2014/main" id="{2065D625-6675-41A3-9252-85820BDAF569}"/>
              </a:ext>
            </a:extLst>
          </p:cNvPr>
          <p:cNvPicPr>
            <a:picLocks noChangeAspect="1"/>
          </p:cNvPicPr>
          <p:nvPr/>
        </p:nvPicPr>
        <p:blipFill rotWithShape="1">
          <a:blip r:embed="rId3"/>
          <a:srcRect l="28585" r="14857"/>
          <a:stretch/>
        </p:blipFill>
        <p:spPr>
          <a:xfrm>
            <a:off x="5485922" y="915988"/>
            <a:ext cx="3655994" cy="4227512"/>
          </a:xfrm>
          <a:prstGeom prst="rect">
            <a:avLst/>
          </a:prstGeom>
        </p:spPr>
      </p:pic>
      <p:graphicFrame>
        <p:nvGraphicFramePr>
          <p:cNvPr id="6" name="Content Placeholder 5"/>
          <p:cNvGraphicFramePr>
            <a:graphicFrameLocks noGrp="1"/>
          </p:cNvGraphicFramePr>
          <p:nvPr>
            <p:extLst>
              <p:ext uri="{D42A27DB-BD31-4B8C-83A1-F6EECF244321}">
                <p14:modId xmlns:p14="http://schemas.microsoft.com/office/powerpoint/2010/main" val="2275880289"/>
              </p:ext>
            </p:extLst>
          </p:nvPr>
        </p:nvGraphicFramePr>
        <p:xfrm>
          <a:off x="469570" y="1185279"/>
          <a:ext cx="4818117" cy="3593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7329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 </a:t>
            </a:r>
          </a:p>
        </p:txBody>
      </p:sp>
      <p:sp>
        <p:nvSpPr>
          <p:cNvPr id="9" name="Text Placeholder 2"/>
          <p:cNvSpPr txBox="1">
            <a:spLocks/>
          </p:cNvSpPr>
          <p:nvPr/>
        </p:nvSpPr>
        <p:spPr bwMode="gray">
          <a:xfrm>
            <a:off x="323410" y="915566"/>
            <a:ext cx="8496740" cy="288255"/>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7pPr>
            <a:lvl8pPr marL="0" indent="0" algn="l" defTabSz="914400" rtl="0" eaLnBrk="1" latinLnBrk="0" hangingPunct="1">
              <a:lnSpc>
                <a:spcPct val="100000"/>
              </a:lnSpc>
              <a:spcBef>
                <a:spcPts val="600"/>
              </a:spcBef>
              <a:spcAft>
                <a:spcPts val="0"/>
              </a:spcAft>
              <a:buFont typeface="Arial" pitchFamily="34" charset="0"/>
              <a:buNone/>
              <a:defRPr lang="en-GB" sz="1800" kern="1200" noProof="0" smtClean="0">
                <a:solidFill>
                  <a:schemeClr val="tx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de-DE" sz="1800" kern="1200" noProof="0" smtClean="0">
                <a:solidFill>
                  <a:schemeClr val="tx2"/>
                </a:solidFill>
                <a:latin typeface="Arial" pitchFamily="34" charset="0"/>
                <a:ea typeface="+mn-ea"/>
                <a:cs typeface="Arial" pitchFamily="34" charset="0"/>
              </a:defRPr>
            </a:lvl9pPr>
          </a:lstStyle>
          <a:p>
            <a:r>
              <a:rPr lang="fr-FR" b="1">
                <a:solidFill>
                  <a:schemeClr val="accent1"/>
                </a:solidFill>
                <a:latin typeface="Calibri" panose="020F0502020204030204" pitchFamily="34" charset="0"/>
                <a:cs typeface="Calibri" panose="020F0502020204030204" pitchFamily="34" charset="0"/>
              </a:rPr>
              <a:t>Corrélation entre connaissance …</a:t>
            </a:r>
          </a:p>
        </p:txBody>
      </p:sp>
      <p:sp>
        <p:nvSpPr>
          <p:cNvPr id="11" name="Rectangle 10"/>
          <p:cNvSpPr/>
          <p:nvPr/>
        </p:nvSpPr>
        <p:spPr bwMode="gray">
          <a:xfrm>
            <a:off x="2123728" y="1276350"/>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Pertinence</a:t>
            </a:r>
          </a:p>
        </p:txBody>
      </p:sp>
      <p:sp>
        <p:nvSpPr>
          <p:cNvPr id="12" name="Rectangle 11"/>
          <p:cNvSpPr/>
          <p:nvPr/>
        </p:nvSpPr>
        <p:spPr bwMode="gray">
          <a:xfrm>
            <a:off x="6660232" y="1282985"/>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Fiabilité</a:t>
            </a:r>
          </a:p>
        </p:txBody>
      </p:sp>
      <p:cxnSp>
        <p:nvCxnSpPr>
          <p:cNvPr id="13" name="Straight Connector 12"/>
          <p:cNvCxnSpPr/>
          <p:nvPr/>
        </p:nvCxnSpPr>
        <p:spPr>
          <a:xfrm>
            <a:off x="4860032" y="1347614"/>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5"/>
          <p:cNvGraphicFramePr>
            <a:graphicFrameLocks noGrp="1"/>
          </p:cNvGraphicFramePr>
          <p:nvPr>
            <p:extLst>
              <p:ext uri="{D42A27DB-BD31-4B8C-83A1-F6EECF244321}">
                <p14:modId xmlns:p14="http://schemas.microsoft.com/office/powerpoint/2010/main" val="928172815"/>
              </p:ext>
            </p:extLst>
          </p:nvPr>
        </p:nvGraphicFramePr>
        <p:xfrm>
          <a:off x="473172" y="1498637"/>
          <a:ext cx="4098608" cy="3226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5"/>
          <p:cNvGraphicFramePr>
            <a:graphicFrameLocks noGrp="1"/>
          </p:cNvGraphicFramePr>
          <p:nvPr>
            <p:extLst>
              <p:ext uri="{D42A27DB-BD31-4B8C-83A1-F6EECF244321}">
                <p14:modId xmlns:p14="http://schemas.microsoft.com/office/powerpoint/2010/main" val="210489030"/>
              </p:ext>
            </p:extLst>
          </p:nvPr>
        </p:nvGraphicFramePr>
        <p:xfrm>
          <a:off x="4716016" y="1383110"/>
          <a:ext cx="4176712" cy="3229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894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59631" y="915566"/>
            <a:ext cx="3672409" cy="288255"/>
          </a:xfrm>
        </p:spPr>
        <p:txBody>
          <a:bodyPr/>
          <a:lstStyle/>
          <a:p>
            <a:pPr algn="ctr"/>
            <a:r>
              <a:rPr lang="fr-FR" sz="1600" b="1" dirty="0">
                <a:solidFill>
                  <a:schemeClr val="tx1">
                    <a:lumMod val="75000"/>
                    <a:lumOff val="25000"/>
                  </a:schemeClr>
                </a:solidFill>
                <a:latin typeface="Calibri" panose="020F0502020204030204" pitchFamily="34" charset="0"/>
                <a:cs typeface="Calibri" panose="020F0502020204030204" pitchFamily="34" charset="0"/>
              </a:rPr>
              <a:t>Résidence des </a:t>
            </a:r>
            <a:r>
              <a:rPr lang="fr-FR" sz="1600" b="1" dirty="0" smtClean="0">
                <a:solidFill>
                  <a:schemeClr val="tx1">
                    <a:lumMod val="75000"/>
                    <a:lumOff val="25000"/>
                  </a:schemeClr>
                </a:solidFill>
                <a:latin typeface="Calibri" panose="020F0502020204030204" pitchFamily="34" charset="0"/>
                <a:cs typeface="Calibri" panose="020F0502020204030204" pitchFamily="34" charset="0"/>
              </a:rPr>
              <a:t>répondants</a:t>
            </a:r>
            <a:br>
              <a:rPr lang="fr-FR" sz="1600" b="1" dirty="0" smtClean="0">
                <a:solidFill>
                  <a:schemeClr val="tx1">
                    <a:lumMod val="75000"/>
                    <a:lumOff val="25000"/>
                  </a:schemeClr>
                </a:solidFill>
                <a:latin typeface="Calibri" panose="020F0502020204030204" pitchFamily="34" charset="0"/>
                <a:cs typeface="Calibri" panose="020F0502020204030204" pitchFamily="34" charset="0"/>
              </a:rPr>
            </a:br>
            <a:r>
              <a:rPr lang="fr-FR"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fr-FR" sz="1600" b="1" dirty="0">
                <a:solidFill>
                  <a:schemeClr val="tx1">
                    <a:lumMod val="75000"/>
                    <a:lumOff val="25000"/>
                  </a:schemeClr>
                </a:solidFill>
                <a:latin typeface="Calibri" panose="020F0502020204030204" pitchFamily="34" charset="0"/>
                <a:cs typeface="Calibri" panose="020F0502020204030204" pitchFamily="34" charset="0"/>
              </a:rPr>
              <a:t>(au moins 20 répondants par pays)</a:t>
            </a:r>
          </a:p>
        </p:txBody>
      </p:sp>
      <p:sp>
        <p:nvSpPr>
          <p:cNvPr id="2" name="Title 1"/>
          <p:cNvSpPr>
            <a:spLocks noGrp="1"/>
          </p:cNvSpPr>
          <p:nvPr>
            <p:ph type="title"/>
          </p:nvPr>
        </p:nvSpPr>
        <p:spPr/>
        <p:txBody>
          <a:bodyPr/>
          <a:lstStyle/>
          <a:p>
            <a:r>
              <a:rPr lang="fr-FR" sz="2000" b="1">
                <a:solidFill>
                  <a:schemeClr val="tx1">
                    <a:lumMod val="75000"/>
                    <a:lumOff val="25000"/>
                  </a:schemeClr>
                </a:solidFill>
                <a:latin typeface="Calibri" panose="020F0502020204030204" pitchFamily="34" charset="0"/>
                <a:cs typeface="Calibri" panose="020F0502020204030204" pitchFamily="34" charset="0"/>
              </a:rPr>
              <a:t>1. Profils des répondants à l'enquête</a:t>
            </a:r>
          </a:p>
        </p:txBody>
      </p:sp>
      <p:sp>
        <p:nvSpPr>
          <p:cNvPr id="9" name="Text Placeholder 2"/>
          <p:cNvSpPr>
            <a:spLocks noGrp="1"/>
          </p:cNvSpPr>
          <p:nvPr>
            <p:ph type="body" sz="quarter" idx="10"/>
          </p:nvPr>
        </p:nvSpPr>
        <p:spPr>
          <a:xfrm>
            <a:off x="6192601" y="915566"/>
            <a:ext cx="2664297" cy="288255"/>
          </a:xfrm>
        </p:spPr>
        <p:txBody>
          <a:bodyPr/>
          <a:lstStyle/>
          <a:p>
            <a:pPr algn="ctr"/>
            <a:r>
              <a:rPr lang="fr-FR" sz="1600" b="1">
                <a:solidFill>
                  <a:schemeClr val="tx1">
                    <a:lumMod val="75000"/>
                    <a:lumOff val="25000"/>
                  </a:schemeClr>
                </a:solidFill>
                <a:latin typeface="Calibri" panose="020F0502020204030204" pitchFamily="34" charset="0"/>
                <a:cs typeface="Calibri" panose="020F0502020204030204" pitchFamily="34" charset="0"/>
              </a:rPr>
              <a:t>Résidence des répondants (pays membres par rapport aux pays tiers)</a:t>
            </a:r>
          </a:p>
        </p:txBody>
      </p:sp>
      <p:cxnSp>
        <p:nvCxnSpPr>
          <p:cNvPr id="5" name="Straight Connector 4"/>
          <p:cNvCxnSpPr/>
          <p:nvPr/>
        </p:nvCxnSpPr>
        <p:spPr>
          <a:xfrm>
            <a:off x="5940425" y="915566"/>
            <a:ext cx="0" cy="3600400"/>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041122307"/>
              </p:ext>
            </p:extLst>
          </p:nvPr>
        </p:nvGraphicFramePr>
        <p:xfrm>
          <a:off x="392905" y="1131590"/>
          <a:ext cx="5295345"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062525583"/>
              </p:ext>
            </p:extLst>
          </p:nvPr>
        </p:nvGraphicFramePr>
        <p:xfrm>
          <a:off x="5766544" y="1851670"/>
          <a:ext cx="3377456" cy="23499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826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C0D9D5-E374-4908-91F7-B15D0F6C02C2}"/>
              </a:ext>
            </a:extLst>
          </p:cNvPr>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3. Connaissance des activités de l'EU-OSHA </a:t>
            </a:r>
          </a:p>
        </p:txBody>
      </p:sp>
      <p:sp>
        <p:nvSpPr>
          <p:cNvPr id="11" name="Text Placeholder 2">
            <a:extLst>
              <a:ext uri="{FF2B5EF4-FFF2-40B4-BE49-F238E27FC236}">
                <a16:creationId xmlns:a16="http://schemas.microsoft.com/office/drawing/2014/main" id="{694E2C29-08F7-434F-8880-A6C58DC75D86}"/>
              </a:ext>
            </a:extLst>
          </p:cNvPr>
          <p:cNvSpPr txBox="1">
            <a:spLocks/>
          </p:cNvSpPr>
          <p:nvPr/>
        </p:nvSpPr>
        <p:spPr bwMode="gray">
          <a:xfrm>
            <a:off x="323410" y="915566"/>
            <a:ext cx="8496740" cy="288255"/>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7pPr>
            <a:lvl8pPr marL="0" indent="0" algn="l" defTabSz="914400" rtl="0" eaLnBrk="1" latinLnBrk="0" hangingPunct="1">
              <a:lnSpc>
                <a:spcPct val="100000"/>
              </a:lnSpc>
              <a:spcBef>
                <a:spcPts val="600"/>
              </a:spcBef>
              <a:spcAft>
                <a:spcPts val="0"/>
              </a:spcAft>
              <a:buFont typeface="Arial" pitchFamily="34" charset="0"/>
              <a:buNone/>
              <a:defRPr lang="en-GB" sz="1800" kern="1200" noProof="0" smtClean="0">
                <a:solidFill>
                  <a:schemeClr val="tx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de-DE" sz="1800" kern="1200" noProof="0" smtClean="0">
                <a:solidFill>
                  <a:schemeClr val="tx2"/>
                </a:solidFill>
                <a:latin typeface="Arial" pitchFamily="34" charset="0"/>
                <a:ea typeface="+mn-ea"/>
                <a:cs typeface="Arial" pitchFamily="34" charset="0"/>
              </a:defRPr>
            </a:lvl9pPr>
          </a:lstStyle>
          <a:p>
            <a:r>
              <a:rPr lang="fr-FR" b="1" dirty="0">
                <a:solidFill>
                  <a:schemeClr val="accent1"/>
                </a:solidFill>
                <a:latin typeface="Calibri" panose="020F0502020204030204" pitchFamily="34" charset="0"/>
                <a:cs typeface="Calibri" panose="020F0502020204030204" pitchFamily="34" charset="0"/>
              </a:rPr>
              <a:t>Corrélation entre connaissance …</a:t>
            </a:r>
          </a:p>
        </p:txBody>
      </p:sp>
      <p:sp>
        <p:nvSpPr>
          <p:cNvPr id="12" name="Rectangle 11">
            <a:extLst>
              <a:ext uri="{FF2B5EF4-FFF2-40B4-BE49-F238E27FC236}">
                <a16:creationId xmlns:a16="http://schemas.microsoft.com/office/drawing/2014/main" id="{B00B411F-1E5E-409C-923D-E13B883394F0}"/>
              </a:ext>
            </a:extLst>
          </p:cNvPr>
          <p:cNvSpPr/>
          <p:nvPr/>
        </p:nvSpPr>
        <p:spPr bwMode="gray">
          <a:xfrm>
            <a:off x="2123728" y="1276350"/>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Spécificité</a:t>
            </a:r>
          </a:p>
        </p:txBody>
      </p:sp>
      <p:sp>
        <p:nvSpPr>
          <p:cNvPr id="13" name="Rectangle 12">
            <a:extLst>
              <a:ext uri="{FF2B5EF4-FFF2-40B4-BE49-F238E27FC236}">
                <a16:creationId xmlns:a16="http://schemas.microsoft.com/office/drawing/2014/main" id="{63897186-5A6E-4792-A20A-E376A44711B3}"/>
              </a:ext>
            </a:extLst>
          </p:cNvPr>
          <p:cNvSpPr/>
          <p:nvPr/>
        </p:nvSpPr>
        <p:spPr bwMode="gray">
          <a:xfrm>
            <a:off x="6660232" y="1282985"/>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a:solidFill>
                  <a:schemeClr val="tx1">
                    <a:lumMod val="75000"/>
                    <a:lumOff val="25000"/>
                  </a:schemeClr>
                </a:solidFill>
                <a:latin typeface="Calibri" panose="020F0502020204030204" pitchFamily="34" charset="0"/>
                <a:cs typeface="Calibri" panose="020F0502020204030204" pitchFamily="34" charset="0"/>
              </a:rPr>
              <a:t>Valeur ajoutée</a:t>
            </a:r>
          </a:p>
        </p:txBody>
      </p:sp>
      <p:cxnSp>
        <p:nvCxnSpPr>
          <p:cNvPr id="14" name="Straight Connector 13">
            <a:extLst>
              <a:ext uri="{FF2B5EF4-FFF2-40B4-BE49-F238E27FC236}">
                <a16:creationId xmlns:a16="http://schemas.microsoft.com/office/drawing/2014/main" id="{70BCE6C1-87AE-4929-B979-CAF8A92E7049}"/>
              </a:ext>
            </a:extLst>
          </p:cNvPr>
          <p:cNvCxnSpPr/>
          <p:nvPr/>
        </p:nvCxnSpPr>
        <p:spPr>
          <a:xfrm>
            <a:off x="4860032" y="1347614"/>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aphicFrame>
        <p:nvGraphicFramePr>
          <p:cNvPr id="9" name="Content Placeholder 5"/>
          <p:cNvGraphicFramePr>
            <a:graphicFrameLocks noGrp="1"/>
          </p:cNvGraphicFramePr>
          <p:nvPr>
            <p:extLst>
              <p:ext uri="{D42A27DB-BD31-4B8C-83A1-F6EECF244321}">
                <p14:modId xmlns:p14="http://schemas.microsoft.com/office/powerpoint/2010/main" val="3506057660"/>
              </p:ext>
            </p:extLst>
          </p:nvPr>
        </p:nvGraphicFramePr>
        <p:xfrm>
          <a:off x="611560" y="1492002"/>
          <a:ext cx="4104322" cy="3226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5">
            <a:extLst>
              <a:ext uri="{FF2B5EF4-FFF2-40B4-BE49-F238E27FC236}">
                <a16:creationId xmlns:a16="http://schemas.microsoft.com/office/drawing/2014/main" id="{7F2198B0-F93B-4D91-9153-5DD752223DC4}"/>
              </a:ext>
            </a:extLst>
          </p:cNvPr>
          <p:cNvGraphicFramePr>
            <a:graphicFrameLocks noGrp="1"/>
          </p:cNvGraphicFramePr>
          <p:nvPr>
            <p:extLst>
              <p:ext uri="{D42A27DB-BD31-4B8C-83A1-F6EECF244321}">
                <p14:modId xmlns:p14="http://schemas.microsoft.com/office/powerpoint/2010/main" val="4263696409"/>
              </p:ext>
            </p:extLst>
          </p:nvPr>
        </p:nvGraphicFramePr>
        <p:xfrm>
          <a:off x="5004183" y="1492002"/>
          <a:ext cx="3960117" cy="3226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2113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gray">
          <a:xfrm>
            <a:off x="827584" y="1347887"/>
            <a:ext cx="1296144" cy="246221"/>
          </a:xfrm>
          <a:prstGeom prst="rect">
            <a:avLst/>
          </a:prstGeom>
          <a:noFill/>
        </p:spPr>
        <p:txBody>
          <a:bodyPr wrap="square" lIns="0" tIns="0" rIns="0" bIns="0" rtlCol="0">
            <a:spAutoFit/>
          </a:bodyPr>
          <a:lstStyle/>
          <a:p>
            <a:pPr>
              <a:spcBef>
                <a:spcPts val="300"/>
              </a:spcBef>
            </a:pPr>
            <a:r>
              <a:rPr lang="fr-FR" sz="1600" b="1" dirty="0">
                <a:solidFill>
                  <a:schemeClr val="tx1">
                    <a:lumMod val="75000"/>
                    <a:lumOff val="25000"/>
                  </a:schemeClr>
                </a:solidFill>
                <a:latin typeface="Calibri" panose="020F0502020204030204" pitchFamily="34" charset="0"/>
                <a:cs typeface="Calibri" panose="020F0502020204030204" pitchFamily="34" charset="0"/>
              </a:rPr>
              <a:t>Utilisation</a:t>
            </a:r>
          </a:p>
        </p:txBody>
      </p:sp>
      <p:sp>
        <p:nvSpPr>
          <p:cNvPr id="7" name="Title 1">
            <a:extLst>
              <a:ext uri="{FF2B5EF4-FFF2-40B4-BE49-F238E27FC236}">
                <a16:creationId xmlns:a16="http://schemas.microsoft.com/office/drawing/2014/main" id="{DC24819F-DCD7-4BEE-A857-493FA8CF713E}"/>
              </a:ext>
            </a:extLst>
          </p:cNvPr>
          <p:cNvSpPr txBox="1">
            <a:spLocks/>
          </p:cNvSpPr>
          <p:nvPr/>
        </p:nvSpPr>
        <p:spPr bwMode="gray">
          <a:xfrm>
            <a:off x="323411" y="195420"/>
            <a:ext cx="6408889" cy="576080"/>
          </a:xfrm>
          <a:prstGeom prst="rect">
            <a:avLst/>
          </a:prstGeom>
        </p:spPr>
        <p:txBody>
          <a:bodyPr vert="horz" lIns="0" tIns="0" rIns="0" bIns="0" rtlCol="0" anchor="b"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r>
              <a:rPr lang="fr-FR" b="1">
                <a:solidFill>
                  <a:schemeClr val="tx1">
                    <a:lumMod val="75000"/>
                    <a:lumOff val="25000"/>
                  </a:schemeClr>
                </a:solidFill>
                <a:latin typeface="Calibri" panose="020F0502020204030204" pitchFamily="34" charset="0"/>
                <a:cs typeface="Calibri" panose="020F0502020204030204" pitchFamily="34" charset="0"/>
              </a:rPr>
              <a:t>4. Satisfaction et utilisation</a:t>
            </a:r>
          </a:p>
        </p:txBody>
      </p:sp>
      <p:sp>
        <p:nvSpPr>
          <p:cNvPr id="9" name="Text Placeholder 2">
            <a:extLst>
              <a:ext uri="{FF2B5EF4-FFF2-40B4-BE49-F238E27FC236}">
                <a16:creationId xmlns:a16="http://schemas.microsoft.com/office/drawing/2014/main" id="{EC22534A-7030-4C3D-AD13-3412BDAEC225}"/>
              </a:ext>
            </a:extLst>
          </p:cNvPr>
          <p:cNvSpPr txBox="1">
            <a:spLocks/>
          </p:cNvSpPr>
          <p:nvPr/>
        </p:nvSpPr>
        <p:spPr bwMode="gray">
          <a:xfrm>
            <a:off x="323410" y="915566"/>
            <a:ext cx="8496740" cy="288255"/>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GB" sz="1800" kern="1200" noProof="0" smtClean="0">
                <a:solidFill>
                  <a:schemeClr val="tx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en-GB" sz="1800" kern="1200" noProof="0" smtClean="0">
                <a:solidFill>
                  <a:schemeClr val="tx2"/>
                </a:solidFill>
                <a:latin typeface="Arial" pitchFamily="34" charset="0"/>
                <a:ea typeface="+mn-ea"/>
                <a:cs typeface="Arial" pitchFamily="34" charset="0"/>
              </a:defRPr>
            </a:lvl7pPr>
            <a:lvl8pPr marL="0" indent="0" algn="l" defTabSz="914400" rtl="0" eaLnBrk="1" latinLnBrk="0" hangingPunct="1">
              <a:lnSpc>
                <a:spcPct val="100000"/>
              </a:lnSpc>
              <a:spcBef>
                <a:spcPts val="600"/>
              </a:spcBef>
              <a:spcAft>
                <a:spcPts val="0"/>
              </a:spcAft>
              <a:buFont typeface="Arial" pitchFamily="34" charset="0"/>
              <a:buNone/>
              <a:defRPr lang="en-GB" sz="1800" kern="1200" noProof="0" smtClean="0">
                <a:solidFill>
                  <a:schemeClr val="tx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lang="de-DE" sz="1800" kern="1200" noProof="0" smtClean="0">
                <a:solidFill>
                  <a:schemeClr val="tx2"/>
                </a:solidFill>
                <a:latin typeface="Arial" pitchFamily="34" charset="0"/>
                <a:ea typeface="+mn-ea"/>
                <a:cs typeface="Arial" pitchFamily="34" charset="0"/>
              </a:defRPr>
            </a:lvl9pPr>
          </a:lstStyle>
          <a:p>
            <a:r>
              <a:rPr lang="fr-FR" b="1">
                <a:solidFill>
                  <a:schemeClr val="accent1"/>
                </a:solidFill>
                <a:latin typeface="Calibri" panose="020F0502020204030204" pitchFamily="34" charset="0"/>
                <a:cs typeface="Calibri" panose="020F0502020204030204" pitchFamily="34" charset="0"/>
              </a:rPr>
              <a:t>Corrélation entre satisfaction et utilisation</a:t>
            </a:r>
          </a:p>
        </p:txBody>
      </p:sp>
      <p:pic>
        <p:nvPicPr>
          <p:cNvPr id="15" name="Picture 14">
            <a:extLst>
              <a:ext uri="{FF2B5EF4-FFF2-40B4-BE49-F238E27FC236}">
                <a16:creationId xmlns:a16="http://schemas.microsoft.com/office/drawing/2014/main" id="{04BD8607-0CC0-4E24-913F-794BCC982F74}"/>
              </a:ext>
            </a:extLst>
          </p:cNvPr>
          <p:cNvPicPr>
            <a:picLocks noChangeAspect="1"/>
          </p:cNvPicPr>
          <p:nvPr/>
        </p:nvPicPr>
        <p:blipFill rotWithShape="1">
          <a:blip r:embed="rId3"/>
          <a:srcRect l="28585" r="14857"/>
          <a:stretch/>
        </p:blipFill>
        <p:spPr>
          <a:xfrm>
            <a:off x="5485922" y="915988"/>
            <a:ext cx="3655994" cy="4227512"/>
          </a:xfrm>
          <a:prstGeom prst="rect">
            <a:avLst/>
          </a:prstGeom>
        </p:spPr>
      </p:pic>
      <p:graphicFrame>
        <p:nvGraphicFramePr>
          <p:cNvPr id="10" name="Content Placeholder 5"/>
          <p:cNvGraphicFramePr>
            <a:graphicFrameLocks noGrp="1"/>
          </p:cNvGraphicFramePr>
          <p:nvPr>
            <p:extLst>
              <p:ext uri="{D42A27DB-BD31-4B8C-83A1-F6EECF244321}">
                <p14:modId xmlns:p14="http://schemas.microsoft.com/office/powerpoint/2010/main" val="3686911028"/>
              </p:ext>
            </p:extLst>
          </p:nvPr>
        </p:nvGraphicFramePr>
        <p:xfrm>
          <a:off x="539552" y="1695449"/>
          <a:ext cx="4265808" cy="3219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996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Merci.</a:t>
            </a:r>
          </a:p>
        </p:txBody>
      </p:sp>
    </p:spTree>
    <p:extLst>
      <p:ext uri="{BB962C8B-B14F-4D97-AF65-F5344CB8AC3E}">
        <p14:creationId xmlns:p14="http://schemas.microsoft.com/office/powerpoint/2010/main" val="98835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907704" y="4832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bwMode="gray">
          <a:xfrm>
            <a:off x="324040" y="4374272"/>
            <a:ext cx="8353045" cy="538609"/>
          </a:xfrm>
          <a:prstGeom prst="rect">
            <a:avLst/>
          </a:prstGeom>
          <a:noFill/>
        </p:spPr>
        <p:txBody>
          <a:bodyPr wrap="square" lIns="0" tIns="0" rIns="0" bIns="0" rtlCol="0">
            <a:spAutoFit/>
          </a:bodyPr>
          <a:lstStyle/>
          <a:p>
            <a:pPr>
              <a:spcBef>
                <a:spcPts val="300"/>
              </a:spcBef>
            </a:pPr>
            <a:r>
              <a:rPr lang="fr-FR" sz="600" b="1">
                <a:solidFill>
                  <a:schemeClr val="tx1">
                    <a:lumMod val="75000"/>
                    <a:lumOff val="25000"/>
                  </a:schemeClr>
                </a:solidFill>
                <a:latin typeface="Calibri" panose="020F0502020204030204" pitchFamily="34" charset="0"/>
                <a:cs typeface="Calibri" panose="020F0502020204030204" pitchFamily="34" charset="0"/>
              </a:rPr>
              <a:t>Remarque: </a:t>
            </a:r>
            <a:r>
              <a:rPr lang="fr-FR" sz="600">
                <a:solidFill>
                  <a:schemeClr val="tx1">
                    <a:lumMod val="75000"/>
                    <a:lumOff val="25000"/>
                  </a:schemeClr>
                </a:solidFill>
                <a:latin typeface="Calibri" panose="020F0502020204030204" pitchFamily="34" charset="0"/>
                <a:cs typeface="Calibri" panose="020F0502020204030204" pitchFamily="34" charset="0"/>
              </a:rPr>
              <a:t>certaines sous-catégories sont considérées à la fois comme des intermédiaires sur le lieu de travail et comme des responsables politiques.</a:t>
            </a:r>
          </a:p>
          <a:p>
            <a:pPr>
              <a:spcBef>
                <a:spcPts val="300"/>
              </a:spcBef>
            </a:pPr>
            <a:r>
              <a:rPr lang="fr-FR" sz="600">
                <a:solidFill>
                  <a:schemeClr val="tx1">
                    <a:lumMod val="75000"/>
                    <a:lumOff val="25000"/>
                  </a:schemeClr>
                </a:solidFill>
                <a:latin typeface="Calibri" panose="020F0502020204030204" pitchFamily="34" charset="0"/>
                <a:cs typeface="Calibri" panose="020F0502020204030204" pitchFamily="34" charset="0"/>
              </a:rPr>
              <a:t>Les sous-catégories de parties prenantes prises en compte dans le groupe des «responsables politiques» sont: l</a:t>
            </a:r>
            <a:r>
              <a:rPr lang="fr-FR" sz="600" b="1">
                <a:solidFill>
                  <a:schemeClr val="tx1">
                    <a:lumMod val="75000"/>
                    <a:lumOff val="25000"/>
                  </a:schemeClr>
                </a:solidFill>
                <a:latin typeface="Calibri" panose="020F0502020204030204" pitchFamily="34" charset="0"/>
                <a:cs typeface="Calibri" panose="020F0502020204030204" pitchFamily="34" charset="0"/>
              </a:rPr>
              <a:t>es organismes publics internationaux, les institutions ou organes de l'UE, les organisations nationales chargées de l’élaboration des politiques, les organismes publics nationaux, les réseaux/ONG/associations au niveau de l'UE, les associations européennes d'employeurs, les syndicats européens, les syndicats nationaux et les associations nationales d'employeurs.</a:t>
            </a:r>
          </a:p>
          <a:p>
            <a:pPr>
              <a:spcBef>
                <a:spcPts val="300"/>
              </a:spcBef>
            </a:pPr>
            <a:r>
              <a:rPr lang="fr-FR" sz="600">
                <a:solidFill>
                  <a:schemeClr val="tx1">
                    <a:lumMod val="75000"/>
                    <a:lumOff val="25000"/>
                  </a:schemeClr>
                </a:solidFill>
                <a:latin typeface="Calibri" panose="020F0502020204030204" pitchFamily="34" charset="0"/>
                <a:cs typeface="Calibri" panose="020F0502020204030204" pitchFamily="34" charset="0"/>
              </a:rPr>
              <a:t>Les sous-catégories de parties prenantes prises en compte dans le groupe des «intermédiaires sur le lieu de travail» sont: </a:t>
            </a:r>
            <a:r>
              <a:rPr lang="fr-FR" sz="600" b="1">
                <a:solidFill>
                  <a:schemeClr val="tx1">
                    <a:lumMod val="75000"/>
                    <a:lumOff val="25000"/>
                  </a:schemeClr>
                </a:solidFill>
                <a:latin typeface="Calibri" panose="020F0502020204030204" pitchFamily="34" charset="0"/>
                <a:cs typeface="Calibri" panose="020F0502020204030204" pitchFamily="34" charset="0"/>
              </a:rPr>
              <a:t>les ONG nationales, les réseaux/ONG/associations au niveau de l’UE, les organismes publics nationaux, les associations européennes d'employeurs, les syndicats européens, les syndicats nationaux, les associations nationales d’employeurs, les organismes d’assurance obligatoire, les prestataires de services SST, les organisations de journalistes/médias, les grandes sociétés privées et les petites ou micro-entreprises. </a:t>
            </a:r>
          </a:p>
        </p:txBody>
      </p:sp>
      <p:sp>
        <p:nvSpPr>
          <p:cNvPr id="11" name="Title 1"/>
          <p:cNvSpPr>
            <a:spLocks noGrp="1"/>
          </p:cNvSpPr>
          <p:nvPr>
            <p:ph type="title"/>
          </p:nvPr>
        </p:nvSpPr>
        <p:spPr>
          <a:xfrm>
            <a:off x="323411" y="195420"/>
            <a:ext cx="6408889" cy="576080"/>
          </a:xfrm>
        </p:spPr>
        <p:txBody>
          <a:bodyPr/>
          <a:lstStyle/>
          <a:p>
            <a:r>
              <a:rPr lang="fr-FR" sz="2000" b="1">
                <a:solidFill>
                  <a:schemeClr val="tx1">
                    <a:lumMod val="75000"/>
                    <a:lumOff val="25000"/>
                  </a:schemeClr>
                </a:solidFill>
                <a:latin typeface="Calibri" panose="020F0502020204030204" pitchFamily="34" charset="0"/>
                <a:cs typeface="Calibri" panose="020F0502020204030204" pitchFamily="34" charset="0"/>
              </a:rPr>
              <a:t>1. Profils des répondants à l'enquête</a:t>
            </a:r>
          </a:p>
        </p:txBody>
      </p:sp>
      <p:sp>
        <p:nvSpPr>
          <p:cNvPr id="13" name="Text Placeholder 2"/>
          <p:cNvSpPr>
            <a:spLocks noGrp="1"/>
          </p:cNvSpPr>
          <p:nvPr>
            <p:ph type="body" sz="quarter" idx="10"/>
          </p:nvPr>
        </p:nvSpPr>
        <p:spPr>
          <a:xfrm>
            <a:off x="-153770" y="919420"/>
            <a:ext cx="3672409" cy="288255"/>
          </a:xfrm>
        </p:spPr>
        <p:txBody>
          <a:bodyPr/>
          <a:lstStyle/>
          <a:p>
            <a:pPr algn="ctr"/>
            <a:r>
              <a:rPr lang="fr-FR" sz="1600" b="1" dirty="0">
                <a:solidFill>
                  <a:schemeClr val="tx1">
                    <a:lumMod val="75000"/>
                    <a:lumOff val="25000"/>
                  </a:schemeClr>
                </a:solidFill>
                <a:latin typeface="Calibri" panose="020F0502020204030204" pitchFamily="34" charset="0"/>
                <a:cs typeface="Calibri" panose="020F0502020204030204" pitchFamily="34" charset="0"/>
              </a:rPr>
              <a:t>Grands groupes de parties prenantes</a:t>
            </a:r>
          </a:p>
        </p:txBody>
      </p:sp>
      <p:sp>
        <p:nvSpPr>
          <p:cNvPr id="14" name="Text Placeholder 2"/>
          <p:cNvSpPr>
            <a:spLocks noGrp="1"/>
          </p:cNvSpPr>
          <p:nvPr>
            <p:ph type="body" sz="quarter" idx="10"/>
          </p:nvPr>
        </p:nvSpPr>
        <p:spPr>
          <a:xfrm>
            <a:off x="4369353" y="919999"/>
            <a:ext cx="3672409" cy="288255"/>
          </a:xfrm>
        </p:spPr>
        <p:txBody>
          <a:bodyPr/>
          <a:lstStyle/>
          <a:p>
            <a:pPr algn="ctr"/>
            <a:r>
              <a:rPr lang="fr-FR" sz="1600" b="1" dirty="0">
                <a:solidFill>
                  <a:schemeClr val="tx1">
                    <a:lumMod val="75000"/>
                    <a:lumOff val="25000"/>
                  </a:schemeClr>
                </a:solidFill>
                <a:latin typeface="Calibri" panose="020F0502020204030204" pitchFamily="34" charset="0"/>
                <a:cs typeface="Calibri" panose="020F0502020204030204" pitchFamily="34" charset="0"/>
              </a:rPr>
              <a:t>Catégories de parties prenantes</a:t>
            </a:r>
          </a:p>
        </p:txBody>
      </p:sp>
      <p:cxnSp>
        <p:nvCxnSpPr>
          <p:cNvPr id="15" name="Straight Connector 14"/>
          <p:cNvCxnSpPr/>
          <p:nvPr/>
        </p:nvCxnSpPr>
        <p:spPr>
          <a:xfrm>
            <a:off x="3419872" y="915566"/>
            <a:ext cx="0" cy="3384376"/>
          </a:xfrm>
          <a:prstGeom prst="line">
            <a:avLst/>
          </a:prstGeom>
          <a:ln>
            <a:solidFill>
              <a:schemeClr val="tx1">
                <a:lumMod val="75000"/>
                <a:lumOff val="25000"/>
              </a:schemeClr>
            </a:solidFill>
            <a:prstDash val="sysDot"/>
            <a:tailEnd type="none"/>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1205555513"/>
              </p:ext>
            </p:extLst>
          </p:nvPr>
        </p:nvGraphicFramePr>
        <p:xfrm>
          <a:off x="573183" y="1327001"/>
          <a:ext cx="23812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251758235"/>
              </p:ext>
            </p:extLst>
          </p:nvPr>
        </p:nvGraphicFramePr>
        <p:xfrm>
          <a:off x="3723441" y="1146867"/>
          <a:ext cx="5186363" cy="3305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58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75811" y="347820"/>
            <a:ext cx="6408889" cy="576080"/>
          </a:xfrm>
          <a:prstGeom prst="rect">
            <a:avLst/>
          </a:prstGeom>
        </p:spPr>
        <p:txBody>
          <a:bodyPr vert="horz" lIns="0" tIns="0" rIns="0" bIns="0" rtlCol="0" anchor="b"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 </a:t>
            </a:r>
          </a:p>
        </p:txBody>
      </p:sp>
      <p:sp>
        <p:nvSpPr>
          <p:cNvPr id="6" name="Text Placeholder 2"/>
          <p:cNvSpPr txBox="1">
            <a:spLocks/>
          </p:cNvSpPr>
          <p:nvPr/>
        </p:nvSpPr>
        <p:spPr>
          <a:xfrm>
            <a:off x="323410" y="915566"/>
            <a:ext cx="8496740" cy="288255"/>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a:lstStyle>
          <a:p>
            <a:r>
              <a:rPr lang="fr-FR" b="1" dirty="0">
                <a:solidFill>
                  <a:schemeClr val="accent1"/>
                </a:solidFill>
                <a:latin typeface="Calibri" panose="020F0502020204030204" pitchFamily="34" charset="0"/>
                <a:cs typeface="Calibri" panose="020F0502020204030204" pitchFamily="34" charset="0"/>
              </a:rPr>
              <a:t>Satisfaction globale</a:t>
            </a:r>
          </a:p>
        </p:txBody>
      </p:sp>
      <p:pic>
        <p:nvPicPr>
          <p:cNvPr id="8" name="Content Placeholder 3"/>
          <p:cNvPicPr/>
          <p:nvPr/>
        </p:nvPicPr>
        <p:blipFill>
          <a:blip r:embed="rId3"/>
          <a:stretch>
            <a:fillRect/>
          </a:stretch>
        </p:blipFill>
        <p:spPr bwMode="gray">
          <a:xfrm>
            <a:off x="323528" y="1203821"/>
            <a:ext cx="5400600" cy="280808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70778444"/>
              </p:ext>
            </p:extLst>
          </p:nvPr>
        </p:nvGraphicFramePr>
        <p:xfrm>
          <a:off x="6012160" y="1923678"/>
          <a:ext cx="1512167" cy="1404352"/>
        </p:xfrm>
        <a:graphic>
          <a:graphicData uri="http://schemas.openxmlformats.org/drawingml/2006/table">
            <a:tbl>
              <a:tblPr firstRow="1" bandRow="1">
                <a:tableStyleId>{2D5ABB26-0587-4C30-8999-92F81FD0307C}</a:tableStyleId>
              </a:tblPr>
              <a:tblGrid>
                <a:gridCol w="1512167">
                  <a:extLst>
                    <a:ext uri="{9D8B030D-6E8A-4147-A177-3AD203B41FA5}">
                      <a16:colId xmlns:a16="http://schemas.microsoft.com/office/drawing/2014/main" val="3990945676"/>
                    </a:ext>
                  </a:extLst>
                </a:gridCol>
              </a:tblGrid>
              <a:tr h="318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smtClean="0">
                          <a:latin typeface="Arial" panose="020B0604020202020204" pitchFamily="34" charset="0"/>
                          <a:cs typeface="Arial" panose="020B0604020202020204" pitchFamily="34" charset="0"/>
                        </a:rPr>
                        <a:t>Très insatisfait</a:t>
                      </a:r>
                    </a:p>
                  </a:txBody>
                  <a:tcPr/>
                </a:tc>
                <a:extLst>
                  <a:ext uri="{0D108BD9-81ED-4DB2-BD59-A6C34878D82A}">
                    <a16:rowId xmlns:a16="http://schemas.microsoft.com/office/drawing/2014/main" val="3576182668"/>
                  </a:ext>
                </a:extLst>
              </a:tr>
              <a:tr h="329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smtClean="0">
                          <a:latin typeface="Arial" panose="020B0604020202020204" pitchFamily="34" charset="0"/>
                          <a:cs typeface="Arial" panose="020B0604020202020204" pitchFamily="34" charset="0"/>
                        </a:rPr>
                        <a:t>Insatisfait</a:t>
                      </a:r>
                    </a:p>
                  </a:txBody>
                  <a:tcPr/>
                </a:tc>
                <a:extLst>
                  <a:ext uri="{0D108BD9-81ED-4DB2-BD59-A6C34878D82A}">
                    <a16:rowId xmlns:a16="http://schemas.microsoft.com/office/drawing/2014/main" val="483292274"/>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smtClean="0">
                          <a:latin typeface="Arial" panose="020B0604020202020204" pitchFamily="34" charset="0"/>
                          <a:cs typeface="Arial" panose="020B0604020202020204" pitchFamily="34" charset="0"/>
                        </a:rPr>
                        <a:t>Satisfait</a:t>
                      </a:r>
                    </a:p>
                  </a:txBody>
                  <a:tcPr/>
                </a:tc>
                <a:extLst>
                  <a:ext uri="{0D108BD9-81ED-4DB2-BD59-A6C34878D82A}">
                    <a16:rowId xmlns:a16="http://schemas.microsoft.com/office/drawing/2014/main" val="1465530786"/>
                  </a:ext>
                </a:extLst>
              </a:tr>
              <a:tr h="36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smtClean="0">
                          <a:latin typeface="Arial" panose="020B0604020202020204" pitchFamily="34" charset="0"/>
                          <a:cs typeface="Arial" panose="020B0604020202020204" pitchFamily="34" charset="0"/>
                        </a:rPr>
                        <a:t>Très satisfait</a:t>
                      </a:r>
                    </a:p>
                    <a:p>
                      <a:endParaRPr lang="en-US" sz="1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8620193"/>
                  </a:ext>
                </a:extLst>
              </a:tr>
            </a:tbl>
          </a:graphicData>
        </a:graphic>
      </p:graphicFrame>
    </p:spTree>
    <p:extLst>
      <p:ext uri="{BB962C8B-B14F-4D97-AF65-F5344CB8AC3E}">
        <p14:creationId xmlns:p14="http://schemas.microsoft.com/office/powerpoint/2010/main" val="21469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b="1">
                <a:solidFill>
                  <a:schemeClr val="accent1"/>
                </a:solidFill>
                <a:latin typeface="Calibri" panose="020F0502020204030204" pitchFamily="34" charset="0"/>
                <a:cs typeface="Calibri" panose="020F0502020204030204" pitchFamily="34" charset="0"/>
              </a:rPr>
              <a:t>Global</a:t>
            </a:r>
          </a:p>
        </p:txBody>
      </p:sp>
      <p:sp>
        <p:nvSpPr>
          <p:cNvPr id="2" name="Title 1"/>
          <p:cNvSpPr>
            <a:spLocks noGrp="1"/>
          </p:cNvSpPr>
          <p:nvPr>
            <p:ph type="title"/>
          </p:nvPr>
        </p:nvSpPr>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
        <p:nvSpPr>
          <p:cNvPr id="7" name="Rectangle 3"/>
          <p:cNvSpPr>
            <a:spLocks noChangeArrowheads="1"/>
          </p:cNvSpPr>
          <p:nvPr/>
        </p:nvSpPr>
        <p:spPr bwMode="auto">
          <a:xfrm>
            <a:off x="1907704" y="4832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8"/>
          <p:cNvGraphicFramePr>
            <a:graphicFrameLocks/>
          </p:cNvGraphicFramePr>
          <p:nvPr>
            <p:extLst>
              <p:ext uri="{D42A27DB-BD31-4B8C-83A1-F6EECF244321}">
                <p14:modId xmlns:p14="http://schemas.microsoft.com/office/powerpoint/2010/main" val="4040991303"/>
              </p:ext>
            </p:extLst>
          </p:nvPr>
        </p:nvGraphicFramePr>
        <p:xfrm>
          <a:off x="323411" y="1180480"/>
          <a:ext cx="8478422" cy="3551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80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907704" y="4832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Placeholder 2"/>
          <p:cNvSpPr>
            <a:spLocks noGrp="1"/>
          </p:cNvSpPr>
          <p:nvPr>
            <p:ph type="body" sz="quarter" idx="10"/>
          </p:nvPr>
        </p:nvSpPr>
        <p:spPr>
          <a:xfrm>
            <a:off x="357069" y="833161"/>
            <a:ext cx="8496740" cy="288255"/>
          </a:xfrm>
        </p:spPr>
        <p:txBody>
          <a:bodyPr/>
          <a:lstStyle/>
          <a:p>
            <a:r>
              <a:rPr lang="fr-FR" b="1" dirty="0">
                <a:solidFill>
                  <a:schemeClr val="accent1"/>
                </a:solidFill>
                <a:latin typeface="Calibri" panose="020F0502020204030204" pitchFamily="34" charset="0"/>
                <a:cs typeface="Calibri" panose="020F0502020204030204" pitchFamily="34" charset="0"/>
              </a:rPr>
              <a:t>Grands groupes de parties prenantes</a:t>
            </a:r>
          </a:p>
        </p:txBody>
      </p:sp>
      <p:sp>
        <p:nvSpPr>
          <p:cNvPr id="9" name="Title 1"/>
          <p:cNvSpPr>
            <a:spLocks noGrp="1"/>
          </p:cNvSpPr>
          <p:nvPr>
            <p:ph type="title"/>
          </p:nvPr>
        </p:nvSpPr>
        <p:spPr>
          <a:xfrm>
            <a:off x="323410" y="369019"/>
            <a:ext cx="6265153" cy="355678"/>
          </a:xfrm>
        </p:spPr>
        <p:txBody>
          <a:bodyPr/>
          <a:lstStyle/>
          <a:p>
            <a:r>
              <a:rPr lang="fr-FR" b="1" dirty="0">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graphicFrame>
        <p:nvGraphicFramePr>
          <p:cNvPr id="6" name="Chart 5"/>
          <p:cNvGraphicFramePr>
            <a:graphicFrameLocks/>
          </p:cNvGraphicFramePr>
          <p:nvPr>
            <p:extLst>
              <p:ext uri="{D42A27DB-BD31-4B8C-83A1-F6EECF244321}">
                <p14:modId xmlns:p14="http://schemas.microsoft.com/office/powerpoint/2010/main" val="4113858368"/>
              </p:ext>
            </p:extLst>
          </p:nvPr>
        </p:nvGraphicFramePr>
        <p:xfrm>
          <a:off x="483737" y="1121416"/>
          <a:ext cx="8336413" cy="3737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302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907704" y="4832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
        <p:nvSpPr>
          <p:cNvPr id="9" name="Text Placeholder 2"/>
          <p:cNvSpPr>
            <a:spLocks noGrp="1"/>
          </p:cNvSpPr>
          <p:nvPr>
            <p:ph type="body" sz="quarter" idx="10"/>
          </p:nvPr>
        </p:nvSpPr>
        <p:spPr>
          <a:xfrm>
            <a:off x="323410" y="915566"/>
            <a:ext cx="8496740" cy="288255"/>
          </a:xfrm>
        </p:spPr>
        <p:txBody>
          <a:bodyPr/>
          <a:lstStyle/>
          <a:p>
            <a:r>
              <a:rPr lang="fr-FR" b="1">
                <a:solidFill>
                  <a:schemeClr val="accent1"/>
                </a:solidFill>
                <a:latin typeface="Calibri" panose="020F0502020204030204" pitchFamily="34" charset="0"/>
                <a:cs typeface="Calibri" panose="020F0502020204030204" pitchFamily="34" charset="0"/>
              </a:rPr>
              <a:t>Contribution de l’EU-OSHA à la sensibilisation et aux solutions en matière de SST</a:t>
            </a:r>
          </a:p>
        </p:txBody>
      </p:sp>
      <p:sp>
        <p:nvSpPr>
          <p:cNvPr id="12" name="TextBox 11">
            <a:extLst>
              <a:ext uri="{FF2B5EF4-FFF2-40B4-BE49-F238E27FC236}">
                <a16:creationId xmlns:a16="http://schemas.microsoft.com/office/drawing/2014/main" id="{D81D87B8-2E6F-41B8-ABC2-7782630DCF9F}"/>
              </a:ext>
            </a:extLst>
          </p:cNvPr>
          <p:cNvSpPr txBox="1"/>
          <p:nvPr/>
        </p:nvSpPr>
        <p:spPr bwMode="gray">
          <a:xfrm>
            <a:off x="5940152" y="1419227"/>
            <a:ext cx="2304007" cy="246221"/>
          </a:xfrm>
          <a:prstGeom prst="rect">
            <a:avLst/>
          </a:prstGeom>
          <a:noFill/>
        </p:spPr>
        <p:txBody>
          <a:bodyPr wrap="square" lIns="0" tIns="0" rIns="0" bIns="0" rtlCol="0">
            <a:spAutoFit/>
          </a:bodyPr>
          <a:lstStyle/>
          <a:p>
            <a:pPr algn="ctr">
              <a:spcBef>
                <a:spcPts val="300"/>
              </a:spcBef>
            </a:pPr>
            <a:r>
              <a:rPr lang="fr-FR" sz="1600" b="1" dirty="0">
                <a:solidFill>
                  <a:schemeClr val="tx1">
                    <a:lumMod val="75000"/>
                    <a:lumOff val="25000"/>
                  </a:schemeClr>
                </a:solidFill>
                <a:latin typeface="Calibri" panose="020F0502020204030204" pitchFamily="34" charset="0"/>
                <a:cs typeface="Calibri" panose="020F0502020204030204" pitchFamily="34" charset="0"/>
              </a:rPr>
              <a:t>Grands groupes de parties prenantes</a:t>
            </a:r>
          </a:p>
        </p:txBody>
      </p:sp>
      <p:sp>
        <p:nvSpPr>
          <p:cNvPr id="13" name="TextBox 12">
            <a:extLst>
              <a:ext uri="{FF2B5EF4-FFF2-40B4-BE49-F238E27FC236}">
                <a16:creationId xmlns:a16="http://schemas.microsoft.com/office/drawing/2014/main" id="{2C8C7AB6-0917-45D9-BD1D-C396E27647BD}"/>
              </a:ext>
            </a:extLst>
          </p:cNvPr>
          <p:cNvSpPr txBox="1"/>
          <p:nvPr/>
        </p:nvSpPr>
        <p:spPr bwMode="gray">
          <a:xfrm>
            <a:off x="2915816" y="1419227"/>
            <a:ext cx="1008112" cy="246221"/>
          </a:xfrm>
          <a:prstGeom prst="rect">
            <a:avLst/>
          </a:prstGeom>
          <a:noFill/>
        </p:spPr>
        <p:txBody>
          <a:bodyPr wrap="square" lIns="0" tIns="0" rIns="0" bIns="0" rtlCol="0">
            <a:spAutoFit/>
          </a:bodyPr>
          <a:lstStyle/>
          <a:p>
            <a:pPr algn="ctr">
              <a:spcBef>
                <a:spcPts val="300"/>
              </a:spcBef>
            </a:pPr>
            <a:r>
              <a:rPr lang="fr-FR" sz="1600" b="1">
                <a:solidFill>
                  <a:schemeClr val="tx1">
                    <a:lumMod val="75000"/>
                    <a:lumOff val="25000"/>
                  </a:schemeClr>
                </a:solidFill>
                <a:latin typeface="Calibri" panose="020F0502020204030204" pitchFamily="34" charset="0"/>
                <a:cs typeface="Calibri" panose="020F0502020204030204" pitchFamily="34" charset="0"/>
              </a:rPr>
              <a:t>Global</a:t>
            </a:r>
          </a:p>
        </p:txBody>
      </p:sp>
      <p:grpSp>
        <p:nvGrpSpPr>
          <p:cNvPr id="14" name="Group 13">
            <a:extLst>
              <a:ext uri="{FF2B5EF4-FFF2-40B4-BE49-F238E27FC236}">
                <a16:creationId xmlns:a16="http://schemas.microsoft.com/office/drawing/2014/main" id="{0F8484A7-ADDD-40CD-AEF3-C9678A6708C4}"/>
              </a:ext>
            </a:extLst>
          </p:cNvPr>
          <p:cNvGrpSpPr/>
          <p:nvPr/>
        </p:nvGrpSpPr>
        <p:grpSpPr>
          <a:xfrm>
            <a:off x="2987824" y="4832876"/>
            <a:ext cx="4544152" cy="223116"/>
            <a:chOff x="2995186" y="4765024"/>
            <a:chExt cx="4526090" cy="223116"/>
          </a:xfrm>
        </p:grpSpPr>
        <p:sp>
          <p:nvSpPr>
            <p:cNvPr id="15" name="Rectangle 14">
              <a:extLst>
                <a:ext uri="{FF2B5EF4-FFF2-40B4-BE49-F238E27FC236}">
                  <a16:creationId xmlns:a16="http://schemas.microsoft.com/office/drawing/2014/main" id="{4E2B572A-47CE-43BA-9E36-16914AF8AE49}"/>
                </a:ext>
              </a:extLst>
            </p:cNvPr>
            <p:cNvSpPr/>
            <p:nvPr/>
          </p:nvSpPr>
          <p:spPr bwMode="gray">
            <a:xfrm>
              <a:off x="2995186" y="4765024"/>
              <a:ext cx="4526090" cy="2231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fr-FR" sz="900" dirty="0">
                  <a:solidFill>
                    <a:schemeClr val="tx1">
                      <a:lumMod val="75000"/>
                      <a:lumOff val="25000"/>
                    </a:schemeClr>
                  </a:solidFill>
                  <a:latin typeface="Calibri" panose="020F0502020204030204" pitchFamily="34" charset="0"/>
                  <a:cs typeface="Calibri" panose="020F0502020204030204" pitchFamily="34" charset="0"/>
                </a:rPr>
                <a:t>4 Tout à fait d'accord	     3 D’accord	</a:t>
              </a:r>
              <a:r>
                <a:rPr lang="fr-FR" sz="900" dirty="0" smtClean="0">
                  <a:solidFill>
                    <a:schemeClr val="tx1">
                      <a:lumMod val="75000"/>
                      <a:lumOff val="25000"/>
                    </a:schemeClr>
                  </a:solidFill>
                  <a:latin typeface="Calibri" panose="020F0502020204030204" pitchFamily="34" charset="0"/>
                  <a:cs typeface="Calibri" panose="020F0502020204030204" pitchFamily="34" charset="0"/>
                </a:rPr>
                <a:t> 2 </a:t>
              </a:r>
              <a:r>
                <a:rPr lang="fr-FR" sz="900" dirty="0">
                  <a:solidFill>
                    <a:schemeClr val="tx1">
                      <a:lumMod val="75000"/>
                      <a:lumOff val="25000"/>
                    </a:schemeClr>
                  </a:solidFill>
                  <a:latin typeface="Calibri" panose="020F0502020204030204" pitchFamily="34" charset="0"/>
                  <a:cs typeface="Calibri" panose="020F0502020204030204" pitchFamily="34" charset="0"/>
                </a:rPr>
                <a:t>Pas d’accord             1 Pas du tout d’accord</a:t>
              </a:r>
            </a:p>
          </p:txBody>
        </p:sp>
        <p:sp>
          <p:nvSpPr>
            <p:cNvPr id="17" name="Rectangle 16">
              <a:extLst>
                <a:ext uri="{FF2B5EF4-FFF2-40B4-BE49-F238E27FC236}">
                  <a16:creationId xmlns:a16="http://schemas.microsoft.com/office/drawing/2014/main" id="{05975E64-B5DA-4612-A220-B6C5164B33A4}"/>
                </a:ext>
              </a:extLst>
            </p:cNvPr>
            <p:cNvSpPr/>
            <p:nvPr/>
          </p:nvSpPr>
          <p:spPr bwMode="gray">
            <a:xfrm>
              <a:off x="4931388" y="4781767"/>
              <a:ext cx="72008" cy="709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4CDB3FC3-1A97-4F5F-AC8D-934061C1820C}"/>
                </a:ext>
              </a:extLst>
            </p:cNvPr>
            <p:cNvSpPr/>
            <p:nvPr/>
          </p:nvSpPr>
          <p:spPr bwMode="gray">
            <a:xfrm>
              <a:off x="5720328" y="4781767"/>
              <a:ext cx="72008" cy="709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0F59C2F-D1BF-4877-AB1F-7C8ECF0BB6E6}"/>
                </a:ext>
              </a:extLst>
            </p:cNvPr>
            <p:cNvSpPr/>
            <p:nvPr/>
          </p:nvSpPr>
          <p:spPr bwMode="gray">
            <a:xfrm>
              <a:off x="6724433" y="4774347"/>
              <a:ext cx="72008" cy="709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grpSp>
      <p:graphicFrame>
        <p:nvGraphicFramePr>
          <p:cNvPr id="20" name="Chart 19">
            <a:extLst>
              <a:ext uri="{FF2B5EF4-FFF2-40B4-BE49-F238E27FC236}">
                <a16:creationId xmlns:a16="http://schemas.microsoft.com/office/drawing/2014/main" id="{E1A6FFEC-BFE2-4FFA-B94C-FA779EF5D53C}"/>
              </a:ext>
            </a:extLst>
          </p:cNvPr>
          <p:cNvGraphicFramePr>
            <a:graphicFrameLocks/>
          </p:cNvGraphicFramePr>
          <p:nvPr>
            <p:extLst>
              <p:ext uri="{D42A27DB-BD31-4B8C-83A1-F6EECF244321}">
                <p14:modId xmlns:p14="http://schemas.microsoft.com/office/powerpoint/2010/main" val="2045540906"/>
              </p:ext>
            </p:extLst>
          </p:nvPr>
        </p:nvGraphicFramePr>
        <p:xfrm>
          <a:off x="600265" y="1357528"/>
          <a:ext cx="4094042" cy="3413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08E327B2-75B8-45F6-9B07-1EEB82CC8F8A}"/>
              </a:ext>
            </a:extLst>
          </p:cNvPr>
          <p:cNvGraphicFramePr>
            <a:graphicFrameLocks/>
          </p:cNvGraphicFramePr>
          <p:nvPr>
            <p:extLst>
              <p:ext uri="{D42A27DB-BD31-4B8C-83A1-F6EECF244321}">
                <p14:modId xmlns:p14="http://schemas.microsoft.com/office/powerpoint/2010/main" val="1515647829"/>
              </p:ext>
            </p:extLst>
          </p:nvPr>
        </p:nvGraphicFramePr>
        <p:xfrm>
          <a:off x="4716016" y="1708542"/>
          <a:ext cx="3927206" cy="3025057"/>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F096AA8A-8B67-45D2-80A8-6B65F46A9086}"/>
              </a:ext>
            </a:extLst>
          </p:cNvPr>
          <p:cNvSpPr/>
          <p:nvPr/>
        </p:nvSpPr>
        <p:spPr bwMode="gray">
          <a:xfrm>
            <a:off x="2987537" y="4846842"/>
            <a:ext cx="72295" cy="709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673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907704" y="4832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323411" y="195420"/>
            <a:ext cx="6408889" cy="576080"/>
          </a:xfrm>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
        <p:nvSpPr>
          <p:cNvPr id="9" name="Text Placeholder 2"/>
          <p:cNvSpPr>
            <a:spLocks noGrp="1"/>
          </p:cNvSpPr>
          <p:nvPr>
            <p:ph type="body" sz="quarter" idx="10"/>
          </p:nvPr>
        </p:nvSpPr>
        <p:spPr>
          <a:xfrm>
            <a:off x="323410" y="915566"/>
            <a:ext cx="8496740" cy="317550"/>
          </a:xfrm>
        </p:spPr>
        <p:txBody>
          <a:bodyPr/>
          <a:lstStyle/>
          <a:p>
            <a:r>
              <a:rPr lang="fr-FR" b="1" dirty="0">
                <a:solidFill>
                  <a:schemeClr val="accent1"/>
                </a:solidFill>
                <a:latin typeface="Calibri" panose="020F0502020204030204" pitchFamily="34" charset="0"/>
                <a:cs typeface="Calibri" panose="020F0502020204030204" pitchFamily="34" charset="0"/>
              </a:rPr>
              <a:t>Utilisation du travail de l’EU-OSHA par finalité</a:t>
            </a:r>
          </a:p>
        </p:txBody>
      </p:sp>
      <p:pic>
        <p:nvPicPr>
          <p:cNvPr id="11" name="Picture 10">
            <a:extLst>
              <a:ext uri="{FF2B5EF4-FFF2-40B4-BE49-F238E27FC236}">
                <a16:creationId xmlns:a16="http://schemas.microsoft.com/office/drawing/2014/main" id="{E774C204-505B-4187-AFFB-C801553D639B}"/>
              </a:ext>
            </a:extLst>
          </p:cNvPr>
          <p:cNvPicPr>
            <a:picLocks noChangeAspect="1"/>
          </p:cNvPicPr>
          <p:nvPr/>
        </p:nvPicPr>
        <p:blipFill rotWithShape="1">
          <a:blip r:embed="rId3"/>
          <a:srcRect l="28585" r="14857"/>
          <a:stretch/>
        </p:blipFill>
        <p:spPr>
          <a:xfrm>
            <a:off x="5485922" y="915988"/>
            <a:ext cx="3622582" cy="4104034"/>
          </a:xfrm>
          <a:prstGeom prst="rect">
            <a:avLst/>
          </a:prstGeom>
        </p:spPr>
      </p:pic>
      <p:graphicFrame>
        <p:nvGraphicFramePr>
          <p:cNvPr id="13" name="Chart 12">
            <a:extLst>
              <a:ext uri="{FF2B5EF4-FFF2-40B4-BE49-F238E27FC236}">
                <a16:creationId xmlns:a16="http://schemas.microsoft.com/office/drawing/2014/main" id="{EBCEF11B-D669-4A32-A509-9899E0F94F9E}"/>
              </a:ext>
            </a:extLst>
          </p:cNvPr>
          <p:cNvGraphicFramePr>
            <a:graphicFrameLocks/>
          </p:cNvGraphicFramePr>
          <p:nvPr>
            <p:extLst>
              <p:ext uri="{D42A27DB-BD31-4B8C-83A1-F6EECF244321}">
                <p14:modId xmlns:p14="http://schemas.microsoft.com/office/powerpoint/2010/main" val="211005545"/>
              </p:ext>
            </p:extLst>
          </p:nvPr>
        </p:nvGraphicFramePr>
        <p:xfrm>
          <a:off x="251520" y="1233116"/>
          <a:ext cx="4446270" cy="34502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68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4031A6A-4C56-474D-AFAB-88577BA52B55}"/>
              </a:ext>
            </a:extLst>
          </p:cNvPr>
          <p:cNvSpPr/>
          <p:nvPr/>
        </p:nvSpPr>
        <p:spPr bwMode="gray">
          <a:xfrm>
            <a:off x="511523" y="1396966"/>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dirty="0">
                <a:solidFill>
                  <a:schemeClr val="tx1">
                    <a:lumMod val="75000"/>
                    <a:lumOff val="25000"/>
                  </a:schemeClr>
                </a:solidFill>
                <a:latin typeface="Calibri" panose="020F0502020204030204" pitchFamily="34" charset="0"/>
                <a:cs typeface="Calibri" panose="020F0502020204030204" pitchFamily="34" charset="0"/>
              </a:rPr>
              <a:t>Membres du conseil</a:t>
            </a:r>
          </a:p>
        </p:txBody>
      </p:sp>
      <p:pic>
        <p:nvPicPr>
          <p:cNvPr id="20" name="Picture 19">
            <a:extLst>
              <a:ext uri="{FF2B5EF4-FFF2-40B4-BE49-F238E27FC236}">
                <a16:creationId xmlns:a16="http://schemas.microsoft.com/office/drawing/2014/main" id="{D5D4196B-6100-4ACF-9E4A-378CF223B489}"/>
              </a:ext>
            </a:extLst>
          </p:cNvPr>
          <p:cNvPicPr>
            <a:picLocks noChangeAspect="1"/>
          </p:cNvPicPr>
          <p:nvPr/>
        </p:nvPicPr>
        <p:blipFill rotWithShape="1">
          <a:blip r:embed="rId3"/>
          <a:srcRect l="28585" r="14857"/>
          <a:stretch/>
        </p:blipFill>
        <p:spPr>
          <a:xfrm>
            <a:off x="5921126" y="1419224"/>
            <a:ext cx="3220790" cy="3724275"/>
          </a:xfrm>
          <a:prstGeom prst="rect">
            <a:avLst/>
          </a:prstGeom>
        </p:spPr>
      </p:pic>
      <p:sp>
        <p:nvSpPr>
          <p:cNvPr id="23" name="Rectangle 22">
            <a:extLst>
              <a:ext uri="{FF2B5EF4-FFF2-40B4-BE49-F238E27FC236}">
                <a16:creationId xmlns:a16="http://schemas.microsoft.com/office/drawing/2014/main" id="{44031A6A-4C56-474D-AFAB-88577BA52B55}"/>
              </a:ext>
            </a:extLst>
          </p:cNvPr>
          <p:cNvSpPr/>
          <p:nvPr/>
        </p:nvSpPr>
        <p:spPr bwMode="gray">
          <a:xfrm>
            <a:off x="4428574" y="1396075"/>
            <a:ext cx="1151855" cy="431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dirty="0">
                <a:solidFill>
                  <a:schemeClr val="tx1">
                    <a:lumMod val="75000"/>
                    <a:lumOff val="25000"/>
                  </a:schemeClr>
                </a:solidFill>
                <a:latin typeface="Calibri" panose="020F0502020204030204" pitchFamily="34" charset="0"/>
                <a:cs typeface="Calibri" panose="020F0502020204030204" pitchFamily="34" charset="0"/>
              </a:rPr>
              <a:t>EU15</a:t>
            </a:r>
          </a:p>
        </p:txBody>
      </p:sp>
      <p:sp>
        <p:nvSpPr>
          <p:cNvPr id="24" name="Rectangle 23">
            <a:extLst>
              <a:ext uri="{FF2B5EF4-FFF2-40B4-BE49-F238E27FC236}">
                <a16:creationId xmlns:a16="http://schemas.microsoft.com/office/drawing/2014/main" id="{DA7F79EF-739D-4FF6-B775-2E12ACC3BA51}"/>
              </a:ext>
            </a:extLst>
          </p:cNvPr>
          <p:cNvSpPr/>
          <p:nvPr/>
        </p:nvSpPr>
        <p:spPr bwMode="gray">
          <a:xfrm>
            <a:off x="3347405" y="1406231"/>
            <a:ext cx="1439887"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dirty="0">
                <a:solidFill>
                  <a:schemeClr val="tx1">
                    <a:lumMod val="75000"/>
                    <a:lumOff val="25000"/>
                  </a:schemeClr>
                </a:solidFill>
                <a:latin typeface="Calibri" panose="020F0502020204030204" pitchFamily="34" charset="0"/>
                <a:cs typeface="Calibri" panose="020F0502020204030204" pitchFamily="34" charset="0"/>
              </a:rPr>
              <a:t>EU13</a:t>
            </a:r>
          </a:p>
        </p:txBody>
      </p:sp>
      <p:graphicFrame>
        <p:nvGraphicFramePr>
          <p:cNvPr id="25" name="Chart 24"/>
          <p:cNvGraphicFramePr>
            <a:graphicFrameLocks/>
          </p:cNvGraphicFramePr>
          <p:nvPr>
            <p:extLst>
              <p:ext uri="{D42A27DB-BD31-4B8C-83A1-F6EECF244321}">
                <p14:modId xmlns:p14="http://schemas.microsoft.com/office/powerpoint/2010/main" val="3650759140"/>
              </p:ext>
            </p:extLst>
          </p:nvPr>
        </p:nvGraphicFramePr>
        <p:xfrm>
          <a:off x="323411" y="1629892"/>
          <a:ext cx="5616575" cy="3313113"/>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a:extLst>
              <a:ext uri="{FF2B5EF4-FFF2-40B4-BE49-F238E27FC236}">
                <a16:creationId xmlns:a16="http://schemas.microsoft.com/office/drawing/2014/main" id="{DA7F79EF-739D-4FF6-B775-2E12ACC3BA51}"/>
              </a:ext>
            </a:extLst>
          </p:cNvPr>
          <p:cNvSpPr/>
          <p:nvPr/>
        </p:nvSpPr>
        <p:spPr bwMode="gray">
          <a:xfrm>
            <a:off x="1475656" y="1414240"/>
            <a:ext cx="1439887" cy="431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fr-FR" sz="1400" b="1" dirty="0">
                <a:solidFill>
                  <a:schemeClr val="tx1">
                    <a:lumMod val="75000"/>
                    <a:lumOff val="25000"/>
                  </a:schemeClr>
                </a:solidFill>
                <a:latin typeface="Calibri" panose="020F0502020204030204" pitchFamily="34" charset="0"/>
                <a:cs typeface="Calibri" panose="020F0502020204030204" pitchFamily="34" charset="0"/>
              </a:rPr>
              <a:t>Membres du réseau PF</a:t>
            </a:r>
          </a:p>
        </p:txBody>
      </p:sp>
      <p:sp>
        <p:nvSpPr>
          <p:cNvPr id="10" name="Title 1"/>
          <p:cNvSpPr>
            <a:spLocks noGrp="1"/>
          </p:cNvSpPr>
          <p:nvPr>
            <p:ph type="title"/>
          </p:nvPr>
        </p:nvSpPr>
        <p:spPr/>
        <p:txBody>
          <a:bodyPr/>
          <a:lstStyle/>
          <a:p>
            <a:r>
              <a:rPr lang="fr-FR" b="1">
                <a:solidFill>
                  <a:schemeClr val="tx1">
                    <a:lumMod val="75000"/>
                    <a:lumOff val="25000"/>
                  </a:schemeClr>
                </a:solidFill>
                <a:latin typeface="Calibri" panose="020F0502020204030204" pitchFamily="34" charset="0"/>
                <a:cs typeface="Calibri" panose="020F0502020204030204" pitchFamily="34" charset="0"/>
              </a:rPr>
              <a:t>2. Principaux avis concernant l’EU-OSHA</a:t>
            </a:r>
          </a:p>
        </p:txBody>
      </p:sp>
      <p:sp>
        <p:nvSpPr>
          <p:cNvPr id="11" name="Text Placeholder 2"/>
          <p:cNvSpPr>
            <a:spLocks noGrp="1"/>
          </p:cNvSpPr>
          <p:nvPr>
            <p:ph type="body" sz="quarter" idx="10"/>
          </p:nvPr>
        </p:nvSpPr>
        <p:spPr>
          <a:xfrm>
            <a:off x="323411" y="764524"/>
            <a:ext cx="8496740" cy="288255"/>
          </a:xfrm>
        </p:spPr>
        <p:txBody>
          <a:bodyPr/>
          <a:lstStyle/>
          <a:p>
            <a:r>
              <a:rPr lang="fr-FR" b="1" dirty="0">
                <a:solidFill>
                  <a:schemeClr val="accent1"/>
                </a:solidFill>
                <a:latin typeface="Calibri" panose="020F0502020204030204" pitchFamily="34" charset="0"/>
                <a:cs typeface="Calibri" panose="020F0502020204030204" pitchFamily="34" charset="0"/>
              </a:rPr>
              <a:t>Satisfaction des membres du conseil de direction/du réseau de points focaux et EU13 par rapport à EU15</a:t>
            </a:r>
          </a:p>
        </p:txBody>
      </p:sp>
    </p:spTree>
    <p:extLst>
      <p:ext uri="{BB962C8B-B14F-4D97-AF65-F5344CB8AC3E}">
        <p14:creationId xmlns:p14="http://schemas.microsoft.com/office/powerpoint/2010/main" val="4227356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ANGUAGEID" val="1033"/>
  <p:tag name="THINKCELLUNDODONOTDELETE" val="0"/>
  <p:tag name="VCT_SHOW_CA" val="Fals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_PPT_Template_Office2007-2010_16-9.potx"/>
  <p:tag name="VCTMASTER" val="GfK Group"/>
  <p:tag name="VCTORDER"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GfK Group">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extLst>
    <a:ext uri="{05A4C25C-085E-4340-85A3-A5531E510DB2}">
      <thm15:themeFamily xmlns:thm15="http://schemas.microsoft.com/office/thememl/2012/main" name="Blank.potx" id="{0D16F9E6-8197-4EE0-84AE-DC493EAFB91A}" vid="{39FE2D74-D784-4C9E-9E0C-76796B574284}"/>
    </a:ext>
  </a:ext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684793-112f-4fec-9fa7-c952a73f86d3">
      <Value>8</Value>
      <Value>6</Value>
      <Value>5</Value>
      <Value>4</Value>
      <Value>3</Value>
      <Value>2</Value>
    </TaxCatchAll>
    <ProductsTaxHTField0 xmlns="72acfbc7-13d6-4e32-8fe0-794e2d8bf5d1">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roductsTaxHTField0>
    <gNetLanguagesTaxHTField0 xmlns="92833d98-8015-4e73-bff4-7fc7bdc77146">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gNetLanguagesTaxHTField0>
    <IndustriesTaxHTField0 xmlns="92833d98-8015-4e73-bff4-7fc7bdc77146">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IndustriesTaxHTField0>
    <ExpertContentTaxHTField0 xmlns="92833d98-8015-4e73-bff4-7fc7bdc77146">
      <Terms xmlns="http://schemas.microsoft.com/office/infopath/2007/PartnerControls"/>
    </ExpertContentTaxHTField0>
    <FunctionalAreaTaxHTField0 xmlns="92833d98-8015-4e73-bff4-7fc7bdc77146">
      <Terms xmlns="http://schemas.microsoft.com/office/infopath/2007/PartnerControls">
        <TermInfo xmlns="http://schemas.microsoft.com/office/infopath/2007/PartnerControls">
          <TermName xmlns="http://schemas.microsoft.com/office/infopath/2007/PartnerControls">Marketing ＆ Communication</TermName>
          <TermId xmlns="http://schemas.microsoft.com/office/infopath/2007/PartnerControls">e229bc12-4e91-4e55-875a-11b465ca0b0f</TermId>
        </TermInfo>
      </Terms>
    </FunctionalAreaTaxHTField0>
    <CountriesTaxHTField0 xmlns="92833d98-8015-4e73-bff4-7fc7bdc77146">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CountriesTaxHTField0>
    <ClientsTaxHTField0 xmlns="92833d98-8015-4e73-bff4-7fc7bdc77146">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ClientsTaxHTField0>
    <gNetNextKeyDocument xmlns="92833d98-8015-4e73-bff4-7fc7bdc77146">Yes</gNetNextKeyDocu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xpertContentDocumentLibrary" ma:contentTypeID="0x010100D0AFC36ACFD74F7BA0C77049996D405C00FF49417D29D72E4D9B5054C9AC26121A" ma:contentTypeVersion="0" ma:contentTypeDescription="" ma:contentTypeScope="" ma:versionID="6360a5f94c527d9e7ec2ba7d0336b460">
  <xsd:schema xmlns:xsd="http://www.w3.org/2001/XMLSchema" xmlns:xs="http://www.w3.org/2001/XMLSchema" xmlns:p="http://schemas.microsoft.com/office/2006/metadata/properties" xmlns:ns2="92833d98-8015-4e73-bff4-7fc7bdc77146" xmlns:ns3="72acfbc7-13d6-4e32-8fe0-794e2d8bf5d1" xmlns:ns4="f2684793-112f-4fec-9fa7-c952a73f86d3" targetNamespace="http://schemas.microsoft.com/office/2006/metadata/properties" ma:root="true" ma:fieldsID="4dd616222a85d58f18a73fd7fa601ae7" ns2:_="" ns3:_="" ns4:_="">
    <xsd:import namespace="92833d98-8015-4e73-bff4-7fc7bdc77146"/>
    <xsd:import namespace="72acfbc7-13d6-4e32-8fe0-794e2d8bf5d1"/>
    <xsd:import namespace="f2684793-112f-4fec-9fa7-c952a73f86d3"/>
    <xsd:element name="properties">
      <xsd:complexType>
        <xsd:sequence>
          <xsd:element name="documentManagement">
            <xsd:complexType>
              <xsd:all>
                <xsd:element ref="ns2:ExpertContentTaxHTField0" minOccurs="0"/>
                <xsd:element ref="ns2:FunctionalAreaTaxHTField0" minOccurs="0"/>
                <xsd:element ref="ns3:ProductsTaxHTField0" minOccurs="0"/>
                <xsd:element ref="ns2:IndustriesTaxHTField0" minOccurs="0"/>
                <xsd:element ref="ns2:ClientsTaxHTField0" minOccurs="0"/>
                <xsd:element ref="ns2:CountriesTaxHTField0" minOccurs="0"/>
                <xsd:element ref="ns2:gNetLanguagesTaxHTField0" minOccurs="0"/>
                <xsd:element ref="ns2:gNetNextKeyDocument"/>
                <xsd:element ref="ns4: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33d98-8015-4e73-bff4-7fc7bdc77146" elementFormDefault="qualified">
    <xsd:import namespace="http://schemas.microsoft.com/office/2006/documentManagement/types"/>
    <xsd:import namespace="http://schemas.microsoft.com/office/infopath/2007/PartnerControls"/>
    <xsd:element name="ExpertContentTaxHTField0" ma:index="9" nillable="true" ma:taxonomy="true" ma:internalName="ExpertContentTaxHTField0" ma:taxonomyFieldName="ExpertContent" ma:displayName="ExpertContent" ma:fieldId="{2e50cadb-926e-4b9a-81cc-b2fc0d2a2e8b}" ma:taxonomyMulti="true" ma:sspId="8fb135ec-df78-4771-b246-ee3879de3bc6" ma:termSetId="d12b150b-4d9a-4c34-8e5a-626529ef7d59" ma:anchorId="00000000-0000-0000-0000-000000000000" ma:open="false" ma:isKeyword="false">
      <xsd:complexType>
        <xsd:sequence>
          <xsd:element ref="pc:Terms" minOccurs="0" maxOccurs="1"/>
        </xsd:sequence>
      </xsd:complexType>
    </xsd:element>
    <xsd:element name="FunctionalAreaTaxHTField0" ma:index="11" nillable="true" ma:taxonomy="true" ma:internalName="FunctionalAreaTaxHTField0" ma:taxonomyFieldName="FunctionalArea" ma:displayName="Functional Area" ma:fieldId="{5addb8ce-8b98-4715-b99a-23c7b3b4de54}" ma:taxonomyMulti="true" ma:sspId="8fb135ec-df78-4771-b246-ee3879de3bc6" ma:termSetId="034b5738-649c-45b4-805f-e334dfe59365" ma:anchorId="00000000-0000-0000-0000-000000000000" ma:open="false" ma:isKeyword="false">
      <xsd:complexType>
        <xsd:sequence>
          <xsd:element ref="pc:Terms" minOccurs="0" maxOccurs="1"/>
        </xsd:sequence>
      </xsd:complexType>
    </xsd:element>
    <xsd:element name="IndustriesTaxHTField0" ma:index="15" nillable="true" ma:taxonomy="true" ma:internalName="IndustriesTaxHTField0" ma:taxonomyFieldName="Industries" ma:displayName="Industries" ma:fieldId="{d0887a73-b12b-4166-9bd3-ad77ad44a61f}" ma:taxonomyMulti="true" ma:sspId="8fb135ec-df78-4771-b246-ee3879de3bc6" ma:termSetId="5a885248-49da-421b-8a8b-00dd6ab23a4c" ma:anchorId="00000000-0000-0000-0000-000000000000" ma:open="false" ma:isKeyword="false">
      <xsd:complexType>
        <xsd:sequence>
          <xsd:element ref="pc:Terms" minOccurs="0" maxOccurs="1"/>
        </xsd:sequence>
      </xsd:complexType>
    </xsd:element>
    <xsd:element name="ClientsTaxHTField0" ma:index="17" nillable="true" ma:taxonomy="true" ma:internalName="ClientsTaxHTField0" ma:taxonomyFieldName="Clients" ma:displayName="Clients" ma:fieldId="{5af12878-23aa-47d7-b623-ebafe040e8cf}" ma:taxonomyMulti="true" ma:sspId="8fb135ec-df78-4771-b246-ee3879de3bc6" ma:termSetId="7d4bc5b7-a2e0-4278-8bd4-f6b755a7f79f" ma:anchorId="00000000-0000-0000-0000-000000000000" ma:open="false" ma:isKeyword="false">
      <xsd:complexType>
        <xsd:sequence>
          <xsd:element ref="pc:Terms" minOccurs="0" maxOccurs="1"/>
        </xsd:sequence>
      </xsd:complexType>
    </xsd:element>
    <xsd:element name="CountriesTaxHTField0" ma:index="18" nillable="true" ma:taxonomy="true" ma:internalName="CountriesTaxHTField0" ma:taxonomyFieldName="Countries" ma:displayName="Countries" ma:fieldId="{d9e72649-4232-47f2-b7f4-bdcc13b6dc2c}" ma:taxonomyMulti="true" ma:sspId="8fb135ec-df78-4771-b246-ee3879de3bc6" ma:termSetId="17f85a7b-bb8b-458a-ba28-17ef49c29ac6" ma:anchorId="00000000-0000-0000-0000-000000000000" ma:open="false" ma:isKeyword="false">
      <xsd:complexType>
        <xsd:sequence>
          <xsd:element ref="pc:Terms" minOccurs="0" maxOccurs="1"/>
        </xsd:sequence>
      </xsd:complexType>
    </xsd:element>
    <xsd:element name="gNetLanguagesTaxHTField0" ma:index="21" nillable="true" ma:taxonomy="true" ma:internalName="gNetLanguagesTaxHTField0" ma:taxonomyFieldName="gNetLanguages" ma:displayName="Languages" ma:fieldId="{24fb12aa-1f3c-4882-98e8-a7edf33f2f19}" ma:taxonomyMulti="true" ma:sspId="8fb135ec-df78-4771-b246-ee3879de3bc6" ma:termSetId="b5ee173a-9bdd-41a2-a4ac-db00794e065d" ma:anchorId="00000000-0000-0000-0000-000000000000" ma:open="false" ma:isKeyword="false">
      <xsd:complexType>
        <xsd:sequence>
          <xsd:element ref="pc:Terms" minOccurs="0" maxOccurs="1"/>
        </xsd:sequence>
      </xsd:complexType>
    </xsd:element>
    <xsd:element name="gNetNextKeyDocument" ma:index="22" ma:displayName="Key Document" ma:default="No" ma:description="Documents that are of high importance" ma:internalName="gNetNextKeyDocument">
      <xsd:simpleType>
        <xsd:restriction base="dms:Choice">
          <xsd:enumeration value="Yes"/>
          <xsd:enumeration value="No"/>
        </xsd:restriction>
      </xsd:simpleType>
    </xsd:element>
    <xsd:element name="TaxCatchAllLabel" ma:index="24" nillable="true" ma:displayName="Taxonomy Catch All Column1" ma:hidden="true" ma:list="{e9390788-7e97-4405-b41d-ec2f65580922}" ma:internalName="TaxCatchAllLabel" ma:readOnly="true" ma:showField="CatchAllDataLabel" ma:web="3ad493c7-26de-4ac2-94db-ffb4b239bb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acfbc7-13d6-4e32-8fe0-794e2d8bf5d1" elementFormDefault="qualified">
    <xsd:import namespace="http://schemas.microsoft.com/office/2006/documentManagement/types"/>
    <xsd:import namespace="http://schemas.microsoft.com/office/infopath/2007/PartnerControls"/>
    <xsd:element name="ProductsTaxHTField0" ma:index="13" nillable="true" ma:taxonomy="true" ma:internalName="ProductsTaxHTField0" ma:taxonomyFieldName="Products" ma:displayName="Products" ma:fieldId="{d0bc3ba7-8911-43ef-8d13-b9b9962042ef}" ma:taxonomyMulti="true" ma:sspId="8fb135ec-df78-4771-b246-ee3879de3bc6" ma:termSetId="cbb9bdaf-82c2-446c-b699-94acba818c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684793-112f-4fec-9fa7-c952a73f86d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internalName="TaxCatchAll" ma:showField="CatchAllDat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fb135ec-df78-4771-b246-ee3879de3bc6" ContentTypeId="0x010100D0AFC36ACFD74F7BA0C77049996D405C" PreviousValue="false"/>
</file>

<file path=customXml/itemProps1.xml><?xml version="1.0" encoding="utf-8"?>
<ds:datastoreItem xmlns:ds="http://schemas.openxmlformats.org/officeDocument/2006/customXml" ds:itemID="{643044BF-A435-4394-AA7A-C500776C88E9}">
  <ds:schemaRefs>
    <ds:schemaRef ds:uri="http://purl.org/dc/elements/1.1/"/>
    <ds:schemaRef ds:uri="http://schemas.microsoft.com/office/2006/metadata/properties"/>
    <ds:schemaRef ds:uri="f2684793-112f-4fec-9fa7-c952a73f86d3"/>
    <ds:schemaRef ds:uri="http://schemas.microsoft.com/office/infopath/2007/PartnerControls"/>
    <ds:schemaRef ds:uri="http://purl.org/dc/terms/"/>
    <ds:schemaRef ds:uri="92833d98-8015-4e73-bff4-7fc7bdc77146"/>
    <ds:schemaRef ds:uri="http://schemas.microsoft.com/office/2006/documentManagement/types"/>
    <ds:schemaRef ds:uri="http://schemas.openxmlformats.org/package/2006/metadata/core-properties"/>
    <ds:schemaRef ds:uri="72acfbc7-13d6-4e32-8fe0-794e2d8bf5d1"/>
    <ds:schemaRef ds:uri="http://www.w3.org/XML/1998/namespace"/>
    <ds:schemaRef ds:uri="http://purl.org/dc/dcmitype/"/>
  </ds:schemaRefs>
</ds:datastoreItem>
</file>

<file path=customXml/itemProps2.xml><?xml version="1.0" encoding="utf-8"?>
<ds:datastoreItem xmlns:ds="http://schemas.openxmlformats.org/officeDocument/2006/customXml" ds:itemID="{04CCC1B3-4CD5-4833-95A6-6904C602CD4E}">
  <ds:schemaRefs>
    <ds:schemaRef ds:uri="http://schemas.microsoft.com/sharepoint/v3/contenttype/forms"/>
  </ds:schemaRefs>
</ds:datastoreItem>
</file>

<file path=customXml/itemProps3.xml><?xml version="1.0" encoding="utf-8"?>
<ds:datastoreItem xmlns:ds="http://schemas.openxmlformats.org/officeDocument/2006/customXml" ds:itemID="{AA007D11-31CB-4D9E-BAA6-32EAC900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33d98-8015-4e73-bff4-7fc7bdc77146"/>
    <ds:schemaRef ds:uri="72acfbc7-13d6-4e32-8fe0-794e2d8bf5d1"/>
    <ds:schemaRef ds:uri="f2684793-112f-4fec-9fa7-c952a73f8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3F5683F-DE5A-4128-8136-79393BDF5936}">
  <ds:schemaRefs>
    <ds:schemaRef ds:uri="Microsoft.SharePoint.Taxonomy.ContentTypeSync"/>
  </ds:schemaRefs>
</ds:datastoreItem>
</file>

<file path=docProps/app.xml><?xml version="1.0" encoding="utf-8"?>
<ap:Properties xmlns:vt="http://schemas.openxmlformats.org/officeDocument/2006/docPropsVTypes" xmlns:ap="http://schemas.openxmlformats.org/officeDocument/2006/extended-properties">
  <ap:Template>blank</ap:Template>
  <ap:TotalTime>0</ap:TotalTime>
  <ap:Words>1058</ap:Words>
  <ap:Application>Microsoft Office PowerPoint</ap:Application>
  <ap:PresentationFormat>On-screen Show (16:9)</ap:PresentationFormat>
  <ap:Paragraphs>286</ap:Paragraphs>
  <ap:Slides>22</ap:Slides>
  <ap:Notes>18</ap:Notes>
  <ap:HiddenSlides>0</ap:HiddenSlides>
  <ap:MMClips>0</ap:MMClips>
  <ap:ScaleCrop>false</ap:ScaleCrop>
  <ap:HeadingPairs>
    <vt:vector baseType="variant" size="8">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ap:HeadingPairs>
  <ap:TitlesOfParts>
    <vt:vector baseType="lpstr" size="28">
      <vt:lpstr>Arial</vt:lpstr>
      <vt:lpstr>Calibri</vt:lpstr>
      <vt:lpstr>Courier New</vt:lpstr>
      <vt:lpstr>Wingdings</vt:lpstr>
      <vt:lpstr>GfK Group</vt:lpstr>
      <vt:lpstr>think-cell Slide</vt:lpstr>
      <vt:lpstr>EU-OSHA, Enquête de satisfaction réalisée auprès des parties prenantes</vt:lpstr>
      <vt:lpstr>1. Profils des répondants à l'enquête</vt:lpstr>
      <vt:lpstr>1. Profils des répondants à l'enquête</vt:lpstr>
      <vt:lpstr>PowerPoint Presentation</vt:lpstr>
      <vt:lpstr>2. Principaux avis concernant l’EU-OSHA</vt:lpstr>
      <vt:lpstr>2. Principaux avis concernant l’EU-OSHA</vt:lpstr>
      <vt:lpstr>2. Principaux avis concernant l’EU-OSHA</vt:lpstr>
      <vt:lpstr>2. Principaux avis concernant l’EU-OSHA</vt:lpstr>
      <vt:lpstr>2. Principaux avis concernant l’EU-OSHA</vt:lpstr>
      <vt:lpstr>2. Principaux avis concernant l’EU-OSHA</vt:lpstr>
      <vt:lpstr>2. Principaux avis concernant l’EU-OSHA </vt:lpstr>
      <vt:lpstr>2. Principaux avis concernant l’EU-OSHA</vt:lpstr>
      <vt:lpstr>3. Connaissance des activités de l'EU-OSHA </vt:lpstr>
      <vt:lpstr>3. Connaissance des activités de l'EU-OSHA </vt:lpstr>
      <vt:lpstr>3. Connaissance des activités de l'EU-OSHA</vt:lpstr>
      <vt:lpstr>3. Connaissance des activités de l'EU-OSHA</vt:lpstr>
      <vt:lpstr>3. Connaissance des activités de l'EU-OSHA </vt:lpstr>
      <vt:lpstr>3. Connaissance des activités de l'EU-OSHA </vt:lpstr>
      <vt:lpstr>3. Connaissance des activités de l'EU-OSHA </vt:lpstr>
      <vt:lpstr>3. Connaissance des activités de l'EU-OSHA </vt:lpstr>
      <vt:lpstr>PowerPoint Presentation</vt:lpstr>
      <vt:lpstr>Merci.</vt:lpstr>
    </vt:vector>
  </ap:TitlesOfParts>
  <ap:Manager/>
  <ap:Company>CDT</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
  <dc:subject>[Subtitle of presentation]</dc:subject>
  <dc:creator>CDT</dc:creator>
  <keywords/>
  <lastModifiedBy>CDT</lastModifiedBy>
  <revision>1</revision>
  <dcterms:created xsi:type="dcterms:W3CDTF">2018-10-22T11:57:51.0000000Z</dcterms:created>
  <dcterms:modified xsi:type="dcterms:W3CDTF">2019-02-12T14:38:02.0000000Z</dcterms:modified>
</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s">
    <vt:lpwstr>4;#Not applicable|457da623-78f9-49de-8564-b1618c49ba59</vt:lpwstr>
  </property>
  <property fmtid="{D5CDD505-2E9C-101B-9397-08002B2CF9AE}" pid="3" name="Countries">
    <vt:lpwstr>3;#Global|3eaca359-c4b3-4b51-a927-e9852da92384</vt:lpwstr>
  </property>
  <property fmtid="{D5CDD505-2E9C-101B-9397-08002B2CF9AE}" pid="4" name="TaxKeyword">
    <vt:lpwstr>1781;#PowerPoint|50a0b034-169b-4062-b9b1-f0dd9c5b2843;#464;#template|14e0894c-c65f-40d3-8c04-dc2c7cb9794d;#353;#template 16:9|feef3289-4d16-4292-b8f5-4aa93f02d2bc</vt:lpwstr>
  </property>
  <property fmtid="{D5CDD505-2E9C-101B-9397-08002B2CF9AE}" pid="5" name="Solutions">
    <vt:lpwstr>64;#Not applicable|15480a47-f0f1-4795-a643-bf3b2e95805c</vt:lpwstr>
  </property>
  <property fmtid="{D5CDD505-2E9C-101B-9397-08002B2CF9AE}" pid="6" name="ContentTypeId">
    <vt:lpwstr>0x010100D0AFC36ACFD74F7BA0C77049996D405C00FF49417D29D72E4D9B5054C9AC26121A</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6;#Not applicable|1b0d69d1-6137-41de-9ae5-e5925610d8cb</vt:lpwstr>
  </property>
  <property fmtid="{D5CDD505-2E9C-101B-9397-08002B2CF9AE}" pid="11" name="Methodology">
    <vt:lpwstr/>
  </property>
  <property fmtid="{D5CDD505-2E9C-101B-9397-08002B2CF9AE}" pid="12" name="Order">
    <vt:r8>7900</vt:r8>
  </property>
  <property fmtid="{D5CDD505-2E9C-101B-9397-08002B2CF9AE}" pid="13" name="FunctionalArea">
    <vt:lpwstr>2;#Marketing ＆ Communication|e229bc12-4e91-4e55-875a-11b465ca0b0f</vt:lpwstr>
  </property>
  <property fmtid="{D5CDD505-2E9C-101B-9397-08002B2CF9AE}" pid="14" name="ExpertContent">
    <vt:lpwstr/>
  </property>
  <property fmtid="{D5CDD505-2E9C-101B-9397-08002B2CF9AE}" pid="15" name="_SharedFileIndex">
    <vt:lpwstr/>
  </property>
  <property fmtid="{D5CDD505-2E9C-101B-9397-08002B2CF9AE}" pid="16" name="_SourceUrl">
    <vt:lpwstr/>
  </property>
  <property fmtid="{D5CDD505-2E9C-101B-9397-08002B2CF9AE}" pid="17" name="Products">
    <vt:lpwstr>5;#Not applicable|15480a47-f0f1-4795-a643-bf3b2e95805c</vt:lpwstr>
  </property>
  <property fmtid="{D5CDD505-2E9C-101B-9397-08002B2CF9AE}" pid="18" name="gNetLanguages">
    <vt:lpwstr>8;#English|914398da-6a81-430b-8d1c-6a7bd1227f71</vt:lpwstr>
  </property>
</Properties>
</file>