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35" r:id="rId2"/>
    <p:sldMasterId id="2147483848" r:id="rId3"/>
    <p:sldMasterId id="2147483812" r:id="rId4"/>
    <p:sldMasterId id="2147483824" r:id="rId5"/>
  </p:sldMasterIdLst>
  <p:notesMasterIdLst>
    <p:notesMasterId r:id="rId25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7" autoAdjust="0"/>
    <p:restoredTop sz="94660"/>
  </p:normalViewPr>
  <p:slideViewPr>
    <p:cSldViewPr>
      <p:cViewPr>
        <p:scale>
          <a:sx n="100" d="100"/>
          <a:sy n="100" d="100"/>
        </p:scale>
        <p:origin x="2364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FF42-B725-46CE-9BFA-ABC3EAFA3FF7}" type="datetimeFigureOut">
              <a:rPr lang="en-GB" smtClean="0"/>
              <a:t>18/02/2016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AE09B-B487-4878-8F43-2C692C751036}" type="slidenum">
              <a:rPr lang="en-GB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854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FBEF3-47C7-473F-9126-4F7B052C5365}" type="slidenum">
              <a:rPr lang="en-GB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88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7" name="Bild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555" y="5508625"/>
            <a:ext cx="99806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Arbetsmiljön angår alla. Bra för både dig och din verksamhet.</a:t>
            </a:r>
            <a:endParaRPr lang="sv-SE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7669" y="-87534"/>
            <a:ext cx="951778" cy="695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38" y="5617179"/>
            <a:ext cx="791662" cy="6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8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3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5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Arbetsmiljön angår alla. Bra för både dig och din verksamhet.</a:t>
            </a:r>
            <a:endParaRPr lang="sv-SE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05456" y="-30602"/>
            <a:ext cx="943991" cy="69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555" y="5508625"/>
            <a:ext cx="99806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38" y="5617179"/>
            <a:ext cx="791662" cy="6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5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Arbetsmiljön angår alla. Bra för både dig och din verksamhet.</a:t>
            </a:r>
            <a:endParaRPr lang="sv-SE" dirty="0"/>
          </a:p>
        </p:txBody>
      </p:sp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555" y="5508625"/>
            <a:ext cx="99806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38" y="5617179"/>
            <a:ext cx="791662" cy="6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3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4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2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2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0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98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972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14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02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15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044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564000"/>
            <a:ext cx="7646400" cy="928800"/>
          </a:xfrm>
        </p:spPr>
        <p:txBody>
          <a:bodyPr lIns="0" tIns="0" rIns="0" bIns="0" anchor="t" anchorCtr="0"/>
          <a:lstStyle>
            <a:lvl1pPr algn="l">
              <a:defRPr sz="32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Arbetsmiljön angår alla. Bra för både dig och din verksamhet.</a:t>
            </a:r>
            <a:endParaRPr lang="sv-SE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4626000"/>
            <a:ext cx="7646400" cy="675208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-4762"/>
            <a:ext cx="951779" cy="6876000"/>
          </a:xfrm>
          <a:prstGeom prst="rect">
            <a:avLst/>
          </a:prstGeom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1568"/>
          </a:xfrm>
          <a:prstGeom prst="rect">
            <a:avLst/>
          </a:prstGeom>
        </p:spPr>
      </p:pic>
      <p:pic>
        <p:nvPicPr>
          <p:cNvPr id="14" name="Picture 5" descr="PPT_Curve_white_transpar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7668" y="-87543"/>
            <a:ext cx="951779" cy="695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Bild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555" y="5508625"/>
            <a:ext cx="99806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38" y="5617179"/>
            <a:ext cx="791662" cy="6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7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72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Arbetsmiljön angår alla. Bra för både dig och din verksamhet.</a:t>
            </a:r>
            <a:endParaRPr lang="sv-SE" dirty="0"/>
          </a:p>
        </p:txBody>
      </p:sp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555" y="5508625"/>
            <a:ext cx="99806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38" y="5617179"/>
            <a:ext cx="791662" cy="6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9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02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4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5" descr="111004_EU-OSHA_HW_PPT_cov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" y="83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360800"/>
            <a:ext cx="7646400" cy="1461600"/>
          </a:xfrm>
        </p:spPr>
        <p:txBody>
          <a:bodyPr lIns="0" tIns="0" rIns="0" bIns="0" anchor="t" anchorCtr="0"/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3240000"/>
            <a:ext cx="7214400" cy="126912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6408723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0" y="6410325"/>
            <a:ext cx="7439025" cy="3270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 smtClean="0"/>
              <a:t>Arbetsmiljön angår alla. Bra för både dig och din verksamhet.</a:t>
            </a:r>
            <a:endParaRPr lang="sv-SE" dirty="0"/>
          </a:p>
        </p:txBody>
      </p:sp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138" y="5908675"/>
            <a:ext cx="4746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555" y="5508625"/>
            <a:ext cx="99806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38" y="5617179"/>
            <a:ext cx="791662" cy="6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91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7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511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553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15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37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8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142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061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73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9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87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80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941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603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46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55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86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87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48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1115999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1116000"/>
            <a:ext cx="3600000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85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9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1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655999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1116000"/>
            <a:ext cx="3600000" cy="540000"/>
          </a:xfrm>
        </p:spPr>
        <p:txBody>
          <a:bodyPr anchor="b"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656000"/>
            <a:ext cx="3600000" cy="432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449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48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9815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78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756000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36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1116000"/>
            <a:ext cx="489600" cy="486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1116000"/>
            <a:ext cx="6642280" cy="486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2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9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54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60000" cy="540000"/>
          </a:xfrm>
        </p:spPr>
        <p:txBody>
          <a:bodyPr anchor="b"/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0" y="1116000"/>
            <a:ext cx="4279869" cy="4860000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1116000"/>
            <a:ext cx="2880000" cy="48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73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116000"/>
            <a:ext cx="4049992" cy="900000"/>
          </a:xfrm>
        </p:spPr>
        <p:txBody>
          <a:bodyPr anchor="b">
            <a:normAutofit/>
          </a:bodyPr>
          <a:lstStyle>
            <a:lvl1pPr algn="l">
              <a:defRPr sz="24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2016000"/>
            <a:ext cx="4050000" cy="39600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6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2.tiff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sv-SE" sz="100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www.healthy-workplaces.eu/sv</a:t>
            </a:r>
            <a:endParaRPr lang="sv-SE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Bild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9948" y="6065756"/>
            <a:ext cx="669925" cy="52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63252"/>
            <a:ext cx="836638" cy="3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9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3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sv-SE" sz="1000" baseline="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www.healthy-workplaces.eu/sv</a:t>
            </a:r>
            <a:endParaRPr lang="sv-SE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63252"/>
            <a:ext cx="836638" cy="3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1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sv-SE" sz="1000" baseline="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63252"/>
            <a:ext cx="836638" cy="3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8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15608" y="3947418"/>
            <a:ext cx="2232248" cy="2913490"/>
          </a:xfrm>
          <a:prstGeom prst="rect">
            <a:avLst/>
          </a:prstGeom>
        </p:spPr>
      </p:pic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sv-SE" sz="1000" baseline="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www.healthy-workplaces.eu/sv</a:t>
            </a:r>
            <a:endParaRPr lang="sv-SE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63252"/>
            <a:ext cx="836638" cy="3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8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5" descr="111004_EU-OSHA_HW_PPT_inner slide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74"/>
          <a:stretch/>
        </p:blipFill>
        <p:spPr>
          <a:xfrm>
            <a:off x="6263808" y="2908"/>
            <a:ext cx="288455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6503947"/>
            <a:ext cx="60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1000" baseline="0" smtClean="0"/>
              <a:pPr/>
              <a:t>‹#›</a:t>
            </a:fld>
            <a:endParaRPr lang="sv-SE" sz="1000" baseline="0" dirty="0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1392238" y="6477000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9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www.healthy-workplaces.eu/sv</a:t>
            </a:r>
            <a:endParaRPr lang="sv-SE" sz="9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6263252"/>
            <a:ext cx="836638" cy="3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3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457200" rtl="0" eaLnBrk="1" latinLnBrk="0" hangingPunct="1">
        <a:spcBef>
          <a:spcPts val="60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80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180000" algn="l" defTabSz="4572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57750" indent="-285750" algn="l" defTabSz="457200" rtl="0" eaLnBrk="1" latinLnBrk="0" hangingPunct="1">
        <a:spcBef>
          <a:spcPts val="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32000" indent="-180000" algn="l" defTabSz="457200" rtl="0" eaLnBrk="1" latinLnBrk="0" hangingPunct="1">
        <a:spcBef>
          <a:spcPts val="0"/>
        </a:spcBef>
        <a:buFont typeface="Arial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eu_osha" TargetMode="External"/><Relationship Id="rId13" Type="http://schemas.openxmlformats.org/officeDocument/2006/relationships/image" Target="../media/image34.jpeg"/><Relationship Id="rId3" Type="http://schemas.openxmlformats.org/officeDocument/2006/relationships/hyperlink" Target="http://www.healthy-workplaces.eu/sv" TargetMode="External"/><Relationship Id="rId7" Type="http://schemas.openxmlformats.org/officeDocument/2006/relationships/image" Target="../media/image31.png"/><Relationship Id="rId12" Type="http://schemas.openxmlformats.org/officeDocument/2006/relationships/hyperlink" Target="https://www.linkedin.com/company/europeanagency-for-safety-and-health-at-wor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EUOSHA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://www.healthy-workplaces.eu/fops" TargetMode="External"/><Relationship Id="rId10" Type="http://schemas.openxmlformats.org/officeDocument/2006/relationships/hyperlink" Target="https://www.facebook.com/EuropeanAgencyforSafetyandHealthatWork" TargetMode="External"/><Relationship Id="rId4" Type="http://schemas.openxmlformats.org/officeDocument/2006/relationships/hyperlink" Target="https://healthy-workplaces.eu/en/healthy-workplaces-newsletter" TargetMode="External"/><Relationship Id="rId9" Type="http://schemas.openxmlformats.org/officeDocument/2006/relationships/image" Target="../media/image32.png"/><Relationship Id="rId14" Type="http://schemas.openxmlformats.org/officeDocument/2006/relationships/image" Target="../media/image3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3752888"/>
            <a:ext cx="7646400" cy="928800"/>
          </a:xfrm>
        </p:spPr>
        <p:txBody>
          <a:bodyPr/>
          <a:lstStyle/>
          <a:p>
            <a:r>
              <a:rPr dirty="0" smtClean="0"/>
              <a:t>En sund och säker arbetsmiljö genom hela arbetslivet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0000" y="4797152"/>
            <a:ext cx="76464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+mj-lt"/>
              </a:rPr>
              <a:t>Att främja ett hållbart arbetsliv</a:t>
            </a:r>
            <a:endParaRPr lang="sv-S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84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288" y="908720"/>
            <a:ext cx="3947712" cy="5868000"/>
          </a:xfrm>
          <a:prstGeom prst="rect">
            <a:avLst/>
          </a:prstGeom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Livslångt lärande</a:t>
            </a:r>
            <a:endParaRPr lang="sv-SE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0000" y="1988840"/>
            <a:ext cx="4457034" cy="2700300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Gör det möjligt för arbetstagare i alla åldrar att delta i utbildning</a:t>
            </a:r>
          </a:p>
          <a:p>
            <a:r>
              <a:rPr dirty="0" smtClean="0"/>
              <a:t>Förebygger förlust av färdigheter och kompetens</a:t>
            </a:r>
          </a:p>
          <a:p>
            <a:r>
              <a:rPr dirty="0" smtClean="0"/>
              <a:t>Uppdaterar och utvecklar kompetens och färdigheter, viktigt för anställbarheten</a:t>
            </a:r>
          </a:p>
          <a:p>
            <a:r>
              <a:rPr dirty="0" smtClean="0"/>
              <a:t>Även viktigt för den psykosociala arbetsmiljön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1531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Hälsofrämjande insatser på arbetsplatsen</a:t>
            </a:r>
            <a:endParaRPr lang="sv-S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000" y="2204864"/>
            <a:ext cx="6714288" cy="3177096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Gemensamma ansträngningar från arbetsgivare, </a:t>
            </a:r>
            <a:r>
              <a:rPr dirty="0" err="1" smtClean="0"/>
              <a:t>anställda</a:t>
            </a:r>
            <a:r>
              <a:rPr dirty="0" smtClean="0"/>
              <a:t> </a:t>
            </a:r>
            <a:r>
              <a:rPr dirty="0" err="1" smtClean="0"/>
              <a:t>och</a:t>
            </a:r>
            <a:r>
              <a:rPr dirty="0" smtClean="0"/>
              <a:t> </a:t>
            </a:r>
            <a:r>
              <a:rPr dirty="0" smtClean="0"/>
              <a:t>samhället för att förbättra hälsa och välbefinnande på arbetsplatsen</a:t>
            </a:r>
          </a:p>
          <a:p>
            <a:r>
              <a:rPr dirty="0" smtClean="0"/>
              <a:t>Endast framgångsrikt om det kombineras med risk</a:t>
            </a:r>
            <a:r>
              <a:rPr lang="sv-SE" dirty="0" smtClean="0"/>
              <a:t>-</a:t>
            </a:r>
            <a:br>
              <a:rPr lang="sv-SE" dirty="0" smtClean="0"/>
            </a:br>
            <a:r>
              <a:rPr dirty="0" err="1" smtClean="0"/>
              <a:t>förebyggande</a:t>
            </a:r>
            <a:r>
              <a:rPr dirty="0" smtClean="0"/>
              <a:t> och hälsoskydd</a:t>
            </a:r>
          </a:p>
          <a:p>
            <a:r>
              <a:rPr dirty="0" smtClean="0"/>
              <a:t>”Hälsofrämjande arbetsplatser” – en omfattande strategi där arbetsmiljöfrågor och hälsoskydd integreras med </a:t>
            </a:r>
            <a:r>
              <a:rPr dirty="0" err="1" smtClean="0"/>
              <a:t>hälso</a:t>
            </a:r>
            <a:r>
              <a:rPr lang="sv-SE" dirty="0" smtClean="0"/>
              <a:t>-</a:t>
            </a:r>
            <a:r>
              <a:rPr dirty="0" err="1" smtClean="0"/>
              <a:t>främjande</a:t>
            </a:r>
            <a:r>
              <a:rPr dirty="0" smtClean="0"/>
              <a:t> insatser för att hantera såväl problem med arbetsorganisation och arbetsmiljö som enskilda riskfaktorer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47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Hantering av personalfrågor och arbetsmiljöfrågor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 smtClean="0"/>
              <a:t>Samarbete mellan intressenter är mycket viktigt, framför allt när det gäller hantering av personalfrågor och arbetsmiljöfrågor</a:t>
            </a:r>
          </a:p>
          <a:p>
            <a:r>
              <a:rPr dirty="0" smtClean="0"/>
              <a:t>Personalpolitiken påverkar arbetsmiljöfaktorer:</a:t>
            </a:r>
          </a:p>
          <a:p>
            <a:pPr lvl="1"/>
            <a:r>
              <a:rPr dirty="0" smtClean="0"/>
              <a:t>Balans mellan arbete och fritid</a:t>
            </a:r>
          </a:p>
          <a:p>
            <a:pPr lvl="1"/>
            <a:r>
              <a:rPr dirty="0" smtClean="0"/>
              <a:t>Arbetstider</a:t>
            </a:r>
          </a:p>
          <a:p>
            <a:pPr lvl="1"/>
            <a:r>
              <a:rPr dirty="0" smtClean="0"/>
              <a:t>Livslångt lärande</a:t>
            </a:r>
          </a:p>
          <a:p>
            <a:pPr lvl="1"/>
            <a:r>
              <a:rPr dirty="0" smtClean="0"/>
              <a:t>Karriärutveckling</a:t>
            </a:r>
          </a:p>
          <a:p>
            <a:r>
              <a:rPr dirty="0" smtClean="0"/>
              <a:t>Personalpolitiken bör främja hanteringen av arbetsmiljöfrågor genom hela arbetslivet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r="12389"/>
          <a:stretch/>
        </p:blipFill>
        <p:spPr>
          <a:xfrm>
            <a:off x="2949998" y="3645024"/>
            <a:ext cx="2697291" cy="28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226456" cy="489600"/>
          </a:xfrm>
        </p:spPr>
        <p:txBody>
          <a:bodyPr/>
          <a:lstStyle/>
          <a:p>
            <a:r>
              <a:rPr dirty="0" smtClean="0"/>
              <a:t>Vilka är fördelarna?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476040"/>
            <a:ext cx="7218344" cy="4329224"/>
          </a:xfrm>
        </p:spPr>
        <p:txBody>
          <a:bodyPr/>
          <a:lstStyle/>
          <a:p>
            <a:r>
              <a:rPr dirty="0" smtClean="0"/>
              <a:t>Förbättra de anställdas hälsa och välbefinnande:</a:t>
            </a:r>
          </a:p>
          <a:p>
            <a:pPr lvl="1"/>
            <a:r>
              <a:rPr dirty="0" smtClean="0"/>
              <a:t>Att arbeta är bra för den fysiska och psykiska hälsan</a:t>
            </a:r>
          </a:p>
          <a:p>
            <a:pPr lvl="1"/>
            <a:r>
              <a:rPr dirty="0" smtClean="0"/>
              <a:t>Hälsan hos arbetstagare i alla åldrar kan förbättras</a:t>
            </a:r>
          </a:p>
          <a:p>
            <a:pPr lvl="1"/>
            <a:endParaRPr lang="sv-SE" dirty="0" smtClean="0"/>
          </a:p>
          <a:p>
            <a:r>
              <a:rPr dirty="0" smtClean="0"/>
              <a:t>Förbättra produktivitet och kostnadseffektivitet på organisationsnivå:</a:t>
            </a:r>
          </a:p>
          <a:p>
            <a:pPr lvl="1"/>
            <a:r>
              <a:rPr dirty="0" smtClean="0"/>
              <a:t>Frisk, produktiv och motiverad personal – organisationen förblir konkurrenskraftig och innovativ</a:t>
            </a:r>
          </a:p>
          <a:p>
            <a:pPr lvl="1"/>
            <a:r>
              <a:rPr dirty="0" smtClean="0"/>
              <a:t>Värdefull kompetens och erfarenhet behålls inom organisationen</a:t>
            </a:r>
          </a:p>
          <a:p>
            <a:pPr lvl="1"/>
            <a:r>
              <a:rPr dirty="0" smtClean="0"/>
              <a:t>Sjukfrånvaro och annan frånvaro minskar – liksom kostnaderna för sjukfrånvaro</a:t>
            </a:r>
            <a:endParaRPr lang="sv-SE" strike="sngStrike" dirty="0" smtClean="0">
              <a:solidFill>
                <a:srgbClr val="FF0000"/>
              </a:solidFill>
            </a:endParaRPr>
          </a:p>
          <a:p>
            <a:pPr lvl="1"/>
            <a:r>
              <a:rPr dirty="0" smtClean="0"/>
              <a:t>Lägre personalomsättning</a:t>
            </a:r>
          </a:p>
          <a:p>
            <a:pPr lvl="1"/>
            <a:r>
              <a:rPr dirty="0" smtClean="0"/>
              <a:t>Ökat välbefinnande på arbetsplatsen och arbetstagare som når sin fulla potential</a:t>
            </a:r>
          </a:p>
        </p:txBody>
      </p:sp>
    </p:spTree>
    <p:extLst>
      <p:ext uri="{BB962C8B-B14F-4D97-AF65-F5344CB8AC3E}">
        <p14:creationId xmlns:p14="http://schemas.microsoft.com/office/powerpoint/2010/main" val="4442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Delta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9873" y="1188008"/>
            <a:ext cx="7560000" cy="2745048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Såväl organisationer i olika storlekar och sektorer som enskilda personer kan delta</a:t>
            </a:r>
          </a:p>
          <a:p>
            <a:r>
              <a:rPr dirty="0" smtClean="0"/>
              <a:t>Delta genom att</a:t>
            </a:r>
          </a:p>
          <a:p>
            <a:pPr lvl="1"/>
            <a:r>
              <a:rPr dirty="0" smtClean="0"/>
              <a:t>sprida kampanjmaterial</a:t>
            </a:r>
          </a:p>
          <a:p>
            <a:pPr lvl="1"/>
            <a:r>
              <a:rPr dirty="0" smtClean="0"/>
              <a:t>delta i eller anordna evenemang och aktiviteter</a:t>
            </a:r>
          </a:p>
          <a:p>
            <a:pPr lvl="1"/>
            <a:r>
              <a:rPr dirty="0" smtClean="0"/>
              <a:t>använda och marknadsföra verktyg för åldershantering</a:t>
            </a:r>
          </a:p>
          <a:p>
            <a:pPr lvl="1"/>
            <a:r>
              <a:rPr dirty="0" smtClean="0"/>
              <a:t>bli kampanjpartner</a:t>
            </a:r>
          </a:p>
          <a:p>
            <a:pPr lvl="1"/>
            <a:r>
              <a:rPr dirty="0" smtClean="0"/>
              <a:t>hålla dig uppdaterad genom sociala medier.</a:t>
            </a:r>
          </a:p>
          <a:p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32668" y="2997376"/>
            <a:ext cx="4255756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Viktiga datum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08720"/>
            <a:ext cx="6426256" cy="2880320"/>
          </a:xfrm>
        </p:spPr>
        <p:txBody>
          <a:bodyPr>
            <a:normAutofit/>
          </a:bodyPr>
          <a:lstStyle/>
          <a:p>
            <a:r>
              <a:rPr dirty="0" smtClean="0"/>
              <a:t>Kampanjen inleds:  </a:t>
            </a:r>
            <a:r>
              <a:rPr lang="en-US" dirty="0"/>
              <a:t/>
            </a:r>
            <a:br>
              <a:rPr lang="en-US" dirty="0"/>
            </a:br>
            <a:r>
              <a:rPr lang="en-GB" b="0" dirty="0" smtClean="0"/>
              <a:t>April </a:t>
            </a:r>
            <a:r>
              <a:rPr lang="en-GB" b="0" dirty="0" smtClean="0"/>
              <a:t>2016</a:t>
            </a:r>
          </a:p>
          <a:p>
            <a:r>
              <a:rPr dirty="0" smtClean="0"/>
              <a:t>Europeiska arbetsmiljöveckor:  </a:t>
            </a:r>
            <a:r>
              <a:rPr lang="en-US" dirty="0"/>
              <a:t/>
            </a:r>
            <a:br>
              <a:rPr lang="en-US" dirty="0"/>
            </a:br>
            <a:r>
              <a:rPr lang="en-GB" b="0" dirty="0" err="1" smtClean="0"/>
              <a:t>Oktober</a:t>
            </a:r>
            <a:r>
              <a:rPr lang="en-GB" b="0" dirty="0" smtClean="0"/>
              <a:t> </a:t>
            </a:r>
            <a:r>
              <a:rPr lang="en-GB" b="0" dirty="0" smtClean="0"/>
              <a:t>2016 och oktober 2017</a:t>
            </a:r>
          </a:p>
          <a:p>
            <a:r>
              <a:rPr dirty="0" smtClean="0"/>
              <a:t>Prisceremoni för Europeiska utmärkelsen för goda exempel på arbetsmiljöåtgärder: </a:t>
            </a:r>
            <a:r>
              <a:rPr lang="en-US" dirty="0"/>
              <a:t/>
            </a:r>
            <a:br>
              <a:rPr lang="en-US" dirty="0"/>
            </a:br>
            <a:r>
              <a:rPr lang="en-GB" b="0" dirty="0" smtClean="0"/>
              <a:t>April </a:t>
            </a:r>
            <a:r>
              <a:rPr lang="en-GB" b="0" dirty="0" smtClean="0"/>
              <a:t>2017</a:t>
            </a:r>
          </a:p>
          <a:p>
            <a:r>
              <a:rPr dirty="0" smtClean="0"/>
              <a:t>Toppmöte för ett hälsosamt arbetsliv:  </a:t>
            </a:r>
            <a:r>
              <a:rPr lang="en-US" dirty="0"/>
              <a:t/>
            </a:r>
            <a:br>
              <a:rPr lang="en-US" dirty="0"/>
            </a:br>
            <a:r>
              <a:rPr lang="en-GB" b="0" dirty="0" smtClean="0"/>
              <a:t>November </a:t>
            </a:r>
            <a:r>
              <a:rPr lang="en-GB" b="0" dirty="0" smtClean="0"/>
              <a:t>2017</a:t>
            </a:r>
            <a:endParaRPr lang="sv-SE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30239" r="-399" b="34482"/>
          <a:stretch/>
        </p:blipFill>
        <p:spPr>
          <a:xfrm>
            <a:off x="0" y="3789040"/>
            <a:ext cx="9180513" cy="20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Erbjudande om att bli kampanjpartner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73" y="1124744"/>
            <a:ext cx="7560000" cy="4860000"/>
          </a:xfrm>
        </p:spPr>
        <p:txBody>
          <a:bodyPr/>
          <a:lstStyle/>
          <a:p>
            <a:r>
              <a:rPr dirty="0" smtClean="0"/>
              <a:t>Goda partnerskap mellan EU-Osha och </a:t>
            </a:r>
            <a:r>
              <a:rPr dirty="0" err="1" smtClean="0"/>
              <a:t>viktiga</a:t>
            </a:r>
            <a:r>
              <a:rPr dirty="0" smtClean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dirty="0" err="1" smtClean="0"/>
              <a:t>intressenter</a:t>
            </a:r>
            <a:r>
              <a:rPr dirty="0" smtClean="0"/>
              <a:t> är avgörande för att kampanjen </a:t>
            </a:r>
            <a:r>
              <a:rPr dirty="0" err="1" smtClean="0"/>
              <a:t>ska</a:t>
            </a:r>
            <a:r>
              <a:rPr dirty="0" smtClean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dirty="0" err="1" smtClean="0"/>
              <a:t>bli</a:t>
            </a:r>
            <a:r>
              <a:rPr dirty="0" smtClean="0"/>
              <a:t> </a:t>
            </a:r>
            <a:r>
              <a:rPr dirty="0" err="1" smtClean="0"/>
              <a:t>framgångsrik</a:t>
            </a:r>
            <a:endParaRPr dirty="0" smtClean="0"/>
          </a:p>
          <a:p>
            <a:r>
              <a:rPr dirty="0" smtClean="0"/>
              <a:t>Europaomfattande och </a:t>
            </a:r>
            <a:r>
              <a:rPr dirty="0" err="1" smtClean="0"/>
              <a:t>internationella</a:t>
            </a:r>
            <a:r>
              <a:rPr dirty="0" smtClean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dirty="0" err="1" smtClean="0"/>
              <a:t>organisationer</a:t>
            </a:r>
            <a:r>
              <a:rPr dirty="0" smtClean="0"/>
              <a:t> kan bli officiella kampanjpartner</a:t>
            </a:r>
          </a:p>
          <a:p>
            <a:r>
              <a:rPr dirty="0" smtClean="0"/>
              <a:t>Exempel på fördelar:</a:t>
            </a:r>
          </a:p>
          <a:p>
            <a:pPr lvl="1"/>
            <a:r>
              <a:rPr dirty="0" smtClean="0"/>
              <a:t>Ett välkomstpaket</a:t>
            </a:r>
          </a:p>
          <a:p>
            <a:pPr lvl="1"/>
            <a:r>
              <a:rPr dirty="0" smtClean="0"/>
              <a:t>Ett partnerintyg</a:t>
            </a:r>
          </a:p>
          <a:p>
            <a:pPr lvl="1"/>
            <a:r>
              <a:rPr dirty="0" smtClean="0"/>
              <a:t>En särskild kategori i Europeiska utmärkelsen för </a:t>
            </a:r>
            <a:r>
              <a:rPr dirty="0" err="1" smtClean="0"/>
              <a:t>goda</a:t>
            </a:r>
            <a:r>
              <a:rPr dirty="0" smtClean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dirty="0" err="1" smtClean="0"/>
              <a:t>exempel</a:t>
            </a:r>
            <a:r>
              <a:rPr dirty="0" smtClean="0"/>
              <a:t> på arbetsmiljöåtgärder</a:t>
            </a:r>
          </a:p>
          <a:p>
            <a:pPr lvl="1"/>
            <a:r>
              <a:rPr dirty="0" smtClean="0"/>
              <a:t>Marknadsföring på EU-nivå och i medier</a:t>
            </a:r>
          </a:p>
          <a:p>
            <a:pPr lvl="1"/>
            <a:r>
              <a:rPr dirty="0" smtClean="0"/>
              <a:t>Nätverksmöjligheter och utbyte av goda exempel med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dirty="0" err="1" smtClean="0"/>
              <a:t>andra</a:t>
            </a:r>
            <a:r>
              <a:rPr dirty="0" smtClean="0"/>
              <a:t> kampanjpartner</a:t>
            </a:r>
          </a:p>
          <a:p>
            <a:pPr lvl="1"/>
            <a:r>
              <a:rPr dirty="0" smtClean="0"/>
              <a:t>Inbjudan till EU-Oshas evenemang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550" y="0"/>
            <a:ext cx="3600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Europeiska </a:t>
            </a:r>
            <a:r>
              <a:rPr dirty="0" err="1" smtClean="0"/>
              <a:t>utmärkelsen</a:t>
            </a:r>
            <a:r>
              <a:rPr dirty="0" smtClean="0"/>
              <a:t> </a:t>
            </a:r>
            <a:r>
              <a:rPr dirty="0" err="1" smtClean="0"/>
              <a:t>för</a:t>
            </a:r>
            <a:r>
              <a:rPr dirty="0" smtClean="0"/>
              <a:t> goda </a:t>
            </a:r>
            <a:r>
              <a:rPr dirty="0" err="1" smtClean="0"/>
              <a:t>exempel</a:t>
            </a:r>
            <a:r>
              <a:rPr dirty="0" smtClean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dirty="0" err="1" smtClean="0"/>
              <a:t>på</a:t>
            </a:r>
            <a:r>
              <a:rPr dirty="0" smtClean="0"/>
              <a:t> arbetsmiljöåtgärder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 smtClean="0"/>
              <a:t>Exempel på innovativa arbetsmiljöstrategier på arbetsplatsen lyfts fram</a:t>
            </a:r>
          </a:p>
          <a:p>
            <a:r>
              <a:rPr dirty="0" smtClean="0"/>
              <a:t>Organisationer belönas för framgångsrika och hållbara initiativ som främjar en sund och säker arbetsmiljö genom hela arbetslivet</a:t>
            </a:r>
          </a:p>
          <a:p>
            <a:r>
              <a:rPr dirty="0" smtClean="0"/>
              <a:t>Öppen för organisationer i</a:t>
            </a:r>
          </a:p>
          <a:p>
            <a:pPr lvl="1"/>
            <a:r>
              <a:rPr dirty="0" smtClean="0"/>
              <a:t>EU:s medlemstater</a:t>
            </a:r>
          </a:p>
          <a:p>
            <a:pPr lvl="1"/>
            <a:r>
              <a:rPr dirty="0" smtClean="0"/>
              <a:t>kandidatländer</a:t>
            </a:r>
          </a:p>
          <a:p>
            <a:pPr lvl="1"/>
            <a:r>
              <a:rPr dirty="0" smtClean="0"/>
              <a:t>potentiella kandidatländer</a:t>
            </a:r>
          </a:p>
          <a:p>
            <a:pPr lvl="1"/>
            <a:r>
              <a:rPr dirty="0" smtClean="0"/>
              <a:t>Europeiska frihandelssammanslutningen (Efta).</a:t>
            </a:r>
          </a:p>
          <a:p>
            <a:r>
              <a:rPr dirty="0" smtClean="0"/>
              <a:t>Två faser:</a:t>
            </a:r>
          </a:p>
          <a:p>
            <a:pPr lvl="1"/>
            <a:r>
              <a:rPr dirty="0" smtClean="0"/>
              <a:t>Nationell nivå – nationella kontaktpunkter nominerar nationella vinnare</a:t>
            </a:r>
          </a:p>
          <a:p>
            <a:pPr lvl="1"/>
            <a:r>
              <a:rPr dirty="0" smtClean="0"/>
              <a:t>EU-nivå – officiella kampanjpartner och nationella vinnare</a:t>
            </a:r>
          </a:p>
          <a:p>
            <a:r>
              <a:rPr dirty="0" smtClean="0"/>
              <a:t>Vinnarna tillkännages vid prisceremonin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6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Kampanjresurser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08720"/>
            <a:ext cx="3905976" cy="2689606"/>
          </a:xfrm>
        </p:spPr>
        <p:txBody>
          <a:bodyPr>
            <a:noAutofit/>
          </a:bodyPr>
          <a:lstStyle/>
          <a:p>
            <a:r>
              <a:rPr dirty="0" smtClean="0"/>
              <a:t>Kampanjguide</a:t>
            </a:r>
          </a:p>
          <a:p>
            <a:r>
              <a:rPr dirty="0" smtClean="0"/>
              <a:t>Praktisk e-guide</a:t>
            </a:r>
          </a:p>
          <a:p>
            <a:r>
              <a:rPr dirty="0" smtClean="0"/>
              <a:t>Marknadsföringsmaterial</a:t>
            </a:r>
          </a:p>
          <a:p>
            <a:pPr lvl="1"/>
            <a:r>
              <a:rPr dirty="0" smtClean="0"/>
              <a:t>Kampanjbroschyr</a:t>
            </a:r>
          </a:p>
          <a:p>
            <a:pPr lvl="1"/>
            <a:r>
              <a:rPr dirty="0" smtClean="0"/>
              <a:t>Folder om Europeiska utmärkelsen för goda exempel på arbetsmiljöåtgärder</a:t>
            </a:r>
          </a:p>
          <a:p>
            <a:pPr lvl="1"/>
            <a:r>
              <a:rPr dirty="0" smtClean="0"/>
              <a:t>Affisch</a:t>
            </a:r>
          </a:p>
          <a:p>
            <a:pPr lvl="1"/>
            <a:r>
              <a:rPr dirty="0" smtClean="0"/>
              <a:t>Video</a:t>
            </a:r>
          </a:p>
          <a:p>
            <a:pPr lvl="1"/>
            <a:r>
              <a:rPr dirty="0" smtClean="0"/>
              <a:t>Infografik</a:t>
            </a:r>
          </a:p>
          <a:p>
            <a:pPr lvl="1"/>
            <a:r>
              <a:rPr dirty="0" smtClean="0"/>
              <a:t>Webbannons, e-postsignatur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6016" y="908721"/>
            <a:ext cx="3744416" cy="24900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Napo-film</a:t>
            </a:r>
          </a:p>
          <a:p>
            <a:r>
              <a:rPr dirty="0" smtClean="0"/>
              <a:t>Material från Europaparlamentets pilotprojekt ”Säkra och hälsosamma arbetsplatser för alla åldrar”</a:t>
            </a:r>
          </a:p>
          <a:p>
            <a:r>
              <a:rPr dirty="0" smtClean="0"/>
              <a:t>Modul för </a:t>
            </a:r>
            <a:r>
              <a:rPr dirty="0" err="1" smtClean="0"/>
              <a:t>interaktiv</a:t>
            </a:r>
            <a:r>
              <a:rPr dirty="0" smtClean="0"/>
              <a:t> web</a:t>
            </a:r>
            <a:r>
              <a:rPr lang="sv-SE" dirty="0" smtClean="0"/>
              <a:t>bas-</a:t>
            </a:r>
            <a:r>
              <a:rPr dirty="0" err="1" smtClean="0"/>
              <a:t>erad</a:t>
            </a:r>
            <a:r>
              <a:rPr dirty="0" smtClean="0"/>
              <a:t> riskbedömning (OiRA)</a:t>
            </a:r>
          </a:p>
          <a:p>
            <a:r>
              <a:rPr dirty="0" smtClean="0"/>
              <a:t>Rapporter</a:t>
            </a:r>
            <a:endParaRPr lang="sv-SE" dirty="0"/>
          </a:p>
        </p:txBody>
      </p:sp>
      <p:grpSp>
        <p:nvGrpSpPr>
          <p:cNvPr id="8" name="Group 7"/>
          <p:cNvGrpSpPr/>
          <p:nvPr/>
        </p:nvGrpSpPr>
        <p:grpSpPr>
          <a:xfrm>
            <a:off x="5404934" y="4026399"/>
            <a:ext cx="2695458" cy="2066897"/>
            <a:chOff x="5055847" y="3697337"/>
            <a:chExt cx="3451762" cy="26468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2209" y="4153277"/>
              <a:ext cx="1425400" cy="2050458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55708">
              <a:off x="5690174" y="3697337"/>
              <a:ext cx="1890947" cy="2646837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5847" y="4015391"/>
              <a:ext cx="976448" cy="2050459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782230" y="4394294"/>
            <a:ext cx="3677447" cy="1626994"/>
            <a:chOff x="782230" y="4070389"/>
            <a:chExt cx="3913626" cy="1731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58647">
              <a:off x="2510346" y="4141754"/>
              <a:ext cx="2185510" cy="1660120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12683">
              <a:off x="1447245" y="4070389"/>
              <a:ext cx="2149853" cy="1659600"/>
            </a:xfrm>
            <a:prstGeom prst="rect">
              <a:avLst/>
            </a:prstGeom>
            <a:effectLst>
              <a:outerShdw blurRad="292100" dist="139700" dir="2700000" algn="ctr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11479">
              <a:off x="782230" y="4090239"/>
              <a:ext cx="1083924" cy="1659600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197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Mer information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dirty="0" smtClean="0"/>
              <a:t>Läs mer på kampanjwebbplatsen: </a:t>
            </a:r>
            <a:r>
              <a:rPr dirty="0"/>
              <a:t/>
            </a:r>
            <a:br>
              <a:rPr dirty="0"/>
            </a:br>
            <a:r>
              <a:rPr lang="en-GB" u="sng" dirty="0" smtClean="0">
                <a:solidFill>
                  <a:schemeClr val="tx1"/>
                </a:solidFill>
                <a:hlinkClick r:id="rId3"/>
              </a:rPr>
              <a:t>www.healthy-workplaces.eu/sv</a:t>
            </a:r>
            <a:r>
              <a:rPr dirty="0" smtClean="0"/>
              <a:t> </a:t>
            </a:r>
            <a:endParaRPr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r>
              <a:rPr dirty="0" smtClean="0"/>
              <a:t>Prenumerera på vårt </a:t>
            </a:r>
            <a:r>
              <a:rPr dirty="0" err="1" smtClean="0"/>
              <a:t>kampanjnyhetsbrev</a:t>
            </a:r>
            <a:r>
              <a:rPr dirty="0" smtClean="0"/>
              <a:t>:</a:t>
            </a:r>
            <a:r>
              <a:rPr lang="fr-FR"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es-ES" u="sng" dirty="0">
                <a:hlinkClick r:id="rId4"/>
              </a:rPr>
              <a:t>https://healthy-workplaces.eu/en/healthy-workplaces-newsletter</a:t>
            </a:r>
            <a:r>
              <a:rPr dirty="0" smtClean="0"/>
              <a:t> 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dirty="0" smtClean="0"/>
              <a:t>Håll dig uppdaterad om aktiviteter och evenemang genom sociala medier: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r>
              <a:rPr dirty="0" smtClean="0"/>
              <a:t>Få information om evenemang i ditt land från din kontaktpunkt: </a:t>
            </a:r>
            <a:r>
              <a:rPr lang="en-GB" u="sng" dirty="0" smtClean="0">
                <a:solidFill>
                  <a:schemeClr val="tx1"/>
                </a:solidFill>
                <a:hlinkClick r:id="rId5"/>
              </a:rPr>
              <a:t>www.healthy-workplaces.eu/fops</a:t>
            </a:r>
            <a:r>
              <a:rPr dirty="0" smtClean="0"/>
              <a:t> </a:t>
            </a:r>
          </a:p>
          <a:p>
            <a:pPr marL="0" indent="0">
              <a:buNone/>
            </a:pPr>
            <a:endParaRPr lang="sv-SE" u="sng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  <p:pic>
        <p:nvPicPr>
          <p:cNvPr id="5" name="Picture 12" descr="https://lh4.googleusercontent.com/9Difi9bypu9-FoUsfFWpX6odYLLjXQk_q0aPxZBSFynecMOSLoKRKWRWIfZdXRGOdXMZCahrLBG6vWrwIeT-A26iDjTucgFVCP0Fuzr79BHW5kLJ3s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g.twimg.com/Twitter_logo_blu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72" y="4365104"/>
            <a:ext cx="53142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fbcdn-sphotos-b-a.akamaihd.net/hphotos-ak-xap1/t31.0-8/1271084_10152203108461729_809245696_o.png?dl=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cincoaescomunicacion.com/wp-content/uploads/2013/11/linkedin-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874" y="4365105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3611500" cy="23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Introduktion till kampanjen</a:t>
            </a:r>
            <a:endParaRPr lang="sv-SE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0000" y="1116000"/>
            <a:ext cx="7560000" cy="4860000"/>
          </a:xfrm>
          <a:prstGeom prst="rect">
            <a:avLst/>
          </a:prstGeom>
        </p:spPr>
        <p:txBody>
          <a:bodyPr/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Samordnas av Europeiska arbetsmiljöbyrån (EU-Osha)</a:t>
            </a:r>
          </a:p>
          <a:p>
            <a:r>
              <a:rPr dirty="0" smtClean="0"/>
              <a:t>Anordnas i fler än 30 länder</a:t>
            </a:r>
          </a:p>
          <a:p>
            <a:r>
              <a:rPr dirty="0" smtClean="0"/>
              <a:t>Stöds av ett nätverk av partner:</a:t>
            </a:r>
          </a:p>
          <a:p>
            <a:pPr lvl="1"/>
            <a:r>
              <a:rPr dirty="0" smtClean="0"/>
              <a:t>Nationella kontaktpunkter</a:t>
            </a:r>
          </a:p>
          <a:p>
            <a:pPr lvl="1"/>
            <a:r>
              <a:rPr dirty="0" smtClean="0"/>
              <a:t>Officiella kampanjpartner</a:t>
            </a:r>
          </a:p>
          <a:p>
            <a:pPr lvl="1"/>
            <a:r>
              <a:rPr dirty="0" smtClean="0"/>
              <a:t>Europeiska arbetsmarknadsparter </a:t>
            </a:r>
          </a:p>
          <a:p>
            <a:pPr lvl="1"/>
            <a:r>
              <a:rPr dirty="0" smtClean="0"/>
              <a:t>Mediepartner </a:t>
            </a:r>
          </a:p>
          <a:p>
            <a:pPr lvl="1"/>
            <a:r>
              <a:rPr dirty="0" smtClean="0"/>
              <a:t>Nätverket Enterprise Europe </a:t>
            </a:r>
          </a:p>
          <a:p>
            <a:pPr lvl="1"/>
            <a:r>
              <a:rPr dirty="0" smtClean="0"/>
              <a:t>EU-institutioner</a:t>
            </a:r>
          </a:p>
          <a:p>
            <a:pPr lvl="1"/>
            <a:r>
              <a:rPr dirty="0" smtClean="0"/>
              <a:t>Andra EU-organ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4D5"/>
              </a:clrFrom>
              <a:clrTo>
                <a:srgbClr val="EEF4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14" y="1701178"/>
            <a:ext cx="4457586" cy="49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4" r="25831"/>
          <a:stretch/>
        </p:blipFill>
        <p:spPr>
          <a:xfrm>
            <a:off x="6076464" y="3483006"/>
            <a:ext cx="1800200" cy="2921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t="11462" r="33537" b="10591"/>
          <a:stretch/>
        </p:blipFill>
        <p:spPr>
          <a:xfrm>
            <a:off x="4644008" y="3843046"/>
            <a:ext cx="1296144" cy="2754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Huvudsakliga mål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6000"/>
            <a:ext cx="7560000" cy="2385008"/>
          </a:xfrm>
        </p:spPr>
        <p:txBody>
          <a:bodyPr>
            <a:noAutofit/>
          </a:bodyPr>
          <a:lstStyle/>
          <a:p>
            <a:pPr lvl="0"/>
            <a:r>
              <a:rPr dirty="0" smtClean="0"/>
              <a:t>Främja hållbar arbetsmiljö och hälsosamt åldrande från början av arbetslivet</a:t>
            </a:r>
          </a:p>
          <a:p>
            <a:pPr lvl="0"/>
            <a:r>
              <a:rPr dirty="0" smtClean="0"/>
              <a:t>Framhålla vikten av förebyggande insatser genom hela arbetslivet</a:t>
            </a:r>
            <a:endParaRPr lang="sv-SE" dirty="0"/>
          </a:p>
          <a:p>
            <a:pPr lvl="0"/>
            <a:r>
              <a:rPr dirty="0" smtClean="0"/>
              <a:t>Hjälpa arbetsgivare och arbetstagare (inbegripet små och medelstora företag) genom att tillhandahålla information och verktyg för att hantera arbetsmiljöfrågor mot bakgrund av en åldrande arbetskraft</a:t>
            </a:r>
          </a:p>
          <a:p>
            <a:pPr lvl="0"/>
            <a:r>
              <a:rPr dirty="0" smtClean="0"/>
              <a:t>Främja utbyte av information och goda exempel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41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7938424" cy="489600"/>
          </a:xfrm>
        </p:spPr>
        <p:txBody>
          <a:bodyPr/>
          <a:lstStyle/>
          <a:p>
            <a:r>
              <a:rPr dirty="0" smtClean="0"/>
              <a:t>Vad handlar det om?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 smtClean="0"/>
              <a:t>Europas arbetskraft blir allt äldre – längre arbetsliv </a:t>
            </a:r>
          </a:p>
          <a:p>
            <a:r>
              <a:rPr dirty="0" smtClean="0"/>
              <a:t>Utmaningar som de demografiska förändringarna medför:</a:t>
            </a:r>
          </a:p>
          <a:p>
            <a:pPr lvl="1"/>
            <a:r>
              <a:rPr dirty="0" smtClean="0"/>
              <a:t>Allmän brist på arbetskraft</a:t>
            </a:r>
          </a:p>
          <a:p>
            <a:pPr lvl="1"/>
            <a:r>
              <a:rPr dirty="0" smtClean="0"/>
              <a:t>Brist på kvalificerad arbetskraft</a:t>
            </a:r>
          </a:p>
          <a:p>
            <a:pPr lvl="1"/>
            <a:r>
              <a:rPr dirty="0" smtClean="0"/>
              <a:t>Fler arbetstagare med hälsoproblem/kroniska sjukdomar</a:t>
            </a:r>
          </a:p>
          <a:p>
            <a:pPr lvl="1"/>
            <a:r>
              <a:rPr dirty="0" smtClean="0"/>
              <a:t>Problem kopplade till produktivitet och frånvaro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dirty="0" smtClean="0"/>
              <a:t>För att hantera arbetsmiljöfrågor mot bakgrund av en åldrande arbetskraft krävs det en tvärvetenskaplig strategi...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2153" y="3933056"/>
            <a:ext cx="4034117" cy="2160240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3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370472" cy="489600"/>
          </a:xfrm>
        </p:spPr>
        <p:txBody>
          <a:bodyPr/>
          <a:lstStyle/>
          <a:p>
            <a:r>
              <a:rPr dirty="0" smtClean="0"/>
              <a:t>Förebyggande insatser genom hela arbetslivet – helhetsperspektiv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 smtClean="0"/>
              <a:t>Människors arbetsförhållanden under tidiga perioder av livet påverkar deras hälsa senare i livet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dirty="0" smtClean="0"/>
              <a:t>Arbetsrelaterade olyckor, hälsoproblem och arbetssjukdomar måste förebyggas genom hela arbetslivet</a:t>
            </a:r>
          </a:p>
          <a:p>
            <a:r>
              <a:rPr dirty="0" smtClean="0"/>
              <a:t>Helhetsperspektiv som omfattar följande:</a:t>
            </a:r>
          </a:p>
          <a:p>
            <a:pPr lvl="1"/>
            <a:r>
              <a:rPr dirty="0" smtClean="0"/>
              <a:t>Arbetsmiljö och organisation</a:t>
            </a:r>
          </a:p>
          <a:p>
            <a:pPr lvl="1"/>
            <a:r>
              <a:rPr dirty="0" smtClean="0"/>
              <a:t>Utbildning och livslångt lärande</a:t>
            </a:r>
          </a:p>
          <a:p>
            <a:pPr lvl="1"/>
            <a:r>
              <a:rPr dirty="0" smtClean="0"/>
              <a:t>Ledarskap</a:t>
            </a:r>
            <a:endParaRPr lang="sv-SE" dirty="0"/>
          </a:p>
          <a:p>
            <a:pPr lvl="1"/>
            <a:r>
              <a:rPr dirty="0" smtClean="0"/>
              <a:t>Balans mellan arbete och fritid</a:t>
            </a:r>
          </a:p>
          <a:p>
            <a:pPr lvl="1"/>
            <a:r>
              <a:rPr dirty="0" smtClean="0"/>
              <a:t>Motivation</a:t>
            </a:r>
          </a:p>
          <a:p>
            <a:pPr lvl="1"/>
            <a:r>
              <a:rPr dirty="0" smtClean="0"/>
              <a:t>Karriärutveckling</a:t>
            </a:r>
          </a:p>
          <a:p>
            <a:pPr lvl="1"/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09487"/>
            <a:ext cx="3528392" cy="35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454589" y="188640"/>
            <a:ext cx="7561263" cy="490537"/>
          </a:xfrm>
        </p:spPr>
        <p:txBody>
          <a:bodyPr/>
          <a:lstStyle/>
          <a:p>
            <a:r>
              <a:rPr dirty="0" smtClean="0"/>
              <a:t>Begreppet arbetsförmåga</a:t>
            </a:r>
            <a:endParaRPr lang="sv-S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0000" y="1116000"/>
            <a:ext cx="8082440" cy="4977296"/>
          </a:xfrm>
          <a:prstGeom prst="rect">
            <a:avLst/>
          </a:prstGeom>
        </p:spPr>
        <p:txBody>
          <a:bodyPr>
            <a:normAutofit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Begreppet arbetsförmåga – balansen mellan arbetets krav och individens resurser</a:t>
            </a:r>
          </a:p>
          <a:p>
            <a:r>
              <a:rPr dirty="0" smtClean="0"/>
              <a:t>De krav som arbetet ställer påverkas av</a:t>
            </a:r>
          </a:p>
          <a:p>
            <a:pPr lvl="1"/>
            <a:r>
              <a:rPr dirty="0" smtClean="0"/>
              <a:t>arbetsinnehåll, arbetsbelastning, arbetsorganisation</a:t>
            </a:r>
          </a:p>
          <a:p>
            <a:pPr lvl="1"/>
            <a:r>
              <a:rPr dirty="0" smtClean="0"/>
              <a:t>arbetsmiljö och gemenskap</a:t>
            </a:r>
          </a:p>
          <a:p>
            <a:pPr lvl="1"/>
            <a:r>
              <a:rPr dirty="0" smtClean="0"/>
              <a:t>ledarskap.</a:t>
            </a:r>
          </a:p>
          <a:p>
            <a:r>
              <a:rPr dirty="0" smtClean="0"/>
              <a:t>Individens resurser är beroende av</a:t>
            </a:r>
          </a:p>
          <a:p>
            <a:pPr lvl="1"/>
            <a:r>
              <a:rPr dirty="0" smtClean="0"/>
              <a:t>hälsa och funktionsförmåga </a:t>
            </a:r>
          </a:p>
          <a:p>
            <a:pPr lvl="1"/>
            <a:r>
              <a:rPr dirty="0" smtClean="0"/>
              <a:t>färdigheter och kompetens</a:t>
            </a:r>
          </a:p>
          <a:p>
            <a:pPr lvl="1"/>
            <a:r>
              <a:rPr dirty="0" smtClean="0"/>
              <a:t>värderingar, attityder, motivation.</a:t>
            </a:r>
          </a:p>
          <a:p>
            <a:r>
              <a:rPr dirty="0" smtClean="0"/>
              <a:t>För att främja arbetsförmågan krävs</a:t>
            </a:r>
          </a:p>
          <a:p>
            <a:pPr lvl="1"/>
            <a:r>
              <a:rPr dirty="0" smtClean="0"/>
              <a:t>bra ledarskap</a:t>
            </a:r>
          </a:p>
          <a:p>
            <a:pPr lvl="1"/>
            <a:r>
              <a:rPr dirty="0" smtClean="0"/>
              <a:t>arbetstagarmedverkan</a:t>
            </a:r>
          </a:p>
          <a:p>
            <a:pPr lvl="1"/>
            <a:r>
              <a:rPr dirty="0" smtClean="0"/>
              <a:t>samarbete mellan ledning och arbetstagare.</a:t>
            </a:r>
          </a:p>
          <a:p>
            <a:r>
              <a:rPr dirty="0" smtClean="0"/>
              <a:t>Arbetsförmågeindex</a:t>
            </a:r>
          </a:p>
          <a:p>
            <a:pPr marL="252000" lvl="1" indent="0">
              <a:buFont typeface="Arial" pitchFamily="34" charset="0"/>
              <a:buNone/>
            </a:pPr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547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0000" y="180000"/>
            <a:ext cx="7559873" cy="489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dirty="0" smtClean="0"/>
              <a:t>Mångfaldshänsyn vid riskbedömningar</a:t>
            </a:r>
            <a:endParaRPr lang="sv-SE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000" y="908720"/>
            <a:ext cx="7794408" cy="547260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52000" indent="-252000" algn="l" defTabSz="4572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8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00" indent="-180000" algn="l" defTabSz="4572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750" indent="-285750" algn="l" defTabSz="4572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2000" indent="-180000" algn="l" defTabSz="4572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900" dirty="0" smtClean="0"/>
              <a:t>Riskbedömning utgör hörnstenen i fråga om hantering av arbetsmiljöfrågor i Europa</a:t>
            </a:r>
          </a:p>
          <a:p>
            <a:pPr>
              <a:lnSpc>
                <a:spcPct val="110000"/>
              </a:lnSpc>
            </a:pPr>
            <a:r>
              <a:rPr lang="en-GB" sz="1900" dirty="0" smtClean="0"/>
              <a:t>Skillnader mellan individer, t.ex. följande, bör beaktas:</a:t>
            </a:r>
          </a:p>
          <a:p>
            <a:pPr lvl="1">
              <a:lnSpc>
                <a:spcPct val="110000"/>
              </a:lnSpc>
            </a:pPr>
            <a:r>
              <a:rPr lang="en-GB" sz="1900" dirty="0"/>
              <a:t>Ålder</a:t>
            </a:r>
          </a:p>
          <a:p>
            <a:pPr lvl="1">
              <a:lnSpc>
                <a:spcPct val="110000"/>
              </a:lnSpc>
            </a:pPr>
            <a:r>
              <a:rPr lang="en-GB" sz="1900" dirty="0"/>
              <a:t>Kön</a:t>
            </a:r>
          </a:p>
          <a:p>
            <a:pPr lvl="1">
              <a:lnSpc>
                <a:spcPct val="110000"/>
              </a:lnSpc>
            </a:pPr>
            <a:r>
              <a:rPr lang="en-GB" sz="1900" dirty="0"/>
              <a:t>Funktionshinder</a:t>
            </a:r>
          </a:p>
          <a:p>
            <a:pPr lvl="1">
              <a:lnSpc>
                <a:spcPct val="110000"/>
              </a:lnSpc>
            </a:pPr>
            <a:r>
              <a:rPr lang="en-GB" sz="1900" dirty="0"/>
              <a:t>Invandrarbakgrund</a:t>
            </a:r>
          </a:p>
          <a:p>
            <a:pPr>
              <a:lnSpc>
                <a:spcPct val="110000"/>
              </a:lnSpc>
            </a:pPr>
            <a:r>
              <a:rPr lang="en-GB" sz="1900" dirty="0" smtClean="0"/>
              <a:t>För unga arbetstagare bör följande beaktas:</a:t>
            </a:r>
          </a:p>
          <a:p>
            <a:pPr lvl="1">
              <a:lnSpc>
                <a:spcPct val="110000"/>
              </a:lnSpc>
            </a:pPr>
            <a:r>
              <a:rPr lang="en-GB" sz="1900" dirty="0" smtClean="0"/>
              <a:t>Fysisk och intellektuell utveckling</a:t>
            </a:r>
          </a:p>
          <a:p>
            <a:pPr lvl="1">
              <a:lnSpc>
                <a:spcPct val="110000"/>
              </a:lnSpc>
            </a:pPr>
            <a:r>
              <a:rPr lang="en-GB" sz="1900" dirty="0" smtClean="0"/>
              <a:t>Mognadsgrad</a:t>
            </a:r>
          </a:p>
          <a:p>
            <a:pPr lvl="1">
              <a:lnSpc>
                <a:spcPct val="110000"/>
              </a:lnSpc>
            </a:pPr>
            <a:r>
              <a:rPr lang="en-GB" sz="1900" dirty="0" smtClean="0"/>
              <a:t>Erfarenhet (bristande)</a:t>
            </a:r>
          </a:p>
          <a:p>
            <a:pPr>
              <a:lnSpc>
                <a:spcPct val="110000"/>
              </a:lnSpc>
            </a:pPr>
            <a:r>
              <a:rPr lang="en-GB" sz="1900" dirty="0" smtClean="0"/>
              <a:t>För äldre arbetstagare bör följande beaktas:</a:t>
            </a:r>
          </a:p>
          <a:p>
            <a:pPr lvl="1">
              <a:lnSpc>
                <a:spcPct val="110000"/>
              </a:lnSpc>
            </a:pPr>
            <a:r>
              <a:rPr lang="en-GB" sz="1900" dirty="0" smtClean="0"/>
              <a:t>Högrisksituationer (t.ex. skiftarbete, hög fysisk arbetsbelastning, extrema temperaturer)</a:t>
            </a:r>
          </a:p>
          <a:p>
            <a:pPr>
              <a:lnSpc>
                <a:spcPct val="110000"/>
              </a:lnSpc>
            </a:pPr>
            <a:r>
              <a:rPr lang="en-GB" sz="1900" dirty="0"/>
              <a:t>Äldre arbetstagare är ingen homogen grupp och skillnaderna mellan individer ökar med åldern i fråga om </a:t>
            </a:r>
            <a:r>
              <a:rPr lang="en-GB" sz="1900" dirty="0" err="1"/>
              <a:t>såväl</a:t>
            </a:r>
            <a:r>
              <a:rPr lang="en-GB" sz="1900" dirty="0"/>
              <a:t> </a:t>
            </a:r>
            <a:r>
              <a:rPr lang="en-GB" sz="1900" dirty="0" err="1" smtClean="0"/>
              <a:t>funktions-förmåga</a:t>
            </a:r>
            <a:r>
              <a:rPr lang="en-GB" sz="1900" dirty="0" smtClean="0"/>
              <a:t> </a:t>
            </a:r>
            <a:r>
              <a:rPr lang="en-GB" sz="1900" dirty="0"/>
              <a:t>som hälsotillstånd</a:t>
            </a:r>
          </a:p>
          <a:p>
            <a:pPr>
              <a:lnSpc>
                <a:spcPct val="110000"/>
              </a:lnSpc>
            </a:pPr>
            <a:r>
              <a:rPr lang="en-GB" sz="1900" dirty="0" smtClean="0"/>
              <a:t>Därför bör fokus läggas på de krav som arbetet ställer </a:t>
            </a:r>
            <a:r>
              <a:rPr lang="en-GB" sz="1900" dirty="0" err="1" smtClean="0"/>
              <a:t>i</a:t>
            </a:r>
            <a:r>
              <a:rPr lang="en-GB" sz="1900" dirty="0" smtClean="0"/>
              <a:t> </a:t>
            </a:r>
            <a:br>
              <a:rPr lang="en-GB" sz="1900" dirty="0" smtClean="0"/>
            </a:br>
            <a:r>
              <a:rPr lang="en-GB" sz="1900" dirty="0" err="1" smtClean="0"/>
              <a:t>förhållande</a:t>
            </a:r>
            <a:r>
              <a:rPr lang="en-GB" sz="1900" dirty="0" smtClean="0"/>
              <a:t> till individens förmåga och hälsa</a:t>
            </a:r>
          </a:p>
        </p:txBody>
      </p:sp>
    </p:spTree>
    <p:extLst>
      <p:ext uri="{BB962C8B-B14F-4D97-AF65-F5344CB8AC3E}">
        <p14:creationId xmlns:p14="http://schemas.microsoft.com/office/powerpoint/2010/main" val="27309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Anpassa arbetsplatsen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 smtClean="0"/>
              <a:t>Arbetet bör anpassas till individens förmåga, kompetens och hälsostatus samt till andra mångfaldsfaktorer</a:t>
            </a:r>
          </a:p>
          <a:p>
            <a:r>
              <a:rPr dirty="0" smtClean="0"/>
              <a:t>Dynamisk och fortgående process genom hela arbetslivet</a:t>
            </a:r>
          </a:p>
          <a:p>
            <a:r>
              <a:rPr dirty="0" smtClean="0"/>
              <a:t>Exempel på förändringar utifrån funktionsförmåga:</a:t>
            </a:r>
          </a:p>
          <a:p>
            <a:pPr lvl="1"/>
            <a:r>
              <a:rPr dirty="0" smtClean="0"/>
              <a:t>Användning av utrustning</a:t>
            </a:r>
          </a:p>
          <a:p>
            <a:pPr lvl="1"/>
            <a:r>
              <a:rPr dirty="0" smtClean="0"/>
              <a:t>Bra ergonomisk utformning</a:t>
            </a:r>
          </a:p>
          <a:p>
            <a:pPr lvl="1"/>
            <a:r>
              <a:rPr dirty="0" smtClean="0"/>
              <a:t>Omorganisering av arbetet</a:t>
            </a:r>
          </a:p>
          <a:p>
            <a:pPr lvl="1"/>
            <a:r>
              <a:rPr dirty="0" smtClean="0"/>
              <a:t>Arbetsrotation</a:t>
            </a:r>
          </a:p>
          <a:p>
            <a:r>
              <a:rPr dirty="0" smtClean="0"/>
              <a:t>Bra arbetsplatsutformning och organisation gagnar medarbetare i alla åldrar</a:t>
            </a:r>
          </a:p>
          <a:p>
            <a:pPr lvl="1"/>
            <a:endParaRPr lang="sv-SE" dirty="0" smtClean="0"/>
          </a:p>
          <a:p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0112" y="4149080"/>
            <a:ext cx="3899647" cy="2088232"/>
          </a:xfrm>
          <a:prstGeom prst="rect">
            <a:avLst/>
          </a:prstGeom>
          <a:effectLst>
            <a:outerShdw blurRad="292100" dist="139700" dir="2700000" algn="ctr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8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80000"/>
            <a:ext cx="8298464" cy="489600"/>
          </a:xfrm>
        </p:spPr>
        <p:txBody>
          <a:bodyPr/>
          <a:lstStyle/>
          <a:p>
            <a:r>
              <a:rPr dirty="0" smtClean="0"/>
              <a:t>Förebyggande av sjukpensionering, </a:t>
            </a:r>
            <a:r>
              <a:rPr dirty="0" err="1" smtClean="0"/>
              <a:t>rehabilitering</a:t>
            </a:r>
            <a:r>
              <a:rPr dirty="0" smtClean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dirty="0" err="1" smtClean="0"/>
              <a:t>och</a:t>
            </a:r>
            <a:r>
              <a:rPr dirty="0" smtClean="0"/>
              <a:t> strategier för återgång till arbete</a:t>
            </a:r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0" y="908720"/>
            <a:ext cx="9144000" cy="4968552"/>
          </a:xfrm>
          <a:prstGeom prst="rect">
            <a:avLst/>
          </a:prstGeom>
          <a:blipFill dpi="0" rotWithShape="1">
            <a:blip r:embed="rId2" cstate="email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052736"/>
            <a:ext cx="8082440" cy="339312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dirty="0" smtClean="0"/>
              <a:t>Att arbeta är bra för hälsan under förutsättning att arbetsvillkoren är anständiga</a:t>
            </a:r>
          </a:p>
          <a:p>
            <a:pPr>
              <a:lnSpc>
                <a:spcPct val="90000"/>
              </a:lnSpc>
            </a:pPr>
            <a:r>
              <a:rPr dirty="0" smtClean="0"/>
              <a:t>Långvarig sjukfrånvaro kan leda till psykiska problem</a:t>
            </a:r>
            <a:endParaRPr lang="sv-SE" dirty="0"/>
          </a:p>
          <a:p>
            <a:pPr>
              <a:lnSpc>
                <a:spcPct val="90000"/>
              </a:lnSpc>
            </a:pPr>
            <a:r>
              <a:rPr dirty="0" smtClean="0"/>
              <a:t>Hälsoproblem är den vanligaste orsaken till att en person lämnar arbetslivet i förtid</a:t>
            </a:r>
          </a:p>
          <a:p>
            <a:pPr>
              <a:lnSpc>
                <a:spcPct val="90000"/>
              </a:lnSpc>
            </a:pPr>
            <a:r>
              <a:rPr dirty="0" smtClean="0"/>
              <a:t>Viktigt att hjälpa människor med hälsoproblem att förbli i sysselsättning genom rehabilitering och strategier för återgång till arbete</a:t>
            </a:r>
          </a:p>
          <a:p>
            <a:pPr>
              <a:lnSpc>
                <a:spcPct val="90000"/>
              </a:lnSpc>
            </a:pPr>
            <a:r>
              <a:rPr dirty="0" smtClean="0"/>
              <a:t>Goda exempel:</a:t>
            </a:r>
          </a:p>
          <a:p>
            <a:pPr lvl="1">
              <a:lnSpc>
                <a:spcPct val="90000"/>
              </a:lnSpc>
            </a:pPr>
            <a:r>
              <a:rPr dirty="0" smtClean="0"/>
              <a:t>Sjukskrivning ersätts av friskskrivning – Storbritannien</a:t>
            </a:r>
          </a:p>
          <a:p>
            <a:pPr lvl="1">
              <a:lnSpc>
                <a:spcPct val="90000"/>
              </a:lnSpc>
            </a:pPr>
            <a:r>
              <a:rPr dirty="0" smtClean="0"/>
              <a:t>Projekt för återgång till arbetet – Danmark</a:t>
            </a:r>
          </a:p>
          <a:p>
            <a:pPr lvl="1">
              <a:lnSpc>
                <a:spcPct val="90000"/>
              </a:lnSpc>
            </a:pPr>
            <a:r>
              <a:rPr dirty="0" smtClean="0"/>
              <a:t>Programmet fit2work – Österrike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0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2.xml><?xml version="1.0" encoding="utf-8"?>
<a:theme xmlns:a="http://schemas.openxmlformats.org/drawingml/2006/main" name="3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3.xml><?xml version="1.0" encoding="utf-8"?>
<a:theme xmlns:a="http://schemas.openxmlformats.org/drawingml/2006/main" name="4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FD70B972-CDE6-4F19-8E81-5694D6724DF7}"/>
    </a:ext>
  </a:extLst>
</a:theme>
</file>

<file path=ppt/theme/theme4.xml><?xml version="1.0" encoding="utf-8"?>
<a:theme xmlns:a="http://schemas.openxmlformats.org/drawingml/2006/main" name="1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EB0B2771-6457-4C56-BC0B-D9E8C1F7A483}"/>
    </a:ext>
  </a:extLst>
</a:theme>
</file>

<file path=ppt/theme/theme5.xml><?xml version="1.0" encoding="utf-8"?>
<a:theme xmlns:a="http://schemas.openxmlformats.org/drawingml/2006/main" name="2_EUOSHA Campaign 2013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.potx" id="{96FBD0AC-75B8-450B-9CBE-D003EECFB2D9}" vid="{B119B0FD-36AC-4EB3-888E-DF2D373E34D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EUOSHA Campaign 2016-4-3-Extended</Template>
  <TotalTime>328</TotalTime>
  <Words>851</Words>
  <Application>Microsoft Office PowerPoint</Application>
  <PresentationFormat>On-screen Show (4:3)</PresentationFormat>
  <Paragraphs>174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Trebuchet MS</vt:lpstr>
      <vt:lpstr>Wingdings</vt:lpstr>
      <vt:lpstr>EUOSHA Campaign 2013</vt:lpstr>
      <vt:lpstr>3_EUOSHA Campaign 2013</vt:lpstr>
      <vt:lpstr>4_EUOSHA Campaign 2013</vt:lpstr>
      <vt:lpstr>1_EUOSHA Campaign 2013</vt:lpstr>
      <vt:lpstr>2_EUOSHA Campaign 2013</vt:lpstr>
      <vt:lpstr>En sund och säker arbetsmiljö genom hela arbetslivet</vt:lpstr>
      <vt:lpstr>PowerPoint Presentation</vt:lpstr>
      <vt:lpstr>Huvudsakliga mål</vt:lpstr>
      <vt:lpstr>Vad handlar det om?</vt:lpstr>
      <vt:lpstr>Förebyggande insatser genom hela arbetslivet – helhetsperspektiv</vt:lpstr>
      <vt:lpstr>Begreppet arbetsförmåga</vt:lpstr>
      <vt:lpstr>PowerPoint Presentation</vt:lpstr>
      <vt:lpstr>Anpassa arbetsplatsen</vt:lpstr>
      <vt:lpstr>Förebyggande av sjukpensionering, rehabilitering  och strategier för återgång till arbete</vt:lpstr>
      <vt:lpstr>PowerPoint Presentation</vt:lpstr>
      <vt:lpstr>PowerPoint Presentation</vt:lpstr>
      <vt:lpstr>Hantering av personalfrågor och arbetsmiljöfrågor</vt:lpstr>
      <vt:lpstr>Vilka är fördelarna?</vt:lpstr>
      <vt:lpstr>PowerPoint Presentation</vt:lpstr>
      <vt:lpstr>Viktiga datum</vt:lpstr>
      <vt:lpstr>Erbjudande om att bli kampanjpartner</vt:lpstr>
      <vt:lpstr>Europeiska utmärkelsen för goda exempel  på arbetsmiljöåtgärder</vt:lpstr>
      <vt:lpstr>Kampanjresurser</vt:lpstr>
      <vt:lpstr>Mer information</vt:lpstr>
    </vt:vector>
  </TitlesOfParts>
  <Company>EU-OSHA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Workplaces for All Ages</dc:title>
  <dc:creator>Estelle VIARD</dc:creator>
  <cp:lastModifiedBy>Estelle VIARD</cp:lastModifiedBy>
  <cp:revision>9</cp:revision>
  <dcterms:created xsi:type="dcterms:W3CDTF">2015-11-25T10:26:49Z</dcterms:created>
  <dcterms:modified xsi:type="dcterms:W3CDTF">2016-02-18T14:48:46Z</dcterms:modified>
</cp:coreProperties>
</file>