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  <p:sldMasterId id="2147483835" r:id="rId2"/>
    <p:sldMasterId id="2147483848" r:id="rId3"/>
    <p:sldMasterId id="2147483812" r:id="rId4"/>
    <p:sldMasterId id="2147483824" r:id="rId5"/>
  </p:sldMasterIdLst>
  <p:notesMasterIdLst>
    <p:notesMasterId r:id="rId25"/>
  </p:notes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52" autoAdjust="0"/>
    <p:restoredTop sz="94660"/>
  </p:normalViewPr>
  <p:slideViewPr>
    <p:cSldViewPr>
      <p:cViewPr varScale="1">
        <p:scale>
          <a:sx n="116" d="100"/>
          <a:sy n="116" d="100"/>
        </p:scale>
        <p:origin x="13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FF42-B725-46CE-9BFA-ABC3EAFA3FF7}" type="datetimeFigureOut">
              <a:rPr lang="en-GB" smtClean="0"/>
              <a:t>06/04/2016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AE09B-B487-4878-8F43-2C692C751036}" type="slidenum">
              <a:rPr lang="en-GB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8541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FBEF3-47C7-473F-9126-4F7B052C5365}" type="slidenum">
              <a:rPr lang="en-GB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1881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jpeg"/><Relationship Id="rId4" Type="http://schemas.openxmlformats.org/officeDocument/2006/relationships/image" Target="../media/image5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jpeg"/><Relationship Id="rId4" Type="http://schemas.openxmlformats.org/officeDocument/2006/relationships/image" Target="../media/image5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5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5" descr="111004_EU-OSHA_HW_PPT_cov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4" y="838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3564000"/>
            <a:ext cx="7646400" cy="928800"/>
          </a:xfrm>
        </p:spPr>
        <p:txBody>
          <a:bodyPr lIns="0" tIns="0" rIns="0" bIns="0" anchor="t" anchorCtr="0"/>
          <a:lstStyle>
            <a:lvl1pPr algn="l">
              <a:defRPr sz="3200" b="1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6408723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7" name="Bild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500" y="5518908"/>
            <a:ext cx="1146175" cy="70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platzhalter 2"/>
          <p:cNvSpPr txBox="1">
            <a:spLocks/>
          </p:cNvSpPr>
          <p:nvPr/>
        </p:nvSpPr>
        <p:spPr>
          <a:xfrm>
            <a:off x="450850" y="6410325"/>
            <a:ext cx="7439025" cy="32702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dirty="0" smtClean="0"/>
              <a:t>La salute e la sicurezza sul lavoro riguardano tutti. Un bene per te. Un bene per l'azienda.</a:t>
            </a:r>
            <a:endParaRPr lang="it-IT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0"/>
          </p:nvPr>
        </p:nvSpPr>
        <p:spPr>
          <a:xfrm>
            <a:off x="450000" y="4626000"/>
            <a:ext cx="7646400" cy="675208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668" y="-4762"/>
            <a:ext cx="951779" cy="6876000"/>
          </a:xfrm>
          <a:prstGeom prst="rect">
            <a:avLst/>
          </a:prstGeom>
        </p:spPr>
      </p:pic>
      <p:pic>
        <p:nvPicPr>
          <p:cNvPr id="17" name="Bild 4" descr="111004_EU-OSHA_PPT_EU log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75138" y="5908675"/>
            <a:ext cx="4746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01568"/>
          </a:xfrm>
          <a:prstGeom prst="rect">
            <a:avLst/>
          </a:prstGeom>
        </p:spPr>
      </p:pic>
      <p:pic>
        <p:nvPicPr>
          <p:cNvPr id="14" name="Picture 5" descr="PPT_Curve_white_transparen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97668" y="-87543"/>
            <a:ext cx="951779" cy="695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277" y="5472731"/>
            <a:ext cx="672123" cy="76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581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756000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030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820" y="1116000"/>
            <a:ext cx="489600" cy="486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664228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33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425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5" descr="111004_EU-OSHA_HW_PPT_cov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4" y="838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3564000"/>
            <a:ext cx="7646400" cy="928800"/>
          </a:xfrm>
        </p:spPr>
        <p:txBody>
          <a:bodyPr lIns="0" tIns="0" rIns="0" bIns="0" anchor="t" anchorCtr="0"/>
          <a:lstStyle>
            <a:lvl1pPr algn="l">
              <a:defRPr sz="3200" b="1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6408723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0" name="Textplatzhalter 2"/>
          <p:cNvSpPr txBox="1">
            <a:spLocks/>
          </p:cNvSpPr>
          <p:nvPr/>
        </p:nvSpPr>
        <p:spPr>
          <a:xfrm>
            <a:off x="450850" y="6410325"/>
            <a:ext cx="7439025" cy="32702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dirty="0" smtClean="0"/>
              <a:t>La salute e la sicurezza sul lavoro riguardano tutti. Un bene per te. Un bene per l'azienda.</a:t>
            </a:r>
            <a:endParaRPr lang="it-IT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0"/>
          </p:nvPr>
        </p:nvSpPr>
        <p:spPr>
          <a:xfrm>
            <a:off x="450000" y="4626000"/>
            <a:ext cx="7646400" cy="675208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668" y="-4762"/>
            <a:ext cx="951779" cy="6876000"/>
          </a:xfrm>
          <a:prstGeom prst="rect">
            <a:avLst/>
          </a:prstGeom>
        </p:spPr>
      </p:pic>
      <p:pic>
        <p:nvPicPr>
          <p:cNvPr id="17" name="Bild 4" descr="111004_EU-OSHA_PPT_EU 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75138" y="5908675"/>
            <a:ext cx="4746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01568"/>
          </a:xfrm>
          <a:prstGeom prst="rect">
            <a:avLst/>
          </a:prstGeom>
        </p:spPr>
      </p:pic>
      <p:pic>
        <p:nvPicPr>
          <p:cNvPr id="14" name="Picture 5" descr="PPT_Curve_white_transparen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97668" y="-87543"/>
            <a:ext cx="951779" cy="695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Bild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500" y="5518908"/>
            <a:ext cx="1146175" cy="70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277" y="5472731"/>
            <a:ext cx="672123" cy="76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59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116000"/>
            <a:ext cx="756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98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5" descr="111004_EU-OSHA_HW_PPT_cov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4" y="838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1360800"/>
            <a:ext cx="7646400" cy="1461600"/>
          </a:xfrm>
        </p:spPr>
        <p:txBody>
          <a:bodyPr lIns="0" tIns="0" rIns="0" bIns="0" anchor="t" anchorCtr="0"/>
          <a:lstStyle>
            <a:lvl1pPr>
              <a:defRPr sz="3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400" y="3240000"/>
            <a:ext cx="7214400" cy="1269120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6408723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9" name="Textplatzhalter 2"/>
          <p:cNvSpPr txBox="1">
            <a:spLocks/>
          </p:cNvSpPr>
          <p:nvPr/>
        </p:nvSpPr>
        <p:spPr>
          <a:xfrm>
            <a:off x="450850" y="6410325"/>
            <a:ext cx="7439025" cy="32702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dirty="0" smtClean="0"/>
              <a:t>La salute e la sicurezza sul lavoro riguardano tutti. Un bene per te. Un bene per l'azienda.</a:t>
            </a:r>
            <a:endParaRPr lang="it-IT" dirty="0"/>
          </a:p>
        </p:txBody>
      </p:sp>
      <p:pic>
        <p:nvPicPr>
          <p:cNvPr id="12" name="Bild 4" descr="111004_EU-OSHA_PPT_EU 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5138" y="5908675"/>
            <a:ext cx="4746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Bild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500" y="5518908"/>
            <a:ext cx="1146175" cy="70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277" y="5472731"/>
            <a:ext cx="672123" cy="76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934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48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1115999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00" y="1116000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440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" y="1655999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0000" y="1656000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21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2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740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116000"/>
            <a:ext cx="756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98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540000"/>
          </a:xfrm>
        </p:spPr>
        <p:txBody>
          <a:bodyPr anchor="b"/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000" y="1116000"/>
            <a:ext cx="4279869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0" y="1116000"/>
            <a:ext cx="2880000" cy="48600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6972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116000"/>
            <a:ext cx="4049992" cy="900000"/>
          </a:xfrm>
        </p:spPr>
        <p:txBody>
          <a:bodyPr anchor="b">
            <a:normAutofit/>
          </a:bodyPr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" y="2016000"/>
            <a:ext cx="4050000" cy="39600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614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756000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6020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820" y="1116000"/>
            <a:ext cx="489600" cy="486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664228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9155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50449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5" descr="111004_EU-OSHA_HW_PPT_cov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4" y="838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3564000"/>
            <a:ext cx="7646400" cy="928800"/>
          </a:xfrm>
        </p:spPr>
        <p:txBody>
          <a:bodyPr lIns="0" tIns="0" rIns="0" bIns="0" anchor="t" anchorCtr="0"/>
          <a:lstStyle>
            <a:lvl1pPr algn="l">
              <a:defRPr sz="3200" b="1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6408723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0" name="Textplatzhalter 2"/>
          <p:cNvSpPr txBox="1">
            <a:spLocks/>
          </p:cNvSpPr>
          <p:nvPr/>
        </p:nvSpPr>
        <p:spPr>
          <a:xfrm>
            <a:off x="450850" y="6410325"/>
            <a:ext cx="7439025" cy="32702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dirty="0" smtClean="0"/>
              <a:t>La salute e la sicurezza sul lavoro riguardano tutti. Un bene per te. Un bene per l'azienda.</a:t>
            </a:r>
            <a:endParaRPr lang="it-IT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0"/>
          </p:nvPr>
        </p:nvSpPr>
        <p:spPr>
          <a:xfrm>
            <a:off x="450000" y="4626000"/>
            <a:ext cx="7646400" cy="675208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668" y="-4762"/>
            <a:ext cx="951779" cy="6876000"/>
          </a:xfrm>
          <a:prstGeom prst="rect">
            <a:avLst/>
          </a:prstGeom>
        </p:spPr>
      </p:pic>
      <p:pic>
        <p:nvPicPr>
          <p:cNvPr id="17" name="Bild 4" descr="111004_EU-OSHA_PPT_EU 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75138" y="5908675"/>
            <a:ext cx="4746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01568"/>
          </a:xfrm>
          <a:prstGeom prst="rect">
            <a:avLst/>
          </a:prstGeom>
        </p:spPr>
      </p:pic>
      <p:pic>
        <p:nvPicPr>
          <p:cNvPr id="14" name="Picture 5" descr="PPT_Curve_white_transparen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11235" y="11650"/>
            <a:ext cx="938212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Bild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500" y="5518908"/>
            <a:ext cx="1146175" cy="70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277" y="5472731"/>
            <a:ext cx="672123" cy="76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75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116000"/>
            <a:ext cx="756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4721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5" descr="111004_EU-OSHA_HW_PPT_cov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4" y="838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1360800"/>
            <a:ext cx="7646400" cy="1461600"/>
          </a:xfrm>
        </p:spPr>
        <p:txBody>
          <a:bodyPr lIns="0" tIns="0" rIns="0" bIns="0" anchor="t" anchorCtr="0"/>
          <a:lstStyle>
            <a:lvl1pPr>
              <a:defRPr sz="3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400" y="3240000"/>
            <a:ext cx="7214400" cy="1269120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6408723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9" name="Textplatzhalter 2"/>
          <p:cNvSpPr txBox="1">
            <a:spLocks/>
          </p:cNvSpPr>
          <p:nvPr/>
        </p:nvSpPr>
        <p:spPr>
          <a:xfrm>
            <a:off x="450850" y="6410325"/>
            <a:ext cx="7439025" cy="32702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dirty="0" smtClean="0"/>
              <a:t>La salute e la sicurezza sul lavoro riguardano tutti. Un bene per te. Un bene per l'azienda.</a:t>
            </a:r>
            <a:endParaRPr lang="it-IT" dirty="0"/>
          </a:p>
        </p:txBody>
      </p:sp>
      <p:pic>
        <p:nvPicPr>
          <p:cNvPr id="12" name="Bild 4" descr="111004_EU-OSHA_PPT_EU 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5138" y="5908675"/>
            <a:ext cx="4746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Bild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500" y="5518908"/>
            <a:ext cx="1146175" cy="70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277" y="5472731"/>
            <a:ext cx="672123" cy="76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972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48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1115999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00" y="1116000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0026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" y="1655999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0000" y="1656000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47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5" descr="111004_EU-OSHA_HW_PPT_cov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4" y="838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1360800"/>
            <a:ext cx="7646400" cy="1461600"/>
          </a:xfrm>
        </p:spPr>
        <p:txBody>
          <a:bodyPr lIns="0" tIns="0" rIns="0" bIns="0" anchor="t" anchorCtr="0"/>
          <a:lstStyle>
            <a:lvl1pPr>
              <a:defRPr sz="3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400" y="3240000"/>
            <a:ext cx="7214400" cy="1269120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6408723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9" name="Textplatzhalter 2"/>
          <p:cNvSpPr txBox="1">
            <a:spLocks/>
          </p:cNvSpPr>
          <p:nvPr/>
        </p:nvSpPr>
        <p:spPr>
          <a:xfrm>
            <a:off x="450850" y="6410325"/>
            <a:ext cx="7439025" cy="32702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dirty="0" smtClean="0"/>
              <a:t>La salute e la sicurezza sul lavoro riguardano tutti. Un bene per te. Un bene per l'azienda.</a:t>
            </a:r>
            <a:endParaRPr lang="it-IT" dirty="0"/>
          </a:p>
        </p:txBody>
      </p:sp>
      <p:pic>
        <p:nvPicPr>
          <p:cNvPr id="12" name="Bild 4" descr="111004_EU-OSHA_PPT_EU 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5138" y="5908675"/>
            <a:ext cx="4746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Bild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500" y="5518908"/>
            <a:ext cx="1146175" cy="70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277" y="5472731"/>
            <a:ext cx="672123" cy="76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2917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373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95115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540000"/>
          </a:xfrm>
        </p:spPr>
        <p:txBody>
          <a:bodyPr anchor="b"/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000" y="1116000"/>
            <a:ext cx="4279869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0" y="1116000"/>
            <a:ext cx="2880000" cy="48600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75539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116000"/>
            <a:ext cx="4049992" cy="900000"/>
          </a:xfrm>
        </p:spPr>
        <p:txBody>
          <a:bodyPr anchor="b">
            <a:normAutofit/>
          </a:bodyPr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" y="2016000"/>
            <a:ext cx="4050000" cy="39600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2156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756000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8371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820" y="1116000"/>
            <a:ext cx="489600" cy="486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664228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484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1422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116000"/>
            <a:ext cx="756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061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48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1115999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00" y="1116000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1735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" y="1655999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0000" y="1656000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794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48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1115999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00" y="1116000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8874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805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89419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540000"/>
          </a:xfrm>
        </p:spPr>
        <p:txBody>
          <a:bodyPr anchor="b"/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000" y="1116000"/>
            <a:ext cx="4279869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0" y="1116000"/>
            <a:ext cx="2880000" cy="48600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86031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116000"/>
            <a:ext cx="4049992" cy="900000"/>
          </a:xfrm>
        </p:spPr>
        <p:txBody>
          <a:bodyPr anchor="b">
            <a:normAutofit/>
          </a:bodyPr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" y="2016000"/>
            <a:ext cx="4050000" cy="39600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2466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756000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1557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820" y="1116000"/>
            <a:ext cx="489600" cy="486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664228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5865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116000"/>
            <a:ext cx="756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879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48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1115999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00" y="1116000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8856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" y="1655999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0000" y="1656000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093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1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" y="1655999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0000" y="1656000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449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1488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540000"/>
          </a:xfrm>
        </p:spPr>
        <p:txBody>
          <a:bodyPr anchor="b"/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000" y="1116000"/>
            <a:ext cx="4279869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0" y="1116000"/>
            <a:ext cx="2880000" cy="48600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59815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116000"/>
            <a:ext cx="4049992" cy="900000"/>
          </a:xfrm>
        </p:spPr>
        <p:txBody>
          <a:bodyPr anchor="b">
            <a:normAutofit/>
          </a:bodyPr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" y="2016000"/>
            <a:ext cx="4050000" cy="39600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0785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756000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0364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820" y="1116000"/>
            <a:ext cx="489600" cy="486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664228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621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92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9544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540000"/>
          </a:xfrm>
        </p:spPr>
        <p:txBody>
          <a:bodyPr anchor="b"/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000" y="1116000"/>
            <a:ext cx="4279869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0" y="1116000"/>
            <a:ext cx="2880000" cy="48600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4730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116000"/>
            <a:ext cx="4049992" cy="900000"/>
          </a:xfrm>
        </p:spPr>
        <p:txBody>
          <a:bodyPr anchor="b">
            <a:normAutofit/>
          </a:bodyPr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" y="2016000"/>
            <a:ext cx="4050000" cy="39600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661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image" Target="../media/image12.tiff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15" descr="111004_EU-OSHA_HW_PPT_inner slide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7560000" cy="486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>
          <a:xfrm>
            <a:off x="8532440" y="6503947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064B8-E15C-4A1C-8E7E-B0BD818D867C}" type="slidenum">
              <a:rPr lang="en-GB" sz="1000" baseline="0" smtClean="0"/>
              <a:pPr/>
              <a:t>‹#›</a:t>
            </a:fld>
            <a:endParaRPr lang="it-IT" sz="1000" baseline="0" dirty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392238" y="6477000"/>
            <a:ext cx="6040437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rgbClr val="00529F"/>
              </a:buClr>
              <a:defRPr/>
            </a:pPr>
            <a:r>
              <a:rPr lang="en-GB" sz="900" b="1" dirty="0" smtClean="0">
                <a:solidFill>
                  <a:schemeClr val="tx2"/>
                </a:solidFill>
                <a:latin typeface="Arial" pitchFamily="-107" charset="0"/>
              </a:rPr>
              <a:t>www.healthy-workplaces.eu/it</a:t>
            </a:r>
            <a:endParaRPr lang="it-IT" sz="900" b="1" dirty="0">
              <a:solidFill>
                <a:schemeClr val="tx2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12" name="Bild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0902" y="5976938"/>
            <a:ext cx="55347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6258245"/>
            <a:ext cx="1004392" cy="31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9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34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i="0" kern="1200" baseline="0">
          <a:solidFill>
            <a:schemeClr val="tx2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2000" indent="-252000" algn="l" defTabSz="457200" rtl="0" eaLnBrk="1" latinLnBrk="0" hangingPunct="1">
        <a:spcBef>
          <a:spcPts val="60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1800" b="1" i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3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9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7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57750" indent="-285750" algn="l" defTabSz="457200" rtl="0" eaLnBrk="1" latinLnBrk="0" hangingPunct="1">
        <a:spcBef>
          <a:spcPts val="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32000" indent="-180000" algn="l" defTabSz="457200" rtl="0" eaLnBrk="1" latinLnBrk="0" hangingPunct="1">
        <a:spcBef>
          <a:spcPts val="0"/>
        </a:spcBef>
        <a:buFont typeface="Arial" pitchFamily="34" charset="0"/>
        <a:buChar char="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15" descr="111004_EU-OSHA_HW_PPT_inner slide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7560000" cy="486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>
          <a:xfrm>
            <a:off x="8532440" y="6503947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064B8-E15C-4A1C-8E7E-B0BD818D867C}" type="slidenum">
              <a:rPr lang="en-GB" sz="1000" baseline="0" smtClean="0"/>
              <a:pPr/>
              <a:t>‹#›</a:t>
            </a:fld>
            <a:endParaRPr lang="it-IT" sz="1000" baseline="0" dirty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392238" y="6477000"/>
            <a:ext cx="6040437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rgbClr val="00529F"/>
              </a:buClr>
              <a:defRPr/>
            </a:pPr>
            <a:r>
              <a:rPr lang="en-GB" sz="900" b="1" dirty="0" smtClean="0">
                <a:solidFill>
                  <a:schemeClr val="tx2"/>
                </a:solidFill>
                <a:latin typeface="Arial" pitchFamily="-107" charset="0"/>
              </a:rPr>
              <a:t>www.healthy-workplaces.eu/it</a:t>
            </a:r>
            <a:endParaRPr lang="it-IT" sz="900" b="1" dirty="0">
              <a:solidFill>
                <a:schemeClr val="tx2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6258245"/>
            <a:ext cx="1004392" cy="31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19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i="0" kern="1200" baseline="0">
          <a:solidFill>
            <a:schemeClr val="tx2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2000" indent="-252000" algn="l" defTabSz="457200" rtl="0" eaLnBrk="1" latinLnBrk="0" hangingPunct="1">
        <a:spcBef>
          <a:spcPts val="60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1800" b="1" i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3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9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7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57750" indent="-285750" algn="l" defTabSz="457200" rtl="0" eaLnBrk="1" latinLnBrk="0" hangingPunct="1">
        <a:spcBef>
          <a:spcPts val="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32000" indent="-180000" algn="l" defTabSz="457200" rtl="0" eaLnBrk="1" latinLnBrk="0" hangingPunct="1">
        <a:spcBef>
          <a:spcPts val="0"/>
        </a:spcBef>
        <a:buFont typeface="Arial" pitchFamily="34" charset="0"/>
        <a:buChar char="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15" descr="111004_EU-OSHA_HW_PPT_inner slide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7560000" cy="486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>
          <a:xfrm>
            <a:off x="8532440" y="6503947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064B8-E15C-4A1C-8E7E-B0BD818D867C}" type="slidenum">
              <a:rPr lang="en-GB" sz="1000" baseline="0" smtClean="0"/>
              <a:pPr/>
              <a:t>‹#›</a:t>
            </a:fld>
            <a:endParaRPr lang="it-IT" sz="1000" baseline="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6258245"/>
            <a:ext cx="1004392" cy="31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8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i="0" kern="1200" baseline="0">
          <a:solidFill>
            <a:schemeClr val="tx2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2000" indent="-252000" algn="l" defTabSz="457200" rtl="0" eaLnBrk="1" latinLnBrk="0" hangingPunct="1">
        <a:spcBef>
          <a:spcPts val="60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1800" b="1" i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3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9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7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57750" indent="-285750" algn="l" defTabSz="457200" rtl="0" eaLnBrk="1" latinLnBrk="0" hangingPunct="1">
        <a:spcBef>
          <a:spcPts val="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32000" indent="-180000" algn="l" defTabSz="457200" rtl="0" eaLnBrk="1" latinLnBrk="0" hangingPunct="1">
        <a:spcBef>
          <a:spcPts val="0"/>
        </a:spcBef>
        <a:buFont typeface="Arial" pitchFamily="34" charset="0"/>
        <a:buChar char="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4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915608" y="3947418"/>
            <a:ext cx="2232248" cy="2913490"/>
          </a:xfrm>
          <a:prstGeom prst="rect">
            <a:avLst/>
          </a:prstGeom>
        </p:spPr>
      </p:pic>
      <p:pic>
        <p:nvPicPr>
          <p:cNvPr id="8" name="Bild 15" descr="111004_EU-OSHA_HW_PPT_inner slide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7560000" cy="486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>
          <a:xfrm>
            <a:off x="8532440" y="6503947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064B8-E15C-4A1C-8E7E-B0BD818D867C}" type="slidenum">
              <a:rPr lang="en-GB" sz="1000" baseline="0" smtClean="0"/>
              <a:pPr/>
              <a:t>‹#›</a:t>
            </a:fld>
            <a:endParaRPr lang="it-IT" sz="1000" baseline="0" dirty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392238" y="6477000"/>
            <a:ext cx="6040437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rgbClr val="00529F"/>
              </a:buClr>
              <a:defRPr/>
            </a:pPr>
            <a:r>
              <a:rPr lang="en-GB" sz="900" b="1" dirty="0" smtClean="0">
                <a:solidFill>
                  <a:schemeClr val="tx2"/>
                </a:solidFill>
                <a:latin typeface="Arial" pitchFamily="-107" charset="0"/>
              </a:rPr>
              <a:t>www.healthy-workplaces.eu/it</a:t>
            </a:r>
            <a:endParaRPr lang="it-IT" sz="900" b="1" dirty="0">
              <a:solidFill>
                <a:schemeClr val="tx2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6258245"/>
            <a:ext cx="1004392" cy="31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586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i="0" kern="1200" baseline="0">
          <a:solidFill>
            <a:schemeClr val="tx2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2000" indent="-252000" algn="l" defTabSz="457200" rtl="0" eaLnBrk="1" latinLnBrk="0" hangingPunct="1">
        <a:spcBef>
          <a:spcPts val="60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1800" b="1" i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3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9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7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57750" indent="-285750" algn="l" defTabSz="457200" rtl="0" eaLnBrk="1" latinLnBrk="0" hangingPunct="1">
        <a:spcBef>
          <a:spcPts val="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32000" indent="-180000" algn="l" defTabSz="457200" rtl="0" eaLnBrk="1" latinLnBrk="0" hangingPunct="1">
        <a:spcBef>
          <a:spcPts val="0"/>
        </a:spcBef>
        <a:buFont typeface="Arial" pitchFamily="34" charset="0"/>
        <a:buChar char="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15" descr="111004_EU-OSHA_HW_PPT_inner slide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974"/>
          <a:stretch/>
        </p:blipFill>
        <p:spPr>
          <a:xfrm>
            <a:off x="6263808" y="2908"/>
            <a:ext cx="2884554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7560000" cy="486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>
          <a:xfrm>
            <a:off x="8532440" y="6503947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064B8-E15C-4A1C-8E7E-B0BD818D867C}" type="slidenum">
              <a:rPr lang="en-GB" sz="1000" baseline="0" smtClean="0"/>
              <a:pPr/>
              <a:t>‹#›</a:t>
            </a:fld>
            <a:endParaRPr lang="it-IT" sz="1000" baseline="0" dirty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392238" y="6477000"/>
            <a:ext cx="6040437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rgbClr val="00529F"/>
              </a:buClr>
              <a:defRPr/>
            </a:pPr>
            <a:r>
              <a:rPr lang="en-GB" sz="900" b="1" dirty="0" smtClean="0">
                <a:solidFill>
                  <a:schemeClr val="tx2"/>
                </a:solidFill>
                <a:latin typeface="Arial" pitchFamily="-107" charset="0"/>
              </a:rPr>
              <a:t>www.healthy-workplaces.eu/it</a:t>
            </a:r>
            <a:endParaRPr lang="it-IT" sz="900" b="1" dirty="0">
              <a:solidFill>
                <a:schemeClr val="tx2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6258245"/>
            <a:ext cx="1004392" cy="31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3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i="0" kern="1200" baseline="0">
          <a:solidFill>
            <a:schemeClr val="tx2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2000" indent="-252000" algn="l" defTabSz="457200" rtl="0" eaLnBrk="1" latinLnBrk="0" hangingPunct="1">
        <a:spcBef>
          <a:spcPts val="60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1800" b="1" i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3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9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7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57750" indent="-285750" algn="l" defTabSz="457200" rtl="0" eaLnBrk="1" latinLnBrk="0" hangingPunct="1">
        <a:spcBef>
          <a:spcPts val="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32000" indent="-180000" algn="l" defTabSz="457200" rtl="0" eaLnBrk="1" latinLnBrk="0" hangingPunct="1">
        <a:spcBef>
          <a:spcPts val="0"/>
        </a:spcBef>
        <a:buFont typeface="Arial" pitchFamily="34" charset="0"/>
        <a:buChar char="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twitter.com/eu_osha" TargetMode="External"/><Relationship Id="rId13" Type="http://schemas.openxmlformats.org/officeDocument/2006/relationships/image" Target="../media/image34.jpeg"/><Relationship Id="rId3" Type="http://schemas.openxmlformats.org/officeDocument/2006/relationships/hyperlink" Target="http://www.healthy-workplaces.eu/" TargetMode="External"/><Relationship Id="rId7" Type="http://schemas.openxmlformats.org/officeDocument/2006/relationships/image" Target="../media/image31.png"/><Relationship Id="rId12" Type="http://schemas.openxmlformats.org/officeDocument/2006/relationships/hyperlink" Target="https://www.linkedin.com/company/europeanagency-for-safety-and-health-at-wor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user/EUOSHA" TargetMode="External"/><Relationship Id="rId11" Type="http://schemas.openxmlformats.org/officeDocument/2006/relationships/image" Target="../media/image33.png"/><Relationship Id="rId5" Type="http://schemas.openxmlformats.org/officeDocument/2006/relationships/hyperlink" Target="http://www.healthy-workplaces.eu/fops" TargetMode="External"/><Relationship Id="rId10" Type="http://schemas.openxmlformats.org/officeDocument/2006/relationships/hyperlink" Target="https://www.facebook.com/EuropeanAgencyforSafetyandHealthatWork" TargetMode="External"/><Relationship Id="rId4" Type="http://schemas.openxmlformats.org/officeDocument/2006/relationships/hyperlink" Target="https://healthy-workplaces.eu/en/healthy-workplaces-newsletter" TargetMode="External"/><Relationship Id="rId9" Type="http://schemas.openxmlformats.org/officeDocument/2006/relationships/image" Target="../media/image32.png"/><Relationship Id="rId14" Type="http://schemas.openxmlformats.org/officeDocument/2006/relationships/image" Target="../media/image35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333" y="3717032"/>
            <a:ext cx="7646400" cy="928800"/>
          </a:xfrm>
        </p:spPr>
        <p:txBody>
          <a:bodyPr/>
          <a:lstStyle/>
          <a:p>
            <a:r>
              <a:rPr dirty="0" smtClean="0"/>
              <a:t>Ambienti di lavoro sani e </a:t>
            </a:r>
            <a:r>
              <a:rPr dirty="0" err="1" smtClean="0"/>
              <a:t>sicuri</a:t>
            </a:r>
            <a:r>
              <a:rPr dirty="0" smtClean="0"/>
              <a:t> </a:t>
            </a:r>
            <a:r>
              <a:rPr lang="fr-LU" dirty="0" smtClean="0"/>
              <a:t/>
            </a:r>
            <a:br>
              <a:rPr lang="fr-LU" dirty="0" smtClean="0"/>
            </a:br>
            <a:r>
              <a:rPr dirty="0" smtClean="0"/>
              <a:t>ad ogni età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50000" y="4797152"/>
            <a:ext cx="7646400" cy="675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latin typeface="+mj-lt"/>
              </a:rPr>
              <a:t>Promuovere una vita lavorativa sostenibile</a:t>
            </a:r>
            <a:endParaRPr lang="it-IT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849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6288" y="908720"/>
            <a:ext cx="3947712" cy="5868000"/>
          </a:xfrm>
          <a:prstGeom prst="rect">
            <a:avLst/>
          </a:prstGeom>
          <a:effectLst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dirty="0" smtClean="0"/>
              <a:t>Apprendimento permanente</a:t>
            </a:r>
            <a:endParaRPr lang="it-IT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0000" y="1988840"/>
            <a:ext cx="4457034" cy="2700300"/>
          </a:xfrm>
          <a:prstGeom prst="rect">
            <a:avLst/>
          </a:prstGeom>
        </p:spPr>
        <p:txBody>
          <a:bodyPr/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750" indent="-285750" algn="l" defTabSz="4572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2000" indent="-180000" algn="l" defTabSz="457200" rtl="0" eaLnBrk="1" latinLnBrk="0" hangingPunct="1">
              <a:spcBef>
                <a:spcPts val="0"/>
              </a:spcBef>
              <a:buFont typeface="Arial" pitchFamily="34" charset="0"/>
              <a:buChar char="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 smtClean="0"/>
              <a:t>Coinvolgere i lavoratori di ogni età nell'istruzione e nella formazione</a:t>
            </a:r>
          </a:p>
          <a:p>
            <a:r>
              <a:rPr dirty="0" err="1" smtClean="0"/>
              <a:t>Evitare</a:t>
            </a:r>
            <a:r>
              <a:rPr dirty="0" smtClean="0"/>
              <a:t> l</a:t>
            </a:r>
            <a:r>
              <a:rPr lang="it-IT" dirty="0" smtClean="0"/>
              <a:t>a riduzione</a:t>
            </a:r>
            <a:r>
              <a:rPr dirty="0" smtClean="0"/>
              <a:t> di capacità e competenze</a:t>
            </a:r>
          </a:p>
          <a:p>
            <a:r>
              <a:rPr dirty="0" smtClean="0"/>
              <a:t>L'aggiornamento e lo sviluppo delle competenze sono importanti per l'occupabilità</a:t>
            </a:r>
          </a:p>
          <a:p>
            <a:r>
              <a:rPr dirty="0" smtClean="0"/>
              <a:t>Sono importanti anche per l'ambiente di lavoro psicosociale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15313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dirty="0" smtClean="0"/>
              <a:t>Promozione della salute sul lavoro</a:t>
            </a:r>
            <a:endParaRPr lang="it-IT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0000" y="2204864"/>
            <a:ext cx="6714288" cy="3177096"/>
          </a:xfrm>
          <a:prstGeom prst="rect">
            <a:avLst/>
          </a:prstGeom>
        </p:spPr>
        <p:txBody>
          <a:bodyPr>
            <a:normAutofit/>
          </a:bodyPr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750" indent="-285750" algn="l" defTabSz="4572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2000" indent="-180000" algn="l" defTabSz="457200" rtl="0" eaLnBrk="1" latinLnBrk="0" hangingPunct="1">
              <a:spcBef>
                <a:spcPts val="0"/>
              </a:spcBef>
              <a:buFont typeface="Arial" pitchFamily="34" charset="0"/>
              <a:buChar char="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 smtClean="0"/>
              <a:t>Sforzi congiunti di datori di lavoro, lavoratori e società per migliorare la salute e il benessere nei luoghi di lavoro</a:t>
            </a:r>
          </a:p>
          <a:p>
            <a:r>
              <a:rPr lang="it-IT" dirty="0" err="1"/>
              <a:t>P</a:t>
            </a:r>
            <a:r>
              <a:rPr dirty="0" err="1" smtClean="0"/>
              <a:t>revenzione</a:t>
            </a:r>
            <a:r>
              <a:rPr lang="fr-LU" dirty="0" smtClean="0"/>
              <a:t> </a:t>
            </a:r>
            <a:r>
              <a:rPr dirty="0" err="1" smtClean="0"/>
              <a:t>dei</a:t>
            </a:r>
            <a:r>
              <a:rPr dirty="0" smtClean="0"/>
              <a:t> </a:t>
            </a:r>
            <a:r>
              <a:rPr dirty="0" err="1" smtClean="0"/>
              <a:t>rischi</a:t>
            </a:r>
            <a:r>
              <a:rPr dirty="0" smtClean="0"/>
              <a:t> </a:t>
            </a:r>
            <a:r>
              <a:rPr lang="it-IT" dirty="0" smtClean="0"/>
              <a:t>per </a:t>
            </a:r>
            <a:r>
              <a:rPr dirty="0" smtClean="0"/>
              <a:t>la salute</a:t>
            </a:r>
          </a:p>
          <a:p>
            <a:r>
              <a:rPr dirty="0" smtClean="0"/>
              <a:t>"Luoghi di lavoro che promuovono la </a:t>
            </a:r>
            <a:r>
              <a:rPr dirty="0" err="1" smtClean="0"/>
              <a:t>sicurezza</a:t>
            </a:r>
            <a:r>
              <a:rPr lang="it-IT" dirty="0" smtClean="0"/>
              <a:t> e la salute</a:t>
            </a:r>
            <a:r>
              <a:rPr dirty="0" smtClean="0"/>
              <a:t>": un approccio globale che integra la SSL </a:t>
            </a:r>
            <a:r>
              <a:rPr lang="it-IT" dirty="0" smtClean="0"/>
              <a:t>(organizzazione </a:t>
            </a:r>
            <a:r>
              <a:rPr lang="it-IT" dirty="0"/>
              <a:t>del lavoro, </a:t>
            </a:r>
            <a:r>
              <a:rPr lang="it-IT" dirty="0" smtClean="0"/>
              <a:t>ambiente </a:t>
            </a:r>
            <a:r>
              <a:rPr lang="it-IT" dirty="0"/>
              <a:t>di lavoro </a:t>
            </a:r>
            <a:r>
              <a:rPr lang="it-IT" dirty="0" smtClean="0"/>
              <a:t>e fattori </a:t>
            </a:r>
            <a:r>
              <a:rPr lang="it-IT" dirty="0"/>
              <a:t>di rischio </a:t>
            </a:r>
            <a:r>
              <a:rPr lang="it-IT" dirty="0" smtClean="0"/>
              <a:t>individuali) </a:t>
            </a:r>
            <a:r>
              <a:rPr dirty="0" smtClean="0"/>
              <a:t>e la</a:t>
            </a:r>
            <a:r>
              <a:rPr lang="it-IT" dirty="0" smtClean="0"/>
              <a:t> promozione </a:t>
            </a:r>
            <a:r>
              <a:rPr dirty="0" err="1" smtClean="0"/>
              <a:t>della</a:t>
            </a:r>
            <a:r>
              <a:rPr dirty="0" smtClean="0"/>
              <a:t> salute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0472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Gestione delle risorse umane e della SSL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908720"/>
            <a:ext cx="7560000" cy="4860000"/>
          </a:xfrm>
        </p:spPr>
        <p:txBody>
          <a:bodyPr/>
          <a:lstStyle/>
          <a:p>
            <a:r>
              <a:rPr dirty="0" smtClean="0"/>
              <a:t>La cooperazione tra le parti interessate, in particolare i responsabili delle risorse umane e della SSL, è molto importante</a:t>
            </a:r>
          </a:p>
          <a:p>
            <a:r>
              <a:rPr dirty="0" smtClean="0"/>
              <a:t>Le politiche per le risorse umane influenzano la salute e la sicurezza, ad esempio:</a:t>
            </a:r>
          </a:p>
          <a:p>
            <a:pPr lvl="1"/>
            <a:r>
              <a:rPr dirty="0" smtClean="0"/>
              <a:t>conciliazione lavoro–vita privata</a:t>
            </a:r>
          </a:p>
          <a:p>
            <a:pPr lvl="1"/>
            <a:r>
              <a:rPr dirty="0" smtClean="0"/>
              <a:t>orario di lavoro</a:t>
            </a:r>
          </a:p>
          <a:p>
            <a:pPr lvl="1"/>
            <a:r>
              <a:rPr dirty="0" smtClean="0"/>
              <a:t>apprendimento permanente</a:t>
            </a:r>
          </a:p>
          <a:p>
            <a:pPr lvl="1"/>
            <a:r>
              <a:rPr dirty="0" smtClean="0"/>
              <a:t>percorso di carriera</a:t>
            </a:r>
          </a:p>
          <a:p>
            <a:r>
              <a:rPr dirty="0" smtClean="0"/>
              <a:t>La gestione delle risorse umane deve essere di supporto alla gestione della SSL per tutte le età</a:t>
            </a:r>
            <a:endParaRPr lang="it-IT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5" r="12389"/>
          <a:stretch/>
        </p:blipFill>
        <p:spPr>
          <a:xfrm>
            <a:off x="3203848" y="4005064"/>
            <a:ext cx="2353749" cy="246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8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8226456" cy="489600"/>
          </a:xfrm>
        </p:spPr>
        <p:txBody>
          <a:bodyPr/>
          <a:lstStyle/>
          <a:p>
            <a:r>
              <a:rPr dirty="0" smtClean="0"/>
              <a:t>Quali sono i benefici?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476040"/>
            <a:ext cx="7218344" cy="4329224"/>
          </a:xfrm>
        </p:spPr>
        <p:txBody>
          <a:bodyPr/>
          <a:lstStyle/>
          <a:p>
            <a:r>
              <a:rPr dirty="0" smtClean="0"/>
              <a:t>Miglioramento della salute e del benessere dei dipendenti:</a:t>
            </a:r>
          </a:p>
          <a:p>
            <a:pPr lvl="1"/>
            <a:r>
              <a:rPr dirty="0" smtClean="0"/>
              <a:t>il lavoro giova alla salute fisica e mentale</a:t>
            </a:r>
          </a:p>
          <a:p>
            <a:pPr lvl="1"/>
            <a:r>
              <a:rPr dirty="0" smtClean="0"/>
              <a:t>si può migliorare la salute dei lavoratori di ogni età</a:t>
            </a:r>
          </a:p>
          <a:p>
            <a:pPr lvl="1"/>
            <a:endParaRPr lang="it-IT" dirty="0" smtClean="0"/>
          </a:p>
          <a:p>
            <a:r>
              <a:rPr dirty="0" smtClean="0"/>
              <a:t>Miglioramento della produttività e della redditività a livello dell'organizzazione:</a:t>
            </a:r>
          </a:p>
          <a:p>
            <a:pPr lvl="1"/>
            <a:r>
              <a:rPr dirty="0" smtClean="0"/>
              <a:t>forza lavoro sana, produttiva e motivata, che consente all'organizzazione di rimanere competitiva e innovativa</a:t>
            </a:r>
          </a:p>
          <a:p>
            <a:pPr lvl="1"/>
            <a:r>
              <a:rPr dirty="0" smtClean="0"/>
              <a:t>patrimonio prezioso di competenze ed esperienze che rimane nell'organizzazione</a:t>
            </a:r>
          </a:p>
          <a:p>
            <a:pPr lvl="1"/>
            <a:r>
              <a:rPr dirty="0" smtClean="0"/>
              <a:t>minori tassi di assenza per malattia e assenteismo, quindi minori costi per inabilità al lavoro</a:t>
            </a:r>
            <a:endParaRPr lang="it-IT" strike="sngStrike" dirty="0" smtClean="0">
              <a:solidFill>
                <a:srgbClr val="FF0000"/>
              </a:solidFill>
            </a:endParaRPr>
          </a:p>
          <a:p>
            <a:pPr lvl="1"/>
            <a:r>
              <a:rPr dirty="0" smtClean="0"/>
              <a:t>minore avvicendamento del personale</a:t>
            </a:r>
          </a:p>
          <a:p>
            <a:pPr lvl="1"/>
            <a:r>
              <a:rPr dirty="0" smtClean="0"/>
              <a:t>maggior benessere sul lavoro, i dipendenti realizzano le loro potenzialità</a:t>
            </a:r>
          </a:p>
        </p:txBody>
      </p:sp>
    </p:spTree>
    <p:extLst>
      <p:ext uri="{BB962C8B-B14F-4D97-AF65-F5344CB8AC3E}">
        <p14:creationId xmlns:p14="http://schemas.microsoft.com/office/powerpoint/2010/main" val="44424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dirty="0" smtClean="0"/>
              <a:t>Partecipazione alla campagna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49872" y="1484784"/>
            <a:ext cx="7570177" cy="2745048"/>
          </a:xfrm>
          <a:prstGeom prst="rect">
            <a:avLst/>
          </a:prstGeom>
        </p:spPr>
        <p:txBody>
          <a:bodyPr/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750" indent="-285750" algn="l" defTabSz="4572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2000" indent="-180000" algn="l" defTabSz="457200" rtl="0" eaLnBrk="1" latinLnBrk="0" hangingPunct="1">
              <a:spcBef>
                <a:spcPts val="0"/>
              </a:spcBef>
              <a:buFont typeface="Arial" pitchFamily="34" charset="0"/>
              <a:buChar char="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 smtClean="0"/>
              <a:t>Possono partecipare organizzazioni di ogni settore e dimensione, nonché singole persone</a:t>
            </a:r>
          </a:p>
          <a:p>
            <a:r>
              <a:rPr dirty="0" smtClean="0"/>
              <a:t>Si può partecipare:</a:t>
            </a:r>
          </a:p>
          <a:p>
            <a:pPr lvl="1"/>
            <a:r>
              <a:rPr lang="it-IT" dirty="0" smtClean="0"/>
              <a:t>diffondendo</a:t>
            </a:r>
            <a:r>
              <a:rPr dirty="0" smtClean="0"/>
              <a:t> il materiale della campagna</a:t>
            </a:r>
          </a:p>
          <a:p>
            <a:pPr lvl="1"/>
            <a:r>
              <a:rPr dirty="0" smtClean="0"/>
              <a:t>organizzando o prendendo parte a</a:t>
            </a:r>
            <a:r>
              <a:rPr lang="it-IT" dirty="0" smtClean="0"/>
              <a:t>d</a:t>
            </a:r>
            <a:r>
              <a:rPr dirty="0" smtClean="0"/>
              <a:t> </a:t>
            </a:r>
            <a:r>
              <a:rPr dirty="0" err="1" smtClean="0"/>
              <a:t>eventi</a:t>
            </a:r>
            <a:r>
              <a:rPr dirty="0" smtClean="0"/>
              <a:t> e</a:t>
            </a:r>
            <a:r>
              <a:rPr lang="it-IT" dirty="0" smtClean="0"/>
              <a:t>d</a:t>
            </a:r>
            <a:r>
              <a:rPr dirty="0" smtClean="0"/>
              <a:t> attività</a:t>
            </a:r>
          </a:p>
          <a:p>
            <a:pPr lvl="1"/>
            <a:r>
              <a:rPr dirty="0" smtClean="0"/>
              <a:t>utilizzando e promuovendo strumenti </a:t>
            </a:r>
            <a:r>
              <a:rPr dirty="0" err="1" smtClean="0"/>
              <a:t>pratici</a:t>
            </a:r>
            <a:r>
              <a:rPr dirty="0" smtClean="0"/>
              <a:t> </a:t>
            </a:r>
            <a:r>
              <a:rPr lang="fr-LU" dirty="0" smtClean="0"/>
              <a:t/>
            </a:r>
            <a:br>
              <a:rPr lang="fr-LU" dirty="0" smtClean="0"/>
            </a:br>
            <a:r>
              <a:rPr dirty="0" smtClean="0"/>
              <a:t>per la gestione dell'età</a:t>
            </a:r>
          </a:p>
          <a:p>
            <a:pPr lvl="1"/>
            <a:r>
              <a:rPr dirty="0" smtClean="0"/>
              <a:t>diventando partner della campagna</a:t>
            </a:r>
          </a:p>
          <a:p>
            <a:pPr lvl="1"/>
            <a:r>
              <a:rPr dirty="0" smtClean="0"/>
              <a:t>tenendosi aggiornati </a:t>
            </a:r>
            <a:r>
              <a:rPr dirty="0" err="1" smtClean="0"/>
              <a:t>attraverso</a:t>
            </a:r>
            <a:r>
              <a:rPr dirty="0" smtClean="0"/>
              <a:t> </a:t>
            </a:r>
            <a:r>
              <a:rPr dirty="0" err="1" smtClean="0"/>
              <a:t>i</a:t>
            </a:r>
            <a:r>
              <a:rPr dirty="0" smtClean="0"/>
              <a:t> social media</a:t>
            </a:r>
          </a:p>
          <a:p>
            <a:endParaRPr lang="it-IT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348692" y="2924944"/>
            <a:ext cx="4255756" cy="38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6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Date importanti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116000"/>
            <a:ext cx="6642280" cy="2601032"/>
          </a:xfrm>
        </p:spPr>
        <p:txBody>
          <a:bodyPr>
            <a:noAutofit/>
          </a:bodyPr>
          <a:lstStyle/>
          <a:p>
            <a:r>
              <a:rPr dirty="0" smtClean="0"/>
              <a:t>Lancio della campagna: </a:t>
            </a:r>
            <a:r>
              <a:rPr lang="en-GB" b="0" dirty="0" err="1" smtClean="0"/>
              <a:t>aprile</a:t>
            </a:r>
            <a:r>
              <a:rPr lang="en-GB" b="0" dirty="0" smtClean="0"/>
              <a:t> 2016</a:t>
            </a:r>
          </a:p>
          <a:p>
            <a:r>
              <a:rPr dirty="0" smtClean="0"/>
              <a:t>Settimane europee per la sicurezza e la salute sul lavoro: </a:t>
            </a:r>
            <a:r>
              <a:rPr dirty="0"/>
              <a:t/>
            </a:r>
            <a:br>
              <a:rPr dirty="0"/>
            </a:br>
            <a:r>
              <a:rPr lang="en-GB" b="0" dirty="0" smtClean="0"/>
              <a:t>ottobre 2016 e 2017</a:t>
            </a:r>
          </a:p>
          <a:p>
            <a:r>
              <a:rPr dirty="0" smtClean="0"/>
              <a:t>Cerimonia di consegna del premio per le buone pratiche nell'ambito della campagna Ambienti di lavoro sani e sicuri: </a:t>
            </a:r>
            <a:r>
              <a:rPr lang="en-GB" b="0" dirty="0" err="1" smtClean="0"/>
              <a:t>aprile</a:t>
            </a:r>
            <a:r>
              <a:rPr lang="en-GB" b="0" dirty="0" smtClean="0"/>
              <a:t> 2017</a:t>
            </a:r>
          </a:p>
          <a:p>
            <a:r>
              <a:rPr dirty="0" smtClean="0"/>
              <a:t>Vertice Ambienti di lavoro sani e sicuri: </a:t>
            </a:r>
            <a:r>
              <a:rPr lang="en-GB" b="0" dirty="0" err="1" smtClean="0"/>
              <a:t>novembre</a:t>
            </a:r>
            <a:r>
              <a:rPr lang="en-GB" b="0" dirty="0" smtClean="0"/>
              <a:t> 2017</a:t>
            </a:r>
            <a:endParaRPr lang="it-IT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" t="30239" r="-399" b="34482"/>
          <a:stretch/>
        </p:blipFill>
        <p:spPr>
          <a:xfrm>
            <a:off x="0" y="3789040"/>
            <a:ext cx="9180513" cy="20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41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Partner della campagna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124744"/>
            <a:ext cx="6588224" cy="4860000"/>
          </a:xfrm>
        </p:spPr>
        <p:txBody>
          <a:bodyPr/>
          <a:lstStyle/>
          <a:p>
            <a:r>
              <a:rPr dirty="0" smtClean="0"/>
              <a:t>Una proficua collaborazione tra l'EU-OSHA e le principali parti interessate è fondamentale per il successo della campagna</a:t>
            </a:r>
          </a:p>
          <a:p>
            <a:r>
              <a:rPr dirty="0" smtClean="0"/>
              <a:t>Possono diventare partner ufficiali della campagna organizzazioni paneuropee e internazionali</a:t>
            </a:r>
          </a:p>
          <a:p>
            <a:r>
              <a:rPr dirty="0" smtClean="0"/>
              <a:t>Tra i benefici:</a:t>
            </a:r>
          </a:p>
          <a:p>
            <a:pPr lvl="1"/>
            <a:r>
              <a:rPr i="1" dirty="0" smtClean="0"/>
              <a:t>pacchetto</a:t>
            </a:r>
            <a:r>
              <a:rPr dirty="0" smtClean="0"/>
              <a:t> di benvenuto</a:t>
            </a:r>
          </a:p>
          <a:p>
            <a:pPr lvl="1"/>
            <a:r>
              <a:rPr dirty="0" smtClean="0"/>
              <a:t>attestato di partecipazione</a:t>
            </a:r>
          </a:p>
          <a:p>
            <a:pPr lvl="1"/>
            <a:r>
              <a:rPr dirty="0" smtClean="0"/>
              <a:t>categoria speciale riservata ai partner nel premio per le buone pratiche della campagna Ambienti di lavoro sani e sicuri</a:t>
            </a:r>
          </a:p>
          <a:p>
            <a:pPr lvl="1"/>
            <a:r>
              <a:rPr dirty="0" smtClean="0"/>
              <a:t>promozione a livello dell'UE e nei media</a:t>
            </a:r>
          </a:p>
          <a:p>
            <a:pPr lvl="1"/>
            <a:r>
              <a:rPr dirty="0" smtClean="0"/>
              <a:t>opportunità di sviluppo di reti e di scambio di buone </a:t>
            </a:r>
            <a:r>
              <a:rPr dirty="0" err="1" smtClean="0"/>
              <a:t>pratiche</a:t>
            </a:r>
            <a:r>
              <a:rPr dirty="0" smtClean="0"/>
              <a:t> con altri partner della campagna</a:t>
            </a:r>
          </a:p>
          <a:p>
            <a:pPr lvl="1"/>
            <a:r>
              <a:rPr dirty="0" smtClean="0"/>
              <a:t>invito agli eventi dell'EU-OSHA</a:t>
            </a:r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3550" y="0"/>
            <a:ext cx="3600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4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Premio per le buone pratiche della campagna "Ambienti di lavoro sani e sicuri"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dirty="0" smtClean="0"/>
              <a:t>Riconoscimento assegnato per pratiche innovative nel campo della sicurezza e salute sul posto di lavoro</a:t>
            </a:r>
          </a:p>
          <a:p>
            <a:r>
              <a:rPr dirty="0" smtClean="0"/>
              <a:t>Premio alle organizzazioni per iniziative efficaci e sostenibili che promuovono ambienti di lavoro sani e </a:t>
            </a:r>
            <a:r>
              <a:rPr dirty="0" err="1" smtClean="0"/>
              <a:t>sicuri</a:t>
            </a:r>
            <a:r>
              <a:rPr dirty="0" smtClean="0"/>
              <a:t> a</a:t>
            </a:r>
            <a:r>
              <a:rPr lang="it-IT" dirty="0" smtClean="0"/>
              <a:t>d</a:t>
            </a:r>
            <a:r>
              <a:rPr dirty="0" smtClean="0"/>
              <a:t> ogni età</a:t>
            </a:r>
          </a:p>
          <a:p>
            <a:r>
              <a:rPr dirty="0" smtClean="0"/>
              <a:t>Aperto alle organizzazioni in:</a:t>
            </a:r>
          </a:p>
          <a:p>
            <a:pPr lvl="1"/>
            <a:r>
              <a:rPr dirty="0" smtClean="0"/>
              <a:t>Stati membri dell’UE</a:t>
            </a:r>
          </a:p>
          <a:p>
            <a:pPr lvl="1"/>
            <a:r>
              <a:rPr dirty="0" smtClean="0"/>
              <a:t>paesi candidati</a:t>
            </a:r>
          </a:p>
          <a:p>
            <a:pPr lvl="1"/>
            <a:r>
              <a:rPr dirty="0" smtClean="0"/>
              <a:t>paesi candidati potenziali</a:t>
            </a:r>
          </a:p>
          <a:p>
            <a:pPr lvl="1"/>
            <a:r>
              <a:rPr dirty="0" smtClean="0"/>
              <a:t>Associazione europea di libero scambio (EFTA)</a:t>
            </a:r>
          </a:p>
          <a:p>
            <a:r>
              <a:rPr dirty="0" smtClean="0"/>
              <a:t>Due fasi</a:t>
            </a:r>
          </a:p>
          <a:p>
            <a:pPr lvl="1"/>
            <a:r>
              <a:rPr dirty="0" smtClean="0"/>
              <a:t>Livello nazionale: i punti focali designano </a:t>
            </a:r>
            <a:r>
              <a:rPr dirty="0" err="1" smtClean="0"/>
              <a:t>i</a:t>
            </a:r>
            <a:r>
              <a:rPr dirty="0" smtClean="0"/>
              <a:t> </a:t>
            </a:r>
            <a:r>
              <a:rPr lang="it-IT" dirty="0" smtClean="0"/>
              <a:t>candidati </a:t>
            </a:r>
            <a:r>
              <a:rPr dirty="0" err="1" smtClean="0"/>
              <a:t>nazionali</a:t>
            </a:r>
            <a:endParaRPr dirty="0" smtClean="0"/>
          </a:p>
          <a:p>
            <a:pPr lvl="1"/>
            <a:r>
              <a:rPr dirty="0" smtClean="0"/>
              <a:t>Livello europeo: partner ufficiali della campagna e vincitori nazionali</a:t>
            </a:r>
          </a:p>
          <a:p>
            <a:r>
              <a:rPr dirty="0" smtClean="0"/>
              <a:t>Vincitori annunciati alla cerimonia di premiazione</a:t>
            </a:r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7367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Risorse per la campagna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980728"/>
            <a:ext cx="3689952" cy="2817056"/>
          </a:xfrm>
        </p:spPr>
        <p:txBody>
          <a:bodyPr>
            <a:noAutofit/>
          </a:bodyPr>
          <a:lstStyle/>
          <a:p>
            <a:r>
              <a:rPr dirty="0" smtClean="0"/>
              <a:t>Guida della campagna</a:t>
            </a:r>
          </a:p>
          <a:p>
            <a:r>
              <a:rPr dirty="0" smtClean="0"/>
              <a:t>Guida elettronica pratica</a:t>
            </a:r>
          </a:p>
          <a:p>
            <a:r>
              <a:rPr dirty="0" smtClean="0"/>
              <a:t>Materiale promozionale</a:t>
            </a:r>
          </a:p>
          <a:p>
            <a:pPr lvl="1"/>
            <a:r>
              <a:rPr dirty="0" smtClean="0"/>
              <a:t>Opuscolo della campagna</a:t>
            </a:r>
          </a:p>
          <a:p>
            <a:pPr lvl="1"/>
            <a:r>
              <a:rPr dirty="0" smtClean="0"/>
              <a:t>Volantino del premio per le buone pratiche</a:t>
            </a:r>
          </a:p>
          <a:p>
            <a:pPr lvl="1"/>
            <a:r>
              <a:rPr dirty="0" smtClean="0"/>
              <a:t>Poster</a:t>
            </a:r>
          </a:p>
          <a:p>
            <a:pPr lvl="1"/>
            <a:r>
              <a:rPr dirty="0" smtClean="0"/>
              <a:t>Video</a:t>
            </a:r>
          </a:p>
          <a:p>
            <a:pPr lvl="1"/>
            <a:r>
              <a:rPr dirty="0" smtClean="0"/>
              <a:t>Infografiche</a:t>
            </a:r>
          </a:p>
          <a:p>
            <a:pPr lvl="1"/>
            <a:r>
              <a:rPr dirty="0" smtClean="0"/>
              <a:t>Banner online, firma per email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99992" y="980728"/>
            <a:ext cx="3744416" cy="309634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 smtClean="0"/>
              <a:t>Film di Napo</a:t>
            </a:r>
          </a:p>
          <a:p>
            <a:r>
              <a:rPr dirty="0" smtClean="0"/>
              <a:t>Materiali del progetto pilota "Lavoro più sicuro e più sano a qualsiasi età" del Parlamento europeo </a:t>
            </a:r>
          </a:p>
          <a:p>
            <a:r>
              <a:rPr dirty="0" smtClean="0"/>
              <a:t>Modulo per la valutazione dei rischi interattiva online (OiRA)</a:t>
            </a:r>
          </a:p>
          <a:p>
            <a:r>
              <a:rPr dirty="0" smtClean="0"/>
              <a:t>Relazioni</a:t>
            </a:r>
            <a:endParaRPr lang="it-IT" dirty="0"/>
          </a:p>
        </p:txBody>
      </p:sp>
      <p:grpSp>
        <p:nvGrpSpPr>
          <p:cNvPr id="8" name="Group 7"/>
          <p:cNvGrpSpPr/>
          <p:nvPr/>
        </p:nvGrpSpPr>
        <p:grpSpPr>
          <a:xfrm>
            <a:off x="5464275" y="3789040"/>
            <a:ext cx="2809229" cy="2154138"/>
            <a:chOff x="5055847" y="3697337"/>
            <a:chExt cx="3451762" cy="264683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2209" y="4153277"/>
              <a:ext cx="1425400" cy="2050458"/>
            </a:xfrm>
            <a:prstGeom prst="rect">
              <a:avLst/>
            </a:prstGeom>
            <a:effectLst>
              <a:outerShdw blurRad="292100" dist="139700" dir="2700000" algn="ctr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855708">
              <a:off x="5690174" y="3697337"/>
              <a:ext cx="1890947" cy="2646837"/>
            </a:xfrm>
            <a:prstGeom prst="rect">
              <a:avLst/>
            </a:prstGeom>
            <a:effectLst>
              <a:outerShdw blurRad="292100" dist="139700" dir="2700000" algn="ctr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5847" y="4015391"/>
              <a:ext cx="976448" cy="2050459"/>
            </a:xfrm>
            <a:prstGeom prst="rect">
              <a:avLst/>
            </a:prstGeom>
            <a:effectLst>
              <a:outerShdw blurRad="292100" dist="139700" dir="2700000" algn="ctr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0" name="Group 9"/>
          <p:cNvGrpSpPr/>
          <p:nvPr/>
        </p:nvGrpSpPr>
        <p:grpSpPr>
          <a:xfrm>
            <a:off x="782230" y="4289803"/>
            <a:ext cx="3913626" cy="1731485"/>
            <a:chOff x="782230" y="4070389"/>
            <a:chExt cx="3913626" cy="173148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658647">
              <a:off x="2510346" y="4141754"/>
              <a:ext cx="2185510" cy="1660120"/>
            </a:xfrm>
            <a:prstGeom prst="rect">
              <a:avLst/>
            </a:prstGeom>
            <a:effectLst>
              <a:outerShdw blurRad="292100" dist="139700" dir="2700000" algn="ctr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412683">
              <a:off x="1447245" y="4070389"/>
              <a:ext cx="2149853" cy="1659600"/>
            </a:xfrm>
            <a:prstGeom prst="rect">
              <a:avLst/>
            </a:prstGeom>
            <a:effectLst>
              <a:outerShdw blurRad="292100" dist="139700" dir="2700000" algn="ctr" rotWithShape="0">
                <a:schemeClr val="tx1">
                  <a:alpha val="65000"/>
                </a:scheme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411479">
              <a:off x="782230" y="4090239"/>
              <a:ext cx="1083924" cy="1659600"/>
            </a:xfrm>
            <a:prstGeom prst="rect">
              <a:avLst/>
            </a:prstGeom>
            <a:effectLst>
              <a:outerShdw blurRad="292100" dist="139700" dir="2700000" algn="ctr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41973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Ulteriori informazioni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dirty="0" smtClean="0"/>
              <a:t>Maggiori dettagli nel sito della campagna: </a:t>
            </a:r>
            <a:r>
              <a:rPr dirty="0"/>
              <a:t/>
            </a:r>
            <a:br>
              <a:rPr dirty="0"/>
            </a:br>
            <a:r>
              <a:rPr lang="en-GB" u="sng" dirty="0">
                <a:solidFill>
                  <a:schemeClr val="accent1"/>
                </a:solidFill>
                <a:hlinkClick r:id="rId3"/>
              </a:rPr>
              <a:t>www.healthy-workplaces.eu</a:t>
            </a:r>
            <a:r>
              <a:rPr lang="en-GB" u="sng" dirty="0">
                <a:solidFill>
                  <a:schemeClr val="accent1"/>
                </a:solidFill>
              </a:rPr>
              <a:t>/it</a:t>
            </a:r>
            <a:endParaRPr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r>
              <a:rPr dirty="0" smtClean="0"/>
              <a:t>Per iscriversi alla newsletter della campagna:</a:t>
            </a:r>
            <a:r>
              <a:rPr dirty="0"/>
              <a:t/>
            </a:r>
            <a:br>
              <a:rPr dirty="0"/>
            </a:br>
            <a:r>
              <a:rPr lang="es-ES" u="sng" dirty="0">
                <a:hlinkClick r:id="rId4"/>
              </a:rPr>
              <a:t>https://healthy-workplaces.eu/en/healthy-workplaces-newsletter</a:t>
            </a:r>
            <a:r>
              <a:rPr dirty="0" smtClean="0"/>
              <a:t> 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r>
              <a:rPr dirty="0" smtClean="0"/>
              <a:t>Per tenersi aggiornati sulle attività e sugli eventi attraverso i social media: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r>
              <a:rPr dirty="0" smtClean="0"/>
              <a:t>Per conoscere gli eventi organizzati nel proprio paese attraverso i punti focali nazionali: </a:t>
            </a:r>
            <a:r>
              <a:rPr lang="en-GB" u="sng" dirty="0">
                <a:solidFill>
                  <a:schemeClr val="tx1"/>
                </a:solidFill>
                <a:hlinkClick r:id="rId5"/>
              </a:rPr>
              <a:t>www.healthy-workplaces.eu/fops</a:t>
            </a:r>
            <a:endParaRPr dirty="0" smtClean="0"/>
          </a:p>
          <a:p>
            <a:pPr marL="0" indent="0">
              <a:buNone/>
            </a:pPr>
            <a:endParaRPr lang="it-IT" u="sng" dirty="0" smtClean="0">
              <a:solidFill>
                <a:schemeClr val="tx1"/>
              </a:solidFill>
            </a:endParaRPr>
          </a:p>
          <a:p>
            <a:endParaRPr lang="it-IT" dirty="0"/>
          </a:p>
        </p:txBody>
      </p:sp>
      <p:pic>
        <p:nvPicPr>
          <p:cNvPr id="5" name="Picture 12" descr="https://lh4.googleusercontent.com/9Difi9bypu9-FoUsfFWpX6odYLLjXQk_q0aPxZBSFynecMOSLoKRKWRWIfZdXRGOdXMZCahrLBG6vWrwIeT-A26iDjTucgFVCP0Fuzr79BHW5kLJ3sw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4365104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https://g.twimg.com/Twitter_logo_blue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972" y="4365104"/>
            <a:ext cx="531429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https://fbcdn-sphotos-b-a.akamaihd.net/hphotos-ak-xap1/t31.0-8/1271084_10152203108461729_809245696_o.png?dl=1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4365104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http://cincoaescomunicacion.com/wp-content/uploads/2013/11/linkedin-3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6874" y="4365105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868" y="332656"/>
            <a:ext cx="3611500" cy="239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7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dirty="0" smtClean="0"/>
              <a:t>La campagna</a:t>
            </a:r>
            <a:endParaRPr lang="it-IT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0000" y="1116000"/>
            <a:ext cx="7560000" cy="4860000"/>
          </a:xfrm>
          <a:prstGeom prst="rect">
            <a:avLst/>
          </a:prstGeom>
        </p:spPr>
        <p:txBody>
          <a:bodyPr/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750" indent="-285750" algn="l" defTabSz="4572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2000" indent="-180000" algn="l" defTabSz="457200" rtl="0" eaLnBrk="1" latinLnBrk="0" hangingPunct="1">
              <a:spcBef>
                <a:spcPts val="0"/>
              </a:spcBef>
              <a:buFont typeface="Arial" pitchFamily="34" charset="0"/>
              <a:buChar char="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 smtClean="0"/>
              <a:t>Coordinata dall'Agenzia europea per la sicurezza e la salute sul lavoro (EU-OSHA)</a:t>
            </a:r>
          </a:p>
          <a:p>
            <a:r>
              <a:rPr dirty="0" smtClean="0"/>
              <a:t>Organizzata in più di 30 paesi</a:t>
            </a:r>
          </a:p>
          <a:p>
            <a:r>
              <a:rPr dirty="0" smtClean="0"/>
              <a:t>Sostenuta da una rete di partner:</a:t>
            </a:r>
          </a:p>
          <a:p>
            <a:pPr lvl="1"/>
            <a:r>
              <a:rPr dirty="0" smtClean="0"/>
              <a:t>punti focali nazionali</a:t>
            </a:r>
          </a:p>
          <a:p>
            <a:pPr lvl="1"/>
            <a:r>
              <a:rPr dirty="0" smtClean="0"/>
              <a:t>partner ufficiali della campagna</a:t>
            </a:r>
          </a:p>
          <a:p>
            <a:pPr lvl="1"/>
            <a:r>
              <a:rPr dirty="0" smtClean="0"/>
              <a:t>parti sociali europee </a:t>
            </a:r>
          </a:p>
          <a:p>
            <a:pPr lvl="1"/>
            <a:r>
              <a:rPr dirty="0" smtClean="0"/>
              <a:t>partner nel settore dei media </a:t>
            </a:r>
          </a:p>
          <a:p>
            <a:pPr lvl="1"/>
            <a:r>
              <a:rPr dirty="0" smtClean="0"/>
              <a:t>Enterprise Europe Network </a:t>
            </a:r>
          </a:p>
          <a:p>
            <a:pPr lvl="1"/>
            <a:r>
              <a:rPr dirty="0" smtClean="0"/>
              <a:t>istituzioni dell'UE</a:t>
            </a:r>
          </a:p>
          <a:p>
            <a:pPr lvl="1"/>
            <a:r>
              <a:rPr dirty="0" smtClean="0"/>
              <a:t>altre agenzie dell'UE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4D5"/>
              </a:clrFrom>
              <a:clrTo>
                <a:srgbClr val="EEF4D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414" y="1701178"/>
            <a:ext cx="4457586" cy="496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44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4" r="25831"/>
          <a:stretch/>
        </p:blipFill>
        <p:spPr>
          <a:xfrm>
            <a:off x="6076464" y="3338990"/>
            <a:ext cx="1800200" cy="29213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9" t="11462" r="33537" b="10591"/>
          <a:stretch/>
        </p:blipFill>
        <p:spPr>
          <a:xfrm>
            <a:off x="4644008" y="3699030"/>
            <a:ext cx="1296144" cy="27543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Obiettivi fondamentali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116000"/>
            <a:ext cx="7560000" cy="2385008"/>
          </a:xfrm>
        </p:spPr>
        <p:txBody>
          <a:bodyPr>
            <a:normAutofit lnSpcReduction="10000"/>
          </a:bodyPr>
          <a:lstStyle/>
          <a:p>
            <a:pPr lvl="0"/>
            <a:r>
              <a:rPr dirty="0" smtClean="0"/>
              <a:t>Promuovere il lavoro sostenibile e l'invecchiamento in buona salute fin dall'inizio della vita lavorativa</a:t>
            </a:r>
          </a:p>
          <a:p>
            <a:pPr lvl="0"/>
            <a:r>
              <a:rPr dirty="0" smtClean="0"/>
              <a:t>Mettere in risalto l'importanza della prevenzione in tutto l'arco della vita lavorativa</a:t>
            </a:r>
            <a:endParaRPr lang="it-IT" dirty="0"/>
          </a:p>
          <a:p>
            <a:pPr lvl="0"/>
            <a:r>
              <a:rPr dirty="0" smtClean="0"/>
              <a:t>Assistere i datori di lavoro e i lavoratori (comprese le PMI) fornendo informazioni e strumenti per la gestione della SSL nel contesto dell'invecchiamento della forza lavoro</a:t>
            </a:r>
          </a:p>
          <a:p>
            <a:pPr lvl="0"/>
            <a:r>
              <a:rPr dirty="0" smtClean="0"/>
              <a:t>Favorire lo scambio di informazioni e le buone pratiche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1411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938424" cy="489600"/>
          </a:xfrm>
        </p:spPr>
        <p:txBody>
          <a:bodyPr/>
          <a:lstStyle/>
          <a:p>
            <a:r>
              <a:rPr dirty="0" smtClean="0"/>
              <a:t>Qual è il problema?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dirty="0" smtClean="0"/>
              <a:t>La forza lavoro europea invecchia e la vita lavorativa si allunga </a:t>
            </a:r>
          </a:p>
          <a:p>
            <a:r>
              <a:rPr dirty="0" smtClean="0"/>
              <a:t>Il cambiamento demografico implica delle sfide:</a:t>
            </a:r>
          </a:p>
          <a:p>
            <a:pPr lvl="1"/>
            <a:r>
              <a:rPr lang="it-IT" dirty="0" smtClean="0"/>
              <a:t>riduzione</a:t>
            </a:r>
            <a:r>
              <a:rPr dirty="0" smtClean="0"/>
              <a:t> generale di manodopera</a:t>
            </a:r>
          </a:p>
          <a:p>
            <a:pPr lvl="1"/>
            <a:r>
              <a:rPr lang="it-IT" dirty="0" smtClean="0"/>
              <a:t>carenza</a:t>
            </a:r>
            <a:r>
              <a:rPr dirty="0" smtClean="0"/>
              <a:t> di lavoratori qualificati</a:t>
            </a:r>
          </a:p>
          <a:p>
            <a:pPr lvl="1"/>
            <a:r>
              <a:rPr dirty="0" smtClean="0"/>
              <a:t>aumento dei lavoratori con problemi di salute/malattie croniche</a:t>
            </a:r>
          </a:p>
          <a:p>
            <a:pPr lvl="1"/>
            <a:r>
              <a:rPr dirty="0" smtClean="0"/>
              <a:t>preoccupazioni per la produttività e l'assenteismo</a:t>
            </a:r>
            <a:endParaRPr lang="it-IT" dirty="0" smtClean="0">
              <a:solidFill>
                <a:srgbClr val="FF0000"/>
              </a:solidFill>
            </a:endParaRPr>
          </a:p>
          <a:p>
            <a:r>
              <a:rPr dirty="0" smtClean="0"/>
              <a:t>La gestione della SSL nel contesto dell'invecchiamento della forza lavoro richiede un approccio multidisciplinare...</a:t>
            </a:r>
            <a:endParaRPr lang="it-I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2153" y="3933056"/>
            <a:ext cx="4034117" cy="2160240"/>
          </a:xfrm>
          <a:prstGeom prst="rect">
            <a:avLst/>
          </a:prstGeom>
          <a:effectLst>
            <a:outerShdw blurRad="292100" dist="139700" dir="2700000" algn="ctr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237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8370472" cy="489600"/>
          </a:xfrm>
        </p:spPr>
        <p:txBody>
          <a:bodyPr/>
          <a:lstStyle/>
          <a:p>
            <a:r>
              <a:rPr dirty="0"/>
              <a:t>Prevenzione in tutto l'arco della vita lavorativa: </a:t>
            </a:r>
            <a:r>
              <a:rPr lang="en-US" dirty="0"/>
              <a:t>
</a:t>
            </a:r>
            <a:r>
              <a:rPr dirty="0" smtClean="0"/>
              <a:t>un </a:t>
            </a:r>
            <a:r>
              <a:rPr dirty="0"/>
              <a:t>approccio olistico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dirty="0" smtClean="0"/>
              <a:t>La salute </a:t>
            </a:r>
            <a:r>
              <a:rPr lang="it-IT" dirty="0" smtClean="0"/>
              <a:t>dei lavoratori </a:t>
            </a:r>
            <a:r>
              <a:rPr dirty="0" smtClean="0"/>
              <a:t>in età avanzata è influenzata dalle condizioni di lavoro negli anni precedenti</a:t>
            </a:r>
            <a:endParaRPr lang="it-IT" dirty="0" smtClean="0">
              <a:solidFill>
                <a:srgbClr val="FF0000"/>
              </a:solidFill>
            </a:endParaRPr>
          </a:p>
          <a:p>
            <a:r>
              <a:rPr dirty="0" smtClean="0"/>
              <a:t>La prevenzione degli infortuni sul lavoro, dei problemi di salute e delle malattie professionali è necessaria in tutto l'arco della vita lavorativa</a:t>
            </a:r>
          </a:p>
          <a:p>
            <a:r>
              <a:rPr dirty="0" smtClean="0"/>
              <a:t>Approccio olistico, che abbraccia:</a:t>
            </a:r>
          </a:p>
          <a:p>
            <a:pPr lvl="1"/>
            <a:r>
              <a:rPr dirty="0" smtClean="0"/>
              <a:t>ambiente di lavoro e </a:t>
            </a:r>
            <a:r>
              <a:rPr dirty="0" err="1" smtClean="0"/>
              <a:t>organizzazione</a:t>
            </a:r>
            <a:r>
              <a:rPr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dirty="0" smtClean="0"/>
              <a:t>del lavoro</a:t>
            </a:r>
          </a:p>
          <a:p>
            <a:pPr lvl="1"/>
            <a:r>
              <a:rPr dirty="0" smtClean="0"/>
              <a:t>formazione e apprendimento permanente</a:t>
            </a:r>
          </a:p>
          <a:p>
            <a:pPr lvl="1"/>
            <a:r>
              <a:rPr dirty="0" smtClean="0"/>
              <a:t>leadership</a:t>
            </a:r>
            <a:endParaRPr lang="it-IT" dirty="0"/>
          </a:p>
          <a:p>
            <a:pPr lvl="1"/>
            <a:r>
              <a:rPr dirty="0" smtClean="0"/>
              <a:t>conciliazione lavoro–vita privata</a:t>
            </a:r>
          </a:p>
          <a:p>
            <a:pPr lvl="1"/>
            <a:r>
              <a:rPr dirty="0" smtClean="0"/>
              <a:t>motivazione</a:t>
            </a:r>
          </a:p>
          <a:p>
            <a:pPr lvl="1"/>
            <a:r>
              <a:rPr dirty="0" smtClean="0"/>
              <a:t>percorso di carriera</a:t>
            </a:r>
          </a:p>
          <a:p>
            <a:pPr lvl="1"/>
            <a:endParaRPr lang="it-I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409486"/>
            <a:ext cx="3528392" cy="356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0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idx="4294967295"/>
          </p:nvPr>
        </p:nvSpPr>
        <p:spPr>
          <a:xfrm>
            <a:off x="450000" y="188640"/>
            <a:ext cx="7561263" cy="490537"/>
          </a:xfrm>
        </p:spPr>
        <p:txBody>
          <a:bodyPr/>
          <a:lstStyle/>
          <a:p>
            <a:r>
              <a:rPr dirty="0" smtClean="0"/>
              <a:t>Concetto di capacità lavorativa</a:t>
            </a:r>
            <a:endParaRPr lang="it-IT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0000" y="1116000"/>
            <a:ext cx="7218344" cy="4977296"/>
          </a:xfrm>
          <a:prstGeom prst="rect">
            <a:avLst/>
          </a:prstGeom>
        </p:spPr>
        <p:txBody>
          <a:bodyPr>
            <a:normAutofit/>
          </a:bodyPr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750" indent="-285750" algn="l" defTabSz="4572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2000" indent="-180000" algn="l" defTabSz="457200" rtl="0" eaLnBrk="1" latinLnBrk="0" hangingPunct="1">
              <a:spcBef>
                <a:spcPts val="0"/>
              </a:spcBef>
              <a:buFont typeface="Arial" pitchFamily="34" charset="0"/>
              <a:buChar char="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 smtClean="0"/>
              <a:t>Concetto di capacità lavorativa: equilibrio tra esigenze lavorative e risorse individuali</a:t>
            </a:r>
          </a:p>
          <a:p>
            <a:r>
              <a:rPr dirty="0" smtClean="0"/>
              <a:t>Le esigenze lavorative sono influenzate da:</a:t>
            </a:r>
          </a:p>
          <a:p>
            <a:pPr lvl="1"/>
            <a:r>
              <a:rPr dirty="0" smtClean="0"/>
              <a:t>contenuto, carico e organizzazione del lavoro</a:t>
            </a:r>
          </a:p>
          <a:p>
            <a:pPr lvl="1"/>
            <a:r>
              <a:rPr dirty="0" smtClean="0"/>
              <a:t>ambiente di lavoro e comunità</a:t>
            </a:r>
          </a:p>
          <a:p>
            <a:pPr lvl="1"/>
            <a:r>
              <a:rPr dirty="0" smtClean="0"/>
              <a:t>leadership</a:t>
            </a:r>
          </a:p>
          <a:p>
            <a:r>
              <a:rPr dirty="0" smtClean="0"/>
              <a:t>Le risorse individuali dipendono da:</a:t>
            </a:r>
          </a:p>
          <a:p>
            <a:pPr lvl="1"/>
            <a:r>
              <a:rPr dirty="0" smtClean="0"/>
              <a:t>salute e capacità funzionali </a:t>
            </a:r>
          </a:p>
          <a:p>
            <a:pPr lvl="1"/>
            <a:r>
              <a:rPr dirty="0" smtClean="0"/>
              <a:t>capacità e competenze</a:t>
            </a:r>
          </a:p>
          <a:p>
            <a:pPr lvl="1"/>
            <a:r>
              <a:rPr dirty="0" smtClean="0"/>
              <a:t>valori, atteggiamenti, motivazione</a:t>
            </a:r>
          </a:p>
          <a:p>
            <a:r>
              <a:rPr dirty="0" smtClean="0"/>
              <a:t>Per promuovere la capacità lavorativa occorrono:</a:t>
            </a:r>
          </a:p>
          <a:p>
            <a:pPr lvl="1"/>
            <a:r>
              <a:rPr dirty="0" smtClean="0"/>
              <a:t>buona leadership</a:t>
            </a:r>
          </a:p>
          <a:p>
            <a:pPr lvl="1"/>
            <a:r>
              <a:rPr dirty="0" smtClean="0"/>
              <a:t>partecipazione dei lavoratori</a:t>
            </a:r>
          </a:p>
          <a:p>
            <a:pPr lvl="1"/>
            <a:r>
              <a:rPr dirty="0" smtClean="0"/>
              <a:t>cooperazione tra dirigenti e lavoratori</a:t>
            </a:r>
          </a:p>
          <a:p>
            <a:r>
              <a:rPr dirty="0" smtClean="0"/>
              <a:t>Indice della capacità lavorativa</a:t>
            </a:r>
          </a:p>
          <a:p>
            <a:pPr marL="252000" lvl="1" indent="0">
              <a:buFont typeface="Arial" pitchFamily="34" charset="0"/>
              <a:buNone/>
            </a:pPr>
            <a:endParaRPr lang="it-IT" dirty="0" smtClean="0"/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54719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dirty="0" smtClean="0"/>
              <a:t>Valutazione dei rischi sensibile alla diversità</a:t>
            </a:r>
            <a:endParaRPr lang="it-IT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23528" y="908720"/>
            <a:ext cx="7686345" cy="5472608"/>
          </a:xfrm>
          <a:prstGeom prst="rect">
            <a:avLst/>
          </a:prstGeom>
        </p:spPr>
        <p:txBody>
          <a:bodyPr>
            <a:noAutofit/>
          </a:bodyPr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750" indent="-285750" algn="l" defTabSz="4572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2000" indent="-180000" algn="l" defTabSz="457200" rtl="0" eaLnBrk="1" latinLnBrk="0" hangingPunct="1">
              <a:spcBef>
                <a:spcPts val="0"/>
              </a:spcBef>
              <a:buFont typeface="Arial" pitchFamily="34" charset="0"/>
              <a:buChar char="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700" dirty="0" smtClean="0"/>
              <a:t>La valutazione dei rischi è il pilastro della gestione </a:t>
            </a:r>
            <a:r>
              <a:rPr lang="en-GB" sz="1700" dirty="0" err="1" smtClean="0"/>
              <a:t>della</a:t>
            </a:r>
            <a:r>
              <a:rPr lang="en-GB" sz="1700" dirty="0" smtClean="0"/>
              <a:t> SSL</a:t>
            </a:r>
            <a:br>
              <a:rPr lang="en-GB" sz="1700" dirty="0" smtClean="0"/>
            </a:br>
            <a:r>
              <a:rPr lang="en-GB" sz="1700" dirty="0" smtClean="0"/>
              <a:t>in Europa</a:t>
            </a:r>
          </a:p>
          <a:p>
            <a:r>
              <a:rPr lang="en-GB" sz="1700" dirty="0" smtClean="0"/>
              <a:t>Esistono differenze tra le persone, occorre tenere conto di:</a:t>
            </a:r>
          </a:p>
          <a:p>
            <a:pPr lvl="1"/>
            <a:r>
              <a:rPr lang="en-GB" sz="1700" dirty="0"/>
              <a:t>età</a:t>
            </a:r>
          </a:p>
          <a:p>
            <a:pPr lvl="1"/>
            <a:r>
              <a:rPr lang="en-GB" sz="1700" dirty="0"/>
              <a:t>genere</a:t>
            </a:r>
          </a:p>
          <a:p>
            <a:pPr lvl="1"/>
            <a:r>
              <a:rPr lang="en-GB" sz="1700" dirty="0"/>
              <a:t>disabilità</a:t>
            </a:r>
          </a:p>
          <a:p>
            <a:pPr lvl="1"/>
            <a:r>
              <a:rPr lang="en-GB" sz="1700" dirty="0" err="1"/>
              <a:t>c</a:t>
            </a:r>
            <a:r>
              <a:rPr lang="en-GB" sz="1700" dirty="0" err="1" smtClean="0"/>
              <a:t>ondizione</a:t>
            </a:r>
            <a:r>
              <a:rPr lang="en-GB" sz="1700" dirty="0" smtClean="0"/>
              <a:t> di </a:t>
            </a:r>
            <a:r>
              <a:rPr lang="en-GB" sz="1700" dirty="0" err="1" smtClean="0"/>
              <a:t>lavoratore</a:t>
            </a:r>
            <a:r>
              <a:rPr lang="en-GB" sz="1700" dirty="0" smtClean="0"/>
              <a:t> </a:t>
            </a:r>
            <a:r>
              <a:rPr lang="en-GB" sz="1700" dirty="0" err="1" smtClean="0"/>
              <a:t>migrante</a:t>
            </a:r>
            <a:endParaRPr lang="en-GB" sz="1700" dirty="0"/>
          </a:p>
          <a:p>
            <a:r>
              <a:rPr lang="en-GB" sz="1700" dirty="0" smtClean="0"/>
              <a:t>Per i lavoratori giovani, occorre tenere conto di:</a:t>
            </a:r>
          </a:p>
          <a:p>
            <a:pPr lvl="1"/>
            <a:r>
              <a:rPr lang="en-GB" sz="1700" dirty="0" smtClean="0"/>
              <a:t>sviluppo fisico ed intellettivo</a:t>
            </a:r>
          </a:p>
          <a:p>
            <a:pPr lvl="1"/>
            <a:r>
              <a:rPr lang="en-GB" sz="1700" dirty="0" err="1" smtClean="0"/>
              <a:t>mancanza</a:t>
            </a:r>
            <a:r>
              <a:rPr lang="en-GB" sz="1700" dirty="0" smtClean="0"/>
              <a:t> di esperienza</a:t>
            </a:r>
          </a:p>
          <a:p>
            <a:r>
              <a:rPr lang="en-GB" sz="1700" dirty="0" smtClean="0"/>
              <a:t>Per i lavoratori in età avanzata, occorre tenere conto di:</a:t>
            </a:r>
          </a:p>
          <a:p>
            <a:pPr lvl="1"/>
            <a:r>
              <a:rPr lang="en-GB" sz="1700" dirty="0" smtClean="0"/>
              <a:t>situazioni ad alto rischio (ad es. lavoro a turni, </a:t>
            </a:r>
            <a:r>
              <a:rPr lang="en-GB" sz="1700" dirty="0" err="1" smtClean="0"/>
              <a:t>carico</a:t>
            </a:r>
            <a:r>
              <a:rPr lang="en-GB" sz="1700" dirty="0" smtClean="0"/>
              <a:t> </a:t>
            </a:r>
            <a:r>
              <a:rPr lang="en-GB" sz="1700" dirty="0" err="1" smtClean="0"/>
              <a:t>elevato</a:t>
            </a:r>
            <a:r>
              <a:rPr lang="en-GB" sz="1700" dirty="0" smtClean="0"/>
              <a:t> di </a:t>
            </a:r>
            <a:r>
              <a:rPr lang="en-GB" sz="1700" dirty="0" err="1" smtClean="0"/>
              <a:t>lavoro</a:t>
            </a:r>
            <a:r>
              <a:rPr lang="en-GB" sz="1700" dirty="0" smtClean="0"/>
              <a:t> </a:t>
            </a:r>
            <a:r>
              <a:rPr lang="en-GB" sz="1700" dirty="0" err="1" smtClean="0"/>
              <a:t>fisico</a:t>
            </a:r>
            <a:r>
              <a:rPr lang="en-GB" sz="1700" dirty="0" smtClean="0"/>
              <a:t>, temperature estreme)</a:t>
            </a:r>
          </a:p>
          <a:p>
            <a:r>
              <a:rPr lang="en-GB" sz="1700" dirty="0"/>
              <a:t>I lavoratori in età avanzata non sono un gruppo omogeneo e le differenze di capacità funzionale e salute tra gli individui aumentano con l'età</a:t>
            </a:r>
          </a:p>
          <a:p>
            <a:r>
              <a:rPr lang="en-GB" sz="1700" dirty="0" smtClean="0"/>
              <a:t>Si tiene conto della diversità focalizzandosi sulle esigenze lavorative in relazione alle capacità e alla salute individuali</a:t>
            </a:r>
          </a:p>
        </p:txBody>
      </p:sp>
    </p:spTree>
    <p:extLst>
      <p:ext uri="{BB962C8B-B14F-4D97-AF65-F5344CB8AC3E}">
        <p14:creationId xmlns:p14="http://schemas.microsoft.com/office/powerpoint/2010/main" val="273091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Adattamento del luogo di lavoro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908720"/>
            <a:ext cx="7938424" cy="4860000"/>
          </a:xfrm>
        </p:spPr>
        <p:txBody>
          <a:bodyPr/>
          <a:lstStyle/>
          <a:p>
            <a:r>
              <a:rPr dirty="0" smtClean="0"/>
              <a:t>Il lavoro va adattato alle capacità, alle competenze e allo stato di salute individuali, nonché ad altri fattori di diversità</a:t>
            </a:r>
          </a:p>
          <a:p>
            <a:r>
              <a:rPr dirty="0" smtClean="0"/>
              <a:t>Processo dinamico e continuo lungo tutto l'arco della vita lavorativa</a:t>
            </a:r>
          </a:p>
          <a:p>
            <a:r>
              <a:rPr dirty="0" smtClean="0"/>
              <a:t>Esempi di cambiamenti motivati dalla capacità funzionale:</a:t>
            </a:r>
          </a:p>
          <a:p>
            <a:pPr lvl="1"/>
            <a:r>
              <a:rPr dirty="0" smtClean="0"/>
              <a:t>uso di attrezzature e </a:t>
            </a:r>
            <a:r>
              <a:rPr dirty="0" err="1" smtClean="0"/>
              <a:t>apparecchiature</a:t>
            </a:r>
            <a:r>
              <a:rPr lang="it-IT" dirty="0" smtClean="0"/>
              <a:t> specifiche</a:t>
            </a:r>
            <a:endParaRPr dirty="0" smtClean="0"/>
          </a:p>
          <a:p>
            <a:pPr lvl="1"/>
            <a:r>
              <a:rPr dirty="0" err="1" smtClean="0"/>
              <a:t>progettazione</a:t>
            </a:r>
            <a:r>
              <a:rPr dirty="0" smtClean="0"/>
              <a:t> ergonomica</a:t>
            </a:r>
          </a:p>
          <a:p>
            <a:pPr lvl="1"/>
            <a:r>
              <a:rPr dirty="0" smtClean="0"/>
              <a:t>ridefinizione del lavoro</a:t>
            </a:r>
          </a:p>
          <a:p>
            <a:pPr lvl="1"/>
            <a:r>
              <a:rPr dirty="0" smtClean="0"/>
              <a:t>rotazione delle mansioni</a:t>
            </a:r>
          </a:p>
          <a:p>
            <a:r>
              <a:rPr dirty="0" smtClean="0"/>
              <a:t>Una buona </a:t>
            </a:r>
            <a:r>
              <a:rPr b="1" dirty="0" smtClean="0"/>
              <a:t>progettazione dell'ambiente di lavoro</a:t>
            </a:r>
            <a:r>
              <a:rPr dirty="0" smtClean="0"/>
              <a:t> e una buona </a:t>
            </a:r>
            <a:r>
              <a:rPr b="1" dirty="0" smtClean="0"/>
              <a:t>organizzazione del lavoro</a:t>
            </a:r>
            <a:r>
              <a:rPr dirty="0" smtClean="0"/>
              <a:t> offrono benefici a tutte le fasce d'età</a:t>
            </a:r>
          </a:p>
          <a:p>
            <a:pPr lvl="1"/>
            <a:endParaRPr lang="it-IT" dirty="0" smtClean="0"/>
          </a:p>
          <a:p>
            <a:endParaRPr lang="it-I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0112" y="4221088"/>
            <a:ext cx="3899647" cy="2088232"/>
          </a:xfrm>
          <a:prstGeom prst="rect">
            <a:avLst/>
          </a:prstGeom>
          <a:effectLst>
            <a:outerShdw blurRad="292100" dist="139700" dir="2700000" algn="ctr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383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8298464" cy="489600"/>
          </a:xfrm>
        </p:spPr>
        <p:txBody>
          <a:bodyPr/>
          <a:lstStyle/>
          <a:p>
            <a:r>
              <a:rPr dirty="0" smtClean="0"/>
              <a:t>Prevenzione della disabilità, riabilitazione e reinserimento al lavoro</a:t>
            </a:r>
            <a:endParaRPr lang="it-IT" dirty="0"/>
          </a:p>
        </p:txBody>
      </p:sp>
      <p:sp>
        <p:nvSpPr>
          <p:cNvPr id="8" name="Rectangle 7"/>
          <p:cNvSpPr/>
          <p:nvPr/>
        </p:nvSpPr>
        <p:spPr>
          <a:xfrm>
            <a:off x="0" y="908720"/>
            <a:ext cx="9144000" cy="4968552"/>
          </a:xfrm>
          <a:prstGeom prst="rect">
            <a:avLst/>
          </a:prstGeom>
          <a:blipFill dpi="0" rotWithShape="1">
            <a:blip r:embed="rId2" cstate="email">
              <a:alphaModFix amt="4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980728"/>
            <a:ext cx="8298464" cy="3384376"/>
          </a:xfrm>
          <a:solidFill>
            <a:srgbClr val="FFFFFF"/>
          </a:solidFill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dirty="0" smtClean="0"/>
              <a:t>Il lavoro fa bene alla salute, purché le condizioni di lavoro siano adeguate</a:t>
            </a:r>
          </a:p>
          <a:p>
            <a:pPr>
              <a:lnSpc>
                <a:spcPct val="90000"/>
              </a:lnSpc>
            </a:pPr>
            <a:r>
              <a:rPr dirty="0" smtClean="0"/>
              <a:t>Le assenze prolungate per malattia possono comportare problemi di salute mentale</a:t>
            </a:r>
            <a:endParaRPr lang="it-IT" dirty="0"/>
          </a:p>
          <a:p>
            <a:pPr>
              <a:lnSpc>
                <a:spcPct val="90000"/>
              </a:lnSpc>
            </a:pPr>
            <a:r>
              <a:rPr dirty="0" smtClean="0"/>
              <a:t>I problemi di salute sono la causa più comune di abbandono anticipato del lavoro</a:t>
            </a:r>
          </a:p>
          <a:p>
            <a:pPr>
              <a:lnSpc>
                <a:spcPct val="90000"/>
              </a:lnSpc>
            </a:pPr>
            <a:r>
              <a:rPr dirty="0" smtClean="0"/>
              <a:t>È importante aiutare le persone con problemi di salute a continuare a lavorare attraverso la riabilitazione e il reinserimento al lavoro</a:t>
            </a:r>
          </a:p>
          <a:p>
            <a:pPr>
              <a:lnSpc>
                <a:spcPct val="90000"/>
              </a:lnSpc>
            </a:pPr>
            <a:r>
              <a:rPr dirty="0" smtClean="0"/>
              <a:t>Esempi positivi:</a:t>
            </a:r>
          </a:p>
          <a:p>
            <a:pPr lvl="1">
              <a:lnSpc>
                <a:spcPct val="90000"/>
              </a:lnSpc>
            </a:pPr>
            <a:r>
              <a:rPr dirty="0" smtClean="0"/>
              <a:t>"certificato di malattia" sostituito da "certificato di abilità" nel Regno Unito</a:t>
            </a:r>
          </a:p>
          <a:p>
            <a:pPr lvl="1">
              <a:lnSpc>
                <a:spcPct val="90000"/>
              </a:lnSpc>
            </a:pPr>
            <a:r>
              <a:rPr dirty="0" smtClean="0"/>
              <a:t>progetto di intervento "reinserimento al lavoro" in Danimarca</a:t>
            </a:r>
          </a:p>
          <a:p>
            <a:pPr lvl="1">
              <a:lnSpc>
                <a:spcPct val="90000"/>
              </a:lnSpc>
            </a:pPr>
            <a:r>
              <a:rPr dirty="0" smtClean="0"/>
              <a:t>programma "fit2work" in Austria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1008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UOSHA Campaign 2013">
  <a:themeElements>
    <a:clrScheme name="EU-OSHA Healthy Workplaces Campaign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003399"/>
      </a:accent1>
      <a:accent2>
        <a:srgbClr val="ACC700"/>
      </a:accent2>
      <a:accent3>
        <a:srgbClr val="B1B3B4"/>
      </a:accent3>
      <a:accent4>
        <a:srgbClr val="E64715"/>
      </a:accent4>
      <a:accent5>
        <a:srgbClr val="58585A"/>
      </a:accent5>
      <a:accent6>
        <a:srgbClr val="DEE999"/>
      </a:accent6>
      <a:hlink>
        <a:srgbClr val="003399"/>
      </a:hlink>
      <a:folHlink>
        <a:srgbClr val="B1B3B4"/>
      </a:folHlink>
    </a:clrScheme>
    <a:fontScheme name="EUOSHA Corporate">
      <a:maj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UOSHA Corpor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  <a:lumMod val="100000"/>
              </a:schemeClr>
            </a:gs>
            <a:gs pos="100000">
              <a:schemeClr val="phClr">
                <a:tint val="9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1000"/>
                <a:satMod val="130000"/>
                <a:lumMod val="10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350000"/>
                <a:lumMod val="100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300000"/>
                <a:lumMod val="100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U-OSHA Healthy Workplaces Campaign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003399"/>
        </a:accent1>
        <a:accent2>
          <a:srgbClr val="ACC700"/>
        </a:accent2>
        <a:accent3>
          <a:srgbClr val="B1B3B4"/>
        </a:accent3>
        <a:accent4>
          <a:srgbClr val="E64715"/>
        </a:accent4>
        <a:accent5>
          <a:srgbClr val="58585A"/>
        </a:accent5>
        <a:accent6>
          <a:srgbClr val="DEE999"/>
        </a:accent6>
        <a:hlink>
          <a:srgbClr val="003399"/>
        </a:hlink>
        <a:folHlink>
          <a:srgbClr val="B1B3B4"/>
        </a:folHlink>
      </a:clrScheme>
    </a:extraClrScheme>
  </a:extraClrSchemeLst>
  <a:extLst>
    <a:ext uri="{05A4C25C-085E-4340-85A3-A5531E510DB2}">
      <thm15:themeFamily xmlns:thm15="http://schemas.microsoft.com/office/thememl/2012/main" name="EUOSHA Campaign 2016.potx" id="{96FBD0AC-75B8-450B-9CBE-D003EECFB2D9}" vid="{FD70B972-CDE6-4F19-8E81-5694D6724DF7}"/>
    </a:ext>
  </a:extLst>
</a:theme>
</file>

<file path=ppt/theme/theme2.xml><?xml version="1.0" encoding="utf-8"?>
<a:theme xmlns:a="http://schemas.openxmlformats.org/drawingml/2006/main" name="3_EUOSHA Campaign 2013">
  <a:themeElements>
    <a:clrScheme name="EU-OSHA Healthy Workplaces Campaign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003399"/>
      </a:accent1>
      <a:accent2>
        <a:srgbClr val="ACC700"/>
      </a:accent2>
      <a:accent3>
        <a:srgbClr val="B1B3B4"/>
      </a:accent3>
      <a:accent4>
        <a:srgbClr val="E64715"/>
      </a:accent4>
      <a:accent5>
        <a:srgbClr val="58585A"/>
      </a:accent5>
      <a:accent6>
        <a:srgbClr val="DEE999"/>
      </a:accent6>
      <a:hlink>
        <a:srgbClr val="003399"/>
      </a:hlink>
      <a:folHlink>
        <a:srgbClr val="B1B3B4"/>
      </a:folHlink>
    </a:clrScheme>
    <a:fontScheme name="EUOSHA Corporate">
      <a:maj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UOSHA Corpor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  <a:lumMod val="100000"/>
              </a:schemeClr>
            </a:gs>
            <a:gs pos="100000">
              <a:schemeClr val="phClr">
                <a:tint val="9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1000"/>
                <a:satMod val="130000"/>
                <a:lumMod val="10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350000"/>
                <a:lumMod val="100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300000"/>
                <a:lumMod val="100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U-OSHA Healthy Workplaces Campaign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003399"/>
        </a:accent1>
        <a:accent2>
          <a:srgbClr val="ACC700"/>
        </a:accent2>
        <a:accent3>
          <a:srgbClr val="B1B3B4"/>
        </a:accent3>
        <a:accent4>
          <a:srgbClr val="E64715"/>
        </a:accent4>
        <a:accent5>
          <a:srgbClr val="58585A"/>
        </a:accent5>
        <a:accent6>
          <a:srgbClr val="DEE999"/>
        </a:accent6>
        <a:hlink>
          <a:srgbClr val="003399"/>
        </a:hlink>
        <a:folHlink>
          <a:srgbClr val="B1B3B4"/>
        </a:folHlink>
      </a:clrScheme>
    </a:extraClrScheme>
  </a:extraClrSchemeLst>
  <a:extLst>
    <a:ext uri="{05A4C25C-085E-4340-85A3-A5531E510DB2}">
      <thm15:themeFamily xmlns:thm15="http://schemas.microsoft.com/office/thememl/2012/main" name="EUOSHA Campaign 2016.potx" id="{96FBD0AC-75B8-450B-9CBE-D003EECFB2D9}" vid="{FD70B972-CDE6-4F19-8E81-5694D6724DF7}"/>
    </a:ext>
  </a:extLst>
</a:theme>
</file>

<file path=ppt/theme/theme3.xml><?xml version="1.0" encoding="utf-8"?>
<a:theme xmlns:a="http://schemas.openxmlformats.org/drawingml/2006/main" name="4_EUOSHA Campaign 2013">
  <a:themeElements>
    <a:clrScheme name="EU-OSHA Healthy Workplaces Campaign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003399"/>
      </a:accent1>
      <a:accent2>
        <a:srgbClr val="ACC700"/>
      </a:accent2>
      <a:accent3>
        <a:srgbClr val="B1B3B4"/>
      </a:accent3>
      <a:accent4>
        <a:srgbClr val="E64715"/>
      </a:accent4>
      <a:accent5>
        <a:srgbClr val="58585A"/>
      </a:accent5>
      <a:accent6>
        <a:srgbClr val="DEE999"/>
      </a:accent6>
      <a:hlink>
        <a:srgbClr val="003399"/>
      </a:hlink>
      <a:folHlink>
        <a:srgbClr val="B1B3B4"/>
      </a:folHlink>
    </a:clrScheme>
    <a:fontScheme name="EUOSHA Corporate">
      <a:maj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UOSHA Corpor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  <a:lumMod val="100000"/>
              </a:schemeClr>
            </a:gs>
            <a:gs pos="100000">
              <a:schemeClr val="phClr">
                <a:tint val="9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1000"/>
                <a:satMod val="130000"/>
                <a:lumMod val="10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350000"/>
                <a:lumMod val="100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300000"/>
                <a:lumMod val="100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U-OSHA Healthy Workplaces Campaign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003399"/>
        </a:accent1>
        <a:accent2>
          <a:srgbClr val="ACC700"/>
        </a:accent2>
        <a:accent3>
          <a:srgbClr val="B1B3B4"/>
        </a:accent3>
        <a:accent4>
          <a:srgbClr val="E64715"/>
        </a:accent4>
        <a:accent5>
          <a:srgbClr val="58585A"/>
        </a:accent5>
        <a:accent6>
          <a:srgbClr val="DEE999"/>
        </a:accent6>
        <a:hlink>
          <a:srgbClr val="003399"/>
        </a:hlink>
        <a:folHlink>
          <a:srgbClr val="B1B3B4"/>
        </a:folHlink>
      </a:clrScheme>
    </a:extraClrScheme>
  </a:extraClrSchemeLst>
  <a:extLst>
    <a:ext uri="{05A4C25C-085E-4340-85A3-A5531E510DB2}">
      <thm15:themeFamily xmlns:thm15="http://schemas.microsoft.com/office/thememl/2012/main" name="EUOSHA Campaign 2016.potx" id="{96FBD0AC-75B8-450B-9CBE-D003EECFB2D9}" vid="{FD70B972-CDE6-4F19-8E81-5694D6724DF7}"/>
    </a:ext>
  </a:extLst>
</a:theme>
</file>

<file path=ppt/theme/theme4.xml><?xml version="1.0" encoding="utf-8"?>
<a:theme xmlns:a="http://schemas.openxmlformats.org/drawingml/2006/main" name="1_EUOSHA Campaign 2013">
  <a:themeElements>
    <a:clrScheme name="EU-OSHA Healthy Workplaces Campaign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003399"/>
      </a:accent1>
      <a:accent2>
        <a:srgbClr val="ACC700"/>
      </a:accent2>
      <a:accent3>
        <a:srgbClr val="B1B3B4"/>
      </a:accent3>
      <a:accent4>
        <a:srgbClr val="E64715"/>
      </a:accent4>
      <a:accent5>
        <a:srgbClr val="58585A"/>
      </a:accent5>
      <a:accent6>
        <a:srgbClr val="DEE999"/>
      </a:accent6>
      <a:hlink>
        <a:srgbClr val="003399"/>
      </a:hlink>
      <a:folHlink>
        <a:srgbClr val="B1B3B4"/>
      </a:folHlink>
    </a:clrScheme>
    <a:fontScheme name="EUOSHA Corporate">
      <a:maj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UOSHA Corpor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  <a:lumMod val="100000"/>
              </a:schemeClr>
            </a:gs>
            <a:gs pos="100000">
              <a:schemeClr val="phClr">
                <a:tint val="9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1000"/>
                <a:satMod val="130000"/>
                <a:lumMod val="10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350000"/>
                <a:lumMod val="100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300000"/>
                <a:lumMod val="100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U-OSHA Healthy Workplaces Campaign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003399"/>
        </a:accent1>
        <a:accent2>
          <a:srgbClr val="ACC700"/>
        </a:accent2>
        <a:accent3>
          <a:srgbClr val="B1B3B4"/>
        </a:accent3>
        <a:accent4>
          <a:srgbClr val="E64715"/>
        </a:accent4>
        <a:accent5>
          <a:srgbClr val="58585A"/>
        </a:accent5>
        <a:accent6>
          <a:srgbClr val="DEE999"/>
        </a:accent6>
        <a:hlink>
          <a:srgbClr val="003399"/>
        </a:hlink>
        <a:folHlink>
          <a:srgbClr val="B1B3B4"/>
        </a:folHlink>
      </a:clrScheme>
    </a:extraClrScheme>
  </a:extraClrSchemeLst>
  <a:extLst>
    <a:ext uri="{05A4C25C-085E-4340-85A3-A5531E510DB2}">
      <thm15:themeFamily xmlns:thm15="http://schemas.microsoft.com/office/thememl/2012/main" name="EUOSHA Campaign 2016.potx" id="{96FBD0AC-75B8-450B-9CBE-D003EECFB2D9}" vid="{EB0B2771-6457-4C56-BC0B-D9E8C1F7A483}"/>
    </a:ext>
  </a:extLst>
</a:theme>
</file>

<file path=ppt/theme/theme5.xml><?xml version="1.0" encoding="utf-8"?>
<a:theme xmlns:a="http://schemas.openxmlformats.org/drawingml/2006/main" name="2_EUOSHA Campaign 2013">
  <a:themeElements>
    <a:clrScheme name="EU-OSHA Healthy Workplaces Campaign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003399"/>
      </a:accent1>
      <a:accent2>
        <a:srgbClr val="ACC700"/>
      </a:accent2>
      <a:accent3>
        <a:srgbClr val="B1B3B4"/>
      </a:accent3>
      <a:accent4>
        <a:srgbClr val="E64715"/>
      </a:accent4>
      <a:accent5>
        <a:srgbClr val="58585A"/>
      </a:accent5>
      <a:accent6>
        <a:srgbClr val="DEE999"/>
      </a:accent6>
      <a:hlink>
        <a:srgbClr val="003399"/>
      </a:hlink>
      <a:folHlink>
        <a:srgbClr val="B1B3B4"/>
      </a:folHlink>
    </a:clrScheme>
    <a:fontScheme name="EUOSHA Corporate">
      <a:maj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UOSHA Corpor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  <a:lumMod val="100000"/>
              </a:schemeClr>
            </a:gs>
            <a:gs pos="100000">
              <a:schemeClr val="phClr">
                <a:tint val="9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1000"/>
                <a:satMod val="130000"/>
                <a:lumMod val="10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350000"/>
                <a:lumMod val="100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300000"/>
                <a:lumMod val="100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U-OSHA Healthy Workplaces Campaign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003399"/>
        </a:accent1>
        <a:accent2>
          <a:srgbClr val="ACC700"/>
        </a:accent2>
        <a:accent3>
          <a:srgbClr val="B1B3B4"/>
        </a:accent3>
        <a:accent4>
          <a:srgbClr val="E64715"/>
        </a:accent4>
        <a:accent5>
          <a:srgbClr val="58585A"/>
        </a:accent5>
        <a:accent6>
          <a:srgbClr val="DEE999"/>
        </a:accent6>
        <a:hlink>
          <a:srgbClr val="003399"/>
        </a:hlink>
        <a:folHlink>
          <a:srgbClr val="B1B3B4"/>
        </a:folHlink>
      </a:clrScheme>
    </a:extraClrScheme>
  </a:extraClrSchemeLst>
  <a:extLst>
    <a:ext uri="{05A4C25C-085E-4340-85A3-A5531E510DB2}">
      <thm15:themeFamily xmlns:thm15="http://schemas.microsoft.com/office/thememl/2012/main" name="EUOSHA Campaign 2016.potx" id="{96FBD0AC-75B8-450B-9CBE-D003EECFB2D9}" vid="{B119B0FD-36AC-4EB3-888E-DF2D373E34D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EUOSHA Campaign 2016-4-3-Extended</Template>
  <TotalTime>515</TotalTime>
  <Words>1115</Words>
  <Application>Microsoft Office PowerPoint</Application>
  <PresentationFormat>On-screen Show (4:3)</PresentationFormat>
  <Paragraphs>173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ＭＳ Ｐゴシック</vt:lpstr>
      <vt:lpstr>Arial</vt:lpstr>
      <vt:lpstr>Calibri</vt:lpstr>
      <vt:lpstr>Courier New</vt:lpstr>
      <vt:lpstr>Trebuchet MS</vt:lpstr>
      <vt:lpstr>Wingdings</vt:lpstr>
      <vt:lpstr>EUOSHA Campaign 2013</vt:lpstr>
      <vt:lpstr>3_EUOSHA Campaign 2013</vt:lpstr>
      <vt:lpstr>4_EUOSHA Campaign 2013</vt:lpstr>
      <vt:lpstr>1_EUOSHA Campaign 2013</vt:lpstr>
      <vt:lpstr>2_EUOSHA Campaign 2013</vt:lpstr>
      <vt:lpstr>Ambienti di lavoro sani e sicuri  ad ogni età</vt:lpstr>
      <vt:lpstr>PowerPoint Presentation</vt:lpstr>
      <vt:lpstr>Obiettivi fondamentali</vt:lpstr>
      <vt:lpstr>Qual è il problema?</vt:lpstr>
      <vt:lpstr>Prevenzione in tutto l'arco della vita lavorativa: 
un approccio olistico</vt:lpstr>
      <vt:lpstr>Concetto di capacità lavorativa</vt:lpstr>
      <vt:lpstr>PowerPoint Presentation</vt:lpstr>
      <vt:lpstr>Adattamento del luogo di lavoro</vt:lpstr>
      <vt:lpstr>Prevenzione della disabilità, riabilitazione e reinserimento al lavoro</vt:lpstr>
      <vt:lpstr>PowerPoint Presentation</vt:lpstr>
      <vt:lpstr>PowerPoint Presentation</vt:lpstr>
      <vt:lpstr>Gestione delle risorse umane e della SSL</vt:lpstr>
      <vt:lpstr>Quali sono i benefici?</vt:lpstr>
      <vt:lpstr>PowerPoint Presentation</vt:lpstr>
      <vt:lpstr>Date importanti</vt:lpstr>
      <vt:lpstr>Partner della campagna</vt:lpstr>
      <vt:lpstr>Premio per le buone pratiche della campagna "Ambienti di lavoro sani e sicuri"</vt:lpstr>
      <vt:lpstr>Risorse per la campagna</vt:lpstr>
      <vt:lpstr>Ulteriori informazioni</vt:lpstr>
    </vt:vector>
  </TitlesOfParts>
  <Company>EU-OSHA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Workplaces for All Ages</dc:title>
  <dc:creator>Estelle VIARD</dc:creator>
  <cp:lastModifiedBy>Estelle VIARD</cp:lastModifiedBy>
  <cp:revision>22</cp:revision>
  <dcterms:created xsi:type="dcterms:W3CDTF">2015-11-25T10:26:49Z</dcterms:created>
  <dcterms:modified xsi:type="dcterms:W3CDTF">2016-04-06T10:25:16Z</dcterms:modified>
</cp:coreProperties>
</file>