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0" r:id="rId1"/>
    <p:sldMasterId id="2147483835" r:id="rId2"/>
    <p:sldMasterId id="2147483848" r:id="rId3"/>
    <p:sldMasterId id="2147483812" r:id="rId4"/>
    <p:sldMasterId id="2147483824" r:id="rId5"/>
  </p:sldMasterIdLst>
  <p:notesMasterIdLst>
    <p:notesMasterId r:id="rId25"/>
  </p:notesMasterIdLst>
  <p:sldIdLst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6" autoAdjust="0"/>
    <p:restoredTop sz="94660"/>
  </p:normalViewPr>
  <p:slideViewPr>
    <p:cSldViewPr>
      <p:cViewPr varScale="1">
        <p:scale>
          <a:sx n="73" d="100"/>
          <a:sy n="73" d="100"/>
        </p:scale>
        <p:origin x="78" y="9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E07A572-2719-4468-8E56-CCE3A8142C15}" type="datetimeFigureOut">
              <a:rPr lang="en-GB"/>
              <a:pPr>
                <a:defRPr/>
              </a:pPr>
              <a:t>05/04/2016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24EDF5C-CA78-4BE4-B7ED-11E2403D6EC3}" type="slidenum">
              <a:rPr lang="en-GB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2582450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l-GR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5F8F94-DA11-412B-A88D-F3601B560DA7}" type="slidenum">
              <a:rPr lang="en-GB" altLang="el-GR">
                <a:latin typeface="Calibri" panose="020F0502020204030204" pitchFamily="34" charset="0"/>
              </a:rPr>
              <a:pPr/>
              <a:t>19</a:t>
            </a:fld>
            <a:endParaRPr lang="el-GR" altLang="el-G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175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6.png"/><Relationship Id="rId7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jpeg"/><Relationship Id="rId4" Type="http://schemas.openxmlformats.org/officeDocument/2006/relationships/image" Target="../media/image5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6.png"/><Relationship Id="rId7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jpeg"/><Relationship Id="rId4" Type="http://schemas.openxmlformats.org/officeDocument/2006/relationships/image" Target="../media/image5.jpe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5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5" descr="111004_EU-OSHA_HW_PPT_cov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7938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9"/>
          <p:cNvSpPr txBox="1">
            <a:spLocks/>
          </p:cNvSpPr>
          <p:nvPr/>
        </p:nvSpPr>
        <p:spPr>
          <a:xfrm>
            <a:off x="8535988" y="6408738"/>
            <a:ext cx="609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6" name="Bild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5538788"/>
            <a:ext cx="114617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platzhalter 2"/>
          <p:cNvSpPr txBox="1">
            <a:spLocks/>
          </p:cNvSpPr>
          <p:nvPr/>
        </p:nvSpPr>
        <p:spPr>
          <a:xfrm>
            <a:off x="450850" y="6410325"/>
            <a:ext cx="7439025" cy="32702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900" b="0" i="0" kern="1200" spc="30">
                <a:ln>
                  <a:noFill/>
                </a:ln>
                <a:solidFill>
                  <a:srgbClr val="003399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dirty="0" smtClean="0"/>
              <a:t>Η ασφάλεια και η υγεία στους χώρους εργασίας μας αφορά όλους. Οφέλη για εσένα προσωπικά. Οφέλη για τις επιχειρήσεις.</a:t>
            </a:r>
            <a:endParaRPr lang="el-GR" dirty="0"/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850" y="-4763"/>
            <a:ext cx="950913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ild 4" descr="111004_EU-OSHA_PPT_EU 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138" y="5908675"/>
            <a:ext cx="47466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d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5616575"/>
            <a:ext cx="561975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40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PPT_Curve_white_transparen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850" y="-87313"/>
            <a:ext cx="950913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3564000"/>
            <a:ext cx="7646400" cy="928800"/>
          </a:xfrm>
        </p:spPr>
        <p:txBody>
          <a:bodyPr lIns="0" tIns="0" rIns="0" bIns="0" anchor="t"/>
          <a:lstStyle>
            <a:lvl1pPr algn="l">
              <a:defRPr sz="3200" b="1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0"/>
          </p:nvPr>
        </p:nvSpPr>
        <p:spPr>
          <a:xfrm>
            <a:off x="450000" y="4626000"/>
            <a:ext cx="7646400" cy="675208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869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1116000"/>
            <a:ext cx="7560000" cy="4860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549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27820" y="1116000"/>
            <a:ext cx="489600" cy="4860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1116000"/>
            <a:ext cx="6642280" cy="4860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519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1654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5" descr="111004_EU-OSHA_HW_PPT_cov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7938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9"/>
          <p:cNvSpPr txBox="1">
            <a:spLocks/>
          </p:cNvSpPr>
          <p:nvPr/>
        </p:nvSpPr>
        <p:spPr>
          <a:xfrm>
            <a:off x="8535988" y="6408738"/>
            <a:ext cx="609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6" name="Textplatzhalter 2"/>
          <p:cNvSpPr txBox="1">
            <a:spLocks/>
          </p:cNvSpPr>
          <p:nvPr/>
        </p:nvSpPr>
        <p:spPr>
          <a:xfrm>
            <a:off x="450850" y="6410325"/>
            <a:ext cx="7439025" cy="32702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900" b="0" i="0" kern="1200" spc="30">
                <a:ln>
                  <a:noFill/>
                </a:ln>
                <a:solidFill>
                  <a:srgbClr val="003399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dirty="0" smtClean="0"/>
              <a:t>Η ασφάλεια και η υγεία στους χώρους εργασίας μας αφορά όλους. Οφέλη για εσένα προσωπικά. Οφέλη για τις επιχειρήσεις.</a:t>
            </a:r>
            <a:endParaRPr lang="el-GR" dirty="0"/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850" y="-4763"/>
            <a:ext cx="950913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d 4" descr="111004_EU-OSHA_PPT_EU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138" y="5908675"/>
            <a:ext cx="47466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40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PPT_Curve_white_transpare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50" y="11113"/>
            <a:ext cx="938213" cy="685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d 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5538788"/>
            <a:ext cx="114617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Bild 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5616575"/>
            <a:ext cx="561975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3564000"/>
            <a:ext cx="7646400" cy="928800"/>
          </a:xfrm>
        </p:spPr>
        <p:txBody>
          <a:bodyPr lIns="0" tIns="0" rIns="0" bIns="0" anchor="t"/>
          <a:lstStyle>
            <a:lvl1pPr algn="l">
              <a:defRPr sz="3200" b="1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0"/>
          </p:nvPr>
        </p:nvSpPr>
        <p:spPr>
          <a:xfrm>
            <a:off x="450000" y="4626000"/>
            <a:ext cx="7646400" cy="675208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545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000" y="1116000"/>
            <a:ext cx="756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465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ader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5" descr="111004_EU-OSHA_HW_PPT_cov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7938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9"/>
          <p:cNvSpPr txBox="1">
            <a:spLocks/>
          </p:cNvSpPr>
          <p:nvPr/>
        </p:nvSpPr>
        <p:spPr>
          <a:xfrm>
            <a:off x="8535988" y="6408738"/>
            <a:ext cx="609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6" name="Textplatzhalter 2"/>
          <p:cNvSpPr txBox="1">
            <a:spLocks/>
          </p:cNvSpPr>
          <p:nvPr/>
        </p:nvSpPr>
        <p:spPr>
          <a:xfrm>
            <a:off x="450850" y="6410325"/>
            <a:ext cx="7439025" cy="32702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900" b="0" i="0" kern="1200" spc="30">
                <a:ln>
                  <a:noFill/>
                </a:ln>
                <a:solidFill>
                  <a:srgbClr val="003399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dirty="0" smtClean="0"/>
              <a:t>Η ασφάλεια και η υγεία στους χώρους εργασίας μας αφορά όλους. Οφέλη για εσένα προσωπικά. Οφέλη για τις επιχειρήσεις.</a:t>
            </a:r>
            <a:endParaRPr lang="el-GR" dirty="0"/>
          </a:p>
        </p:txBody>
      </p:sp>
      <p:pic>
        <p:nvPicPr>
          <p:cNvPr id="7" name="Bild 4" descr="111004_EU-OSHA_PPT_EU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138" y="5908675"/>
            <a:ext cx="47466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d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5538788"/>
            <a:ext cx="114617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ild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5616575"/>
            <a:ext cx="561975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000" y="1360800"/>
            <a:ext cx="7646400" cy="1461600"/>
          </a:xfrm>
        </p:spPr>
        <p:txBody>
          <a:bodyPr lIns="0" tIns="0" rIns="0" bIns="0" anchor="t"/>
          <a:lstStyle>
            <a:lvl1pPr>
              <a:defRPr sz="3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8400" y="3240000"/>
            <a:ext cx="7214400" cy="12691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550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60000" cy="48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999" y="1115999"/>
            <a:ext cx="360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0000" y="1116000"/>
            <a:ext cx="360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3618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1116000"/>
            <a:ext cx="3600000" cy="540000"/>
          </a:xfrm>
        </p:spPr>
        <p:txBody>
          <a:bodyPr anchor="b"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999" y="1655999"/>
            <a:ext cx="3600000" cy="432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0000" y="1116000"/>
            <a:ext cx="3600000" cy="540000"/>
          </a:xfrm>
        </p:spPr>
        <p:txBody>
          <a:bodyPr anchor="b"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0000" y="1656000"/>
            <a:ext cx="3600000" cy="432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117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6556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1611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000" y="1116000"/>
            <a:ext cx="756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6588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60000" cy="540000"/>
          </a:xfrm>
        </p:spPr>
        <p:txBody>
          <a:bodyPr anchor="b"/>
          <a:lstStyle>
            <a:lvl1pPr algn="l">
              <a:defRPr sz="2400" b="1" i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0000" y="1116000"/>
            <a:ext cx="4279869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000" y="1116000"/>
            <a:ext cx="2880000" cy="48600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25971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116000"/>
            <a:ext cx="4049992" cy="900000"/>
          </a:xfrm>
        </p:spPr>
        <p:txBody>
          <a:bodyPr anchor="b">
            <a:normAutofit/>
          </a:bodyPr>
          <a:lstStyle>
            <a:lvl1pPr algn="l">
              <a:defRPr sz="2400" b="1" i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999" y="2016000"/>
            <a:ext cx="4050000" cy="39600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noFill/>
          </a:ln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429092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1116000"/>
            <a:ext cx="7560000" cy="4860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9873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27820" y="1116000"/>
            <a:ext cx="489600" cy="4860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1116000"/>
            <a:ext cx="6642280" cy="4860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729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7864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5" descr="111004_EU-OSHA_HW_PPT_cov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7938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9"/>
          <p:cNvSpPr txBox="1">
            <a:spLocks/>
          </p:cNvSpPr>
          <p:nvPr/>
        </p:nvSpPr>
        <p:spPr>
          <a:xfrm>
            <a:off x="8535988" y="6408738"/>
            <a:ext cx="609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6" name="Textplatzhalter 2"/>
          <p:cNvSpPr txBox="1">
            <a:spLocks/>
          </p:cNvSpPr>
          <p:nvPr/>
        </p:nvSpPr>
        <p:spPr>
          <a:xfrm>
            <a:off x="450850" y="6410325"/>
            <a:ext cx="7439025" cy="32702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900" b="0" i="0" kern="1200" spc="30">
                <a:ln>
                  <a:noFill/>
                </a:ln>
                <a:solidFill>
                  <a:srgbClr val="003399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dirty="0" smtClean="0"/>
              <a:t>Η ασφάλεια και η υγεία στους χώρους εργασίας μας αφορά όλους. Οφέλη για εσένα προσωπικά. Οφέλη για τις επιχειρήσεις.</a:t>
            </a:r>
            <a:endParaRPr lang="el-GR" dirty="0"/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850" y="-4763"/>
            <a:ext cx="950913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d 4" descr="111004_EU-OSHA_PPT_EU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138" y="5908675"/>
            <a:ext cx="47466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40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PPT_Curve_white_transpare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50" y="11113"/>
            <a:ext cx="938213" cy="685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d 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5538788"/>
            <a:ext cx="114617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Bild 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5616575"/>
            <a:ext cx="561975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3564000"/>
            <a:ext cx="7646400" cy="928800"/>
          </a:xfrm>
        </p:spPr>
        <p:txBody>
          <a:bodyPr lIns="0" tIns="0" rIns="0" bIns="0" anchor="t"/>
          <a:lstStyle>
            <a:lvl1pPr algn="l">
              <a:defRPr sz="3200" b="1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0"/>
          </p:nvPr>
        </p:nvSpPr>
        <p:spPr>
          <a:xfrm>
            <a:off x="450000" y="4626000"/>
            <a:ext cx="7646400" cy="675208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9126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000" y="1116000"/>
            <a:ext cx="756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9073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ader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5" descr="111004_EU-OSHA_HW_PPT_cov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7938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9"/>
          <p:cNvSpPr txBox="1">
            <a:spLocks/>
          </p:cNvSpPr>
          <p:nvPr/>
        </p:nvSpPr>
        <p:spPr>
          <a:xfrm>
            <a:off x="8535988" y="6408738"/>
            <a:ext cx="609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6" name="Textplatzhalter 2"/>
          <p:cNvSpPr txBox="1">
            <a:spLocks/>
          </p:cNvSpPr>
          <p:nvPr/>
        </p:nvSpPr>
        <p:spPr>
          <a:xfrm>
            <a:off x="450850" y="6410325"/>
            <a:ext cx="7439025" cy="32702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900" b="0" i="0" kern="1200" spc="30">
                <a:ln>
                  <a:noFill/>
                </a:ln>
                <a:solidFill>
                  <a:srgbClr val="003399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dirty="0" smtClean="0"/>
              <a:t>Η ασφάλεια και η υγεία στους χώρους εργασίας μας αφορά όλους. Οφέλη για εσένα προσωπικά. Οφέλη για τις επιχειρήσεις.</a:t>
            </a:r>
            <a:endParaRPr lang="el-GR" dirty="0"/>
          </a:p>
        </p:txBody>
      </p:sp>
      <p:pic>
        <p:nvPicPr>
          <p:cNvPr id="7" name="Bild 4" descr="111004_EU-OSHA_PPT_EU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138" y="5908675"/>
            <a:ext cx="47466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d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5538788"/>
            <a:ext cx="114617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ild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5616575"/>
            <a:ext cx="561975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000" y="1360800"/>
            <a:ext cx="7646400" cy="1461600"/>
          </a:xfrm>
        </p:spPr>
        <p:txBody>
          <a:bodyPr lIns="0" tIns="0" rIns="0" bIns="0" anchor="t"/>
          <a:lstStyle>
            <a:lvl1pPr>
              <a:defRPr sz="3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8400" y="3240000"/>
            <a:ext cx="7214400" cy="12691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9373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60000" cy="48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999" y="1115999"/>
            <a:ext cx="360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0000" y="1116000"/>
            <a:ext cx="360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2892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1116000"/>
            <a:ext cx="3600000" cy="540000"/>
          </a:xfrm>
        </p:spPr>
        <p:txBody>
          <a:bodyPr anchor="b"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999" y="1655999"/>
            <a:ext cx="3600000" cy="432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0000" y="1116000"/>
            <a:ext cx="3600000" cy="540000"/>
          </a:xfrm>
        </p:spPr>
        <p:txBody>
          <a:bodyPr anchor="b"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0000" y="1656000"/>
            <a:ext cx="3600000" cy="432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249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ader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5" descr="111004_EU-OSHA_HW_PPT_cov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7938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9"/>
          <p:cNvSpPr txBox="1">
            <a:spLocks/>
          </p:cNvSpPr>
          <p:nvPr/>
        </p:nvSpPr>
        <p:spPr>
          <a:xfrm>
            <a:off x="8535988" y="6408738"/>
            <a:ext cx="609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6" name="Textplatzhalter 2"/>
          <p:cNvSpPr txBox="1">
            <a:spLocks/>
          </p:cNvSpPr>
          <p:nvPr/>
        </p:nvSpPr>
        <p:spPr>
          <a:xfrm>
            <a:off x="450850" y="6410325"/>
            <a:ext cx="7439025" cy="32702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900" b="0" i="0" kern="1200" spc="30">
                <a:ln>
                  <a:noFill/>
                </a:ln>
                <a:solidFill>
                  <a:srgbClr val="003399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dirty="0" smtClean="0"/>
              <a:t>Η ασφάλεια και η υγεία στους χώρους εργασίας μας αφορά όλους. Οφέλη για εσένα προσωπικά. Οφέλη για τις επιχειρήσεις.</a:t>
            </a:r>
            <a:endParaRPr lang="el-GR" dirty="0"/>
          </a:p>
        </p:txBody>
      </p:sp>
      <p:pic>
        <p:nvPicPr>
          <p:cNvPr id="7" name="Bild 4" descr="111004_EU-OSHA_PPT_EU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138" y="5908675"/>
            <a:ext cx="47466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d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5538788"/>
            <a:ext cx="114617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ild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5616575"/>
            <a:ext cx="561975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000" y="1360800"/>
            <a:ext cx="7646400" cy="1461600"/>
          </a:xfrm>
        </p:spPr>
        <p:txBody>
          <a:bodyPr lIns="0" tIns="0" rIns="0" bIns="0" anchor="t"/>
          <a:lstStyle>
            <a:lvl1pPr>
              <a:defRPr sz="3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8400" y="3240000"/>
            <a:ext cx="7214400" cy="12691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954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5484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00631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60000" cy="540000"/>
          </a:xfrm>
        </p:spPr>
        <p:txBody>
          <a:bodyPr anchor="b"/>
          <a:lstStyle>
            <a:lvl1pPr algn="l">
              <a:defRPr sz="2400" b="1" i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0000" y="1116000"/>
            <a:ext cx="4279869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000" y="1116000"/>
            <a:ext cx="2880000" cy="48600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931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116000"/>
            <a:ext cx="4049992" cy="900000"/>
          </a:xfrm>
        </p:spPr>
        <p:txBody>
          <a:bodyPr anchor="b">
            <a:normAutofit/>
          </a:bodyPr>
          <a:lstStyle>
            <a:lvl1pPr algn="l">
              <a:defRPr sz="2400" b="1" i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999" y="2016000"/>
            <a:ext cx="4050000" cy="39600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noFill/>
          </a:ln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231952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1116000"/>
            <a:ext cx="7560000" cy="4860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6925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27820" y="1116000"/>
            <a:ext cx="489600" cy="4860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1116000"/>
            <a:ext cx="6642280" cy="4860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3166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01772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000" y="1116000"/>
            <a:ext cx="756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1965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60000" cy="48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999" y="1115999"/>
            <a:ext cx="360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0000" y="1116000"/>
            <a:ext cx="360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2649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1116000"/>
            <a:ext cx="3600000" cy="540000"/>
          </a:xfrm>
        </p:spPr>
        <p:txBody>
          <a:bodyPr anchor="b"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999" y="1655999"/>
            <a:ext cx="3600000" cy="432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0000" y="1116000"/>
            <a:ext cx="3600000" cy="540000"/>
          </a:xfrm>
        </p:spPr>
        <p:txBody>
          <a:bodyPr anchor="b"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0000" y="1656000"/>
            <a:ext cx="3600000" cy="432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1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60000" cy="48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999" y="1115999"/>
            <a:ext cx="360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0000" y="1116000"/>
            <a:ext cx="360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7906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8324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22732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60000" cy="540000"/>
          </a:xfrm>
        </p:spPr>
        <p:txBody>
          <a:bodyPr anchor="b"/>
          <a:lstStyle>
            <a:lvl1pPr algn="l">
              <a:defRPr sz="2400" b="1" i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0000" y="1116000"/>
            <a:ext cx="4279869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000" y="1116000"/>
            <a:ext cx="2880000" cy="48600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57489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116000"/>
            <a:ext cx="4049992" cy="900000"/>
          </a:xfrm>
        </p:spPr>
        <p:txBody>
          <a:bodyPr anchor="b">
            <a:normAutofit/>
          </a:bodyPr>
          <a:lstStyle>
            <a:lvl1pPr algn="l">
              <a:defRPr sz="2400" b="1" i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999" y="2016000"/>
            <a:ext cx="4050000" cy="39600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noFill/>
          </a:ln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16187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1116000"/>
            <a:ext cx="7560000" cy="4860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7259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27820" y="1116000"/>
            <a:ext cx="489600" cy="4860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1116000"/>
            <a:ext cx="6642280" cy="4860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1158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000" y="1116000"/>
            <a:ext cx="756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39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60000" cy="48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999" y="1115999"/>
            <a:ext cx="360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0000" y="1116000"/>
            <a:ext cx="360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3087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1116000"/>
            <a:ext cx="3600000" cy="540000"/>
          </a:xfrm>
        </p:spPr>
        <p:txBody>
          <a:bodyPr anchor="b"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999" y="1655999"/>
            <a:ext cx="3600000" cy="432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0000" y="1116000"/>
            <a:ext cx="3600000" cy="540000"/>
          </a:xfrm>
        </p:spPr>
        <p:txBody>
          <a:bodyPr anchor="b"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0000" y="1656000"/>
            <a:ext cx="3600000" cy="432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3392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270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1116000"/>
            <a:ext cx="3600000" cy="540000"/>
          </a:xfrm>
        </p:spPr>
        <p:txBody>
          <a:bodyPr anchor="b"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999" y="1655999"/>
            <a:ext cx="3600000" cy="432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0000" y="1116000"/>
            <a:ext cx="3600000" cy="540000"/>
          </a:xfrm>
        </p:spPr>
        <p:txBody>
          <a:bodyPr anchor="b"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0000" y="1656000"/>
            <a:ext cx="3600000" cy="432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0527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16248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60000" cy="540000"/>
          </a:xfrm>
        </p:spPr>
        <p:txBody>
          <a:bodyPr anchor="b"/>
          <a:lstStyle>
            <a:lvl1pPr algn="l">
              <a:defRPr sz="2400" b="1" i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0000" y="1116000"/>
            <a:ext cx="4279869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000" y="1116000"/>
            <a:ext cx="2880000" cy="48600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46417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116000"/>
            <a:ext cx="4049992" cy="900000"/>
          </a:xfrm>
        </p:spPr>
        <p:txBody>
          <a:bodyPr anchor="b">
            <a:normAutofit/>
          </a:bodyPr>
          <a:lstStyle>
            <a:lvl1pPr algn="l">
              <a:defRPr sz="2400" b="1" i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999" y="2016000"/>
            <a:ext cx="4050000" cy="39600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noFill/>
          </a:ln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134639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1116000"/>
            <a:ext cx="7560000" cy="4860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896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27820" y="1116000"/>
            <a:ext cx="489600" cy="4860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1116000"/>
            <a:ext cx="6642280" cy="4860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434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935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8633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60000" cy="540000"/>
          </a:xfrm>
        </p:spPr>
        <p:txBody>
          <a:bodyPr anchor="b"/>
          <a:lstStyle>
            <a:lvl1pPr algn="l">
              <a:defRPr sz="2400" b="1" i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0000" y="1116000"/>
            <a:ext cx="4279869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000" y="1116000"/>
            <a:ext cx="2880000" cy="48600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1497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116000"/>
            <a:ext cx="4049992" cy="900000"/>
          </a:xfrm>
        </p:spPr>
        <p:txBody>
          <a:bodyPr anchor="b">
            <a:normAutofit/>
          </a:bodyPr>
          <a:lstStyle>
            <a:lvl1pPr algn="l">
              <a:defRPr sz="2400" b="1" i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999" y="2016000"/>
            <a:ext cx="4050000" cy="39600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noFill/>
          </a:ln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93264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 15" descr="111004_EU-OSHA_HW_PPT_inner slide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49263" y="179388"/>
            <a:ext cx="7561262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49263" y="1116013"/>
            <a:ext cx="7561262" cy="485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 smtClean="0"/>
              <a:t>Click to edit Master text styles</a:t>
            </a:r>
          </a:p>
          <a:p>
            <a:pPr lvl="1"/>
            <a:r>
              <a:rPr lang="en-US" altLang="el-GR" smtClean="0"/>
              <a:t>Second level</a:t>
            </a:r>
          </a:p>
          <a:p>
            <a:pPr lvl="2"/>
            <a:r>
              <a:rPr lang="en-US" altLang="el-GR" smtClean="0"/>
              <a:t>Third level</a:t>
            </a:r>
          </a:p>
          <a:p>
            <a:pPr lvl="3"/>
            <a:r>
              <a:rPr lang="en-US" altLang="el-GR" smtClean="0"/>
              <a:t>Fourth level</a:t>
            </a:r>
          </a:p>
          <a:p>
            <a:pPr lvl="4"/>
            <a:r>
              <a:rPr lang="en-US" altLang="el-GR" smtClean="0"/>
              <a:t>Fifth level</a:t>
            </a:r>
          </a:p>
        </p:txBody>
      </p:sp>
      <p:pic>
        <p:nvPicPr>
          <p:cNvPr id="1029" name="Bild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6284913"/>
            <a:ext cx="9461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9"/>
          <p:cNvSpPr txBox="1">
            <a:spLocks/>
          </p:cNvSpPr>
          <p:nvPr/>
        </p:nvSpPr>
        <p:spPr>
          <a:xfrm>
            <a:off x="8532813" y="6503988"/>
            <a:ext cx="609600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18C61C57-14EE-456D-B534-D2EE423B9598}" type="slidenum">
              <a:rPr lang="en-GB" altLang="el-GR" sz="1000" smtClean="0">
                <a:cs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l-GR" altLang="el-GR" sz="1000" smtClean="0">
              <a:cs typeface="Arial" panose="020B0604020202020204" pitchFamily="34" charset="0"/>
            </a:endParaRPr>
          </a:p>
        </p:txBody>
      </p:sp>
      <p:sp>
        <p:nvSpPr>
          <p:cNvPr id="1031" name="Rectangle 11"/>
          <p:cNvSpPr>
            <a:spLocks noChangeArrowheads="1"/>
          </p:cNvSpPr>
          <p:nvPr/>
        </p:nvSpPr>
        <p:spPr bwMode="auto">
          <a:xfrm>
            <a:off x="1392238" y="6477000"/>
            <a:ext cx="6040437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30000"/>
              </a:spcBef>
              <a:buClr>
                <a:srgbClr val="00529F"/>
              </a:buClr>
            </a:pPr>
            <a:r>
              <a:rPr lang="en-GB" altLang="en-US" sz="900" b="1">
                <a:solidFill>
                  <a:schemeClr val="tx2"/>
                </a:solidFill>
              </a:rPr>
              <a:t>www.healthy-workplaces.eu/el</a:t>
            </a:r>
            <a:endParaRPr lang="el-GR" altLang="en-US" sz="900" b="1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1032" name="Bild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50" y="5976938"/>
            <a:ext cx="561975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15" r:id="rId2"/>
    <p:sldLayoutId id="2147483964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2"/>
          </a:solidFill>
          <a:latin typeface="+mj-lt"/>
          <a:ea typeface="Trebuchet MS" panose="020B0603020202020204" pitchFamily="34" charset="0"/>
          <a:cs typeface="Trebuchet M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anose="020B0604020202020204" pitchFamily="34" charset="0"/>
          <a:ea typeface="Trebuchet MS" panose="020B0603020202020204" pitchFamily="34" charset="0"/>
          <a:cs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anose="020B0604020202020204" pitchFamily="34" charset="0"/>
          <a:ea typeface="Trebuchet MS" panose="020B0603020202020204" pitchFamily="34" charset="0"/>
          <a:cs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anose="020B0604020202020204" pitchFamily="34" charset="0"/>
          <a:ea typeface="Trebuchet MS" panose="020B0603020202020204" pitchFamily="34" charset="0"/>
          <a:cs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anose="020B0604020202020204" pitchFamily="34" charset="0"/>
          <a:ea typeface="Trebuchet MS" panose="020B0603020202020204" pitchFamily="34" charset="0"/>
          <a:cs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0825" indent="-250825" algn="l" defTabSz="457200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b="1" kern="1200">
          <a:solidFill>
            <a:schemeClr val="tx2"/>
          </a:solidFill>
          <a:latin typeface="+mn-lt"/>
          <a:ea typeface="+mn-ea"/>
          <a:cs typeface="+mn-cs"/>
        </a:defRPr>
      </a:lvl1pPr>
      <a:lvl2pPr marL="431800" indent="-179388" algn="l" defTabSz="457200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11188" indent="-179388" algn="l" defTabSz="457200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−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790575" indent="-179388" algn="l" defTabSz="457200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71550" indent="-179388" algn="l" defTabSz="457200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−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750" indent="-285750" algn="l" defTabSz="457200" rtl="0" eaLnBrk="1" latinLnBrk="0" hangingPunct="1">
        <a:spcBef>
          <a:spcPts val="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32000" indent="-180000" algn="l" defTabSz="457200" rtl="0" eaLnBrk="1" latinLnBrk="0" hangingPunct="1">
        <a:spcBef>
          <a:spcPts val="0"/>
        </a:spcBef>
        <a:buFont typeface="Arial" pitchFamily="34" charset="0"/>
        <a:buChar char="−"/>
        <a:defRPr sz="13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d 15" descr="111004_EU-OSHA_HW_PPT_inner slide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49263" y="179388"/>
            <a:ext cx="7561262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 smtClean="0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49263" y="1116013"/>
            <a:ext cx="7561262" cy="485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 smtClean="0"/>
              <a:t>Click to edit Master text styles</a:t>
            </a:r>
          </a:p>
          <a:p>
            <a:pPr lvl="1"/>
            <a:r>
              <a:rPr lang="en-US" altLang="el-GR" smtClean="0"/>
              <a:t>Second level</a:t>
            </a:r>
          </a:p>
          <a:p>
            <a:pPr lvl="2"/>
            <a:r>
              <a:rPr lang="en-US" altLang="el-GR" smtClean="0"/>
              <a:t>Third level</a:t>
            </a:r>
          </a:p>
          <a:p>
            <a:pPr lvl="3"/>
            <a:r>
              <a:rPr lang="en-US" altLang="el-GR" smtClean="0"/>
              <a:t>Fourth level</a:t>
            </a:r>
          </a:p>
          <a:p>
            <a:pPr lvl="4"/>
            <a:r>
              <a:rPr lang="en-US" altLang="el-GR" smtClean="0"/>
              <a:t>Fifth level</a:t>
            </a:r>
          </a:p>
        </p:txBody>
      </p:sp>
      <p:sp>
        <p:nvSpPr>
          <p:cNvPr id="10" name="Slide Number Placeholder 9"/>
          <p:cNvSpPr txBox="1">
            <a:spLocks/>
          </p:cNvSpPr>
          <p:nvPr/>
        </p:nvSpPr>
        <p:spPr>
          <a:xfrm>
            <a:off x="8532813" y="6503988"/>
            <a:ext cx="609600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F50ECCCC-EFF4-450F-8A54-31D618EA9B68}" type="slidenum">
              <a:rPr lang="en-GB" altLang="el-GR" sz="1000" smtClean="0">
                <a:cs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l-GR" altLang="el-GR" sz="1000" smtClean="0">
              <a:cs typeface="Arial" panose="020B0604020202020204" pitchFamily="34" charset="0"/>
            </a:endParaRPr>
          </a:p>
        </p:txBody>
      </p:sp>
      <p:sp>
        <p:nvSpPr>
          <p:cNvPr id="2054" name="Rectangle 11"/>
          <p:cNvSpPr>
            <a:spLocks noChangeArrowheads="1"/>
          </p:cNvSpPr>
          <p:nvPr/>
        </p:nvSpPr>
        <p:spPr bwMode="auto">
          <a:xfrm>
            <a:off x="1392238" y="6477000"/>
            <a:ext cx="6040437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30000"/>
              </a:spcBef>
              <a:buClr>
                <a:srgbClr val="00529F"/>
              </a:buClr>
            </a:pPr>
            <a:r>
              <a:rPr lang="en-GB" altLang="en-US" sz="900" b="1">
                <a:solidFill>
                  <a:schemeClr val="tx2"/>
                </a:solidFill>
              </a:rPr>
              <a:t>www.healthy-workplaces.eu/el</a:t>
            </a:r>
            <a:endParaRPr lang="el-GR" altLang="en-US" sz="900" b="1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2055" name="Bild 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6284913"/>
            <a:ext cx="9461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25" r:id="rId2"/>
    <p:sldLayoutId id="2147483966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  <p:sldLayoutId id="2147483934" r:id="rId12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2"/>
          </a:solidFill>
          <a:latin typeface="+mj-lt"/>
          <a:ea typeface="Trebuchet MS" panose="020B0603020202020204" pitchFamily="34" charset="0"/>
          <a:cs typeface="Trebuchet M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anose="020B0604020202020204" pitchFamily="34" charset="0"/>
          <a:ea typeface="Trebuchet MS" panose="020B0603020202020204" pitchFamily="34" charset="0"/>
          <a:cs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anose="020B0604020202020204" pitchFamily="34" charset="0"/>
          <a:ea typeface="Trebuchet MS" panose="020B0603020202020204" pitchFamily="34" charset="0"/>
          <a:cs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anose="020B0604020202020204" pitchFamily="34" charset="0"/>
          <a:ea typeface="Trebuchet MS" panose="020B0603020202020204" pitchFamily="34" charset="0"/>
          <a:cs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anose="020B0604020202020204" pitchFamily="34" charset="0"/>
          <a:ea typeface="Trebuchet MS" panose="020B0603020202020204" pitchFamily="34" charset="0"/>
          <a:cs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0825" indent="-250825" algn="l" defTabSz="457200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b="1" kern="1200">
          <a:solidFill>
            <a:schemeClr val="tx2"/>
          </a:solidFill>
          <a:latin typeface="+mn-lt"/>
          <a:ea typeface="+mn-ea"/>
          <a:cs typeface="+mn-cs"/>
        </a:defRPr>
      </a:lvl1pPr>
      <a:lvl2pPr marL="431800" indent="-179388" algn="l" defTabSz="457200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11188" indent="-179388" algn="l" defTabSz="457200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−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790575" indent="-179388" algn="l" defTabSz="457200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71550" indent="-179388" algn="l" defTabSz="457200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−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750" indent="-285750" algn="l" defTabSz="457200" rtl="0" eaLnBrk="1" latinLnBrk="0" hangingPunct="1">
        <a:spcBef>
          <a:spcPts val="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32000" indent="-180000" algn="l" defTabSz="457200" rtl="0" eaLnBrk="1" latinLnBrk="0" hangingPunct="1">
        <a:spcBef>
          <a:spcPts val="0"/>
        </a:spcBef>
        <a:buFont typeface="Arial" pitchFamily="34" charset="0"/>
        <a:buChar char="−"/>
        <a:defRPr sz="13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Bild 15" descr="111004_EU-OSHA_HW_PPT_inner slide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auto">
          <a:xfrm>
            <a:off x="449263" y="179388"/>
            <a:ext cx="7561262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 smtClean="0"/>
              <a:t>Click to edit Master title style</a:t>
            </a:r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49263" y="1116013"/>
            <a:ext cx="7561262" cy="485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 smtClean="0"/>
              <a:t>Click to edit Master text styles</a:t>
            </a:r>
          </a:p>
          <a:p>
            <a:pPr lvl="1"/>
            <a:r>
              <a:rPr lang="en-US" altLang="el-GR" smtClean="0"/>
              <a:t>Second level</a:t>
            </a:r>
          </a:p>
          <a:p>
            <a:pPr lvl="2"/>
            <a:r>
              <a:rPr lang="en-US" altLang="el-GR" smtClean="0"/>
              <a:t>Third level</a:t>
            </a:r>
          </a:p>
          <a:p>
            <a:pPr lvl="3"/>
            <a:r>
              <a:rPr lang="en-US" altLang="el-GR" smtClean="0"/>
              <a:t>Fourth level</a:t>
            </a:r>
          </a:p>
          <a:p>
            <a:pPr lvl="4"/>
            <a:r>
              <a:rPr lang="en-US" altLang="el-GR" smtClean="0"/>
              <a:t>Fifth level</a:t>
            </a:r>
          </a:p>
        </p:txBody>
      </p:sp>
      <p:sp>
        <p:nvSpPr>
          <p:cNvPr id="10" name="Slide Number Placeholder 9"/>
          <p:cNvSpPr txBox="1">
            <a:spLocks/>
          </p:cNvSpPr>
          <p:nvPr/>
        </p:nvSpPr>
        <p:spPr>
          <a:xfrm>
            <a:off x="8532813" y="6503988"/>
            <a:ext cx="609600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5112EAD8-4A25-419E-BFEB-D46085AEE3E0}" type="slidenum">
              <a:rPr lang="en-GB" altLang="el-GR" sz="1000" smtClean="0">
                <a:cs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l-GR" altLang="el-GR" sz="1000" smtClean="0">
              <a:cs typeface="Arial" panose="020B0604020202020204" pitchFamily="34" charset="0"/>
            </a:endParaRPr>
          </a:p>
        </p:txBody>
      </p:sp>
      <p:pic>
        <p:nvPicPr>
          <p:cNvPr id="3078" name="Bild 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6284913"/>
            <a:ext cx="9461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35" r:id="rId2"/>
    <p:sldLayoutId id="2147483968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  <p:sldLayoutId id="2147483944" r:id="rId12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2"/>
          </a:solidFill>
          <a:latin typeface="+mj-lt"/>
          <a:ea typeface="Trebuchet MS" panose="020B0603020202020204" pitchFamily="34" charset="0"/>
          <a:cs typeface="Trebuchet M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anose="020B0604020202020204" pitchFamily="34" charset="0"/>
          <a:ea typeface="Trebuchet MS" panose="020B0603020202020204" pitchFamily="34" charset="0"/>
          <a:cs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anose="020B0604020202020204" pitchFamily="34" charset="0"/>
          <a:ea typeface="Trebuchet MS" panose="020B0603020202020204" pitchFamily="34" charset="0"/>
          <a:cs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anose="020B0604020202020204" pitchFamily="34" charset="0"/>
          <a:ea typeface="Trebuchet MS" panose="020B0603020202020204" pitchFamily="34" charset="0"/>
          <a:cs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anose="020B0604020202020204" pitchFamily="34" charset="0"/>
          <a:ea typeface="Trebuchet MS" panose="020B0603020202020204" pitchFamily="34" charset="0"/>
          <a:cs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0825" indent="-250825" algn="l" defTabSz="457200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b="1" kern="1200">
          <a:solidFill>
            <a:schemeClr val="tx2"/>
          </a:solidFill>
          <a:latin typeface="+mn-lt"/>
          <a:ea typeface="+mn-ea"/>
          <a:cs typeface="+mn-cs"/>
        </a:defRPr>
      </a:lvl1pPr>
      <a:lvl2pPr marL="431800" indent="-179388" algn="l" defTabSz="457200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11188" indent="-179388" algn="l" defTabSz="457200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−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790575" indent="-179388" algn="l" defTabSz="457200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71550" indent="-179388" algn="l" defTabSz="457200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−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750" indent="-285750" algn="l" defTabSz="457200" rtl="0" eaLnBrk="1" latinLnBrk="0" hangingPunct="1">
        <a:spcBef>
          <a:spcPts val="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32000" indent="-180000" algn="l" defTabSz="457200" rtl="0" eaLnBrk="1" latinLnBrk="0" hangingPunct="1">
        <a:spcBef>
          <a:spcPts val="0"/>
        </a:spcBef>
        <a:buFont typeface="Arial" pitchFamily="34" charset="0"/>
        <a:buChar char="−"/>
        <a:defRPr sz="13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2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3948113"/>
            <a:ext cx="2232025" cy="291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Bild 15" descr="111004_EU-OSHA_HW_PPT_inner slide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itle Placeholder 1"/>
          <p:cNvSpPr>
            <a:spLocks noGrp="1"/>
          </p:cNvSpPr>
          <p:nvPr>
            <p:ph type="title"/>
          </p:nvPr>
        </p:nvSpPr>
        <p:spPr bwMode="auto">
          <a:xfrm>
            <a:off x="449263" y="179388"/>
            <a:ext cx="7561262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 smtClean="0"/>
              <a:t>Click to edit Master title style</a:t>
            </a:r>
          </a:p>
        </p:txBody>
      </p:sp>
      <p:sp>
        <p:nvSpPr>
          <p:cNvPr id="410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49263" y="1116013"/>
            <a:ext cx="7561262" cy="485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 smtClean="0"/>
              <a:t>Click to edit Master text styles</a:t>
            </a:r>
          </a:p>
          <a:p>
            <a:pPr lvl="1"/>
            <a:r>
              <a:rPr lang="en-US" altLang="el-GR" smtClean="0"/>
              <a:t>Second level</a:t>
            </a:r>
          </a:p>
          <a:p>
            <a:pPr lvl="2"/>
            <a:r>
              <a:rPr lang="en-US" altLang="el-GR" smtClean="0"/>
              <a:t>Third level</a:t>
            </a:r>
          </a:p>
          <a:p>
            <a:pPr lvl="3"/>
            <a:r>
              <a:rPr lang="en-US" altLang="el-GR" smtClean="0"/>
              <a:t>Fourth level</a:t>
            </a:r>
          </a:p>
          <a:p>
            <a:pPr lvl="4"/>
            <a:r>
              <a:rPr lang="en-US" altLang="el-GR" smtClean="0"/>
              <a:t>Fifth level</a:t>
            </a:r>
          </a:p>
        </p:txBody>
      </p:sp>
      <p:sp>
        <p:nvSpPr>
          <p:cNvPr id="10" name="Slide Number Placeholder 9"/>
          <p:cNvSpPr txBox="1">
            <a:spLocks/>
          </p:cNvSpPr>
          <p:nvPr/>
        </p:nvSpPr>
        <p:spPr>
          <a:xfrm>
            <a:off x="8532813" y="6503988"/>
            <a:ext cx="609600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BD670A80-80FC-48F5-89AC-68C11BDD3A22}" type="slidenum">
              <a:rPr lang="en-GB" altLang="el-GR" sz="1000" smtClean="0">
                <a:cs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l-GR" altLang="el-GR" sz="1000" smtClean="0">
              <a:cs typeface="Arial" panose="020B0604020202020204" pitchFamily="34" charset="0"/>
            </a:endParaRPr>
          </a:p>
        </p:txBody>
      </p:sp>
      <p:sp>
        <p:nvSpPr>
          <p:cNvPr id="4103" name="Rectangle 11"/>
          <p:cNvSpPr>
            <a:spLocks noChangeArrowheads="1"/>
          </p:cNvSpPr>
          <p:nvPr/>
        </p:nvSpPr>
        <p:spPr bwMode="auto">
          <a:xfrm>
            <a:off x="1392238" y="6477000"/>
            <a:ext cx="6040437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30000"/>
              </a:spcBef>
              <a:buClr>
                <a:srgbClr val="00529F"/>
              </a:buClr>
            </a:pPr>
            <a:r>
              <a:rPr lang="en-GB" altLang="en-US" sz="900" b="1">
                <a:solidFill>
                  <a:schemeClr val="tx2"/>
                </a:solidFill>
              </a:rPr>
              <a:t>www.healthy-workplaces.eu/el</a:t>
            </a:r>
            <a:endParaRPr lang="el-GR" altLang="en-US" sz="900" b="1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4104" name="Bild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6284913"/>
            <a:ext cx="9461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2"/>
          </a:solidFill>
          <a:latin typeface="+mj-lt"/>
          <a:ea typeface="Trebuchet MS" panose="020B0603020202020204" pitchFamily="34" charset="0"/>
          <a:cs typeface="Trebuchet M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anose="020B0604020202020204" pitchFamily="34" charset="0"/>
          <a:ea typeface="Trebuchet MS" panose="020B0603020202020204" pitchFamily="34" charset="0"/>
          <a:cs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anose="020B0604020202020204" pitchFamily="34" charset="0"/>
          <a:ea typeface="Trebuchet MS" panose="020B0603020202020204" pitchFamily="34" charset="0"/>
          <a:cs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anose="020B0604020202020204" pitchFamily="34" charset="0"/>
          <a:ea typeface="Trebuchet MS" panose="020B0603020202020204" pitchFamily="34" charset="0"/>
          <a:cs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anose="020B0604020202020204" pitchFamily="34" charset="0"/>
          <a:ea typeface="Trebuchet MS" panose="020B0603020202020204" pitchFamily="34" charset="0"/>
          <a:cs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0825" indent="-250825" algn="l" defTabSz="457200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b="1" kern="1200">
          <a:solidFill>
            <a:schemeClr val="tx2"/>
          </a:solidFill>
          <a:latin typeface="+mn-lt"/>
          <a:ea typeface="+mn-ea"/>
          <a:cs typeface="+mn-cs"/>
        </a:defRPr>
      </a:lvl1pPr>
      <a:lvl2pPr marL="431800" indent="-179388" algn="l" defTabSz="457200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11188" indent="-179388" algn="l" defTabSz="457200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−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790575" indent="-179388" algn="l" defTabSz="457200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71550" indent="-179388" algn="l" defTabSz="457200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−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750" indent="-285750" algn="l" defTabSz="457200" rtl="0" eaLnBrk="1" latinLnBrk="0" hangingPunct="1">
        <a:spcBef>
          <a:spcPts val="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32000" indent="-180000" algn="l" defTabSz="457200" rtl="0" eaLnBrk="1" latinLnBrk="0" hangingPunct="1">
        <a:spcBef>
          <a:spcPts val="0"/>
        </a:spcBef>
        <a:buFont typeface="Arial" pitchFamily="34" charset="0"/>
        <a:buChar char="−"/>
        <a:defRPr sz="13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Bild 15" descr="111004_EU-OSHA_HW_PPT_inner slide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74"/>
          <a:stretch>
            <a:fillRect/>
          </a:stretch>
        </p:blipFill>
        <p:spPr bwMode="auto">
          <a:xfrm>
            <a:off x="6264275" y="3175"/>
            <a:ext cx="28844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itle Placeholder 1"/>
          <p:cNvSpPr>
            <a:spLocks noGrp="1"/>
          </p:cNvSpPr>
          <p:nvPr>
            <p:ph type="title"/>
          </p:nvPr>
        </p:nvSpPr>
        <p:spPr bwMode="auto">
          <a:xfrm>
            <a:off x="449263" y="179388"/>
            <a:ext cx="7561262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 smtClean="0"/>
              <a:t>Click to edit Master title style</a:t>
            </a:r>
          </a:p>
        </p:txBody>
      </p:sp>
      <p:sp>
        <p:nvSpPr>
          <p:cNvPr id="512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49263" y="1116013"/>
            <a:ext cx="7561262" cy="485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 smtClean="0"/>
              <a:t>Click to edit Master text styles</a:t>
            </a:r>
          </a:p>
          <a:p>
            <a:pPr lvl="1"/>
            <a:r>
              <a:rPr lang="en-US" altLang="el-GR" smtClean="0"/>
              <a:t>Second level</a:t>
            </a:r>
          </a:p>
          <a:p>
            <a:pPr lvl="2"/>
            <a:r>
              <a:rPr lang="en-US" altLang="el-GR" smtClean="0"/>
              <a:t>Third level</a:t>
            </a:r>
          </a:p>
          <a:p>
            <a:pPr lvl="3"/>
            <a:r>
              <a:rPr lang="en-US" altLang="el-GR" smtClean="0"/>
              <a:t>Fourth level</a:t>
            </a:r>
          </a:p>
          <a:p>
            <a:pPr lvl="4"/>
            <a:r>
              <a:rPr lang="en-US" altLang="el-GR" smtClean="0"/>
              <a:t>Fifth level</a:t>
            </a:r>
          </a:p>
        </p:txBody>
      </p:sp>
      <p:sp>
        <p:nvSpPr>
          <p:cNvPr id="10" name="Slide Number Placeholder 9"/>
          <p:cNvSpPr txBox="1">
            <a:spLocks/>
          </p:cNvSpPr>
          <p:nvPr/>
        </p:nvSpPr>
        <p:spPr>
          <a:xfrm>
            <a:off x="8532813" y="6503988"/>
            <a:ext cx="609600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4E655AB3-41D1-4A93-8811-CC75DD55BE28}" type="slidenum">
              <a:rPr lang="en-GB" altLang="el-GR" sz="1000" smtClean="0">
                <a:cs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l-GR" altLang="el-GR" sz="1000" smtClean="0">
              <a:cs typeface="Arial" panose="020B0604020202020204" pitchFamily="34" charset="0"/>
            </a:endParaRPr>
          </a:p>
        </p:txBody>
      </p:sp>
      <p:sp>
        <p:nvSpPr>
          <p:cNvPr id="5127" name="Rectangle 11"/>
          <p:cNvSpPr>
            <a:spLocks noChangeArrowheads="1"/>
          </p:cNvSpPr>
          <p:nvPr/>
        </p:nvSpPr>
        <p:spPr bwMode="auto">
          <a:xfrm>
            <a:off x="1392238" y="6477000"/>
            <a:ext cx="6040437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30000"/>
              </a:spcBef>
              <a:buClr>
                <a:srgbClr val="00529F"/>
              </a:buClr>
            </a:pPr>
            <a:r>
              <a:rPr lang="en-GB" altLang="en-US" sz="900" b="1">
                <a:solidFill>
                  <a:schemeClr val="tx2"/>
                </a:solidFill>
              </a:rPr>
              <a:t>www.healthy-workplaces.eu/el</a:t>
            </a:r>
            <a:endParaRPr lang="el-GR" altLang="en-US" sz="900" b="1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5128" name="Bild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6284913"/>
            <a:ext cx="9461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2"/>
          </a:solidFill>
          <a:latin typeface="+mj-lt"/>
          <a:ea typeface="Trebuchet MS" panose="020B0603020202020204" pitchFamily="34" charset="0"/>
          <a:cs typeface="Trebuchet M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anose="020B0604020202020204" pitchFamily="34" charset="0"/>
          <a:ea typeface="Trebuchet MS" panose="020B0603020202020204" pitchFamily="34" charset="0"/>
          <a:cs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anose="020B0604020202020204" pitchFamily="34" charset="0"/>
          <a:ea typeface="Trebuchet MS" panose="020B0603020202020204" pitchFamily="34" charset="0"/>
          <a:cs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anose="020B0604020202020204" pitchFamily="34" charset="0"/>
          <a:ea typeface="Trebuchet MS" panose="020B0603020202020204" pitchFamily="34" charset="0"/>
          <a:cs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anose="020B0604020202020204" pitchFamily="34" charset="0"/>
          <a:ea typeface="Trebuchet MS" panose="020B0603020202020204" pitchFamily="34" charset="0"/>
          <a:cs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0825" indent="-250825" algn="l" defTabSz="457200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b="1" kern="1200">
          <a:solidFill>
            <a:schemeClr val="tx2"/>
          </a:solidFill>
          <a:latin typeface="+mn-lt"/>
          <a:ea typeface="+mn-ea"/>
          <a:cs typeface="+mn-cs"/>
        </a:defRPr>
      </a:lvl1pPr>
      <a:lvl2pPr marL="431800" indent="-179388" algn="l" defTabSz="457200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11188" indent="-179388" algn="l" defTabSz="457200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−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790575" indent="-179388" algn="l" defTabSz="457200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71550" indent="-179388" algn="l" defTabSz="457200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−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750" indent="-285750" algn="l" defTabSz="457200" rtl="0" eaLnBrk="1" latinLnBrk="0" hangingPunct="1">
        <a:spcBef>
          <a:spcPts val="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32000" indent="-180000" algn="l" defTabSz="457200" rtl="0" eaLnBrk="1" latinLnBrk="0" hangingPunct="1">
        <a:spcBef>
          <a:spcPts val="0"/>
        </a:spcBef>
        <a:buFont typeface="Arial" pitchFamily="34" charset="0"/>
        <a:buChar char="−"/>
        <a:defRPr sz="13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twitter.com/eu_osha" TargetMode="External"/><Relationship Id="rId13" Type="http://schemas.openxmlformats.org/officeDocument/2006/relationships/image" Target="../media/image33.jpeg"/><Relationship Id="rId3" Type="http://schemas.openxmlformats.org/officeDocument/2006/relationships/hyperlink" Target="http://www.healthy-workplaces.eu/" TargetMode="External"/><Relationship Id="rId7" Type="http://schemas.openxmlformats.org/officeDocument/2006/relationships/image" Target="../media/image30.png"/><Relationship Id="rId12" Type="http://schemas.openxmlformats.org/officeDocument/2006/relationships/hyperlink" Target="https://www.linkedin.com/company/europeanagency-for-safety-and-health-at-wor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user/EUOSHA" TargetMode="External"/><Relationship Id="rId11" Type="http://schemas.openxmlformats.org/officeDocument/2006/relationships/image" Target="../media/image32.png"/><Relationship Id="rId5" Type="http://schemas.openxmlformats.org/officeDocument/2006/relationships/hyperlink" Target="http://www.healthy-workplaces.eu/fops" TargetMode="External"/><Relationship Id="rId10" Type="http://schemas.openxmlformats.org/officeDocument/2006/relationships/hyperlink" Target="https://www.facebook.com/EuropeanAgencyforSafetyandHealthatWork" TargetMode="External"/><Relationship Id="rId4" Type="http://schemas.openxmlformats.org/officeDocument/2006/relationships/hyperlink" Target="https://healthy-workplaces.eu/en/healthy-workplaces-newsletter" TargetMode="External"/><Relationship Id="rId9" Type="http://schemas.openxmlformats.org/officeDocument/2006/relationships/image" Target="../media/image31.png"/><Relationship Id="rId1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49263" y="3573463"/>
            <a:ext cx="7646987" cy="928687"/>
          </a:xfrm>
        </p:spPr>
        <p:txBody>
          <a:bodyPr/>
          <a:lstStyle/>
          <a:p>
            <a:pPr eaLnBrk="1" hangingPunct="1"/>
            <a:r>
              <a:rPr lang="el-GR" altLang="el-GR" smtClean="0">
                <a:cs typeface="Trebuchet MS" panose="020B0603020202020204" pitchFamily="34" charset="0"/>
              </a:rPr>
              <a:t>Ασφαλείς και Υγιείς Χώροι Εργασίας για όλες τις ηλικίες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49263" y="4770438"/>
            <a:ext cx="7646987" cy="674687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GB" sz="2000" dirty="0" smtClean="0">
                <a:latin typeface="+mj-lt"/>
              </a:rPr>
              <a:t>Προαγωγή μιας βιώσιμης επαγγελματικής ζωής</a:t>
            </a:r>
            <a:endParaRPr lang="el-GR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888" y="908050"/>
            <a:ext cx="3948112" cy="586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itle 1"/>
          <p:cNvSpPr txBox="1">
            <a:spLocks/>
          </p:cNvSpPr>
          <p:nvPr/>
        </p:nvSpPr>
        <p:spPr bwMode="auto">
          <a:xfrm>
            <a:off x="449263" y="179388"/>
            <a:ext cx="7561262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defTabSz="4572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buFont typeface="Arial" panose="020B0604020202020204" pitchFamily="34" charset="0"/>
              <a:buChar char="−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buFont typeface="Arial" panose="020B0604020202020204" pitchFamily="34" charset="0"/>
              <a:buChar char="−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l-GR" sz="2400"/>
              <a:t>Διά βίου μάθηση</a:t>
            </a:r>
          </a:p>
        </p:txBody>
      </p:sp>
      <p:sp>
        <p:nvSpPr>
          <p:cNvPr id="22532" name="Content Placeholder 2"/>
          <p:cNvSpPr txBox="1">
            <a:spLocks/>
          </p:cNvSpPr>
          <p:nvPr/>
        </p:nvSpPr>
        <p:spPr bwMode="auto">
          <a:xfrm>
            <a:off x="250825" y="1125538"/>
            <a:ext cx="44577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50825" indent="-250825" defTabSz="45720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defTabSz="4572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buFont typeface="Arial" panose="020B0604020202020204" pitchFamily="34" charset="0"/>
              <a:buChar char="−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buFont typeface="Arial" panose="020B0604020202020204" pitchFamily="34" charset="0"/>
              <a:buChar char="−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1700"/>
              <a:t>Παροχή δυνατότητας στους εργαζομένους κάθε ηλικίας </a:t>
            </a:r>
            <a:br>
              <a:rPr lang="el-GR" altLang="el-GR" sz="1700"/>
            </a:br>
            <a:r>
              <a:rPr lang="el-GR" altLang="el-GR" sz="1700"/>
              <a:t>να συμμετέχουν σε προγράμματα  εκπαίδευσης και κατάρτισης</a:t>
            </a:r>
          </a:p>
          <a:p>
            <a:pPr eaLnBrk="1" hangingPunct="1"/>
            <a:r>
              <a:rPr lang="el-GR" altLang="el-GR" sz="1700"/>
              <a:t>Πρόληψη της υποβάθμισης </a:t>
            </a:r>
            <a:br>
              <a:rPr lang="el-GR" altLang="el-GR" sz="1700"/>
            </a:br>
            <a:r>
              <a:rPr lang="el-GR" altLang="el-GR" sz="1700"/>
              <a:t>των δεξιοτήτων και ικανοτήτων </a:t>
            </a:r>
            <a:br>
              <a:rPr lang="el-GR" altLang="el-GR" sz="1700"/>
            </a:br>
            <a:r>
              <a:rPr lang="el-GR" altLang="el-GR" sz="1700"/>
              <a:t>των εργαζομένων</a:t>
            </a:r>
          </a:p>
          <a:p>
            <a:pPr eaLnBrk="1" hangingPunct="1"/>
            <a:r>
              <a:rPr lang="el-GR" altLang="el-GR" sz="1700"/>
              <a:t>Επικαιροποίηση και ανάπτυξη </a:t>
            </a:r>
            <a:br>
              <a:rPr lang="el-GR" altLang="el-GR" sz="1700"/>
            </a:br>
            <a:r>
              <a:rPr lang="el-GR" altLang="el-GR" sz="1700"/>
              <a:t>των δεξιοτήτων που είναι σημαντικές για την απασχολησιμότητα</a:t>
            </a:r>
          </a:p>
          <a:p>
            <a:pPr eaLnBrk="1" hangingPunct="1"/>
            <a:r>
              <a:rPr lang="el-GR" altLang="el-GR" sz="1700"/>
              <a:t>Η δια βίου μάθηση </a:t>
            </a:r>
            <a:br>
              <a:rPr lang="el-GR" altLang="el-GR" sz="1700"/>
            </a:br>
            <a:r>
              <a:rPr lang="el-GR" altLang="el-GR" sz="1700"/>
              <a:t>έχει σημαντική επίδραση και στο ψυχοκοινωνικό εργασιακό περιβάλλον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 txBox="1">
            <a:spLocks/>
          </p:cNvSpPr>
          <p:nvPr/>
        </p:nvSpPr>
        <p:spPr bwMode="auto">
          <a:xfrm>
            <a:off x="449263" y="179388"/>
            <a:ext cx="7561262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defTabSz="4572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buFont typeface="Arial" panose="020B0604020202020204" pitchFamily="34" charset="0"/>
              <a:buChar char="−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buFont typeface="Arial" panose="020B0604020202020204" pitchFamily="34" charset="0"/>
              <a:buChar char="−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l-GR" sz="2400"/>
              <a:t>Προαγωγή της υγείας στους χώρους εργασίας</a:t>
            </a:r>
          </a:p>
        </p:txBody>
      </p:sp>
      <p:sp>
        <p:nvSpPr>
          <p:cNvPr id="23555" name="Content Placeholder 2"/>
          <p:cNvSpPr txBox="1">
            <a:spLocks/>
          </p:cNvSpPr>
          <p:nvPr/>
        </p:nvSpPr>
        <p:spPr bwMode="auto">
          <a:xfrm>
            <a:off x="449263" y="1484313"/>
            <a:ext cx="7561262" cy="317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50825" indent="-250825" defTabSz="45720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defTabSz="4572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buFont typeface="Arial" panose="020B0604020202020204" pitchFamily="34" charset="0"/>
              <a:buChar char="−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buFont typeface="Arial" panose="020B0604020202020204" pitchFamily="34" charset="0"/>
              <a:buChar char="−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1700"/>
              <a:t>Η κοινή προσπάθεια εργοδοτών, εργαζομένων και κοινωνίας </a:t>
            </a:r>
            <a:r>
              <a:rPr lang="fr-BE" altLang="el-GR" sz="1700"/>
              <a:t/>
            </a:r>
            <a:br>
              <a:rPr lang="fr-BE" altLang="el-GR" sz="1700"/>
            </a:br>
            <a:r>
              <a:rPr lang="el-GR" altLang="el-GR" sz="1700"/>
              <a:t>για βελτίωση της υγείας και της ευεξίας στην εργασία</a:t>
            </a:r>
          </a:p>
          <a:p>
            <a:pPr eaLnBrk="1" hangingPunct="1"/>
            <a:endParaRPr lang="el-GR" altLang="el-GR" sz="1700"/>
          </a:p>
          <a:p>
            <a:pPr eaLnBrk="1" hangingPunct="1"/>
            <a:r>
              <a:rPr lang="el-GR" altLang="el-GR" sz="1700"/>
              <a:t>Η επιτυχία της διασφαλίζεται μόνο αν συνδυαστούν </a:t>
            </a:r>
            <a:br>
              <a:rPr lang="el-GR" altLang="el-GR" sz="1700"/>
            </a:br>
            <a:r>
              <a:rPr lang="el-GR" altLang="el-GR" sz="1700"/>
              <a:t>καλές πρακτικές για την πρόληψη των κινδύνων στην εργασία </a:t>
            </a:r>
            <a:br>
              <a:rPr lang="el-GR" altLang="el-GR" sz="1700"/>
            </a:br>
            <a:r>
              <a:rPr lang="el-GR" altLang="el-GR" sz="1700"/>
              <a:t>και για την προστασία της υγείας</a:t>
            </a:r>
          </a:p>
          <a:p>
            <a:pPr eaLnBrk="1" hangingPunct="1"/>
            <a:endParaRPr lang="el-GR" altLang="el-GR" sz="1700"/>
          </a:p>
          <a:p>
            <a:pPr eaLnBrk="1" hangingPunct="1"/>
            <a:r>
              <a:rPr lang="el-GR" altLang="el-GR" sz="1700"/>
              <a:t>«Χώροι εργασίας που προάγουν την υγεία» </a:t>
            </a:r>
            <a:br>
              <a:rPr lang="el-GR" altLang="el-GR" sz="1700"/>
            </a:br>
            <a:r>
              <a:rPr lang="el-GR" altLang="el-GR" sz="1700"/>
              <a:t>– μια ολοκληρωμένη προσέγγιση στο πλαίσιο της οποίας </a:t>
            </a:r>
            <a:br>
              <a:rPr lang="el-GR" altLang="el-GR" sz="1700"/>
            </a:br>
            <a:r>
              <a:rPr lang="el-GR" altLang="el-GR" sz="1700"/>
              <a:t>η προστασία και η προαγωγή της υγείας αποτελούν </a:t>
            </a:r>
            <a:r>
              <a:rPr lang="fr-BE" altLang="el-GR" sz="1700"/>
              <a:t/>
            </a:r>
            <a:br>
              <a:rPr lang="fr-BE" altLang="el-GR" sz="1700"/>
            </a:br>
            <a:r>
              <a:rPr lang="el-GR" altLang="el-GR" sz="1700"/>
              <a:t>αναπόσπαστο μέρος της ΕΑΥ, εξετάζοντας τόσο ζητήματα οργάνωσης της εργασίας και εργασιακού περιβάλλοντος </a:t>
            </a:r>
            <a:br>
              <a:rPr lang="el-GR" altLang="el-GR" sz="1700"/>
            </a:br>
            <a:r>
              <a:rPr lang="el-GR" altLang="el-GR" sz="1700"/>
              <a:t>όσο και ατομικούς παράγοντες κινδύνου.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>
                <a:cs typeface="Trebuchet MS" panose="020B0603020202020204" pitchFamily="34" charset="0"/>
              </a:rPr>
              <a:t>Διαχείριση ανθρώπινου δυναμικού </a:t>
            </a:r>
            <a:br>
              <a:rPr lang="el-GR" altLang="el-GR" smtClean="0">
                <a:cs typeface="Trebuchet MS" panose="020B0603020202020204" pitchFamily="34" charset="0"/>
              </a:rPr>
            </a:br>
            <a:r>
              <a:rPr lang="el-GR" altLang="el-GR" smtClean="0">
                <a:cs typeface="Trebuchet MS" panose="020B0603020202020204" pitchFamily="34" charset="0"/>
              </a:rPr>
              <a:t>και διαχείριση της ΕΑΥ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124744"/>
            <a:ext cx="7993063" cy="3752850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el-GR" altLang="el-GR" sz="1700" dirty="0" smtClean="0"/>
              <a:t>Η συνεργασία μεταξύ όλων των ενδιαφερόμενων μερών </a:t>
            </a:r>
            <a:r>
              <a:rPr lang="el-GR" altLang="el-GR" sz="1700" dirty="0" smtClean="0"/>
              <a:t>είναι </a:t>
            </a:r>
            <a:r>
              <a:rPr lang="el-GR" altLang="el-GR" sz="1700" dirty="0" smtClean="0"/>
              <a:t>εξαιρετικής σημασίας, ιδίως αυτών που εμπλέκονται </a:t>
            </a:r>
            <a:r>
              <a:rPr lang="el-GR" altLang="el-GR" sz="1700" dirty="0" smtClean="0"/>
              <a:t>με </a:t>
            </a:r>
            <a:r>
              <a:rPr lang="el-GR" altLang="el-GR" sz="1700" dirty="0" smtClean="0"/>
              <a:t>τα θέματα της διαχείρισης του ανθρώπινου δυναμικού </a:t>
            </a:r>
            <a:r>
              <a:rPr lang="el-GR" altLang="el-GR" sz="1700" dirty="0" smtClean="0"/>
              <a:t>και </a:t>
            </a:r>
            <a:r>
              <a:rPr lang="el-GR" altLang="el-GR" sz="1700" dirty="0" smtClean="0"/>
              <a:t>της διαχείρισης της ΥΑΕ</a:t>
            </a:r>
          </a:p>
          <a:p>
            <a:pPr eaLnBrk="1" hangingPunct="1">
              <a:spcBef>
                <a:spcPct val="0"/>
              </a:spcBef>
            </a:pPr>
            <a:endParaRPr lang="el-GR" altLang="el-GR" sz="1700" dirty="0" smtClean="0"/>
          </a:p>
          <a:p>
            <a:pPr eaLnBrk="1" hangingPunct="1">
              <a:spcBef>
                <a:spcPct val="0"/>
              </a:spcBef>
            </a:pPr>
            <a:r>
              <a:rPr lang="el-GR" altLang="el-GR" sz="1700" dirty="0" smtClean="0"/>
              <a:t>Οι πολιτικές διαχείρισης ανθρώπινου δυναμικού επηρεάζουν </a:t>
            </a:r>
            <a:r>
              <a:rPr lang="el-GR" altLang="el-GR" sz="1700" dirty="0" smtClean="0"/>
              <a:t>την </a:t>
            </a:r>
            <a:r>
              <a:rPr lang="el-GR" altLang="el-GR" sz="1700" dirty="0" smtClean="0"/>
              <a:t>ασφάλεια και την υγεία στην εργασία, για παράδειγμα </a:t>
            </a:r>
            <a:r>
              <a:rPr lang="el-GR" altLang="el-GR" sz="1700" dirty="0" smtClean="0"/>
              <a:t>στους </a:t>
            </a:r>
            <a:r>
              <a:rPr lang="el-GR" altLang="el-GR" sz="1700" dirty="0" smtClean="0"/>
              <a:t>εξής τομείς:</a:t>
            </a:r>
          </a:p>
          <a:p>
            <a:pPr lvl="1" eaLnBrk="1" hangingPunct="1"/>
            <a:r>
              <a:rPr lang="el-GR" altLang="el-GR" sz="1700" dirty="0" smtClean="0"/>
              <a:t>ισορροπία μεταξύ επαγγελματικής και προσωπικής ζωής</a:t>
            </a:r>
          </a:p>
          <a:p>
            <a:pPr lvl="1" eaLnBrk="1" hangingPunct="1"/>
            <a:r>
              <a:rPr lang="el-GR" altLang="el-GR" sz="1700" dirty="0" smtClean="0"/>
              <a:t>ωράριο εργασίας</a:t>
            </a:r>
          </a:p>
          <a:p>
            <a:pPr lvl="1" eaLnBrk="1" hangingPunct="1"/>
            <a:r>
              <a:rPr lang="el-GR" altLang="el-GR" sz="1700" dirty="0" smtClean="0"/>
              <a:t>διά βίου μάθηση</a:t>
            </a:r>
          </a:p>
          <a:p>
            <a:pPr lvl="1" eaLnBrk="1" hangingPunct="1"/>
            <a:r>
              <a:rPr lang="el-GR" altLang="el-GR" sz="1700" dirty="0" smtClean="0"/>
              <a:t>εξέλιξη σταδιοδρομίας</a:t>
            </a:r>
          </a:p>
          <a:p>
            <a:pPr lvl="1" eaLnBrk="1" hangingPunct="1"/>
            <a:endParaRPr lang="el-GR" altLang="el-GR" sz="1700" dirty="0" smtClean="0"/>
          </a:p>
          <a:p>
            <a:pPr eaLnBrk="1" hangingPunct="1">
              <a:spcBef>
                <a:spcPct val="0"/>
              </a:spcBef>
            </a:pPr>
            <a:r>
              <a:rPr lang="el-GR" altLang="el-GR" sz="1700" dirty="0" smtClean="0"/>
              <a:t>Οι πρακτικές διαχείρισης ανθρώπινου δυναμικού πρέπει </a:t>
            </a:r>
            <a:br>
              <a:rPr lang="el-GR" altLang="el-GR" sz="1700" dirty="0" smtClean="0"/>
            </a:br>
            <a:r>
              <a:rPr lang="el-GR" altLang="el-GR" sz="1700" dirty="0" smtClean="0"/>
              <a:t>να υποστηρίζουν τη διαχείριση της ΥΑΕ για όλες τις ηλικίες</a:t>
            </a:r>
          </a:p>
        </p:txBody>
      </p:sp>
      <p:pic>
        <p:nvPicPr>
          <p:cNvPr id="24580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4" r="12389"/>
          <a:stretch>
            <a:fillRect/>
          </a:stretch>
        </p:blipFill>
        <p:spPr bwMode="auto">
          <a:xfrm>
            <a:off x="6228184" y="3398138"/>
            <a:ext cx="2541587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49263" y="179388"/>
            <a:ext cx="8226425" cy="490537"/>
          </a:xfrm>
        </p:spPr>
        <p:txBody>
          <a:bodyPr/>
          <a:lstStyle/>
          <a:p>
            <a:pPr eaLnBrk="1" hangingPunct="1"/>
            <a:r>
              <a:rPr lang="el-GR" altLang="el-GR" smtClean="0">
                <a:cs typeface="Trebuchet MS" panose="020B0603020202020204" pitchFamily="34" charset="0"/>
              </a:rPr>
              <a:t>Ποια είναι τα οφέλη;</a:t>
            </a:r>
          </a:p>
        </p:txBody>
      </p:sp>
      <p:sp>
        <p:nvSpPr>
          <p:cNvPr id="25603" name="Content Placeholder 2"/>
          <p:cNvSpPr>
            <a:spLocks/>
          </p:cNvSpPr>
          <p:nvPr/>
        </p:nvSpPr>
        <p:spPr bwMode="auto">
          <a:xfrm>
            <a:off x="395536" y="1116013"/>
            <a:ext cx="7993063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50825" indent="-250825" defTabSz="45720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431800" indent="-179388" defTabSz="4572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buFont typeface="Arial" panose="020B0604020202020204" pitchFamily="34" charset="0"/>
              <a:buChar char="−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buFont typeface="Arial" panose="020B0604020202020204" pitchFamily="34" charset="0"/>
              <a:buChar char="−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l-GR" altLang="el-GR" sz="1700" dirty="0"/>
              <a:t>Βελτίωση της υγείας και της ευεξίας των εργαζομένων:</a:t>
            </a:r>
          </a:p>
          <a:p>
            <a:pPr lvl="1" eaLnBrk="1" hangingPunct="1">
              <a:spcBef>
                <a:spcPct val="20000"/>
              </a:spcBef>
            </a:pPr>
            <a:r>
              <a:rPr lang="el-GR" altLang="el-GR" sz="1700" dirty="0"/>
              <a:t>η εργασία είναι επωφελής τόσο για τη σωματική όσο και για την ψυχική υγεία</a:t>
            </a:r>
          </a:p>
          <a:p>
            <a:pPr lvl="1" eaLnBrk="1" hangingPunct="1">
              <a:spcBef>
                <a:spcPct val="20000"/>
              </a:spcBef>
            </a:pPr>
            <a:r>
              <a:rPr lang="el-GR" altLang="el-GR" sz="1700" dirty="0"/>
              <a:t>η υγεία κάθε ηλικίας μπορεί να βελτιωθεί</a:t>
            </a:r>
          </a:p>
          <a:p>
            <a:pPr lvl="1" eaLnBrk="1" hangingPunct="1"/>
            <a:endParaRPr lang="el-GR" altLang="el-GR" sz="1700" dirty="0"/>
          </a:p>
          <a:p>
            <a:pPr eaLnBrk="1" hangingPunct="1">
              <a:spcBef>
                <a:spcPct val="0"/>
              </a:spcBef>
            </a:pPr>
            <a:r>
              <a:rPr lang="el-GR" altLang="el-GR" sz="1700" dirty="0"/>
              <a:t>Βελτίωση της παραγωγικότητας και της αποδοτικότητας </a:t>
            </a:r>
            <a:br>
              <a:rPr lang="el-GR" altLang="el-GR" sz="1700" dirty="0"/>
            </a:br>
            <a:r>
              <a:rPr lang="el-GR" altLang="el-GR" sz="1700" dirty="0"/>
              <a:t>σε επίπεδο επιχείρησης:</a:t>
            </a:r>
          </a:p>
          <a:p>
            <a:pPr lvl="1" eaLnBrk="1" hangingPunct="1">
              <a:spcBef>
                <a:spcPct val="20000"/>
              </a:spcBef>
            </a:pPr>
            <a:r>
              <a:rPr lang="el-GR" altLang="el-GR" sz="1700" dirty="0"/>
              <a:t>υγιές, παραγωγικό και ενθουσιώδες εργατικό δυναμικό – η επιχείρηση παραμένει ανταγωνιστική και καινοτόμος</a:t>
            </a:r>
          </a:p>
          <a:p>
            <a:pPr lvl="1" eaLnBrk="1" hangingPunct="1">
              <a:spcBef>
                <a:spcPct val="20000"/>
              </a:spcBef>
            </a:pPr>
            <a:r>
              <a:rPr lang="el-GR" altLang="el-GR" sz="1700" dirty="0"/>
              <a:t>πολύτιμες δεξιότητες και εμπειρία διατηρούνται στην επιχείρηση</a:t>
            </a:r>
          </a:p>
          <a:p>
            <a:pPr lvl="1" eaLnBrk="1" hangingPunct="1">
              <a:spcBef>
                <a:spcPct val="20000"/>
              </a:spcBef>
            </a:pPr>
            <a:r>
              <a:rPr lang="el-GR" altLang="el-GR" sz="1700" dirty="0"/>
              <a:t>χαμηλότερα επίπεδα αδειών ασθενείας και απουσιασμού από την εργασία </a:t>
            </a:r>
            <a:br>
              <a:rPr lang="el-GR" altLang="el-GR" sz="1700" dirty="0"/>
            </a:br>
            <a:r>
              <a:rPr lang="el-GR" altLang="el-GR" sz="1700" dirty="0"/>
              <a:t>– μειωμένες δαπάνες λόγω ανικανότητας για εργασία</a:t>
            </a:r>
          </a:p>
          <a:p>
            <a:pPr lvl="1" eaLnBrk="1" hangingPunct="1">
              <a:spcBef>
                <a:spcPct val="20000"/>
              </a:spcBef>
            </a:pPr>
            <a:r>
              <a:rPr lang="el-GR" altLang="el-GR" sz="1700" dirty="0"/>
              <a:t>μειωμένη εναλλαγή του προσωπικού</a:t>
            </a:r>
          </a:p>
          <a:p>
            <a:pPr lvl="1" eaLnBrk="1" hangingPunct="1">
              <a:spcBef>
                <a:spcPct val="20000"/>
              </a:spcBef>
            </a:pPr>
            <a:r>
              <a:rPr lang="el-GR" altLang="el-GR" sz="1700" dirty="0"/>
              <a:t>μεγαλύτερη ευεξία στην εργασία, με εργαζόμενους που αποδίδουν </a:t>
            </a:r>
            <a:br>
              <a:rPr lang="el-GR" altLang="el-GR" sz="1700" dirty="0"/>
            </a:br>
            <a:r>
              <a:rPr lang="el-GR" altLang="el-GR" sz="1700" dirty="0"/>
              <a:t>στο μέγιστο των δυνατοτήτων τους</a:t>
            </a:r>
          </a:p>
          <a:p>
            <a:pPr lvl="1" eaLnBrk="1" hangingPunct="1"/>
            <a:endParaRPr lang="el-GR" altLang="el-GR" sz="1700" dirty="0"/>
          </a:p>
          <a:p>
            <a:pPr lvl="1" eaLnBrk="1" hangingPunct="1"/>
            <a:endParaRPr lang="el-GR" altLang="el-GR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 txBox="1">
            <a:spLocks/>
          </p:cNvSpPr>
          <p:nvPr/>
        </p:nvSpPr>
        <p:spPr bwMode="auto">
          <a:xfrm>
            <a:off x="449263" y="179388"/>
            <a:ext cx="7561262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defTabSz="4572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buFont typeface="Arial" panose="020B0604020202020204" pitchFamily="34" charset="0"/>
              <a:buChar char="−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buFont typeface="Arial" panose="020B0604020202020204" pitchFamily="34" charset="0"/>
              <a:buChar char="−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l-GR" sz="2400"/>
              <a:t>Συμμετοχή στην εκστρατεία</a:t>
            </a:r>
            <a:endParaRPr lang="el-GR" altLang="el-GR" sz="2400">
              <a:solidFill>
                <a:srgbClr val="FF0000"/>
              </a:solidFill>
            </a:endParaRPr>
          </a:p>
        </p:txBody>
      </p:sp>
      <p:sp>
        <p:nvSpPr>
          <p:cNvPr id="26627" name="Content Placeholder 2"/>
          <p:cNvSpPr txBox="1">
            <a:spLocks/>
          </p:cNvSpPr>
          <p:nvPr/>
        </p:nvSpPr>
        <p:spPr bwMode="auto">
          <a:xfrm>
            <a:off x="449263" y="1198563"/>
            <a:ext cx="822642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50825" indent="-250825" defTabSz="45720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431800" indent="-179388" defTabSz="4572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buFont typeface="Arial" panose="020B0604020202020204" pitchFamily="34" charset="0"/>
              <a:buChar char="−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buFont typeface="Arial" panose="020B0604020202020204" pitchFamily="34" charset="0"/>
              <a:buChar char="−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1700" dirty="0"/>
              <a:t>Μπορούν να συμμετάσχουν επιχειρήσεις/οργανισμοί κάθε μεγέθους </a:t>
            </a:r>
            <a:br>
              <a:rPr lang="el-GR" altLang="el-GR" sz="1700" dirty="0"/>
            </a:br>
            <a:r>
              <a:rPr lang="el-GR" altLang="el-GR" sz="1700" dirty="0"/>
              <a:t>από όλους τους κλάδους οικονομικής δραστηριότητας, καθώς και ιδιώτες</a:t>
            </a:r>
          </a:p>
          <a:p>
            <a:pPr eaLnBrk="1" hangingPunct="1"/>
            <a:endParaRPr lang="el-GR" altLang="el-GR" sz="700" dirty="0"/>
          </a:p>
          <a:p>
            <a:pPr eaLnBrk="1" hangingPunct="1"/>
            <a:r>
              <a:rPr lang="el-GR" altLang="el-GR" sz="1700" dirty="0"/>
              <a:t>Λάβετε μέρος στην εκστρατεία με διάφορους τρόπους, όπως:</a:t>
            </a:r>
          </a:p>
          <a:p>
            <a:pPr lvl="1" eaLnBrk="1" hangingPunct="1">
              <a:spcBef>
                <a:spcPct val="20000"/>
              </a:spcBef>
            </a:pPr>
            <a:r>
              <a:rPr lang="el-GR" altLang="el-GR" sz="1700" dirty="0"/>
              <a:t>διαδίδοντας το ενημερωτικό και άλλο υλικό της εκστρατείας</a:t>
            </a:r>
          </a:p>
          <a:p>
            <a:pPr lvl="1" eaLnBrk="1" hangingPunct="1">
              <a:spcBef>
                <a:spcPct val="20000"/>
              </a:spcBef>
            </a:pPr>
            <a:r>
              <a:rPr lang="el-GR" altLang="el-GR" sz="1700" dirty="0"/>
              <a:t>συμμετέχοντας στη διοργάνωση σχετικών με την εκστρατεία</a:t>
            </a:r>
            <a:br>
              <a:rPr lang="el-GR" altLang="el-GR" sz="1700" dirty="0"/>
            </a:br>
            <a:r>
              <a:rPr lang="el-GR" altLang="el-GR" sz="1700" dirty="0"/>
              <a:t>εκδηλώσεων και δράσεων</a:t>
            </a:r>
          </a:p>
          <a:p>
            <a:pPr lvl="1" eaLnBrk="1" hangingPunct="1">
              <a:spcBef>
                <a:spcPct val="20000"/>
              </a:spcBef>
            </a:pPr>
            <a:r>
              <a:rPr lang="el-GR" altLang="el-GR" sz="1700" dirty="0"/>
              <a:t>χρησιμοποιώντας και προάγοντας τα </a:t>
            </a:r>
            <a:r>
              <a:rPr lang="fr-BE" altLang="el-GR" sz="1700" dirty="0"/>
              <a:t/>
            </a:r>
            <a:br>
              <a:rPr lang="fr-BE" altLang="el-GR" sz="1700" dirty="0"/>
            </a:br>
            <a:r>
              <a:rPr lang="el-GR" altLang="el-GR" sz="1700" dirty="0"/>
              <a:t>εργαλεία διαχείρισης των θεμάτων ΥΑΕ </a:t>
            </a:r>
            <a:br>
              <a:rPr lang="el-GR" altLang="el-GR" sz="1700" dirty="0"/>
            </a:br>
            <a:r>
              <a:rPr lang="el-GR" altLang="el-GR" sz="1700" dirty="0"/>
              <a:t>υπό το πρίσμα της ηλικίας</a:t>
            </a:r>
          </a:p>
          <a:p>
            <a:pPr lvl="1" eaLnBrk="1" hangingPunct="1">
              <a:spcBef>
                <a:spcPct val="20000"/>
              </a:spcBef>
            </a:pPr>
            <a:r>
              <a:rPr lang="el-GR" altLang="el-GR" sz="1700" dirty="0"/>
              <a:t>συμμετέχοντας ενεργά </a:t>
            </a:r>
            <a:br>
              <a:rPr lang="el-GR" altLang="el-GR" sz="1700" dirty="0"/>
            </a:br>
            <a:r>
              <a:rPr lang="el-GR" altLang="el-GR" sz="1700" dirty="0"/>
              <a:t>ως επίσημοι εταίροι της εκστρατείας</a:t>
            </a:r>
          </a:p>
          <a:p>
            <a:pPr lvl="1" eaLnBrk="1" hangingPunct="1">
              <a:spcBef>
                <a:spcPct val="20000"/>
              </a:spcBef>
            </a:pPr>
            <a:r>
              <a:rPr lang="el-GR" altLang="el-GR" sz="1700" dirty="0"/>
              <a:t>διατηρώντας δίαυλο επικοινωνίας</a:t>
            </a:r>
            <a:br>
              <a:rPr lang="el-GR" altLang="el-GR" sz="1700" dirty="0"/>
            </a:br>
            <a:r>
              <a:rPr lang="el-GR" altLang="el-GR" sz="1700" dirty="0"/>
              <a:t>με τα μέσα κοινωνικής δικτύωσης </a:t>
            </a:r>
            <a:br>
              <a:rPr lang="el-GR" altLang="el-GR" sz="1700" dirty="0"/>
            </a:br>
            <a:r>
              <a:rPr lang="el-GR" altLang="el-GR" sz="1700" dirty="0"/>
              <a:t>για τη συνεχή ενημέρωσή σας</a:t>
            </a:r>
          </a:p>
          <a:p>
            <a:pPr eaLnBrk="1" hangingPunct="1"/>
            <a:endParaRPr lang="el-GR" altLang="el-GR" sz="1700" dirty="0"/>
          </a:p>
        </p:txBody>
      </p:sp>
      <p:pic>
        <p:nvPicPr>
          <p:cNvPr id="2662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068638"/>
            <a:ext cx="3608387" cy="323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>
                <a:cs typeface="Trebuchet MS" panose="020B0603020202020204" pitchFamily="34" charset="0"/>
              </a:rPr>
              <a:t>Σημαντικές ημερομηνίες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sz="half" idx="1"/>
          </p:nvPr>
        </p:nvSpPr>
        <p:spPr>
          <a:xfrm>
            <a:off x="449263" y="1116013"/>
            <a:ext cx="8083550" cy="2600325"/>
          </a:xfrm>
        </p:spPr>
        <p:txBody>
          <a:bodyPr/>
          <a:lstStyle/>
          <a:p>
            <a:pPr eaLnBrk="1" hangingPunct="1"/>
            <a:r>
              <a:rPr lang="el-GR" altLang="el-GR" sz="1700" smtClean="0"/>
              <a:t>Έναρξη της εκστρατείας: </a:t>
            </a:r>
            <a:r>
              <a:rPr lang="en-GB" altLang="el-GR" sz="1700" b="0" smtClean="0"/>
              <a:t>Απρίλιος 2016</a:t>
            </a:r>
          </a:p>
          <a:p>
            <a:pPr eaLnBrk="1" hangingPunct="1">
              <a:spcBef>
                <a:spcPts val="1100"/>
              </a:spcBef>
            </a:pPr>
            <a:r>
              <a:rPr lang="el-GR" altLang="el-GR" sz="1700" smtClean="0"/>
              <a:t>Ευρωπαϊκές Εβδομάδες για την Ασφάλεια και την Υγεία </a:t>
            </a:r>
            <a:br>
              <a:rPr lang="el-GR" altLang="el-GR" sz="1700" smtClean="0"/>
            </a:br>
            <a:r>
              <a:rPr lang="el-GR" altLang="el-GR" sz="1700" smtClean="0"/>
              <a:t>στην Εργασία: </a:t>
            </a:r>
            <a:r>
              <a:rPr lang="en-GB" altLang="el-GR" sz="1700" b="0" smtClean="0"/>
              <a:t>Οκτώβριος 2016 και 2017</a:t>
            </a:r>
          </a:p>
          <a:p>
            <a:pPr eaLnBrk="1" hangingPunct="1">
              <a:spcBef>
                <a:spcPts val="1100"/>
              </a:spcBef>
            </a:pPr>
            <a:r>
              <a:rPr lang="el-GR" altLang="el-GR" sz="1700" smtClean="0"/>
              <a:t>Τελετή απονομής των Βραβείων Καλής Πρακτικής </a:t>
            </a:r>
            <a:br>
              <a:rPr lang="el-GR" altLang="el-GR" sz="1700" smtClean="0"/>
            </a:br>
            <a:r>
              <a:rPr lang="el-GR" altLang="el-GR" sz="1700" smtClean="0"/>
              <a:t>για τους «Ασφαλείς και Υγιείς Χώρους Εργασίας»: </a:t>
            </a:r>
            <a:r>
              <a:rPr lang="en-GB" altLang="el-GR" sz="1700" b="0" smtClean="0"/>
              <a:t>Απρίλιος 2017</a:t>
            </a:r>
          </a:p>
          <a:p>
            <a:pPr eaLnBrk="1" hangingPunct="1">
              <a:spcBef>
                <a:spcPts val="1100"/>
              </a:spcBef>
            </a:pPr>
            <a:r>
              <a:rPr lang="el-GR" altLang="el-GR" sz="1700" smtClean="0"/>
              <a:t>Διάσκεψη για τους Ασφαλείς και Υγιείς Χώρους Εργασίας: </a:t>
            </a:r>
            <a:r>
              <a:rPr lang="en-GB" altLang="el-GR" sz="1700" b="0" smtClean="0"/>
              <a:t>Νοέμβριος 2017</a:t>
            </a:r>
            <a:endParaRPr lang="el-GR" altLang="el-GR" sz="1700" b="0" smtClean="0"/>
          </a:p>
        </p:txBody>
      </p:sp>
      <p:pic>
        <p:nvPicPr>
          <p:cNvPr id="2765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 t="30238" r="-398" b="34482"/>
          <a:stretch>
            <a:fillRect/>
          </a:stretch>
        </p:blipFill>
        <p:spPr bwMode="auto">
          <a:xfrm>
            <a:off x="0" y="3789363"/>
            <a:ext cx="9180513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>
                <a:cs typeface="Trebuchet MS" panose="020B0603020202020204" pitchFamily="34" charset="0"/>
              </a:rPr>
              <a:t>Διαδικασία σύναψης εταιρικών σχέσεων </a:t>
            </a:r>
            <a:br>
              <a:rPr lang="el-GR" altLang="el-GR" smtClean="0">
                <a:cs typeface="Trebuchet MS" panose="020B0603020202020204" pitchFamily="34" charset="0"/>
              </a:rPr>
            </a:br>
            <a:r>
              <a:rPr lang="el-GR" altLang="el-GR" smtClean="0">
                <a:cs typeface="Trebuchet MS" panose="020B0603020202020204" pitchFamily="34" charset="0"/>
              </a:rPr>
              <a:t>στο πλαίσιο της εκστρατείας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sz="half" idx="1"/>
          </p:nvPr>
        </p:nvSpPr>
        <p:spPr>
          <a:xfrm>
            <a:off x="466725" y="1125538"/>
            <a:ext cx="7561263" cy="5039766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sz="1700" dirty="0" smtClean="0"/>
              <a:t>Οι επιτυχείς εταιρικές σχέσεις του EU-OSHA </a:t>
            </a:r>
            <a:br>
              <a:rPr lang="el-GR" altLang="el-GR" sz="1700" dirty="0" smtClean="0"/>
            </a:br>
            <a:r>
              <a:rPr lang="el-GR" altLang="el-GR" sz="1700" dirty="0" smtClean="0"/>
              <a:t>με βασικά ενδιαφερόμενα μέρη </a:t>
            </a:r>
            <a:r>
              <a:rPr lang="el-GR" altLang="el-GR" sz="1700" dirty="0" smtClean="0"/>
              <a:t>είναι </a:t>
            </a:r>
            <a:r>
              <a:rPr lang="el-GR" altLang="el-GR" sz="1700" dirty="0" smtClean="0"/>
              <a:t>κρίσιμης </a:t>
            </a:r>
            <a:r>
              <a:rPr lang="es-ES" altLang="el-GR" sz="1700" dirty="0" smtClean="0"/>
              <a:t/>
            </a:r>
            <a:br>
              <a:rPr lang="es-ES" altLang="el-GR" sz="1700" dirty="0" smtClean="0"/>
            </a:br>
            <a:r>
              <a:rPr lang="el-GR" altLang="el-GR" sz="1700" dirty="0" smtClean="0"/>
              <a:t>σημασίας για </a:t>
            </a:r>
            <a:r>
              <a:rPr lang="el-GR" altLang="el-GR" sz="1700" dirty="0" smtClean="0"/>
              <a:t>την επιτυχία της εκστρατείας</a:t>
            </a:r>
          </a:p>
          <a:p>
            <a:pPr eaLnBrk="1" hangingPunct="1"/>
            <a:r>
              <a:rPr lang="el-GR" altLang="el-GR" sz="1700" dirty="0" smtClean="0"/>
              <a:t>Ευρωπαϊκές και διεθνείς επιχειρήσεις/οργανισμοί </a:t>
            </a:r>
            <a:r>
              <a:rPr lang="es-ES" altLang="el-GR" sz="1700" dirty="0" smtClean="0"/>
              <a:t/>
            </a:r>
            <a:br>
              <a:rPr lang="es-ES" altLang="el-GR" sz="1700" dirty="0" smtClean="0"/>
            </a:br>
            <a:r>
              <a:rPr lang="el-GR" altLang="el-GR" sz="1700" dirty="0" smtClean="0"/>
              <a:t>μπορούν να </a:t>
            </a:r>
            <a:r>
              <a:rPr lang="el-GR" altLang="el-GR" sz="1700" dirty="0" smtClean="0"/>
              <a:t>συμμετάσχουν ως επίσημοι εταίροι της </a:t>
            </a:r>
            <a:r>
              <a:rPr lang="es-ES" altLang="el-GR" sz="1700" dirty="0" smtClean="0"/>
              <a:t/>
            </a:r>
            <a:br>
              <a:rPr lang="es-ES" altLang="el-GR" sz="1700" dirty="0" smtClean="0"/>
            </a:br>
            <a:r>
              <a:rPr lang="el-GR" altLang="el-GR" sz="1700" dirty="0" smtClean="0"/>
              <a:t>εκστρατείας</a:t>
            </a:r>
            <a:endParaRPr lang="el-GR" altLang="el-GR" sz="1700" dirty="0" smtClean="0"/>
          </a:p>
          <a:p>
            <a:pPr eaLnBrk="1" hangingPunct="1"/>
            <a:r>
              <a:rPr lang="el-GR" altLang="el-GR" sz="1700" dirty="0" smtClean="0"/>
              <a:t>Στα συναφή οφέλη συγκαταλέγονται:</a:t>
            </a:r>
          </a:p>
          <a:p>
            <a:pPr lvl="1" eaLnBrk="1" hangingPunct="1">
              <a:spcBef>
                <a:spcPct val="20000"/>
              </a:spcBef>
            </a:pPr>
            <a:r>
              <a:rPr lang="el-GR" altLang="el-GR" sz="1700" dirty="0" smtClean="0"/>
              <a:t>προσφορά</a:t>
            </a:r>
            <a:r>
              <a:rPr lang="el-GR" altLang="en-US" sz="1700" dirty="0" smtClean="0"/>
              <a:t> φακέλου μ</a:t>
            </a:r>
            <a:r>
              <a:rPr lang="en-US" altLang="en-US" sz="1700" dirty="0" smtClean="0"/>
              <a:t>ε</a:t>
            </a:r>
            <a:r>
              <a:rPr lang="el-GR" altLang="en-US" sz="1700" dirty="0" smtClean="0"/>
              <a:t> πλ</a:t>
            </a:r>
            <a:r>
              <a:rPr lang="en-US" altLang="en-US" sz="1700" dirty="0" smtClean="0"/>
              <a:t>η</a:t>
            </a:r>
            <a:r>
              <a:rPr lang="el-GR" altLang="en-US" sz="1700" dirty="0" smtClean="0"/>
              <a:t>ροφοριακό υλικό</a:t>
            </a:r>
            <a:endParaRPr lang="el-GR" altLang="el-GR" sz="1700" dirty="0" smtClean="0"/>
          </a:p>
          <a:p>
            <a:pPr lvl="1" eaLnBrk="1" hangingPunct="1">
              <a:spcBef>
                <a:spcPct val="20000"/>
              </a:spcBef>
            </a:pPr>
            <a:r>
              <a:rPr lang="el-GR" altLang="en-US" sz="1700" dirty="0" smtClean="0"/>
              <a:t>πιστοποιητικό </a:t>
            </a:r>
            <a:r>
              <a:rPr lang="el-GR" altLang="el-GR" sz="1700" dirty="0" smtClean="0"/>
              <a:t>συμμετοχής</a:t>
            </a:r>
            <a:r>
              <a:rPr lang="el-GR" altLang="en-US" sz="1700" dirty="0" smtClean="0"/>
              <a:t> ω</a:t>
            </a:r>
            <a:r>
              <a:rPr lang="en-US" altLang="en-US" sz="1700" dirty="0" smtClean="0"/>
              <a:t>ς</a:t>
            </a:r>
            <a:r>
              <a:rPr lang="el-GR" altLang="en-US" sz="1700" dirty="0" smtClean="0"/>
              <a:t> επίσημου εταίρου</a:t>
            </a:r>
            <a:endParaRPr lang="el-GR" altLang="el-GR" sz="1700" dirty="0" smtClean="0"/>
          </a:p>
          <a:p>
            <a:pPr lvl="1" eaLnBrk="1" hangingPunct="1">
              <a:spcBef>
                <a:spcPct val="20000"/>
              </a:spcBef>
            </a:pPr>
            <a:r>
              <a:rPr lang="el-GR" altLang="el-GR" sz="1700" dirty="0" smtClean="0"/>
              <a:t>συμμετοχή σε ειδική κατηγορία εταίρων</a:t>
            </a:r>
            <a:br>
              <a:rPr lang="el-GR" altLang="el-GR" sz="1700" dirty="0" smtClean="0"/>
            </a:br>
            <a:r>
              <a:rPr lang="el-GR" altLang="el-GR" sz="1700" dirty="0" smtClean="0"/>
              <a:t>στα Βραβεία Καλής Πρακτικής για τους </a:t>
            </a:r>
            <a:br>
              <a:rPr lang="el-GR" altLang="el-GR" sz="1700" dirty="0" smtClean="0"/>
            </a:br>
            <a:r>
              <a:rPr lang="el-GR" altLang="el-GR" sz="1700" dirty="0" smtClean="0"/>
              <a:t>«Ασφαλείς και Υγιείς Χώρους Εργασίας»</a:t>
            </a:r>
          </a:p>
          <a:p>
            <a:pPr lvl="1" eaLnBrk="1" hangingPunct="1">
              <a:spcBef>
                <a:spcPct val="20000"/>
              </a:spcBef>
            </a:pPr>
            <a:r>
              <a:rPr lang="el-GR" altLang="el-GR" sz="1700" dirty="0" smtClean="0"/>
              <a:t>προβολή σε ολόκληρη την ΕΕ και στα μέσα μαζικής </a:t>
            </a:r>
            <a:r>
              <a:rPr lang="fr-BE" altLang="el-GR" sz="1700" dirty="0" smtClean="0"/>
              <a:t/>
            </a:r>
            <a:br>
              <a:rPr lang="fr-BE" altLang="el-GR" sz="1700" dirty="0" smtClean="0"/>
            </a:br>
            <a:r>
              <a:rPr lang="el-GR" altLang="el-GR" sz="1700" dirty="0" smtClean="0"/>
              <a:t>ενημέρωσης</a:t>
            </a:r>
            <a:r>
              <a:rPr lang="fr-BE" altLang="el-GR" sz="1700" dirty="0" smtClean="0"/>
              <a:t> </a:t>
            </a:r>
          </a:p>
          <a:p>
            <a:pPr lvl="1" eaLnBrk="1" hangingPunct="1">
              <a:spcBef>
                <a:spcPct val="20000"/>
              </a:spcBef>
            </a:pPr>
            <a:r>
              <a:rPr lang="el-GR" altLang="el-GR" sz="1700" dirty="0" smtClean="0"/>
              <a:t>ευκαιρίες δικτύωσης και ανταλλαγή καλών πρακτικών </a:t>
            </a:r>
            <a:br>
              <a:rPr lang="el-GR" altLang="el-GR" sz="1700" dirty="0" smtClean="0"/>
            </a:br>
            <a:r>
              <a:rPr lang="el-GR" altLang="el-GR" sz="1700" dirty="0" smtClean="0"/>
              <a:t>με άλλους εταίρους της εκστρατείας</a:t>
            </a:r>
          </a:p>
          <a:p>
            <a:pPr lvl="1" eaLnBrk="1" hangingPunct="1">
              <a:spcBef>
                <a:spcPct val="20000"/>
              </a:spcBef>
            </a:pPr>
            <a:r>
              <a:rPr lang="el-GR" altLang="el-GR" sz="1700" dirty="0" smtClean="0"/>
              <a:t>πρόσκληση στις εκδηλώσεις του EU-OSHA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3550" y="0"/>
            <a:ext cx="360045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49263" y="179388"/>
            <a:ext cx="8370887" cy="490537"/>
          </a:xfrm>
        </p:spPr>
        <p:txBody>
          <a:bodyPr/>
          <a:lstStyle/>
          <a:p>
            <a:pPr eaLnBrk="1" hangingPunct="1"/>
            <a:r>
              <a:rPr lang="el-GR" altLang="el-GR" smtClean="0">
                <a:cs typeface="Trebuchet MS" panose="020B0603020202020204" pitchFamily="34" charset="0"/>
              </a:rPr>
              <a:t>Ευρωπαϊκά Βραβεία Καλής Πρακτικής </a:t>
            </a:r>
            <a:br>
              <a:rPr lang="el-GR" altLang="el-GR" smtClean="0">
                <a:cs typeface="Trebuchet MS" panose="020B0603020202020204" pitchFamily="34" charset="0"/>
              </a:rPr>
            </a:br>
            <a:r>
              <a:rPr lang="el-GR" altLang="el-GR" smtClean="0">
                <a:cs typeface="Trebuchet MS" panose="020B0603020202020204" pitchFamily="34" charset="0"/>
              </a:rPr>
              <a:t>για τους «Ασφαλείς και Υγιείς Χώρους Εργασίας»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sz="half" idx="1"/>
          </p:nvPr>
        </p:nvSpPr>
        <p:spPr>
          <a:xfrm>
            <a:off x="449263" y="1116013"/>
            <a:ext cx="8010525" cy="4859337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l-GR" altLang="el-GR" sz="1700" dirty="0" smtClean="0"/>
              <a:t>Αναγνώριση καινοτόμων πρακτικών ασφάλειας και υγείας στην εργασία</a:t>
            </a:r>
          </a:p>
          <a:p>
            <a:pPr eaLnBrk="1" hangingPunct="1"/>
            <a:endParaRPr lang="el-GR" altLang="el-GR" sz="500" dirty="0" smtClean="0"/>
          </a:p>
          <a:p>
            <a:pPr eaLnBrk="1" hangingPunct="1"/>
            <a:r>
              <a:rPr lang="el-GR" altLang="el-GR" sz="1700" dirty="0" smtClean="0"/>
              <a:t>Οι επιχειρήσεις/οργανισμοί επιβραβεύονται για την εφαρμογή επιτυχημένων και βιώσιμων πρωτοβουλιών προαγωγής </a:t>
            </a:r>
            <a:br>
              <a:rPr lang="el-GR" altLang="el-GR" sz="1700" dirty="0" smtClean="0"/>
            </a:br>
            <a:r>
              <a:rPr lang="el-GR" altLang="el-GR" sz="1700" dirty="0" smtClean="0"/>
              <a:t>της επαγγελματικής υγείας και ασφάλειας για όλες τις ηλικίες</a:t>
            </a:r>
          </a:p>
          <a:p>
            <a:pPr eaLnBrk="1" hangingPunct="1"/>
            <a:endParaRPr lang="el-GR" altLang="el-GR" sz="500" dirty="0" smtClean="0"/>
          </a:p>
          <a:p>
            <a:pPr eaLnBrk="1" hangingPunct="1"/>
            <a:r>
              <a:rPr lang="el-GR" altLang="el-GR" sz="1700" dirty="0" smtClean="0"/>
              <a:t>Δυνατότητα συμμετοχής επιχειρήσεων/οργανισμών από:</a:t>
            </a:r>
          </a:p>
          <a:p>
            <a:pPr lvl="1" eaLnBrk="1" hangingPunct="1"/>
            <a:r>
              <a:rPr lang="el-GR" altLang="el-GR" sz="1700" dirty="0" smtClean="0"/>
              <a:t>κράτη μέλη της ΕΕ</a:t>
            </a:r>
          </a:p>
          <a:p>
            <a:pPr lvl="1" eaLnBrk="1" hangingPunct="1"/>
            <a:r>
              <a:rPr lang="el-GR" altLang="el-GR" sz="1700" dirty="0" smtClean="0"/>
              <a:t>υποψήφιες χώρες</a:t>
            </a:r>
          </a:p>
          <a:p>
            <a:pPr lvl="1" eaLnBrk="1" hangingPunct="1"/>
            <a:r>
              <a:rPr lang="el-GR" altLang="el-GR" sz="1700" dirty="0" smtClean="0"/>
              <a:t>εν δυνάμει υποψήφιες χώρες</a:t>
            </a:r>
          </a:p>
          <a:p>
            <a:pPr lvl="1" eaLnBrk="1" hangingPunct="1"/>
            <a:r>
              <a:rPr lang="el-GR" altLang="el-GR" sz="1700" dirty="0" smtClean="0"/>
              <a:t>την Ευρωπαϊκή Ζώνη Ελεύθερων Συναλλαγών (ΕΖΕΣ)</a:t>
            </a:r>
          </a:p>
          <a:p>
            <a:pPr lvl="1" eaLnBrk="1" hangingPunct="1"/>
            <a:endParaRPr lang="el-GR" altLang="el-GR" sz="900" dirty="0" smtClean="0"/>
          </a:p>
          <a:p>
            <a:pPr eaLnBrk="1" hangingPunct="1"/>
            <a:r>
              <a:rPr lang="el-GR" altLang="el-GR" sz="1700" dirty="0" smtClean="0"/>
              <a:t>Ο διαγωνισμός υλοποιείται σε δύο στάδια:</a:t>
            </a:r>
          </a:p>
          <a:p>
            <a:pPr lvl="1" eaLnBrk="1" hangingPunct="1">
              <a:spcBef>
                <a:spcPct val="30000"/>
              </a:spcBef>
            </a:pPr>
            <a:r>
              <a:rPr lang="el-GR" altLang="en-US" sz="1700" dirty="0" smtClean="0"/>
              <a:t>Εθνικό επίπεδο: διαδικασία επιλογής από τον Εθνικό Εστ</a:t>
            </a:r>
            <a:r>
              <a:rPr lang="en-US" altLang="en-US" sz="1700" dirty="0" smtClean="0"/>
              <a:t>ι</a:t>
            </a:r>
            <a:r>
              <a:rPr lang="el-GR" altLang="en-US" sz="1700" dirty="0" smtClean="0"/>
              <a:t>ακό Πόλο</a:t>
            </a:r>
            <a:endParaRPr lang="en-GB" altLang="en-US" sz="1700" dirty="0" smtClean="0"/>
          </a:p>
          <a:p>
            <a:pPr lvl="1" eaLnBrk="1" hangingPunct="1">
              <a:spcBef>
                <a:spcPct val="30000"/>
              </a:spcBef>
            </a:pPr>
            <a:r>
              <a:rPr lang="el-GR" altLang="el-GR" sz="1700" dirty="0" smtClean="0"/>
              <a:t>Πανευρωπαϊκό επίπεδο: α</a:t>
            </a:r>
            <a:r>
              <a:rPr lang="el-GR" altLang="en-US" sz="1700" dirty="0" smtClean="0"/>
              <a:t>ξιολόγηση </a:t>
            </a:r>
            <a:r>
              <a:rPr lang="el-GR" altLang="el-GR" sz="1700" dirty="0" smtClean="0"/>
              <a:t>της συμμετοχής των επίσημων εταίρων της εκστρατείας και των επιλεγμένων συμμετοχών σε εθνικό επίπεδο</a:t>
            </a:r>
          </a:p>
          <a:p>
            <a:pPr lvl="1" eaLnBrk="1" hangingPunct="1">
              <a:spcBef>
                <a:spcPct val="30000"/>
              </a:spcBef>
            </a:pPr>
            <a:endParaRPr lang="el-GR" altLang="el-GR" sz="900" dirty="0" smtClean="0"/>
          </a:p>
          <a:p>
            <a:pPr eaLnBrk="1" hangingPunct="1"/>
            <a:r>
              <a:rPr lang="el-GR" altLang="el-GR" sz="1700" dirty="0" smtClean="0"/>
              <a:t>Οι νικητές θα ανακοινωθούν κατά την τελετή απονομής </a:t>
            </a:r>
            <a:br>
              <a:rPr lang="el-GR" altLang="el-GR" sz="1700" dirty="0" smtClean="0"/>
            </a:br>
            <a:r>
              <a:rPr lang="el-GR" altLang="el-GR" sz="1700" dirty="0" smtClean="0"/>
              <a:t>των</a:t>
            </a:r>
            <a:r>
              <a:rPr lang="el-GR" altLang="en-US" sz="1700" dirty="0" smtClean="0"/>
              <a:t> Ευρωπαϊκών </a:t>
            </a:r>
            <a:r>
              <a:rPr lang="en-US" altLang="en-US" sz="1700" dirty="0" smtClean="0"/>
              <a:t>Β</a:t>
            </a:r>
            <a:r>
              <a:rPr lang="el-GR" altLang="en-US" sz="1700" dirty="0" smtClean="0"/>
              <a:t>ραβείων </a:t>
            </a:r>
            <a:r>
              <a:rPr lang="en-US" altLang="en-US" sz="1700" dirty="0" smtClean="0"/>
              <a:t>Κ</a:t>
            </a:r>
            <a:r>
              <a:rPr lang="el-GR" altLang="en-US" sz="1700" dirty="0" smtClean="0"/>
              <a:t>αλής </a:t>
            </a:r>
            <a:r>
              <a:rPr lang="en-US" altLang="en-US" sz="1700" dirty="0" smtClean="0"/>
              <a:t>Π</a:t>
            </a:r>
            <a:r>
              <a:rPr lang="el-GR" altLang="en-US" sz="1700" dirty="0" smtClean="0"/>
              <a:t>ρακτικής</a:t>
            </a:r>
          </a:p>
          <a:p>
            <a:pPr eaLnBrk="1" hangingPunct="1"/>
            <a:endParaRPr lang="el-GR" altLang="el-GR" sz="17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250825" y="179388"/>
            <a:ext cx="7561263" cy="490537"/>
          </a:xfrm>
        </p:spPr>
        <p:txBody>
          <a:bodyPr/>
          <a:lstStyle/>
          <a:p>
            <a:pPr eaLnBrk="1" hangingPunct="1"/>
            <a:r>
              <a:rPr lang="en-US" altLang="en-US" smtClean="0">
                <a:cs typeface="Trebuchet MS" panose="020B0603020202020204" pitchFamily="34" charset="0"/>
              </a:rPr>
              <a:t>Ε</a:t>
            </a:r>
            <a:r>
              <a:rPr lang="el-GR" altLang="en-US" smtClean="0">
                <a:cs typeface="Trebuchet MS" panose="020B0603020202020204" pitchFamily="34" charset="0"/>
              </a:rPr>
              <a:t>νημερωτικό υλικό της εκστρατείας</a:t>
            </a:r>
            <a:endParaRPr lang="el-GR" altLang="el-GR" smtClean="0">
              <a:cs typeface="Trebuchet MS" panose="020B0603020202020204" pitchFamily="34" charset="0"/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985838"/>
            <a:ext cx="4465638" cy="3235325"/>
          </a:xfrm>
        </p:spPr>
        <p:txBody>
          <a:bodyPr/>
          <a:lstStyle/>
          <a:p>
            <a:pPr eaLnBrk="1" hangingPunct="1"/>
            <a:r>
              <a:rPr lang="el-GR" altLang="el-GR" sz="1700" smtClean="0"/>
              <a:t>Οδηγός της εκστρατείας</a:t>
            </a:r>
          </a:p>
          <a:p>
            <a:pPr eaLnBrk="1" hangingPunct="1"/>
            <a:r>
              <a:rPr lang="el-GR" altLang="el-GR" sz="1700" smtClean="0"/>
              <a:t>Πρακτικός ηλεκτρονικός οδηγός</a:t>
            </a:r>
          </a:p>
          <a:p>
            <a:pPr eaLnBrk="1" hangingPunct="1"/>
            <a:r>
              <a:rPr lang="el-GR" altLang="el-GR" sz="1700" smtClean="0"/>
              <a:t>Υλικό προβολής της εκστρατείας</a:t>
            </a:r>
          </a:p>
          <a:p>
            <a:pPr lvl="1" eaLnBrk="1" hangingPunct="1"/>
            <a:r>
              <a:rPr lang="el-GR" altLang="el-GR" sz="1700" smtClean="0"/>
              <a:t>Φυλλάδιο της εκστρατείας</a:t>
            </a:r>
          </a:p>
          <a:p>
            <a:pPr lvl="1" eaLnBrk="1" hangingPunct="1"/>
            <a:r>
              <a:rPr lang="el-GR" altLang="el-GR" sz="1700" smtClean="0"/>
              <a:t>Φυλλάδιο για τον διαγωνισμό </a:t>
            </a:r>
            <a:br>
              <a:rPr lang="el-GR" altLang="el-GR" sz="1700" smtClean="0"/>
            </a:br>
            <a:r>
              <a:rPr lang="el-GR" altLang="el-GR" sz="1700" smtClean="0"/>
              <a:t>των Βραβείων Καλής Πρακτικής</a:t>
            </a:r>
          </a:p>
          <a:p>
            <a:pPr lvl="1" eaLnBrk="1" hangingPunct="1"/>
            <a:r>
              <a:rPr lang="el-GR" altLang="el-GR" sz="1700" smtClean="0"/>
              <a:t>Αφίσα</a:t>
            </a:r>
          </a:p>
          <a:p>
            <a:pPr lvl="1" eaLnBrk="1" hangingPunct="1"/>
            <a:r>
              <a:rPr lang="el-GR" altLang="el-GR" sz="1700" smtClean="0"/>
              <a:t>Βίντεο</a:t>
            </a:r>
          </a:p>
          <a:p>
            <a:pPr lvl="1" eaLnBrk="1" hangingPunct="1"/>
            <a:r>
              <a:rPr lang="el-GR" altLang="el-GR" sz="1700" smtClean="0"/>
              <a:t>Γραφικά με σχετικές πληροφορίες</a:t>
            </a:r>
          </a:p>
          <a:p>
            <a:pPr lvl="1" eaLnBrk="1" hangingPunct="1"/>
            <a:r>
              <a:rPr lang="el-GR" altLang="el-GR" sz="1700" smtClean="0"/>
              <a:t>Διαδικτυακό διαφημιστικό μήνυμα</a:t>
            </a:r>
          </a:p>
          <a:p>
            <a:pPr lvl="1" eaLnBrk="1" hangingPunct="1"/>
            <a:r>
              <a:rPr lang="el-GR" altLang="el-GR" sz="1700" smtClean="0"/>
              <a:t>Υπογραφή ηλεκτρονικού ταχυδρομείου</a:t>
            </a:r>
          </a:p>
        </p:txBody>
      </p:sp>
      <p:sp>
        <p:nvSpPr>
          <p:cNvPr id="30724" name="Content Placeholder 2"/>
          <p:cNvSpPr txBox="1">
            <a:spLocks/>
          </p:cNvSpPr>
          <p:nvPr/>
        </p:nvSpPr>
        <p:spPr bwMode="auto">
          <a:xfrm>
            <a:off x="4716463" y="981075"/>
            <a:ext cx="424815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50825" indent="-250825" defTabSz="45720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defTabSz="4572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buFont typeface="Arial" panose="020B0604020202020204" pitchFamily="34" charset="0"/>
              <a:buChar char="−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buFont typeface="Arial" panose="020B0604020202020204" pitchFamily="34" charset="0"/>
              <a:buChar char="−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1700"/>
              <a:t>Η ταινία του Napo</a:t>
            </a:r>
          </a:p>
          <a:p>
            <a:pPr eaLnBrk="1" hangingPunct="1"/>
            <a:r>
              <a:rPr lang="el-GR" altLang="el-GR" sz="1700"/>
              <a:t>Υλικό από το πιλοτικό έργο </a:t>
            </a:r>
            <a:br>
              <a:rPr lang="el-GR" altLang="el-GR" sz="1700"/>
            </a:br>
            <a:r>
              <a:rPr lang="el-GR" altLang="el-GR" sz="1700"/>
              <a:t>του Ευρωπαϊκού Κοινοβούλιου «Μεγαλύτερη ασφάλεια και υγεία στην εργασία για κάθε ηλικία»</a:t>
            </a:r>
          </a:p>
          <a:p>
            <a:pPr eaLnBrk="1" hangingPunct="1"/>
            <a:r>
              <a:rPr lang="el-GR" altLang="el-GR" sz="1700"/>
              <a:t>Σχετική θεματική ενότητα που μπορεί να αξιοποιηθεί από το διαδραστικό εργαλείο OiRA (εκτίμησης των κινδύνων στην εργασία μέσω Διαδικτύου)</a:t>
            </a:r>
          </a:p>
          <a:p>
            <a:pPr eaLnBrk="1" hangingPunct="1"/>
            <a:r>
              <a:rPr lang="el-GR" altLang="el-GR" sz="1700"/>
              <a:t>Τεχνικές εκθέσεις</a:t>
            </a:r>
          </a:p>
        </p:txBody>
      </p:sp>
      <p:grpSp>
        <p:nvGrpSpPr>
          <p:cNvPr id="30725" name="Group 7"/>
          <p:cNvGrpSpPr>
            <a:grpSpLocks/>
          </p:cNvGrpSpPr>
          <p:nvPr/>
        </p:nvGrpSpPr>
        <p:grpSpPr bwMode="auto">
          <a:xfrm>
            <a:off x="5405438" y="4238625"/>
            <a:ext cx="2419350" cy="1854200"/>
            <a:chOff x="5055847" y="3697337"/>
            <a:chExt cx="3451762" cy="264683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82964" y="4152829"/>
              <a:ext cx="1424645" cy="2050845"/>
            </a:xfrm>
            <a:prstGeom prst="rect">
              <a:avLst/>
            </a:prstGeom>
            <a:effectLst>
              <a:outerShdw blurRad="292100" dist="139700" dir="2700000" algn="ctr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855708">
              <a:off x="5690029" y="3697337"/>
              <a:ext cx="1891221" cy="2646837"/>
            </a:xfrm>
            <a:prstGeom prst="rect">
              <a:avLst/>
            </a:prstGeom>
            <a:effectLst>
              <a:outerShdw blurRad="292100" dist="139700" dir="2700000" algn="ctr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55847" y="4014595"/>
              <a:ext cx="976187" cy="2050846"/>
            </a:xfrm>
            <a:prstGeom prst="rect">
              <a:avLst/>
            </a:prstGeom>
            <a:effectLst>
              <a:outerShdw blurRad="292100" dist="139700" dir="2700000" algn="ctr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30726" name="Group 9"/>
          <p:cNvGrpSpPr>
            <a:grpSpLocks/>
          </p:cNvGrpSpPr>
          <p:nvPr/>
        </p:nvGrpSpPr>
        <p:grpSpPr bwMode="auto">
          <a:xfrm>
            <a:off x="782638" y="4502150"/>
            <a:ext cx="3300412" cy="1460500"/>
            <a:chOff x="782230" y="4070389"/>
            <a:chExt cx="3913626" cy="173148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658647">
              <a:off x="2510325" y="4141907"/>
              <a:ext cx="2185531" cy="1659967"/>
            </a:xfrm>
            <a:prstGeom prst="rect">
              <a:avLst/>
            </a:prstGeom>
            <a:effectLst>
              <a:outerShdw blurRad="292100" dist="139700" dir="2700000" algn="ctr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1412683">
              <a:off x="1446736" y="4070389"/>
              <a:ext cx="2149765" cy="1659967"/>
            </a:xfrm>
            <a:prstGeom prst="rect">
              <a:avLst/>
            </a:prstGeom>
            <a:effectLst>
              <a:outerShdw blurRad="292100" dist="139700" dir="2700000" algn="ctr" rotWithShape="0">
                <a:schemeClr val="tx1">
                  <a:alpha val="65000"/>
                </a:schemeClr>
              </a:outerShd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0411479">
              <a:off x="782230" y="4091092"/>
              <a:ext cx="1084295" cy="1658084"/>
            </a:xfrm>
            <a:prstGeom prst="rect">
              <a:avLst/>
            </a:prstGeom>
            <a:effectLst>
              <a:outerShdw blurRad="292100" dist="139700" dir="2700000" algn="ctr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>
                <a:cs typeface="Trebuchet MS" panose="020B0603020202020204" pitchFamily="34" charset="0"/>
              </a:rPr>
              <a:t>Πρόσθετη πληροφόρηση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sz="half" idx="1"/>
          </p:nvPr>
        </p:nvSpPr>
        <p:spPr>
          <a:xfrm>
            <a:off x="449263" y="1116013"/>
            <a:ext cx="7561262" cy="48593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l-GR" sz="1700" smtClean="0"/>
              <a:t>Μάθετε περισσότερα στον δικτυακό τόπο της </a:t>
            </a:r>
            <a:r>
              <a:rPr lang="fr-BE" altLang="el-GR" sz="1700" smtClean="0"/>
              <a:t/>
            </a:r>
            <a:br>
              <a:rPr lang="fr-BE" altLang="el-GR" sz="1700" smtClean="0"/>
            </a:br>
            <a:r>
              <a:rPr lang="el-GR" altLang="el-GR" sz="1700" smtClean="0"/>
              <a:t>εκστρατείας: </a:t>
            </a:r>
            <a:r>
              <a:rPr lang="en-GB" altLang="el-GR" sz="1700" u="sng" smtClean="0">
                <a:solidFill>
                  <a:schemeClr val="accent1"/>
                </a:solidFill>
                <a:hlinkClick r:id="rId3"/>
              </a:rPr>
              <a:t>www.healthy-workplaces.eu</a:t>
            </a:r>
            <a:r>
              <a:rPr lang="en-GB" altLang="el-GR" sz="1700" u="sng" smtClean="0">
                <a:solidFill>
                  <a:schemeClr val="accent1"/>
                </a:solidFill>
              </a:rPr>
              <a:t>/el</a:t>
            </a:r>
            <a:r>
              <a:rPr lang="el-GR" altLang="el-GR" sz="1700" smtClean="0">
                <a:solidFill>
                  <a:schemeClr val="accent1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l-GR" altLang="el-GR" sz="170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l-GR" altLang="el-GR" sz="170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ES" altLang="el-GR" sz="1700" smtClean="0"/>
              <a:t/>
            </a:r>
            <a:br>
              <a:rPr lang="es-ES" altLang="el-GR" sz="1700" smtClean="0"/>
            </a:br>
            <a:endParaRPr lang="el-GR" altLang="el-GR" sz="1700" smtClean="0"/>
          </a:p>
          <a:p>
            <a:pPr eaLnBrk="1" hangingPunct="1">
              <a:lnSpc>
                <a:spcPct val="90000"/>
              </a:lnSpc>
            </a:pPr>
            <a:r>
              <a:rPr lang="el-GR" altLang="el-GR" sz="1700" smtClean="0"/>
              <a:t>Γίνετε συνδρομητές στο ενημερωτικό δελτίο της εκστρατείας μας:</a:t>
            </a:r>
            <a:r>
              <a:rPr lang="en-US" altLang="el-GR" sz="1700" smtClean="0"/>
              <a:t/>
            </a:r>
            <a:br>
              <a:rPr lang="en-US" altLang="el-GR" sz="1700" smtClean="0"/>
            </a:br>
            <a:r>
              <a:rPr lang="es-ES" altLang="el-GR" sz="1700" u="sng" smtClean="0">
                <a:hlinkClick r:id="rId4"/>
              </a:rPr>
              <a:t>https://healthy-workplaces.eu/en/healthy-workplaces-newsletter</a:t>
            </a:r>
            <a:r>
              <a:rPr lang="el-GR" altLang="el-GR" sz="1700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l-GR" altLang="el-GR" sz="1700" smtClean="0"/>
          </a:p>
          <a:p>
            <a:pPr eaLnBrk="1" hangingPunct="1">
              <a:lnSpc>
                <a:spcPct val="90000"/>
              </a:lnSpc>
            </a:pPr>
            <a:r>
              <a:rPr lang="el-GR" altLang="el-GR" sz="1700" smtClean="0"/>
              <a:t>Παραμείνετε ενημερωμένοι για τις δράσεις και τις εκδηλώσεις </a:t>
            </a:r>
            <a:br>
              <a:rPr lang="el-GR" altLang="el-GR" sz="1700" smtClean="0"/>
            </a:br>
            <a:r>
              <a:rPr lang="el-GR" altLang="el-GR" sz="1700" smtClean="0"/>
              <a:t>από τα μέσα κοινωνικής δικτύωσης: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l-GR" altLang="el-GR" sz="170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l-GR" altLang="el-GR" sz="170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l-GR" altLang="el-GR" sz="1700" smtClean="0"/>
          </a:p>
          <a:p>
            <a:pPr eaLnBrk="1" hangingPunct="1">
              <a:lnSpc>
                <a:spcPct val="90000"/>
              </a:lnSpc>
            </a:pPr>
            <a:r>
              <a:rPr lang="el-GR" altLang="el-GR" sz="1700" smtClean="0"/>
              <a:t>Μάθετε περισσότερα για τις εκδηλώσεις σε εθνικό επίπεδο </a:t>
            </a:r>
            <a:br>
              <a:rPr lang="el-GR" altLang="el-GR" sz="1700" smtClean="0"/>
            </a:br>
            <a:r>
              <a:rPr lang="el-GR" altLang="el-GR" sz="1700" smtClean="0"/>
              <a:t>από τον Εθνικό Εστιακό Πόλο της χώρας σας: </a:t>
            </a:r>
            <a:r>
              <a:rPr lang="es-ES" altLang="el-GR" sz="1700" smtClean="0"/>
              <a:t/>
            </a:r>
            <a:br>
              <a:rPr lang="es-ES" altLang="el-GR" sz="1700" smtClean="0"/>
            </a:br>
            <a:r>
              <a:rPr lang="en-GB" altLang="el-GR" sz="1700" u="sng" smtClean="0">
                <a:solidFill>
                  <a:schemeClr val="tx1"/>
                </a:solidFill>
                <a:hlinkClick r:id="rId5"/>
              </a:rPr>
              <a:t>www.healthy-workplaces.eu/fops</a:t>
            </a:r>
            <a:r>
              <a:rPr lang="el-GR" altLang="el-GR" sz="1700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l-GR" altLang="el-GR" sz="1700" u="sng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l-GR" altLang="el-GR" sz="1700" smtClean="0"/>
          </a:p>
        </p:txBody>
      </p:sp>
      <p:pic>
        <p:nvPicPr>
          <p:cNvPr id="31748" name="Picture 12" descr="https://lh4.googleusercontent.com/9Difi9bypu9-FoUsfFWpX6odYLLjXQk_q0aPxZBSFynecMOSLoKRKWRWIfZdXRGOdXMZCahrLBG6vWrwIeT-A26iDjTucgFVCP0Fuzr79BHW5kLJ3sw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365625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14" descr="https://g.twimg.com/Twitter_logo_blue.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4365625"/>
            <a:ext cx="5318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16" descr="https://fbcdn-sphotos-b-a.akamaihd.net/hphotos-ak-xap1/t31.0-8/1271084_10152203108461729_809245696_o.png?dl=1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365625"/>
            <a:ext cx="4333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18" descr="http://cincoaescomunicacion.com/wp-content/uploads/2013/11/linkedin-3.jpg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463" y="4365625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8" y="460375"/>
            <a:ext cx="3611562" cy="239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 txBox="1">
            <a:spLocks/>
          </p:cNvSpPr>
          <p:nvPr/>
        </p:nvSpPr>
        <p:spPr bwMode="auto">
          <a:xfrm>
            <a:off x="449263" y="179388"/>
            <a:ext cx="7561262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defTabSz="4572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buFont typeface="Arial" panose="020B0604020202020204" pitchFamily="34" charset="0"/>
              <a:buChar char="−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buFont typeface="Arial" panose="020B0604020202020204" pitchFamily="34" charset="0"/>
              <a:buChar char="−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l-GR" sz="2400"/>
              <a:t>Εισαγωγή στην εκστρατεία</a:t>
            </a:r>
          </a:p>
        </p:txBody>
      </p:sp>
      <p:sp>
        <p:nvSpPr>
          <p:cNvPr id="14339" name="Content Placeholder 2"/>
          <p:cNvSpPr txBox="1">
            <a:spLocks/>
          </p:cNvSpPr>
          <p:nvPr/>
        </p:nvSpPr>
        <p:spPr bwMode="auto">
          <a:xfrm>
            <a:off x="449263" y="1116013"/>
            <a:ext cx="7561262" cy="485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50825" indent="-250825" defTabSz="45720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431800" indent="-179388" defTabSz="4572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buFont typeface="Arial" panose="020B0604020202020204" pitchFamily="34" charset="0"/>
              <a:buChar char="−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buFont typeface="Arial" panose="020B0604020202020204" pitchFamily="34" charset="0"/>
              <a:buChar char="−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1700"/>
              <a:t>Υπό τον συντονισμό του Ευρωπαϊκού Οργανισμού για την Ασφάλεια και την Υγεία στην Εργασία (EU-OSHA)</a:t>
            </a:r>
          </a:p>
          <a:p>
            <a:pPr eaLnBrk="1" hangingPunct="1"/>
            <a:r>
              <a:rPr lang="el-GR" altLang="el-GR" sz="1700"/>
              <a:t>Με τη συμμετοχή περισσότερων από 30 χωρών</a:t>
            </a:r>
          </a:p>
          <a:p>
            <a:pPr eaLnBrk="1" hangingPunct="1"/>
            <a:r>
              <a:rPr lang="el-GR" altLang="el-GR" sz="1700"/>
              <a:t>Με την υποστήριξη ενός δικτύου εταίρων:</a:t>
            </a:r>
          </a:p>
          <a:p>
            <a:pPr lvl="1" eaLnBrk="1" hangingPunct="1">
              <a:spcBef>
                <a:spcPct val="20000"/>
              </a:spcBef>
            </a:pPr>
            <a:r>
              <a:rPr lang="el-GR" altLang="el-GR" sz="1700"/>
              <a:t>Εθνικοί Εστιακοί Πόλοι</a:t>
            </a:r>
          </a:p>
          <a:p>
            <a:pPr lvl="1" eaLnBrk="1" hangingPunct="1">
              <a:spcBef>
                <a:spcPct val="20000"/>
              </a:spcBef>
            </a:pPr>
            <a:r>
              <a:rPr lang="el-GR" altLang="el-GR" sz="1700"/>
              <a:t>Επίσημοι εταίροι εκστρατείας</a:t>
            </a:r>
          </a:p>
          <a:p>
            <a:pPr lvl="1" eaLnBrk="1" hangingPunct="1">
              <a:spcBef>
                <a:spcPct val="20000"/>
              </a:spcBef>
            </a:pPr>
            <a:r>
              <a:rPr lang="el-GR" altLang="el-GR" sz="1700"/>
              <a:t>Ευρωπαίοι κοινωνικοί εταίροι </a:t>
            </a:r>
          </a:p>
          <a:p>
            <a:pPr lvl="1" eaLnBrk="1" hangingPunct="1">
              <a:spcBef>
                <a:spcPct val="20000"/>
              </a:spcBef>
            </a:pPr>
            <a:r>
              <a:rPr lang="el-GR" altLang="el-GR" sz="1700"/>
              <a:t>Εταίροι από τα μέσα μαζικής ενημέρωσης </a:t>
            </a:r>
          </a:p>
          <a:p>
            <a:pPr lvl="1" eaLnBrk="1" hangingPunct="1">
              <a:spcBef>
                <a:spcPct val="20000"/>
              </a:spcBef>
            </a:pPr>
            <a:r>
              <a:rPr lang="el-GR" altLang="el-GR" sz="1700"/>
              <a:t>Enterprise Europe Network </a:t>
            </a:r>
          </a:p>
          <a:p>
            <a:pPr lvl="1" eaLnBrk="1" hangingPunct="1">
              <a:spcBef>
                <a:spcPct val="20000"/>
              </a:spcBef>
            </a:pPr>
            <a:r>
              <a:rPr lang="el-GR" altLang="el-GR" sz="1700"/>
              <a:t>Θεσμικά όργανα της ΕΕ</a:t>
            </a:r>
          </a:p>
          <a:p>
            <a:pPr lvl="1" eaLnBrk="1" hangingPunct="1">
              <a:spcBef>
                <a:spcPct val="20000"/>
              </a:spcBef>
            </a:pPr>
            <a:r>
              <a:rPr lang="el-GR" altLang="el-GR" sz="1700"/>
              <a:t>Άλλοι οργανισμοί της ΕΕ</a:t>
            </a:r>
            <a:endParaRPr lang="el-GR" altLang="el-GR" sz="1700">
              <a:solidFill>
                <a:srgbClr val="FF0000"/>
              </a:solidFill>
            </a:endParaRP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F4D5"/>
              </a:clrFrom>
              <a:clrTo>
                <a:srgbClr val="EEF4D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1701800"/>
            <a:ext cx="4457700" cy="496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04" r="25832"/>
          <a:stretch>
            <a:fillRect/>
          </a:stretch>
        </p:blipFill>
        <p:spPr bwMode="auto">
          <a:xfrm>
            <a:off x="6443663" y="3460328"/>
            <a:ext cx="1800225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9" t="11462" r="33537" b="10591"/>
          <a:stretch>
            <a:fillRect/>
          </a:stretch>
        </p:blipFill>
        <p:spPr bwMode="auto">
          <a:xfrm>
            <a:off x="5435252" y="3915047"/>
            <a:ext cx="1296988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>
                <a:cs typeface="Trebuchet MS" panose="020B0603020202020204" pitchFamily="34" charset="0"/>
              </a:rPr>
              <a:t>Βασικοί στόχοι</a:t>
            </a:r>
          </a:p>
        </p:txBody>
      </p:sp>
      <p:sp>
        <p:nvSpPr>
          <p:cNvPr id="15365" name="Content Placeholder 2"/>
          <p:cNvSpPr>
            <a:spLocks noGrp="1"/>
          </p:cNvSpPr>
          <p:nvPr>
            <p:ph sz="half" idx="1"/>
          </p:nvPr>
        </p:nvSpPr>
        <p:spPr>
          <a:xfrm>
            <a:off x="449263" y="1116013"/>
            <a:ext cx="7147073" cy="3249612"/>
          </a:xfrm>
        </p:spPr>
        <p:txBody>
          <a:bodyPr/>
          <a:lstStyle/>
          <a:p>
            <a:pPr eaLnBrk="1" hangingPunct="1"/>
            <a:r>
              <a:rPr lang="el-GR" altLang="el-GR" sz="1700" dirty="0" smtClean="0"/>
              <a:t>Προαγωγή της βιώσιμης εργασίας και της υγιούς γήρανσης </a:t>
            </a:r>
            <a:r>
              <a:rPr lang="el-GR" altLang="el-GR" sz="1700" dirty="0" smtClean="0"/>
              <a:t>από </a:t>
            </a:r>
            <a:r>
              <a:rPr lang="el-GR" altLang="el-GR" sz="1700" dirty="0" smtClean="0"/>
              <a:t>την έναρξη του εργασιακού βίου</a:t>
            </a:r>
          </a:p>
          <a:p>
            <a:pPr eaLnBrk="1" hangingPunct="1"/>
            <a:r>
              <a:rPr lang="el-GR" altLang="el-GR" sz="1700" dirty="0" smtClean="0"/>
              <a:t>Ανάδειξη της σημασίας της πρόληψης καθ’ όλη τη διάρκεια </a:t>
            </a:r>
            <a:r>
              <a:rPr lang="el-GR" altLang="el-GR" sz="1700" dirty="0" smtClean="0"/>
              <a:t>του </a:t>
            </a:r>
            <a:r>
              <a:rPr lang="el-GR" altLang="el-GR" sz="1700" dirty="0" smtClean="0"/>
              <a:t>εργασιακού βίου</a:t>
            </a:r>
          </a:p>
          <a:p>
            <a:pPr eaLnBrk="1" hangingPunct="1"/>
            <a:r>
              <a:rPr lang="el-GR" altLang="el-GR" sz="1700" dirty="0" smtClean="0"/>
              <a:t>Παροχή βοήθειας σε εργοδότες και </a:t>
            </a:r>
            <a:r>
              <a:rPr lang="el-GR" altLang="el-GR" sz="1700" dirty="0" smtClean="0"/>
              <a:t>εργαζόμενους</a:t>
            </a:r>
            <a:r>
              <a:rPr lang="es-ES" altLang="el-GR" sz="1700" dirty="0" smtClean="0"/>
              <a:t> </a:t>
            </a:r>
            <a:r>
              <a:rPr lang="el-GR" altLang="el-GR" sz="1700" dirty="0" smtClean="0"/>
              <a:t>(συμπεριλαμβανομένων </a:t>
            </a:r>
            <a:r>
              <a:rPr lang="el-GR" altLang="el-GR" sz="1700" dirty="0" smtClean="0"/>
              <a:t>αυτών στις μικρομεσαίες επιχειρήσεις-ΜΜΕ) μέσω της ενημέρωσης και της διάδοσης εργαλείων </a:t>
            </a:r>
            <a:r>
              <a:rPr lang="el-GR" altLang="el-GR" sz="1700" dirty="0" smtClean="0"/>
              <a:t>για </a:t>
            </a:r>
            <a:r>
              <a:rPr lang="el-GR" altLang="el-GR" sz="1700" dirty="0" smtClean="0"/>
              <a:t>τη διαχείριση της ΕΑΥ υπό το πρίσμα </a:t>
            </a:r>
            <a:r>
              <a:rPr lang="el-GR" altLang="el-GR" sz="1700" dirty="0" smtClean="0"/>
              <a:t>του </a:t>
            </a:r>
            <a:r>
              <a:rPr lang="el-GR" altLang="el-GR" sz="1700" dirty="0" smtClean="0"/>
              <a:t>γηράσκοντος εργατικού δυναμικού</a:t>
            </a:r>
          </a:p>
          <a:p>
            <a:pPr eaLnBrk="1" hangingPunct="1"/>
            <a:r>
              <a:rPr lang="el-GR" altLang="el-GR" sz="1700" dirty="0" smtClean="0"/>
              <a:t>Διευκόλυνση της ανταλλαγής πληροφοριών </a:t>
            </a:r>
            <a:r>
              <a:rPr lang="el-GR" altLang="el-GR" sz="1700" dirty="0" smtClean="0"/>
              <a:t>και </a:t>
            </a:r>
            <a:r>
              <a:rPr lang="el-GR" altLang="el-GR" sz="1700" dirty="0" smtClean="0"/>
              <a:t>καλών πρακτικών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49263" y="179388"/>
            <a:ext cx="7939087" cy="490537"/>
          </a:xfrm>
        </p:spPr>
        <p:txBody>
          <a:bodyPr/>
          <a:lstStyle/>
          <a:p>
            <a:pPr eaLnBrk="1" hangingPunct="1"/>
            <a:r>
              <a:rPr lang="el-GR" altLang="el-GR" smtClean="0">
                <a:cs typeface="Trebuchet MS" panose="020B0603020202020204" pitchFamily="34" charset="0"/>
              </a:rPr>
              <a:t>Το πρόβλημα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sz="half" idx="1"/>
          </p:nvPr>
        </p:nvSpPr>
        <p:spPr>
          <a:xfrm>
            <a:off x="449263" y="1116013"/>
            <a:ext cx="7867153" cy="4859337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l-GR" altLang="el-GR" sz="1700" dirty="0" smtClean="0"/>
              <a:t>Το εργατικό δυναμικό της Ευρώπης γηράσκει — ο εργασιακός βίος παρατείνεται </a:t>
            </a:r>
          </a:p>
          <a:p>
            <a:pPr eaLnBrk="1" hangingPunct="1">
              <a:spcBef>
                <a:spcPct val="20000"/>
              </a:spcBef>
            </a:pPr>
            <a:r>
              <a:rPr lang="el-GR" altLang="el-GR" sz="1700" dirty="0" smtClean="0"/>
              <a:t>Προκλήσεις που προκύπτουν από τις δημογραφικές αλλαγές:</a:t>
            </a:r>
          </a:p>
          <a:p>
            <a:pPr lvl="1" eaLnBrk="1" hangingPunct="1"/>
            <a:r>
              <a:rPr lang="el-GR" altLang="el-GR" sz="1700" dirty="0" smtClean="0"/>
              <a:t>γενική έλλειψη εργατικού δυναμικού</a:t>
            </a:r>
          </a:p>
          <a:p>
            <a:pPr lvl="1" eaLnBrk="1" hangingPunct="1"/>
            <a:r>
              <a:rPr lang="el-GR" altLang="el-GR" sz="1700" dirty="0" smtClean="0"/>
              <a:t>έλλειψη ειδικευμένων εργαζομένων</a:t>
            </a:r>
          </a:p>
          <a:p>
            <a:pPr lvl="1" eaLnBrk="1" hangingPunct="1"/>
            <a:r>
              <a:rPr lang="el-GR" altLang="el-GR" sz="1700" dirty="0" smtClean="0"/>
              <a:t>μεγαλύτερος πληθυσμός εργαζομένων με προβλήματα υγείας/χρόνιες ασθένειες</a:t>
            </a:r>
          </a:p>
          <a:p>
            <a:pPr lvl="1" eaLnBrk="1" hangingPunct="1"/>
            <a:r>
              <a:rPr lang="el-GR" altLang="el-GR" sz="1700" dirty="0" smtClean="0"/>
              <a:t>ανησυχίες σχετικά με την παραγωγικότητα των επιχειρήσεων και τον απουσιασμό από την εργασία</a:t>
            </a:r>
            <a:endParaRPr lang="el-GR" altLang="el-GR" sz="1700" dirty="0" smtClean="0">
              <a:solidFill>
                <a:srgbClr val="FF0000"/>
              </a:solidFill>
            </a:endParaRPr>
          </a:p>
          <a:p>
            <a:pPr eaLnBrk="1" hangingPunct="1">
              <a:spcBef>
                <a:spcPct val="20000"/>
              </a:spcBef>
            </a:pPr>
            <a:r>
              <a:rPr lang="el-GR" altLang="el-GR" sz="1700" dirty="0" smtClean="0"/>
              <a:t>Η διαχείριση της ΕΑΥ υπό το πρίσμα του γηράσκοντος εργατικού δυναμικού απαιτεί μια διεπιστημονική προσέγγιση...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555776" y="4326560"/>
            <a:ext cx="3745012" cy="2005978"/>
          </a:xfrm>
          <a:prstGeom prst="rect">
            <a:avLst/>
          </a:prstGeom>
          <a:effectLst>
            <a:outerShdw blurRad="292100" dist="139700" dir="2700000" algn="ctr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49263" y="116632"/>
            <a:ext cx="8369300" cy="657225"/>
          </a:xfrm>
        </p:spPr>
        <p:txBody>
          <a:bodyPr/>
          <a:lstStyle/>
          <a:p>
            <a:pPr eaLnBrk="1" hangingPunct="1"/>
            <a:r>
              <a:rPr lang="el-GR" altLang="el-GR" dirty="0" smtClean="0">
                <a:cs typeface="Trebuchet MS" panose="020B0603020202020204" pitchFamily="34" charset="0"/>
              </a:rPr>
              <a:t>Πρόληψη καθ’ όλη τη διάρκεια του εργασιακού βίου </a:t>
            </a:r>
            <a:br>
              <a:rPr lang="el-GR" altLang="el-GR" dirty="0" smtClean="0">
                <a:cs typeface="Trebuchet MS" panose="020B0603020202020204" pitchFamily="34" charset="0"/>
              </a:rPr>
            </a:br>
            <a:r>
              <a:rPr lang="el-GR" altLang="el-GR" dirty="0" smtClean="0">
                <a:cs typeface="Trebuchet MS" panose="020B0603020202020204" pitchFamily="34" charset="0"/>
              </a:rPr>
              <a:t>— μια ολιστική προσέγγιση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449263" y="1233959"/>
            <a:ext cx="7561262" cy="4859337"/>
          </a:xfrm>
        </p:spPr>
        <p:txBody>
          <a:bodyPr/>
          <a:lstStyle/>
          <a:p>
            <a:pPr eaLnBrk="1" hangingPunct="1"/>
            <a:r>
              <a:rPr lang="el-GR" altLang="el-GR" sz="1700" dirty="0" smtClean="0"/>
              <a:t>Η υγεία στα μετέπειτα στάδια της ζωής ενός ατόμου επηρεάζεται από τις συνθήκες εργασίας στα προηγούμενα στάδια της ζωής του</a:t>
            </a:r>
            <a:endParaRPr lang="el-GR" altLang="el-GR" sz="1700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l-GR" altLang="el-GR" sz="1700" dirty="0" smtClean="0"/>
              <a:t>Η πρόληψη των εργατικών ατυχημάτων, των προβλημάτων υγείας και των επαγγελματικών ασθενειών είναι απαραίτητη </a:t>
            </a:r>
            <a:r>
              <a:rPr lang="el-GR" altLang="el-GR" sz="1700" dirty="0" smtClean="0"/>
              <a:t>καθ</a:t>
            </a:r>
            <a:r>
              <a:rPr lang="el-GR" altLang="el-GR" sz="1700" dirty="0" smtClean="0"/>
              <a:t>’ όλη τη διάρκεια του εργασιακού βίου</a:t>
            </a:r>
          </a:p>
          <a:p>
            <a:pPr eaLnBrk="1" hangingPunct="1"/>
            <a:r>
              <a:rPr lang="el-GR" altLang="el-GR" sz="1700" dirty="0" smtClean="0"/>
              <a:t>Ολιστική προσέγγιση </a:t>
            </a:r>
            <a:r>
              <a:rPr lang="el-GR" altLang="el-GR" sz="1700" dirty="0" smtClean="0"/>
              <a:t>στην </a:t>
            </a:r>
            <a:r>
              <a:rPr lang="el-GR" altLang="el-GR" sz="1700" dirty="0" smtClean="0"/>
              <a:t>οποία περιλαμβάνονται τα εξής:</a:t>
            </a:r>
          </a:p>
          <a:p>
            <a:pPr lvl="1" eaLnBrk="1" hangingPunct="1"/>
            <a:r>
              <a:rPr lang="el-GR" altLang="el-GR" sz="1700" dirty="0" smtClean="0"/>
              <a:t>εργασιακό περιβάλλον και επιχείρηση</a:t>
            </a:r>
          </a:p>
          <a:p>
            <a:pPr lvl="1" eaLnBrk="1" hangingPunct="1"/>
            <a:r>
              <a:rPr lang="el-GR" altLang="el-GR" sz="1700" dirty="0" smtClean="0"/>
              <a:t>κατάρτιση και δια βίου μάθηση</a:t>
            </a:r>
          </a:p>
          <a:p>
            <a:pPr lvl="1" eaLnBrk="1" hangingPunct="1"/>
            <a:r>
              <a:rPr lang="el-GR" altLang="el-GR" sz="1700" dirty="0" smtClean="0"/>
              <a:t>ηγεσία (άσκηση επιτελικού ρόλου από τον εργοδότη </a:t>
            </a:r>
            <a:br>
              <a:rPr lang="el-GR" altLang="el-GR" sz="1700" dirty="0" smtClean="0"/>
            </a:br>
            <a:r>
              <a:rPr lang="el-GR" altLang="el-GR" sz="1700" dirty="0" smtClean="0"/>
              <a:t>ή τη διοίκηση της επιχείρησης)</a:t>
            </a:r>
          </a:p>
          <a:p>
            <a:pPr lvl="1" eaLnBrk="1" hangingPunct="1"/>
            <a:r>
              <a:rPr lang="el-GR" altLang="el-GR" sz="1700" dirty="0" smtClean="0"/>
              <a:t>ισορροπία μεταξύ επαγγελματικής και προσωπικής ζωής</a:t>
            </a:r>
          </a:p>
          <a:p>
            <a:pPr lvl="1" eaLnBrk="1" hangingPunct="1"/>
            <a:r>
              <a:rPr lang="el-GR" altLang="el-GR" sz="1700" dirty="0" smtClean="0"/>
              <a:t>παροχή κινήτρων </a:t>
            </a:r>
          </a:p>
          <a:p>
            <a:pPr lvl="1" eaLnBrk="1" hangingPunct="1"/>
            <a:r>
              <a:rPr lang="el-GR" altLang="el-GR" sz="1700" dirty="0" smtClean="0"/>
              <a:t>εξέλιξη σταδιοδρομίας</a:t>
            </a:r>
          </a:p>
          <a:p>
            <a:pPr lvl="1" eaLnBrk="1" hangingPunct="1"/>
            <a:endParaRPr lang="el-GR" altLang="el-GR" sz="17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398" y="2996952"/>
            <a:ext cx="3100962" cy="31344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 idx="4294967295"/>
          </p:nvPr>
        </p:nvSpPr>
        <p:spPr>
          <a:xfrm>
            <a:off x="323528" y="260648"/>
            <a:ext cx="7561262" cy="490538"/>
          </a:xfrm>
        </p:spPr>
        <p:txBody>
          <a:bodyPr/>
          <a:lstStyle/>
          <a:p>
            <a:pPr eaLnBrk="1" hangingPunct="1"/>
            <a:r>
              <a:rPr lang="el-GR" altLang="el-GR" dirty="0" smtClean="0">
                <a:cs typeface="Trebuchet MS" panose="020B0603020202020204" pitchFamily="34" charset="0"/>
              </a:rPr>
              <a:t>Ικανότητα προς εργασία</a:t>
            </a:r>
          </a:p>
        </p:txBody>
      </p:sp>
      <p:sp>
        <p:nvSpPr>
          <p:cNvPr id="18435" name="Content Placeholder 2"/>
          <p:cNvSpPr txBox="1">
            <a:spLocks/>
          </p:cNvSpPr>
          <p:nvPr/>
        </p:nvSpPr>
        <p:spPr bwMode="auto">
          <a:xfrm>
            <a:off x="323528" y="1116013"/>
            <a:ext cx="8083550" cy="497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50825" indent="-250825" defTabSz="45720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431800" indent="-179388" defTabSz="4572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buFont typeface="Arial" panose="020B0604020202020204" pitchFamily="34" charset="0"/>
              <a:buChar char="−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buFont typeface="Arial" panose="020B0604020202020204" pitchFamily="34" charset="0"/>
              <a:buChar char="−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1700" dirty="0"/>
              <a:t>Ικανότητα προς εργασία — ισορροπία μεταξύ εργασιακών απαιτήσεων και ατομικών δυνατοτήτων</a:t>
            </a:r>
          </a:p>
          <a:p>
            <a:pPr eaLnBrk="1" hangingPunct="1"/>
            <a:r>
              <a:rPr lang="el-GR" altLang="el-GR" sz="1700" dirty="0"/>
              <a:t>Οι εργασιακές απαιτήσεις επηρεάζονται από:</a:t>
            </a:r>
          </a:p>
          <a:p>
            <a:pPr lvl="1" eaLnBrk="1" hangingPunct="1"/>
            <a:r>
              <a:rPr lang="el-GR" altLang="el-GR" sz="1700" dirty="0"/>
              <a:t>το περιεχόμενο της εργασίας, τον φόρτο εργασίας, </a:t>
            </a:r>
            <a:br>
              <a:rPr lang="el-GR" altLang="el-GR" sz="1700" dirty="0"/>
            </a:br>
            <a:r>
              <a:rPr lang="el-GR" altLang="el-GR" sz="1700" dirty="0"/>
              <a:t>την οργάνωση της εργασίας</a:t>
            </a:r>
          </a:p>
          <a:p>
            <a:pPr lvl="1" eaLnBrk="1" hangingPunct="1"/>
            <a:r>
              <a:rPr lang="el-GR" altLang="el-GR" sz="1700" dirty="0"/>
              <a:t>το εργασιακό περιβάλλον και το κοινωνικό περιβάλλον </a:t>
            </a:r>
            <a:br>
              <a:rPr lang="el-GR" altLang="el-GR" sz="1700" dirty="0"/>
            </a:br>
            <a:r>
              <a:rPr lang="el-GR" altLang="el-GR" sz="1700" dirty="0"/>
              <a:t>στους χώρους εργασίας</a:t>
            </a:r>
          </a:p>
          <a:p>
            <a:pPr lvl="1" eaLnBrk="1" hangingPunct="1"/>
            <a:r>
              <a:rPr lang="el-GR" altLang="el-GR" sz="1700" dirty="0"/>
              <a:t>την ηγεσία (άσκηση επιτελικού ρόλου από τον εργοδότη </a:t>
            </a:r>
            <a:br>
              <a:rPr lang="el-GR" altLang="el-GR" sz="1700" dirty="0"/>
            </a:br>
            <a:r>
              <a:rPr lang="el-GR" altLang="el-GR" sz="1700" dirty="0"/>
              <a:t>ή τη διοίκηση της επιχείρησης)</a:t>
            </a:r>
          </a:p>
          <a:p>
            <a:pPr eaLnBrk="1" hangingPunct="1"/>
            <a:r>
              <a:rPr lang="el-GR" altLang="el-GR" sz="1700" dirty="0"/>
              <a:t>Οι ατομικές δυνατότητες εξαρτώνται από:</a:t>
            </a:r>
          </a:p>
          <a:p>
            <a:pPr lvl="1" eaLnBrk="1" hangingPunct="1"/>
            <a:r>
              <a:rPr lang="el-GR" altLang="el-GR" sz="1700" dirty="0"/>
              <a:t>την υγεία και τις λειτουργικές ικανότητες </a:t>
            </a:r>
          </a:p>
          <a:p>
            <a:pPr lvl="1" eaLnBrk="1" hangingPunct="1"/>
            <a:r>
              <a:rPr lang="el-GR" altLang="el-GR" sz="1700" dirty="0"/>
              <a:t>τις δεξιότητες και τις ικανότητες</a:t>
            </a:r>
          </a:p>
          <a:p>
            <a:pPr lvl="1" eaLnBrk="1" hangingPunct="1"/>
            <a:r>
              <a:rPr lang="el-GR" altLang="el-GR" sz="1700" dirty="0"/>
              <a:t>τις αξίες, τη νοοτροπία/ατομική συμπεριφορά, τα κίνητρα</a:t>
            </a:r>
          </a:p>
          <a:p>
            <a:pPr eaLnBrk="1" hangingPunct="1"/>
            <a:r>
              <a:rPr lang="el-GR" altLang="el-GR" sz="1700" dirty="0"/>
              <a:t>Η προαγωγή της ικανότητας προς εργασία απαιτεί:</a:t>
            </a:r>
          </a:p>
          <a:p>
            <a:pPr lvl="1" eaLnBrk="1" hangingPunct="1"/>
            <a:r>
              <a:rPr lang="el-GR" altLang="el-GR" sz="1700" dirty="0"/>
              <a:t>καλή ηγεσία (από τον εργοδότη ή τη διοίκηση της επιχείρησης)</a:t>
            </a:r>
          </a:p>
          <a:p>
            <a:pPr lvl="1" eaLnBrk="1" hangingPunct="1"/>
            <a:r>
              <a:rPr lang="el-GR" altLang="el-GR" sz="1700" dirty="0"/>
              <a:t>συμμετοχή των εργαζομένων</a:t>
            </a:r>
          </a:p>
          <a:p>
            <a:pPr lvl="1" eaLnBrk="1" hangingPunct="1"/>
            <a:r>
              <a:rPr lang="el-GR" altLang="el-GR" sz="1700" dirty="0"/>
              <a:t>συνεργασία μεταξύ στελεχών διοίκησης και εργαζομένων</a:t>
            </a:r>
          </a:p>
          <a:p>
            <a:pPr eaLnBrk="1" hangingPunct="1"/>
            <a:r>
              <a:rPr lang="el-GR" altLang="el-GR" sz="1700" dirty="0"/>
              <a:t>Δείκτης ικανότητας προς εργασία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endParaRPr lang="el-GR" altLang="el-GR" sz="1700" dirty="0"/>
          </a:p>
          <a:p>
            <a:pPr eaLnBrk="1" hangingPunct="1"/>
            <a:endParaRPr lang="el-GR" altLang="el-GR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 txBox="1">
            <a:spLocks/>
          </p:cNvSpPr>
          <p:nvPr/>
        </p:nvSpPr>
        <p:spPr bwMode="auto">
          <a:xfrm>
            <a:off x="304800" y="115888"/>
            <a:ext cx="75612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defTabSz="4572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buFont typeface="Arial" panose="020B0604020202020204" pitchFamily="34" charset="0"/>
              <a:buChar char="−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buFont typeface="Arial" panose="020B0604020202020204" pitchFamily="34" charset="0"/>
              <a:buChar char="−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l-GR" sz="2400"/>
              <a:t>Εκτίμηση κινδύνων με γνώμονα την ποικιλομορφία του εργατικού δυναμικού</a:t>
            </a:r>
          </a:p>
        </p:txBody>
      </p:sp>
      <p:sp>
        <p:nvSpPr>
          <p:cNvPr id="19459" name="Content Placeholder 2"/>
          <p:cNvSpPr txBox="1">
            <a:spLocks/>
          </p:cNvSpPr>
          <p:nvPr/>
        </p:nvSpPr>
        <p:spPr bwMode="auto">
          <a:xfrm>
            <a:off x="179388" y="1050925"/>
            <a:ext cx="7686675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50825" indent="-250825" defTabSz="45720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431800" indent="-179388" defTabSz="4572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buFont typeface="Arial" panose="020B0604020202020204" pitchFamily="34" charset="0"/>
              <a:buChar char="−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buFont typeface="Arial" panose="020B0604020202020204" pitchFamily="34" charset="0"/>
              <a:buChar char="−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GB" altLang="el-GR" sz="1600" dirty="0"/>
              <a:t>Η α</a:t>
            </a:r>
            <a:r>
              <a:rPr lang="en-GB" altLang="el-GR" sz="1600" dirty="0" err="1"/>
              <a:t>ξιολόγηση</a:t>
            </a:r>
            <a:r>
              <a:rPr lang="en-GB" altLang="el-GR" sz="1600" dirty="0"/>
              <a:t> </a:t>
            </a:r>
            <a:r>
              <a:rPr lang="el-GR" altLang="el-GR" sz="1600" dirty="0"/>
              <a:t>των </a:t>
            </a:r>
            <a:r>
              <a:rPr lang="en-GB" altLang="el-GR" sz="1600" dirty="0" err="1"/>
              <a:t>κινδύνων</a:t>
            </a:r>
            <a:r>
              <a:rPr lang="en-GB" altLang="el-GR" sz="1600" dirty="0"/>
              <a:t> </a:t>
            </a:r>
            <a:r>
              <a:rPr lang="el-GR" altLang="el-GR" sz="1600" dirty="0"/>
              <a:t>στην εργασία </a:t>
            </a:r>
            <a:r>
              <a:rPr lang="en-GB" altLang="el-GR" sz="1600" dirty="0" err="1" smtClean="0"/>
              <a:t>είν</a:t>
            </a:r>
            <a:r>
              <a:rPr lang="en-GB" altLang="el-GR" sz="1600" dirty="0" smtClean="0"/>
              <a:t>αι </a:t>
            </a:r>
            <a:r>
              <a:rPr lang="en-GB" altLang="el-GR" sz="1600" dirty="0"/>
              <a:t>ο ακρογωνιαίος </a:t>
            </a:r>
            <a:r>
              <a:rPr lang="en-GB" altLang="el-GR" sz="1600" dirty="0" smtClean="0"/>
              <a:t/>
            </a:r>
            <a:br>
              <a:rPr lang="en-GB" altLang="el-GR" sz="1600" dirty="0" smtClean="0"/>
            </a:br>
            <a:r>
              <a:rPr lang="en-GB" altLang="el-GR" sz="1600" dirty="0" smtClean="0"/>
              <a:t>λίθος</a:t>
            </a:r>
            <a:r>
              <a:rPr lang="el-GR" altLang="el-GR" sz="1600" dirty="0" smtClean="0"/>
              <a:t> </a:t>
            </a:r>
            <a:r>
              <a:rPr lang="en-GB" altLang="el-GR" sz="1600" dirty="0" err="1"/>
              <a:t>της</a:t>
            </a:r>
            <a:r>
              <a:rPr lang="el-GR" altLang="el-GR" sz="1600" dirty="0"/>
              <a:t> </a:t>
            </a:r>
            <a:r>
              <a:rPr lang="en-GB" altLang="el-GR" sz="1600" dirty="0" err="1"/>
              <a:t>δι</a:t>
            </a:r>
            <a:r>
              <a:rPr lang="en-GB" altLang="el-GR" sz="1600" dirty="0"/>
              <a:t>αχείρισης της ΕΑΥ στην Ευρώπη</a:t>
            </a:r>
            <a:r>
              <a:rPr lang="el-GR" altLang="el-GR" sz="1600" dirty="0"/>
              <a:t>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GB" altLang="el-GR" sz="700" dirty="0"/>
          </a:p>
          <a:p>
            <a:pPr eaLnBrk="1" hangingPunct="1">
              <a:lnSpc>
                <a:spcPct val="80000"/>
              </a:lnSpc>
            </a:pPr>
            <a:r>
              <a:rPr lang="en-GB" altLang="el-GR" sz="1600" dirty="0" err="1"/>
              <a:t>Δεδομένων</a:t>
            </a:r>
            <a:r>
              <a:rPr lang="en-GB" altLang="el-GR" sz="1600" dirty="0"/>
              <a:t> </a:t>
            </a:r>
            <a:r>
              <a:rPr lang="en-GB" altLang="el-GR" sz="1600" dirty="0" err="1"/>
              <a:t>των</a:t>
            </a:r>
            <a:r>
              <a:rPr lang="en-GB" altLang="el-GR" sz="1600" dirty="0"/>
              <a:t> </a:t>
            </a:r>
            <a:r>
              <a:rPr lang="en-GB" altLang="el-GR" sz="1600" dirty="0" err="1"/>
              <a:t>δι</a:t>
            </a:r>
            <a:r>
              <a:rPr lang="en-GB" altLang="el-GR" sz="1600" dirty="0"/>
              <a:t>αφορών μεταξύ των </a:t>
            </a:r>
            <a:r>
              <a:rPr lang="en-GB" altLang="el-GR" sz="1600" dirty="0" smtClean="0"/>
              <a:t>ατόμων,</a:t>
            </a:r>
            <a:r>
              <a:rPr lang="es-ES" altLang="el-GR" sz="1600" dirty="0" smtClean="0"/>
              <a:t> </a:t>
            </a:r>
            <a:r>
              <a:rPr lang="el-GR" altLang="el-GR" sz="1600" dirty="0" smtClean="0"/>
              <a:t>πρέπει </a:t>
            </a:r>
            <a:r>
              <a:rPr lang="el-GR" altLang="el-GR" sz="1600" dirty="0"/>
              <a:t>να </a:t>
            </a:r>
            <a:r>
              <a:rPr lang="es-ES" altLang="el-GR" sz="1600" dirty="0" smtClean="0"/>
              <a:t/>
            </a:r>
            <a:br>
              <a:rPr lang="es-ES" altLang="el-GR" sz="1600" dirty="0" smtClean="0"/>
            </a:br>
            <a:r>
              <a:rPr lang="el-GR" altLang="el-GR" sz="1600" dirty="0" smtClean="0"/>
              <a:t>λαμβάνονται</a:t>
            </a:r>
            <a:r>
              <a:rPr lang="en-GB" altLang="el-GR" sz="1600" dirty="0" smtClean="0"/>
              <a:t> </a:t>
            </a:r>
            <a:r>
              <a:rPr lang="en-GB" altLang="el-GR" sz="1600" dirty="0"/>
              <a:t>υπ</a:t>
            </a:r>
            <a:r>
              <a:rPr lang="en-GB" altLang="el-GR" sz="1600" dirty="0" err="1"/>
              <a:t>όψη</a:t>
            </a:r>
            <a:r>
              <a:rPr lang="en-GB" altLang="el-GR" sz="1600" dirty="0"/>
              <a:t> τα </a:t>
            </a:r>
            <a:r>
              <a:rPr lang="en-GB" altLang="el-GR" sz="1600" dirty="0" err="1"/>
              <a:t>εξής</a:t>
            </a:r>
            <a:r>
              <a:rPr lang="el-GR" altLang="el-GR" sz="1600" dirty="0"/>
              <a:t> στοιχεία</a:t>
            </a:r>
            <a:r>
              <a:rPr lang="en-GB" altLang="el-GR" sz="1600" dirty="0"/>
              <a:t>: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l-GR" sz="1600" dirty="0" err="1"/>
              <a:t>ηλικί</a:t>
            </a:r>
            <a:r>
              <a:rPr lang="en-GB" altLang="el-GR" sz="1600" dirty="0"/>
              <a:t>α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l-GR" sz="1600" dirty="0" err="1"/>
              <a:t>φύλο</a:t>
            </a:r>
            <a:endParaRPr lang="en-GB" altLang="el-GR" sz="1600" dirty="0"/>
          </a:p>
          <a:p>
            <a:pPr lvl="1" eaLnBrk="1" hangingPunct="1">
              <a:lnSpc>
                <a:spcPct val="80000"/>
              </a:lnSpc>
            </a:pPr>
            <a:r>
              <a:rPr lang="el-GR" altLang="el-GR" sz="1600" dirty="0"/>
              <a:t>α</a:t>
            </a:r>
            <a:r>
              <a:rPr lang="en-GB" altLang="el-GR" sz="1600" dirty="0"/>
              <a:t>ναπ</a:t>
            </a:r>
            <a:r>
              <a:rPr lang="en-GB" altLang="el-GR" sz="1600" dirty="0" err="1"/>
              <a:t>ηρί</a:t>
            </a:r>
            <a:r>
              <a:rPr lang="en-GB" altLang="el-GR" sz="1600" dirty="0"/>
              <a:t>α</a:t>
            </a:r>
            <a:r>
              <a:rPr lang="el-GR" altLang="el-GR" sz="1600" dirty="0"/>
              <a:t>/ανικανότητα προς εργασία</a:t>
            </a:r>
            <a:endParaRPr lang="en-GB" altLang="el-GR" sz="1600" dirty="0"/>
          </a:p>
          <a:p>
            <a:pPr lvl="1" eaLnBrk="1" hangingPunct="1">
              <a:lnSpc>
                <a:spcPct val="80000"/>
              </a:lnSpc>
            </a:pPr>
            <a:r>
              <a:rPr lang="en-GB" altLang="el-GR" sz="1600" dirty="0" err="1"/>
              <a:t>Μετ</a:t>
            </a:r>
            <a:r>
              <a:rPr lang="en-GB" altLang="el-GR" sz="1600" dirty="0"/>
              <a:t>ανάστ</a:t>
            </a:r>
            <a:r>
              <a:rPr lang="el-GR" altLang="el-GR" sz="1600" dirty="0"/>
              <a:t>ες</a:t>
            </a:r>
          </a:p>
          <a:p>
            <a:pPr lvl="1" eaLnBrk="1" hangingPunct="1">
              <a:lnSpc>
                <a:spcPct val="80000"/>
              </a:lnSpc>
            </a:pPr>
            <a:endParaRPr lang="en-GB" altLang="el-GR" sz="1000" b="1" dirty="0"/>
          </a:p>
          <a:p>
            <a:pPr eaLnBrk="1" hangingPunct="1">
              <a:lnSpc>
                <a:spcPct val="80000"/>
              </a:lnSpc>
            </a:pPr>
            <a:r>
              <a:rPr lang="en-GB" altLang="el-GR" sz="1600" dirty="0" err="1"/>
              <a:t>Γι</a:t>
            </a:r>
            <a:r>
              <a:rPr lang="en-GB" altLang="el-GR" sz="1600" dirty="0"/>
              <a:t>α </a:t>
            </a:r>
            <a:r>
              <a:rPr lang="el-GR" altLang="el-GR" sz="1600" dirty="0"/>
              <a:t>νέους σε ηλικία</a:t>
            </a:r>
            <a:r>
              <a:rPr lang="en-GB" altLang="el-GR" sz="1600" dirty="0"/>
              <a:t> </a:t>
            </a:r>
            <a:r>
              <a:rPr lang="en-GB" altLang="el-GR" sz="1600" dirty="0" err="1"/>
              <a:t>εργ</a:t>
            </a:r>
            <a:r>
              <a:rPr lang="en-GB" altLang="el-GR" sz="1600" dirty="0"/>
              <a:t>αζομένους</a:t>
            </a:r>
            <a:r>
              <a:rPr lang="el-GR" altLang="el-GR" sz="1600" dirty="0"/>
              <a:t>, ενδιαφέρουν </a:t>
            </a:r>
            <a:r>
              <a:rPr lang="en-GB" altLang="el-GR" sz="1600" dirty="0"/>
              <a:t>τα </a:t>
            </a:r>
            <a:r>
              <a:rPr lang="en-GB" altLang="el-GR" sz="1600" dirty="0" err="1"/>
              <a:t>εξής</a:t>
            </a:r>
            <a:r>
              <a:rPr lang="el-GR" altLang="el-GR" sz="1600" dirty="0"/>
              <a:t> στοιχεία</a:t>
            </a:r>
            <a:r>
              <a:rPr lang="en-GB" altLang="el-GR" sz="1600" dirty="0"/>
              <a:t>: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l-GR" sz="1600" dirty="0" err="1"/>
              <a:t>σωμ</a:t>
            </a:r>
            <a:r>
              <a:rPr lang="en-GB" altLang="el-GR" sz="1600" dirty="0"/>
              <a:t>ατική και πνευματική ανάπτυξη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l-GR" sz="1600" dirty="0"/>
              <a:t>α</a:t>
            </a:r>
            <a:r>
              <a:rPr lang="en-GB" altLang="el-GR" sz="1600" dirty="0" err="1"/>
              <a:t>νωριμότητ</a:t>
            </a:r>
            <a:r>
              <a:rPr lang="en-GB" altLang="el-GR" sz="1600" dirty="0"/>
              <a:t>α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l-GR" sz="1600" dirty="0" err="1"/>
              <a:t>έλλειψη</a:t>
            </a:r>
            <a:r>
              <a:rPr lang="en-GB" altLang="el-GR" sz="1600" dirty="0"/>
              <a:t> </a:t>
            </a:r>
            <a:r>
              <a:rPr lang="en-GB" altLang="el-GR" sz="1600" dirty="0" err="1"/>
              <a:t>εμ</a:t>
            </a:r>
            <a:r>
              <a:rPr lang="en-GB" altLang="el-GR" sz="1600" dirty="0"/>
              <a:t>πειρίας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l-GR" sz="1600" dirty="0" err="1"/>
              <a:t>Γι</a:t>
            </a:r>
            <a:r>
              <a:rPr lang="en-GB" altLang="el-GR" sz="1600" dirty="0"/>
              <a:t>α μεγάλης ηλικίας εργαζομένους </a:t>
            </a:r>
            <a:r>
              <a:rPr lang="el-GR" altLang="el-GR" sz="1600" dirty="0"/>
              <a:t>πρέπει να </a:t>
            </a:r>
            <a:r>
              <a:rPr lang="en-GB" altLang="el-GR" sz="1600" dirty="0" err="1"/>
              <a:t>εξετά</a:t>
            </a:r>
            <a:r>
              <a:rPr lang="el-GR" altLang="el-GR" sz="1600" dirty="0"/>
              <a:t>ζονται</a:t>
            </a:r>
            <a:r>
              <a:rPr lang="en-GB" altLang="el-GR" sz="1600" dirty="0"/>
              <a:t> τα </a:t>
            </a:r>
            <a:r>
              <a:rPr lang="en-GB" altLang="el-GR" sz="1600" dirty="0" err="1"/>
              <a:t>εξής</a:t>
            </a:r>
            <a:r>
              <a:rPr lang="el-GR" altLang="el-GR" sz="1600" dirty="0"/>
              <a:t> στοιχεία</a:t>
            </a:r>
            <a:r>
              <a:rPr lang="en-GB" altLang="el-GR" sz="1600" dirty="0"/>
              <a:t>: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l-GR" sz="1600" dirty="0"/>
              <a:t>κατα</a:t>
            </a:r>
            <a:r>
              <a:rPr lang="en-GB" altLang="el-GR" sz="1600" dirty="0" err="1"/>
              <a:t>στάσεις</a:t>
            </a:r>
            <a:r>
              <a:rPr lang="en-GB" altLang="el-GR" sz="1600" dirty="0"/>
              <a:t> </a:t>
            </a:r>
            <a:r>
              <a:rPr lang="en-GB" altLang="el-GR" sz="1600" dirty="0" err="1"/>
              <a:t>υψηλού</a:t>
            </a:r>
            <a:r>
              <a:rPr lang="en-GB" altLang="el-GR" sz="1600" dirty="0"/>
              <a:t> </a:t>
            </a:r>
            <a:r>
              <a:rPr lang="en-GB" altLang="el-GR" sz="1600" dirty="0" err="1"/>
              <a:t>κινδύνου</a:t>
            </a:r>
            <a:r>
              <a:rPr lang="en-GB" altLang="el-GR" sz="1600" dirty="0"/>
              <a:t> (π.χ. </a:t>
            </a:r>
            <a:r>
              <a:rPr lang="en-GB" altLang="el-GR" sz="1600" dirty="0" err="1"/>
              <a:t>εργ</a:t>
            </a:r>
            <a:r>
              <a:rPr lang="en-GB" altLang="el-GR" sz="1600" dirty="0"/>
              <a:t>ασία σε βάρδιες, </a:t>
            </a:r>
            <a:r>
              <a:rPr lang="en-GB" altLang="el-GR" sz="1600" dirty="0" smtClean="0"/>
              <a:t>μεγάλη </a:t>
            </a:r>
            <a:r>
              <a:rPr lang="en-GB" altLang="el-GR" sz="1600" dirty="0"/>
              <a:t>σωματική καταπόνηση, ακραίες θερμοκρασίες)</a:t>
            </a:r>
            <a:endParaRPr lang="el-GR" altLang="el-GR" sz="1600" dirty="0"/>
          </a:p>
          <a:p>
            <a:pPr lvl="1" eaLnBrk="1" hangingPunct="1">
              <a:lnSpc>
                <a:spcPct val="80000"/>
              </a:lnSpc>
            </a:pPr>
            <a:endParaRPr lang="en-GB" altLang="el-GR" sz="1000" b="1" dirty="0"/>
          </a:p>
          <a:p>
            <a:pPr eaLnBrk="1" hangingPunct="1">
              <a:lnSpc>
                <a:spcPct val="80000"/>
              </a:lnSpc>
            </a:pPr>
            <a:r>
              <a:rPr lang="en-GB" altLang="el-GR" sz="1600" dirty="0" err="1"/>
              <a:t>Οι</a:t>
            </a:r>
            <a:r>
              <a:rPr lang="en-GB" altLang="el-GR" sz="1600" dirty="0"/>
              <a:t> </a:t>
            </a:r>
            <a:r>
              <a:rPr lang="en-GB" altLang="el-GR" sz="1600" dirty="0" err="1"/>
              <a:t>μεγάλης</a:t>
            </a:r>
            <a:r>
              <a:rPr lang="en-GB" altLang="el-GR" sz="1600" dirty="0"/>
              <a:t> </a:t>
            </a:r>
            <a:r>
              <a:rPr lang="en-GB" altLang="el-GR" sz="1600" dirty="0" err="1"/>
              <a:t>ηλικί</a:t>
            </a:r>
            <a:r>
              <a:rPr lang="en-GB" altLang="el-GR" sz="1600" dirty="0"/>
              <a:t>ας εργαζόμενοι δεν αποτελούν ομοιογενή ομάδα </a:t>
            </a:r>
            <a:r>
              <a:rPr lang="en-GB" altLang="el-GR" sz="1600" dirty="0" smtClean="0"/>
              <a:t>και </a:t>
            </a:r>
            <a:r>
              <a:rPr lang="en-GB" altLang="el-GR" sz="1600" dirty="0"/>
              <a:t>οι διαφορές μεταξύ των ατόμων τόσο όσον αφορά </a:t>
            </a:r>
            <a:r>
              <a:rPr lang="en-GB" altLang="el-GR" sz="1600" dirty="0" smtClean="0"/>
              <a:t>τη </a:t>
            </a:r>
            <a:r>
              <a:rPr lang="en-GB" altLang="el-GR" sz="1600" dirty="0"/>
              <a:t>λειτουργική ικανότητά τους όσο και την κατάσταση της υγείας τους αυξάνονται </a:t>
            </a:r>
            <a:r>
              <a:rPr lang="el-GR" altLang="el-GR" sz="1600" dirty="0"/>
              <a:t>όσο αυξάνεται η</a:t>
            </a:r>
            <a:r>
              <a:rPr lang="en-GB" altLang="el-GR" sz="1600" dirty="0"/>
              <a:t> </a:t>
            </a:r>
            <a:r>
              <a:rPr lang="en-GB" altLang="el-GR" sz="1600" dirty="0" err="1"/>
              <a:t>ηλικί</a:t>
            </a:r>
            <a:r>
              <a:rPr lang="en-GB" altLang="el-GR" sz="1600" dirty="0"/>
              <a:t>α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1600" dirty="0"/>
              <a:t>Η διαχείριση</a:t>
            </a:r>
            <a:r>
              <a:rPr lang="en-GB" altLang="el-GR" sz="1600" dirty="0"/>
              <a:t> </a:t>
            </a:r>
            <a:r>
              <a:rPr lang="en-GB" altLang="el-GR" sz="1600" dirty="0" err="1"/>
              <a:t>της</a:t>
            </a:r>
            <a:r>
              <a:rPr lang="en-GB" altLang="el-GR" sz="1600" dirty="0"/>
              <a:t> π</a:t>
            </a:r>
            <a:r>
              <a:rPr lang="en-GB" altLang="el-GR" sz="1600" dirty="0" err="1"/>
              <a:t>οικιλομορφί</a:t>
            </a:r>
            <a:r>
              <a:rPr lang="en-GB" altLang="el-GR" sz="1600" dirty="0"/>
              <a:t>ας των εργαζομένων </a:t>
            </a:r>
            <a:r>
              <a:rPr lang="el-GR" altLang="el-GR" sz="1600" dirty="0" smtClean="0"/>
              <a:t>πρέπει </a:t>
            </a:r>
            <a:r>
              <a:rPr lang="el-GR" altLang="el-GR" sz="1600" dirty="0"/>
              <a:t>να βασίζεται στις</a:t>
            </a:r>
            <a:r>
              <a:rPr lang="en-GB" altLang="el-GR" sz="1600" dirty="0"/>
              <a:t> </a:t>
            </a:r>
            <a:r>
              <a:rPr lang="en-GB" altLang="el-GR" sz="1600" dirty="0" err="1"/>
              <a:t>εργ</a:t>
            </a:r>
            <a:r>
              <a:rPr lang="en-GB" altLang="el-GR" sz="1600" dirty="0"/>
              <a:t>ασιακές απαιτήσεις σε συνάρτηση </a:t>
            </a:r>
            <a:r>
              <a:rPr lang="en-GB" altLang="el-GR" sz="1600" dirty="0" smtClean="0"/>
              <a:t>με </a:t>
            </a:r>
            <a:r>
              <a:rPr lang="en-GB" altLang="el-GR" sz="1600" dirty="0"/>
              <a:t>τις ατομικές ικανότητες και την κατάσταση υγείας κάθε εργαζομένου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>
                <a:cs typeface="Trebuchet MS" panose="020B0603020202020204" pitchFamily="34" charset="0"/>
              </a:rPr>
              <a:t>Προσαρμογή της εργασίας στον άνθρωπο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sz="half" idx="1"/>
          </p:nvPr>
        </p:nvSpPr>
        <p:spPr>
          <a:xfrm>
            <a:off x="449263" y="1116013"/>
            <a:ext cx="7561262" cy="4859337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l-GR" altLang="el-GR" sz="1700" dirty="0" smtClean="0"/>
              <a:t>Η εργασία πρέπει να προσαρμόζεται στις ικανότητες, τις δεξιότητες και την κατάσταση υγείας του ατόμου, καθώς και σε άλλους παράγοντες διαφοροποίησης των εργαζομένων</a:t>
            </a:r>
          </a:p>
          <a:p>
            <a:pPr eaLnBrk="1" hangingPunct="1">
              <a:spcBef>
                <a:spcPct val="0"/>
              </a:spcBef>
            </a:pPr>
            <a:endParaRPr lang="el-GR" altLang="el-GR" sz="1700" dirty="0" smtClean="0"/>
          </a:p>
          <a:p>
            <a:pPr eaLnBrk="1" hangingPunct="1">
              <a:spcBef>
                <a:spcPct val="0"/>
              </a:spcBef>
            </a:pPr>
            <a:r>
              <a:rPr lang="el-GR" altLang="el-GR" sz="1700" dirty="0" smtClean="0"/>
              <a:t>Πρόκειται για μια δυναμική και συνεχή διαδικασία </a:t>
            </a:r>
            <a:br>
              <a:rPr lang="el-GR" altLang="el-GR" sz="1700" dirty="0" smtClean="0"/>
            </a:br>
            <a:r>
              <a:rPr lang="el-GR" altLang="el-GR" sz="1700" dirty="0" smtClean="0"/>
              <a:t>καθ’ όλη τη διάρκεια του εργασιακού βίου</a:t>
            </a:r>
          </a:p>
          <a:p>
            <a:pPr eaLnBrk="1" hangingPunct="1">
              <a:spcBef>
                <a:spcPct val="0"/>
              </a:spcBef>
            </a:pPr>
            <a:endParaRPr lang="el-GR" altLang="el-GR" sz="1700" dirty="0" smtClean="0"/>
          </a:p>
          <a:p>
            <a:pPr eaLnBrk="1" hangingPunct="1">
              <a:spcBef>
                <a:spcPct val="0"/>
              </a:spcBef>
            </a:pPr>
            <a:r>
              <a:rPr lang="el-GR" altLang="el-GR" sz="1700" dirty="0" smtClean="0"/>
              <a:t>Παραδείγματα αλλαγών με γνώμονα τις λειτουργικές ικανότητες:</a:t>
            </a:r>
          </a:p>
          <a:p>
            <a:pPr lvl="1" eaLnBrk="1" hangingPunct="1"/>
            <a:r>
              <a:rPr lang="el-GR" altLang="el-GR" sz="1700" dirty="0" smtClean="0"/>
              <a:t>χρήση εξοπλισμού</a:t>
            </a:r>
          </a:p>
          <a:p>
            <a:pPr lvl="1" eaLnBrk="1" hangingPunct="1"/>
            <a:r>
              <a:rPr lang="el-GR" altLang="el-GR" sz="1700" dirty="0" smtClean="0"/>
              <a:t>κατάλληλος εργονομικός σχεδιασμός</a:t>
            </a:r>
          </a:p>
          <a:p>
            <a:pPr lvl="1" eaLnBrk="1" hangingPunct="1"/>
            <a:r>
              <a:rPr lang="el-GR" altLang="el-GR" sz="1700" dirty="0" smtClean="0"/>
              <a:t>επανασχεδιασμός θέσεων εργασίας</a:t>
            </a:r>
          </a:p>
          <a:p>
            <a:pPr lvl="1" eaLnBrk="1" hangingPunct="1"/>
            <a:r>
              <a:rPr lang="el-GR" altLang="el-GR" sz="1700" dirty="0" smtClean="0"/>
              <a:t>εναλλαγή εργασιών</a:t>
            </a:r>
          </a:p>
          <a:p>
            <a:pPr lvl="1" eaLnBrk="1" hangingPunct="1"/>
            <a:endParaRPr lang="el-GR" altLang="el-GR" sz="1700" dirty="0" smtClean="0"/>
          </a:p>
          <a:p>
            <a:pPr eaLnBrk="1" hangingPunct="1">
              <a:spcBef>
                <a:spcPct val="0"/>
              </a:spcBef>
            </a:pPr>
            <a:r>
              <a:rPr lang="el-GR" altLang="el-GR" sz="1700" dirty="0" smtClean="0"/>
              <a:t>Ο καλός σχεδιασμός των χώρων εργασίας </a:t>
            </a:r>
            <a:br>
              <a:rPr lang="el-GR" altLang="el-GR" sz="1700" dirty="0" smtClean="0"/>
            </a:br>
            <a:r>
              <a:rPr lang="el-GR" altLang="el-GR" sz="1700" dirty="0" smtClean="0"/>
              <a:t>και η σωστή οργάνωση της εργασίας </a:t>
            </a:r>
            <a:br>
              <a:rPr lang="el-GR" altLang="el-GR" sz="1700" dirty="0" smtClean="0"/>
            </a:br>
            <a:r>
              <a:rPr lang="el-GR" altLang="el-GR" sz="1700" dirty="0" smtClean="0"/>
              <a:t>είναι προς όφελος όλων των εργαζομένων </a:t>
            </a:r>
            <a:br>
              <a:rPr lang="el-GR" altLang="el-GR" sz="1700" dirty="0" smtClean="0"/>
            </a:br>
            <a:r>
              <a:rPr lang="el-GR" altLang="el-GR" sz="1700" dirty="0" smtClean="0"/>
              <a:t>ανεξάρτητα της ηλικίας τους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4088" y="3933056"/>
            <a:ext cx="3395591" cy="1818314"/>
          </a:xfrm>
          <a:prstGeom prst="rect">
            <a:avLst/>
          </a:prstGeom>
          <a:effectLst>
            <a:outerShdw blurRad="292100" dist="139700" dir="2700000" algn="ctr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908720"/>
            <a:ext cx="9144000" cy="4968552"/>
          </a:xfrm>
          <a:prstGeom prst="rect">
            <a:avLst/>
          </a:prstGeom>
          <a:blipFill dpi="0" rotWithShape="1">
            <a:blip r:embed="rId2" cstate="email">
              <a:alphaModFix amt="4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49263" y="179388"/>
            <a:ext cx="8299450" cy="490537"/>
          </a:xfrm>
        </p:spPr>
        <p:txBody>
          <a:bodyPr/>
          <a:lstStyle/>
          <a:p>
            <a:pPr eaLnBrk="1" hangingPunct="1"/>
            <a:r>
              <a:rPr lang="el-GR" altLang="el-GR" smtClean="0">
                <a:cs typeface="Trebuchet MS" panose="020B0603020202020204" pitchFamily="34" charset="0"/>
              </a:rPr>
              <a:t>Πρόληψη της αναπηρίας, αποκατάσταση </a:t>
            </a:r>
            <a:br>
              <a:rPr lang="el-GR" altLang="el-GR" smtClean="0">
                <a:cs typeface="Trebuchet MS" panose="020B0603020202020204" pitchFamily="34" charset="0"/>
              </a:rPr>
            </a:br>
            <a:r>
              <a:rPr lang="el-GR" altLang="el-GR" smtClean="0">
                <a:cs typeface="Trebuchet MS" panose="020B0603020202020204" pitchFamily="34" charset="0"/>
              </a:rPr>
              <a:t>και επανένταξη στην εργασία</a:t>
            </a:r>
          </a:p>
        </p:txBody>
      </p:sp>
      <p:sp>
        <p:nvSpPr>
          <p:cNvPr id="21508" name="Content Placeholder 2"/>
          <p:cNvSpPr>
            <a:spLocks noGrp="1"/>
          </p:cNvSpPr>
          <p:nvPr>
            <p:ph sz="half" idx="1"/>
          </p:nvPr>
        </p:nvSpPr>
        <p:spPr>
          <a:xfrm>
            <a:off x="449263" y="981075"/>
            <a:ext cx="8299450" cy="4032250"/>
          </a:xfrm>
          <a:solidFill>
            <a:srgbClr val="FFFFFF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altLang="el-GR" sz="1700" dirty="0" smtClean="0"/>
              <a:t>Η εργασία είναι επωφελής για την υγεία </a:t>
            </a:r>
            <a:r>
              <a:rPr lang="el-GR" altLang="el-GR" sz="1700" dirty="0" smtClean="0"/>
              <a:t>υπό </a:t>
            </a:r>
            <a:r>
              <a:rPr lang="el-GR" altLang="el-GR" sz="1700" dirty="0" smtClean="0"/>
              <a:t>την προϋπόθεση ότι επικρατούν αξιοπρεπείς συνθήκες εργασίας</a:t>
            </a:r>
          </a:p>
          <a:p>
            <a:pPr eaLnBrk="1" hangingPunct="1">
              <a:lnSpc>
                <a:spcPct val="80000"/>
              </a:lnSpc>
            </a:pPr>
            <a:endParaRPr lang="el-GR" altLang="el-GR" sz="500" dirty="0" smtClean="0"/>
          </a:p>
          <a:p>
            <a:pPr eaLnBrk="1" hangingPunct="1">
              <a:lnSpc>
                <a:spcPct val="80000"/>
              </a:lnSpc>
            </a:pPr>
            <a:r>
              <a:rPr lang="el-GR" altLang="el-GR" sz="1700" dirty="0" smtClean="0"/>
              <a:t>Η παρατεταμένη άδεια λόγω ασθενείας </a:t>
            </a:r>
            <a:r>
              <a:rPr lang="el-GR" altLang="el-GR" sz="1700" dirty="0" smtClean="0"/>
              <a:t>μπορεί </a:t>
            </a:r>
            <a:r>
              <a:rPr lang="el-GR" altLang="el-GR" sz="1700" dirty="0" smtClean="0"/>
              <a:t>να </a:t>
            </a:r>
            <a:r>
              <a:rPr lang="el-GR" altLang="el-GR" sz="1700" dirty="0" smtClean="0"/>
              <a:t>προκαλέσει</a:t>
            </a:r>
            <a:r>
              <a:rPr lang="es-ES" altLang="el-GR" sz="1700" dirty="0" smtClean="0"/>
              <a:t> </a:t>
            </a:r>
            <a:r>
              <a:rPr lang="el-GR" altLang="el-GR" sz="1700" dirty="0" smtClean="0"/>
              <a:t>προβλήματα </a:t>
            </a:r>
            <a:r>
              <a:rPr lang="el-GR" altLang="el-GR" sz="1700" dirty="0" smtClean="0"/>
              <a:t>ψυχικής υγείας</a:t>
            </a:r>
          </a:p>
          <a:p>
            <a:pPr eaLnBrk="1" hangingPunct="1">
              <a:lnSpc>
                <a:spcPct val="80000"/>
              </a:lnSpc>
            </a:pPr>
            <a:endParaRPr lang="el-GR" altLang="el-GR" sz="500" dirty="0" smtClean="0"/>
          </a:p>
          <a:p>
            <a:pPr eaLnBrk="1" hangingPunct="1">
              <a:lnSpc>
                <a:spcPct val="80000"/>
              </a:lnSpc>
            </a:pPr>
            <a:r>
              <a:rPr lang="el-GR" altLang="el-GR" sz="1700" dirty="0" smtClean="0"/>
              <a:t>Τα προβλήματα υγείας είναι η συνηθέστερη αιτία </a:t>
            </a:r>
            <a:r>
              <a:rPr lang="el-GR" altLang="el-GR" sz="1700" dirty="0" smtClean="0"/>
              <a:t>πρόωρης </a:t>
            </a:r>
            <a:r>
              <a:rPr lang="el-GR" altLang="el-GR" sz="1700" dirty="0" smtClean="0"/>
              <a:t>αποχώρησης από την αγορά εργασίας</a:t>
            </a:r>
          </a:p>
          <a:p>
            <a:pPr eaLnBrk="1" hangingPunct="1">
              <a:lnSpc>
                <a:spcPct val="80000"/>
              </a:lnSpc>
            </a:pPr>
            <a:endParaRPr lang="el-GR" altLang="el-GR" sz="700" dirty="0" smtClean="0"/>
          </a:p>
          <a:p>
            <a:pPr eaLnBrk="1" hangingPunct="1">
              <a:lnSpc>
                <a:spcPct val="80000"/>
              </a:lnSpc>
            </a:pPr>
            <a:r>
              <a:rPr lang="el-GR" altLang="el-GR" sz="1700" dirty="0" smtClean="0"/>
              <a:t>Άτομα με προβλήματα υγείας πρέπει να υποστηρίζονται </a:t>
            </a:r>
            <a:r>
              <a:rPr lang="el-GR" altLang="el-GR" sz="1700" dirty="0" smtClean="0"/>
              <a:t>μέσω </a:t>
            </a:r>
            <a:r>
              <a:rPr lang="el-GR" altLang="el-GR" sz="1700" dirty="0" smtClean="0"/>
              <a:t>πρακτικών αποκατάστασης και επανένταξης στην εργασία τους ώστε να παραμείνουν ενεργά μέλη του εργατικού δυναμικού</a:t>
            </a:r>
          </a:p>
          <a:p>
            <a:pPr eaLnBrk="1" hangingPunct="1">
              <a:lnSpc>
                <a:spcPct val="80000"/>
              </a:lnSpc>
            </a:pPr>
            <a:endParaRPr lang="el-GR" altLang="el-GR" sz="500" dirty="0" smtClean="0"/>
          </a:p>
          <a:p>
            <a:pPr eaLnBrk="1" hangingPunct="1">
              <a:lnSpc>
                <a:spcPct val="80000"/>
              </a:lnSpc>
            </a:pPr>
            <a:r>
              <a:rPr lang="el-GR" altLang="el-GR" sz="1700" dirty="0" smtClean="0"/>
              <a:t>Παραδείγματα καλής πρακτικής: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</a:pPr>
            <a:r>
              <a:rPr lang="el-GR" altLang="el-GR" sz="1600" b="1" dirty="0" smtClean="0"/>
              <a:t>Αντικατάσταση της γνωμάτευσης ασθενείας (sick note) </a:t>
            </a:r>
            <a:r>
              <a:rPr lang="el-GR" altLang="el-GR" sz="1600" b="1" dirty="0" smtClean="0"/>
              <a:t>με </a:t>
            </a:r>
            <a:r>
              <a:rPr lang="el-GR" altLang="el-GR" sz="1600" b="1" dirty="0" smtClean="0"/>
              <a:t>γνωμάτευση ικανότητας για εργασία (fit note) — ΗΒ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</a:pPr>
            <a:r>
              <a:rPr lang="el-GR" altLang="el-GR" sz="1600" b="1" dirty="0" smtClean="0"/>
              <a:t>Πρόγραμμα παρέμβασης για την «επιστροφή στην εργασία» — Δανία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</a:pPr>
            <a:r>
              <a:rPr lang="el-GR" altLang="el-GR" sz="1600" b="1" dirty="0" smtClean="0"/>
              <a:t>Πρόγραμμα ‘fit2work’ — Αυστρία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UOSHA Campaign 2013">
  <a:themeElements>
    <a:clrScheme name="EU-OSHA Healthy Workplaces Campaign">
      <a:dk1>
        <a:srgbClr val="000000"/>
      </a:dk1>
      <a:lt1>
        <a:srgbClr val="FFFFFF"/>
      </a:lt1>
      <a:dk2>
        <a:srgbClr val="003399"/>
      </a:dk2>
      <a:lt2>
        <a:srgbClr val="FFFFFF"/>
      </a:lt2>
      <a:accent1>
        <a:srgbClr val="003399"/>
      </a:accent1>
      <a:accent2>
        <a:srgbClr val="ACC700"/>
      </a:accent2>
      <a:accent3>
        <a:srgbClr val="B1B3B4"/>
      </a:accent3>
      <a:accent4>
        <a:srgbClr val="E64715"/>
      </a:accent4>
      <a:accent5>
        <a:srgbClr val="58585A"/>
      </a:accent5>
      <a:accent6>
        <a:srgbClr val="DEE999"/>
      </a:accent6>
      <a:hlink>
        <a:srgbClr val="003399"/>
      </a:hlink>
      <a:folHlink>
        <a:srgbClr val="B1B3B4"/>
      </a:folHlink>
    </a:clrScheme>
    <a:fontScheme name="EUOSHA Corporate">
      <a:maj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UOSHA Corpor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  <a:lumMod val="100000"/>
              </a:schemeClr>
            </a:gs>
            <a:gs pos="100000">
              <a:schemeClr val="phClr">
                <a:tint val="9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1000"/>
                <a:satMod val="130000"/>
                <a:lumMod val="10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350000"/>
                <a:lumMod val="100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hade val="100000"/>
                <a:hueMod val="100000"/>
                <a:satMod val="300000"/>
                <a:lumMod val="100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UOSHA Campaign 2013 1">
        <a:dk1>
          <a:srgbClr val="003399"/>
        </a:dk1>
        <a:lt1>
          <a:srgbClr val="FFFFFF"/>
        </a:lt1>
        <a:dk2>
          <a:srgbClr val="000000"/>
        </a:dk2>
        <a:lt2>
          <a:srgbClr val="FFFFFF"/>
        </a:lt2>
        <a:accent1>
          <a:srgbClr val="003399"/>
        </a:accent1>
        <a:accent2>
          <a:srgbClr val="ACC700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9BB400"/>
        </a:accent6>
        <a:hlink>
          <a:srgbClr val="003399"/>
        </a:hlink>
        <a:folHlink>
          <a:srgbClr val="B1B3B4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UOSHA Campaign 2016.potx" id="{96FBD0AC-75B8-450B-9CBE-D003EECFB2D9}" vid="{FD70B972-CDE6-4F19-8E81-5694D6724DF7}"/>
    </a:ext>
  </a:extLst>
</a:theme>
</file>

<file path=ppt/theme/theme2.xml><?xml version="1.0" encoding="utf-8"?>
<a:theme xmlns:a="http://schemas.openxmlformats.org/drawingml/2006/main" name="3_EUOSHA Campaign 2013">
  <a:themeElements>
    <a:clrScheme name="EU-OSHA Healthy Workplaces Campaign">
      <a:dk1>
        <a:srgbClr val="000000"/>
      </a:dk1>
      <a:lt1>
        <a:srgbClr val="FFFFFF"/>
      </a:lt1>
      <a:dk2>
        <a:srgbClr val="003399"/>
      </a:dk2>
      <a:lt2>
        <a:srgbClr val="FFFFFF"/>
      </a:lt2>
      <a:accent1>
        <a:srgbClr val="003399"/>
      </a:accent1>
      <a:accent2>
        <a:srgbClr val="ACC700"/>
      </a:accent2>
      <a:accent3>
        <a:srgbClr val="B1B3B4"/>
      </a:accent3>
      <a:accent4>
        <a:srgbClr val="E64715"/>
      </a:accent4>
      <a:accent5>
        <a:srgbClr val="58585A"/>
      </a:accent5>
      <a:accent6>
        <a:srgbClr val="DEE999"/>
      </a:accent6>
      <a:hlink>
        <a:srgbClr val="003399"/>
      </a:hlink>
      <a:folHlink>
        <a:srgbClr val="B1B3B4"/>
      </a:folHlink>
    </a:clrScheme>
    <a:fontScheme name="EUOSHA Corporate">
      <a:maj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UOSHA Corpor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  <a:lumMod val="100000"/>
              </a:schemeClr>
            </a:gs>
            <a:gs pos="100000">
              <a:schemeClr val="phClr">
                <a:tint val="9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1000"/>
                <a:satMod val="130000"/>
                <a:lumMod val="10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350000"/>
                <a:lumMod val="100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hade val="100000"/>
                <a:hueMod val="100000"/>
                <a:satMod val="300000"/>
                <a:lumMod val="100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EUOSHA Campaign 2013 1">
        <a:dk1>
          <a:srgbClr val="003399"/>
        </a:dk1>
        <a:lt1>
          <a:srgbClr val="FFFFFF"/>
        </a:lt1>
        <a:dk2>
          <a:srgbClr val="000000"/>
        </a:dk2>
        <a:lt2>
          <a:srgbClr val="FFFFFF"/>
        </a:lt2>
        <a:accent1>
          <a:srgbClr val="003399"/>
        </a:accent1>
        <a:accent2>
          <a:srgbClr val="ACC700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9BB400"/>
        </a:accent6>
        <a:hlink>
          <a:srgbClr val="003399"/>
        </a:hlink>
        <a:folHlink>
          <a:srgbClr val="B1B3B4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UOSHA Campaign 2016.potx" id="{96FBD0AC-75B8-450B-9CBE-D003EECFB2D9}" vid="{FD70B972-CDE6-4F19-8E81-5694D6724DF7}"/>
    </a:ext>
  </a:extLst>
</a:theme>
</file>

<file path=ppt/theme/theme3.xml><?xml version="1.0" encoding="utf-8"?>
<a:theme xmlns:a="http://schemas.openxmlformats.org/drawingml/2006/main" name="4_EUOSHA Campaign 2013">
  <a:themeElements>
    <a:clrScheme name="EU-OSHA Healthy Workplaces Campaign">
      <a:dk1>
        <a:srgbClr val="000000"/>
      </a:dk1>
      <a:lt1>
        <a:srgbClr val="FFFFFF"/>
      </a:lt1>
      <a:dk2>
        <a:srgbClr val="003399"/>
      </a:dk2>
      <a:lt2>
        <a:srgbClr val="FFFFFF"/>
      </a:lt2>
      <a:accent1>
        <a:srgbClr val="003399"/>
      </a:accent1>
      <a:accent2>
        <a:srgbClr val="ACC700"/>
      </a:accent2>
      <a:accent3>
        <a:srgbClr val="B1B3B4"/>
      </a:accent3>
      <a:accent4>
        <a:srgbClr val="E64715"/>
      </a:accent4>
      <a:accent5>
        <a:srgbClr val="58585A"/>
      </a:accent5>
      <a:accent6>
        <a:srgbClr val="DEE999"/>
      </a:accent6>
      <a:hlink>
        <a:srgbClr val="003399"/>
      </a:hlink>
      <a:folHlink>
        <a:srgbClr val="B1B3B4"/>
      </a:folHlink>
    </a:clrScheme>
    <a:fontScheme name="EUOSHA Corporate">
      <a:maj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UOSHA Corpor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  <a:lumMod val="100000"/>
              </a:schemeClr>
            </a:gs>
            <a:gs pos="100000">
              <a:schemeClr val="phClr">
                <a:tint val="9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1000"/>
                <a:satMod val="130000"/>
                <a:lumMod val="10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350000"/>
                <a:lumMod val="100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hade val="100000"/>
                <a:hueMod val="100000"/>
                <a:satMod val="300000"/>
                <a:lumMod val="100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EUOSHA Campaign 2013 1">
        <a:dk1>
          <a:srgbClr val="003399"/>
        </a:dk1>
        <a:lt1>
          <a:srgbClr val="FFFFFF"/>
        </a:lt1>
        <a:dk2>
          <a:srgbClr val="000000"/>
        </a:dk2>
        <a:lt2>
          <a:srgbClr val="FFFFFF"/>
        </a:lt2>
        <a:accent1>
          <a:srgbClr val="003399"/>
        </a:accent1>
        <a:accent2>
          <a:srgbClr val="ACC700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9BB400"/>
        </a:accent6>
        <a:hlink>
          <a:srgbClr val="003399"/>
        </a:hlink>
        <a:folHlink>
          <a:srgbClr val="B1B3B4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UOSHA Campaign 2016.potx" id="{96FBD0AC-75B8-450B-9CBE-D003EECFB2D9}" vid="{FD70B972-CDE6-4F19-8E81-5694D6724DF7}"/>
    </a:ext>
  </a:extLst>
</a:theme>
</file>

<file path=ppt/theme/theme4.xml><?xml version="1.0" encoding="utf-8"?>
<a:theme xmlns:a="http://schemas.openxmlformats.org/drawingml/2006/main" name="1_EUOSHA Campaign 2013">
  <a:themeElements>
    <a:clrScheme name="EU-OSHA Healthy Workplaces Campaign">
      <a:dk1>
        <a:srgbClr val="000000"/>
      </a:dk1>
      <a:lt1>
        <a:srgbClr val="FFFFFF"/>
      </a:lt1>
      <a:dk2>
        <a:srgbClr val="003399"/>
      </a:dk2>
      <a:lt2>
        <a:srgbClr val="FFFFFF"/>
      </a:lt2>
      <a:accent1>
        <a:srgbClr val="003399"/>
      </a:accent1>
      <a:accent2>
        <a:srgbClr val="ACC700"/>
      </a:accent2>
      <a:accent3>
        <a:srgbClr val="B1B3B4"/>
      </a:accent3>
      <a:accent4>
        <a:srgbClr val="E64715"/>
      </a:accent4>
      <a:accent5>
        <a:srgbClr val="58585A"/>
      </a:accent5>
      <a:accent6>
        <a:srgbClr val="DEE999"/>
      </a:accent6>
      <a:hlink>
        <a:srgbClr val="003399"/>
      </a:hlink>
      <a:folHlink>
        <a:srgbClr val="B1B3B4"/>
      </a:folHlink>
    </a:clrScheme>
    <a:fontScheme name="EUOSHA Corporate">
      <a:maj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UOSHA Corpor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  <a:lumMod val="100000"/>
              </a:schemeClr>
            </a:gs>
            <a:gs pos="100000">
              <a:schemeClr val="phClr">
                <a:tint val="9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1000"/>
                <a:satMod val="130000"/>
                <a:lumMod val="10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350000"/>
                <a:lumMod val="100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hade val="100000"/>
                <a:hueMod val="100000"/>
                <a:satMod val="300000"/>
                <a:lumMod val="100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EUOSHA Campaign 2013 1">
        <a:dk1>
          <a:srgbClr val="003399"/>
        </a:dk1>
        <a:lt1>
          <a:srgbClr val="FFFFFF"/>
        </a:lt1>
        <a:dk2>
          <a:srgbClr val="000000"/>
        </a:dk2>
        <a:lt2>
          <a:srgbClr val="FFFFFF"/>
        </a:lt2>
        <a:accent1>
          <a:srgbClr val="003399"/>
        </a:accent1>
        <a:accent2>
          <a:srgbClr val="ACC700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9BB400"/>
        </a:accent6>
        <a:hlink>
          <a:srgbClr val="003399"/>
        </a:hlink>
        <a:folHlink>
          <a:srgbClr val="B1B3B4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UOSHA Campaign 2016.potx" id="{96FBD0AC-75B8-450B-9CBE-D003EECFB2D9}" vid="{EB0B2771-6457-4C56-BC0B-D9E8C1F7A483}"/>
    </a:ext>
  </a:extLst>
</a:theme>
</file>

<file path=ppt/theme/theme5.xml><?xml version="1.0" encoding="utf-8"?>
<a:theme xmlns:a="http://schemas.openxmlformats.org/drawingml/2006/main" name="2_EUOSHA Campaign 2013">
  <a:themeElements>
    <a:clrScheme name="EU-OSHA Healthy Workplaces Campaign">
      <a:dk1>
        <a:srgbClr val="000000"/>
      </a:dk1>
      <a:lt1>
        <a:srgbClr val="FFFFFF"/>
      </a:lt1>
      <a:dk2>
        <a:srgbClr val="003399"/>
      </a:dk2>
      <a:lt2>
        <a:srgbClr val="FFFFFF"/>
      </a:lt2>
      <a:accent1>
        <a:srgbClr val="003399"/>
      </a:accent1>
      <a:accent2>
        <a:srgbClr val="ACC700"/>
      </a:accent2>
      <a:accent3>
        <a:srgbClr val="B1B3B4"/>
      </a:accent3>
      <a:accent4>
        <a:srgbClr val="E64715"/>
      </a:accent4>
      <a:accent5>
        <a:srgbClr val="58585A"/>
      </a:accent5>
      <a:accent6>
        <a:srgbClr val="DEE999"/>
      </a:accent6>
      <a:hlink>
        <a:srgbClr val="003399"/>
      </a:hlink>
      <a:folHlink>
        <a:srgbClr val="B1B3B4"/>
      </a:folHlink>
    </a:clrScheme>
    <a:fontScheme name="EUOSHA Corporate">
      <a:maj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UOSHA Corpor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  <a:lumMod val="100000"/>
              </a:schemeClr>
            </a:gs>
            <a:gs pos="100000">
              <a:schemeClr val="phClr">
                <a:tint val="9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1000"/>
                <a:satMod val="130000"/>
                <a:lumMod val="10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350000"/>
                <a:lumMod val="100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hade val="100000"/>
                <a:hueMod val="100000"/>
                <a:satMod val="300000"/>
                <a:lumMod val="100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EUOSHA Campaign 2013 1">
        <a:dk1>
          <a:srgbClr val="003399"/>
        </a:dk1>
        <a:lt1>
          <a:srgbClr val="FFFFFF"/>
        </a:lt1>
        <a:dk2>
          <a:srgbClr val="000000"/>
        </a:dk2>
        <a:lt2>
          <a:srgbClr val="FFFFFF"/>
        </a:lt2>
        <a:accent1>
          <a:srgbClr val="003399"/>
        </a:accent1>
        <a:accent2>
          <a:srgbClr val="ACC700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9BB400"/>
        </a:accent6>
        <a:hlink>
          <a:srgbClr val="003399"/>
        </a:hlink>
        <a:folHlink>
          <a:srgbClr val="B1B3B4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UOSHA Campaign 2016.potx" id="{96FBD0AC-75B8-450B-9CBE-D003EECFB2D9}" vid="{B119B0FD-36AC-4EB3-888E-DF2D373E34DE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EUOSHA Campaign 2016-4-3-Extended</Template>
  <TotalTime>573</TotalTime>
  <Words>706</Words>
  <Application>Microsoft Office PowerPoint</Application>
  <PresentationFormat>On-screen Show (4:3)</PresentationFormat>
  <Paragraphs>194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Trebuchet MS</vt:lpstr>
      <vt:lpstr>Wingdings</vt:lpstr>
      <vt:lpstr>Calibri</vt:lpstr>
      <vt:lpstr>ＭＳ Ｐゴシック</vt:lpstr>
      <vt:lpstr>EUOSHA Campaign 2013</vt:lpstr>
      <vt:lpstr>3_EUOSHA Campaign 2013</vt:lpstr>
      <vt:lpstr>4_EUOSHA Campaign 2013</vt:lpstr>
      <vt:lpstr>1_EUOSHA Campaign 2013</vt:lpstr>
      <vt:lpstr>2_EUOSHA Campaign 2013</vt:lpstr>
      <vt:lpstr>Ασφαλείς και Υγιείς Χώροι Εργασίας για όλες τις ηλικίες</vt:lpstr>
      <vt:lpstr>PowerPoint Presentation</vt:lpstr>
      <vt:lpstr>Βασικοί στόχοι</vt:lpstr>
      <vt:lpstr>Το πρόβλημα</vt:lpstr>
      <vt:lpstr>Πρόληψη καθ’ όλη τη διάρκεια του εργασιακού βίου  — μια ολιστική προσέγγιση</vt:lpstr>
      <vt:lpstr>Ικανότητα προς εργασία</vt:lpstr>
      <vt:lpstr>PowerPoint Presentation</vt:lpstr>
      <vt:lpstr>Προσαρμογή της εργασίας στον άνθρωπο</vt:lpstr>
      <vt:lpstr>Πρόληψη της αναπηρίας, αποκατάσταση  και επανένταξη στην εργασία</vt:lpstr>
      <vt:lpstr>PowerPoint Presentation</vt:lpstr>
      <vt:lpstr>PowerPoint Presentation</vt:lpstr>
      <vt:lpstr>Διαχείριση ανθρώπινου δυναμικού  και διαχείριση της ΕΑΥ</vt:lpstr>
      <vt:lpstr>Ποια είναι τα οφέλη;</vt:lpstr>
      <vt:lpstr>PowerPoint Presentation</vt:lpstr>
      <vt:lpstr>Σημαντικές ημερομηνίες</vt:lpstr>
      <vt:lpstr>Διαδικασία σύναψης εταιρικών σχέσεων  στο πλαίσιο της εκστρατείας</vt:lpstr>
      <vt:lpstr>Ευρωπαϊκά Βραβεία Καλής Πρακτικής  για τους «Ασφαλείς και Υγιείς Χώρους Εργασίας»</vt:lpstr>
      <vt:lpstr>Ενημερωτικό υλικό της εκστρατείας</vt:lpstr>
      <vt:lpstr>Πρόσθετη πληροφόρηση</vt:lpstr>
    </vt:vector>
  </TitlesOfParts>
  <Company>EU-OSHA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Healthy Workplaces for All Ages</dc:title>
  <dc:creator>Estelle VIARD</dc:creator>
  <cp:lastModifiedBy>Estelle VIARD</cp:lastModifiedBy>
  <cp:revision>29</cp:revision>
  <dcterms:created xsi:type="dcterms:W3CDTF">2015-11-25T10:26:49Z</dcterms:created>
  <dcterms:modified xsi:type="dcterms:W3CDTF">2016-04-05T07:04:27Z</dcterms:modified>
</cp:coreProperties>
</file>