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35" r:id="rId2"/>
    <p:sldMasterId id="2147483848" r:id="rId3"/>
    <p:sldMasterId id="2147483812" r:id="rId4"/>
    <p:sldMasterId id="2147483824" r:id="rId5"/>
  </p:sldMasterIdLst>
  <p:notesMasterIdLst>
    <p:notesMasterId r:id="rId2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ke, Nathalie" initials="NH" lastIdx="3" clrIdx="0"/>
  <p:cmAuthor id="1" name="Zwink, Ellen" initials="ZE" lastIdx="49" clrIdx="1"/>
  <p:cmAuthor id="2" name="Skoruppa, Hella" initials="SH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9893" autoAdjust="0"/>
  </p:normalViewPr>
  <p:slideViewPr>
    <p:cSldViewPr>
      <p:cViewPr varScale="1">
        <p:scale>
          <a:sx n="116" d="100"/>
          <a:sy n="116" d="100"/>
        </p:scale>
        <p:origin x="75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FF42-B725-46CE-9BFA-ABC3EAFA3FF7}" type="datetimeFigureOut">
              <a:rPr lang="en-GB" smtClean="0"/>
              <a:t>06/04/2016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E09B-B487-4878-8F43-2C692C751036}" type="slidenum">
              <a:rPr lang="en-GB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54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EF3-47C7-473F-9126-4F7B052C5365}" type="slidenum">
              <a:rPr lang="en-GB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88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602809"/>
            <a:ext cx="11461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Sicherheit und Gesundheit bei der Arbeit. Gut für dich – gut fürs Unternehmen.</a:t>
            </a:r>
            <a:endParaRPr lang="de-D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263" y="5658772"/>
            <a:ext cx="669925" cy="5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80614" y="-212231"/>
            <a:ext cx="968833" cy="708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58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5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602809"/>
            <a:ext cx="11461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Sicherheit und Gesundheit bei der Arbeit. Gut für dich – gut fürs Unternehmen.</a:t>
            </a:r>
            <a:endParaRPr lang="de-D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263" y="5658772"/>
            <a:ext cx="669925" cy="5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1235" y="11650"/>
            <a:ext cx="9382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85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Sicherheit und Gesundheit bei der Arbeit. Gut für dich – gut fürs Unternehmen.</a:t>
            </a:r>
            <a:endParaRPr lang="de-DE" dirty="0"/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602809"/>
            <a:ext cx="11461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263" y="5658772"/>
            <a:ext cx="669925" cy="5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93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97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1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0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1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4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602809"/>
            <a:ext cx="11461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Sicherheit und Gesundheit bei der Arbeit. Gut für dich – gut fürs Unternehmen.</a:t>
            </a:r>
            <a:endParaRPr lang="de-D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263" y="5658772"/>
            <a:ext cx="669925" cy="5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1235" y="11650"/>
            <a:ext cx="9382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4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7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Sicherheit und Gesundheit bei der Arbeit. Gut für dich – gut fürs Unternehmen.</a:t>
            </a:r>
            <a:endParaRPr lang="de-DE" dirty="0"/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602809"/>
            <a:ext cx="11461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263" y="5658772"/>
            <a:ext cx="669925" cy="5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89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0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Sicherheit und Gesundheit bei der Arbeit. Gut für dich – gut fürs Unternehmen.</a:t>
            </a:r>
            <a:endParaRPr lang="de-DE" dirty="0"/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602809"/>
            <a:ext cx="11461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263" y="5658772"/>
            <a:ext cx="669925" cy="5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291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7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11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5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15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42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06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73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87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0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41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603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6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55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6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7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85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9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4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981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78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6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54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7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6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1.tif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de-DE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www.healthy-workplaces.eu/de</a:t>
            </a:r>
            <a:endParaRPr lang="de-DE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2675" y="6019134"/>
            <a:ext cx="669925" cy="5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44368"/>
            <a:ext cx="1347837" cy="3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3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de-DE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buSzTx/>
              <a:buFontTx/>
              <a:buNone/>
              <a:tabLst/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www.healthy-workplaces.eu/de</a:t>
            </a:r>
            <a:endParaRPr lang="de-DE" sz="900" b="1" dirty="0" smtClean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endParaRPr lang="de-DE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44368"/>
            <a:ext cx="1347837" cy="3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de-DE" sz="1000" baseline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44368"/>
            <a:ext cx="1347837" cy="3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15608" y="3947418"/>
            <a:ext cx="2232248" cy="2913490"/>
          </a:xfrm>
          <a:prstGeom prst="rect">
            <a:avLst/>
          </a:prstGeom>
        </p:spPr>
      </p:pic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de-DE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buSzTx/>
              <a:buFontTx/>
              <a:buNone/>
              <a:tabLst/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www.healthy-workplaces.eu/de</a:t>
            </a:r>
            <a:endParaRPr lang="de-DE" sz="900" b="1" dirty="0" smtClean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endParaRPr lang="de-DE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44368"/>
            <a:ext cx="1347837" cy="3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74"/>
          <a:stretch/>
        </p:blipFill>
        <p:spPr>
          <a:xfrm>
            <a:off x="6263808" y="2908"/>
            <a:ext cx="28845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de-DE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www.healthy-workplaces.eu/de</a:t>
            </a:r>
            <a:endParaRPr lang="de-DE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44368"/>
            <a:ext cx="1347837" cy="3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u_osha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://www.healthy-workplaces.eu/" TargetMode="External"/><Relationship Id="rId7" Type="http://schemas.openxmlformats.org/officeDocument/2006/relationships/image" Target="../media/image30.png"/><Relationship Id="rId12" Type="http://schemas.openxmlformats.org/officeDocument/2006/relationships/hyperlink" Target="https://www.linkedin.com/company/europeanagency-for-safety-and-health-at-wo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EUOSHA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www.healthy-workplaces.eu/fops" TargetMode="External"/><Relationship Id="rId10" Type="http://schemas.openxmlformats.org/officeDocument/2006/relationships/hyperlink" Target="https://www.facebook.com/EuropeanAgencyforSafetyandHealthatWork" TargetMode="External"/><Relationship Id="rId4" Type="http://schemas.openxmlformats.org/officeDocument/2006/relationships/hyperlink" Target="https://healthy-workplaces.eu/en/healthy-workplaces-newsletter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752888"/>
            <a:ext cx="7646400" cy="928800"/>
          </a:xfrm>
        </p:spPr>
        <p:txBody>
          <a:bodyPr/>
          <a:lstStyle/>
          <a:p>
            <a:r>
              <a:rPr dirty="0" smtClean="0"/>
              <a:t>Gesunde Arbeitsplätze – für jedes Alter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0000" y="4481984"/>
            <a:ext cx="7646400" cy="675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+mj-lt"/>
              </a:rPr>
              <a:t>Förderung eines </a:t>
            </a:r>
            <a:r>
              <a:rPr lang="en-GB" sz="2000" dirty="0" err="1" smtClean="0">
                <a:latin typeface="+mj-lt"/>
              </a:rPr>
              <a:t>gesunden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Erwerbslebens</a:t>
            </a:r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4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88" y="908720"/>
            <a:ext cx="3947712" cy="5868000"/>
          </a:xfrm>
          <a:prstGeom prst="rect">
            <a:avLst/>
          </a:prstGeom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Lebenslanges Lernen</a:t>
            </a:r>
            <a:endParaRPr lang="de-DE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2060848"/>
            <a:ext cx="4482040" cy="324036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700" dirty="0" smtClean="0"/>
              <a:t>Arbeitnehmer jeden Alters </a:t>
            </a:r>
            <a:r>
              <a:rPr lang="de-DE" sz="1700" dirty="0" smtClean="0"/>
              <a:t>ermöglichen</a:t>
            </a:r>
            <a:r>
              <a:rPr sz="1700" dirty="0" smtClean="0"/>
              <a:t>, sich an </a:t>
            </a:r>
            <a:r>
              <a:rPr sz="1700" dirty="0" err="1" smtClean="0"/>
              <a:t>Aus</a:t>
            </a:r>
            <a:r>
              <a:rPr sz="1700" dirty="0" smtClean="0"/>
              <a:t>- und Weiterbildung zu beteiligen</a:t>
            </a:r>
          </a:p>
          <a:p>
            <a:r>
              <a:rPr sz="1700" dirty="0" smtClean="0"/>
              <a:t>Verlust an </a:t>
            </a:r>
            <a:r>
              <a:rPr sz="1700" dirty="0" err="1" smtClean="0"/>
              <a:t>Qualifikationen</a:t>
            </a:r>
            <a:r>
              <a:rPr sz="1700" dirty="0" smtClean="0"/>
              <a:t> und Kompetenzen verhindern</a:t>
            </a:r>
          </a:p>
          <a:p>
            <a:r>
              <a:rPr sz="1700" dirty="0" smtClean="0"/>
              <a:t>Auffrischung und </a:t>
            </a:r>
            <a:r>
              <a:rPr sz="1700" dirty="0" err="1" smtClean="0"/>
              <a:t>Weiterentwicklung</a:t>
            </a:r>
            <a:r>
              <a:rPr sz="1700" dirty="0" smtClean="0"/>
              <a:t> von </a:t>
            </a:r>
            <a:r>
              <a:rPr sz="1700" dirty="0" err="1" smtClean="0"/>
              <a:t>Qualifikationen</a:t>
            </a:r>
            <a:r>
              <a:rPr sz="1700" dirty="0" smtClean="0"/>
              <a:t> </a:t>
            </a:r>
            <a:r>
              <a:rPr lang="de-DE" sz="1700" dirty="0" smtClean="0"/>
              <a:t>dienen dem Erhalt der </a:t>
            </a:r>
            <a:r>
              <a:rPr sz="1700" dirty="0" err="1" smtClean="0"/>
              <a:t>Beschäftigungsfähigkeit</a:t>
            </a:r>
            <a:r>
              <a:rPr lang="de-DE" sz="1700" dirty="0" smtClean="0"/>
              <a:t> und der Passung von Arbeitsanforderungen und individuellen Kompetenzen</a:t>
            </a:r>
            <a:endParaRPr sz="1700" dirty="0" smtClean="0"/>
          </a:p>
        </p:txBody>
      </p:sp>
    </p:spTree>
    <p:extLst>
      <p:ext uri="{BB962C8B-B14F-4D97-AF65-F5344CB8AC3E}">
        <p14:creationId xmlns:p14="http://schemas.microsoft.com/office/powerpoint/2010/main" val="11531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0000" y="116632"/>
            <a:ext cx="7560000" cy="6567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Gesundheitsförderung </a:t>
            </a:r>
            <a:r>
              <a:rPr dirty="0" smtClean="0"/>
              <a:t>am </a:t>
            </a:r>
            <a:r>
              <a:rPr dirty="0" err="1" smtClean="0"/>
              <a:t>Arbeitsplatz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484784"/>
            <a:ext cx="6912768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 smtClean="0"/>
              <a:t>…. bedeutet, </a:t>
            </a:r>
            <a:r>
              <a:rPr lang="de-DE" sz="1700" dirty="0"/>
              <a:t>d</a:t>
            </a:r>
            <a:r>
              <a:rPr sz="1700" dirty="0" smtClean="0"/>
              <a:t>as gemeinsame Bestreben von </a:t>
            </a:r>
            <a:r>
              <a:rPr sz="1700" dirty="0" err="1" smtClean="0"/>
              <a:t>Arbeitgebern</a:t>
            </a:r>
            <a:r>
              <a:rPr lang="fr-BE" sz="1700" dirty="0" smtClean="0"/>
              <a:t>, </a:t>
            </a:r>
            <a:r>
              <a:rPr sz="1700" dirty="0" err="1" smtClean="0"/>
              <a:t>Arbeitnehmern</a:t>
            </a:r>
            <a:r>
              <a:rPr sz="1700" dirty="0" smtClean="0"/>
              <a:t> und der Gesellschaft, Gesundheit und</a:t>
            </a:r>
            <a:r>
              <a:rPr lang="de-DE" sz="1700" dirty="0"/>
              <a:t> </a:t>
            </a:r>
            <a:r>
              <a:rPr sz="1700" dirty="0" err="1" smtClean="0"/>
              <a:t>Wohlbefinden</a:t>
            </a:r>
            <a:r>
              <a:rPr sz="1700" dirty="0" smtClean="0"/>
              <a:t> bei der Arbeit </a:t>
            </a:r>
            <a:r>
              <a:rPr sz="1700" dirty="0" err="1" smtClean="0"/>
              <a:t>zu</a:t>
            </a:r>
            <a:r>
              <a:rPr sz="1700" dirty="0" smtClean="0"/>
              <a:t> </a:t>
            </a:r>
            <a:r>
              <a:rPr sz="1700" dirty="0" err="1" smtClean="0"/>
              <a:t>verbessern</a:t>
            </a:r>
            <a:r>
              <a:rPr lang="de-DE" sz="1700" dirty="0" smtClean="0"/>
              <a:t> (siehe Luxemburger Deklaration, 1997)</a:t>
            </a:r>
            <a:endParaRPr sz="1700" dirty="0" smtClean="0"/>
          </a:p>
          <a:p>
            <a:r>
              <a:rPr lang="de-DE" sz="1700" dirty="0" smtClean="0"/>
              <a:t>… ist nur </a:t>
            </a:r>
            <a:r>
              <a:rPr lang="de-DE" sz="1700" dirty="0"/>
              <a:t>e</a:t>
            </a:r>
            <a:r>
              <a:rPr sz="1700" dirty="0" err="1" smtClean="0"/>
              <a:t>rfolgreich</a:t>
            </a:r>
            <a:r>
              <a:rPr sz="1700" dirty="0" smtClean="0"/>
              <a:t> in Kombination </a:t>
            </a:r>
            <a:r>
              <a:rPr sz="1700" dirty="0" err="1" smtClean="0"/>
              <a:t>mit</a:t>
            </a:r>
            <a:r>
              <a:rPr sz="1700" dirty="0" smtClean="0"/>
              <a:t> </a:t>
            </a:r>
            <a:r>
              <a:rPr sz="1700" dirty="0" err="1" smtClean="0"/>
              <a:t>Risikoprävention</a:t>
            </a:r>
            <a:r>
              <a:rPr sz="1700" dirty="0" smtClean="0"/>
              <a:t> und Gesundheitsschutz</a:t>
            </a:r>
          </a:p>
          <a:p>
            <a:r>
              <a:rPr sz="1700" dirty="0" smtClean="0"/>
              <a:t>„Gesundheitsförderliche Arbeitsplätze“ – ein ganzheitliches Konzept, das Sicherheit und Gesundheitsschutz am Arbeitsplatz mit betrieblicher Gesundheitsförderung verbindet und sich sowohl mit der Arbeitsorganisation und dem Arbeitsumfeld als auch den individuellen Risikofaktoren befasst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41047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Personalverwaltung und Sicherheits- und Gesundheitsschutzmanagement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6000"/>
            <a:ext cx="7559873" cy="31050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 smtClean="0"/>
              <a:t>Die </a:t>
            </a:r>
            <a:r>
              <a:rPr dirty="0" err="1" smtClean="0"/>
              <a:t>Zusammenarbeit</a:t>
            </a:r>
            <a:r>
              <a:rPr dirty="0" smtClean="0"/>
              <a:t> der </a:t>
            </a:r>
            <a:r>
              <a:rPr dirty="0" err="1" smtClean="0"/>
              <a:t>Akteure</a:t>
            </a:r>
            <a:r>
              <a:rPr dirty="0" smtClean="0"/>
              <a:t> </a:t>
            </a:r>
            <a:r>
              <a:rPr lang="de-DE" dirty="0" smtClean="0"/>
              <a:t>ist </a:t>
            </a:r>
            <a:r>
              <a:rPr dirty="0" err="1" smtClean="0"/>
              <a:t>sehr</a:t>
            </a:r>
            <a:r>
              <a:rPr dirty="0" smtClean="0"/>
              <a:t> wichtig, </a:t>
            </a:r>
            <a:r>
              <a:rPr dirty="0" err="1" smtClean="0"/>
              <a:t>insbesondere</a:t>
            </a:r>
            <a:r>
              <a:rPr dirty="0" smtClean="0"/>
              <a:t> </a:t>
            </a:r>
            <a:r>
              <a:rPr lang="de-DE" dirty="0" smtClean="0"/>
              <a:t>zwischen </a:t>
            </a:r>
            <a:r>
              <a:rPr dirty="0" err="1" smtClean="0"/>
              <a:t>Personalverwaltung</a:t>
            </a:r>
            <a:r>
              <a:rPr dirty="0" smtClean="0"/>
              <a:t> und Sicherheits- und </a:t>
            </a:r>
            <a:r>
              <a:rPr dirty="0" err="1" smtClean="0"/>
              <a:t>Gesundheitsschutzmanagement</a:t>
            </a:r>
            <a:r>
              <a:rPr lang="de-DE" dirty="0" smtClean="0"/>
              <a:t>.</a:t>
            </a:r>
            <a:endParaRPr dirty="0" smtClean="0"/>
          </a:p>
          <a:p>
            <a:pPr>
              <a:lnSpc>
                <a:spcPct val="120000"/>
              </a:lnSpc>
            </a:pPr>
            <a:r>
              <a:rPr dirty="0" smtClean="0"/>
              <a:t>Die Personalpolitik hat Auswirkungen auf </a:t>
            </a:r>
            <a:r>
              <a:rPr dirty="0" err="1" smtClean="0"/>
              <a:t>Sicherheit</a:t>
            </a:r>
            <a:r>
              <a:rPr dirty="0" smtClean="0"/>
              <a:t> und Gesundheit</a:t>
            </a:r>
            <a:r>
              <a:rPr lang="de-DE" dirty="0" smtClean="0"/>
              <a:t> bei der Arbeit</a:t>
            </a:r>
            <a:r>
              <a:rPr dirty="0" smtClean="0"/>
              <a:t>, zum Beispiel im </a:t>
            </a:r>
            <a:r>
              <a:rPr dirty="0" err="1" smtClean="0"/>
              <a:t>Zusammenhang</a:t>
            </a:r>
            <a:r>
              <a:rPr dirty="0" smtClean="0"/>
              <a:t> </a:t>
            </a:r>
            <a:r>
              <a:rPr dirty="0" err="1" smtClean="0"/>
              <a:t>mit</a:t>
            </a:r>
            <a:r>
              <a:rPr dirty="0" smtClean="0"/>
              <a:t>:</a:t>
            </a:r>
          </a:p>
          <a:p>
            <a:pPr lvl="1"/>
            <a:r>
              <a:rPr dirty="0" smtClean="0"/>
              <a:t>Vereinbarkeit von Berufs- und Privatleben</a:t>
            </a:r>
          </a:p>
          <a:p>
            <a:pPr lvl="1"/>
            <a:r>
              <a:rPr dirty="0" smtClean="0"/>
              <a:t>Arbeitszeiten</a:t>
            </a:r>
          </a:p>
          <a:p>
            <a:pPr lvl="1"/>
            <a:r>
              <a:rPr dirty="0" smtClean="0"/>
              <a:t>lebenslanges Lernen</a:t>
            </a:r>
          </a:p>
          <a:p>
            <a:pPr lvl="1"/>
            <a:r>
              <a:rPr dirty="0" smtClean="0"/>
              <a:t>berufliche Entwicklungsmöglichkeiten</a:t>
            </a:r>
          </a:p>
          <a:p>
            <a:pPr>
              <a:lnSpc>
                <a:spcPct val="110000"/>
              </a:lnSpc>
            </a:pPr>
            <a:r>
              <a:rPr dirty="0" smtClean="0"/>
              <a:t>Die </a:t>
            </a:r>
            <a:r>
              <a:rPr dirty="0" err="1" smtClean="0"/>
              <a:t>Personalpolitik</a:t>
            </a:r>
            <a:r>
              <a:rPr dirty="0" smtClean="0"/>
              <a:t> </a:t>
            </a:r>
            <a:r>
              <a:rPr dirty="0" err="1" smtClean="0"/>
              <a:t>sollte</a:t>
            </a:r>
            <a:r>
              <a:rPr dirty="0" smtClean="0"/>
              <a:t> </a:t>
            </a:r>
            <a:r>
              <a:rPr lang="de-DE" dirty="0" smtClean="0"/>
              <a:t>Maßnahmen zu </a:t>
            </a:r>
            <a:r>
              <a:rPr dirty="0" err="1" smtClean="0"/>
              <a:t>Sicherheit</a:t>
            </a:r>
            <a:r>
              <a:rPr dirty="0" smtClean="0"/>
              <a:t> und Gesundheit</a:t>
            </a:r>
            <a:r>
              <a:rPr lang="de-DE" dirty="0" smtClean="0"/>
              <a:t> am Arbeitsplatz</a:t>
            </a:r>
            <a:r>
              <a:rPr dirty="0" smtClean="0"/>
              <a:t> für alle </a:t>
            </a:r>
            <a:r>
              <a:rPr dirty="0" err="1" smtClean="0"/>
              <a:t>Altersgruppen</a:t>
            </a:r>
            <a:r>
              <a:rPr dirty="0" smtClean="0"/>
              <a:t> </a:t>
            </a:r>
            <a:r>
              <a:rPr dirty="0" err="1" smtClean="0"/>
              <a:t>unterstützen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12389"/>
          <a:stretch/>
        </p:blipFill>
        <p:spPr>
          <a:xfrm>
            <a:off x="3203848" y="4149080"/>
            <a:ext cx="2216332" cy="23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26456" cy="489600"/>
          </a:xfrm>
        </p:spPr>
        <p:txBody>
          <a:bodyPr/>
          <a:lstStyle/>
          <a:p>
            <a:r>
              <a:rPr dirty="0" err="1" smtClean="0"/>
              <a:t>Vorteile</a:t>
            </a:r>
            <a:r>
              <a:rPr dirty="0" smtClean="0"/>
              <a:t> </a:t>
            </a:r>
            <a:r>
              <a:rPr lang="de-DE" dirty="0" smtClean="0"/>
              <a:t>und Nutzen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476040"/>
            <a:ext cx="7218344" cy="4329224"/>
          </a:xfrm>
        </p:spPr>
        <p:txBody>
          <a:bodyPr>
            <a:normAutofit fontScale="92500" lnSpcReduction="10000"/>
          </a:bodyPr>
          <a:lstStyle/>
          <a:p>
            <a:r>
              <a:rPr dirty="0" smtClean="0"/>
              <a:t>Verbesserung der Gesundheit und des Wohlbefindens der </a:t>
            </a:r>
            <a:r>
              <a:rPr lang="de-DE" dirty="0" smtClean="0"/>
              <a:t>Arbeitnehmer</a:t>
            </a:r>
            <a:r>
              <a:rPr dirty="0" smtClean="0"/>
              <a:t>:</a:t>
            </a:r>
          </a:p>
          <a:p>
            <a:pPr lvl="1"/>
            <a:r>
              <a:rPr dirty="0" smtClean="0"/>
              <a:t>Arbeiten wirkt sich positiv auf die körperliche und geistige Gesundheit aus</a:t>
            </a:r>
          </a:p>
          <a:p>
            <a:pPr lvl="1"/>
            <a:r>
              <a:rPr dirty="0" smtClean="0"/>
              <a:t>Gesundheit der Mitarbeiter jeden Alters kann verbessert werden</a:t>
            </a:r>
          </a:p>
          <a:p>
            <a:pPr lvl="1"/>
            <a:endParaRPr lang="de-DE" dirty="0" smtClean="0"/>
          </a:p>
          <a:p>
            <a:r>
              <a:rPr dirty="0" smtClean="0"/>
              <a:t>Verbesserung von Produktivität und Kosteneffizienz auf Unternehmensebene:</a:t>
            </a:r>
          </a:p>
          <a:p>
            <a:pPr lvl="1"/>
            <a:r>
              <a:rPr dirty="0" smtClean="0"/>
              <a:t>eine gesunde, produktive und motivierte Belegschaft — damit bleibt das Unternehmen wettbewerbsfähig und innovativ</a:t>
            </a:r>
          </a:p>
          <a:p>
            <a:pPr lvl="1"/>
            <a:r>
              <a:rPr dirty="0" smtClean="0"/>
              <a:t>wertvolle Qualifikationen und Berufserfahrung bleiben dem Unternehmen erhalten</a:t>
            </a:r>
          </a:p>
          <a:p>
            <a:pPr lvl="1"/>
            <a:r>
              <a:rPr dirty="0" smtClean="0"/>
              <a:t>geringere Fehlzeiten und Krankenstände — niedrigere Kosten infolge von </a:t>
            </a:r>
            <a:r>
              <a:rPr lang="de-DE" dirty="0" smtClean="0"/>
              <a:t>geringerer </a:t>
            </a:r>
            <a:r>
              <a:rPr dirty="0" err="1" smtClean="0"/>
              <a:t>Erwerbsunfähigkeit</a:t>
            </a:r>
            <a:endParaRPr lang="de-DE" strike="sngStrike" dirty="0" smtClean="0">
              <a:solidFill>
                <a:srgbClr val="FF0000"/>
              </a:solidFill>
            </a:endParaRPr>
          </a:p>
          <a:p>
            <a:pPr lvl="1"/>
            <a:r>
              <a:rPr dirty="0" smtClean="0"/>
              <a:t>geringere Personalfluktuation</a:t>
            </a:r>
          </a:p>
          <a:p>
            <a:pPr lvl="1"/>
            <a:r>
              <a:rPr dirty="0" smtClean="0"/>
              <a:t>größeres Wohlbefinden am </a:t>
            </a:r>
            <a:r>
              <a:rPr dirty="0" err="1" smtClean="0"/>
              <a:t>Arbeitsplatz</a:t>
            </a:r>
            <a:r>
              <a:rPr dirty="0" smtClean="0"/>
              <a:t> </a:t>
            </a:r>
            <a:r>
              <a:rPr lang="de-DE" dirty="0" smtClean="0"/>
              <a:t>sowie zufriedene und motivierte </a:t>
            </a:r>
            <a:r>
              <a:rPr dirty="0" err="1" smtClean="0"/>
              <a:t>Mitarbeiter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4442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Machen Sie mit!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873" y="1484784"/>
            <a:ext cx="7002447" cy="3168352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700" dirty="0" smtClean="0"/>
              <a:t>Unternehmen unterschiedlicher Größe und aus </a:t>
            </a:r>
            <a:r>
              <a:rPr sz="1700" dirty="0" err="1" smtClean="0"/>
              <a:t>verschiedenen</a:t>
            </a:r>
            <a:r>
              <a:rPr sz="1700" dirty="0" smtClean="0"/>
              <a:t> </a:t>
            </a:r>
            <a:r>
              <a:rPr sz="1700" dirty="0" err="1" smtClean="0"/>
              <a:t>Wirtschaftszweigen</a:t>
            </a:r>
            <a:r>
              <a:rPr sz="1700" dirty="0" smtClean="0"/>
              <a:t> sowie Privatpersonen können </a:t>
            </a:r>
            <a:r>
              <a:rPr sz="1700" dirty="0" err="1" smtClean="0"/>
              <a:t>sich</a:t>
            </a:r>
            <a:r>
              <a:rPr sz="1700" dirty="0" smtClean="0"/>
              <a:t> </a:t>
            </a:r>
            <a:r>
              <a:rPr sz="1700" dirty="0" err="1" smtClean="0"/>
              <a:t>beteiligen</a:t>
            </a:r>
            <a:r>
              <a:rPr lang="de-DE" sz="1700" dirty="0" smtClean="0"/>
              <a:t>.</a:t>
            </a:r>
            <a:endParaRPr sz="1700" dirty="0" smtClean="0"/>
          </a:p>
          <a:p>
            <a:r>
              <a:rPr sz="1700" dirty="0" smtClean="0"/>
              <a:t>So können Sie sich beteiligen:</a:t>
            </a:r>
          </a:p>
          <a:p>
            <a:pPr lvl="1"/>
            <a:r>
              <a:rPr sz="1700" dirty="0" smtClean="0"/>
              <a:t>Verbreitung von Materialien zur Kampagne</a:t>
            </a:r>
          </a:p>
          <a:p>
            <a:pPr lvl="1"/>
            <a:r>
              <a:rPr sz="1700" dirty="0" smtClean="0"/>
              <a:t>Mitwirkung an der Organisation von Veranstaltungen und Aktivitäten</a:t>
            </a:r>
          </a:p>
          <a:p>
            <a:pPr lvl="1"/>
            <a:r>
              <a:rPr sz="1700" dirty="0" smtClean="0"/>
              <a:t>Verwendung und Bewerbung von Handlungshilfen </a:t>
            </a:r>
            <a:r>
              <a:rPr lang="en-US" sz="1700" dirty="0" smtClean="0"/>
              <a:t>fü</a:t>
            </a:r>
            <a:r>
              <a:rPr sz="1700" dirty="0" smtClean="0"/>
              <a:t>r das Alternsmanagement</a:t>
            </a:r>
          </a:p>
          <a:p>
            <a:pPr lvl="1"/>
            <a:r>
              <a:rPr sz="1700" dirty="0" smtClean="0"/>
              <a:t>offizieller Kampagnenpartner werden</a:t>
            </a:r>
          </a:p>
          <a:p>
            <a:pPr lvl="1"/>
            <a:r>
              <a:rPr sz="1700" dirty="0" smtClean="0"/>
              <a:t>über soziale Netzwerke auf dem Laufenden bleiben</a:t>
            </a:r>
          </a:p>
          <a:p>
            <a:endParaRPr lang="de-DE" sz="1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07432" y="3212976"/>
            <a:ext cx="40365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Wichtige Termine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8082440" cy="2601032"/>
          </a:xfrm>
        </p:spPr>
        <p:txBody>
          <a:bodyPr>
            <a:normAutofit fontScale="92500" lnSpcReduction="20000"/>
          </a:bodyPr>
          <a:lstStyle/>
          <a:p>
            <a:r>
              <a:rPr dirty="0" smtClean="0"/>
              <a:t>Kampagnenstart: </a:t>
            </a:r>
            <a:r>
              <a:rPr lang="en-US" dirty="0"/>
              <a:t/>
            </a:r>
            <a:br>
              <a:rPr lang="en-US" dirty="0"/>
            </a:br>
            <a:r>
              <a:rPr lang="en-GB" b="0" dirty="0" smtClean="0"/>
              <a:t>April 2016</a:t>
            </a:r>
          </a:p>
          <a:p>
            <a:r>
              <a:rPr dirty="0" smtClean="0"/>
              <a:t>Europäische Wochen für Sicherheit und Gesundheitsschutz bei der Arbeit: </a:t>
            </a:r>
            <a:r>
              <a:rPr lang="en-US" dirty="0"/>
              <a:t/>
            </a:r>
            <a:br>
              <a:rPr lang="en-US" dirty="0"/>
            </a:br>
            <a:r>
              <a:rPr lang="en-GB" b="0" dirty="0" err="1" smtClean="0"/>
              <a:t>Oktober</a:t>
            </a:r>
            <a:r>
              <a:rPr lang="en-GB" b="0" dirty="0" smtClean="0"/>
              <a:t> 2016 und Oktober 2017</a:t>
            </a:r>
          </a:p>
          <a:p>
            <a:r>
              <a:rPr dirty="0" smtClean="0"/>
              <a:t>Preisverleihung im Rahmen des Europäischen Wettbewerbs für gute praktische Lösungen: </a:t>
            </a:r>
            <a:r>
              <a:rPr lang="en-US" dirty="0"/>
              <a:t/>
            </a:r>
            <a:br>
              <a:rPr lang="en-US" dirty="0"/>
            </a:br>
            <a:r>
              <a:rPr lang="en-GB" b="0" dirty="0" smtClean="0"/>
              <a:t>April 2017</a:t>
            </a:r>
          </a:p>
          <a:p>
            <a:r>
              <a:rPr lang="de-DE" dirty="0" smtClean="0"/>
              <a:t>Abschlussveranstaltung</a:t>
            </a:r>
            <a:r>
              <a:rPr dirty="0" smtClean="0"/>
              <a:t> im Rahmen der Kampagne „Gesunde Arbeitsplätze“: </a:t>
            </a:r>
            <a:r>
              <a:rPr lang="en-US" dirty="0"/>
              <a:t/>
            </a:r>
            <a:br>
              <a:rPr lang="en-US" dirty="0"/>
            </a:br>
            <a:r>
              <a:rPr lang="en-GB" b="0" dirty="0" smtClean="0"/>
              <a:t>November 2017</a:t>
            </a:r>
            <a:endParaRPr lang="de-DE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0239" r="-399" b="34482"/>
          <a:stretch/>
        </p:blipFill>
        <p:spPr>
          <a:xfrm>
            <a:off x="0" y="3789040"/>
            <a:ext cx="9180513" cy="20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4624"/>
            <a:ext cx="7559873" cy="800728"/>
          </a:xfrm>
        </p:spPr>
        <p:txBody>
          <a:bodyPr/>
          <a:lstStyle/>
          <a:p>
            <a:r>
              <a:rPr dirty="0" smtClean="0"/>
              <a:t>Angebot </a:t>
            </a:r>
            <a:r>
              <a:rPr dirty="0" err="1" smtClean="0"/>
              <a:t>zur</a:t>
            </a:r>
            <a:r>
              <a:rPr dirty="0" smtClean="0"/>
              <a:t> </a:t>
            </a:r>
            <a:r>
              <a:rPr lang="de-DE" dirty="0"/>
              <a:t>e</a:t>
            </a:r>
            <a:r>
              <a:rPr lang="de-DE" dirty="0" smtClean="0"/>
              <a:t>uropäischen </a:t>
            </a:r>
            <a:r>
              <a:rPr dirty="0" err="1" smtClean="0"/>
              <a:t>Kampagnenpartner</a:t>
            </a:r>
            <a:r>
              <a:rPr lang="de-DE" dirty="0" err="1" smtClean="0"/>
              <a:t>schaft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3" y="1449320"/>
            <a:ext cx="6066343" cy="4787992"/>
          </a:xfrm>
        </p:spPr>
        <p:txBody>
          <a:bodyPr>
            <a:normAutofit/>
          </a:bodyPr>
          <a:lstStyle/>
          <a:p>
            <a:r>
              <a:rPr sz="1700" dirty="0" smtClean="0"/>
              <a:t>Erfolgreiche Partnerschaften zwischen der EU-OSHA und den </a:t>
            </a:r>
            <a:r>
              <a:rPr sz="1700" dirty="0" err="1" smtClean="0"/>
              <a:t>wichtigsten</a:t>
            </a:r>
            <a:r>
              <a:rPr sz="1700" dirty="0" smtClean="0"/>
              <a:t> </a:t>
            </a:r>
            <a:r>
              <a:rPr sz="1700" dirty="0" err="1" smtClean="0"/>
              <a:t>Interessen</a:t>
            </a:r>
            <a:r>
              <a:rPr lang="de-DE" sz="1700" dirty="0" err="1" smtClean="0"/>
              <a:t>svertretern</a:t>
            </a:r>
            <a:r>
              <a:rPr lang="de-DE" sz="1700" dirty="0" smtClean="0"/>
              <a:t> </a:t>
            </a:r>
            <a:r>
              <a:rPr sz="1700" dirty="0" err="1" smtClean="0"/>
              <a:t>trägern</a:t>
            </a:r>
            <a:r>
              <a:rPr sz="1700" dirty="0" smtClean="0"/>
              <a:t> </a:t>
            </a:r>
            <a:r>
              <a:rPr sz="1700" dirty="0" err="1" smtClean="0"/>
              <a:t>sind</a:t>
            </a:r>
            <a:r>
              <a:rPr sz="1700" dirty="0" smtClean="0"/>
              <a:t> für den Erfolg der Kampagne von </a:t>
            </a:r>
            <a:r>
              <a:rPr sz="1700" dirty="0" err="1" smtClean="0"/>
              <a:t>entscheidender</a:t>
            </a:r>
            <a:r>
              <a:rPr sz="1700" dirty="0" smtClean="0"/>
              <a:t> Bedeutung</a:t>
            </a:r>
          </a:p>
          <a:p>
            <a:r>
              <a:rPr sz="1700" dirty="0" smtClean="0"/>
              <a:t>Gesamteuropäische und internationale </a:t>
            </a:r>
            <a:r>
              <a:rPr sz="1700" dirty="0" err="1" smtClean="0"/>
              <a:t>Unternehmen</a:t>
            </a:r>
            <a:r>
              <a:rPr sz="1700" dirty="0" smtClean="0"/>
              <a:t> </a:t>
            </a:r>
            <a:r>
              <a:rPr sz="1700" dirty="0" err="1" smtClean="0"/>
              <a:t>können</a:t>
            </a:r>
            <a:r>
              <a:rPr sz="1700" dirty="0" smtClean="0"/>
              <a:t> offizielle Kampagnenpartner werden</a:t>
            </a:r>
          </a:p>
          <a:p>
            <a:r>
              <a:rPr sz="1700" dirty="0" smtClean="0"/>
              <a:t>Zu den Vorteilen zählen:</a:t>
            </a:r>
          </a:p>
          <a:p>
            <a:pPr lvl="1"/>
            <a:r>
              <a:rPr sz="1700" dirty="0" smtClean="0"/>
              <a:t>ein Begrüßungspaket</a:t>
            </a:r>
          </a:p>
          <a:p>
            <a:pPr lvl="1"/>
            <a:r>
              <a:rPr sz="1700" dirty="0" smtClean="0"/>
              <a:t>eine Bescheinigung über die Partnerschaft</a:t>
            </a:r>
          </a:p>
          <a:p>
            <a:pPr lvl="1"/>
            <a:r>
              <a:rPr sz="1700" dirty="0" smtClean="0"/>
              <a:t>eine Sonderkategorie „Kampagnenpartner“ </a:t>
            </a:r>
            <a:r>
              <a:rPr sz="1700" dirty="0" err="1" smtClean="0"/>
              <a:t>beim</a:t>
            </a:r>
            <a:r>
              <a:rPr sz="1700" dirty="0" smtClean="0"/>
              <a:t> </a:t>
            </a:r>
            <a:r>
              <a:rPr sz="1700" dirty="0" err="1" smtClean="0"/>
              <a:t>Europäischen</a:t>
            </a:r>
            <a:r>
              <a:rPr sz="1700" dirty="0" smtClean="0"/>
              <a:t> Wettbewerb für </a:t>
            </a:r>
            <a:r>
              <a:rPr sz="1700" dirty="0" err="1" smtClean="0"/>
              <a:t>gute</a:t>
            </a:r>
            <a:r>
              <a:rPr sz="1700" dirty="0" smtClean="0"/>
              <a:t> </a:t>
            </a:r>
            <a:r>
              <a:rPr sz="1700" dirty="0" err="1" smtClean="0"/>
              <a:t>praktische</a:t>
            </a:r>
            <a:r>
              <a:rPr lang="de-DE" sz="1700" dirty="0" smtClean="0"/>
              <a:t> </a:t>
            </a:r>
            <a:r>
              <a:rPr sz="1700" dirty="0" err="1" smtClean="0"/>
              <a:t>Lösungen</a:t>
            </a:r>
            <a:endParaRPr sz="1700" dirty="0" smtClean="0"/>
          </a:p>
          <a:p>
            <a:pPr lvl="1"/>
            <a:r>
              <a:rPr sz="1700" dirty="0" smtClean="0"/>
              <a:t>Werbung auf EU-Ebene und in den Medien</a:t>
            </a:r>
          </a:p>
          <a:p>
            <a:pPr lvl="1"/>
            <a:r>
              <a:rPr sz="1700" dirty="0" smtClean="0"/>
              <a:t>Vernetzungsmöglichkeiten und </a:t>
            </a:r>
            <a:r>
              <a:rPr sz="1700" dirty="0" err="1" smtClean="0"/>
              <a:t>Austausch</a:t>
            </a:r>
            <a:r>
              <a:rPr sz="1700" dirty="0" smtClean="0"/>
              <a:t> </a:t>
            </a:r>
            <a:r>
              <a:rPr sz="1700" dirty="0" err="1" smtClean="0"/>
              <a:t>bewährter</a:t>
            </a:r>
            <a:r>
              <a:rPr lang="de-DE" sz="1700" dirty="0" smtClean="0"/>
              <a:t> </a:t>
            </a:r>
            <a:r>
              <a:rPr sz="1700" dirty="0" err="1" smtClean="0"/>
              <a:t>Praktiken</a:t>
            </a:r>
            <a:r>
              <a:rPr sz="1700" dirty="0" smtClean="0"/>
              <a:t> mit anderen Kampagnenpartnern</a:t>
            </a:r>
          </a:p>
          <a:p>
            <a:pPr lvl="1"/>
            <a:r>
              <a:rPr sz="1700" dirty="0" smtClean="0"/>
              <a:t>Einladungen zu Veranstaltungen der EU-OSHA</a:t>
            </a:r>
            <a:endParaRPr lang="de-DE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550" y="0"/>
            <a:ext cx="360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Europäischer Wettbewerb für gute praktische Lösungen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sz="1700" dirty="0" smtClean="0"/>
              <a:t>Anerkennung innovativer Lösungen für Sicherheit und Gesundheitsschutz bei der Arbeit</a:t>
            </a:r>
          </a:p>
          <a:p>
            <a:r>
              <a:rPr sz="1700" dirty="0" smtClean="0"/>
              <a:t>Auszeichnung von Unternehmen für erfolgreiche und nachhaltige Initiativen zur Förderung gesunder Arbeitsplätze für jedes Alter</a:t>
            </a:r>
          </a:p>
          <a:p>
            <a:r>
              <a:rPr lang="de-DE" sz="1700" dirty="0" smtClean="0"/>
              <a:t>Teilnahme von </a:t>
            </a:r>
            <a:r>
              <a:rPr sz="1700" dirty="0" err="1" smtClean="0"/>
              <a:t>Organisationen</a:t>
            </a:r>
            <a:r>
              <a:rPr sz="1700" dirty="0" smtClean="0"/>
              <a:t> und Unternehmen aus </a:t>
            </a:r>
            <a:r>
              <a:rPr sz="1700" dirty="0" err="1" smtClean="0"/>
              <a:t>folgenden</a:t>
            </a:r>
            <a:r>
              <a:rPr sz="1700" dirty="0" smtClean="0"/>
              <a:t> </a:t>
            </a:r>
            <a:r>
              <a:rPr sz="1700" dirty="0" err="1" smtClean="0"/>
              <a:t>Regionen</a:t>
            </a:r>
            <a:r>
              <a:rPr lang="de-DE" sz="1700" dirty="0"/>
              <a:t> </a:t>
            </a:r>
            <a:r>
              <a:rPr lang="de-DE" sz="1700" dirty="0" smtClean="0"/>
              <a:t>möglich</a:t>
            </a:r>
            <a:r>
              <a:rPr sz="1700" dirty="0" smtClean="0"/>
              <a:t>:</a:t>
            </a:r>
          </a:p>
          <a:p>
            <a:pPr lvl="1"/>
            <a:r>
              <a:rPr sz="1700" dirty="0" smtClean="0"/>
              <a:t>EU-Mitgliedstaaten</a:t>
            </a:r>
          </a:p>
          <a:p>
            <a:pPr lvl="1"/>
            <a:r>
              <a:rPr sz="1700" dirty="0" smtClean="0"/>
              <a:t>Kandidatenländer</a:t>
            </a:r>
          </a:p>
          <a:p>
            <a:pPr lvl="1"/>
            <a:r>
              <a:rPr sz="1700" dirty="0" smtClean="0"/>
              <a:t>potenzielle </a:t>
            </a:r>
            <a:r>
              <a:rPr lang="en-US" sz="1700" dirty="0" smtClean="0"/>
              <a:t>Kandidatenlä</a:t>
            </a:r>
            <a:r>
              <a:rPr sz="1700" dirty="0" smtClean="0"/>
              <a:t>nder</a:t>
            </a:r>
          </a:p>
          <a:p>
            <a:pPr lvl="1"/>
            <a:r>
              <a:rPr sz="1700" dirty="0" smtClean="0"/>
              <a:t>Europäische Freihandelszone (EFTA)</a:t>
            </a:r>
          </a:p>
          <a:p>
            <a:r>
              <a:rPr sz="1700" dirty="0" smtClean="0"/>
              <a:t>Zwei Stufen:</a:t>
            </a:r>
          </a:p>
          <a:p>
            <a:pPr lvl="1"/>
            <a:r>
              <a:rPr sz="1700" dirty="0" smtClean="0"/>
              <a:t>Nationale Ebene — die Focal Points </a:t>
            </a:r>
            <a:r>
              <a:rPr sz="1700" dirty="0" err="1" smtClean="0"/>
              <a:t>nominieren</a:t>
            </a:r>
            <a:r>
              <a:rPr sz="1700" dirty="0" smtClean="0"/>
              <a:t> </a:t>
            </a:r>
            <a:r>
              <a:rPr lang="de-DE" sz="1700" dirty="0" smtClean="0"/>
              <a:t>zwei </a:t>
            </a:r>
            <a:r>
              <a:rPr sz="1700" dirty="0" err="1" smtClean="0"/>
              <a:t>nationale</a:t>
            </a:r>
            <a:r>
              <a:rPr sz="1700" dirty="0" smtClean="0"/>
              <a:t> </a:t>
            </a:r>
            <a:r>
              <a:rPr sz="1700" dirty="0" err="1" smtClean="0"/>
              <a:t>Gewinner</a:t>
            </a:r>
            <a:r>
              <a:rPr lang="de-DE" sz="1700" dirty="0" smtClean="0"/>
              <a:t> für den europäischen Wettbewerb</a:t>
            </a:r>
            <a:endParaRPr sz="1700" dirty="0" smtClean="0"/>
          </a:p>
          <a:p>
            <a:pPr lvl="1"/>
            <a:r>
              <a:rPr sz="1700" dirty="0" smtClean="0"/>
              <a:t>Europäische Ebene — </a:t>
            </a:r>
            <a:r>
              <a:rPr lang="de-DE" sz="1700" dirty="0" smtClean="0"/>
              <a:t>Auswahl des europäischen Gewinners; paralleler Wettbewerb der europäischen </a:t>
            </a:r>
            <a:r>
              <a:rPr sz="1700" dirty="0" err="1" smtClean="0"/>
              <a:t>offizielle</a:t>
            </a:r>
            <a:r>
              <a:rPr lang="de-DE" sz="1700" dirty="0" smtClean="0"/>
              <a:t>n</a:t>
            </a:r>
            <a:r>
              <a:rPr sz="1700" dirty="0" smtClean="0"/>
              <a:t> </a:t>
            </a:r>
            <a:r>
              <a:rPr sz="1700" dirty="0" err="1" smtClean="0"/>
              <a:t>Kampagnenpartner</a:t>
            </a:r>
            <a:r>
              <a:rPr sz="1700" dirty="0" smtClean="0"/>
              <a:t> </a:t>
            </a:r>
            <a:endParaRPr lang="de-DE" sz="1700" dirty="0" smtClean="0"/>
          </a:p>
          <a:p>
            <a:r>
              <a:rPr lang="de-DE" sz="1700" dirty="0" smtClean="0"/>
              <a:t>Bekanntgabe der</a:t>
            </a:r>
            <a:r>
              <a:rPr sz="1700" dirty="0" smtClean="0"/>
              <a:t> </a:t>
            </a:r>
            <a:r>
              <a:rPr sz="1700" dirty="0" err="1" smtClean="0"/>
              <a:t>Gewinner</a:t>
            </a:r>
            <a:r>
              <a:rPr sz="1700" dirty="0" smtClean="0"/>
              <a:t> </a:t>
            </a:r>
            <a:r>
              <a:rPr lang="es-ES" sz="1700" dirty="0" err="1" smtClean="0"/>
              <a:t>und</a:t>
            </a:r>
            <a:r>
              <a:rPr lang="es-ES" sz="1700" dirty="0" smtClean="0"/>
              <a:t> </a:t>
            </a:r>
            <a:r>
              <a:rPr sz="1700" dirty="0" err="1" smtClean="0"/>
              <a:t>Preisverleihung</a:t>
            </a:r>
            <a:endParaRPr sz="1700" dirty="0" smtClean="0"/>
          </a:p>
          <a:p>
            <a:endParaRPr lang="de-DE" sz="1700" dirty="0" smtClean="0"/>
          </a:p>
          <a:p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4736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Publikationen zur Kampagne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3689952" cy="2817056"/>
          </a:xfrm>
        </p:spPr>
        <p:txBody>
          <a:bodyPr>
            <a:normAutofit fontScale="92500" lnSpcReduction="10000"/>
          </a:bodyPr>
          <a:lstStyle/>
          <a:p>
            <a:r>
              <a:rPr dirty="0" smtClean="0"/>
              <a:t>Leitfaden zur Kampagne</a:t>
            </a:r>
          </a:p>
          <a:p>
            <a:r>
              <a:rPr dirty="0" smtClean="0"/>
              <a:t>elektronischer Praxisleitfaden</a:t>
            </a:r>
          </a:p>
          <a:p>
            <a:r>
              <a:rPr dirty="0" err="1" smtClean="0"/>
              <a:t>Werbematerial</a:t>
            </a:r>
            <a:endParaRPr dirty="0" smtClean="0"/>
          </a:p>
          <a:p>
            <a:pPr lvl="1"/>
            <a:r>
              <a:rPr dirty="0" smtClean="0"/>
              <a:t>Broschüre</a:t>
            </a:r>
          </a:p>
          <a:p>
            <a:pPr lvl="1"/>
            <a:r>
              <a:rPr dirty="0" smtClean="0"/>
              <a:t>Prospekt zum Wettbewerb für gute praktische Lösungen</a:t>
            </a:r>
          </a:p>
          <a:p>
            <a:pPr lvl="1"/>
            <a:r>
              <a:rPr dirty="0" smtClean="0"/>
              <a:t>Poster</a:t>
            </a:r>
          </a:p>
          <a:p>
            <a:pPr lvl="1"/>
            <a:r>
              <a:rPr dirty="0" smtClean="0"/>
              <a:t>Video</a:t>
            </a:r>
          </a:p>
          <a:p>
            <a:pPr lvl="1"/>
            <a:r>
              <a:rPr dirty="0" smtClean="0"/>
              <a:t>Infografiken</a:t>
            </a:r>
          </a:p>
          <a:p>
            <a:pPr lvl="1"/>
            <a:r>
              <a:rPr dirty="0" smtClean="0"/>
              <a:t>Online-Banner, E-Mail-Signatur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1116000"/>
            <a:ext cx="3773512" cy="28810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700" dirty="0" smtClean="0"/>
              <a:t>Napo-Film</a:t>
            </a:r>
          </a:p>
          <a:p>
            <a:r>
              <a:rPr sz="1700" dirty="0" smtClean="0"/>
              <a:t>Materialien aus dem Pilotprojekt des Europäischen Parlaments „Sicherere und gesündere Arbeitsplätze in jedem Alter“</a:t>
            </a:r>
          </a:p>
          <a:p>
            <a:r>
              <a:rPr sz="1700" dirty="0" smtClean="0"/>
              <a:t>interaktives Online-Modul zur </a:t>
            </a:r>
            <a:r>
              <a:rPr lang="en-US" sz="1700" dirty="0" smtClean="0"/>
              <a:t>Gefä</a:t>
            </a:r>
            <a:r>
              <a:rPr sz="1700" dirty="0" smtClean="0"/>
              <a:t>hrdungsbeurteilung (OiRA)</a:t>
            </a:r>
          </a:p>
          <a:p>
            <a:r>
              <a:rPr sz="1700" dirty="0" smtClean="0"/>
              <a:t>Berichte</a:t>
            </a:r>
            <a:endParaRPr lang="de-DE" sz="1700" dirty="0"/>
          </a:p>
        </p:txBody>
      </p:sp>
      <p:grpSp>
        <p:nvGrpSpPr>
          <p:cNvPr id="8" name="Group 7"/>
          <p:cNvGrpSpPr/>
          <p:nvPr/>
        </p:nvGrpSpPr>
        <p:grpSpPr>
          <a:xfrm>
            <a:off x="5404934" y="3732686"/>
            <a:ext cx="2868570" cy="2199641"/>
            <a:chOff x="5055847" y="3697337"/>
            <a:chExt cx="3451762" cy="2646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2209" y="4153277"/>
              <a:ext cx="1425400" cy="2050458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55708">
              <a:off x="5690174" y="3697337"/>
              <a:ext cx="1890947" cy="2646837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5847" y="4015391"/>
              <a:ext cx="976448" cy="2050459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647">
            <a:off x="2510346" y="4141754"/>
            <a:ext cx="2185510" cy="1660120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2683">
            <a:off x="1447245" y="4070389"/>
            <a:ext cx="2149853" cy="16596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11479">
            <a:off x="782230" y="4090239"/>
            <a:ext cx="1083924" cy="1659600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Weitere Auskünfte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sz="1700" dirty="0" smtClean="0"/>
              <a:t>Mehr erfahren Sie auf der Kampagnenwebsite: </a:t>
            </a:r>
            <a:br>
              <a:rPr sz="1700" dirty="0" smtClean="0"/>
            </a:br>
            <a:r>
              <a:rPr lang="en-GB" sz="1700" u="sng" dirty="0" smtClean="0">
                <a:solidFill>
                  <a:schemeClr val="accent1"/>
                </a:solidFill>
                <a:hlinkClick r:id="rId3"/>
              </a:rPr>
              <a:t>www.healthy-workplaces.eu</a:t>
            </a:r>
            <a:r>
              <a:rPr lang="en-GB" sz="1700" u="sng" dirty="0" smtClean="0">
                <a:solidFill>
                  <a:schemeClr val="accent1"/>
                </a:solidFill>
              </a:rPr>
              <a:t>/de</a:t>
            </a:r>
            <a:r>
              <a:rPr sz="1700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de-DE" sz="1700" dirty="0" smtClean="0"/>
          </a:p>
          <a:p>
            <a:pPr marL="0" indent="0">
              <a:buNone/>
            </a:pPr>
            <a:endParaRPr lang="de-DE" sz="1700" dirty="0"/>
          </a:p>
          <a:p>
            <a:pPr marL="0" indent="0">
              <a:buNone/>
            </a:pPr>
            <a:endParaRPr lang="de-DE" sz="1700" dirty="0" smtClean="0"/>
          </a:p>
          <a:p>
            <a:r>
              <a:rPr sz="1700" dirty="0" smtClean="0"/>
              <a:t>Abonnieren Sie unseren Newsletter zur </a:t>
            </a:r>
            <a:r>
              <a:rPr sz="1700" dirty="0" err="1" smtClean="0"/>
              <a:t>Kampagne</a:t>
            </a:r>
            <a:r>
              <a:rPr sz="1700" dirty="0" smtClean="0"/>
              <a:t>:</a:t>
            </a:r>
            <a:r>
              <a:rPr sz="1700" dirty="0"/>
              <a:t/>
            </a:r>
            <a:br>
              <a:rPr sz="1700" dirty="0"/>
            </a:br>
            <a:r>
              <a:rPr lang="es-ES" sz="1700" u="sng" dirty="0">
                <a:hlinkClick r:id="rId4"/>
              </a:rPr>
              <a:t>https://healthy-workplaces.eu/en/healthy-workplaces-newsletter</a:t>
            </a:r>
            <a:r>
              <a:rPr sz="1700" dirty="0" smtClean="0"/>
              <a:t> </a:t>
            </a:r>
            <a:endParaRPr lang="de-DE" sz="1700" dirty="0"/>
          </a:p>
          <a:p>
            <a:pPr marL="0" indent="0">
              <a:buNone/>
            </a:pPr>
            <a:endParaRPr lang="de-DE" sz="1700" dirty="0"/>
          </a:p>
          <a:p>
            <a:r>
              <a:rPr sz="1700" dirty="0" smtClean="0"/>
              <a:t>Über unseren Auftritt in sozialen Netzwerken können Sie sich laufend </a:t>
            </a:r>
            <a:r>
              <a:rPr sz="1700" dirty="0" err="1" smtClean="0"/>
              <a:t>über</a:t>
            </a:r>
            <a:r>
              <a:rPr sz="1700" dirty="0" smtClean="0"/>
              <a:t> </a:t>
            </a:r>
            <a:r>
              <a:rPr sz="1700" dirty="0" err="1" smtClean="0"/>
              <a:t>Aktivitäten</a:t>
            </a:r>
            <a:r>
              <a:rPr sz="1700" dirty="0" smtClean="0"/>
              <a:t> und Veranstaltungen informieren:</a:t>
            </a:r>
          </a:p>
          <a:p>
            <a:pPr marL="0" indent="0">
              <a:buNone/>
            </a:pPr>
            <a:endParaRPr lang="de-DE" sz="1700" dirty="0" smtClean="0"/>
          </a:p>
          <a:p>
            <a:pPr marL="0" indent="0">
              <a:buNone/>
            </a:pPr>
            <a:endParaRPr lang="de-DE" sz="1700" dirty="0"/>
          </a:p>
          <a:p>
            <a:pPr marL="0" indent="0">
              <a:buNone/>
            </a:pPr>
            <a:endParaRPr lang="de-DE" sz="1700" dirty="0" smtClean="0"/>
          </a:p>
          <a:p>
            <a:r>
              <a:rPr sz="1700" dirty="0" smtClean="0"/>
              <a:t>Näheres zu Veranstaltungen in Ihrem Land erfahren Sie bei Ihrem nationalen Focal Point: </a:t>
            </a:r>
            <a:r>
              <a:rPr lang="en-GB" sz="1700" u="sng" dirty="0" smtClean="0">
                <a:solidFill>
                  <a:schemeClr val="tx1"/>
                </a:solidFill>
                <a:hlinkClick r:id="rId5"/>
              </a:rPr>
              <a:t>www.healthy-workplaces.eu/fops</a:t>
            </a:r>
            <a:r>
              <a:rPr sz="1700" dirty="0" smtClean="0"/>
              <a:t> </a:t>
            </a:r>
          </a:p>
          <a:p>
            <a:pPr marL="0" indent="0">
              <a:buNone/>
            </a:pPr>
            <a:endParaRPr lang="de-DE" sz="1700" u="sng" dirty="0" smtClean="0">
              <a:solidFill>
                <a:schemeClr val="tx1"/>
              </a:solidFill>
            </a:endParaRPr>
          </a:p>
          <a:p>
            <a:endParaRPr lang="de-DE" sz="1700" dirty="0"/>
          </a:p>
        </p:txBody>
      </p:sp>
      <p:pic>
        <p:nvPicPr>
          <p:cNvPr id="5" name="Picture 12" descr="https://lh4.googleusercontent.com/9Difi9bypu9-FoUsfFWpX6odYLLjXQk_q0aPxZBSFynecMOSLoKRKWRWIfZdXRGOdXMZCahrLBG6vWrwIeT-A26iDjTucgFVCP0Fuzr79BHW5kLJ3s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g.twimg.com/Twitter_logo_blu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2" y="4365104"/>
            <a:ext cx="531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cincoaescomunicacion.com/wp-content/uploads/2013/11/linkedin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874" y="436510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82" y="424800"/>
            <a:ext cx="3502791" cy="23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Kurzüberblick über die Kampagne</a:t>
            </a:r>
            <a:endParaRPr lang="de-D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0000" y="1116000"/>
            <a:ext cx="7560000" cy="3825168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 smtClean="0">
                <a:solidFill>
                  <a:schemeClr val="accent1"/>
                </a:solidFill>
              </a:rPr>
              <a:t>Koordination durch die </a:t>
            </a:r>
            <a:r>
              <a:rPr sz="1700" dirty="0" err="1" smtClean="0"/>
              <a:t>Europäische</a:t>
            </a:r>
            <a:r>
              <a:rPr sz="1700" dirty="0" smtClean="0"/>
              <a:t> Agentur für Sicherheit und Gesundheitsschutz am Arbeitsplatz (EU-OSHA) </a:t>
            </a:r>
            <a:endParaRPr lang="de-DE" sz="1700" dirty="0" smtClean="0"/>
          </a:p>
          <a:p>
            <a:r>
              <a:rPr lang="de-DE" sz="1700" dirty="0" smtClean="0">
                <a:solidFill>
                  <a:schemeClr val="accent1"/>
                </a:solidFill>
              </a:rPr>
              <a:t>Umsetzung in über </a:t>
            </a:r>
            <a:r>
              <a:rPr sz="1700" dirty="0" smtClean="0"/>
              <a:t>30 </a:t>
            </a:r>
            <a:r>
              <a:rPr sz="1700" dirty="0" err="1" smtClean="0"/>
              <a:t>Ländern</a:t>
            </a:r>
            <a:r>
              <a:rPr sz="1700" dirty="0" smtClean="0"/>
              <a:t> </a:t>
            </a:r>
            <a:endParaRPr lang="de-DE" sz="1700" dirty="0" smtClean="0"/>
          </a:p>
          <a:p>
            <a:r>
              <a:rPr lang="de-DE" sz="1700" dirty="0" smtClean="0">
                <a:solidFill>
                  <a:schemeClr val="accent1"/>
                </a:solidFill>
              </a:rPr>
              <a:t>Unterstützt durch ein Netzwerk unterschiedlicher Partner:</a:t>
            </a:r>
            <a:endParaRPr sz="1700" dirty="0" smtClean="0">
              <a:solidFill>
                <a:schemeClr val="accent1"/>
              </a:solidFill>
            </a:endParaRPr>
          </a:p>
          <a:p>
            <a:pPr lvl="1"/>
            <a:r>
              <a:rPr sz="1700" dirty="0" smtClean="0"/>
              <a:t>nationale Focal Points</a:t>
            </a:r>
          </a:p>
          <a:p>
            <a:pPr lvl="1"/>
            <a:r>
              <a:rPr sz="1700" dirty="0" smtClean="0"/>
              <a:t>offizielle Kampagnenpartner</a:t>
            </a:r>
          </a:p>
          <a:p>
            <a:pPr lvl="1"/>
            <a:r>
              <a:rPr sz="1700" dirty="0" smtClean="0"/>
              <a:t>europäische Sozialpartner </a:t>
            </a:r>
          </a:p>
          <a:p>
            <a:pPr lvl="1"/>
            <a:r>
              <a:rPr sz="1700" dirty="0" smtClean="0"/>
              <a:t>Medienpartner </a:t>
            </a:r>
          </a:p>
          <a:p>
            <a:pPr lvl="1"/>
            <a:r>
              <a:rPr sz="1700" dirty="0" smtClean="0"/>
              <a:t>Enterprise Europe Network </a:t>
            </a:r>
          </a:p>
          <a:p>
            <a:pPr lvl="1"/>
            <a:r>
              <a:rPr sz="1700" dirty="0" smtClean="0"/>
              <a:t>Organe und Einrichtungen der EU</a:t>
            </a:r>
          </a:p>
          <a:p>
            <a:pPr lvl="1"/>
            <a:r>
              <a:rPr sz="1700" dirty="0" smtClean="0"/>
              <a:t>andere EU-Agenturen</a:t>
            </a:r>
            <a:endParaRPr lang="de-DE" sz="17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4D5"/>
              </a:clrFrom>
              <a:clrTo>
                <a:srgbClr val="EEF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14" y="1701178"/>
            <a:ext cx="4457586" cy="49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r="25831"/>
          <a:stretch/>
        </p:blipFill>
        <p:spPr>
          <a:xfrm>
            <a:off x="6857872" y="3531944"/>
            <a:ext cx="1800200" cy="2921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1462" r="33537" b="10591"/>
          <a:stretch/>
        </p:blipFill>
        <p:spPr>
          <a:xfrm>
            <a:off x="5364088" y="3915054"/>
            <a:ext cx="1296144" cy="275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Ziele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/>
                </a:solidFill>
              </a:rPr>
              <a:t>der Kampagne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2" y="1412776"/>
            <a:ext cx="7722527" cy="324036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1700" dirty="0" smtClean="0">
                <a:solidFill>
                  <a:schemeClr val="accent1"/>
                </a:solidFill>
              </a:rPr>
              <a:t>Unterstützung gesundheitsfördernder Arbeit und des </a:t>
            </a:r>
            <a:r>
              <a:rPr sz="1700" dirty="0" err="1" smtClean="0"/>
              <a:t>gesunden</a:t>
            </a:r>
            <a:r>
              <a:rPr sz="1700" dirty="0" smtClean="0"/>
              <a:t> </a:t>
            </a:r>
            <a:r>
              <a:rPr sz="1700" dirty="0" err="1" smtClean="0"/>
              <a:t>Alterns</a:t>
            </a:r>
            <a:r>
              <a:rPr lang="de-DE" sz="1700" dirty="0" smtClean="0"/>
              <a:t> sowie</a:t>
            </a:r>
            <a:endParaRPr lang="de-DE" sz="1700" dirty="0" smtClean="0">
              <a:solidFill>
                <a:schemeClr val="accent2"/>
              </a:solidFill>
            </a:endParaRPr>
          </a:p>
          <a:p>
            <a:pPr lvl="0">
              <a:lnSpc>
                <a:spcPct val="80000"/>
              </a:lnSpc>
            </a:pPr>
            <a:r>
              <a:rPr lang="de-DE" sz="1700" dirty="0" smtClean="0">
                <a:solidFill>
                  <a:schemeClr val="accent1"/>
                </a:solidFill>
              </a:rPr>
              <a:t>Schärfung des Bewusstseins für die </a:t>
            </a:r>
            <a:r>
              <a:rPr sz="1700" dirty="0" err="1" smtClean="0"/>
              <a:t>Bedeutung</a:t>
            </a:r>
            <a:r>
              <a:rPr sz="1700" dirty="0" smtClean="0"/>
              <a:t> von Prävention während des </a:t>
            </a:r>
            <a:r>
              <a:rPr sz="1700" dirty="0" err="1" smtClean="0"/>
              <a:t>gesamten</a:t>
            </a:r>
            <a:r>
              <a:rPr sz="1700" dirty="0" smtClean="0"/>
              <a:t> </a:t>
            </a:r>
            <a:r>
              <a:rPr sz="1700" dirty="0" err="1" smtClean="0"/>
              <a:t>Erwerbslebens</a:t>
            </a:r>
            <a:endParaRPr lang="de-DE" sz="1700" dirty="0">
              <a:solidFill>
                <a:schemeClr val="accent4"/>
              </a:solidFill>
            </a:endParaRPr>
          </a:p>
          <a:p>
            <a:pPr lvl="0">
              <a:lnSpc>
                <a:spcPct val="80000"/>
              </a:lnSpc>
            </a:pPr>
            <a:r>
              <a:rPr lang="de-DE" sz="1700" dirty="0"/>
              <a:t>Bereitstellung von Informationen und Handlungshilfen für </a:t>
            </a:r>
            <a:r>
              <a:rPr lang="de-DE" sz="1700" dirty="0" smtClean="0"/>
              <a:t>Arbeitgeber und Arbeitnehmer zum Thema Sicherheit </a:t>
            </a:r>
            <a:r>
              <a:rPr lang="de-DE" sz="1700" dirty="0"/>
              <a:t>und </a:t>
            </a:r>
            <a:r>
              <a:rPr lang="de-DE" sz="1700" dirty="0" smtClean="0"/>
              <a:t>Gesundheit </a:t>
            </a:r>
            <a:r>
              <a:rPr lang="de-DE" sz="1700" dirty="0" smtClean="0">
                <a:solidFill>
                  <a:schemeClr val="accent1"/>
                </a:solidFill>
              </a:rPr>
              <a:t>bei </a:t>
            </a:r>
            <a:r>
              <a:rPr lang="de-DE" sz="1700" dirty="0">
                <a:solidFill>
                  <a:schemeClr val="accent1"/>
                </a:solidFill>
              </a:rPr>
              <a:t>der </a:t>
            </a:r>
            <a:r>
              <a:rPr lang="de-DE" sz="1700" dirty="0" smtClean="0">
                <a:solidFill>
                  <a:schemeClr val="accent1"/>
                </a:solidFill>
              </a:rPr>
              <a:t>Arbeit im Zusammenhang mit einer alternden Erwerbsbevölkerung </a:t>
            </a:r>
            <a:r>
              <a:rPr sz="1700" dirty="0" smtClean="0">
                <a:solidFill>
                  <a:schemeClr val="accent1"/>
                </a:solidFill>
              </a:rPr>
              <a:t>(</a:t>
            </a:r>
            <a:r>
              <a:rPr lang="de-DE" sz="1700" dirty="0" smtClean="0">
                <a:solidFill>
                  <a:schemeClr val="accent1"/>
                </a:solidFill>
              </a:rPr>
              <a:t>insbesondere</a:t>
            </a:r>
            <a:r>
              <a:rPr sz="1700" dirty="0" smtClean="0">
                <a:solidFill>
                  <a:schemeClr val="accent1"/>
                </a:solidFill>
              </a:rPr>
              <a:t> in KMU)</a:t>
            </a:r>
          </a:p>
          <a:p>
            <a:pPr>
              <a:lnSpc>
                <a:spcPct val="80000"/>
              </a:lnSpc>
            </a:pPr>
            <a:r>
              <a:rPr sz="1700" dirty="0" smtClean="0"/>
              <a:t>Förderung des Austauschs von </a:t>
            </a:r>
            <a:r>
              <a:rPr lang="fr-LU" sz="1700" dirty="0" err="1"/>
              <a:t>Informationen</a:t>
            </a:r>
            <a:r>
              <a:rPr lang="fr-LU" sz="1700" dirty="0"/>
              <a:t> </a:t>
            </a:r>
            <a:r>
              <a:rPr lang="fr-LU" sz="1700" dirty="0" err="1"/>
              <a:t>und</a:t>
            </a:r>
            <a:r>
              <a:rPr lang="fr-LU" sz="1700" dirty="0"/>
              <a:t> </a:t>
            </a:r>
            <a:r>
              <a:rPr lang="fr-LU" sz="1700" dirty="0" err="1"/>
              <a:t>guten</a:t>
            </a:r>
            <a:r>
              <a:rPr lang="fr-LU" sz="1700" dirty="0"/>
              <a:t> </a:t>
            </a:r>
            <a:r>
              <a:rPr lang="fr-LU" sz="1700" dirty="0" err="1"/>
              <a:t>praktischen</a:t>
            </a:r>
            <a:r>
              <a:rPr lang="fr-LU" sz="1700" dirty="0"/>
              <a:t> </a:t>
            </a:r>
            <a:r>
              <a:rPr lang="fr-LU" sz="1700" dirty="0" err="1"/>
              <a:t>Lösungen</a:t>
            </a:r>
            <a:endParaRPr lang="fr-LU" sz="1700" dirty="0"/>
          </a:p>
          <a:p>
            <a:pPr marL="0" lvl="0" indent="0">
              <a:lnSpc>
                <a:spcPct val="80000"/>
              </a:lnSpc>
              <a:buNone/>
            </a:pPr>
            <a:r>
              <a:rPr sz="1700" dirty="0"/>
              <a:t/>
            </a:r>
            <a:br>
              <a:rPr sz="1700" dirty="0"/>
            </a:br>
            <a:r>
              <a:rPr sz="1700" dirty="0" smtClean="0"/>
              <a:t/>
            </a:r>
            <a:br>
              <a:rPr sz="1700" dirty="0" smtClean="0"/>
            </a:b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9141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938424" cy="489600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Warum die Kampagne?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57632"/>
            <a:ext cx="7920880" cy="3263456"/>
          </a:xfrm>
        </p:spPr>
        <p:txBody>
          <a:bodyPr>
            <a:normAutofit/>
          </a:bodyPr>
          <a:lstStyle/>
          <a:p>
            <a:r>
              <a:rPr sz="1700" dirty="0" smtClean="0"/>
              <a:t>Die Arbeitskräfte in Europa werden immer </a:t>
            </a:r>
            <a:r>
              <a:rPr sz="1700" dirty="0" err="1" smtClean="0"/>
              <a:t>älter</a:t>
            </a:r>
            <a:r>
              <a:rPr sz="1700" dirty="0" smtClean="0"/>
              <a:t> </a:t>
            </a:r>
            <a:r>
              <a:rPr lang="de-DE" sz="1700" dirty="0">
                <a:sym typeface="Symbol"/>
              </a:rPr>
              <a:t></a:t>
            </a:r>
            <a:r>
              <a:rPr sz="1700" dirty="0" smtClean="0"/>
              <a:t> das Erwerbsleben </a:t>
            </a:r>
            <a:r>
              <a:rPr sz="1700" dirty="0" err="1" smtClean="0"/>
              <a:t>verlängert</a:t>
            </a:r>
            <a:r>
              <a:rPr sz="1700" dirty="0" smtClean="0"/>
              <a:t> </a:t>
            </a:r>
            <a:r>
              <a:rPr sz="1700" dirty="0" err="1" smtClean="0"/>
              <a:t>sich</a:t>
            </a:r>
            <a:r>
              <a:rPr lang="de-DE" sz="1700" dirty="0" smtClean="0"/>
              <a:t>.</a:t>
            </a:r>
            <a:r>
              <a:rPr sz="1700" dirty="0" smtClean="0"/>
              <a:t> </a:t>
            </a:r>
          </a:p>
          <a:p>
            <a:r>
              <a:rPr sz="1700" dirty="0" smtClean="0"/>
              <a:t>Herausforderungen des demografischen Wandels:</a:t>
            </a:r>
          </a:p>
          <a:p>
            <a:pPr lvl="1"/>
            <a:r>
              <a:rPr lang="de-DE" sz="1700" dirty="0" smtClean="0"/>
              <a:t>zunehmender </a:t>
            </a:r>
            <a:r>
              <a:rPr sz="1700" dirty="0" err="1" smtClean="0"/>
              <a:t>Arbeitskräftemangel</a:t>
            </a:r>
            <a:endParaRPr sz="1700" dirty="0" smtClean="0"/>
          </a:p>
          <a:p>
            <a:pPr lvl="1"/>
            <a:r>
              <a:rPr lang="de-DE" sz="1700" dirty="0"/>
              <a:t>i</a:t>
            </a:r>
            <a:r>
              <a:rPr lang="de-DE" sz="1700" dirty="0" smtClean="0"/>
              <a:t>nsbesondere </a:t>
            </a:r>
            <a:r>
              <a:rPr sz="1700" dirty="0" err="1" smtClean="0"/>
              <a:t>Mangel</a:t>
            </a:r>
            <a:r>
              <a:rPr sz="1700" dirty="0" smtClean="0"/>
              <a:t> an </a:t>
            </a:r>
            <a:r>
              <a:rPr sz="1700" dirty="0" err="1" smtClean="0"/>
              <a:t>qualifizierten</a:t>
            </a:r>
            <a:r>
              <a:rPr sz="1700" dirty="0" smtClean="0"/>
              <a:t> </a:t>
            </a:r>
            <a:r>
              <a:rPr lang="de-DE" sz="1700" dirty="0" smtClean="0"/>
              <a:t>Fach</a:t>
            </a:r>
            <a:r>
              <a:rPr sz="1700" dirty="0" err="1" smtClean="0"/>
              <a:t>kräften</a:t>
            </a:r>
            <a:endParaRPr sz="1700" dirty="0" smtClean="0"/>
          </a:p>
          <a:p>
            <a:pPr lvl="1"/>
            <a:r>
              <a:rPr lang="de-DE" sz="1700" dirty="0"/>
              <a:t>w</a:t>
            </a:r>
            <a:r>
              <a:rPr lang="de-DE" sz="1700" dirty="0" smtClean="0"/>
              <a:t>achsende Zahl von Erwerbstätigen mit </a:t>
            </a:r>
            <a:r>
              <a:rPr sz="1700" dirty="0" err="1" smtClean="0"/>
              <a:t>gesundheitlichen</a:t>
            </a:r>
            <a:r>
              <a:rPr sz="1700" dirty="0" smtClean="0"/>
              <a:t> </a:t>
            </a:r>
            <a:r>
              <a:rPr sz="1700" dirty="0" err="1" smtClean="0"/>
              <a:t>Problemen</a:t>
            </a:r>
            <a:r>
              <a:rPr sz="1700" dirty="0" smtClean="0"/>
              <a:t>/</a:t>
            </a:r>
            <a:r>
              <a:rPr lang="de-DE" sz="1700" dirty="0" smtClean="0"/>
              <a:t> </a:t>
            </a:r>
            <a:r>
              <a:rPr sz="1700" dirty="0" err="1" smtClean="0"/>
              <a:t>chronischen</a:t>
            </a:r>
            <a:r>
              <a:rPr sz="1700" dirty="0" smtClean="0"/>
              <a:t> </a:t>
            </a:r>
            <a:r>
              <a:rPr sz="1700" dirty="0" err="1" smtClean="0"/>
              <a:t>Krankheiten</a:t>
            </a:r>
            <a:endParaRPr lang="de-DE" sz="1700" dirty="0"/>
          </a:p>
          <a:p>
            <a:pPr lvl="1"/>
            <a:r>
              <a:rPr sz="1700" dirty="0" smtClean="0"/>
              <a:t>Be</a:t>
            </a:r>
            <a:r>
              <a:rPr lang="de-DE" sz="1700" dirty="0" err="1" smtClean="0"/>
              <a:t>fürchtungen</a:t>
            </a:r>
            <a:r>
              <a:rPr lang="de-DE" sz="1700" dirty="0" smtClean="0"/>
              <a:t>:</a:t>
            </a:r>
            <a:r>
              <a:rPr sz="1700" dirty="0" smtClean="0"/>
              <a:t> </a:t>
            </a:r>
            <a:r>
              <a:rPr lang="de-DE" sz="1700" dirty="0" smtClean="0"/>
              <a:t>sinkende</a:t>
            </a:r>
            <a:r>
              <a:rPr sz="1700" dirty="0" smtClean="0"/>
              <a:t> Produktivität und </a:t>
            </a:r>
            <a:r>
              <a:rPr lang="de-DE" sz="1700" dirty="0" smtClean="0"/>
              <a:t>steigende </a:t>
            </a:r>
            <a:r>
              <a:rPr sz="1700" dirty="0" err="1" smtClean="0"/>
              <a:t>Fehlzeiten</a:t>
            </a:r>
            <a:endParaRPr lang="de-DE" sz="1700" dirty="0" smtClean="0">
              <a:solidFill>
                <a:srgbClr val="FF0000"/>
              </a:solidFill>
            </a:endParaRPr>
          </a:p>
          <a:p>
            <a:r>
              <a:rPr lang="de-DE" sz="1700" dirty="0" smtClean="0"/>
              <a:t>Die betriebliche Umsetzung von </a:t>
            </a:r>
            <a:r>
              <a:rPr sz="1700" dirty="0" err="1" smtClean="0"/>
              <a:t>Sicherheit</a:t>
            </a:r>
            <a:r>
              <a:rPr sz="1700" dirty="0" smtClean="0"/>
              <a:t> und </a:t>
            </a:r>
            <a:r>
              <a:rPr lang="de-DE" sz="1700" dirty="0" smtClean="0"/>
              <a:t>G</a:t>
            </a:r>
            <a:r>
              <a:rPr sz="1700" dirty="0" err="1" smtClean="0"/>
              <a:t>esundheit</a:t>
            </a:r>
            <a:r>
              <a:rPr lang="de-DE" sz="1700" dirty="0" smtClean="0"/>
              <a:t> bei der Arbeit</a:t>
            </a:r>
            <a:r>
              <a:rPr sz="1700" dirty="0" smtClean="0"/>
              <a:t> im Zusammenhang mit einer </a:t>
            </a:r>
            <a:r>
              <a:rPr sz="1700" dirty="0" err="1" smtClean="0"/>
              <a:t>alternden</a:t>
            </a:r>
            <a:r>
              <a:rPr sz="1700" dirty="0" smtClean="0"/>
              <a:t> </a:t>
            </a:r>
            <a:r>
              <a:rPr lang="de-DE" sz="1700" dirty="0" smtClean="0"/>
              <a:t>Erwerbsbevölkerung </a:t>
            </a:r>
            <a:r>
              <a:rPr sz="1700" dirty="0" err="1" smtClean="0"/>
              <a:t>erfordert</a:t>
            </a:r>
            <a:r>
              <a:rPr sz="1700" dirty="0" smtClean="0"/>
              <a:t> ein </a:t>
            </a:r>
            <a:r>
              <a:rPr sz="1700" dirty="0" err="1" smtClean="0"/>
              <a:t>multidisziplinäres</a:t>
            </a:r>
            <a:r>
              <a:rPr sz="1700" dirty="0" smtClean="0"/>
              <a:t> </a:t>
            </a:r>
            <a:r>
              <a:rPr sz="1700" dirty="0" err="1" smtClean="0"/>
              <a:t>Konzept</a:t>
            </a:r>
            <a:r>
              <a:rPr lang="de-DE" sz="1700" dirty="0" smtClean="0"/>
              <a:t> </a:t>
            </a:r>
            <a:r>
              <a:rPr sz="1700" dirty="0" smtClean="0"/>
              <a:t>...</a:t>
            </a:r>
            <a:endParaRPr lang="de-DE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4221088"/>
            <a:ext cx="3808486" cy="2039416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3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370472" cy="489600"/>
          </a:xfrm>
        </p:spPr>
        <p:txBody>
          <a:bodyPr/>
          <a:lstStyle/>
          <a:p>
            <a:r>
              <a:rPr dirty="0" smtClean="0"/>
              <a:t>Prävention während des gesamten Erwerbslebens — </a:t>
            </a:r>
            <a:r>
              <a:rPr lang="de-DE" dirty="0" smtClean="0"/>
              <a:t>ein </a:t>
            </a:r>
            <a:r>
              <a:rPr dirty="0" err="1" smtClean="0"/>
              <a:t>ganzheitliche</a:t>
            </a:r>
            <a:r>
              <a:rPr lang="de-DE" dirty="0" smtClean="0"/>
              <a:t>r</a:t>
            </a:r>
            <a:r>
              <a:rPr dirty="0" smtClean="0"/>
              <a:t> </a:t>
            </a:r>
            <a:r>
              <a:rPr lang="de-DE" dirty="0" smtClean="0"/>
              <a:t>Ansatz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700" dirty="0" smtClean="0"/>
              <a:t>Die </a:t>
            </a:r>
            <a:r>
              <a:rPr sz="1700" dirty="0" smtClean="0"/>
              <a:t>Gesundheit </a:t>
            </a:r>
            <a:r>
              <a:rPr sz="1700" dirty="0" err="1" smtClean="0"/>
              <a:t>i</a:t>
            </a:r>
            <a:r>
              <a:rPr lang="de-DE" sz="1700" dirty="0"/>
              <a:t>m</a:t>
            </a:r>
            <a:r>
              <a:rPr sz="1700" dirty="0" smtClean="0"/>
              <a:t> späteren Leben wird von den Arbeitsbedingungen in früheren </a:t>
            </a:r>
            <a:r>
              <a:rPr sz="1700" dirty="0" err="1" smtClean="0"/>
              <a:t>Lebensphasen</a:t>
            </a:r>
            <a:r>
              <a:rPr sz="1700" dirty="0" smtClean="0"/>
              <a:t> </a:t>
            </a:r>
            <a:r>
              <a:rPr sz="1700" dirty="0" err="1" smtClean="0"/>
              <a:t>beeinflusst</a:t>
            </a:r>
            <a:r>
              <a:rPr lang="de-DE" sz="1700" dirty="0" smtClean="0"/>
              <a:t>.</a:t>
            </a:r>
            <a:endParaRPr lang="de-DE" sz="1700" dirty="0" smtClean="0">
              <a:solidFill>
                <a:srgbClr val="FF0000"/>
              </a:solidFill>
            </a:endParaRPr>
          </a:p>
          <a:p>
            <a:r>
              <a:rPr sz="1700" dirty="0" smtClean="0"/>
              <a:t>Die Verhütung von Arbeitsunfällen, gesundheitlichen Problemen und Berufskrankheiten ist während des gesamten </a:t>
            </a:r>
            <a:r>
              <a:rPr sz="1700" dirty="0" err="1" smtClean="0"/>
              <a:t>Erwerbslebens</a:t>
            </a:r>
            <a:r>
              <a:rPr sz="1700" dirty="0" smtClean="0"/>
              <a:t> </a:t>
            </a:r>
            <a:r>
              <a:rPr sz="1700" dirty="0" err="1" smtClean="0"/>
              <a:t>unabdingbar</a:t>
            </a:r>
            <a:r>
              <a:rPr lang="de-DE" sz="1700" dirty="0" smtClean="0"/>
              <a:t>.</a:t>
            </a:r>
            <a:endParaRPr sz="1700" dirty="0" smtClean="0"/>
          </a:p>
          <a:p>
            <a:r>
              <a:rPr sz="1700" dirty="0" err="1" smtClean="0"/>
              <a:t>Ganzheitliche</a:t>
            </a:r>
            <a:r>
              <a:rPr lang="de-DE" sz="1700" dirty="0" smtClean="0"/>
              <a:t>r</a:t>
            </a:r>
            <a:r>
              <a:rPr sz="1700" dirty="0" smtClean="0"/>
              <a:t> </a:t>
            </a:r>
            <a:r>
              <a:rPr lang="de-DE" sz="1700" dirty="0" smtClean="0"/>
              <a:t>Ansatz</a:t>
            </a:r>
            <a:r>
              <a:rPr sz="1700" dirty="0" smtClean="0"/>
              <a:t> unter Einbeziehung von:</a:t>
            </a:r>
          </a:p>
          <a:p>
            <a:pPr lvl="1"/>
            <a:r>
              <a:rPr sz="1700" dirty="0" smtClean="0"/>
              <a:t>Arbeitsumfeld und Arbeitsorganisation</a:t>
            </a:r>
          </a:p>
          <a:p>
            <a:pPr lvl="1"/>
            <a:r>
              <a:rPr sz="1700" dirty="0" smtClean="0"/>
              <a:t>Ausbildung und lebenslanges Lernen</a:t>
            </a:r>
          </a:p>
          <a:p>
            <a:pPr lvl="1"/>
            <a:r>
              <a:rPr sz="1700" dirty="0" smtClean="0"/>
              <a:t>Mitarbeiterführung</a:t>
            </a:r>
            <a:endParaRPr lang="de-DE" sz="1700" dirty="0"/>
          </a:p>
          <a:p>
            <a:pPr lvl="1"/>
            <a:r>
              <a:rPr sz="1700" dirty="0" smtClean="0"/>
              <a:t>Vereinbarkeit von Berufs- und </a:t>
            </a:r>
            <a:r>
              <a:rPr lang="en-US" sz="1700" dirty="0"/>
              <a:t/>
            </a:r>
            <a:br>
              <a:rPr lang="en-US" sz="1700" dirty="0"/>
            </a:br>
            <a:r>
              <a:rPr sz="1700" dirty="0" err="1" smtClean="0"/>
              <a:t>Privatleben</a:t>
            </a:r>
            <a:endParaRPr sz="1700" dirty="0" smtClean="0"/>
          </a:p>
          <a:p>
            <a:pPr lvl="1"/>
            <a:r>
              <a:rPr sz="1700" dirty="0" smtClean="0"/>
              <a:t>Motivation</a:t>
            </a:r>
          </a:p>
          <a:p>
            <a:pPr lvl="1"/>
            <a:r>
              <a:rPr sz="1700" dirty="0" err="1" smtClean="0"/>
              <a:t>beruflichen</a:t>
            </a:r>
            <a:r>
              <a:rPr sz="1700" dirty="0" smtClean="0"/>
              <a:t> </a:t>
            </a:r>
            <a:r>
              <a:rPr sz="1700" dirty="0" err="1" smtClean="0"/>
              <a:t>Entwicklungsmöglichkeiten</a:t>
            </a:r>
            <a:endParaRPr sz="1700" dirty="0" smtClean="0"/>
          </a:p>
          <a:p>
            <a:pPr lvl="1"/>
            <a:endParaRPr lang="de-DE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70798"/>
            <a:ext cx="3528392" cy="35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50000" y="260648"/>
            <a:ext cx="7561263" cy="490537"/>
          </a:xfrm>
        </p:spPr>
        <p:txBody>
          <a:bodyPr/>
          <a:lstStyle/>
          <a:p>
            <a:r>
              <a:rPr dirty="0" smtClean="0"/>
              <a:t>Konzept der </a:t>
            </a:r>
            <a:r>
              <a:rPr dirty="0" err="1" smtClean="0"/>
              <a:t>Arbeitsfähigkeit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00" y="1116000"/>
            <a:ext cx="8082440" cy="49772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700" dirty="0" smtClean="0"/>
              <a:t>Konzept der Arbeitsfähigkeit — Gleichgewicht zwischen Arbeitsanforderungen und individuellen Ressourcen</a:t>
            </a:r>
          </a:p>
          <a:p>
            <a:r>
              <a:rPr sz="1700" dirty="0" smtClean="0"/>
              <a:t>Arbeitsanforderungen, beeinflusst von:</a:t>
            </a:r>
          </a:p>
          <a:p>
            <a:pPr lvl="1"/>
            <a:r>
              <a:rPr sz="1700" dirty="0" smtClean="0"/>
              <a:t>Arbeitsinhalt, Arbeitsbelastung und Arbeitsorganisation</a:t>
            </a:r>
          </a:p>
          <a:p>
            <a:pPr lvl="1"/>
            <a:r>
              <a:rPr sz="1700" dirty="0" smtClean="0"/>
              <a:t>Arbeitsumfeld und Gemeinschaft der Beschäftigten</a:t>
            </a:r>
          </a:p>
          <a:p>
            <a:pPr lvl="1"/>
            <a:r>
              <a:rPr sz="1700" dirty="0" smtClean="0"/>
              <a:t>Mitarbeiterführung</a:t>
            </a:r>
          </a:p>
          <a:p>
            <a:r>
              <a:rPr sz="1700" dirty="0" smtClean="0"/>
              <a:t>Individuelle Ressourcen, abhängig von:</a:t>
            </a:r>
          </a:p>
          <a:p>
            <a:pPr lvl="1"/>
            <a:r>
              <a:rPr sz="1700" dirty="0" smtClean="0"/>
              <a:t>Gesundheit und funktionalen Fertigkeiten </a:t>
            </a:r>
          </a:p>
          <a:p>
            <a:pPr lvl="1"/>
            <a:r>
              <a:rPr sz="1700" dirty="0" smtClean="0"/>
              <a:t>Qualifikationen und Kompetenzen</a:t>
            </a:r>
          </a:p>
          <a:p>
            <a:pPr lvl="1"/>
            <a:r>
              <a:rPr sz="1700" dirty="0" smtClean="0"/>
              <a:t>Werten, Einstellungen und Motivation</a:t>
            </a:r>
          </a:p>
          <a:p>
            <a:r>
              <a:rPr sz="1700" dirty="0" smtClean="0"/>
              <a:t>Förderung der Arbeitsfähigkeit erfordert:</a:t>
            </a:r>
          </a:p>
          <a:p>
            <a:pPr lvl="1"/>
            <a:r>
              <a:rPr sz="1700" dirty="0" smtClean="0"/>
              <a:t>gute Mitarbeiterführung</a:t>
            </a:r>
          </a:p>
          <a:p>
            <a:pPr lvl="1"/>
            <a:r>
              <a:rPr sz="1700" dirty="0" smtClean="0"/>
              <a:t>Beteiligung der Arbeitnehmer</a:t>
            </a:r>
          </a:p>
          <a:p>
            <a:pPr lvl="1"/>
            <a:r>
              <a:rPr sz="1700" dirty="0" smtClean="0"/>
              <a:t>Zusammenarbeit zwischen Führungskräften und </a:t>
            </a:r>
            <a:r>
              <a:rPr lang="de-DE" sz="1700" dirty="0" smtClean="0"/>
              <a:t/>
            </a:r>
            <a:br>
              <a:rPr lang="de-DE" sz="1700" dirty="0" smtClean="0"/>
            </a:br>
            <a:r>
              <a:rPr sz="1700" dirty="0" err="1" smtClean="0"/>
              <a:t>Beschäftigten</a:t>
            </a:r>
            <a:endParaRPr sz="1700" dirty="0" smtClean="0"/>
          </a:p>
          <a:p>
            <a:r>
              <a:rPr lang="de-DE" sz="1700" dirty="0" smtClean="0"/>
              <a:t>Work </a:t>
            </a:r>
            <a:r>
              <a:rPr lang="de-DE" sz="1700" dirty="0" err="1" smtClean="0"/>
              <a:t>Ability</a:t>
            </a:r>
            <a:r>
              <a:rPr lang="de-DE" sz="1700" dirty="0" smtClean="0"/>
              <a:t> Index (WAI)</a:t>
            </a:r>
            <a:endParaRPr sz="1700" dirty="0" smtClean="0"/>
          </a:p>
          <a:p>
            <a:pPr marL="252000" lvl="1" indent="0">
              <a:buFont typeface="Arial" pitchFamily="34" charset="0"/>
              <a:buNone/>
            </a:pPr>
            <a:endParaRPr lang="de-DE" sz="1700" dirty="0" smtClean="0"/>
          </a:p>
          <a:p>
            <a:endParaRPr lang="de-DE" sz="1700" dirty="0" smtClean="0"/>
          </a:p>
        </p:txBody>
      </p:sp>
    </p:spTree>
    <p:extLst>
      <p:ext uri="{BB962C8B-B14F-4D97-AF65-F5344CB8AC3E}">
        <p14:creationId xmlns:p14="http://schemas.microsoft.com/office/powerpoint/2010/main" val="3547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err="1" smtClean="0"/>
              <a:t>Diversität</a:t>
            </a:r>
            <a:r>
              <a:rPr lang="es-ES" dirty="0" smtClean="0"/>
              <a:t>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dirty="0" err="1" smtClean="0"/>
              <a:t>Gefährdungsbeurteilung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000" y="1340768"/>
            <a:ext cx="6858304" cy="4248472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 smtClean="0"/>
              <a:t>Gefährdungsbeurteilung ist der </a:t>
            </a:r>
            <a:r>
              <a:rPr lang="en-GB" sz="1700" dirty="0" err="1" smtClean="0"/>
              <a:t>Eckpfeiler</a:t>
            </a:r>
            <a:r>
              <a:rPr lang="en-GB" sz="1700" dirty="0" smtClean="0"/>
              <a:t> des</a:t>
            </a:r>
            <a:r>
              <a:rPr lang="en-US" sz="1700" dirty="0"/>
              <a:t> </a:t>
            </a:r>
            <a:r>
              <a:rPr lang="en-GB" sz="1700" dirty="0" err="1" smtClean="0"/>
              <a:t>Sicherheits</a:t>
            </a:r>
            <a:r>
              <a:rPr lang="en-GB" sz="1700" dirty="0" smtClean="0"/>
              <a:t>- </a:t>
            </a:r>
            <a:br>
              <a:rPr lang="en-GB" sz="1700" dirty="0" smtClean="0"/>
            </a:br>
            <a:r>
              <a:rPr lang="en-GB" sz="1700" dirty="0" smtClean="0"/>
              <a:t>und Gesundheitsschutzmanagements in Europa.</a:t>
            </a:r>
          </a:p>
          <a:p>
            <a:r>
              <a:rPr lang="en-GB" sz="1700" dirty="0" smtClean="0"/>
              <a:t>Unterschiede zwischen Menschen berücksichtigen, insbesondere:</a:t>
            </a:r>
          </a:p>
          <a:p>
            <a:pPr lvl="1">
              <a:lnSpc>
                <a:spcPct val="80000"/>
              </a:lnSpc>
            </a:pPr>
            <a:r>
              <a:rPr lang="en-GB" sz="1700" dirty="0"/>
              <a:t>Alter</a:t>
            </a:r>
          </a:p>
          <a:p>
            <a:pPr lvl="1">
              <a:lnSpc>
                <a:spcPct val="80000"/>
              </a:lnSpc>
            </a:pPr>
            <a:r>
              <a:rPr lang="en-GB" sz="1700" dirty="0"/>
              <a:t>Geschlecht</a:t>
            </a:r>
          </a:p>
          <a:p>
            <a:pPr lvl="1">
              <a:lnSpc>
                <a:spcPct val="80000"/>
              </a:lnSpc>
            </a:pPr>
            <a:r>
              <a:rPr lang="en-GB" sz="1700" dirty="0"/>
              <a:t>Beeinträchtigung</a:t>
            </a:r>
          </a:p>
          <a:p>
            <a:pPr lvl="1">
              <a:lnSpc>
                <a:spcPct val="80000"/>
              </a:lnSpc>
            </a:pPr>
            <a:r>
              <a:rPr lang="en-GB" sz="1700" dirty="0"/>
              <a:t>Migrationshintergrund</a:t>
            </a:r>
          </a:p>
          <a:p>
            <a:r>
              <a:rPr lang="en-GB" sz="1700" dirty="0" err="1" smtClean="0"/>
              <a:t>Bei</a:t>
            </a:r>
            <a:r>
              <a:rPr lang="en-GB" sz="1700" dirty="0" smtClean="0"/>
              <a:t> </a:t>
            </a:r>
            <a:r>
              <a:rPr lang="en-GB" sz="1700" dirty="0" err="1" smtClean="0"/>
              <a:t>jungen</a:t>
            </a:r>
            <a:r>
              <a:rPr lang="en-GB" sz="1700" dirty="0" smtClean="0"/>
              <a:t> </a:t>
            </a:r>
            <a:r>
              <a:rPr lang="en-GB" sz="1700" dirty="0" err="1" smtClean="0"/>
              <a:t>wie</a:t>
            </a:r>
            <a:r>
              <a:rPr lang="en-GB" sz="1700" dirty="0" smtClean="0"/>
              <a:t> </a:t>
            </a:r>
            <a:r>
              <a:rPr lang="en-GB" sz="1700" dirty="0" err="1" smtClean="0"/>
              <a:t>älteren</a:t>
            </a:r>
            <a:r>
              <a:rPr lang="en-GB" sz="1700" dirty="0" smtClean="0"/>
              <a:t> </a:t>
            </a:r>
            <a:r>
              <a:rPr lang="en-GB" sz="1700" dirty="0" err="1" smtClean="0"/>
              <a:t>Arbeitnehmern</a:t>
            </a:r>
            <a:r>
              <a:rPr lang="en-GB" sz="1700" dirty="0" smtClean="0"/>
              <a:t> zu berücksichtigen:</a:t>
            </a:r>
          </a:p>
          <a:p>
            <a:pPr lvl="1">
              <a:lnSpc>
                <a:spcPct val="80000"/>
              </a:lnSpc>
            </a:pPr>
            <a:r>
              <a:rPr lang="en-GB" sz="1700" dirty="0" smtClean="0"/>
              <a:t>körperliche und geistige Entwicklung</a:t>
            </a:r>
          </a:p>
          <a:p>
            <a:pPr lvl="1">
              <a:lnSpc>
                <a:spcPct val="80000"/>
              </a:lnSpc>
            </a:pPr>
            <a:r>
              <a:rPr lang="en-GB" sz="1700" dirty="0" err="1" smtClean="0"/>
              <a:t>Reife</a:t>
            </a:r>
            <a:r>
              <a:rPr lang="en-GB" sz="1700" dirty="0" smtClean="0"/>
              <a:t> und </a:t>
            </a:r>
            <a:r>
              <a:rPr lang="en-GB" sz="1700" dirty="0" err="1" smtClean="0"/>
              <a:t>Erfahrung</a:t>
            </a:r>
            <a:endParaRPr lang="en-GB" sz="1700" dirty="0" smtClean="0"/>
          </a:p>
          <a:p>
            <a:pPr lvl="1">
              <a:lnSpc>
                <a:spcPct val="80000"/>
              </a:lnSpc>
            </a:pPr>
            <a:r>
              <a:rPr lang="en-GB" sz="1700" dirty="0" err="1" smtClean="0"/>
              <a:t>Sensibilität</a:t>
            </a:r>
            <a:r>
              <a:rPr lang="en-GB" sz="1700" dirty="0" smtClean="0"/>
              <a:t> </a:t>
            </a:r>
            <a:r>
              <a:rPr lang="en-GB" sz="1700" dirty="0" err="1" smtClean="0"/>
              <a:t>gegenüber</a:t>
            </a:r>
            <a:r>
              <a:rPr lang="en-GB" sz="1700" dirty="0" smtClean="0"/>
              <a:t> </a:t>
            </a:r>
            <a:r>
              <a:rPr lang="en-GB" sz="1700" dirty="0" err="1" smtClean="0"/>
              <a:t>besonders</a:t>
            </a:r>
            <a:r>
              <a:rPr lang="en-GB" sz="1700" dirty="0" smtClean="0"/>
              <a:t> </a:t>
            </a:r>
            <a:r>
              <a:rPr lang="en-GB" sz="1700" dirty="0" err="1" smtClean="0"/>
              <a:t>belastenden</a:t>
            </a:r>
            <a:r>
              <a:rPr lang="en-GB" sz="1700" dirty="0" smtClean="0"/>
              <a:t> </a:t>
            </a:r>
            <a:r>
              <a:rPr lang="en-GB" sz="1700" dirty="0" err="1" smtClean="0"/>
              <a:t>Arbeitsbedingungen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>(z. B. Schichtarbeit, </a:t>
            </a:r>
            <a:r>
              <a:rPr lang="en-GB" sz="1700" dirty="0" err="1" smtClean="0"/>
              <a:t>hohe</a:t>
            </a:r>
            <a:r>
              <a:rPr lang="en-GB" sz="1700" dirty="0" smtClean="0"/>
              <a:t> </a:t>
            </a:r>
            <a:r>
              <a:rPr lang="en-GB" sz="1700" dirty="0" err="1" smtClean="0"/>
              <a:t>körperliche</a:t>
            </a:r>
            <a:r>
              <a:rPr lang="en-GB" sz="1700" dirty="0" smtClean="0"/>
              <a:t> </a:t>
            </a:r>
            <a:r>
              <a:rPr lang="en-GB" sz="1700" dirty="0" err="1" smtClean="0"/>
              <a:t>Belastung</a:t>
            </a:r>
            <a:r>
              <a:rPr lang="en-GB" sz="1700" dirty="0" smtClean="0"/>
              <a:t>, extreme </a:t>
            </a:r>
            <a:r>
              <a:rPr lang="en-GB" sz="1700" dirty="0" err="1" smtClean="0"/>
              <a:t>Temperaturen</a:t>
            </a:r>
            <a:r>
              <a:rPr lang="en-GB" sz="1700" dirty="0" smtClean="0"/>
              <a:t>)</a:t>
            </a:r>
          </a:p>
          <a:p>
            <a:r>
              <a:rPr lang="en-GB" sz="1700" dirty="0" err="1" smtClean="0"/>
              <a:t>Ältere</a:t>
            </a:r>
            <a:r>
              <a:rPr lang="en-GB" sz="1700" dirty="0" smtClean="0"/>
              <a:t> </a:t>
            </a:r>
            <a:r>
              <a:rPr lang="en-GB" sz="1700" dirty="0"/>
              <a:t>Arbeitnehmer sind keine </a:t>
            </a:r>
            <a:r>
              <a:rPr lang="en-GB" sz="1700" dirty="0" err="1"/>
              <a:t>homogene</a:t>
            </a:r>
            <a:r>
              <a:rPr lang="en-GB" sz="1700" dirty="0"/>
              <a:t> </a:t>
            </a:r>
            <a:r>
              <a:rPr lang="en-GB" sz="1700" dirty="0" err="1" smtClean="0"/>
              <a:t>Gruppe</a:t>
            </a:r>
            <a:r>
              <a:rPr lang="en-GB" sz="1700" dirty="0" smtClean="0"/>
              <a:t>. </a:t>
            </a:r>
            <a:r>
              <a:rPr lang="en-GB" sz="1700" dirty="0" err="1" smtClean="0"/>
              <a:t>Mit</a:t>
            </a:r>
            <a:r>
              <a:rPr lang="en-US" sz="1700" dirty="0" smtClean="0"/>
              <a:t> </a:t>
            </a:r>
            <a:r>
              <a:rPr lang="en-GB" sz="1700" dirty="0" err="1" smtClean="0"/>
              <a:t>dem</a:t>
            </a:r>
            <a:r>
              <a:rPr lang="en-GB" sz="1700" dirty="0" smtClean="0"/>
              <a:t> </a:t>
            </a:r>
            <a:r>
              <a:rPr lang="en-GB" sz="1700" dirty="0"/>
              <a:t>Alter nehmen Unterschiede sowohl bei den </a:t>
            </a:r>
            <a:r>
              <a:rPr lang="en-GB" sz="1700" dirty="0" err="1"/>
              <a:t>funktionalen</a:t>
            </a:r>
            <a:r>
              <a:rPr lang="en-GB" sz="1700" dirty="0"/>
              <a:t> </a:t>
            </a:r>
            <a:r>
              <a:rPr lang="en-GB" sz="1700" dirty="0" err="1" smtClean="0"/>
              <a:t>Fähigkeiten</a:t>
            </a:r>
            <a:r>
              <a:rPr lang="en-GB" sz="1700" dirty="0" smtClean="0"/>
              <a:t> </a:t>
            </a:r>
            <a:r>
              <a:rPr lang="en-GB" sz="1700" dirty="0"/>
              <a:t>als auch beim </a:t>
            </a:r>
            <a:r>
              <a:rPr lang="en-GB" sz="1700" dirty="0" err="1"/>
              <a:t>Gesundheitszustand</a:t>
            </a:r>
            <a:r>
              <a:rPr lang="en-GB" sz="1700" dirty="0"/>
              <a:t> </a:t>
            </a:r>
            <a:r>
              <a:rPr lang="en-GB" sz="1700" dirty="0" err="1" smtClean="0"/>
              <a:t>zu</a:t>
            </a:r>
            <a:r>
              <a:rPr lang="en-GB" sz="1700" dirty="0" smtClean="0"/>
              <a:t>.</a:t>
            </a:r>
          </a:p>
          <a:p>
            <a:pPr>
              <a:lnSpc>
                <a:spcPct val="80000"/>
              </a:lnSpc>
            </a:pPr>
            <a:endParaRPr lang="en-GB" sz="1700" dirty="0" smtClean="0"/>
          </a:p>
        </p:txBody>
      </p:sp>
    </p:spTree>
    <p:extLst>
      <p:ext uri="{BB962C8B-B14F-4D97-AF65-F5344CB8AC3E}">
        <p14:creationId xmlns:p14="http://schemas.microsoft.com/office/powerpoint/2010/main" val="27309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Anpassung von Arbeitsplätzen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052736"/>
            <a:ext cx="7794408" cy="35371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dirty="0" err="1" smtClean="0"/>
              <a:t>Arbeit</a:t>
            </a:r>
            <a:r>
              <a:rPr dirty="0" smtClean="0"/>
              <a:t> </a:t>
            </a:r>
            <a:r>
              <a:rPr dirty="0" err="1" smtClean="0"/>
              <a:t>sollte</a:t>
            </a:r>
            <a:r>
              <a:rPr dirty="0" smtClean="0"/>
              <a:t> an die </a:t>
            </a:r>
            <a:r>
              <a:rPr dirty="0" err="1" smtClean="0"/>
              <a:t>individuellen</a:t>
            </a:r>
            <a:r>
              <a:rPr dirty="0" smtClean="0"/>
              <a:t> </a:t>
            </a:r>
            <a:r>
              <a:rPr dirty="0" err="1" smtClean="0"/>
              <a:t>Fähigkeiten</a:t>
            </a:r>
            <a:r>
              <a:rPr dirty="0" smtClean="0"/>
              <a:t>, </a:t>
            </a:r>
            <a:r>
              <a:rPr dirty="0" err="1" smtClean="0"/>
              <a:t>Fertigkeiten</a:t>
            </a:r>
            <a:r>
              <a:rPr dirty="0" smtClean="0"/>
              <a:t> und den </a:t>
            </a:r>
            <a:r>
              <a:rPr dirty="0" err="1" smtClean="0"/>
              <a:t>Gesundheitszustand</a:t>
            </a:r>
            <a:r>
              <a:rPr dirty="0" smtClean="0"/>
              <a:t> </a:t>
            </a:r>
            <a:r>
              <a:rPr dirty="0" err="1" smtClean="0"/>
              <a:t>sowie</a:t>
            </a:r>
            <a:r>
              <a:rPr dirty="0" smtClean="0"/>
              <a:t> </a:t>
            </a:r>
            <a:r>
              <a:rPr dirty="0" err="1" smtClean="0"/>
              <a:t>andere</a:t>
            </a:r>
            <a:r>
              <a:rPr dirty="0" smtClean="0"/>
              <a:t> </a:t>
            </a:r>
            <a:r>
              <a:rPr dirty="0" err="1" smtClean="0"/>
              <a:t>Aspekte</a:t>
            </a:r>
            <a:r>
              <a:rPr dirty="0" smtClean="0"/>
              <a:t> </a:t>
            </a:r>
            <a:r>
              <a:rPr lang="de-DE" dirty="0"/>
              <a:t>angepasst </a:t>
            </a:r>
            <a:r>
              <a:rPr lang="de-DE" dirty="0" smtClean="0"/>
              <a:t>werden, </a:t>
            </a:r>
            <a:r>
              <a:rPr dirty="0" smtClean="0"/>
              <a:t>d</a:t>
            </a:r>
            <a:r>
              <a:rPr lang="de-DE" dirty="0" err="1" smtClean="0"/>
              <a:t>ie</a:t>
            </a:r>
            <a:r>
              <a:rPr lang="de-DE" dirty="0" smtClean="0"/>
              <a:t> die Heterogenität der</a:t>
            </a:r>
            <a:r>
              <a:rPr dirty="0" smtClean="0"/>
              <a:t> </a:t>
            </a:r>
            <a:r>
              <a:rPr dirty="0" err="1" smtClean="0"/>
              <a:t>Arbeitnehmer</a:t>
            </a:r>
            <a:r>
              <a:rPr lang="de-DE" dirty="0" smtClean="0"/>
              <a:t> ausmachen.</a:t>
            </a:r>
            <a:endParaRPr dirty="0" smtClean="0"/>
          </a:p>
          <a:p>
            <a:pPr>
              <a:lnSpc>
                <a:spcPct val="120000"/>
              </a:lnSpc>
            </a:pPr>
            <a:r>
              <a:rPr lang="de-DE" dirty="0" smtClean="0"/>
              <a:t>Anpassung der Arbeitsbedingungen und der Arbeitsgestaltung an das Individuum ist ein d</a:t>
            </a:r>
            <a:r>
              <a:rPr dirty="0" err="1" smtClean="0"/>
              <a:t>ynamischer</a:t>
            </a:r>
            <a:r>
              <a:rPr dirty="0" smtClean="0"/>
              <a:t> und </a:t>
            </a:r>
            <a:r>
              <a:rPr dirty="0" err="1" smtClean="0"/>
              <a:t>kontinuierlicher</a:t>
            </a:r>
            <a:r>
              <a:rPr dirty="0" smtClean="0"/>
              <a:t> </a:t>
            </a:r>
            <a:r>
              <a:rPr dirty="0" err="1" smtClean="0"/>
              <a:t>Prozess</a:t>
            </a:r>
            <a:r>
              <a:rPr dirty="0" smtClean="0"/>
              <a:t> </a:t>
            </a:r>
            <a:r>
              <a:rPr dirty="0" err="1" smtClean="0"/>
              <a:t>während</a:t>
            </a:r>
            <a:r>
              <a:rPr dirty="0" smtClean="0"/>
              <a:t> des </a:t>
            </a:r>
            <a:r>
              <a:rPr dirty="0" err="1" smtClean="0"/>
              <a:t>gesamten</a:t>
            </a:r>
            <a:r>
              <a:rPr dirty="0" smtClean="0"/>
              <a:t> </a:t>
            </a:r>
            <a:r>
              <a:rPr dirty="0" err="1" smtClean="0"/>
              <a:t>Erwerbslebens</a:t>
            </a:r>
            <a:endParaRPr dirty="0" smtClean="0"/>
          </a:p>
          <a:p>
            <a:pPr>
              <a:lnSpc>
                <a:spcPct val="120000"/>
              </a:lnSpc>
            </a:pPr>
            <a:r>
              <a:rPr dirty="0" err="1" smtClean="0"/>
              <a:t>Beispiele</a:t>
            </a:r>
            <a:r>
              <a:rPr dirty="0" smtClean="0"/>
              <a:t> </a:t>
            </a:r>
            <a:r>
              <a:rPr dirty="0" err="1" smtClean="0"/>
              <a:t>für</a:t>
            </a:r>
            <a:r>
              <a:rPr dirty="0" smtClean="0"/>
              <a:t> </a:t>
            </a:r>
            <a:r>
              <a:rPr lang="de-DE" dirty="0" smtClean="0"/>
              <a:t>Anpassungen der Arbeitsplätze an sich verändernde funktionale Fähigkeiten</a:t>
            </a:r>
            <a:r>
              <a:rPr dirty="0" smtClean="0"/>
              <a:t>:</a:t>
            </a:r>
          </a:p>
          <a:p>
            <a:pPr lvl="1"/>
            <a:r>
              <a:rPr dirty="0" err="1" smtClean="0"/>
              <a:t>Einsatz</a:t>
            </a:r>
            <a:r>
              <a:rPr dirty="0" smtClean="0"/>
              <a:t> von </a:t>
            </a:r>
            <a:r>
              <a:rPr lang="de-DE" dirty="0" smtClean="0"/>
              <a:t>Arbeitshilfsmitteln und -instrumenten</a:t>
            </a:r>
            <a:endParaRPr dirty="0" smtClean="0"/>
          </a:p>
          <a:p>
            <a:pPr lvl="1"/>
            <a:r>
              <a:rPr dirty="0" err="1" smtClean="0"/>
              <a:t>ergonomische</a:t>
            </a:r>
            <a:r>
              <a:rPr dirty="0" smtClean="0"/>
              <a:t> Arbeitsplatzgestaltung</a:t>
            </a:r>
          </a:p>
          <a:p>
            <a:pPr lvl="1"/>
            <a:r>
              <a:rPr lang="de-DE" dirty="0" smtClean="0"/>
              <a:t>Anpassung der Arbeitsorganisation/Inhalte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dirty="0" err="1" smtClean="0"/>
              <a:t>Eine</a:t>
            </a:r>
            <a:r>
              <a:rPr dirty="0" smtClean="0"/>
              <a:t> </a:t>
            </a:r>
            <a:r>
              <a:rPr b="1" dirty="0" err="1" smtClean="0"/>
              <a:t>gute</a:t>
            </a:r>
            <a:r>
              <a:rPr b="1" dirty="0" smtClean="0"/>
              <a:t> </a:t>
            </a:r>
            <a:r>
              <a:rPr b="1" dirty="0" err="1" smtClean="0"/>
              <a:t>Arbeitsplatzgestaltung</a:t>
            </a:r>
            <a:r>
              <a:rPr dirty="0" smtClean="0"/>
              <a:t> und </a:t>
            </a:r>
            <a:r>
              <a:rPr b="1" dirty="0" err="1" smtClean="0"/>
              <a:t>Arbeitsorganisation</a:t>
            </a:r>
            <a:r>
              <a:rPr dirty="0" smtClean="0"/>
              <a:t> </a:t>
            </a:r>
            <a:r>
              <a:rPr dirty="0" err="1" smtClean="0"/>
              <a:t>kommt</a:t>
            </a:r>
            <a:r>
              <a:rPr dirty="0" smtClean="0"/>
              <a:t> </a:t>
            </a:r>
            <a:r>
              <a:rPr dirty="0" err="1" smtClean="0"/>
              <a:t>allen</a:t>
            </a:r>
            <a:r>
              <a:rPr dirty="0" smtClean="0"/>
              <a:t> </a:t>
            </a:r>
            <a:r>
              <a:rPr dirty="0" err="1" smtClean="0"/>
              <a:t>Altersgruppen</a:t>
            </a:r>
            <a:r>
              <a:rPr dirty="0" smtClean="0"/>
              <a:t> </a:t>
            </a:r>
            <a:r>
              <a:rPr dirty="0" err="1" smtClean="0"/>
              <a:t>zugute</a:t>
            </a:r>
            <a:r>
              <a:rPr lang="de-DE" dirty="0" smtClean="0"/>
              <a:t>.</a:t>
            </a:r>
            <a:endParaRPr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4653136"/>
            <a:ext cx="3179567" cy="1702635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98464" cy="489600"/>
          </a:xfrm>
        </p:spPr>
        <p:txBody>
          <a:bodyPr/>
          <a:lstStyle/>
          <a:p>
            <a:r>
              <a:rPr dirty="0" err="1" smtClean="0"/>
              <a:t>Prävention</a:t>
            </a:r>
            <a:r>
              <a:rPr dirty="0" smtClean="0"/>
              <a:t>, Rehabilitation und Rückkehr an den Arbeitsplatz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0" y="908720"/>
            <a:ext cx="9144000" cy="4968552"/>
          </a:xfrm>
          <a:prstGeom prst="rect">
            <a:avLst/>
          </a:prstGeom>
          <a:blipFill dpi="0" rotWithShape="1">
            <a:blip r:embed="rId2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8298464" cy="3249104"/>
          </a:xfrm>
          <a:solidFill>
            <a:srgbClr val="FFFFFF"/>
          </a:solidFill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Voraussetzung für </a:t>
            </a:r>
            <a:r>
              <a:rPr lang="de-DE" dirty="0" err="1" smtClean="0"/>
              <a:t>gesundsförderliche</a:t>
            </a:r>
            <a:r>
              <a:rPr lang="de-DE" dirty="0" smtClean="0"/>
              <a:t> </a:t>
            </a:r>
            <a:r>
              <a:rPr dirty="0" err="1" smtClean="0"/>
              <a:t>Arbeit</a:t>
            </a:r>
            <a:r>
              <a:rPr dirty="0" smtClean="0"/>
              <a:t> </a:t>
            </a:r>
            <a:r>
              <a:rPr lang="de-DE" dirty="0" smtClean="0"/>
              <a:t>sind menschengerechte Arbeitsbedingungen.</a:t>
            </a:r>
            <a:endParaRPr dirty="0" smtClean="0"/>
          </a:p>
          <a:p>
            <a:r>
              <a:rPr dirty="0" smtClean="0"/>
              <a:t>Längere krankheitsbedingte Abwesenheit kann zu psychischen </a:t>
            </a:r>
            <a:r>
              <a:rPr dirty="0" err="1" smtClean="0"/>
              <a:t>Gesundheitsproblemen</a:t>
            </a:r>
            <a:r>
              <a:rPr dirty="0" smtClean="0"/>
              <a:t> </a:t>
            </a:r>
            <a:r>
              <a:rPr dirty="0" err="1" smtClean="0"/>
              <a:t>führen</a:t>
            </a:r>
            <a:r>
              <a:rPr lang="de-DE" dirty="0" smtClean="0"/>
              <a:t>.</a:t>
            </a:r>
            <a:endParaRPr lang="de-DE" dirty="0"/>
          </a:p>
          <a:p>
            <a:r>
              <a:rPr dirty="0" smtClean="0"/>
              <a:t>Gesundheitliche </a:t>
            </a:r>
            <a:r>
              <a:rPr dirty="0" err="1" smtClean="0"/>
              <a:t>Probleme</a:t>
            </a:r>
            <a:r>
              <a:rPr dirty="0" smtClean="0"/>
              <a:t> </a:t>
            </a:r>
            <a:r>
              <a:rPr lang="de-DE" dirty="0" smtClean="0"/>
              <a:t>sind der </a:t>
            </a:r>
            <a:r>
              <a:rPr dirty="0" err="1" smtClean="0"/>
              <a:t>häufigste</a:t>
            </a:r>
            <a:r>
              <a:rPr dirty="0" smtClean="0"/>
              <a:t> Grund für frühzeitiges Ausscheiden aus </a:t>
            </a:r>
            <a:r>
              <a:rPr dirty="0" err="1" smtClean="0"/>
              <a:t>dem</a:t>
            </a:r>
            <a:r>
              <a:rPr dirty="0" smtClean="0"/>
              <a:t> </a:t>
            </a:r>
            <a:r>
              <a:rPr lang="de-DE" dirty="0" smtClean="0"/>
              <a:t>Erwerbs</a:t>
            </a:r>
            <a:r>
              <a:rPr dirty="0" err="1" smtClean="0"/>
              <a:t>leben</a:t>
            </a:r>
            <a:r>
              <a:rPr lang="de-DE" dirty="0" smtClean="0"/>
              <a:t>.</a:t>
            </a:r>
            <a:endParaRPr dirty="0" smtClean="0"/>
          </a:p>
          <a:p>
            <a:r>
              <a:rPr dirty="0" smtClean="0"/>
              <a:t>Es ist wichtig, </a:t>
            </a:r>
            <a:r>
              <a:rPr b="1" dirty="0" smtClean="0"/>
              <a:t>Menschen mit gesundheitlichen Problemen durch Rehabilitation und </a:t>
            </a:r>
            <a:r>
              <a:rPr lang="de-DE" b="1" dirty="0" smtClean="0"/>
              <a:t>betriebliches Eingliederungsmanagement </a:t>
            </a:r>
            <a:r>
              <a:rPr b="1" dirty="0" err="1" smtClean="0"/>
              <a:t>zu</a:t>
            </a:r>
            <a:r>
              <a:rPr b="1" dirty="0" smtClean="0"/>
              <a:t> unterstützen, damit sie </a:t>
            </a:r>
            <a:r>
              <a:rPr b="1" dirty="0" err="1" smtClean="0"/>
              <a:t>im</a:t>
            </a:r>
            <a:r>
              <a:rPr b="1" dirty="0" smtClean="0"/>
              <a:t> </a:t>
            </a:r>
            <a:r>
              <a:rPr lang="de-DE" dirty="0" smtClean="0"/>
              <a:t>Arbeit</a:t>
            </a:r>
            <a:r>
              <a:rPr b="1" dirty="0" err="1" smtClean="0"/>
              <a:t>sleben</a:t>
            </a:r>
            <a:r>
              <a:rPr b="1" dirty="0" smtClean="0"/>
              <a:t> </a:t>
            </a:r>
            <a:r>
              <a:rPr b="1" dirty="0" err="1" smtClean="0"/>
              <a:t>verbleiben</a:t>
            </a:r>
            <a:r>
              <a:rPr lang="de-DE" b="1" dirty="0" smtClean="0"/>
              <a:t>.</a:t>
            </a:r>
            <a:endParaRPr b="1" dirty="0" smtClean="0"/>
          </a:p>
          <a:p>
            <a:r>
              <a:rPr dirty="0" smtClean="0"/>
              <a:t>Positive Beispiele:</a:t>
            </a:r>
          </a:p>
          <a:p>
            <a:pPr lvl="1"/>
            <a:r>
              <a:rPr dirty="0" smtClean="0"/>
              <a:t>„sick note“ (Krankmeldung) durch „fit note“ (Erklärung der Arbeitsfähigkeit) ersetzt — </a:t>
            </a:r>
            <a:r>
              <a:rPr lang="de-DE" dirty="0" smtClean="0"/>
              <a:t>Vereinigtes Königreich</a:t>
            </a:r>
            <a:endParaRPr dirty="0" smtClean="0"/>
          </a:p>
          <a:p>
            <a:pPr lvl="1"/>
            <a:r>
              <a:rPr dirty="0" smtClean="0"/>
              <a:t>Interventionsprojekt „Rückkehr an den Arbeitsplatz“ — Dänemark</a:t>
            </a:r>
          </a:p>
          <a:p>
            <a:pPr lvl="1"/>
            <a:r>
              <a:rPr dirty="0" smtClean="0"/>
              <a:t>Programm „fit2work“ — </a:t>
            </a:r>
            <a:r>
              <a:rPr dirty="0" err="1" smtClean="0"/>
              <a:t>Österreich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0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2.xml><?xml version="1.0" encoding="utf-8"?>
<a:theme xmlns:a="http://schemas.openxmlformats.org/drawingml/2006/main" name="3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3.xml><?xml version="1.0" encoding="utf-8"?>
<a:theme xmlns:a="http://schemas.openxmlformats.org/drawingml/2006/main" name="4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4.xml><?xml version="1.0" encoding="utf-8"?>
<a:theme xmlns:a="http://schemas.openxmlformats.org/drawingml/2006/main" name="1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EB0B2771-6457-4C56-BC0B-D9E8C1F7A483}"/>
    </a:ext>
  </a:extLst>
</a:theme>
</file>

<file path=ppt/theme/theme5.xml><?xml version="1.0" encoding="utf-8"?>
<a:theme xmlns:a="http://schemas.openxmlformats.org/drawingml/2006/main" name="2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B119B0FD-36AC-4EB3-888E-DF2D373E34D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2016-4-3-Extended</Template>
  <TotalTime>14</TotalTime>
  <Words>1050</Words>
  <Application>Microsoft Office PowerPoint</Application>
  <PresentationFormat>On-screen Show (4:3)</PresentationFormat>
  <Paragraphs>170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Symbol</vt:lpstr>
      <vt:lpstr>Trebuchet MS</vt:lpstr>
      <vt:lpstr>Wingdings</vt:lpstr>
      <vt:lpstr>EUOSHA Campaign 2013</vt:lpstr>
      <vt:lpstr>3_EUOSHA Campaign 2013</vt:lpstr>
      <vt:lpstr>4_EUOSHA Campaign 2013</vt:lpstr>
      <vt:lpstr>1_EUOSHA Campaign 2013</vt:lpstr>
      <vt:lpstr>2_EUOSHA Campaign 2013</vt:lpstr>
      <vt:lpstr>Gesunde Arbeitsplätze – für jedes Alter</vt:lpstr>
      <vt:lpstr>PowerPoint Presentation</vt:lpstr>
      <vt:lpstr>Ziele der Kampagne</vt:lpstr>
      <vt:lpstr>Warum die Kampagne?</vt:lpstr>
      <vt:lpstr>Prävention während des gesamten Erwerbslebens — ein ganzheitlicher Ansatz </vt:lpstr>
      <vt:lpstr>Konzept der Arbeitsfähigkeit </vt:lpstr>
      <vt:lpstr>PowerPoint Presentation</vt:lpstr>
      <vt:lpstr>Anpassung von Arbeitsplätzen</vt:lpstr>
      <vt:lpstr>Prävention, Rehabilitation und Rückkehr an den Arbeitsplatz</vt:lpstr>
      <vt:lpstr>PowerPoint Presentation</vt:lpstr>
      <vt:lpstr>PowerPoint Presentation</vt:lpstr>
      <vt:lpstr>Personalverwaltung und Sicherheits- und Gesundheitsschutzmanagement</vt:lpstr>
      <vt:lpstr>Vorteile und Nutzen</vt:lpstr>
      <vt:lpstr>PowerPoint Presentation</vt:lpstr>
      <vt:lpstr>Wichtige Termine</vt:lpstr>
      <vt:lpstr>Angebot zur europäischen Kampagnenpartnerschaft</vt:lpstr>
      <vt:lpstr>Europäischer Wettbewerb für gute praktische Lösungen</vt:lpstr>
      <vt:lpstr>Publikationen zur Kampagne</vt:lpstr>
      <vt:lpstr>Weitere Auskünfte</vt:lpstr>
    </vt:vector>
  </TitlesOfParts>
  <Company>EU-OSHA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Workplaces for All Ages</dc:title>
  <dc:creator>Estelle VIARD</dc:creator>
  <cp:lastModifiedBy>Estelle VIARD</cp:lastModifiedBy>
  <cp:revision>69</cp:revision>
  <dcterms:created xsi:type="dcterms:W3CDTF">2015-11-25T10:26:49Z</dcterms:created>
  <dcterms:modified xsi:type="dcterms:W3CDTF">2016-04-06T09:48:03Z</dcterms:modified>
</cp:coreProperties>
</file>