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54"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69" autoAdjust="0"/>
  </p:normalViewPr>
  <p:slideViewPr>
    <p:cSldViewPr snapToGrid="0">
      <p:cViewPr varScale="1">
        <p:scale>
          <a:sx n="132" d="100"/>
          <a:sy n="132" d="100"/>
        </p:scale>
        <p:origin x="936" y="120"/>
      </p:cViewPr>
      <p:guideLst>
        <p:guide orient="horz" pos="2754"/>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sl/safety-and-health-legislation" TargetMode="External"/><Relationship Id="rId3" Type="http://schemas.openxmlformats.org/officeDocument/2006/relationships/hyperlink" Target="https://osha.europa.eu/sl/legislation/directives/the-osh-framework-directive/1" TargetMode="External"/><Relationship Id="rId7" Type="http://schemas.openxmlformats.org/officeDocument/2006/relationships/hyperlink" Target="https://osha.europa.eu/sl/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sl/legislation/directives/6" TargetMode="External"/><Relationship Id="rId5" Type="http://schemas.openxmlformats.org/officeDocument/2006/relationships/hyperlink" Target="https://osha.europa.eu/sl/legislation/directives/3" TargetMode="External"/><Relationship Id="rId4" Type="http://schemas.openxmlformats.org/officeDocument/2006/relationships/hyperlink" Target="https://osha.europa.eu/sl/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sl/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sl/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sl/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s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400" dirty="0">
                <a:solidFill>
                  <a:schemeClr val="accent1"/>
                </a:solidFill>
              </a:rPr>
              <a:t>Kampanjo vodi EU-OSHA s pomočjo mreže partnerjev iz več kot 30 držav, vključno z:</a:t>
            </a:r>
          </a:p>
          <a:p>
            <a:pPr marL="742950" lvl="1" indent="-285750">
              <a:buFont typeface="Arial" panose="020B0604020202020204" pitchFamily="34" charset="0"/>
              <a:buChar char="•"/>
            </a:pPr>
            <a:r>
              <a:rPr lang="sl-SI" sz="1400" dirty="0"/>
              <a:t>nacionalnimi informacijskimi točkami,</a:t>
            </a:r>
          </a:p>
          <a:p>
            <a:pPr marL="742950" lvl="1" indent="-285750">
              <a:buFont typeface="Arial" panose="020B0604020202020204" pitchFamily="34" charset="0"/>
              <a:buChar char="•"/>
            </a:pPr>
            <a:r>
              <a:rPr lang="sl-SI" sz="1400" dirty="0"/>
              <a:t>evropskimi socialnimi partnerji,</a:t>
            </a:r>
          </a:p>
          <a:p>
            <a:pPr marL="742950" lvl="1" indent="-285750">
              <a:buFont typeface="Arial" panose="020B0604020202020204" pitchFamily="34" charset="0"/>
              <a:buChar char="•"/>
            </a:pPr>
            <a:r>
              <a:rPr lang="sl-SI" sz="1400" dirty="0"/>
              <a:t>uradnimi partnerji kampanje,</a:t>
            </a:r>
          </a:p>
          <a:p>
            <a:pPr marL="742950" lvl="1" indent="-285750">
              <a:buFont typeface="Arial" panose="020B0604020202020204" pitchFamily="34" charset="0"/>
              <a:buChar char="•"/>
            </a:pPr>
            <a:r>
              <a:rPr lang="sl-SI" sz="1400" dirty="0"/>
              <a:t>partnerji projekta za varnost in zdravje pri delu v poklicnem in strokovnem izobraževanju in usposabljanju (OSHVET),</a:t>
            </a:r>
          </a:p>
          <a:p>
            <a:pPr marL="742950" lvl="1" indent="-285750">
              <a:buFont typeface="Arial" panose="020B0604020202020204" pitchFamily="34" charset="0"/>
              <a:buChar char="•"/>
            </a:pPr>
            <a:r>
              <a:rPr lang="sl-SI" sz="1400" dirty="0"/>
              <a:t>medijskimi partnerji,</a:t>
            </a:r>
          </a:p>
          <a:p>
            <a:pPr marL="742950" lvl="1" indent="-285750">
              <a:buFont typeface="Arial" panose="020B0604020202020204" pitchFamily="34" charset="0"/>
              <a:buChar char="•"/>
            </a:pPr>
            <a:r>
              <a:rPr lang="sl-SI" sz="1400" dirty="0"/>
              <a:t>evropsko podjetniško mrežo (Enterprise Europe </a:t>
            </a:r>
            <a:r>
              <a:rPr lang="sl-SI" sz="1400" dirty="0" err="1"/>
              <a:t>Network</a:t>
            </a:r>
            <a:r>
              <a:rPr lang="sl-SI" sz="1400" dirty="0"/>
              <a:t>),</a:t>
            </a:r>
          </a:p>
          <a:p>
            <a:pPr marL="742950" lvl="1" indent="-285750">
              <a:buFont typeface="Arial" panose="020B0604020202020204" pitchFamily="34" charset="0"/>
              <a:buChar char="•"/>
            </a:pPr>
            <a:r>
              <a:rPr lang="sl-SI" sz="1400" dirty="0"/>
              <a:t>institucijami EU,</a:t>
            </a:r>
          </a:p>
          <a:p>
            <a:pPr marL="742950" lvl="1" indent="-285750">
              <a:buFont typeface="Arial" panose="020B0604020202020204" pitchFamily="34" charset="0"/>
              <a:buChar char="•"/>
            </a:pPr>
            <a:r>
              <a:rPr lang="sl-SI" sz="1400" dirty="0"/>
              <a:t>drugimi agencijami EU.</a:t>
            </a:r>
          </a:p>
          <a:p>
            <a:r>
              <a:rPr lang="sl-SI" sz="1200" dirty="0">
                <a:solidFill>
                  <a:schemeClr val="accent1"/>
                </a:solidFill>
              </a:rPr>
              <a:t>Partnerji delujejo kot posredniki med EU-OSHA in evropskimi delavci. Gradivo kampanje in druge vire razširjajo na nacionalni ravni. Predanost in dejavno vključevanje partnerjev spodbujata kampanjo ter zagotavljata, da se sporočilo kampanje uspešno oglašuje po Evropi in dosega podjetja vseh velikosti.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Publikacije</a:t>
            </a:r>
          </a:p>
          <a:p>
            <a:r>
              <a:rPr lang="sl-SI" b="0" dirty="0"/>
              <a:t>Na voljo so številna raziskovalna poročila, povzetki in informativni listi v zvezi z varnostjo in zdravjem pri delu ter digitalizacijo, ki jih je mogoče brezplačno prenesti. Te publikacije je mogoče uporabiti za oblikovanje preventivnih ukrepov na delovnem mestu.</a:t>
            </a:r>
          </a:p>
          <a:p>
            <a:endParaRPr lang="en-GB" b="1" dirty="0"/>
          </a:p>
          <a:p>
            <a:r>
              <a:rPr lang="sl-SI" b="1" dirty="0"/>
              <a:t>Gradivo za kampanjo</a:t>
            </a:r>
          </a:p>
          <a:p>
            <a:r>
              <a:rPr lang="sl-SI" b="0" dirty="0"/>
              <a:t>V gradivu za kampanjo „Varno in zdravo delo v digitalni dobi“ je pojasnjeno, kako kampanja deluje in kako se ji je mogoče pridružiti. V njem je tudi razloženo, kako je mogoče smernice izvajati na delovnem mestu.</a:t>
            </a:r>
          </a:p>
          <a:p>
            <a:endParaRPr lang="en-GB" b="1" dirty="0"/>
          </a:p>
          <a:p>
            <a:r>
              <a:rPr lang="sl-SI" b="1" dirty="0"/>
              <a:t>Zbirka orodij za vodenje kampanje</a:t>
            </a:r>
          </a:p>
          <a:p>
            <a:r>
              <a:rPr lang="sl-SI" b="0" dirty="0"/>
              <a:t>Zbirka orodij za vodenje kampanje zagotavlja praktične nasvete za načrtovanje in vodenje uspešnih kampanj. Vključuje primere različnih komunikacijskih orodij in nasvete, kako jih je mogoče najbolje uporabiti.</a:t>
            </a:r>
            <a:r>
              <a:rPr lang="sl-SI" dirty="0"/>
              <a:t> </a:t>
            </a:r>
          </a:p>
          <a:p>
            <a:endParaRPr lang="en-GB" b="1" dirty="0">
              <a:ea typeface="Calibri" panose="020F0502020204030204"/>
              <a:cs typeface="Calibri" panose="020F0502020204030204"/>
            </a:endParaRPr>
          </a:p>
          <a:p>
            <a:r>
              <a:rPr lang="sl-SI" b="1" dirty="0"/>
              <a:t>Družbeni mediji </a:t>
            </a:r>
          </a:p>
          <a:p>
            <a:r>
              <a:rPr lang="sl-SI" b="0" dirty="0"/>
              <a:t>Zbirka gradiva, pomembnega za kampanjo, je bila posebej</a:t>
            </a:r>
            <a:r>
              <a:rPr lang="sl-SI" b="0" baseline="0" dirty="0"/>
              <a:t> </a:t>
            </a:r>
            <a:r>
              <a:rPr lang="sl-SI" b="0" dirty="0"/>
              <a:t>ustvarjena za objavo in izmenjavo prek računov družbenih medijev. Viri vključujejo izbor pripravljenih sporočil s spremljajočimi vizualnimi vsebinami in videoposnetki.</a:t>
            </a:r>
          </a:p>
          <a:p>
            <a:endParaRPr lang="en-GB" b="1" dirty="0"/>
          </a:p>
          <a:p>
            <a:r>
              <a:rPr lang="sl-SI" b="1" dirty="0"/>
              <a:t>Napo filmi</a:t>
            </a:r>
          </a:p>
          <a:p>
            <a:r>
              <a:rPr lang="sl-SI" b="0" dirty="0"/>
              <a:t>Na temo digitalizacije na delovnem mestu je bilo posnetih več kratkih filmov z risanim junakom </a:t>
            </a:r>
            <a:r>
              <a:rPr lang="sl-SI" b="0" dirty="0" err="1"/>
              <a:t>Napom</a:t>
            </a:r>
            <a:r>
              <a:rPr lang="sl-SI" b="0" dirty="0"/>
              <a:t>. Ti so odličen način za pritegnitev pozornosti in obveščanje podjetij o sporočilih kampanje.</a:t>
            </a:r>
          </a:p>
          <a:p>
            <a:endParaRPr lang="en-GB" b="1" dirty="0"/>
          </a:p>
          <a:p>
            <a:r>
              <a:rPr lang="sl-SI" b="1" dirty="0"/>
              <a:t>Enciklopedija </a:t>
            </a:r>
            <a:r>
              <a:rPr lang="sl-SI" b="1" dirty="0" err="1"/>
              <a:t>OSHwiki</a:t>
            </a:r>
            <a:endParaRPr lang="sl-SI" b="1" dirty="0"/>
          </a:p>
          <a:p>
            <a:r>
              <a:rPr lang="sl-SI" b="0" dirty="0"/>
              <a:t>Del enciklopedije </a:t>
            </a:r>
            <a:r>
              <a:rPr lang="sl-SI" b="0" dirty="0" err="1"/>
              <a:t>OSHwiki</a:t>
            </a:r>
            <a:r>
              <a:rPr lang="sl-SI" b="0" dirty="0"/>
              <a:t> je posvečen vplivu digitalizacije na varnost in zdravje pri delu ter vsebuje pomembne članke in povezave do informacij o tej temi.</a:t>
            </a:r>
          </a:p>
          <a:p>
            <a:endParaRPr lang="en-GB" b="1" dirty="0"/>
          </a:p>
          <a:p>
            <a:r>
              <a:rPr lang="sl-SI" b="1" dirty="0"/>
              <a:t>Študije primerov</a:t>
            </a:r>
          </a:p>
          <a:p>
            <a:r>
              <a:rPr lang="sl-SI" b="0" dirty="0"/>
              <a:t>Poleg študij primerov v zbirki so na voljo tudi študije primerov politike iz držav članic EU in zunaj EU. Te opisujejo dejavnike uspeha in prenosljivost pobud nacionalnih politik.</a:t>
            </a:r>
            <a:r>
              <a:rPr lang="sl-SI" dirty="0"/>
              <a:t> </a:t>
            </a:r>
          </a:p>
          <a:p>
            <a:endParaRPr lang="en-GB" b="1" dirty="0"/>
          </a:p>
          <a:p>
            <a:r>
              <a:rPr lang="sl-SI" b="1" dirty="0"/>
              <a:t>Zakonodaja</a:t>
            </a:r>
          </a:p>
          <a:p>
            <a:r>
              <a:rPr lang="sl-SI" dirty="0"/>
              <a:t>Delodajalec je zakonsko odgovoren za zagotavljanje varnosti in zdravja na delovnem mestu. Tveganja, ki izhajajo iz digitalizacije na delovnem mestu, spadajo na področje uporabe okvirne direktive o varnosti in zdravju pri delu (</a:t>
            </a:r>
            <a:r>
              <a:rPr lang="sl-SI" dirty="0">
                <a:hlinkClick r:id="rId3"/>
              </a:rPr>
              <a:t>Direktiva 89/391/EGS – okvirna direktiva o varnosti in zdravju pri delu</a:t>
            </a:r>
            <a:r>
              <a:rPr lang="sl-SI" dirty="0"/>
              <a:t>), nekatera tveganja, ki izhajajo iz uporabe digitalnih tehnologij na delovnem mestu, pa so obravnavana v posebnih direktivah:</a:t>
            </a:r>
          </a:p>
          <a:p>
            <a:endParaRPr lang="en-GB" b="1" dirty="0">
              <a:solidFill>
                <a:srgbClr val="000000"/>
              </a:solidFill>
              <a:ea typeface="Calibri"/>
              <a:cs typeface="Calibri"/>
            </a:endParaRPr>
          </a:p>
          <a:p>
            <a:pPr marL="742950" lvl="1" indent="-285750">
              <a:buFont typeface="Arial" panose="020B0604020202020204" pitchFamily="34" charset="0"/>
              <a:buChar char="•"/>
            </a:pPr>
            <a:r>
              <a:rPr lang="sl-SI" sz="1400" dirty="0">
                <a:solidFill>
                  <a:schemeClr val="tx2"/>
                </a:solidFill>
                <a:hlinkClick r:id="rId4">
                  <a:extLst>
                    <a:ext uri="{A12FA001-AC4F-418D-AE19-62706E023703}">
                      <ahyp:hlinkClr xmlns:ahyp="http://schemas.microsoft.com/office/drawing/2018/hyperlinkcolor" val="tx"/>
                    </a:ext>
                  </a:extLst>
                </a:hlinkClick>
              </a:rPr>
              <a:t>Direktiva 90/270/EGS – direktiva o slikovnih zaslonih,</a:t>
            </a:r>
          </a:p>
          <a:p>
            <a:pPr marL="742950" lvl="1" indent="-285750">
              <a:buFont typeface="Arial" panose="020B0604020202020204" pitchFamily="34" charset="0"/>
              <a:buChar char="•"/>
            </a:pPr>
            <a:r>
              <a:rPr lang="sl-SI" sz="1400" dirty="0">
                <a:solidFill>
                  <a:schemeClr val="tx2"/>
                </a:solidFill>
                <a:hlinkClick r:id="rId5"/>
              </a:rPr>
              <a:t>Direktiva 2009/104/ES – direktiva o uporabi delovne opreme,</a:t>
            </a:r>
          </a:p>
          <a:p>
            <a:pPr marL="742950" lvl="1" indent="-285750">
              <a:buFont typeface="Arial" panose="020B0604020202020204" pitchFamily="34" charset="0"/>
              <a:buChar char="•"/>
            </a:pPr>
            <a:r>
              <a:rPr lang="sl-SI" sz="1400" dirty="0">
                <a:solidFill>
                  <a:schemeClr val="tx2"/>
                </a:solidFill>
                <a:hlinkClick r:id="rId6"/>
              </a:rPr>
              <a:t>Direktiva 2006/42/ES – nova direktiva o strojih,</a:t>
            </a:r>
          </a:p>
          <a:p>
            <a:pPr marL="742950" lvl="1" indent="-285750">
              <a:buFont typeface="Arial" panose="020B0604020202020204" pitchFamily="34" charset="0"/>
              <a:buChar char="•"/>
            </a:pPr>
            <a:r>
              <a:rPr lang="sl-SI" sz="1400" dirty="0">
                <a:solidFill>
                  <a:schemeClr val="tx2"/>
                </a:solidFill>
                <a:hlinkClick r:id="rId7"/>
              </a:rPr>
              <a:t>Direktiva 89/654/EGS – zahteve na delovnem mestu,</a:t>
            </a:r>
          </a:p>
          <a:p>
            <a:pPr marL="742950" lvl="1" indent="-285750">
              <a:buFont typeface="Arial" panose="020B0604020202020204" pitchFamily="34" charset="0"/>
              <a:buChar char="•"/>
            </a:pPr>
            <a:r>
              <a:rPr lang="sl-SI" sz="1400" dirty="0">
                <a:solidFill>
                  <a:schemeClr val="tx2"/>
                </a:solidFill>
                <a:hlinkClick r:id="rId6"/>
              </a:rPr>
              <a:t>Direktiva 2003/88/ES – delovni čas,</a:t>
            </a:r>
          </a:p>
          <a:p>
            <a:pPr marL="742950" lvl="1" indent="-285750">
              <a:buFont typeface="Arial" panose="020B0604020202020204" pitchFamily="34" charset="0"/>
              <a:buChar char="•"/>
            </a:pPr>
            <a:r>
              <a:rPr lang="sl-SI" sz="1400" dirty="0">
                <a:solidFill>
                  <a:schemeClr val="tx2"/>
                </a:solidFill>
                <a:hlinkClick r:id="rId7"/>
              </a:rPr>
              <a:t>Direktiva 2002/14/ES – obveščanje zaposlenih in posvetovanje</a:t>
            </a:r>
            <a:r>
              <a:rPr lang="sl-SI" sz="1400" baseline="0" dirty="0">
                <a:solidFill>
                  <a:schemeClr val="tx2"/>
                </a:solidFill>
                <a:hlinkClick r:id="rId7"/>
              </a:rPr>
              <a:t> z njimi.</a:t>
            </a:r>
          </a:p>
          <a:p>
            <a:pPr marL="457200" lvl="1" indent="0">
              <a:buNone/>
            </a:pPr>
            <a:endParaRPr lang="en-GB" sz="1400" dirty="0">
              <a:solidFill>
                <a:schemeClr val="tx2"/>
              </a:solidFill>
            </a:endParaRPr>
          </a:p>
          <a:p>
            <a:r>
              <a:rPr lang="sl-SI" dirty="0"/>
              <a:t>Popoln pregled zakonodaje o varnosti in zdravju pri delu je na voljo na EU-OSHA spletišču (</a:t>
            </a:r>
            <a:r>
              <a:rPr lang="sl-SI" dirty="0">
                <a:hlinkClick r:id="rId8"/>
              </a:rPr>
              <a:t>https://osha.europa.eu/sl/safety-and-health-legislation</a:t>
            </a:r>
            <a:r>
              <a:rPr lang="sl-SI" dirty="0"/>
              <a:t>).</a:t>
            </a:r>
          </a:p>
          <a:p>
            <a:endParaRPr lang="en-US" dirty="0"/>
          </a:p>
          <a:p>
            <a:pPr marL="0" indent="0">
              <a:buNone/>
            </a:pPr>
            <a:r>
              <a:rPr lang="sl-SI" b="1" dirty="0"/>
              <a:t>Infografike</a:t>
            </a:r>
          </a:p>
          <a:p>
            <a:pPr algn="just"/>
            <a:r>
              <a:rPr lang="sl-SI" dirty="0"/>
              <a:t>V digitalni dobi so infografike lahko vplivno orodje. Z njimi je mogoče zapletene informacije predstaviti jasno, jedrnato in zapomljivo, poleg tega pa jih je mogoče izmenjati prek spleta.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it-IT" dirty="0"/>
          </a:p>
          <a:p>
            <a:pPr marL="0" marR="0" indent="0" algn="l" defTabSz="914400">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4"/>
              </a:rPr>
              <a:t>https://osha.europa.eu/sl/publications/home-based-teleworking-and-preventive-occupational-safety-and-health-measures-european-workplaces-evidence-esener-3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b="1" dirty="0"/>
              <a:t>Evropski teden</a:t>
            </a:r>
          </a:p>
          <a:p>
            <a:r>
              <a:rPr lang="sl-SI" dirty="0"/>
              <a:t>Naš svetovno znani evropski teden varnosti in zdravja pri delu poteka vsako leto oktobra. Predstavlja vrhunec v koledarju kampanje. Sodelujete lahko na številnih dogodkih, ki so organizirani v EU in zunaj nje, kot so natečaji, posebni dogodki s predvajanjem filmov, dogodki na družbenih omrežjih in konference.</a:t>
            </a:r>
          </a:p>
          <a:p>
            <a:endParaRPr lang="en-GB" dirty="0"/>
          </a:p>
          <a:p>
            <a:r>
              <a:rPr lang="sl-SI" b="1" dirty="0"/>
              <a:t>Partnerji kampanje</a:t>
            </a:r>
          </a:p>
          <a:p>
            <a:r>
              <a:rPr lang="sl-SI" dirty="0"/>
              <a:t>Uspeh kampanje je odvisen od trdnih partnerstev med EU-OSHA in ključnimi deležniki. Vseevropske in mednarodne organizacije, zavezane zagotavljanju varnosti in zdravja pri delu, lahko postanejo </a:t>
            </a:r>
            <a:r>
              <a:rPr lang="sl-SI" u="sng" dirty="0"/>
              <a:t>uradni partner kampanje</a:t>
            </a:r>
            <a:r>
              <a:rPr lang="sl-SI" dirty="0"/>
              <a:t>, kar jim omogoča koriščenje:</a:t>
            </a:r>
          </a:p>
          <a:p>
            <a:pPr marL="742950" lvl="1" indent="-285750">
              <a:buFont typeface="Arial,Sans-Serif"/>
              <a:buChar char="•"/>
            </a:pPr>
            <a:r>
              <a:rPr lang="sl-SI" dirty="0"/>
              <a:t>promocije na ravni EU in v medijih,</a:t>
            </a:r>
          </a:p>
          <a:p>
            <a:pPr marL="742950" lvl="1" indent="-285750">
              <a:buFont typeface="Arial,Sans-Serif"/>
              <a:buChar char="•"/>
            </a:pPr>
            <a:r>
              <a:rPr lang="sl-SI" dirty="0"/>
              <a:t>priložnosti za mreženje in izmenjavo,</a:t>
            </a:r>
          </a:p>
          <a:p>
            <a:pPr marL="742950" lvl="1" indent="-285750">
              <a:buFont typeface="Arial,Sans-Serif"/>
              <a:buChar char="•"/>
            </a:pPr>
            <a:r>
              <a:rPr lang="sl-SI" dirty="0"/>
              <a:t>izmenjave dobrih praks z drugimi partnerji kampanje,</a:t>
            </a:r>
          </a:p>
          <a:p>
            <a:pPr marL="742950" lvl="1" indent="-285750">
              <a:buFont typeface="Arial,Sans-Serif"/>
              <a:buChar char="•"/>
            </a:pPr>
            <a:r>
              <a:rPr lang="sl-SI" dirty="0"/>
              <a:t>povabila na dogodke EU-OSHA,</a:t>
            </a:r>
          </a:p>
          <a:p>
            <a:pPr marL="742950" lvl="1" indent="-285750">
              <a:buFont typeface="Arial,Sans-Serif"/>
              <a:buChar char="•"/>
            </a:pPr>
            <a:r>
              <a:rPr lang="sl-SI" dirty="0"/>
              <a:t>paketa dobrodošlice,</a:t>
            </a:r>
          </a:p>
          <a:p>
            <a:pPr marL="742950" lvl="1" indent="-285750">
              <a:buFont typeface="Arial,Sans-Serif"/>
              <a:buChar char="•"/>
            </a:pPr>
            <a:r>
              <a:rPr lang="sl-SI" dirty="0"/>
              <a:t>potrdila o partnerstvu.</a:t>
            </a:r>
          </a:p>
          <a:p>
            <a:pPr lvl="1"/>
            <a:endParaRPr lang="en-GB" dirty="0"/>
          </a:p>
          <a:p>
            <a:r>
              <a:rPr lang="sl-SI" b="1" dirty="0"/>
              <a:t>Priznanja za dobro prakso</a:t>
            </a:r>
          </a:p>
          <a:p>
            <a:r>
              <a:rPr lang="sl-SI" dirty="0"/>
              <a:t>Priznanja za dobro prakso so nagrada za izjemne in inovativne prispevke k upravljanju varnosti in zdravja pri delu. V okviru te kampanje bodo priznanja podeljena uspešnim in trajnostnim pobudam za obvladovanje tveganj za varnost in zdravje pri delu, ki so povezana z uvajanjem digitalnih sistemov na delovna mesta. Na natečaj se lahko prijavijo organizacije v državah članicah, državah kandidatkah, potencialnih državah kandidatkah in državah članicah Evropskega združenja za prosto trgovino (EFTA). Zmagovalci pa bodo razglašeni na slovesnosti ob podelitvi priznanj.</a:t>
            </a:r>
          </a:p>
          <a:p>
            <a:endParaRPr lang="en-GB" dirty="0"/>
          </a:p>
          <a:p>
            <a:r>
              <a:rPr lang="sl-SI" b="1" dirty="0"/>
              <a:t>Zbirka orodij za vodenje kampanje </a:t>
            </a:r>
          </a:p>
          <a:p>
            <a:r>
              <a:rPr lang="sl-SI" dirty="0"/>
              <a:t>Na voljo vam je naša zbirka orodij za vodenje kampanje, ki vam bo pomagala začeti izvajati svoje dejavnosti v okviru kampanje </a:t>
            </a:r>
            <a:r>
              <a:rPr lang="sl-SI" i="1" dirty="0"/>
              <a:t>Varno in zdravo delo v digitalni dobi</a:t>
            </a:r>
            <a:r>
              <a:rPr lang="sl-SI" dirty="0"/>
              <a:t>. Zbirka vsebuje smernice za načrtovanje in vodenja kampanje ter o tem, kako lahko najbolje izkoristite svoje vire.</a:t>
            </a:r>
          </a:p>
          <a:p>
            <a:endParaRPr lang="en-GB" dirty="0"/>
          </a:p>
          <a:p>
            <a:r>
              <a:rPr lang="sl-SI" b="1" dirty="0"/>
              <a:t>Gradivo za kampanjo</a:t>
            </a:r>
          </a:p>
          <a:p>
            <a:r>
              <a:rPr lang="sl-SI" dirty="0"/>
              <a:t>Gradivo za kampanjo vsebuje vse informacije, ki jih potrebujete za spodbujanje kampanje </a:t>
            </a:r>
            <a:r>
              <a:rPr lang="sl-SI" i="1" dirty="0"/>
              <a:t>Varno in zdravo delo v digitalni dobi </a:t>
            </a:r>
            <a:r>
              <a:rPr lang="sl-SI" dirty="0"/>
              <a:t>in za prispevanje k njej. Brezplačno je mogoče prenesti različne vire, vključno z vodnikom po kampanji, promocijskim letakom in plakatom ter letakom v zvezi s priznanji za dobro prakso.</a:t>
            </a:r>
          </a:p>
          <a:p>
            <a:endParaRPr lang="en-GB" dirty="0"/>
          </a:p>
          <a:p>
            <a:r>
              <a:rPr lang="sl-SI" b="1" dirty="0"/>
              <a:t>Družbeni mediji</a:t>
            </a:r>
          </a:p>
          <a:p>
            <a:r>
              <a:rPr lang="sl-SI" dirty="0"/>
              <a:t>Ponujamo zbirko gradiv za družbene medije. Začnite tako, da izberete eno od vnaprej sestavljenih sporočil ter spremljajoče vizualno gradivo in videoposnetke.</a:t>
            </a:r>
          </a:p>
          <a:p>
            <a:endParaRPr lang="en-GB" dirty="0"/>
          </a:p>
          <a:p>
            <a:r>
              <a:rPr lang="sl-SI" b="1" dirty="0"/>
              <a:t>Dogodki</a:t>
            </a:r>
          </a:p>
          <a:p>
            <a:r>
              <a:rPr lang="sl-SI" dirty="0"/>
              <a:t>Ogledate si lahko prihajajoče dogodke kampanje </a:t>
            </a:r>
            <a:r>
              <a:rPr lang="sl-SI" i="1" dirty="0"/>
              <a:t>Varno in zdravo delo v digitalni dobi</a:t>
            </a:r>
            <a:r>
              <a:rPr lang="sl-SI" dirty="0"/>
              <a:t>. Dogodke lahko iščete po državah in datumih. Vsak dogodek pa lahko dodate na svoj koledar, da ga zagotovo ne boste zamudili.</a:t>
            </a:r>
          </a:p>
          <a:p>
            <a:endParaRPr lang="en-GB" dirty="0"/>
          </a:p>
          <a:p>
            <a:r>
              <a:rPr lang="sl-SI" b="1" dirty="0"/>
              <a:t>Potrdilo o sodelovanju </a:t>
            </a:r>
          </a:p>
          <a:p>
            <a:r>
              <a:rPr lang="sl-SI" dirty="0"/>
              <a:t>V zameno za organiziranje dogodkov in drugih dejavnosti v podporo kampanji </a:t>
            </a:r>
            <a:r>
              <a:rPr lang="sl-SI" i="1" dirty="0"/>
              <a:t>Zdravo delovno okolje 2023-25 </a:t>
            </a:r>
            <a:r>
              <a:rPr lang="sl-SI" dirty="0"/>
              <a:t>boste prejeli potrdilo o sodelovanju kot priznanje vaših prizadevanj.</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 Evropska agencija za varnost in zdravje pri delu, 2023</a:t>
            </a:r>
          </a:p>
          <a:p>
            <a:r>
              <a:rPr lang="sl-SI" dirty="0"/>
              <a:t>Reprodukcija je dovoljena z navedbo vira.</a:t>
            </a:r>
          </a:p>
          <a:p>
            <a:r>
              <a:rPr lang="sl-SI" dirty="0"/>
              <a:t>Za dovoljenje za uporabo ali reprodukcijo fotografij ali drugega gradiva, za katere EU-OSHA nima avtorskih pravic, je treba zaprositi neposredno imetnike avtorskih pravic.</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endParaRPr lang="en-GB" dirty="0"/>
          </a:p>
          <a:p>
            <a:r>
              <a:rPr lang="sl-SI" dirty="0"/>
              <a:t>EU-OSHA je naročila izvedbo ankete „Flash </a:t>
            </a:r>
            <a:r>
              <a:rPr lang="sl-SI" dirty="0" err="1"/>
              <a:t>Eurobarometer</a:t>
            </a:r>
            <a:r>
              <a:rPr lang="sl-SI" dirty="0"/>
              <a:t> – OSH Pulse“, da bi pridobila vpogled v stanje na področju varnosti in zdravja pri delu na delovnih mestih po pandemiji.</a:t>
            </a:r>
          </a:p>
          <a:p>
            <a:r>
              <a:rPr lang="sl-SI" dirty="0"/>
              <a:t>Aprila in maja 2022 je potekalo anketiranje reprezentativnega vzorca, ki je zajel več kot 27.000 zaposlenih v vseh državah EU, na Islandiji in Norveškem. Povprašali so jih o stresorjih, ki vplivajo na duševno in fizično zdravje, ter o pomenu ukrepov za varnost in zdravje pri delu na delovnem mestu.</a:t>
            </a:r>
          </a:p>
          <a:p>
            <a:r>
              <a:rPr lang="sl-SI" dirty="0"/>
              <a:t>V anketi so spraševali tudi o uporabi digitalnih tehnologij, povezanih z delom, in njihovem vplivu na dobro počutje delavcev.</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en-GB" dirty="0"/>
          </a:p>
          <a:p>
            <a:r>
              <a:rPr lang="sl-SI" dirty="0"/>
              <a:t>EU-OSHA je naročila izvedbo ankete „Flash </a:t>
            </a:r>
            <a:r>
              <a:rPr lang="sl-SI" dirty="0" err="1"/>
              <a:t>Eurobarometer</a:t>
            </a:r>
            <a:r>
              <a:rPr lang="sl-SI" dirty="0"/>
              <a:t> – OSH Pulse“, da bi pridobila vpogled v stanje na področju varnosti in zdravja pri delu na delovnih mestih po pandemiji.</a:t>
            </a:r>
          </a:p>
          <a:p>
            <a:r>
              <a:rPr lang="sl-SI" dirty="0"/>
              <a:t>Aprila in maja 2022 je potekalo anketiranje reprezentativnega vzorca, ki je zajel več kot 27.000 zaposlenih v vseh državah EU, na Islandiji in Norveškem. Povprašali so jih o stresorjih, ki vplivajo na duševno in fizično zdravje, ter o pomenu ukrepov za varnost in zdravje pri delu na delovnem mestu.</a:t>
            </a:r>
          </a:p>
          <a:p>
            <a:r>
              <a:rPr lang="sl-SI" dirty="0"/>
              <a:t>V anketi so spraševali tudi o uporabi digitalnih tehnologij, povezanih z delom, in njihovem vplivu na dobro počutje delavcev.</a:t>
            </a:r>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sl-SI" dirty="0"/>
              <a:t>Vir: Anketa OSH Pulse – varnost in zdravje pri delu po pandemiji (EU-OSHA, 2022). Na voljo na: </a:t>
            </a:r>
            <a:r>
              <a:rPr lang="sl-SI" dirty="0">
                <a:hlinkClick r:id="rId3"/>
              </a:rPr>
              <a:t>https://osha.europa.eu/sl/facts-and-figures/osh-pulse-occupational-safety-and-health-post-pandemic-workplaces</a:t>
            </a:r>
            <a:endParaRPr lang="sl-SI" dirty="0"/>
          </a:p>
          <a:p>
            <a:pPr>
              <a:defRPr/>
            </a:pPr>
            <a:endParaRPr lang="it-IT" dirty="0"/>
          </a:p>
          <a:p>
            <a:pPr marL="0" marR="0" indent="0" algn="l" defTabSz="914400">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4"/>
              </a:rPr>
              <a:t>https://osha.europa.eu/sl/publications/home-based-teleworking-and-preventive-occupational-safety-and-health-measures-european-workplaces-evidence-esener-3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Vir: </a:t>
            </a:r>
            <a:r>
              <a:rPr lang="sl-SI" sz="1200" dirty="0">
                <a:solidFill>
                  <a:schemeClr val="tx1"/>
                </a:solidFill>
                <a:effectLst/>
                <a:latin typeface="+mn-lt"/>
                <a:ea typeface="+mn-ea"/>
                <a:cs typeface="+mn-cs"/>
              </a:rPr>
              <a:t>Tretja evropska raziskava podjetij o novih in nastajajočih tveganjih, ESENER-3 (EU-OSHA, 2019). Na voljo na: </a:t>
            </a:r>
            <a:r>
              <a:rPr lang="sl-SI" sz="1200" u="sng" dirty="0">
                <a:solidFill>
                  <a:schemeClr val="tx1"/>
                </a:solidFill>
                <a:effectLst/>
                <a:latin typeface="+mn-lt"/>
                <a:ea typeface="+mn-ea"/>
                <a:cs typeface="+mn-cs"/>
                <a:hlinkClick r:id="rId3"/>
              </a:rPr>
              <a:t>https://osha.europa.eu/sl/publications/third-european-survey-enterprises-new-and-emerging-risks-esener-3/view</a:t>
            </a:r>
          </a:p>
          <a:p>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sl-SI" dirty="0">
                <a:effectLst/>
              </a:rPr>
              <a:t>Vir:</a:t>
            </a:r>
            <a:r>
              <a:rPr lang="sl-SI" dirty="0"/>
              <a:t> </a:t>
            </a:r>
            <a:r>
              <a:rPr lang="sl-SI" sz="1200" dirty="0">
                <a:solidFill>
                  <a:schemeClr val="tx1"/>
                </a:solidFill>
                <a:effectLst/>
                <a:latin typeface="+mn-lt"/>
                <a:ea typeface="+mn-ea"/>
                <a:cs typeface="+mn-cs"/>
              </a:rPr>
              <a:t>Tretja evropska raziskava podjetij o novih in nastajajočih tveganjih, ESENER-3 (EU-OSHA, 2019). </a:t>
            </a:r>
            <a:r>
              <a:rPr lang="sl-SI" dirty="0"/>
              <a:t>Na voljo na: </a:t>
            </a:r>
            <a:r>
              <a:rPr lang="sl-SI" u="sng" dirty="0"/>
              <a:t>https://osha.europa.eu/sl/publications/home-based-teleworking-and-preventive-occupational-safety-and-health-measures-european-workplaces-evidence-esener-3 </a:t>
            </a:r>
          </a:p>
          <a:p>
            <a:endParaRPr lang="en-US" dirty="0"/>
          </a:p>
          <a:p>
            <a:r>
              <a:rPr lang="sl-SI" dirty="0">
                <a:latin typeface="Arial"/>
                <a:ea typeface="SimSun"/>
                <a:cs typeface="Arial"/>
              </a:rPr>
              <a:t>Ponderirani</a:t>
            </a:r>
            <a:r>
              <a:rPr lang="sl-SI" sz="1200" dirty="0">
                <a:effectLst/>
                <a:latin typeface="Arial"/>
                <a:ea typeface="SimSun"/>
                <a:cs typeface="Arial"/>
              </a:rPr>
              <a:t> podatki (ponder: </a:t>
            </a:r>
            <a:r>
              <a:rPr lang="sl-SI" sz="1200" dirty="0" err="1">
                <a:effectLst/>
                <a:latin typeface="Arial"/>
                <a:ea typeface="SimSun"/>
                <a:cs typeface="Arial"/>
              </a:rPr>
              <a:t>estex</a:t>
            </a:r>
            <a:r>
              <a:rPr lang="sl-SI"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dirty="0">
                <a:solidFill>
                  <a:schemeClr val="tx1"/>
                </a:solidFill>
                <a:effectLst/>
                <a:latin typeface="+mn-lt"/>
                <a:ea typeface="+mn-ea"/>
                <a:cs typeface="+mn-cs"/>
              </a:rPr>
              <a:t>Kampanja</a:t>
            </a:r>
            <a:r>
              <a:rPr lang="sl-SI" sz="1200" i="1" dirty="0">
                <a:solidFill>
                  <a:schemeClr val="tx1"/>
                </a:solidFill>
                <a:effectLst/>
                <a:latin typeface="+mn-lt"/>
                <a:ea typeface="+mn-ea"/>
                <a:cs typeface="+mn-cs"/>
              </a:rPr>
              <a:t> Varno in zdravo delo v digitalni dobi </a:t>
            </a:r>
            <a:r>
              <a:rPr lang="sl-SI" sz="1200" i="0" dirty="0">
                <a:solidFill>
                  <a:schemeClr val="tx1"/>
                </a:solidFill>
                <a:effectLst/>
                <a:latin typeface="+mn-lt"/>
                <a:ea typeface="+mn-ea"/>
                <a:cs typeface="+mn-cs"/>
              </a:rPr>
              <a:t>je razdeljena na pet prednostnih področij, katerih obravnava se spodbuja s posebnimi komunikacijskimi in promocijskimi sklopi tekom celotne kampanje. Vsako področje obravnava določeno temo, povezano z varnostjo in zdravjem pri delu ter digitalizacijo. Da kampanja ne izgubi zagona, vsake tri do štiri mesece</a:t>
            </a:r>
            <a:r>
              <a:rPr lang="sl-SI" sz="1200" i="0" baseline="0" dirty="0">
                <a:solidFill>
                  <a:schemeClr val="tx1"/>
                </a:solidFill>
                <a:effectLst/>
                <a:latin typeface="+mn-lt"/>
                <a:ea typeface="+mn-ea"/>
                <a:cs typeface="+mn-cs"/>
              </a:rPr>
              <a:t> </a:t>
            </a:r>
            <a:r>
              <a:rPr lang="sl-SI" sz="1200" i="0" dirty="0">
                <a:solidFill>
                  <a:schemeClr val="tx1"/>
                </a:solidFill>
                <a:effectLst/>
                <a:latin typeface="+mn-lt"/>
                <a:ea typeface="+mn-ea"/>
                <a:cs typeface="+mn-cs"/>
              </a:rPr>
              <a:t>objavimo različno gradivo, vključno s poročili, informativnimi listi, infografikami in študijami primerov.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i="0" dirty="0">
                <a:solidFill>
                  <a:schemeClr val="tx1"/>
                </a:solidFill>
                <a:effectLst/>
                <a:latin typeface="+mn-lt"/>
                <a:ea typeface="+mn-ea"/>
                <a:cs typeface="+mn-cs"/>
              </a:rPr>
              <a:t>Druga prednostna naloga kampanje </a:t>
            </a:r>
            <a:r>
              <a:rPr lang="sl-SI" sz="1200" i="1" dirty="0">
                <a:solidFill>
                  <a:schemeClr val="tx1"/>
                </a:solidFill>
                <a:effectLst/>
                <a:latin typeface="+mn-lt"/>
                <a:ea typeface="+mn-ea"/>
                <a:cs typeface="+mn-cs"/>
              </a:rPr>
              <a:t>Zdravo delovno okolje 2023–25 </a:t>
            </a:r>
            <a:r>
              <a:rPr lang="sl-SI" sz="1200" i="0" dirty="0">
                <a:solidFill>
                  <a:schemeClr val="tx1"/>
                </a:solidFill>
                <a:effectLst/>
                <a:latin typeface="+mn-lt"/>
                <a:ea typeface="+mn-ea"/>
                <a:cs typeface="+mn-cs"/>
              </a:rPr>
              <a:t>je obravnavanje vpliva digitalizacije na raznolikost delovne sile, skupine ranljivih delavcev in razsežnost spola. Kampanja se bo osredotočala tudi na tiste delavce, ki so zaposleni na podlagi prožnih ureditev dela, delajo zunaj prostorov delodajalca, so v stiku s strankami ali jih obiskujejo, delajo v decentraliziranih prostorih (npr. delavci na daljavo, platformni delavci).</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400" b="1" baseline="0" dirty="0"/>
              <a:t>Platformno delo</a:t>
            </a:r>
            <a:r>
              <a:rPr lang="sl-SI" sz="1400" b="1" dirty="0"/>
              <a:t>: </a:t>
            </a:r>
            <a:r>
              <a:rPr lang="sl-SI" sz="1400" dirty="0">
                <a:solidFill>
                  <a:schemeClr val="tx1"/>
                </a:solidFill>
                <a:effectLst/>
                <a:latin typeface="+mn-lt"/>
                <a:ea typeface="+mn-ea"/>
                <a:cs typeface="+mn-cs"/>
              </a:rPr>
              <a:t>plačano delo, ki je zagotovljeno ali posredovano prek spletne platforme oziroma poteka na njej.</a:t>
            </a:r>
          </a:p>
          <a:p>
            <a:endParaRPr lang="en-US" sz="1400" b="1" dirty="0"/>
          </a:p>
          <a:p>
            <a:r>
              <a:rPr lang="sl-SI" sz="1400" b="1" baseline="0" dirty="0"/>
              <a:t>Avtomatizacija nalog: </a:t>
            </a:r>
            <a:r>
              <a:rPr lang="sl-SI" sz="1400" b="0" baseline="0" dirty="0"/>
              <a:t>uporaba </a:t>
            </a:r>
            <a:r>
              <a:rPr lang="sl-SI" sz="1400" b="0" dirty="0">
                <a:solidFill>
                  <a:schemeClr val="tx1"/>
                </a:solidFill>
                <a:effectLst/>
                <a:latin typeface="+mn-lt"/>
                <a:ea typeface="+mn-ea"/>
                <a:cs typeface="+mn-cs"/>
              </a:rPr>
              <a:t>s</a:t>
            </a:r>
            <a:r>
              <a:rPr lang="sl-SI" sz="1400" dirty="0">
                <a:solidFill>
                  <a:schemeClr val="tx1"/>
                </a:solidFill>
                <a:effectLst/>
                <a:latin typeface="+mn-lt"/>
                <a:ea typeface="+mn-ea"/>
                <a:cs typeface="+mn-cs"/>
              </a:rPr>
              <a:t>istemov, ki temeljijo na umetni inteligenci, bodisi utelešeni (robotika) bodisi </a:t>
            </a:r>
            <a:r>
              <a:rPr lang="sl-SI" sz="1400" dirty="0" err="1">
                <a:solidFill>
                  <a:schemeClr val="tx1"/>
                </a:solidFill>
                <a:effectLst/>
                <a:latin typeface="+mn-lt"/>
                <a:ea typeface="+mn-ea"/>
                <a:cs typeface="+mn-cs"/>
              </a:rPr>
              <a:t>neutelešeni</a:t>
            </a:r>
            <a:r>
              <a:rPr lang="sl-SI" sz="1400" dirty="0">
                <a:solidFill>
                  <a:schemeClr val="tx1"/>
                </a:solidFill>
                <a:effectLst/>
                <a:latin typeface="+mn-lt"/>
                <a:ea typeface="+mn-ea"/>
                <a:cs typeface="+mn-cs"/>
              </a:rPr>
              <a:t> (pametne aplikacije), ki lahko z določeno stopnjo avtonomije opravljajo fizične ali kognitivne naloge in dosegajo posebne cilje.</a:t>
            </a:r>
          </a:p>
          <a:p>
            <a:endParaRPr lang="en-US" sz="1400" b="1" dirty="0"/>
          </a:p>
          <a:p>
            <a:r>
              <a:rPr lang="sl-SI" sz="1400" b="1" dirty="0"/>
              <a:t>Delo na daljavo in hibridno delo: </a:t>
            </a:r>
            <a:r>
              <a:rPr lang="sl-SI" sz="1400" dirty="0">
                <a:solidFill>
                  <a:schemeClr val="tx1"/>
                </a:solidFill>
                <a:effectLst/>
                <a:latin typeface="+mn-lt"/>
                <a:ea typeface="+mn-ea"/>
                <a:cs typeface="+mn-cs"/>
              </a:rPr>
              <a:t>katera koli vrsta ureditve dela od doma ali na splošno zunaj prostorov delodajalca ali na neki določeni lokaciji, ki vključuje uporabo digitalnih tehnologij (npr. osebni računalniki, pametni telefoni, prenosni računalniki, programski paketi in internet).</a:t>
            </a:r>
          </a:p>
          <a:p>
            <a:endParaRPr lang="en-US" sz="1400" dirty="0"/>
          </a:p>
          <a:p>
            <a:r>
              <a:rPr lang="sl-SI" sz="1400" b="1" baseline="0" dirty="0"/>
              <a:t>Upravljanje delavcev s pomočjo umetne inteligence: </a:t>
            </a:r>
            <a:r>
              <a:rPr lang="sl-SI" sz="1400" dirty="0">
                <a:solidFill>
                  <a:schemeClr val="tx1"/>
                </a:solidFill>
                <a:effectLst/>
                <a:latin typeface="+mn-lt"/>
                <a:ea typeface="+mn-ea"/>
                <a:cs typeface="+mn-cs"/>
              </a:rPr>
              <a:t>sistemi in orodja za upravljanje, ki zbirajo podatke v realnem času o vedenju delavcev iz različnih virov z namenom obveščanja vodstva in podpiranja avtomatiziranih ali polavtomatiziranih odločitev na podlagi algoritmov ali naprednejših oblik umetne inteligence.</a:t>
            </a:r>
          </a:p>
          <a:p>
            <a:endParaRPr lang="en-GB" sz="1400" b="1" noProof="0" dirty="0"/>
          </a:p>
          <a:p>
            <a:r>
              <a:rPr lang="sl-SI" sz="1400" b="1" dirty="0"/>
              <a:t>Pametni digitalni sistemi: </a:t>
            </a:r>
            <a:r>
              <a:rPr lang="sl-SI" sz="1400" dirty="0">
                <a:solidFill>
                  <a:schemeClr val="tx1"/>
                </a:solidFill>
                <a:effectLst/>
                <a:latin typeface="+mn-lt"/>
                <a:ea typeface="+mn-ea"/>
                <a:cs typeface="+mn-cs"/>
              </a:rPr>
              <a:t>pametne aplikacije, ki uporabljajo umetno inteligenco, prenosno opremo, visokohitrostna brezžična omrežja, v kombinaciji s senzorskimi tehnologijami (npr. </a:t>
            </a:r>
            <a:r>
              <a:rPr lang="sl-SI" sz="1400" baseline="0" dirty="0">
                <a:solidFill>
                  <a:schemeClr val="tx1"/>
                </a:solidFill>
                <a:effectLst/>
                <a:latin typeface="+mn-lt"/>
                <a:ea typeface="+mn-ea"/>
                <a:cs typeface="+mn-cs"/>
              </a:rPr>
              <a:t>nosljive naprave).</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sz="675"/>
              <a:t>Varnost in zdravje pri delu – skrb vsakogar. Dobro za vas. Dobro za posel.</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ack background with blue text&#10;&#10;Description automatically generated">
            <a:extLst>
              <a:ext uri="{FF2B5EF4-FFF2-40B4-BE49-F238E27FC236}">
                <a16:creationId xmlns:a16="http://schemas.microsoft.com/office/drawing/2014/main" id="{2BAF9AE5-39F5-4543-9EEF-D07F1FE26B2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22841" y="4333027"/>
            <a:ext cx="1710212" cy="437304"/>
          </a:xfrm>
          <a:prstGeom prst="rect">
            <a:avLst/>
          </a:prstGeom>
        </p:spPr>
      </p:pic>
      <p:pic>
        <p:nvPicPr>
          <p:cNvPr id="8" name="Picture 7" descr="A blue and white logo&#10;&#10;Description automatically generated">
            <a:extLst>
              <a:ext uri="{FF2B5EF4-FFF2-40B4-BE49-F238E27FC236}">
                <a16:creationId xmlns:a16="http://schemas.microsoft.com/office/drawing/2014/main" id="{2A59C075-2765-4539-9332-194715DDF642}"/>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41949" y="4185403"/>
            <a:ext cx="654451" cy="548918"/>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sl-SI" sz="675"/>
              <a:t>Varnost in zdravje pri delu – skrb vsakogar. Dobro za vas. Dobro za posel.</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sl-SI">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sl-SI">
                <a:solidFill>
                  <a:schemeClr val="tx2"/>
                </a:solidFill>
                <a:ea typeface="+mj-ea"/>
                <a:cs typeface="Trebuchet MS"/>
              </a:rPr>
              <a:t>Evropska agencija za varnost in zdravje pri delu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sl-SI">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sl-SI" sz="2400" b="1">
                <a:solidFill>
                  <a:schemeClr val="tx2"/>
                </a:solidFill>
                <a:ea typeface="+mj-ea"/>
              </a:rPr>
              <a:t>Hvala!</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sl-SI" sz="675" b="1" dirty="0">
                <a:solidFill>
                  <a:schemeClr val="tx2"/>
                </a:solidFill>
                <a:latin typeface="Arial" pitchFamily="-107" charset="0"/>
                <a:ea typeface="ＭＳ Ｐゴシック" pitchFamily="-107" charset="-128"/>
                <a:cs typeface="ＭＳ Ｐゴシック" pitchFamily="-107" charset="-128"/>
              </a:rPr>
              <a:t>https://www.healthy-workplaces.eu</a:t>
            </a:r>
          </a:p>
        </p:txBody>
      </p:sp>
      <p:pic>
        <p:nvPicPr>
          <p:cNvPr id="14" name="Picture 13" descr="A black background with blue text&#10;&#10;Description automatically generated">
            <a:extLst>
              <a:ext uri="{FF2B5EF4-FFF2-40B4-BE49-F238E27FC236}">
                <a16:creationId xmlns:a16="http://schemas.microsoft.com/office/drawing/2014/main" id="{E876857A-77DD-45D3-A29A-0710D85243F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25860"/>
            <a:ext cx="1312420" cy="335588"/>
          </a:xfrm>
          <a:prstGeom prst="rect">
            <a:avLst/>
          </a:prstGeom>
        </p:spPr>
      </p:pic>
      <p:pic>
        <p:nvPicPr>
          <p:cNvPr id="15" name="Picture 14" descr="A blue and white logo&#10;&#10;Description automatically generated">
            <a:extLst>
              <a:ext uri="{FF2B5EF4-FFF2-40B4-BE49-F238E27FC236}">
                <a16:creationId xmlns:a16="http://schemas.microsoft.com/office/drawing/2014/main" id="{49AD677D-E2B7-4EDD-BCC8-FBF2F6552E8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23623" y="4504512"/>
            <a:ext cx="608493" cy="510371"/>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s://healthy-workplaces.osha.europa.eu/sl/about-topic/priority-area/remote-and-hybrid-work" TargetMode="External"/><Relationship Id="rId3" Type="http://schemas.openxmlformats.org/officeDocument/2006/relationships/hyperlink" Target="https://healthy-workplaces.osha.europa.eu/sl/about-topic/priority-area/smart-digital-systems" TargetMode="External"/><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healthy-workplaces.osha.europa.eu/sl/about-topic/priority-area/automation-tasks" TargetMode="External"/><Relationship Id="rId11" Type="http://schemas.openxmlformats.org/officeDocument/2006/relationships/image" Target="../media/image21.png"/><Relationship Id="rId5" Type="http://schemas.openxmlformats.org/officeDocument/2006/relationships/hyperlink" Target="https://healthy-workplaces.osha.europa.eu/sl/about-topic/priority-area/digital-platform-work" TargetMode="External"/><Relationship Id="rId10" Type="http://schemas.openxmlformats.org/officeDocument/2006/relationships/image" Target="../media/image20.png"/><Relationship Id="rId4" Type="http://schemas.openxmlformats.org/officeDocument/2006/relationships/hyperlink" Target="https://healthy-workplaces.osha.europa.eu/sl/about-topic/priority-area/worker-management-through-ai" TargetMode="External"/><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europa.eu/european-union/about-eu/institutions-bodies_sl" TargetMode="External"/><Relationship Id="rId3" Type="http://schemas.openxmlformats.org/officeDocument/2006/relationships/image" Target="../media/image29.png"/><Relationship Id="rId7" Type="http://schemas.openxmlformats.org/officeDocument/2006/relationships/hyperlink" Target="https://healthy-workplaces.osha.europa.eu/sl/campaign-partners/campaign-media-partn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healthy-workplaces.osha.europa.eu/sl/campaign-partners/enterprise-europe-network" TargetMode="External"/><Relationship Id="rId11" Type="http://schemas.openxmlformats.org/officeDocument/2006/relationships/image" Target="../media/image2.png"/><Relationship Id="rId5" Type="http://schemas.openxmlformats.org/officeDocument/2006/relationships/hyperlink" Target="https://eur-lex.europa.eu/summary/glossary/social_partners.html" TargetMode="External"/><Relationship Id="rId10" Type="http://schemas.openxmlformats.org/officeDocument/2006/relationships/hyperlink" Target="https://europa.eu/european-union/about-eu/agencies/decentralised-agencies_sl" TargetMode="External"/><Relationship Id="rId4" Type="http://schemas.openxmlformats.org/officeDocument/2006/relationships/hyperlink" Target="https://healthy-workplaces.osha.europa.eu/sl/campaign-partners/official-campaign-partners" TargetMode="External"/><Relationship Id="rId9" Type="http://schemas.openxmlformats.org/officeDocument/2006/relationships/hyperlink" Target="https://healthy-workplaces.osha.europa.eu/sl/campaign-partners/national-focal-poi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healthy-workplaces.eu/sl/tools-and-publications/oshwiki" TargetMode="External"/><Relationship Id="rId13" Type="http://schemas.openxmlformats.org/officeDocument/2006/relationships/hyperlink" Target="https://healthy-workplaces.eu/sl/tools-and-publications/legislation" TargetMode="External"/><Relationship Id="rId18" Type="http://schemas.openxmlformats.org/officeDocument/2006/relationships/image" Target="../media/image34.png"/><Relationship Id="rId3" Type="http://schemas.openxmlformats.org/officeDocument/2006/relationships/hyperlink" Target="https://healthy-workplaces.osha.europa.eu/sl/tools-and-publications/publications" TargetMode="External"/><Relationship Id="rId21" Type="http://schemas.openxmlformats.org/officeDocument/2006/relationships/hyperlink" Target="https://healthy-workplaces.osha.europa.eu/sl/tools-and-publications/infographics" TargetMode="External"/><Relationship Id="rId7" Type="http://schemas.openxmlformats.org/officeDocument/2006/relationships/hyperlink" Target="https://healthy-workplaces.osha.europa.eu/sl/tools-and-publications/oshwiki" TargetMode="External"/><Relationship Id="rId12" Type="http://schemas.openxmlformats.org/officeDocument/2006/relationships/hyperlink" Target="https://healthy-workplaces.osha.europa.eu/sl/tools-and-publications/legislation" TargetMode="External"/><Relationship Id="rId17" Type="http://schemas.openxmlformats.org/officeDocument/2006/relationships/image" Target="../media/image33.png"/><Relationship Id="rId25" Type="http://schemas.openxmlformats.org/officeDocument/2006/relationships/image" Target="../media/image40.png"/><Relationship Id="rId2" Type="http://schemas.openxmlformats.org/officeDocument/2006/relationships/notesSlide" Target="../notesSlides/notesSlide19.xml"/><Relationship Id="rId16" Type="http://schemas.openxmlformats.org/officeDocument/2006/relationships/image" Target="../media/image27.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https://healthy-workplaces.osha.europa.eu/sl/tools-and-publications/napo-films" TargetMode="External"/><Relationship Id="rId11" Type="http://schemas.openxmlformats.org/officeDocument/2006/relationships/hyperlink" Target="https://healthy-workplaces.osha.europa.eu/sl/tools-and-publications/case-studies" TargetMode="External"/><Relationship Id="rId24" Type="http://schemas.openxmlformats.org/officeDocument/2006/relationships/image" Target="../media/image39.png"/><Relationship Id="rId5" Type="http://schemas.openxmlformats.org/officeDocument/2006/relationships/hyperlink" Target="https://healthy-workplaces.osha.europa.eu/sl/tools-and-publications/campaign-toolkit" TargetMode="External"/><Relationship Id="rId15" Type="http://schemas.openxmlformats.org/officeDocument/2006/relationships/image" Target="../media/image32.png"/><Relationship Id="rId23" Type="http://schemas.openxmlformats.org/officeDocument/2006/relationships/image" Target="../media/image38.png"/><Relationship Id="rId10" Type="http://schemas.openxmlformats.org/officeDocument/2006/relationships/hyperlink" Target="https://healthy-workplaces.osha.europa.eu/sl/tools-and-publications/social-media-kit" TargetMode="External"/><Relationship Id="rId19" Type="http://schemas.openxmlformats.org/officeDocument/2006/relationships/image" Target="../media/image35.png"/><Relationship Id="rId4" Type="http://schemas.openxmlformats.org/officeDocument/2006/relationships/hyperlink" Target="https://healthy-workplaces.osha.europa.eu/sl/tools-and-publications/campaign-materials" TargetMode="External"/><Relationship Id="rId9" Type="http://schemas.openxmlformats.org/officeDocument/2006/relationships/image" Target="../media/image30.png"/><Relationship Id="rId14" Type="http://schemas.openxmlformats.org/officeDocument/2006/relationships/image" Target="../media/image31.png"/><Relationship Id="rId22" Type="http://schemas.openxmlformats.org/officeDocument/2006/relationships/image" Target="../media/image37.emf"/></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sl/media-centre/events" TargetMode="External"/><Relationship Id="rId13" Type="http://schemas.openxmlformats.org/officeDocument/2006/relationships/image" Target="../media/image32.png"/><Relationship Id="rId18"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sl/get-involved/european-week" TargetMode="External"/><Relationship Id="rId21" Type="http://schemas.openxmlformats.org/officeDocument/2006/relationships/image" Target="../media/image45.png"/><Relationship Id="rId7" Type="http://schemas.openxmlformats.org/officeDocument/2006/relationships/hyperlink" Target="https://healthy-workplaces.osha.europa.eu/sl/tools-and-publications/campaign-materials" TargetMode="External"/><Relationship Id="rId12" Type="http://schemas.openxmlformats.org/officeDocument/2006/relationships/image" Target="../media/image34.png"/><Relationship Id="rId17"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hyperlink" Target="https://healthy-workplaces.osha.europa.eu/sl/tools-and-publications/campaign-toolkit" TargetMode="External"/><Relationship Id="rId11" Type="http://schemas.openxmlformats.org/officeDocument/2006/relationships/image" Target="../media/image33.png"/><Relationship Id="rId5" Type="http://schemas.openxmlformats.org/officeDocument/2006/relationships/hyperlink" Target="https://healthy-workplaces.osha.europa.eu/sl/get-involved/good-practice-awards" TargetMode="External"/><Relationship Id="rId15" Type="http://schemas.openxmlformats.org/officeDocument/2006/relationships/image" Target="../media/image41.png"/><Relationship Id="rId10" Type="http://schemas.openxmlformats.org/officeDocument/2006/relationships/hyperlink" Target="https://healthy-workplaces.osha.europa.eu/sl/tools-and-publications/social-media-kit" TargetMode="External"/><Relationship Id="rId19" Type="http://schemas.openxmlformats.org/officeDocument/2006/relationships/image" Target="../media/image44.png"/><Relationship Id="rId4" Type="http://schemas.openxmlformats.org/officeDocument/2006/relationships/hyperlink" Target="https://healthy-workplaces.osha.europa.eu/sl/get-involved/become-campaign-partner" TargetMode="External"/><Relationship Id="rId9" Type="http://schemas.openxmlformats.org/officeDocument/2006/relationships/hyperlink" Target="https://healthy-workplaces.osha.europa.eu/sl/get-involved/get-your-certificate" TargetMode="External"/><Relationship Id="rId1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s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s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s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49999" y="2604889"/>
            <a:ext cx="7789991" cy="1015663"/>
          </a:xfrm>
        </p:spPr>
        <p:txBody>
          <a:bodyPr wrap="square">
            <a:spAutoFit/>
          </a:bodyPr>
          <a:lstStyle/>
          <a:p>
            <a:r>
              <a:rPr lang="sl-SI" sz="2200" dirty="0"/>
              <a:t>Kampanja Zdravo delovno okolje 2023–</a:t>
            </a:r>
            <a:r>
              <a:rPr lang="en-US" sz="2200" dirty="0"/>
              <a:t>20</a:t>
            </a:r>
            <a:r>
              <a:rPr lang="sl-SI" sz="2200" dirty="0"/>
              <a:t>25</a:t>
            </a:r>
            <a:br>
              <a:rPr lang="sl-SI" sz="2200" dirty="0"/>
            </a:br>
            <a:r>
              <a:rPr lang="sl-SI" sz="2200" dirty="0"/>
              <a:t>Varno in zdravo delo v digitalni dobi</a:t>
            </a:r>
            <a:br>
              <a:rPr lang="sl-SI" sz="2200" dirty="0"/>
            </a:br>
            <a:endParaRPr lang="sl-SI" sz="22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49999" y="3412803"/>
            <a:ext cx="7646400" cy="207749"/>
          </a:xfrm>
        </p:spPr>
        <p:txBody>
          <a:bodyPr>
            <a:spAutoFit/>
          </a:bodyPr>
          <a:lstStyle/>
          <a:p>
            <a:r>
              <a:rPr lang="sl-SI" dirty="0"/>
              <a:t>Učinkovita preventiva v svetu digitalnega dela</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697" y="849675"/>
            <a:ext cx="7560643" cy="2935675"/>
          </a:xfrm>
        </p:spPr>
        <p:txBody>
          <a:bodyPr lIns="0" tIns="0" rIns="0" bIns="0">
            <a:spAutoFit/>
          </a:bodyPr>
          <a:lstStyle/>
          <a:p>
            <a:pPr marR="0" lvl="0">
              <a:lnSpc>
                <a:spcPct val="115000"/>
              </a:lnSpc>
              <a:spcBef>
                <a:spcPts val="0"/>
              </a:spcBef>
              <a:spcAft>
                <a:spcPts val="200"/>
              </a:spcAft>
              <a:tabLst>
                <a:tab pos="457200" algn="l"/>
              </a:tabLst>
            </a:pPr>
            <a:r>
              <a:rPr lang="sl-SI" sz="1600" dirty="0">
                <a:solidFill>
                  <a:srgbClr val="003399"/>
                </a:solidFill>
              </a:rPr>
              <a:t>Cilji kampanje so:</a:t>
            </a:r>
          </a:p>
          <a:p>
            <a:pPr marL="34290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izpopolniti znanje o varni in produktivni uporabi digitalnih tehnologij v vseh gospodarskih dejavnostih;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ozaveščati o digitalizaciji in njenih posledicah za varnost in zdravje pri delu;</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širiti informacije o novih in nastajajočih tveganjih ter priložnostih v zvezi z digitalno preobrazbo dela;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spodbujanje ocenjevanja tveganja ter zdravega in varnega upravljanja digitalne preobrazbe dela;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sl-SI" sz="1600" dirty="0">
                <a:solidFill>
                  <a:schemeClr val="accent1"/>
                </a:solidFill>
                <a:latin typeface="Arial" panose="020B0604020202020204" pitchFamily="34" charset="0"/>
                <a:ea typeface="Arial" panose="020B0604020202020204" pitchFamily="34" charset="0"/>
                <a:cs typeface="Arial" panose="020B0604020202020204" pitchFamily="34" charset="0"/>
              </a:rPr>
              <a:t>olajšati izmenjavo informacij, znanja in dobre prakse.</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Cilji kampanje</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sl-SI" sz="2400"/>
              <a:t>Prednostna področja</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sl-SI" sz="1200" b="1">
                <a:solidFill>
                  <a:schemeClr val="accent1"/>
                </a:solidFill>
                <a:latin typeface="+mj-lt"/>
                <a:ea typeface="+mj-ea"/>
                <a:cs typeface="Trebuchet MS"/>
                <a:hlinkClick r:id="rId3"/>
              </a:rPr>
              <a:t>Pametni digitalni sistemi</a:t>
            </a: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7" y="4141595"/>
            <a:ext cx="2095493"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sl-SI" sz="1200" b="1" dirty="0">
                <a:solidFill>
                  <a:schemeClr val="accent1"/>
                </a:solidFill>
                <a:cs typeface="Trebuchet MS"/>
                <a:hlinkClick r:id="rId4"/>
              </a:rPr>
              <a:t>Upravljanje zaposlenih s pomočjo umetne inteligence</a:t>
            </a: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Platformno delo</a:t>
            </a: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289922"/>
            <a:ext cx="1990896" cy="369332"/>
          </a:xfrm>
          <a:prstGeom prst="rect">
            <a:avLst/>
          </a:prstGeom>
          <a:noFill/>
        </p:spPr>
        <p:txBody>
          <a:bodyPr wrap="square" lIns="0" tIns="0" rIns="0" bIns="0" rtlCol="0" anchor="ctr" anchorCtr="0">
            <a:spAutoFit/>
          </a:bodyPr>
          <a:lstStyle/>
          <a:p>
            <a:pPr algn="ctr"/>
            <a:r>
              <a:rPr lang="sl-SI" sz="1200" b="1" dirty="0">
                <a:solidFill>
                  <a:schemeClr val="accent1"/>
                </a:solidFill>
                <a:latin typeface="+mj-lt"/>
                <a:ea typeface="+mj-ea"/>
                <a:cs typeface="Trebuchet MS"/>
                <a:hlinkClick r:id="rId6"/>
              </a:rPr>
              <a:t>Avtomatizacija delovnih nalog</a:t>
            </a:r>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8"/>
            <a:stretch>
              <a:fillRect/>
            </a:stretch>
          </a:blipFill>
          <a:ln w="38100">
            <a:solidFill>
              <a:srgbClr val="ACC700"/>
            </a:solidFill>
          </a:ln>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8"/>
            <a:stretch>
              <a:fillRect/>
            </a:stretch>
          </a:blipFill>
          <a:ln w="38100">
            <a:solidFill>
              <a:srgbClr val="ACC700"/>
            </a:solidFill>
          </a:ln>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8"/>
            <a:stretch>
              <a:fillRect/>
            </a:stretch>
          </a:blipFill>
          <a:ln w="38100">
            <a:solidFill>
              <a:srgbClr val="ACC700"/>
            </a:solidFill>
          </a:ln>
        </p:spPr>
      </p:pic>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8"/>
            <a:stretch>
              <a:fillRect/>
            </a:stretch>
          </a:blipFill>
          <a:ln w="38100">
            <a:solidFill>
              <a:srgbClr val="ACC700"/>
            </a:solidFill>
          </a:ln>
        </p:spPr>
      </p:pic>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8"/>
            <a:stretch>
              <a:fillRect/>
            </a:stretch>
          </a:blipFill>
          <a:ln w="38100">
            <a:solidFill>
              <a:srgbClr val="ACC700"/>
            </a:solidFill>
          </a:ln>
        </p:spPr>
      </p:pic>
      <p:sp>
        <p:nvSpPr>
          <p:cNvPr id="25" name="TextBox 24"/>
          <p:cNvSpPr txBox="1"/>
          <p:nvPr/>
        </p:nvSpPr>
        <p:spPr>
          <a:xfrm>
            <a:off x="5908220" y="2286684"/>
            <a:ext cx="2047530" cy="369332"/>
          </a:xfrm>
          <a:prstGeom prst="rect">
            <a:avLst/>
          </a:prstGeom>
          <a:noFill/>
        </p:spPr>
        <p:txBody>
          <a:bodyPr wrap="square" lIns="0" tIns="0" rIns="0" bIns="0" rtlCol="0" anchor="ctr" anchorCtr="0">
            <a:spAutoFit/>
          </a:bodyPr>
          <a:lstStyle/>
          <a:p>
            <a:pPr algn="ctr"/>
            <a:r>
              <a:rPr lang="sl-SI" sz="1200" b="1" dirty="0">
                <a:solidFill>
                  <a:schemeClr val="accent1"/>
                </a:solidFill>
                <a:latin typeface="+mj-lt"/>
                <a:ea typeface="+mj-ea"/>
                <a:cs typeface="Trebuchet MS"/>
                <a:hlinkClick r:id="rId13"/>
              </a:rPr>
              <a:t>Delo na daljavo in </a:t>
            </a:r>
          </a:p>
          <a:p>
            <a:pPr algn="ctr"/>
            <a:r>
              <a:rPr lang="sl-SI" sz="1200" b="1" dirty="0">
                <a:solidFill>
                  <a:schemeClr val="accent1"/>
                </a:solidFill>
                <a:latin typeface="+mj-lt"/>
                <a:ea typeface="+mj-ea"/>
                <a:cs typeface="Trebuchet MS"/>
                <a:hlinkClick r:id="rId13"/>
              </a:rPr>
              <a:t>hibridno delo</a:t>
            </a: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platformno delo</a:t>
            </a:r>
          </a:p>
        </p:txBody>
      </p:sp>
      <p:sp>
        <p:nvSpPr>
          <p:cNvPr id="4" name="TextBox 3"/>
          <p:cNvSpPr txBox="1"/>
          <p:nvPr/>
        </p:nvSpPr>
        <p:spPr>
          <a:xfrm>
            <a:off x="3617386" y="888493"/>
            <a:ext cx="4392488" cy="1384995"/>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„Platformno delo vključuje delovna mesta v poklicih in gospodarskih dejavnostih, pri katerih obstaja veliko tveganje za varnost in zdravje pri delu in ki so povezana s slabšimi delovnimi pogoji.“</a:t>
            </a:r>
            <a:r>
              <a:rPr lang="sl-SI" sz="1400" b="1" i="1" dirty="0">
                <a:solidFill>
                  <a:srgbClr val="E64715"/>
                </a:solidFill>
              </a:rPr>
              <a:t> </a:t>
            </a:r>
            <a:r>
              <a:rPr lang="sl-SI"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sl-SI" sz="1500" b="1" dirty="0">
                <a:solidFill>
                  <a:srgbClr val="003399"/>
                </a:solidFill>
              </a:rPr>
              <a:t>Spletna storitev ali spletna tržnica, ki deluje na podlagi digitalnih tehnologij (vključno z uporabo mobilnih aplikacij) in je v lasti in/ali upravljanju podjetja ter omogoča usklajevanje med povpraševanjem po delovni sili, ki jo zagotavlja platformni delavec, in njeno ponudbo.</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75882" y="3470979"/>
            <a:ext cx="1800200" cy="369332"/>
          </a:xfrm>
          <a:prstGeom prst="rect">
            <a:avLst/>
          </a:prstGeom>
          <a:noFill/>
        </p:spPr>
        <p:txBody>
          <a:bodyPr wrap="square" rtlCol="0">
            <a:spAutoFit/>
          </a:bodyPr>
          <a:lstStyle/>
          <a:p>
            <a:pPr lvl="0"/>
            <a:r>
              <a:rPr lang="sl-SI" b="1" u="sng" dirty="0">
                <a:solidFill>
                  <a:srgbClr val="ACC700"/>
                </a:solidFill>
              </a:rPr>
              <a:t>OPREDELITEV</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platformno delo</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Avtonomija delavca</a:t>
            </a:r>
          </a:p>
          <a:p>
            <a:pPr marL="285750" lvl="0" indent="-285750">
              <a:buFont typeface="Arial" panose="020B0604020202020204" pitchFamily="34" charset="0"/>
              <a:buChar char="•"/>
            </a:pPr>
            <a:r>
              <a:rPr lang="sl-SI" sz="1600" b="1" dirty="0">
                <a:solidFill>
                  <a:srgbClr val="003399"/>
                </a:solidFill>
              </a:rPr>
              <a:t>Gibljiv delovni čas</a:t>
            </a:r>
          </a:p>
          <a:p>
            <a:pPr marL="285750" lvl="0" indent="-285750">
              <a:buFont typeface="Arial" panose="020B0604020202020204" pitchFamily="34" charset="0"/>
              <a:buChar char="•"/>
            </a:pPr>
            <a:r>
              <a:rPr lang="sl-SI" sz="1600" b="1" dirty="0">
                <a:solidFill>
                  <a:srgbClr val="003399"/>
                </a:solidFill>
              </a:rPr>
              <a:t>Boljši dostop prikrajšanih delavcev do trga dela </a:t>
            </a:r>
          </a:p>
          <a:p>
            <a:pPr lvl="0"/>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Poklicna izoliranost</a:t>
            </a:r>
          </a:p>
          <a:p>
            <a:pPr marL="285750" lvl="0" indent="-285750">
              <a:buFont typeface="Arial" panose="020B0604020202020204" pitchFamily="34" charset="0"/>
              <a:buChar char="•"/>
            </a:pPr>
            <a:r>
              <a:rPr lang="sl-SI" sz="1600" b="1" dirty="0">
                <a:solidFill>
                  <a:srgbClr val="003399"/>
                </a:solidFill>
              </a:rPr>
              <a:t>Dolg in nereden delovni čas</a:t>
            </a:r>
          </a:p>
          <a:p>
            <a:pPr marL="285750" lvl="0" indent="-285750">
              <a:buFont typeface="Arial" panose="020B0604020202020204" pitchFamily="34" charset="0"/>
              <a:buChar char="•"/>
            </a:pPr>
            <a:r>
              <a:rPr lang="sl-SI" sz="1600" b="1" dirty="0">
                <a:solidFill>
                  <a:srgbClr val="003399"/>
                </a:solidFill>
              </a:rPr>
              <a:t>Algoritemsko upravljanje</a:t>
            </a:r>
          </a:p>
          <a:p>
            <a:pPr marL="285750" lvl="0" indent="-285750">
              <a:buFont typeface="Arial" panose="020B0604020202020204" pitchFamily="34" charset="0"/>
              <a:buChar char="•"/>
            </a:pPr>
            <a:r>
              <a:rPr lang="sl-SI" sz="1600" b="1" dirty="0">
                <a:solidFill>
                  <a:srgbClr val="003399"/>
                </a:solidFill>
              </a:rPr>
              <a:t>Digitalno spremljanje in nadzor</a:t>
            </a:r>
          </a:p>
          <a:p>
            <a:pPr marL="285750" lvl="0" indent="-285750">
              <a:buFont typeface="Arial" panose="020B0604020202020204" pitchFamily="34" charset="0"/>
              <a:buChar char="•"/>
            </a:pPr>
            <a:r>
              <a:rPr lang="sl-SI" sz="1600" b="1" dirty="0">
                <a:solidFill>
                  <a:srgbClr val="003399"/>
                </a:solidFill>
              </a:rPr>
              <a:t>Omejena zakonska ureditev varnosti in zdravja pri delu</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23219" cy="461665"/>
          </a:xfrm>
        </p:spPr>
        <p:txBody>
          <a:bodyPr wrap="square">
            <a:spAutoFit/>
          </a:bodyPr>
          <a:lstStyle/>
          <a:p>
            <a:r>
              <a:rPr lang="sl-SI" sz="2400" dirty="0">
                <a:solidFill>
                  <a:srgbClr val="003399"/>
                </a:solidFill>
              </a:rPr>
              <a:t>Prednostno področje – avtomatizacija delovnih nalog</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„Uporaba digitalnih tehnologij za postopke avtomatizacije prinaša številne priložnosti, pa tudi morebitna tveganja in izzive, kot so izguba človekovega zavedanja o razmerah, pretirano zanašanje na tehnologijo ali morebitna izguba posebnih znanj in spretnosti delavcev.“</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784830"/>
          </a:xfrm>
          <a:prstGeom prst="rect">
            <a:avLst/>
          </a:prstGeom>
          <a:noFill/>
        </p:spPr>
        <p:txBody>
          <a:bodyPr wrap="square" rtlCol="0">
            <a:spAutoFit/>
          </a:bodyPr>
          <a:lstStyle/>
          <a:p>
            <a:pPr lvl="0"/>
            <a:r>
              <a:rPr lang="sl-SI" sz="1500" b="1">
                <a:solidFill>
                  <a:srgbClr val="003399"/>
                </a:solidFill>
              </a:rPr>
              <a:t>Uporaba sistemov ali tehničnih postopkov, ki omogočajo, da naprava ali sistem (delno ali v celoti) opravlja funkcijo, ki jo je prej opravljal ali bi jo verjetno lahko (delno ali v celoti) opravljal človek.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40694" y="3545500"/>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50379" cy="461665"/>
          </a:xfrm>
        </p:spPr>
        <p:txBody>
          <a:bodyPr wrap="square">
            <a:spAutoFit/>
          </a:bodyPr>
          <a:lstStyle/>
          <a:p>
            <a:r>
              <a:rPr lang="sl-SI" sz="2400" dirty="0">
                <a:solidFill>
                  <a:srgbClr val="003399"/>
                </a:solidFill>
              </a:rPr>
              <a:t>Prednostno področje – avtomatizacija delovnih nalog</a:t>
            </a:r>
          </a:p>
        </p:txBody>
      </p:sp>
      <p:sp>
        <p:nvSpPr>
          <p:cNvPr id="4" name="TextBox 3"/>
          <p:cNvSpPr txBox="1"/>
          <p:nvPr/>
        </p:nvSpPr>
        <p:spPr>
          <a:xfrm>
            <a:off x="450001" y="902828"/>
            <a:ext cx="7559873" cy="2495555"/>
          </a:xfrm>
          <a:prstGeom prst="rect">
            <a:avLst/>
          </a:prstGeom>
          <a:noFill/>
        </p:spPr>
        <p:txBody>
          <a:bodyPr wrap="square" rtlCol="0">
            <a:spAutoFit/>
          </a:bodyPr>
          <a:lstStyle/>
          <a:p>
            <a:pPr lvl="0"/>
            <a:r>
              <a:rPr lang="sl-SI" b="1" dirty="0">
                <a:solidFill>
                  <a:srgbClr val="ACC700"/>
                </a:solidFill>
              </a:rPr>
              <a:t>PRILOŽNOSTI </a:t>
            </a:r>
          </a:p>
          <a:p>
            <a:pPr marL="342900" lvl="0" indent="-342900">
              <a:buFont typeface="Arial" panose="020B0604020202020204" pitchFamily="34" charset="0"/>
              <a:buChar char="•"/>
            </a:pPr>
            <a:r>
              <a:rPr lang="sl-SI" sz="1600" b="1" dirty="0">
                <a:solidFill>
                  <a:srgbClr val="003399"/>
                </a:solidFill>
              </a:rPr>
              <a:t>Avtomatizacija visoko tveganih ali ponavljajočih se delovnih nalog </a:t>
            </a:r>
          </a:p>
          <a:p>
            <a:pPr marL="342900" lvl="0" indent="-342900">
              <a:buFont typeface="Arial" panose="020B0604020202020204" pitchFamily="34" charset="0"/>
              <a:buChar char="•"/>
            </a:pPr>
            <a:r>
              <a:rPr lang="sl-SI" sz="1600" b="1" dirty="0">
                <a:solidFill>
                  <a:srgbClr val="003399"/>
                </a:solidFill>
              </a:rPr>
              <a:t>Več časa za učenje in ustvarjalno delo </a:t>
            </a:r>
          </a:p>
          <a:p>
            <a:pPr marL="342900" lvl="0" indent="-342900">
              <a:buFont typeface="Arial" panose="020B0604020202020204" pitchFamily="34" charset="0"/>
              <a:buChar char="•"/>
            </a:pPr>
            <a:r>
              <a:rPr lang="sl-SI" sz="1600" b="1" dirty="0">
                <a:solidFill>
                  <a:srgbClr val="003399"/>
                </a:solidFill>
              </a:rPr>
              <a:t>Manjša izpostavljenost nevarnim okoljem</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Izguba človekovega zavedanja o razmerah</a:t>
            </a:r>
          </a:p>
          <a:p>
            <a:pPr marL="285750" lvl="0" indent="-285750">
              <a:buFont typeface="Arial" panose="020B0604020202020204" pitchFamily="34" charset="0"/>
              <a:buChar char="•"/>
            </a:pPr>
            <a:r>
              <a:rPr lang="sl-SI" sz="1600" b="1" dirty="0">
                <a:solidFill>
                  <a:srgbClr val="003399"/>
                </a:solidFill>
              </a:rPr>
              <a:t>Pretirano zanašanje na tehnologijo </a:t>
            </a:r>
          </a:p>
          <a:p>
            <a:pPr marL="285750" lvl="0" indent="-285750">
              <a:buFont typeface="Arial" panose="020B0604020202020204" pitchFamily="34" charset="0"/>
              <a:buChar char="•"/>
            </a:pPr>
            <a:r>
              <a:rPr lang="sl-SI" sz="1600" b="1" dirty="0">
                <a:solidFill>
                  <a:srgbClr val="003399"/>
                </a:solidFill>
              </a:rPr>
              <a:t>Morebitna izguba posebnih znanj in spretnosti delavcev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28763" cy="461665"/>
          </a:xfrm>
        </p:spPr>
        <p:txBody>
          <a:bodyPr wrap="square">
            <a:spAutoFit/>
          </a:bodyPr>
          <a:lstStyle/>
          <a:p>
            <a:r>
              <a:rPr lang="sl-SI" sz="2400" dirty="0"/>
              <a:t>Prednostno področje – delo na daljavo in hibridno delo</a:t>
            </a:r>
          </a:p>
        </p:txBody>
      </p:sp>
      <p:sp>
        <p:nvSpPr>
          <p:cNvPr id="4" name="TextBox 3"/>
          <p:cNvSpPr txBox="1"/>
          <p:nvPr/>
        </p:nvSpPr>
        <p:spPr>
          <a:xfrm>
            <a:off x="3491880" y="978041"/>
            <a:ext cx="4350200" cy="1046440"/>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sl-SI"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„Delo na daljavo mora biti vključeno v delodajalčevo obvezno oceno tveganja.“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sl-SI" sz="1500" b="1" i="1">
                <a:solidFill>
                  <a:srgbClr val="003399"/>
                </a:solidFill>
              </a:rPr>
              <a:t>Delo na daljavo </a:t>
            </a:r>
            <a:r>
              <a:rPr lang="sl-SI" sz="1500" b="1">
                <a:solidFill>
                  <a:srgbClr val="003399"/>
                </a:solidFill>
              </a:rPr>
              <a:t>je mogoče opredeliti kot katero koli ureditev dela, ki vključuje uporabo digitalnih tehnologij (npr. osebne računalnike, pametne telefone, prenosne računalnike, pakete programske opreme in internet) za delo od doma ali na splošno zunaj prostorov delodajalca večino ali del delovnega časa. Kombinacija dela na daljavo in dela v prostorih delodajalca se imenuje </a:t>
            </a:r>
            <a:r>
              <a:rPr lang="sl-SI" sz="1500" b="1" i="1">
                <a:solidFill>
                  <a:srgbClr val="003399"/>
                </a:solidFill>
              </a:rPr>
              <a:t>hibridno delo</a:t>
            </a:r>
            <a:r>
              <a:rPr lang="sl-SI" sz="1500" b="1">
                <a:solidFill>
                  <a:srgbClr val="003399"/>
                </a:solidFill>
              </a:rPr>
              <a:t>. Delo na daljavo, ki se opravlja na domu, je opredeljeno kot </a:t>
            </a:r>
            <a:r>
              <a:rPr lang="sl-SI" sz="1500" b="1" i="1">
                <a:solidFill>
                  <a:srgbClr val="003399"/>
                </a:solidFill>
              </a:rPr>
              <a:t>delo od doma</a:t>
            </a:r>
            <a:r>
              <a:rPr lang="sl-SI" sz="1500" b="1">
                <a:solidFill>
                  <a:srgbClr val="003399"/>
                </a:solidFill>
              </a:rPr>
              <a:t>.</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03874" y="3524832"/>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36799" cy="461665"/>
          </a:xfrm>
        </p:spPr>
        <p:txBody>
          <a:bodyPr wrap="square">
            <a:spAutoFit/>
          </a:bodyPr>
          <a:lstStyle/>
          <a:p>
            <a:r>
              <a:rPr lang="sl-SI" sz="2400" dirty="0"/>
              <a:t>Prednostno področje – delo na daljavo in hibridno delo</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sl-SI" b="1" dirty="0">
                <a:solidFill>
                  <a:srgbClr val="ACC700"/>
                </a:solidFill>
              </a:rPr>
              <a:t>PRILOŽNOSTI </a:t>
            </a:r>
          </a:p>
          <a:p>
            <a:pPr marL="285750" indent="-285750">
              <a:buFont typeface="Arial" panose="020B0604020202020204" pitchFamily="34" charset="0"/>
              <a:buChar char="•"/>
            </a:pPr>
            <a:r>
              <a:rPr lang="sl-SI" sz="1600" b="1" dirty="0">
                <a:solidFill>
                  <a:schemeClr val="accent1"/>
                </a:solidFill>
              </a:rPr>
              <a:t>Večja avtonomija in prožnost</a:t>
            </a:r>
          </a:p>
          <a:p>
            <a:pPr marL="285750" indent="-285750">
              <a:buFont typeface="Arial" panose="020B0604020202020204" pitchFamily="34" charset="0"/>
              <a:buChar char="•"/>
            </a:pPr>
            <a:r>
              <a:rPr lang="sl-SI" sz="1600" b="1" dirty="0">
                <a:solidFill>
                  <a:schemeClr val="accent1"/>
                </a:solidFill>
              </a:rPr>
              <a:t>Boljše usklajevanje poklicnega in zasebnega življenja</a:t>
            </a:r>
          </a:p>
          <a:p>
            <a:pPr marL="285750" indent="-285750">
              <a:buFont typeface="Arial" panose="020B0604020202020204" pitchFamily="34" charset="0"/>
              <a:buChar char="•"/>
            </a:pPr>
            <a:r>
              <a:rPr lang="sl-SI" sz="1600" b="1" dirty="0">
                <a:solidFill>
                  <a:schemeClr val="accent1"/>
                </a:solidFill>
              </a:rPr>
              <a:t>Večja motivacija in produktivnost</a:t>
            </a:r>
          </a:p>
          <a:p>
            <a:pPr marL="285750" indent="-285750">
              <a:buFont typeface="Arial" panose="020B0604020202020204" pitchFamily="34" charset="0"/>
              <a:buChar char="•"/>
            </a:pPr>
            <a:r>
              <a:rPr lang="sl-SI" sz="1600" b="1" dirty="0">
                <a:solidFill>
                  <a:schemeClr val="accent1"/>
                </a:solidFill>
              </a:rPr>
              <a:t>Nižji stroški in čas, povezan s prevozom na/z dela</a:t>
            </a:r>
          </a:p>
          <a:p>
            <a:pPr marL="285750" indent="-285750">
              <a:buFont typeface="Arial" panose="020B0604020202020204" pitchFamily="34" charset="0"/>
              <a:buChar char="•"/>
            </a:pPr>
            <a:r>
              <a:rPr lang="sl-SI" sz="1600" b="1" dirty="0">
                <a:solidFill>
                  <a:schemeClr val="accent1"/>
                </a:solidFill>
              </a:rPr>
              <a:t>Varnost v okolju z visokim tveganjem</a:t>
            </a:r>
          </a:p>
          <a:p>
            <a:endParaRPr lang="en-US" sz="2000" b="1" dirty="0">
              <a:solidFill>
                <a:schemeClr val="accent1"/>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Osamljenost</a:t>
            </a:r>
          </a:p>
          <a:p>
            <a:pPr marL="285750" lvl="0" indent="-285750">
              <a:buFont typeface="Arial" panose="020B0604020202020204" pitchFamily="34" charset="0"/>
              <a:buChar char="•"/>
            </a:pPr>
            <a:r>
              <a:rPr lang="sl-SI" sz="1600" b="1" dirty="0">
                <a:solidFill>
                  <a:srgbClr val="003399"/>
                </a:solidFill>
              </a:rPr>
              <a:t>Večja intenzivnosti dela</a:t>
            </a:r>
          </a:p>
          <a:p>
            <a:pPr marL="285750" lvl="0" indent="-285750">
              <a:buFont typeface="Arial" panose="020B0604020202020204" pitchFamily="34" charset="0"/>
              <a:buChar char="•"/>
            </a:pPr>
            <a:r>
              <a:rPr lang="sl-SI" sz="1600" b="1" dirty="0">
                <a:solidFill>
                  <a:srgbClr val="003399"/>
                </a:solidFill>
              </a:rPr>
              <a:t>Dolg in nereden delovni čas</a:t>
            </a:r>
          </a:p>
          <a:p>
            <a:pPr marL="285750" lvl="0" indent="-285750">
              <a:buFont typeface="Arial" panose="020B0604020202020204" pitchFamily="34" charset="0"/>
              <a:buChar char="•"/>
            </a:pPr>
            <a:r>
              <a:rPr lang="sl-SI" sz="1600" b="1" dirty="0">
                <a:solidFill>
                  <a:srgbClr val="003399"/>
                </a:solidFill>
              </a:rPr>
              <a:t>Prepletenost zasebnega in poklicnega življenja</a:t>
            </a:r>
          </a:p>
          <a:p>
            <a:pPr marL="285750" lvl="0" indent="-285750">
              <a:buFont typeface="Arial" panose="020B0604020202020204" pitchFamily="34" charset="0"/>
              <a:buChar char="•"/>
            </a:pPr>
            <a:r>
              <a:rPr lang="sl-SI" sz="1600" b="1" dirty="0">
                <a:solidFill>
                  <a:srgbClr val="003399"/>
                </a:solidFill>
              </a:rPr>
              <a:t>Neustrezna delovna oprema</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6979499" cy="830997"/>
          </a:xfrm>
        </p:spPr>
        <p:txBody>
          <a:bodyPr wrap="square">
            <a:spAutoFit/>
          </a:bodyPr>
          <a:lstStyle/>
          <a:p>
            <a:r>
              <a:rPr lang="sl-SI" sz="2400" dirty="0">
                <a:solidFill>
                  <a:srgbClr val="003399"/>
                </a:solidFill>
              </a:rPr>
              <a:t>Prednostno področje – upravljanje zaposlenih s pomočjo umetne inteligence</a:t>
            </a:r>
          </a:p>
        </p:txBody>
      </p:sp>
      <p:sp>
        <p:nvSpPr>
          <p:cNvPr id="4" name="TextBox 3"/>
          <p:cNvSpPr txBox="1"/>
          <p:nvPr/>
        </p:nvSpPr>
        <p:spPr>
          <a:xfrm>
            <a:off x="3491880" y="978041"/>
            <a:ext cx="4350200" cy="1169551"/>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„Pomembno je vzpostaviti zaupanje v te sisteme z obveščanjem, svetovanjem in omogočanjem, da delavci sodelujejo pri njihovem oblikovanju in izvajanju.“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077950"/>
            <a:ext cx="7848872" cy="1015663"/>
          </a:xfrm>
          <a:prstGeom prst="rect">
            <a:avLst/>
          </a:prstGeom>
          <a:noFill/>
        </p:spPr>
        <p:txBody>
          <a:bodyPr wrap="square" rtlCol="0">
            <a:spAutoFit/>
          </a:bodyPr>
          <a:lstStyle/>
          <a:p>
            <a:pPr lvl="0"/>
            <a:r>
              <a:rPr lang="sl-SI" sz="1500" b="1" dirty="0">
                <a:solidFill>
                  <a:srgbClr val="003399"/>
                </a:solidFill>
              </a:rPr>
              <a:t>Gre za sistem upravljanja delavcev, ki zbira podatke, pogosto v realnem času, o delovnem prostoru, delavcih in njihovem delu, ki se nato prenesejo v model, ki temelji na umetni inteligenci in sprejema avtomatizirane ali polavtomatizirane odločitve ali zagotavlja informacije za nosilce odločanja o vprašanjih, povezanih z upravljanjem delavcev.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45104" y="3496974"/>
            <a:ext cx="1800200" cy="369332"/>
          </a:xfrm>
          <a:prstGeom prst="rect">
            <a:avLst/>
          </a:prstGeom>
          <a:noFill/>
        </p:spPr>
        <p:txBody>
          <a:bodyPr wrap="square" rtlCol="0">
            <a:spAutoFit/>
          </a:bodyPr>
          <a:lstStyle/>
          <a:p>
            <a:pPr lvl="0"/>
            <a:r>
              <a:rPr lang="sl-SI" b="1" u="sng" dirty="0">
                <a:solidFill>
                  <a:srgbClr val="ACC700"/>
                </a:solidFill>
              </a:rPr>
              <a:t>OPREDELITEV</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6898"/>
            <a:ext cx="6906763" cy="830997"/>
          </a:xfrm>
        </p:spPr>
        <p:txBody>
          <a:bodyPr wrap="square">
            <a:spAutoFit/>
          </a:bodyPr>
          <a:lstStyle/>
          <a:p>
            <a:r>
              <a:rPr lang="sl-SI" sz="2400" dirty="0">
                <a:solidFill>
                  <a:srgbClr val="003399"/>
                </a:solidFill>
              </a:rPr>
              <a:t>Prednostno področje – upravljanje zaposlenih s pomočjo umetne inteligence</a:t>
            </a:r>
          </a:p>
        </p:txBody>
      </p:sp>
      <p:sp>
        <p:nvSpPr>
          <p:cNvPr id="4" name="TextBox 3"/>
          <p:cNvSpPr txBox="1"/>
          <p:nvPr/>
        </p:nvSpPr>
        <p:spPr>
          <a:xfrm>
            <a:off x="450000" y="918031"/>
            <a:ext cx="7559874" cy="2741776"/>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Boljše načrtovanje in dodeljevanje nalog</a:t>
            </a:r>
          </a:p>
          <a:p>
            <a:pPr marL="285750" lvl="0" indent="-285750">
              <a:buFont typeface="Arial" panose="020B0604020202020204" pitchFamily="34" charset="0"/>
              <a:buChar char="•"/>
            </a:pPr>
            <a:r>
              <a:rPr lang="sl-SI" sz="1600" b="1" dirty="0">
                <a:solidFill>
                  <a:srgbClr val="003399"/>
                </a:solidFill>
              </a:rPr>
              <a:t>Optimizirana organizacija dela</a:t>
            </a:r>
          </a:p>
          <a:p>
            <a:pPr marL="285750" lvl="0" indent="-285750">
              <a:buFont typeface="Arial" panose="020B0604020202020204" pitchFamily="34" charset="0"/>
              <a:buChar char="•"/>
            </a:pPr>
            <a:r>
              <a:rPr lang="sl-SI" sz="1600" b="1" dirty="0">
                <a:solidFill>
                  <a:srgbClr val="003399"/>
                </a:solidFill>
              </a:rPr>
              <a:t>Zagotavljanje informacij, koristnih za opredeljevanje težav v zvezi z varnostjo in zdravjem pri delu</a:t>
            </a:r>
          </a:p>
          <a:p>
            <a:pPr lvl="0"/>
            <a:endParaRPr lang="es-E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Manjša avtonomija in nadzor delavcev nad opravljanjem delovnih nalog</a:t>
            </a:r>
          </a:p>
          <a:p>
            <a:pPr marL="285750" indent="-285750">
              <a:buFont typeface="Arial" panose="020B0604020202020204" pitchFamily="34" charset="0"/>
              <a:buChar char="•"/>
            </a:pPr>
            <a:r>
              <a:rPr lang="sl-SI" sz="1600" b="1" dirty="0">
                <a:solidFill>
                  <a:srgbClr val="003399"/>
                </a:solidFill>
              </a:rPr>
              <a:t>Povečan pritisk in zahteve po hitrejšem opravljanju dela</a:t>
            </a:r>
          </a:p>
          <a:p>
            <a:pPr marL="285750" indent="-285750">
              <a:buFont typeface="Arial" panose="020B0604020202020204" pitchFamily="34" charset="0"/>
              <a:buChar char="•"/>
            </a:pPr>
            <a:r>
              <a:rPr lang="sl-SI" sz="1600" b="1" dirty="0">
                <a:solidFill>
                  <a:srgbClr val="003399"/>
                </a:solidFill>
              </a:rPr>
              <a:t>Vdor v zasebnost delavcev</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0697" y="861670"/>
            <a:ext cx="5706173" cy="2418611"/>
          </a:xfrm>
        </p:spPr>
        <p:txBody>
          <a:bodyPr lIns="0" tIns="0" rIns="0" bIns="0">
            <a:spAutoFit/>
          </a:bodyPr>
          <a:lstStyle/>
          <a:p>
            <a:r>
              <a:rPr lang="sl-SI" sz="1600" dirty="0"/>
              <a:t>Za kaj gre?</a:t>
            </a:r>
          </a:p>
          <a:p>
            <a:r>
              <a:rPr lang="sl-SI" sz="1600" dirty="0"/>
              <a:t>Dejstva in številke</a:t>
            </a:r>
          </a:p>
          <a:p>
            <a:r>
              <a:rPr lang="sl-SI" sz="1600" dirty="0"/>
              <a:t>Cilji kampanje</a:t>
            </a:r>
          </a:p>
          <a:p>
            <a:r>
              <a:rPr lang="sl-SI" sz="1600" dirty="0"/>
              <a:t>Prednostna področja</a:t>
            </a:r>
          </a:p>
          <a:p>
            <a:r>
              <a:rPr lang="sl-SI" sz="1600" dirty="0"/>
              <a:t>Preprečevanje tveganj</a:t>
            </a:r>
          </a:p>
          <a:p>
            <a:r>
              <a:rPr lang="sl-SI" sz="1600" dirty="0"/>
              <a:t>EU-OSHA in partnerji kampanje</a:t>
            </a:r>
          </a:p>
          <a:p>
            <a:r>
              <a:rPr lang="sl-SI" sz="1600" dirty="0"/>
              <a:t>Orodja in viri kampanje </a:t>
            </a:r>
          </a:p>
          <a:p>
            <a:r>
              <a:rPr lang="sl-SI" sz="1600" dirty="0"/>
              <a:t>Kako se pridružiti kampanji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l-SI" sz="2400"/>
              <a:t>Pregled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429458" y="1127488"/>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pametni digitalni sistemi</a:t>
            </a:r>
          </a:p>
        </p:txBody>
      </p:sp>
      <p:sp>
        <p:nvSpPr>
          <p:cNvPr id="4" name="TextBox 3"/>
          <p:cNvSpPr txBox="1"/>
          <p:nvPr/>
        </p:nvSpPr>
        <p:spPr>
          <a:xfrm>
            <a:off x="3491880" y="870319"/>
            <a:ext cx="4517994" cy="1600438"/>
          </a:xfrm>
          <a:prstGeom prst="rect">
            <a:avLst/>
          </a:prstGeom>
          <a:noFill/>
        </p:spPr>
        <p:txBody>
          <a:bodyPr wrap="square" rtlCol="0">
            <a:spAutoFit/>
          </a:bodyPr>
          <a:lstStyle/>
          <a:p>
            <a:pPr lvl="0"/>
            <a:endParaRPr lang="en-US" sz="1400" b="1" dirty="0">
              <a:solidFill>
                <a:srgbClr val="003399"/>
              </a:solidFill>
            </a:endParaRPr>
          </a:p>
          <a:p>
            <a:r>
              <a:rPr lang="sl-SI"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„Ti novi sistemi uporabljajo digitalne tehnologije za zbiranje in analiziranje podatkov in signalov, da prepoznajo in ocenijo tveganja za varnost in zdravje pri delu, s čimer preprečujejo ali zmanjšujejo škodo ter spodbujajo varnost in zdravje pri delu.“</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708160"/>
          </a:xfrm>
          <a:prstGeom prst="rect">
            <a:avLst/>
          </a:prstGeom>
          <a:noFill/>
        </p:spPr>
        <p:txBody>
          <a:bodyPr wrap="square" lIns="91440" tIns="45720" rIns="91440" bIns="45720" rtlCol="0" anchor="t">
            <a:spAutoFit/>
          </a:bodyPr>
          <a:lstStyle/>
          <a:p>
            <a:r>
              <a:rPr lang="sl-SI" sz="1500" b="1">
                <a:solidFill>
                  <a:srgbClr val="003399"/>
                </a:solidFill>
              </a:rPr>
              <a:t>Digitalni sistemi za spremljanje in izboljšanje varnosti in zdravja delavcev, vključno z osebno varovalno opremo (OVO), ki lahko prepozna ravni plinov, toksinov in hrupa ter temperatur, ki pomenijo visoko tveganje, nosljivo opremo, ki lahko komunicira z delavci, s senzorji, ki so lahko vgrajeni v zaščitne kape ali varnostna očala, mobilnimi ali statičnimi sistemi, ki uporabljajo kamere in senzorje, npr. brezpilotna letala, ki učinkovito dosegajo in spremljajo nevarna območja na deloviščih, da se v gradbeništvu in rudarstvu prepreči izpostavljanje ljudi nevarnostim.</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03874" y="3574035"/>
            <a:ext cx="1800200" cy="369332"/>
          </a:xfrm>
          <a:prstGeom prst="rect">
            <a:avLst/>
          </a:prstGeom>
          <a:noFill/>
        </p:spPr>
        <p:txBody>
          <a:bodyPr wrap="square" rtlCol="0">
            <a:spAutoFit/>
          </a:bodyPr>
          <a:lstStyle/>
          <a:p>
            <a:pPr lvl="0"/>
            <a:r>
              <a:rPr lang="sl-SI" b="1" u="sng">
                <a:solidFill>
                  <a:srgbClr val="ACC700"/>
                </a:solidFill>
              </a:rPr>
              <a:t>OPREDELITEV</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solidFill>
                  <a:srgbClr val="003399"/>
                </a:solidFill>
              </a:rPr>
              <a:t>Prednostno področje – pametni digitalni sistemi</a:t>
            </a:r>
          </a:p>
        </p:txBody>
      </p:sp>
      <p:sp>
        <p:nvSpPr>
          <p:cNvPr id="4" name="TextBox 3"/>
          <p:cNvSpPr txBox="1"/>
          <p:nvPr/>
        </p:nvSpPr>
        <p:spPr>
          <a:xfrm>
            <a:off x="450000" y="927577"/>
            <a:ext cx="7559873" cy="3234219"/>
          </a:xfrm>
          <a:prstGeom prst="rect">
            <a:avLst/>
          </a:prstGeom>
          <a:noFill/>
        </p:spPr>
        <p:txBody>
          <a:bodyPr wrap="square" rtlCol="0">
            <a:spAutoFit/>
          </a:bodyPr>
          <a:lstStyle/>
          <a:p>
            <a:pPr lvl="0"/>
            <a:r>
              <a:rPr lang="sl-SI" b="1" dirty="0">
                <a:solidFill>
                  <a:srgbClr val="ACC700"/>
                </a:solidFill>
              </a:rPr>
              <a:t>PRILOŽNOSTI </a:t>
            </a:r>
          </a:p>
          <a:p>
            <a:pPr marL="285750" lvl="0" indent="-285750">
              <a:buFont typeface="Arial" panose="020B0604020202020204" pitchFamily="34" charset="0"/>
              <a:buChar char="•"/>
            </a:pPr>
            <a:r>
              <a:rPr lang="sl-SI" sz="1600" b="1" dirty="0">
                <a:solidFill>
                  <a:srgbClr val="003399"/>
                </a:solidFill>
              </a:rPr>
              <a:t>Preprečevanje in zmanjševanje tveganja za varnost in zdravje delavcev</a:t>
            </a:r>
          </a:p>
          <a:p>
            <a:pPr marL="285750" lvl="0" indent="-285750">
              <a:buFont typeface="Arial" panose="020B0604020202020204" pitchFamily="34" charset="0"/>
              <a:buChar char="•"/>
            </a:pPr>
            <a:r>
              <a:rPr lang="sl-SI" sz="1600" b="1" dirty="0">
                <a:solidFill>
                  <a:srgbClr val="003399"/>
                </a:solidFill>
              </a:rPr>
              <a:t>Večja skladnost s predpisi s področja varnosti in zdravja pri delu</a:t>
            </a:r>
          </a:p>
          <a:p>
            <a:pPr marL="285750" indent="-285750">
              <a:buFont typeface="Arial" panose="020B0604020202020204" pitchFamily="34" charset="0"/>
              <a:buChar char="•"/>
            </a:pPr>
            <a:r>
              <a:rPr lang="sl-SI" sz="1600" b="1" dirty="0">
                <a:solidFill>
                  <a:srgbClr val="003399"/>
                </a:solidFill>
              </a:rPr>
              <a:t>Sprejemanje odločitev na podlagi boljših informacij</a:t>
            </a:r>
          </a:p>
          <a:p>
            <a:pPr marL="285750" lvl="0" indent="-285750">
              <a:buFont typeface="Arial" panose="020B0604020202020204" pitchFamily="34" charset="0"/>
              <a:buChar char="•"/>
            </a:pPr>
            <a:r>
              <a:rPr lang="sl-SI" sz="1600" b="1" dirty="0">
                <a:solidFill>
                  <a:srgbClr val="003399"/>
                </a:solidFill>
              </a:rPr>
              <a:t>Učinkovito izvrševanje</a:t>
            </a:r>
          </a:p>
          <a:p>
            <a:pPr marL="285750" lvl="0" indent="-285750">
              <a:buFont typeface="Arial" panose="020B0604020202020204" pitchFamily="34" charset="0"/>
              <a:buChar char="•"/>
            </a:pPr>
            <a:r>
              <a:rPr lang="sl-SI" sz="1600" b="1" dirty="0">
                <a:solidFill>
                  <a:srgbClr val="003399"/>
                </a:solidFill>
              </a:rPr>
              <a:t>Več možnosti za usposabljanje v virtualnem okolju</a:t>
            </a:r>
          </a:p>
          <a:p>
            <a:pPr lvl="0"/>
            <a:endParaRPr lang="en-US" sz="2000" b="1" dirty="0">
              <a:solidFill>
                <a:srgbClr val="003399"/>
              </a:solidFill>
            </a:endParaRPr>
          </a:p>
          <a:p>
            <a:pPr lvl="0" defTabSz="342900">
              <a:spcBef>
                <a:spcPts val="450"/>
              </a:spcBef>
              <a:buClr>
                <a:srgbClr val="003399"/>
              </a:buClr>
            </a:pPr>
            <a:r>
              <a:rPr lang="sl-SI" b="1" dirty="0">
                <a:solidFill>
                  <a:srgbClr val="ACC700"/>
                </a:solidFill>
              </a:rPr>
              <a:t>TVEGANJA IN IZZIVI</a:t>
            </a:r>
          </a:p>
          <a:p>
            <a:pPr marL="285750" lvl="0" indent="-285750">
              <a:buFont typeface="Arial" panose="020B0604020202020204" pitchFamily="34" charset="0"/>
              <a:buChar char="•"/>
            </a:pPr>
            <a:r>
              <a:rPr lang="sl-SI" sz="1600" b="1" dirty="0">
                <a:solidFill>
                  <a:srgbClr val="003399"/>
                </a:solidFill>
              </a:rPr>
              <a:t>Nenatančnost podatkov ali napačno razlaganje</a:t>
            </a:r>
          </a:p>
          <a:p>
            <a:pPr marL="285750" lvl="0" indent="-285750">
              <a:buFont typeface="Arial" panose="020B0604020202020204" pitchFamily="34" charset="0"/>
              <a:buChar char="•"/>
            </a:pPr>
            <a:r>
              <a:rPr lang="sl-SI" sz="1600" b="1" dirty="0">
                <a:solidFill>
                  <a:srgbClr val="003399"/>
                </a:solidFill>
              </a:rPr>
              <a:t>Pretirano zanašanje na tehnologijo</a:t>
            </a:r>
          </a:p>
          <a:p>
            <a:pPr marL="285750" lvl="0" indent="-285750">
              <a:buFont typeface="Arial" panose="020B0604020202020204" pitchFamily="34" charset="0"/>
              <a:buChar char="•"/>
            </a:pPr>
            <a:r>
              <a:rPr lang="sl-SI" sz="1600" b="1" dirty="0">
                <a:solidFill>
                  <a:srgbClr val="003399"/>
                </a:solidFill>
              </a:rPr>
              <a:t>Delavci dobijo občutek, da izgubljajo nadzor nad delovnimi nalogami, ki jih opravljajo</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sl-SI" sz="2400">
                <a:solidFill>
                  <a:schemeClr val="accent1"/>
                </a:solidFill>
              </a:rPr>
              <a:t>Preprečevanje tveganj</a:t>
            </a:r>
          </a:p>
        </p:txBody>
      </p:sp>
      <p:sp>
        <p:nvSpPr>
          <p:cNvPr id="2" name="TextBox 1"/>
          <p:cNvSpPr txBox="1"/>
          <p:nvPr/>
        </p:nvSpPr>
        <p:spPr>
          <a:xfrm>
            <a:off x="449437" y="816405"/>
            <a:ext cx="8232835" cy="2800767"/>
          </a:xfrm>
          <a:prstGeom prst="rect">
            <a:avLst/>
          </a:prstGeom>
          <a:noFill/>
        </p:spPr>
        <p:txBody>
          <a:bodyPr wrap="square" rtlCol="0">
            <a:spAutoFit/>
          </a:bodyPr>
          <a:lstStyle/>
          <a:p>
            <a:pPr marL="285750" lvl="0" indent="-285750">
              <a:buFont typeface="Arial" panose="020B0604020202020204" pitchFamily="34" charset="0"/>
              <a:buChar char="•"/>
            </a:pPr>
            <a:r>
              <a:rPr lang="sl-SI" sz="1600" b="1" dirty="0">
                <a:solidFill>
                  <a:schemeClr val="accent1"/>
                </a:solidFill>
              </a:rPr>
              <a:t>Pristop, osredotočen na človeka </a:t>
            </a:r>
          </a:p>
          <a:p>
            <a:pPr lvl="0"/>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Vsi deležniki morajo imeti enak dostop do informacij</a:t>
            </a:r>
          </a:p>
          <a:p>
            <a:pPr lvl="0"/>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Posvetovanje z delavci in njihovo sodelovanje pri odločanju o razvoju, izvajanju in uporabi digitalnih tehnologij in sistemov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sl-SI" sz="1600" b="1" dirty="0">
                <a:solidFill>
                  <a:schemeClr val="accent1"/>
                </a:solidFill>
              </a:rPr>
              <a:t>Zagotavljanje preglednosti glede načina delovanja digitalnega orodja, njegovih prednosti in slabosti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sl-SI" sz="1600" b="1" dirty="0">
                <a:solidFill>
                  <a:schemeClr val="accent1"/>
                </a:solidFill>
              </a:rPr>
              <a:t>Spodbujanje celostnega pristopa k ocenjevanju digitalnih tehnologij in sistemov</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sl-SI" sz="2400"/>
              <a:t>Agencija EU-OSHA in partnerji kampanje</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84292" y="1127815"/>
            <a:ext cx="8134982" cy="3069360"/>
            <a:chOff x="523157" y="1121555"/>
            <a:chExt cx="8134982"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523157" y="3113053"/>
              <a:ext cx="259253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4"/>
                </a:rPr>
                <a:t>URADNI PARTNERJI KAMPANJE</a:t>
              </a: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1555"/>
              <a:ext cx="250595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a:solidFill>
                    <a:schemeClr val="tx2"/>
                  </a:solidFill>
                  <a:hlinkClick r:id="rId5"/>
                </a:rPr>
                <a:t>EVROPSKI SOCIALNI PARTNERJI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88731"/>
              <a:ext cx="2627498"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6"/>
                </a:rPr>
                <a:t>EVROPSKA PODJETNIŠKA MREŽA</a:t>
              </a: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846768" y="3812760"/>
              <a:ext cx="1810024"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7"/>
                </a:rPr>
                <a:t>MEDIJSKI PARTNERJI</a:t>
              </a: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6" y="3033229"/>
              <a:ext cx="1445044" cy="340270"/>
            </a:xfrm>
            <a:prstGeom prst="roundRect">
              <a:avLst>
                <a:gd name="adj" fmla="val 50000"/>
              </a:avLst>
            </a:prstGeom>
            <a:solidFill>
              <a:srgbClr val="ACC700">
                <a:alpha val="40000"/>
              </a:srgbClr>
            </a:solidFill>
          </p:spPr>
          <p:txBody>
            <a:bodyPr wrap="square" lIns="108000" tIns="36000" rIns="108000" bIns="36000" rtlCol="0" anchor="ctr" anchorCtr="0">
              <a:spAutoFit/>
            </a:bodyPr>
            <a:lstStyle/>
            <a:p>
              <a:pPr marL="0" lvl="1"/>
              <a:r>
                <a:rPr lang="sl-SI" sz="1100" b="1" dirty="0">
                  <a:solidFill>
                    <a:schemeClr val="tx2"/>
                  </a:solidFill>
                  <a:hlinkClick r:id="rId8"/>
                </a:rPr>
                <a:t>INSTITUCIJE EU</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0645"/>
              <a:ext cx="2809223" cy="340270"/>
            </a:xfrm>
            <a:prstGeom prst="roundRect">
              <a:avLst>
                <a:gd name="adj" fmla="val 50000"/>
              </a:avLst>
            </a:prstGeom>
            <a:solidFill>
              <a:srgbClr val="E64715">
                <a:alpha val="40000"/>
              </a:srgbClr>
            </a:solidFill>
          </p:spPr>
          <p:txBody>
            <a:bodyPr wrap="none" lIns="108000" tIns="36000" rIns="108000" bIns="36000" rtlCol="0" anchor="ctr" anchorCtr="0">
              <a:noAutofit/>
            </a:bodyPr>
            <a:lstStyle/>
            <a:p>
              <a:pPr algn="ctr"/>
              <a:r>
                <a:rPr lang="sl-SI" sz="1100" b="1" dirty="0">
                  <a:solidFill>
                    <a:schemeClr val="tx2"/>
                  </a:solidFill>
                  <a:latin typeface="+mj-lt"/>
                  <a:ea typeface="+mj-ea"/>
                  <a:hlinkClick r:id="rId9"/>
                </a:rPr>
                <a:t>NACIONALNE INFORMACIJSKE</a:t>
              </a:r>
              <a:br>
                <a:rPr lang="fr-FR" sz="1100" b="1" dirty="0">
                  <a:solidFill>
                    <a:schemeClr val="tx2"/>
                  </a:solidFill>
                  <a:latin typeface="+mj-lt"/>
                  <a:ea typeface="+mj-ea"/>
                  <a:hlinkClick r:id="rId9"/>
                </a:rPr>
              </a:br>
              <a:r>
                <a:rPr lang="sl-SI" sz="1100" b="1" dirty="0">
                  <a:solidFill>
                    <a:schemeClr val="tx2"/>
                  </a:solidFill>
                  <a:latin typeface="+mj-lt"/>
                  <a:ea typeface="+mj-ea"/>
                  <a:hlinkClick r:id="rId9"/>
                </a:rPr>
                <a:t>TOČKE EU-OSHA</a:t>
              </a: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8501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a:solidFill>
                    <a:schemeClr val="tx2"/>
                  </a:solidFill>
                  <a:hlinkClick r:id="rId10"/>
                </a:rPr>
                <a:t>AGENCIJE EU</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167055"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86133" y="1968900"/>
              <a:ext cx="6265647"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899539"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932356"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4"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2"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329687"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p:cNvCxnSpPr>
            <p:nvPr/>
          </p:nvCxnSpPr>
          <p:spPr>
            <a:xfrm>
              <a:off x="5361589" y="1280335"/>
              <a:ext cx="329655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128641" y="1291690"/>
              <a:ext cx="3231601"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86133" y="2309170"/>
              <a:ext cx="296149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8" y="1461825"/>
              <a:ext cx="583050"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6" y="1188731"/>
              <a:ext cx="439278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128641" y="2139035"/>
              <a:ext cx="4345105"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4362504"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5"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7"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638904"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6" y="3203364"/>
              <a:ext cx="2183046"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 name="CasellaDiTesto 12">
            <a:extLst>
              <a:ext uri="{FF2B5EF4-FFF2-40B4-BE49-F238E27FC236}">
                <a16:creationId xmlns:a16="http://schemas.microsoft.com/office/drawing/2014/main" id="{C8DE46BB-87D6-6676-17AB-93AF44100337}"/>
              </a:ext>
            </a:extLst>
          </p:cNvPr>
          <p:cNvSpPr txBox="1"/>
          <p:nvPr/>
        </p:nvSpPr>
        <p:spPr>
          <a:xfrm>
            <a:off x="6036519" y="2114230"/>
            <a:ext cx="2545913"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sl-SI" sz="1100" b="1" dirty="0">
                <a:solidFill>
                  <a:schemeClr val="tx2"/>
                </a:solidFill>
                <a:hlinkClick r:id="rId4"/>
              </a:rPr>
              <a:t>PARTNERJI PROJEKTA OSHVET</a:t>
            </a:r>
          </a:p>
        </p:txBody>
      </p:sp>
      <p:pic>
        <p:nvPicPr>
          <p:cNvPr id="20" name="Picture 19" descr="A black background with blue text&#10;&#10;Description automatically generated">
            <a:extLst>
              <a:ext uri="{FF2B5EF4-FFF2-40B4-BE49-F238E27FC236}">
                <a16:creationId xmlns:a16="http://schemas.microsoft.com/office/drawing/2014/main" id="{BF2536D4-7CB5-4D9C-B0F5-F3FFB5D459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79155" y="2185349"/>
            <a:ext cx="3672339" cy="939023"/>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sl-SI" sz="2400"/>
              <a:t>Viri kampanje</a:t>
            </a:r>
          </a:p>
        </p:txBody>
      </p:sp>
      <p:sp>
        <p:nvSpPr>
          <p:cNvPr id="54" name="TextBox 3">
            <a:extLst>
              <a:ext uri="{FF2B5EF4-FFF2-40B4-BE49-F238E27FC236}">
                <a16:creationId xmlns:a16="http://schemas.microsoft.com/office/drawing/2014/main" id="{641A4D49-063B-2945-873E-FABD123404C8}"/>
              </a:ext>
            </a:extLst>
          </p:cNvPr>
          <p:cNvSpPr txBox="1"/>
          <p:nvPr/>
        </p:nvSpPr>
        <p:spPr>
          <a:xfrm>
            <a:off x="407037" y="2455673"/>
            <a:ext cx="144000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3"/>
              </a:rPr>
              <a:t>Publikacije</a:t>
            </a: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4"/>
              </a:rPr>
              <a:t>Gradivo za kampanjo</a:t>
            </a: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454073"/>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Zbirka orodij za vodenje kampanje</a:t>
            </a:r>
          </a:p>
        </p:txBody>
      </p:sp>
      <p:sp>
        <p:nvSpPr>
          <p:cNvPr id="63" name="TextBox 3">
            <a:extLst>
              <a:ext uri="{FF2B5EF4-FFF2-40B4-BE49-F238E27FC236}">
                <a16:creationId xmlns:a16="http://schemas.microsoft.com/office/drawing/2014/main" id="{1B5927A5-70D5-844A-ADD7-76625FDD4CB4}"/>
              </a:ext>
            </a:extLst>
          </p:cNvPr>
          <p:cNvSpPr txBox="1"/>
          <p:nvPr/>
        </p:nvSpPr>
        <p:spPr>
          <a:xfrm>
            <a:off x="7278166" y="2506935"/>
            <a:ext cx="155709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6"/>
              </a:rPr>
              <a:t>Napo filmi </a:t>
            </a: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7"/>
              </a:rPr>
              <a:t>Enciklopedija OSHwiki</a:t>
            </a:r>
          </a:p>
        </p:txBody>
      </p:sp>
      <p:sp>
        <p:nvSpPr>
          <p:cNvPr id="67" name="Rettangolo con angoli arrotondati 66">
            <a:hlinkClick r:id="rId8"/>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9"/>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74317" y="2454073"/>
            <a:ext cx="1557089"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0"/>
              </a:rPr>
              <a:t>Družbeni mediji</a:t>
            </a:r>
          </a:p>
        </p:txBody>
      </p:sp>
      <p:sp>
        <p:nvSpPr>
          <p:cNvPr id="72" name="TextBox 3">
            <a:extLst>
              <a:ext uri="{FF2B5EF4-FFF2-40B4-BE49-F238E27FC236}">
                <a16:creationId xmlns:a16="http://schemas.microsoft.com/office/drawing/2014/main" id="{7C00CD0A-98F9-CB49-9F1F-1D053DD78889}"/>
              </a:ext>
            </a:extLst>
          </p:cNvPr>
          <p:cNvSpPr txBox="1"/>
          <p:nvPr/>
        </p:nvSpPr>
        <p:spPr>
          <a:xfrm>
            <a:off x="2700283" y="4178545"/>
            <a:ext cx="1472471"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1"/>
              </a:rPr>
              <a:t>Študije primerov</a:t>
            </a:r>
          </a:p>
        </p:txBody>
      </p:sp>
      <p:sp>
        <p:nvSpPr>
          <p:cNvPr id="75" name="TextBox 3">
            <a:extLst>
              <a:ext uri="{FF2B5EF4-FFF2-40B4-BE49-F238E27FC236}">
                <a16:creationId xmlns:a16="http://schemas.microsoft.com/office/drawing/2014/main" id="{64E9984E-5735-8C4C-BC73-6A6C18D88CCB}"/>
              </a:ext>
            </a:extLst>
          </p:cNvPr>
          <p:cNvSpPr txBox="1"/>
          <p:nvPr/>
        </p:nvSpPr>
        <p:spPr>
          <a:xfrm>
            <a:off x="4323505" y="4188803"/>
            <a:ext cx="1472471"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12"/>
              </a:rPr>
              <a:t>Zakonodaja</a:t>
            </a:r>
          </a:p>
        </p:txBody>
      </p:sp>
      <p:sp>
        <p:nvSpPr>
          <p:cNvPr id="76" name="Rettangolo con angoli arrotondati 75">
            <a:hlinkClick r:id="rId13"/>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16"/>
            <a:stretch>
              <a:fillRect/>
            </a:stretch>
          </a:blipFill>
          <a:ln w="38100">
            <a:solidFill>
              <a:srgbClr val="ACC700"/>
            </a:solidFill>
          </a:ln>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18"/>
            <a:stretch>
              <a:fillRect/>
            </a:stretch>
          </a:blipFill>
          <a:ln w="38100">
            <a:solidFill>
              <a:srgbClr val="ACC700"/>
            </a:solidFill>
          </a:ln>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16"/>
            <a:stretch>
              <a:fillRect/>
            </a:stretch>
          </a:blipFill>
          <a:ln w="38100">
            <a:solidFill>
              <a:srgbClr val="ACC700"/>
            </a:solidFill>
          </a:ln>
        </p:spPr>
      </p:pic>
      <p:pic>
        <p:nvPicPr>
          <p:cNvPr id="4" name="Picture 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18"/>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6084249" y="4196201"/>
            <a:ext cx="1440000"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21"/>
              </a:rPr>
              <a:t>Infografike</a:t>
            </a:r>
          </a:p>
        </p:txBody>
      </p:sp>
      <p:pic>
        <p:nvPicPr>
          <p:cNvPr id="6" name="Picture 5"/>
          <p:cNvPicPr>
            <a:picLocks/>
          </p:cNvPicPr>
          <p:nvPr/>
        </p:nvPicPr>
        <p:blipFill>
          <a:blip r:embed="rId22"/>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9020BE3E-879E-459F-BA8F-B63E60EA6AB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24"/>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28151477-2A5C-4299-BD2A-626E25D9B094}"/>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24"/>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sl-SI" sz="2400"/>
              <a:t>Kako se pridružiti kampanji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3"/>
              </a:rPr>
              <a:t>Evropski teden</a:t>
            </a: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208402"/>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4"/>
              </a:rPr>
              <a:t>Partnerji kampanje</a:t>
            </a: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208402"/>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5"/>
              </a:rPr>
              <a:t>Priznanja za dobro prakso</a:t>
            </a: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93789"/>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6"/>
              </a:rPr>
              <a:t>Zbirka orodij za vodenje kampanje</a:t>
            </a:r>
          </a:p>
        </p:txBody>
      </p:sp>
      <p:sp>
        <p:nvSpPr>
          <p:cNvPr id="31" name="TextBox 3">
            <a:extLst>
              <a:ext uri="{FF2B5EF4-FFF2-40B4-BE49-F238E27FC236}">
                <a16:creationId xmlns:a16="http://schemas.microsoft.com/office/drawing/2014/main" id="{F682761C-A262-B542-A175-60A9B90879FF}"/>
              </a:ext>
            </a:extLst>
          </p:cNvPr>
          <p:cNvSpPr txBox="1"/>
          <p:nvPr/>
        </p:nvSpPr>
        <p:spPr>
          <a:xfrm>
            <a:off x="509686" y="3924137"/>
            <a:ext cx="1667796" cy="184666"/>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7"/>
              </a:rPr>
              <a:t>Gradivo za kampanjo</a:t>
            </a: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24137"/>
            <a:ext cx="1667796" cy="184666"/>
          </a:xfrm>
          <a:prstGeom prst="rect">
            <a:avLst/>
          </a:prstGeom>
          <a:noFill/>
        </p:spPr>
        <p:txBody>
          <a:bodyPr wrap="square" lIns="0" tIns="0" rIns="0" bIns="0" rtlCol="0" anchor="ctr" anchorCtr="0">
            <a:spAutoFit/>
          </a:bodyPr>
          <a:lstStyle/>
          <a:p>
            <a:pPr algn="ctr"/>
            <a:r>
              <a:rPr lang="sl-SI" sz="1200" b="1">
                <a:solidFill>
                  <a:schemeClr val="accent1"/>
                </a:solidFill>
                <a:cs typeface="Trebuchet MS"/>
                <a:hlinkClick r:id="rId8"/>
              </a:rPr>
              <a:t>Dogodki</a:t>
            </a:r>
          </a:p>
        </p:txBody>
      </p:sp>
      <p:sp>
        <p:nvSpPr>
          <p:cNvPr id="35" name="TextBox 3">
            <a:extLst>
              <a:ext uri="{FF2B5EF4-FFF2-40B4-BE49-F238E27FC236}">
                <a16:creationId xmlns:a16="http://schemas.microsoft.com/office/drawing/2014/main" id="{D1F14980-EF38-9F43-BC06-25F35914E1E1}"/>
              </a:ext>
            </a:extLst>
          </p:cNvPr>
          <p:cNvSpPr txBox="1"/>
          <p:nvPr/>
        </p:nvSpPr>
        <p:spPr>
          <a:xfrm>
            <a:off x="6466159" y="3831804"/>
            <a:ext cx="1667796" cy="369332"/>
          </a:xfrm>
          <a:prstGeom prst="rect">
            <a:avLst/>
          </a:prstGeom>
          <a:noFill/>
        </p:spPr>
        <p:txBody>
          <a:bodyPr wrap="square" lIns="0" tIns="0" rIns="0" bIns="0" rtlCol="0" anchor="ctr" anchorCtr="0">
            <a:spAutoFit/>
          </a:bodyPr>
          <a:lstStyle/>
          <a:p>
            <a:pPr algn="ctr"/>
            <a:r>
              <a:rPr lang="sl-SI" sz="1200" b="1" dirty="0">
                <a:solidFill>
                  <a:schemeClr val="accent1"/>
                </a:solidFill>
                <a:cs typeface="Trebuchet MS"/>
                <a:hlinkClick r:id="rId9"/>
              </a:rPr>
              <a:t>Potrdilo o sodelovanju</a:t>
            </a:r>
          </a:p>
        </p:txBody>
      </p:sp>
      <p:sp>
        <p:nvSpPr>
          <p:cNvPr id="4" name="TextBox 3"/>
          <p:cNvSpPr txBox="1"/>
          <p:nvPr/>
        </p:nvSpPr>
        <p:spPr>
          <a:xfrm>
            <a:off x="2669629" y="3873959"/>
            <a:ext cx="1449506" cy="276999"/>
          </a:xfrm>
          <a:prstGeom prst="rect">
            <a:avLst/>
          </a:prstGeom>
          <a:noFill/>
        </p:spPr>
        <p:txBody>
          <a:bodyPr wrap="square" rtlCol="0">
            <a:spAutoFit/>
          </a:bodyPr>
          <a:lstStyle/>
          <a:p>
            <a:pPr algn="ctr"/>
            <a:r>
              <a:rPr lang="sl-SI" sz="1200" b="1" u="sng" dirty="0">
                <a:solidFill>
                  <a:schemeClr val="accent1"/>
                </a:solidFill>
                <a:hlinkClick r:id="rId10"/>
              </a:rPr>
              <a:t>Družbeni mediji</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9329" y="2821585"/>
            <a:ext cx="1440000" cy="972000"/>
          </a:xfrm>
          <a:prstGeom prst="rect">
            <a:avLst/>
          </a:prstGeom>
          <a:blipFill>
            <a:blip r:embed="rId14"/>
            <a:stretch>
              <a:fillRect/>
            </a:stretch>
          </a:blipFill>
          <a:ln w="38100">
            <a:solidFill>
              <a:srgbClr val="ACC700"/>
            </a:solidFill>
          </a:ln>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14"/>
            <a:stretch>
              <a:fillRect/>
            </a:stretch>
          </a:blipFill>
          <a:ln w="38100">
            <a:solidFill>
              <a:srgbClr val="ACC700"/>
            </a:solidFill>
          </a:ln>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581388" y="2821585"/>
            <a:ext cx="1440000" cy="972000"/>
          </a:xfrm>
          <a:prstGeom prst="rect">
            <a:avLst/>
          </a:prstGeom>
          <a:blipFill>
            <a:blip r:embed="rId14"/>
            <a:stretch>
              <a:fillRect/>
            </a:stretch>
          </a:blipFill>
          <a:ln w="38100">
            <a:solidFill>
              <a:srgbClr val="ACC700"/>
            </a:solidFill>
          </a:ln>
        </p:spPr>
      </p:pic>
      <p:pic>
        <p:nvPicPr>
          <p:cNvPr id="9" name="Picture 8"/>
          <p:cNvPicPr>
            <a:picLocks/>
          </p:cNvPicPr>
          <p:nvPr/>
        </p:nvPicPr>
        <p:blipFill>
          <a:blip r:embed="rId17"/>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18"/>
            <a:extLst>
              <a:ext uri="{FF2B5EF4-FFF2-40B4-BE49-F238E27FC236}">
                <a16:creationId xmlns:a16="http://schemas.microsoft.com/office/drawing/2014/main" id="{6FB23FC8-578C-4BE6-BAAA-214C27DE978E}"/>
              </a:ext>
            </a:extLst>
          </p:cNvPr>
          <p:cNvSpPr/>
          <p:nvPr/>
        </p:nvSpPr>
        <p:spPr>
          <a:xfrm>
            <a:off x="564005" y="1095572"/>
            <a:ext cx="1558055" cy="973423"/>
          </a:xfrm>
          <a:prstGeom prst="roundRect">
            <a:avLst>
              <a:gd name="adj" fmla="val 0"/>
            </a:avLst>
          </a:prstGeom>
          <a:blipFill>
            <a:blip r:embed="rId14"/>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94C3C63C-04C8-4D31-A8B6-9B202FEBAFF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0"/>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3315FBDF-7BEB-4F46-A3F8-D6A14BD75D0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sl-SI" sz="2400">
                <a:solidFill>
                  <a:schemeClr val="accent1"/>
                </a:solidFill>
              </a:rPr>
              <a:t>Pridružite se nam onkraj bitov in bajtov!</a:t>
            </a:r>
          </a:p>
        </p:txBody>
      </p:sp>
      <p:sp>
        <p:nvSpPr>
          <p:cNvPr id="3" name="Content Placeholder 2"/>
          <p:cNvSpPr>
            <a:spLocks noGrp="1"/>
          </p:cNvSpPr>
          <p:nvPr>
            <p:ph sz="half" idx="1"/>
          </p:nvPr>
        </p:nvSpPr>
        <p:spPr>
          <a:xfrm>
            <a:off x="261239" y="905904"/>
            <a:ext cx="8322146" cy="3182923"/>
          </a:xfrm>
        </p:spPr>
        <p:txBody>
          <a:bodyPr wrap="square">
            <a:spAutoFit/>
          </a:bodyPr>
          <a:lstStyle/>
          <a:p>
            <a:pPr>
              <a:buSzPct val="120000"/>
              <a:buBlip>
                <a:blip r:embed="rId3"/>
              </a:buBlip>
            </a:pPr>
            <a:r>
              <a:rPr lang="sl-SI" sz="1500" dirty="0">
                <a:solidFill>
                  <a:schemeClr val="accent1"/>
                </a:solidFill>
              </a:rPr>
              <a:t>Več informacij je na voljo na spletišču kampanje:</a:t>
            </a:r>
          </a:p>
          <a:p>
            <a:pPr marL="189000" lvl="1" indent="0">
              <a:buSzPct val="120000"/>
              <a:buNone/>
            </a:pPr>
            <a:r>
              <a:rPr lang="sl-SI" sz="1500" b="1" dirty="0">
                <a:solidFill>
                  <a:schemeClr val="accent1"/>
                </a:solidFill>
                <a:hlinkClick r:id="rId4"/>
              </a:rPr>
              <a:t>https://healthy-workplaces.eu/sl</a:t>
            </a:r>
            <a:endParaRPr lang="sl-SI" sz="1500" b="1" dirty="0">
              <a:solidFill>
                <a:schemeClr val="accent1"/>
              </a:solidFill>
              <a:hlinkClick r:id="rId5"/>
            </a:endParaRPr>
          </a:p>
          <a:p>
            <a:pPr lvl="1">
              <a:buSzPct val="120000"/>
              <a:buBlip>
                <a:blip r:embed="rId3"/>
              </a:buBlip>
            </a:pPr>
            <a:endParaRPr lang="en-US" sz="1500" dirty="0">
              <a:solidFill>
                <a:schemeClr val="accent1"/>
              </a:solidFill>
            </a:endParaRPr>
          </a:p>
          <a:p>
            <a:pPr>
              <a:buSzPct val="120000"/>
              <a:buBlip>
                <a:blip r:embed="rId3"/>
              </a:buBlip>
            </a:pPr>
            <a:r>
              <a:rPr lang="sl-SI" sz="1500" dirty="0">
                <a:solidFill>
                  <a:schemeClr val="accent1"/>
                </a:solidFill>
              </a:rPr>
              <a:t>Naročite se na glasilo o kampanji:</a:t>
            </a:r>
          </a:p>
          <a:p>
            <a:pPr marL="189000" lvl="1" indent="0">
              <a:buSzPct val="120000"/>
              <a:buNone/>
            </a:pPr>
            <a:r>
              <a:rPr lang="sl-SI" sz="1500" b="1" u="sng" dirty="0">
                <a:solidFill>
                  <a:schemeClr val="accent1"/>
                </a:solidFill>
                <a:hlinkClick r:id="rId6"/>
              </a:rPr>
              <a:t>https://healthy-workplaces.osha.europa.eu/</a:t>
            </a:r>
            <a:r>
              <a:rPr lang="en-US" sz="1500" b="1" u="sng" dirty="0" err="1">
                <a:solidFill>
                  <a:schemeClr val="accent1"/>
                </a:solidFill>
                <a:hlinkClick r:id="rId6"/>
              </a:rPr>
              <a:t>sl</a:t>
            </a:r>
            <a:r>
              <a:rPr lang="sl-SI" sz="1500" b="1" u="sng" dirty="0">
                <a:solidFill>
                  <a:schemeClr val="accent1"/>
                </a:solidFill>
                <a:hlinkClick r:id="rId6"/>
              </a:rPr>
              <a:t>/media-centre/newsletter</a:t>
            </a:r>
            <a:endParaRPr lang="en-US" sz="1500" b="1" u="sng" dirty="0">
              <a:solidFill>
                <a:schemeClr val="accent1"/>
              </a:solidFill>
            </a:endParaRPr>
          </a:p>
          <a:p>
            <a:pPr marL="189000" lvl="1" indent="0">
              <a:buSzPct val="120000"/>
              <a:buNone/>
            </a:pPr>
            <a:endParaRPr lang="en-US" sz="1500" b="1" dirty="0">
              <a:solidFill>
                <a:schemeClr val="accent1"/>
              </a:solidFill>
            </a:endParaRPr>
          </a:p>
          <a:p>
            <a:pPr>
              <a:buSzPct val="120000"/>
              <a:buBlip>
                <a:blip r:embed="rId3"/>
              </a:buBlip>
            </a:pPr>
            <a:r>
              <a:rPr lang="sl-SI" sz="1500" dirty="0">
                <a:solidFill>
                  <a:schemeClr val="accent1"/>
                </a:solidFill>
              </a:rPr>
              <a:t>Novosti o dejavnostih in dogodkih lahko spremljate tudi prek družbenih medijev:</a:t>
            </a:r>
          </a:p>
          <a:p>
            <a:pPr marL="0" indent="0">
              <a:buSzPct val="120000"/>
              <a:buNone/>
            </a:pPr>
            <a:endParaRPr lang="en-US" sz="1500" dirty="0">
              <a:solidFill>
                <a:schemeClr val="accent1"/>
              </a:solidFill>
            </a:endParaRPr>
          </a:p>
          <a:p>
            <a:pPr marL="0" indent="0">
              <a:buSzPct val="120000"/>
              <a:buNone/>
            </a:pPr>
            <a:endParaRPr lang="en-US" sz="1500" dirty="0">
              <a:solidFill>
                <a:schemeClr val="accent1"/>
              </a:solidFill>
            </a:endParaRPr>
          </a:p>
          <a:p>
            <a:pPr>
              <a:buSzPct val="120000"/>
              <a:buBlip>
                <a:blip r:embed="rId3"/>
              </a:buBlip>
            </a:pPr>
            <a:r>
              <a:rPr lang="sl-SI" sz="1500" dirty="0">
                <a:solidFill>
                  <a:schemeClr val="accent1"/>
                </a:solidFill>
              </a:rPr>
              <a:t>Poiščite informacije o dogodkih v vaši državi pri vaši nacionalni informacijski točki na naslovu:</a:t>
            </a:r>
          </a:p>
          <a:p>
            <a:pPr marL="189000" lvl="1" indent="0">
              <a:buSzPct val="120000"/>
              <a:buNone/>
            </a:pPr>
            <a:r>
              <a:rPr lang="sl-SI" sz="1500" b="1" u="sng" dirty="0">
                <a:solidFill>
                  <a:schemeClr val="accent1"/>
                </a:solidFill>
                <a:hlinkClick r:id="rId7"/>
              </a:rPr>
              <a:t>https://healthy-workplaces.osha.europa.eu/sl/campaign-partners/national-focal-points</a:t>
            </a:r>
            <a:endParaRPr lang="sl-SI" sz="15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112136" y="1898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sl-SI" sz="1200" b="1">
                  <a:solidFill>
                    <a:schemeClr val="accent1"/>
                  </a:solidFill>
                </a:rPr>
                <a:t>2023</a:t>
              </a:r>
            </a:p>
            <a:p>
              <a:pPr algn="ctr"/>
              <a:r>
                <a:rPr lang="sl-SI" b="1">
                  <a:solidFill>
                    <a:schemeClr val="accent1"/>
                  </a:solidFill>
                </a:rPr>
                <a:t>oktober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0" y="310347"/>
              <a:ext cx="2069872" cy="576212"/>
            </a:xfrm>
            <a:prstGeom prst="rect">
              <a:avLst/>
            </a:prstGeom>
            <a:noFill/>
          </p:spPr>
          <p:txBody>
            <a:bodyPr wrap="square" lIns="0" tIns="0" rIns="0" bIns="0" rtlCol="0">
              <a:spAutoFit/>
            </a:bodyPr>
            <a:lstStyle/>
            <a:p>
              <a:pPr algn="ctr"/>
              <a:r>
                <a:rPr lang="sl-SI" sz="1400" b="1" dirty="0">
                  <a:solidFill>
                    <a:srgbClr val="ACC700"/>
                  </a:solidFill>
                </a:rPr>
                <a:t>ZAČETEK KAMPANJE</a:t>
              </a:r>
            </a:p>
          </p:txBody>
        </p:sp>
      </p:grpSp>
      <p:sp>
        <p:nvSpPr>
          <p:cNvPr id="4" name="Rectangle 3"/>
          <p:cNvSpPr/>
          <p:nvPr/>
        </p:nvSpPr>
        <p:spPr>
          <a:xfrm>
            <a:off x="2949434" y="2899438"/>
            <a:ext cx="2183611" cy="307777"/>
          </a:xfrm>
          <a:prstGeom prst="rect">
            <a:avLst/>
          </a:prstGeom>
        </p:spPr>
        <p:txBody>
          <a:bodyPr wrap="none">
            <a:spAutoFit/>
          </a:bodyPr>
          <a:lstStyle/>
          <a:p>
            <a:r>
              <a:rPr lang="sl-SI"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752E8575-70CE-492F-8D10-E0DAF734D6A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0DE52EB4-F98D-4316-803A-E7F86A62D52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A7709919-DD2D-4F0E-8CC1-AB5BE5600EB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EBFB1DF1-BE5C-4FE7-AFEB-301ADA4D098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Za kaj gre?</a:t>
            </a:r>
          </a:p>
        </p:txBody>
      </p:sp>
      <p:sp>
        <p:nvSpPr>
          <p:cNvPr id="6" name="TextBox 5"/>
          <p:cNvSpPr txBox="1"/>
          <p:nvPr/>
        </p:nvSpPr>
        <p:spPr>
          <a:xfrm>
            <a:off x="450003" y="816404"/>
            <a:ext cx="7793885" cy="1400383"/>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Digitalne tehnologije hitro spreminjajo način, kraj in čas dela.</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sl-SI" sz="1600" b="1" dirty="0">
                <a:solidFill>
                  <a:srgbClr val="003399"/>
                </a:solidFill>
              </a:rPr>
              <a:t>Digitalne tehnologije delavcem in delodajalcem v vseh gospodarskih dejavnostih ponujajo več priložnosti, hkrati pa prinašajo izzive in tveganja na področju varnosti in zdravja pri delu.</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sp>
        <p:nvSpPr>
          <p:cNvPr id="5" name="TextBox 4">
            <a:extLst>
              <a:ext uri="{FF2B5EF4-FFF2-40B4-BE49-F238E27FC236}">
                <a16:creationId xmlns:a16="http://schemas.microsoft.com/office/drawing/2014/main" id="{3C508B51-6793-4B7F-899B-364A2A5D82C4}"/>
              </a:ext>
            </a:extLst>
          </p:cNvPr>
          <p:cNvSpPr txBox="1"/>
          <p:nvPr/>
        </p:nvSpPr>
        <p:spPr>
          <a:xfrm>
            <a:off x="450001" y="820576"/>
            <a:ext cx="7782713" cy="2877711"/>
          </a:xfrm>
          <a:prstGeom prst="rect">
            <a:avLst/>
          </a:prstGeom>
          <a:noFill/>
        </p:spPr>
        <p:txBody>
          <a:bodyPr wrap="square" lIns="91440" tIns="45720" rIns="91440" bIns="45720" rtlCol="0" anchor="t">
            <a:spAutoFit/>
          </a:bodyPr>
          <a:lstStyle/>
          <a:p>
            <a:pPr lvl="0" defTabSz="257175">
              <a:spcBef>
                <a:spcPts val="338"/>
              </a:spcBef>
              <a:buClr>
                <a:srgbClr val="003399"/>
              </a:buClr>
            </a:pPr>
            <a:r>
              <a:rPr lang="sl-SI" sz="1600" b="1" dirty="0">
                <a:solidFill>
                  <a:srgbClr val="ACC700"/>
                </a:solidFill>
              </a:rPr>
              <a:t>Anketa OSH Pulse (EU-OSHA, 2022)</a:t>
            </a:r>
          </a:p>
          <a:p>
            <a:pPr lvl="1"/>
            <a:r>
              <a:rPr lang="sl-SI" sz="1600" b="1" dirty="0">
                <a:solidFill>
                  <a:schemeClr val="accent1"/>
                </a:solidFill>
              </a:rPr>
              <a:t>Delavci v EU pri delu uporabljajo:</a:t>
            </a:r>
          </a:p>
          <a:p>
            <a:pPr marL="800100" lvl="1" indent="-342900">
              <a:buFont typeface="Arial" panose="020B0604020202020204" pitchFamily="34" charset="0"/>
              <a:buChar char="•"/>
            </a:pPr>
            <a:r>
              <a:rPr lang="sl-SI" sz="1600" b="1" dirty="0">
                <a:solidFill>
                  <a:schemeClr val="accent1"/>
                </a:solidFill>
              </a:rPr>
              <a:t>prenosne računalnike, tablične računalnike, pametne telefone (73 %), </a:t>
            </a:r>
          </a:p>
          <a:p>
            <a:pPr marL="800100" lvl="1" indent="-342900">
              <a:buFont typeface="Arial" panose="020B0604020202020204" pitchFamily="34" charset="0"/>
              <a:buChar char="•"/>
            </a:pPr>
            <a:r>
              <a:rPr lang="sl-SI" sz="1600" b="1" dirty="0">
                <a:solidFill>
                  <a:schemeClr val="accent1"/>
                </a:solidFill>
              </a:rPr>
              <a:t>nosljive naprave (11 %),</a:t>
            </a:r>
          </a:p>
          <a:p>
            <a:pPr marL="800100" lvl="1" indent="-342900">
              <a:buFont typeface="Arial" panose="020B0604020202020204" pitchFamily="34" charset="0"/>
              <a:buChar char="•"/>
            </a:pPr>
            <a:r>
              <a:rPr lang="sl-SI" sz="1600" b="1" dirty="0">
                <a:solidFill>
                  <a:schemeClr val="accent1"/>
                </a:solidFill>
              </a:rPr>
              <a:t>stroje ali robote, ki vključujejo umetno inteligenco (5 %),</a:t>
            </a:r>
          </a:p>
          <a:p>
            <a:pPr marL="800100" lvl="1" indent="-342900">
              <a:buFont typeface="Arial" panose="020B0604020202020204" pitchFamily="34" charset="0"/>
              <a:buChar char="•"/>
            </a:pPr>
            <a:r>
              <a:rPr lang="sl-SI" sz="1600" b="1" dirty="0">
                <a:solidFill>
                  <a:schemeClr val="accent1"/>
                </a:solidFill>
              </a:rPr>
              <a:t>robote, ki komunicirajo z delavcem (3 %).</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sl-SI" sz="1600" b="1" dirty="0">
                <a:solidFill>
                  <a:srgbClr val="ACC700"/>
                </a:solidFill>
              </a:rPr>
              <a:t>Raziskava ESENER (EU-OSHA, 2019)</a:t>
            </a:r>
          </a:p>
          <a:p>
            <a:pPr marL="800100" lvl="1" indent="-342900">
              <a:buFont typeface="Arial" panose="020B0604020202020204" pitchFamily="34" charset="0"/>
              <a:buChar char="•"/>
            </a:pPr>
            <a:r>
              <a:rPr lang="sl-SI" sz="1600" b="1" dirty="0">
                <a:solidFill>
                  <a:schemeClr val="accent1"/>
                </a:solidFill>
              </a:rPr>
              <a:t>Na več kot 80 % delovnih mest v Evropi se uporabljajo osebni računalniki, prenosni računalniki, tablični računalniki, pametni telefoni in druge mobilne naprave.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pic>
        <p:nvPicPr>
          <p:cNvPr id="5" name="Content Placeholder 3"/>
          <p:cNvPicPr>
            <a:picLocks noGrp="1" noChangeAspect="1"/>
          </p:cNvPicPr>
          <p:nvPr>
            <p:ph sz="half" idx="1"/>
          </p:nvPr>
        </p:nvPicPr>
        <p:blipFill rotWithShape="1">
          <a:blip r:embed="rId3"/>
          <a:srcRect l="28026" t="29331" r="7160" b="3055"/>
          <a:stretch/>
        </p:blipFill>
        <p:spPr>
          <a:xfrm>
            <a:off x="3482788" y="2007997"/>
            <a:ext cx="4900722"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46397" y="820232"/>
            <a:ext cx="7653766" cy="1115690"/>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Anketa OSH Pulse (EU-OSHA, 2022)</a:t>
            </a:r>
          </a:p>
          <a:p>
            <a:pPr lvl="0" defTabSz="257175">
              <a:spcBef>
                <a:spcPts val="338"/>
              </a:spcBef>
              <a:buClr>
                <a:srgbClr val="003399"/>
              </a:buClr>
            </a:pPr>
            <a:r>
              <a:rPr lang="sl-S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Ali organizacija, v kateri delate, po vašem vedenju uporablja digitalne naprave, kot so tablični računalnik, pametni telefon, računalnik, prenosni računalnik, aplikacija ali senzor za ...?</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sl-SI" sz="900"/>
              <a:t>Samodejno dodeljevanje nalog, delovnega časa ali izmen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sl-SI" sz="900" dirty="0"/>
              <a:t>Ocenjevanje vaše uspešnosti s strani tretjih oseb (npr. strank)</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sl-SI" sz="900" dirty="0"/>
              <a:t>Nadziranje ali spremljanje vašega dela in vedenja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sl-SI" sz="900"/>
              <a:t>Spremljanje hrupa, kemikalij, prahu, plinov itd. v vašem delovnem okolju</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sl-SI" sz="900"/>
              <a:t>Spremljanje vašega srčnega utripa, krvnega tlaka, drže itd.</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sl-SI" sz="900" b="1">
                <a:solidFill>
                  <a:srgbClr val="003399"/>
                </a:solidFill>
              </a:rPr>
              <a:t>Da</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sl-SI" sz="900" b="1">
                <a:solidFill>
                  <a:srgbClr val="F6A400"/>
                </a:solidFill>
              </a:rPr>
              <a:t>Ne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sl-SI" sz="900" b="1">
                <a:solidFill>
                  <a:srgbClr val="B1B3B4"/>
                </a:solidFill>
              </a:rPr>
              <a:t>Ne vem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46221"/>
          </a:xfrm>
          <a:prstGeom prst="rect">
            <a:avLst/>
          </a:prstGeom>
          <a:noFill/>
        </p:spPr>
        <p:txBody>
          <a:bodyPr wrap="square">
            <a:spAutoFit/>
          </a:bodyPr>
          <a:lstStyle/>
          <a:p>
            <a:r>
              <a:rPr lang="sl-SI" sz="1000" dirty="0">
                <a:solidFill>
                  <a:srgbClr val="ACC700"/>
                </a:solidFill>
              </a:rPr>
              <a:t>Vzorec: vsi anketiranci, EU-27 (n = 25.683)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uporaba digitalnih tehnologij</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46397" y="820233"/>
            <a:ext cx="7653766" cy="623248"/>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Anketa OSH Pulse (EU-OSHA, 2022)</a:t>
            </a:r>
          </a:p>
          <a:p>
            <a:pPr lvl="0" defTabSz="257175">
              <a:spcBef>
                <a:spcPts val="338"/>
              </a:spcBef>
              <a:buClr>
                <a:srgbClr val="003399"/>
              </a:buClr>
            </a:pPr>
            <a:r>
              <a:rPr lang="sl-SI"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Ali menite, da je uporaba digitalnih tehnologij na vašem delovnem mestu...?</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sl-SI" sz="900" b="1">
                <a:solidFill>
                  <a:srgbClr val="003399"/>
                </a:solidFill>
              </a:rPr>
              <a:t>Da</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sl-SI" sz="900" b="1">
                <a:solidFill>
                  <a:srgbClr val="F6A400"/>
                </a:solidFill>
              </a:rPr>
              <a:t>Ne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sl-SI" sz="900" b="1">
                <a:solidFill>
                  <a:srgbClr val="B1B3B4"/>
                </a:solidFill>
              </a:rPr>
              <a:t>Ne vem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2029584" cy="230832"/>
          </a:xfrm>
          <a:prstGeom prst="rect">
            <a:avLst/>
          </a:prstGeom>
          <a:noFill/>
        </p:spPr>
        <p:txBody>
          <a:bodyPr wrap="square" rtlCol="0">
            <a:spAutoFit/>
          </a:bodyPr>
          <a:lstStyle/>
          <a:p>
            <a:r>
              <a:rPr lang="sl-SI" sz="900" dirty="0"/>
              <a:t>Določila hitrost ali ritem vašega dela</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sl-SI" sz="900"/>
              <a:t>Povzročila, da delate sami</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sl-SI" sz="900"/>
              <a:t>Povečala nadzor nad vami na delovnem mestu</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sl-SI" sz="900"/>
              <a:t>Povečala vašo delovno obremenitev</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2127076" cy="230832"/>
          </a:xfrm>
          <a:prstGeom prst="rect">
            <a:avLst/>
          </a:prstGeom>
          <a:noFill/>
        </p:spPr>
        <p:txBody>
          <a:bodyPr wrap="square" rtlCol="0">
            <a:spAutoFit/>
          </a:bodyPr>
          <a:lstStyle/>
          <a:p>
            <a:r>
              <a:rPr lang="sl-SI" sz="900" dirty="0"/>
              <a:t>Zmanjšala vašo avtonomijo pri delu</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484959"/>
            <a:ext cx="3405661" cy="276999"/>
          </a:xfrm>
          <a:prstGeom prst="rect">
            <a:avLst/>
          </a:prstGeom>
          <a:noFill/>
        </p:spPr>
        <p:txBody>
          <a:bodyPr wrap="square">
            <a:spAutoFit/>
          </a:bodyPr>
          <a:lstStyle/>
          <a:p>
            <a:r>
              <a:rPr lang="sl-SI" sz="1200" dirty="0">
                <a:solidFill>
                  <a:srgbClr val="ACC700"/>
                </a:solidFill>
              </a:rPr>
              <a:t>Vzorec: vsi anketiranci, EU-27 (n = 25.683)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693999" cy="461665"/>
          </a:xfrm>
        </p:spPr>
        <p:txBody>
          <a:bodyPr wrap="square">
            <a:spAutoFit/>
          </a:bodyPr>
          <a:lstStyle/>
          <a:p>
            <a:r>
              <a:rPr lang="sl-SI" sz="2400" dirty="0"/>
              <a:t>Dejstva in številke – delo na daljavo v domačem okolju</a:t>
            </a:r>
          </a:p>
        </p:txBody>
      </p:sp>
      <p:sp>
        <p:nvSpPr>
          <p:cNvPr id="5" name="TextBox 4">
            <a:extLst>
              <a:ext uri="{FF2B5EF4-FFF2-40B4-BE49-F238E27FC236}">
                <a16:creationId xmlns:a16="http://schemas.microsoft.com/office/drawing/2014/main" id="{B8654F7D-FE3F-4E66-ADCC-E6D31662FD2C}"/>
              </a:ext>
            </a:extLst>
          </p:cNvPr>
          <p:cNvSpPr txBox="1"/>
          <p:nvPr/>
        </p:nvSpPr>
        <p:spPr>
          <a:xfrm>
            <a:off x="450000" y="825031"/>
            <a:ext cx="7793887" cy="3331681"/>
          </a:xfrm>
          <a:prstGeom prst="rect">
            <a:avLst/>
          </a:prstGeom>
          <a:noFill/>
        </p:spPr>
        <p:txBody>
          <a:bodyPr wrap="square" rtlCol="0">
            <a:spAutoFit/>
          </a:bodyPr>
          <a:lstStyle/>
          <a:p>
            <a:r>
              <a:rPr lang="sl-SI" sz="1600" b="1" dirty="0">
                <a:solidFill>
                  <a:srgbClr val="ACC700"/>
                </a:solidFill>
              </a:rPr>
              <a:t>Anketa OSH Pulse (EU-OSHA, 2022)</a:t>
            </a:r>
          </a:p>
          <a:p>
            <a:pPr marL="342900" indent="-342900">
              <a:buFont typeface="Arial" panose="020B0604020202020204" pitchFamily="34" charset="0"/>
              <a:buChar char="•"/>
            </a:pPr>
            <a:r>
              <a:rPr lang="sl-SI" sz="1600" b="1" dirty="0">
                <a:solidFill>
                  <a:schemeClr val="accent1"/>
                </a:solidFill>
              </a:rPr>
              <a:t>Leta 2022 je 17 % delavcev delalo večinoma od doma. </a:t>
            </a:r>
          </a:p>
          <a:p>
            <a:pPr marL="342900" indent="-342900">
              <a:buFont typeface="Arial" panose="020B0604020202020204" pitchFamily="34" charset="0"/>
              <a:buChar char="•"/>
            </a:pPr>
            <a:r>
              <a:rPr lang="sl-SI" sz="1600" b="1" dirty="0">
                <a:solidFill>
                  <a:schemeClr val="accent1"/>
                </a:solidFill>
              </a:rPr>
              <a:t>90 % delavcev je uporabljalo prenosne računalnike, tablične računalnike in pametne telefone. </a:t>
            </a:r>
          </a:p>
          <a:p>
            <a:pPr marL="342900" indent="-342900">
              <a:buFont typeface="Arial" panose="020B0604020202020204" pitchFamily="34" charset="0"/>
              <a:buChar char="•"/>
            </a:pPr>
            <a:r>
              <a:rPr lang="sl-SI" sz="1600" b="1" dirty="0">
                <a:solidFill>
                  <a:schemeClr val="accent1"/>
                </a:solidFill>
              </a:rPr>
              <a:t>V primerjavi z vsemi delavci je manj verjetno, da bodo delavci, ki delajo od doma, poročali o pomanjkanju avtonomije ali pomanjkanju vpliva na delovni ritem ali delovne procese (14,4 %).</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sl-SI" sz="1600" b="1" dirty="0">
                <a:solidFill>
                  <a:srgbClr val="ACC700"/>
                </a:solidFill>
              </a:rPr>
              <a:t>Raziskava ESENER (EU-OSHA, 2019)</a:t>
            </a:r>
          </a:p>
          <a:p>
            <a:pPr marL="342900" indent="-342900">
              <a:buFont typeface="Arial" panose="020B0604020202020204" pitchFamily="34" charset="0"/>
              <a:buChar char="•"/>
            </a:pPr>
            <a:r>
              <a:rPr lang="sl-SI" sz="1600" b="1" dirty="0">
                <a:solidFill>
                  <a:schemeClr val="accent1"/>
                </a:solidFill>
              </a:rPr>
              <a:t>Na 12 % delovnih mest v EU je bilo leta 2019 zaposlenim omogočeno delo od doma z uporabo digitalnih tehnologij.</a:t>
            </a:r>
          </a:p>
          <a:p>
            <a:pPr marL="342900" indent="-342900">
              <a:buFont typeface="Arial" panose="020B0604020202020204" pitchFamily="34" charset="0"/>
              <a:buChar char="•"/>
            </a:pPr>
            <a:r>
              <a:rPr lang="sl-SI" sz="1600" b="1" dirty="0">
                <a:solidFill>
                  <a:schemeClr val="accent1"/>
                </a:solidFill>
              </a:rPr>
              <a:t>Na 75 % delovnih mest v EU se redno izvaja ocenjevanje tveganja, vendar se to izvaja le pri 31 % delovnih mest, ki omogočajo delo na domu.</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sl-SI" sz="2400"/>
              <a:t>Dejstva in številke – psihosocialna tveganja</a:t>
            </a:r>
          </a:p>
        </p:txBody>
      </p:sp>
      <p:sp>
        <p:nvSpPr>
          <p:cNvPr id="4" name="TextBox 3"/>
          <p:cNvSpPr txBox="1"/>
          <p:nvPr/>
        </p:nvSpPr>
        <p:spPr>
          <a:xfrm>
            <a:off x="440948" y="816401"/>
            <a:ext cx="6768752" cy="2008242"/>
          </a:xfrm>
          <a:prstGeom prst="rect">
            <a:avLst/>
          </a:prstGeom>
          <a:noFill/>
        </p:spPr>
        <p:txBody>
          <a:bodyPr wrap="square" rtlCol="0">
            <a:spAutoFit/>
          </a:bodyPr>
          <a:lstStyle/>
          <a:p>
            <a:pPr lvl="0" defTabSz="257175">
              <a:spcBef>
                <a:spcPts val="338"/>
              </a:spcBef>
              <a:buClr>
                <a:srgbClr val="003399"/>
              </a:buClr>
            </a:pPr>
            <a:r>
              <a:rPr lang="sl-SI" sz="1600" b="1" dirty="0">
                <a:solidFill>
                  <a:srgbClr val="ACC700"/>
                </a:solidFill>
              </a:rPr>
              <a:t>Raziskava ESENER (EU-OSHA, 2019)</a:t>
            </a:r>
            <a:endParaRPr lang="en-GB" sz="1400" b="1" dirty="0">
              <a:solidFill>
                <a:srgbClr val="ACC700"/>
              </a:solidFill>
            </a:endParaRPr>
          </a:p>
          <a:p>
            <a:pPr lvl="0" defTabSz="257175">
              <a:spcBef>
                <a:spcPts val="338"/>
              </a:spcBef>
              <a:buClr>
                <a:srgbClr val="003399"/>
              </a:buClr>
            </a:pPr>
            <a:r>
              <a:rPr lang="sl-SI" sz="1600" b="1" dirty="0">
                <a:solidFill>
                  <a:srgbClr val="003399"/>
                </a:solidFill>
                <a:latin typeface="Arial" panose="020B0604020202020204" pitchFamily="34" charset="0"/>
                <a:ea typeface="SimSun" panose="02010600030101010101" pitchFamily="2" charset="-122"/>
                <a:cs typeface="Arial" panose="020B0604020202020204" pitchFamily="34" charset="0"/>
              </a:rPr>
              <a:t>Psihosocialna tveganja, ki so najpogosteje povezana z digitalnimi tehnologijami: </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časovni pritisk,</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dolg ali nereden delovni čas,</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slaba komunikacija in sodelovanje,</a:t>
            </a:r>
          </a:p>
          <a:p>
            <a:pPr marL="342900" lvl="0" indent="-342900" defTabSz="257175">
              <a:spcBef>
                <a:spcPts val="338"/>
              </a:spcBef>
              <a:buClr>
                <a:srgbClr val="003399"/>
              </a:buClr>
              <a:buFont typeface="Arial" panose="020B0604020202020204" pitchFamily="34" charset="0"/>
              <a:buChar char="•"/>
            </a:pPr>
            <a:r>
              <a:rPr lang="sl-SI" sz="1600" b="1" dirty="0">
                <a:solidFill>
                  <a:srgbClr val="003399"/>
                </a:solidFill>
              </a:rPr>
              <a:t>negotovost zaposlitve.</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6642281" cy="461665"/>
          </a:xfrm>
          <a:prstGeom prst="rect">
            <a:avLst/>
          </a:prstGeom>
          <a:noFill/>
        </p:spPr>
        <p:txBody>
          <a:bodyPr wrap="square" rtlCol="0">
            <a:spAutoFit/>
          </a:bodyPr>
          <a:lstStyle/>
          <a:p>
            <a:r>
              <a:rPr lang="sl-SI" sz="2400" b="1">
                <a:solidFill>
                  <a:schemeClr val="accent1"/>
                </a:solidFill>
              </a:rPr>
              <a:t>Dejstva in številke – psihosocialna tveganja</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9999" y="720097"/>
            <a:ext cx="8145203" cy="600164"/>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defTabSz="257175">
              <a:spcBef>
                <a:spcPts val="338"/>
              </a:spcBef>
              <a:buClr>
                <a:srgbClr val="003399"/>
              </a:buClr>
            </a:pPr>
            <a:r>
              <a:rPr lang="sl-SI" sz="1600" b="1" dirty="0">
                <a:solidFill>
                  <a:srgbClr val="ACC700"/>
                </a:solidFill>
              </a:rPr>
              <a:t>Raziskava ESENER (EU-OSHA, 2019)</a:t>
            </a:r>
          </a:p>
          <a:p>
            <a:pPr>
              <a:spcBef>
                <a:spcPts val="600"/>
              </a:spcBef>
              <a:spcAft>
                <a:spcPts val="600"/>
              </a:spcAft>
            </a:pPr>
            <a:r>
              <a:rPr lang="sl-SI" sz="1100" dirty="0">
                <a:latin typeface="Arial" panose="020B0604020202020204" pitchFamily="34" charset="0"/>
                <a:ea typeface="SimSun" panose="02010600030101010101" pitchFamily="2" charset="-122"/>
                <a:cs typeface="Times New Roman" panose="02020603050405020304" pitchFamily="18" charset="0"/>
              </a:rPr>
              <a:t>Delovna mesta, na katerih poročajo o psihosocialnih tveganjih zaradi prisotnosti digitalne tehnologije, EU-27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sl-SI" sz="900" b="1" u="none" strike="noStrike">
                          <a:effectLst/>
                        </a:rPr>
                        <a:t>Osebni računalniki na fiksnih delovnih mestih</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sl-SI" sz="900" b="1" u="none" strike="noStrike" dirty="0">
                          <a:effectLst/>
                        </a:rPr>
                        <a:t>Prenosni računalniki, tablični računalniki, pametni telefoni ali druge prenosne računalniške naprave</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sl-SI" sz="900" b="1" u="none" strike="noStrike" dirty="0">
                          <a:effectLst/>
                        </a:rPr>
                        <a:t>Roboti, ki komunicirajo z delavci</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sl-SI" sz="900" b="1" u="none" strike="noStrike" dirty="0">
                          <a:effectLst/>
                        </a:rPr>
                        <a:t>Stroji, sistemi ali računalniki, ki določajo naravo in ritem dela</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sl-SI" sz="900" b="1" u="none" strike="noStrike">
                          <a:effectLst/>
                        </a:rPr>
                        <a:t>Stroji, sistemi ali računalniki, ki spremljajo uspešnost delavcev</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sl-SI" sz="900" u="none" strike="noStrike">
                          <a:effectLst/>
                        </a:rPr>
                        <a:t>Se uporablja</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sl-SI" sz="900" b="1" u="none" strike="noStrike" dirty="0">
                          <a:effectLst/>
                        </a:rPr>
                        <a:t>Nosljive naprave</a:t>
                      </a:r>
                    </a:p>
                  </a:txBody>
                  <a:tcPr marL="9525" marR="9525" marT="9525" marB="0" anchor="ctr"/>
                </a:tc>
                <a:tc>
                  <a:txBody>
                    <a:bodyPr/>
                    <a:lstStyle/>
                    <a:p>
                      <a:pPr algn="ctr" fontAlgn="ctr"/>
                      <a:r>
                        <a:rPr lang="sl-SI" sz="900" u="none" strike="noStrike">
                          <a:effectLst/>
                        </a:rPr>
                        <a:t>Se ne uporablja</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sl-SI" sz="900" u="none" strike="noStrike" dirty="0">
                          <a:effectLst/>
                        </a:rPr>
                        <a:t>Se uporablja</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sl-SI" sz="900"/>
              <a:t>Časovni pritisk</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sl-SI" sz="900"/>
              <a:t>Slaba komunikacija ali sodelovanje</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sl-SI" sz="900"/>
              <a:t>Dolg ali nereden delovni čas</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sl-SI" sz="900"/>
              <a:t>Zaposlitvena negotovost</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76e29a-8670-4f9c-afee-c255a09d55c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A19DEDF6EB9C8443AA1E9BF77FC79F68" ma:contentTypeVersion="15" ma:contentTypeDescription="Crear nuevo documento." ma:contentTypeScope="" ma:versionID="49cbd4c6ed63a56cfd3e1fa7166da723">
  <xsd:schema xmlns:xsd="http://www.w3.org/2001/XMLSchema" xmlns:xs="http://www.w3.org/2001/XMLSchema" xmlns:p="http://schemas.microsoft.com/office/2006/metadata/properties" xmlns:ns2="80b70bcf-9351-4e71-b19f-1201847c9328" xmlns:ns3="6976e29a-8670-4f9c-afee-c255a09d55c2" targetNamespace="http://schemas.microsoft.com/office/2006/metadata/properties" ma:root="true" ma:fieldsID="f9ab420e34d5b99220ac9777663e50a9" ns2:_="" ns3:_="">
    <xsd:import namespace="80b70bcf-9351-4e71-b19f-1201847c9328"/>
    <xsd:import namespace="6976e29a-8670-4f9c-afee-c255a09d55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b70bcf-9351-4e71-b19f-1201847c9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76e29a-8670-4f9c-afee-c255a09d55c2"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8" nillable="true" ma:displayName="Taxonomy Catch All Column" ma:hidden="true" ma:list="{48c66782-86c3-4f9c-b0ff-d3e6d9a322a8}" ma:internalName="TaxCatchAll" ma:showField="CatchAllData" ma:web="6976e29a-8670-4f9c-afee-c255a09d55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2.xml><?xml version="1.0" encoding="utf-8"?>
<ds:datastoreItem xmlns:ds="http://schemas.openxmlformats.org/officeDocument/2006/customXml" ds:itemID="{0D9C92BF-4DCA-40D6-9BE5-5C69F825546D}">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6976e29a-8670-4f9c-afee-c255a09d55c2"/>
    <ds:schemaRef ds:uri="http://purl.org/dc/elements/1.1/"/>
    <ds:schemaRef ds:uri="http://schemas.microsoft.com/office/infopath/2007/PartnerControls"/>
    <ds:schemaRef ds:uri="80b70bcf-9351-4e71-b19f-1201847c9328"/>
    <ds:schemaRef ds:uri="http://www.w3.org/XML/1998/namespace"/>
  </ds:schemaRefs>
</ds:datastoreItem>
</file>

<file path=customXml/itemProps3.xml><?xml version="1.0" encoding="utf-8"?>
<ds:datastoreItem xmlns:ds="http://schemas.openxmlformats.org/officeDocument/2006/customXml" ds:itemID="{C0B44C74-E33E-4F38-BF1F-FDC377E78F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b70bcf-9351-4e71-b19f-1201847c9328"/>
    <ds:schemaRef ds:uri="6976e29a-8670-4f9c-afee-c255a09d55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5487</TotalTime>
  <Words>3627</Words>
  <Application>Microsoft Office PowerPoint</Application>
  <PresentationFormat>On-screen Show (16:9)</PresentationFormat>
  <Paragraphs>379</Paragraphs>
  <Slides>26</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Arial,Sans-Serif</vt:lpstr>
      <vt:lpstr>Calibri</vt:lpstr>
      <vt:lpstr>Courier New</vt:lpstr>
      <vt:lpstr>Symbol</vt:lpstr>
      <vt:lpstr>Times New Roman</vt:lpstr>
      <vt:lpstr>Wingdings</vt:lpstr>
      <vt:lpstr>Theme1</vt:lpstr>
      <vt:lpstr>Kampanja Zdravo delovno okolje 2023–2025 Varno in zdravo delo v digitalni dobi </vt:lpstr>
      <vt:lpstr>PowerPoint Presentation</vt:lpstr>
      <vt:lpstr>Za kaj gre?</vt:lpstr>
      <vt:lpstr>Dejstva in številke – uporaba digitalnih tehnologij</vt:lpstr>
      <vt:lpstr>Dejstva in številke – uporaba digitalnih tehnologij</vt:lpstr>
      <vt:lpstr>Dejstva in številke – uporaba digitalnih tehnologij</vt:lpstr>
      <vt:lpstr>Dejstva in številke – delo na daljavo v domačem okolju</vt:lpstr>
      <vt:lpstr>Dejstva in številke – psihosocialna tveganja</vt:lpstr>
      <vt:lpstr>PowerPoint Presentation</vt:lpstr>
      <vt:lpstr>PowerPoint Presentation</vt:lpstr>
      <vt:lpstr>Prednostna področja</vt:lpstr>
      <vt:lpstr>Prednostno področje – platformno delo</vt:lpstr>
      <vt:lpstr>Prednostno področje – platformno delo</vt:lpstr>
      <vt:lpstr>Prednostno področje – avtomatizacija delovnih nalog</vt:lpstr>
      <vt:lpstr>Prednostno področje – avtomatizacija delovnih nalog</vt:lpstr>
      <vt:lpstr>Prednostno področje – delo na daljavo in hibridno delo</vt:lpstr>
      <vt:lpstr>Prednostno področje – delo na daljavo in hibridno delo</vt:lpstr>
      <vt:lpstr>Prednostno področje – upravljanje zaposlenih s pomočjo umetne inteligence</vt:lpstr>
      <vt:lpstr>Prednostno področje – upravljanje zaposlenih s pomočjo umetne inteligence</vt:lpstr>
      <vt:lpstr>Prednostno področje – pametni digitalni sistemi</vt:lpstr>
      <vt:lpstr>Prednostno področje – pametni digitalni sistemi</vt:lpstr>
      <vt:lpstr>Preprečevanje tveganj</vt:lpstr>
      <vt:lpstr>Agencija EU-OSHA in partnerji kampanje</vt:lpstr>
      <vt:lpstr>Viri kampanje</vt:lpstr>
      <vt:lpstr>Kako se pridružiti kampanji</vt:lpstr>
      <vt:lpstr>Pridružite se nam onkraj bitov in bajtov!</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123</cp:revision>
  <cp:lastPrinted>2019-10-04T15:07:06Z</cp:lastPrinted>
  <dcterms:created xsi:type="dcterms:W3CDTF">2015-10-14T15:05:30Z</dcterms:created>
  <dcterms:modified xsi:type="dcterms:W3CDTF">2023-07-21T11:32:57Z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0x010100A19DEDF6EB9C8443AA1E9BF77FC79F68</vt:lpwstr>
  </property>
  <property fmtid="{D5CDD505-2E9C-101B-9397-08002B2CF9AE}" pid="3" name="MediaServiceImageTags">
    <vt:lpwstr/>
  </property>
</Properties>
</file>