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4"/>
  </p:sldMasterIdLst>
  <p:notesMasterIdLst>
    <p:notesMasterId r:id="rId31"/>
  </p:notesMasterIdLst>
  <p:handoutMasterIdLst>
    <p:handoutMasterId r:id="rId32"/>
  </p:handoutMasterIdLst>
  <p:sldIdLst>
    <p:sldId id="330" r:id="rId5"/>
    <p:sldId id="293" r:id="rId6"/>
    <p:sldId id="304" r:id="rId7"/>
    <p:sldId id="323" r:id="rId8"/>
    <p:sldId id="265" r:id="rId9"/>
    <p:sldId id="321" r:id="rId10"/>
    <p:sldId id="324" r:id="rId11"/>
    <p:sldId id="318" r:id="rId12"/>
    <p:sldId id="325" r:id="rId13"/>
    <p:sldId id="297" r:id="rId14"/>
    <p:sldId id="302" r:id="rId15"/>
    <p:sldId id="322" r:id="rId16"/>
    <p:sldId id="312" r:id="rId17"/>
    <p:sldId id="326" r:id="rId18"/>
    <p:sldId id="314" r:id="rId19"/>
    <p:sldId id="327" r:id="rId20"/>
    <p:sldId id="308" r:id="rId21"/>
    <p:sldId id="328" r:id="rId22"/>
    <p:sldId id="316" r:id="rId23"/>
    <p:sldId id="329" r:id="rId24"/>
    <p:sldId id="310" r:id="rId25"/>
    <p:sldId id="275" r:id="rId26"/>
    <p:sldId id="258" r:id="rId27"/>
    <p:sldId id="299" r:id="rId28"/>
    <p:sldId id="300" r:id="rId29"/>
    <p:sldId id="267" r:id="rId30"/>
  </p:sldIdLst>
  <p:sldSz cx="9144000" cy="5143500" type="screen16x9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8" userDrawn="1">
          <p15:clr>
            <a:srgbClr val="A4A3A4"/>
          </p15:clr>
        </p15:guide>
        <p15:guide id="2" pos="5193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orient="horz" pos="5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27DD0E-9C94-234B-51D0-9F67DEA48B04}" name="zuzana.darivcakova" initials="zu" userId="S::zuzana.darivcakova_ip.gov.sk#ext#@euosha.onmicrosoft.com::39d6f0bf-ee2a-4e11-a225-07c1d7fa3d8d" providerId="AD"/>
  <p188:author id="{C0A4A710-5839-6FF8-28B9-1AC30E9627CA}" name="EU-OSHA" initials="MaC" userId="EU-OSHA" providerId="None"/>
  <p188:author id="{DABE6657-BD1E-D9FC-934B-683867F03CFE}" name="Laura MRČELA" initials="LM" userId="S::mrcela@osha.europa.eu::544a201c-d8e8-40ab-a33f-4e1fff986620" providerId="AD"/>
  <p188:author id="{E3AF8B5E-6464-7A57-D579-2ADE157D5A95}" name="Heike KLEMPA" initials="HK" userId="S::klempa@osha.europa.eu::61c18091-9ed8-47f8-8b2a-a5900ab75e2c" providerId="AD"/>
  <p188:author id="{6FACAED9-E0EB-8C13-CB74-ED4007A6C8FE}" name="Andrew Smith" initials="AS" userId="Andrew Smith" providerId="None"/>
  <p188:author id="{FA41AADB-5E2C-52F3-E82B-3E9D258CC945}" name="Birgit" initials="BM" userId="Birgit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DT" initials="CDT" lastIdx="23" clrIdx="6">
    <p:extLst>
      <p:ext uri="{19B8F6BF-5375-455C-9EA6-DF929625EA0E}">
        <p15:presenceInfo xmlns:p15="http://schemas.microsoft.com/office/powerpoint/2012/main" userId="CD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700"/>
    <a:srgbClr val="E64715"/>
    <a:srgbClr val="B1B3B4"/>
    <a:srgbClr val="F6A400"/>
    <a:srgbClr val="003399"/>
    <a:srgbClr val="D4502A"/>
    <a:srgbClr val="89C14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D57DA9-803F-48F9-82A6-50FC0C704D1F}" v="24" dt="2023-03-20T13:19:41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29" autoAdjust="0"/>
  </p:normalViewPr>
  <p:slideViewPr>
    <p:cSldViewPr snapToGrid="0">
      <p:cViewPr varScale="1">
        <p:scale>
          <a:sx n="131" d="100"/>
          <a:sy n="131" d="100"/>
        </p:scale>
        <p:origin x="966" y="114"/>
      </p:cViewPr>
      <p:guideLst>
        <p:guide orient="horz" pos="2748"/>
        <p:guide pos="5193"/>
        <p:guide pos="340"/>
        <p:guide orient="horz" pos="57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.darivcakova" userId="S::zuzana.darivcakova_ip.gov.sk#ext#@euosha.onmicrosoft.com::39d6f0bf-ee2a-4e11-a225-07c1d7fa3d8d" providerId="AD" clId="Web-{F5D57DA9-803F-48F9-82A6-50FC0C704D1F}"/>
    <pc:docChg chg="mod modSld">
      <pc:chgData name="zuzana.darivcakova" userId="S::zuzana.darivcakova_ip.gov.sk#ext#@euosha.onmicrosoft.com::39d6f0bf-ee2a-4e11-a225-07c1d7fa3d8d" providerId="AD" clId="Web-{F5D57DA9-803F-48F9-82A6-50FC0C704D1F}" dt="2023-03-20T13:19:41.618" v="12"/>
      <pc:docMkLst>
        <pc:docMk/>
      </pc:docMkLst>
      <pc:sldChg chg="addCm">
        <pc:chgData name="zuzana.darivcakova" userId="S::zuzana.darivcakova_ip.gov.sk#ext#@euosha.onmicrosoft.com::39d6f0bf-ee2a-4e11-a225-07c1d7fa3d8d" providerId="AD" clId="Web-{F5D57DA9-803F-48F9-82A6-50FC0C704D1F}" dt="2023-03-20T13:01:35.547" v="10"/>
        <pc:sldMkLst>
          <pc:docMk/>
          <pc:sldMk cId="2663294577" sldId="308"/>
        </pc:sldMkLst>
        <pc:extLst>
          <p:ext xmlns:p="http://schemas.openxmlformats.org/presentationml/2006/main" uri="{D6D511B9-2390-475A-947B-AFAB55BFBCF1}">
            <pc226:cmChg xmlns="" xmlns:pc226="http://schemas.microsoft.com/office/powerpoint/2022/06/main/command" chg="add">
              <pc226:chgData name="zuzana.darivcakova" userId="S::zuzana.darivcakova_ip.gov.sk#ext#@euosha.onmicrosoft.com::39d6f0bf-ee2a-4e11-a225-07c1d7fa3d8d" providerId="AD" clId="Web-{F5D57DA9-803F-48F9-82A6-50FC0C704D1F}" dt="2023-03-20T13:01:35.547" v="10"/>
              <pc2:cmMkLst xmlns:pc2="http://schemas.microsoft.com/office/powerpoint/2019/9/main/command">
                <pc:docMk/>
                <pc:sldMk cId="2663294577" sldId="308"/>
                <pc2:cmMk id="{3A50A1D3-45A9-41B9-83C1-DBFF6D4D74AA}"/>
              </pc2:cmMkLst>
            </pc226:cmChg>
          </p:ext>
        </pc:extLst>
      </pc:sldChg>
      <pc:sldChg chg="addCm">
        <pc:chgData name="zuzana.darivcakova" userId="S::zuzana.darivcakova_ip.gov.sk#ext#@euosha.onmicrosoft.com::39d6f0bf-ee2a-4e11-a225-07c1d7fa3d8d" providerId="AD" clId="Web-{F5D57DA9-803F-48F9-82A6-50FC0C704D1F}" dt="2023-03-20T13:19:41.618" v="12"/>
        <pc:sldMkLst>
          <pc:docMk/>
          <pc:sldMk cId="3919486833" sldId="316"/>
        </pc:sldMkLst>
        <pc:extLst>
          <p:ext xmlns:p="http://schemas.openxmlformats.org/presentationml/2006/main" uri="{D6D511B9-2390-475A-947B-AFAB55BFBCF1}">
            <pc226:cmChg xmlns="" xmlns:pc226="http://schemas.microsoft.com/office/powerpoint/2022/06/main/command" chg="add">
              <pc226:chgData name="zuzana.darivcakova" userId="S::zuzana.darivcakova_ip.gov.sk#ext#@euosha.onmicrosoft.com::39d6f0bf-ee2a-4e11-a225-07c1d7fa3d8d" providerId="AD" clId="Web-{F5D57DA9-803F-48F9-82A6-50FC0C704D1F}" dt="2023-03-20T13:19:41.618" v="12"/>
              <pc2:cmMkLst xmlns:pc2="http://schemas.microsoft.com/office/powerpoint/2019/9/main/command">
                <pc:docMk/>
                <pc:sldMk cId="3919486833" sldId="316"/>
                <pc2:cmMk id="{C625D212-EA30-4594-900E-A9B8FB8133A4}"/>
              </pc2:cmMkLst>
            </pc226:cmChg>
          </p:ext>
        </pc:extLst>
      </pc:sldChg>
      <pc:sldChg chg="addCm">
        <pc:chgData name="zuzana.darivcakova" userId="S::zuzana.darivcakova_ip.gov.sk#ext#@euosha.onmicrosoft.com::39d6f0bf-ee2a-4e11-a225-07c1d7fa3d8d" providerId="AD" clId="Web-{F5D57DA9-803F-48F9-82A6-50FC0C704D1F}" dt="2023-03-20T12:59:05.885" v="9"/>
        <pc:sldMkLst>
          <pc:docMk/>
          <pc:sldMk cId="497591209" sldId="326"/>
        </pc:sldMkLst>
        <pc:extLst>
          <p:ext xmlns:p="http://schemas.openxmlformats.org/presentationml/2006/main" uri="{D6D511B9-2390-475A-947B-AFAB55BFBCF1}">
            <pc226:cmChg xmlns="" xmlns:pc226="http://schemas.microsoft.com/office/powerpoint/2022/06/main/command" chg="add">
              <pc226:chgData name="zuzana.darivcakova" userId="S::zuzana.darivcakova_ip.gov.sk#ext#@euosha.onmicrosoft.com::39d6f0bf-ee2a-4e11-a225-07c1d7fa3d8d" providerId="AD" clId="Web-{F5D57DA9-803F-48F9-82A6-50FC0C704D1F}" dt="2023-03-20T12:59:05.885" v="9"/>
              <pc2:cmMkLst xmlns:pc2="http://schemas.microsoft.com/office/powerpoint/2019/9/main/command">
                <pc:docMk/>
                <pc:sldMk cId="497591209" sldId="326"/>
                <pc2:cmMk id="{9B0AF0E2-2506-4BCF-BBC8-D62E2D9A8CCB}"/>
              </pc2:cmMkLst>
            </pc226:cmChg>
          </p:ext>
        </pc:extLst>
      </pc:sldChg>
      <pc:sldChg chg="addCm">
        <pc:chgData name="zuzana.darivcakova" userId="S::zuzana.darivcakova_ip.gov.sk#ext#@euosha.onmicrosoft.com::39d6f0bf-ee2a-4e11-a225-07c1d7fa3d8d" providerId="AD" clId="Web-{F5D57DA9-803F-48F9-82A6-50FC0C704D1F}" dt="2023-03-20T13:18:13.475" v="11"/>
        <pc:sldMkLst>
          <pc:docMk/>
          <pc:sldMk cId="560711867" sldId="328"/>
        </pc:sldMkLst>
        <pc:extLst>
          <p:ext xmlns:p="http://schemas.openxmlformats.org/presentationml/2006/main" uri="{D6D511B9-2390-475A-947B-AFAB55BFBCF1}">
            <pc226:cmChg xmlns="" xmlns:pc226="http://schemas.microsoft.com/office/powerpoint/2022/06/main/command" chg="add">
              <pc226:chgData name="zuzana.darivcakova" userId="S::zuzana.darivcakova_ip.gov.sk#ext#@euosha.onmicrosoft.com::39d6f0bf-ee2a-4e11-a225-07c1d7fa3d8d" providerId="AD" clId="Web-{F5D57DA9-803F-48F9-82A6-50FC0C704D1F}" dt="2023-03-20T13:18:13.475" v="11"/>
              <pc2:cmMkLst xmlns:pc2="http://schemas.microsoft.com/office/powerpoint/2019/9/main/command">
                <pc:docMk/>
                <pc:sldMk cId="560711867" sldId="328"/>
                <pc2:cmMk id="{2B499A2A-B9C2-46FA-BFDB-364310D447EF}"/>
              </pc2:cmMkLst>
            </pc226:cmChg>
          </p:ext>
        </pc:extLst>
      </pc:sldChg>
      <pc:sldChg chg="modSp addCm">
        <pc:chgData name="zuzana.darivcakova" userId="S::zuzana.darivcakova_ip.gov.sk#ext#@euosha.onmicrosoft.com::39d6f0bf-ee2a-4e11-a225-07c1d7fa3d8d" providerId="AD" clId="Web-{F5D57DA9-803F-48F9-82A6-50FC0C704D1F}" dt="2023-03-20T12:56:43.958" v="8"/>
        <pc:sldMkLst>
          <pc:docMk/>
          <pc:sldMk cId="298122685" sldId="330"/>
        </pc:sldMkLst>
        <pc:spChg chg="mod">
          <ac:chgData name="zuzana.darivcakova" userId="S::zuzana.darivcakova_ip.gov.sk#ext#@euosha.onmicrosoft.com::39d6f0bf-ee2a-4e11-a225-07c1d7fa3d8d" providerId="AD" clId="Web-{F5D57DA9-803F-48F9-82A6-50FC0C704D1F}" dt="2023-03-20T12:50:13.740" v="6" actId="20577"/>
          <ac:spMkLst>
            <pc:docMk/>
            <pc:sldMk cId="298122685" sldId="330"/>
            <ac:spMk id="2" creationId="{1909671F-F764-4C4C-AA2D-B9A7A945A34F}"/>
          </ac:spMkLst>
        </pc:spChg>
        <pc:extLst>
          <p:ext xmlns:p="http://schemas.openxmlformats.org/presentationml/2006/main" uri="{D6D511B9-2390-475A-947B-AFAB55BFBCF1}">
            <pc226:cmChg xmlns="" xmlns:pc226="http://schemas.microsoft.com/office/powerpoint/2022/06/main/command" chg="add">
              <pc226:chgData name="zuzana.darivcakova" userId="S::zuzana.darivcakova_ip.gov.sk#ext#@euosha.onmicrosoft.com::39d6f0bf-ee2a-4e11-a225-07c1d7fa3d8d" providerId="AD" clId="Web-{F5D57DA9-803F-48F9-82A6-50FC0C704D1F}" dt="2023-03-20T12:56:43.958" v="8"/>
              <pc2:cmMkLst xmlns:pc2="http://schemas.microsoft.com/office/powerpoint/2019/9/main/command">
                <pc:docMk/>
                <pc:sldMk cId="298122685" sldId="330"/>
                <pc2:cmMk id="{D0F54880-F483-433C-B67E-EF892A5FDA66}"/>
              </pc2:cmMkLst>
            </pc226:cmChg>
          </p:ext>
        </pc:extLst>
      </pc:sldChg>
    </pc:docChg>
  </pc:docChgLst>
  <pc:docChgLst>
    <pc:chgData clId="Web-{F5D57DA9-803F-48F9-82A6-50FC0C704D1F}"/>
    <pc:docChg chg="modSld">
      <pc:chgData name="" userId="" providerId="" clId="Web-{F5D57DA9-803F-48F9-82A6-50FC0C704D1F}" dt="2023-03-20T12:48:41.190" v="1" actId="20577"/>
      <pc:docMkLst>
        <pc:docMk/>
      </pc:docMkLst>
      <pc:sldChg chg="modSp">
        <pc:chgData name="" userId="" providerId="" clId="Web-{F5D57DA9-803F-48F9-82A6-50FC0C704D1F}" dt="2023-03-20T12:48:41.190" v="1" actId="20577"/>
        <pc:sldMkLst>
          <pc:docMk/>
          <pc:sldMk cId="298122685" sldId="330"/>
        </pc:sldMkLst>
        <pc:spChg chg="mod">
          <ac:chgData name="" userId="" providerId="" clId="Web-{F5D57DA9-803F-48F9-82A6-50FC0C704D1F}" dt="2023-03-20T12:48:41.190" v="1" actId="20577"/>
          <ac:spMkLst>
            <pc:docMk/>
            <pc:sldMk cId="298122685" sldId="330"/>
            <ac:spMk id="2" creationId="{1909671F-F764-4C4C-AA2D-B9A7A945A34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GENCY.dom\SHARED\COMMONPROJECTS\Operational%20activities\4.7%20Awareness%20raising%20&amp;%20Comm%202017\Publications\1329-HWC%202023-2025%20General%20Power%20Point\Manuscript\Workplaces%20by%20type%20of%20digital%20technology%20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03716786567767"/>
          <c:y val="6.887642218132034E-2"/>
          <c:w val="0.68226429143792156"/>
          <c:h val="0.83536338858233461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Sheet2!$C$2</c:f>
              <c:strCache>
                <c:ptCount val="1"/>
                <c:pt idx="0">
                  <c:v>Time pressure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>
              <a:bevelT w="25400" h="38100"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Sheet2!$A$3:$B$14</c:f>
              <c:multiLvlStrCache>
                <c:ptCount val="12"/>
                <c:lvl>
                  <c:pt idx="0">
                    <c:v>Not present</c:v>
                  </c:pt>
                  <c:pt idx="1">
                    <c:v>Present</c:v>
                  </c:pt>
                  <c:pt idx="2">
                    <c:v>Not present</c:v>
                  </c:pt>
                  <c:pt idx="3">
                    <c:v>Present</c:v>
                  </c:pt>
                  <c:pt idx="4">
                    <c:v>Not present</c:v>
                  </c:pt>
                  <c:pt idx="5">
                    <c:v>Present</c:v>
                  </c:pt>
                  <c:pt idx="6">
                    <c:v>Not present</c:v>
                  </c:pt>
                  <c:pt idx="7">
                    <c:v>Present</c:v>
                  </c:pt>
                  <c:pt idx="8">
                    <c:v>Not present</c:v>
                  </c:pt>
                  <c:pt idx="9">
                    <c:v>Present</c:v>
                  </c:pt>
                  <c:pt idx="10">
                    <c:v>Not present</c:v>
                  </c:pt>
                  <c:pt idx="11">
                    <c:v>Present</c:v>
                  </c:pt>
                </c:lvl>
                <c:lvl>
                  <c:pt idx="0">
                    <c:v>Personal computers at fixed workplaces</c:v>
                  </c:pt>
                  <c:pt idx="2">
                    <c:v>Laptops, tablets, smartphones etc.</c:v>
                  </c:pt>
                  <c:pt idx="4">
                    <c:v>Robots interacting with workers</c:v>
                  </c:pt>
                  <c:pt idx="6">
                    <c:v>Machines, systems or computers to determine the content or pace of work</c:v>
                  </c:pt>
                  <c:pt idx="8">
                    <c:v>Machines, systems or computers monitoring workers’ performance</c:v>
                  </c:pt>
                  <c:pt idx="10">
                    <c:v>Wearable devices</c:v>
                  </c:pt>
                </c:lvl>
              </c:multiLvlStrCache>
            </c:multiLvlStrRef>
          </c:cat>
          <c:val>
            <c:numRef>
              <c:f>Sheet2!$D$3:$D$14</c:f>
              <c:numCache>
                <c:formatCode>General</c:formatCode>
                <c:ptCount val="12"/>
                <c:pt idx="0">
                  <c:v>14.9</c:v>
                </c:pt>
                <c:pt idx="1">
                  <c:v>18.3</c:v>
                </c:pt>
                <c:pt idx="2">
                  <c:v>12.4</c:v>
                </c:pt>
                <c:pt idx="3">
                  <c:v>19.5</c:v>
                </c:pt>
                <c:pt idx="4">
                  <c:v>17.600000000000001</c:v>
                </c:pt>
                <c:pt idx="5">
                  <c:v>22.6</c:v>
                </c:pt>
                <c:pt idx="6" formatCode="0.0">
                  <c:v>17</c:v>
                </c:pt>
                <c:pt idx="7" formatCode="0.0">
                  <c:v>24</c:v>
                </c:pt>
                <c:pt idx="8">
                  <c:v>17.100000000000001</c:v>
                </c:pt>
                <c:pt idx="9">
                  <c:v>26.2</c:v>
                </c:pt>
                <c:pt idx="10">
                  <c:v>17.600000000000001</c:v>
                </c:pt>
                <c:pt idx="11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E2-4E08-9863-1BE44122A24C}"/>
            </c:ext>
          </c:extLst>
        </c:ser>
        <c:ser>
          <c:idx val="0"/>
          <c:order val="1"/>
          <c:tx>
            <c:strRef>
              <c:f>Sheet2!$D$2</c:f>
              <c:strCache>
                <c:ptCount val="1"/>
                <c:pt idx="0">
                  <c:v>Poor communication or cooperation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>
              <a:bevelT w="25400" h="38100"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Sheet2!$A$3:$B$14</c:f>
              <c:multiLvlStrCache>
                <c:ptCount val="12"/>
                <c:lvl>
                  <c:pt idx="0">
                    <c:v>Not present</c:v>
                  </c:pt>
                  <c:pt idx="1">
                    <c:v>Present</c:v>
                  </c:pt>
                  <c:pt idx="2">
                    <c:v>Not present</c:v>
                  </c:pt>
                  <c:pt idx="3">
                    <c:v>Present</c:v>
                  </c:pt>
                  <c:pt idx="4">
                    <c:v>Not present</c:v>
                  </c:pt>
                  <c:pt idx="5">
                    <c:v>Present</c:v>
                  </c:pt>
                  <c:pt idx="6">
                    <c:v>Not present</c:v>
                  </c:pt>
                  <c:pt idx="7">
                    <c:v>Present</c:v>
                  </c:pt>
                  <c:pt idx="8">
                    <c:v>Not present</c:v>
                  </c:pt>
                  <c:pt idx="9">
                    <c:v>Present</c:v>
                  </c:pt>
                  <c:pt idx="10">
                    <c:v>Not present</c:v>
                  </c:pt>
                  <c:pt idx="11">
                    <c:v>Present</c:v>
                  </c:pt>
                </c:lvl>
                <c:lvl>
                  <c:pt idx="0">
                    <c:v>Personal computers at fixed workplaces</c:v>
                  </c:pt>
                  <c:pt idx="2">
                    <c:v>Laptops, tablets, smartphones etc.</c:v>
                  </c:pt>
                  <c:pt idx="4">
                    <c:v>Robots interacting with workers</c:v>
                  </c:pt>
                  <c:pt idx="6">
                    <c:v>Machines, systems or computers to determine the content or pace of work</c:v>
                  </c:pt>
                  <c:pt idx="8">
                    <c:v>Machines, systems or computers monitoring workers’ performance</c:v>
                  </c:pt>
                  <c:pt idx="10">
                    <c:v>Wearable devices</c:v>
                  </c:pt>
                </c:lvl>
              </c:multiLvlStrCache>
            </c:multiLvlStrRef>
          </c:cat>
          <c:val>
            <c:numRef>
              <c:f>Sheet2!$C$3:$C$14</c:f>
              <c:numCache>
                <c:formatCode>General</c:formatCode>
                <c:ptCount val="12"/>
                <c:pt idx="0">
                  <c:v>38.200000000000003</c:v>
                </c:pt>
                <c:pt idx="1">
                  <c:v>45.9</c:v>
                </c:pt>
                <c:pt idx="2">
                  <c:v>33.1</c:v>
                </c:pt>
                <c:pt idx="3">
                  <c:v>48.5</c:v>
                </c:pt>
                <c:pt idx="4">
                  <c:v>44.7</c:v>
                </c:pt>
                <c:pt idx="5">
                  <c:v>50.8</c:v>
                </c:pt>
                <c:pt idx="6">
                  <c:v>43.6</c:v>
                </c:pt>
                <c:pt idx="7">
                  <c:v>54.5</c:v>
                </c:pt>
                <c:pt idx="8">
                  <c:v>43.8</c:v>
                </c:pt>
                <c:pt idx="9">
                  <c:v>57.1</c:v>
                </c:pt>
                <c:pt idx="10">
                  <c:v>44.2</c:v>
                </c:pt>
                <c:pt idx="11">
                  <c:v>57.8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E2-4E08-9863-1BE44122A24C}"/>
            </c:ext>
          </c:extLst>
        </c:ser>
        <c:ser>
          <c:idx val="2"/>
          <c:order val="2"/>
          <c:tx>
            <c:strRef>
              <c:f>Sheet2!$E$2</c:f>
              <c:strCache>
                <c:ptCount val="1"/>
                <c:pt idx="0">
                  <c:v>Job insecurity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>
              <a:bevelT w="25400" h="38100"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Sheet2!$A$3:$B$14</c:f>
              <c:multiLvlStrCache>
                <c:ptCount val="12"/>
                <c:lvl>
                  <c:pt idx="0">
                    <c:v>Not present</c:v>
                  </c:pt>
                  <c:pt idx="1">
                    <c:v>Present</c:v>
                  </c:pt>
                  <c:pt idx="2">
                    <c:v>Not present</c:v>
                  </c:pt>
                  <c:pt idx="3">
                    <c:v>Present</c:v>
                  </c:pt>
                  <c:pt idx="4">
                    <c:v>Not present</c:v>
                  </c:pt>
                  <c:pt idx="5">
                    <c:v>Present</c:v>
                  </c:pt>
                  <c:pt idx="6">
                    <c:v>Not present</c:v>
                  </c:pt>
                  <c:pt idx="7">
                    <c:v>Present</c:v>
                  </c:pt>
                  <c:pt idx="8">
                    <c:v>Not present</c:v>
                  </c:pt>
                  <c:pt idx="9">
                    <c:v>Present</c:v>
                  </c:pt>
                  <c:pt idx="10">
                    <c:v>Not present</c:v>
                  </c:pt>
                  <c:pt idx="11">
                    <c:v>Present</c:v>
                  </c:pt>
                </c:lvl>
                <c:lvl>
                  <c:pt idx="0">
                    <c:v>Personal computers at fixed workplaces</c:v>
                  </c:pt>
                  <c:pt idx="2">
                    <c:v>Laptops, tablets, smartphones etc.</c:v>
                  </c:pt>
                  <c:pt idx="4">
                    <c:v>Robots interacting with workers</c:v>
                  </c:pt>
                  <c:pt idx="6">
                    <c:v>Machines, systems or computers to determine the content or pace of work</c:v>
                  </c:pt>
                  <c:pt idx="8">
                    <c:v>Machines, systems or computers monitoring workers’ performance</c:v>
                  </c:pt>
                  <c:pt idx="10">
                    <c:v>Wearable devices</c:v>
                  </c:pt>
                </c:lvl>
              </c:multiLvlStrCache>
            </c:multiLvlStrRef>
          </c:cat>
          <c:val>
            <c:numRef>
              <c:f>Sheet2!$E$3:$E$14</c:f>
              <c:numCache>
                <c:formatCode>General</c:formatCode>
                <c:ptCount val="12"/>
                <c:pt idx="0">
                  <c:v>9.9</c:v>
                </c:pt>
                <c:pt idx="1">
                  <c:v>11.2</c:v>
                </c:pt>
                <c:pt idx="2">
                  <c:v>8.1</c:v>
                </c:pt>
                <c:pt idx="3">
                  <c:v>11.9</c:v>
                </c:pt>
                <c:pt idx="4">
                  <c:v>10.8</c:v>
                </c:pt>
                <c:pt idx="5" formatCode="0.0">
                  <c:v>16</c:v>
                </c:pt>
                <c:pt idx="6">
                  <c:v>10.4</c:v>
                </c:pt>
                <c:pt idx="7">
                  <c:v>15.4</c:v>
                </c:pt>
                <c:pt idx="8">
                  <c:v>10.3</c:v>
                </c:pt>
                <c:pt idx="9">
                  <c:v>18.899999999999999</c:v>
                </c:pt>
                <c:pt idx="10">
                  <c:v>10.9</c:v>
                </c:pt>
                <c:pt idx="11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E2-4E08-9863-1BE44122A24C}"/>
            </c:ext>
          </c:extLst>
        </c:ser>
        <c:ser>
          <c:idx val="3"/>
          <c:order val="3"/>
          <c:tx>
            <c:strRef>
              <c:f>Sheet2!$F$2</c:f>
              <c:strCache>
                <c:ptCount val="1"/>
                <c:pt idx="0">
                  <c:v>Long or irregular working hours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>
              <a:bevelT w="25400" h="38100"/>
            </a:sp3d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Sheet2!$A$3:$B$14</c:f>
              <c:multiLvlStrCache>
                <c:ptCount val="12"/>
                <c:lvl>
                  <c:pt idx="0">
                    <c:v>Not present</c:v>
                  </c:pt>
                  <c:pt idx="1">
                    <c:v>Present</c:v>
                  </c:pt>
                  <c:pt idx="2">
                    <c:v>Not present</c:v>
                  </c:pt>
                  <c:pt idx="3">
                    <c:v>Present</c:v>
                  </c:pt>
                  <c:pt idx="4">
                    <c:v>Not present</c:v>
                  </c:pt>
                  <c:pt idx="5">
                    <c:v>Present</c:v>
                  </c:pt>
                  <c:pt idx="6">
                    <c:v>Not present</c:v>
                  </c:pt>
                  <c:pt idx="7">
                    <c:v>Present</c:v>
                  </c:pt>
                  <c:pt idx="8">
                    <c:v>Not present</c:v>
                  </c:pt>
                  <c:pt idx="9">
                    <c:v>Present</c:v>
                  </c:pt>
                  <c:pt idx="10">
                    <c:v>Not present</c:v>
                  </c:pt>
                  <c:pt idx="11">
                    <c:v>Present</c:v>
                  </c:pt>
                </c:lvl>
                <c:lvl>
                  <c:pt idx="0">
                    <c:v>Personal computers at fixed workplaces</c:v>
                  </c:pt>
                  <c:pt idx="2">
                    <c:v>Laptops, tablets, smartphones etc.</c:v>
                  </c:pt>
                  <c:pt idx="4">
                    <c:v>Robots interacting with workers</c:v>
                  </c:pt>
                  <c:pt idx="6">
                    <c:v>Machines, systems or computers to determine the content or pace of work</c:v>
                  </c:pt>
                  <c:pt idx="8">
                    <c:v>Machines, systems or computers monitoring workers’ performance</c:v>
                  </c:pt>
                  <c:pt idx="10">
                    <c:v>Wearable devices</c:v>
                  </c:pt>
                </c:lvl>
              </c:multiLvlStrCache>
            </c:multiLvlStrRef>
          </c:cat>
          <c:val>
            <c:numRef>
              <c:f>Sheet2!$F$3:$F$14</c:f>
              <c:numCache>
                <c:formatCode>0.0</c:formatCode>
                <c:ptCount val="12"/>
                <c:pt idx="0" formatCode="General">
                  <c:v>24.2</c:v>
                </c:pt>
                <c:pt idx="1">
                  <c:v>21</c:v>
                </c:pt>
                <c:pt idx="2" formatCode="General">
                  <c:v>16.600000000000001</c:v>
                </c:pt>
                <c:pt idx="3">
                  <c:v>23</c:v>
                </c:pt>
                <c:pt idx="4" formatCode="General">
                  <c:v>21.2</c:v>
                </c:pt>
                <c:pt idx="5" formatCode="General">
                  <c:v>27.9</c:v>
                </c:pt>
                <c:pt idx="6" formatCode="General">
                  <c:v>20.8</c:v>
                </c:pt>
                <c:pt idx="7" formatCode="General">
                  <c:v>26.1</c:v>
                </c:pt>
                <c:pt idx="8" formatCode="General">
                  <c:v>20.9</c:v>
                </c:pt>
                <c:pt idx="9" formatCode="General">
                  <c:v>28.2</c:v>
                </c:pt>
                <c:pt idx="10">
                  <c:v>21</c:v>
                </c:pt>
                <c:pt idx="11" formatCode="General">
                  <c:v>31.2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E2-4E08-9863-1BE44122A2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13260304"/>
        <c:axId val="513257024"/>
      </c:barChart>
      <c:catAx>
        <c:axId val="5132603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13257024"/>
        <c:crosses val="autoZero"/>
        <c:auto val="1"/>
        <c:lblAlgn val="ctr"/>
        <c:lblOffset val="100"/>
        <c:noMultiLvlLbl val="0"/>
      </c:catAx>
      <c:valAx>
        <c:axId val="51325702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326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45E80-C07C-45A0-B320-188AF677015B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233E9-CC45-49D0-A6FA-2D4838922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378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E1595-5C27-4CAE-B4E0-C80305C5E6E4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DD4C7-C698-4A80-B76C-A9FD890196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8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osha.europa.eu/sk/safety-and-health-legislation" TargetMode="External"/><Relationship Id="rId3" Type="http://schemas.openxmlformats.org/officeDocument/2006/relationships/hyperlink" Target="https://osha.europa.eu/en/legislation/directives/the-osh-framework-directive/1" TargetMode="External"/><Relationship Id="rId7" Type="http://schemas.openxmlformats.org/officeDocument/2006/relationships/hyperlink" Target="https://osha.europa.eu/en/legislation/directives/19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osha.europa.eu/en/legislation/directives/6" TargetMode="External"/><Relationship Id="rId5" Type="http://schemas.openxmlformats.org/officeDocument/2006/relationships/hyperlink" Target="https://osha.europa.eu/en/legislation/directives/3" TargetMode="External"/><Relationship Id="rId4" Type="http://schemas.openxmlformats.org/officeDocument/2006/relationships/hyperlink" Target="https://osha.europa.eu/en/legislation/directives/5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sk/facts-and-figures/osh-pulse-occupational-safety-and-health-post-pandemic-workplace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osha.europa.eu/sk/publications/home-based-teleworking-and-preventive-occupational-safety-and-health-measures-european-workplaces-evidence-esener-3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sk/facts-and-figures/osh-pulse-occupational-safety-and-health-post-pandemic-workplace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sk/facts-and-figures/osh-pulse-occupational-safety-and-health-post-pandemic-workplace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sk/facts-and-figures/osh-pulse-occupational-safety-and-health-post-pandemic-workplace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osha.europa.eu/sk/publications/home-based-teleworking-and-preventive-occupational-safety-and-health-measures-european-workplaces-evidence-esener-3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sk/publications/home-based-teleworking-and-preventive-occupational-safety-and-health-measures-european-workplaces-evidence-esener-3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760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390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156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874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047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398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126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440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86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400">
                <a:solidFill>
                  <a:schemeClr val="accent1"/>
                </a:solidFill>
              </a:rPr>
              <a:t>Túto kampaň vedie agentúra EU-OSHA s pomocou siete partnerov vo viac ako 30 krajinách. Medzi nimi sú: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400"/>
              <a:t>národné kontaktné miesta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400"/>
              <a:t>európski sociálni partneri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400"/>
              <a:t>oficiálni partneri kampane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400"/>
              <a:t>partneri projektu OSHVET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400"/>
              <a:t>mediálni partneri,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400"/>
              <a:t>sieť Enterprise Europe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400"/>
              <a:t>inštitúcie EÚ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400"/>
              <a:t>ďalšie agentúry EÚ.</a:t>
            </a:r>
          </a:p>
          <a:p>
            <a:r>
              <a:rPr lang="sk-SK" sz="1200">
                <a:solidFill>
                  <a:schemeClr val="accent1"/>
                </a:solidFill>
              </a:rPr>
              <a:t>Partneri pôsobia ako sprostredkovatelia medzi agentúrou EU-OSHA a pracovnou silou v Európe, distribuujú materiály a zdroje kampane na vnútroštátnej úrovni. Odhodlanie a aktívne zapojenie partnerov agentúry EU-OSHA je motorom kampane, zabezpečuje úspešnú propagáciu posolstva v celej Európe a oslovuje podniky každej veľkosti.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843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/>
              <a:t>Publikácie</a:t>
            </a:r>
          </a:p>
          <a:p>
            <a:r>
              <a:rPr lang="sk-SK" b="0"/>
              <a:t>Na bezplatné prevzatie je k dispozícii viacero výskumných správ, zhrnutí a informačných letákov v oblasti BOZP a digitalizácie. Tieto publikácie obsahujú informácie, ktoré môžu pomôcť pri prijímaní preventívnych opatrení na pracovisku.</a:t>
            </a:r>
          </a:p>
          <a:p>
            <a:endParaRPr lang="en-GB" b="1" dirty="0"/>
          </a:p>
          <a:p>
            <a:r>
              <a:rPr lang="sk-SK" b="1"/>
              <a:t>Materiály kampane</a:t>
            </a:r>
          </a:p>
          <a:p>
            <a:r>
              <a:rPr lang="sk-SK" b="0"/>
              <a:t>V materiáloch kampane s názvom Bezpečná a zdravá práca v digitálnom veku, ako napríklad v sprievodcovi kampaňou a informačnom letáku, sa vysvetľuje, ako kampaň funguje a ako sa možno do nej zapojiť. Objasňuje sa v nich aj to, ako sa uvedené usmernenia dajú zaviesť na pracovisku.</a:t>
            </a:r>
          </a:p>
          <a:p>
            <a:endParaRPr lang="en-GB" b="1" dirty="0"/>
          </a:p>
          <a:p>
            <a:r>
              <a:rPr lang="sk-SK" b="1"/>
              <a:t>Súbor nástrojov kampane</a:t>
            </a:r>
          </a:p>
          <a:p>
            <a:r>
              <a:rPr lang="sk-SK" b="0"/>
              <a:t>V súbore nástrojov kampane sa nachádza praktické poradenstvo v jednotlivých krokoch, ktoré sa týka spôsobu plánovania a vedenia úspešných kampaní. Sú v ňom zahrnuté príklady rôznych komunikačných nástrojov a ponúka tipy, ako ich čo najlepšie využiť.</a:t>
            </a:r>
            <a:r>
              <a:rPr lang="sk-SK"/>
              <a:t> </a:t>
            </a:r>
          </a:p>
          <a:p>
            <a:endParaRPr lang="en-GB" b="1" dirty="0">
              <a:ea typeface="Calibri" panose="020F0502020204030204"/>
              <a:cs typeface="Calibri" panose="020F0502020204030204"/>
            </a:endParaRPr>
          </a:p>
          <a:p>
            <a:r>
              <a:rPr lang="sk-SK" b="1"/>
              <a:t>Balíček pre sociálne médiá </a:t>
            </a:r>
          </a:p>
          <a:p>
            <a:r>
              <a:rPr lang="sk-SK" b="0"/>
              <a:t>Bola zostavená špeciálna zbierka materiálov týkajúcich sa kampane,</a:t>
            </a:r>
            <a:r>
              <a:rPr lang="sk-SK" b="0" baseline="0"/>
              <a:t> </a:t>
            </a:r>
            <a:r>
              <a:rPr lang="sk-SK" b="0"/>
              <a:t>ktoré sa dajú publikovať a zdieľať prostredníctvom účtov na sociálnych médiách. Obsahuje príslušné posolstvá so sprievodnými vizuálnymi materiálmi a videami.</a:t>
            </a:r>
          </a:p>
          <a:p>
            <a:endParaRPr lang="en-GB" b="1" dirty="0"/>
          </a:p>
          <a:p>
            <a:r>
              <a:rPr lang="sk-SK" b="1"/>
              <a:t>Filmy o Napovi</a:t>
            </a:r>
          </a:p>
          <a:p>
            <a:r>
              <a:rPr lang="sk-SK" b="0"/>
              <a:t>Na tému digitalizácie na pracovisku bolo vytvorených niekoľko </a:t>
            </a:r>
            <a:r>
              <a:rPr lang="sk-SK" sz="1200">
                <a:solidFill>
                  <a:schemeClr val="accent1"/>
                </a:solidFill>
              </a:rPr>
              <a:t>—</a:t>
            </a:r>
            <a:r>
              <a:rPr lang="sk-SK" b="0"/>
              <a:t> krátkych filmov s postavičkou Napo</a:t>
            </a:r>
            <a:r>
              <a:rPr lang="sk-SK" sz="1200">
                <a:solidFill>
                  <a:schemeClr val="accent1"/>
                </a:solidFill>
              </a:rPr>
              <a:t>— </a:t>
            </a:r>
            <a:r>
              <a:rPr lang="sk-SK" b="0"/>
              <a:t>. Ide o vynikajúci spôsob zapojenia podnikov a ich informovania o posolstve kampane.</a:t>
            </a:r>
          </a:p>
          <a:p>
            <a:endParaRPr lang="en-GB" b="1" dirty="0"/>
          </a:p>
          <a:p>
            <a:r>
              <a:rPr lang="sk-SK" b="1"/>
              <a:t>OSHwiki</a:t>
            </a:r>
          </a:p>
          <a:p>
            <a:r>
              <a:rPr lang="sk-SK" b="0"/>
              <a:t>BOZP a digitalizácii je venovaná časť platformy OSHwiki. Obsahuje príslušné články a odkazy na ďalšie informácie o tejto téme.</a:t>
            </a:r>
          </a:p>
          <a:p>
            <a:endParaRPr lang="en-GB" b="1" dirty="0"/>
          </a:p>
          <a:p>
            <a:r>
              <a:rPr lang="sk-SK" b="1"/>
              <a:t>Prípadové štúdie</a:t>
            </a:r>
          </a:p>
          <a:p>
            <a:r>
              <a:rPr lang="sk-SK" b="0"/>
              <a:t>Okrem prípadových štúdií v databáze sú k dispozícii aj politické prípadové štúdie z krajín EÚ aj tretích krajín. V týchto prípadových štúdiách sú opísané faktory úspechu a prenosnosť vnútroštátnych politických iniciatív.</a:t>
            </a:r>
            <a:r>
              <a:rPr lang="sk-SK"/>
              <a:t> </a:t>
            </a:r>
          </a:p>
          <a:p>
            <a:endParaRPr lang="en-GB" b="1" dirty="0"/>
          </a:p>
          <a:p>
            <a:r>
              <a:rPr lang="sk-SK" b="1"/>
              <a:t>Právne predpisy</a:t>
            </a:r>
          </a:p>
          <a:p>
            <a:r>
              <a:rPr lang="sk-SK"/>
              <a:t>Zamestnávateľ je právne zodpovedný za zaistenie bezpečnosti a ochrany zdravia na pracovisku. Riziká vyplývajúce z digitalizácie na pracovisku patria do rozsahu pôsobnosti rámcovej smernice o BOZP (</a:t>
            </a:r>
            <a:r>
              <a:rPr lang="sk-SK">
                <a:hlinkClick r:id="rId3"/>
              </a:rPr>
              <a:t>smernica 89/391/EHS – rámcová smernica o BOZP</a:t>
            </a:r>
            <a:r>
              <a:rPr lang="sk-SK"/>
              <a:t>) a niektorými rizikami vyplývajúcimi z používania digitálnych technológií na pracovisku sa zaoberajú osobitné smernice:</a:t>
            </a:r>
          </a:p>
          <a:p>
            <a:endParaRPr lang="en-GB" b="1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40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smernica 90/270/EHS – smernica o zobrazovacích jednotkách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400">
                <a:solidFill>
                  <a:schemeClr val="tx2"/>
                </a:solidFill>
                <a:hlinkClick r:id="rId5"/>
              </a:rPr>
              <a:t>smernica 2009/104/ES – smernica o používaní pracovných prostriedkov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400">
                <a:solidFill>
                  <a:schemeClr val="tx2"/>
                </a:solidFill>
                <a:hlinkClick r:id="rId6"/>
              </a:rPr>
              <a:t>smernica 2006/42/ES – smernica o nových strojových zariadeniach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400">
                <a:solidFill>
                  <a:schemeClr val="tx2"/>
                </a:solidFill>
                <a:hlinkClick r:id="rId7"/>
              </a:rPr>
              <a:t>smernica 89/654/EHS – smernica o požiadavkách na pracovisku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400">
                <a:solidFill>
                  <a:schemeClr val="tx2"/>
                </a:solidFill>
                <a:hlinkClick r:id="rId6"/>
              </a:rPr>
              <a:t>smernica 2003/88/ES – smernica o pracovnom čase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1400">
                <a:solidFill>
                  <a:schemeClr val="tx2"/>
                </a:solidFill>
                <a:hlinkClick r:id="rId7"/>
              </a:rPr>
              <a:t>smernica 2002/14/ES – smernica o informovaní a poradách</a:t>
            </a:r>
            <a:r>
              <a:rPr lang="sk-SK" sz="1400" baseline="0">
                <a:solidFill>
                  <a:schemeClr val="tx2"/>
                </a:solidFill>
                <a:hlinkClick r:id="rId7"/>
              </a:rPr>
              <a:t> so zamestnancami</a:t>
            </a:r>
            <a:r>
              <a:rPr lang="sk-SK" sz="1400">
                <a:solidFill>
                  <a:schemeClr val="tx2"/>
                </a:solidFill>
                <a:hlinkClick r:id="rId7"/>
              </a:rPr>
              <a:t>       </a:t>
            </a:r>
          </a:p>
          <a:p>
            <a:pPr marL="457200" lvl="1" indent="0">
              <a:buNone/>
            </a:pPr>
            <a:endParaRPr lang="en-GB" sz="1400" dirty="0">
              <a:solidFill>
                <a:schemeClr val="tx2"/>
              </a:solidFill>
            </a:endParaRPr>
          </a:p>
          <a:p>
            <a:r>
              <a:rPr lang="sk-SK"/>
              <a:t>Úplný prehľad príslušných právnych predpisov týkajúcich sa BOZP je dostupný na webovom sídle agentúry EU-OSHA (</a:t>
            </a:r>
            <a:r>
              <a:rPr lang="sk-SK">
                <a:hlinkClick r:id="rId8"/>
              </a:rPr>
              <a:t>https://osha.europa.eu/sk/safety-and-health-legislation</a:t>
            </a:r>
            <a:r>
              <a:rPr lang="sk-SK"/>
              <a:t>).</a:t>
            </a:r>
          </a:p>
          <a:p>
            <a:endParaRPr lang="en-US" dirty="0"/>
          </a:p>
          <a:p>
            <a:pPr marL="0" indent="0">
              <a:buNone/>
            </a:pPr>
            <a:r>
              <a:rPr lang="sk-SK" b="1"/>
              <a:t>Infografika</a:t>
            </a:r>
          </a:p>
          <a:p>
            <a:pPr algn="just"/>
            <a:r>
              <a:rPr lang="sk-SK"/>
              <a:t>V digitálnom veku môžu byť infografiky účinným nástrojom. Sú schopné jasne a stručne vyjadriť zložité informácie tak, že si ich ľahko zapamätáte a môžete ich zdieľať online. </a:t>
            </a:r>
          </a:p>
          <a:p>
            <a:endParaRPr lang="en-US" sz="1400" dirty="0">
              <a:solidFill>
                <a:srgbClr val="5B9BD5"/>
              </a:solidFill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42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Zdroj: EU-OSHA, prieskum OSH Pulse – bezpečnosť a ochrana zdravia pri práci na pracoviskách po pandémii, 2022 (</a:t>
            </a:r>
            <a:r>
              <a:rPr lang="sk-SK">
                <a:hlinkClick r:id="rId3"/>
              </a:rPr>
              <a:t>https://osha.europa.eu/sk/facts-and-figures/osh-pulse-occupational-safety-and-health-post-pandemic-workplaces</a:t>
            </a:r>
            <a:r>
              <a:rPr lang="sk-SK"/>
              <a:t>).</a:t>
            </a:r>
          </a:p>
          <a:p>
            <a:pPr>
              <a:defRPr/>
            </a:pPr>
            <a:endParaRPr lang="it-IT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/>
              <a:t>Zdroj: </a:t>
            </a:r>
            <a:r>
              <a:rPr lang="sk-SK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EU-OSHA, Tretí Európsky prieskum podnikov o nových a vznikajúcich rizikách (ESENER 3), 2019. K dispozícii na: </a:t>
            </a:r>
            <a:r>
              <a:rPr lang="sk-SK" sz="1200" u="sng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https://osha.europa.eu/sk/publications/home-based-teleworking-and-preventive-occupational-safety-and-health-measures-european-workplaces-evidence-esener-3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621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/>
              <a:t>Európsky týždeň</a:t>
            </a:r>
          </a:p>
          <a:p>
            <a:r>
              <a:rPr lang="sk-SK"/>
              <a:t>Náš svetoznámy Európsky týždeň bezpečnosti a ochrany zdravia pri práci sa koná každoročne v októbri a je najdôležitejším podujatím v kalendári kampane. Môžete sa zapojiť do mnohých podujatí na zvyšovanie informovanosti, ktoré sa organizujú v EÚ aj mimo nej, ako sú súťaže, špeciálne podujatia premietania filmov, podujatia na sociálnych médiách a konferencie.</a:t>
            </a:r>
          </a:p>
          <a:p>
            <a:endParaRPr lang="en-GB" dirty="0"/>
          </a:p>
          <a:p>
            <a:r>
              <a:rPr lang="sk-SK" b="1"/>
              <a:t>Partnerstvo v rámci kampane</a:t>
            </a:r>
          </a:p>
          <a:p>
            <a:r>
              <a:rPr lang="sk-SK"/>
              <a:t>Úspech v kampani závisí od silných partnerstiev medzi agentúrou EU-OSHA a kľúčovými zainteresovanými stranami. Celoeurópske a medzinárodné organizácie, ktoré sa angažujú v oblasti BOZP sa môžu stať </a:t>
            </a:r>
            <a:r>
              <a:rPr lang="sk-SK" u="sng"/>
              <a:t>oficiálnym partnerom kampane</a:t>
            </a:r>
            <a:r>
              <a:rPr lang="sk-SK"/>
              <a:t>, čo im umožní využívať:</a:t>
            </a:r>
          </a:p>
          <a:p>
            <a:pPr marL="742950" lvl="1" indent="-285750">
              <a:buFont typeface="Arial,Sans-Serif"/>
              <a:buChar char="•"/>
            </a:pPr>
            <a:r>
              <a:rPr lang="sk-SK"/>
              <a:t>propagáciu na úrovni EÚ a v médiách,</a:t>
            </a:r>
          </a:p>
          <a:p>
            <a:pPr marL="742950" lvl="1" indent="-285750">
              <a:buFont typeface="Arial,Sans-Serif"/>
              <a:buChar char="•"/>
            </a:pPr>
            <a:r>
              <a:rPr lang="sk-SK"/>
              <a:t>príležitosti na vytváranie sietí a výmenu informácií,</a:t>
            </a:r>
          </a:p>
          <a:p>
            <a:pPr marL="742950" lvl="1" indent="-285750">
              <a:buFont typeface="Arial,Sans-Serif"/>
              <a:buChar char="•"/>
            </a:pPr>
            <a:r>
              <a:rPr lang="sk-SK"/>
              <a:t>výmenu osvedčených postupov s inými partnermi kampane,</a:t>
            </a:r>
          </a:p>
          <a:p>
            <a:pPr marL="742950" lvl="1" indent="-285750">
              <a:buFont typeface="Arial,Sans-Serif"/>
              <a:buChar char="•"/>
            </a:pPr>
            <a:r>
              <a:rPr lang="sk-SK"/>
              <a:t>pozvania na podujatia agentúry EU-OSHA,</a:t>
            </a:r>
          </a:p>
          <a:p>
            <a:pPr marL="742950" lvl="1" indent="-285750">
              <a:buFont typeface="Arial,Sans-Serif"/>
              <a:buChar char="•"/>
            </a:pPr>
            <a:r>
              <a:rPr lang="sk-SK"/>
              <a:t>uvítací balíček,</a:t>
            </a:r>
          </a:p>
          <a:p>
            <a:pPr marL="742950" lvl="1" indent="-285750">
              <a:buFont typeface="Arial,Sans-Serif"/>
              <a:buChar char="•"/>
            </a:pPr>
            <a:r>
              <a:rPr lang="sk-SK"/>
              <a:t>osvedčenie partnera.</a:t>
            </a:r>
          </a:p>
          <a:p>
            <a:pPr lvl="1"/>
            <a:endParaRPr lang="en-GB" dirty="0"/>
          </a:p>
          <a:p>
            <a:r>
              <a:rPr lang="sk-SK" b="1"/>
              <a:t>Cena za dobrú prax</a:t>
            </a:r>
          </a:p>
          <a:p>
            <a:r>
              <a:rPr lang="sk-SK"/>
              <a:t>Súčasťou kampane je aj súťaž s názvom Cena za dobrú prax, ktorá upozorňuje na inovatívne prístupy k riadeniu BOZP a vyjadruje uznanie úspešným a udržateľným iniciatívam zameraným na riadenie rizík týkajúcich sa BOZP a digitalizácie. Organizácie v členských štátoch EÚ, kandidátskych krajinách, potenciálnych kandidátskych krajinách a krajinách Európskeho združenia voľného obchodu (EZVO) sa vyzývajú, aby posielali svoje príspevky na tému riadenia problematiky BOZP a digitalizácie na pracovisku. Víťazi budú vyhlásení na slávnostnom odovzdávaní cien.</a:t>
            </a:r>
          </a:p>
          <a:p>
            <a:endParaRPr lang="en-GB" dirty="0"/>
          </a:p>
          <a:p>
            <a:r>
              <a:rPr lang="sk-SK" b="1"/>
              <a:t>Súbor nástrojov kampane </a:t>
            </a:r>
          </a:p>
          <a:p>
            <a:r>
              <a:rPr lang="sk-SK"/>
              <a:t>Máte prístup k nášmu súboru nástrojov kampane, ktorý vám pomôže začať vlastnú kampaň na zvýšenie informovanosti ohľadne vplyvu digitalizácie na BOZP. Tento súbor nástrojov obsahuje usmernenia v jednotlivých krokoch, ako postupovať pri príprave a vedení kampane, ako aj o tom, ako v maximálnej možnej miere využiť svoje zdroje.</a:t>
            </a:r>
          </a:p>
          <a:p>
            <a:endParaRPr lang="en-GB" dirty="0"/>
          </a:p>
          <a:p>
            <a:r>
              <a:rPr lang="sk-SK" b="1"/>
              <a:t>Materiály kampane</a:t>
            </a:r>
          </a:p>
          <a:p>
            <a:r>
              <a:rPr lang="sk-SK"/>
              <a:t>Všetko, čo potrebujete na propagáciu kampane s názvom Bezpečná a zdravá práca v digitálnom veku, ako aj na zapojenie sa do nej, sa nachádza v materiáloch kampane. Na prevzatie sú bezplatne k dispozícii všetky zdroje vrátane sprievodcu kampaňou, propagačného letáku a plagátu i letáku o súťaži Cena za dobrú prax.</a:t>
            </a:r>
          </a:p>
          <a:p>
            <a:endParaRPr lang="en-GB" dirty="0"/>
          </a:p>
          <a:p>
            <a:r>
              <a:rPr lang="sk-SK" b="1"/>
              <a:t>Balíček pre sociálne médiá</a:t>
            </a:r>
          </a:p>
          <a:p>
            <a:r>
              <a:rPr lang="sk-SK"/>
              <a:t>Využite balíček pre sociálne médiá – zbierku materiálov pre vaše účty na sociálnych médiách. Začnite výberom z pripravených posolstiev a sprievodných vizuálnych materiálov a videí.</a:t>
            </a:r>
          </a:p>
          <a:p>
            <a:endParaRPr lang="en-GB" dirty="0"/>
          </a:p>
          <a:p>
            <a:r>
              <a:rPr lang="sk-SK" b="1"/>
              <a:t>Podujatia</a:t>
            </a:r>
          </a:p>
          <a:p>
            <a:r>
              <a:rPr lang="sk-SK"/>
              <a:t>Môžete si pozrieť nadchádzajúce podujatia kampane s názvom Bezpečná a zdravá práca v digitálnom veku. Podujatia sa dajú vyhľadávať podľa krajiny a dátumov a každé z nich si môžete pridať do svojho kalendára, aby ste ho určite nezmeškali.</a:t>
            </a:r>
          </a:p>
          <a:p>
            <a:endParaRPr lang="en-GB" dirty="0"/>
          </a:p>
          <a:p>
            <a:r>
              <a:rPr lang="sk-SK" b="1"/>
              <a:t>Osvedčenie o účasti </a:t>
            </a:r>
          </a:p>
          <a:p>
            <a:r>
              <a:rPr lang="sk-SK"/>
              <a:t>Za organizovanie podujatí a činností alebo vedenie vlastnej kampane na podporu kampane Zdravé pracoviská, získate osvedčenie o účasti ako uznanie vášho úsilia a príspevku.</a:t>
            </a:r>
          </a:p>
          <a:p>
            <a:pPr lvl="1"/>
            <a:endParaRPr lang="en-GB" sz="1400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267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© Európska agentúra pre bezpečnosť a ochranu zdravia pri práci, 2023</a:t>
            </a:r>
          </a:p>
          <a:p>
            <a:r>
              <a:rPr lang="sk-SK"/>
              <a:t>Reprodukcia je povolená pod podmienkou uvedenia zdroja.</a:t>
            </a:r>
          </a:p>
          <a:p>
            <a:r>
              <a:rPr lang="sk-SK"/>
              <a:t>Na akékoľvek použitie alebo reprodukciu fotografií alebo iného materiálu, na ktorý sa nevzťahujú autorské práva EU-OSHA, je potrebné povolenie priamo od držiteľov autorských práv.</a:t>
            </a:r>
          </a:p>
          <a:p>
            <a:pPr marL="0" indent="0">
              <a:buNone/>
            </a:pPr>
            <a:endParaRPr lang="fr-FR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103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Zdroj: EU-OSHA, OSH Pulse – bezpečnosť a ochrana zdravia pri práci na pracoviskách po pandémii, 2022 (</a:t>
            </a:r>
            <a:r>
              <a:rPr lang="sk-SK">
                <a:hlinkClick r:id="rId3"/>
              </a:rPr>
              <a:t>https://osha.europa.eu/sk/facts-and-figures/osh-pulse-occupational-safety-and-health-post-pandemic-workplaces</a:t>
            </a:r>
            <a:r>
              <a:rPr lang="sk-SK"/>
              <a:t>).</a:t>
            </a:r>
          </a:p>
          <a:p>
            <a:endParaRPr lang="en-GB" dirty="0"/>
          </a:p>
          <a:p>
            <a:r>
              <a:rPr lang="sk-SK"/>
              <a:t>Agentúra EU-OSHA zadala tento bleskový prieskum s názvom Flash Eurobarometer – OSH Pulse, s cieľom získať prehľad o situácii v oblasti bezpečnosti a ochrany pri práci (BOZP) na pracoviskách po pandémii.</a:t>
            </a:r>
          </a:p>
          <a:p>
            <a:r>
              <a:rPr lang="sk-SK"/>
              <a:t>Celkovo bolo v apríli a máji 2022 oslovených viac ako 27 000 zamestnaných pracovníkov vo všetkých krajinách EÚ, ako aj na Islande a v Nórsku. Boli im položené otázky týkajúce sa stresových faktorov, ktorým čelia a ktoré majú vplyv na ich duševné a fyzické zdravie, ako aj toho, aká dôležitosť je na ich pracovisku prikladaná opatreniam v oblasti BOZP.</a:t>
            </a:r>
          </a:p>
          <a:p>
            <a:r>
              <a:rPr lang="sk-SK"/>
              <a:t>Predmetom tohto prieskumu bolo aj pracovné využitie digitálnych technológií a ich vplyv na pohodu zamestnancov.</a:t>
            </a: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925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Zdroj: EU-OSHA, OSH Pulse – bezpečnosť a ochrana zdravia pri práci na pracoviskách po pandémii, 2022 (</a:t>
            </a:r>
            <a:r>
              <a:rPr lang="sk-SK">
                <a:hlinkClick r:id="rId3"/>
              </a:rPr>
              <a:t>https://osha.europa.eu/sk/facts-and-figures/osh-pulse-occupational-safety-and-health-post-pandemic-workplaces</a:t>
            </a:r>
            <a:r>
              <a:rPr lang="sk-SK"/>
              <a:t>).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sk-SK"/>
              <a:t>Agentúra EU-OSHA zadala tento bleskový prieskum s názvom Flash Eurobarometer – OSH Pulse, s cieľom získať prehľad o situácii v oblasti bezpečnosti a ochrany pri práci (BOZP) na pracoviskách po pandémii.</a:t>
            </a:r>
          </a:p>
          <a:p>
            <a:pPr>
              <a:defRPr/>
            </a:pPr>
            <a:r>
              <a:rPr lang="sk-SK"/>
              <a:t>Celkovo bolo v apríli a máji 2022 oslovených viac ako 27 000 zamestnaných pracovníkov vo všetkých krajinách EÚ, ako aj na Islande a v Nórsku. Boli im položené otázky týkajúce sa stresových faktorov, ktorým čelia a ktoré majú vplyv na ich duševné a fyzické zdravie, ako aj toho, aká dôležitosť je na ich pracovisku prikladaná opatreniam v oblasti BOZP.</a:t>
            </a:r>
          </a:p>
          <a:p>
            <a:pPr>
              <a:defRPr/>
            </a:pPr>
            <a:r>
              <a:rPr lang="sk-SK"/>
              <a:t>Predmetom tohto prieskumu bolo aj pracovné využitie digitálnych technológií a ich vplyv na pohodu zamestnancov.</a:t>
            </a:r>
          </a:p>
          <a:p>
            <a:pPr>
              <a:defRPr/>
            </a:pPr>
            <a:endParaRPr lang="en-GB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ea typeface="Calibri"/>
              <a:cs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164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Zdroj: EU-OSHA, OSH Pulse – bezpečnosť a ochrana zdravia pri práci na pracoviskách po pandémii, 2022 (</a:t>
            </a:r>
            <a:r>
              <a:rPr lang="sk-SK">
                <a:hlinkClick r:id="rId3"/>
              </a:rPr>
              <a:t>https://osha.europa.eu/sk/facts-and-figures/osh-pulse-occupational-safety-and-health-post-pandemic-workplaces</a:t>
            </a:r>
            <a:r>
              <a:rPr lang="sk-SK"/>
              <a:t>).</a:t>
            </a:r>
          </a:p>
          <a:p>
            <a:pPr>
              <a:defRPr/>
            </a:pPr>
            <a:endParaRPr lang="it-IT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/>
              <a:t>Zdroj: </a:t>
            </a:r>
            <a:r>
              <a:rPr lang="sk-SK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EU-OSHA, Tretí Európsky prieskum podnikov o nových a vznikajúcich rizikách (ESENER 3), 2019. K dispozícii na: </a:t>
            </a:r>
            <a:r>
              <a:rPr lang="sk-SK" sz="1200" u="sng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https://osha.europa.eu/sk/publications/home-based-teleworking-and-preventive-occupational-safety-and-health-measures-european-workplaces-evidence-esener-3</a:t>
            </a:r>
          </a:p>
          <a:p>
            <a:endParaRPr lang="en-US" dirty="0"/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422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/>
              <a:t>Zdroj: </a:t>
            </a:r>
            <a:r>
              <a:rPr lang="sk-SK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EU-OSHA, Tretí Európsky prieskum podnikov o nových a vznikajúcich rizikách (ESENER 3), 2019. K dispozícii na adrese: </a:t>
            </a:r>
            <a:r>
              <a:rPr lang="sk-SK" sz="1200" u="sng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https://osha.europa.eu/sk/publications/home-based-teleworking-and-preventive-occupational-safety-and-health-measures-european-workplaces-evidence-esener-3</a:t>
            </a:r>
          </a:p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698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>
                <a:effectLst/>
              </a:rPr>
              <a:t>Zdroj:</a:t>
            </a:r>
            <a:r>
              <a:rPr lang="sk-SK"/>
              <a:t> EU-OSHA, Tretí Európsky prieskum podnikov o nových a vznikajúcich rizikách (ESENER 3), 2019. K dispozícii na: </a:t>
            </a:r>
            <a:r>
              <a:rPr lang="sk-SK" u="sng"/>
              <a:t>https://osha.europa.eu/sk/publications/home-based-teleworking-and-preventive-occupational-safety-and-health-measures-european-workplaces-evidence-esener-3</a:t>
            </a:r>
          </a:p>
          <a:p>
            <a:endParaRPr lang="en-US" dirty="0"/>
          </a:p>
          <a:p>
            <a:r>
              <a:rPr lang="sk-SK">
                <a:latin typeface="Arial"/>
                <a:ea typeface="SimSun"/>
                <a:cs typeface="Arial"/>
              </a:rPr>
              <a:t>Vážené</a:t>
            </a:r>
            <a:r>
              <a:rPr lang="sk-SK" sz="1200">
                <a:effectLst/>
                <a:latin typeface="Arial"/>
                <a:ea typeface="SimSun"/>
                <a:cs typeface="Arial"/>
              </a:rPr>
              <a:t> údaje (váha: estex)</a:t>
            </a:r>
            <a:br>
              <a:rPr lang="sk-SK">
                <a:latin typeface="Arial"/>
                <a:ea typeface="SimSun"/>
                <a:cs typeface="Arial"/>
              </a:rPr>
            </a:br>
            <a:r>
              <a:rPr lang="sk-SK">
                <a:latin typeface="Arial"/>
                <a:ea typeface="SimSun"/>
                <a:cs typeface="Arial"/>
              </a:rPr>
              <a:t>      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767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78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i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Kampaň s názvom Bezpečná a zdravá práca v digitálnom veku je rozdelená do piatich prioritných oblastí, ktoré sa propagujú prostredníctvom osobitných komunikačných a propagačných balíkov distribuovaných počas celého trvania kampane. Každá oblasť je zameraná na konkrétnu tému súvisiacu s BOZP a digitalizáciou. Na zachovanie dynamiky kampane sa každé tri až štyri mesiace vydávajú rôzne materiály vrátane správ, informačných letákov, infografík a prípadových štúdií.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i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Ďalšou prioritou kampane na roky 2023 – 2025 je zohľadnenie vplyvu digitalizácie na rozmanitosť pracovnej sily, skupiny zraniteľných pracovníkov a rodovú problematiku. Zameria sa aj na zamestnancov zamestnaných v rámci pružných foriem organizácie práce, ktorí pracujú mimo priestorov zamestnávateľa, sú v kontakte s klientmi alebo ich navštevujú, alebo pracujú v decentralizovaných priestoroch (napr. zamestnanci pracujúci na diaľku, pracovníci platforiem).</a:t>
            </a:r>
          </a:p>
          <a:p>
            <a:endParaRPr lang="es-ES" sz="1400" b="0" i="1" noProof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400" b="1"/>
              <a:t>Práca pre</a:t>
            </a:r>
            <a:r>
              <a:rPr lang="sk-SK" sz="1400" b="1" baseline="0"/>
              <a:t> digitálne platformy: </a:t>
            </a:r>
            <a:r>
              <a:rPr lang="sk-SK" sz="14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platená práca poskytovaná prostredníctvom online platformy, na online platforme alebo sprostredkovaná online platformou</a:t>
            </a:r>
            <a:r>
              <a:rPr lang="sk-SK" sz="1400"/>
              <a:t>.</a:t>
            </a:r>
          </a:p>
          <a:p>
            <a:endParaRPr lang="en-US" sz="1400" b="1"/>
          </a:p>
          <a:p>
            <a:r>
              <a:rPr lang="sk-SK" sz="1400" b="1" baseline="0"/>
              <a:t>Automatizácia úloh: </a:t>
            </a:r>
            <a:r>
              <a:rPr lang="sk-SK" sz="14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systémy založené na umelej inteligencii, ktoré sú buď zabudované (robotika) alebo nezabudované (inteligentné aplikácie) a ktoré dokážu, s určitou mierou samostatnosti, vykonávať fyzické alebo kognitívne úlohy a dosahovať konkrétne ciele.</a:t>
            </a:r>
          </a:p>
          <a:p>
            <a:endParaRPr lang="en-US" sz="1400" b="1"/>
          </a:p>
          <a:p>
            <a:r>
              <a:rPr lang="sk-SK" sz="1400" b="1"/>
              <a:t>Práca na diaľku a hybridná práca: </a:t>
            </a:r>
            <a:r>
              <a:rPr lang="sk-SK" sz="14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akákoľvek forma organizácie práce, ktorá zahŕňa používanie digitálnych technológií (napr. osobné počítače, smartfóny, notebooky, softvérové balíky a internet) na prácu z domu alebo všeobecnejšie mimo priestorov zamestnávateľa alebo na pevne určenom mieste.</a:t>
            </a:r>
            <a:r>
              <a:rPr lang="sk-SK" sz="1400"/>
              <a:t> </a:t>
            </a:r>
            <a:r>
              <a:rPr lang="sk-SK" sz="14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sz="1400"/>
          </a:p>
          <a:p>
            <a:r>
              <a:rPr lang="sk-SK" sz="1400" b="1" baseline="0"/>
              <a:t>Riadenie pracovníkov prostredníctvom umelej inteligencie: </a:t>
            </a:r>
            <a:br>
              <a:rPr lang="sk-SK" sz="14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k-SK" sz="14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systémy a nástroje riadenia, ktoré zhromažďujú údaje o správaní pracovníkov v reálnom čase z rôznych zdrojov s cieľom informovať vedúcich pracovníkov a poskytovať podklady pre automatizované alebo poloautomatizované rozhodnutia založené na algoritmoch alebo pokročilejších formách umelej inteligencie</a:t>
            </a:r>
            <a:r>
              <a:rPr lang="sk-SK" sz="1400"/>
              <a:t>.</a:t>
            </a:r>
          </a:p>
          <a:p>
            <a:endParaRPr lang="en-GB" sz="1400" b="1" noProof="0"/>
          </a:p>
          <a:p>
            <a:r>
              <a:rPr lang="sk-SK" sz="1400" b="1"/>
              <a:t>Inteligentné digitálne systémy: </a:t>
            </a:r>
            <a:r>
              <a:rPr lang="sk-SK" sz="14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inteligentné aplikácie využívajúce umelú inteligenciu, prenosné zariadenia, vysokorýchlostné bezdrôtové siete v kombinácii s technológiami senzorov (napr. </a:t>
            </a:r>
            <a:r>
              <a:rPr lang="sk-SK" sz="14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nositeľné zariadenia)</a:t>
            </a:r>
            <a:r>
              <a:rPr lang="sk-SK" sz="1400"/>
              <a:t>.</a:t>
            </a:r>
          </a:p>
          <a:p>
            <a:endParaRPr lang="en-US" sz="1400"/>
          </a:p>
          <a:p>
            <a:endParaRPr lang="en-US" sz="1400"/>
          </a:p>
          <a:p>
            <a:endParaRPr lang="en-GB" sz="1400" noProof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500" b="1" noProof="0">
              <a:solidFill>
                <a:schemeClr val="accent1"/>
              </a:solidFill>
            </a:endParaRPr>
          </a:p>
          <a:p>
            <a:endParaRPr lang="en-GB" sz="1500" b="1" noProof="0">
              <a:solidFill>
                <a:schemeClr val="accent1"/>
              </a:solidFill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13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file://localhost/Volumes/XRAID/Equipo%20Rojo/EU-OSHA/18-0115%20PPT%20templates%20update/PNG/FONDO-PORTADA-PATRON-EUOSHA-2011-16-9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5138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10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k-SK" sz="675" dirty="0"/>
              <a:t>Bezpečnosť a ochrana zdravia pri práci sa týka každého z nás. Cenná pre </a:t>
            </a:r>
            <a:r>
              <a:rPr lang="en-US" sz="675" dirty="0"/>
              <a:t>V</a:t>
            </a:r>
            <a:r>
              <a:rPr lang="sk-SK" sz="675" dirty="0"/>
              <a:t>ás. Prínos pre firmu.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n-portada-EUOSHA-2013-16-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7" y="4393"/>
            <a:ext cx="9125745" cy="2495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1208"/>
            <a:ext cx="694508" cy="5202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BFDD9A-7BA7-43A0-B572-C100341D1C4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6681CD-C0A2-47B7-9555-F2A5EA5E02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0"/>
            <a:ext cx="694508" cy="52092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33B285-9AAD-4B95-9473-949E39C349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"/>
            <a:ext cx="9144000" cy="25003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9CA904-B0B5-4061-90B9-0FC29CEB7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9" r="7864"/>
          <a:stretch/>
        </p:blipFill>
        <p:spPr>
          <a:xfrm>
            <a:off x="8244408" y="0"/>
            <a:ext cx="936104" cy="5143500"/>
          </a:xfrm>
          <a:prstGeom prst="rect">
            <a:avLst/>
          </a:prstGeom>
        </p:spPr>
      </p:pic>
      <p:pic>
        <p:nvPicPr>
          <p:cNvPr id="4" name="Picture 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F286CFF4-043D-4382-907A-A1E3C5B56F4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6" y="4398956"/>
            <a:ext cx="1128409" cy="288536"/>
          </a:xfrm>
          <a:prstGeom prst="rect">
            <a:avLst/>
          </a:prstGeom>
        </p:spPr>
      </p:pic>
      <p:pic>
        <p:nvPicPr>
          <p:cNvPr id="8" name="Picture 7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4460ED09-EC3B-4B65-94BD-6C8F80B6B88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421" y="4220998"/>
            <a:ext cx="455979" cy="47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4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6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67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2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5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5138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k-SK" sz="675"/>
              <a:t>Bezpečnosť a ochrana zdravia pri práci sa týka každého z nás. Cenná pre vás. Prínos pre firmu.</a:t>
            </a:r>
          </a:p>
        </p:txBody>
      </p:sp>
      <p:pic>
        <p:nvPicPr>
          <p:cNvPr id="11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901" y="4429594"/>
            <a:ext cx="863242" cy="2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FONDO-PORTADA-PATRON-EUOSHA-2011-16-9.png" descr="/Volumes/XRAID/Equipo Rojo/EU-OSHA/18-0115 PPT templates update/PNG/FONDO-PORTADA-PATRON-EUOSHA-2011-16-9.png">
            <a:extLst>
              <a:ext uri="{FF2B5EF4-FFF2-40B4-BE49-F238E27FC236}">
                <a16:creationId xmlns:a16="http://schemas.microsoft.com/office/drawing/2014/main" id="{F7E6838B-6674-4D21-9F21-07AD390E11FE}"/>
              </a:ext>
            </a:extLst>
          </p:cNvPr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9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1DE3D-2A65-415B-A074-32CDC9FE7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3" y="0"/>
            <a:ext cx="9141293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343BC8-A9D9-40D5-BE52-E3972AEEEE22}"/>
              </a:ext>
            </a:extLst>
          </p:cNvPr>
          <p:cNvSpPr txBox="1"/>
          <p:nvPr/>
        </p:nvSpPr>
        <p:spPr>
          <a:xfrm>
            <a:off x="1788820" y="11722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>
                <a:solidFill>
                  <a:schemeClr val="tx2"/>
                </a:solidFill>
                <a:ea typeface="+mj-ea"/>
                <a:cs typeface="Trebuchet MS"/>
              </a:rPr>
              <a:t>@EU_OSHA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EE7BA3-4942-449E-A769-C5E46CB57CAC}"/>
              </a:ext>
            </a:extLst>
          </p:cNvPr>
          <p:cNvSpPr txBox="1"/>
          <p:nvPr/>
        </p:nvSpPr>
        <p:spPr>
          <a:xfrm>
            <a:off x="1788820" y="177966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>
                <a:solidFill>
                  <a:schemeClr val="tx2"/>
                </a:solidFill>
                <a:ea typeface="+mj-ea"/>
                <a:cs typeface="Trebuchet MS"/>
              </a:rPr>
              <a:t>@EuropeanAgencyforSafetyandHealthatWork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C2E16-3193-429C-97E6-9287EAAEC892}"/>
              </a:ext>
            </a:extLst>
          </p:cNvPr>
          <p:cNvSpPr txBox="1"/>
          <p:nvPr/>
        </p:nvSpPr>
        <p:spPr>
          <a:xfrm>
            <a:off x="1787638" y="238708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>
                <a:solidFill>
                  <a:schemeClr val="tx2"/>
                </a:solidFill>
                <a:ea typeface="+mj-ea"/>
                <a:cs typeface="Trebuchet MS"/>
              </a:rPr>
              <a:t>@EU_OSHA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C074C-8E17-42BC-9A7F-290AB4ED31D1}"/>
              </a:ext>
            </a:extLst>
          </p:cNvPr>
          <p:cNvSpPr txBox="1"/>
          <p:nvPr/>
        </p:nvSpPr>
        <p:spPr>
          <a:xfrm>
            <a:off x="1787638" y="2973204"/>
            <a:ext cx="645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>
                <a:solidFill>
                  <a:schemeClr val="tx2"/>
                </a:solidFill>
                <a:ea typeface="+mj-ea"/>
                <a:cs typeface="Trebuchet MS"/>
              </a:rPr>
              <a:t>Európska agentúra pre bezpečnosť a ochranu zdravia pri práci (EU-OSHA)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3D01AA-BE98-440A-BCBA-0FAA32F7ABB8}"/>
              </a:ext>
            </a:extLst>
          </p:cNvPr>
          <p:cNvSpPr txBox="1"/>
          <p:nvPr/>
        </p:nvSpPr>
        <p:spPr>
          <a:xfrm>
            <a:off x="1787638" y="360192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>
                <a:solidFill>
                  <a:schemeClr val="tx2"/>
                </a:solidFill>
                <a:ea typeface="+mj-ea"/>
                <a:cs typeface="Trebuchet MS"/>
              </a:rPr>
              <a:t>EU_OSHA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737896-FBC1-4C16-A372-EE1A905603DB}"/>
              </a:ext>
            </a:extLst>
          </p:cNvPr>
          <p:cNvSpPr txBox="1"/>
          <p:nvPr/>
        </p:nvSpPr>
        <p:spPr>
          <a:xfrm>
            <a:off x="450001" y="8537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>
                <a:solidFill>
                  <a:schemeClr val="tx2"/>
                </a:solidFill>
                <a:ea typeface="+mj-ea"/>
              </a:rPr>
              <a:t>ĎAKUJEME!</a:t>
            </a:r>
          </a:p>
        </p:txBody>
      </p:sp>
    </p:spTree>
    <p:extLst>
      <p:ext uri="{BB962C8B-B14F-4D97-AF65-F5344CB8AC3E}">
        <p14:creationId xmlns:p14="http://schemas.microsoft.com/office/powerpoint/2010/main" val="345664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0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3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9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84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889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-PATRON-EUOSHA-2011-16-9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1291" cy="51374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4877961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pPr/>
              <a:t>‹#›</a:t>
            </a:fld>
            <a:endParaRPr lang="en-GB" sz="750" baseline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9" y="4857751"/>
            <a:ext cx="6040437" cy="7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sk-SK" sz="675" b="1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https://healthy-workplaces.eu</a:t>
            </a:r>
          </a:p>
        </p:txBody>
      </p:sp>
      <p:pic>
        <p:nvPicPr>
          <p:cNvPr id="14" name="Picture 1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BCCAF783-973F-435A-ABAD-AFD2A7663B0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6" y="4708667"/>
            <a:ext cx="1128409" cy="288536"/>
          </a:xfrm>
          <a:prstGeom prst="rect">
            <a:avLst/>
          </a:prstGeom>
        </p:spPr>
      </p:pic>
      <p:pic>
        <p:nvPicPr>
          <p:cNvPr id="15" name="Picture 14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9DED5C13-4218-4A83-BCFE-456DD79B676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583" y="4522143"/>
            <a:ext cx="455979" cy="47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7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ts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ts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thy-workplaces.osha.europa.eu/sk/about-topic/priority-area/automation-tasks" TargetMode="External"/><Relationship Id="rId13" Type="http://schemas.openxmlformats.org/officeDocument/2006/relationships/image" Target="../media/image21.png"/><Relationship Id="rId3" Type="http://schemas.openxmlformats.org/officeDocument/2006/relationships/hyperlink" Target="https://healthy-workplaces.osha.europa.eu/sk/about-topic/priority-area/smart-digital-systems" TargetMode="External"/><Relationship Id="rId7" Type="http://schemas.openxmlformats.org/officeDocument/2006/relationships/hyperlink" Target="https://healthy-workplaces.osha.europa.eu/sk/about-topic/priority-area/digital-platform-work" TargetMode="Externa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y-workplaces.osha.europa.eu/en/about-topic/priority-area/digital-platform-work" TargetMode="External"/><Relationship Id="rId11" Type="http://schemas.openxmlformats.org/officeDocument/2006/relationships/image" Target="../media/image19.png"/><Relationship Id="rId5" Type="http://schemas.openxmlformats.org/officeDocument/2006/relationships/hyperlink" Target="https://healthy-workplaces.osha.europa.eu/en/about-topic/priority-area/worker-management-through-ai" TargetMode="External"/><Relationship Id="rId15" Type="http://schemas.openxmlformats.org/officeDocument/2006/relationships/hyperlink" Target="https://healthy-workplaces.osha.europa.eu/sk/about-topic/priority-area/remote-and-hybrid-work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s://healthy-workplaces.osha.europa.eu/sk/about-topic/priority-area/worker-management-through-ai" TargetMode="Externa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union.europa.eu/institutions-law-budget/institutions-and-bodies/institutions-and-bodies-profiles_sk" TargetMode="External"/><Relationship Id="rId13" Type="http://schemas.openxmlformats.org/officeDocument/2006/relationships/image" Target="../media/image2.png"/><Relationship Id="rId3" Type="http://schemas.openxmlformats.org/officeDocument/2006/relationships/image" Target="../media/image29.png"/><Relationship Id="rId7" Type="http://schemas.openxmlformats.org/officeDocument/2006/relationships/hyperlink" Target="https://healthy-workplaces.osha.europa.eu/sk/campaign-partners/campaign-media-partners" TargetMode="External"/><Relationship Id="rId12" Type="http://schemas.openxmlformats.org/officeDocument/2006/relationships/hyperlink" Target="https://osha.europa.eu/sk/themes/mainstreaming-osh-education/oshvet-project-osh-vocational-education-and-trainin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y-workplaces.osha.europa.eu/sk/campaign-partners/enterprise-europe-network" TargetMode="External"/><Relationship Id="rId11" Type="http://schemas.openxmlformats.org/officeDocument/2006/relationships/hyperlink" Target="https://europa.eu/european-union/about-eu/agencies/decentralised-agencies_en" TargetMode="External"/><Relationship Id="rId5" Type="http://schemas.openxmlformats.org/officeDocument/2006/relationships/hyperlink" Target="https://eur-lex.europa.eu/legal-content/SK/TXT/?uri=LEGISSUM%3Asocial_partners" TargetMode="External"/><Relationship Id="rId10" Type="http://schemas.openxmlformats.org/officeDocument/2006/relationships/hyperlink" Target="https://european-union.europa.eu/institutions-law-budget/institutions-and-bodies/types-institutions-and-bodies_sk" TargetMode="External"/><Relationship Id="rId4" Type="http://schemas.openxmlformats.org/officeDocument/2006/relationships/hyperlink" Target="https://healthy-workplaces.osha.europa.eu/sk/campaign-partners/official-campaign-partners" TargetMode="External"/><Relationship Id="rId9" Type="http://schemas.openxmlformats.org/officeDocument/2006/relationships/hyperlink" Target="https://healthy-workplaces.osha.europa.eu/sk/campaign-partners/national-focal-points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thy-workplaces.eu/sk/tools-and-publications/oshwiki" TargetMode="External"/><Relationship Id="rId13" Type="http://schemas.openxmlformats.org/officeDocument/2006/relationships/hyperlink" Target="https://healthy-workplaces.eu/sk/tools-and-publications/legislation" TargetMode="External"/><Relationship Id="rId18" Type="http://schemas.openxmlformats.org/officeDocument/2006/relationships/image" Target="../media/image34.png"/><Relationship Id="rId3" Type="http://schemas.openxmlformats.org/officeDocument/2006/relationships/hyperlink" Target="https://healthy-workplaces.osha.europa.eu/sk/tools-and-publications/publications" TargetMode="External"/><Relationship Id="rId21" Type="http://schemas.openxmlformats.org/officeDocument/2006/relationships/hyperlink" Target="https://healthy-workplaces.osha.europa.eu/sk/tools-and-publications/infographics" TargetMode="External"/><Relationship Id="rId7" Type="http://schemas.openxmlformats.org/officeDocument/2006/relationships/hyperlink" Target="https://healthy-workplaces.osha.europa.eu/sk/tools-and-publications/oshwiki" TargetMode="External"/><Relationship Id="rId12" Type="http://schemas.openxmlformats.org/officeDocument/2006/relationships/hyperlink" Target="https://healthy-workplaces.osha.europa.eu/sk/tools-and-publications/legislation" TargetMode="External"/><Relationship Id="rId17" Type="http://schemas.openxmlformats.org/officeDocument/2006/relationships/image" Target="../media/image33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7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y-workplaces.osha.europa.eu/sk/tools-and-publications/napo-films" TargetMode="External"/><Relationship Id="rId11" Type="http://schemas.openxmlformats.org/officeDocument/2006/relationships/hyperlink" Target="https://healthy-workplaces.osha.europa.eu/sk/tools-and-publications/case-studies" TargetMode="External"/><Relationship Id="rId24" Type="http://schemas.openxmlformats.org/officeDocument/2006/relationships/image" Target="../media/image39.png"/><Relationship Id="rId5" Type="http://schemas.openxmlformats.org/officeDocument/2006/relationships/hyperlink" Target="https://healthy-workplaces.osha.europa.eu/sk/tools-and-publications/campaign-toolkit" TargetMode="External"/><Relationship Id="rId15" Type="http://schemas.openxmlformats.org/officeDocument/2006/relationships/image" Target="../media/image32.png"/><Relationship Id="rId23" Type="http://schemas.openxmlformats.org/officeDocument/2006/relationships/image" Target="../media/image38.png"/><Relationship Id="rId10" Type="http://schemas.openxmlformats.org/officeDocument/2006/relationships/hyperlink" Target="https://healthy-workplaces.osha.europa.eu/sk/tools-and-publications/social-media-kit" TargetMode="External"/><Relationship Id="rId19" Type="http://schemas.openxmlformats.org/officeDocument/2006/relationships/image" Target="../media/image35.png"/><Relationship Id="rId4" Type="http://schemas.openxmlformats.org/officeDocument/2006/relationships/hyperlink" Target="https://healthy-workplaces.osha.europa.eu/sk/tools-and-publications/campaign-materials" TargetMode="External"/><Relationship Id="rId9" Type="http://schemas.openxmlformats.org/officeDocument/2006/relationships/image" Target="../media/image30.png"/><Relationship Id="rId14" Type="http://schemas.openxmlformats.org/officeDocument/2006/relationships/image" Target="../media/image31.png"/><Relationship Id="rId22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thy-workplaces.osha.europa.eu/sk/media-centre/events" TargetMode="External"/><Relationship Id="rId13" Type="http://schemas.openxmlformats.org/officeDocument/2006/relationships/image" Target="../media/image32.png"/><Relationship Id="rId18" Type="http://schemas.openxmlformats.org/officeDocument/2006/relationships/hyperlink" Target="https://healthy-workplaces.eu/en/get-involved/european-week" TargetMode="External"/><Relationship Id="rId3" Type="http://schemas.openxmlformats.org/officeDocument/2006/relationships/hyperlink" Target="https://healthy-workplaces.osha.europa.eu/sk/get-involved/european-week" TargetMode="External"/><Relationship Id="rId21" Type="http://schemas.openxmlformats.org/officeDocument/2006/relationships/image" Target="../media/image45.png"/><Relationship Id="rId7" Type="http://schemas.openxmlformats.org/officeDocument/2006/relationships/hyperlink" Target="https://healthy-workplaces.osha.europa.eu/sk/tools-and-publications/campaign-materials" TargetMode="External"/><Relationship Id="rId12" Type="http://schemas.openxmlformats.org/officeDocument/2006/relationships/image" Target="../media/image34.png"/><Relationship Id="rId17" Type="http://schemas.openxmlformats.org/officeDocument/2006/relationships/image" Target="../media/image43.emf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2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y-workplaces.osha.europa.eu/sk/tools-and-publications/campaign-toolkit" TargetMode="External"/><Relationship Id="rId11" Type="http://schemas.openxmlformats.org/officeDocument/2006/relationships/image" Target="../media/image33.png"/><Relationship Id="rId5" Type="http://schemas.openxmlformats.org/officeDocument/2006/relationships/hyperlink" Target="https://healthy-workplaces.osha.europa.eu/sk/get-involved/good-practice-awards" TargetMode="External"/><Relationship Id="rId15" Type="http://schemas.openxmlformats.org/officeDocument/2006/relationships/image" Target="../media/image41.png"/><Relationship Id="rId10" Type="http://schemas.openxmlformats.org/officeDocument/2006/relationships/hyperlink" Target="https://healthy-workplaces.osha.europa.eu/sk/tools-and-publications/social-media-kit" TargetMode="External"/><Relationship Id="rId19" Type="http://schemas.openxmlformats.org/officeDocument/2006/relationships/image" Target="../media/image44.png"/><Relationship Id="rId4" Type="http://schemas.openxmlformats.org/officeDocument/2006/relationships/hyperlink" Target="https://healthy-workplaces.osha.europa.eu/sk/get-involved/become-campaign-partner" TargetMode="External"/><Relationship Id="rId9" Type="http://schemas.openxmlformats.org/officeDocument/2006/relationships/hyperlink" Target="https://healthy-workplaces.osha.europa.eu/sk/get-involved/get-your-certificate" TargetMode="External"/><Relationship Id="rId1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hyperlink" Target="http://www.youtube.com/user/EUOSHA" TargetMode="External"/><Relationship Id="rId3" Type="http://schemas.openxmlformats.org/officeDocument/2006/relationships/image" Target="../media/image46.jpeg"/><Relationship Id="rId7" Type="http://schemas.openxmlformats.org/officeDocument/2006/relationships/hyperlink" Target="https://healthy-workplaces.osha.europa.eu/sk/campaign-partners/national-focal-points" TargetMode="External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y-workplaces.osha.europa.eu/sk/media-centre/newsletter" TargetMode="External"/><Relationship Id="rId11" Type="http://schemas.openxmlformats.org/officeDocument/2006/relationships/hyperlink" Target="https://www.facebook.com/EuropeanAgencyforSafetyandHealthatWork" TargetMode="External"/><Relationship Id="rId5" Type="http://schemas.openxmlformats.org/officeDocument/2006/relationships/hyperlink" Target="https://healthy-workplaces.osha.europa.eu/sk" TargetMode="External"/><Relationship Id="rId15" Type="http://schemas.openxmlformats.org/officeDocument/2006/relationships/hyperlink" Target="https://www.linkedin.com/company/europeanagency-for-safety-and-health-at-work" TargetMode="External"/><Relationship Id="rId10" Type="http://schemas.openxmlformats.org/officeDocument/2006/relationships/image" Target="../media/image48.png"/><Relationship Id="rId4" Type="http://schemas.openxmlformats.org/officeDocument/2006/relationships/hyperlink" Target="https://healthy-workplaces.osha.europa.eu/" TargetMode="External"/><Relationship Id="rId9" Type="http://schemas.openxmlformats.org/officeDocument/2006/relationships/hyperlink" Target="http://twitter.com/eu_osha" TargetMode="External"/><Relationship Id="rId1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671F-F764-4C4C-AA2D-B9A7A945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1107996"/>
          </a:xfrm>
        </p:spPr>
        <p:txBody>
          <a:bodyPr>
            <a:spAutoFit/>
          </a:bodyPr>
          <a:lstStyle/>
          <a:p>
            <a:r>
              <a:rPr lang="sk-SK" sz="2400" dirty="0"/>
              <a:t>Kampaň Zdravé pracoviská na rok</a:t>
            </a:r>
            <a:r>
              <a:rPr lang="en-US" sz="2400" dirty="0"/>
              <a:t>y</a:t>
            </a:r>
            <a:r>
              <a:rPr lang="sk-SK" sz="2400" dirty="0"/>
              <a:t> 2023 – 2025</a:t>
            </a:r>
            <a:br>
              <a:rPr lang="sk-SK" sz="2400" dirty="0"/>
            </a:br>
            <a:r>
              <a:rPr lang="pt-BR" sz="2400" dirty="0"/>
              <a:t>Bezpečná a zdravá práca v digitálnej dobe</a:t>
            </a:r>
            <a:br>
              <a:rPr lang="sk-SK" sz="2400" dirty="0"/>
            </a:br>
            <a:endParaRPr lang="sk-SK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D5F76E-135C-46BB-8390-A1E50B2BC57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207749"/>
          </a:xfrm>
        </p:spPr>
        <p:txBody>
          <a:bodyPr>
            <a:spAutoFit/>
          </a:bodyPr>
          <a:lstStyle/>
          <a:p>
            <a:r>
              <a:rPr lang="sk-SK"/>
              <a:t>Zabezpečenie účinnej prevencie v digitálnom svete práce</a:t>
            </a:r>
          </a:p>
        </p:txBody>
      </p:sp>
    </p:spTree>
    <p:extLst>
      <p:ext uri="{BB962C8B-B14F-4D97-AF65-F5344CB8AC3E}">
        <p14:creationId xmlns:p14="http://schemas.microsoft.com/office/powerpoint/2010/main" val="298122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2435" y="846851"/>
            <a:ext cx="7560643" cy="2369367"/>
          </a:xfrm>
        </p:spPr>
        <p:txBody>
          <a:bodyPr lIns="0" tIns="0" rIns="0" bIns="0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tabLst>
                <a:tab pos="457200" algn="l"/>
              </a:tabLst>
            </a:pPr>
            <a:r>
              <a:rPr lang="sk-SK" sz="1600" dirty="0">
                <a:solidFill>
                  <a:srgbClr val="003399"/>
                </a:solidFill>
              </a:rPr>
              <a:t>Cieľom kampane je: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6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zlepšiť znalosti o bezpečnom a produktívnom využívaní digitálnych technológií vo všetkých odvetviach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6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zvýšiť informovanosť o digitalizácii a jej dôsledkoch na BOZP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6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informovať o vznikajúcich rizikách a príležitostiach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6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podporovať hodnotenie rizík a zdravé a bezpečné riadenie digitálnej transformácie práce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6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uľahčiť výmenu informácií a osvedčených postupov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ED40CB-1A01-2E43-805B-2F295DF76ADB}"/>
              </a:ext>
            </a:extLst>
          </p:cNvPr>
          <p:cNvSpPr txBox="1">
            <a:spLocks/>
          </p:cNvSpPr>
          <p:nvPr/>
        </p:nvSpPr>
        <p:spPr>
          <a:xfrm>
            <a:off x="539750" y="165105"/>
            <a:ext cx="7470122" cy="36933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2400"/>
              <a:t>Ciele kampane</a:t>
            </a:r>
          </a:p>
        </p:txBody>
      </p:sp>
    </p:spTree>
    <p:extLst>
      <p:ext uri="{BB962C8B-B14F-4D97-AF65-F5344CB8AC3E}">
        <p14:creationId xmlns:p14="http://schemas.microsoft.com/office/powerpoint/2010/main" val="4050621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48334"/>
            <a:ext cx="7416000" cy="369332"/>
          </a:xfrm>
        </p:spPr>
        <p:txBody>
          <a:bodyPr lIns="0" tIns="0" rIns="0" bIns="0">
            <a:spAutoFit/>
          </a:bodyPr>
          <a:lstStyle/>
          <a:p>
            <a:r>
              <a:rPr lang="sk-SK" sz="2400"/>
              <a:t>Prioritné oblasti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1744" y="4326261"/>
            <a:ext cx="19908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k-SK" sz="1200" b="1">
                <a:solidFill>
                  <a:schemeClr val="accent1"/>
                </a:solidFill>
                <a:latin typeface="+mj-lt"/>
                <a:ea typeface="+mj-ea"/>
                <a:cs typeface="Trebuchet MS"/>
                <a:hlinkClick r:id="rId3"/>
              </a:rPr>
              <a:t>Inteligentné digitálne systémy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7112F58D-1582-0B48-BE64-71C3B9526F27}"/>
              </a:ext>
            </a:extLst>
          </p:cNvPr>
          <p:cNvSpPr txBox="1"/>
          <p:nvPr/>
        </p:nvSpPr>
        <p:spPr>
          <a:xfrm>
            <a:off x="2029698" y="4049262"/>
            <a:ext cx="1990896" cy="7386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endParaRPr lang="en-GB" sz="1200" b="1" dirty="0">
              <a:solidFill>
                <a:schemeClr val="accent1"/>
              </a:solidFill>
              <a:cs typeface="Trebuchet MS"/>
            </a:endParaRPr>
          </a:p>
          <a:p>
            <a:pPr algn="ctr"/>
            <a:r>
              <a:rPr lang="sk-SK" sz="1200" b="1" dirty="0">
                <a:solidFill>
                  <a:schemeClr val="accent1"/>
                </a:solidFill>
                <a:cs typeface="Trebuchet MS"/>
                <a:hlinkClick r:id="rId4"/>
              </a:rPr>
              <a:t>Riadenie pracovníkov prostredníctvom umelej inteligencie</a:t>
            </a:r>
            <a:endParaRPr lang="sk-SK" sz="1200" b="1" dirty="0">
              <a:solidFill>
                <a:schemeClr val="accent1"/>
              </a:solidFill>
              <a:cs typeface="Trebuchet MS"/>
              <a:hlinkClick r:id="rId5"/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2F0BCF37-1A7A-3D42-AC64-F62D331489E1}"/>
              </a:ext>
            </a:extLst>
          </p:cNvPr>
          <p:cNvSpPr txBox="1"/>
          <p:nvPr/>
        </p:nvSpPr>
        <p:spPr>
          <a:xfrm>
            <a:off x="677020" y="2282932"/>
            <a:ext cx="1990896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k-SK" sz="1200" b="1" dirty="0">
                <a:solidFill>
                  <a:schemeClr val="accent1"/>
                </a:solidFill>
                <a:cs typeface="Trebuchet MS"/>
                <a:hlinkClick r:id="rId6"/>
              </a:rPr>
              <a:t>Práca pre digitálne </a:t>
            </a:r>
            <a:r>
              <a:rPr lang="sk-SK" sz="1200" b="1" dirty="0">
                <a:solidFill>
                  <a:schemeClr val="accent1"/>
                </a:solidFill>
                <a:cs typeface="Trebuchet MS"/>
                <a:hlinkClick r:id="rId7"/>
              </a:rPr>
              <a:t>platformy</a:t>
            </a:r>
            <a:endParaRPr lang="sk-SK" sz="1200" b="1" dirty="0">
              <a:solidFill>
                <a:schemeClr val="accent1"/>
              </a:solidFill>
              <a:cs typeface="Trebuchet MS"/>
              <a:hlinkClick r:id="rId6"/>
            </a:endParaRP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EE127283-3F1D-DF4A-AE3C-4F3D446A08AF}"/>
              </a:ext>
            </a:extLst>
          </p:cNvPr>
          <p:cNvSpPr txBox="1"/>
          <p:nvPr/>
        </p:nvSpPr>
        <p:spPr>
          <a:xfrm>
            <a:off x="3278913" y="2382255"/>
            <a:ext cx="19908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k-SK" sz="1200" b="1" dirty="0">
                <a:solidFill>
                  <a:schemeClr val="accent1"/>
                </a:solidFill>
                <a:latin typeface="+mj-lt"/>
                <a:ea typeface="+mj-ea"/>
                <a:cs typeface="Trebuchet MS"/>
                <a:hlinkClick r:id="rId8"/>
              </a:rPr>
              <a:t>Automatizácia úloh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23" y="2909259"/>
            <a:ext cx="1866666" cy="126000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5" y="966412"/>
            <a:ext cx="1866667" cy="126000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921" y="975089"/>
            <a:ext cx="1866667" cy="126000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28" y="975089"/>
            <a:ext cx="1866667" cy="126000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08411"/>
            <a:ext cx="1866667" cy="126000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5908220" y="2295432"/>
            <a:ext cx="190136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k-SK" sz="1200" b="1" dirty="0">
                <a:solidFill>
                  <a:schemeClr val="accent1"/>
                </a:solidFill>
                <a:latin typeface="+mj-lt"/>
                <a:ea typeface="+mj-ea"/>
                <a:cs typeface="Trebuchet MS"/>
                <a:hlinkClick r:id="rId15"/>
              </a:rPr>
              <a:t>Práca na diaľku a hybridná práca</a:t>
            </a:r>
          </a:p>
        </p:txBody>
      </p:sp>
    </p:spTree>
    <p:extLst>
      <p:ext uri="{BB962C8B-B14F-4D97-AF65-F5344CB8AC3E}">
        <p14:creationId xmlns:p14="http://schemas.microsoft.com/office/powerpoint/2010/main" val="4081686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sk-SK" sz="2400">
                <a:solidFill>
                  <a:srgbClr val="003399"/>
                </a:solidFill>
              </a:rPr>
              <a:t>Prioritná oblasť – práca pre digitálne platformy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7386" y="888493"/>
            <a:ext cx="43924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400" b="1" dirty="0">
              <a:solidFill>
                <a:srgbClr val="003399"/>
              </a:solidFill>
            </a:endParaRPr>
          </a:p>
          <a:p>
            <a:r>
              <a:rPr lang="sk-SK" sz="1400" b="1" i="1" dirty="0">
                <a:solidFill>
                  <a:srgbClr val="E64715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„Práca pre digitálne platformy často zahŕňa pracovné miesta v povolaniach a odvetviach, ktoré sú vysokorizikové a spojené s horšími pracovnými podmienkami.“</a:t>
            </a:r>
            <a:r>
              <a:rPr lang="sk-SK" sz="1400" b="1" i="1" dirty="0">
                <a:solidFill>
                  <a:srgbClr val="E64715"/>
                </a:solidFill>
              </a:rPr>
              <a:t> </a:t>
            </a:r>
            <a:r>
              <a:rPr lang="sk-SK" sz="1400" b="1" dirty="0">
                <a:solidFill>
                  <a:srgbClr val="E647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88493"/>
            <a:ext cx="2666667" cy="180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AF539D-CAF8-41D3-8FB6-3D01F5F13DEB}"/>
              </a:ext>
            </a:extLst>
          </p:cNvPr>
          <p:cNvSpPr txBox="1"/>
          <p:nvPr/>
        </p:nvSpPr>
        <p:spPr>
          <a:xfrm>
            <a:off x="1043608" y="3264855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1500" b="1" dirty="0">
                <a:solidFill>
                  <a:srgbClr val="003399"/>
                </a:solidFill>
              </a:rPr>
              <a:t>Online zariadenie alebo trh fungujúce pomocou digitálnych technológií (vrátane používania mobilných aplikácií), ktoré vlastní a/alebo prevádzkuje podnik a ktoré umožňuje zosúladenie dopytu po pracovnej sile a ponuky práce poskytovanej pracovníkom platformy.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4786C-8EE7-4472-9B73-BD12BEFE35B8}"/>
              </a:ext>
            </a:extLst>
          </p:cNvPr>
          <p:cNvSpPr txBox="1"/>
          <p:nvPr/>
        </p:nvSpPr>
        <p:spPr>
          <a:xfrm rot="16200000">
            <a:off x="-160493" y="3415811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2000" b="1" u="sng">
                <a:solidFill>
                  <a:srgbClr val="ACC700"/>
                </a:solidFill>
              </a:rPr>
              <a:t>DEFINÍCIA</a:t>
            </a:r>
          </a:p>
        </p:txBody>
      </p:sp>
    </p:spTree>
    <p:extLst>
      <p:ext uri="{BB962C8B-B14F-4D97-AF65-F5344CB8AC3E}">
        <p14:creationId xmlns:p14="http://schemas.microsoft.com/office/powerpoint/2010/main" val="1744807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sk-SK" sz="2400">
                <a:solidFill>
                  <a:srgbClr val="003399"/>
                </a:solidFill>
              </a:rPr>
              <a:t>Prioritná oblasť – práca pre digitálne platformy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824" y="915988"/>
            <a:ext cx="7086504" cy="3018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b="1" dirty="0">
                <a:solidFill>
                  <a:srgbClr val="ACC700"/>
                </a:solidFill>
              </a:rPr>
              <a:t>PRÍLEŽITOSTI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samostatnosť pracovníka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pružný pracovný čas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lepší prístup znevýhodnených pracovníkov na trh práce </a:t>
            </a:r>
          </a:p>
          <a:p>
            <a:pPr lvl="0"/>
            <a:endParaRPr lang="en-US" sz="2000" b="1" dirty="0">
              <a:solidFill>
                <a:srgbClr val="003399"/>
              </a:solidFill>
            </a:endParaRPr>
          </a:p>
          <a:p>
            <a:pPr lvl="0" defTabSz="342900">
              <a:spcBef>
                <a:spcPts val="450"/>
              </a:spcBef>
              <a:buClr>
                <a:srgbClr val="003399"/>
              </a:buClr>
            </a:pPr>
            <a:r>
              <a:rPr lang="sk-SK" b="1" dirty="0">
                <a:solidFill>
                  <a:srgbClr val="ACC700"/>
                </a:solidFill>
              </a:rPr>
              <a:t>RIZIKÁ A VÝZVY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profesionálna izolácia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dlhý alebo nepravidelný pracovný čas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algoritmické riadenie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digitálne monitorovanie/dohľad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nedostatočné nariadenia v oblasti BOZP</a:t>
            </a:r>
          </a:p>
        </p:txBody>
      </p:sp>
    </p:spTree>
    <p:extLst>
      <p:ext uri="{BB962C8B-B14F-4D97-AF65-F5344CB8AC3E}">
        <p14:creationId xmlns:p14="http://schemas.microsoft.com/office/powerpoint/2010/main" val="4184328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sk-SK" sz="2400">
                <a:solidFill>
                  <a:srgbClr val="003399"/>
                </a:solidFill>
              </a:rPr>
              <a:t>Prioritná oblasť – automatizácia úloh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7164" y="663535"/>
            <a:ext cx="47675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000" b="1" dirty="0">
              <a:solidFill>
                <a:srgbClr val="003399"/>
              </a:solidFill>
            </a:endParaRPr>
          </a:p>
          <a:p>
            <a:pPr lvl="0"/>
            <a:endParaRPr lang="en-US" sz="1400" b="1" dirty="0">
              <a:solidFill>
                <a:srgbClr val="003399"/>
              </a:solidFill>
            </a:endParaRPr>
          </a:p>
          <a:p>
            <a:r>
              <a:rPr lang="sk-SK" sz="1400" b="1" i="1" dirty="0">
                <a:solidFill>
                  <a:srgbClr val="E64715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„Používanie digitálnych technológií na automatizáciu procesov prináša viaceré príležitosti, ale aj potenciálne riziká a výzvy, ako je strata informovanosti o situácii ľudí, prílišná závislosť alebo možná strata špecifických zručností pracovníkov.“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F539D-CAF8-41D3-8FB6-3D01F5F13DEB}"/>
              </a:ext>
            </a:extLst>
          </p:cNvPr>
          <p:cNvSpPr txBox="1"/>
          <p:nvPr/>
        </p:nvSpPr>
        <p:spPr>
          <a:xfrm>
            <a:off x="1043608" y="3311232"/>
            <a:ext cx="78488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1500" b="1" dirty="0">
                <a:solidFill>
                  <a:srgbClr val="003399"/>
                </a:solidFill>
              </a:rPr>
              <a:t>Používanie systémov alebo technických postupov umožňujúcich, aby zariadenie alebo systém (čiastočne alebo úplne) vykonávali funkciu, ktorú predtým vykonával, alebo prípadne mohol vykonávať (čiastočne alebo úplne) človek.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4786C-8EE7-4472-9B73-BD12BEFE35B8}"/>
              </a:ext>
            </a:extLst>
          </p:cNvPr>
          <p:cNvSpPr txBox="1"/>
          <p:nvPr/>
        </p:nvSpPr>
        <p:spPr>
          <a:xfrm rot="16200000">
            <a:off x="-51679" y="3400269"/>
            <a:ext cx="1582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2000" b="1" u="sng" dirty="0">
                <a:solidFill>
                  <a:srgbClr val="ACC700"/>
                </a:solidFill>
              </a:rPr>
              <a:t>DEFINÍCIA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F6AB56-B7EA-4CFD-9613-1A76A92962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40" y="931991"/>
            <a:ext cx="2666667" cy="180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</p:spTree>
    <p:extLst>
      <p:ext uri="{BB962C8B-B14F-4D97-AF65-F5344CB8AC3E}">
        <p14:creationId xmlns:p14="http://schemas.microsoft.com/office/powerpoint/2010/main" val="497591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sk-SK" sz="2400">
                <a:solidFill>
                  <a:srgbClr val="003399"/>
                </a:solidFill>
              </a:rPr>
              <a:t>Prioritná oblasť – automatizácia úloh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001" y="902828"/>
            <a:ext cx="7625980" cy="249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b="1" dirty="0">
                <a:solidFill>
                  <a:srgbClr val="ACC700"/>
                </a:solidFill>
              </a:rPr>
              <a:t>PRÍLEŽITOSTI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automatizácia vysokorizikových alebo opakujúcich sa pracovných úloh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predĺženie času potrebného na vzdelávanie/tvorivosť pracovníkov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znížené vystavenie nebezpečným prostrediam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3399"/>
              </a:solidFill>
            </a:endParaRPr>
          </a:p>
          <a:p>
            <a:pPr lvl="0" defTabSz="342900">
              <a:spcBef>
                <a:spcPts val="450"/>
              </a:spcBef>
              <a:buClr>
                <a:srgbClr val="003399"/>
              </a:buClr>
            </a:pPr>
            <a:r>
              <a:rPr lang="sk-SK" b="1" dirty="0">
                <a:solidFill>
                  <a:srgbClr val="ACC700"/>
                </a:solidFill>
              </a:rPr>
              <a:t>RIZIKÁ A VÝZVY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strata informovanosti o situácii ľudí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prílišná závislosť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možná strata špecifických zručností pracovníkov </a:t>
            </a:r>
          </a:p>
        </p:txBody>
      </p:sp>
    </p:spTree>
    <p:extLst>
      <p:ext uri="{BB962C8B-B14F-4D97-AF65-F5344CB8AC3E}">
        <p14:creationId xmlns:p14="http://schemas.microsoft.com/office/powerpoint/2010/main" val="593446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126818"/>
            <a:ext cx="8517354" cy="461665"/>
          </a:xfrm>
        </p:spPr>
        <p:txBody>
          <a:bodyPr wrap="square">
            <a:spAutoFit/>
          </a:bodyPr>
          <a:lstStyle/>
          <a:p>
            <a:r>
              <a:rPr lang="sk-SK" sz="2400" dirty="0"/>
              <a:t>Prioritná oblasť – práca na diaľku a hybridná práca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880" y="978041"/>
            <a:ext cx="435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400" b="1" dirty="0">
              <a:solidFill>
                <a:srgbClr val="003399"/>
              </a:solidFill>
            </a:endParaRPr>
          </a:p>
          <a:p>
            <a:r>
              <a:rPr lang="sk-SK" sz="1400" b="1" i="1" dirty="0">
                <a:solidFill>
                  <a:srgbClr val="E64715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„Telepráca musí byť zahrnutá do povinného posudzovania rizík uskutočňovaného zamestnávateľom.“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F539D-CAF8-41D3-8FB6-3D01F5F13DEB}"/>
              </a:ext>
            </a:extLst>
          </p:cNvPr>
          <p:cNvSpPr txBox="1"/>
          <p:nvPr/>
        </p:nvSpPr>
        <p:spPr>
          <a:xfrm>
            <a:off x="1029892" y="2970834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1500" b="1" i="1">
                <a:solidFill>
                  <a:srgbClr val="003399"/>
                </a:solidFill>
              </a:rPr>
              <a:t>Prácu na diaľku </a:t>
            </a:r>
            <a:r>
              <a:rPr lang="sk-SK" sz="1500" b="1">
                <a:solidFill>
                  <a:srgbClr val="003399"/>
                </a:solidFill>
              </a:rPr>
              <a:t>možno vymedziť ako akúkoľvek formu organizácie práce, ktorá zahŕňa používanie digitálnych technológií (napr. osobné počítače, smartfóny, laptopy, softvérové balíky a internet) na prácu z domu alebo všeobecnejšie mimo priestorov zamestnávateľa, počas väčšiny alebo časti pracovného času. Kombinácia práce na diaľku s prácou v priestoroch zamestnávateľa sa označuje aj ako </a:t>
            </a:r>
            <a:r>
              <a:rPr lang="sk-SK" sz="1500" b="1" i="1">
                <a:solidFill>
                  <a:srgbClr val="003399"/>
                </a:solidFill>
              </a:rPr>
              <a:t>hybridná práca</a:t>
            </a:r>
            <a:r>
              <a:rPr lang="sk-SK" sz="1500" b="1">
                <a:solidFill>
                  <a:srgbClr val="003399"/>
                </a:solidFill>
              </a:rPr>
              <a:t>. </a:t>
            </a:r>
            <a:r>
              <a:rPr lang="sk-SK" sz="1500" b="1" i="1">
                <a:solidFill>
                  <a:srgbClr val="003399"/>
                </a:solidFill>
              </a:rPr>
              <a:t>Telepráca</a:t>
            </a:r>
            <a:r>
              <a:rPr lang="sk-SK" sz="1500" b="1">
                <a:solidFill>
                  <a:srgbClr val="003399"/>
                </a:solidFill>
              </a:rPr>
              <a:t> je bežný spôsob, ako vymedziť prácu na diaľku z domu.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4786C-8EE7-4472-9B73-BD12BEFE35B8}"/>
              </a:ext>
            </a:extLst>
          </p:cNvPr>
          <p:cNvSpPr txBox="1"/>
          <p:nvPr/>
        </p:nvSpPr>
        <p:spPr>
          <a:xfrm rot="16200000">
            <a:off x="-32959" y="3477510"/>
            <a:ext cx="1545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2000" b="1" u="sng" dirty="0">
                <a:solidFill>
                  <a:srgbClr val="ACC700"/>
                </a:solidFill>
              </a:rPr>
              <a:t>DEFINÍCIA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15445A-9235-4930-A9B1-8C41C9203D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60356"/>
            <a:ext cx="2666667" cy="180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</p:spTree>
    <p:extLst>
      <p:ext uri="{BB962C8B-B14F-4D97-AF65-F5344CB8AC3E}">
        <p14:creationId xmlns:p14="http://schemas.microsoft.com/office/powerpoint/2010/main" val="3369520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119583"/>
            <a:ext cx="8486181" cy="461665"/>
          </a:xfrm>
        </p:spPr>
        <p:txBody>
          <a:bodyPr wrap="square">
            <a:spAutoFit/>
          </a:bodyPr>
          <a:lstStyle/>
          <a:p>
            <a:r>
              <a:rPr lang="sk-SK" sz="2400" dirty="0"/>
              <a:t>Prioritná oblasť – práca na diaľku a hybridná práca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001" y="915988"/>
            <a:ext cx="7465045" cy="348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ACC700"/>
                </a:solidFill>
              </a:rPr>
              <a:t>PRÍLEŽITOSTI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chemeClr val="accent1"/>
                </a:solidFill>
              </a:rPr>
              <a:t>väčšia autonómia a flexibilita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chemeClr val="accent1"/>
                </a:solidFill>
              </a:rPr>
              <a:t>lepšia rovnováha medzi pracovným </a:t>
            </a:r>
            <a:r>
              <a:rPr lang="en-US" sz="1600" b="1" dirty="0">
                <a:solidFill>
                  <a:schemeClr val="accent1"/>
                </a:solidFill>
              </a:rPr>
              <a:t>a </a:t>
            </a:r>
            <a:r>
              <a:rPr lang="sk-SK" sz="1600" b="1" dirty="0">
                <a:solidFill>
                  <a:schemeClr val="accent1"/>
                </a:solidFill>
              </a:rPr>
              <a:t>súkromným životom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chemeClr val="accent1"/>
                </a:solidFill>
              </a:rPr>
              <a:t>lepšia motivácia a produktivita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chemeClr val="accent1"/>
                </a:solidFill>
              </a:rPr>
              <a:t>skrátenie času dochádzania do práce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chemeClr val="accent1"/>
                </a:solidFill>
              </a:rPr>
              <a:t>bezpečnosť pri výkone práce mimo vysokorizikového prostredia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pPr lvl="0" defTabSz="342900">
              <a:spcBef>
                <a:spcPts val="450"/>
              </a:spcBef>
              <a:buClr>
                <a:srgbClr val="003399"/>
              </a:buClr>
            </a:pPr>
            <a:r>
              <a:rPr lang="sk-SK" b="1" dirty="0">
                <a:solidFill>
                  <a:srgbClr val="ACC700"/>
                </a:solidFill>
              </a:rPr>
              <a:t>RIZIKÁ A VÝZVY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izolácia a práca osamote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zvýšenie intenzity práce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dlhý alebo nepravidelný pracovný čas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konflikty medzi súkromným a pracovným životom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neprimerané vybavenie</a:t>
            </a:r>
          </a:p>
        </p:txBody>
      </p:sp>
    </p:spTree>
    <p:extLst>
      <p:ext uri="{BB962C8B-B14F-4D97-AF65-F5344CB8AC3E}">
        <p14:creationId xmlns:p14="http://schemas.microsoft.com/office/powerpoint/2010/main" val="2663294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9219" y="-52683"/>
            <a:ext cx="7956244" cy="769441"/>
          </a:xfrm>
        </p:spPr>
        <p:txBody>
          <a:bodyPr wrap="square">
            <a:spAutoFit/>
          </a:bodyPr>
          <a:lstStyle/>
          <a:p>
            <a:r>
              <a:rPr lang="sk-SK" sz="2200" dirty="0">
                <a:solidFill>
                  <a:srgbClr val="003399"/>
                </a:solidFill>
              </a:rPr>
              <a:t>Prioritná oblas</a:t>
            </a:r>
            <a:r>
              <a:rPr lang="sk-SK" sz="2000" dirty="0"/>
              <a:t>ť </a:t>
            </a:r>
            <a:r>
              <a:rPr lang="sk-SK" sz="2200" dirty="0">
                <a:solidFill>
                  <a:srgbClr val="003399"/>
                </a:solidFill>
              </a:rPr>
              <a:t>– riadenie pracovníkov prostredníctvom umelej inteligencie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880" y="978041"/>
            <a:ext cx="4350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400" b="1" dirty="0">
              <a:solidFill>
                <a:srgbClr val="003399"/>
              </a:solidFill>
            </a:endParaRPr>
          </a:p>
          <a:p>
            <a:r>
              <a:rPr lang="sk-SK" sz="1400" b="1" i="1" dirty="0">
                <a:solidFill>
                  <a:srgbClr val="E64715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„Je nevyhnutné budovať dôveru v tieto systémy tým, že sa pracovníkom poskytujú informácie a vedú sa s nimi konzultácie, aby sa mohli podieľať na ich navrhovaní a zavádzaní.“ 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F539D-CAF8-41D3-8FB6-3D01F5F13DEB}"/>
              </a:ext>
            </a:extLst>
          </p:cNvPr>
          <p:cNvSpPr txBox="1"/>
          <p:nvPr/>
        </p:nvSpPr>
        <p:spPr>
          <a:xfrm>
            <a:off x="939662" y="3204696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1500" b="1">
                <a:solidFill>
                  <a:srgbClr val="003399"/>
                </a:solidFill>
              </a:rPr>
              <a:t>Označuje systém riadenia pracovníkov, ktorý zhromažďuje údaje, často v reálnom čase, o pracovisku, pracovníkoch a práci, ktorú vykonávajú. Tieto údaje sa potom vkladajú do modelu založeného na umelej inteligencii, ktorý robí automatizované alebo poloautomatizované rozhodnutia alebo poskytuje informácie pre rozhodovanie o otázkach súvisiacich s riadením pracovníkov.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4786C-8EE7-4472-9B73-BD12BEFE35B8}"/>
              </a:ext>
            </a:extLst>
          </p:cNvPr>
          <p:cNvSpPr txBox="1"/>
          <p:nvPr/>
        </p:nvSpPr>
        <p:spPr>
          <a:xfrm rot="16200000">
            <a:off x="-160493" y="3415811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2000" b="1" u="sng">
                <a:solidFill>
                  <a:srgbClr val="ACC700"/>
                </a:solidFill>
              </a:rPr>
              <a:t>DEFINÍCIA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356AF0-FBDB-4E8B-BCFC-661E42F039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46071"/>
            <a:ext cx="2666667" cy="180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</p:spTree>
    <p:extLst>
      <p:ext uri="{BB962C8B-B14F-4D97-AF65-F5344CB8AC3E}">
        <p14:creationId xmlns:p14="http://schemas.microsoft.com/office/powerpoint/2010/main" val="560711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-66120"/>
            <a:ext cx="7559873" cy="769441"/>
          </a:xfrm>
        </p:spPr>
        <p:txBody>
          <a:bodyPr>
            <a:spAutoFit/>
          </a:bodyPr>
          <a:lstStyle/>
          <a:p>
            <a:r>
              <a:rPr lang="sk-SK" sz="2200" dirty="0">
                <a:solidFill>
                  <a:srgbClr val="003399"/>
                </a:solidFill>
              </a:rPr>
              <a:t>Prioritná oblas</a:t>
            </a:r>
            <a:r>
              <a:rPr lang="sk-SK" sz="2000" dirty="0"/>
              <a:t>ť</a:t>
            </a:r>
            <a:r>
              <a:rPr lang="en-US" sz="2000" dirty="0"/>
              <a:t> </a:t>
            </a:r>
            <a:r>
              <a:rPr lang="sk-SK" sz="2200" dirty="0">
                <a:solidFill>
                  <a:srgbClr val="003399"/>
                </a:solidFill>
              </a:rPr>
              <a:t>– riadenie pracovníkov prostredníctvom umelej inteligencie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000" y="918031"/>
            <a:ext cx="7559874" cy="249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b="1">
                <a:solidFill>
                  <a:srgbClr val="ACC700"/>
                </a:solidFill>
              </a:rPr>
              <a:t>PRÍLEŽITOSTI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>
                <a:solidFill>
                  <a:srgbClr val="003399"/>
                </a:solidFill>
              </a:rPr>
              <a:t>lepšie plánovanie a prideľovanie úloh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>
                <a:solidFill>
                  <a:srgbClr val="003399"/>
                </a:solidFill>
              </a:rPr>
              <a:t>optimalizovaná organizácia práce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>
                <a:solidFill>
                  <a:srgbClr val="003399"/>
                </a:solidFill>
              </a:rPr>
              <a:t>informácie umožňujúce identifikáciu problémov v oblasti BOZP</a:t>
            </a:r>
          </a:p>
          <a:p>
            <a:pPr lvl="0"/>
            <a:endParaRPr lang="es-ES" sz="2000" b="1" dirty="0">
              <a:solidFill>
                <a:srgbClr val="003399"/>
              </a:solidFill>
            </a:endParaRPr>
          </a:p>
          <a:p>
            <a:pPr lvl="0" defTabSz="342900">
              <a:spcBef>
                <a:spcPts val="450"/>
              </a:spcBef>
              <a:buClr>
                <a:srgbClr val="003399"/>
              </a:buClr>
            </a:pPr>
            <a:r>
              <a:rPr lang="sk-SK" b="1">
                <a:solidFill>
                  <a:srgbClr val="ACC700"/>
                </a:solidFill>
              </a:rPr>
              <a:t>RIZIKÁ A VÝZVY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>
                <a:solidFill>
                  <a:srgbClr val="003399"/>
                </a:solidFill>
              </a:rPr>
              <a:t>obmedzenie samostatnosti a kontroly pracovníkov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b="1">
                <a:solidFill>
                  <a:srgbClr val="003399"/>
                </a:solidFill>
              </a:rPr>
              <a:t>zvýšený tlak na rýchlejšie vykonávanie práce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b="1">
                <a:solidFill>
                  <a:srgbClr val="003399"/>
                </a:solidFill>
              </a:rPr>
              <a:t>narušenie súkromia</a:t>
            </a:r>
          </a:p>
        </p:txBody>
      </p:sp>
    </p:spTree>
    <p:extLst>
      <p:ext uri="{BB962C8B-B14F-4D97-AF65-F5344CB8AC3E}">
        <p14:creationId xmlns:p14="http://schemas.microsoft.com/office/powerpoint/2010/main" val="391948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120" y="864783"/>
            <a:ext cx="5706173" cy="2418611"/>
          </a:xfrm>
        </p:spPr>
        <p:txBody>
          <a:bodyPr lIns="0" tIns="0" rIns="0" bIns="0">
            <a:spAutoFit/>
          </a:bodyPr>
          <a:lstStyle/>
          <a:p>
            <a:r>
              <a:rPr lang="sk-SK" sz="1600" dirty="0"/>
              <a:t>Čoho sa kampaň týka?</a:t>
            </a:r>
          </a:p>
          <a:p>
            <a:r>
              <a:rPr lang="sk-SK" sz="1600" dirty="0"/>
              <a:t>Fakty a čísla</a:t>
            </a:r>
          </a:p>
          <a:p>
            <a:r>
              <a:rPr lang="sk-SK" sz="1600" dirty="0"/>
              <a:t>Ciele kampane</a:t>
            </a:r>
          </a:p>
          <a:p>
            <a:r>
              <a:rPr lang="sk-SK" sz="1600" dirty="0"/>
              <a:t>Prioritné oblasti</a:t>
            </a:r>
          </a:p>
          <a:p>
            <a:r>
              <a:rPr lang="sk-SK" sz="1600" dirty="0"/>
              <a:t>Prevencia rizík</a:t>
            </a:r>
          </a:p>
          <a:p>
            <a:r>
              <a:rPr lang="sk-SK" sz="1600" dirty="0"/>
              <a:t>EU-OSHA a partneri kampane</a:t>
            </a:r>
          </a:p>
          <a:p>
            <a:r>
              <a:rPr lang="sk-SK" sz="1600" dirty="0"/>
              <a:t>Nástroje a zdroje kampane </a:t>
            </a:r>
          </a:p>
          <a:p>
            <a:r>
              <a:rPr lang="sk-SK" sz="1600" dirty="0"/>
              <a:t>Ako sa zapojiť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E67E1C7-DA33-3742-8620-2EC6C9701E0F}"/>
              </a:ext>
            </a:extLst>
          </p:cNvPr>
          <p:cNvSpPr txBox="1">
            <a:spLocks/>
          </p:cNvSpPr>
          <p:nvPr/>
        </p:nvSpPr>
        <p:spPr>
          <a:xfrm>
            <a:off x="539750" y="165105"/>
            <a:ext cx="7470122" cy="36933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2400"/>
              <a:t>Prehľad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875">
            <a:off x="5377503" y="1918530"/>
            <a:ext cx="2666667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9296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sk-SK" sz="2400">
                <a:solidFill>
                  <a:srgbClr val="003399"/>
                </a:solidFill>
              </a:rPr>
              <a:t>Prioritná oblasť – inteligentné digitálne systémy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880" y="870319"/>
            <a:ext cx="4517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400" b="1" dirty="0">
              <a:solidFill>
                <a:srgbClr val="003399"/>
              </a:solidFill>
            </a:endParaRPr>
          </a:p>
          <a:p>
            <a:r>
              <a:rPr lang="sk-SK" sz="1400" b="1" i="1" dirty="0">
                <a:solidFill>
                  <a:srgbClr val="E64715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„Tieto nové systémy využívajú digitálne technológie na zhromažďovanie a analýzu údajov alebo signálov s cieľom identifikovať a posúdiť riziká v oblasti BOZP a predchádzať tak škodám alebo ich minimalizovať a propagovať BOZP.“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F539D-CAF8-41D3-8FB6-3D01F5F13DEB}"/>
              </a:ext>
            </a:extLst>
          </p:cNvPr>
          <p:cNvSpPr txBox="1"/>
          <p:nvPr/>
        </p:nvSpPr>
        <p:spPr>
          <a:xfrm>
            <a:off x="1026260" y="2950641"/>
            <a:ext cx="7848872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sz="1400" b="1" dirty="0">
                <a:solidFill>
                  <a:srgbClr val="003399"/>
                </a:solidFill>
              </a:rPr>
              <a:t>Digitálne systémy na monitorovanie a zlepšovanie bezpečnosti a ochrany zdravia pracovníkov vrátane napríklad inteligentných osobných ochranných prostriedkov (ktoré dokážu identifikovať úrovne plynov, toxínov, hladiny hluku a vysoko rizikových teplôt), nositeľných zariadení (schopných komunikovať s pracovníkmi, so senzormi, ktoré môžu byť zabudované v prilbách alebo bezpečnostných okuliaroch), mobilných alebo statických systémov, ktoré využívajú kamery a senzory (napríklad </a:t>
            </a:r>
            <a:r>
              <a:rPr lang="sk-SK" sz="1400" b="1" dirty="0" err="1">
                <a:solidFill>
                  <a:srgbClr val="003399"/>
                </a:solidFill>
              </a:rPr>
              <a:t>drony</a:t>
            </a:r>
            <a:r>
              <a:rPr lang="sk-SK" sz="1400" b="1" dirty="0">
                <a:solidFill>
                  <a:srgbClr val="003399"/>
                </a:solidFill>
              </a:rPr>
              <a:t>, ktoré sa efektívne dostanú do nebezpečných častí pracovísk a monitorujú ich, čím sa  ľudia v stavebníctve a ťažobnom priemysle nevystavujú nebezpečenstvu).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4786C-8EE7-4472-9B73-BD12BEFE35B8}"/>
              </a:ext>
            </a:extLst>
          </p:cNvPr>
          <p:cNvSpPr txBox="1"/>
          <p:nvPr/>
        </p:nvSpPr>
        <p:spPr>
          <a:xfrm rot="16200000">
            <a:off x="-160493" y="3415811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2000" b="1" u="sng">
                <a:solidFill>
                  <a:srgbClr val="ACC700"/>
                </a:solidFill>
              </a:rPr>
              <a:t>DEFINÍCIA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2C750B-A009-4564-B11E-D6FA542B4D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5858"/>
            <a:ext cx="2666666" cy="180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</p:spTree>
    <p:extLst>
      <p:ext uri="{BB962C8B-B14F-4D97-AF65-F5344CB8AC3E}">
        <p14:creationId xmlns:p14="http://schemas.microsoft.com/office/powerpoint/2010/main" val="4116623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sk-SK" sz="2400">
                <a:solidFill>
                  <a:srgbClr val="003399"/>
                </a:solidFill>
              </a:rPr>
              <a:t>Prioritná oblasť – inteligentné digitálne systémy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000" y="927577"/>
            <a:ext cx="7655241" cy="2987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b="1" dirty="0">
                <a:solidFill>
                  <a:srgbClr val="ACC700"/>
                </a:solidFill>
              </a:rPr>
              <a:t>PRÍLEŽITOSTI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predchádzanie škodám postihujúcim pracovníkov a ich minimalizácia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lepšie dodržiavanie predpisov v oblasti BOZP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informované rozhodovanie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účinné presadzovanie predpisov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viac príležitostí na odbornú prípravu v prostredí virtuálnej reality</a:t>
            </a:r>
          </a:p>
          <a:p>
            <a:pPr lvl="0"/>
            <a:endParaRPr lang="en-US" sz="2000" b="1" dirty="0">
              <a:solidFill>
                <a:srgbClr val="003399"/>
              </a:solidFill>
            </a:endParaRPr>
          </a:p>
          <a:p>
            <a:pPr lvl="0" defTabSz="342900">
              <a:spcBef>
                <a:spcPts val="450"/>
              </a:spcBef>
              <a:buClr>
                <a:srgbClr val="003399"/>
              </a:buClr>
            </a:pPr>
            <a:r>
              <a:rPr lang="sk-SK" b="1" dirty="0">
                <a:solidFill>
                  <a:srgbClr val="ACC700"/>
                </a:solidFill>
              </a:rPr>
              <a:t>RIZIKÁ A VÝZVY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nepresné údaje alebo ich nesprávny výklad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nadmerné spoliehanie sa na technológie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strata kontroly nad pracovnými úlohami</a:t>
            </a:r>
          </a:p>
        </p:txBody>
      </p:sp>
    </p:spTree>
    <p:extLst>
      <p:ext uri="{BB962C8B-B14F-4D97-AF65-F5344CB8AC3E}">
        <p14:creationId xmlns:p14="http://schemas.microsoft.com/office/powerpoint/2010/main" val="3058561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35927FE-E68F-B143-A6DD-76F09837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48384"/>
            <a:ext cx="7632700" cy="369332"/>
          </a:xfrm>
        </p:spPr>
        <p:txBody>
          <a:bodyPr lIns="0" tIns="0" rIns="0" bIns="0">
            <a:spAutoFit/>
          </a:bodyPr>
          <a:lstStyle/>
          <a:p>
            <a:r>
              <a:rPr lang="sk-SK" sz="2400">
                <a:solidFill>
                  <a:schemeClr val="accent1"/>
                </a:solidFill>
              </a:rPr>
              <a:t>Prevencia rizík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5599" y="791633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chemeClr val="accent1"/>
                </a:solidFill>
              </a:rPr>
              <a:t>prístup zameraný na človeka </a:t>
            </a:r>
          </a:p>
          <a:p>
            <a:pPr lvl="0"/>
            <a:endParaRPr lang="el-GR" sz="1600" b="1" dirty="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chemeClr val="accent1"/>
                </a:solidFill>
              </a:rPr>
              <a:t>rovnaký prístup  k informáciám pre všetky zainteresované strany</a:t>
            </a:r>
          </a:p>
          <a:p>
            <a:pPr lvl="0"/>
            <a:endParaRPr lang="el-GR" sz="1600" b="1" dirty="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chemeClr val="accent1"/>
                </a:solidFill>
              </a:rPr>
              <a:t>konzultovanie/účasť pracovníkov na vývoji, zavádzaní a využívaní digitálnych technológií a systémov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l-GR" sz="1600" b="1" dirty="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chemeClr val="accent1"/>
                </a:solidFill>
              </a:rPr>
              <a:t>transparentnosť ohľadne spôsobu fungovania digitálneho nástroja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l-GR" sz="16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chemeClr val="accent1"/>
                </a:solidFill>
              </a:rPr>
              <a:t>holistický prístup k hodnoteniu digitálnych technológií a systémov</a:t>
            </a:r>
          </a:p>
        </p:txBody>
      </p:sp>
    </p:spTree>
    <p:extLst>
      <p:ext uri="{BB962C8B-B14F-4D97-AF65-F5344CB8AC3E}">
        <p14:creationId xmlns:p14="http://schemas.microsoft.com/office/powerpoint/2010/main" val="1749694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901DF98-FA09-AD45-BC85-F22873B9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1" y="771550"/>
            <a:ext cx="7272610" cy="3863506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29101"/>
            <a:ext cx="7415532" cy="369332"/>
          </a:xfrm>
        </p:spPr>
        <p:txBody>
          <a:bodyPr lIns="0" tIns="0" rIns="0" bIns="0">
            <a:spAutoFit/>
          </a:bodyPr>
          <a:lstStyle/>
          <a:p>
            <a:r>
              <a:rPr lang="sk-SK" sz="2400"/>
              <a:t>EU-OSHA a partneri kampane</a:t>
            </a:r>
          </a:p>
        </p:txBody>
      </p:sp>
      <p:grpSp>
        <p:nvGrpSpPr>
          <p:cNvPr id="93" name="Gruppo 92">
            <a:extLst>
              <a:ext uri="{FF2B5EF4-FFF2-40B4-BE49-F238E27FC236}">
                <a16:creationId xmlns:a16="http://schemas.microsoft.com/office/drawing/2014/main" id="{BDB5431B-DE21-A34A-BA10-6C5F251528CF}"/>
              </a:ext>
            </a:extLst>
          </p:cNvPr>
          <p:cNvGrpSpPr/>
          <p:nvPr/>
        </p:nvGrpSpPr>
        <p:grpSpPr>
          <a:xfrm>
            <a:off x="484293" y="1127815"/>
            <a:ext cx="7902712" cy="3069360"/>
            <a:chOff x="523158" y="1121555"/>
            <a:chExt cx="7902712" cy="3069360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FD39340F-D71A-974A-B178-5BB413CC67B1}"/>
                </a:ext>
              </a:extLst>
            </p:cNvPr>
            <p:cNvSpPr txBox="1"/>
            <p:nvPr/>
          </p:nvSpPr>
          <p:spPr>
            <a:xfrm>
              <a:off x="523158" y="3113053"/>
              <a:ext cx="2291106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noAutofit/>
            </a:bodyPr>
            <a:lstStyle/>
            <a:p>
              <a:pPr marL="0" lvl="1"/>
              <a:r>
                <a:rPr lang="sk-SK" sz="1000" b="1" dirty="0">
                  <a:solidFill>
                    <a:schemeClr val="tx2"/>
                  </a:solidFill>
                  <a:hlinkClick r:id="rId4"/>
                </a:rPr>
                <a:t>OFICIÁLNI PARTNERI KAMPANE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EEB6659C-0922-C54F-A68C-B285E024FA1B}"/>
                </a:ext>
              </a:extLst>
            </p:cNvPr>
            <p:cNvSpPr txBox="1"/>
            <p:nvPr/>
          </p:nvSpPr>
          <p:spPr>
            <a:xfrm>
              <a:off x="5360242" y="1121555"/>
              <a:ext cx="2276077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noAutofit/>
            </a:bodyPr>
            <a:lstStyle/>
            <a:p>
              <a:pPr marL="0" lvl="1"/>
              <a:r>
                <a:rPr lang="sk-SK" sz="1000" b="1" dirty="0">
                  <a:solidFill>
                    <a:schemeClr val="tx2"/>
                  </a:solidFill>
                  <a:hlinkClick r:id="rId5"/>
                </a:rPr>
                <a:t>EURÓPSKI SOCIÁLNI PARTNERI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6E8482F4-3554-0E45-A1DC-3A439C8BD480}"/>
                </a:ext>
              </a:extLst>
            </p:cNvPr>
            <p:cNvSpPr txBox="1"/>
            <p:nvPr/>
          </p:nvSpPr>
          <p:spPr>
            <a:xfrm>
              <a:off x="1500513" y="1196960"/>
              <a:ext cx="2721689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noAutofit/>
            </a:bodyPr>
            <a:lstStyle/>
            <a:p>
              <a:pPr marL="0" lvl="1"/>
              <a:r>
                <a:rPr lang="sk-SK" sz="1000" b="1" dirty="0">
                  <a:solidFill>
                    <a:schemeClr val="tx2"/>
                  </a:solidFill>
                  <a:hlinkClick r:id="rId6"/>
                </a:rPr>
                <a:t>SIEŤ ENTERPRISE EUROPE NETWORK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44A8D296-5F3C-DB47-A5D0-BB3F64285963}"/>
                </a:ext>
              </a:extLst>
            </p:cNvPr>
            <p:cNvSpPr txBox="1"/>
            <p:nvPr/>
          </p:nvSpPr>
          <p:spPr>
            <a:xfrm>
              <a:off x="6846768" y="3812760"/>
              <a:ext cx="1579102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noAutofit/>
            </a:bodyPr>
            <a:lstStyle/>
            <a:p>
              <a:pPr marL="0" lvl="1"/>
              <a:r>
                <a:rPr lang="sk-SK" sz="1000" b="1" dirty="0">
                  <a:solidFill>
                    <a:schemeClr val="tx2"/>
                  </a:solidFill>
                  <a:hlinkClick r:id="rId7"/>
                </a:rPr>
                <a:t>MEDIÁLNI PARTNERI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AEB49CE0-8E5B-5740-9760-F7DDF391014A}"/>
                </a:ext>
              </a:extLst>
            </p:cNvPr>
            <p:cNvSpPr txBox="1"/>
            <p:nvPr/>
          </p:nvSpPr>
          <p:spPr>
            <a:xfrm>
              <a:off x="6473745" y="3033229"/>
              <a:ext cx="1261852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noAutofit/>
            </a:bodyPr>
            <a:lstStyle/>
            <a:p>
              <a:pPr marL="0" lvl="1"/>
              <a:r>
                <a:rPr lang="sk-SK" sz="1000" b="1" dirty="0">
                  <a:solidFill>
                    <a:schemeClr val="tx2"/>
                  </a:solidFill>
                  <a:hlinkClick r:id="rId8"/>
                </a:rPr>
                <a:t>INŠTITÚCIE EÚ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D6367E99-029F-9341-890E-FF4C19640AD9}"/>
                </a:ext>
              </a:extLst>
            </p:cNvPr>
            <p:cNvSpPr txBox="1"/>
            <p:nvPr/>
          </p:nvSpPr>
          <p:spPr>
            <a:xfrm>
              <a:off x="3323390" y="3850645"/>
              <a:ext cx="2311603" cy="340270"/>
            </a:xfrm>
            <a:prstGeom prst="roundRect">
              <a:avLst>
                <a:gd name="adj" fmla="val 50000"/>
              </a:avLst>
            </a:prstGeom>
            <a:solidFill>
              <a:srgbClr val="E64715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noAutofit/>
            </a:bodyPr>
            <a:lstStyle/>
            <a:p>
              <a:pPr algn="ctr"/>
              <a:r>
                <a:rPr lang="sk-SK" sz="1000" b="1" dirty="0">
                  <a:solidFill>
                    <a:schemeClr val="tx2"/>
                  </a:solidFill>
                  <a:latin typeface="+mj-lt"/>
                  <a:ea typeface="+mj-ea"/>
                  <a:hlinkClick r:id="rId9"/>
                </a:rPr>
                <a:t>NÁRODNÉ KONTAKTNÉ MIESTA</a:t>
              </a:r>
              <a:br>
                <a:rPr lang="fr-FR" sz="1000" b="1" dirty="0">
                  <a:solidFill>
                    <a:schemeClr val="tx2"/>
                  </a:solidFill>
                  <a:latin typeface="+mj-lt"/>
                  <a:ea typeface="+mj-ea"/>
                  <a:hlinkClick r:id="rId9"/>
                </a:rPr>
              </a:br>
              <a:r>
                <a:rPr lang="sk-SK" sz="1000" b="1" dirty="0">
                  <a:solidFill>
                    <a:schemeClr val="tx2"/>
                  </a:solidFill>
                  <a:latin typeface="+mj-lt"/>
                  <a:ea typeface="+mj-ea"/>
                  <a:hlinkClick r:id="rId9"/>
                </a:rPr>
                <a:t>AGENTÚRY EU-OSHA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B247956C-04DA-0F41-9857-E431205F6850}"/>
                </a:ext>
              </a:extLst>
            </p:cNvPr>
            <p:cNvSpPr txBox="1"/>
            <p:nvPr/>
          </p:nvSpPr>
          <p:spPr>
            <a:xfrm>
              <a:off x="843625" y="1968900"/>
              <a:ext cx="1285016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noAutofit/>
            </a:bodyPr>
            <a:lstStyle/>
            <a:p>
              <a:pPr marL="0" lvl="1"/>
              <a:r>
                <a:rPr lang="sk-SK" sz="1000" b="1" dirty="0">
                  <a:solidFill>
                    <a:schemeClr val="tx2"/>
                  </a:solidFill>
                  <a:hlinkClick r:id="rId10"/>
                </a:rPr>
                <a:t>AGENTÚRY EÚ</a:t>
              </a:r>
              <a:endParaRPr lang="sk-SK" sz="1000" b="1" dirty="0">
                <a:solidFill>
                  <a:schemeClr val="tx2"/>
                </a:solidFill>
                <a:hlinkClick r:id="rId11"/>
              </a:endParaRPr>
            </a:p>
          </p:txBody>
        </p:sp>
        <p:cxnSp>
          <p:nvCxnSpPr>
            <p:cNvPr id="23" name="Connettore 1 22">
              <a:extLst>
                <a:ext uri="{FF2B5EF4-FFF2-40B4-BE49-F238E27FC236}">
                  <a16:creationId xmlns:a16="http://schemas.microsoft.com/office/drawing/2014/main" id="{AC8FD8DA-257C-2148-BD25-C643C79C9ECD}"/>
                </a:ext>
              </a:extLst>
            </p:cNvPr>
            <p:cNvCxnSpPr>
              <a:cxnSpLocks/>
              <a:stCxn id="14" idx="3"/>
              <a:endCxn id="15" idx="1"/>
            </p:cNvCxnSpPr>
            <p:nvPr/>
          </p:nvCxnSpPr>
          <p:spPr>
            <a:xfrm flipH="1" flipV="1">
              <a:off x="1500513" y="1367095"/>
              <a:ext cx="6925357" cy="2615800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>
              <a:extLst>
                <a:ext uri="{FF2B5EF4-FFF2-40B4-BE49-F238E27FC236}">
                  <a16:creationId xmlns:a16="http://schemas.microsoft.com/office/drawing/2014/main" id="{A3172512-8AFE-8842-926B-C0CA9FCC6343}"/>
                </a:ext>
              </a:extLst>
            </p:cNvPr>
            <p:cNvCxnSpPr>
              <a:cxnSpLocks/>
              <a:stCxn id="14" idx="2"/>
              <a:endCxn id="18" idx="0"/>
            </p:cNvCxnSpPr>
            <p:nvPr/>
          </p:nvCxnSpPr>
          <p:spPr>
            <a:xfrm flipH="1" flipV="1">
              <a:off x="1486133" y="1968900"/>
              <a:ext cx="6150186" cy="2184130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>
              <a:extLst>
                <a:ext uri="{FF2B5EF4-FFF2-40B4-BE49-F238E27FC236}">
                  <a16:creationId xmlns:a16="http://schemas.microsoft.com/office/drawing/2014/main" id="{566F63BB-99E1-8B4D-9812-E8B9C80FCC6C}"/>
                </a:ext>
              </a:extLst>
            </p:cNvPr>
            <p:cNvCxnSpPr>
              <a:cxnSpLocks/>
              <a:stCxn id="14" idx="2"/>
              <a:endCxn id="9" idx="3"/>
            </p:cNvCxnSpPr>
            <p:nvPr/>
          </p:nvCxnSpPr>
          <p:spPr>
            <a:xfrm flipH="1" flipV="1">
              <a:off x="5634993" y="4020780"/>
              <a:ext cx="2001326" cy="132250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>
              <a:extLst>
                <a:ext uri="{FF2B5EF4-FFF2-40B4-BE49-F238E27FC236}">
                  <a16:creationId xmlns:a16="http://schemas.microsoft.com/office/drawing/2014/main" id="{560FC124-6F04-1747-A0FB-80B2B4C898B0}"/>
                </a:ext>
              </a:extLst>
            </p:cNvPr>
            <p:cNvCxnSpPr>
              <a:cxnSpLocks/>
              <a:stCxn id="14" idx="2"/>
              <a:endCxn id="13" idx="0"/>
            </p:cNvCxnSpPr>
            <p:nvPr/>
          </p:nvCxnSpPr>
          <p:spPr>
            <a:xfrm flipH="1" flipV="1">
              <a:off x="1668711" y="3113053"/>
              <a:ext cx="5967608" cy="1039977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>
              <a:extLst>
                <a:ext uri="{FF2B5EF4-FFF2-40B4-BE49-F238E27FC236}">
                  <a16:creationId xmlns:a16="http://schemas.microsoft.com/office/drawing/2014/main" id="{DCB0C9FC-8AB2-7D43-9071-924EE8BE2990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 flipH="1">
              <a:off x="1668711" y="1461825"/>
              <a:ext cx="4829570" cy="1651228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>
              <a:extLst>
                <a:ext uri="{FF2B5EF4-FFF2-40B4-BE49-F238E27FC236}">
                  <a16:creationId xmlns:a16="http://schemas.microsoft.com/office/drawing/2014/main" id="{6113E36D-D350-1A4C-A58F-802871DA16EE}"/>
                </a:ext>
              </a:extLst>
            </p:cNvPr>
            <p:cNvCxnSpPr>
              <a:cxnSpLocks/>
              <a:stCxn id="17" idx="1"/>
              <a:endCxn id="13" idx="0"/>
            </p:cNvCxnSpPr>
            <p:nvPr/>
          </p:nvCxnSpPr>
          <p:spPr>
            <a:xfrm flipH="1" flipV="1">
              <a:off x="1668711" y="3113053"/>
              <a:ext cx="4805034" cy="90311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>
              <a:extLst>
                <a:ext uri="{FF2B5EF4-FFF2-40B4-BE49-F238E27FC236}">
                  <a16:creationId xmlns:a16="http://schemas.microsoft.com/office/drawing/2014/main" id="{8EEEBDB2-2583-7342-B54E-B88BB61451E2}"/>
                </a:ext>
              </a:extLst>
            </p:cNvPr>
            <p:cNvCxnSpPr>
              <a:cxnSpLocks/>
              <a:stCxn id="15" idx="1"/>
              <a:endCxn id="13" idx="0"/>
            </p:cNvCxnSpPr>
            <p:nvPr/>
          </p:nvCxnSpPr>
          <p:spPr>
            <a:xfrm>
              <a:off x="1500513" y="1367095"/>
              <a:ext cx="168198" cy="1745958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>
              <a:extLst>
                <a:ext uri="{FF2B5EF4-FFF2-40B4-BE49-F238E27FC236}">
                  <a16:creationId xmlns:a16="http://schemas.microsoft.com/office/drawing/2014/main" id="{7EADE142-57C2-B444-8C62-99D42B1FF70B}"/>
                </a:ext>
              </a:extLst>
            </p:cNvPr>
            <p:cNvCxnSpPr>
              <a:cxnSpLocks/>
              <a:stCxn id="12" idx="1"/>
              <a:endCxn id="14" idx="3"/>
            </p:cNvCxnSpPr>
            <p:nvPr/>
          </p:nvCxnSpPr>
          <p:spPr>
            <a:xfrm>
              <a:off x="5360242" y="1291690"/>
              <a:ext cx="3065628" cy="2691205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>
              <a:extLst>
                <a:ext uri="{FF2B5EF4-FFF2-40B4-BE49-F238E27FC236}">
                  <a16:creationId xmlns:a16="http://schemas.microsoft.com/office/drawing/2014/main" id="{3D9F1B33-5D75-8E44-94E6-F2C07A95008E}"/>
                </a:ext>
              </a:extLst>
            </p:cNvPr>
            <p:cNvCxnSpPr>
              <a:cxnSpLocks/>
              <a:stCxn id="12" idx="1"/>
              <a:endCxn id="18" idx="3"/>
            </p:cNvCxnSpPr>
            <p:nvPr/>
          </p:nvCxnSpPr>
          <p:spPr>
            <a:xfrm flipH="1">
              <a:off x="2128641" y="1291690"/>
              <a:ext cx="3231601" cy="847345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>
              <a:extLst>
                <a:ext uri="{FF2B5EF4-FFF2-40B4-BE49-F238E27FC236}">
                  <a16:creationId xmlns:a16="http://schemas.microsoft.com/office/drawing/2014/main" id="{68290C8D-D0EE-4542-B586-A4ABC370A90B}"/>
                </a:ext>
              </a:extLst>
            </p:cNvPr>
            <p:cNvCxnSpPr>
              <a:cxnSpLocks/>
              <a:stCxn id="18" idx="2"/>
              <a:endCxn id="9" idx="0"/>
            </p:cNvCxnSpPr>
            <p:nvPr/>
          </p:nvCxnSpPr>
          <p:spPr>
            <a:xfrm>
              <a:off x="1486133" y="2309170"/>
              <a:ext cx="2993059" cy="1541475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>
              <a:extLst>
                <a:ext uri="{FF2B5EF4-FFF2-40B4-BE49-F238E27FC236}">
                  <a16:creationId xmlns:a16="http://schemas.microsoft.com/office/drawing/2014/main" id="{A5864B9C-6A13-EB47-A96C-0E7B54F5B9D2}"/>
                </a:ext>
              </a:extLst>
            </p:cNvPr>
            <p:cNvCxnSpPr>
              <a:cxnSpLocks/>
              <a:stCxn id="9" idx="3"/>
              <a:endCxn id="13" idx="0"/>
            </p:cNvCxnSpPr>
            <p:nvPr/>
          </p:nvCxnSpPr>
          <p:spPr>
            <a:xfrm flipH="1" flipV="1">
              <a:off x="1668711" y="3113053"/>
              <a:ext cx="3966282" cy="907727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>
              <a:extLst>
                <a:ext uri="{FF2B5EF4-FFF2-40B4-BE49-F238E27FC236}">
                  <a16:creationId xmlns:a16="http://schemas.microsoft.com/office/drawing/2014/main" id="{A9DBF00D-CA07-7D41-8544-F64103B7E8CC}"/>
                </a:ext>
              </a:extLst>
            </p:cNvPr>
            <p:cNvCxnSpPr>
              <a:cxnSpLocks/>
              <a:stCxn id="12" idx="2"/>
              <a:endCxn id="17" idx="0"/>
            </p:cNvCxnSpPr>
            <p:nvPr/>
          </p:nvCxnSpPr>
          <p:spPr>
            <a:xfrm>
              <a:off x="6498281" y="1461825"/>
              <a:ext cx="606390" cy="1571404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>
              <a:extLst>
                <a:ext uri="{FF2B5EF4-FFF2-40B4-BE49-F238E27FC236}">
                  <a16:creationId xmlns:a16="http://schemas.microsoft.com/office/drawing/2014/main" id="{D1BF0A2B-2AB9-9643-8EC9-6D0B8CA4C9E7}"/>
                </a:ext>
              </a:extLst>
            </p:cNvPr>
            <p:cNvCxnSpPr>
              <a:cxnSpLocks/>
              <a:stCxn id="17" idx="2"/>
              <a:endCxn id="15" idx="0"/>
            </p:cNvCxnSpPr>
            <p:nvPr/>
          </p:nvCxnSpPr>
          <p:spPr>
            <a:xfrm flipH="1" flipV="1">
              <a:off x="2861358" y="1196960"/>
              <a:ext cx="4243313" cy="2176539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>
              <a:extLst>
                <a:ext uri="{FF2B5EF4-FFF2-40B4-BE49-F238E27FC236}">
                  <a16:creationId xmlns:a16="http://schemas.microsoft.com/office/drawing/2014/main" id="{D389B7E2-1AF1-DD4D-B5D9-21EDD2284F4A}"/>
                </a:ext>
              </a:extLst>
            </p:cNvPr>
            <p:cNvCxnSpPr>
              <a:cxnSpLocks/>
              <a:stCxn id="17" idx="1"/>
              <a:endCxn id="18" idx="3"/>
            </p:cNvCxnSpPr>
            <p:nvPr/>
          </p:nvCxnSpPr>
          <p:spPr>
            <a:xfrm flipH="1" flipV="1">
              <a:off x="2128641" y="2139035"/>
              <a:ext cx="4345104" cy="1064329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>
              <a:extLst>
                <a:ext uri="{FF2B5EF4-FFF2-40B4-BE49-F238E27FC236}">
                  <a16:creationId xmlns:a16="http://schemas.microsoft.com/office/drawing/2014/main" id="{8B6350D5-AF91-5143-8239-3C9C22AE3CA3}"/>
                </a:ext>
              </a:extLst>
            </p:cNvPr>
            <p:cNvCxnSpPr>
              <a:cxnSpLocks/>
              <a:stCxn id="15" idx="1"/>
              <a:endCxn id="9" idx="3"/>
            </p:cNvCxnSpPr>
            <p:nvPr/>
          </p:nvCxnSpPr>
          <p:spPr>
            <a:xfrm>
              <a:off x="1500513" y="1367095"/>
              <a:ext cx="4134480" cy="2653685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>
              <a:extLst>
                <a:ext uri="{FF2B5EF4-FFF2-40B4-BE49-F238E27FC236}">
                  <a16:creationId xmlns:a16="http://schemas.microsoft.com/office/drawing/2014/main" id="{1ECF7AB8-5737-FF43-B444-77C902E711EA}"/>
                </a:ext>
              </a:extLst>
            </p:cNvPr>
            <p:cNvCxnSpPr>
              <a:cxnSpLocks/>
              <a:stCxn id="17" idx="1"/>
              <a:endCxn id="9" idx="3"/>
            </p:cNvCxnSpPr>
            <p:nvPr/>
          </p:nvCxnSpPr>
          <p:spPr>
            <a:xfrm flipH="1">
              <a:off x="5634993" y="3203364"/>
              <a:ext cx="838752" cy="817416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>
              <a:extLst>
                <a:ext uri="{FF2B5EF4-FFF2-40B4-BE49-F238E27FC236}">
                  <a16:creationId xmlns:a16="http://schemas.microsoft.com/office/drawing/2014/main" id="{2A87ABBD-2018-D44A-9A6A-BC52F02887DC}"/>
                </a:ext>
              </a:extLst>
            </p:cNvPr>
            <p:cNvCxnSpPr>
              <a:cxnSpLocks/>
              <a:stCxn id="12" idx="2"/>
              <a:endCxn id="9" idx="3"/>
            </p:cNvCxnSpPr>
            <p:nvPr/>
          </p:nvCxnSpPr>
          <p:spPr>
            <a:xfrm flipH="1">
              <a:off x="5634993" y="1461825"/>
              <a:ext cx="863288" cy="2558955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>
              <a:extLst>
                <a:ext uri="{FF2B5EF4-FFF2-40B4-BE49-F238E27FC236}">
                  <a16:creationId xmlns:a16="http://schemas.microsoft.com/office/drawing/2014/main" id="{6EB6CC5A-6A9F-D945-8A02-4C1973739C3B}"/>
                </a:ext>
              </a:extLst>
            </p:cNvPr>
            <p:cNvCxnSpPr>
              <a:cxnSpLocks/>
              <a:stCxn id="18" idx="3"/>
              <a:endCxn id="15" idx="1"/>
            </p:cNvCxnSpPr>
            <p:nvPr/>
          </p:nvCxnSpPr>
          <p:spPr>
            <a:xfrm flipH="1" flipV="1">
              <a:off x="1500513" y="1367095"/>
              <a:ext cx="628128" cy="771940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>
              <a:extLst>
                <a:ext uri="{FF2B5EF4-FFF2-40B4-BE49-F238E27FC236}">
                  <a16:creationId xmlns:a16="http://schemas.microsoft.com/office/drawing/2014/main" id="{9E594586-F18B-C945-B1A4-4ADC46250C2D}"/>
                </a:ext>
              </a:extLst>
            </p:cNvPr>
            <p:cNvCxnSpPr>
              <a:cxnSpLocks/>
              <a:stCxn id="14" idx="3"/>
              <a:endCxn id="17" idx="1"/>
            </p:cNvCxnSpPr>
            <p:nvPr/>
          </p:nvCxnSpPr>
          <p:spPr>
            <a:xfrm flipH="1" flipV="1">
              <a:off x="6473745" y="3203364"/>
              <a:ext cx="1952125" cy="779531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CasellaDiTesto 16">
            <a:extLst>
              <a:ext uri="{FF2B5EF4-FFF2-40B4-BE49-F238E27FC236}">
                <a16:creationId xmlns:a16="http://schemas.microsoft.com/office/drawing/2014/main" id="{838F6CDB-F59A-4036-91E8-F0F4F6DAB7E6}"/>
              </a:ext>
            </a:extLst>
          </p:cNvPr>
          <p:cNvSpPr txBox="1"/>
          <p:nvPr/>
        </p:nvSpPr>
        <p:spPr>
          <a:xfrm>
            <a:off x="5802013" y="2116667"/>
            <a:ext cx="2514277" cy="340270"/>
          </a:xfrm>
          <a:prstGeom prst="roundRect">
            <a:avLst>
              <a:gd name="adj" fmla="val 50000"/>
            </a:avLst>
          </a:prstGeom>
          <a:solidFill>
            <a:srgbClr val="ACC700">
              <a:alpha val="40000"/>
            </a:srgbClr>
          </a:solidFill>
        </p:spPr>
        <p:txBody>
          <a:bodyPr wrap="none" lIns="108000" tIns="36000" rIns="108000" bIns="36000" rtlCol="0" anchor="ctr" anchorCtr="0">
            <a:spAutoFit/>
          </a:bodyPr>
          <a:lstStyle/>
          <a:p>
            <a:pPr marL="0" lvl="1"/>
            <a:r>
              <a:rPr lang="en-GB" sz="1100" b="1" dirty="0">
                <a:solidFill>
                  <a:schemeClr val="tx2"/>
                </a:solidFill>
                <a:hlinkClick r:id="rId12"/>
              </a:rPr>
              <a:t>ZÁSTUPCU PROJEKTU OSHVET</a:t>
            </a:r>
            <a:endParaRPr lang="en-GB" sz="11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FE8345CC-8486-448B-9E46-1E746CE254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72" y="2301422"/>
            <a:ext cx="2961498" cy="75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7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1745"/>
            <a:ext cx="7559873" cy="640690"/>
          </a:xfrm>
        </p:spPr>
        <p:txBody>
          <a:bodyPr lIns="0" tIns="0" rIns="0" bIns="0"/>
          <a:lstStyle/>
          <a:p>
            <a:r>
              <a:rPr lang="sk-SK" sz="2400"/>
              <a:t>Zdroje kampane</a:t>
            </a:r>
          </a:p>
        </p:txBody>
      </p:sp>
      <p:sp>
        <p:nvSpPr>
          <p:cNvPr id="54" name="TextBox 3">
            <a:extLst>
              <a:ext uri="{FF2B5EF4-FFF2-40B4-BE49-F238E27FC236}">
                <a16:creationId xmlns:a16="http://schemas.microsoft.com/office/drawing/2014/main" id="{641A4D49-063B-2945-873E-FABD123404C8}"/>
              </a:ext>
            </a:extLst>
          </p:cNvPr>
          <p:cNvSpPr txBox="1"/>
          <p:nvPr/>
        </p:nvSpPr>
        <p:spPr>
          <a:xfrm>
            <a:off x="279730" y="2460470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k-SK" sz="1200" b="1">
                <a:solidFill>
                  <a:schemeClr val="accent1"/>
                </a:solidFill>
                <a:cs typeface="Trebuchet MS"/>
                <a:hlinkClick r:id="rId3"/>
              </a:rPr>
              <a:t>Publikácie</a:t>
            </a:r>
          </a:p>
        </p:txBody>
      </p:sp>
      <p:sp>
        <p:nvSpPr>
          <p:cNvPr id="57" name="TextBox 3">
            <a:extLst>
              <a:ext uri="{FF2B5EF4-FFF2-40B4-BE49-F238E27FC236}">
                <a16:creationId xmlns:a16="http://schemas.microsoft.com/office/drawing/2014/main" id="{98F7926A-C38F-3B49-82B8-FF6177DDCDBE}"/>
              </a:ext>
            </a:extLst>
          </p:cNvPr>
          <p:cNvSpPr txBox="1"/>
          <p:nvPr/>
        </p:nvSpPr>
        <p:spPr>
          <a:xfrm>
            <a:off x="1972872" y="2460470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k-SK" sz="1200" b="1">
                <a:solidFill>
                  <a:schemeClr val="accent1"/>
                </a:solidFill>
                <a:cs typeface="Trebuchet MS"/>
                <a:hlinkClick r:id="rId4"/>
              </a:rPr>
              <a:t>Materiály kampane</a:t>
            </a:r>
          </a:p>
        </p:txBody>
      </p:sp>
      <p:sp>
        <p:nvSpPr>
          <p:cNvPr id="60" name="TextBox 3">
            <a:extLst>
              <a:ext uri="{FF2B5EF4-FFF2-40B4-BE49-F238E27FC236}">
                <a16:creationId xmlns:a16="http://schemas.microsoft.com/office/drawing/2014/main" id="{690F9809-BB40-C341-ACC1-FEAA13662006}"/>
              </a:ext>
            </a:extLst>
          </p:cNvPr>
          <p:cNvSpPr txBox="1"/>
          <p:nvPr/>
        </p:nvSpPr>
        <p:spPr>
          <a:xfrm>
            <a:off x="3666014" y="2454073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k-SK" sz="1200" b="1">
                <a:solidFill>
                  <a:schemeClr val="accent1"/>
                </a:solidFill>
                <a:cs typeface="Trebuchet MS"/>
                <a:hlinkClick r:id="rId5"/>
              </a:rPr>
              <a:t>Súbor nástrojov kampane</a:t>
            </a:r>
          </a:p>
        </p:txBody>
      </p:sp>
      <p:sp>
        <p:nvSpPr>
          <p:cNvPr id="63" name="TextBox 3">
            <a:extLst>
              <a:ext uri="{FF2B5EF4-FFF2-40B4-BE49-F238E27FC236}">
                <a16:creationId xmlns:a16="http://schemas.microsoft.com/office/drawing/2014/main" id="{1B5927A5-70D5-844A-ADD7-76625FDD4CB4}"/>
              </a:ext>
            </a:extLst>
          </p:cNvPr>
          <p:cNvSpPr txBox="1"/>
          <p:nvPr/>
        </p:nvSpPr>
        <p:spPr>
          <a:xfrm>
            <a:off x="7167460" y="2454073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k-SK" sz="1200" b="1">
                <a:solidFill>
                  <a:schemeClr val="accent1"/>
                </a:solidFill>
                <a:cs typeface="Trebuchet MS"/>
                <a:hlinkClick r:id="rId6"/>
              </a:rPr>
              <a:t>Filmy o Napovi</a:t>
            </a:r>
          </a:p>
        </p:txBody>
      </p:sp>
      <p:sp>
        <p:nvSpPr>
          <p:cNvPr id="66" name="TextBox 3">
            <a:extLst>
              <a:ext uri="{FF2B5EF4-FFF2-40B4-BE49-F238E27FC236}">
                <a16:creationId xmlns:a16="http://schemas.microsoft.com/office/drawing/2014/main" id="{252EDFDC-DD85-7B4D-A2E4-5EE3AD9119D0}"/>
              </a:ext>
            </a:extLst>
          </p:cNvPr>
          <p:cNvSpPr txBox="1"/>
          <p:nvPr/>
        </p:nvSpPr>
        <p:spPr>
          <a:xfrm>
            <a:off x="828685" y="4175665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k-SK" sz="1200" b="1">
                <a:solidFill>
                  <a:schemeClr val="accent1"/>
                </a:solidFill>
                <a:cs typeface="Trebuchet MS"/>
                <a:hlinkClick r:id="rId7"/>
              </a:rPr>
              <a:t>OSHwiki</a:t>
            </a:r>
          </a:p>
        </p:txBody>
      </p:sp>
      <p:sp>
        <p:nvSpPr>
          <p:cNvPr id="67" name="Rettangolo con angoli arrotondati 66">
            <a:hlinkClick r:id="rId8"/>
            <a:extLst>
              <a:ext uri="{FF2B5EF4-FFF2-40B4-BE49-F238E27FC236}">
                <a16:creationId xmlns:a16="http://schemas.microsoft.com/office/drawing/2014/main" id="{393E5697-88AB-1543-84E9-545014E09E6E}"/>
              </a:ext>
            </a:extLst>
          </p:cNvPr>
          <p:cNvSpPr/>
          <p:nvPr/>
        </p:nvSpPr>
        <p:spPr>
          <a:xfrm>
            <a:off x="942583" y="3067234"/>
            <a:ext cx="1440000" cy="97342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TextBox 3">
            <a:extLst>
              <a:ext uri="{FF2B5EF4-FFF2-40B4-BE49-F238E27FC236}">
                <a16:creationId xmlns:a16="http://schemas.microsoft.com/office/drawing/2014/main" id="{2DCF56B5-47AC-8B49-9297-751FD8A12126}"/>
              </a:ext>
            </a:extLst>
          </p:cNvPr>
          <p:cNvSpPr txBox="1"/>
          <p:nvPr/>
        </p:nvSpPr>
        <p:spPr>
          <a:xfrm>
            <a:off x="5363611" y="2454073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k-SK" sz="1200" b="1">
                <a:solidFill>
                  <a:schemeClr val="accent1"/>
                </a:solidFill>
                <a:cs typeface="Trebuchet MS"/>
                <a:hlinkClick r:id="rId10"/>
              </a:rPr>
              <a:t>Balíček pre sociálne médiá</a:t>
            </a:r>
          </a:p>
        </p:txBody>
      </p:sp>
      <p:sp>
        <p:nvSpPr>
          <p:cNvPr id="72" name="TextBox 3">
            <a:extLst>
              <a:ext uri="{FF2B5EF4-FFF2-40B4-BE49-F238E27FC236}">
                <a16:creationId xmlns:a16="http://schemas.microsoft.com/office/drawing/2014/main" id="{7C00CD0A-98F9-CB49-9F1F-1D053DD78889}"/>
              </a:ext>
            </a:extLst>
          </p:cNvPr>
          <p:cNvSpPr txBox="1"/>
          <p:nvPr/>
        </p:nvSpPr>
        <p:spPr>
          <a:xfrm>
            <a:off x="2576095" y="4166652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k-SK" sz="1200" b="1">
                <a:solidFill>
                  <a:schemeClr val="accent1"/>
                </a:solidFill>
                <a:cs typeface="Trebuchet MS"/>
                <a:hlinkClick r:id="rId11"/>
              </a:rPr>
              <a:t>Prípadové štúdie</a:t>
            </a:r>
          </a:p>
        </p:txBody>
      </p:sp>
      <p:sp>
        <p:nvSpPr>
          <p:cNvPr id="75" name="TextBox 3">
            <a:extLst>
              <a:ext uri="{FF2B5EF4-FFF2-40B4-BE49-F238E27FC236}">
                <a16:creationId xmlns:a16="http://schemas.microsoft.com/office/drawing/2014/main" id="{64E9984E-5735-8C4C-BC73-6A6C18D88CCB}"/>
              </a:ext>
            </a:extLst>
          </p:cNvPr>
          <p:cNvSpPr txBox="1"/>
          <p:nvPr/>
        </p:nvSpPr>
        <p:spPr>
          <a:xfrm>
            <a:off x="4235733" y="4170262"/>
            <a:ext cx="1667796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k-SK" sz="1200" b="1">
                <a:solidFill>
                  <a:schemeClr val="accent1"/>
                </a:solidFill>
                <a:cs typeface="Trebuchet MS"/>
                <a:hlinkClick r:id="rId12"/>
              </a:rPr>
              <a:t>Právne predpisy a nariadenia</a:t>
            </a:r>
          </a:p>
        </p:txBody>
      </p:sp>
      <p:sp>
        <p:nvSpPr>
          <p:cNvPr id="76" name="Rettangolo con angoli arrotondati 75">
            <a:hlinkClick r:id="rId13"/>
            <a:extLst>
              <a:ext uri="{FF2B5EF4-FFF2-40B4-BE49-F238E27FC236}">
                <a16:creationId xmlns:a16="http://schemas.microsoft.com/office/drawing/2014/main" id="{64EB01B3-5F3C-DC4B-97C3-0F5BE824D861}"/>
              </a:ext>
            </a:extLst>
          </p:cNvPr>
          <p:cNvSpPr/>
          <p:nvPr/>
        </p:nvSpPr>
        <p:spPr>
          <a:xfrm>
            <a:off x="4355976" y="3067234"/>
            <a:ext cx="1440000" cy="973423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70" y="1326326"/>
            <a:ext cx="1440000" cy="972000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18506"/>
            <a:ext cx="1441264" cy="973423"/>
          </a:xfrm>
          <a:prstGeom prst="rect">
            <a:avLst/>
          </a:prstGeom>
          <a:blipFill>
            <a:blip r:embed="rId18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83" y="3068657"/>
            <a:ext cx="1440000" cy="972000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49" y="3067234"/>
            <a:ext cx="1440000" cy="972000"/>
          </a:xfrm>
          <a:prstGeom prst="rect">
            <a:avLst/>
          </a:prstGeom>
          <a:blipFill>
            <a:blip r:embed="rId18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sp>
        <p:nvSpPr>
          <p:cNvPr id="25" name="TextBox 3">
            <a:extLst>
              <a:ext uri="{FF2B5EF4-FFF2-40B4-BE49-F238E27FC236}">
                <a16:creationId xmlns:a16="http://schemas.microsoft.com/office/drawing/2014/main" id="{64E9984E-5735-8C4C-BC73-6A6C18D88CCB}"/>
              </a:ext>
            </a:extLst>
          </p:cNvPr>
          <p:cNvSpPr txBox="1"/>
          <p:nvPr/>
        </p:nvSpPr>
        <p:spPr>
          <a:xfrm>
            <a:off x="5974985" y="4225575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k-SK" sz="1200" b="1">
                <a:solidFill>
                  <a:schemeClr val="accent1"/>
                </a:solidFill>
                <a:cs typeface="Trebuchet MS"/>
                <a:hlinkClick r:id="rId21"/>
              </a:rPr>
              <a:t>Infografika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2"/>
          <a:stretch>
            <a:fillRect/>
          </a:stretch>
        </p:blipFill>
        <p:spPr>
          <a:xfrm>
            <a:off x="407037" y="1326326"/>
            <a:ext cx="1440000" cy="972000"/>
          </a:xfrm>
          <a:prstGeom prst="rect">
            <a:avLst/>
          </a:prstGeom>
          <a:ln w="38100">
            <a:solidFill>
              <a:srgbClr val="ACC700"/>
            </a:solidFill>
          </a:ln>
        </p:spPr>
      </p:pic>
      <p:pic>
        <p:nvPicPr>
          <p:cNvPr id="21" name="Picture 20" descr="A cartoon of a person holding a megaphone&#10;&#10;Description automatically generated">
            <a:extLst>
              <a:ext uri="{FF2B5EF4-FFF2-40B4-BE49-F238E27FC236}">
                <a16:creationId xmlns:a16="http://schemas.microsoft.com/office/drawing/2014/main" id="{6831E21C-B853-4FAB-BFA1-9EED208DD8D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434" y="1303870"/>
            <a:ext cx="1516939" cy="1001180"/>
          </a:xfrm>
          <a:prstGeom prst="rect">
            <a:avLst/>
          </a:prstGeom>
          <a:blipFill>
            <a:blip r:embed="rId24"/>
            <a:stretch>
              <a:fillRect/>
            </a:stretch>
          </a:blipFill>
          <a:ln w="38100">
            <a:solidFill>
              <a:srgbClr val="ACC700"/>
            </a:solidFill>
          </a:ln>
          <a:effectLst/>
        </p:spPr>
      </p:pic>
      <p:pic>
        <p:nvPicPr>
          <p:cNvPr id="22" name="Picture 21" descr="A blue robot arm with a person holding a blue object&#10;&#10;Description automatically generated">
            <a:extLst>
              <a:ext uri="{FF2B5EF4-FFF2-40B4-BE49-F238E27FC236}">
                <a16:creationId xmlns:a16="http://schemas.microsoft.com/office/drawing/2014/main" id="{56A6AF47-3FCE-407B-9BFA-CF9EBBAFAB5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31" y="1308823"/>
            <a:ext cx="1516939" cy="1007148"/>
          </a:xfrm>
          <a:prstGeom prst="rect">
            <a:avLst/>
          </a:prstGeom>
          <a:blipFill>
            <a:blip r:embed="rId24"/>
            <a:stretch>
              <a:fillRect/>
            </a:stretch>
          </a:blipFill>
          <a:ln w="38100">
            <a:solidFill>
              <a:srgbClr val="ACC7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074239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39" y="133305"/>
            <a:ext cx="7481935" cy="369332"/>
          </a:xfrm>
        </p:spPr>
        <p:txBody>
          <a:bodyPr lIns="0" tIns="0" rIns="0" bIns="0">
            <a:spAutoFit/>
          </a:bodyPr>
          <a:lstStyle/>
          <a:p>
            <a:r>
              <a:rPr lang="sk-SK" sz="2400"/>
              <a:t>Ako sa zapojiť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AACEA93C-4F34-8647-9D05-C55D7036EF4C}"/>
              </a:ext>
            </a:extLst>
          </p:cNvPr>
          <p:cNvSpPr txBox="1"/>
          <p:nvPr/>
        </p:nvSpPr>
        <p:spPr>
          <a:xfrm>
            <a:off x="539750" y="2193789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k-SK" sz="1200" b="1">
                <a:solidFill>
                  <a:schemeClr val="accent1"/>
                </a:solidFill>
                <a:cs typeface="Trebuchet MS"/>
                <a:hlinkClick r:id="rId3"/>
              </a:rPr>
              <a:t>Európsky týždeň</a:t>
            </a: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9E26C0B7-D8D4-1A45-8EF6-5E10DFF345A8}"/>
              </a:ext>
            </a:extLst>
          </p:cNvPr>
          <p:cNvSpPr txBox="1"/>
          <p:nvPr/>
        </p:nvSpPr>
        <p:spPr>
          <a:xfrm>
            <a:off x="2510363" y="2208402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k-SK" sz="1200" b="1">
                <a:solidFill>
                  <a:schemeClr val="accent1"/>
                </a:solidFill>
                <a:cs typeface="Trebuchet MS"/>
                <a:hlinkClick r:id="rId4"/>
              </a:rPr>
              <a:t>Partnerstvo v rámci kampane</a:t>
            </a: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BC3D7309-1FAD-C248-860C-FFF503EBA0D6}"/>
              </a:ext>
            </a:extLst>
          </p:cNvPr>
          <p:cNvSpPr txBox="1"/>
          <p:nvPr/>
        </p:nvSpPr>
        <p:spPr>
          <a:xfrm>
            <a:off x="4529665" y="2208402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k-SK" sz="1200" b="1">
                <a:solidFill>
                  <a:schemeClr val="accent1"/>
                </a:solidFill>
                <a:cs typeface="Trebuchet MS"/>
                <a:hlinkClick r:id="rId5"/>
              </a:rPr>
              <a:t>Cena za dobrú prax</a:t>
            </a: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C45F702A-F941-2242-B4CC-5E135CA46652}"/>
              </a:ext>
            </a:extLst>
          </p:cNvPr>
          <p:cNvSpPr txBox="1"/>
          <p:nvPr/>
        </p:nvSpPr>
        <p:spPr>
          <a:xfrm>
            <a:off x="6548967" y="2193789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k-SK" sz="1200" b="1">
                <a:solidFill>
                  <a:schemeClr val="accent1"/>
                </a:solidFill>
                <a:cs typeface="Trebuchet MS"/>
                <a:hlinkClick r:id="rId6"/>
              </a:rPr>
              <a:t>Súbor nástrojov kampane</a:t>
            </a:r>
          </a:p>
        </p:txBody>
      </p:sp>
      <p:sp>
        <p:nvSpPr>
          <p:cNvPr id="31" name="TextBox 3">
            <a:extLst>
              <a:ext uri="{FF2B5EF4-FFF2-40B4-BE49-F238E27FC236}">
                <a16:creationId xmlns:a16="http://schemas.microsoft.com/office/drawing/2014/main" id="{F682761C-A262-B542-A175-60A9B90879FF}"/>
              </a:ext>
            </a:extLst>
          </p:cNvPr>
          <p:cNvSpPr txBox="1"/>
          <p:nvPr/>
        </p:nvSpPr>
        <p:spPr>
          <a:xfrm>
            <a:off x="564005" y="3978455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k-SK" sz="1200" b="1">
                <a:solidFill>
                  <a:schemeClr val="accent1"/>
                </a:solidFill>
                <a:cs typeface="Trebuchet MS"/>
                <a:hlinkClick r:id="rId7"/>
              </a:rPr>
              <a:t>Materiály kampane</a:t>
            </a:r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id="{A218E24A-669C-8443-A2D1-EE4317507E6F}"/>
              </a:ext>
            </a:extLst>
          </p:cNvPr>
          <p:cNvSpPr txBox="1"/>
          <p:nvPr/>
        </p:nvSpPr>
        <p:spPr>
          <a:xfrm>
            <a:off x="4492787" y="3978455"/>
            <a:ext cx="166779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k-SK" sz="1200" b="1">
                <a:solidFill>
                  <a:schemeClr val="accent1"/>
                </a:solidFill>
                <a:cs typeface="Trebuchet MS"/>
                <a:hlinkClick r:id="rId8"/>
              </a:rPr>
              <a:t>Podujatia</a:t>
            </a: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D1F14980-EF38-9F43-BC06-25F35914E1E1}"/>
              </a:ext>
            </a:extLst>
          </p:cNvPr>
          <p:cNvSpPr txBox="1"/>
          <p:nvPr/>
        </p:nvSpPr>
        <p:spPr>
          <a:xfrm>
            <a:off x="6475212" y="3886122"/>
            <a:ext cx="1667796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k-SK" sz="1200" b="1">
                <a:solidFill>
                  <a:schemeClr val="accent1"/>
                </a:solidFill>
                <a:cs typeface="Trebuchet MS"/>
                <a:hlinkClick r:id="rId9"/>
              </a:rPr>
              <a:t>Osvedčenie o účasti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9149" y="3886122"/>
            <a:ext cx="1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u="sng" dirty="0">
                <a:solidFill>
                  <a:schemeClr val="accent1"/>
                </a:solidFill>
                <a:hlinkClick r:id="rId10"/>
              </a:rPr>
              <a:t>Balíček pre sociálne médiá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353" y="1091909"/>
            <a:ext cx="1441264" cy="973423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8" y="2821585"/>
            <a:ext cx="1440000" cy="97200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63" y="2821585"/>
            <a:ext cx="1440000" cy="97200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865" y="2821585"/>
            <a:ext cx="1440000" cy="97200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38100">
            <a:solidFill>
              <a:srgbClr val="ACC700"/>
            </a:solidFill>
          </a:ln>
        </p:spPr>
      </p:pic>
      <p:pic>
        <p:nvPicPr>
          <p:cNvPr id="9" name="Picture 8"/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4628360" y="1099047"/>
            <a:ext cx="1440000" cy="972000"/>
          </a:xfrm>
          <a:prstGeom prst="rect">
            <a:avLst/>
          </a:prstGeom>
          <a:ln w="38100">
            <a:solidFill>
              <a:srgbClr val="ACC700"/>
            </a:solidFill>
          </a:ln>
        </p:spPr>
      </p:pic>
      <p:sp>
        <p:nvSpPr>
          <p:cNvPr id="20" name="Rettangolo con angoli arrotondati 23">
            <a:hlinkClick r:id="rId18"/>
            <a:extLst>
              <a:ext uri="{FF2B5EF4-FFF2-40B4-BE49-F238E27FC236}">
                <a16:creationId xmlns:a16="http://schemas.microsoft.com/office/drawing/2014/main" id="{88DC6B87-13BB-4084-A4D1-FF7BC983F0AC}"/>
              </a:ext>
            </a:extLst>
          </p:cNvPr>
          <p:cNvSpPr/>
          <p:nvPr/>
        </p:nvSpPr>
        <p:spPr>
          <a:xfrm>
            <a:off x="564005" y="1095572"/>
            <a:ext cx="1558055" cy="973423"/>
          </a:xfrm>
          <a:prstGeom prst="roundRect">
            <a:avLst>
              <a:gd name="adj" fmla="val 0"/>
            </a:avLst>
          </a:prstGeom>
          <a:blipFill>
            <a:blip r:embed="rId14"/>
            <a:stretch>
              <a:fillRect l="1" r="-7044"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Picture 20" descr="A cartoon of a person holding a megaphone&#10;&#10;Description automatically generated">
            <a:extLst>
              <a:ext uri="{FF2B5EF4-FFF2-40B4-BE49-F238E27FC236}">
                <a16:creationId xmlns:a16="http://schemas.microsoft.com/office/drawing/2014/main" id="{201A174F-BE3B-4426-8E36-C7D5BCD544F7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1"/>
          <a:stretch/>
        </p:blipFill>
        <p:spPr>
          <a:xfrm>
            <a:off x="2661219" y="2816286"/>
            <a:ext cx="1428961" cy="983853"/>
          </a:xfrm>
          <a:prstGeom prst="rect">
            <a:avLst/>
          </a:prstGeom>
          <a:blipFill>
            <a:blip r:embed="rId20"/>
            <a:stretch>
              <a:fillRect/>
            </a:stretch>
          </a:blipFill>
          <a:ln w="38100">
            <a:solidFill>
              <a:srgbClr val="ACC700"/>
            </a:solidFill>
          </a:ln>
          <a:effectLst/>
        </p:spPr>
      </p:pic>
      <p:pic>
        <p:nvPicPr>
          <p:cNvPr id="22" name="Picture 21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C2622EB6-882E-4D17-A30F-4299C334A06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053" y="1095572"/>
            <a:ext cx="1454127" cy="965445"/>
          </a:xfrm>
          <a:prstGeom prst="rect">
            <a:avLst/>
          </a:prstGeom>
          <a:ln w="38100">
            <a:solidFill>
              <a:srgbClr val="ACC700"/>
            </a:solidFill>
          </a:ln>
        </p:spPr>
      </p:pic>
    </p:spTree>
    <p:extLst>
      <p:ext uri="{BB962C8B-B14F-4D97-AF65-F5344CB8AC3E}">
        <p14:creationId xmlns:p14="http://schemas.microsoft.com/office/powerpoint/2010/main" val="2497509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47988"/>
            <a:ext cx="7470124" cy="369332"/>
          </a:xfrm>
        </p:spPr>
        <p:txBody>
          <a:bodyPr lIns="0" tIns="0" rIns="0" bIns="0">
            <a:spAutoFit/>
          </a:bodyPr>
          <a:lstStyle/>
          <a:p>
            <a:r>
              <a:rPr lang="sk-SK" sz="2400">
                <a:solidFill>
                  <a:schemeClr val="accent1"/>
                </a:solidFill>
              </a:rPr>
              <a:t>Pridajte sa k nám bez ohľadu na bity a bajty!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873" y="856505"/>
            <a:ext cx="8481985" cy="3275256"/>
          </a:xfrm>
        </p:spPr>
        <p:txBody>
          <a:bodyPr wrap="square">
            <a:spAutoFit/>
          </a:bodyPr>
          <a:lstStyle/>
          <a:p>
            <a:pPr>
              <a:buSzPct val="120000"/>
              <a:buBlip>
                <a:blip r:embed="rId3"/>
              </a:buBlip>
            </a:pPr>
            <a:r>
              <a:rPr lang="sk-SK" sz="1550" dirty="0">
                <a:solidFill>
                  <a:schemeClr val="accent1"/>
                </a:solidFill>
              </a:rPr>
              <a:t>Ďalšie informácie nájdete na webovom sídle kampane:</a:t>
            </a:r>
          </a:p>
          <a:p>
            <a:pPr marL="189000" lvl="1" indent="0">
              <a:buSzPct val="120000"/>
              <a:buNone/>
            </a:pPr>
            <a:r>
              <a:rPr lang="sk-SK" sz="1550" b="1" dirty="0">
                <a:solidFill>
                  <a:schemeClr val="accent1"/>
                </a:solidFill>
                <a:hlinkClick r:id="rId4"/>
              </a:rPr>
              <a:t>www.</a:t>
            </a:r>
            <a:r>
              <a:rPr lang="sk-SK" sz="1550" b="1" dirty="0">
                <a:solidFill>
                  <a:schemeClr val="accent1"/>
                </a:solidFill>
                <a:hlinkClick r:id="rId5"/>
              </a:rPr>
              <a:t>healthy-workplaces</a:t>
            </a:r>
            <a:r>
              <a:rPr lang="sk-SK" sz="1550" b="1" dirty="0">
                <a:solidFill>
                  <a:schemeClr val="accent1"/>
                </a:solidFill>
                <a:hlinkClick r:id="rId4"/>
              </a:rPr>
              <a:t>.eu</a:t>
            </a:r>
          </a:p>
          <a:p>
            <a:pPr lvl="1">
              <a:buSzPct val="120000"/>
              <a:buBlip>
                <a:blip r:embed="rId3"/>
              </a:buBlip>
            </a:pPr>
            <a:endParaRPr lang="en-US" sz="1550" dirty="0">
              <a:solidFill>
                <a:schemeClr val="accent1"/>
              </a:solidFill>
            </a:endParaRPr>
          </a:p>
          <a:p>
            <a:pPr>
              <a:buSzPct val="120000"/>
              <a:buBlip>
                <a:blip r:embed="rId3"/>
              </a:buBlip>
            </a:pPr>
            <a:r>
              <a:rPr lang="sk-SK" sz="1550" dirty="0">
                <a:solidFill>
                  <a:schemeClr val="accent1"/>
                </a:solidFill>
              </a:rPr>
              <a:t>Prihláste sa na odber nášho informačného bulletinu kampane:</a:t>
            </a:r>
          </a:p>
          <a:p>
            <a:pPr marL="189000" lvl="1" indent="0">
              <a:buSzPct val="120000"/>
              <a:buNone/>
            </a:pPr>
            <a:r>
              <a:rPr lang="sk-SK" sz="1550" b="1" u="sng" dirty="0">
                <a:solidFill>
                  <a:schemeClr val="accent1"/>
                </a:solidFill>
                <a:hlinkClick r:id="rId6"/>
              </a:rPr>
              <a:t>https://healthy-workplaces.osha.europa.eu/</a:t>
            </a:r>
            <a:r>
              <a:rPr lang="en-US" sz="1550" b="1" u="sng" dirty="0" err="1">
                <a:solidFill>
                  <a:schemeClr val="accent1"/>
                </a:solidFill>
                <a:hlinkClick r:id="rId6"/>
              </a:rPr>
              <a:t>sk</a:t>
            </a:r>
            <a:r>
              <a:rPr lang="sk-SK" sz="1550" b="1" u="sng" dirty="0">
                <a:solidFill>
                  <a:schemeClr val="accent1"/>
                </a:solidFill>
                <a:hlinkClick r:id="rId6"/>
              </a:rPr>
              <a:t>/media-centre/newsletter</a:t>
            </a:r>
            <a:endParaRPr lang="en-US" sz="1550" b="1" u="sng" dirty="0">
              <a:solidFill>
                <a:schemeClr val="accent1"/>
              </a:solidFill>
            </a:endParaRPr>
          </a:p>
          <a:p>
            <a:pPr marL="189000" lvl="1" indent="0">
              <a:buSzPct val="120000"/>
              <a:buNone/>
            </a:pPr>
            <a:endParaRPr lang="en-US" sz="1550" b="1" dirty="0">
              <a:solidFill>
                <a:schemeClr val="accent1"/>
              </a:solidFill>
            </a:endParaRPr>
          </a:p>
          <a:p>
            <a:pPr>
              <a:buSzPct val="120000"/>
              <a:buBlip>
                <a:blip r:embed="rId3"/>
              </a:buBlip>
            </a:pPr>
            <a:r>
              <a:rPr lang="sk-SK" sz="1550" dirty="0">
                <a:solidFill>
                  <a:schemeClr val="accent1"/>
                </a:solidFill>
              </a:rPr>
              <a:t>Sledujte aktuálne informácie o činnostiach a podujatiach na sociálnych médiách:</a:t>
            </a:r>
          </a:p>
          <a:p>
            <a:pPr marL="0" indent="0">
              <a:buSzPct val="120000"/>
              <a:buNone/>
            </a:pPr>
            <a:endParaRPr lang="en-US" sz="1550" dirty="0">
              <a:solidFill>
                <a:schemeClr val="accent1"/>
              </a:solidFill>
            </a:endParaRPr>
          </a:p>
          <a:p>
            <a:pPr marL="0" indent="0">
              <a:buSzPct val="120000"/>
              <a:buNone/>
            </a:pPr>
            <a:endParaRPr lang="en-US" sz="1550" dirty="0">
              <a:solidFill>
                <a:schemeClr val="accent1"/>
              </a:solidFill>
            </a:endParaRPr>
          </a:p>
          <a:p>
            <a:pPr>
              <a:buSzPct val="120000"/>
              <a:buBlip>
                <a:blip r:embed="rId3"/>
              </a:buBlip>
            </a:pPr>
            <a:r>
              <a:rPr lang="sk-SK" sz="1550" dirty="0">
                <a:solidFill>
                  <a:schemeClr val="accent1"/>
                </a:solidFill>
              </a:rPr>
              <a:t>Získajte informácie o podujatiach vo vlastnej krajine od národného kontaktného miesta:</a:t>
            </a:r>
          </a:p>
          <a:p>
            <a:pPr marL="189000" lvl="1" indent="0">
              <a:buSzPct val="120000"/>
              <a:buNone/>
            </a:pPr>
            <a:r>
              <a:rPr lang="sk-SK" sz="1550" b="1" u="sng" dirty="0">
                <a:solidFill>
                  <a:schemeClr val="accent1"/>
                </a:solidFill>
                <a:hlinkClick r:id="rId7"/>
              </a:rPr>
              <a:t>https://healthy-workplaces.osha.europa.eu/sk/campaign-partners/national-focal-points</a:t>
            </a:r>
            <a:endParaRPr lang="sk-SK" sz="1550" b="1" u="sng" dirty="0">
              <a:solidFill>
                <a:schemeClr val="accent1"/>
              </a:solidFill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0388CFF4-22DC-564E-AEE6-A3C3FAC44CCF}"/>
              </a:ext>
            </a:extLst>
          </p:cNvPr>
          <p:cNvGrpSpPr/>
          <p:nvPr/>
        </p:nvGrpSpPr>
        <p:grpSpPr>
          <a:xfrm rot="704466">
            <a:off x="7186694" y="226430"/>
            <a:ext cx="1699955" cy="1785428"/>
            <a:chOff x="4921269" y="-1388222"/>
            <a:chExt cx="2273300" cy="2387600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221ACE0B-D1BE-F24B-8EAD-069F63F57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1269" y="-1388222"/>
              <a:ext cx="2273300" cy="2387600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4909E122-8126-7748-9F57-56B48E9DA9C5}"/>
                </a:ext>
              </a:extLst>
            </p:cNvPr>
            <p:cNvSpPr txBox="1"/>
            <p:nvPr/>
          </p:nvSpPr>
          <p:spPr>
            <a:xfrm>
              <a:off x="4932040" y="-381288"/>
              <a:ext cx="2016224" cy="61737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sk-SK" sz="1200" b="1">
                  <a:solidFill>
                    <a:schemeClr val="accent1"/>
                  </a:solidFill>
                </a:rPr>
                <a:t>2023</a:t>
              </a:r>
            </a:p>
            <a:p>
              <a:pPr algn="ctr"/>
              <a:r>
                <a:rPr lang="sk-SK" b="1">
                  <a:solidFill>
                    <a:schemeClr val="accent1"/>
                  </a:solidFill>
                </a:rPr>
                <a:t>október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1C202612-45C3-614B-8BCA-84796AFFC35F}"/>
                </a:ext>
              </a:extLst>
            </p:cNvPr>
            <p:cNvSpPr txBox="1"/>
            <p:nvPr/>
          </p:nvSpPr>
          <p:spPr>
            <a:xfrm>
              <a:off x="4941522" y="310347"/>
              <a:ext cx="2028485" cy="5762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k-SK" sz="1400" b="1">
                  <a:solidFill>
                    <a:srgbClr val="ACC700"/>
                  </a:solidFill>
                </a:rPr>
                <a:t>ZAČIATOK KAMPANE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2949434" y="2899438"/>
            <a:ext cx="2183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ACC700"/>
                </a:solidFill>
              </a:rPr>
              <a:t>#EUhealthyworkplaces </a:t>
            </a:r>
          </a:p>
        </p:txBody>
      </p:sp>
      <p:pic>
        <p:nvPicPr>
          <p:cNvPr id="16" name="Picture 14">
            <a:hlinkClick r:id="rId9"/>
            <a:extLst>
              <a:ext uri="{FF2B5EF4-FFF2-40B4-BE49-F238E27FC236}">
                <a16:creationId xmlns:a16="http://schemas.microsoft.com/office/drawing/2014/main" id="{8F83CA23-433C-4AEA-85C4-2D7AAF7FD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0284" y="2899438"/>
            <a:ext cx="286647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hlinkClick r:id="rId11"/>
            <a:extLst>
              <a:ext uri="{FF2B5EF4-FFF2-40B4-BE49-F238E27FC236}">
                <a16:creationId xmlns:a16="http://schemas.microsoft.com/office/drawing/2014/main" id="{283B498F-77C1-42A8-B61F-A43560F84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87270" y="2899438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>
            <a:hlinkClick r:id="rId13"/>
            <a:extLst>
              <a:ext uri="{FF2B5EF4-FFF2-40B4-BE49-F238E27FC236}">
                <a16:creationId xmlns:a16="http://schemas.microsoft.com/office/drawing/2014/main" id="{A1FEB39A-6B2E-4FEB-BCF5-67B3F4475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75641" y="2899438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hlinkClick r:id="rId15"/>
            <a:extLst>
              <a:ext uri="{FF2B5EF4-FFF2-40B4-BE49-F238E27FC236}">
                <a16:creationId xmlns:a16="http://schemas.microsoft.com/office/drawing/2014/main" id="{F1844BA9-22E6-4D92-994C-4BAA1B3FB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4013" y="2899438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39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sk-SK" sz="2400"/>
              <a:t>Čoho sa kampaň týka?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688" y="820893"/>
            <a:ext cx="7793885" cy="16466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 defTabSz="257175">
              <a:spcBef>
                <a:spcPts val="338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Digitálne technológie rýchlo menia spôsob našej práce a to, kde a kedy ju vykonávame.</a:t>
            </a:r>
          </a:p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endParaRPr lang="en-GB" sz="1600" b="1" dirty="0">
              <a:solidFill>
                <a:srgbClr val="003399"/>
              </a:solidFill>
            </a:endParaRPr>
          </a:p>
          <a:p>
            <a:pPr marL="342900" indent="-342900" defTabSz="257175">
              <a:spcBef>
                <a:spcPts val="338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Digitálna technológia ponúka zamestnancom a zamestnávateľom vo všetkých odvetviach viac príležitostí, no zároveň predstavuje väčšie výzvy a riziká z hľadiska bezpečnosti a ochrany zdravia.</a:t>
            </a:r>
          </a:p>
        </p:txBody>
      </p:sp>
    </p:spTree>
    <p:extLst>
      <p:ext uri="{BB962C8B-B14F-4D97-AF65-F5344CB8AC3E}">
        <p14:creationId xmlns:p14="http://schemas.microsoft.com/office/powerpoint/2010/main" val="171127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sk-SK" sz="2400"/>
              <a:t>Fakty a čísla – používanie digitálnych technológií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508B51-6793-4B7F-899B-364A2A5D82C4}"/>
              </a:ext>
            </a:extLst>
          </p:cNvPr>
          <p:cNvSpPr txBox="1"/>
          <p:nvPr/>
        </p:nvSpPr>
        <p:spPr>
          <a:xfrm>
            <a:off x="432517" y="820893"/>
            <a:ext cx="7536320" cy="26314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sk-SK" sz="1600" b="1" dirty="0">
                <a:solidFill>
                  <a:srgbClr val="ACC700"/>
                </a:solidFill>
              </a:rPr>
              <a:t>EU-OSHA, prieskum OSH Pulse 2022</a:t>
            </a:r>
          </a:p>
          <a:p>
            <a:pPr lvl="1"/>
            <a:r>
              <a:rPr lang="sk-SK" sz="1600" b="1" dirty="0">
                <a:solidFill>
                  <a:schemeClr val="accent1"/>
                </a:solidFill>
              </a:rPr>
              <a:t>Pracovníci EÚ pri práci používajú...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chemeClr val="accent1"/>
                </a:solidFill>
              </a:rPr>
              <a:t>notebooky, tablety, smartfóny (73 %)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chemeClr val="accent1"/>
                </a:solidFill>
              </a:rPr>
              <a:t>nositeľné zariadenia (11 %)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chemeClr val="accent1"/>
                </a:solidFill>
              </a:rPr>
              <a:t>stroje alebo roboty s umelou inteligenciou (5 %)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chemeClr val="accent1"/>
                </a:solidFill>
              </a:rPr>
              <a:t>roboty, ktoré komunikujú s pracovníkom (3 %)</a:t>
            </a:r>
          </a:p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endParaRPr lang="en-GB" sz="1600" b="1" dirty="0">
              <a:solidFill>
                <a:srgbClr val="ACC700"/>
              </a:solidFill>
            </a:endParaRPr>
          </a:p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sk-SK" sz="1600" b="1" dirty="0">
                <a:solidFill>
                  <a:srgbClr val="ACC700"/>
                </a:solidFill>
              </a:rPr>
              <a:t>EU-OSHA, prieskum ESENER 2019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chemeClr val="accent1"/>
                </a:solidFill>
              </a:rPr>
              <a:t>viac ako 80 % pracovísk v celej Európe používa osobné počítače, notebooky, tablety, smartfóny a iné mobilné zariadenia </a:t>
            </a:r>
          </a:p>
        </p:txBody>
      </p:sp>
    </p:spTree>
    <p:extLst>
      <p:ext uri="{BB962C8B-B14F-4D97-AF65-F5344CB8AC3E}">
        <p14:creationId xmlns:p14="http://schemas.microsoft.com/office/powerpoint/2010/main" val="90503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sk-SK" sz="2400"/>
              <a:t>Fakty a čísla – používanie digitálnych technológií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8026" t="29331" r="6209" b="3055"/>
          <a:stretch/>
        </p:blipFill>
        <p:spPr>
          <a:xfrm>
            <a:off x="3482787" y="2007997"/>
            <a:ext cx="4972601" cy="24347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E53972-8792-4008-AA27-4F6FE1EEDA75}"/>
              </a:ext>
            </a:extLst>
          </p:cNvPr>
          <p:cNvSpPr txBox="1"/>
          <p:nvPr/>
        </p:nvSpPr>
        <p:spPr>
          <a:xfrm>
            <a:off x="429666" y="815381"/>
            <a:ext cx="7653766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sk-SK" sz="1600" b="1" dirty="0">
                <a:solidFill>
                  <a:srgbClr val="ACC700"/>
                </a:solidFill>
              </a:rPr>
              <a:t>EU-OSHA, prieskum OSH Pulse 2022</a:t>
            </a:r>
          </a:p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sk-SK" sz="1600" b="1" dirty="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Podľa vašich informácií používa organizácia, v ktorej pracujete, digitálne zariadenia, ako sú tablet, smartfón, počítač, notebook, aplikácie alebo snímače na...?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FA64B9-8483-4D57-A9B4-5480542D9EDD}"/>
              </a:ext>
            </a:extLst>
          </p:cNvPr>
          <p:cNvSpPr txBox="1"/>
          <p:nvPr/>
        </p:nvSpPr>
        <p:spPr>
          <a:xfrm>
            <a:off x="1169044" y="2114532"/>
            <a:ext cx="20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/>
              <a:t>Automatické prideľovanie vašich úloh, pracovného času alebo zmien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3B7E3-F8B6-460F-A452-0593835ABEB2}"/>
              </a:ext>
            </a:extLst>
          </p:cNvPr>
          <p:cNvSpPr txBox="1"/>
          <p:nvPr/>
        </p:nvSpPr>
        <p:spPr>
          <a:xfrm>
            <a:off x="1169044" y="259387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/>
              <a:t>Hodnotenie vašej výkonnosti tretími stranami (napr. zákazníkmi)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66D4F-15A7-4B2D-9042-E20057C58903}"/>
              </a:ext>
            </a:extLst>
          </p:cNvPr>
          <p:cNvSpPr txBox="1"/>
          <p:nvPr/>
        </p:nvSpPr>
        <p:spPr>
          <a:xfrm>
            <a:off x="1157188" y="3073218"/>
            <a:ext cx="2251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/>
              <a:t>Dohľad nad vašou prácou, monitorovanie vašej práce a správania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029E58-7205-4B8D-9A2E-815842C52F7D}"/>
              </a:ext>
            </a:extLst>
          </p:cNvPr>
          <p:cNvSpPr txBox="1"/>
          <p:nvPr/>
        </p:nvSpPr>
        <p:spPr>
          <a:xfrm>
            <a:off x="1157188" y="3453699"/>
            <a:ext cx="25688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/>
              <a:t>Monitorovanie hluku, chemických látok, prachu, plynov atď. vo vašom pracovnom prostredí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E6BD5-9AD1-4EA9-9C2F-51678EF4F5F1}"/>
              </a:ext>
            </a:extLst>
          </p:cNvPr>
          <p:cNvSpPr txBox="1"/>
          <p:nvPr/>
        </p:nvSpPr>
        <p:spPr>
          <a:xfrm>
            <a:off x="1169044" y="3967159"/>
            <a:ext cx="2251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/>
              <a:t>Monitorovanie vašej srdcovej frekvencie, krvného tlaku, polohy tela atď.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A9521B-0001-4C83-8998-08E643CE4BC4}"/>
              </a:ext>
            </a:extLst>
          </p:cNvPr>
          <p:cNvSpPr txBox="1"/>
          <p:nvPr/>
        </p:nvSpPr>
        <p:spPr>
          <a:xfrm>
            <a:off x="3718900" y="1884521"/>
            <a:ext cx="43204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900" b="1">
                <a:solidFill>
                  <a:srgbClr val="003399"/>
                </a:solidFill>
              </a:rPr>
              <a:t>Áno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6BFC62-A176-41C1-94B2-1E4FB0429DBF}"/>
              </a:ext>
            </a:extLst>
          </p:cNvPr>
          <p:cNvSpPr txBox="1"/>
          <p:nvPr/>
        </p:nvSpPr>
        <p:spPr>
          <a:xfrm>
            <a:off x="5877220" y="1884521"/>
            <a:ext cx="43204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900" b="1">
                <a:solidFill>
                  <a:srgbClr val="F6A400"/>
                </a:solidFill>
              </a:rPr>
              <a:t>Nie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83B10D-52E8-4D55-B13A-424BBE517897}"/>
              </a:ext>
            </a:extLst>
          </p:cNvPr>
          <p:cNvSpPr txBox="1"/>
          <p:nvPr/>
        </p:nvSpPr>
        <p:spPr>
          <a:xfrm>
            <a:off x="7564364" y="1914792"/>
            <a:ext cx="89102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900" b="1">
                <a:solidFill>
                  <a:srgbClr val="B1B3B4"/>
                </a:solidFill>
              </a:rPr>
              <a:t>Neviem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BD75B4-515A-4047-87E5-649E67176D33}"/>
              </a:ext>
            </a:extLst>
          </p:cNvPr>
          <p:cNvSpPr txBox="1"/>
          <p:nvPr/>
        </p:nvSpPr>
        <p:spPr>
          <a:xfrm>
            <a:off x="2748002" y="4487537"/>
            <a:ext cx="39015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b="0" i="0">
                <a:solidFill>
                  <a:srgbClr val="ACC700"/>
                </a:solidFill>
                <a:effectLst/>
                <a:latin typeface="Corbel" panose="020B0503020204020204" pitchFamily="34" charset="0"/>
              </a:rPr>
              <a:t>Základ: všetci respondenti, EÚ27 (n=25 683)</a:t>
            </a:r>
            <a:r>
              <a:rPr lang="sk-SK" sz="1200">
                <a:solidFill>
                  <a:srgbClr val="ACC7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0212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sk-SK" sz="2400"/>
              <a:t>Fakty a čísla – používanie digitálnych technológií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4ACB324F-A4C7-4496-8C93-71BB8D7406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5879" t="29015" r="9286" b="9659"/>
          <a:stretch/>
        </p:blipFill>
        <p:spPr>
          <a:xfrm>
            <a:off x="3518862" y="1947738"/>
            <a:ext cx="4538382" cy="22352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D767C6-6733-4E13-A49D-DF9046A71893}"/>
              </a:ext>
            </a:extLst>
          </p:cNvPr>
          <p:cNvSpPr txBox="1"/>
          <p:nvPr/>
        </p:nvSpPr>
        <p:spPr>
          <a:xfrm>
            <a:off x="429666" y="815381"/>
            <a:ext cx="7653766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sk-SK" sz="1600" b="1" dirty="0">
                <a:solidFill>
                  <a:srgbClr val="ACC700"/>
                </a:solidFill>
              </a:rPr>
              <a:t>EU-OSHA, prieskum OSH Pulse 2022</a:t>
            </a:r>
          </a:p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sk-SK" sz="1600" b="1" dirty="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Domnievate sa, že používanie digitálnych technológií na vašom pracovisku...?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9EB1F8-4303-4227-93FB-D59885D60D4A}"/>
              </a:ext>
            </a:extLst>
          </p:cNvPr>
          <p:cNvSpPr txBox="1"/>
          <p:nvPr/>
        </p:nvSpPr>
        <p:spPr>
          <a:xfrm>
            <a:off x="3923928" y="1707246"/>
            <a:ext cx="43204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900" b="1">
                <a:solidFill>
                  <a:srgbClr val="003399"/>
                </a:solidFill>
              </a:rPr>
              <a:t>Áno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65B9FC-30DA-432C-9529-BF3325091EA4}"/>
              </a:ext>
            </a:extLst>
          </p:cNvPr>
          <p:cNvSpPr txBox="1"/>
          <p:nvPr/>
        </p:nvSpPr>
        <p:spPr>
          <a:xfrm>
            <a:off x="6084168" y="1724522"/>
            <a:ext cx="43204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900" b="1">
                <a:solidFill>
                  <a:srgbClr val="F6A400"/>
                </a:solidFill>
              </a:rPr>
              <a:t>Nie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F2618E-2AFF-46E5-A020-180D2E9ECB54}"/>
              </a:ext>
            </a:extLst>
          </p:cNvPr>
          <p:cNvSpPr txBox="1"/>
          <p:nvPr/>
        </p:nvSpPr>
        <p:spPr>
          <a:xfrm>
            <a:off x="7220130" y="1711341"/>
            <a:ext cx="89102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900" b="1">
                <a:solidFill>
                  <a:srgbClr val="B1B3B4"/>
                </a:solidFill>
              </a:rPr>
              <a:t>Neviem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9BCA0-5F95-46B6-A88F-2E511C689D12}"/>
              </a:ext>
            </a:extLst>
          </p:cNvPr>
          <p:cNvSpPr txBox="1"/>
          <p:nvPr/>
        </p:nvSpPr>
        <p:spPr>
          <a:xfrm>
            <a:off x="1187624" y="2079180"/>
            <a:ext cx="2331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/>
              <a:t>Určuje rýchlosť alebo tempo vašej práce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5AD441-DF02-4333-809F-16354A81043E}"/>
              </a:ext>
            </a:extLst>
          </p:cNvPr>
          <p:cNvSpPr txBox="1"/>
          <p:nvPr/>
        </p:nvSpPr>
        <p:spPr>
          <a:xfrm>
            <a:off x="1187623" y="2532191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/>
              <a:t>Vedie k tomu, že pracujete sami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785D0A-28BD-4879-9FB2-FDBA54C688A1}"/>
              </a:ext>
            </a:extLst>
          </p:cNvPr>
          <p:cNvSpPr txBox="1"/>
          <p:nvPr/>
        </p:nvSpPr>
        <p:spPr>
          <a:xfrm>
            <a:off x="1187624" y="2942487"/>
            <a:ext cx="218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/>
              <a:t>Zvyšuje mieru dohľadu nad vašou prácou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63668C-0E0A-4F37-A30A-7D6FA4AC615E}"/>
              </a:ext>
            </a:extLst>
          </p:cNvPr>
          <p:cNvSpPr txBox="1"/>
          <p:nvPr/>
        </p:nvSpPr>
        <p:spPr>
          <a:xfrm>
            <a:off x="1187624" y="3436476"/>
            <a:ext cx="2189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/>
              <a:t>Zvyšuje mieru vašej pracovnej záťaže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025175-A2BD-45D1-BB47-70ECA0F801FF}"/>
              </a:ext>
            </a:extLst>
          </p:cNvPr>
          <p:cNvSpPr txBox="1"/>
          <p:nvPr/>
        </p:nvSpPr>
        <p:spPr>
          <a:xfrm>
            <a:off x="1187623" y="3824679"/>
            <a:ext cx="2189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/>
              <a:t>Znižuje vašu samostatnosť pri práci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5E490F-D5DD-407A-8B1A-2EF70735D85C}"/>
              </a:ext>
            </a:extLst>
          </p:cNvPr>
          <p:cNvSpPr txBox="1"/>
          <p:nvPr/>
        </p:nvSpPr>
        <p:spPr>
          <a:xfrm>
            <a:off x="3217208" y="4386639"/>
            <a:ext cx="32990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b="0" i="0" dirty="0">
                <a:solidFill>
                  <a:srgbClr val="ACC700"/>
                </a:solidFill>
                <a:effectLst/>
                <a:latin typeface="Corbel" panose="020B0503020204020204" pitchFamily="34" charset="0"/>
              </a:rPr>
              <a:t>Základ: všetci respondenti, EÚ27 (n=25 683)</a:t>
            </a:r>
            <a:r>
              <a:rPr lang="sk-SK" sz="1200" dirty="0">
                <a:solidFill>
                  <a:srgbClr val="ACC7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59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sk-SK" sz="2400"/>
              <a:t>Fakty a čísla – telepráca z domu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654F7D-FE3F-4E66-ADCC-E6D31662FD2C}"/>
              </a:ext>
            </a:extLst>
          </p:cNvPr>
          <p:cNvSpPr txBox="1"/>
          <p:nvPr/>
        </p:nvSpPr>
        <p:spPr>
          <a:xfrm>
            <a:off x="428055" y="822464"/>
            <a:ext cx="757450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550" b="1" dirty="0">
                <a:solidFill>
                  <a:srgbClr val="ACC700"/>
                </a:solidFill>
              </a:rPr>
              <a:t>EU-OSHA, prieskum OSH </a:t>
            </a:r>
            <a:r>
              <a:rPr lang="sk-SK" sz="1550" b="1" dirty="0" err="1">
                <a:solidFill>
                  <a:srgbClr val="ACC700"/>
                </a:solidFill>
              </a:rPr>
              <a:t>Pulse</a:t>
            </a:r>
            <a:r>
              <a:rPr lang="sk-SK" sz="1550" b="1" dirty="0">
                <a:solidFill>
                  <a:srgbClr val="ACC700"/>
                </a:solidFill>
              </a:rPr>
              <a:t>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550" b="1" dirty="0">
                <a:solidFill>
                  <a:schemeClr val="accent1"/>
                </a:solidFill>
              </a:rPr>
              <a:t>v roku 2022 pracovalo 17 % zamestnancov prevažne z domu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550" b="1" dirty="0">
                <a:solidFill>
                  <a:schemeClr val="accent1"/>
                </a:solidFill>
              </a:rPr>
              <a:t>90 % z nich používalo notebooky, tablety, smartfóny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550" b="1" dirty="0">
                <a:solidFill>
                  <a:schemeClr val="accent1"/>
                </a:solidFill>
              </a:rPr>
              <a:t>v prípade zamestnancov pracujúcich na diaľku z domu je v porovnaní so skupinou všetkých pracovníkov menej pravdepodobné, že by uvádzali nedostatok autonómie alebo to, že nemôžu ovplyvniť svoje pracovné tempo či pracovné procesy (14,4 %)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550" b="1" dirty="0">
              <a:solidFill>
                <a:schemeClr val="accent1"/>
              </a:solidFill>
            </a:endParaRPr>
          </a:p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sk-SK" sz="1550" b="1" dirty="0">
                <a:solidFill>
                  <a:srgbClr val="ACC700"/>
                </a:solidFill>
              </a:rPr>
              <a:t>EU-OSHA, prieskum ESENER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550" b="1" dirty="0">
                <a:solidFill>
                  <a:schemeClr val="accent1"/>
                </a:solidFill>
              </a:rPr>
              <a:t>12 % pracovísk v EÚ v roku 2019 umožňovalo svojim zamestnancom pracovať z domu pomocou digitálnych technológií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550" b="1" dirty="0">
                <a:solidFill>
                  <a:schemeClr val="accent1"/>
                </a:solidFill>
              </a:rPr>
              <a:t>75 % pracovísk v EÚ vykonáva hodnotenie rizík pravidelne, ale len 31 % pracovísk, ktoré umožňujú </a:t>
            </a:r>
            <a:r>
              <a:rPr lang="sk-SK" sz="1550" b="1" dirty="0" err="1">
                <a:solidFill>
                  <a:schemeClr val="accent1"/>
                </a:solidFill>
              </a:rPr>
              <a:t>teleprácu</a:t>
            </a:r>
            <a:r>
              <a:rPr lang="sk-SK" sz="1550" b="1" dirty="0">
                <a:solidFill>
                  <a:schemeClr val="accent1"/>
                </a:solidFill>
              </a:rPr>
              <a:t> z domu, zahŕňa aj prácu z domu</a:t>
            </a:r>
          </a:p>
        </p:txBody>
      </p:sp>
    </p:spTree>
    <p:extLst>
      <p:ext uri="{BB962C8B-B14F-4D97-AF65-F5344CB8AC3E}">
        <p14:creationId xmlns:p14="http://schemas.microsoft.com/office/powerpoint/2010/main" val="220963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01" y="87768"/>
            <a:ext cx="7559873" cy="461665"/>
          </a:xfrm>
        </p:spPr>
        <p:txBody>
          <a:bodyPr>
            <a:spAutoFit/>
          </a:bodyPr>
          <a:lstStyle/>
          <a:p>
            <a:r>
              <a:rPr lang="sk-SK" sz="2400"/>
              <a:t>Fakty a čísla – psychosociálne riziká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9112" y="820893"/>
            <a:ext cx="6768752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sk-SK" sz="1600" b="1" dirty="0">
                <a:solidFill>
                  <a:srgbClr val="ACC700"/>
                </a:solidFill>
              </a:rPr>
              <a:t>EU-OSHA, prieskum ESENER 2019</a:t>
            </a:r>
            <a:endParaRPr lang="en-GB" sz="1600" b="1" dirty="0">
              <a:solidFill>
                <a:srgbClr val="ACC700"/>
              </a:solidFill>
            </a:endParaRPr>
          </a:p>
          <a:p>
            <a:pPr lvl="0" defTabSz="257175">
              <a:spcBef>
                <a:spcPts val="338"/>
              </a:spcBef>
              <a:buClr>
                <a:srgbClr val="003399"/>
              </a:buClr>
            </a:pPr>
            <a:r>
              <a:rPr lang="sk-SK" sz="1600" b="1" dirty="0">
                <a:solidFill>
                  <a:srgbClr val="003399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Psychosociálne riziká, ktoré sa najčastejšie spájajú s digitálnymi technológiami: </a:t>
            </a:r>
          </a:p>
          <a:p>
            <a:pPr marL="342900" lvl="0" indent="-342900" defTabSz="257175">
              <a:spcBef>
                <a:spcPts val="338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časová tieseň</a:t>
            </a:r>
          </a:p>
          <a:p>
            <a:pPr marL="342900" lvl="0" indent="-342900" defTabSz="257175">
              <a:spcBef>
                <a:spcPts val="338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dlhý alebo nepravidelný pracovný čas</a:t>
            </a:r>
          </a:p>
          <a:p>
            <a:pPr marL="342900" lvl="0" indent="-342900" defTabSz="257175">
              <a:spcBef>
                <a:spcPts val="338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zlá komunikácia/spolupráca</a:t>
            </a:r>
          </a:p>
          <a:p>
            <a:pPr marL="342900" lvl="0" indent="-342900" defTabSz="257175">
              <a:spcBef>
                <a:spcPts val="338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03399"/>
                </a:solidFill>
              </a:rPr>
              <a:t>neistota zamestnania</a:t>
            </a:r>
          </a:p>
        </p:txBody>
      </p:sp>
    </p:spTree>
    <p:extLst>
      <p:ext uri="{BB962C8B-B14F-4D97-AF65-F5344CB8AC3E}">
        <p14:creationId xmlns:p14="http://schemas.microsoft.com/office/powerpoint/2010/main" val="246925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999" y="123478"/>
            <a:ext cx="664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>
                <a:solidFill>
                  <a:schemeClr val="accent1"/>
                </a:solidFill>
              </a:rPr>
              <a:t>Fakty a čísla – psychosociálne riziká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92889"/>
              </p:ext>
            </p:extLst>
          </p:nvPr>
        </p:nvGraphicFramePr>
        <p:xfrm>
          <a:off x="1821518" y="1040290"/>
          <a:ext cx="6333594" cy="3979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Τίτλος 1">
            <a:extLst>
              <a:ext uri="{FF2B5EF4-FFF2-40B4-BE49-F238E27FC236}">
                <a16:creationId xmlns:a16="http://schemas.microsoft.com/office/drawing/2014/main" id="{63BC0F4A-E9EB-46D7-9E38-915E0FE9827C}"/>
              </a:ext>
            </a:extLst>
          </p:cNvPr>
          <p:cNvSpPr txBox="1">
            <a:spLocks/>
          </p:cNvSpPr>
          <p:nvPr/>
        </p:nvSpPr>
        <p:spPr>
          <a:xfrm>
            <a:off x="434064" y="809205"/>
            <a:ext cx="8145203" cy="52322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sk-SK" sz="1600" dirty="0">
                <a:solidFill>
                  <a:srgbClr val="ACC700"/>
                </a:solidFill>
              </a:rPr>
              <a:t>EU-OSHA, prieskum ESENER 2019</a:t>
            </a:r>
          </a:p>
          <a:p>
            <a:pPr>
              <a:spcBef>
                <a:spcPts val="0"/>
              </a:spcBef>
            </a:pPr>
            <a:r>
              <a:rPr lang="sk-SK" sz="12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Pracoviská, ktoré hlásia psychosociálne riziká podľa dostupnosti digitálnych technológií, EÚ27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7DB1018-6BE1-4906-A137-24C207EC0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797324"/>
              </p:ext>
            </p:extLst>
          </p:nvPr>
        </p:nvGraphicFramePr>
        <p:xfrm>
          <a:off x="710263" y="1293017"/>
          <a:ext cx="2882900" cy="3300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2500">
                  <a:extLst>
                    <a:ext uri="{9D8B030D-6E8A-4147-A177-3AD203B41FA5}">
                      <a16:colId xmlns:a16="http://schemas.microsoft.com/office/drawing/2014/main" val="296497743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382755800"/>
                    </a:ext>
                  </a:extLst>
                </a:gridCol>
              </a:tblGrid>
              <a:tr h="3385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sk-SK" sz="900" b="1" u="none" strike="noStrike" dirty="0">
                          <a:effectLst/>
                        </a:rPr>
                        <a:t>Osobné počítače na stálych pracoviskách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u="none" strike="noStrike">
                          <a:effectLst/>
                        </a:rPr>
                        <a:t>Nedostupné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7382304"/>
                  </a:ext>
                </a:extLst>
              </a:tr>
              <a:tr h="2115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u="none" strike="noStrike">
                          <a:effectLst/>
                        </a:rPr>
                        <a:t>Dostupné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0623199"/>
                  </a:ext>
                </a:extLst>
              </a:tr>
              <a:tr h="3385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sk-SK" sz="900" b="1" u="none" strike="noStrike">
                          <a:effectLst/>
                        </a:rPr>
                        <a:t>Notebooky, tablety, smartfóny alebo iné mobilné počítačové zariadenia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u="none" strike="noStrike">
                          <a:effectLst/>
                        </a:rPr>
                        <a:t>Nedostupné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489450"/>
                  </a:ext>
                </a:extLst>
              </a:tr>
              <a:tr h="2115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u="none" strike="noStrike">
                          <a:effectLst/>
                        </a:rPr>
                        <a:t>Dostupné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7665122"/>
                  </a:ext>
                </a:extLst>
              </a:tr>
              <a:tr h="3385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sk-SK" sz="900" b="1" u="none" strike="noStrike">
                          <a:effectLst/>
                        </a:rPr>
                        <a:t>Roboty v interakcii s pracovníkmi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u="none" strike="noStrike">
                          <a:effectLst/>
                        </a:rPr>
                        <a:t>Nedostupné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743176"/>
                  </a:ext>
                </a:extLst>
              </a:tr>
              <a:tr h="2115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u="none" strike="noStrike">
                          <a:effectLst/>
                        </a:rPr>
                        <a:t>Dostupné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4117683"/>
                  </a:ext>
                </a:extLst>
              </a:tr>
              <a:tr h="3385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sk-SK" sz="900" b="1" u="none" strike="noStrike">
                          <a:effectLst/>
                        </a:rPr>
                        <a:t>Stroje, systémy alebo počítače určujúce pracovnú náplň alebo pracovné tempo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u="none" strike="noStrike">
                          <a:effectLst/>
                        </a:rPr>
                        <a:t>Nedostupné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1723234"/>
                  </a:ext>
                </a:extLst>
              </a:tr>
              <a:tr h="2115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u="none" strike="noStrike">
                          <a:effectLst/>
                        </a:rPr>
                        <a:t>Dostupné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748327"/>
                  </a:ext>
                </a:extLst>
              </a:tr>
              <a:tr h="3385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sk-SK" sz="900" b="1" u="none" strike="noStrike">
                          <a:effectLst/>
                        </a:rPr>
                        <a:t>Stroje, systémy alebo počítače monitorujúce výkonnosť zamestnancov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u="none" strike="noStrike">
                          <a:effectLst/>
                        </a:rPr>
                        <a:t>Nedostupné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4843434"/>
                  </a:ext>
                </a:extLst>
              </a:tr>
              <a:tr h="2115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u="none" strike="noStrike">
                          <a:effectLst/>
                        </a:rPr>
                        <a:t>Dostupné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5333647"/>
                  </a:ext>
                </a:extLst>
              </a:tr>
              <a:tr h="33850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sk-SK" sz="900" b="1" u="none" strike="noStrike">
                          <a:effectLst/>
                        </a:rPr>
                        <a:t>Nositeľné zariadenia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u="none" strike="noStrike">
                          <a:effectLst/>
                        </a:rPr>
                        <a:t>Nedostupné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8061025"/>
                  </a:ext>
                </a:extLst>
              </a:tr>
              <a:tr h="2115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u="none" strike="noStrike" dirty="0">
                          <a:effectLst/>
                        </a:rPr>
                        <a:t>Dostupné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633605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97B4653-4AF0-448F-AD61-6B326E37E926}"/>
              </a:ext>
            </a:extLst>
          </p:cNvPr>
          <p:cNvSpPr txBox="1"/>
          <p:nvPr/>
        </p:nvSpPr>
        <p:spPr>
          <a:xfrm>
            <a:off x="2349614" y="4767022"/>
            <a:ext cx="830003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sk-SK" sz="900"/>
              <a:t>Časová tieseň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4A418-4168-4158-B67A-B081EDF20166}"/>
              </a:ext>
            </a:extLst>
          </p:cNvPr>
          <p:cNvSpPr txBox="1"/>
          <p:nvPr/>
        </p:nvSpPr>
        <p:spPr>
          <a:xfrm>
            <a:off x="3262620" y="4767021"/>
            <a:ext cx="175618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sk-SK" sz="900" dirty="0"/>
              <a:t>Zlá komunikácia alebo spolupráca v rámci organizácie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40D5DE-DAC9-4A64-8265-91B3C8231474}"/>
              </a:ext>
            </a:extLst>
          </p:cNvPr>
          <p:cNvSpPr txBox="1"/>
          <p:nvPr/>
        </p:nvSpPr>
        <p:spPr>
          <a:xfrm>
            <a:off x="6161237" y="4743023"/>
            <a:ext cx="1674611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sk-SK" sz="900" dirty="0"/>
              <a:t>Dlhý alebo nepravidelný pracovný čas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B0EDBD-4CC5-4E71-832D-43E474CB5CCA}"/>
              </a:ext>
            </a:extLst>
          </p:cNvPr>
          <p:cNvSpPr txBox="1"/>
          <p:nvPr/>
        </p:nvSpPr>
        <p:spPr>
          <a:xfrm>
            <a:off x="5252363" y="4768030"/>
            <a:ext cx="830003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sk-SK" sz="900" dirty="0"/>
              <a:t>Neistota zamestnania</a:t>
            </a:r>
          </a:p>
        </p:txBody>
      </p:sp>
    </p:spTree>
    <p:extLst>
      <p:ext uri="{BB962C8B-B14F-4D97-AF65-F5344CB8AC3E}">
        <p14:creationId xmlns:p14="http://schemas.microsoft.com/office/powerpoint/2010/main" val="408177729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Theme1" id="{8F8230E2-4D34-4ECE-8215-EF7515102C95}" vid="{397A8749-CF1D-46BD-B85F-D3F557073F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76e29a-8670-4f9c-afee-c255a09d55c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9DEDF6EB9C8443AA1E9BF77FC79F68" ma:contentTypeVersion="15" ma:contentTypeDescription="Create a new document." ma:contentTypeScope="" ma:versionID="14cb5ec47a78f6f21a28dc48c05142d0">
  <xsd:schema xmlns:xsd="http://www.w3.org/2001/XMLSchema" xmlns:xs="http://www.w3.org/2001/XMLSchema" xmlns:p="http://schemas.microsoft.com/office/2006/metadata/properties" xmlns:ns2="80b70bcf-9351-4e71-b19f-1201847c9328" xmlns:ns3="6976e29a-8670-4f9c-afee-c255a09d55c2" targetNamespace="http://schemas.microsoft.com/office/2006/metadata/properties" ma:root="true" ma:fieldsID="106ec0db1ee8807cfc6a1759492fe3b5" ns2:_="" ns3:_="">
    <xsd:import namespace="80b70bcf-9351-4e71-b19f-1201847c9328"/>
    <xsd:import namespace="6976e29a-8670-4f9c-afee-c255a09d55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b70bcf-9351-4e71-b19f-1201847c93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6e29a-8670-4f9c-afee-c255a09d55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48c66782-86c3-4f9c-b0ff-d3e6d9a322a8}" ma:internalName="TaxCatchAll" ma:showField="CatchAllData" ma:web="6976e29a-8670-4f9c-afee-c255a09d55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9C92BF-4DCA-40D6-9BE5-5C69F825546D}">
  <ds:schemaRefs>
    <ds:schemaRef ds:uri="935b4b48-b65f-417c-bf01-ec33eb1c8308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54cc0589-0e38-4f15-967e-5a17e35db01c"/>
    <ds:schemaRef ds:uri="6976e29a-8670-4f9c-afee-c255a09d55c2"/>
  </ds:schemaRefs>
</ds:datastoreItem>
</file>

<file path=customXml/itemProps2.xml><?xml version="1.0" encoding="utf-8"?>
<ds:datastoreItem xmlns:ds="http://schemas.openxmlformats.org/officeDocument/2006/customXml" ds:itemID="{C5AC96F0-15EC-4995-9008-A73D3A3FBC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E37044-42C8-4425-80C4-27E7210910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b70bcf-9351-4e71-b19f-1201847c9328"/>
    <ds:schemaRef ds:uri="6976e29a-8670-4f9c-afee-c255a09d55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EUOSHA Campaign 2023</Template>
  <TotalTime>5224</TotalTime>
  <Words>3460</Words>
  <Application>Microsoft Office PowerPoint</Application>
  <PresentationFormat>On-screen Show (16:9)</PresentationFormat>
  <Paragraphs>377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Arial,Sans-Serif</vt:lpstr>
      <vt:lpstr>Calibri</vt:lpstr>
      <vt:lpstr>Corbel</vt:lpstr>
      <vt:lpstr>Courier New</vt:lpstr>
      <vt:lpstr>Symbol</vt:lpstr>
      <vt:lpstr>Times New Roman</vt:lpstr>
      <vt:lpstr>Wingdings</vt:lpstr>
      <vt:lpstr>Theme1</vt:lpstr>
      <vt:lpstr>Kampaň Zdravé pracoviská na roky 2023 – 2025 Bezpečná a zdravá práca v digitálnej dobe </vt:lpstr>
      <vt:lpstr>PowerPoint Presentation</vt:lpstr>
      <vt:lpstr>Čoho sa kampaň týka?</vt:lpstr>
      <vt:lpstr>Fakty a čísla – používanie digitálnych technológií</vt:lpstr>
      <vt:lpstr>Fakty a čísla – používanie digitálnych technológií</vt:lpstr>
      <vt:lpstr>Fakty a čísla – používanie digitálnych technológií</vt:lpstr>
      <vt:lpstr>Fakty a čísla – telepráca z domu</vt:lpstr>
      <vt:lpstr>Fakty a čísla – psychosociálne riziká</vt:lpstr>
      <vt:lpstr>PowerPoint Presentation</vt:lpstr>
      <vt:lpstr>PowerPoint Presentation</vt:lpstr>
      <vt:lpstr>Prioritné oblasti</vt:lpstr>
      <vt:lpstr>Prioritná oblasť – práca pre digitálne platformy</vt:lpstr>
      <vt:lpstr>Prioritná oblasť – práca pre digitálne platformy</vt:lpstr>
      <vt:lpstr>Prioritná oblasť – automatizácia úloh</vt:lpstr>
      <vt:lpstr>Prioritná oblasť – automatizácia úloh</vt:lpstr>
      <vt:lpstr>Prioritná oblasť – práca na diaľku a hybridná práca</vt:lpstr>
      <vt:lpstr>Prioritná oblasť – práca na diaľku a hybridná práca</vt:lpstr>
      <vt:lpstr>Prioritná oblasť – riadenie pracovníkov prostredníctvom umelej inteligencie</vt:lpstr>
      <vt:lpstr>Prioritná oblasť – riadenie pracovníkov prostredníctvom umelej inteligencie</vt:lpstr>
      <vt:lpstr>Prioritná oblasť – inteligentné digitálne systémy</vt:lpstr>
      <vt:lpstr>Prioritná oblasť – inteligentné digitálne systémy</vt:lpstr>
      <vt:lpstr>Prevencia rizík</vt:lpstr>
      <vt:lpstr>EU-OSHA a partneri kampane</vt:lpstr>
      <vt:lpstr>Zdroje kampane</vt:lpstr>
      <vt:lpstr>Ako sa zapojiť</vt:lpstr>
      <vt:lpstr>Pridajte sa k nám bez ohľadu na bity a bajty!</vt:lpstr>
    </vt:vector>
  </TitlesOfParts>
  <Manager/>
  <Company>CDT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CDT</dc:creator>
  <cp:keywords/>
  <dc:description/>
  <cp:lastModifiedBy>Naiara MACIAS - CPU COMMAssistant</cp:lastModifiedBy>
  <cp:revision>128</cp:revision>
  <cp:lastPrinted>2019-10-04T15:07:06Z</cp:lastPrinted>
  <dcterms:created xsi:type="dcterms:W3CDTF">2015-10-14T15:05:30Z</dcterms:created>
  <dcterms:modified xsi:type="dcterms:W3CDTF">2023-07-21T11:30:27Z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0x010100A19DEDF6EB9C8443AA1E9BF77FC79F68</vt:lpwstr>
  </property>
  <property fmtid="{D5CDD505-2E9C-101B-9397-08002B2CF9AE}" pid="3" name="MediaServiceImageTags">
    <vt:lpwstr/>
  </property>
</Properties>
</file>