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4"/>
  </p:sldMasterIdLst>
  <p:notesMasterIdLst>
    <p:notesMasterId r:id="rId31"/>
  </p:notesMasterIdLst>
  <p:handoutMasterIdLst>
    <p:handoutMasterId r:id="rId32"/>
  </p:handoutMasterIdLst>
  <p:sldIdLst>
    <p:sldId id="330" r:id="rId5"/>
    <p:sldId id="293" r:id="rId6"/>
    <p:sldId id="304" r:id="rId7"/>
    <p:sldId id="323" r:id="rId8"/>
    <p:sldId id="265" r:id="rId9"/>
    <p:sldId id="321" r:id="rId10"/>
    <p:sldId id="324" r:id="rId11"/>
    <p:sldId id="318" r:id="rId12"/>
    <p:sldId id="325" r:id="rId13"/>
    <p:sldId id="297" r:id="rId14"/>
    <p:sldId id="302" r:id="rId15"/>
    <p:sldId id="322" r:id="rId16"/>
    <p:sldId id="312" r:id="rId17"/>
    <p:sldId id="326" r:id="rId18"/>
    <p:sldId id="314" r:id="rId19"/>
    <p:sldId id="327" r:id="rId20"/>
    <p:sldId id="308" r:id="rId21"/>
    <p:sldId id="328" r:id="rId22"/>
    <p:sldId id="316" r:id="rId23"/>
    <p:sldId id="329" r:id="rId24"/>
    <p:sldId id="310" r:id="rId25"/>
    <p:sldId id="275" r:id="rId26"/>
    <p:sldId id="258" r:id="rId27"/>
    <p:sldId id="299" r:id="rId28"/>
    <p:sldId id="300" r:id="rId29"/>
    <p:sldId id="267" r:id="rId30"/>
  </p:sldIdLst>
  <p:sldSz cx="9144000" cy="5143500" type="screen16x9"/>
  <p:notesSz cx="6808788" cy="9940925"/>
  <p:defaultTex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754">
          <p15:clr>
            <a:srgbClr val="A4A3A4"/>
          </p15:clr>
        </p15:guide>
        <p15:guide id="2" orient="horz" pos="577">
          <p15:clr>
            <a:srgbClr val="A4A3A4"/>
          </p15:clr>
        </p15:guide>
        <p15:guide id="3" pos="5193">
          <p15:clr>
            <a:srgbClr val="A4A3A4"/>
          </p15:clr>
        </p15:guide>
        <p15:guide id="4" pos="3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DT" initials="" lastIdx="2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C700"/>
    <a:srgbClr val="E64715"/>
    <a:srgbClr val="B1B3B4"/>
    <a:srgbClr val="F6A400"/>
    <a:srgbClr val="003399"/>
    <a:srgbClr val="D4502A"/>
    <a:srgbClr val="89C14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22" autoAdjust="0"/>
  </p:normalViewPr>
  <p:slideViewPr>
    <p:cSldViewPr snapToGrid="0">
      <p:cViewPr varScale="1">
        <p:scale>
          <a:sx n="133" d="100"/>
          <a:sy n="133" d="100"/>
        </p:scale>
        <p:origin x="906" y="114"/>
      </p:cViewPr>
      <p:guideLst>
        <p:guide orient="horz" pos="2754"/>
        <p:guide orient="horz" pos="577"/>
        <p:guide pos="5193"/>
        <p:guide pos="3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file:///\\AGENCY.dom\SHARED\COMMONPROJECTS\Operational%20activities\4.7%20Awareness%20raising%20&amp;%20Comm%202017\Publications\1329-HWC%202023-2025%20General%20Power%20Point\Manuscript\Workplaces%20by%20type%20of%20digital%20technology%20PP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03716786567795"/>
          <c:y val="6.8876422181320396E-2"/>
          <c:w val="0.68226429143792156"/>
          <c:h val="0.83536338858233405"/>
        </c:manualLayout>
      </c:layout>
      <c:barChart>
        <c:barDir val="bar"/>
        <c:grouping val="stacked"/>
        <c:varyColors val="0"/>
        <c:ser>
          <c:idx val="1"/>
          <c:order val="0"/>
          <c:tx>
            <c:strRef>
              <c:f>Sheet2!$C$2</c:f>
              <c:strCache>
                <c:ptCount val="1"/>
                <c:pt idx="0">
                  <c:v>Time pressure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Sheet2!$D$3:$D$14</c:f>
              <c:numCache>
                <c:formatCode>General</c:formatCode>
                <c:ptCount val="12"/>
                <c:pt idx="0">
                  <c:v>14.9</c:v>
                </c:pt>
                <c:pt idx="1">
                  <c:v>18.3</c:v>
                </c:pt>
                <c:pt idx="2">
                  <c:v>12.4</c:v>
                </c:pt>
                <c:pt idx="3">
                  <c:v>19.5</c:v>
                </c:pt>
                <c:pt idx="4">
                  <c:v>17.600000000000001</c:v>
                </c:pt>
                <c:pt idx="5">
                  <c:v>22.6</c:v>
                </c:pt>
                <c:pt idx="6" formatCode="0.0">
                  <c:v>17</c:v>
                </c:pt>
                <c:pt idx="7" formatCode="0.0">
                  <c:v>24</c:v>
                </c:pt>
                <c:pt idx="8">
                  <c:v>17.100000000000001</c:v>
                </c:pt>
                <c:pt idx="9">
                  <c:v>26.2</c:v>
                </c:pt>
                <c:pt idx="10">
                  <c:v>17.600000000000001</c:v>
                </c:pt>
                <c:pt idx="11">
                  <c:v>22.4</c:v>
                </c:pt>
              </c:numCache>
            </c:numRef>
          </c:val>
          <c:extLst>
            <c:ext xmlns:c16="http://schemas.microsoft.com/office/drawing/2014/chart" uri="{C3380CC4-5D6E-409C-BE32-E72D297353CC}">
              <c16:uniqueId val="{00000000-A2E2-4E08-9863-1BE44122A24C}"/>
            </c:ext>
          </c:extLst>
        </c:ser>
        <c:ser>
          <c:idx val="0"/>
          <c:order val="1"/>
          <c:tx>
            <c:strRef>
              <c:f>Sheet2!$D$2</c:f>
              <c:strCache>
                <c:ptCount val="1"/>
                <c:pt idx="0">
                  <c:v>Poor communication or cooperation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Sheet2!$C$3:$C$14</c:f>
              <c:numCache>
                <c:formatCode>General</c:formatCode>
                <c:ptCount val="12"/>
                <c:pt idx="0">
                  <c:v>38.200000000000003</c:v>
                </c:pt>
                <c:pt idx="1">
                  <c:v>45.9</c:v>
                </c:pt>
                <c:pt idx="2">
                  <c:v>33.1</c:v>
                </c:pt>
                <c:pt idx="3">
                  <c:v>48.5</c:v>
                </c:pt>
                <c:pt idx="4">
                  <c:v>44.7</c:v>
                </c:pt>
                <c:pt idx="5">
                  <c:v>50.8</c:v>
                </c:pt>
                <c:pt idx="6">
                  <c:v>43.6</c:v>
                </c:pt>
                <c:pt idx="7">
                  <c:v>54.5</c:v>
                </c:pt>
                <c:pt idx="8">
                  <c:v>43.8</c:v>
                </c:pt>
                <c:pt idx="9">
                  <c:v>57.1</c:v>
                </c:pt>
                <c:pt idx="10">
                  <c:v>44.2</c:v>
                </c:pt>
                <c:pt idx="11">
                  <c:v>57.8</c:v>
                </c:pt>
              </c:numCache>
            </c:numRef>
          </c:val>
          <c:extLst>
            <c:ext xmlns:c16="http://schemas.microsoft.com/office/drawing/2014/chart" uri="{C3380CC4-5D6E-409C-BE32-E72D297353CC}">
              <c16:uniqueId val="{00000001-A2E2-4E08-9863-1BE44122A24C}"/>
            </c:ext>
          </c:extLst>
        </c:ser>
        <c:ser>
          <c:idx val="2"/>
          <c:order val="2"/>
          <c:tx>
            <c:strRef>
              <c:f>Sheet2!$E$2</c:f>
              <c:strCache>
                <c:ptCount val="1"/>
                <c:pt idx="0">
                  <c:v>Job insecurity</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Sheet2!$E$3:$E$14</c:f>
              <c:numCache>
                <c:formatCode>General</c:formatCode>
                <c:ptCount val="12"/>
                <c:pt idx="0">
                  <c:v>9.9</c:v>
                </c:pt>
                <c:pt idx="1">
                  <c:v>11.2</c:v>
                </c:pt>
                <c:pt idx="2">
                  <c:v>8.1</c:v>
                </c:pt>
                <c:pt idx="3">
                  <c:v>11.9</c:v>
                </c:pt>
                <c:pt idx="4">
                  <c:v>10.8</c:v>
                </c:pt>
                <c:pt idx="5" formatCode="0.0">
                  <c:v>16</c:v>
                </c:pt>
                <c:pt idx="6">
                  <c:v>10.4</c:v>
                </c:pt>
                <c:pt idx="7">
                  <c:v>15.4</c:v>
                </c:pt>
                <c:pt idx="8">
                  <c:v>10.3</c:v>
                </c:pt>
                <c:pt idx="9">
                  <c:v>18.899999999999999</c:v>
                </c:pt>
                <c:pt idx="10">
                  <c:v>10.9</c:v>
                </c:pt>
                <c:pt idx="11">
                  <c:v>12.2</c:v>
                </c:pt>
              </c:numCache>
            </c:numRef>
          </c:val>
          <c:extLst>
            <c:ext xmlns:c16="http://schemas.microsoft.com/office/drawing/2014/chart" uri="{C3380CC4-5D6E-409C-BE32-E72D297353CC}">
              <c16:uniqueId val="{00000002-A2E2-4E08-9863-1BE44122A24C}"/>
            </c:ext>
          </c:extLst>
        </c:ser>
        <c:ser>
          <c:idx val="3"/>
          <c:order val="3"/>
          <c:tx>
            <c:strRef>
              <c:f>Sheet2!$F$2</c:f>
              <c:strCache>
                <c:ptCount val="1"/>
                <c:pt idx="0">
                  <c:v>Long or irregular working hours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Sheet2!$F$3:$F$14</c:f>
              <c:numCache>
                <c:formatCode>0.0</c:formatCode>
                <c:ptCount val="12"/>
                <c:pt idx="0" formatCode="General">
                  <c:v>24.2</c:v>
                </c:pt>
                <c:pt idx="1">
                  <c:v>21</c:v>
                </c:pt>
                <c:pt idx="2" formatCode="General">
                  <c:v>16.600000000000001</c:v>
                </c:pt>
                <c:pt idx="3">
                  <c:v>23</c:v>
                </c:pt>
                <c:pt idx="4" formatCode="General">
                  <c:v>21.2</c:v>
                </c:pt>
                <c:pt idx="5" formatCode="General">
                  <c:v>27.9</c:v>
                </c:pt>
                <c:pt idx="6" formatCode="General">
                  <c:v>20.8</c:v>
                </c:pt>
                <c:pt idx="7" formatCode="General">
                  <c:v>26.1</c:v>
                </c:pt>
                <c:pt idx="8" formatCode="General">
                  <c:v>20.9</c:v>
                </c:pt>
                <c:pt idx="9" formatCode="General">
                  <c:v>28.2</c:v>
                </c:pt>
                <c:pt idx="10">
                  <c:v>21</c:v>
                </c:pt>
                <c:pt idx="11" formatCode="General">
                  <c:v>31.2</c:v>
                </c:pt>
              </c:numCache>
            </c:numRef>
          </c:val>
          <c:extLst>
            <c:ext xmlns:c16="http://schemas.microsoft.com/office/drawing/2014/chart" uri="{C3380CC4-5D6E-409C-BE32-E72D297353CC}">
              <c16:uniqueId val="{00000003-A2E2-4E08-9863-1BE44122A24C}"/>
            </c:ext>
          </c:extLst>
        </c:ser>
        <c:dLbls>
          <c:showLegendKey val="0"/>
          <c:showVal val="1"/>
          <c:showCatName val="0"/>
          <c:showSerName val="0"/>
          <c:showPercent val="0"/>
          <c:showBubbleSize val="0"/>
        </c:dLbls>
        <c:gapWidth val="150"/>
        <c:overlap val="100"/>
        <c:axId val="63025920"/>
        <c:axId val="63027456"/>
      </c:barChart>
      <c:catAx>
        <c:axId val="63025920"/>
        <c:scaling>
          <c:orientation val="maxMin"/>
        </c:scaling>
        <c:delete val="1"/>
        <c:axPos val="l"/>
        <c:numFmt formatCode="General" sourceLinked="1"/>
        <c:majorTickMark val="none"/>
        <c:minorTickMark val="none"/>
        <c:tickLblPos val="none"/>
        <c:crossAx val="63027456"/>
        <c:crosses val="autoZero"/>
        <c:auto val="1"/>
        <c:lblAlgn val="ctr"/>
        <c:lblOffset val="100"/>
        <c:noMultiLvlLbl val="0"/>
      </c:catAx>
      <c:valAx>
        <c:axId val="63027456"/>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crossAx val="63025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solid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3B01810-7A69-4789-A249-BE07A17FF621}" type="datetimeFigureOut">
              <a:rPr lang="en-GB"/>
              <a:pPr>
                <a:defRPr/>
              </a:pPr>
              <a:t>21/07/2023</a:t>
            </a:fld>
            <a:endParaRPr lang="en-GB"/>
          </a:p>
        </p:txBody>
      </p:sp>
      <p:sp>
        <p:nvSpPr>
          <p:cNvPr id="4" name="Footer Placeholder 3"/>
          <p:cNvSpPr>
            <a:spLocks noGrp="1"/>
          </p:cNvSpPr>
          <p:nvPr>
            <p:ph type="ftr" sz="quarter" idx="2"/>
          </p:nvPr>
        </p:nvSpPr>
        <p:spPr>
          <a:xfrm>
            <a:off x="0" y="9442450"/>
            <a:ext cx="2951163" cy="4984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8E8609C-D2CE-4519-8228-A0FEFE6110FA}" type="slidenum">
              <a:rPr lang="en-GB"/>
              <a:pPr>
                <a:defRPr/>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56038" y="0"/>
            <a:ext cx="2951162" cy="49847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CE1DFAC-93BD-4061-90F6-5CBAD2BDAB19}" type="datetimeFigureOut">
              <a:rPr lang="en-GB"/>
              <a:pPr>
                <a:defRPr/>
              </a:pPr>
              <a:t>21/07/2023</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1038" y="4784725"/>
            <a:ext cx="5446712" cy="3913188"/>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42450"/>
            <a:ext cx="2951163" cy="4984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56038" y="9442450"/>
            <a:ext cx="2951162" cy="49847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B2B0EF2-967A-46F4-B2E7-BDBF6301C1A2}"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osha.europa.eu/en/safety-and-health-legislation" TargetMode="External"/><Relationship Id="rId3" Type="http://schemas.openxmlformats.org/officeDocument/2006/relationships/hyperlink" Target="https://osha.europa.eu/en/legislation/directives/the-osh-framework-directive/1" TargetMode="External"/><Relationship Id="rId7" Type="http://schemas.openxmlformats.org/officeDocument/2006/relationships/hyperlink" Target="https://osha.europa.eu/en/legislation/directives/19"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osha.europa.eu/en/legislation/directives/6" TargetMode="External"/><Relationship Id="rId5" Type="http://schemas.openxmlformats.org/officeDocument/2006/relationships/hyperlink" Target="https://osha.europa.eu/en/legislation/directives/3" TargetMode="External"/><Relationship Id="rId4" Type="http://schemas.openxmlformats.org/officeDocument/2006/relationships/hyperlink" Target="https://osha.europa.eu/en/legislation/directives/5"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osha.europa.eu/en/publications/home-based-teleworking-and-preventive-occupational-safety-and-health-measures-european-workplaces-evidence-esener-3"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osha.europa.eu/en/publications/home-based-teleworking-and-preventive-occupational-safety-and-health-measures-european-workplaces-evidence-esener-3"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sha.europa.eu/en/publications/third-european-survey-enterprises-new-and-emerging-risks-esener-3/view"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o-RO"/>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18C85F-0A68-4C23-B006-571869AEB780}" type="slidenum">
              <a:rPr lang="en-GB">
                <a:cs typeface="Arial" charset="0"/>
              </a:rPr>
              <a:pPr fontAlgn="base">
                <a:spcBef>
                  <a:spcPct val="0"/>
                </a:spcBef>
                <a:spcAft>
                  <a:spcPct val="0"/>
                </a:spcAft>
                <a:defRPr/>
              </a:pPr>
              <a:t>2</a:t>
            </a:fld>
            <a:endParaRPr lang="en-GB">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81D983-74BB-457B-A160-8A40B40FFB0A}" type="slidenum">
              <a:rPr lang="en-GB">
                <a:cs typeface="Arial" charset="0"/>
              </a:rPr>
              <a:pPr fontAlgn="base">
                <a:spcBef>
                  <a:spcPct val="0"/>
                </a:spcBef>
                <a:spcAft>
                  <a:spcPct val="0"/>
                </a:spcAft>
                <a:defRPr/>
              </a:pPr>
              <a:t>12</a:t>
            </a:fld>
            <a:endParaRPr lang="en-GB">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F02C61-AD73-4C3A-B3A3-21E5A5C19188}" type="slidenum">
              <a:rPr lang="en-GB">
                <a:cs typeface="Arial" charset="0"/>
              </a:rPr>
              <a:pPr fontAlgn="base">
                <a:spcBef>
                  <a:spcPct val="0"/>
                </a:spcBef>
                <a:spcAft>
                  <a:spcPct val="0"/>
                </a:spcAft>
                <a:defRPr/>
              </a:pPr>
              <a:t>13</a:t>
            </a:fld>
            <a:endParaRPr lang="en-GB">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2542CA-FABA-46EC-9423-95DC176BDD41}" type="slidenum">
              <a:rPr lang="en-GB">
                <a:cs typeface="Arial" charset="0"/>
              </a:rPr>
              <a:pPr fontAlgn="base">
                <a:spcBef>
                  <a:spcPct val="0"/>
                </a:spcBef>
                <a:spcAft>
                  <a:spcPct val="0"/>
                </a:spcAft>
                <a:defRPr/>
              </a:pPr>
              <a:t>14</a:t>
            </a:fld>
            <a:endParaRPr lang="en-GB">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724385-9F72-4A9D-B6BA-CC151AA94CBE}" type="slidenum">
              <a:rPr lang="en-GB">
                <a:cs typeface="Arial" charset="0"/>
              </a:rPr>
              <a:pPr fontAlgn="base">
                <a:spcBef>
                  <a:spcPct val="0"/>
                </a:spcBef>
                <a:spcAft>
                  <a:spcPct val="0"/>
                </a:spcAft>
                <a:defRPr/>
              </a:pPr>
              <a:t>16</a:t>
            </a:fld>
            <a:endParaRPr lang="en-GB">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5DF598-99AB-4B1E-8011-310C7156FEA8}" type="slidenum">
              <a:rPr lang="en-GB">
                <a:cs typeface="Arial" charset="0"/>
              </a:rPr>
              <a:pPr fontAlgn="base">
                <a:spcBef>
                  <a:spcPct val="0"/>
                </a:spcBef>
                <a:spcAft>
                  <a:spcPct val="0"/>
                </a:spcAft>
                <a:defRPr/>
              </a:pPr>
              <a:t>17</a:t>
            </a:fld>
            <a:endParaRPr lang="en-GB">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9F32C3-05B9-4155-80D3-2959ED326F38}" type="slidenum">
              <a:rPr lang="en-GB">
                <a:cs typeface="Arial" charset="0"/>
              </a:rPr>
              <a:pPr fontAlgn="base">
                <a:spcBef>
                  <a:spcPct val="0"/>
                </a:spcBef>
                <a:spcAft>
                  <a:spcPct val="0"/>
                </a:spcAft>
                <a:defRPr/>
              </a:pPr>
              <a:t>18</a:t>
            </a:fld>
            <a:endParaRPr lang="en-GB">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EBB60B-216F-400F-AE86-D8B9161A8945}" type="slidenum">
              <a:rPr lang="en-GB">
                <a:cs typeface="Arial" charset="0"/>
              </a:rPr>
              <a:pPr fontAlgn="base">
                <a:spcBef>
                  <a:spcPct val="0"/>
                </a:spcBef>
                <a:spcAft>
                  <a:spcPct val="0"/>
                </a:spcAft>
                <a:defRPr/>
              </a:pPr>
              <a:t>20</a:t>
            </a:fld>
            <a:endParaRPr lang="en-GB">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a:p>
            <a:pPr eaLnBrk="1" hangingPunct="1">
              <a:spcBef>
                <a:spcPct val="0"/>
              </a:spcBef>
            </a:pPr>
            <a:endParaRPr lang="en-GB"/>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0CAFFD-D1A8-430D-803F-FADA4770B005}" type="slidenum">
              <a:rPr lang="en-GB">
                <a:cs typeface="Arial" charset="0"/>
              </a:rPr>
              <a:pPr fontAlgn="base">
                <a:spcBef>
                  <a:spcPct val="0"/>
                </a:spcBef>
                <a:spcAft>
                  <a:spcPct val="0"/>
                </a:spcAft>
                <a:defRPr/>
              </a:pPr>
              <a:t>22</a:t>
            </a:fld>
            <a:endParaRPr lang="en-GB">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o-RO" sz="1400" dirty="0">
                <a:solidFill>
                  <a:schemeClr val="accent1"/>
                </a:solidFill>
              </a:rPr>
              <a:t>Campania este desfășurată de EU-OSHA cu ajutorul unei rețele de parteneri din peste 30 de țări, care include:</a:t>
            </a:r>
          </a:p>
          <a:p>
            <a:pPr marL="742950" lvl="1" indent="-285750" eaLnBrk="1" hangingPunct="1">
              <a:spcBef>
                <a:spcPct val="0"/>
              </a:spcBef>
              <a:buFontTx/>
              <a:buChar char="•"/>
            </a:pPr>
            <a:r>
              <a:rPr lang="ro-RO" sz="1400" dirty="0"/>
              <a:t>punctele focale naționale;</a:t>
            </a:r>
          </a:p>
          <a:p>
            <a:pPr marL="742950" lvl="1" indent="-285750" eaLnBrk="1" hangingPunct="1">
              <a:spcBef>
                <a:spcPct val="0"/>
              </a:spcBef>
              <a:buFontTx/>
              <a:buChar char="•"/>
            </a:pPr>
            <a:r>
              <a:rPr lang="ro-RO" sz="1400" dirty="0"/>
              <a:t>partenerii sociali europeni;</a:t>
            </a:r>
          </a:p>
          <a:p>
            <a:pPr marL="742950" lvl="1" indent="-285750" eaLnBrk="1" hangingPunct="1">
              <a:spcBef>
                <a:spcPct val="0"/>
              </a:spcBef>
              <a:buFontTx/>
              <a:buChar char="•"/>
            </a:pPr>
            <a:r>
              <a:rPr lang="ro-RO" sz="1400" dirty="0"/>
              <a:t>partenerii oficiali ai campaniei;</a:t>
            </a:r>
          </a:p>
          <a:p>
            <a:pPr marL="742950" lvl="1" indent="-285750" eaLnBrk="1" hangingPunct="1">
              <a:spcBef>
                <a:spcPct val="0"/>
              </a:spcBef>
              <a:buFontTx/>
              <a:buChar char="•"/>
            </a:pPr>
            <a:r>
              <a:rPr lang="ro-RO" sz="1400" dirty="0"/>
              <a:t>partenerii OSHVET;</a:t>
            </a:r>
          </a:p>
          <a:p>
            <a:pPr marL="742950" lvl="1" indent="-285750" eaLnBrk="1" hangingPunct="1">
              <a:spcBef>
                <a:spcPct val="0"/>
              </a:spcBef>
              <a:buFontTx/>
              <a:buChar char="•"/>
            </a:pPr>
            <a:r>
              <a:rPr lang="ro-RO" sz="1400" dirty="0"/>
              <a:t>partenerii media;</a:t>
            </a:r>
          </a:p>
          <a:p>
            <a:pPr marL="742950" lvl="1" indent="-285750" eaLnBrk="1" hangingPunct="1">
              <a:spcBef>
                <a:spcPct val="0"/>
              </a:spcBef>
              <a:buFontTx/>
              <a:buChar char="•"/>
            </a:pPr>
            <a:r>
              <a:rPr lang="ro-RO" sz="1400" dirty="0"/>
              <a:t>Rețeaua întreprinderilor europene;</a:t>
            </a:r>
          </a:p>
          <a:p>
            <a:pPr marL="742950" lvl="1" indent="-285750" eaLnBrk="1" hangingPunct="1">
              <a:spcBef>
                <a:spcPct val="0"/>
              </a:spcBef>
              <a:buFontTx/>
              <a:buChar char="•"/>
            </a:pPr>
            <a:r>
              <a:rPr lang="ro-RO" sz="1400" dirty="0"/>
              <a:t>instituțiile UE;</a:t>
            </a:r>
          </a:p>
          <a:p>
            <a:pPr marL="742950" lvl="1" indent="-285750" eaLnBrk="1" hangingPunct="1">
              <a:spcBef>
                <a:spcPct val="0"/>
              </a:spcBef>
              <a:buFontTx/>
              <a:buChar char="•"/>
            </a:pPr>
            <a:r>
              <a:rPr lang="ro-RO" sz="1400" dirty="0"/>
              <a:t>alte agenții ale UE.</a:t>
            </a:r>
          </a:p>
          <a:p>
            <a:pPr eaLnBrk="1" hangingPunct="1">
              <a:spcBef>
                <a:spcPct val="0"/>
              </a:spcBef>
            </a:pPr>
            <a:r>
              <a:rPr lang="ro-RO" dirty="0">
                <a:solidFill>
                  <a:schemeClr val="accent1"/>
                </a:solidFill>
              </a:rPr>
              <a:t>Partenerii acționează ca intermediari între EU-OSHA și forța de muncă din Europa, diseminând materiale și resurse de campanie la nivel național. Dăruirea și implicarea activă a partenerilor EU-OSHA impulsionează campania și garantează promovarea cu succes a mesajului campaniei în toată Europa, ajungând la întreprinderi de toate mărimile.</a:t>
            </a:r>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CF55AC-62E3-4B56-B96A-E7453E155B28}" type="slidenum">
              <a:rPr lang="en-GB">
                <a:cs typeface="Arial" charset="0"/>
              </a:rPr>
              <a:pPr fontAlgn="base">
                <a:spcBef>
                  <a:spcPct val="0"/>
                </a:spcBef>
                <a:spcAft>
                  <a:spcPct val="0"/>
                </a:spcAft>
                <a:defRPr/>
              </a:pPr>
              <a:t>23</a:t>
            </a:fld>
            <a:endParaRPr lang="en-GB">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ro-RO" b="1"/>
              <a:t>Publicații</a:t>
            </a:r>
          </a:p>
          <a:p>
            <a:pPr eaLnBrk="1" fontAlgn="auto" hangingPunct="1">
              <a:spcBef>
                <a:spcPts val="0"/>
              </a:spcBef>
              <a:spcAft>
                <a:spcPts val="0"/>
              </a:spcAft>
              <a:defRPr/>
            </a:pPr>
            <a:r>
              <a:rPr lang="ro-RO"/>
              <a:t>O serie de rapoarte de cercetare, rezumate și fișe informative referitoare la SSM și digitalizare sunt disponibile și pot fi descărcate gratuit. Aceste publicații pot fi utilizate pentru informarea cu privire la măsurile preventive care trebuie luate la locul de muncă.</a:t>
            </a:r>
          </a:p>
          <a:p>
            <a:pPr eaLnBrk="1" fontAlgn="auto" hangingPunct="1">
              <a:spcBef>
                <a:spcPts val="0"/>
              </a:spcBef>
              <a:spcAft>
                <a:spcPts val="0"/>
              </a:spcAft>
              <a:defRPr/>
            </a:pPr>
            <a:endParaRPr lang="en-GB" b="1" dirty="0"/>
          </a:p>
          <a:p>
            <a:pPr eaLnBrk="1" fontAlgn="auto" hangingPunct="1">
              <a:spcBef>
                <a:spcPts val="0"/>
              </a:spcBef>
              <a:spcAft>
                <a:spcPts val="0"/>
              </a:spcAft>
              <a:defRPr/>
            </a:pPr>
            <a:r>
              <a:rPr lang="ro-RO" b="1"/>
              <a:t>Materiale de campanie</a:t>
            </a:r>
          </a:p>
          <a:p>
            <a:pPr eaLnBrk="1" fontAlgn="auto" hangingPunct="1">
              <a:spcBef>
                <a:spcPts val="0"/>
              </a:spcBef>
              <a:spcAft>
                <a:spcPts val="0"/>
              </a:spcAft>
              <a:defRPr/>
            </a:pPr>
            <a:r>
              <a:rPr lang="ro-RO"/>
              <a:t>Materialele campaniei „Securitatea și sănătatea în muncă în era digitală”, cum ar fi ghidul campaniei și pliantul promoțional, explică cum se desfășoară campania și cum vă puteți implica. De asemenea, acestea explică modul în care îndrumările furnizate pot fi puse în aplicare la locul de muncă.</a:t>
            </a:r>
          </a:p>
          <a:p>
            <a:pPr eaLnBrk="1" fontAlgn="auto" hangingPunct="1">
              <a:spcBef>
                <a:spcPts val="0"/>
              </a:spcBef>
              <a:spcAft>
                <a:spcPts val="0"/>
              </a:spcAft>
              <a:defRPr/>
            </a:pPr>
            <a:endParaRPr lang="en-GB" b="1" dirty="0"/>
          </a:p>
          <a:p>
            <a:pPr eaLnBrk="1" fontAlgn="auto" hangingPunct="1">
              <a:spcBef>
                <a:spcPts val="0"/>
              </a:spcBef>
              <a:spcAft>
                <a:spcPts val="0"/>
              </a:spcAft>
              <a:defRPr/>
            </a:pPr>
            <a:r>
              <a:rPr lang="ro-RO" b="1"/>
              <a:t>Setul de instrumente al campaniei</a:t>
            </a:r>
          </a:p>
          <a:p>
            <a:pPr eaLnBrk="1" fontAlgn="auto" hangingPunct="1">
              <a:spcBef>
                <a:spcPts val="0"/>
              </a:spcBef>
              <a:spcAft>
                <a:spcPts val="0"/>
              </a:spcAft>
              <a:defRPr/>
            </a:pPr>
            <a:r>
              <a:rPr lang="ro-RO"/>
              <a:t>Setul de instrumente al campaniei oferă sfaturi practice pas cu pas despre cum să planificați și să desfășurați campanii de succes. Conține exemple de instrumente de comunicare diferite și oferă sfaturi despre modul cel mai bun de a le utiliza. </a:t>
            </a:r>
          </a:p>
          <a:p>
            <a:pPr eaLnBrk="1" fontAlgn="auto" hangingPunct="1">
              <a:spcBef>
                <a:spcPts val="0"/>
              </a:spcBef>
              <a:spcAft>
                <a:spcPts val="0"/>
              </a:spcAft>
              <a:defRPr/>
            </a:pPr>
            <a:endParaRPr lang="en-GB" b="1" dirty="0">
              <a:ea typeface="Calibri" panose="020F0502020204030204"/>
              <a:cs typeface="Calibri" panose="020F0502020204030204"/>
            </a:endParaRPr>
          </a:p>
          <a:p>
            <a:pPr eaLnBrk="1" fontAlgn="auto" hangingPunct="1">
              <a:spcBef>
                <a:spcPts val="0"/>
              </a:spcBef>
              <a:spcAft>
                <a:spcPts val="0"/>
              </a:spcAft>
              <a:defRPr/>
            </a:pPr>
            <a:r>
              <a:rPr lang="ro-RO" b="1"/>
              <a:t>Kit pentru platformele de comunicare socială </a:t>
            </a:r>
          </a:p>
          <a:p>
            <a:pPr eaLnBrk="1" fontAlgn="auto" hangingPunct="1">
              <a:spcBef>
                <a:spcPts val="0"/>
              </a:spcBef>
              <a:spcAft>
                <a:spcPts val="0"/>
              </a:spcAft>
              <a:defRPr/>
            </a:pPr>
            <a:r>
              <a:rPr lang="ro-RO"/>
              <a:t>O colecție de materiale relevante pentru campanie a fost creată special pentru a le posta și partaja prin intermediul conturilor de pe platformele de comunicare socială. Resursele includ o selecție de mesaje gata pregătite, însoțite de materiale vizuale și video.</a:t>
            </a:r>
          </a:p>
          <a:p>
            <a:pPr eaLnBrk="1" fontAlgn="auto" hangingPunct="1">
              <a:spcBef>
                <a:spcPts val="0"/>
              </a:spcBef>
              <a:spcAft>
                <a:spcPts val="0"/>
              </a:spcAft>
              <a:defRPr/>
            </a:pPr>
            <a:endParaRPr lang="en-GB" b="1" dirty="0"/>
          </a:p>
          <a:p>
            <a:pPr eaLnBrk="1" fontAlgn="auto" hangingPunct="1">
              <a:spcBef>
                <a:spcPts val="0"/>
              </a:spcBef>
              <a:spcAft>
                <a:spcPts val="0"/>
              </a:spcAft>
              <a:defRPr/>
            </a:pPr>
            <a:r>
              <a:rPr lang="ro-RO" b="1"/>
              <a:t>Filme cu Napo</a:t>
            </a:r>
          </a:p>
          <a:p>
            <a:pPr eaLnBrk="1" fontAlgn="auto" hangingPunct="1">
              <a:spcBef>
                <a:spcPts val="0"/>
              </a:spcBef>
              <a:spcAft>
                <a:spcPts val="0"/>
              </a:spcAft>
              <a:defRPr/>
            </a:pPr>
            <a:r>
              <a:rPr lang="ro-RO"/>
              <a:t>O serie de videoclipuri de sensibilizare </a:t>
            </a:r>
            <a:r>
              <a:rPr lang="ro-RO">
                <a:solidFill>
                  <a:schemeClr val="accent1"/>
                </a:solidFill>
              </a:rPr>
              <a:t>—</a:t>
            </a:r>
            <a:r>
              <a:rPr lang="ro-RO"/>
              <a:t> care îl prezintă pe eroul de desene animate Napo </a:t>
            </a:r>
            <a:r>
              <a:rPr lang="ro-RO">
                <a:solidFill>
                  <a:schemeClr val="accent1"/>
                </a:solidFill>
              </a:rPr>
              <a:t>—</a:t>
            </a:r>
            <a:r>
              <a:rPr lang="ro-RO"/>
              <a:t> au fost create pe tema digitalizării la locul de muncă. Acestea sunt o metodă excelentă de a implica întreprinderile și de a le informa despre mesajul campaniei.</a:t>
            </a:r>
          </a:p>
          <a:p>
            <a:pPr eaLnBrk="1" fontAlgn="auto" hangingPunct="1">
              <a:spcBef>
                <a:spcPts val="0"/>
              </a:spcBef>
              <a:spcAft>
                <a:spcPts val="0"/>
              </a:spcAft>
              <a:defRPr/>
            </a:pPr>
            <a:endParaRPr lang="en-GB" b="1" dirty="0"/>
          </a:p>
          <a:p>
            <a:pPr eaLnBrk="1" fontAlgn="auto" hangingPunct="1">
              <a:spcBef>
                <a:spcPts val="0"/>
              </a:spcBef>
              <a:spcAft>
                <a:spcPts val="0"/>
              </a:spcAft>
              <a:defRPr/>
            </a:pPr>
            <a:r>
              <a:rPr lang="ro-RO" b="1"/>
              <a:t>OSHwiki</a:t>
            </a:r>
          </a:p>
          <a:p>
            <a:pPr eaLnBrk="1" fontAlgn="auto" hangingPunct="1">
              <a:spcBef>
                <a:spcPts val="0"/>
              </a:spcBef>
              <a:spcAft>
                <a:spcPts val="0"/>
              </a:spcAft>
              <a:defRPr/>
            </a:pPr>
            <a:r>
              <a:rPr lang="ro-RO"/>
              <a:t>O secțiune de pe platforma OSHwiki a fost dedicată SSM și digitalizării. Aceasta conține articole relevante și linkuri către mai multe informații pe această temă.</a:t>
            </a:r>
          </a:p>
          <a:p>
            <a:pPr eaLnBrk="1" fontAlgn="auto" hangingPunct="1">
              <a:spcBef>
                <a:spcPts val="0"/>
              </a:spcBef>
              <a:spcAft>
                <a:spcPts val="0"/>
              </a:spcAft>
              <a:defRPr/>
            </a:pPr>
            <a:endParaRPr lang="en-GB" b="1" dirty="0"/>
          </a:p>
          <a:p>
            <a:pPr eaLnBrk="1" fontAlgn="auto" hangingPunct="1">
              <a:spcBef>
                <a:spcPts val="0"/>
              </a:spcBef>
              <a:spcAft>
                <a:spcPts val="0"/>
              </a:spcAft>
              <a:defRPr/>
            </a:pPr>
            <a:r>
              <a:rPr lang="ro-RO" b="1"/>
              <a:t>Studii de caz</a:t>
            </a:r>
          </a:p>
          <a:p>
            <a:pPr eaLnBrk="1" fontAlgn="auto" hangingPunct="1">
              <a:spcBef>
                <a:spcPts val="0"/>
              </a:spcBef>
              <a:spcAft>
                <a:spcPts val="0"/>
              </a:spcAft>
              <a:defRPr/>
            </a:pPr>
            <a:r>
              <a:rPr lang="ro-RO"/>
              <a:t>Pe lângă studiile de caz din baza de date, sunt disponibile și studii de caz privind politicile din țările UE și din afara UE. Aceste studii de caz descriu factorii de succes și transferabilitatea inițiativelor de politici naționale. </a:t>
            </a:r>
          </a:p>
          <a:p>
            <a:pPr eaLnBrk="1" fontAlgn="auto" hangingPunct="1">
              <a:spcBef>
                <a:spcPts val="0"/>
              </a:spcBef>
              <a:spcAft>
                <a:spcPts val="0"/>
              </a:spcAft>
              <a:defRPr/>
            </a:pPr>
            <a:endParaRPr lang="en-GB" b="1" dirty="0"/>
          </a:p>
          <a:p>
            <a:pPr eaLnBrk="1" fontAlgn="auto" hangingPunct="1">
              <a:spcBef>
                <a:spcPts val="0"/>
              </a:spcBef>
              <a:spcAft>
                <a:spcPts val="0"/>
              </a:spcAft>
              <a:defRPr/>
            </a:pPr>
            <a:r>
              <a:rPr lang="ro-RO" b="1"/>
              <a:t>Legislație</a:t>
            </a:r>
          </a:p>
          <a:p>
            <a:pPr eaLnBrk="1" fontAlgn="auto" hangingPunct="1">
              <a:spcBef>
                <a:spcPts val="0"/>
              </a:spcBef>
              <a:spcAft>
                <a:spcPts val="0"/>
              </a:spcAft>
              <a:defRPr/>
            </a:pPr>
            <a:r>
              <a:rPr lang="ro-RO"/>
              <a:t>Angajatorul poartă răspunderea juridică pentru asigurarea sănătății și securității la locul de muncă. Riscurile care decurg din digitalizarea la locul de muncă intră în domeniul de aplicare al Directivei-cadru privind SSM (</a:t>
            </a:r>
            <a:r>
              <a:rPr lang="ro-RO">
                <a:hlinkClick r:id="rId3"/>
              </a:rPr>
              <a:t>Directiva 89/391/CEE – Directiva-cadru privind SSM)</a:t>
            </a:r>
            <a:r>
              <a:rPr lang="ro-RO"/>
              <a:t>, iar unele dintre riscurile care decurg din utilizarea tehnologiilor digitale la locul de muncă sunt abordate prin directive specifice:</a:t>
            </a:r>
          </a:p>
          <a:p>
            <a:pPr eaLnBrk="1" fontAlgn="auto" hangingPunct="1">
              <a:spcBef>
                <a:spcPts val="0"/>
              </a:spcBef>
              <a:spcAft>
                <a:spcPts val="0"/>
              </a:spcAft>
              <a:defRPr/>
            </a:pPr>
            <a:endParaRPr lang="en-GB" b="1" dirty="0">
              <a:solidFill>
                <a:srgbClr val="000000"/>
              </a:solidFill>
              <a:ea typeface="Calibri"/>
              <a:cs typeface="Calibri"/>
            </a:endParaRPr>
          </a:p>
          <a:p>
            <a:pPr marL="742950" lvl="1" indent="-285750" eaLnBrk="1" fontAlgn="auto" hangingPunct="1">
              <a:spcBef>
                <a:spcPts val="0"/>
              </a:spcBef>
              <a:spcAft>
                <a:spcPts val="0"/>
              </a:spcAft>
              <a:buFont typeface="Arial" panose="020B0604020202020204" pitchFamily="34" charset="0"/>
              <a:buChar char="•"/>
              <a:defRPr/>
            </a:pPr>
            <a:r>
              <a:rPr lang="ro-RO" sz="1400">
                <a:solidFill>
                  <a:schemeClr val="tx2"/>
                </a:solidFill>
                <a:hlinkClick r:id="rId4"/>
              </a:rPr>
              <a:t>Directiva 90/270/CEE— Directiva privind lucrul la monitor</a:t>
            </a:r>
          </a:p>
          <a:p>
            <a:pPr marL="742950" lvl="1" indent="-285750" eaLnBrk="1" fontAlgn="auto" hangingPunct="1">
              <a:spcBef>
                <a:spcPts val="0"/>
              </a:spcBef>
              <a:spcAft>
                <a:spcPts val="0"/>
              </a:spcAft>
              <a:buFont typeface="Arial" panose="020B0604020202020204" pitchFamily="34" charset="0"/>
              <a:buChar char="•"/>
              <a:defRPr/>
            </a:pPr>
            <a:r>
              <a:rPr lang="ro-RO" sz="1400">
                <a:solidFill>
                  <a:schemeClr val="tx2"/>
                </a:solidFill>
                <a:hlinkClick r:id="rId5"/>
              </a:rPr>
              <a:t>Directiva 2009/104/CEE— Directiva privind utilizarea echipamentului de lucru</a:t>
            </a:r>
          </a:p>
          <a:p>
            <a:pPr marL="742950" lvl="1" indent="-285750" eaLnBrk="1" fontAlgn="auto" hangingPunct="1">
              <a:spcBef>
                <a:spcPts val="0"/>
              </a:spcBef>
              <a:spcAft>
                <a:spcPts val="0"/>
              </a:spcAft>
              <a:buFont typeface="Arial" panose="020B0604020202020204" pitchFamily="34" charset="0"/>
              <a:buChar char="•"/>
              <a:defRPr/>
            </a:pPr>
            <a:r>
              <a:rPr lang="ro-RO" sz="1400">
                <a:solidFill>
                  <a:schemeClr val="tx2"/>
                </a:solidFill>
                <a:hlinkClick r:id="rId6"/>
              </a:rPr>
              <a:t>Directiva 2006/42/CE – noua Directivă privind echipamentele tehnice</a:t>
            </a:r>
          </a:p>
          <a:p>
            <a:pPr marL="742950" lvl="1" indent="-285750" eaLnBrk="1" fontAlgn="auto" hangingPunct="1">
              <a:spcBef>
                <a:spcPts val="0"/>
              </a:spcBef>
              <a:spcAft>
                <a:spcPts val="0"/>
              </a:spcAft>
              <a:buFont typeface="Arial" panose="020B0604020202020204" pitchFamily="34" charset="0"/>
              <a:buChar char="•"/>
              <a:defRPr/>
            </a:pPr>
            <a:r>
              <a:rPr lang="ro-RO" sz="1400">
                <a:solidFill>
                  <a:schemeClr val="tx2"/>
                </a:solidFill>
                <a:hlinkClick r:id="rId7"/>
              </a:rPr>
              <a:t>Directiva 89/654/CEE — Cerințe la locul de muncă</a:t>
            </a:r>
          </a:p>
          <a:p>
            <a:pPr marL="742950" lvl="1" indent="-285750" eaLnBrk="1" fontAlgn="auto" hangingPunct="1">
              <a:spcBef>
                <a:spcPts val="0"/>
              </a:spcBef>
              <a:spcAft>
                <a:spcPts val="0"/>
              </a:spcAft>
              <a:buFont typeface="Arial" panose="020B0604020202020204" pitchFamily="34" charset="0"/>
              <a:buChar char="•"/>
              <a:defRPr/>
            </a:pPr>
            <a:r>
              <a:rPr lang="ro-RO" sz="1400">
                <a:solidFill>
                  <a:schemeClr val="tx2"/>
                </a:solidFill>
                <a:hlinkClick r:id="rId6"/>
              </a:rPr>
              <a:t>Directiva 2003/88/CE — Timpul de lucru</a:t>
            </a:r>
          </a:p>
          <a:p>
            <a:pPr marL="742950" lvl="1" indent="-285750" eaLnBrk="1" fontAlgn="auto" hangingPunct="1">
              <a:spcBef>
                <a:spcPts val="0"/>
              </a:spcBef>
              <a:spcAft>
                <a:spcPts val="0"/>
              </a:spcAft>
              <a:buFont typeface="Arial" panose="020B0604020202020204" pitchFamily="34" charset="0"/>
              <a:buChar char="•"/>
              <a:defRPr/>
            </a:pPr>
            <a:r>
              <a:rPr lang="ro-RO" sz="1400">
                <a:solidFill>
                  <a:schemeClr val="tx2"/>
                </a:solidFill>
                <a:hlinkClick r:id="rId7"/>
              </a:rPr>
              <a:t>Directiva 2002/14/CE – Informarea și consultarea angajaților</a:t>
            </a:r>
          </a:p>
          <a:p>
            <a:pPr lvl="1" eaLnBrk="1" fontAlgn="auto" hangingPunct="1">
              <a:spcBef>
                <a:spcPts val="0"/>
              </a:spcBef>
              <a:spcAft>
                <a:spcPts val="0"/>
              </a:spcAft>
              <a:defRPr/>
            </a:pPr>
            <a:endParaRPr lang="en-GB" sz="1400" dirty="0">
              <a:solidFill>
                <a:schemeClr val="tx2"/>
              </a:solidFill>
            </a:endParaRPr>
          </a:p>
          <a:p>
            <a:pPr eaLnBrk="1" fontAlgn="auto" hangingPunct="1">
              <a:spcBef>
                <a:spcPts val="0"/>
              </a:spcBef>
              <a:spcAft>
                <a:spcPts val="0"/>
              </a:spcAft>
              <a:defRPr/>
            </a:pPr>
            <a:r>
              <a:rPr lang="ro-RO"/>
              <a:t>O prezentare generală completă a legislației relevante în materie de SSM este disponibilă pe site-ul EU-OSHA (</a:t>
            </a:r>
            <a:r>
              <a:rPr lang="ro-RO">
                <a:hlinkClick r:id="rId8"/>
              </a:rPr>
              <a:t>https://osha.europa.eu/en/safety-and-health-legislation</a:t>
            </a:r>
            <a:r>
              <a:rPr lang="ro-RO"/>
              <a:t>).</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ro-RO" b="1"/>
              <a:t>Infografice</a:t>
            </a:r>
          </a:p>
          <a:p>
            <a:pPr algn="just" eaLnBrk="1" fontAlgn="auto" hangingPunct="1">
              <a:spcBef>
                <a:spcPts val="0"/>
              </a:spcBef>
              <a:spcAft>
                <a:spcPts val="0"/>
              </a:spcAft>
              <a:defRPr/>
            </a:pPr>
            <a:r>
              <a:rPr lang="ro-RO"/>
              <a:t>În era digitală, infograficele pot fi un instrument puternic. Ele pot exprima chiar și cele mai complexe informații într-un mod clar, succint și ușor de reținut, putând fi, de asemenea, distribuite online. </a:t>
            </a:r>
          </a:p>
          <a:p>
            <a:pPr eaLnBrk="1" fontAlgn="auto" hangingPunct="1">
              <a:spcBef>
                <a:spcPts val="0"/>
              </a:spcBef>
              <a:spcAft>
                <a:spcPts val="0"/>
              </a:spcAft>
              <a:defRPr/>
            </a:pPr>
            <a:endParaRPr lang="en-US" sz="1400" dirty="0">
              <a:solidFill>
                <a:srgbClr val="5B9BD5"/>
              </a:solidFill>
              <a:ea typeface="Calibri" panose="020F0502020204030204"/>
              <a:cs typeface="Calibri" panose="020F0502020204030204"/>
            </a:endParaRPr>
          </a:p>
          <a:p>
            <a:pPr eaLnBrk="1" fontAlgn="auto" hangingPunct="1">
              <a:spcBef>
                <a:spcPts val="0"/>
              </a:spcBef>
              <a:spcAft>
                <a:spcPts val="0"/>
              </a:spcAft>
              <a:defRPr/>
            </a:pPr>
            <a:endParaRPr lang="en-GB" dirty="0">
              <a:ea typeface="Calibri" panose="020F0502020204030204"/>
              <a:cs typeface="Calibri" panose="020F0502020204030204"/>
            </a:endParaRPr>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BA36FA-5A2F-4CB9-96B5-FC16E357A296}" type="slidenum">
              <a:rPr lang="en-GB">
                <a:cs typeface="Arial" charset="0"/>
              </a:rPr>
              <a:pPr fontAlgn="base">
                <a:spcBef>
                  <a:spcPct val="0"/>
                </a:spcBef>
                <a:spcAft>
                  <a:spcPct val="0"/>
                </a:spcAft>
                <a:defRPr/>
              </a:pPr>
              <a:t>24</a:t>
            </a:fld>
            <a:endParaRPr lang="en-GB">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21506"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o-RO"/>
              <a:t>Sursa: EU-OSHA, „Pulsul SSM – Securitatea și sănătatea în muncă la locurile de muncă post-pandemie”, 2022 (</a:t>
            </a:r>
            <a:r>
              <a:rPr lang="ro-RO">
                <a:hlinkClick r:id="rId3"/>
              </a:rPr>
              <a:t>https://osha.europa.eu/en/facts-and-figures/osh-pulse-occupational-safety-and-health-post-pandemic-workplaces</a:t>
            </a:r>
            <a:r>
              <a:rPr lang="ro-RO"/>
              <a:t>).</a:t>
            </a:r>
          </a:p>
          <a:p>
            <a:pPr eaLnBrk="1" hangingPunct="1">
              <a:spcBef>
                <a:spcPct val="0"/>
              </a:spcBef>
            </a:pPr>
            <a:endParaRPr lang="it-IT"/>
          </a:p>
          <a:p>
            <a:pPr eaLnBrk="1" hangingPunct="1">
              <a:spcBef>
                <a:spcPct val="0"/>
              </a:spcBef>
            </a:pPr>
            <a:r>
              <a:rPr lang="ro-RO"/>
              <a:t>Sursa: EU-OSHA, „Al treilea Sondaj european în rândul întreprinderilor privind riscurile noi și emergente” (ESENER 3), 2019. Document disponibil la: </a:t>
            </a:r>
            <a:r>
              <a:rPr lang="ro-RO" u="sng">
                <a:hlinkClick r:id="rId4"/>
              </a:rPr>
              <a:t>https://osha.europa.eu/en/publications/home-based-teleworking-and-preventive-occupational-safety-and-health-measures-european-workplaces-evidence-esener-3</a:t>
            </a:r>
          </a:p>
          <a:p>
            <a:pPr eaLnBrk="1" hangingPunct="1">
              <a:spcBef>
                <a:spcPct val="0"/>
              </a:spcBef>
            </a:pPr>
            <a:endParaRPr lang="el-GR"/>
          </a:p>
        </p:txBody>
      </p:sp>
      <p:sp>
        <p:nvSpPr>
          <p:cNvPr id="21507"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9A78F8-B0C1-4B4E-B840-FDAB69224E30}" type="slidenum">
              <a:rPr lang="en-GB">
                <a:cs typeface="Arial" charset="0"/>
              </a:rPr>
              <a:pPr fontAlgn="base">
                <a:spcBef>
                  <a:spcPct val="0"/>
                </a:spcBef>
                <a:spcAft>
                  <a:spcPct val="0"/>
                </a:spcAft>
                <a:defRPr/>
              </a:pPr>
              <a:t>4</a:t>
            </a:fld>
            <a:endParaRPr lang="en-GB">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ro-RO" b="1"/>
              <a:t>Săptămâna europeană</a:t>
            </a:r>
          </a:p>
          <a:p>
            <a:pPr eaLnBrk="1" fontAlgn="auto" hangingPunct="1">
              <a:spcBef>
                <a:spcPts val="0"/>
              </a:spcBef>
              <a:spcAft>
                <a:spcPts val="0"/>
              </a:spcAft>
              <a:defRPr/>
            </a:pPr>
            <a:r>
              <a:rPr lang="ro-RO"/>
              <a:t>Săptămâna europeană de renume mondial pentru sănătate și securitate la locul de muncă are loc în fiecare an în octombrie și este punctul culminant al calendarului campaniei. Vă puteți implica în multe evenimente de atragere a atenției care sunt organizate în UE și nu numai, cum ar fi concursuri, evenimente speciale de proiecție de filme, evenimente pe platforme de socializare și conferințe.</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ro-RO" b="1"/>
              <a:t>Parteneriatul campaniei</a:t>
            </a:r>
          </a:p>
          <a:p>
            <a:pPr eaLnBrk="1" fontAlgn="auto" hangingPunct="1">
              <a:spcBef>
                <a:spcPts val="0"/>
              </a:spcBef>
              <a:spcAft>
                <a:spcPts val="0"/>
              </a:spcAft>
              <a:defRPr/>
            </a:pPr>
            <a:r>
              <a:rPr lang="ro-RO"/>
              <a:t>Succesul campaniei depinde de parteneriatele puternice între EU-OSHA și părțile interesate importante. Organizațiile paneuropene și internaționale, care și-au asumat un angajament privind SSM, pot deveni </a:t>
            </a:r>
            <a:r>
              <a:rPr lang="ro-RO" u="sng"/>
              <a:t>parteneri oficiali ai campaniei</a:t>
            </a:r>
            <a:r>
              <a:rPr lang="ro-RO"/>
              <a:t>, ceea ce le va permite să beneficieze de:</a:t>
            </a:r>
          </a:p>
          <a:p>
            <a:pPr marL="742950" lvl="1" indent="-285750" eaLnBrk="1" fontAlgn="auto" hangingPunct="1">
              <a:spcBef>
                <a:spcPts val="0"/>
              </a:spcBef>
              <a:spcAft>
                <a:spcPts val="0"/>
              </a:spcAft>
              <a:buFont typeface="Arial,Sans-Serif"/>
              <a:buChar char="•"/>
              <a:defRPr/>
            </a:pPr>
            <a:r>
              <a:rPr lang="ro-RO"/>
              <a:t>promovare la nivelul UE și în mass-media;</a:t>
            </a:r>
          </a:p>
          <a:p>
            <a:pPr marL="742950" lvl="1" indent="-285750" eaLnBrk="1" fontAlgn="auto" hangingPunct="1">
              <a:spcBef>
                <a:spcPts val="0"/>
              </a:spcBef>
              <a:spcAft>
                <a:spcPts val="0"/>
              </a:spcAft>
              <a:buFont typeface="Arial,Sans-Serif"/>
              <a:buChar char="•"/>
              <a:defRPr/>
            </a:pPr>
            <a:r>
              <a:rPr lang="ro-RO"/>
              <a:t>oportunități de a stabili contacte și de a face schimburi;</a:t>
            </a:r>
          </a:p>
          <a:p>
            <a:pPr marL="742950" lvl="1" indent="-285750" eaLnBrk="1" fontAlgn="auto" hangingPunct="1">
              <a:spcBef>
                <a:spcPts val="0"/>
              </a:spcBef>
              <a:spcAft>
                <a:spcPts val="0"/>
              </a:spcAft>
              <a:buFont typeface="Arial,Sans-Serif"/>
              <a:buChar char="•"/>
              <a:defRPr/>
            </a:pPr>
            <a:r>
              <a:rPr lang="ro-RO"/>
              <a:t>schimb de bune practici cu alți parteneri de campanie;</a:t>
            </a:r>
          </a:p>
          <a:p>
            <a:pPr marL="742950" lvl="1" indent="-285750" eaLnBrk="1" fontAlgn="auto" hangingPunct="1">
              <a:spcBef>
                <a:spcPts val="0"/>
              </a:spcBef>
              <a:spcAft>
                <a:spcPts val="0"/>
              </a:spcAft>
              <a:buFont typeface="Arial,Sans-Serif"/>
              <a:buChar char="•"/>
              <a:defRPr/>
            </a:pPr>
            <a:r>
              <a:rPr lang="ro-RO"/>
              <a:t>invitații la evenimentele EU-OSHA;</a:t>
            </a:r>
          </a:p>
          <a:p>
            <a:pPr marL="742950" lvl="1" indent="-285750" eaLnBrk="1" fontAlgn="auto" hangingPunct="1">
              <a:spcBef>
                <a:spcPts val="0"/>
              </a:spcBef>
              <a:spcAft>
                <a:spcPts val="0"/>
              </a:spcAft>
              <a:buFont typeface="Arial,Sans-Serif"/>
              <a:buChar char="•"/>
              <a:defRPr/>
            </a:pPr>
            <a:r>
              <a:rPr lang="ro-RO"/>
              <a:t>un pachet de bun venit;</a:t>
            </a:r>
          </a:p>
          <a:p>
            <a:pPr marL="742950" lvl="1" indent="-285750" eaLnBrk="1" fontAlgn="auto" hangingPunct="1">
              <a:spcBef>
                <a:spcPts val="0"/>
              </a:spcBef>
              <a:spcAft>
                <a:spcPts val="0"/>
              </a:spcAft>
              <a:buFont typeface="Arial,Sans-Serif"/>
              <a:buChar char="•"/>
              <a:defRPr/>
            </a:pPr>
            <a:r>
              <a:rPr lang="ro-RO"/>
              <a:t>un certificat de partener.</a:t>
            </a:r>
          </a:p>
          <a:p>
            <a:pPr lvl="1" eaLnBrk="1" fontAlgn="auto" hangingPunct="1">
              <a:spcBef>
                <a:spcPts val="0"/>
              </a:spcBef>
              <a:spcAft>
                <a:spcPts val="0"/>
              </a:spcAft>
              <a:defRPr/>
            </a:pPr>
            <a:endParaRPr lang="en-GB" dirty="0"/>
          </a:p>
          <a:p>
            <a:pPr eaLnBrk="1" fontAlgn="auto" hangingPunct="1">
              <a:spcBef>
                <a:spcPts val="0"/>
              </a:spcBef>
              <a:spcAft>
                <a:spcPts val="0"/>
              </a:spcAft>
              <a:defRPr/>
            </a:pPr>
            <a:r>
              <a:rPr lang="ro-RO" b="1"/>
              <a:t>Premiile pentru bune practici</a:t>
            </a:r>
          </a:p>
          <a:p>
            <a:pPr eaLnBrk="1" fontAlgn="auto" hangingPunct="1">
              <a:spcBef>
                <a:spcPts val="0"/>
              </a:spcBef>
              <a:spcAft>
                <a:spcPts val="0"/>
              </a:spcAft>
              <a:defRPr/>
            </a:pPr>
            <a:r>
              <a:rPr lang="ro-RO"/>
              <a:t>În cadrul campaniei, Premiile pentru bune practici prezintă abordări inovatoare în ceea ce privește gestionarea SSM și recunosc inițiativele de succes și sustenabile pentru gestionarea riscurilor legate de SSM și digitalizare. Organizațiile din statele membre ale UE, țările candidate, țările potențial candidate și țările Asociației Europene a Liberului Schimb (AELS) sunt invitate să prezinte contribuții pe tema gestionării SSM și a digitalizării la locul de muncă. Câștigătorii vor fi anunțați în cadrul unei ceremonii de premiere.</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ro-RO" b="1"/>
              <a:t>Setul de instrumente al campaniei </a:t>
            </a:r>
          </a:p>
          <a:p>
            <a:pPr eaLnBrk="1" fontAlgn="auto" hangingPunct="1">
              <a:spcBef>
                <a:spcPts val="0"/>
              </a:spcBef>
              <a:spcAft>
                <a:spcPts val="0"/>
              </a:spcAft>
              <a:defRPr/>
            </a:pPr>
            <a:r>
              <a:rPr lang="ro-RO"/>
              <a:t>Puteți accesa setul nostru de instrumente de campanie pentru a vă ajuta să demarați propria campanie de sensibilizare cu privire la impactul digitalizării asupra SSM. Setul de instrumente oferă îndrumări pas cu pas cu privire la procesul de pregătire și desfășurare a unei campanii și cum să profitați la maximum de resurse.</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ro-RO" b="1"/>
              <a:t>Materiale de campanie</a:t>
            </a:r>
          </a:p>
          <a:p>
            <a:pPr eaLnBrk="1" fontAlgn="auto" hangingPunct="1">
              <a:spcBef>
                <a:spcPts val="0"/>
              </a:spcBef>
              <a:spcAft>
                <a:spcPts val="0"/>
              </a:spcAft>
              <a:defRPr/>
            </a:pPr>
            <a:r>
              <a:rPr lang="ro-RO"/>
              <a:t>În materialele de campanie găsiți tot ceea ce aveți nevoie pentru a promova și a contribui la campania „Securitatea și sănătatea în muncă în era digitală”. O gamă completă de resurse poate fi descărcată gratuit, inclusiv ghidul de campanie, pliantul și afișul promoțional, precum și pliantul despre premiile pentru bune practici.</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ro-RO" b="1"/>
              <a:t>Kit pentru platformele de comunicare socială</a:t>
            </a:r>
          </a:p>
          <a:p>
            <a:pPr eaLnBrk="1" fontAlgn="auto" hangingPunct="1">
              <a:spcBef>
                <a:spcPts val="0"/>
              </a:spcBef>
              <a:spcAft>
                <a:spcPts val="0"/>
              </a:spcAft>
              <a:defRPr/>
            </a:pPr>
            <a:r>
              <a:rPr lang="ro-RO"/>
              <a:t>Profitați de kitul pentru platformele de comunicare socială – o colecție de materiale pentru conturile dumneavoastră pe platformele de comunicare socială. Începeți prin a selecta din mesajele gata pregătite și din elementele vizuale și materialele video însoțitoare.</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ro-RO" b="1"/>
              <a:t>Evenimente</a:t>
            </a:r>
          </a:p>
          <a:p>
            <a:pPr eaLnBrk="1" fontAlgn="auto" hangingPunct="1">
              <a:spcBef>
                <a:spcPts val="0"/>
              </a:spcBef>
              <a:spcAft>
                <a:spcPts val="0"/>
              </a:spcAft>
              <a:defRPr/>
            </a:pPr>
            <a:r>
              <a:rPr lang="ro-RO"/>
              <a:t>Puteți vizualiza evenimentele viitoare din campania „Securitatea și sănătatea în muncă în era digitală”. Evenimentele pot fi căutate după țară și dată, iar fiecare eveniment poate fi adăugat la propriul calendar pentru a vă asigura că nu îl ratați.</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ro-RO" b="1"/>
              <a:t>Certificat de participare </a:t>
            </a:r>
          </a:p>
          <a:p>
            <a:pPr eaLnBrk="1" fontAlgn="auto" hangingPunct="1">
              <a:spcBef>
                <a:spcPts val="0"/>
              </a:spcBef>
              <a:spcAft>
                <a:spcPts val="0"/>
              </a:spcAft>
              <a:defRPr/>
            </a:pPr>
            <a:r>
              <a:rPr lang="ro-RO"/>
              <a:t>În schimbul organizării de evenimente și activități sau a desfășurării propriei campanii pentru a sprijini campania „Locuri de muncă sănătoase”, veți primi un certificat de participare în semn de recunoaștere a eforturilor și contribuției dumneavoastră.</a:t>
            </a:r>
          </a:p>
          <a:p>
            <a:pPr lvl="1" eaLnBrk="1" fontAlgn="auto" hangingPunct="1">
              <a:spcBef>
                <a:spcPts val="0"/>
              </a:spcBef>
              <a:spcAft>
                <a:spcPts val="0"/>
              </a:spcAft>
              <a:defRPr/>
            </a:pPr>
            <a:endParaRPr lang="en-GB" sz="1400" dirty="0">
              <a:solidFill>
                <a:schemeClr val="tx2"/>
              </a:solidFill>
            </a:endParaRPr>
          </a:p>
          <a:p>
            <a:pPr eaLnBrk="1" fontAlgn="auto" hangingPunct="1">
              <a:spcBef>
                <a:spcPts val="0"/>
              </a:spcBef>
              <a:spcAft>
                <a:spcPts val="0"/>
              </a:spcAft>
              <a:defRPr/>
            </a:pPr>
            <a:endParaRPr lang="en-GB" dirty="0"/>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DBE9A7-0E3C-4256-A2AB-C8C0C7029349}" type="slidenum">
              <a:rPr lang="en-GB">
                <a:cs typeface="Arial" charset="0"/>
              </a:rPr>
              <a:pPr fontAlgn="base">
                <a:spcBef>
                  <a:spcPct val="0"/>
                </a:spcBef>
                <a:spcAft>
                  <a:spcPct val="0"/>
                </a:spcAft>
                <a:defRPr/>
              </a:pPr>
              <a:t>25</a:t>
            </a:fld>
            <a:endParaRPr lang="en-GB">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o-RO"/>
              <a:t>© Agenția Europeană pentru Securitate și Sănătate în Muncă, 2023</a:t>
            </a:r>
          </a:p>
          <a:p>
            <a:pPr eaLnBrk="1" hangingPunct="1">
              <a:spcBef>
                <a:spcPct val="0"/>
              </a:spcBef>
            </a:pPr>
            <a:r>
              <a:rPr lang="ro-RO"/>
              <a:t>Reproducerea este autorizată cu condiția menționării sursei.</a:t>
            </a:r>
          </a:p>
          <a:p>
            <a:pPr eaLnBrk="1" hangingPunct="1">
              <a:spcBef>
                <a:spcPct val="0"/>
              </a:spcBef>
            </a:pPr>
            <a:r>
              <a:rPr lang="ro-RO"/>
              <a:t>Pentru utilizarea sau reproducerea în orice fel a fotografiilor sau a altor materiale pentru care EU-OSHA nu deține drepturile de autor, trebuie solicitat acordul direct de la deținătorii drepturilor de autor.</a:t>
            </a:r>
          </a:p>
          <a:p>
            <a:pPr eaLnBrk="1" hangingPunct="1">
              <a:spcBef>
                <a:spcPct val="0"/>
              </a:spcBef>
            </a:pPr>
            <a:endParaRPr lang="fr-FR">
              <a:cs typeface="Calibri" pitchFamily="34" charset="0"/>
            </a:endParaRPr>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877B9E-F7B5-4043-8A7D-B2DF6B3BFD08}" type="slidenum">
              <a:rPr lang="en-GB">
                <a:cs typeface="Arial" charset="0"/>
              </a:rPr>
              <a:pPr fontAlgn="base">
                <a:spcBef>
                  <a:spcPct val="0"/>
                </a:spcBef>
                <a:spcAft>
                  <a:spcPct val="0"/>
                </a:spcAft>
                <a:defRPr/>
              </a:pPr>
              <a:t>26</a:t>
            </a:fld>
            <a:endParaRPr lang="en-GB">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o-RO"/>
              <a:t>Sursa: EU-OSHA, „Pulsul SSM – Securitatea și sănătatea în muncă la locurile de muncă post-pandemie”, 2022 (</a:t>
            </a:r>
            <a:r>
              <a:rPr lang="ro-RO">
                <a:hlinkClick r:id="rId3"/>
              </a:rPr>
              <a:t>https://osha.europa.eu/en/facts-and-figures/osh-pulse-occupational-safety-and-health-post-pandemic-workplaces</a:t>
            </a:r>
            <a:r>
              <a:rPr lang="ro-RO"/>
              <a:t>).</a:t>
            </a:r>
          </a:p>
          <a:p>
            <a:pPr eaLnBrk="1" hangingPunct="1">
              <a:spcBef>
                <a:spcPct val="0"/>
              </a:spcBef>
            </a:pPr>
            <a:endParaRPr lang="en-GB"/>
          </a:p>
          <a:p>
            <a:pPr eaLnBrk="1" hangingPunct="1">
              <a:spcBef>
                <a:spcPct val="0"/>
              </a:spcBef>
            </a:pPr>
            <a:r>
              <a:rPr lang="ro-RO"/>
              <a:t>EU-OSHA a comandat sondajul „Eurobarometru Flash – Pulsul SSM”, cu scopul de a obține informații cu privire la starea securității și a sănătății în muncă (SSM) la locurile de muncă post-pandemie.</a:t>
            </a:r>
          </a:p>
          <a:p>
            <a:pPr eaLnBrk="1" hangingPunct="1">
              <a:spcBef>
                <a:spcPct val="0"/>
              </a:spcBef>
            </a:pPr>
            <a:r>
              <a:rPr lang="ro-RO"/>
              <a:t>Un eșantion reprezentativ de peste 27 000 de lucrători angajați au fost intervievați în aprilie și mai 2022 în toate țările UE, precum și în Islanda și Norvegia. Participanții au fost întrebați despre factorii de stres pentru sănătatea fizică și psihică cu care se confruntă și despre importanța măsurilor SSM la locul lor de muncă.</a:t>
            </a:r>
          </a:p>
          <a:p>
            <a:pPr eaLnBrk="1" hangingPunct="1">
              <a:spcBef>
                <a:spcPct val="0"/>
              </a:spcBef>
            </a:pPr>
            <a:r>
              <a:rPr lang="ro-RO"/>
              <a:t>De asemenea, sondajul a abordat utilizarea tehnologiilor digitale în scopuri profesionale și efectele sale asupra bunăstării lucrătorilor.</a:t>
            </a:r>
          </a:p>
          <a:p>
            <a:pPr eaLnBrk="1" hangingPunct="1">
              <a:spcBef>
                <a:spcPct val="0"/>
              </a:spcBef>
            </a:pPr>
            <a:endParaRPr lang="en-GB">
              <a:cs typeface="Calibri" pitchFamily="34" charset="0"/>
            </a:endParaRP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878751-145B-4F2D-9879-A3CCD61451B9}" type="slidenum">
              <a:rPr lang="en-GB">
                <a:cs typeface="Arial" charset="0"/>
              </a:rPr>
              <a:pPr fontAlgn="base">
                <a:spcBef>
                  <a:spcPct val="0"/>
                </a:spcBef>
                <a:spcAft>
                  <a:spcPct val="0"/>
                </a:spcAft>
                <a:defRPr/>
              </a:pPr>
              <a:t>5</a:t>
            </a:fld>
            <a:endParaRPr lang="en-GB">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2560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o-RO"/>
              <a:t>Sursa: EU-OSHA, „Pulsul SSM – Securitatea și sănătatea în muncă la locurile de muncă post-pandemie”, 2022 (</a:t>
            </a:r>
            <a:r>
              <a:rPr lang="ro-RO">
                <a:hlinkClick r:id="rId3"/>
              </a:rPr>
              <a:t>https://osha.europa.eu/en/facts-and-figures/osh-pulse-occupational-safety-and-health-post-pandemic-workplaces</a:t>
            </a:r>
            <a:r>
              <a:rPr lang="ro-RO"/>
              <a:t>).</a:t>
            </a:r>
          </a:p>
          <a:p>
            <a:pPr eaLnBrk="1" hangingPunct="1">
              <a:spcBef>
                <a:spcPct val="0"/>
              </a:spcBef>
            </a:pPr>
            <a:endParaRPr lang="en-GB"/>
          </a:p>
          <a:p>
            <a:pPr eaLnBrk="1" hangingPunct="1">
              <a:spcBef>
                <a:spcPct val="0"/>
              </a:spcBef>
            </a:pPr>
            <a:r>
              <a:rPr lang="ro-RO"/>
              <a:t>EU-OSHA a comandat sondajul „Eurobarometru Flash – Pulsul SSM”, cu scopul de a obține informații cu privire la starea securității și a sănătății în muncă (SSM) la locurile de muncă post-pandemie.</a:t>
            </a:r>
          </a:p>
          <a:p>
            <a:pPr eaLnBrk="1" hangingPunct="1">
              <a:spcBef>
                <a:spcPct val="0"/>
              </a:spcBef>
            </a:pPr>
            <a:r>
              <a:rPr lang="ro-RO"/>
              <a:t>Un eșantion reprezentativ de peste 27 000 de lucrători angajați au fost intervievați în aprilie și mai 2022 în toate țările UE, precum și în Islanda și Norvegia. Participanții au fost întrebați despre factorii de stres pentru sănătatea fizică și psihică cu care se confruntă și despre importanța măsurilor SSM la locul lor de muncă.</a:t>
            </a:r>
          </a:p>
          <a:p>
            <a:pPr eaLnBrk="1" hangingPunct="1">
              <a:spcBef>
                <a:spcPct val="0"/>
              </a:spcBef>
            </a:pPr>
            <a:r>
              <a:rPr lang="ro-RO"/>
              <a:t>De asemenea, sondajul a abordat utilizarea tehnologiilor digitale în scopuri profesionale și efectele sale asuprea bunăstării lucrătorilor.</a:t>
            </a:r>
          </a:p>
          <a:p>
            <a:pPr eaLnBrk="1" hangingPunct="1">
              <a:spcBef>
                <a:spcPct val="0"/>
              </a:spcBef>
            </a:pPr>
            <a:endParaRPr lang="en-GB"/>
          </a:p>
          <a:p>
            <a:pPr eaLnBrk="1" hangingPunct="1">
              <a:spcBef>
                <a:spcPct val="0"/>
              </a:spcBef>
            </a:pPr>
            <a:endParaRPr lang="el-GR">
              <a:cs typeface="Calibri" pitchFamily="34" charset="0"/>
            </a:endParaRPr>
          </a:p>
        </p:txBody>
      </p:sp>
      <p:sp>
        <p:nvSpPr>
          <p:cNvPr id="25603"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F836F4-E65C-433F-A24E-E19118E03ACE}" type="slidenum">
              <a:rPr lang="en-GB">
                <a:cs typeface="Arial" charset="0"/>
              </a:rPr>
              <a:pPr fontAlgn="base">
                <a:spcBef>
                  <a:spcPct val="0"/>
                </a:spcBef>
                <a:spcAft>
                  <a:spcPct val="0"/>
                </a:spcAft>
                <a:defRPr/>
              </a:pPr>
              <a:t>6</a:t>
            </a:fld>
            <a:endParaRPr lang="en-GB">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2765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o-RO"/>
              <a:t>Sursa: EU-OSHA, „Pulsul SSM – Securitatea și sănătatea în muncă la locurile de muncă post-pandemie”, 2022 (</a:t>
            </a:r>
            <a:r>
              <a:rPr lang="ro-RO">
                <a:hlinkClick r:id="rId3"/>
              </a:rPr>
              <a:t>https://osha.europa.eu/en/facts-and-figures/osh-pulse-occupational-safety-and-health-post-pandemic-workplaces</a:t>
            </a:r>
            <a:r>
              <a:rPr lang="ro-RO"/>
              <a:t>).</a:t>
            </a:r>
          </a:p>
          <a:p>
            <a:pPr eaLnBrk="1" hangingPunct="1">
              <a:spcBef>
                <a:spcPct val="0"/>
              </a:spcBef>
            </a:pPr>
            <a:endParaRPr lang="it-IT"/>
          </a:p>
          <a:p>
            <a:pPr eaLnBrk="1" hangingPunct="1">
              <a:spcBef>
                <a:spcPct val="0"/>
              </a:spcBef>
            </a:pPr>
            <a:r>
              <a:rPr lang="ro-RO"/>
              <a:t>Sursa: EU-OSHA, „Al treilea Sondaj european în rândul întreprinderilor privind riscurile noi și emergente” (ESENER 3), 2019. Document disponibil la: </a:t>
            </a:r>
            <a:r>
              <a:rPr lang="ro-RO" u="sng">
                <a:hlinkClick r:id="rId4"/>
              </a:rPr>
              <a:t>https://osha.europa.eu/en/publications/home-based-teleworking-and-preventive-occupational-safety-and-health-measures-european-workplaces-evidence-esener-3</a:t>
            </a:r>
          </a:p>
          <a:p>
            <a:pPr eaLnBrk="1" hangingPunct="1">
              <a:spcBef>
                <a:spcPct val="0"/>
              </a:spcBef>
            </a:pPr>
            <a:endParaRPr lang="en-US"/>
          </a:p>
          <a:p>
            <a:pPr eaLnBrk="1" hangingPunct="1">
              <a:spcBef>
                <a:spcPct val="0"/>
              </a:spcBef>
            </a:pPr>
            <a:endParaRPr lang="en-GB">
              <a:cs typeface="Calibri" pitchFamily="34" charset="0"/>
            </a:endParaRPr>
          </a:p>
        </p:txBody>
      </p:sp>
      <p:sp>
        <p:nvSpPr>
          <p:cNvPr id="27651"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E4EC50-E204-40ED-ADA2-25ACA06F81C2}" type="slidenum">
              <a:rPr lang="en-GB">
                <a:cs typeface="Arial" charset="0"/>
              </a:rPr>
              <a:pPr fontAlgn="base">
                <a:spcBef>
                  <a:spcPct val="0"/>
                </a:spcBef>
                <a:spcAft>
                  <a:spcPct val="0"/>
                </a:spcAft>
                <a:defRPr/>
              </a:pPr>
              <a:t>7</a:t>
            </a:fld>
            <a:endParaRPr lang="en-GB">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2969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o-RO"/>
              <a:t>Sursa: EU-OSHA, Al treilea Sondaj european în rândul întreprinderilor privind riscurile noi și emergente (ESENER 3), 2019. Text disponibil la: </a:t>
            </a:r>
            <a:r>
              <a:rPr lang="ro-RO" u="sng">
                <a:hlinkClick r:id="rId3"/>
              </a:rPr>
              <a:t>https://osha.europa.eu/en/publications/third-european-survey-enterprises-new-and-emerging-risks-esener-3/view</a:t>
            </a:r>
          </a:p>
          <a:p>
            <a:pPr eaLnBrk="1" hangingPunct="1">
              <a:spcBef>
                <a:spcPct val="0"/>
              </a:spcBef>
            </a:pPr>
            <a:endParaRPr lang="el-GR"/>
          </a:p>
        </p:txBody>
      </p:sp>
      <p:sp>
        <p:nvSpPr>
          <p:cNvPr id="29699"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53F696-99EB-4541-86F5-0642751D531A}" type="slidenum">
              <a:rPr lang="en-GB">
                <a:cs typeface="Arial" charset="0"/>
              </a:rPr>
              <a:pPr fontAlgn="base">
                <a:spcBef>
                  <a:spcPct val="0"/>
                </a:spcBef>
                <a:spcAft>
                  <a:spcPct val="0"/>
                </a:spcAft>
                <a:defRPr/>
              </a:pPr>
              <a:t>8</a:t>
            </a:fld>
            <a:endParaRPr lang="en-GB">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31746"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o-RO"/>
              <a:t>Sursa: EU-OSHA, „Al treilea Sondaj european în rândul întreprinderilor privind riscurile noi și emergente” (ESENER 3), 2019. Document disponibil la: </a:t>
            </a:r>
            <a:r>
              <a:rPr lang="ro-RO" u="sng"/>
              <a:t>https://osha.europa.eu/en/publications/home-based-teleworking-and-preventive-occupational-safety-and-health-measures-european-workplaces-evidence-esener-3</a:t>
            </a:r>
          </a:p>
          <a:p>
            <a:pPr eaLnBrk="1" hangingPunct="1">
              <a:spcBef>
                <a:spcPct val="0"/>
              </a:spcBef>
            </a:pPr>
            <a:endParaRPr lang="en-US"/>
          </a:p>
          <a:p>
            <a:pPr eaLnBrk="1" hangingPunct="1">
              <a:spcBef>
                <a:spcPct val="0"/>
              </a:spcBef>
            </a:pPr>
            <a:r>
              <a:rPr lang="ro-RO">
                <a:latin typeface="Arial" charset="0"/>
                <a:ea typeface="SimSun" pitchFamily="2" charset="-122"/>
                <a:cs typeface="Arial" charset="0"/>
              </a:rPr>
              <a:t>Date ponderate (pondere: estex)</a:t>
            </a:r>
          </a:p>
        </p:txBody>
      </p:sp>
      <p:sp>
        <p:nvSpPr>
          <p:cNvPr id="31747"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3E62C7-2E1D-4F8B-8F85-BEB9AEDDF0B0}" type="slidenum">
              <a:rPr lang="en-GB">
                <a:cs typeface="Arial" charset="0"/>
              </a:rPr>
              <a:pPr fontAlgn="base">
                <a:spcBef>
                  <a:spcPct val="0"/>
                </a:spcBef>
                <a:spcAft>
                  <a:spcPct val="0"/>
                </a:spcAft>
                <a:defRPr/>
              </a:pPr>
              <a:t>9</a:t>
            </a:fld>
            <a:endParaRPr lang="en-GB">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2C4598-898B-4A19-8E70-29C86974B583}" type="slidenum">
              <a:rPr lang="en-GB">
                <a:cs typeface="Arial" charset="0"/>
              </a:rPr>
              <a:pPr fontAlgn="base">
                <a:spcBef>
                  <a:spcPct val="0"/>
                </a:spcBef>
                <a:spcAft>
                  <a:spcPct val="0"/>
                </a:spcAft>
                <a:defRPr/>
              </a:pPr>
              <a:t>10</a:t>
            </a:fld>
            <a:endParaRPr lang="en-GB">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o-RO" i="1"/>
              <a:t>Campania „Securitatea și sănătatea în muncă în era digitală” este împărțită în cinci domenii prioritare, care sunt promovate prin pachete speciale de comunicare și promovare, răspândite pe toată durata campaniei. Fiecare domeniu analizează o temă specifică legată de SSM și de digitalizare. O dată la trei-patru luni se lansează o serie de materiale, printre care rapoarte, fișe informative, infografice și studii de caz, pentru a menține dinamica campaniei.</a:t>
            </a:r>
          </a:p>
          <a:p>
            <a:pPr eaLnBrk="1" hangingPunct="1">
              <a:spcBef>
                <a:spcPct val="0"/>
              </a:spcBef>
            </a:pPr>
            <a:endParaRPr lang="en-GB" i="1"/>
          </a:p>
          <a:p>
            <a:pPr eaLnBrk="1" hangingPunct="1">
              <a:spcBef>
                <a:spcPct val="0"/>
              </a:spcBef>
            </a:pPr>
            <a:r>
              <a:rPr lang="ro-RO" i="1"/>
              <a:t>O altă prioritate a campaniei 2023-2025 este de a lua în considerare impactul digitalizării asupra diversității forței de muncă și asupra grupurilor de lucrători vulnerabili, precum și asupra dimensiunii de gen. Aceasta va viza, de asemenea, personalul angajat cu formule flexibile de lucru, care lucrează în afara sediului angajatorului, care sunt în contact cu clienții sau vizitează clienții sau care lucrează la sedii descentralizate (de exemplu, lucrători de la distanță, lucrători pe platforme online).</a:t>
            </a:r>
          </a:p>
          <a:p>
            <a:pPr eaLnBrk="1" hangingPunct="1">
              <a:spcBef>
                <a:spcPct val="0"/>
              </a:spcBef>
            </a:pPr>
            <a:endParaRPr lang="es-ES" sz="1400" i="1">
              <a:solidFill>
                <a:srgbClr val="FF0000"/>
              </a:solidFill>
            </a:endParaRPr>
          </a:p>
          <a:p>
            <a:pPr eaLnBrk="1" hangingPunct="1">
              <a:spcBef>
                <a:spcPct val="0"/>
              </a:spcBef>
            </a:pPr>
            <a:r>
              <a:rPr lang="ro-RO" sz="1400" b="1"/>
              <a:t>Munca pe platforme digitale: </a:t>
            </a:r>
            <a:r>
              <a:rPr lang="ro-RO" sz="1400"/>
              <a:t>muncă remunerată, furnizată prin intermediul unei platforme online, pe o platformă online sau în urma medierii de către o platformă online</a:t>
            </a:r>
          </a:p>
          <a:p>
            <a:pPr eaLnBrk="1" hangingPunct="1">
              <a:spcBef>
                <a:spcPct val="0"/>
              </a:spcBef>
            </a:pPr>
            <a:endParaRPr lang="en-US" sz="1400" b="1"/>
          </a:p>
          <a:p>
            <a:pPr eaLnBrk="1" hangingPunct="1">
              <a:spcBef>
                <a:spcPct val="0"/>
              </a:spcBef>
            </a:pPr>
            <a:r>
              <a:rPr lang="ro-RO" sz="1400" b="1"/>
              <a:t>Automatizarea sarcinilor: </a:t>
            </a:r>
            <a:r>
              <a:rPr lang="ro-RO" sz="1400"/>
              <a:t>sisteme bazate pe IA, fie încorporate (robotice), fie neîncorporate (aplicații inteligente) care sunt capabile să îndeplinească – cu un anumit grad de autonomie – sarcini fizice sau cognitive și să atingă obiective specifice</a:t>
            </a:r>
          </a:p>
          <a:p>
            <a:pPr eaLnBrk="1" hangingPunct="1">
              <a:spcBef>
                <a:spcPct val="0"/>
              </a:spcBef>
            </a:pPr>
            <a:endParaRPr lang="en-US" sz="1400" b="1"/>
          </a:p>
          <a:p>
            <a:pPr eaLnBrk="1" hangingPunct="1">
              <a:spcBef>
                <a:spcPct val="0"/>
              </a:spcBef>
            </a:pPr>
            <a:r>
              <a:rPr lang="ro-RO" sz="1400" b="1"/>
              <a:t>Munca de la distanță și hibridă: </a:t>
            </a:r>
            <a:r>
              <a:rPr lang="ro-RO" sz="1400"/>
              <a:t>orice tip de formulă de lucru care implică utilizarea tehnologiilor digitale (de exemplu, calculatoare personale, telefoane inteligente, laptopuri, pachete software, internet) pentru a lucra de acasă sau, la modul mai general, în afara sediului angajatorului sau într-o locație fixă. </a:t>
            </a:r>
          </a:p>
          <a:p>
            <a:pPr eaLnBrk="1" hangingPunct="1">
              <a:spcBef>
                <a:spcPct val="0"/>
              </a:spcBef>
            </a:pPr>
            <a:endParaRPr lang="en-US" sz="1400"/>
          </a:p>
          <a:p>
            <a:pPr eaLnBrk="1" hangingPunct="1">
              <a:spcBef>
                <a:spcPct val="0"/>
              </a:spcBef>
            </a:pPr>
            <a:r>
              <a:rPr lang="ro-RO" sz="1400" b="1"/>
              <a:t>Gestionarea lucrătorilor cu ajutorul IA: </a:t>
            </a:r>
            <a:r>
              <a:rPr lang="ro-RO" sz="1400"/>
              <a:t>sisteme și instrumente de gestionare, care colectează date în timp real despre comportamentele lucrătorilor din diferite surse, cu scopul de a informa conducerea și de a sprijini deciziile automatizate sau semiautomatizate bazate pe algoritmi sau pe forme mai avansate de IA</a:t>
            </a:r>
          </a:p>
          <a:p>
            <a:pPr eaLnBrk="1" hangingPunct="1">
              <a:spcBef>
                <a:spcPct val="0"/>
              </a:spcBef>
            </a:pPr>
            <a:endParaRPr lang="en-GB" sz="1400" b="1"/>
          </a:p>
          <a:p>
            <a:pPr eaLnBrk="1" hangingPunct="1">
              <a:spcBef>
                <a:spcPct val="0"/>
              </a:spcBef>
            </a:pPr>
            <a:r>
              <a:rPr lang="ro-RO" sz="1400" b="1"/>
              <a:t>Sisteme digitale inteligente: </a:t>
            </a:r>
            <a:r>
              <a:rPr lang="ro-RO" sz="1400"/>
              <a:t>aplicații inteligente care utilizează IA, echipamente portabile, rețele fără fir de mare viteză, în combinație cu tehnologii bazate pe senzori (de exemplu, dispozitive portabile)</a:t>
            </a:r>
          </a:p>
          <a:p>
            <a:pPr eaLnBrk="1" hangingPunct="1">
              <a:spcBef>
                <a:spcPct val="0"/>
              </a:spcBef>
            </a:pPr>
            <a:endParaRPr lang="en-US" sz="1400"/>
          </a:p>
          <a:p>
            <a:pPr eaLnBrk="1" hangingPunct="1">
              <a:spcBef>
                <a:spcPct val="0"/>
              </a:spcBef>
            </a:pPr>
            <a:endParaRPr lang="en-US" sz="1400"/>
          </a:p>
          <a:p>
            <a:pPr eaLnBrk="1" hangingPunct="1">
              <a:spcBef>
                <a:spcPct val="0"/>
              </a:spcBef>
            </a:pPr>
            <a:endParaRPr lang="en-GB" sz="1400"/>
          </a:p>
          <a:p>
            <a:pPr eaLnBrk="1" hangingPunct="1">
              <a:spcBef>
                <a:spcPct val="0"/>
              </a:spcBef>
            </a:pPr>
            <a:endParaRPr lang="en-GB" sz="1500" b="1">
              <a:solidFill>
                <a:schemeClr val="accent1"/>
              </a:solidFill>
            </a:endParaRPr>
          </a:p>
          <a:p>
            <a:pPr eaLnBrk="1" hangingPunct="1">
              <a:spcBef>
                <a:spcPct val="0"/>
              </a:spcBef>
            </a:pPr>
            <a:endParaRPr lang="en-GB" sz="1500" b="1">
              <a:solidFill>
                <a:schemeClr val="accent1"/>
              </a:solidFill>
            </a:endParaRPr>
          </a:p>
          <a:p>
            <a:pPr eaLnBrk="1" hangingPunct="1">
              <a:spcBef>
                <a:spcPct val="0"/>
              </a:spcBef>
            </a:pPr>
            <a:endParaRPr lang="en-GB"/>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1D101B-F239-43A7-A9EE-FF7ACE0F0EF6}" type="slidenum">
              <a:rPr lang="en-GB">
                <a:cs typeface="Arial" charset="0"/>
              </a:rPr>
              <a:pPr fontAlgn="base">
                <a:spcBef>
                  <a:spcPct val="0"/>
                </a:spcBef>
                <a:spcAft>
                  <a:spcPct val="0"/>
                </a:spcAft>
                <a:defRPr/>
              </a:pPr>
              <a:t>11</a:t>
            </a:fld>
            <a:endParaRPr lang="en-GB">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FONDO-PORTADA-PATRON-EUOSHA-2011-16-9.png"/>
          <p:cNvPicPr>
            <a:picLocks noChangeAspect="1"/>
          </p:cNvPicPr>
          <p:nvPr/>
        </p:nvPicPr>
        <p:blipFill>
          <a:blip r:embed="rId2"/>
          <a:srcRect/>
          <a:stretch>
            <a:fillRect/>
          </a:stretch>
        </p:blipFill>
        <p:spPr bwMode="auto">
          <a:xfrm>
            <a:off x="0" y="3175"/>
            <a:ext cx="9144000" cy="5138738"/>
          </a:xfrm>
          <a:prstGeom prst="rect">
            <a:avLst/>
          </a:prstGeom>
          <a:noFill/>
          <a:ln w="9525">
            <a:noFill/>
            <a:miter lim="800000"/>
            <a:headEnd/>
            <a:tailEnd/>
          </a:ln>
        </p:spPr>
      </p:pic>
      <p:sp>
        <p:nvSpPr>
          <p:cNvPr id="5" name="Slide Number Placeholder 9"/>
          <p:cNvSpPr txBox="1">
            <a:spLocks/>
          </p:cNvSpPr>
          <p:nvPr/>
        </p:nvSpPr>
        <p:spPr>
          <a:xfrm>
            <a:off x="8535988" y="4806950"/>
            <a:ext cx="609600" cy="273050"/>
          </a:xfrm>
          <a:prstGeom prst="rect">
            <a:avLst/>
          </a:prstGeom>
        </p:spPr>
        <p:txBody>
          <a:bodyPr lIns="68580" tIns="34290" rIns="68580" bIns="3429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sz="1050" dirty="0"/>
          </a:p>
        </p:txBody>
      </p:sp>
      <p:sp>
        <p:nvSpPr>
          <p:cNvPr id="7" name="Textplatzhalter 2"/>
          <p:cNvSpPr txBox="1">
            <a:spLocks/>
          </p:cNvSpPr>
          <p:nvPr/>
        </p:nvSpPr>
        <p:spPr>
          <a:xfrm>
            <a:off x="450850" y="4816475"/>
            <a:ext cx="7439025" cy="246063"/>
          </a:xfrm>
          <a:prstGeom prst="rect">
            <a:avLst/>
          </a:prstGeom>
        </p:spPr>
        <p:txBody>
          <a:bodyPr lIns="0" tIns="0" rIns="0" bIns="0" anchor="ctr"/>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fontAlgn="auto">
              <a:spcAft>
                <a:spcPts val="0"/>
              </a:spcAft>
              <a:defRPr/>
            </a:pPr>
            <a:r>
              <a:rPr lang="ro-RO" sz="675"/>
              <a:t>Securitatea și sănătatea în muncă – preocuparea noastră, a tuturor. În avantajul tău. În beneficiul companiilor.</a:t>
            </a:r>
          </a:p>
        </p:txBody>
      </p:sp>
      <p:pic>
        <p:nvPicPr>
          <p:cNvPr id="8" name="Bild 4" descr="111004_EU-OSHA_PPT_EU logo.png"/>
          <p:cNvPicPr>
            <a:picLocks noChangeAspect="1"/>
          </p:cNvPicPr>
          <p:nvPr/>
        </p:nvPicPr>
        <p:blipFill>
          <a:blip r:embed="rId3"/>
          <a:srcRect/>
          <a:stretch>
            <a:fillRect/>
          </a:stretch>
        </p:blipFill>
        <p:spPr bwMode="auto">
          <a:xfrm>
            <a:off x="4275138" y="4430713"/>
            <a:ext cx="368300" cy="244475"/>
          </a:xfrm>
          <a:prstGeom prst="rect">
            <a:avLst/>
          </a:prstGeom>
          <a:noFill/>
          <a:ln w="9525">
            <a:noFill/>
            <a:miter lim="800000"/>
            <a:headEnd/>
            <a:tailEnd/>
          </a:ln>
        </p:spPr>
      </p:pic>
      <p:pic>
        <p:nvPicPr>
          <p:cNvPr id="10" name="imagen-portada-EUOSHA-2013-16-9.png"/>
          <p:cNvPicPr>
            <a:picLocks noChangeAspect="1"/>
          </p:cNvPicPr>
          <p:nvPr/>
        </p:nvPicPr>
        <p:blipFill>
          <a:blip r:embed="rId4"/>
          <a:srcRect/>
          <a:stretch>
            <a:fillRect/>
          </a:stretch>
        </p:blipFill>
        <p:spPr bwMode="auto">
          <a:xfrm>
            <a:off x="9525" y="4763"/>
            <a:ext cx="9124950" cy="2495550"/>
          </a:xfrm>
          <a:prstGeom prst="rect">
            <a:avLst/>
          </a:prstGeom>
          <a:noFill/>
          <a:ln w="9525">
            <a:noFill/>
            <a:miter lim="800000"/>
            <a:headEnd/>
            <a:tailEnd/>
          </a:ln>
        </p:spPr>
      </p:pic>
      <p:pic>
        <p:nvPicPr>
          <p:cNvPr id="11" name="Picture 14"/>
          <p:cNvPicPr>
            <a:picLocks noChangeAspect="1"/>
          </p:cNvPicPr>
          <p:nvPr/>
        </p:nvPicPr>
        <p:blipFill>
          <a:blip r:embed="rId5"/>
          <a:srcRect/>
          <a:stretch>
            <a:fillRect/>
          </a:stretch>
        </p:blipFill>
        <p:spPr bwMode="auto">
          <a:xfrm>
            <a:off x="8442325" y="-31750"/>
            <a:ext cx="695325" cy="5203825"/>
          </a:xfrm>
          <a:prstGeom prst="rect">
            <a:avLst/>
          </a:prstGeom>
          <a:noFill/>
          <a:ln w="9525">
            <a:noFill/>
            <a:miter lim="800000"/>
            <a:headEnd/>
            <a:tailEnd/>
          </a:ln>
        </p:spPr>
      </p:pic>
      <p:pic>
        <p:nvPicPr>
          <p:cNvPr id="12" name="Picture 11"/>
          <p:cNvPicPr>
            <a:picLocks noChangeAspect="1"/>
          </p:cNvPicPr>
          <p:nvPr userDrawn="1"/>
        </p:nvPicPr>
        <p:blipFill>
          <a:blip r:embed="rId6"/>
          <a:srcRect/>
          <a:stretch>
            <a:fillRect/>
          </a:stretch>
        </p:blipFill>
        <p:spPr bwMode="auto">
          <a:xfrm>
            <a:off x="8442325" y="-34925"/>
            <a:ext cx="695325" cy="5210175"/>
          </a:xfrm>
          <a:prstGeom prst="rect">
            <a:avLst/>
          </a:prstGeom>
          <a:noFill/>
          <a:ln w="9525">
            <a:noFill/>
            <a:miter lim="800000"/>
            <a:headEnd/>
            <a:tailEnd/>
          </a:ln>
        </p:spPr>
      </p:pic>
      <p:pic>
        <p:nvPicPr>
          <p:cNvPr id="14" name="Picture 13"/>
          <p:cNvPicPr>
            <a:picLocks noChangeAspect="1"/>
          </p:cNvPicPr>
          <p:nvPr userDrawn="1"/>
        </p:nvPicPr>
        <p:blipFill>
          <a:blip r:embed="rId6"/>
          <a:srcRect/>
          <a:stretch>
            <a:fillRect/>
          </a:stretch>
        </p:blipFill>
        <p:spPr bwMode="auto">
          <a:xfrm>
            <a:off x="8442325" y="0"/>
            <a:ext cx="695325" cy="5208588"/>
          </a:xfrm>
          <a:prstGeom prst="rect">
            <a:avLst/>
          </a:prstGeom>
          <a:noFill/>
          <a:ln w="9525">
            <a:noFill/>
            <a:miter lim="800000"/>
            <a:headEnd/>
            <a:tailEnd/>
          </a:ln>
        </p:spPr>
      </p:pic>
      <p:pic>
        <p:nvPicPr>
          <p:cNvPr id="15" name="Picture 17"/>
          <p:cNvPicPr>
            <a:picLocks noChangeAspect="1"/>
          </p:cNvPicPr>
          <p:nvPr userDrawn="1"/>
        </p:nvPicPr>
        <p:blipFill>
          <a:blip r:embed="rId4"/>
          <a:srcRect/>
          <a:stretch>
            <a:fillRect/>
          </a:stretch>
        </p:blipFill>
        <p:spPr bwMode="auto">
          <a:xfrm>
            <a:off x="0" y="-1588"/>
            <a:ext cx="9144000" cy="2500313"/>
          </a:xfrm>
          <a:prstGeom prst="rect">
            <a:avLst/>
          </a:prstGeom>
          <a:noFill/>
          <a:ln w="9525">
            <a:noFill/>
            <a:miter lim="800000"/>
            <a:headEnd/>
            <a:tailEnd/>
          </a:ln>
        </p:spPr>
      </p:pic>
      <p:pic>
        <p:nvPicPr>
          <p:cNvPr id="16" name="Picture 20"/>
          <p:cNvPicPr>
            <a:picLocks noChangeAspect="1"/>
          </p:cNvPicPr>
          <p:nvPr userDrawn="1"/>
        </p:nvPicPr>
        <p:blipFill>
          <a:blip r:embed="rId7"/>
          <a:srcRect l="81898" r="7864"/>
          <a:stretch>
            <a:fillRect/>
          </a:stretch>
        </p:blipFill>
        <p:spPr bwMode="auto">
          <a:xfrm>
            <a:off x="8243888" y="0"/>
            <a:ext cx="936625" cy="5143500"/>
          </a:xfrm>
          <a:prstGeom prst="rect">
            <a:avLst/>
          </a:prstGeom>
          <a:noFill/>
          <a:ln w="9525">
            <a:noFill/>
            <a:miter lim="800000"/>
            <a:headEnd/>
            <a:tailEnd/>
          </a:ln>
        </p:spPr>
      </p:pic>
      <p:sp>
        <p:nvSpPr>
          <p:cNvPr id="2" name="Title 1"/>
          <p:cNvSpPr>
            <a:spLocks noGrp="1"/>
          </p:cNvSpPr>
          <p:nvPr>
            <p:ph type="title"/>
          </p:nvPr>
        </p:nvSpPr>
        <p:spPr>
          <a:xfrm>
            <a:off x="450000" y="2673000"/>
            <a:ext cx="7646400" cy="696600"/>
          </a:xfrm>
        </p:spPr>
        <p:txBody>
          <a:bodyPr lIns="0" tIns="0" rIns="0" bIns="0" anchor="t"/>
          <a:lstStyle>
            <a:lvl1pPr algn="l">
              <a:defRPr sz="2400" b="1" i="0" cap="none" baseline="0"/>
            </a:lvl1pPr>
          </a:lstStyle>
          <a:p>
            <a:r>
              <a:rPr lang="en-GB"/>
              <a:t>Click to edit Master title style</a:t>
            </a:r>
            <a:endParaRPr lang="en-US" dirty="0"/>
          </a:p>
        </p:txBody>
      </p:sp>
      <p:sp>
        <p:nvSpPr>
          <p:cNvPr id="13" name="Subtitle 2"/>
          <p:cNvSpPr>
            <a:spLocks noGrp="1"/>
          </p:cNvSpPr>
          <p:nvPr>
            <p:ph type="subTitle" idx="10"/>
          </p:nvPr>
        </p:nvSpPr>
        <p:spPr>
          <a:xfrm>
            <a:off x="450000" y="3469500"/>
            <a:ext cx="7646400" cy="506406"/>
          </a:xfrm>
        </p:spPr>
        <p:txBody>
          <a:bodyPr lIns="0" tIns="0" rIns="0" bIns="0"/>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pic>
        <p:nvPicPr>
          <p:cNvPr id="17" name="Picture 16" descr="A logo with a person in the middle&#10;&#10;Description automatically generated">
            <a:extLst>
              <a:ext uri="{FF2B5EF4-FFF2-40B4-BE49-F238E27FC236}">
                <a16:creationId xmlns:a16="http://schemas.microsoft.com/office/drawing/2014/main" id="{180B7949-0E3C-4520-86F0-CFF9A7B307F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479735" y="4154829"/>
            <a:ext cx="620090" cy="582271"/>
          </a:xfrm>
          <a:prstGeom prst="rect">
            <a:avLst/>
          </a:prstGeom>
        </p:spPr>
      </p:pic>
      <p:pic>
        <p:nvPicPr>
          <p:cNvPr id="19" name="Picture 18" descr="Blue text on a black background&#10;&#10;Description automatically generated">
            <a:extLst>
              <a:ext uri="{FF2B5EF4-FFF2-40B4-BE49-F238E27FC236}">
                <a16:creationId xmlns:a16="http://schemas.microsoft.com/office/drawing/2014/main" id="{1AA4DF25-9EA0-4700-BDB7-A9F77D6B4DC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50000" y="4377599"/>
            <a:ext cx="1289453" cy="32971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rtlCol="0">
            <a:normAutofit/>
          </a:bodyPr>
          <a:lstStyle/>
          <a:p>
            <a:pPr lvl="0"/>
            <a:r>
              <a:rPr lang="en-GB" noProof="0"/>
              <a:t>Click icon to add picture</a:t>
            </a:r>
            <a:endParaRPr lang="en-US"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4" name="FONDO-PORTADA-PATRON-EUOSHA-2011-16-9.png"/>
          <p:cNvPicPr>
            <a:picLocks noChangeAspect="1"/>
          </p:cNvPicPr>
          <p:nvPr/>
        </p:nvPicPr>
        <p:blipFill>
          <a:blip r:embed="rId2"/>
          <a:srcRect/>
          <a:stretch>
            <a:fillRect/>
          </a:stretch>
        </p:blipFill>
        <p:spPr bwMode="auto">
          <a:xfrm>
            <a:off x="0" y="3175"/>
            <a:ext cx="9144000" cy="5138738"/>
          </a:xfrm>
          <a:prstGeom prst="rect">
            <a:avLst/>
          </a:prstGeom>
          <a:noFill/>
          <a:ln w="9525">
            <a:noFill/>
            <a:miter lim="800000"/>
            <a:headEnd/>
            <a:tailEnd/>
          </a:ln>
        </p:spPr>
      </p:pic>
      <p:sp>
        <p:nvSpPr>
          <p:cNvPr id="5" name="Slide Number Placeholder 9"/>
          <p:cNvSpPr txBox="1">
            <a:spLocks/>
          </p:cNvSpPr>
          <p:nvPr/>
        </p:nvSpPr>
        <p:spPr>
          <a:xfrm>
            <a:off x="8535988" y="4806950"/>
            <a:ext cx="609600" cy="273050"/>
          </a:xfrm>
          <a:prstGeom prst="rect">
            <a:avLst/>
          </a:prstGeom>
        </p:spPr>
        <p:txBody>
          <a:bodyPr lIns="68580" tIns="34290" rIns="68580" bIns="3429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sz="1050" dirty="0"/>
          </a:p>
        </p:txBody>
      </p:sp>
      <p:sp>
        <p:nvSpPr>
          <p:cNvPr id="6" name="Textplatzhalter 2"/>
          <p:cNvSpPr txBox="1">
            <a:spLocks/>
          </p:cNvSpPr>
          <p:nvPr/>
        </p:nvSpPr>
        <p:spPr>
          <a:xfrm>
            <a:off x="450850" y="4816475"/>
            <a:ext cx="7439025" cy="246063"/>
          </a:xfrm>
          <a:prstGeom prst="rect">
            <a:avLst/>
          </a:prstGeom>
        </p:spPr>
        <p:txBody>
          <a:bodyPr lIns="0" tIns="0" rIns="0" bIns="0" anchor="ctr"/>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fontAlgn="auto">
              <a:spcAft>
                <a:spcPts val="0"/>
              </a:spcAft>
              <a:defRPr/>
            </a:pPr>
            <a:r>
              <a:rPr lang="ro-RO" sz="675"/>
              <a:t>Securitatea și sănătatea în muncă – preocuparea noastră, a tuturor. În avantajul tău. În beneficiul companiilor.</a:t>
            </a:r>
          </a:p>
        </p:txBody>
      </p:sp>
      <p:pic>
        <p:nvPicPr>
          <p:cNvPr id="7" name="Bild 2"/>
          <p:cNvPicPr>
            <a:picLocks noChangeAspect="1"/>
          </p:cNvPicPr>
          <p:nvPr/>
        </p:nvPicPr>
        <p:blipFill>
          <a:blip r:embed="rId3"/>
          <a:srcRect/>
          <a:stretch>
            <a:fillRect/>
          </a:stretch>
        </p:blipFill>
        <p:spPr bwMode="auto">
          <a:xfrm>
            <a:off x="449263" y="4429125"/>
            <a:ext cx="863600" cy="246063"/>
          </a:xfrm>
          <a:prstGeom prst="rect">
            <a:avLst/>
          </a:prstGeom>
          <a:noFill/>
          <a:ln w="9525">
            <a:noFill/>
            <a:miter lim="800000"/>
            <a:headEnd/>
            <a:tailEnd/>
          </a:ln>
        </p:spPr>
      </p:pic>
      <p:pic>
        <p:nvPicPr>
          <p:cNvPr id="8" name="Bild 4" descr="111004_EU-OSHA_PPT_EU logo.png"/>
          <p:cNvPicPr>
            <a:picLocks noChangeAspect="1"/>
          </p:cNvPicPr>
          <p:nvPr/>
        </p:nvPicPr>
        <p:blipFill>
          <a:blip r:embed="rId4"/>
          <a:srcRect/>
          <a:stretch>
            <a:fillRect/>
          </a:stretch>
        </p:blipFill>
        <p:spPr bwMode="auto">
          <a:xfrm>
            <a:off x="4275138" y="4430713"/>
            <a:ext cx="368300" cy="244475"/>
          </a:xfrm>
          <a:prstGeom prst="rect">
            <a:avLst/>
          </a:prstGeom>
          <a:noFill/>
          <a:ln w="9525">
            <a:noFill/>
            <a:miter lim="800000"/>
            <a:headEnd/>
            <a:tailEnd/>
          </a:ln>
        </p:spPr>
      </p:pic>
      <p:pic>
        <p:nvPicPr>
          <p:cNvPr id="9" name="Bild 5" descr="111004_EU-OSHA_PPT_HW logo.png"/>
          <p:cNvPicPr>
            <a:picLocks noChangeAspect="1"/>
          </p:cNvPicPr>
          <p:nvPr/>
        </p:nvPicPr>
        <p:blipFill>
          <a:blip r:embed="rId5"/>
          <a:srcRect/>
          <a:stretch>
            <a:fillRect/>
          </a:stretch>
        </p:blipFill>
        <p:spPr bwMode="auto">
          <a:xfrm>
            <a:off x="7596188" y="4213225"/>
            <a:ext cx="508000" cy="474663"/>
          </a:xfrm>
          <a:prstGeom prst="rect">
            <a:avLst/>
          </a:prstGeom>
          <a:noFill/>
          <a:ln w="9525">
            <a:noFill/>
            <a:miter lim="800000"/>
            <a:headEnd/>
            <a:tailEnd/>
          </a:ln>
        </p:spPr>
      </p:pic>
      <p:pic>
        <p:nvPicPr>
          <p:cNvPr id="10" name="FONDO-PORTADA-PATRON-EUOSHA-2011-16-9.png" descr="/Volumes/XRAID/Equipo Rojo/EU-OSHA/18-0115 PPT templates update/PNG/FONDO-PORTADA-PATRON-EUOSHA-2011-16-9.png"/>
          <p:cNvPicPr>
            <a:picLocks noChangeAspect="1"/>
          </p:cNvPicPr>
          <p:nvPr userDrawn="1"/>
        </p:nvPicPr>
        <p:blipFill>
          <a:blip r:embed="rId6" r:link="rId7"/>
          <a:srcRect/>
          <a:stretch>
            <a:fillRect/>
          </a:stretch>
        </p:blipFill>
        <p:spPr bwMode="auto">
          <a:xfrm>
            <a:off x="0" y="0"/>
            <a:ext cx="9144000" cy="5145088"/>
          </a:xfrm>
          <a:prstGeom prst="rect">
            <a:avLst/>
          </a:prstGeom>
          <a:noFill/>
          <a:ln w="9525">
            <a:noFill/>
            <a:miter lim="800000"/>
            <a:headEnd/>
            <a:tailEnd/>
          </a:ln>
        </p:spPr>
      </p:pic>
      <p:sp>
        <p:nvSpPr>
          <p:cNvPr id="2" name="Title 1"/>
          <p:cNvSpPr>
            <a:spLocks noGrp="1"/>
          </p:cNvSpPr>
          <p:nvPr>
            <p:ph type="ctrTitle"/>
          </p:nvPr>
        </p:nvSpPr>
        <p:spPr>
          <a:xfrm>
            <a:off x="450000" y="1020600"/>
            <a:ext cx="7646400" cy="1096200"/>
          </a:xfrm>
        </p:spPr>
        <p:txBody>
          <a:bodyPr lIns="0" tIns="0" rIns="0" bIns="0" anchor="t"/>
          <a:lstStyle>
            <a:lvl1pPr>
              <a:defRPr sz="2400" baseline="0"/>
            </a:lvl1pPr>
          </a:lstStyle>
          <a:p>
            <a:r>
              <a:rPr lang="en-GB"/>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bwMode="auto">
          <a:xfrm>
            <a:off x="-9525" y="0"/>
            <a:ext cx="9142413" cy="5143500"/>
          </a:xfrm>
          <a:prstGeom prst="rect">
            <a:avLst/>
          </a:prstGeom>
          <a:noFill/>
          <a:ln w="9525">
            <a:noFill/>
            <a:miter lim="800000"/>
            <a:headEnd/>
            <a:tailEnd/>
          </a:ln>
        </p:spPr>
      </p:pic>
      <p:sp>
        <p:nvSpPr>
          <p:cNvPr id="3" name="TextBox 3"/>
          <p:cNvSpPr txBox="1"/>
          <p:nvPr/>
        </p:nvSpPr>
        <p:spPr>
          <a:xfrm>
            <a:off x="1789113" y="1171575"/>
            <a:ext cx="3960812" cy="369888"/>
          </a:xfrm>
          <a:prstGeom prst="rect">
            <a:avLst/>
          </a:prstGeom>
          <a:noFill/>
        </p:spPr>
        <p:txBody>
          <a:bodyPr>
            <a:spAutoFit/>
          </a:bodyPr>
          <a:lstStyle/>
          <a:p>
            <a:pPr fontAlgn="auto">
              <a:spcBef>
                <a:spcPts val="0"/>
              </a:spcBef>
              <a:spcAft>
                <a:spcPts val="0"/>
              </a:spcAft>
              <a:defRPr/>
            </a:pPr>
            <a:r>
              <a:rPr lang="ro-RO" sz="1800">
                <a:solidFill>
                  <a:schemeClr val="tx2"/>
                </a:solidFill>
                <a:latin typeface="+mn-lt"/>
                <a:ea typeface="+mj-ea"/>
                <a:cs typeface="Trebuchet MS"/>
              </a:rPr>
              <a:t>@EU_OSHA</a:t>
            </a:r>
          </a:p>
        </p:txBody>
      </p:sp>
      <p:sp>
        <p:nvSpPr>
          <p:cNvPr id="4" name="TextBox 4"/>
          <p:cNvSpPr txBox="1"/>
          <p:nvPr/>
        </p:nvSpPr>
        <p:spPr>
          <a:xfrm>
            <a:off x="1789113" y="1779588"/>
            <a:ext cx="4968875" cy="369887"/>
          </a:xfrm>
          <a:prstGeom prst="rect">
            <a:avLst/>
          </a:prstGeom>
          <a:noFill/>
        </p:spPr>
        <p:txBody>
          <a:bodyPr>
            <a:spAutoFit/>
          </a:bodyPr>
          <a:lstStyle/>
          <a:p>
            <a:pPr fontAlgn="auto">
              <a:spcBef>
                <a:spcPts val="0"/>
              </a:spcBef>
              <a:spcAft>
                <a:spcPts val="0"/>
              </a:spcAft>
              <a:defRPr/>
            </a:pPr>
            <a:r>
              <a:rPr lang="ro-RO" sz="1800">
                <a:solidFill>
                  <a:schemeClr val="tx2"/>
                </a:solidFill>
                <a:latin typeface="+mn-lt"/>
                <a:ea typeface="+mj-ea"/>
                <a:cs typeface="Trebuchet MS"/>
              </a:rPr>
              <a:t>@EuropeanAgencyforSafetyandHealthatWork</a:t>
            </a:r>
          </a:p>
        </p:txBody>
      </p:sp>
      <p:sp>
        <p:nvSpPr>
          <p:cNvPr id="5" name="TextBox 5"/>
          <p:cNvSpPr txBox="1"/>
          <p:nvPr/>
        </p:nvSpPr>
        <p:spPr>
          <a:xfrm>
            <a:off x="1787525" y="2387600"/>
            <a:ext cx="3960813" cy="368300"/>
          </a:xfrm>
          <a:prstGeom prst="rect">
            <a:avLst/>
          </a:prstGeom>
          <a:noFill/>
        </p:spPr>
        <p:txBody>
          <a:bodyPr>
            <a:spAutoFit/>
          </a:bodyPr>
          <a:lstStyle/>
          <a:p>
            <a:pPr fontAlgn="auto">
              <a:spcBef>
                <a:spcPts val="0"/>
              </a:spcBef>
              <a:spcAft>
                <a:spcPts val="0"/>
              </a:spcAft>
              <a:defRPr/>
            </a:pPr>
            <a:r>
              <a:rPr lang="ro-RO" sz="1800">
                <a:solidFill>
                  <a:schemeClr val="tx2"/>
                </a:solidFill>
                <a:latin typeface="+mn-lt"/>
                <a:ea typeface="+mj-ea"/>
                <a:cs typeface="Trebuchet MS"/>
              </a:rPr>
              <a:t>@EU_OSHA</a:t>
            </a:r>
          </a:p>
        </p:txBody>
      </p:sp>
      <p:sp>
        <p:nvSpPr>
          <p:cNvPr id="6" name="TextBox 6"/>
          <p:cNvSpPr txBox="1"/>
          <p:nvPr/>
        </p:nvSpPr>
        <p:spPr>
          <a:xfrm>
            <a:off x="1787525" y="2973388"/>
            <a:ext cx="6456363" cy="369887"/>
          </a:xfrm>
          <a:prstGeom prst="rect">
            <a:avLst/>
          </a:prstGeom>
          <a:noFill/>
        </p:spPr>
        <p:txBody>
          <a:bodyPr>
            <a:spAutoFit/>
          </a:bodyPr>
          <a:lstStyle/>
          <a:p>
            <a:pPr>
              <a:defRPr/>
            </a:pPr>
            <a:r>
              <a:rPr lang="ro-RO" sz="1800">
                <a:solidFill>
                  <a:schemeClr val="tx2"/>
                </a:solidFill>
              </a:rPr>
              <a:t>Agenția Europeană pentru Securitate și Sănătate în Muncă (EU-OSHA)</a:t>
            </a:r>
          </a:p>
        </p:txBody>
      </p:sp>
      <p:sp>
        <p:nvSpPr>
          <p:cNvPr id="7" name="TextBox 7"/>
          <p:cNvSpPr txBox="1"/>
          <p:nvPr/>
        </p:nvSpPr>
        <p:spPr>
          <a:xfrm>
            <a:off x="1787525" y="3602038"/>
            <a:ext cx="3960813" cy="369887"/>
          </a:xfrm>
          <a:prstGeom prst="rect">
            <a:avLst/>
          </a:prstGeom>
          <a:noFill/>
        </p:spPr>
        <p:txBody>
          <a:bodyPr>
            <a:spAutoFit/>
          </a:bodyPr>
          <a:lstStyle/>
          <a:p>
            <a:pPr fontAlgn="auto">
              <a:spcBef>
                <a:spcPts val="0"/>
              </a:spcBef>
              <a:spcAft>
                <a:spcPts val="0"/>
              </a:spcAft>
              <a:defRPr/>
            </a:pPr>
            <a:r>
              <a:rPr lang="ro-RO" sz="1800">
                <a:solidFill>
                  <a:schemeClr val="tx2"/>
                </a:solidFill>
                <a:latin typeface="+mn-lt"/>
                <a:ea typeface="+mj-ea"/>
                <a:cs typeface="Trebuchet MS"/>
              </a:rPr>
              <a:t>EU_OSHA</a:t>
            </a:r>
          </a:p>
        </p:txBody>
      </p:sp>
      <p:sp>
        <p:nvSpPr>
          <p:cNvPr id="8" name="TextBox 8"/>
          <p:cNvSpPr txBox="1"/>
          <p:nvPr/>
        </p:nvSpPr>
        <p:spPr>
          <a:xfrm>
            <a:off x="449263" y="85725"/>
            <a:ext cx="3960812" cy="461963"/>
          </a:xfrm>
          <a:prstGeom prst="rect">
            <a:avLst/>
          </a:prstGeom>
          <a:noFill/>
        </p:spPr>
        <p:txBody>
          <a:bodyPr>
            <a:spAutoFit/>
          </a:bodyPr>
          <a:lstStyle/>
          <a:p>
            <a:pPr fontAlgn="auto">
              <a:spcBef>
                <a:spcPts val="0"/>
              </a:spcBef>
              <a:spcAft>
                <a:spcPts val="0"/>
              </a:spcAft>
              <a:defRPr/>
            </a:pPr>
            <a:r>
              <a:rPr lang="ro-RO" sz="2400" b="1">
                <a:solidFill>
                  <a:schemeClr val="tx2"/>
                </a:solidFill>
                <a:latin typeface="+mn-lt"/>
                <a:ea typeface="+mj-ea"/>
                <a:cs typeface="+mn-cs"/>
              </a:rPr>
              <a:t>VĂ MULȚUMIM!</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0000" y="837000"/>
            <a:ext cx="2880000" cy="3645000"/>
          </a:xfrm>
        </p:spPr>
        <p:txBody>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FONDO-PATRON-EUOSHA-2011-16-9.png"/>
          <p:cNvPicPr>
            <a:picLocks noChangeAspect="1"/>
          </p:cNvPicPr>
          <p:nvPr/>
        </p:nvPicPr>
        <p:blipFill>
          <a:blip r:embed="rId14"/>
          <a:srcRect/>
          <a:stretch>
            <a:fillRect/>
          </a:stretch>
        </p:blipFill>
        <p:spPr bwMode="auto">
          <a:xfrm>
            <a:off x="0" y="3175"/>
            <a:ext cx="9140825" cy="5137150"/>
          </a:xfrm>
          <a:prstGeom prst="rect">
            <a:avLst/>
          </a:prstGeom>
          <a:noFill/>
          <a:ln w="9525">
            <a:noFill/>
            <a:miter lim="800000"/>
            <a:headEnd/>
            <a:tailEnd/>
          </a:ln>
        </p:spPr>
      </p:pic>
      <p:sp>
        <p:nvSpPr>
          <p:cNvPr id="1027" name="Title Placeholder 1"/>
          <p:cNvSpPr>
            <a:spLocks noGrp="1"/>
          </p:cNvSpPr>
          <p:nvPr>
            <p:ph type="title"/>
          </p:nvPr>
        </p:nvSpPr>
        <p:spPr bwMode="auto">
          <a:xfrm>
            <a:off x="449263" y="134938"/>
            <a:ext cx="7561262" cy="3667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8" name="Text Placeholder 2"/>
          <p:cNvSpPr>
            <a:spLocks noGrp="1"/>
          </p:cNvSpPr>
          <p:nvPr>
            <p:ph type="body" idx="1"/>
          </p:nvPr>
        </p:nvSpPr>
        <p:spPr bwMode="auto">
          <a:xfrm>
            <a:off x="449263" y="836613"/>
            <a:ext cx="7561262" cy="3644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Slide Number Placeholder 9"/>
          <p:cNvSpPr txBox="1">
            <a:spLocks/>
          </p:cNvSpPr>
          <p:nvPr/>
        </p:nvSpPr>
        <p:spPr>
          <a:xfrm>
            <a:off x="8532813" y="4878388"/>
            <a:ext cx="609600" cy="273050"/>
          </a:xfrm>
          <a:prstGeom prst="rect">
            <a:avLst/>
          </a:prstGeom>
        </p:spPr>
        <p:txBody>
          <a:bodyPr lIns="68580" tIns="34290" rIns="68580" bIns="3429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E44E68D-A35C-41C4-B58B-CE6DE47CB739}" type="slidenum">
              <a:rPr lang="en-GB" sz="750" smtClean="0"/>
              <a:pPr fontAlgn="auto">
                <a:spcBef>
                  <a:spcPts val="0"/>
                </a:spcBef>
                <a:spcAft>
                  <a:spcPts val="0"/>
                </a:spcAft>
                <a:defRPr/>
              </a:pPr>
              <a:t>‹#›</a:t>
            </a:fld>
            <a:endParaRPr lang="en-GB" sz="750"/>
          </a:p>
        </p:txBody>
      </p:sp>
      <p:sp>
        <p:nvSpPr>
          <p:cNvPr id="11" name="Rectangle 11"/>
          <p:cNvSpPr>
            <a:spLocks noChangeArrowheads="1"/>
          </p:cNvSpPr>
          <p:nvPr/>
        </p:nvSpPr>
        <p:spPr bwMode="auto">
          <a:xfrm>
            <a:off x="1392238" y="4857750"/>
            <a:ext cx="6040437" cy="79375"/>
          </a:xfrm>
          <a:prstGeom prst="rect">
            <a:avLst/>
          </a:prstGeom>
          <a:noFill/>
          <a:ln w="9525">
            <a:noFill/>
            <a:miter lim="800000"/>
            <a:headEnd/>
            <a:tailEnd/>
          </a:ln>
        </p:spPr>
        <p:txBody>
          <a:bodyPr lIns="0" tIns="0" rIns="0" bIns="0"/>
          <a:lstStyle/>
          <a:p>
            <a:pPr algn="ctr" fontAlgn="auto">
              <a:lnSpc>
                <a:spcPct val="90000"/>
              </a:lnSpc>
              <a:spcBef>
                <a:spcPct val="30000"/>
              </a:spcBef>
              <a:spcAft>
                <a:spcPts val="0"/>
              </a:spcAft>
              <a:buClr>
                <a:srgbClr val="00529F"/>
              </a:buClr>
              <a:defRPr/>
            </a:pPr>
            <a:r>
              <a:rPr lang="ro-RO" sz="675" b="1">
                <a:solidFill>
                  <a:schemeClr val="tx2"/>
                </a:solidFill>
                <a:latin typeface="Arial" pitchFamily="-107" charset="0"/>
                <a:ea typeface="ＭＳ Ｐゴシック" pitchFamily="-107" charset="-128"/>
                <a:cs typeface="ＭＳ Ｐゴシック" pitchFamily="-107" charset="-128"/>
              </a:rPr>
              <a:t>https://healthy-workplaces.eu</a:t>
            </a:r>
          </a:p>
        </p:txBody>
      </p:sp>
      <p:pic>
        <p:nvPicPr>
          <p:cNvPr id="9" name="Picture 8" descr="A logo with a person in the middle&#10;&#10;Description automatically generated">
            <a:extLst>
              <a:ext uri="{FF2B5EF4-FFF2-40B4-BE49-F238E27FC236}">
                <a16:creationId xmlns:a16="http://schemas.microsoft.com/office/drawing/2014/main" id="{8D691F2A-A353-4DE6-AE39-BD50D4A608D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516799" y="4544949"/>
            <a:ext cx="493725" cy="463613"/>
          </a:xfrm>
          <a:prstGeom prst="rect">
            <a:avLst/>
          </a:prstGeom>
        </p:spPr>
      </p:pic>
      <p:pic>
        <p:nvPicPr>
          <p:cNvPr id="12" name="Picture 11" descr="Blue text on a black background&#10;&#10;Description automatically generated">
            <a:extLst>
              <a:ext uri="{FF2B5EF4-FFF2-40B4-BE49-F238E27FC236}">
                <a16:creationId xmlns:a16="http://schemas.microsoft.com/office/drawing/2014/main" id="{5731C353-69B0-4A95-B35A-9E2E678711D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50000" y="4678847"/>
            <a:ext cx="1289453" cy="329715"/>
          </a:xfrm>
          <a:prstGeom prst="rect">
            <a:avLst/>
          </a:prstGeom>
        </p:spPr>
      </p:pic>
    </p:spTree>
  </p:cSld>
  <p:clrMap bg1="lt1" tx1="dk1" bg2="lt2" tx2="dk2" accent1="accent1" accent2="accent2" accent3="accent3" accent4="accent4" accent5="accent5" accent6="accent6" hlink="hlink" folHlink="folHlink"/>
  <p:sldLayoutIdLst>
    <p:sldLayoutId id="2147483790" r:id="rId1"/>
    <p:sldLayoutId id="2147483781" r:id="rId2"/>
    <p:sldLayoutId id="2147483791" r:id="rId3"/>
    <p:sldLayoutId id="2147483792"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l" defTabSz="342900" rtl="0" eaLnBrk="0" fontAlgn="base" hangingPunct="0">
        <a:spcBef>
          <a:spcPct val="0"/>
        </a:spcBef>
        <a:spcAft>
          <a:spcPct val="0"/>
        </a:spcAft>
        <a:defRPr b="1" kern="1200">
          <a:solidFill>
            <a:schemeClr val="tx2"/>
          </a:solidFill>
          <a:latin typeface="+mj-lt"/>
          <a:ea typeface="Trebuchet MS" pitchFamily="34" charset="0"/>
          <a:cs typeface="Trebuchet MS"/>
        </a:defRPr>
      </a:lvl1pPr>
      <a:lvl2pPr algn="l" defTabSz="342900" rtl="0" eaLnBrk="0" fontAlgn="base" hangingPunct="0">
        <a:spcBef>
          <a:spcPct val="0"/>
        </a:spcBef>
        <a:spcAft>
          <a:spcPct val="0"/>
        </a:spcAft>
        <a:defRPr b="1">
          <a:solidFill>
            <a:schemeClr val="tx2"/>
          </a:solidFill>
          <a:latin typeface="Arial" charset="0"/>
          <a:ea typeface="Trebuchet MS" pitchFamily="34" charset="0"/>
          <a:cs typeface="Trebuchet MS" pitchFamily="34" charset="0"/>
        </a:defRPr>
      </a:lvl2pPr>
      <a:lvl3pPr algn="l" defTabSz="342900" rtl="0" eaLnBrk="0" fontAlgn="base" hangingPunct="0">
        <a:spcBef>
          <a:spcPct val="0"/>
        </a:spcBef>
        <a:spcAft>
          <a:spcPct val="0"/>
        </a:spcAft>
        <a:defRPr b="1">
          <a:solidFill>
            <a:schemeClr val="tx2"/>
          </a:solidFill>
          <a:latin typeface="Arial" charset="0"/>
          <a:ea typeface="Trebuchet MS" pitchFamily="34" charset="0"/>
          <a:cs typeface="Trebuchet MS" pitchFamily="34" charset="0"/>
        </a:defRPr>
      </a:lvl3pPr>
      <a:lvl4pPr algn="l" defTabSz="342900" rtl="0" eaLnBrk="0" fontAlgn="base" hangingPunct="0">
        <a:spcBef>
          <a:spcPct val="0"/>
        </a:spcBef>
        <a:spcAft>
          <a:spcPct val="0"/>
        </a:spcAft>
        <a:defRPr b="1">
          <a:solidFill>
            <a:schemeClr val="tx2"/>
          </a:solidFill>
          <a:latin typeface="Arial" charset="0"/>
          <a:ea typeface="Trebuchet MS" pitchFamily="34" charset="0"/>
          <a:cs typeface="Trebuchet MS" pitchFamily="34" charset="0"/>
        </a:defRPr>
      </a:lvl4pPr>
      <a:lvl5pPr algn="l" defTabSz="342900" rtl="0" eaLnBrk="0" fontAlgn="base" hangingPunct="0">
        <a:spcBef>
          <a:spcPct val="0"/>
        </a:spcBef>
        <a:spcAft>
          <a:spcPct val="0"/>
        </a:spcAft>
        <a:defRPr b="1">
          <a:solidFill>
            <a:schemeClr val="tx2"/>
          </a:solidFill>
          <a:latin typeface="Arial" charset="0"/>
          <a:ea typeface="Trebuchet MS" pitchFamily="34" charset="0"/>
          <a:cs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8913" indent="-188913" algn="l" defTabSz="342900" rtl="0" eaLnBrk="0" fontAlgn="base" hangingPunct="0">
        <a:spcBef>
          <a:spcPts val="450"/>
        </a:spcBef>
        <a:spcAft>
          <a:spcPct val="0"/>
        </a:spcAft>
        <a:buClr>
          <a:schemeClr val="tx2"/>
        </a:buClr>
        <a:buFont typeface="Wingdings" pitchFamily="2" charset="2"/>
        <a:buChar char="§"/>
        <a:defRPr sz="1300" b="1" kern="1200">
          <a:solidFill>
            <a:schemeClr val="tx2"/>
          </a:solidFill>
          <a:latin typeface="+mn-lt"/>
          <a:ea typeface="+mn-ea"/>
          <a:cs typeface="+mn-cs"/>
        </a:defRPr>
      </a:lvl1pPr>
      <a:lvl2pPr marL="323850" indent="-134938" algn="l" defTabSz="342900" rtl="0" eaLnBrk="0" fontAlgn="base" hangingPunct="0">
        <a:spcBef>
          <a:spcPct val="0"/>
        </a:spcBef>
        <a:spcAft>
          <a:spcPct val="0"/>
        </a:spcAft>
        <a:buFont typeface="Arial" charset="0"/>
        <a:buChar char="•"/>
        <a:defRPr sz="1300" kern="1200">
          <a:solidFill>
            <a:schemeClr val="tx1"/>
          </a:solidFill>
          <a:latin typeface="+mn-lt"/>
          <a:ea typeface="+mn-ea"/>
          <a:cs typeface="+mn-cs"/>
        </a:defRPr>
      </a:lvl2pPr>
      <a:lvl3pPr marL="458788" indent="-134938" algn="l" defTabSz="342900" rtl="0" eaLnBrk="0" fontAlgn="base" hangingPunct="0">
        <a:spcBef>
          <a:spcPct val="0"/>
        </a:spcBef>
        <a:spcAft>
          <a:spcPct val="0"/>
        </a:spcAft>
        <a:buFont typeface="Arial" charset="0"/>
        <a:buChar char="−"/>
        <a:defRPr sz="1200" kern="1200">
          <a:solidFill>
            <a:schemeClr val="tx1"/>
          </a:solidFill>
          <a:latin typeface="+mn-lt"/>
          <a:ea typeface="+mn-ea"/>
          <a:cs typeface="+mn-cs"/>
        </a:defRPr>
      </a:lvl3pPr>
      <a:lvl4pPr marL="593725" indent="-134938" algn="l" defTabSz="342900" rtl="0" eaLnBrk="0" fontAlgn="base" hangingPunct="0">
        <a:spcBef>
          <a:spcPct val="0"/>
        </a:spcBef>
        <a:spcAft>
          <a:spcPct val="0"/>
        </a:spcAft>
        <a:buFont typeface="Arial" charset="0"/>
        <a:buChar char="•"/>
        <a:defRPr sz="1200" kern="1200">
          <a:solidFill>
            <a:schemeClr val="tx1"/>
          </a:solidFill>
          <a:latin typeface="+mn-lt"/>
          <a:ea typeface="+mn-ea"/>
          <a:cs typeface="+mn-cs"/>
        </a:defRPr>
      </a:lvl4pPr>
      <a:lvl5pPr marL="728663" indent="-134938" algn="l" defTabSz="342900" rtl="0" eaLnBrk="0" fontAlgn="base" hangingPunct="0">
        <a:spcBef>
          <a:spcPct val="0"/>
        </a:spcBef>
        <a:spcAft>
          <a:spcPct val="0"/>
        </a:spcAft>
        <a:buFont typeface="Arial" charset="0"/>
        <a:buChar char="−"/>
        <a:defRPr sz="1100" kern="120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hyperlink" Target="https://healthy-workplaces.osha.europa.eu/en/about-topic/priority-area/digital-platform-work" TargetMode="External"/><Relationship Id="rId13" Type="http://schemas.openxmlformats.org/officeDocument/2006/relationships/image" Target="../media/image19.png"/><Relationship Id="rId18" Type="http://schemas.openxmlformats.org/officeDocument/2006/relationships/hyperlink" Target="https://healthy-workplaces.osha.europa.eu/en/about-topic/priority-area/remote-and-hybrid-work" TargetMode="External"/><Relationship Id="rId3" Type="http://schemas.openxmlformats.org/officeDocument/2006/relationships/hyperlink" Target="https://healthy-workplaces.osha.europa.eu/ro/about-topic/priority-area/smart-digital-systems" TargetMode="External"/><Relationship Id="rId7" Type="http://schemas.openxmlformats.org/officeDocument/2006/relationships/hyperlink" Target="https://healthy-workplaces.osha.europa.eu/ro/about-topic/priority-area/digital-platform-work" TargetMode="External"/><Relationship Id="rId12" Type="http://schemas.openxmlformats.org/officeDocument/2006/relationships/image" Target="../media/image18.png"/><Relationship Id="rId17" Type="http://schemas.openxmlformats.org/officeDocument/2006/relationships/hyperlink" Target="https://healthy-workplaces.osha.europa.eu/ro/about-topic/priority-area/remote-and-hybrid-work" TargetMode="External"/><Relationship Id="rId2" Type="http://schemas.openxmlformats.org/officeDocument/2006/relationships/notesSlide" Target="../notesSlides/notesSlide9.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s://healthy-workplaces.osha.europa.eu/en/about-topic/priority-area/worker-management-through-ai" TargetMode="External"/><Relationship Id="rId11" Type="http://schemas.openxmlformats.org/officeDocument/2006/relationships/image" Target="../media/image17.png"/><Relationship Id="rId5" Type="http://schemas.openxmlformats.org/officeDocument/2006/relationships/hyperlink" Target="https://healthy-workplaces.osha.europa.eu/ro/about-topic/priority-area/worker-management-through-ai" TargetMode="External"/><Relationship Id="rId15" Type="http://schemas.openxmlformats.org/officeDocument/2006/relationships/image" Target="../media/image21.png"/><Relationship Id="rId10" Type="http://schemas.openxmlformats.org/officeDocument/2006/relationships/hyperlink" Target="https://healthy-workplaces.osha.europa.eu/en/about-topic/priority-area/automation-tasks" TargetMode="External"/><Relationship Id="rId4" Type="http://schemas.openxmlformats.org/officeDocument/2006/relationships/hyperlink" Target="https://healthy-workplaces.osha.europa.eu/en/about-topic/priority-area/smart-digital-systems" TargetMode="External"/><Relationship Id="rId9" Type="http://schemas.openxmlformats.org/officeDocument/2006/relationships/hyperlink" Target="https://healthy-workplaces.osha.europa.eu/ro/about-topic/priority-area/automation-tasks" TargetMode="External"/><Relationship Id="rId1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healthy-workplaces.osha.europa.eu/en/campaign-partners/enterprise-europe-network" TargetMode="External"/><Relationship Id="rId13" Type="http://schemas.openxmlformats.org/officeDocument/2006/relationships/hyperlink" Target="https://healthy-workplaces.osha.europa.eu/ro/campaign-partners/national-focal-points" TargetMode="External"/><Relationship Id="rId18" Type="http://schemas.openxmlformats.org/officeDocument/2006/relationships/image" Target="../media/image3.png"/><Relationship Id="rId3" Type="http://schemas.openxmlformats.org/officeDocument/2006/relationships/image" Target="../media/image29.png"/><Relationship Id="rId7" Type="http://schemas.openxmlformats.org/officeDocument/2006/relationships/hyperlink" Target="https://healthy-workplaces.osha.europa.eu/ro/campaign-partners/enterprise-europe-network" TargetMode="External"/><Relationship Id="rId12" Type="http://schemas.openxmlformats.org/officeDocument/2006/relationships/hyperlink" Target="https://europa.eu/european-union/about-eu/institutions-bodies_en" TargetMode="External"/><Relationship Id="rId17" Type="http://schemas.openxmlformats.org/officeDocument/2006/relationships/hyperlink" Target="https://osha.europa.eu/ro/themes/mainstreaming-osh-education/oshvet-project-osh-vocational-education-and-training" TargetMode="External"/><Relationship Id="rId2" Type="http://schemas.openxmlformats.org/officeDocument/2006/relationships/notesSlide" Target="../notesSlides/notesSlide18.xml"/><Relationship Id="rId16" Type="http://schemas.openxmlformats.org/officeDocument/2006/relationships/hyperlink" Target="https://europa.eu/european-union/about-eu/agencies/decentralised-agencies_en" TargetMode="External"/><Relationship Id="rId1" Type="http://schemas.openxmlformats.org/officeDocument/2006/relationships/slideLayout" Target="../slideLayouts/slideLayout2.xml"/><Relationship Id="rId6" Type="http://schemas.openxmlformats.org/officeDocument/2006/relationships/hyperlink" Target="https://eur-lex.europa.eu/summary/glossary/social_partners.html" TargetMode="External"/><Relationship Id="rId11" Type="http://schemas.openxmlformats.org/officeDocument/2006/relationships/hyperlink" Target="https://europa.eu/european-union/about-eu/institutions-bodies_ro" TargetMode="External"/><Relationship Id="rId5" Type="http://schemas.openxmlformats.org/officeDocument/2006/relationships/hyperlink" Target="https://healthy-workplaces.osha.europa.eu/en/campaign-partners/official-campaign-partners" TargetMode="External"/><Relationship Id="rId15" Type="http://schemas.openxmlformats.org/officeDocument/2006/relationships/hyperlink" Target="https://europa.eu/european-union/about-eu/agencies/decentralised-agencies_ro" TargetMode="External"/><Relationship Id="rId10" Type="http://schemas.openxmlformats.org/officeDocument/2006/relationships/hyperlink" Target="https://healthy-workplaces.osha.europa.eu/en/campaign-partners/campaign-media-partners" TargetMode="External"/><Relationship Id="rId4" Type="http://schemas.openxmlformats.org/officeDocument/2006/relationships/hyperlink" Target="https://healthy-workplaces.osha.europa.eu/ro/campaign-partners/official-campaign-partners" TargetMode="External"/><Relationship Id="rId9" Type="http://schemas.openxmlformats.org/officeDocument/2006/relationships/hyperlink" Target="https://healthy-workplaces.osha.europa.eu/ro/campaign-partners/campaign-media-partners" TargetMode="External"/><Relationship Id="rId14" Type="http://schemas.openxmlformats.org/officeDocument/2006/relationships/hyperlink" Target="https://healthy-workplaces.osha.europa.eu/en/campaign-partners/national-focal-points" TargetMode="External"/></Relationships>
</file>

<file path=ppt/slides/_rels/slide24.xml.rels><?xml version="1.0" encoding="UTF-8" standalone="yes"?>
<Relationships xmlns="http://schemas.openxmlformats.org/package/2006/relationships"><Relationship Id="rId13" Type="http://schemas.openxmlformats.org/officeDocument/2006/relationships/hyperlink" Target="https://healthy-workplaces.eu/en/tools-and-publications/oshwiki" TargetMode="External"/><Relationship Id="rId18" Type="http://schemas.openxmlformats.org/officeDocument/2006/relationships/hyperlink" Target="https://healthy-workplaces.osha.europa.eu/en/tools-and-publications/case-studies" TargetMode="External"/><Relationship Id="rId26" Type="http://schemas.openxmlformats.org/officeDocument/2006/relationships/image" Target="../media/image34.png"/><Relationship Id="rId3" Type="http://schemas.openxmlformats.org/officeDocument/2006/relationships/hyperlink" Target="https://healthy-workplaces.osha.europa.eu/ro/tools-and-publications/publications" TargetMode="External"/><Relationship Id="rId21" Type="http://schemas.openxmlformats.org/officeDocument/2006/relationships/hyperlink" Target="https://healthy-workplaces.eu/en/tools-and-publications/legislation" TargetMode="External"/><Relationship Id="rId34" Type="http://schemas.openxmlformats.org/officeDocument/2006/relationships/image" Target="../media/image40.png"/><Relationship Id="rId7" Type="http://schemas.openxmlformats.org/officeDocument/2006/relationships/hyperlink" Target="https://healthy-workplaces.osha.europa.eu/ro/tools-and-publications/campaign-toolkit" TargetMode="External"/><Relationship Id="rId12" Type="http://schemas.openxmlformats.org/officeDocument/2006/relationships/hyperlink" Target="https://healthy-workplaces.osha.europa.eu/en/tools-and-publications/oshwiki" TargetMode="External"/><Relationship Id="rId17" Type="http://schemas.openxmlformats.org/officeDocument/2006/relationships/hyperlink" Target="https://healthy-workplaces.osha.europa.eu/ro/tools-and-publications/case-studies" TargetMode="External"/><Relationship Id="rId25" Type="http://schemas.openxmlformats.org/officeDocument/2006/relationships/image" Target="../media/image33.png"/><Relationship Id="rId33" Type="http://schemas.openxmlformats.org/officeDocument/2006/relationships/image" Target="../media/image39.png"/><Relationship Id="rId2" Type="http://schemas.openxmlformats.org/officeDocument/2006/relationships/notesSlide" Target="../notesSlides/notesSlide19.xml"/><Relationship Id="rId16" Type="http://schemas.openxmlformats.org/officeDocument/2006/relationships/hyperlink" Target="https://healthy-workplaces.osha.europa.eu/en/tools-and-publications/social-media-kit" TargetMode="External"/><Relationship Id="rId20" Type="http://schemas.openxmlformats.org/officeDocument/2006/relationships/hyperlink" Target="https://healthy-workplaces.osha.europa.eu/en/tools-and-publications/legislation" TargetMode="External"/><Relationship Id="rId29" Type="http://schemas.openxmlformats.org/officeDocument/2006/relationships/hyperlink" Target="https://healthy-workplaces.osha.europa.eu/ro/tools-and-publications/infographics" TargetMode="External"/><Relationship Id="rId1" Type="http://schemas.openxmlformats.org/officeDocument/2006/relationships/slideLayout" Target="../slideLayouts/slideLayout2.xml"/><Relationship Id="rId6" Type="http://schemas.openxmlformats.org/officeDocument/2006/relationships/hyperlink" Target="https://healthy-workplaces.osha.europa.eu/en/tools-and-publications/campaign-materials" TargetMode="External"/><Relationship Id="rId11" Type="http://schemas.openxmlformats.org/officeDocument/2006/relationships/hyperlink" Target="https://healthy-workplaces.osha.europa.eu/ro/tools-and-publications/oshwiki" TargetMode="External"/><Relationship Id="rId24" Type="http://schemas.openxmlformats.org/officeDocument/2006/relationships/image" Target="../media/image27.png"/><Relationship Id="rId32" Type="http://schemas.openxmlformats.org/officeDocument/2006/relationships/image" Target="../media/image38.png"/><Relationship Id="rId5" Type="http://schemas.openxmlformats.org/officeDocument/2006/relationships/hyperlink" Target="https://healthy-workplaces.osha.europa.eu/ro/tools-and-publications/campaign-materials" TargetMode="External"/><Relationship Id="rId15" Type="http://schemas.openxmlformats.org/officeDocument/2006/relationships/hyperlink" Target="https://healthy-workplaces.osha.europa.eu/ro/tools-and-publications/social-media-kit" TargetMode="External"/><Relationship Id="rId23" Type="http://schemas.openxmlformats.org/officeDocument/2006/relationships/image" Target="../media/image32.png"/><Relationship Id="rId28" Type="http://schemas.openxmlformats.org/officeDocument/2006/relationships/image" Target="../media/image36.png"/><Relationship Id="rId10" Type="http://schemas.openxmlformats.org/officeDocument/2006/relationships/hyperlink" Target="https://healthy-workplaces.osha.europa.eu/en/tools-and-publications/napo-films" TargetMode="External"/><Relationship Id="rId19" Type="http://schemas.openxmlformats.org/officeDocument/2006/relationships/hyperlink" Target="https://healthy-workplaces.osha.europa.eu/ro/tools-and-publications/legislation" TargetMode="External"/><Relationship Id="rId31" Type="http://schemas.openxmlformats.org/officeDocument/2006/relationships/image" Target="../media/image37.emf"/><Relationship Id="rId4" Type="http://schemas.openxmlformats.org/officeDocument/2006/relationships/hyperlink" Target="https://healthy-workplaces.osha.europa.eu/en/tools-and-publications/publications" TargetMode="External"/><Relationship Id="rId9" Type="http://schemas.openxmlformats.org/officeDocument/2006/relationships/hyperlink" Target="https://healthy-workplaces.osha.europa.eu/ro/tools-and-publications/napo-films" TargetMode="External"/><Relationship Id="rId14" Type="http://schemas.openxmlformats.org/officeDocument/2006/relationships/image" Target="../media/image30.png"/><Relationship Id="rId22" Type="http://schemas.openxmlformats.org/officeDocument/2006/relationships/image" Target="../media/image31.png"/><Relationship Id="rId27" Type="http://schemas.openxmlformats.org/officeDocument/2006/relationships/image" Target="../media/image35.png"/><Relationship Id="rId30" Type="http://schemas.openxmlformats.org/officeDocument/2006/relationships/hyperlink" Target="https://healthy-workplaces.osha.europa.eu/en/tools-and-publications/infographics" TargetMode="External"/><Relationship Id="rId8" Type="http://schemas.openxmlformats.org/officeDocument/2006/relationships/hyperlink" Target="https://healthy-workplaces.osha.europa.eu/en/tools-and-publications/campaign-toolkit"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healthy-workplaces.osha.europa.eu/en/get-involved/good-practice-awards" TargetMode="External"/><Relationship Id="rId13" Type="http://schemas.openxmlformats.org/officeDocument/2006/relationships/hyperlink" Target="https://healthy-workplaces.osha.europa.eu/ro/media-centre/events" TargetMode="External"/><Relationship Id="rId18" Type="http://schemas.openxmlformats.org/officeDocument/2006/relationships/hyperlink" Target="https://healthy-workplaces.osha.europa.eu/en/tools-and-publications/social-media-kit" TargetMode="External"/><Relationship Id="rId26" Type="http://schemas.openxmlformats.org/officeDocument/2006/relationships/hyperlink" Target="https://healthy-workplaces.eu/en/get-involved/european-week" TargetMode="External"/><Relationship Id="rId3" Type="http://schemas.openxmlformats.org/officeDocument/2006/relationships/hyperlink" Target="https://healthy-workplaces.osha.europa.eu/ro/get-involved/european-week" TargetMode="External"/><Relationship Id="rId21" Type="http://schemas.openxmlformats.org/officeDocument/2006/relationships/image" Target="../media/image32.png"/><Relationship Id="rId7" Type="http://schemas.openxmlformats.org/officeDocument/2006/relationships/hyperlink" Target="https://healthy-workplaces.osha.europa.eu/ro/get-involved/good-practice-awards" TargetMode="External"/><Relationship Id="rId12" Type="http://schemas.openxmlformats.org/officeDocument/2006/relationships/hyperlink" Target="https://healthy-workplaces.osha.europa.eu/en/tools-and-publications/campaign-materials" TargetMode="External"/><Relationship Id="rId17" Type="http://schemas.openxmlformats.org/officeDocument/2006/relationships/hyperlink" Target="https://healthy-workplaces.osha.europa.eu/ro/tools-and-publications/social-media-kit" TargetMode="External"/><Relationship Id="rId25" Type="http://schemas.openxmlformats.org/officeDocument/2006/relationships/image" Target="../media/image43.emf"/><Relationship Id="rId2" Type="http://schemas.openxmlformats.org/officeDocument/2006/relationships/notesSlide" Target="../notesSlides/notesSlide20.xml"/><Relationship Id="rId16" Type="http://schemas.openxmlformats.org/officeDocument/2006/relationships/hyperlink" Target="https://healthy-workplaces.osha.europa.eu/en/get-involved/get-your-certificate" TargetMode="External"/><Relationship Id="rId20" Type="http://schemas.openxmlformats.org/officeDocument/2006/relationships/image" Target="../media/image34.png"/><Relationship Id="rId29"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hyperlink" Target="https://healthy-workplaces.osha.europa.eu/en/get-involved/become-campaign-partner" TargetMode="External"/><Relationship Id="rId11" Type="http://schemas.openxmlformats.org/officeDocument/2006/relationships/hyperlink" Target="https://healthy-workplaces.osha.europa.eu/ro/tools-and-publications/campaign-materials" TargetMode="External"/><Relationship Id="rId24" Type="http://schemas.openxmlformats.org/officeDocument/2006/relationships/image" Target="../media/image42.png"/><Relationship Id="rId5" Type="http://schemas.openxmlformats.org/officeDocument/2006/relationships/hyperlink" Target="https://healthy-workplaces.osha.europa.eu/ro/get-involved/become-campaign-partner" TargetMode="External"/><Relationship Id="rId15" Type="http://schemas.openxmlformats.org/officeDocument/2006/relationships/hyperlink" Target="https://healthy-workplaces.osha.europa.eu/ro/get-involved/get-your-certificate" TargetMode="External"/><Relationship Id="rId23" Type="http://schemas.openxmlformats.org/officeDocument/2006/relationships/image" Target="../media/image41.png"/><Relationship Id="rId28" Type="http://schemas.openxmlformats.org/officeDocument/2006/relationships/image" Target="../media/image39.png"/><Relationship Id="rId10" Type="http://schemas.openxmlformats.org/officeDocument/2006/relationships/hyperlink" Target="https://healthy-workplaces.osha.europa.eu/en/tools-and-publications/campaign-toolkit" TargetMode="External"/><Relationship Id="rId19" Type="http://schemas.openxmlformats.org/officeDocument/2006/relationships/image" Target="../media/image33.png"/><Relationship Id="rId4" Type="http://schemas.openxmlformats.org/officeDocument/2006/relationships/hyperlink" Target="https://healthy-workplaces.osha.europa.eu/en/get-involved/european-week" TargetMode="External"/><Relationship Id="rId9" Type="http://schemas.openxmlformats.org/officeDocument/2006/relationships/hyperlink" Target="https://healthy-workplaces.osha.europa.eu/ro/tools-and-publications/campaign-toolkit" TargetMode="External"/><Relationship Id="rId14" Type="http://schemas.openxmlformats.org/officeDocument/2006/relationships/hyperlink" Target="https://healthy-workplaces.osha.europa.eu/en/media-centre/events" TargetMode="External"/><Relationship Id="rId22" Type="http://schemas.openxmlformats.org/officeDocument/2006/relationships/image" Target="../media/image27.png"/><Relationship Id="rId27" Type="http://schemas.openxmlformats.org/officeDocument/2006/relationships/image" Target="../media/image44.png"/></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hyperlink" Target="http://www.youtube.com/user/EUOSHA" TargetMode="External"/><Relationship Id="rId3" Type="http://schemas.openxmlformats.org/officeDocument/2006/relationships/image" Target="../media/image46.jpeg"/><Relationship Id="rId7" Type="http://schemas.openxmlformats.org/officeDocument/2006/relationships/hyperlink" Target="https://healthy-workplaces.osha.europa.eu/ro/campaign-partners/national-focal-points" TargetMode="External"/><Relationship Id="rId12" Type="http://schemas.openxmlformats.org/officeDocument/2006/relationships/image" Target="../media/image49.png"/><Relationship Id="rId2" Type="http://schemas.openxmlformats.org/officeDocument/2006/relationships/notesSlide" Target="../notesSlides/notesSlide21.xml"/><Relationship Id="rId16"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hyperlink" Target="https://healthy-workplaces.osha.europa.eu/ro/media-centre/newsletter" TargetMode="External"/><Relationship Id="rId11" Type="http://schemas.openxmlformats.org/officeDocument/2006/relationships/hyperlink" Target="https://www.facebook.com/EuropeanAgencyforSafetyandHealthatWork" TargetMode="External"/><Relationship Id="rId5" Type="http://schemas.openxmlformats.org/officeDocument/2006/relationships/hyperlink" Target="https://healthy-workplaces.osha.europa.eu/" TargetMode="External"/><Relationship Id="rId15" Type="http://schemas.openxmlformats.org/officeDocument/2006/relationships/hyperlink" Target="https://www.linkedin.com/company/europeanagency-for-safety-and-health-at-work" TargetMode="External"/><Relationship Id="rId10" Type="http://schemas.openxmlformats.org/officeDocument/2006/relationships/image" Target="../media/image48.png"/><Relationship Id="rId4" Type="http://schemas.openxmlformats.org/officeDocument/2006/relationships/hyperlink" Target="https://healthy-workplaces.osha.europa.eu/ro" TargetMode="External"/><Relationship Id="rId9" Type="http://schemas.openxmlformats.org/officeDocument/2006/relationships/hyperlink" Target="http://twitter.com/eu_osha" TargetMode="External"/><Relationship Id="rId14"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49263" y="2673350"/>
            <a:ext cx="8085137" cy="922338"/>
          </a:xfrm>
        </p:spPr>
        <p:txBody>
          <a:bodyPr>
            <a:spAutoFit/>
          </a:bodyPr>
          <a:lstStyle/>
          <a:p>
            <a:pPr eaLnBrk="1" hangingPunct="1"/>
            <a:r>
              <a:rPr lang="ro-RO" sz="2000" dirty="0">
                <a:cs typeface="Trebuchet MS" pitchFamily="34" charset="0"/>
              </a:rPr>
              <a:t>Campania „Locuri de muncă sigure și sănătoase” 2023-2025</a:t>
            </a:r>
            <a:br>
              <a:rPr lang="ro-RO" sz="2000" dirty="0">
                <a:cs typeface="Trebuchet MS" pitchFamily="34" charset="0"/>
              </a:rPr>
            </a:br>
            <a:r>
              <a:rPr lang="ro-RO" sz="2000" dirty="0">
                <a:cs typeface="Trebuchet MS" pitchFamily="34" charset="0"/>
              </a:rPr>
              <a:t>Securitatea și sănătatea în muncă în era digitală</a:t>
            </a:r>
            <a:br>
              <a:rPr lang="ro-RO" sz="2000" dirty="0">
                <a:cs typeface="Trebuchet MS" pitchFamily="34" charset="0"/>
              </a:rPr>
            </a:br>
            <a:endParaRPr lang="ro-RO" sz="2000" dirty="0">
              <a:cs typeface="Trebuchet MS" pitchFamily="34" charset="0"/>
            </a:endParaRPr>
          </a:p>
        </p:txBody>
      </p:sp>
      <p:sp>
        <p:nvSpPr>
          <p:cNvPr id="3" name="Subtitle 2"/>
          <p:cNvSpPr>
            <a:spLocks noGrp="1"/>
          </p:cNvSpPr>
          <p:nvPr>
            <p:ph type="subTitle" idx="10"/>
          </p:nvPr>
        </p:nvSpPr>
        <p:spPr>
          <a:xfrm>
            <a:off x="449263" y="3470275"/>
            <a:ext cx="7646987" cy="206375"/>
          </a:xfrm>
        </p:spPr>
        <p:txBody>
          <a:bodyPr rtlCol="0">
            <a:spAutoFit/>
          </a:bodyPr>
          <a:lstStyle/>
          <a:p>
            <a:pPr eaLnBrk="1" fontAlgn="auto" hangingPunct="1">
              <a:spcAft>
                <a:spcPts val="0"/>
              </a:spcAft>
              <a:defRPr/>
            </a:pPr>
            <a:r>
              <a:rPr lang="ro-RO"/>
              <a:t>Asigurarea prevenirii eficace în lumea digitală a muncii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Placeholder 2"/>
          <p:cNvSpPr>
            <a:spLocks noGrp="1"/>
          </p:cNvSpPr>
          <p:nvPr>
            <p:ph type="body" sz="half" idx="2"/>
          </p:nvPr>
        </p:nvSpPr>
        <p:spPr>
          <a:xfrm>
            <a:off x="539750" y="855725"/>
            <a:ext cx="7561263" cy="2652521"/>
          </a:xfrm>
        </p:spPr>
        <p:txBody>
          <a:bodyPr lIns="0" tIns="0" rIns="0" bIns="0">
            <a:spAutoFit/>
          </a:bodyPr>
          <a:lstStyle/>
          <a:p>
            <a:pPr eaLnBrk="1" hangingPunct="1">
              <a:lnSpc>
                <a:spcPct val="115000"/>
              </a:lnSpc>
              <a:spcBef>
                <a:spcPct val="0"/>
              </a:spcBef>
              <a:spcAft>
                <a:spcPts val="200"/>
              </a:spcAft>
              <a:tabLst>
                <a:tab pos="457200" algn="l"/>
              </a:tabLst>
            </a:pPr>
            <a:r>
              <a:rPr lang="ro-RO" sz="1600" dirty="0">
                <a:solidFill>
                  <a:srgbClr val="003399"/>
                </a:solidFill>
              </a:rPr>
              <a:t>Campania urmărește să:</a:t>
            </a:r>
          </a:p>
          <a:p>
            <a:pPr indent="287338" eaLnBrk="1" hangingPunct="1">
              <a:lnSpc>
                <a:spcPct val="115000"/>
              </a:lnSpc>
              <a:spcBef>
                <a:spcPct val="0"/>
              </a:spcBef>
              <a:spcAft>
                <a:spcPts val="200"/>
              </a:spcAft>
              <a:buFont typeface="Symbol" pitchFamily="18" charset="2"/>
              <a:buChar char=""/>
              <a:tabLst>
                <a:tab pos="287338" algn="l"/>
              </a:tabLst>
            </a:pPr>
            <a:r>
              <a:rPr lang="ro-RO" sz="1600" dirty="0">
                <a:solidFill>
                  <a:schemeClr val="accent1"/>
                </a:solidFill>
                <a:cs typeface="Arial" charset="0"/>
              </a:rPr>
              <a:t>sporească cunoștințele privind utilizarea sigură și productivă a </a:t>
            </a:r>
            <a:r>
              <a:rPr lang="en-US" sz="1600" dirty="0">
                <a:solidFill>
                  <a:schemeClr val="accent1"/>
                </a:solidFill>
                <a:cs typeface="Arial" charset="0"/>
              </a:rPr>
              <a:t>	</a:t>
            </a:r>
            <a:r>
              <a:rPr lang="ro-RO" sz="1600" dirty="0">
                <a:solidFill>
                  <a:schemeClr val="accent1"/>
                </a:solidFill>
                <a:cs typeface="Arial" charset="0"/>
              </a:rPr>
              <a:t>tehnologiilor digitale în toate sectoarele;</a:t>
            </a:r>
          </a:p>
          <a:p>
            <a:pPr indent="287338" eaLnBrk="1" hangingPunct="1">
              <a:lnSpc>
                <a:spcPct val="115000"/>
              </a:lnSpc>
              <a:spcBef>
                <a:spcPct val="0"/>
              </a:spcBef>
              <a:spcAft>
                <a:spcPts val="200"/>
              </a:spcAft>
              <a:buFont typeface="Symbol" pitchFamily="18" charset="2"/>
              <a:buChar char=""/>
              <a:tabLst>
                <a:tab pos="287338" algn="l"/>
              </a:tabLst>
            </a:pPr>
            <a:r>
              <a:rPr lang="ro-RO" sz="1600" dirty="0">
                <a:solidFill>
                  <a:schemeClr val="accent1"/>
                </a:solidFill>
                <a:cs typeface="Arial" charset="0"/>
              </a:rPr>
              <a:t>sensibilizeze publicul cu privire la digitalizare și la implicațiile sale în </a:t>
            </a:r>
            <a:r>
              <a:rPr lang="en-US" sz="1600" dirty="0">
                <a:solidFill>
                  <a:schemeClr val="accent1"/>
                </a:solidFill>
                <a:cs typeface="Arial" charset="0"/>
              </a:rPr>
              <a:t>	</a:t>
            </a:r>
            <a:r>
              <a:rPr lang="ro-RO" sz="1600" dirty="0">
                <a:solidFill>
                  <a:schemeClr val="accent1"/>
                </a:solidFill>
                <a:cs typeface="Arial" charset="0"/>
              </a:rPr>
              <a:t>materie de SSM;</a:t>
            </a:r>
          </a:p>
          <a:p>
            <a:pPr indent="287338" eaLnBrk="1" hangingPunct="1">
              <a:lnSpc>
                <a:spcPct val="115000"/>
              </a:lnSpc>
              <a:spcBef>
                <a:spcPct val="0"/>
              </a:spcBef>
              <a:spcAft>
                <a:spcPts val="200"/>
              </a:spcAft>
              <a:buFont typeface="Symbol" pitchFamily="18" charset="2"/>
              <a:buChar char=""/>
              <a:tabLst>
                <a:tab pos="457200" algn="l"/>
              </a:tabLst>
            </a:pPr>
            <a:r>
              <a:rPr lang="ro-RO" sz="1600" dirty="0">
                <a:solidFill>
                  <a:schemeClr val="accent1"/>
                </a:solidFill>
                <a:cs typeface="Arial" charset="0"/>
              </a:rPr>
              <a:t>informeze cu privire la riscurile și oportunitățile emergente; </a:t>
            </a:r>
          </a:p>
          <a:p>
            <a:pPr indent="287338" eaLnBrk="1" hangingPunct="1">
              <a:lnSpc>
                <a:spcPct val="115000"/>
              </a:lnSpc>
              <a:spcBef>
                <a:spcPct val="0"/>
              </a:spcBef>
              <a:spcAft>
                <a:spcPts val="200"/>
              </a:spcAft>
              <a:buFont typeface="Symbol" pitchFamily="18" charset="2"/>
              <a:buChar char=""/>
              <a:tabLst>
                <a:tab pos="287338" algn="l"/>
              </a:tabLst>
            </a:pPr>
            <a:r>
              <a:rPr lang="ro-RO" sz="1600" dirty="0">
                <a:solidFill>
                  <a:schemeClr val="accent1"/>
                </a:solidFill>
                <a:cs typeface="Arial" charset="0"/>
              </a:rPr>
              <a:t>promoveze evaluarea riscurilor și gestionarea sănătății și securității în </a:t>
            </a:r>
            <a:r>
              <a:rPr lang="en-US" sz="1600" dirty="0">
                <a:solidFill>
                  <a:schemeClr val="accent1"/>
                </a:solidFill>
                <a:cs typeface="Arial" charset="0"/>
              </a:rPr>
              <a:t>	</a:t>
            </a:r>
            <a:r>
              <a:rPr lang="ro-RO" sz="1600" dirty="0">
                <a:solidFill>
                  <a:schemeClr val="accent1"/>
                </a:solidFill>
                <a:cs typeface="Arial" charset="0"/>
              </a:rPr>
              <a:t>transformarea digitală a muncii; </a:t>
            </a:r>
          </a:p>
          <a:p>
            <a:pPr indent="287338" eaLnBrk="1" hangingPunct="1">
              <a:lnSpc>
                <a:spcPct val="115000"/>
              </a:lnSpc>
              <a:spcBef>
                <a:spcPct val="0"/>
              </a:spcBef>
              <a:spcAft>
                <a:spcPts val="200"/>
              </a:spcAft>
              <a:buFont typeface="Symbol" pitchFamily="18" charset="2"/>
              <a:buChar char=""/>
              <a:tabLst>
                <a:tab pos="457200" algn="l"/>
              </a:tabLst>
            </a:pPr>
            <a:r>
              <a:rPr lang="ro-RO" sz="1600" dirty="0">
                <a:solidFill>
                  <a:schemeClr val="accent1"/>
                </a:solidFill>
                <a:cs typeface="Arial" charset="0"/>
              </a:rPr>
              <a:t>faciliteze schimbul de informații și bune practici.</a:t>
            </a:r>
          </a:p>
        </p:txBody>
      </p:sp>
      <p:sp>
        <p:nvSpPr>
          <p:cNvPr id="32770" name="Title 1"/>
          <p:cNvSpPr txBox="1">
            <a:spLocks/>
          </p:cNvSpPr>
          <p:nvPr/>
        </p:nvSpPr>
        <p:spPr bwMode="auto">
          <a:xfrm>
            <a:off x="539750" y="165100"/>
            <a:ext cx="7470775" cy="369888"/>
          </a:xfrm>
          <a:prstGeom prst="rect">
            <a:avLst/>
          </a:prstGeom>
          <a:noFill/>
          <a:ln w="9525">
            <a:noFill/>
            <a:miter lim="800000"/>
            <a:headEnd/>
            <a:tailEnd/>
          </a:ln>
        </p:spPr>
        <p:txBody>
          <a:bodyPr lIns="0" tIns="0" rIns="0" bIns="0" anchor="ctr">
            <a:spAutoFit/>
          </a:bodyPr>
          <a:lstStyle/>
          <a:p>
            <a:pPr defTabSz="257175"/>
            <a:r>
              <a:rPr lang="ro-RO" sz="2400" b="1">
                <a:solidFill>
                  <a:schemeClr val="tx2"/>
                </a:solidFill>
              </a:rPr>
              <a:t>Obiectivele campaniei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539750" y="147638"/>
            <a:ext cx="7415213" cy="369887"/>
          </a:xfrm>
        </p:spPr>
        <p:txBody>
          <a:bodyPr lIns="0" tIns="0" rIns="0" bIns="0">
            <a:spAutoFit/>
          </a:bodyPr>
          <a:lstStyle/>
          <a:p>
            <a:pPr eaLnBrk="1" hangingPunct="1"/>
            <a:r>
              <a:rPr lang="ro-RO" sz="2400">
                <a:cs typeface="Trebuchet MS" pitchFamily="34" charset="0"/>
              </a:rPr>
              <a:t>Domenii prioritare</a:t>
            </a:r>
          </a:p>
        </p:txBody>
      </p:sp>
      <p:sp>
        <p:nvSpPr>
          <p:cNvPr id="4" name="TextBox 3"/>
          <p:cNvSpPr txBox="1"/>
          <p:nvPr/>
        </p:nvSpPr>
        <p:spPr>
          <a:xfrm>
            <a:off x="4691063" y="4325938"/>
            <a:ext cx="1992312" cy="185737"/>
          </a:xfrm>
          <a:prstGeom prst="rect">
            <a:avLst/>
          </a:prstGeom>
          <a:noFill/>
        </p:spPr>
        <p:txBody>
          <a:bodyPr lIns="0" tIns="0" rIns="0" bIns="0" anchor="ctr">
            <a:spAutoFit/>
          </a:bodyPr>
          <a:lstStyle/>
          <a:p>
            <a:pPr algn="ctr" fontAlgn="auto">
              <a:spcBef>
                <a:spcPts val="0"/>
              </a:spcBef>
              <a:spcAft>
                <a:spcPts val="0"/>
              </a:spcAft>
              <a:defRPr/>
            </a:pPr>
            <a:r>
              <a:rPr lang="ro-RO" sz="1200" b="1" dirty="0">
                <a:solidFill>
                  <a:schemeClr val="accent1"/>
                </a:solidFill>
                <a:latin typeface="+mj-lt"/>
                <a:ea typeface="+mj-ea"/>
                <a:cs typeface="Trebuchet MS"/>
                <a:hlinkClick r:id="rId3"/>
              </a:rPr>
              <a:t>Sisteme digitale inteligente</a:t>
            </a:r>
            <a:endParaRPr lang="ro-RO" sz="1200" b="1" dirty="0">
              <a:solidFill>
                <a:schemeClr val="accent1"/>
              </a:solidFill>
              <a:latin typeface="+mj-lt"/>
              <a:ea typeface="+mj-ea"/>
              <a:cs typeface="Trebuchet MS"/>
              <a:hlinkClick r:id="rId4"/>
            </a:endParaRPr>
          </a:p>
        </p:txBody>
      </p:sp>
      <p:sp>
        <p:nvSpPr>
          <p:cNvPr id="34819" name="TextBox 3"/>
          <p:cNvSpPr txBox="1">
            <a:spLocks noChangeArrowheads="1"/>
          </p:cNvSpPr>
          <p:nvPr/>
        </p:nvSpPr>
        <p:spPr bwMode="auto">
          <a:xfrm>
            <a:off x="2030413" y="4141788"/>
            <a:ext cx="1990725" cy="554037"/>
          </a:xfrm>
          <a:prstGeom prst="rect">
            <a:avLst/>
          </a:prstGeom>
          <a:noFill/>
          <a:ln w="9525">
            <a:noFill/>
            <a:miter lim="800000"/>
            <a:headEnd/>
            <a:tailEnd/>
          </a:ln>
        </p:spPr>
        <p:txBody>
          <a:bodyPr lIns="0" tIns="0" rIns="0" bIns="0" anchor="ctr">
            <a:spAutoFit/>
          </a:bodyPr>
          <a:lstStyle/>
          <a:p>
            <a:pPr algn="ctr"/>
            <a:endParaRPr lang="en-GB" sz="1200" b="1" dirty="0">
              <a:solidFill>
                <a:schemeClr val="accent1"/>
              </a:solidFill>
            </a:endParaRPr>
          </a:p>
          <a:p>
            <a:pPr algn="ctr"/>
            <a:r>
              <a:rPr lang="ro-RO" sz="1200" b="1" dirty="0">
                <a:solidFill>
                  <a:schemeClr val="accent1"/>
                </a:solidFill>
                <a:hlinkClick r:id="rId5"/>
              </a:rPr>
              <a:t>Gestionarea lucrătorilor cu ajutorul IA</a:t>
            </a:r>
            <a:endParaRPr lang="ro-RO" sz="1200" b="1" dirty="0">
              <a:solidFill>
                <a:schemeClr val="accent1"/>
              </a:solidFill>
              <a:hlinkClick r:id="rId6"/>
            </a:endParaRPr>
          </a:p>
        </p:txBody>
      </p:sp>
      <p:sp>
        <p:nvSpPr>
          <p:cNvPr id="34820" name="TextBox 3"/>
          <p:cNvSpPr txBox="1">
            <a:spLocks noChangeArrowheads="1"/>
          </p:cNvSpPr>
          <p:nvPr/>
        </p:nvSpPr>
        <p:spPr bwMode="auto">
          <a:xfrm>
            <a:off x="676275" y="2374900"/>
            <a:ext cx="1992313" cy="185738"/>
          </a:xfrm>
          <a:prstGeom prst="rect">
            <a:avLst/>
          </a:prstGeom>
          <a:noFill/>
          <a:ln w="9525">
            <a:noFill/>
            <a:miter lim="800000"/>
            <a:headEnd/>
            <a:tailEnd/>
          </a:ln>
        </p:spPr>
        <p:txBody>
          <a:bodyPr lIns="0" tIns="0" rIns="0" bIns="0" anchor="ctr">
            <a:spAutoFit/>
          </a:bodyPr>
          <a:lstStyle/>
          <a:p>
            <a:pPr algn="ctr"/>
            <a:r>
              <a:rPr lang="ro-RO" sz="1200" b="1" dirty="0">
                <a:solidFill>
                  <a:schemeClr val="accent1"/>
                </a:solidFill>
                <a:hlinkClick r:id="rId7"/>
              </a:rPr>
              <a:t>Munca pe platforme online</a:t>
            </a:r>
            <a:endParaRPr lang="ro-RO" sz="1200" b="1" dirty="0">
              <a:solidFill>
                <a:schemeClr val="accent1"/>
              </a:solidFill>
              <a:hlinkClick r:id="rId8"/>
            </a:endParaRPr>
          </a:p>
        </p:txBody>
      </p:sp>
      <p:sp>
        <p:nvSpPr>
          <p:cNvPr id="29" name="TextBox 3"/>
          <p:cNvSpPr txBox="1"/>
          <p:nvPr/>
        </p:nvSpPr>
        <p:spPr>
          <a:xfrm>
            <a:off x="3278188" y="2382838"/>
            <a:ext cx="1992312" cy="184150"/>
          </a:xfrm>
          <a:prstGeom prst="rect">
            <a:avLst/>
          </a:prstGeom>
          <a:noFill/>
        </p:spPr>
        <p:txBody>
          <a:bodyPr lIns="0" tIns="0" rIns="0" bIns="0" anchor="ctr">
            <a:spAutoFit/>
          </a:bodyPr>
          <a:lstStyle/>
          <a:p>
            <a:pPr algn="ctr" fontAlgn="auto">
              <a:spcBef>
                <a:spcPts val="0"/>
              </a:spcBef>
              <a:spcAft>
                <a:spcPts val="0"/>
              </a:spcAft>
              <a:defRPr/>
            </a:pPr>
            <a:r>
              <a:rPr lang="ro-RO" sz="1200" b="1" dirty="0">
                <a:solidFill>
                  <a:schemeClr val="accent1"/>
                </a:solidFill>
                <a:latin typeface="+mj-lt"/>
                <a:ea typeface="+mj-ea"/>
                <a:cs typeface="Trebuchet MS"/>
                <a:hlinkClick r:id="rId9"/>
              </a:rPr>
              <a:t>Automatizarea sarcinilor</a:t>
            </a:r>
            <a:endParaRPr lang="ro-RO" sz="1200" b="1" dirty="0">
              <a:solidFill>
                <a:schemeClr val="accent1"/>
              </a:solidFill>
              <a:latin typeface="+mj-lt"/>
              <a:ea typeface="+mj-ea"/>
              <a:cs typeface="Trebuchet MS"/>
              <a:hlinkClick r:id="rId10"/>
            </a:endParaRPr>
          </a:p>
        </p:txBody>
      </p:sp>
      <p:pic>
        <p:nvPicPr>
          <p:cNvPr id="34822" name="Picture 2"/>
          <p:cNvPicPr>
            <a:picLocks noChangeAspect="1"/>
          </p:cNvPicPr>
          <p:nvPr/>
        </p:nvPicPr>
        <p:blipFill>
          <a:blip r:embed="rId11"/>
          <a:srcRect/>
          <a:stretch>
            <a:fillRect/>
          </a:stretch>
        </p:blipFill>
        <p:spPr bwMode="auto">
          <a:xfrm>
            <a:off x="4705350" y="2909888"/>
            <a:ext cx="1866900" cy="1258887"/>
          </a:xfrm>
          <a:prstGeom prst="rect">
            <a:avLst/>
          </a:prstGeom>
          <a:blipFill dpi="0" rotWithShape="1">
            <a:blip r:embed="rId12"/>
            <a:srcRect/>
            <a:stretch>
              <a:fillRect/>
            </a:stretch>
          </a:blipFill>
          <a:ln w="38100">
            <a:solidFill>
              <a:srgbClr val="ACC700"/>
            </a:solidFill>
            <a:miter lim="800000"/>
            <a:headEnd/>
            <a:tailEnd/>
          </a:ln>
        </p:spPr>
      </p:pic>
      <p:pic>
        <p:nvPicPr>
          <p:cNvPr id="34823" name="Picture 4"/>
          <p:cNvPicPr>
            <a:picLocks noChangeAspect="1"/>
          </p:cNvPicPr>
          <p:nvPr/>
        </p:nvPicPr>
        <p:blipFill>
          <a:blip r:embed="rId13"/>
          <a:srcRect/>
          <a:stretch>
            <a:fillRect/>
          </a:stretch>
        </p:blipFill>
        <p:spPr bwMode="auto">
          <a:xfrm>
            <a:off x="739775" y="966788"/>
            <a:ext cx="1865313" cy="1258887"/>
          </a:xfrm>
          <a:prstGeom prst="rect">
            <a:avLst/>
          </a:prstGeom>
          <a:blipFill dpi="0" rotWithShape="1">
            <a:blip r:embed="rId12"/>
            <a:srcRect/>
            <a:stretch>
              <a:fillRect/>
            </a:stretch>
          </a:blipFill>
          <a:ln w="38100">
            <a:solidFill>
              <a:srgbClr val="ACC700"/>
            </a:solidFill>
            <a:miter lim="800000"/>
            <a:headEnd/>
            <a:tailEnd/>
          </a:ln>
        </p:spPr>
      </p:pic>
      <p:pic>
        <p:nvPicPr>
          <p:cNvPr id="34824" name="Picture 5"/>
          <p:cNvPicPr>
            <a:picLocks noChangeAspect="1"/>
          </p:cNvPicPr>
          <p:nvPr/>
        </p:nvPicPr>
        <p:blipFill>
          <a:blip r:embed="rId14"/>
          <a:srcRect/>
          <a:stretch>
            <a:fillRect/>
          </a:stretch>
        </p:blipFill>
        <p:spPr bwMode="auto">
          <a:xfrm>
            <a:off x="5943600" y="974725"/>
            <a:ext cx="1865313" cy="1260475"/>
          </a:xfrm>
          <a:prstGeom prst="rect">
            <a:avLst/>
          </a:prstGeom>
          <a:blipFill dpi="0" rotWithShape="1">
            <a:blip r:embed="rId12"/>
            <a:srcRect/>
            <a:stretch>
              <a:fillRect/>
            </a:stretch>
          </a:blipFill>
          <a:ln w="38100">
            <a:solidFill>
              <a:srgbClr val="ACC700"/>
            </a:solidFill>
            <a:miter lim="800000"/>
            <a:headEnd/>
            <a:tailEnd/>
          </a:ln>
        </p:spPr>
      </p:pic>
      <p:pic>
        <p:nvPicPr>
          <p:cNvPr id="34825" name="Picture 6"/>
          <p:cNvPicPr>
            <a:picLocks noChangeAspect="1"/>
          </p:cNvPicPr>
          <p:nvPr/>
        </p:nvPicPr>
        <p:blipFill>
          <a:blip r:embed="rId15"/>
          <a:srcRect/>
          <a:stretch>
            <a:fillRect/>
          </a:stretch>
        </p:blipFill>
        <p:spPr bwMode="auto">
          <a:xfrm>
            <a:off x="3341688" y="974725"/>
            <a:ext cx="1865312" cy="1260475"/>
          </a:xfrm>
          <a:prstGeom prst="rect">
            <a:avLst/>
          </a:prstGeom>
          <a:blipFill dpi="0" rotWithShape="1">
            <a:blip r:embed="rId12"/>
            <a:srcRect/>
            <a:stretch>
              <a:fillRect/>
            </a:stretch>
          </a:blipFill>
          <a:ln w="38100">
            <a:solidFill>
              <a:srgbClr val="ACC700"/>
            </a:solidFill>
            <a:miter lim="800000"/>
            <a:headEnd/>
            <a:tailEnd/>
          </a:ln>
        </p:spPr>
      </p:pic>
      <p:pic>
        <p:nvPicPr>
          <p:cNvPr id="34826" name="Picture 7"/>
          <p:cNvPicPr>
            <a:picLocks noChangeAspect="1"/>
          </p:cNvPicPr>
          <p:nvPr/>
        </p:nvPicPr>
        <p:blipFill>
          <a:blip r:embed="rId16"/>
          <a:srcRect/>
          <a:stretch>
            <a:fillRect/>
          </a:stretch>
        </p:blipFill>
        <p:spPr bwMode="auto">
          <a:xfrm>
            <a:off x="2051050" y="2908300"/>
            <a:ext cx="1866900" cy="1260475"/>
          </a:xfrm>
          <a:prstGeom prst="rect">
            <a:avLst/>
          </a:prstGeom>
          <a:blipFill dpi="0" rotWithShape="1">
            <a:blip r:embed="rId12"/>
            <a:srcRect/>
            <a:stretch>
              <a:fillRect/>
            </a:stretch>
          </a:blipFill>
          <a:ln w="38100">
            <a:solidFill>
              <a:srgbClr val="ACC700"/>
            </a:solidFill>
            <a:miter lim="800000"/>
            <a:headEnd/>
            <a:tailEnd/>
          </a:ln>
        </p:spPr>
      </p:pic>
      <p:sp>
        <p:nvSpPr>
          <p:cNvPr id="34827" name="TextBox 24"/>
          <p:cNvSpPr txBox="1">
            <a:spLocks noChangeArrowheads="1"/>
          </p:cNvSpPr>
          <p:nvPr/>
        </p:nvSpPr>
        <p:spPr bwMode="auto">
          <a:xfrm>
            <a:off x="5908675" y="2290247"/>
            <a:ext cx="1990725" cy="369332"/>
          </a:xfrm>
          <a:prstGeom prst="rect">
            <a:avLst/>
          </a:prstGeom>
          <a:noFill/>
          <a:ln w="9525">
            <a:noFill/>
            <a:miter lim="800000"/>
            <a:headEnd/>
            <a:tailEnd/>
          </a:ln>
        </p:spPr>
        <p:txBody>
          <a:bodyPr lIns="0" tIns="0" rIns="0" bIns="0" anchor="ctr">
            <a:spAutoFit/>
          </a:bodyPr>
          <a:lstStyle/>
          <a:p>
            <a:pPr algn="ctr"/>
            <a:r>
              <a:rPr lang="ro-RO" sz="1200" b="1" dirty="0">
                <a:solidFill>
                  <a:schemeClr val="accent1"/>
                </a:solidFill>
                <a:hlinkClick r:id="rId17"/>
              </a:rPr>
              <a:t>Munca de la distanță și hibridă</a:t>
            </a:r>
            <a:endParaRPr lang="ro-RO" sz="1200" b="1" dirty="0">
              <a:solidFill>
                <a:schemeClr val="accent1"/>
              </a:solidFill>
              <a:hlinkClick r:id="rId1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Τίτλος 1"/>
          <p:cNvSpPr>
            <a:spLocks noGrp="1"/>
          </p:cNvSpPr>
          <p:nvPr>
            <p:ph type="title"/>
          </p:nvPr>
        </p:nvSpPr>
        <p:spPr>
          <a:xfrm>
            <a:off x="449263" y="87313"/>
            <a:ext cx="7561262" cy="461962"/>
          </a:xfrm>
        </p:spPr>
        <p:txBody>
          <a:bodyPr>
            <a:spAutoFit/>
          </a:bodyPr>
          <a:lstStyle/>
          <a:p>
            <a:pPr eaLnBrk="1" hangingPunct="1"/>
            <a:r>
              <a:rPr lang="ro-RO" sz="2400">
                <a:solidFill>
                  <a:srgbClr val="003399"/>
                </a:solidFill>
                <a:cs typeface="Trebuchet MS" pitchFamily="34" charset="0"/>
              </a:rPr>
              <a:t>Domenii prioritare – Munca pe platforme digitale</a:t>
            </a:r>
          </a:p>
        </p:txBody>
      </p:sp>
      <p:sp>
        <p:nvSpPr>
          <p:cNvPr id="36866" name="TextBox 3"/>
          <p:cNvSpPr txBox="1">
            <a:spLocks noChangeArrowheads="1"/>
          </p:cNvSpPr>
          <p:nvPr/>
        </p:nvSpPr>
        <p:spPr bwMode="auto">
          <a:xfrm>
            <a:off x="3617913" y="889000"/>
            <a:ext cx="4392612" cy="1169551"/>
          </a:xfrm>
          <a:prstGeom prst="rect">
            <a:avLst/>
          </a:prstGeom>
          <a:noFill/>
          <a:ln w="9525">
            <a:noFill/>
            <a:miter lim="800000"/>
            <a:headEnd/>
            <a:tailEnd/>
          </a:ln>
        </p:spPr>
        <p:txBody>
          <a:bodyPr>
            <a:spAutoFit/>
          </a:bodyPr>
          <a:lstStyle/>
          <a:p>
            <a:endParaRPr lang="en-US" sz="1400" b="1" dirty="0">
              <a:solidFill>
                <a:srgbClr val="003399"/>
              </a:solidFill>
            </a:endParaRPr>
          </a:p>
          <a:p>
            <a:r>
              <a:rPr lang="ro-RO" sz="1400" b="1" i="1" dirty="0">
                <a:solidFill>
                  <a:srgbClr val="E64715"/>
                </a:solidFill>
                <a:ea typeface="SimSun" pitchFamily="2" charset="-122"/>
                <a:cs typeface="Times New Roman" pitchFamily="18" charset="0"/>
              </a:rPr>
              <a:t>„Munca pe platforme digitale implică frecvent locuri de muncă din ocupații sau sectoare care sunt expuse unui risc ridicat și sunt asociate cu condiții de muncă mai precare.”</a:t>
            </a:r>
            <a:r>
              <a:rPr lang="ro-RO" sz="1400" b="1" i="1" dirty="0">
                <a:solidFill>
                  <a:srgbClr val="E64715"/>
                </a:solidFill>
              </a:rPr>
              <a:t> </a:t>
            </a:r>
            <a:r>
              <a:rPr lang="ro-RO" sz="1400" b="1" dirty="0">
                <a:solidFill>
                  <a:srgbClr val="E64715"/>
                </a:solidFill>
                <a:latin typeface="Times New Roman" pitchFamily="18" charset="0"/>
                <a:cs typeface="Times New Roman" pitchFamily="18" charset="0"/>
              </a:rPr>
              <a:t> </a:t>
            </a:r>
          </a:p>
        </p:txBody>
      </p:sp>
      <p:pic>
        <p:nvPicPr>
          <p:cNvPr id="36867" name="Picture 4"/>
          <p:cNvPicPr>
            <a:picLocks noChangeAspect="1"/>
          </p:cNvPicPr>
          <p:nvPr/>
        </p:nvPicPr>
        <p:blipFill>
          <a:blip r:embed="rId3"/>
          <a:srcRect/>
          <a:stretch>
            <a:fillRect/>
          </a:stretch>
        </p:blipFill>
        <p:spPr bwMode="auto">
          <a:xfrm>
            <a:off x="539750" y="889000"/>
            <a:ext cx="2667000" cy="1800225"/>
          </a:xfrm>
          <a:prstGeom prst="rect">
            <a:avLst/>
          </a:prstGeom>
          <a:blipFill dpi="0" rotWithShape="1">
            <a:blip r:embed="rId4"/>
            <a:srcRect/>
            <a:stretch>
              <a:fillRect/>
            </a:stretch>
          </a:blipFill>
          <a:ln w="38100">
            <a:solidFill>
              <a:srgbClr val="ACC700"/>
            </a:solidFill>
            <a:miter lim="800000"/>
            <a:headEnd/>
            <a:tailEnd/>
          </a:ln>
        </p:spPr>
      </p:pic>
      <p:sp>
        <p:nvSpPr>
          <p:cNvPr id="36868" name="TextBox 5"/>
          <p:cNvSpPr txBox="1">
            <a:spLocks noChangeArrowheads="1"/>
          </p:cNvSpPr>
          <p:nvPr/>
        </p:nvSpPr>
        <p:spPr bwMode="auto">
          <a:xfrm>
            <a:off x="1042988" y="3148013"/>
            <a:ext cx="7777162" cy="1016000"/>
          </a:xfrm>
          <a:prstGeom prst="rect">
            <a:avLst/>
          </a:prstGeom>
          <a:noFill/>
          <a:ln w="9525">
            <a:noFill/>
            <a:miter lim="800000"/>
            <a:headEnd/>
            <a:tailEnd/>
          </a:ln>
        </p:spPr>
        <p:txBody>
          <a:bodyPr>
            <a:spAutoFit/>
          </a:bodyPr>
          <a:lstStyle/>
          <a:p>
            <a:r>
              <a:rPr lang="ro-RO" sz="1500" b="1">
                <a:solidFill>
                  <a:srgbClr val="003399"/>
                </a:solidFill>
              </a:rPr>
              <a:t>Un sistem sau o piață online care operează în domeniul tehnologiilor digitale (inclusiv utilizarea aplicațiilor mobile) care sunt deținute și/sau exploatate de o întreprindere, facilitând corelarea dintre cererea și oferta de forță de muncă furnizată de un lucrător pe platforme online.</a:t>
            </a:r>
          </a:p>
        </p:txBody>
      </p:sp>
      <p:sp>
        <p:nvSpPr>
          <p:cNvPr id="36869" name="TextBox 6"/>
          <p:cNvSpPr txBox="1">
            <a:spLocks noChangeArrowheads="1"/>
          </p:cNvSpPr>
          <p:nvPr/>
        </p:nvSpPr>
        <p:spPr bwMode="auto">
          <a:xfrm rot="-5400000">
            <a:off x="-160338" y="3248026"/>
            <a:ext cx="1800225" cy="400050"/>
          </a:xfrm>
          <a:prstGeom prst="rect">
            <a:avLst/>
          </a:prstGeom>
          <a:noFill/>
          <a:ln w="9525">
            <a:noFill/>
            <a:miter lim="800000"/>
            <a:headEnd/>
            <a:tailEnd/>
          </a:ln>
        </p:spPr>
        <p:txBody>
          <a:bodyPr>
            <a:spAutoFit/>
          </a:bodyPr>
          <a:lstStyle/>
          <a:p>
            <a:r>
              <a:rPr lang="ro-RO" b="1" u="sng">
                <a:solidFill>
                  <a:srgbClr val="ACC700"/>
                </a:solidFill>
              </a:rPr>
              <a:t>DEFINIȚIE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Τίτλος 1"/>
          <p:cNvSpPr>
            <a:spLocks noGrp="1"/>
          </p:cNvSpPr>
          <p:nvPr>
            <p:ph type="title"/>
          </p:nvPr>
        </p:nvSpPr>
        <p:spPr>
          <a:xfrm>
            <a:off x="449263" y="87313"/>
            <a:ext cx="7561262" cy="461962"/>
          </a:xfrm>
        </p:spPr>
        <p:txBody>
          <a:bodyPr>
            <a:spAutoFit/>
          </a:bodyPr>
          <a:lstStyle/>
          <a:p>
            <a:pPr eaLnBrk="1" hangingPunct="1"/>
            <a:r>
              <a:rPr lang="ro-RO" sz="2400">
                <a:solidFill>
                  <a:srgbClr val="003399"/>
                </a:solidFill>
                <a:cs typeface="Trebuchet MS" pitchFamily="34" charset="0"/>
              </a:rPr>
              <a:t>Domenii prioritare – Munca pe platforme digitale</a:t>
            </a:r>
          </a:p>
        </p:txBody>
      </p:sp>
      <p:sp>
        <p:nvSpPr>
          <p:cNvPr id="38914" name="TextBox 3"/>
          <p:cNvSpPr txBox="1">
            <a:spLocks noChangeArrowheads="1"/>
          </p:cNvSpPr>
          <p:nvPr/>
        </p:nvSpPr>
        <p:spPr bwMode="auto">
          <a:xfrm>
            <a:off x="438150" y="915988"/>
            <a:ext cx="7086600" cy="3541995"/>
          </a:xfrm>
          <a:prstGeom prst="rect">
            <a:avLst/>
          </a:prstGeom>
          <a:noFill/>
          <a:ln w="9525">
            <a:noFill/>
            <a:miter lim="800000"/>
            <a:headEnd/>
            <a:tailEnd/>
          </a:ln>
        </p:spPr>
        <p:txBody>
          <a:bodyPr>
            <a:spAutoFit/>
          </a:bodyPr>
          <a:lstStyle/>
          <a:p>
            <a:r>
              <a:rPr lang="ro-RO" sz="1800" b="1" dirty="0">
                <a:solidFill>
                  <a:srgbClr val="ACC700"/>
                </a:solidFill>
              </a:rPr>
              <a:t>OPORTUNITĂȚI </a:t>
            </a:r>
          </a:p>
          <a:p>
            <a:pPr marL="342900" indent="-342900" defTabSz="257175" fontAlgn="auto">
              <a:spcBef>
                <a:spcPts val="338"/>
              </a:spcBef>
              <a:spcAft>
                <a:spcPts val="0"/>
              </a:spcAft>
              <a:buClr>
                <a:srgbClr val="003399"/>
              </a:buClr>
              <a:buFont typeface="Arial" panose="020B0604020202020204" pitchFamily="34" charset="0"/>
              <a:buChar char="•"/>
              <a:defRPr/>
            </a:pPr>
            <a:r>
              <a:rPr lang="ro-RO" sz="1600" b="1" dirty="0">
                <a:solidFill>
                  <a:srgbClr val="003399"/>
                </a:solidFill>
                <a:latin typeface="+mn-lt"/>
                <a:cs typeface="+mn-cs"/>
              </a:rPr>
              <a:t>Autonomia lucrătorilor</a:t>
            </a:r>
          </a:p>
          <a:p>
            <a:pPr marL="342900" indent="-342900" defTabSz="257175" fontAlgn="auto">
              <a:spcBef>
                <a:spcPts val="338"/>
              </a:spcBef>
              <a:spcAft>
                <a:spcPts val="0"/>
              </a:spcAft>
              <a:buClr>
                <a:srgbClr val="003399"/>
              </a:buClr>
              <a:buFont typeface="Arial" panose="020B0604020202020204" pitchFamily="34" charset="0"/>
              <a:buChar char="•"/>
              <a:defRPr/>
            </a:pPr>
            <a:r>
              <a:rPr lang="ro-RO" sz="1600" b="1" dirty="0">
                <a:solidFill>
                  <a:srgbClr val="003399"/>
                </a:solidFill>
                <a:latin typeface="+mn-lt"/>
                <a:cs typeface="+mn-cs"/>
              </a:rPr>
              <a:t>Program de lucru flexibil</a:t>
            </a:r>
          </a:p>
          <a:p>
            <a:pPr marL="342900" indent="-342900" defTabSz="257175" fontAlgn="auto">
              <a:spcBef>
                <a:spcPts val="338"/>
              </a:spcBef>
              <a:spcAft>
                <a:spcPts val="0"/>
              </a:spcAft>
              <a:buClr>
                <a:srgbClr val="003399"/>
              </a:buClr>
              <a:buFont typeface="Arial" panose="020B0604020202020204" pitchFamily="34" charset="0"/>
              <a:buChar char="•"/>
              <a:defRPr/>
            </a:pPr>
            <a:r>
              <a:rPr lang="ro-RO" sz="1600" b="1" dirty="0">
                <a:solidFill>
                  <a:srgbClr val="003399"/>
                </a:solidFill>
                <a:latin typeface="+mn-lt"/>
                <a:cs typeface="+mn-cs"/>
              </a:rPr>
              <a:t>Îmbunătățirea accesului la piața forței de muncă pentru lucrătorii defavorizați </a:t>
            </a:r>
          </a:p>
          <a:p>
            <a:endParaRPr lang="en-US" b="1" dirty="0">
              <a:solidFill>
                <a:srgbClr val="003399"/>
              </a:solidFill>
            </a:endParaRPr>
          </a:p>
          <a:p>
            <a:pPr>
              <a:spcBef>
                <a:spcPts val="450"/>
              </a:spcBef>
              <a:buClr>
                <a:srgbClr val="003399"/>
              </a:buClr>
            </a:pPr>
            <a:r>
              <a:rPr lang="ro-RO" sz="1800" b="1" dirty="0">
                <a:solidFill>
                  <a:srgbClr val="ACC700"/>
                </a:solidFill>
              </a:rPr>
              <a:t>RISCURI ȘI PROVOCĂRI</a:t>
            </a:r>
          </a:p>
          <a:p>
            <a:pPr marL="342900" indent="-342900" defTabSz="257175" fontAlgn="auto">
              <a:spcBef>
                <a:spcPts val="338"/>
              </a:spcBef>
              <a:spcAft>
                <a:spcPts val="0"/>
              </a:spcAft>
              <a:buClr>
                <a:srgbClr val="003399"/>
              </a:buClr>
              <a:buFont typeface="Arial" panose="020B0604020202020204" pitchFamily="34" charset="0"/>
              <a:buChar char="•"/>
              <a:defRPr/>
            </a:pPr>
            <a:r>
              <a:rPr lang="ro-RO" sz="1600" b="1" dirty="0">
                <a:solidFill>
                  <a:srgbClr val="003399"/>
                </a:solidFill>
                <a:latin typeface="+mn-lt"/>
                <a:cs typeface="+mn-cs"/>
              </a:rPr>
              <a:t>Izolare profesională</a:t>
            </a:r>
          </a:p>
          <a:p>
            <a:pPr marL="342900" indent="-342900" defTabSz="257175" fontAlgn="auto">
              <a:spcBef>
                <a:spcPts val="338"/>
              </a:spcBef>
              <a:spcAft>
                <a:spcPts val="0"/>
              </a:spcAft>
              <a:buClr>
                <a:srgbClr val="003399"/>
              </a:buClr>
              <a:buFont typeface="Arial" panose="020B0604020202020204" pitchFamily="34" charset="0"/>
              <a:buChar char="•"/>
              <a:defRPr/>
            </a:pPr>
            <a:r>
              <a:rPr lang="ro-RO" sz="1600" b="1" dirty="0">
                <a:solidFill>
                  <a:srgbClr val="003399"/>
                </a:solidFill>
                <a:latin typeface="+mn-lt"/>
                <a:cs typeface="+mn-cs"/>
              </a:rPr>
              <a:t>Program de lucru prelungit sau neregulat</a:t>
            </a:r>
          </a:p>
          <a:p>
            <a:pPr marL="342900" indent="-342900" defTabSz="257175" fontAlgn="auto">
              <a:spcBef>
                <a:spcPts val="338"/>
              </a:spcBef>
              <a:spcAft>
                <a:spcPts val="0"/>
              </a:spcAft>
              <a:buClr>
                <a:srgbClr val="003399"/>
              </a:buClr>
              <a:buFont typeface="Arial" panose="020B0604020202020204" pitchFamily="34" charset="0"/>
              <a:buChar char="•"/>
              <a:defRPr/>
            </a:pPr>
            <a:r>
              <a:rPr lang="ro-RO" sz="1600" b="1" dirty="0">
                <a:solidFill>
                  <a:srgbClr val="003399"/>
                </a:solidFill>
                <a:latin typeface="+mn-lt"/>
                <a:cs typeface="+mn-cs"/>
              </a:rPr>
              <a:t>Gestionare algoritmică</a:t>
            </a:r>
          </a:p>
          <a:p>
            <a:pPr marL="342900" indent="-342900" defTabSz="257175" fontAlgn="auto">
              <a:spcBef>
                <a:spcPts val="338"/>
              </a:spcBef>
              <a:spcAft>
                <a:spcPts val="0"/>
              </a:spcAft>
              <a:buClr>
                <a:srgbClr val="003399"/>
              </a:buClr>
              <a:buFont typeface="Arial" panose="020B0604020202020204" pitchFamily="34" charset="0"/>
              <a:buChar char="•"/>
              <a:defRPr/>
            </a:pPr>
            <a:r>
              <a:rPr lang="ro-RO" sz="1600" b="1" dirty="0">
                <a:solidFill>
                  <a:srgbClr val="003399"/>
                </a:solidFill>
                <a:latin typeface="+mn-lt"/>
                <a:cs typeface="+mn-cs"/>
              </a:rPr>
              <a:t>Monitorizare/supraveghere digitală</a:t>
            </a:r>
          </a:p>
          <a:p>
            <a:pPr marL="342900" indent="-342900" defTabSz="257175" fontAlgn="auto">
              <a:spcBef>
                <a:spcPts val="338"/>
              </a:spcBef>
              <a:spcAft>
                <a:spcPts val="0"/>
              </a:spcAft>
              <a:buClr>
                <a:srgbClr val="003399"/>
              </a:buClr>
              <a:buFont typeface="Arial" panose="020B0604020202020204" pitchFamily="34" charset="0"/>
              <a:buChar char="•"/>
              <a:defRPr/>
            </a:pPr>
            <a:r>
              <a:rPr lang="ro-RO" sz="1600" b="1" dirty="0">
                <a:solidFill>
                  <a:srgbClr val="003399"/>
                </a:solidFill>
                <a:latin typeface="+mn-lt"/>
                <a:cs typeface="+mn-cs"/>
              </a:rPr>
              <a:t>Reglementări limitate în materie de SSM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Τίτλος 1"/>
          <p:cNvSpPr>
            <a:spLocks noGrp="1"/>
          </p:cNvSpPr>
          <p:nvPr>
            <p:ph type="title"/>
          </p:nvPr>
        </p:nvSpPr>
        <p:spPr>
          <a:xfrm>
            <a:off x="449263" y="87313"/>
            <a:ext cx="7561262" cy="461962"/>
          </a:xfrm>
        </p:spPr>
        <p:txBody>
          <a:bodyPr>
            <a:spAutoFit/>
          </a:bodyPr>
          <a:lstStyle/>
          <a:p>
            <a:pPr eaLnBrk="1" hangingPunct="1"/>
            <a:r>
              <a:rPr lang="ro-RO" sz="2400">
                <a:solidFill>
                  <a:srgbClr val="003399"/>
                </a:solidFill>
                <a:cs typeface="Trebuchet MS" pitchFamily="34" charset="0"/>
              </a:rPr>
              <a:t>Domenii prioritare – Automatizarea sarcinilor</a:t>
            </a:r>
          </a:p>
        </p:txBody>
      </p:sp>
      <p:sp>
        <p:nvSpPr>
          <p:cNvPr id="40962" name="TextBox 3"/>
          <p:cNvSpPr txBox="1">
            <a:spLocks noChangeArrowheads="1"/>
          </p:cNvSpPr>
          <p:nvPr/>
        </p:nvSpPr>
        <p:spPr bwMode="auto">
          <a:xfrm>
            <a:off x="3557588" y="663575"/>
            <a:ext cx="4349750" cy="1815882"/>
          </a:xfrm>
          <a:prstGeom prst="rect">
            <a:avLst/>
          </a:prstGeom>
          <a:noFill/>
          <a:ln w="9525">
            <a:noFill/>
            <a:miter lim="800000"/>
            <a:headEnd/>
            <a:tailEnd/>
          </a:ln>
        </p:spPr>
        <p:txBody>
          <a:bodyPr>
            <a:spAutoFit/>
          </a:bodyPr>
          <a:lstStyle/>
          <a:p>
            <a:endParaRPr lang="en-US" sz="1400" b="1" dirty="0">
              <a:solidFill>
                <a:srgbClr val="003399"/>
              </a:solidFill>
            </a:endParaRPr>
          </a:p>
          <a:p>
            <a:r>
              <a:rPr lang="ro-RO" sz="1400" b="1" i="1" dirty="0">
                <a:solidFill>
                  <a:srgbClr val="E64715"/>
                </a:solidFill>
                <a:ea typeface="SimSun" pitchFamily="2" charset="-122"/>
                <a:cs typeface="Times New Roman" pitchFamily="18" charset="0"/>
              </a:rPr>
              <a:t>„Utilizarea tehnologiilor digitale pentru procesele de automatizare este însoțită de o serie de oportunități, dar și de potențiale riscuri și provocări, cum ar fi pierderea conștientizării situației umane, dependența excesivă sau posibilitatea pierderii competențelor specifice ale lucrătorilor.”</a:t>
            </a:r>
          </a:p>
        </p:txBody>
      </p:sp>
      <p:sp>
        <p:nvSpPr>
          <p:cNvPr id="40963" name="TextBox 5"/>
          <p:cNvSpPr txBox="1">
            <a:spLocks noChangeArrowheads="1"/>
          </p:cNvSpPr>
          <p:nvPr/>
        </p:nvSpPr>
        <p:spPr bwMode="auto">
          <a:xfrm>
            <a:off x="1042988" y="3224213"/>
            <a:ext cx="7850187" cy="784225"/>
          </a:xfrm>
          <a:prstGeom prst="rect">
            <a:avLst/>
          </a:prstGeom>
          <a:noFill/>
          <a:ln w="9525">
            <a:noFill/>
            <a:miter lim="800000"/>
            <a:headEnd/>
            <a:tailEnd/>
          </a:ln>
        </p:spPr>
        <p:txBody>
          <a:bodyPr>
            <a:spAutoFit/>
          </a:bodyPr>
          <a:lstStyle/>
          <a:p>
            <a:r>
              <a:rPr lang="ro-RO" sz="1500" b="1">
                <a:solidFill>
                  <a:srgbClr val="003399"/>
                </a:solidFill>
              </a:rPr>
              <a:t>Utilizarea de sisteme sau proceduri tehnice care permit unui dispozitiv sau sistem să execute (parțial sau integral) o funcție care era îndeplinită anterior sau care ar putea fi îndeplinită (parțial sau integral) de o persoană. </a:t>
            </a:r>
          </a:p>
        </p:txBody>
      </p:sp>
      <p:sp>
        <p:nvSpPr>
          <p:cNvPr id="40964" name="TextBox 6"/>
          <p:cNvSpPr txBox="1">
            <a:spLocks noChangeArrowheads="1"/>
          </p:cNvSpPr>
          <p:nvPr/>
        </p:nvSpPr>
        <p:spPr bwMode="auto">
          <a:xfrm rot="-5400000">
            <a:off x="-125413" y="3271838"/>
            <a:ext cx="1800225" cy="400050"/>
          </a:xfrm>
          <a:prstGeom prst="rect">
            <a:avLst/>
          </a:prstGeom>
          <a:noFill/>
          <a:ln w="9525">
            <a:noFill/>
            <a:miter lim="800000"/>
            <a:headEnd/>
            <a:tailEnd/>
          </a:ln>
        </p:spPr>
        <p:txBody>
          <a:bodyPr>
            <a:spAutoFit/>
          </a:bodyPr>
          <a:lstStyle/>
          <a:p>
            <a:r>
              <a:rPr lang="ro-RO" b="1" u="sng">
                <a:solidFill>
                  <a:srgbClr val="ACC700"/>
                </a:solidFill>
              </a:rPr>
              <a:t>DEFINIȚIE</a:t>
            </a:r>
          </a:p>
        </p:txBody>
      </p:sp>
      <p:pic>
        <p:nvPicPr>
          <p:cNvPr id="40965" name="Picture 7"/>
          <p:cNvPicPr>
            <a:picLocks noChangeAspect="1"/>
          </p:cNvPicPr>
          <p:nvPr/>
        </p:nvPicPr>
        <p:blipFill>
          <a:blip r:embed="rId3"/>
          <a:srcRect/>
          <a:stretch>
            <a:fillRect/>
          </a:stretch>
        </p:blipFill>
        <p:spPr bwMode="auto">
          <a:xfrm>
            <a:off x="574675" y="931863"/>
            <a:ext cx="2667000" cy="1800225"/>
          </a:xfrm>
          <a:prstGeom prst="rect">
            <a:avLst/>
          </a:prstGeom>
          <a:blipFill dpi="0" rotWithShape="1">
            <a:blip r:embed="rId4"/>
            <a:srcRect/>
            <a:stretch>
              <a:fillRect/>
            </a:stretch>
          </a:blipFill>
          <a:ln w="38100">
            <a:solidFill>
              <a:srgbClr val="ACC700"/>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Τίτλος 1"/>
          <p:cNvSpPr>
            <a:spLocks noGrp="1"/>
          </p:cNvSpPr>
          <p:nvPr>
            <p:ph type="title"/>
          </p:nvPr>
        </p:nvSpPr>
        <p:spPr>
          <a:xfrm>
            <a:off x="449263" y="87313"/>
            <a:ext cx="7561262" cy="461962"/>
          </a:xfrm>
        </p:spPr>
        <p:txBody>
          <a:bodyPr>
            <a:spAutoFit/>
          </a:bodyPr>
          <a:lstStyle/>
          <a:p>
            <a:pPr eaLnBrk="1" hangingPunct="1"/>
            <a:r>
              <a:rPr lang="ro-RO" sz="2400">
                <a:solidFill>
                  <a:srgbClr val="003399"/>
                </a:solidFill>
                <a:cs typeface="Trebuchet MS" pitchFamily="34" charset="0"/>
              </a:rPr>
              <a:t>Domenii prioritare – Automatizarea sarcinilor</a:t>
            </a:r>
          </a:p>
        </p:txBody>
      </p:sp>
      <p:sp>
        <p:nvSpPr>
          <p:cNvPr id="43010" name="TextBox 3"/>
          <p:cNvSpPr txBox="1">
            <a:spLocks noChangeArrowheads="1"/>
          </p:cNvSpPr>
          <p:nvPr/>
        </p:nvSpPr>
        <p:spPr bwMode="auto">
          <a:xfrm>
            <a:off x="449262" y="903288"/>
            <a:ext cx="7139537" cy="2972609"/>
          </a:xfrm>
          <a:prstGeom prst="rect">
            <a:avLst/>
          </a:prstGeom>
          <a:noFill/>
          <a:ln w="9525">
            <a:noFill/>
            <a:miter lim="800000"/>
            <a:headEnd/>
            <a:tailEnd/>
          </a:ln>
        </p:spPr>
        <p:txBody>
          <a:bodyPr wrap="square">
            <a:spAutoFit/>
          </a:bodyPr>
          <a:lstStyle/>
          <a:p>
            <a:r>
              <a:rPr lang="ro-RO" sz="1800" b="1" dirty="0">
                <a:solidFill>
                  <a:srgbClr val="ACC700"/>
                </a:solidFill>
              </a:rPr>
              <a:t>OPORTUNITĂȚI </a:t>
            </a:r>
          </a:p>
          <a:p>
            <a:pPr marL="342900" indent="-342900" defTabSz="257175" fontAlgn="auto">
              <a:spcBef>
                <a:spcPts val="338"/>
              </a:spcBef>
              <a:spcAft>
                <a:spcPts val="0"/>
              </a:spcAft>
              <a:buClr>
                <a:srgbClr val="003399"/>
              </a:buClr>
              <a:buFont typeface="Arial" panose="020B0604020202020204" pitchFamily="34" charset="0"/>
              <a:buChar char="•"/>
              <a:defRPr/>
            </a:pPr>
            <a:r>
              <a:rPr lang="ro-RO" sz="1600" b="1" dirty="0">
                <a:solidFill>
                  <a:srgbClr val="003399"/>
                </a:solidFill>
                <a:latin typeface="+mn-lt"/>
                <a:cs typeface="+mn-cs"/>
              </a:rPr>
              <a:t>Automatizarea sarcinilor de lucru cu grad ridicat de risc sau repetitive </a:t>
            </a:r>
          </a:p>
          <a:p>
            <a:pPr marL="342900" indent="-342900" defTabSz="257175" fontAlgn="auto">
              <a:spcBef>
                <a:spcPts val="338"/>
              </a:spcBef>
              <a:spcAft>
                <a:spcPts val="0"/>
              </a:spcAft>
              <a:buClr>
                <a:srgbClr val="003399"/>
              </a:buClr>
              <a:buFont typeface="Arial" panose="020B0604020202020204" pitchFamily="34" charset="0"/>
              <a:buChar char="•"/>
              <a:defRPr/>
            </a:pPr>
            <a:r>
              <a:rPr lang="ro-RO" sz="1600" b="1" dirty="0">
                <a:solidFill>
                  <a:srgbClr val="003399"/>
                </a:solidFill>
                <a:latin typeface="+mn-lt"/>
                <a:cs typeface="+mn-cs"/>
              </a:rPr>
              <a:t>Suplimentarea timpului lucrătorilor pentru învățare/creativitate </a:t>
            </a:r>
          </a:p>
          <a:p>
            <a:pPr marL="342900" indent="-342900" defTabSz="257175" fontAlgn="auto">
              <a:spcBef>
                <a:spcPts val="338"/>
              </a:spcBef>
              <a:spcAft>
                <a:spcPts val="0"/>
              </a:spcAft>
              <a:buClr>
                <a:srgbClr val="003399"/>
              </a:buClr>
              <a:buFont typeface="Arial" panose="020B0604020202020204" pitchFamily="34" charset="0"/>
              <a:buChar char="•"/>
              <a:defRPr/>
            </a:pPr>
            <a:r>
              <a:rPr lang="ro-RO" sz="1600" b="1" dirty="0">
                <a:solidFill>
                  <a:srgbClr val="003399"/>
                </a:solidFill>
                <a:latin typeface="+mn-lt"/>
                <a:cs typeface="+mn-cs"/>
              </a:rPr>
              <a:t>Reducerea expunerii la medii periculoase</a:t>
            </a:r>
          </a:p>
          <a:p>
            <a:pPr>
              <a:buFont typeface="Arial" charset="0"/>
              <a:buChar char="•"/>
            </a:pPr>
            <a:endParaRPr lang="en-US" b="1" dirty="0">
              <a:solidFill>
                <a:srgbClr val="003399"/>
              </a:solidFill>
            </a:endParaRPr>
          </a:p>
          <a:p>
            <a:pPr>
              <a:spcBef>
                <a:spcPts val="450"/>
              </a:spcBef>
              <a:buClr>
                <a:srgbClr val="003399"/>
              </a:buClr>
            </a:pPr>
            <a:r>
              <a:rPr lang="ro-RO" sz="1800" b="1" dirty="0">
                <a:solidFill>
                  <a:srgbClr val="ACC700"/>
                </a:solidFill>
              </a:rPr>
              <a:t>RISCURI ȘI PROVOCĂRI</a:t>
            </a:r>
          </a:p>
          <a:p>
            <a:pPr marL="342900" indent="-342900" defTabSz="257175" fontAlgn="auto">
              <a:spcBef>
                <a:spcPts val="338"/>
              </a:spcBef>
              <a:spcAft>
                <a:spcPts val="0"/>
              </a:spcAft>
              <a:buClr>
                <a:srgbClr val="003399"/>
              </a:buClr>
              <a:buFont typeface="Arial" panose="020B0604020202020204" pitchFamily="34" charset="0"/>
              <a:buChar char="•"/>
              <a:defRPr/>
            </a:pPr>
            <a:r>
              <a:rPr lang="ro-RO" sz="1600" b="1" dirty="0">
                <a:solidFill>
                  <a:srgbClr val="003399"/>
                </a:solidFill>
                <a:latin typeface="+mn-lt"/>
                <a:cs typeface="+mn-cs"/>
              </a:rPr>
              <a:t>Pierderea conștientizării situației umane</a:t>
            </a:r>
          </a:p>
          <a:p>
            <a:pPr marL="342900" indent="-342900" defTabSz="257175" fontAlgn="auto">
              <a:spcBef>
                <a:spcPts val="338"/>
              </a:spcBef>
              <a:spcAft>
                <a:spcPts val="0"/>
              </a:spcAft>
              <a:buClr>
                <a:srgbClr val="003399"/>
              </a:buClr>
              <a:buFont typeface="Arial" panose="020B0604020202020204" pitchFamily="34" charset="0"/>
              <a:buChar char="•"/>
              <a:defRPr/>
            </a:pPr>
            <a:r>
              <a:rPr lang="ro-RO" sz="1600" b="1" dirty="0">
                <a:solidFill>
                  <a:srgbClr val="003399"/>
                </a:solidFill>
                <a:latin typeface="+mn-lt"/>
                <a:cs typeface="+mn-cs"/>
              </a:rPr>
              <a:t>Dependența excesivă </a:t>
            </a:r>
          </a:p>
          <a:p>
            <a:pPr marL="342900" indent="-342900" defTabSz="257175" fontAlgn="auto">
              <a:spcBef>
                <a:spcPts val="338"/>
              </a:spcBef>
              <a:spcAft>
                <a:spcPts val="0"/>
              </a:spcAft>
              <a:buClr>
                <a:srgbClr val="003399"/>
              </a:buClr>
              <a:buFont typeface="Arial" panose="020B0604020202020204" pitchFamily="34" charset="0"/>
              <a:buChar char="•"/>
              <a:defRPr/>
            </a:pPr>
            <a:r>
              <a:rPr lang="ro-RO" sz="1600" b="1" dirty="0">
                <a:solidFill>
                  <a:srgbClr val="003399"/>
                </a:solidFill>
                <a:latin typeface="+mn-lt"/>
                <a:cs typeface="+mn-cs"/>
              </a:rPr>
              <a:t>Posibilitatea pierderii competențelor specifice ale lucrătorilor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Τίτλος 1"/>
          <p:cNvSpPr>
            <a:spLocks noGrp="1"/>
          </p:cNvSpPr>
          <p:nvPr>
            <p:ph type="title"/>
          </p:nvPr>
        </p:nvSpPr>
        <p:spPr>
          <a:xfrm>
            <a:off x="449263" y="87313"/>
            <a:ext cx="8054975" cy="461962"/>
          </a:xfrm>
        </p:spPr>
        <p:txBody>
          <a:bodyPr>
            <a:spAutoFit/>
          </a:bodyPr>
          <a:lstStyle/>
          <a:p>
            <a:pPr eaLnBrk="1" hangingPunct="1"/>
            <a:r>
              <a:rPr lang="ro-RO" sz="2400">
                <a:cs typeface="Trebuchet MS" pitchFamily="34" charset="0"/>
              </a:rPr>
              <a:t>Domenii prioritare – Munca de la distanță și hibridă</a:t>
            </a:r>
          </a:p>
        </p:txBody>
      </p:sp>
      <p:sp>
        <p:nvSpPr>
          <p:cNvPr id="44034" name="TextBox 3"/>
          <p:cNvSpPr txBox="1">
            <a:spLocks noChangeArrowheads="1"/>
          </p:cNvSpPr>
          <p:nvPr/>
        </p:nvSpPr>
        <p:spPr bwMode="auto">
          <a:xfrm>
            <a:off x="3492500" y="977900"/>
            <a:ext cx="4349750" cy="954107"/>
          </a:xfrm>
          <a:prstGeom prst="rect">
            <a:avLst/>
          </a:prstGeom>
          <a:noFill/>
          <a:ln w="9525">
            <a:noFill/>
            <a:miter lim="800000"/>
            <a:headEnd/>
            <a:tailEnd/>
          </a:ln>
        </p:spPr>
        <p:txBody>
          <a:bodyPr>
            <a:spAutoFit/>
          </a:bodyPr>
          <a:lstStyle/>
          <a:p>
            <a:endParaRPr lang="en-US" sz="1400" b="1" dirty="0">
              <a:solidFill>
                <a:srgbClr val="003399"/>
              </a:solidFill>
            </a:endParaRPr>
          </a:p>
          <a:p>
            <a:r>
              <a:rPr lang="ro-RO" sz="1400" b="1" i="1" dirty="0">
                <a:solidFill>
                  <a:srgbClr val="E64715"/>
                </a:solidFill>
                <a:ea typeface="SimSun" pitchFamily="2" charset="-122"/>
                <a:cs typeface="Times New Roman" pitchFamily="18" charset="0"/>
              </a:rPr>
              <a:t>„Munca de la distanță trebuie inclusă în evaluarea obligatorie a riscurilor efectuată de angajator.”</a:t>
            </a:r>
          </a:p>
        </p:txBody>
      </p:sp>
      <p:sp>
        <p:nvSpPr>
          <p:cNvPr id="44035" name="TextBox 5"/>
          <p:cNvSpPr txBox="1">
            <a:spLocks noChangeArrowheads="1"/>
          </p:cNvSpPr>
          <p:nvPr/>
        </p:nvSpPr>
        <p:spPr bwMode="auto">
          <a:xfrm>
            <a:off x="1014413" y="2789238"/>
            <a:ext cx="7848600" cy="1477962"/>
          </a:xfrm>
          <a:prstGeom prst="rect">
            <a:avLst/>
          </a:prstGeom>
          <a:noFill/>
          <a:ln w="9525">
            <a:noFill/>
            <a:miter lim="800000"/>
            <a:headEnd/>
            <a:tailEnd/>
          </a:ln>
        </p:spPr>
        <p:txBody>
          <a:bodyPr>
            <a:spAutoFit/>
          </a:bodyPr>
          <a:lstStyle/>
          <a:p>
            <a:r>
              <a:rPr lang="ro-RO" sz="1500" b="1" i="1">
                <a:solidFill>
                  <a:srgbClr val="003399"/>
                </a:solidFill>
              </a:rPr>
              <a:t>Munca de la distanță</a:t>
            </a:r>
            <a:r>
              <a:rPr lang="ro-RO" sz="1500" b="1">
                <a:solidFill>
                  <a:srgbClr val="003399"/>
                </a:solidFill>
              </a:rPr>
              <a:t> poate fi definită ca orice tip de formulă de lucru care implică utilizarea tehnologiilor digitale (de exemplu, calculatoare personale, telefoane inteligente, laptopuri, pachete software și internet) pentru a lucra de acasă sau, la modul mai general, în afara sediului angajatorului în cea mai mare parte sau doar o parte din timpul de lucru. Combinația între munca de la distanță și munca la sediul angajatorului se numește și </a:t>
            </a:r>
            <a:r>
              <a:rPr lang="ro-RO" sz="1500" b="1" i="1">
                <a:solidFill>
                  <a:srgbClr val="003399"/>
                </a:solidFill>
              </a:rPr>
              <a:t>muncă hibridă</a:t>
            </a:r>
            <a:r>
              <a:rPr lang="ro-RO" sz="1500" b="1">
                <a:solidFill>
                  <a:srgbClr val="003399"/>
                </a:solidFill>
              </a:rPr>
              <a:t>. </a:t>
            </a:r>
            <a:r>
              <a:rPr lang="ro-RO" sz="1500" b="1" i="1">
                <a:solidFill>
                  <a:srgbClr val="003399"/>
                </a:solidFill>
              </a:rPr>
              <a:t>Telemunca</a:t>
            </a:r>
            <a:r>
              <a:rPr lang="ro-RO" sz="1500" b="1">
                <a:solidFill>
                  <a:srgbClr val="003399"/>
                </a:solidFill>
              </a:rPr>
              <a:t> este un termen utilizat frecvent pentru a desemna munca de la distanță desfășurată la domiciliu.</a:t>
            </a:r>
          </a:p>
        </p:txBody>
      </p:sp>
      <p:sp>
        <p:nvSpPr>
          <p:cNvPr id="44036" name="TextBox 6"/>
          <p:cNvSpPr txBox="1">
            <a:spLocks noChangeArrowheads="1"/>
          </p:cNvSpPr>
          <p:nvPr/>
        </p:nvSpPr>
        <p:spPr bwMode="auto">
          <a:xfrm rot="-5400000">
            <a:off x="-152400" y="3271838"/>
            <a:ext cx="1800225" cy="400050"/>
          </a:xfrm>
          <a:prstGeom prst="rect">
            <a:avLst/>
          </a:prstGeom>
          <a:noFill/>
          <a:ln w="9525">
            <a:noFill/>
            <a:miter lim="800000"/>
            <a:headEnd/>
            <a:tailEnd/>
          </a:ln>
        </p:spPr>
        <p:txBody>
          <a:bodyPr>
            <a:spAutoFit/>
          </a:bodyPr>
          <a:lstStyle/>
          <a:p>
            <a:r>
              <a:rPr lang="ro-RO" b="1" u="sng">
                <a:solidFill>
                  <a:srgbClr val="ACC700"/>
                </a:solidFill>
              </a:rPr>
              <a:t>DEFINIȚIE</a:t>
            </a:r>
          </a:p>
        </p:txBody>
      </p:sp>
      <p:pic>
        <p:nvPicPr>
          <p:cNvPr id="44037" name="Picture 8"/>
          <p:cNvPicPr>
            <a:picLocks noChangeAspect="1"/>
          </p:cNvPicPr>
          <p:nvPr/>
        </p:nvPicPr>
        <p:blipFill>
          <a:blip r:embed="rId3"/>
          <a:srcRect/>
          <a:stretch>
            <a:fillRect/>
          </a:stretch>
        </p:blipFill>
        <p:spPr bwMode="auto">
          <a:xfrm>
            <a:off x="611188" y="876300"/>
            <a:ext cx="2667000" cy="1800225"/>
          </a:xfrm>
          <a:prstGeom prst="rect">
            <a:avLst/>
          </a:prstGeom>
          <a:blipFill dpi="0" rotWithShape="1">
            <a:blip r:embed="rId4"/>
            <a:srcRect/>
            <a:stretch>
              <a:fillRect/>
            </a:stretch>
          </a:blipFill>
          <a:ln w="38100">
            <a:solidFill>
              <a:srgbClr val="ACC700"/>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Τίτλος 1"/>
          <p:cNvSpPr>
            <a:spLocks noGrp="1"/>
          </p:cNvSpPr>
          <p:nvPr>
            <p:ph type="title"/>
          </p:nvPr>
        </p:nvSpPr>
        <p:spPr>
          <a:xfrm>
            <a:off x="449263" y="87313"/>
            <a:ext cx="8115300" cy="461962"/>
          </a:xfrm>
        </p:spPr>
        <p:txBody>
          <a:bodyPr>
            <a:spAutoFit/>
          </a:bodyPr>
          <a:lstStyle/>
          <a:p>
            <a:pPr eaLnBrk="1" hangingPunct="1"/>
            <a:r>
              <a:rPr lang="ro-RO" sz="2400">
                <a:cs typeface="Trebuchet MS" pitchFamily="34" charset="0"/>
              </a:rPr>
              <a:t>Domenii prioritare – Munca de la distanță și hibridă</a:t>
            </a:r>
          </a:p>
        </p:txBody>
      </p:sp>
      <p:sp>
        <p:nvSpPr>
          <p:cNvPr id="46082" name="TextBox 3"/>
          <p:cNvSpPr txBox="1">
            <a:spLocks noChangeArrowheads="1"/>
          </p:cNvSpPr>
          <p:nvPr/>
        </p:nvSpPr>
        <p:spPr bwMode="auto">
          <a:xfrm>
            <a:off x="449263" y="915988"/>
            <a:ext cx="6670675" cy="3865161"/>
          </a:xfrm>
          <a:prstGeom prst="rect">
            <a:avLst/>
          </a:prstGeom>
          <a:noFill/>
          <a:ln w="9525">
            <a:noFill/>
            <a:miter lim="800000"/>
            <a:headEnd/>
            <a:tailEnd/>
          </a:ln>
        </p:spPr>
        <p:txBody>
          <a:bodyPr>
            <a:spAutoFit/>
          </a:bodyPr>
          <a:lstStyle/>
          <a:p>
            <a:r>
              <a:rPr lang="ro-RO" sz="1800" b="1" dirty="0">
                <a:solidFill>
                  <a:srgbClr val="ACC700"/>
                </a:solidFill>
              </a:rPr>
              <a:t>OPORTUNITĂȚI </a:t>
            </a:r>
          </a:p>
          <a:p>
            <a:pPr marL="342900" indent="-342900" defTabSz="257175" fontAlgn="auto">
              <a:spcBef>
                <a:spcPts val="338"/>
              </a:spcBef>
              <a:spcAft>
                <a:spcPts val="0"/>
              </a:spcAft>
              <a:buClr>
                <a:srgbClr val="003399"/>
              </a:buClr>
              <a:buFont typeface="Arial" panose="020B0604020202020204" pitchFamily="34" charset="0"/>
              <a:buChar char="•"/>
              <a:defRPr/>
            </a:pPr>
            <a:r>
              <a:rPr lang="ro-RO" sz="1600" b="1" dirty="0">
                <a:solidFill>
                  <a:srgbClr val="003399"/>
                </a:solidFill>
                <a:latin typeface="+mn-lt"/>
                <a:cs typeface="+mn-cs"/>
              </a:rPr>
              <a:t>Creșterea autonomiei și flexibilității</a:t>
            </a:r>
          </a:p>
          <a:p>
            <a:pPr marL="342900" indent="-342900" defTabSz="257175" fontAlgn="auto">
              <a:spcBef>
                <a:spcPts val="338"/>
              </a:spcBef>
              <a:spcAft>
                <a:spcPts val="0"/>
              </a:spcAft>
              <a:buClr>
                <a:srgbClr val="003399"/>
              </a:buClr>
              <a:buFont typeface="Arial" panose="020B0604020202020204" pitchFamily="34" charset="0"/>
              <a:buChar char="•"/>
              <a:defRPr/>
            </a:pPr>
            <a:r>
              <a:rPr lang="ro-RO" sz="1600" b="1" dirty="0">
                <a:solidFill>
                  <a:srgbClr val="003399"/>
                </a:solidFill>
                <a:latin typeface="+mn-lt"/>
                <a:cs typeface="+mn-cs"/>
              </a:rPr>
              <a:t>Echilibru mai bun între viața profesională și cea privată</a:t>
            </a:r>
          </a:p>
          <a:p>
            <a:pPr marL="342900" indent="-342900" defTabSz="257175" fontAlgn="auto">
              <a:spcBef>
                <a:spcPts val="338"/>
              </a:spcBef>
              <a:spcAft>
                <a:spcPts val="0"/>
              </a:spcAft>
              <a:buClr>
                <a:srgbClr val="003399"/>
              </a:buClr>
              <a:buFont typeface="Arial" panose="020B0604020202020204" pitchFamily="34" charset="0"/>
              <a:buChar char="•"/>
              <a:defRPr/>
            </a:pPr>
            <a:r>
              <a:rPr lang="ro-RO" sz="1600" b="1" dirty="0">
                <a:solidFill>
                  <a:srgbClr val="003399"/>
                </a:solidFill>
                <a:latin typeface="+mn-lt"/>
                <a:cs typeface="+mn-cs"/>
              </a:rPr>
              <a:t>Creșterea motivației și productivității</a:t>
            </a:r>
          </a:p>
          <a:p>
            <a:pPr marL="342900" indent="-342900" defTabSz="257175" fontAlgn="auto">
              <a:spcBef>
                <a:spcPts val="338"/>
              </a:spcBef>
              <a:spcAft>
                <a:spcPts val="0"/>
              </a:spcAft>
              <a:buClr>
                <a:srgbClr val="003399"/>
              </a:buClr>
              <a:buFont typeface="Arial" panose="020B0604020202020204" pitchFamily="34" charset="0"/>
              <a:buChar char="•"/>
              <a:defRPr/>
            </a:pPr>
            <a:r>
              <a:rPr lang="ro-RO" sz="1600" b="1" dirty="0">
                <a:solidFill>
                  <a:srgbClr val="003399"/>
                </a:solidFill>
                <a:latin typeface="+mn-lt"/>
                <a:cs typeface="+mn-cs"/>
              </a:rPr>
              <a:t>Reducerea timpului petrecut făcând naveta</a:t>
            </a:r>
          </a:p>
          <a:p>
            <a:pPr marL="342900" indent="-342900" defTabSz="257175" fontAlgn="auto">
              <a:spcBef>
                <a:spcPts val="338"/>
              </a:spcBef>
              <a:spcAft>
                <a:spcPts val="0"/>
              </a:spcAft>
              <a:buClr>
                <a:srgbClr val="003399"/>
              </a:buClr>
              <a:buFont typeface="Arial" panose="020B0604020202020204" pitchFamily="34" charset="0"/>
              <a:buChar char="•"/>
              <a:defRPr/>
            </a:pPr>
            <a:r>
              <a:rPr lang="ro-RO" sz="1600" b="1" dirty="0">
                <a:solidFill>
                  <a:srgbClr val="003399"/>
                </a:solidFill>
                <a:latin typeface="+mn-lt"/>
                <a:cs typeface="+mn-cs"/>
              </a:rPr>
              <a:t>Siguranța față de mediile cu risc ridicat</a:t>
            </a:r>
          </a:p>
          <a:p>
            <a:endParaRPr lang="en-US" b="1" dirty="0">
              <a:solidFill>
                <a:schemeClr val="accent1"/>
              </a:solidFill>
            </a:endParaRPr>
          </a:p>
          <a:p>
            <a:pPr>
              <a:spcBef>
                <a:spcPts val="450"/>
              </a:spcBef>
              <a:buClr>
                <a:srgbClr val="003399"/>
              </a:buClr>
            </a:pPr>
            <a:r>
              <a:rPr lang="ro-RO" sz="1800" b="1" dirty="0">
                <a:solidFill>
                  <a:srgbClr val="ACC700"/>
                </a:solidFill>
              </a:rPr>
              <a:t>RISCURI ȘI PROVOCĂRI</a:t>
            </a:r>
          </a:p>
          <a:p>
            <a:pPr marL="342900" indent="-342900" defTabSz="257175" fontAlgn="auto">
              <a:spcBef>
                <a:spcPts val="338"/>
              </a:spcBef>
              <a:spcAft>
                <a:spcPts val="0"/>
              </a:spcAft>
              <a:buClr>
                <a:srgbClr val="003399"/>
              </a:buClr>
              <a:buFont typeface="Arial" panose="020B0604020202020204" pitchFamily="34" charset="0"/>
              <a:buChar char="•"/>
              <a:defRPr/>
            </a:pPr>
            <a:r>
              <a:rPr lang="ro-RO" sz="1600" b="1" dirty="0">
                <a:solidFill>
                  <a:srgbClr val="003399"/>
                </a:solidFill>
                <a:latin typeface="+mn-lt"/>
                <a:cs typeface="+mn-cs"/>
              </a:rPr>
              <a:t>Izolare și muncă solitară</a:t>
            </a:r>
          </a:p>
          <a:p>
            <a:pPr marL="342900" indent="-342900" defTabSz="257175" fontAlgn="auto">
              <a:spcBef>
                <a:spcPts val="338"/>
              </a:spcBef>
              <a:spcAft>
                <a:spcPts val="0"/>
              </a:spcAft>
              <a:buClr>
                <a:srgbClr val="003399"/>
              </a:buClr>
              <a:buFont typeface="Arial" panose="020B0604020202020204" pitchFamily="34" charset="0"/>
              <a:buChar char="•"/>
              <a:defRPr/>
            </a:pPr>
            <a:r>
              <a:rPr lang="ro-RO" sz="1600" b="1" dirty="0">
                <a:solidFill>
                  <a:srgbClr val="003399"/>
                </a:solidFill>
                <a:latin typeface="+mn-lt"/>
                <a:cs typeface="+mn-cs"/>
              </a:rPr>
              <a:t>Intensificarea muncii</a:t>
            </a:r>
          </a:p>
          <a:p>
            <a:pPr marL="342900" indent="-342900" defTabSz="257175" fontAlgn="auto">
              <a:spcBef>
                <a:spcPts val="338"/>
              </a:spcBef>
              <a:spcAft>
                <a:spcPts val="0"/>
              </a:spcAft>
              <a:buClr>
                <a:srgbClr val="003399"/>
              </a:buClr>
              <a:buFont typeface="Arial" panose="020B0604020202020204" pitchFamily="34" charset="0"/>
              <a:buChar char="•"/>
              <a:defRPr/>
            </a:pPr>
            <a:r>
              <a:rPr lang="ro-RO" sz="1600" b="1" dirty="0">
                <a:solidFill>
                  <a:srgbClr val="003399"/>
                </a:solidFill>
                <a:latin typeface="+mn-lt"/>
                <a:cs typeface="+mn-cs"/>
              </a:rPr>
              <a:t>Program de lucru prelungit sau neregulat</a:t>
            </a:r>
          </a:p>
          <a:p>
            <a:pPr marL="342900" indent="-342900" defTabSz="257175" fontAlgn="auto">
              <a:spcBef>
                <a:spcPts val="338"/>
              </a:spcBef>
              <a:spcAft>
                <a:spcPts val="0"/>
              </a:spcAft>
              <a:buClr>
                <a:srgbClr val="003399"/>
              </a:buClr>
              <a:buFont typeface="Arial" panose="020B0604020202020204" pitchFamily="34" charset="0"/>
              <a:buChar char="•"/>
              <a:defRPr/>
            </a:pPr>
            <a:r>
              <a:rPr lang="ro-RO" sz="1600" b="1" dirty="0">
                <a:solidFill>
                  <a:srgbClr val="003399"/>
                </a:solidFill>
                <a:latin typeface="+mn-lt"/>
                <a:cs typeface="+mn-cs"/>
              </a:rPr>
              <a:t>Conflicte între viața privată și viața profesională</a:t>
            </a:r>
          </a:p>
          <a:p>
            <a:pPr marL="342900" indent="-342900" defTabSz="257175" fontAlgn="auto">
              <a:spcBef>
                <a:spcPts val="338"/>
              </a:spcBef>
              <a:spcAft>
                <a:spcPts val="0"/>
              </a:spcAft>
              <a:buClr>
                <a:srgbClr val="003399"/>
              </a:buClr>
              <a:buFont typeface="Arial" panose="020B0604020202020204" pitchFamily="34" charset="0"/>
              <a:buChar char="•"/>
              <a:defRPr/>
            </a:pPr>
            <a:r>
              <a:rPr lang="ro-RO" sz="1600" b="1" dirty="0">
                <a:solidFill>
                  <a:srgbClr val="003399"/>
                </a:solidFill>
                <a:latin typeface="+mn-lt"/>
                <a:cs typeface="+mn-cs"/>
              </a:rPr>
              <a:t>Echipament inadecvat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Τίτλος 1"/>
          <p:cNvSpPr>
            <a:spLocks noGrp="1"/>
          </p:cNvSpPr>
          <p:nvPr>
            <p:ph type="title"/>
          </p:nvPr>
        </p:nvSpPr>
        <p:spPr>
          <a:xfrm>
            <a:off x="225425" y="111125"/>
            <a:ext cx="8693150" cy="460375"/>
          </a:xfrm>
        </p:spPr>
        <p:txBody>
          <a:bodyPr>
            <a:spAutoFit/>
          </a:bodyPr>
          <a:lstStyle/>
          <a:p>
            <a:pPr eaLnBrk="1" hangingPunct="1"/>
            <a:r>
              <a:rPr lang="ro-RO" sz="2400">
                <a:solidFill>
                  <a:srgbClr val="003399"/>
                </a:solidFill>
                <a:cs typeface="Trebuchet MS" pitchFamily="34" charset="0"/>
              </a:rPr>
              <a:t>Domenii prioritare – Gestionarea lucrătorilor cu ajutorul IA</a:t>
            </a:r>
          </a:p>
        </p:txBody>
      </p:sp>
      <p:sp>
        <p:nvSpPr>
          <p:cNvPr id="48130" name="TextBox 3"/>
          <p:cNvSpPr txBox="1">
            <a:spLocks noChangeArrowheads="1"/>
          </p:cNvSpPr>
          <p:nvPr/>
        </p:nvSpPr>
        <p:spPr bwMode="auto">
          <a:xfrm>
            <a:off x="3492500" y="977900"/>
            <a:ext cx="4349750" cy="1169551"/>
          </a:xfrm>
          <a:prstGeom prst="rect">
            <a:avLst/>
          </a:prstGeom>
          <a:noFill/>
          <a:ln w="9525">
            <a:noFill/>
            <a:miter lim="800000"/>
            <a:headEnd/>
            <a:tailEnd/>
          </a:ln>
        </p:spPr>
        <p:txBody>
          <a:bodyPr>
            <a:spAutoFit/>
          </a:bodyPr>
          <a:lstStyle/>
          <a:p>
            <a:endParaRPr lang="en-US" sz="1400" b="1" dirty="0">
              <a:solidFill>
                <a:srgbClr val="003399"/>
              </a:solidFill>
            </a:endParaRPr>
          </a:p>
          <a:p>
            <a:r>
              <a:rPr lang="ro-RO" sz="1400" b="1" i="1" dirty="0">
                <a:solidFill>
                  <a:srgbClr val="E64715"/>
                </a:solidFill>
                <a:ea typeface="SimSun" pitchFamily="2" charset="-122"/>
                <a:cs typeface="Times New Roman" pitchFamily="18" charset="0"/>
              </a:rPr>
              <a:t>„Este esențial să se consolideze încrederea în aceste sisteme prin informarea, consultarea și facilitarea participării lucrătorilor la conceperea și punerea lor în aplicare.”  </a:t>
            </a:r>
          </a:p>
        </p:txBody>
      </p:sp>
      <p:sp>
        <p:nvSpPr>
          <p:cNvPr id="48131" name="TextBox 5"/>
          <p:cNvSpPr txBox="1">
            <a:spLocks noChangeArrowheads="1"/>
          </p:cNvSpPr>
          <p:nvPr/>
        </p:nvSpPr>
        <p:spPr bwMode="auto">
          <a:xfrm>
            <a:off x="939800" y="3205163"/>
            <a:ext cx="7848600" cy="1014412"/>
          </a:xfrm>
          <a:prstGeom prst="rect">
            <a:avLst/>
          </a:prstGeom>
          <a:noFill/>
          <a:ln w="9525">
            <a:noFill/>
            <a:miter lim="800000"/>
            <a:headEnd/>
            <a:tailEnd/>
          </a:ln>
        </p:spPr>
        <p:txBody>
          <a:bodyPr>
            <a:spAutoFit/>
          </a:bodyPr>
          <a:lstStyle/>
          <a:p>
            <a:r>
              <a:rPr lang="ro-RO" sz="1500" b="1">
                <a:solidFill>
                  <a:srgbClr val="003399"/>
                </a:solidFill>
              </a:rPr>
              <a:t>Se referă la un sistem de gestionare a lucrătorilor prin care se colectează date, adesea în timp real, privind spațiul de lucru, lucrătorii și munca pe care o desfășoară, date care sunt apoi integrate într-un model bazat pe IA care ia decizii automatizate sau semiautomatizate sau care furnizează informații factorilor de decizie cu privire la chestiuni legate de gestionarea lucrătorilor. </a:t>
            </a:r>
          </a:p>
        </p:txBody>
      </p:sp>
      <p:sp>
        <p:nvSpPr>
          <p:cNvPr id="48132" name="TextBox 6"/>
          <p:cNvSpPr txBox="1">
            <a:spLocks noChangeArrowheads="1"/>
          </p:cNvSpPr>
          <p:nvPr/>
        </p:nvSpPr>
        <p:spPr bwMode="auto">
          <a:xfrm rot="-5400000">
            <a:off x="-160338" y="3416301"/>
            <a:ext cx="1800225" cy="400050"/>
          </a:xfrm>
          <a:prstGeom prst="rect">
            <a:avLst/>
          </a:prstGeom>
          <a:noFill/>
          <a:ln w="9525">
            <a:noFill/>
            <a:miter lim="800000"/>
            <a:headEnd/>
            <a:tailEnd/>
          </a:ln>
        </p:spPr>
        <p:txBody>
          <a:bodyPr>
            <a:spAutoFit/>
          </a:bodyPr>
          <a:lstStyle/>
          <a:p>
            <a:r>
              <a:rPr lang="ro-RO" b="1" u="sng">
                <a:solidFill>
                  <a:srgbClr val="ACC700"/>
                </a:solidFill>
              </a:rPr>
              <a:t>DEFINIȚIE</a:t>
            </a:r>
          </a:p>
        </p:txBody>
      </p:sp>
      <p:pic>
        <p:nvPicPr>
          <p:cNvPr id="48133" name="Picture 7"/>
          <p:cNvPicPr>
            <a:picLocks noChangeAspect="1"/>
          </p:cNvPicPr>
          <p:nvPr/>
        </p:nvPicPr>
        <p:blipFill>
          <a:blip r:embed="rId3"/>
          <a:srcRect/>
          <a:stretch>
            <a:fillRect/>
          </a:stretch>
        </p:blipFill>
        <p:spPr bwMode="auto">
          <a:xfrm>
            <a:off x="611188" y="946150"/>
            <a:ext cx="2667000" cy="1800225"/>
          </a:xfrm>
          <a:prstGeom prst="rect">
            <a:avLst/>
          </a:prstGeom>
          <a:blipFill dpi="0" rotWithShape="1">
            <a:blip r:embed="rId4"/>
            <a:srcRect/>
            <a:stretch>
              <a:fillRect/>
            </a:stretch>
          </a:blipFill>
          <a:ln w="38100">
            <a:solidFill>
              <a:srgbClr val="ACC700"/>
            </a:solid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Τίτλος 1"/>
          <p:cNvSpPr>
            <a:spLocks noGrp="1"/>
          </p:cNvSpPr>
          <p:nvPr>
            <p:ph type="title"/>
          </p:nvPr>
        </p:nvSpPr>
        <p:spPr>
          <a:xfrm>
            <a:off x="449263" y="87313"/>
            <a:ext cx="8694737" cy="461962"/>
          </a:xfrm>
        </p:spPr>
        <p:txBody>
          <a:bodyPr>
            <a:spAutoFit/>
          </a:bodyPr>
          <a:lstStyle/>
          <a:p>
            <a:pPr eaLnBrk="1" hangingPunct="1"/>
            <a:r>
              <a:rPr lang="ro-RO" sz="2300">
                <a:solidFill>
                  <a:srgbClr val="003399"/>
                </a:solidFill>
                <a:cs typeface="Trebuchet MS" pitchFamily="34" charset="0"/>
              </a:rPr>
              <a:t>Domenii prioritare – Gestionarea lucrătorilor cu ajutorul IA</a:t>
            </a:r>
          </a:p>
        </p:txBody>
      </p:sp>
      <p:sp>
        <p:nvSpPr>
          <p:cNvPr id="50178" name="TextBox 3"/>
          <p:cNvSpPr txBox="1">
            <a:spLocks noChangeArrowheads="1"/>
          </p:cNvSpPr>
          <p:nvPr/>
        </p:nvSpPr>
        <p:spPr bwMode="auto">
          <a:xfrm>
            <a:off x="449263" y="917575"/>
            <a:ext cx="7561262" cy="2726387"/>
          </a:xfrm>
          <a:prstGeom prst="rect">
            <a:avLst/>
          </a:prstGeom>
          <a:noFill/>
          <a:ln w="9525">
            <a:noFill/>
            <a:miter lim="800000"/>
            <a:headEnd/>
            <a:tailEnd/>
          </a:ln>
        </p:spPr>
        <p:txBody>
          <a:bodyPr>
            <a:spAutoFit/>
          </a:bodyPr>
          <a:lstStyle/>
          <a:p>
            <a:r>
              <a:rPr lang="ro-RO" sz="1800" b="1" dirty="0">
                <a:solidFill>
                  <a:srgbClr val="ACC700"/>
                </a:solidFill>
              </a:rPr>
              <a:t>OPORTUNITĂȚI </a:t>
            </a:r>
          </a:p>
          <a:p>
            <a:pPr marL="342900" indent="-342900" defTabSz="257175" fontAlgn="auto">
              <a:spcBef>
                <a:spcPts val="338"/>
              </a:spcBef>
              <a:spcAft>
                <a:spcPts val="0"/>
              </a:spcAft>
              <a:buClr>
                <a:srgbClr val="003399"/>
              </a:buClr>
              <a:buFont typeface="Arial" panose="020B0604020202020204" pitchFamily="34" charset="0"/>
              <a:buChar char="•"/>
              <a:defRPr/>
            </a:pPr>
            <a:r>
              <a:rPr lang="ro-RO" sz="1600" b="1" dirty="0">
                <a:solidFill>
                  <a:srgbClr val="003399"/>
                </a:solidFill>
                <a:latin typeface="+mn-lt"/>
                <a:cs typeface="+mn-cs"/>
              </a:rPr>
              <a:t>Îmbunătățirea planificării și alocării sarcinilor</a:t>
            </a:r>
          </a:p>
          <a:p>
            <a:pPr marL="342900" indent="-342900" defTabSz="257175" fontAlgn="auto">
              <a:spcBef>
                <a:spcPts val="338"/>
              </a:spcBef>
              <a:spcAft>
                <a:spcPts val="0"/>
              </a:spcAft>
              <a:buClr>
                <a:srgbClr val="003399"/>
              </a:buClr>
              <a:buFont typeface="Arial" panose="020B0604020202020204" pitchFamily="34" charset="0"/>
              <a:buChar char="•"/>
              <a:defRPr/>
            </a:pPr>
            <a:r>
              <a:rPr lang="ro-RO" sz="1600" b="1" dirty="0">
                <a:solidFill>
                  <a:srgbClr val="003399"/>
                </a:solidFill>
                <a:latin typeface="+mn-lt"/>
                <a:cs typeface="+mn-cs"/>
              </a:rPr>
              <a:t>Optimizarea organizării muncii</a:t>
            </a:r>
          </a:p>
          <a:p>
            <a:pPr marL="342900" indent="-342900" defTabSz="257175" fontAlgn="auto">
              <a:spcBef>
                <a:spcPts val="338"/>
              </a:spcBef>
              <a:spcAft>
                <a:spcPts val="0"/>
              </a:spcAft>
              <a:buClr>
                <a:srgbClr val="003399"/>
              </a:buClr>
              <a:buFont typeface="Arial" panose="020B0604020202020204" pitchFamily="34" charset="0"/>
              <a:buChar char="•"/>
              <a:defRPr/>
            </a:pPr>
            <a:r>
              <a:rPr lang="ro-RO" sz="1600" b="1" dirty="0">
                <a:solidFill>
                  <a:srgbClr val="003399"/>
                </a:solidFill>
                <a:latin typeface="+mn-lt"/>
                <a:cs typeface="+mn-cs"/>
              </a:rPr>
              <a:t>Informarea în scopul identificării problemelor legate de SSM</a:t>
            </a:r>
          </a:p>
          <a:p>
            <a:endParaRPr lang="es-ES" b="1" dirty="0">
              <a:solidFill>
                <a:srgbClr val="003399"/>
              </a:solidFill>
            </a:endParaRPr>
          </a:p>
          <a:p>
            <a:pPr>
              <a:spcBef>
                <a:spcPts val="450"/>
              </a:spcBef>
              <a:buClr>
                <a:srgbClr val="003399"/>
              </a:buClr>
            </a:pPr>
            <a:r>
              <a:rPr lang="ro-RO" sz="1800" b="1" dirty="0">
                <a:solidFill>
                  <a:srgbClr val="ACC700"/>
                </a:solidFill>
              </a:rPr>
              <a:t>RISCURI ȘI PROVOCĂRI</a:t>
            </a:r>
          </a:p>
          <a:p>
            <a:pPr marL="342900" indent="-342900" defTabSz="257175" fontAlgn="auto">
              <a:spcBef>
                <a:spcPts val="338"/>
              </a:spcBef>
              <a:spcAft>
                <a:spcPts val="0"/>
              </a:spcAft>
              <a:buClr>
                <a:srgbClr val="003399"/>
              </a:buClr>
              <a:buFont typeface="Arial" panose="020B0604020202020204" pitchFamily="34" charset="0"/>
              <a:buChar char="•"/>
              <a:defRPr/>
            </a:pPr>
            <a:r>
              <a:rPr lang="ro-RO" sz="1600" b="1" dirty="0">
                <a:solidFill>
                  <a:srgbClr val="003399"/>
                </a:solidFill>
                <a:latin typeface="+mn-lt"/>
                <a:cs typeface="+mn-cs"/>
              </a:rPr>
              <a:t>Reducerea autonomiei și a controlului lucrătorilor</a:t>
            </a:r>
          </a:p>
          <a:p>
            <a:pPr marL="342900" indent="-342900" defTabSz="257175" fontAlgn="auto">
              <a:spcBef>
                <a:spcPts val="338"/>
              </a:spcBef>
              <a:spcAft>
                <a:spcPts val="0"/>
              </a:spcAft>
              <a:buClr>
                <a:srgbClr val="003399"/>
              </a:buClr>
              <a:buFont typeface="Arial" panose="020B0604020202020204" pitchFamily="34" charset="0"/>
              <a:buChar char="•"/>
              <a:defRPr/>
            </a:pPr>
            <a:r>
              <a:rPr lang="ro-RO" sz="1600" b="1" dirty="0">
                <a:solidFill>
                  <a:srgbClr val="003399"/>
                </a:solidFill>
                <a:latin typeface="+mn-lt"/>
                <a:cs typeface="+mn-cs"/>
              </a:rPr>
              <a:t>Creșterea presiunii de a lucra mai repede</a:t>
            </a:r>
          </a:p>
          <a:p>
            <a:pPr marL="342900" indent="-342900" defTabSz="257175" fontAlgn="auto">
              <a:spcBef>
                <a:spcPts val="338"/>
              </a:spcBef>
              <a:spcAft>
                <a:spcPts val="0"/>
              </a:spcAft>
              <a:buClr>
                <a:srgbClr val="003399"/>
              </a:buClr>
              <a:buFont typeface="Arial" panose="020B0604020202020204" pitchFamily="34" charset="0"/>
              <a:buChar char="•"/>
              <a:defRPr/>
            </a:pPr>
            <a:r>
              <a:rPr lang="ro-RO" sz="1600" b="1" dirty="0">
                <a:solidFill>
                  <a:srgbClr val="003399"/>
                </a:solidFill>
                <a:latin typeface="+mn-lt"/>
                <a:cs typeface="+mn-cs"/>
              </a:rPr>
              <a:t>Invadarea vieții private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sz="half" idx="1"/>
          </p:nvPr>
        </p:nvSpPr>
        <p:spPr>
          <a:xfrm>
            <a:off x="525350" y="865588"/>
            <a:ext cx="5705475" cy="2418611"/>
          </a:xfrm>
        </p:spPr>
        <p:txBody>
          <a:bodyPr lIns="0" tIns="0" rIns="0" bIns="0">
            <a:spAutoFit/>
          </a:bodyPr>
          <a:lstStyle/>
          <a:p>
            <a:pPr eaLnBrk="1" hangingPunct="1"/>
            <a:r>
              <a:rPr lang="ro-RO" sz="1600" dirty="0"/>
              <a:t>La ce se referă campania?</a:t>
            </a:r>
          </a:p>
          <a:p>
            <a:pPr eaLnBrk="1" hangingPunct="1"/>
            <a:r>
              <a:rPr lang="ro-RO" sz="1600" dirty="0"/>
              <a:t>Fapte și cifre</a:t>
            </a:r>
          </a:p>
          <a:p>
            <a:pPr eaLnBrk="1" hangingPunct="1"/>
            <a:r>
              <a:rPr lang="ro-RO" sz="1600" dirty="0"/>
              <a:t>Obiectivele campaniei</a:t>
            </a:r>
          </a:p>
          <a:p>
            <a:pPr eaLnBrk="1" hangingPunct="1"/>
            <a:r>
              <a:rPr lang="ro-RO" sz="1600" dirty="0"/>
              <a:t>Domenii prioritare</a:t>
            </a:r>
          </a:p>
          <a:p>
            <a:pPr eaLnBrk="1" hangingPunct="1"/>
            <a:r>
              <a:rPr lang="ro-RO" sz="1600" dirty="0"/>
              <a:t>Prevenirea riscurilor</a:t>
            </a:r>
          </a:p>
          <a:p>
            <a:pPr eaLnBrk="1" hangingPunct="1"/>
            <a:r>
              <a:rPr lang="ro-RO" sz="1600" dirty="0"/>
              <a:t>EU-OSHA și partenerii campaniei</a:t>
            </a:r>
          </a:p>
          <a:p>
            <a:pPr eaLnBrk="1" hangingPunct="1"/>
            <a:r>
              <a:rPr lang="ro-RO" sz="1600" dirty="0"/>
              <a:t>Resurse și instrumente pentru campanie </a:t>
            </a:r>
          </a:p>
          <a:p>
            <a:pPr eaLnBrk="1" hangingPunct="1"/>
            <a:r>
              <a:rPr lang="ro-RO" sz="1600" dirty="0"/>
              <a:t>Cum vă puteți implica</a:t>
            </a:r>
          </a:p>
        </p:txBody>
      </p:sp>
      <p:sp>
        <p:nvSpPr>
          <p:cNvPr id="17410" name="Title 1"/>
          <p:cNvSpPr txBox="1">
            <a:spLocks/>
          </p:cNvSpPr>
          <p:nvPr/>
        </p:nvSpPr>
        <p:spPr bwMode="auto">
          <a:xfrm>
            <a:off x="539750" y="165100"/>
            <a:ext cx="7470775" cy="369888"/>
          </a:xfrm>
          <a:prstGeom prst="rect">
            <a:avLst/>
          </a:prstGeom>
          <a:noFill/>
          <a:ln w="9525">
            <a:noFill/>
            <a:miter lim="800000"/>
            <a:headEnd/>
            <a:tailEnd/>
          </a:ln>
        </p:spPr>
        <p:txBody>
          <a:bodyPr lIns="0" tIns="0" rIns="0" bIns="0" anchor="ctr">
            <a:spAutoFit/>
          </a:bodyPr>
          <a:lstStyle/>
          <a:p>
            <a:pPr defTabSz="257175"/>
            <a:r>
              <a:rPr lang="ro-RO" sz="2400" b="1">
                <a:solidFill>
                  <a:schemeClr val="tx2"/>
                </a:solidFill>
              </a:rPr>
              <a:t>Prezentare generală</a:t>
            </a:r>
          </a:p>
        </p:txBody>
      </p:sp>
      <p:pic>
        <p:nvPicPr>
          <p:cNvPr id="2" name="Picture 1"/>
          <p:cNvPicPr>
            <a:picLocks noChangeAspect="1"/>
          </p:cNvPicPr>
          <p:nvPr/>
        </p:nvPicPr>
        <p:blipFill>
          <a:blip r:embed="rId3" cstate="print"/>
          <a:stretch>
            <a:fillRect/>
          </a:stretch>
        </p:blipFill>
        <p:spPr>
          <a:xfrm rot="353875">
            <a:off x="5614561" y="1824722"/>
            <a:ext cx="2666667" cy="1800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Τίτλος 1"/>
          <p:cNvSpPr>
            <a:spLocks noGrp="1"/>
          </p:cNvSpPr>
          <p:nvPr>
            <p:ph type="title"/>
          </p:nvPr>
        </p:nvSpPr>
        <p:spPr>
          <a:xfrm>
            <a:off x="449263" y="87313"/>
            <a:ext cx="7561262" cy="461962"/>
          </a:xfrm>
        </p:spPr>
        <p:txBody>
          <a:bodyPr>
            <a:spAutoFit/>
          </a:bodyPr>
          <a:lstStyle/>
          <a:p>
            <a:pPr eaLnBrk="1" hangingPunct="1"/>
            <a:r>
              <a:rPr lang="ro-RO" sz="2400">
                <a:solidFill>
                  <a:srgbClr val="003399"/>
                </a:solidFill>
                <a:cs typeface="Trebuchet MS" pitchFamily="34" charset="0"/>
              </a:rPr>
              <a:t>Domenii prioritare – Sisteme digitale inteligente</a:t>
            </a:r>
          </a:p>
        </p:txBody>
      </p:sp>
      <p:sp>
        <p:nvSpPr>
          <p:cNvPr id="51202" name="TextBox 3"/>
          <p:cNvSpPr txBox="1">
            <a:spLocks noChangeArrowheads="1"/>
          </p:cNvSpPr>
          <p:nvPr/>
        </p:nvSpPr>
        <p:spPr bwMode="auto">
          <a:xfrm>
            <a:off x="3492500" y="869950"/>
            <a:ext cx="4518025" cy="1384995"/>
          </a:xfrm>
          <a:prstGeom prst="rect">
            <a:avLst/>
          </a:prstGeom>
          <a:noFill/>
          <a:ln w="9525">
            <a:noFill/>
            <a:miter lim="800000"/>
            <a:headEnd/>
            <a:tailEnd/>
          </a:ln>
        </p:spPr>
        <p:txBody>
          <a:bodyPr>
            <a:spAutoFit/>
          </a:bodyPr>
          <a:lstStyle/>
          <a:p>
            <a:endParaRPr lang="en-US" sz="1400" b="1" dirty="0">
              <a:solidFill>
                <a:srgbClr val="003399"/>
              </a:solidFill>
            </a:endParaRPr>
          </a:p>
          <a:p>
            <a:r>
              <a:rPr lang="ro-RO" sz="1400" b="1" i="1" dirty="0">
                <a:solidFill>
                  <a:srgbClr val="E64715"/>
                </a:solidFill>
                <a:ea typeface="SimSun" pitchFamily="2" charset="-122"/>
                <a:cs typeface="Times New Roman" pitchFamily="18" charset="0"/>
              </a:rPr>
              <a:t>„Aceste sisteme noi utilizează tehnologii digitale pentru a colecta și analiza date sau semnale cu scopul de a identifica și de a evalua riscurile în materie de SSM, prevenind sau reducând astfel la minimum vătămările și promovând SSM.”</a:t>
            </a:r>
          </a:p>
        </p:txBody>
      </p:sp>
      <p:sp>
        <p:nvSpPr>
          <p:cNvPr id="51203" name="TextBox 5"/>
          <p:cNvSpPr txBox="1">
            <a:spLocks noChangeArrowheads="1"/>
          </p:cNvSpPr>
          <p:nvPr/>
        </p:nvSpPr>
        <p:spPr bwMode="auto">
          <a:xfrm>
            <a:off x="1025525" y="2744788"/>
            <a:ext cx="7850188" cy="1816100"/>
          </a:xfrm>
          <a:prstGeom prst="rect">
            <a:avLst/>
          </a:prstGeom>
          <a:noFill/>
          <a:ln w="9525">
            <a:noFill/>
            <a:miter lim="800000"/>
            <a:headEnd/>
            <a:tailEnd/>
          </a:ln>
        </p:spPr>
        <p:txBody>
          <a:bodyPr>
            <a:spAutoFit/>
          </a:bodyPr>
          <a:lstStyle/>
          <a:p>
            <a:r>
              <a:rPr lang="ro-RO" sz="1400" b="1">
                <a:solidFill>
                  <a:srgbClr val="003399"/>
                </a:solidFill>
              </a:rPr>
              <a:t>Sisteme digitale de monitorizare și îmbunătățire a securității și sănătății lucrătorilor, care includ, de exemplu, echipamente individuale de protecție (EIP) inteligente - care pot identifica niveluri de gaze, toxine, niveluri de zgomot și temperaturi cu risc ridicat, dispozitive portabile - capabile să interacționeze cu lucrătorii, cu senzori care pot fi integrați în căști de protecție sau în ochelari de siguranță, sisteme mobile sau statice care utilizează camere de luat vederi și senzori - de exemplu, drone care chiar ajung în zonele periculoase de la locul de muncă și monitorizează în mod eficace, evitând punerea în pericol a oamenilor care lucrează în industria construcțiilor și în industria minieră.</a:t>
            </a:r>
          </a:p>
        </p:txBody>
      </p:sp>
      <p:sp>
        <p:nvSpPr>
          <p:cNvPr id="51204" name="TextBox 6"/>
          <p:cNvSpPr txBox="1">
            <a:spLocks noChangeArrowheads="1"/>
          </p:cNvSpPr>
          <p:nvPr/>
        </p:nvSpPr>
        <p:spPr bwMode="auto">
          <a:xfrm rot="-5400000">
            <a:off x="-145256" y="3309144"/>
            <a:ext cx="1800225" cy="401637"/>
          </a:xfrm>
          <a:prstGeom prst="rect">
            <a:avLst/>
          </a:prstGeom>
          <a:noFill/>
          <a:ln w="9525">
            <a:noFill/>
            <a:miter lim="800000"/>
            <a:headEnd/>
            <a:tailEnd/>
          </a:ln>
        </p:spPr>
        <p:txBody>
          <a:bodyPr>
            <a:spAutoFit/>
          </a:bodyPr>
          <a:lstStyle/>
          <a:p>
            <a:r>
              <a:rPr lang="ro-RO" b="1" u="sng">
                <a:solidFill>
                  <a:srgbClr val="ACC700"/>
                </a:solidFill>
              </a:rPr>
              <a:t>DEFINIȚIE</a:t>
            </a:r>
          </a:p>
        </p:txBody>
      </p:sp>
      <p:pic>
        <p:nvPicPr>
          <p:cNvPr id="51205" name="Picture 8"/>
          <p:cNvPicPr>
            <a:picLocks noChangeAspect="1"/>
          </p:cNvPicPr>
          <p:nvPr/>
        </p:nvPicPr>
        <p:blipFill>
          <a:blip r:embed="rId3"/>
          <a:srcRect/>
          <a:stretch>
            <a:fillRect/>
          </a:stretch>
        </p:blipFill>
        <p:spPr bwMode="auto">
          <a:xfrm>
            <a:off x="611188" y="811213"/>
            <a:ext cx="2667000" cy="1798637"/>
          </a:xfrm>
          <a:prstGeom prst="rect">
            <a:avLst/>
          </a:prstGeom>
          <a:blipFill dpi="0" rotWithShape="1">
            <a:blip r:embed="rId4"/>
            <a:srcRect/>
            <a:stretch>
              <a:fillRect/>
            </a:stretch>
          </a:blipFill>
          <a:ln w="38100">
            <a:solidFill>
              <a:srgbClr val="ACC700"/>
            </a:solid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Τίτλος 1"/>
          <p:cNvSpPr>
            <a:spLocks noGrp="1"/>
          </p:cNvSpPr>
          <p:nvPr>
            <p:ph type="title"/>
          </p:nvPr>
        </p:nvSpPr>
        <p:spPr>
          <a:xfrm>
            <a:off x="449263" y="87313"/>
            <a:ext cx="7561262" cy="461962"/>
          </a:xfrm>
        </p:spPr>
        <p:txBody>
          <a:bodyPr>
            <a:spAutoFit/>
          </a:bodyPr>
          <a:lstStyle/>
          <a:p>
            <a:pPr eaLnBrk="1" hangingPunct="1"/>
            <a:r>
              <a:rPr lang="ro-RO" sz="2400">
                <a:solidFill>
                  <a:srgbClr val="003399"/>
                </a:solidFill>
                <a:cs typeface="Trebuchet MS" pitchFamily="34" charset="0"/>
              </a:rPr>
              <a:t>Domenii prioritare – Sisteme digitale inteligente</a:t>
            </a:r>
          </a:p>
        </p:txBody>
      </p:sp>
      <p:sp>
        <p:nvSpPr>
          <p:cNvPr id="53250" name="TextBox 3"/>
          <p:cNvSpPr txBox="1">
            <a:spLocks noChangeArrowheads="1"/>
          </p:cNvSpPr>
          <p:nvPr/>
        </p:nvSpPr>
        <p:spPr bwMode="auto">
          <a:xfrm>
            <a:off x="449263" y="927100"/>
            <a:ext cx="6844337" cy="3295774"/>
          </a:xfrm>
          <a:prstGeom prst="rect">
            <a:avLst/>
          </a:prstGeom>
          <a:noFill/>
          <a:ln w="9525">
            <a:noFill/>
            <a:miter lim="800000"/>
            <a:headEnd/>
            <a:tailEnd/>
          </a:ln>
        </p:spPr>
        <p:txBody>
          <a:bodyPr wrap="square">
            <a:spAutoFit/>
          </a:bodyPr>
          <a:lstStyle/>
          <a:p>
            <a:r>
              <a:rPr lang="ro-RO" sz="1800" b="1" dirty="0">
                <a:solidFill>
                  <a:srgbClr val="ACC700"/>
                </a:solidFill>
              </a:rPr>
              <a:t>OPORTUNITĂȚI </a:t>
            </a:r>
          </a:p>
          <a:p>
            <a:pPr marL="342900" indent="-342900" defTabSz="257175" fontAlgn="auto">
              <a:spcBef>
                <a:spcPts val="338"/>
              </a:spcBef>
              <a:spcAft>
                <a:spcPts val="0"/>
              </a:spcAft>
              <a:buClr>
                <a:srgbClr val="003399"/>
              </a:buClr>
              <a:buFont typeface="Arial" panose="020B0604020202020204" pitchFamily="34" charset="0"/>
              <a:buChar char="•"/>
              <a:defRPr/>
            </a:pPr>
            <a:r>
              <a:rPr lang="ro-RO" sz="1600" b="1" dirty="0">
                <a:solidFill>
                  <a:srgbClr val="003399"/>
                </a:solidFill>
                <a:latin typeface="+mn-lt"/>
                <a:cs typeface="+mn-cs"/>
              </a:rPr>
              <a:t>Prevenirea și reducerea la minimum a vătămării lucrătorilor</a:t>
            </a:r>
          </a:p>
          <a:p>
            <a:pPr marL="342900" indent="-342900" defTabSz="257175" fontAlgn="auto">
              <a:spcBef>
                <a:spcPts val="338"/>
              </a:spcBef>
              <a:spcAft>
                <a:spcPts val="0"/>
              </a:spcAft>
              <a:buClr>
                <a:srgbClr val="003399"/>
              </a:buClr>
              <a:buFont typeface="Arial" panose="020B0604020202020204" pitchFamily="34" charset="0"/>
              <a:buChar char="•"/>
              <a:defRPr/>
            </a:pPr>
            <a:r>
              <a:rPr lang="ro-RO" sz="1600" b="1" dirty="0">
                <a:solidFill>
                  <a:srgbClr val="003399"/>
                </a:solidFill>
                <a:latin typeface="+mn-lt"/>
                <a:cs typeface="+mn-cs"/>
              </a:rPr>
              <a:t>Îmbunătățirea conformității în materie de SSM</a:t>
            </a:r>
          </a:p>
          <a:p>
            <a:pPr marL="342900" indent="-342900" defTabSz="257175" fontAlgn="auto">
              <a:spcBef>
                <a:spcPts val="338"/>
              </a:spcBef>
              <a:spcAft>
                <a:spcPts val="0"/>
              </a:spcAft>
              <a:buClr>
                <a:srgbClr val="003399"/>
              </a:buClr>
              <a:buFont typeface="Arial" panose="020B0604020202020204" pitchFamily="34" charset="0"/>
              <a:buChar char="•"/>
              <a:defRPr/>
            </a:pPr>
            <a:r>
              <a:rPr lang="ro-RO" sz="1600" b="1" dirty="0">
                <a:solidFill>
                  <a:srgbClr val="003399"/>
                </a:solidFill>
                <a:latin typeface="+mn-lt"/>
                <a:cs typeface="+mn-cs"/>
              </a:rPr>
              <a:t>Luarea de decizii în cunoștință de cauză</a:t>
            </a:r>
          </a:p>
          <a:p>
            <a:pPr marL="342900" indent="-342900" defTabSz="257175" fontAlgn="auto">
              <a:spcBef>
                <a:spcPts val="338"/>
              </a:spcBef>
              <a:spcAft>
                <a:spcPts val="0"/>
              </a:spcAft>
              <a:buClr>
                <a:srgbClr val="003399"/>
              </a:buClr>
              <a:buFont typeface="Arial" panose="020B0604020202020204" pitchFamily="34" charset="0"/>
              <a:buChar char="•"/>
              <a:defRPr/>
            </a:pPr>
            <a:r>
              <a:rPr lang="ro-RO" sz="1600" b="1" dirty="0">
                <a:solidFill>
                  <a:srgbClr val="003399"/>
                </a:solidFill>
                <a:latin typeface="+mn-lt"/>
                <a:cs typeface="+mn-cs"/>
              </a:rPr>
              <a:t>Punerea în aplicare eficientă</a:t>
            </a:r>
          </a:p>
          <a:p>
            <a:pPr marL="342900" indent="-342900" defTabSz="257175" fontAlgn="auto">
              <a:spcBef>
                <a:spcPts val="338"/>
              </a:spcBef>
              <a:spcAft>
                <a:spcPts val="0"/>
              </a:spcAft>
              <a:buClr>
                <a:srgbClr val="003399"/>
              </a:buClr>
              <a:buFont typeface="Arial" panose="020B0604020202020204" pitchFamily="34" charset="0"/>
              <a:buChar char="•"/>
              <a:defRPr/>
            </a:pPr>
            <a:r>
              <a:rPr lang="ro-RO" sz="1600" b="1" dirty="0">
                <a:solidFill>
                  <a:srgbClr val="003399"/>
                </a:solidFill>
                <a:latin typeface="+mn-lt"/>
                <a:cs typeface="+mn-cs"/>
              </a:rPr>
              <a:t>Creșterea oportunităților de formare în mediul virtual</a:t>
            </a:r>
          </a:p>
          <a:p>
            <a:endParaRPr lang="en-US" b="1" dirty="0">
              <a:solidFill>
                <a:srgbClr val="003399"/>
              </a:solidFill>
            </a:endParaRPr>
          </a:p>
          <a:p>
            <a:pPr>
              <a:spcBef>
                <a:spcPts val="450"/>
              </a:spcBef>
              <a:buClr>
                <a:srgbClr val="003399"/>
              </a:buClr>
            </a:pPr>
            <a:r>
              <a:rPr lang="ro-RO" sz="1800" b="1" dirty="0">
                <a:solidFill>
                  <a:srgbClr val="ACC700"/>
                </a:solidFill>
              </a:rPr>
              <a:t>RISCURI ȘI PROVOCĂRI</a:t>
            </a:r>
          </a:p>
          <a:p>
            <a:pPr marL="342900" indent="-342900" defTabSz="257175" fontAlgn="auto">
              <a:spcBef>
                <a:spcPts val="338"/>
              </a:spcBef>
              <a:spcAft>
                <a:spcPts val="0"/>
              </a:spcAft>
              <a:buClr>
                <a:srgbClr val="003399"/>
              </a:buClr>
              <a:buFont typeface="Arial" panose="020B0604020202020204" pitchFamily="34" charset="0"/>
              <a:buChar char="•"/>
              <a:defRPr/>
            </a:pPr>
            <a:r>
              <a:rPr lang="ro-RO" sz="1600" b="1" dirty="0">
                <a:solidFill>
                  <a:srgbClr val="003399"/>
                </a:solidFill>
                <a:latin typeface="+mn-lt"/>
                <a:cs typeface="+mn-cs"/>
              </a:rPr>
              <a:t>Inexactități sau interpretări eronate ale datelor</a:t>
            </a:r>
          </a:p>
          <a:p>
            <a:pPr marL="342900" indent="-342900" defTabSz="257175" fontAlgn="auto">
              <a:spcBef>
                <a:spcPts val="338"/>
              </a:spcBef>
              <a:spcAft>
                <a:spcPts val="0"/>
              </a:spcAft>
              <a:buClr>
                <a:srgbClr val="003399"/>
              </a:buClr>
              <a:buFont typeface="Arial" panose="020B0604020202020204" pitchFamily="34" charset="0"/>
              <a:buChar char="•"/>
              <a:defRPr/>
            </a:pPr>
            <a:r>
              <a:rPr lang="ro-RO" sz="1600" b="1" dirty="0">
                <a:solidFill>
                  <a:srgbClr val="003399"/>
                </a:solidFill>
                <a:latin typeface="+mn-lt"/>
                <a:cs typeface="+mn-cs"/>
              </a:rPr>
              <a:t>Dependența excesivă de tehnologie</a:t>
            </a:r>
          </a:p>
          <a:p>
            <a:pPr marL="342900" indent="-342900" defTabSz="257175" fontAlgn="auto">
              <a:spcBef>
                <a:spcPts val="338"/>
              </a:spcBef>
              <a:spcAft>
                <a:spcPts val="0"/>
              </a:spcAft>
              <a:buClr>
                <a:srgbClr val="003399"/>
              </a:buClr>
              <a:buFont typeface="Arial" panose="020B0604020202020204" pitchFamily="34" charset="0"/>
              <a:buChar char="•"/>
              <a:defRPr/>
            </a:pPr>
            <a:r>
              <a:rPr lang="ro-RO" sz="1600" b="1" dirty="0">
                <a:solidFill>
                  <a:srgbClr val="003399"/>
                </a:solidFill>
                <a:latin typeface="+mn-lt"/>
                <a:cs typeface="+mn-cs"/>
              </a:rPr>
              <a:t>Pierderea controlului asupra sarcinilor de lucru</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539750" y="147638"/>
            <a:ext cx="7632700" cy="369887"/>
          </a:xfrm>
        </p:spPr>
        <p:txBody>
          <a:bodyPr lIns="0" tIns="0" rIns="0" bIns="0">
            <a:spAutoFit/>
          </a:bodyPr>
          <a:lstStyle/>
          <a:p>
            <a:pPr eaLnBrk="1" hangingPunct="1"/>
            <a:r>
              <a:rPr lang="ro-RO" sz="2400">
                <a:solidFill>
                  <a:schemeClr val="accent1"/>
                </a:solidFill>
                <a:cs typeface="Trebuchet MS" pitchFamily="34" charset="0"/>
              </a:rPr>
              <a:t>Prevenirea riscurilor</a:t>
            </a:r>
          </a:p>
        </p:txBody>
      </p:sp>
      <p:sp>
        <p:nvSpPr>
          <p:cNvPr id="2" name="TextBox 1"/>
          <p:cNvSpPr txBox="1"/>
          <p:nvPr/>
        </p:nvSpPr>
        <p:spPr>
          <a:xfrm>
            <a:off x="446713" y="815188"/>
            <a:ext cx="7559675" cy="2554545"/>
          </a:xfrm>
          <a:prstGeom prst="rect">
            <a:avLst/>
          </a:prstGeom>
          <a:noFill/>
        </p:spPr>
        <p:txBody>
          <a:bodyPr>
            <a:spAutoFit/>
          </a:bodyPr>
          <a:lstStyle/>
          <a:p>
            <a:pPr marL="285750" indent="-285750" fontAlgn="auto">
              <a:spcBef>
                <a:spcPts val="0"/>
              </a:spcBef>
              <a:spcAft>
                <a:spcPts val="0"/>
              </a:spcAft>
              <a:buFont typeface="Arial" panose="020B0604020202020204" pitchFamily="34" charset="0"/>
              <a:buChar char="•"/>
              <a:defRPr/>
            </a:pPr>
            <a:r>
              <a:rPr lang="ro-RO" sz="1600" b="1" dirty="0">
                <a:solidFill>
                  <a:schemeClr val="accent1"/>
                </a:solidFill>
                <a:latin typeface="+mn-lt"/>
                <a:cs typeface="+mn-cs"/>
              </a:rPr>
              <a:t>Abordare centrată pe factorul uman </a:t>
            </a:r>
          </a:p>
          <a:p>
            <a:pPr fontAlgn="auto">
              <a:spcBef>
                <a:spcPts val="0"/>
              </a:spcBef>
              <a:spcAft>
                <a:spcPts val="0"/>
              </a:spcAft>
              <a:defRPr/>
            </a:pPr>
            <a:endParaRPr lang="el-GR" sz="1600" b="1" dirty="0">
              <a:solidFill>
                <a:schemeClr val="accent1"/>
              </a:solidFill>
              <a:latin typeface="+mn-lt"/>
              <a:cs typeface="+mn-cs"/>
            </a:endParaRPr>
          </a:p>
          <a:p>
            <a:pPr marL="285750" indent="-285750" fontAlgn="auto">
              <a:spcBef>
                <a:spcPts val="0"/>
              </a:spcBef>
              <a:spcAft>
                <a:spcPts val="0"/>
              </a:spcAft>
              <a:buFont typeface="Arial" panose="020B0604020202020204" pitchFamily="34" charset="0"/>
              <a:buChar char="•"/>
              <a:defRPr/>
            </a:pPr>
            <a:r>
              <a:rPr lang="ro-RO" sz="1600" b="1" dirty="0">
                <a:solidFill>
                  <a:schemeClr val="accent1"/>
                </a:solidFill>
                <a:latin typeface="+mn-lt"/>
                <a:cs typeface="+mn-cs"/>
              </a:rPr>
              <a:t>Accesul egal la informații al tuturor părților interesate</a:t>
            </a:r>
          </a:p>
          <a:p>
            <a:pPr fontAlgn="auto">
              <a:spcBef>
                <a:spcPts val="0"/>
              </a:spcBef>
              <a:spcAft>
                <a:spcPts val="0"/>
              </a:spcAft>
              <a:defRPr/>
            </a:pPr>
            <a:endParaRPr lang="el-GR" sz="1600" b="1" dirty="0">
              <a:solidFill>
                <a:schemeClr val="accent1"/>
              </a:solidFill>
              <a:latin typeface="+mn-lt"/>
              <a:cs typeface="+mn-cs"/>
            </a:endParaRPr>
          </a:p>
          <a:p>
            <a:pPr marL="285750" indent="-285750" fontAlgn="auto">
              <a:spcBef>
                <a:spcPts val="0"/>
              </a:spcBef>
              <a:spcAft>
                <a:spcPts val="0"/>
              </a:spcAft>
              <a:buFont typeface="Arial" panose="020B0604020202020204" pitchFamily="34" charset="0"/>
              <a:buChar char="•"/>
              <a:defRPr/>
            </a:pPr>
            <a:r>
              <a:rPr lang="ro-RO" sz="1600" b="1" dirty="0">
                <a:solidFill>
                  <a:schemeClr val="accent1"/>
                </a:solidFill>
                <a:latin typeface="+mn-lt"/>
                <a:cs typeface="+mn-cs"/>
              </a:rPr>
              <a:t>Consultarea/participarea lucrătorilor la dezvoltarea, punerea în aplicare și utilizarea tehnologiilor și sistemelor digitale </a:t>
            </a:r>
          </a:p>
          <a:p>
            <a:pPr marL="285750" indent="-285750" fontAlgn="auto">
              <a:spcBef>
                <a:spcPts val="0"/>
              </a:spcBef>
              <a:spcAft>
                <a:spcPts val="0"/>
              </a:spcAft>
              <a:buFont typeface="Arial" panose="020B0604020202020204" pitchFamily="34" charset="0"/>
              <a:buChar char="•"/>
              <a:defRPr/>
            </a:pPr>
            <a:endParaRPr lang="el-GR" sz="1600" b="1" dirty="0">
              <a:solidFill>
                <a:schemeClr val="accent1"/>
              </a:solidFill>
              <a:latin typeface="+mn-lt"/>
              <a:cs typeface="+mn-cs"/>
            </a:endParaRPr>
          </a:p>
          <a:p>
            <a:pPr marL="285750" indent="-285750" fontAlgn="auto">
              <a:spcBef>
                <a:spcPts val="0"/>
              </a:spcBef>
              <a:spcAft>
                <a:spcPts val="0"/>
              </a:spcAft>
              <a:buFont typeface="Arial" panose="020B0604020202020204" pitchFamily="34" charset="0"/>
              <a:buChar char="•"/>
              <a:defRPr/>
            </a:pPr>
            <a:r>
              <a:rPr lang="ro-RO" sz="1600" b="1" dirty="0">
                <a:solidFill>
                  <a:schemeClr val="accent1"/>
                </a:solidFill>
                <a:latin typeface="+mn-lt"/>
                <a:cs typeface="+mn-cs"/>
              </a:rPr>
              <a:t>Transparența privind modul în care funcționează un instrument digital </a:t>
            </a:r>
          </a:p>
          <a:p>
            <a:pPr marL="285750" indent="-285750" fontAlgn="auto">
              <a:spcBef>
                <a:spcPts val="0"/>
              </a:spcBef>
              <a:spcAft>
                <a:spcPts val="0"/>
              </a:spcAft>
              <a:buFont typeface="Arial" panose="020B0604020202020204" pitchFamily="34" charset="0"/>
              <a:buChar char="•"/>
              <a:defRPr/>
            </a:pPr>
            <a:endParaRPr lang="el-GR" sz="1600" b="1" dirty="0">
              <a:solidFill>
                <a:schemeClr val="accent1"/>
              </a:solidFill>
              <a:latin typeface="+mn-lt"/>
              <a:cs typeface="+mn-cs"/>
            </a:endParaRPr>
          </a:p>
          <a:p>
            <a:pPr marL="285750" indent="-285750" fontAlgn="auto">
              <a:spcBef>
                <a:spcPts val="0"/>
              </a:spcBef>
              <a:spcAft>
                <a:spcPts val="0"/>
              </a:spcAft>
              <a:buFont typeface="Arial" panose="020B0604020202020204" pitchFamily="34" charset="0"/>
              <a:buChar char="•"/>
              <a:defRPr/>
            </a:pPr>
            <a:r>
              <a:rPr lang="ro-RO" sz="1600" b="1" dirty="0">
                <a:solidFill>
                  <a:schemeClr val="accent1"/>
                </a:solidFill>
                <a:latin typeface="+mn-lt"/>
                <a:cs typeface="+mn-cs"/>
              </a:rPr>
              <a:t>Abordarea holistică a evaluării tehnologiilor și sistemelor digitale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3" cstate="print">
            <a:alphaModFix amt="30000"/>
          </a:blip>
          <a:stretch>
            <a:fillRect/>
          </a:stretch>
        </p:blipFill>
        <p:spPr>
          <a:xfrm>
            <a:off x="651301" y="771550"/>
            <a:ext cx="7272610" cy="3863506"/>
          </a:xfrm>
          <a:prstGeom prst="rect">
            <a:avLst/>
          </a:prstGeom>
          <a:effectLst>
            <a:softEdge rad="0"/>
          </a:effectLst>
        </p:spPr>
      </p:pic>
      <p:sp>
        <p:nvSpPr>
          <p:cNvPr id="56322" name="Title 1"/>
          <p:cNvSpPr>
            <a:spLocks noGrp="1"/>
          </p:cNvSpPr>
          <p:nvPr>
            <p:ph type="title"/>
          </p:nvPr>
        </p:nvSpPr>
        <p:spPr>
          <a:xfrm>
            <a:off x="539750" y="128588"/>
            <a:ext cx="7415213" cy="369887"/>
          </a:xfrm>
        </p:spPr>
        <p:txBody>
          <a:bodyPr lIns="0" tIns="0" rIns="0" bIns="0">
            <a:spAutoFit/>
          </a:bodyPr>
          <a:lstStyle/>
          <a:p>
            <a:pPr eaLnBrk="1" hangingPunct="1"/>
            <a:r>
              <a:rPr lang="ro-RO" sz="2400">
                <a:cs typeface="Trebuchet MS" pitchFamily="34" charset="0"/>
              </a:rPr>
              <a:t>EU-OSHA și partenerii campaniei</a:t>
            </a:r>
          </a:p>
        </p:txBody>
      </p:sp>
      <p:grpSp>
        <p:nvGrpSpPr>
          <p:cNvPr id="56323" name="Gruppo 92"/>
          <p:cNvGrpSpPr>
            <a:grpSpLocks/>
          </p:cNvGrpSpPr>
          <p:nvPr/>
        </p:nvGrpSpPr>
        <p:grpSpPr bwMode="auto">
          <a:xfrm>
            <a:off x="484188" y="1127125"/>
            <a:ext cx="7943307" cy="3070225"/>
            <a:chOff x="523156" y="1121555"/>
            <a:chExt cx="7943447" cy="3069360"/>
          </a:xfrm>
        </p:grpSpPr>
        <p:sp>
          <p:nvSpPr>
            <p:cNvPr id="56326" name="CasellaDiTesto 12"/>
            <p:cNvSpPr>
              <a:spLocks noChangeArrowheads="1"/>
            </p:cNvSpPr>
            <p:nvPr/>
          </p:nvSpPr>
          <p:spPr bwMode="auto">
            <a:xfrm>
              <a:off x="523156" y="3113053"/>
              <a:ext cx="2809223" cy="340270"/>
            </a:xfrm>
            <a:prstGeom prst="roundRect">
              <a:avLst>
                <a:gd name="adj" fmla="val 50000"/>
              </a:avLst>
            </a:prstGeom>
            <a:solidFill>
              <a:srgbClr val="ACC700">
                <a:alpha val="39999"/>
              </a:srgbClr>
            </a:solidFill>
            <a:ln w="9525">
              <a:noFill/>
              <a:round/>
              <a:headEnd/>
              <a:tailEnd/>
            </a:ln>
          </p:spPr>
          <p:txBody>
            <a:bodyPr lIns="108000" tIns="36000" rIns="108000" bIns="36000" anchor="ctr">
              <a:spAutoFit/>
            </a:bodyPr>
            <a:lstStyle/>
            <a:p>
              <a:pPr marL="0" lvl="1"/>
              <a:r>
                <a:rPr lang="ro-RO" sz="1100" b="1" dirty="0">
                  <a:solidFill>
                    <a:schemeClr val="tx2"/>
                  </a:solidFill>
                  <a:hlinkClick r:id="rId4"/>
                </a:rPr>
                <a:t>PARTENERI OFICIALI AI CAMPANIEI</a:t>
              </a:r>
              <a:endParaRPr lang="ro-RO" sz="1100" b="1" dirty="0">
                <a:solidFill>
                  <a:schemeClr val="tx2"/>
                </a:solidFill>
                <a:hlinkClick r:id="rId5"/>
              </a:endParaRPr>
            </a:p>
          </p:txBody>
        </p:sp>
        <p:sp>
          <p:nvSpPr>
            <p:cNvPr id="56327" name="CasellaDiTesto 11"/>
            <p:cNvSpPr>
              <a:spLocks noChangeArrowheads="1"/>
            </p:cNvSpPr>
            <p:nvPr/>
          </p:nvSpPr>
          <p:spPr bwMode="auto">
            <a:xfrm>
              <a:off x="5360242" y="1121555"/>
              <a:ext cx="2505952" cy="340270"/>
            </a:xfrm>
            <a:prstGeom prst="roundRect">
              <a:avLst>
                <a:gd name="adj" fmla="val 50000"/>
              </a:avLst>
            </a:prstGeom>
            <a:solidFill>
              <a:srgbClr val="ACC700">
                <a:alpha val="39999"/>
              </a:srgbClr>
            </a:solidFill>
            <a:ln w="9525">
              <a:noFill/>
              <a:round/>
              <a:headEnd/>
              <a:tailEnd/>
            </a:ln>
          </p:spPr>
          <p:txBody>
            <a:bodyPr wrap="none" lIns="108000" tIns="36000" rIns="108000" bIns="36000" anchor="ctr">
              <a:spAutoFit/>
            </a:bodyPr>
            <a:lstStyle/>
            <a:p>
              <a:pPr marL="0" lvl="1"/>
              <a:r>
                <a:rPr lang="ro-RO" sz="1100" b="1" dirty="0">
                  <a:solidFill>
                    <a:schemeClr val="tx2"/>
                  </a:solidFill>
                  <a:hlinkClick r:id="rId6"/>
                </a:rPr>
                <a:t>PARTENERI SOCIALI EUROPENI</a:t>
              </a:r>
            </a:p>
          </p:txBody>
        </p:sp>
        <p:sp>
          <p:nvSpPr>
            <p:cNvPr id="56328" name="CasellaDiTesto 14"/>
            <p:cNvSpPr>
              <a:spLocks noChangeArrowheads="1"/>
            </p:cNvSpPr>
            <p:nvPr/>
          </p:nvSpPr>
          <p:spPr bwMode="auto">
            <a:xfrm>
              <a:off x="1489736" y="1188731"/>
              <a:ext cx="3339404" cy="340270"/>
            </a:xfrm>
            <a:prstGeom prst="roundRect">
              <a:avLst>
                <a:gd name="adj" fmla="val 50000"/>
              </a:avLst>
            </a:prstGeom>
            <a:solidFill>
              <a:srgbClr val="ACC700">
                <a:alpha val="39999"/>
              </a:srgbClr>
            </a:solidFill>
            <a:ln w="9525">
              <a:noFill/>
              <a:round/>
              <a:headEnd/>
              <a:tailEnd/>
            </a:ln>
          </p:spPr>
          <p:txBody>
            <a:bodyPr lIns="108000" tIns="36000" rIns="108000" bIns="36000" anchor="ctr">
              <a:spAutoFit/>
            </a:bodyPr>
            <a:lstStyle/>
            <a:p>
              <a:pPr marL="0" lvl="1"/>
              <a:r>
                <a:rPr lang="ro-RO" sz="1100" b="1" dirty="0">
                  <a:solidFill>
                    <a:schemeClr val="tx2"/>
                  </a:solidFill>
                  <a:hlinkClick r:id="rId7"/>
                </a:rPr>
                <a:t>REȚEAUA ÎNTREPRINDERILOR EUROPENE</a:t>
              </a:r>
              <a:endParaRPr lang="ro-RO" sz="1100" b="1" dirty="0">
                <a:solidFill>
                  <a:schemeClr val="tx2"/>
                </a:solidFill>
                <a:hlinkClick r:id="rId8"/>
              </a:endParaRPr>
            </a:p>
          </p:txBody>
        </p:sp>
        <p:sp>
          <p:nvSpPr>
            <p:cNvPr id="56329" name="CasellaDiTesto 13"/>
            <p:cNvSpPr>
              <a:spLocks noChangeArrowheads="1"/>
            </p:cNvSpPr>
            <p:nvPr/>
          </p:nvSpPr>
          <p:spPr bwMode="auto">
            <a:xfrm>
              <a:off x="6846768" y="3812808"/>
              <a:ext cx="1619835" cy="340174"/>
            </a:xfrm>
            <a:prstGeom prst="roundRect">
              <a:avLst>
                <a:gd name="adj" fmla="val 50000"/>
              </a:avLst>
            </a:prstGeom>
            <a:solidFill>
              <a:srgbClr val="ACC700">
                <a:alpha val="39999"/>
              </a:srgbClr>
            </a:solidFill>
            <a:ln w="9525">
              <a:noFill/>
              <a:round/>
              <a:headEnd/>
              <a:tailEnd/>
            </a:ln>
          </p:spPr>
          <p:txBody>
            <a:bodyPr wrap="none" lIns="108000" tIns="36000" rIns="108000" bIns="36000" anchor="ctr">
              <a:spAutoFit/>
            </a:bodyPr>
            <a:lstStyle/>
            <a:p>
              <a:pPr marL="0" lvl="1"/>
              <a:r>
                <a:rPr lang="ro-RO" sz="1100" b="1" dirty="0">
                  <a:solidFill>
                    <a:schemeClr val="tx2"/>
                  </a:solidFill>
                  <a:hlinkClick r:id="rId9"/>
                </a:rPr>
                <a:t>PARTENERI MEDIA</a:t>
              </a:r>
              <a:endParaRPr lang="ro-RO" sz="1100" b="1" dirty="0">
                <a:solidFill>
                  <a:schemeClr val="tx2"/>
                </a:solidFill>
                <a:hlinkClick r:id="rId10"/>
              </a:endParaRPr>
            </a:p>
          </p:txBody>
        </p:sp>
        <p:sp>
          <p:nvSpPr>
            <p:cNvPr id="56330" name="CasellaDiTesto 16"/>
            <p:cNvSpPr>
              <a:spLocks noChangeArrowheads="1"/>
            </p:cNvSpPr>
            <p:nvPr/>
          </p:nvSpPr>
          <p:spPr bwMode="auto">
            <a:xfrm>
              <a:off x="6473745" y="3033277"/>
              <a:ext cx="1575738" cy="340174"/>
            </a:xfrm>
            <a:prstGeom prst="roundRect">
              <a:avLst>
                <a:gd name="adj" fmla="val 50000"/>
              </a:avLst>
            </a:prstGeom>
            <a:solidFill>
              <a:srgbClr val="ACC700">
                <a:alpha val="39999"/>
              </a:srgbClr>
            </a:solidFill>
            <a:ln w="9525">
              <a:noFill/>
              <a:round/>
              <a:headEnd/>
              <a:tailEnd/>
            </a:ln>
          </p:spPr>
          <p:txBody>
            <a:bodyPr wrap="none" lIns="108000" tIns="36000" rIns="108000" bIns="36000" anchor="ctr">
              <a:spAutoFit/>
            </a:bodyPr>
            <a:lstStyle/>
            <a:p>
              <a:pPr marL="0" lvl="1"/>
              <a:r>
                <a:rPr lang="ro-RO" sz="1100" b="1" dirty="0">
                  <a:solidFill>
                    <a:schemeClr val="tx2"/>
                  </a:solidFill>
                  <a:hlinkClick r:id="rId11"/>
                </a:rPr>
                <a:t>INSTITUȚII ALE UE</a:t>
              </a:r>
              <a:endParaRPr lang="ro-RO" sz="1100" b="1" dirty="0">
                <a:solidFill>
                  <a:schemeClr val="tx2"/>
                </a:solidFill>
                <a:hlinkClick r:id="rId12"/>
              </a:endParaRPr>
            </a:p>
          </p:txBody>
        </p:sp>
        <p:sp>
          <p:nvSpPr>
            <p:cNvPr id="9" name="CasellaDiTesto 8"/>
            <p:cNvSpPr txBox="1"/>
            <p:nvPr/>
          </p:nvSpPr>
          <p:spPr>
            <a:xfrm>
              <a:off x="3042562" y="3851286"/>
              <a:ext cx="3478274" cy="339629"/>
            </a:xfrm>
            <a:prstGeom prst="roundRect">
              <a:avLst>
                <a:gd name="adj" fmla="val 50000"/>
              </a:avLst>
            </a:prstGeom>
            <a:solidFill>
              <a:srgbClr val="E64715">
                <a:alpha val="40000"/>
              </a:srgbClr>
            </a:solidFill>
          </p:spPr>
          <p:txBody>
            <a:bodyPr lIns="108000" tIns="36000" rIns="108000" bIns="36000" anchor="ctr">
              <a:spAutoFit/>
            </a:bodyPr>
            <a:lstStyle/>
            <a:p>
              <a:pPr fontAlgn="auto">
                <a:spcBef>
                  <a:spcPts val="0"/>
                </a:spcBef>
                <a:spcAft>
                  <a:spcPts val="0"/>
                </a:spcAft>
                <a:defRPr/>
              </a:pPr>
              <a:r>
                <a:rPr lang="ro-RO" sz="1100" b="1" dirty="0">
                  <a:solidFill>
                    <a:schemeClr val="tx2"/>
                  </a:solidFill>
                  <a:latin typeface="+mj-lt"/>
                  <a:ea typeface="+mj-ea"/>
                  <a:cs typeface="+mn-cs"/>
                  <a:hlinkClick r:id="rId13"/>
                </a:rPr>
                <a:t>PUNCTE FOCALE NAȚIONALE ALE EU-OSHA</a:t>
              </a:r>
              <a:endParaRPr lang="ro-RO" sz="1100" b="1" dirty="0">
                <a:solidFill>
                  <a:schemeClr val="tx2"/>
                </a:solidFill>
                <a:latin typeface="+mj-lt"/>
                <a:ea typeface="+mj-ea"/>
                <a:cs typeface="+mn-cs"/>
                <a:hlinkClick r:id="rId14"/>
              </a:endParaRPr>
            </a:p>
          </p:txBody>
        </p:sp>
        <p:sp>
          <p:nvSpPr>
            <p:cNvPr id="56332" name="CasellaDiTesto 17"/>
            <p:cNvSpPr>
              <a:spLocks noChangeArrowheads="1"/>
            </p:cNvSpPr>
            <p:nvPr/>
          </p:nvSpPr>
          <p:spPr bwMode="auto">
            <a:xfrm>
              <a:off x="843625" y="1968948"/>
              <a:ext cx="1439525" cy="340174"/>
            </a:xfrm>
            <a:prstGeom prst="roundRect">
              <a:avLst>
                <a:gd name="adj" fmla="val 50000"/>
              </a:avLst>
            </a:prstGeom>
            <a:solidFill>
              <a:srgbClr val="ACC700">
                <a:alpha val="39999"/>
              </a:srgbClr>
            </a:solidFill>
            <a:ln w="9525">
              <a:noFill/>
              <a:round/>
              <a:headEnd/>
              <a:tailEnd/>
            </a:ln>
          </p:spPr>
          <p:txBody>
            <a:bodyPr wrap="none" lIns="108000" tIns="36000" rIns="108000" bIns="36000" anchor="ctr">
              <a:spAutoFit/>
            </a:bodyPr>
            <a:lstStyle/>
            <a:p>
              <a:pPr marL="0" lvl="1"/>
              <a:r>
                <a:rPr lang="ro-RO" sz="1100" b="1" dirty="0">
                  <a:solidFill>
                    <a:schemeClr val="tx2"/>
                  </a:solidFill>
                  <a:hlinkClick r:id="rId15"/>
                </a:rPr>
                <a:t>AGENȚII ALE UE</a:t>
              </a:r>
              <a:endParaRPr lang="ro-RO" sz="1100" b="1" dirty="0">
                <a:solidFill>
                  <a:schemeClr val="tx2"/>
                </a:solidFill>
                <a:hlinkClick r:id="rId16"/>
              </a:endParaRPr>
            </a:p>
          </p:txBody>
        </p:sp>
        <p:cxnSp>
          <p:nvCxnSpPr>
            <p:cNvPr id="23" name="Connettore 1 22"/>
            <p:cNvCxnSpPr>
              <a:cxnSpLocks/>
              <a:stCxn id="56329" idx="3"/>
              <a:endCxn id="56328" idx="1"/>
            </p:cNvCxnSpPr>
            <p:nvPr/>
          </p:nvCxnSpPr>
          <p:spPr>
            <a:xfrm flipH="1" flipV="1">
              <a:off x="1489736" y="1358866"/>
              <a:ext cx="6976867" cy="26240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4" name="Connettore 1 23"/>
            <p:cNvCxnSpPr>
              <a:cxnSpLocks/>
              <a:stCxn id="56329" idx="2"/>
              <a:endCxn id="56332" idx="0"/>
            </p:cNvCxnSpPr>
            <p:nvPr/>
          </p:nvCxnSpPr>
          <p:spPr>
            <a:xfrm flipH="1" flipV="1">
              <a:off x="1563387" y="1968948"/>
              <a:ext cx="6093298" cy="218403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7" name="Connettore 1 26"/>
            <p:cNvCxnSpPr>
              <a:cxnSpLocks/>
              <a:stCxn id="56329" idx="2"/>
              <a:endCxn id="9" idx="3"/>
            </p:cNvCxnSpPr>
            <p:nvPr/>
          </p:nvCxnSpPr>
          <p:spPr>
            <a:xfrm flipH="1" flipV="1">
              <a:off x="6520837" y="4021101"/>
              <a:ext cx="1135849" cy="13188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2" name="Connettore 1 31"/>
            <p:cNvCxnSpPr>
              <a:cxnSpLocks/>
              <a:stCxn id="56329" idx="2"/>
              <a:endCxn id="56326" idx="0"/>
            </p:cNvCxnSpPr>
            <p:nvPr/>
          </p:nvCxnSpPr>
          <p:spPr>
            <a:xfrm flipH="1" flipV="1">
              <a:off x="1927768" y="3113053"/>
              <a:ext cx="5728918" cy="10399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7" name="Connettore 1 36"/>
            <p:cNvCxnSpPr>
              <a:cxnSpLocks/>
              <a:stCxn id="56327" idx="2"/>
              <a:endCxn id="56326" idx="0"/>
            </p:cNvCxnSpPr>
            <p:nvPr/>
          </p:nvCxnSpPr>
          <p:spPr>
            <a:xfrm flipH="1">
              <a:off x="1928118" y="1461184"/>
              <a:ext cx="4684795" cy="1652122"/>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0" name="Connettore 1 39"/>
            <p:cNvCxnSpPr>
              <a:cxnSpLocks/>
              <a:stCxn id="56330" idx="1"/>
              <a:endCxn id="56326" idx="0"/>
            </p:cNvCxnSpPr>
            <p:nvPr/>
          </p:nvCxnSpPr>
          <p:spPr>
            <a:xfrm flipH="1" flipV="1">
              <a:off x="1927768" y="3113053"/>
              <a:ext cx="4545977" cy="90312"/>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3" name="Connettore 1 42"/>
            <p:cNvCxnSpPr>
              <a:cxnSpLocks/>
              <a:stCxn id="56328" idx="1"/>
              <a:endCxn id="56326" idx="0"/>
            </p:cNvCxnSpPr>
            <p:nvPr/>
          </p:nvCxnSpPr>
          <p:spPr>
            <a:xfrm>
              <a:off x="1489960" y="1359613"/>
              <a:ext cx="438158" cy="175369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6" name="Connettore 1 45"/>
            <p:cNvCxnSpPr>
              <a:cxnSpLocks/>
              <a:stCxn id="56327" idx="1"/>
              <a:endCxn id="56329" idx="3"/>
            </p:cNvCxnSpPr>
            <p:nvPr/>
          </p:nvCxnSpPr>
          <p:spPr>
            <a:xfrm>
              <a:off x="5360242" y="1291690"/>
              <a:ext cx="3106361" cy="269120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9" name="Connettore 1 48"/>
            <p:cNvCxnSpPr>
              <a:cxnSpLocks/>
              <a:stCxn id="56327" idx="1"/>
              <a:endCxn id="56332" idx="3"/>
            </p:cNvCxnSpPr>
            <p:nvPr/>
          </p:nvCxnSpPr>
          <p:spPr>
            <a:xfrm flipH="1">
              <a:off x="2283150" y="1291690"/>
              <a:ext cx="3077092" cy="84734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3" name="Connettore 1 52"/>
            <p:cNvCxnSpPr>
              <a:cxnSpLocks/>
              <a:stCxn id="56332" idx="2"/>
              <a:endCxn id="9" idx="0"/>
            </p:cNvCxnSpPr>
            <p:nvPr/>
          </p:nvCxnSpPr>
          <p:spPr>
            <a:xfrm>
              <a:off x="1563387" y="2309122"/>
              <a:ext cx="3218313" cy="1542163"/>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6" name="Connettore 1 55"/>
            <p:cNvCxnSpPr>
              <a:cxnSpLocks/>
              <a:stCxn id="9" idx="3"/>
              <a:endCxn id="56326" idx="0"/>
            </p:cNvCxnSpPr>
            <p:nvPr/>
          </p:nvCxnSpPr>
          <p:spPr>
            <a:xfrm flipH="1" flipV="1">
              <a:off x="1928118" y="3113307"/>
              <a:ext cx="4592719" cy="90779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3" name="Connettore 1 62"/>
            <p:cNvCxnSpPr>
              <a:cxnSpLocks/>
              <a:stCxn id="56327" idx="2"/>
              <a:endCxn id="56330" idx="0"/>
            </p:cNvCxnSpPr>
            <p:nvPr/>
          </p:nvCxnSpPr>
          <p:spPr>
            <a:xfrm>
              <a:off x="6613218" y="1461825"/>
              <a:ext cx="648395" cy="1571452"/>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6" name="Connettore 1 65"/>
            <p:cNvCxnSpPr>
              <a:cxnSpLocks/>
              <a:stCxn id="56330" idx="2"/>
              <a:endCxn id="56328" idx="0"/>
            </p:cNvCxnSpPr>
            <p:nvPr/>
          </p:nvCxnSpPr>
          <p:spPr>
            <a:xfrm flipH="1" flipV="1">
              <a:off x="3159438" y="1188731"/>
              <a:ext cx="4102175" cy="218472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2" name="Connettore 1 71"/>
            <p:cNvCxnSpPr>
              <a:cxnSpLocks/>
              <a:stCxn id="56330" idx="1"/>
              <a:endCxn id="56332" idx="3"/>
            </p:cNvCxnSpPr>
            <p:nvPr/>
          </p:nvCxnSpPr>
          <p:spPr>
            <a:xfrm flipH="1" flipV="1">
              <a:off x="2283150" y="2139035"/>
              <a:ext cx="4190595" cy="10643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5" name="Connettore 1 74"/>
            <p:cNvCxnSpPr>
              <a:cxnSpLocks/>
              <a:stCxn id="56328" idx="1"/>
              <a:endCxn id="9" idx="3"/>
            </p:cNvCxnSpPr>
            <p:nvPr/>
          </p:nvCxnSpPr>
          <p:spPr>
            <a:xfrm>
              <a:off x="1489960" y="1359613"/>
              <a:ext cx="5030876" cy="266148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0" name="Connettore 1 79"/>
            <p:cNvCxnSpPr>
              <a:cxnSpLocks/>
              <a:stCxn id="56330" idx="1"/>
              <a:endCxn id="9" idx="3"/>
            </p:cNvCxnSpPr>
            <p:nvPr/>
          </p:nvCxnSpPr>
          <p:spPr>
            <a:xfrm>
              <a:off x="6473745" y="3203364"/>
              <a:ext cx="47092" cy="81773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3" name="Connettore 1 82"/>
            <p:cNvCxnSpPr>
              <a:cxnSpLocks/>
              <a:stCxn id="56327" idx="2"/>
              <a:endCxn id="9" idx="3"/>
            </p:cNvCxnSpPr>
            <p:nvPr/>
          </p:nvCxnSpPr>
          <p:spPr>
            <a:xfrm flipH="1">
              <a:off x="6520836" y="1461184"/>
              <a:ext cx="92077" cy="255991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7" name="Connettore 1 86"/>
            <p:cNvCxnSpPr>
              <a:cxnSpLocks/>
              <a:stCxn id="56332" idx="3"/>
              <a:endCxn id="56328" idx="1"/>
            </p:cNvCxnSpPr>
            <p:nvPr/>
          </p:nvCxnSpPr>
          <p:spPr>
            <a:xfrm flipH="1" flipV="1">
              <a:off x="1489736" y="1358866"/>
              <a:ext cx="793414" cy="78016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90" name="Connettore 1 89"/>
            <p:cNvCxnSpPr>
              <a:cxnSpLocks/>
              <a:stCxn id="56329" idx="3"/>
              <a:endCxn id="56330" idx="1"/>
            </p:cNvCxnSpPr>
            <p:nvPr/>
          </p:nvCxnSpPr>
          <p:spPr>
            <a:xfrm flipH="1" flipV="1">
              <a:off x="6473745" y="3203364"/>
              <a:ext cx="1992858" cy="77953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grpSp>
      <p:sp>
        <p:nvSpPr>
          <p:cNvPr id="33" name="CasellaDiTesto 16">
            <a:extLst>
              <a:ext uri="{FF2B5EF4-FFF2-40B4-BE49-F238E27FC236}">
                <a16:creationId xmlns:a16="http://schemas.microsoft.com/office/drawing/2014/main" id="{2C75F242-8008-4252-940E-10BE60B1C113}"/>
              </a:ext>
            </a:extLst>
          </p:cNvPr>
          <p:cNvSpPr txBox="1"/>
          <p:nvPr/>
        </p:nvSpPr>
        <p:spPr>
          <a:xfrm>
            <a:off x="6082673" y="2121899"/>
            <a:ext cx="1941104"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en-GB" sz="1100" b="1" dirty="0">
                <a:solidFill>
                  <a:schemeClr val="tx2"/>
                </a:solidFill>
                <a:hlinkClick r:id="rId17"/>
              </a:rPr>
              <a:t>AMBASADORII SSMEFP</a:t>
            </a:r>
            <a:endParaRPr lang="en-GB" sz="1100" b="1" dirty="0">
              <a:solidFill>
                <a:schemeClr val="tx2"/>
              </a:solidFill>
            </a:endParaRPr>
          </a:p>
        </p:txBody>
      </p:sp>
      <p:pic>
        <p:nvPicPr>
          <p:cNvPr id="3" name="Picture 2" descr="Blue text on a black background&#10;&#10;Description automatically generated">
            <a:extLst>
              <a:ext uri="{FF2B5EF4-FFF2-40B4-BE49-F238E27FC236}">
                <a16:creationId xmlns:a16="http://schemas.microsoft.com/office/drawing/2014/main" id="{A3566BF6-12A1-4C01-B5C3-9FFAD660DACB}"/>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349805" y="2200815"/>
            <a:ext cx="3148098" cy="80497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539750" y="-1588"/>
            <a:ext cx="7559675" cy="639763"/>
          </a:xfrm>
        </p:spPr>
        <p:txBody>
          <a:bodyPr lIns="0" tIns="0" rIns="0" bIns="0"/>
          <a:lstStyle/>
          <a:p>
            <a:pPr eaLnBrk="1" hangingPunct="1"/>
            <a:r>
              <a:rPr lang="ro-RO" sz="2400">
                <a:cs typeface="Trebuchet MS" pitchFamily="34" charset="0"/>
              </a:rPr>
              <a:t>Resursele campaniei</a:t>
            </a:r>
          </a:p>
        </p:txBody>
      </p:sp>
      <p:sp>
        <p:nvSpPr>
          <p:cNvPr id="58370" name="TextBox 3"/>
          <p:cNvSpPr txBox="1">
            <a:spLocks noChangeArrowheads="1"/>
          </p:cNvSpPr>
          <p:nvPr/>
        </p:nvSpPr>
        <p:spPr bwMode="auto">
          <a:xfrm>
            <a:off x="279400" y="2460625"/>
            <a:ext cx="1668463" cy="184150"/>
          </a:xfrm>
          <a:prstGeom prst="rect">
            <a:avLst/>
          </a:prstGeom>
          <a:noFill/>
          <a:ln w="9525">
            <a:noFill/>
            <a:miter lim="800000"/>
            <a:headEnd/>
            <a:tailEnd/>
          </a:ln>
        </p:spPr>
        <p:txBody>
          <a:bodyPr lIns="0" tIns="0" rIns="0" bIns="0" anchor="ctr">
            <a:spAutoFit/>
          </a:bodyPr>
          <a:lstStyle/>
          <a:p>
            <a:pPr algn="ctr"/>
            <a:r>
              <a:rPr lang="ro-RO" sz="1200" b="1" dirty="0">
                <a:solidFill>
                  <a:schemeClr val="accent1"/>
                </a:solidFill>
                <a:hlinkClick r:id="rId3"/>
              </a:rPr>
              <a:t>Publicații</a:t>
            </a:r>
            <a:endParaRPr lang="ro-RO" sz="1200" b="1" dirty="0">
              <a:solidFill>
                <a:schemeClr val="accent1"/>
              </a:solidFill>
              <a:hlinkClick r:id="rId4"/>
            </a:endParaRPr>
          </a:p>
        </p:txBody>
      </p:sp>
      <p:sp>
        <p:nvSpPr>
          <p:cNvPr id="58371" name="TextBox 3"/>
          <p:cNvSpPr txBox="1">
            <a:spLocks noChangeArrowheads="1"/>
          </p:cNvSpPr>
          <p:nvPr/>
        </p:nvSpPr>
        <p:spPr bwMode="auto">
          <a:xfrm>
            <a:off x="1973263" y="2460625"/>
            <a:ext cx="1666875" cy="184150"/>
          </a:xfrm>
          <a:prstGeom prst="rect">
            <a:avLst/>
          </a:prstGeom>
          <a:noFill/>
          <a:ln w="9525">
            <a:noFill/>
            <a:miter lim="800000"/>
            <a:headEnd/>
            <a:tailEnd/>
          </a:ln>
        </p:spPr>
        <p:txBody>
          <a:bodyPr lIns="0" tIns="0" rIns="0" bIns="0" anchor="ctr">
            <a:spAutoFit/>
          </a:bodyPr>
          <a:lstStyle/>
          <a:p>
            <a:pPr algn="ctr"/>
            <a:r>
              <a:rPr lang="ro-RO" sz="1200" b="1" dirty="0">
                <a:solidFill>
                  <a:schemeClr val="accent1"/>
                </a:solidFill>
                <a:hlinkClick r:id="rId5"/>
              </a:rPr>
              <a:t>Materiale de campanie</a:t>
            </a:r>
            <a:endParaRPr lang="ro-RO" sz="1200" b="1" dirty="0">
              <a:solidFill>
                <a:schemeClr val="accent1"/>
              </a:solidFill>
              <a:hlinkClick r:id="rId6"/>
            </a:endParaRPr>
          </a:p>
        </p:txBody>
      </p:sp>
      <p:sp>
        <p:nvSpPr>
          <p:cNvPr id="58372" name="TextBox 3"/>
          <p:cNvSpPr txBox="1">
            <a:spLocks noChangeArrowheads="1"/>
          </p:cNvSpPr>
          <p:nvPr/>
        </p:nvSpPr>
        <p:spPr bwMode="auto">
          <a:xfrm>
            <a:off x="3665538" y="2361684"/>
            <a:ext cx="1668462" cy="369332"/>
          </a:xfrm>
          <a:prstGeom prst="rect">
            <a:avLst/>
          </a:prstGeom>
          <a:noFill/>
          <a:ln w="9525">
            <a:noFill/>
            <a:miter lim="800000"/>
            <a:headEnd/>
            <a:tailEnd/>
          </a:ln>
        </p:spPr>
        <p:txBody>
          <a:bodyPr lIns="0" tIns="0" rIns="0" bIns="0" anchor="ctr">
            <a:spAutoFit/>
          </a:bodyPr>
          <a:lstStyle/>
          <a:p>
            <a:pPr algn="ctr"/>
            <a:r>
              <a:rPr lang="ro-RO" sz="1200" b="1" dirty="0">
                <a:solidFill>
                  <a:schemeClr val="accent1"/>
                </a:solidFill>
                <a:hlinkClick r:id="rId7"/>
              </a:rPr>
              <a:t>Setul de instrumente al campaniei</a:t>
            </a:r>
            <a:endParaRPr lang="ro-RO" sz="1200" b="1" dirty="0">
              <a:solidFill>
                <a:schemeClr val="accent1"/>
              </a:solidFill>
              <a:hlinkClick r:id="rId8"/>
            </a:endParaRPr>
          </a:p>
        </p:txBody>
      </p:sp>
      <p:sp>
        <p:nvSpPr>
          <p:cNvPr id="58373" name="TextBox 3"/>
          <p:cNvSpPr txBox="1">
            <a:spLocks noChangeArrowheads="1"/>
          </p:cNvSpPr>
          <p:nvPr/>
        </p:nvSpPr>
        <p:spPr bwMode="auto">
          <a:xfrm>
            <a:off x="7167563" y="2454275"/>
            <a:ext cx="1668462" cy="184150"/>
          </a:xfrm>
          <a:prstGeom prst="rect">
            <a:avLst/>
          </a:prstGeom>
          <a:noFill/>
          <a:ln w="9525">
            <a:noFill/>
            <a:miter lim="800000"/>
            <a:headEnd/>
            <a:tailEnd/>
          </a:ln>
        </p:spPr>
        <p:txBody>
          <a:bodyPr lIns="0" tIns="0" rIns="0" bIns="0" anchor="ctr">
            <a:spAutoFit/>
          </a:bodyPr>
          <a:lstStyle/>
          <a:p>
            <a:pPr algn="ctr"/>
            <a:r>
              <a:rPr lang="ro-RO" sz="1200" b="1" dirty="0">
                <a:solidFill>
                  <a:schemeClr val="accent1"/>
                </a:solidFill>
                <a:hlinkClick r:id="rId9"/>
              </a:rPr>
              <a:t>Filme cu Napo</a:t>
            </a:r>
            <a:endParaRPr lang="ro-RO" sz="1200" b="1" dirty="0">
              <a:solidFill>
                <a:schemeClr val="accent1"/>
              </a:solidFill>
              <a:hlinkClick r:id="rId10"/>
            </a:endParaRPr>
          </a:p>
        </p:txBody>
      </p:sp>
      <p:sp>
        <p:nvSpPr>
          <p:cNvPr id="58375" name="TextBox 3"/>
          <p:cNvSpPr txBox="1">
            <a:spLocks noChangeArrowheads="1"/>
          </p:cNvSpPr>
          <p:nvPr/>
        </p:nvSpPr>
        <p:spPr bwMode="auto">
          <a:xfrm>
            <a:off x="828675" y="4175125"/>
            <a:ext cx="1668463" cy="185738"/>
          </a:xfrm>
          <a:prstGeom prst="rect">
            <a:avLst/>
          </a:prstGeom>
          <a:noFill/>
          <a:ln w="9525">
            <a:noFill/>
            <a:miter lim="800000"/>
            <a:headEnd/>
            <a:tailEnd/>
          </a:ln>
        </p:spPr>
        <p:txBody>
          <a:bodyPr lIns="0" tIns="0" rIns="0" bIns="0" anchor="ctr">
            <a:spAutoFit/>
          </a:bodyPr>
          <a:lstStyle/>
          <a:p>
            <a:pPr algn="ctr"/>
            <a:r>
              <a:rPr lang="ro-RO" sz="1200" b="1" dirty="0">
                <a:solidFill>
                  <a:schemeClr val="accent1"/>
                </a:solidFill>
                <a:hlinkClick r:id="rId11"/>
              </a:rPr>
              <a:t>OSHwiki</a:t>
            </a:r>
            <a:endParaRPr lang="ro-RO" sz="1200" b="1" dirty="0">
              <a:solidFill>
                <a:schemeClr val="accent1"/>
              </a:solidFill>
              <a:hlinkClick r:id="rId12"/>
            </a:endParaRPr>
          </a:p>
        </p:txBody>
      </p:sp>
      <p:sp>
        <p:nvSpPr>
          <p:cNvPr id="67" name="Rettangolo con angoli arrotondati 66">
            <a:hlinkClick r:id="rId13"/>
          </p:cNvPr>
          <p:cNvSpPr/>
          <p:nvPr/>
        </p:nvSpPr>
        <p:spPr>
          <a:xfrm>
            <a:off x="942975" y="3067050"/>
            <a:ext cx="1439863" cy="973138"/>
          </a:xfrm>
          <a:prstGeom prst="rect">
            <a:avLst/>
          </a:prstGeom>
          <a:blipFill>
            <a:blip r:embed="rId14"/>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58377" name="TextBox 3"/>
          <p:cNvSpPr txBox="1">
            <a:spLocks noChangeArrowheads="1"/>
          </p:cNvSpPr>
          <p:nvPr/>
        </p:nvSpPr>
        <p:spPr bwMode="auto">
          <a:xfrm>
            <a:off x="5499100" y="2368034"/>
            <a:ext cx="1668463" cy="369332"/>
          </a:xfrm>
          <a:prstGeom prst="rect">
            <a:avLst/>
          </a:prstGeom>
          <a:noFill/>
          <a:ln w="9525">
            <a:noFill/>
            <a:miter lim="800000"/>
            <a:headEnd/>
            <a:tailEnd/>
          </a:ln>
        </p:spPr>
        <p:txBody>
          <a:bodyPr lIns="0" tIns="0" rIns="0" bIns="0" anchor="ctr">
            <a:spAutoFit/>
          </a:bodyPr>
          <a:lstStyle/>
          <a:p>
            <a:pPr algn="ctr"/>
            <a:r>
              <a:rPr lang="ro-RO" sz="1200" b="1" dirty="0">
                <a:solidFill>
                  <a:schemeClr val="accent1"/>
                </a:solidFill>
                <a:hlinkClick r:id="rId15"/>
              </a:rPr>
              <a:t>Kit pentru platformele de comunicare socială</a:t>
            </a:r>
            <a:endParaRPr lang="ro-RO" sz="1200" b="1" dirty="0">
              <a:solidFill>
                <a:schemeClr val="accent1"/>
              </a:solidFill>
              <a:hlinkClick r:id="rId16"/>
            </a:endParaRPr>
          </a:p>
        </p:txBody>
      </p:sp>
      <p:sp>
        <p:nvSpPr>
          <p:cNvPr id="58378" name="TextBox 3"/>
          <p:cNvSpPr txBox="1">
            <a:spLocks noChangeArrowheads="1"/>
          </p:cNvSpPr>
          <p:nvPr/>
        </p:nvSpPr>
        <p:spPr bwMode="auto">
          <a:xfrm>
            <a:off x="2576513" y="4167188"/>
            <a:ext cx="1666875" cy="184150"/>
          </a:xfrm>
          <a:prstGeom prst="rect">
            <a:avLst/>
          </a:prstGeom>
          <a:noFill/>
          <a:ln w="9525">
            <a:noFill/>
            <a:miter lim="800000"/>
            <a:headEnd/>
            <a:tailEnd/>
          </a:ln>
        </p:spPr>
        <p:txBody>
          <a:bodyPr lIns="0" tIns="0" rIns="0" bIns="0" anchor="ctr">
            <a:spAutoFit/>
          </a:bodyPr>
          <a:lstStyle/>
          <a:p>
            <a:pPr algn="ctr"/>
            <a:r>
              <a:rPr lang="ro-RO" sz="1200" b="1" dirty="0">
                <a:solidFill>
                  <a:schemeClr val="accent1"/>
                </a:solidFill>
                <a:hlinkClick r:id="rId17"/>
              </a:rPr>
              <a:t>Studii de caz</a:t>
            </a:r>
            <a:endParaRPr lang="ro-RO" sz="1200" b="1" dirty="0">
              <a:solidFill>
                <a:schemeClr val="accent1"/>
              </a:solidFill>
              <a:hlinkClick r:id="rId18"/>
            </a:endParaRPr>
          </a:p>
        </p:txBody>
      </p:sp>
      <p:sp>
        <p:nvSpPr>
          <p:cNvPr id="58379" name="TextBox 3"/>
          <p:cNvSpPr txBox="1">
            <a:spLocks noChangeArrowheads="1"/>
          </p:cNvSpPr>
          <p:nvPr/>
        </p:nvSpPr>
        <p:spPr bwMode="auto">
          <a:xfrm>
            <a:off x="4235450" y="4170363"/>
            <a:ext cx="1668463" cy="369887"/>
          </a:xfrm>
          <a:prstGeom prst="rect">
            <a:avLst/>
          </a:prstGeom>
          <a:noFill/>
          <a:ln w="9525">
            <a:noFill/>
            <a:miter lim="800000"/>
            <a:headEnd/>
            <a:tailEnd/>
          </a:ln>
        </p:spPr>
        <p:txBody>
          <a:bodyPr lIns="0" tIns="0" rIns="0" bIns="0" anchor="ctr">
            <a:spAutoFit/>
          </a:bodyPr>
          <a:lstStyle/>
          <a:p>
            <a:pPr algn="ctr"/>
            <a:r>
              <a:rPr lang="ro-RO" sz="1200" b="1" dirty="0">
                <a:solidFill>
                  <a:schemeClr val="accent1"/>
                </a:solidFill>
                <a:hlinkClick r:id="rId19"/>
              </a:rPr>
              <a:t>Legislație și reglementări</a:t>
            </a:r>
            <a:endParaRPr lang="ro-RO" sz="1200" b="1" dirty="0">
              <a:solidFill>
                <a:schemeClr val="accent1"/>
              </a:solidFill>
              <a:hlinkClick r:id="rId20"/>
            </a:endParaRPr>
          </a:p>
        </p:txBody>
      </p:sp>
      <p:sp>
        <p:nvSpPr>
          <p:cNvPr id="76" name="Rettangolo con angoli arrotondati 75">
            <a:hlinkClick r:id="rId21"/>
          </p:cNvPr>
          <p:cNvSpPr/>
          <p:nvPr/>
        </p:nvSpPr>
        <p:spPr>
          <a:xfrm>
            <a:off x="4356100" y="3067050"/>
            <a:ext cx="1439863" cy="973138"/>
          </a:xfrm>
          <a:prstGeom prst="rect">
            <a:avLst/>
          </a:prstGeom>
          <a:blipFill>
            <a:blip r:embed="rId22"/>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800"/>
          </a:p>
        </p:txBody>
      </p:sp>
      <p:pic>
        <p:nvPicPr>
          <p:cNvPr id="58381" name="Picture 18"/>
          <p:cNvPicPr>
            <a:picLocks noChangeAspect="1"/>
          </p:cNvPicPr>
          <p:nvPr/>
        </p:nvPicPr>
        <p:blipFill>
          <a:blip r:embed="rId23"/>
          <a:srcRect/>
          <a:stretch>
            <a:fillRect/>
          </a:stretch>
        </p:blipFill>
        <p:spPr bwMode="auto">
          <a:xfrm>
            <a:off x="2087563" y="1325563"/>
            <a:ext cx="1439862" cy="973137"/>
          </a:xfrm>
          <a:prstGeom prst="rect">
            <a:avLst/>
          </a:prstGeom>
          <a:blipFill dpi="0" rotWithShape="1">
            <a:blip r:embed="rId24"/>
            <a:srcRect/>
            <a:stretch>
              <a:fillRect/>
            </a:stretch>
          </a:blipFill>
          <a:ln w="38100">
            <a:solidFill>
              <a:srgbClr val="ACC700"/>
            </a:solidFill>
            <a:miter lim="800000"/>
            <a:headEnd/>
            <a:tailEnd/>
          </a:ln>
        </p:spPr>
      </p:pic>
      <p:pic>
        <p:nvPicPr>
          <p:cNvPr id="58382" name="Picture 19"/>
          <p:cNvPicPr>
            <a:picLocks noChangeAspect="1"/>
          </p:cNvPicPr>
          <p:nvPr/>
        </p:nvPicPr>
        <p:blipFill>
          <a:blip r:embed="rId25"/>
          <a:srcRect/>
          <a:stretch>
            <a:fillRect/>
          </a:stretch>
        </p:blipFill>
        <p:spPr bwMode="auto">
          <a:xfrm>
            <a:off x="3779838" y="1319213"/>
            <a:ext cx="1441450" cy="973137"/>
          </a:xfrm>
          <a:prstGeom prst="rect">
            <a:avLst/>
          </a:prstGeom>
          <a:blipFill dpi="0" rotWithShape="1">
            <a:blip r:embed="rId26"/>
            <a:srcRect/>
            <a:stretch>
              <a:fillRect/>
            </a:stretch>
          </a:blipFill>
          <a:ln w="38100">
            <a:solidFill>
              <a:srgbClr val="ACC700"/>
            </a:solidFill>
            <a:miter lim="800000"/>
            <a:headEnd/>
            <a:tailEnd/>
          </a:ln>
        </p:spPr>
      </p:pic>
      <p:pic>
        <p:nvPicPr>
          <p:cNvPr id="58383" name="Picture 2"/>
          <p:cNvPicPr>
            <a:picLocks noChangeAspect="1"/>
          </p:cNvPicPr>
          <p:nvPr/>
        </p:nvPicPr>
        <p:blipFill>
          <a:blip r:embed="rId27"/>
          <a:srcRect/>
          <a:stretch>
            <a:fillRect/>
          </a:stretch>
        </p:blipFill>
        <p:spPr bwMode="auto">
          <a:xfrm>
            <a:off x="2700338" y="3068638"/>
            <a:ext cx="1439862" cy="971550"/>
          </a:xfrm>
          <a:prstGeom prst="rect">
            <a:avLst/>
          </a:prstGeom>
          <a:blipFill dpi="0" rotWithShape="1">
            <a:blip r:embed="rId24"/>
            <a:srcRect/>
            <a:stretch>
              <a:fillRect/>
            </a:stretch>
          </a:blipFill>
          <a:ln w="38100">
            <a:solidFill>
              <a:srgbClr val="ACC700"/>
            </a:solidFill>
            <a:miter lim="800000"/>
            <a:headEnd/>
            <a:tailEnd/>
          </a:ln>
        </p:spPr>
      </p:pic>
      <p:pic>
        <p:nvPicPr>
          <p:cNvPr id="58384" name="Picture 3"/>
          <p:cNvPicPr>
            <a:picLocks noChangeAspect="1"/>
          </p:cNvPicPr>
          <p:nvPr/>
        </p:nvPicPr>
        <p:blipFill>
          <a:blip r:embed="rId28"/>
          <a:srcRect/>
          <a:stretch>
            <a:fillRect/>
          </a:stretch>
        </p:blipFill>
        <p:spPr bwMode="auto">
          <a:xfrm>
            <a:off x="6084888" y="3067050"/>
            <a:ext cx="1439862" cy="971550"/>
          </a:xfrm>
          <a:prstGeom prst="rect">
            <a:avLst/>
          </a:prstGeom>
          <a:blipFill dpi="0" rotWithShape="1">
            <a:blip r:embed="rId26"/>
            <a:srcRect/>
            <a:stretch>
              <a:fillRect/>
            </a:stretch>
          </a:blipFill>
          <a:ln w="38100">
            <a:solidFill>
              <a:srgbClr val="ACC700"/>
            </a:solidFill>
            <a:miter lim="800000"/>
            <a:headEnd/>
            <a:tailEnd/>
          </a:ln>
        </p:spPr>
      </p:pic>
      <p:sp>
        <p:nvSpPr>
          <p:cNvPr id="58385" name="TextBox 3"/>
          <p:cNvSpPr txBox="1">
            <a:spLocks noChangeArrowheads="1"/>
          </p:cNvSpPr>
          <p:nvPr/>
        </p:nvSpPr>
        <p:spPr bwMode="auto">
          <a:xfrm>
            <a:off x="5975350" y="4168325"/>
            <a:ext cx="1666875" cy="184150"/>
          </a:xfrm>
          <a:prstGeom prst="rect">
            <a:avLst/>
          </a:prstGeom>
          <a:noFill/>
          <a:ln w="9525">
            <a:noFill/>
            <a:miter lim="800000"/>
            <a:headEnd/>
            <a:tailEnd/>
          </a:ln>
        </p:spPr>
        <p:txBody>
          <a:bodyPr lIns="0" tIns="0" rIns="0" bIns="0" anchor="ctr">
            <a:spAutoFit/>
          </a:bodyPr>
          <a:lstStyle/>
          <a:p>
            <a:pPr algn="ctr"/>
            <a:r>
              <a:rPr lang="ro-RO" sz="1200" b="1" dirty="0">
                <a:solidFill>
                  <a:schemeClr val="accent1"/>
                </a:solidFill>
                <a:hlinkClick r:id="rId29"/>
              </a:rPr>
              <a:t>Infografice</a:t>
            </a:r>
            <a:endParaRPr lang="ro-RO" sz="1200" b="1" dirty="0">
              <a:solidFill>
                <a:schemeClr val="accent1"/>
              </a:solidFill>
              <a:hlinkClick r:id="rId30"/>
            </a:endParaRPr>
          </a:p>
        </p:txBody>
      </p:sp>
      <p:pic>
        <p:nvPicPr>
          <p:cNvPr id="58387" name="Picture 5"/>
          <p:cNvPicPr>
            <a:picLocks/>
          </p:cNvPicPr>
          <p:nvPr/>
        </p:nvPicPr>
        <p:blipFill>
          <a:blip r:embed="rId31"/>
          <a:srcRect/>
          <a:stretch>
            <a:fillRect/>
          </a:stretch>
        </p:blipFill>
        <p:spPr bwMode="auto">
          <a:xfrm>
            <a:off x="406400" y="1325563"/>
            <a:ext cx="1439863" cy="973137"/>
          </a:xfrm>
          <a:prstGeom prst="rect">
            <a:avLst/>
          </a:prstGeom>
          <a:noFill/>
          <a:ln w="38100">
            <a:solidFill>
              <a:srgbClr val="ACC700"/>
            </a:solidFill>
            <a:miter lim="800000"/>
            <a:headEnd/>
            <a:tailEnd/>
          </a:ln>
        </p:spPr>
      </p:pic>
      <p:pic>
        <p:nvPicPr>
          <p:cNvPr id="21" name="Picture 20" descr="A cartoon of a person holding a megaphone&#10;&#10;Description automatically generated">
            <a:extLst>
              <a:ext uri="{FF2B5EF4-FFF2-40B4-BE49-F238E27FC236}">
                <a16:creationId xmlns:a16="http://schemas.microsoft.com/office/drawing/2014/main" id="{C2DAF6E3-CA2E-4E60-B56C-57DA687A73BF}"/>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5491434" y="1303870"/>
            <a:ext cx="1516939" cy="1001180"/>
          </a:xfrm>
          <a:prstGeom prst="rect">
            <a:avLst/>
          </a:prstGeom>
          <a:blipFill>
            <a:blip r:embed="rId33"/>
            <a:stretch>
              <a:fillRect/>
            </a:stretch>
          </a:blipFill>
          <a:ln w="38100">
            <a:solidFill>
              <a:srgbClr val="ACC700"/>
            </a:solidFill>
          </a:ln>
          <a:effectLst/>
        </p:spPr>
      </p:pic>
      <p:pic>
        <p:nvPicPr>
          <p:cNvPr id="22" name="Picture 21" descr="A blue robot arm with a person holding a blue object&#10;&#10;Description automatically generated">
            <a:extLst>
              <a:ext uri="{FF2B5EF4-FFF2-40B4-BE49-F238E27FC236}">
                <a16:creationId xmlns:a16="http://schemas.microsoft.com/office/drawing/2014/main" id="{A9ABD197-4867-4A0B-8AB7-577367C859CC}"/>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7278631" y="1308823"/>
            <a:ext cx="1516939" cy="1007148"/>
          </a:xfrm>
          <a:prstGeom prst="rect">
            <a:avLst/>
          </a:prstGeom>
          <a:blipFill>
            <a:blip r:embed="rId33"/>
            <a:stretch>
              <a:fillRect/>
            </a:stretch>
          </a:blipFill>
          <a:ln w="38100">
            <a:solidFill>
              <a:srgbClr val="ACC700"/>
            </a:solidFill>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528638" y="133350"/>
            <a:ext cx="7481887" cy="369888"/>
          </a:xfrm>
        </p:spPr>
        <p:txBody>
          <a:bodyPr lIns="0" tIns="0" rIns="0" bIns="0">
            <a:spAutoFit/>
          </a:bodyPr>
          <a:lstStyle/>
          <a:p>
            <a:pPr eaLnBrk="1" hangingPunct="1"/>
            <a:r>
              <a:rPr lang="ro-RO" sz="2400">
                <a:cs typeface="Trebuchet MS" pitchFamily="34" charset="0"/>
              </a:rPr>
              <a:t>Cum vă puteți implica</a:t>
            </a:r>
          </a:p>
        </p:txBody>
      </p:sp>
      <p:sp>
        <p:nvSpPr>
          <p:cNvPr id="60418" name="TextBox 3"/>
          <p:cNvSpPr txBox="1">
            <a:spLocks noChangeArrowheads="1"/>
          </p:cNvSpPr>
          <p:nvPr/>
        </p:nvSpPr>
        <p:spPr bwMode="auto">
          <a:xfrm>
            <a:off x="539750" y="2193925"/>
            <a:ext cx="1668463" cy="184150"/>
          </a:xfrm>
          <a:prstGeom prst="rect">
            <a:avLst/>
          </a:prstGeom>
          <a:noFill/>
          <a:ln w="9525">
            <a:noFill/>
            <a:miter lim="800000"/>
            <a:headEnd/>
            <a:tailEnd/>
          </a:ln>
        </p:spPr>
        <p:txBody>
          <a:bodyPr lIns="0" tIns="0" rIns="0" bIns="0" anchor="ctr">
            <a:spAutoFit/>
          </a:bodyPr>
          <a:lstStyle/>
          <a:p>
            <a:pPr algn="ctr"/>
            <a:r>
              <a:rPr lang="ro-RO" sz="1200" b="1" dirty="0">
                <a:solidFill>
                  <a:schemeClr val="accent1"/>
                </a:solidFill>
                <a:hlinkClick r:id="rId3"/>
              </a:rPr>
              <a:t>Săptămâna europeană</a:t>
            </a:r>
            <a:endParaRPr lang="ro-RO" sz="1200" b="1" dirty="0">
              <a:solidFill>
                <a:schemeClr val="accent1"/>
              </a:solidFill>
              <a:hlinkClick r:id="rId4"/>
            </a:endParaRPr>
          </a:p>
        </p:txBody>
      </p:sp>
      <p:sp>
        <p:nvSpPr>
          <p:cNvPr id="60420" name="TextBox 3"/>
          <p:cNvSpPr txBox="1">
            <a:spLocks noChangeArrowheads="1"/>
          </p:cNvSpPr>
          <p:nvPr/>
        </p:nvSpPr>
        <p:spPr bwMode="auto">
          <a:xfrm>
            <a:off x="2509838" y="2115622"/>
            <a:ext cx="1668462" cy="369332"/>
          </a:xfrm>
          <a:prstGeom prst="rect">
            <a:avLst/>
          </a:prstGeom>
          <a:noFill/>
          <a:ln w="9525">
            <a:noFill/>
            <a:miter lim="800000"/>
            <a:headEnd/>
            <a:tailEnd/>
          </a:ln>
        </p:spPr>
        <p:txBody>
          <a:bodyPr lIns="0" tIns="0" rIns="0" bIns="0" anchor="ctr">
            <a:spAutoFit/>
          </a:bodyPr>
          <a:lstStyle/>
          <a:p>
            <a:pPr algn="ctr"/>
            <a:r>
              <a:rPr lang="ro-RO" sz="1200" b="1" dirty="0">
                <a:solidFill>
                  <a:schemeClr val="accent1"/>
                </a:solidFill>
                <a:hlinkClick r:id="rId5"/>
              </a:rPr>
              <a:t>Parteneriatul campaniei</a:t>
            </a:r>
            <a:endParaRPr lang="ro-RO" sz="1200" b="1" dirty="0">
              <a:solidFill>
                <a:schemeClr val="accent1"/>
              </a:solidFill>
              <a:hlinkClick r:id="rId6"/>
            </a:endParaRPr>
          </a:p>
        </p:txBody>
      </p:sp>
      <p:sp>
        <p:nvSpPr>
          <p:cNvPr id="60421" name="TextBox 3"/>
          <p:cNvSpPr txBox="1">
            <a:spLocks noChangeArrowheads="1"/>
          </p:cNvSpPr>
          <p:nvPr/>
        </p:nvSpPr>
        <p:spPr bwMode="auto">
          <a:xfrm>
            <a:off x="4529138" y="2115622"/>
            <a:ext cx="1668462" cy="369332"/>
          </a:xfrm>
          <a:prstGeom prst="rect">
            <a:avLst/>
          </a:prstGeom>
          <a:noFill/>
          <a:ln w="9525">
            <a:noFill/>
            <a:miter lim="800000"/>
            <a:headEnd/>
            <a:tailEnd/>
          </a:ln>
        </p:spPr>
        <p:txBody>
          <a:bodyPr lIns="0" tIns="0" rIns="0" bIns="0" anchor="ctr">
            <a:spAutoFit/>
          </a:bodyPr>
          <a:lstStyle/>
          <a:p>
            <a:pPr algn="ctr"/>
            <a:r>
              <a:rPr lang="ro-RO" sz="1200" b="1" dirty="0">
                <a:solidFill>
                  <a:schemeClr val="accent1"/>
                </a:solidFill>
                <a:hlinkClick r:id="rId7"/>
              </a:rPr>
              <a:t>Premiile pentru bune practici</a:t>
            </a:r>
            <a:endParaRPr lang="ro-RO" sz="1200" b="1" dirty="0">
              <a:solidFill>
                <a:schemeClr val="accent1"/>
              </a:solidFill>
              <a:hlinkClick r:id="rId8"/>
            </a:endParaRPr>
          </a:p>
        </p:txBody>
      </p:sp>
      <p:sp>
        <p:nvSpPr>
          <p:cNvPr id="60422" name="TextBox 3"/>
          <p:cNvSpPr txBox="1">
            <a:spLocks noChangeArrowheads="1"/>
          </p:cNvSpPr>
          <p:nvPr/>
        </p:nvSpPr>
        <p:spPr bwMode="auto">
          <a:xfrm>
            <a:off x="6548438" y="2101334"/>
            <a:ext cx="1668462" cy="369332"/>
          </a:xfrm>
          <a:prstGeom prst="rect">
            <a:avLst/>
          </a:prstGeom>
          <a:noFill/>
          <a:ln w="9525">
            <a:noFill/>
            <a:miter lim="800000"/>
            <a:headEnd/>
            <a:tailEnd/>
          </a:ln>
        </p:spPr>
        <p:txBody>
          <a:bodyPr lIns="0" tIns="0" rIns="0" bIns="0" anchor="ctr">
            <a:spAutoFit/>
          </a:bodyPr>
          <a:lstStyle/>
          <a:p>
            <a:pPr algn="ctr"/>
            <a:r>
              <a:rPr lang="ro-RO" sz="1200" b="1" dirty="0">
                <a:solidFill>
                  <a:schemeClr val="accent1"/>
                </a:solidFill>
                <a:hlinkClick r:id="rId9"/>
              </a:rPr>
              <a:t>Setul de instrumente al campaniei</a:t>
            </a:r>
            <a:endParaRPr lang="ro-RO" sz="1200" b="1" dirty="0">
              <a:solidFill>
                <a:schemeClr val="accent1"/>
              </a:solidFill>
              <a:hlinkClick r:id="rId10"/>
            </a:endParaRPr>
          </a:p>
        </p:txBody>
      </p:sp>
      <p:sp>
        <p:nvSpPr>
          <p:cNvPr id="60423" name="TextBox 3"/>
          <p:cNvSpPr txBox="1">
            <a:spLocks noChangeArrowheads="1"/>
          </p:cNvSpPr>
          <p:nvPr/>
        </p:nvSpPr>
        <p:spPr bwMode="auto">
          <a:xfrm>
            <a:off x="563563" y="3978275"/>
            <a:ext cx="1668462" cy="184150"/>
          </a:xfrm>
          <a:prstGeom prst="rect">
            <a:avLst/>
          </a:prstGeom>
          <a:noFill/>
          <a:ln w="9525">
            <a:noFill/>
            <a:miter lim="800000"/>
            <a:headEnd/>
            <a:tailEnd/>
          </a:ln>
        </p:spPr>
        <p:txBody>
          <a:bodyPr lIns="0" tIns="0" rIns="0" bIns="0" anchor="ctr">
            <a:spAutoFit/>
          </a:bodyPr>
          <a:lstStyle/>
          <a:p>
            <a:pPr algn="ctr"/>
            <a:r>
              <a:rPr lang="ro-RO" sz="1200" b="1" dirty="0">
                <a:solidFill>
                  <a:schemeClr val="accent1"/>
                </a:solidFill>
                <a:hlinkClick r:id="rId11"/>
              </a:rPr>
              <a:t>Materiale de campanie</a:t>
            </a:r>
            <a:endParaRPr lang="ro-RO" sz="1200" b="1" dirty="0">
              <a:solidFill>
                <a:schemeClr val="accent1"/>
              </a:solidFill>
              <a:hlinkClick r:id="rId12"/>
            </a:endParaRPr>
          </a:p>
        </p:txBody>
      </p:sp>
      <p:sp>
        <p:nvSpPr>
          <p:cNvPr id="60424" name="TextBox 3"/>
          <p:cNvSpPr txBox="1">
            <a:spLocks noChangeArrowheads="1"/>
          </p:cNvSpPr>
          <p:nvPr/>
        </p:nvSpPr>
        <p:spPr bwMode="auto">
          <a:xfrm>
            <a:off x="4492625" y="3978275"/>
            <a:ext cx="1668463" cy="184150"/>
          </a:xfrm>
          <a:prstGeom prst="rect">
            <a:avLst/>
          </a:prstGeom>
          <a:noFill/>
          <a:ln w="9525">
            <a:noFill/>
            <a:miter lim="800000"/>
            <a:headEnd/>
            <a:tailEnd/>
          </a:ln>
        </p:spPr>
        <p:txBody>
          <a:bodyPr lIns="0" tIns="0" rIns="0" bIns="0" anchor="ctr">
            <a:spAutoFit/>
          </a:bodyPr>
          <a:lstStyle/>
          <a:p>
            <a:pPr algn="ctr"/>
            <a:r>
              <a:rPr lang="ro-RO" sz="1200" b="1" dirty="0">
                <a:solidFill>
                  <a:schemeClr val="accent1"/>
                </a:solidFill>
                <a:hlinkClick r:id="rId13"/>
              </a:rPr>
              <a:t>Evenimente</a:t>
            </a:r>
            <a:endParaRPr lang="ro-RO" sz="1200" b="1" dirty="0">
              <a:solidFill>
                <a:schemeClr val="accent1"/>
              </a:solidFill>
              <a:hlinkClick r:id="rId14"/>
            </a:endParaRPr>
          </a:p>
        </p:txBody>
      </p:sp>
      <p:sp>
        <p:nvSpPr>
          <p:cNvPr id="60425" name="TextBox 3"/>
          <p:cNvSpPr txBox="1">
            <a:spLocks noChangeArrowheads="1"/>
          </p:cNvSpPr>
          <p:nvPr/>
        </p:nvSpPr>
        <p:spPr bwMode="auto">
          <a:xfrm>
            <a:off x="6475413" y="3886200"/>
            <a:ext cx="1666875" cy="369888"/>
          </a:xfrm>
          <a:prstGeom prst="rect">
            <a:avLst/>
          </a:prstGeom>
          <a:noFill/>
          <a:ln w="9525">
            <a:noFill/>
            <a:miter lim="800000"/>
            <a:headEnd/>
            <a:tailEnd/>
          </a:ln>
        </p:spPr>
        <p:txBody>
          <a:bodyPr lIns="0" tIns="0" rIns="0" bIns="0" anchor="ctr">
            <a:spAutoFit/>
          </a:bodyPr>
          <a:lstStyle/>
          <a:p>
            <a:pPr algn="ctr"/>
            <a:r>
              <a:rPr lang="ro-RO" sz="1200" b="1" dirty="0">
                <a:solidFill>
                  <a:schemeClr val="accent1"/>
                </a:solidFill>
                <a:hlinkClick r:id="rId15"/>
              </a:rPr>
              <a:t>Certificat de participare</a:t>
            </a:r>
            <a:endParaRPr lang="ro-RO" sz="1200" b="1" dirty="0">
              <a:solidFill>
                <a:schemeClr val="accent1"/>
              </a:solidFill>
              <a:hlinkClick r:id="rId16"/>
            </a:endParaRPr>
          </a:p>
        </p:txBody>
      </p:sp>
      <p:sp>
        <p:nvSpPr>
          <p:cNvPr id="60426" name="TextBox 3"/>
          <p:cNvSpPr txBox="1">
            <a:spLocks noChangeArrowheads="1"/>
          </p:cNvSpPr>
          <p:nvPr/>
        </p:nvSpPr>
        <p:spPr bwMode="auto">
          <a:xfrm>
            <a:off x="2546350" y="3924300"/>
            <a:ext cx="1822450" cy="461963"/>
          </a:xfrm>
          <a:prstGeom prst="rect">
            <a:avLst/>
          </a:prstGeom>
          <a:noFill/>
          <a:ln w="9525">
            <a:noFill/>
            <a:miter lim="800000"/>
            <a:headEnd/>
            <a:tailEnd/>
          </a:ln>
        </p:spPr>
        <p:txBody>
          <a:bodyPr>
            <a:spAutoFit/>
          </a:bodyPr>
          <a:lstStyle/>
          <a:p>
            <a:pPr algn="ctr"/>
            <a:r>
              <a:rPr lang="ro-RO" sz="1200" b="1" u="sng" dirty="0">
                <a:solidFill>
                  <a:schemeClr val="accent1"/>
                </a:solidFill>
                <a:hlinkClick r:id="rId17"/>
              </a:rPr>
              <a:t>Kit pentru platformele de comunicare socială</a:t>
            </a:r>
            <a:endParaRPr lang="ro-RO" sz="1200" b="1" u="sng" dirty="0">
              <a:solidFill>
                <a:schemeClr val="accent1"/>
              </a:solidFill>
              <a:hlinkClick r:id="rId18"/>
            </a:endParaRPr>
          </a:p>
        </p:txBody>
      </p:sp>
      <p:pic>
        <p:nvPicPr>
          <p:cNvPr id="60427" name="Picture 2"/>
          <p:cNvPicPr>
            <a:picLocks noChangeAspect="1"/>
          </p:cNvPicPr>
          <p:nvPr/>
        </p:nvPicPr>
        <p:blipFill>
          <a:blip r:embed="rId19"/>
          <a:srcRect/>
          <a:stretch>
            <a:fillRect/>
          </a:stretch>
        </p:blipFill>
        <p:spPr bwMode="auto">
          <a:xfrm>
            <a:off x="6581775" y="1092200"/>
            <a:ext cx="1441450" cy="973138"/>
          </a:xfrm>
          <a:prstGeom prst="rect">
            <a:avLst/>
          </a:prstGeom>
          <a:blipFill dpi="0" rotWithShape="1">
            <a:blip r:embed="rId20"/>
            <a:srcRect/>
            <a:stretch>
              <a:fillRect/>
            </a:stretch>
          </a:blipFill>
          <a:ln w="38100">
            <a:solidFill>
              <a:srgbClr val="ACC700"/>
            </a:solidFill>
            <a:miter lim="800000"/>
            <a:headEnd/>
            <a:tailEnd/>
          </a:ln>
        </p:spPr>
      </p:pic>
      <p:pic>
        <p:nvPicPr>
          <p:cNvPr id="60428" name="Picture 4"/>
          <p:cNvPicPr>
            <a:picLocks noChangeAspect="1"/>
          </p:cNvPicPr>
          <p:nvPr/>
        </p:nvPicPr>
        <p:blipFill>
          <a:blip r:embed="rId21"/>
          <a:srcRect/>
          <a:stretch>
            <a:fillRect/>
          </a:stretch>
        </p:blipFill>
        <p:spPr bwMode="auto">
          <a:xfrm>
            <a:off x="654050" y="2820988"/>
            <a:ext cx="1439863" cy="973137"/>
          </a:xfrm>
          <a:prstGeom prst="rect">
            <a:avLst/>
          </a:prstGeom>
          <a:blipFill dpi="0" rotWithShape="1">
            <a:blip r:embed="rId22"/>
            <a:srcRect/>
            <a:stretch>
              <a:fillRect/>
            </a:stretch>
          </a:blipFill>
          <a:ln w="38100">
            <a:solidFill>
              <a:srgbClr val="ACC700"/>
            </a:solidFill>
            <a:miter lim="800000"/>
            <a:headEnd/>
            <a:tailEnd/>
          </a:ln>
        </p:spPr>
      </p:pic>
      <p:pic>
        <p:nvPicPr>
          <p:cNvPr id="60429" name="Picture 5"/>
          <p:cNvPicPr>
            <a:picLocks noChangeAspect="1"/>
          </p:cNvPicPr>
          <p:nvPr/>
        </p:nvPicPr>
        <p:blipFill>
          <a:blip r:embed="rId23"/>
          <a:srcRect/>
          <a:stretch>
            <a:fillRect/>
          </a:stretch>
        </p:blipFill>
        <p:spPr bwMode="auto">
          <a:xfrm>
            <a:off x="4643438" y="2820988"/>
            <a:ext cx="1439862" cy="973137"/>
          </a:xfrm>
          <a:prstGeom prst="rect">
            <a:avLst/>
          </a:prstGeom>
          <a:blipFill dpi="0" rotWithShape="1">
            <a:blip r:embed="rId22"/>
            <a:srcRect/>
            <a:stretch>
              <a:fillRect/>
            </a:stretch>
          </a:blipFill>
          <a:ln w="38100">
            <a:solidFill>
              <a:srgbClr val="ACC700"/>
            </a:solidFill>
            <a:miter lim="800000"/>
            <a:headEnd/>
            <a:tailEnd/>
          </a:ln>
        </p:spPr>
      </p:pic>
      <p:pic>
        <p:nvPicPr>
          <p:cNvPr id="60430" name="Picture 6"/>
          <p:cNvPicPr>
            <a:picLocks noChangeAspect="1"/>
          </p:cNvPicPr>
          <p:nvPr/>
        </p:nvPicPr>
        <p:blipFill>
          <a:blip r:embed="rId24"/>
          <a:srcRect/>
          <a:stretch>
            <a:fillRect/>
          </a:stretch>
        </p:blipFill>
        <p:spPr bwMode="auto">
          <a:xfrm>
            <a:off x="6662738" y="2820988"/>
            <a:ext cx="1439862" cy="973137"/>
          </a:xfrm>
          <a:prstGeom prst="rect">
            <a:avLst/>
          </a:prstGeom>
          <a:blipFill dpi="0" rotWithShape="1">
            <a:blip r:embed="rId22"/>
            <a:srcRect/>
            <a:stretch>
              <a:fillRect/>
            </a:stretch>
          </a:blipFill>
          <a:ln w="38100">
            <a:solidFill>
              <a:srgbClr val="ACC700"/>
            </a:solidFill>
            <a:miter lim="800000"/>
            <a:headEnd/>
            <a:tailEnd/>
          </a:ln>
        </p:spPr>
      </p:pic>
      <p:pic>
        <p:nvPicPr>
          <p:cNvPr id="60432" name="Picture 8"/>
          <p:cNvPicPr>
            <a:picLocks/>
          </p:cNvPicPr>
          <p:nvPr/>
        </p:nvPicPr>
        <p:blipFill>
          <a:blip r:embed="rId25"/>
          <a:srcRect/>
          <a:stretch>
            <a:fillRect/>
          </a:stretch>
        </p:blipFill>
        <p:spPr bwMode="auto">
          <a:xfrm>
            <a:off x="4629150" y="1098550"/>
            <a:ext cx="1439863" cy="973138"/>
          </a:xfrm>
          <a:prstGeom prst="rect">
            <a:avLst/>
          </a:prstGeom>
          <a:noFill/>
          <a:ln w="38100">
            <a:solidFill>
              <a:srgbClr val="ACC700"/>
            </a:solidFill>
            <a:miter lim="800000"/>
            <a:headEnd/>
            <a:tailEnd/>
          </a:ln>
        </p:spPr>
      </p:pic>
      <p:sp>
        <p:nvSpPr>
          <p:cNvPr id="19" name="Rettangolo con angoli arrotondati 23">
            <a:hlinkClick r:id="rId26"/>
            <a:extLst>
              <a:ext uri="{FF2B5EF4-FFF2-40B4-BE49-F238E27FC236}">
                <a16:creationId xmlns:a16="http://schemas.microsoft.com/office/drawing/2014/main" id="{26A3773D-3AEB-4702-82C6-FB2A9094334C}"/>
              </a:ext>
            </a:extLst>
          </p:cNvPr>
          <p:cNvSpPr/>
          <p:nvPr/>
        </p:nvSpPr>
        <p:spPr>
          <a:xfrm>
            <a:off x="564005" y="1095572"/>
            <a:ext cx="1558055" cy="973423"/>
          </a:xfrm>
          <a:prstGeom prst="roundRect">
            <a:avLst>
              <a:gd name="adj" fmla="val 0"/>
            </a:avLst>
          </a:prstGeom>
          <a:blipFill>
            <a:blip r:embed="rId22"/>
            <a:stretch>
              <a:fillRect l="1" r="-7044"/>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 name="Picture 19" descr="A cartoon of a person holding a megaphone&#10;&#10;Description automatically generated">
            <a:extLst>
              <a:ext uri="{FF2B5EF4-FFF2-40B4-BE49-F238E27FC236}">
                <a16:creationId xmlns:a16="http://schemas.microsoft.com/office/drawing/2014/main" id="{4471B234-50B9-44C2-8105-2675A3619172}"/>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r="4141"/>
          <a:stretch/>
        </p:blipFill>
        <p:spPr>
          <a:xfrm>
            <a:off x="2661219" y="2816286"/>
            <a:ext cx="1428961" cy="983853"/>
          </a:xfrm>
          <a:prstGeom prst="rect">
            <a:avLst/>
          </a:prstGeom>
          <a:blipFill>
            <a:blip r:embed="rId28"/>
            <a:stretch>
              <a:fillRect/>
            </a:stretch>
          </a:blipFill>
          <a:ln w="38100">
            <a:solidFill>
              <a:srgbClr val="ACC700"/>
            </a:solidFill>
          </a:ln>
          <a:effectLst/>
        </p:spPr>
      </p:pic>
      <p:pic>
        <p:nvPicPr>
          <p:cNvPr id="21" name="Picture 20" descr="A group of people standing together&#10;&#10;Description automatically generated">
            <a:extLst>
              <a:ext uri="{FF2B5EF4-FFF2-40B4-BE49-F238E27FC236}">
                <a16:creationId xmlns:a16="http://schemas.microsoft.com/office/drawing/2014/main" id="{6D1C3D34-1791-47FD-B002-A81F52FA5967}"/>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636053" y="1095572"/>
            <a:ext cx="1454127" cy="965445"/>
          </a:xfrm>
          <a:prstGeom prst="rect">
            <a:avLst/>
          </a:prstGeom>
          <a:ln w="38100">
            <a:solidFill>
              <a:srgbClr val="ACC700"/>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539750" y="147638"/>
            <a:ext cx="7470775" cy="369887"/>
          </a:xfrm>
        </p:spPr>
        <p:txBody>
          <a:bodyPr lIns="0" tIns="0" rIns="0" bIns="0">
            <a:spAutoFit/>
          </a:bodyPr>
          <a:lstStyle/>
          <a:p>
            <a:pPr eaLnBrk="1" hangingPunct="1"/>
            <a:r>
              <a:rPr lang="ro-RO" sz="2400">
                <a:solidFill>
                  <a:schemeClr val="accent1"/>
                </a:solidFill>
                <a:cs typeface="Trebuchet MS" pitchFamily="34" charset="0"/>
              </a:rPr>
              <a:t>Alăturați-vă campaniei dincolo de biți și octeți!</a:t>
            </a:r>
          </a:p>
        </p:txBody>
      </p:sp>
      <p:sp>
        <p:nvSpPr>
          <p:cNvPr id="3" name="Content Placeholder 2"/>
          <p:cNvSpPr>
            <a:spLocks noGrp="1"/>
          </p:cNvSpPr>
          <p:nvPr>
            <p:ph sz="half" idx="1"/>
          </p:nvPr>
        </p:nvSpPr>
        <p:spPr>
          <a:xfrm>
            <a:off x="449263" y="919163"/>
            <a:ext cx="7561262" cy="3644587"/>
          </a:xfrm>
        </p:spPr>
        <p:txBody>
          <a:bodyPr rtlCol="0">
            <a:spAutoFit/>
          </a:bodyPr>
          <a:lstStyle/>
          <a:p>
            <a:pPr marL="189000" indent="-189000" eaLnBrk="1" fontAlgn="auto" hangingPunct="1">
              <a:spcAft>
                <a:spcPts val="0"/>
              </a:spcAft>
              <a:buSzPct val="120000"/>
              <a:buFont typeface="Wingdings" pitchFamily="2" charset="2"/>
              <a:buBlip>
                <a:blip r:embed="rId3"/>
              </a:buBlip>
              <a:defRPr/>
            </a:pPr>
            <a:r>
              <a:rPr lang="ro-RO" sz="1500" dirty="0">
                <a:solidFill>
                  <a:schemeClr val="accent1"/>
                </a:solidFill>
              </a:rPr>
              <a:t>Pentru mai multe informații, consultați site-ul campaniei:</a:t>
            </a:r>
          </a:p>
          <a:p>
            <a:pPr marL="189000" lvl="1" indent="0" eaLnBrk="1" fontAlgn="auto" hangingPunct="1">
              <a:spcBef>
                <a:spcPts val="0"/>
              </a:spcBef>
              <a:spcAft>
                <a:spcPts val="0"/>
              </a:spcAft>
              <a:buSzPct val="120000"/>
              <a:buFont typeface="Arial" pitchFamily="34" charset="0"/>
              <a:buNone/>
              <a:defRPr/>
            </a:pPr>
            <a:r>
              <a:rPr lang="ro-RO" sz="1500" b="1" dirty="0">
                <a:solidFill>
                  <a:schemeClr val="accent1"/>
                </a:solidFill>
                <a:hlinkClick r:id="rId4"/>
              </a:rPr>
              <a:t>www.healthy-workplaces.eu</a:t>
            </a:r>
            <a:endParaRPr lang="ro-RO" sz="1500" b="1" dirty="0">
              <a:solidFill>
                <a:schemeClr val="accent1"/>
              </a:solidFill>
              <a:hlinkClick r:id="rId5"/>
            </a:endParaRPr>
          </a:p>
          <a:p>
            <a:pPr marL="324000" lvl="1" indent="-135000" eaLnBrk="1" fontAlgn="auto" hangingPunct="1">
              <a:spcBef>
                <a:spcPts val="0"/>
              </a:spcBef>
              <a:spcAft>
                <a:spcPts val="0"/>
              </a:spcAft>
              <a:buSzPct val="120000"/>
              <a:buFont typeface="Arial" pitchFamily="34" charset="0"/>
              <a:buBlip>
                <a:blip r:embed="rId3"/>
              </a:buBlip>
              <a:defRPr/>
            </a:pPr>
            <a:endParaRPr lang="en-US" sz="1500" dirty="0">
              <a:solidFill>
                <a:schemeClr val="accent1"/>
              </a:solidFill>
            </a:endParaRPr>
          </a:p>
          <a:p>
            <a:pPr marL="189000" indent="-189000" eaLnBrk="1" fontAlgn="auto" hangingPunct="1">
              <a:spcAft>
                <a:spcPts val="0"/>
              </a:spcAft>
              <a:buSzPct val="120000"/>
              <a:buFont typeface="Wingdings" pitchFamily="2" charset="2"/>
              <a:buBlip>
                <a:blip r:embed="rId3"/>
              </a:buBlip>
              <a:defRPr/>
            </a:pPr>
            <a:r>
              <a:rPr lang="ro-RO" sz="1500" dirty="0">
                <a:solidFill>
                  <a:schemeClr val="accent1"/>
                </a:solidFill>
              </a:rPr>
              <a:t>Abonați-vă la buletinul informativ al campaniei:</a:t>
            </a:r>
          </a:p>
          <a:p>
            <a:pPr marL="189000" lvl="1" indent="0" eaLnBrk="1" fontAlgn="auto" hangingPunct="1">
              <a:spcBef>
                <a:spcPts val="0"/>
              </a:spcBef>
              <a:spcAft>
                <a:spcPts val="0"/>
              </a:spcAft>
              <a:buSzPct val="120000"/>
              <a:buNone/>
              <a:defRPr/>
            </a:pPr>
            <a:r>
              <a:rPr lang="en-US" sz="1500" b="1" dirty="0">
                <a:solidFill>
                  <a:schemeClr val="accent1"/>
                </a:solidFill>
                <a:hlinkClick r:id="rId6"/>
              </a:rPr>
              <a:t>https://healthy-workplaces.osha.europa.eu/ro/media-centre/newsletter</a:t>
            </a:r>
            <a:endParaRPr lang="en-US" sz="1500" b="1" dirty="0">
              <a:solidFill>
                <a:schemeClr val="accent1"/>
              </a:solidFill>
            </a:endParaRPr>
          </a:p>
          <a:p>
            <a:pPr marL="189000" lvl="1" indent="0" eaLnBrk="1" fontAlgn="auto" hangingPunct="1">
              <a:spcBef>
                <a:spcPts val="0"/>
              </a:spcBef>
              <a:spcAft>
                <a:spcPts val="0"/>
              </a:spcAft>
              <a:buSzPct val="120000"/>
              <a:buNone/>
              <a:defRPr/>
            </a:pPr>
            <a:endParaRPr lang="en-US" sz="1500" b="1" dirty="0">
              <a:solidFill>
                <a:schemeClr val="accent1"/>
              </a:solidFill>
            </a:endParaRPr>
          </a:p>
          <a:p>
            <a:pPr marL="189000" indent="-189000" eaLnBrk="1" fontAlgn="auto" hangingPunct="1">
              <a:spcAft>
                <a:spcPts val="0"/>
              </a:spcAft>
              <a:buSzPct val="120000"/>
              <a:buFont typeface="Wingdings" pitchFamily="2" charset="2"/>
              <a:buBlip>
                <a:blip r:embed="rId3"/>
              </a:buBlip>
              <a:defRPr/>
            </a:pPr>
            <a:r>
              <a:rPr lang="ro-RO" sz="1500" dirty="0">
                <a:solidFill>
                  <a:schemeClr val="accent1"/>
                </a:solidFill>
              </a:rPr>
              <a:t>Urmăriți activitățile și evenimentele noastre pe platformele de comunicare socială:</a:t>
            </a:r>
          </a:p>
          <a:p>
            <a:pPr marL="0" indent="0" eaLnBrk="1" fontAlgn="auto" hangingPunct="1">
              <a:spcAft>
                <a:spcPts val="0"/>
              </a:spcAft>
              <a:buSzPct val="120000"/>
              <a:buFont typeface="Wingdings" pitchFamily="2" charset="2"/>
              <a:buNone/>
              <a:defRPr/>
            </a:pPr>
            <a:endParaRPr lang="en-US" sz="1500" dirty="0">
              <a:solidFill>
                <a:schemeClr val="accent1"/>
              </a:solidFill>
            </a:endParaRPr>
          </a:p>
          <a:p>
            <a:pPr marL="0" indent="0" eaLnBrk="1" fontAlgn="auto" hangingPunct="1">
              <a:spcAft>
                <a:spcPts val="0"/>
              </a:spcAft>
              <a:buSzPct val="120000"/>
              <a:buFont typeface="Wingdings" pitchFamily="2" charset="2"/>
              <a:buNone/>
              <a:defRPr/>
            </a:pPr>
            <a:endParaRPr lang="en-US" sz="1500" dirty="0">
              <a:solidFill>
                <a:schemeClr val="accent1"/>
              </a:solidFill>
            </a:endParaRPr>
          </a:p>
          <a:p>
            <a:pPr marL="189000" indent="-189000" eaLnBrk="1" fontAlgn="auto" hangingPunct="1">
              <a:spcAft>
                <a:spcPts val="0"/>
              </a:spcAft>
              <a:buSzPct val="120000"/>
              <a:buFont typeface="Wingdings" pitchFamily="2" charset="2"/>
              <a:buBlip>
                <a:blip r:embed="rId3"/>
              </a:buBlip>
              <a:defRPr/>
            </a:pPr>
            <a:r>
              <a:rPr lang="ro-RO" sz="1500" dirty="0">
                <a:solidFill>
                  <a:schemeClr val="accent1"/>
                </a:solidFill>
              </a:rPr>
              <a:t>Puteți afla informații despre evenimentele din țara dumneavoastră de la punctul focal național:</a:t>
            </a:r>
          </a:p>
          <a:p>
            <a:pPr marL="189000" lvl="1" indent="0" eaLnBrk="1" fontAlgn="auto" hangingPunct="1">
              <a:spcBef>
                <a:spcPts val="0"/>
              </a:spcBef>
              <a:spcAft>
                <a:spcPts val="0"/>
              </a:spcAft>
              <a:buSzPct val="120000"/>
              <a:buFont typeface="Arial" pitchFamily="34" charset="0"/>
              <a:buNone/>
              <a:defRPr/>
            </a:pPr>
            <a:r>
              <a:rPr lang="ro-RO" sz="1500" b="1" u="sng" dirty="0">
                <a:solidFill>
                  <a:schemeClr val="accent1"/>
                </a:solidFill>
                <a:hlinkClick r:id="rId7"/>
              </a:rPr>
              <a:t>https://healthy-workplaces.osha.europa.eu/</a:t>
            </a:r>
            <a:r>
              <a:rPr lang="en-US" sz="1500" b="1" u="sng" dirty="0" err="1">
                <a:solidFill>
                  <a:schemeClr val="accent1"/>
                </a:solidFill>
                <a:hlinkClick r:id="rId7"/>
              </a:rPr>
              <a:t>ro</a:t>
            </a:r>
            <a:r>
              <a:rPr lang="ro-RO" sz="1500" b="1" u="sng" dirty="0">
                <a:solidFill>
                  <a:schemeClr val="accent1"/>
                </a:solidFill>
                <a:hlinkClick r:id="rId7"/>
              </a:rPr>
              <a:t>/campaign-partners/national-focal-points</a:t>
            </a:r>
            <a:endParaRPr lang="ro-RO" sz="1500" b="1" u="sng" dirty="0">
              <a:solidFill>
                <a:schemeClr val="accent1"/>
              </a:solidFill>
            </a:endParaRPr>
          </a:p>
        </p:txBody>
      </p:sp>
      <p:grpSp>
        <p:nvGrpSpPr>
          <p:cNvPr id="62471" name="Gruppo 14"/>
          <p:cNvGrpSpPr>
            <a:grpSpLocks/>
          </p:cNvGrpSpPr>
          <p:nvPr/>
        </p:nvGrpSpPr>
        <p:grpSpPr bwMode="auto">
          <a:xfrm rot="704466">
            <a:off x="7159625" y="394200"/>
            <a:ext cx="1700213" cy="1784350"/>
            <a:chOff x="4921269" y="-1388222"/>
            <a:chExt cx="2273300" cy="2387600"/>
          </a:xfrm>
        </p:grpSpPr>
        <p:pic>
          <p:nvPicPr>
            <p:cNvPr id="62473" name="Immagine 11"/>
            <p:cNvPicPr>
              <a:picLocks noChangeAspect="1"/>
            </p:cNvPicPr>
            <p:nvPr/>
          </p:nvPicPr>
          <p:blipFill>
            <a:blip r:embed="rId8"/>
            <a:srcRect/>
            <a:stretch>
              <a:fillRect/>
            </a:stretch>
          </p:blipFill>
          <p:spPr bwMode="auto">
            <a:xfrm>
              <a:off x="4921269" y="-1388222"/>
              <a:ext cx="2273300" cy="2387600"/>
            </a:xfrm>
            <a:prstGeom prst="rect">
              <a:avLst/>
            </a:prstGeom>
            <a:noFill/>
            <a:ln w="9525">
              <a:noFill/>
              <a:miter lim="800000"/>
              <a:headEnd/>
              <a:tailEnd/>
            </a:ln>
          </p:spPr>
        </p:pic>
        <p:sp>
          <p:nvSpPr>
            <p:cNvPr id="62474" name="CasellaDiTesto 12"/>
            <p:cNvSpPr txBox="1">
              <a:spLocks noChangeArrowheads="1"/>
            </p:cNvSpPr>
            <p:nvPr/>
          </p:nvSpPr>
          <p:spPr bwMode="auto">
            <a:xfrm>
              <a:off x="4932040" y="-381288"/>
              <a:ext cx="2016224" cy="617371"/>
            </a:xfrm>
            <a:prstGeom prst="rect">
              <a:avLst/>
            </a:prstGeom>
            <a:noFill/>
            <a:ln w="9525">
              <a:noFill/>
              <a:miter lim="800000"/>
              <a:headEnd/>
              <a:tailEnd/>
            </a:ln>
          </p:spPr>
          <p:txBody>
            <a:bodyPr lIns="0" tIns="0" rIns="0" bIns="0" anchor="ctr">
              <a:spAutoFit/>
            </a:bodyPr>
            <a:lstStyle/>
            <a:p>
              <a:pPr algn="ctr"/>
              <a:r>
                <a:rPr lang="ro-RO" sz="1200" b="1">
                  <a:solidFill>
                    <a:schemeClr val="accent1"/>
                  </a:solidFill>
                </a:rPr>
                <a:t>2023</a:t>
              </a:r>
            </a:p>
            <a:p>
              <a:pPr algn="ctr"/>
              <a:r>
                <a:rPr lang="ro-RO" sz="1800" b="1">
                  <a:solidFill>
                    <a:schemeClr val="accent1"/>
                  </a:solidFill>
                </a:rPr>
                <a:t>Octombrie</a:t>
              </a:r>
            </a:p>
          </p:txBody>
        </p:sp>
        <p:sp>
          <p:nvSpPr>
            <p:cNvPr id="62475" name="CasellaDiTesto 13"/>
            <p:cNvSpPr txBox="1">
              <a:spLocks noChangeArrowheads="1"/>
            </p:cNvSpPr>
            <p:nvPr/>
          </p:nvSpPr>
          <p:spPr bwMode="auto">
            <a:xfrm>
              <a:off x="4941522" y="310347"/>
              <a:ext cx="2028485" cy="576212"/>
            </a:xfrm>
            <a:prstGeom prst="rect">
              <a:avLst/>
            </a:prstGeom>
            <a:noFill/>
            <a:ln w="9525">
              <a:noFill/>
              <a:miter lim="800000"/>
              <a:headEnd/>
              <a:tailEnd/>
            </a:ln>
          </p:spPr>
          <p:txBody>
            <a:bodyPr lIns="0" tIns="0" rIns="0" bIns="0">
              <a:spAutoFit/>
            </a:bodyPr>
            <a:lstStyle/>
            <a:p>
              <a:pPr algn="ctr"/>
              <a:r>
                <a:rPr lang="ro-RO" sz="1400" b="1">
                  <a:solidFill>
                    <a:srgbClr val="ACC700"/>
                  </a:solidFill>
                </a:rPr>
                <a:t>LANSAREA CAMPANIEI</a:t>
              </a:r>
            </a:p>
          </p:txBody>
        </p:sp>
      </p:grpSp>
      <p:sp>
        <p:nvSpPr>
          <p:cNvPr id="62472" name="Rectangle 3"/>
          <p:cNvSpPr>
            <a:spLocks noChangeArrowheads="1"/>
          </p:cNvSpPr>
          <p:nvPr/>
        </p:nvSpPr>
        <p:spPr bwMode="auto">
          <a:xfrm>
            <a:off x="2949575" y="3044825"/>
            <a:ext cx="2182813" cy="307975"/>
          </a:xfrm>
          <a:prstGeom prst="rect">
            <a:avLst/>
          </a:prstGeom>
          <a:noFill/>
          <a:ln w="9525">
            <a:noFill/>
            <a:miter lim="800000"/>
            <a:headEnd/>
            <a:tailEnd/>
          </a:ln>
        </p:spPr>
        <p:txBody>
          <a:bodyPr wrap="none">
            <a:spAutoFit/>
          </a:bodyPr>
          <a:lstStyle/>
          <a:p>
            <a:r>
              <a:rPr lang="ro-RO" sz="1400" b="1">
                <a:solidFill>
                  <a:srgbClr val="ACC700"/>
                </a:solidFill>
              </a:rPr>
              <a:t>#EUhealthyworkplaces </a:t>
            </a:r>
          </a:p>
        </p:txBody>
      </p:sp>
      <p:pic>
        <p:nvPicPr>
          <p:cNvPr id="13" name="Picture 14">
            <a:hlinkClick r:id="rId9"/>
            <a:extLst>
              <a:ext uri="{FF2B5EF4-FFF2-40B4-BE49-F238E27FC236}">
                <a16:creationId xmlns:a16="http://schemas.microsoft.com/office/drawing/2014/main" id="{96DB4341-DCE0-4529-9FD1-AF023F2E0F0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900284" y="3057838"/>
            <a:ext cx="286647" cy="2880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a:hlinkClick r:id="rId11"/>
            <a:extLst>
              <a:ext uri="{FF2B5EF4-FFF2-40B4-BE49-F238E27FC236}">
                <a16:creationId xmlns:a16="http://schemas.microsoft.com/office/drawing/2014/main" id="{63462174-B636-4A41-B68C-FA6165A2339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1387270" y="305783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a:hlinkClick r:id="rId13"/>
            <a:extLst>
              <a:ext uri="{FF2B5EF4-FFF2-40B4-BE49-F238E27FC236}">
                <a16:creationId xmlns:a16="http://schemas.microsoft.com/office/drawing/2014/main" id="{BBD7B738-1970-411A-854F-B6D6992FB9CD}"/>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1875641" y="305783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
            <a:hlinkClick r:id="rId15"/>
            <a:extLst>
              <a:ext uri="{FF2B5EF4-FFF2-40B4-BE49-F238E27FC236}">
                <a16:creationId xmlns:a16="http://schemas.microsoft.com/office/drawing/2014/main" id="{746FCB2E-5F39-4950-8DEA-6C50403703C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p:blipFill>
        <p:spPr bwMode="auto">
          <a:xfrm>
            <a:off x="2364013" y="3057838"/>
            <a:ext cx="288032" cy="2880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Τίτλος 1"/>
          <p:cNvSpPr>
            <a:spLocks noGrp="1"/>
          </p:cNvSpPr>
          <p:nvPr>
            <p:ph type="title"/>
          </p:nvPr>
        </p:nvSpPr>
        <p:spPr>
          <a:xfrm>
            <a:off x="449263" y="87313"/>
            <a:ext cx="7561262" cy="461962"/>
          </a:xfrm>
        </p:spPr>
        <p:txBody>
          <a:bodyPr>
            <a:spAutoFit/>
          </a:bodyPr>
          <a:lstStyle/>
          <a:p>
            <a:pPr eaLnBrk="1" hangingPunct="1"/>
            <a:r>
              <a:rPr lang="ro-RO" sz="2400">
                <a:cs typeface="Trebuchet MS" pitchFamily="34" charset="0"/>
              </a:rPr>
              <a:t>La ce se referă campania?</a:t>
            </a:r>
          </a:p>
        </p:txBody>
      </p:sp>
      <p:sp>
        <p:nvSpPr>
          <p:cNvPr id="6" name="TextBox 5"/>
          <p:cNvSpPr txBox="1"/>
          <p:nvPr/>
        </p:nvSpPr>
        <p:spPr>
          <a:xfrm>
            <a:off x="442063" y="822388"/>
            <a:ext cx="7794625" cy="1646605"/>
          </a:xfrm>
          <a:prstGeom prst="rect">
            <a:avLst/>
          </a:prstGeom>
          <a:noFill/>
        </p:spPr>
        <p:txBody>
          <a:bodyPr>
            <a:spAutoFit/>
          </a:bodyPr>
          <a:lstStyle/>
          <a:p>
            <a:pPr marL="342900" indent="-342900" defTabSz="257175" fontAlgn="auto">
              <a:spcBef>
                <a:spcPts val="338"/>
              </a:spcBef>
              <a:spcAft>
                <a:spcPts val="0"/>
              </a:spcAft>
              <a:buClr>
                <a:srgbClr val="003399"/>
              </a:buClr>
              <a:buFont typeface="Arial" panose="020B0604020202020204" pitchFamily="34" charset="0"/>
              <a:buChar char="•"/>
              <a:defRPr/>
            </a:pPr>
            <a:r>
              <a:rPr lang="ro-RO" sz="1600" b="1" dirty="0">
                <a:solidFill>
                  <a:srgbClr val="003399"/>
                </a:solidFill>
                <a:latin typeface="+mn-lt"/>
                <a:cs typeface="+mn-cs"/>
              </a:rPr>
              <a:t>Tehnologiile digitale ne schimbă rapid modul de lucru, locul de muncă și programul de muncă</a:t>
            </a:r>
          </a:p>
          <a:p>
            <a:pPr defTabSz="257175" fontAlgn="auto">
              <a:spcBef>
                <a:spcPts val="338"/>
              </a:spcBef>
              <a:spcAft>
                <a:spcPts val="0"/>
              </a:spcAft>
              <a:buClr>
                <a:srgbClr val="003399"/>
              </a:buClr>
              <a:defRPr/>
            </a:pPr>
            <a:endParaRPr lang="en-GB" sz="1600" b="1" dirty="0">
              <a:solidFill>
                <a:srgbClr val="003399"/>
              </a:solidFill>
              <a:latin typeface="+mn-lt"/>
              <a:cs typeface="+mn-cs"/>
            </a:endParaRPr>
          </a:p>
          <a:p>
            <a:pPr marL="342900" indent="-342900" defTabSz="257175" fontAlgn="auto">
              <a:spcBef>
                <a:spcPts val="338"/>
              </a:spcBef>
              <a:spcAft>
                <a:spcPts val="0"/>
              </a:spcAft>
              <a:buClr>
                <a:srgbClr val="003399"/>
              </a:buClr>
              <a:buFont typeface="Arial" panose="020B0604020202020204" pitchFamily="34" charset="0"/>
              <a:buChar char="•"/>
              <a:defRPr/>
            </a:pPr>
            <a:r>
              <a:rPr lang="ro-RO" sz="1600" b="1" dirty="0">
                <a:solidFill>
                  <a:srgbClr val="003399"/>
                </a:solidFill>
                <a:latin typeface="+mn-lt"/>
                <a:cs typeface="+mn-cs"/>
              </a:rPr>
              <a:t>Pentru lucrătorii și angajatorii din toate sectoarele, tehnologia digitală oferă mai multe oportunități, dar prezintă și provocări și riscuri în ceea ce privește securitatea și sănătatea.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Τίτλος 1"/>
          <p:cNvSpPr>
            <a:spLocks noGrp="1"/>
          </p:cNvSpPr>
          <p:nvPr>
            <p:ph type="title"/>
          </p:nvPr>
        </p:nvSpPr>
        <p:spPr>
          <a:xfrm>
            <a:off x="449263" y="87313"/>
            <a:ext cx="7561262" cy="461962"/>
          </a:xfrm>
        </p:spPr>
        <p:txBody>
          <a:bodyPr>
            <a:spAutoFit/>
          </a:bodyPr>
          <a:lstStyle/>
          <a:p>
            <a:pPr eaLnBrk="1" hangingPunct="1"/>
            <a:r>
              <a:rPr lang="ro-RO" sz="2400">
                <a:cs typeface="Trebuchet MS" pitchFamily="34" charset="0"/>
              </a:rPr>
              <a:t>Date și cifre – Utilizarea tehnologiilor digitale</a:t>
            </a:r>
          </a:p>
        </p:txBody>
      </p:sp>
      <p:sp>
        <p:nvSpPr>
          <p:cNvPr id="5" name="TextBox 4"/>
          <p:cNvSpPr txBox="1"/>
          <p:nvPr/>
        </p:nvSpPr>
        <p:spPr>
          <a:xfrm>
            <a:off x="434863" y="819063"/>
            <a:ext cx="7535862" cy="2632075"/>
          </a:xfrm>
          <a:prstGeom prst="rect">
            <a:avLst/>
          </a:prstGeom>
          <a:noFill/>
        </p:spPr>
        <p:txBody>
          <a:bodyPr>
            <a:spAutoFit/>
          </a:bodyPr>
          <a:lstStyle/>
          <a:p>
            <a:pPr defTabSz="257175" fontAlgn="auto">
              <a:spcBef>
                <a:spcPts val="338"/>
              </a:spcBef>
              <a:spcAft>
                <a:spcPts val="0"/>
              </a:spcAft>
              <a:buClr>
                <a:srgbClr val="003399"/>
              </a:buClr>
              <a:defRPr/>
            </a:pPr>
            <a:r>
              <a:rPr lang="ro-RO" sz="1600" b="1" dirty="0">
                <a:solidFill>
                  <a:srgbClr val="ACC700"/>
                </a:solidFill>
                <a:latin typeface="+mn-lt"/>
                <a:cs typeface="+mn-cs"/>
              </a:rPr>
              <a:t>EU-OSHA, Pulsul SSM 2022</a:t>
            </a:r>
          </a:p>
          <a:p>
            <a:pPr lvl="1" fontAlgn="auto">
              <a:spcBef>
                <a:spcPts val="0"/>
              </a:spcBef>
              <a:spcAft>
                <a:spcPts val="0"/>
              </a:spcAft>
              <a:defRPr/>
            </a:pPr>
            <a:r>
              <a:rPr lang="ro-RO" sz="1600" b="1" dirty="0">
                <a:solidFill>
                  <a:schemeClr val="accent1"/>
                </a:solidFill>
                <a:latin typeface="+mn-lt"/>
                <a:cs typeface="+mn-cs"/>
              </a:rPr>
              <a:t>Lucrătorii din UE utilizează la locul de muncă...</a:t>
            </a:r>
          </a:p>
          <a:p>
            <a:pPr marL="800100" lvl="1" indent="-342900" fontAlgn="auto">
              <a:spcBef>
                <a:spcPts val="0"/>
              </a:spcBef>
              <a:spcAft>
                <a:spcPts val="0"/>
              </a:spcAft>
              <a:buFont typeface="Arial" panose="020B0604020202020204" pitchFamily="34" charset="0"/>
              <a:buChar char="•"/>
              <a:defRPr/>
            </a:pPr>
            <a:r>
              <a:rPr lang="ro-RO" sz="1600" b="1" dirty="0">
                <a:solidFill>
                  <a:schemeClr val="accent1"/>
                </a:solidFill>
                <a:latin typeface="+mn-lt"/>
                <a:cs typeface="+mn-cs"/>
              </a:rPr>
              <a:t>Laptopuri, tablete, telefoane inteligente (73 %) </a:t>
            </a:r>
          </a:p>
          <a:p>
            <a:pPr marL="800100" lvl="1" indent="-342900" fontAlgn="auto">
              <a:spcBef>
                <a:spcPts val="0"/>
              </a:spcBef>
              <a:spcAft>
                <a:spcPts val="0"/>
              </a:spcAft>
              <a:buFont typeface="Arial" panose="020B0604020202020204" pitchFamily="34" charset="0"/>
              <a:buChar char="•"/>
              <a:defRPr/>
            </a:pPr>
            <a:r>
              <a:rPr lang="ro-RO" sz="1600" b="1" dirty="0">
                <a:solidFill>
                  <a:schemeClr val="accent1"/>
                </a:solidFill>
                <a:latin typeface="+mn-lt"/>
                <a:cs typeface="+mn-cs"/>
              </a:rPr>
              <a:t>Dispozitive portabile (11 %)</a:t>
            </a:r>
          </a:p>
          <a:p>
            <a:pPr marL="800100" lvl="1" indent="-342900" fontAlgn="auto">
              <a:spcBef>
                <a:spcPts val="0"/>
              </a:spcBef>
              <a:spcAft>
                <a:spcPts val="0"/>
              </a:spcAft>
              <a:buFont typeface="Arial" panose="020B0604020202020204" pitchFamily="34" charset="0"/>
              <a:buChar char="•"/>
              <a:defRPr/>
            </a:pPr>
            <a:r>
              <a:rPr lang="ro-RO" sz="1600" b="1" dirty="0">
                <a:solidFill>
                  <a:schemeClr val="accent1"/>
                </a:solidFill>
                <a:latin typeface="+mn-lt"/>
                <a:cs typeface="+mn-cs"/>
              </a:rPr>
              <a:t>Mașini sau roboți cu IA (5 %)</a:t>
            </a:r>
          </a:p>
          <a:p>
            <a:pPr marL="800100" lvl="1" indent="-342900" fontAlgn="auto">
              <a:spcBef>
                <a:spcPts val="0"/>
              </a:spcBef>
              <a:spcAft>
                <a:spcPts val="0"/>
              </a:spcAft>
              <a:buFont typeface="Arial" panose="020B0604020202020204" pitchFamily="34" charset="0"/>
              <a:buChar char="•"/>
              <a:defRPr/>
            </a:pPr>
            <a:r>
              <a:rPr lang="ro-RO" sz="1600" b="1" dirty="0">
                <a:solidFill>
                  <a:schemeClr val="accent1"/>
                </a:solidFill>
                <a:latin typeface="+mn-lt"/>
                <a:cs typeface="+mn-cs"/>
              </a:rPr>
              <a:t>Roboți care interacționează cu lucrătorul (3 %)</a:t>
            </a:r>
          </a:p>
          <a:p>
            <a:pPr defTabSz="257175" fontAlgn="auto">
              <a:spcBef>
                <a:spcPts val="338"/>
              </a:spcBef>
              <a:spcAft>
                <a:spcPts val="0"/>
              </a:spcAft>
              <a:buClr>
                <a:srgbClr val="003399"/>
              </a:buClr>
              <a:defRPr/>
            </a:pPr>
            <a:endParaRPr lang="en-GB" sz="1600" b="1" dirty="0">
              <a:solidFill>
                <a:srgbClr val="ACC700"/>
              </a:solidFill>
              <a:latin typeface="+mn-lt"/>
              <a:cs typeface="+mn-cs"/>
            </a:endParaRPr>
          </a:p>
          <a:p>
            <a:pPr defTabSz="257175" fontAlgn="auto">
              <a:spcBef>
                <a:spcPts val="338"/>
              </a:spcBef>
              <a:spcAft>
                <a:spcPts val="0"/>
              </a:spcAft>
              <a:buClr>
                <a:srgbClr val="003399"/>
              </a:buClr>
              <a:defRPr/>
            </a:pPr>
            <a:r>
              <a:rPr lang="ro-RO" sz="1600" b="1" dirty="0">
                <a:solidFill>
                  <a:srgbClr val="ACC700"/>
                </a:solidFill>
                <a:latin typeface="+mn-lt"/>
                <a:cs typeface="+mn-cs"/>
              </a:rPr>
              <a:t>EU-OSHA, ESENER 2019</a:t>
            </a:r>
          </a:p>
          <a:p>
            <a:pPr marL="800100" lvl="1" indent="-342900" fontAlgn="auto">
              <a:spcBef>
                <a:spcPts val="0"/>
              </a:spcBef>
              <a:spcAft>
                <a:spcPts val="0"/>
              </a:spcAft>
              <a:buFont typeface="Arial" panose="020B0604020202020204" pitchFamily="34" charset="0"/>
              <a:buChar char="•"/>
              <a:defRPr/>
            </a:pPr>
            <a:r>
              <a:rPr lang="ro-RO" sz="1600" b="1" dirty="0">
                <a:solidFill>
                  <a:schemeClr val="accent1"/>
                </a:solidFill>
                <a:latin typeface="+mn-lt"/>
                <a:cs typeface="+mn-cs"/>
              </a:rPr>
              <a:t>Peste 80 % din locurile de muncă din Europa utilizează calculatoare personale, laptopuri, tablete, telefoane inteligente și alte dispozitive mobile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49263" y="87313"/>
            <a:ext cx="7561262" cy="461962"/>
          </a:xfrm>
        </p:spPr>
        <p:txBody>
          <a:bodyPr>
            <a:spAutoFit/>
          </a:bodyPr>
          <a:lstStyle/>
          <a:p>
            <a:pPr eaLnBrk="1" hangingPunct="1"/>
            <a:r>
              <a:rPr lang="ro-RO" sz="2400">
                <a:cs typeface="Trebuchet MS" pitchFamily="34" charset="0"/>
              </a:rPr>
              <a:t>Date și cifre – utilizarea tehnologiilor digitale</a:t>
            </a:r>
          </a:p>
        </p:txBody>
      </p:sp>
      <p:pic>
        <p:nvPicPr>
          <p:cNvPr id="22530" name="Content Placeholder 3"/>
          <p:cNvPicPr>
            <a:picLocks noGrp="1" noChangeAspect="1"/>
          </p:cNvPicPr>
          <p:nvPr>
            <p:ph sz="half" idx="1"/>
          </p:nvPr>
        </p:nvPicPr>
        <p:blipFill rotWithShape="1">
          <a:blip r:embed="rId3"/>
          <a:srcRect l="28026" t="29330" r="6911" b="3055"/>
          <a:stretch/>
        </p:blipFill>
        <p:spPr>
          <a:xfrm>
            <a:off x="3482975" y="2008188"/>
            <a:ext cx="4919425" cy="2435225"/>
          </a:xfrm>
        </p:spPr>
      </p:pic>
      <p:sp>
        <p:nvSpPr>
          <p:cNvPr id="22531" name="TextBox 3"/>
          <p:cNvSpPr txBox="1">
            <a:spLocks noChangeArrowheads="1"/>
          </p:cNvSpPr>
          <p:nvPr/>
        </p:nvSpPr>
        <p:spPr bwMode="auto">
          <a:xfrm>
            <a:off x="437075" y="814838"/>
            <a:ext cx="7654925" cy="1115690"/>
          </a:xfrm>
          <a:prstGeom prst="rect">
            <a:avLst/>
          </a:prstGeom>
          <a:noFill/>
          <a:ln w="9525">
            <a:noFill/>
            <a:miter lim="800000"/>
            <a:headEnd/>
            <a:tailEnd/>
          </a:ln>
        </p:spPr>
        <p:txBody>
          <a:bodyPr>
            <a:spAutoFit/>
          </a:bodyPr>
          <a:lstStyle/>
          <a:p>
            <a:pPr defTabSz="257175">
              <a:spcBef>
                <a:spcPts val="338"/>
              </a:spcBef>
              <a:buClr>
                <a:srgbClr val="003399"/>
              </a:buClr>
            </a:pPr>
            <a:r>
              <a:rPr lang="ro-RO" sz="1600" b="1" dirty="0">
                <a:solidFill>
                  <a:srgbClr val="ACC700"/>
                </a:solidFill>
              </a:rPr>
              <a:t>EU-OSHA, Pulsul SSM 2022:</a:t>
            </a:r>
          </a:p>
          <a:p>
            <a:pPr defTabSz="257175">
              <a:spcBef>
                <a:spcPts val="338"/>
              </a:spcBef>
              <a:buClr>
                <a:srgbClr val="003399"/>
              </a:buClr>
            </a:pPr>
            <a:r>
              <a:rPr lang="ro-RO" sz="1600" b="1" dirty="0">
                <a:solidFill>
                  <a:schemeClr val="tx2"/>
                </a:solidFill>
                <a:ea typeface="SimSun" pitchFamily="2" charset="-122"/>
                <a:cs typeface="Times New Roman" pitchFamily="18" charset="0"/>
              </a:rPr>
              <a:t>Din câte știți, organizația în care lucrați utilizează dispozitive digitale, cum ar fi tablete, telefoane inteligente, calculatoare, laptopuri, aplicații sau senzori pentru ...?</a:t>
            </a:r>
          </a:p>
        </p:txBody>
      </p:sp>
      <p:sp>
        <p:nvSpPr>
          <p:cNvPr id="22532" name="TextBox 2"/>
          <p:cNvSpPr txBox="1">
            <a:spLocks noChangeArrowheads="1"/>
          </p:cNvSpPr>
          <p:nvPr/>
        </p:nvSpPr>
        <p:spPr bwMode="auto">
          <a:xfrm>
            <a:off x="1168400" y="2114550"/>
            <a:ext cx="1944688" cy="369888"/>
          </a:xfrm>
          <a:prstGeom prst="rect">
            <a:avLst/>
          </a:prstGeom>
          <a:noFill/>
          <a:ln w="9525">
            <a:noFill/>
            <a:miter lim="800000"/>
            <a:headEnd/>
            <a:tailEnd/>
          </a:ln>
        </p:spPr>
        <p:txBody>
          <a:bodyPr>
            <a:spAutoFit/>
          </a:bodyPr>
          <a:lstStyle/>
          <a:p>
            <a:r>
              <a:rPr lang="ro-RO" sz="900"/>
              <a:t>A vă atribui în mod automat sarcini sau timpi de lucru sau ture de lucru</a:t>
            </a:r>
          </a:p>
        </p:txBody>
      </p:sp>
      <p:sp>
        <p:nvSpPr>
          <p:cNvPr id="22533" name="TextBox 5"/>
          <p:cNvSpPr txBox="1">
            <a:spLocks noChangeArrowheads="1"/>
          </p:cNvSpPr>
          <p:nvPr/>
        </p:nvSpPr>
        <p:spPr bwMode="auto">
          <a:xfrm>
            <a:off x="1168400" y="2593975"/>
            <a:ext cx="1944688" cy="369888"/>
          </a:xfrm>
          <a:prstGeom prst="rect">
            <a:avLst/>
          </a:prstGeom>
          <a:noFill/>
          <a:ln w="9525">
            <a:noFill/>
            <a:miter lim="800000"/>
            <a:headEnd/>
            <a:tailEnd/>
          </a:ln>
        </p:spPr>
        <p:txBody>
          <a:bodyPr>
            <a:spAutoFit/>
          </a:bodyPr>
          <a:lstStyle/>
          <a:p>
            <a:r>
              <a:rPr lang="ro-RO" sz="900"/>
              <a:t>A obține o evaluare a performanței dumneavoastră de către terți (de exemplu, clienți)</a:t>
            </a:r>
          </a:p>
        </p:txBody>
      </p:sp>
      <p:sp>
        <p:nvSpPr>
          <p:cNvPr id="22534" name="TextBox 6"/>
          <p:cNvSpPr txBox="1">
            <a:spLocks noChangeArrowheads="1"/>
          </p:cNvSpPr>
          <p:nvPr/>
        </p:nvSpPr>
        <p:spPr bwMode="auto">
          <a:xfrm>
            <a:off x="1157288" y="3073400"/>
            <a:ext cx="1944687" cy="369888"/>
          </a:xfrm>
          <a:prstGeom prst="rect">
            <a:avLst/>
          </a:prstGeom>
          <a:noFill/>
          <a:ln w="9525">
            <a:noFill/>
            <a:miter lim="800000"/>
            <a:headEnd/>
            <a:tailEnd/>
          </a:ln>
        </p:spPr>
        <p:txBody>
          <a:bodyPr>
            <a:spAutoFit/>
          </a:bodyPr>
          <a:lstStyle/>
          <a:p>
            <a:r>
              <a:rPr lang="ro-RO" sz="900"/>
              <a:t>A vă superviza sau monitoriza activitatea și comportamentul personal</a:t>
            </a:r>
          </a:p>
        </p:txBody>
      </p:sp>
      <p:sp>
        <p:nvSpPr>
          <p:cNvPr id="22535" name="TextBox 7"/>
          <p:cNvSpPr txBox="1">
            <a:spLocks noChangeArrowheads="1"/>
          </p:cNvSpPr>
          <p:nvPr/>
        </p:nvSpPr>
        <p:spPr bwMode="auto">
          <a:xfrm>
            <a:off x="1149350" y="3487738"/>
            <a:ext cx="2089150" cy="369887"/>
          </a:xfrm>
          <a:prstGeom prst="rect">
            <a:avLst/>
          </a:prstGeom>
          <a:noFill/>
          <a:ln w="9525">
            <a:noFill/>
            <a:miter lim="800000"/>
            <a:headEnd/>
            <a:tailEnd/>
          </a:ln>
        </p:spPr>
        <p:txBody>
          <a:bodyPr>
            <a:spAutoFit/>
          </a:bodyPr>
          <a:lstStyle/>
          <a:p>
            <a:r>
              <a:rPr lang="ro-RO" sz="900"/>
              <a:t>A monitoriza zgomotul, substanțele chimice, praful, gazele etc. din mediul dvs. de lucru</a:t>
            </a:r>
          </a:p>
        </p:txBody>
      </p:sp>
      <p:sp>
        <p:nvSpPr>
          <p:cNvPr id="22536" name="TextBox 8"/>
          <p:cNvSpPr txBox="1">
            <a:spLocks noChangeArrowheads="1"/>
          </p:cNvSpPr>
          <p:nvPr/>
        </p:nvSpPr>
        <p:spPr bwMode="auto">
          <a:xfrm>
            <a:off x="1168400" y="3967163"/>
            <a:ext cx="1944688" cy="369887"/>
          </a:xfrm>
          <a:prstGeom prst="rect">
            <a:avLst/>
          </a:prstGeom>
          <a:noFill/>
          <a:ln w="9525">
            <a:noFill/>
            <a:miter lim="800000"/>
            <a:headEnd/>
            <a:tailEnd/>
          </a:ln>
        </p:spPr>
        <p:txBody>
          <a:bodyPr>
            <a:spAutoFit/>
          </a:bodyPr>
          <a:lstStyle/>
          <a:p>
            <a:r>
              <a:rPr lang="ro-RO" sz="900"/>
              <a:t>A vă monitoriza frecvența cardiacă, tensiunea arterială, postura etc.</a:t>
            </a:r>
          </a:p>
        </p:txBody>
      </p:sp>
      <p:sp>
        <p:nvSpPr>
          <p:cNvPr id="22537" name="TextBox 9"/>
          <p:cNvSpPr txBox="1">
            <a:spLocks noChangeArrowheads="1"/>
          </p:cNvSpPr>
          <p:nvPr/>
        </p:nvSpPr>
        <p:spPr bwMode="auto">
          <a:xfrm>
            <a:off x="3719513" y="1884363"/>
            <a:ext cx="431800" cy="231775"/>
          </a:xfrm>
          <a:prstGeom prst="rect">
            <a:avLst/>
          </a:prstGeom>
          <a:solidFill>
            <a:schemeClr val="bg1"/>
          </a:solidFill>
          <a:ln w="9525">
            <a:noFill/>
            <a:miter lim="800000"/>
            <a:headEnd/>
            <a:tailEnd/>
          </a:ln>
        </p:spPr>
        <p:txBody>
          <a:bodyPr>
            <a:spAutoFit/>
          </a:bodyPr>
          <a:lstStyle/>
          <a:p>
            <a:r>
              <a:rPr lang="ro-RO" sz="900" b="1">
                <a:solidFill>
                  <a:srgbClr val="003399"/>
                </a:solidFill>
              </a:rPr>
              <a:t>Da</a:t>
            </a:r>
          </a:p>
        </p:txBody>
      </p:sp>
      <p:sp>
        <p:nvSpPr>
          <p:cNvPr id="22538" name="TextBox 10"/>
          <p:cNvSpPr txBox="1">
            <a:spLocks noChangeArrowheads="1"/>
          </p:cNvSpPr>
          <p:nvPr/>
        </p:nvSpPr>
        <p:spPr bwMode="auto">
          <a:xfrm>
            <a:off x="5876925" y="1884363"/>
            <a:ext cx="431800" cy="231775"/>
          </a:xfrm>
          <a:prstGeom prst="rect">
            <a:avLst/>
          </a:prstGeom>
          <a:solidFill>
            <a:schemeClr val="bg1"/>
          </a:solidFill>
          <a:ln w="9525">
            <a:noFill/>
            <a:miter lim="800000"/>
            <a:headEnd/>
            <a:tailEnd/>
          </a:ln>
        </p:spPr>
        <p:txBody>
          <a:bodyPr>
            <a:spAutoFit/>
          </a:bodyPr>
          <a:lstStyle/>
          <a:p>
            <a:r>
              <a:rPr lang="ro-RO" sz="900" b="1">
                <a:solidFill>
                  <a:srgbClr val="F6A400"/>
                </a:solidFill>
              </a:rPr>
              <a:t>Nu</a:t>
            </a:r>
          </a:p>
        </p:txBody>
      </p:sp>
      <p:sp>
        <p:nvSpPr>
          <p:cNvPr id="22539" name="TextBox 11"/>
          <p:cNvSpPr txBox="1">
            <a:spLocks noChangeArrowheads="1"/>
          </p:cNvSpPr>
          <p:nvPr/>
        </p:nvSpPr>
        <p:spPr bwMode="auto">
          <a:xfrm>
            <a:off x="7564438" y="1914525"/>
            <a:ext cx="890587" cy="231775"/>
          </a:xfrm>
          <a:prstGeom prst="rect">
            <a:avLst/>
          </a:prstGeom>
          <a:solidFill>
            <a:schemeClr val="bg1"/>
          </a:solidFill>
          <a:ln w="9525">
            <a:noFill/>
            <a:miter lim="800000"/>
            <a:headEnd/>
            <a:tailEnd/>
          </a:ln>
        </p:spPr>
        <p:txBody>
          <a:bodyPr>
            <a:spAutoFit/>
          </a:bodyPr>
          <a:lstStyle/>
          <a:p>
            <a:r>
              <a:rPr lang="ro-RO" sz="900" b="1">
                <a:solidFill>
                  <a:srgbClr val="B1B3B4"/>
                </a:solidFill>
              </a:rPr>
              <a:t>Nu știu</a:t>
            </a:r>
          </a:p>
        </p:txBody>
      </p:sp>
      <p:sp>
        <p:nvSpPr>
          <p:cNvPr id="22540" name="TextBox 12"/>
          <p:cNvSpPr txBox="1">
            <a:spLocks noChangeArrowheads="1"/>
          </p:cNvSpPr>
          <p:nvPr/>
        </p:nvSpPr>
        <p:spPr bwMode="auto">
          <a:xfrm>
            <a:off x="2747963" y="4487863"/>
            <a:ext cx="3902075" cy="276225"/>
          </a:xfrm>
          <a:prstGeom prst="rect">
            <a:avLst/>
          </a:prstGeom>
          <a:noFill/>
          <a:ln w="9525">
            <a:noFill/>
            <a:miter lim="800000"/>
            <a:headEnd/>
            <a:tailEnd/>
          </a:ln>
        </p:spPr>
        <p:txBody>
          <a:bodyPr>
            <a:spAutoFit/>
          </a:bodyPr>
          <a:lstStyle/>
          <a:p>
            <a:r>
              <a:rPr lang="ro-RO" sz="1200">
                <a:solidFill>
                  <a:srgbClr val="ACC700"/>
                </a:solidFill>
                <a:latin typeface="Corbel" pitchFamily="34" charset="0"/>
              </a:rPr>
              <a:t>Bază: toți respondenții, UE-27 (n=25 683)</a:t>
            </a:r>
            <a:r>
              <a:rPr lang="ro-RO" sz="1200">
                <a:solidFill>
                  <a:srgbClr val="ACC700"/>
                </a:solidFill>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Τίτλος 1"/>
          <p:cNvSpPr>
            <a:spLocks noGrp="1"/>
          </p:cNvSpPr>
          <p:nvPr>
            <p:ph type="title"/>
          </p:nvPr>
        </p:nvSpPr>
        <p:spPr>
          <a:xfrm>
            <a:off x="449263" y="87313"/>
            <a:ext cx="7561262" cy="461962"/>
          </a:xfrm>
        </p:spPr>
        <p:txBody>
          <a:bodyPr>
            <a:spAutoFit/>
          </a:bodyPr>
          <a:lstStyle/>
          <a:p>
            <a:pPr eaLnBrk="1" hangingPunct="1"/>
            <a:r>
              <a:rPr lang="ro-RO" sz="2400">
                <a:cs typeface="Trebuchet MS" pitchFamily="34" charset="0"/>
              </a:rPr>
              <a:t>Date și cifre – utilizarea tehnologiilor digitale</a:t>
            </a:r>
          </a:p>
        </p:txBody>
      </p:sp>
      <p:pic>
        <p:nvPicPr>
          <p:cNvPr id="24578" name="Content Placeholder 5"/>
          <p:cNvPicPr>
            <a:picLocks noGrp="1" noChangeAspect="1"/>
          </p:cNvPicPr>
          <p:nvPr>
            <p:ph sz="half" idx="1"/>
          </p:nvPr>
        </p:nvPicPr>
        <p:blipFill>
          <a:blip r:embed="rId3"/>
          <a:srcRect l="25879" t="29015" r="9286" b="9659"/>
          <a:stretch>
            <a:fillRect/>
          </a:stretch>
        </p:blipFill>
        <p:spPr>
          <a:xfrm>
            <a:off x="3519488" y="1947863"/>
            <a:ext cx="4537075" cy="2235200"/>
          </a:xfrm>
        </p:spPr>
      </p:pic>
      <p:sp>
        <p:nvSpPr>
          <p:cNvPr id="24579" name="TextBox 5"/>
          <p:cNvSpPr txBox="1">
            <a:spLocks noChangeArrowheads="1"/>
          </p:cNvSpPr>
          <p:nvPr/>
        </p:nvSpPr>
        <p:spPr bwMode="auto">
          <a:xfrm>
            <a:off x="429875" y="814838"/>
            <a:ext cx="7461325" cy="869469"/>
          </a:xfrm>
          <a:prstGeom prst="rect">
            <a:avLst/>
          </a:prstGeom>
          <a:noFill/>
          <a:ln w="9525">
            <a:noFill/>
            <a:miter lim="800000"/>
            <a:headEnd/>
            <a:tailEnd/>
          </a:ln>
        </p:spPr>
        <p:txBody>
          <a:bodyPr wrap="square">
            <a:spAutoFit/>
          </a:bodyPr>
          <a:lstStyle/>
          <a:p>
            <a:pPr defTabSz="257175">
              <a:spcBef>
                <a:spcPts val="338"/>
              </a:spcBef>
              <a:buClr>
                <a:srgbClr val="003399"/>
              </a:buClr>
            </a:pPr>
            <a:r>
              <a:rPr lang="ro-RO" sz="1600" b="1" dirty="0">
                <a:solidFill>
                  <a:srgbClr val="ACC700"/>
                </a:solidFill>
              </a:rPr>
              <a:t>EU-OSHA, Pulsul SSM 2022</a:t>
            </a:r>
          </a:p>
          <a:p>
            <a:pPr defTabSz="257175">
              <a:spcBef>
                <a:spcPts val="338"/>
              </a:spcBef>
              <a:buClr>
                <a:srgbClr val="003399"/>
              </a:buClr>
            </a:pPr>
            <a:r>
              <a:rPr lang="ro-RO" sz="1600" b="1" dirty="0">
                <a:solidFill>
                  <a:schemeClr val="tx2"/>
                </a:solidFill>
                <a:ea typeface="SimSun" pitchFamily="2" charset="-122"/>
                <a:cs typeface="Times New Roman" pitchFamily="18" charset="0"/>
              </a:rPr>
              <a:t>Ați spune că utilizarea tehnologiilor digitale la locul dumneavoastră de muncă...?</a:t>
            </a:r>
          </a:p>
        </p:txBody>
      </p:sp>
      <p:sp>
        <p:nvSpPr>
          <p:cNvPr id="24580" name="TextBox 6"/>
          <p:cNvSpPr txBox="1">
            <a:spLocks noChangeArrowheads="1"/>
          </p:cNvSpPr>
          <p:nvPr/>
        </p:nvSpPr>
        <p:spPr bwMode="auto">
          <a:xfrm>
            <a:off x="3924300" y="1706563"/>
            <a:ext cx="431800" cy="231775"/>
          </a:xfrm>
          <a:prstGeom prst="rect">
            <a:avLst/>
          </a:prstGeom>
          <a:solidFill>
            <a:schemeClr val="bg1"/>
          </a:solidFill>
          <a:ln w="9525">
            <a:noFill/>
            <a:miter lim="800000"/>
            <a:headEnd/>
            <a:tailEnd/>
          </a:ln>
        </p:spPr>
        <p:txBody>
          <a:bodyPr>
            <a:spAutoFit/>
          </a:bodyPr>
          <a:lstStyle/>
          <a:p>
            <a:r>
              <a:rPr lang="ro-RO" sz="900" b="1">
                <a:solidFill>
                  <a:srgbClr val="003399"/>
                </a:solidFill>
              </a:rPr>
              <a:t>Da</a:t>
            </a:r>
          </a:p>
        </p:txBody>
      </p:sp>
      <p:sp>
        <p:nvSpPr>
          <p:cNvPr id="24581" name="TextBox 7"/>
          <p:cNvSpPr txBox="1">
            <a:spLocks noChangeArrowheads="1"/>
          </p:cNvSpPr>
          <p:nvPr/>
        </p:nvSpPr>
        <p:spPr bwMode="auto">
          <a:xfrm>
            <a:off x="6084888" y="1724025"/>
            <a:ext cx="431800" cy="231775"/>
          </a:xfrm>
          <a:prstGeom prst="rect">
            <a:avLst/>
          </a:prstGeom>
          <a:solidFill>
            <a:schemeClr val="bg1"/>
          </a:solidFill>
          <a:ln w="9525">
            <a:noFill/>
            <a:miter lim="800000"/>
            <a:headEnd/>
            <a:tailEnd/>
          </a:ln>
        </p:spPr>
        <p:txBody>
          <a:bodyPr>
            <a:spAutoFit/>
          </a:bodyPr>
          <a:lstStyle/>
          <a:p>
            <a:r>
              <a:rPr lang="ro-RO" sz="900" b="1">
                <a:solidFill>
                  <a:srgbClr val="F6A400"/>
                </a:solidFill>
              </a:rPr>
              <a:t>Nu</a:t>
            </a:r>
          </a:p>
        </p:txBody>
      </p:sp>
      <p:sp>
        <p:nvSpPr>
          <p:cNvPr id="24582" name="TextBox 8"/>
          <p:cNvSpPr txBox="1">
            <a:spLocks noChangeArrowheads="1"/>
          </p:cNvSpPr>
          <p:nvPr/>
        </p:nvSpPr>
        <p:spPr bwMode="auto">
          <a:xfrm>
            <a:off x="7219950" y="1711325"/>
            <a:ext cx="890588" cy="230188"/>
          </a:xfrm>
          <a:prstGeom prst="rect">
            <a:avLst/>
          </a:prstGeom>
          <a:solidFill>
            <a:schemeClr val="bg1"/>
          </a:solidFill>
          <a:ln w="9525">
            <a:noFill/>
            <a:miter lim="800000"/>
            <a:headEnd/>
            <a:tailEnd/>
          </a:ln>
        </p:spPr>
        <p:txBody>
          <a:bodyPr>
            <a:spAutoFit/>
          </a:bodyPr>
          <a:lstStyle/>
          <a:p>
            <a:r>
              <a:rPr lang="ro-RO" sz="900" b="1">
                <a:solidFill>
                  <a:srgbClr val="B1B3B4"/>
                </a:solidFill>
              </a:rPr>
              <a:t>Nu știu</a:t>
            </a:r>
          </a:p>
        </p:txBody>
      </p:sp>
      <p:sp>
        <p:nvSpPr>
          <p:cNvPr id="24583" name="TextBox 9"/>
          <p:cNvSpPr txBox="1">
            <a:spLocks noChangeArrowheads="1"/>
          </p:cNvSpPr>
          <p:nvPr/>
        </p:nvSpPr>
        <p:spPr bwMode="auto">
          <a:xfrm>
            <a:off x="1187450" y="2079625"/>
            <a:ext cx="1944688" cy="368300"/>
          </a:xfrm>
          <a:prstGeom prst="rect">
            <a:avLst/>
          </a:prstGeom>
          <a:noFill/>
          <a:ln w="9525">
            <a:noFill/>
            <a:miter lim="800000"/>
            <a:headEnd/>
            <a:tailEnd/>
          </a:ln>
        </p:spPr>
        <p:txBody>
          <a:bodyPr>
            <a:spAutoFit/>
          </a:bodyPr>
          <a:lstStyle/>
          <a:p>
            <a:r>
              <a:rPr lang="ro-RO" sz="900"/>
              <a:t>Determină viteza sau ritmul activității dvs.</a:t>
            </a:r>
          </a:p>
        </p:txBody>
      </p:sp>
      <p:sp>
        <p:nvSpPr>
          <p:cNvPr id="24584" name="TextBox 10"/>
          <p:cNvSpPr txBox="1">
            <a:spLocks noChangeArrowheads="1"/>
          </p:cNvSpPr>
          <p:nvPr/>
        </p:nvSpPr>
        <p:spPr bwMode="auto">
          <a:xfrm>
            <a:off x="1187450" y="2560638"/>
            <a:ext cx="1944688" cy="231775"/>
          </a:xfrm>
          <a:prstGeom prst="rect">
            <a:avLst/>
          </a:prstGeom>
          <a:noFill/>
          <a:ln w="9525">
            <a:noFill/>
            <a:miter lim="800000"/>
            <a:headEnd/>
            <a:tailEnd/>
          </a:ln>
        </p:spPr>
        <p:txBody>
          <a:bodyPr>
            <a:spAutoFit/>
          </a:bodyPr>
          <a:lstStyle/>
          <a:p>
            <a:r>
              <a:rPr lang="ro-RO" sz="900"/>
              <a:t>Rezultă în faptul că lucrați singur</a:t>
            </a:r>
          </a:p>
        </p:txBody>
      </p:sp>
      <p:sp>
        <p:nvSpPr>
          <p:cNvPr id="24585" name="TextBox 11"/>
          <p:cNvSpPr txBox="1">
            <a:spLocks noChangeArrowheads="1"/>
          </p:cNvSpPr>
          <p:nvPr/>
        </p:nvSpPr>
        <p:spPr bwMode="auto">
          <a:xfrm>
            <a:off x="1187450" y="2943225"/>
            <a:ext cx="1944688" cy="368300"/>
          </a:xfrm>
          <a:prstGeom prst="rect">
            <a:avLst/>
          </a:prstGeom>
          <a:noFill/>
          <a:ln w="9525">
            <a:noFill/>
            <a:miter lim="800000"/>
            <a:headEnd/>
            <a:tailEnd/>
          </a:ln>
        </p:spPr>
        <p:txBody>
          <a:bodyPr>
            <a:spAutoFit/>
          </a:bodyPr>
          <a:lstStyle/>
          <a:p>
            <a:r>
              <a:rPr lang="ro-RO" sz="900"/>
              <a:t>Crește supravegherea dvs. la locul de muncă</a:t>
            </a:r>
          </a:p>
        </p:txBody>
      </p:sp>
      <p:sp>
        <p:nvSpPr>
          <p:cNvPr id="24586" name="TextBox 12"/>
          <p:cNvSpPr txBox="1">
            <a:spLocks noChangeArrowheads="1"/>
          </p:cNvSpPr>
          <p:nvPr/>
        </p:nvSpPr>
        <p:spPr bwMode="auto">
          <a:xfrm>
            <a:off x="1187450" y="3436938"/>
            <a:ext cx="1944688" cy="230187"/>
          </a:xfrm>
          <a:prstGeom prst="rect">
            <a:avLst/>
          </a:prstGeom>
          <a:noFill/>
          <a:ln w="9525">
            <a:noFill/>
            <a:miter lim="800000"/>
            <a:headEnd/>
            <a:tailEnd/>
          </a:ln>
        </p:spPr>
        <p:txBody>
          <a:bodyPr>
            <a:spAutoFit/>
          </a:bodyPr>
          <a:lstStyle/>
          <a:p>
            <a:r>
              <a:rPr lang="ro-RO" sz="900"/>
              <a:t>Crește volumul dvs. de muncă</a:t>
            </a:r>
          </a:p>
        </p:txBody>
      </p:sp>
      <p:sp>
        <p:nvSpPr>
          <p:cNvPr id="24587" name="TextBox 13"/>
          <p:cNvSpPr txBox="1">
            <a:spLocks noChangeArrowheads="1"/>
          </p:cNvSpPr>
          <p:nvPr/>
        </p:nvSpPr>
        <p:spPr bwMode="auto">
          <a:xfrm>
            <a:off x="1187450" y="3824288"/>
            <a:ext cx="1944688" cy="231775"/>
          </a:xfrm>
          <a:prstGeom prst="rect">
            <a:avLst/>
          </a:prstGeom>
          <a:noFill/>
          <a:ln w="9525">
            <a:noFill/>
            <a:miter lim="800000"/>
            <a:headEnd/>
            <a:tailEnd/>
          </a:ln>
        </p:spPr>
        <p:txBody>
          <a:bodyPr>
            <a:spAutoFit/>
          </a:bodyPr>
          <a:lstStyle/>
          <a:p>
            <a:r>
              <a:rPr lang="ro-RO" sz="900"/>
              <a:t>Reduce autonomia dvs. la locul de muncă</a:t>
            </a:r>
          </a:p>
        </p:txBody>
      </p:sp>
      <p:sp>
        <p:nvSpPr>
          <p:cNvPr id="24588" name="TextBox 14"/>
          <p:cNvSpPr txBox="1">
            <a:spLocks noChangeArrowheads="1"/>
          </p:cNvSpPr>
          <p:nvPr/>
        </p:nvSpPr>
        <p:spPr bwMode="auto">
          <a:xfrm>
            <a:off x="3217863" y="4484688"/>
            <a:ext cx="2867025" cy="277812"/>
          </a:xfrm>
          <a:prstGeom prst="rect">
            <a:avLst/>
          </a:prstGeom>
          <a:noFill/>
          <a:ln w="9525">
            <a:noFill/>
            <a:miter lim="800000"/>
            <a:headEnd/>
            <a:tailEnd/>
          </a:ln>
        </p:spPr>
        <p:txBody>
          <a:bodyPr>
            <a:spAutoFit/>
          </a:bodyPr>
          <a:lstStyle/>
          <a:p>
            <a:r>
              <a:rPr lang="ro-RO" sz="1200">
                <a:solidFill>
                  <a:srgbClr val="ACC700"/>
                </a:solidFill>
                <a:latin typeface="Corbel" pitchFamily="34" charset="0"/>
              </a:rPr>
              <a:t>Bază: toți respondenții, UE-27 (n=25 683)</a:t>
            </a:r>
            <a:r>
              <a:rPr lang="ro-RO" sz="1200">
                <a:solidFill>
                  <a:srgbClr val="ACC700"/>
                </a:solidFill>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Τίτλος 1"/>
          <p:cNvSpPr>
            <a:spLocks noGrp="1"/>
          </p:cNvSpPr>
          <p:nvPr>
            <p:ph type="title"/>
          </p:nvPr>
        </p:nvSpPr>
        <p:spPr>
          <a:xfrm>
            <a:off x="449263" y="87313"/>
            <a:ext cx="7561262" cy="461962"/>
          </a:xfrm>
        </p:spPr>
        <p:txBody>
          <a:bodyPr>
            <a:spAutoFit/>
          </a:bodyPr>
          <a:lstStyle/>
          <a:p>
            <a:pPr eaLnBrk="1" hangingPunct="1"/>
            <a:r>
              <a:rPr lang="ro-RO" sz="2400">
                <a:cs typeface="Trebuchet MS" pitchFamily="34" charset="0"/>
              </a:rPr>
              <a:t>Date și cifre – Telemunca la domiciliu</a:t>
            </a:r>
          </a:p>
        </p:txBody>
      </p:sp>
      <p:sp>
        <p:nvSpPr>
          <p:cNvPr id="26626" name="TextBox 4"/>
          <p:cNvSpPr txBox="1">
            <a:spLocks noChangeArrowheads="1"/>
          </p:cNvSpPr>
          <p:nvPr/>
        </p:nvSpPr>
        <p:spPr bwMode="auto">
          <a:xfrm>
            <a:off x="434863" y="815188"/>
            <a:ext cx="7809025" cy="3577903"/>
          </a:xfrm>
          <a:prstGeom prst="rect">
            <a:avLst/>
          </a:prstGeom>
          <a:noFill/>
          <a:ln w="9525">
            <a:noFill/>
            <a:miter lim="800000"/>
            <a:headEnd/>
            <a:tailEnd/>
          </a:ln>
        </p:spPr>
        <p:txBody>
          <a:bodyPr wrap="square">
            <a:spAutoFit/>
          </a:bodyPr>
          <a:lstStyle/>
          <a:p>
            <a:r>
              <a:rPr lang="ro-RO" sz="1600" b="1" dirty="0">
                <a:solidFill>
                  <a:srgbClr val="ACC700"/>
                </a:solidFill>
              </a:rPr>
              <a:t>EU-OSHA, Pulsul SSM 2022</a:t>
            </a:r>
          </a:p>
          <a:p>
            <a:pPr marL="342900" indent="-342900">
              <a:buFont typeface="Arial" charset="0"/>
              <a:buChar char="•"/>
            </a:pPr>
            <a:r>
              <a:rPr lang="ro-RO" sz="1600" b="1" dirty="0">
                <a:solidFill>
                  <a:schemeClr val="accent1"/>
                </a:solidFill>
              </a:rPr>
              <a:t>17 % din lucrători au lucrat în principal de la domiciliu în 2022 </a:t>
            </a:r>
          </a:p>
          <a:p>
            <a:pPr marL="342900" indent="-342900">
              <a:buFont typeface="Arial" charset="0"/>
              <a:buChar char="•"/>
            </a:pPr>
            <a:r>
              <a:rPr lang="ro-RO" sz="1600" b="1" dirty="0">
                <a:solidFill>
                  <a:schemeClr val="accent1"/>
                </a:solidFill>
              </a:rPr>
              <a:t>90 % din aceștia utilizează laptopuri, tablete, telefoane inteligente </a:t>
            </a:r>
          </a:p>
          <a:p>
            <a:pPr marL="342900" indent="-342900">
              <a:buFont typeface="Arial" charset="0"/>
              <a:buChar char="•"/>
            </a:pPr>
            <a:r>
              <a:rPr lang="ro-RO" sz="1600" b="1" dirty="0">
                <a:solidFill>
                  <a:schemeClr val="accent1"/>
                </a:solidFill>
              </a:rPr>
              <a:t>Este mai puțin probabil ca telelucrătorii care își desfășoară munca de la domiciliu să raporteze lipsa autonomiei sau influența asupra ritmului de lucru sau asupra proceselor de lucru (14,4 %) în comparație cu ansamblul lucrătorilor.</a:t>
            </a:r>
          </a:p>
          <a:p>
            <a:pPr>
              <a:buFont typeface="Arial" charset="0"/>
              <a:buChar char="•"/>
            </a:pPr>
            <a:endParaRPr lang="en-GB" sz="1600" b="1" dirty="0">
              <a:solidFill>
                <a:schemeClr val="accent1"/>
              </a:solidFill>
            </a:endParaRPr>
          </a:p>
          <a:p>
            <a:pPr>
              <a:spcBef>
                <a:spcPts val="338"/>
              </a:spcBef>
              <a:buClr>
                <a:srgbClr val="003399"/>
              </a:buClr>
            </a:pPr>
            <a:r>
              <a:rPr lang="ro-RO" sz="1600" b="1" dirty="0">
                <a:solidFill>
                  <a:srgbClr val="ACC700"/>
                </a:solidFill>
              </a:rPr>
              <a:t>EU-OSHA, ESENER 2019</a:t>
            </a:r>
          </a:p>
          <a:p>
            <a:pPr marL="342900" indent="-342900">
              <a:buFont typeface="Arial" charset="0"/>
              <a:buChar char="•"/>
            </a:pPr>
            <a:r>
              <a:rPr lang="ro-RO" sz="1600" b="1" dirty="0">
                <a:solidFill>
                  <a:schemeClr val="accent1"/>
                </a:solidFill>
              </a:rPr>
              <a:t>În 2019, 12 % din locurile de muncă din UE au permis angajaților să lucreze de acasă utilizând tehnologii digitale</a:t>
            </a:r>
          </a:p>
          <a:p>
            <a:pPr marL="342900" indent="-342900">
              <a:buFont typeface="Arial" charset="0"/>
              <a:buChar char="•"/>
            </a:pPr>
            <a:r>
              <a:rPr lang="ro-RO" sz="1600" b="1" dirty="0">
                <a:solidFill>
                  <a:schemeClr val="accent1"/>
                </a:solidFill>
              </a:rPr>
              <a:t>75 % din locurile de muncă din UE efectuează periodic evaluări ale riscurilor, dar numai 31 % din cei care permit telemunca la domiciliu acoperă și locuințele.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Τίτλος 1"/>
          <p:cNvSpPr>
            <a:spLocks noGrp="1"/>
          </p:cNvSpPr>
          <p:nvPr>
            <p:ph type="title"/>
          </p:nvPr>
        </p:nvSpPr>
        <p:spPr>
          <a:xfrm>
            <a:off x="449263" y="87313"/>
            <a:ext cx="7561262" cy="461962"/>
          </a:xfrm>
        </p:spPr>
        <p:txBody>
          <a:bodyPr>
            <a:spAutoFit/>
          </a:bodyPr>
          <a:lstStyle/>
          <a:p>
            <a:pPr eaLnBrk="1" hangingPunct="1"/>
            <a:r>
              <a:rPr lang="ro-RO" sz="2400">
                <a:cs typeface="Trebuchet MS" pitchFamily="34" charset="0"/>
              </a:rPr>
              <a:t>Date și cifre – Riscuri psihosociale</a:t>
            </a:r>
          </a:p>
        </p:txBody>
      </p:sp>
      <p:sp>
        <p:nvSpPr>
          <p:cNvPr id="4" name="TextBox 3"/>
          <p:cNvSpPr txBox="1"/>
          <p:nvPr/>
        </p:nvSpPr>
        <p:spPr>
          <a:xfrm>
            <a:off x="430613" y="815188"/>
            <a:ext cx="6767512" cy="2008242"/>
          </a:xfrm>
          <a:prstGeom prst="rect">
            <a:avLst/>
          </a:prstGeom>
          <a:noFill/>
        </p:spPr>
        <p:txBody>
          <a:bodyPr>
            <a:spAutoFit/>
          </a:bodyPr>
          <a:lstStyle/>
          <a:p>
            <a:pPr defTabSz="257175" fontAlgn="auto">
              <a:spcBef>
                <a:spcPts val="338"/>
              </a:spcBef>
              <a:spcAft>
                <a:spcPts val="0"/>
              </a:spcAft>
              <a:buClr>
                <a:srgbClr val="003399"/>
              </a:buClr>
              <a:defRPr/>
            </a:pPr>
            <a:r>
              <a:rPr lang="ro-RO" sz="1600" b="1" dirty="0">
                <a:solidFill>
                  <a:srgbClr val="ACC700"/>
                </a:solidFill>
                <a:latin typeface="+mn-lt"/>
                <a:cs typeface="+mn-cs"/>
              </a:rPr>
              <a:t>EU-OSHA, ESENER 2019</a:t>
            </a:r>
            <a:endParaRPr lang="en-GB" sz="1600" b="1" dirty="0">
              <a:solidFill>
                <a:srgbClr val="ACC700"/>
              </a:solidFill>
              <a:latin typeface="+mn-lt"/>
              <a:cs typeface="+mn-cs"/>
            </a:endParaRPr>
          </a:p>
          <a:p>
            <a:pPr defTabSz="257175" fontAlgn="auto">
              <a:spcBef>
                <a:spcPts val="338"/>
              </a:spcBef>
              <a:spcAft>
                <a:spcPts val="0"/>
              </a:spcAft>
              <a:buClr>
                <a:srgbClr val="003399"/>
              </a:buClr>
              <a:defRPr/>
            </a:pPr>
            <a:r>
              <a:rPr lang="ro-RO" sz="1600" b="1" dirty="0">
                <a:solidFill>
                  <a:srgbClr val="003399"/>
                </a:solidFill>
                <a:latin typeface="Arial" panose="020B0604020202020204" pitchFamily="34" charset="0"/>
                <a:ea typeface="SimSun" panose="02010600030101010101" pitchFamily="2" charset="-122"/>
                <a:cs typeface="Arial" panose="020B0604020202020204" pitchFamily="34" charset="0"/>
              </a:rPr>
              <a:t>Riscurile psihosociale asociate cel mai frecvent cu tehnologiile digitale: </a:t>
            </a:r>
          </a:p>
          <a:p>
            <a:pPr marL="342900" indent="-342900" defTabSz="257175" fontAlgn="auto">
              <a:spcBef>
                <a:spcPts val="338"/>
              </a:spcBef>
              <a:spcAft>
                <a:spcPts val="0"/>
              </a:spcAft>
              <a:buClr>
                <a:srgbClr val="003399"/>
              </a:buClr>
              <a:buFont typeface="Arial" panose="020B0604020202020204" pitchFamily="34" charset="0"/>
              <a:buChar char="•"/>
              <a:defRPr/>
            </a:pPr>
            <a:r>
              <a:rPr lang="ro-RO" sz="1600" b="1" dirty="0">
                <a:solidFill>
                  <a:srgbClr val="003399"/>
                </a:solidFill>
                <a:latin typeface="+mn-lt"/>
                <a:cs typeface="+mn-cs"/>
              </a:rPr>
              <a:t>presiunea timpului</a:t>
            </a:r>
          </a:p>
          <a:p>
            <a:pPr marL="342900" indent="-342900" defTabSz="257175" fontAlgn="auto">
              <a:spcBef>
                <a:spcPts val="338"/>
              </a:spcBef>
              <a:spcAft>
                <a:spcPts val="0"/>
              </a:spcAft>
              <a:buClr>
                <a:srgbClr val="003399"/>
              </a:buClr>
              <a:buFont typeface="Arial" panose="020B0604020202020204" pitchFamily="34" charset="0"/>
              <a:buChar char="•"/>
              <a:defRPr/>
            </a:pPr>
            <a:r>
              <a:rPr lang="ro-RO" sz="1600" b="1" dirty="0">
                <a:solidFill>
                  <a:srgbClr val="003399"/>
                </a:solidFill>
                <a:latin typeface="+mn-lt"/>
                <a:cs typeface="+mn-cs"/>
              </a:rPr>
              <a:t>program de lucru prelungit/neregulat</a:t>
            </a:r>
          </a:p>
          <a:p>
            <a:pPr marL="342900" indent="-342900" defTabSz="257175" fontAlgn="auto">
              <a:spcBef>
                <a:spcPts val="338"/>
              </a:spcBef>
              <a:spcAft>
                <a:spcPts val="0"/>
              </a:spcAft>
              <a:buClr>
                <a:srgbClr val="003399"/>
              </a:buClr>
              <a:buFont typeface="Arial" panose="020B0604020202020204" pitchFamily="34" charset="0"/>
              <a:buChar char="•"/>
              <a:defRPr/>
            </a:pPr>
            <a:r>
              <a:rPr lang="ro-RO" sz="1600" b="1" dirty="0">
                <a:solidFill>
                  <a:srgbClr val="003399"/>
                </a:solidFill>
                <a:latin typeface="+mn-lt"/>
                <a:cs typeface="+mn-cs"/>
              </a:rPr>
              <a:t>comunicare/cooperare deficitară</a:t>
            </a:r>
          </a:p>
          <a:p>
            <a:pPr marL="342900" indent="-342900" defTabSz="257175" fontAlgn="auto">
              <a:spcBef>
                <a:spcPts val="338"/>
              </a:spcBef>
              <a:spcAft>
                <a:spcPts val="0"/>
              </a:spcAft>
              <a:buClr>
                <a:srgbClr val="003399"/>
              </a:buClr>
              <a:buFont typeface="Arial" panose="020B0604020202020204" pitchFamily="34" charset="0"/>
              <a:buChar char="•"/>
              <a:defRPr/>
            </a:pPr>
            <a:r>
              <a:rPr lang="ro-RO" sz="1600" b="1" dirty="0">
                <a:solidFill>
                  <a:srgbClr val="003399"/>
                </a:solidFill>
                <a:latin typeface="+mn-lt"/>
                <a:cs typeface="+mn-cs"/>
              </a:rPr>
              <a:t>nesiguranța locului de muncă</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4"/>
          <p:cNvSpPr txBox="1">
            <a:spLocks noChangeArrowheads="1"/>
          </p:cNvSpPr>
          <p:nvPr/>
        </p:nvSpPr>
        <p:spPr bwMode="auto">
          <a:xfrm>
            <a:off x="449263" y="123825"/>
            <a:ext cx="6643687" cy="461963"/>
          </a:xfrm>
          <a:prstGeom prst="rect">
            <a:avLst/>
          </a:prstGeom>
          <a:noFill/>
          <a:ln w="9525">
            <a:noFill/>
            <a:miter lim="800000"/>
            <a:headEnd/>
            <a:tailEnd/>
          </a:ln>
        </p:spPr>
        <p:txBody>
          <a:bodyPr>
            <a:spAutoFit/>
          </a:bodyPr>
          <a:lstStyle/>
          <a:p>
            <a:r>
              <a:rPr lang="ro-RO" sz="2400" b="1">
                <a:solidFill>
                  <a:schemeClr val="accent1"/>
                </a:solidFill>
              </a:rPr>
              <a:t>Fapte și cifre – Riscuri psihosociale</a:t>
            </a:r>
          </a:p>
        </p:txBody>
      </p:sp>
      <p:graphicFrame>
        <p:nvGraphicFramePr>
          <p:cNvPr id="13" name="Chart 12"/>
          <p:cNvGraphicFramePr>
            <a:graphicFrameLocks/>
          </p:cNvGraphicFramePr>
          <p:nvPr/>
        </p:nvGraphicFramePr>
        <p:xfrm>
          <a:off x="1821518" y="1040290"/>
          <a:ext cx="6333594" cy="3979732"/>
        </p:xfrm>
        <a:graphic>
          <a:graphicData uri="http://schemas.openxmlformats.org/drawingml/2006/chart">
            <c:chart xmlns:c="http://schemas.openxmlformats.org/drawingml/2006/chart" xmlns:r="http://schemas.openxmlformats.org/officeDocument/2006/relationships" r:id="rId3"/>
          </a:graphicData>
        </a:graphic>
      </p:graphicFrame>
      <p:sp>
        <p:nvSpPr>
          <p:cNvPr id="30723" name="Τίτλος 1"/>
          <p:cNvSpPr txBox="1">
            <a:spLocks/>
          </p:cNvSpPr>
          <p:nvPr/>
        </p:nvSpPr>
        <p:spPr bwMode="auto">
          <a:xfrm>
            <a:off x="434863" y="810564"/>
            <a:ext cx="8145463" cy="523220"/>
          </a:xfrm>
          <a:prstGeom prst="rect">
            <a:avLst/>
          </a:prstGeom>
          <a:noFill/>
          <a:ln w="9525">
            <a:noFill/>
            <a:miter lim="800000"/>
            <a:headEnd/>
            <a:tailEnd/>
          </a:ln>
        </p:spPr>
        <p:txBody>
          <a:bodyPr anchor="b">
            <a:spAutoFit/>
          </a:bodyPr>
          <a:lstStyle/>
          <a:p>
            <a:pPr defTabSz="257175">
              <a:spcBef>
                <a:spcPts val="0"/>
              </a:spcBef>
              <a:spcAft>
                <a:spcPts val="0"/>
              </a:spcAft>
            </a:pPr>
            <a:r>
              <a:rPr lang="ro-RO" sz="1600" b="1" dirty="0">
                <a:solidFill>
                  <a:srgbClr val="ACC700"/>
                </a:solidFill>
              </a:rPr>
              <a:t>EU-OSHA, ESENER 2019</a:t>
            </a:r>
          </a:p>
          <a:p>
            <a:pPr defTabSz="257175">
              <a:spcBef>
                <a:spcPts val="0"/>
              </a:spcBef>
              <a:spcAft>
                <a:spcPts val="0"/>
              </a:spcAft>
            </a:pPr>
            <a:r>
              <a:rPr lang="ro-RO" sz="1200" b="1" dirty="0">
                <a:solidFill>
                  <a:schemeClr val="tx2"/>
                </a:solidFill>
                <a:ea typeface="SimSun" pitchFamily="2" charset="-122"/>
                <a:cs typeface="Times New Roman" pitchFamily="18" charset="0"/>
              </a:rPr>
              <a:t>Locurile de muncă care raportează riscuri psihosociale prin prezența tehnologiei digitale, UE-27</a:t>
            </a:r>
          </a:p>
        </p:txBody>
      </p:sp>
      <p:graphicFrame>
        <p:nvGraphicFramePr>
          <p:cNvPr id="3" name="Table 2"/>
          <p:cNvGraphicFramePr>
            <a:graphicFrameLocks noGrp="1"/>
          </p:cNvGraphicFramePr>
          <p:nvPr/>
        </p:nvGraphicFramePr>
        <p:xfrm>
          <a:off x="709613" y="1292225"/>
          <a:ext cx="2882900" cy="3300414"/>
        </p:xfrm>
        <a:graphic>
          <a:graphicData uri="http://schemas.openxmlformats.org/drawingml/2006/table">
            <a:tbl>
              <a:tblPr>
                <a:tableStyleId>{5C22544A-7EE6-4342-B048-85BDC9FD1C3A}</a:tableStyleId>
              </a:tblPr>
              <a:tblGrid>
                <a:gridCol w="22225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tblGrid>
              <a:tr h="338504">
                <a:tc rowSpan="2">
                  <a:txBody>
                    <a:bodyPr/>
                    <a:lstStyle/>
                    <a:p>
                      <a:pPr algn="l" fontAlgn="ctr"/>
                      <a:r>
                        <a:rPr lang="ro-RO" sz="900" b="1" u="none" strike="noStrike">
                          <a:effectLst/>
                        </a:rPr>
                        <a:t>Calculatoare personale la locuri de muncă fixe</a:t>
                      </a:r>
                    </a:p>
                  </a:txBody>
                  <a:tcPr marL="9525" marR="9525" marT="9525" marB="0" anchor="ctr"/>
                </a:tc>
                <a:tc>
                  <a:txBody>
                    <a:bodyPr/>
                    <a:lstStyle/>
                    <a:p>
                      <a:pPr algn="ctr" fontAlgn="ctr"/>
                      <a:r>
                        <a:rPr lang="ro-RO" sz="900" u="none" strike="noStrike">
                          <a:effectLst/>
                        </a:rPr>
                        <a:t>Nu sunt prezente</a:t>
                      </a:r>
                    </a:p>
                  </a:txBody>
                  <a:tcPr marL="9525" marR="9525" marT="9525" marB="0" anchor="ctr"/>
                </a:tc>
                <a:extLst>
                  <a:ext uri="{0D108BD9-81ED-4DB2-BD59-A6C34878D82A}">
                    <a16:rowId xmlns:a16="http://schemas.microsoft.com/office/drawing/2014/main" val="10000"/>
                  </a:ext>
                </a:extLst>
              </a:tr>
              <a:tr h="211565">
                <a:tc vMerge="1">
                  <a:txBody>
                    <a:bodyPr/>
                    <a:lstStyle/>
                    <a:p>
                      <a:endParaRPr lang="en-GB"/>
                    </a:p>
                  </a:txBody>
                  <a:tcPr/>
                </a:tc>
                <a:tc>
                  <a:txBody>
                    <a:bodyPr/>
                    <a:lstStyle/>
                    <a:p>
                      <a:pPr algn="ctr" fontAlgn="ctr"/>
                      <a:r>
                        <a:rPr lang="ro-RO" sz="900" u="none" strike="noStrike">
                          <a:effectLst/>
                        </a:rPr>
                        <a:t>Prezente</a:t>
                      </a:r>
                    </a:p>
                  </a:txBody>
                  <a:tcPr marL="9525" marR="9525" marT="9525" marB="0" anchor="ctr"/>
                </a:tc>
                <a:extLst>
                  <a:ext uri="{0D108BD9-81ED-4DB2-BD59-A6C34878D82A}">
                    <a16:rowId xmlns:a16="http://schemas.microsoft.com/office/drawing/2014/main" val="10001"/>
                  </a:ext>
                </a:extLst>
              </a:tr>
              <a:tr h="338504">
                <a:tc rowSpan="2">
                  <a:txBody>
                    <a:bodyPr/>
                    <a:lstStyle/>
                    <a:p>
                      <a:pPr algn="l" fontAlgn="ctr"/>
                      <a:r>
                        <a:rPr lang="ro-RO" sz="900" b="1" u="none" strike="noStrike">
                          <a:effectLst/>
                        </a:rPr>
                        <a:t>Laptopuri, tablete, telefoane inteligente sau alte dispozitive informatice mobile</a:t>
                      </a:r>
                    </a:p>
                  </a:txBody>
                  <a:tcPr marL="9525" marR="9525" marT="9525" marB="0" anchor="ctr"/>
                </a:tc>
                <a:tc>
                  <a:txBody>
                    <a:bodyPr/>
                    <a:lstStyle/>
                    <a:p>
                      <a:pPr algn="ctr" fontAlgn="ctr"/>
                      <a:r>
                        <a:rPr lang="ro-RO" sz="900" u="none" strike="noStrike">
                          <a:effectLst/>
                        </a:rPr>
                        <a:t>Nu sunt prezente</a:t>
                      </a:r>
                    </a:p>
                  </a:txBody>
                  <a:tcPr marL="9525" marR="9525" marT="9525" marB="0" anchor="ctr"/>
                </a:tc>
                <a:extLst>
                  <a:ext uri="{0D108BD9-81ED-4DB2-BD59-A6C34878D82A}">
                    <a16:rowId xmlns:a16="http://schemas.microsoft.com/office/drawing/2014/main" val="10002"/>
                  </a:ext>
                </a:extLst>
              </a:tr>
              <a:tr h="211565">
                <a:tc vMerge="1">
                  <a:txBody>
                    <a:bodyPr/>
                    <a:lstStyle/>
                    <a:p>
                      <a:endParaRPr lang="en-GB"/>
                    </a:p>
                  </a:txBody>
                  <a:tcPr/>
                </a:tc>
                <a:tc>
                  <a:txBody>
                    <a:bodyPr/>
                    <a:lstStyle/>
                    <a:p>
                      <a:pPr algn="ctr" fontAlgn="ctr"/>
                      <a:r>
                        <a:rPr lang="ro-RO" sz="900" u="none" strike="noStrike">
                          <a:effectLst/>
                        </a:rPr>
                        <a:t>Prezente</a:t>
                      </a:r>
                    </a:p>
                  </a:txBody>
                  <a:tcPr marL="9525" marR="9525" marT="9525" marB="0" anchor="ctr"/>
                </a:tc>
                <a:extLst>
                  <a:ext uri="{0D108BD9-81ED-4DB2-BD59-A6C34878D82A}">
                    <a16:rowId xmlns:a16="http://schemas.microsoft.com/office/drawing/2014/main" val="10003"/>
                  </a:ext>
                </a:extLst>
              </a:tr>
              <a:tr h="338504">
                <a:tc rowSpan="2">
                  <a:txBody>
                    <a:bodyPr/>
                    <a:lstStyle/>
                    <a:p>
                      <a:pPr algn="l" fontAlgn="ctr"/>
                      <a:r>
                        <a:rPr lang="ro-RO" sz="900" b="1" u="none" strike="noStrike">
                          <a:effectLst/>
                        </a:rPr>
                        <a:t>Roboți care interacționează cu lucrătorii</a:t>
                      </a:r>
                    </a:p>
                  </a:txBody>
                  <a:tcPr marL="9525" marR="9525" marT="9525" marB="0" anchor="ctr"/>
                </a:tc>
                <a:tc>
                  <a:txBody>
                    <a:bodyPr/>
                    <a:lstStyle/>
                    <a:p>
                      <a:pPr algn="ctr" fontAlgn="ctr"/>
                      <a:r>
                        <a:rPr lang="ro-RO" sz="900" u="none" strike="noStrike">
                          <a:effectLst/>
                        </a:rPr>
                        <a:t>Nu sunt prezente</a:t>
                      </a:r>
                    </a:p>
                  </a:txBody>
                  <a:tcPr marL="9525" marR="9525" marT="9525" marB="0" anchor="ctr"/>
                </a:tc>
                <a:extLst>
                  <a:ext uri="{0D108BD9-81ED-4DB2-BD59-A6C34878D82A}">
                    <a16:rowId xmlns:a16="http://schemas.microsoft.com/office/drawing/2014/main" val="10004"/>
                  </a:ext>
                </a:extLst>
              </a:tr>
              <a:tr h="211565">
                <a:tc vMerge="1">
                  <a:txBody>
                    <a:bodyPr/>
                    <a:lstStyle/>
                    <a:p>
                      <a:endParaRPr lang="en-GB"/>
                    </a:p>
                  </a:txBody>
                  <a:tcPr/>
                </a:tc>
                <a:tc>
                  <a:txBody>
                    <a:bodyPr/>
                    <a:lstStyle/>
                    <a:p>
                      <a:pPr algn="ctr" fontAlgn="ctr"/>
                      <a:r>
                        <a:rPr lang="ro-RO" sz="900" u="none" strike="noStrike">
                          <a:effectLst/>
                        </a:rPr>
                        <a:t>Prezente</a:t>
                      </a:r>
                    </a:p>
                  </a:txBody>
                  <a:tcPr marL="9525" marR="9525" marT="9525" marB="0" anchor="ctr"/>
                </a:tc>
                <a:extLst>
                  <a:ext uri="{0D108BD9-81ED-4DB2-BD59-A6C34878D82A}">
                    <a16:rowId xmlns:a16="http://schemas.microsoft.com/office/drawing/2014/main" val="10005"/>
                  </a:ext>
                </a:extLst>
              </a:tr>
              <a:tr h="338504">
                <a:tc rowSpan="2">
                  <a:txBody>
                    <a:bodyPr/>
                    <a:lstStyle/>
                    <a:p>
                      <a:pPr algn="l" fontAlgn="ctr"/>
                      <a:r>
                        <a:rPr lang="ro-RO" sz="900" b="1" u="none" strike="noStrike">
                          <a:effectLst/>
                        </a:rPr>
                        <a:t>Mașini, sisteme sau calculatoare care determină conținutul sau ritmul activității</a:t>
                      </a:r>
                    </a:p>
                  </a:txBody>
                  <a:tcPr marL="9525" marR="9525" marT="9525" marB="0" anchor="ctr"/>
                </a:tc>
                <a:tc>
                  <a:txBody>
                    <a:bodyPr/>
                    <a:lstStyle/>
                    <a:p>
                      <a:pPr algn="ctr" fontAlgn="ctr"/>
                      <a:r>
                        <a:rPr lang="ro-RO" sz="900" u="none" strike="noStrike">
                          <a:effectLst/>
                        </a:rPr>
                        <a:t>Nu sunt prezente</a:t>
                      </a:r>
                    </a:p>
                  </a:txBody>
                  <a:tcPr marL="9525" marR="9525" marT="9525" marB="0" anchor="ctr"/>
                </a:tc>
                <a:extLst>
                  <a:ext uri="{0D108BD9-81ED-4DB2-BD59-A6C34878D82A}">
                    <a16:rowId xmlns:a16="http://schemas.microsoft.com/office/drawing/2014/main" val="10006"/>
                  </a:ext>
                </a:extLst>
              </a:tr>
              <a:tr h="211565">
                <a:tc vMerge="1">
                  <a:txBody>
                    <a:bodyPr/>
                    <a:lstStyle/>
                    <a:p>
                      <a:endParaRPr lang="en-GB"/>
                    </a:p>
                  </a:txBody>
                  <a:tcPr/>
                </a:tc>
                <a:tc>
                  <a:txBody>
                    <a:bodyPr/>
                    <a:lstStyle/>
                    <a:p>
                      <a:pPr algn="ctr" fontAlgn="ctr"/>
                      <a:r>
                        <a:rPr lang="ro-RO" sz="900" u="none" strike="noStrike">
                          <a:effectLst/>
                        </a:rPr>
                        <a:t>Prezente</a:t>
                      </a:r>
                    </a:p>
                  </a:txBody>
                  <a:tcPr marL="9525" marR="9525" marT="9525" marB="0" anchor="ctr"/>
                </a:tc>
                <a:extLst>
                  <a:ext uri="{0D108BD9-81ED-4DB2-BD59-A6C34878D82A}">
                    <a16:rowId xmlns:a16="http://schemas.microsoft.com/office/drawing/2014/main" val="10007"/>
                  </a:ext>
                </a:extLst>
              </a:tr>
              <a:tr h="338504">
                <a:tc rowSpan="2">
                  <a:txBody>
                    <a:bodyPr/>
                    <a:lstStyle/>
                    <a:p>
                      <a:pPr algn="l" fontAlgn="ctr"/>
                      <a:r>
                        <a:rPr lang="ro-RO" sz="900" b="1" u="none" strike="noStrike">
                          <a:effectLst/>
                        </a:rPr>
                        <a:t>Mașini, sisteme sau calculatoare care monitorizează performanța lucrătorilor</a:t>
                      </a:r>
                    </a:p>
                  </a:txBody>
                  <a:tcPr marL="9525" marR="9525" marT="9525" marB="0" anchor="ctr"/>
                </a:tc>
                <a:tc>
                  <a:txBody>
                    <a:bodyPr/>
                    <a:lstStyle/>
                    <a:p>
                      <a:pPr algn="ctr" fontAlgn="ctr"/>
                      <a:r>
                        <a:rPr lang="ro-RO" sz="900" u="none" strike="noStrike">
                          <a:effectLst/>
                        </a:rPr>
                        <a:t>Nu sunt prezente</a:t>
                      </a:r>
                    </a:p>
                  </a:txBody>
                  <a:tcPr marL="9525" marR="9525" marT="9525" marB="0" anchor="ctr"/>
                </a:tc>
                <a:extLst>
                  <a:ext uri="{0D108BD9-81ED-4DB2-BD59-A6C34878D82A}">
                    <a16:rowId xmlns:a16="http://schemas.microsoft.com/office/drawing/2014/main" val="10008"/>
                  </a:ext>
                </a:extLst>
              </a:tr>
              <a:tr h="211565">
                <a:tc vMerge="1">
                  <a:txBody>
                    <a:bodyPr/>
                    <a:lstStyle/>
                    <a:p>
                      <a:endParaRPr lang="en-GB"/>
                    </a:p>
                  </a:txBody>
                  <a:tcPr/>
                </a:tc>
                <a:tc>
                  <a:txBody>
                    <a:bodyPr/>
                    <a:lstStyle/>
                    <a:p>
                      <a:pPr algn="ctr" fontAlgn="ctr"/>
                      <a:r>
                        <a:rPr lang="ro-RO" sz="900" u="none" strike="noStrike">
                          <a:effectLst/>
                        </a:rPr>
                        <a:t>Prezente</a:t>
                      </a:r>
                    </a:p>
                  </a:txBody>
                  <a:tcPr marL="9525" marR="9525" marT="9525" marB="0" anchor="ctr"/>
                </a:tc>
                <a:extLst>
                  <a:ext uri="{0D108BD9-81ED-4DB2-BD59-A6C34878D82A}">
                    <a16:rowId xmlns:a16="http://schemas.microsoft.com/office/drawing/2014/main" val="10009"/>
                  </a:ext>
                </a:extLst>
              </a:tr>
              <a:tr h="338504">
                <a:tc rowSpan="2">
                  <a:txBody>
                    <a:bodyPr/>
                    <a:lstStyle/>
                    <a:p>
                      <a:pPr algn="l" fontAlgn="ctr"/>
                      <a:r>
                        <a:rPr lang="ro-RO" sz="900" b="1" u="none" strike="noStrike">
                          <a:effectLst/>
                        </a:rPr>
                        <a:t>Dispozitive portabile</a:t>
                      </a:r>
                    </a:p>
                  </a:txBody>
                  <a:tcPr marL="9525" marR="9525" marT="9525" marB="0" anchor="ctr"/>
                </a:tc>
                <a:tc>
                  <a:txBody>
                    <a:bodyPr/>
                    <a:lstStyle/>
                    <a:p>
                      <a:pPr algn="ctr" fontAlgn="ctr"/>
                      <a:r>
                        <a:rPr lang="ro-RO" sz="900" u="none" strike="noStrike">
                          <a:effectLst/>
                        </a:rPr>
                        <a:t>Nu sunt prezente</a:t>
                      </a:r>
                    </a:p>
                  </a:txBody>
                  <a:tcPr marL="9525" marR="9525" marT="9525" marB="0" anchor="ctr"/>
                </a:tc>
                <a:extLst>
                  <a:ext uri="{0D108BD9-81ED-4DB2-BD59-A6C34878D82A}">
                    <a16:rowId xmlns:a16="http://schemas.microsoft.com/office/drawing/2014/main" val="10010"/>
                  </a:ext>
                </a:extLst>
              </a:tr>
              <a:tr h="211565">
                <a:tc vMerge="1">
                  <a:txBody>
                    <a:bodyPr/>
                    <a:lstStyle/>
                    <a:p>
                      <a:endParaRPr lang="en-GB"/>
                    </a:p>
                  </a:txBody>
                  <a:tcPr/>
                </a:tc>
                <a:tc>
                  <a:txBody>
                    <a:bodyPr/>
                    <a:lstStyle/>
                    <a:p>
                      <a:pPr algn="ctr" fontAlgn="ctr"/>
                      <a:r>
                        <a:rPr lang="ro-RO" sz="900" u="none" strike="noStrike">
                          <a:effectLst/>
                        </a:rPr>
                        <a:t>Prezente</a:t>
                      </a:r>
                    </a:p>
                  </a:txBody>
                  <a:tcPr marL="9525" marR="9525" marT="9525" marB="0" anchor="ctr"/>
                </a:tc>
                <a:extLst>
                  <a:ext uri="{0D108BD9-81ED-4DB2-BD59-A6C34878D82A}">
                    <a16:rowId xmlns:a16="http://schemas.microsoft.com/office/drawing/2014/main" val="10011"/>
                  </a:ext>
                </a:extLst>
              </a:tr>
            </a:tbl>
          </a:graphicData>
        </a:graphic>
      </p:graphicFrame>
      <p:sp>
        <p:nvSpPr>
          <p:cNvPr id="30759" name="TextBox 1"/>
          <p:cNvSpPr txBox="1">
            <a:spLocks noChangeArrowheads="1"/>
          </p:cNvSpPr>
          <p:nvPr/>
        </p:nvSpPr>
        <p:spPr bwMode="auto">
          <a:xfrm>
            <a:off x="2349500" y="4767263"/>
            <a:ext cx="830263" cy="138112"/>
          </a:xfrm>
          <a:prstGeom prst="rect">
            <a:avLst/>
          </a:prstGeom>
          <a:solidFill>
            <a:schemeClr val="bg1"/>
          </a:solidFill>
          <a:ln w="9525">
            <a:noFill/>
            <a:miter lim="800000"/>
            <a:headEnd/>
            <a:tailEnd/>
          </a:ln>
        </p:spPr>
        <p:txBody>
          <a:bodyPr lIns="0" tIns="0" rIns="0" bIns="0">
            <a:spAutoFit/>
          </a:bodyPr>
          <a:lstStyle/>
          <a:p>
            <a:r>
              <a:rPr lang="ro-RO" sz="900"/>
              <a:t>Presiunea timpului</a:t>
            </a:r>
          </a:p>
        </p:txBody>
      </p:sp>
      <p:sp>
        <p:nvSpPr>
          <p:cNvPr id="30760" name="TextBox 6"/>
          <p:cNvSpPr txBox="1">
            <a:spLocks noChangeArrowheads="1"/>
          </p:cNvSpPr>
          <p:nvPr/>
        </p:nvSpPr>
        <p:spPr bwMode="auto">
          <a:xfrm>
            <a:off x="3262313" y="4767263"/>
            <a:ext cx="1852612" cy="138112"/>
          </a:xfrm>
          <a:prstGeom prst="rect">
            <a:avLst/>
          </a:prstGeom>
          <a:solidFill>
            <a:schemeClr val="bg1"/>
          </a:solidFill>
          <a:ln w="9525">
            <a:noFill/>
            <a:miter lim="800000"/>
            <a:headEnd/>
            <a:tailEnd/>
          </a:ln>
        </p:spPr>
        <p:txBody>
          <a:bodyPr lIns="0" tIns="0" rIns="0" bIns="0">
            <a:spAutoFit/>
          </a:bodyPr>
          <a:lstStyle/>
          <a:p>
            <a:r>
              <a:rPr lang="ro-RO" sz="900"/>
              <a:t>Comunicare sau cooperare deficitară</a:t>
            </a:r>
          </a:p>
        </p:txBody>
      </p:sp>
      <p:sp>
        <p:nvSpPr>
          <p:cNvPr id="30761" name="TextBox 7"/>
          <p:cNvSpPr txBox="1">
            <a:spLocks noChangeArrowheads="1"/>
          </p:cNvSpPr>
          <p:nvPr/>
        </p:nvSpPr>
        <p:spPr bwMode="auto">
          <a:xfrm>
            <a:off x="6157913" y="4767263"/>
            <a:ext cx="1852612" cy="138112"/>
          </a:xfrm>
          <a:prstGeom prst="rect">
            <a:avLst/>
          </a:prstGeom>
          <a:solidFill>
            <a:schemeClr val="bg1"/>
          </a:solidFill>
          <a:ln w="9525">
            <a:noFill/>
            <a:miter lim="800000"/>
            <a:headEnd/>
            <a:tailEnd/>
          </a:ln>
        </p:spPr>
        <p:txBody>
          <a:bodyPr lIns="0" tIns="0" rIns="0" bIns="0">
            <a:spAutoFit/>
          </a:bodyPr>
          <a:lstStyle/>
          <a:p>
            <a:r>
              <a:rPr lang="ro-RO" sz="900"/>
              <a:t>Program de lucru prelungit sau neregulat</a:t>
            </a:r>
          </a:p>
        </p:txBody>
      </p:sp>
      <p:sp>
        <p:nvSpPr>
          <p:cNvPr id="30762" name="TextBox 8"/>
          <p:cNvSpPr txBox="1">
            <a:spLocks noChangeArrowheads="1"/>
          </p:cNvSpPr>
          <p:nvPr/>
        </p:nvSpPr>
        <p:spPr bwMode="auto">
          <a:xfrm>
            <a:off x="5253038" y="4767263"/>
            <a:ext cx="828675" cy="139700"/>
          </a:xfrm>
          <a:prstGeom prst="rect">
            <a:avLst/>
          </a:prstGeom>
          <a:solidFill>
            <a:schemeClr val="bg1"/>
          </a:solidFill>
          <a:ln w="9525">
            <a:noFill/>
            <a:miter lim="800000"/>
            <a:headEnd/>
            <a:tailEnd/>
          </a:ln>
        </p:spPr>
        <p:txBody>
          <a:bodyPr lIns="0" tIns="0" rIns="0" bIns="0">
            <a:spAutoFit/>
          </a:bodyPr>
          <a:lstStyle/>
          <a:p>
            <a:r>
              <a:rPr lang="ro-RO" sz="900"/>
              <a:t>Nesiguranța locului de muncă</a:t>
            </a:r>
          </a:p>
        </p:txBody>
      </p:sp>
    </p:spTree>
  </p:cSld>
  <p:clrMapOvr>
    <a:masterClrMapping/>
  </p:clrMapOvr>
</p:sld>
</file>

<file path=ppt/theme/theme1.xml><?xml version="1.0" encoding="utf-8"?>
<a:theme xmlns:a="http://schemas.openxmlformats.org/drawingml/2006/main" name="Theme1">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Theme1 1">
        <a:dk1>
          <a:srgbClr val="003399"/>
        </a:dk1>
        <a:lt1>
          <a:srgbClr val="FFFFFF"/>
        </a:lt1>
        <a:dk2>
          <a:srgbClr val="000000"/>
        </a:dk2>
        <a:lt2>
          <a:srgbClr val="FFFFFF"/>
        </a:lt2>
        <a:accent1>
          <a:srgbClr val="003399"/>
        </a:accent1>
        <a:accent2>
          <a:srgbClr val="ACC700"/>
        </a:accent2>
        <a:accent3>
          <a:srgbClr val="AAAAAA"/>
        </a:accent3>
        <a:accent4>
          <a:srgbClr val="DADADA"/>
        </a:accent4>
        <a:accent5>
          <a:srgbClr val="AAADCA"/>
        </a:accent5>
        <a:accent6>
          <a:srgbClr val="9BB400"/>
        </a:accent6>
        <a:hlink>
          <a:srgbClr val="003399"/>
        </a:hlink>
        <a:folHlink>
          <a:srgbClr val="B1B3B4"/>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8F8230E2-4D34-4ECE-8215-EF7515102C95}" vid="{397A8749-CF1D-46BD-B85F-D3F557073F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976e29a-8670-4f9c-afee-c255a09d55c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A19DEDF6EB9C8443AA1E9BF77FC79F68" ma:contentTypeVersion="15" ma:contentTypeDescription="Crear nuevo documento." ma:contentTypeScope="" ma:versionID="49cbd4c6ed63a56cfd3e1fa7166da723">
  <xsd:schema xmlns:xsd="http://www.w3.org/2001/XMLSchema" xmlns:xs="http://www.w3.org/2001/XMLSchema" xmlns:p="http://schemas.microsoft.com/office/2006/metadata/properties" xmlns:ns2="80b70bcf-9351-4e71-b19f-1201847c9328" xmlns:ns3="6976e29a-8670-4f9c-afee-c255a09d55c2" targetNamespace="http://schemas.microsoft.com/office/2006/metadata/properties" ma:root="true" ma:fieldsID="f9ab420e34d5b99220ac9777663e50a9" ns2:_="" ns3:_="">
    <xsd:import namespace="80b70bcf-9351-4e71-b19f-1201847c9328"/>
    <xsd:import namespace="6976e29a-8670-4f9c-afee-c255a09d55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b70bcf-9351-4e71-b19f-1201847c93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76e29a-8670-4f9c-afee-c255a09d55c2"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TaxCatchAll" ma:index="18" nillable="true" ma:displayName="Taxonomy Catch All Column" ma:hidden="true" ma:list="{48c66782-86c3-4f9c-b0ff-d3e6d9a322a8}" ma:internalName="TaxCatchAll" ma:showField="CatchAllData" ma:web="6976e29a-8670-4f9c-afee-c255a09d55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AC96F0-15EC-4995-9008-A73D3A3FBC53}">
  <ds:schemaRefs>
    <ds:schemaRef ds:uri="http://schemas.microsoft.com/sharepoint/v3/contenttype/forms"/>
  </ds:schemaRefs>
</ds:datastoreItem>
</file>

<file path=customXml/itemProps2.xml><?xml version="1.0" encoding="utf-8"?>
<ds:datastoreItem xmlns:ds="http://schemas.openxmlformats.org/officeDocument/2006/customXml" ds:itemID="{0D9C92BF-4DCA-40D6-9BE5-5C69F825546D}">
  <ds:schemaRefs>
    <ds:schemaRef ds:uri="935b4b48-b65f-417c-bf01-ec33eb1c8308"/>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purl.org/dc/dcmitype/"/>
    <ds:schemaRef ds:uri="http://purl.org/dc/elements/1.1/"/>
    <ds:schemaRef ds:uri="http://www.w3.org/XML/1998/namespace"/>
    <ds:schemaRef ds:uri="http://schemas.microsoft.com/office/infopath/2007/PartnerControls"/>
    <ds:schemaRef ds:uri="54cc0589-0e38-4f15-967e-5a17e35db01c"/>
    <ds:schemaRef ds:uri="6976e29a-8670-4f9c-afee-c255a09d55c2"/>
  </ds:schemaRefs>
</ds:datastoreItem>
</file>

<file path=customXml/itemProps3.xml><?xml version="1.0" encoding="utf-8"?>
<ds:datastoreItem xmlns:ds="http://schemas.openxmlformats.org/officeDocument/2006/customXml" ds:itemID="{A40053AF-FBDE-47CC-914D-9BC80500CA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b70bcf-9351-4e71-b19f-1201847c9328"/>
    <ds:schemaRef ds:uri="6976e29a-8670-4f9c-afee-c255a09d55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EUOSHA Campaign 2023</Template>
  <TotalTime>5352</TotalTime>
  <Words>3885</Words>
  <Application>Microsoft Office PowerPoint</Application>
  <PresentationFormat>On-screen Show (16:9)</PresentationFormat>
  <Paragraphs>376</Paragraphs>
  <Slides>26</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Arial,Sans-Serif</vt:lpstr>
      <vt:lpstr>Calibri</vt:lpstr>
      <vt:lpstr>Corbel</vt:lpstr>
      <vt:lpstr>Courier New</vt:lpstr>
      <vt:lpstr>Symbol</vt:lpstr>
      <vt:lpstr>Times New Roman</vt:lpstr>
      <vt:lpstr>Wingdings</vt:lpstr>
      <vt:lpstr>Theme1</vt:lpstr>
      <vt:lpstr>Campania „Locuri de muncă sigure și sănătoase” 2023-2025 Securitatea și sănătatea în muncă în era digitală </vt:lpstr>
      <vt:lpstr>PowerPoint Presentation</vt:lpstr>
      <vt:lpstr>La ce se referă campania?</vt:lpstr>
      <vt:lpstr>Date și cifre – Utilizarea tehnologiilor digitale</vt:lpstr>
      <vt:lpstr>Date și cifre – utilizarea tehnologiilor digitale</vt:lpstr>
      <vt:lpstr>Date și cifre – utilizarea tehnologiilor digitale</vt:lpstr>
      <vt:lpstr>Date și cifre – Telemunca la domiciliu</vt:lpstr>
      <vt:lpstr>Date și cifre – Riscuri psihosociale</vt:lpstr>
      <vt:lpstr>PowerPoint Presentation</vt:lpstr>
      <vt:lpstr>PowerPoint Presentation</vt:lpstr>
      <vt:lpstr>Domenii prioritare</vt:lpstr>
      <vt:lpstr>Domenii prioritare – Munca pe platforme digitale</vt:lpstr>
      <vt:lpstr>Domenii prioritare – Munca pe platforme digitale</vt:lpstr>
      <vt:lpstr>Domenii prioritare – Automatizarea sarcinilor</vt:lpstr>
      <vt:lpstr>Domenii prioritare – Automatizarea sarcinilor</vt:lpstr>
      <vt:lpstr>Domenii prioritare – Munca de la distanță și hibridă</vt:lpstr>
      <vt:lpstr>Domenii prioritare – Munca de la distanță și hibridă</vt:lpstr>
      <vt:lpstr>Domenii prioritare – Gestionarea lucrătorilor cu ajutorul IA</vt:lpstr>
      <vt:lpstr>Domenii prioritare – Gestionarea lucrătorilor cu ajutorul IA</vt:lpstr>
      <vt:lpstr>Domenii prioritare – Sisteme digitale inteligente</vt:lpstr>
      <vt:lpstr>Domenii prioritare – Sisteme digitale inteligente</vt:lpstr>
      <vt:lpstr>Prevenirea riscurilor</vt:lpstr>
      <vt:lpstr>EU-OSHA și partenerii campaniei</vt:lpstr>
      <vt:lpstr>Resursele campaniei</vt:lpstr>
      <vt:lpstr>Cum vă puteți implica</vt:lpstr>
      <vt:lpstr>Alăturați-vă campaniei dincolo de biți și octeți!</vt:lpstr>
    </vt:vector>
  </TitlesOfParts>
  <Manager/>
  <Company>CDT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CDT</dc:creator>
  <cp:keywords/>
  <dc:description/>
  <cp:lastModifiedBy>Naiara MACIAS - CPU COMMAssistant</cp:lastModifiedBy>
  <cp:revision>123</cp:revision>
  <cp:lastPrinted>2019-10-04T15:07:06Z</cp:lastPrinted>
  <dcterms:created xsi:type="dcterms:W3CDTF">2015-10-14T15:05:30Z</dcterms:created>
  <dcterms:modified xsi:type="dcterms:W3CDTF">2023-07-21T11:28:52Z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0x010100A19DEDF6EB9C8443AA1E9BF77FC79F68</vt:lpwstr>
  </property>
  <property fmtid="{D5CDD505-2E9C-101B-9397-08002B2CF9AE}" pid="3" name="MediaServiceImageTags">
    <vt:lpwstr/>
  </property>
  <property fmtid="{D5CDD505-2E9C-101B-9397-08002B2CF9AE}" pid="4" name="TaxCatchAll">
    <vt:lpwstr/>
  </property>
</Properties>
</file>