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36"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80" autoAdjust="0"/>
  </p:normalViewPr>
  <p:slideViewPr>
    <p:cSldViewPr snapToGrid="0">
      <p:cViewPr varScale="1">
        <p:scale>
          <a:sx n="124" d="100"/>
          <a:sy n="124" d="100"/>
        </p:scale>
        <p:origin x="1146" y="90"/>
      </p:cViewPr>
      <p:guideLst>
        <p:guide orient="horz" pos="2748"/>
        <p:guide pos="5193"/>
        <p:guide pos="336"/>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2222062392680995"/>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pl/safety-and-health-legislation" TargetMode="External"/><Relationship Id="rId3" Type="http://schemas.openxmlformats.org/officeDocument/2006/relationships/hyperlink" Target="https://osha.europa.eu/pl/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pl/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400" dirty="0">
                <a:solidFill>
                  <a:schemeClr val="accent1"/>
                </a:solidFill>
              </a:rPr>
              <a:t>Kampania jest prowadzona przez EU-OSHA, przy wsparciu sieci partnerów w ponad 30 krajach, w tym:</a:t>
            </a:r>
          </a:p>
          <a:p>
            <a:pPr marL="742950" lvl="1" indent="-285750">
              <a:buFont typeface="Arial" panose="020B0604020202020204" pitchFamily="34" charset="0"/>
              <a:buChar char="•"/>
            </a:pPr>
            <a:r>
              <a:rPr lang="pl-PL" sz="1400" dirty="0"/>
              <a:t>krajowych punktów kontaktowych,</a:t>
            </a:r>
          </a:p>
          <a:p>
            <a:pPr marL="742950" lvl="1" indent="-285750">
              <a:buFont typeface="Arial" panose="020B0604020202020204" pitchFamily="34" charset="0"/>
              <a:buChar char="•"/>
            </a:pPr>
            <a:r>
              <a:rPr lang="pl-PL" sz="1400" dirty="0"/>
              <a:t>europejskich partnerów społecznych,</a:t>
            </a:r>
          </a:p>
          <a:p>
            <a:pPr marL="742950" lvl="1" indent="-285750">
              <a:buFont typeface="Arial" panose="020B0604020202020204" pitchFamily="34" charset="0"/>
              <a:buChar char="•"/>
            </a:pPr>
            <a:r>
              <a:rPr lang="pl-PL" sz="1400" dirty="0"/>
              <a:t>oficjalnych partnerów kampanii,</a:t>
            </a:r>
          </a:p>
          <a:p>
            <a:pPr marL="742950" lvl="1" indent="-285750">
              <a:buFont typeface="Arial" panose="020B0604020202020204" pitchFamily="34" charset="0"/>
              <a:buChar char="•"/>
            </a:pPr>
            <a:r>
              <a:rPr lang="pl-PL" sz="1400" dirty="0"/>
              <a:t>partnerów OSHVET,</a:t>
            </a:r>
          </a:p>
          <a:p>
            <a:pPr marL="742950" lvl="1" indent="-285750">
              <a:buFont typeface="Arial" panose="020B0604020202020204" pitchFamily="34" charset="0"/>
              <a:buChar char="•"/>
            </a:pPr>
            <a:r>
              <a:rPr lang="pl-PL" sz="1400" dirty="0"/>
              <a:t>partnerów medialnych,</a:t>
            </a:r>
          </a:p>
          <a:p>
            <a:pPr marL="742950" lvl="1" indent="-285750">
              <a:buFont typeface="Arial" panose="020B0604020202020204" pitchFamily="34" charset="0"/>
              <a:buChar char="•"/>
            </a:pPr>
            <a:r>
              <a:rPr lang="pl-PL" sz="1400" dirty="0"/>
              <a:t>Europejskiej Sieci Przedsiębiorczości,</a:t>
            </a:r>
          </a:p>
          <a:p>
            <a:pPr marL="742950" lvl="1" indent="-285750">
              <a:buFont typeface="Arial" panose="020B0604020202020204" pitchFamily="34" charset="0"/>
              <a:buChar char="•"/>
            </a:pPr>
            <a:r>
              <a:rPr lang="pl-PL" sz="1400" dirty="0"/>
              <a:t>instytucji UE,</a:t>
            </a:r>
          </a:p>
          <a:p>
            <a:pPr marL="742950" lvl="1" indent="-285750">
              <a:buFont typeface="Arial" panose="020B0604020202020204" pitchFamily="34" charset="0"/>
              <a:buChar char="•"/>
            </a:pPr>
            <a:r>
              <a:rPr lang="pl-PL" sz="1400" dirty="0"/>
              <a:t>innych agencji UE.</a:t>
            </a:r>
          </a:p>
          <a:p>
            <a:r>
              <a:rPr lang="pl-PL" sz="1200" dirty="0">
                <a:solidFill>
                  <a:schemeClr val="accent1"/>
                </a:solidFill>
              </a:rPr>
              <a:t>Partnerzy działają jako pośrednicy między EU-OSHA a pracownikami zatrudnionymi w Europie, rozpowszechniając materiały i zasoby kampanii na szczeblu krajowym. Zaangażowanie i aktywny udział partnerów EU-OSHA stanowią siłę napędową kampanii i zapewniają skuteczne promowanie jej przesłania w całej Europie, docierając do przedsiębiorstw każdej wielkości.</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a:t>Publikacje</a:t>
            </a:r>
          </a:p>
          <a:p>
            <a:r>
              <a:rPr lang="pl-PL" b="0" dirty="0"/>
              <a:t>Szereg raportów z badań, streszczeń i arkuszy informacyjnych na temat BHP i cyfryzacji jest dostępnych i bezpłatnych do pobrania. Publikacje te mogą być wykorzystywane jako źródło informacji na temat środków zapobiegawczych w miejscu pracy.</a:t>
            </a:r>
          </a:p>
          <a:p>
            <a:endParaRPr lang="en-GB" b="1" dirty="0"/>
          </a:p>
          <a:p>
            <a:r>
              <a:rPr lang="pl-PL" b="1" dirty="0"/>
              <a:t>Materiały do prowadzenia kampanii</a:t>
            </a:r>
          </a:p>
          <a:p>
            <a:r>
              <a:rPr lang="pl-PL" b="0" dirty="0"/>
              <a:t>Materiały kampanii „Zdrowe i bezpieczne miejsce pracy. Bezpieczeństwo pracy w świecie cyfrowym”, takie jak przewodnik po kampanii i ulotka promocyjna, wyjaśniają, jak działa kampania i jak można wziąć w niej udział. Opisują również, w jaki sposób można wdrożyć przedstawione wskazówki w miejscu pracy.</a:t>
            </a:r>
          </a:p>
          <a:p>
            <a:endParaRPr lang="en-GB" b="1" dirty="0"/>
          </a:p>
          <a:p>
            <a:r>
              <a:rPr lang="pl-PL" b="1" dirty="0"/>
              <a:t>Zestaw narzędzi do prowadzenia kampanii</a:t>
            </a:r>
          </a:p>
          <a:p>
            <a:r>
              <a:rPr lang="pl-PL" b="0" dirty="0"/>
              <a:t>Zestaw narzędzi do prowadzenia kampanii zawiera praktyczne porady, jak krok po kroku planować i prowadzić udane kampanie. Zawiera przykłady różnych narzędzi komunikacyjnych i przedstawia wskazówki, jak najlepiej z nich korzystać.</a:t>
            </a:r>
            <a:r>
              <a:rPr lang="pl-PL" dirty="0"/>
              <a:t> </a:t>
            </a:r>
          </a:p>
          <a:p>
            <a:endParaRPr lang="en-GB" b="1" dirty="0">
              <a:ea typeface="Calibri" panose="020F0502020204030204"/>
              <a:cs typeface="Calibri" panose="020F0502020204030204"/>
            </a:endParaRPr>
          </a:p>
          <a:p>
            <a:r>
              <a:rPr lang="pl-PL" b="1" dirty="0"/>
              <a:t>Zestaw dla mediów społecznościowych </a:t>
            </a:r>
          </a:p>
          <a:p>
            <a:r>
              <a:rPr lang="pl-PL" b="0" dirty="0"/>
              <a:t>Specjalnie stworzono zbiór materiałów istotnych dla kampanii w celu zamieszczania i udostępniania ich za pośrednictwem kont w mediach społecznościowych. Zasoby te obejmują wybór gotowych komunikatów wraz z towarzyszącymi im wizualizacjami i nagraniami wideo.</a:t>
            </a:r>
          </a:p>
          <a:p>
            <a:endParaRPr lang="en-GB" b="1" dirty="0"/>
          </a:p>
          <a:p>
            <a:r>
              <a:rPr lang="pl-PL" b="1" dirty="0"/>
              <a:t>Filmy o Napo</a:t>
            </a:r>
          </a:p>
          <a:p>
            <a:r>
              <a:rPr lang="pl-PL" dirty="0"/>
              <a:t>Powstało kilka krótkich filmów informacyjnych na temat cyfryzacji w miejscu pracy, w których występuje kreskówkowy bohater Napo.</a:t>
            </a:r>
            <a:r>
              <a:rPr lang="pl-PL" b="0" dirty="0"/>
              <a:t> Są one doskonałym sposobem na zainteresowanie przedsiębiorstw i poinformowanie ich o przesłaniu kampanii.</a:t>
            </a:r>
          </a:p>
          <a:p>
            <a:endParaRPr lang="en-GB" b="1" dirty="0"/>
          </a:p>
          <a:p>
            <a:r>
              <a:rPr lang="pl-PL" b="1" dirty="0" err="1"/>
              <a:t>OSHwiki</a:t>
            </a:r>
            <a:endParaRPr lang="pl-PL" b="1" dirty="0"/>
          </a:p>
          <a:p>
            <a:r>
              <a:rPr lang="pl-PL" b="0" dirty="0"/>
              <a:t>Sekcja dotycząca platformy </a:t>
            </a:r>
            <a:r>
              <a:rPr lang="pl-PL" b="0" dirty="0" err="1"/>
              <a:t>OSHwiki</a:t>
            </a:r>
            <a:r>
              <a:rPr lang="pl-PL" b="0" dirty="0"/>
              <a:t> została poświęcona zagadnieniom związanym z BHP i cyfryzacją. Zawiera odpowiednie artykuły i linki do stron zawierających więcej informacji na ten temat.</a:t>
            </a:r>
          </a:p>
          <a:p>
            <a:endParaRPr lang="en-GB" b="1" dirty="0"/>
          </a:p>
          <a:p>
            <a:r>
              <a:rPr lang="pl-PL" b="1" dirty="0"/>
              <a:t>Studia przypadków</a:t>
            </a:r>
          </a:p>
          <a:p>
            <a:r>
              <a:rPr lang="pl-PL" b="0" dirty="0"/>
              <a:t>W bazie danych, oprócz studiów przypadku, dostępne są również studia przypadków z zakresu polityki krajowej realizowanej przez państwa UE i państwa spoza UE. Opisują one czynniki wpływające na ich skuteczność i możliwość przenoszenia inicjatyw polityki krajowej.</a:t>
            </a:r>
            <a:r>
              <a:rPr lang="pl-PL" dirty="0"/>
              <a:t> </a:t>
            </a:r>
          </a:p>
          <a:p>
            <a:endParaRPr lang="en-GB" b="1" dirty="0"/>
          </a:p>
          <a:p>
            <a:r>
              <a:rPr lang="pl-PL" b="1" dirty="0"/>
              <a:t>Przepisy prawne</a:t>
            </a:r>
          </a:p>
          <a:p>
            <a:r>
              <a:rPr lang="pl-PL" dirty="0"/>
              <a:t>Pracodawca ponosi odpowiedzialność prawną za zapewnienie bezpieczeństwa i zdrowia w miejscu pracy. Zagrożenia wynikające z cyfryzacji w miejscu pracy wchodzą w zakres stosowania dyrektywy ramowej w sprawie bezpieczeństwa i higieny pracy (</a:t>
            </a:r>
            <a:r>
              <a:rPr lang="pl-PL" dirty="0">
                <a:hlinkClick r:id="rId3"/>
              </a:rPr>
              <a:t>dyrektywa 89/391/EEC — dyrektywa ramowa w sprawie bezpieczeństwa i higieny pracy</a:t>
            </a:r>
            <a:r>
              <a:rPr lang="pl-PL" dirty="0"/>
              <a:t>), a niektóre zagrożenia wynikające z korzystania z technologii cyfrowych w miejscu pracy są uwzględnione w szczegółowych dyrektywach:</a:t>
            </a:r>
          </a:p>
          <a:p>
            <a:endParaRPr lang="en-GB" b="1" dirty="0">
              <a:solidFill>
                <a:srgbClr val="000000"/>
              </a:solidFill>
              <a:ea typeface="Calibri"/>
              <a:cs typeface="Calibri"/>
            </a:endParaRPr>
          </a:p>
          <a:p>
            <a:pPr marL="742950" lvl="1" indent="-285750">
              <a:buFont typeface="Arial" panose="020B0604020202020204" pitchFamily="34" charset="0"/>
              <a:buChar char="•"/>
            </a:pPr>
            <a:r>
              <a:rPr lang="pl-PL" sz="1400" dirty="0">
                <a:solidFill>
                  <a:schemeClr val="tx2"/>
                </a:solidFill>
                <a:hlinkClick r:id="rId4">
                  <a:extLst>
                    <a:ext uri="{A12FA001-AC4F-418D-AE19-62706E023703}">
                      <ahyp:hlinkClr xmlns:ahyp="http://schemas.microsoft.com/office/drawing/2018/hyperlinkcolor" val="tx"/>
                    </a:ext>
                  </a:extLst>
                </a:hlinkClick>
              </a:rPr>
              <a:t>dyrektywa 90/270/EWG w sprawie minimalnych wymagań w dziedzinie bezpieczeństwa i ochrony zdrowia przy pracy z urządzeniami wyposażonymi w monitory ekranowe;</a:t>
            </a:r>
          </a:p>
          <a:p>
            <a:pPr marL="742950" lvl="1" indent="-285750">
              <a:buFont typeface="Arial" panose="020B0604020202020204" pitchFamily="34" charset="0"/>
              <a:buChar char="•"/>
            </a:pPr>
            <a:r>
              <a:rPr lang="pl-PL" sz="1400" dirty="0">
                <a:solidFill>
                  <a:schemeClr val="tx2"/>
                </a:solidFill>
                <a:hlinkClick r:id="rId5"/>
              </a:rPr>
              <a:t>dyrektywa 2009/104/WE dotycząca minimalnych wymagań w dziedzinie bezpieczeństwa i higieny użytkowania sprzętu roboczego przez pracowników podczas pracy</a:t>
            </a:r>
          </a:p>
          <a:p>
            <a:pPr marL="742950" lvl="1" indent="-285750">
              <a:buFont typeface="Arial" panose="020B0604020202020204" pitchFamily="34" charset="0"/>
              <a:buChar char="•"/>
            </a:pPr>
            <a:r>
              <a:rPr lang="pl-PL" sz="1400" dirty="0">
                <a:solidFill>
                  <a:schemeClr val="tx2"/>
                </a:solidFill>
                <a:hlinkClick r:id="rId6"/>
              </a:rPr>
              <a:t>dyrektywa 2006/42/WE – nowa dyrektywa maszynowa</a:t>
            </a:r>
          </a:p>
          <a:p>
            <a:pPr marL="742950" lvl="1" indent="-285750">
              <a:buFont typeface="Arial" panose="020B0604020202020204" pitchFamily="34" charset="0"/>
              <a:buChar char="•"/>
            </a:pPr>
            <a:r>
              <a:rPr lang="pl-PL" sz="1400" dirty="0">
                <a:solidFill>
                  <a:schemeClr val="tx2"/>
                </a:solidFill>
                <a:hlinkClick r:id="rId7"/>
              </a:rPr>
              <a:t>dyrektywa 89/654/EWG – Wymagania dotyczące miejsca pracy</a:t>
            </a:r>
          </a:p>
          <a:p>
            <a:pPr marL="742950" lvl="1" indent="-285750">
              <a:buFont typeface="Arial" panose="020B0604020202020204" pitchFamily="34" charset="0"/>
              <a:buChar char="•"/>
            </a:pPr>
            <a:r>
              <a:rPr lang="pl-PL" sz="1400" dirty="0">
                <a:solidFill>
                  <a:schemeClr val="tx2"/>
                </a:solidFill>
                <a:hlinkClick r:id="rId6"/>
              </a:rPr>
              <a:t>dyrektywa 2003/88/WE – Czas pracy</a:t>
            </a:r>
          </a:p>
          <a:p>
            <a:pPr marL="742950" lvl="1" indent="-285750">
              <a:buFont typeface="Arial" panose="020B0604020202020204" pitchFamily="34" charset="0"/>
              <a:buChar char="•"/>
            </a:pPr>
            <a:r>
              <a:rPr lang="pl-PL" sz="1400" dirty="0">
                <a:solidFill>
                  <a:schemeClr val="tx2"/>
                </a:solidFill>
                <a:hlinkClick r:id="rId7"/>
              </a:rPr>
              <a:t>dyrektywa 2002/14/WE – Informowanie i przeprowadzanie konsultacji z pracownikami</a:t>
            </a:r>
          </a:p>
          <a:p>
            <a:pPr marL="457200" lvl="1" indent="0">
              <a:buNone/>
            </a:pPr>
            <a:endParaRPr lang="en-GB" sz="1400" dirty="0">
              <a:solidFill>
                <a:schemeClr val="tx2"/>
              </a:solidFill>
            </a:endParaRPr>
          </a:p>
          <a:p>
            <a:r>
              <a:rPr lang="pl-PL" dirty="0"/>
              <a:t>Pełny przegląd odpowiednich przepisów z zakresu BHP jest dostępny na stronie internetowej EU-OSHA </a:t>
            </a:r>
            <a:r>
              <a:rPr lang="pl-PL" dirty="0">
                <a:hlinkClick r:id="rId8"/>
              </a:rPr>
              <a:t>(https://osha.europa.eu/pl/safety-and-health-legislation</a:t>
            </a:r>
            <a:r>
              <a:rPr lang="pl-PL" dirty="0"/>
              <a:t>).</a:t>
            </a:r>
          </a:p>
          <a:p>
            <a:endParaRPr lang="en-US" dirty="0"/>
          </a:p>
          <a:p>
            <a:pPr marL="0" indent="0">
              <a:buNone/>
            </a:pPr>
            <a:r>
              <a:rPr lang="pl-PL" b="1" dirty="0"/>
              <a:t>Infografiki</a:t>
            </a:r>
          </a:p>
          <a:p>
            <a:pPr algn="just"/>
            <a:r>
              <a:rPr lang="pl-PL" dirty="0"/>
              <a:t>Infografika może być potężnym narzędziem w dobie cyfrowej. Za jej pomocą nawet skomplikowane informacje można wyrazić w jasny, zwięzły i zapadający w pamięć sposób. Infografikę można ponadto udostępniać w </a:t>
            </a:r>
            <a:r>
              <a:rPr lang="pl-PL" dirty="0" err="1"/>
              <a:t>internecie</a:t>
            </a:r>
            <a:r>
              <a:rPr lang="pl-PL" dirty="0"/>
              <a:t>.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it-IT" dirty="0"/>
          </a:p>
          <a:p>
            <a:pPr marL="0" marR="0" indent="0" algn="l" defTabSz="914400">
              <a:lnSpc>
                <a:spcPct val="100000"/>
              </a:lnSpc>
              <a:spcBef>
                <a:spcPts val="0"/>
              </a:spcBef>
              <a:spcAft>
                <a:spcPts val="0"/>
              </a:spcAft>
              <a:buClrTx/>
              <a:buSzTx/>
              <a:buFontTx/>
              <a:buNone/>
              <a:tabLst/>
              <a:defRPr/>
            </a:pPr>
            <a:r>
              <a:rPr lang="pl-PL" dirty="0"/>
              <a:t>Źródło: </a:t>
            </a:r>
            <a:r>
              <a:rPr lang="pl-PL" sz="1200" dirty="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dirty="0">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a:t>Europejski Tydzień</a:t>
            </a:r>
          </a:p>
          <a:p>
            <a:r>
              <a:rPr lang="pl-PL" dirty="0"/>
              <a:t>Nasz znany na całym świecie Europejski Tydzień Bezpieczeństwa i Zdrowia w Pracy odbywa się co roku w październiku i jest najważniejszym punktem w kalendarzu kampanii. Zapraszamy do wzięcia udziału w wielu wydarzeniach podnoszących świadomość, organizowanych w UE i poza nią, takich jak konkursy, specjalne pokazy filmów, wydarzenia w mediach społecznościowych i konferencje.</a:t>
            </a:r>
          </a:p>
          <a:p>
            <a:endParaRPr lang="en-GB" dirty="0"/>
          </a:p>
          <a:p>
            <a:r>
              <a:rPr lang="pl-PL" b="1" dirty="0"/>
              <a:t>Partnerstwo w ramach kampanii</a:t>
            </a:r>
          </a:p>
          <a:p>
            <a:r>
              <a:rPr lang="pl-PL" dirty="0"/>
              <a:t>Powodzenie kampanii zależy od silnego partnerstwa pomiędzy EU-OSHA i kluczowymi zainteresowanymi stronami. </a:t>
            </a:r>
            <a:r>
              <a:rPr lang="pl-PL" u="sng" dirty="0"/>
              <a:t>Oficjalnym partnerem kampanii</a:t>
            </a:r>
            <a:r>
              <a:rPr lang="pl-PL" dirty="0"/>
              <a:t> mogą zostać organizacje o zasięgu ogólnoeuropejskim i międzynarodowym, zaangażowane w kwestie bezpieczeństwa i zdrowia w miejscu pracy, co umożliwi im:</a:t>
            </a:r>
          </a:p>
          <a:p>
            <a:pPr marL="742950" lvl="1" indent="-285750">
              <a:buFont typeface="Arial,Sans-Serif"/>
              <a:buChar char="•"/>
            </a:pPr>
            <a:r>
              <a:rPr lang="pl-PL" dirty="0"/>
              <a:t>promocję na szczeblu UE i w mediach,</a:t>
            </a:r>
          </a:p>
          <a:p>
            <a:pPr marL="742950" lvl="1" indent="-285750">
              <a:buFont typeface="Arial,Sans-Serif"/>
              <a:buChar char="•"/>
            </a:pPr>
            <a:r>
              <a:rPr lang="pl-PL" dirty="0"/>
              <a:t>nawiązywanie nowych kontaktów i wymianę doświadczeń,</a:t>
            </a:r>
          </a:p>
          <a:p>
            <a:pPr marL="742950" lvl="1" indent="-285750">
              <a:buFont typeface="Arial,Sans-Serif"/>
              <a:buChar char="•"/>
            </a:pPr>
            <a:r>
              <a:rPr lang="pl-PL" dirty="0"/>
              <a:t>dzielenie się dobrymi praktykami z innymi partnerami kampanii,</a:t>
            </a:r>
          </a:p>
          <a:p>
            <a:pPr marL="742950" lvl="1" indent="-285750">
              <a:buFont typeface="Arial,Sans-Serif"/>
              <a:buChar char="•"/>
            </a:pPr>
            <a:r>
              <a:rPr lang="pl-PL" dirty="0"/>
              <a:t>otrzymanie zaproszenia do udziału w wydarzeniach EU-OSHA,</a:t>
            </a:r>
          </a:p>
          <a:p>
            <a:pPr marL="742950" lvl="1" indent="-285750">
              <a:buFont typeface="Arial,Sans-Serif"/>
              <a:buChar char="•"/>
            </a:pPr>
            <a:r>
              <a:rPr lang="pl-PL" dirty="0"/>
              <a:t>otrzymanie pakietu powitalnego,</a:t>
            </a:r>
          </a:p>
          <a:p>
            <a:pPr marL="742950" lvl="1" indent="-285750">
              <a:buFont typeface="Arial,Sans-Serif"/>
              <a:buChar char="•"/>
            </a:pPr>
            <a:r>
              <a:rPr lang="pl-PL" dirty="0"/>
              <a:t>otrzymanie certyfikatu partnera.</a:t>
            </a:r>
          </a:p>
          <a:p>
            <a:pPr lvl="1"/>
            <a:endParaRPr lang="en-GB" dirty="0"/>
          </a:p>
          <a:p>
            <a:r>
              <a:rPr lang="pl-PL" b="1" dirty="0"/>
              <a:t>Konkurs dobrych praktyk</a:t>
            </a:r>
          </a:p>
          <a:p>
            <a:r>
              <a:rPr lang="pl-PL" dirty="0"/>
              <a:t>Jako część kampanii, podczas Konkursu dobrych praktyk, zaprezentowano innowacyjne podejście do zarządzania BHP oraz doceniono udane i zrównoważone inicjatywy w zakresie zarządzania ryzykiem związanym z BHP i cyfryzacją. Organizacje w państwach członkowskich UE, krajach kandydujących, potencjalnych krajach kandydujących i krajach Europejskiego Stowarzyszenia Wolnego Handlu (EFTA) są proszone o zgłaszanie prac na temat zarządzania ryzykiem dotyczącym BHP i cyfryzacji w miejscu pracy. Zwycięzcy zostaną ogłoszeni podczas ceremonii wręczenia nagród.</a:t>
            </a:r>
          </a:p>
          <a:p>
            <a:endParaRPr lang="en-GB" dirty="0"/>
          </a:p>
          <a:p>
            <a:r>
              <a:rPr lang="pl-PL" b="1" dirty="0"/>
              <a:t>Zestaw narzędzi do prowadzenia kampanii </a:t>
            </a:r>
          </a:p>
          <a:p>
            <a:r>
              <a:rPr lang="pl-PL" dirty="0"/>
              <a:t>Dostęp do naszego zestawu narzędzi do prowadzenia kampanii pomoże rozpocząć prowadzenie własnej kampanii mającej na celu zwiększenie świadomości na temat wpływu cyfryzacji na BHP. Zestaw narzędzi zawiera wskazówki, jak krok po kroku przygotować i przeprowadzić kampanię oraz jak najlepiej wykorzystać swoje zasoby.</a:t>
            </a:r>
          </a:p>
          <a:p>
            <a:endParaRPr lang="en-GB" dirty="0"/>
          </a:p>
          <a:p>
            <a:r>
              <a:rPr lang="pl-PL" b="1" dirty="0"/>
              <a:t>Materiały do prowadzenia kampanii</a:t>
            </a:r>
          </a:p>
          <a:p>
            <a:r>
              <a:rPr lang="pl-PL" dirty="0"/>
              <a:t>W materiałach do prowadzenia kampanii można znaleźć wszystko, co jest potrzebne do promowania kampanii „Zdrowe i bezpieczne miejsce pracy. Bezpieczeństwo pracy w świecie cyfrowym” i do przyłączenia się do niej. Dostęp do wszystkich materiałów jest bezpłatny, włączając w to przewodnik po kampanii, ulotkę i plakat promocyjny oraz ulotkę na temat Konkursu dobrych praktyk.</a:t>
            </a:r>
          </a:p>
          <a:p>
            <a:endParaRPr lang="en-GB" dirty="0"/>
          </a:p>
          <a:p>
            <a:r>
              <a:rPr lang="pl-PL" b="1" dirty="0"/>
              <a:t>Zestaw dla mediów społecznościowych</a:t>
            </a:r>
          </a:p>
          <a:p>
            <a:r>
              <a:rPr lang="pl-PL" dirty="0"/>
              <a:t>Skorzystaj z zestawu medialnego – zbioru materiałów, które możesz wykorzystać na swoich kontach w mediach społecznościowych. Zacznij od wyboru gotowych komunikatów oraz towarzyszących im wizualizacji i filmów.</a:t>
            </a:r>
          </a:p>
          <a:p>
            <a:endParaRPr lang="en-GB" dirty="0"/>
          </a:p>
          <a:p>
            <a:r>
              <a:rPr lang="pl-PL" b="1" dirty="0"/>
              <a:t>Wydarzenia</a:t>
            </a:r>
          </a:p>
          <a:p>
            <a:r>
              <a:rPr lang="pl-PL" dirty="0"/>
              <a:t>Nadchodzące wydarzenia w ramach kampanii „Zdrowe i bezpieczne miejsce pracy. Bezpieczeństwo pracy w świecie cyfrowym”. Wydarzenia można przeglądać według krajów i dat, a każde z nich dodać do własnego kalendarza, aby mieć pewność, że nie zostanie przeoczone.</a:t>
            </a:r>
          </a:p>
          <a:p>
            <a:endParaRPr lang="en-GB" dirty="0"/>
          </a:p>
          <a:p>
            <a:r>
              <a:rPr lang="pl-PL" b="1" dirty="0"/>
              <a:t>Certyfikat uczestnictwa </a:t>
            </a:r>
          </a:p>
          <a:p>
            <a:r>
              <a:rPr lang="pl-PL" dirty="0"/>
              <a:t>W zamian za zorganizowanie wydarzeń i działań lub prowadzenie własnej kampanii wspierającej kampanię „Zdrowe i bezpieczne miejsce pracy” uczestnik otrzyma certyfikat uczestnictwa wyrażający uznanie dla jego wysiłków i wkładu.</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 Europejska Agencja Bezpieczeństwa i Zdrowia w Pracy, 2023</a:t>
            </a:r>
          </a:p>
          <a:p>
            <a:r>
              <a:rPr lang="pl-PL" dirty="0"/>
              <a:t>Powielanie dozwolone pod warunkiem wskazania źródła.</a:t>
            </a:r>
          </a:p>
          <a:p>
            <a:r>
              <a:rPr lang="pl-PL" dirty="0"/>
              <a:t>Kopiowanie zdjęć lub innych materiałów, które nie są objęte prawami autorskimi EU-OSHA, lub korzystanie z nich wymaga uzyskania pozwolenia od właściciela praw autorskich.</a:t>
            </a:r>
            <a:endParaRPr lang="en-US" dirty="0"/>
          </a:p>
          <a:p>
            <a:r>
              <a:rPr lang="pl-PL" dirty="0"/>
              <a:t>Tłumaczenie wykonane przez Centrum Tłumaczeń (CdT, Luksemburg), na podstawie oryginału w języku angielskim. </a:t>
            </a:r>
            <a:endParaRPr lang="en-US" dirty="0"/>
          </a:p>
          <a:p>
            <a:endParaRPr lang="pl-PL" dirty="0"/>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Źródło: EU-OSHA, „Puls BHP – bezpieczeństwo i higiena w miejscach pracy po pandemii”, 2022 r. (</a:t>
            </a:r>
            <a:r>
              <a:rPr lang="pl-PL">
                <a:hlinkClick r:id="rId3"/>
              </a:rPr>
              <a:t>https://osha.europa.eu/en/facts-and-figures/osh-pulse-occupational-safety-and-health-post-pandemic-workplaces</a:t>
            </a:r>
            <a:r>
              <a:rPr lang="pl-PL"/>
              <a:t>).</a:t>
            </a:r>
          </a:p>
          <a:p>
            <a:endParaRPr lang="en-GB" dirty="0"/>
          </a:p>
          <a:p>
            <a:r>
              <a:rPr lang="pl-PL"/>
              <a:t>EU-OSHA zleciła badanie „Eurobarometr Flash – Puls BHP” w celu uzyskania informacji na temat stanu bezpieczeństwa i higieny pracy (BHP) po pandemii.</a:t>
            </a:r>
          </a:p>
          <a:p>
            <a:r>
              <a:rPr lang="pl-PL"/>
              <a:t>W kwietniu i maju 2022 r. przebadano reprezentatywną próbę ponad 27 000 pracowników zatrudnionych we wszystkich państwach UE oraz w Islandii i Norwegii. Respondentów pytano o stres związany ze zdrowiem psychicznym i fizycznym oraz o znaczenie środków BHP w ich miejscu pracy.</a:t>
            </a:r>
          </a:p>
          <a:p>
            <a:r>
              <a:rPr lang="pl-PL"/>
              <a:t>W badaniu pytano również o wykorzystanie technologii cyfrowych w pracy i jego wpływ na dobrostan pracowników.</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en-GB" dirty="0"/>
          </a:p>
          <a:p>
            <a:pPr>
              <a:defRPr/>
            </a:pPr>
            <a:r>
              <a:rPr lang="pl-PL" dirty="0"/>
              <a:t>EU-OSHA zleciła badanie „Eurobarometr Flash – Puls BHP” w celu uzyskania informacji na temat stanu bezpieczeństwa i higieny pracy (BHP) po pandemii.</a:t>
            </a:r>
          </a:p>
          <a:p>
            <a:pPr>
              <a:defRPr/>
            </a:pPr>
            <a:r>
              <a:rPr lang="pl-PL" dirty="0"/>
              <a:t>W kwietniu i maju 2022 r. przebadano reprezentatywną próbę ponad 27 000 pracowników zatrudnionych we wszystkich państwach UE oraz w Islandii i Norwegii. Respondentów pytano o stres związany ze zdrowiem psychicznym i fizycznym oraz o znaczenie środków BHP w ich miejscu pracy.</a:t>
            </a:r>
          </a:p>
          <a:p>
            <a:pPr>
              <a:defRPr/>
            </a:pPr>
            <a:r>
              <a:rPr lang="pl-PL" dirty="0"/>
              <a:t>W badaniu pytano również o wykorzystanie technologii cyfrowych w pracy i jego wpływ na dobrostan pracowników.</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it-IT" dirty="0"/>
          </a:p>
          <a:p>
            <a:pPr marL="0" marR="0" indent="0" algn="l" defTabSz="914400">
              <a:lnSpc>
                <a:spcPct val="100000"/>
              </a:lnSpc>
              <a:spcBef>
                <a:spcPts val="0"/>
              </a:spcBef>
              <a:spcAft>
                <a:spcPts val="0"/>
              </a:spcAft>
              <a:buClrTx/>
              <a:buSzTx/>
              <a:buFontTx/>
              <a:buNone/>
              <a:tabLst/>
              <a:defRPr/>
            </a:pPr>
            <a:r>
              <a:rPr lang="pl-PL" dirty="0"/>
              <a:t>Źródło: </a:t>
            </a:r>
            <a:r>
              <a:rPr lang="pl-PL" sz="1200" dirty="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dirty="0">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a:t>Źródło: </a:t>
            </a:r>
            <a:r>
              <a:rPr lang="pl-PL" sz="120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a:solidFill>
                  <a:schemeClr val="tx1"/>
                </a:solidFill>
                <a:effectLst/>
                <a:latin typeface="+mn-lt"/>
                <a:ea typeface="+mn-ea"/>
                <a:cs typeface="+mn-cs"/>
                <a:hlinkClick r:id="rId3"/>
              </a:rPr>
              <a:t>https://osha.europa.eu/pl/publications/third-european-survey-enterprises-new-and-emerging-risks-esener-3/view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pl-PL" dirty="0">
                <a:effectLst/>
              </a:rPr>
              <a:t>Źródło:</a:t>
            </a:r>
            <a:r>
              <a:rPr lang="pl-PL" dirty="0"/>
              <a:t> EU-OSHA, Trzecie europejskie badanie przedsiębiorstw na temat nowych i pojawiających się zagrożeń (ESENER 3), 2019 r. Dokument dostępny pod adresem: </a:t>
            </a:r>
            <a:r>
              <a:rPr lang="pl-PL" u="sng" dirty="0"/>
              <a:t>https://osha.europa.eu/en/publications/home-based-teleworking-and-preventive-occupational-safety-and-health-measures-european-workplaces-evidence-esener-3</a:t>
            </a:r>
          </a:p>
          <a:p>
            <a:endParaRPr lang="en-US" dirty="0"/>
          </a:p>
          <a:p>
            <a:r>
              <a:rPr lang="pl-PL" sz="1200" dirty="0">
                <a:effectLst/>
                <a:latin typeface="Arial"/>
                <a:ea typeface="SimSun"/>
                <a:cs typeface="Arial"/>
              </a:rPr>
              <a:t>Dane ważone (waga: </a:t>
            </a:r>
            <a:r>
              <a:rPr lang="pl-PL" sz="1200" dirty="0" err="1">
                <a:effectLst/>
                <a:latin typeface="Arial"/>
                <a:ea typeface="SimSun"/>
                <a:cs typeface="Arial"/>
              </a:rPr>
              <a:t>estex</a:t>
            </a:r>
            <a:r>
              <a:rPr lang="pl-PL"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i="1" dirty="0">
                <a:solidFill>
                  <a:schemeClr val="tx1"/>
                </a:solidFill>
                <a:effectLst/>
                <a:latin typeface="+mn-lt"/>
                <a:ea typeface="+mn-ea"/>
                <a:cs typeface="+mn-cs"/>
              </a:rPr>
              <a:t>Kampania „Zdrowe i bezpieczne miejsce pracy – Zdrowa i bezpieczna praca w erze cyfrowej” jest zorganizowana w pięciu priorytetowych obszarach, które są promowane za pomocą specjalnych pakietów komunikacyjnych i promocyjnych obejmujących cały czas trwania kampanii. Każdy obszar analizuje konkretny temat związany z BHP i cyfryzacją. Szereg materiałów, w tym raportów, arkuszy informacyjnych, infografik i studiów przypadków, jest publikowany co trzy do czterech miesięcy w celu utrzymania tempa kampanii.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i="1" dirty="0">
                <a:solidFill>
                  <a:schemeClr val="tx1"/>
                </a:solidFill>
                <a:effectLst/>
                <a:latin typeface="+mn-lt"/>
                <a:ea typeface="+mn-ea"/>
                <a:cs typeface="+mn-cs"/>
              </a:rPr>
              <a:t>Kolejnym priorytetem kampanii na lata 2023–2025 jest rozważenie wpływu cyfryzacji na różnorodność siły roboczej oraz na grupy pracowników podatnych na zagrożenia i aspekt płci. Kampania będzie również poświęcona pracownikom zatrudnionym w ramach elastycznej organizacji pracy, poza siedzibą pracodawcy, mającym kontakt z klientami lub odwiedzającym ich, lub w zdecentralizowanych pomieszczeniach (np. pracownicy zdalni, osoby pracujące za pośrednictwem platform internetowych).</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dirty="0"/>
              <a:t>Praca za pośrednictwem </a:t>
            </a:r>
            <a:r>
              <a:rPr lang="pl-PL" sz="1400" b="1" baseline="0" dirty="0"/>
              <a:t>platform cyfrowych: </a:t>
            </a:r>
            <a:r>
              <a:rPr lang="pl-PL" sz="1400" dirty="0">
                <a:solidFill>
                  <a:schemeClr val="tx1"/>
                </a:solidFill>
                <a:effectLst/>
                <a:latin typeface="+mn-lt"/>
                <a:ea typeface="+mn-ea"/>
                <a:cs typeface="+mn-cs"/>
              </a:rPr>
              <a:t>płatna praca wykonywana za pomocą platformy internetowej, na niej lub za jej pośrednictwem</a:t>
            </a:r>
          </a:p>
          <a:p>
            <a:endParaRPr lang="en-US" sz="1400" b="1" dirty="0"/>
          </a:p>
          <a:p>
            <a:r>
              <a:rPr lang="pl-PL" sz="1400" b="1" baseline="0" dirty="0"/>
              <a:t>Automatyzacja zadań: </a:t>
            </a:r>
            <a:r>
              <a:rPr lang="pl-PL" sz="1400" dirty="0">
                <a:solidFill>
                  <a:schemeClr val="tx1"/>
                </a:solidFill>
                <a:effectLst/>
                <a:latin typeface="+mn-lt"/>
                <a:ea typeface="+mn-ea"/>
                <a:cs typeface="+mn-cs"/>
              </a:rPr>
              <a:t>Systemy oparte na sztucznej inteligencji, wbudowane (robotyka) lub nieukorzenione (inteligentne aplikacje), które mogą wykonywać – z pewną autonomią – zadania fizyczne lub poznawcze oraz osiągnąć konkretne cele</a:t>
            </a:r>
          </a:p>
          <a:p>
            <a:endParaRPr lang="en-US" sz="1400" b="1" dirty="0"/>
          </a:p>
          <a:p>
            <a:r>
              <a:rPr lang="pl-PL" sz="1400" b="1" dirty="0"/>
              <a:t>Praca zdalna i hybrydowa:</a:t>
            </a:r>
            <a:r>
              <a:rPr lang="pl-PL" sz="1400" dirty="0"/>
              <a:t> każdy rodzaj organizacji pracy polegający na wykorzystaniu technologii cyfrowych (np. komputerów osobistych, smartfonów, laptopów, pakietów oprogramowania i </a:t>
            </a:r>
            <a:r>
              <a:rPr lang="pl-PL" sz="1400" dirty="0" err="1"/>
              <a:t>internetu</a:t>
            </a:r>
            <a:r>
              <a:rPr lang="pl-PL" sz="1400" dirty="0"/>
              <a:t>) do pracy w domu lub – bardziej ogólnie – poza siedzibą pracodawcy lub w stałej lokalizacji.</a:t>
            </a:r>
            <a:r>
              <a:rPr lang="pl-PL" sz="1400" dirty="0">
                <a:solidFill>
                  <a:schemeClr val="tx1"/>
                </a:solidFill>
                <a:effectLst/>
                <a:latin typeface="+mn-lt"/>
                <a:ea typeface="+mn-ea"/>
                <a:cs typeface="+mn-cs"/>
              </a:rPr>
              <a:t> </a:t>
            </a:r>
          </a:p>
          <a:p>
            <a:endParaRPr lang="en-US" sz="1400" dirty="0"/>
          </a:p>
          <a:p>
            <a:r>
              <a:rPr lang="pl-PL" sz="1400" b="1" baseline="0" dirty="0"/>
              <a:t>Zarządzanie pracownikami za pomocą sztucznej inteligencji: </a:t>
            </a:r>
            <a:r>
              <a:rPr lang="pl-PL" sz="1400" dirty="0">
                <a:solidFill>
                  <a:schemeClr val="tx1"/>
                </a:solidFill>
                <a:effectLst/>
                <a:latin typeface="+mn-lt"/>
                <a:ea typeface="+mn-ea"/>
                <a:cs typeface="+mn-cs"/>
              </a:rPr>
              <a:t>systemy i narzędzia zarządzania, które gromadzą w czasie rzeczywistym dane o </a:t>
            </a:r>
            <a:r>
              <a:rPr lang="pl-PL" sz="1400" dirty="0" err="1">
                <a:solidFill>
                  <a:schemeClr val="tx1"/>
                </a:solidFill>
                <a:effectLst/>
                <a:latin typeface="+mn-lt"/>
                <a:ea typeface="+mn-ea"/>
                <a:cs typeface="+mn-cs"/>
              </a:rPr>
              <a:t>zachowaniach</a:t>
            </a:r>
            <a:r>
              <a:rPr lang="pl-PL" sz="1400" dirty="0">
                <a:solidFill>
                  <a:schemeClr val="tx1"/>
                </a:solidFill>
                <a:effectLst/>
                <a:latin typeface="+mn-lt"/>
                <a:ea typeface="+mn-ea"/>
                <a:cs typeface="+mn-cs"/>
              </a:rPr>
              <a:t> pracowników z różnych źródeł w celu informowania kierownictwa i wspierania podejmowania zautomatyzowanych lub półautomatycznych decyzji w oparciu o algorytmy lub bardziej zaawansowane formy sztucznej inteligencji</a:t>
            </a:r>
          </a:p>
          <a:p>
            <a:endParaRPr lang="en-GB" sz="1400" b="1" noProof="0" dirty="0"/>
          </a:p>
          <a:p>
            <a:r>
              <a:rPr lang="pl-PL" sz="1400" b="1" dirty="0"/>
              <a:t>Inteligentne systemy cyfrowe: </a:t>
            </a:r>
            <a:r>
              <a:rPr lang="pl-PL" sz="1400" dirty="0">
                <a:solidFill>
                  <a:schemeClr val="tx1"/>
                </a:solidFill>
                <a:effectLst/>
                <a:latin typeface="+mn-lt"/>
                <a:ea typeface="+mn-ea"/>
                <a:cs typeface="+mn-cs"/>
              </a:rPr>
              <a:t>inteligentne aplikacje wykorzystujące sztuczną inteligencję, urządzenia przenośne, szybkie sieci bezprzewodowe w połączeniu z technologiami czujników (np. urządzenia do</a:t>
            </a:r>
            <a:r>
              <a:rPr lang="pl-PL" sz="1400" baseline="0" dirty="0">
                <a:solidFill>
                  <a:schemeClr val="tx1"/>
                </a:solidFill>
                <a:effectLst/>
                <a:latin typeface="+mn-lt"/>
                <a:ea typeface="+mn-ea"/>
                <a:cs typeface="+mn-cs"/>
              </a:rPr>
              <a:t> noszenia na ciele)</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l-PL" sz="675"/>
              <a:t>Bezpieczeństwo i zdrowie w pracy dotyczy każdego. Jest dobre dla ciebie. Dobre dla firmy.</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1EF913F6-8AEE-488C-AD81-DFD03344464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92504"/>
            <a:ext cx="1157780" cy="296046"/>
          </a:xfrm>
          <a:prstGeom prst="rect">
            <a:avLst/>
          </a:prstGeom>
        </p:spPr>
      </p:pic>
      <p:pic>
        <p:nvPicPr>
          <p:cNvPr id="8" name="Picture 7" descr="A blue and white logo with a person in the middle&#10;&#10;Description automatically generated">
            <a:extLst>
              <a:ext uri="{FF2B5EF4-FFF2-40B4-BE49-F238E27FC236}">
                <a16:creationId xmlns:a16="http://schemas.microsoft.com/office/drawing/2014/main" id="{896FB5E6-85BC-4E43-9526-B94A601C231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74731" y="4154116"/>
            <a:ext cx="521669" cy="55478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l-PL" sz="675"/>
              <a:t>Bezpieczeństwo i zdrowie w pracy dotyczy każdego. Jest dobre dla ciebie. Dobre dla firmy.</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l-PL">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l-PL">
                <a:solidFill>
                  <a:schemeClr val="tx2"/>
                </a:solidFill>
                <a:ea typeface="+mj-ea"/>
                <a:cs typeface="Trebuchet MS"/>
              </a:rPr>
              <a:t>Europejska Agencja Bezpieczeństwa i Zdrowia w Pracy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l-PL" sz="2400" b="1">
                <a:solidFill>
                  <a:schemeClr val="tx2"/>
                </a:solidFill>
                <a:ea typeface="+mj-ea"/>
              </a:rPr>
              <a:t>DZIĘKUJEMY!</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l-PL"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44573A70-3704-4AEA-BF34-3AA2EF728C5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701157"/>
            <a:ext cx="1157780" cy="296046"/>
          </a:xfrm>
          <a:prstGeom prst="rect">
            <a:avLst/>
          </a:prstGeom>
        </p:spPr>
      </p:pic>
      <p:pic>
        <p:nvPicPr>
          <p:cNvPr id="15" name="Picture 14" descr="A blue and white logo with a person in the middle&#10;&#10;Description automatically generated">
            <a:extLst>
              <a:ext uri="{FF2B5EF4-FFF2-40B4-BE49-F238E27FC236}">
                <a16:creationId xmlns:a16="http://schemas.microsoft.com/office/drawing/2014/main" id="{05846232-8D87-45BD-A26D-30B3579B034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04480" y="4448908"/>
            <a:ext cx="521669" cy="554780"/>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pl/about-topic/priority-area/smart-digital-systems" TargetMode="External"/><Relationship Id="rId7" Type="http://schemas.openxmlformats.org/officeDocument/2006/relationships/hyperlink" Target="https://healthy-workplaces.osha.europa.eu/pl/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pl/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pl/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pl/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pl/campaign-partners/national-focal-points" TargetMode="External"/><Relationship Id="rId18" Type="http://schemas.openxmlformats.org/officeDocument/2006/relationships/image" Target="../media/image2.png"/><Relationship Id="rId3" Type="http://schemas.openxmlformats.org/officeDocument/2006/relationships/image" Target="../media/image29.png"/><Relationship Id="rId7" Type="http://schemas.openxmlformats.org/officeDocument/2006/relationships/hyperlink" Target="https://healthy-workplaces.osha.europa.eu/pl/campaign-partners/enterprise-europe-network" TargetMode="External"/><Relationship Id="rId12" Type="http://schemas.openxmlformats.org/officeDocument/2006/relationships/hyperlink" Target="https://europa.eu/european-union/about-eu/institutions-bodies_en" TargetMode="External"/><Relationship Id="rId17" Type="http://schemas.openxmlformats.org/officeDocument/2006/relationships/hyperlink" Target="https://osha.europa.eu/pl/themes/mainstreaming-osh-education/oshvet-project-osh-vocational-education-and-training" TargetMode="External"/><Relationship Id="rId2" Type="http://schemas.openxmlformats.org/officeDocument/2006/relationships/notesSlide" Target="../notesSlides/notesSlide18.xml"/><Relationship Id="rId16" Type="http://schemas.openxmlformats.org/officeDocument/2006/relationships/hyperlink" Target="https://europa.eu/european-union/about-eu/agencies/decentralised-agencies_en" TargetMode="External"/><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ean-union.europa.eu/institutions-law-budget/institutions-and-bodies/search-all-eu-institutions-and-bodies_pl"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european-union.europa.eu/institutions-law-budget/institutions-and-bodies/types-institutions-and-bodies_pl" TargetMode="External"/><Relationship Id="rId10" Type="http://schemas.openxmlformats.org/officeDocument/2006/relationships/hyperlink" Target="https://healthy-workplaces.osha.europa.eu/en/campaign-partners/campaign-media-partners" TargetMode="External"/><Relationship Id="rId4" Type="http://schemas.openxmlformats.org/officeDocument/2006/relationships/hyperlink" Target="https://healthy-workplaces.osha.europa.eu/pl/campaign-partners/official-campaign-partners" TargetMode="External"/><Relationship Id="rId9" Type="http://schemas.openxmlformats.org/officeDocument/2006/relationships/hyperlink" Target="https://healthy-workplaces.osha.europa.eu/pl/campaign-partners/campaign-media-partners" TargetMode="External"/><Relationship Id="rId14"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4.png"/><Relationship Id="rId3" Type="http://schemas.openxmlformats.org/officeDocument/2006/relationships/hyperlink" Target="https://healthy-workplaces.osha.europa.eu/pl/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0.png"/><Relationship Id="rId7" Type="http://schemas.openxmlformats.org/officeDocument/2006/relationships/hyperlink" Target="https://healthy-workplaces.osha.europa.eu/pl/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pl/tools-and-publications/case-studies" TargetMode="External"/><Relationship Id="rId25" Type="http://schemas.openxmlformats.org/officeDocument/2006/relationships/image" Target="../media/image33.png"/><Relationship Id="rId33"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pl/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pl/tools-and-publications/oshwiki" TargetMode="External"/><Relationship Id="rId24" Type="http://schemas.openxmlformats.org/officeDocument/2006/relationships/image" Target="../media/image27.png"/><Relationship Id="rId32" Type="http://schemas.openxmlformats.org/officeDocument/2006/relationships/image" Target="../media/image38.png"/><Relationship Id="rId5" Type="http://schemas.openxmlformats.org/officeDocument/2006/relationships/hyperlink" Target="https://healthy-workplaces.osha.europa.eu/pl/tools-and-publications/campaign-materials" TargetMode="External"/><Relationship Id="rId15" Type="http://schemas.openxmlformats.org/officeDocument/2006/relationships/hyperlink" Target="https://healthy-workplaces.osha.europa.eu/pl/tools-and-publications/social-media-kit"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pl/tools-and-publications/legislation" TargetMode="External"/><Relationship Id="rId31" Type="http://schemas.openxmlformats.org/officeDocument/2006/relationships/image" Target="../media/image37.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pl/tools-and-publications/napo-films" TargetMode="External"/><Relationship Id="rId14" Type="http://schemas.openxmlformats.org/officeDocument/2006/relationships/image" Target="../media/image30.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good-practice-awards" TargetMode="External"/><Relationship Id="rId13" Type="http://schemas.openxmlformats.org/officeDocument/2006/relationships/hyperlink" Target="https://healthy-workplaces.osha.europa.eu/pl/media-centre/events" TargetMode="External"/><Relationship Id="rId18" Type="http://schemas.openxmlformats.org/officeDocument/2006/relationships/hyperlink" Target="https://healthy-workplaces.osha.europa.eu/en/tools-and-publications/social-media-kit" TargetMode="External"/><Relationship Id="rId26"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pl/get-involved/european-week" TargetMode="External"/><Relationship Id="rId21" Type="http://schemas.openxmlformats.org/officeDocument/2006/relationships/image" Target="../media/image32.png"/><Relationship Id="rId7" Type="http://schemas.openxmlformats.org/officeDocument/2006/relationships/hyperlink" Target="https://healthy-workplaces.osha.europa.eu/pl/get-involved/good-practice-awards" TargetMode="External"/><Relationship Id="rId12" Type="http://schemas.openxmlformats.org/officeDocument/2006/relationships/hyperlink" Target="https://healthy-workplaces.osha.europa.eu/en/tools-and-publications/campaign-materials" TargetMode="External"/><Relationship Id="rId17" Type="http://schemas.openxmlformats.org/officeDocument/2006/relationships/hyperlink" Target="https://healthy-workplaces.osha.europa.eu/pl/tools-and-publications/social-media-kit" TargetMode="External"/><Relationship Id="rId25"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hyperlink" Target="https://healthy-workplaces.osha.europa.eu/en/get-involved/get-your-certificate" TargetMode="External"/><Relationship Id="rId20" Type="http://schemas.openxmlformats.org/officeDocument/2006/relationships/image" Target="../media/image34.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pl/tools-and-publications/campaign-materials" TargetMode="External"/><Relationship Id="rId24" Type="http://schemas.openxmlformats.org/officeDocument/2006/relationships/image" Target="../media/image42.png"/><Relationship Id="rId5" Type="http://schemas.openxmlformats.org/officeDocument/2006/relationships/hyperlink" Target="https://healthy-workplaces.osha.europa.eu/pl/get-involved/become-campaign-partner" TargetMode="External"/><Relationship Id="rId15" Type="http://schemas.openxmlformats.org/officeDocument/2006/relationships/hyperlink" Target="https://healthy-workplaces.osha.europa.eu/pl/get-involved/get-your-certificate" TargetMode="External"/><Relationship Id="rId23" Type="http://schemas.openxmlformats.org/officeDocument/2006/relationships/image" Target="../media/image41.png"/><Relationship Id="rId28" Type="http://schemas.openxmlformats.org/officeDocument/2006/relationships/image" Target="../media/image39.png"/><Relationship Id="rId10" Type="http://schemas.openxmlformats.org/officeDocument/2006/relationships/hyperlink" Target="https://healthy-workplaces.osha.europa.eu/en/tools-and-publications/campaign-toolkit" TargetMode="External"/><Relationship Id="rId19" Type="http://schemas.openxmlformats.org/officeDocument/2006/relationships/image" Target="../media/image33.png"/><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pl/tools-and-publications/campaign-toolkit" TargetMode="External"/><Relationship Id="rId14" Type="http://schemas.openxmlformats.org/officeDocument/2006/relationships/hyperlink" Target="https://healthy-workplaces.osha.europa.eu/en/media-centre/events" TargetMode="External"/><Relationship Id="rId22" Type="http://schemas.openxmlformats.org/officeDocument/2006/relationships/image" Target="../media/image27.png"/><Relationship Id="rId27"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pl/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pl/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pl"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856440" cy="1415772"/>
          </a:xfrm>
        </p:spPr>
        <p:txBody>
          <a:bodyPr wrap="square">
            <a:spAutoFit/>
          </a:bodyPr>
          <a:lstStyle/>
          <a:p>
            <a:r>
              <a:rPr lang="pl-PL" sz="2300" dirty="0"/>
              <a:t>„Zdrowe i bezpieczne miejsce pracy” Kampania na lata 2023–2025</a:t>
            </a:r>
            <a:br>
              <a:rPr lang="es-ES" sz="2300" dirty="0"/>
            </a:br>
            <a:r>
              <a:rPr lang="pl-PL" sz="2300" dirty="0"/>
              <a:t>Bezpieczeństwo pracy w świecie cyfrowym</a:t>
            </a:r>
            <a:br>
              <a:rPr lang="pl-PL" sz="2300" dirty="0"/>
            </a:br>
            <a:endParaRPr lang="pl-PL" sz="23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807598"/>
            <a:ext cx="7646400" cy="207749"/>
          </a:xfrm>
        </p:spPr>
        <p:txBody>
          <a:bodyPr>
            <a:spAutoFit/>
          </a:bodyPr>
          <a:lstStyle/>
          <a:p>
            <a:r>
              <a:rPr lang="pl-PL" dirty="0"/>
              <a:t>Zapewnienie skutecznych środków zapobiegawczych w cyfrowym świecie pracy</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4383" y="849370"/>
            <a:ext cx="7470122" cy="2369367"/>
          </a:xfrm>
        </p:spPr>
        <p:txBody>
          <a:bodyPr wrap="square" lIns="0" tIns="0" rIns="0" bIns="0">
            <a:spAutoFit/>
          </a:bodyPr>
          <a:lstStyle/>
          <a:p>
            <a:pPr marR="0" lvl="0">
              <a:lnSpc>
                <a:spcPct val="115000"/>
              </a:lnSpc>
              <a:spcBef>
                <a:spcPts val="0"/>
              </a:spcBef>
              <a:spcAft>
                <a:spcPts val="200"/>
              </a:spcAft>
              <a:tabLst>
                <a:tab pos="457200" algn="l"/>
              </a:tabLst>
            </a:pPr>
            <a:r>
              <a:rPr lang="pl-PL" sz="1600" dirty="0">
                <a:solidFill>
                  <a:srgbClr val="003399"/>
                </a:solidFill>
              </a:rPr>
              <a:t>Kampania ma na celu:</a:t>
            </a:r>
          </a:p>
          <a:p>
            <a:pPr marL="34290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Poszerzenie wiedzy na temat bezpiecznego i produktywnego korzystania z technologii cyfrowych we wszystkich sektorach</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Zwiększanie świadomości na temat cyfryzacji i jej wpływu na BHP</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Informowanie o pojawiających się zagrożeniach i możliwościach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Promowanie oceny ryzyka oraz zdrowego i bezpiecznego zarządzania cyfrową transformacją pracy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Wspieranie wymiany informacji i dobrych praktyk</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400"/>
              <a:t>Cele kampanii</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pl-PL" sz="2400"/>
              <a:t>Obszary priorytetowe</a:t>
            </a:r>
          </a:p>
        </p:txBody>
      </p:sp>
      <p:sp>
        <p:nvSpPr>
          <p:cNvPr id="4" name="TextBox 3"/>
          <p:cNvSpPr txBox="1"/>
          <p:nvPr/>
        </p:nvSpPr>
        <p:spPr>
          <a:xfrm>
            <a:off x="4706123" y="4246844"/>
            <a:ext cx="1990896" cy="369332"/>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3"/>
              </a:rPr>
              <a:t>Inteligentne systemy cyfrowe</a:t>
            </a:r>
            <a:endParaRPr lang="pl-PL"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1989605" y="4063159"/>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pl-PL" sz="1200" b="1" dirty="0">
                <a:solidFill>
                  <a:schemeClr val="accent1"/>
                </a:solidFill>
                <a:cs typeface="Trebuchet MS"/>
                <a:hlinkClick r:id="rId5"/>
              </a:rPr>
              <a:t>Zarządzanie pracownikami za pośrednictwem AI</a:t>
            </a:r>
            <a:endParaRPr lang="pl-PL"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33286"/>
            <a:ext cx="19908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Praca za pośrednictwem platform internetowych</a:t>
            </a:r>
            <a:endParaRPr lang="pl-P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9"/>
              </a:rPr>
              <a:t>Automatyzacja zadań</a:t>
            </a:r>
            <a:endParaRPr lang="pl-PL"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880806" y="2382255"/>
            <a:ext cx="1990896" cy="184666"/>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17"/>
              </a:rPr>
              <a:t>Praca zdalna i hybrydowa</a:t>
            </a:r>
            <a:endParaRPr lang="pl-PL"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 priorytetowy – praca za pośrednictwem platform internetowych</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pl-P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Pracę za pośrednictwem platform internetowych wykorzystuje się w zawodach i sektorach, które są obarczone wysokim ryzykiem i wiążą się z gorszymi warunkami pracy.</a:t>
            </a:r>
            <a:r>
              <a:rPr lang="pl-PL" sz="1400" b="1" i="1" dirty="0">
                <a:solidFill>
                  <a:srgbClr val="E64715"/>
                </a:solidFill>
              </a:rPr>
              <a:t> </a:t>
            </a:r>
            <a:r>
              <a:rPr lang="pl-PL"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416513" cy="1015663"/>
          </a:xfrm>
          <a:prstGeom prst="rect">
            <a:avLst/>
          </a:prstGeom>
          <a:noFill/>
        </p:spPr>
        <p:txBody>
          <a:bodyPr wrap="square" rtlCol="0">
            <a:spAutoFit/>
          </a:bodyPr>
          <a:lstStyle/>
          <a:p>
            <a:pPr lvl="0"/>
            <a:r>
              <a:rPr lang="pl-PL" sz="1500" b="1" dirty="0">
                <a:solidFill>
                  <a:srgbClr val="003399"/>
                </a:solidFill>
              </a:rPr>
              <a:t>Obiekt lub rynek online działający w oparciu o technologie cyfrowe (w tym z wykorzystaniem aplikacji mobilnych), który jest własnością przedsiębiorstwa lub jest przez nie prowadzony, ułatwiający dopasowanie popytu i podaży na pracę świadczoną przez pracownika platformy.</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294847"/>
            <a:ext cx="1800200" cy="400110"/>
          </a:xfrm>
          <a:prstGeom prst="rect">
            <a:avLst/>
          </a:prstGeom>
          <a:noFill/>
        </p:spPr>
        <p:txBody>
          <a:bodyPr wrap="square" rtlCol="0">
            <a:spAutoFit/>
          </a:bodyPr>
          <a:lstStyle/>
          <a:p>
            <a:pPr lvl="0"/>
            <a:r>
              <a:rPr lang="pl-PL" sz="2000" b="1" u="sng" dirty="0">
                <a:solidFill>
                  <a:srgbClr val="ACC700"/>
                </a:solidFill>
              </a:rPr>
              <a:t>DEFINICJA</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 priorytetowy – praca za pośrednictwem platform internetowych</a:t>
            </a:r>
          </a:p>
        </p:txBody>
      </p:sp>
      <p:sp>
        <p:nvSpPr>
          <p:cNvPr id="4" name="TextBox 3"/>
          <p:cNvSpPr txBox="1"/>
          <p:nvPr/>
        </p:nvSpPr>
        <p:spPr>
          <a:xfrm>
            <a:off x="437824" y="915988"/>
            <a:ext cx="6931164" cy="3264996"/>
          </a:xfrm>
          <a:prstGeom prst="rect">
            <a:avLst/>
          </a:prstGeom>
          <a:noFill/>
        </p:spPr>
        <p:txBody>
          <a:bodyPr wrap="square" rtlCol="0">
            <a:spAutoFit/>
          </a:bodyPr>
          <a:lstStyle/>
          <a:p>
            <a:pPr lvl="0"/>
            <a:r>
              <a:rPr lang="pl-PL" b="1" dirty="0">
                <a:solidFill>
                  <a:srgbClr val="ACC700"/>
                </a:solidFill>
              </a:rPr>
              <a:t>MOŻLIWOŚCI </a:t>
            </a:r>
          </a:p>
          <a:p>
            <a:pPr marL="285750" lvl="0" indent="-285750">
              <a:buFont typeface="Arial" panose="020B0604020202020204" pitchFamily="34" charset="0"/>
              <a:buChar char="•"/>
            </a:pPr>
            <a:r>
              <a:rPr lang="pl-PL" sz="1600" b="1" dirty="0">
                <a:solidFill>
                  <a:srgbClr val="003399"/>
                </a:solidFill>
              </a:rPr>
              <a:t>Autonomia pracownika</a:t>
            </a:r>
          </a:p>
          <a:p>
            <a:pPr marL="285750" lvl="0" indent="-285750">
              <a:buFont typeface="Arial" panose="020B0604020202020204" pitchFamily="34" charset="0"/>
              <a:buChar char="•"/>
            </a:pPr>
            <a:r>
              <a:rPr lang="pl-PL" sz="1600" b="1" dirty="0">
                <a:solidFill>
                  <a:srgbClr val="003399"/>
                </a:solidFill>
              </a:rPr>
              <a:t>Elastyczny czas pracy</a:t>
            </a:r>
          </a:p>
          <a:p>
            <a:pPr marL="285750" lvl="0" indent="-285750">
              <a:buFont typeface="Arial" panose="020B0604020202020204" pitchFamily="34" charset="0"/>
              <a:buChar char="•"/>
            </a:pPr>
            <a:r>
              <a:rPr lang="pl-PL" sz="1600" b="1" dirty="0">
                <a:solidFill>
                  <a:srgbClr val="003399"/>
                </a:solidFill>
              </a:rPr>
              <a:t>Lepszy dostęp do rynku pracy dla pracowników znajdujących się w szczególnie niekorzystnej sytuacji </a:t>
            </a:r>
          </a:p>
          <a:p>
            <a:pPr lvl="0"/>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Izolacja zawodowa</a:t>
            </a:r>
          </a:p>
          <a:p>
            <a:pPr marL="285750" lvl="0" indent="-285750">
              <a:buFont typeface="Arial" panose="020B0604020202020204" pitchFamily="34" charset="0"/>
              <a:buChar char="•"/>
            </a:pPr>
            <a:r>
              <a:rPr lang="pl-PL" sz="1600" b="1" dirty="0">
                <a:solidFill>
                  <a:srgbClr val="003399"/>
                </a:solidFill>
              </a:rPr>
              <a:t>Długie lub nieregularne godziny pracy</a:t>
            </a:r>
          </a:p>
          <a:p>
            <a:pPr marL="285750" lvl="0" indent="-285750">
              <a:buFont typeface="Arial" panose="020B0604020202020204" pitchFamily="34" charset="0"/>
              <a:buChar char="•"/>
            </a:pPr>
            <a:r>
              <a:rPr lang="pl-PL" sz="1600" b="1" dirty="0">
                <a:solidFill>
                  <a:srgbClr val="003399"/>
                </a:solidFill>
              </a:rPr>
              <a:t>Zarządzanie algorytmiczne</a:t>
            </a:r>
          </a:p>
          <a:p>
            <a:pPr marL="285750" lvl="0" indent="-285750">
              <a:buFont typeface="Arial" panose="020B0604020202020204" pitchFamily="34" charset="0"/>
              <a:buChar char="•"/>
            </a:pPr>
            <a:r>
              <a:rPr lang="pl-PL" sz="1600" b="1" dirty="0">
                <a:solidFill>
                  <a:srgbClr val="003399"/>
                </a:solidFill>
              </a:rPr>
              <a:t>Monitorowanie/nadzór cyfrowy</a:t>
            </a:r>
          </a:p>
          <a:p>
            <a:pPr marL="285750" lvl="0" indent="-285750">
              <a:buFont typeface="Arial" panose="020B0604020202020204" pitchFamily="34" charset="0"/>
              <a:buChar char="•"/>
            </a:pPr>
            <a:r>
              <a:rPr lang="pl-PL" sz="1600" b="1" dirty="0">
                <a:solidFill>
                  <a:srgbClr val="003399"/>
                </a:solidFill>
              </a:rPr>
              <a:t>Ograniczone przepisy BHP</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solidFill>
                  <a:srgbClr val="003399"/>
                </a:solidFill>
              </a:rPr>
              <a:t>Obszar priorytetowy – Automatyzacja zadań</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pl-PL"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Wykorzystanie technologii cyfrowych do procesów automatyzacji wiąże się jednak również z szeregiem potencjalnych zagrożeń i wyzwań, takich jak utrata świadomości sytuacyjnej przez człowieka, nadmierna zależność od konkretnych umiejętności pracowników lub ich ewentualna utrata.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00399"/>
            <a:ext cx="6863756" cy="1015663"/>
          </a:xfrm>
          <a:prstGeom prst="rect">
            <a:avLst/>
          </a:prstGeom>
          <a:noFill/>
        </p:spPr>
        <p:txBody>
          <a:bodyPr wrap="square" rtlCol="0">
            <a:spAutoFit/>
          </a:bodyPr>
          <a:lstStyle/>
          <a:p>
            <a:pPr lvl="0"/>
            <a:r>
              <a:rPr lang="pl-PL" sz="1500" b="1" dirty="0">
                <a:solidFill>
                  <a:srgbClr val="003399"/>
                </a:solidFill>
              </a:rPr>
              <a:t>Wykorzystywanie systemów lub procedur technicznych, aby umożliwić urządzeniu lub systemowi realizację (częściowo lub całkowicie) funkcji, która wcześniej była lub mogłaby być realizowana (częściowo lub całkowicie) przez człowieka.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46655"/>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solidFill>
                  <a:srgbClr val="003399"/>
                </a:solidFill>
              </a:rPr>
              <a:t>Obszar priorytetowy – Automatyzacja zadań</a:t>
            </a:r>
          </a:p>
        </p:txBody>
      </p:sp>
      <p:sp>
        <p:nvSpPr>
          <p:cNvPr id="4" name="TextBox 3"/>
          <p:cNvSpPr txBox="1"/>
          <p:nvPr/>
        </p:nvSpPr>
        <p:spPr>
          <a:xfrm>
            <a:off x="450001" y="902828"/>
            <a:ext cx="6680782" cy="2495555"/>
          </a:xfrm>
          <a:prstGeom prst="rect">
            <a:avLst/>
          </a:prstGeom>
          <a:noFill/>
        </p:spPr>
        <p:txBody>
          <a:bodyPr wrap="square" rtlCol="0">
            <a:spAutoFit/>
          </a:bodyPr>
          <a:lstStyle/>
          <a:p>
            <a:pPr lvl="0"/>
            <a:r>
              <a:rPr lang="pl-PL" b="1" dirty="0">
                <a:solidFill>
                  <a:srgbClr val="ACC700"/>
                </a:solidFill>
              </a:rPr>
              <a:t>MOŻLIWOŚCI </a:t>
            </a:r>
          </a:p>
          <a:p>
            <a:pPr marL="342900" lvl="0" indent="-342900">
              <a:buFont typeface="Arial" panose="020B0604020202020204" pitchFamily="34" charset="0"/>
              <a:buChar char="•"/>
            </a:pPr>
            <a:r>
              <a:rPr lang="pl-PL" sz="1600" b="1" dirty="0">
                <a:solidFill>
                  <a:srgbClr val="003399"/>
                </a:solidFill>
              </a:rPr>
              <a:t>Automatyzacja zadań wysokiego ryzyka lub powtarzających się </a:t>
            </a:r>
          </a:p>
          <a:p>
            <a:pPr marL="342900" lvl="0" indent="-342900">
              <a:buFont typeface="Arial" panose="020B0604020202020204" pitchFamily="34" charset="0"/>
              <a:buChar char="•"/>
            </a:pPr>
            <a:r>
              <a:rPr lang="pl-PL" sz="1600" b="1" dirty="0">
                <a:solidFill>
                  <a:srgbClr val="003399"/>
                </a:solidFill>
              </a:rPr>
              <a:t>Wydłużony czas na uczenie się/kreatywność pracowników </a:t>
            </a:r>
          </a:p>
          <a:p>
            <a:pPr marL="342900" lvl="0" indent="-342900">
              <a:buFont typeface="Arial" panose="020B0604020202020204" pitchFamily="34" charset="0"/>
              <a:buChar char="•"/>
            </a:pPr>
            <a:r>
              <a:rPr lang="pl-PL" sz="1600" b="1" dirty="0">
                <a:solidFill>
                  <a:srgbClr val="003399"/>
                </a:solidFill>
              </a:rPr>
              <a:t>Zmniejszone narażenie na niebezpieczne środowisko</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Utrata orientacji sytuacyjnej człowieka</a:t>
            </a:r>
          </a:p>
          <a:p>
            <a:pPr marL="285750" lvl="0" indent="-285750">
              <a:buFont typeface="Arial" panose="020B0604020202020204" pitchFamily="34" charset="0"/>
              <a:buChar char="•"/>
            </a:pPr>
            <a:r>
              <a:rPr lang="pl-PL" sz="1600" b="1" dirty="0">
                <a:solidFill>
                  <a:srgbClr val="003399"/>
                </a:solidFill>
              </a:rPr>
              <a:t>Nadmierne poleganie na systemach </a:t>
            </a:r>
          </a:p>
          <a:p>
            <a:pPr marL="285750" lvl="0" indent="-285750">
              <a:buFont typeface="Arial" panose="020B0604020202020204" pitchFamily="34" charset="0"/>
              <a:buChar char="•"/>
            </a:pPr>
            <a:r>
              <a:rPr lang="pl-PL" sz="1600" b="1" dirty="0">
                <a:solidFill>
                  <a:srgbClr val="003399"/>
                </a:solidFill>
              </a:rPr>
              <a:t>Możliwa utrata konkretnych umiejętności pracowników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Obszar priorytetowy – Praca zdalna i hybrydowa</a:t>
            </a:r>
          </a:p>
        </p:txBody>
      </p:sp>
      <p:sp>
        <p:nvSpPr>
          <p:cNvPr id="4" name="TextBox 3"/>
          <p:cNvSpPr txBox="1"/>
          <p:nvPr/>
        </p:nvSpPr>
        <p:spPr>
          <a:xfrm>
            <a:off x="3499564" y="1100985"/>
            <a:ext cx="4230574" cy="692497"/>
          </a:xfrm>
          <a:prstGeom prst="rect">
            <a:avLst/>
          </a:prstGeom>
          <a:noFill/>
        </p:spPr>
        <p:txBody>
          <a:bodyPr wrap="square" rtlCol="0">
            <a:spAutoFit/>
          </a:bodyPr>
          <a:lstStyle/>
          <a:p>
            <a:pPr lvl="0"/>
            <a:endParaRPr lang="en-US" sz="1300" b="1" dirty="0">
              <a:solidFill>
                <a:srgbClr val="003399"/>
              </a:solidFill>
            </a:endParaRPr>
          </a:p>
          <a:p>
            <a:r>
              <a:rPr lang="pl-PL"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Telepracę należy uwzględnić w obowiązkowej ocenie ryzyka prowadzonej przez pracodawców.</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86202"/>
            <a:ext cx="7645382" cy="1384995"/>
          </a:xfrm>
          <a:prstGeom prst="rect">
            <a:avLst/>
          </a:prstGeom>
          <a:noFill/>
        </p:spPr>
        <p:txBody>
          <a:bodyPr wrap="square" rtlCol="0">
            <a:spAutoFit/>
          </a:bodyPr>
          <a:lstStyle/>
          <a:p>
            <a:pPr lvl="0"/>
            <a:r>
              <a:rPr lang="pl-PL" sz="1400" b="1" dirty="0">
                <a:solidFill>
                  <a:srgbClr val="003399"/>
                </a:solidFill>
              </a:rPr>
              <a:t>Pracę zdalną można zdefiniować jako każdy rodzaj organizacji pracy polegający na wykorzystaniu technologii cyfrowych (np. komputerów osobistych, smartfonów, laptopów, pakietów oprogramowania i </a:t>
            </a:r>
            <a:r>
              <a:rPr lang="pl-PL" sz="1400" b="1" dirty="0" err="1">
                <a:solidFill>
                  <a:srgbClr val="003399"/>
                </a:solidFill>
              </a:rPr>
              <a:t>internetu</a:t>
            </a:r>
            <a:r>
              <a:rPr lang="pl-PL" sz="1400" b="1" dirty="0">
                <a:solidFill>
                  <a:srgbClr val="003399"/>
                </a:solidFill>
              </a:rPr>
              <a:t>) do pracy w domu lub – bardziej ogólnie – poza siedzibą pracodawcy przez większość lub część czasu pracy. Połączenie pracy zdalnej z pracą w siedzibie pracodawcy określa się również mianem pracy hybrydowej. Wykonywanie pracy zdalnie z domu określa się powszechnie mianem telepracy.</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69707"/>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Obszar priorytetowy – Praca zdalna i hybrydowa</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pl-PL" b="1">
                <a:solidFill>
                  <a:srgbClr val="ACC700"/>
                </a:solidFill>
              </a:rPr>
              <a:t>MOŻLIWOŚCI </a:t>
            </a:r>
          </a:p>
          <a:p>
            <a:pPr marL="285750" indent="-285750">
              <a:buFont typeface="Arial" panose="020B0604020202020204" pitchFamily="34" charset="0"/>
              <a:buChar char="•"/>
            </a:pPr>
            <a:r>
              <a:rPr lang="pl-PL" sz="1600" b="1">
                <a:solidFill>
                  <a:schemeClr val="accent1"/>
                </a:solidFill>
              </a:rPr>
              <a:t>Większa autonomia i elastyczność</a:t>
            </a:r>
          </a:p>
          <a:p>
            <a:pPr marL="285750" indent="-285750">
              <a:buFont typeface="Arial" panose="020B0604020202020204" pitchFamily="34" charset="0"/>
              <a:buChar char="•"/>
            </a:pPr>
            <a:r>
              <a:rPr lang="pl-PL" sz="1600" b="1">
                <a:solidFill>
                  <a:schemeClr val="accent1"/>
                </a:solidFill>
              </a:rPr>
              <a:t>Lepsze godzenie życia rodzinnego i zawodowego</a:t>
            </a:r>
          </a:p>
          <a:p>
            <a:pPr marL="285750" indent="-285750">
              <a:buFont typeface="Arial" panose="020B0604020202020204" pitchFamily="34" charset="0"/>
              <a:buChar char="•"/>
            </a:pPr>
            <a:r>
              <a:rPr lang="pl-PL" sz="1600" b="1">
                <a:solidFill>
                  <a:schemeClr val="accent1"/>
                </a:solidFill>
              </a:rPr>
              <a:t>Zwiększona motywacja i wydajność</a:t>
            </a:r>
          </a:p>
          <a:p>
            <a:pPr marL="285750" indent="-285750">
              <a:buFont typeface="Arial" panose="020B0604020202020204" pitchFamily="34" charset="0"/>
              <a:buChar char="•"/>
            </a:pPr>
            <a:r>
              <a:rPr lang="pl-PL" sz="1600" b="1">
                <a:solidFill>
                  <a:schemeClr val="accent1"/>
                </a:solidFill>
              </a:rPr>
              <a:t>Skrócony czas dojazdu do pracy</a:t>
            </a:r>
          </a:p>
          <a:p>
            <a:pPr marL="285750" indent="-285750">
              <a:buFont typeface="Arial" panose="020B0604020202020204" pitchFamily="34" charset="0"/>
              <a:buChar char="•"/>
            </a:pPr>
            <a:r>
              <a:rPr lang="pl-PL" sz="1600" b="1">
                <a:solidFill>
                  <a:schemeClr val="accent1"/>
                </a:solidFill>
              </a:rPr>
              <a:t>Bezpieczeństwo w środowiskach wysokiego ryzyka</a:t>
            </a:r>
          </a:p>
          <a:p>
            <a:endParaRPr lang="en-US" sz="2000" b="1" dirty="0">
              <a:solidFill>
                <a:schemeClr val="accent1"/>
              </a:solidFill>
            </a:endParaRPr>
          </a:p>
          <a:p>
            <a:pPr lvl="0" defTabSz="342900">
              <a:spcBef>
                <a:spcPts val="450"/>
              </a:spcBef>
              <a:buClr>
                <a:srgbClr val="003399"/>
              </a:buClr>
            </a:pPr>
            <a:r>
              <a:rPr lang="pl-PL" b="1">
                <a:solidFill>
                  <a:srgbClr val="ACC700"/>
                </a:solidFill>
              </a:rPr>
              <a:t>ZAGROŻENIA I WYZWANIA</a:t>
            </a:r>
          </a:p>
          <a:p>
            <a:pPr marL="285750" lvl="0" indent="-285750">
              <a:buFont typeface="Arial" panose="020B0604020202020204" pitchFamily="34" charset="0"/>
              <a:buChar char="•"/>
            </a:pPr>
            <a:r>
              <a:rPr lang="pl-PL" sz="1600" b="1">
                <a:solidFill>
                  <a:srgbClr val="003399"/>
                </a:solidFill>
              </a:rPr>
              <a:t>Izolacja i samotna praca</a:t>
            </a:r>
          </a:p>
          <a:p>
            <a:pPr marL="285750" lvl="0" indent="-285750">
              <a:buFont typeface="Arial" panose="020B0604020202020204" pitchFamily="34" charset="0"/>
              <a:buChar char="•"/>
            </a:pPr>
            <a:r>
              <a:rPr lang="pl-PL" sz="1600" b="1">
                <a:solidFill>
                  <a:srgbClr val="003399"/>
                </a:solidFill>
              </a:rPr>
              <a:t>Intensyfikacja pracy</a:t>
            </a:r>
          </a:p>
          <a:p>
            <a:pPr marL="285750" lvl="0" indent="-285750">
              <a:buFont typeface="Arial" panose="020B0604020202020204" pitchFamily="34" charset="0"/>
              <a:buChar char="•"/>
            </a:pPr>
            <a:r>
              <a:rPr lang="pl-PL" sz="1600" b="1">
                <a:solidFill>
                  <a:srgbClr val="003399"/>
                </a:solidFill>
              </a:rPr>
              <a:t>Długie lub nieregularne godziny pracy</a:t>
            </a:r>
          </a:p>
          <a:p>
            <a:pPr marL="285750" lvl="0" indent="-285750">
              <a:buFont typeface="Arial" panose="020B0604020202020204" pitchFamily="34" charset="0"/>
              <a:buChar char="•"/>
            </a:pPr>
            <a:r>
              <a:rPr lang="pl-PL" sz="1600" b="1">
                <a:solidFill>
                  <a:srgbClr val="003399"/>
                </a:solidFill>
              </a:rPr>
              <a:t>Konflikty między życiem prywatnym a zawodowym</a:t>
            </a:r>
          </a:p>
          <a:p>
            <a:pPr marL="285750" lvl="0" indent="-285750">
              <a:buFont typeface="Arial" panose="020B0604020202020204" pitchFamily="34" charset="0"/>
              <a:buChar char="•"/>
            </a:pPr>
            <a:r>
              <a:rPr lang="pl-PL" sz="1600" b="1">
                <a:solidFill>
                  <a:srgbClr val="003399"/>
                </a:solidFill>
              </a:rPr>
              <a:t>Nieodpowiedni sprzęt</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5902"/>
            <a:ext cx="7559873" cy="682238"/>
          </a:xfrm>
        </p:spPr>
        <p:txBody>
          <a:bodyPr>
            <a:spAutoFit/>
          </a:bodyPr>
          <a:lstStyle/>
          <a:p>
            <a:pPr>
              <a:lnSpc>
                <a:spcPts val="2300"/>
              </a:lnSpc>
            </a:pPr>
            <a:r>
              <a:rPr lang="pl-PL" sz="2400" dirty="0">
                <a:solidFill>
                  <a:srgbClr val="003399"/>
                </a:solidFill>
              </a:rPr>
              <a:t>Obszary priorytetowe – Zarządzanie pracownikami za pomocą sztucznej inteligencji</a:t>
            </a:r>
          </a:p>
        </p:txBody>
      </p:sp>
      <p:sp>
        <p:nvSpPr>
          <p:cNvPr id="4" name="TextBox 3"/>
          <p:cNvSpPr txBox="1"/>
          <p:nvPr/>
        </p:nvSpPr>
        <p:spPr>
          <a:xfrm>
            <a:off x="3484196" y="698140"/>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pl-P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Niezbędne jest budowanie zaufania do tych systemów poprzez informowanie pracowników, konsultowanie się z nimi i umożliwianie im udziału w projektowaniu i wdrażaniu tych systemów.  </a:t>
            </a:r>
          </a:p>
        </p:txBody>
      </p:sp>
      <p:sp>
        <p:nvSpPr>
          <p:cNvPr id="6" name="TextBox 5">
            <a:extLst>
              <a:ext uri="{FF2B5EF4-FFF2-40B4-BE49-F238E27FC236}">
                <a16:creationId xmlns:a16="http://schemas.microsoft.com/office/drawing/2014/main" id="{83AF539D-CAF8-41D3-8FB6-3D01F5F13DEB}"/>
              </a:ext>
            </a:extLst>
          </p:cNvPr>
          <p:cNvSpPr txBox="1"/>
          <p:nvPr/>
        </p:nvSpPr>
        <p:spPr>
          <a:xfrm>
            <a:off x="927623" y="2995236"/>
            <a:ext cx="7676826" cy="1477328"/>
          </a:xfrm>
          <a:prstGeom prst="rect">
            <a:avLst/>
          </a:prstGeom>
          <a:noFill/>
        </p:spPr>
        <p:txBody>
          <a:bodyPr wrap="square" rtlCol="0">
            <a:spAutoFit/>
          </a:bodyPr>
          <a:lstStyle/>
          <a:p>
            <a:pPr lvl="0"/>
            <a:r>
              <a:rPr lang="pl-PL" sz="1500" b="1" dirty="0">
                <a:solidFill>
                  <a:srgbClr val="003399"/>
                </a:solidFill>
              </a:rPr>
              <a:t>Odnosi się do systemu zarządzania pracownikami, który gromadzi dane, często w czasie rzeczywistym, dotyczące miejsca pracy, pracowników i wykonywanej przez nich pracy, które następnie są wprowadzane do modelu opartego na sztucznej inteligencji, podejmującego zautomatyzowane lub półautomatyczne decyzje lub dostarczającego decydentom informacji na temat kwestii związanych z zarządzaniem pracownikami.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00443"/>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Obszary priorytetowe – Zarządzanie pracownikami za pomocą sztucznej inteligencji</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pl-PL" b="1">
                <a:solidFill>
                  <a:srgbClr val="ACC700"/>
                </a:solidFill>
              </a:rPr>
              <a:t>MOŻLIWOŚCI </a:t>
            </a:r>
          </a:p>
          <a:p>
            <a:pPr marL="285750" lvl="0" indent="-285750">
              <a:buFont typeface="Arial" panose="020B0604020202020204" pitchFamily="34" charset="0"/>
              <a:buChar char="•"/>
            </a:pPr>
            <a:r>
              <a:rPr lang="pl-PL" sz="1600" b="1">
                <a:solidFill>
                  <a:srgbClr val="003399"/>
                </a:solidFill>
              </a:rPr>
              <a:t>Ulepszone planowanie i przydzielanie zadań</a:t>
            </a:r>
          </a:p>
          <a:p>
            <a:pPr marL="285750" lvl="0" indent="-285750">
              <a:buFont typeface="Arial" panose="020B0604020202020204" pitchFamily="34" charset="0"/>
              <a:buChar char="•"/>
            </a:pPr>
            <a:r>
              <a:rPr lang="pl-PL" sz="1600" b="1">
                <a:solidFill>
                  <a:srgbClr val="003399"/>
                </a:solidFill>
              </a:rPr>
              <a:t>Zoptymalizowana organizacja pracy</a:t>
            </a:r>
          </a:p>
          <a:p>
            <a:pPr marL="285750" lvl="0" indent="-285750">
              <a:buFont typeface="Arial" panose="020B0604020202020204" pitchFamily="34" charset="0"/>
              <a:buChar char="•"/>
            </a:pPr>
            <a:r>
              <a:rPr lang="pl-PL" sz="1600" b="1">
                <a:solidFill>
                  <a:srgbClr val="003399"/>
                </a:solidFill>
              </a:rPr>
              <a:t>Informacje umożliwiające identyfikację problemów związanych z BHP</a:t>
            </a:r>
          </a:p>
          <a:p>
            <a:pPr lvl="0"/>
            <a:endParaRPr lang="es-ES" sz="2000" b="1" dirty="0">
              <a:solidFill>
                <a:srgbClr val="003399"/>
              </a:solidFill>
            </a:endParaRPr>
          </a:p>
          <a:p>
            <a:pPr lvl="0" defTabSz="342900">
              <a:spcBef>
                <a:spcPts val="450"/>
              </a:spcBef>
              <a:buClr>
                <a:srgbClr val="003399"/>
              </a:buClr>
            </a:pPr>
            <a:r>
              <a:rPr lang="pl-PL" b="1">
                <a:solidFill>
                  <a:srgbClr val="ACC700"/>
                </a:solidFill>
              </a:rPr>
              <a:t>ZAGROŻENIA I WYZWANIA</a:t>
            </a:r>
          </a:p>
          <a:p>
            <a:pPr marL="285750" lvl="0" indent="-285750">
              <a:buFont typeface="Arial" panose="020B0604020202020204" pitchFamily="34" charset="0"/>
              <a:buChar char="•"/>
            </a:pPr>
            <a:r>
              <a:rPr lang="pl-PL" sz="1600" b="1">
                <a:solidFill>
                  <a:srgbClr val="003399"/>
                </a:solidFill>
              </a:rPr>
              <a:t>Ograniczona autonomia i kontrola pracowników</a:t>
            </a:r>
          </a:p>
          <a:p>
            <a:pPr marL="285750" indent="-285750">
              <a:buFont typeface="Arial" panose="020B0604020202020204" pitchFamily="34" charset="0"/>
              <a:buChar char="•"/>
            </a:pPr>
            <a:r>
              <a:rPr lang="pl-PL" sz="1600" b="1">
                <a:solidFill>
                  <a:srgbClr val="003399"/>
                </a:solidFill>
              </a:rPr>
              <a:t>Większa presja na szybszą pracę</a:t>
            </a:r>
          </a:p>
          <a:p>
            <a:pPr marL="285750" indent="-285750">
              <a:buFont typeface="Arial" panose="020B0604020202020204" pitchFamily="34" charset="0"/>
              <a:buChar char="•"/>
            </a:pPr>
            <a:r>
              <a:rPr lang="pl-PL" sz="1600" b="1">
                <a:solidFill>
                  <a:srgbClr val="003399"/>
                </a:solidFill>
              </a:rPr>
              <a:t>Naruszenie prywatności</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4382" y="869884"/>
            <a:ext cx="5706173" cy="2664832"/>
          </a:xfrm>
        </p:spPr>
        <p:txBody>
          <a:bodyPr lIns="0" tIns="0" rIns="0" bIns="0">
            <a:spAutoFit/>
          </a:bodyPr>
          <a:lstStyle/>
          <a:p>
            <a:r>
              <a:rPr lang="pl-PL" sz="1600" dirty="0"/>
              <a:t>Czego dotyczy kampania?</a:t>
            </a:r>
          </a:p>
          <a:p>
            <a:r>
              <a:rPr lang="pl-PL" sz="1600" dirty="0"/>
              <a:t>Fakty i liczby</a:t>
            </a:r>
          </a:p>
          <a:p>
            <a:r>
              <a:rPr lang="pl-PL" sz="1600" dirty="0"/>
              <a:t>Cele kampanii</a:t>
            </a:r>
          </a:p>
          <a:p>
            <a:r>
              <a:rPr lang="pl-PL" sz="1600" dirty="0"/>
              <a:t>Obszary priorytetowe</a:t>
            </a:r>
          </a:p>
          <a:p>
            <a:r>
              <a:rPr lang="pl-PL" sz="1600" dirty="0"/>
              <a:t>Zapobieganie ryzyku</a:t>
            </a:r>
          </a:p>
          <a:p>
            <a:r>
              <a:rPr lang="pl-PL" sz="1600" dirty="0"/>
              <a:t>EU-OSHA i partnerzy kampanii</a:t>
            </a:r>
          </a:p>
          <a:p>
            <a:r>
              <a:rPr lang="pl-PL" sz="1600" dirty="0"/>
              <a:t>Narzędzia i zasoby związane z </a:t>
            </a:r>
            <a:br>
              <a:rPr lang="es-ES" sz="1600" dirty="0"/>
            </a:br>
            <a:r>
              <a:rPr lang="pl-PL" sz="1600" dirty="0"/>
              <a:t>kampanią </a:t>
            </a:r>
          </a:p>
          <a:p>
            <a:r>
              <a:rPr lang="pl-PL" sz="1600" dirty="0"/>
              <a:t>Jak wziąć udział w kampanii?</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400"/>
              <a:t>Omówienie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3" y="241596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32957" cy="461665"/>
          </a:xfrm>
        </p:spPr>
        <p:txBody>
          <a:bodyPr wrap="square">
            <a:spAutoFit/>
          </a:bodyPr>
          <a:lstStyle/>
          <a:p>
            <a:r>
              <a:rPr lang="pl-PL" sz="2400" dirty="0">
                <a:solidFill>
                  <a:srgbClr val="003399"/>
                </a:solidFill>
              </a:rPr>
              <a:t>Obszar priorytetowy – Inteligentne systemy cyfrowe</a:t>
            </a:r>
          </a:p>
        </p:txBody>
      </p:sp>
      <p:sp>
        <p:nvSpPr>
          <p:cNvPr id="4" name="TextBox 3"/>
          <p:cNvSpPr txBox="1"/>
          <p:nvPr/>
        </p:nvSpPr>
        <p:spPr>
          <a:xfrm>
            <a:off x="3491880" y="893371"/>
            <a:ext cx="4476463" cy="1492716"/>
          </a:xfrm>
          <a:prstGeom prst="rect">
            <a:avLst/>
          </a:prstGeom>
          <a:noFill/>
        </p:spPr>
        <p:txBody>
          <a:bodyPr wrap="square" rtlCol="0">
            <a:spAutoFit/>
          </a:bodyPr>
          <a:lstStyle/>
          <a:p>
            <a:pPr lvl="0"/>
            <a:endParaRPr lang="en-US" sz="1300" b="1" dirty="0">
              <a:solidFill>
                <a:srgbClr val="003399"/>
              </a:solidFill>
            </a:endParaRPr>
          </a:p>
          <a:p>
            <a:pPr lvl="0"/>
            <a:endParaRPr lang="en-US" sz="1300" b="1" dirty="0">
              <a:solidFill>
                <a:srgbClr val="003399"/>
              </a:solidFill>
            </a:endParaRPr>
          </a:p>
          <a:p>
            <a:r>
              <a:rPr lang="pl-PL"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Te nowe systemy wykorzystują technologie cyfrowe do gromadzenia i analizowania danych lub sygnałów w celu identyfikacji i oceny zagrożeń związanych z BHP, a tym samym zapobiegania szkodom lub ich minimalizowania oraz upowszechniania BHP.</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600438"/>
          </a:xfrm>
          <a:prstGeom prst="rect">
            <a:avLst/>
          </a:prstGeom>
          <a:noFill/>
        </p:spPr>
        <p:txBody>
          <a:bodyPr wrap="square" lIns="91440" tIns="45720" rIns="91440" bIns="45720" rtlCol="0" anchor="t">
            <a:spAutoFit/>
          </a:bodyPr>
          <a:lstStyle/>
          <a:p>
            <a:r>
              <a:rPr lang="pl-PL" sz="1400" b="1" dirty="0">
                <a:solidFill>
                  <a:srgbClr val="003399"/>
                </a:solidFill>
              </a:rPr>
              <a:t>Cyfrowe systemy monitorowania i zwiększania bezpieczeństwa i zdrowia pracowników, w tym inteligentny sprzęt ochrony osobistej, który pozwala identyfikować poziomy gazów, toksyn, poziomy hałasu i temperatury wysokiego ryzyka, urządzenia nasobne zdolne do interakcji z pracownikami, z czujnikami, które mogą być wbudowane w kaski lub okulary ochronne, mobilne lub statyczne systemy wykorzystujące kamery i czujniki (np. drony, które skutecznie docierają do niebezpiecznych obszarów miejsc pracy i monitorują je, unikając narażania ludzi na niebezpieczeństwo w budownictwie i górnictwie).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pl-PL" sz="2000" b="1" u="sng">
                <a:solidFill>
                  <a:srgbClr val="ACC700"/>
                </a:solidFill>
              </a:rPr>
              <a:t>DEFINICJA</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02006" cy="461665"/>
          </a:xfrm>
        </p:spPr>
        <p:txBody>
          <a:bodyPr wrap="square">
            <a:spAutoFit/>
          </a:bodyPr>
          <a:lstStyle/>
          <a:p>
            <a:r>
              <a:rPr lang="pl-PL" sz="2400" dirty="0">
                <a:solidFill>
                  <a:srgbClr val="003399"/>
                </a:solidFill>
              </a:rPr>
              <a:t>Obszar priorytetowy – Inteligentne systemy cyfrowe</a:t>
            </a:r>
          </a:p>
        </p:txBody>
      </p:sp>
      <p:sp>
        <p:nvSpPr>
          <p:cNvPr id="4" name="TextBox 3"/>
          <p:cNvSpPr txBox="1"/>
          <p:nvPr/>
        </p:nvSpPr>
        <p:spPr>
          <a:xfrm>
            <a:off x="450000" y="927577"/>
            <a:ext cx="6504049" cy="2987997"/>
          </a:xfrm>
          <a:prstGeom prst="rect">
            <a:avLst/>
          </a:prstGeom>
          <a:noFill/>
        </p:spPr>
        <p:txBody>
          <a:bodyPr wrap="square" rtlCol="0">
            <a:spAutoFit/>
          </a:bodyPr>
          <a:lstStyle/>
          <a:p>
            <a:pPr lvl="0"/>
            <a:r>
              <a:rPr lang="pl-PL" b="1" dirty="0">
                <a:solidFill>
                  <a:srgbClr val="ACC700"/>
                </a:solidFill>
              </a:rPr>
              <a:t>MOŻLIWOŚCI </a:t>
            </a:r>
          </a:p>
          <a:p>
            <a:pPr marL="285750" lvl="0" indent="-285750">
              <a:buFont typeface="Arial" panose="020B0604020202020204" pitchFamily="34" charset="0"/>
              <a:buChar char="•"/>
            </a:pPr>
            <a:r>
              <a:rPr lang="pl-PL" sz="1600" b="1" dirty="0">
                <a:solidFill>
                  <a:srgbClr val="003399"/>
                </a:solidFill>
              </a:rPr>
              <a:t>Minimalizowanie szkód dla pracowników i zapobieganie im</a:t>
            </a:r>
          </a:p>
          <a:p>
            <a:pPr marL="285750" lvl="0" indent="-285750">
              <a:buFont typeface="Arial" panose="020B0604020202020204" pitchFamily="34" charset="0"/>
              <a:buChar char="•"/>
            </a:pPr>
            <a:r>
              <a:rPr lang="pl-PL" sz="1600" b="1" dirty="0">
                <a:solidFill>
                  <a:srgbClr val="003399"/>
                </a:solidFill>
              </a:rPr>
              <a:t>Poprawa zgodności z BHP</a:t>
            </a:r>
          </a:p>
          <a:p>
            <a:pPr marL="285750" indent="-285750">
              <a:buFont typeface="Arial" panose="020B0604020202020204" pitchFamily="34" charset="0"/>
              <a:buChar char="•"/>
            </a:pPr>
            <a:r>
              <a:rPr lang="pl-PL" sz="1600" b="1" dirty="0">
                <a:solidFill>
                  <a:srgbClr val="003399"/>
                </a:solidFill>
              </a:rPr>
              <a:t>Świadome podejmowanie decyzji</a:t>
            </a:r>
          </a:p>
          <a:p>
            <a:pPr marL="285750" lvl="0" indent="-285750">
              <a:buFont typeface="Arial" panose="020B0604020202020204" pitchFamily="34" charset="0"/>
              <a:buChar char="•"/>
            </a:pPr>
            <a:r>
              <a:rPr lang="pl-PL" sz="1600" b="1" dirty="0">
                <a:solidFill>
                  <a:srgbClr val="003399"/>
                </a:solidFill>
              </a:rPr>
              <a:t>Skuteczne wdrażanie</a:t>
            </a:r>
          </a:p>
          <a:p>
            <a:pPr marL="285750" lvl="0" indent="-285750">
              <a:buFont typeface="Arial" panose="020B0604020202020204" pitchFamily="34" charset="0"/>
              <a:buChar char="•"/>
            </a:pPr>
            <a:r>
              <a:rPr lang="pl-PL" sz="1600" b="1" dirty="0">
                <a:solidFill>
                  <a:srgbClr val="003399"/>
                </a:solidFill>
              </a:rPr>
              <a:t>Większe możliwości szkoleniowe w środowisku wirtualnym</a:t>
            </a:r>
          </a:p>
          <a:p>
            <a:pPr lvl="0"/>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Nieścisłości lub błędna interpretacja danych</a:t>
            </a:r>
          </a:p>
          <a:p>
            <a:pPr marL="285750" lvl="0" indent="-285750">
              <a:buFont typeface="Arial" panose="020B0604020202020204" pitchFamily="34" charset="0"/>
              <a:buChar char="•"/>
            </a:pPr>
            <a:r>
              <a:rPr lang="pl-PL" sz="1600" b="1" dirty="0">
                <a:solidFill>
                  <a:srgbClr val="003399"/>
                </a:solidFill>
              </a:rPr>
              <a:t>Nadmierne poleganie na technologii</a:t>
            </a:r>
          </a:p>
          <a:p>
            <a:pPr marL="285750" lvl="0" indent="-285750">
              <a:buFont typeface="Arial" panose="020B0604020202020204" pitchFamily="34" charset="0"/>
              <a:buChar char="•"/>
            </a:pPr>
            <a:r>
              <a:rPr lang="pl-PL" sz="1600" b="1" dirty="0">
                <a:solidFill>
                  <a:srgbClr val="003399"/>
                </a:solidFill>
              </a:rPr>
              <a:t>Utrata kontroli nad zadaniami zawodowymi</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pl-PL" sz="2400">
                <a:solidFill>
                  <a:schemeClr val="accent1"/>
                </a:solidFill>
              </a:rPr>
              <a:t>Zapobieganie ryzyku</a:t>
            </a:r>
          </a:p>
        </p:txBody>
      </p:sp>
      <p:sp>
        <p:nvSpPr>
          <p:cNvPr id="2" name="TextBox 1"/>
          <p:cNvSpPr txBox="1"/>
          <p:nvPr/>
        </p:nvSpPr>
        <p:spPr>
          <a:xfrm>
            <a:off x="438969" y="820738"/>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pl-PL" sz="1600" b="1" dirty="0">
                <a:solidFill>
                  <a:schemeClr val="accent1"/>
                </a:solidFill>
              </a:rPr>
              <a:t>Podejście skoncentrowane na człowieku </a:t>
            </a:r>
          </a:p>
          <a:p>
            <a:pPr lvl="0"/>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Równy dostęp do informacji dla wszystkich zainteresowanych stron</a:t>
            </a:r>
          </a:p>
          <a:p>
            <a:pPr lvl="0"/>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Konsultacje z pracownikami/udział w opracowywaniu, wdrażaniu i stosowaniu technologii i systemów cyfrowych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Przejrzystość co do sposobu działania narzędzia cyfrowego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pl-PL" sz="1600" b="1" dirty="0">
                <a:solidFill>
                  <a:schemeClr val="accent1"/>
                </a:solidFill>
              </a:rPr>
              <a:t>Holistyczne podejście do oceny technologii i systemów cyfrowych</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pl-PL" sz="2400"/>
              <a:t>EU-OSHA i partnerzy kampanii</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39454" y="1127815"/>
            <a:ext cx="8105025" cy="3069360"/>
            <a:chOff x="478319" y="1121555"/>
            <a:chExt cx="8105025"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478319" y="3113053"/>
              <a:ext cx="268221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4"/>
                </a:rPr>
                <a:t>OFICJALNI PARTNERZY KAMPANII</a:t>
              </a:r>
              <a:endParaRPr lang="pl-PL" sz="110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100564" y="1121555"/>
              <a:ext cx="3025309"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6"/>
                </a:rPr>
                <a:t>EUROPEJSCY PARTNERZY SPOŁECZNI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158871" y="1188731"/>
              <a:ext cx="3289231"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7"/>
                </a:rPr>
                <a:t>EUROPEJSKA SIEĆ PRZEDSIĘBIORCZOŚCI</a:t>
              </a:r>
              <a:endParaRPr lang="pl-PL" sz="1100" b="1" dirty="0">
                <a:solidFill>
                  <a:schemeClr val="tx2"/>
                </a:solidFill>
                <a:hlinkClick r:id="rId8"/>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689294" y="3812760"/>
              <a:ext cx="189405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9"/>
                </a:rPr>
                <a:t>PARTNERZY MEDIALNI</a:t>
              </a:r>
              <a:endParaRPr lang="pl-PL" sz="1100" b="1" dirty="0">
                <a:solidFill>
                  <a:schemeClr val="tx2"/>
                </a:solidFill>
                <a:hlinkClick r:id="rId10"/>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42580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pl-PL" sz="1100" b="1" dirty="0">
                  <a:solidFill>
                    <a:schemeClr val="tx2"/>
                  </a:solidFill>
                  <a:hlinkClick r:id="rId11"/>
                </a:rPr>
                <a:t>INSTYTUCJE UE</a:t>
              </a:r>
              <a:endParaRPr lang="pl-PL" sz="1100" b="1" dirty="0">
                <a:solidFill>
                  <a:schemeClr val="tx2"/>
                </a:solidFill>
                <a:hlinkClick r:id="rId12"/>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434349" y="3850645"/>
              <a:ext cx="3417892"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pPr algn="ctr"/>
              <a:r>
                <a:rPr lang="pl-PL" sz="1100" b="1" dirty="0">
                  <a:solidFill>
                    <a:schemeClr val="tx2"/>
                  </a:solidFill>
                  <a:latin typeface="+mj-lt"/>
                  <a:ea typeface="+mj-ea"/>
                  <a:hlinkClick r:id="rId13"/>
                </a:rPr>
                <a:t>KRAJOWE PUNKTY KONTAKTOWE EU-OSHA</a:t>
              </a:r>
              <a:endParaRPr lang="pl-PL" sz="1100" b="1" dirty="0">
                <a:solidFill>
                  <a:schemeClr val="tx2"/>
                </a:solidFill>
                <a:latin typeface="+mj-lt"/>
                <a:ea typeface="+mj-ea"/>
                <a:hlinkClick r:id="rId14"/>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3730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pl-PL" sz="1100" b="1" dirty="0">
                  <a:solidFill>
                    <a:schemeClr val="tx2"/>
                  </a:solidFill>
                  <a:hlinkClick r:id="rId15"/>
                </a:rPr>
                <a:t>AGENCJE UE</a:t>
              </a:r>
              <a:endParaRPr lang="pl-PL" sz="1100" b="1" dirty="0">
                <a:solidFill>
                  <a:schemeClr val="tx2"/>
                </a:solidFill>
                <a:hlinkClick r:id="rId16"/>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158871" y="1358866"/>
              <a:ext cx="742447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62278" y="1968900"/>
              <a:ext cx="6174041"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52241" y="4020780"/>
              <a:ext cx="1784078"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5"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1"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158871" y="1358866"/>
              <a:ext cx="660553"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100564" y="1291690"/>
              <a:ext cx="3482780"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080931" y="1291690"/>
              <a:ext cx="3019633"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62278" y="2309170"/>
              <a:ext cx="268101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03281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9" y="1461825"/>
              <a:ext cx="573430"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7" y="1188731"/>
              <a:ext cx="4383162"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080931" y="2139035"/>
              <a:ext cx="4392814"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158871" y="1358866"/>
              <a:ext cx="4693370"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52241" y="3203364"/>
              <a:ext cx="621504"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52241" y="1461825"/>
              <a:ext cx="760978"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158871" y="1358866"/>
              <a:ext cx="922060"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2109599"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6B08BAF5-3AFC-4621-ABAA-D0588A1F1370}"/>
              </a:ext>
            </a:extLst>
          </p:cNvPr>
          <p:cNvSpPr txBox="1"/>
          <p:nvPr/>
        </p:nvSpPr>
        <p:spPr>
          <a:xfrm>
            <a:off x="6082673" y="2121899"/>
            <a:ext cx="205033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7"/>
              </a:rPr>
              <a:t>AMBASADORZY OSHVET</a:t>
            </a:r>
            <a:endParaRPr lang="en-GB" sz="1100" b="1" dirty="0">
              <a:solidFill>
                <a:schemeClr val="tx2"/>
              </a:solidFill>
            </a:endParaRPr>
          </a:p>
        </p:txBody>
      </p:sp>
      <p:pic>
        <p:nvPicPr>
          <p:cNvPr id="6" name="Picture 5" descr="Blue text on a black background&#10;&#10;Description automatically generated">
            <a:extLst>
              <a:ext uri="{FF2B5EF4-FFF2-40B4-BE49-F238E27FC236}">
                <a16:creationId xmlns:a16="http://schemas.microsoft.com/office/drawing/2014/main" id="{3FBD0861-AEA4-43F9-A852-32528CAA4169}"/>
              </a:ext>
            </a:extLst>
          </p:cNvPr>
          <p:cNvPicPr>
            <a:picLocks noChangeAspect="1"/>
          </p:cNvPicPr>
          <p:nvPr/>
        </p:nvPicPr>
        <p:blipFill rotWithShape="1">
          <a:blip r:embed="rId18">
            <a:extLst>
              <a:ext uri="{28A0092B-C50C-407E-A947-70E740481C1C}">
                <a14:useLocalDpi xmlns:a14="http://schemas.microsoft.com/office/drawing/2010/main" val="0"/>
              </a:ext>
            </a:extLst>
          </a:blip>
          <a:srcRect r="28957"/>
          <a:stretch/>
        </p:blipFill>
        <p:spPr>
          <a:xfrm>
            <a:off x="3267473" y="2254235"/>
            <a:ext cx="2488743" cy="895767"/>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pl-PL" sz="2400"/>
              <a:t>Zasoby do prowadzenia kampanii</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3"/>
              </a:rPr>
              <a:t>Publikacje</a:t>
            </a:r>
            <a:endParaRPr lang="pl-PL"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2030453" y="2354056"/>
            <a:ext cx="1553898"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5"/>
              </a:rPr>
              <a:t>Materiały do prowadzenia kampanii</a:t>
            </a:r>
            <a:endParaRPr lang="pl-PL"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852872" y="2354056"/>
            <a:ext cx="1351660"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Zestaw narzędzi do prowadzenia kampanii</a:t>
            </a:r>
            <a:endParaRPr lang="pl-PL"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9"/>
              </a:rPr>
              <a:t>Filmy o Napo</a:t>
            </a:r>
            <a:endParaRPr lang="pl-PL"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1"/>
              </a:rPr>
              <a:t>OSHwiki</a:t>
            </a:r>
            <a:endParaRPr lang="pl-PL"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16737" y="2361740"/>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5"/>
              </a:rPr>
              <a:t>Zestaw dla mediów społecznościowych</a:t>
            </a:r>
            <a:endParaRPr lang="pl-PL" sz="1200" b="1"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7"/>
              </a:rPr>
              <a:t>Studia przypadków</a:t>
            </a:r>
            <a:endParaRPr lang="pl-PL"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355976" y="4090144"/>
            <a:ext cx="1440000"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9"/>
              </a:rPr>
              <a:t>Przepisy i uregulowania prawa</a:t>
            </a:r>
            <a:endParaRPr lang="pl-PL"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0351" y="4165405"/>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29"/>
              </a:rPr>
              <a:t>Infografiki</a:t>
            </a:r>
            <a:endParaRPr lang="pl-PL" sz="1200" b="1" dirty="0">
              <a:solidFill>
                <a:schemeClr val="accent1"/>
              </a:solidFill>
              <a:cs typeface="Trebuchet MS"/>
              <a:hlinkClick r:id="rId30"/>
            </a:endParaRPr>
          </a:p>
        </p:txBody>
      </p:sp>
      <p:pic>
        <p:nvPicPr>
          <p:cNvPr id="6" name="Picture 5"/>
          <p:cNvPicPr>
            <a:picLocks/>
          </p:cNvPicPr>
          <p:nvPr/>
        </p:nvPicPr>
        <p:blipFill>
          <a:blip r:embed="rId31"/>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322676FF-EC0D-42ED-9378-ED4ED7CD60A9}"/>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052EF351-C0A3-48DC-9237-64044AE687D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pl-PL" sz="2400"/>
              <a:t>Jak wziąć udział w kampanii?</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3"/>
              </a:rPr>
              <a:t>Europejski Tydzień</a:t>
            </a:r>
            <a:endParaRPr lang="pl-PL" sz="1200" b="1" dirty="0">
              <a:solidFill>
                <a:schemeClr val="accent1"/>
              </a:solidFill>
              <a:cs typeface="Trebuchet MS"/>
              <a:hlinkClick r:id="rId4"/>
            </a:endParaRPr>
          </a:p>
        </p:txBody>
      </p:sp>
      <p:sp>
        <p:nvSpPr>
          <p:cNvPr id="25" name="TextBox 3">
            <a:extLst>
              <a:ext uri="{FF2B5EF4-FFF2-40B4-BE49-F238E27FC236}">
                <a16:creationId xmlns:a16="http://schemas.microsoft.com/office/drawing/2014/main" id="{9E26C0B7-D8D4-1A45-8EF6-5E10DFF345A8}"/>
              </a:ext>
            </a:extLst>
          </p:cNvPr>
          <p:cNvSpPr txBox="1"/>
          <p:nvPr/>
        </p:nvSpPr>
        <p:spPr>
          <a:xfrm>
            <a:off x="2602433" y="2116069"/>
            <a:ext cx="1608772"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5"/>
              </a:rPr>
              <a:t>Partnerstwo w ramach kampanii</a:t>
            </a:r>
            <a:endParaRPr lang="pl-PL" sz="1200" b="1" dirty="0">
              <a:solidFill>
                <a:schemeClr val="accent1"/>
              </a:solidFill>
              <a:cs typeface="Trebuchet MS"/>
              <a:hlinkClick r:id="rId6"/>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09444"/>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Konkurs dobrych praktyk</a:t>
            </a:r>
            <a:endParaRPr lang="pl-P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698075" y="2116069"/>
            <a:ext cx="1311799"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9"/>
              </a:rPr>
              <a:t>Zestaw narzędzi do prowadzenia kampanii</a:t>
            </a:r>
            <a:endParaRPr lang="pl-PL" sz="1200" b="1" dirty="0">
              <a:solidFill>
                <a:schemeClr val="accent1"/>
              </a:solidFill>
              <a:cs typeface="Trebuchet MS"/>
              <a:hlinkClick r:id="rId10"/>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608826" y="3878438"/>
            <a:ext cx="1529643"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1"/>
              </a:rPr>
              <a:t>Materiały do prowadzenia kampanii</a:t>
            </a:r>
            <a:endParaRPr lang="pl-PL" sz="1200" b="1" dirty="0">
              <a:solidFill>
                <a:schemeClr val="accent1"/>
              </a:solidFill>
              <a:cs typeface="Trebuchet MS"/>
              <a:hlinkClick r:id="rId12"/>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529665" y="3927910"/>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3"/>
              </a:rPr>
              <a:t>Wydarzenia</a:t>
            </a:r>
            <a:endParaRPr lang="pl-PL" sz="1200" b="1" dirty="0">
              <a:solidFill>
                <a:schemeClr val="accent1"/>
              </a:solidFill>
              <a:cs typeface="Trebuchet MS"/>
              <a:hlinkClick r:id="rId14"/>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582353" y="3878438"/>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5"/>
              </a:rPr>
              <a:t>Certyfikat uczestnictwa</a:t>
            </a:r>
            <a:endParaRPr lang="pl-PL" sz="1200" b="1" dirty="0">
              <a:solidFill>
                <a:schemeClr val="accent1"/>
              </a:solidFill>
              <a:cs typeface="Trebuchet MS"/>
              <a:hlinkClick r:id="rId16"/>
            </a:endParaRPr>
          </a:p>
        </p:txBody>
      </p:sp>
      <p:sp>
        <p:nvSpPr>
          <p:cNvPr id="4" name="TextBox 3"/>
          <p:cNvSpPr txBox="1"/>
          <p:nvPr/>
        </p:nvSpPr>
        <p:spPr>
          <a:xfrm>
            <a:off x="2572921" y="3820758"/>
            <a:ext cx="1667796" cy="461665"/>
          </a:xfrm>
          <a:prstGeom prst="rect">
            <a:avLst/>
          </a:prstGeom>
          <a:noFill/>
        </p:spPr>
        <p:txBody>
          <a:bodyPr wrap="square" rtlCol="0">
            <a:spAutoFit/>
          </a:bodyPr>
          <a:lstStyle/>
          <a:p>
            <a:pPr algn="ctr"/>
            <a:r>
              <a:rPr lang="pl-PL" sz="1200" b="1" u="sng" dirty="0">
                <a:solidFill>
                  <a:schemeClr val="accent1"/>
                </a:solidFill>
                <a:hlinkClick r:id="rId17"/>
              </a:rPr>
              <a:t>Zestaw dla mediów społecznościowych</a:t>
            </a:r>
            <a:endParaRPr lang="pl-PL" sz="1200" b="1" u="sng" dirty="0">
              <a:solidFill>
                <a:schemeClr val="accent1"/>
              </a:solidFill>
              <a:hlinkClick r:id="rId18"/>
            </a:endParaRPr>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20"/>
            <a:stretch>
              <a:fillRect/>
            </a:stretch>
          </a:blipFill>
          <a:ln w="38100">
            <a:solidFill>
              <a:srgbClr val="ACC700"/>
            </a:solidFill>
          </a:ln>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3648" y="2821585"/>
            <a:ext cx="1440000" cy="972000"/>
          </a:xfrm>
          <a:prstGeom prst="rect">
            <a:avLst/>
          </a:prstGeom>
          <a:blipFill>
            <a:blip r:embed="rId22"/>
            <a:stretch>
              <a:fillRect/>
            </a:stretch>
          </a:blipFill>
          <a:ln w="38100">
            <a:solidFill>
              <a:srgbClr val="ACC700"/>
            </a:solidFill>
          </a:ln>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22"/>
            <a:stretch>
              <a:fillRect/>
            </a:stretch>
          </a:blipFill>
          <a:ln w="38100">
            <a:solidFill>
              <a:srgbClr val="ACC700"/>
            </a:solidFill>
          </a:ln>
        </p:spPr>
      </p:pic>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62865" y="2821585"/>
            <a:ext cx="1440000" cy="972000"/>
          </a:xfrm>
          <a:prstGeom prst="rect">
            <a:avLst/>
          </a:prstGeom>
          <a:blipFill>
            <a:blip r:embed="rId22"/>
            <a:stretch>
              <a:fillRect/>
            </a:stretch>
          </a:blipFill>
          <a:ln w="38100">
            <a:solidFill>
              <a:srgbClr val="ACC700"/>
            </a:solidFill>
          </a:ln>
        </p:spPr>
      </p:pic>
      <p:pic>
        <p:nvPicPr>
          <p:cNvPr id="9" name="Picture 8"/>
          <p:cNvPicPr>
            <a:picLocks/>
          </p:cNvPicPr>
          <p:nvPr/>
        </p:nvPicPr>
        <p:blipFill>
          <a:blip r:embed="rId25"/>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26"/>
            <a:extLst>
              <a:ext uri="{FF2B5EF4-FFF2-40B4-BE49-F238E27FC236}">
                <a16:creationId xmlns:a16="http://schemas.microsoft.com/office/drawing/2014/main" id="{4E341016-A9E6-40E4-8C3A-A6872B5CB488}"/>
              </a:ext>
            </a:extLst>
          </p:cNvPr>
          <p:cNvSpPr/>
          <p:nvPr/>
        </p:nvSpPr>
        <p:spPr>
          <a:xfrm>
            <a:off x="564005" y="1095572"/>
            <a:ext cx="1558055" cy="973423"/>
          </a:xfrm>
          <a:prstGeom prst="roundRect">
            <a:avLst>
              <a:gd name="adj" fmla="val 0"/>
            </a:avLst>
          </a:prstGeom>
          <a:blipFill>
            <a:blip r:embed="rId22"/>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FCD4EDE4-42EC-46CE-9DFE-87E7AEA9266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8"/>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68574E60-6EB9-4641-A238-B86E32AAA73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pl-PL" sz="2400">
                <a:solidFill>
                  <a:schemeClr val="accent1"/>
                </a:solidFill>
              </a:rPr>
              <a:t>Dołącz do nas poza bitami i bajtami!</a:t>
            </a:r>
          </a:p>
        </p:txBody>
      </p:sp>
      <p:sp>
        <p:nvSpPr>
          <p:cNvPr id="3" name="Content Placeholder 2"/>
          <p:cNvSpPr>
            <a:spLocks noGrp="1"/>
          </p:cNvSpPr>
          <p:nvPr>
            <p:ph sz="half" idx="1"/>
          </p:nvPr>
        </p:nvSpPr>
        <p:spPr>
          <a:xfrm>
            <a:off x="450000" y="874294"/>
            <a:ext cx="7941525" cy="2998257"/>
          </a:xfrm>
        </p:spPr>
        <p:txBody>
          <a:bodyPr wrap="square">
            <a:spAutoFit/>
          </a:bodyPr>
          <a:lstStyle/>
          <a:p>
            <a:pPr>
              <a:buSzPct val="120000"/>
              <a:buBlip>
                <a:blip r:embed="rId3"/>
              </a:buBlip>
            </a:pPr>
            <a:r>
              <a:rPr lang="pl-PL" sz="1400" dirty="0">
                <a:solidFill>
                  <a:schemeClr val="accent1"/>
                </a:solidFill>
              </a:rPr>
              <a:t>Więcej informacji można znaleźć na stronie internetowej poświęconej </a:t>
            </a:r>
            <a:br>
              <a:rPr lang="es-ES" sz="1400" dirty="0">
                <a:solidFill>
                  <a:schemeClr val="accent1"/>
                </a:solidFill>
              </a:rPr>
            </a:br>
            <a:r>
              <a:rPr lang="pl-PL" sz="1400" dirty="0">
                <a:solidFill>
                  <a:schemeClr val="accent1"/>
                </a:solidFill>
              </a:rPr>
              <a:t>kampanii:</a:t>
            </a:r>
          </a:p>
          <a:p>
            <a:pPr marL="189000" lvl="1" indent="0">
              <a:buSzPct val="120000"/>
              <a:buNone/>
            </a:pPr>
            <a:r>
              <a:rPr lang="pl-PL" sz="1400" b="1" dirty="0">
                <a:solidFill>
                  <a:schemeClr val="accent1"/>
                </a:solidFill>
                <a:hlinkClick r:id="rId4"/>
              </a:rPr>
              <a:t>www.healthy-workplaces.eu</a:t>
            </a:r>
            <a:endParaRPr lang="pl-PL" sz="1400" b="1" dirty="0">
              <a:solidFill>
                <a:schemeClr val="accent1"/>
              </a:solidFill>
              <a:hlinkClick r:id="rId5"/>
            </a:endParaRPr>
          </a:p>
          <a:p>
            <a:pPr lvl="1">
              <a:buSzPct val="120000"/>
              <a:buBlip>
                <a:blip r:embed="rId3"/>
              </a:buBlip>
            </a:pPr>
            <a:endParaRPr lang="en-US" sz="1400" dirty="0">
              <a:solidFill>
                <a:schemeClr val="accent1"/>
              </a:solidFill>
            </a:endParaRPr>
          </a:p>
          <a:p>
            <a:pPr>
              <a:buSzPct val="120000"/>
              <a:buBlip>
                <a:blip r:embed="rId3"/>
              </a:buBlip>
            </a:pPr>
            <a:r>
              <a:rPr lang="pl-PL" sz="1400" dirty="0">
                <a:solidFill>
                  <a:schemeClr val="accent1"/>
                </a:solidFill>
              </a:rPr>
              <a:t>Zapisz się na nasz biuletyn o kampanii:</a:t>
            </a:r>
          </a:p>
          <a:p>
            <a:pPr marL="189000" lvl="1" indent="0">
              <a:buSzPct val="120000"/>
              <a:buNone/>
            </a:pPr>
            <a:r>
              <a:rPr lang="pl-PL" sz="1400" b="1" u="sng" dirty="0">
                <a:solidFill>
                  <a:schemeClr val="accent1"/>
                </a:solidFill>
                <a:hlinkClick r:id="rId6"/>
              </a:rPr>
              <a:t>https://healthy-workplaces.osha.europa.eu/</a:t>
            </a:r>
            <a:r>
              <a:rPr lang="en-US" sz="1400" b="1" u="sng" dirty="0">
                <a:solidFill>
                  <a:schemeClr val="accent1"/>
                </a:solidFill>
                <a:hlinkClick r:id="rId6"/>
              </a:rPr>
              <a:t>pl</a:t>
            </a:r>
            <a:r>
              <a:rPr lang="pl-PL" sz="1400" b="1" u="sng" dirty="0">
                <a:solidFill>
                  <a:schemeClr val="accent1"/>
                </a:solidFill>
                <a:hlinkClick r:id="rId6"/>
              </a:rPr>
              <a:t>/media-centre/newsletter</a:t>
            </a:r>
            <a:endParaRPr lang="en-US" sz="1400" b="1" u="sng" dirty="0">
              <a:solidFill>
                <a:schemeClr val="accent1"/>
              </a:solidFill>
            </a:endParaRPr>
          </a:p>
          <a:p>
            <a:pPr marL="189000" lvl="1" indent="0">
              <a:buSzPct val="120000"/>
              <a:buNone/>
            </a:pPr>
            <a:endParaRPr lang="en-US" sz="1400" b="1" dirty="0">
              <a:solidFill>
                <a:schemeClr val="accent1"/>
              </a:solidFill>
            </a:endParaRPr>
          </a:p>
          <a:p>
            <a:pPr>
              <a:buSzPct val="120000"/>
              <a:buBlip>
                <a:blip r:embed="rId3"/>
              </a:buBlip>
            </a:pPr>
            <a:r>
              <a:rPr lang="pl-PL" sz="1400" dirty="0">
                <a:solidFill>
                  <a:schemeClr val="accent1"/>
                </a:solidFill>
              </a:rPr>
              <a:t>Śledź aktualne informacje o działaniach i wydarzeniach w mediach społecznościowych:</a:t>
            </a:r>
          </a:p>
          <a:p>
            <a:pPr marL="0" indent="0">
              <a:buSzPct val="120000"/>
              <a:buNone/>
            </a:pPr>
            <a:endParaRPr lang="en-US" sz="1400" dirty="0">
              <a:solidFill>
                <a:schemeClr val="accent1"/>
              </a:solidFill>
            </a:endParaRPr>
          </a:p>
          <a:p>
            <a:pPr marL="0" indent="0">
              <a:buSzPct val="120000"/>
              <a:buNone/>
            </a:pPr>
            <a:endParaRPr lang="en-US" sz="1400" dirty="0">
              <a:solidFill>
                <a:schemeClr val="accent1"/>
              </a:solidFill>
            </a:endParaRPr>
          </a:p>
          <a:p>
            <a:pPr>
              <a:buSzPct val="120000"/>
              <a:buBlip>
                <a:blip r:embed="rId3"/>
              </a:buBlip>
            </a:pPr>
            <a:r>
              <a:rPr lang="pl-PL" sz="1400" dirty="0">
                <a:solidFill>
                  <a:schemeClr val="accent1"/>
                </a:solidFill>
              </a:rPr>
              <a:t>Dowiedz się o wydarzeniach w swoim kraju we właściwym krajowym punkcie centralnym:</a:t>
            </a:r>
          </a:p>
          <a:p>
            <a:pPr marL="189000" lvl="1" indent="0">
              <a:buSzPct val="120000"/>
              <a:buNone/>
            </a:pPr>
            <a:r>
              <a:rPr lang="pl-PL" sz="1400" b="1" u="sng" dirty="0">
                <a:solidFill>
                  <a:schemeClr val="accent1"/>
                </a:solidFill>
                <a:hlinkClick r:id="rId7"/>
              </a:rPr>
              <a:t>https://healthy-workplaces.osha.europa.eu/</a:t>
            </a:r>
            <a:r>
              <a:rPr lang="en-US" sz="1400" b="1" u="sng" dirty="0">
                <a:solidFill>
                  <a:schemeClr val="accent1"/>
                </a:solidFill>
                <a:hlinkClick r:id="rId7"/>
              </a:rPr>
              <a:t>pl</a:t>
            </a:r>
            <a:r>
              <a:rPr lang="pl-PL" sz="1400" b="1" u="sng" dirty="0">
                <a:solidFill>
                  <a:schemeClr val="accent1"/>
                </a:solidFill>
                <a:hlinkClick r:id="rId7"/>
              </a:rPr>
              <a:t>/campaign-partners/national-focal-points</a:t>
            </a:r>
            <a:endParaRPr lang="pl-PL" sz="14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026412" y="486938"/>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pl-PL" sz="1200" b="1">
                  <a:solidFill>
                    <a:schemeClr val="accent1"/>
                  </a:solidFill>
                </a:rPr>
                <a:t>2023</a:t>
              </a:r>
            </a:p>
            <a:p>
              <a:pPr algn="ctr"/>
              <a:r>
                <a:rPr lang="pl-PL" b="1">
                  <a:solidFill>
                    <a:schemeClr val="accent1"/>
                  </a:solidFill>
                </a:rPr>
                <a:t>Październik</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pl-PL" sz="1400" b="1">
                  <a:solidFill>
                    <a:srgbClr val="ACC700"/>
                  </a:solidFill>
                </a:rPr>
                <a:t>POCZĄTEK KAMPANII</a:t>
              </a:r>
            </a:p>
          </p:txBody>
        </p:sp>
      </p:grpSp>
      <p:sp>
        <p:nvSpPr>
          <p:cNvPr id="4" name="Rectangle 3"/>
          <p:cNvSpPr/>
          <p:nvPr/>
        </p:nvSpPr>
        <p:spPr>
          <a:xfrm>
            <a:off x="2949434" y="2929298"/>
            <a:ext cx="2052165" cy="292388"/>
          </a:xfrm>
          <a:prstGeom prst="rect">
            <a:avLst/>
          </a:prstGeom>
        </p:spPr>
        <p:txBody>
          <a:bodyPr wrap="none">
            <a:spAutoFit/>
          </a:bodyPr>
          <a:lstStyle/>
          <a:p>
            <a:r>
              <a:rPr lang="pl-PL" sz="1300" b="1" dirty="0">
                <a:solidFill>
                  <a:srgbClr val="ACC700"/>
                </a:solidFill>
              </a:rPr>
              <a:t>#</a:t>
            </a:r>
            <a:r>
              <a:rPr lang="pl-PL" sz="1300" b="1" dirty="0" err="1">
                <a:solidFill>
                  <a:srgbClr val="ACC700"/>
                </a:solidFill>
              </a:rPr>
              <a:t>EUhealthyworkplaces</a:t>
            </a:r>
            <a:r>
              <a:rPr lang="pl-PL" sz="1300" b="1" dirty="0">
                <a:solidFill>
                  <a:srgbClr val="ACC700"/>
                </a:solidFill>
              </a:rPr>
              <a:t> </a:t>
            </a:r>
          </a:p>
        </p:txBody>
      </p:sp>
      <p:pic>
        <p:nvPicPr>
          <p:cNvPr id="16" name="Picture 14">
            <a:hlinkClick r:id="rId9"/>
            <a:extLst>
              <a:ext uri="{FF2B5EF4-FFF2-40B4-BE49-F238E27FC236}">
                <a16:creationId xmlns:a16="http://schemas.microsoft.com/office/drawing/2014/main" id="{8D83063B-AEB5-4368-AC58-EA6D015578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9375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2A7711FB-1360-4E92-BE6A-4706842FFF9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9375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8257E339-58EC-4DAE-A3F5-A913BC45CB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9375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51DC8464-F426-44DF-88F1-037EE4838E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9375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Czego dotyczy kampania?</a:t>
            </a:r>
          </a:p>
        </p:txBody>
      </p:sp>
      <p:sp>
        <p:nvSpPr>
          <p:cNvPr id="6" name="TextBox 5"/>
          <p:cNvSpPr txBox="1"/>
          <p:nvPr/>
        </p:nvSpPr>
        <p:spPr>
          <a:xfrm>
            <a:off x="442319" y="816096"/>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Technologie cyfrowe szybko zmieniają sposób, miejsce wykonywania i czas naszej pracy.</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pl-PL" sz="1600" b="1" dirty="0">
                <a:solidFill>
                  <a:srgbClr val="003399"/>
                </a:solidFill>
              </a:rPr>
              <a:t>Technologie cyfrowe stwarzają większe możliwości dla pracowników i pracodawców we wszystkich sektorach, ale są także źródłem większych wyzwań i ryzyka w zakresie bezpieczeństwa i zdrowia.</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55902" cy="461665"/>
          </a:xfrm>
        </p:spPr>
        <p:txBody>
          <a:bodyPr wrap="square">
            <a:spAutoFit/>
          </a:bodyPr>
          <a:lstStyle/>
          <a:p>
            <a:r>
              <a:rPr lang="pl-PL" sz="2400" dirty="0"/>
              <a:t>Fakty i liczby – wykorzystanie technologii cyfrowych</a:t>
            </a:r>
          </a:p>
        </p:txBody>
      </p:sp>
      <p:sp>
        <p:nvSpPr>
          <p:cNvPr id="5" name="TextBox 4">
            <a:extLst>
              <a:ext uri="{FF2B5EF4-FFF2-40B4-BE49-F238E27FC236}">
                <a16:creationId xmlns:a16="http://schemas.microsoft.com/office/drawing/2014/main" id="{3C508B51-6793-4B7F-899B-364A2A5D82C4}"/>
              </a:ext>
            </a:extLst>
          </p:cNvPr>
          <p:cNvSpPr txBox="1"/>
          <p:nvPr/>
        </p:nvSpPr>
        <p:spPr>
          <a:xfrm>
            <a:off x="434633" y="814414"/>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pl-PL" sz="1600" b="1" dirty="0">
                <a:solidFill>
                  <a:srgbClr val="ACC700"/>
                </a:solidFill>
              </a:rPr>
              <a:t>EU-OSHA, Puls BHP 2022:</a:t>
            </a:r>
          </a:p>
          <a:p>
            <a:pPr lvl="1"/>
            <a:r>
              <a:rPr lang="pl-PL" sz="1600" b="1" dirty="0">
                <a:solidFill>
                  <a:schemeClr val="accent1"/>
                </a:solidFill>
              </a:rPr>
              <a:t>Pracownicy UE w pracy używają...</a:t>
            </a:r>
          </a:p>
          <a:p>
            <a:pPr marL="800100" lvl="1" indent="-342900">
              <a:buFont typeface="Arial" panose="020B0604020202020204" pitchFamily="34" charset="0"/>
              <a:buChar char="•"/>
            </a:pPr>
            <a:r>
              <a:rPr lang="pl-PL" sz="1600" b="1" dirty="0">
                <a:solidFill>
                  <a:schemeClr val="accent1"/>
                </a:solidFill>
              </a:rPr>
              <a:t>laptopów, tabletów, smartfonów (73%) </a:t>
            </a:r>
          </a:p>
          <a:p>
            <a:pPr marL="800100" lvl="1" indent="-342900">
              <a:buFont typeface="Arial" panose="020B0604020202020204" pitchFamily="34" charset="0"/>
              <a:buChar char="•"/>
            </a:pPr>
            <a:r>
              <a:rPr lang="pl-PL" sz="1600" b="1" dirty="0">
                <a:solidFill>
                  <a:schemeClr val="accent1"/>
                </a:solidFill>
              </a:rPr>
              <a:t>urządzeń do noszenia na ciele (11%)</a:t>
            </a:r>
          </a:p>
          <a:p>
            <a:pPr marL="800100" lvl="1" indent="-342900">
              <a:buFont typeface="Arial" panose="020B0604020202020204" pitchFamily="34" charset="0"/>
              <a:buChar char="•"/>
            </a:pPr>
            <a:r>
              <a:rPr lang="pl-PL" sz="1600" b="1" dirty="0">
                <a:solidFill>
                  <a:schemeClr val="accent1"/>
                </a:solidFill>
              </a:rPr>
              <a:t>maszyn lub robotów wykorzystujących sztuczną inteligencję (5%)</a:t>
            </a:r>
          </a:p>
          <a:p>
            <a:pPr marL="800100" lvl="1" indent="-342900">
              <a:buFont typeface="Arial" panose="020B0604020202020204" pitchFamily="34" charset="0"/>
              <a:buChar char="•"/>
            </a:pPr>
            <a:r>
              <a:rPr lang="pl-PL" sz="1600" b="1" dirty="0">
                <a:solidFill>
                  <a:schemeClr val="accent1"/>
                </a:solidFill>
              </a:rPr>
              <a:t>robotów kontaktujących się z pracownikiem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pl-PL" sz="1600" b="1" dirty="0">
                <a:solidFill>
                  <a:srgbClr val="ACC700"/>
                </a:solidFill>
              </a:rPr>
              <a:t>EU-OSHA, ESENER 2019</a:t>
            </a:r>
          </a:p>
          <a:p>
            <a:pPr marL="800100" lvl="1" indent="-342900">
              <a:buFont typeface="Arial" panose="020B0604020202020204" pitchFamily="34" charset="0"/>
              <a:buChar char="•"/>
            </a:pPr>
            <a:r>
              <a:rPr lang="pl-PL" sz="1600" b="1" dirty="0">
                <a:solidFill>
                  <a:schemeClr val="accent1"/>
                </a:solidFill>
              </a:rPr>
              <a:t>W ponad 80% miejsc pracy w całej Europie korzysta się z komputerów osobistych, laptopów, tabletów, smartfonów i innych urządzeń mobilnych.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271377" cy="461665"/>
          </a:xfrm>
        </p:spPr>
        <p:txBody>
          <a:bodyPr wrap="square">
            <a:spAutoFit/>
          </a:bodyPr>
          <a:lstStyle/>
          <a:p>
            <a:r>
              <a:rPr lang="pl-PL" sz="2400" dirty="0"/>
              <a:t>Fakty i liczby – wykorzystanie technologii cyfrowych</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1961893"/>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5136" y="818333"/>
            <a:ext cx="7653766" cy="1115690"/>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Puls BHP 2022:</a:t>
            </a:r>
          </a:p>
          <a:p>
            <a:pPr lvl="0" defTabSz="257175">
              <a:spcBef>
                <a:spcPts val="338"/>
              </a:spcBef>
              <a:buClr>
                <a:srgbClr val="003399"/>
              </a:buClr>
            </a:pPr>
            <a:r>
              <a:rPr lang="pl-PL"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Czy według Państwa wiedzy organizacja, w której pracujecie, korzysta z urządzeń cyfrowych, takich jak tablet, smartfon, komputer, laptop, aplikacja lub czujnik w celu...?</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053060"/>
            <a:ext cx="1944216" cy="369332"/>
          </a:xfrm>
          <a:prstGeom prst="rect">
            <a:avLst/>
          </a:prstGeom>
          <a:noFill/>
        </p:spPr>
        <p:txBody>
          <a:bodyPr wrap="square" rtlCol="0">
            <a:spAutoFit/>
          </a:bodyPr>
          <a:lstStyle/>
          <a:p>
            <a:r>
              <a:rPr lang="pl-PL" sz="900"/>
              <a:t>Automatycznego przydzielania zadań, czasu pracy lub zmian</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32403"/>
            <a:ext cx="1944216" cy="369332"/>
          </a:xfrm>
          <a:prstGeom prst="rect">
            <a:avLst/>
          </a:prstGeom>
          <a:noFill/>
        </p:spPr>
        <p:txBody>
          <a:bodyPr wrap="square" rtlCol="0">
            <a:spAutoFit/>
          </a:bodyPr>
          <a:lstStyle/>
          <a:p>
            <a:r>
              <a:rPr lang="pl-PL" sz="900"/>
              <a:t>Oceny Państwa wyników przez osoby trzecie (np. klientów)</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11746"/>
            <a:ext cx="1944216" cy="369332"/>
          </a:xfrm>
          <a:prstGeom prst="rect">
            <a:avLst/>
          </a:prstGeom>
          <a:noFill/>
        </p:spPr>
        <p:txBody>
          <a:bodyPr wrap="square" rtlCol="0">
            <a:spAutoFit/>
          </a:bodyPr>
          <a:lstStyle/>
          <a:p>
            <a:r>
              <a:rPr lang="pl-PL" sz="900"/>
              <a:t>Nadzorowania lub monitorowania pracy i zachowania użytkownika</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26344"/>
            <a:ext cx="2088232" cy="369332"/>
          </a:xfrm>
          <a:prstGeom prst="rect">
            <a:avLst/>
          </a:prstGeom>
          <a:noFill/>
        </p:spPr>
        <p:txBody>
          <a:bodyPr wrap="square" rtlCol="0">
            <a:spAutoFit/>
          </a:bodyPr>
          <a:lstStyle/>
          <a:p>
            <a:r>
              <a:rPr lang="pl-PL" sz="900"/>
              <a:t>Monitorowania hałasu, chemikaliów, pyłu, gazów itp. w środowisku pracy</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05687"/>
            <a:ext cx="1944216" cy="369332"/>
          </a:xfrm>
          <a:prstGeom prst="rect">
            <a:avLst/>
          </a:prstGeom>
          <a:noFill/>
        </p:spPr>
        <p:txBody>
          <a:bodyPr wrap="square" rtlCol="0">
            <a:spAutoFit/>
          </a:bodyPr>
          <a:lstStyle/>
          <a:p>
            <a:r>
              <a:rPr lang="pl-PL" sz="900" dirty="0"/>
              <a:t>Monitorowania tętna, ciśnienia krwi, postawy itp.</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23049"/>
            <a:ext cx="432048" cy="230832"/>
          </a:xfrm>
          <a:prstGeom prst="rect">
            <a:avLst/>
          </a:prstGeom>
          <a:solidFill>
            <a:schemeClr val="bg1"/>
          </a:solidFill>
        </p:spPr>
        <p:txBody>
          <a:bodyPr wrap="square" rtlCol="0">
            <a:spAutoFit/>
          </a:bodyPr>
          <a:lstStyle/>
          <a:p>
            <a:r>
              <a:rPr lang="pl-PL" sz="900" b="1">
                <a:solidFill>
                  <a:srgbClr val="003399"/>
                </a:solidFill>
              </a:rPr>
              <a:t>Tak</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23049"/>
            <a:ext cx="432048" cy="230832"/>
          </a:xfrm>
          <a:prstGeom prst="rect">
            <a:avLst/>
          </a:prstGeom>
          <a:solidFill>
            <a:schemeClr val="bg1"/>
          </a:solidFill>
        </p:spPr>
        <p:txBody>
          <a:bodyPr wrap="square" rtlCol="0">
            <a:spAutoFit/>
          </a:bodyPr>
          <a:lstStyle/>
          <a:p>
            <a:r>
              <a:rPr lang="pl-PL" sz="900" b="1">
                <a:solidFill>
                  <a:srgbClr val="F6A400"/>
                </a:solidFill>
              </a:rPr>
              <a:t>Nie</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853320"/>
            <a:ext cx="891024" cy="230832"/>
          </a:xfrm>
          <a:prstGeom prst="rect">
            <a:avLst/>
          </a:prstGeom>
          <a:solidFill>
            <a:schemeClr val="bg1"/>
          </a:solidFill>
        </p:spPr>
        <p:txBody>
          <a:bodyPr wrap="square" rtlCol="0">
            <a:spAutoFit/>
          </a:bodyPr>
          <a:lstStyle/>
          <a:p>
            <a:r>
              <a:rPr lang="pl-PL" sz="900" b="1">
                <a:solidFill>
                  <a:srgbClr val="B1B3B4"/>
                </a:solidFill>
              </a:rPr>
              <a:t>Nie wiem</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0318" y="4385030"/>
            <a:ext cx="3901509" cy="276999"/>
          </a:xfrm>
          <a:prstGeom prst="rect">
            <a:avLst/>
          </a:prstGeom>
          <a:noFill/>
        </p:spPr>
        <p:txBody>
          <a:bodyPr wrap="square">
            <a:spAutoFit/>
          </a:bodyPr>
          <a:lstStyle/>
          <a:p>
            <a:r>
              <a:rPr lang="pl-PL" sz="1200" b="0" i="0" dirty="0">
                <a:solidFill>
                  <a:srgbClr val="ACC700"/>
                </a:solidFill>
                <a:effectLst/>
                <a:latin typeface="Corbel" panose="020B0503020204020204" pitchFamily="34" charset="0"/>
              </a:rPr>
              <a:t>Podstawa: wszyscy respondenci, UE-27 (n = 25 683)</a:t>
            </a:r>
            <a:r>
              <a:rPr lang="pl-PL" sz="1200" dirty="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86853" cy="461665"/>
          </a:xfrm>
        </p:spPr>
        <p:txBody>
          <a:bodyPr wrap="square">
            <a:spAutoFit/>
          </a:bodyPr>
          <a:lstStyle/>
          <a:p>
            <a:r>
              <a:rPr lang="pl-PL" sz="2400" dirty="0"/>
              <a:t>Fakty i liczby – wykorzystanie technologii cyfrowych</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5136" y="818333"/>
            <a:ext cx="7653766" cy="869469"/>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Puls BHP 2022:</a:t>
            </a:r>
          </a:p>
          <a:p>
            <a:pPr lvl="0" defTabSz="257175">
              <a:spcBef>
                <a:spcPts val="338"/>
              </a:spcBef>
              <a:buClr>
                <a:srgbClr val="003399"/>
              </a:buClr>
            </a:pPr>
            <a:r>
              <a:rPr lang="pl-PL"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Czy uważają Państwo, że wykorzystanie technologii cyfrowych w Państwa miejscu pracy...?</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pl-PL" sz="900" b="1">
                <a:solidFill>
                  <a:srgbClr val="003399"/>
                </a:solidFill>
              </a:rPr>
              <a:t>Tak</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pl-PL" sz="900" b="1">
                <a:solidFill>
                  <a:srgbClr val="F6A400"/>
                </a:solidFill>
              </a:rPr>
              <a:t>Nie</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pl-PL" sz="900" b="1">
                <a:solidFill>
                  <a:srgbClr val="B1B3B4"/>
                </a:solidFill>
              </a:rPr>
              <a:t>Nie wiem</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125284"/>
            <a:ext cx="1944216" cy="369332"/>
          </a:xfrm>
          <a:prstGeom prst="rect">
            <a:avLst/>
          </a:prstGeom>
          <a:noFill/>
        </p:spPr>
        <p:txBody>
          <a:bodyPr wrap="square" rtlCol="0">
            <a:spAutoFit/>
          </a:bodyPr>
          <a:lstStyle/>
          <a:p>
            <a:r>
              <a:rPr lang="pl-PL" sz="900" dirty="0"/>
              <a:t>Określa szybkość lub tempo pracy</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2047354" cy="230832"/>
          </a:xfrm>
          <a:prstGeom prst="rect">
            <a:avLst/>
          </a:prstGeom>
          <a:noFill/>
        </p:spPr>
        <p:txBody>
          <a:bodyPr wrap="square" rtlCol="0">
            <a:spAutoFit/>
          </a:bodyPr>
          <a:lstStyle/>
          <a:p>
            <a:r>
              <a:rPr lang="pl-PL" sz="900" dirty="0"/>
              <a:t>Powoduje, że pracują Państwo sami</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pl-PL" sz="900" dirty="0"/>
              <a:t>Zwiększa nadzór nad Państwem w pracy</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pl-PL" sz="900"/>
              <a:t>Zwiększa obciążenie pracą</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pl-PL" sz="900" dirty="0"/>
              <a:t>Ogranicza autonomię w pracy</a:t>
            </a:r>
          </a:p>
        </p:txBody>
      </p:sp>
      <p:sp>
        <p:nvSpPr>
          <p:cNvPr id="15" name="TextBox 14">
            <a:extLst>
              <a:ext uri="{FF2B5EF4-FFF2-40B4-BE49-F238E27FC236}">
                <a16:creationId xmlns:a16="http://schemas.microsoft.com/office/drawing/2014/main" id="{115E490F-D5DD-407A-8B1A-2EF70735D85C}"/>
              </a:ext>
            </a:extLst>
          </p:cNvPr>
          <p:cNvSpPr txBox="1"/>
          <p:nvPr/>
        </p:nvSpPr>
        <p:spPr>
          <a:xfrm>
            <a:off x="2979002" y="4340375"/>
            <a:ext cx="3444849" cy="276999"/>
          </a:xfrm>
          <a:prstGeom prst="rect">
            <a:avLst/>
          </a:prstGeom>
          <a:noFill/>
        </p:spPr>
        <p:txBody>
          <a:bodyPr wrap="square">
            <a:spAutoFit/>
          </a:bodyPr>
          <a:lstStyle/>
          <a:p>
            <a:r>
              <a:rPr lang="pl-PL" sz="1200" b="0" i="0" dirty="0">
                <a:solidFill>
                  <a:srgbClr val="ACC700"/>
                </a:solidFill>
                <a:effectLst/>
                <a:latin typeface="Corbel" panose="020B0503020204020204" pitchFamily="34" charset="0"/>
              </a:rPr>
              <a:t>Podstawa: wszyscy respondenci, UE-27 (n = 25 683)</a:t>
            </a:r>
            <a:r>
              <a:rPr lang="pl-PL"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Fakty i liczby – telepraca z domu</a:t>
            </a:r>
          </a:p>
        </p:txBody>
      </p:sp>
      <p:sp>
        <p:nvSpPr>
          <p:cNvPr id="5" name="TextBox 4">
            <a:extLst>
              <a:ext uri="{FF2B5EF4-FFF2-40B4-BE49-F238E27FC236}">
                <a16:creationId xmlns:a16="http://schemas.microsoft.com/office/drawing/2014/main" id="{B8654F7D-FE3F-4E66-ADCC-E6D31662FD2C}"/>
              </a:ext>
            </a:extLst>
          </p:cNvPr>
          <p:cNvSpPr txBox="1"/>
          <p:nvPr/>
        </p:nvSpPr>
        <p:spPr>
          <a:xfrm>
            <a:off x="434633" y="815674"/>
            <a:ext cx="7809255" cy="3331681"/>
          </a:xfrm>
          <a:prstGeom prst="rect">
            <a:avLst/>
          </a:prstGeom>
          <a:noFill/>
        </p:spPr>
        <p:txBody>
          <a:bodyPr wrap="square" rtlCol="0">
            <a:spAutoFit/>
          </a:bodyPr>
          <a:lstStyle/>
          <a:p>
            <a:r>
              <a:rPr lang="pl-PL" sz="1600" b="1" dirty="0">
                <a:solidFill>
                  <a:srgbClr val="ACC700"/>
                </a:solidFill>
              </a:rPr>
              <a:t>EU-OSHA, Puls BHP 2022:</a:t>
            </a:r>
          </a:p>
          <a:p>
            <a:pPr marL="342900" indent="-342900">
              <a:buFont typeface="Arial" panose="020B0604020202020204" pitchFamily="34" charset="0"/>
              <a:buChar char="•"/>
            </a:pPr>
            <a:r>
              <a:rPr lang="pl-PL" sz="1600" b="1" dirty="0">
                <a:solidFill>
                  <a:schemeClr val="accent1"/>
                </a:solidFill>
              </a:rPr>
              <a:t>W 2022 r. 17% pracowników pracowało głównie z domu </a:t>
            </a:r>
          </a:p>
          <a:p>
            <a:pPr marL="342900" indent="-342900">
              <a:buFont typeface="Arial" panose="020B0604020202020204" pitchFamily="34" charset="0"/>
              <a:buChar char="•"/>
            </a:pPr>
            <a:r>
              <a:rPr lang="pl-PL" sz="1600" b="1" dirty="0">
                <a:solidFill>
                  <a:schemeClr val="accent1"/>
                </a:solidFill>
              </a:rPr>
              <a:t>90% z nich korzysta z laptopów, tabletów, smartfonów </a:t>
            </a:r>
          </a:p>
          <a:p>
            <a:pPr marL="342900" indent="-342900">
              <a:buFont typeface="Arial" panose="020B0604020202020204" pitchFamily="34" charset="0"/>
              <a:buChar char="•"/>
            </a:pPr>
            <a:r>
              <a:rPr lang="pl-PL" sz="1600" b="1" dirty="0">
                <a:solidFill>
                  <a:schemeClr val="accent1"/>
                </a:solidFill>
              </a:rPr>
              <a:t>W porównaniu ze wszystkimi pracownikami pracownicy wykonujący pracę zdalnie z domu rzadziej zgłaszają brak autonomii czy wpływu na tempo pracy lub procesy pracy (14,4%)</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pl-PL" sz="1600" b="1" dirty="0">
                <a:solidFill>
                  <a:srgbClr val="ACC700"/>
                </a:solidFill>
              </a:rPr>
              <a:t>EU-OSHA, ESENER 2019</a:t>
            </a:r>
          </a:p>
          <a:p>
            <a:pPr marL="342900" indent="-342900">
              <a:buFont typeface="Arial" panose="020B0604020202020204" pitchFamily="34" charset="0"/>
              <a:buChar char="•"/>
            </a:pPr>
            <a:r>
              <a:rPr lang="pl-PL" sz="1600" b="1" dirty="0">
                <a:solidFill>
                  <a:schemeClr val="accent1"/>
                </a:solidFill>
              </a:rPr>
              <a:t>12% miejsc pracy w UE w 2019 r. umożliwiło pracownikom pracę z domu przy użyciu technologii cyfrowych</a:t>
            </a:r>
          </a:p>
          <a:p>
            <a:pPr marL="342900" indent="-342900">
              <a:buFont typeface="Arial" panose="020B0604020202020204" pitchFamily="34" charset="0"/>
              <a:buChar char="•"/>
            </a:pPr>
            <a:r>
              <a:rPr lang="pl-PL" sz="1600" b="1" dirty="0">
                <a:solidFill>
                  <a:schemeClr val="accent1"/>
                </a:solidFill>
              </a:rPr>
              <a:t>75% miejsc pracy w UE regularnie przeprowadza ocenę ryzyka, ale tylko 31% miejsc pracy zezwalających na telepracę w domu obejmuje tą oceną również domy</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Fakty i liczby – Zagrożenia psychospołeczne</a:t>
            </a:r>
          </a:p>
        </p:txBody>
      </p:sp>
      <p:sp>
        <p:nvSpPr>
          <p:cNvPr id="4" name="TextBox 3"/>
          <p:cNvSpPr txBox="1"/>
          <p:nvPr/>
        </p:nvSpPr>
        <p:spPr>
          <a:xfrm>
            <a:off x="434633" y="817684"/>
            <a:ext cx="6768752" cy="2008242"/>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pl-PL" sz="1600" b="1" dirty="0">
                <a:solidFill>
                  <a:srgbClr val="003399"/>
                </a:solidFill>
                <a:latin typeface="Arial" panose="020B0604020202020204" pitchFamily="34" charset="0"/>
                <a:ea typeface="SimSun" panose="02010600030101010101" pitchFamily="2" charset="-122"/>
                <a:cs typeface="Arial" panose="020B0604020202020204" pitchFamily="34" charset="0"/>
              </a:rPr>
              <a:t>Zagrożenia psychospołeczne najczęściej związane z technologiami cyfrowymi: </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presja czasu</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długie/nieregularne godziny pracy</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słaba komunikacja/współpraca</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niepewność pracy</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8145203" cy="461665"/>
          </a:xfrm>
          <a:prstGeom prst="rect">
            <a:avLst/>
          </a:prstGeom>
          <a:noFill/>
        </p:spPr>
        <p:txBody>
          <a:bodyPr wrap="square" rtlCol="0">
            <a:spAutoFit/>
          </a:bodyPr>
          <a:lstStyle/>
          <a:p>
            <a:r>
              <a:rPr lang="pl-PL" sz="2400" b="1" dirty="0">
                <a:solidFill>
                  <a:schemeClr val="accent1"/>
                </a:solidFill>
              </a:rPr>
              <a:t>Fakty i liczby – Zagrożenia psychospołeczne</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628828351"/>
              </p:ext>
            </p:extLst>
          </p:nvPr>
        </p:nvGraphicFramePr>
        <p:xfrm>
          <a:off x="1821518" y="1040290"/>
          <a:ext cx="6333594" cy="3865229"/>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4630" y="802691"/>
            <a:ext cx="8145203" cy="515526"/>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l-PL" sz="1600" dirty="0">
                <a:solidFill>
                  <a:srgbClr val="ACC700"/>
                </a:solidFill>
              </a:rPr>
              <a:t>EU-OSHA, ESENER 2019</a:t>
            </a:r>
          </a:p>
          <a:p>
            <a:pPr>
              <a:spcBef>
                <a:spcPts val="0"/>
              </a:spcBef>
            </a:pPr>
            <a:r>
              <a:rPr lang="pl-PL" sz="1100" dirty="0">
                <a:latin typeface="Arial" panose="020B0604020202020204" pitchFamily="34" charset="0"/>
                <a:ea typeface="SimSun" panose="02010600030101010101" pitchFamily="2" charset="-122"/>
                <a:cs typeface="Times New Roman" panose="02020603050405020304" pitchFamily="18" charset="0"/>
              </a:rPr>
              <a:t>Miejsca pracy zgłaszające zagrożenia psychospołeczne wynikające z obecności technologii cyfrowych, UE-27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2575650594"/>
              </p:ext>
            </p:extLst>
          </p:nvPr>
        </p:nvGraphicFramePr>
        <p:xfrm>
          <a:off x="710263" y="1293017"/>
          <a:ext cx="2882900" cy="3195192"/>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27712">
                <a:tc rowSpan="2">
                  <a:txBody>
                    <a:bodyPr/>
                    <a:lstStyle/>
                    <a:p>
                      <a:pPr algn="l" fontAlgn="ctr"/>
                      <a:r>
                        <a:rPr lang="pl-PL" sz="900" b="1" u="none" strike="noStrike" dirty="0">
                          <a:effectLst/>
                        </a:rPr>
                        <a:t>Komputery osobiste w stałych miejscach pracy</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22738230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340623199"/>
                  </a:ext>
                </a:extLst>
              </a:tr>
              <a:tr h="327712">
                <a:tc rowSpan="2">
                  <a:txBody>
                    <a:bodyPr/>
                    <a:lstStyle/>
                    <a:p>
                      <a:pPr algn="l" fontAlgn="ctr"/>
                      <a:r>
                        <a:rPr lang="pl-PL" sz="900" b="1" u="none" strike="noStrike">
                          <a:effectLst/>
                        </a:rPr>
                        <a:t>Laptopy, tablety, smartfony lub inne przenośne urządzenia komputerowe</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34489450"/>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887665122"/>
                  </a:ext>
                </a:extLst>
              </a:tr>
              <a:tr h="327712">
                <a:tc rowSpan="2">
                  <a:txBody>
                    <a:bodyPr/>
                    <a:lstStyle/>
                    <a:p>
                      <a:pPr algn="l" fontAlgn="ctr"/>
                      <a:r>
                        <a:rPr lang="pl-PL" sz="900" b="1" u="none" strike="noStrike">
                          <a:effectLst/>
                        </a:rPr>
                        <a:t>Roboty w interakcji z pracownikami</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63743176"/>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024117683"/>
                  </a:ext>
                </a:extLst>
              </a:tr>
              <a:tr h="327712">
                <a:tc rowSpan="2">
                  <a:txBody>
                    <a:bodyPr/>
                    <a:lstStyle/>
                    <a:p>
                      <a:pPr algn="l" fontAlgn="ctr"/>
                      <a:r>
                        <a:rPr lang="pl-PL" sz="900" b="1" u="none" strike="noStrike">
                          <a:effectLst/>
                        </a:rPr>
                        <a:t>Urządzenia, systemy lub komputery ustalające zakres lub tempo pracy</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139172323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976748327"/>
                  </a:ext>
                </a:extLst>
              </a:tr>
              <a:tr h="327712">
                <a:tc rowSpan="2">
                  <a:txBody>
                    <a:bodyPr/>
                    <a:lstStyle/>
                    <a:p>
                      <a:pPr algn="l" fontAlgn="ctr"/>
                      <a:r>
                        <a:rPr lang="pl-PL" sz="900" b="1" u="none" strike="noStrike">
                          <a:effectLst/>
                        </a:rPr>
                        <a:t>Urządzenia, systemy lub komputery monitorujące wyniki pracowników</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59484343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135333647"/>
                  </a:ext>
                </a:extLst>
              </a:tr>
              <a:tr h="327712">
                <a:tc rowSpan="2">
                  <a:txBody>
                    <a:bodyPr/>
                    <a:lstStyle/>
                    <a:p>
                      <a:pPr algn="l" fontAlgn="ctr"/>
                      <a:r>
                        <a:rPr lang="pl-PL" sz="900" b="1" u="none" strike="noStrike" dirty="0">
                          <a:effectLst/>
                        </a:rPr>
                        <a:t>Akcesoria elektroniczne do noszenia </a:t>
                      </a:r>
                      <a:br>
                        <a:rPr lang="es-ES" sz="900" b="1" u="none" strike="noStrike" dirty="0">
                          <a:effectLst/>
                        </a:rPr>
                      </a:br>
                      <a:r>
                        <a:rPr lang="pl-PL" sz="900" b="1" u="none" strike="noStrike" dirty="0">
                          <a:effectLst/>
                        </a:rPr>
                        <a:t>na ciele</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1828061025"/>
                  </a:ext>
                </a:extLst>
              </a:tr>
              <a:tr h="204820">
                <a:tc vMerge="1">
                  <a:txBody>
                    <a:bodyPr/>
                    <a:lstStyle/>
                    <a:p>
                      <a:endParaRPr lang="en-GB"/>
                    </a:p>
                  </a:txBody>
                  <a:tcPr/>
                </a:tc>
                <a:tc>
                  <a:txBody>
                    <a:bodyPr/>
                    <a:lstStyle/>
                    <a:p>
                      <a:pPr algn="ctr" fontAlgn="ctr"/>
                      <a:r>
                        <a:rPr lang="pl-PL" sz="900" u="none" strike="noStrike" dirty="0">
                          <a:effectLst/>
                        </a:rPr>
                        <a:t>Obecne</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0921" y="4662269"/>
            <a:ext cx="830003" cy="138499"/>
          </a:xfrm>
          <a:prstGeom prst="rect">
            <a:avLst/>
          </a:prstGeom>
          <a:solidFill>
            <a:schemeClr val="bg1"/>
          </a:solidFill>
        </p:spPr>
        <p:txBody>
          <a:bodyPr wrap="square" lIns="0" tIns="0" rIns="0" bIns="0" rtlCol="0">
            <a:spAutoFit/>
          </a:bodyPr>
          <a:lstStyle/>
          <a:p>
            <a:r>
              <a:rPr lang="pl-PL" sz="900" dirty="0"/>
              <a:t>Presja czasu</a:t>
            </a:r>
          </a:p>
        </p:txBody>
      </p:sp>
      <p:sp>
        <p:nvSpPr>
          <p:cNvPr id="7" name="TextBox 6">
            <a:extLst>
              <a:ext uri="{FF2B5EF4-FFF2-40B4-BE49-F238E27FC236}">
                <a16:creationId xmlns:a16="http://schemas.microsoft.com/office/drawing/2014/main" id="{C9C4A418-4168-4158-B67A-B081EDF20166}"/>
              </a:ext>
            </a:extLst>
          </p:cNvPr>
          <p:cNvSpPr txBox="1"/>
          <p:nvPr/>
        </p:nvSpPr>
        <p:spPr>
          <a:xfrm>
            <a:off x="3277988" y="4667129"/>
            <a:ext cx="1852371" cy="369332"/>
          </a:xfrm>
          <a:prstGeom prst="rect">
            <a:avLst/>
          </a:prstGeom>
          <a:solidFill>
            <a:schemeClr val="bg1"/>
          </a:solidFill>
        </p:spPr>
        <p:txBody>
          <a:bodyPr wrap="square" lIns="0" tIns="0" rIns="0" bIns="0" rtlCol="0">
            <a:spAutoFit/>
          </a:bodyPr>
          <a:lstStyle/>
          <a:p>
            <a:r>
              <a:rPr lang="pl-PL" sz="900" dirty="0"/>
              <a:t>Niewystarczająca komunikacja </a:t>
            </a:r>
            <a:br>
              <a:rPr lang="es-ES" sz="900" dirty="0"/>
            </a:br>
            <a:r>
              <a:rPr lang="pl-PL" sz="900" dirty="0"/>
              <a:t>bądź współpraca</a:t>
            </a:r>
            <a:endParaRPr lang="es-ES" sz="900" dirty="0"/>
          </a:p>
          <a:p>
            <a:endParaRPr lang="pl-PL" sz="600" dirty="0"/>
          </a:p>
        </p:txBody>
      </p:sp>
      <p:sp>
        <p:nvSpPr>
          <p:cNvPr id="8" name="TextBox 7">
            <a:extLst>
              <a:ext uri="{FF2B5EF4-FFF2-40B4-BE49-F238E27FC236}">
                <a16:creationId xmlns:a16="http://schemas.microsoft.com/office/drawing/2014/main" id="{4E40D5DE-DAC9-4A64-8265-91B3C8231474}"/>
              </a:ext>
            </a:extLst>
          </p:cNvPr>
          <p:cNvSpPr txBox="1"/>
          <p:nvPr/>
        </p:nvSpPr>
        <p:spPr>
          <a:xfrm>
            <a:off x="6174137" y="4662269"/>
            <a:ext cx="1852371" cy="369332"/>
          </a:xfrm>
          <a:prstGeom prst="rect">
            <a:avLst/>
          </a:prstGeom>
          <a:solidFill>
            <a:schemeClr val="bg1"/>
          </a:solidFill>
        </p:spPr>
        <p:txBody>
          <a:bodyPr wrap="square" lIns="0" tIns="0" rIns="0" bIns="0" rtlCol="0">
            <a:spAutoFit/>
          </a:bodyPr>
          <a:lstStyle/>
          <a:p>
            <a:r>
              <a:rPr lang="pl-PL" sz="900" dirty="0"/>
              <a:t>Długie lub nieregularne </a:t>
            </a:r>
            <a:br>
              <a:rPr lang="es-ES" sz="900" dirty="0"/>
            </a:br>
            <a:r>
              <a:rPr lang="pl-PL" sz="900" dirty="0"/>
              <a:t>godziny pracy</a:t>
            </a:r>
            <a:endParaRPr lang="es-ES" sz="900" dirty="0"/>
          </a:p>
          <a:p>
            <a:endParaRPr lang="pl-PL" sz="600" dirty="0"/>
          </a:p>
        </p:txBody>
      </p:sp>
      <p:sp>
        <p:nvSpPr>
          <p:cNvPr id="9" name="TextBox 8">
            <a:extLst>
              <a:ext uri="{FF2B5EF4-FFF2-40B4-BE49-F238E27FC236}">
                <a16:creationId xmlns:a16="http://schemas.microsoft.com/office/drawing/2014/main" id="{94B0EDBD-4CC5-4E71-832D-43E474CB5CCA}"/>
              </a:ext>
            </a:extLst>
          </p:cNvPr>
          <p:cNvSpPr txBox="1"/>
          <p:nvPr/>
        </p:nvSpPr>
        <p:spPr>
          <a:xfrm>
            <a:off x="5278752" y="4665189"/>
            <a:ext cx="782149" cy="276999"/>
          </a:xfrm>
          <a:prstGeom prst="rect">
            <a:avLst/>
          </a:prstGeom>
          <a:solidFill>
            <a:schemeClr val="bg1"/>
          </a:solidFill>
        </p:spPr>
        <p:txBody>
          <a:bodyPr wrap="square" lIns="0" tIns="0" rIns="0" bIns="0" rtlCol="0">
            <a:spAutoFit/>
          </a:bodyPr>
          <a:lstStyle/>
          <a:p>
            <a:r>
              <a:rPr lang="pl-PL" sz="900" dirty="0"/>
              <a:t>Niepewność pracy</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customXml/itemProps3.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5240</TotalTime>
  <Words>3497</Words>
  <Application>Microsoft Office PowerPoint</Application>
  <PresentationFormat>On-screen Show (16:9)</PresentationFormat>
  <Paragraphs>380</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„Zdrowe i bezpieczne miejsce pracy” Kampania na lata 2023–2025 Bezpieczeństwo pracy w świecie cyfrowym </vt:lpstr>
      <vt:lpstr>PowerPoint Presentation</vt:lpstr>
      <vt:lpstr>Czego dotyczy kampania?</vt:lpstr>
      <vt:lpstr>Fakty i liczby – wykorzystanie technologii cyfrowych</vt:lpstr>
      <vt:lpstr>Fakty i liczby – wykorzystanie technologii cyfrowych</vt:lpstr>
      <vt:lpstr>Fakty i liczby – wykorzystanie technologii cyfrowych</vt:lpstr>
      <vt:lpstr>Fakty i liczby – telepraca z domu</vt:lpstr>
      <vt:lpstr>Fakty i liczby – Zagrożenia psychospołeczne</vt:lpstr>
      <vt:lpstr>PowerPoint Presentation</vt:lpstr>
      <vt:lpstr>PowerPoint Presentation</vt:lpstr>
      <vt:lpstr>Obszary priorytetowe</vt:lpstr>
      <vt:lpstr>Obszar priorytetowy – praca za pośrednictwem platform internetowych</vt:lpstr>
      <vt:lpstr>Obszar priorytetowy – praca za pośrednictwem platform internetowych</vt:lpstr>
      <vt:lpstr>Obszar priorytetowy – Automatyzacja zadań</vt:lpstr>
      <vt:lpstr>Obszar priorytetowy – Automatyzacja zadań</vt:lpstr>
      <vt:lpstr>Obszar priorytetowy – Praca zdalna i hybrydowa</vt:lpstr>
      <vt:lpstr>Obszar priorytetowy – Praca zdalna i hybrydowa</vt:lpstr>
      <vt:lpstr>Obszary priorytetowe – Zarządzanie pracownikami za pomocą sztucznej inteligencji</vt:lpstr>
      <vt:lpstr>Obszary priorytetowe – Zarządzanie pracownikami za pomocą sztucznej inteligencji</vt:lpstr>
      <vt:lpstr>Obszar priorytetowy – Inteligentne systemy cyfrowe</vt:lpstr>
      <vt:lpstr>Obszar priorytetowy – Inteligentne systemy cyfrowe</vt:lpstr>
      <vt:lpstr>Zapobieganie ryzyku</vt:lpstr>
      <vt:lpstr>EU-OSHA i partnerzy kampanii</vt:lpstr>
      <vt:lpstr>Zasoby do prowadzenia kampanii</vt:lpstr>
      <vt:lpstr>Jak wziąć udział w kampanii?</vt:lpstr>
      <vt:lpstr>Dołącz do nas poza bitami i bajtami!</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141</cp:revision>
  <cp:lastPrinted>2019-10-04T15:07:06Z</cp:lastPrinted>
  <dcterms:created xsi:type="dcterms:W3CDTF">2015-10-14T15:05:30Z</dcterms:created>
  <dcterms:modified xsi:type="dcterms:W3CDTF">2023-07-21T11:26:29Z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