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4327C91E-D044-03E3-1F0B-A89D78AAA2D6}" name="Ramstad, Astrid Lund" initials="RAL" userId="S::astrid.lund.ramstad@arbeidstilsynet.no::7c80f42f-9cef-4d09-850c-c165a32742e7" providerId="AD"/>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D6458-C696-491F-8D3A-BC2160A563BB}" v="7" dt="2023-03-22T07:41:09.68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96" autoAdjust="0"/>
  </p:normalViewPr>
  <p:slideViewPr>
    <p:cSldViewPr snapToGrid="0">
      <p:cViewPr varScale="1">
        <p:scale>
          <a:sx n="113" d="100"/>
          <a:sy n="113" d="100"/>
        </p:scale>
        <p:origin x="1476" y="102"/>
      </p:cViewPr>
      <p:guideLst>
        <p:guide orient="horz" pos="2754"/>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stad, Astrid Lund" userId="7c80f42f-9cef-4d09-850c-c165a32742e7" providerId="ADAL" clId="{AFBD6458-C696-491F-8D3A-BC2160A563BB}"/>
    <pc:docChg chg="modSld">
      <pc:chgData name="Ramstad, Astrid Lund" userId="7c80f42f-9cef-4d09-850c-c165a32742e7" providerId="ADAL" clId="{AFBD6458-C696-491F-8D3A-BC2160A563BB}" dt="2023-03-22T09:17:54.039" v="57" actId="20577"/>
      <pc:docMkLst>
        <pc:docMk/>
      </pc:docMkLst>
      <pc:sldChg chg="modNotesTx">
        <pc:chgData name="Ramstad, Astrid Lund" userId="7c80f42f-9cef-4d09-850c-c165a32742e7" providerId="ADAL" clId="{AFBD6458-C696-491F-8D3A-BC2160A563BB}" dt="2023-03-22T09:17:54.039" v="57" actId="20577"/>
        <pc:sldMkLst>
          <pc:docMk/>
          <pc:sldMk cId="233717739" sldId="258"/>
        </pc:sldMkLst>
      </pc:sldChg>
      <pc:sldChg chg="addCm">
        <pc:chgData name="Ramstad, Astrid Lund" userId="7c80f42f-9cef-4d09-850c-c165a32742e7" providerId="ADAL" clId="{AFBD6458-C696-491F-8D3A-BC2160A563BB}" dt="2023-03-22T09:16:47.378" v="24"/>
        <pc:sldMkLst>
          <pc:docMk/>
          <pc:sldMk cId="1749694933" sldId="275"/>
        </pc:sldMkLst>
      </pc:sldChg>
      <pc:sldChg chg="modSp mod">
        <pc:chgData name="Ramstad, Astrid Lund" userId="7c80f42f-9cef-4d09-850c-c165a32742e7" providerId="ADAL" clId="{AFBD6458-C696-491F-8D3A-BC2160A563BB}" dt="2023-03-22T07:41:08.969" v="4" actId="20577"/>
        <pc:sldMkLst>
          <pc:docMk/>
          <pc:sldMk cId="4050621538" sldId="297"/>
        </pc:sldMkLst>
        <pc:spChg chg="mod">
          <ac:chgData name="Ramstad, Astrid Lund" userId="7c80f42f-9cef-4d09-850c-c165a32742e7" providerId="ADAL" clId="{AFBD6458-C696-491F-8D3A-BC2160A563BB}" dt="2023-03-22T07:41:08.969" v="4" actId="20577"/>
          <ac:spMkLst>
            <pc:docMk/>
            <pc:sldMk cId="4050621538" sldId="297"/>
            <ac:spMk id="3" creationId="{00000000-0000-0000-0000-000000000000}"/>
          </ac:spMkLst>
        </pc:spChg>
      </pc:sldChg>
      <pc:sldChg chg="modSp mod addCm">
        <pc:chgData name="Ramstad, Astrid Lund" userId="7c80f42f-9cef-4d09-850c-c165a32742e7" providerId="ADAL" clId="{AFBD6458-C696-491F-8D3A-BC2160A563BB}" dt="2023-03-22T09:11:46.823" v="14"/>
        <pc:sldMkLst>
          <pc:docMk/>
          <pc:sldMk cId="3919486833" sldId="316"/>
        </pc:sldMkLst>
        <pc:spChg chg="mod">
          <ac:chgData name="Ramstad, Astrid Lund" userId="7c80f42f-9cef-4d09-850c-c165a32742e7" providerId="ADAL" clId="{AFBD6458-C696-491F-8D3A-BC2160A563BB}" dt="2023-03-22T09:10:47.491" v="13" actId="400"/>
          <ac:spMkLst>
            <pc:docMk/>
            <pc:sldMk cId="3919486833" sldId="316"/>
            <ac:spMk id="2" creationId="{00000000-0000-0000-0000-000000000000}"/>
          </ac:spMkLst>
        </pc:spChg>
      </pc:sldChg>
      <pc:sldChg chg="addCm">
        <pc:chgData name="Ramstad, Astrid Lund" userId="7c80f42f-9cef-4d09-850c-c165a32742e7" providerId="ADAL" clId="{AFBD6458-C696-491F-8D3A-BC2160A563BB}" dt="2023-03-22T08:52:32.664" v="5"/>
        <pc:sldMkLst>
          <pc:docMk/>
          <pc:sldMk cId="497591209" sldId="326"/>
        </pc:sldMkLst>
      </pc:sldChg>
      <pc:sldChg chg="modSp mod addCm">
        <pc:chgData name="Ramstad, Astrid Lund" userId="7c80f42f-9cef-4d09-850c-c165a32742e7" providerId="ADAL" clId="{AFBD6458-C696-491F-8D3A-BC2160A563BB}" dt="2023-03-22T08:59:37.132" v="10"/>
        <pc:sldMkLst>
          <pc:docMk/>
          <pc:sldMk cId="3369520938" sldId="327"/>
        </pc:sldMkLst>
        <pc:spChg chg="mod">
          <ac:chgData name="Ramstad, Astrid Lund" userId="7c80f42f-9cef-4d09-850c-c165a32742e7" providerId="ADAL" clId="{AFBD6458-C696-491F-8D3A-BC2160A563BB}" dt="2023-03-22T08:58:34.176" v="8" actId="400"/>
          <ac:spMkLst>
            <pc:docMk/>
            <pc:sldMk cId="3369520938" sldId="327"/>
            <ac:spMk id="6" creationId="{83AF539D-CAF8-41D3-8FB6-3D01F5F13DEB}"/>
          </ac:spMkLst>
        </pc:spChg>
      </pc:sldChg>
      <pc:sldChg chg="modSp mod addCm">
        <pc:chgData name="Ramstad, Astrid Lund" userId="7c80f42f-9cef-4d09-850c-c165a32742e7" providerId="ADAL" clId="{AFBD6458-C696-491F-8D3A-BC2160A563BB}" dt="2023-03-22T09:09:35.899" v="12"/>
        <pc:sldMkLst>
          <pc:docMk/>
          <pc:sldMk cId="560711867" sldId="328"/>
        </pc:sldMkLst>
        <pc:spChg chg="mod">
          <ac:chgData name="Ramstad, Astrid Lund" userId="7c80f42f-9cef-4d09-850c-c165a32742e7" providerId="ADAL" clId="{AFBD6458-C696-491F-8D3A-BC2160A563BB}" dt="2023-03-22T09:08:57.212" v="11" actId="400"/>
          <ac:spMkLst>
            <pc:docMk/>
            <pc:sldMk cId="560711867" sldId="328"/>
            <ac:spMk id="2" creationId="{00000000-0000-0000-0000-000000000000}"/>
          </ac:spMkLst>
        </pc:spChg>
      </pc:sldChg>
      <pc:sldChg chg="modNotesTx">
        <pc:chgData name="Ramstad, Astrid Lund" userId="7c80f42f-9cef-4d09-850c-c165a32742e7" providerId="ADAL" clId="{AFBD6458-C696-491F-8D3A-BC2160A563BB}" dt="2023-03-22T09:14:48.384" v="23" actId="20577"/>
        <pc:sldMkLst>
          <pc:docMk/>
          <pc:sldMk cId="4116623009" sldId="329"/>
        </pc:sldMkLst>
      </pc:sldChg>
      <pc:sldChg chg="addCm">
        <pc:chgData name="Ramstad, Astrid Lund" userId="7c80f42f-9cef-4d09-850c-c165a32742e7" providerId="ADAL" clId="{AFBD6458-C696-491F-8D3A-BC2160A563BB}" dt="2023-03-22T08:54:31.453" v="6"/>
        <pc:sldMkLst>
          <pc:docMk/>
          <pc:sldMk cId="298122685" sldId="33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79387808023253814"/>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layout>
        <c:manualLayout>
          <c:xMode val="edge"/>
          <c:yMode val="edge"/>
          <c:x val="4.1979324850945611E-2"/>
          <c:y val="0.91080831573583354"/>
          <c:w val="0.91604135029810863"/>
          <c:h val="5.08976483843635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no/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no/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osha.europa.eu/no/safety-and-health-legislation" TargetMode="External"/><Relationship Id="rId3" Type="http://schemas.openxmlformats.org/officeDocument/2006/relationships/hyperlink" Target="https://osha.europa.eu/no/legislation/directives/the-osh-framework-directive/1" TargetMode="External"/><Relationship Id="rId7" Type="http://schemas.openxmlformats.org/officeDocument/2006/relationships/hyperlink" Target="https://osha.europa.eu/no/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no/legislation/directives/6" TargetMode="External"/><Relationship Id="rId5" Type="http://schemas.openxmlformats.org/officeDocument/2006/relationships/hyperlink" Target="https://osha.europa.eu/no/legislation/directives/3" TargetMode="External"/><Relationship Id="rId4" Type="http://schemas.openxmlformats.org/officeDocument/2006/relationships/hyperlink" Target="https://osha.europa.eu/no/legislation/directives/5"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no/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no/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no/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no/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no/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19</a:t>
            </a:fld>
            <a:endParaRPr lang="en-GB"/>
          </a:p>
        </p:txBody>
      </p:sp>
    </p:spTree>
    <p:extLst>
      <p:ext uri="{BB962C8B-B14F-4D97-AF65-F5344CB8AC3E}">
        <p14:creationId xmlns:p14="http://schemas.microsoft.com/office/powerpoint/2010/main" val="1234951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Wearables</a:t>
            </a:r>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400" dirty="0">
                <a:solidFill>
                  <a:schemeClr val="accent1"/>
                </a:solidFill>
              </a:rPr>
              <a:t>Kampanjen gjennomføres av EU-OSHA, ved hjelp av et nettverk av partnere i mer enn 30 land, inkludert:</a:t>
            </a:r>
          </a:p>
          <a:p>
            <a:pPr marL="742950" lvl="1" indent="-285750">
              <a:buFont typeface="Arial" panose="020B0604020202020204" pitchFamily="34" charset="0"/>
              <a:buChar char="•"/>
            </a:pPr>
            <a:r>
              <a:rPr lang="nb-NO" sz="1400" dirty="0"/>
              <a:t>nasjonale kontaktpunkter: Focal Points</a:t>
            </a:r>
          </a:p>
          <a:p>
            <a:pPr marL="742950" lvl="1" indent="-285750">
              <a:buFont typeface="Arial" panose="020B0604020202020204" pitchFamily="34" charset="0"/>
              <a:buChar char="•"/>
            </a:pPr>
            <a:r>
              <a:rPr lang="nb-NO" sz="1400" dirty="0"/>
              <a:t>partene i arbeidslivet i Europa</a:t>
            </a:r>
          </a:p>
          <a:p>
            <a:pPr marL="742950" lvl="1" indent="-285750">
              <a:buFont typeface="Arial" panose="020B0604020202020204" pitchFamily="34" charset="0"/>
              <a:buChar char="•"/>
            </a:pPr>
            <a:r>
              <a:rPr lang="nb-NO" sz="1400" dirty="0"/>
              <a:t>offisielle kampanjepartnere</a:t>
            </a:r>
          </a:p>
          <a:p>
            <a:pPr marL="742950" lvl="1" indent="-285750">
              <a:buFont typeface="Arial" panose="020B0604020202020204" pitchFamily="34" charset="0"/>
              <a:buChar char="•"/>
            </a:pPr>
            <a:r>
              <a:rPr lang="nb-NO" sz="1400" dirty="0"/>
              <a:t>OSHVET-partnere</a:t>
            </a:r>
          </a:p>
          <a:p>
            <a:pPr marL="742950" lvl="1" indent="-285750">
              <a:buFont typeface="Arial" panose="020B0604020202020204" pitchFamily="34" charset="0"/>
              <a:buChar char="•"/>
            </a:pPr>
            <a:r>
              <a:rPr lang="nb-NO" sz="1400" dirty="0"/>
              <a:t>mediepartnere</a:t>
            </a:r>
          </a:p>
          <a:p>
            <a:pPr marL="742950" lvl="1" indent="-285750">
              <a:buFont typeface="Arial" panose="020B0604020202020204" pitchFamily="34" charset="0"/>
              <a:buChar char="•"/>
            </a:pPr>
            <a:r>
              <a:rPr lang="nb-NO" sz="1400" dirty="0"/>
              <a:t>Enterprise Europe Network (Innovasjon Norge)</a:t>
            </a:r>
          </a:p>
          <a:p>
            <a:pPr marL="742950" lvl="1" indent="-285750">
              <a:buFont typeface="Arial" panose="020B0604020202020204" pitchFamily="34" charset="0"/>
              <a:buChar char="•"/>
            </a:pPr>
            <a:r>
              <a:rPr lang="nb-NO" sz="1400" dirty="0"/>
              <a:t>EU-institusjoner</a:t>
            </a:r>
          </a:p>
          <a:p>
            <a:pPr marL="742950" lvl="1" indent="-285750">
              <a:buFont typeface="Arial" panose="020B0604020202020204" pitchFamily="34" charset="0"/>
              <a:buChar char="•"/>
            </a:pPr>
            <a:r>
              <a:rPr lang="nb-NO" sz="1400" dirty="0"/>
              <a:t>andre EU-organer</a:t>
            </a:r>
          </a:p>
          <a:p>
            <a:r>
              <a:rPr lang="nb-NO" sz="1200" dirty="0">
                <a:solidFill>
                  <a:schemeClr val="accent1"/>
                </a:solidFill>
              </a:rPr>
              <a:t>Disse partnerne fungerer som mellommenn mellom EU-OSHA og Europas arbeidsstyrke og formidler kampanjemateriell og ressurser på nasjonalt nivå. Engasjementet og den aktive medvirkningen fra EU-</a:t>
            </a:r>
            <a:r>
              <a:rPr lang="nb-NO" sz="1200" dirty="0" err="1">
                <a:solidFill>
                  <a:schemeClr val="accent1"/>
                </a:solidFill>
              </a:rPr>
              <a:t>OSHAs</a:t>
            </a:r>
            <a:r>
              <a:rPr lang="nb-NO" sz="1200" dirty="0">
                <a:solidFill>
                  <a:schemeClr val="accent1"/>
                </a:solidFill>
              </a:rPr>
              <a:t> partnere driver kampanjen og sikrer at kampanjens budskap blir fremmet over hele Europa og når frem til alle virksomheter, uansett størrelse.</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nb-NO"/>
              <a:t>Kilde: EU-OSHA, «HMS-puls – Arbeidsmiljø og helse på arbeidsplasser etter pandemien», 2022 (</a:t>
            </a:r>
            <a:r>
              <a:rPr lang="nb-NO">
                <a:hlinkClick r:id="rId3"/>
              </a:rPr>
              <a:t>https://osha.europa.eu/no/facts-and-figures/osh-pulse-occupational-safety-and-health-post-pandemic-workplaces</a:t>
            </a:r>
            <a:r>
              <a:rPr lang="nb-NO"/>
              <a:t>).</a:t>
            </a:r>
          </a:p>
          <a:p>
            <a:pPr>
              <a:defRPr/>
            </a:pPr>
            <a:endParaRPr lang="it-IT" dirty="0"/>
          </a:p>
          <a:p>
            <a:pPr marL="0" marR="0" indent="0" algn="l" defTabSz="914400">
              <a:lnSpc>
                <a:spcPct val="100000"/>
              </a:lnSpc>
              <a:spcBef>
                <a:spcPts val="0"/>
              </a:spcBef>
              <a:spcAft>
                <a:spcPts val="0"/>
              </a:spcAft>
              <a:buClrTx/>
              <a:buSzTx/>
              <a:buFontTx/>
              <a:buNone/>
              <a:tabLst/>
              <a:defRPr/>
            </a:pPr>
            <a:r>
              <a:rPr lang="nb-NO"/>
              <a:t>Kilde: </a:t>
            </a:r>
            <a:r>
              <a:rPr lang="nb-NO" sz="1200">
                <a:solidFill>
                  <a:schemeClr val="tx1"/>
                </a:solidFill>
                <a:effectLst/>
                <a:latin typeface="+mn-lt"/>
                <a:ea typeface="+mn-ea"/>
                <a:cs typeface="+mn-cs"/>
              </a:rPr>
              <a:t>EU-OSHA, «Den tredje europeiske bedriftsundersøkelsen om nye og framvoksende risikoer» (ESENER 3), 2019. Tilgjengelig på: </a:t>
            </a:r>
            <a:r>
              <a:rPr lang="nb-NO" sz="1200" u="sng">
                <a:solidFill>
                  <a:schemeClr val="tx1"/>
                </a:solidFill>
                <a:effectLst/>
                <a:latin typeface="+mn-lt"/>
                <a:ea typeface="+mn-ea"/>
                <a:cs typeface="+mn-cs"/>
                <a:hlinkClick r:id="rId4"/>
              </a:rPr>
              <a:t>https://osha.europa.eu/no/publications/home-based-teleworking-and-preventive-occupational-safety-and-health-measures-european-workplaces-evidence-esener-3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Publikasjoner</a:t>
            </a:r>
          </a:p>
          <a:p>
            <a:r>
              <a:rPr lang="nb-NO" b="0" dirty="0"/>
              <a:t>En rekke forskningsrapporter, sammendrag og informasjonsark knyttet til digitalisering og HMS er tilgjengelige og gratis å laste ned. Disse publikasjonene kan brukes som informasjonsgrunnlag for utforming av forebyggende tiltak på arbeidsplassen.</a:t>
            </a:r>
          </a:p>
          <a:p>
            <a:endParaRPr lang="en-GB" b="1" dirty="0"/>
          </a:p>
          <a:p>
            <a:r>
              <a:rPr lang="nb-NO" b="1" dirty="0"/>
              <a:t>Kampanjemateriell</a:t>
            </a:r>
          </a:p>
          <a:p>
            <a:r>
              <a:rPr lang="nb-NO" b="0" dirty="0"/>
              <a:t>Kampanjematerialet for «Et sikkert og godt arbeidsmiljø i den digitale tidsalder», for eksempel kampanjeveiledningen og -brosjyren, forklarer hvordan kampanjen fungerer og hvordan du kan engasjere deg. De forklarer også hvordan veiledningen som gis kan implementeres på arbeidsplassen.</a:t>
            </a:r>
          </a:p>
          <a:p>
            <a:endParaRPr lang="en-GB" b="1" dirty="0"/>
          </a:p>
          <a:p>
            <a:r>
              <a:rPr lang="nb-NO" b="1" dirty="0"/>
              <a:t>Verktøysett for kampanje</a:t>
            </a:r>
          </a:p>
          <a:p>
            <a:r>
              <a:rPr lang="nb-NO" b="0" dirty="0"/>
              <a:t>Verktøysettet for kampanjen gir praktiske, trinnvise råd om hvordan du planlegger og gjennomfører vellykkede kampanjer. Den inneholder eksempler på forskjellige kommunikasjonsverktøy og gir tips om hvordan du best kan bruke dem.</a:t>
            </a:r>
            <a:r>
              <a:rPr lang="nb-NO" dirty="0"/>
              <a:t> </a:t>
            </a:r>
          </a:p>
          <a:p>
            <a:endParaRPr lang="en-GB" b="1" dirty="0">
              <a:ea typeface="Calibri" panose="020F0502020204030204"/>
              <a:cs typeface="Calibri" panose="020F0502020204030204"/>
            </a:endParaRPr>
          </a:p>
          <a:p>
            <a:r>
              <a:rPr lang="nb-NO" b="1" dirty="0"/>
              <a:t>Sosialt mediesett </a:t>
            </a:r>
          </a:p>
          <a:p>
            <a:r>
              <a:rPr lang="nb-NO" b="0" dirty="0"/>
              <a:t>Vi har utarbeidet en samling av materiale som er relevant for kampanjen og er egnet for å legges ut og deles på sosiale medier. Ressursene inkluderer et utvalg av bruksklare meldinger med tilhørende bilder og videoer.</a:t>
            </a:r>
          </a:p>
          <a:p>
            <a:endParaRPr lang="en-GB" b="1" dirty="0"/>
          </a:p>
          <a:p>
            <a:r>
              <a:rPr lang="nb-NO" b="1" dirty="0" err="1"/>
              <a:t>Napo</a:t>
            </a:r>
            <a:r>
              <a:rPr lang="nb-NO" b="1" dirty="0"/>
              <a:t>-filmer</a:t>
            </a:r>
          </a:p>
          <a:p>
            <a:r>
              <a:rPr lang="nb-NO" b="0" dirty="0"/>
              <a:t>Flere kortfilmer </a:t>
            </a:r>
            <a:r>
              <a:rPr lang="nb-NO" sz="1200" dirty="0">
                <a:solidFill>
                  <a:schemeClr val="accent1"/>
                </a:solidFill>
              </a:rPr>
              <a:t>–</a:t>
            </a:r>
            <a:r>
              <a:rPr lang="nb-NO" dirty="0"/>
              <a:t> </a:t>
            </a:r>
            <a:r>
              <a:rPr lang="nb-NO" b="0" dirty="0"/>
              <a:t>med tegneseriehelten </a:t>
            </a:r>
            <a:r>
              <a:rPr lang="nb-NO" b="0" dirty="0" err="1"/>
              <a:t>Napo</a:t>
            </a:r>
            <a:r>
              <a:rPr lang="nb-NO" b="0" dirty="0"/>
              <a:t> </a:t>
            </a:r>
            <a:r>
              <a:rPr lang="nb-NO" sz="1200" dirty="0">
                <a:solidFill>
                  <a:schemeClr val="accent1"/>
                </a:solidFill>
              </a:rPr>
              <a:t>–</a:t>
            </a:r>
            <a:r>
              <a:rPr lang="nb-NO" dirty="0"/>
              <a:t> </a:t>
            </a:r>
            <a:r>
              <a:rPr lang="nb-NO" b="0" dirty="0"/>
              <a:t>har blitt laget for bevisstgjøring om digitalisering av arbeidsplassen. Disse er flotte hjelpemidler for å engasjere bedrifter og informere dem om kampanjens budskap.</a:t>
            </a:r>
          </a:p>
          <a:p>
            <a:endParaRPr lang="en-GB" b="1" dirty="0"/>
          </a:p>
          <a:p>
            <a:r>
              <a:rPr lang="nb-NO" b="1" dirty="0" err="1"/>
              <a:t>OSHwiki</a:t>
            </a:r>
            <a:endParaRPr lang="nb-NO" b="1" dirty="0"/>
          </a:p>
          <a:p>
            <a:r>
              <a:rPr lang="nb-NO" b="0" dirty="0"/>
              <a:t>På </a:t>
            </a:r>
            <a:r>
              <a:rPr lang="nb-NO" b="0" dirty="0" err="1"/>
              <a:t>OSHwiki</a:t>
            </a:r>
            <a:r>
              <a:rPr lang="nb-NO" b="0" dirty="0"/>
              <a:t>-plattformen er det et dedikert område for digitalisering og HMS. Det inneholder relevante artikler og lenker til mer informasjon om emnet.</a:t>
            </a:r>
          </a:p>
          <a:p>
            <a:endParaRPr lang="en-GB" b="1" dirty="0"/>
          </a:p>
          <a:p>
            <a:r>
              <a:rPr lang="nb-NO" b="1" dirty="0"/>
              <a:t>Case-studier</a:t>
            </a:r>
          </a:p>
          <a:p>
            <a:r>
              <a:rPr lang="nb-NO" b="0" dirty="0"/>
              <a:t>I tillegg til case-studiene i databasen, er også policy-studier fra EU-land og land utenfor EU tilgjengelige. Disse case-studiene beskriver suksessfaktorer og overførbarheten til nasjonale policytiltak.</a:t>
            </a:r>
            <a:r>
              <a:rPr lang="nb-NO" dirty="0"/>
              <a:t> </a:t>
            </a:r>
          </a:p>
          <a:p>
            <a:endParaRPr lang="en-GB" b="1" dirty="0"/>
          </a:p>
          <a:p>
            <a:r>
              <a:rPr lang="nb-NO" b="1" dirty="0"/>
              <a:t>Regelverk</a:t>
            </a:r>
          </a:p>
          <a:p>
            <a:r>
              <a:rPr lang="nb-NO" dirty="0"/>
              <a:t>Arbeidsgiveren har det juridiske ansvaret for å sikre helse og sikkerhet på arbeidsplassen. Risikoene som kan knyttes til digitalisering på arbeidsplassen, faller inn under virkeområdet for arbeidsmiljødirektivet (</a:t>
            </a:r>
            <a:r>
              <a:rPr lang="nb-NO" dirty="0">
                <a:hlinkClick r:id="rId3"/>
              </a:rPr>
              <a:t>direktiv 89/391/EØF – arbeidsmiljødirektivet</a:t>
            </a:r>
            <a:r>
              <a:rPr lang="nb-NO" dirty="0"/>
              <a:t>), og noen av risikoene som skyldes bruk av digitale teknologier på arbeidsplassen, håndteres av særdirektiver:</a:t>
            </a:r>
          </a:p>
          <a:p>
            <a:endParaRPr lang="en-GB" b="1" dirty="0">
              <a:solidFill>
                <a:srgbClr val="000000"/>
              </a:solidFill>
              <a:ea typeface="Calibri"/>
              <a:cs typeface="Calibri"/>
            </a:endParaRPr>
          </a:p>
          <a:p>
            <a:pPr marL="742950" lvl="1" indent="-285750">
              <a:buFont typeface="Arial" panose="020B0604020202020204" pitchFamily="34" charset="0"/>
              <a:buChar char="•"/>
            </a:pPr>
            <a:r>
              <a:rPr lang="nb-NO" sz="1400" dirty="0">
                <a:solidFill>
                  <a:schemeClr val="tx2"/>
                </a:solidFill>
                <a:hlinkClick r:id="rId4">
                  <a:extLst>
                    <a:ext uri="{A12FA001-AC4F-418D-AE19-62706E023703}">
                      <ahyp:hlinkClr xmlns:ahyp="http://schemas.microsoft.com/office/drawing/2018/hyperlinkcolor" val="tx"/>
                    </a:ext>
                  </a:extLst>
                </a:hlinkClick>
              </a:rPr>
              <a:t>Direktiv 90/270/EØF — EUs direktiv for dataskjermutstyr</a:t>
            </a:r>
          </a:p>
          <a:p>
            <a:pPr marL="742950" lvl="1" indent="-285750">
              <a:buFont typeface="Arial" panose="020B0604020202020204" pitchFamily="34" charset="0"/>
              <a:buChar char="•"/>
            </a:pPr>
            <a:r>
              <a:rPr lang="nb-NO" sz="1400" dirty="0">
                <a:solidFill>
                  <a:schemeClr val="tx2"/>
                </a:solidFill>
                <a:hlinkClick r:id="rId5"/>
              </a:rPr>
              <a:t>Direktiv 2009/104/EF — EUs arbeidsutstyrsdirektiv</a:t>
            </a:r>
          </a:p>
          <a:p>
            <a:pPr marL="742950" lvl="1" indent="-285750">
              <a:buFont typeface="Arial" panose="020B0604020202020204" pitchFamily="34" charset="0"/>
              <a:buChar char="•"/>
            </a:pPr>
            <a:r>
              <a:rPr lang="nb-NO" sz="1400" dirty="0">
                <a:solidFill>
                  <a:schemeClr val="tx2"/>
                </a:solidFill>
                <a:hlinkClick r:id="rId6"/>
              </a:rPr>
              <a:t>Direktiv 2006/42/EF — EUs nye maskindirektiv</a:t>
            </a:r>
          </a:p>
          <a:p>
            <a:pPr marL="742950" lvl="1" indent="-285750">
              <a:buFont typeface="Arial" panose="020B0604020202020204" pitchFamily="34" charset="0"/>
              <a:buChar char="•"/>
            </a:pPr>
            <a:r>
              <a:rPr lang="nb-NO" sz="1400" dirty="0">
                <a:solidFill>
                  <a:schemeClr val="tx2"/>
                </a:solidFill>
                <a:hlinkClick r:id="rId7"/>
              </a:rPr>
              <a:t>Direktiv 89/654/EØF – EUs direktiv om minimumskrav til sikkerhet og helse på arbeidsplassen</a:t>
            </a:r>
          </a:p>
          <a:p>
            <a:pPr marL="742950" lvl="1" indent="-285750">
              <a:buFont typeface="Arial" panose="020B0604020202020204" pitchFamily="34" charset="0"/>
              <a:buChar char="•"/>
            </a:pPr>
            <a:r>
              <a:rPr lang="nb-NO" sz="1400" dirty="0">
                <a:solidFill>
                  <a:schemeClr val="tx2"/>
                </a:solidFill>
                <a:hlinkClick r:id="rId6"/>
              </a:rPr>
              <a:t>Direktiv 2003/88/EF – EUs arbeidstidsdirektiv</a:t>
            </a:r>
          </a:p>
          <a:p>
            <a:pPr marL="742950" lvl="1" indent="-285750">
              <a:buFont typeface="Arial" panose="020B0604020202020204" pitchFamily="34" charset="0"/>
              <a:buChar char="•"/>
            </a:pPr>
            <a:r>
              <a:rPr lang="nb-NO" sz="1400" dirty="0">
                <a:solidFill>
                  <a:schemeClr val="tx2"/>
                </a:solidFill>
                <a:hlinkClick r:id="rId7"/>
              </a:rPr>
              <a:t>Direktiv 2002/14/EF – </a:t>
            </a:r>
            <a:r>
              <a:rPr lang="nb-NO" sz="1400" baseline="0" dirty="0">
                <a:solidFill>
                  <a:schemeClr val="tx2"/>
                </a:solidFill>
                <a:hlinkClick r:id="rId7"/>
              </a:rPr>
              <a:t>EUs direktiv om informasjon og konsultasjon</a:t>
            </a:r>
          </a:p>
          <a:p>
            <a:pPr marL="457200" lvl="1" indent="0">
              <a:buNone/>
            </a:pPr>
            <a:endParaRPr lang="en-GB" sz="1400" dirty="0">
              <a:solidFill>
                <a:schemeClr val="tx2"/>
              </a:solidFill>
            </a:endParaRPr>
          </a:p>
          <a:p>
            <a:r>
              <a:rPr lang="nb-NO" dirty="0"/>
              <a:t>En fullstendig oversikt over gjeldende HMS-regelverk er tilgjengelig på EU-</a:t>
            </a:r>
            <a:r>
              <a:rPr lang="nb-NO" dirty="0" err="1"/>
              <a:t>OSHAs</a:t>
            </a:r>
            <a:r>
              <a:rPr lang="nb-NO" dirty="0"/>
              <a:t> nettsted (</a:t>
            </a:r>
            <a:r>
              <a:rPr lang="nb-NO" dirty="0">
                <a:hlinkClick r:id="rId8"/>
              </a:rPr>
              <a:t>https://osha.europa.eu/no/safety-and-health-legislation</a:t>
            </a:r>
            <a:r>
              <a:rPr lang="nb-NO" dirty="0"/>
              <a:t>).</a:t>
            </a:r>
          </a:p>
          <a:p>
            <a:endParaRPr lang="en-US" dirty="0"/>
          </a:p>
          <a:p>
            <a:pPr marL="0" indent="0">
              <a:buNone/>
            </a:pPr>
            <a:r>
              <a:rPr lang="nb-NO" b="1" dirty="0"/>
              <a:t>Infografikk</a:t>
            </a:r>
          </a:p>
          <a:p>
            <a:pPr algn="just"/>
            <a:r>
              <a:rPr lang="nb-NO" dirty="0"/>
              <a:t>I den digitale tidsalderen, kan infografikk være et kraftig verktøy. De kan uttrykke komplisert informasjon på en klar, konsis og minneverdig måte, og de kan deles over Internett.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Europeisk uke</a:t>
            </a:r>
          </a:p>
          <a:p>
            <a:r>
              <a:rPr lang="nb-NO" dirty="0"/>
              <a:t>Den verdenskjente europeiske arbeidsmiljøuken arrangeres hvert år i oktober og er høydepunktet i kampanjekalenderen. Du kan engasjere deg i forskjellige arrangementer for bevisstgjøring som organiseres i EU og utenfor, for eksempel konkurranser, spesielle filmarrangementer, sosiale medier-arrangementer og konferanser.</a:t>
            </a:r>
          </a:p>
          <a:p>
            <a:endParaRPr lang="en-GB" dirty="0"/>
          </a:p>
          <a:p>
            <a:r>
              <a:rPr lang="nb-NO" b="1" dirty="0"/>
              <a:t>Kampanjepartnere</a:t>
            </a:r>
          </a:p>
          <a:p>
            <a:r>
              <a:rPr lang="nb-NO" dirty="0"/>
              <a:t>Kampanjenes suksess avhenger av sterke partnerskap mellom EU-OSHA og sentrale interessenter. Pan-europeiske og internasjonale organisasjoner som er opptatt av HMS kan bli </a:t>
            </a:r>
            <a:r>
              <a:rPr lang="nb-NO" u="sng" dirty="0"/>
              <a:t>offisielle kampanjepartnere</a:t>
            </a:r>
            <a:r>
              <a:rPr lang="nb-NO" dirty="0"/>
              <a:t>, noe som lar dem dra nytte av:</a:t>
            </a:r>
          </a:p>
          <a:p>
            <a:pPr marL="742950" lvl="1" indent="-285750">
              <a:buFont typeface="Arial,Sans-Serif"/>
              <a:buChar char="•"/>
            </a:pPr>
            <a:r>
              <a:rPr lang="nb-NO" dirty="0"/>
              <a:t>oppmerksomhet på EU-nivå og i mediene</a:t>
            </a:r>
          </a:p>
          <a:p>
            <a:pPr marL="742950" lvl="1" indent="-285750">
              <a:buFont typeface="Arial,Sans-Serif"/>
              <a:buChar char="•"/>
            </a:pPr>
            <a:r>
              <a:rPr lang="nb-NO" dirty="0"/>
              <a:t>muligheter for nettverksbygging og utveksling</a:t>
            </a:r>
          </a:p>
          <a:p>
            <a:pPr marL="742950" lvl="1" indent="-285750">
              <a:buFont typeface="Arial,Sans-Serif"/>
              <a:buChar char="•"/>
            </a:pPr>
            <a:r>
              <a:rPr lang="nb-NO" dirty="0"/>
              <a:t>deling av god praksis med andre kampanjepartnere</a:t>
            </a:r>
          </a:p>
          <a:p>
            <a:pPr marL="742950" lvl="1" indent="-285750">
              <a:buFont typeface="Arial,Sans-Serif"/>
              <a:buChar char="•"/>
            </a:pPr>
            <a:r>
              <a:rPr lang="nb-NO" dirty="0"/>
              <a:t>invitasjoner til EU-OSHA-arrangementer</a:t>
            </a:r>
          </a:p>
          <a:p>
            <a:pPr marL="742950" lvl="1" indent="-285750">
              <a:buFont typeface="Arial,Sans-Serif"/>
              <a:buChar char="•"/>
            </a:pPr>
            <a:r>
              <a:rPr lang="nb-NO" dirty="0"/>
              <a:t>en velkomstpakke</a:t>
            </a:r>
          </a:p>
          <a:p>
            <a:pPr marL="742950" lvl="1" indent="-285750">
              <a:buFont typeface="Arial,Sans-Serif"/>
              <a:buChar char="•"/>
            </a:pPr>
            <a:r>
              <a:rPr lang="nb-NO" dirty="0"/>
              <a:t>et partnersertifikat</a:t>
            </a:r>
          </a:p>
          <a:p>
            <a:pPr lvl="1"/>
            <a:endParaRPr lang="en-GB" dirty="0"/>
          </a:p>
          <a:p>
            <a:r>
              <a:rPr lang="nb-NO" b="1" dirty="0"/>
              <a:t>Priser for god praksis</a:t>
            </a:r>
          </a:p>
          <a:p>
            <a:r>
              <a:rPr lang="nb-NO" dirty="0"/>
              <a:t>Som en del av kampanjen retter «Prisene for god praksis» oppmerksomheten mot innovative tilnærminger til HMS-styring og anerkjenner vellykkede og bærekraftige initiativer for håndtering av risikoer knyttet til digitalisering og HMS. Organisasjoner i EUs medlemsstater, søkerland og potensielle søkerland samt landene som er medlem av Det europeiske frihandelsforbund (EFTA) er invitert til å sende inn bidrag som er relatert til håndtering av digitalisering og HMS på arbeidsplassen. Vinnerne vil bli kunngjort under en prisutdeling.</a:t>
            </a:r>
          </a:p>
          <a:p>
            <a:endParaRPr lang="en-GB" dirty="0"/>
          </a:p>
          <a:p>
            <a:r>
              <a:rPr lang="nb-NO" b="1" dirty="0"/>
              <a:t>Verktøysett for kampanje </a:t>
            </a:r>
          </a:p>
          <a:p>
            <a:r>
              <a:rPr lang="nb-NO" dirty="0"/>
              <a:t>Du kan få tilgang til vårt verktøysett for kampanjen for å hjelpe deg i gang med gjennomføring av din egen kampanje for å øke bevisstheten om hvordan digitalisering påvirker arbeidsmiljø og helse. Verktøysettet tilbyr en trinnvis veiledning i hvordan du planlegger og gjennomfører en vellykket kampanje og hvordan du kan få mest mulig ut av ressursene dine.</a:t>
            </a:r>
          </a:p>
          <a:p>
            <a:endParaRPr lang="en-GB" dirty="0"/>
          </a:p>
          <a:p>
            <a:r>
              <a:rPr lang="nb-NO" b="1" dirty="0"/>
              <a:t>Kampanjemateriell</a:t>
            </a:r>
          </a:p>
          <a:p>
            <a:r>
              <a:rPr lang="nb-NO" dirty="0"/>
              <a:t>Alt du trenger for å markedsføre og delta i kampanjen «Et sikkert og godt arbeidsmiljø i den digitale tidsalder» er tilgjengelig under kampanjemateriell. Et komplett spekter av ressurser er tilgjengelig for </a:t>
            </a:r>
            <a:r>
              <a:rPr lang="nb-NO" dirty="0" err="1"/>
              <a:t>nedlasting</a:t>
            </a:r>
            <a:r>
              <a:rPr lang="nb-NO" dirty="0"/>
              <a:t>, inkludert kampanjeveiledningen, kampanjebrosjyren og plakaten samt brosjyren for Prisene for god praksis.</a:t>
            </a:r>
          </a:p>
          <a:p>
            <a:endParaRPr lang="en-GB" dirty="0"/>
          </a:p>
          <a:p>
            <a:r>
              <a:rPr lang="nb-NO" b="1" dirty="0"/>
              <a:t>Materiale for sosiale medier</a:t>
            </a:r>
          </a:p>
          <a:p>
            <a:r>
              <a:rPr lang="nb-NO" dirty="0"/>
              <a:t>Benytt deg av det sosiale mediesettet – en samling av materiale for dine sosiale mediekontoer. Kom i gang ved å velge blant de bruksklare meldinger og tilhørende bilder og videoer.</a:t>
            </a:r>
          </a:p>
          <a:p>
            <a:endParaRPr lang="en-GB" dirty="0"/>
          </a:p>
          <a:p>
            <a:r>
              <a:rPr lang="nb-NO" b="1" dirty="0"/>
              <a:t>Arrangementer</a:t>
            </a:r>
          </a:p>
          <a:p>
            <a:r>
              <a:rPr lang="nb-NO" dirty="0"/>
              <a:t>Du kan se kommende arrangementer i forbindelse med kampanjen «Et sikkert og godt arbeidsmiljø i den digitale tidsalder». Du kan søke i arrangementene etter land og dato, og hver arrangement kan legges til i din egen kalender for å sikre at du ikke går glipp av den.</a:t>
            </a:r>
          </a:p>
          <a:p>
            <a:endParaRPr lang="en-GB" dirty="0"/>
          </a:p>
          <a:p>
            <a:r>
              <a:rPr lang="nb-NO" b="1" dirty="0"/>
              <a:t>Deltakerbevis </a:t>
            </a:r>
          </a:p>
          <a:p>
            <a:r>
              <a:rPr lang="nb-NO" dirty="0"/>
              <a:t>Du vil motta et deltakerbevis som anerkjennelse for innsatsen og bidraget i forbindelse med organiseringen av arrangementer og aktiviteter eller gjennomføringen av din egen kampanje for å støtte kampanjen for Et sikkert og godt arbeidsmiljø.</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 Det europeiske arbeidsmiljøorganet, 2023</a:t>
            </a:r>
          </a:p>
          <a:p>
            <a:r>
              <a:rPr lang="nb-NO"/>
              <a:t>Gjengivelse er tillatt med kildeangivelse.</a:t>
            </a:r>
          </a:p>
          <a:p>
            <a:r>
              <a:rPr lang="nb-NO"/>
              <a:t>For all bruk eller gjengivelse av bilder eller annet materiale som ikke er opphavsrettslig beskyttet av EU-OSHA, må tillatelse innhentes direkte fra rettighetshaveren.</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Kilde: EU-OSHA, «HMS-puls – Arbeidsmiljø og helse på arbeidsplasser etter pandemien», 2022 (</a:t>
            </a:r>
            <a:r>
              <a:rPr lang="nb-NO" dirty="0">
                <a:hlinkClick r:id="rId3"/>
              </a:rPr>
              <a:t>https://osha.europa.eu/no/facts-and-figures/osh-pulse-occupational-safety-and-health-post-pandemic-workplaces</a:t>
            </a:r>
            <a:r>
              <a:rPr lang="nb-NO" dirty="0"/>
              <a:t>).</a:t>
            </a:r>
          </a:p>
          <a:p>
            <a:endParaRPr lang="en-GB" dirty="0"/>
          </a:p>
          <a:p>
            <a:r>
              <a:rPr lang="nb-NO" dirty="0"/>
              <a:t>«Flash Eurobarometer – OSH Pulse»-undersøkelsen ble gjennomført på oppdrag fra EU-OSHA med formål om å få innsikt i statusen for arbeidsmiljø og helse (HMS) på arbeidsplasser etter pandemien.</a:t>
            </a:r>
          </a:p>
          <a:p>
            <a:r>
              <a:rPr lang="nb-NO" dirty="0"/>
              <a:t>Et representativt utvalg av mer enn 27 000 arbeidstakere fra alle EU-land, samt Island og Norge, ble intervjuet i april og mai 2022. De ble spurt om psykiske og fysiske helsebelastninger de står overfor og viktigheten av arbeidsmiljøtiltak på arbeidsplassene deres.</a:t>
            </a:r>
          </a:p>
          <a:p>
            <a:r>
              <a:rPr lang="nb-NO" dirty="0"/>
              <a:t>Undersøkelsen spurte også om arbeidsrelatert bruk av digitale teknologier og deres innvirkning på arbeidstakernes velvære.</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nb-NO"/>
              <a:t>Kilde: EU-OSHA, «HMS-puls – Arbeidsmiljø og helse på arbeidsplasser etter pandemien», 2022 (</a:t>
            </a:r>
            <a:r>
              <a:rPr lang="nb-NO">
                <a:hlinkClick r:id="rId3"/>
              </a:rPr>
              <a:t>https://osha.europa.eu/no/facts-and-figures/osh-pulse-occupational-safety-and-health-post-pandemic-workplaces</a:t>
            </a:r>
            <a:r>
              <a:rPr lang="nb-NO"/>
              <a:t>).</a:t>
            </a:r>
          </a:p>
          <a:p>
            <a:pPr>
              <a:defRPr/>
            </a:pPr>
            <a:endParaRPr lang="en-GB" dirty="0"/>
          </a:p>
          <a:p>
            <a:pPr>
              <a:defRPr/>
            </a:pPr>
            <a:r>
              <a:rPr lang="nb-NO"/>
              <a:t>«Flash Eurobarometer – OSH Pulse»-undersøkelsen ble gjennomført på oppdrag fra EU-OSHA med formål om å få innsikt i statusen for arbeidsmiljø og helse (HMS) på arbeidsplasser etter pandemien.</a:t>
            </a:r>
          </a:p>
          <a:p>
            <a:pPr>
              <a:defRPr/>
            </a:pPr>
            <a:r>
              <a:rPr lang="nb-NO"/>
              <a:t>Et representativt utvalg av mer enn 27 000 arbeidstakere fra alle EU-land, samt Island og Norge, ble intervjuet i april og mai 2022. De ble spurt om psykiske og fysiske helsebelastninger de står overfor og viktigheten av arbeidsmiljøtiltak på arbeidsplassene deres.</a:t>
            </a:r>
          </a:p>
          <a:p>
            <a:pPr>
              <a:defRPr/>
            </a:pPr>
            <a:r>
              <a:rPr lang="nb-NO"/>
              <a:t>Undersøkelsen spurte også om arbeidsrelatert bruk av digitale teknologier og deres innvirkning på arbeidstakernes velvære.</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nb-NO"/>
              <a:t>Kilde: EU-OSHA, «HMS-puls – Arbeidsmiljø og helse på arbeidsplasser etter pandemien», 2022 (</a:t>
            </a:r>
            <a:r>
              <a:rPr lang="nb-NO">
                <a:hlinkClick r:id="rId3"/>
              </a:rPr>
              <a:t>https://osha.europa.eu/no/facts-and-figures/osh-pulse-occupational-safety-and-health-post-pandemic-workplaces</a:t>
            </a:r>
            <a:r>
              <a:rPr lang="nb-NO"/>
              <a:t>).</a:t>
            </a:r>
          </a:p>
          <a:p>
            <a:pPr>
              <a:defRPr/>
            </a:pPr>
            <a:endParaRPr lang="it-IT" dirty="0"/>
          </a:p>
          <a:p>
            <a:pPr marL="0" marR="0" indent="0" algn="l" defTabSz="914400">
              <a:lnSpc>
                <a:spcPct val="100000"/>
              </a:lnSpc>
              <a:spcBef>
                <a:spcPts val="0"/>
              </a:spcBef>
              <a:spcAft>
                <a:spcPts val="0"/>
              </a:spcAft>
              <a:buClrTx/>
              <a:buSzTx/>
              <a:buFontTx/>
              <a:buNone/>
              <a:tabLst/>
              <a:defRPr/>
            </a:pPr>
            <a:r>
              <a:rPr lang="nb-NO"/>
              <a:t>Kilde: </a:t>
            </a:r>
            <a:r>
              <a:rPr lang="nb-NO" sz="1200">
                <a:solidFill>
                  <a:schemeClr val="tx1"/>
                </a:solidFill>
                <a:effectLst/>
                <a:latin typeface="+mn-lt"/>
                <a:ea typeface="+mn-ea"/>
                <a:cs typeface="+mn-cs"/>
              </a:rPr>
              <a:t>EU-OSHA, «Den tredje europeiske bedriftsundersøkelsen om nye og framvoksende risikoer» (ESENER 3), 2019. Tilgjengelig på: </a:t>
            </a:r>
            <a:r>
              <a:rPr lang="nb-NO" sz="1200" u="sng">
                <a:solidFill>
                  <a:schemeClr val="tx1"/>
                </a:solidFill>
                <a:effectLst/>
                <a:latin typeface="+mn-lt"/>
                <a:ea typeface="+mn-ea"/>
                <a:cs typeface="+mn-cs"/>
                <a:hlinkClick r:id="rId4"/>
              </a:rPr>
              <a:t>https://osha.europa.eu/no/publications/home-based-teleworking-and-preventive-occupational-safety-and-health-measures-european-workplaces-evidence-esener-3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a:t>Kilde: </a:t>
            </a:r>
            <a:r>
              <a:rPr lang="nb-NO" sz="1200">
                <a:solidFill>
                  <a:schemeClr val="tx1"/>
                </a:solidFill>
                <a:effectLst/>
                <a:latin typeface="+mn-lt"/>
                <a:ea typeface="+mn-ea"/>
                <a:cs typeface="+mn-cs"/>
              </a:rPr>
              <a:t>EU-OSHA, «Den tredje europeiske bedriftsundersøkelsen om nye og framvoksende risikoer» (ESENER 3), 2019. Tilgjengelig på: </a:t>
            </a:r>
            <a:r>
              <a:rPr lang="nb-NO" sz="1200" u="sng">
                <a:solidFill>
                  <a:schemeClr val="tx1"/>
                </a:solidFill>
                <a:effectLst/>
                <a:latin typeface="+mn-lt"/>
                <a:ea typeface="+mn-ea"/>
                <a:cs typeface="+mn-cs"/>
                <a:hlinkClick r:id="rId3"/>
              </a:rPr>
              <a:t>https://osha.europa.eu/no/publications/third-european-survey-enterprises-new-and-emerging-risks-esener-3/view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nb-NO" dirty="0">
                <a:effectLst/>
              </a:rPr>
              <a:t>Kilde:</a:t>
            </a:r>
            <a:r>
              <a:rPr lang="nb-NO" dirty="0"/>
              <a:t> EU-OSHA, «Den tredje europeiske bedriftsundersøkelsen om nye og framvoksende risikoer» (ESENER 3), 2019. Tilgjengelig på: </a:t>
            </a:r>
            <a:r>
              <a:rPr lang="nb-NO" u="sng" dirty="0"/>
              <a:t>https://osha.europa.eu/no/publications/home-based-teleworking-and-preventive-occupational-safety-and-health-measures-european-workplaces-evidence-esener-3</a:t>
            </a:r>
          </a:p>
          <a:p>
            <a:endParaRPr lang="en-US" dirty="0"/>
          </a:p>
          <a:p>
            <a:r>
              <a:rPr lang="nb-NO" dirty="0">
                <a:latin typeface="Arial"/>
                <a:ea typeface="SimSun"/>
                <a:cs typeface="Arial"/>
              </a:rPr>
              <a:t>Vektede</a:t>
            </a:r>
            <a:r>
              <a:rPr lang="nb-NO" sz="1200" dirty="0">
                <a:effectLst/>
                <a:latin typeface="Arial"/>
                <a:ea typeface="SimSun"/>
                <a:cs typeface="Arial"/>
              </a:rPr>
              <a:t> data (vekt: </a:t>
            </a:r>
            <a:r>
              <a:rPr lang="nb-NO" sz="1200" dirty="0" err="1">
                <a:effectLst/>
                <a:latin typeface="Arial"/>
                <a:ea typeface="SimSun"/>
                <a:cs typeface="Arial"/>
              </a:rPr>
              <a:t>estex</a:t>
            </a:r>
            <a:r>
              <a:rPr lang="nb-NO" sz="1200" dirty="0">
                <a:effectLst/>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dirty="0">
                <a:solidFill>
                  <a:schemeClr val="tx1"/>
                </a:solidFill>
                <a:effectLst/>
                <a:latin typeface="+mn-lt"/>
                <a:ea typeface="+mn-ea"/>
                <a:cs typeface="+mn-cs"/>
              </a:rPr>
              <a:t>Kampanjen «Et godt og trygt arbeidsmiljø i et digitalt arbeidsliv» er organisert i fem prioriteringsområder, som fremmes via spesielle kommunikasjons- og promoteringspakker fordelt over hele kampanjeperioden. Hvert område tar for seg et spesifikt emne relatert til digitalisering og HMS. En rekke materialer, inkludert rapporter, informasjonsark, infografikker og case-studier, vil</a:t>
            </a:r>
            <a:r>
              <a:rPr lang="nb-NO" sz="1200" i="1" baseline="0" dirty="0">
                <a:solidFill>
                  <a:schemeClr val="tx1"/>
                </a:solidFill>
                <a:effectLst/>
                <a:latin typeface="+mn-lt"/>
                <a:ea typeface="+mn-ea"/>
                <a:cs typeface="+mn-cs"/>
              </a:rPr>
              <a:t> bli</a:t>
            </a:r>
            <a:r>
              <a:rPr lang="nb-NO" sz="1200" i="1" dirty="0">
                <a:solidFill>
                  <a:schemeClr val="tx1"/>
                </a:solidFill>
                <a:effectLst/>
                <a:latin typeface="+mn-lt"/>
                <a:ea typeface="+mn-ea"/>
                <a:cs typeface="+mn-cs"/>
              </a:rPr>
              <a:t> utgitt hver tredje eller fjerde måned for å opprettholde kampanjens </a:t>
            </a:r>
            <a:r>
              <a:rPr lang="nb-NO" sz="1200" i="1" dirty="0" err="1">
                <a:solidFill>
                  <a:schemeClr val="tx1"/>
                </a:solidFill>
                <a:effectLst/>
                <a:latin typeface="+mn-lt"/>
                <a:ea typeface="+mn-ea"/>
                <a:cs typeface="+mn-cs"/>
              </a:rPr>
              <a:t>momentum</a:t>
            </a:r>
            <a:r>
              <a:rPr lang="nb-NO" sz="1200" i="1"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dirty="0">
                <a:solidFill>
                  <a:schemeClr val="tx1"/>
                </a:solidFill>
                <a:effectLst/>
                <a:latin typeface="+mn-lt"/>
                <a:ea typeface="+mn-ea"/>
                <a:cs typeface="+mn-cs"/>
              </a:rPr>
              <a:t>En annen prioritet i 2023-25-kampanjen er å vurdere virkningen av digitalisering på mangfoldet i arbeidsstyrken og på spesielt utsatte arbeidstakergrupper og kjønnsdimensjonen. Den vil også fokusere på personer som er ansatt med fleksible arbeidsordninger, arbeider borte fra arbeidsgiverens lokaler, er i kontakt med eller besøker kunder eller arbeider i desentraliserte lokaler (f.eks. fjernarbeidere, plattformarbeidere).</a:t>
            </a:r>
          </a:p>
          <a:p>
            <a:endParaRPr lang="es-ES" sz="1400" b="0" i="1"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1" dirty="0"/>
              <a:t>Digitalt</a:t>
            </a:r>
            <a:r>
              <a:rPr lang="nb-NO" sz="1400" b="1" baseline="0" dirty="0"/>
              <a:t> plattformarbeid: </a:t>
            </a:r>
            <a:r>
              <a:rPr lang="nb-NO" sz="1400" dirty="0">
                <a:solidFill>
                  <a:schemeClr val="tx1"/>
                </a:solidFill>
                <a:effectLst/>
                <a:latin typeface="+mn-lt"/>
                <a:ea typeface="+mn-ea"/>
                <a:cs typeface="+mn-cs"/>
              </a:rPr>
              <a:t>betalt arbeid som tilbys gjennom, på eller formidles av en nettbasert plattform</a:t>
            </a:r>
          </a:p>
          <a:p>
            <a:endParaRPr lang="en-US" sz="1400" b="1" dirty="0"/>
          </a:p>
          <a:p>
            <a:r>
              <a:rPr lang="nb-NO" sz="1400" b="1" baseline="0" dirty="0"/>
              <a:t>Automatisering av oppgaver: </a:t>
            </a:r>
            <a:r>
              <a:rPr lang="nb-NO" sz="1400" dirty="0">
                <a:solidFill>
                  <a:schemeClr val="tx1"/>
                </a:solidFill>
                <a:effectLst/>
                <a:latin typeface="+mn-lt"/>
                <a:ea typeface="+mn-ea"/>
                <a:cs typeface="+mn-cs"/>
              </a:rPr>
              <a:t>KI-baserte systemer, enten legemliggjort (robotikk) eller ikke legemliggjorte (smarte applikasjoner) som er i stand til å utføre – med en viss grad av autonomi – enten fysiske eller kognitive oppgaver for å oppnå spesifikke mål</a:t>
            </a:r>
          </a:p>
          <a:p>
            <a:endParaRPr lang="en-US" sz="1400" b="1" dirty="0"/>
          </a:p>
          <a:p>
            <a:r>
              <a:rPr lang="nb-NO" sz="1400" b="1" dirty="0"/>
              <a:t>Fjern- og hybridarbeid:</a:t>
            </a:r>
            <a:r>
              <a:rPr lang="nb-NO" sz="1400" dirty="0">
                <a:solidFill>
                  <a:schemeClr val="tx1"/>
                </a:solidFill>
                <a:effectLst/>
                <a:latin typeface="+mn-lt"/>
                <a:ea typeface="+mn-ea"/>
                <a:cs typeface="+mn-cs"/>
              </a:rPr>
              <a:t> enhver type arbeidsordning som involverer bruk av digitale teknologier (f.eks. personlige datamaskiner, smarttelefoner, bærbare datamaskiner, programvarepakker og Internett) for å jobbe hjemmefra eller – mer generelt – borte fra arbeidsgiverens lokaler eller på et fast sted </a:t>
            </a:r>
          </a:p>
          <a:p>
            <a:endParaRPr lang="en-US" sz="1400" dirty="0"/>
          </a:p>
          <a:p>
            <a:r>
              <a:rPr lang="nb-NO" sz="1400" b="1" baseline="0" dirty="0"/>
              <a:t>KI-basert personalstyring: </a:t>
            </a:r>
            <a:r>
              <a:rPr lang="nb-NO" sz="1400" dirty="0">
                <a:solidFill>
                  <a:schemeClr val="tx1"/>
                </a:solidFill>
                <a:effectLst/>
                <a:latin typeface="+mn-lt"/>
                <a:ea typeface="+mn-ea"/>
                <a:cs typeface="+mn-cs"/>
              </a:rPr>
              <a:t>styringssystemer og -verktøy som samler inn sanntidsdata om arbeidstakernes atferd fra ulike kilder for å informere ledelsen og støtte automatiserte eller halvautomatiserte beslutninger basert på algoritmer eller mer avanserte former for KI</a:t>
            </a:r>
          </a:p>
          <a:p>
            <a:endParaRPr lang="en-GB" sz="1400" b="1" noProof="0" dirty="0"/>
          </a:p>
          <a:p>
            <a:r>
              <a:rPr lang="nb-NO" sz="1400" b="1" dirty="0"/>
              <a:t>Smarte digitale systemer: </a:t>
            </a:r>
            <a:r>
              <a:rPr lang="nb-NO" sz="1400" dirty="0">
                <a:solidFill>
                  <a:schemeClr val="tx1"/>
                </a:solidFill>
                <a:effectLst/>
                <a:latin typeface="+mn-lt"/>
                <a:ea typeface="+mn-ea"/>
                <a:cs typeface="+mn-cs"/>
              </a:rPr>
              <a:t>intelligente programmer som bruker KI, bærbart utstyr, høyhastighets trådløse nettverk, i kombinasjon med sensorteknologi (f.eks.</a:t>
            </a:r>
            <a:r>
              <a:rPr lang="nb-NO" sz="1400" baseline="0" dirty="0">
                <a:solidFill>
                  <a:schemeClr val="tx1"/>
                </a:solidFill>
                <a:effectLst/>
                <a:latin typeface="+mn-lt"/>
                <a:ea typeface="+mn-ea"/>
                <a:cs typeface="+mn-cs"/>
              </a:rPr>
              <a:t> bærbare enheter)</a:t>
            </a:r>
          </a:p>
          <a:p>
            <a:endParaRPr lang="en-US" sz="1400" dirty="0"/>
          </a:p>
          <a:p>
            <a:endParaRPr lang="en-US" sz="1400" dirty="0"/>
          </a:p>
          <a:p>
            <a:endParaRPr lang="en-GB"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dirty="0">
              <a:solidFill>
                <a:schemeClr val="accent1"/>
              </a:solidFill>
            </a:endParaRPr>
          </a:p>
          <a:p>
            <a:endParaRPr lang="en-GB" sz="1500" b="1" noProof="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nb-NO" sz="675"/>
              <a:t>Arbeidsmiljøet angår alle. Bra for både deg og din bedrift.</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A2DDEB9F-2C01-4CA2-9832-DDC783B78AF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74847"/>
            <a:ext cx="1271080" cy="325017"/>
          </a:xfrm>
          <a:prstGeom prst="rect">
            <a:avLst/>
          </a:prstGeom>
        </p:spPr>
      </p:pic>
      <p:pic>
        <p:nvPicPr>
          <p:cNvPr id="8" name="Picture 7" descr="A blue and white logo&#10;&#10;Description automatically generated">
            <a:extLst>
              <a:ext uri="{FF2B5EF4-FFF2-40B4-BE49-F238E27FC236}">
                <a16:creationId xmlns:a16="http://schemas.microsoft.com/office/drawing/2014/main" id="{A8AC4D3F-1613-4358-8526-E585B86CA04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31002" y="4144421"/>
            <a:ext cx="465398" cy="574170"/>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nb-NO" sz="675"/>
              <a:t>Arbeidsmiljøet angår alle. Bra for både deg og din bedrift.</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nb-NO">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nb-NO">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nb-NO">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nb-NO">
                <a:solidFill>
                  <a:schemeClr val="tx2"/>
                </a:solidFill>
                <a:ea typeface="+mj-ea"/>
                <a:cs typeface="Trebuchet MS"/>
              </a:rPr>
              <a:t>Det europeiske arbeidsmiljøorganet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nb-NO">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nb-NO" sz="2400" b="1">
                <a:solidFill>
                  <a:schemeClr val="tx2"/>
                </a:solidFill>
                <a:ea typeface="+mj-ea"/>
              </a:rPr>
              <a:t>TUSEN TAKK!</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nb-NO"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Blue text on a black background&#10;&#10;Description automatically generated">
            <a:extLst>
              <a:ext uri="{FF2B5EF4-FFF2-40B4-BE49-F238E27FC236}">
                <a16:creationId xmlns:a16="http://schemas.microsoft.com/office/drawing/2014/main" id="{5A616D15-74A6-4674-8875-90A36B0B588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648717"/>
            <a:ext cx="1271080" cy="325017"/>
          </a:xfrm>
          <a:prstGeom prst="rect">
            <a:avLst/>
          </a:prstGeom>
        </p:spPr>
      </p:pic>
      <p:pic>
        <p:nvPicPr>
          <p:cNvPr id="15" name="Picture 14" descr="A blue and white logo&#10;&#10;Description automatically generated">
            <a:extLst>
              <a:ext uri="{FF2B5EF4-FFF2-40B4-BE49-F238E27FC236}">
                <a16:creationId xmlns:a16="http://schemas.microsoft.com/office/drawing/2014/main" id="{AFA32491-C31B-445E-A3B6-3867A39EFA6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32923" y="4440713"/>
            <a:ext cx="465398" cy="574170"/>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19.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no/about-topic/priority-area/smart-digital-systems" TargetMode="External"/><Relationship Id="rId7" Type="http://schemas.openxmlformats.org/officeDocument/2006/relationships/hyperlink" Target="https://healthy-workplaces.osha.europa.eu/no/about-topic/priority-area/digital-platform-work" TargetMode="External"/><Relationship Id="rId12" Type="http://schemas.openxmlformats.org/officeDocument/2006/relationships/image" Target="../media/image18.png"/><Relationship Id="rId17" Type="http://schemas.openxmlformats.org/officeDocument/2006/relationships/hyperlink" Target="https://healthy-workplaces.osha.europa.eu/no/about-topic/priority-area/remote-and-hybrid-work" TargetMode="External"/><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7.png"/><Relationship Id="rId5" Type="http://schemas.openxmlformats.org/officeDocument/2006/relationships/hyperlink" Target="https://healthy-workplaces.osha.europa.eu/no/about-topic/priority-area/worker-management-through-ai" TargetMode="External"/><Relationship Id="rId15" Type="http://schemas.openxmlformats.org/officeDocument/2006/relationships/image" Target="../media/image21.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no/about-topic/priority-area/automation-tasks"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a.eu/european-union/about-eu/institutions-bodies_en" TargetMode="External"/><Relationship Id="rId3" Type="http://schemas.openxmlformats.org/officeDocument/2006/relationships/image" Target="../media/image29.png"/><Relationship Id="rId7" Type="http://schemas.openxmlformats.org/officeDocument/2006/relationships/hyperlink" Target="https://healthy-workplaces.osha.europa.eu/no/campaign-partners/campaign-media-partners" TargetMode="External"/><Relationship Id="rId12"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healthy-workplaces.osha.europa.eu/no/campaign-partners/enterprise-europe-network" TargetMode="External"/><Relationship Id="rId11" Type="http://schemas.openxmlformats.org/officeDocument/2006/relationships/hyperlink" Target="https://osha.europa.eu/no/themes/mainstreaming-osh-education/oshvet-project-osh-vocational-education-and-training" TargetMode="External"/><Relationship Id="rId5" Type="http://schemas.openxmlformats.org/officeDocument/2006/relationships/hyperlink" Target="https://eur-lex.europa.eu/summary/glossary/social_partners.html" TargetMode="External"/><Relationship Id="rId10" Type="http://schemas.openxmlformats.org/officeDocument/2006/relationships/hyperlink" Target="https://europa.eu/european-union/about-eu/agencies/decentralised-agencies_en" TargetMode="External"/><Relationship Id="rId4" Type="http://schemas.openxmlformats.org/officeDocument/2006/relationships/hyperlink" Target="https://healthy-workplaces.osha.europa.eu/no/campaign-partners/official-campaign-partners" TargetMode="External"/><Relationship Id="rId9" Type="http://schemas.openxmlformats.org/officeDocument/2006/relationships/hyperlink" Target="https://healthy-workplaces.osha.europa.eu/no/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osha.europa.eu/no/tools-and-publications/oshwiki" TargetMode="External"/><Relationship Id="rId13" Type="http://schemas.openxmlformats.org/officeDocument/2006/relationships/hyperlink" Target="https://healthy-workplaces.osha.europa.eu/no/tools-and-publications/legislation" TargetMode="External"/><Relationship Id="rId18" Type="http://schemas.openxmlformats.org/officeDocument/2006/relationships/image" Target="../media/image33.png"/><Relationship Id="rId26" Type="http://schemas.openxmlformats.org/officeDocument/2006/relationships/image" Target="../media/image40.png"/><Relationship Id="rId3" Type="http://schemas.openxmlformats.org/officeDocument/2006/relationships/hyperlink" Target="https://healthy-workplaces.osha.europa.eu/no/tools-and-publications/publications" TargetMode="External"/><Relationship Id="rId21" Type="http://schemas.openxmlformats.org/officeDocument/2006/relationships/image" Target="../media/image36.png"/><Relationship Id="rId7" Type="http://schemas.openxmlformats.org/officeDocument/2006/relationships/hyperlink" Target="https://healthy-workplaces.osha.europa.eu/en/tools-and-publications/napo-films" TargetMode="External"/><Relationship Id="rId12" Type="http://schemas.openxmlformats.org/officeDocument/2006/relationships/hyperlink" Target="https://healthy-workplaces.osha.europa.eu/no/tools-and-publications/case-studies" TargetMode="External"/><Relationship Id="rId17" Type="http://schemas.openxmlformats.org/officeDocument/2006/relationships/image" Target="../media/image27.png"/><Relationship Id="rId25" Type="http://schemas.openxmlformats.org/officeDocument/2006/relationships/image" Target="../media/image39.png"/><Relationship Id="rId2" Type="http://schemas.openxmlformats.org/officeDocument/2006/relationships/notesSlide" Target="../notesSlides/notesSlide20.xml"/><Relationship Id="rId16"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healthy-workplaces.osha.europa.eu/no/tools-and-publications/napo-films" TargetMode="External"/><Relationship Id="rId11" Type="http://schemas.openxmlformats.org/officeDocument/2006/relationships/hyperlink" Target="https://healthy-workplaces.osha.europa.eu/no/tools-and-publications/social-media-kit" TargetMode="External"/><Relationship Id="rId24" Type="http://schemas.openxmlformats.org/officeDocument/2006/relationships/image" Target="../media/image38.png"/><Relationship Id="rId5" Type="http://schemas.openxmlformats.org/officeDocument/2006/relationships/hyperlink" Target="https://healthy-workplaces.osha.europa.eu/no/tools-and-publications/campaign-toolkit" TargetMode="External"/><Relationship Id="rId15" Type="http://schemas.openxmlformats.org/officeDocument/2006/relationships/image" Target="../media/image31.png"/><Relationship Id="rId23" Type="http://schemas.openxmlformats.org/officeDocument/2006/relationships/image" Target="../media/image37.emf"/><Relationship Id="rId10" Type="http://schemas.openxmlformats.org/officeDocument/2006/relationships/image" Target="../media/image30.png"/><Relationship Id="rId19" Type="http://schemas.openxmlformats.org/officeDocument/2006/relationships/image" Target="../media/image34.png"/><Relationship Id="rId4" Type="http://schemas.openxmlformats.org/officeDocument/2006/relationships/hyperlink" Target="https://healthy-workplaces.osha.europa.eu/no/tools-and-publications/campaign-materials" TargetMode="External"/><Relationship Id="rId9" Type="http://schemas.openxmlformats.org/officeDocument/2006/relationships/hyperlink" Target="https://healthy-workplaces.eu/no/tools-and-publications/oshwiki" TargetMode="External"/><Relationship Id="rId14" Type="http://schemas.openxmlformats.org/officeDocument/2006/relationships/hyperlink" Target="https://healthy-workplaces.eu/no/tools-and-publications/legislation" TargetMode="External"/><Relationship Id="rId22" Type="http://schemas.openxmlformats.org/officeDocument/2006/relationships/hyperlink" Target="https://healthy-workplaces.osha.europa.eu/no/tools-and-publications/infographic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no/get-involved" TargetMode="External"/><Relationship Id="rId13" Type="http://schemas.openxmlformats.org/officeDocument/2006/relationships/image" Target="../media/image27.png"/><Relationship Id="rId18" Type="http://schemas.openxmlformats.org/officeDocument/2006/relationships/image" Target="../media/image39.png"/><Relationship Id="rId3" Type="http://schemas.openxmlformats.org/officeDocument/2006/relationships/hyperlink" Target="https://healthy-workplaces.osha.europa.eu/no/get-involved/european-week" TargetMode="External"/><Relationship Id="rId7" Type="http://schemas.openxmlformats.org/officeDocument/2006/relationships/hyperlink" Target="https://healthy-workplaces.osha.europa.eu/no/media-centre/events" TargetMode="External"/><Relationship Id="rId12" Type="http://schemas.openxmlformats.org/officeDocument/2006/relationships/image" Target="../media/image32.png"/><Relationship Id="rId17" Type="http://schemas.openxmlformats.org/officeDocument/2006/relationships/image" Target="../media/image43.png"/><Relationship Id="rId2" Type="http://schemas.openxmlformats.org/officeDocument/2006/relationships/notesSlide" Target="../notesSlides/notesSlide21.xml"/><Relationship Id="rId16" Type="http://schemas.openxmlformats.org/officeDocument/2006/relationships/hyperlink" Target="https://healthy-workplaces.eu/en/get-involved/european-week" TargetMode="External"/><Relationship Id="rId1" Type="http://schemas.openxmlformats.org/officeDocument/2006/relationships/slideLayout" Target="../slideLayouts/slideLayout2.xml"/><Relationship Id="rId6" Type="http://schemas.openxmlformats.org/officeDocument/2006/relationships/hyperlink" Target="https://healthy-workplaces.osha.europa.eu/no/tools-and-publications/campaign-materials" TargetMode="External"/><Relationship Id="rId11" Type="http://schemas.openxmlformats.org/officeDocument/2006/relationships/image" Target="../media/image34.png"/><Relationship Id="rId5" Type="http://schemas.openxmlformats.org/officeDocument/2006/relationships/hyperlink" Target="https://healthy-workplaces.osha.europa.eu/no/tools-and-publications/campaign-toolkit" TargetMode="External"/><Relationship Id="rId15" Type="http://schemas.openxmlformats.org/officeDocument/2006/relationships/image" Target="../media/image42.png"/><Relationship Id="rId10" Type="http://schemas.openxmlformats.org/officeDocument/2006/relationships/image" Target="../media/image33.png"/><Relationship Id="rId19" Type="http://schemas.openxmlformats.org/officeDocument/2006/relationships/image" Target="../media/image44.png"/><Relationship Id="rId4" Type="http://schemas.openxmlformats.org/officeDocument/2006/relationships/hyperlink" Target="https://healthy-workplaces.osha.europa.eu/no/get-involved/become-campaign-partner" TargetMode="External"/><Relationship Id="rId9" Type="http://schemas.openxmlformats.org/officeDocument/2006/relationships/hyperlink" Target="https://healthy-workplaces.osha.europa.eu/no/tools-and-publications/social-media-kit" TargetMode="External"/><Relationship Id="rId1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hyperlink" Target="http://www.youtube.com/user/EUOSHA" TargetMode="External"/><Relationship Id="rId3" Type="http://schemas.openxmlformats.org/officeDocument/2006/relationships/image" Target="../media/image45.jpeg"/><Relationship Id="rId7" Type="http://schemas.openxmlformats.org/officeDocument/2006/relationships/hyperlink" Target="https://healthy-workplaces.osha.europa.eu/no/campaign-partners/national-focal-points" TargetMode="External"/><Relationship Id="rId12" Type="http://schemas.openxmlformats.org/officeDocument/2006/relationships/image" Target="../media/image48.png"/><Relationship Id="rId2" Type="http://schemas.openxmlformats.org/officeDocument/2006/relationships/notesSlide" Target="../notesSlides/notesSlide22.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hyperlink" Target="https://healthy-workplaces.osha.europa.eu/no/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7.png"/><Relationship Id="rId4" Type="http://schemas.openxmlformats.org/officeDocument/2006/relationships/hyperlink" Target="https://healthy-workplaces.osha.europa.eu/no" TargetMode="External"/><Relationship Id="rId9" Type="http://schemas.openxmlformats.org/officeDocument/2006/relationships/hyperlink" Target="http://twitter.com/eu_osha" TargetMode="External"/><Relationship Id="rId1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49999" y="2673000"/>
            <a:ext cx="7817385" cy="1107996"/>
          </a:xfrm>
        </p:spPr>
        <p:txBody>
          <a:bodyPr wrap="square">
            <a:spAutoFit/>
          </a:bodyPr>
          <a:lstStyle/>
          <a:p>
            <a:r>
              <a:rPr lang="nb-NO" sz="2400" dirty="0"/>
              <a:t>Et sikkert og godt arbeidsmiljø 2023-25</a:t>
            </a:r>
            <a:br>
              <a:rPr lang="nb-NO" sz="2400" dirty="0"/>
            </a:br>
            <a:r>
              <a:rPr lang="nb-NO" sz="2400" dirty="0"/>
              <a:t>Godt og trygt arbeidsmiljø i et digitalt arbeidsliv</a:t>
            </a:r>
            <a:br>
              <a:rPr lang="nb-NO" sz="2400" dirty="0"/>
            </a:br>
            <a:endParaRPr lang="nb-NO" sz="2400" dirty="0"/>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0697" y="849679"/>
            <a:ext cx="7560643" cy="2369367"/>
          </a:xfrm>
        </p:spPr>
        <p:txBody>
          <a:bodyPr lIns="0" tIns="0" rIns="0" bIns="0">
            <a:spAutoFit/>
          </a:bodyPr>
          <a:lstStyle/>
          <a:p>
            <a:pPr marR="0" lvl="0">
              <a:lnSpc>
                <a:spcPct val="115000"/>
              </a:lnSpc>
              <a:spcBef>
                <a:spcPts val="0"/>
              </a:spcBef>
              <a:spcAft>
                <a:spcPts val="200"/>
              </a:spcAft>
              <a:tabLst>
                <a:tab pos="457200" algn="l"/>
              </a:tabLst>
            </a:pPr>
            <a:r>
              <a:rPr lang="nb-NO" sz="1600" dirty="0">
                <a:solidFill>
                  <a:srgbClr val="003399"/>
                </a:solidFill>
              </a:rPr>
              <a:t>Kampanjen har som mål å:</a:t>
            </a:r>
          </a:p>
          <a:p>
            <a:pPr marL="342900" indent="-342900">
              <a:lnSpc>
                <a:spcPct val="115000"/>
              </a:lnSpc>
              <a:spcBef>
                <a:spcPts val="0"/>
              </a:spcBef>
              <a:spcAft>
                <a:spcPts val="200"/>
              </a:spcAft>
              <a:buFont typeface="Symbol" panose="05050102010706020507" pitchFamily="18" charset="2"/>
              <a:buChar char=""/>
              <a:tabLst>
                <a:tab pos="457200" algn="l"/>
              </a:tabLst>
            </a:pPr>
            <a:r>
              <a:rPr lang="nb-NO" sz="1600" dirty="0">
                <a:solidFill>
                  <a:schemeClr val="accent1"/>
                </a:solidFill>
                <a:latin typeface="Arial" panose="020B0604020202020204" pitchFamily="34" charset="0"/>
                <a:ea typeface="Arial" panose="020B0604020202020204" pitchFamily="34" charset="0"/>
                <a:cs typeface="Arial" panose="020B0604020202020204" pitchFamily="34" charset="0"/>
              </a:rPr>
              <a:t>Øke kunnskapen om trygg og produktiv bruk av digitale teknologier i alle sektorer</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b-NO" sz="1600" dirty="0">
                <a:solidFill>
                  <a:schemeClr val="accent1"/>
                </a:solidFill>
                <a:latin typeface="Arial" panose="020B0604020202020204" pitchFamily="34" charset="0"/>
                <a:ea typeface="Arial" panose="020B0604020202020204" pitchFamily="34" charset="0"/>
                <a:cs typeface="Arial" panose="020B0604020202020204" pitchFamily="34" charset="0"/>
              </a:rPr>
              <a:t>Øke bevisstheten om digitalisering og dets konsekvenser for HMS</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b-NO" sz="1600" dirty="0">
                <a:solidFill>
                  <a:schemeClr val="accent1"/>
                </a:solidFill>
                <a:latin typeface="Arial" panose="020B0604020202020204" pitchFamily="34" charset="0"/>
                <a:ea typeface="Arial" panose="020B0604020202020204" pitchFamily="34" charset="0"/>
                <a:cs typeface="Arial" panose="020B0604020202020204" pitchFamily="34" charset="0"/>
              </a:rPr>
              <a:t>Informere om framvoksende risikoer og muligheter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b-NO" sz="1600" dirty="0">
                <a:solidFill>
                  <a:schemeClr val="accent1"/>
                </a:solidFill>
                <a:latin typeface="Arial" panose="020B0604020202020204" pitchFamily="34" charset="0"/>
                <a:ea typeface="Arial" panose="020B0604020202020204" pitchFamily="34" charset="0"/>
                <a:cs typeface="Arial" panose="020B0604020202020204" pitchFamily="34" charset="0"/>
              </a:rPr>
              <a:t>Fremme risikovurdering, samt trygg og god håndtering av digital transformasjon på arbeidsplassen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nb-NO" sz="1600" dirty="0">
                <a:solidFill>
                  <a:schemeClr val="accent1"/>
                </a:solidFill>
                <a:latin typeface="Arial" panose="020B0604020202020204" pitchFamily="34" charset="0"/>
                <a:ea typeface="Arial" panose="020B0604020202020204" pitchFamily="34" charset="0"/>
                <a:cs typeface="Arial" panose="020B0604020202020204" pitchFamily="34" charset="0"/>
              </a:rPr>
              <a:t>Legge til rette for utveksling av informasjon og god praksis</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2400"/>
              <a:t>Målene med kampanjen</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nb-NO" sz="2400"/>
              <a:t>Prioriteringsområder</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nb-NO" sz="1200" b="1" dirty="0">
                <a:solidFill>
                  <a:schemeClr val="accent1"/>
                </a:solidFill>
                <a:latin typeface="+mj-lt"/>
                <a:ea typeface="+mj-ea"/>
                <a:cs typeface="Trebuchet MS"/>
                <a:hlinkClick r:id="rId3"/>
              </a:rPr>
              <a:t>Smarte digitale systemer</a:t>
            </a:r>
            <a:endParaRPr lang="nb-NO" sz="1200" b="1" dirty="0">
              <a:solidFill>
                <a:schemeClr val="accent1"/>
              </a:solidFill>
              <a:latin typeface="+mj-lt"/>
              <a:ea typeface="+mj-ea"/>
              <a:cs typeface="Trebuchet MS"/>
              <a:hlinkClick r:id="rId4"/>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326261"/>
            <a:ext cx="1990896" cy="184666"/>
          </a:xfrm>
          <a:prstGeom prst="rect">
            <a:avLst/>
          </a:prstGeom>
          <a:noFill/>
        </p:spPr>
        <p:txBody>
          <a:bodyPr wrap="square" lIns="0" tIns="0" rIns="0" bIns="0" rtlCol="0" anchor="ctr" anchorCtr="0">
            <a:spAutoFit/>
          </a:bodyPr>
          <a:lstStyle/>
          <a:p>
            <a:pPr algn="ctr"/>
            <a:r>
              <a:rPr lang="nb-NO" sz="1200" b="1" dirty="0">
                <a:solidFill>
                  <a:schemeClr val="accent1"/>
                </a:solidFill>
                <a:cs typeface="Trebuchet MS"/>
                <a:hlinkClick r:id="rId5"/>
              </a:rPr>
              <a:t>KI-basert personalstyring</a:t>
            </a:r>
            <a:endParaRPr lang="nb-NO"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282932"/>
            <a:ext cx="1990896" cy="369332"/>
          </a:xfrm>
          <a:prstGeom prst="rect">
            <a:avLst/>
          </a:prstGeom>
          <a:noFill/>
        </p:spPr>
        <p:txBody>
          <a:bodyPr wrap="square" lIns="0" tIns="0" rIns="0" bIns="0" rtlCol="0" anchor="ctr" anchorCtr="0">
            <a:spAutoFit/>
          </a:bodyPr>
          <a:lstStyle/>
          <a:p>
            <a:pPr algn="ctr"/>
            <a:r>
              <a:rPr lang="nb-NO" sz="1200" b="1" dirty="0">
                <a:solidFill>
                  <a:schemeClr val="accent1"/>
                </a:solidFill>
                <a:cs typeface="Trebuchet MS"/>
                <a:hlinkClick r:id="rId7"/>
              </a:rPr>
              <a:t>Arbeid på digitale plattformer</a:t>
            </a:r>
            <a:endParaRPr lang="nb-NO"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289922"/>
            <a:ext cx="1990896" cy="369332"/>
          </a:xfrm>
          <a:prstGeom prst="rect">
            <a:avLst/>
          </a:prstGeom>
          <a:noFill/>
        </p:spPr>
        <p:txBody>
          <a:bodyPr wrap="square" lIns="0" tIns="0" rIns="0" bIns="0" rtlCol="0" anchor="ctr" anchorCtr="0">
            <a:spAutoFit/>
          </a:bodyPr>
          <a:lstStyle/>
          <a:p>
            <a:pPr algn="ctr"/>
            <a:r>
              <a:rPr lang="nb-NO" sz="1200" b="1" dirty="0">
                <a:solidFill>
                  <a:schemeClr val="accent1"/>
                </a:solidFill>
                <a:latin typeface="+mj-lt"/>
                <a:ea typeface="+mj-ea"/>
                <a:cs typeface="Trebuchet MS"/>
                <a:hlinkClick r:id="rId9"/>
              </a:rPr>
              <a:t>Automatisering av oppgaver</a:t>
            </a:r>
            <a:endParaRPr lang="nb-NO"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908220" y="2382769"/>
            <a:ext cx="1901368" cy="184665"/>
          </a:xfrm>
          <a:prstGeom prst="rect">
            <a:avLst/>
          </a:prstGeom>
          <a:noFill/>
        </p:spPr>
        <p:txBody>
          <a:bodyPr wrap="square" lIns="0" tIns="0" rIns="0" bIns="0" rtlCol="0" anchor="ctr" anchorCtr="0">
            <a:spAutoFit/>
          </a:bodyPr>
          <a:lstStyle/>
          <a:p>
            <a:pPr algn="ctr"/>
            <a:r>
              <a:rPr lang="nb-NO" sz="1200" b="1" dirty="0">
                <a:solidFill>
                  <a:schemeClr val="accent1"/>
                </a:solidFill>
                <a:latin typeface="+mj-lt"/>
                <a:ea typeface="+mj-ea"/>
                <a:cs typeface="Trebuchet MS"/>
                <a:hlinkClick r:id="rId17"/>
              </a:rPr>
              <a:t>Fjern- og hybridarbeid</a:t>
            </a:r>
            <a:endParaRPr lang="nb-NO"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82402" cy="461665"/>
          </a:xfrm>
        </p:spPr>
        <p:txBody>
          <a:bodyPr wrap="square">
            <a:spAutoFit/>
          </a:bodyPr>
          <a:lstStyle/>
          <a:p>
            <a:r>
              <a:rPr lang="nb-NO" sz="2400" dirty="0">
                <a:solidFill>
                  <a:srgbClr val="003399"/>
                </a:solidFill>
              </a:rPr>
              <a:t>Prioriteringsområder – arbeid på digitale plattformer</a:t>
            </a:r>
          </a:p>
        </p:txBody>
      </p:sp>
      <p:sp>
        <p:nvSpPr>
          <p:cNvPr id="4" name="TextBox 3"/>
          <p:cNvSpPr txBox="1"/>
          <p:nvPr/>
        </p:nvSpPr>
        <p:spPr>
          <a:xfrm>
            <a:off x="3617386" y="888493"/>
            <a:ext cx="4392488" cy="954107"/>
          </a:xfrm>
          <a:prstGeom prst="rect">
            <a:avLst/>
          </a:prstGeom>
          <a:noFill/>
        </p:spPr>
        <p:txBody>
          <a:bodyPr wrap="square" rtlCol="0">
            <a:spAutoFit/>
          </a:bodyPr>
          <a:lstStyle/>
          <a:p>
            <a:pPr lvl="0"/>
            <a:endParaRPr lang="en-US" sz="1400" b="1" dirty="0">
              <a:solidFill>
                <a:srgbClr val="003399"/>
              </a:solidFill>
            </a:endParaRPr>
          </a:p>
          <a:p>
            <a:r>
              <a:rPr lang="nb-NO"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«Arbeid på digitale plattformer innebærer ofte arbeid innen yrker og sektorer som er forbundet med høy risiko og dårligere arbeidsforhold.»</a:t>
            </a:r>
            <a:r>
              <a:rPr lang="nb-NO" sz="1400" b="1" i="1" dirty="0">
                <a:solidFill>
                  <a:srgbClr val="E64715"/>
                </a:solidFill>
              </a:rPr>
              <a:t> </a:t>
            </a:r>
            <a:r>
              <a:rPr lang="nb-NO"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495830" cy="1015663"/>
          </a:xfrm>
          <a:prstGeom prst="rect">
            <a:avLst/>
          </a:prstGeom>
          <a:noFill/>
        </p:spPr>
        <p:txBody>
          <a:bodyPr wrap="square" rtlCol="0">
            <a:spAutoFit/>
          </a:bodyPr>
          <a:lstStyle/>
          <a:p>
            <a:pPr lvl="0"/>
            <a:r>
              <a:rPr lang="nb-NO" sz="1500" b="1" dirty="0">
                <a:solidFill>
                  <a:srgbClr val="003399"/>
                </a:solidFill>
              </a:rPr>
              <a:t>Et nettbasert anlegg eller markedsplass som drives med digitale teknologier (blant annet bruk av mobilapper) som eies og/eller drives av et foretak, som letter samsvaret mellom etterspørselen etter og tilbudet av arbeidskraft som leveres av en plattformarbeider.</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nb-NO" sz="2000" b="1" u="sng">
                <a:solidFill>
                  <a:srgbClr val="ACC700"/>
                </a:solidFill>
              </a:rPr>
              <a:t>DEFINISJON</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44617" cy="461665"/>
          </a:xfrm>
        </p:spPr>
        <p:txBody>
          <a:bodyPr wrap="square">
            <a:spAutoFit/>
          </a:bodyPr>
          <a:lstStyle/>
          <a:p>
            <a:r>
              <a:rPr lang="nb-NO" sz="2400" dirty="0">
                <a:solidFill>
                  <a:srgbClr val="003399"/>
                </a:solidFill>
              </a:rPr>
              <a:t>Prioriteringsområder – arbeid på digitale plattformer</a:t>
            </a:r>
          </a:p>
        </p:txBody>
      </p:sp>
      <p:sp>
        <p:nvSpPr>
          <p:cNvPr id="4" name="TextBox 3"/>
          <p:cNvSpPr txBox="1"/>
          <p:nvPr/>
        </p:nvSpPr>
        <p:spPr>
          <a:xfrm>
            <a:off x="437824" y="915988"/>
            <a:ext cx="7086504" cy="3018775"/>
          </a:xfrm>
          <a:prstGeom prst="rect">
            <a:avLst/>
          </a:prstGeom>
          <a:noFill/>
        </p:spPr>
        <p:txBody>
          <a:bodyPr wrap="square" rtlCol="0">
            <a:spAutoFit/>
          </a:bodyPr>
          <a:lstStyle/>
          <a:p>
            <a:pPr lvl="0"/>
            <a:r>
              <a:rPr lang="nb-NO" b="1">
                <a:solidFill>
                  <a:srgbClr val="ACC700"/>
                </a:solidFill>
              </a:rPr>
              <a:t>MULIGHETER </a:t>
            </a:r>
          </a:p>
          <a:p>
            <a:pPr marL="285750" lvl="0" indent="-285750">
              <a:buFont typeface="Arial" panose="020B0604020202020204" pitchFamily="34" charset="0"/>
              <a:buChar char="•"/>
            </a:pPr>
            <a:r>
              <a:rPr lang="nb-NO" sz="1600" b="1">
                <a:solidFill>
                  <a:srgbClr val="003399"/>
                </a:solidFill>
              </a:rPr>
              <a:t>Autonomi for arbeidstakere</a:t>
            </a:r>
          </a:p>
          <a:p>
            <a:pPr marL="285750" lvl="0" indent="-285750">
              <a:buFont typeface="Arial" panose="020B0604020202020204" pitchFamily="34" charset="0"/>
              <a:buChar char="•"/>
            </a:pPr>
            <a:r>
              <a:rPr lang="nb-NO" sz="1600" b="1">
                <a:solidFill>
                  <a:srgbClr val="003399"/>
                </a:solidFill>
              </a:rPr>
              <a:t>Fleksibel arbeidstid</a:t>
            </a:r>
          </a:p>
          <a:p>
            <a:pPr marL="285750" lvl="0" indent="-285750">
              <a:buFont typeface="Arial" panose="020B0604020202020204" pitchFamily="34" charset="0"/>
              <a:buChar char="•"/>
            </a:pPr>
            <a:r>
              <a:rPr lang="nb-NO" sz="1600" b="1">
                <a:solidFill>
                  <a:srgbClr val="003399"/>
                </a:solidFill>
              </a:rPr>
              <a:t>Bedre arbeidsmarkedstilgang for vanskeligstilte arbeidstakere </a:t>
            </a:r>
          </a:p>
          <a:p>
            <a:pPr lvl="0"/>
            <a:endParaRPr lang="en-US" sz="2000" b="1" dirty="0">
              <a:solidFill>
                <a:srgbClr val="003399"/>
              </a:solidFill>
            </a:endParaRPr>
          </a:p>
          <a:p>
            <a:pPr lvl="0" defTabSz="342900">
              <a:spcBef>
                <a:spcPts val="450"/>
              </a:spcBef>
              <a:buClr>
                <a:srgbClr val="003399"/>
              </a:buClr>
            </a:pPr>
            <a:r>
              <a:rPr lang="nb-NO" sz="2000" b="1">
                <a:solidFill>
                  <a:srgbClr val="ACC700"/>
                </a:solidFill>
              </a:rPr>
              <a:t>RISIKOER OG UTFORDRINGER</a:t>
            </a:r>
          </a:p>
          <a:p>
            <a:pPr marL="285750" lvl="0" indent="-285750">
              <a:buFont typeface="Arial" panose="020B0604020202020204" pitchFamily="34" charset="0"/>
              <a:buChar char="•"/>
            </a:pPr>
            <a:r>
              <a:rPr lang="nb-NO" sz="1600" b="1">
                <a:solidFill>
                  <a:srgbClr val="003399"/>
                </a:solidFill>
              </a:rPr>
              <a:t>Faglig isolasjon</a:t>
            </a:r>
          </a:p>
          <a:p>
            <a:pPr marL="285750" lvl="0" indent="-285750">
              <a:buFont typeface="Arial" panose="020B0604020202020204" pitchFamily="34" charset="0"/>
              <a:buChar char="•"/>
            </a:pPr>
            <a:r>
              <a:rPr lang="nb-NO" sz="1600" b="1">
                <a:solidFill>
                  <a:srgbClr val="003399"/>
                </a:solidFill>
              </a:rPr>
              <a:t>Lang/uregelmessig arbeidstid</a:t>
            </a:r>
          </a:p>
          <a:p>
            <a:pPr marL="285750" lvl="0" indent="-285750">
              <a:buFont typeface="Arial" panose="020B0604020202020204" pitchFamily="34" charset="0"/>
              <a:buChar char="•"/>
            </a:pPr>
            <a:r>
              <a:rPr lang="nb-NO" sz="1600" b="1">
                <a:solidFill>
                  <a:srgbClr val="003399"/>
                </a:solidFill>
              </a:rPr>
              <a:t>Algoritmisk styring</a:t>
            </a:r>
          </a:p>
          <a:p>
            <a:pPr marL="285750" lvl="0" indent="-285750">
              <a:buFont typeface="Arial" panose="020B0604020202020204" pitchFamily="34" charset="0"/>
              <a:buChar char="•"/>
            </a:pPr>
            <a:r>
              <a:rPr lang="nb-NO" sz="1600" b="1">
                <a:solidFill>
                  <a:srgbClr val="003399"/>
                </a:solidFill>
              </a:rPr>
              <a:t>Digital overvåking/kontroll</a:t>
            </a:r>
          </a:p>
          <a:p>
            <a:pPr marL="285750" lvl="0" indent="-285750">
              <a:buFont typeface="Arial" panose="020B0604020202020204" pitchFamily="34" charset="0"/>
              <a:buChar char="•"/>
            </a:pPr>
            <a:r>
              <a:rPr lang="nb-NO" sz="1600" b="1">
                <a:solidFill>
                  <a:srgbClr val="003399"/>
                </a:solidFill>
              </a:rPr>
              <a:t>Begrenset HMS-regelverk</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338819" cy="461665"/>
          </a:xfrm>
        </p:spPr>
        <p:txBody>
          <a:bodyPr wrap="square">
            <a:spAutoFit/>
          </a:bodyPr>
          <a:lstStyle/>
          <a:p>
            <a:r>
              <a:rPr lang="nb-NO" sz="2400" dirty="0">
                <a:solidFill>
                  <a:srgbClr val="003399"/>
                </a:solidFill>
              </a:rPr>
              <a:t>Prioriteringsområder – automatisering av oppgaver</a:t>
            </a:r>
          </a:p>
        </p:txBody>
      </p:sp>
      <p:sp>
        <p:nvSpPr>
          <p:cNvPr id="4" name="TextBox 3"/>
          <p:cNvSpPr txBox="1"/>
          <p:nvPr/>
        </p:nvSpPr>
        <p:spPr>
          <a:xfrm>
            <a:off x="3557163" y="663535"/>
            <a:ext cx="4800905"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nb-NO"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«Bruk av digitale teknologier for automatiseringsprosesser gir en rekke muligheter, men medfører også potensielle arbeidsmiljørisikoer og -utfordringer; herunder nevnes tap av menneskelig situasjonsbevissthet, for stor avhengighet eller mulig tap av spesifikke ferdigheter hos arbeidstakere.»</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314461" cy="784830"/>
          </a:xfrm>
          <a:prstGeom prst="rect">
            <a:avLst/>
          </a:prstGeom>
          <a:noFill/>
        </p:spPr>
        <p:txBody>
          <a:bodyPr wrap="square" rtlCol="0">
            <a:spAutoFit/>
          </a:bodyPr>
          <a:lstStyle/>
          <a:p>
            <a:pPr lvl="0"/>
            <a:r>
              <a:rPr lang="nb-NO" sz="1500" b="1" dirty="0">
                <a:solidFill>
                  <a:srgbClr val="003399"/>
                </a:solidFill>
              </a:rPr>
              <a:t>Automatisering er en enhet eller et system som utfører (delvis eller fullstendig) en funksjon som tidligere ble, eller kunne tenkes å bli, utført (delvis eller fullstendig) av et menneske.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nb-NO" sz="2000" b="1" u="sng">
                <a:solidFill>
                  <a:srgbClr val="ACC700"/>
                </a:solidFill>
              </a:rPr>
              <a:t>DEFINISJON</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70806" cy="461665"/>
          </a:xfrm>
        </p:spPr>
        <p:txBody>
          <a:bodyPr wrap="square">
            <a:spAutoFit/>
          </a:bodyPr>
          <a:lstStyle/>
          <a:p>
            <a:r>
              <a:rPr lang="nb-NO" sz="2400" dirty="0">
                <a:solidFill>
                  <a:srgbClr val="003399"/>
                </a:solidFill>
              </a:rPr>
              <a:t>Prioriteringsområder – automatisering av oppgaver</a:t>
            </a:r>
          </a:p>
        </p:txBody>
      </p:sp>
      <p:sp>
        <p:nvSpPr>
          <p:cNvPr id="4" name="TextBox 3"/>
          <p:cNvSpPr txBox="1"/>
          <p:nvPr/>
        </p:nvSpPr>
        <p:spPr>
          <a:xfrm>
            <a:off x="450001" y="902828"/>
            <a:ext cx="6354247" cy="2495555"/>
          </a:xfrm>
          <a:prstGeom prst="rect">
            <a:avLst/>
          </a:prstGeom>
          <a:noFill/>
        </p:spPr>
        <p:txBody>
          <a:bodyPr wrap="square" rtlCol="0">
            <a:spAutoFit/>
          </a:bodyPr>
          <a:lstStyle/>
          <a:p>
            <a:pPr lvl="0"/>
            <a:r>
              <a:rPr lang="nb-NO" b="1" dirty="0">
                <a:solidFill>
                  <a:srgbClr val="ACC700"/>
                </a:solidFill>
              </a:rPr>
              <a:t>MULIGHETER </a:t>
            </a:r>
          </a:p>
          <a:p>
            <a:pPr marL="342900" lvl="0" indent="-342900">
              <a:buFont typeface="Arial" panose="020B0604020202020204" pitchFamily="34" charset="0"/>
              <a:buChar char="•"/>
            </a:pPr>
            <a:r>
              <a:rPr lang="nb-NO" sz="1600" b="1" dirty="0">
                <a:solidFill>
                  <a:srgbClr val="003399"/>
                </a:solidFill>
              </a:rPr>
              <a:t>Automatisering av arbeidsoppgaver med høy risiko eller som er repeterende </a:t>
            </a:r>
          </a:p>
          <a:p>
            <a:pPr marL="342900" lvl="0" indent="-342900">
              <a:buFont typeface="Arial" panose="020B0604020202020204" pitchFamily="34" charset="0"/>
              <a:buChar char="•"/>
            </a:pPr>
            <a:r>
              <a:rPr lang="nb-NO" sz="1600" b="1" dirty="0">
                <a:solidFill>
                  <a:srgbClr val="003399"/>
                </a:solidFill>
              </a:rPr>
              <a:t>Økt tid for opplæring av arbeidstakere / kreativitet </a:t>
            </a:r>
          </a:p>
          <a:p>
            <a:pPr marL="342900" lvl="0" indent="-342900">
              <a:buFont typeface="Arial" panose="020B0604020202020204" pitchFamily="34" charset="0"/>
              <a:buChar char="•"/>
            </a:pPr>
            <a:r>
              <a:rPr lang="nb-NO" sz="1600" b="1" dirty="0">
                <a:solidFill>
                  <a:srgbClr val="003399"/>
                </a:solidFill>
              </a:rPr>
              <a:t>Redusert eksponering for farlige miljøer</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nb-NO" b="1" dirty="0">
                <a:solidFill>
                  <a:srgbClr val="ACC700"/>
                </a:solidFill>
              </a:rPr>
              <a:t>RISIKOER OG UTFORDRINGER</a:t>
            </a:r>
          </a:p>
          <a:p>
            <a:pPr marL="285750" lvl="0" indent="-285750">
              <a:buFont typeface="Arial" panose="020B0604020202020204" pitchFamily="34" charset="0"/>
              <a:buChar char="•"/>
            </a:pPr>
            <a:r>
              <a:rPr lang="nb-NO" sz="1600" b="1" dirty="0">
                <a:solidFill>
                  <a:srgbClr val="003399"/>
                </a:solidFill>
              </a:rPr>
              <a:t>Tap av menneskelig situasjonsbevissthet</a:t>
            </a:r>
          </a:p>
          <a:p>
            <a:pPr marL="285750" lvl="0" indent="-285750">
              <a:buFont typeface="Arial" panose="020B0604020202020204" pitchFamily="34" charset="0"/>
              <a:buChar char="•"/>
            </a:pPr>
            <a:r>
              <a:rPr lang="nb-NO" sz="1600" b="1" dirty="0">
                <a:solidFill>
                  <a:srgbClr val="003399"/>
                </a:solidFill>
              </a:rPr>
              <a:t>For stor avhengighet </a:t>
            </a:r>
          </a:p>
          <a:p>
            <a:pPr marL="285750" lvl="0" indent="-285750">
              <a:buFont typeface="Arial" panose="020B0604020202020204" pitchFamily="34" charset="0"/>
              <a:buChar char="•"/>
            </a:pPr>
            <a:r>
              <a:rPr lang="nb-NO" sz="1600" b="1" dirty="0">
                <a:solidFill>
                  <a:srgbClr val="003399"/>
                </a:solidFill>
              </a:rPr>
              <a:t>Mulig tap av spesifikke ferdigheter hos arbeidstakere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b-NO" sz="2400"/>
              <a:t>Prioriteringsområder – fjern- og hybridarbeid</a:t>
            </a:r>
          </a:p>
        </p:txBody>
      </p:sp>
      <p:sp>
        <p:nvSpPr>
          <p:cNvPr id="4" name="TextBox 3"/>
          <p:cNvSpPr txBox="1"/>
          <p:nvPr/>
        </p:nvSpPr>
        <p:spPr>
          <a:xfrm>
            <a:off x="3491880" y="978041"/>
            <a:ext cx="4350200" cy="1046440"/>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nb-NO"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«Fjernarbeid må inkluderes i risikovurderingen som arbeidsgiveren er lovpålagt å gjennomføre.»</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3034205"/>
            <a:ext cx="7848872" cy="1246495"/>
          </a:xfrm>
          <a:prstGeom prst="rect">
            <a:avLst/>
          </a:prstGeom>
          <a:noFill/>
        </p:spPr>
        <p:txBody>
          <a:bodyPr wrap="square" rtlCol="0">
            <a:spAutoFit/>
          </a:bodyPr>
          <a:lstStyle/>
          <a:p>
            <a:pPr lvl="0"/>
            <a:r>
              <a:rPr lang="nb-NO" sz="1500" b="1" i="1" dirty="0">
                <a:solidFill>
                  <a:srgbClr val="003399"/>
                </a:solidFill>
              </a:rPr>
              <a:t>Fjernarbeid</a:t>
            </a:r>
            <a:r>
              <a:rPr lang="nb-NO" sz="1500" b="1" dirty="0">
                <a:solidFill>
                  <a:srgbClr val="003399"/>
                </a:solidFill>
              </a:rPr>
              <a:t> kan defineres som enhver form for arbeidsordning som involverer bruk av digital teknologi (f.eks. personlige datamaskiner, smarttelefoner, bærbare datamaskiner, programvarepakker og internett) for å borte fra arbeidsgiverens lokaler for det meste eller deler av arbeidstiden. Kombinasjonen av fjernarbeid med arbeid i arbeidsgivers lokaler kalles </a:t>
            </a:r>
            <a:r>
              <a:rPr lang="nb-NO" sz="1500" b="1" i="1" dirty="0">
                <a:solidFill>
                  <a:srgbClr val="003399"/>
                </a:solidFill>
              </a:rPr>
              <a:t>hybridarbeid</a:t>
            </a:r>
            <a:r>
              <a:rPr lang="nb-NO" sz="1500" b="1" dirty="0">
                <a:solidFill>
                  <a:srgbClr val="003399"/>
                </a:solidFill>
              </a:rPr>
              <a:t>.</a:t>
            </a:r>
            <a:endParaRPr lang="nb-NO" sz="1500" b="1" strike="sngStrike" dirty="0">
              <a:solidFill>
                <a:srgbClr val="003399"/>
              </a:solidFill>
            </a:endParaRP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nb-NO" sz="2000" b="1" u="sng">
                <a:solidFill>
                  <a:srgbClr val="ACC700"/>
                </a:solidFill>
              </a:rPr>
              <a:t>DEFINISJON</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b-NO" sz="2400"/>
              <a:t>Prioriteringsområder – fjern- og hybridarbeid</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nb-NO" b="1" dirty="0">
                <a:solidFill>
                  <a:srgbClr val="ACC700"/>
                </a:solidFill>
              </a:rPr>
              <a:t>MULIGHETER </a:t>
            </a:r>
          </a:p>
          <a:p>
            <a:pPr marL="285750" indent="-285750">
              <a:buFont typeface="Arial" panose="020B0604020202020204" pitchFamily="34" charset="0"/>
              <a:buChar char="•"/>
            </a:pPr>
            <a:r>
              <a:rPr lang="nb-NO" sz="1600" b="1" dirty="0">
                <a:solidFill>
                  <a:schemeClr val="accent1"/>
                </a:solidFill>
              </a:rPr>
              <a:t>Økt autonomi og fleksibilitet</a:t>
            </a:r>
          </a:p>
          <a:p>
            <a:pPr marL="285750" indent="-285750">
              <a:buFont typeface="Arial" panose="020B0604020202020204" pitchFamily="34" charset="0"/>
              <a:buChar char="•"/>
            </a:pPr>
            <a:r>
              <a:rPr lang="nb-NO" sz="1600" b="1" dirty="0">
                <a:solidFill>
                  <a:schemeClr val="accent1"/>
                </a:solidFill>
              </a:rPr>
              <a:t>Bedre balanse mellom jobb og fritid</a:t>
            </a:r>
          </a:p>
          <a:p>
            <a:pPr marL="285750" indent="-285750">
              <a:buFont typeface="Arial" panose="020B0604020202020204" pitchFamily="34" charset="0"/>
              <a:buChar char="•"/>
            </a:pPr>
            <a:r>
              <a:rPr lang="nb-NO" sz="1600" b="1" dirty="0">
                <a:solidFill>
                  <a:schemeClr val="accent1"/>
                </a:solidFill>
              </a:rPr>
              <a:t>Forbedret motivasjon og produktivitet</a:t>
            </a:r>
          </a:p>
          <a:p>
            <a:pPr marL="285750" indent="-285750">
              <a:buFont typeface="Arial" panose="020B0604020202020204" pitchFamily="34" charset="0"/>
              <a:buChar char="•"/>
            </a:pPr>
            <a:r>
              <a:rPr lang="nb-NO" sz="1600" b="1" dirty="0">
                <a:solidFill>
                  <a:schemeClr val="accent1"/>
                </a:solidFill>
              </a:rPr>
              <a:t>Redusert pendlingstid</a:t>
            </a:r>
          </a:p>
          <a:p>
            <a:pPr marL="285750" indent="-285750">
              <a:buFont typeface="Arial" panose="020B0604020202020204" pitchFamily="34" charset="0"/>
              <a:buChar char="•"/>
            </a:pPr>
            <a:r>
              <a:rPr lang="nb-NO" sz="1600" b="1" dirty="0">
                <a:solidFill>
                  <a:schemeClr val="accent1"/>
                </a:solidFill>
              </a:rPr>
              <a:t>Beskyttelse mot høyrisikomiljøer</a:t>
            </a:r>
          </a:p>
          <a:p>
            <a:endParaRPr lang="en-US" sz="2000" b="1" dirty="0">
              <a:solidFill>
                <a:schemeClr val="accent1"/>
              </a:solidFill>
            </a:endParaRPr>
          </a:p>
          <a:p>
            <a:pPr lvl="0" defTabSz="342900">
              <a:spcBef>
                <a:spcPts val="450"/>
              </a:spcBef>
              <a:buClr>
                <a:srgbClr val="003399"/>
              </a:buClr>
            </a:pPr>
            <a:r>
              <a:rPr lang="nb-NO" b="1" dirty="0">
                <a:solidFill>
                  <a:srgbClr val="ACC700"/>
                </a:solidFill>
              </a:rPr>
              <a:t>RISIKOER OG UTFORDRINGER</a:t>
            </a:r>
          </a:p>
          <a:p>
            <a:pPr marL="285750" lvl="0" indent="-285750">
              <a:buFont typeface="Arial" panose="020B0604020202020204" pitchFamily="34" charset="0"/>
              <a:buChar char="•"/>
            </a:pPr>
            <a:r>
              <a:rPr lang="nb-NO" sz="1600" b="1" dirty="0">
                <a:solidFill>
                  <a:srgbClr val="003399"/>
                </a:solidFill>
              </a:rPr>
              <a:t>Isolasjon og ensomt arbeid</a:t>
            </a:r>
          </a:p>
          <a:p>
            <a:pPr marL="285750" lvl="0" indent="-285750">
              <a:buFont typeface="Arial" panose="020B0604020202020204" pitchFamily="34" charset="0"/>
              <a:buChar char="•"/>
            </a:pPr>
            <a:r>
              <a:rPr lang="nb-NO" sz="1600" b="1" dirty="0">
                <a:solidFill>
                  <a:srgbClr val="003399"/>
                </a:solidFill>
              </a:rPr>
              <a:t>Intensivering av arbeidet</a:t>
            </a:r>
          </a:p>
          <a:p>
            <a:pPr marL="285750" lvl="0" indent="-285750">
              <a:buFont typeface="Arial" panose="020B0604020202020204" pitchFamily="34" charset="0"/>
              <a:buChar char="•"/>
            </a:pPr>
            <a:r>
              <a:rPr lang="nb-NO" sz="1600" b="1" dirty="0">
                <a:solidFill>
                  <a:srgbClr val="003399"/>
                </a:solidFill>
              </a:rPr>
              <a:t>Lang/uregelmessig arbeidstid</a:t>
            </a:r>
          </a:p>
          <a:p>
            <a:pPr marL="285750" lvl="0" indent="-285750">
              <a:buFont typeface="Arial" panose="020B0604020202020204" pitchFamily="34" charset="0"/>
              <a:buChar char="•"/>
            </a:pPr>
            <a:r>
              <a:rPr lang="nb-NO" sz="1600" b="1" dirty="0">
                <a:solidFill>
                  <a:srgbClr val="003399"/>
                </a:solidFill>
              </a:rPr>
              <a:t>Uklare grenser mellom jobb og fritid</a:t>
            </a:r>
          </a:p>
          <a:p>
            <a:pPr marL="285750" lvl="0" indent="-285750">
              <a:buFont typeface="Arial" panose="020B0604020202020204" pitchFamily="34" charset="0"/>
              <a:buChar char="•"/>
            </a:pPr>
            <a:r>
              <a:rPr lang="nb-NO" sz="1600" b="1" dirty="0">
                <a:solidFill>
                  <a:srgbClr val="003399"/>
                </a:solidFill>
              </a:rPr>
              <a:t>Utilstrekkelig utstyr</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2" y="87768"/>
            <a:ext cx="8567250" cy="461665"/>
          </a:xfrm>
        </p:spPr>
        <p:txBody>
          <a:bodyPr wrap="square">
            <a:spAutoFit/>
          </a:bodyPr>
          <a:lstStyle/>
          <a:p>
            <a:r>
              <a:rPr lang="nb-NO" sz="2300" dirty="0">
                <a:solidFill>
                  <a:srgbClr val="003399"/>
                </a:solidFill>
              </a:rPr>
              <a:t>Prioriteringsområder – KI-basert administrasjon av ansatte</a:t>
            </a:r>
            <a:endParaRPr lang="nb-NO" sz="2300" strike="sngStrike" dirty="0">
              <a:solidFill>
                <a:srgbClr val="003399"/>
              </a:solidFill>
            </a:endParaRPr>
          </a:p>
        </p:txBody>
      </p:sp>
      <p:sp>
        <p:nvSpPr>
          <p:cNvPr id="4" name="TextBox 3"/>
          <p:cNvSpPr txBox="1"/>
          <p:nvPr/>
        </p:nvSpPr>
        <p:spPr>
          <a:xfrm>
            <a:off x="3491880" y="978041"/>
            <a:ext cx="4350200" cy="954107"/>
          </a:xfrm>
          <a:prstGeom prst="rect">
            <a:avLst/>
          </a:prstGeom>
          <a:noFill/>
        </p:spPr>
        <p:txBody>
          <a:bodyPr wrap="square" rtlCol="0">
            <a:spAutoFit/>
          </a:bodyPr>
          <a:lstStyle/>
          <a:p>
            <a:pPr lvl="0"/>
            <a:endParaRPr lang="en-US" sz="1400" b="1" dirty="0">
              <a:solidFill>
                <a:srgbClr val="003399"/>
              </a:solidFill>
            </a:endParaRPr>
          </a:p>
          <a:p>
            <a:r>
              <a:rPr lang="nb-NO"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«Det er viktig å bygge tillit til disse systemene ved å informere, konsultere og la arbeidstakere ta delta i utforming og implementering.»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150378"/>
            <a:ext cx="7559873" cy="1015663"/>
          </a:xfrm>
          <a:prstGeom prst="rect">
            <a:avLst/>
          </a:prstGeom>
          <a:noFill/>
        </p:spPr>
        <p:txBody>
          <a:bodyPr wrap="square" rtlCol="0">
            <a:spAutoFit/>
          </a:bodyPr>
          <a:lstStyle/>
          <a:p>
            <a:pPr lvl="0"/>
            <a:r>
              <a:rPr lang="nb-NO" sz="1500" b="1" dirty="0">
                <a:solidFill>
                  <a:srgbClr val="003399"/>
                </a:solidFill>
              </a:rPr>
              <a:t>Viser til et system for personalstyring som samler data, ofte i sanntid, om arbeidsområdet, arbeidstakerne og arbeidet de gjør, som deretter mates inn i en KI-basert modell som tar automatiserte eller halvautomatiserte beslutninger eller gir informasjon for beslutninger om spørsmål relatert til personalstyring.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nb-NO" sz="2000" b="1" u="sng">
                <a:solidFill>
                  <a:srgbClr val="ACC700"/>
                </a:solidFill>
              </a:rPr>
              <a:t>DEFINISJON</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000" y="918031"/>
            <a:ext cx="7559874" cy="2495555"/>
          </a:xfrm>
          <a:prstGeom prst="rect">
            <a:avLst/>
          </a:prstGeom>
          <a:noFill/>
        </p:spPr>
        <p:txBody>
          <a:bodyPr wrap="square" rtlCol="0">
            <a:spAutoFit/>
          </a:bodyPr>
          <a:lstStyle/>
          <a:p>
            <a:pPr lvl="0"/>
            <a:r>
              <a:rPr lang="nb-NO" b="1" dirty="0">
                <a:solidFill>
                  <a:srgbClr val="ACC700"/>
                </a:solidFill>
              </a:rPr>
              <a:t>MULIGHETER </a:t>
            </a:r>
          </a:p>
          <a:p>
            <a:pPr marL="285750" lvl="0" indent="-285750">
              <a:buFont typeface="Arial" panose="020B0604020202020204" pitchFamily="34" charset="0"/>
              <a:buChar char="•"/>
            </a:pPr>
            <a:r>
              <a:rPr lang="nb-NO" sz="1600" b="1" dirty="0">
                <a:solidFill>
                  <a:srgbClr val="003399"/>
                </a:solidFill>
              </a:rPr>
              <a:t>Forbedret planlegging og oppgavefordeling</a:t>
            </a:r>
          </a:p>
          <a:p>
            <a:pPr marL="285750" lvl="0" indent="-285750">
              <a:buFont typeface="Arial" panose="020B0604020202020204" pitchFamily="34" charset="0"/>
              <a:buChar char="•"/>
            </a:pPr>
            <a:r>
              <a:rPr lang="nb-NO" sz="1600" b="1" dirty="0">
                <a:solidFill>
                  <a:srgbClr val="003399"/>
                </a:solidFill>
              </a:rPr>
              <a:t>Optimalisert arbeidsorganisasjon</a:t>
            </a:r>
          </a:p>
          <a:p>
            <a:pPr marL="285750" lvl="0" indent="-285750">
              <a:buFont typeface="Arial" panose="020B0604020202020204" pitchFamily="34" charset="0"/>
              <a:buChar char="•"/>
            </a:pPr>
            <a:r>
              <a:rPr lang="nb-NO" sz="1600" b="1" dirty="0">
                <a:solidFill>
                  <a:srgbClr val="003399"/>
                </a:solidFill>
              </a:rPr>
              <a:t>Informasjon for å identifisere arbeidsmiljøutfordringer</a:t>
            </a:r>
          </a:p>
          <a:p>
            <a:pPr lvl="0"/>
            <a:endParaRPr lang="es-ES" sz="2000" b="1" dirty="0">
              <a:solidFill>
                <a:srgbClr val="003399"/>
              </a:solidFill>
            </a:endParaRPr>
          </a:p>
          <a:p>
            <a:pPr lvl="0" defTabSz="342900">
              <a:spcBef>
                <a:spcPts val="450"/>
              </a:spcBef>
              <a:buClr>
                <a:srgbClr val="003399"/>
              </a:buClr>
            </a:pPr>
            <a:r>
              <a:rPr lang="nb-NO" b="1" dirty="0">
                <a:solidFill>
                  <a:srgbClr val="ACC700"/>
                </a:solidFill>
              </a:rPr>
              <a:t>RISIKOER OG UTFORDRINGER</a:t>
            </a:r>
          </a:p>
          <a:p>
            <a:pPr marL="285750" lvl="0" indent="-285750">
              <a:buFont typeface="Arial" panose="020B0604020202020204" pitchFamily="34" charset="0"/>
              <a:buChar char="•"/>
            </a:pPr>
            <a:r>
              <a:rPr lang="nb-NO" sz="1600" b="1" dirty="0">
                <a:solidFill>
                  <a:srgbClr val="003399"/>
                </a:solidFill>
              </a:rPr>
              <a:t>Redusert autonomi og kontroll for arbeidstakere</a:t>
            </a:r>
          </a:p>
          <a:p>
            <a:pPr marL="285750" indent="-285750">
              <a:buFont typeface="Arial" panose="020B0604020202020204" pitchFamily="34" charset="0"/>
              <a:buChar char="•"/>
            </a:pPr>
            <a:r>
              <a:rPr lang="nb-NO" sz="1600" b="1" dirty="0">
                <a:solidFill>
                  <a:srgbClr val="003399"/>
                </a:solidFill>
              </a:rPr>
              <a:t>Økt press for å jobbe raskere</a:t>
            </a:r>
          </a:p>
          <a:p>
            <a:pPr marL="285750" indent="-285750">
              <a:buFont typeface="Arial" panose="020B0604020202020204" pitchFamily="34" charset="0"/>
              <a:buChar char="•"/>
            </a:pPr>
            <a:r>
              <a:rPr lang="nb-NO" sz="1600" b="1" dirty="0">
                <a:solidFill>
                  <a:srgbClr val="003399"/>
                </a:solidFill>
              </a:rPr>
              <a:t>Invasjon av privatlivet</a:t>
            </a:r>
          </a:p>
        </p:txBody>
      </p:sp>
      <p:sp>
        <p:nvSpPr>
          <p:cNvPr id="8" name="Τίτλος 1">
            <a:extLst>
              <a:ext uri="{FF2B5EF4-FFF2-40B4-BE49-F238E27FC236}">
                <a16:creationId xmlns:a16="http://schemas.microsoft.com/office/drawing/2014/main" id="{181CDCCF-492C-4589-A291-8C8741FCBCA3}"/>
              </a:ext>
            </a:extLst>
          </p:cNvPr>
          <p:cNvSpPr>
            <a:spLocks noGrp="1"/>
          </p:cNvSpPr>
          <p:nvPr>
            <p:ph type="title"/>
          </p:nvPr>
        </p:nvSpPr>
        <p:spPr>
          <a:xfrm>
            <a:off x="450002" y="87768"/>
            <a:ext cx="8567250" cy="461665"/>
          </a:xfrm>
        </p:spPr>
        <p:txBody>
          <a:bodyPr wrap="square">
            <a:spAutoFit/>
          </a:bodyPr>
          <a:lstStyle/>
          <a:p>
            <a:r>
              <a:rPr lang="nb-NO" sz="2300" dirty="0">
                <a:solidFill>
                  <a:srgbClr val="003399"/>
                </a:solidFill>
              </a:rPr>
              <a:t>Prioriteringsområder – KI-basert administrasjon av ansatte</a:t>
            </a:r>
            <a:endParaRPr lang="nb-NO" sz="2300" strike="sngStrike" dirty="0">
              <a:solidFill>
                <a:srgbClr val="003399"/>
              </a:solidFill>
            </a:endParaRP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0697" y="861670"/>
            <a:ext cx="5706173" cy="2418611"/>
          </a:xfrm>
        </p:spPr>
        <p:txBody>
          <a:bodyPr lIns="0" tIns="0" rIns="0" bIns="0">
            <a:spAutoFit/>
          </a:bodyPr>
          <a:lstStyle/>
          <a:p>
            <a:r>
              <a:rPr lang="nb-NO" sz="1600" dirty="0"/>
              <a:t>Hva handler den om?</a:t>
            </a:r>
          </a:p>
          <a:p>
            <a:r>
              <a:rPr lang="nb-NO" sz="1600" dirty="0"/>
              <a:t>Fakta og tall</a:t>
            </a:r>
          </a:p>
          <a:p>
            <a:r>
              <a:rPr lang="nb-NO" sz="1600" dirty="0"/>
              <a:t>Målene med kampanjen</a:t>
            </a:r>
          </a:p>
          <a:p>
            <a:r>
              <a:rPr lang="nb-NO" sz="1600" dirty="0"/>
              <a:t>Prioriteringsområder</a:t>
            </a:r>
          </a:p>
          <a:p>
            <a:r>
              <a:rPr lang="nb-NO" sz="1600" dirty="0"/>
              <a:t>Risikoforebygging</a:t>
            </a:r>
          </a:p>
          <a:p>
            <a:r>
              <a:rPr lang="nb-NO" sz="1600" dirty="0"/>
              <a:t>EU-OSHA og kampanjepartnere</a:t>
            </a:r>
          </a:p>
          <a:p>
            <a:r>
              <a:rPr lang="nb-NO" sz="1600" dirty="0"/>
              <a:t>Kampanjeverktøy og ressurser </a:t>
            </a:r>
          </a:p>
          <a:p>
            <a:r>
              <a:rPr lang="nb-NO" sz="1600" dirty="0"/>
              <a:t>Slik engasjerer du deg</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2400"/>
              <a:t>Oversikt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77504" y="1675270"/>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b-NO" sz="2400">
                <a:solidFill>
                  <a:srgbClr val="003399"/>
                </a:solidFill>
              </a:rPr>
              <a:t>Prioriteringsområder – smarte digitale systemer</a:t>
            </a:r>
          </a:p>
        </p:txBody>
      </p:sp>
      <p:sp>
        <p:nvSpPr>
          <p:cNvPr id="4" name="TextBox 3"/>
          <p:cNvSpPr txBox="1"/>
          <p:nvPr/>
        </p:nvSpPr>
        <p:spPr>
          <a:xfrm>
            <a:off x="3491880" y="985858"/>
            <a:ext cx="4517994" cy="1292662"/>
          </a:xfrm>
          <a:prstGeom prst="rect">
            <a:avLst/>
          </a:prstGeom>
          <a:noFill/>
        </p:spPr>
        <p:txBody>
          <a:bodyPr wrap="square" rtlCol="0">
            <a:spAutoFit/>
          </a:bodyPr>
          <a:lstStyle/>
          <a:p>
            <a:pPr lvl="0"/>
            <a:endParaRPr lang="en-US" sz="1300" b="1" dirty="0">
              <a:solidFill>
                <a:srgbClr val="003399"/>
              </a:solidFill>
            </a:endParaRPr>
          </a:p>
          <a:p>
            <a:pPr lvl="0"/>
            <a:endParaRPr lang="en-US" sz="1300" b="1" dirty="0">
              <a:solidFill>
                <a:srgbClr val="003399"/>
              </a:solidFill>
            </a:endParaRPr>
          </a:p>
          <a:p>
            <a:r>
              <a:rPr lang="nb-NO" sz="13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«Disse nye systemene bruker digitale teknologier for å samle inn og analysere data eller signaler for å identifisere og vurdere arbeidsmiljørisikoer, og derved forhindre eller minimere skader og fremme HMS.»</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897742"/>
            <a:ext cx="7702104" cy="1600438"/>
          </a:xfrm>
          <a:prstGeom prst="rect">
            <a:avLst/>
          </a:prstGeom>
          <a:noFill/>
        </p:spPr>
        <p:txBody>
          <a:bodyPr wrap="square" lIns="91440" tIns="45720" rIns="91440" bIns="45720" rtlCol="0" anchor="t">
            <a:spAutoFit/>
          </a:bodyPr>
          <a:lstStyle/>
          <a:p>
            <a:r>
              <a:rPr lang="nb-NO" sz="1400" b="1" dirty="0">
                <a:solidFill>
                  <a:srgbClr val="003399"/>
                </a:solidFill>
              </a:rPr>
              <a:t>Digitale systemer for overvåking og forbedring av arbeidstakeres arbeidsmiljø og helse, inkludert for eksempel smart personlig verneutstyr (PVU) – med evnen til å identifisere nivåer av gasser, giftstoffer, støynivåer og høyrisikotemperaturer, bærbare enheter – som er i stand til å samhandle med arbeidstakere ved hjelp av sensorer som kan være innebygd i hjelmer eller vernebriller, mobile eller statiske systemer som bruker kameraer og sensorer – f.eks. droner som effektivt når frem til og overvåker farlige områder på arbeidsplasser og unngår å sette mennesker i fare i bygge- og gruveindustrien.</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46039"/>
            <a:ext cx="1800200" cy="400110"/>
          </a:xfrm>
          <a:prstGeom prst="rect">
            <a:avLst/>
          </a:prstGeom>
          <a:noFill/>
        </p:spPr>
        <p:txBody>
          <a:bodyPr wrap="square" rtlCol="0">
            <a:spAutoFit/>
          </a:bodyPr>
          <a:lstStyle/>
          <a:p>
            <a:pPr lvl="0"/>
            <a:r>
              <a:rPr lang="nb-NO" sz="2000" b="1" u="sng" dirty="0">
                <a:solidFill>
                  <a:srgbClr val="ACC700"/>
                </a:solidFill>
              </a:rPr>
              <a:t>DEFINISJON</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b-NO" sz="2400">
                <a:solidFill>
                  <a:srgbClr val="003399"/>
                </a:solidFill>
              </a:rPr>
              <a:t>Prioriteringsområder – smarte digitale systemer</a:t>
            </a:r>
          </a:p>
        </p:txBody>
      </p:sp>
      <p:sp>
        <p:nvSpPr>
          <p:cNvPr id="4" name="TextBox 3"/>
          <p:cNvSpPr txBox="1"/>
          <p:nvPr/>
        </p:nvSpPr>
        <p:spPr>
          <a:xfrm>
            <a:off x="450001" y="927577"/>
            <a:ext cx="5976466" cy="2987997"/>
          </a:xfrm>
          <a:prstGeom prst="rect">
            <a:avLst/>
          </a:prstGeom>
          <a:noFill/>
        </p:spPr>
        <p:txBody>
          <a:bodyPr wrap="square" rtlCol="0">
            <a:spAutoFit/>
          </a:bodyPr>
          <a:lstStyle/>
          <a:p>
            <a:pPr lvl="0"/>
            <a:r>
              <a:rPr lang="nb-NO" b="1" dirty="0">
                <a:solidFill>
                  <a:srgbClr val="ACC700"/>
                </a:solidFill>
              </a:rPr>
              <a:t>MULIGHETER </a:t>
            </a:r>
          </a:p>
          <a:p>
            <a:pPr marL="285750" lvl="0" indent="-285750">
              <a:buFont typeface="Arial" panose="020B0604020202020204" pitchFamily="34" charset="0"/>
              <a:buChar char="•"/>
            </a:pPr>
            <a:r>
              <a:rPr lang="nb-NO" sz="1600" b="1" dirty="0">
                <a:solidFill>
                  <a:srgbClr val="003399"/>
                </a:solidFill>
              </a:rPr>
              <a:t>Forebygge og minimere skader hos arbeidstakere</a:t>
            </a:r>
          </a:p>
          <a:p>
            <a:pPr marL="285750" lvl="0" indent="-285750">
              <a:buFont typeface="Arial" panose="020B0604020202020204" pitchFamily="34" charset="0"/>
              <a:buChar char="•"/>
            </a:pPr>
            <a:r>
              <a:rPr lang="nb-NO" sz="1600" b="1" dirty="0">
                <a:solidFill>
                  <a:srgbClr val="003399"/>
                </a:solidFill>
              </a:rPr>
              <a:t>Bedre overholdelse av arbeidsmiljøforskrifter</a:t>
            </a:r>
          </a:p>
          <a:p>
            <a:pPr marL="285750" indent="-285750">
              <a:buFont typeface="Arial" panose="020B0604020202020204" pitchFamily="34" charset="0"/>
              <a:buChar char="•"/>
            </a:pPr>
            <a:r>
              <a:rPr lang="nb-NO" sz="1600" b="1" dirty="0">
                <a:solidFill>
                  <a:srgbClr val="003399"/>
                </a:solidFill>
              </a:rPr>
              <a:t>Informert beslutningstaking</a:t>
            </a:r>
          </a:p>
          <a:p>
            <a:pPr marL="285750" lvl="0" indent="-285750">
              <a:buFont typeface="Arial" panose="020B0604020202020204" pitchFamily="34" charset="0"/>
              <a:buChar char="•"/>
            </a:pPr>
            <a:r>
              <a:rPr lang="nb-NO" sz="1600" b="1" dirty="0">
                <a:solidFill>
                  <a:srgbClr val="003399"/>
                </a:solidFill>
              </a:rPr>
              <a:t>Effektiv håndheving</a:t>
            </a:r>
          </a:p>
          <a:p>
            <a:pPr marL="285750" lvl="0" indent="-285750">
              <a:buFont typeface="Arial" panose="020B0604020202020204" pitchFamily="34" charset="0"/>
              <a:buChar char="•"/>
            </a:pPr>
            <a:r>
              <a:rPr lang="nb-NO" sz="1600" b="1" dirty="0">
                <a:solidFill>
                  <a:srgbClr val="003399"/>
                </a:solidFill>
              </a:rPr>
              <a:t>Flere opplæringsmuligheter i virtuelle miljøer</a:t>
            </a:r>
          </a:p>
          <a:p>
            <a:pPr lvl="0"/>
            <a:endParaRPr lang="en-US" sz="2000" b="1" dirty="0">
              <a:solidFill>
                <a:srgbClr val="003399"/>
              </a:solidFill>
            </a:endParaRPr>
          </a:p>
          <a:p>
            <a:pPr lvl="0" defTabSz="342900">
              <a:spcBef>
                <a:spcPts val="450"/>
              </a:spcBef>
              <a:buClr>
                <a:srgbClr val="003399"/>
              </a:buClr>
            </a:pPr>
            <a:r>
              <a:rPr lang="nb-NO" b="1" dirty="0">
                <a:solidFill>
                  <a:srgbClr val="ACC700"/>
                </a:solidFill>
              </a:rPr>
              <a:t>RISIKOER OG UTFORDRINGER</a:t>
            </a:r>
          </a:p>
          <a:p>
            <a:pPr marL="285750" lvl="0" indent="-285750">
              <a:buFont typeface="Arial" panose="020B0604020202020204" pitchFamily="34" charset="0"/>
              <a:buChar char="•"/>
            </a:pPr>
            <a:r>
              <a:rPr lang="nb-NO" sz="1600" b="1" dirty="0">
                <a:solidFill>
                  <a:srgbClr val="003399"/>
                </a:solidFill>
              </a:rPr>
              <a:t>Unøyaktigheter eller feiltolkning av data</a:t>
            </a:r>
          </a:p>
          <a:p>
            <a:pPr marL="285750" lvl="0" indent="-285750">
              <a:buFont typeface="Arial" panose="020B0604020202020204" pitchFamily="34" charset="0"/>
              <a:buChar char="•"/>
            </a:pPr>
            <a:r>
              <a:rPr lang="nb-NO" sz="1600" b="1" dirty="0">
                <a:solidFill>
                  <a:srgbClr val="003399"/>
                </a:solidFill>
              </a:rPr>
              <a:t>For stor avhengighet av teknologi</a:t>
            </a:r>
          </a:p>
          <a:p>
            <a:pPr marL="285750" lvl="0" indent="-285750">
              <a:buFont typeface="Arial" panose="020B0604020202020204" pitchFamily="34" charset="0"/>
              <a:buChar char="•"/>
            </a:pPr>
            <a:r>
              <a:rPr lang="nb-NO" sz="1600" b="1" dirty="0">
                <a:solidFill>
                  <a:srgbClr val="003399"/>
                </a:solidFill>
              </a:rPr>
              <a:t>Tap av kontroll over arbeidsoppgaver</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nb-NO" sz="2400" dirty="0">
                <a:solidFill>
                  <a:schemeClr val="accent1"/>
                </a:solidFill>
              </a:rPr>
              <a:t>Forebygge risiko</a:t>
            </a:r>
          </a:p>
        </p:txBody>
      </p:sp>
      <p:sp>
        <p:nvSpPr>
          <p:cNvPr id="2" name="TextBox 1"/>
          <p:cNvSpPr txBox="1"/>
          <p:nvPr/>
        </p:nvSpPr>
        <p:spPr>
          <a:xfrm>
            <a:off x="442143" y="805917"/>
            <a:ext cx="7560840" cy="2554545"/>
          </a:xfrm>
          <a:prstGeom prst="rect">
            <a:avLst/>
          </a:prstGeom>
          <a:noFill/>
        </p:spPr>
        <p:txBody>
          <a:bodyPr wrap="square" rtlCol="0">
            <a:spAutoFit/>
          </a:bodyPr>
          <a:lstStyle/>
          <a:p>
            <a:pPr marL="285750" lvl="0" indent="-285750">
              <a:buFont typeface="Arial" panose="020B0604020202020204" pitchFamily="34" charset="0"/>
              <a:buChar char="•"/>
            </a:pPr>
            <a:r>
              <a:rPr lang="nb-NO" sz="1600" b="1" dirty="0">
                <a:solidFill>
                  <a:schemeClr val="accent1"/>
                </a:solidFill>
              </a:rPr>
              <a:t>Menneskesentrert tilnærming </a:t>
            </a:r>
          </a:p>
          <a:p>
            <a:pPr lvl="0"/>
            <a:endParaRPr lang="el-GR" sz="1600" b="1" dirty="0">
              <a:solidFill>
                <a:schemeClr val="accent1"/>
              </a:solidFill>
            </a:endParaRPr>
          </a:p>
          <a:p>
            <a:pPr marL="285750" lvl="0" indent="-285750">
              <a:buFont typeface="Arial" panose="020B0604020202020204" pitchFamily="34" charset="0"/>
              <a:buChar char="•"/>
            </a:pPr>
            <a:r>
              <a:rPr lang="nb-NO" sz="1600" b="1" dirty="0">
                <a:solidFill>
                  <a:schemeClr val="accent1"/>
                </a:solidFill>
              </a:rPr>
              <a:t>Lik tilgang til informasjon for alle interessenter</a:t>
            </a:r>
          </a:p>
          <a:p>
            <a:pPr lvl="0"/>
            <a:endParaRPr lang="el-GR" sz="1600" b="1" dirty="0">
              <a:solidFill>
                <a:schemeClr val="accent1"/>
              </a:solidFill>
            </a:endParaRPr>
          </a:p>
          <a:p>
            <a:pPr marL="285750" lvl="0" indent="-285750">
              <a:buFont typeface="Arial" panose="020B0604020202020204" pitchFamily="34" charset="0"/>
              <a:buChar char="•"/>
            </a:pPr>
            <a:r>
              <a:rPr lang="nb-NO" sz="1600" b="1" dirty="0">
                <a:solidFill>
                  <a:schemeClr val="accent1"/>
                </a:solidFill>
              </a:rPr>
              <a:t>Konsultasjon/medvirkning av arbeidstakere i utvikling, implementering og bruk av digitale teknologier og systemer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nb-NO" sz="1600" b="1" dirty="0">
                <a:solidFill>
                  <a:schemeClr val="accent1"/>
                </a:solidFill>
              </a:rPr>
              <a:t>Åpenhet om hvordan et digitalt verktøy fungerer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nb-NO" sz="1600" b="1" dirty="0">
                <a:solidFill>
                  <a:schemeClr val="accent1"/>
                </a:solidFill>
              </a:rPr>
              <a:t>Helhetlig tilnærming til evaluering av digitale teknologier og systemer</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nb-NO" sz="2400"/>
              <a:t>EU-OSHA og kampanjepartnere</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18010" y="1127815"/>
            <a:ext cx="7968995" cy="3069360"/>
            <a:chOff x="456875" y="1121555"/>
            <a:chExt cx="7968995"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456875" y="3113053"/>
              <a:ext cx="27250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nb-NO" sz="1100" b="1" dirty="0">
                  <a:solidFill>
                    <a:schemeClr val="tx2"/>
                  </a:solidFill>
                  <a:hlinkClick r:id="rId4"/>
                </a:rPr>
                <a:t>OFFISIELLE KAMPANJEPARTNERE</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187163" y="1121555"/>
              <a:ext cx="285211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nb-NO" sz="1100" b="1" dirty="0">
                  <a:solidFill>
                    <a:schemeClr val="tx2"/>
                  </a:solidFill>
                  <a:hlinkClick r:id="rId5"/>
                </a:rPr>
                <a:t>PARTENE I ARBEIDSLIVET I EUROPA</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nb-NO" sz="1100" b="1" dirty="0">
                  <a:solidFill>
                    <a:schemeClr val="tx2"/>
                  </a:solidFill>
                  <a:hlinkClick r:id="rId6"/>
                </a:rPr>
                <a:t>ENTERPRISE EUROPE NETWORK</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57910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nb-NO" sz="1100" b="1">
                  <a:solidFill>
                    <a:schemeClr val="tx2"/>
                  </a:solidFill>
                  <a:hlinkClick r:id="rId7"/>
                </a:rPr>
                <a:t>MEDIEPARTNERE</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3229"/>
              <a:ext cx="1713124"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r>
                <a:rPr lang="nb-NO" sz="1100" b="1" dirty="0">
                  <a:solidFill>
                    <a:schemeClr val="tx2"/>
                  </a:solidFill>
                  <a:hlinkClick r:id="rId8"/>
                </a:rPr>
                <a:t>EU-INSTITUSJONER</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2760952" y="3850645"/>
              <a:ext cx="3373356" cy="34027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pPr algn="ctr"/>
              <a:r>
                <a:rPr lang="nb-NO" sz="1100" b="1" dirty="0">
                  <a:solidFill>
                    <a:schemeClr val="tx2"/>
                  </a:solidFill>
                  <a:latin typeface="+mj-lt"/>
                  <a:ea typeface="+mj-ea"/>
                  <a:hlinkClick r:id="rId9"/>
                </a:rPr>
                <a:t>EU-</a:t>
              </a:r>
              <a:r>
                <a:rPr lang="nb-NO" sz="1100" b="1" dirty="0" err="1">
                  <a:solidFill>
                    <a:schemeClr val="tx2"/>
                  </a:solidFill>
                  <a:latin typeface="+mj-lt"/>
                  <a:ea typeface="+mj-ea"/>
                  <a:hlinkClick r:id="rId9"/>
                </a:rPr>
                <a:t>OSHAs</a:t>
              </a:r>
              <a:r>
                <a:rPr lang="nb-NO" sz="1100" b="1" dirty="0">
                  <a:solidFill>
                    <a:schemeClr val="tx2"/>
                  </a:solidFill>
                  <a:latin typeface="+mj-lt"/>
                  <a:ea typeface="+mj-ea"/>
                  <a:hlinkClick r:id="rId9"/>
                </a:rPr>
                <a:t> NASJONALE KONTAKTPUNKTER</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28501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nb-NO" sz="1100" b="1" dirty="0">
                  <a:solidFill>
                    <a:schemeClr val="tx2"/>
                  </a:solidFill>
                  <a:hlinkClick r:id="rId10"/>
                </a:rPr>
                <a:t>EU-BYRÅENE</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693613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86133" y="1968900"/>
              <a:ext cx="6150186"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6134308" y="4020780"/>
              <a:ext cx="1502011"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816895"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93794"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654321"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29687"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187163" y="1291690"/>
              <a:ext cx="3238707"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128641" y="1291690"/>
              <a:ext cx="3058522"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86133" y="2309170"/>
              <a:ext cx="2961497"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19424" y="3113053"/>
              <a:ext cx="4314884"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717089"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526821"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128641" y="2139035"/>
              <a:ext cx="4345104"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644571"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6134308" y="3203364"/>
              <a:ext cx="339437"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6134308" y="1461825"/>
              <a:ext cx="478910"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638904"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1952125"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9" name="CasellaDiTesto 16">
            <a:extLst>
              <a:ext uri="{FF2B5EF4-FFF2-40B4-BE49-F238E27FC236}">
                <a16:creationId xmlns:a16="http://schemas.microsoft.com/office/drawing/2014/main" id="{D4036C45-9796-44CF-BBAC-D9EB5CB36ED4}"/>
              </a:ext>
            </a:extLst>
          </p:cNvPr>
          <p:cNvSpPr txBox="1"/>
          <p:nvPr/>
        </p:nvSpPr>
        <p:spPr>
          <a:xfrm>
            <a:off x="6082673" y="2121899"/>
            <a:ext cx="225287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1"/>
              </a:rPr>
              <a:t>OSHVET-AMBASSADØRENE</a:t>
            </a:r>
            <a:endParaRPr lang="en-GB" sz="1100" b="1" dirty="0">
              <a:solidFill>
                <a:schemeClr val="tx2"/>
              </a:solidFill>
            </a:endParaRPr>
          </a:p>
        </p:txBody>
      </p:sp>
      <p:pic>
        <p:nvPicPr>
          <p:cNvPr id="20" name="Picture 19" descr="Blue text on a black background&#10;&#10;Description automatically generated">
            <a:extLst>
              <a:ext uri="{FF2B5EF4-FFF2-40B4-BE49-F238E27FC236}">
                <a16:creationId xmlns:a16="http://schemas.microsoft.com/office/drawing/2014/main" id="{4E64AE81-7552-4FCD-9744-B801E742EAA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9577" y="2071101"/>
            <a:ext cx="3688015" cy="943031"/>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nb-NO" sz="2400"/>
              <a:t>Kampanjeressurser</a:t>
            </a:r>
          </a:p>
        </p:txBody>
      </p:sp>
      <p:sp>
        <p:nvSpPr>
          <p:cNvPr id="54" name="TextBox 3">
            <a:extLst>
              <a:ext uri="{FF2B5EF4-FFF2-40B4-BE49-F238E27FC236}">
                <a16:creationId xmlns:a16="http://schemas.microsoft.com/office/drawing/2014/main" id="{641A4D49-063B-2945-873E-FABD123404C8}"/>
              </a:ext>
            </a:extLst>
          </p:cNvPr>
          <p:cNvSpPr txBox="1"/>
          <p:nvPr/>
        </p:nvSpPr>
        <p:spPr>
          <a:xfrm>
            <a:off x="407037" y="2475365"/>
            <a:ext cx="1440000" cy="184666"/>
          </a:xfrm>
          <a:prstGeom prst="rect">
            <a:avLst/>
          </a:prstGeom>
          <a:noFill/>
        </p:spPr>
        <p:txBody>
          <a:bodyPr wrap="square" lIns="0" tIns="0" rIns="0" bIns="0" rtlCol="0" anchor="ctr" anchorCtr="0">
            <a:spAutoFit/>
          </a:bodyPr>
          <a:lstStyle/>
          <a:p>
            <a:pPr algn="ctr"/>
            <a:r>
              <a:rPr lang="nb-NO" sz="1200" b="1" dirty="0">
                <a:solidFill>
                  <a:schemeClr val="accent1"/>
                </a:solidFill>
                <a:cs typeface="Trebuchet MS"/>
                <a:hlinkClick r:id="rId3"/>
              </a:rPr>
              <a:t>Publikasjoner</a:t>
            </a:r>
          </a:p>
        </p:txBody>
      </p:sp>
      <p:sp>
        <p:nvSpPr>
          <p:cNvPr id="57" name="TextBox 3">
            <a:extLst>
              <a:ext uri="{FF2B5EF4-FFF2-40B4-BE49-F238E27FC236}">
                <a16:creationId xmlns:a16="http://schemas.microsoft.com/office/drawing/2014/main" id="{98F7926A-C38F-3B49-82B8-FF6177DDCDBE}"/>
              </a:ext>
            </a:extLst>
          </p:cNvPr>
          <p:cNvSpPr txBox="1"/>
          <p:nvPr/>
        </p:nvSpPr>
        <p:spPr>
          <a:xfrm>
            <a:off x="2083578" y="2463633"/>
            <a:ext cx="1440000" cy="184666"/>
          </a:xfrm>
          <a:prstGeom prst="rect">
            <a:avLst/>
          </a:prstGeom>
          <a:noFill/>
        </p:spPr>
        <p:txBody>
          <a:bodyPr wrap="square" lIns="0" tIns="0" rIns="0" bIns="0" rtlCol="0" anchor="ctr" anchorCtr="0">
            <a:spAutoFit/>
          </a:bodyPr>
          <a:lstStyle/>
          <a:p>
            <a:pPr algn="ctr"/>
            <a:r>
              <a:rPr lang="nb-NO" sz="1200" b="1" dirty="0">
                <a:solidFill>
                  <a:schemeClr val="accent1"/>
                </a:solidFill>
                <a:cs typeface="Trebuchet MS"/>
                <a:hlinkClick r:id="rId4"/>
              </a:rPr>
              <a:t>Kampanjemateriell</a:t>
            </a:r>
          </a:p>
        </p:txBody>
      </p:sp>
      <p:sp>
        <p:nvSpPr>
          <p:cNvPr id="60" name="TextBox 3">
            <a:extLst>
              <a:ext uri="{FF2B5EF4-FFF2-40B4-BE49-F238E27FC236}">
                <a16:creationId xmlns:a16="http://schemas.microsoft.com/office/drawing/2014/main" id="{690F9809-BB40-C341-ACC1-FEAA13662006}"/>
              </a:ext>
            </a:extLst>
          </p:cNvPr>
          <p:cNvSpPr txBox="1"/>
          <p:nvPr/>
        </p:nvSpPr>
        <p:spPr>
          <a:xfrm>
            <a:off x="3776720" y="2336471"/>
            <a:ext cx="1557089" cy="369332"/>
          </a:xfrm>
          <a:prstGeom prst="rect">
            <a:avLst/>
          </a:prstGeom>
          <a:noFill/>
        </p:spPr>
        <p:txBody>
          <a:bodyPr wrap="square" lIns="0" tIns="0" rIns="0" bIns="0" rtlCol="0" anchor="ctr" anchorCtr="0">
            <a:spAutoFit/>
          </a:bodyPr>
          <a:lstStyle/>
          <a:p>
            <a:pPr algn="ctr"/>
            <a:r>
              <a:rPr lang="nb-NO" sz="1200" b="1" dirty="0">
                <a:solidFill>
                  <a:schemeClr val="accent1"/>
                </a:solidFill>
                <a:cs typeface="Trebuchet MS"/>
                <a:hlinkClick r:id="rId5"/>
              </a:rPr>
              <a:t>Verktøysett for kampanje</a:t>
            </a: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nb-NO" sz="1200" b="1" dirty="0">
                <a:solidFill>
                  <a:schemeClr val="accent1"/>
                </a:solidFill>
                <a:cs typeface="Trebuchet MS"/>
                <a:hlinkClick r:id="rId6"/>
              </a:rPr>
              <a:t>Napo-filmer</a:t>
            </a:r>
            <a:endParaRPr lang="nb-NO" sz="1200" b="1" dirty="0">
              <a:solidFill>
                <a:schemeClr val="accent1"/>
              </a:solidFill>
              <a:cs typeface="Trebuchet MS"/>
              <a:hlinkClick r:id="rId7"/>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nb-NO" sz="1200" b="1">
                <a:solidFill>
                  <a:schemeClr val="accent1"/>
                </a:solidFill>
                <a:cs typeface="Trebuchet MS"/>
                <a:hlinkClick r:id="rId8"/>
              </a:rPr>
              <a:t>OSHwiki</a:t>
            </a:r>
          </a:p>
        </p:txBody>
      </p:sp>
      <p:sp>
        <p:nvSpPr>
          <p:cNvPr id="67" name="Rettangolo con angoli arrotondati 66">
            <a:hlinkClick r:id="rId9"/>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0"/>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74317" y="2454072"/>
            <a:ext cx="1557089" cy="191063"/>
          </a:xfrm>
          <a:prstGeom prst="rect">
            <a:avLst/>
          </a:prstGeom>
          <a:noFill/>
        </p:spPr>
        <p:txBody>
          <a:bodyPr wrap="square" lIns="0" tIns="0" rIns="0" bIns="0" rtlCol="0" anchor="ctr" anchorCtr="0">
            <a:spAutoFit/>
          </a:bodyPr>
          <a:lstStyle/>
          <a:p>
            <a:pPr algn="ctr"/>
            <a:r>
              <a:rPr lang="nb-NO" sz="1200" b="1">
                <a:solidFill>
                  <a:schemeClr val="accent1"/>
                </a:solidFill>
                <a:cs typeface="Trebuchet MS"/>
                <a:hlinkClick r:id="rId11"/>
              </a:rPr>
              <a:t>Sosialt mediesett</a:t>
            </a: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nb-NO" sz="1200" b="1">
                <a:solidFill>
                  <a:schemeClr val="accent1"/>
                </a:solidFill>
                <a:cs typeface="Trebuchet MS"/>
                <a:hlinkClick r:id="rId12"/>
              </a:rPr>
              <a:t>Case-studier</a:t>
            </a:r>
          </a:p>
        </p:txBody>
      </p:sp>
      <p:sp>
        <p:nvSpPr>
          <p:cNvPr id="75" name="TextBox 3">
            <a:extLst>
              <a:ext uri="{FF2B5EF4-FFF2-40B4-BE49-F238E27FC236}">
                <a16:creationId xmlns:a16="http://schemas.microsoft.com/office/drawing/2014/main" id="{64E9984E-5735-8C4C-BC73-6A6C18D88CCB}"/>
              </a:ext>
            </a:extLst>
          </p:cNvPr>
          <p:cNvSpPr txBox="1"/>
          <p:nvPr/>
        </p:nvSpPr>
        <p:spPr>
          <a:xfrm>
            <a:off x="4235733" y="4068658"/>
            <a:ext cx="1667796" cy="369332"/>
          </a:xfrm>
          <a:prstGeom prst="rect">
            <a:avLst/>
          </a:prstGeom>
          <a:noFill/>
        </p:spPr>
        <p:txBody>
          <a:bodyPr wrap="square" lIns="0" tIns="0" rIns="0" bIns="0" rtlCol="0" anchor="ctr" anchorCtr="0">
            <a:spAutoFit/>
          </a:bodyPr>
          <a:lstStyle/>
          <a:p>
            <a:pPr algn="ctr"/>
            <a:r>
              <a:rPr lang="nb-NO" sz="1200" b="1" dirty="0">
                <a:solidFill>
                  <a:schemeClr val="accent1"/>
                </a:solidFill>
                <a:cs typeface="Trebuchet MS"/>
                <a:hlinkClick r:id="rId13"/>
              </a:rPr>
              <a:t>Lover og forskrifter</a:t>
            </a:r>
          </a:p>
        </p:txBody>
      </p:sp>
      <p:sp>
        <p:nvSpPr>
          <p:cNvPr id="76" name="Rettangolo con angoli arrotondati 75">
            <a:hlinkClick r:id="rId14"/>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5"/>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7"/>
            <a:stretch>
              <a:fillRect/>
            </a:stretch>
          </a:blipFill>
          <a:ln w="38100">
            <a:solidFill>
              <a:srgbClr val="ACC700"/>
            </a:solidFill>
          </a:ln>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9"/>
            <a:stretch>
              <a:fillRect/>
            </a:stretch>
          </a:blipFill>
          <a:ln w="38100">
            <a:solidFill>
              <a:srgbClr val="ACC700"/>
            </a:solidFill>
          </a:ln>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7"/>
            <a:stretch>
              <a:fillRect/>
            </a:stretch>
          </a:blipFill>
          <a:ln w="38100">
            <a:solidFill>
              <a:srgbClr val="ACC700"/>
            </a:solidFill>
          </a:ln>
        </p:spPr>
      </p:pic>
      <p:pic>
        <p:nvPicPr>
          <p:cNvPr id="4" name="Picture 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19"/>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4985" y="4166306"/>
            <a:ext cx="1667796" cy="184666"/>
          </a:xfrm>
          <a:prstGeom prst="rect">
            <a:avLst/>
          </a:prstGeom>
          <a:noFill/>
        </p:spPr>
        <p:txBody>
          <a:bodyPr wrap="square" lIns="0" tIns="0" rIns="0" bIns="0" rtlCol="0" anchor="ctr" anchorCtr="0">
            <a:spAutoFit/>
          </a:bodyPr>
          <a:lstStyle/>
          <a:p>
            <a:pPr algn="ctr"/>
            <a:r>
              <a:rPr lang="nb-NO" sz="1200" b="1" dirty="0">
                <a:solidFill>
                  <a:schemeClr val="accent1"/>
                </a:solidFill>
                <a:cs typeface="Trebuchet MS"/>
                <a:hlinkClick r:id="rId22"/>
              </a:rPr>
              <a:t>Infografikk</a:t>
            </a:r>
          </a:p>
        </p:txBody>
      </p:sp>
      <p:pic>
        <p:nvPicPr>
          <p:cNvPr id="6" name="Picture 5"/>
          <p:cNvPicPr>
            <a:picLocks/>
          </p:cNvPicPr>
          <p:nvPr/>
        </p:nvPicPr>
        <p:blipFill>
          <a:blip r:embed="rId23"/>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1EB66354-2529-4974-BD8D-D62109BC960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5"/>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85B1A9D0-E6EF-4640-8531-760F15364F9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5"/>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nb-NO" sz="2400"/>
              <a:t>Slik engasjerer du deg</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nb-NO" sz="1200" b="1">
                <a:solidFill>
                  <a:schemeClr val="accent1"/>
                </a:solidFill>
                <a:cs typeface="Trebuchet MS"/>
                <a:hlinkClick r:id="rId3"/>
              </a:rPr>
              <a:t>Europeisk uke</a:t>
            </a:r>
          </a:p>
        </p:txBody>
      </p:sp>
      <p:sp>
        <p:nvSpPr>
          <p:cNvPr id="25" name="TextBox 3">
            <a:extLst>
              <a:ext uri="{FF2B5EF4-FFF2-40B4-BE49-F238E27FC236}">
                <a16:creationId xmlns:a16="http://schemas.microsoft.com/office/drawing/2014/main" id="{9E26C0B7-D8D4-1A45-8EF6-5E10DFF345A8}"/>
              </a:ext>
            </a:extLst>
          </p:cNvPr>
          <p:cNvSpPr txBox="1"/>
          <p:nvPr/>
        </p:nvSpPr>
        <p:spPr>
          <a:xfrm>
            <a:off x="2534747" y="2208402"/>
            <a:ext cx="1667796" cy="184666"/>
          </a:xfrm>
          <a:prstGeom prst="rect">
            <a:avLst/>
          </a:prstGeom>
          <a:noFill/>
        </p:spPr>
        <p:txBody>
          <a:bodyPr wrap="square" lIns="0" tIns="0" rIns="0" bIns="0" rtlCol="0" anchor="ctr" anchorCtr="0">
            <a:spAutoFit/>
          </a:bodyPr>
          <a:lstStyle/>
          <a:p>
            <a:pPr algn="ctr"/>
            <a:r>
              <a:rPr lang="nb-NO" sz="1200" b="1">
                <a:solidFill>
                  <a:schemeClr val="accent1"/>
                </a:solidFill>
                <a:cs typeface="Trebuchet MS"/>
                <a:hlinkClick r:id="rId4"/>
              </a:rPr>
              <a:t>Kampanjepartnere</a:t>
            </a:r>
          </a:p>
        </p:txBody>
      </p:sp>
      <p:sp>
        <p:nvSpPr>
          <p:cNvPr id="29" name="TextBox 3">
            <a:extLst>
              <a:ext uri="{FF2B5EF4-FFF2-40B4-BE49-F238E27FC236}">
                <a16:creationId xmlns:a16="http://schemas.microsoft.com/office/drawing/2014/main" id="{C45F702A-F941-2242-B4CC-5E135CA46652}"/>
              </a:ext>
            </a:extLst>
          </p:cNvPr>
          <p:cNvSpPr txBox="1"/>
          <p:nvPr/>
        </p:nvSpPr>
        <p:spPr>
          <a:xfrm>
            <a:off x="4542780" y="2229582"/>
            <a:ext cx="1667796" cy="184666"/>
          </a:xfrm>
          <a:prstGeom prst="rect">
            <a:avLst/>
          </a:prstGeom>
          <a:noFill/>
        </p:spPr>
        <p:txBody>
          <a:bodyPr wrap="square" lIns="0" tIns="0" rIns="0" bIns="0" rtlCol="0" anchor="ctr" anchorCtr="0">
            <a:spAutoFit/>
          </a:bodyPr>
          <a:lstStyle/>
          <a:p>
            <a:pPr algn="ctr"/>
            <a:r>
              <a:rPr lang="nb-NO" sz="1200" b="1" dirty="0">
                <a:solidFill>
                  <a:schemeClr val="accent1"/>
                </a:solidFill>
                <a:cs typeface="Trebuchet MS"/>
                <a:hlinkClick r:id="rId5"/>
              </a:rPr>
              <a:t>Verktøysett for kampanje</a:t>
            </a:r>
          </a:p>
        </p:txBody>
      </p:sp>
      <p:sp>
        <p:nvSpPr>
          <p:cNvPr id="31" name="TextBox 3">
            <a:extLst>
              <a:ext uri="{FF2B5EF4-FFF2-40B4-BE49-F238E27FC236}">
                <a16:creationId xmlns:a16="http://schemas.microsoft.com/office/drawing/2014/main" id="{F682761C-A262-B542-A175-60A9B90879FF}"/>
              </a:ext>
            </a:extLst>
          </p:cNvPr>
          <p:cNvSpPr txBox="1"/>
          <p:nvPr/>
        </p:nvSpPr>
        <p:spPr>
          <a:xfrm>
            <a:off x="6599045" y="2234999"/>
            <a:ext cx="1667796" cy="184666"/>
          </a:xfrm>
          <a:prstGeom prst="rect">
            <a:avLst/>
          </a:prstGeom>
          <a:noFill/>
        </p:spPr>
        <p:txBody>
          <a:bodyPr wrap="square" lIns="0" tIns="0" rIns="0" bIns="0" rtlCol="0" anchor="ctr" anchorCtr="0">
            <a:spAutoFit/>
          </a:bodyPr>
          <a:lstStyle/>
          <a:p>
            <a:pPr algn="ctr"/>
            <a:r>
              <a:rPr lang="nb-NO" sz="1200" b="1">
                <a:solidFill>
                  <a:schemeClr val="accent1"/>
                </a:solidFill>
                <a:cs typeface="Trebuchet MS"/>
                <a:hlinkClick r:id="rId6"/>
              </a:rPr>
              <a:t>Kampanjemateriell</a:t>
            </a:r>
          </a:p>
        </p:txBody>
      </p:sp>
      <p:sp>
        <p:nvSpPr>
          <p:cNvPr id="33" name="TextBox 3">
            <a:extLst>
              <a:ext uri="{FF2B5EF4-FFF2-40B4-BE49-F238E27FC236}">
                <a16:creationId xmlns:a16="http://schemas.microsoft.com/office/drawing/2014/main" id="{A218E24A-669C-8443-A2D1-EE4317507E6F}"/>
              </a:ext>
            </a:extLst>
          </p:cNvPr>
          <p:cNvSpPr txBox="1"/>
          <p:nvPr/>
        </p:nvSpPr>
        <p:spPr>
          <a:xfrm>
            <a:off x="3535715" y="3978455"/>
            <a:ext cx="1667796" cy="184666"/>
          </a:xfrm>
          <a:prstGeom prst="rect">
            <a:avLst/>
          </a:prstGeom>
          <a:noFill/>
        </p:spPr>
        <p:txBody>
          <a:bodyPr wrap="square" lIns="0" tIns="0" rIns="0" bIns="0" rtlCol="0" anchor="ctr" anchorCtr="0">
            <a:spAutoFit/>
          </a:bodyPr>
          <a:lstStyle/>
          <a:p>
            <a:pPr algn="ctr"/>
            <a:r>
              <a:rPr lang="nb-NO" sz="1200" b="1">
                <a:solidFill>
                  <a:schemeClr val="accent1"/>
                </a:solidFill>
                <a:cs typeface="Trebuchet MS"/>
                <a:hlinkClick r:id="rId7"/>
              </a:rPr>
              <a:t>Arrangementer</a:t>
            </a:r>
          </a:p>
        </p:txBody>
      </p:sp>
      <p:sp>
        <p:nvSpPr>
          <p:cNvPr id="35" name="TextBox 3">
            <a:extLst>
              <a:ext uri="{FF2B5EF4-FFF2-40B4-BE49-F238E27FC236}">
                <a16:creationId xmlns:a16="http://schemas.microsoft.com/office/drawing/2014/main" id="{D1F14980-EF38-9F43-BC06-25F35914E1E1}"/>
              </a:ext>
            </a:extLst>
          </p:cNvPr>
          <p:cNvSpPr txBox="1"/>
          <p:nvPr/>
        </p:nvSpPr>
        <p:spPr>
          <a:xfrm>
            <a:off x="5518140" y="3886122"/>
            <a:ext cx="1667796" cy="369332"/>
          </a:xfrm>
          <a:prstGeom prst="rect">
            <a:avLst/>
          </a:prstGeom>
          <a:noFill/>
        </p:spPr>
        <p:txBody>
          <a:bodyPr wrap="square" lIns="0" tIns="0" rIns="0" bIns="0" rtlCol="0" anchor="ctr" anchorCtr="0">
            <a:spAutoFit/>
          </a:bodyPr>
          <a:lstStyle/>
          <a:p>
            <a:pPr algn="ctr"/>
            <a:r>
              <a:rPr lang="nb-NO" sz="1200" b="1" dirty="0">
                <a:solidFill>
                  <a:schemeClr val="accent1"/>
                </a:solidFill>
                <a:cs typeface="Trebuchet MS"/>
                <a:hlinkClick r:id="rId8"/>
              </a:rPr>
              <a:t>Deltakerbevis</a:t>
            </a:r>
          </a:p>
        </p:txBody>
      </p:sp>
      <p:sp>
        <p:nvSpPr>
          <p:cNvPr id="4" name="TextBox 3"/>
          <p:cNvSpPr txBox="1"/>
          <p:nvPr/>
        </p:nvSpPr>
        <p:spPr>
          <a:xfrm>
            <a:off x="1456269" y="3869010"/>
            <a:ext cx="1773530" cy="461665"/>
          </a:xfrm>
          <a:prstGeom prst="rect">
            <a:avLst/>
          </a:prstGeom>
          <a:noFill/>
        </p:spPr>
        <p:txBody>
          <a:bodyPr wrap="square" rtlCol="0">
            <a:spAutoFit/>
          </a:bodyPr>
          <a:lstStyle/>
          <a:p>
            <a:pPr algn="ctr"/>
            <a:r>
              <a:rPr lang="nb-NO" sz="1200" b="1" u="sng" dirty="0">
                <a:solidFill>
                  <a:schemeClr val="accent1"/>
                </a:solidFill>
                <a:hlinkClick r:id="rId9"/>
              </a:rPr>
              <a:t>Materiale for sosiale medier</a:t>
            </a: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9921" y="1091909"/>
            <a:ext cx="1441264" cy="973423"/>
          </a:xfrm>
          <a:prstGeom prst="rect">
            <a:avLst/>
          </a:prstGeom>
          <a:blipFill>
            <a:blip r:embed="rId11"/>
            <a:stretch>
              <a:fillRect/>
            </a:stretch>
          </a:blipFill>
          <a:ln w="38100">
            <a:solidFill>
              <a:srgbClr val="ACC700"/>
            </a:solidFill>
          </a:ln>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88688" y="1078129"/>
            <a:ext cx="1440000" cy="972000"/>
          </a:xfrm>
          <a:prstGeom prst="rect">
            <a:avLst/>
          </a:prstGeom>
          <a:blipFill>
            <a:blip r:embed="rId13"/>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86491" y="2821585"/>
            <a:ext cx="1440000" cy="972000"/>
          </a:xfrm>
          <a:prstGeom prst="rect">
            <a:avLst/>
          </a:prstGeom>
          <a:blipFill>
            <a:blip r:embed="rId13"/>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05793" y="2821585"/>
            <a:ext cx="1440000" cy="972000"/>
          </a:xfrm>
          <a:prstGeom prst="rect">
            <a:avLst/>
          </a:prstGeom>
          <a:blipFill>
            <a:blip r:embed="rId13"/>
            <a:stretch>
              <a:fillRect/>
            </a:stretch>
          </a:blipFill>
          <a:ln w="38100">
            <a:solidFill>
              <a:srgbClr val="ACC700"/>
            </a:solidFill>
          </a:ln>
        </p:spPr>
      </p:pic>
      <p:sp>
        <p:nvSpPr>
          <p:cNvPr id="17" name="Rettangolo con angoli arrotondati 23">
            <a:hlinkClick r:id="rId16"/>
            <a:extLst>
              <a:ext uri="{FF2B5EF4-FFF2-40B4-BE49-F238E27FC236}">
                <a16:creationId xmlns:a16="http://schemas.microsoft.com/office/drawing/2014/main" id="{ACB64CED-94B3-4A79-B66E-117449056E6F}"/>
              </a:ext>
            </a:extLst>
          </p:cNvPr>
          <p:cNvSpPr/>
          <p:nvPr/>
        </p:nvSpPr>
        <p:spPr>
          <a:xfrm>
            <a:off x="564005" y="1095572"/>
            <a:ext cx="1558055" cy="973423"/>
          </a:xfrm>
          <a:prstGeom prst="roundRect">
            <a:avLst>
              <a:gd name="adj" fmla="val 0"/>
            </a:avLst>
          </a:prstGeom>
          <a:blipFill>
            <a:blip r:embed="rId13"/>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Picture 17" descr="A cartoon of a person holding a megaphone&#10;&#10;Description automatically generated">
            <a:extLst>
              <a:ext uri="{FF2B5EF4-FFF2-40B4-BE49-F238E27FC236}">
                <a16:creationId xmlns:a16="http://schemas.microsoft.com/office/drawing/2014/main" id="{BACE127D-0E6D-48B1-A861-5E0A9181C7C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r="4141"/>
          <a:stretch/>
        </p:blipFill>
        <p:spPr>
          <a:xfrm>
            <a:off x="1611353" y="2816286"/>
            <a:ext cx="1428961" cy="983853"/>
          </a:xfrm>
          <a:prstGeom prst="rect">
            <a:avLst/>
          </a:prstGeom>
          <a:blipFill>
            <a:blip r:embed="rId18"/>
            <a:stretch>
              <a:fillRect/>
            </a:stretch>
          </a:blipFill>
          <a:ln w="38100">
            <a:solidFill>
              <a:srgbClr val="ACC700"/>
            </a:solidFill>
          </a:ln>
          <a:effectLst/>
        </p:spPr>
      </p:pic>
      <p:pic>
        <p:nvPicPr>
          <p:cNvPr id="20" name="Picture 19" descr="A group of people standing together&#10;&#10;Description automatically generated">
            <a:extLst>
              <a:ext uri="{FF2B5EF4-FFF2-40B4-BE49-F238E27FC236}">
                <a16:creationId xmlns:a16="http://schemas.microsoft.com/office/drawing/2014/main" id="{CCB4DBB8-4DFC-40E6-8F58-30F6D42EB2F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nb-NO" sz="2400">
                <a:solidFill>
                  <a:schemeClr val="accent1"/>
                </a:solidFill>
              </a:rPr>
              <a:t>Bli med oss hinsides bits og bytes!</a:t>
            </a:r>
          </a:p>
        </p:txBody>
      </p:sp>
      <p:sp>
        <p:nvSpPr>
          <p:cNvPr id="3" name="Content Placeholder 2"/>
          <p:cNvSpPr>
            <a:spLocks noGrp="1"/>
          </p:cNvSpPr>
          <p:nvPr>
            <p:ph sz="half" idx="1"/>
          </p:nvPr>
        </p:nvSpPr>
        <p:spPr>
          <a:xfrm>
            <a:off x="450001" y="843558"/>
            <a:ext cx="7559873" cy="3367589"/>
          </a:xfrm>
        </p:spPr>
        <p:txBody>
          <a:bodyPr wrap="square">
            <a:spAutoFit/>
          </a:bodyPr>
          <a:lstStyle/>
          <a:p>
            <a:pPr>
              <a:buSzPct val="120000"/>
              <a:buBlip>
                <a:blip r:embed="rId3"/>
              </a:buBlip>
            </a:pPr>
            <a:r>
              <a:rPr lang="nb-NO" sz="1600" dirty="0">
                <a:solidFill>
                  <a:schemeClr val="accent1"/>
                </a:solidFill>
              </a:rPr>
              <a:t>Finn ut mer på kampanjenettstedet:</a:t>
            </a:r>
          </a:p>
          <a:p>
            <a:pPr marL="189000" lvl="1" indent="0">
              <a:buSzPct val="120000"/>
              <a:buNone/>
            </a:pPr>
            <a:r>
              <a:rPr lang="nb-NO" sz="1600" b="1" dirty="0">
                <a:solidFill>
                  <a:schemeClr val="accent1"/>
                </a:solidFill>
                <a:hlinkClick r:id="rId4"/>
              </a:rPr>
              <a:t>www.healthy-workplaces.eu</a:t>
            </a:r>
            <a:endParaRPr lang="nb-NO" sz="1600" b="1" dirty="0">
              <a:solidFill>
                <a:schemeClr val="accent1"/>
              </a:solidFill>
              <a:hlinkClick r:id="rId5"/>
            </a:endParaRPr>
          </a:p>
          <a:p>
            <a:pPr lvl="1">
              <a:buSzPct val="120000"/>
              <a:buBlip>
                <a:blip r:embed="rId3"/>
              </a:buBlip>
            </a:pPr>
            <a:endParaRPr lang="en-US" sz="1600" dirty="0">
              <a:solidFill>
                <a:schemeClr val="accent1"/>
              </a:solidFill>
            </a:endParaRPr>
          </a:p>
          <a:p>
            <a:pPr>
              <a:buSzPct val="120000"/>
              <a:buBlip>
                <a:blip r:embed="rId3"/>
              </a:buBlip>
            </a:pPr>
            <a:r>
              <a:rPr lang="nb-NO" sz="1600" dirty="0">
                <a:solidFill>
                  <a:schemeClr val="accent1"/>
                </a:solidFill>
              </a:rPr>
              <a:t>Abonner på kampanjens nyhetsbrev:</a:t>
            </a:r>
          </a:p>
          <a:p>
            <a:pPr marL="189000" lvl="1" indent="0">
              <a:buSzPct val="120000"/>
              <a:buNone/>
            </a:pPr>
            <a:r>
              <a:rPr lang="nb-NO" sz="1600" b="1" u="sng" dirty="0">
                <a:solidFill>
                  <a:schemeClr val="accent1"/>
                </a:solidFill>
                <a:hlinkClick r:id="rId6"/>
              </a:rPr>
              <a:t>https://healthy-workplaces.osha.europa.eu/no/media-centre/newsletter</a:t>
            </a:r>
            <a:endParaRPr lang="nb-NO" sz="1600" b="1" u="sng" dirty="0">
              <a:solidFill>
                <a:schemeClr val="accent1"/>
              </a:solidFill>
            </a:endParaRPr>
          </a:p>
          <a:p>
            <a:pPr marL="189000" lvl="1" indent="0">
              <a:buSzPct val="120000"/>
              <a:buNone/>
            </a:pPr>
            <a:endParaRPr lang="en-US" sz="1600" b="1" dirty="0">
              <a:solidFill>
                <a:schemeClr val="accent1"/>
              </a:solidFill>
            </a:endParaRPr>
          </a:p>
          <a:p>
            <a:pPr>
              <a:buSzPct val="120000"/>
              <a:buBlip>
                <a:blip r:embed="rId3"/>
              </a:buBlip>
            </a:pPr>
            <a:r>
              <a:rPr lang="nb-NO" sz="1600" dirty="0">
                <a:solidFill>
                  <a:schemeClr val="accent1"/>
                </a:solidFill>
              </a:rPr>
              <a:t>Hold deg oppdatert med aktiviteter og begivenheter på sosiale medier:</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a:p>
            <a:pPr>
              <a:buSzPct val="120000"/>
              <a:buBlip>
                <a:blip r:embed="rId3"/>
              </a:buBlip>
            </a:pPr>
            <a:r>
              <a:rPr lang="nb-NO" sz="1600" dirty="0">
                <a:solidFill>
                  <a:schemeClr val="accent1"/>
                </a:solidFill>
              </a:rPr>
              <a:t>Finn ut om arrangementer i landet ditt ved hjelp av kontaktpunktet ditt:</a:t>
            </a:r>
          </a:p>
          <a:p>
            <a:pPr marL="189000" lvl="1" indent="0">
              <a:buSzPct val="120000"/>
              <a:buNone/>
            </a:pPr>
            <a:r>
              <a:rPr lang="nb-NO" sz="1600" b="1" u="sng" dirty="0">
                <a:solidFill>
                  <a:schemeClr val="accent1"/>
                </a:solidFill>
                <a:hlinkClick r:id="rId7"/>
              </a:rPr>
              <a:t>https://healthy-workplaces.osha.europa.eu/no/campaign-partners/national-focal-points</a:t>
            </a:r>
            <a:endParaRPr lang="nb-NO" sz="16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nb-NO" sz="1200" b="1">
                  <a:solidFill>
                    <a:schemeClr val="accent1"/>
                  </a:solidFill>
                </a:rPr>
                <a:t>2023</a:t>
              </a:r>
            </a:p>
            <a:p>
              <a:pPr algn="ctr"/>
              <a:r>
                <a:rPr lang="nb-NO" b="1">
                  <a:solidFill>
                    <a:schemeClr val="accent1"/>
                  </a:solidFill>
                </a:rPr>
                <a:t>Oktober</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464689"/>
              <a:ext cx="2028485" cy="267528"/>
            </a:xfrm>
            <a:prstGeom prst="rect">
              <a:avLst/>
            </a:prstGeom>
            <a:noFill/>
          </p:spPr>
          <p:txBody>
            <a:bodyPr wrap="square" lIns="0" tIns="0" rIns="0" bIns="0" rtlCol="0">
              <a:spAutoFit/>
            </a:bodyPr>
            <a:lstStyle/>
            <a:p>
              <a:pPr algn="ctr"/>
              <a:r>
                <a:rPr lang="nb-NO" sz="1300" b="1" dirty="0">
                  <a:solidFill>
                    <a:srgbClr val="ACC700"/>
                  </a:solidFill>
                </a:rPr>
                <a:t>KAMPANJESTART</a:t>
              </a:r>
            </a:p>
          </p:txBody>
        </p:sp>
      </p:grpSp>
      <p:sp>
        <p:nvSpPr>
          <p:cNvPr id="4" name="Rectangle 3"/>
          <p:cNvSpPr/>
          <p:nvPr/>
        </p:nvSpPr>
        <p:spPr>
          <a:xfrm>
            <a:off x="2949434" y="2884568"/>
            <a:ext cx="2183611" cy="307777"/>
          </a:xfrm>
          <a:prstGeom prst="rect">
            <a:avLst/>
          </a:prstGeom>
        </p:spPr>
        <p:txBody>
          <a:bodyPr wrap="none">
            <a:spAutoFit/>
          </a:bodyPr>
          <a:lstStyle/>
          <a:p>
            <a:r>
              <a:rPr lang="nb-NO"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8DD92C4F-FA81-4D36-8075-18C9B9BCEAB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8994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19CBF2BB-2B0A-4EEA-AB25-2883238D4C2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EB80C0D3-8D42-40D5-8DD8-2B9F5EC7309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D0699A99-3580-4D89-A562-AA3FE328A9D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8994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b-NO" sz="2400"/>
              <a:t>Hva handler den om?</a:t>
            </a:r>
          </a:p>
        </p:txBody>
      </p:sp>
      <p:sp>
        <p:nvSpPr>
          <p:cNvPr id="6" name="TextBox 5"/>
          <p:cNvSpPr txBox="1"/>
          <p:nvPr/>
        </p:nvSpPr>
        <p:spPr>
          <a:xfrm>
            <a:off x="450004" y="816404"/>
            <a:ext cx="7696470" cy="1400383"/>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nb-NO" sz="1600" b="1" dirty="0">
                <a:solidFill>
                  <a:srgbClr val="003399"/>
                </a:solidFill>
              </a:rPr>
              <a:t>Digitale teknologier endrer raskt hvordan, hvor og når vi jobber</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nb-NO" sz="1600" b="1" dirty="0">
                <a:solidFill>
                  <a:srgbClr val="003399"/>
                </a:solidFill>
              </a:rPr>
              <a:t>Digitale teknologier gir økte muligheter for arbeidstakere og arbeidsgivere i alle sektorer, men det innebærer også utfordringer og risikoer når det gjelder arbeidsmiljø og helse</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b-NO" sz="2400"/>
              <a:t>Fakta og tall – bruk av digitale teknologier</a:t>
            </a:r>
          </a:p>
        </p:txBody>
      </p:sp>
      <p:sp>
        <p:nvSpPr>
          <p:cNvPr id="5" name="TextBox 4">
            <a:extLst>
              <a:ext uri="{FF2B5EF4-FFF2-40B4-BE49-F238E27FC236}">
                <a16:creationId xmlns:a16="http://schemas.microsoft.com/office/drawing/2014/main" id="{3C508B51-6793-4B7F-899B-364A2A5D82C4}"/>
              </a:ext>
            </a:extLst>
          </p:cNvPr>
          <p:cNvSpPr txBox="1"/>
          <p:nvPr/>
        </p:nvSpPr>
        <p:spPr>
          <a:xfrm>
            <a:off x="440948" y="811523"/>
            <a:ext cx="7802940" cy="2877711"/>
          </a:xfrm>
          <a:prstGeom prst="rect">
            <a:avLst/>
          </a:prstGeom>
          <a:noFill/>
        </p:spPr>
        <p:txBody>
          <a:bodyPr wrap="square" lIns="91440" tIns="45720" rIns="91440" bIns="45720" rtlCol="0" anchor="t">
            <a:spAutoFit/>
          </a:bodyPr>
          <a:lstStyle/>
          <a:p>
            <a:pPr lvl="0" defTabSz="257175">
              <a:spcBef>
                <a:spcPts val="338"/>
              </a:spcBef>
              <a:buClr>
                <a:srgbClr val="003399"/>
              </a:buClr>
            </a:pPr>
            <a:r>
              <a:rPr lang="nb-NO" sz="1600" b="1" dirty="0">
                <a:solidFill>
                  <a:srgbClr val="ACC700"/>
                </a:solidFill>
              </a:rPr>
              <a:t>EU-OSHA, HMS-puls 2022</a:t>
            </a:r>
          </a:p>
          <a:p>
            <a:pPr lvl="1"/>
            <a:r>
              <a:rPr lang="nb-NO" sz="1600" b="1" dirty="0">
                <a:solidFill>
                  <a:schemeClr val="accent1"/>
                </a:solidFill>
              </a:rPr>
              <a:t>Arbeidstakere i EU bruker følgende på arbeidsplassen ...</a:t>
            </a:r>
          </a:p>
          <a:p>
            <a:pPr marL="800100" lvl="1" indent="-342900">
              <a:buFont typeface="Arial" panose="020B0604020202020204" pitchFamily="34" charset="0"/>
              <a:buChar char="•"/>
            </a:pPr>
            <a:r>
              <a:rPr lang="nb-NO" sz="1600" b="1" dirty="0">
                <a:solidFill>
                  <a:schemeClr val="accent1"/>
                </a:solidFill>
              </a:rPr>
              <a:t>Bærbare datamaskiner, nettbrett, smarttelefoner (73 %) </a:t>
            </a:r>
          </a:p>
          <a:p>
            <a:pPr marL="800100" lvl="1" indent="-342900">
              <a:buFont typeface="Arial" panose="020B0604020202020204" pitchFamily="34" charset="0"/>
              <a:buChar char="•"/>
            </a:pPr>
            <a:r>
              <a:rPr lang="nb-NO" sz="1600" b="1" dirty="0">
                <a:solidFill>
                  <a:schemeClr val="accent1"/>
                </a:solidFill>
              </a:rPr>
              <a:t>Bærbare enheter (11 %)</a:t>
            </a:r>
          </a:p>
          <a:p>
            <a:pPr marL="800100" lvl="1" indent="-342900">
              <a:buFont typeface="Arial" panose="020B0604020202020204" pitchFamily="34" charset="0"/>
              <a:buChar char="•"/>
            </a:pPr>
            <a:r>
              <a:rPr lang="nb-NO" sz="1600" b="1" dirty="0">
                <a:solidFill>
                  <a:schemeClr val="accent1"/>
                </a:solidFill>
              </a:rPr>
              <a:t>Maskiner eller </a:t>
            </a:r>
            <a:r>
              <a:rPr lang="nb-NO" sz="1600" b="1" dirty="0" err="1">
                <a:solidFill>
                  <a:schemeClr val="accent1"/>
                </a:solidFill>
              </a:rPr>
              <a:t>roboter</a:t>
            </a:r>
            <a:r>
              <a:rPr lang="nb-NO" sz="1600" b="1" dirty="0">
                <a:solidFill>
                  <a:schemeClr val="accent1"/>
                </a:solidFill>
              </a:rPr>
              <a:t> som inkorporerer KI (5 %)</a:t>
            </a:r>
          </a:p>
          <a:p>
            <a:pPr marL="800100" lvl="1" indent="-342900">
              <a:buFont typeface="Arial" panose="020B0604020202020204" pitchFamily="34" charset="0"/>
              <a:buChar char="•"/>
            </a:pPr>
            <a:r>
              <a:rPr lang="nb-NO" sz="1600" b="1" dirty="0" err="1">
                <a:solidFill>
                  <a:schemeClr val="accent1"/>
                </a:solidFill>
              </a:rPr>
              <a:t>Roboter</a:t>
            </a:r>
            <a:r>
              <a:rPr lang="nb-NO" sz="1600" b="1" dirty="0">
                <a:solidFill>
                  <a:schemeClr val="accent1"/>
                </a:solidFill>
              </a:rPr>
              <a:t> som samhandler med arbeidstakere (3 %)</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nb-NO" sz="1600" b="1" dirty="0">
                <a:solidFill>
                  <a:srgbClr val="ACC700"/>
                </a:solidFill>
              </a:rPr>
              <a:t>EU-OSHA, ESENER 2019</a:t>
            </a:r>
          </a:p>
          <a:p>
            <a:pPr marL="800100" lvl="1" indent="-342900">
              <a:buFont typeface="Arial" panose="020B0604020202020204" pitchFamily="34" charset="0"/>
              <a:buChar char="•"/>
            </a:pPr>
            <a:r>
              <a:rPr lang="nb-NO" sz="1600" b="1" dirty="0">
                <a:solidFill>
                  <a:schemeClr val="accent1"/>
                </a:solidFill>
              </a:rPr>
              <a:t>Over 80 % av alle arbeidsplasser i Europa bruker personlige datamaskiner, bærbare datamaskiner, nettbrett, smarttelefoner og andre mobile enheter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7559873" cy="461665"/>
          </a:xfrm>
        </p:spPr>
        <p:txBody>
          <a:bodyPr>
            <a:spAutoFit/>
          </a:bodyPr>
          <a:lstStyle/>
          <a:p>
            <a:r>
              <a:rPr lang="nb-NO" sz="2400"/>
              <a:t>Fakta og tall – bruk av digitale teknologier</a:t>
            </a:r>
          </a:p>
        </p:txBody>
      </p:sp>
      <p:pic>
        <p:nvPicPr>
          <p:cNvPr id="5" name="Content Placeholder 3"/>
          <p:cNvPicPr>
            <a:picLocks noGrp="1" noChangeAspect="1"/>
          </p:cNvPicPr>
          <p:nvPr>
            <p:ph sz="half" idx="1"/>
          </p:nvPr>
        </p:nvPicPr>
        <p:blipFill rotWithShape="1">
          <a:blip r:embed="rId3"/>
          <a:srcRect l="28026" t="29331" r="6209" b="3055"/>
          <a:stretch/>
        </p:blipFill>
        <p:spPr>
          <a:xfrm>
            <a:off x="3482787" y="2007997"/>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7344" y="811179"/>
            <a:ext cx="7653766" cy="1115690"/>
          </a:xfrm>
          <a:prstGeom prst="rect">
            <a:avLst/>
          </a:prstGeom>
          <a:noFill/>
        </p:spPr>
        <p:txBody>
          <a:bodyPr wrap="square" rtlCol="0">
            <a:spAutoFit/>
          </a:bodyPr>
          <a:lstStyle/>
          <a:p>
            <a:pPr lvl="0" defTabSz="257175">
              <a:spcBef>
                <a:spcPts val="338"/>
              </a:spcBef>
              <a:buClr>
                <a:srgbClr val="003399"/>
              </a:buClr>
            </a:pPr>
            <a:r>
              <a:rPr lang="nb-NO" sz="1600" b="1" dirty="0">
                <a:solidFill>
                  <a:srgbClr val="ACC700"/>
                </a:solidFill>
              </a:rPr>
              <a:t>EU-OSHA, HMS-puls 2022</a:t>
            </a:r>
          </a:p>
          <a:p>
            <a:pPr lvl="0" defTabSz="257175">
              <a:spcBef>
                <a:spcPts val="338"/>
              </a:spcBef>
              <a:buClr>
                <a:srgbClr val="003399"/>
              </a:buClr>
            </a:pPr>
            <a:r>
              <a:rPr lang="nb-NO"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Så vidt du vet det, bruker organisasjonen der du jobber digitale enheter som nettbrett, smarttelefoner, datamaskiner, bærbare datamaskiner, apper eller sensorer til å ...?</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nb-NO" sz="900"/>
              <a:t>Automatisk tilordne oppgaver, arbeidstid eller skift til deg</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nb-NO" sz="900" dirty="0"/>
              <a:t>Få resultatene dine vurdert av tredjeparter (f.eks. kunder)</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50547"/>
            <a:ext cx="1944216" cy="369332"/>
          </a:xfrm>
          <a:prstGeom prst="rect">
            <a:avLst/>
          </a:prstGeom>
          <a:noFill/>
        </p:spPr>
        <p:txBody>
          <a:bodyPr wrap="square" rtlCol="0">
            <a:spAutoFit/>
          </a:bodyPr>
          <a:lstStyle/>
          <a:p>
            <a:r>
              <a:rPr lang="nb-NO" sz="900" dirty="0"/>
              <a:t>Overvåke eller kontrollere ditt arbeid eller din atferd</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72702"/>
            <a:ext cx="2088232" cy="369332"/>
          </a:xfrm>
          <a:prstGeom prst="rect">
            <a:avLst/>
          </a:prstGeom>
          <a:noFill/>
        </p:spPr>
        <p:txBody>
          <a:bodyPr wrap="square" rtlCol="0">
            <a:spAutoFit/>
          </a:bodyPr>
          <a:lstStyle/>
          <a:p>
            <a:r>
              <a:rPr lang="nb-NO" sz="900" dirty="0"/>
              <a:t>Overvåke støy, kjemikalier, støv, gasser osv. i arbeidsmiljøet</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29374"/>
            <a:ext cx="1944216" cy="369332"/>
          </a:xfrm>
          <a:prstGeom prst="rect">
            <a:avLst/>
          </a:prstGeom>
          <a:noFill/>
        </p:spPr>
        <p:txBody>
          <a:bodyPr wrap="square" rtlCol="0">
            <a:spAutoFit/>
          </a:bodyPr>
          <a:lstStyle/>
          <a:p>
            <a:r>
              <a:rPr lang="nb-NO" sz="900" dirty="0"/>
              <a:t>Overvåke din personlige hjertefrekvens, ditt blodtrykk, din kroppsholdning osv.</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nb-NO" sz="900" b="1">
                <a:solidFill>
                  <a:srgbClr val="003399"/>
                </a:solidFill>
              </a:rPr>
              <a:t>Ja</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nb-NO" sz="900" b="1">
                <a:solidFill>
                  <a:srgbClr val="F6A400"/>
                </a:solidFill>
              </a:rPr>
              <a:t>Nei</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nb-NO" sz="900" b="1">
                <a:solidFill>
                  <a:srgbClr val="B1B3B4"/>
                </a:solidFill>
              </a:rPr>
              <a:t>Vet ikke</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57309"/>
            <a:ext cx="3901509" cy="276999"/>
          </a:xfrm>
          <a:prstGeom prst="rect">
            <a:avLst/>
          </a:prstGeom>
          <a:noFill/>
        </p:spPr>
        <p:txBody>
          <a:bodyPr wrap="square">
            <a:spAutoFit/>
          </a:bodyPr>
          <a:lstStyle/>
          <a:p>
            <a:r>
              <a:rPr lang="nb-NO" sz="1200" b="0" i="0" dirty="0">
                <a:solidFill>
                  <a:srgbClr val="ACC700"/>
                </a:solidFill>
                <a:effectLst/>
                <a:latin typeface="Corbel" panose="020B0503020204020204" pitchFamily="34" charset="0"/>
              </a:rPr>
              <a:t>Grunnlag: alle respondenter, EU27 (n=25 683)</a:t>
            </a:r>
            <a:r>
              <a:rPr lang="nb-NO" sz="1200" dirty="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b-NO" sz="2400"/>
              <a:t>Fakta og tall – bruk av digitale teknologier</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7344" y="811179"/>
            <a:ext cx="7653766" cy="623248"/>
          </a:xfrm>
          <a:prstGeom prst="rect">
            <a:avLst/>
          </a:prstGeom>
          <a:noFill/>
        </p:spPr>
        <p:txBody>
          <a:bodyPr wrap="square" rtlCol="0">
            <a:spAutoFit/>
          </a:bodyPr>
          <a:lstStyle/>
          <a:p>
            <a:pPr lvl="0" defTabSz="257175">
              <a:spcBef>
                <a:spcPts val="338"/>
              </a:spcBef>
              <a:buClr>
                <a:srgbClr val="003399"/>
              </a:buClr>
            </a:pPr>
            <a:r>
              <a:rPr lang="nb-NO" sz="1600" b="1" dirty="0">
                <a:solidFill>
                  <a:srgbClr val="ACC700"/>
                </a:solidFill>
              </a:rPr>
              <a:t>EU-OSHA, HMS-puls 2022</a:t>
            </a:r>
          </a:p>
          <a:p>
            <a:pPr lvl="0" defTabSz="257175">
              <a:spcBef>
                <a:spcPts val="338"/>
              </a:spcBef>
              <a:buClr>
                <a:srgbClr val="003399"/>
              </a:buClr>
            </a:pPr>
            <a:r>
              <a:rPr lang="nb-NO"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Vil du si at bruken av digitale teknologier på arbeidsplassen din ...?</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nb-NO" sz="900" b="1">
                <a:solidFill>
                  <a:srgbClr val="003399"/>
                </a:solidFill>
              </a:rPr>
              <a:t>Ja</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nb-NO" sz="900" b="1">
                <a:solidFill>
                  <a:srgbClr val="F6A400"/>
                </a:solidFill>
              </a:rPr>
              <a:t>Nei</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nb-NO" sz="900" b="1">
                <a:solidFill>
                  <a:srgbClr val="B1B3B4"/>
                </a:solidFill>
              </a:rPr>
              <a:t>Vet ikke</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nb-NO" sz="900"/>
              <a:t>Bestemmer hastigheten eller tempoet i arbeidet ditt</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nb-NO" sz="900"/>
              <a:t>Resulterer i at du jobber alene</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nb-NO" sz="900"/>
              <a:t>Øker overvåkingen av deg på arbeidsplassen</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nb-NO" sz="900"/>
              <a:t>Øker arbeidsbelastningen din</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nb-NO" sz="900"/>
              <a:t>Reduserer din autonomi på arbeidsplassen</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386718"/>
            <a:ext cx="3299008" cy="276999"/>
          </a:xfrm>
          <a:prstGeom prst="rect">
            <a:avLst/>
          </a:prstGeom>
          <a:noFill/>
        </p:spPr>
        <p:txBody>
          <a:bodyPr wrap="square">
            <a:spAutoFit/>
          </a:bodyPr>
          <a:lstStyle/>
          <a:p>
            <a:r>
              <a:rPr lang="nb-NO" sz="1200" b="0" i="0" dirty="0">
                <a:solidFill>
                  <a:srgbClr val="ACC700"/>
                </a:solidFill>
                <a:effectLst/>
                <a:latin typeface="Corbel" panose="020B0503020204020204" pitchFamily="34" charset="0"/>
              </a:rPr>
              <a:t>Grunnlag: alle respondenter, EU27 (n=25 683)</a:t>
            </a:r>
            <a:r>
              <a:rPr lang="nb-NO"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b-NO" sz="2400"/>
              <a:t>Fakta og tall – hjemmebasert fjernarbeid</a:t>
            </a:r>
          </a:p>
        </p:txBody>
      </p:sp>
      <p:sp>
        <p:nvSpPr>
          <p:cNvPr id="5" name="TextBox 4">
            <a:extLst>
              <a:ext uri="{FF2B5EF4-FFF2-40B4-BE49-F238E27FC236}">
                <a16:creationId xmlns:a16="http://schemas.microsoft.com/office/drawing/2014/main" id="{B8654F7D-FE3F-4E66-ADCC-E6D31662FD2C}"/>
              </a:ext>
            </a:extLst>
          </p:cNvPr>
          <p:cNvSpPr txBox="1"/>
          <p:nvPr/>
        </p:nvSpPr>
        <p:spPr>
          <a:xfrm>
            <a:off x="439126" y="815980"/>
            <a:ext cx="7804761" cy="3331681"/>
          </a:xfrm>
          <a:prstGeom prst="rect">
            <a:avLst/>
          </a:prstGeom>
          <a:noFill/>
        </p:spPr>
        <p:txBody>
          <a:bodyPr wrap="square" rtlCol="0">
            <a:spAutoFit/>
          </a:bodyPr>
          <a:lstStyle/>
          <a:p>
            <a:r>
              <a:rPr lang="nb-NO" sz="1600" b="1" dirty="0">
                <a:solidFill>
                  <a:srgbClr val="ACC700"/>
                </a:solidFill>
              </a:rPr>
              <a:t>EU-OSHA, HMS-puls 2022</a:t>
            </a:r>
          </a:p>
          <a:p>
            <a:pPr marL="342900" indent="-342900">
              <a:buFont typeface="Arial" panose="020B0604020202020204" pitchFamily="34" charset="0"/>
              <a:buChar char="•"/>
            </a:pPr>
            <a:r>
              <a:rPr lang="nb-NO" sz="1600" b="1" dirty="0">
                <a:solidFill>
                  <a:schemeClr val="accent1"/>
                </a:solidFill>
              </a:rPr>
              <a:t>17 % av arbeidstakere jobbet hovedsakelig hjemmefra i 2022 </a:t>
            </a:r>
          </a:p>
          <a:p>
            <a:pPr marL="342900" indent="-342900">
              <a:buFont typeface="Arial" panose="020B0604020202020204" pitchFamily="34" charset="0"/>
              <a:buChar char="•"/>
            </a:pPr>
            <a:r>
              <a:rPr lang="nb-NO" sz="1600" b="1" dirty="0">
                <a:solidFill>
                  <a:schemeClr val="accent1"/>
                </a:solidFill>
              </a:rPr>
              <a:t>90 % av dem bruker bærbare datamaskiner, nettbrett og smarttelefoner </a:t>
            </a:r>
          </a:p>
          <a:p>
            <a:pPr marL="342900" indent="-342900">
              <a:buFont typeface="Arial" panose="020B0604020202020204" pitchFamily="34" charset="0"/>
              <a:buChar char="•"/>
            </a:pPr>
            <a:r>
              <a:rPr lang="nb-NO" sz="1600" b="1" dirty="0">
                <a:solidFill>
                  <a:schemeClr val="accent1"/>
                </a:solidFill>
              </a:rPr>
              <a:t>Hjemmebaserte fjernarbeidere har mindre sannsynlighet for å rapportere manglende autonomi eller innflytelse over arbeidstempoet eller arbeidsprosessene (14,4 %) sammenlignet med den totale befolkningen</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nb-NO" sz="1600" b="1" dirty="0">
                <a:solidFill>
                  <a:srgbClr val="ACC700"/>
                </a:solidFill>
              </a:rPr>
              <a:t>EU-OSHA, ESENER 2019</a:t>
            </a:r>
          </a:p>
          <a:p>
            <a:pPr marL="342900" indent="-342900">
              <a:buFont typeface="Arial" panose="020B0604020202020204" pitchFamily="34" charset="0"/>
              <a:buChar char="•"/>
            </a:pPr>
            <a:r>
              <a:rPr lang="nb-NO" sz="1600" b="1" dirty="0">
                <a:solidFill>
                  <a:schemeClr val="accent1"/>
                </a:solidFill>
              </a:rPr>
              <a:t>12 % av arbeidsplassene i EU ga de ansatte muligheten til å jobbe hjemmefra ved hjelp av digitale teknologier i 2019</a:t>
            </a:r>
          </a:p>
          <a:p>
            <a:pPr marL="342900" indent="-342900">
              <a:buFont typeface="Arial" panose="020B0604020202020204" pitchFamily="34" charset="0"/>
              <a:buChar char="•"/>
            </a:pPr>
            <a:r>
              <a:rPr lang="nb-NO" sz="1600" b="1" dirty="0">
                <a:solidFill>
                  <a:schemeClr val="accent1"/>
                </a:solidFill>
              </a:rPr>
              <a:t>75 % av arbeidsplassene i EU gjennomfører regelmessige risikovurderinger, men bare 31 % av de som tillater hjemmebasert fjernarbeid inkluderer hjemmekontoret</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nb-NO" sz="2400"/>
              <a:t>Fakta og tall – psykososiale risikoer</a:t>
            </a:r>
          </a:p>
        </p:txBody>
      </p:sp>
      <p:sp>
        <p:nvSpPr>
          <p:cNvPr id="4" name="TextBox 3"/>
          <p:cNvSpPr txBox="1"/>
          <p:nvPr/>
        </p:nvSpPr>
        <p:spPr>
          <a:xfrm>
            <a:off x="444105" y="816405"/>
            <a:ext cx="6768752" cy="2008242"/>
          </a:xfrm>
          <a:prstGeom prst="rect">
            <a:avLst/>
          </a:prstGeom>
          <a:noFill/>
        </p:spPr>
        <p:txBody>
          <a:bodyPr wrap="square" rtlCol="0">
            <a:spAutoFit/>
          </a:bodyPr>
          <a:lstStyle/>
          <a:p>
            <a:pPr lvl="0" defTabSz="257175">
              <a:spcBef>
                <a:spcPts val="338"/>
              </a:spcBef>
              <a:buClr>
                <a:srgbClr val="003399"/>
              </a:buClr>
            </a:pPr>
            <a:r>
              <a:rPr lang="nb-NO"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nb-NO" sz="1600" b="1" dirty="0">
                <a:solidFill>
                  <a:srgbClr val="003399"/>
                </a:solidFill>
                <a:latin typeface="Arial" panose="020B0604020202020204" pitchFamily="34" charset="0"/>
                <a:ea typeface="SimSun" panose="02010600030101010101" pitchFamily="2" charset="-122"/>
                <a:cs typeface="Arial" panose="020B0604020202020204" pitchFamily="34" charset="0"/>
              </a:rPr>
              <a:t>Psykososiale risikoer som oftest er forbundet med digitale teknologier: </a:t>
            </a:r>
          </a:p>
          <a:p>
            <a:pPr marL="342900" lvl="0" indent="-342900" defTabSz="257175">
              <a:spcBef>
                <a:spcPts val="338"/>
              </a:spcBef>
              <a:buClr>
                <a:srgbClr val="003399"/>
              </a:buClr>
              <a:buFont typeface="Arial" panose="020B0604020202020204" pitchFamily="34" charset="0"/>
              <a:buChar char="•"/>
            </a:pPr>
            <a:r>
              <a:rPr lang="nb-NO" sz="1600" b="1" dirty="0">
                <a:solidFill>
                  <a:srgbClr val="003399"/>
                </a:solidFill>
              </a:rPr>
              <a:t>tidspress</a:t>
            </a:r>
          </a:p>
          <a:p>
            <a:pPr marL="342900" lvl="0" indent="-342900" defTabSz="257175">
              <a:spcBef>
                <a:spcPts val="338"/>
              </a:spcBef>
              <a:buClr>
                <a:srgbClr val="003399"/>
              </a:buClr>
              <a:buFont typeface="Arial" panose="020B0604020202020204" pitchFamily="34" charset="0"/>
              <a:buChar char="•"/>
            </a:pPr>
            <a:r>
              <a:rPr lang="nb-NO" sz="1600" b="1" dirty="0">
                <a:solidFill>
                  <a:srgbClr val="003399"/>
                </a:solidFill>
              </a:rPr>
              <a:t>lang/uregelmessig arbeidstid</a:t>
            </a:r>
          </a:p>
          <a:p>
            <a:pPr marL="342900" lvl="0" indent="-342900" defTabSz="257175">
              <a:spcBef>
                <a:spcPts val="338"/>
              </a:spcBef>
              <a:buClr>
                <a:srgbClr val="003399"/>
              </a:buClr>
              <a:buFont typeface="Arial" panose="020B0604020202020204" pitchFamily="34" charset="0"/>
              <a:buChar char="•"/>
            </a:pPr>
            <a:r>
              <a:rPr lang="nb-NO" sz="1600" b="1" dirty="0">
                <a:solidFill>
                  <a:srgbClr val="003399"/>
                </a:solidFill>
              </a:rPr>
              <a:t>dårlig kommunikasjon/samarbeid</a:t>
            </a:r>
          </a:p>
          <a:p>
            <a:pPr marL="342900" lvl="0" indent="-342900" defTabSz="257175">
              <a:spcBef>
                <a:spcPts val="338"/>
              </a:spcBef>
              <a:buClr>
                <a:srgbClr val="003399"/>
              </a:buClr>
              <a:buFont typeface="Arial" panose="020B0604020202020204" pitchFamily="34" charset="0"/>
              <a:buChar char="•"/>
            </a:pPr>
            <a:r>
              <a:rPr lang="nb-NO" sz="1600" b="1" dirty="0">
                <a:solidFill>
                  <a:srgbClr val="003399"/>
                </a:solidFill>
              </a:rPr>
              <a:t>jobbusikkerhet</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6642281" cy="461665"/>
          </a:xfrm>
          <a:prstGeom prst="rect">
            <a:avLst/>
          </a:prstGeom>
          <a:noFill/>
        </p:spPr>
        <p:txBody>
          <a:bodyPr wrap="square" rtlCol="0">
            <a:spAutoFit/>
          </a:bodyPr>
          <a:lstStyle/>
          <a:p>
            <a:r>
              <a:rPr lang="nb-NO" sz="2400" b="1">
                <a:solidFill>
                  <a:schemeClr val="accent1"/>
                </a:solidFill>
              </a:rPr>
              <a:t>Fakta og tall – psykososiale risikoer</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3988055"/>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40946" y="803834"/>
            <a:ext cx="8145203" cy="523220"/>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nb-NO" sz="1600" dirty="0">
                <a:solidFill>
                  <a:srgbClr val="ACC700"/>
                </a:solidFill>
              </a:rPr>
              <a:t>EU-OSHA, ESENER 2019</a:t>
            </a:r>
          </a:p>
          <a:p>
            <a:pPr>
              <a:spcBef>
                <a:spcPts val="0"/>
              </a:spcBef>
            </a:pPr>
            <a:r>
              <a:rPr lang="nb-NO" sz="1200" dirty="0">
                <a:latin typeface="Arial" panose="020B0604020202020204" pitchFamily="34" charset="0"/>
                <a:ea typeface="SimSun" panose="02010600030101010101" pitchFamily="2" charset="-122"/>
                <a:cs typeface="Times New Roman" panose="02020603050405020304" pitchFamily="18" charset="0"/>
              </a:rPr>
              <a:t>Arbeidsplasser som rapporterer psykososiale risikoer ved bruk av digital teknologi, EU27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2989644735"/>
              </p:ext>
            </p:extLst>
          </p:nvPr>
        </p:nvGraphicFramePr>
        <p:xfrm>
          <a:off x="710263" y="1293017"/>
          <a:ext cx="2882900" cy="3175038"/>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25645">
                <a:tc rowSpan="2">
                  <a:txBody>
                    <a:bodyPr/>
                    <a:lstStyle/>
                    <a:p>
                      <a:pPr algn="l" fontAlgn="ctr"/>
                      <a:r>
                        <a:rPr lang="nb-NO" sz="900" b="1" u="none" strike="noStrike">
                          <a:effectLst/>
                        </a:rPr>
                        <a:t>Personlige datamaskiner på faste arbeidsplasser</a:t>
                      </a:r>
                    </a:p>
                  </a:txBody>
                  <a:tcPr marL="9525" marR="9525" marT="9525" marB="0" anchor="ctr"/>
                </a:tc>
                <a:tc>
                  <a:txBody>
                    <a:bodyPr/>
                    <a:lstStyle/>
                    <a:p>
                      <a:pPr algn="ctr" fontAlgn="ctr"/>
                      <a:r>
                        <a:rPr lang="nb-NO" sz="900" u="none" strike="noStrike">
                          <a:effectLst/>
                        </a:rPr>
                        <a:t>Ikke tilstede</a:t>
                      </a:r>
                    </a:p>
                  </a:txBody>
                  <a:tcPr marL="9525" marR="9525" marT="9525" marB="0" anchor="ctr"/>
                </a:tc>
                <a:extLst>
                  <a:ext uri="{0D108BD9-81ED-4DB2-BD59-A6C34878D82A}">
                    <a16:rowId xmlns:a16="http://schemas.microsoft.com/office/drawing/2014/main" val="3227382304"/>
                  </a:ext>
                </a:extLst>
              </a:tr>
              <a:tr h="203528">
                <a:tc vMerge="1">
                  <a:txBody>
                    <a:bodyPr/>
                    <a:lstStyle/>
                    <a:p>
                      <a:endParaRPr lang="en-GB"/>
                    </a:p>
                  </a:txBody>
                  <a:tcPr/>
                </a:tc>
                <a:tc>
                  <a:txBody>
                    <a:bodyPr/>
                    <a:lstStyle/>
                    <a:p>
                      <a:pPr algn="ctr" fontAlgn="ctr"/>
                      <a:r>
                        <a:rPr lang="nb-NO" sz="900" u="none" strike="noStrike">
                          <a:effectLst/>
                        </a:rPr>
                        <a:t>Tilstede</a:t>
                      </a:r>
                    </a:p>
                  </a:txBody>
                  <a:tcPr marL="9525" marR="9525" marT="9525" marB="0" anchor="ctr"/>
                </a:tc>
                <a:extLst>
                  <a:ext uri="{0D108BD9-81ED-4DB2-BD59-A6C34878D82A}">
                    <a16:rowId xmlns:a16="http://schemas.microsoft.com/office/drawing/2014/main" val="3340623199"/>
                  </a:ext>
                </a:extLst>
              </a:tr>
              <a:tr h="325645">
                <a:tc rowSpan="2">
                  <a:txBody>
                    <a:bodyPr/>
                    <a:lstStyle/>
                    <a:p>
                      <a:pPr algn="l" fontAlgn="ctr"/>
                      <a:r>
                        <a:rPr lang="nb-NO" sz="900" b="1" u="none" strike="noStrike">
                          <a:effectLst/>
                        </a:rPr>
                        <a:t>Bærbare datamaskiner, nettbrett, smarttelefoner eller andre mobile enheter</a:t>
                      </a:r>
                    </a:p>
                  </a:txBody>
                  <a:tcPr marL="9525" marR="9525" marT="9525" marB="0" anchor="ctr"/>
                </a:tc>
                <a:tc>
                  <a:txBody>
                    <a:bodyPr/>
                    <a:lstStyle/>
                    <a:p>
                      <a:pPr algn="ctr" fontAlgn="ctr"/>
                      <a:r>
                        <a:rPr lang="nb-NO" sz="900" u="none" strike="noStrike">
                          <a:effectLst/>
                        </a:rPr>
                        <a:t>Ikke tilstede</a:t>
                      </a:r>
                    </a:p>
                  </a:txBody>
                  <a:tcPr marL="9525" marR="9525" marT="9525" marB="0" anchor="ctr"/>
                </a:tc>
                <a:extLst>
                  <a:ext uri="{0D108BD9-81ED-4DB2-BD59-A6C34878D82A}">
                    <a16:rowId xmlns:a16="http://schemas.microsoft.com/office/drawing/2014/main" val="334489450"/>
                  </a:ext>
                </a:extLst>
              </a:tr>
              <a:tr h="203528">
                <a:tc vMerge="1">
                  <a:txBody>
                    <a:bodyPr/>
                    <a:lstStyle/>
                    <a:p>
                      <a:endParaRPr lang="en-GB"/>
                    </a:p>
                  </a:txBody>
                  <a:tcPr/>
                </a:tc>
                <a:tc>
                  <a:txBody>
                    <a:bodyPr/>
                    <a:lstStyle/>
                    <a:p>
                      <a:pPr algn="ctr" fontAlgn="ctr"/>
                      <a:r>
                        <a:rPr lang="nb-NO" sz="900" u="none" strike="noStrike">
                          <a:effectLst/>
                        </a:rPr>
                        <a:t>Tilstede</a:t>
                      </a:r>
                    </a:p>
                  </a:txBody>
                  <a:tcPr marL="9525" marR="9525" marT="9525" marB="0" anchor="ctr"/>
                </a:tc>
                <a:extLst>
                  <a:ext uri="{0D108BD9-81ED-4DB2-BD59-A6C34878D82A}">
                    <a16:rowId xmlns:a16="http://schemas.microsoft.com/office/drawing/2014/main" val="3887665122"/>
                  </a:ext>
                </a:extLst>
              </a:tr>
              <a:tr h="325645">
                <a:tc rowSpan="2">
                  <a:txBody>
                    <a:bodyPr/>
                    <a:lstStyle/>
                    <a:p>
                      <a:pPr algn="l" fontAlgn="ctr"/>
                      <a:r>
                        <a:rPr lang="nb-NO" sz="900" b="1" u="none" strike="noStrike">
                          <a:effectLst/>
                        </a:rPr>
                        <a:t>Roboter som samhandler med arbeidstakere</a:t>
                      </a:r>
                    </a:p>
                  </a:txBody>
                  <a:tcPr marL="9525" marR="9525" marT="9525" marB="0" anchor="ctr"/>
                </a:tc>
                <a:tc>
                  <a:txBody>
                    <a:bodyPr/>
                    <a:lstStyle/>
                    <a:p>
                      <a:pPr algn="ctr" fontAlgn="ctr"/>
                      <a:r>
                        <a:rPr lang="nb-NO" sz="900" u="none" strike="noStrike">
                          <a:effectLst/>
                        </a:rPr>
                        <a:t>Ikke tilstede</a:t>
                      </a:r>
                    </a:p>
                  </a:txBody>
                  <a:tcPr marL="9525" marR="9525" marT="9525" marB="0" anchor="ctr"/>
                </a:tc>
                <a:extLst>
                  <a:ext uri="{0D108BD9-81ED-4DB2-BD59-A6C34878D82A}">
                    <a16:rowId xmlns:a16="http://schemas.microsoft.com/office/drawing/2014/main" val="363743176"/>
                  </a:ext>
                </a:extLst>
              </a:tr>
              <a:tr h="203528">
                <a:tc vMerge="1">
                  <a:txBody>
                    <a:bodyPr/>
                    <a:lstStyle/>
                    <a:p>
                      <a:endParaRPr lang="en-GB"/>
                    </a:p>
                  </a:txBody>
                  <a:tcPr/>
                </a:tc>
                <a:tc>
                  <a:txBody>
                    <a:bodyPr/>
                    <a:lstStyle/>
                    <a:p>
                      <a:pPr algn="ctr" fontAlgn="ctr"/>
                      <a:r>
                        <a:rPr lang="nb-NO" sz="900" u="none" strike="noStrike">
                          <a:effectLst/>
                        </a:rPr>
                        <a:t>Tilstede</a:t>
                      </a:r>
                    </a:p>
                  </a:txBody>
                  <a:tcPr marL="9525" marR="9525" marT="9525" marB="0" anchor="ctr"/>
                </a:tc>
                <a:extLst>
                  <a:ext uri="{0D108BD9-81ED-4DB2-BD59-A6C34878D82A}">
                    <a16:rowId xmlns:a16="http://schemas.microsoft.com/office/drawing/2014/main" val="3024117683"/>
                  </a:ext>
                </a:extLst>
              </a:tr>
              <a:tr h="325645">
                <a:tc rowSpan="2">
                  <a:txBody>
                    <a:bodyPr/>
                    <a:lstStyle/>
                    <a:p>
                      <a:pPr algn="l" fontAlgn="ctr"/>
                      <a:r>
                        <a:rPr lang="nb-NO" sz="900" b="1" u="none" strike="noStrike">
                          <a:effectLst/>
                        </a:rPr>
                        <a:t>Maskiner, systemer eller datamaskiner som bestemmer innholdet eller tempoet i arbeidet</a:t>
                      </a:r>
                    </a:p>
                  </a:txBody>
                  <a:tcPr marL="9525" marR="9525" marT="9525" marB="0" anchor="ctr"/>
                </a:tc>
                <a:tc>
                  <a:txBody>
                    <a:bodyPr/>
                    <a:lstStyle/>
                    <a:p>
                      <a:pPr algn="ctr" fontAlgn="ctr"/>
                      <a:r>
                        <a:rPr lang="nb-NO" sz="900" u="none" strike="noStrike">
                          <a:effectLst/>
                        </a:rPr>
                        <a:t>Ikke tilstede</a:t>
                      </a:r>
                    </a:p>
                  </a:txBody>
                  <a:tcPr marL="9525" marR="9525" marT="9525" marB="0" anchor="ctr"/>
                </a:tc>
                <a:extLst>
                  <a:ext uri="{0D108BD9-81ED-4DB2-BD59-A6C34878D82A}">
                    <a16:rowId xmlns:a16="http://schemas.microsoft.com/office/drawing/2014/main" val="1391723234"/>
                  </a:ext>
                </a:extLst>
              </a:tr>
              <a:tr h="203528">
                <a:tc vMerge="1">
                  <a:txBody>
                    <a:bodyPr/>
                    <a:lstStyle/>
                    <a:p>
                      <a:endParaRPr lang="en-GB"/>
                    </a:p>
                  </a:txBody>
                  <a:tcPr/>
                </a:tc>
                <a:tc>
                  <a:txBody>
                    <a:bodyPr/>
                    <a:lstStyle/>
                    <a:p>
                      <a:pPr algn="ctr" fontAlgn="ctr"/>
                      <a:r>
                        <a:rPr lang="nb-NO" sz="900" u="none" strike="noStrike">
                          <a:effectLst/>
                        </a:rPr>
                        <a:t>Tilstede</a:t>
                      </a:r>
                    </a:p>
                  </a:txBody>
                  <a:tcPr marL="9525" marR="9525" marT="9525" marB="0" anchor="ctr"/>
                </a:tc>
                <a:extLst>
                  <a:ext uri="{0D108BD9-81ED-4DB2-BD59-A6C34878D82A}">
                    <a16:rowId xmlns:a16="http://schemas.microsoft.com/office/drawing/2014/main" val="3976748327"/>
                  </a:ext>
                </a:extLst>
              </a:tr>
              <a:tr h="325645">
                <a:tc rowSpan="2">
                  <a:txBody>
                    <a:bodyPr/>
                    <a:lstStyle/>
                    <a:p>
                      <a:pPr algn="l" fontAlgn="ctr"/>
                      <a:r>
                        <a:rPr lang="nb-NO" sz="900" b="1" u="none" strike="noStrike">
                          <a:effectLst/>
                        </a:rPr>
                        <a:t>Maskiner, systemer eller datamaskiner som overvåker arbeidstakeres prestasjoner</a:t>
                      </a:r>
                    </a:p>
                  </a:txBody>
                  <a:tcPr marL="9525" marR="9525" marT="9525" marB="0" anchor="ctr"/>
                </a:tc>
                <a:tc>
                  <a:txBody>
                    <a:bodyPr/>
                    <a:lstStyle/>
                    <a:p>
                      <a:pPr algn="ctr" fontAlgn="ctr"/>
                      <a:r>
                        <a:rPr lang="nb-NO" sz="900" u="none" strike="noStrike">
                          <a:effectLst/>
                        </a:rPr>
                        <a:t>Ikke tilstede</a:t>
                      </a:r>
                    </a:p>
                  </a:txBody>
                  <a:tcPr marL="9525" marR="9525" marT="9525" marB="0" anchor="ctr"/>
                </a:tc>
                <a:extLst>
                  <a:ext uri="{0D108BD9-81ED-4DB2-BD59-A6C34878D82A}">
                    <a16:rowId xmlns:a16="http://schemas.microsoft.com/office/drawing/2014/main" val="594843434"/>
                  </a:ext>
                </a:extLst>
              </a:tr>
              <a:tr h="203528">
                <a:tc vMerge="1">
                  <a:txBody>
                    <a:bodyPr/>
                    <a:lstStyle/>
                    <a:p>
                      <a:endParaRPr lang="en-GB"/>
                    </a:p>
                  </a:txBody>
                  <a:tcPr/>
                </a:tc>
                <a:tc>
                  <a:txBody>
                    <a:bodyPr/>
                    <a:lstStyle/>
                    <a:p>
                      <a:pPr algn="ctr" fontAlgn="ctr"/>
                      <a:r>
                        <a:rPr lang="nb-NO" sz="900" u="none" strike="noStrike">
                          <a:effectLst/>
                        </a:rPr>
                        <a:t>Tilstede</a:t>
                      </a:r>
                    </a:p>
                  </a:txBody>
                  <a:tcPr marL="9525" marR="9525" marT="9525" marB="0" anchor="ctr"/>
                </a:tc>
                <a:extLst>
                  <a:ext uri="{0D108BD9-81ED-4DB2-BD59-A6C34878D82A}">
                    <a16:rowId xmlns:a16="http://schemas.microsoft.com/office/drawing/2014/main" val="3135333647"/>
                  </a:ext>
                </a:extLst>
              </a:tr>
              <a:tr h="325645">
                <a:tc rowSpan="2">
                  <a:txBody>
                    <a:bodyPr/>
                    <a:lstStyle/>
                    <a:p>
                      <a:pPr algn="l" fontAlgn="ctr"/>
                      <a:r>
                        <a:rPr lang="nb-NO" sz="900" b="1" u="none" strike="noStrike" dirty="0">
                          <a:effectLst/>
                        </a:rPr>
                        <a:t>Bærbare enheter</a:t>
                      </a:r>
                    </a:p>
                  </a:txBody>
                  <a:tcPr marL="9525" marR="9525" marT="9525" marB="0" anchor="ctr"/>
                </a:tc>
                <a:tc>
                  <a:txBody>
                    <a:bodyPr/>
                    <a:lstStyle/>
                    <a:p>
                      <a:pPr algn="ctr" fontAlgn="ctr"/>
                      <a:r>
                        <a:rPr lang="nb-NO" sz="900" u="none" strike="noStrike">
                          <a:effectLst/>
                        </a:rPr>
                        <a:t>Ikke tilstede</a:t>
                      </a:r>
                    </a:p>
                  </a:txBody>
                  <a:tcPr marL="9525" marR="9525" marT="9525" marB="0" anchor="ctr"/>
                </a:tc>
                <a:extLst>
                  <a:ext uri="{0D108BD9-81ED-4DB2-BD59-A6C34878D82A}">
                    <a16:rowId xmlns:a16="http://schemas.microsoft.com/office/drawing/2014/main" val="1828061025"/>
                  </a:ext>
                </a:extLst>
              </a:tr>
              <a:tr h="203528">
                <a:tc vMerge="1">
                  <a:txBody>
                    <a:bodyPr/>
                    <a:lstStyle/>
                    <a:p>
                      <a:endParaRPr lang="en-GB"/>
                    </a:p>
                  </a:txBody>
                  <a:tcPr/>
                </a:tc>
                <a:tc>
                  <a:txBody>
                    <a:bodyPr/>
                    <a:lstStyle/>
                    <a:p>
                      <a:pPr algn="ctr" fontAlgn="ctr"/>
                      <a:r>
                        <a:rPr lang="nb-NO" sz="900" u="none" strike="noStrike" dirty="0">
                          <a:effectLst/>
                        </a:rPr>
                        <a:t>Tilstede</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26943" y="4691452"/>
            <a:ext cx="830003" cy="138499"/>
          </a:xfrm>
          <a:prstGeom prst="rect">
            <a:avLst/>
          </a:prstGeom>
          <a:solidFill>
            <a:schemeClr val="bg1"/>
          </a:solidFill>
        </p:spPr>
        <p:txBody>
          <a:bodyPr wrap="square" lIns="0" tIns="0" rIns="0" bIns="0" rtlCol="0">
            <a:spAutoFit/>
          </a:bodyPr>
          <a:lstStyle/>
          <a:p>
            <a:r>
              <a:rPr lang="nb-NO" sz="900" dirty="0"/>
              <a:t>Tidspress</a:t>
            </a:r>
          </a:p>
        </p:txBody>
      </p:sp>
      <p:sp>
        <p:nvSpPr>
          <p:cNvPr id="7" name="TextBox 6">
            <a:extLst>
              <a:ext uri="{FF2B5EF4-FFF2-40B4-BE49-F238E27FC236}">
                <a16:creationId xmlns:a16="http://schemas.microsoft.com/office/drawing/2014/main" id="{C9C4A418-4168-4158-B67A-B081EDF20166}"/>
              </a:ext>
            </a:extLst>
          </p:cNvPr>
          <p:cNvSpPr txBox="1"/>
          <p:nvPr/>
        </p:nvSpPr>
        <p:spPr>
          <a:xfrm>
            <a:off x="3270177" y="4691451"/>
            <a:ext cx="1845929" cy="276999"/>
          </a:xfrm>
          <a:prstGeom prst="rect">
            <a:avLst/>
          </a:prstGeom>
          <a:solidFill>
            <a:schemeClr val="bg1"/>
          </a:solidFill>
        </p:spPr>
        <p:txBody>
          <a:bodyPr wrap="square" lIns="0" tIns="0" rIns="0" bIns="0" rtlCol="0">
            <a:spAutoFit/>
          </a:bodyPr>
          <a:lstStyle/>
          <a:p>
            <a:r>
              <a:rPr lang="nb-NO" sz="900" dirty="0"/>
              <a:t>Dårlig kommunikasjon eller samarbeid</a:t>
            </a:r>
          </a:p>
        </p:txBody>
      </p:sp>
      <p:sp>
        <p:nvSpPr>
          <p:cNvPr id="8" name="TextBox 7">
            <a:extLst>
              <a:ext uri="{FF2B5EF4-FFF2-40B4-BE49-F238E27FC236}">
                <a16:creationId xmlns:a16="http://schemas.microsoft.com/office/drawing/2014/main" id="{4E40D5DE-DAC9-4A64-8265-91B3C8231474}"/>
              </a:ext>
            </a:extLst>
          </p:cNvPr>
          <p:cNvSpPr txBox="1"/>
          <p:nvPr/>
        </p:nvSpPr>
        <p:spPr>
          <a:xfrm>
            <a:off x="6219151" y="4699007"/>
            <a:ext cx="1730840" cy="276999"/>
          </a:xfrm>
          <a:prstGeom prst="rect">
            <a:avLst/>
          </a:prstGeom>
          <a:solidFill>
            <a:schemeClr val="bg1"/>
          </a:solidFill>
        </p:spPr>
        <p:txBody>
          <a:bodyPr wrap="square" lIns="0" tIns="0" rIns="0" bIns="0" rtlCol="0">
            <a:spAutoFit/>
          </a:bodyPr>
          <a:lstStyle/>
          <a:p>
            <a:r>
              <a:rPr lang="nb-NO" sz="900" dirty="0"/>
              <a:t>Lang eller uregelmessig arbeidstid</a:t>
            </a:r>
          </a:p>
        </p:txBody>
      </p:sp>
      <p:sp>
        <p:nvSpPr>
          <p:cNvPr id="9" name="TextBox 8">
            <a:extLst>
              <a:ext uri="{FF2B5EF4-FFF2-40B4-BE49-F238E27FC236}">
                <a16:creationId xmlns:a16="http://schemas.microsoft.com/office/drawing/2014/main" id="{94B0EDBD-4CC5-4E71-832D-43E474CB5CCA}"/>
              </a:ext>
            </a:extLst>
          </p:cNvPr>
          <p:cNvSpPr txBox="1"/>
          <p:nvPr/>
        </p:nvSpPr>
        <p:spPr>
          <a:xfrm>
            <a:off x="5297705" y="4700017"/>
            <a:ext cx="830003" cy="138499"/>
          </a:xfrm>
          <a:prstGeom prst="rect">
            <a:avLst/>
          </a:prstGeom>
          <a:solidFill>
            <a:schemeClr val="bg1"/>
          </a:solidFill>
        </p:spPr>
        <p:txBody>
          <a:bodyPr wrap="square" lIns="0" tIns="0" rIns="0" bIns="0" rtlCol="0">
            <a:spAutoFit/>
          </a:bodyPr>
          <a:lstStyle/>
          <a:p>
            <a:r>
              <a:rPr lang="nb-NO" sz="900" dirty="0" err="1"/>
              <a:t>Jobbusikkerhet</a:t>
            </a:r>
            <a:endParaRPr lang="nb-NO" sz="900" dirty="0"/>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4D7FFAEE76D334C8A089449D348D1CB" ma:contentTypeVersion="12" ma:contentTypeDescription="Opprett et nytt dokument." ma:contentTypeScope="" ma:versionID="6229dda280ca51ddb5a981ec6abd8efb">
  <xsd:schema xmlns:xsd="http://www.w3.org/2001/XMLSchema" xmlns:xs="http://www.w3.org/2001/XMLSchema" xmlns:p="http://schemas.microsoft.com/office/2006/metadata/properties" xmlns:ns2="7ae78488-cb09-4274-b63c-115e85a00f07" xmlns:ns3="d3d5a3c4-b4d2-466f-a0e8-43ddf5da487c" targetNamespace="http://schemas.microsoft.com/office/2006/metadata/properties" ma:root="true" ma:fieldsID="cf7dfdb53a511b9b3501e58f718a5465" ns2:_="" ns3:_="">
    <xsd:import namespace="7ae78488-cb09-4274-b63c-115e85a00f07"/>
    <xsd:import namespace="d3d5a3c4-b4d2-466f-a0e8-43ddf5da48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78488-cb09-4274-b63c-115e85a00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d5a3c4-b4d2-466f-a0e8-43ddf5da487c"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2.xml><?xml version="1.0" encoding="utf-8"?>
<ds:datastoreItem xmlns:ds="http://schemas.openxmlformats.org/officeDocument/2006/customXml" ds:itemID="{C97F79A1-7B9C-4925-A316-E6726D087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78488-cb09-4274-b63c-115e85a00f07"/>
    <ds:schemaRef ds:uri="d3d5a3c4-b4d2-466f-a0e8-43ddf5da48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9C92BF-4DCA-40D6-9BE5-5C69F825546D}">
  <ds:schemaRefs>
    <ds:schemaRef ds:uri="http://schemas.microsoft.com/office/infopath/2007/PartnerControls"/>
    <ds:schemaRef ds:uri="http://schemas.microsoft.com/office/2006/documentManagement/types"/>
    <ds:schemaRef ds:uri="d3d5a3c4-b4d2-466f-a0e8-43ddf5da487c"/>
    <ds:schemaRef ds:uri="http://purl.org/dc/elements/1.1/"/>
    <ds:schemaRef ds:uri="http://schemas.microsoft.com/office/2006/metadata/properties"/>
    <ds:schemaRef ds:uri="http://schemas.openxmlformats.org/package/2006/metadata/core-properties"/>
    <ds:schemaRef ds:uri="http://purl.org/dc/terms/"/>
    <ds:schemaRef ds:uri="http://www.w3.org/XML/1998/namespace"/>
    <ds:schemaRef ds:uri="7ae78488-cb09-4274-b63c-115e85a00f0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5343</TotalTime>
  <Words>3242</Words>
  <Application>Microsoft Office PowerPoint</Application>
  <PresentationFormat>On-screen Show (16:9)</PresentationFormat>
  <Paragraphs>378</Paragraphs>
  <Slides>26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Et sikkert og godt arbeidsmiljø 2023-25 Godt og trygt arbeidsmiljø i et digitalt arbeidsliv </vt:lpstr>
      <vt:lpstr>PowerPoint Presentation</vt:lpstr>
      <vt:lpstr>Hva handler den om?</vt:lpstr>
      <vt:lpstr>Fakta og tall – bruk av digitale teknologier</vt:lpstr>
      <vt:lpstr>Fakta og tall – bruk av digitale teknologier</vt:lpstr>
      <vt:lpstr>Fakta og tall – bruk av digitale teknologier</vt:lpstr>
      <vt:lpstr>Fakta og tall – hjemmebasert fjernarbeid</vt:lpstr>
      <vt:lpstr>Fakta og tall – psykososiale risikoer</vt:lpstr>
      <vt:lpstr>PowerPoint Presentation</vt:lpstr>
      <vt:lpstr>PowerPoint Presentation</vt:lpstr>
      <vt:lpstr>Prioriteringsområder</vt:lpstr>
      <vt:lpstr>Prioriteringsområder – arbeid på digitale plattformer</vt:lpstr>
      <vt:lpstr>Prioriteringsområder – arbeid på digitale plattformer</vt:lpstr>
      <vt:lpstr>Prioriteringsområder – automatisering av oppgaver</vt:lpstr>
      <vt:lpstr>Prioriteringsområder – automatisering av oppgaver</vt:lpstr>
      <vt:lpstr>Prioriteringsområder – fjern- og hybridarbeid</vt:lpstr>
      <vt:lpstr>Prioriteringsområder – fjern- og hybridarbeid</vt:lpstr>
      <vt:lpstr>Prioriteringsområder – KI-basert administrasjon av ansatte</vt:lpstr>
      <vt:lpstr>Prioriteringsområder – KI-basert administrasjon av ansatte</vt:lpstr>
      <vt:lpstr>Prioriteringsområder – smarte digitale systemer</vt:lpstr>
      <vt:lpstr>Prioriteringsområder – smarte digitale systemer</vt:lpstr>
      <vt:lpstr>Forebygge risiko</vt:lpstr>
      <vt:lpstr>EU-OSHA og kampanjepartnere</vt:lpstr>
      <vt:lpstr>Kampanjeressurser</vt:lpstr>
      <vt:lpstr>Slik engasjerer du deg</vt:lpstr>
      <vt:lpstr>Bli med oss hinsides bits og bytes!</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121</cp:revision>
  <cp:lastPrinted>2019-10-04T15:07:06Z</cp:lastPrinted>
  <dcterms:created xsi:type="dcterms:W3CDTF">2015-10-14T15:05:30Z</dcterms:created>
  <dcterms:modified xsi:type="dcterms:W3CDTF">2023-07-21T11:25:04Z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0x010100D4D7FFAEE76D334C8A089449D348D1CB</vt:lpwstr>
  </property>
  <property fmtid="{D5CDD505-2E9C-101B-9397-08002B2CF9AE}" pid="3" name="MediaServiceImageTags">
    <vt:lpwstr/>
  </property>
</Properties>
</file>