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5"/>
  </p:sldMasterIdLst>
  <p:notesMasterIdLst>
    <p:notesMasterId r:id="rId32"/>
  </p:notesMasterIdLst>
  <p:handoutMasterIdLst>
    <p:handoutMasterId r:id="rId33"/>
  </p:handoutMasterIdLst>
  <p:sldIdLst>
    <p:sldId id="330" r:id="rId6"/>
    <p:sldId id="293" r:id="rId7"/>
    <p:sldId id="304" r:id="rId8"/>
    <p:sldId id="323" r:id="rId9"/>
    <p:sldId id="265" r:id="rId10"/>
    <p:sldId id="321" r:id="rId11"/>
    <p:sldId id="324" r:id="rId12"/>
    <p:sldId id="318" r:id="rId13"/>
    <p:sldId id="325" r:id="rId14"/>
    <p:sldId id="297" r:id="rId15"/>
    <p:sldId id="302" r:id="rId16"/>
    <p:sldId id="322" r:id="rId17"/>
    <p:sldId id="312" r:id="rId18"/>
    <p:sldId id="326" r:id="rId19"/>
    <p:sldId id="314" r:id="rId20"/>
    <p:sldId id="327" r:id="rId21"/>
    <p:sldId id="308" r:id="rId22"/>
    <p:sldId id="328" r:id="rId23"/>
    <p:sldId id="316" r:id="rId24"/>
    <p:sldId id="329" r:id="rId25"/>
    <p:sldId id="310" r:id="rId26"/>
    <p:sldId id="275" r:id="rId27"/>
    <p:sldId id="258" r:id="rId28"/>
    <p:sldId id="299" r:id="rId29"/>
    <p:sldId id="300" r:id="rId30"/>
    <p:sldId id="267" r:id="rId31"/>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EBD3364B-4747-E7B6-946A-18137D080576}" name="Nadia Corryn (FOD Werkgelegenheid - SPF Emploi)" initials="NC(WSE" userId="S::Nadia.CORRYN@meta.fgov.be::8e514c2b-6191-42f8-8e41-f9b228e2d866" providerId="AD"/>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D6B5ADB7-9E3A-0025-FE53-870FB29C9B41}" name="Zwaan, H.M.M. (Marga) van der" initials="ZH(vd" userId="S::marga.vanderzwaan@tno.nl::c59e52a0-8f65-496b-be2b-10083234e46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5" autoAdjust="0"/>
  </p:normalViewPr>
  <p:slideViewPr>
    <p:cSldViewPr snapToGrid="0">
      <p:cViewPr varScale="1">
        <p:scale>
          <a:sx n="125" d="100"/>
          <a:sy n="125" d="100"/>
        </p:scale>
        <p:origin x="1116" y="90"/>
      </p:cViewPr>
      <p:guideLst>
        <p:guide orient="horz" pos="2772"/>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8.8023515151271492E-2"/>
          <c:w val="0.68226429143792156"/>
          <c:h val="0.7619663836660357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5.200522799535303E-2"/>
          <c:y val="0.90442597642253297"/>
          <c:w val="0.89999990526705687"/>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244269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a:solidFill>
                  <a:schemeClr val="tx1"/>
                </a:solidFill>
                <a:effectLst/>
                <a:latin typeface="+mn-lt"/>
                <a:ea typeface="+mn-ea"/>
                <a:cs typeface="+mn-cs"/>
              </a:rPr>
              <a:t>De campagne “Veilig en gezond werk in het digitale tijdperk” is ingedeeld in vijf prioriteitsgebieden waaraan verspreid over de gehele looptijd van de campagne bijzondere aandacht wordt besteed via speciale communicatie- en promotiepakketten. Bij elk gebied wordt gekeken naar een specifiek onderwerp met betrekking tot VGW en digitalisering. Om de dynamiek van de campagne te behouden, wordt elke drie tot vier maanden een reeks materialen vrijgegeven, waaronder rapporten, informatiebladen, infographics en casestudy’s.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a:solidFill>
                  <a:schemeClr val="tx1"/>
                </a:solidFill>
                <a:effectLst/>
                <a:latin typeface="+mn-lt"/>
                <a:ea typeface="+mn-ea"/>
                <a:cs typeface="+mn-cs"/>
              </a:rPr>
              <a:t>Een andere prioriteit van de campagne voor 2023-2025 is aandacht te besteden aan het effect van digitalisering op de diversiteit van het personeelsbestand en op groepen kwetsbare werknemers, en aan de genderdimensie. De nadruk zal ook liggen op personeel dat is aangesteld in het kader van flexibele werkregelingen, buiten de gebouwen van de werkgever werkt, veel onderweg is of klanten bezoekt, of in gedecentraliseerde gebouwen werkt (bv. werknemers op afstand, platformwerkers).</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a:t>Digitaal</a:t>
            </a:r>
            <a:r>
              <a:rPr lang="nl-NL" sz="1400" b="1" baseline="0"/>
              <a:t> platformwerk:</a:t>
            </a:r>
            <a:r>
              <a:rPr lang="nl-NL" sz="1400"/>
              <a:t> </a:t>
            </a:r>
            <a:r>
              <a:rPr lang="nl-NL" sz="1400">
                <a:solidFill>
                  <a:schemeClr val="tx1"/>
                </a:solidFill>
                <a:effectLst/>
                <a:latin typeface="+mn-lt"/>
                <a:ea typeface="+mn-ea"/>
                <a:cs typeface="+mn-cs"/>
              </a:rPr>
              <a:t>betaald werk dat wordt geleverd via, op of door middel van bemiddeling door een onlineplatform</a:t>
            </a:r>
          </a:p>
          <a:p>
            <a:endParaRPr lang="en-US" sz="1400" b="1"/>
          </a:p>
          <a:p>
            <a:r>
              <a:rPr lang="nl-NL" sz="1400" b="1" baseline="0"/>
              <a:t>Automatisering van taken: </a:t>
            </a:r>
            <a:r>
              <a:rPr lang="nl-NL" sz="1400">
                <a:solidFill>
                  <a:schemeClr val="tx1"/>
                </a:solidFill>
                <a:effectLst/>
                <a:latin typeface="+mn-lt"/>
                <a:ea typeface="+mn-ea"/>
                <a:cs typeface="+mn-cs"/>
              </a:rPr>
              <a:t>op artificiële intelligentie (AI) gebaseerde  ‘belichaamde’ (robotica) of ‘niet-belichaamde’ systemen (slimme toepassingen), die in staat zijn om – met een zekere mate van autonomie – fysieke of cognitieve taken uit te voeren en specifieke doelen te bereiken</a:t>
            </a:r>
          </a:p>
          <a:p>
            <a:endParaRPr lang="en-US" sz="1400" b="1"/>
          </a:p>
          <a:p>
            <a:r>
              <a:rPr lang="nl-NL" sz="1400" b="1"/>
              <a:t>Werk op afstand en hybride werk: </a:t>
            </a:r>
            <a:r>
              <a:rPr lang="nl-NL" sz="1400">
                <a:solidFill>
                  <a:schemeClr val="tx1"/>
                </a:solidFill>
                <a:effectLst/>
                <a:latin typeface="+mn-lt"/>
                <a:ea typeface="+mn-ea"/>
                <a:cs typeface="+mn-cs"/>
              </a:rPr>
              <a:t>elke werkregeling waarbij gebruik wordt gemaakt van digitale technologie (bv. pc’s, smartphones, laptops, softwarepakketten en internet) om vanuit huis of – in algemenere zin – buiten het bedrijf of op een vaste locatie te werken. </a:t>
            </a:r>
          </a:p>
          <a:p>
            <a:endParaRPr lang="en-US" sz="1400"/>
          </a:p>
          <a:p>
            <a:r>
              <a:rPr lang="nl-NL" sz="1400" b="1" baseline="0"/>
              <a:t>Werknemersbeheer middel van AI: </a:t>
            </a:r>
            <a:r>
              <a:rPr lang="nl-NL" sz="1400">
                <a:solidFill>
                  <a:schemeClr val="tx1"/>
                </a:solidFill>
                <a:effectLst/>
                <a:latin typeface="+mn-lt"/>
                <a:ea typeface="+mn-ea"/>
                <a:cs typeface="+mn-cs"/>
              </a:rPr>
              <a:t>beheersystemen en instrumenten voor het verzamelen van realtimegegevens over het gedrag van werknemers uit verschillende bronnen met als doel het management te informeren en geautomatiseerde of semigeautomatiseerde beslissingen op basis van algoritmen of meer geavanceerde vormen van AI</a:t>
            </a:r>
            <a:r>
              <a:rPr lang="nl-NL" sz="1400"/>
              <a:t> te ondersteunen</a:t>
            </a:r>
          </a:p>
          <a:p>
            <a:endParaRPr lang="en-GB" sz="1400" b="1" noProof="0"/>
          </a:p>
          <a:p>
            <a:r>
              <a:rPr lang="nl-NL" sz="1400" b="1"/>
              <a:t>Slimme digitale systemen: </a:t>
            </a:r>
            <a:r>
              <a:rPr lang="nl-NL" sz="1400">
                <a:solidFill>
                  <a:schemeClr val="tx1"/>
                </a:solidFill>
                <a:effectLst/>
                <a:latin typeface="+mn-lt"/>
                <a:ea typeface="+mn-ea"/>
                <a:cs typeface="+mn-cs"/>
              </a:rPr>
              <a:t>intelligente toepassingen met behulp van AI, draagbare apparatuur, draadloze hogesnelheidsnetwerken, in combinatie met sensortechnologieën (bv. </a:t>
            </a:r>
            <a:r>
              <a:rPr lang="nl-NL" sz="1400" baseline="0">
                <a:solidFill>
                  <a:schemeClr val="tx1"/>
                </a:solidFill>
                <a:effectLst/>
                <a:latin typeface="+mn-lt"/>
                <a:ea typeface="+mn-ea"/>
                <a:cs typeface="+mn-cs"/>
              </a:rPr>
              <a:t>wearables)</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400" dirty="0">
                <a:solidFill>
                  <a:schemeClr val="accent1"/>
                </a:solidFill>
              </a:rPr>
              <a:t>De campagne is een initiatief van EU-OSHA, met hulp van een partnernetwerk in meer dan 30 landen, waaronder:</a:t>
            </a:r>
          </a:p>
          <a:p>
            <a:pPr marL="742950" lvl="1" indent="-285750">
              <a:buFont typeface="Arial" panose="020B0604020202020204" pitchFamily="34" charset="0"/>
              <a:buChar char="•"/>
            </a:pPr>
            <a:r>
              <a:rPr lang="nl-NL" sz="1400" dirty="0"/>
              <a:t>nationale </a:t>
            </a:r>
            <a:r>
              <a:rPr lang="nl-NL" sz="1400" dirty="0" err="1"/>
              <a:t>focal</a:t>
            </a:r>
            <a:r>
              <a:rPr lang="nl-NL" sz="1400" dirty="0"/>
              <a:t> points;</a:t>
            </a:r>
          </a:p>
          <a:p>
            <a:pPr marL="742950" lvl="1" indent="-285750">
              <a:buFont typeface="Arial" panose="020B0604020202020204" pitchFamily="34" charset="0"/>
              <a:buChar char="•"/>
            </a:pPr>
            <a:r>
              <a:rPr lang="nl-NL" sz="1400" dirty="0"/>
              <a:t>Europese sociale partners;</a:t>
            </a:r>
          </a:p>
          <a:p>
            <a:pPr marL="742950" lvl="1" indent="-285750">
              <a:buFont typeface="Arial" panose="020B0604020202020204" pitchFamily="34" charset="0"/>
              <a:buChar char="•"/>
            </a:pPr>
            <a:r>
              <a:rPr lang="nl-NL" sz="1400" dirty="0"/>
              <a:t>officiële campagnepartners;</a:t>
            </a:r>
          </a:p>
          <a:p>
            <a:pPr marL="742950" lvl="1" indent="-285750">
              <a:buFont typeface="Arial" panose="020B0604020202020204" pitchFamily="34" charset="0"/>
              <a:buChar char="•"/>
            </a:pPr>
            <a:r>
              <a:rPr lang="nl-NL" sz="1400" dirty="0"/>
              <a:t>OSHVET-partners;</a:t>
            </a:r>
          </a:p>
          <a:p>
            <a:pPr marL="742950" lvl="1" indent="-285750">
              <a:buFont typeface="Arial" panose="020B0604020202020204" pitchFamily="34" charset="0"/>
              <a:buChar char="•"/>
            </a:pPr>
            <a:r>
              <a:rPr lang="nl-NL" sz="1400" dirty="0"/>
              <a:t>mediapartners;</a:t>
            </a:r>
          </a:p>
          <a:p>
            <a:pPr marL="742950" lvl="1" indent="-285750">
              <a:buFont typeface="Arial" panose="020B0604020202020204" pitchFamily="34" charset="0"/>
              <a:buChar char="•"/>
            </a:pPr>
            <a:r>
              <a:rPr lang="nl-NL" sz="1400" dirty="0"/>
              <a:t>Enterprise Europe Network;</a:t>
            </a:r>
          </a:p>
          <a:p>
            <a:pPr marL="742950" lvl="1" indent="-285750">
              <a:buFont typeface="Arial" panose="020B0604020202020204" pitchFamily="34" charset="0"/>
              <a:buChar char="•"/>
            </a:pPr>
            <a:r>
              <a:rPr lang="nl-NL" sz="1400" dirty="0"/>
              <a:t>EU-instellingen;</a:t>
            </a:r>
          </a:p>
          <a:p>
            <a:pPr marL="742950" lvl="1" indent="-285750">
              <a:buFont typeface="Arial" panose="020B0604020202020204" pitchFamily="34" charset="0"/>
              <a:buChar char="•"/>
            </a:pPr>
            <a:r>
              <a:rPr lang="nl-NL" sz="1400" dirty="0"/>
              <a:t>andere agentschappen van de EU.</a:t>
            </a:r>
          </a:p>
          <a:p>
            <a:r>
              <a:rPr lang="nl-NL" sz="1200" dirty="0">
                <a:solidFill>
                  <a:schemeClr val="accent1"/>
                </a:solidFill>
              </a:rPr>
              <a:t>De partners treden op als tussenpersoon tussen EU-OSHA en de Europese beroepsbevolking en verspreiden campagnemateriaal en -hulpmiddelen op nationaal niveau. De toewijding en actieve betrokkenheid van de EU-OSHA-partners zijn cruciaal voor de campagne en zorgen ervoor dat de boodschap van de campagne met succes in heel Europa wordt gestimuleerd en bedrijven van welke omvang ook bereikt.</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Publicaties</a:t>
            </a:r>
          </a:p>
          <a:p>
            <a:r>
              <a:rPr lang="nl-NL" b="0"/>
              <a:t>Een aantal onderzoeksrapporten, samenvattingen en infobladen over veiligheid en gezondheid op het werk en digitalisering zijn beschikbaar en kunnen gratis worden gedownload. Deze publicaties kunnen worden gebruikt om te informeren over preventieve maatregelen op de werkplek.</a:t>
            </a:r>
          </a:p>
          <a:p>
            <a:endParaRPr lang="en-GB" b="1" dirty="0"/>
          </a:p>
          <a:p>
            <a:r>
              <a:rPr lang="nl-NL" b="1"/>
              <a:t>Campagnemateriaal</a:t>
            </a:r>
          </a:p>
          <a:p>
            <a:r>
              <a:rPr lang="nl-NL" b="0"/>
              <a:t>Het campagnemateriaal voor “Veilig en gezond werk in het digitale tijdperk”, zoals de campagnegids en de reclamebrochure, legt uit hoe de campagne werkt en hoe u kunt meedoen. Ook verduidelijkt het materiaal hoe de verstrekte richtsnoeren kunnen worden toegepast op de werkplek.</a:t>
            </a:r>
          </a:p>
          <a:p>
            <a:endParaRPr lang="en-GB" b="1" dirty="0"/>
          </a:p>
          <a:p>
            <a:r>
              <a:rPr lang="nl-NL" b="1"/>
              <a:t>Campagnetoolkit</a:t>
            </a:r>
          </a:p>
          <a:p>
            <a:r>
              <a:rPr lang="nl-NL" b="0"/>
              <a:t>De campagnetoolkit biedt praktisch stapsgewijs advies over het plannen en voeren van een succesvolle campagne. De toolkit bevat voorbeelden van verschillende communicatiemiddelen en geeft tips over hoe u deze het beste kunt gebruiken.</a:t>
            </a:r>
            <a:r>
              <a:rPr lang="nl-NL"/>
              <a:t> </a:t>
            </a:r>
          </a:p>
          <a:p>
            <a:endParaRPr lang="en-GB" b="1" dirty="0">
              <a:ea typeface="Calibri" panose="020F0502020204030204"/>
              <a:cs typeface="Calibri" panose="020F0502020204030204"/>
            </a:endParaRPr>
          </a:p>
          <a:p>
            <a:r>
              <a:rPr lang="nl-NL" b="1"/>
              <a:t>Kit voor sociale media </a:t>
            </a:r>
          </a:p>
          <a:p>
            <a:r>
              <a:rPr lang="nl-NL" b="0"/>
              <a:t>Er is een specifieke verzameling voor de campagne relevant materiaal bijeengebracht om via socialemedia-accounts te publiceren en te delen. De hulpmiddelen omvatten een selectie van kant-en-klare berichten met bijbehorende afbeeldingen en video’s.</a:t>
            </a:r>
          </a:p>
          <a:p>
            <a:endParaRPr lang="en-GB" b="1" dirty="0"/>
          </a:p>
          <a:p>
            <a:r>
              <a:rPr lang="nl-NL" b="1"/>
              <a:t>Napo-films</a:t>
            </a:r>
          </a:p>
          <a:p>
            <a:r>
              <a:rPr lang="nl-NL" b="0"/>
              <a:t>Er zijn verschillende korte films gemaakt </a:t>
            </a:r>
            <a:r>
              <a:rPr lang="nl-NL" sz="1200">
                <a:solidFill>
                  <a:schemeClr val="accent1"/>
                </a:solidFill>
              </a:rPr>
              <a:t>—</a:t>
            </a:r>
            <a:r>
              <a:rPr lang="nl-NL" b="0"/>
              <a:t> met tekenfilmheld Napo </a:t>
            </a:r>
            <a:r>
              <a:rPr lang="nl-NL" sz="1200">
                <a:solidFill>
                  <a:schemeClr val="accent1"/>
                </a:solidFill>
              </a:rPr>
              <a:t>— </a:t>
            </a:r>
            <a:r>
              <a:rPr lang="nl-NL" b="0"/>
              <a:t>die het bewustzijn over digitalisering op de werkplek verhogen. Dit is een geweldige manier om bedrijven hierbij te betrekken en hen te informeren over de boodschap van de campagne.</a:t>
            </a:r>
          </a:p>
          <a:p>
            <a:endParaRPr lang="en-GB" b="1" dirty="0"/>
          </a:p>
          <a:p>
            <a:r>
              <a:rPr lang="nl-NL" b="1"/>
              <a:t>OSHwiki</a:t>
            </a:r>
          </a:p>
          <a:p>
            <a:r>
              <a:rPr lang="nl-NL" b="0"/>
              <a:t>Een gedeelte van het OSHwiki-platform is gewijd aan VGW en digitalisering. Het bevat relevante artikelen en links naar meer informatie over het onderwerp.</a:t>
            </a:r>
          </a:p>
          <a:p>
            <a:endParaRPr lang="en-GB" b="1" dirty="0"/>
          </a:p>
          <a:p>
            <a:r>
              <a:rPr lang="nl-NL" b="1"/>
              <a:t>Casestudy’s</a:t>
            </a:r>
          </a:p>
          <a:p>
            <a:r>
              <a:rPr lang="nl-NL" b="0"/>
              <a:t>Naast de casestudy’s in de database zijn er ook casestudy’s uit EU-landen en van buiten de EU beschikbaar. Deze casestudy’s beschrijven de succesfactoren en de overdraagbaarheid van nationale beleidsinitiatieven.</a:t>
            </a:r>
            <a:r>
              <a:rPr lang="nl-NL"/>
              <a:t> </a:t>
            </a:r>
          </a:p>
          <a:p>
            <a:endParaRPr lang="en-GB" b="1" dirty="0"/>
          </a:p>
          <a:p>
            <a:r>
              <a:rPr lang="nl-NL" b="1"/>
              <a:t>Wetgeving</a:t>
            </a:r>
          </a:p>
          <a:p>
            <a:r>
              <a:rPr lang="nl-NL"/>
              <a:t>De werkgever is wettelijk verantwoordelijk voor een veilige en gezonde werkplek. De risico’s die voortvloeien uit de digitalisering op de werkplek vallen binnen het toepassingsgebied van de VGW-kaderrichtlijn (</a:t>
            </a:r>
            <a:r>
              <a:rPr lang="nl-NL">
                <a:hlinkClick r:id="rId3"/>
              </a:rPr>
              <a:t>Richtlijn 89/391/EEG — de VGW-kaderrichtlijn)</a:t>
            </a:r>
            <a:r>
              <a:rPr lang="nl-NL"/>
              <a:t>, en sommige risico’s die voortvloeien uit het gebruik van digitale technologieën op de werkplek, worden behandeld in specifieke richtlijnen:</a:t>
            </a:r>
          </a:p>
          <a:p>
            <a:endParaRPr lang="en-GB" b="1" dirty="0">
              <a:solidFill>
                <a:srgbClr val="000000"/>
              </a:solidFill>
              <a:ea typeface="Calibri"/>
              <a:cs typeface="Calibri"/>
            </a:endParaRPr>
          </a:p>
          <a:p>
            <a:pPr marL="742950" lvl="1" indent="-285750">
              <a:buFont typeface="Arial" panose="020B0604020202020204" pitchFamily="34" charset="0"/>
              <a:buChar char="•"/>
            </a:pPr>
            <a:r>
              <a:rPr lang="nl-NL" sz="1400">
                <a:solidFill>
                  <a:schemeClr val="tx2"/>
                </a:solidFill>
                <a:hlinkClick r:id="rId4">
                  <a:extLst>
                    <a:ext uri="{A12FA001-AC4F-418D-AE19-62706E023703}">
                      <ahyp:hlinkClr xmlns:ahyp="http://schemas.microsoft.com/office/drawing/2018/hyperlinkcolor" val="tx"/>
                    </a:ext>
                  </a:extLst>
                </a:hlinkClick>
              </a:rPr>
              <a:t>Richtlijn 90/270/EEG – de richtlijn betreffende beeldschermapparatuur</a:t>
            </a:r>
          </a:p>
          <a:p>
            <a:pPr marL="742950" lvl="1" indent="-285750">
              <a:buFont typeface="Arial" panose="020B0604020202020204" pitchFamily="34" charset="0"/>
              <a:buChar char="•"/>
            </a:pPr>
            <a:r>
              <a:rPr lang="nl-NL" sz="1400">
                <a:solidFill>
                  <a:schemeClr val="tx2"/>
                </a:solidFill>
                <a:hlinkClick r:id="rId5"/>
              </a:rPr>
              <a:t>Richtlijn 2009/104/EG – de richtlijn betreffende het gebruik van arbeidsmiddelen</a:t>
            </a:r>
          </a:p>
          <a:p>
            <a:pPr marL="742950" lvl="1" indent="-285750">
              <a:buFont typeface="Arial" panose="020B0604020202020204" pitchFamily="34" charset="0"/>
              <a:buChar char="•"/>
            </a:pPr>
            <a:r>
              <a:rPr lang="nl-NL" sz="1400">
                <a:solidFill>
                  <a:schemeClr val="tx2"/>
                </a:solidFill>
                <a:hlinkClick r:id="rId6"/>
              </a:rPr>
              <a:t>Richtlijn 2006/42/EG – de nieuwe machinerichtlijn</a:t>
            </a:r>
          </a:p>
          <a:p>
            <a:pPr marL="742950" lvl="1" indent="-285750">
              <a:buFont typeface="Arial" panose="020B0604020202020204" pitchFamily="34" charset="0"/>
              <a:buChar char="•"/>
            </a:pPr>
            <a:r>
              <a:rPr lang="nl-NL" sz="1400">
                <a:solidFill>
                  <a:schemeClr val="tx2"/>
                </a:solidFill>
                <a:hlinkClick r:id="rId7"/>
              </a:rPr>
              <a:t>Richtlijn 89/654/EEG – werkplaatsvoorschriften</a:t>
            </a:r>
          </a:p>
          <a:p>
            <a:pPr marL="742950" lvl="1" indent="-285750">
              <a:buFont typeface="Arial" panose="020B0604020202020204" pitchFamily="34" charset="0"/>
              <a:buChar char="•"/>
            </a:pPr>
            <a:r>
              <a:rPr lang="nl-NL" sz="1400">
                <a:solidFill>
                  <a:schemeClr val="tx2"/>
                </a:solidFill>
                <a:hlinkClick r:id="rId6"/>
              </a:rPr>
              <a:t>Richtlijn 2003/88/EG – arbeidstijd</a:t>
            </a:r>
          </a:p>
          <a:p>
            <a:pPr marL="742950" lvl="1" indent="-285750">
              <a:buFont typeface="Arial" panose="020B0604020202020204" pitchFamily="34" charset="0"/>
              <a:buChar char="•"/>
            </a:pPr>
            <a:r>
              <a:rPr lang="nl-NL" sz="1400">
                <a:solidFill>
                  <a:schemeClr val="tx2"/>
                </a:solidFill>
                <a:hlinkClick r:id="rId7"/>
              </a:rPr>
              <a:t>Richtlijn 2002/14/EG – informatie en raadpleging</a:t>
            </a:r>
            <a:r>
              <a:rPr lang="nl-NL" sz="1400" baseline="0">
                <a:solidFill>
                  <a:schemeClr val="tx2"/>
                </a:solidFill>
                <a:hlinkClick r:id="rId7"/>
              </a:rPr>
              <a:t> van werknemers</a:t>
            </a:r>
          </a:p>
          <a:p>
            <a:pPr marL="457200" lvl="1" indent="0">
              <a:buNone/>
            </a:pPr>
            <a:endParaRPr lang="en-GB" sz="1400" dirty="0">
              <a:solidFill>
                <a:schemeClr val="tx2"/>
              </a:solidFill>
            </a:endParaRPr>
          </a:p>
          <a:p>
            <a:r>
              <a:rPr lang="nl-NL"/>
              <a:t>Een volledig overzicht van relevante VGW-wetgeving is beschikbaar op de website van EU-OSHA (</a:t>
            </a:r>
            <a:r>
              <a:rPr lang="nl-NL">
                <a:hlinkClick r:id="rId8"/>
              </a:rPr>
              <a:t>https://osha.europa.eu/en/safety-and-health-legislation</a:t>
            </a:r>
            <a:r>
              <a:rPr lang="nl-NL"/>
              <a:t>).</a:t>
            </a:r>
          </a:p>
          <a:p>
            <a:endParaRPr lang="en-US" dirty="0"/>
          </a:p>
          <a:p>
            <a:pPr marL="0" indent="0">
              <a:buNone/>
            </a:pPr>
            <a:r>
              <a:rPr lang="nl-NL" b="1"/>
              <a:t>Infographics</a:t>
            </a:r>
          </a:p>
          <a:p>
            <a:pPr algn="just"/>
            <a:r>
              <a:rPr lang="nl-NL"/>
              <a:t>In het digitale tijdperk kunnen infographics een krachtig middel zijn. Met infographics kunt u ingewikkelde informatie helder en beknopt weergeven, en wel zo dat men die onthoudt, en kunt u de informatie online delen.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Europese Week</a:t>
            </a:r>
          </a:p>
          <a:p>
            <a:r>
              <a:rPr lang="nl-NL"/>
              <a:t>Onze wereldberoemde Europese week voor veiligheid en gezondheid op het werk wordt elk jaar in oktober gehouden en is het hoogtepunt van de campagnekalender. U kunt aan vele bewustmakingsevenementen meedoen die in de EU en daarbuiten worden georganiseerd, zoals wedstrijden, speciale filmvertoningen, evenementen op sociale media en conferenties.</a:t>
            </a:r>
          </a:p>
          <a:p>
            <a:endParaRPr lang="en-GB" dirty="0"/>
          </a:p>
          <a:p>
            <a:r>
              <a:rPr lang="nl-NL" b="1"/>
              <a:t>Campagnepartnerschap</a:t>
            </a:r>
          </a:p>
          <a:p>
            <a:r>
              <a:rPr lang="nl-NL"/>
              <a:t>Het succes van de campagne hangt af van krachtige partnerschappen tussen EU-OSHA en belangrijke belanghebbenden. Pan-Europese en internationale organisaties die zich inzetten voor VGW kunnen een </a:t>
            </a:r>
            <a:r>
              <a:rPr lang="nl-NL" u="sng"/>
              <a:t>officiële campagnepartner</a:t>
            </a:r>
            <a:r>
              <a:rPr lang="nl-NL"/>
              <a:t> worden, waardoor zij kunnen profiteren van:</a:t>
            </a:r>
          </a:p>
          <a:p>
            <a:pPr marL="742950" lvl="1" indent="-285750">
              <a:buFont typeface="Arial,Sans-Serif"/>
              <a:buChar char="•"/>
            </a:pPr>
            <a:r>
              <a:rPr lang="nl-NL"/>
              <a:t>promotie op EU-niveau en in de media;</a:t>
            </a:r>
          </a:p>
          <a:p>
            <a:pPr marL="742950" lvl="1" indent="-285750">
              <a:buFont typeface="Arial,Sans-Serif"/>
              <a:buChar char="•"/>
            </a:pPr>
            <a:r>
              <a:rPr lang="nl-NL"/>
              <a:t>mogelijkheden om te netwerken en ervaringen uit te wisselen;</a:t>
            </a:r>
          </a:p>
          <a:p>
            <a:pPr marL="742950" lvl="1" indent="-285750">
              <a:buFont typeface="Arial,Sans-Serif"/>
              <a:buChar char="•"/>
            </a:pPr>
            <a:r>
              <a:rPr lang="nl-NL"/>
              <a:t>het delen van goede praktijken met andere campagnepartners;</a:t>
            </a:r>
          </a:p>
          <a:p>
            <a:pPr marL="742950" lvl="1" indent="-285750">
              <a:buFont typeface="Arial,Sans-Serif"/>
              <a:buChar char="•"/>
            </a:pPr>
            <a:r>
              <a:rPr lang="nl-NL"/>
              <a:t>uitnodigingen voor EU-OSHA-evenementen;</a:t>
            </a:r>
          </a:p>
          <a:p>
            <a:pPr marL="742950" lvl="1" indent="-285750">
              <a:buFont typeface="Arial,Sans-Serif"/>
              <a:buChar char="•"/>
            </a:pPr>
            <a:r>
              <a:rPr lang="nl-NL"/>
              <a:t>een welkomstpakket;</a:t>
            </a:r>
          </a:p>
          <a:p>
            <a:pPr marL="742950" lvl="1" indent="-285750">
              <a:buFont typeface="Arial,Sans-Serif"/>
              <a:buChar char="•"/>
            </a:pPr>
            <a:r>
              <a:rPr lang="nl-NL"/>
              <a:t>een partnercertificaat.</a:t>
            </a:r>
          </a:p>
          <a:p>
            <a:pPr lvl="1"/>
            <a:endParaRPr lang="en-GB" dirty="0"/>
          </a:p>
          <a:p>
            <a:r>
              <a:rPr lang="nl-NL" b="1"/>
              <a:t>Awards voor goede praktijken</a:t>
            </a:r>
          </a:p>
          <a:p>
            <a:r>
              <a:rPr lang="nl-NL"/>
              <a:t>De Awards besteden als onderdeel van de campagne aandacht aan innovatieve benaderingen van VGW-beheer en erkennen succesvolle en duurzame initiatieven voor het beheer van risico’s in verband met VGW en digitalisering. Organisaties in de EU-lidstaten, kandidaat-lidstaten, potentiële kandidaat-lidstaten en leden van de Europese Vrijhandelsassociatie (EVA) worden uitgenodigd om inzendingen in te dienen over het thema beheer van VGW en digitalisering op de werkplek. De winnaars zullen worden bekendgemaakt tijdens een prijsuitreiking.</a:t>
            </a:r>
          </a:p>
          <a:p>
            <a:endParaRPr lang="en-GB" dirty="0"/>
          </a:p>
          <a:p>
            <a:r>
              <a:rPr lang="nl-NL" b="1"/>
              <a:t>Campagnetoolkit </a:t>
            </a:r>
          </a:p>
          <a:p>
            <a:r>
              <a:rPr lang="nl-NL"/>
              <a:t>U kunt toegang krijgen tot onze campagnetoolkit om u op weg te helpen met uw eigen campagne om de gevolgen van digitalisering voor de veiligheid en gezondheid op het werk onder de aandacht te brengen. De toolkit biedt een stapsgewijze handleiding voor het voorbereiden en voeren van een campagne en om het meeste uit uw middelen te halen.</a:t>
            </a:r>
          </a:p>
          <a:p>
            <a:endParaRPr lang="en-GB" dirty="0"/>
          </a:p>
          <a:p>
            <a:r>
              <a:rPr lang="nl-NL" b="1"/>
              <a:t>Campagnemateriaal</a:t>
            </a:r>
          </a:p>
          <a:p>
            <a:r>
              <a:rPr lang="nl-NL"/>
              <a:t>Het campagnemateriaal bevat alles wat u nodig hebt om de campagne “Veilig en gezond werk in het digitale tijdperk” te promoten of een bijdrage aan de campagne te leveren. Een heel scala aan informatiebronnen, waaronder de campagnegids, de reclamebrochure en -poster en een flyer voor de Awards voor goede praktijken, is gratis te downloaden.</a:t>
            </a:r>
          </a:p>
          <a:p>
            <a:endParaRPr lang="en-GB" dirty="0"/>
          </a:p>
          <a:p>
            <a:r>
              <a:rPr lang="nl-NL" b="1"/>
              <a:t>Kit voor sociale media</a:t>
            </a:r>
          </a:p>
          <a:p>
            <a:r>
              <a:rPr lang="nl-NL"/>
              <a:t>Profiteer van de socialemedia-kit – een verzameling materiaal voor uw socialemedia-accounts. Ga aan de slag met de kant-en-klare berichten en bijbehorende afbeeldingen en video’s.</a:t>
            </a:r>
          </a:p>
          <a:p>
            <a:endParaRPr lang="en-GB" dirty="0"/>
          </a:p>
          <a:p>
            <a:r>
              <a:rPr lang="nl-NL" b="1"/>
              <a:t>Evenementen</a:t>
            </a:r>
          </a:p>
          <a:p>
            <a:r>
              <a:rPr lang="nl-NL"/>
              <a:t>U kunt de aanstaande evenementen van de campagne “Veilig en gezond werk in het digitale tijdperk” bekijken. Evenementen kunnen worden doorzocht op land en op datum, en u kunt elk evenement aan uw eigen agenda toevoegen om ervoor te zorgen dat u niets mist.</a:t>
            </a:r>
          </a:p>
          <a:p>
            <a:endParaRPr lang="en-GB" dirty="0"/>
          </a:p>
          <a:p>
            <a:r>
              <a:rPr lang="nl-NL" b="1"/>
              <a:t>Deelnamecertificaat </a:t>
            </a:r>
          </a:p>
          <a:p>
            <a:r>
              <a:rPr lang="nl-NL"/>
              <a:t>Als u evenementen en activiteiten organiseert of uw eigen campagne ter ondersteuning van de campagne voor gezonde werkplekken voert, ontvangt u een certificaat van deelname als erkenning van uw inspanningen en uw bijdrage.</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Europees Agentschap voor veiligheid en gezondheid op het werk, 2023</a:t>
            </a:r>
          </a:p>
          <a:p>
            <a:r>
              <a:rPr lang="nl-NL" dirty="0"/>
              <a:t>Vermenigvuldiging is toegestaan, mits hierbij de bron wordt vermeld.</a:t>
            </a:r>
          </a:p>
          <a:p>
            <a:r>
              <a:rPr lang="nl-NL" dirty="0"/>
              <a:t>Voor gebruik of overname van foto’s of ander materiaal waarop het auteursrecht niet bij EU-OSHA berust, is rechtstreekse toestemming van de rechthebbenden benodigd.</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l-NL" dirty="0"/>
              <a:t>Bron: EU-OSHA, “Vinger aan de pols – Veiligheid en gezondheid op het werk na de pandemie”, 2022 (</a:t>
            </a:r>
            <a:r>
              <a:rPr lang="nl-NL" dirty="0">
                <a:hlinkClick r:id="rId3"/>
              </a:rPr>
              <a:t>https://osha.europa.eu/en/facts-and-figures/osh-pulse-occupational-safety-and-health-post-pandemic-workplaces</a:t>
            </a:r>
            <a:r>
              <a:rPr lang="nl-NL" dirty="0"/>
              <a:t>).</a:t>
            </a:r>
          </a:p>
          <a:p>
            <a:pPr>
              <a:defRPr/>
            </a:pPr>
            <a:endParaRPr lang="it-IT" dirty="0"/>
          </a:p>
          <a:p>
            <a:pPr marL="0" marR="0" indent="0" algn="l" defTabSz="914400">
              <a:lnSpc>
                <a:spcPct val="100000"/>
              </a:lnSpc>
              <a:spcBef>
                <a:spcPts val="0"/>
              </a:spcBef>
              <a:spcAft>
                <a:spcPts val="0"/>
              </a:spcAft>
              <a:buClrTx/>
              <a:buSzTx/>
              <a:buFontTx/>
              <a:buNone/>
              <a:tabLst/>
              <a:defRPr/>
            </a:pPr>
            <a:r>
              <a:rPr lang="nl-NL" dirty="0"/>
              <a:t>Bron: </a:t>
            </a:r>
            <a:r>
              <a:rPr lang="nl-NL" sz="1200" dirty="0">
                <a:solidFill>
                  <a:schemeClr val="tx1"/>
                </a:solidFill>
                <a:effectLst/>
                <a:latin typeface="+mn-lt"/>
                <a:ea typeface="+mn-ea"/>
                <a:cs typeface="+mn-cs"/>
              </a:rPr>
              <a:t>EU-OSHA, “Derde Europese bedrijvenenquête over nieuwe en opkomende risico’s” (</a:t>
            </a:r>
            <a:r>
              <a:rPr lang="nl-NL" sz="1200" dirty="0" err="1">
                <a:solidFill>
                  <a:schemeClr val="tx1"/>
                </a:solidFill>
                <a:effectLst/>
                <a:latin typeface="+mn-lt"/>
                <a:ea typeface="+mn-ea"/>
                <a:cs typeface="+mn-cs"/>
              </a:rPr>
              <a:t>Esener</a:t>
            </a:r>
            <a:r>
              <a:rPr lang="nl-NL" sz="1200" dirty="0">
                <a:solidFill>
                  <a:schemeClr val="tx1"/>
                </a:solidFill>
                <a:effectLst/>
                <a:latin typeface="+mn-lt"/>
                <a:ea typeface="+mn-ea"/>
                <a:cs typeface="+mn-cs"/>
              </a:rPr>
              <a:t> 3), 2019. Beschikbaar via: </a:t>
            </a:r>
            <a:r>
              <a:rPr lang="nl-N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 EU-OSHA, “Vinger aan de pols – Veiligheid en gezondheid op het werk na de pandemie”, 2022 (</a:t>
            </a:r>
            <a:r>
              <a:rPr lang="nl-NL" dirty="0">
                <a:hlinkClick r:id="rId3"/>
              </a:rPr>
              <a:t>https://osha.europa.eu/en/facts-and-figures/osh-pulse-occupational-safety-and-health-post-pandemic-workplaces</a:t>
            </a:r>
            <a:r>
              <a:rPr lang="nl-NL" dirty="0"/>
              <a:t>).</a:t>
            </a:r>
          </a:p>
          <a:p>
            <a:endParaRPr lang="en-GB" dirty="0"/>
          </a:p>
          <a:p>
            <a:r>
              <a:rPr lang="nl-NL" dirty="0"/>
              <a:t>EU-OSHA heeft de “vinger aan de pols”-enquête van Flash Eurobarometer in opdracht gegeven om inzicht te krijgen in de situatie op het gebied van veiligheid en gezondheid op het werk (VGW) na de pandemie.</a:t>
            </a:r>
          </a:p>
          <a:p>
            <a:r>
              <a:rPr lang="nl-NL" dirty="0"/>
              <a:t>In april en mei 2022 werd in alle lidstaten van de EU en in IJsland en Noorwegen een enquête gehouden onder een representatieve steekproef van ruim 27 000 werknemers. Zij kregen vragen over de mentale en fysieke stress waarmee zij te maken hebben, en over het belang van VGW-maatregelen op hun werkplek.</a:t>
            </a:r>
          </a:p>
          <a:p>
            <a:r>
              <a:rPr lang="nl-NL" dirty="0"/>
              <a:t>In de enquête werd ook gekeken naar het gebruik van digitale technologie op het werk en het effect daarvan op het welzijn van de werknemers.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l-NL"/>
              <a:t>Bron: EU-OSHA, “Vinger aan de pols – Veiligheid en gezondheid op het werk na de pandemie”, 2022 (</a:t>
            </a:r>
            <a:r>
              <a:rPr lang="nl-NL">
                <a:hlinkClick r:id="rId3"/>
              </a:rPr>
              <a:t>https://osha.europa.eu/en/facts-and-figures/osh-pulse-occupational-safety-and-health-post-pandemic-workplaces</a:t>
            </a:r>
            <a:r>
              <a:rPr lang="nl-NL"/>
              <a:t>).</a:t>
            </a:r>
          </a:p>
          <a:p>
            <a:pPr>
              <a:defRPr/>
            </a:pPr>
            <a:endParaRPr lang="en-GB" dirty="0"/>
          </a:p>
          <a:p>
            <a:pPr>
              <a:defRPr/>
            </a:pPr>
            <a:r>
              <a:rPr lang="nl-NL"/>
              <a:t>EU-OSHA heeft de “vinger aan de pols”-enquête van Flash Eurobarometer in opdracht gegeven om inzicht te krijgen in de situatie op het gebied van veiligheid en gezondheid op het werk (VGW) na de pandemie.</a:t>
            </a:r>
          </a:p>
          <a:p>
            <a:pPr>
              <a:defRPr/>
            </a:pPr>
            <a:r>
              <a:rPr lang="nl-NL"/>
              <a:t>In april en mei 2022 werd in alle lidstaten van de EU en in IJsland en Noorwegen een enquête gehouden onder een representatieve steekproef van ruim 27 000 werknemers. Zij kregen vragen over de mentale en fysieke stress waarmee zij te maken hebben, en over het belang van VGW-maatregelen op hun werkplek.</a:t>
            </a:r>
          </a:p>
          <a:p>
            <a:pPr>
              <a:defRPr/>
            </a:pPr>
            <a:r>
              <a:rPr lang="nl-NL"/>
              <a:t>In de enquête werd ook gekeken naar het gebruik van digitale technologie op het werk en het effect daarvan op het welzijn van de werknemers.</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l-NL"/>
              <a:t>Bron: EU-OSHA, “Vinger aan de pols – Veiligheid en gezondheid op het werk na de pandemie”, 2022 (</a:t>
            </a:r>
            <a:r>
              <a:rPr lang="nl-NL">
                <a:hlinkClick r:id="rId3"/>
              </a:rPr>
              <a:t>https://osha.europa.eu/en/facts-and-figures/osh-pulse-occupational-safety-and-health-post-pandemic-workplaces</a:t>
            </a:r>
            <a:r>
              <a:rPr lang="nl-NL"/>
              <a:t>).</a:t>
            </a:r>
          </a:p>
          <a:p>
            <a:pPr>
              <a:defRPr/>
            </a:pPr>
            <a:endParaRPr lang="it-IT" dirty="0"/>
          </a:p>
          <a:p>
            <a:pPr marL="0" marR="0" indent="0" algn="l" defTabSz="914400">
              <a:lnSpc>
                <a:spcPct val="100000"/>
              </a:lnSpc>
              <a:spcBef>
                <a:spcPts val="0"/>
              </a:spcBef>
              <a:spcAft>
                <a:spcPts val="0"/>
              </a:spcAft>
              <a:buClrTx/>
              <a:buSzTx/>
              <a:buFontTx/>
              <a:buNone/>
              <a:tabLst/>
              <a:defRPr/>
            </a:pPr>
            <a:r>
              <a:rPr lang="nl-NL"/>
              <a:t>Bron: </a:t>
            </a:r>
            <a:r>
              <a:rPr lang="nl-NL" sz="1200">
                <a:solidFill>
                  <a:schemeClr val="tx1"/>
                </a:solidFill>
                <a:effectLst/>
                <a:latin typeface="+mn-lt"/>
                <a:ea typeface="+mn-ea"/>
                <a:cs typeface="+mn-cs"/>
              </a:rPr>
              <a:t>EU-OSHA, “Derde Europese bedrijvenenquête over nieuwe en opkomende risico’s” (Esener 3), 2019. Beschikbaar via: </a:t>
            </a:r>
            <a:r>
              <a:rPr lang="nl-NL"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Bron: </a:t>
            </a:r>
            <a:r>
              <a:rPr lang="nl-NL" sz="1200">
                <a:solidFill>
                  <a:schemeClr val="tx1"/>
                </a:solidFill>
                <a:effectLst/>
                <a:latin typeface="+mn-lt"/>
                <a:ea typeface="+mn-ea"/>
                <a:cs typeface="+mn-cs"/>
              </a:rPr>
              <a:t>EU-OSHA, “Derde Europese bedrijvenenquête over nieuwe en opkomende risico’s” (Esener 3), 2019. Beschikbaar via: </a:t>
            </a:r>
            <a:r>
              <a:rPr lang="nl-NL" sz="1200" u="sng">
                <a:solidFill>
                  <a:schemeClr val="tx1"/>
                </a:solidFill>
                <a:effectLst/>
                <a:latin typeface="+mn-lt"/>
                <a:ea typeface="+mn-ea"/>
                <a:cs typeface="+mn-cs"/>
                <a:hlinkClick r:id="rId3"/>
              </a:rPr>
              <a:t>https://osha.europa.eu/en/publications/third-european-survey-enterprises-new-and-emerging-risks-esener-3/view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nl-NL" dirty="0">
                <a:effectLst/>
              </a:rPr>
              <a:t>Bron:</a:t>
            </a:r>
            <a:r>
              <a:rPr lang="nl-NL" dirty="0"/>
              <a:t> EU-OSHA, “Derde Europese bedrijvenenquête over nieuwe en opkomende risico’s” (Esener 3), 2019. Beschikbaar via: </a:t>
            </a:r>
            <a:r>
              <a:rPr lang="nl-NL" u="sng" dirty="0"/>
              <a:t>https://osha.europa.eu/en/publications/home-based-teleworking-and-preventive-occupational-safety-and-health-measures-european-workplaces-evidence-esener-3</a:t>
            </a:r>
          </a:p>
          <a:p>
            <a:endParaRPr lang="en-US" dirty="0"/>
          </a:p>
          <a:p>
            <a:r>
              <a:rPr lang="nl-NL" dirty="0">
                <a:latin typeface="Arial"/>
                <a:ea typeface="SimSun"/>
                <a:cs typeface="Arial"/>
              </a:rPr>
              <a:t>Gewogen</a:t>
            </a:r>
            <a:r>
              <a:rPr lang="nl-NL" sz="1200" dirty="0">
                <a:effectLst/>
                <a:latin typeface="Arial"/>
                <a:ea typeface="SimSun"/>
                <a:cs typeface="Arial"/>
              </a:rPr>
              <a:t> gegevens (weging: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l-NL" sz="675"/>
              <a:t>Veilig en gezond aan ’t werk, dat raakt iedereen. Goed voor jou en voor de zaak.</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55F02D31-B2F5-4C9B-A994-F8B47B8490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417162"/>
            <a:ext cx="1176562" cy="300849"/>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F67322FF-2E36-47C1-9ACA-43907C7129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45441" y="4178067"/>
            <a:ext cx="650959" cy="53120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l-NL" sz="675"/>
              <a:t>Veilig en gezond aan ’t werk, dat raakt iedereen. Goed voor jou en voor de zaak.</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nl-NL">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nl-NL">
                <a:solidFill>
                  <a:schemeClr val="tx2"/>
                </a:solidFill>
                <a:ea typeface="+mj-ea"/>
                <a:cs typeface="Trebuchet MS"/>
              </a:rPr>
              <a:t>Europees Agentschap voor veiligheid en gezondheid op het werk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nl-NL">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nl-NL" sz="2400" b="1">
                <a:solidFill>
                  <a:schemeClr val="tx2"/>
                </a:solidFill>
                <a:ea typeface="+mj-ea"/>
              </a:rPr>
              <a:t>HARTELIJK DANK!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nl-NL"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18F651D6-E9BD-47D8-A971-5849E93F4C4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701855"/>
            <a:ext cx="1176562" cy="300849"/>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1355D11B-FE62-4798-9B91-7C17019C612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86424" y="4496778"/>
            <a:ext cx="609976" cy="497757"/>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20.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nl/about-topic/priority-area/smart-digital-systems" TargetMode="External"/><Relationship Id="rId7" Type="http://schemas.openxmlformats.org/officeDocument/2006/relationships/hyperlink" Target="https://healthy-workplaces.osha.europa.eu/nl/about-topic/priority-area/digital-platform-work" TargetMode="External"/><Relationship Id="rId12" Type="http://schemas.openxmlformats.org/officeDocument/2006/relationships/image" Target="../media/image19.png"/><Relationship Id="rId17" Type="http://schemas.openxmlformats.org/officeDocument/2006/relationships/hyperlink" Target="https://healthy-workplaces.osha.europa.eu/nl/about-topic/priority-area/remote-and-hybrid-work" TargetMode="External"/><Relationship Id="rId2" Type="http://schemas.openxmlformats.org/officeDocument/2006/relationships/notesSlide" Target="../notesSlides/notesSlide10.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8.png"/><Relationship Id="rId5" Type="http://schemas.openxmlformats.org/officeDocument/2006/relationships/hyperlink" Target="https://healthy-workplaces.osha.europa.eu/nl/about-topic/priority-area/worker-management-through-ai" TargetMode="External"/><Relationship Id="rId15" Type="http://schemas.openxmlformats.org/officeDocument/2006/relationships/image" Target="../media/image22.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nl/about-topic/priority-area/automation-tasks" TargetMode="Externa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nl/campaign-partners/national-focal-points" TargetMode="External"/><Relationship Id="rId18"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hyperlink" Target="https://healthy-workplaces.osha.europa.eu/nl/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hyperlink" Target="https://osha.europa.eu/nl/themes/mainstreaming-osh-education/oshvet-project-osh-vocational-education-and-training" TargetMode="External"/><Relationship Id="rId2" Type="http://schemas.openxmlformats.org/officeDocument/2006/relationships/notesSlide" Target="../notesSlides/notesSlide19.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nl"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a.eu/european-union/about-eu/agencies/decentralised-agencies_nl"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nl/campaign-partners/official-campaign-partners" TargetMode="External"/><Relationship Id="rId9" Type="http://schemas.openxmlformats.org/officeDocument/2006/relationships/hyperlink" Target="https://healthy-workplaces.osha.europa.eu/nl/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5.png"/><Relationship Id="rId3" Type="http://schemas.openxmlformats.org/officeDocument/2006/relationships/hyperlink" Target="https://healthy-workplaces.osha.europa.eu/nl/tools-and-publications/publications" TargetMode="External"/><Relationship Id="rId21" Type="http://schemas.openxmlformats.org/officeDocument/2006/relationships/hyperlink" Target="https://healthy-workplaces.eu/en/tools-and-publications/legislation" TargetMode="External"/><Relationship Id="rId7" Type="http://schemas.openxmlformats.org/officeDocument/2006/relationships/hyperlink" Target="https://healthy-workplaces.osha.europa.eu/nl/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nl/tools-and-publications/case-studies" TargetMode="External"/><Relationship Id="rId25" Type="http://schemas.openxmlformats.org/officeDocument/2006/relationships/image" Target="../media/image34.png"/><Relationship Id="rId33" Type="http://schemas.openxmlformats.org/officeDocument/2006/relationships/hyperlink" Target="https://healthy-workplaces.osha.europa.eu/nl/tools-and-publications/infographics" TargetMode="External"/><Relationship Id="rId2" Type="http://schemas.openxmlformats.org/officeDocument/2006/relationships/notesSlide" Target="../notesSlides/notesSlide20.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nl/tools-and-publications/oshwiki" TargetMode="External"/><Relationship Id="rId24" Type="http://schemas.openxmlformats.org/officeDocument/2006/relationships/image" Target="../media/image28.png"/><Relationship Id="rId32" Type="http://schemas.openxmlformats.org/officeDocument/2006/relationships/image" Target="../media/image41.png"/><Relationship Id="rId5" Type="http://schemas.openxmlformats.org/officeDocument/2006/relationships/hyperlink" Target="https://healthy-workplaces.osha.europa.eu/nl/tools-and-publications/campaign-materials" TargetMode="External"/><Relationship Id="rId15" Type="http://schemas.openxmlformats.org/officeDocument/2006/relationships/hyperlink" Target="https://healthy-workplaces.osha.europa.eu/nl/tools-and-publications/social-media-kit" TargetMode="External"/><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nl/tools-and-publications/legislation" TargetMode="External"/><Relationship Id="rId31" Type="http://schemas.openxmlformats.org/officeDocument/2006/relationships/image" Target="../media/image40.png"/><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nl/tools-and-publications/napo-films" TargetMode="External"/><Relationship Id="rId14" Type="http://schemas.openxmlformats.org/officeDocument/2006/relationships/image" Target="../media/image31.png"/><Relationship Id="rId22" Type="http://schemas.openxmlformats.org/officeDocument/2006/relationships/image" Target="../media/image32.png"/><Relationship Id="rId27" Type="http://schemas.openxmlformats.org/officeDocument/2006/relationships/image" Target="../media/image36.png"/><Relationship Id="rId30" Type="http://schemas.openxmlformats.org/officeDocument/2006/relationships/image" Target="../media/image39.png"/><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nl/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nl/get-involved/european-week" TargetMode="External"/><Relationship Id="rId21" Type="http://schemas.openxmlformats.org/officeDocument/2006/relationships/image" Target="../media/image33.png"/><Relationship Id="rId7" Type="http://schemas.openxmlformats.org/officeDocument/2006/relationships/hyperlink" Target="https://healthy-workplaces.osha.europa.eu/nl/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nl/tools-and-publications/social-media-kit" TargetMode="External"/><Relationship Id="rId25" Type="http://schemas.openxmlformats.org/officeDocument/2006/relationships/image" Target="../media/image44.emf"/><Relationship Id="rId2" Type="http://schemas.openxmlformats.org/officeDocument/2006/relationships/notesSlide" Target="../notesSlides/notesSlide21.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5.pn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nl/tools-and-publications/campaign-materials" TargetMode="External"/><Relationship Id="rId24" Type="http://schemas.openxmlformats.org/officeDocument/2006/relationships/image" Target="../media/image43.png"/><Relationship Id="rId5" Type="http://schemas.openxmlformats.org/officeDocument/2006/relationships/hyperlink" Target="https://healthy-workplaces.osha.europa.eu/nl/get-involved/become-campaign-partner" TargetMode="External"/><Relationship Id="rId15" Type="http://schemas.openxmlformats.org/officeDocument/2006/relationships/hyperlink" Target="https://healthy-workplaces.osha.europa.eu/nl/get-involved/get-your-certificate" TargetMode="External"/><Relationship Id="rId23" Type="http://schemas.openxmlformats.org/officeDocument/2006/relationships/image" Target="../media/image42.png"/><Relationship Id="rId28" Type="http://schemas.openxmlformats.org/officeDocument/2006/relationships/image" Target="../media/image40.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4.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nl/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8.png"/><Relationship Id="rId27"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www.youtube.com/user/EUOSHA" TargetMode="External"/><Relationship Id="rId3" Type="http://schemas.openxmlformats.org/officeDocument/2006/relationships/image" Target="../media/image47.jpeg"/><Relationship Id="rId7" Type="http://schemas.openxmlformats.org/officeDocument/2006/relationships/hyperlink" Target="https://healthy-workplaces.osha.europa.eu/nl/campaign-partners/national-focal-points" TargetMode="External"/><Relationship Id="rId12" Type="http://schemas.openxmlformats.org/officeDocument/2006/relationships/image" Target="../media/image50.png"/><Relationship Id="rId2" Type="http://schemas.openxmlformats.org/officeDocument/2006/relationships/notesSlide" Target="../notesSlides/notesSlide22.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s://healthy-workplaces.osha.europa.eu/n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9.png"/><Relationship Id="rId4" Type="http://schemas.openxmlformats.org/officeDocument/2006/relationships/hyperlink" Target="https://healthy-workplaces.osha.europa.eu/nl" TargetMode="External"/><Relationship Id="rId9" Type="http://schemas.openxmlformats.org/officeDocument/2006/relationships/hyperlink" Target="http://twitter.com/eu_osha" TargetMode="External"/><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nl-NL" sz="2400" dirty="0"/>
              <a:t>Campagne “Een gezonde werkplek 2023-25”</a:t>
            </a:r>
            <a:br>
              <a:rPr lang="nl-NL" sz="2400" dirty="0"/>
            </a:br>
            <a:r>
              <a:rPr lang="nl-NL" sz="2400" dirty="0"/>
              <a:t>Veilig en gezond werken in een digitale samenleving</a:t>
            </a:r>
            <a:br>
              <a:rPr lang="nl-NL" sz="2400" dirty="0"/>
            </a:br>
            <a:endParaRPr lang="nl-NL"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nl-NL" dirty="0"/>
              <a:t>Zorgen voor doeltreffende preventie in de digitale werkwereld</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225" y="844487"/>
            <a:ext cx="7674610" cy="2652521"/>
          </a:xfrm>
        </p:spPr>
        <p:txBody>
          <a:bodyPr wrap="square" lIns="0" tIns="0" rIns="0" bIns="0">
            <a:spAutoFit/>
          </a:bodyPr>
          <a:lstStyle/>
          <a:p>
            <a:pPr marR="0" lvl="0">
              <a:lnSpc>
                <a:spcPct val="115000"/>
              </a:lnSpc>
              <a:spcBef>
                <a:spcPts val="0"/>
              </a:spcBef>
              <a:spcAft>
                <a:spcPts val="200"/>
              </a:spcAft>
              <a:tabLst>
                <a:tab pos="457200" algn="l"/>
              </a:tabLst>
            </a:pPr>
            <a:r>
              <a:rPr lang="nl-NL" sz="1600" dirty="0">
                <a:solidFill>
                  <a:srgbClr val="003399"/>
                </a:solidFill>
              </a:rPr>
              <a:t>Doel van de campagne is om:</a:t>
            </a:r>
          </a:p>
          <a:p>
            <a:pPr marL="34290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de kennis over veilig en productief gebruik van digitale technologieën in alle sectoren te vergroten;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meer bewustzijn te creëren van digitalisering en de gevolgen ervan voor de veiligheid en gezondheid op het werk;</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te informeren over nieuwe risico’s en kansen;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risicobeoordeling en een gezond en veilig beheer van de digitale transformatie van werk te bevorderen;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l-NL" sz="1600" dirty="0">
                <a:solidFill>
                  <a:srgbClr val="003399"/>
                </a:solidFill>
                <a:latin typeface="Arial" panose="020B0604020202020204" pitchFamily="34" charset="0"/>
                <a:ea typeface="Arial" panose="020B0604020202020204" pitchFamily="34" charset="0"/>
                <a:cs typeface="Arial" panose="020B0604020202020204" pitchFamily="34" charset="0"/>
              </a:rPr>
              <a:t>de uitwisseling van informatie en goede praktijken te bevorderen.</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a:t>Campagnedoelstellingen</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nl-NL" sz="2400"/>
              <a:t>Prioriteitsgebieden</a:t>
            </a:r>
          </a:p>
        </p:txBody>
      </p:sp>
      <p:sp>
        <p:nvSpPr>
          <p:cNvPr id="4" name="TextBox 3"/>
          <p:cNvSpPr txBox="1"/>
          <p:nvPr/>
        </p:nvSpPr>
        <p:spPr>
          <a:xfrm>
            <a:off x="4668884" y="4326261"/>
            <a:ext cx="1990896" cy="184666"/>
          </a:xfrm>
          <a:prstGeom prst="rect">
            <a:avLst/>
          </a:prstGeom>
          <a:noFill/>
        </p:spPr>
        <p:txBody>
          <a:bodyPr wrap="square" lIns="0" tIns="0" rIns="0" bIns="0" rtlCol="0" anchor="ctr" anchorCtr="0">
            <a:spAutoFit/>
          </a:bodyPr>
          <a:lstStyle/>
          <a:p>
            <a:pPr algn="ctr"/>
            <a:r>
              <a:rPr lang="nl-NL" sz="1200" b="1" dirty="0">
                <a:solidFill>
                  <a:srgbClr val="003399"/>
                </a:solidFill>
                <a:latin typeface="+mj-lt"/>
                <a:ea typeface="+mj-ea"/>
                <a:cs typeface="Trebuchet MS"/>
                <a:hlinkClick r:id="rId3">
                  <a:extLst>
                    <a:ext uri="{A12FA001-AC4F-418D-AE19-62706E023703}">
                      <ahyp:hlinkClr xmlns:ahyp="http://schemas.microsoft.com/office/drawing/2018/hyperlinkcolor" val="tx"/>
                    </a:ext>
                  </a:extLst>
                </a:hlinkClick>
              </a:rPr>
              <a:t>Slimme digitale systemen</a:t>
            </a:r>
            <a:endParaRPr lang="nl-NL" sz="1200" b="1" dirty="0">
              <a:solidFill>
                <a:srgbClr val="003399"/>
              </a:solidFill>
              <a:latin typeface="+mj-lt"/>
              <a:ea typeface="+mj-ea"/>
              <a:cs typeface="Trebuchet MS"/>
              <a:hlinkClick r:id="rId4">
                <a:extLst>
                  <a:ext uri="{A12FA001-AC4F-418D-AE19-62706E023703}">
                    <ahyp:hlinkClr xmlns:ahyp="http://schemas.microsoft.com/office/drawing/2018/hyperlinkcolor" val="tx"/>
                  </a:ext>
                </a:extLst>
              </a:hlinkClick>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107142"/>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nl-NL" sz="1200" b="1" dirty="0">
                <a:solidFill>
                  <a:schemeClr val="accent1"/>
                </a:solidFill>
                <a:cs typeface="Trebuchet MS"/>
                <a:hlinkClick r:id="rId5"/>
              </a:rPr>
              <a:t>Werknemersbeheer door middel van AI</a:t>
            </a:r>
            <a:endParaRPr lang="nl-NL"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7"/>
              </a:rPr>
              <a:t>Digitaal platformwerk</a:t>
            </a:r>
            <a:endParaRPr lang="nl-N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nl-NL" sz="1200" b="1" dirty="0">
                <a:solidFill>
                  <a:schemeClr val="accent1"/>
                </a:solidFill>
                <a:latin typeface="+mj-lt"/>
                <a:ea typeface="+mj-ea"/>
                <a:cs typeface="Trebuchet MS"/>
                <a:hlinkClick r:id="rId9"/>
              </a:rPr>
              <a:t>Automatisering van taken</a:t>
            </a:r>
            <a:endParaRPr lang="nl-NL"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290436"/>
            <a:ext cx="1990896" cy="369332"/>
          </a:xfrm>
          <a:prstGeom prst="rect">
            <a:avLst/>
          </a:prstGeom>
          <a:noFill/>
        </p:spPr>
        <p:txBody>
          <a:bodyPr wrap="square" lIns="0" tIns="0" rIns="0" bIns="0" rtlCol="0" anchor="ctr" anchorCtr="0">
            <a:spAutoFit/>
          </a:bodyPr>
          <a:lstStyle/>
          <a:p>
            <a:pPr algn="ctr"/>
            <a:r>
              <a:rPr lang="nl-NL" sz="1200" b="1" dirty="0">
                <a:solidFill>
                  <a:schemeClr val="accent1"/>
                </a:solidFill>
                <a:latin typeface="+mj-lt"/>
                <a:ea typeface="+mj-ea"/>
                <a:cs typeface="Trebuchet MS"/>
                <a:hlinkClick r:id="rId17"/>
              </a:rPr>
              <a:t>Werk op afstand en hybride werk</a:t>
            </a:r>
            <a:endParaRPr lang="nl-NL"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digitaal platformwerk</a:t>
            </a:r>
          </a:p>
        </p:txBody>
      </p:sp>
      <p:sp>
        <p:nvSpPr>
          <p:cNvPr id="4" name="TextBox 3"/>
          <p:cNvSpPr txBox="1"/>
          <p:nvPr/>
        </p:nvSpPr>
        <p:spPr>
          <a:xfrm>
            <a:off x="3617386" y="918973"/>
            <a:ext cx="4392488" cy="954107"/>
          </a:xfrm>
          <a:prstGeom prst="rect">
            <a:avLst/>
          </a:prstGeom>
          <a:noFill/>
        </p:spPr>
        <p:txBody>
          <a:bodyPr wrap="square" rtlCol="0">
            <a:spAutoFit/>
          </a:bodyPr>
          <a:lstStyle/>
          <a:p>
            <a:pPr lvl="0"/>
            <a:endParaRPr lang="en-US" sz="1400" b="1" dirty="0">
              <a:solidFill>
                <a:srgbClr val="003399"/>
              </a:solidFill>
            </a:endParaRPr>
          </a:p>
          <a:p>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“Bij digitaal platformwerk gaat het vaak om banen in beroepen en sectoren met een hoog risico en slechtere arbeidsomstandigheden.”</a:t>
            </a:r>
            <a:r>
              <a:rPr lang="nl-NL" sz="1400" b="1" i="1" dirty="0">
                <a:solidFill>
                  <a:srgbClr val="E64715"/>
                </a:solidFill>
              </a:rPr>
              <a:t> </a:t>
            </a:r>
            <a:r>
              <a:rPr lang="nl-NL"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353632" cy="1015663"/>
          </a:xfrm>
          <a:prstGeom prst="rect">
            <a:avLst/>
          </a:prstGeom>
          <a:noFill/>
        </p:spPr>
        <p:txBody>
          <a:bodyPr wrap="square" rtlCol="0">
            <a:spAutoFit/>
          </a:bodyPr>
          <a:lstStyle/>
          <a:p>
            <a:pPr lvl="0"/>
            <a:r>
              <a:rPr lang="nl-NL" sz="1500" b="1" dirty="0">
                <a:solidFill>
                  <a:srgbClr val="003399"/>
                </a:solidFill>
              </a:rPr>
              <a:t>Een onlinefaciliteit of -marktplaats op basis van digitale technologie (waaronder mobiele apps) die eigendom is van en/of geëxploiteerd wordt door een onderneming en die helpt de vraag naar werk van platformwerkers af te stemmen op het aanbod.</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40551"/>
            <a:ext cx="1800200" cy="400110"/>
          </a:xfrm>
          <a:prstGeom prst="rect">
            <a:avLst/>
          </a:prstGeom>
          <a:noFill/>
        </p:spPr>
        <p:txBody>
          <a:bodyPr wrap="square" rtlCol="0">
            <a:spAutoFit/>
          </a:bodyPr>
          <a:lstStyle/>
          <a:p>
            <a:pPr lvl="0"/>
            <a:r>
              <a:rPr lang="nl-NL" sz="2000" b="1" u="sng" dirty="0">
                <a:solidFill>
                  <a:srgbClr val="ACC700"/>
                </a:solidFill>
              </a:rPr>
              <a:t>DEFINITIE</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digitaal platformwerk</a:t>
            </a:r>
          </a:p>
        </p:txBody>
      </p:sp>
      <p:sp>
        <p:nvSpPr>
          <p:cNvPr id="4" name="TextBox 3"/>
          <p:cNvSpPr txBox="1"/>
          <p:nvPr/>
        </p:nvSpPr>
        <p:spPr>
          <a:xfrm>
            <a:off x="437824" y="915988"/>
            <a:ext cx="7806064" cy="2864887"/>
          </a:xfrm>
          <a:prstGeom prst="rect">
            <a:avLst/>
          </a:prstGeom>
          <a:noFill/>
        </p:spPr>
        <p:txBody>
          <a:bodyPr wrap="square" rtlCol="0">
            <a:spAutoFit/>
          </a:bodyPr>
          <a:lstStyle/>
          <a:p>
            <a:pPr lvl="0"/>
            <a:r>
              <a:rPr lang="nl-NL" b="1" dirty="0">
                <a:solidFill>
                  <a:srgbClr val="ACC700"/>
                </a:solidFill>
              </a:rPr>
              <a:t>KANSEN </a:t>
            </a:r>
          </a:p>
          <a:p>
            <a:pPr marL="285750" lvl="0" indent="-285750">
              <a:buFont typeface="Arial" panose="020B0604020202020204" pitchFamily="34" charset="0"/>
              <a:buChar char="•"/>
            </a:pPr>
            <a:r>
              <a:rPr lang="nl-NL" sz="1500" b="1" dirty="0">
                <a:solidFill>
                  <a:srgbClr val="003399"/>
                </a:solidFill>
              </a:rPr>
              <a:t>Autonomie van werknemers</a:t>
            </a:r>
          </a:p>
          <a:p>
            <a:pPr marL="285750" lvl="0" indent="-285750">
              <a:buFont typeface="Arial" panose="020B0604020202020204" pitchFamily="34" charset="0"/>
              <a:buChar char="•"/>
            </a:pPr>
            <a:r>
              <a:rPr lang="nl-NL" sz="1500" b="1" dirty="0">
                <a:solidFill>
                  <a:srgbClr val="003399"/>
                </a:solidFill>
              </a:rPr>
              <a:t>Flexibele werktijden</a:t>
            </a:r>
          </a:p>
          <a:p>
            <a:pPr marL="285750" lvl="0" indent="-285750">
              <a:buFont typeface="Arial" panose="020B0604020202020204" pitchFamily="34" charset="0"/>
              <a:buChar char="•"/>
            </a:pPr>
            <a:r>
              <a:rPr lang="nl-NL" sz="1500" b="1" dirty="0">
                <a:solidFill>
                  <a:srgbClr val="003399"/>
                </a:solidFill>
              </a:rPr>
              <a:t>Betere toegang tot de arbeidsmarkt voor achtergestelde werknemers </a:t>
            </a:r>
          </a:p>
          <a:p>
            <a:pPr lvl="0"/>
            <a:endParaRPr lang="en-US" sz="2000" b="1" dirty="0">
              <a:solidFill>
                <a:srgbClr val="003399"/>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500" b="1" dirty="0">
                <a:solidFill>
                  <a:srgbClr val="003399"/>
                </a:solidFill>
              </a:rPr>
              <a:t>Geïsoleerd werken</a:t>
            </a:r>
          </a:p>
          <a:p>
            <a:pPr marL="285750" lvl="0" indent="-285750">
              <a:buFont typeface="Arial" panose="020B0604020202020204" pitchFamily="34" charset="0"/>
              <a:buChar char="•"/>
            </a:pPr>
            <a:r>
              <a:rPr lang="nl-NL" sz="1500" b="1" dirty="0">
                <a:solidFill>
                  <a:srgbClr val="003399"/>
                </a:solidFill>
              </a:rPr>
              <a:t>Lange/onregelmatige werktijden</a:t>
            </a:r>
          </a:p>
          <a:p>
            <a:pPr marL="285750" lvl="0" indent="-285750">
              <a:buFont typeface="Arial" panose="020B0604020202020204" pitchFamily="34" charset="0"/>
              <a:buChar char="•"/>
            </a:pPr>
            <a:r>
              <a:rPr lang="nl-NL" sz="1500" b="1" dirty="0">
                <a:solidFill>
                  <a:srgbClr val="003399"/>
                </a:solidFill>
              </a:rPr>
              <a:t>Algoritmisch beheer</a:t>
            </a:r>
          </a:p>
          <a:p>
            <a:pPr marL="285750" lvl="0" indent="-285750">
              <a:buFont typeface="Arial" panose="020B0604020202020204" pitchFamily="34" charset="0"/>
              <a:buChar char="•"/>
            </a:pPr>
            <a:r>
              <a:rPr lang="nl-NL" sz="1500" b="1" dirty="0">
                <a:solidFill>
                  <a:srgbClr val="003399"/>
                </a:solidFill>
              </a:rPr>
              <a:t>Digitale controle/digitaal toezicht</a:t>
            </a:r>
          </a:p>
          <a:p>
            <a:pPr marL="285750" lvl="0" indent="-285750">
              <a:buFont typeface="Arial" panose="020B0604020202020204" pitchFamily="34" charset="0"/>
              <a:buChar char="•"/>
            </a:pPr>
            <a:r>
              <a:rPr lang="nl-NL" sz="1500" b="1" dirty="0">
                <a:solidFill>
                  <a:srgbClr val="003399"/>
                </a:solidFill>
              </a:rPr>
              <a:t>Beperkte regelgeving op het gebied van veiligheid en gezondheid op het werk</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automatisering van taken</a:t>
            </a:r>
          </a:p>
        </p:txBody>
      </p:sp>
      <p:sp>
        <p:nvSpPr>
          <p:cNvPr id="4" name="TextBox 3"/>
          <p:cNvSpPr txBox="1"/>
          <p:nvPr/>
        </p:nvSpPr>
        <p:spPr>
          <a:xfrm>
            <a:off x="3557164" y="663535"/>
            <a:ext cx="4580996" cy="196977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“Het gebruik van digitale technologieën voor automatiseringsprocessen biedt kansen, maar brengt ook potentiële risico’s en uitdagingen mee, zoals verlies van </a:t>
            </a:r>
            <a:r>
              <a:rPr lang="en-US" sz="1400" b="1" i="1" dirty="0" err="1">
                <a:solidFill>
                  <a:srgbClr val="E64715"/>
                </a:solidFill>
                <a:latin typeface="Arial" panose="020B0604020202020204" pitchFamily="34" charset="0"/>
                <a:ea typeface="SimSun" panose="02010600030101010101" pitchFamily="2" charset="-122"/>
                <a:cs typeface="Times New Roman" panose="02020603050405020304" pitchFamily="18" charset="0"/>
              </a:rPr>
              <a:t>aandacht</a:t>
            </a:r>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 </a:t>
            </a:r>
            <a:r>
              <a:rPr lang="en-US" sz="1400" b="1" i="1" dirty="0" err="1">
                <a:solidFill>
                  <a:srgbClr val="E64715"/>
                </a:solidFill>
                <a:latin typeface="Arial" panose="020B0604020202020204" pitchFamily="34" charset="0"/>
                <a:ea typeface="SimSun" panose="02010600030101010101" pitchFamily="2" charset="-122"/>
                <a:cs typeface="Times New Roman" panose="02020603050405020304" pitchFamily="18" charset="0"/>
              </a:rPr>
              <a:t>voor</a:t>
            </a:r>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 </a:t>
            </a:r>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 menselijke situatie, te grote afhankelijkheid of mogelijk verlies van specifieke vaardigheden van werknemers.”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323152" cy="1015663"/>
          </a:xfrm>
          <a:prstGeom prst="rect">
            <a:avLst/>
          </a:prstGeom>
          <a:noFill/>
        </p:spPr>
        <p:txBody>
          <a:bodyPr wrap="square" rtlCol="0">
            <a:spAutoFit/>
          </a:bodyPr>
          <a:lstStyle/>
          <a:p>
            <a:pPr lvl="0"/>
            <a:r>
              <a:rPr lang="nl-NL" sz="1500" b="1" dirty="0">
                <a:solidFill>
                  <a:srgbClr val="003399"/>
                </a:solidFill>
              </a:rPr>
              <a:t>Het gebruik van systemen of technische procedures om taken (geheel of gedeeltelijk) door een apparaat of systeem te laten verrichten die eerder (geheel of gedeeltelijk) door mensen werden uitgevoerd of door mensen zouden kunnen worden uitgevoerd.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24371"/>
            <a:ext cx="1800200" cy="400110"/>
          </a:xfrm>
          <a:prstGeom prst="rect">
            <a:avLst/>
          </a:prstGeom>
          <a:noFill/>
        </p:spPr>
        <p:txBody>
          <a:bodyPr wrap="square" rtlCol="0">
            <a:spAutoFit/>
          </a:bodyPr>
          <a:lstStyle/>
          <a:p>
            <a:pPr lvl="0"/>
            <a:r>
              <a:rPr lang="nl-NL" sz="2000" b="1" u="sng" dirty="0">
                <a:solidFill>
                  <a:srgbClr val="ACC700"/>
                </a:solidFill>
              </a:rPr>
              <a:t>DEFINITIE</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automatisering van taken</a:t>
            </a:r>
          </a:p>
        </p:txBody>
      </p:sp>
      <p:sp>
        <p:nvSpPr>
          <p:cNvPr id="4" name="TextBox 3"/>
          <p:cNvSpPr txBox="1"/>
          <p:nvPr/>
        </p:nvSpPr>
        <p:spPr>
          <a:xfrm>
            <a:off x="450001" y="902828"/>
            <a:ext cx="6491819" cy="2495555"/>
          </a:xfrm>
          <a:prstGeom prst="rect">
            <a:avLst/>
          </a:prstGeom>
          <a:noFill/>
        </p:spPr>
        <p:txBody>
          <a:bodyPr wrap="square" rtlCol="0">
            <a:spAutoFit/>
          </a:bodyPr>
          <a:lstStyle/>
          <a:p>
            <a:pPr lvl="0"/>
            <a:r>
              <a:rPr lang="nl-NL" b="1" dirty="0">
                <a:solidFill>
                  <a:srgbClr val="ACC700"/>
                </a:solidFill>
              </a:rPr>
              <a:t>KANSEN </a:t>
            </a:r>
          </a:p>
          <a:p>
            <a:pPr marL="342900" lvl="0" indent="-342900">
              <a:buFont typeface="Arial" panose="020B0604020202020204" pitchFamily="34" charset="0"/>
              <a:buChar char="•"/>
            </a:pPr>
            <a:r>
              <a:rPr lang="nl-NL" sz="1600" b="1" dirty="0">
                <a:solidFill>
                  <a:srgbClr val="003399"/>
                </a:solidFill>
              </a:rPr>
              <a:t>Automatisering van risicovolle of repetitieve werkzaamheden </a:t>
            </a:r>
          </a:p>
          <a:p>
            <a:pPr marL="342900" lvl="0" indent="-342900">
              <a:buFont typeface="Arial" panose="020B0604020202020204" pitchFamily="34" charset="0"/>
              <a:buChar char="•"/>
            </a:pPr>
            <a:r>
              <a:rPr lang="nl-NL" sz="1600" b="1" dirty="0">
                <a:solidFill>
                  <a:srgbClr val="003399"/>
                </a:solidFill>
              </a:rPr>
              <a:t>Meer tijd voor werknemers om te leren/creatief te zijn </a:t>
            </a:r>
          </a:p>
          <a:p>
            <a:pPr marL="342900" lvl="0" indent="-342900">
              <a:buFont typeface="Arial" panose="020B0604020202020204" pitchFamily="34" charset="0"/>
              <a:buChar char="•"/>
            </a:pPr>
            <a:r>
              <a:rPr lang="nl-NL" sz="1600" b="1" dirty="0">
                <a:solidFill>
                  <a:srgbClr val="003399"/>
                </a:solidFill>
              </a:rPr>
              <a:t>Verminderde blootstelling aan gevaarlijke omgevingen</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600" b="1" dirty="0">
                <a:solidFill>
                  <a:srgbClr val="003399"/>
                </a:solidFill>
              </a:rPr>
              <a:t>Verlies van aandacht voor de menselijke situatie</a:t>
            </a:r>
          </a:p>
          <a:p>
            <a:pPr marL="285750" lvl="0" indent="-285750">
              <a:buFont typeface="Arial" panose="020B0604020202020204" pitchFamily="34" charset="0"/>
              <a:buChar char="•"/>
            </a:pPr>
            <a:r>
              <a:rPr lang="nl-NL" sz="1600" b="1" dirty="0">
                <a:solidFill>
                  <a:srgbClr val="003399"/>
                </a:solidFill>
              </a:rPr>
              <a:t>Te grote afhankelijkheid </a:t>
            </a:r>
          </a:p>
          <a:p>
            <a:pPr marL="285750" lvl="0" indent="-285750">
              <a:buFont typeface="Arial" panose="020B0604020202020204" pitchFamily="34" charset="0"/>
              <a:buChar char="•"/>
            </a:pPr>
            <a:r>
              <a:rPr lang="nl-NL" sz="1600" b="1" dirty="0">
                <a:solidFill>
                  <a:srgbClr val="003399"/>
                </a:solidFill>
              </a:rPr>
              <a:t>Mogelijk verlies van specifieke vaardigheden van werknemers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61539" cy="461665"/>
          </a:xfrm>
        </p:spPr>
        <p:txBody>
          <a:bodyPr wrap="square">
            <a:spAutoFit/>
          </a:bodyPr>
          <a:lstStyle/>
          <a:p>
            <a:r>
              <a:rPr lang="nl-NL" sz="2400" dirty="0"/>
              <a:t>Prioriteitsgebieden – werk op afstand en hybride werk</a:t>
            </a:r>
          </a:p>
        </p:txBody>
      </p:sp>
      <p:sp>
        <p:nvSpPr>
          <p:cNvPr id="4" name="TextBox 3"/>
          <p:cNvSpPr txBox="1"/>
          <p:nvPr/>
        </p:nvSpPr>
        <p:spPr>
          <a:xfrm>
            <a:off x="3491880" y="978041"/>
            <a:ext cx="4350200" cy="738664"/>
          </a:xfrm>
          <a:prstGeom prst="rect">
            <a:avLst/>
          </a:prstGeom>
          <a:noFill/>
        </p:spPr>
        <p:txBody>
          <a:bodyPr wrap="square" rtlCol="0">
            <a:spAutoFit/>
          </a:bodyPr>
          <a:lstStyle/>
          <a:p>
            <a:pPr lvl="0"/>
            <a:endParaRPr lang="en-US" sz="1400" b="1" dirty="0">
              <a:solidFill>
                <a:srgbClr val="003399"/>
              </a:solidFill>
            </a:endParaRPr>
          </a:p>
          <a:p>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“Werk op afstand moet deel uitmaken van de verplichte risicobeoordeling door de werkgever.”</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654299"/>
          </a:xfrm>
          <a:prstGeom prst="rect">
            <a:avLst/>
          </a:prstGeom>
          <a:noFill/>
        </p:spPr>
        <p:txBody>
          <a:bodyPr wrap="square" rtlCol="0">
            <a:spAutoFit/>
          </a:bodyPr>
          <a:lstStyle/>
          <a:p>
            <a:pPr lvl="0"/>
            <a:r>
              <a:rPr lang="nl-NL" sz="1400" b="1" i="1" dirty="0">
                <a:solidFill>
                  <a:srgbClr val="003399"/>
                </a:solidFill>
              </a:rPr>
              <a:t>Werken op afstand</a:t>
            </a:r>
            <a:r>
              <a:rPr lang="nl-NL" sz="1400" b="1" dirty="0">
                <a:solidFill>
                  <a:srgbClr val="003399"/>
                </a:solidFill>
              </a:rPr>
              <a:t> kan worden gedefinieerd als elke soort werkregeling waarbij digitale technologieën (bv. personal computers, smartphones, laptops, softwarepakketten en internet) worden gebruikt om gedurende het grootste deel of een deel van de arbeidstijd thuis of, meer in het algemeen, buiten de gebouwen van de werkgever te werken. De combinatie van telewerk met werk in de gebouwen van de werkgever wordt ook </a:t>
            </a:r>
            <a:r>
              <a:rPr lang="nl-NL" sz="1400" b="1" i="1" dirty="0">
                <a:solidFill>
                  <a:srgbClr val="003399"/>
                </a:solidFill>
              </a:rPr>
              <a:t>hybride werk</a:t>
            </a:r>
            <a:r>
              <a:rPr lang="nl-NL" sz="1400" b="1" dirty="0">
                <a:solidFill>
                  <a:srgbClr val="003399"/>
                </a:solidFill>
              </a:rPr>
              <a:t> genoemd. De term </a:t>
            </a:r>
            <a:r>
              <a:rPr lang="nl-NL" sz="1400" b="1" i="1" dirty="0">
                <a:solidFill>
                  <a:srgbClr val="003399"/>
                </a:solidFill>
              </a:rPr>
              <a:t>telewerken</a:t>
            </a:r>
            <a:r>
              <a:rPr lang="nl-NL" sz="1400" b="1" dirty="0">
                <a:solidFill>
                  <a:srgbClr val="003399"/>
                </a:solidFill>
              </a:rPr>
              <a:t> wordt ook wel gebruikt om naar werken op afstand vanuit huis te verwijzen.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7231"/>
            <a:ext cx="1800200" cy="400110"/>
          </a:xfrm>
          <a:prstGeom prst="rect">
            <a:avLst/>
          </a:prstGeom>
          <a:noFill/>
        </p:spPr>
        <p:txBody>
          <a:bodyPr wrap="square" rtlCol="0">
            <a:spAutoFit/>
          </a:bodyPr>
          <a:lstStyle/>
          <a:p>
            <a:pPr lvl="0"/>
            <a:r>
              <a:rPr lang="nl-NL" sz="2000" b="1" u="sng" dirty="0">
                <a:solidFill>
                  <a:srgbClr val="ACC700"/>
                </a:solidFill>
              </a:rPr>
              <a:t>DEFINITIE</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52979" cy="461665"/>
          </a:xfrm>
        </p:spPr>
        <p:txBody>
          <a:bodyPr wrap="square">
            <a:spAutoFit/>
          </a:bodyPr>
          <a:lstStyle/>
          <a:p>
            <a:r>
              <a:rPr lang="nl-NL" sz="2400" dirty="0"/>
              <a:t>Prioriteitsgebieden – werk op afstand en hybride werk</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nl-NL" b="1" dirty="0">
                <a:solidFill>
                  <a:srgbClr val="ACC700"/>
                </a:solidFill>
              </a:rPr>
              <a:t>KANSEN </a:t>
            </a:r>
          </a:p>
          <a:p>
            <a:pPr marL="285750" indent="-285750">
              <a:buFont typeface="Arial" panose="020B0604020202020204" pitchFamily="34" charset="0"/>
              <a:buChar char="•"/>
            </a:pPr>
            <a:r>
              <a:rPr lang="nl-NL" sz="1600" b="1" dirty="0">
                <a:solidFill>
                  <a:schemeClr val="accent1"/>
                </a:solidFill>
              </a:rPr>
              <a:t>Grotere autonomie en flexibiliteit</a:t>
            </a:r>
          </a:p>
          <a:p>
            <a:pPr marL="285750" indent="-285750">
              <a:buFont typeface="Arial" panose="020B0604020202020204" pitchFamily="34" charset="0"/>
              <a:buChar char="•"/>
            </a:pPr>
            <a:r>
              <a:rPr lang="nl-NL" sz="1600" b="1" dirty="0">
                <a:solidFill>
                  <a:schemeClr val="accent1"/>
                </a:solidFill>
              </a:rPr>
              <a:t>Betere balans tussen werk en privéleven</a:t>
            </a:r>
          </a:p>
          <a:p>
            <a:pPr marL="285750" indent="-285750">
              <a:buFont typeface="Arial" panose="020B0604020202020204" pitchFamily="34" charset="0"/>
              <a:buChar char="•"/>
            </a:pPr>
            <a:r>
              <a:rPr lang="nl-NL" sz="1600" b="1" dirty="0">
                <a:solidFill>
                  <a:schemeClr val="accent1"/>
                </a:solidFill>
              </a:rPr>
              <a:t>Verbeterde motivatie en productiviteit</a:t>
            </a:r>
          </a:p>
          <a:p>
            <a:pPr marL="285750" indent="-285750">
              <a:buFont typeface="Arial" panose="020B0604020202020204" pitchFamily="34" charset="0"/>
              <a:buChar char="•"/>
            </a:pPr>
            <a:r>
              <a:rPr lang="nl-NL" sz="1600" b="1" dirty="0">
                <a:solidFill>
                  <a:schemeClr val="accent1"/>
                </a:solidFill>
              </a:rPr>
              <a:t>Minder reistijd</a:t>
            </a:r>
          </a:p>
          <a:p>
            <a:pPr marL="285750" indent="-285750">
              <a:buFont typeface="Arial" panose="020B0604020202020204" pitchFamily="34" charset="0"/>
              <a:buChar char="•"/>
            </a:pPr>
            <a:r>
              <a:rPr lang="nl-NL" sz="1600" b="1" dirty="0">
                <a:solidFill>
                  <a:schemeClr val="accent1"/>
                </a:solidFill>
              </a:rPr>
              <a:t>Werknemer hoeft niet te werken in een risicovolle omgeving</a:t>
            </a:r>
          </a:p>
          <a:p>
            <a:endParaRPr lang="en-US" sz="2000" b="1" dirty="0">
              <a:solidFill>
                <a:schemeClr val="accent1"/>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600" b="1" dirty="0">
                <a:solidFill>
                  <a:srgbClr val="003399"/>
                </a:solidFill>
              </a:rPr>
              <a:t>Isolatie en alleen werken</a:t>
            </a:r>
          </a:p>
          <a:p>
            <a:pPr marL="285750" lvl="0" indent="-285750">
              <a:buFont typeface="Arial" panose="020B0604020202020204" pitchFamily="34" charset="0"/>
              <a:buChar char="•"/>
            </a:pPr>
            <a:r>
              <a:rPr lang="nl-NL" sz="1600" b="1" dirty="0">
                <a:solidFill>
                  <a:srgbClr val="003399"/>
                </a:solidFill>
              </a:rPr>
              <a:t>Intensivering van het werk</a:t>
            </a:r>
          </a:p>
          <a:p>
            <a:pPr marL="285750" lvl="0" indent="-285750">
              <a:buFont typeface="Arial" panose="020B0604020202020204" pitchFamily="34" charset="0"/>
              <a:buChar char="•"/>
            </a:pPr>
            <a:r>
              <a:rPr lang="nl-NL" sz="1600" b="1" dirty="0">
                <a:solidFill>
                  <a:srgbClr val="003399"/>
                </a:solidFill>
              </a:rPr>
              <a:t>Lange/onregelmatige werktijden</a:t>
            </a:r>
          </a:p>
          <a:p>
            <a:pPr marL="285750" lvl="0" indent="-285750">
              <a:buFont typeface="Arial" panose="020B0604020202020204" pitchFamily="34" charset="0"/>
              <a:buChar char="•"/>
            </a:pPr>
            <a:r>
              <a:rPr lang="nl-NL" sz="1600" b="1" dirty="0">
                <a:solidFill>
                  <a:srgbClr val="003399"/>
                </a:solidFill>
              </a:rPr>
              <a:t>Conflicten tussen privé- en beroepsleven</a:t>
            </a:r>
          </a:p>
          <a:p>
            <a:pPr marL="285750" lvl="0" indent="-285750">
              <a:buFont typeface="Arial" panose="020B0604020202020204" pitchFamily="34" charset="0"/>
              <a:buChar char="•"/>
            </a:pPr>
            <a:r>
              <a:rPr lang="nl-NL" sz="1600" b="1" dirty="0">
                <a:solidFill>
                  <a:srgbClr val="003399"/>
                </a:solidFill>
              </a:rPr>
              <a:t>Ontoereikende apparatuur</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581"/>
            <a:ext cx="7559873" cy="682238"/>
          </a:xfrm>
        </p:spPr>
        <p:txBody>
          <a:bodyPr wrap="square">
            <a:spAutoFit/>
          </a:bodyPr>
          <a:lstStyle/>
          <a:p>
            <a:pPr>
              <a:lnSpc>
                <a:spcPts val="2300"/>
              </a:lnSpc>
            </a:pPr>
            <a:r>
              <a:rPr lang="nl-NL" sz="2400" dirty="0">
                <a:solidFill>
                  <a:srgbClr val="003399"/>
                </a:solidFill>
              </a:rPr>
              <a:t>Prioriteitsgebieden – werknemersbeheer door middel van AI</a:t>
            </a:r>
          </a:p>
        </p:txBody>
      </p:sp>
      <p:sp>
        <p:nvSpPr>
          <p:cNvPr id="4" name="TextBox 3"/>
          <p:cNvSpPr txBox="1"/>
          <p:nvPr/>
        </p:nvSpPr>
        <p:spPr>
          <a:xfrm>
            <a:off x="3491880" y="7875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nl-N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“Het is van essentieel belang om vertrouwen in deze systemen op te bouwen door werknemers te informeren en te raadplegen en hen in staat te stellen deel te nemen aan het ontwerp en de implementatie ervan.”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26293"/>
            <a:ext cx="7848872" cy="1477328"/>
          </a:xfrm>
          <a:prstGeom prst="rect">
            <a:avLst/>
          </a:prstGeom>
          <a:noFill/>
        </p:spPr>
        <p:txBody>
          <a:bodyPr wrap="square" rtlCol="0">
            <a:spAutoFit/>
          </a:bodyPr>
          <a:lstStyle/>
          <a:p>
            <a:pPr lvl="0"/>
            <a:r>
              <a:rPr lang="nl-NL" sz="1500" b="1" dirty="0">
                <a:solidFill>
                  <a:srgbClr val="003399"/>
                </a:solidFill>
              </a:rPr>
              <a:t>Hiermee worden systemen voor werknemersbeheer bedoeld met behulp waarvan, vaak in real time, gegevens worden verzameld over de werkplek, werknemers en het werk dat zij doen. Deze gegevens worden vervolgens ingevoerd in een op AI gebaseerd model dat geautomatiseerde of semi-geautomatiseerde beslissingen neemt of beleidsmakers van informatie voorziet over vraagstukken op het gebied van werknemersbeheer.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54851"/>
            <a:ext cx="1800200" cy="400110"/>
          </a:xfrm>
          <a:prstGeom prst="rect">
            <a:avLst/>
          </a:prstGeom>
          <a:noFill/>
        </p:spPr>
        <p:txBody>
          <a:bodyPr wrap="square" rtlCol="0">
            <a:spAutoFit/>
          </a:bodyPr>
          <a:lstStyle/>
          <a:p>
            <a:pPr lvl="0"/>
            <a:r>
              <a:rPr lang="nl-NL" sz="2000" b="1" u="sng" dirty="0">
                <a:solidFill>
                  <a:srgbClr val="ACC700"/>
                </a:solidFill>
              </a:rPr>
              <a:t>DEFINITIE</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582"/>
            <a:ext cx="7559873" cy="682238"/>
          </a:xfrm>
        </p:spPr>
        <p:txBody>
          <a:bodyPr>
            <a:spAutoFit/>
          </a:bodyPr>
          <a:lstStyle/>
          <a:p>
            <a:pPr>
              <a:lnSpc>
                <a:spcPts val="2300"/>
              </a:lnSpc>
            </a:pPr>
            <a:r>
              <a:rPr lang="nl-NL" sz="2400" dirty="0">
                <a:solidFill>
                  <a:srgbClr val="003399"/>
                </a:solidFill>
              </a:rPr>
              <a:t>Prioriteitsgebieden – werknemersbeheer door middel van AI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nl-NL" b="1" dirty="0">
                <a:solidFill>
                  <a:srgbClr val="ACC700"/>
                </a:solidFill>
              </a:rPr>
              <a:t>KANSEN </a:t>
            </a:r>
          </a:p>
          <a:p>
            <a:pPr marL="285750" lvl="0" indent="-285750">
              <a:buFont typeface="Arial" panose="020B0604020202020204" pitchFamily="34" charset="0"/>
              <a:buChar char="•"/>
            </a:pPr>
            <a:r>
              <a:rPr lang="nl-NL" sz="1600" b="1" dirty="0">
                <a:solidFill>
                  <a:srgbClr val="003399"/>
                </a:solidFill>
              </a:rPr>
              <a:t>Verbeterde planning en taakverdeling</a:t>
            </a:r>
          </a:p>
          <a:p>
            <a:pPr marL="285750" lvl="0" indent="-285750">
              <a:buFont typeface="Arial" panose="020B0604020202020204" pitchFamily="34" charset="0"/>
              <a:buChar char="•"/>
            </a:pPr>
            <a:r>
              <a:rPr lang="nl-NL" sz="1600" b="1" dirty="0">
                <a:solidFill>
                  <a:srgbClr val="003399"/>
                </a:solidFill>
              </a:rPr>
              <a:t>Geoptimaliseerde werkorganisatie</a:t>
            </a:r>
          </a:p>
          <a:p>
            <a:pPr marL="285750" lvl="0" indent="-285750">
              <a:buFont typeface="Arial" panose="020B0604020202020204" pitchFamily="34" charset="0"/>
              <a:buChar char="•"/>
            </a:pPr>
            <a:r>
              <a:rPr lang="nl-NL" sz="1600" b="1" dirty="0">
                <a:solidFill>
                  <a:srgbClr val="003399"/>
                </a:solidFill>
              </a:rPr>
              <a:t>Informatie om problemen op het gebied van veiligheid en gezondheid op het werk in kaart te brengen</a:t>
            </a:r>
          </a:p>
          <a:p>
            <a:pPr lvl="0"/>
            <a:endParaRPr lang="es-ES" sz="2000" b="1" dirty="0">
              <a:solidFill>
                <a:srgbClr val="003399"/>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600" b="1" dirty="0">
                <a:solidFill>
                  <a:srgbClr val="003399"/>
                </a:solidFill>
              </a:rPr>
              <a:t>Minder autonomie en controle voor werknemers</a:t>
            </a:r>
          </a:p>
          <a:p>
            <a:pPr marL="285750" indent="-285750">
              <a:buFont typeface="Arial" panose="020B0604020202020204" pitchFamily="34" charset="0"/>
              <a:buChar char="•"/>
            </a:pPr>
            <a:r>
              <a:rPr lang="nl-NL" sz="1600" b="1" dirty="0">
                <a:solidFill>
                  <a:srgbClr val="003399"/>
                </a:solidFill>
              </a:rPr>
              <a:t>Grotere druk om sneller te werken</a:t>
            </a:r>
          </a:p>
          <a:p>
            <a:pPr marL="285750" indent="-285750">
              <a:buFont typeface="Arial" panose="020B0604020202020204" pitchFamily="34" charset="0"/>
              <a:buChar char="•"/>
            </a:pPr>
            <a:r>
              <a:rPr lang="nl-NL" sz="1600" b="1" dirty="0">
                <a:solidFill>
                  <a:srgbClr val="003399"/>
                </a:solidFill>
              </a:rPr>
              <a:t>Invloed op het privéleven</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510" y="870268"/>
            <a:ext cx="5706173" cy="2418611"/>
          </a:xfrm>
        </p:spPr>
        <p:txBody>
          <a:bodyPr lIns="0" tIns="0" rIns="0" bIns="0">
            <a:spAutoFit/>
          </a:bodyPr>
          <a:lstStyle/>
          <a:p>
            <a:r>
              <a:rPr lang="nl-NL" sz="1600" dirty="0"/>
              <a:t>Waar gaat het over?</a:t>
            </a:r>
          </a:p>
          <a:p>
            <a:r>
              <a:rPr lang="nl-NL" sz="1600" dirty="0"/>
              <a:t>Feiten en cijfers</a:t>
            </a:r>
          </a:p>
          <a:p>
            <a:r>
              <a:rPr lang="nl-NL" sz="1600" dirty="0"/>
              <a:t>Campagnedoelstellingen</a:t>
            </a:r>
          </a:p>
          <a:p>
            <a:r>
              <a:rPr lang="nl-NL" sz="1600" dirty="0"/>
              <a:t>Prioriteitsgebieden</a:t>
            </a:r>
          </a:p>
          <a:p>
            <a:r>
              <a:rPr lang="nl-NL" sz="1600" dirty="0"/>
              <a:t>Risicopreventie</a:t>
            </a:r>
          </a:p>
          <a:p>
            <a:r>
              <a:rPr lang="nl-NL" sz="1600" dirty="0"/>
              <a:t>EU-OSHA en campagnepartners</a:t>
            </a:r>
          </a:p>
          <a:p>
            <a:r>
              <a:rPr lang="nl-NL" sz="1600" dirty="0"/>
              <a:t>Campagnetools en -middelen </a:t>
            </a:r>
          </a:p>
          <a:p>
            <a:r>
              <a:rPr lang="nl-NL" sz="1600" dirty="0"/>
              <a:t>Hoe kunt u deelnemen?</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a:t>Overzicht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430844" y="186732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slimme digitale systemen</a:t>
            </a:r>
          </a:p>
        </p:txBody>
      </p:sp>
      <p:sp>
        <p:nvSpPr>
          <p:cNvPr id="4" name="TextBox 3"/>
          <p:cNvSpPr txBox="1"/>
          <p:nvPr/>
        </p:nvSpPr>
        <p:spPr>
          <a:xfrm>
            <a:off x="3491880" y="900799"/>
            <a:ext cx="4517994" cy="1569660"/>
          </a:xfrm>
          <a:prstGeom prst="rect">
            <a:avLst/>
          </a:prstGeom>
          <a:noFill/>
        </p:spPr>
        <p:txBody>
          <a:bodyPr wrap="square" rtlCol="0">
            <a:spAutoFit/>
          </a:bodyPr>
          <a:lstStyle/>
          <a:p>
            <a:pPr lvl="0"/>
            <a:endParaRPr lang="en-US" sz="1200" b="1" dirty="0">
              <a:solidFill>
                <a:srgbClr val="003399"/>
              </a:solidFill>
            </a:endParaRPr>
          </a:p>
          <a:p>
            <a:pPr lvl="0"/>
            <a:endParaRPr lang="en-US" sz="1200" b="1" dirty="0">
              <a:solidFill>
                <a:srgbClr val="003399"/>
              </a:solidFill>
            </a:endParaRPr>
          </a:p>
          <a:p>
            <a:r>
              <a:rPr lang="nl-NL" sz="12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“Deze nieuwe systemen maken gebruik van digitale technologieën om gegevens of signalen te verzamelen en te analyseren om risico’s op het gebied van gezondheid en veiligheid op het werk vast te stellen en te beoordelen, om zo schade te voorkomen of tot een minimum te beperken en gezondheid en veiligheid op het werk te bevorderen.”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652920" cy="1692771"/>
          </a:xfrm>
          <a:prstGeom prst="rect">
            <a:avLst/>
          </a:prstGeom>
          <a:noFill/>
        </p:spPr>
        <p:txBody>
          <a:bodyPr wrap="square" lIns="91440" tIns="45720" rIns="91440" bIns="45720" rtlCol="0" anchor="t">
            <a:spAutoFit/>
          </a:bodyPr>
          <a:lstStyle/>
          <a:p>
            <a:r>
              <a:rPr lang="nl-NL" sz="1300" b="1" dirty="0">
                <a:solidFill>
                  <a:srgbClr val="003399"/>
                </a:solidFill>
              </a:rPr>
              <a:t>Digitale systemen voor het bewaken en verbeteren van de veiligheid en gezondheid van werknemers, waaronder slimme persoonlijke beschermingsmiddelen (</a:t>
            </a:r>
            <a:r>
              <a:rPr lang="nl-NL" sz="1300" b="1" dirty="0" err="1">
                <a:solidFill>
                  <a:srgbClr val="003399"/>
                </a:solidFill>
              </a:rPr>
              <a:t>PBM’s</a:t>
            </a:r>
            <a:r>
              <a:rPr lang="nl-NL" sz="1300" b="1" dirty="0">
                <a:solidFill>
                  <a:srgbClr val="003399"/>
                </a:solidFill>
              </a:rPr>
              <a:t>) (waarmee concentraties van gassen en gifstoffen, geluidsniveaus en risicovolle temperaturen kunnen worden vastgesteld), wearables (die kunnen communiceren met werknemers, met sensoren die in een helm of veiligheidsbril kunnen worden geïntegreerd), mobiele of statische systemen met camera’s en sensoren (bv. drones die in de bouw- en mijnbouwindustrie op effectieve wijze worden ingezet om toezicht te houden op gevaarlijke locaties zodat er niemandin gevaar hoeft te worden gebracht).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7231"/>
            <a:ext cx="1800200" cy="400110"/>
          </a:xfrm>
          <a:prstGeom prst="rect">
            <a:avLst/>
          </a:prstGeom>
          <a:noFill/>
        </p:spPr>
        <p:txBody>
          <a:bodyPr wrap="square" rtlCol="0">
            <a:spAutoFit/>
          </a:bodyPr>
          <a:lstStyle/>
          <a:p>
            <a:pPr lvl="0"/>
            <a:r>
              <a:rPr lang="nl-NL" sz="2000" b="1" u="sng" dirty="0">
                <a:solidFill>
                  <a:srgbClr val="ACC700"/>
                </a:solidFill>
              </a:rPr>
              <a:t>DEFINITIE</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solidFill>
                  <a:srgbClr val="003399"/>
                </a:solidFill>
              </a:rPr>
              <a:t>Prioriteitsgebieden – slimme digitale systemen</a:t>
            </a:r>
          </a:p>
        </p:txBody>
      </p:sp>
      <p:sp>
        <p:nvSpPr>
          <p:cNvPr id="4" name="TextBox 3"/>
          <p:cNvSpPr txBox="1"/>
          <p:nvPr/>
        </p:nvSpPr>
        <p:spPr>
          <a:xfrm>
            <a:off x="450000" y="927577"/>
            <a:ext cx="7793887" cy="2987997"/>
          </a:xfrm>
          <a:prstGeom prst="rect">
            <a:avLst/>
          </a:prstGeom>
          <a:noFill/>
        </p:spPr>
        <p:txBody>
          <a:bodyPr wrap="square" rtlCol="0">
            <a:spAutoFit/>
          </a:bodyPr>
          <a:lstStyle/>
          <a:p>
            <a:pPr lvl="0"/>
            <a:r>
              <a:rPr lang="nl-NL" b="1" dirty="0">
                <a:solidFill>
                  <a:srgbClr val="ACC700"/>
                </a:solidFill>
              </a:rPr>
              <a:t>KANSEN </a:t>
            </a:r>
          </a:p>
          <a:p>
            <a:pPr marL="285750" lvl="0" indent="-285750">
              <a:buFont typeface="Arial" panose="020B0604020202020204" pitchFamily="34" charset="0"/>
              <a:buChar char="•"/>
            </a:pPr>
            <a:r>
              <a:rPr lang="nl-NL" sz="1600" b="1" dirty="0">
                <a:solidFill>
                  <a:srgbClr val="003399"/>
                </a:solidFill>
              </a:rPr>
              <a:t>Letsel voor werknemers voorkomen en tot een minimum beperken</a:t>
            </a:r>
          </a:p>
          <a:p>
            <a:pPr marL="285750" lvl="0" indent="-285750">
              <a:buFont typeface="Arial" panose="020B0604020202020204" pitchFamily="34" charset="0"/>
              <a:buChar char="•"/>
            </a:pPr>
            <a:r>
              <a:rPr lang="nl-NL" sz="1600" b="1" dirty="0">
                <a:solidFill>
                  <a:srgbClr val="003399"/>
                </a:solidFill>
              </a:rPr>
              <a:t>Betere naleving van VGW-voorschriften</a:t>
            </a:r>
          </a:p>
          <a:p>
            <a:pPr marL="285750" indent="-285750">
              <a:buFont typeface="Arial" panose="020B0604020202020204" pitchFamily="34" charset="0"/>
              <a:buChar char="•"/>
            </a:pPr>
            <a:r>
              <a:rPr lang="nl-NL" sz="1600" b="1" dirty="0">
                <a:solidFill>
                  <a:srgbClr val="003399"/>
                </a:solidFill>
              </a:rPr>
              <a:t>Geïnformeerde besluitvorming</a:t>
            </a:r>
          </a:p>
          <a:p>
            <a:pPr marL="285750" lvl="0" indent="-285750">
              <a:buFont typeface="Arial" panose="020B0604020202020204" pitchFamily="34" charset="0"/>
              <a:buChar char="•"/>
            </a:pPr>
            <a:r>
              <a:rPr lang="nl-NL" sz="1600" b="1" dirty="0">
                <a:solidFill>
                  <a:srgbClr val="003399"/>
                </a:solidFill>
              </a:rPr>
              <a:t>Doeltreffende handhaving</a:t>
            </a:r>
          </a:p>
          <a:p>
            <a:pPr marL="285750" lvl="0" indent="-285750">
              <a:buFont typeface="Arial" panose="020B0604020202020204" pitchFamily="34" charset="0"/>
              <a:buChar char="•"/>
            </a:pPr>
            <a:r>
              <a:rPr lang="nl-NL" sz="1600" b="1" dirty="0">
                <a:solidFill>
                  <a:srgbClr val="003399"/>
                </a:solidFill>
              </a:rPr>
              <a:t>Meer opleidingsmogelijkheden in een virtuele omgeving</a:t>
            </a:r>
          </a:p>
          <a:p>
            <a:pPr lvl="0"/>
            <a:endParaRPr lang="en-US" sz="2000" b="1" dirty="0">
              <a:solidFill>
                <a:srgbClr val="003399"/>
              </a:solidFill>
            </a:endParaRPr>
          </a:p>
          <a:p>
            <a:pPr lvl="0" defTabSz="342900">
              <a:spcBef>
                <a:spcPts val="450"/>
              </a:spcBef>
              <a:buClr>
                <a:srgbClr val="003399"/>
              </a:buClr>
            </a:pPr>
            <a:r>
              <a:rPr lang="nl-NL" b="1" dirty="0">
                <a:solidFill>
                  <a:srgbClr val="ACC700"/>
                </a:solidFill>
              </a:rPr>
              <a:t>RISICO’S EN UITDAGINGEN</a:t>
            </a:r>
          </a:p>
          <a:p>
            <a:pPr marL="285750" lvl="0" indent="-285750">
              <a:buFont typeface="Arial" panose="020B0604020202020204" pitchFamily="34" charset="0"/>
              <a:buChar char="•"/>
            </a:pPr>
            <a:r>
              <a:rPr lang="nl-NL" sz="1600" b="1" dirty="0">
                <a:solidFill>
                  <a:srgbClr val="003399"/>
                </a:solidFill>
              </a:rPr>
              <a:t>Onnauwkeurigheden in de gegevens of onjuiste interpretatie</a:t>
            </a:r>
          </a:p>
          <a:p>
            <a:pPr marL="285750" lvl="0" indent="-285750">
              <a:buFont typeface="Arial" panose="020B0604020202020204" pitchFamily="34" charset="0"/>
              <a:buChar char="•"/>
            </a:pPr>
            <a:r>
              <a:rPr lang="nl-NL" sz="1600" b="1" dirty="0">
                <a:solidFill>
                  <a:srgbClr val="003399"/>
                </a:solidFill>
              </a:rPr>
              <a:t>Te grote afhankelijkheid van technologie</a:t>
            </a:r>
          </a:p>
          <a:p>
            <a:pPr marL="285750" lvl="0" indent="-285750">
              <a:buFont typeface="Arial" panose="020B0604020202020204" pitchFamily="34" charset="0"/>
              <a:buChar char="•"/>
            </a:pPr>
            <a:r>
              <a:rPr lang="nl-NL" sz="1600" b="1" dirty="0">
                <a:solidFill>
                  <a:srgbClr val="003399"/>
                </a:solidFill>
              </a:rPr>
              <a:t>Verlies van controle over werktaken</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nl-NL" sz="2400" dirty="0">
                <a:solidFill>
                  <a:schemeClr val="accent1"/>
                </a:solidFill>
              </a:rPr>
              <a:t>Risicopreventie</a:t>
            </a:r>
          </a:p>
        </p:txBody>
      </p:sp>
      <p:sp>
        <p:nvSpPr>
          <p:cNvPr id="2" name="TextBox 1"/>
          <p:cNvSpPr txBox="1"/>
          <p:nvPr/>
        </p:nvSpPr>
        <p:spPr>
          <a:xfrm>
            <a:off x="439408" y="817512"/>
            <a:ext cx="7560840" cy="2800767"/>
          </a:xfrm>
          <a:prstGeom prst="rect">
            <a:avLst/>
          </a:prstGeom>
          <a:noFill/>
        </p:spPr>
        <p:txBody>
          <a:bodyPr wrap="square" rtlCol="0">
            <a:spAutoFit/>
          </a:bodyPr>
          <a:lstStyle/>
          <a:p>
            <a:pPr marL="285750" lvl="0" indent="-285750">
              <a:buFont typeface="Arial" panose="020B0604020202020204" pitchFamily="34" charset="0"/>
              <a:buChar char="•"/>
            </a:pPr>
            <a:r>
              <a:rPr lang="nl-NL" sz="1600" b="1" dirty="0">
                <a:solidFill>
                  <a:schemeClr val="accent1"/>
                </a:solidFill>
              </a:rPr>
              <a:t>Mensgerichte benadering </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Gelijke toegang tot informatie van alle belanghebbenden</a:t>
            </a:r>
          </a:p>
          <a:p>
            <a:pPr lvl="0"/>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Raadpleging/participatie van werknemers bij de ontwikkeling, de implementatie en het gebruik van digitale technologieën en systemen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nl-NL" sz="1600" b="1" dirty="0">
                <a:solidFill>
                  <a:schemeClr val="accent1"/>
                </a:solidFill>
              </a:rPr>
              <a:t>Transparantie over de manier waarop digitale instrumenten werken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nl-NL" sz="1600" b="1" dirty="0">
                <a:solidFill>
                  <a:schemeClr val="accent1"/>
                </a:solidFill>
              </a:rPr>
              <a:t>Holistische aanpak voor de beoordeling van digitale technologieën en systemen</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nl-NL" sz="2400"/>
              <a:t>EU-OSHA en campagnepartners</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902713" cy="3069360"/>
            <a:chOff x="523157" y="1121555"/>
            <a:chExt cx="7902713"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67561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l-NL" sz="1100" b="1" dirty="0">
                  <a:solidFill>
                    <a:schemeClr val="tx2"/>
                  </a:solidFill>
                  <a:hlinkClick r:id="rId4"/>
                </a:rPr>
                <a:t>OFFICIËLE CAMPAGNEPARTNERS</a:t>
              </a:r>
              <a:endParaRPr lang="nl-NL"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l-NL" sz="1100" b="1">
                  <a:solidFill>
                    <a:schemeClr val="tx2"/>
                  </a:solidFill>
                  <a:hlinkClick r:id="rId6"/>
                </a:rPr>
                <a:t>EUROPESE SOCIALE PARTNERS</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l-NL" sz="1100" b="1" dirty="0">
                  <a:solidFill>
                    <a:schemeClr val="tx2"/>
                  </a:solidFill>
                  <a:hlinkClick r:id="rId7"/>
                </a:rPr>
                <a:t>ENTERPRISE EUROPE NETWORK</a:t>
              </a:r>
              <a:endParaRPr lang="nl-NL" sz="11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nl-NL" sz="1100" b="1" dirty="0">
                  <a:solidFill>
                    <a:schemeClr val="tx2"/>
                  </a:solidFill>
                  <a:hlinkClick r:id="rId9"/>
                </a:rPr>
                <a:t>MEDIAPARTNERS</a:t>
              </a:r>
              <a:endParaRPr lang="nl-NL" sz="11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58588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l-NL" sz="1100" b="1" dirty="0">
                  <a:solidFill>
                    <a:schemeClr val="tx2"/>
                  </a:solidFill>
                  <a:hlinkClick r:id="rId11"/>
                </a:rPr>
                <a:t>EU-INSTELLINGEN</a:t>
              </a:r>
              <a:endParaRPr lang="nl-NL" sz="11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820334" y="3850645"/>
              <a:ext cx="3254591"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nl-NL" sz="1100" b="1" dirty="0">
                  <a:solidFill>
                    <a:schemeClr val="tx2"/>
                  </a:solidFill>
                  <a:latin typeface="+mj-lt"/>
                  <a:ea typeface="+mj-ea"/>
                  <a:hlinkClick r:id="rId13"/>
                </a:rPr>
                <a:t>NATIONALE FOCAL POINTS VAN EU-OSHA</a:t>
              </a:r>
              <a:endParaRPr lang="nl-NL" sz="11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571038" y="1968900"/>
              <a:ext cx="183019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nl-NL" sz="1100" b="1" dirty="0">
                  <a:solidFill>
                    <a:schemeClr val="tx2"/>
                  </a:solidFill>
                  <a:hlinkClick r:id="rId15"/>
                </a:rPr>
                <a:t>EU-AGENTSCHAPPEN</a:t>
              </a:r>
              <a:endParaRPr lang="nl-NL" sz="11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074925" y="4020780"/>
              <a:ext cx="1561394"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60963" y="3113053"/>
              <a:ext cx="5775356"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60963" y="1461825"/>
              <a:ext cx="4752255"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60963" y="3113053"/>
              <a:ext cx="4612782"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71226"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401228" y="1291690"/>
              <a:ext cx="2959014"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60963" y="3113053"/>
              <a:ext cx="4213962"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53471"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63203"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401228" y="2139035"/>
              <a:ext cx="4072517"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585188"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074925" y="3203364"/>
              <a:ext cx="398820"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074925" y="1461825"/>
              <a:ext cx="538293"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911491"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A00F433D-E530-422D-A152-A8800C08313E}"/>
              </a:ext>
            </a:extLst>
          </p:cNvPr>
          <p:cNvSpPr txBox="1"/>
          <p:nvPr/>
        </p:nvSpPr>
        <p:spPr>
          <a:xfrm>
            <a:off x="5949356" y="2202785"/>
            <a:ext cx="215957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7"/>
              </a:rPr>
              <a:t>OSHVET-AMBASSADEURS</a:t>
            </a:r>
            <a:endParaRPr lang="en-GB" sz="1100" b="1" dirty="0">
              <a:solidFill>
                <a:schemeClr val="tx2"/>
              </a:solidFill>
            </a:endParaRPr>
          </a:p>
        </p:txBody>
      </p:sp>
      <p:pic>
        <p:nvPicPr>
          <p:cNvPr id="6" name="Picture 5" descr="Blue text on a black background&#10;&#10;Description automatically generated">
            <a:extLst>
              <a:ext uri="{FF2B5EF4-FFF2-40B4-BE49-F238E27FC236}">
                <a16:creationId xmlns:a16="http://schemas.microsoft.com/office/drawing/2014/main" id="{D3DEA602-6593-4EC0-A197-CF6CA008A38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69440" y="2274799"/>
            <a:ext cx="2564776" cy="655817"/>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nl-NL" sz="2400"/>
              <a:t>Campagnehulpmiddelen</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3"/>
              </a:rPr>
              <a:t>Publicaties</a:t>
            </a:r>
            <a:endParaRPr lang="nl-NL"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5"/>
              </a:rPr>
              <a:t>Campagnemateriaal</a:t>
            </a:r>
            <a:endParaRPr lang="nl-NL"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7"/>
              </a:rPr>
              <a:t>Campagnetoolkit</a:t>
            </a:r>
            <a:endParaRPr lang="nl-NL"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9"/>
              </a:rPr>
              <a:t>Napo-films</a:t>
            </a:r>
            <a:endParaRPr lang="nl-NL"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1"/>
              </a:rPr>
              <a:t>OSHwiki</a:t>
            </a:r>
            <a:endParaRPr lang="nl-NL"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751765" y="2387084"/>
            <a:ext cx="1235431" cy="369332"/>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5"/>
              </a:rPr>
              <a:t>Kit voor sociale media</a:t>
            </a:r>
            <a:endParaRPr lang="nl-NL"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7"/>
              </a:rPr>
              <a:t>Casestudy’s</a:t>
            </a:r>
            <a:endParaRPr lang="nl-NL"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75540" y="4166652"/>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9"/>
              </a:rPr>
              <a:t>Wet- en regelgeving</a:t>
            </a:r>
            <a:endParaRPr lang="nl-NL"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pic>
        <p:nvPicPr>
          <p:cNvPr id="6" name="Picture 5"/>
          <p:cNvPicPr>
            <a:picLocks/>
          </p:cNvPicPr>
          <p:nvPr/>
        </p:nvPicPr>
        <p:blipFill>
          <a:blip r:embed="rId29"/>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9B718A3D-FA7A-4932-B8E4-EF15C2063EA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1"/>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6F6D6BD1-AFBA-42FA-B33B-4A2A8914387B}"/>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1"/>
            <a:stretch>
              <a:fillRect/>
            </a:stretch>
          </a:blipFill>
          <a:ln w="38100">
            <a:solidFill>
              <a:srgbClr val="ACC700"/>
            </a:solidFill>
          </a:ln>
          <a:effectLst/>
        </p:spPr>
      </p:pic>
      <p:sp>
        <p:nvSpPr>
          <p:cNvPr id="23" name="TextBox 3">
            <a:extLst>
              <a:ext uri="{FF2B5EF4-FFF2-40B4-BE49-F238E27FC236}">
                <a16:creationId xmlns:a16="http://schemas.microsoft.com/office/drawing/2014/main" id="{5CE10E32-EE72-418E-B1C5-E99A8A31B289}"/>
              </a:ext>
            </a:extLst>
          </p:cNvPr>
          <p:cNvSpPr txBox="1"/>
          <p:nvPr/>
        </p:nvSpPr>
        <p:spPr>
          <a:xfrm>
            <a:off x="6041419" y="4148928"/>
            <a:ext cx="1482830"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33"/>
              </a:rPr>
              <a:t>Infographics</a:t>
            </a:r>
            <a:endParaRPr lang="nl-NL" sz="1200" b="1" dirty="0">
              <a:solidFill>
                <a:schemeClr val="accent1"/>
              </a:solidFill>
              <a:cs typeface="Trebuchet MS"/>
              <a:hlinkClick r:id="rId20"/>
            </a:endParaRPr>
          </a:p>
        </p:txBody>
      </p:sp>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nl-NL" sz="2400"/>
              <a:t>Hoe kunt u deelnemen?</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3"/>
              </a:rPr>
              <a:t>Europese Week</a:t>
            </a:r>
            <a:endParaRPr lang="nl-NL"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484724" y="2208402"/>
            <a:ext cx="1772077"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5"/>
              </a:rPr>
              <a:t>Campagnepartnerschap</a:t>
            </a:r>
            <a:endParaRPr lang="nl-NL"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63584"/>
            <a:ext cx="1667796" cy="369332"/>
          </a:xfrm>
          <a:prstGeom prst="rect">
            <a:avLst/>
          </a:prstGeom>
          <a:noFill/>
        </p:spPr>
        <p:txBody>
          <a:bodyPr wrap="square" lIns="0" tIns="0" rIns="0" bIns="0" rtlCol="0" anchor="ctr" anchorCtr="0">
            <a:spAutoFit/>
          </a:bodyPr>
          <a:lstStyle/>
          <a:p>
            <a:pPr algn="ctr"/>
            <a:r>
              <a:rPr lang="nl-NL" sz="1200" b="1" dirty="0" err="1">
                <a:solidFill>
                  <a:schemeClr val="accent1"/>
                </a:solidFill>
                <a:cs typeface="Trebuchet MS"/>
                <a:hlinkClick r:id="rId7"/>
              </a:rPr>
              <a:t>Awards</a:t>
            </a:r>
            <a:r>
              <a:rPr lang="nl-NL" sz="1200" b="1" dirty="0">
                <a:solidFill>
                  <a:schemeClr val="accent1"/>
                </a:solidFill>
                <a:cs typeface="Trebuchet MS"/>
                <a:hlinkClick r:id="rId7"/>
              </a:rPr>
              <a:t> voor goede praktijken</a:t>
            </a:r>
            <a:endParaRPr lang="nl-N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9"/>
              </a:rPr>
              <a:t>Campagnetoolkit</a:t>
            </a:r>
            <a:endParaRPr lang="nl-NL"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12729" y="3978455"/>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1"/>
              </a:rPr>
              <a:t>Campagnemateriaal</a:t>
            </a:r>
            <a:endParaRPr lang="nl-NL"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561367" y="3978455"/>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3"/>
              </a:rPr>
              <a:t>Evenementen</a:t>
            </a:r>
            <a:endParaRPr lang="nl-NL"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508217" y="3977274"/>
            <a:ext cx="1667796" cy="184666"/>
          </a:xfrm>
          <a:prstGeom prst="rect">
            <a:avLst/>
          </a:prstGeom>
          <a:noFill/>
        </p:spPr>
        <p:txBody>
          <a:bodyPr wrap="square" lIns="0" tIns="0" rIns="0" bIns="0" rtlCol="0" anchor="ctr" anchorCtr="0">
            <a:spAutoFit/>
          </a:bodyPr>
          <a:lstStyle/>
          <a:p>
            <a:pPr algn="ctr"/>
            <a:r>
              <a:rPr lang="nl-NL" sz="1200" b="1" dirty="0">
                <a:solidFill>
                  <a:schemeClr val="accent1"/>
                </a:solidFill>
                <a:cs typeface="Trebuchet MS"/>
                <a:hlinkClick r:id="rId15"/>
              </a:rPr>
              <a:t>Deelnamecertificaat</a:t>
            </a:r>
            <a:endParaRPr lang="nl-NL" sz="1200" b="1" dirty="0">
              <a:solidFill>
                <a:schemeClr val="accent1"/>
              </a:solidFill>
              <a:cs typeface="Trebuchet MS"/>
              <a:hlinkClick r:id="rId16"/>
            </a:endParaRPr>
          </a:p>
        </p:txBody>
      </p:sp>
      <p:sp>
        <p:nvSpPr>
          <p:cNvPr id="4" name="TextBox 3"/>
          <p:cNvSpPr txBox="1"/>
          <p:nvPr/>
        </p:nvSpPr>
        <p:spPr>
          <a:xfrm>
            <a:off x="2668789" y="3868000"/>
            <a:ext cx="1449506" cy="461665"/>
          </a:xfrm>
          <a:prstGeom prst="rect">
            <a:avLst/>
          </a:prstGeom>
          <a:noFill/>
        </p:spPr>
        <p:txBody>
          <a:bodyPr wrap="square" rtlCol="0">
            <a:spAutoFit/>
          </a:bodyPr>
          <a:lstStyle/>
          <a:p>
            <a:pPr algn="ctr"/>
            <a:r>
              <a:rPr lang="nl-NL" sz="1200" b="1" u="sng" dirty="0">
                <a:solidFill>
                  <a:schemeClr val="accent1"/>
                </a:solidFill>
                <a:hlinkClick r:id="rId17"/>
              </a:rPr>
              <a:t>Kit voor sociale media</a:t>
            </a:r>
            <a:endParaRPr lang="nl-NL"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2372"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11589"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EA0DDD21-D50A-4F1D-ACBD-88C5137D748C}"/>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CFC49424-DF96-46C7-BBD8-3E63BE417EC2}"/>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9F9ECD38-B9F5-4CF6-B742-F7875771027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nl-NL" sz="2400">
                <a:solidFill>
                  <a:schemeClr val="accent1"/>
                </a:solidFill>
              </a:rPr>
              <a:t>Volg ons ook buiten de bits en bytes!</a:t>
            </a:r>
          </a:p>
        </p:txBody>
      </p:sp>
      <p:sp>
        <p:nvSpPr>
          <p:cNvPr id="3" name="Content Placeholder 2"/>
          <p:cNvSpPr>
            <a:spLocks noGrp="1"/>
          </p:cNvSpPr>
          <p:nvPr>
            <p:ph sz="half" idx="1"/>
          </p:nvPr>
        </p:nvSpPr>
        <p:spPr>
          <a:xfrm>
            <a:off x="450001" y="874038"/>
            <a:ext cx="7560000" cy="3275256"/>
          </a:xfrm>
        </p:spPr>
        <p:txBody>
          <a:bodyPr>
            <a:spAutoFit/>
          </a:bodyPr>
          <a:lstStyle/>
          <a:p>
            <a:pPr>
              <a:buSzPct val="120000"/>
              <a:buBlip>
                <a:blip r:embed="rId3"/>
              </a:buBlip>
            </a:pPr>
            <a:r>
              <a:rPr lang="nl-NL" sz="1550" dirty="0">
                <a:solidFill>
                  <a:schemeClr val="accent1"/>
                </a:solidFill>
              </a:rPr>
              <a:t>Meer informatie is te vinden op de campagnewebsite:</a:t>
            </a:r>
          </a:p>
          <a:p>
            <a:pPr marL="189000" lvl="1" indent="0">
              <a:buSzPct val="120000"/>
              <a:buNone/>
            </a:pPr>
            <a:r>
              <a:rPr lang="nl-NL" sz="1550" b="1" dirty="0">
                <a:solidFill>
                  <a:schemeClr val="accent1"/>
                </a:solidFill>
                <a:hlinkClick r:id="rId4"/>
              </a:rPr>
              <a:t>www.healthy-workplaces.eu</a:t>
            </a:r>
            <a:endParaRPr lang="nl-NL" sz="1550" b="1" dirty="0">
              <a:solidFill>
                <a:schemeClr val="accent1"/>
              </a:solidFill>
              <a:hlinkClick r:id="rId5"/>
            </a:endParaRPr>
          </a:p>
          <a:p>
            <a:pPr lvl="1">
              <a:buSzPct val="120000"/>
              <a:buBlip>
                <a:blip r:embed="rId3"/>
              </a:buBlip>
            </a:pPr>
            <a:endParaRPr lang="en-US" sz="1550" dirty="0">
              <a:solidFill>
                <a:schemeClr val="accent1"/>
              </a:solidFill>
            </a:endParaRPr>
          </a:p>
          <a:p>
            <a:pPr>
              <a:buSzPct val="120000"/>
              <a:buBlip>
                <a:blip r:embed="rId3"/>
              </a:buBlip>
            </a:pPr>
            <a:r>
              <a:rPr lang="nl-NL" sz="1550" dirty="0">
                <a:solidFill>
                  <a:schemeClr val="accent1"/>
                </a:solidFill>
              </a:rPr>
              <a:t>Meld u aan voor onze campagnenieuwsbrief:</a:t>
            </a:r>
          </a:p>
          <a:p>
            <a:pPr marL="189000" lvl="1" indent="0">
              <a:buSzPct val="120000"/>
              <a:buNone/>
            </a:pPr>
            <a:r>
              <a:rPr lang="nl-NL" sz="1550" b="1" u="sng" dirty="0">
                <a:solidFill>
                  <a:schemeClr val="accent1"/>
                </a:solidFill>
                <a:hlinkClick r:id="rId6"/>
              </a:rPr>
              <a:t>https://healthy-workplaces.osha.europa.eu/nl/media-centre/newsletter</a:t>
            </a:r>
            <a:endParaRPr lang="nl-NL" sz="1550" b="1" u="sng" dirty="0">
              <a:solidFill>
                <a:schemeClr val="accent1"/>
              </a:solidFill>
            </a:endParaRPr>
          </a:p>
          <a:p>
            <a:pPr marL="189000" lvl="1" indent="0">
              <a:buSzPct val="120000"/>
              <a:buNone/>
            </a:pPr>
            <a:endParaRPr lang="en-US" sz="1550" b="1" dirty="0">
              <a:solidFill>
                <a:schemeClr val="accent1"/>
              </a:solidFill>
            </a:endParaRPr>
          </a:p>
          <a:p>
            <a:pPr>
              <a:buSzPct val="120000"/>
              <a:buBlip>
                <a:blip r:embed="rId3"/>
              </a:buBlip>
            </a:pPr>
            <a:r>
              <a:rPr lang="nl-NL" sz="1550" dirty="0">
                <a:solidFill>
                  <a:schemeClr val="accent1"/>
                </a:solidFill>
              </a:rPr>
              <a:t>Blijf op de hoogte van activiteiten en evenementen via sociale media:</a:t>
            </a:r>
          </a:p>
          <a:p>
            <a:pPr marL="0" indent="0">
              <a:buSzPct val="120000"/>
              <a:buNone/>
            </a:pPr>
            <a:endParaRPr lang="en-US" sz="1550" dirty="0">
              <a:solidFill>
                <a:schemeClr val="accent1"/>
              </a:solidFill>
            </a:endParaRPr>
          </a:p>
          <a:p>
            <a:pPr marL="0" indent="0">
              <a:buSzPct val="120000"/>
              <a:buNone/>
            </a:pPr>
            <a:endParaRPr lang="en-US" sz="1550" dirty="0">
              <a:solidFill>
                <a:schemeClr val="accent1"/>
              </a:solidFill>
            </a:endParaRPr>
          </a:p>
          <a:p>
            <a:pPr>
              <a:buSzPct val="120000"/>
              <a:buBlip>
                <a:blip r:embed="rId3"/>
              </a:buBlip>
            </a:pPr>
            <a:r>
              <a:rPr lang="nl-NL" sz="1550" dirty="0">
                <a:solidFill>
                  <a:schemeClr val="accent1"/>
                </a:solidFill>
              </a:rPr>
              <a:t>Informeer bij uw nationale </a:t>
            </a:r>
            <a:r>
              <a:rPr lang="nl-NL" sz="1550" dirty="0" err="1">
                <a:solidFill>
                  <a:schemeClr val="accent1"/>
                </a:solidFill>
              </a:rPr>
              <a:t>focal</a:t>
            </a:r>
            <a:r>
              <a:rPr lang="nl-NL" sz="1550" dirty="0">
                <a:solidFill>
                  <a:schemeClr val="accent1"/>
                </a:solidFill>
              </a:rPr>
              <a:t> point naar evenementen in uw land:</a:t>
            </a:r>
          </a:p>
          <a:p>
            <a:pPr marL="189000" lvl="1" indent="0">
              <a:buSzPct val="120000"/>
              <a:buNone/>
            </a:pPr>
            <a:r>
              <a:rPr lang="nl-NL" sz="1550" b="1" u="sng" dirty="0">
                <a:solidFill>
                  <a:schemeClr val="accent1"/>
                </a:solidFill>
                <a:hlinkClick r:id="rId7"/>
              </a:rPr>
              <a:t>https://healthy-workplaces.osha.europa.eu/nl/campaign-partners/national-focal-points</a:t>
            </a:r>
            <a:endParaRPr lang="nl-NL" sz="155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nl-NL" sz="1200" b="1">
                  <a:solidFill>
                    <a:schemeClr val="accent1"/>
                  </a:solidFill>
                </a:rPr>
                <a:t>2023</a:t>
              </a:r>
            </a:p>
            <a:p>
              <a:pPr algn="ctr"/>
              <a:r>
                <a:rPr lang="nl-NL"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nl-NL" sz="1400" b="1">
                  <a:solidFill>
                    <a:srgbClr val="ACC700"/>
                  </a:solidFill>
                </a:rPr>
                <a:t>START VAN DE CAMPAGNE</a:t>
              </a:r>
            </a:p>
          </p:txBody>
        </p:sp>
      </p:grpSp>
      <p:sp>
        <p:nvSpPr>
          <p:cNvPr id="4" name="Rectangle 3"/>
          <p:cNvSpPr/>
          <p:nvPr/>
        </p:nvSpPr>
        <p:spPr>
          <a:xfrm>
            <a:off x="2949434" y="2899438"/>
            <a:ext cx="2183611" cy="307777"/>
          </a:xfrm>
          <a:prstGeom prst="rect">
            <a:avLst/>
          </a:prstGeom>
        </p:spPr>
        <p:txBody>
          <a:bodyPr wrap="none">
            <a:spAutoFit/>
          </a:bodyPr>
          <a:lstStyle/>
          <a:p>
            <a:r>
              <a:rPr lang="nl-NL"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B4B9D83E-BE3B-428E-A09D-C2ECA7C491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2EA968F3-DBE9-482E-8807-026CD2F00AE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AA07812F-5C9B-4F15-9939-FFA18A54F89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C6D433F-9BE1-4689-9382-616735D7321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t>Waar gaat het over?</a:t>
            </a:r>
          </a:p>
        </p:txBody>
      </p:sp>
      <p:sp>
        <p:nvSpPr>
          <p:cNvPr id="6" name="TextBox 5"/>
          <p:cNvSpPr txBox="1"/>
          <p:nvPr/>
        </p:nvSpPr>
        <p:spPr>
          <a:xfrm>
            <a:off x="442383" y="824548"/>
            <a:ext cx="7855797"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Onze manier van werken, werkplekken en werktijden zijn onderhevig aan snelle veranderingen door digitale technologieën</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nl-NL" sz="1600" b="1" dirty="0">
                <a:solidFill>
                  <a:srgbClr val="003399"/>
                </a:solidFill>
              </a:rPr>
              <a:t>Digitale technologie biedt niet alleen meer kansen voor werknemers en werkgevers in alle sectoren, maar brengt ook uitdagingen en risico’s mee op het gebied van veiligheid en gezondheid.</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57779" cy="461665"/>
          </a:xfrm>
        </p:spPr>
        <p:txBody>
          <a:bodyPr wrap="square">
            <a:spAutoFit/>
          </a:bodyPr>
          <a:lstStyle/>
          <a:p>
            <a:r>
              <a:rPr lang="nl-NL" sz="2400" dirty="0"/>
              <a:t>Feiten en cijfers – gebruik van digitale technologieën</a:t>
            </a:r>
          </a:p>
        </p:txBody>
      </p:sp>
      <p:sp>
        <p:nvSpPr>
          <p:cNvPr id="5" name="TextBox 4">
            <a:extLst>
              <a:ext uri="{FF2B5EF4-FFF2-40B4-BE49-F238E27FC236}">
                <a16:creationId xmlns:a16="http://schemas.microsoft.com/office/drawing/2014/main" id="{3C508B51-6793-4B7F-899B-364A2A5D82C4}"/>
              </a:ext>
            </a:extLst>
          </p:cNvPr>
          <p:cNvSpPr txBox="1"/>
          <p:nvPr/>
        </p:nvSpPr>
        <p:spPr>
          <a:xfrm>
            <a:off x="434761" y="824548"/>
            <a:ext cx="753632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nl-NL" sz="1600" b="1" dirty="0">
                <a:solidFill>
                  <a:srgbClr val="ACC700"/>
                </a:solidFill>
              </a:rPr>
              <a:t>EU-OSHA, Vinger aan de pols 2022</a:t>
            </a:r>
          </a:p>
          <a:p>
            <a:pPr lvl="1"/>
            <a:r>
              <a:rPr lang="nl-NL" sz="1600" b="1" dirty="0">
                <a:solidFill>
                  <a:schemeClr val="accent1"/>
                </a:solidFill>
              </a:rPr>
              <a:t>Werknemers in de EU maken op het werk gebruik van …</a:t>
            </a:r>
          </a:p>
          <a:p>
            <a:pPr marL="800100" lvl="1" indent="-342900">
              <a:buFont typeface="Arial" panose="020B0604020202020204" pitchFamily="34" charset="0"/>
              <a:buChar char="•"/>
            </a:pPr>
            <a:r>
              <a:rPr lang="nl-NL" sz="1600" b="1" dirty="0">
                <a:solidFill>
                  <a:schemeClr val="accent1"/>
                </a:solidFill>
              </a:rPr>
              <a:t>laptops, tablets, smartphones (73%) </a:t>
            </a:r>
          </a:p>
          <a:p>
            <a:pPr marL="800100" lvl="1" indent="-342900">
              <a:buFont typeface="Arial" panose="020B0604020202020204" pitchFamily="34" charset="0"/>
              <a:buChar char="•"/>
            </a:pPr>
            <a:r>
              <a:rPr lang="nl-NL" sz="1600" b="1" dirty="0">
                <a:solidFill>
                  <a:schemeClr val="accent1"/>
                </a:solidFill>
              </a:rPr>
              <a:t>Draagbare sensoren (wearables) (11%)</a:t>
            </a:r>
          </a:p>
          <a:p>
            <a:pPr marL="800100" lvl="1" indent="-342900">
              <a:buFont typeface="Arial" panose="020B0604020202020204" pitchFamily="34" charset="0"/>
              <a:buChar char="•"/>
            </a:pPr>
            <a:r>
              <a:rPr lang="nl-NL" sz="1600" b="1" dirty="0">
                <a:solidFill>
                  <a:schemeClr val="accent1"/>
                </a:solidFill>
              </a:rPr>
              <a:t>machines of robots die gebruikmaken van AI (5%)</a:t>
            </a:r>
          </a:p>
          <a:p>
            <a:pPr marL="800100" lvl="1" indent="-342900">
              <a:buFont typeface="Arial" panose="020B0604020202020204" pitchFamily="34" charset="0"/>
              <a:buChar char="•"/>
            </a:pPr>
            <a:r>
              <a:rPr lang="nl-NL" sz="1600" b="1" dirty="0">
                <a:solidFill>
                  <a:schemeClr val="accent1"/>
                </a:solidFill>
              </a:rPr>
              <a:t>meewerkende robots (cobots)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nl-NL" sz="1600" b="1" dirty="0">
                <a:solidFill>
                  <a:srgbClr val="ACC700"/>
                </a:solidFill>
              </a:rPr>
              <a:t>EU-OSHA, ESENER 2019</a:t>
            </a:r>
          </a:p>
          <a:p>
            <a:pPr marL="800100" lvl="1" indent="-342900">
              <a:buFont typeface="Arial" panose="020B0604020202020204" pitchFamily="34" charset="0"/>
              <a:buChar char="•"/>
            </a:pPr>
            <a:r>
              <a:rPr lang="nl-NL" sz="1600" b="1" dirty="0">
                <a:solidFill>
                  <a:schemeClr val="accent1"/>
                </a:solidFill>
              </a:rPr>
              <a:t>Op meer dan 80 % van de werkplekken in Europa wordt gebruikgemaakt van pc’s, laptops, tablets, smartphones en andere mobiele apparaten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412059" cy="461665"/>
          </a:xfrm>
        </p:spPr>
        <p:txBody>
          <a:bodyPr wrap="square">
            <a:spAutoFit/>
          </a:bodyPr>
          <a:lstStyle/>
          <a:p>
            <a:r>
              <a:rPr lang="nl-NL" sz="2400" dirty="0"/>
              <a:t>Feiten en cijfers – gebruik van digitale technologieën</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4761" y="824928"/>
            <a:ext cx="7653766" cy="869469"/>
          </a:xfrm>
          <a:prstGeom prst="rect">
            <a:avLst/>
          </a:prstGeom>
          <a:noFill/>
        </p:spPr>
        <p:txBody>
          <a:bodyPr wrap="square" rtlCol="0">
            <a:spAutoFit/>
          </a:bodyPr>
          <a:lstStyle/>
          <a:p>
            <a:pPr lvl="0" defTabSz="257175">
              <a:spcBef>
                <a:spcPts val="338"/>
              </a:spcBef>
              <a:buClr>
                <a:srgbClr val="003399"/>
              </a:buClr>
            </a:pPr>
            <a:r>
              <a:rPr lang="nl-NL" sz="1600" b="1" dirty="0">
                <a:solidFill>
                  <a:srgbClr val="ACC700"/>
                </a:solidFill>
              </a:rPr>
              <a:t>EU-OSHA, Vinger aan de pols 2022</a:t>
            </a:r>
          </a:p>
          <a:p>
            <a:pPr lvl="0" defTabSz="257175">
              <a:spcBef>
                <a:spcPts val="338"/>
              </a:spcBef>
              <a:buClr>
                <a:srgbClr val="003399"/>
              </a:buClr>
            </a:pPr>
            <a:r>
              <a:rPr lang="nl-N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Gebruikt de organisatie waar u werkt digitale apparatuur zoals tablets, smartphones, computers, laptops, apps of sensoren om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22152"/>
            <a:ext cx="2050314" cy="369332"/>
          </a:xfrm>
          <a:prstGeom prst="rect">
            <a:avLst/>
          </a:prstGeom>
          <a:noFill/>
        </p:spPr>
        <p:txBody>
          <a:bodyPr wrap="square" rtlCol="0">
            <a:spAutoFit/>
          </a:bodyPr>
          <a:lstStyle/>
          <a:p>
            <a:r>
              <a:rPr lang="nl-NL" sz="900" dirty="0"/>
              <a:t>automatisch taken, werktijden of ploegendiensten aan u toe te wijzen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nl-NL" sz="900"/>
              <a:t>uw prestaties te laten beoordelen door derden (bv. klanten)</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nl-NL" sz="900" dirty="0"/>
              <a:t>uw werk en gedrag te controleren of te monitoren</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34476"/>
            <a:ext cx="2069273" cy="507831"/>
          </a:xfrm>
          <a:prstGeom prst="rect">
            <a:avLst/>
          </a:prstGeom>
          <a:noFill/>
        </p:spPr>
        <p:txBody>
          <a:bodyPr wrap="square" rtlCol="0">
            <a:spAutoFit/>
          </a:bodyPr>
          <a:lstStyle/>
          <a:p>
            <a:r>
              <a:rPr lang="nl-NL" sz="900" dirty="0"/>
              <a:t>toezicht te houden op lawaai, chemische stoffen, stof, gassen enz. in uw werkomgeving</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3" y="3967159"/>
            <a:ext cx="2069273" cy="369332"/>
          </a:xfrm>
          <a:prstGeom prst="rect">
            <a:avLst/>
          </a:prstGeom>
          <a:noFill/>
        </p:spPr>
        <p:txBody>
          <a:bodyPr wrap="square" rtlCol="0">
            <a:spAutoFit/>
          </a:bodyPr>
          <a:lstStyle/>
          <a:p>
            <a:r>
              <a:rPr lang="nl-NL" sz="900" dirty="0"/>
              <a:t>uw hartslag, bloeddruk, houding enz. te monitoren</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nl-NL" sz="900" b="1">
                <a:solidFill>
                  <a:srgbClr val="003399"/>
                </a:solidFill>
              </a:rPr>
              <a:t>Ja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nl-NL" sz="900" b="1">
                <a:solidFill>
                  <a:srgbClr val="F6A400"/>
                </a:solidFill>
              </a:rPr>
              <a:t>Nee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nl-NL" sz="900" b="1">
                <a:solidFill>
                  <a:srgbClr val="B1B3B4"/>
                </a:solidFill>
              </a:rPr>
              <a:t>Weet ik niet</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nl-NL" sz="1200" b="0" i="0">
                <a:solidFill>
                  <a:srgbClr val="ACC700"/>
                </a:solidFill>
                <a:effectLst/>
                <a:latin typeface="Corbel" panose="020B0503020204020204" pitchFamily="34" charset="0"/>
              </a:rPr>
              <a:t>Basis: alle respondenten, EU-27 (n = 25 683)</a:t>
            </a:r>
            <a:r>
              <a:rPr lang="nl-NL"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99639" cy="461665"/>
          </a:xfrm>
        </p:spPr>
        <p:txBody>
          <a:bodyPr wrap="square">
            <a:spAutoFit/>
          </a:bodyPr>
          <a:lstStyle/>
          <a:p>
            <a:r>
              <a:rPr lang="nl-NL" sz="2400" dirty="0"/>
              <a:t>Feiten en cijfers – gebruik van digitale technologieën</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456" y="825441"/>
            <a:ext cx="7653766" cy="623248"/>
          </a:xfrm>
          <a:prstGeom prst="rect">
            <a:avLst/>
          </a:prstGeom>
          <a:noFill/>
        </p:spPr>
        <p:txBody>
          <a:bodyPr wrap="square" rtlCol="0">
            <a:spAutoFit/>
          </a:bodyPr>
          <a:lstStyle/>
          <a:p>
            <a:pPr lvl="0" defTabSz="257175">
              <a:spcBef>
                <a:spcPts val="338"/>
              </a:spcBef>
              <a:buClr>
                <a:srgbClr val="003399"/>
              </a:buClr>
            </a:pPr>
            <a:r>
              <a:rPr lang="nl-NL" sz="1600" b="1" dirty="0">
                <a:solidFill>
                  <a:srgbClr val="ACC700"/>
                </a:solidFill>
              </a:rPr>
              <a:t>EU-OSHA, Vinger aan de pols 2022</a:t>
            </a:r>
          </a:p>
          <a:p>
            <a:pPr lvl="0" defTabSz="257175">
              <a:spcBef>
                <a:spcPts val="338"/>
              </a:spcBef>
              <a:buClr>
                <a:srgbClr val="003399"/>
              </a:buClr>
            </a:pPr>
            <a:r>
              <a:rPr lang="nl-N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Zou u zeggen dat het gebruik van digitale technologieën op uw werkplek …?</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nl-NL" sz="900" b="1">
                <a:solidFill>
                  <a:srgbClr val="003399"/>
                </a:solidFill>
              </a:rPr>
              <a:t>Ja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nl-NL" sz="900" b="1">
                <a:solidFill>
                  <a:srgbClr val="F6A400"/>
                </a:solidFill>
              </a:rPr>
              <a:t>Nee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nl-NL" sz="900" b="1">
                <a:solidFill>
                  <a:srgbClr val="B1B3B4"/>
                </a:solidFill>
              </a:rPr>
              <a:t>Weet ik niet</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nl-NL" sz="900"/>
              <a:t>de snelheid of het tempo van uw werk bepaalt</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nl-NL" sz="900"/>
              <a:t>ertoe leidt dat u alleen werkt</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nl-NL" sz="900"/>
              <a:t>leidt tot meer toezicht op uw werk</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nl-NL" sz="900"/>
              <a:t>uw werklast verhoogt</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nl-NL" sz="900"/>
              <a:t>uw autonomie in het werk vermindert</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09588" y="4401139"/>
            <a:ext cx="3299008" cy="276999"/>
          </a:xfrm>
          <a:prstGeom prst="rect">
            <a:avLst/>
          </a:prstGeom>
          <a:noFill/>
        </p:spPr>
        <p:txBody>
          <a:bodyPr wrap="square">
            <a:spAutoFit/>
          </a:bodyPr>
          <a:lstStyle/>
          <a:p>
            <a:r>
              <a:rPr lang="nl-NL" sz="1200" b="0" i="0" dirty="0">
                <a:solidFill>
                  <a:srgbClr val="ACC700"/>
                </a:solidFill>
                <a:effectLst/>
                <a:latin typeface="Corbel" panose="020B0503020204020204" pitchFamily="34" charset="0"/>
              </a:rPr>
              <a:t>Basis: alle respondenten, EU-27 (n = 25 683)</a:t>
            </a:r>
            <a:r>
              <a:rPr lang="nl-NL"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a:t>Feiten en cijfers – telewerken vanuit huis</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760" y="824126"/>
            <a:ext cx="7886279" cy="3331681"/>
          </a:xfrm>
          <a:prstGeom prst="rect">
            <a:avLst/>
          </a:prstGeom>
          <a:noFill/>
        </p:spPr>
        <p:txBody>
          <a:bodyPr wrap="square" rtlCol="0">
            <a:spAutoFit/>
          </a:bodyPr>
          <a:lstStyle/>
          <a:p>
            <a:r>
              <a:rPr lang="nl-NL" sz="1600" b="1" dirty="0">
                <a:solidFill>
                  <a:srgbClr val="ACC700"/>
                </a:solidFill>
              </a:rPr>
              <a:t>EU-OSHA, Vinger aan de pols 2022</a:t>
            </a:r>
          </a:p>
          <a:p>
            <a:pPr marL="342900" indent="-342900">
              <a:buFont typeface="Arial" panose="020B0604020202020204" pitchFamily="34" charset="0"/>
              <a:buChar char="•"/>
            </a:pPr>
            <a:r>
              <a:rPr lang="nl-NL" sz="1600" b="1" dirty="0">
                <a:solidFill>
                  <a:schemeClr val="accent1"/>
                </a:solidFill>
              </a:rPr>
              <a:t>17% van de werknemers werkte in </a:t>
            </a:r>
            <a:r>
              <a:rPr lang="nl-NL" sz="1600" b="1" dirty="0">
                <a:solidFill>
                  <a:srgbClr val="003399"/>
                </a:solidFill>
              </a:rPr>
              <a:t>2022 voornamelijk van thuis uit</a:t>
            </a:r>
          </a:p>
          <a:p>
            <a:pPr marL="342900" indent="-342900">
              <a:buFont typeface="Arial" panose="020B0604020202020204" pitchFamily="34" charset="0"/>
              <a:buChar char="•"/>
            </a:pPr>
            <a:r>
              <a:rPr lang="nl-NL" sz="1600" b="1" dirty="0">
                <a:solidFill>
                  <a:srgbClr val="003399"/>
                </a:solidFill>
              </a:rPr>
              <a:t>90% van hen gebruikt laptops, tablets of smartphones </a:t>
            </a:r>
          </a:p>
          <a:p>
            <a:pPr marL="342900" indent="-342900">
              <a:buFont typeface="Arial" panose="020B0604020202020204" pitchFamily="34" charset="0"/>
              <a:buChar char="•"/>
            </a:pPr>
            <a:r>
              <a:rPr lang="nl-NL" sz="1600" b="1" dirty="0">
                <a:solidFill>
                  <a:srgbClr val="003399"/>
                </a:solidFill>
              </a:rPr>
              <a:t>Thuiswerkers melden een gebrek aan autonomie of invloed op het werktempo of de werkprocessen minder vaak (14,4%) i</a:t>
            </a:r>
            <a:r>
              <a:rPr lang="nl-NL" sz="1600" b="1" dirty="0">
                <a:solidFill>
                  <a:schemeClr val="accent1"/>
                </a:solidFill>
              </a:rPr>
              <a:t>n vergelijking met het totale aantal werknemers</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nl-NL" sz="1600" b="1" dirty="0">
                <a:solidFill>
                  <a:srgbClr val="ACC700"/>
                </a:solidFill>
              </a:rPr>
              <a:t>EU-OSHA, ESENER 2019</a:t>
            </a:r>
          </a:p>
          <a:p>
            <a:pPr marL="342900" indent="-342900">
              <a:buFont typeface="Arial" panose="020B0604020202020204" pitchFamily="34" charset="0"/>
              <a:buChar char="•"/>
            </a:pPr>
            <a:r>
              <a:rPr lang="nl-NL" sz="1600" b="1" dirty="0">
                <a:solidFill>
                  <a:schemeClr val="accent1"/>
                </a:solidFill>
              </a:rPr>
              <a:t>Bij 12% van de werkplekken in de EU werd werknemers in 2019 toegestaan om thuis te werken met behulp van digitale technologieën</a:t>
            </a:r>
          </a:p>
          <a:p>
            <a:pPr marL="342900" indent="-342900">
              <a:buFont typeface="Arial" panose="020B0604020202020204" pitchFamily="34" charset="0"/>
              <a:buChar char="•"/>
            </a:pPr>
            <a:r>
              <a:rPr lang="nl-NL" sz="1600" b="1" dirty="0">
                <a:solidFill>
                  <a:schemeClr val="accent1"/>
                </a:solidFill>
              </a:rPr>
              <a:t>Bij 75% van de </a:t>
            </a:r>
            <a:r>
              <a:rPr lang="nl-NL" sz="1600" b="1" dirty="0">
                <a:solidFill>
                  <a:srgbClr val="003399"/>
                </a:solidFill>
              </a:rPr>
              <a:t>werkplekken in de EU worden regelmatig risicobeoordelingen uitgevoerd, maar van de bedrijven die telewerken van thuis uit toestaan, neemt slechts 31% ook de thuiswerkplek hierin mee</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l-NL" sz="2400" dirty="0"/>
              <a:t>Feiten en cijfers – psychosociale risico’s</a:t>
            </a:r>
          </a:p>
        </p:txBody>
      </p:sp>
      <p:sp>
        <p:nvSpPr>
          <p:cNvPr id="4" name="TextBox 3"/>
          <p:cNvSpPr txBox="1"/>
          <p:nvPr/>
        </p:nvSpPr>
        <p:spPr>
          <a:xfrm>
            <a:off x="434597" y="824548"/>
            <a:ext cx="6768752" cy="2008242"/>
          </a:xfrm>
          <a:prstGeom prst="rect">
            <a:avLst/>
          </a:prstGeom>
          <a:noFill/>
        </p:spPr>
        <p:txBody>
          <a:bodyPr wrap="square" rtlCol="0">
            <a:spAutoFit/>
          </a:bodyPr>
          <a:lstStyle/>
          <a:p>
            <a:pPr lvl="0" defTabSz="257175">
              <a:spcBef>
                <a:spcPts val="338"/>
              </a:spcBef>
              <a:buClr>
                <a:srgbClr val="003399"/>
              </a:buClr>
            </a:pPr>
            <a:r>
              <a:rPr lang="nl-NL"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nl-NL" sz="1600" b="1" dirty="0">
                <a:solidFill>
                  <a:srgbClr val="003399"/>
                </a:solidFill>
                <a:latin typeface="Arial" panose="020B0604020202020204" pitchFamily="34" charset="0"/>
                <a:ea typeface="SimSun" panose="02010600030101010101" pitchFamily="2" charset="-122"/>
                <a:cs typeface="Arial" panose="020B0604020202020204" pitchFamily="34" charset="0"/>
              </a:rPr>
              <a:t>Psychosociale risico’s die het meeste met digitale technologieën gepaard gaan: </a:t>
            </a:r>
          </a:p>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tijdsdruk</a:t>
            </a:r>
          </a:p>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lange/onregelmatige werktijden</a:t>
            </a:r>
          </a:p>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gebrekkige communicatie/samenwerking</a:t>
            </a:r>
          </a:p>
          <a:p>
            <a:pPr marL="342900" lvl="0" indent="-342900" defTabSz="257175">
              <a:spcBef>
                <a:spcPts val="338"/>
              </a:spcBef>
              <a:buClr>
                <a:srgbClr val="003399"/>
              </a:buClr>
              <a:buFont typeface="Arial" panose="020B0604020202020204" pitchFamily="34" charset="0"/>
              <a:buChar char="•"/>
            </a:pPr>
            <a:r>
              <a:rPr lang="nl-NL" sz="1600" b="1" dirty="0">
                <a:solidFill>
                  <a:srgbClr val="003399"/>
                </a:solidFill>
              </a:rPr>
              <a:t>baanonzekerheid</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93711723"/>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587679" y="687165"/>
            <a:ext cx="7939101" cy="661720"/>
          </a:xfrm>
          <a:prstGeom prst="rect">
            <a:avLst/>
          </a:prstGeom>
        </p:spPr>
        <p:txBody>
          <a:bodyPr vert="horz" wrap="square"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pPr>
            <a:r>
              <a:rPr lang="nl-NL" sz="1500" dirty="0">
                <a:solidFill>
                  <a:srgbClr val="ACC700"/>
                </a:solidFill>
              </a:rPr>
              <a:t>EU-OSHA, ESENER 2019</a:t>
            </a:r>
          </a:p>
          <a:p>
            <a:pPr>
              <a:spcBef>
                <a:spcPts val="0"/>
              </a:spcBef>
              <a:spcAft>
                <a:spcPts val="600"/>
              </a:spcAft>
            </a:pPr>
            <a:r>
              <a:rPr lang="nl-NL" sz="1100" dirty="0">
                <a:latin typeface="Arial" panose="020B0604020202020204" pitchFamily="34" charset="0"/>
                <a:ea typeface="SimSun" panose="02010600030101010101" pitchFamily="2" charset="-122"/>
                <a:cs typeface="Times New Roman" panose="02020603050405020304" pitchFamily="18" charset="0"/>
              </a:rPr>
              <a:t>Werkplekken waarbij melding wordt gemaakt van psychosociale risico’s door de aanwezigheid van digitale technologie,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3473284455"/>
              </p:ext>
            </p:extLst>
          </p:nvPr>
        </p:nvGraphicFramePr>
        <p:xfrm>
          <a:off x="710263" y="1408707"/>
          <a:ext cx="2882900" cy="3026130"/>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10373">
                <a:tc rowSpan="2">
                  <a:txBody>
                    <a:bodyPr/>
                    <a:lstStyle/>
                    <a:p>
                      <a:pPr algn="l" fontAlgn="ctr"/>
                      <a:r>
                        <a:rPr lang="nl-NL" sz="900" b="1" u="none" strike="noStrike" dirty="0">
                          <a:effectLst/>
                        </a:rPr>
                        <a:t>Personal computers op vaste werkplekken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227382304"/>
                  </a:ext>
                </a:extLst>
              </a:tr>
              <a:tr h="193982">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340623199"/>
                  </a:ext>
                </a:extLst>
              </a:tr>
              <a:tr h="310373">
                <a:tc rowSpan="2">
                  <a:txBody>
                    <a:bodyPr/>
                    <a:lstStyle/>
                    <a:p>
                      <a:pPr algn="l" fontAlgn="ctr"/>
                      <a:r>
                        <a:rPr lang="nl-NL" sz="900" b="1" u="none" strike="noStrike">
                          <a:effectLst/>
                        </a:rPr>
                        <a:t>Laptops, tablets, smartphones of andere mobiele computerapparatuur</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34489450"/>
                  </a:ext>
                </a:extLst>
              </a:tr>
              <a:tr h="193982">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887665122"/>
                  </a:ext>
                </a:extLst>
              </a:tr>
              <a:tr h="310373">
                <a:tc rowSpan="2">
                  <a:txBody>
                    <a:bodyPr/>
                    <a:lstStyle/>
                    <a:p>
                      <a:pPr algn="l" fontAlgn="ctr"/>
                      <a:r>
                        <a:rPr lang="nl-NL" sz="900" b="1" u="none" strike="noStrike">
                          <a:effectLst/>
                        </a:rPr>
                        <a:t>Meewerkende robots (cobots)</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363743176"/>
                  </a:ext>
                </a:extLst>
              </a:tr>
              <a:tr h="193982">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024117683"/>
                  </a:ext>
                </a:extLst>
              </a:tr>
              <a:tr h="310373">
                <a:tc rowSpan="2">
                  <a:txBody>
                    <a:bodyPr/>
                    <a:lstStyle/>
                    <a:p>
                      <a:pPr algn="l" fontAlgn="ctr"/>
                      <a:r>
                        <a:rPr lang="nl-NL" sz="900" b="1" u="none" strike="noStrike">
                          <a:effectLst/>
                        </a:rPr>
                        <a:t>Machines, systemen of computers die de inhoud of het tempo van het werk bepalen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1391723234"/>
                  </a:ext>
                </a:extLst>
              </a:tr>
              <a:tr h="193982">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976748327"/>
                  </a:ext>
                </a:extLst>
              </a:tr>
              <a:tr h="310373">
                <a:tc rowSpan="2">
                  <a:txBody>
                    <a:bodyPr/>
                    <a:lstStyle/>
                    <a:p>
                      <a:pPr algn="l" fontAlgn="ctr"/>
                      <a:r>
                        <a:rPr lang="nl-NL" sz="900" b="1" u="none" strike="noStrike">
                          <a:effectLst/>
                        </a:rPr>
                        <a:t>Machines, systemen of computers die de prestaties van werknemers controleren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594843434"/>
                  </a:ext>
                </a:extLst>
              </a:tr>
              <a:tr h="193982">
                <a:tc vMerge="1">
                  <a:txBody>
                    <a:bodyPr/>
                    <a:lstStyle/>
                    <a:p>
                      <a:endParaRPr lang="en-GB"/>
                    </a:p>
                  </a:txBody>
                  <a:tcPr/>
                </a:tc>
                <a:tc>
                  <a:txBody>
                    <a:bodyPr/>
                    <a:lstStyle/>
                    <a:p>
                      <a:pPr algn="ctr" fontAlgn="ctr"/>
                      <a:r>
                        <a:rPr lang="nl-NL" sz="900" u="none" strike="noStrike">
                          <a:effectLst/>
                        </a:rPr>
                        <a:t>Aanwezig</a:t>
                      </a:r>
                    </a:p>
                  </a:txBody>
                  <a:tcPr marL="9525" marR="9525" marT="9525" marB="0" anchor="ctr"/>
                </a:tc>
                <a:extLst>
                  <a:ext uri="{0D108BD9-81ED-4DB2-BD59-A6C34878D82A}">
                    <a16:rowId xmlns:a16="http://schemas.microsoft.com/office/drawing/2014/main" val="3135333647"/>
                  </a:ext>
                </a:extLst>
              </a:tr>
              <a:tr h="310373">
                <a:tc rowSpan="2">
                  <a:txBody>
                    <a:bodyPr/>
                    <a:lstStyle/>
                    <a:p>
                      <a:pPr algn="l" fontAlgn="ctr"/>
                      <a:r>
                        <a:rPr lang="nl-NL" sz="900" b="1" u="none" strike="noStrike" dirty="0">
                          <a:effectLst/>
                        </a:rPr>
                        <a:t>Wearables/draagbare sensoren</a:t>
                      </a:r>
                    </a:p>
                  </a:txBody>
                  <a:tcPr marL="9525" marR="9525" marT="9525" marB="0" anchor="ctr"/>
                </a:tc>
                <a:tc>
                  <a:txBody>
                    <a:bodyPr/>
                    <a:lstStyle/>
                    <a:p>
                      <a:pPr algn="ctr" fontAlgn="ctr"/>
                      <a:r>
                        <a:rPr lang="nl-NL" sz="900" u="none" strike="noStrike">
                          <a:effectLst/>
                        </a:rPr>
                        <a:t>Niet aanwezig</a:t>
                      </a:r>
                    </a:p>
                  </a:txBody>
                  <a:tcPr marL="9525" marR="9525" marT="9525" marB="0" anchor="ctr"/>
                </a:tc>
                <a:extLst>
                  <a:ext uri="{0D108BD9-81ED-4DB2-BD59-A6C34878D82A}">
                    <a16:rowId xmlns:a16="http://schemas.microsoft.com/office/drawing/2014/main" val="1828061025"/>
                  </a:ext>
                </a:extLst>
              </a:tr>
              <a:tr h="193982">
                <a:tc vMerge="1">
                  <a:txBody>
                    <a:bodyPr/>
                    <a:lstStyle/>
                    <a:p>
                      <a:endParaRPr lang="en-GB"/>
                    </a:p>
                  </a:txBody>
                  <a:tcPr/>
                </a:tc>
                <a:tc>
                  <a:txBody>
                    <a:bodyPr/>
                    <a:lstStyle/>
                    <a:p>
                      <a:pPr algn="ctr" fontAlgn="ctr"/>
                      <a:r>
                        <a:rPr lang="nl-NL" sz="900" u="none" strike="noStrike" dirty="0">
                          <a:effectLst/>
                        </a:rPr>
                        <a:t>Aanwezig</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64854" y="4675582"/>
            <a:ext cx="830003" cy="138499"/>
          </a:xfrm>
          <a:prstGeom prst="rect">
            <a:avLst/>
          </a:prstGeom>
          <a:solidFill>
            <a:schemeClr val="bg1"/>
          </a:solidFill>
        </p:spPr>
        <p:txBody>
          <a:bodyPr wrap="square" lIns="0" tIns="0" rIns="0" bIns="0" rtlCol="0">
            <a:spAutoFit/>
          </a:bodyPr>
          <a:lstStyle/>
          <a:p>
            <a:r>
              <a:rPr lang="nl-NL" sz="900" dirty="0"/>
              <a:t>Tijdsdruk</a:t>
            </a:r>
          </a:p>
        </p:txBody>
      </p:sp>
      <p:sp>
        <p:nvSpPr>
          <p:cNvPr id="7" name="TextBox 6">
            <a:extLst>
              <a:ext uri="{FF2B5EF4-FFF2-40B4-BE49-F238E27FC236}">
                <a16:creationId xmlns:a16="http://schemas.microsoft.com/office/drawing/2014/main" id="{C9C4A418-4168-4158-B67A-B081EDF20166}"/>
              </a:ext>
            </a:extLst>
          </p:cNvPr>
          <p:cNvSpPr txBox="1"/>
          <p:nvPr/>
        </p:nvSpPr>
        <p:spPr>
          <a:xfrm>
            <a:off x="3300720" y="4667961"/>
            <a:ext cx="1852371" cy="276999"/>
          </a:xfrm>
          <a:prstGeom prst="rect">
            <a:avLst/>
          </a:prstGeom>
          <a:solidFill>
            <a:schemeClr val="bg1"/>
          </a:solidFill>
        </p:spPr>
        <p:txBody>
          <a:bodyPr wrap="square" lIns="0" tIns="0" rIns="0" bIns="0" rtlCol="0">
            <a:spAutoFit/>
          </a:bodyPr>
          <a:lstStyle/>
          <a:p>
            <a:r>
              <a:rPr lang="nl-NL" sz="900" dirty="0"/>
              <a:t>Gebrekkige communicatie </a:t>
            </a:r>
            <a:br>
              <a:rPr lang="nl-NL" sz="900" dirty="0"/>
            </a:br>
            <a:r>
              <a:rPr lang="nl-NL" sz="900" dirty="0"/>
              <a:t>of samenwerking</a:t>
            </a:r>
          </a:p>
        </p:txBody>
      </p:sp>
      <p:sp>
        <p:nvSpPr>
          <p:cNvPr id="8" name="TextBox 7">
            <a:extLst>
              <a:ext uri="{FF2B5EF4-FFF2-40B4-BE49-F238E27FC236}">
                <a16:creationId xmlns:a16="http://schemas.microsoft.com/office/drawing/2014/main" id="{4E40D5DE-DAC9-4A64-8265-91B3C8231474}"/>
              </a:ext>
            </a:extLst>
          </p:cNvPr>
          <p:cNvSpPr txBox="1"/>
          <p:nvPr/>
        </p:nvSpPr>
        <p:spPr>
          <a:xfrm>
            <a:off x="6196794" y="4675580"/>
            <a:ext cx="1852371" cy="138499"/>
          </a:xfrm>
          <a:prstGeom prst="rect">
            <a:avLst/>
          </a:prstGeom>
          <a:solidFill>
            <a:schemeClr val="bg1"/>
          </a:solidFill>
        </p:spPr>
        <p:txBody>
          <a:bodyPr wrap="square" lIns="0" tIns="0" rIns="0" bIns="0" rtlCol="0">
            <a:spAutoFit/>
          </a:bodyPr>
          <a:lstStyle/>
          <a:p>
            <a:r>
              <a:rPr lang="nl-NL" sz="900" dirty="0"/>
              <a:t>Lange of onregelmatige werktijden</a:t>
            </a:r>
          </a:p>
        </p:txBody>
      </p:sp>
      <p:sp>
        <p:nvSpPr>
          <p:cNvPr id="9" name="TextBox 8">
            <a:extLst>
              <a:ext uri="{FF2B5EF4-FFF2-40B4-BE49-F238E27FC236}">
                <a16:creationId xmlns:a16="http://schemas.microsoft.com/office/drawing/2014/main" id="{94B0EDBD-4CC5-4E71-832D-43E474CB5CCA}"/>
              </a:ext>
            </a:extLst>
          </p:cNvPr>
          <p:cNvSpPr txBox="1"/>
          <p:nvPr/>
        </p:nvSpPr>
        <p:spPr>
          <a:xfrm>
            <a:off x="5076891" y="4676590"/>
            <a:ext cx="967375" cy="138499"/>
          </a:xfrm>
          <a:prstGeom prst="rect">
            <a:avLst/>
          </a:prstGeom>
          <a:solidFill>
            <a:schemeClr val="bg1"/>
          </a:solidFill>
        </p:spPr>
        <p:txBody>
          <a:bodyPr wrap="square" lIns="0" tIns="0" rIns="0" bIns="0" rtlCol="0">
            <a:spAutoFit/>
          </a:bodyPr>
          <a:lstStyle/>
          <a:p>
            <a:r>
              <a:rPr lang="nl-NL" sz="900" dirty="0"/>
              <a:t>Baanonzekerheid</a:t>
            </a:r>
          </a:p>
        </p:txBody>
      </p:sp>
      <p:pic>
        <p:nvPicPr>
          <p:cNvPr id="4" name="Picture 3">
            <a:extLst>
              <a:ext uri="{FF2B5EF4-FFF2-40B4-BE49-F238E27FC236}">
                <a16:creationId xmlns:a16="http://schemas.microsoft.com/office/drawing/2014/main" id="{83BA1B5C-6DD8-4AE5-A6CA-5B44223950F0}"/>
              </a:ext>
            </a:extLst>
          </p:cNvPr>
          <p:cNvPicPr>
            <a:picLocks noChangeAspect="1"/>
          </p:cNvPicPr>
          <p:nvPr/>
        </p:nvPicPr>
        <p:blipFill>
          <a:blip r:embed="rId4"/>
          <a:stretch>
            <a:fillRect/>
          </a:stretch>
        </p:blipFill>
        <p:spPr>
          <a:xfrm>
            <a:off x="4880832" y="4608139"/>
            <a:ext cx="181227" cy="205940"/>
          </a:xfrm>
          <a:prstGeom prst="rect">
            <a:avLst/>
          </a:prstGeom>
        </p:spPr>
      </p:pic>
      <p:sp>
        <p:nvSpPr>
          <p:cNvPr id="11" name="Τίτλος 1">
            <a:extLst>
              <a:ext uri="{FF2B5EF4-FFF2-40B4-BE49-F238E27FC236}">
                <a16:creationId xmlns:a16="http://schemas.microsoft.com/office/drawing/2014/main" id="{6D3350CD-CB14-480D-86D7-FF9D7DC7F0DE}"/>
              </a:ext>
            </a:extLst>
          </p:cNvPr>
          <p:cNvSpPr>
            <a:spLocks noGrp="1"/>
          </p:cNvSpPr>
          <p:nvPr>
            <p:ph type="title"/>
          </p:nvPr>
        </p:nvSpPr>
        <p:spPr>
          <a:xfrm>
            <a:off x="450001" y="87768"/>
            <a:ext cx="7559873" cy="461665"/>
          </a:xfrm>
        </p:spPr>
        <p:txBody>
          <a:bodyPr>
            <a:spAutoFit/>
          </a:bodyPr>
          <a:lstStyle/>
          <a:p>
            <a:r>
              <a:rPr lang="nl-NL" sz="2400" dirty="0"/>
              <a:t>Feiten en cijfers – psychosociale risico’s</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e1a0e6-bb16-4c21-b94f-a074a051f9a1" xsi:nil="true"/>
    <TNOC_ClusterName xmlns="2f6a910d-138e-42c1-8e8a-320c1b7cf3f7" xsi:nil="true"/>
    <h15fbb78f4cb41d290e72f301ea2865f xmlns="2fe1a0e6-bb16-4c21-b94f-a074a051f9a1">
      <Terms xmlns="http://schemas.microsoft.com/office/infopath/2007/PartnerControls"/>
    </h15fbb78f4cb41d290e72f301ea2865f>
    <TNOC_ClusterId xmlns="2f6a910d-138e-42c1-8e8a-320c1b7cf3f7" xsi:nil="true"/>
    <n2a7a23bcc2241cb9261f9a914c7c1bb xmlns="2fe1a0e6-bb16-4c21-b94f-a074a051f9a1">
      <Terms xmlns="http://schemas.microsoft.com/office/infopath/2007/PartnerControls"/>
    </n2a7a23bcc2241cb9261f9a914c7c1bb>
    <bac4ab11065f4f6c809c820c57e320e5 xmlns="2fe1a0e6-bb16-4c21-b94f-a074a051f9a1">
      <Terms xmlns="http://schemas.microsoft.com/office/infopath/2007/PartnerControls"/>
    </bac4ab11065f4f6c809c820c57e320e5>
    <lca20d149a844688b6abf34073d5c21d xmlns="2fe1a0e6-bb16-4c21-b94f-a074a051f9a1">
      <Terms xmlns="http://schemas.microsoft.com/office/infopath/2007/PartnerControls"/>
    </lca20d149a844688b6abf34073d5c21d>
    <lcf76f155ced4ddcb4097134ff3c332f xmlns="be8f5311-e082-49aa-a033-91d32d1e12e6">
      <Terms xmlns="http://schemas.microsoft.com/office/infopath/2007/PartnerControls"/>
    </lcf76f155ced4ddcb4097134ff3c332f>
    <_dlc_DocId xmlns="2fe1a0e6-bb16-4c21-b94f-a074a051f9a1" xsi:nil="true"/>
    <_dlc_DocIdUrl xmlns="2fe1a0e6-bb16-4c21-b94f-a074a051f9a1">
      <Url xsi:nil="true"/>
      <Description xsi:nil="true"/>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B1C0B161B0F4AE4BA33CBB0993D94DB3" ma:contentTypeVersion="9" ma:contentTypeDescription=" " ma:contentTypeScope="" ma:versionID="d6872485a5508a03751311e164e0d243">
  <xsd:schema xmlns:xsd="http://www.w3.org/2001/XMLSchema" xmlns:xs="http://www.w3.org/2001/XMLSchema" xmlns:p="http://schemas.microsoft.com/office/2006/metadata/properties" xmlns:ns2="2fe1a0e6-bb16-4c21-b94f-a074a051f9a1" xmlns:ns3="2f6a910d-138e-42c1-8e8a-320c1b7cf3f7" xmlns:ns5="be8f5311-e082-49aa-a033-91d32d1e12e6" targetNamespace="http://schemas.microsoft.com/office/2006/metadata/properties" ma:root="true" ma:fieldsID="ba8eaf8c70b4c0e51af35722a0c8ec31" ns2:_="" ns3:_="" ns5:_="">
    <xsd:import namespace="2fe1a0e6-bb16-4c21-b94f-a074a051f9a1"/>
    <xsd:import namespace="2f6a910d-138e-42c1-8e8a-320c1b7cf3f7"/>
    <xsd:import namespace="be8f5311-e082-49aa-a033-91d32d1e12e6"/>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lcf76f155ced4ddcb4097134ff3c332f" minOccurs="0"/>
                <xsd:element ref="ns5:MediaServiceDateTaken"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1a0e6-bb16-4c21-b94f-a074a051f9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bb6baa85-90be-4a9d-8482-9987aab46975}" ma:internalName="TaxCatchAll" ma:showField="CatchAllData" ma:web="2fe1a0e6-bb16-4c21-b94f-a074a051f9a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bb6baa85-90be-4a9d-8482-9987aab46975}" ma:internalName="TaxCatchAllLabel" ma:readOnly="true" ma:showField="CatchAllDataLabel" ma:web="2fe1a0e6-bb16-4c21-b94f-a074a051f9a1">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8f5311-e082-49aa-a033-91d32d1e12e6"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 ds:uri="2fe1a0e6-bb16-4c21-b94f-a074a051f9a1"/>
    <ds:schemaRef ds:uri="2f6a910d-138e-42c1-8e8a-320c1b7cf3f7"/>
    <ds:schemaRef ds:uri="be8f5311-e082-49aa-a033-91d32d1e12e6"/>
  </ds:schemaRefs>
</ds:datastoreItem>
</file>

<file path=customXml/itemProps2.xml><?xml version="1.0" encoding="utf-8"?>
<ds:datastoreItem xmlns:ds="http://schemas.openxmlformats.org/officeDocument/2006/customXml" ds:itemID="{A85084A4-CA02-4798-9AA3-A5112E43F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1a0e6-bb16-4c21-b94f-a074a051f9a1"/>
    <ds:schemaRef ds:uri="2f6a910d-138e-42c1-8e8a-320c1b7cf3f7"/>
    <ds:schemaRef ds:uri="be8f5311-e082-49aa-a033-91d32d1e1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6360B-AC38-4321-A0AB-F0201BF6A4A2}">
  <ds:schemaRefs>
    <ds:schemaRef ds:uri="http://schemas.microsoft.com/sharepoint/events"/>
  </ds:schemaRefs>
</ds:datastoreItem>
</file>

<file path=customXml/itemProps4.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5432</TotalTime>
  <Words>3673</Words>
  <Application>Microsoft Office PowerPoint</Application>
  <PresentationFormat>On-screen Show (16:9)</PresentationFormat>
  <Paragraphs>380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Campagne “Een gezonde werkplek 2023-25” Veilig en gezond werken in een digitale samenleving </vt:lpstr>
      <vt:lpstr>PowerPoint Presentation</vt:lpstr>
      <vt:lpstr>Waar gaat het over?</vt:lpstr>
      <vt:lpstr>Feiten en cijfers – gebruik van digitale technologieën</vt:lpstr>
      <vt:lpstr>Feiten en cijfers – gebruik van digitale technologieën</vt:lpstr>
      <vt:lpstr>Feiten en cijfers – gebruik van digitale technologieën</vt:lpstr>
      <vt:lpstr>Feiten en cijfers – telewerken vanuit huis</vt:lpstr>
      <vt:lpstr>Feiten en cijfers – psychosociale risico’s</vt:lpstr>
      <vt:lpstr>Feiten en cijfers – psychosociale risico’s</vt:lpstr>
      <vt:lpstr>PowerPoint Presentation</vt:lpstr>
      <vt:lpstr>Prioriteitsgebieden</vt:lpstr>
      <vt:lpstr>Prioriteitsgebieden – digitaal platformwerk</vt:lpstr>
      <vt:lpstr>Prioriteitsgebieden – digitaal platformwerk</vt:lpstr>
      <vt:lpstr>Prioriteitsgebieden – automatisering van taken</vt:lpstr>
      <vt:lpstr>Prioriteitsgebieden – automatisering van taken</vt:lpstr>
      <vt:lpstr>Prioriteitsgebieden – werk op afstand en hybride werk</vt:lpstr>
      <vt:lpstr>Prioriteitsgebieden – werk op afstand en hybride werk</vt:lpstr>
      <vt:lpstr>Prioriteitsgebieden – werknemersbeheer door middel van AI</vt:lpstr>
      <vt:lpstr>Prioriteitsgebieden – werknemersbeheer door middel van AI</vt:lpstr>
      <vt:lpstr>Prioriteitsgebieden – slimme digitale systemen</vt:lpstr>
      <vt:lpstr>Prioriteitsgebieden – slimme digitale systemen</vt:lpstr>
      <vt:lpstr>Risicopreventie</vt:lpstr>
      <vt:lpstr>EU-OSHA en campagnepartners</vt:lpstr>
      <vt:lpstr>Campagnehulpmiddelen</vt:lpstr>
      <vt:lpstr>Hoe kunt u deelnemen?</vt:lpstr>
      <vt:lpstr>Volg ons ook buiten de bits en bytes!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169</cp:revision>
  <cp:lastPrinted>2019-10-04T15:07:06Z</cp:lastPrinted>
  <dcterms:created xsi:type="dcterms:W3CDTF">2015-10-14T15:05:30Z</dcterms:created>
  <dcterms:modified xsi:type="dcterms:W3CDTF">2023-07-21T11:23:50Z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0x010100A35317DCC28344A7B82488658A034A5C0100B1C0B161B0F4AE4BA33CBB0993D94DB3</vt:lpwstr>
  </property>
  <property fmtid="{D5CDD505-2E9C-101B-9397-08002B2CF9AE}" pid="3" name="MediaServiceImageTags">
    <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
  </property>
  <property fmtid="{D5CDD505-2E9C-101B-9397-08002B2CF9AE}" pid="7" name="TNOC_DocumentClassification">
    <vt:lpwstr/>
  </property>
</Properties>
</file>