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2609" autoAdjust="0"/>
  </p:normalViewPr>
  <p:slideViewPr>
    <p:cSldViewPr snapToGrid="0">
      <p:cViewPr varScale="1">
        <p:scale>
          <a:sx n="119" d="100"/>
          <a:sy n="119" d="100"/>
        </p:scale>
        <p:origin x="1452" y="108"/>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mt/safety-and-health-legislation" TargetMode="External"/><Relationship Id="rId3" Type="http://schemas.openxmlformats.org/officeDocument/2006/relationships/hyperlink" Target="https://osha.europa.eu/mt/legislation/directives/the-osh-framework-directive/1" TargetMode="External"/><Relationship Id="rId7" Type="http://schemas.openxmlformats.org/officeDocument/2006/relationships/hyperlink" Target="https://osha.europa.eu/mt/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mt/legislation/directives/6" TargetMode="External"/><Relationship Id="rId5" Type="http://schemas.openxmlformats.org/officeDocument/2006/relationships/hyperlink" Target="https://osha.europa.eu/mt/legislation/directives/3" TargetMode="External"/><Relationship Id="rId4" Type="http://schemas.openxmlformats.org/officeDocument/2006/relationships/hyperlink" Target="https://osha.europa.eu/mt/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mt/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mt/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mt/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mt/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mt/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mt/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mt/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292117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t-MT" sz="1200" i="1">
                <a:solidFill>
                  <a:schemeClr val="tx1"/>
                </a:solidFill>
                <a:effectLst/>
                <a:latin typeface="+mn-lt"/>
                <a:ea typeface="+mn-ea"/>
                <a:cs typeface="+mn-cs"/>
              </a:rPr>
              <a:t>Il-kampanja “Xogħol Sigur u li Jippromwovi s-Saħħa fl-Era Diġitali” hija organizzata f’ħames oqsma ta’ prijorità li qed jiġu promossi permezz ta’ pakketti ta’ komunikazzjoni u promozzjoni speċjali mifruxa fuq il-perjodu kollu tal-kampanja. Kull qasam iħares lejn suġġett speċifiku relatat mal-OSH u d-diġitalizzazzjoni. Firxa ta’ materjali, inklużi rapporti, skedi informattivi, infografika u studji ta’ każijiet, qed</a:t>
            </a:r>
            <a:r>
              <a:rPr lang="mt-MT" sz="1200" i="1" baseline="0">
                <a:solidFill>
                  <a:schemeClr val="tx1"/>
                </a:solidFill>
                <a:effectLst/>
                <a:latin typeface="+mn-lt"/>
                <a:ea typeface="+mn-ea"/>
                <a:cs typeface="+mn-cs"/>
              </a:rPr>
              <a:t> jiġu </a:t>
            </a:r>
            <a:r>
              <a:rPr lang="mt-MT" sz="1200" i="1">
                <a:solidFill>
                  <a:schemeClr val="tx1"/>
                </a:solidFill>
                <a:effectLst/>
                <a:latin typeface="+mn-lt"/>
                <a:ea typeface="+mn-ea"/>
                <a:cs typeface="+mn-cs"/>
              </a:rPr>
              <a:t>rilaxxati kull tliet xhur sa erba’ xhur sabiex jinżamm il-momentum tal-kampanja.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200" i="1">
                <a:solidFill>
                  <a:schemeClr val="tx1"/>
                </a:solidFill>
                <a:effectLst/>
                <a:latin typeface="+mn-lt"/>
                <a:ea typeface="+mn-ea"/>
                <a:cs typeface="+mn-cs"/>
              </a:rPr>
              <a:t>Prijorità oħra tal-kampanja 2023-25 hija li jitqies l-impatt tad-diġitalizzazzjoni fuq id-diversità tal-forza tax-xogħol u fuq gruppi ta’ ħaddiema vulnerabbli u d-dimensjoni tal-ġeneru. Se tiffoka wkoll fuq il-persunal impjegat skont arranġamenti tax-xogħol flessibbli, li jaħdem lil hinn mill-bini tal-impjegatur, “madwar” il-klijenti jew li jżur il-klijenti, jew li jaħdem f’bini deċentralizzat (eż. ħaddiema mill-bogħod, ħaddiema tal-pjattaformi).</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400" b="1" baseline="0"/>
              <a:t> Xogħol fuq pjattaforma diġitali: </a:t>
            </a:r>
            <a:r>
              <a:rPr lang="mt-MT" sz="1400">
                <a:solidFill>
                  <a:schemeClr val="tx1"/>
                </a:solidFill>
                <a:effectLst/>
                <a:latin typeface="+mn-lt"/>
                <a:ea typeface="+mn-ea"/>
                <a:cs typeface="+mn-cs"/>
              </a:rPr>
              <a:t>xogħol bi ħlas ipprovdut permezz ta’, fuq jew medjat minn pjattaforma online</a:t>
            </a:r>
          </a:p>
          <a:p>
            <a:endParaRPr lang="en-US" sz="1400" b="1"/>
          </a:p>
          <a:p>
            <a:r>
              <a:rPr lang="mt-MT" sz="1400" b="1" baseline="0"/>
              <a:t>Awtomatizzazzjoni tal-kompiti: </a:t>
            </a:r>
            <a:r>
              <a:rPr lang="mt-MT" sz="1400">
                <a:solidFill>
                  <a:schemeClr val="tx1"/>
                </a:solidFill>
                <a:effectLst/>
                <a:latin typeface="+mn-lt"/>
                <a:ea typeface="+mn-ea"/>
                <a:cs typeface="+mn-cs"/>
              </a:rPr>
              <a:t>Sistemi bbażati fuq l-IA, jew inkorporati (robotika) jew mhux inkorporati (applikazzjonijiet intelliġenti) li jistgħu jwettqu – b’xi grad ta’ awtonomija – kompiti fiżiċi jew konjittivi u jiksbu għanijiet speċifiċi</a:t>
            </a:r>
          </a:p>
          <a:p>
            <a:endParaRPr lang="en-US" sz="1400" b="1"/>
          </a:p>
          <a:p>
            <a:r>
              <a:rPr lang="mt-MT" sz="1400" b="1"/>
              <a:t>Ix-xogħol mill-bogħod u ibridu: </a:t>
            </a:r>
            <a:r>
              <a:rPr lang="mt-MT" sz="1400">
                <a:solidFill>
                  <a:schemeClr val="tx1"/>
                </a:solidFill>
                <a:effectLst/>
                <a:latin typeface="+mn-lt"/>
                <a:ea typeface="+mn-ea"/>
                <a:cs typeface="+mn-cs"/>
              </a:rPr>
              <a:t>kwalunkwe tip ta’ arranġament tax-xogħol li jinvolvi l-użu ta’ teknoloġiji diġitali (eż. kompjuters personali, smartphones, laptops, pakketti tas-software u l-internet) għax-xogħol mid-dar jew – b’mod aktar ġenerali – lil hinn mill-bini tal-impjegatur jew f’post fiss. </a:t>
            </a:r>
          </a:p>
          <a:p>
            <a:endParaRPr lang="en-US" sz="1400"/>
          </a:p>
          <a:p>
            <a:r>
              <a:rPr lang="mt-MT" sz="1400" b="1" baseline="0"/>
              <a:t>Ġestjoni tal-ħaddiema permezz tal-IA: </a:t>
            </a:r>
            <a:r>
              <a:rPr lang="mt-MT" sz="1400">
                <a:solidFill>
                  <a:schemeClr val="tx1"/>
                </a:solidFill>
                <a:effectLst/>
                <a:latin typeface="+mn-lt"/>
                <a:ea typeface="+mn-ea"/>
                <a:cs typeface="+mn-cs"/>
              </a:rPr>
              <a:t>sistemi u għodod ta’ ġestjoni li jiġbru </a:t>
            </a:r>
            <a:r>
              <a:rPr lang="mt-MT" sz="1400" i="1">
                <a:solidFill>
                  <a:schemeClr val="tx1"/>
                </a:solidFill>
                <a:effectLst/>
                <a:latin typeface="+mn-lt"/>
                <a:ea typeface="+mn-ea"/>
                <a:cs typeface="+mn-cs"/>
              </a:rPr>
              <a:t>data</a:t>
            </a:r>
            <a:r>
              <a:rPr lang="mt-MT" sz="1400">
                <a:solidFill>
                  <a:schemeClr val="tx1"/>
                </a:solidFill>
                <a:effectLst/>
                <a:latin typeface="+mn-lt"/>
                <a:ea typeface="+mn-ea"/>
                <a:cs typeface="+mn-cs"/>
              </a:rPr>
              <a:t> f’ħin reali dwar l-imġiba tal-ħaddiema minn diversi sorsi bl-għan li jinformaw lill-maniġment u jappoġġaw deċiżjonijiet awtomatizzati jew semiawtomatizzati bbażati fuq algoritmi jew forom aktar avvanzati ta’ IA</a:t>
            </a:r>
          </a:p>
          <a:p>
            <a:endParaRPr lang="en-GB" sz="1400" b="1" noProof="0"/>
          </a:p>
          <a:p>
            <a:r>
              <a:rPr lang="mt-MT" sz="1400" b="1"/>
              <a:t>Sistemi diġitali intelliġenti: </a:t>
            </a:r>
            <a:r>
              <a:rPr lang="mt-MT" sz="1400">
                <a:solidFill>
                  <a:schemeClr val="tx1"/>
                </a:solidFill>
                <a:effectLst/>
                <a:latin typeface="+mn-lt"/>
                <a:ea typeface="+mn-ea"/>
                <a:cs typeface="+mn-cs"/>
              </a:rPr>
              <a:t>applikazzjonijiet intelliġenti li jużaw l-IA, tagħmir portabbli, networks bla fili ta’ veloċità għolja, flimkien ma’ teknoloġiji tas-sensuri (eż.,</a:t>
            </a:r>
            <a:r>
              <a:rPr lang="mt-MT" sz="1400" baseline="0">
                <a:solidFill>
                  <a:schemeClr val="tx1"/>
                </a:solidFill>
                <a:effectLst/>
                <a:latin typeface="+mn-lt"/>
                <a:ea typeface="+mn-ea"/>
                <a:cs typeface="+mn-cs"/>
              </a:rPr>
              <a:t> oġġetti li jintlibsu)</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sz="1400" dirty="0">
                <a:solidFill>
                  <a:schemeClr val="accent1"/>
                </a:solidFill>
              </a:rPr>
              <a:t>Il-kampanja hija mmexxija mill-EU-OSHA, bl-għajnuna ta’ network ta’ sħab f’aktar minn 30 pajjiż, inklużi:</a:t>
            </a:r>
          </a:p>
          <a:p>
            <a:pPr marL="742950" lvl="1" indent="-285750">
              <a:buFont typeface="Arial" panose="020B0604020202020204" pitchFamily="34" charset="0"/>
              <a:buChar char="•"/>
            </a:pPr>
            <a:r>
              <a:rPr lang="mt-MT" sz="1400" dirty="0"/>
              <a:t>punti fokali nazzjonali;</a:t>
            </a:r>
          </a:p>
          <a:p>
            <a:pPr marL="742950" lvl="1" indent="-285750">
              <a:buFont typeface="Arial" panose="020B0604020202020204" pitchFamily="34" charset="0"/>
              <a:buChar char="•"/>
            </a:pPr>
            <a:r>
              <a:rPr lang="mt-MT" sz="1400" dirty="0"/>
              <a:t>imsieħba soċjali Ewropej;</a:t>
            </a:r>
          </a:p>
          <a:p>
            <a:pPr marL="742950" lvl="1" indent="-285750">
              <a:buFont typeface="Arial" panose="020B0604020202020204" pitchFamily="34" charset="0"/>
              <a:buChar char="•"/>
            </a:pPr>
            <a:r>
              <a:rPr lang="mt-MT" sz="1400" dirty="0"/>
              <a:t>sħab uffiċjali tal-kampanja;</a:t>
            </a:r>
          </a:p>
          <a:p>
            <a:pPr marL="742950" lvl="1" indent="-285750">
              <a:buFont typeface="Arial" panose="020B0604020202020204" pitchFamily="34" charset="0"/>
              <a:buChar char="•"/>
            </a:pPr>
            <a:r>
              <a:rPr lang="mt-MT" sz="1400" dirty="0"/>
              <a:t>sħab tal-OSHVET;</a:t>
            </a:r>
          </a:p>
          <a:p>
            <a:pPr marL="742950" lvl="1" indent="-285750">
              <a:buFont typeface="Arial" panose="020B0604020202020204" pitchFamily="34" charset="0"/>
              <a:buChar char="•"/>
            </a:pPr>
            <a:r>
              <a:rPr lang="mt-MT" sz="1400" dirty="0"/>
              <a:t>sħab tal-media;</a:t>
            </a:r>
          </a:p>
          <a:p>
            <a:pPr marL="742950" lvl="1" indent="-285750">
              <a:buFont typeface="Arial" panose="020B0604020202020204" pitchFamily="34" charset="0"/>
              <a:buChar char="•"/>
            </a:pPr>
            <a:r>
              <a:rPr lang="mt-MT" sz="1400" dirty="0"/>
              <a:t>Network Enterprise Europe;</a:t>
            </a:r>
          </a:p>
          <a:p>
            <a:pPr marL="742950" lvl="1" indent="-285750">
              <a:buFont typeface="Arial" panose="020B0604020202020204" pitchFamily="34" charset="0"/>
              <a:buChar char="•"/>
            </a:pPr>
            <a:r>
              <a:rPr lang="mt-MT" sz="1400" dirty="0"/>
              <a:t>istituzzjonijiet tal-UE;</a:t>
            </a:r>
          </a:p>
          <a:p>
            <a:pPr marL="742950" lvl="1" indent="-285750">
              <a:buFont typeface="Arial" panose="020B0604020202020204" pitchFamily="34" charset="0"/>
              <a:buChar char="•"/>
            </a:pPr>
            <a:r>
              <a:rPr lang="mt-MT" sz="1400" dirty="0"/>
              <a:t>aġenziji oħrajn tal-UE.</a:t>
            </a:r>
          </a:p>
          <a:p>
            <a:r>
              <a:rPr lang="mt-MT" sz="1200" dirty="0">
                <a:solidFill>
                  <a:schemeClr val="accent1"/>
                </a:solidFill>
              </a:rPr>
              <a:t>Is-sħab jaġixxu bħala intermedjarji bejn l-EU-OSHA u l-forza tax-xogħol tal-Ewropa, billi jxerrdu materjali u riżorsi tal-kampanja fil-livell nazzjonali. Id-dedikazzjoni u l-involviment attiv tas-sħab tal-EU-OSHA jixprunaw il-kampanja u jiżguraw li l-messaġġ tal-kampanja jkun promoss b’suċċess madwar l-Ewropa, u li jilħaq negozji ta’ kull daqs.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b="1" dirty="0"/>
              <a:t>Pubblikazzjonijiet</a:t>
            </a:r>
          </a:p>
          <a:p>
            <a:r>
              <a:rPr lang="mt-MT" b="0" dirty="0"/>
              <a:t>Għadd ta’ rapporti ta’ riċerka, </a:t>
            </a:r>
            <a:r>
              <a:rPr lang="mt-MT" b="0" dirty="0" err="1"/>
              <a:t>sommarji</a:t>
            </a:r>
            <a:r>
              <a:rPr lang="mt-MT" b="0" dirty="0"/>
              <a:t> u skedi ta’ informazzjoni relatati </a:t>
            </a:r>
            <a:r>
              <a:rPr lang="mt-MT" b="0" dirty="0" err="1"/>
              <a:t>mal</a:t>
            </a:r>
            <a:r>
              <a:rPr lang="mt-MT" b="0" dirty="0"/>
              <a:t>-OSH u d-</a:t>
            </a:r>
            <a:r>
              <a:rPr lang="mt-MT" b="0" dirty="0" err="1"/>
              <a:t>diġitalizzazzjoni</a:t>
            </a:r>
            <a:r>
              <a:rPr lang="mt-MT" b="0" dirty="0"/>
              <a:t> huma disponibbli u jistgħu jitniżżlu bla ħlas. Dawn il-pubblikazzjonijiet jistgħu jintużaw biex jinfurmaw miżuri preventivi fuq il-post tax-xogħol.</a:t>
            </a:r>
          </a:p>
          <a:p>
            <a:endParaRPr lang="en-GB" b="1" dirty="0"/>
          </a:p>
          <a:p>
            <a:r>
              <a:rPr lang="mt-MT" b="1" dirty="0"/>
              <a:t>Materjali tal-kampanja</a:t>
            </a:r>
          </a:p>
          <a:p>
            <a:r>
              <a:rPr lang="mt-MT" b="0" dirty="0"/>
              <a:t>Il-materjali tal-kampanja “Xogħol Sigur u li Jippromwovi s-Saħħa fl-Era Diġitali”, bħall-gwida tal-kampanja u l-fuljett promozzjonali, jispjegaw kif taħdem il-kampanja u kif wieħed jista’ jinvolvi ruħu. Dawn </a:t>
            </a:r>
            <a:r>
              <a:rPr lang="mt-MT" b="0" dirty="0" err="1"/>
              <a:t>jiċċaraw</a:t>
            </a:r>
            <a:r>
              <a:rPr lang="mt-MT" b="0" dirty="0"/>
              <a:t> ukoll kif il-gwida pprovduta tista’ tiġi implimentata fuq il-post tax-xogħol.</a:t>
            </a:r>
          </a:p>
          <a:p>
            <a:endParaRPr lang="en-GB" b="1" dirty="0"/>
          </a:p>
          <a:p>
            <a:r>
              <a:rPr lang="mt-MT" b="1" dirty="0"/>
              <a:t>Sett ta’ għodod tal-kampanja</a:t>
            </a:r>
          </a:p>
          <a:p>
            <a:r>
              <a:rPr lang="mt-MT" b="0" dirty="0"/>
              <a:t>Is-sett ta’ għodod tal-kampanja jipprovdi pariri prattiċi pass </a:t>
            </a:r>
            <a:r>
              <a:rPr lang="mt-MT" b="0" dirty="0" err="1"/>
              <a:t>pass</a:t>
            </a:r>
            <a:r>
              <a:rPr lang="mt-MT" b="0" dirty="0"/>
              <a:t> dwar kif kampanji ta’ suċċess għandhom jiġu </a:t>
            </a:r>
            <a:r>
              <a:rPr lang="mt-MT" b="0" dirty="0" err="1"/>
              <a:t>ppjanati</a:t>
            </a:r>
            <a:r>
              <a:rPr lang="mt-MT" b="0" dirty="0"/>
              <a:t> u mmexxija. Dan jinkludi eżempji ta’ għodod ta’ komunikazzjoni differenti u joffri pariri dwar kif l-aħjar jintużaw.</a:t>
            </a:r>
            <a:r>
              <a:rPr lang="mt-MT" dirty="0"/>
              <a:t> </a:t>
            </a:r>
          </a:p>
          <a:p>
            <a:endParaRPr lang="en-GB" b="1" dirty="0">
              <a:ea typeface="Calibri" panose="020F0502020204030204"/>
              <a:cs typeface="Calibri" panose="020F0502020204030204"/>
            </a:endParaRPr>
          </a:p>
          <a:p>
            <a:r>
              <a:rPr lang="mt-MT" b="1" dirty="0" err="1"/>
              <a:t>Kit</a:t>
            </a:r>
            <a:r>
              <a:rPr lang="mt-MT" b="1" dirty="0"/>
              <a:t> tal-</a:t>
            </a:r>
            <a:r>
              <a:rPr lang="mt-MT" b="1" dirty="0" err="1"/>
              <a:t>media</a:t>
            </a:r>
            <a:r>
              <a:rPr lang="mt-MT" b="1" dirty="0"/>
              <a:t> soċjali </a:t>
            </a:r>
          </a:p>
          <a:p>
            <a:r>
              <a:rPr lang="mt-MT" b="0" dirty="0"/>
              <a:t>Ġabra ta’ materjal rilevanti għall-kampanja nħolqot</a:t>
            </a:r>
            <a:r>
              <a:rPr lang="mt-MT" b="0" baseline="0" dirty="0"/>
              <a:t> </a:t>
            </a:r>
            <a:r>
              <a:rPr lang="mt-MT" b="0" dirty="0"/>
              <a:t>b’mod speċjali biex </a:t>
            </a:r>
            <a:r>
              <a:rPr lang="mt-MT" b="0" dirty="0" err="1"/>
              <a:t>tippostja</a:t>
            </a:r>
            <a:r>
              <a:rPr lang="mt-MT" b="0" dirty="0"/>
              <a:t> u </a:t>
            </a:r>
            <a:r>
              <a:rPr lang="mt-MT" b="0" dirty="0" err="1"/>
              <a:t>tikkondividi</a:t>
            </a:r>
            <a:r>
              <a:rPr lang="mt-MT" b="0" dirty="0"/>
              <a:t> permezz tal-kontijiet tal-</a:t>
            </a:r>
            <a:r>
              <a:rPr lang="mt-MT" b="0" dirty="0" err="1"/>
              <a:t>media</a:t>
            </a:r>
            <a:r>
              <a:rPr lang="mt-MT" b="0" dirty="0"/>
              <a:t> soċjali. Ir-riżorsi jinkludu għażla ta’ messaġġi lesti flimkien ma’ viżwali u </a:t>
            </a:r>
            <a:r>
              <a:rPr lang="mt-MT" b="0" dirty="0" err="1"/>
              <a:t>vidjos</a:t>
            </a:r>
            <a:r>
              <a:rPr lang="mt-MT" b="0" dirty="0"/>
              <a:t> li jakkumpanjawhom.</a:t>
            </a:r>
          </a:p>
          <a:p>
            <a:endParaRPr lang="en-GB" b="1" dirty="0"/>
          </a:p>
          <a:p>
            <a:r>
              <a:rPr lang="mt-MT" b="1" dirty="0"/>
              <a:t>Films ta’ </a:t>
            </a:r>
            <a:r>
              <a:rPr lang="mt-MT" b="1" dirty="0" err="1"/>
              <a:t>Napo</a:t>
            </a:r>
            <a:endParaRPr lang="mt-MT" b="1" dirty="0"/>
          </a:p>
          <a:p>
            <a:r>
              <a:rPr lang="mt-MT" b="0" dirty="0"/>
              <a:t>Diversi films qosra ta’ </a:t>
            </a:r>
            <a:r>
              <a:rPr lang="mt-MT" b="0" dirty="0" err="1"/>
              <a:t>sensibilizzazzjoni</a:t>
            </a:r>
            <a:r>
              <a:rPr lang="mt-MT" b="0" dirty="0"/>
              <a:t> </a:t>
            </a:r>
            <a:r>
              <a:rPr lang="mt-MT" sz="1200" dirty="0">
                <a:solidFill>
                  <a:schemeClr val="accent1"/>
                </a:solidFill>
              </a:rPr>
              <a:t>—</a:t>
            </a:r>
            <a:r>
              <a:rPr lang="mt-MT" b="0" dirty="0"/>
              <a:t> li jinkludu l-eroj tal-</a:t>
            </a:r>
            <a:r>
              <a:rPr lang="mt-MT" b="0" dirty="0" err="1"/>
              <a:t>kartuns</a:t>
            </a:r>
            <a:r>
              <a:rPr lang="mt-MT" b="0" dirty="0"/>
              <a:t> </a:t>
            </a:r>
            <a:r>
              <a:rPr lang="mt-MT" b="0" dirty="0" err="1"/>
              <a:t>Napo</a:t>
            </a:r>
            <a:r>
              <a:rPr lang="mt-MT" b="0" dirty="0"/>
              <a:t> </a:t>
            </a:r>
            <a:r>
              <a:rPr lang="mt-MT" sz="1200" dirty="0">
                <a:solidFill>
                  <a:schemeClr val="accent1"/>
                </a:solidFill>
              </a:rPr>
              <a:t>— </a:t>
            </a:r>
            <a:r>
              <a:rPr lang="mt-MT" b="0" dirty="0"/>
              <a:t>nħolqu dwar is-suġġett </a:t>
            </a:r>
            <a:r>
              <a:rPr lang="mt-MT" b="0" dirty="0" err="1"/>
              <a:t>tad-diġitalizzazzjoni</a:t>
            </a:r>
            <a:r>
              <a:rPr lang="mt-MT" b="0" dirty="0"/>
              <a:t> fuq il-post tax-xogħol. Dawn huma mod tajjeb biex jiġu involuti n-negozji u jiġu infurmati dwar il-messaġġ tal-kampanja.</a:t>
            </a:r>
          </a:p>
          <a:p>
            <a:endParaRPr lang="en-GB" b="1" dirty="0"/>
          </a:p>
          <a:p>
            <a:r>
              <a:rPr lang="mt-MT" b="1" dirty="0" err="1"/>
              <a:t>OSHwiki</a:t>
            </a:r>
            <a:endParaRPr lang="mt-MT" b="1" dirty="0"/>
          </a:p>
          <a:p>
            <a:r>
              <a:rPr lang="mt-MT" b="0" dirty="0"/>
              <a:t>Taqsima fuq il-pjattaforma tal-</a:t>
            </a:r>
            <a:r>
              <a:rPr lang="mt-MT" b="0" dirty="0" err="1"/>
              <a:t>OSHwiki</a:t>
            </a:r>
            <a:r>
              <a:rPr lang="mt-MT" b="0" dirty="0"/>
              <a:t> ġiet </a:t>
            </a:r>
            <a:r>
              <a:rPr lang="mt-MT" b="0" dirty="0" err="1"/>
              <a:t>iddedikata</a:t>
            </a:r>
            <a:r>
              <a:rPr lang="mt-MT" b="0" dirty="0"/>
              <a:t> lill-OSH u lid-</a:t>
            </a:r>
            <a:r>
              <a:rPr lang="mt-MT" b="0" dirty="0" err="1"/>
              <a:t>diġitalizzazzjoni</a:t>
            </a:r>
            <a:r>
              <a:rPr lang="mt-MT" b="0" dirty="0"/>
              <a:t>. Fiha artikli u links rilevanti għal aktar informazzjoni dwar is-suġġett.</a:t>
            </a:r>
          </a:p>
          <a:p>
            <a:endParaRPr lang="en-GB" b="1" dirty="0"/>
          </a:p>
          <a:p>
            <a:r>
              <a:rPr lang="mt-MT" b="1" dirty="0"/>
              <a:t>Studji tal-każijiet</a:t>
            </a:r>
          </a:p>
          <a:p>
            <a:r>
              <a:rPr lang="mt-MT" b="0" dirty="0"/>
              <a:t>Minbarra l-istudji tal-każijiet fil-bażi tad-</a:t>
            </a:r>
            <a:r>
              <a:rPr lang="mt-MT" b="0" i="1" dirty="0"/>
              <a:t>data</a:t>
            </a:r>
            <a:r>
              <a:rPr lang="mt-MT" b="0" dirty="0"/>
              <a:t>, hemm disponibbli wkoll studji ta’ każijiet ta’ politika mill-pajjiżi tal-UE u barra l-UE. Dawn l-istudji ta’ każijiet jiddeskrivu l-fatturi ta’ suċċess u t-</a:t>
            </a:r>
            <a:r>
              <a:rPr lang="mt-MT" b="0" dirty="0" err="1"/>
              <a:t>trasferibbiltà</a:t>
            </a:r>
            <a:r>
              <a:rPr lang="mt-MT" b="0" dirty="0"/>
              <a:t> tal-inizjattivi ta’ politika nazzjonali.</a:t>
            </a:r>
            <a:r>
              <a:rPr lang="mt-MT" dirty="0"/>
              <a:t> </a:t>
            </a:r>
          </a:p>
          <a:p>
            <a:endParaRPr lang="en-GB" b="1" dirty="0"/>
          </a:p>
          <a:p>
            <a:r>
              <a:rPr lang="mt-MT" b="1" dirty="0"/>
              <a:t>Leġiżlazzjoni</a:t>
            </a:r>
          </a:p>
          <a:p>
            <a:r>
              <a:rPr lang="mt-MT" dirty="0"/>
              <a:t>L-</a:t>
            </a:r>
            <a:r>
              <a:rPr lang="mt-MT" dirty="0" err="1"/>
              <a:t>impjegaturi</a:t>
            </a:r>
            <a:r>
              <a:rPr lang="mt-MT" dirty="0"/>
              <a:t> huma legalment responsabbli biex jiżguraw is-sigurtà u s-saħħa fuq il-post tax-xogħol. Ir-riskji li jirriżultaw </a:t>
            </a:r>
            <a:r>
              <a:rPr lang="mt-MT" dirty="0" err="1"/>
              <a:t>mid-diġitalizzazzjoni</a:t>
            </a:r>
            <a:r>
              <a:rPr lang="mt-MT" dirty="0"/>
              <a:t> fuq il-post tax-xogħol jaqgħu fil-kamp ta’ applikazzjoni tad-Direttiva Qafas dwar l-OSH (</a:t>
            </a:r>
            <a:r>
              <a:rPr lang="mt-MT" dirty="0">
                <a:hlinkClick r:id="rId3"/>
              </a:rPr>
              <a:t>id-Direttiva 89/391/KEE — id-Direttiva Qafas dwar l-OSH</a:t>
            </a:r>
            <a:r>
              <a:rPr lang="mt-MT" dirty="0"/>
              <a:t>), u xi wħud mir-riskji li jirriżultaw mill-użu ta’ teknoloġiji diġitali fuq il-post tax-xogħol huma indirizzati minn direttivi speċifiċi:</a:t>
            </a:r>
          </a:p>
          <a:p>
            <a:endParaRPr lang="en-GB" b="1" dirty="0">
              <a:solidFill>
                <a:srgbClr val="000000"/>
              </a:solidFill>
              <a:ea typeface="Calibri"/>
              <a:cs typeface="Calibri"/>
            </a:endParaRPr>
          </a:p>
          <a:p>
            <a:pPr marL="742950" lvl="1" indent="-285750">
              <a:buFont typeface="Arial" panose="020B0604020202020204" pitchFamily="34" charset="0"/>
              <a:buChar char="•"/>
            </a:pPr>
            <a:r>
              <a:rPr lang="mt-MT" sz="1400" dirty="0">
                <a:solidFill>
                  <a:schemeClr val="tx2"/>
                </a:solidFill>
                <a:hlinkClick r:id="rId4">
                  <a:extLst>
                    <a:ext uri="{A12FA001-AC4F-418D-AE19-62706E023703}">
                      <ahyp:hlinkClr xmlns:ahyp="http://schemas.microsoft.com/office/drawing/2018/hyperlinkcolor" val="tx"/>
                    </a:ext>
                  </a:extLst>
                </a:hlinkClick>
              </a:rPr>
              <a:t>Id-Direttiva 90/270/KEE — id-Direttiva dwar it-Tagħmir li Għandu </a:t>
            </a:r>
            <a:r>
              <a:rPr lang="mt-MT" sz="1400" i="1" dirty="0" err="1">
                <a:solidFill>
                  <a:schemeClr val="tx2"/>
                </a:solidFill>
                <a:hlinkClick r:id="rId4">
                  <a:extLst>
                    <a:ext uri="{A12FA001-AC4F-418D-AE19-62706E023703}">
                      <ahyp:hlinkClr xmlns:ahyp="http://schemas.microsoft.com/office/drawing/2018/hyperlinkcolor" val="tx"/>
                    </a:ext>
                  </a:extLst>
                </a:hlinkClick>
              </a:rPr>
              <a:t>Display</a:t>
            </a:r>
            <a:r>
              <a:rPr lang="mt-MT" sz="1400" i="1" dirty="0">
                <a:solidFill>
                  <a:schemeClr val="tx2"/>
                </a:solidFill>
                <a:hlinkClick r:id="rId4">
                  <a:extLst>
                    <a:ext uri="{A12FA001-AC4F-418D-AE19-62706E023703}">
                      <ahyp:hlinkClr xmlns:ahyp="http://schemas.microsoft.com/office/drawing/2018/hyperlinkcolor" val="tx"/>
                    </a:ext>
                  </a:extLst>
                </a:hlinkClick>
              </a:rPr>
              <a:t> </a:t>
            </a:r>
            <a:r>
              <a:rPr lang="mt-MT" sz="1400" i="1" dirty="0" err="1">
                <a:solidFill>
                  <a:schemeClr val="tx2"/>
                </a:solidFill>
                <a:hlinkClick r:id="rId4">
                  <a:extLst>
                    <a:ext uri="{A12FA001-AC4F-418D-AE19-62706E023703}">
                      <ahyp:hlinkClr xmlns:ahyp="http://schemas.microsoft.com/office/drawing/2018/hyperlinkcolor" val="tx"/>
                    </a:ext>
                  </a:extLst>
                </a:hlinkClick>
              </a:rPr>
              <a:t>Screen</a:t>
            </a:r>
            <a:endParaRPr lang="mt-MT" sz="1400" i="1" dirty="0">
              <a:solidFill>
                <a:schemeClr val="tx2"/>
              </a:solidFill>
              <a:hlinkClick r:id="rId4">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mt-MT" sz="1400" dirty="0">
                <a:solidFill>
                  <a:schemeClr val="tx2"/>
                </a:solidFill>
                <a:hlinkClick r:id="rId5"/>
              </a:rPr>
              <a:t>Id-Direttiva 2009/104/KE — id-Direttiva dwar l-Użu tat-Tagħmir tax-Xogħol</a:t>
            </a:r>
          </a:p>
          <a:p>
            <a:pPr marL="742950" lvl="1" indent="-285750">
              <a:buFont typeface="Arial" panose="020B0604020202020204" pitchFamily="34" charset="0"/>
              <a:buChar char="•"/>
            </a:pPr>
            <a:r>
              <a:rPr lang="mt-MT" sz="1400" dirty="0">
                <a:solidFill>
                  <a:schemeClr val="tx2"/>
                </a:solidFill>
                <a:hlinkClick r:id="rId6"/>
              </a:rPr>
              <a:t>Direttiva 2006/42/KE — Direttiva Ġdida dwar il-Makkinarju</a:t>
            </a:r>
          </a:p>
          <a:p>
            <a:pPr marL="742950" lvl="1" indent="-285750">
              <a:buFont typeface="Arial" panose="020B0604020202020204" pitchFamily="34" charset="0"/>
              <a:buChar char="•"/>
            </a:pPr>
            <a:r>
              <a:rPr lang="mt-MT" sz="1400" dirty="0">
                <a:solidFill>
                  <a:schemeClr val="tx2"/>
                </a:solidFill>
                <a:hlinkClick r:id="rId7"/>
              </a:rPr>
              <a:t>Direttiva 89/654/EEC — Ħtiġijiet fuq il-Post tax-Xogħol</a:t>
            </a:r>
          </a:p>
          <a:p>
            <a:pPr marL="742950" lvl="1" indent="-285750">
              <a:buFont typeface="Arial" panose="020B0604020202020204" pitchFamily="34" charset="0"/>
              <a:buChar char="•"/>
            </a:pPr>
            <a:r>
              <a:rPr lang="mt-MT" sz="1400" dirty="0">
                <a:solidFill>
                  <a:schemeClr val="tx2"/>
                </a:solidFill>
                <a:hlinkClick r:id="rId6"/>
              </a:rPr>
              <a:t>Direttiva 2003/88/KE — Ħin tax-Xogħol</a:t>
            </a:r>
          </a:p>
          <a:p>
            <a:pPr marL="742950" lvl="1" indent="-285750">
              <a:buFont typeface="Arial" panose="020B0604020202020204" pitchFamily="34" charset="0"/>
              <a:buChar char="•"/>
            </a:pPr>
            <a:r>
              <a:rPr lang="mt-MT" sz="1400" dirty="0">
                <a:solidFill>
                  <a:schemeClr val="tx2"/>
                </a:solidFill>
                <a:hlinkClick r:id="rId7"/>
              </a:rPr>
              <a:t>Direttiva 2002/14/EC — Informazzjoni u Konsultazzjoni tal-</a:t>
            </a:r>
            <a:r>
              <a:rPr lang="mt-MT" sz="1400" baseline="0" dirty="0">
                <a:solidFill>
                  <a:schemeClr val="tx2"/>
                </a:solidFill>
                <a:hlinkClick r:id="rId7"/>
              </a:rPr>
              <a:t>Impjegati</a:t>
            </a:r>
          </a:p>
          <a:p>
            <a:pPr marL="457200" lvl="1" indent="0">
              <a:buNone/>
            </a:pPr>
            <a:endParaRPr lang="en-GB" sz="1400" dirty="0">
              <a:solidFill>
                <a:schemeClr val="tx2"/>
              </a:solidFill>
            </a:endParaRPr>
          </a:p>
          <a:p>
            <a:r>
              <a:rPr lang="mt-MT" dirty="0"/>
              <a:t>Ħarsa ġenerali sħiħa lejn il-leġiżlazzjoni rilevanti dwar l-OSH hija disponibbli fuq is-sit web tal-EU-OSHA (</a:t>
            </a:r>
            <a:r>
              <a:rPr lang="mt-MT" dirty="0">
                <a:hlinkClick r:id="rId8"/>
              </a:rPr>
              <a:t>https://osha.europa.eu/mt/safety-and-health-legislation</a:t>
            </a:r>
            <a:r>
              <a:rPr lang="mt-MT" dirty="0"/>
              <a:t>).</a:t>
            </a:r>
          </a:p>
          <a:p>
            <a:endParaRPr lang="en-US" dirty="0"/>
          </a:p>
          <a:p>
            <a:pPr marL="0" indent="0">
              <a:buNone/>
            </a:pPr>
            <a:r>
              <a:rPr lang="mt-MT" b="1" dirty="0" err="1"/>
              <a:t>Infografika</a:t>
            </a:r>
            <a:endParaRPr lang="mt-MT" b="1" dirty="0"/>
          </a:p>
          <a:p>
            <a:pPr algn="just"/>
            <a:r>
              <a:rPr lang="mt-MT" dirty="0"/>
              <a:t>Fl-era diġitali, l-</a:t>
            </a:r>
            <a:r>
              <a:rPr lang="mt-MT" dirty="0" err="1"/>
              <a:t>infografika</a:t>
            </a:r>
            <a:r>
              <a:rPr lang="mt-MT" dirty="0"/>
              <a:t> tista’ tkun għodda b’saħħitha. Din tista’ tesprimi anke informazzjoni </a:t>
            </a:r>
            <a:r>
              <a:rPr lang="mt-MT" dirty="0" err="1"/>
              <a:t>kkumplikata</a:t>
            </a:r>
            <a:r>
              <a:rPr lang="mt-MT" dirty="0"/>
              <a:t> b’mod ċar, fil-qosor u </a:t>
            </a:r>
            <a:r>
              <a:rPr lang="mt-MT" dirty="0" err="1"/>
              <a:t>memorabbli</a:t>
            </a:r>
            <a:r>
              <a:rPr lang="mt-MT" dirty="0"/>
              <a:t>, u tista’ tiġi </a:t>
            </a:r>
            <a:r>
              <a:rPr lang="mt-MT" dirty="0" err="1"/>
              <a:t>kondiviża</a:t>
            </a:r>
            <a:r>
              <a:rPr lang="mt-MT" dirty="0"/>
              <a:t> online.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b="1"/>
              <a:t>Il-Ġimgħa Ewropea</a:t>
            </a:r>
          </a:p>
          <a:p>
            <a:r>
              <a:rPr lang="mt-MT"/>
              <a:t>Il-Ġimgħa Ewropea tas-Saħħa u s-Sigurtà fuq il-Post tax-Xogħol tagħna, magħrufa mad-dinja kollha, issir kull sena f’Ottubru u hija l-enfasi tal-kalendarju tal-kampanja. Int tista’ tinvolvi ruħek f’ħafna avvenimenti ta’ sensibilizzazzjoni li jiġu organizzati fl-UE u lil hinn minnha, bħal kompetizzjonijiet, avvenimenti speċjali ta’ wiri ta’ films, avvenimenti u konferenzi tal-media soċjali.</a:t>
            </a:r>
          </a:p>
          <a:p>
            <a:endParaRPr lang="en-GB" dirty="0"/>
          </a:p>
          <a:p>
            <a:r>
              <a:rPr lang="mt-MT" b="1"/>
              <a:t>Sħubija tal-kampanja</a:t>
            </a:r>
          </a:p>
          <a:p>
            <a:r>
              <a:rPr lang="mt-MT"/>
              <a:t>Is-suċċess tal-kampanja jiddependi fuq sħubijiet b’saħħithom bejn l-EU-OSHA u l-partijiet ikkonċernati ewlenin. L-organizzazzjonijiet pan-Ewropej u internazzjonali b’impenn għall-OSH jistgħu jsiru </a:t>
            </a:r>
            <a:r>
              <a:rPr lang="mt-MT" u="sng"/>
              <a:t>sieħeb uffiċjali tal-kampanja</a:t>
            </a:r>
            <a:r>
              <a:rPr lang="mt-MT"/>
              <a:t>, li jippermettilhom jibbenefikaw minn:</a:t>
            </a:r>
          </a:p>
          <a:p>
            <a:pPr marL="742950" lvl="1" indent="-285750">
              <a:buFont typeface="Arial,Sans-Serif"/>
              <a:buChar char="•"/>
            </a:pPr>
            <a:r>
              <a:rPr lang="mt-MT"/>
              <a:t>promozzjoni fil-livell tal-UE u fil-media;</a:t>
            </a:r>
          </a:p>
          <a:p>
            <a:pPr marL="742950" lvl="1" indent="-285750">
              <a:buFont typeface="Arial,Sans-Serif"/>
              <a:buChar char="•"/>
            </a:pPr>
            <a:r>
              <a:rPr lang="mt-MT"/>
              <a:t>opportunitajiet għal networking u skambju;</a:t>
            </a:r>
          </a:p>
          <a:p>
            <a:pPr marL="742950" lvl="1" indent="-285750">
              <a:buFont typeface="Arial,Sans-Serif"/>
              <a:buChar char="•"/>
            </a:pPr>
            <a:r>
              <a:rPr lang="mt-MT"/>
              <a:t>kondiviżjoni ta’ prattika tajba ma’ sħab oħrajn tal-kampanja;</a:t>
            </a:r>
          </a:p>
          <a:p>
            <a:pPr marL="742950" lvl="1" indent="-285750">
              <a:buFont typeface="Arial,Sans-Serif"/>
              <a:buChar char="•"/>
            </a:pPr>
            <a:r>
              <a:rPr lang="mt-MT"/>
              <a:t>stediniet għal avvenimenti tal-UE-OSHA;</a:t>
            </a:r>
          </a:p>
          <a:p>
            <a:pPr marL="742950" lvl="1" indent="-285750">
              <a:buFont typeface="Arial,Sans-Serif"/>
              <a:buChar char="•"/>
            </a:pPr>
            <a:r>
              <a:rPr lang="mt-MT"/>
              <a:t>pakkett ta’ merħba;</a:t>
            </a:r>
          </a:p>
          <a:p>
            <a:pPr marL="742950" lvl="1" indent="-285750">
              <a:buFont typeface="Arial,Sans-Serif"/>
              <a:buChar char="•"/>
            </a:pPr>
            <a:r>
              <a:rPr lang="mt-MT"/>
              <a:t>ċertifikat ta’ sħubija.</a:t>
            </a:r>
          </a:p>
          <a:p>
            <a:pPr lvl="1"/>
            <a:endParaRPr lang="en-GB" dirty="0"/>
          </a:p>
          <a:p>
            <a:r>
              <a:rPr lang="mt-MT" b="1"/>
              <a:t>Premjijiet għall-Prattika Tajba</a:t>
            </a:r>
          </a:p>
          <a:p>
            <a:r>
              <a:rPr lang="mt-MT"/>
              <a:t>Bħala parti mill-kampanja, il-Premjijiet għall-Prattika Tajba juru approċċi innovattivi għall-ġestjoni tal-OSH u jirrikonoxxu inizjattivi sostenibbli u ta’ suċċess għall-ġestjoni tar-riskji relatati mal-OSH u mad-diġitalizzazzjoni. L-organizzazzjonijiet fl-Istati Membri tal-UE, fil-pajjiżi kandidati, fil-pajjiżi kandidati potenzjali u fil-pajjiżi tal-Assoċjazzjoni Ewropea tal-Kummerċ Ħieles (EFTA) huma mistiedna jippreżentaw sottomissjonijiet dwar it-tema tal-ġestjoni tal-OSH u tad-diġitalizzazzjoni fuq il-post tax-xogħol. Ir-rebbieħa se jitħabbru f’ċerimonja tal-għoti tal-premjijiet.</a:t>
            </a:r>
          </a:p>
          <a:p>
            <a:endParaRPr lang="en-GB" dirty="0"/>
          </a:p>
          <a:p>
            <a:r>
              <a:rPr lang="mt-MT" b="1"/>
              <a:t>Sett ta’ għodod tal-kampanja </a:t>
            </a:r>
          </a:p>
          <a:p>
            <a:r>
              <a:rPr lang="mt-MT"/>
              <a:t>Int tista’ taċċessa s-sett ta’ għodod tal-kampanja tagħna biex jgħinek tibda tmexxi l-kampanja tiegħek stess biex tissensibilizza dwar l-impatt tad-diġitalizzazzjoni fuq l-OSH. Is-sett ta’ għodod joffri gwida pass pass dwar il-proċess ta’ tħejjija u t-tmexxija ta’ kampanja u kif tista’ tagħmel l-aħjar użu mir-riżorsi tiegħek.</a:t>
            </a:r>
          </a:p>
          <a:p>
            <a:endParaRPr lang="en-GB" dirty="0"/>
          </a:p>
          <a:p>
            <a:r>
              <a:rPr lang="mt-MT" b="1"/>
              <a:t>Materjali tal-kampanja</a:t>
            </a:r>
          </a:p>
          <a:p>
            <a:r>
              <a:rPr lang="mt-MT"/>
              <a:t>Kull ma teħtieġ biex tippromwovi u tagħti kontribut lill-kampanja “Xogħol Sigur u li Jippromwovi s-Saħħa fl-Era Diġitali” huwa disponibbli fil-materjali tal-kampanja. Hemm firxa sħiħa ta’ riżorsi li jistgħu jitniżżlu mingħajr ħlas, inklużi l-gwida tal-kampanja, il-fuljett promozzjonali u l-poster, u l-flyer tal-Premjijiet għall-Prattika Tajba.</a:t>
            </a:r>
          </a:p>
          <a:p>
            <a:endParaRPr lang="en-GB" dirty="0"/>
          </a:p>
          <a:p>
            <a:r>
              <a:rPr lang="mt-MT" b="1"/>
              <a:t>Kit tal-media soċjali</a:t>
            </a:r>
          </a:p>
          <a:p>
            <a:r>
              <a:rPr lang="mt-MT"/>
              <a:t>Approfitta mill-kit tal-media soċjali– ġabra ta’ materjal għall-kontijiet tal-media soċjali tiegħek. Ibda billi tagħżel mill-messaġġi lesti u mill-viżwali u l-vidjos li jakkumpanjawhom.</a:t>
            </a:r>
          </a:p>
          <a:p>
            <a:endParaRPr lang="en-GB" dirty="0"/>
          </a:p>
          <a:p>
            <a:r>
              <a:rPr lang="mt-MT" b="1"/>
              <a:t>Avvenimenti</a:t>
            </a:r>
          </a:p>
          <a:p>
            <a:r>
              <a:rPr lang="mt-MT"/>
              <a:t>Tista’ tara l-avvenimenti li ġejjin tal-kampanja “Xogħol Sigur u li Jippromwovi s-Saħħa fl-Era Diġitali”. L-avvenimenti jistgħu jiġu mfittxija skont il-pajjiż u skont id-dati, u kull avveniment jista’ jiġi miżjud mal-kalendarju tiegħek biex tiżgura li ma titlifx avvenimenti.</a:t>
            </a:r>
          </a:p>
          <a:p>
            <a:endParaRPr lang="en-GB" dirty="0"/>
          </a:p>
          <a:p>
            <a:r>
              <a:rPr lang="mt-MT" b="1"/>
              <a:t>Ċertifikat ta’ parteċipazzjoni </a:t>
            </a:r>
          </a:p>
          <a:p>
            <a:r>
              <a:rPr lang="mt-MT"/>
              <a:t>Bħala turija ta’ apprezzament talli organizzajt avvenimenti u attivitajiet jew talli kellek il-kampanja tiegħek stess biex tappoġġa l-kampanja Postijiet tax-Xogħol li Jġibu ’l Quddiem is-Saħħa, inti se tirċievi ċertifikat ta’ parteċipazzjoni b’rikonoxximent tal-isforzi u l-kontribut tiegħek.</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dirty="0"/>
              <a:t>© Aġenzija Ewropea għas-Sigurtà u s-Saħħa fuq il-Post tax-Xogħol, 2023</a:t>
            </a:r>
          </a:p>
          <a:p>
            <a:r>
              <a:rPr lang="mt-MT" dirty="0"/>
              <a:t>Ir-riproduzzjoni hija awtorizzata kemm-il darba s-sors ikun rikonoxxut</a:t>
            </a:r>
          </a:p>
          <a:p>
            <a:r>
              <a:rPr lang="mt-MT" dirty="0"/>
              <a:t>Għal kwalunkwe użu jew riproduzzjoni ta’ ritratti jew materjal ieħor li ma jaqax taħt id-drittijiet tal-awtur tal-EU-OSHA, irid jinkiseb permess direttament mingħand id-detenturi tad-drittijiet tal-awtur.</a:t>
            </a:r>
            <a:endParaRPr lang="es-ES" dirty="0"/>
          </a:p>
          <a:p>
            <a:r>
              <a:rPr lang="mt-MT" dirty="0"/>
              <a:t>Traduzzjoni pprovduta miċ-Ċentru ta’ Traduzzjoni (CdT, Lussemburgu), bbażata fuq test oriġinali bl-Ingliż.</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mt-MT" dirty="0"/>
              <a:t>Sors: EU-OSHA, “OSH </a:t>
            </a:r>
            <a:r>
              <a:rPr lang="mt-MT" dirty="0" err="1"/>
              <a:t>Pulse</a:t>
            </a:r>
            <a:r>
              <a:rPr lang="mt-MT" dirty="0"/>
              <a:t> - Is-sikurezza u s-saħħa okkupazzjonali fil-postijiet tax-xogħol wara l-</a:t>
            </a:r>
            <a:r>
              <a:rPr lang="mt-MT" dirty="0" err="1"/>
              <a:t>pandemija</a:t>
            </a:r>
            <a:r>
              <a:rPr lang="mt-MT" dirty="0"/>
              <a:t>”, 2022 (</a:t>
            </a:r>
            <a:r>
              <a:rPr lang="mt-MT" dirty="0">
                <a:hlinkClick r:id="rId3"/>
              </a:rPr>
              <a:t>https://osha.europa.eu/mt/facts-and-figures/osh-pulse-occupational-safety-and-health-post-pandemic-workplaces</a:t>
            </a:r>
            <a:r>
              <a:rPr lang="mt-MT" dirty="0"/>
              <a:t>).</a:t>
            </a:r>
          </a:p>
          <a:p>
            <a:pPr>
              <a:defRPr/>
            </a:pPr>
            <a:endParaRPr lang="it-IT" dirty="0"/>
          </a:p>
          <a:p>
            <a:pPr marL="0" marR="0" indent="0" algn="l" defTabSz="914400">
              <a:lnSpc>
                <a:spcPct val="100000"/>
              </a:lnSpc>
              <a:spcBef>
                <a:spcPts val="0"/>
              </a:spcBef>
              <a:spcAft>
                <a:spcPts val="0"/>
              </a:spcAft>
              <a:buClrTx/>
              <a:buSzTx/>
              <a:buFontTx/>
              <a:buNone/>
              <a:tabLst/>
              <a:defRPr/>
            </a:pPr>
            <a:r>
              <a:rPr lang="mt-MT" dirty="0"/>
              <a:t>Sors: </a:t>
            </a:r>
            <a:r>
              <a:rPr lang="mt-MT" sz="1200" dirty="0">
                <a:solidFill>
                  <a:schemeClr val="tx1"/>
                </a:solidFill>
                <a:effectLst/>
                <a:latin typeface="+mn-lt"/>
                <a:ea typeface="+mn-ea"/>
                <a:cs typeface="+mn-cs"/>
              </a:rPr>
              <a:t>EU-OSHA, “It-Tielet Stħarriġ Ewropew tal-Intrapriżi dwar ir-Riskji Ġodda u Emerġenti (ESENER 3), 2019. Disponibbli fuq: </a:t>
            </a:r>
            <a:r>
              <a:rPr lang="mt-MT" sz="1200" u="sng" dirty="0">
                <a:solidFill>
                  <a:schemeClr val="tx1"/>
                </a:solidFill>
                <a:effectLst/>
                <a:latin typeface="+mn-lt"/>
                <a:ea typeface="+mn-ea"/>
                <a:cs typeface="+mn-cs"/>
                <a:hlinkClick r:id="rId4"/>
              </a:rPr>
              <a:t>https://osha.europa.eu/mt/publications/home-based-teleworking-and-preventive-occupational-safety-and-health-measures-european-workplaces-evidence-esener-3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t-MT" dirty="0"/>
              <a:t>Sors: EU-OSHA, “OSH </a:t>
            </a:r>
            <a:r>
              <a:rPr lang="mt-MT" dirty="0" err="1"/>
              <a:t>Pulse</a:t>
            </a:r>
            <a:r>
              <a:rPr lang="mt-MT" dirty="0"/>
              <a:t> - Is-sikurezza u s-saħħa okkupazzjonali fil-postijiet tax-xogħol wara l-</a:t>
            </a:r>
            <a:r>
              <a:rPr lang="mt-MT" dirty="0" err="1"/>
              <a:t>pandemija</a:t>
            </a:r>
            <a:r>
              <a:rPr lang="mt-MT" dirty="0"/>
              <a:t>”, 2022 (</a:t>
            </a:r>
            <a:r>
              <a:rPr lang="mt-MT" dirty="0">
                <a:hlinkClick r:id="rId3"/>
              </a:rPr>
              <a:t>https://osha.europa.eu/mt/facts-and-figures/osh-pulse-occupational-safety-and-health-post-pandemic-workplaces</a:t>
            </a:r>
            <a:r>
              <a:rPr lang="mt-MT" dirty="0"/>
              <a:t>).</a:t>
            </a:r>
          </a:p>
          <a:p>
            <a:endParaRPr lang="en-GB" dirty="0"/>
          </a:p>
          <a:p>
            <a:r>
              <a:rPr lang="mt-MT" dirty="0"/>
              <a:t>L-EU-OSHA ikkummissjonat l-istħarriġ “</a:t>
            </a:r>
            <a:r>
              <a:rPr lang="mt-MT" dirty="0" err="1"/>
              <a:t>Flash</a:t>
            </a:r>
            <a:r>
              <a:rPr lang="mt-MT" dirty="0"/>
              <a:t> </a:t>
            </a:r>
            <a:r>
              <a:rPr lang="mt-MT" dirty="0" err="1"/>
              <a:t>Ewrobarometru</a:t>
            </a:r>
            <a:r>
              <a:rPr lang="mt-MT" dirty="0"/>
              <a:t> — OSH </a:t>
            </a:r>
            <a:r>
              <a:rPr lang="mt-MT" dirty="0" err="1"/>
              <a:t>Pulse</a:t>
            </a:r>
            <a:r>
              <a:rPr lang="mt-MT" dirty="0"/>
              <a:t>” bil-għan li tikseb informazzjoni </a:t>
            </a:r>
            <a:r>
              <a:rPr lang="mt-MT" dirty="0" err="1"/>
              <a:t>intuwittiva</a:t>
            </a:r>
            <a:r>
              <a:rPr lang="mt-MT" dirty="0"/>
              <a:t> dwar l-istat tas-saħħa u s-sikurezza okkupazzjonali (OSH) fuq il-postijiet tax-xogħol wara l-</a:t>
            </a:r>
            <a:r>
              <a:rPr lang="mt-MT" dirty="0" err="1"/>
              <a:t>pandemija</a:t>
            </a:r>
            <a:r>
              <a:rPr lang="mt-MT" dirty="0"/>
              <a:t>.</a:t>
            </a:r>
          </a:p>
          <a:p>
            <a:r>
              <a:rPr lang="mt-MT" dirty="0"/>
              <a:t>Kampjun rappreżentattiv ta’ aktar minn 27,000 ħaddiem impjegat ġie intervistat f’April u f’Mejju 2022 fil-pajjiżi kollha tal-UE, flimkien mal-Iżlanda u n-Norveġja. Huma ġew mistoqsija dwar l-</a:t>
            </a:r>
            <a:r>
              <a:rPr lang="mt-MT" dirty="0" err="1"/>
              <a:t>istress</a:t>
            </a:r>
            <a:r>
              <a:rPr lang="mt-MT" dirty="0"/>
              <a:t> mentali u fiżiku li jiffaċċjaw u l-importanza tal-miżuri tal-OSH fuq il-post tax-xogħol tagħhom.</a:t>
            </a:r>
          </a:p>
          <a:p>
            <a:r>
              <a:rPr lang="mt-MT" dirty="0"/>
              <a:t>L-istħarriġ staqsa wkoll dwar l-użu ta’ teknoloġiji diġitali relatati max-xogħol u l-impatt tagħhom fuq il-</a:t>
            </a:r>
            <a:r>
              <a:rPr lang="mt-MT" dirty="0" err="1"/>
              <a:t>benesseri</a:t>
            </a:r>
            <a:r>
              <a:rPr lang="mt-MT" dirty="0"/>
              <a:t> tal-ħaddiema.</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mt-MT" dirty="0"/>
              <a:t>Sors: EU-OSHA, “OSH </a:t>
            </a:r>
            <a:r>
              <a:rPr lang="mt-MT" dirty="0" err="1"/>
              <a:t>Pulse</a:t>
            </a:r>
            <a:r>
              <a:rPr lang="mt-MT" dirty="0"/>
              <a:t> - Is-sikurezza u s-saħħa okkupazzjonali fil-postijiet tax-xogħol wara l-</a:t>
            </a:r>
            <a:r>
              <a:rPr lang="mt-MT" dirty="0" err="1"/>
              <a:t>pandemija</a:t>
            </a:r>
            <a:r>
              <a:rPr lang="mt-MT" dirty="0"/>
              <a:t>”, 2022 (</a:t>
            </a:r>
            <a:r>
              <a:rPr lang="mt-MT" dirty="0">
                <a:hlinkClick r:id="rId3"/>
              </a:rPr>
              <a:t>https://osha.europa.eu/mt/facts-and-figures/osh-pulse-occupational-safety-and-health-post-pandemic-workplaces</a:t>
            </a:r>
            <a:r>
              <a:rPr lang="mt-MT" dirty="0"/>
              <a:t>).</a:t>
            </a:r>
          </a:p>
          <a:p>
            <a:pPr>
              <a:defRPr/>
            </a:pPr>
            <a:endParaRPr lang="en-GB" dirty="0"/>
          </a:p>
          <a:p>
            <a:pPr>
              <a:defRPr/>
            </a:pPr>
            <a:r>
              <a:rPr lang="mt-MT" dirty="0"/>
              <a:t>L-EU-OSHA ikkummissjonat l-istħarriġ “</a:t>
            </a:r>
            <a:r>
              <a:rPr lang="mt-MT" dirty="0" err="1"/>
              <a:t>Flash</a:t>
            </a:r>
            <a:r>
              <a:rPr lang="mt-MT" dirty="0"/>
              <a:t> </a:t>
            </a:r>
            <a:r>
              <a:rPr lang="mt-MT" dirty="0" err="1"/>
              <a:t>Ewrobarometru</a:t>
            </a:r>
            <a:r>
              <a:rPr lang="mt-MT" dirty="0"/>
              <a:t> — OSH </a:t>
            </a:r>
            <a:r>
              <a:rPr lang="mt-MT" dirty="0" err="1"/>
              <a:t>Pulse</a:t>
            </a:r>
            <a:r>
              <a:rPr lang="mt-MT" dirty="0"/>
              <a:t>” bil-għan li tikseb informazzjoni </a:t>
            </a:r>
            <a:r>
              <a:rPr lang="mt-MT" dirty="0" err="1"/>
              <a:t>intuwittiva</a:t>
            </a:r>
            <a:r>
              <a:rPr lang="mt-MT" dirty="0"/>
              <a:t> dwar l-istat tas-saħħa u s-sikurezza okkupazzjonali (OSH) fuq il-postijiet tax-xogħol wara l-</a:t>
            </a:r>
            <a:r>
              <a:rPr lang="mt-MT" dirty="0" err="1"/>
              <a:t>pandemija</a:t>
            </a:r>
            <a:r>
              <a:rPr lang="mt-MT" dirty="0"/>
              <a:t>.</a:t>
            </a:r>
          </a:p>
          <a:p>
            <a:pPr>
              <a:defRPr/>
            </a:pPr>
            <a:r>
              <a:rPr lang="mt-MT" dirty="0"/>
              <a:t>Kampjun rappreżentattiv ta’ aktar minn 27,000 ħaddiem impjegat ġie intervistat f’April u f’Mejju 2022 fil-pajjiżi kollha tal-UE, flimkien mal-Iżlanda u n-Norveġja. Huma ġew mistoqsija dwar l-</a:t>
            </a:r>
            <a:r>
              <a:rPr lang="mt-MT" dirty="0" err="1"/>
              <a:t>istress</a:t>
            </a:r>
            <a:r>
              <a:rPr lang="mt-MT" dirty="0"/>
              <a:t> mentali u fiżiku li jiffaċċjaw u l-importanza tal-miżuri tal-OSH fil-post tax-xogħol tagħhom.</a:t>
            </a:r>
          </a:p>
          <a:p>
            <a:pPr>
              <a:defRPr/>
            </a:pPr>
            <a:r>
              <a:rPr lang="mt-MT" dirty="0"/>
              <a:t>L-istħarriġ staqsa wkoll dwar l-użu ta’ teknoloġiji diġitali relatati max-xogħol u l-impatt tagħhom fuq il-</a:t>
            </a:r>
            <a:r>
              <a:rPr lang="mt-MT" dirty="0" err="1"/>
              <a:t>benesseri</a:t>
            </a:r>
            <a:r>
              <a:rPr lang="mt-MT" dirty="0"/>
              <a:t> tal-ħaddiema.</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mt-MT" dirty="0"/>
              <a:t>Sors: EU-OSHA, “OSH </a:t>
            </a:r>
            <a:r>
              <a:rPr lang="mt-MT" dirty="0" err="1"/>
              <a:t>Pulse</a:t>
            </a:r>
            <a:r>
              <a:rPr lang="mt-MT" dirty="0"/>
              <a:t> - Is-sikurezza u s-saħħa okkupazzjonali fil-postijiet tax-xogħol wara l-</a:t>
            </a:r>
            <a:r>
              <a:rPr lang="mt-MT" dirty="0" err="1"/>
              <a:t>pandemija</a:t>
            </a:r>
            <a:r>
              <a:rPr lang="mt-MT" dirty="0"/>
              <a:t>”, 2022 (</a:t>
            </a:r>
            <a:r>
              <a:rPr lang="mt-MT" dirty="0">
                <a:hlinkClick r:id="rId3"/>
              </a:rPr>
              <a:t>https://osha.europa.eu/mt/facts-and-figures/osh-pulse-occupational-safety-and-health-post-pandemic-workplaces</a:t>
            </a:r>
            <a:r>
              <a:rPr lang="mt-MT" dirty="0"/>
              <a:t>).</a:t>
            </a:r>
          </a:p>
          <a:p>
            <a:pPr>
              <a:defRPr/>
            </a:pPr>
            <a:endParaRPr lang="it-IT" dirty="0"/>
          </a:p>
          <a:p>
            <a:pPr marL="0" marR="0" indent="0" algn="l" defTabSz="914400">
              <a:lnSpc>
                <a:spcPct val="100000"/>
              </a:lnSpc>
              <a:spcBef>
                <a:spcPts val="0"/>
              </a:spcBef>
              <a:spcAft>
                <a:spcPts val="0"/>
              </a:spcAft>
              <a:buClrTx/>
              <a:buSzTx/>
              <a:buFontTx/>
              <a:buNone/>
              <a:tabLst/>
              <a:defRPr/>
            </a:pPr>
            <a:r>
              <a:rPr lang="mt-MT" dirty="0"/>
              <a:t>Sors: </a:t>
            </a:r>
            <a:r>
              <a:rPr lang="mt-MT" sz="1200" dirty="0">
                <a:solidFill>
                  <a:schemeClr val="tx1"/>
                </a:solidFill>
                <a:effectLst/>
                <a:latin typeface="+mn-lt"/>
                <a:ea typeface="+mn-ea"/>
                <a:cs typeface="+mn-cs"/>
              </a:rPr>
              <a:t>EU-OSHA, “It-Tielet Stħarriġ Ewropew tal-Intrapriżi dwar ir-Riskji Ġodda u Emerġenti (ESENER 3), 2019. Disponibbli fuq: </a:t>
            </a:r>
            <a:r>
              <a:rPr lang="mt-MT" sz="1200" u="sng" dirty="0">
                <a:solidFill>
                  <a:schemeClr val="tx1"/>
                </a:solidFill>
                <a:effectLst/>
                <a:latin typeface="+mn-lt"/>
                <a:ea typeface="+mn-ea"/>
                <a:cs typeface="+mn-cs"/>
                <a:hlinkClick r:id="rId4"/>
              </a:rPr>
              <a:t>https://osha.europa.eu/mt/publications/home-based-teleworking-and-preventive-occupational-safety-and-health-measures-european-workplaces-evidence-esener-3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t-MT"/>
              <a:t>Sors: </a:t>
            </a:r>
            <a:r>
              <a:rPr lang="mt-MT" sz="1200">
                <a:solidFill>
                  <a:schemeClr val="tx1"/>
                </a:solidFill>
                <a:effectLst/>
                <a:latin typeface="+mn-lt"/>
                <a:ea typeface="+mn-ea"/>
                <a:cs typeface="+mn-cs"/>
              </a:rPr>
              <a:t>EU-OSHA, “It-Tielet Stħarriġ Ewropew tal-Intrapriżi dwar ir-Riskji Ġodda u Emerġenti (ESENER 3), 2019. Disponibbli fuq: </a:t>
            </a:r>
            <a:r>
              <a:rPr lang="mt-MT" sz="1200" u="sng">
                <a:solidFill>
                  <a:schemeClr val="tx1"/>
                </a:solidFill>
                <a:effectLst/>
                <a:latin typeface="+mn-lt"/>
                <a:ea typeface="+mn-ea"/>
                <a:cs typeface="+mn-cs"/>
                <a:hlinkClick r:id="rId3"/>
              </a:rPr>
              <a:t>https://osha.europa.eu/mt/publications/third-european-survey-enterprises-new-and-emerging-risks-esener-3/view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mt-MT">
                <a:effectLst/>
              </a:rPr>
              <a:t>Sors:</a:t>
            </a:r>
            <a:r>
              <a:rPr lang="mt-MT"/>
              <a:t> EU-OSHA, “It-Tielet Stħarriġ Ewropew tal-Intrapriżi dwar ir-Riskji Ġodda u Emerġenti (ESENER 3), 2019. Disponibbli fuq: </a:t>
            </a:r>
            <a:r>
              <a:rPr lang="mt-MT" u="sng"/>
              <a:t>https://osha.europa.eu/mt/publications/home-based-teleworking-and-preventive-occupational-safety-and-health-measures-european-workplaces-evidence-esener-3</a:t>
            </a:r>
          </a:p>
          <a:p>
            <a:endParaRPr lang="en-US" dirty="0"/>
          </a:p>
          <a:p>
            <a:r>
              <a:rPr lang="mt-MT" sz="1200" i="1">
                <a:effectLst/>
                <a:latin typeface="Arial"/>
                <a:ea typeface="SimSun"/>
                <a:cs typeface="Arial"/>
              </a:rPr>
              <a:t>Data</a:t>
            </a:r>
            <a:r>
              <a:rPr lang="mt-MT" sz="1200">
                <a:effectLst/>
                <a:latin typeface="Arial"/>
                <a:ea typeface="SimSun"/>
                <a:cs typeface="Arial"/>
              </a:rPr>
              <a:t> ponderata (ponderazzjoni: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mt-MT" sz="675"/>
              <a:t>Is-sigurtà u s-saħħa fuq il-post tax-xogħol jirrigwardaw lil kulħadd. Tajjeb għalik. Tajjeb għall-kumpanija.</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0BA856C6-7B9D-4584-A6F2-D1402A9D5CA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94470"/>
            <a:ext cx="1242673" cy="317753"/>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DB6BBFC3-DA0E-4EC6-866D-86435120AAC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27848" y="4166397"/>
            <a:ext cx="673068" cy="545826"/>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mt-MT" sz="675"/>
              <a:t>Is-sigurtà u s-saħħa fuq il-post tax-xogħol jirrigwardaw lil kulħadd. Tajjeb għalik. Tajjeb għall-kumpanija.</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mt-MT">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mt-MT">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mt-MT">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mt-MT">
                <a:solidFill>
                  <a:schemeClr val="tx2"/>
                </a:solidFill>
                <a:ea typeface="+mj-ea"/>
                <a:cs typeface="Trebuchet MS"/>
              </a:rPr>
              <a:t>Aġenzija Ewropea għas-Sigurtà u s-Saħħa fuq il-Post tax-Xogħol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mt-MT">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mt-MT" sz="2400" b="1">
                <a:solidFill>
                  <a:schemeClr val="tx2"/>
                </a:solidFill>
                <a:ea typeface="+mj-ea"/>
              </a:rPr>
              <a:t>Grazzi!</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mt-MT"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6" name="Picture 15" descr="A black background with blue text&#10;&#10;Description automatically generated">
            <a:extLst>
              <a:ext uri="{FF2B5EF4-FFF2-40B4-BE49-F238E27FC236}">
                <a16:creationId xmlns:a16="http://schemas.microsoft.com/office/drawing/2014/main" id="{B5906C38-3B43-4073-A09E-87CC2347640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97130"/>
            <a:ext cx="1242673" cy="317753"/>
          </a:xfrm>
          <a:prstGeom prst="rect">
            <a:avLst/>
          </a:prstGeom>
        </p:spPr>
      </p:pic>
      <p:pic>
        <p:nvPicPr>
          <p:cNvPr id="17" name="Picture 16" descr="A logo with a person in the middle&#10;&#10;Description automatically generated">
            <a:extLst>
              <a:ext uri="{FF2B5EF4-FFF2-40B4-BE49-F238E27FC236}">
                <a16:creationId xmlns:a16="http://schemas.microsoft.com/office/drawing/2014/main" id="{056C44D4-1B30-4C0C-AE36-843587F532F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97635" y="4482000"/>
            <a:ext cx="673068" cy="545826"/>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mt/about-topic/priority-area/remote-and-hybrid-work" TargetMode="External"/><Relationship Id="rId3" Type="http://schemas.openxmlformats.org/officeDocument/2006/relationships/hyperlink" Target="https://healthy-workplaces.osha.europa.eu/mt/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ealthy-workplaces.osha.europa.eu/mt/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mt/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mt/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ean-union.europa.eu/institutions-law-budget/institutions-and-bodies/institutions-and-bodies-profiles_mt" TargetMode="External"/><Relationship Id="rId3" Type="http://schemas.openxmlformats.org/officeDocument/2006/relationships/image" Target="../media/image29.png"/><Relationship Id="rId7" Type="http://schemas.openxmlformats.org/officeDocument/2006/relationships/hyperlink" Target="https://healthy-workplaces.osha.europa.eu/mt/campaign-partners/campaign-media-partners" TargetMode="External"/><Relationship Id="rId12" Type="http://schemas.openxmlformats.org/officeDocument/2006/relationships/hyperlink" Target="https://osha.europa.eu/mt/themes/mainstreaming-osh-education/oshvet-project-osh-vocational-education-and-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healthy-workplaces.osha.europa.eu/mt/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legal-content/MT/TXT/?uri=LEGISSUM%3Asocial_partners" TargetMode="External"/><Relationship Id="rId10" Type="http://schemas.openxmlformats.org/officeDocument/2006/relationships/hyperlink" Target="https://european-union.europa.eu/institutions-law-budget/institutions-and-bodies/types-institutions-and-bodies_mt" TargetMode="External"/><Relationship Id="rId4" Type="http://schemas.openxmlformats.org/officeDocument/2006/relationships/hyperlink" Target="https://healthy-workplaces.osha.europa.eu/mt/campaign-partners/official-campaign-partners" TargetMode="External"/><Relationship Id="rId9" Type="http://schemas.openxmlformats.org/officeDocument/2006/relationships/hyperlink" Target="https://healthy-workplaces.osha.europa.eu/mt/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mt/tools-and-publications/oshwiki" TargetMode="External"/><Relationship Id="rId13" Type="http://schemas.openxmlformats.org/officeDocument/2006/relationships/image" Target="../media/image27.png"/><Relationship Id="rId18" Type="http://schemas.openxmlformats.org/officeDocument/2006/relationships/image" Target="../media/image37.emf"/><Relationship Id="rId3" Type="http://schemas.openxmlformats.org/officeDocument/2006/relationships/hyperlink" Target="https://healthy-workplaces.osha.europa.eu/mt/tools-and-publications/publications" TargetMode="External"/><Relationship Id="rId21" Type="http://schemas.openxmlformats.org/officeDocument/2006/relationships/image" Target="../media/image40.png"/><Relationship Id="rId7" Type="http://schemas.openxmlformats.org/officeDocument/2006/relationships/hyperlink" Target="https://healthy-workplaces.osha.europa.eu/mt/tools-and-publications" TargetMode="External"/><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20.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mt/tools-and-publications/napo-films" TargetMode="External"/><Relationship Id="rId11" Type="http://schemas.openxmlformats.org/officeDocument/2006/relationships/image" Target="../media/image31.png"/><Relationship Id="rId5" Type="http://schemas.openxmlformats.org/officeDocument/2006/relationships/hyperlink" Target="https://healthy-workplaces.osha.europa.eu/mt/tools-and-publications/campaign-toolkit" TargetMode="External"/><Relationship Id="rId15" Type="http://schemas.openxmlformats.org/officeDocument/2006/relationships/image" Target="../media/image34.png"/><Relationship Id="rId10" Type="http://schemas.openxmlformats.org/officeDocument/2006/relationships/hyperlink" Target="https://healthy-workplaces.eu/mt/tools-and-publications/legislation" TargetMode="External"/><Relationship Id="rId19" Type="http://schemas.openxmlformats.org/officeDocument/2006/relationships/image" Target="../media/image38.png"/><Relationship Id="rId4" Type="http://schemas.openxmlformats.org/officeDocument/2006/relationships/hyperlink" Target="https://healthy-workplaces.osha.europa.eu/mt/tools-and-publications/campaign-materials" TargetMode="External"/><Relationship Id="rId9" Type="http://schemas.openxmlformats.org/officeDocument/2006/relationships/image" Target="../media/image30.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mt/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mt/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mt/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1.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mt/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mt/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mt/tools-and-publications" TargetMode="External"/><Relationship Id="rId19" Type="http://schemas.openxmlformats.org/officeDocument/2006/relationships/image" Target="../media/image44.png"/><Relationship Id="rId4" Type="http://schemas.openxmlformats.org/officeDocument/2006/relationships/hyperlink" Target="https://healthy-workplaces.osha.europa.eu/mt/get-involved/become-campaign-partner" TargetMode="External"/><Relationship Id="rId9" Type="http://schemas.openxmlformats.org/officeDocument/2006/relationships/hyperlink" Target="https://healthy-workplaces.osha.europa.eu/mt/get-involved"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mt/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mt/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mt"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584527"/>
            <a:ext cx="8158741" cy="1477328"/>
          </a:xfrm>
        </p:spPr>
        <p:txBody>
          <a:bodyPr wrap="square">
            <a:spAutoFit/>
          </a:bodyPr>
          <a:lstStyle/>
          <a:p>
            <a:r>
              <a:rPr lang="mt-MT" sz="2400" dirty="0"/>
              <a:t>Il-Kampanja tal-2023-2025 dwar Postijiet tax-Xogħol li Jġibu ’l Quddiem is-Saħħa</a:t>
            </a:r>
            <a:br>
              <a:rPr lang="mt-MT" sz="2400" dirty="0"/>
            </a:br>
            <a:r>
              <a:rPr lang="mt-MT" sz="2400" dirty="0"/>
              <a:t>Xogħol sigur u li jippromwovi s-saħħa fl-era diġitali</a:t>
            </a:r>
            <a:br>
              <a:rPr lang="mt-MT" sz="2400" dirty="0"/>
            </a:br>
            <a:endParaRPr lang="mt-MT"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774300"/>
            <a:ext cx="7646400" cy="207749"/>
          </a:xfrm>
        </p:spPr>
        <p:txBody>
          <a:bodyPr>
            <a:spAutoFit/>
          </a:bodyPr>
          <a:lstStyle/>
          <a:p>
            <a:r>
              <a:rPr lang="mt-MT" dirty="0"/>
              <a:t>L-</a:t>
            </a:r>
            <a:r>
              <a:rPr lang="mt-MT" dirty="0" err="1"/>
              <a:t>iżgurar</a:t>
            </a:r>
            <a:r>
              <a:rPr lang="mt-MT" dirty="0"/>
              <a:t> ta’ prevenzjoni effettiva fid-dinja tax-xogħol diġitali</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2658" y="846711"/>
            <a:ext cx="7860766" cy="2369367"/>
          </a:xfrm>
        </p:spPr>
        <p:txBody>
          <a:bodyPr wrap="square" lIns="0" tIns="0" rIns="0" bIns="0">
            <a:spAutoFit/>
          </a:bodyPr>
          <a:lstStyle/>
          <a:p>
            <a:pPr marR="0" lvl="0">
              <a:lnSpc>
                <a:spcPct val="115000"/>
              </a:lnSpc>
              <a:spcBef>
                <a:spcPts val="0"/>
              </a:spcBef>
              <a:spcAft>
                <a:spcPts val="200"/>
              </a:spcAft>
              <a:tabLst>
                <a:tab pos="457200" algn="l"/>
              </a:tabLst>
            </a:pPr>
            <a:r>
              <a:rPr lang="mt-MT" sz="1600" dirty="0">
                <a:solidFill>
                  <a:srgbClr val="003399"/>
                </a:solidFill>
              </a:rPr>
              <a:t>Il-kampanja għandha l-għan li:</a:t>
            </a:r>
          </a:p>
          <a:p>
            <a:pPr marL="342900" indent="-342900">
              <a:lnSpc>
                <a:spcPct val="115000"/>
              </a:lnSpc>
              <a:spcBef>
                <a:spcPts val="0"/>
              </a:spcBef>
              <a:spcAft>
                <a:spcPts val="200"/>
              </a:spcAft>
              <a:buFont typeface="Symbol" panose="05050102010706020507" pitchFamily="18" charset="2"/>
              <a:buChar char=""/>
              <a:tabLst>
                <a:tab pos="457200" algn="l"/>
              </a:tabLst>
            </a:pP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Iżżid l-għarfien dwar l-użu sigur u produttiv tat-teknoloġiji diġitali fis-setturi kollha</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mt-MT" sz="1600" dirty="0" err="1">
                <a:solidFill>
                  <a:schemeClr val="accent1"/>
                </a:solidFill>
                <a:latin typeface="Arial" panose="020B0604020202020204" pitchFamily="34" charset="0"/>
                <a:ea typeface="Arial" panose="020B0604020202020204" pitchFamily="34" charset="0"/>
                <a:cs typeface="Arial" panose="020B0604020202020204" pitchFamily="34" charset="0"/>
              </a:rPr>
              <a:t>Tissensibilizza</a:t>
            </a: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 dwar id-</a:t>
            </a:r>
            <a:r>
              <a:rPr lang="mt-MT" sz="1600" dirty="0" err="1">
                <a:solidFill>
                  <a:schemeClr val="accent1"/>
                </a:solidFill>
                <a:latin typeface="Arial" panose="020B0604020202020204" pitchFamily="34" charset="0"/>
                <a:ea typeface="Arial" panose="020B0604020202020204" pitchFamily="34" charset="0"/>
                <a:cs typeface="Arial" panose="020B0604020202020204" pitchFamily="34" charset="0"/>
              </a:rPr>
              <a:t>diġitalizzazzjoni</a:t>
            </a: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 u l-implikazzjonijiet tagħha fuq l-OSH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Tagħti informazzjoni dwar ir-riskji u l-opportunitajiet emerġenti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Tippromwovi l-valutazzjoni tar-riskju u </a:t>
            </a:r>
            <a:r>
              <a:rPr lang="mt-MT" sz="1600" dirty="0" err="1">
                <a:solidFill>
                  <a:schemeClr val="accent1"/>
                </a:solidFill>
                <a:latin typeface="Arial" panose="020B0604020202020204" pitchFamily="34" charset="0"/>
                <a:ea typeface="Arial" panose="020B0604020202020204" pitchFamily="34" charset="0"/>
                <a:cs typeface="Arial" panose="020B0604020202020204" pitchFamily="34" charset="0"/>
              </a:rPr>
              <a:t>l-ġestjoni</a:t>
            </a: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 b’saħħitha u </a:t>
            </a:r>
            <a:r>
              <a:rPr lang="mt-MT" sz="1600" dirty="0" err="1">
                <a:solidFill>
                  <a:schemeClr val="accent1"/>
                </a:solidFill>
                <a:latin typeface="Arial" panose="020B0604020202020204" pitchFamily="34" charset="0"/>
                <a:ea typeface="Arial" panose="020B0604020202020204" pitchFamily="34" charset="0"/>
                <a:cs typeface="Arial" panose="020B0604020202020204" pitchFamily="34" charset="0"/>
              </a:rPr>
              <a:t>sikura</a:t>
            </a: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 tat-trasformazzjoni diġitali tax-xogħol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mt-MT" sz="1600" dirty="0">
                <a:solidFill>
                  <a:schemeClr val="accent1"/>
                </a:solidFill>
                <a:latin typeface="Arial" panose="020B0604020202020204" pitchFamily="34" charset="0"/>
                <a:ea typeface="Arial" panose="020B0604020202020204" pitchFamily="34" charset="0"/>
                <a:cs typeface="Arial" panose="020B0604020202020204" pitchFamily="34" charset="0"/>
              </a:rPr>
              <a:t>Tiffaċilita l-iskambju ta’ informazzjoni u prattika tajba</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t-MT" sz="2400"/>
              <a:t>L-objettivi tal-kampanja</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mt-MT" sz="2400"/>
              <a:t>Oqsma ta’ prijorità</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mt-MT" sz="1200" b="1">
                <a:solidFill>
                  <a:schemeClr val="accent1"/>
                </a:solidFill>
                <a:latin typeface="+mj-lt"/>
                <a:ea typeface="+mj-ea"/>
                <a:cs typeface="Trebuchet MS"/>
                <a:hlinkClick r:id="rId3"/>
              </a:rPr>
              <a:t>Sistemi diġitali intelliġenti</a:t>
            </a: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mt-MT" sz="1200" b="1">
                <a:solidFill>
                  <a:schemeClr val="accent1"/>
                </a:solidFill>
                <a:cs typeface="Trebuchet MS"/>
                <a:hlinkClick r:id="rId4"/>
              </a:rPr>
              <a:t>Ġestjoni tal-ħaddiema permezz tal-IA</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5"/>
              </a:rPr>
              <a:t>Xogħol fuq il-pjattaformi diġitali</a:t>
            </a:r>
          </a:p>
        </p:txBody>
      </p:sp>
      <p:sp>
        <p:nvSpPr>
          <p:cNvPr id="29" name="TextBox 3">
            <a:extLst>
              <a:ext uri="{FF2B5EF4-FFF2-40B4-BE49-F238E27FC236}">
                <a16:creationId xmlns:a16="http://schemas.microsoft.com/office/drawing/2014/main" id="{EE127283-3F1D-DF4A-AE3C-4F3D446A08AF}"/>
              </a:ext>
            </a:extLst>
          </p:cNvPr>
          <p:cNvSpPr txBox="1"/>
          <p:nvPr/>
        </p:nvSpPr>
        <p:spPr>
          <a:xfrm>
            <a:off x="3522851" y="2290436"/>
            <a:ext cx="1530433" cy="369332"/>
          </a:xfrm>
          <a:prstGeom prst="rect">
            <a:avLst/>
          </a:prstGeom>
          <a:noFill/>
        </p:spPr>
        <p:txBody>
          <a:bodyPr wrap="square" lIns="0" tIns="0" rIns="0" bIns="0" rtlCol="0" anchor="ctr" anchorCtr="0">
            <a:spAutoFit/>
          </a:bodyPr>
          <a:lstStyle/>
          <a:p>
            <a:pPr algn="ctr"/>
            <a:r>
              <a:rPr lang="mt-MT" sz="1200" b="1" dirty="0" err="1">
                <a:solidFill>
                  <a:schemeClr val="accent1"/>
                </a:solidFill>
                <a:latin typeface="+mj-lt"/>
                <a:ea typeface="+mj-ea"/>
                <a:cs typeface="Trebuchet MS"/>
                <a:hlinkClick r:id="rId6"/>
              </a:rPr>
              <a:t>Awtomatizzazzjoni</a:t>
            </a:r>
            <a:r>
              <a:rPr lang="mt-MT" sz="1200" b="1" dirty="0">
                <a:solidFill>
                  <a:schemeClr val="accent1"/>
                </a:solidFill>
                <a:latin typeface="+mj-lt"/>
                <a:ea typeface="+mj-ea"/>
                <a:cs typeface="Trebuchet MS"/>
                <a:hlinkClick r:id="rId6"/>
              </a:rPr>
              <a:t> tal-</a:t>
            </a:r>
            <a:r>
              <a:rPr lang="mt-MT" sz="1200" b="1" dirty="0" err="1">
                <a:solidFill>
                  <a:schemeClr val="accent1"/>
                </a:solidFill>
                <a:latin typeface="+mj-lt"/>
                <a:ea typeface="+mj-ea"/>
                <a:cs typeface="Trebuchet MS"/>
                <a:hlinkClick r:id="rId6"/>
              </a:rPr>
              <a:t>kompiti</a:t>
            </a:r>
            <a:endParaRPr lang="mt-MT" sz="1200" b="1" dirty="0">
              <a:solidFill>
                <a:schemeClr val="accent1"/>
              </a:solidFill>
              <a:latin typeface="+mj-lt"/>
              <a:ea typeface="+mj-ea"/>
              <a:cs typeface="Trebuchet MS"/>
              <a:hlinkClick r:id="rId6"/>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6111037" y="2290436"/>
            <a:ext cx="1530434" cy="369332"/>
          </a:xfrm>
          <a:prstGeom prst="rect">
            <a:avLst/>
          </a:prstGeom>
          <a:noFill/>
        </p:spPr>
        <p:txBody>
          <a:bodyPr wrap="square" lIns="0" tIns="0" rIns="0" bIns="0" rtlCol="0" anchor="ctr" anchorCtr="0">
            <a:spAutoFit/>
          </a:bodyPr>
          <a:lstStyle/>
          <a:p>
            <a:pPr algn="ctr"/>
            <a:r>
              <a:rPr lang="mt-MT" sz="1200" b="1" dirty="0">
                <a:solidFill>
                  <a:schemeClr val="accent1"/>
                </a:solidFill>
                <a:latin typeface="+mj-lt"/>
                <a:ea typeface="+mj-ea"/>
                <a:cs typeface="Trebuchet MS"/>
                <a:hlinkClick r:id="rId13"/>
              </a:rPr>
              <a:t>Xogħol mill-bogħod u </a:t>
            </a:r>
            <a:r>
              <a:rPr lang="mt-MT" sz="1200" b="1" dirty="0" err="1">
                <a:solidFill>
                  <a:schemeClr val="accent1"/>
                </a:solidFill>
                <a:latin typeface="+mj-lt"/>
                <a:ea typeface="+mj-ea"/>
                <a:cs typeface="Trebuchet MS"/>
                <a:hlinkClick r:id="rId13"/>
              </a:rPr>
              <a:t>ibridu</a:t>
            </a:r>
            <a:endParaRPr lang="mt-MT" sz="1200" b="1" dirty="0">
              <a:solidFill>
                <a:schemeClr val="accent1"/>
              </a:solidFill>
              <a:latin typeface="+mj-lt"/>
              <a:ea typeface="+mj-ea"/>
              <a:cs typeface="Trebuchet MS"/>
              <a:hlinkClick r:id="rId13"/>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 Xogħol fuq pjattaforma diġitali</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mt-M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“Ix-xogħol fuq pjattaforma diġitali ta’ spiss jinvolvi impjiegi f’okkupazzjonijiet u f’setturi li huma f’riskju għoli u assoċjati ma’ kundizzjonijiet tax-xogħol aktar foqra.”</a:t>
            </a:r>
            <a:r>
              <a:rPr lang="mt-MT" sz="1400" b="1" i="1" dirty="0">
                <a:solidFill>
                  <a:srgbClr val="E64715"/>
                </a:solidFill>
              </a:rPr>
              <a:t> </a:t>
            </a:r>
            <a:r>
              <a:rPr lang="mt-MT"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30722"/>
            <a:ext cx="7632041" cy="1015663"/>
          </a:xfrm>
          <a:prstGeom prst="rect">
            <a:avLst/>
          </a:prstGeom>
          <a:noFill/>
        </p:spPr>
        <p:txBody>
          <a:bodyPr wrap="square" rtlCol="0">
            <a:spAutoFit/>
          </a:bodyPr>
          <a:lstStyle/>
          <a:p>
            <a:pPr lvl="0"/>
            <a:r>
              <a:rPr lang="mt-MT" sz="1500" b="1" dirty="0" err="1">
                <a:solidFill>
                  <a:srgbClr val="003399"/>
                </a:solidFill>
              </a:rPr>
              <a:t>Faċilità</a:t>
            </a:r>
            <a:r>
              <a:rPr lang="mt-MT" sz="1500" b="1" dirty="0">
                <a:solidFill>
                  <a:srgbClr val="003399"/>
                </a:solidFill>
              </a:rPr>
              <a:t> jew post tas-suq online li joperaw fuq teknoloġiji diġitali (inkluż l-użu ta’ </a:t>
            </a:r>
            <a:r>
              <a:rPr lang="mt-MT" sz="1500" b="1" dirty="0" err="1">
                <a:solidFill>
                  <a:srgbClr val="003399"/>
                </a:solidFill>
              </a:rPr>
              <a:t>apps</a:t>
            </a:r>
            <a:r>
              <a:rPr lang="mt-MT" sz="1500" b="1" dirty="0">
                <a:solidFill>
                  <a:srgbClr val="003399"/>
                </a:solidFill>
              </a:rPr>
              <a:t> tal-</a:t>
            </a:r>
            <a:r>
              <a:rPr lang="mt-MT" sz="1500" b="1" dirty="0" err="1">
                <a:solidFill>
                  <a:srgbClr val="003399"/>
                </a:solidFill>
              </a:rPr>
              <a:t>mobiles</a:t>
            </a:r>
            <a:r>
              <a:rPr lang="mt-MT" sz="1500" b="1" dirty="0">
                <a:solidFill>
                  <a:srgbClr val="003399"/>
                </a:solidFill>
              </a:rPr>
              <a:t>) li huma proprjetà ta’ impriża u/jew operati minnha, li jiffaċilitaw it-tqabbil bejn id-domanda għal ħaddiema u l-provvista ta’ ħaddiema pprovduti minn ħaddiem tal-pjattaforma.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31200"/>
            <a:ext cx="1800200" cy="369332"/>
          </a:xfrm>
          <a:prstGeom prst="rect">
            <a:avLst/>
          </a:prstGeom>
          <a:noFill/>
        </p:spPr>
        <p:txBody>
          <a:bodyPr wrap="square" rtlCol="0">
            <a:spAutoFit/>
          </a:bodyPr>
          <a:lstStyle/>
          <a:p>
            <a:pPr lvl="0"/>
            <a:r>
              <a:rPr lang="mt-MT" b="1" u="sng" dirty="0">
                <a:solidFill>
                  <a:srgbClr val="ACC700"/>
                </a:solidFill>
              </a:rPr>
              <a:t>DEFINIZZJONI</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Xogħol fuq pjattaforma diġitali</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mt-MT" b="1" dirty="0">
                <a:solidFill>
                  <a:srgbClr val="ACC700"/>
                </a:solidFill>
              </a:rPr>
              <a:t>OPPORTUNITAJIET </a:t>
            </a:r>
          </a:p>
          <a:p>
            <a:pPr marL="285750" lvl="0" indent="-285750">
              <a:buFont typeface="Arial" panose="020B0604020202020204" pitchFamily="34" charset="0"/>
              <a:buChar char="•"/>
            </a:pPr>
            <a:r>
              <a:rPr lang="mt-MT" sz="1600" b="1" dirty="0">
                <a:solidFill>
                  <a:srgbClr val="003399"/>
                </a:solidFill>
              </a:rPr>
              <a:t>L-awtonomija tal-ħaddiema</a:t>
            </a:r>
          </a:p>
          <a:p>
            <a:pPr marL="285750" lvl="0" indent="-285750">
              <a:buFont typeface="Arial" panose="020B0604020202020204" pitchFamily="34" charset="0"/>
              <a:buChar char="•"/>
            </a:pPr>
            <a:r>
              <a:rPr lang="mt-MT" sz="1600" b="1" dirty="0">
                <a:solidFill>
                  <a:srgbClr val="003399"/>
                </a:solidFill>
              </a:rPr>
              <a:t>Sigħat tax-xogħol flessibbli</a:t>
            </a:r>
          </a:p>
          <a:p>
            <a:pPr marL="285750" lvl="0" indent="-285750">
              <a:buFont typeface="Arial" panose="020B0604020202020204" pitchFamily="34" charset="0"/>
              <a:buChar char="•"/>
            </a:pPr>
            <a:r>
              <a:rPr lang="mt-MT" sz="1600" b="1" dirty="0">
                <a:solidFill>
                  <a:srgbClr val="003399"/>
                </a:solidFill>
              </a:rPr>
              <a:t>Aċċess imtejjeb għas-suq tax-xogħol għal ħaddiema żvantaġġati </a:t>
            </a:r>
          </a:p>
          <a:p>
            <a:pPr lvl="0"/>
            <a:endParaRPr lang="en-US" b="1" dirty="0">
              <a:solidFill>
                <a:srgbClr val="003399"/>
              </a:solidFill>
            </a:endParaRPr>
          </a:p>
          <a:p>
            <a:pPr lvl="0" defTabSz="342900">
              <a:spcBef>
                <a:spcPts val="450"/>
              </a:spcBef>
              <a:buClr>
                <a:srgbClr val="003399"/>
              </a:buClr>
            </a:pPr>
            <a:r>
              <a:rPr lang="mt-MT" b="1" dirty="0">
                <a:solidFill>
                  <a:srgbClr val="ACC700"/>
                </a:solidFill>
              </a:rPr>
              <a:t>RISKJI U SFIDI</a:t>
            </a:r>
          </a:p>
          <a:p>
            <a:pPr marL="285750" lvl="0" indent="-285750">
              <a:buFont typeface="Arial" panose="020B0604020202020204" pitchFamily="34" charset="0"/>
              <a:buChar char="•"/>
            </a:pPr>
            <a:r>
              <a:rPr lang="mt-MT" sz="1600" b="1" dirty="0">
                <a:solidFill>
                  <a:srgbClr val="003399"/>
                </a:solidFill>
              </a:rPr>
              <a:t>Iżolament professjonali</a:t>
            </a:r>
          </a:p>
          <a:p>
            <a:pPr marL="285750" lvl="0" indent="-285750">
              <a:buFont typeface="Arial" panose="020B0604020202020204" pitchFamily="34" charset="0"/>
              <a:buChar char="•"/>
            </a:pPr>
            <a:r>
              <a:rPr lang="mt-MT" sz="1600" b="1" dirty="0">
                <a:solidFill>
                  <a:srgbClr val="003399"/>
                </a:solidFill>
              </a:rPr>
              <a:t>Sigħat tax-xogħol twal jew irregolari</a:t>
            </a:r>
          </a:p>
          <a:p>
            <a:pPr marL="285750" lvl="0" indent="-285750">
              <a:buFont typeface="Arial" panose="020B0604020202020204" pitchFamily="34" charset="0"/>
              <a:buChar char="•"/>
            </a:pPr>
            <a:r>
              <a:rPr lang="mt-MT" sz="1600" b="1" dirty="0">
                <a:solidFill>
                  <a:srgbClr val="003399"/>
                </a:solidFill>
              </a:rPr>
              <a:t>Ġestjoni algoritmika</a:t>
            </a:r>
          </a:p>
          <a:p>
            <a:pPr marL="285750" lvl="0" indent="-285750">
              <a:buFont typeface="Arial" panose="020B0604020202020204" pitchFamily="34" charset="0"/>
              <a:buChar char="•"/>
            </a:pPr>
            <a:r>
              <a:rPr lang="mt-MT" sz="1600" b="1" dirty="0">
                <a:solidFill>
                  <a:srgbClr val="003399"/>
                </a:solidFill>
              </a:rPr>
              <a:t>Monitoraġġ/sorveljanza diġitali</a:t>
            </a:r>
          </a:p>
          <a:p>
            <a:pPr marL="285750" lvl="0" indent="-285750">
              <a:buFont typeface="Arial" panose="020B0604020202020204" pitchFamily="34" charset="0"/>
              <a:buChar char="•"/>
            </a:pPr>
            <a:r>
              <a:rPr lang="mt-MT" sz="1600" b="1" dirty="0">
                <a:solidFill>
                  <a:srgbClr val="003399"/>
                </a:solidFill>
              </a:rPr>
              <a:t>Regolamenti limitati dwar l-OSH</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 Awtomatizzazzjoni tal-kompiti</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mt-M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“L-użu ta’ teknoloġiji diġitali għall-proċessi ta’ awtomatizzazzjoni jġib miegħu għadd ta’ opportunitajiet, iżda wkoll riskji u sfidi potenzjali, bħat-telf tas-sensibilizzazzjoni dwar is-sitwazzjoni tal-bniedem, dipendenza żejda, jew it-telf possibbli ta’ ħiliet speċifiċi tal-ħaddiema.”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654343" cy="784830"/>
          </a:xfrm>
          <a:prstGeom prst="rect">
            <a:avLst/>
          </a:prstGeom>
          <a:noFill/>
        </p:spPr>
        <p:txBody>
          <a:bodyPr wrap="square" rtlCol="0">
            <a:spAutoFit/>
          </a:bodyPr>
          <a:lstStyle/>
          <a:p>
            <a:pPr lvl="0"/>
            <a:r>
              <a:rPr lang="mt-MT" sz="1500" b="1" dirty="0">
                <a:solidFill>
                  <a:srgbClr val="003399"/>
                </a:solidFill>
              </a:rPr>
              <a:t>L-użu ta’ sistemi jew proċeduri tekniċi li jippermettu apparat jew sistema li twettaq (parzjalment jew kompletament) funzjoni li qabel kienet titwettaq (parzjalment jew kompletament) minn bniedem, jew li tista’ titwettaq b’mod </a:t>
            </a:r>
            <a:r>
              <a:rPr lang="mt-MT" sz="1500" b="1" dirty="0" err="1">
                <a:solidFill>
                  <a:srgbClr val="003399"/>
                </a:solidFill>
              </a:rPr>
              <a:t>konċepibbli</a:t>
            </a:r>
            <a:r>
              <a:rPr lang="mt-MT" sz="1500" b="1" dirty="0">
                <a:solidFill>
                  <a:srgbClr val="003399"/>
                </a:solidFill>
              </a:rPr>
              <a:t> minnu.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31200"/>
            <a:ext cx="1800200" cy="369332"/>
          </a:xfrm>
          <a:prstGeom prst="rect">
            <a:avLst/>
          </a:prstGeom>
          <a:noFill/>
        </p:spPr>
        <p:txBody>
          <a:bodyPr wrap="square" rtlCol="0">
            <a:spAutoFit/>
          </a:bodyPr>
          <a:lstStyle/>
          <a:p>
            <a:pPr lvl="0"/>
            <a:r>
              <a:rPr lang="mt-MT" b="1" u="sng" dirty="0">
                <a:solidFill>
                  <a:srgbClr val="ACC700"/>
                </a:solidFill>
              </a:rPr>
              <a:t>DEFINIZZJONI</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 Awtomatizzazzjoni tal-kompiti</a:t>
            </a:r>
          </a:p>
        </p:txBody>
      </p:sp>
      <p:sp>
        <p:nvSpPr>
          <p:cNvPr id="4" name="TextBox 3"/>
          <p:cNvSpPr txBox="1"/>
          <p:nvPr/>
        </p:nvSpPr>
        <p:spPr>
          <a:xfrm>
            <a:off x="450001" y="902828"/>
            <a:ext cx="7369401" cy="2495555"/>
          </a:xfrm>
          <a:prstGeom prst="rect">
            <a:avLst/>
          </a:prstGeom>
          <a:noFill/>
        </p:spPr>
        <p:txBody>
          <a:bodyPr wrap="square" rtlCol="0">
            <a:spAutoFit/>
          </a:bodyPr>
          <a:lstStyle/>
          <a:p>
            <a:pPr lvl="0"/>
            <a:r>
              <a:rPr lang="mt-MT" b="1" dirty="0">
                <a:solidFill>
                  <a:srgbClr val="ACC700"/>
                </a:solidFill>
              </a:rPr>
              <a:t>OPPORTUNITAJIET </a:t>
            </a:r>
          </a:p>
          <a:p>
            <a:pPr marL="342900" lvl="0" indent="-342900">
              <a:buFont typeface="Arial" panose="020B0604020202020204" pitchFamily="34" charset="0"/>
              <a:buChar char="•"/>
            </a:pPr>
            <a:r>
              <a:rPr lang="mt-MT" sz="1600" b="1" dirty="0">
                <a:solidFill>
                  <a:srgbClr val="003399"/>
                </a:solidFill>
              </a:rPr>
              <a:t>Awtomatizzazzjoni ta’ kompiti ta’ xogħol ta’ riskju għoli jew repetittivi </a:t>
            </a:r>
          </a:p>
          <a:p>
            <a:pPr marL="342900" lvl="0" indent="-342900">
              <a:buFont typeface="Arial" panose="020B0604020202020204" pitchFamily="34" charset="0"/>
              <a:buChar char="•"/>
            </a:pPr>
            <a:r>
              <a:rPr lang="mt-MT" sz="1600" b="1" dirty="0">
                <a:solidFill>
                  <a:srgbClr val="003399"/>
                </a:solidFill>
              </a:rPr>
              <a:t>Żieda fil-ħin għat-tagħlim/kreattività tal-ħaddiema </a:t>
            </a:r>
          </a:p>
          <a:p>
            <a:pPr marL="342900" lvl="0" indent="-342900">
              <a:buFont typeface="Arial" panose="020B0604020202020204" pitchFamily="34" charset="0"/>
              <a:buChar char="•"/>
            </a:pPr>
            <a:r>
              <a:rPr lang="mt-MT" sz="1600" b="1" dirty="0">
                <a:solidFill>
                  <a:srgbClr val="003399"/>
                </a:solidFill>
              </a:rPr>
              <a:t>Inqas esponiment għal ambjenti perikolużi</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mt-MT" b="1" dirty="0">
                <a:solidFill>
                  <a:srgbClr val="ACC700"/>
                </a:solidFill>
              </a:rPr>
              <a:t>RISKJI U SFIDI</a:t>
            </a:r>
          </a:p>
          <a:p>
            <a:pPr marL="285750" lvl="0" indent="-285750">
              <a:buFont typeface="Arial" panose="020B0604020202020204" pitchFamily="34" charset="0"/>
              <a:buChar char="•"/>
            </a:pPr>
            <a:r>
              <a:rPr lang="mt-MT" sz="1600" b="1" dirty="0">
                <a:solidFill>
                  <a:srgbClr val="003399"/>
                </a:solidFill>
              </a:rPr>
              <a:t>Telf tas-sensibilizzazzjoni dwar is-sitwazzjoni tal-bniedem</a:t>
            </a:r>
          </a:p>
          <a:p>
            <a:pPr marL="285750" lvl="0" indent="-285750">
              <a:buFont typeface="Arial" panose="020B0604020202020204" pitchFamily="34" charset="0"/>
              <a:buChar char="•"/>
            </a:pPr>
            <a:r>
              <a:rPr lang="mt-MT" sz="1600" b="1" dirty="0">
                <a:solidFill>
                  <a:srgbClr val="003399"/>
                </a:solidFill>
              </a:rPr>
              <a:t>Dipendenza żejda </a:t>
            </a:r>
          </a:p>
          <a:p>
            <a:pPr marL="285750" lvl="0" indent="-285750">
              <a:buFont typeface="Arial" panose="020B0604020202020204" pitchFamily="34" charset="0"/>
              <a:buChar char="•"/>
            </a:pPr>
            <a:r>
              <a:rPr lang="mt-MT" sz="1600" b="1" dirty="0">
                <a:solidFill>
                  <a:srgbClr val="003399"/>
                </a:solidFill>
              </a:rPr>
              <a:t>Telf possibbli ta’ ħiliet speċifiċi ta’ ħaddiema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Oqsma ta’ prijorità: Xogħol mill-bogħod u ibridu</a:t>
            </a:r>
          </a:p>
        </p:txBody>
      </p:sp>
      <p:sp>
        <p:nvSpPr>
          <p:cNvPr id="4" name="TextBox 3"/>
          <p:cNvSpPr txBox="1"/>
          <p:nvPr/>
        </p:nvSpPr>
        <p:spPr>
          <a:xfrm>
            <a:off x="3529051" y="1208625"/>
            <a:ext cx="4350200" cy="692497"/>
          </a:xfrm>
          <a:prstGeom prst="rect">
            <a:avLst/>
          </a:prstGeom>
          <a:noFill/>
        </p:spPr>
        <p:txBody>
          <a:bodyPr wrap="square" rtlCol="0">
            <a:spAutoFit/>
          </a:bodyPr>
          <a:lstStyle/>
          <a:p>
            <a:pPr lvl="0"/>
            <a:endParaRPr lang="en-US" sz="1300" b="1" dirty="0">
              <a:solidFill>
                <a:srgbClr val="003399"/>
              </a:solidFill>
            </a:endParaRPr>
          </a:p>
          <a:p>
            <a:r>
              <a:rPr lang="mt-MT"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“Ix-xogħol mill-bogħod għandu jiġi inkluż fil-valutazzjoni tar-riskju obbligatorja tal-</a:t>
            </a:r>
            <a:r>
              <a:rPr lang="mt-MT" sz="1300" b="1" i="1" dirty="0" err="1">
                <a:solidFill>
                  <a:srgbClr val="E64715"/>
                </a:solidFill>
                <a:latin typeface="Arial" panose="020B0604020202020204" pitchFamily="34" charset="0"/>
                <a:ea typeface="SimSun" panose="02010600030101010101" pitchFamily="2" charset="-122"/>
                <a:cs typeface="Times New Roman" panose="02020603050405020304" pitchFamily="18" charset="0"/>
              </a:rPr>
              <a:t>impjegatur</a:t>
            </a:r>
            <a:r>
              <a:rPr lang="mt-MT"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03928"/>
            <a:ext cx="7559168" cy="1600438"/>
          </a:xfrm>
          <a:prstGeom prst="rect">
            <a:avLst/>
          </a:prstGeom>
          <a:noFill/>
        </p:spPr>
        <p:txBody>
          <a:bodyPr wrap="square" rtlCol="0">
            <a:spAutoFit/>
          </a:bodyPr>
          <a:lstStyle/>
          <a:p>
            <a:pPr lvl="0"/>
            <a:r>
              <a:rPr lang="mt-MT" sz="1400" b="1" dirty="0">
                <a:solidFill>
                  <a:srgbClr val="003399"/>
                </a:solidFill>
              </a:rPr>
              <a:t>Ix-</a:t>
            </a:r>
            <a:r>
              <a:rPr lang="mt-MT" sz="1400" b="1" i="1" dirty="0">
                <a:solidFill>
                  <a:srgbClr val="003399"/>
                </a:solidFill>
              </a:rPr>
              <a:t>xogħol mill-bogħod </a:t>
            </a:r>
            <a:r>
              <a:rPr lang="mt-MT" sz="1400" b="1" dirty="0">
                <a:solidFill>
                  <a:srgbClr val="003399"/>
                </a:solidFill>
              </a:rPr>
              <a:t>jista’ jiġi </a:t>
            </a:r>
            <a:r>
              <a:rPr lang="mt-MT" sz="1400" b="1" dirty="0" err="1">
                <a:solidFill>
                  <a:srgbClr val="003399"/>
                </a:solidFill>
              </a:rPr>
              <a:t>ddefinit</a:t>
            </a:r>
            <a:r>
              <a:rPr lang="mt-MT" sz="1400" b="1" dirty="0">
                <a:solidFill>
                  <a:srgbClr val="003399"/>
                </a:solidFill>
              </a:rPr>
              <a:t> bħala kwalunkwe tip ta’ arranġament tax-xogħol li jinvolvi l-użu ta’ teknoloġiji diġitali (eż. kompjuters personali, </a:t>
            </a:r>
            <a:r>
              <a:rPr lang="mt-MT" sz="1400" b="1" dirty="0" err="1">
                <a:solidFill>
                  <a:srgbClr val="003399"/>
                </a:solidFill>
              </a:rPr>
              <a:t>smartphones</a:t>
            </a:r>
            <a:r>
              <a:rPr lang="mt-MT" sz="1400" b="1" dirty="0">
                <a:solidFill>
                  <a:srgbClr val="003399"/>
                </a:solidFill>
              </a:rPr>
              <a:t>, </a:t>
            </a:r>
            <a:r>
              <a:rPr lang="mt-MT" sz="1400" b="1" dirty="0" err="1">
                <a:solidFill>
                  <a:srgbClr val="003399"/>
                </a:solidFill>
              </a:rPr>
              <a:t>laptops</a:t>
            </a:r>
            <a:r>
              <a:rPr lang="mt-MT" sz="1400" b="1" dirty="0">
                <a:solidFill>
                  <a:srgbClr val="003399"/>
                </a:solidFill>
              </a:rPr>
              <a:t>, pakketti ta’ software u l-internet) biex wieħed jaħdem mid-dar jew, b’mod aktar ġenerali, lil hinn mill-bini tal-</a:t>
            </a:r>
            <a:r>
              <a:rPr lang="mt-MT" sz="1400" b="1" dirty="0" err="1">
                <a:solidFill>
                  <a:srgbClr val="003399"/>
                </a:solidFill>
              </a:rPr>
              <a:t>impjegatur</a:t>
            </a:r>
            <a:r>
              <a:rPr lang="mt-MT" sz="1400" b="1" dirty="0">
                <a:solidFill>
                  <a:srgbClr val="003399"/>
                </a:solidFill>
              </a:rPr>
              <a:t> għall-biċċa l-kbira jew parti mill-ħin tax-xogħol. Il-</a:t>
            </a:r>
            <a:r>
              <a:rPr lang="mt-MT" sz="1400" b="1" dirty="0" err="1">
                <a:solidFill>
                  <a:srgbClr val="003399"/>
                </a:solidFill>
              </a:rPr>
              <a:t>kombinazzjoni</a:t>
            </a:r>
            <a:r>
              <a:rPr lang="mt-MT" sz="1400" b="1" dirty="0">
                <a:solidFill>
                  <a:srgbClr val="003399"/>
                </a:solidFill>
              </a:rPr>
              <a:t> ta’ xogħol mill-bogħod ma’ xogħol fil-bini tal-</a:t>
            </a:r>
            <a:r>
              <a:rPr lang="mt-MT" sz="1400" b="1" dirty="0" err="1">
                <a:solidFill>
                  <a:srgbClr val="003399"/>
                </a:solidFill>
              </a:rPr>
              <a:t>impjegatur</a:t>
            </a:r>
            <a:r>
              <a:rPr lang="mt-MT" sz="1400" b="1" dirty="0">
                <a:solidFill>
                  <a:srgbClr val="003399"/>
                </a:solidFill>
              </a:rPr>
              <a:t> tissejjaħ ukoll </a:t>
            </a:r>
            <a:r>
              <a:rPr lang="mt-MT" sz="1400" b="1" i="1" dirty="0">
                <a:solidFill>
                  <a:srgbClr val="003399"/>
                </a:solidFill>
              </a:rPr>
              <a:t>xogħol </a:t>
            </a:r>
            <a:r>
              <a:rPr lang="mt-MT" sz="1400" b="1" i="1" dirty="0" err="1">
                <a:solidFill>
                  <a:srgbClr val="003399"/>
                </a:solidFill>
              </a:rPr>
              <a:t>ibridu</a:t>
            </a:r>
            <a:r>
              <a:rPr lang="mt-MT" sz="1400" b="1" dirty="0">
                <a:solidFill>
                  <a:srgbClr val="003399"/>
                </a:solidFill>
              </a:rPr>
              <a:t>. </a:t>
            </a:r>
            <a:r>
              <a:rPr lang="mt-MT" sz="1400" b="1" dirty="0" err="1">
                <a:solidFill>
                  <a:srgbClr val="003399"/>
                </a:solidFill>
              </a:rPr>
              <a:t>It-</a:t>
            </a:r>
            <a:r>
              <a:rPr lang="mt-MT" sz="1400" b="1" i="1" dirty="0" err="1">
                <a:solidFill>
                  <a:srgbClr val="003399"/>
                </a:solidFill>
              </a:rPr>
              <a:t>telexogħol</a:t>
            </a:r>
            <a:r>
              <a:rPr lang="mt-MT" sz="1400" b="1" dirty="0">
                <a:solidFill>
                  <a:srgbClr val="003399"/>
                </a:solidFill>
              </a:rPr>
              <a:t> huwa mod komuni kif jiġi </a:t>
            </a:r>
            <a:r>
              <a:rPr lang="mt-MT" sz="1400" b="1" dirty="0" err="1">
                <a:solidFill>
                  <a:srgbClr val="003399"/>
                </a:solidFill>
              </a:rPr>
              <a:t>ddefinit</a:t>
            </a:r>
            <a:r>
              <a:rPr lang="mt-MT" sz="1400" b="1" dirty="0">
                <a:solidFill>
                  <a:srgbClr val="003399"/>
                </a:solidFill>
              </a:rPr>
              <a:t> ix-xogħol mill-bogħod ibbażat fid-dar.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75804"/>
            <a:ext cx="1800200" cy="369332"/>
          </a:xfrm>
          <a:prstGeom prst="rect">
            <a:avLst/>
          </a:prstGeom>
          <a:noFill/>
        </p:spPr>
        <p:txBody>
          <a:bodyPr wrap="square" rtlCol="0">
            <a:spAutoFit/>
          </a:bodyPr>
          <a:lstStyle/>
          <a:p>
            <a:pPr lvl="0"/>
            <a:r>
              <a:rPr lang="mt-MT" b="1" u="sng" dirty="0">
                <a:solidFill>
                  <a:srgbClr val="ACC700"/>
                </a:solidFill>
              </a:rPr>
              <a:t>DEFINIZZJONI</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Oqsma ta’ prijorità: Xogħol mill-bogħod u ibridu</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mt-MT" b="1" dirty="0">
                <a:solidFill>
                  <a:srgbClr val="ACC700"/>
                </a:solidFill>
              </a:rPr>
              <a:t>OPPORTUNITAJIET </a:t>
            </a:r>
          </a:p>
          <a:p>
            <a:pPr marL="285750" indent="-285750">
              <a:buFont typeface="Arial" panose="020B0604020202020204" pitchFamily="34" charset="0"/>
              <a:buChar char="•"/>
            </a:pPr>
            <a:r>
              <a:rPr lang="mt-MT" sz="1600" b="1" dirty="0">
                <a:solidFill>
                  <a:schemeClr val="accent1"/>
                </a:solidFill>
              </a:rPr>
              <a:t>Aktar awtonomija u flessibbiltà</a:t>
            </a:r>
          </a:p>
          <a:p>
            <a:pPr marL="285750" indent="-285750">
              <a:buFont typeface="Arial" panose="020B0604020202020204" pitchFamily="34" charset="0"/>
              <a:buChar char="•"/>
            </a:pPr>
            <a:r>
              <a:rPr lang="mt-MT" sz="1600" b="1" dirty="0">
                <a:solidFill>
                  <a:schemeClr val="accent1"/>
                </a:solidFill>
              </a:rPr>
              <a:t>Bilanċ aħjar bejn ix-xogħol u l-ħajja privata</a:t>
            </a:r>
          </a:p>
          <a:p>
            <a:pPr marL="285750" indent="-285750">
              <a:buFont typeface="Arial" panose="020B0604020202020204" pitchFamily="34" charset="0"/>
              <a:buChar char="•"/>
            </a:pPr>
            <a:r>
              <a:rPr lang="mt-MT" sz="1600" b="1" dirty="0">
                <a:solidFill>
                  <a:schemeClr val="accent1"/>
                </a:solidFill>
              </a:rPr>
              <a:t>Motivazzjoni u produttività mtejba</a:t>
            </a:r>
          </a:p>
          <a:p>
            <a:pPr marL="285750" indent="-285750">
              <a:buFont typeface="Arial" panose="020B0604020202020204" pitchFamily="34" charset="0"/>
              <a:buChar char="•"/>
            </a:pPr>
            <a:r>
              <a:rPr lang="mt-MT" sz="1600" b="1" dirty="0">
                <a:solidFill>
                  <a:schemeClr val="accent1"/>
                </a:solidFill>
              </a:rPr>
              <a:t>Tnaqqis fil-ħin tal-ivvjaġġar</a:t>
            </a:r>
          </a:p>
          <a:p>
            <a:pPr marL="285750" indent="-285750">
              <a:buFont typeface="Arial" panose="020B0604020202020204" pitchFamily="34" charset="0"/>
              <a:buChar char="•"/>
            </a:pPr>
            <a:r>
              <a:rPr lang="mt-MT" sz="1600" b="1" dirty="0">
                <a:solidFill>
                  <a:schemeClr val="accent1"/>
                </a:solidFill>
              </a:rPr>
              <a:t>Sikurezza minn ambjenti ta’ riskju għoli</a:t>
            </a:r>
          </a:p>
          <a:p>
            <a:endParaRPr lang="en-US" sz="2000" b="1" dirty="0">
              <a:solidFill>
                <a:schemeClr val="accent1"/>
              </a:solidFill>
            </a:endParaRPr>
          </a:p>
          <a:p>
            <a:pPr lvl="0" defTabSz="342900">
              <a:spcBef>
                <a:spcPts val="450"/>
              </a:spcBef>
              <a:buClr>
                <a:srgbClr val="003399"/>
              </a:buClr>
            </a:pPr>
            <a:r>
              <a:rPr lang="mt-MT" b="1" dirty="0">
                <a:solidFill>
                  <a:srgbClr val="ACC700"/>
                </a:solidFill>
              </a:rPr>
              <a:t>RISKJI U SFIDI</a:t>
            </a:r>
          </a:p>
          <a:p>
            <a:pPr marL="285750" lvl="0" indent="-285750">
              <a:buFont typeface="Arial" panose="020B0604020202020204" pitchFamily="34" charset="0"/>
              <a:buChar char="•"/>
            </a:pPr>
            <a:r>
              <a:rPr lang="mt-MT" sz="1600" b="1" dirty="0">
                <a:solidFill>
                  <a:srgbClr val="003399"/>
                </a:solidFill>
              </a:rPr>
              <a:t>Iżolament u xogħol solitarju</a:t>
            </a:r>
          </a:p>
          <a:p>
            <a:pPr marL="285750" lvl="0" indent="-285750">
              <a:buFont typeface="Arial" panose="020B0604020202020204" pitchFamily="34" charset="0"/>
              <a:buChar char="•"/>
            </a:pPr>
            <a:r>
              <a:rPr lang="mt-MT" sz="1600" b="1" dirty="0">
                <a:solidFill>
                  <a:srgbClr val="003399"/>
                </a:solidFill>
              </a:rPr>
              <a:t>Intensifikazzjoni tax-xogħol</a:t>
            </a:r>
          </a:p>
          <a:p>
            <a:pPr marL="285750" lvl="0" indent="-285750">
              <a:buFont typeface="Arial" panose="020B0604020202020204" pitchFamily="34" charset="0"/>
              <a:buChar char="•"/>
            </a:pPr>
            <a:r>
              <a:rPr lang="mt-MT" sz="1600" b="1" dirty="0">
                <a:solidFill>
                  <a:srgbClr val="003399"/>
                </a:solidFill>
              </a:rPr>
              <a:t>Sigħat ta’ xogħol twal/irregolari</a:t>
            </a:r>
          </a:p>
          <a:p>
            <a:pPr marL="285750" lvl="0" indent="-285750">
              <a:buFont typeface="Arial" panose="020B0604020202020204" pitchFamily="34" charset="0"/>
              <a:buChar char="•"/>
            </a:pPr>
            <a:r>
              <a:rPr lang="mt-MT" sz="1600" b="1" dirty="0">
                <a:solidFill>
                  <a:srgbClr val="003399"/>
                </a:solidFill>
              </a:rPr>
              <a:t>Kunflitti bejn il-ħajja privata u dik tax-xogħol</a:t>
            </a:r>
          </a:p>
          <a:p>
            <a:pPr marL="285750" lvl="0" indent="-285750">
              <a:buFont typeface="Arial" panose="020B0604020202020204" pitchFamily="34" charset="0"/>
              <a:buChar char="•"/>
            </a:pPr>
            <a:r>
              <a:rPr lang="mt-MT" sz="1600" b="1" dirty="0">
                <a:solidFill>
                  <a:srgbClr val="003399"/>
                </a:solidFill>
              </a:rPr>
              <a:t>Tagħmir mhux adegwat</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827814" cy="461665"/>
          </a:xfrm>
        </p:spPr>
        <p:txBody>
          <a:bodyPr wrap="square">
            <a:spAutoFit/>
          </a:bodyPr>
          <a:lstStyle/>
          <a:p>
            <a:r>
              <a:rPr lang="mt-MT" sz="2400" spc="-30" dirty="0">
                <a:solidFill>
                  <a:srgbClr val="003399"/>
                </a:solidFill>
              </a:rPr>
              <a:t>Oqsma ta’ prijorità – </a:t>
            </a:r>
            <a:r>
              <a:rPr lang="mt-MT" sz="2400" spc="-30" dirty="0" err="1">
                <a:solidFill>
                  <a:srgbClr val="003399"/>
                </a:solidFill>
              </a:rPr>
              <a:t>Il-ġestjoni</a:t>
            </a:r>
            <a:r>
              <a:rPr lang="mt-MT" sz="2400" spc="-30" dirty="0">
                <a:solidFill>
                  <a:srgbClr val="003399"/>
                </a:solidFill>
              </a:rPr>
              <a:t> tal-ħaddiema permezz tal-IA</a:t>
            </a:r>
          </a:p>
        </p:txBody>
      </p:sp>
      <p:sp>
        <p:nvSpPr>
          <p:cNvPr id="4" name="TextBox 3"/>
          <p:cNvSpPr txBox="1"/>
          <p:nvPr/>
        </p:nvSpPr>
        <p:spPr>
          <a:xfrm>
            <a:off x="3491880" y="1008058"/>
            <a:ext cx="4350200" cy="1292662"/>
          </a:xfrm>
          <a:prstGeom prst="rect">
            <a:avLst/>
          </a:prstGeom>
          <a:noFill/>
        </p:spPr>
        <p:txBody>
          <a:bodyPr wrap="square" rtlCol="0">
            <a:spAutoFit/>
          </a:bodyPr>
          <a:lstStyle/>
          <a:p>
            <a:pPr lvl="0"/>
            <a:endParaRPr lang="en-US" sz="1300" b="1" dirty="0">
              <a:solidFill>
                <a:srgbClr val="003399"/>
              </a:solidFill>
            </a:endParaRPr>
          </a:p>
          <a:p>
            <a:pPr lvl="0"/>
            <a:endParaRPr lang="en-US" sz="1300" b="1" dirty="0">
              <a:solidFill>
                <a:srgbClr val="003399"/>
              </a:solidFill>
            </a:endParaRPr>
          </a:p>
          <a:p>
            <a:r>
              <a:rPr lang="mt-MT"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“Huwa essenzjali li tinbena l-fiduċja f’dawn is-sistemi billi l-ħaddiema jiġu infurmati, ikkonsultati u jitħallew jipparteċipaw fit-tfassil u l-implimentazzjoni tagħhom.”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56016"/>
            <a:ext cx="7750855" cy="1246495"/>
          </a:xfrm>
          <a:prstGeom prst="rect">
            <a:avLst/>
          </a:prstGeom>
          <a:noFill/>
        </p:spPr>
        <p:txBody>
          <a:bodyPr wrap="square" rtlCol="0">
            <a:spAutoFit/>
          </a:bodyPr>
          <a:lstStyle/>
          <a:p>
            <a:pPr lvl="0"/>
            <a:r>
              <a:rPr lang="mt-MT" sz="1500" b="1" dirty="0">
                <a:solidFill>
                  <a:srgbClr val="003399"/>
                </a:solidFill>
              </a:rPr>
              <a:t>Tirreferi għal sistema ta’ </a:t>
            </a:r>
            <a:r>
              <a:rPr lang="mt-MT" sz="1500" b="1" dirty="0" err="1">
                <a:solidFill>
                  <a:srgbClr val="003399"/>
                </a:solidFill>
              </a:rPr>
              <a:t>ġestjoni</a:t>
            </a:r>
            <a:r>
              <a:rPr lang="mt-MT" sz="1500" b="1" dirty="0">
                <a:solidFill>
                  <a:srgbClr val="003399"/>
                </a:solidFill>
              </a:rPr>
              <a:t> tal-ħaddiema li tiġbor id-</a:t>
            </a:r>
            <a:r>
              <a:rPr lang="mt-MT" sz="1500" b="1" i="1" dirty="0">
                <a:solidFill>
                  <a:srgbClr val="003399"/>
                </a:solidFill>
              </a:rPr>
              <a:t>data</a:t>
            </a:r>
            <a:r>
              <a:rPr lang="mt-MT" sz="1500" b="1" dirty="0">
                <a:solidFill>
                  <a:srgbClr val="003399"/>
                </a:solidFill>
              </a:rPr>
              <a:t>, spiss f’ħin reali, dwar l-ispazju tax-xogħol, il-ħaddiema u x-xogħol li jagħmlu, li mbagħad tiġi mdaħħla f’mudell ibbażat fuq l-IA li jieħu deċiżjonijiet </a:t>
            </a:r>
            <a:r>
              <a:rPr lang="mt-MT" sz="1500" b="1" dirty="0" err="1">
                <a:solidFill>
                  <a:srgbClr val="003399"/>
                </a:solidFill>
              </a:rPr>
              <a:t>awtomatizzati</a:t>
            </a:r>
            <a:r>
              <a:rPr lang="mt-MT" sz="1500" b="1" dirty="0">
                <a:solidFill>
                  <a:srgbClr val="003399"/>
                </a:solidFill>
              </a:rPr>
              <a:t> jew </a:t>
            </a:r>
            <a:r>
              <a:rPr lang="mt-MT" sz="1500" b="1" dirty="0" err="1">
                <a:solidFill>
                  <a:srgbClr val="003399"/>
                </a:solidFill>
              </a:rPr>
              <a:t>semiawtomatizzati</a:t>
            </a:r>
            <a:r>
              <a:rPr lang="mt-MT" sz="1500" b="1" dirty="0">
                <a:solidFill>
                  <a:srgbClr val="003399"/>
                </a:solidFill>
              </a:rPr>
              <a:t> jew jipprovdi informazzjoni għal dawk li jieħdu d-deċiżjonijiet dwar mistoqsijiet relatati </a:t>
            </a:r>
            <a:r>
              <a:rPr lang="mt-MT" sz="1500" b="1" dirty="0" err="1">
                <a:solidFill>
                  <a:srgbClr val="003399"/>
                </a:solidFill>
              </a:rPr>
              <a:t>mal-ġestjoni</a:t>
            </a:r>
            <a:r>
              <a:rPr lang="mt-MT" sz="1500" b="1" dirty="0">
                <a:solidFill>
                  <a:srgbClr val="003399"/>
                </a:solidFill>
              </a:rPr>
              <a:t> tal-ħaddiema.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53502"/>
            <a:ext cx="1800200" cy="369332"/>
          </a:xfrm>
          <a:prstGeom prst="rect">
            <a:avLst/>
          </a:prstGeom>
          <a:noFill/>
        </p:spPr>
        <p:txBody>
          <a:bodyPr wrap="square" rtlCol="0">
            <a:spAutoFit/>
          </a:bodyPr>
          <a:lstStyle/>
          <a:p>
            <a:pPr lvl="0"/>
            <a:r>
              <a:rPr lang="mt-MT" b="1" u="sng" dirty="0">
                <a:solidFill>
                  <a:srgbClr val="ACC700"/>
                </a:solidFill>
              </a:rPr>
              <a:t>DEFINIZZJONI</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783209" cy="461665"/>
          </a:xfrm>
        </p:spPr>
        <p:txBody>
          <a:bodyPr wrap="square">
            <a:spAutoFit/>
          </a:bodyPr>
          <a:lstStyle/>
          <a:p>
            <a:r>
              <a:rPr lang="mt-MT" sz="2400" spc="-30" dirty="0">
                <a:solidFill>
                  <a:srgbClr val="003399"/>
                </a:solidFill>
              </a:rPr>
              <a:t>Oqsma ta’ prijorità – </a:t>
            </a:r>
            <a:r>
              <a:rPr lang="mt-MT" sz="2400" spc="-30" dirty="0" err="1">
                <a:solidFill>
                  <a:srgbClr val="003399"/>
                </a:solidFill>
              </a:rPr>
              <a:t>Il-ġestjoni</a:t>
            </a:r>
            <a:r>
              <a:rPr lang="mt-MT" sz="2400" spc="-30" dirty="0">
                <a:solidFill>
                  <a:srgbClr val="003399"/>
                </a:solidFill>
              </a:rPr>
              <a:t> tal-ħaddiema permezz tal-IA</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mt-MT" b="1">
                <a:solidFill>
                  <a:srgbClr val="ACC700"/>
                </a:solidFill>
              </a:rPr>
              <a:t>OPPORTUNITAJIET </a:t>
            </a:r>
          </a:p>
          <a:p>
            <a:pPr marL="285750" lvl="0" indent="-285750">
              <a:buFont typeface="Arial" panose="020B0604020202020204" pitchFamily="34" charset="0"/>
              <a:buChar char="•"/>
            </a:pPr>
            <a:r>
              <a:rPr lang="mt-MT" sz="1600" b="1">
                <a:solidFill>
                  <a:srgbClr val="003399"/>
                </a:solidFill>
              </a:rPr>
              <a:t>Skedar u allokazzjoni tal-kompiti mtejba</a:t>
            </a:r>
          </a:p>
          <a:p>
            <a:pPr marL="285750" lvl="0" indent="-285750">
              <a:buFont typeface="Arial" panose="020B0604020202020204" pitchFamily="34" charset="0"/>
              <a:buChar char="•"/>
            </a:pPr>
            <a:r>
              <a:rPr lang="mt-MT" sz="1600" b="1">
                <a:solidFill>
                  <a:srgbClr val="003399"/>
                </a:solidFill>
              </a:rPr>
              <a:t>Organizzazzjoni tax-xogħol ottimizzata</a:t>
            </a:r>
          </a:p>
          <a:p>
            <a:pPr marL="285750" lvl="0" indent="-285750">
              <a:buFont typeface="Arial" panose="020B0604020202020204" pitchFamily="34" charset="0"/>
              <a:buChar char="•"/>
            </a:pPr>
            <a:r>
              <a:rPr lang="mt-MT" sz="1600" b="1">
                <a:solidFill>
                  <a:srgbClr val="003399"/>
                </a:solidFill>
              </a:rPr>
              <a:t>Informazzjoni biex jiġu identifikati kwistjonijiet tal-OSH</a:t>
            </a:r>
          </a:p>
          <a:p>
            <a:pPr lvl="0"/>
            <a:endParaRPr lang="es-ES" sz="2000" b="1" dirty="0">
              <a:solidFill>
                <a:srgbClr val="003399"/>
              </a:solidFill>
            </a:endParaRPr>
          </a:p>
          <a:p>
            <a:pPr lvl="0" defTabSz="342900">
              <a:spcBef>
                <a:spcPts val="450"/>
              </a:spcBef>
              <a:buClr>
                <a:srgbClr val="003399"/>
              </a:buClr>
            </a:pPr>
            <a:r>
              <a:rPr lang="mt-MT" b="1">
                <a:solidFill>
                  <a:srgbClr val="ACC700"/>
                </a:solidFill>
              </a:rPr>
              <a:t>RISKJI U SFIDI</a:t>
            </a:r>
          </a:p>
          <a:p>
            <a:pPr marL="285750" lvl="0" indent="-285750">
              <a:buFont typeface="Arial" panose="020B0604020202020204" pitchFamily="34" charset="0"/>
              <a:buChar char="•"/>
            </a:pPr>
            <a:r>
              <a:rPr lang="mt-MT" sz="1600" b="1">
                <a:solidFill>
                  <a:srgbClr val="003399"/>
                </a:solidFill>
              </a:rPr>
              <a:t>Tnaqqis fl-awtonomija u l-kontroll tal-ħaddiema</a:t>
            </a:r>
          </a:p>
          <a:p>
            <a:pPr marL="285750" indent="-285750">
              <a:buFont typeface="Arial" panose="020B0604020202020204" pitchFamily="34" charset="0"/>
              <a:buChar char="•"/>
            </a:pPr>
            <a:r>
              <a:rPr lang="mt-MT" sz="1600" b="1">
                <a:solidFill>
                  <a:srgbClr val="003399"/>
                </a:solidFill>
              </a:rPr>
              <a:t>Żieda fil-pressjoni biex taħdem aktar malajr</a:t>
            </a:r>
          </a:p>
          <a:p>
            <a:pPr marL="285750" indent="-285750">
              <a:buFont typeface="Arial" panose="020B0604020202020204" pitchFamily="34" charset="0"/>
              <a:buChar char="•"/>
            </a:pPr>
            <a:r>
              <a:rPr lang="mt-MT" sz="1600" b="1">
                <a:solidFill>
                  <a:srgbClr val="003399"/>
                </a:solidFill>
              </a:rPr>
              <a:t>Invażjoni tal-privatezza</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658" y="867436"/>
            <a:ext cx="5706173" cy="2418611"/>
          </a:xfrm>
        </p:spPr>
        <p:txBody>
          <a:bodyPr lIns="0" tIns="0" rIns="0" bIns="0">
            <a:spAutoFit/>
          </a:bodyPr>
          <a:lstStyle/>
          <a:p>
            <a:r>
              <a:rPr lang="mt-MT" sz="1600" dirty="0"/>
              <a:t>Dwar xiex inhi?</a:t>
            </a:r>
          </a:p>
          <a:p>
            <a:r>
              <a:rPr lang="mt-MT" sz="1600" dirty="0"/>
              <a:t>Fatti u ċifri</a:t>
            </a:r>
          </a:p>
          <a:p>
            <a:r>
              <a:rPr lang="mt-MT" sz="1600" dirty="0"/>
              <a:t>L-għanijiet tal-kampanja</a:t>
            </a:r>
          </a:p>
          <a:p>
            <a:r>
              <a:rPr lang="mt-MT" sz="1600" dirty="0"/>
              <a:t>Oqsma ta’ prijorità</a:t>
            </a:r>
          </a:p>
          <a:p>
            <a:r>
              <a:rPr lang="mt-MT" sz="1600" dirty="0"/>
              <a:t>Prevenzjoni tar-riskju.</a:t>
            </a:r>
          </a:p>
          <a:p>
            <a:r>
              <a:rPr lang="mt-MT" sz="1600" dirty="0"/>
              <a:t>L-EU-OSHA u s-sħab tal-kampanja</a:t>
            </a:r>
          </a:p>
          <a:p>
            <a:r>
              <a:rPr lang="mt-MT" sz="1600" dirty="0"/>
              <a:t>Għodod u riżorsi tal-kampanja </a:t>
            </a:r>
          </a:p>
          <a:p>
            <a:r>
              <a:rPr lang="mt-MT" sz="1600" dirty="0"/>
              <a:t>Kif tinvolvi ruħek</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t-MT" sz="2400"/>
              <a:t>Ħarsa ġenerali</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1857611"/>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 Sistemi diġitali intelliġenti</a:t>
            </a:r>
          </a:p>
        </p:txBody>
      </p:sp>
      <p:sp>
        <p:nvSpPr>
          <p:cNvPr id="4" name="TextBox 3"/>
          <p:cNvSpPr txBox="1"/>
          <p:nvPr/>
        </p:nvSpPr>
        <p:spPr>
          <a:xfrm>
            <a:off x="3491880" y="870319"/>
            <a:ext cx="4517994" cy="1384995"/>
          </a:xfrm>
          <a:prstGeom prst="rect">
            <a:avLst/>
          </a:prstGeom>
          <a:noFill/>
        </p:spPr>
        <p:txBody>
          <a:bodyPr wrap="square" rtlCol="0">
            <a:spAutoFit/>
          </a:bodyPr>
          <a:lstStyle/>
          <a:p>
            <a:pPr lvl="0"/>
            <a:endParaRPr lang="en-US" sz="1400" b="1" dirty="0">
              <a:solidFill>
                <a:srgbClr val="003399"/>
              </a:solidFill>
            </a:endParaRPr>
          </a:p>
          <a:p>
            <a:r>
              <a:rPr lang="mt-MT"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“Dawn is-sistemi l-ġodda jużaw teknoloġiji diġitali biex jiġbru u janalizzaw id-data jew is-sinjali sabiex jidentifikaw u jivvalutaw ir-riskji tal-OSH, u b’hekk jipprevjenu jew jimminimizzaw il-ħsara u jippromwovu l-OSH.”</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06037"/>
            <a:ext cx="7753467" cy="1600438"/>
          </a:xfrm>
          <a:prstGeom prst="rect">
            <a:avLst/>
          </a:prstGeom>
          <a:noFill/>
        </p:spPr>
        <p:txBody>
          <a:bodyPr wrap="square" lIns="91440" tIns="45720" rIns="91440" bIns="45720" rtlCol="0" anchor="t">
            <a:spAutoFit/>
          </a:bodyPr>
          <a:lstStyle/>
          <a:p>
            <a:r>
              <a:rPr lang="mt-MT" sz="1400" b="1" dirty="0">
                <a:solidFill>
                  <a:srgbClr val="003399"/>
                </a:solidFill>
              </a:rPr>
              <a:t>Sistemi diġitali </a:t>
            </a:r>
            <a:r>
              <a:rPr lang="mt-MT" sz="1400" b="1" dirty="0" err="1">
                <a:solidFill>
                  <a:srgbClr val="003399"/>
                </a:solidFill>
              </a:rPr>
              <a:t>għall-monitoraġġ</a:t>
            </a:r>
            <a:r>
              <a:rPr lang="mt-MT" sz="1400" b="1" dirty="0">
                <a:solidFill>
                  <a:srgbClr val="003399"/>
                </a:solidFill>
              </a:rPr>
              <a:t> u t-titjib tas-sikurezza u s-saħħa tal-ħaddiema inkluż Tagħmir Protettiv Personali (PPE) intelliġenti - li jistgħu jidentifikaw livelli ta’ gassijiet, </a:t>
            </a:r>
            <a:r>
              <a:rPr lang="mt-MT" sz="1400" b="1" dirty="0" err="1">
                <a:solidFill>
                  <a:srgbClr val="003399"/>
                </a:solidFill>
              </a:rPr>
              <a:t>tossini</a:t>
            </a:r>
            <a:r>
              <a:rPr lang="mt-MT" sz="1400" b="1" dirty="0">
                <a:solidFill>
                  <a:srgbClr val="003399"/>
                </a:solidFill>
              </a:rPr>
              <a:t>, livelli ta’ storbju u temperaturi ta’ riskju għoli, aċċessorji li jintlibsu - li kapaċi </a:t>
            </a:r>
            <a:r>
              <a:rPr lang="mt-MT" sz="1400" b="1" dirty="0" err="1">
                <a:solidFill>
                  <a:srgbClr val="003399"/>
                </a:solidFill>
              </a:rPr>
              <a:t>jinteraġixxu</a:t>
            </a:r>
            <a:r>
              <a:rPr lang="mt-MT" sz="1400" b="1" dirty="0">
                <a:solidFill>
                  <a:srgbClr val="003399"/>
                </a:solidFill>
              </a:rPr>
              <a:t> mal-ħaddiema, b’</a:t>
            </a:r>
            <a:r>
              <a:rPr lang="mt-MT" sz="1400" b="1" dirty="0" err="1">
                <a:solidFill>
                  <a:srgbClr val="003399"/>
                </a:solidFill>
              </a:rPr>
              <a:t>sensuri</a:t>
            </a:r>
            <a:r>
              <a:rPr lang="mt-MT" sz="1400" b="1" dirty="0">
                <a:solidFill>
                  <a:srgbClr val="003399"/>
                </a:solidFill>
              </a:rPr>
              <a:t> li jistgħu jiġu inkorporati f’</a:t>
            </a:r>
            <a:r>
              <a:rPr lang="mt-MT" sz="1400" b="1" dirty="0" err="1">
                <a:solidFill>
                  <a:srgbClr val="003399"/>
                </a:solidFill>
              </a:rPr>
              <a:t>elmi</a:t>
            </a:r>
            <a:r>
              <a:rPr lang="mt-MT" sz="1400" b="1" dirty="0">
                <a:solidFill>
                  <a:srgbClr val="003399"/>
                </a:solidFill>
              </a:rPr>
              <a:t> protettivi jew f’nuċċalijiet ta’ sikurezza, sistemi mobbli jew statiċi li jużaw kameras u </a:t>
            </a:r>
            <a:r>
              <a:rPr lang="mt-MT" sz="1400" b="1" dirty="0" err="1">
                <a:solidFill>
                  <a:srgbClr val="003399"/>
                </a:solidFill>
              </a:rPr>
              <a:t>sensuri</a:t>
            </a:r>
            <a:r>
              <a:rPr lang="mt-MT" sz="1400" b="1" dirty="0">
                <a:solidFill>
                  <a:srgbClr val="003399"/>
                </a:solidFill>
              </a:rPr>
              <a:t> - eż. </a:t>
            </a:r>
            <a:r>
              <a:rPr lang="mt-MT" sz="1400" b="1" dirty="0" err="1">
                <a:solidFill>
                  <a:srgbClr val="003399"/>
                </a:solidFill>
              </a:rPr>
              <a:t>droni</a:t>
            </a:r>
            <a:r>
              <a:rPr lang="mt-MT" sz="1400" b="1" dirty="0">
                <a:solidFill>
                  <a:srgbClr val="003399"/>
                </a:solidFill>
              </a:rPr>
              <a:t> li b’mod effettiv jilħqu u </a:t>
            </a:r>
            <a:r>
              <a:rPr lang="mt-MT" sz="1400" b="1" dirty="0" err="1">
                <a:solidFill>
                  <a:srgbClr val="003399"/>
                </a:solidFill>
              </a:rPr>
              <a:t>jimmonitorjaw</a:t>
            </a:r>
            <a:r>
              <a:rPr lang="mt-MT" sz="1400" b="1" dirty="0">
                <a:solidFill>
                  <a:srgbClr val="003399"/>
                </a:solidFill>
              </a:rPr>
              <a:t> żoni perikolużi ta’ siti tax-xogħol biex jevitaw li jpoġġu f’periklu lill-bnedmin fl-industriji tal-kostruzzjoni u tal-minjieri.</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83238"/>
            <a:ext cx="1800200" cy="369332"/>
          </a:xfrm>
          <a:prstGeom prst="rect">
            <a:avLst/>
          </a:prstGeom>
          <a:noFill/>
        </p:spPr>
        <p:txBody>
          <a:bodyPr wrap="square" rtlCol="0">
            <a:spAutoFit/>
          </a:bodyPr>
          <a:lstStyle/>
          <a:p>
            <a:pPr lvl="0"/>
            <a:r>
              <a:rPr lang="mt-MT" b="1" u="sng" dirty="0">
                <a:solidFill>
                  <a:srgbClr val="ACC700"/>
                </a:solidFill>
              </a:rPr>
              <a:t>DEFINIZZJONI</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solidFill>
                  <a:srgbClr val="003399"/>
                </a:solidFill>
              </a:rPr>
              <a:t>Oqsma ta’ prijorità - Sistemi diġitali intelliġenti</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mt-MT" b="1">
                <a:solidFill>
                  <a:srgbClr val="ACC700"/>
                </a:solidFill>
              </a:rPr>
              <a:t>OPPORTUNITAJIET </a:t>
            </a:r>
          </a:p>
          <a:p>
            <a:pPr marL="285750" lvl="0" indent="-285750">
              <a:buFont typeface="Arial" panose="020B0604020202020204" pitchFamily="34" charset="0"/>
              <a:buChar char="•"/>
            </a:pPr>
            <a:r>
              <a:rPr lang="mt-MT" sz="1600" b="1">
                <a:solidFill>
                  <a:srgbClr val="003399"/>
                </a:solidFill>
              </a:rPr>
              <a:t>Prevenzjoni u minimizzazzjoni tal-ħsara għall-ħaddiema</a:t>
            </a:r>
          </a:p>
          <a:p>
            <a:pPr marL="285750" lvl="0" indent="-285750">
              <a:buFont typeface="Arial" panose="020B0604020202020204" pitchFamily="34" charset="0"/>
              <a:buChar char="•"/>
            </a:pPr>
            <a:r>
              <a:rPr lang="mt-MT" sz="1600" b="1">
                <a:solidFill>
                  <a:srgbClr val="003399"/>
                </a:solidFill>
              </a:rPr>
              <a:t>Konformità mtejba tal-OSH</a:t>
            </a:r>
          </a:p>
          <a:p>
            <a:pPr marL="285750" indent="-285750">
              <a:buFont typeface="Arial" panose="020B0604020202020204" pitchFamily="34" charset="0"/>
              <a:buChar char="•"/>
            </a:pPr>
            <a:r>
              <a:rPr lang="mt-MT" sz="1600" b="1">
                <a:solidFill>
                  <a:srgbClr val="003399"/>
                </a:solidFill>
              </a:rPr>
              <a:t>Teħid ta’ deċiżjonijiet infurmat</a:t>
            </a:r>
          </a:p>
          <a:p>
            <a:pPr marL="285750" lvl="0" indent="-285750">
              <a:buFont typeface="Arial" panose="020B0604020202020204" pitchFamily="34" charset="0"/>
              <a:buChar char="•"/>
            </a:pPr>
            <a:r>
              <a:rPr lang="mt-MT" sz="1600" b="1">
                <a:solidFill>
                  <a:srgbClr val="003399"/>
                </a:solidFill>
              </a:rPr>
              <a:t>Infurzar effettiv</a:t>
            </a:r>
          </a:p>
          <a:p>
            <a:pPr marL="285750" lvl="0" indent="-285750">
              <a:buFont typeface="Arial" panose="020B0604020202020204" pitchFamily="34" charset="0"/>
              <a:buChar char="•"/>
            </a:pPr>
            <a:r>
              <a:rPr lang="mt-MT" sz="1600" b="1">
                <a:solidFill>
                  <a:srgbClr val="003399"/>
                </a:solidFill>
              </a:rPr>
              <a:t>Aktar opportunitajiet ta’ taħriġ f’ambjent virtwali.</a:t>
            </a:r>
          </a:p>
          <a:p>
            <a:pPr lvl="0"/>
            <a:endParaRPr lang="en-US" sz="2000" b="1" dirty="0">
              <a:solidFill>
                <a:srgbClr val="003399"/>
              </a:solidFill>
            </a:endParaRPr>
          </a:p>
          <a:p>
            <a:pPr lvl="0" defTabSz="342900">
              <a:spcBef>
                <a:spcPts val="450"/>
              </a:spcBef>
              <a:buClr>
                <a:srgbClr val="003399"/>
              </a:buClr>
            </a:pPr>
            <a:r>
              <a:rPr lang="mt-MT" b="1">
                <a:solidFill>
                  <a:srgbClr val="ACC700"/>
                </a:solidFill>
              </a:rPr>
              <a:t>RISKJI U SFIDI</a:t>
            </a:r>
          </a:p>
          <a:p>
            <a:pPr marL="285750" lvl="0" indent="-285750">
              <a:buFont typeface="Arial" panose="020B0604020202020204" pitchFamily="34" charset="0"/>
              <a:buChar char="•"/>
            </a:pPr>
            <a:r>
              <a:rPr lang="mt-MT" sz="1600" b="1">
                <a:solidFill>
                  <a:srgbClr val="003399"/>
                </a:solidFill>
              </a:rPr>
              <a:t>Ineżattezzi jew miżinterpretazzjoni tad-</a:t>
            </a:r>
            <a:r>
              <a:rPr lang="mt-MT" sz="1600" b="1" i="1">
                <a:solidFill>
                  <a:srgbClr val="003399"/>
                </a:solidFill>
              </a:rPr>
              <a:t>data</a:t>
            </a:r>
          </a:p>
          <a:p>
            <a:pPr marL="285750" lvl="0" indent="-285750">
              <a:buFont typeface="Arial" panose="020B0604020202020204" pitchFamily="34" charset="0"/>
              <a:buChar char="•"/>
            </a:pPr>
            <a:r>
              <a:rPr lang="mt-MT" sz="1600" b="1">
                <a:solidFill>
                  <a:srgbClr val="003399"/>
                </a:solidFill>
              </a:rPr>
              <a:t>Dipendenza żejda fuq it-teknoloġija</a:t>
            </a:r>
          </a:p>
          <a:p>
            <a:pPr marL="285750" lvl="0" indent="-285750">
              <a:buFont typeface="Arial" panose="020B0604020202020204" pitchFamily="34" charset="0"/>
              <a:buChar char="•"/>
            </a:pPr>
            <a:r>
              <a:rPr lang="mt-MT" sz="1600" b="1">
                <a:solidFill>
                  <a:srgbClr val="003399"/>
                </a:solidFill>
              </a:rPr>
              <a:t>Telf ta’ kontroll fuq kompiti tax-xogħol</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mt-MT" sz="2400">
                <a:solidFill>
                  <a:schemeClr val="accent1"/>
                </a:solidFill>
              </a:rPr>
              <a:t>Prevenzjoni tar-riskju</a:t>
            </a:r>
          </a:p>
        </p:txBody>
      </p:sp>
      <p:sp>
        <p:nvSpPr>
          <p:cNvPr id="2" name="TextBox 1"/>
          <p:cNvSpPr txBox="1"/>
          <p:nvPr/>
        </p:nvSpPr>
        <p:spPr>
          <a:xfrm>
            <a:off x="467543" y="821982"/>
            <a:ext cx="7776345" cy="2554545"/>
          </a:xfrm>
          <a:prstGeom prst="rect">
            <a:avLst/>
          </a:prstGeom>
          <a:noFill/>
        </p:spPr>
        <p:txBody>
          <a:bodyPr wrap="square" rtlCol="0">
            <a:spAutoFit/>
          </a:bodyPr>
          <a:lstStyle/>
          <a:p>
            <a:pPr marL="285750" lvl="0" indent="-285750">
              <a:buFont typeface="Arial" panose="020B0604020202020204" pitchFamily="34" charset="0"/>
              <a:buChar char="•"/>
            </a:pPr>
            <a:r>
              <a:rPr lang="mt-MT" sz="1600" b="1" dirty="0" err="1">
                <a:solidFill>
                  <a:schemeClr val="accent1"/>
                </a:solidFill>
              </a:rPr>
              <a:t>Approċċ</a:t>
            </a:r>
            <a:r>
              <a:rPr lang="mt-MT" sz="1600" b="1" dirty="0">
                <a:solidFill>
                  <a:schemeClr val="accent1"/>
                </a:solidFill>
              </a:rPr>
              <a:t> iċċentrat fuq il-bniedem </a:t>
            </a:r>
          </a:p>
          <a:p>
            <a:pPr lvl="0"/>
            <a:endParaRPr lang="el-GR" sz="1600" b="1" dirty="0">
              <a:solidFill>
                <a:schemeClr val="accent1"/>
              </a:solidFill>
            </a:endParaRPr>
          </a:p>
          <a:p>
            <a:pPr marL="285750" lvl="0" indent="-285750">
              <a:buFont typeface="Arial" panose="020B0604020202020204" pitchFamily="34" charset="0"/>
              <a:buChar char="•"/>
            </a:pPr>
            <a:r>
              <a:rPr lang="mt-MT" sz="1600" b="1" dirty="0">
                <a:solidFill>
                  <a:schemeClr val="accent1"/>
                </a:solidFill>
              </a:rPr>
              <a:t>Aċċess ugwali għall-informazzjoni tal-partijiet ikkonċernati kollha</a:t>
            </a:r>
          </a:p>
          <a:p>
            <a:pPr lvl="0"/>
            <a:endParaRPr lang="el-GR" sz="1600" b="1" dirty="0">
              <a:solidFill>
                <a:schemeClr val="accent1"/>
              </a:solidFill>
            </a:endParaRPr>
          </a:p>
          <a:p>
            <a:pPr marL="285750" lvl="0" indent="-285750">
              <a:buFont typeface="Arial" panose="020B0604020202020204" pitchFamily="34" charset="0"/>
              <a:buChar char="•"/>
            </a:pPr>
            <a:r>
              <a:rPr lang="mt-MT" sz="1600" b="1" dirty="0">
                <a:solidFill>
                  <a:schemeClr val="accent1"/>
                </a:solidFill>
              </a:rPr>
              <a:t>Konsultazzjoni/parteċipazzjoni tal-ħaddiema fl-iżvilupp, l-implimentazzjoni u l-użu ta’ teknoloġiji u sistemi diġitali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mt-MT" sz="1600" b="1" dirty="0">
                <a:solidFill>
                  <a:schemeClr val="accent1"/>
                </a:solidFill>
              </a:rPr>
              <a:t>Trasparenza dwar il-mod kif topera għodda diġitali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mt-MT" sz="1600" b="1" dirty="0" err="1">
                <a:solidFill>
                  <a:schemeClr val="accent1"/>
                </a:solidFill>
              </a:rPr>
              <a:t>Approċċ</a:t>
            </a:r>
            <a:r>
              <a:rPr lang="mt-MT" sz="1600" b="1" dirty="0">
                <a:solidFill>
                  <a:schemeClr val="accent1"/>
                </a:solidFill>
              </a:rPr>
              <a:t> olistiku għall-evalwazzjoni tat-teknoloġiji u s-sistemi diġitali</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49579"/>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mt-MT" sz="2400"/>
              <a:t>L-EU-OSHA u s-sħab tal-kampanja</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8008407" cy="3069360"/>
            <a:chOff x="523157" y="1121555"/>
            <a:chExt cx="8008407"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mt-MT" sz="1100" b="1">
                  <a:solidFill>
                    <a:schemeClr val="tx2"/>
                  </a:solidFill>
                  <a:hlinkClick r:id="rId4"/>
                </a:rPr>
                <a:t>SĦAB UFFIĊJALI TAL-KAMPANJA</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396024"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mt-MT" sz="1100" b="1" dirty="0">
                  <a:solidFill>
                    <a:schemeClr val="tx2"/>
                  </a:solidFill>
                  <a:hlinkClick r:id="rId5"/>
                </a:rPr>
                <a:t>IMSIEĦBA SOĊJALI EWROPEJ</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mt-MT" sz="1100" b="1" dirty="0">
                  <a:solidFill>
                    <a:srgbClr val="003399"/>
                  </a:solidFill>
                  <a:hlinkClick r:id="rId6">
                    <a:extLst>
                      <a:ext uri="{A12FA001-AC4F-418D-AE19-62706E023703}">
                        <ahyp:hlinkClr xmlns:ahyp="http://schemas.microsoft.com/office/drawing/2018/hyperlinkcolor" val="tx"/>
                      </a:ext>
                    </a:extLst>
                  </a:hlinkClick>
                </a:rPr>
                <a:t>NETWORK ENTERPRISE EUROPE</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mt-MT" sz="1100" b="1">
                  <a:solidFill>
                    <a:schemeClr val="tx2"/>
                  </a:solidFill>
                  <a:hlinkClick r:id="rId7"/>
                </a:rPr>
                <a:t>SĦAB TAL-MEDIA</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348786" y="3033229"/>
              <a:ext cx="2182778"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mt-MT" sz="1100" b="1" dirty="0">
                  <a:solidFill>
                    <a:schemeClr val="tx2"/>
                  </a:solidFill>
                  <a:hlinkClick r:id="rId8"/>
                </a:rPr>
                <a:t>ISTITUZZJONIJIET TAL-UE</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3233096" cy="340270"/>
            </a:xfrm>
            <a:prstGeom prst="roundRect">
              <a:avLst>
                <a:gd name="adj" fmla="val 50000"/>
              </a:avLst>
            </a:prstGeom>
            <a:solidFill>
              <a:srgbClr val="E64715">
                <a:alpha val="40000"/>
              </a:srgbClr>
            </a:solidFill>
          </p:spPr>
          <p:txBody>
            <a:bodyPr wrap="square" lIns="108000" tIns="36000" rIns="108000" bIns="36000" rtlCol="0" anchor="ctr" anchorCtr="0">
              <a:spAutoFit/>
            </a:bodyPr>
            <a:lstStyle/>
            <a:p>
              <a:pPr algn="ctr"/>
              <a:r>
                <a:rPr lang="mt-MT" sz="1100" b="1" dirty="0">
                  <a:solidFill>
                    <a:schemeClr val="tx2"/>
                  </a:solidFill>
                  <a:latin typeface="+mj-lt"/>
                  <a:ea typeface="+mj-ea"/>
                  <a:hlinkClick r:id="rId9"/>
                </a:rPr>
                <a:t>PUNTI FOKALI NAZZJONALI TAL-EU-OSHA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4" y="1968900"/>
              <a:ext cx="1726312"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lgn="ctr"/>
              <a:r>
                <a:rPr lang="mt-MT" sz="1100" b="1" dirty="0">
                  <a:solidFill>
                    <a:schemeClr val="tx2"/>
                  </a:solidFill>
                  <a:hlinkClick r:id="rId10"/>
                </a:rPr>
                <a:t>L-AĠENZIJI TAL-UE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706780" y="1968900"/>
              <a:ext cx="5929539"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276114" y="4020780"/>
              <a:ext cx="1360205"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38830"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529362"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569936" y="1291690"/>
              <a:ext cx="2790306"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706780" y="2309170"/>
              <a:ext cx="2952786"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456690"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558254" y="1461825"/>
              <a:ext cx="881921"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636689"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569936" y="2139035"/>
              <a:ext cx="3778850"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786377"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276114" y="3203364"/>
              <a:ext cx="72672"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276114" y="1461825"/>
              <a:ext cx="282140"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1080199"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348786" y="3203364"/>
              <a:ext cx="2077084"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A black background with blue text&#10;&#10;Description automatically generated">
            <a:extLst>
              <a:ext uri="{FF2B5EF4-FFF2-40B4-BE49-F238E27FC236}">
                <a16:creationId xmlns:a16="http://schemas.microsoft.com/office/drawing/2014/main" id="{B0F58757-DA8F-4917-B0E4-9A8C794799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4176" y="2375931"/>
            <a:ext cx="2906751" cy="743261"/>
          </a:xfrm>
          <a:prstGeom prst="rect">
            <a:avLst/>
          </a:prstGeom>
        </p:spPr>
      </p:pic>
      <p:sp>
        <p:nvSpPr>
          <p:cNvPr id="38" name="CasellaDiTesto 16">
            <a:extLst>
              <a:ext uri="{FF2B5EF4-FFF2-40B4-BE49-F238E27FC236}">
                <a16:creationId xmlns:a16="http://schemas.microsoft.com/office/drawing/2014/main" id="{20D5F193-CEA6-4976-96C0-DB4D07F496B2}"/>
              </a:ext>
            </a:extLst>
          </p:cNvPr>
          <p:cNvSpPr txBox="1"/>
          <p:nvPr/>
        </p:nvSpPr>
        <p:spPr>
          <a:xfrm>
            <a:off x="6082673" y="2121899"/>
            <a:ext cx="211587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2"/>
              </a:rPr>
              <a:t>L-AMBAXXATURI OSHVET</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mt-MT" sz="2400"/>
              <a:t>Riżorsi tal-kampanja</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3"/>
              </a:rPr>
              <a:t>Pubblikazzjonijiet</a:t>
            </a:r>
          </a:p>
        </p:txBody>
      </p:sp>
      <p:sp>
        <p:nvSpPr>
          <p:cNvPr id="57" name="TextBox 3">
            <a:extLst>
              <a:ext uri="{FF2B5EF4-FFF2-40B4-BE49-F238E27FC236}">
                <a16:creationId xmlns:a16="http://schemas.microsoft.com/office/drawing/2014/main" id="{98F7926A-C38F-3B49-82B8-FF6177DDCDBE}"/>
              </a:ext>
            </a:extLst>
          </p:cNvPr>
          <p:cNvSpPr txBox="1"/>
          <p:nvPr/>
        </p:nvSpPr>
        <p:spPr>
          <a:xfrm>
            <a:off x="2086770" y="2368137"/>
            <a:ext cx="1440000" cy="369332"/>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4"/>
              </a:rPr>
              <a:t>Materjali tal-kampanja</a:t>
            </a:r>
          </a:p>
        </p:txBody>
      </p:sp>
      <p:sp>
        <p:nvSpPr>
          <p:cNvPr id="60" name="TextBox 3">
            <a:extLst>
              <a:ext uri="{FF2B5EF4-FFF2-40B4-BE49-F238E27FC236}">
                <a16:creationId xmlns:a16="http://schemas.microsoft.com/office/drawing/2014/main" id="{690F9809-BB40-C341-ACC1-FEAA13662006}"/>
              </a:ext>
            </a:extLst>
          </p:cNvPr>
          <p:cNvSpPr txBox="1"/>
          <p:nvPr/>
        </p:nvSpPr>
        <p:spPr>
          <a:xfrm>
            <a:off x="3820964" y="2361740"/>
            <a:ext cx="1359160" cy="369332"/>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5"/>
              </a:rPr>
              <a:t>Sett ta’ għodod tal-kampanja</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6"/>
              </a:rPr>
              <a:t>Films ta’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40732" y="2454073"/>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7"/>
              </a:rPr>
              <a:t>Kit tal-media soċjali</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7"/>
              </a:rPr>
              <a:t>Studji tal-każijiet</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73503" y="4163785"/>
            <a:ext cx="1667796" cy="369332"/>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7"/>
              </a:rPr>
              <a:t>Leġiżlazzjoni u regolamenti</a:t>
            </a:r>
          </a:p>
        </p:txBody>
      </p:sp>
      <p:sp>
        <p:nvSpPr>
          <p:cNvPr id="76" name="Rettangolo con angoli arrotondati 75">
            <a:hlinkClick r:id="rId10"/>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1"/>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3"/>
            <a:stretch>
              <a:fillRect/>
            </a:stretch>
          </a:blipFill>
          <a:ln w="38100">
            <a:solidFill>
              <a:srgbClr val="ACC700"/>
            </a:solidFill>
          </a:ln>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5"/>
            <a:stretch>
              <a:fillRect/>
            </a:stretch>
          </a:blipFill>
          <a:ln w="38100">
            <a:solidFill>
              <a:srgbClr val="ACC700"/>
            </a:solidFill>
          </a:ln>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3"/>
            <a:stretch>
              <a:fillRect/>
            </a:stretch>
          </a:blipFill>
          <a:ln w="38100">
            <a:solidFill>
              <a:srgbClr val="ACC700"/>
            </a:solidFill>
          </a:ln>
        </p:spPr>
      </p:pic>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5"/>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20913" y="4175665"/>
            <a:ext cx="1667796" cy="184666"/>
          </a:xfrm>
          <a:prstGeom prst="rect">
            <a:avLst/>
          </a:prstGeom>
          <a:noFill/>
        </p:spPr>
        <p:txBody>
          <a:bodyPr wrap="square" lIns="0" tIns="0" rIns="0" bIns="0" rtlCol="0" anchor="ctr" anchorCtr="0">
            <a:spAutoFit/>
          </a:bodyPr>
          <a:lstStyle/>
          <a:p>
            <a:pPr algn="ctr"/>
            <a:r>
              <a:rPr lang="mt-MT" sz="1200" b="1" dirty="0" err="1">
                <a:solidFill>
                  <a:schemeClr val="accent1"/>
                </a:solidFill>
                <a:cs typeface="Trebuchet MS"/>
                <a:hlinkClick r:id="rId7"/>
              </a:rPr>
              <a:t>Infografika</a:t>
            </a:r>
            <a:endParaRPr lang="mt-MT" sz="1200" b="1" dirty="0">
              <a:solidFill>
                <a:schemeClr val="accent1"/>
              </a:solidFill>
              <a:cs typeface="Trebuchet MS"/>
              <a:hlinkClick r:id="rId7"/>
            </a:endParaRPr>
          </a:p>
        </p:txBody>
      </p:sp>
      <p:pic>
        <p:nvPicPr>
          <p:cNvPr id="6" name="Picture 5"/>
          <p:cNvPicPr>
            <a:picLocks/>
          </p:cNvPicPr>
          <p:nvPr/>
        </p:nvPicPr>
        <p:blipFill>
          <a:blip r:embed="rId18"/>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C483BF66-4F68-4B63-B78A-E89FFF859D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0"/>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19A04967-2163-4FF4-BFE7-E565C5508A8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0"/>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mt-MT" sz="2400"/>
              <a:t>Kif tinvolvi ruħek</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3"/>
              </a:rPr>
              <a:t>Il-Ġimgħa Ewropea</a:t>
            </a:r>
          </a:p>
        </p:txBody>
      </p:sp>
      <p:sp>
        <p:nvSpPr>
          <p:cNvPr id="25" name="TextBox 3">
            <a:extLst>
              <a:ext uri="{FF2B5EF4-FFF2-40B4-BE49-F238E27FC236}">
                <a16:creationId xmlns:a16="http://schemas.microsoft.com/office/drawing/2014/main" id="{9E26C0B7-D8D4-1A45-8EF6-5E10DFF345A8}"/>
              </a:ext>
            </a:extLst>
          </p:cNvPr>
          <p:cNvSpPr txBox="1"/>
          <p:nvPr/>
        </p:nvSpPr>
        <p:spPr>
          <a:xfrm>
            <a:off x="2679135" y="2132319"/>
            <a:ext cx="1440000" cy="369332"/>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4"/>
              </a:rPr>
              <a:t>Sħubija tal-kampanja</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38129" y="2224652"/>
            <a:ext cx="1667796" cy="184666"/>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5"/>
              </a:rPr>
              <a:t>Premjijiet għall-Prattika Tajba</a:t>
            </a:r>
          </a:p>
        </p:txBody>
      </p:sp>
      <p:sp>
        <p:nvSpPr>
          <p:cNvPr id="29" name="TextBox 3">
            <a:extLst>
              <a:ext uri="{FF2B5EF4-FFF2-40B4-BE49-F238E27FC236}">
                <a16:creationId xmlns:a16="http://schemas.microsoft.com/office/drawing/2014/main" id="{C45F702A-F941-2242-B4CC-5E135CA46652}"/>
              </a:ext>
            </a:extLst>
          </p:cNvPr>
          <p:cNvSpPr txBox="1"/>
          <p:nvPr/>
        </p:nvSpPr>
        <p:spPr>
          <a:xfrm>
            <a:off x="6645548" y="2132319"/>
            <a:ext cx="1314873" cy="369332"/>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6"/>
              </a:rPr>
              <a:t>Sett ta’ għodod tal-kampanja</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1275" y="3978455"/>
            <a:ext cx="1667796" cy="184666"/>
          </a:xfrm>
          <a:prstGeom prst="rect">
            <a:avLst/>
          </a:prstGeom>
          <a:noFill/>
        </p:spPr>
        <p:txBody>
          <a:bodyPr wrap="square" lIns="0" tIns="0" rIns="0" bIns="0" rtlCol="0" anchor="ctr" anchorCtr="0">
            <a:spAutoFit/>
          </a:bodyPr>
          <a:lstStyle/>
          <a:p>
            <a:pPr algn="ctr"/>
            <a:r>
              <a:rPr lang="mt-MT" sz="1200" b="1">
                <a:solidFill>
                  <a:schemeClr val="accent1"/>
                </a:solidFill>
                <a:cs typeface="Trebuchet MS"/>
                <a:hlinkClick r:id="rId7"/>
              </a:rPr>
              <a:t>Materjali tal-kampanja</a:t>
            </a:r>
          </a:p>
        </p:txBody>
      </p:sp>
      <p:sp>
        <p:nvSpPr>
          <p:cNvPr id="33" name="TextBox 3">
            <a:extLst>
              <a:ext uri="{FF2B5EF4-FFF2-40B4-BE49-F238E27FC236}">
                <a16:creationId xmlns:a16="http://schemas.microsoft.com/office/drawing/2014/main" id="{A218E24A-669C-8443-A2D1-EE4317507E6F}"/>
              </a:ext>
            </a:extLst>
          </p:cNvPr>
          <p:cNvSpPr txBox="1"/>
          <p:nvPr/>
        </p:nvSpPr>
        <p:spPr>
          <a:xfrm>
            <a:off x="4538129" y="3978455"/>
            <a:ext cx="1667796" cy="184666"/>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8"/>
              </a:rPr>
              <a:t>Avvenimenti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80599" y="3882110"/>
            <a:ext cx="1667796" cy="369332"/>
          </a:xfrm>
          <a:prstGeom prst="rect">
            <a:avLst/>
          </a:prstGeom>
          <a:noFill/>
        </p:spPr>
        <p:txBody>
          <a:bodyPr wrap="square" lIns="0" tIns="0" rIns="0" bIns="0" rtlCol="0" anchor="ctr" anchorCtr="0">
            <a:spAutoFit/>
          </a:bodyPr>
          <a:lstStyle/>
          <a:p>
            <a:pPr algn="ctr"/>
            <a:r>
              <a:rPr lang="mt-MT" sz="1200" b="1" dirty="0">
                <a:solidFill>
                  <a:schemeClr val="accent1"/>
                </a:solidFill>
                <a:cs typeface="Trebuchet MS"/>
                <a:hlinkClick r:id="rId9"/>
              </a:rPr>
              <a:t>Ċertifikat ta’ parteċipazzjoni</a:t>
            </a:r>
          </a:p>
        </p:txBody>
      </p:sp>
      <p:sp>
        <p:nvSpPr>
          <p:cNvPr id="4" name="TextBox 3"/>
          <p:cNvSpPr txBox="1"/>
          <p:nvPr/>
        </p:nvSpPr>
        <p:spPr>
          <a:xfrm>
            <a:off x="2601048" y="3928277"/>
            <a:ext cx="1667795" cy="276999"/>
          </a:xfrm>
          <a:prstGeom prst="rect">
            <a:avLst/>
          </a:prstGeom>
          <a:noFill/>
        </p:spPr>
        <p:txBody>
          <a:bodyPr wrap="square" rtlCol="0">
            <a:spAutoFit/>
          </a:bodyPr>
          <a:lstStyle/>
          <a:p>
            <a:r>
              <a:rPr lang="mt-MT" sz="1200" b="1" u="sng" dirty="0" err="1">
                <a:solidFill>
                  <a:schemeClr val="accent1"/>
                </a:solidFill>
                <a:hlinkClick r:id="rId10"/>
              </a:rPr>
              <a:t>Kit</a:t>
            </a:r>
            <a:r>
              <a:rPr lang="mt-MT" sz="1200" b="1" u="sng" dirty="0">
                <a:solidFill>
                  <a:schemeClr val="accent1"/>
                </a:solidFill>
                <a:hlinkClick r:id="rId10"/>
              </a:rPr>
              <a:t> tal-</a:t>
            </a:r>
            <a:r>
              <a:rPr lang="mt-MT" sz="1200" b="1" u="sng" dirty="0" err="1">
                <a:solidFill>
                  <a:schemeClr val="accent1"/>
                </a:solidFill>
                <a:hlinkClick r:id="rId10"/>
              </a:rPr>
              <a:t>media</a:t>
            </a:r>
            <a:r>
              <a:rPr lang="mt-MT" sz="1200" b="1" u="sng" dirty="0">
                <a:solidFill>
                  <a:schemeClr val="accent1"/>
                </a:solidFill>
                <a:hlinkClick r:id="rId10"/>
              </a:rPr>
              <a:t> soċjali</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918"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94497"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EFA81171-818A-4487-AAFA-11C962932743}"/>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1891C7F8-215F-47FF-97C0-B32D7419631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A280C2E1-D3D5-4A3B-803F-E1EAD4A6212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mt-MT" sz="2400">
                <a:solidFill>
                  <a:schemeClr val="accent1"/>
                </a:solidFill>
              </a:rPr>
              <a:t>Ingħaqad magħna lil hinn mill-bits u l-bytes!</a:t>
            </a:r>
          </a:p>
        </p:txBody>
      </p:sp>
      <p:sp>
        <p:nvSpPr>
          <p:cNvPr id="3" name="Content Placeholder 2"/>
          <p:cNvSpPr>
            <a:spLocks noGrp="1"/>
          </p:cNvSpPr>
          <p:nvPr>
            <p:ph sz="half" idx="1"/>
          </p:nvPr>
        </p:nvSpPr>
        <p:spPr>
          <a:xfrm>
            <a:off x="419521" y="919758"/>
            <a:ext cx="8297189" cy="2952090"/>
          </a:xfrm>
        </p:spPr>
        <p:txBody>
          <a:bodyPr wrap="square">
            <a:spAutoFit/>
          </a:bodyPr>
          <a:lstStyle/>
          <a:p>
            <a:pPr>
              <a:buSzPct val="120000"/>
              <a:buBlip>
                <a:blip r:embed="rId3"/>
              </a:buBlip>
            </a:pPr>
            <a:r>
              <a:rPr lang="mt-MT" sz="1500" dirty="0">
                <a:solidFill>
                  <a:schemeClr val="accent1"/>
                </a:solidFill>
              </a:rPr>
              <a:t>Sir af aktar fuq is-sit web tal-kampanja:</a:t>
            </a:r>
          </a:p>
          <a:p>
            <a:pPr marL="189000" lvl="1" indent="0">
              <a:buSzPct val="120000"/>
              <a:buNone/>
            </a:pPr>
            <a:r>
              <a:rPr lang="mt-MT" sz="1500" b="1" dirty="0">
                <a:solidFill>
                  <a:schemeClr val="accent1"/>
                </a:solidFill>
                <a:hlinkClick r:id="rId4"/>
              </a:rPr>
              <a:t>www.healthy-workplaces.eu</a:t>
            </a:r>
            <a:endParaRPr lang="mt-MT" sz="1500" b="1" dirty="0">
              <a:solidFill>
                <a:schemeClr val="accent1"/>
              </a:solidFill>
              <a:hlinkClick r:id="rId5"/>
            </a:endParaRPr>
          </a:p>
          <a:p>
            <a:pPr lvl="1">
              <a:buSzPct val="120000"/>
              <a:buBlip>
                <a:blip r:embed="rId3"/>
              </a:buBlip>
            </a:pPr>
            <a:endParaRPr lang="en-US" sz="1500" dirty="0">
              <a:solidFill>
                <a:schemeClr val="accent1"/>
              </a:solidFill>
            </a:endParaRPr>
          </a:p>
          <a:p>
            <a:pPr>
              <a:buSzPct val="120000"/>
              <a:buBlip>
                <a:blip r:embed="rId3"/>
              </a:buBlip>
            </a:pPr>
            <a:r>
              <a:rPr lang="mt-MT" sz="1500" dirty="0" err="1">
                <a:solidFill>
                  <a:schemeClr val="accent1"/>
                </a:solidFill>
              </a:rPr>
              <a:t>Abbona</a:t>
            </a:r>
            <a:r>
              <a:rPr lang="mt-MT" sz="1500" dirty="0">
                <a:solidFill>
                  <a:schemeClr val="accent1"/>
                </a:solidFill>
              </a:rPr>
              <a:t> għall-bullettin tagħna dwar il-kampanja:</a:t>
            </a:r>
          </a:p>
          <a:p>
            <a:pPr marL="189000" lvl="1" indent="0">
              <a:buSzPct val="120000"/>
              <a:buNone/>
            </a:pPr>
            <a:r>
              <a:rPr lang="mt-MT" sz="1500" b="1" u="sng" dirty="0">
                <a:solidFill>
                  <a:schemeClr val="accent1"/>
                </a:solidFill>
                <a:hlinkClick r:id="rId6"/>
              </a:rPr>
              <a:t>https://healthy-workplaces.osha.europa.eu/</a:t>
            </a:r>
            <a:r>
              <a:rPr lang="es-ES" sz="1500" b="1" u="sng" dirty="0" err="1">
                <a:solidFill>
                  <a:schemeClr val="accent1"/>
                </a:solidFill>
                <a:hlinkClick r:id="rId6"/>
              </a:rPr>
              <a:t>mt</a:t>
            </a:r>
            <a:r>
              <a:rPr lang="mt-MT" sz="1500" b="1" u="sng" dirty="0">
                <a:solidFill>
                  <a:schemeClr val="accent1"/>
                </a:solidFill>
                <a:hlinkClick r:id="rId6"/>
              </a:rPr>
              <a:t>/media-centre/newsletter</a:t>
            </a:r>
            <a:endParaRPr lang="es-ES"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mt-MT" sz="1500" dirty="0">
                <a:solidFill>
                  <a:schemeClr val="accent1"/>
                </a:solidFill>
              </a:rPr>
              <a:t>Żomm ruħek aġġornat(a) dwar l-attivitajiet u l-avvenimenti permezz tal-</a:t>
            </a:r>
            <a:r>
              <a:rPr lang="mt-MT" sz="1500" dirty="0" err="1">
                <a:solidFill>
                  <a:schemeClr val="accent1"/>
                </a:solidFill>
              </a:rPr>
              <a:t>media</a:t>
            </a:r>
            <a:r>
              <a:rPr lang="mt-MT" sz="1500" dirty="0">
                <a:solidFill>
                  <a:schemeClr val="accent1"/>
                </a:solidFill>
              </a:rPr>
              <a:t> soċjali:</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mt-MT" sz="1500" dirty="0">
                <a:solidFill>
                  <a:schemeClr val="accent1"/>
                </a:solidFill>
              </a:rPr>
              <a:t>Sir af dwar avvenimenti f’pajjiżek mill-punt </a:t>
            </a:r>
            <a:r>
              <a:rPr lang="mt-MT" sz="1500" dirty="0" err="1">
                <a:solidFill>
                  <a:schemeClr val="accent1"/>
                </a:solidFill>
              </a:rPr>
              <a:t>fokali</a:t>
            </a:r>
            <a:r>
              <a:rPr lang="mt-MT" sz="1500" dirty="0">
                <a:solidFill>
                  <a:schemeClr val="accent1"/>
                </a:solidFill>
              </a:rPr>
              <a:t> nazzjonali tiegħek:</a:t>
            </a:r>
          </a:p>
          <a:p>
            <a:pPr marL="189000" lvl="1" indent="0">
              <a:buSzPct val="120000"/>
              <a:buNone/>
            </a:pPr>
            <a:r>
              <a:rPr lang="mt-MT" sz="1500" b="1" u="sng" dirty="0">
                <a:solidFill>
                  <a:schemeClr val="accent1"/>
                </a:solidFill>
                <a:hlinkClick r:id="rId7"/>
              </a:rPr>
              <a:t>https://healthy-workplaces.osha.europa.eu/mt/campaign-partners/national-focal-points</a:t>
            </a:r>
            <a:endParaRPr lang="mt-MT"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300955"/>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mt-MT" sz="1200" b="1">
                  <a:solidFill>
                    <a:schemeClr val="accent1"/>
                  </a:solidFill>
                </a:rPr>
                <a:t>2023</a:t>
              </a:r>
            </a:p>
            <a:p>
              <a:pPr algn="ctr"/>
              <a:r>
                <a:rPr lang="mt-MT" b="1">
                  <a:solidFill>
                    <a:schemeClr val="accent1"/>
                  </a:solidFill>
                </a:rPr>
                <a:t>Ottubru</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mt-MT" sz="1400" b="1" dirty="0">
                  <a:solidFill>
                    <a:srgbClr val="ACC700"/>
                  </a:solidFill>
                </a:rPr>
                <a:t>TNEDIJA TAL-KAMPANJA</a:t>
              </a:r>
            </a:p>
          </p:txBody>
        </p:sp>
      </p:grpSp>
      <p:sp>
        <p:nvSpPr>
          <p:cNvPr id="4" name="Rectangle 3"/>
          <p:cNvSpPr/>
          <p:nvPr/>
        </p:nvSpPr>
        <p:spPr>
          <a:xfrm>
            <a:off x="2949434" y="2883063"/>
            <a:ext cx="2183611" cy="307777"/>
          </a:xfrm>
          <a:prstGeom prst="rect">
            <a:avLst/>
          </a:prstGeom>
        </p:spPr>
        <p:txBody>
          <a:bodyPr wrap="none">
            <a:spAutoFit/>
          </a:bodyPr>
          <a:lstStyle/>
          <a:p>
            <a:r>
              <a:rPr lang="mt-MT"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2C7E2388-96FF-4212-907E-88800D1071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0890"/>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BCAFBA02-5EC6-4C2F-9297-6D5483FF39A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08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EC8DFAD3-F3EA-4028-B6B5-AD37C3072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08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4F1FB3D-D260-4262-AF7A-B729F69B9D7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0890"/>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Dwar xiex inhi?</a:t>
            </a:r>
          </a:p>
        </p:txBody>
      </p:sp>
      <p:sp>
        <p:nvSpPr>
          <p:cNvPr id="6" name="TextBox 5"/>
          <p:cNvSpPr txBox="1"/>
          <p:nvPr/>
        </p:nvSpPr>
        <p:spPr>
          <a:xfrm>
            <a:off x="450003" y="818884"/>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mt-MT" sz="1600" b="1" dirty="0">
                <a:solidFill>
                  <a:srgbClr val="003399"/>
                </a:solidFill>
              </a:rPr>
              <a:t>It-teknoloġiji diġitali qed jibdlu b’mod rapidu kif, fejn u meta naħdmu</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mt-MT" sz="1600" b="1" dirty="0">
                <a:solidFill>
                  <a:srgbClr val="003399"/>
                </a:solidFill>
              </a:rPr>
              <a:t>Għall-ħaddiema u l-impjegaturi fis-setturi kollha, it-teknoloġija diġitali toffri opportunitajiet akbar iżda tippreżenta wkoll sfidi u riskji f’termini ta’ sigurtà u saħħa.</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Fatti u ċifri - l-użu tat-teknoloġiji diġitali</a:t>
            </a:r>
          </a:p>
        </p:txBody>
      </p:sp>
      <p:sp>
        <p:nvSpPr>
          <p:cNvPr id="5" name="TextBox 4">
            <a:extLst>
              <a:ext uri="{FF2B5EF4-FFF2-40B4-BE49-F238E27FC236}">
                <a16:creationId xmlns:a16="http://schemas.microsoft.com/office/drawing/2014/main" id="{3C508B51-6793-4B7F-899B-364A2A5D82C4}"/>
              </a:ext>
            </a:extLst>
          </p:cNvPr>
          <p:cNvSpPr txBox="1"/>
          <p:nvPr/>
        </p:nvSpPr>
        <p:spPr>
          <a:xfrm>
            <a:off x="433817" y="816250"/>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mt-MT" sz="1600" b="1" dirty="0">
                <a:solidFill>
                  <a:srgbClr val="ACC700"/>
                </a:solidFill>
              </a:rPr>
              <a:t>EU-OSHA, OSH Pulse 2022</a:t>
            </a:r>
          </a:p>
          <a:p>
            <a:pPr lvl="1"/>
            <a:r>
              <a:rPr lang="mt-MT" sz="1600" b="1" dirty="0">
                <a:solidFill>
                  <a:schemeClr val="accent1"/>
                </a:solidFill>
              </a:rPr>
              <a:t>Il-ħaddiema tal-UE fuq il-post tax-xogħol jużaw...</a:t>
            </a:r>
          </a:p>
          <a:p>
            <a:pPr marL="800100" lvl="1" indent="-342900">
              <a:buFont typeface="Arial" panose="020B0604020202020204" pitchFamily="34" charset="0"/>
              <a:buChar char="•"/>
            </a:pPr>
            <a:r>
              <a:rPr lang="mt-MT" sz="1600" b="1" dirty="0">
                <a:solidFill>
                  <a:schemeClr val="accent1"/>
                </a:solidFill>
              </a:rPr>
              <a:t>Laptops, tablets, smartphones (73 %) </a:t>
            </a:r>
          </a:p>
          <a:p>
            <a:pPr marL="800100" lvl="1" indent="-342900">
              <a:buFont typeface="Arial" panose="020B0604020202020204" pitchFamily="34" charset="0"/>
              <a:buChar char="•"/>
            </a:pPr>
            <a:r>
              <a:rPr lang="mt-MT" sz="1600" b="1" dirty="0">
                <a:solidFill>
                  <a:schemeClr val="accent1"/>
                </a:solidFill>
              </a:rPr>
              <a:t>Apparati li jintlibsu (11 %)</a:t>
            </a:r>
          </a:p>
          <a:p>
            <a:pPr marL="800100" lvl="1" indent="-342900">
              <a:buFont typeface="Arial" panose="020B0604020202020204" pitchFamily="34" charset="0"/>
              <a:buChar char="•"/>
            </a:pPr>
            <a:r>
              <a:rPr lang="mt-MT" sz="1600" b="1" dirty="0">
                <a:solidFill>
                  <a:schemeClr val="accent1"/>
                </a:solidFill>
              </a:rPr>
              <a:t>Magni jew robots li jinkorporaw l-IA (5 %)</a:t>
            </a:r>
          </a:p>
          <a:p>
            <a:pPr marL="800100" lvl="1" indent="-342900">
              <a:buFont typeface="Arial" panose="020B0604020202020204" pitchFamily="34" charset="0"/>
              <a:buChar char="•"/>
            </a:pPr>
            <a:r>
              <a:rPr lang="mt-MT" sz="1600" b="1" dirty="0">
                <a:solidFill>
                  <a:schemeClr val="accent1"/>
                </a:solidFill>
              </a:rPr>
              <a:t>Robots li jinteraġixxu mal-ħaddiem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mt-MT" sz="1600" b="1" dirty="0">
                <a:solidFill>
                  <a:srgbClr val="ACC700"/>
                </a:solidFill>
              </a:rPr>
              <a:t>EU-OSHA, ESENER 2019</a:t>
            </a:r>
          </a:p>
          <a:p>
            <a:pPr marL="800100" lvl="1" indent="-342900">
              <a:buFont typeface="Arial" panose="020B0604020202020204" pitchFamily="34" charset="0"/>
              <a:buChar char="•"/>
            </a:pPr>
            <a:r>
              <a:rPr lang="mt-MT" sz="1600" b="1" dirty="0">
                <a:solidFill>
                  <a:schemeClr val="accent1"/>
                </a:solidFill>
              </a:rPr>
              <a:t>Aktar minn 80 % tal-postijiet tax-xogħol madwar l-Ewropa kollha jużaw kompjuters personali, laptops, tablets, smartphones u apparati mobbli oħra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mt-MT" sz="2400"/>
              <a:t>Fatti u ċifri - l-użu tat-teknoloġiji diġitali</a:t>
            </a:r>
          </a:p>
        </p:txBody>
      </p:sp>
      <p:pic>
        <p:nvPicPr>
          <p:cNvPr id="5" name="Content Placeholder 3"/>
          <p:cNvPicPr>
            <a:picLocks noGrp="1" noChangeAspect="1"/>
          </p:cNvPicPr>
          <p:nvPr>
            <p:ph sz="half" idx="1"/>
          </p:nvPr>
        </p:nvPicPr>
        <p:blipFill rotWithShape="1">
          <a:blip r:embed="rId3"/>
          <a:srcRect l="28026" t="29331" r="6111" b="3055"/>
          <a:stretch/>
        </p:blipFill>
        <p:spPr>
          <a:xfrm>
            <a:off x="3482787" y="1851883"/>
            <a:ext cx="4980033"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2909" y="816459"/>
            <a:ext cx="7653766" cy="869469"/>
          </a:xfrm>
          <a:prstGeom prst="rect">
            <a:avLst/>
          </a:prstGeom>
          <a:noFill/>
        </p:spPr>
        <p:txBody>
          <a:bodyPr wrap="square" rtlCol="0">
            <a:spAutoFit/>
          </a:bodyPr>
          <a:lstStyle/>
          <a:p>
            <a:pPr lvl="0" defTabSz="257175">
              <a:spcBef>
                <a:spcPts val="338"/>
              </a:spcBef>
              <a:buClr>
                <a:srgbClr val="003399"/>
              </a:buClr>
            </a:pPr>
            <a:r>
              <a:rPr lang="mt-MT" sz="1600" b="1" dirty="0">
                <a:solidFill>
                  <a:srgbClr val="ACC700"/>
                </a:solidFill>
              </a:rPr>
              <a:t>EU-OSHA, OSH Pulse 2022</a:t>
            </a:r>
          </a:p>
          <a:p>
            <a:pPr lvl="0" defTabSz="257175">
              <a:spcBef>
                <a:spcPts val="338"/>
              </a:spcBef>
              <a:buClr>
                <a:srgbClr val="003399"/>
              </a:buClr>
            </a:pPr>
            <a:r>
              <a:rPr lang="mt-M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Sa fejn taf int, l-organizzazzjoni fejn taħdem tuża apparati diġitali bħal tablet, smartphone, kompjuter, laptop, app jew sensur biex...?</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3" y="1958418"/>
            <a:ext cx="2069273" cy="369332"/>
          </a:xfrm>
          <a:prstGeom prst="rect">
            <a:avLst/>
          </a:prstGeom>
          <a:noFill/>
        </p:spPr>
        <p:txBody>
          <a:bodyPr wrap="square" rtlCol="0">
            <a:spAutoFit/>
          </a:bodyPr>
          <a:lstStyle/>
          <a:p>
            <a:r>
              <a:rPr lang="mt-MT" sz="900" dirty="0" err="1"/>
              <a:t>Tallokalek</a:t>
            </a:r>
            <a:r>
              <a:rPr lang="mt-MT" sz="900" dirty="0"/>
              <a:t> b’mod awtomatiku </a:t>
            </a:r>
            <a:r>
              <a:rPr lang="mt-MT" sz="900" dirty="0" err="1"/>
              <a:t>kompiti</a:t>
            </a:r>
            <a:r>
              <a:rPr lang="mt-MT" sz="900" dirty="0"/>
              <a:t> jew ħin tax-xogħol jew xiftijiet </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378289"/>
            <a:ext cx="2088232" cy="507831"/>
          </a:xfrm>
          <a:prstGeom prst="rect">
            <a:avLst/>
          </a:prstGeom>
          <a:noFill/>
        </p:spPr>
        <p:txBody>
          <a:bodyPr wrap="square" rtlCol="0">
            <a:spAutoFit/>
          </a:bodyPr>
          <a:lstStyle/>
          <a:p>
            <a:r>
              <a:rPr lang="mt-MT" sz="900" dirty="0"/>
              <a:t>Titlob lil partijiet terzi jagħtu klassifikazzjoni lill-prestazzjoni tiegħek (eż. klijenti)</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2887368"/>
            <a:ext cx="1944216" cy="369332"/>
          </a:xfrm>
          <a:prstGeom prst="rect">
            <a:avLst/>
          </a:prstGeom>
          <a:noFill/>
        </p:spPr>
        <p:txBody>
          <a:bodyPr wrap="square" rtlCol="0">
            <a:spAutoFit/>
          </a:bodyPr>
          <a:lstStyle/>
          <a:p>
            <a:r>
              <a:rPr lang="mt-MT" sz="900" dirty="0"/>
              <a:t>Tissorvelja jew </a:t>
            </a:r>
            <a:r>
              <a:rPr lang="mt-MT" sz="900" dirty="0" err="1"/>
              <a:t>timmonitorja</a:t>
            </a:r>
            <a:r>
              <a:rPr lang="mt-MT" sz="900" dirty="0"/>
              <a:t> x-xogħol u l-imġiba tiegħek personali</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272230"/>
            <a:ext cx="2088232" cy="369332"/>
          </a:xfrm>
          <a:prstGeom prst="rect">
            <a:avLst/>
          </a:prstGeom>
          <a:noFill/>
        </p:spPr>
        <p:txBody>
          <a:bodyPr wrap="square" rtlCol="0">
            <a:spAutoFit/>
          </a:bodyPr>
          <a:lstStyle/>
          <a:p>
            <a:r>
              <a:rPr lang="mt-MT" sz="900" dirty="0" err="1"/>
              <a:t>Timmonitorja</a:t>
            </a:r>
            <a:r>
              <a:rPr lang="mt-MT" sz="900" dirty="0"/>
              <a:t> l-istorbju, is-sustanzi kimiċi, it-trab, il-gassijiet, eċċ. fl-ambjent tax-xogħol tiegħek</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759007"/>
            <a:ext cx="1944216" cy="369332"/>
          </a:xfrm>
          <a:prstGeom prst="rect">
            <a:avLst/>
          </a:prstGeom>
          <a:noFill/>
        </p:spPr>
        <p:txBody>
          <a:bodyPr wrap="square" rtlCol="0">
            <a:spAutoFit/>
          </a:bodyPr>
          <a:lstStyle/>
          <a:p>
            <a:r>
              <a:rPr lang="mt-MT" sz="900" dirty="0" err="1"/>
              <a:t>Timmonitorja</a:t>
            </a:r>
            <a:r>
              <a:rPr lang="mt-MT" sz="900" dirty="0"/>
              <a:t> r-rata tat-taħbit tal-qalb, il-pressjoni tad-demm, il-qagħda, eċċ. tiegħek personali</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738702"/>
            <a:ext cx="432048" cy="230832"/>
          </a:xfrm>
          <a:prstGeom prst="rect">
            <a:avLst/>
          </a:prstGeom>
          <a:solidFill>
            <a:schemeClr val="bg1"/>
          </a:solidFill>
        </p:spPr>
        <p:txBody>
          <a:bodyPr wrap="square" rtlCol="0">
            <a:spAutoFit/>
          </a:bodyPr>
          <a:lstStyle/>
          <a:p>
            <a:r>
              <a:rPr lang="mt-MT" sz="900" b="1">
                <a:solidFill>
                  <a:srgbClr val="003399"/>
                </a:solidFill>
              </a:rPr>
              <a:t>Iva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86207" y="1736467"/>
            <a:ext cx="432048" cy="230832"/>
          </a:xfrm>
          <a:prstGeom prst="rect">
            <a:avLst/>
          </a:prstGeom>
          <a:solidFill>
            <a:schemeClr val="bg1"/>
          </a:solidFill>
        </p:spPr>
        <p:txBody>
          <a:bodyPr wrap="square" rtlCol="0">
            <a:spAutoFit/>
          </a:bodyPr>
          <a:lstStyle/>
          <a:p>
            <a:r>
              <a:rPr lang="mt-MT" sz="900" b="1">
                <a:solidFill>
                  <a:srgbClr val="F6A400"/>
                </a:solidFill>
              </a:rPr>
              <a:t>Le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71796" y="1736467"/>
            <a:ext cx="891024" cy="230832"/>
          </a:xfrm>
          <a:prstGeom prst="rect">
            <a:avLst/>
          </a:prstGeom>
          <a:solidFill>
            <a:schemeClr val="bg1"/>
          </a:solidFill>
        </p:spPr>
        <p:txBody>
          <a:bodyPr wrap="square" rtlCol="0">
            <a:spAutoFit/>
          </a:bodyPr>
          <a:lstStyle/>
          <a:p>
            <a:r>
              <a:rPr lang="mt-MT" sz="900" b="1" dirty="0">
                <a:solidFill>
                  <a:srgbClr val="B1B3B4"/>
                </a:solidFill>
              </a:rPr>
              <a:t>Ma nafx</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361159"/>
            <a:ext cx="3901509" cy="276999"/>
          </a:xfrm>
          <a:prstGeom prst="rect">
            <a:avLst/>
          </a:prstGeom>
          <a:noFill/>
        </p:spPr>
        <p:txBody>
          <a:bodyPr wrap="square">
            <a:spAutoFit/>
          </a:bodyPr>
          <a:lstStyle/>
          <a:p>
            <a:r>
              <a:rPr lang="mt-MT" sz="1200" b="0" i="0" dirty="0">
                <a:solidFill>
                  <a:srgbClr val="ACC700"/>
                </a:solidFill>
                <a:effectLst/>
                <a:latin typeface="Corbel" panose="020B0503020204020204" pitchFamily="34" charset="0"/>
              </a:rPr>
              <a:t>Bażi: dawk kollha li wieġbu, UE27 (n = 25,683)</a:t>
            </a:r>
            <a:r>
              <a:rPr lang="mt-MT"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Fatti u ċifri - l-użu tat-teknoloġiji diġitali</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0826" y="816683"/>
            <a:ext cx="7653766" cy="623248"/>
          </a:xfrm>
          <a:prstGeom prst="rect">
            <a:avLst/>
          </a:prstGeom>
          <a:noFill/>
        </p:spPr>
        <p:txBody>
          <a:bodyPr wrap="square" rtlCol="0">
            <a:spAutoFit/>
          </a:bodyPr>
          <a:lstStyle/>
          <a:p>
            <a:pPr lvl="0" defTabSz="257175">
              <a:spcBef>
                <a:spcPts val="338"/>
              </a:spcBef>
              <a:buClr>
                <a:srgbClr val="003399"/>
              </a:buClr>
            </a:pPr>
            <a:r>
              <a:rPr lang="mt-MT" sz="1600" b="1" dirty="0">
                <a:solidFill>
                  <a:srgbClr val="ACC700"/>
                </a:solidFill>
              </a:rPr>
              <a:t>EU-OSHA, OSH Pulse 2022</a:t>
            </a:r>
          </a:p>
          <a:p>
            <a:pPr lvl="0" defTabSz="257175">
              <a:spcBef>
                <a:spcPts val="338"/>
              </a:spcBef>
              <a:buClr>
                <a:srgbClr val="003399"/>
              </a:buClr>
            </a:pPr>
            <a:r>
              <a:rPr lang="mt-MT"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Taħseb li l-użu tat-teknoloġiji diġitali fuq il-post tax-xogħol tiegħek...?</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mt-MT" sz="900" b="1">
                <a:solidFill>
                  <a:srgbClr val="003399"/>
                </a:solidFill>
              </a:rPr>
              <a:t>Iva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mt-MT" sz="900" b="1">
                <a:solidFill>
                  <a:srgbClr val="F6A400"/>
                </a:solidFill>
              </a:rPr>
              <a:t>Le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mt-MT" sz="900" b="1">
                <a:solidFill>
                  <a:srgbClr val="B1B3B4"/>
                </a:solidFill>
              </a:rPr>
              <a:t>Ma nafx</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mt-MT" sz="900"/>
              <a:t>Jiddetermina l-veloċità jew ir-ritmu ta’ xogħlok</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mt-MT" sz="900"/>
              <a:t>Iwassal biex inti taħdem waħdek</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mt-MT" sz="900"/>
              <a:t>Iżid is-sorveljanza tiegħek fuq ix-xogħol</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mt-MT" sz="900"/>
              <a:t>Iżid l-ammont ta’ xogħol tiegħek</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mt-MT" sz="900"/>
              <a:t>Inaqqas l-awtonomija tiegħek fuq ix-xogħol</a:t>
            </a:r>
          </a:p>
        </p:txBody>
      </p:sp>
      <p:sp>
        <p:nvSpPr>
          <p:cNvPr id="15" name="TextBox 14">
            <a:extLst>
              <a:ext uri="{FF2B5EF4-FFF2-40B4-BE49-F238E27FC236}">
                <a16:creationId xmlns:a16="http://schemas.microsoft.com/office/drawing/2014/main" id="{115E490F-D5DD-407A-8B1A-2EF70735D85C}"/>
              </a:ext>
            </a:extLst>
          </p:cNvPr>
          <p:cNvSpPr txBox="1"/>
          <p:nvPr/>
        </p:nvSpPr>
        <p:spPr>
          <a:xfrm>
            <a:off x="2957018" y="4406220"/>
            <a:ext cx="3057212" cy="276999"/>
          </a:xfrm>
          <a:prstGeom prst="rect">
            <a:avLst/>
          </a:prstGeom>
          <a:noFill/>
        </p:spPr>
        <p:txBody>
          <a:bodyPr wrap="square">
            <a:spAutoFit/>
          </a:bodyPr>
          <a:lstStyle/>
          <a:p>
            <a:r>
              <a:rPr lang="mt-MT" sz="1200" b="0" i="0" dirty="0">
                <a:solidFill>
                  <a:srgbClr val="ACC700"/>
                </a:solidFill>
                <a:effectLst/>
                <a:latin typeface="Corbel" panose="020B0503020204020204" pitchFamily="34" charset="0"/>
              </a:rPr>
              <a:t>Bażi: dawk kollha li wieġbu, UE27 (n = 25,683)</a:t>
            </a:r>
            <a:r>
              <a:rPr lang="mt-MT"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Fatti u ċifri – telexogħol ibbażat fid-dar</a:t>
            </a:r>
          </a:p>
        </p:txBody>
      </p:sp>
      <p:sp>
        <p:nvSpPr>
          <p:cNvPr id="5" name="TextBox 4">
            <a:extLst>
              <a:ext uri="{FF2B5EF4-FFF2-40B4-BE49-F238E27FC236}">
                <a16:creationId xmlns:a16="http://schemas.microsoft.com/office/drawing/2014/main" id="{B8654F7D-FE3F-4E66-ADCC-E6D31662FD2C}"/>
              </a:ext>
            </a:extLst>
          </p:cNvPr>
          <p:cNvSpPr txBox="1"/>
          <p:nvPr/>
        </p:nvSpPr>
        <p:spPr>
          <a:xfrm>
            <a:off x="432909" y="821562"/>
            <a:ext cx="8010336" cy="3331681"/>
          </a:xfrm>
          <a:prstGeom prst="rect">
            <a:avLst/>
          </a:prstGeom>
          <a:noFill/>
        </p:spPr>
        <p:txBody>
          <a:bodyPr wrap="square" rtlCol="0">
            <a:spAutoFit/>
          </a:bodyPr>
          <a:lstStyle/>
          <a:p>
            <a:r>
              <a:rPr lang="mt-MT" sz="1600" b="1" dirty="0">
                <a:solidFill>
                  <a:srgbClr val="ACC700"/>
                </a:solidFill>
              </a:rPr>
              <a:t>EU-OSHA, OSH Pulse 2022</a:t>
            </a:r>
          </a:p>
          <a:p>
            <a:pPr marL="342900" indent="-342900">
              <a:buFont typeface="Arial" panose="020B0604020202020204" pitchFamily="34" charset="0"/>
              <a:buChar char="•"/>
            </a:pPr>
            <a:r>
              <a:rPr lang="mt-MT" sz="1600" b="1" dirty="0">
                <a:solidFill>
                  <a:schemeClr val="accent1"/>
                </a:solidFill>
              </a:rPr>
              <a:t>17 % tal-ħaddiema ħadmu l-aktar mid-dar fl-2022 </a:t>
            </a:r>
          </a:p>
          <a:p>
            <a:pPr marL="342900" indent="-342900">
              <a:buFont typeface="Arial" panose="020B0604020202020204" pitchFamily="34" charset="0"/>
              <a:buChar char="•"/>
            </a:pPr>
            <a:r>
              <a:rPr lang="mt-MT" sz="1600" b="1" dirty="0">
                <a:solidFill>
                  <a:schemeClr val="accent1"/>
                </a:solidFill>
              </a:rPr>
              <a:t>90 % minnhom jużaw laptops, tablets, smartphones </a:t>
            </a:r>
          </a:p>
          <a:p>
            <a:pPr marL="342900" indent="-342900">
              <a:buFont typeface="Arial" panose="020B0604020202020204" pitchFamily="34" charset="0"/>
              <a:buChar char="•"/>
            </a:pPr>
            <a:r>
              <a:rPr lang="mt-MT" sz="1600" b="1" dirty="0">
                <a:solidFill>
                  <a:schemeClr val="accent1"/>
                </a:solidFill>
              </a:rPr>
              <a:t>Huwa inqas probabbli li l-ħaddiema mill-bogħod ibbażati fid-dar jirrapportaw nuqqas ta’ awtonomija, jew influwenza fuq ir-ritmu tax-xogħol jew il-proċessi tax-xogħol (14.4 %) meta mqabbla mat-total tal-ħaddiema.</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mt-MT" sz="1600" b="1" dirty="0">
                <a:solidFill>
                  <a:srgbClr val="ACC700"/>
                </a:solidFill>
              </a:rPr>
              <a:t>EU-OSHA, ESENER 2019</a:t>
            </a:r>
          </a:p>
          <a:p>
            <a:pPr marL="342900" indent="-342900">
              <a:buFont typeface="Arial" panose="020B0604020202020204" pitchFamily="34" charset="0"/>
              <a:buChar char="•"/>
            </a:pPr>
            <a:r>
              <a:rPr lang="mt-MT" sz="1600" b="1" dirty="0">
                <a:solidFill>
                  <a:schemeClr val="accent1"/>
                </a:solidFill>
              </a:rPr>
              <a:t>12 % tal-postijiet tax-xogħol tal-UE fl-2019 ippermettew lill-impjegati jaħdmu mid-dar bl-użu ta’ teknoloġiji diġitali</a:t>
            </a:r>
          </a:p>
          <a:p>
            <a:pPr marL="342900" indent="-342900">
              <a:buFont typeface="Arial" panose="020B0604020202020204" pitchFamily="34" charset="0"/>
              <a:buChar char="•"/>
            </a:pPr>
            <a:r>
              <a:rPr lang="mt-MT" sz="1600" b="1" dirty="0">
                <a:solidFill>
                  <a:schemeClr val="accent1"/>
                </a:solidFill>
              </a:rPr>
              <a:t>75 % tal-postijiet tax-xogħol tal-UE jwettqu valutazzjoni tar-riskju fuq bażi regolari iżda 31 % biss ta’ dawk li jippermettu telexogħol ibbażat fid-dar ikopru wkoll id-djar</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mt-MT" sz="2400"/>
              <a:t>Fatti u ċifri - Riskji psikosoċjali</a:t>
            </a:r>
          </a:p>
        </p:txBody>
      </p:sp>
      <p:sp>
        <p:nvSpPr>
          <p:cNvPr id="4" name="TextBox 3"/>
          <p:cNvSpPr txBox="1"/>
          <p:nvPr/>
        </p:nvSpPr>
        <p:spPr>
          <a:xfrm>
            <a:off x="432909" y="813438"/>
            <a:ext cx="6768752" cy="1762021"/>
          </a:xfrm>
          <a:prstGeom prst="rect">
            <a:avLst/>
          </a:prstGeom>
          <a:noFill/>
        </p:spPr>
        <p:txBody>
          <a:bodyPr wrap="square" rtlCol="0">
            <a:spAutoFit/>
          </a:bodyPr>
          <a:lstStyle/>
          <a:p>
            <a:pPr lvl="0" defTabSz="257175">
              <a:spcBef>
                <a:spcPts val="338"/>
              </a:spcBef>
              <a:buClr>
                <a:srgbClr val="003399"/>
              </a:buClr>
            </a:pPr>
            <a:r>
              <a:rPr lang="mt-MT"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mt-MT" sz="1600" b="1" dirty="0">
                <a:solidFill>
                  <a:srgbClr val="003399"/>
                </a:solidFill>
                <a:latin typeface="Arial" panose="020B0604020202020204" pitchFamily="34" charset="0"/>
                <a:ea typeface="SimSun" panose="02010600030101010101" pitchFamily="2" charset="-122"/>
                <a:cs typeface="Arial" panose="020B0604020202020204" pitchFamily="34" charset="0"/>
              </a:rPr>
              <a:t>Riskji psikosoċjali assoċjati l-aktar mat-teknoloġiji diġitali: </a:t>
            </a:r>
          </a:p>
          <a:p>
            <a:pPr marL="342900" lvl="0" indent="-342900" defTabSz="257175">
              <a:spcBef>
                <a:spcPts val="338"/>
              </a:spcBef>
              <a:buClr>
                <a:srgbClr val="003399"/>
              </a:buClr>
              <a:buFont typeface="Arial" panose="020B0604020202020204" pitchFamily="34" charset="0"/>
              <a:buChar char="•"/>
            </a:pPr>
            <a:r>
              <a:rPr lang="mt-MT" sz="1600" b="1" dirty="0">
                <a:solidFill>
                  <a:srgbClr val="003399"/>
                </a:solidFill>
              </a:rPr>
              <a:t>pressjoni ta’ ħin</a:t>
            </a:r>
          </a:p>
          <a:p>
            <a:pPr marL="342900" lvl="0" indent="-342900" defTabSz="257175">
              <a:spcBef>
                <a:spcPts val="338"/>
              </a:spcBef>
              <a:buClr>
                <a:srgbClr val="003399"/>
              </a:buClr>
              <a:buFont typeface="Arial" panose="020B0604020202020204" pitchFamily="34" charset="0"/>
              <a:buChar char="•"/>
            </a:pPr>
            <a:r>
              <a:rPr lang="mt-MT" sz="1600" b="1" dirty="0">
                <a:solidFill>
                  <a:srgbClr val="003399"/>
                </a:solidFill>
              </a:rPr>
              <a:t>sigħat ta’ xogħol twal/irregolari</a:t>
            </a:r>
          </a:p>
          <a:p>
            <a:pPr marL="342900" lvl="0" indent="-342900" defTabSz="257175">
              <a:spcBef>
                <a:spcPts val="338"/>
              </a:spcBef>
              <a:buClr>
                <a:srgbClr val="003399"/>
              </a:buClr>
              <a:buFont typeface="Arial" panose="020B0604020202020204" pitchFamily="34" charset="0"/>
              <a:buChar char="•"/>
            </a:pPr>
            <a:r>
              <a:rPr lang="mt-MT" sz="1600" b="1" dirty="0">
                <a:solidFill>
                  <a:srgbClr val="003399"/>
                </a:solidFill>
              </a:rPr>
              <a:t>nuqqas ta’ komunikazzjoni/kooperazzjoni</a:t>
            </a:r>
          </a:p>
          <a:p>
            <a:pPr marL="342900" lvl="0" indent="-342900" defTabSz="257175">
              <a:spcBef>
                <a:spcPts val="338"/>
              </a:spcBef>
              <a:buClr>
                <a:srgbClr val="003399"/>
              </a:buClr>
              <a:buFont typeface="Arial" panose="020B0604020202020204" pitchFamily="34" charset="0"/>
              <a:buChar char="•"/>
            </a:pPr>
            <a:r>
              <a:rPr lang="mt-MT" sz="1600" b="1" dirty="0">
                <a:solidFill>
                  <a:srgbClr val="003399"/>
                </a:solidFill>
              </a:rPr>
              <a:t>nuqqas ta’ sigurtà tal-impjieg</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mt-MT" sz="2400" b="1">
                <a:solidFill>
                  <a:schemeClr val="accent1"/>
                </a:solidFill>
              </a:rPr>
              <a:t>Fatti u ċifri - riskji psikosoċjali</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801547366"/>
              </p:ext>
            </p:extLst>
          </p:nvPr>
        </p:nvGraphicFramePr>
        <p:xfrm>
          <a:off x="1821518" y="937738"/>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3851" y="709874"/>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mt-MT" sz="1600" dirty="0">
                <a:solidFill>
                  <a:srgbClr val="ACC700"/>
                </a:solidFill>
              </a:rPr>
              <a:t>EU-OSHA, ESENER 2019</a:t>
            </a:r>
          </a:p>
          <a:p>
            <a:pPr>
              <a:spcBef>
                <a:spcPts val="0"/>
              </a:spcBef>
            </a:pPr>
            <a:r>
              <a:rPr lang="mt-MT" sz="1100" dirty="0">
                <a:latin typeface="Arial" panose="020B0604020202020204" pitchFamily="34" charset="0"/>
                <a:ea typeface="SimSun" panose="02010600030101010101" pitchFamily="2" charset="-122"/>
                <a:cs typeface="Times New Roman" panose="02020603050405020304" pitchFamily="18" charset="0"/>
              </a:rPr>
              <a:t>Postijiet tax-xogħol li jirrapportaw riskji psikosoċjali bil-preżenza ta’ teknoloġija diġitali,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605527230"/>
              </p:ext>
            </p:extLst>
          </p:nvPr>
        </p:nvGraphicFramePr>
        <p:xfrm>
          <a:off x="710263" y="120755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mt-MT" sz="900" b="1" u="none" strike="noStrike">
                          <a:effectLst/>
                        </a:rPr>
                        <a:t>Kompjuters personali f’postijiet tax-xogħol fissi</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mt-MT" sz="900" u="none" strike="noStrike">
                          <a:effectLst/>
                        </a:rPr>
                        <a:t>Preżenti</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mt-MT" sz="900" b="1" u="none" strike="noStrike" dirty="0">
                          <a:effectLst/>
                        </a:rPr>
                        <a:t>Laptops, tablets, smartphones jew apparati mobbli tal-kompjuter oħrajn</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mt-MT" sz="900" u="none" strike="noStrike">
                          <a:effectLst/>
                        </a:rPr>
                        <a:t>Preżenti</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mt-MT" sz="900" b="1" u="none" strike="noStrike">
                          <a:effectLst/>
                        </a:rPr>
                        <a:t>Robots li jinteraġixxu mal-ħaddiema</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mt-MT" sz="900" u="none" strike="noStrike">
                          <a:effectLst/>
                        </a:rPr>
                        <a:t>Preżenti</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mt-MT" sz="900" b="1" u="none" strike="noStrike">
                          <a:effectLst/>
                        </a:rPr>
                        <a:t>Magni, sistemi jew kompjuters li jiddeterminaw il-kontenut jew ir-ritmu tax-xogħol</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mt-MT" sz="900" u="none" strike="noStrike">
                          <a:effectLst/>
                        </a:rPr>
                        <a:t>Preżenti</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mt-MT" sz="900" b="1" u="none" strike="noStrike">
                          <a:effectLst/>
                        </a:rPr>
                        <a:t>Magni, sistemi jew kompjuters li jimmonitorjaw il-prestazzjoni tal-ħaddiema</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mt-MT" sz="900" u="none" strike="noStrike">
                          <a:effectLst/>
                        </a:rPr>
                        <a:t>Preżenti</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mt-MT" sz="900" b="1" u="none" strike="noStrike" dirty="0">
                          <a:effectLst/>
                        </a:rPr>
                        <a:t>Apparati li jintlibsu</a:t>
                      </a:r>
                    </a:p>
                  </a:txBody>
                  <a:tcPr marL="9525" marR="9525" marT="9525" marB="0" anchor="ctr"/>
                </a:tc>
                <a:tc>
                  <a:txBody>
                    <a:bodyPr/>
                    <a:lstStyle/>
                    <a:p>
                      <a:pPr algn="ctr" fontAlgn="ctr"/>
                      <a:r>
                        <a:rPr lang="mt-MT" sz="900" u="none" strike="noStrike">
                          <a:effectLst/>
                        </a:rPr>
                        <a:t>Mhux preżenti</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mt-MT" sz="900" u="none" strike="noStrike" dirty="0">
                          <a:effectLst/>
                        </a:rPr>
                        <a:t>Preżenti</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664470"/>
            <a:ext cx="830003" cy="138499"/>
          </a:xfrm>
          <a:prstGeom prst="rect">
            <a:avLst/>
          </a:prstGeom>
          <a:solidFill>
            <a:schemeClr val="bg1"/>
          </a:solidFill>
        </p:spPr>
        <p:txBody>
          <a:bodyPr wrap="square" lIns="0" tIns="0" rIns="0" bIns="0" rtlCol="0">
            <a:spAutoFit/>
          </a:bodyPr>
          <a:lstStyle/>
          <a:p>
            <a:r>
              <a:rPr lang="mt-MT" sz="900"/>
              <a:t>Pressjoni ta’ ħin</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664469"/>
            <a:ext cx="1852371" cy="415498"/>
          </a:xfrm>
          <a:prstGeom prst="rect">
            <a:avLst/>
          </a:prstGeom>
          <a:solidFill>
            <a:schemeClr val="bg1"/>
          </a:solidFill>
        </p:spPr>
        <p:txBody>
          <a:bodyPr wrap="square" lIns="0" tIns="0" rIns="0" bIns="0" rtlCol="0">
            <a:spAutoFit/>
          </a:bodyPr>
          <a:lstStyle/>
          <a:p>
            <a:r>
              <a:rPr lang="mt-MT" sz="900" dirty="0"/>
              <a:t>Komunikazzjoni jew kooperazzjoni fqira</a:t>
            </a:r>
            <a:endParaRPr lang="es-ES" sz="900" dirty="0"/>
          </a:p>
          <a:p>
            <a:endParaRPr lang="mt-MT" sz="900" dirty="0"/>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664468"/>
            <a:ext cx="1852371" cy="415498"/>
          </a:xfrm>
          <a:prstGeom prst="rect">
            <a:avLst/>
          </a:prstGeom>
          <a:solidFill>
            <a:schemeClr val="bg1"/>
          </a:solidFill>
        </p:spPr>
        <p:txBody>
          <a:bodyPr wrap="square" lIns="0" tIns="0" rIns="0" bIns="0" rtlCol="0">
            <a:spAutoFit/>
          </a:bodyPr>
          <a:lstStyle/>
          <a:p>
            <a:r>
              <a:rPr lang="mt-MT" sz="900" dirty="0"/>
              <a:t>Sigħat ta’ xogħol twal jew irregolari</a:t>
            </a:r>
            <a:endParaRPr lang="es-ES" sz="900" dirty="0"/>
          </a:p>
          <a:p>
            <a:endParaRPr lang="es-ES" sz="900" dirty="0"/>
          </a:p>
          <a:p>
            <a:endParaRPr lang="mt-MT" sz="900" dirty="0"/>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665478"/>
            <a:ext cx="830003" cy="415498"/>
          </a:xfrm>
          <a:prstGeom prst="rect">
            <a:avLst/>
          </a:prstGeom>
          <a:solidFill>
            <a:schemeClr val="bg1"/>
          </a:solidFill>
        </p:spPr>
        <p:txBody>
          <a:bodyPr wrap="square" lIns="0" tIns="0" rIns="0" bIns="0" rtlCol="0">
            <a:spAutoFit/>
          </a:bodyPr>
          <a:lstStyle/>
          <a:p>
            <a:r>
              <a:rPr lang="mt-MT" sz="900" dirty="0"/>
              <a:t>Nuqqas ta’ sigurtà tal-impjieg</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2.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5407</TotalTime>
  <Words>3473</Words>
  <Application>Microsoft Office PowerPoint</Application>
  <PresentationFormat>On-screen Show (16:9)</PresentationFormat>
  <Paragraphs>380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Il-Kampanja tal-2023-2025 dwar Postijiet tax-Xogħol li Jġibu ’l Quddiem is-Saħħa Xogħol sigur u li jippromwovi s-saħħa fl-era diġitali </vt:lpstr>
      <vt:lpstr>PowerPoint Presentation</vt:lpstr>
      <vt:lpstr>Dwar xiex inhi?</vt:lpstr>
      <vt:lpstr>Fatti u ċifri - l-użu tat-teknoloġiji diġitali</vt:lpstr>
      <vt:lpstr>Fatti u ċifri - l-użu tat-teknoloġiji diġitali</vt:lpstr>
      <vt:lpstr>Fatti u ċifri - l-użu tat-teknoloġiji diġitali</vt:lpstr>
      <vt:lpstr>Fatti u ċifri – telexogħol ibbażat fid-dar</vt:lpstr>
      <vt:lpstr>Fatti u ċifri - Riskji psikosoċjali</vt:lpstr>
      <vt:lpstr>PowerPoint Presentation</vt:lpstr>
      <vt:lpstr>PowerPoint Presentation</vt:lpstr>
      <vt:lpstr>Oqsma ta’ prijorità</vt:lpstr>
      <vt:lpstr>Oqsma ta’ prijorità - Xogħol fuq pjattaforma diġitali</vt:lpstr>
      <vt:lpstr>Oqsma ta’ prijorità: Xogħol fuq pjattaforma diġitali</vt:lpstr>
      <vt:lpstr>Oqsma ta’ prijorità - Awtomatizzazzjoni tal-kompiti</vt:lpstr>
      <vt:lpstr>Oqsma ta’ prijorità - Awtomatizzazzjoni tal-kompiti</vt:lpstr>
      <vt:lpstr>Oqsma ta’ prijorità: Xogħol mill-bogħod u ibridu</vt:lpstr>
      <vt:lpstr>Oqsma ta’ prijorità: Xogħol mill-bogħod u ibridu</vt:lpstr>
      <vt:lpstr>Oqsma ta’ prijorità – Il-ġestjoni tal-ħaddiema permezz tal-IA</vt:lpstr>
      <vt:lpstr>Oqsma ta’ prijorità – Il-ġestjoni tal-ħaddiema permezz tal-IA</vt:lpstr>
      <vt:lpstr>Oqsma ta’ prijorità - Sistemi diġitali intelliġenti</vt:lpstr>
      <vt:lpstr>Oqsma ta’ prijorità - Sistemi diġitali intelliġenti</vt:lpstr>
      <vt:lpstr>Prevenzjoni tar-riskju</vt:lpstr>
      <vt:lpstr>L-EU-OSHA u s-sħab tal-kampanja</vt:lpstr>
      <vt:lpstr>Riżorsi tal-kampanja</vt:lpstr>
      <vt:lpstr>Kif tinvolvi ruħek</vt:lpstr>
      <vt:lpstr>Ingħaqad magħna lil hinn mill-bits u l-bytes!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140</cp:revision>
  <cp:lastPrinted>2019-10-04T15:07:06Z</cp:lastPrinted>
  <dcterms:created xsi:type="dcterms:W3CDTF">2015-10-14T15:05:30Z</dcterms:created>
  <dcterms:modified xsi:type="dcterms:W3CDTF">2023-07-21T11:20:49Z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