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 id="{FED836F2-BA2C-3469-BD1E-46F3839F0B9D}" name="Lucie Mediavilla" initials="LM" userId="S::lucie.mediavilla_travail.gouv.fr#ext#@euosha.onmicrosoft.com::bafe5c76-8086-4a4d-b36b-429000013e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C6219-DCB3-FEF6-4C34-A33A8F60F155}" v="6" dt="2023-03-24T13:36:58.943"/>
    <p1510:client id="{DCEBA18F-4DAC-7271-53DE-197FE753505B}" v="48" dt="2023-03-23T12:03:06.6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2" autoAdjust="0"/>
  </p:normalViewPr>
  <p:slideViewPr>
    <p:cSldViewPr snapToGrid="0">
      <p:cViewPr varScale="1">
        <p:scale>
          <a:sx n="130" d="100"/>
          <a:sy n="130" d="100"/>
        </p:scale>
        <p:origin x="996" y="114"/>
      </p:cViewPr>
      <p:guideLst>
        <p:guide orient="horz" pos="262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Mediavilla" userId="S::lucie.mediavilla_travail.gouv.fr#ext#@euosha.onmicrosoft.com::bafe5c76-8086-4a4d-b36b-429000013e30" providerId="AD" clId="Web-{DCEBA18F-4DAC-7271-53DE-197FE753505B}"/>
    <pc:docChg chg="mod modSld">
      <pc:chgData name="Lucie Mediavilla" userId="S::lucie.mediavilla_travail.gouv.fr#ext#@euosha.onmicrosoft.com::bafe5c76-8086-4a4d-b36b-429000013e30" providerId="AD" clId="Web-{DCEBA18F-4DAC-7271-53DE-197FE753505B}" dt="2023-03-23T12:03:06.635" v="25"/>
      <pc:docMkLst>
        <pc:docMk/>
      </pc:docMkLst>
      <pc:sldChg chg="modSp addCm">
        <pc:chgData name="Lucie Mediavilla" userId="S::lucie.mediavilla_travail.gouv.fr#ext#@euosha.onmicrosoft.com::bafe5c76-8086-4a4d-b36b-429000013e30" providerId="AD" clId="Web-{DCEBA18F-4DAC-7271-53DE-197FE753505B}" dt="2023-03-23T12:03:06.635" v="25"/>
        <pc:sldMkLst>
          <pc:docMk/>
          <pc:sldMk cId="1803396576" sldId="267"/>
        </pc:sldMkLst>
        <pc:spChg chg="mod">
          <ac:chgData name="Lucie Mediavilla" userId="S::lucie.mediavilla_travail.gouv.fr#ext#@euosha.onmicrosoft.com::bafe5c76-8086-4a4d-b36b-429000013e30" providerId="AD" clId="Web-{DCEBA18F-4DAC-7271-53DE-197FE753505B}" dt="2023-03-23T12:03:02.853" v="24" actId="20577"/>
          <ac:spMkLst>
            <pc:docMk/>
            <pc:sldMk cId="1803396576" sldId="267"/>
            <ac:spMk id="3" creationId="{00000000-0000-0000-0000-000000000000}"/>
          </ac:spMkLst>
        </pc:spChg>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DCEBA18F-4DAC-7271-53DE-197FE753505B}" dt="2023-03-23T12:03:06.635" v="25"/>
              <pc2:cmMkLst xmlns:pc2="http://schemas.microsoft.com/office/powerpoint/2019/9/main/command">
                <pc:docMk/>
                <pc:sldMk cId="1803396576" sldId="267"/>
                <pc2:cmMk id="{E6E186A6-AF6E-4319-B52C-AEAA43848B17}"/>
              </pc2:cmMkLst>
            </pc226:cmChg>
          </p:ext>
        </pc:extLst>
      </pc:sldChg>
      <pc:sldChg chg="modSp addCm">
        <pc:chgData name="Lucie Mediavilla" userId="S::lucie.mediavilla_travail.gouv.fr#ext#@euosha.onmicrosoft.com::bafe5c76-8086-4a4d-b36b-429000013e30" providerId="AD" clId="Web-{DCEBA18F-4DAC-7271-53DE-197FE753505B}" dt="2023-03-23T12:02:09.694" v="21"/>
        <pc:sldMkLst>
          <pc:docMk/>
          <pc:sldMk cId="4074239709" sldId="299"/>
        </pc:sldMkLst>
        <pc:spChg chg="mod">
          <ac:chgData name="Lucie Mediavilla" userId="S::lucie.mediavilla_travail.gouv.fr#ext#@euosha.onmicrosoft.com::bafe5c76-8086-4a4d-b36b-429000013e30" providerId="AD" clId="Web-{DCEBA18F-4DAC-7271-53DE-197FE753505B}" dt="2023-03-23T12:01:51.724" v="20" actId="20577"/>
          <ac:spMkLst>
            <pc:docMk/>
            <pc:sldMk cId="4074239709" sldId="299"/>
            <ac:spMk id="69" creationId="{2DCF56B5-47AC-8B49-9297-751FD8A12126}"/>
          </ac:spMkLst>
        </pc:spChg>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DCEBA18F-4DAC-7271-53DE-197FE753505B}" dt="2023-03-23T12:02:09.694" v="21"/>
              <pc2:cmMkLst xmlns:pc2="http://schemas.microsoft.com/office/powerpoint/2019/9/main/command">
                <pc:docMk/>
                <pc:sldMk cId="4074239709" sldId="299"/>
                <pc2:cmMk id="{8D4076DD-D9FD-43B5-B01F-54680471AFD7}"/>
              </pc2:cmMkLst>
            </pc226:cmChg>
          </p:ext>
        </pc:extLst>
      </pc:sldChg>
      <pc:sldChg chg="modSp addCm">
        <pc:chgData name="Lucie Mediavilla" userId="S::lucie.mediavilla_travail.gouv.fr#ext#@euosha.onmicrosoft.com::bafe5c76-8086-4a4d-b36b-429000013e30" providerId="AD" clId="Web-{DCEBA18F-4DAC-7271-53DE-197FE753505B}" dt="2023-03-23T12:02:39.539" v="23"/>
        <pc:sldMkLst>
          <pc:docMk/>
          <pc:sldMk cId="2497509878" sldId="300"/>
        </pc:sldMkLst>
        <pc:spChg chg="mod">
          <ac:chgData name="Lucie Mediavilla" userId="S::lucie.mediavilla_travail.gouv.fr#ext#@euosha.onmicrosoft.com::bafe5c76-8086-4a4d-b36b-429000013e30" providerId="AD" clId="Web-{DCEBA18F-4DAC-7271-53DE-197FE753505B}" dt="2023-03-23T12:02:29.195" v="22" actId="20577"/>
          <ac:spMkLst>
            <pc:docMk/>
            <pc:sldMk cId="2497509878" sldId="300"/>
            <ac:spMk id="4" creationId="{00000000-0000-0000-0000-000000000000}"/>
          </ac:spMkLst>
        </pc:spChg>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DCEBA18F-4DAC-7271-53DE-197FE753505B}" dt="2023-03-23T12:02:39.539" v="23"/>
              <pc2:cmMkLst xmlns:pc2="http://schemas.microsoft.com/office/powerpoint/2019/9/main/command">
                <pc:docMk/>
                <pc:sldMk cId="2497509878" sldId="300"/>
                <pc2:cmMk id="{8F71FC00-B9FF-403A-98C8-93632B3743FD}"/>
              </pc2:cmMkLst>
            </pc226:cmChg>
          </p:ext>
        </pc:extLst>
      </pc:sldChg>
      <pc:sldChg chg="modSp">
        <pc:chgData name="Lucie Mediavilla" userId="S::lucie.mediavilla_travail.gouv.fr#ext#@euosha.onmicrosoft.com::bafe5c76-8086-4a4d-b36b-429000013e30" providerId="AD" clId="Web-{DCEBA18F-4DAC-7271-53DE-197FE753505B}" dt="2023-03-23T11:57:35.476" v="14" actId="20577"/>
        <pc:sldMkLst>
          <pc:docMk/>
          <pc:sldMk cId="2663294577" sldId="308"/>
        </pc:sldMkLst>
        <pc:spChg chg="mod">
          <ac:chgData name="Lucie Mediavilla" userId="S::lucie.mediavilla_travail.gouv.fr#ext#@euosha.onmicrosoft.com::bafe5c76-8086-4a4d-b36b-429000013e30" providerId="AD" clId="Web-{DCEBA18F-4DAC-7271-53DE-197FE753505B}" dt="2023-03-23T11:57:35.476" v="14" actId="20577"/>
          <ac:spMkLst>
            <pc:docMk/>
            <pc:sldMk cId="2663294577" sldId="308"/>
            <ac:spMk id="4" creationId="{00000000-0000-0000-0000-000000000000}"/>
          </ac:spMkLst>
        </pc:spChg>
      </pc:sldChg>
      <pc:sldChg chg="modSp">
        <pc:chgData name="Lucie Mediavilla" userId="S::lucie.mediavilla_travail.gouv.fr#ext#@euosha.onmicrosoft.com::bafe5c76-8086-4a4d-b36b-429000013e30" providerId="AD" clId="Web-{DCEBA18F-4DAC-7271-53DE-197FE753505B}" dt="2023-03-23T12:00:53.971" v="18" actId="20577"/>
        <pc:sldMkLst>
          <pc:docMk/>
          <pc:sldMk cId="3058561258" sldId="310"/>
        </pc:sldMkLst>
        <pc:spChg chg="mod">
          <ac:chgData name="Lucie Mediavilla" userId="S::lucie.mediavilla_travail.gouv.fr#ext#@euosha.onmicrosoft.com::bafe5c76-8086-4a4d-b36b-429000013e30" providerId="AD" clId="Web-{DCEBA18F-4DAC-7271-53DE-197FE753505B}" dt="2023-03-23T12:00:53.971" v="18" actId="20577"/>
          <ac:spMkLst>
            <pc:docMk/>
            <pc:sldMk cId="3058561258" sldId="310"/>
            <ac:spMk id="4" creationId="{00000000-0000-0000-0000-000000000000}"/>
          </ac:spMkLst>
        </pc:spChg>
      </pc:sldChg>
      <pc:sldChg chg="modSp addCm modCm">
        <pc:chgData name="Lucie Mediavilla" userId="S::lucie.mediavilla_travail.gouv.fr#ext#@euosha.onmicrosoft.com::bafe5c76-8086-4a4d-b36b-429000013e30" providerId="AD" clId="Web-{DCEBA18F-4DAC-7271-53DE-197FE753505B}" dt="2023-03-23T11:56:24.894" v="11"/>
        <pc:sldMkLst>
          <pc:docMk/>
          <pc:sldMk cId="4184328287" sldId="312"/>
        </pc:sldMkLst>
        <pc:spChg chg="mod">
          <ac:chgData name="Lucie Mediavilla" userId="S::lucie.mediavilla_travail.gouv.fr#ext#@euosha.onmicrosoft.com::bafe5c76-8086-4a4d-b36b-429000013e30" providerId="AD" clId="Web-{DCEBA18F-4DAC-7271-53DE-197FE753505B}" dt="2023-03-23T11:54:41.108" v="6" actId="20577"/>
          <ac:spMkLst>
            <pc:docMk/>
            <pc:sldMk cId="4184328287" sldId="312"/>
            <ac:spMk id="4" creationId="{00000000-0000-0000-0000-000000000000}"/>
          </ac:spMkLst>
        </pc:spChg>
        <pc:extLst>
          <p:ext xmlns:p="http://schemas.openxmlformats.org/presentationml/2006/main" uri="{D6D511B9-2390-475A-947B-AFAB55BFBCF1}">
            <pc226:cmChg xmlns="" xmlns:pc226="http://schemas.microsoft.com/office/powerpoint/2022/06/main/command" chg="add mod">
              <pc226:chgData name="Lucie Mediavilla" userId="S::lucie.mediavilla_travail.gouv.fr#ext#@euosha.onmicrosoft.com::bafe5c76-8086-4a4d-b36b-429000013e30" providerId="AD" clId="Web-{DCEBA18F-4DAC-7271-53DE-197FE753505B}" dt="2023-03-23T11:56:24.894" v="11"/>
              <pc2:cmMkLst xmlns:pc2="http://schemas.microsoft.com/office/powerpoint/2019/9/main/command">
                <pc:docMk/>
                <pc:sldMk cId="4184328287" sldId="312"/>
                <pc2:cmMk id="{C1CDF5C8-A2C2-4568-BD6B-8BFFC145F61A}"/>
              </pc2:cmMkLst>
            </pc226:cmChg>
          </p:ext>
        </pc:extLst>
      </pc:sldChg>
      <pc:sldChg chg="modSp">
        <pc:chgData name="Lucie Mediavilla" userId="S::lucie.mediavilla_travail.gouv.fr#ext#@euosha.onmicrosoft.com::bafe5c76-8086-4a4d-b36b-429000013e30" providerId="AD" clId="Web-{DCEBA18F-4DAC-7271-53DE-197FE753505B}" dt="2023-03-23T11:55:35.235" v="10" actId="20577"/>
        <pc:sldMkLst>
          <pc:docMk/>
          <pc:sldMk cId="593446241" sldId="314"/>
        </pc:sldMkLst>
        <pc:spChg chg="mod">
          <ac:chgData name="Lucie Mediavilla" userId="S::lucie.mediavilla_travail.gouv.fr#ext#@euosha.onmicrosoft.com::bafe5c76-8086-4a4d-b36b-429000013e30" providerId="AD" clId="Web-{DCEBA18F-4DAC-7271-53DE-197FE753505B}" dt="2023-03-23T11:55:35.235" v="10" actId="20577"/>
          <ac:spMkLst>
            <pc:docMk/>
            <pc:sldMk cId="593446241" sldId="314"/>
            <ac:spMk id="4" creationId="{00000000-0000-0000-0000-000000000000}"/>
          </ac:spMkLst>
        </pc:spChg>
      </pc:sldChg>
      <pc:sldChg chg="modSp">
        <pc:chgData name="Lucie Mediavilla" userId="S::lucie.mediavilla_travail.gouv.fr#ext#@euosha.onmicrosoft.com::bafe5c76-8086-4a4d-b36b-429000013e30" providerId="AD" clId="Web-{DCEBA18F-4DAC-7271-53DE-197FE753505B}" dt="2023-03-23T11:58:53.902" v="16" actId="20577"/>
        <pc:sldMkLst>
          <pc:docMk/>
          <pc:sldMk cId="3919486833" sldId="316"/>
        </pc:sldMkLst>
        <pc:spChg chg="mod">
          <ac:chgData name="Lucie Mediavilla" userId="S::lucie.mediavilla_travail.gouv.fr#ext#@euosha.onmicrosoft.com::bafe5c76-8086-4a4d-b36b-429000013e30" providerId="AD" clId="Web-{DCEBA18F-4DAC-7271-53DE-197FE753505B}" dt="2023-03-23T11:58:53.902" v="16" actId="20577"/>
          <ac:spMkLst>
            <pc:docMk/>
            <pc:sldMk cId="3919486833" sldId="316"/>
            <ac:spMk id="4" creationId="{00000000-0000-0000-0000-000000000000}"/>
          </ac:spMkLst>
        </pc:spChg>
      </pc:sldChg>
      <pc:sldChg chg="modSp addCm">
        <pc:chgData name="Lucie Mediavilla" userId="S::lucie.mediavilla_travail.gouv.fr#ext#@euosha.onmicrosoft.com::bafe5c76-8086-4a4d-b36b-429000013e30" providerId="AD" clId="Web-{DCEBA18F-4DAC-7271-53DE-197FE753505B}" dt="2023-03-23T11:57:19.085" v="13"/>
        <pc:sldMkLst>
          <pc:docMk/>
          <pc:sldMk cId="3369520938" sldId="327"/>
        </pc:sldMkLst>
        <pc:spChg chg="mod">
          <ac:chgData name="Lucie Mediavilla" userId="S::lucie.mediavilla_travail.gouv.fr#ext#@euosha.onmicrosoft.com::bafe5c76-8086-4a4d-b36b-429000013e30" providerId="AD" clId="Web-{DCEBA18F-4DAC-7271-53DE-197FE753505B}" dt="2023-03-23T11:56:50.364" v="12" actId="20577"/>
          <ac:spMkLst>
            <pc:docMk/>
            <pc:sldMk cId="3369520938" sldId="327"/>
            <ac:spMk id="6" creationId="{83AF539D-CAF8-41D3-8FB6-3D01F5F13DEB}"/>
          </ac:spMkLst>
        </pc:spChg>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DCEBA18F-4DAC-7271-53DE-197FE753505B}" dt="2023-03-23T11:57:19.085" v="13"/>
              <pc2:cmMkLst xmlns:pc2="http://schemas.microsoft.com/office/powerpoint/2019/9/main/command">
                <pc:docMk/>
                <pc:sldMk cId="3369520938" sldId="327"/>
                <pc2:cmMk id="{CC7B710D-DF87-418F-9BE1-2EC537B70F92}"/>
              </pc2:cmMkLst>
            </pc226:cmChg>
          </p:ext>
        </pc:extLst>
      </pc:sldChg>
    </pc:docChg>
  </pc:docChgLst>
  <pc:docChgLst>
    <pc:chgData name="Lucie Mediavilla" userId="S::lucie.mediavilla_travail.gouv.fr#ext#@euosha.onmicrosoft.com::bafe5c76-8086-4a4d-b36b-429000013e30" providerId="AD" clId="Web-{0B9C6219-DCB3-FEF6-4C34-A33A8F60F155}"/>
    <pc:docChg chg="modSld">
      <pc:chgData name="Lucie Mediavilla" userId="S::lucie.mediavilla_travail.gouv.fr#ext#@euosha.onmicrosoft.com::bafe5c76-8086-4a4d-b36b-429000013e30" providerId="AD" clId="Web-{0B9C6219-DCB3-FEF6-4C34-A33A8F60F155}" dt="2023-03-24T13:36:58.943" v="3"/>
      <pc:docMkLst>
        <pc:docMk/>
      </pc:docMkLst>
      <pc:sldChg chg="addCm">
        <pc:chgData name="Lucie Mediavilla" userId="S::lucie.mediavilla_travail.gouv.fr#ext#@euosha.onmicrosoft.com::bafe5c76-8086-4a4d-b36b-429000013e30" providerId="AD" clId="Web-{0B9C6219-DCB3-FEF6-4C34-A33A8F60F155}" dt="2023-03-24T13:35:30.501" v="2"/>
        <pc:sldMkLst>
          <pc:docMk/>
          <pc:sldMk cId="233717739" sldId="258"/>
        </pc:sldMkLst>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0B9C6219-DCB3-FEF6-4C34-A33A8F60F155}" dt="2023-03-24T13:35:30.501" v="2"/>
              <pc2:cmMkLst xmlns:pc2="http://schemas.microsoft.com/office/powerpoint/2019/9/main/command">
                <pc:docMk/>
                <pc:sldMk cId="233717739" sldId="258"/>
                <pc2:cmMk id="{7A8735CF-379B-4F97-8829-0EE25D6670D4}"/>
              </pc2:cmMkLst>
            </pc226:cmChg>
          </p:ext>
        </pc:extLst>
      </pc:sldChg>
      <pc:sldChg chg="modSp addCm">
        <pc:chgData name="Lucie Mediavilla" userId="S::lucie.mediavilla_travail.gouv.fr#ext#@euosha.onmicrosoft.com::bafe5c76-8086-4a4d-b36b-429000013e30" providerId="AD" clId="Web-{0B9C6219-DCB3-FEF6-4C34-A33A8F60F155}" dt="2023-03-24T13:36:58.943" v="3"/>
        <pc:sldMkLst>
          <pc:docMk/>
          <pc:sldMk cId="1803396576" sldId="267"/>
        </pc:sldMkLst>
        <pc:spChg chg="mod">
          <ac:chgData name="Lucie Mediavilla" userId="S::lucie.mediavilla_travail.gouv.fr#ext#@euosha.onmicrosoft.com::bafe5c76-8086-4a4d-b36b-429000013e30" providerId="AD" clId="Web-{0B9C6219-DCB3-FEF6-4C34-A33A8F60F155}" dt="2023-03-24T13:35:26.907" v="1" actId="20577"/>
          <ac:spMkLst>
            <pc:docMk/>
            <pc:sldMk cId="1803396576" sldId="267"/>
            <ac:spMk id="3" creationId="{00000000-0000-0000-0000-000000000000}"/>
          </ac:spMkLst>
        </pc:spChg>
        <pc:extLst>
          <p:ext xmlns:p="http://schemas.openxmlformats.org/presentationml/2006/main" uri="{D6D511B9-2390-475A-947B-AFAB55BFBCF1}">
            <pc226:cmChg xmlns="" xmlns:pc226="http://schemas.microsoft.com/office/powerpoint/2022/06/main/command" chg="add">
              <pc226:chgData name="Lucie Mediavilla" userId="S::lucie.mediavilla_travail.gouv.fr#ext#@euosha.onmicrosoft.com::bafe5c76-8086-4a4d-b36b-429000013e30" providerId="AD" clId="Web-{0B9C6219-DCB3-FEF6-4C34-A33A8F60F155}" dt="2023-03-24T13:36:58.943" v="3"/>
              <pc2:cmMkLst xmlns:pc2="http://schemas.microsoft.com/office/powerpoint/2019/9/main/command">
                <pc:docMk/>
                <pc:sldMk cId="1803396576" sldId="267"/>
                <pc2:cmMk id="{9013FB28-846D-4B02-88EB-C2F8CF2C0382}"/>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20/07/2023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20/07/2023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fr/safety-and-health-legislation" TargetMode="External"/><Relationship Id="rId3" Type="http://schemas.openxmlformats.org/officeDocument/2006/relationships/hyperlink" Target="https://osha.europa.eu/fr/legislation/directives/the-osh-framework-directive/1" TargetMode="External"/><Relationship Id="rId7" Type="http://schemas.openxmlformats.org/officeDocument/2006/relationships/hyperlink" Target="https://osha.europa.eu/fr/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fr/legislation/directives/6" TargetMode="External"/><Relationship Id="rId5" Type="http://schemas.openxmlformats.org/officeDocument/2006/relationships/hyperlink" Target="https://osha.europa.eu/fr/legislation/directives/3" TargetMode="External"/><Relationship Id="rId4" Type="http://schemas.openxmlformats.org/officeDocument/2006/relationships/hyperlink" Target="https://osha.europa.eu/fr/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fr/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fr/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fr/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fr/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fr/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fr/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fr/publications/third-european-survey-enterprises-new-and-emerging-risks-esener-3/view%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a:solidFill>
                  <a:schemeClr val="accent1"/>
                </a:solidFill>
              </a:rPr>
              <a:t>La campagne est menée par l’EU-OSHA, avec l’aide d’un réseau de partenaires dans plus de 30 pays:</a:t>
            </a:r>
          </a:p>
          <a:p>
            <a:pPr marL="742950" lvl="1" indent="-285750">
              <a:buFont typeface="Arial" panose="020B0604020202020204" pitchFamily="34" charset="0"/>
              <a:buChar char="•"/>
            </a:pPr>
            <a:r>
              <a:rPr lang="fr-FR" sz="1400"/>
              <a:t>points focaux nationaux;</a:t>
            </a:r>
          </a:p>
          <a:p>
            <a:pPr marL="742950" lvl="1" indent="-285750">
              <a:buFont typeface="Arial" panose="020B0604020202020204" pitchFamily="34" charset="0"/>
              <a:buChar char="•"/>
            </a:pPr>
            <a:r>
              <a:rPr lang="fr-FR" sz="1400"/>
              <a:t>partenaires sociaux européens;</a:t>
            </a:r>
          </a:p>
          <a:p>
            <a:pPr marL="742950" lvl="1" indent="-285750">
              <a:buFont typeface="Arial" panose="020B0604020202020204" pitchFamily="34" charset="0"/>
              <a:buChar char="•"/>
            </a:pPr>
            <a:r>
              <a:rPr lang="fr-FR" sz="1400"/>
              <a:t>partenaires officiels de la campagne;</a:t>
            </a:r>
          </a:p>
          <a:p>
            <a:pPr marL="742950" lvl="1" indent="-285750">
              <a:buFont typeface="Arial" panose="020B0604020202020204" pitchFamily="34" charset="0"/>
              <a:buChar char="•"/>
            </a:pPr>
            <a:r>
              <a:rPr lang="fr-FR" sz="1400"/>
              <a:t>partenaires OSHVET;</a:t>
            </a:r>
          </a:p>
          <a:p>
            <a:pPr marL="742950" lvl="1" indent="-285750">
              <a:buFont typeface="Arial" panose="020B0604020202020204" pitchFamily="34" charset="0"/>
              <a:buChar char="•"/>
            </a:pPr>
            <a:r>
              <a:rPr lang="fr-FR" sz="1400"/>
              <a:t>partenaires médias;</a:t>
            </a:r>
          </a:p>
          <a:p>
            <a:pPr marL="742950" lvl="1" indent="-285750">
              <a:buFont typeface="Arial" panose="020B0604020202020204" pitchFamily="34" charset="0"/>
              <a:buChar char="•"/>
            </a:pPr>
            <a:r>
              <a:rPr lang="fr-FR" sz="1400"/>
              <a:t>réseau Entreprise Europe;</a:t>
            </a:r>
          </a:p>
          <a:p>
            <a:pPr marL="742950" lvl="1" indent="-285750">
              <a:buFont typeface="Arial" panose="020B0604020202020204" pitchFamily="34" charset="0"/>
              <a:buChar char="•"/>
            </a:pPr>
            <a:r>
              <a:rPr lang="fr-FR" sz="1400"/>
              <a:t>institutions de l’UE;</a:t>
            </a:r>
          </a:p>
          <a:p>
            <a:pPr marL="742950" lvl="1" indent="-285750">
              <a:buFont typeface="Arial" panose="020B0604020202020204" pitchFamily="34" charset="0"/>
              <a:buChar char="•"/>
            </a:pPr>
            <a:r>
              <a:rPr lang="fr-FR" sz="1400"/>
              <a:t>autres agences de l’UE.</a:t>
            </a:r>
          </a:p>
          <a:p>
            <a:r>
              <a:rPr lang="fr-FR" sz="1200">
                <a:solidFill>
                  <a:schemeClr val="accent1"/>
                </a:solidFill>
              </a:rPr>
              <a:t>Les partenaires jouent le rôle d’intermédiaires entre l’EU-OSHA et la main-d’œuvre européenne, en diffusant le matériel et les ressources de la campagne au niveau national. Leur engagement et leur participation active sont le moteur de la campagne et permettent de promouvoir son message efficacement dans toute l’Europe, auprès des entreprises de toutes tailles.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Publications</a:t>
            </a:r>
          </a:p>
          <a:p>
            <a:r>
              <a:rPr lang="fr-FR" b="0"/>
              <a:t>Un certain nombre de rapports de recherche, de résumés et de fiches d’information sur les risques liés à la SST et à la numérisation sont disponibles et téléchargeables gratuitement. Ces publications peuvent servir à informer sur les mesures de prévention sur le lieu de travail.</a:t>
            </a:r>
          </a:p>
          <a:p>
            <a:endParaRPr lang="en-GB" b="1" dirty="0"/>
          </a:p>
          <a:p>
            <a:r>
              <a:rPr lang="fr-FR" b="1"/>
              <a:t>Matériel de campagne</a:t>
            </a:r>
          </a:p>
          <a:p>
            <a:r>
              <a:rPr lang="fr-FR" b="0"/>
              <a:t>Les supports de la campagne «Sécurité et santé au travail à l’ère du numérique», tels que le guide de la campagne et le dépliant promotionnel, expliquent le fonctionnement de la campagne et les modalités de participation. Ils précisent également comment les orientations fournies peuvent être mises en œuvre sur le lieu de travail.</a:t>
            </a:r>
          </a:p>
          <a:p>
            <a:endParaRPr lang="en-GB" b="1" dirty="0"/>
          </a:p>
          <a:p>
            <a:r>
              <a:rPr lang="fr-FR" b="1"/>
              <a:t>Boîte à outils de la campagne</a:t>
            </a:r>
          </a:p>
          <a:p>
            <a:r>
              <a:rPr lang="fr-FR" b="0"/>
              <a:t>La boîte à outils fournit des conseils pratiques, étape par étape, pour planifier et mener à bien des campagnes. Elle présente des exemples d’outils de communication, ainsi que des astuces sur la meilleure façon de les utiliser.</a:t>
            </a:r>
            <a:r>
              <a:rPr lang="fr-FR"/>
              <a:t> </a:t>
            </a:r>
          </a:p>
          <a:p>
            <a:endParaRPr lang="en-GB" b="1" dirty="0">
              <a:ea typeface="Calibri" panose="020F0502020204030204"/>
              <a:cs typeface="Calibri" panose="020F0502020204030204"/>
            </a:endParaRPr>
          </a:p>
          <a:p>
            <a:r>
              <a:rPr lang="fr-FR" b="1"/>
              <a:t>Kit pour les médias sociaux </a:t>
            </a:r>
          </a:p>
          <a:p>
            <a:r>
              <a:rPr lang="fr-FR" b="0"/>
              <a:t>Une collection de documents pertinents pour la campagne a été spécialement</a:t>
            </a:r>
            <a:r>
              <a:rPr lang="fr-FR" b="0" baseline="0"/>
              <a:t> </a:t>
            </a:r>
            <a:r>
              <a:rPr lang="fr-FR" b="0"/>
              <a:t>créée à des fins de publication et de partage par l’intermédiaire de comptes sur les réseaux sociaux. Les ressources comprennent une sélection de messages prêts à l’emploi accompagnés de visuels et de vidéos.</a:t>
            </a:r>
          </a:p>
          <a:p>
            <a:endParaRPr lang="en-GB" b="1" dirty="0"/>
          </a:p>
          <a:p>
            <a:r>
              <a:rPr lang="fr-FR" b="1"/>
              <a:t>Films Napo</a:t>
            </a:r>
          </a:p>
          <a:p>
            <a:r>
              <a:rPr lang="fr-FR" b="0"/>
              <a:t>Plusieurs petits films de sensibilisation </a:t>
            </a:r>
            <a:r>
              <a:rPr lang="fr-FR" sz="1200">
                <a:solidFill>
                  <a:schemeClr val="accent1"/>
                </a:solidFill>
              </a:rPr>
              <a:t>—</a:t>
            </a:r>
            <a:r>
              <a:rPr lang="fr-FR" b="0"/>
              <a:t> mettant en scène le personnage de bande dessinée Napo </a:t>
            </a:r>
            <a:r>
              <a:rPr lang="fr-FR" sz="1200">
                <a:solidFill>
                  <a:schemeClr val="accent1"/>
                </a:solidFill>
              </a:rPr>
              <a:t>— </a:t>
            </a:r>
            <a:r>
              <a:rPr lang="fr-FR" b="0"/>
              <a:t>ont été réalisés sur le thème de la numérisation sur le lieu de travail. Ils constituent un excellent moyen de mobiliser les entreprises et de les informer sur le message de la campagne.</a:t>
            </a:r>
          </a:p>
          <a:p>
            <a:endParaRPr lang="en-GB" b="1" dirty="0"/>
          </a:p>
          <a:p>
            <a:r>
              <a:rPr lang="fr-FR" b="1"/>
              <a:t>OSHwiki</a:t>
            </a:r>
          </a:p>
          <a:p>
            <a:r>
              <a:rPr lang="fr-FR" b="0"/>
              <a:t>Une rubrique de la plate-forme OSHwiki est consacrée à la SST et à la numérisation. Elle contient des articles pertinents et des liens vers de plus amples informations sur le sujet.</a:t>
            </a:r>
          </a:p>
          <a:p>
            <a:endParaRPr lang="en-GB" b="1" dirty="0"/>
          </a:p>
          <a:p>
            <a:r>
              <a:rPr lang="fr-FR" b="1"/>
              <a:t>Études de cas</a:t>
            </a:r>
          </a:p>
          <a:p>
            <a:r>
              <a:rPr lang="fr-FR" b="0"/>
              <a:t>Outre les études de cas figurant dans la base de données, des études de cas sur les politiques des pays de l’UE et des pays tiers, sont également disponibles. Elles décrivent les facteurs de réussite et la transférabilité des initiatives politiques nationales.</a:t>
            </a:r>
            <a:r>
              <a:rPr lang="fr-FR"/>
              <a:t> </a:t>
            </a:r>
          </a:p>
          <a:p>
            <a:endParaRPr lang="en-GB" b="1" dirty="0"/>
          </a:p>
          <a:p>
            <a:r>
              <a:rPr lang="fr-FR" b="1"/>
              <a:t>Législation</a:t>
            </a:r>
          </a:p>
          <a:p>
            <a:r>
              <a:rPr lang="fr-FR"/>
              <a:t>L’employeur est tenu par la loi de garantir la santé et la sécurité sur le lieu de travail. Les risques découlant de la numérisation sur le lieu de travail relèvent du champ d’application de la directive-cadre sur la SST (</a:t>
            </a:r>
            <a:r>
              <a:rPr lang="fr-FR">
                <a:hlinkClick r:id="rId3"/>
              </a:rPr>
              <a:t>directive 89/391/CEE — directive-cadre sur la SST</a:t>
            </a:r>
            <a:r>
              <a:rPr lang="fr-FR"/>
              <a:t>), et certains des risques découlant de l’utilisation des technologies numériques sur le lieu de travail sont traités par des directives spécifiques:</a:t>
            </a:r>
          </a:p>
          <a:p>
            <a:endParaRPr lang="en-GB" b="1" dirty="0">
              <a:solidFill>
                <a:srgbClr val="000000"/>
              </a:solidFill>
              <a:ea typeface="Calibri"/>
              <a:cs typeface="Calibri"/>
            </a:endParaRPr>
          </a:p>
          <a:p>
            <a:pPr marL="742950" lvl="1" indent="-285750">
              <a:buFont typeface="Arial" panose="020B0604020202020204" pitchFamily="34" charset="0"/>
              <a:buChar char="•"/>
            </a:pPr>
            <a:r>
              <a:rPr lang="fr-FR" sz="1400">
                <a:solidFill>
                  <a:schemeClr val="tx2"/>
                </a:solidFill>
                <a:hlinkClick r:id="rId4">
                  <a:extLst>
                    <a:ext uri="{A12FA001-AC4F-418D-AE19-62706E023703}">
                      <ahyp:hlinkClr xmlns:ahyp="http://schemas.microsoft.com/office/drawing/2018/hyperlinkcolor" val="tx"/>
                    </a:ext>
                  </a:extLst>
                </a:hlinkClick>
              </a:rPr>
              <a:t>Directive 90/270/CEE – directive sur les équipements à écran de visualisation</a:t>
            </a:r>
          </a:p>
          <a:p>
            <a:pPr marL="742950" lvl="1" indent="-285750">
              <a:buFont typeface="Arial" panose="020B0604020202020204" pitchFamily="34" charset="0"/>
              <a:buChar char="•"/>
            </a:pPr>
            <a:r>
              <a:rPr lang="fr-FR" sz="1400">
                <a:solidFill>
                  <a:schemeClr val="tx2"/>
                </a:solidFill>
                <a:hlinkClick r:id="rId5"/>
              </a:rPr>
              <a:t>Directive 2009/104/CE – directive relative à l’utilisation d’équipements de travail</a:t>
            </a:r>
          </a:p>
          <a:p>
            <a:pPr marL="742950" lvl="1" indent="-285750">
              <a:buFont typeface="Arial" panose="020B0604020202020204" pitchFamily="34" charset="0"/>
              <a:buChar char="•"/>
            </a:pPr>
            <a:r>
              <a:rPr lang="fr-FR" sz="1400">
                <a:solidFill>
                  <a:schemeClr val="tx2"/>
                </a:solidFill>
                <a:hlinkClick r:id="rId6"/>
              </a:rPr>
              <a:t>Directive 2006/42/CE – nouvelle directive relative aux machines</a:t>
            </a:r>
          </a:p>
          <a:p>
            <a:pPr marL="742950" lvl="1" indent="-285750">
              <a:buFont typeface="Arial" panose="020B0604020202020204" pitchFamily="34" charset="0"/>
              <a:buChar char="•"/>
            </a:pPr>
            <a:r>
              <a:rPr lang="fr-FR" sz="1400">
                <a:solidFill>
                  <a:schemeClr val="tx2"/>
                </a:solidFill>
                <a:hlinkClick r:id="rId7"/>
              </a:rPr>
              <a:t>Directive 89/654/CEE – prescriptions pour les lieux de travail</a:t>
            </a:r>
          </a:p>
          <a:p>
            <a:pPr marL="742950" lvl="1" indent="-285750">
              <a:buFont typeface="Arial" panose="020B0604020202020204" pitchFamily="34" charset="0"/>
              <a:buChar char="•"/>
            </a:pPr>
            <a:r>
              <a:rPr lang="fr-FR" sz="1400">
                <a:solidFill>
                  <a:schemeClr val="tx2"/>
                </a:solidFill>
                <a:hlinkClick r:id="rId6"/>
              </a:rPr>
              <a:t>Directive 2003/88/CE – temps de travail</a:t>
            </a:r>
          </a:p>
          <a:p>
            <a:pPr marL="742950" lvl="1" indent="-285750">
              <a:buFont typeface="Arial" panose="020B0604020202020204" pitchFamily="34" charset="0"/>
              <a:buChar char="•"/>
            </a:pPr>
            <a:r>
              <a:rPr lang="fr-FR" sz="1400">
                <a:solidFill>
                  <a:schemeClr val="tx2"/>
                </a:solidFill>
                <a:hlinkClick r:id="rId7"/>
              </a:rPr>
              <a:t>Directive 2002/14/CE – information et consultation des </a:t>
            </a:r>
            <a:r>
              <a:rPr lang="fr-FR" sz="1400" baseline="0">
                <a:solidFill>
                  <a:schemeClr val="tx2"/>
                </a:solidFill>
                <a:hlinkClick r:id="rId7"/>
              </a:rPr>
              <a:t>travailleurs</a:t>
            </a:r>
          </a:p>
          <a:p>
            <a:pPr marL="457200" lvl="1" indent="0">
              <a:buNone/>
            </a:pPr>
            <a:endParaRPr lang="en-GB" sz="1400" dirty="0">
              <a:solidFill>
                <a:schemeClr val="tx2"/>
              </a:solidFill>
            </a:endParaRPr>
          </a:p>
          <a:p>
            <a:r>
              <a:rPr lang="fr-FR"/>
              <a:t>Un aperçu complet de la législation pertinente en matière de SST est disponible sur le site web de l’EU-OSHA (</a:t>
            </a:r>
            <a:r>
              <a:rPr lang="fr-FR">
                <a:hlinkClick r:id="rId8"/>
              </a:rPr>
              <a:t>https://osha.europa.eu/fr/safety-and-health-legislation</a:t>
            </a:r>
            <a:r>
              <a:rPr lang="fr-FR"/>
              <a:t>).</a:t>
            </a:r>
          </a:p>
          <a:p>
            <a:endParaRPr lang="en-US" dirty="0"/>
          </a:p>
          <a:p>
            <a:pPr marL="0" indent="0">
              <a:buNone/>
            </a:pPr>
            <a:r>
              <a:rPr lang="fr-FR" b="1"/>
              <a:t>Infographies</a:t>
            </a:r>
          </a:p>
          <a:p>
            <a:pPr algn="just"/>
            <a:r>
              <a:rPr lang="fr-FR"/>
              <a:t>À l’ère du numérique, l’infographie peut être un outil puissant. En effet, les infographies permettent de présenter des informations, même complexes, de manière claire, succincte et facile à retenir, et elles peuvent être partagées en ligne.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r-FR"/>
              <a:t>Source: EU-OSHA, «Le pouls de la SST: la sécurité et la santé professionnelles sur les lieux de travail après la pandémie», 2022 (</a:t>
            </a:r>
            <a:r>
              <a:rPr lang="fr-FR">
                <a:hlinkClick r:id="rId3"/>
              </a:rPr>
              <a:t>https://osha.europa.eu/fr/facts-and-figures/osh-pulse-occupational-safety-and-health-post-pandemic-workplaces</a:t>
            </a:r>
            <a:r>
              <a:rPr lang="fr-FR"/>
              <a:t>).</a:t>
            </a:r>
          </a:p>
          <a:p>
            <a:pPr>
              <a:defRPr/>
            </a:pPr>
            <a:endParaRPr lang="it-IT" dirty="0"/>
          </a:p>
          <a:p>
            <a:pPr marL="0" marR="0" indent="0" algn="l" defTabSz="914400">
              <a:lnSpc>
                <a:spcPct val="100000"/>
              </a:lnSpc>
              <a:spcBef>
                <a:spcPts val="0"/>
              </a:spcBef>
              <a:spcAft>
                <a:spcPts val="0"/>
              </a:spcAft>
              <a:buClrTx/>
              <a:buSzTx/>
              <a:buFontTx/>
              <a:buNone/>
              <a:tabLst/>
              <a:defRPr/>
            </a:pPr>
            <a:r>
              <a:rPr lang="fr-FR"/>
              <a:t>Source: </a:t>
            </a:r>
            <a:r>
              <a:rPr lang="fr-FR" sz="1200">
                <a:solidFill>
                  <a:schemeClr val="tx1"/>
                </a:solidFill>
                <a:effectLst/>
                <a:latin typeface="+mn-lt"/>
                <a:ea typeface="+mn-ea"/>
                <a:cs typeface="+mn-cs"/>
              </a:rPr>
              <a:t>EU-OSHA, «Troisième enquête européenne des entreprises sur les risques nouveaux et émergents» (ESENER 3), 2019 Disponible à l’adresse suivante: </a:t>
            </a:r>
            <a:r>
              <a:rPr lang="fr-FR" sz="1200" u="sng">
                <a:solidFill>
                  <a:schemeClr val="tx1"/>
                </a:solidFill>
                <a:effectLst/>
                <a:latin typeface="+mn-lt"/>
                <a:ea typeface="+mn-ea"/>
                <a:cs typeface="+mn-cs"/>
                <a:hlinkClick r:id="rId4"/>
              </a:rPr>
              <a:t>https://osha.europa.eu/fr/publications/home-based-teleworking-and-preventive-occupational-safety-and-health-measures-european-workplaces-evidence-esener-3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Semaine européenne</a:t>
            </a:r>
          </a:p>
          <a:p>
            <a:r>
              <a:rPr lang="fr-FR"/>
              <a:t>La Semaine européenne de la sécurité et de la santé au travail, connue dans le monde entier, se déroule chaque année en octobre et constitue le point d’orgue du calendrier de la campagne. Vous pouvez participer à de nombreux événements de sensibilisation organisés dans l’UE et au-delà, notamment des concours, des projections spéciales de films, des événements sur les médias sociaux et des conférences.</a:t>
            </a:r>
          </a:p>
          <a:p>
            <a:endParaRPr lang="en-GB" dirty="0"/>
          </a:p>
          <a:p>
            <a:r>
              <a:rPr lang="fr-FR" b="1"/>
              <a:t>Partenariat de la campagne</a:t>
            </a:r>
          </a:p>
          <a:p>
            <a:r>
              <a:rPr lang="fr-FR"/>
              <a:t>Le succès de la campagne repose sur de solides partenariats entre l’EU-OSHA et les principales parties prenantes. Les organisations paneuropéennes et internationales qui s’engagent en faveur de la SST peuvent devenir des </a:t>
            </a:r>
            <a:r>
              <a:rPr lang="fr-FR" u="sng"/>
              <a:t>partenaires officiels de la campagne</a:t>
            </a:r>
            <a:r>
              <a:rPr lang="fr-FR"/>
              <a:t>, et ainsi bénéficier des avantages suivants:</a:t>
            </a:r>
          </a:p>
          <a:p>
            <a:pPr marL="742950" lvl="1" indent="-285750">
              <a:buFont typeface="Arial,Sans-Serif"/>
              <a:buChar char="•"/>
            </a:pPr>
            <a:r>
              <a:rPr lang="fr-FR"/>
              <a:t>une promotion au niveau de l’UE et dans les médias;</a:t>
            </a:r>
          </a:p>
          <a:p>
            <a:pPr marL="742950" lvl="1" indent="-285750">
              <a:buFont typeface="Arial,Sans-Serif"/>
              <a:buChar char="•"/>
            </a:pPr>
            <a:r>
              <a:rPr lang="fr-FR"/>
              <a:t>des possibilités de travail en réseau et d’échange;</a:t>
            </a:r>
          </a:p>
          <a:p>
            <a:pPr marL="742950" lvl="1" indent="-285750">
              <a:buFont typeface="Arial,Sans-Serif"/>
              <a:buChar char="•"/>
            </a:pPr>
            <a:r>
              <a:rPr lang="fr-FR"/>
              <a:t>le partage de bonnes pratiques avec d’autres partenaires de la campagne;</a:t>
            </a:r>
          </a:p>
          <a:p>
            <a:pPr marL="742950" lvl="1" indent="-285750">
              <a:buFont typeface="Arial,Sans-Serif"/>
              <a:buChar char="•"/>
            </a:pPr>
            <a:r>
              <a:rPr lang="fr-FR"/>
              <a:t>une invitation aux événements de l’EU-OSHA;</a:t>
            </a:r>
          </a:p>
          <a:p>
            <a:pPr marL="742950" lvl="1" indent="-285750">
              <a:buFont typeface="Arial,Sans-Serif"/>
              <a:buChar char="•"/>
            </a:pPr>
            <a:r>
              <a:rPr lang="fr-FR"/>
              <a:t>un kit de bienvenue;</a:t>
            </a:r>
          </a:p>
          <a:p>
            <a:pPr marL="742950" lvl="1" indent="-285750">
              <a:buFont typeface="Arial,Sans-Serif"/>
              <a:buChar char="•"/>
            </a:pPr>
            <a:r>
              <a:rPr lang="fr-FR"/>
              <a:t>un certificat de partenariat.</a:t>
            </a:r>
          </a:p>
          <a:p>
            <a:pPr lvl="1"/>
            <a:endParaRPr lang="en-GB" dirty="0"/>
          </a:p>
          <a:p>
            <a:r>
              <a:rPr lang="fr-FR" b="1"/>
              <a:t>Prix des bonnes pratiques</a:t>
            </a:r>
          </a:p>
          <a:p>
            <a:r>
              <a:rPr lang="fr-FR"/>
              <a:t>Dans le cadre de la campagne, les prix des bonnes pratiques mettent en lumière des approches innovantes en matière de gestion de la SST et distinguent les initiatives réussies et durables de gestion des risques liés à la SST et à la numérisation. Les organisations des États membres de l’UE, des pays candidats, des pays candidats potentiels et des pays de l’Association européenne de libre-échange (AELE) sont invitées à présenter des projets sur le thème de la gestion de la SST et de la numérisation. Les lauréats seront désignés lors d’une cérémonie de remise des prix.</a:t>
            </a:r>
          </a:p>
          <a:p>
            <a:endParaRPr lang="en-GB" dirty="0"/>
          </a:p>
          <a:p>
            <a:r>
              <a:rPr lang="fr-FR" b="1"/>
              <a:t>Boîte à outils de la campagne </a:t>
            </a:r>
          </a:p>
          <a:p>
            <a:r>
              <a:rPr lang="fr-FR"/>
              <a:t>Vous pouvez accéder à notre boîte à outils de campagne qui vous aidera à lancer votre propre campagne de sensibilisation à l’incidence de la numérisation sur les SST. La boîte à outils offre des orientations, étape par étape, sur la préparation et la réalisation d’une campagne, et sur la manière d’exploiter au mieux vos ressources.</a:t>
            </a:r>
          </a:p>
          <a:p>
            <a:endParaRPr lang="en-GB" dirty="0"/>
          </a:p>
          <a:p>
            <a:r>
              <a:rPr lang="fr-FR" b="1"/>
              <a:t>Matériel de campagne</a:t>
            </a:r>
          </a:p>
          <a:p>
            <a:r>
              <a:rPr lang="fr-FR"/>
              <a:t>Tout ce dont vous avez besoin pour promouvoir et contribuer à la campagne «Sécurité et santé au travail à l’ère du numérique» est disponible dans le matériel de campagne. De nombreuses ressources peuvent être téléchargées gratuitement, notamment le guide de la campagne, le dépliant et l’affiche promotionnels, ainsi que le dépliant des prix des bonnes pratiques.</a:t>
            </a:r>
          </a:p>
          <a:p>
            <a:endParaRPr lang="en-GB" dirty="0"/>
          </a:p>
          <a:p>
            <a:r>
              <a:rPr lang="fr-FR" b="1"/>
              <a:t>Kit pour les médias sociaux</a:t>
            </a:r>
          </a:p>
          <a:p>
            <a:r>
              <a:rPr lang="fr-FR"/>
              <a:t>Profitez du kit de médias sociaux – un recueil de matériel pour vos comptes de médias sociaux. Commencez par choisir parmi les messages prêts à l’emploi et les visuels et vidéos qui les accompagnent.</a:t>
            </a:r>
          </a:p>
          <a:p>
            <a:endParaRPr lang="en-GB" dirty="0"/>
          </a:p>
          <a:p>
            <a:r>
              <a:rPr lang="fr-FR" b="1"/>
              <a:t>Événements</a:t>
            </a:r>
          </a:p>
          <a:p>
            <a:r>
              <a:rPr lang="fr-FR"/>
              <a:t>Vous pouvez consulter les événements à venir de la campagne «Sécurité et santé au travail à l’ère du numérique». Les événements peuvent être recherchés par pays et par date, et chacun d’entre eux peut être ajouté à votre propre calendrier pour être sûr de ne pas le manquer.</a:t>
            </a:r>
          </a:p>
          <a:p>
            <a:endParaRPr lang="en-GB" dirty="0"/>
          </a:p>
          <a:p>
            <a:r>
              <a:rPr lang="fr-FR" b="1"/>
              <a:t>Certificat de participation </a:t>
            </a:r>
          </a:p>
          <a:p>
            <a:r>
              <a:rPr lang="fr-FR"/>
              <a:t>Vous recevrez un certificat de participation en reconnaissance de vos efforts et de votre contribution, si vous organisez des événements et des activités ou si vous menez votre propre campagne pour soutenir la campagne «Lieux de travail sains».</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 Agence européenne pour la sécurité et la santé au travail, 2023</a:t>
            </a:r>
          </a:p>
          <a:p>
            <a:r>
              <a:rPr lang="fr-FR"/>
              <a:t>Reproduction autorisée, moyennant mention de la source.</a:t>
            </a:r>
          </a:p>
          <a:p>
            <a:r>
              <a:rPr lang="fr-FR"/>
              <a:t>Toute utilisation ou reproduction de photographies ou d’autres éléments non couverts par le droit d’auteur de l’EU-OSHA doit faire l’objet d’une demande d’autorisation directement adressée aux titulaires des droits d’auteur.</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Source: EU-OSHA, «Le pouls de la SST: la sécurité et la santé professionnelles sur les lieux de travail après la pandémie», 2022 (</a:t>
            </a:r>
            <a:r>
              <a:rPr lang="fr-FR">
                <a:hlinkClick r:id="rId3"/>
              </a:rPr>
              <a:t>https://osha.europa.eu/fr/facts-and-figures/osh-pulse-occupational-safety-and-health-post-pandemic-workplaces</a:t>
            </a:r>
            <a:r>
              <a:rPr lang="fr-FR"/>
              <a:t>).</a:t>
            </a:r>
          </a:p>
          <a:p>
            <a:endParaRPr lang="en-GB" dirty="0"/>
          </a:p>
          <a:p>
            <a:r>
              <a:rPr lang="fr-FR"/>
              <a:t>L’EU-OSHA a commandé l’enquête intitulée «Eurobaromètre Flash – Le pouls de la SST» dans le but d’obtenir un aperçu de la situation en matière de santé et de sécurité professionnelles (SST) sur les lieux de travail après la pandémie.</a:t>
            </a:r>
          </a:p>
          <a:p>
            <a:r>
              <a:rPr lang="fr-FR"/>
              <a:t>Un échantillon représentatif de plus de 27 000 employés a été interrogé en avril et mai 2022 dans tous les pays de l’UE, ainsi qu’en Islande et en Norvège. Les questions portaient sur les tensions mentales et physiques auxquelles les travailleurs étaient confrontés et sur l’importance des mesures de SST sur leur lieu de travail.</a:t>
            </a:r>
          </a:p>
          <a:p>
            <a:r>
              <a:rPr lang="fr-FR"/>
              <a:t>L’enquête portait également sur l’utilisation des technologies numériques dans un but professionnel et son incidence sur le bien-être des travailleurs.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r-FR"/>
              <a:t>Source: EU-OSHA, «Le pouls de la SST: la sécurité et la santé professionnelles sur les lieux de travail après la pandémie», 2022 (</a:t>
            </a:r>
            <a:r>
              <a:rPr lang="fr-FR">
                <a:hlinkClick r:id="rId3"/>
              </a:rPr>
              <a:t>https://osha.europa.eu/fr/facts-and-figures/osh-pulse-occupational-safety-and-health-post-pandemic-workplaces</a:t>
            </a:r>
            <a:r>
              <a:rPr lang="fr-FR"/>
              <a:t>).</a:t>
            </a:r>
          </a:p>
          <a:p>
            <a:pPr>
              <a:defRPr/>
            </a:pPr>
            <a:endParaRPr lang="en-GB" dirty="0"/>
          </a:p>
          <a:p>
            <a:pPr>
              <a:defRPr/>
            </a:pPr>
            <a:r>
              <a:rPr lang="fr-FR"/>
              <a:t>L’EU-OSHA a commandé l’enquête intitulée «Eurobaromètre Flash – Le pouls de la SST» dans le but d’obtenir un aperçu de la situation en matière de santé et de sécurité professionnelles (SST) sur les lieux de travail après la pandémie.</a:t>
            </a:r>
          </a:p>
          <a:p>
            <a:pPr>
              <a:defRPr/>
            </a:pPr>
            <a:r>
              <a:rPr lang="fr-FR"/>
              <a:t>Un échantillon représentatif de plus de 27 000 employés a été interrogé en avril et mai 2022 dans tous les pays de l’UE, ainsi qu’en Islande et en Norvège. Les questions portaient sur les tensions mentales et physiques auxquelles les travailleurs étaient confrontés et sur l’importance des mesures de SST sur leur lieu de travail.</a:t>
            </a:r>
          </a:p>
          <a:p>
            <a:pPr>
              <a:defRPr/>
            </a:pPr>
            <a:r>
              <a:rPr lang="fr-FR"/>
              <a:t>L’enquête portait également sur l’utilisation des technologies numériques dans un but professionnel et son incidence sur le bien-être des travailleurs.</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r-FR"/>
              <a:t>Source: EU-OSHA, «Le pouls de la SST: la sécurité et la santé professionnelles sur les lieux de travail après la pandémie», 2022 (</a:t>
            </a:r>
            <a:r>
              <a:rPr lang="fr-FR">
                <a:hlinkClick r:id="rId3"/>
              </a:rPr>
              <a:t>https://osha.europa.eu/fr/facts-and-figures/osh-pulse-occupational-safety-and-health-post-pandemic-workplaces</a:t>
            </a:r>
            <a:r>
              <a:rPr lang="fr-FR"/>
              <a:t>).</a:t>
            </a:r>
          </a:p>
          <a:p>
            <a:pPr>
              <a:defRPr/>
            </a:pPr>
            <a:endParaRPr lang="it-IT" dirty="0"/>
          </a:p>
          <a:p>
            <a:pPr marL="0" marR="0" indent="0" algn="l" defTabSz="914400">
              <a:lnSpc>
                <a:spcPct val="100000"/>
              </a:lnSpc>
              <a:spcBef>
                <a:spcPts val="0"/>
              </a:spcBef>
              <a:spcAft>
                <a:spcPts val="0"/>
              </a:spcAft>
              <a:buClrTx/>
              <a:buSzTx/>
              <a:buFontTx/>
              <a:buNone/>
              <a:tabLst/>
              <a:defRPr/>
            </a:pPr>
            <a:r>
              <a:rPr lang="fr-FR"/>
              <a:t>Source: </a:t>
            </a:r>
            <a:r>
              <a:rPr lang="fr-FR" sz="1200">
                <a:solidFill>
                  <a:schemeClr val="tx1"/>
                </a:solidFill>
                <a:effectLst/>
                <a:latin typeface="+mn-lt"/>
                <a:ea typeface="+mn-ea"/>
                <a:cs typeface="+mn-cs"/>
              </a:rPr>
              <a:t>EU-OSHA, «Troisième enquête européenne des entreprises sur les risques nouveaux et émergents» (ESENER 3), 2019 Disponible à l’adresse suivante: </a:t>
            </a:r>
            <a:r>
              <a:rPr lang="fr-FR" sz="1200" u="sng">
                <a:solidFill>
                  <a:schemeClr val="tx1"/>
                </a:solidFill>
                <a:effectLst/>
                <a:latin typeface="+mn-lt"/>
                <a:ea typeface="+mn-ea"/>
                <a:cs typeface="+mn-cs"/>
                <a:hlinkClick r:id="rId4"/>
              </a:rPr>
              <a:t>https://osha.europa.eu/fr/publications/home-based-teleworking-and-preventive-occupational-safety-and-health-measures-european-workplaces-evidence-esener-3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t>Source: </a:t>
            </a:r>
            <a:r>
              <a:rPr lang="fr-FR" sz="1200">
                <a:solidFill>
                  <a:schemeClr val="tx1"/>
                </a:solidFill>
                <a:effectLst/>
                <a:latin typeface="+mn-lt"/>
                <a:ea typeface="+mn-ea"/>
                <a:cs typeface="+mn-cs"/>
              </a:rPr>
              <a:t>EU-OSHA, Troisième enquête européenne des entreprises sur les risques nouveaux et émergents (ESENER 3), 2019 Disponible via le lien: </a:t>
            </a:r>
            <a:r>
              <a:rPr lang="fr-FR" sz="1200" u="sng">
                <a:solidFill>
                  <a:schemeClr val="tx1"/>
                </a:solidFill>
                <a:effectLst/>
                <a:latin typeface="+mn-lt"/>
                <a:ea typeface="+mn-ea"/>
                <a:cs typeface="+mn-cs"/>
                <a:hlinkClick r:id="rId3"/>
              </a:rPr>
              <a:t>https://osha.europa.eu/fr/publications/third-european-survey-enterprises-new-and-emerging-risks-esener-3/view </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fr-FR">
                <a:effectLst/>
              </a:rPr>
              <a:t>Source:</a:t>
            </a:r>
            <a:r>
              <a:rPr lang="fr-FR"/>
              <a:t> EU-OSHA, «Troisième enquête européenne des entreprises sur les risques nouveaux et émergents» (ESENER 3), 2019 Disponible à l’adresse suivante: </a:t>
            </a:r>
            <a:r>
              <a:rPr lang="fr-FR" u="sng"/>
              <a:t>https://osha.europa.eu/fr/publications/home-based-teleworking-and-preventive-occupational-safety-and-health-measures-european-workplaces-evidence-esener-3</a:t>
            </a:r>
          </a:p>
          <a:p>
            <a:endParaRPr lang="en-US" dirty="0"/>
          </a:p>
          <a:p>
            <a:r>
              <a:rPr lang="fr-FR">
                <a:latin typeface="Arial"/>
                <a:ea typeface="SimSun"/>
                <a:cs typeface="Arial"/>
              </a:rPr>
              <a:t>Données pondérées</a:t>
            </a:r>
            <a:r>
              <a:rPr lang="fr-FR" sz="1200">
                <a:effectLst/>
                <a:latin typeface="Arial"/>
                <a:ea typeface="SimSun"/>
                <a:cs typeface="Arial"/>
              </a:rPr>
              <a:t> (poids: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solidFill>
                  <a:schemeClr val="tx1"/>
                </a:solidFill>
                <a:effectLst/>
                <a:latin typeface="+mn-lt"/>
                <a:ea typeface="+mn-ea"/>
                <a:cs typeface="+mn-cs"/>
              </a:rPr>
              <a:t>La campagne «Sécurité et santé au travail à l’ère du numérique» s’articule autour de cinq domaines prioritaires, dont la promotion est assurée au moyen d’actions de communication et de promotion spécifiques réparties sur toute la durée de la campagne. Chaque domaine porte sur un sujet spécifique lié à la SST et à la numérisation. Un ensemble de supports, comprenant des rapports, des fiches d’information, des infographies et des études de cas,</a:t>
            </a:r>
            <a:r>
              <a:rPr lang="fr-FR" sz="1200" i="1" baseline="0">
                <a:solidFill>
                  <a:schemeClr val="tx1"/>
                </a:solidFill>
                <a:effectLst/>
                <a:latin typeface="+mn-lt"/>
                <a:ea typeface="+mn-ea"/>
                <a:cs typeface="+mn-cs"/>
              </a:rPr>
              <a:t> sont </a:t>
            </a:r>
            <a:r>
              <a:rPr lang="fr-FR" sz="1200" i="1">
                <a:solidFill>
                  <a:schemeClr val="tx1"/>
                </a:solidFill>
                <a:effectLst/>
                <a:latin typeface="+mn-lt"/>
                <a:ea typeface="+mn-ea"/>
                <a:cs typeface="+mn-cs"/>
              </a:rPr>
              <a:t>publiés tous les trois ou quatre mois afin de maintenir la dynamique de la campagne.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solidFill>
                  <a:schemeClr val="tx1"/>
                </a:solidFill>
                <a:effectLst/>
                <a:latin typeface="+mn-lt"/>
                <a:ea typeface="+mn-ea"/>
                <a:cs typeface="+mn-cs"/>
              </a:rPr>
              <a:t>Une autre priorité de la campagne 2023-2025 est d’examiner l’incidence de la numérisation sur la diversité de la main-d’œuvre et sur les groupes de travailleurs vulnérables, ainsi que la dimension de genre. Elle sera également axée sur le personnel employé dans le cadre de formules souples de travail, en dehors des locaux de l’employeur, «autour» des clients ou leur rendant visite, dans des locaux décentralisés (par exemple, les télétravailleurs ou les travailleurs de plateformes).</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baseline="0"/>
              <a:t>Travail sur plateformes </a:t>
            </a:r>
            <a:r>
              <a:rPr lang="fr-FR" sz="1400" b="1"/>
              <a:t>numériques: </a:t>
            </a:r>
            <a:r>
              <a:rPr lang="fr-FR" sz="1400">
                <a:solidFill>
                  <a:schemeClr val="tx1"/>
                </a:solidFill>
                <a:effectLst/>
                <a:latin typeface="+mn-lt"/>
                <a:ea typeface="+mn-ea"/>
                <a:cs typeface="+mn-cs"/>
              </a:rPr>
              <a:t>travail rémunéré fourni via, sur ou par l’intermédiaire d’une plateforme en ligne</a:t>
            </a:r>
          </a:p>
          <a:p>
            <a:endParaRPr lang="en-US" sz="1400" b="1"/>
          </a:p>
          <a:p>
            <a:r>
              <a:rPr lang="fr-FR" sz="1400" b="1" baseline="0"/>
              <a:t>Automatisation des tâches: </a:t>
            </a:r>
            <a:r>
              <a:rPr lang="fr-FR" sz="1400">
                <a:solidFill>
                  <a:schemeClr val="tx1"/>
                </a:solidFill>
                <a:effectLst/>
                <a:latin typeface="+mn-lt"/>
                <a:ea typeface="+mn-ea"/>
                <a:cs typeface="+mn-cs"/>
              </a:rPr>
              <a:t>Systèmes basés sur l’IA, intégrés (robotique) ou non (applications intelligentes), qui sont en mesure d’accomplir – avec un certain degré d’autonomie – des tâches physiques ou cognitives et d’atteindre des objectifs spécifiques</a:t>
            </a:r>
          </a:p>
          <a:p>
            <a:endParaRPr lang="en-US" sz="1400" b="1"/>
          </a:p>
          <a:p>
            <a:r>
              <a:rPr lang="fr-FR" sz="1400" b="1"/>
              <a:t>Travail à distance et hybride: </a:t>
            </a:r>
            <a:r>
              <a:rPr lang="fr-FR" sz="1400">
                <a:solidFill>
                  <a:schemeClr val="tx1"/>
                </a:solidFill>
                <a:effectLst/>
                <a:latin typeface="+mn-lt"/>
                <a:ea typeface="+mn-ea"/>
                <a:cs typeface="+mn-cs"/>
              </a:rPr>
              <a:t>tout type d’organisation du travail impliquant l’utilisation des technologies numériques (par exemple, les ordinateurs personnels, les smartphones, les ordinateurs portables, les progiciels, l’internet) pour travailler à domicile ou, plus généralement, en dehors des locaux de l’employeur ou dans un lieu fixe. </a:t>
            </a:r>
          </a:p>
          <a:p>
            <a:endParaRPr lang="en-US" sz="1400"/>
          </a:p>
          <a:p>
            <a:r>
              <a:rPr lang="fr-FR" sz="1400" b="1" baseline="0"/>
              <a:t>Gestion des travailleurs par l’IA: </a:t>
            </a:r>
            <a:r>
              <a:rPr lang="fr-FR" sz="1400">
                <a:solidFill>
                  <a:schemeClr val="tx1"/>
                </a:solidFill>
                <a:effectLst/>
                <a:latin typeface="+mn-lt"/>
                <a:ea typeface="+mn-ea"/>
                <a:cs typeface="+mn-cs"/>
              </a:rPr>
              <a:t>systèmes et outils de gestion qui collectent des données en temps réel sur le comportement des travailleurs à partir de diverses sources, dans le but d’informer la direction et de soutenir des décisions automatisées ou semi-automatisées basées sur des algorithmes ou des formes plus avancées d’IA.</a:t>
            </a:r>
          </a:p>
          <a:p>
            <a:endParaRPr lang="en-GB" sz="1400" b="1" noProof="0"/>
          </a:p>
          <a:p>
            <a:r>
              <a:rPr lang="fr-FR" sz="1400" b="1"/>
              <a:t>Systèmes numériques intelligents: </a:t>
            </a:r>
            <a:r>
              <a:rPr lang="fr-FR" sz="1400">
                <a:solidFill>
                  <a:schemeClr val="tx1"/>
                </a:solidFill>
                <a:effectLst/>
                <a:latin typeface="+mn-lt"/>
                <a:ea typeface="+mn-ea"/>
                <a:cs typeface="+mn-cs"/>
              </a:rPr>
              <a:t>applications intelligentes utilisant l’IA, équipements portables, réseaux sans fil à haut débit, en combinaison avec des technologies de capteurs (p. ex.</a:t>
            </a:r>
            <a:r>
              <a:rPr lang="fr-FR" sz="1400" baseline="0">
                <a:solidFill>
                  <a:schemeClr val="tx1"/>
                </a:solidFill>
                <a:effectLst/>
                <a:latin typeface="+mn-lt"/>
                <a:ea typeface="+mn-ea"/>
                <a:cs typeface="+mn-cs"/>
              </a:rPr>
              <a:t> portables).</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346494"/>
            <a:ext cx="497976" cy="327900"/>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4A52F6EF-08BE-4752-A4D6-A32A7D2751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48019"/>
            <a:ext cx="1327614" cy="339473"/>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C7F0BD99-0D17-40D0-80D2-9A4CA3AB739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42389" y="4207927"/>
            <a:ext cx="554011" cy="475061"/>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fr-FR">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fr-FR">
                <a:solidFill>
                  <a:schemeClr val="tx2"/>
                </a:solidFill>
                <a:ea typeface="+mj-ea"/>
                <a:cs typeface="Trebuchet MS"/>
              </a:rPr>
              <a:t>Agence européenne pour la sécurité et la santé au travail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fr-FR" sz="2400" b="1">
                <a:solidFill>
                  <a:schemeClr val="tx2"/>
                </a:solidFill>
                <a:ea typeface="+mj-ea"/>
              </a:rPr>
              <a:t>MERCI!</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fr-FR"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40B9A9D4-37C3-45A5-8D1A-0B11884424B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69027"/>
            <a:ext cx="1327614" cy="339473"/>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5A99C4A0-A469-411A-8817-DFF26B879F8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74755" y="4505806"/>
            <a:ext cx="554011" cy="475061"/>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fr/about-topic/priority-area/remote-and-hybrid-work" TargetMode="External"/><Relationship Id="rId3" Type="http://schemas.openxmlformats.org/officeDocument/2006/relationships/hyperlink" Target="https://healthy-workplaces.osha.europa.eu/fr/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fr/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fr/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fr/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fr" TargetMode="External"/><Relationship Id="rId3" Type="http://schemas.openxmlformats.org/officeDocument/2006/relationships/image" Target="../media/image29.png"/><Relationship Id="rId7" Type="http://schemas.openxmlformats.org/officeDocument/2006/relationships/hyperlink" Target="https://healthy-workplaces.osha.europa.eu/fr/campaign-partners/campaign-media-partners" TargetMode="External"/><Relationship Id="rId12"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fr/campaign-partners/enterprise-europe-network" TargetMode="External"/><Relationship Id="rId11" Type="http://schemas.openxmlformats.org/officeDocument/2006/relationships/hyperlink" Target="https://osha.europa.eu/fr/themes/mainstreaming-osh-education/oshvet-project-osh-vocational-education-and-training" TargetMode="External"/><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fr" TargetMode="External"/><Relationship Id="rId4" Type="http://schemas.openxmlformats.org/officeDocument/2006/relationships/hyperlink" Target="https://healthy-workplaces.osha.europa.eu/fr/campaign-partners/official-campaign-partners" TargetMode="External"/><Relationship Id="rId9" Type="http://schemas.openxmlformats.org/officeDocument/2006/relationships/hyperlink" Target="https://healthy-workplaces.osha.europa.eu/fr/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fr/tools-and-publications/oshwiki" TargetMode="External"/><Relationship Id="rId13" Type="http://schemas.openxmlformats.org/officeDocument/2006/relationships/hyperlink" Target="https://healthy-workplaces.eu/fr/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fr/tools-and-publications/publications" TargetMode="External"/><Relationship Id="rId21" Type="http://schemas.openxmlformats.org/officeDocument/2006/relationships/hyperlink" Target="https://healthy-workplaces.osha.europa.eu/fr/tools-and-publications/infographics" TargetMode="External"/><Relationship Id="rId7" Type="http://schemas.openxmlformats.org/officeDocument/2006/relationships/hyperlink" Target="https://healthy-workplaces.osha.europa.eu/fr/tools-and-publications/oshwiki" TargetMode="External"/><Relationship Id="rId12" Type="http://schemas.openxmlformats.org/officeDocument/2006/relationships/hyperlink" Target="https://healthy-workplaces.osha.europa.eu/fr/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fr/tools-and-publications/napo-films" TargetMode="External"/><Relationship Id="rId11" Type="http://schemas.openxmlformats.org/officeDocument/2006/relationships/hyperlink" Target="https://healthy-workplaces.osha.europa.eu/fr/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fr/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fr/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fr/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fr/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fr/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fr/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fr/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fr/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fr/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fr/get-involved/become-campaign-partner" TargetMode="External"/><Relationship Id="rId9" Type="http://schemas.openxmlformats.org/officeDocument/2006/relationships/hyperlink" Target="https://healthy-workplaces.osha.europa.eu/fr/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fr/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fr/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www.healthy-workplaces.eu/fr"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fr-FR" sz="2400" dirty="0"/>
              <a:t>La campagne «Lieux de travail sains» 2023-2025</a:t>
            </a:r>
            <a:br>
              <a:rPr lang="fr-FR" sz="2400" dirty="0"/>
            </a:br>
            <a:r>
              <a:rPr lang="fr-FR" sz="2400" dirty="0"/>
              <a:t>La sécurité et la santé au travail à l’ère numérique </a:t>
            </a:r>
            <a:br>
              <a:rPr lang="fr-FR" sz="2400" dirty="0"/>
            </a:br>
            <a:endParaRPr lang="fr-FR"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fr-FR"/>
              <a:t>Assurer une prévention efficace dans le monde du travail numérique</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0294" y="848906"/>
            <a:ext cx="7560643" cy="2369367"/>
          </a:xfrm>
        </p:spPr>
        <p:txBody>
          <a:bodyPr lIns="0" tIns="0" rIns="0" bIns="0">
            <a:spAutoFit/>
          </a:bodyPr>
          <a:lstStyle/>
          <a:p>
            <a:pPr marR="0" lvl="0">
              <a:lnSpc>
                <a:spcPct val="115000"/>
              </a:lnSpc>
              <a:spcBef>
                <a:spcPts val="0"/>
              </a:spcBef>
              <a:spcAft>
                <a:spcPts val="200"/>
              </a:spcAft>
              <a:tabLst>
                <a:tab pos="457200" algn="l"/>
              </a:tabLst>
            </a:pPr>
            <a:r>
              <a:rPr lang="fr-FR" sz="1600" dirty="0">
                <a:solidFill>
                  <a:srgbClr val="003399"/>
                </a:solidFill>
              </a:rPr>
              <a:t>La campagne vise à:</a:t>
            </a:r>
          </a:p>
          <a:p>
            <a:pPr marL="342900" indent="-342900">
              <a:lnSpc>
                <a:spcPct val="115000"/>
              </a:lnSpc>
              <a:spcBef>
                <a:spcPts val="0"/>
              </a:spcBef>
              <a:spcAft>
                <a:spcPts val="200"/>
              </a:spcAft>
              <a:buFont typeface="Symbol" panose="05050102010706020507" pitchFamily="18" charset="2"/>
              <a:buChar char=""/>
              <a:tabLst>
                <a:tab pos="457200" algn="l"/>
              </a:tabLst>
            </a:pPr>
            <a:r>
              <a:rPr lang="fr-FR" sz="1600" dirty="0">
                <a:solidFill>
                  <a:schemeClr val="accent1"/>
                </a:solidFill>
                <a:latin typeface="Arial" panose="020B0604020202020204" pitchFamily="34" charset="0"/>
                <a:ea typeface="Arial" panose="020B0604020202020204" pitchFamily="34" charset="0"/>
                <a:cs typeface="Arial" panose="020B0604020202020204" pitchFamily="34" charset="0"/>
              </a:rPr>
              <a:t>améliorer les connaissances sur l’utilisation sûre et productive des technologies numériques dans tous les secteurs</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r-FR" sz="1600" dirty="0">
                <a:solidFill>
                  <a:schemeClr val="accent1"/>
                </a:solidFill>
                <a:latin typeface="Arial" panose="020B0604020202020204" pitchFamily="34" charset="0"/>
                <a:ea typeface="Arial" panose="020B0604020202020204" pitchFamily="34" charset="0"/>
                <a:cs typeface="Arial" panose="020B0604020202020204" pitchFamily="34" charset="0"/>
              </a:rPr>
              <a:t>sensibiliser à la numérisation et à ses incidences en matière de SST</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r-FR" sz="1600" dirty="0">
                <a:solidFill>
                  <a:schemeClr val="accent1"/>
                </a:solidFill>
                <a:latin typeface="Arial" panose="020B0604020202020204" pitchFamily="34" charset="0"/>
                <a:ea typeface="Arial" panose="020B0604020202020204" pitchFamily="34" charset="0"/>
                <a:cs typeface="Arial" panose="020B0604020202020204" pitchFamily="34" charset="0"/>
              </a:rPr>
              <a:t>informer sur les possibilités et les risques émergents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r-FR" sz="1600" dirty="0">
                <a:solidFill>
                  <a:schemeClr val="accent1"/>
                </a:solidFill>
                <a:latin typeface="Arial" panose="020B0604020202020204" pitchFamily="34" charset="0"/>
                <a:ea typeface="Arial" panose="020B0604020202020204" pitchFamily="34" charset="0"/>
                <a:cs typeface="Arial" panose="020B0604020202020204" pitchFamily="34" charset="0"/>
              </a:rPr>
              <a:t>promouvoir l’évaluation des risques et la gestion saine et sûre de la transformation numérique du travail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r-FR" sz="1600" dirty="0">
                <a:solidFill>
                  <a:schemeClr val="accent1"/>
                </a:solidFill>
                <a:latin typeface="Arial" panose="020B0604020202020204" pitchFamily="34" charset="0"/>
                <a:ea typeface="Arial" panose="020B0604020202020204" pitchFamily="34" charset="0"/>
                <a:cs typeface="Arial" panose="020B0604020202020204" pitchFamily="34" charset="0"/>
              </a:rPr>
              <a:t>faciliter l’échange d’informations et de bonnes pratiques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a:t>Objectifs de la campagne</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fr-FR" sz="2400" dirty="0"/>
              <a:t>Domaines prioritaires</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fr-FR" sz="1200" b="1">
                <a:solidFill>
                  <a:schemeClr val="accent1"/>
                </a:solidFill>
                <a:latin typeface="+mj-lt"/>
                <a:ea typeface="+mj-ea"/>
                <a:cs typeface="Trebuchet MS"/>
                <a:hlinkClick r:id="rId3"/>
              </a:rPr>
              <a:t>Systèmes numériques intelligents</a:t>
            </a: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232864"/>
            <a:ext cx="1990896" cy="369332"/>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4"/>
              </a:rPr>
              <a:t>Gestion des travailleurs par l’IA</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5"/>
              </a:rPr>
              <a:t>Travail sur plateformes numériques</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fr-FR" sz="1200" b="1">
                <a:solidFill>
                  <a:schemeClr val="accent1"/>
                </a:solidFill>
                <a:latin typeface="+mj-lt"/>
                <a:ea typeface="+mj-ea"/>
                <a:cs typeface="Trebuchet MS"/>
                <a:hlinkClick r:id="rId6"/>
              </a:rPr>
              <a:t>Automatisation des tâches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fr-FR" sz="1200" b="1">
                <a:solidFill>
                  <a:schemeClr val="accent1"/>
                </a:solidFill>
                <a:latin typeface="+mj-lt"/>
                <a:ea typeface="+mj-ea"/>
                <a:cs typeface="Trebuchet MS"/>
                <a:hlinkClick r:id="rId13"/>
              </a:rPr>
              <a:t>Travail à distance et hybride</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3"/>
            <a:ext cx="8465399" cy="446276"/>
          </a:xfrm>
        </p:spPr>
        <p:txBody>
          <a:bodyPr wrap="square">
            <a:spAutoFit/>
          </a:bodyPr>
          <a:lstStyle/>
          <a:p>
            <a:r>
              <a:rPr lang="fr-FR" sz="2300" dirty="0">
                <a:solidFill>
                  <a:srgbClr val="003399"/>
                </a:solidFill>
              </a:rPr>
              <a:t>Domaines prioritaires – Travail sur plateformes numériques</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fr-F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«Le travail sur plateformes numériques implique souvent des emplois dans des professions et des secteurs à haut risque et associés à de mauvaises conditions de travail.»</a:t>
            </a:r>
            <a:r>
              <a:rPr lang="fr-FR" sz="1400" b="1" i="1" dirty="0">
                <a:solidFill>
                  <a:srgbClr val="E64715"/>
                </a:solidFill>
              </a:rPr>
              <a:t> </a:t>
            </a:r>
            <a:r>
              <a:rPr lang="fr-FR"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089446"/>
            <a:ext cx="7776864" cy="1323439"/>
          </a:xfrm>
          <a:prstGeom prst="rect">
            <a:avLst/>
          </a:prstGeom>
          <a:noFill/>
        </p:spPr>
        <p:txBody>
          <a:bodyPr wrap="square" rtlCol="0">
            <a:spAutoFit/>
          </a:bodyPr>
          <a:lstStyle/>
          <a:p>
            <a:pPr lvl="0"/>
            <a:r>
              <a:rPr lang="fr-FR" sz="1600" b="1" dirty="0">
                <a:solidFill>
                  <a:srgbClr val="003399"/>
                </a:solidFill>
              </a:rPr>
              <a:t>Service ou marché en ligne fonctionnant sur des technologies numériques (y compris l’utilisation d’applications mobiles) qui sont détenues et/ou exploitées par une entreprise, facilitant la mise en correspondance de la demande et de l’offre de main-d’œuvre fournie par un travailleur de plateforme.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fr-FR" sz="2000" b="1" u="sng">
                <a:solidFill>
                  <a:srgbClr val="ACC700"/>
                </a:solidFill>
              </a:rPr>
              <a:t>DÉFINITION</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572079" cy="446276"/>
          </a:xfrm>
        </p:spPr>
        <p:txBody>
          <a:bodyPr wrap="square">
            <a:spAutoFit/>
          </a:bodyPr>
          <a:lstStyle/>
          <a:p>
            <a:r>
              <a:rPr lang="fr-FR" sz="2300" dirty="0">
                <a:solidFill>
                  <a:srgbClr val="003399"/>
                </a:solidFill>
              </a:rPr>
              <a:t>Domaines prioritaires – Travail sur </a:t>
            </a:r>
            <a:r>
              <a:rPr lang="fr-FR" sz="2300" dirty="0" err="1">
                <a:solidFill>
                  <a:srgbClr val="003399"/>
                </a:solidFill>
              </a:rPr>
              <a:t>plateformes</a:t>
            </a:r>
            <a:r>
              <a:rPr lang="fr-FR" sz="2300" dirty="0">
                <a:solidFill>
                  <a:srgbClr val="003399"/>
                </a:solidFill>
              </a:rPr>
              <a:t> numériques</a:t>
            </a:r>
          </a:p>
        </p:txBody>
      </p:sp>
      <p:sp>
        <p:nvSpPr>
          <p:cNvPr id="4" name="TextBox 3"/>
          <p:cNvSpPr txBox="1"/>
          <p:nvPr/>
        </p:nvSpPr>
        <p:spPr>
          <a:xfrm>
            <a:off x="437824" y="915988"/>
            <a:ext cx="7086504" cy="3264996"/>
          </a:xfrm>
          <a:prstGeom prst="rect">
            <a:avLst/>
          </a:prstGeom>
          <a:noFill/>
        </p:spPr>
        <p:txBody>
          <a:bodyPr wrap="square" lIns="91440" tIns="45720" rIns="91440" bIns="45720" rtlCol="0" anchor="t">
            <a:spAutoFit/>
          </a:bodyPr>
          <a:lstStyle/>
          <a:p>
            <a:r>
              <a:rPr lang="fr-FR" b="1" dirty="0">
                <a:solidFill>
                  <a:srgbClr val="ACC700"/>
                </a:solidFill>
              </a:rPr>
              <a:t>OPPORTUNITES</a:t>
            </a:r>
            <a:r>
              <a:rPr lang="fr-FR" b="1" dirty="0">
                <a:solidFill>
                  <a:srgbClr val="ACC700"/>
                </a:solidFill>
                <a:highlight>
                  <a:srgbClr val="FFFF00"/>
                </a:highlight>
              </a:rPr>
              <a:t> </a:t>
            </a:r>
          </a:p>
          <a:p>
            <a:pPr marL="285750" lvl="0" indent="-285750">
              <a:buFont typeface="Arial" panose="020B0604020202020204" pitchFamily="34" charset="0"/>
              <a:buChar char="•"/>
            </a:pPr>
            <a:r>
              <a:rPr lang="fr-FR" sz="1600" b="1" dirty="0">
                <a:solidFill>
                  <a:srgbClr val="003399"/>
                </a:solidFill>
              </a:rPr>
              <a:t>Autonomie des travailleurs</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Horaires de travail flexibles</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Amélioration de l’accès au marché du travail pour les travailleurs défavorisés</a:t>
            </a:r>
            <a:endParaRPr lang="fr-FR" sz="1600" b="1" dirty="0">
              <a:solidFill>
                <a:srgbClr val="003399"/>
              </a:solidFill>
              <a:cs typeface="Arial"/>
            </a:endParaRPr>
          </a:p>
          <a:p>
            <a:pPr lvl="0"/>
            <a:endParaRPr lang="en-US" sz="2000" b="1" dirty="0">
              <a:solidFill>
                <a:srgbClr val="003399"/>
              </a:solidFill>
            </a:endParaRPr>
          </a:p>
          <a:p>
            <a:pPr lvl="0" defTabSz="342900">
              <a:spcBef>
                <a:spcPts val="450"/>
              </a:spcBef>
              <a:buClr>
                <a:srgbClr val="003399"/>
              </a:buClr>
            </a:pPr>
            <a:r>
              <a:rPr lang="fr-FR" b="1" dirty="0">
                <a:solidFill>
                  <a:srgbClr val="ACC700"/>
                </a:solidFill>
              </a:rPr>
              <a:t>RISQUES ET DÉFIS</a:t>
            </a:r>
            <a:endParaRPr lang="fr-FR" b="1" dirty="0">
              <a:solidFill>
                <a:srgbClr val="ACC700"/>
              </a:solidFill>
              <a:cs typeface="Arial"/>
            </a:endParaRPr>
          </a:p>
          <a:p>
            <a:pPr marL="285750" lvl="0" indent="-285750">
              <a:buFont typeface="Arial" panose="020B0604020202020204" pitchFamily="34" charset="0"/>
              <a:buChar char="•"/>
            </a:pPr>
            <a:r>
              <a:rPr lang="fr-FR" sz="1600" b="1" dirty="0">
                <a:solidFill>
                  <a:srgbClr val="003399"/>
                </a:solidFill>
              </a:rPr>
              <a:t>Isolement professionnel</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Horaires de travail longs/irréguliers</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Gestion algorithmique</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Suivi/surveillance numérique</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Réglementation limitée en matière de SST</a:t>
            </a:r>
            <a:endParaRPr lang="fr-FR" sz="1600" b="1" dirty="0">
              <a:solidFill>
                <a:srgbClr val="003399"/>
              </a:solidFill>
              <a:cs typeface="Arial"/>
            </a:endParaRP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300" dirty="0">
                <a:solidFill>
                  <a:srgbClr val="003399"/>
                </a:solidFill>
              </a:rPr>
              <a:t>Domaines prioritaires – Automatisation des tâches</a:t>
            </a:r>
          </a:p>
        </p:txBody>
      </p:sp>
      <p:sp>
        <p:nvSpPr>
          <p:cNvPr id="4" name="TextBox 3"/>
          <p:cNvSpPr txBox="1"/>
          <p:nvPr/>
        </p:nvSpPr>
        <p:spPr>
          <a:xfrm>
            <a:off x="3557164" y="899884"/>
            <a:ext cx="4452710" cy="1815882"/>
          </a:xfrm>
          <a:prstGeom prst="rect">
            <a:avLst/>
          </a:prstGeom>
          <a:noFill/>
        </p:spPr>
        <p:txBody>
          <a:bodyPr wrap="square" rtlCol="0">
            <a:spAutoFit/>
          </a:bodyPr>
          <a:lstStyle/>
          <a:p>
            <a:pPr lvl="0"/>
            <a:endParaRPr lang="en-US" sz="1400" b="1" dirty="0">
              <a:solidFill>
                <a:srgbClr val="003399"/>
              </a:solidFill>
            </a:endParaRPr>
          </a:p>
          <a:p>
            <a:r>
              <a:rPr lang="fr-F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«L’utilisation des technologies numériques pour les processus d’automatisation s’accompagne d’un certain nombre de possibilités, mais aussi de risques et de défis potentiels, tels que la perte de sensibilisation à la situation humaine, la dépendance excessive ou la perte possible de compétences spécifiques des travailleurs.»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166398"/>
            <a:ext cx="7848872" cy="1077218"/>
          </a:xfrm>
          <a:prstGeom prst="rect">
            <a:avLst/>
          </a:prstGeom>
          <a:noFill/>
        </p:spPr>
        <p:txBody>
          <a:bodyPr wrap="square" rtlCol="0">
            <a:spAutoFit/>
          </a:bodyPr>
          <a:lstStyle/>
          <a:p>
            <a:pPr lvl="0"/>
            <a:r>
              <a:rPr lang="fr-FR" sz="1600" b="1" dirty="0">
                <a:solidFill>
                  <a:srgbClr val="003399"/>
                </a:solidFill>
              </a:rPr>
              <a:t>Utilisation de systèmes ou de procédures techniques pour permettre à un dispositif ou à un système d’accomplir (partiellement ou totalement) une fonction qui auparavant était assurée, ou pouvait éventuellement l’être (partiellement ou totalement), par un être humain.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fr-FR" sz="2000" b="1" u="sng">
                <a:solidFill>
                  <a:srgbClr val="ACC700"/>
                </a:solidFill>
              </a:rPr>
              <a:t>DÉFINITION</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300" dirty="0">
                <a:solidFill>
                  <a:srgbClr val="003399"/>
                </a:solidFill>
              </a:rPr>
              <a:t>Domaines prioritaires – Automatisation des tâches</a:t>
            </a:r>
          </a:p>
        </p:txBody>
      </p:sp>
      <p:sp>
        <p:nvSpPr>
          <p:cNvPr id="4" name="TextBox 3"/>
          <p:cNvSpPr txBox="1"/>
          <p:nvPr/>
        </p:nvSpPr>
        <p:spPr>
          <a:xfrm>
            <a:off x="450001" y="902828"/>
            <a:ext cx="7059752" cy="2741776"/>
          </a:xfrm>
          <a:prstGeom prst="rect">
            <a:avLst/>
          </a:prstGeom>
          <a:noFill/>
        </p:spPr>
        <p:txBody>
          <a:bodyPr wrap="square" lIns="91440" tIns="45720" rIns="91440" bIns="45720" rtlCol="0" anchor="t">
            <a:spAutoFit/>
          </a:bodyPr>
          <a:lstStyle/>
          <a:p>
            <a:r>
              <a:rPr lang="fr-FR" b="1" dirty="0">
                <a:solidFill>
                  <a:srgbClr val="ACC700"/>
                </a:solidFill>
              </a:rPr>
              <a:t>OPPORTUNITES </a:t>
            </a:r>
          </a:p>
          <a:p>
            <a:pPr marL="342900" indent="-342900">
              <a:buFont typeface="Arial" panose="020B0604020202020204" pitchFamily="34" charset="0"/>
              <a:buChar char="•"/>
            </a:pPr>
            <a:r>
              <a:rPr lang="fr-FR" sz="1600" b="1" dirty="0">
                <a:solidFill>
                  <a:srgbClr val="003399"/>
                </a:solidFill>
              </a:rPr>
              <a:t>Automatisation de tâches à haut risque ou répétitives </a:t>
            </a:r>
            <a:endParaRPr lang="fr-FR" sz="1600" b="1" dirty="0">
              <a:solidFill>
                <a:srgbClr val="003399"/>
              </a:solidFill>
              <a:cs typeface="Arial"/>
            </a:endParaRPr>
          </a:p>
          <a:p>
            <a:pPr marL="342900" indent="-342900">
              <a:buFont typeface="Arial" panose="020B0604020202020204" pitchFamily="34" charset="0"/>
              <a:buChar char="•"/>
            </a:pPr>
            <a:r>
              <a:rPr lang="fr-FR" sz="1600" b="1" dirty="0">
                <a:solidFill>
                  <a:srgbClr val="003399"/>
                </a:solidFill>
              </a:rPr>
              <a:t>Allongement du temps consacré à l’apprentissage/à la créativité des travailleurs </a:t>
            </a:r>
            <a:endParaRPr lang="fr-FR" sz="1600" b="1" dirty="0">
              <a:solidFill>
                <a:srgbClr val="003399"/>
              </a:solidFill>
              <a:cs typeface="Arial"/>
            </a:endParaRPr>
          </a:p>
          <a:p>
            <a:pPr marL="342900" lvl="0" indent="-342900">
              <a:buFont typeface="Arial" panose="020B0604020202020204" pitchFamily="34" charset="0"/>
              <a:buChar char="•"/>
            </a:pPr>
            <a:r>
              <a:rPr lang="fr-FR" sz="1600" b="1" dirty="0">
                <a:solidFill>
                  <a:srgbClr val="003399"/>
                </a:solidFill>
              </a:rPr>
              <a:t>Réduction de l’exposition à des environnements dangereux</a:t>
            </a:r>
            <a:endParaRPr lang="fr-FR" sz="1600" b="1" dirty="0">
              <a:solidFill>
                <a:srgbClr val="003399"/>
              </a:solidFill>
              <a:cs typeface="Arial"/>
            </a:endParaRP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fr-FR" b="1" dirty="0">
                <a:solidFill>
                  <a:srgbClr val="ACC700"/>
                </a:solidFill>
              </a:rPr>
              <a:t>RISQUES ET DÉFIS</a:t>
            </a:r>
            <a:endParaRPr lang="fr-FR" b="1" dirty="0">
              <a:solidFill>
                <a:srgbClr val="ACC700"/>
              </a:solidFill>
              <a:cs typeface="Arial"/>
            </a:endParaRPr>
          </a:p>
          <a:p>
            <a:pPr marL="285750" lvl="0" indent="-285750">
              <a:buFont typeface="Arial" panose="020B0604020202020204" pitchFamily="34" charset="0"/>
              <a:buChar char="•"/>
            </a:pPr>
            <a:r>
              <a:rPr lang="fr-FR" sz="1600" b="1" dirty="0">
                <a:solidFill>
                  <a:srgbClr val="003399"/>
                </a:solidFill>
              </a:rPr>
              <a:t>Perte de sensibilisation à la situation humaine</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Dépendance excessive </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Perte éventuelle de compétences spécifiques des travailleurs </a:t>
            </a:r>
            <a:endParaRPr lang="fr-FR" sz="1600" b="1" dirty="0">
              <a:solidFill>
                <a:srgbClr val="003399"/>
              </a:solidFill>
              <a:cs typeface="Arial"/>
            </a:endParaRP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300" dirty="0"/>
              <a:t>Domaines prioritaires – Travail à distance et hybride</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fr-F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«Le travail à distance doit faire partie intégrante de l’évaluation des risques que doit obligatoirement effectuer l’employeur.»</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31922"/>
            <a:ext cx="7848872" cy="1600438"/>
          </a:xfrm>
          <a:prstGeom prst="rect">
            <a:avLst/>
          </a:prstGeom>
          <a:noFill/>
        </p:spPr>
        <p:txBody>
          <a:bodyPr wrap="square" lIns="91440" tIns="45720" rIns="91440" bIns="45720" rtlCol="0" anchor="t">
            <a:spAutoFit/>
          </a:bodyPr>
          <a:lstStyle/>
          <a:p>
            <a:pPr lvl="0"/>
            <a:r>
              <a:rPr lang="fr-FR" sz="1400" b="1" dirty="0">
                <a:solidFill>
                  <a:srgbClr val="003399"/>
                </a:solidFill>
              </a:rPr>
              <a:t>Le </a:t>
            </a:r>
            <a:r>
              <a:rPr lang="fr-FR" sz="1400" b="1" i="1" dirty="0">
                <a:solidFill>
                  <a:srgbClr val="003399"/>
                </a:solidFill>
              </a:rPr>
              <a:t>travail à distance </a:t>
            </a:r>
            <a:r>
              <a:rPr lang="fr-FR" sz="1400" b="1" dirty="0">
                <a:solidFill>
                  <a:srgbClr val="003399"/>
                </a:solidFill>
              </a:rPr>
              <a:t>peut être défini comme tout type d’organisation du travail impliquant l’utilisation des technologies numériques (par exemple, les ordinateurs personnels, les smartphones, les ordinateurs portables, les progiciels et Internet) pour travailler à domicile ou, plus généralement, en dehors des locaux de l’employeur pendant la majeure partie ou une partie du temps de travail. La combinaison du travail à distance et du travail dans les locaux de l’employeur est également appelée </a:t>
            </a:r>
            <a:r>
              <a:rPr lang="fr-FR" sz="1400" b="1" i="1" dirty="0">
                <a:solidFill>
                  <a:srgbClr val="003399"/>
                </a:solidFill>
              </a:rPr>
              <a:t>travail hybride</a:t>
            </a:r>
            <a:r>
              <a:rPr lang="fr-FR" sz="1400" b="1" dirty="0">
                <a:solidFill>
                  <a:srgbClr val="003399"/>
                </a:solidFill>
              </a:rPr>
              <a:t>. Le </a:t>
            </a:r>
            <a:r>
              <a:rPr lang="fr-FR" sz="1400" b="1" i="1" dirty="0">
                <a:solidFill>
                  <a:srgbClr val="003399"/>
                </a:solidFill>
              </a:rPr>
              <a:t>télétravail</a:t>
            </a:r>
            <a:r>
              <a:rPr lang="fr-FR" sz="1400" b="1" dirty="0">
                <a:solidFill>
                  <a:srgbClr val="003399"/>
                </a:solidFill>
              </a:rPr>
              <a:t> est un moyen courant de définir le travail à distance à domicile.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fr-FR" sz="2000" b="1" u="sng">
                <a:solidFill>
                  <a:srgbClr val="ACC700"/>
                </a:solidFill>
              </a:rPr>
              <a:t>DÉFINITION</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300" dirty="0"/>
              <a:t>Domaines prioritaires – Travail à distance et hybride</a:t>
            </a:r>
          </a:p>
        </p:txBody>
      </p:sp>
      <p:sp>
        <p:nvSpPr>
          <p:cNvPr id="4" name="TextBox 3"/>
          <p:cNvSpPr txBox="1"/>
          <p:nvPr/>
        </p:nvSpPr>
        <p:spPr>
          <a:xfrm>
            <a:off x="450001" y="831530"/>
            <a:ext cx="7293216" cy="3480440"/>
          </a:xfrm>
          <a:prstGeom prst="rect">
            <a:avLst/>
          </a:prstGeom>
          <a:noFill/>
        </p:spPr>
        <p:txBody>
          <a:bodyPr wrap="square" lIns="91440" tIns="45720" rIns="91440" bIns="45720" rtlCol="0" anchor="t">
            <a:spAutoFit/>
          </a:bodyPr>
          <a:lstStyle/>
          <a:p>
            <a:r>
              <a:rPr lang="fr-FR" b="1" dirty="0">
                <a:solidFill>
                  <a:srgbClr val="ACC700"/>
                </a:solidFill>
              </a:rPr>
              <a:t>OPPORTUNITES</a:t>
            </a:r>
          </a:p>
          <a:p>
            <a:pPr marL="285750" indent="-285750">
              <a:buFont typeface="Arial" panose="020B0604020202020204" pitchFamily="34" charset="0"/>
              <a:buChar char="•"/>
            </a:pPr>
            <a:r>
              <a:rPr lang="fr-FR" sz="1600" b="1" dirty="0">
                <a:solidFill>
                  <a:schemeClr val="accent1"/>
                </a:solidFill>
              </a:rPr>
              <a:t>Renforcement de l’autonomie et de la flexibilité</a:t>
            </a:r>
          </a:p>
          <a:p>
            <a:pPr marL="285750" indent="-285750">
              <a:buFont typeface="Arial" panose="020B0604020202020204" pitchFamily="34" charset="0"/>
              <a:buChar char="•"/>
            </a:pPr>
            <a:r>
              <a:rPr lang="fr-FR" sz="1600" b="1" dirty="0">
                <a:solidFill>
                  <a:schemeClr val="accent1"/>
                </a:solidFill>
              </a:rPr>
              <a:t>Meilleur équilibre entre vie professionnelle et vie privée</a:t>
            </a:r>
          </a:p>
          <a:p>
            <a:pPr marL="285750" indent="-285750">
              <a:buFont typeface="Arial" panose="020B0604020202020204" pitchFamily="34" charset="0"/>
              <a:buChar char="•"/>
            </a:pPr>
            <a:r>
              <a:rPr lang="fr-FR" sz="1600" b="1" dirty="0">
                <a:solidFill>
                  <a:schemeClr val="accent1"/>
                </a:solidFill>
              </a:rPr>
              <a:t>Amélioration de la motivation et de la productivité</a:t>
            </a:r>
          </a:p>
          <a:p>
            <a:pPr marL="285750" indent="-285750">
              <a:buFont typeface="Arial" panose="020B0604020202020204" pitchFamily="34" charset="0"/>
              <a:buChar char="•"/>
            </a:pPr>
            <a:r>
              <a:rPr lang="fr-FR" sz="1600" b="1" dirty="0">
                <a:solidFill>
                  <a:schemeClr val="accent1"/>
                </a:solidFill>
              </a:rPr>
              <a:t>Réduction du temps de trajet entre le domicile et le lieu de travail</a:t>
            </a:r>
          </a:p>
          <a:p>
            <a:pPr marL="285750" indent="-285750">
              <a:buFont typeface="Arial" panose="020B0604020202020204" pitchFamily="34" charset="0"/>
              <a:buChar char="•"/>
            </a:pPr>
            <a:r>
              <a:rPr lang="fr-FR" sz="1600" b="1" dirty="0">
                <a:solidFill>
                  <a:schemeClr val="accent1"/>
                </a:solidFill>
              </a:rPr>
              <a:t>Sécurité contre les environnements à haut risque</a:t>
            </a:r>
          </a:p>
          <a:p>
            <a:endParaRPr lang="en-US" sz="2000" b="1" dirty="0">
              <a:solidFill>
                <a:schemeClr val="accent1"/>
              </a:solidFill>
            </a:endParaRPr>
          </a:p>
          <a:p>
            <a:pPr lvl="0" defTabSz="342900">
              <a:spcBef>
                <a:spcPts val="450"/>
              </a:spcBef>
              <a:buClr>
                <a:srgbClr val="003399"/>
              </a:buClr>
            </a:pPr>
            <a:r>
              <a:rPr lang="fr-FR" b="1" dirty="0">
                <a:solidFill>
                  <a:srgbClr val="ACC700"/>
                </a:solidFill>
              </a:rPr>
              <a:t>RISQUES ET DÉFIS</a:t>
            </a:r>
          </a:p>
          <a:p>
            <a:pPr marL="285750" lvl="0" indent="-285750">
              <a:buFont typeface="Arial" panose="020B0604020202020204" pitchFamily="34" charset="0"/>
              <a:buChar char="•"/>
            </a:pPr>
            <a:r>
              <a:rPr lang="fr-FR" sz="1600" b="1" dirty="0">
                <a:solidFill>
                  <a:srgbClr val="003399"/>
                </a:solidFill>
              </a:rPr>
              <a:t>Isolement et solitude au travail</a:t>
            </a:r>
          </a:p>
          <a:p>
            <a:pPr marL="285750" lvl="0" indent="-285750">
              <a:buFont typeface="Arial" panose="020B0604020202020204" pitchFamily="34" charset="0"/>
              <a:buChar char="•"/>
            </a:pPr>
            <a:r>
              <a:rPr lang="fr-FR" sz="1600" b="1" dirty="0">
                <a:solidFill>
                  <a:srgbClr val="003399"/>
                </a:solidFill>
              </a:rPr>
              <a:t>Intensification du travail</a:t>
            </a:r>
          </a:p>
          <a:p>
            <a:pPr marL="285750" lvl="0" indent="-285750">
              <a:buFont typeface="Arial" panose="020B0604020202020204" pitchFamily="34" charset="0"/>
              <a:buChar char="•"/>
            </a:pPr>
            <a:r>
              <a:rPr lang="fr-FR" sz="1600" b="1" dirty="0">
                <a:solidFill>
                  <a:srgbClr val="003399"/>
                </a:solidFill>
              </a:rPr>
              <a:t>Horaires de travail longs/irréguliers</a:t>
            </a:r>
          </a:p>
          <a:p>
            <a:pPr marL="285750" lvl="0" indent="-285750">
              <a:buFont typeface="Arial" panose="020B0604020202020204" pitchFamily="34" charset="0"/>
              <a:buChar char="•"/>
            </a:pPr>
            <a:r>
              <a:rPr lang="fr-FR" sz="1600" b="1" dirty="0">
                <a:solidFill>
                  <a:srgbClr val="003399"/>
                </a:solidFill>
              </a:rPr>
              <a:t>Conflits entre vie privée et vie professionnelle</a:t>
            </a:r>
          </a:p>
          <a:p>
            <a:pPr marL="285750" lvl="0" indent="-285750">
              <a:buFont typeface="Arial" panose="020B0604020202020204" pitchFamily="34" charset="0"/>
              <a:buChar char="•"/>
            </a:pPr>
            <a:r>
              <a:rPr lang="fr-FR" sz="1600" b="1" dirty="0">
                <a:solidFill>
                  <a:srgbClr val="003399"/>
                </a:solidFill>
              </a:rPr>
              <a:t>Équipement inadéquat</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031059" cy="446276"/>
          </a:xfrm>
        </p:spPr>
        <p:txBody>
          <a:bodyPr wrap="square">
            <a:spAutoFit/>
          </a:bodyPr>
          <a:lstStyle/>
          <a:p>
            <a:r>
              <a:rPr lang="fr-FR" sz="2300" dirty="0">
                <a:solidFill>
                  <a:srgbClr val="003399"/>
                </a:solidFill>
              </a:rPr>
              <a:t>Domaines prioritaires – Gestion des travailleurs par l’IA</a:t>
            </a: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fr-FR"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«Il est essentiel de renforcer la confiance dans ces systèmes en informant, en consultant les travailleurs et en leur permettant de participer à leur conception et à leur mise en œuvre.»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68508"/>
            <a:ext cx="7848872" cy="1015663"/>
          </a:xfrm>
          <a:prstGeom prst="rect">
            <a:avLst/>
          </a:prstGeom>
          <a:noFill/>
        </p:spPr>
        <p:txBody>
          <a:bodyPr wrap="square" rtlCol="0">
            <a:spAutoFit/>
          </a:bodyPr>
          <a:lstStyle/>
          <a:p>
            <a:pPr lvl="0"/>
            <a:r>
              <a:rPr lang="fr-FR" sz="1500" b="1" dirty="0">
                <a:solidFill>
                  <a:srgbClr val="003399"/>
                </a:solidFill>
              </a:rPr>
              <a:t>Désigne un système de gestion des travailleurs qui recueille des données, souvent en temps réel, sur le lieu de travail, les travailleurs et le travail qu’ils effectuent, lesquelles sont ensuite introduites dans un modèle fondé sur l’IA qui prend des décisions automatisées ou semi-automatisées ou fournit des informations aux décideurs sur des sujets liés à la gestion des travailleurs.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fr-FR" sz="2000" b="1" u="sng">
                <a:solidFill>
                  <a:srgbClr val="ACC700"/>
                </a:solidFill>
              </a:rPr>
              <a:t>DÉFINITION</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236799" cy="446276"/>
          </a:xfrm>
        </p:spPr>
        <p:txBody>
          <a:bodyPr wrap="square">
            <a:spAutoFit/>
          </a:bodyPr>
          <a:lstStyle/>
          <a:p>
            <a:r>
              <a:rPr lang="fr-FR" sz="2300" dirty="0">
                <a:solidFill>
                  <a:srgbClr val="003399"/>
                </a:solidFill>
              </a:rPr>
              <a:t>Domaines prioritaires – Gestion des travailleurs par l’IA</a:t>
            </a:r>
          </a:p>
        </p:txBody>
      </p:sp>
      <p:sp>
        <p:nvSpPr>
          <p:cNvPr id="4" name="TextBox 3"/>
          <p:cNvSpPr txBox="1"/>
          <p:nvPr/>
        </p:nvSpPr>
        <p:spPr>
          <a:xfrm>
            <a:off x="450000" y="918031"/>
            <a:ext cx="7559874" cy="2495555"/>
          </a:xfrm>
          <a:prstGeom prst="rect">
            <a:avLst/>
          </a:prstGeom>
          <a:noFill/>
        </p:spPr>
        <p:txBody>
          <a:bodyPr wrap="square" lIns="91440" tIns="45720" rIns="91440" bIns="45720" rtlCol="0" anchor="t">
            <a:spAutoFit/>
          </a:bodyPr>
          <a:lstStyle/>
          <a:p>
            <a:r>
              <a:rPr lang="fr-FR" b="1" dirty="0">
                <a:solidFill>
                  <a:srgbClr val="ACC700"/>
                </a:solidFill>
              </a:rPr>
              <a:t>OPPORTUNITES</a:t>
            </a:r>
            <a:r>
              <a:rPr lang="fr-FR" b="1" dirty="0">
                <a:solidFill>
                  <a:srgbClr val="ACC700"/>
                </a:solidFill>
                <a:highlight>
                  <a:srgbClr val="FFFF00"/>
                </a:highlight>
              </a:rPr>
              <a:t> </a:t>
            </a:r>
            <a:endParaRPr lang="fr-FR" b="1" dirty="0">
              <a:solidFill>
                <a:srgbClr val="ACC700"/>
              </a:solidFill>
            </a:endParaRPr>
          </a:p>
          <a:p>
            <a:pPr marL="285750" lvl="0" indent="-285750">
              <a:buFont typeface="Arial" panose="020B0604020202020204" pitchFamily="34" charset="0"/>
              <a:buChar char="•"/>
            </a:pPr>
            <a:r>
              <a:rPr lang="fr-FR" sz="1600" b="1" dirty="0">
                <a:solidFill>
                  <a:srgbClr val="003399"/>
                </a:solidFill>
              </a:rPr>
              <a:t>Amélioration de la programmation et de la répartition des tâches</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Optimisation de l’organisation du travail</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Informations permettant d’identifier les problèmes de SST</a:t>
            </a:r>
            <a:endParaRPr lang="fr-FR" sz="1600" b="1" dirty="0">
              <a:solidFill>
                <a:srgbClr val="003399"/>
              </a:solidFill>
              <a:cs typeface="Arial"/>
            </a:endParaRPr>
          </a:p>
          <a:p>
            <a:pPr lvl="0"/>
            <a:endParaRPr lang="es-ES" sz="2000" b="1" dirty="0">
              <a:solidFill>
                <a:srgbClr val="003399"/>
              </a:solidFill>
            </a:endParaRPr>
          </a:p>
          <a:p>
            <a:pPr lvl="0" defTabSz="342900">
              <a:spcBef>
                <a:spcPts val="450"/>
              </a:spcBef>
              <a:buClr>
                <a:srgbClr val="003399"/>
              </a:buClr>
            </a:pPr>
            <a:r>
              <a:rPr lang="fr-FR" b="1" dirty="0">
                <a:solidFill>
                  <a:srgbClr val="ACC700"/>
                </a:solidFill>
              </a:rPr>
              <a:t>RISQUES ET DÉFIS</a:t>
            </a:r>
            <a:endParaRPr lang="fr-FR" b="1" dirty="0">
              <a:solidFill>
                <a:srgbClr val="ACC700"/>
              </a:solidFill>
              <a:cs typeface="Arial"/>
            </a:endParaRPr>
          </a:p>
          <a:p>
            <a:pPr marL="285750" lvl="0" indent="-285750">
              <a:buFont typeface="Arial" panose="020B0604020202020204" pitchFamily="34" charset="0"/>
              <a:buChar char="•"/>
            </a:pPr>
            <a:r>
              <a:rPr lang="fr-FR" sz="1600" b="1" dirty="0">
                <a:solidFill>
                  <a:srgbClr val="003399"/>
                </a:solidFill>
              </a:rPr>
              <a:t>Réduction de l’autonomie et du contrôle des travailleurs</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Pression accrue pour travailler plus rapidement</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Atteinte à la vie privée</a:t>
            </a:r>
            <a:endParaRPr lang="fr-FR" sz="1600" b="1" dirty="0">
              <a:solidFill>
                <a:srgbClr val="003399"/>
              </a:solidFill>
              <a:cs typeface="Aria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310" y="872448"/>
            <a:ext cx="6544699" cy="2418611"/>
          </a:xfrm>
        </p:spPr>
        <p:txBody>
          <a:bodyPr wrap="square" lIns="0" tIns="0" rIns="0" bIns="0">
            <a:spAutoFit/>
          </a:bodyPr>
          <a:lstStyle/>
          <a:p>
            <a:r>
              <a:rPr lang="fr-FR" sz="1600" dirty="0"/>
              <a:t>De quoi s’agit-il?</a:t>
            </a:r>
          </a:p>
          <a:p>
            <a:r>
              <a:rPr lang="fr-FR" sz="1600" dirty="0"/>
              <a:t>Faits et chiffres</a:t>
            </a:r>
          </a:p>
          <a:p>
            <a:r>
              <a:rPr lang="fr-FR" sz="1600" dirty="0"/>
              <a:t>Objectifs de la campagne</a:t>
            </a:r>
          </a:p>
          <a:p>
            <a:r>
              <a:rPr lang="fr-FR" sz="1600" dirty="0"/>
              <a:t>Domaines prioritaires</a:t>
            </a:r>
          </a:p>
          <a:p>
            <a:r>
              <a:rPr lang="fr-FR" sz="1600" dirty="0"/>
              <a:t>Prévention des risques</a:t>
            </a:r>
          </a:p>
          <a:p>
            <a:r>
              <a:rPr lang="fr-FR" sz="1600" dirty="0"/>
              <a:t>L’EU-OSHA et les partenaires de la campagne</a:t>
            </a:r>
          </a:p>
          <a:p>
            <a:r>
              <a:rPr lang="fr-FR" sz="1600" dirty="0"/>
              <a:t>Outils et ressources de la campagne </a:t>
            </a:r>
          </a:p>
          <a:p>
            <a:r>
              <a:rPr lang="fr-FR" sz="1600" dirty="0"/>
              <a:t>Comment participer?</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a:t>Aperçu général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54320" y="2075494"/>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440371" cy="446276"/>
          </a:xfrm>
        </p:spPr>
        <p:txBody>
          <a:bodyPr wrap="square">
            <a:spAutoFit/>
          </a:bodyPr>
          <a:lstStyle/>
          <a:p>
            <a:r>
              <a:rPr lang="fr-FR" sz="2300" dirty="0">
                <a:solidFill>
                  <a:srgbClr val="003399"/>
                </a:solidFill>
              </a:rPr>
              <a:t>Domaines prioritaires – Systèmes numériques intelligents</a:t>
            </a:r>
          </a:p>
        </p:txBody>
      </p:sp>
      <p:sp>
        <p:nvSpPr>
          <p:cNvPr id="4" name="TextBox 3"/>
          <p:cNvSpPr txBox="1"/>
          <p:nvPr/>
        </p:nvSpPr>
        <p:spPr>
          <a:xfrm>
            <a:off x="3491880" y="870319"/>
            <a:ext cx="4517994" cy="1600438"/>
          </a:xfrm>
          <a:prstGeom prst="rect">
            <a:avLst/>
          </a:prstGeom>
          <a:noFill/>
        </p:spPr>
        <p:txBody>
          <a:bodyPr wrap="square" rtlCol="0">
            <a:spAutoFit/>
          </a:bodyPr>
          <a:lstStyle/>
          <a:p>
            <a:pPr lvl="0"/>
            <a:endParaRPr lang="en-US" sz="1400" b="1" dirty="0">
              <a:solidFill>
                <a:srgbClr val="003399"/>
              </a:solidFill>
            </a:endParaRPr>
          </a:p>
          <a:p>
            <a:r>
              <a:rPr lang="fr-F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«Ces nouveaux systèmes utilisent les technologies numériques pour collecter et analyser des données ou des signaux afin d’identifier et d’évaluer les risques en matière de SST, de manière à prévenir ou à réduire au minimum les dommages et à promouvoir la SST.»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1500" y="2882061"/>
            <a:ext cx="7848872" cy="1692771"/>
          </a:xfrm>
          <a:prstGeom prst="rect">
            <a:avLst/>
          </a:prstGeom>
          <a:noFill/>
        </p:spPr>
        <p:txBody>
          <a:bodyPr wrap="square" lIns="91440" tIns="45720" rIns="91440" bIns="45720" rtlCol="0" anchor="t">
            <a:spAutoFit/>
          </a:bodyPr>
          <a:lstStyle/>
          <a:p>
            <a:r>
              <a:rPr lang="fr-FR" sz="1300" b="1" dirty="0">
                <a:solidFill>
                  <a:srgbClr val="003399"/>
                </a:solidFill>
              </a:rPr>
              <a:t>Systèmes numériques de surveillance et d’amélioration de la sécurité et de la santé des travailleurs, y compris, par exemple, les équipements de protection individuelle (EPI) intelligents, qui peuvent identifier les niveaux de gaz, de toxines, de bruit et les températures présentant des risques élevés; les dispositifs portables, capables d’interagir avec les travailleurs, avec des capteurs pouvant être intégrés dans les casques ou les lunettes de sécurité; les systèmes mobiles ou statiques utilisant des caméras et des capteurs, par exemple, les drones qui atteignent et surveillent efficacement les zones dangereuses des lieux de travail sans mettre les personnes en danger dans les secteurs de la construction et de l’exploitation minière.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fr-FR" sz="2000" b="1" u="sng">
                <a:solidFill>
                  <a:srgbClr val="ACC700"/>
                </a:solidFill>
              </a:rPr>
              <a:t>DÉFINITION</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343479" cy="446276"/>
          </a:xfrm>
        </p:spPr>
        <p:txBody>
          <a:bodyPr wrap="square">
            <a:spAutoFit/>
          </a:bodyPr>
          <a:lstStyle/>
          <a:p>
            <a:r>
              <a:rPr lang="fr-FR" sz="2300" dirty="0">
                <a:solidFill>
                  <a:srgbClr val="003399"/>
                </a:solidFill>
              </a:rPr>
              <a:t>Domaines prioritaires – Systèmes numériques intelligents</a:t>
            </a:r>
          </a:p>
        </p:txBody>
      </p:sp>
      <p:sp>
        <p:nvSpPr>
          <p:cNvPr id="4" name="TextBox 3"/>
          <p:cNvSpPr txBox="1"/>
          <p:nvPr/>
        </p:nvSpPr>
        <p:spPr>
          <a:xfrm>
            <a:off x="450000" y="927577"/>
            <a:ext cx="8013063" cy="2987997"/>
          </a:xfrm>
          <a:prstGeom prst="rect">
            <a:avLst/>
          </a:prstGeom>
          <a:noFill/>
        </p:spPr>
        <p:txBody>
          <a:bodyPr wrap="square" lIns="91440" tIns="45720" rIns="91440" bIns="45720" rtlCol="0" anchor="t">
            <a:spAutoFit/>
          </a:bodyPr>
          <a:lstStyle/>
          <a:p>
            <a:r>
              <a:rPr lang="fr-FR" b="1" dirty="0">
                <a:solidFill>
                  <a:srgbClr val="ACC700"/>
                </a:solidFill>
              </a:rPr>
              <a:t>OPPORTUNITES </a:t>
            </a:r>
          </a:p>
          <a:p>
            <a:pPr marL="285750" lvl="0" indent="-285750">
              <a:buFont typeface="Arial" panose="020B0604020202020204" pitchFamily="34" charset="0"/>
              <a:buChar char="•"/>
            </a:pPr>
            <a:r>
              <a:rPr lang="fr-FR" sz="1600" b="1" dirty="0">
                <a:solidFill>
                  <a:srgbClr val="003399"/>
                </a:solidFill>
              </a:rPr>
              <a:t>Prévention et réduction au minimum des dommages causés aux travailleurs</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Amélioration du respect de la SST</a:t>
            </a:r>
            <a:endParaRPr lang="fr-FR" sz="1600" b="1" dirty="0">
              <a:solidFill>
                <a:srgbClr val="003399"/>
              </a:solidFill>
              <a:cs typeface="Arial"/>
            </a:endParaRPr>
          </a:p>
          <a:p>
            <a:pPr marL="285750" indent="-285750">
              <a:buFont typeface="Arial" panose="020B0604020202020204" pitchFamily="34" charset="0"/>
              <a:buChar char="•"/>
            </a:pPr>
            <a:r>
              <a:rPr lang="fr-FR" sz="1600" b="1" dirty="0">
                <a:solidFill>
                  <a:srgbClr val="003399"/>
                </a:solidFill>
              </a:rPr>
              <a:t>Prise de décision éclairée</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Mise en œuvre effective</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Davantage de possibilités de formation dans un environnement virtuel</a:t>
            </a:r>
            <a:endParaRPr lang="fr-FR" sz="1600" b="1" dirty="0">
              <a:solidFill>
                <a:srgbClr val="003399"/>
              </a:solidFill>
              <a:cs typeface="Arial"/>
            </a:endParaRPr>
          </a:p>
          <a:p>
            <a:pPr lvl="0"/>
            <a:endParaRPr lang="en-US" sz="2000" b="1" dirty="0">
              <a:solidFill>
                <a:srgbClr val="003399"/>
              </a:solidFill>
            </a:endParaRPr>
          </a:p>
          <a:p>
            <a:pPr lvl="0" defTabSz="342900">
              <a:spcBef>
                <a:spcPts val="450"/>
              </a:spcBef>
              <a:buClr>
                <a:srgbClr val="003399"/>
              </a:buClr>
            </a:pPr>
            <a:r>
              <a:rPr lang="fr-FR" b="1" dirty="0">
                <a:solidFill>
                  <a:srgbClr val="ACC700"/>
                </a:solidFill>
              </a:rPr>
              <a:t>RISQUES ET DÉFIS</a:t>
            </a:r>
            <a:endParaRPr lang="fr-FR" b="1" dirty="0">
              <a:solidFill>
                <a:srgbClr val="ACC700"/>
              </a:solidFill>
              <a:cs typeface="Arial"/>
            </a:endParaRPr>
          </a:p>
          <a:p>
            <a:pPr marL="285750" lvl="0" indent="-285750">
              <a:buFont typeface="Arial" panose="020B0604020202020204" pitchFamily="34" charset="0"/>
              <a:buChar char="•"/>
            </a:pPr>
            <a:r>
              <a:rPr lang="fr-FR" sz="1600" b="1" dirty="0">
                <a:solidFill>
                  <a:srgbClr val="003399"/>
                </a:solidFill>
              </a:rPr>
              <a:t>Données inexactes ou interprétation erronée de celles-ci</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Dépendance excessive à l’égard de la technologie</a:t>
            </a:r>
            <a:endParaRPr lang="fr-FR" sz="1600" b="1" dirty="0">
              <a:solidFill>
                <a:srgbClr val="003399"/>
              </a:solidFill>
              <a:cs typeface="Arial"/>
            </a:endParaRPr>
          </a:p>
          <a:p>
            <a:pPr marL="285750" lvl="0" indent="-285750">
              <a:buFont typeface="Arial" panose="020B0604020202020204" pitchFamily="34" charset="0"/>
              <a:buChar char="•"/>
            </a:pPr>
            <a:r>
              <a:rPr lang="fr-FR" sz="1600" b="1" dirty="0">
                <a:solidFill>
                  <a:srgbClr val="003399"/>
                </a:solidFill>
              </a:rPr>
              <a:t>Perte de contrôle sur les tâches professionnelles</a:t>
            </a:r>
            <a:endParaRPr lang="fr-FR" sz="1600" b="1" dirty="0">
              <a:solidFill>
                <a:srgbClr val="003399"/>
              </a:solidFill>
              <a:cs typeface="Arial"/>
            </a:endParaRP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fr-FR" sz="2400">
                <a:solidFill>
                  <a:schemeClr val="accent1"/>
                </a:solidFill>
              </a:rPr>
              <a:t>Prévention des risques</a:t>
            </a:r>
          </a:p>
        </p:txBody>
      </p:sp>
      <p:sp>
        <p:nvSpPr>
          <p:cNvPr id="2" name="TextBox 1"/>
          <p:cNvSpPr txBox="1"/>
          <p:nvPr/>
        </p:nvSpPr>
        <p:spPr>
          <a:xfrm>
            <a:off x="438360" y="828436"/>
            <a:ext cx="7966338" cy="2554545"/>
          </a:xfrm>
          <a:prstGeom prst="rect">
            <a:avLst/>
          </a:prstGeom>
          <a:noFill/>
        </p:spPr>
        <p:txBody>
          <a:bodyPr wrap="square" rtlCol="0">
            <a:spAutoFit/>
          </a:bodyPr>
          <a:lstStyle/>
          <a:p>
            <a:pPr marL="285750" lvl="0" indent="-285750">
              <a:buFont typeface="Arial" panose="020B0604020202020204" pitchFamily="34" charset="0"/>
              <a:buChar char="•"/>
            </a:pPr>
            <a:r>
              <a:rPr lang="fr-FR" sz="1600" b="1" dirty="0">
                <a:solidFill>
                  <a:schemeClr val="accent1"/>
                </a:solidFill>
              </a:rPr>
              <a:t>Approche centrée sur le facteur humain </a:t>
            </a:r>
          </a:p>
          <a:p>
            <a:pPr lvl="0"/>
            <a:endParaRPr lang="el-GR" sz="1600" b="1" dirty="0">
              <a:solidFill>
                <a:schemeClr val="accent1"/>
              </a:solidFill>
            </a:endParaRPr>
          </a:p>
          <a:p>
            <a:pPr marL="285750" lvl="0" indent="-285750">
              <a:buFont typeface="Arial" panose="020B0604020202020204" pitchFamily="34" charset="0"/>
              <a:buChar char="•"/>
            </a:pPr>
            <a:r>
              <a:rPr lang="fr-FR" sz="1600" b="1" dirty="0">
                <a:solidFill>
                  <a:schemeClr val="accent1"/>
                </a:solidFill>
              </a:rPr>
              <a:t>Égalité d’accès à l’information pour toutes les parties prenantes</a:t>
            </a:r>
          </a:p>
          <a:p>
            <a:pPr lvl="0"/>
            <a:endParaRPr lang="el-GR" sz="1600" b="1" dirty="0">
              <a:solidFill>
                <a:schemeClr val="accent1"/>
              </a:solidFill>
            </a:endParaRPr>
          </a:p>
          <a:p>
            <a:pPr marL="285750" lvl="0" indent="-285750">
              <a:buFont typeface="Arial" panose="020B0604020202020204" pitchFamily="34" charset="0"/>
              <a:buChar char="•"/>
            </a:pPr>
            <a:r>
              <a:rPr lang="fr-FR" sz="1600" b="1" dirty="0">
                <a:solidFill>
                  <a:schemeClr val="accent1"/>
                </a:solidFill>
              </a:rPr>
              <a:t>Consultation/participation des travailleurs au développement, à la mise en œuvre et à l’utilisation des technologies et systèmes numériques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fr-FR" sz="1600" b="1" dirty="0">
                <a:solidFill>
                  <a:schemeClr val="accent1"/>
                </a:solidFill>
              </a:rPr>
              <a:t>Transparence du fonctionnement d’un outil numérique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fr-FR" sz="1600" b="1" dirty="0">
                <a:solidFill>
                  <a:schemeClr val="accent1"/>
                </a:solidFill>
              </a:rPr>
              <a:t>Approche globale de l’évaluation des technologies et systèmes numériques</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fr-FR" sz="2400" dirty="0"/>
              <a:t>L’EU-OSHA et les partenaires de la campagne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64664" y="1133225"/>
            <a:ext cx="8278031" cy="3058540"/>
            <a:chOff x="503529" y="1126965"/>
            <a:chExt cx="8278031" cy="305854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03529" y="3294265"/>
              <a:ext cx="3279333"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dirty="0">
                  <a:solidFill>
                    <a:schemeClr val="tx2"/>
                  </a:solidFill>
                  <a:hlinkClick r:id="rId4"/>
                </a:rPr>
                <a:t>PARTENAIRES OFFICIELS DE LA CAMPAGNE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6965"/>
              <a:ext cx="2797676"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a:solidFill>
                    <a:schemeClr val="tx2"/>
                  </a:solidFill>
                  <a:hlinkClick r:id="rId5"/>
                </a:rPr>
                <a:t>PARTENAIRES SOCIAUX EUROPÉENS</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94141"/>
              <a:ext cx="2372751"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dirty="0">
                  <a:solidFill>
                    <a:schemeClr val="tx2"/>
                  </a:solidFill>
                  <a:hlinkClick r:id="rId6"/>
                </a:rPr>
                <a:t>RÉSEAU ENTREPRISE EUROPE</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8170"/>
              <a:ext cx="183019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a:solidFill>
                    <a:schemeClr val="tx2"/>
                  </a:solidFill>
                  <a:hlinkClick r:id="rId7"/>
                </a:rPr>
                <a:t>PARTENAIRES MÉDIAS</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8639"/>
              <a:ext cx="2307815"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a:solidFill>
                    <a:schemeClr val="tx2"/>
                  </a:solidFill>
                  <a:hlinkClick r:id="rId8"/>
                </a:rPr>
                <a:t>INSTITUTIONS EUROPÉENNES</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6055"/>
              <a:ext cx="3256240" cy="32945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fr-FR" sz="1050" b="1">
                  <a:solidFill>
                    <a:schemeClr val="tx2"/>
                  </a:solidFill>
                  <a:latin typeface="+mj-lt"/>
                  <a:ea typeface="+mj-ea"/>
                  <a:hlinkClick r:id="rId9"/>
                </a:rPr>
                <a:t>POINTS FOCAUX NATIONAUX DE L’EU-OSHA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74310"/>
              <a:ext cx="1536701"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fr-FR" sz="1050" b="1">
                  <a:solidFill>
                    <a:schemeClr val="tx2"/>
                  </a:solidFill>
                  <a:hlinkClick r:id="rId10"/>
                </a:rPr>
                <a:t>AGENCES DE L’UE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187221"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611976" y="1974310"/>
              <a:ext cx="6149887" cy="217331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299258" y="4020780"/>
              <a:ext cx="1462605" cy="1268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2143196" y="3294265"/>
              <a:ext cx="5618667" cy="8533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2143196" y="1456415"/>
              <a:ext cx="4615884" cy="18378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2143196" y="3203364"/>
              <a:ext cx="4330549" cy="9090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653459" cy="193539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316716"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380326" y="1291690"/>
              <a:ext cx="2979916"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611976" y="2303760"/>
              <a:ext cx="3059162"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p:cNvCxnSpPr>
            <p:nvPr/>
          </p:nvCxnSpPr>
          <p:spPr>
            <a:xfrm flipH="1" flipV="1">
              <a:off x="2162824" y="3172557"/>
              <a:ext cx="4136434"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759080" y="1456415"/>
              <a:ext cx="868573" cy="15822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676113" y="1194141"/>
              <a:ext cx="4951540" cy="21739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380326" y="2139035"/>
              <a:ext cx="4093419"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809521"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299258" y="3203364"/>
              <a:ext cx="174487"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299258" y="1456415"/>
              <a:ext cx="459822" cy="256436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890589"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203213"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C0A56298-36DC-4738-AF5E-EFBC4F84B0CB}"/>
              </a:ext>
            </a:extLst>
          </p:cNvPr>
          <p:cNvSpPr txBox="1"/>
          <p:nvPr/>
        </p:nvSpPr>
        <p:spPr>
          <a:xfrm>
            <a:off x="6159876" y="2041330"/>
            <a:ext cx="1944465"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1"/>
              </a:rPr>
              <a:t>PARTENAIRES OSHVET</a:t>
            </a:r>
            <a:endParaRPr lang="en-GB" sz="1100" b="1" dirty="0">
              <a:solidFill>
                <a:schemeClr val="tx2"/>
              </a:solidFill>
            </a:endParaRPr>
          </a:p>
        </p:txBody>
      </p:sp>
      <p:pic>
        <p:nvPicPr>
          <p:cNvPr id="6" name="Picture 5" descr="Blue text on a black background&#10;&#10;Description automatically generated">
            <a:extLst>
              <a:ext uri="{FF2B5EF4-FFF2-40B4-BE49-F238E27FC236}">
                <a16:creationId xmlns:a16="http://schemas.microsoft.com/office/drawing/2014/main" id="{00D6DB76-FB0D-44CD-8F49-780EB88725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0310" y="2178354"/>
            <a:ext cx="3406985" cy="871172"/>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fr-FR" sz="2400"/>
              <a:t>Ressources de la campagne</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3"/>
              </a:rPr>
              <a:t>Publications</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4"/>
              </a:rPr>
              <a:t>Matériel de campagne</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551353"/>
            <a:ext cx="1667796" cy="184666"/>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5"/>
              </a:rPr>
              <a:t>Boîte à outils de la campagne</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166" y="2460770"/>
            <a:ext cx="1557090" cy="184666"/>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6"/>
              </a:rPr>
              <a:t>Films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9020"/>
            <a:ext cx="1557089" cy="369332"/>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10">
                  <a:extLst>
                    <a:ext uri="{A12FA001-AC4F-418D-AE19-62706E023703}">
                      <ahyp:hlinkClr xmlns:ahyp="http://schemas.microsoft.com/office/drawing/2018/hyperlinkcolor" val="tx"/>
                    </a:ext>
                  </a:extLst>
                </a:hlinkClick>
              </a:rPr>
              <a:t>Kit pour les réseaux sociaux</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11"/>
              </a:rPr>
              <a:t>Études de cas</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12"/>
              </a:rPr>
              <a:t>Législation et réglementation</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76935"/>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21"/>
              </a:rPr>
              <a:t>Infographies</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50A3BCA0-89E4-4269-A3A9-F707E667708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AFEBDB98-37CC-4B6B-9E24-AA59A2EBE4F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fr-FR" sz="2400"/>
              <a:t>Comment participer?</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3"/>
              </a:rPr>
              <a:t>Semaine européenne</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76498"/>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4"/>
              </a:rPr>
              <a:t>Partenariat de la campagne</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76498"/>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5"/>
              </a:rPr>
              <a:t>Prix des bonnes pratiques</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261885"/>
            <a:ext cx="1667796" cy="184666"/>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6"/>
              </a:rPr>
              <a:t>Boîte à outils de la campagne</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7939" y="3978455"/>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7"/>
              </a:rPr>
              <a:t>Matériel de campagne</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fr-FR" sz="1200" b="1">
                <a:solidFill>
                  <a:schemeClr val="accent1"/>
                </a:solidFill>
                <a:cs typeface="Trebuchet MS"/>
                <a:hlinkClick r:id="rId8"/>
              </a:rPr>
              <a:t>Événements</a:t>
            </a:r>
          </a:p>
        </p:txBody>
      </p:sp>
      <p:sp>
        <p:nvSpPr>
          <p:cNvPr id="35" name="TextBox 3">
            <a:extLst>
              <a:ext uri="{FF2B5EF4-FFF2-40B4-BE49-F238E27FC236}">
                <a16:creationId xmlns:a16="http://schemas.microsoft.com/office/drawing/2014/main" id="{D1F14980-EF38-9F43-BC06-25F35914E1E1}"/>
              </a:ext>
            </a:extLst>
          </p:cNvPr>
          <p:cNvSpPr txBox="1"/>
          <p:nvPr/>
        </p:nvSpPr>
        <p:spPr>
          <a:xfrm>
            <a:off x="6594768" y="3963946"/>
            <a:ext cx="1480143" cy="369332"/>
          </a:xfrm>
          <a:prstGeom prst="rect">
            <a:avLst/>
          </a:prstGeom>
          <a:noFill/>
        </p:spPr>
        <p:txBody>
          <a:bodyPr wrap="square" lIns="0" tIns="0" rIns="0" bIns="0" rtlCol="0" anchor="ctr" anchorCtr="0">
            <a:spAutoFit/>
          </a:bodyPr>
          <a:lstStyle/>
          <a:p>
            <a:pPr algn="ctr"/>
            <a:r>
              <a:rPr lang="fr-FR" sz="1200" b="1" dirty="0">
                <a:solidFill>
                  <a:schemeClr val="accent1"/>
                </a:solidFill>
                <a:cs typeface="Trebuchet MS"/>
                <a:hlinkClick r:id="rId9"/>
              </a:rPr>
              <a:t>Certificat de participation</a:t>
            </a:r>
          </a:p>
        </p:txBody>
      </p:sp>
      <p:sp>
        <p:nvSpPr>
          <p:cNvPr id="4" name="TextBox 3"/>
          <p:cNvSpPr txBox="1"/>
          <p:nvPr/>
        </p:nvSpPr>
        <p:spPr>
          <a:xfrm>
            <a:off x="2669629" y="3928277"/>
            <a:ext cx="1449506" cy="461665"/>
          </a:xfrm>
          <a:prstGeom prst="rect">
            <a:avLst/>
          </a:prstGeom>
          <a:noFill/>
        </p:spPr>
        <p:txBody>
          <a:bodyPr wrap="square" lIns="91440" tIns="45720" rIns="91440" bIns="45720" rtlCol="0" anchor="t">
            <a:spAutoFit/>
          </a:bodyPr>
          <a:lstStyle/>
          <a:p>
            <a:pPr algn="ctr"/>
            <a:r>
              <a:rPr lang="fr-FR" sz="1200" b="1" u="sng" dirty="0">
                <a:solidFill>
                  <a:schemeClr val="accent1"/>
                </a:solidFill>
                <a:hlinkClick r:id="rId10">
                  <a:extLst>
                    <a:ext uri="{A12FA001-AC4F-418D-AE19-62706E023703}">
                      <ahyp:hlinkClr xmlns:ahyp="http://schemas.microsoft.com/office/drawing/2018/hyperlinkcolor" val="tx"/>
                    </a:ext>
                  </a:extLst>
                </a:hlinkClick>
              </a:rPr>
              <a:t>Kit pour les réseaux sociaux</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582"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94769"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3A08DD34-F835-439C-B1CA-9226FCA069BB}"/>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F7D6558E-4990-4C7E-BD9C-F1985A6B1DC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7A374D1D-FB50-4739-9136-243E247A7C6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fr-FR" sz="2400">
                <a:solidFill>
                  <a:schemeClr val="accent1"/>
                </a:solidFill>
              </a:rPr>
              <a:t>Rejoignez-nous au-delà des bits et octets!</a:t>
            </a:r>
          </a:p>
        </p:txBody>
      </p:sp>
      <p:sp>
        <p:nvSpPr>
          <p:cNvPr id="3" name="Content Placeholder 2"/>
          <p:cNvSpPr>
            <a:spLocks noGrp="1"/>
          </p:cNvSpPr>
          <p:nvPr>
            <p:ph sz="half" idx="1"/>
          </p:nvPr>
        </p:nvSpPr>
        <p:spPr>
          <a:xfrm>
            <a:off x="449873" y="1034046"/>
            <a:ext cx="8135207" cy="3182923"/>
          </a:xfrm>
        </p:spPr>
        <p:txBody>
          <a:bodyPr wrap="square">
            <a:spAutoFit/>
          </a:bodyPr>
          <a:lstStyle/>
          <a:p>
            <a:pPr marL="188595" indent="-188595">
              <a:buSzPct val="120000"/>
              <a:buBlip>
                <a:blip r:embed="rId3"/>
              </a:buBlip>
            </a:pPr>
            <a:r>
              <a:rPr lang="fr-FR" sz="1500" dirty="0">
                <a:solidFill>
                  <a:schemeClr val="accent1"/>
                </a:solidFill>
              </a:rPr>
              <a:t>De plus amples informations figurent sur le site web de la campagne:</a:t>
            </a:r>
            <a:endParaRPr lang="en-US" dirty="0"/>
          </a:p>
          <a:p>
            <a:pPr marL="188595" lvl="1" indent="0">
              <a:buSzPct val="120000"/>
              <a:buNone/>
            </a:pPr>
            <a:r>
              <a:rPr lang="fr-FR" sz="1500" b="1" dirty="0">
                <a:solidFill>
                  <a:schemeClr val="accent1"/>
                </a:solidFill>
                <a:hlinkClick r:id="rId4"/>
              </a:rPr>
              <a:t>www.healthy-workplaces.eu/fr</a:t>
            </a:r>
            <a:endParaRPr lang="fr-FR" sz="1500" b="1" dirty="0">
              <a:solidFill>
                <a:schemeClr val="accent1"/>
              </a:solidFill>
              <a:cs typeface="Arial"/>
              <a:hlinkClick r:id="rId5"/>
            </a:endParaRPr>
          </a:p>
          <a:p>
            <a:pPr marL="323850" lvl="1" indent="-134620">
              <a:buSzPct val="120000"/>
              <a:buBlip>
                <a:blip r:embed="rId3"/>
              </a:buBlip>
            </a:pPr>
            <a:endParaRPr lang="en-US" sz="1500" dirty="0">
              <a:solidFill>
                <a:schemeClr val="accent1"/>
              </a:solidFill>
              <a:cs typeface="Arial"/>
            </a:endParaRPr>
          </a:p>
          <a:p>
            <a:pPr marL="188595" indent="-188595">
              <a:buSzPct val="120000"/>
              <a:buBlip>
                <a:blip r:embed="rId3"/>
              </a:buBlip>
            </a:pPr>
            <a:r>
              <a:rPr lang="fr-FR" sz="1500" dirty="0">
                <a:solidFill>
                  <a:schemeClr val="accent1"/>
                </a:solidFill>
              </a:rPr>
              <a:t>Inscrivez-vous à notre lettre d’information de la campagne:</a:t>
            </a:r>
            <a:endParaRPr lang="fr-FR" sz="1500" dirty="0">
              <a:solidFill>
                <a:schemeClr val="accent1"/>
              </a:solidFill>
              <a:cs typeface="Arial"/>
            </a:endParaRPr>
          </a:p>
          <a:p>
            <a:pPr marL="188595" lvl="1" indent="0">
              <a:buSzPct val="120000"/>
              <a:buNone/>
            </a:pPr>
            <a:r>
              <a:rPr lang="fr-FR" sz="1500" b="1" u="sng" dirty="0">
                <a:solidFill>
                  <a:schemeClr val="accent1"/>
                </a:solidFill>
                <a:hlinkClick r:id="rId6"/>
              </a:rPr>
              <a:t>https://healthy-workplaces.osha.europa.eu/fr/media-centre/newsletter</a:t>
            </a:r>
            <a:endParaRPr lang="fr-FR" sz="1500" b="1" u="sng" dirty="0">
              <a:solidFill>
                <a:schemeClr val="accent1"/>
              </a:solidFill>
            </a:endParaRPr>
          </a:p>
          <a:p>
            <a:pPr marL="188595" lvl="1" indent="0">
              <a:buSzPct val="120000"/>
              <a:buNone/>
            </a:pPr>
            <a:endParaRPr lang="en-US" sz="1500" b="1" dirty="0">
              <a:solidFill>
                <a:schemeClr val="accent1"/>
              </a:solidFill>
              <a:cs typeface="Arial"/>
            </a:endParaRPr>
          </a:p>
          <a:p>
            <a:pPr marL="188595" indent="-188595">
              <a:buSzPct val="120000"/>
              <a:buBlip>
                <a:blip r:embed="rId3"/>
              </a:buBlip>
            </a:pPr>
            <a:r>
              <a:rPr lang="fr-FR" sz="1500" dirty="0">
                <a:solidFill>
                  <a:schemeClr val="accent1"/>
                </a:solidFill>
              </a:rPr>
              <a:t>Tenez-vous informé(e) des activités et événements grâce aux réseaux sociaux:</a:t>
            </a:r>
            <a:endParaRPr lang="fr-FR" sz="1500" dirty="0">
              <a:solidFill>
                <a:schemeClr val="accent1"/>
              </a:solidFill>
              <a:cs typeface="Arial"/>
            </a:endParaRP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marL="188595" indent="-188595">
              <a:buSzPct val="120000"/>
              <a:buBlip>
                <a:blip r:embed="rId3"/>
              </a:buBlip>
            </a:pPr>
            <a:r>
              <a:rPr lang="fr-FR" sz="1500" dirty="0">
                <a:solidFill>
                  <a:schemeClr val="accent1"/>
                </a:solidFill>
              </a:rPr>
              <a:t>Contactez votre point focal national pour en savoir plus sur les événements organisés dans votre pays:</a:t>
            </a:r>
            <a:endParaRPr lang="fr-FR" sz="1500" dirty="0">
              <a:solidFill>
                <a:schemeClr val="accent1"/>
              </a:solidFill>
              <a:cs typeface="Arial"/>
            </a:endParaRPr>
          </a:p>
          <a:p>
            <a:pPr marL="188595" lvl="1" indent="0">
              <a:buSzPct val="120000"/>
              <a:buNone/>
            </a:pPr>
            <a:r>
              <a:rPr lang="fr-FR" sz="1500" b="1" u="sng" dirty="0">
                <a:solidFill>
                  <a:schemeClr val="accent1"/>
                </a:solidFill>
                <a:hlinkClick r:id="rId7"/>
              </a:rPr>
              <a:t>https://healthy-workplaces.osha.europa.eu/fr/campaign-partners/national-focal-points</a:t>
            </a:r>
            <a:endParaRPr lang="fr-FR" sz="1500" b="1" u="sng" dirty="0">
              <a:solidFill>
                <a:schemeClr val="accent1"/>
              </a:solidFill>
              <a:cs typeface="Aria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216088" y="430325"/>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fr-FR" sz="1200" b="1">
                  <a:solidFill>
                    <a:schemeClr val="accent1"/>
                  </a:solidFill>
                </a:rPr>
                <a:t>2023</a:t>
              </a:r>
            </a:p>
            <a:p>
              <a:pPr algn="ctr"/>
              <a:r>
                <a:rPr lang="fr-FR" b="1">
                  <a:solidFill>
                    <a:schemeClr val="accent1"/>
                  </a:solidFill>
                </a:rPr>
                <a:t>Octobre</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fr-FR" sz="1400" b="1">
                  <a:solidFill>
                    <a:srgbClr val="ACC700"/>
                  </a:solidFill>
                </a:rPr>
                <a:t>LANCEMENT DE LA CAMPAGNE</a:t>
              </a:r>
            </a:p>
          </p:txBody>
        </p:sp>
      </p:grpSp>
      <p:sp>
        <p:nvSpPr>
          <p:cNvPr id="4" name="Rectangle 3"/>
          <p:cNvSpPr/>
          <p:nvPr/>
        </p:nvSpPr>
        <p:spPr>
          <a:xfrm>
            <a:off x="2949434" y="2889565"/>
            <a:ext cx="2183611" cy="307777"/>
          </a:xfrm>
          <a:prstGeom prst="rect">
            <a:avLst/>
          </a:prstGeom>
        </p:spPr>
        <p:txBody>
          <a:bodyPr wrap="none">
            <a:spAutoFit/>
          </a:bodyPr>
          <a:lstStyle/>
          <a:p>
            <a:r>
              <a:rPr lang="fr-FR"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E3E7C94D-E4CD-48B0-862B-EC807CCD9D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3AA86EEC-B003-4DDC-9C9E-2F156E0983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584AEF82-7304-4598-AC2E-AF17F05FFFD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CF74873E-3769-478A-9E0D-CABE47C828B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400"/>
              <a:t>De quoi s’agit-il?</a:t>
            </a:r>
          </a:p>
        </p:txBody>
      </p:sp>
      <p:sp>
        <p:nvSpPr>
          <p:cNvPr id="6" name="TextBox 5"/>
          <p:cNvSpPr txBox="1"/>
          <p:nvPr/>
        </p:nvSpPr>
        <p:spPr>
          <a:xfrm>
            <a:off x="440275" y="828436"/>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fr-FR" sz="1600" b="1" dirty="0">
                <a:solidFill>
                  <a:srgbClr val="003399"/>
                </a:solidFill>
              </a:rPr>
              <a:t>Les technologies numériques modifient rapidement la manière dont nous travaillons, ainsi que le lieu et le moment où nous travaillons</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fr-FR" sz="1600" b="1" dirty="0">
                <a:solidFill>
                  <a:srgbClr val="003399"/>
                </a:solidFill>
              </a:rPr>
              <a:t>Pour les travailleurs et les employeurs de tous les secteurs, la technologie numérique offre davantage de possibilités, mais elle présente également des défis et des risques en matière de sécurité et de santé</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404439" cy="446276"/>
          </a:xfrm>
        </p:spPr>
        <p:txBody>
          <a:bodyPr wrap="square">
            <a:spAutoFit/>
          </a:bodyPr>
          <a:lstStyle/>
          <a:p>
            <a:r>
              <a:rPr lang="fr-FR" sz="2300" dirty="0"/>
              <a:t>Faits et chiffres – utilisation des technologies numériques</a:t>
            </a:r>
          </a:p>
        </p:txBody>
      </p:sp>
      <p:sp>
        <p:nvSpPr>
          <p:cNvPr id="5" name="TextBox 4">
            <a:extLst>
              <a:ext uri="{FF2B5EF4-FFF2-40B4-BE49-F238E27FC236}">
                <a16:creationId xmlns:a16="http://schemas.microsoft.com/office/drawing/2014/main" id="{3C508B51-6793-4B7F-899B-364A2A5D82C4}"/>
              </a:ext>
            </a:extLst>
          </p:cNvPr>
          <p:cNvSpPr txBox="1"/>
          <p:nvPr/>
        </p:nvSpPr>
        <p:spPr>
          <a:xfrm>
            <a:off x="427985" y="818740"/>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fr-FR" sz="1600" b="1" dirty="0">
                <a:solidFill>
                  <a:srgbClr val="ACC700"/>
                </a:solidFill>
              </a:rPr>
              <a:t>EU-OSHA, le pouls de la SST en 2022</a:t>
            </a:r>
          </a:p>
          <a:p>
            <a:pPr lvl="1"/>
            <a:r>
              <a:rPr lang="fr-FR" sz="1600" b="1" dirty="0">
                <a:solidFill>
                  <a:schemeClr val="accent1"/>
                </a:solidFill>
              </a:rPr>
              <a:t>Les travailleurs de l’UE utilisent...</a:t>
            </a:r>
          </a:p>
          <a:p>
            <a:pPr marL="800100" lvl="1" indent="-342900">
              <a:buFont typeface="Arial" panose="020B0604020202020204" pitchFamily="34" charset="0"/>
              <a:buChar char="•"/>
            </a:pPr>
            <a:r>
              <a:rPr lang="fr-FR" sz="1600" b="1" dirty="0">
                <a:solidFill>
                  <a:schemeClr val="accent1"/>
                </a:solidFill>
              </a:rPr>
              <a:t>des ordinateurs portables, des tablettes, des smartphones (73 %) </a:t>
            </a:r>
          </a:p>
          <a:p>
            <a:pPr marL="800100" lvl="1" indent="-342900">
              <a:buFont typeface="Arial" panose="020B0604020202020204" pitchFamily="34" charset="0"/>
              <a:buChar char="•"/>
            </a:pPr>
            <a:r>
              <a:rPr lang="fr-FR" sz="1600" b="1" dirty="0">
                <a:solidFill>
                  <a:schemeClr val="accent1"/>
                </a:solidFill>
              </a:rPr>
              <a:t>des appareils portables (11 %)</a:t>
            </a:r>
          </a:p>
          <a:p>
            <a:pPr marL="800100" lvl="1" indent="-342900">
              <a:buFont typeface="Arial" panose="020B0604020202020204" pitchFamily="34" charset="0"/>
              <a:buChar char="•"/>
            </a:pPr>
            <a:r>
              <a:rPr lang="fr-FR" sz="1600" b="1" dirty="0">
                <a:solidFill>
                  <a:schemeClr val="accent1"/>
                </a:solidFill>
              </a:rPr>
              <a:t>des machines ou robots intégrant l’IA (5 %)</a:t>
            </a:r>
          </a:p>
          <a:p>
            <a:pPr marL="800100" lvl="1" indent="-342900">
              <a:buFont typeface="Arial" panose="020B0604020202020204" pitchFamily="34" charset="0"/>
              <a:buChar char="•"/>
            </a:pPr>
            <a:r>
              <a:rPr lang="fr-FR" sz="1600" b="1" dirty="0">
                <a:solidFill>
                  <a:schemeClr val="accent1"/>
                </a:solidFill>
              </a:rPr>
              <a:t>des robots qui interagissent avec le travailleur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fr-FR" sz="1600" b="1" dirty="0">
                <a:solidFill>
                  <a:srgbClr val="ACC700"/>
                </a:solidFill>
              </a:rPr>
              <a:t>EU-OSHA, ESENER 2019</a:t>
            </a:r>
          </a:p>
          <a:p>
            <a:pPr marL="800100" lvl="1" indent="-342900">
              <a:buFont typeface="Arial" panose="020B0604020202020204" pitchFamily="34" charset="0"/>
              <a:buChar char="•"/>
            </a:pPr>
            <a:r>
              <a:rPr lang="fr-FR" sz="1600" b="1" dirty="0">
                <a:solidFill>
                  <a:schemeClr val="accent1"/>
                </a:solidFill>
              </a:rPr>
              <a:t>Plus de 80 % des lieux de travail en Europe ont recours à des ordinateurs personnels, des ordinateurs portables, des tablettes, des smartphones et d’autres appareils mobiles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95462"/>
            <a:ext cx="8328239" cy="446276"/>
          </a:xfrm>
        </p:spPr>
        <p:txBody>
          <a:bodyPr wrap="square">
            <a:spAutoFit/>
          </a:bodyPr>
          <a:lstStyle/>
          <a:p>
            <a:r>
              <a:rPr lang="fr-FR" sz="2300" dirty="0"/>
              <a:t>Faits et chiffres – utilisation des technologies numériques</a:t>
            </a:r>
          </a:p>
        </p:txBody>
      </p:sp>
      <p:pic>
        <p:nvPicPr>
          <p:cNvPr id="5" name="Content Placeholder 3"/>
          <p:cNvPicPr>
            <a:picLocks noGrp="1" noChangeAspect="1"/>
          </p:cNvPicPr>
          <p:nvPr>
            <p:ph sz="half" idx="1"/>
          </p:nvPr>
        </p:nvPicPr>
        <p:blipFill rotWithShape="1">
          <a:blip r:embed="rId3"/>
          <a:srcRect l="28027" t="29331" r="7266" b="3055"/>
          <a:stretch/>
        </p:blipFill>
        <p:spPr>
          <a:xfrm>
            <a:off x="3482788" y="2007997"/>
            <a:ext cx="4892728"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0545" y="824700"/>
            <a:ext cx="7653766" cy="1115690"/>
          </a:xfrm>
          <a:prstGeom prst="rect">
            <a:avLst/>
          </a:prstGeom>
          <a:noFill/>
        </p:spPr>
        <p:txBody>
          <a:bodyPr wrap="square" rtlCol="0">
            <a:spAutoFit/>
          </a:bodyPr>
          <a:lstStyle/>
          <a:p>
            <a:pPr lvl="0" defTabSz="257175">
              <a:spcBef>
                <a:spcPts val="338"/>
              </a:spcBef>
              <a:buClr>
                <a:srgbClr val="003399"/>
              </a:buClr>
            </a:pPr>
            <a:r>
              <a:rPr lang="fr-FR" sz="1600" b="1" dirty="0">
                <a:solidFill>
                  <a:srgbClr val="ACC700"/>
                </a:solidFill>
              </a:rPr>
              <a:t>EU-OSHA, le pouls de la SST en 2022</a:t>
            </a:r>
          </a:p>
          <a:p>
            <a:pPr lvl="0" defTabSz="257175">
              <a:spcBef>
                <a:spcPts val="338"/>
              </a:spcBef>
              <a:buClr>
                <a:srgbClr val="003399"/>
              </a:buClr>
            </a:pPr>
            <a:r>
              <a:rPr lang="fr-FR"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À votre connaissance, l’organisation dans laquelle vous travaillez utilise des appareils numériques tels qu’une tablette, un smartphone, un ordinateur, un ordinateur portable, une application ou un capteur pour...?</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fr-FR" sz="900"/>
              <a:t>Vous attribuer automatiquement des tâches ou du temps de travail ou des périodes de travail (posté)</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fr-FR" sz="900"/>
              <a:t>Faire évaluer vos performances par des tiers (par exemple, des clients)</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fr-FR" sz="900"/>
              <a:t>Superviser ou surveiller votre travail et votre comportement individuellement</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fr-FR" sz="900"/>
              <a:t>Contrôler le bruit, les produits chimiques, la poussière, les gaz, etc. dans votre environnement de travail</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fr-FR" sz="900"/>
              <a:t>Contrôler votre rythme cardiaque, votre tension artérielle, votre posture, etc. individuellement</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fr-FR" sz="900" b="1">
                <a:solidFill>
                  <a:srgbClr val="003399"/>
                </a:solidFill>
              </a:rPr>
              <a:t>Oui</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fr-FR" sz="900" b="1">
                <a:solidFill>
                  <a:srgbClr val="F6A400"/>
                </a:solidFill>
              </a:rPr>
              <a:t>Non</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344383" y="1914792"/>
            <a:ext cx="1111005" cy="230832"/>
          </a:xfrm>
          <a:prstGeom prst="rect">
            <a:avLst/>
          </a:prstGeom>
          <a:solidFill>
            <a:schemeClr val="bg1"/>
          </a:solidFill>
        </p:spPr>
        <p:txBody>
          <a:bodyPr wrap="square" rtlCol="0">
            <a:spAutoFit/>
          </a:bodyPr>
          <a:lstStyle/>
          <a:p>
            <a:r>
              <a:rPr lang="fr-FR" sz="900" b="1" dirty="0">
                <a:solidFill>
                  <a:srgbClr val="B1B3B4"/>
                </a:solidFill>
              </a:rPr>
              <a:t>Je ne sais pas</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fr-FR" sz="1200" b="0" i="0">
                <a:solidFill>
                  <a:srgbClr val="ACC700"/>
                </a:solidFill>
                <a:effectLst/>
                <a:latin typeface="Corbel" panose="020B0503020204020204" pitchFamily="34" charset="0"/>
              </a:rPr>
              <a:t>Base: toutes les personnes interrogées, UE-27 (n=25 683)</a:t>
            </a:r>
            <a:r>
              <a:rPr lang="fr-FR"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480639" cy="446276"/>
          </a:xfrm>
        </p:spPr>
        <p:txBody>
          <a:bodyPr wrap="square">
            <a:spAutoFit/>
          </a:bodyPr>
          <a:lstStyle/>
          <a:p>
            <a:r>
              <a:rPr lang="fr-FR" sz="2300" dirty="0"/>
              <a:t>Faits et chiffres – utilisation des technologies numériques</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0545" y="823610"/>
            <a:ext cx="7653766" cy="869469"/>
          </a:xfrm>
          <a:prstGeom prst="rect">
            <a:avLst/>
          </a:prstGeom>
          <a:noFill/>
        </p:spPr>
        <p:txBody>
          <a:bodyPr wrap="square" rtlCol="0">
            <a:spAutoFit/>
          </a:bodyPr>
          <a:lstStyle/>
          <a:p>
            <a:pPr lvl="0" defTabSz="257175">
              <a:spcBef>
                <a:spcPts val="338"/>
              </a:spcBef>
              <a:buClr>
                <a:srgbClr val="003399"/>
              </a:buClr>
            </a:pPr>
            <a:r>
              <a:rPr lang="fr-FR" sz="1600" b="1" dirty="0">
                <a:solidFill>
                  <a:srgbClr val="ACC700"/>
                </a:solidFill>
              </a:rPr>
              <a:t>EU-OSHA, le pouls de la SST en 2022</a:t>
            </a:r>
          </a:p>
          <a:p>
            <a:pPr lvl="0" defTabSz="257175">
              <a:spcBef>
                <a:spcPts val="338"/>
              </a:spcBef>
              <a:buClr>
                <a:srgbClr val="003399"/>
              </a:buClr>
            </a:pPr>
            <a:r>
              <a:rPr lang="fr-FR"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Diriez-vous que l’utilisation des technologies numériques sur votre lieu de travail...?</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fr-FR" sz="900" b="1">
                <a:solidFill>
                  <a:srgbClr val="003399"/>
                </a:solidFill>
              </a:rPr>
              <a:t>Oui</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fr-FR" sz="900" b="1">
                <a:solidFill>
                  <a:srgbClr val="F6A400"/>
                </a:solidFill>
              </a:rPr>
              <a:t>Non</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29" y="1711341"/>
            <a:ext cx="1097019" cy="230832"/>
          </a:xfrm>
          <a:prstGeom prst="rect">
            <a:avLst/>
          </a:prstGeom>
          <a:solidFill>
            <a:schemeClr val="bg1"/>
          </a:solidFill>
        </p:spPr>
        <p:txBody>
          <a:bodyPr wrap="square" rtlCol="0">
            <a:spAutoFit/>
          </a:bodyPr>
          <a:lstStyle/>
          <a:p>
            <a:r>
              <a:rPr lang="fr-FR" sz="900" b="1" dirty="0">
                <a:solidFill>
                  <a:srgbClr val="B1B3B4"/>
                </a:solidFill>
              </a:rPr>
              <a:t>Je ne sais pas</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fr-FR" sz="900"/>
              <a:t>Détermine la vitesse ou le rythme de votre travail</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fr-FR" sz="900"/>
              <a:t>A pour effet de vous faire travailler seul</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fr-FR" sz="900"/>
              <a:t>Accroît la surveillance lorsque vous êtes au travail</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fr-FR" sz="900"/>
              <a:t>Augmente votre charge de travail</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fr-FR" sz="900"/>
              <a:t>Réduit votre autonomie au travail</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131840" y="4504412"/>
            <a:ext cx="3899872" cy="276999"/>
          </a:xfrm>
          <a:prstGeom prst="rect">
            <a:avLst/>
          </a:prstGeom>
          <a:noFill/>
        </p:spPr>
        <p:txBody>
          <a:bodyPr wrap="square">
            <a:spAutoFit/>
          </a:bodyPr>
          <a:lstStyle/>
          <a:p>
            <a:r>
              <a:rPr lang="fr-FR" sz="1200" b="0" i="0" dirty="0">
                <a:solidFill>
                  <a:srgbClr val="ACC700"/>
                </a:solidFill>
                <a:effectLst/>
                <a:latin typeface="Corbel" panose="020B0503020204020204" pitchFamily="34" charset="0"/>
              </a:rPr>
              <a:t>Base: toutes les personnes interrogées, UE-27 (n=25 683)</a:t>
            </a:r>
            <a:r>
              <a:rPr lang="fr-FR"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400" dirty="0"/>
              <a:t>Faits et chiffres – télétravail à domicile</a:t>
            </a:r>
          </a:p>
        </p:txBody>
      </p:sp>
      <p:sp>
        <p:nvSpPr>
          <p:cNvPr id="5" name="TextBox 4">
            <a:extLst>
              <a:ext uri="{FF2B5EF4-FFF2-40B4-BE49-F238E27FC236}">
                <a16:creationId xmlns:a16="http://schemas.microsoft.com/office/drawing/2014/main" id="{B8654F7D-FE3F-4E66-ADCC-E6D31662FD2C}"/>
              </a:ext>
            </a:extLst>
          </p:cNvPr>
          <p:cNvSpPr txBox="1"/>
          <p:nvPr/>
        </p:nvSpPr>
        <p:spPr>
          <a:xfrm>
            <a:off x="430544" y="818289"/>
            <a:ext cx="7813343" cy="3577903"/>
          </a:xfrm>
          <a:prstGeom prst="rect">
            <a:avLst/>
          </a:prstGeom>
          <a:noFill/>
        </p:spPr>
        <p:txBody>
          <a:bodyPr wrap="square" rtlCol="0">
            <a:spAutoFit/>
          </a:bodyPr>
          <a:lstStyle/>
          <a:p>
            <a:r>
              <a:rPr lang="fr-FR" sz="1600" b="1" dirty="0">
                <a:solidFill>
                  <a:srgbClr val="ACC700"/>
                </a:solidFill>
              </a:rPr>
              <a:t>EU-OSHA, le pouls de la SST en 2022</a:t>
            </a:r>
          </a:p>
          <a:p>
            <a:pPr marL="342900" indent="-342900">
              <a:buFont typeface="Arial" panose="020B0604020202020204" pitchFamily="34" charset="0"/>
              <a:buChar char="•"/>
            </a:pPr>
            <a:r>
              <a:rPr lang="fr-FR" sz="1600" b="1" dirty="0">
                <a:solidFill>
                  <a:schemeClr val="accent1"/>
                </a:solidFill>
              </a:rPr>
              <a:t>17 % des travailleurs travaillaient principalement à domicile en 2022 </a:t>
            </a:r>
          </a:p>
          <a:p>
            <a:pPr marL="342900" indent="-342900">
              <a:buFont typeface="Arial" panose="020B0604020202020204" pitchFamily="34" charset="0"/>
              <a:buChar char="•"/>
            </a:pPr>
            <a:r>
              <a:rPr lang="fr-FR" sz="1600" b="1" dirty="0">
                <a:solidFill>
                  <a:schemeClr val="accent1"/>
                </a:solidFill>
              </a:rPr>
              <a:t>90 % d’entre eux utilisent des ordinateurs portables, des tablettes, des smartphones </a:t>
            </a:r>
          </a:p>
          <a:p>
            <a:pPr marL="342900" indent="-342900">
              <a:buFont typeface="Arial" panose="020B0604020202020204" pitchFamily="34" charset="0"/>
              <a:buChar char="•"/>
            </a:pPr>
            <a:r>
              <a:rPr lang="fr-FR" sz="1600" b="1" dirty="0">
                <a:solidFill>
                  <a:schemeClr val="accent1"/>
                </a:solidFill>
              </a:rPr>
              <a:t>Les télétravailleurs à domicile sont moins susceptibles de signaler un manque d’autonomie ou une influence sur le rythme de travail ou les processus de travail (14,4 %) que l’ensemble des travailleurs.</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fr-FR" sz="1600" b="1" dirty="0">
                <a:solidFill>
                  <a:srgbClr val="ACC700"/>
                </a:solidFill>
              </a:rPr>
              <a:t>EU-OSHA, ESENER 2019</a:t>
            </a:r>
          </a:p>
          <a:p>
            <a:pPr marL="342900" indent="-342900">
              <a:buFont typeface="Arial" panose="020B0604020202020204" pitchFamily="34" charset="0"/>
              <a:buChar char="•"/>
            </a:pPr>
            <a:r>
              <a:rPr lang="fr-FR" sz="1600" b="1" dirty="0">
                <a:solidFill>
                  <a:schemeClr val="accent1"/>
                </a:solidFill>
              </a:rPr>
              <a:t>En 2019, 12 % des lieux de travail de l’UE ont permis aux salariés de travailler à domicile en utilisant les technologies numériques</a:t>
            </a:r>
          </a:p>
          <a:p>
            <a:pPr marL="342900" indent="-342900">
              <a:buFont typeface="Arial" panose="020B0604020202020204" pitchFamily="34" charset="0"/>
              <a:buChar char="•"/>
            </a:pPr>
            <a:r>
              <a:rPr lang="fr-FR" sz="1600" b="1" dirty="0">
                <a:solidFill>
                  <a:schemeClr val="accent1"/>
                </a:solidFill>
              </a:rPr>
              <a:t>75 % des lieux de travail de l’UE procèdent régulièrement à une évaluation des risques, mais seuls 31 % de ceux qui autorisent le télétravail à domicile incluent également le domicile dans cette évaluation</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r-FR" sz="2400"/>
              <a:t>Faits et chiffres – Risques psychosociaux</a:t>
            </a:r>
          </a:p>
        </p:txBody>
      </p:sp>
      <p:sp>
        <p:nvSpPr>
          <p:cNvPr id="4" name="TextBox 3"/>
          <p:cNvSpPr txBox="1"/>
          <p:nvPr/>
        </p:nvSpPr>
        <p:spPr>
          <a:xfrm>
            <a:off x="430545" y="818710"/>
            <a:ext cx="6768752" cy="2008242"/>
          </a:xfrm>
          <a:prstGeom prst="rect">
            <a:avLst/>
          </a:prstGeom>
          <a:noFill/>
        </p:spPr>
        <p:txBody>
          <a:bodyPr wrap="square" rtlCol="0">
            <a:spAutoFit/>
          </a:bodyPr>
          <a:lstStyle/>
          <a:p>
            <a:pPr lvl="0" defTabSz="257175">
              <a:spcBef>
                <a:spcPts val="338"/>
              </a:spcBef>
              <a:buClr>
                <a:srgbClr val="003399"/>
              </a:buClr>
            </a:pPr>
            <a:r>
              <a:rPr lang="fr-FR"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fr-FR" sz="1600" b="1" dirty="0">
                <a:solidFill>
                  <a:srgbClr val="003399"/>
                </a:solidFill>
                <a:latin typeface="Arial" panose="020B0604020202020204" pitchFamily="34" charset="0"/>
                <a:ea typeface="SimSun" panose="02010600030101010101" pitchFamily="2" charset="-122"/>
                <a:cs typeface="Arial" panose="020B0604020202020204" pitchFamily="34" charset="0"/>
              </a:rPr>
              <a:t>Risques psychosociaux les plus couramment associés aux technologies numériques: </a:t>
            </a:r>
          </a:p>
          <a:p>
            <a:pPr marL="342900" lvl="0" indent="-342900" defTabSz="257175">
              <a:spcBef>
                <a:spcPts val="338"/>
              </a:spcBef>
              <a:buClr>
                <a:srgbClr val="003399"/>
              </a:buClr>
              <a:buFont typeface="Arial" panose="020B0604020202020204" pitchFamily="34" charset="0"/>
              <a:buChar char="•"/>
            </a:pPr>
            <a:r>
              <a:rPr lang="fr-FR" sz="1600" b="1" dirty="0">
                <a:solidFill>
                  <a:srgbClr val="003399"/>
                </a:solidFill>
              </a:rPr>
              <a:t>Contraintes de temps</a:t>
            </a:r>
          </a:p>
          <a:p>
            <a:pPr marL="342900" lvl="0" indent="-342900" defTabSz="257175">
              <a:spcBef>
                <a:spcPts val="338"/>
              </a:spcBef>
              <a:buClr>
                <a:srgbClr val="003399"/>
              </a:buClr>
              <a:buFont typeface="Arial" panose="020B0604020202020204" pitchFamily="34" charset="0"/>
              <a:buChar char="•"/>
            </a:pPr>
            <a:r>
              <a:rPr lang="fr-FR" sz="1600" b="1" dirty="0">
                <a:solidFill>
                  <a:srgbClr val="003399"/>
                </a:solidFill>
              </a:rPr>
              <a:t>Horaires de travail longs/irréguliers</a:t>
            </a:r>
          </a:p>
          <a:p>
            <a:pPr marL="342900" lvl="0" indent="-342900" defTabSz="257175">
              <a:spcBef>
                <a:spcPts val="338"/>
              </a:spcBef>
              <a:buClr>
                <a:srgbClr val="003399"/>
              </a:buClr>
              <a:buFont typeface="Arial" panose="020B0604020202020204" pitchFamily="34" charset="0"/>
              <a:buChar char="•"/>
            </a:pPr>
            <a:r>
              <a:rPr lang="fr-FR" sz="1600" b="1" dirty="0">
                <a:solidFill>
                  <a:srgbClr val="003399"/>
                </a:solidFill>
              </a:rPr>
              <a:t>Mauvaise communication/coopération</a:t>
            </a:r>
          </a:p>
          <a:p>
            <a:pPr marL="342900" lvl="0" indent="-342900" defTabSz="257175">
              <a:spcBef>
                <a:spcPts val="338"/>
              </a:spcBef>
              <a:buClr>
                <a:srgbClr val="003399"/>
              </a:buClr>
              <a:buFont typeface="Arial" panose="020B0604020202020204" pitchFamily="34" charset="0"/>
              <a:buChar char="•"/>
            </a:pPr>
            <a:r>
              <a:rPr lang="fr-FR" sz="1600" b="1" dirty="0">
                <a:solidFill>
                  <a:srgbClr val="003399"/>
                </a:solidFill>
              </a:rPr>
              <a:t>Précarité de l’emploi</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381581" cy="461665"/>
          </a:xfrm>
          <a:prstGeom prst="rect">
            <a:avLst/>
          </a:prstGeom>
          <a:noFill/>
        </p:spPr>
        <p:txBody>
          <a:bodyPr wrap="square" rtlCol="0">
            <a:spAutoFit/>
          </a:bodyPr>
          <a:lstStyle/>
          <a:p>
            <a:r>
              <a:rPr lang="fr-FR" sz="2400" b="1" dirty="0">
                <a:solidFill>
                  <a:schemeClr val="accent1"/>
                </a:solidFill>
              </a:rPr>
              <a:t>Faits et chiffres – risques </a:t>
            </a:r>
            <a:r>
              <a:rPr lang="fr-FR" sz="2400" b="1" dirty="0" err="1">
                <a:solidFill>
                  <a:schemeClr val="accent1"/>
                </a:solidFill>
              </a:rPr>
              <a:t>psychosociaux</a:t>
            </a:r>
            <a:endParaRPr lang="fr-FR" sz="2400" b="1" dirty="0">
              <a:solidFill>
                <a:schemeClr val="accent1"/>
              </a:solidFill>
            </a:endParaRP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0543" y="811528"/>
            <a:ext cx="8861121" cy="507831"/>
          </a:xfrm>
          <a:prstGeom prst="rect">
            <a:avLst/>
          </a:prstGeom>
        </p:spPr>
        <p:txBody>
          <a:bodyPr vert="horz" wrap="square"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r-FR" sz="1600" dirty="0">
                <a:solidFill>
                  <a:srgbClr val="ACC700"/>
                </a:solidFill>
              </a:rPr>
              <a:t>EU-OSHA, ESENER 2019</a:t>
            </a:r>
          </a:p>
          <a:p>
            <a:pPr>
              <a:spcBef>
                <a:spcPts val="0"/>
              </a:spcBef>
            </a:pPr>
            <a:r>
              <a:rPr lang="fr-FR" sz="1100" dirty="0">
                <a:latin typeface="Arial" panose="020B0604020202020204" pitchFamily="34" charset="0"/>
                <a:ea typeface="SimSun" panose="02010600030101010101" pitchFamily="2" charset="-122"/>
                <a:cs typeface="Times New Roman" panose="02020603050405020304" pitchFamily="18" charset="0"/>
              </a:rPr>
              <a:t>Lieux de travail signalant des risques </a:t>
            </a:r>
            <a:r>
              <a:rPr lang="fr-FR" sz="1100" dirty="0" err="1">
                <a:latin typeface="Arial" panose="020B0604020202020204" pitchFamily="34" charset="0"/>
                <a:ea typeface="SimSun" panose="02010600030101010101" pitchFamily="2" charset="-122"/>
                <a:cs typeface="Times New Roman" panose="02020603050405020304" pitchFamily="18" charset="0"/>
              </a:rPr>
              <a:t>psychosociaux</a:t>
            </a:r>
            <a:r>
              <a:rPr lang="fr-FR" sz="1100" dirty="0">
                <a:latin typeface="Arial" panose="020B0604020202020204" pitchFamily="34" charset="0"/>
                <a:ea typeface="SimSun" panose="02010600030101010101" pitchFamily="2" charset="-122"/>
                <a:cs typeface="Times New Roman" panose="02020603050405020304" pitchFamily="18" charset="0"/>
              </a:rPr>
              <a:t> en fonction de la présence de technologies numériques,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fr-FR" sz="900" b="1" u="none" strike="noStrike" dirty="0">
                          <a:effectLst/>
                        </a:rPr>
                        <a:t>Ordinateurs personnels sur les lieux de travail fixes</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fr-FR" sz="900" u="none" strike="noStrike">
                          <a:effectLst/>
                        </a:rPr>
                        <a:t>Présente</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fr-FR" sz="900" b="1" u="none" strike="noStrike">
                          <a:effectLst/>
                        </a:rPr>
                        <a:t>Ordinateurs portables, tablettes, smartphones ou autres appareils informatiques mobiles</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fr-FR" sz="900" u="none" strike="noStrike">
                          <a:effectLst/>
                        </a:rPr>
                        <a:t>Présente</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fr-FR" sz="900" b="1" u="none" strike="noStrike">
                          <a:effectLst/>
                        </a:rPr>
                        <a:t>Robots interagissant avec les travailleurs</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fr-FR" sz="900" u="none" strike="noStrike">
                          <a:effectLst/>
                        </a:rPr>
                        <a:t>Présente</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fr-FR" sz="900" b="1" u="none" strike="noStrike">
                          <a:effectLst/>
                        </a:rPr>
                        <a:t>Machines, systèmes ou ordinateurs déterminant le contenu ou le rythme de travail</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fr-FR" sz="900" u="none" strike="noStrike">
                          <a:effectLst/>
                        </a:rPr>
                        <a:t>Présente</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fr-FR" sz="900" b="1" u="none" strike="noStrike">
                          <a:effectLst/>
                        </a:rPr>
                        <a:t>Machines, systèmes ou ordinateurs contrôlant les performances des travailleurs</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fr-FR" sz="900" u="none" strike="noStrike">
                          <a:effectLst/>
                        </a:rPr>
                        <a:t>Présente</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fr-FR" sz="900" b="1" u="none" strike="noStrike" dirty="0">
                          <a:effectLst/>
                        </a:rPr>
                        <a:t>Appareils portables</a:t>
                      </a:r>
                    </a:p>
                  </a:txBody>
                  <a:tcPr marL="9525" marR="9525" marT="9525" marB="0" anchor="ctr"/>
                </a:tc>
                <a:tc>
                  <a:txBody>
                    <a:bodyPr/>
                    <a:lstStyle/>
                    <a:p>
                      <a:pPr algn="ctr" fontAlgn="ctr"/>
                      <a:r>
                        <a:rPr lang="fr-FR" sz="900" u="none" strike="noStrike">
                          <a:effectLst/>
                        </a:rPr>
                        <a:t>Non présente</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fr-FR" sz="900" u="none" strike="noStrike" dirty="0">
                          <a:effectLst/>
                        </a:rPr>
                        <a:t>Présente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fr-FR" sz="900"/>
              <a:t>Contraintes de temps</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fr-FR" sz="900"/>
              <a:t>Mauvaise communication ou collaboration</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fr-FR" sz="900"/>
              <a:t>Horaires de travail longs ou irréguliers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fr-FR" sz="900"/>
              <a:t>Précarité de l’emploi</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customXml/itemProps2.xml><?xml version="1.0" encoding="utf-8"?>
<ds:datastoreItem xmlns:ds="http://schemas.openxmlformats.org/officeDocument/2006/customXml" ds:itemID="{4436E9EA-E6AD-4D16-AE81-8D876EEFE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5231</TotalTime>
  <Words>4222</Words>
  <Application>Microsoft Office PowerPoint</Application>
  <PresentationFormat>On-screen Show (16:9)</PresentationFormat>
  <Paragraphs>377</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La campagne «Lieux de travail sains» 2023-2025 La sécurité et la santé au travail à l’ère numérique  </vt:lpstr>
      <vt:lpstr>PowerPoint Presentation</vt:lpstr>
      <vt:lpstr>De quoi s’agit-il?</vt:lpstr>
      <vt:lpstr>Faits et chiffres – utilisation des technologies numériques</vt:lpstr>
      <vt:lpstr>Faits et chiffres – utilisation des technologies numériques</vt:lpstr>
      <vt:lpstr>Faits et chiffres – utilisation des technologies numériques</vt:lpstr>
      <vt:lpstr>Faits et chiffres – télétravail à domicile</vt:lpstr>
      <vt:lpstr>Faits et chiffres – Risques psychosociaux</vt:lpstr>
      <vt:lpstr>PowerPoint Presentation</vt:lpstr>
      <vt:lpstr>PowerPoint Presentation</vt:lpstr>
      <vt:lpstr>Domaines prioritaires</vt:lpstr>
      <vt:lpstr>Domaines prioritaires – Travail sur plateformes numériques</vt:lpstr>
      <vt:lpstr>Domaines prioritaires – Travail sur plateformes numériques</vt:lpstr>
      <vt:lpstr>Domaines prioritaires – Automatisation des tâches</vt:lpstr>
      <vt:lpstr>Domaines prioritaires – Automatisation des tâches</vt:lpstr>
      <vt:lpstr>Domaines prioritaires – Travail à distance et hybride</vt:lpstr>
      <vt:lpstr>Domaines prioritaires – Travail à distance et hybride</vt:lpstr>
      <vt:lpstr>Domaines prioritaires – Gestion des travailleurs par l’IA</vt:lpstr>
      <vt:lpstr>Domaines prioritaires – Gestion des travailleurs par l’IA</vt:lpstr>
      <vt:lpstr>Domaines prioritaires – Systèmes numériques intelligents</vt:lpstr>
      <vt:lpstr>Domaines prioritaires – Systèmes numériques intelligents</vt:lpstr>
      <vt:lpstr>Prévention des risques</vt:lpstr>
      <vt:lpstr>L’EU-OSHA et les partenaires de la campagne</vt:lpstr>
      <vt:lpstr>Ressources de la campagne</vt:lpstr>
      <vt:lpstr>Comment participer?</vt:lpstr>
      <vt:lpstr>Rejoignez-nous au-delà des bits et octets!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152</cp:revision>
  <cp:lastPrinted>2019-10-04T15:07:06Z</cp:lastPrinted>
  <dcterms:created xsi:type="dcterms:W3CDTF">2015-10-14T15:05:30Z</dcterms:created>
  <dcterms:modified xsi:type="dcterms:W3CDTF">2023-07-20T14:24:38Z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