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8" userDrawn="1">
          <p15:clr>
            <a:srgbClr val="A4A3A4"/>
          </p15:clr>
        </p15:guide>
        <p15:guide id="2" pos="5193"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2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E64715"/>
    <a:srgbClr val="ACC700"/>
    <a:srgbClr val="B1B3B4"/>
    <a:srgbClr val="F6A400"/>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5226" autoAdjust="0"/>
  </p:normalViewPr>
  <p:slideViewPr>
    <p:cSldViewPr snapToGrid="0">
      <p:cViewPr varScale="1">
        <p:scale>
          <a:sx n="146" d="100"/>
          <a:sy n="146" d="100"/>
        </p:scale>
        <p:origin x="672" y="108"/>
      </p:cViewPr>
      <p:guideLst>
        <p:guide orient="horz" pos="2748"/>
        <p:guide pos="5193"/>
        <p:guide pos="340"/>
        <p:guide orient="horz" pos="57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3716786567767"/>
          <c:y val="6.887642218132034E-2"/>
          <c:w val="0.68226429143792156"/>
          <c:h val="0.83536338858233461"/>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21/07/2023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21/07/2023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osha.europa.eu/es/safety-and-health-legislation" TargetMode="External"/><Relationship Id="rId3" Type="http://schemas.openxmlformats.org/officeDocument/2006/relationships/hyperlink" Target="https://eur-lex.europa.eu/legal-content/ES/TXT/HTML/?uri=CELEX:31989L0391&amp;from=EN" TargetMode="External"/><Relationship Id="rId7" Type="http://schemas.openxmlformats.org/officeDocument/2006/relationships/hyperlink" Target="https://eur-lex.europa.eu/legal-content/EN-ES/TXT/?from=EN&amp;uri=CELEX%3A31989L0654"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ur-lex.europa.eu/legal-content/EN-ES/TXT/?from=EN&amp;uri=CELEX%3A32006L0042" TargetMode="External"/><Relationship Id="rId5" Type="http://schemas.openxmlformats.org/officeDocument/2006/relationships/hyperlink" Target="https://eur-lex.europa.eu/legal-content/ES/TXT/PDF/?uri=CELEX:32009L0104&amp;from=EN" TargetMode="External"/><Relationship Id="rId4" Type="http://schemas.openxmlformats.org/officeDocument/2006/relationships/hyperlink" Target="https://eur-lex.europa.eu/legal-content/ES/TXT/HTML/?uri=CELEX:31990L0270&amp;from=E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es/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es/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es/publications/home-based-teleworking-and-preventive-occupational-safety-and-health-measures-european-workplaces-evidence-esener-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es/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400">
                <a:solidFill>
                  <a:schemeClr val="accent1"/>
                </a:solidFill>
              </a:rPr>
              <a:t>La campaña está dirigida por la EU-OSHA, con la ayuda de una red de socios en más de 30 países, entre ellos:</a:t>
            </a:r>
          </a:p>
          <a:p>
            <a:pPr marL="742950" lvl="1" indent="-285750">
              <a:buFont typeface="Arial" panose="020B0604020202020204" pitchFamily="34" charset="0"/>
              <a:buChar char="•"/>
            </a:pPr>
            <a:r>
              <a:rPr lang="es-ES" sz="1400"/>
              <a:t>centros de referencia nacionales;</a:t>
            </a:r>
          </a:p>
          <a:p>
            <a:pPr marL="742950" lvl="1" indent="-285750">
              <a:buFont typeface="Arial" panose="020B0604020202020204" pitchFamily="34" charset="0"/>
              <a:buChar char="•"/>
            </a:pPr>
            <a:r>
              <a:rPr lang="es-ES" sz="1400"/>
              <a:t>interlocutores sociales europeos:</a:t>
            </a:r>
          </a:p>
          <a:p>
            <a:pPr marL="742950" lvl="1" indent="-285750">
              <a:buFont typeface="Arial" panose="020B0604020202020204" pitchFamily="34" charset="0"/>
              <a:buChar char="•"/>
            </a:pPr>
            <a:r>
              <a:rPr lang="es-ES" sz="1400"/>
              <a:t>socios oficiales de la campaña;</a:t>
            </a:r>
          </a:p>
          <a:p>
            <a:pPr marL="742950" lvl="1" indent="-285750">
              <a:buFont typeface="Arial" panose="020B0604020202020204" pitchFamily="34" charset="0"/>
              <a:buChar char="•"/>
            </a:pPr>
            <a:r>
              <a:rPr lang="es-ES" sz="1400"/>
              <a:t>socios de OSHVET;</a:t>
            </a:r>
          </a:p>
          <a:p>
            <a:pPr marL="742950" lvl="1" indent="-285750">
              <a:buFont typeface="Arial" panose="020B0604020202020204" pitchFamily="34" charset="0"/>
              <a:buChar char="•"/>
            </a:pPr>
            <a:r>
              <a:rPr lang="es-ES" sz="1400"/>
              <a:t>medios de comunicación asociados;</a:t>
            </a:r>
          </a:p>
          <a:p>
            <a:pPr marL="742950" lvl="1" indent="-285750">
              <a:buFont typeface="Arial" panose="020B0604020202020204" pitchFamily="34" charset="0"/>
              <a:buChar char="•"/>
            </a:pPr>
            <a:r>
              <a:rPr lang="es-ES" sz="1400"/>
              <a:t>Red Europea de Empresas [Enterprise Europe Network, ENN];</a:t>
            </a:r>
          </a:p>
          <a:p>
            <a:pPr marL="742950" lvl="1" indent="-285750">
              <a:buFont typeface="Arial" panose="020B0604020202020204" pitchFamily="34" charset="0"/>
              <a:buChar char="•"/>
            </a:pPr>
            <a:r>
              <a:rPr lang="es-ES" sz="1400"/>
              <a:t>instituciones de la UE;</a:t>
            </a:r>
          </a:p>
          <a:p>
            <a:pPr marL="742950" lvl="1" indent="-285750">
              <a:buFont typeface="Arial" panose="020B0604020202020204" pitchFamily="34" charset="0"/>
              <a:buChar char="•"/>
            </a:pPr>
            <a:r>
              <a:rPr lang="es-ES" sz="1400"/>
              <a:t>otras agencias y organismos de la UE.</a:t>
            </a:r>
          </a:p>
          <a:p>
            <a:r>
              <a:rPr lang="es-ES" sz="1200">
                <a:solidFill>
                  <a:schemeClr val="accent1"/>
                </a:solidFill>
              </a:rPr>
              <a:t>Los socios actúan como intermediarios entre la EU-OSHA y la población activa europea, difundiendo materiales y recursos de campaña a nivel nacional. La dedicación y la participación activa de los socios de la EU-OSHA impulsa la campaña y garantiza la difusión eficaz de su mensaje en toda Europa, llegando a empresas de todos los tamaños.</a:t>
            </a:r>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Publicaciones</a:t>
            </a:r>
          </a:p>
          <a:p>
            <a:r>
              <a:rPr lang="es-ES" b="0" dirty="0"/>
              <a:t>Existen varios informes, resúmenes y hojas informativas relacionados con la SST y la digitalización que se pueden descargar gratuitamente. Estas publicaciones pueden utilizarse para informar sobre las medidas preventivas en el lugar de trabajo.</a:t>
            </a:r>
          </a:p>
          <a:p>
            <a:endParaRPr lang="en-GB" b="1" dirty="0"/>
          </a:p>
          <a:p>
            <a:r>
              <a:rPr lang="es-ES" b="1" dirty="0"/>
              <a:t>Materiales de la campaña</a:t>
            </a:r>
          </a:p>
          <a:p>
            <a:r>
              <a:rPr lang="es-ES" b="0" dirty="0"/>
              <a:t>Los materiales de la campaña «Trabajos seguros y saludables en la era digital», como la guía de la campaña y el folleto promocional, explican cómo funciona la campaña y cómo se puede participar en la misma. Aclaran también cómo la guía proporcionada se puede aplicar en el lugar de trabajo.</a:t>
            </a:r>
          </a:p>
          <a:p>
            <a:endParaRPr lang="en-GB" b="1" dirty="0"/>
          </a:p>
          <a:p>
            <a:r>
              <a:rPr lang="es-ES" b="1" dirty="0"/>
              <a:t>Herramientas de la campaña</a:t>
            </a:r>
          </a:p>
          <a:p>
            <a:r>
              <a:rPr lang="es-ES" b="0" dirty="0"/>
              <a:t>El paquete de herramientas de la campaña ofrece consejos prácticos paso a paso sobre cómo planificar y ejecutar campañas con éxito. Incluye ejemplos de diferentes herramientas de comunicación y ofrece consejos sobre la mejor manera de utilizarlas.</a:t>
            </a:r>
            <a:r>
              <a:rPr lang="es-ES" dirty="0"/>
              <a:t> </a:t>
            </a:r>
          </a:p>
          <a:p>
            <a:endParaRPr lang="en-GB" b="1" dirty="0">
              <a:ea typeface="Calibri" panose="020F0502020204030204"/>
              <a:cs typeface="Calibri" panose="020F0502020204030204"/>
            </a:endParaRPr>
          </a:p>
          <a:p>
            <a:r>
              <a:rPr lang="es-ES" b="1" dirty="0"/>
              <a:t>Kit para las redes sociales </a:t>
            </a:r>
          </a:p>
          <a:p>
            <a:r>
              <a:rPr lang="es-ES" b="0" dirty="0"/>
              <a:t>Se ha creado especialmente </a:t>
            </a:r>
            <a:r>
              <a:rPr lang="es-ES" b="0" baseline="0" dirty="0"/>
              <a:t> </a:t>
            </a:r>
            <a:r>
              <a:rPr lang="es-ES" b="0" dirty="0"/>
              <a:t>una colección de material pertinente para la campaña con el fin de publicarlo y compartirlo a través de las cuentas de las redes sociales. Los recursos incluyen una selección de mensajes «listos para su uso», con materiales visuales y vídeos que los acompañan.</a:t>
            </a:r>
          </a:p>
          <a:p>
            <a:endParaRPr lang="en-GB" b="1" dirty="0"/>
          </a:p>
          <a:p>
            <a:r>
              <a:rPr lang="es-ES" b="1" dirty="0"/>
              <a:t>Vídeos de Napo</a:t>
            </a:r>
          </a:p>
          <a:p>
            <a:r>
              <a:rPr lang="es-ES" b="0" dirty="0"/>
              <a:t>Se han creado varios vídeos cortos para </a:t>
            </a:r>
            <a:r>
              <a:rPr lang="es-ES" sz="1200" dirty="0">
                <a:solidFill>
                  <a:schemeClr val="accent1"/>
                </a:solidFill>
              </a:rPr>
              <a:t>—</a:t>
            </a:r>
            <a:r>
              <a:rPr lang="es-ES" b="0" dirty="0"/>
              <a:t> gracias el héroe de animación Napo </a:t>
            </a:r>
            <a:r>
              <a:rPr lang="es-ES" sz="1200" dirty="0">
                <a:solidFill>
                  <a:schemeClr val="accent1"/>
                </a:solidFill>
              </a:rPr>
              <a:t>— </a:t>
            </a:r>
            <a:r>
              <a:rPr lang="es-ES" b="0" dirty="0"/>
              <a:t> sensibilizar sobre el tema de la digitalización en el lugar de trabajo. Los vídeos son una buena manera de involucrar a las empresas e informarles sobre el mensaje de la campaña.</a:t>
            </a:r>
          </a:p>
          <a:p>
            <a:endParaRPr lang="en-GB" b="1" dirty="0"/>
          </a:p>
          <a:p>
            <a:r>
              <a:rPr lang="es-ES" b="1" dirty="0" err="1"/>
              <a:t>OSHwiki</a:t>
            </a:r>
            <a:endParaRPr lang="es-ES" b="1" dirty="0"/>
          </a:p>
          <a:p>
            <a:r>
              <a:rPr lang="es-ES" b="0" dirty="0"/>
              <a:t>En la plataforma </a:t>
            </a:r>
            <a:r>
              <a:rPr lang="es-ES" b="0" dirty="0" err="1"/>
              <a:t>OSHwiki</a:t>
            </a:r>
            <a:r>
              <a:rPr lang="es-ES" b="0" dirty="0"/>
              <a:t> se ha dedicado una sección a la SST y a la digitalización. Contiene artículos pertinentes y enlaces a más información sobre el tema.</a:t>
            </a:r>
          </a:p>
          <a:p>
            <a:endParaRPr lang="en-GB" b="1" dirty="0"/>
          </a:p>
          <a:p>
            <a:r>
              <a:rPr lang="es-ES" b="1" dirty="0"/>
              <a:t>Casos prácticos</a:t>
            </a:r>
          </a:p>
          <a:p>
            <a:r>
              <a:rPr lang="es-ES" b="0" dirty="0"/>
              <a:t>Además de los casos prácticos que figuran en la base de datos, también se dispone de casos prácticos de las políticas de los países de la UE y de terceros países. En estos casos prácticos se describen los factores de éxito y la transmisibilidad de las iniciativas políticas nacionales.</a:t>
            </a:r>
            <a:r>
              <a:rPr lang="es-ES" dirty="0"/>
              <a:t> </a:t>
            </a:r>
          </a:p>
          <a:p>
            <a:endParaRPr lang="en-GB" b="1" dirty="0"/>
          </a:p>
          <a:p>
            <a:r>
              <a:rPr lang="es-ES" b="1" dirty="0"/>
              <a:t>Legislación</a:t>
            </a:r>
          </a:p>
          <a:p>
            <a:r>
              <a:rPr lang="es-ES" dirty="0"/>
              <a:t>El empresario es legalmente responsable de asegurar la salud y la seguridad en el lugar de trabajo. Los riesgos derivados de la digitalización en el lugar de trabajo entran en el ámbito de aplicación de la Directiva marco sobre salud y seguridad en el trabajo (</a:t>
            </a:r>
            <a:r>
              <a:rPr lang="es-ES" dirty="0">
                <a:hlinkClick r:id="rId3"/>
              </a:rPr>
              <a:t>Directiva 89/391/CEE — la Directiva marco sobre salud y seguridad en el trabajo</a:t>
            </a:r>
            <a:r>
              <a:rPr lang="es-ES" dirty="0"/>
              <a:t>), y algunos de los riesgos derivados del uso de las tecnologías digitales en el lugar de trabajo se abordan mediante directivas específicas:</a:t>
            </a:r>
          </a:p>
          <a:p>
            <a:endParaRPr lang="en-GB" b="1" dirty="0">
              <a:solidFill>
                <a:srgbClr val="000000"/>
              </a:solidFill>
              <a:ea typeface="Calibri"/>
              <a:cs typeface="Calibri"/>
            </a:endParaRPr>
          </a:p>
          <a:p>
            <a:pPr marL="742950" lvl="1" indent="-285750">
              <a:buFont typeface="Arial" panose="020B0604020202020204" pitchFamily="34" charset="0"/>
              <a:buChar char="•"/>
            </a:pPr>
            <a:r>
              <a:rPr lang="es-ES" sz="1400" dirty="0">
                <a:solidFill>
                  <a:schemeClr val="tx2"/>
                </a:solidFill>
                <a:hlinkClick r:id="rId4">
                  <a:extLst>
                    <a:ext uri="{A12FA001-AC4F-418D-AE19-62706E023703}">
                      <ahyp:hlinkClr xmlns:ahyp="http://schemas.microsoft.com/office/drawing/2018/hyperlinkcolor" val="tx"/>
                    </a:ext>
                  </a:extLst>
                </a:hlinkClick>
              </a:rPr>
              <a:t>Directiva 90/270/CEE — Directiva sobre equipos que incluyen pantallas de visualización</a:t>
            </a:r>
          </a:p>
          <a:p>
            <a:pPr marL="742950" lvl="1" indent="-285750">
              <a:buFont typeface="Arial" panose="020B0604020202020204" pitchFamily="34" charset="0"/>
              <a:buChar char="•"/>
            </a:pPr>
            <a:r>
              <a:rPr lang="es-ES" sz="1400" dirty="0">
                <a:solidFill>
                  <a:schemeClr val="tx2"/>
                </a:solidFill>
                <a:hlinkClick r:id="rId5"/>
              </a:rPr>
              <a:t>Directiva 2009/104/CE — Directiva sobre la utilización de los equipos de trabajo</a:t>
            </a:r>
          </a:p>
          <a:p>
            <a:pPr marL="742950" lvl="1" indent="-285750">
              <a:buFont typeface="Arial" panose="020B0604020202020204" pitchFamily="34" charset="0"/>
              <a:buChar char="•"/>
            </a:pPr>
            <a:r>
              <a:rPr lang="es-ES" sz="1400" dirty="0">
                <a:solidFill>
                  <a:schemeClr val="tx2"/>
                </a:solidFill>
                <a:hlinkClick r:id="rId6"/>
              </a:rPr>
              <a:t>Directiva 2006/42/CE — nueva Directiva relativa a las máquinas</a:t>
            </a:r>
          </a:p>
          <a:p>
            <a:pPr marL="742950" lvl="1" indent="-285750">
              <a:buFont typeface="Arial" panose="020B0604020202020204" pitchFamily="34" charset="0"/>
              <a:buChar char="•"/>
            </a:pPr>
            <a:r>
              <a:rPr lang="es-ES" sz="1400" dirty="0">
                <a:solidFill>
                  <a:schemeClr val="tx2"/>
                </a:solidFill>
                <a:hlinkClick r:id="rId7"/>
              </a:rPr>
              <a:t>Directiva 89/654/CEE — Disposiciones de seguridad y salud en los lugares de trabajo</a:t>
            </a:r>
          </a:p>
          <a:p>
            <a:pPr marL="742950" lvl="1" indent="-285750">
              <a:buFont typeface="Arial" panose="020B0604020202020204" pitchFamily="34" charset="0"/>
              <a:buChar char="•"/>
            </a:pPr>
            <a:r>
              <a:rPr lang="es-ES" sz="1400" dirty="0">
                <a:solidFill>
                  <a:schemeClr val="tx2"/>
                </a:solidFill>
                <a:hlinkClick r:id="rId6"/>
              </a:rPr>
              <a:t>Directiva 2003/88/CE — Tiempo de trabajo</a:t>
            </a:r>
          </a:p>
          <a:p>
            <a:pPr marL="742950" lvl="1" indent="-285750">
              <a:buFont typeface="Arial" panose="020B0604020202020204" pitchFamily="34" charset="0"/>
              <a:buChar char="•"/>
            </a:pPr>
            <a:r>
              <a:rPr lang="es-ES" sz="1400" dirty="0">
                <a:solidFill>
                  <a:schemeClr val="tx2"/>
                </a:solidFill>
                <a:hlinkClick r:id="rId7"/>
              </a:rPr>
              <a:t>Directiva 2002/14/CE — Información y consulta de los </a:t>
            </a:r>
            <a:r>
              <a:rPr lang="es-ES" sz="1400" baseline="0" dirty="0">
                <a:solidFill>
                  <a:schemeClr val="tx2"/>
                </a:solidFill>
                <a:hlinkClick r:id="rId7"/>
              </a:rPr>
              <a:t>trabajadores</a:t>
            </a:r>
            <a:br>
              <a:rPr lang="es-ES" sz="1400" dirty="0">
                <a:solidFill>
                  <a:schemeClr val="tx2"/>
                </a:solidFill>
                <a:hlinkClick r:id="rId7"/>
              </a:rPr>
            </a:br>
            <a:r>
              <a:rPr lang="es-ES" sz="1400" dirty="0">
                <a:solidFill>
                  <a:schemeClr val="tx2"/>
                </a:solidFill>
                <a:hlinkClick r:id="rId7"/>
              </a:rPr>
              <a:t>        </a:t>
            </a:r>
          </a:p>
          <a:p>
            <a:pPr marL="457200" lvl="1" indent="0">
              <a:buNone/>
            </a:pPr>
            <a:endParaRPr lang="en-GB" sz="1400" dirty="0">
              <a:solidFill>
                <a:schemeClr val="tx2"/>
              </a:solidFill>
            </a:endParaRPr>
          </a:p>
          <a:p>
            <a:r>
              <a:rPr lang="es-ES" dirty="0"/>
              <a:t>En el sitio web de la EU-OSHA (</a:t>
            </a:r>
            <a:r>
              <a:rPr lang="es-ES" dirty="0">
                <a:hlinkClick r:id="rId8"/>
              </a:rPr>
              <a:t>https://osha.europa.eu/es/safety-and-health-legislation</a:t>
            </a:r>
            <a:r>
              <a:rPr lang="es-ES" dirty="0"/>
              <a:t>) se ofrece una visión completa de la legislación pertinente en materia de SST.</a:t>
            </a:r>
          </a:p>
          <a:p>
            <a:endParaRPr lang="en-US" dirty="0"/>
          </a:p>
          <a:p>
            <a:pPr marL="0" indent="0">
              <a:buNone/>
            </a:pPr>
            <a:r>
              <a:rPr lang="es-ES" b="1" dirty="0"/>
              <a:t>Infografías</a:t>
            </a:r>
          </a:p>
          <a:p>
            <a:pPr algn="just"/>
            <a:r>
              <a:rPr lang="es-ES" dirty="0"/>
              <a:t>En una era digital como la actual, las infografías pueden constituir una herramienta poderosa. Permiten expresar información, incluso la complicada, de una manera clara, sucinta y fácil de recordar, y se pueden compartir en línea. </a:t>
            </a:r>
          </a:p>
          <a:p>
            <a:endParaRPr lang="en-US" sz="1400" dirty="0">
              <a:solidFill>
                <a:srgbClr val="5B9BD5"/>
              </a:solidFill>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es-ES"/>
              <a:t>Fuente: EU-OSHA, «OSH Pulse – Salud y seguridad en el trabajo con posterioridad a la pandemia», 2022 (</a:t>
            </a:r>
            <a:r>
              <a:rPr lang="es-ES">
                <a:hlinkClick r:id="rId3"/>
              </a:rPr>
              <a:t>https://osha.europa.eu/es/facts-and-figures/osh-pulse-occupational-safety-and-health-post-pandemic-workplaces</a:t>
            </a:r>
            <a:r>
              <a:rPr lang="es-ES"/>
              <a:t>).</a:t>
            </a:r>
          </a:p>
          <a:p>
            <a:pPr>
              <a:defRPr/>
            </a:pPr>
            <a:endParaRPr lang="it-IT" dirty="0"/>
          </a:p>
          <a:p>
            <a:pPr marL="0" marR="0" indent="0" algn="l" defTabSz="914400">
              <a:lnSpc>
                <a:spcPct val="100000"/>
              </a:lnSpc>
              <a:spcBef>
                <a:spcPts val="0"/>
              </a:spcBef>
              <a:spcAft>
                <a:spcPts val="0"/>
              </a:spcAft>
              <a:buClrTx/>
              <a:buSzTx/>
              <a:buFontTx/>
              <a:buNone/>
              <a:tabLst/>
              <a:defRPr/>
            </a:pPr>
            <a:r>
              <a:rPr lang="es-ES"/>
              <a:t>Fuente: </a:t>
            </a:r>
            <a:r>
              <a:rPr lang="es-ES" sz="1200">
                <a:solidFill>
                  <a:schemeClr val="tx1"/>
                </a:solidFill>
                <a:effectLst/>
                <a:latin typeface="+mn-lt"/>
                <a:ea typeface="+mn-ea"/>
                <a:cs typeface="+mn-cs"/>
              </a:rPr>
              <a:t>EU-OSHA, «Tercera encuesta europea en las empresas sobre riesgos nuevos y emergentes (ESENER 3)», 2019. Disponible en: </a:t>
            </a:r>
            <a:r>
              <a:rPr lang="es-ES" sz="1200" u="sng">
                <a:solidFill>
                  <a:schemeClr val="tx1"/>
                </a:solidFill>
                <a:effectLst/>
                <a:latin typeface="+mn-lt"/>
                <a:ea typeface="+mn-ea"/>
                <a:cs typeface="+mn-cs"/>
                <a:hlinkClick r:id="rId4"/>
              </a:rPr>
              <a:t>https://osha.europa.eu/es/publications/home-based-teleworking-and-preventive-occupational-safety-and-health-measures-european-workplaces-evidence-esener-3</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a:t>Semana Europea</a:t>
            </a:r>
          </a:p>
          <a:p>
            <a:r>
              <a:rPr lang="es-ES"/>
              <a:t>Nuestra mundialmente conocida Semana Europea para la Seguridad y la Salud en el Trabajo se celebra cada año en octubre y es el punto culminante del calendario de la campaña. Puede participar en muchos eventos de sensibilización que se organizan dentro y fuera de la UE, como concursos, proyecciones especiales de películas, eventos en redes sociales y conferencias.</a:t>
            </a:r>
          </a:p>
          <a:p>
            <a:endParaRPr lang="en-GB" dirty="0"/>
          </a:p>
          <a:p>
            <a:r>
              <a:rPr lang="es-ES" b="1"/>
              <a:t>Convertirse en socio de la campaña</a:t>
            </a:r>
          </a:p>
          <a:p>
            <a:r>
              <a:rPr lang="es-ES"/>
              <a:t>El éxito de la campaña depende de que se establezcan sólidas asociaciones entre la EU-OSHA y las principales partes interesadas. Las organizaciones paneuropeas e internacionales comprometidas con la SST pueden convertirse en </a:t>
            </a:r>
            <a:r>
              <a:rPr lang="es-ES" u="sng"/>
              <a:t>socio oficial de la campaña</a:t>
            </a:r>
            <a:r>
              <a:rPr lang="es-ES"/>
              <a:t>, lo que les permite beneficiarse de:</a:t>
            </a:r>
          </a:p>
          <a:p>
            <a:pPr marL="742950" lvl="1" indent="-285750">
              <a:buFont typeface="Arial,Sans-Serif"/>
              <a:buChar char="•"/>
            </a:pPr>
            <a:r>
              <a:rPr lang="es-ES"/>
              <a:t>promoción a escala de la UE y en los medios de comunicación;</a:t>
            </a:r>
          </a:p>
          <a:p>
            <a:pPr marL="742950" lvl="1" indent="-285750">
              <a:buFont typeface="Arial,Sans-Serif"/>
              <a:buChar char="•"/>
            </a:pPr>
            <a:r>
              <a:rPr lang="es-ES"/>
              <a:t>oportunidades para establecer contactos y realizar intercambios;</a:t>
            </a:r>
          </a:p>
          <a:p>
            <a:pPr marL="742950" lvl="1" indent="-285750">
              <a:buFont typeface="Arial,Sans-Serif"/>
              <a:buChar char="•"/>
            </a:pPr>
            <a:r>
              <a:rPr lang="es-ES"/>
              <a:t>intercambio de buenas prácticas con otros socios de la campaña;</a:t>
            </a:r>
          </a:p>
          <a:p>
            <a:pPr marL="742950" lvl="1" indent="-285750">
              <a:buFont typeface="Arial,Sans-Serif"/>
              <a:buChar char="•"/>
            </a:pPr>
            <a:r>
              <a:rPr lang="es-ES"/>
              <a:t>invitaciones a eventos de la EU-OSHA;</a:t>
            </a:r>
          </a:p>
          <a:p>
            <a:pPr marL="742950" lvl="1" indent="-285750">
              <a:buFont typeface="Arial,Sans-Serif"/>
              <a:buChar char="•"/>
            </a:pPr>
            <a:r>
              <a:rPr lang="es-ES"/>
              <a:t>un paquete de bienvenida;</a:t>
            </a:r>
          </a:p>
          <a:p>
            <a:pPr marL="742950" lvl="1" indent="-285750">
              <a:buFont typeface="Arial,Sans-Serif"/>
              <a:buChar char="•"/>
            </a:pPr>
            <a:r>
              <a:rPr lang="es-ES"/>
              <a:t>un certificado de socio.</a:t>
            </a:r>
          </a:p>
          <a:p>
            <a:pPr lvl="1"/>
            <a:endParaRPr lang="en-GB" dirty="0"/>
          </a:p>
          <a:p>
            <a:r>
              <a:rPr lang="es-ES" b="1"/>
              <a:t>Galardones a las buenas prácticas</a:t>
            </a:r>
          </a:p>
          <a:p>
            <a:r>
              <a:rPr lang="es-ES"/>
              <a:t>Como parte de la campaña, los Galardones Europeos a las Buenas Prácticas muestran enfoques innovadores para la gestión de la SST y reconocen las iniciativas de éxito y sostenibles para la gestión de los riesgos relacionados con la SST y la digitalización. Se invita a las organizaciones de los Estados miembros de la UE, los países candidatos, los potenciales países candidatos y los países de la Asociación Europea de Libre Comercio (AELC) a presentar propuestas sobre el tema de la gestión de la SST y la digitalización en el puesto de trabajo. Los ganadores se anunciarán en una ceremonia de entrega de premios.</a:t>
            </a:r>
          </a:p>
          <a:p>
            <a:endParaRPr lang="en-GB" dirty="0"/>
          </a:p>
          <a:p>
            <a:r>
              <a:rPr lang="es-ES" b="1"/>
              <a:t>Herramientas de la campaña </a:t>
            </a:r>
          </a:p>
          <a:p>
            <a:r>
              <a:rPr lang="es-ES"/>
              <a:t>Puede acceder a nuestro paquete de herramientas de la campaña, que le ayudará a empezar a dirigir su propia campaña de sensibilización sobre el impacto de la digitalización en la SST. El paquete de herramientas ofrece una guía paso a paso sobre el proceso de preparación y ejecución de una campaña y cómo sacar el máximo provecho a los recursos.</a:t>
            </a:r>
          </a:p>
          <a:p>
            <a:endParaRPr lang="en-GB" dirty="0"/>
          </a:p>
          <a:p>
            <a:r>
              <a:rPr lang="es-ES" b="1"/>
              <a:t>Materiales de la campaña</a:t>
            </a:r>
          </a:p>
          <a:p>
            <a:r>
              <a:rPr lang="es-ES"/>
              <a:t>En los materiales de la campaña encontrará todo lo que se necesita para promocionar y contribuir a la campaña «Trabajos seguros y saludables en la era digital» se encuentra disponible. Se puede descargar gratuitamente un amplio abanico de recursos, incluida la guía de la campaña, el folleto y un póster promocional, y el folleto de los Galardones a las Buenas Prácticas.</a:t>
            </a:r>
          </a:p>
          <a:p>
            <a:endParaRPr lang="en-GB" dirty="0"/>
          </a:p>
          <a:p>
            <a:r>
              <a:rPr lang="es-ES" b="1"/>
              <a:t>Kit para las redes sociales</a:t>
            </a:r>
          </a:p>
          <a:p>
            <a:r>
              <a:rPr lang="es-ES"/>
              <a:t>Aproveche todo el potencial del kit para las redes sociales, una colección de materiales para sus cuentas en redes sociales. Para comenzar, seleccione entre los mensajes estándar y las imágenes y vídeos que les acompañan.</a:t>
            </a:r>
          </a:p>
          <a:p>
            <a:endParaRPr lang="en-GB" dirty="0"/>
          </a:p>
          <a:p>
            <a:r>
              <a:rPr lang="es-ES" b="1"/>
              <a:t>Eventos</a:t>
            </a:r>
          </a:p>
          <a:p>
            <a:r>
              <a:rPr lang="es-ES"/>
              <a:t>Puede ver los próximos eventos de la campaña «Trabajos seguros y saludables en la era digital». Los eventos pueden buscarse por país y por fecha, y puede añadir a su calendario los eventos que desee para asegurarse de que no se los pierde.</a:t>
            </a:r>
          </a:p>
          <a:p>
            <a:endParaRPr lang="en-GB" dirty="0"/>
          </a:p>
          <a:p>
            <a:r>
              <a:rPr lang="es-ES" b="1"/>
              <a:t>Certificado de participación </a:t>
            </a:r>
          </a:p>
          <a:p>
            <a:r>
              <a:rPr lang="es-ES"/>
              <a:t>A cambio de la organización de eventos y actividades o de la realización de su propia campaña de apoyo a la campaña «Trabajos saludables», recibirá un certificado de participación en reconocimiento de sus esfuerzos y su aportación.</a:t>
            </a: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 Agencia Europea para la Seguridad y la Salud en el Trabajo, 2023</a:t>
            </a:r>
          </a:p>
          <a:p>
            <a:r>
              <a:rPr lang="es-ES"/>
              <a:t>Se autoriza la reproducción siempre y cuando se mencione la fuente.</a:t>
            </a:r>
          </a:p>
          <a:p>
            <a:r>
              <a:rPr lang="es-ES"/>
              <a:t>Para utilizar o reproducir fotos u otro material que no esté protegido por los derechos de autor de la EU-OSHA, deberá solicitarse permiso directamente a los titulares de los derechos de autor.</a:t>
            </a:r>
          </a:p>
          <a:p>
            <a:pPr marL="0" indent="0">
              <a:buNone/>
            </a:pPr>
            <a:endParaRPr lang="fr-FR" dirty="0">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Fuente: EU-OSHA, «OSH Pulse – Salud y seguridad en el trabajo con posterioridad a la pandemia», 2022 (</a:t>
            </a:r>
            <a:r>
              <a:rPr lang="es-ES">
                <a:hlinkClick r:id="rId3"/>
              </a:rPr>
              <a:t>https://osha.europa.eu/es/facts-and-figures/osh-pulse-occupational-safety-and-health-post-pandemic-workplaces</a:t>
            </a:r>
            <a:r>
              <a:rPr lang="es-ES"/>
              <a:t>).</a:t>
            </a:r>
          </a:p>
          <a:p>
            <a:endParaRPr lang="en-GB" dirty="0"/>
          </a:p>
          <a:p>
            <a:r>
              <a:rPr lang="es-ES"/>
              <a:t>La EU-OSHA encargó la encuesta «Eurobarómetro Flash — OSH Pulse» con el fin de recabar información sobre el estado de la seguridad y la salud en el trabajo (SST) con posterioridad a la pandemia.</a:t>
            </a:r>
          </a:p>
          <a:p>
            <a:r>
              <a:rPr lang="es-ES"/>
              <a:t>En abril y mayo de 2022 se entrevistó a una muestra representativa de más de 27 000 personas en activo en todos los países de la UE, además de Islandia y Noruega. Se les preguntó sobre el estrés físico y mental al que se enfrentan y sobre la importancia de las medidas en materia de SST en su lugar de trabajo.</a:t>
            </a:r>
          </a:p>
          <a:p>
            <a:r>
              <a:rPr lang="es-ES"/>
              <a:t>En la encuesta también se preguntó por el uso de las tecnologías digitales relacionadas con el trabajo y su impacto en el bienestar de quienes trabajan.</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es-ES"/>
              <a:t>Fuente: EU-OSHA, «OSH Pulse – Salud y seguridad en el trabajo con posterioridad a la pandemia», 2022 (</a:t>
            </a:r>
            <a:r>
              <a:rPr lang="es-ES">
                <a:hlinkClick r:id="rId3"/>
              </a:rPr>
              <a:t>https://osha.europa.eu/es/facts-and-figures/osh-pulse-occupational-safety-and-health-post-pandemic-workplaces</a:t>
            </a:r>
            <a:r>
              <a:rPr lang="es-ES"/>
              <a:t>).</a:t>
            </a:r>
          </a:p>
          <a:p>
            <a:pPr>
              <a:defRPr/>
            </a:pPr>
            <a:endParaRPr lang="en-GB" dirty="0"/>
          </a:p>
          <a:p>
            <a:pPr>
              <a:defRPr/>
            </a:pPr>
            <a:r>
              <a:rPr lang="es-ES"/>
              <a:t>La EU-OSHA encargó la encuesta «Eurobarómetro Flash — OSH Pulse» con el fin de recabar información sobre el estado de la seguridad y la salud en el trabajo (SST) con posterioridad a la pandemia.</a:t>
            </a:r>
          </a:p>
          <a:p>
            <a:pPr>
              <a:defRPr/>
            </a:pPr>
            <a:r>
              <a:rPr lang="es-ES"/>
              <a:t>En abril y mayo de 2022 se entrevistó a una muestra representativa de más de 27 000 personas en activo  en todos los países de la UE, además de Islandia y Noruega. Se les preguntó sobre el estrés físico y mental al que se enfrentan y sobre la importancia de las medidas en materia de SST en su lugar de trabajo.</a:t>
            </a:r>
          </a:p>
          <a:p>
            <a:pPr>
              <a:defRPr/>
            </a:pPr>
            <a:r>
              <a:rPr lang="es-ES"/>
              <a:t>En la encuesta también se preguntó por el uso de las tecnologías digitales relacionadas con el trabajo y su impacto en el bienestar de quienes trabajan.</a:t>
            </a:r>
          </a:p>
          <a:p>
            <a:pPr>
              <a:defRPr/>
            </a:pPr>
            <a:endParaRPr lang="en-GB" dirty="0"/>
          </a:p>
          <a:p>
            <a:pPr marL="0" marR="0" indent="0" algn="l" defTabSz="914400">
              <a:lnSpc>
                <a:spcPct val="100000"/>
              </a:lnSpc>
              <a:spcBef>
                <a:spcPts val="0"/>
              </a:spcBef>
              <a:spcAft>
                <a:spcPts val="0"/>
              </a:spcAft>
              <a:buClrTx/>
              <a:buSzTx/>
              <a:buFontTx/>
              <a:buNone/>
              <a:tabLst/>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es-ES"/>
              <a:t>Fuente: EU-OSHA, «OSH Pulse – Salud y seguridad en el trabajo con posterioridad a la pandemia», 2022 (</a:t>
            </a:r>
            <a:r>
              <a:rPr lang="es-ES">
                <a:hlinkClick r:id="rId3"/>
              </a:rPr>
              <a:t>https://osha.europa.eu/es/facts-and-figures/osh-pulse-occupational-safety-and-health-post-pandemic-workplaces</a:t>
            </a:r>
            <a:r>
              <a:rPr lang="es-ES"/>
              <a:t>).</a:t>
            </a:r>
          </a:p>
          <a:p>
            <a:pPr>
              <a:defRPr/>
            </a:pPr>
            <a:endParaRPr lang="it-IT" dirty="0"/>
          </a:p>
          <a:p>
            <a:pPr marL="0" marR="0" indent="0" algn="l" defTabSz="914400">
              <a:lnSpc>
                <a:spcPct val="100000"/>
              </a:lnSpc>
              <a:spcBef>
                <a:spcPts val="0"/>
              </a:spcBef>
              <a:spcAft>
                <a:spcPts val="0"/>
              </a:spcAft>
              <a:buClrTx/>
              <a:buSzTx/>
              <a:buFontTx/>
              <a:buNone/>
              <a:tabLst/>
              <a:defRPr/>
            </a:pPr>
            <a:r>
              <a:rPr lang="es-ES"/>
              <a:t>Fuente: </a:t>
            </a:r>
            <a:r>
              <a:rPr lang="es-ES" sz="1200">
                <a:solidFill>
                  <a:schemeClr val="tx1"/>
                </a:solidFill>
                <a:effectLst/>
                <a:latin typeface="+mn-lt"/>
                <a:ea typeface="+mn-ea"/>
                <a:cs typeface="+mn-cs"/>
              </a:rPr>
              <a:t>EU-OSHA, «Tercera encuesta europea en las empresas sobre riesgos nuevos y emergentes (ESENER 3)», 2019. Disponible en: </a:t>
            </a:r>
            <a:r>
              <a:rPr lang="es-ES" sz="1200" u="sng">
                <a:solidFill>
                  <a:schemeClr val="tx1"/>
                </a:solidFill>
                <a:effectLst/>
                <a:latin typeface="+mn-lt"/>
                <a:ea typeface="+mn-ea"/>
                <a:cs typeface="+mn-cs"/>
                <a:hlinkClick r:id="rId4"/>
              </a:rPr>
              <a:t>https://osha.europa.eu/es/publications/home-based-teleworking-and-preventive-occupational-safety-and-health-measures-european-workplaces-evidence-esener-3</a:t>
            </a:r>
          </a:p>
          <a:p>
            <a:endParaRPr lang="en-US" dirty="0"/>
          </a:p>
          <a:p>
            <a:endParaRPr lang="en-GB"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t>Fuente: </a:t>
            </a:r>
            <a:r>
              <a:rPr lang="es-ES" sz="1200">
                <a:solidFill>
                  <a:schemeClr val="tx1"/>
                </a:solidFill>
                <a:effectLst/>
                <a:latin typeface="+mn-lt"/>
                <a:ea typeface="+mn-ea"/>
                <a:cs typeface="+mn-cs"/>
              </a:rPr>
              <a:t>EU-OSHA, «Tercera encuesta europea en las empresas sobre riesgos nuevos y emergentes (ESENER 3)», 2019. Disponible en: </a:t>
            </a:r>
            <a:r>
              <a:rPr lang="es-ES" sz="1200" u="sng">
                <a:solidFill>
                  <a:schemeClr val="tx1"/>
                </a:solidFill>
                <a:effectLst/>
                <a:latin typeface="+mn-lt"/>
                <a:ea typeface="+mn-ea"/>
                <a:cs typeface="+mn-cs"/>
                <a:hlinkClick r:id="rId3"/>
              </a:rPr>
              <a:t>https://osha.europa.eu/es/publications/third-european-survey-enterprises-new-and-emerging-risks-esener-3/view</a:t>
            </a:r>
          </a:p>
          <a:p>
            <a:endParaRPr lang="el-G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s-ES" dirty="0">
                <a:effectLst/>
              </a:rPr>
              <a:t>Fuente:</a:t>
            </a:r>
            <a:r>
              <a:rPr lang="es-ES" dirty="0"/>
              <a:t> EU-OSHA, «Tercera encuesta europea en las empresas sobre riesgos nuevos y emergentes (ESENER 3)», 2019. Disponible en: </a:t>
            </a:r>
            <a:r>
              <a:rPr lang="es-ES" u="sng" dirty="0"/>
              <a:t>https://osha.europa.eu/es/publications/home-based-teleworking-and-preventive-occupational-safety-and-health-measures-european-workplaces-evidence-esener-3</a:t>
            </a:r>
          </a:p>
          <a:p>
            <a:endParaRPr lang="en-US" dirty="0"/>
          </a:p>
          <a:p>
            <a:r>
              <a:rPr lang="es-ES" sz="1200" dirty="0">
                <a:effectLst/>
                <a:latin typeface="Arial"/>
                <a:ea typeface="SimSun"/>
                <a:cs typeface="Arial"/>
              </a:rPr>
              <a:t>Datos ponderados (ponderación: </a:t>
            </a:r>
            <a:r>
              <a:rPr lang="es-ES" sz="1200" dirty="0" err="1">
                <a:effectLst/>
                <a:latin typeface="Arial"/>
                <a:ea typeface="SimSun"/>
                <a:cs typeface="Arial"/>
              </a:rPr>
              <a:t>estex</a:t>
            </a:r>
            <a:r>
              <a:rPr lang="es-ES" sz="1200" dirty="0">
                <a:effectLst/>
                <a:latin typeface="Arial"/>
                <a:ea typeface="SimSun"/>
                <a:cs typeface="Arial"/>
              </a:rPr>
              <a:t>)</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6729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a:solidFill>
                  <a:schemeClr val="tx1"/>
                </a:solidFill>
                <a:effectLst/>
                <a:latin typeface="+mn-lt"/>
                <a:ea typeface="+mn-ea"/>
                <a:cs typeface="+mn-cs"/>
              </a:rPr>
              <a:t>La campaña «Trabajos seguros y saludables en la era digital» se estructura en cinco áreas prioritarias, que se promueven a través de paquetes especiales de comunicación y promoción distribuidos a lo largo de todo el período de duración de la campaña. Cada área aborda un tema específico relacionado con la SST y la digitalización. Cada tres o cuatro meses se</a:t>
            </a:r>
            <a:r>
              <a:rPr lang="es-ES" sz="1200" i="1" baseline="0">
                <a:solidFill>
                  <a:schemeClr val="tx1"/>
                </a:solidFill>
                <a:effectLst/>
                <a:latin typeface="+mn-lt"/>
                <a:ea typeface="+mn-ea"/>
                <a:cs typeface="+mn-cs"/>
              </a:rPr>
              <a:t> publica </a:t>
            </a:r>
            <a:r>
              <a:rPr lang="es-ES" sz="1200" i="1">
                <a:solidFill>
                  <a:schemeClr val="tx1"/>
                </a:solidFill>
                <a:effectLst/>
                <a:latin typeface="+mn-lt"/>
                <a:ea typeface="+mn-ea"/>
                <a:cs typeface="+mn-cs"/>
              </a:rPr>
              <a:t>una serie de materiales, como informes, hojas informativas, infografías y casos prácticos, con el fin de mantener la buena marcha de la campaña.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a:solidFill>
                  <a:schemeClr val="tx1"/>
                </a:solidFill>
                <a:effectLst/>
                <a:latin typeface="+mn-lt"/>
                <a:ea typeface="+mn-ea"/>
                <a:cs typeface="+mn-cs"/>
              </a:rPr>
              <a:t>Otra prioridad de la campaña 2023-25 consiste en examinar el impacto de la digitalización en la diversidad del personal y en los grupos de trabajadores y trabajadoras vulnerables, así como la dimensión de género. También se centrará en el personal empleado en virtud de fórmulas de trabajo flexible, que trabaje fuera de las instalaciones de la empresa, en contacto con clientes o visitando a estos, o que trabaje en instalaciones descentralizadas (por ejemplo, personas en teletrabajo o que trabajen a través de plataformas).</a:t>
            </a:r>
          </a:p>
          <a:p>
            <a:endParaRPr lang="es-ES" sz="1400" b="0" i="1" noProof="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a:t>Trabajo en </a:t>
            </a:r>
            <a:r>
              <a:rPr lang="es-ES" sz="1400" b="1" baseline="0"/>
              <a:t>plataformas digitales: </a:t>
            </a:r>
            <a:r>
              <a:rPr lang="es-ES" sz="1400">
                <a:solidFill>
                  <a:schemeClr val="tx1"/>
                </a:solidFill>
                <a:effectLst/>
                <a:latin typeface="+mn-lt"/>
                <a:ea typeface="+mn-ea"/>
                <a:cs typeface="+mn-cs"/>
              </a:rPr>
              <a:t>trabajo remunerado que se realiza a través de una plataforma en línea, en ella o a través de ella</a:t>
            </a:r>
            <a:br>
              <a:rPr lang="es-ES" sz="1400"/>
            </a:br>
            <a:r>
              <a:rPr lang="es-ES" sz="1400"/>
              <a:t>        </a:t>
            </a:r>
          </a:p>
          <a:p>
            <a:endParaRPr lang="en-US" sz="1400" b="1"/>
          </a:p>
          <a:p>
            <a:r>
              <a:rPr lang="es-ES" sz="1400" b="1" baseline="0"/>
              <a:t>La automatización de las tareas: </a:t>
            </a:r>
            <a:r>
              <a:rPr lang="es-ES" sz="1400">
                <a:solidFill>
                  <a:schemeClr val="tx1"/>
                </a:solidFill>
                <a:effectLst/>
                <a:latin typeface="+mn-lt"/>
                <a:ea typeface="+mn-ea"/>
                <a:cs typeface="+mn-cs"/>
              </a:rPr>
              <a:t>Sistemas basados en la IA, ya sean incorporados (robótica) o no incorporados (aplicaciones inteligentes) que puedan realizar, con cierto grado de autonomía, tareas físicas o cognitivas y alcanzar objetivos específicos</a:t>
            </a:r>
          </a:p>
          <a:p>
            <a:endParaRPr lang="en-US" sz="1400" b="1"/>
          </a:p>
          <a:p>
            <a:r>
              <a:rPr lang="es-ES" sz="1400" b="1"/>
              <a:t>Trabajo a distancia e híbrido: </a:t>
            </a:r>
            <a:r>
              <a:rPr lang="es-ES" sz="1400">
                <a:solidFill>
                  <a:schemeClr val="tx1"/>
                </a:solidFill>
                <a:effectLst/>
                <a:latin typeface="+mn-lt"/>
                <a:ea typeface="+mn-ea"/>
                <a:cs typeface="+mn-cs"/>
              </a:rPr>
              <a:t>cualquier tipo de acuerdo laboral que implique el uso de tecnologías digitales (por ejemplo, ordenadores personales, teléfonos inteligentes, ordenadores portátiles, paquetes de programas informáticos e Internet) para trabajar desde casa o, de manera más general, fuera de las instalaciones de la empresa o en un lugar fijo. </a:t>
            </a:r>
          </a:p>
          <a:p>
            <a:endParaRPr lang="en-US" sz="1400"/>
          </a:p>
          <a:p>
            <a:r>
              <a:rPr lang="es-ES" sz="1400" b="1" baseline="0"/>
              <a:t>Gestión del personal a través de la IA: </a:t>
            </a:r>
            <a:r>
              <a:rPr lang="es-ES" sz="1400">
                <a:solidFill>
                  <a:schemeClr val="tx1"/>
                </a:solidFill>
                <a:effectLst/>
                <a:latin typeface="+mn-lt"/>
                <a:ea typeface="+mn-ea"/>
                <a:cs typeface="+mn-cs"/>
              </a:rPr>
              <a:t>sistemas de gestión y herramientas que recogen datos en tiempo real sobre el desempeño del personal de distintas fuentes con el fin de informar a la dirección y apoyar decisiones automatizadas o semiautomatizadas basadas en algoritmos o formas más avanzadas de IA</a:t>
            </a:r>
            <a:br>
              <a:rPr lang="es-ES" sz="1400"/>
            </a:br>
            <a:r>
              <a:rPr lang="es-ES" sz="1400"/>
              <a:t>        </a:t>
            </a:r>
          </a:p>
          <a:p>
            <a:endParaRPr lang="en-GB" sz="1400" b="1" noProof="0"/>
          </a:p>
          <a:p>
            <a:r>
              <a:rPr lang="es-ES" sz="1400" b="1"/>
              <a:t>Sistemas digitales inteligentes: </a:t>
            </a:r>
            <a:r>
              <a:rPr lang="es-ES" sz="1400">
                <a:solidFill>
                  <a:schemeClr val="tx1"/>
                </a:solidFill>
                <a:effectLst/>
                <a:latin typeface="+mn-lt"/>
                <a:ea typeface="+mn-ea"/>
                <a:cs typeface="+mn-cs"/>
              </a:rPr>
              <a:t>aplicaciones inteligentes que utilizan IA, equipos portátiles, redes inalámbricas de alta velocidad, en combinación con tecnologías de sensores (por ejemplo,</a:t>
            </a:r>
            <a:r>
              <a:rPr lang="es-ES" sz="1400" baseline="0">
                <a:solidFill>
                  <a:schemeClr val="tx1"/>
                </a:solidFill>
                <a:effectLst/>
                <a:latin typeface="+mn-lt"/>
                <a:ea typeface="+mn-ea"/>
                <a:cs typeface="+mn-cs"/>
              </a:rPr>
              <a:t> ponibles)</a:t>
            </a:r>
            <a:r>
              <a:rPr lang="es-ES" sz="1400"/>
              <a:t>      </a:t>
            </a:r>
          </a:p>
          <a:p>
            <a:endParaRPr lang="en-US" sz="1400"/>
          </a:p>
          <a:p>
            <a:endParaRPr lang="en-US" sz="1400"/>
          </a:p>
          <a:p>
            <a:endParaRPr lang="en-GB" sz="1400" noProof="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a:solidFill>
                <a:schemeClr val="accent1"/>
              </a:solidFill>
            </a:endParaRPr>
          </a:p>
          <a:p>
            <a:endParaRPr lang="en-GB" sz="1500" b="1" noProof="0">
              <a:solidFill>
                <a:schemeClr val="accent1"/>
              </a:solidFill>
            </a:endParaRPr>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7271396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s-ES" sz="675" dirty="0"/>
              <a:t>La seguridad y la salud en el trabajo concierne a todos. Es bueno para ti. Es buen negocio para todos.</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275138" y="4431506"/>
            <a:ext cx="423722" cy="279006"/>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D5649A3C-92D3-46D4-B771-F57E3F9D0D2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19875" y="4370962"/>
            <a:ext cx="1327919" cy="339550"/>
          </a:xfrm>
          <a:prstGeom prst="rect">
            <a:avLst/>
          </a:prstGeom>
        </p:spPr>
      </p:pic>
      <p:pic>
        <p:nvPicPr>
          <p:cNvPr id="22" name="Picture 21" descr="A logo with a person in the middle&#10;&#10;Description automatically generated">
            <a:extLst>
              <a:ext uri="{FF2B5EF4-FFF2-40B4-BE49-F238E27FC236}">
                <a16:creationId xmlns:a16="http://schemas.microsoft.com/office/drawing/2014/main" id="{FF221FE1-7180-4194-B29C-3A3152E826A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30152" y="4210494"/>
            <a:ext cx="540252" cy="512601"/>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s-ES" sz="675"/>
              <a:t>La salud y la seguridad en el trabajo concierne a todos. Es bueno para ti. Es buen negocio para todos.</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es-ES">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es-ES">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es-ES">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es-ES">
                <a:solidFill>
                  <a:schemeClr val="tx2"/>
                </a:solidFill>
                <a:ea typeface="+mj-ea"/>
                <a:cs typeface="Trebuchet MS"/>
              </a:rPr>
              <a:t>Agencia Europea para la Seguridad y la Salud en el Trabajo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es-ES">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es-ES" sz="2400" b="1">
                <a:solidFill>
                  <a:schemeClr val="tx2"/>
                </a:solidFill>
                <a:ea typeface="+mj-ea"/>
              </a:rPr>
              <a:t>¡GRACIAS!</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s-ES" sz="675" b="1" dirty="0">
                <a:solidFill>
                  <a:schemeClr val="tx2"/>
                </a:solidFill>
                <a:latin typeface="Arial" pitchFamily="-107" charset="0"/>
                <a:ea typeface="ＭＳ Ｐゴシック" pitchFamily="-107" charset="-128"/>
                <a:cs typeface="ＭＳ Ｐゴシック" pitchFamily="-107" charset="-128"/>
              </a:rPr>
              <a:t>https://www.healthy-workplaces.eu/es</a:t>
            </a:r>
          </a:p>
        </p:txBody>
      </p:sp>
      <p:pic>
        <p:nvPicPr>
          <p:cNvPr id="14" name="Picture 13" descr="Blue text on a black background&#10;&#10;Description automatically generated">
            <a:extLst>
              <a:ext uri="{FF2B5EF4-FFF2-40B4-BE49-F238E27FC236}">
                <a16:creationId xmlns:a16="http://schemas.microsoft.com/office/drawing/2014/main" id="{A774AC3F-6D28-4C0F-8521-BB92DE38E6D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19875" y="4657653"/>
            <a:ext cx="1327919" cy="339550"/>
          </a:xfrm>
          <a:prstGeom prst="rect">
            <a:avLst/>
          </a:prstGeom>
        </p:spPr>
      </p:pic>
      <p:pic>
        <p:nvPicPr>
          <p:cNvPr id="5" name="Picture 4" descr="A logo with a person in the middle&#10;&#10;Description automatically generated">
            <a:extLst>
              <a:ext uri="{FF2B5EF4-FFF2-40B4-BE49-F238E27FC236}">
                <a16:creationId xmlns:a16="http://schemas.microsoft.com/office/drawing/2014/main" id="{E9D11949-F5A8-40B7-905A-E5FCDAD9048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469622" y="4508745"/>
            <a:ext cx="540252" cy="512601"/>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healthy-workplaces.osha.europa.eu/es/about-topic/priority-area/remote-and-hybrid-work" TargetMode="External"/><Relationship Id="rId3" Type="http://schemas.openxmlformats.org/officeDocument/2006/relationships/hyperlink" Target="https://healthy-workplaces.osha.europa.eu/es/about-topic/priority-area/smart-digital-systems" TargetMode="Externa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healthy-workplaces.osha.europa.eu/es/about-topic/priority-area/automation-tasks" TargetMode="External"/><Relationship Id="rId11" Type="http://schemas.openxmlformats.org/officeDocument/2006/relationships/image" Target="../media/image21.png"/><Relationship Id="rId5" Type="http://schemas.openxmlformats.org/officeDocument/2006/relationships/hyperlink" Target="https://healthy-workplaces.osha.europa.eu/es/about-topic/priority-area/digital-platform-work" TargetMode="External"/><Relationship Id="rId10" Type="http://schemas.openxmlformats.org/officeDocument/2006/relationships/image" Target="../media/image20.png"/><Relationship Id="rId4" Type="http://schemas.openxmlformats.org/officeDocument/2006/relationships/hyperlink" Target="https://healthy-workplaces.osha.europa.eu/es/about-topic/priority-area/worker-management-through-ai" TargetMode="Externa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european-union.europa.eu/institutions-law-budget/institutions-and-bodies/institutions-and-bodies-profiles_es" TargetMode="External"/><Relationship Id="rId13" Type="http://schemas.openxmlformats.org/officeDocument/2006/relationships/hyperlink" Target="https://osha.europa.eu/es/themes/mainstreaming-osh-education/oshvet-project-osh-vocational-education-and-training" TargetMode="External"/><Relationship Id="rId3" Type="http://schemas.openxmlformats.org/officeDocument/2006/relationships/image" Target="../media/image29.png"/><Relationship Id="rId7" Type="http://schemas.openxmlformats.org/officeDocument/2006/relationships/hyperlink" Target="https://healthy-workplaces.osha.europa.eu/es/campaign-partners/campaign-media-partners" TargetMode="External"/><Relationship Id="rId12"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healthy-workplaces.osha.europa.eu/es/campaign-partners/enterprise-europe-network" TargetMode="External"/><Relationship Id="rId11" Type="http://schemas.openxmlformats.org/officeDocument/2006/relationships/hyperlink" Target="https://european-union.europa.eu/institutions-law-budget/institutions-and-bodies/types-institutions-and-bodies_es" TargetMode="External"/><Relationship Id="rId5" Type="http://schemas.openxmlformats.org/officeDocument/2006/relationships/hyperlink" Target="https://eur-lex.europa.eu/legal-content/ES/TXT/?uri=LEGISSUM%3Asocial_partners" TargetMode="External"/><Relationship Id="rId10" Type="http://schemas.openxmlformats.org/officeDocument/2006/relationships/hyperlink" Target="https://healthy-workplaces.osha.europa.eu/en/campaign-partners/national-focal-points" TargetMode="External"/><Relationship Id="rId4" Type="http://schemas.openxmlformats.org/officeDocument/2006/relationships/hyperlink" Target="https://healthy-workplaces.osha.europa.eu/es/campaign-partners/official-campaign-partners" TargetMode="External"/><Relationship Id="rId9" Type="http://schemas.openxmlformats.org/officeDocument/2006/relationships/hyperlink" Target="https://healthy-workplaces.osha.europa.eu/es/campaign-partners/national-focal-point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healthy-workplaces.eu/es/tools-and-publications/oshwiki" TargetMode="External"/><Relationship Id="rId13" Type="http://schemas.openxmlformats.org/officeDocument/2006/relationships/hyperlink" Target="https://healthy-workplaces.eu/es/tools-and-publications/legislation" TargetMode="External"/><Relationship Id="rId18" Type="http://schemas.openxmlformats.org/officeDocument/2006/relationships/image" Target="../media/image34.png"/><Relationship Id="rId3" Type="http://schemas.openxmlformats.org/officeDocument/2006/relationships/hyperlink" Target="https://healthy-workplaces.osha.europa.eu/es/tools-and-publications/publications" TargetMode="External"/><Relationship Id="rId21" Type="http://schemas.openxmlformats.org/officeDocument/2006/relationships/hyperlink" Target="https://healthy-workplaces.osha.europa.eu/es/tools-and-publications/infographics" TargetMode="External"/><Relationship Id="rId7" Type="http://schemas.openxmlformats.org/officeDocument/2006/relationships/hyperlink" Target="https://healthy-workplaces.osha.europa.eu/es/tools-and-publications/oshwiki" TargetMode="External"/><Relationship Id="rId12" Type="http://schemas.openxmlformats.org/officeDocument/2006/relationships/hyperlink" Target="https://healthy-workplaces.osha.europa.eu/es/tools-and-publications/legislation" TargetMode="External"/><Relationship Id="rId17" Type="http://schemas.openxmlformats.org/officeDocument/2006/relationships/image" Target="../media/image33.png"/><Relationship Id="rId25" Type="http://schemas.openxmlformats.org/officeDocument/2006/relationships/image" Target="../media/image40.png"/><Relationship Id="rId2" Type="http://schemas.openxmlformats.org/officeDocument/2006/relationships/notesSlide" Target="../notesSlides/notesSlide19.xml"/><Relationship Id="rId16" Type="http://schemas.openxmlformats.org/officeDocument/2006/relationships/image" Target="../media/image27.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hyperlink" Target="https://healthy-workplaces.osha.europa.eu/es/tools-and-publications/napo-films" TargetMode="External"/><Relationship Id="rId11" Type="http://schemas.openxmlformats.org/officeDocument/2006/relationships/hyperlink" Target="https://healthy-workplaces.osha.europa.eu/es/tools-and-publications/case-studies" TargetMode="External"/><Relationship Id="rId24" Type="http://schemas.openxmlformats.org/officeDocument/2006/relationships/image" Target="../media/image39.png"/><Relationship Id="rId5" Type="http://schemas.openxmlformats.org/officeDocument/2006/relationships/hyperlink" Target="https://healthy-workplaces.osha.europa.eu/es/tools-and-publications/campaign-toolkit" TargetMode="External"/><Relationship Id="rId15" Type="http://schemas.openxmlformats.org/officeDocument/2006/relationships/image" Target="../media/image32.png"/><Relationship Id="rId23" Type="http://schemas.openxmlformats.org/officeDocument/2006/relationships/image" Target="../media/image38.png"/><Relationship Id="rId10" Type="http://schemas.openxmlformats.org/officeDocument/2006/relationships/hyperlink" Target="https://healthy-workplaces.osha.europa.eu/es/tools-and-publications/social-media-kit" TargetMode="External"/><Relationship Id="rId19" Type="http://schemas.openxmlformats.org/officeDocument/2006/relationships/image" Target="../media/image35.png"/><Relationship Id="rId4" Type="http://schemas.openxmlformats.org/officeDocument/2006/relationships/hyperlink" Target="https://healthy-workplaces.osha.europa.eu/es/tools-and-publications/campaign-materials" TargetMode="External"/><Relationship Id="rId9" Type="http://schemas.openxmlformats.org/officeDocument/2006/relationships/image" Target="../media/image30.png"/><Relationship Id="rId14" Type="http://schemas.openxmlformats.org/officeDocument/2006/relationships/image" Target="../media/image31.png"/><Relationship Id="rId22" Type="http://schemas.openxmlformats.org/officeDocument/2006/relationships/image" Target="../media/image37.emf"/></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es/media-centre/events" TargetMode="External"/><Relationship Id="rId13" Type="http://schemas.openxmlformats.org/officeDocument/2006/relationships/image" Target="../media/image32.png"/><Relationship Id="rId18" Type="http://schemas.openxmlformats.org/officeDocument/2006/relationships/hyperlink" Target="https://healthy-workplaces.eu/en/get-involved/european-week" TargetMode="External"/><Relationship Id="rId3" Type="http://schemas.openxmlformats.org/officeDocument/2006/relationships/hyperlink" Target="https://healthy-workplaces.osha.europa.eu/es/get-involved/european-week" TargetMode="External"/><Relationship Id="rId21" Type="http://schemas.openxmlformats.org/officeDocument/2006/relationships/image" Target="../media/image45.png"/><Relationship Id="rId7" Type="http://schemas.openxmlformats.org/officeDocument/2006/relationships/hyperlink" Target="https://healthy-workplaces.osha.europa.eu/es/tools-and-publications/campaign-materials" TargetMode="External"/><Relationship Id="rId12" Type="http://schemas.openxmlformats.org/officeDocument/2006/relationships/image" Target="../media/image34.png"/><Relationship Id="rId17" Type="http://schemas.openxmlformats.org/officeDocument/2006/relationships/image" Target="../media/image43.emf"/><Relationship Id="rId2" Type="http://schemas.openxmlformats.org/officeDocument/2006/relationships/notesSlide" Target="../notesSlides/notesSlide20.xml"/><Relationship Id="rId16" Type="http://schemas.openxmlformats.org/officeDocument/2006/relationships/image" Target="../media/image42.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s://healthy-workplaces.osha.europa.eu/es/tools-and-publications/campaign-toolkit" TargetMode="External"/><Relationship Id="rId11" Type="http://schemas.openxmlformats.org/officeDocument/2006/relationships/image" Target="../media/image33.png"/><Relationship Id="rId5" Type="http://schemas.openxmlformats.org/officeDocument/2006/relationships/hyperlink" Target="https://healthy-workplaces.osha.europa.eu/es/get-involved/good-practice-awards" TargetMode="External"/><Relationship Id="rId15" Type="http://schemas.openxmlformats.org/officeDocument/2006/relationships/image" Target="../media/image41.png"/><Relationship Id="rId10" Type="http://schemas.openxmlformats.org/officeDocument/2006/relationships/hyperlink" Target="https://healthy-workplaces.osha.europa.eu/es/tools-and-publications/social-media-kit" TargetMode="External"/><Relationship Id="rId19" Type="http://schemas.openxmlformats.org/officeDocument/2006/relationships/image" Target="../media/image44.png"/><Relationship Id="rId4" Type="http://schemas.openxmlformats.org/officeDocument/2006/relationships/hyperlink" Target="https://healthy-workplaces.osha.europa.eu/es/get-involved/become-campaign-partner" TargetMode="External"/><Relationship Id="rId9" Type="http://schemas.openxmlformats.org/officeDocument/2006/relationships/hyperlink" Target="https://healthy-workplaces.osha.europa.eu/es/get-involved/get-your-certificate" TargetMode="External"/><Relationship Id="rId1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www.youtube.com/user/EUOSHA" TargetMode="External"/><Relationship Id="rId3" Type="http://schemas.openxmlformats.org/officeDocument/2006/relationships/image" Target="../media/image46.jpeg"/><Relationship Id="rId7" Type="http://schemas.openxmlformats.org/officeDocument/2006/relationships/hyperlink" Target="https://healthy-workplaces.osha.europa.eu/es/campaign-partners/national-focal-points" TargetMode="External"/><Relationship Id="rId12" Type="http://schemas.openxmlformats.org/officeDocument/2006/relationships/image" Target="../media/image49.png"/><Relationship Id="rId2" Type="http://schemas.openxmlformats.org/officeDocument/2006/relationships/notesSlide" Target="../notesSlides/notesSlide21.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hyperlink" Target="https://healthy-workplaces.osha.europa.eu/en/media-centre/newsletter" TargetMode="External"/><Relationship Id="rId11" Type="http://schemas.openxmlformats.org/officeDocument/2006/relationships/hyperlink" Target="https://www.facebook.com/EuropeanAgencyforSafetyandHealthatWork" TargetMode="External"/><Relationship Id="rId5" Type="http://schemas.openxmlformats.org/officeDocument/2006/relationships/hyperlink" Target="https://healthy-workplaces.osha.europa.eu/" TargetMode="External"/><Relationship Id="rId15" Type="http://schemas.openxmlformats.org/officeDocument/2006/relationships/hyperlink" Target="https://www.linkedin.com/company/europeanagency-for-safety-and-health-at-work" TargetMode="External"/><Relationship Id="rId10" Type="http://schemas.openxmlformats.org/officeDocument/2006/relationships/image" Target="../media/image48.png"/><Relationship Id="rId4" Type="http://schemas.openxmlformats.org/officeDocument/2006/relationships/hyperlink" Target="https://healthy-workplaces.eu/es" TargetMode="External"/><Relationship Id="rId9" Type="http://schemas.openxmlformats.org/officeDocument/2006/relationships/hyperlink" Target="http://twitter.com/eu_osha" TargetMode="External"/><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50000" y="2673000"/>
            <a:ext cx="7646400" cy="1107996"/>
          </a:xfrm>
        </p:spPr>
        <p:txBody>
          <a:bodyPr>
            <a:spAutoFit/>
          </a:bodyPr>
          <a:lstStyle/>
          <a:p>
            <a:r>
              <a:rPr lang="es-ES" sz="2400" dirty="0"/>
              <a:t>Campaña 2023-2025 «Trabajos saludables»</a:t>
            </a:r>
            <a:br>
              <a:rPr lang="es-ES" sz="2400" dirty="0"/>
            </a:br>
            <a:r>
              <a:rPr lang="es-ES" sz="2400" dirty="0"/>
              <a:t>Trabajos seguros y saludables en la era digital</a:t>
            </a:r>
            <a:br>
              <a:rPr lang="es-ES" sz="2400" dirty="0"/>
            </a:br>
            <a:endParaRPr lang="es-ES" sz="2400" dirty="0"/>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0000" y="3469500"/>
            <a:ext cx="7646400" cy="207749"/>
          </a:xfrm>
        </p:spPr>
        <p:txBody>
          <a:bodyPr>
            <a:spAutoFit/>
          </a:bodyPr>
          <a:lstStyle/>
          <a:p>
            <a:r>
              <a:rPr lang="es-ES"/>
              <a:t>Garantizar una prevención eficaz en el mundo digital del trabajo</a:t>
            </a:r>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29811" y="860057"/>
            <a:ext cx="7560643" cy="2369367"/>
          </a:xfrm>
        </p:spPr>
        <p:txBody>
          <a:bodyPr lIns="0" tIns="0" rIns="0" bIns="0">
            <a:spAutoFit/>
          </a:bodyPr>
          <a:lstStyle/>
          <a:p>
            <a:pPr marR="0" lvl="0">
              <a:lnSpc>
                <a:spcPct val="115000"/>
              </a:lnSpc>
              <a:spcBef>
                <a:spcPts val="0"/>
              </a:spcBef>
              <a:spcAft>
                <a:spcPts val="200"/>
              </a:spcAft>
              <a:tabLst>
                <a:tab pos="457200" algn="l"/>
              </a:tabLst>
            </a:pPr>
            <a:r>
              <a:rPr lang="es-ES" sz="1600" dirty="0">
                <a:solidFill>
                  <a:srgbClr val="003399"/>
                </a:solidFill>
              </a:rPr>
              <a:t>La campaña tiene por objeto:</a:t>
            </a:r>
          </a:p>
          <a:p>
            <a:pPr marL="342900" indent="-342900">
              <a:lnSpc>
                <a:spcPct val="115000"/>
              </a:lnSpc>
              <a:spcBef>
                <a:spcPts val="0"/>
              </a:spcBef>
              <a:spcAft>
                <a:spcPts val="200"/>
              </a:spcAft>
              <a:buFont typeface="Symbol" panose="05050102010706020507" pitchFamily="18" charset="2"/>
              <a:buChar char=""/>
              <a:tabLst>
                <a:tab pos="457200" algn="l"/>
              </a:tabLst>
            </a:pPr>
            <a:r>
              <a:rPr lang="es-ES" sz="1600" dirty="0">
                <a:solidFill>
                  <a:schemeClr val="accent1"/>
                </a:solidFill>
                <a:latin typeface="Arial" panose="020B0604020202020204" pitchFamily="34" charset="0"/>
                <a:ea typeface="Arial" panose="020B0604020202020204" pitchFamily="34" charset="0"/>
                <a:cs typeface="Arial" panose="020B0604020202020204" pitchFamily="34" charset="0"/>
              </a:rPr>
              <a:t>ampliar los conocimientos sobre el uso seguro y productivo de las tecnologías digitales en todos los sectores</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es-ES" sz="1600" dirty="0">
                <a:solidFill>
                  <a:schemeClr val="accent1"/>
                </a:solidFill>
                <a:latin typeface="Arial" panose="020B0604020202020204" pitchFamily="34" charset="0"/>
                <a:ea typeface="Arial" panose="020B0604020202020204" pitchFamily="34" charset="0"/>
                <a:cs typeface="Arial" panose="020B0604020202020204" pitchFamily="34" charset="0"/>
              </a:rPr>
              <a:t>sensibilizar sobre la digitalización y sus implicaciones para la SST</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es-ES" sz="1600" dirty="0">
                <a:solidFill>
                  <a:schemeClr val="accent1"/>
                </a:solidFill>
                <a:latin typeface="Arial" panose="020B0604020202020204" pitchFamily="34" charset="0"/>
                <a:ea typeface="Arial" panose="020B0604020202020204" pitchFamily="34" charset="0"/>
                <a:cs typeface="Arial" panose="020B0604020202020204" pitchFamily="34" charset="0"/>
              </a:rPr>
              <a:t>informar sobre las oportunidades y los riesgos emergentes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es-ES" sz="1600" dirty="0">
                <a:solidFill>
                  <a:schemeClr val="accent1"/>
                </a:solidFill>
                <a:latin typeface="Arial" panose="020B0604020202020204" pitchFamily="34" charset="0"/>
                <a:ea typeface="Arial" panose="020B0604020202020204" pitchFamily="34" charset="0"/>
                <a:cs typeface="Arial" panose="020B0604020202020204" pitchFamily="34" charset="0"/>
              </a:rPr>
              <a:t>promover la evaluación de riesgos y la gestión saludable y segura de la transformación digital del trabajo;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es-ES" sz="1600" dirty="0">
                <a:solidFill>
                  <a:schemeClr val="accent1"/>
                </a:solidFill>
                <a:latin typeface="Arial" panose="020B0604020202020204" pitchFamily="34" charset="0"/>
                <a:ea typeface="Arial" panose="020B0604020202020204" pitchFamily="34" charset="0"/>
                <a:cs typeface="Arial" panose="020B0604020202020204" pitchFamily="34" charset="0"/>
              </a:rPr>
              <a:t>facilitar el intercambio de información y de buenas prácticas.</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a:t>Objetivos de la campaña</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8334"/>
            <a:ext cx="7416000" cy="369332"/>
          </a:xfrm>
        </p:spPr>
        <p:txBody>
          <a:bodyPr lIns="0" tIns="0" rIns="0" bIns="0">
            <a:spAutoFit/>
          </a:bodyPr>
          <a:lstStyle/>
          <a:p>
            <a:r>
              <a:rPr lang="es-ES" sz="2400"/>
              <a:t>Áreas prioritarias</a:t>
            </a:r>
          </a:p>
        </p:txBody>
      </p:sp>
      <p:sp>
        <p:nvSpPr>
          <p:cNvPr id="4" name="TextBox 3"/>
          <p:cNvSpPr txBox="1"/>
          <p:nvPr/>
        </p:nvSpPr>
        <p:spPr>
          <a:xfrm>
            <a:off x="4691744" y="4326261"/>
            <a:ext cx="1990896" cy="184666"/>
          </a:xfrm>
          <a:prstGeom prst="rect">
            <a:avLst/>
          </a:prstGeom>
          <a:noFill/>
        </p:spPr>
        <p:txBody>
          <a:bodyPr wrap="square" lIns="0" tIns="0" rIns="0" bIns="0" rtlCol="0" anchor="ctr" anchorCtr="0">
            <a:spAutoFit/>
          </a:bodyPr>
          <a:lstStyle/>
          <a:p>
            <a:pPr algn="ctr"/>
            <a:r>
              <a:rPr lang="es-ES" sz="1200" b="1">
                <a:solidFill>
                  <a:schemeClr val="accent1"/>
                </a:solidFill>
                <a:latin typeface="+mj-lt"/>
                <a:ea typeface="+mj-ea"/>
                <a:cs typeface="Trebuchet MS"/>
                <a:hlinkClick r:id="rId3"/>
              </a:rPr>
              <a:t>Los sistemas digitales inteligentes</a:t>
            </a:r>
          </a:p>
        </p:txBody>
      </p:sp>
      <p:sp>
        <p:nvSpPr>
          <p:cNvPr id="20" name="TextBox 3">
            <a:extLst>
              <a:ext uri="{FF2B5EF4-FFF2-40B4-BE49-F238E27FC236}">
                <a16:creationId xmlns:a16="http://schemas.microsoft.com/office/drawing/2014/main" id="{7112F58D-1582-0B48-BE64-71C3B9526F27}"/>
              </a:ext>
            </a:extLst>
          </p:cNvPr>
          <p:cNvSpPr txBox="1"/>
          <p:nvPr/>
        </p:nvSpPr>
        <p:spPr>
          <a:xfrm>
            <a:off x="2029698" y="4141595"/>
            <a:ext cx="1990896" cy="553998"/>
          </a:xfrm>
          <a:prstGeom prst="rect">
            <a:avLst/>
          </a:prstGeom>
          <a:noFill/>
        </p:spPr>
        <p:txBody>
          <a:bodyPr wrap="square" lIns="0" tIns="0" rIns="0" bIns="0" rtlCol="0" anchor="ctr" anchorCtr="0">
            <a:spAutoFit/>
          </a:bodyPr>
          <a:lstStyle/>
          <a:p>
            <a:pPr algn="ctr"/>
            <a:endParaRPr lang="en-GB" sz="1200" b="1" dirty="0">
              <a:solidFill>
                <a:schemeClr val="accent1"/>
              </a:solidFill>
              <a:cs typeface="Trebuchet MS"/>
            </a:endParaRPr>
          </a:p>
          <a:p>
            <a:pPr algn="ctr"/>
            <a:r>
              <a:rPr lang="es-ES" sz="1200" b="1" dirty="0">
                <a:solidFill>
                  <a:srgbClr val="003399"/>
                </a:solidFill>
                <a:cs typeface="Trebuchet MS"/>
                <a:hlinkClick r:id="rId4">
                  <a:extLst>
                    <a:ext uri="{A12FA001-AC4F-418D-AE19-62706E023703}">
                      <ahyp:hlinkClr xmlns:ahyp="http://schemas.microsoft.com/office/drawing/2018/hyperlinkcolor" val="tx"/>
                    </a:ext>
                  </a:extLst>
                </a:hlinkClick>
              </a:rPr>
              <a:t>La gestión del personal mediante la IA</a:t>
            </a: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375265"/>
            <a:ext cx="1990896" cy="184666"/>
          </a:xfrm>
          <a:prstGeom prst="rect">
            <a:avLst/>
          </a:prstGeom>
          <a:noFill/>
        </p:spPr>
        <p:txBody>
          <a:bodyPr wrap="square" lIns="0" tIns="0" rIns="0" bIns="0" rtlCol="0" anchor="ctr" anchorCtr="0">
            <a:spAutoFit/>
          </a:bodyPr>
          <a:lstStyle/>
          <a:p>
            <a:pPr algn="ctr"/>
            <a:r>
              <a:rPr lang="es-ES" sz="1200" b="1" dirty="0">
                <a:solidFill>
                  <a:schemeClr val="accent1"/>
                </a:solidFill>
                <a:cs typeface="Trebuchet MS"/>
                <a:hlinkClick r:id="rId5"/>
              </a:rPr>
              <a:t>El trabajo en las plataformas digitales</a:t>
            </a: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289922"/>
            <a:ext cx="1990896" cy="369332"/>
          </a:xfrm>
          <a:prstGeom prst="rect">
            <a:avLst/>
          </a:prstGeom>
          <a:noFill/>
        </p:spPr>
        <p:txBody>
          <a:bodyPr wrap="square" lIns="0" tIns="0" rIns="0" bIns="0" rtlCol="0" anchor="ctr" anchorCtr="0">
            <a:spAutoFit/>
          </a:bodyPr>
          <a:lstStyle/>
          <a:p>
            <a:pPr algn="ctr"/>
            <a:r>
              <a:rPr lang="es-ES" sz="1200" b="1" dirty="0">
                <a:solidFill>
                  <a:schemeClr val="accent1"/>
                </a:solidFill>
                <a:latin typeface="+mj-lt"/>
                <a:ea typeface="+mj-ea"/>
                <a:cs typeface="Trebuchet MS"/>
                <a:hlinkClick r:id="rId6"/>
              </a:rPr>
              <a:t>La automatización de las tareas</a:t>
            </a:r>
            <a:endParaRPr lang="es-ES" sz="1200" b="1" strike="sngStrike" dirty="0">
              <a:solidFill>
                <a:schemeClr val="accent1"/>
              </a:solidFill>
              <a:latin typeface="+mj-lt"/>
              <a:ea typeface="+mj-ea"/>
              <a:cs typeface="Trebuchet MS"/>
              <a:hlinkClick r:id="rId6"/>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8"/>
            <a:stretch>
              <a:fillRect/>
            </a:stretch>
          </a:blipFill>
          <a:ln w="38100">
            <a:solidFill>
              <a:srgbClr val="ACC700"/>
            </a:solidFill>
          </a:ln>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8"/>
            <a:stretch>
              <a:fillRect/>
            </a:stretch>
          </a:blipFill>
          <a:ln w="38100">
            <a:solidFill>
              <a:srgbClr val="ACC700"/>
            </a:solidFill>
          </a:ln>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8"/>
            <a:stretch>
              <a:fillRect/>
            </a:stretch>
          </a:blipFill>
          <a:ln w="38100">
            <a:solidFill>
              <a:srgbClr val="ACC700"/>
            </a:solidFill>
          </a:ln>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8"/>
            <a:stretch>
              <a:fillRect/>
            </a:stretch>
          </a:blipFill>
          <a:ln w="38100">
            <a:solidFill>
              <a:srgbClr val="ACC700"/>
            </a:solidFill>
          </a:ln>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8"/>
            <a:stretch>
              <a:fillRect/>
            </a:stretch>
          </a:blipFill>
          <a:ln w="38100">
            <a:solidFill>
              <a:srgbClr val="ACC700"/>
            </a:solidFill>
          </a:ln>
        </p:spPr>
      </p:pic>
      <p:sp>
        <p:nvSpPr>
          <p:cNvPr id="25" name="TextBox 24"/>
          <p:cNvSpPr txBox="1"/>
          <p:nvPr/>
        </p:nvSpPr>
        <p:spPr>
          <a:xfrm>
            <a:off x="5908220" y="2382769"/>
            <a:ext cx="1990896" cy="184666"/>
          </a:xfrm>
          <a:prstGeom prst="rect">
            <a:avLst/>
          </a:prstGeom>
          <a:noFill/>
        </p:spPr>
        <p:txBody>
          <a:bodyPr wrap="square" lIns="0" tIns="0" rIns="0" bIns="0" rtlCol="0" anchor="ctr" anchorCtr="0">
            <a:spAutoFit/>
          </a:bodyPr>
          <a:lstStyle/>
          <a:p>
            <a:pPr algn="ctr"/>
            <a:r>
              <a:rPr lang="es-ES" sz="1200" b="1">
                <a:solidFill>
                  <a:schemeClr val="accent1"/>
                </a:solidFill>
                <a:latin typeface="+mj-lt"/>
                <a:ea typeface="+mj-ea"/>
                <a:cs typeface="Trebuchet MS"/>
                <a:hlinkClick r:id="rId13"/>
              </a:rPr>
              <a:t>El trabajo a distancia e híbrido</a:t>
            </a: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370471" cy="461665"/>
          </a:xfrm>
        </p:spPr>
        <p:txBody>
          <a:bodyPr wrap="square">
            <a:spAutoFit/>
          </a:bodyPr>
          <a:lstStyle/>
          <a:p>
            <a:r>
              <a:rPr lang="es-ES" sz="2400" dirty="0">
                <a:solidFill>
                  <a:srgbClr val="003399"/>
                </a:solidFill>
              </a:rPr>
              <a:t>Áreas prioritarias: el trabajo en plataformas digitales</a:t>
            </a:r>
          </a:p>
        </p:txBody>
      </p:sp>
      <p:sp>
        <p:nvSpPr>
          <p:cNvPr id="4" name="TextBox 3"/>
          <p:cNvSpPr txBox="1"/>
          <p:nvPr/>
        </p:nvSpPr>
        <p:spPr>
          <a:xfrm>
            <a:off x="3617386" y="888493"/>
            <a:ext cx="4392488" cy="1169551"/>
          </a:xfrm>
          <a:prstGeom prst="rect">
            <a:avLst/>
          </a:prstGeom>
          <a:noFill/>
        </p:spPr>
        <p:txBody>
          <a:bodyPr wrap="square" rtlCol="0">
            <a:spAutoFit/>
          </a:bodyPr>
          <a:lstStyle/>
          <a:p>
            <a:pPr lvl="0"/>
            <a:endParaRPr lang="en-US" sz="1400" b="1" dirty="0">
              <a:solidFill>
                <a:srgbClr val="003399"/>
              </a:solidFill>
            </a:endParaRPr>
          </a:p>
          <a:p>
            <a:r>
              <a:rPr lang="es-ES"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«A menudo, el trabajo en plataformas digitales implica trabajar en puestos y sectores de alto riesgo y asociados a unas condiciones laborales deficientes.»</a:t>
            </a:r>
            <a:r>
              <a:rPr lang="es-ES" sz="1400" b="1" i="1" dirty="0">
                <a:solidFill>
                  <a:srgbClr val="E64715"/>
                </a:solidFill>
              </a:rPr>
              <a:t> </a:t>
            </a:r>
            <a:r>
              <a:rPr lang="es-ES" sz="1400" b="1" dirty="0">
                <a:solidFill>
                  <a:srgbClr val="E64715"/>
                </a:solidFill>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147814"/>
            <a:ext cx="7776864" cy="1077218"/>
          </a:xfrm>
          <a:prstGeom prst="rect">
            <a:avLst/>
          </a:prstGeom>
          <a:noFill/>
        </p:spPr>
        <p:txBody>
          <a:bodyPr wrap="square" rtlCol="0">
            <a:spAutoFit/>
          </a:bodyPr>
          <a:lstStyle/>
          <a:p>
            <a:pPr lvl="0"/>
            <a:r>
              <a:rPr lang="es-ES" sz="1600" b="1" dirty="0">
                <a:solidFill>
                  <a:srgbClr val="003399"/>
                </a:solidFill>
              </a:rPr>
              <a:t>Servicio o mercado en línea que opera con tecnologías digitales (incluido el uso de aplicaciones móviles), propiedad de una empresa o explotadas por ella, que permiten dar respuesta a una demanda vinculándola a la oferta de mano de obra proporcionada por una persona trabajadora de la plataforma.</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es-ES" sz="2000" b="1" u="sng">
                <a:solidFill>
                  <a:srgbClr val="ACC700"/>
                </a:solidFill>
              </a:rPr>
              <a:t>DEFINICIÓN</a:t>
            </a: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998674" cy="461665"/>
          </a:xfrm>
        </p:spPr>
        <p:txBody>
          <a:bodyPr wrap="square">
            <a:spAutoFit/>
          </a:bodyPr>
          <a:lstStyle/>
          <a:p>
            <a:r>
              <a:rPr lang="es-ES" sz="2400" dirty="0">
                <a:solidFill>
                  <a:srgbClr val="003399"/>
                </a:solidFill>
              </a:rPr>
              <a:t>Áreas prioritarias: el trabajo en plataformas digitales</a:t>
            </a:r>
          </a:p>
        </p:txBody>
      </p:sp>
      <p:sp>
        <p:nvSpPr>
          <p:cNvPr id="4" name="TextBox 3"/>
          <p:cNvSpPr txBox="1"/>
          <p:nvPr/>
        </p:nvSpPr>
        <p:spPr>
          <a:xfrm>
            <a:off x="437824" y="915988"/>
            <a:ext cx="7086504" cy="3234219"/>
          </a:xfrm>
          <a:prstGeom prst="rect">
            <a:avLst/>
          </a:prstGeom>
          <a:noFill/>
        </p:spPr>
        <p:txBody>
          <a:bodyPr wrap="square" rtlCol="0">
            <a:spAutoFit/>
          </a:bodyPr>
          <a:lstStyle/>
          <a:p>
            <a:pPr lvl="0"/>
            <a:r>
              <a:rPr lang="es-ES" b="1" dirty="0">
                <a:solidFill>
                  <a:srgbClr val="ACC700"/>
                </a:solidFill>
              </a:rPr>
              <a:t>OPORTUNIDADES </a:t>
            </a:r>
          </a:p>
          <a:p>
            <a:pPr marL="285750" lvl="0" indent="-285750">
              <a:buFont typeface="Arial" panose="020B0604020202020204" pitchFamily="34" charset="0"/>
              <a:buChar char="•"/>
            </a:pPr>
            <a:r>
              <a:rPr lang="es-ES" sz="1600" b="1" dirty="0">
                <a:solidFill>
                  <a:srgbClr val="003399"/>
                </a:solidFill>
              </a:rPr>
              <a:t>Autonomía de quienes trabajan</a:t>
            </a:r>
          </a:p>
          <a:p>
            <a:pPr marL="285750" lvl="0" indent="-285750">
              <a:buFont typeface="Arial" panose="020B0604020202020204" pitchFamily="34" charset="0"/>
              <a:buChar char="•"/>
            </a:pPr>
            <a:r>
              <a:rPr lang="es-ES" sz="1600" b="1" dirty="0">
                <a:solidFill>
                  <a:srgbClr val="003399"/>
                </a:solidFill>
              </a:rPr>
              <a:t>Horario flexible</a:t>
            </a:r>
          </a:p>
          <a:p>
            <a:pPr marL="285750" lvl="0" indent="-285750">
              <a:buFont typeface="Arial" panose="020B0604020202020204" pitchFamily="34" charset="0"/>
              <a:buChar char="•"/>
            </a:pPr>
            <a:r>
              <a:rPr lang="es-ES" sz="1600" b="1" dirty="0">
                <a:solidFill>
                  <a:srgbClr val="003399"/>
                </a:solidFill>
              </a:rPr>
              <a:t>Mejora del acceso al mercado laboral por parte de las personas trabajadoras más desfavorecidas  </a:t>
            </a:r>
          </a:p>
          <a:p>
            <a:pPr lvl="0"/>
            <a:endParaRPr lang="en-US" sz="2000" b="1" dirty="0">
              <a:solidFill>
                <a:srgbClr val="003399"/>
              </a:solidFill>
            </a:endParaRPr>
          </a:p>
          <a:p>
            <a:pPr lvl="0" defTabSz="342900">
              <a:spcBef>
                <a:spcPts val="450"/>
              </a:spcBef>
              <a:buClr>
                <a:srgbClr val="003399"/>
              </a:buClr>
            </a:pPr>
            <a:r>
              <a:rPr lang="es-ES" b="1" dirty="0">
                <a:solidFill>
                  <a:srgbClr val="ACC700"/>
                </a:solidFill>
              </a:rPr>
              <a:t>RIESGOS Y OPORTUNIDADES</a:t>
            </a:r>
          </a:p>
          <a:p>
            <a:pPr marL="285750" lvl="0" indent="-285750">
              <a:buFont typeface="Arial" panose="020B0604020202020204" pitchFamily="34" charset="0"/>
              <a:buChar char="•"/>
            </a:pPr>
            <a:r>
              <a:rPr lang="es-ES" sz="1600" b="1" dirty="0">
                <a:solidFill>
                  <a:srgbClr val="003399"/>
                </a:solidFill>
              </a:rPr>
              <a:t>Aislamiento profesional</a:t>
            </a:r>
          </a:p>
          <a:p>
            <a:pPr marL="285750" lvl="0" indent="-285750">
              <a:buFont typeface="Arial" panose="020B0604020202020204" pitchFamily="34" charset="0"/>
              <a:buChar char="•"/>
            </a:pPr>
            <a:r>
              <a:rPr lang="es-ES" sz="1600" b="1" dirty="0">
                <a:solidFill>
                  <a:srgbClr val="003399"/>
                </a:solidFill>
              </a:rPr>
              <a:t>Jornadas de trabajo largas o irregulares</a:t>
            </a:r>
          </a:p>
          <a:p>
            <a:pPr marL="285750" lvl="0" indent="-285750">
              <a:buFont typeface="Arial" panose="020B0604020202020204" pitchFamily="34" charset="0"/>
              <a:buChar char="•"/>
            </a:pPr>
            <a:r>
              <a:rPr lang="es-ES" sz="1600" b="1" dirty="0">
                <a:solidFill>
                  <a:srgbClr val="003399"/>
                </a:solidFill>
              </a:rPr>
              <a:t>Gestión algorítmica</a:t>
            </a:r>
          </a:p>
          <a:p>
            <a:pPr marL="285750" lvl="0" indent="-285750">
              <a:buFont typeface="Arial" panose="020B0604020202020204" pitchFamily="34" charset="0"/>
              <a:buChar char="•"/>
            </a:pPr>
            <a:r>
              <a:rPr lang="es-ES" sz="1600" b="1" dirty="0">
                <a:solidFill>
                  <a:srgbClr val="003399"/>
                </a:solidFill>
              </a:rPr>
              <a:t>Seguimiento/vigilancia digital</a:t>
            </a:r>
          </a:p>
          <a:p>
            <a:pPr marL="285750" lvl="0" indent="-285750">
              <a:buFont typeface="Arial" panose="020B0604020202020204" pitchFamily="34" charset="0"/>
              <a:buChar char="•"/>
            </a:pPr>
            <a:r>
              <a:rPr lang="es-ES" sz="1600" b="1" dirty="0">
                <a:solidFill>
                  <a:srgbClr val="003399"/>
                </a:solidFill>
              </a:rPr>
              <a:t>Escasa regulación en materia de SST</a:t>
            </a: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es-ES" sz="2400">
                <a:solidFill>
                  <a:srgbClr val="003399"/>
                </a:solidFill>
              </a:rPr>
              <a:t>Áreas prioritarias: la automatización de las tareas</a:t>
            </a:r>
          </a:p>
        </p:txBody>
      </p:sp>
      <p:sp>
        <p:nvSpPr>
          <p:cNvPr id="4" name="TextBox 3"/>
          <p:cNvSpPr txBox="1"/>
          <p:nvPr/>
        </p:nvSpPr>
        <p:spPr>
          <a:xfrm>
            <a:off x="3557164" y="853650"/>
            <a:ext cx="4350200" cy="1815882"/>
          </a:xfrm>
          <a:prstGeom prst="rect">
            <a:avLst/>
          </a:prstGeom>
          <a:noFill/>
        </p:spPr>
        <p:txBody>
          <a:bodyPr wrap="square" rtlCol="0">
            <a:spAutoFit/>
          </a:bodyPr>
          <a:lstStyle/>
          <a:p>
            <a:pPr lvl="0"/>
            <a:endParaRPr lang="en-US" sz="1400" b="1" dirty="0">
              <a:solidFill>
                <a:srgbClr val="003399"/>
              </a:solidFill>
            </a:endParaRPr>
          </a:p>
          <a:p>
            <a:r>
              <a:rPr lang="es-ES"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«El uso de las tecnologías digitales para los procesos de automatización va acompañado de una serie de oportunidades, pero también de riesgos y desafíos potenciales, como la pérdida de sensibilidad sobre la situación humana, la dependencia excesiva o la posible pérdida de competencias específicas del personal.»</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223451"/>
            <a:ext cx="7559873" cy="830997"/>
          </a:xfrm>
          <a:prstGeom prst="rect">
            <a:avLst/>
          </a:prstGeom>
          <a:noFill/>
        </p:spPr>
        <p:txBody>
          <a:bodyPr wrap="square" rtlCol="0">
            <a:spAutoFit/>
          </a:bodyPr>
          <a:lstStyle/>
          <a:p>
            <a:pPr lvl="0"/>
            <a:r>
              <a:rPr lang="es-ES" sz="1600" b="1" dirty="0">
                <a:solidFill>
                  <a:srgbClr val="003399"/>
                </a:solidFill>
              </a:rPr>
              <a:t>Uso de sistemas o procedimientos técnicos para que un dispositivo o sistema lleve a cabo (parcial o totalmente) una función que anteriormente (probablemente) podía realizar (parcial o totalmente) un ser humano.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es-ES" sz="2000" b="1" u="sng">
                <a:solidFill>
                  <a:srgbClr val="ACC700"/>
                </a:solidFill>
              </a:rPr>
              <a:t>DEFINICIÓN</a:t>
            </a: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es-ES" sz="2400">
                <a:solidFill>
                  <a:srgbClr val="003399"/>
                </a:solidFill>
              </a:rPr>
              <a:t>Áreas prioritarias: la automatización de las tareas</a:t>
            </a:r>
          </a:p>
        </p:txBody>
      </p:sp>
      <p:sp>
        <p:nvSpPr>
          <p:cNvPr id="4" name="TextBox 3"/>
          <p:cNvSpPr txBox="1"/>
          <p:nvPr/>
        </p:nvSpPr>
        <p:spPr>
          <a:xfrm>
            <a:off x="450001" y="902828"/>
            <a:ext cx="7793887" cy="2495555"/>
          </a:xfrm>
          <a:prstGeom prst="rect">
            <a:avLst/>
          </a:prstGeom>
          <a:noFill/>
        </p:spPr>
        <p:txBody>
          <a:bodyPr wrap="square" rtlCol="0">
            <a:spAutoFit/>
          </a:bodyPr>
          <a:lstStyle/>
          <a:p>
            <a:pPr lvl="0"/>
            <a:r>
              <a:rPr lang="es-ES" b="1" dirty="0">
                <a:solidFill>
                  <a:srgbClr val="ACC700"/>
                </a:solidFill>
              </a:rPr>
              <a:t>OPORTUNIDADES </a:t>
            </a:r>
          </a:p>
          <a:p>
            <a:pPr marL="342900" lvl="0" indent="-342900">
              <a:buFont typeface="Arial" panose="020B0604020202020204" pitchFamily="34" charset="0"/>
              <a:buChar char="•"/>
            </a:pPr>
            <a:r>
              <a:rPr lang="es-ES" sz="1600" b="1" dirty="0">
                <a:solidFill>
                  <a:srgbClr val="003399"/>
                </a:solidFill>
              </a:rPr>
              <a:t>Automatización de tareas de trabajo repetitivas o de alto riesgo </a:t>
            </a:r>
          </a:p>
          <a:p>
            <a:pPr marL="342900" lvl="0" indent="-342900">
              <a:buFont typeface="Arial" panose="020B0604020202020204" pitchFamily="34" charset="0"/>
              <a:buChar char="•"/>
            </a:pPr>
            <a:r>
              <a:rPr lang="es-ES" sz="1600" b="1" dirty="0">
                <a:solidFill>
                  <a:srgbClr val="003399"/>
                </a:solidFill>
              </a:rPr>
              <a:t>Aumento del tiempo para el aprendizaje/creatividad del personal</a:t>
            </a:r>
          </a:p>
          <a:p>
            <a:pPr marL="342900" lvl="0" indent="-342900">
              <a:buFont typeface="Arial" panose="020B0604020202020204" pitchFamily="34" charset="0"/>
              <a:buChar char="•"/>
            </a:pPr>
            <a:r>
              <a:rPr lang="es-ES" sz="1600" b="1" dirty="0">
                <a:solidFill>
                  <a:srgbClr val="003399"/>
                </a:solidFill>
              </a:rPr>
              <a:t>Reducción de la exposición a entornos peligrosos</a:t>
            </a:r>
          </a:p>
          <a:p>
            <a:pPr marL="342900" lvl="0" indent="-342900">
              <a:buFont typeface="Arial" panose="020B0604020202020204" pitchFamily="34" charset="0"/>
              <a:buChar char="•"/>
            </a:pPr>
            <a:endParaRPr lang="en-US" sz="2000" b="1" dirty="0">
              <a:solidFill>
                <a:srgbClr val="003399"/>
              </a:solidFill>
            </a:endParaRPr>
          </a:p>
          <a:p>
            <a:pPr lvl="0" defTabSz="342900">
              <a:spcBef>
                <a:spcPts val="450"/>
              </a:spcBef>
              <a:buClr>
                <a:srgbClr val="003399"/>
              </a:buClr>
            </a:pPr>
            <a:r>
              <a:rPr lang="es-ES" b="1" dirty="0">
                <a:solidFill>
                  <a:srgbClr val="ACC700"/>
                </a:solidFill>
              </a:rPr>
              <a:t>RIESGOS Y OPORTUNIDADES</a:t>
            </a:r>
          </a:p>
          <a:p>
            <a:pPr marL="285750" lvl="0" indent="-285750">
              <a:buFont typeface="Arial" panose="020B0604020202020204" pitchFamily="34" charset="0"/>
              <a:buChar char="•"/>
            </a:pPr>
            <a:r>
              <a:rPr lang="es-ES" sz="1600" b="1" dirty="0">
                <a:solidFill>
                  <a:srgbClr val="003399"/>
                </a:solidFill>
              </a:rPr>
              <a:t>Pérdida de concienciación sobre la situación humana</a:t>
            </a:r>
          </a:p>
          <a:p>
            <a:pPr marL="285750" lvl="0" indent="-285750">
              <a:buFont typeface="Arial" panose="020B0604020202020204" pitchFamily="34" charset="0"/>
              <a:buChar char="•"/>
            </a:pPr>
            <a:r>
              <a:rPr lang="es-ES" sz="1600" b="1" dirty="0">
                <a:solidFill>
                  <a:srgbClr val="003399"/>
                </a:solidFill>
              </a:rPr>
              <a:t>Confianza excesiva </a:t>
            </a:r>
          </a:p>
          <a:p>
            <a:pPr marL="285750" lvl="0" indent="-285750">
              <a:buFont typeface="Arial" panose="020B0604020202020204" pitchFamily="34" charset="0"/>
              <a:buChar char="•"/>
            </a:pPr>
            <a:r>
              <a:rPr lang="es-ES" sz="1600" b="1" dirty="0">
                <a:solidFill>
                  <a:srgbClr val="003399"/>
                </a:solidFill>
              </a:rPr>
              <a:t>Posible pérdida de competencias específicas de las personas trabajadoras</a:t>
            </a: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es-ES" sz="2400"/>
              <a:t>Áreas prioritarias: el trabajo a distancia e híbrido</a:t>
            </a:r>
          </a:p>
        </p:txBody>
      </p:sp>
      <p:sp>
        <p:nvSpPr>
          <p:cNvPr id="4" name="TextBox 3"/>
          <p:cNvSpPr txBox="1"/>
          <p:nvPr/>
        </p:nvSpPr>
        <p:spPr>
          <a:xfrm>
            <a:off x="3491880" y="978041"/>
            <a:ext cx="4752008" cy="1261884"/>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es-ES"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«El trabajo a distancia debe estar incluido en la evaluación de riesgos obligatoria para la empresa.»</a:t>
            </a:r>
          </a:p>
          <a:p>
            <a:endParaRPr lang="es-ES"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endParaRPr>
          </a:p>
        </p:txBody>
      </p:sp>
      <p:sp>
        <p:nvSpPr>
          <p:cNvPr id="6" name="TextBox 5">
            <a:extLst>
              <a:ext uri="{FF2B5EF4-FFF2-40B4-BE49-F238E27FC236}">
                <a16:creationId xmlns:a16="http://schemas.microsoft.com/office/drawing/2014/main" id="{83AF539D-CAF8-41D3-8FB6-3D01F5F13DEB}"/>
              </a:ext>
            </a:extLst>
          </p:cNvPr>
          <p:cNvSpPr txBox="1"/>
          <p:nvPr/>
        </p:nvSpPr>
        <p:spPr>
          <a:xfrm>
            <a:off x="1029892" y="2970834"/>
            <a:ext cx="7848872" cy="1600438"/>
          </a:xfrm>
          <a:prstGeom prst="rect">
            <a:avLst/>
          </a:prstGeom>
          <a:noFill/>
        </p:spPr>
        <p:txBody>
          <a:bodyPr wrap="square" rtlCol="0">
            <a:spAutoFit/>
          </a:bodyPr>
          <a:lstStyle/>
          <a:p>
            <a:pPr lvl="0"/>
            <a:r>
              <a:rPr lang="es-ES" sz="1400" b="1" i="1" dirty="0">
                <a:solidFill>
                  <a:srgbClr val="003399"/>
                </a:solidFill>
              </a:rPr>
              <a:t>El trabajo a distancia </a:t>
            </a:r>
            <a:r>
              <a:rPr lang="es-ES" sz="1400" b="1" dirty="0">
                <a:solidFill>
                  <a:srgbClr val="003399"/>
                </a:solidFill>
              </a:rPr>
              <a:t> puede definirse como cualquier tipo de acuerdo laboral que implique el uso de tecnologías digitales (por ejemplo, ordenadores personales, teléfonos inteligentes, ordenadores portátiles, paquetes de programas informáticos e Internet) para trabajar desde casa o, de manera más general, fuera de las instalaciones de la empresa durante la jornada laboral o una parte de la misma. La combinación del trabajo a distancia con el trabajo presencial también se denomina </a:t>
            </a:r>
            <a:r>
              <a:rPr lang="es-ES" sz="1400" b="1" i="1" dirty="0">
                <a:solidFill>
                  <a:srgbClr val="003399"/>
                </a:solidFill>
              </a:rPr>
              <a:t>trabajo híbrido</a:t>
            </a:r>
            <a:r>
              <a:rPr lang="es-ES" sz="1400" b="1" dirty="0">
                <a:solidFill>
                  <a:srgbClr val="003399"/>
                </a:solidFill>
              </a:rPr>
              <a:t>. El </a:t>
            </a:r>
            <a:r>
              <a:rPr lang="es-ES" sz="1400" b="1" i="1" dirty="0">
                <a:solidFill>
                  <a:srgbClr val="003399"/>
                </a:solidFill>
              </a:rPr>
              <a:t>teletrabajo</a:t>
            </a:r>
            <a:r>
              <a:rPr lang="es-ES" sz="1400" b="1" dirty="0">
                <a:solidFill>
                  <a:srgbClr val="003399"/>
                </a:solidFill>
              </a:rPr>
              <a:t> es una forma común de definir el trabajo a distancia realizado desde el hogar.</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es-ES" sz="2000" b="1" u="sng">
                <a:solidFill>
                  <a:srgbClr val="ACC700"/>
                </a:solidFill>
              </a:rPr>
              <a:t>DEFINICIÓN</a:t>
            </a: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es-ES" sz="2400"/>
              <a:t>Áreas prioritarias: el trabajo a distancia e híbrido</a:t>
            </a:r>
          </a:p>
        </p:txBody>
      </p:sp>
      <p:sp>
        <p:nvSpPr>
          <p:cNvPr id="4" name="TextBox 3"/>
          <p:cNvSpPr txBox="1"/>
          <p:nvPr/>
        </p:nvSpPr>
        <p:spPr>
          <a:xfrm>
            <a:off x="450001" y="915988"/>
            <a:ext cx="6670455" cy="3480440"/>
          </a:xfrm>
          <a:prstGeom prst="rect">
            <a:avLst/>
          </a:prstGeom>
          <a:noFill/>
        </p:spPr>
        <p:txBody>
          <a:bodyPr wrap="square" rtlCol="0">
            <a:spAutoFit/>
          </a:bodyPr>
          <a:lstStyle/>
          <a:p>
            <a:r>
              <a:rPr lang="es-ES" b="1" dirty="0">
                <a:solidFill>
                  <a:srgbClr val="ACC700"/>
                </a:solidFill>
              </a:rPr>
              <a:t>OPORTUNIDADES </a:t>
            </a:r>
          </a:p>
          <a:p>
            <a:pPr marL="285750" indent="-285750">
              <a:buFont typeface="Arial" panose="020B0604020202020204" pitchFamily="34" charset="0"/>
              <a:buChar char="•"/>
            </a:pPr>
            <a:r>
              <a:rPr lang="es-ES" sz="1600" b="1" dirty="0">
                <a:solidFill>
                  <a:schemeClr val="accent1"/>
                </a:solidFill>
              </a:rPr>
              <a:t>Mayor autonomía y flexibilidad</a:t>
            </a:r>
          </a:p>
          <a:p>
            <a:pPr marL="285750" indent="-285750">
              <a:buFont typeface="Arial" panose="020B0604020202020204" pitchFamily="34" charset="0"/>
              <a:buChar char="•"/>
            </a:pPr>
            <a:r>
              <a:rPr lang="es-ES" sz="1600" b="1" dirty="0">
                <a:solidFill>
                  <a:schemeClr val="accent1"/>
                </a:solidFill>
              </a:rPr>
              <a:t>Fomento de la conciliación entre vida profesional y vida privada</a:t>
            </a:r>
          </a:p>
          <a:p>
            <a:pPr marL="285750" indent="-285750">
              <a:buFont typeface="Arial" panose="020B0604020202020204" pitchFamily="34" charset="0"/>
              <a:buChar char="•"/>
            </a:pPr>
            <a:r>
              <a:rPr lang="es-ES" sz="1600" b="1" dirty="0">
                <a:solidFill>
                  <a:schemeClr val="accent1"/>
                </a:solidFill>
              </a:rPr>
              <a:t>Mejora de la motivación y la productividad</a:t>
            </a:r>
          </a:p>
          <a:p>
            <a:pPr marL="285750" indent="-285750">
              <a:buFont typeface="Arial" panose="020B0604020202020204" pitchFamily="34" charset="0"/>
              <a:buChar char="•"/>
            </a:pPr>
            <a:r>
              <a:rPr lang="es-ES" sz="1600" b="1" dirty="0">
                <a:solidFill>
                  <a:schemeClr val="accent1"/>
                </a:solidFill>
              </a:rPr>
              <a:t>Reducción del tiempo de desplazamiento</a:t>
            </a:r>
          </a:p>
          <a:p>
            <a:pPr marL="285750" indent="-285750">
              <a:buFont typeface="Arial" panose="020B0604020202020204" pitchFamily="34" charset="0"/>
              <a:buChar char="•"/>
            </a:pPr>
            <a:r>
              <a:rPr lang="es-ES" sz="1600" b="1" dirty="0">
                <a:solidFill>
                  <a:schemeClr val="accent1"/>
                </a:solidFill>
              </a:rPr>
              <a:t>Seguridad con respecto a entornos de alto riesgo</a:t>
            </a:r>
          </a:p>
          <a:p>
            <a:endParaRPr lang="en-US" sz="2000" b="1" dirty="0">
              <a:solidFill>
                <a:schemeClr val="accent1"/>
              </a:solidFill>
            </a:endParaRPr>
          </a:p>
          <a:p>
            <a:pPr lvl="0" defTabSz="342900">
              <a:spcBef>
                <a:spcPts val="450"/>
              </a:spcBef>
              <a:buClr>
                <a:srgbClr val="003399"/>
              </a:buClr>
            </a:pPr>
            <a:r>
              <a:rPr lang="es-ES" b="1" dirty="0">
                <a:solidFill>
                  <a:srgbClr val="ACC700"/>
                </a:solidFill>
              </a:rPr>
              <a:t>RIESGOS Y OPORTUNIDADES</a:t>
            </a:r>
          </a:p>
          <a:p>
            <a:pPr marL="285750" lvl="0" indent="-285750">
              <a:buFont typeface="Arial" panose="020B0604020202020204" pitchFamily="34" charset="0"/>
              <a:buChar char="•"/>
            </a:pPr>
            <a:r>
              <a:rPr lang="es-ES" sz="1600" b="1" dirty="0">
                <a:solidFill>
                  <a:srgbClr val="003399"/>
                </a:solidFill>
              </a:rPr>
              <a:t>Aislamiento y trabajo en solitario</a:t>
            </a:r>
          </a:p>
          <a:p>
            <a:pPr marL="285750" lvl="0" indent="-285750">
              <a:buFont typeface="Arial" panose="020B0604020202020204" pitchFamily="34" charset="0"/>
              <a:buChar char="•"/>
            </a:pPr>
            <a:r>
              <a:rPr lang="es-ES" sz="1600" b="1" dirty="0">
                <a:solidFill>
                  <a:srgbClr val="003399"/>
                </a:solidFill>
              </a:rPr>
              <a:t>Intensificación del ritmo de trabajo</a:t>
            </a:r>
          </a:p>
          <a:p>
            <a:pPr marL="285750" lvl="0" indent="-285750">
              <a:buFont typeface="Arial" panose="020B0604020202020204" pitchFamily="34" charset="0"/>
              <a:buChar char="•"/>
            </a:pPr>
            <a:r>
              <a:rPr lang="es-ES" sz="1600" b="1" dirty="0">
                <a:solidFill>
                  <a:srgbClr val="003399"/>
                </a:solidFill>
              </a:rPr>
              <a:t>Jornadas de trabajo largas o irregulares</a:t>
            </a:r>
          </a:p>
          <a:p>
            <a:pPr marL="285750" lvl="0" indent="-285750">
              <a:buFont typeface="Arial" panose="020B0604020202020204" pitchFamily="34" charset="0"/>
              <a:buChar char="•"/>
            </a:pPr>
            <a:r>
              <a:rPr lang="es-ES" sz="1600" b="1" dirty="0">
                <a:solidFill>
                  <a:srgbClr val="003399"/>
                </a:solidFill>
              </a:rPr>
              <a:t>Conflictos entre la vida privada y la vida profesional</a:t>
            </a:r>
          </a:p>
          <a:p>
            <a:pPr marL="285750" lvl="0" indent="-285750">
              <a:buFont typeface="Arial" panose="020B0604020202020204" pitchFamily="34" charset="0"/>
              <a:buChar char="•"/>
            </a:pPr>
            <a:r>
              <a:rPr lang="es-ES" sz="1600" b="1" dirty="0">
                <a:solidFill>
                  <a:srgbClr val="003399"/>
                </a:solidFill>
              </a:rPr>
              <a:t>Equipos inadecuados</a:t>
            </a: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9976" y="165869"/>
            <a:ext cx="8789249" cy="461665"/>
          </a:xfrm>
        </p:spPr>
        <p:txBody>
          <a:bodyPr wrap="square">
            <a:spAutoFit/>
          </a:bodyPr>
          <a:lstStyle/>
          <a:p>
            <a:r>
              <a:rPr lang="es-ES" sz="2400" dirty="0">
                <a:solidFill>
                  <a:srgbClr val="003399"/>
                </a:solidFill>
              </a:rPr>
              <a:t>Áreas prioritarias: la gestión del personal a través de la IA</a:t>
            </a:r>
          </a:p>
        </p:txBody>
      </p:sp>
      <p:sp>
        <p:nvSpPr>
          <p:cNvPr id="4" name="TextBox 3"/>
          <p:cNvSpPr txBox="1"/>
          <p:nvPr/>
        </p:nvSpPr>
        <p:spPr>
          <a:xfrm>
            <a:off x="3491880" y="978041"/>
            <a:ext cx="4350200" cy="1169551"/>
          </a:xfrm>
          <a:prstGeom prst="rect">
            <a:avLst/>
          </a:prstGeom>
          <a:noFill/>
        </p:spPr>
        <p:txBody>
          <a:bodyPr wrap="square" rtlCol="0">
            <a:spAutoFit/>
          </a:bodyPr>
          <a:lstStyle/>
          <a:p>
            <a:pPr lvl="0"/>
            <a:endParaRPr lang="en-US" sz="1400" b="1" dirty="0">
              <a:solidFill>
                <a:srgbClr val="003399"/>
              </a:solidFill>
            </a:endParaRPr>
          </a:p>
          <a:p>
            <a:r>
              <a:rPr lang="es-ES"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«Es esencial crear confianza en estos sistemas informando, consultando y permitiendo al personal participar en su concepción y en su aplicación.»  </a:t>
            </a:r>
          </a:p>
        </p:txBody>
      </p:sp>
      <p:sp>
        <p:nvSpPr>
          <p:cNvPr id="6" name="TextBox 5">
            <a:extLst>
              <a:ext uri="{FF2B5EF4-FFF2-40B4-BE49-F238E27FC236}">
                <a16:creationId xmlns:a16="http://schemas.microsoft.com/office/drawing/2014/main" id="{83AF539D-CAF8-41D3-8FB6-3D01F5F13DEB}"/>
              </a:ext>
            </a:extLst>
          </p:cNvPr>
          <p:cNvSpPr txBox="1"/>
          <p:nvPr/>
        </p:nvSpPr>
        <p:spPr>
          <a:xfrm>
            <a:off x="939662" y="2933098"/>
            <a:ext cx="7848872" cy="1569660"/>
          </a:xfrm>
          <a:prstGeom prst="rect">
            <a:avLst/>
          </a:prstGeom>
          <a:noFill/>
        </p:spPr>
        <p:txBody>
          <a:bodyPr wrap="square" rtlCol="0">
            <a:spAutoFit/>
          </a:bodyPr>
          <a:lstStyle/>
          <a:p>
            <a:pPr lvl="0"/>
            <a:r>
              <a:rPr lang="es-ES" sz="1600" b="1" dirty="0">
                <a:solidFill>
                  <a:srgbClr val="003399"/>
                </a:solidFill>
              </a:rPr>
              <a:t>Se refiere a un sistema de gestión del personal que recoge datos, a menudo en tiempo real, sobre el espacio de trabajo, las personas y el trabajo que realizan, lo que se introduce posteriormente en un modelo basado en IA que toma decisiones automatizadas o semiautomatizadas, o proporciona información a los responsables de la toma de decisiones sobre cuestiones relacionadas con la gestión del personal.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es-ES" sz="2000" b="1" u="sng">
                <a:solidFill>
                  <a:srgbClr val="ACC700"/>
                </a:solidFill>
              </a:rPr>
              <a:t>DEFINICIÓN</a:t>
            </a: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3563" y="106818"/>
            <a:ext cx="8836874" cy="461665"/>
          </a:xfrm>
        </p:spPr>
        <p:txBody>
          <a:bodyPr wrap="square">
            <a:spAutoFit/>
          </a:bodyPr>
          <a:lstStyle/>
          <a:p>
            <a:r>
              <a:rPr lang="es-ES" sz="2400" dirty="0">
                <a:solidFill>
                  <a:srgbClr val="003399"/>
                </a:solidFill>
              </a:rPr>
              <a:t>Áreas prioritarias: la gestión del personal a través de la IA</a:t>
            </a:r>
          </a:p>
        </p:txBody>
      </p:sp>
      <p:sp>
        <p:nvSpPr>
          <p:cNvPr id="4" name="TextBox 3"/>
          <p:cNvSpPr txBox="1"/>
          <p:nvPr/>
        </p:nvSpPr>
        <p:spPr>
          <a:xfrm>
            <a:off x="450000" y="918031"/>
            <a:ext cx="7559874" cy="2495555"/>
          </a:xfrm>
          <a:prstGeom prst="rect">
            <a:avLst/>
          </a:prstGeom>
          <a:noFill/>
        </p:spPr>
        <p:txBody>
          <a:bodyPr wrap="square" rtlCol="0">
            <a:spAutoFit/>
          </a:bodyPr>
          <a:lstStyle/>
          <a:p>
            <a:pPr lvl="0"/>
            <a:r>
              <a:rPr lang="es-ES" b="1" dirty="0">
                <a:solidFill>
                  <a:srgbClr val="ACC700"/>
                </a:solidFill>
              </a:rPr>
              <a:t>OPORTUNIDADES </a:t>
            </a:r>
          </a:p>
          <a:p>
            <a:pPr marL="285750" lvl="0" indent="-285750">
              <a:buFont typeface="Arial" panose="020B0604020202020204" pitchFamily="34" charset="0"/>
              <a:buChar char="•"/>
            </a:pPr>
            <a:r>
              <a:rPr lang="es-ES" sz="1600" b="1" dirty="0">
                <a:solidFill>
                  <a:srgbClr val="003399"/>
                </a:solidFill>
              </a:rPr>
              <a:t>Mejora de la planificación y asignación de tareas</a:t>
            </a:r>
          </a:p>
          <a:p>
            <a:pPr marL="285750" lvl="0" indent="-285750">
              <a:buFont typeface="Arial" panose="020B0604020202020204" pitchFamily="34" charset="0"/>
              <a:buChar char="•"/>
            </a:pPr>
            <a:r>
              <a:rPr lang="es-ES" sz="1600" b="1" dirty="0">
                <a:solidFill>
                  <a:srgbClr val="003399"/>
                </a:solidFill>
              </a:rPr>
              <a:t>Mejora de la organización del trabajo</a:t>
            </a:r>
          </a:p>
          <a:p>
            <a:pPr marL="285750" lvl="0" indent="-285750">
              <a:buFont typeface="Arial" panose="020B0604020202020204" pitchFamily="34" charset="0"/>
              <a:buChar char="•"/>
            </a:pPr>
            <a:r>
              <a:rPr lang="es-ES" sz="1600" b="1" dirty="0">
                <a:solidFill>
                  <a:srgbClr val="003399"/>
                </a:solidFill>
              </a:rPr>
              <a:t>Información para detectar problemas relacionados con la SST</a:t>
            </a:r>
          </a:p>
          <a:p>
            <a:pPr lvl="0"/>
            <a:endParaRPr lang="es-ES" sz="2000" b="1" dirty="0">
              <a:solidFill>
                <a:srgbClr val="003399"/>
              </a:solidFill>
            </a:endParaRPr>
          </a:p>
          <a:p>
            <a:pPr lvl="0" defTabSz="342900">
              <a:spcBef>
                <a:spcPts val="450"/>
              </a:spcBef>
              <a:buClr>
                <a:srgbClr val="003399"/>
              </a:buClr>
            </a:pPr>
            <a:r>
              <a:rPr lang="es-ES" b="1" dirty="0">
                <a:solidFill>
                  <a:srgbClr val="ACC700"/>
                </a:solidFill>
              </a:rPr>
              <a:t>RIESGOS Y OPORTUNIDADES</a:t>
            </a:r>
          </a:p>
          <a:p>
            <a:pPr marL="285750" lvl="0" indent="-285750">
              <a:buFont typeface="Arial" panose="020B0604020202020204" pitchFamily="34" charset="0"/>
              <a:buChar char="•"/>
            </a:pPr>
            <a:r>
              <a:rPr lang="es-ES" sz="1600" b="1" dirty="0">
                <a:solidFill>
                  <a:srgbClr val="003399"/>
                </a:solidFill>
              </a:rPr>
              <a:t>Reducción de la autonomía y el control por parte del personal</a:t>
            </a:r>
            <a:endParaRPr lang="es-ES" sz="1600" b="1" strike="sngStrike" dirty="0">
              <a:solidFill>
                <a:srgbClr val="003399"/>
              </a:solidFill>
            </a:endParaRPr>
          </a:p>
          <a:p>
            <a:pPr marL="285750" indent="-285750">
              <a:buFont typeface="Arial" panose="020B0604020202020204" pitchFamily="34" charset="0"/>
              <a:buChar char="•"/>
            </a:pPr>
            <a:r>
              <a:rPr lang="es-ES" sz="1600" b="1" dirty="0">
                <a:solidFill>
                  <a:srgbClr val="003399"/>
                </a:solidFill>
              </a:rPr>
              <a:t>Mayor presión para aumentar el ritmo de trabajo</a:t>
            </a:r>
          </a:p>
          <a:p>
            <a:pPr marL="285750" indent="-285750">
              <a:buFont typeface="Arial" panose="020B0604020202020204" pitchFamily="34" charset="0"/>
              <a:buChar char="•"/>
            </a:pPr>
            <a:r>
              <a:rPr lang="es-ES" sz="1600" b="1" dirty="0">
                <a:solidFill>
                  <a:srgbClr val="003399"/>
                </a:solidFill>
              </a:rPr>
              <a:t>Invasión de la vida privada</a:t>
            </a: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6688" y="863261"/>
            <a:ext cx="7717200" cy="2418611"/>
          </a:xfrm>
        </p:spPr>
        <p:txBody>
          <a:bodyPr wrap="square" lIns="0" tIns="0" rIns="0" bIns="0">
            <a:spAutoFit/>
          </a:bodyPr>
          <a:lstStyle/>
          <a:p>
            <a:r>
              <a:rPr lang="es-ES" sz="1600" dirty="0"/>
              <a:t>¿De qué trata?</a:t>
            </a:r>
          </a:p>
          <a:p>
            <a:r>
              <a:rPr lang="es-ES" sz="1600" dirty="0"/>
              <a:t>Encuestas y estadísticas</a:t>
            </a:r>
          </a:p>
          <a:p>
            <a:r>
              <a:rPr lang="es-ES" sz="1600" dirty="0"/>
              <a:t>Objetivos de la campaña</a:t>
            </a:r>
          </a:p>
          <a:p>
            <a:r>
              <a:rPr lang="es-ES" sz="1600" dirty="0"/>
              <a:t>Áreas prioritarias</a:t>
            </a:r>
          </a:p>
          <a:p>
            <a:r>
              <a:rPr lang="es-ES" sz="1600" dirty="0"/>
              <a:t>Prevención de riesgos</a:t>
            </a:r>
          </a:p>
          <a:p>
            <a:r>
              <a:rPr lang="es-ES" sz="1600" dirty="0"/>
              <a:t>La EU-OSHA y los socios participantes en la campaña</a:t>
            </a:r>
          </a:p>
          <a:p>
            <a:r>
              <a:rPr lang="es-ES" sz="1600" dirty="0"/>
              <a:t>Herramientas y recursos de la campaña </a:t>
            </a:r>
          </a:p>
          <a:p>
            <a:r>
              <a:rPr lang="es-ES" sz="1600" dirty="0"/>
              <a:t>Cómo participar</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a:t>Visión general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5888456" y="2553139"/>
            <a:ext cx="2510154" cy="169435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45226" y="117168"/>
            <a:ext cx="8693999" cy="461665"/>
          </a:xfrm>
        </p:spPr>
        <p:txBody>
          <a:bodyPr wrap="square">
            <a:spAutoFit/>
          </a:bodyPr>
          <a:lstStyle/>
          <a:p>
            <a:r>
              <a:rPr lang="es-ES" sz="2400" dirty="0">
                <a:solidFill>
                  <a:srgbClr val="003399"/>
                </a:solidFill>
              </a:rPr>
              <a:t>Áreas prioritarias: los sistemas digitales inteligentes</a:t>
            </a:r>
          </a:p>
        </p:txBody>
      </p:sp>
      <p:sp>
        <p:nvSpPr>
          <p:cNvPr id="4" name="TextBox 3"/>
          <p:cNvSpPr txBox="1"/>
          <p:nvPr/>
        </p:nvSpPr>
        <p:spPr>
          <a:xfrm>
            <a:off x="3491880" y="870319"/>
            <a:ext cx="4517994" cy="1384995"/>
          </a:xfrm>
          <a:prstGeom prst="rect">
            <a:avLst/>
          </a:prstGeom>
          <a:noFill/>
        </p:spPr>
        <p:txBody>
          <a:bodyPr wrap="square" rtlCol="0">
            <a:spAutoFit/>
          </a:bodyPr>
          <a:lstStyle/>
          <a:p>
            <a:pPr lvl="0"/>
            <a:endParaRPr lang="en-US" sz="1400" b="1" dirty="0">
              <a:solidFill>
                <a:srgbClr val="003399"/>
              </a:solidFill>
            </a:endParaRPr>
          </a:p>
          <a:p>
            <a:r>
              <a:rPr lang="es-ES"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«Estos nuevos sistemas incorporan tecnologías digitales para recoger y analizar datos o señales con el fin de determinar y evaluar los riesgos en materia de SST, previniendo o minimizando así los daños y promoviendo la SST.»</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6260" y="2851058"/>
            <a:ext cx="7848872" cy="1815882"/>
          </a:xfrm>
          <a:prstGeom prst="rect">
            <a:avLst/>
          </a:prstGeom>
          <a:noFill/>
        </p:spPr>
        <p:txBody>
          <a:bodyPr wrap="square" lIns="91440" tIns="45720" rIns="91440" bIns="45720" rtlCol="0" anchor="t">
            <a:spAutoFit/>
          </a:bodyPr>
          <a:lstStyle/>
          <a:p>
            <a:r>
              <a:rPr lang="es-ES" sz="1400" b="1" dirty="0">
                <a:solidFill>
                  <a:srgbClr val="003399"/>
                </a:solidFill>
              </a:rPr>
              <a:t>Sistemas digitales de supervisión y mejora de la seguridad y la salud del personal como, por ejemplo, los equipos de protección individual (EPI) inteligentes (que pueden detectar niveles de gases, toxinas, niveles de ruido y temperaturas de alto riesgo), los dispositivos ponibles (capaces de interactuar con quien los lleva mediante sensores que pueden estar incorporados en cascos o gafas de seguridad), sistemas móviles o estáticos que utilizan cámaras y sensores (por ejemplo, drones que llegan a zonas peligrosas de obras y efectúan una supervisión eficaz, lo que evita poner en peligro a los seres humanos en las industrias de la construcción y la minería).</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42970"/>
            <a:ext cx="1800200" cy="400110"/>
          </a:xfrm>
          <a:prstGeom prst="rect">
            <a:avLst/>
          </a:prstGeom>
          <a:noFill/>
        </p:spPr>
        <p:txBody>
          <a:bodyPr wrap="square" rtlCol="0">
            <a:spAutoFit/>
          </a:bodyPr>
          <a:lstStyle/>
          <a:p>
            <a:pPr lvl="0"/>
            <a:r>
              <a:rPr lang="es-ES" sz="2000" b="1" u="sng" dirty="0">
                <a:solidFill>
                  <a:srgbClr val="ACC700"/>
                </a:solidFill>
              </a:rPr>
              <a:t>DEFINICIÓN</a:t>
            </a: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427299" cy="461665"/>
          </a:xfrm>
        </p:spPr>
        <p:txBody>
          <a:bodyPr wrap="square">
            <a:spAutoFit/>
          </a:bodyPr>
          <a:lstStyle/>
          <a:p>
            <a:r>
              <a:rPr lang="es-ES" sz="2400" dirty="0">
                <a:solidFill>
                  <a:srgbClr val="003399"/>
                </a:solidFill>
              </a:rPr>
              <a:t>Áreas prioritarias: los sistemas digitales inteligentes</a:t>
            </a:r>
          </a:p>
        </p:txBody>
      </p:sp>
      <p:sp>
        <p:nvSpPr>
          <p:cNvPr id="4" name="TextBox 3"/>
          <p:cNvSpPr txBox="1"/>
          <p:nvPr/>
        </p:nvSpPr>
        <p:spPr>
          <a:xfrm>
            <a:off x="450000" y="927577"/>
            <a:ext cx="7793887" cy="3234219"/>
          </a:xfrm>
          <a:prstGeom prst="rect">
            <a:avLst/>
          </a:prstGeom>
          <a:noFill/>
        </p:spPr>
        <p:txBody>
          <a:bodyPr wrap="square" rtlCol="0">
            <a:spAutoFit/>
          </a:bodyPr>
          <a:lstStyle/>
          <a:p>
            <a:pPr lvl="0"/>
            <a:r>
              <a:rPr lang="es-ES" b="1" dirty="0">
                <a:solidFill>
                  <a:srgbClr val="ACC700"/>
                </a:solidFill>
              </a:rPr>
              <a:t>OPORTUNIDADES </a:t>
            </a:r>
          </a:p>
          <a:p>
            <a:pPr marL="285750" lvl="0" indent="-285750">
              <a:buFont typeface="Arial" panose="020B0604020202020204" pitchFamily="34" charset="0"/>
              <a:buChar char="•"/>
            </a:pPr>
            <a:r>
              <a:rPr lang="es-ES" sz="1600" b="1" dirty="0">
                <a:solidFill>
                  <a:srgbClr val="003399"/>
                </a:solidFill>
              </a:rPr>
              <a:t>Prevención y reducción al mínimo los daños causados al personal</a:t>
            </a:r>
          </a:p>
          <a:p>
            <a:pPr marL="285750" lvl="0" indent="-285750">
              <a:buFont typeface="Arial" panose="020B0604020202020204" pitchFamily="34" charset="0"/>
              <a:buChar char="•"/>
            </a:pPr>
            <a:r>
              <a:rPr lang="es-ES" sz="1600" b="1" dirty="0">
                <a:solidFill>
                  <a:srgbClr val="003399"/>
                </a:solidFill>
              </a:rPr>
              <a:t>Mejora del cumplimiento de las disposiciones en materia de SST</a:t>
            </a:r>
          </a:p>
          <a:p>
            <a:pPr marL="285750" indent="-285750">
              <a:buFont typeface="Arial" panose="020B0604020202020204" pitchFamily="34" charset="0"/>
              <a:buChar char="•"/>
            </a:pPr>
            <a:r>
              <a:rPr lang="es-ES" sz="1600" b="1" dirty="0">
                <a:solidFill>
                  <a:srgbClr val="003399"/>
                </a:solidFill>
              </a:rPr>
              <a:t>Toma de decisiones con conocimiento de causa</a:t>
            </a:r>
          </a:p>
          <a:p>
            <a:pPr marL="285750" lvl="0" indent="-285750">
              <a:buFont typeface="Arial" panose="020B0604020202020204" pitchFamily="34" charset="0"/>
              <a:buChar char="•"/>
            </a:pPr>
            <a:r>
              <a:rPr lang="es-ES" sz="1600" b="1" dirty="0">
                <a:solidFill>
                  <a:srgbClr val="003399"/>
                </a:solidFill>
              </a:rPr>
              <a:t>Aplicación efectiva</a:t>
            </a:r>
          </a:p>
          <a:p>
            <a:pPr marL="285750" lvl="0" indent="-285750">
              <a:buFont typeface="Arial" panose="020B0604020202020204" pitchFamily="34" charset="0"/>
              <a:buChar char="•"/>
            </a:pPr>
            <a:r>
              <a:rPr lang="es-ES" sz="1600" b="1" dirty="0">
                <a:solidFill>
                  <a:srgbClr val="003399"/>
                </a:solidFill>
              </a:rPr>
              <a:t>Aumento de las oportunidades de formación en un entorno de realidad virtual.</a:t>
            </a:r>
          </a:p>
          <a:p>
            <a:pPr lvl="0"/>
            <a:endParaRPr lang="en-US" sz="2000" b="1" dirty="0">
              <a:solidFill>
                <a:srgbClr val="003399"/>
              </a:solidFill>
            </a:endParaRPr>
          </a:p>
          <a:p>
            <a:pPr lvl="0" defTabSz="342900">
              <a:spcBef>
                <a:spcPts val="450"/>
              </a:spcBef>
              <a:buClr>
                <a:srgbClr val="003399"/>
              </a:buClr>
            </a:pPr>
            <a:r>
              <a:rPr lang="es-ES" b="1" dirty="0">
                <a:solidFill>
                  <a:srgbClr val="ACC700"/>
                </a:solidFill>
              </a:rPr>
              <a:t>RIESGOS Y OPORTUNIDADES</a:t>
            </a:r>
          </a:p>
          <a:p>
            <a:pPr marL="285750" lvl="0" indent="-285750">
              <a:buFont typeface="Arial" panose="020B0604020202020204" pitchFamily="34" charset="0"/>
              <a:buChar char="•"/>
            </a:pPr>
            <a:r>
              <a:rPr lang="es-ES" sz="1600" b="1" dirty="0">
                <a:solidFill>
                  <a:srgbClr val="003399"/>
                </a:solidFill>
              </a:rPr>
              <a:t>Datos inexactos o interpretación errónea</a:t>
            </a:r>
          </a:p>
          <a:p>
            <a:pPr marL="285750" lvl="0" indent="-285750">
              <a:buFont typeface="Arial" panose="020B0604020202020204" pitchFamily="34" charset="0"/>
              <a:buChar char="•"/>
            </a:pPr>
            <a:r>
              <a:rPr lang="es-ES" sz="1600" b="1" dirty="0">
                <a:solidFill>
                  <a:srgbClr val="003399"/>
                </a:solidFill>
              </a:rPr>
              <a:t>Confianza excesiva de la tecnología</a:t>
            </a:r>
          </a:p>
          <a:p>
            <a:pPr marL="285750" lvl="0" indent="-285750">
              <a:buFont typeface="Arial" panose="020B0604020202020204" pitchFamily="34" charset="0"/>
              <a:buChar char="•"/>
            </a:pPr>
            <a:r>
              <a:rPr lang="es-ES" sz="1600" b="1" dirty="0">
                <a:solidFill>
                  <a:srgbClr val="003399"/>
                </a:solidFill>
              </a:rPr>
              <a:t>Pérdida de control sobre las tareas de trabajo</a:t>
            </a: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48384"/>
            <a:ext cx="7632700" cy="369332"/>
          </a:xfrm>
        </p:spPr>
        <p:txBody>
          <a:bodyPr lIns="0" tIns="0" rIns="0" bIns="0">
            <a:spAutoFit/>
          </a:bodyPr>
          <a:lstStyle/>
          <a:p>
            <a:r>
              <a:rPr lang="es-ES" sz="2400">
                <a:solidFill>
                  <a:schemeClr val="accent1"/>
                </a:solidFill>
              </a:rPr>
              <a:t>Prevención de riesgos</a:t>
            </a:r>
          </a:p>
        </p:txBody>
      </p:sp>
      <p:sp>
        <p:nvSpPr>
          <p:cNvPr id="2" name="TextBox 1"/>
          <p:cNvSpPr txBox="1"/>
          <p:nvPr/>
        </p:nvSpPr>
        <p:spPr>
          <a:xfrm>
            <a:off x="449438" y="825458"/>
            <a:ext cx="7776344" cy="2554545"/>
          </a:xfrm>
          <a:prstGeom prst="rect">
            <a:avLst/>
          </a:prstGeom>
          <a:noFill/>
        </p:spPr>
        <p:txBody>
          <a:bodyPr wrap="square" rtlCol="0">
            <a:spAutoFit/>
          </a:bodyPr>
          <a:lstStyle/>
          <a:p>
            <a:pPr marL="285750" lvl="0" indent="-285750">
              <a:buFont typeface="Arial" panose="020B0604020202020204" pitchFamily="34" charset="0"/>
              <a:buChar char="•"/>
            </a:pPr>
            <a:r>
              <a:rPr lang="es-ES" sz="1600" b="1" dirty="0">
                <a:solidFill>
                  <a:schemeClr val="accent1"/>
                </a:solidFill>
              </a:rPr>
              <a:t>Enfoque centrado en el ser humano </a:t>
            </a:r>
          </a:p>
          <a:p>
            <a:pPr lvl="0"/>
            <a:endParaRPr lang="el-GR" sz="1600" b="1" dirty="0">
              <a:solidFill>
                <a:schemeClr val="accent1"/>
              </a:solidFill>
            </a:endParaRPr>
          </a:p>
          <a:p>
            <a:pPr marL="285750" lvl="0" indent="-285750">
              <a:buFont typeface="Arial" panose="020B0604020202020204" pitchFamily="34" charset="0"/>
              <a:buChar char="•"/>
            </a:pPr>
            <a:r>
              <a:rPr lang="es-ES" sz="1600" b="1" dirty="0">
                <a:solidFill>
                  <a:schemeClr val="accent1"/>
                </a:solidFill>
              </a:rPr>
              <a:t>Igualdad de acceso a la información de todas las partes interesadas</a:t>
            </a:r>
          </a:p>
          <a:p>
            <a:pPr lvl="0"/>
            <a:endParaRPr lang="el-GR" sz="1600" b="1" dirty="0">
              <a:solidFill>
                <a:schemeClr val="accent1"/>
              </a:solidFill>
            </a:endParaRPr>
          </a:p>
          <a:p>
            <a:pPr marL="285750" lvl="0" indent="-285750">
              <a:buFont typeface="Arial" panose="020B0604020202020204" pitchFamily="34" charset="0"/>
              <a:buChar char="•"/>
            </a:pPr>
            <a:r>
              <a:rPr lang="es-ES" sz="1600" b="1" dirty="0">
                <a:solidFill>
                  <a:schemeClr val="accent1"/>
                </a:solidFill>
              </a:rPr>
              <a:t>Consulta/participación del personal en el desarrollo, la aplicación y el uso de tecnologías y sistemas digitales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es-ES" sz="1600" b="1" dirty="0">
                <a:solidFill>
                  <a:schemeClr val="accent1"/>
                </a:solidFill>
              </a:rPr>
              <a:t>Transparencia sobre el funcionamiento de una herramienta digital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es-ES" sz="1600" b="1" dirty="0">
                <a:solidFill>
                  <a:schemeClr val="accent1"/>
                </a:solidFill>
              </a:rPr>
              <a:t>Enfoque holístico para evaluar las tecnologías y los sistemas digitales</a:t>
            </a: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129101"/>
            <a:ext cx="8604250" cy="369332"/>
          </a:xfrm>
        </p:spPr>
        <p:txBody>
          <a:bodyPr wrap="square" lIns="0" tIns="0" rIns="0" bIns="0">
            <a:spAutoFit/>
          </a:bodyPr>
          <a:lstStyle/>
          <a:p>
            <a:r>
              <a:rPr lang="es-ES" sz="2400" dirty="0"/>
              <a:t>La EU-OSHA y los socios participantes en la campaña</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340216" y="1138635"/>
            <a:ext cx="8152484" cy="3226231"/>
            <a:chOff x="380982" y="1132375"/>
            <a:chExt cx="8044888" cy="3226231"/>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523157" y="3118463"/>
              <a:ext cx="2703781"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s-ES" sz="1000" b="1" dirty="0">
                  <a:solidFill>
                    <a:schemeClr val="tx2"/>
                  </a:solidFill>
                  <a:hlinkClick r:id="rId4"/>
                </a:rPr>
                <a:t>SOCIOS OFICIALES DE LA CAMPAÑA</a:t>
              </a: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360242" y="1132375"/>
              <a:ext cx="2900738" cy="31863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s-ES" sz="1000" b="1" dirty="0">
                  <a:solidFill>
                    <a:schemeClr val="tx2"/>
                  </a:solidFill>
                  <a:hlinkClick r:id="rId5"/>
                </a:rPr>
                <a:t>INTERLOCUTORES SOCIALES EUROPEOS</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489737" y="1194141"/>
              <a:ext cx="2280643"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s-ES" sz="1050" b="1" dirty="0">
                  <a:solidFill>
                    <a:schemeClr val="tx2"/>
                  </a:solidFill>
                  <a:hlinkClick r:id="rId6"/>
                </a:rPr>
                <a:t>RED EUROPEA DE EMPRESAS</a:t>
              </a: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305183" y="4052805"/>
              <a:ext cx="2120687" cy="305801"/>
            </a:xfrm>
            <a:prstGeom prst="roundRect">
              <a:avLst>
                <a:gd name="adj" fmla="val 50000"/>
              </a:avLst>
            </a:prstGeom>
            <a:solidFill>
              <a:srgbClr val="ACC700">
                <a:alpha val="40000"/>
              </a:srgbClr>
            </a:solidFill>
          </p:spPr>
          <p:txBody>
            <a:bodyPr wrap="square" lIns="108000" tIns="36000" rIns="108000" bIns="36000" rtlCol="0" anchor="ctr" anchorCtr="0">
              <a:noAutofit/>
            </a:bodyPr>
            <a:lstStyle/>
            <a:p>
              <a:pPr marL="0" lvl="1" algn="ctr"/>
              <a:r>
                <a:rPr lang="es-ES" sz="1000" b="1" dirty="0">
                  <a:solidFill>
                    <a:schemeClr val="tx2"/>
                  </a:solidFill>
                  <a:hlinkClick r:id="rId7"/>
                </a:rPr>
                <a:t>MEDIOS DE COMUNICACIÓN ASOCIADOS</a:t>
              </a: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473744" y="3033229"/>
              <a:ext cx="1907300" cy="340270"/>
            </a:xfrm>
            <a:prstGeom prst="roundRect">
              <a:avLst>
                <a:gd name="adj" fmla="val 50000"/>
              </a:avLst>
            </a:prstGeom>
            <a:solidFill>
              <a:srgbClr val="ACC700">
                <a:alpha val="40000"/>
              </a:srgbClr>
            </a:solidFill>
          </p:spPr>
          <p:txBody>
            <a:bodyPr wrap="none" lIns="108000" tIns="36000" rIns="108000" bIns="36000" rtlCol="0" anchor="ctr" anchorCtr="0">
              <a:noAutofit/>
            </a:bodyPr>
            <a:lstStyle/>
            <a:p>
              <a:pPr marL="0" lvl="1"/>
              <a:r>
                <a:rPr lang="es-ES" sz="1000" b="1" dirty="0">
                  <a:solidFill>
                    <a:schemeClr val="tx2"/>
                  </a:solidFill>
                  <a:hlinkClick r:id="rId8"/>
                </a:rPr>
                <a:t>INSTITUCIONES DE LA UE</a:t>
              </a: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2640088" y="3969663"/>
              <a:ext cx="2790962" cy="329450"/>
            </a:xfrm>
            <a:prstGeom prst="roundRect">
              <a:avLst>
                <a:gd name="adj" fmla="val 50000"/>
              </a:avLst>
            </a:prstGeom>
            <a:solidFill>
              <a:srgbClr val="E64715">
                <a:alpha val="40000"/>
              </a:srgbClr>
            </a:solidFill>
          </p:spPr>
          <p:txBody>
            <a:bodyPr wrap="square" lIns="108000" tIns="36000" rIns="108000" bIns="36000" rtlCol="0" anchor="ctr" anchorCtr="0">
              <a:noAutofit/>
            </a:bodyPr>
            <a:lstStyle/>
            <a:p>
              <a:pPr algn="ctr"/>
              <a:r>
                <a:rPr lang="es-ES" sz="1000" b="1" dirty="0">
                  <a:solidFill>
                    <a:schemeClr val="tx2"/>
                  </a:solidFill>
                  <a:latin typeface="+mj-lt"/>
                  <a:ea typeface="+mj-ea"/>
                  <a:hlinkClick r:id="rId9"/>
                </a:rPr>
                <a:t>CENTROS DE REFERENCIA NACIONALES DE LA EU-OSHA</a:t>
              </a:r>
              <a:endParaRPr lang="es-ES" sz="1000" b="1" dirty="0">
                <a:solidFill>
                  <a:schemeClr val="tx2"/>
                </a:solidFill>
                <a:latin typeface="+mj-lt"/>
                <a:ea typeface="+mj-ea"/>
                <a:hlinkClick r:id="rId10"/>
              </a:endParaRP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380982" y="2038172"/>
              <a:ext cx="2734709"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s-ES" sz="1000" b="1" dirty="0">
                  <a:solidFill>
                    <a:schemeClr val="tx2"/>
                  </a:solidFill>
                  <a:hlinkClick r:id="rId11"/>
                </a:rPr>
                <a:t>AGENCIAS Y ORGANISMOS DE LA UE</a:t>
              </a: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flipH="1" flipV="1">
              <a:off x="1489737" y="1358866"/>
              <a:ext cx="6936133" cy="284684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748336" y="2038172"/>
              <a:ext cx="5617190" cy="232043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5431050" y="4134388"/>
              <a:ext cx="1934476" cy="22421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1875049" y="3118463"/>
              <a:ext cx="5490478" cy="1240143"/>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1875049" y="1451005"/>
              <a:ext cx="4935563" cy="166745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flipV="1">
              <a:off x="1875049" y="3118463"/>
              <a:ext cx="4598695" cy="8490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489737" y="1358866"/>
              <a:ext cx="385312" cy="175959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a:off x="5360242" y="1291690"/>
              <a:ext cx="3065628" cy="29140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3115691" y="1291690"/>
              <a:ext cx="2244551" cy="91120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748336" y="2367622"/>
              <a:ext cx="2287233" cy="160204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p:cNvCxnSpPr>
            <p:nvPr/>
          </p:nvCxnSpPr>
          <p:spPr>
            <a:xfrm flipH="1" flipV="1">
              <a:off x="1930689" y="3118463"/>
              <a:ext cx="3556001" cy="90231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810611" y="1451005"/>
              <a:ext cx="616783" cy="158222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flipV="1">
              <a:off x="2630059" y="1194141"/>
              <a:ext cx="4797335" cy="217935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3115691" y="2202897"/>
              <a:ext cx="3358053" cy="100046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489737" y="1358866"/>
              <a:ext cx="3941313" cy="2775522"/>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5431050" y="3203364"/>
              <a:ext cx="1042694" cy="93102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5431050" y="1451005"/>
              <a:ext cx="1379561" cy="2683383"/>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489737" y="1358866"/>
              <a:ext cx="1625954" cy="84403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p:cNvCxnSpPr>
            <p:nvPr/>
          </p:nvCxnSpPr>
          <p:spPr>
            <a:xfrm flipH="1" flipV="1">
              <a:off x="6003147" y="3059503"/>
              <a:ext cx="1952125" cy="77953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pic>
        <p:nvPicPr>
          <p:cNvPr id="6" name="Picture 5" descr="Blue text on a black background&#10;&#10;Description automatically generated">
            <a:extLst>
              <a:ext uri="{FF2B5EF4-FFF2-40B4-BE49-F238E27FC236}">
                <a16:creationId xmlns:a16="http://schemas.microsoft.com/office/drawing/2014/main" id="{F1501D2C-98BB-4B1C-A0DA-83D9DBDEC3F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29543" y="2278768"/>
            <a:ext cx="2746123" cy="702188"/>
          </a:xfrm>
          <a:prstGeom prst="rect">
            <a:avLst/>
          </a:prstGeom>
        </p:spPr>
      </p:pic>
      <p:sp>
        <p:nvSpPr>
          <p:cNvPr id="35" name="CasellaDiTesto 16">
            <a:extLst>
              <a:ext uri="{FF2B5EF4-FFF2-40B4-BE49-F238E27FC236}">
                <a16:creationId xmlns:a16="http://schemas.microsoft.com/office/drawing/2014/main" id="{61774AA7-7845-4853-B0C8-6DA647DE0B47}"/>
              </a:ext>
            </a:extLst>
          </p:cNvPr>
          <p:cNvSpPr txBox="1"/>
          <p:nvPr/>
        </p:nvSpPr>
        <p:spPr>
          <a:xfrm>
            <a:off x="6082673" y="2121899"/>
            <a:ext cx="2033532"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13"/>
              </a:rPr>
              <a:t>EMBAJADORES OSHVET</a:t>
            </a:r>
            <a:endParaRPr lang="en-GB" sz="1100" b="1" dirty="0">
              <a:solidFill>
                <a:schemeClr val="tx2"/>
              </a:solidFill>
            </a:endParaRPr>
          </a:p>
        </p:txBody>
      </p:sp>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es-ES" sz="2400"/>
              <a:t>Recursos de la campaña</a:t>
            </a:r>
          </a:p>
        </p:txBody>
      </p:sp>
      <p:sp>
        <p:nvSpPr>
          <p:cNvPr id="54" name="TextBox 3">
            <a:extLst>
              <a:ext uri="{FF2B5EF4-FFF2-40B4-BE49-F238E27FC236}">
                <a16:creationId xmlns:a16="http://schemas.microsoft.com/office/drawing/2014/main" id="{641A4D49-063B-2945-873E-FABD123404C8}"/>
              </a:ext>
            </a:extLst>
          </p:cNvPr>
          <p:cNvSpPr txBox="1"/>
          <p:nvPr/>
        </p:nvSpPr>
        <p:spPr>
          <a:xfrm>
            <a:off x="279730" y="2460470"/>
            <a:ext cx="1667796" cy="184666"/>
          </a:xfrm>
          <a:prstGeom prst="rect">
            <a:avLst/>
          </a:prstGeom>
          <a:noFill/>
        </p:spPr>
        <p:txBody>
          <a:bodyPr wrap="square" lIns="0" tIns="0" rIns="0" bIns="0" rtlCol="0" anchor="ctr" anchorCtr="0">
            <a:spAutoFit/>
          </a:bodyPr>
          <a:lstStyle/>
          <a:p>
            <a:pPr algn="ctr"/>
            <a:r>
              <a:rPr lang="es-ES" sz="1200" b="1">
                <a:solidFill>
                  <a:schemeClr val="accent1"/>
                </a:solidFill>
                <a:cs typeface="Trebuchet MS"/>
                <a:hlinkClick r:id="rId3"/>
              </a:rPr>
              <a:t>Publicaciones</a:t>
            </a:r>
          </a:p>
        </p:txBody>
      </p:sp>
      <p:sp>
        <p:nvSpPr>
          <p:cNvPr id="57" name="TextBox 3">
            <a:extLst>
              <a:ext uri="{FF2B5EF4-FFF2-40B4-BE49-F238E27FC236}">
                <a16:creationId xmlns:a16="http://schemas.microsoft.com/office/drawing/2014/main" id="{98F7926A-C38F-3B49-82B8-FF6177DDCDBE}"/>
              </a:ext>
            </a:extLst>
          </p:cNvPr>
          <p:cNvSpPr txBox="1"/>
          <p:nvPr/>
        </p:nvSpPr>
        <p:spPr>
          <a:xfrm>
            <a:off x="1972872" y="2460470"/>
            <a:ext cx="1667796" cy="184666"/>
          </a:xfrm>
          <a:prstGeom prst="rect">
            <a:avLst/>
          </a:prstGeom>
          <a:noFill/>
        </p:spPr>
        <p:txBody>
          <a:bodyPr wrap="square" lIns="0" tIns="0" rIns="0" bIns="0" rtlCol="0" anchor="ctr" anchorCtr="0">
            <a:spAutoFit/>
          </a:bodyPr>
          <a:lstStyle/>
          <a:p>
            <a:pPr algn="ctr"/>
            <a:r>
              <a:rPr lang="es-ES" sz="1200" b="1">
                <a:solidFill>
                  <a:schemeClr val="accent1"/>
                </a:solidFill>
                <a:cs typeface="Trebuchet MS"/>
                <a:hlinkClick r:id="rId4"/>
              </a:rPr>
              <a:t>Materiales de la campaña</a:t>
            </a:r>
          </a:p>
        </p:txBody>
      </p:sp>
      <p:sp>
        <p:nvSpPr>
          <p:cNvPr id="60" name="TextBox 3">
            <a:extLst>
              <a:ext uri="{FF2B5EF4-FFF2-40B4-BE49-F238E27FC236}">
                <a16:creationId xmlns:a16="http://schemas.microsoft.com/office/drawing/2014/main" id="{690F9809-BB40-C341-ACC1-FEAA13662006}"/>
              </a:ext>
            </a:extLst>
          </p:cNvPr>
          <p:cNvSpPr txBox="1"/>
          <p:nvPr/>
        </p:nvSpPr>
        <p:spPr>
          <a:xfrm>
            <a:off x="3666014" y="2454073"/>
            <a:ext cx="1667796" cy="184666"/>
          </a:xfrm>
          <a:prstGeom prst="rect">
            <a:avLst/>
          </a:prstGeom>
          <a:noFill/>
        </p:spPr>
        <p:txBody>
          <a:bodyPr wrap="square" lIns="0" tIns="0" rIns="0" bIns="0" rtlCol="0" anchor="ctr" anchorCtr="0">
            <a:spAutoFit/>
          </a:bodyPr>
          <a:lstStyle/>
          <a:p>
            <a:pPr algn="ctr"/>
            <a:r>
              <a:rPr lang="es-ES" sz="1200" b="1">
                <a:solidFill>
                  <a:schemeClr val="accent1"/>
                </a:solidFill>
                <a:cs typeface="Trebuchet MS"/>
                <a:hlinkClick r:id="rId5"/>
              </a:rPr>
              <a:t>Herramientas de la campaña</a:t>
            </a:r>
          </a:p>
        </p:txBody>
      </p:sp>
      <p:sp>
        <p:nvSpPr>
          <p:cNvPr id="63" name="TextBox 3">
            <a:extLst>
              <a:ext uri="{FF2B5EF4-FFF2-40B4-BE49-F238E27FC236}">
                <a16:creationId xmlns:a16="http://schemas.microsoft.com/office/drawing/2014/main" id="{1B5927A5-70D5-844A-ADD7-76625FDD4CB4}"/>
              </a:ext>
            </a:extLst>
          </p:cNvPr>
          <p:cNvSpPr txBox="1"/>
          <p:nvPr/>
        </p:nvSpPr>
        <p:spPr>
          <a:xfrm>
            <a:off x="7167460" y="2454073"/>
            <a:ext cx="1667796" cy="184666"/>
          </a:xfrm>
          <a:prstGeom prst="rect">
            <a:avLst/>
          </a:prstGeom>
          <a:noFill/>
        </p:spPr>
        <p:txBody>
          <a:bodyPr wrap="square" lIns="0" tIns="0" rIns="0" bIns="0" rtlCol="0" anchor="ctr" anchorCtr="0">
            <a:spAutoFit/>
          </a:bodyPr>
          <a:lstStyle/>
          <a:p>
            <a:pPr algn="ctr"/>
            <a:r>
              <a:rPr lang="es-ES" sz="1200" b="1">
                <a:solidFill>
                  <a:schemeClr val="accent1"/>
                </a:solidFill>
                <a:cs typeface="Trebuchet MS"/>
                <a:hlinkClick r:id="rId6"/>
              </a:rPr>
              <a:t>Vídeos de Napo</a:t>
            </a:r>
          </a:p>
        </p:txBody>
      </p:sp>
      <p:sp>
        <p:nvSpPr>
          <p:cNvPr id="66" name="TextBox 3">
            <a:extLst>
              <a:ext uri="{FF2B5EF4-FFF2-40B4-BE49-F238E27FC236}">
                <a16:creationId xmlns:a16="http://schemas.microsoft.com/office/drawing/2014/main" id="{252EDFDC-DD85-7B4D-A2E4-5EE3AD9119D0}"/>
              </a:ext>
            </a:extLst>
          </p:cNvPr>
          <p:cNvSpPr txBox="1"/>
          <p:nvPr/>
        </p:nvSpPr>
        <p:spPr>
          <a:xfrm>
            <a:off x="828685" y="4175665"/>
            <a:ext cx="1667796" cy="184666"/>
          </a:xfrm>
          <a:prstGeom prst="rect">
            <a:avLst/>
          </a:prstGeom>
          <a:noFill/>
        </p:spPr>
        <p:txBody>
          <a:bodyPr wrap="square" lIns="0" tIns="0" rIns="0" bIns="0" rtlCol="0" anchor="ctr" anchorCtr="0">
            <a:spAutoFit/>
          </a:bodyPr>
          <a:lstStyle/>
          <a:p>
            <a:pPr algn="ctr"/>
            <a:r>
              <a:rPr lang="es-ES" sz="1200" b="1">
                <a:solidFill>
                  <a:schemeClr val="accent1"/>
                </a:solidFill>
                <a:cs typeface="Trebuchet MS"/>
                <a:hlinkClick r:id="rId7"/>
              </a:rPr>
              <a:t>OSHwiki</a:t>
            </a:r>
          </a:p>
        </p:txBody>
      </p:sp>
      <p:sp>
        <p:nvSpPr>
          <p:cNvPr id="67" name="Rettangolo con angoli arrotondati 66">
            <a:hlinkClick r:id="rId8"/>
            <a:extLst>
              <a:ext uri="{FF2B5EF4-FFF2-40B4-BE49-F238E27FC236}">
                <a16:creationId xmlns:a16="http://schemas.microsoft.com/office/drawing/2014/main" id="{393E5697-88AB-1543-84E9-545014E09E6E}"/>
              </a:ext>
            </a:extLst>
          </p:cNvPr>
          <p:cNvSpPr/>
          <p:nvPr/>
        </p:nvSpPr>
        <p:spPr>
          <a:xfrm>
            <a:off x="942583" y="3067234"/>
            <a:ext cx="1440000" cy="973423"/>
          </a:xfrm>
          <a:prstGeom prst="rect">
            <a:avLst/>
          </a:prstGeom>
          <a:blipFill>
            <a:blip r:embed="rId9"/>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363611" y="2454073"/>
            <a:ext cx="1667796" cy="184666"/>
          </a:xfrm>
          <a:prstGeom prst="rect">
            <a:avLst/>
          </a:prstGeom>
          <a:noFill/>
        </p:spPr>
        <p:txBody>
          <a:bodyPr wrap="square" lIns="0" tIns="0" rIns="0" bIns="0" rtlCol="0" anchor="ctr" anchorCtr="0">
            <a:spAutoFit/>
          </a:bodyPr>
          <a:lstStyle/>
          <a:p>
            <a:pPr algn="ctr"/>
            <a:r>
              <a:rPr lang="es-ES" sz="1200" b="1" dirty="0">
                <a:solidFill>
                  <a:schemeClr val="accent1"/>
                </a:solidFill>
                <a:cs typeface="Trebuchet MS"/>
                <a:hlinkClick r:id="rId10"/>
              </a:rPr>
              <a:t>Kit para los medios sociales</a:t>
            </a:r>
          </a:p>
        </p:txBody>
      </p:sp>
      <p:sp>
        <p:nvSpPr>
          <p:cNvPr id="72" name="TextBox 3">
            <a:extLst>
              <a:ext uri="{FF2B5EF4-FFF2-40B4-BE49-F238E27FC236}">
                <a16:creationId xmlns:a16="http://schemas.microsoft.com/office/drawing/2014/main" id="{7C00CD0A-98F9-CB49-9F1F-1D053DD78889}"/>
              </a:ext>
            </a:extLst>
          </p:cNvPr>
          <p:cNvSpPr txBox="1"/>
          <p:nvPr/>
        </p:nvSpPr>
        <p:spPr>
          <a:xfrm>
            <a:off x="2576095" y="4166652"/>
            <a:ext cx="1667796" cy="184666"/>
          </a:xfrm>
          <a:prstGeom prst="rect">
            <a:avLst/>
          </a:prstGeom>
          <a:noFill/>
        </p:spPr>
        <p:txBody>
          <a:bodyPr wrap="square" lIns="0" tIns="0" rIns="0" bIns="0" rtlCol="0" anchor="ctr" anchorCtr="0">
            <a:spAutoFit/>
          </a:bodyPr>
          <a:lstStyle/>
          <a:p>
            <a:pPr algn="ctr"/>
            <a:r>
              <a:rPr lang="es-ES" sz="1200" b="1">
                <a:solidFill>
                  <a:schemeClr val="accent1"/>
                </a:solidFill>
                <a:cs typeface="Trebuchet MS"/>
                <a:hlinkClick r:id="rId11"/>
              </a:rPr>
              <a:t>Casos prácticos</a:t>
            </a:r>
          </a:p>
        </p:txBody>
      </p:sp>
      <p:sp>
        <p:nvSpPr>
          <p:cNvPr id="75" name="TextBox 3">
            <a:extLst>
              <a:ext uri="{FF2B5EF4-FFF2-40B4-BE49-F238E27FC236}">
                <a16:creationId xmlns:a16="http://schemas.microsoft.com/office/drawing/2014/main" id="{64E9984E-5735-8C4C-BC73-6A6C18D88CCB}"/>
              </a:ext>
            </a:extLst>
          </p:cNvPr>
          <p:cNvSpPr txBox="1"/>
          <p:nvPr/>
        </p:nvSpPr>
        <p:spPr>
          <a:xfrm>
            <a:off x="4235733" y="4170262"/>
            <a:ext cx="1667796" cy="369332"/>
          </a:xfrm>
          <a:prstGeom prst="rect">
            <a:avLst/>
          </a:prstGeom>
          <a:noFill/>
        </p:spPr>
        <p:txBody>
          <a:bodyPr wrap="square" lIns="0" tIns="0" rIns="0" bIns="0" rtlCol="0" anchor="ctr" anchorCtr="0">
            <a:spAutoFit/>
          </a:bodyPr>
          <a:lstStyle/>
          <a:p>
            <a:pPr algn="ctr"/>
            <a:r>
              <a:rPr lang="es-ES" sz="1200" b="1">
                <a:solidFill>
                  <a:schemeClr val="accent1"/>
                </a:solidFill>
                <a:cs typeface="Trebuchet MS"/>
                <a:hlinkClick r:id="rId12"/>
              </a:rPr>
              <a:t>Legislación y reglamentos</a:t>
            </a:r>
          </a:p>
        </p:txBody>
      </p:sp>
      <p:sp>
        <p:nvSpPr>
          <p:cNvPr id="76" name="Rettangolo con angoli arrotondati 75">
            <a:hlinkClick r:id="rId13"/>
            <a:extLst>
              <a:ext uri="{FF2B5EF4-FFF2-40B4-BE49-F238E27FC236}">
                <a16:creationId xmlns:a16="http://schemas.microsoft.com/office/drawing/2014/main" id="{64EB01B3-5F3C-DC4B-97C3-0F5BE824D861}"/>
              </a:ext>
            </a:extLst>
          </p:cNvPr>
          <p:cNvSpPr/>
          <p:nvPr/>
        </p:nvSpPr>
        <p:spPr>
          <a:xfrm>
            <a:off x="4355976" y="3067234"/>
            <a:ext cx="1440000" cy="973423"/>
          </a:xfrm>
          <a:prstGeom prst="rect">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16"/>
            <a:stretch>
              <a:fillRect/>
            </a:stretch>
          </a:blipFill>
          <a:ln w="38100">
            <a:solidFill>
              <a:srgbClr val="ACC700"/>
            </a:solidFill>
          </a:ln>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18"/>
            <a:stretch>
              <a:fillRect/>
            </a:stretch>
          </a:blipFill>
          <a:ln w="38100">
            <a:solidFill>
              <a:srgbClr val="ACC700"/>
            </a:solidFill>
          </a:ln>
        </p:spPr>
      </p:pic>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00283" y="3068657"/>
            <a:ext cx="1440000" cy="972000"/>
          </a:xfrm>
          <a:prstGeom prst="rect">
            <a:avLst/>
          </a:prstGeom>
          <a:blipFill>
            <a:blip r:embed="rId16"/>
            <a:stretch>
              <a:fillRect/>
            </a:stretch>
          </a:blipFill>
          <a:ln w="38100">
            <a:solidFill>
              <a:srgbClr val="ACC700"/>
            </a:solidFill>
          </a:ln>
        </p:spPr>
      </p:pic>
      <p:pic>
        <p:nvPicPr>
          <p:cNvPr id="4" name="Picture 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084249" y="3067234"/>
            <a:ext cx="1440000" cy="972000"/>
          </a:xfrm>
          <a:prstGeom prst="rect">
            <a:avLst/>
          </a:prstGeom>
          <a:blipFill>
            <a:blip r:embed="rId18"/>
            <a:stretch>
              <a:fillRect/>
            </a:stretch>
          </a:blipFill>
          <a:ln w="38100">
            <a:solidFill>
              <a:srgbClr val="ACC700"/>
            </a:solidFill>
          </a:ln>
        </p:spPr>
      </p:pic>
      <p:sp>
        <p:nvSpPr>
          <p:cNvPr id="25" name="TextBox 3">
            <a:extLst>
              <a:ext uri="{FF2B5EF4-FFF2-40B4-BE49-F238E27FC236}">
                <a16:creationId xmlns:a16="http://schemas.microsoft.com/office/drawing/2014/main" id="{64E9984E-5735-8C4C-BC73-6A6C18D88CCB}"/>
              </a:ext>
            </a:extLst>
          </p:cNvPr>
          <p:cNvSpPr txBox="1"/>
          <p:nvPr/>
        </p:nvSpPr>
        <p:spPr>
          <a:xfrm>
            <a:off x="5974985" y="4225575"/>
            <a:ext cx="1667796" cy="184666"/>
          </a:xfrm>
          <a:prstGeom prst="rect">
            <a:avLst/>
          </a:prstGeom>
          <a:noFill/>
        </p:spPr>
        <p:txBody>
          <a:bodyPr wrap="square" lIns="0" tIns="0" rIns="0" bIns="0" rtlCol="0" anchor="ctr" anchorCtr="0">
            <a:spAutoFit/>
          </a:bodyPr>
          <a:lstStyle/>
          <a:p>
            <a:pPr algn="ctr"/>
            <a:r>
              <a:rPr lang="es-ES" sz="1200" b="1">
                <a:solidFill>
                  <a:schemeClr val="accent1"/>
                </a:solidFill>
                <a:cs typeface="Trebuchet MS"/>
                <a:hlinkClick r:id="rId21"/>
              </a:rPr>
              <a:t>Infografías</a:t>
            </a:r>
          </a:p>
        </p:txBody>
      </p:sp>
      <p:pic>
        <p:nvPicPr>
          <p:cNvPr id="6" name="Picture 5"/>
          <p:cNvPicPr>
            <a:picLocks/>
          </p:cNvPicPr>
          <p:nvPr/>
        </p:nvPicPr>
        <p:blipFill>
          <a:blip r:embed="rId22"/>
          <a:stretch>
            <a:fillRect/>
          </a:stretch>
        </p:blipFill>
        <p:spPr>
          <a:xfrm>
            <a:off x="407037" y="1326326"/>
            <a:ext cx="1440000" cy="972000"/>
          </a:xfrm>
          <a:prstGeom prst="rect">
            <a:avLst/>
          </a:prstGeom>
          <a:ln w="38100">
            <a:solidFill>
              <a:srgbClr val="ACC700"/>
            </a:solidFill>
          </a:ln>
        </p:spPr>
      </p:pic>
      <p:pic>
        <p:nvPicPr>
          <p:cNvPr id="21" name="Picture 20" descr="A cartoon of a person holding a megaphone&#10;&#10;Description automatically generated">
            <a:extLst>
              <a:ext uri="{FF2B5EF4-FFF2-40B4-BE49-F238E27FC236}">
                <a16:creationId xmlns:a16="http://schemas.microsoft.com/office/drawing/2014/main" id="{B9F6A2AA-03B2-49FD-992B-B1338C2BF84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24"/>
            <a:stretch>
              <a:fillRect/>
            </a:stretch>
          </a:blipFill>
          <a:ln w="38100">
            <a:solidFill>
              <a:srgbClr val="ACC700"/>
            </a:solidFill>
          </a:ln>
          <a:effectLst/>
        </p:spPr>
      </p:pic>
      <p:pic>
        <p:nvPicPr>
          <p:cNvPr id="22" name="Picture 21" descr="A blue robot arm with a person holding a blue object&#10;&#10;Description automatically generated">
            <a:extLst>
              <a:ext uri="{FF2B5EF4-FFF2-40B4-BE49-F238E27FC236}">
                <a16:creationId xmlns:a16="http://schemas.microsoft.com/office/drawing/2014/main" id="{5090F1AA-321B-4102-8590-773B042A70D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24"/>
            <a:stretch>
              <a:fillRect/>
            </a:stretch>
          </a:blipFill>
          <a:ln w="38100">
            <a:solidFill>
              <a:srgbClr val="ACC700"/>
            </a:solidFill>
          </a:ln>
          <a:effectLst/>
        </p:spPr>
      </p:pic>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33305"/>
            <a:ext cx="7481935" cy="369332"/>
          </a:xfrm>
        </p:spPr>
        <p:txBody>
          <a:bodyPr lIns="0" tIns="0" rIns="0" bIns="0">
            <a:spAutoFit/>
          </a:bodyPr>
          <a:lstStyle/>
          <a:p>
            <a:r>
              <a:rPr lang="es-ES" sz="2400"/>
              <a:t>Cómo participar</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193789"/>
            <a:ext cx="1667796" cy="184666"/>
          </a:xfrm>
          <a:prstGeom prst="rect">
            <a:avLst/>
          </a:prstGeom>
          <a:noFill/>
        </p:spPr>
        <p:txBody>
          <a:bodyPr wrap="square" lIns="0" tIns="0" rIns="0" bIns="0" rtlCol="0" anchor="ctr" anchorCtr="0">
            <a:spAutoFit/>
          </a:bodyPr>
          <a:lstStyle/>
          <a:p>
            <a:pPr algn="ctr"/>
            <a:r>
              <a:rPr lang="es-ES" sz="1200" b="1">
                <a:solidFill>
                  <a:schemeClr val="accent1"/>
                </a:solidFill>
                <a:cs typeface="Trebuchet MS"/>
                <a:hlinkClick r:id="rId3"/>
              </a:rPr>
              <a:t>Semana Europea</a:t>
            </a:r>
          </a:p>
        </p:txBody>
      </p:sp>
      <p:sp>
        <p:nvSpPr>
          <p:cNvPr id="25" name="TextBox 3">
            <a:extLst>
              <a:ext uri="{FF2B5EF4-FFF2-40B4-BE49-F238E27FC236}">
                <a16:creationId xmlns:a16="http://schemas.microsoft.com/office/drawing/2014/main" id="{9E26C0B7-D8D4-1A45-8EF6-5E10DFF345A8}"/>
              </a:ext>
            </a:extLst>
          </p:cNvPr>
          <p:cNvSpPr txBox="1"/>
          <p:nvPr/>
        </p:nvSpPr>
        <p:spPr>
          <a:xfrm>
            <a:off x="2510363" y="2208402"/>
            <a:ext cx="1667796" cy="184666"/>
          </a:xfrm>
          <a:prstGeom prst="rect">
            <a:avLst/>
          </a:prstGeom>
          <a:noFill/>
        </p:spPr>
        <p:txBody>
          <a:bodyPr wrap="square" lIns="0" tIns="0" rIns="0" bIns="0" rtlCol="0" anchor="ctr" anchorCtr="0">
            <a:spAutoFit/>
          </a:bodyPr>
          <a:lstStyle/>
          <a:p>
            <a:pPr algn="ctr"/>
            <a:r>
              <a:rPr lang="es-ES" sz="1200" b="1">
                <a:solidFill>
                  <a:schemeClr val="accent1"/>
                </a:solidFill>
                <a:cs typeface="Trebuchet MS"/>
                <a:hlinkClick r:id="rId4"/>
              </a:rPr>
              <a:t>Convertirse en socio de la campaña</a:t>
            </a:r>
          </a:p>
        </p:txBody>
      </p:sp>
      <p:sp>
        <p:nvSpPr>
          <p:cNvPr id="27" name="TextBox 3">
            <a:extLst>
              <a:ext uri="{FF2B5EF4-FFF2-40B4-BE49-F238E27FC236}">
                <a16:creationId xmlns:a16="http://schemas.microsoft.com/office/drawing/2014/main" id="{BC3D7309-1FAD-C248-860C-FFF503EBA0D6}"/>
              </a:ext>
            </a:extLst>
          </p:cNvPr>
          <p:cNvSpPr txBox="1"/>
          <p:nvPr/>
        </p:nvSpPr>
        <p:spPr>
          <a:xfrm>
            <a:off x="4529665" y="2208402"/>
            <a:ext cx="1667796" cy="184666"/>
          </a:xfrm>
          <a:prstGeom prst="rect">
            <a:avLst/>
          </a:prstGeom>
          <a:noFill/>
        </p:spPr>
        <p:txBody>
          <a:bodyPr wrap="square" lIns="0" tIns="0" rIns="0" bIns="0" rtlCol="0" anchor="ctr" anchorCtr="0">
            <a:spAutoFit/>
          </a:bodyPr>
          <a:lstStyle/>
          <a:p>
            <a:pPr algn="ctr"/>
            <a:r>
              <a:rPr lang="es-ES" sz="1200" b="1">
                <a:solidFill>
                  <a:schemeClr val="accent1"/>
                </a:solidFill>
                <a:cs typeface="Trebuchet MS"/>
                <a:hlinkClick r:id="rId5"/>
              </a:rPr>
              <a:t>Galardones a las buenas prácticas</a:t>
            </a:r>
          </a:p>
        </p:txBody>
      </p:sp>
      <p:sp>
        <p:nvSpPr>
          <p:cNvPr id="29" name="TextBox 3">
            <a:extLst>
              <a:ext uri="{FF2B5EF4-FFF2-40B4-BE49-F238E27FC236}">
                <a16:creationId xmlns:a16="http://schemas.microsoft.com/office/drawing/2014/main" id="{C45F702A-F941-2242-B4CC-5E135CA46652}"/>
              </a:ext>
            </a:extLst>
          </p:cNvPr>
          <p:cNvSpPr txBox="1"/>
          <p:nvPr/>
        </p:nvSpPr>
        <p:spPr>
          <a:xfrm>
            <a:off x="6548967" y="2193789"/>
            <a:ext cx="1667796" cy="184666"/>
          </a:xfrm>
          <a:prstGeom prst="rect">
            <a:avLst/>
          </a:prstGeom>
          <a:noFill/>
        </p:spPr>
        <p:txBody>
          <a:bodyPr wrap="square" lIns="0" tIns="0" rIns="0" bIns="0" rtlCol="0" anchor="ctr" anchorCtr="0">
            <a:spAutoFit/>
          </a:bodyPr>
          <a:lstStyle/>
          <a:p>
            <a:pPr algn="ctr"/>
            <a:r>
              <a:rPr lang="es-ES" sz="1200" b="1">
                <a:solidFill>
                  <a:schemeClr val="accent1"/>
                </a:solidFill>
                <a:cs typeface="Trebuchet MS"/>
                <a:hlinkClick r:id="rId6"/>
              </a:rPr>
              <a:t>Herramientas de la campaña</a:t>
            </a:r>
          </a:p>
        </p:txBody>
      </p:sp>
      <p:sp>
        <p:nvSpPr>
          <p:cNvPr id="31" name="TextBox 3">
            <a:extLst>
              <a:ext uri="{FF2B5EF4-FFF2-40B4-BE49-F238E27FC236}">
                <a16:creationId xmlns:a16="http://schemas.microsoft.com/office/drawing/2014/main" id="{F682761C-A262-B542-A175-60A9B90879FF}"/>
              </a:ext>
            </a:extLst>
          </p:cNvPr>
          <p:cNvSpPr txBox="1"/>
          <p:nvPr/>
        </p:nvSpPr>
        <p:spPr>
          <a:xfrm>
            <a:off x="527939" y="3978455"/>
            <a:ext cx="1667796" cy="184666"/>
          </a:xfrm>
          <a:prstGeom prst="rect">
            <a:avLst/>
          </a:prstGeom>
          <a:noFill/>
        </p:spPr>
        <p:txBody>
          <a:bodyPr wrap="square" lIns="0" tIns="0" rIns="0" bIns="0" rtlCol="0" anchor="ctr" anchorCtr="0">
            <a:spAutoFit/>
          </a:bodyPr>
          <a:lstStyle/>
          <a:p>
            <a:pPr algn="ctr"/>
            <a:r>
              <a:rPr lang="es-ES" sz="1200" b="1" dirty="0">
                <a:solidFill>
                  <a:schemeClr val="accent1"/>
                </a:solidFill>
                <a:cs typeface="Trebuchet MS"/>
                <a:hlinkClick r:id="rId7"/>
              </a:rPr>
              <a:t>Materiales de la campaña</a:t>
            </a:r>
          </a:p>
        </p:txBody>
      </p:sp>
      <p:sp>
        <p:nvSpPr>
          <p:cNvPr id="33" name="TextBox 3">
            <a:extLst>
              <a:ext uri="{FF2B5EF4-FFF2-40B4-BE49-F238E27FC236}">
                <a16:creationId xmlns:a16="http://schemas.microsoft.com/office/drawing/2014/main" id="{A218E24A-669C-8443-A2D1-EE4317507E6F}"/>
              </a:ext>
            </a:extLst>
          </p:cNvPr>
          <p:cNvSpPr txBox="1"/>
          <p:nvPr/>
        </p:nvSpPr>
        <p:spPr>
          <a:xfrm>
            <a:off x="4492787" y="3978455"/>
            <a:ext cx="1667796" cy="184666"/>
          </a:xfrm>
          <a:prstGeom prst="rect">
            <a:avLst/>
          </a:prstGeom>
          <a:noFill/>
        </p:spPr>
        <p:txBody>
          <a:bodyPr wrap="square" lIns="0" tIns="0" rIns="0" bIns="0" rtlCol="0" anchor="ctr" anchorCtr="0">
            <a:spAutoFit/>
          </a:bodyPr>
          <a:lstStyle/>
          <a:p>
            <a:pPr algn="ctr"/>
            <a:r>
              <a:rPr lang="es-ES" sz="1200" b="1">
                <a:solidFill>
                  <a:schemeClr val="accent1"/>
                </a:solidFill>
                <a:cs typeface="Trebuchet MS"/>
                <a:hlinkClick r:id="rId8"/>
              </a:rPr>
              <a:t>Eventos</a:t>
            </a:r>
          </a:p>
        </p:txBody>
      </p:sp>
      <p:sp>
        <p:nvSpPr>
          <p:cNvPr id="35" name="TextBox 3">
            <a:extLst>
              <a:ext uri="{FF2B5EF4-FFF2-40B4-BE49-F238E27FC236}">
                <a16:creationId xmlns:a16="http://schemas.microsoft.com/office/drawing/2014/main" id="{D1F14980-EF38-9F43-BC06-25F35914E1E1}"/>
              </a:ext>
            </a:extLst>
          </p:cNvPr>
          <p:cNvSpPr txBox="1"/>
          <p:nvPr/>
        </p:nvSpPr>
        <p:spPr>
          <a:xfrm>
            <a:off x="6475212" y="3886122"/>
            <a:ext cx="1667796" cy="369332"/>
          </a:xfrm>
          <a:prstGeom prst="rect">
            <a:avLst/>
          </a:prstGeom>
          <a:noFill/>
        </p:spPr>
        <p:txBody>
          <a:bodyPr wrap="square" lIns="0" tIns="0" rIns="0" bIns="0" rtlCol="0" anchor="ctr" anchorCtr="0">
            <a:spAutoFit/>
          </a:bodyPr>
          <a:lstStyle/>
          <a:p>
            <a:pPr algn="ctr"/>
            <a:r>
              <a:rPr lang="es-ES" sz="1200" b="1">
                <a:solidFill>
                  <a:schemeClr val="accent1"/>
                </a:solidFill>
                <a:cs typeface="Trebuchet MS"/>
                <a:hlinkClick r:id="rId9"/>
              </a:rPr>
              <a:t>Certificado de participación</a:t>
            </a:r>
          </a:p>
        </p:txBody>
      </p:sp>
      <p:sp>
        <p:nvSpPr>
          <p:cNvPr id="4" name="TextBox 3"/>
          <p:cNvSpPr txBox="1"/>
          <p:nvPr/>
        </p:nvSpPr>
        <p:spPr>
          <a:xfrm>
            <a:off x="2668789" y="3839955"/>
            <a:ext cx="1449506" cy="461665"/>
          </a:xfrm>
          <a:prstGeom prst="rect">
            <a:avLst/>
          </a:prstGeom>
          <a:noFill/>
        </p:spPr>
        <p:txBody>
          <a:bodyPr wrap="square" rtlCol="0">
            <a:spAutoFit/>
          </a:bodyPr>
          <a:lstStyle/>
          <a:p>
            <a:pPr algn="ctr"/>
            <a:r>
              <a:rPr lang="es-ES" sz="1200" b="1" u="sng" dirty="0">
                <a:solidFill>
                  <a:schemeClr val="accent1"/>
                </a:solidFill>
                <a:hlinkClick r:id="rId10"/>
              </a:rPr>
              <a:t>Kit para las redes sociales</a:t>
            </a: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82353" y="1091909"/>
            <a:ext cx="1441264" cy="973423"/>
          </a:xfrm>
          <a:prstGeom prst="rect">
            <a:avLst/>
          </a:prstGeom>
          <a:blipFill>
            <a:blip r:embed="rId12"/>
            <a:stretch>
              <a:fillRect/>
            </a:stretch>
          </a:blipFill>
          <a:ln w="38100">
            <a:solidFill>
              <a:srgbClr val="ACC700"/>
            </a:solid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7582" y="2821585"/>
            <a:ext cx="1440000" cy="972000"/>
          </a:xfrm>
          <a:prstGeom prst="rect">
            <a:avLst/>
          </a:prstGeom>
          <a:blipFill>
            <a:blip r:embed="rId14"/>
            <a:stretch>
              <a:fillRect/>
            </a:stretch>
          </a:blipFill>
          <a:ln w="38100">
            <a:solidFill>
              <a:srgbClr val="ACC700"/>
            </a:solidFill>
          </a:ln>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43563" y="2821585"/>
            <a:ext cx="1440000" cy="972000"/>
          </a:xfrm>
          <a:prstGeom prst="rect">
            <a:avLst/>
          </a:prstGeom>
          <a:blipFill>
            <a:blip r:embed="rId14"/>
            <a:stretch>
              <a:fillRect/>
            </a:stretch>
          </a:blipFill>
          <a:ln w="38100">
            <a:solidFill>
              <a:srgbClr val="ACC700"/>
            </a:solidFill>
          </a:ln>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83617" y="2821585"/>
            <a:ext cx="1440000" cy="972000"/>
          </a:xfrm>
          <a:prstGeom prst="rect">
            <a:avLst/>
          </a:prstGeom>
          <a:blipFill>
            <a:blip r:embed="rId14"/>
            <a:stretch>
              <a:fillRect/>
            </a:stretch>
          </a:blipFill>
          <a:ln w="38100">
            <a:solidFill>
              <a:srgbClr val="ACC700"/>
            </a:solidFill>
          </a:ln>
        </p:spPr>
      </p:pic>
      <p:pic>
        <p:nvPicPr>
          <p:cNvPr id="9" name="Picture 8"/>
          <p:cNvPicPr>
            <a:picLocks/>
          </p:cNvPicPr>
          <p:nvPr/>
        </p:nvPicPr>
        <p:blipFill>
          <a:blip r:embed="rId17"/>
          <a:stretch>
            <a:fillRect/>
          </a:stretch>
        </p:blipFill>
        <p:spPr>
          <a:xfrm>
            <a:off x="4628360" y="1099047"/>
            <a:ext cx="1440000" cy="972000"/>
          </a:xfrm>
          <a:prstGeom prst="rect">
            <a:avLst/>
          </a:prstGeom>
          <a:ln w="38100">
            <a:solidFill>
              <a:srgbClr val="ACC700"/>
            </a:solidFill>
          </a:ln>
        </p:spPr>
      </p:pic>
      <p:sp>
        <p:nvSpPr>
          <p:cNvPr id="20" name="Rettangolo con angoli arrotondati 23">
            <a:hlinkClick r:id="rId18"/>
            <a:extLst>
              <a:ext uri="{FF2B5EF4-FFF2-40B4-BE49-F238E27FC236}">
                <a16:creationId xmlns:a16="http://schemas.microsoft.com/office/drawing/2014/main" id="{B5983A71-5642-4082-BB7D-34D535AC2A3F}"/>
              </a:ext>
            </a:extLst>
          </p:cNvPr>
          <p:cNvSpPr/>
          <p:nvPr/>
        </p:nvSpPr>
        <p:spPr>
          <a:xfrm>
            <a:off x="564005" y="1095572"/>
            <a:ext cx="1558055" cy="973423"/>
          </a:xfrm>
          <a:prstGeom prst="roundRect">
            <a:avLst>
              <a:gd name="adj" fmla="val 0"/>
            </a:avLst>
          </a:prstGeom>
          <a:blipFill>
            <a:blip r:embed="rId14"/>
            <a:stretch>
              <a:fillRect l="1" r="-7044"/>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20" descr="A cartoon of a person holding a megaphone&#10;&#10;Description automatically generated">
            <a:extLst>
              <a:ext uri="{FF2B5EF4-FFF2-40B4-BE49-F238E27FC236}">
                <a16:creationId xmlns:a16="http://schemas.microsoft.com/office/drawing/2014/main" id="{6E334276-03C7-4C4C-8824-B3E5F25584FE}"/>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r="4141"/>
          <a:stretch/>
        </p:blipFill>
        <p:spPr>
          <a:xfrm>
            <a:off x="2661219" y="2816286"/>
            <a:ext cx="1428961" cy="983853"/>
          </a:xfrm>
          <a:prstGeom prst="rect">
            <a:avLst/>
          </a:prstGeom>
          <a:blipFill>
            <a:blip r:embed="rId20"/>
            <a:stretch>
              <a:fillRect/>
            </a:stretch>
          </a:blipFill>
          <a:ln w="38100">
            <a:solidFill>
              <a:srgbClr val="ACC700"/>
            </a:solidFill>
          </a:ln>
          <a:effectLst/>
        </p:spPr>
      </p:pic>
      <p:pic>
        <p:nvPicPr>
          <p:cNvPr id="22" name="Picture 21" descr="A group of people standing together&#10;&#10;Description automatically generated">
            <a:extLst>
              <a:ext uri="{FF2B5EF4-FFF2-40B4-BE49-F238E27FC236}">
                <a16:creationId xmlns:a16="http://schemas.microsoft.com/office/drawing/2014/main" id="{950DF417-E610-4A57-AC00-FFAD1488C56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36053" y="1095572"/>
            <a:ext cx="1454127" cy="965445"/>
          </a:xfrm>
          <a:prstGeom prst="rect">
            <a:avLst/>
          </a:prstGeom>
          <a:ln w="38100">
            <a:solidFill>
              <a:srgbClr val="ACC700"/>
            </a:solidFill>
          </a:ln>
        </p:spPr>
      </p:pic>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49" y="147988"/>
            <a:ext cx="7661275" cy="369332"/>
          </a:xfrm>
        </p:spPr>
        <p:txBody>
          <a:bodyPr wrap="square" lIns="0" tIns="0" rIns="0" bIns="0">
            <a:spAutoFit/>
          </a:bodyPr>
          <a:lstStyle/>
          <a:p>
            <a:r>
              <a:rPr lang="es-ES" sz="2400" dirty="0">
                <a:solidFill>
                  <a:schemeClr val="accent1"/>
                </a:solidFill>
              </a:rPr>
              <a:t>¡</a:t>
            </a:r>
            <a:r>
              <a:rPr lang="es-ES" sz="2400" dirty="0">
                <a:solidFill>
                  <a:srgbClr val="003399"/>
                </a:solidFill>
              </a:rPr>
              <a:t>Únase a la campaña </a:t>
            </a:r>
            <a:r>
              <a:rPr lang="es-ES" sz="2400" dirty="0">
                <a:solidFill>
                  <a:schemeClr val="accent1"/>
                </a:solidFill>
              </a:rPr>
              <a:t>más allá de los bits y los bytes!</a:t>
            </a:r>
          </a:p>
        </p:txBody>
      </p:sp>
      <p:sp>
        <p:nvSpPr>
          <p:cNvPr id="3" name="Content Placeholder 2"/>
          <p:cNvSpPr>
            <a:spLocks noGrp="1"/>
          </p:cNvSpPr>
          <p:nvPr>
            <p:ph sz="half" idx="1"/>
          </p:nvPr>
        </p:nvSpPr>
        <p:spPr>
          <a:xfrm>
            <a:off x="438372" y="983621"/>
            <a:ext cx="8855521" cy="3121367"/>
          </a:xfrm>
        </p:spPr>
        <p:txBody>
          <a:bodyPr wrap="square">
            <a:spAutoFit/>
          </a:bodyPr>
          <a:lstStyle/>
          <a:p>
            <a:pPr>
              <a:buSzPct val="120000"/>
              <a:buBlip>
                <a:blip r:embed="rId3"/>
              </a:buBlip>
            </a:pPr>
            <a:r>
              <a:rPr lang="es-ES" sz="1600" dirty="0">
                <a:solidFill>
                  <a:schemeClr val="accent1"/>
                </a:solidFill>
              </a:rPr>
              <a:t>Encontrará más información en el sitio web de la campaña:</a:t>
            </a:r>
          </a:p>
          <a:p>
            <a:pPr marL="189000" lvl="1" indent="0">
              <a:buSzPct val="120000"/>
              <a:buNone/>
            </a:pPr>
            <a:r>
              <a:rPr lang="es-ES" sz="1600" b="1" dirty="0">
                <a:solidFill>
                  <a:schemeClr val="accent1"/>
                </a:solidFill>
                <a:hlinkClick r:id="rId4"/>
              </a:rPr>
              <a:t>https://healthy-workplaces.eu/es</a:t>
            </a:r>
            <a:endParaRPr lang="es-ES" sz="1600" b="1" dirty="0">
              <a:solidFill>
                <a:schemeClr val="accent1"/>
              </a:solidFill>
              <a:hlinkClick r:id="rId5"/>
            </a:endParaRPr>
          </a:p>
          <a:p>
            <a:pPr lvl="1">
              <a:buSzPct val="120000"/>
              <a:buBlip>
                <a:blip r:embed="rId3"/>
              </a:buBlip>
            </a:pPr>
            <a:endParaRPr lang="en-US" sz="1600" dirty="0">
              <a:solidFill>
                <a:schemeClr val="accent1"/>
              </a:solidFill>
            </a:endParaRPr>
          </a:p>
          <a:p>
            <a:pPr>
              <a:buSzPct val="120000"/>
              <a:buBlip>
                <a:blip r:embed="rId3"/>
              </a:buBlip>
            </a:pPr>
            <a:r>
              <a:rPr lang="es-ES" sz="1600" dirty="0">
                <a:solidFill>
                  <a:schemeClr val="accent1"/>
                </a:solidFill>
              </a:rPr>
              <a:t>Suscríbase a nuestro boletín de la campaña:</a:t>
            </a:r>
          </a:p>
          <a:p>
            <a:pPr marL="189000" lvl="1" indent="0">
              <a:buSzPct val="120000"/>
              <a:buNone/>
            </a:pPr>
            <a:r>
              <a:rPr lang="es-ES" sz="1600" b="1" u="sng" dirty="0">
                <a:solidFill>
                  <a:schemeClr val="accent1"/>
                </a:solidFill>
                <a:hlinkClick r:id="rId6"/>
              </a:rPr>
              <a:t>https://healthy-workplaces.osha.europa.eu/en/media-centre/newsletter</a:t>
            </a:r>
            <a:endParaRPr lang="es-ES" sz="1600" b="1" u="sng" dirty="0">
              <a:solidFill>
                <a:schemeClr val="accent1"/>
              </a:solidFill>
            </a:endParaRPr>
          </a:p>
          <a:p>
            <a:pPr marL="189000" lvl="1" indent="0">
              <a:buSzPct val="120000"/>
              <a:buNone/>
            </a:pPr>
            <a:endParaRPr lang="en-US" sz="1600" b="1" dirty="0">
              <a:solidFill>
                <a:schemeClr val="accent1"/>
              </a:solidFill>
            </a:endParaRPr>
          </a:p>
          <a:p>
            <a:pPr>
              <a:buSzPct val="120000"/>
              <a:buBlip>
                <a:blip r:embed="rId3"/>
              </a:buBlip>
            </a:pPr>
            <a:r>
              <a:rPr lang="es-ES" sz="1600" dirty="0">
                <a:solidFill>
                  <a:schemeClr val="accent1"/>
                </a:solidFill>
              </a:rPr>
              <a:t>Manténgase al día de las actividades y los eventos a través de las redes sociales:</a:t>
            </a:r>
          </a:p>
          <a:p>
            <a:pPr marL="0" indent="0">
              <a:buSzPct val="120000"/>
              <a:buNone/>
            </a:pPr>
            <a:endParaRPr lang="en-US" sz="1600" dirty="0">
              <a:solidFill>
                <a:schemeClr val="accent1"/>
              </a:solidFill>
            </a:endParaRPr>
          </a:p>
          <a:p>
            <a:pPr marL="0" indent="0">
              <a:buSzPct val="120000"/>
              <a:buNone/>
            </a:pPr>
            <a:endParaRPr lang="en-US" sz="1600" dirty="0">
              <a:solidFill>
                <a:schemeClr val="accent1"/>
              </a:solidFill>
            </a:endParaRPr>
          </a:p>
          <a:p>
            <a:pPr>
              <a:buSzPct val="120000"/>
              <a:buBlip>
                <a:blip r:embed="rId3"/>
              </a:buBlip>
            </a:pPr>
            <a:r>
              <a:rPr lang="es-ES" sz="1600" dirty="0">
                <a:solidFill>
                  <a:schemeClr val="accent1"/>
                </a:solidFill>
              </a:rPr>
              <a:t>Consulte los eventos de su país en su centro de referencia nacional:</a:t>
            </a:r>
          </a:p>
          <a:p>
            <a:pPr marL="189000" lvl="1" indent="0">
              <a:buSzPct val="120000"/>
              <a:buNone/>
            </a:pPr>
            <a:r>
              <a:rPr lang="es-ES" sz="1600" b="1" u="sng" dirty="0">
                <a:solidFill>
                  <a:schemeClr val="accent1"/>
                </a:solidFill>
                <a:hlinkClick r:id="rId7"/>
              </a:rPr>
              <a:t>https://healthy-workplaces.osha.europa.eu/es/campaign-partners/national-focal-points</a:t>
            </a:r>
            <a:endParaRPr lang="es-ES" sz="1600" b="1" u="sng" dirty="0">
              <a:solidFill>
                <a:schemeClr val="accent1"/>
              </a:solidFill>
            </a:endParaRPr>
          </a:p>
        </p:txBody>
      </p:sp>
      <p:grpSp>
        <p:nvGrpSpPr>
          <p:cNvPr id="15" name="Gruppo 14">
            <a:extLst>
              <a:ext uri="{FF2B5EF4-FFF2-40B4-BE49-F238E27FC236}">
                <a16:creationId xmlns:a16="http://schemas.microsoft.com/office/drawing/2014/main" id="{0388CFF4-22DC-564E-AEE6-A3C3FAC44CCF}"/>
              </a:ext>
            </a:extLst>
          </p:cNvPr>
          <p:cNvGrpSpPr/>
          <p:nvPr/>
        </p:nvGrpSpPr>
        <p:grpSpPr>
          <a:xfrm rot="704466">
            <a:off x="7322106" y="613287"/>
            <a:ext cx="1643211" cy="1602872"/>
            <a:chOff x="4932040" y="-1427693"/>
            <a:chExt cx="2197417" cy="2143474"/>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8598" y="-1427693"/>
              <a:ext cx="2040859" cy="2143474"/>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81288"/>
              <a:ext cx="2016224" cy="617371"/>
            </a:xfrm>
            <a:prstGeom prst="rect">
              <a:avLst/>
            </a:prstGeom>
            <a:noFill/>
          </p:spPr>
          <p:txBody>
            <a:bodyPr vert="horz" wrap="square" lIns="0" tIns="0" rIns="0" bIns="0" rtlCol="0" anchor="ctr" anchorCtr="0">
              <a:spAutoFit/>
            </a:bodyPr>
            <a:lstStyle/>
            <a:p>
              <a:pPr algn="ctr"/>
              <a:r>
                <a:rPr lang="es-ES" sz="1200" b="1">
                  <a:solidFill>
                    <a:schemeClr val="accent1"/>
                  </a:solidFill>
                </a:rPr>
                <a:t>2023</a:t>
              </a:r>
            </a:p>
            <a:p>
              <a:pPr algn="ctr"/>
              <a:r>
                <a:rPr lang="es-ES" b="1">
                  <a:solidFill>
                    <a:schemeClr val="accent1"/>
                  </a:solidFill>
                </a:rPr>
                <a:t>Octubre</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83444" y="229743"/>
              <a:ext cx="2028485" cy="432159"/>
            </a:xfrm>
            <a:prstGeom prst="rect">
              <a:avLst/>
            </a:prstGeom>
            <a:noFill/>
          </p:spPr>
          <p:txBody>
            <a:bodyPr wrap="square" lIns="0" tIns="0" rIns="0" bIns="0" rtlCol="0">
              <a:spAutoFit/>
            </a:bodyPr>
            <a:lstStyle/>
            <a:p>
              <a:pPr algn="ctr"/>
              <a:r>
                <a:rPr lang="es-ES" sz="1050" b="1" dirty="0">
                  <a:solidFill>
                    <a:srgbClr val="ACC700"/>
                  </a:solidFill>
                </a:rPr>
                <a:t>LANZAMIENTO </a:t>
              </a:r>
            </a:p>
            <a:p>
              <a:pPr algn="ctr"/>
              <a:r>
                <a:rPr lang="es-ES" sz="1050" b="1" dirty="0">
                  <a:solidFill>
                    <a:srgbClr val="ACC700"/>
                  </a:solidFill>
                </a:rPr>
                <a:t>DE LA CAMPAÑA</a:t>
              </a:r>
            </a:p>
          </p:txBody>
        </p:sp>
      </p:grpSp>
      <p:pic>
        <p:nvPicPr>
          <p:cNvPr id="16" name="Picture 14">
            <a:hlinkClick r:id="rId9"/>
            <a:extLst>
              <a:ext uri="{FF2B5EF4-FFF2-40B4-BE49-F238E27FC236}">
                <a16:creationId xmlns:a16="http://schemas.microsoft.com/office/drawing/2014/main" id="{2F146969-56DE-4B66-8174-72F41DF5169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00284" y="2989974"/>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1"/>
            <a:extLst>
              <a:ext uri="{FF2B5EF4-FFF2-40B4-BE49-F238E27FC236}">
                <a16:creationId xmlns:a16="http://schemas.microsoft.com/office/drawing/2014/main" id="{C90B10B6-B0BE-4C59-A0CA-CF0BD53044F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387270" y="2989974"/>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hlinkClick r:id="rId13"/>
            <a:extLst>
              <a:ext uri="{FF2B5EF4-FFF2-40B4-BE49-F238E27FC236}">
                <a16:creationId xmlns:a16="http://schemas.microsoft.com/office/drawing/2014/main" id="{CD633F26-DB7E-487D-9622-E408DD88EF0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1875641" y="2989974"/>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5"/>
            <a:extLst>
              <a:ext uri="{FF2B5EF4-FFF2-40B4-BE49-F238E27FC236}">
                <a16:creationId xmlns:a16="http://schemas.microsoft.com/office/drawing/2014/main" id="{EF4E2B81-F544-43FA-AEAF-8B994EA6490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2364013" y="2989974"/>
            <a:ext cx="288032" cy="28803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4F44DC8C-2D36-40AA-B56E-476266C69A24}"/>
              </a:ext>
            </a:extLst>
          </p:cNvPr>
          <p:cNvSpPr/>
          <p:nvPr/>
        </p:nvSpPr>
        <p:spPr>
          <a:xfrm>
            <a:off x="2949434" y="2965597"/>
            <a:ext cx="2183611" cy="307777"/>
          </a:xfrm>
          <a:prstGeom prst="rect">
            <a:avLst/>
          </a:prstGeom>
        </p:spPr>
        <p:txBody>
          <a:bodyPr wrap="none">
            <a:spAutoFit/>
          </a:bodyPr>
          <a:lstStyle/>
          <a:p>
            <a:r>
              <a:rPr lang="en-GB" sz="1400" b="1" dirty="0">
                <a:solidFill>
                  <a:srgbClr val="ACC700"/>
                </a:solidFill>
              </a:rPr>
              <a:t>#EUhealthyworkplaces </a:t>
            </a:r>
          </a:p>
        </p:txBody>
      </p:sp>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es-ES" sz="2400"/>
              <a:t>¿De qué trata?</a:t>
            </a:r>
          </a:p>
        </p:txBody>
      </p:sp>
      <p:sp>
        <p:nvSpPr>
          <p:cNvPr id="6" name="TextBox 5"/>
          <p:cNvSpPr txBox="1"/>
          <p:nvPr/>
        </p:nvSpPr>
        <p:spPr>
          <a:xfrm>
            <a:off x="450003" y="824549"/>
            <a:ext cx="7793885" cy="1646605"/>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es-ES" sz="1600" b="1" dirty="0">
                <a:solidFill>
                  <a:srgbClr val="003399"/>
                </a:solidFill>
              </a:rPr>
              <a:t>Las tecnologías digitales están cambiando rápidamente la forma, el lugar y el momento en que trabajamos</a:t>
            </a:r>
          </a:p>
          <a:p>
            <a:pPr lvl="0" defTabSz="257175">
              <a:spcBef>
                <a:spcPts val="338"/>
              </a:spcBef>
              <a:buClr>
                <a:srgbClr val="003399"/>
              </a:buClr>
            </a:pP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es-ES" sz="1600" b="1" dirty="0">
                <a:solidFill>
                  <a:srgbClr val="003399"/>
                </a:solidFill>
              </a:rPr>
              <a:t>La tecnología digital ofrece a quienes trabajan y a las empresas de todos los sectores mayores oportunidades, pero también plantea grandes retos y riesgos en términos de seguridad y salud.</a:t>
            </a: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96898"/>
            <a:ext cx="7559873" cy="830997"/>
          </a:xfrm>
        </p:spPr>
        <p:txBody>
          <a:bodyPr>
            <a:spAutoFit/>
          </a:bodyPr>
          <a:lstStyle/>
          <a:p>
            <a:r>
              <a:rPr lang="es-ES" sz="2400" dirty="0">
                <a:solidFill>
                  <a:srgbClr val="003399"/>
                </a:solidFill>
              </a:rPr>
              <a:t>Encuestas y estadísticas: el uso de las tecnologías digitales</a:t>
            </a:r>
          </a:p>
        </p:txBody>
      </p:sp>
      <p:sp>
        <p:nvSpPr>
          <p:cNvPr id="5" name="TextBox 4">
            <a:extLst>
              <a:ext uri="{FF2B5EF4-FFF2-40B4-BE49-F238E27FC236}">
                <a16:creationId xmlns:a16="http://schemas.microsoft.com/office/drawing/2014/main" id="{3C508B51-6793-4B7F-899B-364A2A5D82C4}"/>
              </a:ext>
            </a:extLst>
          </p:cNvPr>
          <p:cNvSpPr txBox="1"/>
          <p:nvPr/>
        </p:nvSpPr>
        <p:spPr>
          <a:xfrm>
            <a:off x="440062" y="819591"/>
            <a:ext cx="7536320" cy="2877711"/>
          </a:xfrm>
          <a:prstGeom prst="rect">
            <a:avLst/>
          </a:prstGeom>
          <a:noFill/>
        </p:spPr>
        <p:txBody>
          <a:bodyPr wrap="square" lIns="91440" tIns="45720" rIns="91440" bIns="45720" rtlCol="0" anchor="t">
            <a:spAutoFit/>
          </a:bodyPr>
          <a:lstStyle/>
          <a:p>
            <a:pPr lvl="0" defTabSz="257175">
              <a:spcBef>
                <a:spcPts val="338"/>
              </a:spcBef>
              <a:buClr>
                <a:srgbClr val="003399"/>
              </a:buClr>
            </a:pPr>
            <a:r>
              <a:rPr lang="es-ES" sz="1600" b="1" dirty="0">
                <a:solidFill>
                  <a:srgbClr val="ACC700"/>
                </a:solidFill>
              </a:rPr>
              <a:t>EU-OSHA, OSH Pulse 2022</a:t>
            </a:r>
          </a:p>
          <a:p>
            <a:pPr lvl="1"/>
            <a:r>
              <a:rPr lang="es-ES" sz="1600" b="1" dirty="0">
                <a:solidFill>
                  <a:srgbClr val="003399"/>
                </a:solidFill>
              </a:rPr>
              <a:t>La población trabajadora de la UE trabaja con:</a:t>
            </a:r>
            <a:endParaRPr lang="es-ES" sz="1600" b="1" strike="sngStrike" dirty="0">
              <a:solidFill>
                <a:srgbClr val="003399"/>
              </a:solidFill>
            </a:endParaRPr>
          </a:p>
          <a:p>
            <a:pPr marL="742950" lvl="1" indent="-285750">
              <a:buFont typeface="Arial" panose="020B0604020202020204" pitchFamily="34" charset="0"/>
              <a:buChar char="•"/>
            </a:pPr>
            <a:r>
              <a:rPr lang="es-ES" sz="1600" b="1" dirty="0">
                <a:solidFill>
                  <a:schemeClr val="accent1"/>
                </a:solidFill>
              </a:rPr>
              <a:t> ordenadores portátiles, tabletas, teléfonos inteligentes (73 %) </a:t>
            </a:r>
          </a:p>
          <a:p>
            <a:pPr marL="800100" lvl="1" indent="-342900">
              <a:buFont typeface="Arial" panose="020B0604020202020204" pitchFamily="34" charset="0"/>
              <a:buChar char="•"/>
            </a:pPr>
            <a:r>
              <a:rPr lang="es-ES" sz="1600" b="1" dirty="0">
                <a:solidFill>
                  <a:schemeClr val="accent1"/>
                </a:solidFill>
              </a:rPr>
              <a:t>dispositivos ponibles (11 %)</a:t>
            </a:r>
          </a:p>
          <a:p>
            <a:pPr marL="800100" lvl="1" indent="-342900">
              <a:buFont typeface="Arial" panose="020B0604020202020204" pitchFamily="34" charset="0"/>
              <a:buChar char="•"/>
            </a:pPr>
            <a:r>
              <a:rPr lang="es-ES" sz="1600" b="1" dirty="0">
                <a:solidFill>
                  <a:schemeClr val="accent1"/>
                </a:solidFill>
              </a:rPr>
              <a:t>máquinas o robots con IA (5 %)</a:t>
            </a:r>
          </a:p>
          <a:p>
            <a:pPr marL="800100" lvl="1" indent="-342900">
              <a:buFont typeface="Arial" panose="020B0604020202020204" pitchFamily="34" charset="0"/>
              <a:buChar char="•"/>
            </a:pPr>
            <a:r>
              <a:rPr lang="es-ES" sz="1600" b="1" dirty="0">
                <a:solidFill>
                  <a:schemeClr val="accent1"/>
                </a:solidFill>
              </a:rPr>
              <a:t>robots que interactúan </a:t>
            </a:r>
            <a:r>
              <a:rPr lang="es-ES" sz="1600" b="1" dirty="0">
                <a:solidFill>
                  <a:srgbClr val="003399"/>
                </a:solidFill>
              </a:rPr>
              <a:t>con el personal </a:t>
            </a:r>
            <a:r>
              <a:rPr lang="es-ES" sz="1600" b="1" dirty="0">
                <a:solidFill>
                  <a:schemeClr val="accent1"/>
                </a:solidFill>
              </a:rPr>
              <a:t>(3 %)</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es-ES" sz="1600" b="1" dirty="0">
                <a:solidFill>
                  <a:srgbClr val="ACC700"/>
                </a:solidFill>
              </a:rPr>
              <a:t>EU-OSHA, ESENER 2019</a:t>
            </a:r>
          </a:p>
          <a:p>
            <a:pPr marL="800100" lvl="1" indent="-342900">
              <a:buFont typeface="Arial" panose="020B0604020202020204" pitchFamily="34" charset="0"/>
              <a:buChar char="•"/>
            </a:pPr>
            <a:r>
              <a:rPr lang="es-ES" sz="1600" b="1" dirty="0">
                <a:solidFill>
                  <a:schemeClr val="accent1"/>
                </a:solidFill>
              </a:rPr>
              <a:t>En más del 80 % de los lugares de trabajo en Europa se utilizan ordenadores personales, ordenadores portátiles, tabletas, teléfonos inteligentes y otros dispositivos móviles </a:t>
            </a: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sz="half" idx="1"/>
          </p:nvPr>
        </p:nvPicPr>
        <p:blipFill rotWithShape="1">
          <a:blip r:embed="rId3"/>
          <a:srcRect l="28026" t="29331" r="6209" b="3055"/>
          <a:stretch/>
        </p:blipFill>
        <p:spPr>
          <a:xfrm>
            <a:off x="3482787" y="2007997"/>
            <a:ext cx="4972601"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33799" y="816495"/>
            <a:ext cx="7905131" cy="1115690"/>
          </a:xfrm>
          <a:prstGeom prst="rect">
            <a:avLst/>
          </a:prstGeom>
          <a:noFill/>
        </p:spPr>
        <p:txBody>
          <a:bodyPr wrap="square" rtlCol="0">
            <a:spAutoFit/>
          </a:bodyPr>
          <a:lstStyle/>
          <a:p>
            <a:pPr lvl="0" defTabSz="257175">
              <a:spcBef>
                <a:spcPts val="338"/>
              </a:spcBef>
              <a:buClr>
                <a:srgbClr val="003399"/>
              </a:buClr>
            </a:pPr>
            <a:r>
              <a:rPr lang="es-ES" sz="1600" b="1" dirty="0">
                <a:solidFill>
                  <a:srgbClr val="ACC700"/>
                </a:solidFill>
              </a:rPr>
              <a:t>EU-OSHA, OSH Pulse 2022</a:t>
            </a:r>
          </a:p>
          <a:p>
            <a:pPr lvl="0" defTabSz="257175">
              <a:spcBef>
                <a:spcPts val="338"/>
              </a:spcBef>
              <a:buClr>
                <a:srgbClr val="003399"/>
              </a:buClr>
            </a:pPr>
            <a:r>
              <a:rPr lang="es-ES"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¿Sabe usted si la organización en la que trabaja utiliza dispositivos digitales como una tableta, un teléfono inteligente, un ordenador personal, un ordenador portátil, una aplicación o un sensor para...?</a:t>
            </a:r>
          </a:p>
        </p:txBody>
      </p:sp>
      <p:sp>
        <p:nvSpPr>
          <p:cNvPr id="3" name="TextBox 2">
            <a:extLst>
              <a:ext uri="{FF2B5EF4-FFF2-40B4-BE49-F238E27FC236}">
                <a16:creationId xmlns:a16="http://schemas.microsoft.com/office/drawing/2014/main" id="{62FA64B9-8483-4D57-A9B4-5480542D9EDD}"/>
              </a:ext>
            </a:extLst>
          </p:cNvPr>
          <p:cNvSpPr txBox="1"/>
          <p:nvPr/>
        </p:nvSpPr>
        <p:spPr>
          <a:xfrm>
            <a:off x="1169044" y="2114532"/>
            <a:ext cx="1944216" cy="369332"/>
          </a:xfrm>
          <a:prstGeom prst="rect">
            <a:avLst/>
          </a:prstGeom>
          <a:noFill/>
        </p:spPr>
        <p:txBody>
          <a:bodyPr wrap="square" rtlCol="0">
            <a:spAutoFit/>
          </a:bodyPr>
          <a:lstStyle/>
          <a:p>
            <a:r>
              <a:rPr lang="es-ES" sz="900"/>
              <a:t>asignarle automáticamente tareas, tiempo de trabajo o turnos</a:t>
            </a:r>
          </a:p>
        </p:txBody>
      </p:sp>
      <p:sp>
        <p:nvSpPr>
          <p:cNvPr id="6" name="TextBox 5">
            <a:extLst>
              <a:ext uri="{FF2B5EF4-FFF2-40B4-BE49-F238E27FC236}">
                <a16:creationId xmlns:a16="http://schemas.microsoft.com/office/drawing/2014/main" id="{AA03B7E3-F8B6-460F-A452-0593835ABEB2}"/>
              </a:ext>
            </a:extLst>
          </p:cNvPr>
          <p:cNvSpPr txBox="1"/>
          <p:nvPr/>
        </p:nvSpPr>
        <p:spPr>
          <a:xfrm>
            <a:off x="1169044" y="2593875"/>
            <a:ext cx="1944216" cy="369332"/>
          </a:xfrm>
          <a:prstGeom prst="rect">
            <a:avLst/>
          </a:prstGeom>
          <a:noFill/>
        </p:spPr>
        <p:txBody>
          <a:bodyPr wrap="square" rtlCol="0">
            <a:spAutoFit/>
          </a:bodyPr>
          <a:lstStyle/>
          <a:p>
            <a:r>
              <a:rPr lang="es-ES" sz="900"/>
              <a:t>que su rendimiento sea evaluado por terceros (por ejemplo, clientes)</a:t>
            </a:r>
          </a:p>
        </p:txBody>
      </p:sp>
      <p:sp>
        <p:nvSpPr>
          <p:cNvPr id="7" name="TextBox 6">
            <a:extLst>
              <a:ext uri="{FF2B5EF4-FFF2-40B4-BE49-F238E27FC236}">
                <a16:creationId xmlns:a16="http://schemas.microsoft.com/office/drawing/2014/main" id="{9AE66D4F-15A7-4B2D-9042-E20057C58903}"/>
              </a:ext>
            </a:extLst>
          </p:cNvPr>
          <p:cNvSpPr txBox="1"/>
          <p:nvPr/>
        </p:nvSpPr>
        <p:spPr>
          <a:xfrm>
            <a:off x="1157188" y="3073218"/>
            <a:ext cx="1944216" cy="369332"/>
          </a:xfrm>
          <a:prstGeom prst="rect">
            <a:avLst/>
          </a:prstGeom>
          <a:noFill/>
        </p:spPr>
        <p:txBody>
          <a:bodyPr wrap="square" rtlCol="0">
            <a:spAutoFit/>
          </a:bodyPr>
          <a:lstStyle/>
          <a:p>
            <a:r>
              <a:rPr lang="es-ES" sz="900"/>
              <a:t>supervisar o controlar su trabajo y comportamiento</a:t>
            </a:r>
          </a:p>
        </p:txBody>
      </p:sp>
      <p:sp>
        <p:nvSpPr>
          <p:cNvPr id="8" name="TextBox 7">
            <a:extLst>
              <a:ext uri="{FF2B5EF4-FFF2-40B4-BE49-F238E27FC236}">
                <a16:creationId xmlns:a16="http://schemas.microsoft.com/office/drawing/2014/main" id="{64029E58-7205-4B8D-9A2E-815842C52F7D}"/>
              </a:ext>
            </a:extLst>
          </p:cNvPr>
          <p:cNvSpPr txBox="1"/>
          <p:nvPr/>
        </p:nvSpPr>
        <p:spPr>
          <a:xfrm>
            <a:off x="1150085" y="3487816"/>
            <a:ext cx="2088232" cy="369332"/>
          </a:xfrm>
          <a:prstGeom prst="rect">
            <a:avLst/>
          </a:prstGeom>
          <a:noFill/>
        </p:spPr>
        <p:txBody>
          <a:bodyPr wrap="square" rtlCol="0">
            <a:spAutoFit/>
          </a:bodyPr>
          <a:lstStyle/>
          <a:p>
            <a:r>
              <a:rPr lang="es-ES" sz="900"/>
              <a:t>controlar el ruido, las sustancias químicas, el polvo, los gases, etc. en su entorno de trabajo</a:t>
            </a:r>
          </a:p>
        </p:txBody>
      </p:sp>
      <p:sp>
        <p:nvSpPr>
          <p:cNvPr id="9" name="TextBox 8">
            <a:extLst>
              <a:ext uri="{FF2B5EF4-FFF2-40B4-BE49-F238E27FC236}">
                <a16:creationId xmlns:a16="http://schemas.microsoft.com/office/drawing/2014/main" id="{BEBE6BD5-9AD1-4EA9-9C2F-51678EF4F5F1}"/>
              </a:ext>
            </a:extLst>
          </p:cNvPr>
          <p:cNvSpPr txBox="1"/>
          <p:nvPr/>
        </p:nvSpPr>
        <p:spPr>
          <a:xfrm>
            <a:off x="1169044" y="3967159"/>
            <a:ext cx="1944216" cy="369332"/>
          </a:xfrm>
          <a:prstGeom prst="rect">
            <a:avLst/>
          </a:prstGeom>
          <a:noFill/>
        </p:spPr>
        <p:txBody>
          <a:bodyPr wrap="square" rtlCol="0">
            <a:spAutoFit/>
          </a:bodyPr>
          <a:lstStyle/>
          <a:p>
            <a:r>
              <a:rPr lang="es-ES" sz="900"/>
              <a:t>controla su frecuencia cardíaca, presión arterial, postura, etc.</a:t>
            </a:r>
          </a:p>
        </p:txBody>
      </p:sp>
      <p:sp>
        <p:nvSpPr>
          <p:cNvPr id="10" name="TextBox 9">
            <a:extLst>
              <a:ext uri="{FF2B5EF4-FFF2-40B4-BE49-F238E27FC236}">
                <a16:creationId xmlns:a16="http://schemas.microsoft.com/office/drawing/2014/main" id="{3CA9521B-0001-4C83-8998-08E643CE4BC4}"/>
              </a:ext>
            </a:extLst>
          </p:cNvPr>
          <p:cNvSpPr txBox="1"/>
          <p:nvPr/>
        </p:nvSpPr>
        <p:spPr>
          <a:xfrm>
            <a:off x="3718900" y="1884521"/>
            <a:ext cx="432048" cy="230832"/>
          </a:xfrm>
          <a:prstGeom prst="rect">
            <a:avLst/>
          </a:prstGeom>
          <a:solidFill>
            <a:schemeClr val="bg1"/>
          </a:solidFill>
        </p:spPr>
        <p:txBody>
          <a:bodyPr wrap="square" rtlCol="0">
            <a:spAutoFit/>
          </a:bodyPr>
          <a:lstStyle/>
          <a:p>
            <a:r>
              <a:rPr lang="es-ES" sz="900" b="1">
                <a:solidFill>
                  <a:srgbClr val="003399"/>
                </a:solidFill>
              </a:rPr>
              <a:t>Sí</a:t>
            </a:r>
          </a:p>
        </p:txBody>
      </p:sp>
      <p:sp>
        <p:nvSpPr>
          <p:cNvPr id="11" name="TextBox 10">
            <a:extLst>
              <a:ext uri="{FF2B5EF4-FFF2-40B4-BE49-F238E27FC236}">
                <a16:creationId xmlns:a16="http://schemas.microsoft.com/office/drawing/2014/main" id="{9E6BFC62-A176-41C1-94B2-1E4FB0429DBF}"/>
              </a:ext>
            </a:extLst>
          </p:cNvPr>
          <p:cNvSpPr txBox="1"/>
          <p:nvPr/>
        </p:nvSpPr>
        <p:spPr>
          <a:xfrm>
            <a:off x="5877220" y="1884521"/>
            <a:ext cx="432048" cy="230832"/>
          </a:xfrm>
          <a:prstGeom prst="rect">
            <a:avLst/>
          </a:prstGeom>
          <a:solidFill>
            <a:schemeClr val="bg1"/>
          </a:solidFill>
        </p:spPr>
        <p:txBody>
          <a:bodyPr wrap="square" rtlCol="0">
            <a:spAutoFit/>
          </a:bodyPr>
          <a:lstStyle/>
          <a:p>
            <a:r>
              <a:rPr lang="es-ES" sz="900" b="1">
                <a:solidFill>
                  <a:srgbClr val="F6A400"/>
                </a:solidFill>
              </a:rPr>
              <a:t>No</a:t>
            </a:r>
          </a:p>
        </p:txBody>
      </p:sp>
      <p:sp>
        <p:nvSpPr>
          <p:cNvPr id="12" name="TextBox 11">
            <a:extLst>
              <a:ext uri="{FF2B5EF4-FFF2-40B4-BE49-F238E27FC236}">
                <a16:creationId xmlns:a16="http://schemas.microsoft.com/office/drawing/2014/main" id="{2B83B10D-52E8-4D55-B13A-424BBE517897}"/>
              </a:ext>
            </a:extLst>
          </p:cNvPr>
          <p:cNvSpPr txBox="1"/>
          <p:nvPr/>
        </p:nvSpPr>
        <p:spPr>
          <a:xfrm>
            <a:off x="7564364" y="1914792"/>
            <a:ext cx="891024" cy="230832"/>
          </a:xfrm>
          <a:prstGeom prst="rect">
            <a:avLst/>
          </a:prstGeom>
          <a:solidFill>
            <a:schemeClr val="bg1"/>
          </a:solidFill>
        </p:spPr>
        <p:txBody>
          <a:bodyPr wrap="square" rtlCol="0">
            <a:spAutoFit/>
          </a:bodyPr>
          <a:lstStyle/>
          <a:p>
            <a:r>
              <a:rPr lang="es-ES" sz="900" b="1">
                <a:solidFill>
                  <a:srgbClr val="B1B3B4"/>
                </a:solidFill>
              </a:rPr>
              <a:t>No sé</a:t>
            </a:r>
          </a:p>
        </p:txBody>
      </p:sp>
      <p:sp>
        <p:nvSpPr>
          <p:cNvPr id="13" name="TextBox 12">
            <a:extLst>
              <a:ext uri="{FF2B5EF4-FFF2-40B4-BE49-F238E27FC236}">
                <a16:creationId xmlns:a16="http://schemas.microsoft.com/office/drawing/2014/main" id="{06BD75B4-515A-4047-87E5-649E67176D33}"/>
              </a:ext>
            </a:extLst>
          </p:cNvPr>
          <p:cNvSpPr txBox="1"/>
          <p:nvPr/>
        </p:nvSpPr>
        <p:spPr>
          <a:xfrm>
            <a:off x="2748002" y="4487537"/>
            <a:ext cx="3901509" cy="276999"/>
          </a:xfrm>
          <a:prstGeom prst="rect">
            <a:avLst/>
          </a:prstGeom>
          <a:noFill/>
        </p:spPr>
        <p:txBody>
          <a:bodyPr wrap="square">
            <a:spAutoFit/>
          </a:bodyPr>
          <a:lstStyle/>
          <a:p>
            <a:r>
              <a:rPr lang="es-ES" sz="1200" b="0" i="0">
                <a:solidFill>
                  <a:srgbClr val="ACC700"/>
                </a:solidFill>
                <a:effectLst/>
                <a:latin typeface="Corbel" panose="020B0503020204020204" pitchFamily="34" charset="0"/>
              </a:rPr>
              <a:t>Base: todas las personas encuestadas, EU-27 (n=25 683)</a:t>
            </a:r>
            <a:r>
              <a:rPr lang="es-ES" sz="1200">
                <a:solidFill>
                  <a:srgbClr val="ACC700"/>
                </a:solidFill>
              </a:rPr>
              <a:t> </a:t>
            </a:r>
          </a:p>
        </p:txBody>
      </p:sp>
      <p:sp>
        <p:nvSpPr>
          <p:cNvPr id="16" name="Τίτλος 1">
            <a:extLst>
              <a:ext uri="{FF2B5EF4-FFF2-40B4-BE49-F238E27FC236}">
                <a16:creationId xmlns:a16="http://schemas.microsoft.com/office/drawing/2014/main" id="{1508B64A-E702-4374-94CB-C571B96F95B7}"/>
              </a:ext>
            </a:extLst>
          </p:cNvPr>
          <p:cNvSpPr>
            <a:spLocks noGrp="1"/>
          </p:cNvSpPr>
          <p:nvPr>
            <p:ph type="title"/>
          </p:nvPr>
        </p:nvSpPr>
        <p:spPr>
          <a:xfrm>
            <a:off x="450001" y="-96898"/>
            <a:ext cx="7559873" cy="830997"/>
          </a:xfrm>
        </p:spPr>
        <p:txBody>
          <a:bodyPr>
            <a:spAutoFit/>
          </a:bodyPr>
          <a:lstStyle/>
          <a:p>
            <a:r>
              <a:rPr lang="es-ES" sz="2400" dirty="0">
                <a:solidFill>
                  <a:srgbClr val="003399"/>
                </a:solidFill>
              </a:rPr>
              <a:t>Encuestas y estadísticas: el uso de las tecnologías digitales</a:t>
            </a: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33800" y="816495"/>
            <a:ext cx="7653766" cy="623248"/>
          </a:xfrm>
          <a:prstGeom prst="rect">
            <a:avLst/>
          </a:prstGeom>
          <a:noFill/>
        </p:spPr>
        <p:txBody>
          <a:bodyPr wrap="square" rtlCol="0">
            <a:spAutoFit/>
          </a:bodyPr>
          <a:lstStyle/>
          <a:p>
            <a:pPr lvl="0" defTabSz="257175">
              <a:spcBef>
                <a:spcPts val="338"/>
              </a:spcBef>
              <a:buClr>
                <a:srgbClr val="003399"/>
              </a:buClr>
            </a:pPr>
            <a:r>
              <a:rPr lang="es-ES" sz="1600" b="1" dirty="0">
                <a:solidFill>
                  <a:srgbClr val="ACC700"/>
                </a:solidFill>
              </a:rPr>
              <a:t>EU-OSHA, OSH Pulse 2022</a:t>
            </a:r>
          </a:p>
          <a:p>
            <a:pPr lvl="0" defTabSz="257175">
              <a:spcBef>
                <a:spcPts val="338"/>
              </a:spcBef>
              <a:buClr>
                <a:srgbClr val="003399"/>
              </a:buClr>
            </a:pPr>
            <a:r>
              <a:rPr lang="es-ES"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¿Diría usted que el uso de las tecnologías digitales en su lugar de trabajo...?</a:t>
            </a: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432048" cy="230832"/>
          </a:xfrm>
          <a:prstGeom prst="rect">
            <a:avLst/>
          </a:prstGeom>
          <a:solidFill>
            <a:schemeClr val="bg1"/>
          </a:solidFill>
        </p:spPr>
        <p:txBody>
          <a:bodyPr wrap="square" rtlCol="0">
            <a:spAutoFit/>
          </a:bodyPr>
          <a:lstStyle/>
          <a:p>
            <a:r>
              <a:rPr lang="es-ES" sz="900" b="1">
                <a:solidFill>
                  <a:srgbClr val="003399"/>
                </a:solidFill>
              </a:rPr>
              <a:t>Sí</a:t>
            </a: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es-ES" sz="900" b="1">
                <a:solidFill>
                  <a:srgbClr val="F6A400"/>
                </a:solidFill>
              </a:rPr>
              <a:t>No</a:t>
            </a:r>
          </a:p>
        </p:txBody>
      </p:sp>
      <p:sp>
        <p:nvSpPr>
          <p:cNvPr id="9" name="TextBox 8">
            <a:extLst>
              <a:ext uri="{FF2B5EF4-FFF2-40B4-BE49-F238E27FC236}">
                <a16:creationId xmlns:a16="http://schemas.microsoft.com/office/drawing/2014/main" id="{44F2618E-2AFF-46E5-A020-180D2E9ECB54}"/>
              </a:ext>
            </a:extLst>
          </p:cNvPr>
          <p:cNvSpPr txBox="1"/>
          <p:nvPr/>
        </p:nvSpPr>
        <p:spPr>
          <a:xfrm>
            <a:off x="7220130" y="1711341"/>
            <a:ext cx="891024" cy="230832"/>
          </a:xfrm>
          <a:prstGeom prst="rect">
            <a:avLst/>
          </a:prstGeom>
          <a:solidFill>
            <a:schemeClr val="bg1"/>
          </a:solidFill>
        </p:spPr>
        <p:txBody>
          <a:bodyPr wrap="square" rtlCol="0">
            <a:spAutoFit/>
          </a:bodyPr>
          <a:lstStyle/>
          <a:p>
            <a:r>
              <a:rPr lang="es-ES" sz="900" b="1">
                <a:solidFill>
                  <a:srgbClr val="B1B3B4"/>
                </a:solidFill>
              </a:rPr>
              <a:t>No sé</a:t>
            </a: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079180"/>
            <a:ext cx="1944216" cy="369332"/>
          </a:xfrm>
          <a:prstGeom prst="rect">
            <a:avLst/>
          </a:prstGeom>
          <a:noFill/>
        </p:spPr>
        <p:txBody>
          <a:bodyPr wrap="square" rtlCol="0">
            <a:spAutoFit/>
          </a:bodyPr>
          <a:lstStyle/>
          <a:p>
            <a:r>
              <a:rPr lang="es-ES" sz="900"/>
              <a:t>determina la velocidad o el ritmo al que trabaja</a:t>
            </a:r>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4" y="2561092"/>
            <a:ext cx="1944216" cy="230832"/>
          </a:xfrm>
          <a:prstGeom prst="rect">
            <a:avLst/>
          </a:prstGeom>
          <a:noFill/>
        </p:spPr>
        <p:txBody>
          <a:bodyPr wrap="square" rtlCol="0">
            <a:spAutoFit/>
          </a:bodyPr>
          <a:lstStyle/>
          <a:p>
            <a:r>
              <a:rPr lang="es-ES" sz="900"/>
              <a:t>le hace trabajar de forma aislada</a:t>
            </a:r>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7"/>
            <a:ext cx="1944216" cy="369332"/>
          </a:xfrm>
          <a:prstGeom prst="rect">
            <a:avLst/>
          </a:prstGeom>
          <a:noFill/>
        </p:spPr>
        <p:txBody>
          <a:bodyPr wrap="square" rtlCol="0">
            <a:spAutoFit/>
          </a:bodyPr>
          <a:lstStyle/>
          <a:p>
            <a:r>
              <a:rPr lang="es-ES" sz="900"/>
              <a:t>hace que se le vigile más en el trabajo</a:t>
            </a:r>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rtlCol="0">
            <a:spAutoFit/>
          </a:bodyPr>
          <a:lstStyle/>
          <a:p>
            <a:r>
              <a:rPr lang="es-ES" sz="900"/>
              <a:t>aumenta su volumen de trabajo</a:t>
            </a:r>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9"/>
            <a:ext cx="1944216" cy="230832"/>
          </a:xfrm>
          <a:prstGeom prst="rect">
            <a:avLst/>
          </a:prstGeom>
          <a:noFill/>
        </p:spPr>
        <p:txBody>
          <a:bodyPr wrap="square" rtlCol="0">
            <a:spAutoFit/>
          </a:bodyPr>
          <a:lstStyle/>
          <a:p>
            <a:r>
              <a:rPr lang="es-ES" sz="900"/>
              <a:t>reduce su autonomía en el trabajo</a:t>
            </a:r>
          </a:p>
        </p:txBody>
      </p:sp>
      <p:sp>
        <p:nvSpPr>
          <p:cNvPr id="15" name="TextBox 14">
            <a:extLst>
              <a:ext uri="{FF2B5EF4-FFF2-40B4-BE49-F238E27FC236}">
                <a16:creationId xmlns:a16="http://schemas.microsoft.com/office/drawing/2014/main" id="{115E490F-D5DD-407A-8B1A-2EF70735D85C}"/>
              </a:ext>
            </a:extLst>
          </p:cNvPr>
          <p:cNvSpPr txBox="1"/>
          <p:nvPr/>
        </p:nvSpPr>
        <p:spPr>
          <a:xfrm>
            <a:off x="3217208" y="4484959"/>
            <a:ext cx="3775874" cy="276999"/>
          </a:xfrm>
          <a:prstGeom prst="rect">
            <a:avLst/>
          </a:prstGeom>
          <a:noFill/>
        </p:spPr>
        <p:txBody>
          <a:bodyPr wrap="square">
            <a:spAutoFit/>
          </a:bodyPr>
          <a:lstStyle/>
          <a:p>
            <a:r>
              <a:rPr lang="es-ES" sz="1200" b="0" i="0">
                <a:solidFill>
                  <a:srgbClr val="ACC700"/>
                </a:solidFill>
                <a:effectLst/>
                <a:latin typeface="Corbel" panose="020B0503020204020204" pitchFamily="34" charset="0"/>
              </a:rPr>
              <a:t>Base: todas las personas encuestadas, EU-27 (n=25 683)</a:t>
            </a:r>
            <a:r>
              <a:rPr lang="es-ES" sz="1200">
                <a:solidFill>
                  <a:srgbClr val="ACC700"/>
                </a:solidFill>
              </a:rPr>
              <a:t> </a:t>
            </a:r>
          </a:p>
        </p:txBody>
      </p:sp>
      <p:sp>
        <p:nvSpPr>
          <p:cNvPr id="16" name="Τίτλος 1">
            <a:extLst>
              <a:ext uri="{FF2B5EF4-FFF2-40B4-BE49-F238E27FC236}">
                <a16:creationId xmlns:a16="http://schemas.microsoft.com/office/drawing/2014/main" id="{BAC017EB-1C24-4A8B-A6D4-7ED18B4236A0}"/>
              </a:ext>
            </a:extLst>
          </p:cNvPr>
          <p:cNvSpPr>
            <a:spLocks noGrp="1"/>
          </p:cNvSpPr>
          <p:nvPr>
            <p:ph type="title"/>
          </p:nvPr>
        </p:nvSpPr>
        <p:spPr>
          <a:xfrm>
            <a:off x="450001" y="-96898"/>
            <a:ext cx="7559873" cy="830997"/>
          </a:xfrm>
        </p:spPr>
        <p:txBody>
          <a:bodyPr wrap="square">
            <a:spAutoFit/>
          </a:bodyPr>
          <a:lstStyle/>
          <a:p>
            <a:r>
              <a:rPr lang="es-ES" sz="2400" dirty="0">
                <a:solidFill>
                  <a:srgbClr val="003399"/>
                </a:solidFill>
              </a:rPr>
              <a:t>Encuestas y estadísticas: el uso de las tecnologías digitales</a:t>
            </a:r>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028077" cy="461665"/>
          </a:xfrm>
        </p:spPr>
        <p:txBody>
          <a:bodyPr wrap="square">
            <a:spAutoFit/>
          </a:bodyPr>
          <a:lstStyle/>
          <a:p>
            <a:r>
              <a:rPr lang="es-ES" sz="2400" dirty="0">
                <a:solidFill>
                  <a:srgbClr val="003399"/>
                </a:solidFill>
              </a:rPr>
              <a:t>Encuestas y estadísticas: teletrabajo desde el hogar</a:t>
            </a:r>
          </a:p>
        </p:txBody>
      </p:sp>
      <p:sp>
        <p:nvSpPr>
          <p:cNvPr id="5" name="TextBox 4">
            <a:extLst>
              <a:ext uri="{FF2B5EF4-FFF2-40B4-BE49-F238E27FC236}">
                <a16:creationId xmlns:a16="http://schemas.microsoft.com/office/drawing/2014/main" id="{B8654F7D-FE3F-4E66-ADCC-E6D31662FD2C}"/>
              </a:ext>
            </a:extLst>
          </p:cNvPr>
          <p:cNvSpPr txBox="1"/>
          <p:nvPr/>
        </p:nvSpPr>
        <p:spPr>
          <a:xfrm>
            <a:off x="430123" y="820693"/>
            <a:ext cx="8336190" cy="3577903"/>
          </a:xfrm>
          <a:prstGeom prst="rect">
            <a:avLst/>
          </a:prstGeom>
          <a:noFill/>
        </p:spPr>
        <p:txBody>
          <a:bodyPr wrap="square" rtlCol="0">
            <a:spAutoFit/>
          </a:bodyPr>
          <a:lstStyle/>
          <a:p>
            <a:r>
              <a:rPr lang="es-ES" sz="1600" b="1" dirty="0">
                <a:solidFill>
                  <a:srgbClr val="ACC700"/>
                </a:solidFill>
              </a:rPr>
              <a:t>EU-OSHA, OSH Pulse 2022</a:t>
            </a:r>
          </a:p>
          <a:p>
            <a:pPr marL="342900" indent="-342900">
              <a:buFont typeface="Arial" panose="020B0604020202020204" pitchFamily="34" charset="0"/>
              <a:buChar char="•"/>
            </a:pPr>
            <a:r>
              <a:rPr lang="es-ES" sz="1600" b="1" dirty="0">
                <a:solidFill>
                  <a:schemeClr val="accent1"/>
                </a:solidFill>
              </a:rPr>
              <a:t>En 2022, el 17 % de quienes trabajan lo hizo principalmente desde casa </a:t>
            </a:r>
          </a:p>
          <a:p>
            <a:pPr marL="342900" indent="-342900">
              <a:buFont typeface="Arial" panose="020B0604020202020204" pitchFamily="34" charset="0"/>
              <a:buChar char="•"/>
            </a:pPr>
            <a:r>
              <a:rPr lang="es-ES" sz="1600" b="1" dirty="0">
                <a:solidFill>
                  <a:schemeClr val="accent1"/>
                </a:solidFill>
              </a:rPr>
              <a:t>En el 90 % de los casos se utilizaron ordenadores portátiles, tabletas o teléfonos inteligentes </a:t>
            </a:r>
          </a:p>
          <a:p>
            <a:pPr marL="342900" indent="-342900">
              <a:buFont typeface="Arial" panose="020B0604020202020204" pitchFamily="34" charset="0"/>
              <a:buChar char="•"/>
            </a:pPr>
            <a:r>
              <a:rPr lang="es-ES" sz="1600" b="1" dirty="0">
                <a:solidFill>
                  <a:schemeClr val="accent1"/>
                </a:solidFill>
              </a:rPr>
              <a:t>Quienes trabajan desde casa suelen declarar con menos frecuencia falta de autonomía o de influencia sobre el ritmo o los procesos de trabajo (14,4 %) en comparación con el total de las personas en activo</a:t>
            </a: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es-ES" sz="1600" b="1" dirty="0">
                <a:solidFill>
                  <a:srgbClr val="ACC700"/>
                </a:solidFill>
              </a:rPr>
              <a:t>EU-OSHA, ESENER 2019</a:t>
            </a:r>
          </a:p>
          <a:p>
            <a:pPr marL="342900" indent="-342900">
              <a:buFont typeface="Arial" panose="020B0604020202020204" pitchFamily="34" charset="0"/>
              <a:buChar char="•"/>
            </a:pPr>
            <a:r>
              <a:rPr lang="es-ES" sz="1600" b="1" dirty="0">
                <a:solidFill>
                  <a:schemeClr val="accent1"/>
                </a:solidFill>
              </a:rPr>
              <a:t>En 2019, en el 12 % de los lugares de trabajo de la UE se permitió al personal trabajar desde casa utilizando tecnologías digitales</a:t>
            </a:r>
          </a:p>
          <a:p>
            <a:pPr marL="342900" indent="-342900">
              <a:buFont typeface="Arial" panose="020B0604020202020204" pitchFamily="34" charset="0"/>
              <a:buChar char="•"/>
            </a:pPr>
            <a:r>
              <a:rPr lang="es-ES" sz="1600" b="1" dirty="0">
                <a:solidFill>
                  <a:schemeClr val="accent1"/>
                </a:solidFill>
              </a:rPr>
              <a:t>En el 75 % de los lugares de trabajo de la UE se lleva a cabo una evaluación de riesgos de forma regular, pero solo en el 31 % de aquellos en los que se permite el teletrabajo desde casa se incluyen también los hogares.</a:t>
            </a: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es-ES" sz="2400" dirty="0">
                <a:solidFill>
                  <a:srgbClr val="003399"/>
                </a:solidFill>
              </a:rPr>
              <a:t>Encuestas y estadísticas: riesgos psicosociales</a:t>
            </a:r>
          </a:p>
        </p:txBody>
      </p:sp>
      <p:sp>
        <p:nvSpPr>
          <p:cNvPr id="4" name="TextBox 3"/>
          <p:cNvSpPr txBox="1"/>
          <p:nvPr/>
        </p:nvSpPr>
        <p:spPr>
          <a:xfrm>
            <a:off x="430123" y="816596"/>
            <a:ext cx="6768752" cy="2292935"/>
          </a:xfrm>
          <a:prstGeom prst="rect">
            <a:avLst/>
          </a:prstGeom>
          <a:noFill/>
        </p:spPr>
        <p:txBody>
          <a:bodyPr wrap="square" rtlCol="0">
            <a:spAutoFit/>
          </a:bodyPr>
          <a:lstStyle/>
          <a:p>
            <a:pPr lvl="0" defTabSz="257175">
              <a:spcBef>
                <a:spcPts val="338"/>
              </a:spcBef>
              <a:buClr>
                <a:srgbClr val="003399"/>
              </a:buClr>
            </a:pPr>
            <a:r>
              <a:rPr lang="es-ES" sz="1600" b="1" dirty="0">
                <a:solidFill>
                  <a:srgbClr val="ACC700"/>
                </a:solidFill>
              </a:rPr>
              <a:t>EU-OSHA, ESENER 2019</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es-ES" sz="1600" b="1" dirty="0">
                <a:solidFill>
                  <a:srgbClr val="003399"/>
                </a:solidFill>
                <a:latin typeface="Arial" panose="020B0604020202020204" pitchFamily="34" charset="0"/>
                <a:ea typeface="SimSun" panose="02010600030101010101" pitchFamily="2" charset="-122"/>
                <a:cs typeface="Arial" panose="020B0604020202020204" pitchFamily="34" charset="0"/>
              </a:rPr>
              <a:t>Los riesgos psicosociales más comúnmente asociados a las tecnologías digitales: </a:t>
            </a:r>
          </a:p>
          <a:p>
            <a:pPr marL="342900" lvl="0" indent="-342900" defTabSz="257175">
              <a:spcBef>
                <a:spcPts val="338"/>
              </a:spcBef>
              <a:buClr>
                <a:srgbClr val="003399"/>
              </a:buClr>
              <a:buFont typeface="Arial" panose="020B0604020202020204" pitchFamily="34" charset="0"/>
              <a:buChar char="•"/>
            </a:pPr>
            <a:r>
              <a:rPr lang="es-ES" sz="1600" b="1" dirty="0">
                <a:solidFill>
                  <a:srgbClr val="003399"/>
                </a:solidFill>
              </a:rPr>
              <a:t>plazos ajustados</a:t>
            </a:r>
          </a:p>
          <a:p>
            <a:pPr marL="342900" lvl="0" indent="-342900" defTabSz="257175">
              <a:spcBef>
                <a:spcPts val="338"/>
              </a:spcBef>
              <a:buClr>
                <a:srgbClr val="003399"/>
              </a:buClr>
              <a:buFont typeface="Arial" panose="020B0604020202020204" pitchFamily="34" charset="0"/>
              <a:buChar char="•"/>
            </a:pPr>
            <a:r>
              <a:rPr lang="es-ES" sz="1600" b="1" dirty="0">
                <a:solidFill>
                  <a:srgbClr val="003399"/>
                </a:solidFill>
              </a:rPr>
              <a:t>jornadas de trabajo largas o irregulares</a:t>
            </a:r>
          </a:p>
          <a:p>
            <a:pPr marL="342900" lvl="0" indent="-342900" defTabSz="257175">
              <a:spcBef>
                <a:spcPts val="338"/>
              </a:spcBef>
              <a:buClr>
                <a:srgbClr val="003399"/>
              </a:buClr>
              <a:buFont typeface="Arial" panose="020B0604020202020204" pitchFamily="34" charset="0"/>
              <a:buChar char="•"/>
            </a:pPr>
            <a:r>
              <a:rPr lang="es-ES" sz="1600" b="1" dirty="0">
                <a:solidFill>
                  <a:srgbClr val="003399"/>
                </a:solidFill>
              </a:rPr>
              <a:t>mala comunicación/cooperación</a:t>
            </a:r>
          </a:p>
          <a:p>
            <a:pPr marL="342900" lvl="0" indent="-342900" defTabSz="257175">
              <a:spcBef>
                <a:spcPts val="338"/>
              </a:spcBef>
              <a:buClr>
                <a:srgbClr val="003399"/>
              </a:buClr>
              <a:buFont typeface="Arial" panose="020B0604020202020204" pitchFamily="34" charset="0"/>
              <a:buChar char="•"/>
            </a:pPr>
            <a:r>
              <a:rPr lang="es-ES" sz="1600" b="1" dirty="0">
                <a:solidFill>
                  <a:srgbClr val="003399"/>
                </a:solidFill>
              </a:rPr>
              <a:t>precariedad laboral</a:t>
            </a: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98492889"/>
              </p:ext>
            </p:extLst>
          </p:nvPr>
        </p:nvGraphicFramePr>
        <p:xfrm>
          <a:off x="1821518" y="1040290"/>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432780" y="812099"/>
            <a:ext cx="8145203" cy="507831"/>
          </a:xfrm>
          <a:prstGeom prst="rect">
            <a:avLst/>
          </a:prstGeom>
        </p:spPr>
        <p:txBody>
          <a:bodyPr vert="horz"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s-ES" sz="1600" dirty="0">
                <a:solidFill>
                  <a:srgbClr val="ACC700"/>
                </a:solidFill>
              </a:rPr>
              <a:t>EU-OSHA, ESENER 2019</a:t>
            </a:r>
          </a:p>
          <a:p>
            <a:pPr>
              <a:spcBef>
                <a:spcPts val="0"/>
              </a:spcBef>
            </a:pPr>
            <a:r>
              <a:rPr lang="es-ES" sz="1100" dirty="0">
                <a:latin typeface="Arial" panose="020B0604020202020204" pitchFamily="34" charset="0"/>
                <a:ea typeface="SimSun" panose="02010600030101010101" pitchFamily="2" charset="-122"/>
                <a:cs typeface="Times New Roman" panose="02020603050405020304" pitchFamily="18" charset="0"/>
              </a:rPr>
              <a:t>Lugares de trabajo que notifican riesgos psicosociales debidos a la presencia de tecnología digital, EU-27</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1887643891"/>
              </p:ext>
            </p:extLst>
          </p:nvPr>
        </p:nvGraphicFramePr>
        <p:xfrm>
          <a:off x="710263" y="1293017"/>
          <a:ext cx="2952750" cy="3300414"/>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730250">
                  <a:extLst>
                    <a:ext uri="{9D8B030D-6E8A-4147-A177-3AD203B41FA5}">
                      <a16:colId xmlns:a16="http://schemas.microsoft.com/office/drawing/2014/main" val="1382755800"/>
                    </a:ext>
                  </a:extLst>
                </a:gridCol>
              </a:tblGrid>
              <a:tr h="338504">
                <a:tc rowSpan="2">
                  <a:txBody>
                    <a:bodyPr/>
                    <a:lstStyle/>
                    <a:p>
                      <a:pPr algn="l" fontAlgn="ctr"/>
                      <a:r>
                        <a:rPr lang="es-ES" sz="900" b="1" u="none" strike="noStrike">
                          <a:effectLst/>
                        </a:rPr>
                        <a:t>Ordenadores personales en lugares de trabajo fijos</a:t>
                      </a:r>
                    </a:p>
                  </a:txBody>
                  <a:tcPr marL="9525" marR="9525" marT="9525" marB="0" anchor="ctr"/>
                </a:tc>
                <a:tc>
                  <a:txBody>
                    <a:bodyPr/>
                    <a:lstStyle/>
                    <a:p>
                      <a:pPr algn="ctr" fontAlgn="ctr"/>
                      <a:r>
                        <a:rPr lang="es-ES" sz="900" u="none" strike="noStrike" dirty="0">
                          <a:effectLst/>
                        </a:rPr>
                        <a:t>No detectado</a:t>
                      </a:r>
                    </a:p>
                  </a:txBody>
                  <a:tcPr marL="9525" marR="9525" marT="9525" marB="0" anchor="ctr"/>
                </a:tc>
                <a:extLst>
                  <a:ext uri="{0D108BD9-81ED-4DB2-BD59-A6C34878D82A}">
                    <a16:rowId xmlns:a16="http://schemas.microsoft.com/office/drawing/2014/main" val="3227382304"/>
                  </a:ext>
                </a:extLst>
              </a:tr>
              <a:tr h="211565">
                <a:tc vMerge="1">
                  <a:txBody>
                    <a:bodyPr/>
                    <a:lstStyle/>
                    <a:p>
                      <a:endParaRPr lang="en-GB"/>
                    </a:p>
                  </a:txBody>
                  <a:tcPr/>
                </a:tc>
                <a:tc>
                  <a:txBody>
                    <a:bodyPr/>
                    <a:lstStyle/>
                    <a:p>
                      <a:pPr algn="ctr" fontAlgn="ctr"/>
                      <a:r>
                        <a:rPr lang="es-ES" sz="900" u="none" strike="noStrike">
                          <a:effectLst/>
                        </a:rPr>
                        <a:t>Detectado</a:t>
                      </a:r>
                    </a:p>
                  </a:txBody>
                  <a:tcPr marL="9525" marR="9525" marT="9525" marB="0" anchor="ctr"/>
                </a:tc>
                <a:extLst>
                  <a:ext uri="{0D108BD9-81ED-4DB2-BD59-A6C34878D82A}">
                    <a16:rowId xmlns:a16="http://schemas.microsoft.com/office/drawing/2014/main" val="3340623199"/>
                  </a:ext>
                </a:extLst>
              </a:tr>
              <a:tr h="338504">
                <a:tc rowSpan="2">
                  <a:txBody>
                    <a:bodyPr/>
                    <a:lstStyle/>
                    <a:p>
                      <a:pPr algn="l" fontAlgn="ctr"/>
                      <a:r>
                        <a:rPr lang="es-ES" sz="900" b="1" u="none" strike="noStrike">
                          <a:effectLst/>
                        </a:rPr>
                        <a:t>Ordenadores portátiles, tabletas, teléfonos inteligentes u otros dispositivos informáticos portátiles</a:t>
                      </a:r>
                    </a:p>
                  </a:txBody>
                  <a:tcPr marL="9525" marR="9525" marT="9525" marB="0" anchor="ctr"/>
                </a:tc>
                <a:tc>
                  <a:txBody>
                    <a:bodyPr/>
                    <a:lstStyle/>
                    <a:p>
                      <a:pPr algn="ctr" fontAlgn="ctr"/>
                      <a:r>
                        <a:rPr lang="es-ES" sz="900" u="none" strike="noStrike">
                          <a:effectLst/>
                        </a:rPr>
                        <a:t>No detectado</a:t>
                      </a:r>
                    </a:p>
                  </a:txBody>
                  <a:tcPr marL="9525" marR="9525" marT="9525" marB="0" anchor="ctr"/>
                </a:tc>
                <a:extLst>
                  <a:ext uri="{0D108BD9-81ED-4DB2-BD59-A6C34878D82A}">
                    <a16:rowId xmlns:a16="http://schemas.microsoft.com/office/drawing/2014/main" val="334489450"/>
                  </a:ext>
                </a:extLst>
              </a:tr>
              <a:tr h="211565">
                <a:tc vMerge="1">
                  <a:txBody>
                    <a:bodyPr/>
                    <a:lstStyle/>
                    <a:p>
                      <a:endParaRPr lang="en-GB"/>
                    </a:p>
                  </a:txBody>
                  <a:tcPr/>
                </a:tc>
                <a:tc>
                  <a:txBody>
                    <a:bodyPr/>
                    <a:lstStyle/>
                    <a:p>
                      <a:pPr algn="ctr" fontAlgn="ctr"/>
                      <a:r>
                        <a:rPr lang="es-ES" sz="900" u="none" strike="noStrike">
                          <a:effectLst/>
                        </a:rPr>
                        <a:t>Detectado</a:t>
                      </a:r>
                    </a:p>
                  </a:txBody>
                  <a:tcPr marL="9525" marR="9525" marT="9525" marB="0" anchor="ctr"/>
                </a:tc>
                <a:extLst>
                  <a:ext uri="{0D108BD9-81ED-4DB2-BD59-A6C34878D82A}">
                    <a16:rowId xmlns:a16="http://schemas.microsoft.com/office/drawing/2014/main" val="3887665122"/>
                  </a:ext>
                </a:extLst>
              </a:tr>
              <a:tr h="338504">
                <a:tc rowSpan="2">
                  <a:txBody>
                    <a:bodyPr/>
                    <a:lstStyle/>
                    <a:p>
                      <a:pPr algn="l" fontAlgn="ctr"/>
                      <a:r>
                        <a:rPr lang="es-ES" sz="900" b="1" u="none" strike="noStrike" dirty="0">
                          <a:effectLst/>
                        </a:rPr>
                        <a:t>Robots que interactúan con los trabajadores</a:t>
                      </a:r>
                    </a:p>
                  </a:txBody>
                  <a:tcPr marL="9525" marR="9525" marT="9525" marB="0" anchor="ctr"/>
                </a:tc>
                <a:tc>
                  <a:txBody>
                    <a:bodyPr/>
                    <a:lstStyle/>
                    <a:p>
                      <a:pPr algn="ctr" fontAlgn="ctr"/>
                      <a:r>
                        <a:rPr lang="es-ES" sz="900" u="none" strike="noStrike">
                          <a:effectLst/>
                        </a:rPr>
                        <a:t>No detectado</a:t>
                      </a:r>
                    </a:p>
                  </a:txBody>
                  <a:tcPr marL="9525" marR="9525" marT="9525" marB="0" anchor="ctr"/>
                </a:tc>
                <a:extLst>
                  <a:ext uri="{0D108BD9-81ED-4DB2-BD59-A6C34878D82A}">
                    <a16:rowId xmlns:a16="http://schemas.microsoft.com/office/drawing/2014/main" val="363743176"/>
                  </a:ext>
                </a:extLst>
              </a:tr>
              <a:tr h="211565">
                <a:tc vMerge="1">
                  <a:txBody>
                    <a:bodyPr/>
                    <a:lstStyle/>
                    <a:p>
                      <a:endParaRPr lang="en-GB"/>
                    </a:p>
                  </a:txBody>
                  <a:tcPr/>
                </a:tc>
                <a:tc>
                  <a:txBody>
                    <a:bodyPr/>
                    <a:lstStyle/>
                    <a:p>
                      <a:pPr algn="ctr" fontAlgn="ctr"/>
                      <a:r>
                        <a:rPr lang="es-ES" sz="900" u="none" strike="noStrike">
                          <a:effectLst/>
                        </a:rPr>
                        <a:t>Detectado</a:t>
                      </a:r>
                    </a:p>
                  </a:txBody>
                  <a:tcPr marL="9525" marR="9525" marT="9525" marB="0" anchor="ctr"/>
                </a:tc>
                <a:extLst>
                  <a:ext uri="{0D108BD9-81ED-4DB2-BD59-A6C34878D82A}">
                    <a16:rowId xmlns:a16="http://schemas.microsoft.com/office/drawing/2014/main" val="3024117683"/>
                  </a:ext>
                </a:extLst>
              </a:tr>
              <a:tr h="338504">
                <a:tc rowSpan="2">
                  <a:txBody>
                    <a:bodyPr/>
                    <a:lstStyle/>
                    <a:p>
                      <a:pPr algn="l" fontAlgn="ctr"/>
                      <a:r>
                        <a:rPr lang="es-ES" sz="900" b="1" u="none" strike="noStrike">
                          <a:effectLst/>
                        </a:rPr>
                        <a:t>Máquinas, sistemas u ordenadores que determinan el contenido o el ritmo de trabajo</a:t>
                      </a:r>
                    </a:p>
                  </a:txBody>
                  <a:tcPr marL="9525" marR="9525" marT="9525" marB="0" anchor="ctr"/>
                </a:tc>
                <a:tc>
                  <a:txBody>
                    <a:bodyPr/>
                    <a:lstStyle/>
                    <a:p>
                      <a:pPr algn="ctr" fontAlgn="ctr"/>
                      <a:r>
                        <a:rPr lang="es-ES" sz="900" u="none" strike="noStrike">
                          <a:effectLst/>
                        </a:rPr>
                        <a:t>No detectado</a:t>
                      </a:r>
                    </a:p>
                  </a:txBody>
                  <a:tcPr marL="9525" marR="9525" marT="9525" marB="0" anchor="ctr"/>
                </a:tc>
                <a:extLst>
                  <a:ext uri="{0D108BD9-81ED-4DB2-BD59-A6C34878D82A}">
                    <a16:rowId xmlns:a16="http://schemas.microsoft.com/office/drawing/2014/main" val="1391723234"/>
                  </a:ext>
                </a:extLst>
              </a:tr>
              <a:tr h="211565">
                <a:tc vMerge="1">
                  <a:txBody>
                    <a:bodyPr/>
                    <a:lstStyle/>
                    <a:p>
                      <a:endParaRPr lang="en-GB"/>
                    </a:p>
                  </a:txBody>
                  <a:tcPr/>
                </a:tc>
                <a:tc>
                  <a:txBody>
                    <a:bodyPr/>
                    <a:lstStyle/>
                    <a:p>
                      <a:pPr algn="ctr" fontAlgn="ctr"/>
                      <a:r>
                        <a:rPr lang="es-ES" sz="900" u="none" strike="noStrike">
                          <a:effectLst/>
                        </a:rPr>
                        <a:t>Detectado</a:t>
                      </a:r>
                    </a:p>
                  </a:txBody>
                  <a:tcPr marL="9525" marR="9525" marT="9525" marB="0" anchor="ctr"/>
                </a:tc>
                <a:extLst>
                  <a:ext uri="{0D108BD9-81ED-4DB2-BD59-A6C34878D82A}">
                    <a16:rowId xmlns:a16="http://schemas.microsoft.com/office/drawing/2014/main" val="3976748327"/>
                  </a:ext>
                </a:extLst>
              </a:tr>
              <a:tr h="338504">
                <a:tc rowSpan="2">
                  <a:txBody>
                    <a:bodyPr/>
                    <a:lstStyle/>
                    <a:p>
                      <a:pPr algn="l" fontAlgn="ctr"/>
                      <a:r>
                        <a:rPr lang="es-ES" sz="900" b="1" u="none" strike="noStrike">
                          <a:effectLst/>
                        </a:rPr>
                        <a:t>Máquinas, sistemas u ordenadores que controlan el rendimiento del personal</a:t>
                      </a:r>
                    </a:p>
                  </a:txBody>
                  <a:tcPr marL="9525" marR="9525" marT="9525" marB="0" anchor="ctr"/>
                </a:tc>
                <a:tc>
                  <a:txBody>
                    <a:bodyPr/>
                    <a:lstStyle/>
                    <a:p>
                      <a:pPr algn="ctr" fontAlgn="ctr"/>
                      <a:r>
                        <a:rPr lang="es-ES" sz="900" u="none" strike="noStrike">
                          <a:effectLst/>
                        </a:rPr>
                        <a:t>No detectado</a:t>
                      </a:r>
                    </a:p>
                  </a:txBody>
                  <a:tcPr marL="9525" marR="9525" marT="9525" marB="0" anchor="ctr"/>
                </a:tc>
                <a:extLst>
                  <a:ext uri="{0D108BD9-81ED-4DB2-BD59-A6C34878D82A}">
                    <a16:rowId xmlns:a16="http://schemas.microsoft.com/office/drawing/2014/main" val="594843434"/>
                  </a:ext>
                </a:extLst>
              </a:tr>
              <a:tr h="211565">
                <a:tc vMerge="1">
                  <a:txBody>
                    <a:bodyPr/>
                    <a:lstStyle/>
                    <a:p>
                      <a:endParaRPr lang="en-GB"/>
                    </a:p>
                  </a:txBody>
                  <a:tcPr/>
                </a:tc>
                <a:tc>
                  <a:txBody>
                    <a:bodyPr/>
                    <a:lstStyle/>
                    <a:p>
                      <a:pPr algn="ctr" fontAlgn="ctr"/>
                      <a:r>
                        <a:rPr lang="es-ES" sz="900" u="none" strike="noStrike">
                          <a:effectLst/>
                        </a:rPr>
                        <a:t>Detectado</a:t>
                      </a:r>
                    </a:p>
                  </a:txBody>
                  <a:tcPr marL="9525" marR="9525" marT="9525" marB="0" anchor="ctr"/>
                </a:tc>
                <a:extLst>
                  <a:ext uri="{0D108BD9-81ED-4DB2-BD59-A6C34878D82A}">
                    <a16:rowId xmlns:a16="http://schemas.microsoft.com/office/drawing/2014/main" val="3135333647"/>
                  </a:ext>
                </a:extLst>
              </a:tr>
              <a:tr h="338504">
                <a:tc rowSpan="2">
                  <a:txBody>
                    <a:bodyPr/>
                    <a:lstStyle/>
                    <a:p>
                      <a:pPr algn="l" fontAlgn="ctr"/>
                      <a:r>
                        <a:rPr lang="es-ES" sz="900" b="1" u="none" strike="noStrike">
                          <a:effectLst/>
                        </a:rPr>
                        <a:t>Dispositivos ponibles</a:t>
                      </a:r>
                    </a:p>
                  </a:txBody>
                  <a:tcPr marL="9525" marR="9525" marT="9525" marB="0" anchor="ctr"/>
                </a:tc>
                <a:tc>
                  <a:txBody>
                    <a:bodyPr/>
                    <a:lstStyle/>
                    <a:p>
                      <a:pPr algn="ctr" fontAlgn="ctr"/>
                      <a:r>
                        <a:rPr lang="es-ES" sz="900" u="none" strike="noStrike">
                          <a:effectLst/>
                        </a:rPr>
                        <a:t>No detectado</a:t>
                      </a:r>
                    </a:p>
                  </a:txBody>
                  <a:tcPr marL="9525" marR="9525" marT="9525" marB="0" anchor="ctr"/>
                </a:tc>
                <a:extLst>
                  <a:ext uri="{0D108BD9-81ED-4DB2-BD59-A6C34878D82A}">
                    <a16:rowId xmlns:a16="http://schemas.microsoft.com/office/drawing/2014/main" val="1828061025"/>
                  </a:ext>
                </a:extLst>
              </a:tr>
              <a:tr h="211565">
                <a:tc vMerge="1">
                  <a:txBody>
                    <a:bodyPr/>
                    <a:lstStyle/>
                    <a:p>
                      <a:endParaRPr lang="en-GB"/>
                    </a:p>
                  </a:txBody>
                  <a:tcPr/>
                </a:tc>
                <a:tc>
                  <a:txBody>
                    <a:bodyPr/>
                    <a:lstStyle/>
                    <a:p>
                      <a:pPr algn="ctr" fontAlgn="ctr"/>
                      <a:r>
                        <a:rPr lang="es-ES" sz="900" u="none" strike="noStrike" dirty="0">
                          <a:effectLst/>
                        </a:rPr>
                        <a:t>Detectado</a:t>
                      </a:r>
                    </a:p>
                  </a:txBody>
                  <a:tcPr marL="9525" marR="9525" marT="9525" marB="0" anchor="ctr"/>
                </a:tc>
                <a:extLst>
                  <a:ext uri="{0D108BD9-81ED-4DB2-BD59-A6C34878D82A}">
                    <a16:rowId xmlns:a16="http://schemas.microsoft.com/office/drawing/2014/main" val="4106336053"/>
                  </a:ext>
                </a:extLst>
              </a:tr>
            </a:tbl>
          </a:graphicData>
        </a:graphic>
      </p:graphicFrame>
      <p:sp>
        <p:nvSpPr>
          <p:cNvPr id="2" name="TextBox 1">
            <a:extLst>
              <a:ext uri="{FF2B5EF4-FFF2-40B4-BE49-F238E27FC236}">
                <a16:creationId xmlns:a16="http://schemas.microsoft.com/office/drawing/2014/main" id="{997B4653-4AF0-448F-AD61-6B326E37E926}"/>
              </a:ext>
            </a:extLst>
          </p:cNvPr>
          <p:cNvSpPr txBox="1"/>
          <p:nvPr/>
        </p:nvSpPr>
        <p:spPr>
          <a:xfrm>
            <a:off x="2346273" y="4767020"/>
            <a:ext cx="780334" cy="276999"/>
          </a:xfrm>
          <a:prstGeom prst="rect">
            <a:avLst/>
          </a:prstGeom>
          <a:solidFill>
            <a:schemeClr val="bg1"/>
          </a:solidFill>
        </p:spPr>
        <p:txBody>
          <a:bodyPr wrap="square" lIns="0" tIns="0" rIns="0" bIns="0" rtlCol="0">
            <a:spAutoFit/>
          </a:bodyPr>
          <a:lstStyle/>
          <a:p>
            <a:r>
              <a:rPr lang="es-ES" sz="900" dirty="0"/>
              <a:t>Plazos ajustados</a:t>
            </a:r>
          </a:p>
        </p:txBody>
      </p:sp>
      <p:sp>
        <p:nvSpPr>
          <p:cNvPr id="7" name="TextBox 6">
            <a:extLst>
              <a:ext uri="{FF2B5EF4-FFF2-40B4-BE49-F238E27FC236}">
                <a16:creationId xmlns:a16="http://schemas.microsoft.com/office/drawing/2014/main" id="{C9C4A418-4168-4158-B67A-B081EDF20166}"/>
              </a:ext>
            </a:extLst>
          </p:cNvPr>
          <p:cNvSpPr txBox="1"/>
          <p:nvPr/>
        </p:nvSpPr>
        <p:spPr>
          <a:xfrm>
            <a:off x="3267933" y="4772840"/>
            <a:ext cx="1804130" cy="276999"/>
          </a:xfrm>
          <a:prstGeom prst="rect">
            <a:avLst/>
          </a:prstGeom>
          <a:solidFill>
            <a:schemeClr val="bg1"/>
          </a:solidFill>
        </p:spPr>
        <p:txBody>
          <a:bodyPr wrap="square" lIns="0" tIns="0" rIns="0" bIns="0" rtlCol="0">
            <a:noAutofit/>
          </a:bodyPr>
          <a:lstStyle/>
          <a:p>
            <a:r>
              <a:rPr lang="es-ES" sz="900" dirty="0"/>
              <a:t>Mala comunicación/cooperación</a:t>
            </a:r>
          </a:p>
        </p:txBody>
      </p:sp>
      <p:sp>
        <p:nvSpPr>
          <p:cNvPr id="8" name="TextBox 7">
            <a:extLst>
              <a:ext uri="{FF2B5EF4-FFF2-40B4-BE49-F238E27FC236}">
                <a16:creationId xmlns:a16="http://schemas.microsoft.com/office/drawing/2014/main" id="{4E40D5DE-DAC9-4A64-8265-91B3C8231474}"/>
              </a:ext>
            </a:extLst>
          </p:cNvPr>
          <p:cNvSpPr txBox="1"/>
          <p:nvPr/>
        </p:nvSpPr>
        <p:spPr>
          <a:xfrm>
            <a:off x="6175605" y="4771540"/>
            <a:ext cx="1611083" cy="276999"/>
          </a:xfrm>
          <a:prstGeom prst="rect">
            <a:avLst/>
          </a:prstGeom>
          <a:solidFill>
            <a:schemeClr val="bg1"/>
          </a:solidFill>
        </p:spPr>
        <p:txBody>
          <a:bodyPr wrap="square" lIns="0" tIns="0" rIns="0" bIns="0" rtlCol="0">
            <a:spAutoFit/>
          </a:bodyPr>
          <a:lstStyle/>
          <a:p>
            <a:r>
              <a:rPr lang="es-ES" sz="900" dirty="0"/>
              <a:t>Jornadas de trabajo largas o irregulares</a:t>
            </a:r>
          </a:p>
        </p:txBody>
      </p:sp>
      <p:sp>
        <p:nvSpPr>
          <p:cNvPr id="9" name="TextBox 8">
            <a:extLst>
              <a:ext uri="{FF2B5EF4-FFF2-40B4-BE49-F238E27FC236}">
                <a16:creationId xmlns:a16="http://schemas.microsoft.com/office/drawing/2014/main" id="{94B0EDBD-4CC5-4E71-832D-43E474CB5CCA}"/>
              </a:ext>
            </a:extLst>
          </p:cNvPr>
          <p:cNvSpPr txBox="1"/>
          <p:nvPr/>
        </p:nvSpPr>
        <p:spPr>
          <a:xfrm>
            <a:off x="5279513" y="4767020"/>
            <a:ext cx="780334" cy="276999"/>
          </a:xfrm>
          <a:prstGeom prst="rect">
            <a:avLst/>
          </a:prstGeom>
          <a:solidFill>
            <a:schemeClr val="bg1"/>
          </a:solidFill>
        </p:spPr>
        <p:txBody>
          <a:bodyPr wrap="square" lIns="0" tIns="0" rIns="0" bIns="0" rtlCol="0">
            <a:spAutoFit/>
          </a:bodyPr>
          <a:lstStyle/>
          <a:p>
            <a:r>
              <a:rPr lang="es-ES" sz="900" dirty="0"/>
              <a:t>Precariedad laboral</a:t>
            </a:r>
          </a:p>
        </p:txBody>
      </p:sp>
      <p:sp>
        <p:nvSpPr>
          <p:cNvPr id="10" name="Τίτλος 1">
            <a:extLst>
              <a:ext uri="{FF2B5EF4-FFF2-40B4-BE49-F238E27FC236}">
                <a16:creationId xmlns:a16="http://schemas.microsoft.com/office/drawing/2014/main" id="{EFB47D5B-BBE6-4758-BB0C-A39FBF2C08FB}"/>
              </a:ext>
            </a:extLst>
          </p:cNvPr>
          <p:cNvSpPr>
            <a:spLocks noGrp="1"/>
          </p:cNvSpPr>
          <p:nvPr>
            <p:ph type="title"/>
          </p:nvPr>
        </p:nvSpPr>
        <p:spPr>
          <a:xfrm>
            <a:off x="450001" y="87768"/>
            <a:ext cx="7559873" cy="461665"/>
          </a:xfrm>
        </p:spPr>
        <p:txBody>
          <a:bodyPr>
            <a:spAutoFit/>
          </a:bodyPr>
          <a:lstStyle/>
          <a:p>
            <a:r>
              <a:rPr lang="es-ES" sz="2400" dirty="0">
                <a:solidFill>
                  <a:srgbClr val="003399"/>
                </a:solidFill>
              </a:rPr>
              <a:t>Encuestas y estadísticas: riesgos psicosociales</a:t>
            </a:r>
          </a:p>
        </p:txBody>
      </p:sp>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C0D2FB5DAED6449722595D2458A81E" ma:contentTypeVersion="15" ma:contentTypeDescription="Create a new document." ma:contentTypeScope="" ma:versionID="802512c6cfe580013c708d0796d7d4a5">
  <xsd:schema xmlns:xsd="http://www.w3.org/2001/XMLSchema" xmlns:xs="http://www.w3.org/2001/XMLSchema" xmlns:p="http://schemas.microsoft.com/office/2006/metadata/properties" xmlns:ns2="935b4b48-b65f-417c-bf01-ec33eb1c8308" xmlns:ns3="54cc0589-0e38-4f15-967e-5a17e35db01c" targetNamespace="http://schemas.microsoft.com/office/2006/metadata/properties" ma:root="true" ma:fieldsID="6d7576c84845f8ca66f660060ae4a7a1" ns2:_="" ns3:_="">
    <xsd:import namespace="935b4b48-b65f-417c-bf01-ec33eb1c8308"/>
    <xsd:import namespace="54cc0589-0e38-4f15-967e-5a17e35db01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LengthInSeconds" minOccurs="0"/>
                <xsd:element ref="ns3:MediaServiceAutoTag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b4b48-b65f-417c-bf01-ec33eb1c83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055c01f-0890-4374-afea-8789517dd6ed}" ma:internalName="TaxCatchAll" ma:showField="CatchAllData" ma:web="935b4b48-b65f-417c-bf01-ec33eb1c83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cc0589-0e38-4f15-967e-5a17e35db01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3eddb06-0740-404c-89a8-dbfe3edc364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35b4b48-b65f-417c-bf01-ec33eb1c8308" xsi:nil="true"/>
    <lcf76f155ced4ddcb4097134ff3c332f xmlns="54cc0589-0e38-4f15-967e-5a17e35db0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7C078D-D32C-4AF9-AFE8-31A65781AF47}">
  <ds:schemaRefs>
    <ds:schemaRef ds:uri="54cc0589-0e38-4f15-967e-5a17e35db01c"/>
    <ds:schemaRef ds:uri="935b4b48-b65f-417c-bf01-ec33eb1c83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5AC96F0-15EC-4995-9008-A73D3A3FBC53}">
  <ds:schemaRefs>
    <ds:schemaRef ds:uri="http://schemas.microsoft.com/sharepoint/v3/contenttype/forms"/>
  </ds:schemaRefs>
</ds:datastoreItem>
</file>

<file path=customXml/itemProps3.xml><?xml version="1.0" encoding="utf-8"?>
<ds:datastoreItem xmlns:ds="http://schemas.openxmlformats.org/officeDocument/2006/customXml" ds:itemID="{0D9C92BF-4DCA-40D6-9BE5-5C69F825546D}">
  <ds:schemaRefs>
    <ds:schemaRef ds:uri="935b4b48-b65f-417c-bf01-ec33eb1c8308"/>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www.w3.org/XML/1998/namespace"/>
    <ds:schemaRef ds:uri="http://schemas.microsoft.com/office/infopath/2007/PartnerControls"/>
    <ds:schemaRef ds:uri="54cc0589-0e38-4f15-967e-5a17e35db01c"/>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6470</TotalTime>
  <Words>4297</Words>
  <Application>Microsoft Office PowerPoint</Application>
  <PresentationFormat>On-screen Show (16:9)</PresentationFormat>
  <Paragraphs>379</Paragraphs>
  <Slides>26</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Corbel</vt:lpstr>
      <vt:lpstr>Courier New</vt:lpstr>
      <vt:lpstr>Symbol</vt:lpstr>
      <vt:lpstr>Times New Roman</vt:lpstr>
      <vt:lpstr>Wingdings</vt:lpstr>
      <vt:lpstr>Theme1</vt:lpstr>
      <vt:lpstr>Campaña 2023-2025 «Trabajos saludables» Trabajos seguros y saludables en la era digital </vt:lpstr>
      <vt:lpstr>PowerPoint Presentation</vt:lpstr>
      <vt:lpstr>¿De qué trata?</vt:lpstr>
      <vt:lpstr>Encuestas y estadísticas: el uso de las tecnologías digitales</vt:lpstr>
      <vt:lpstr>Encuestas y estadísticas: el uso de las tecnologías digitales</vt:lpstr>
      <vt:lpstr>Encuestas y estadísticas: el uso de las tecnologías digitales</vt:lpstr>
      <vt:lpstr>Encuestas y estadísticas: teletrabajo desde el hogar</vt:lpstr>
      <vt:lpstr>Encuestas y estadísticas: riesgos psicosociales</vt:lpstr>
      <vt:lpstr>Encuestas y estadísticas: riesgos psicosociales</vt:lpstr>
      <vt:lpstr>PowerPoint Presentation</vt:lpstr>
      <vt:lpstr>Áreas prioritarias</vt:lpstr>
      <vt:lpstr>Áreas prioritarias: el trabajo en plataformas digitales</vt:lpstr>
      <vt:lpstr>Áreas prioritarias: el trabajo en plataformas digitales</vt:lpstr>
      <vt:lpstr>Áreas prioritarias: la automatización de las tareas</vt:lpstr>
      <vt:lpstr>Áreas prioritarias: la automatización de las tareas</vt:lpstr>
      <vt:lpstr>Áreas prioritarias: el trabajo a distancia e híbrido</vt:lpstr>
      <vt:lpstr>Áreas prioritarias: el trabajo a distancia e híbrido</vt:lpstr>
      <vt:lpstr>Áreas prioritarias: la gestión del personal a través de la IA</vt:lpstr>
      <vt:lpstr>Áreas prioritarias: la gestión del personal a través de la IA</vt:lpstr>
      <vt:lpstr>Áreas prioritarias: los sistemas digitales inteligentes</vt:lpstr>
      <vt:lpstr>Áreas prioritarias: los sistemas digitales inteligentes</vt:lpstr>
      <vt:lpstr>Prevención de riesgos</vt:lpstr>
      <vt:lpstr>La EU-OSHA y los socios participantes en la campaña</vt:lpstr>
      <vt:lpstr>Recursos de la campaña</vt:lpstr>
      <vt:lpstr>Cómo participar</vt:lpstr>
      <vt:lpstr>¡Únase a la campaña más allá de los bits y los bytes!</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Naiara MACIAS - CPU COMMAssistant</cp:lastModifiedBy>
  <cp:revision>125</cp:revision>
  <cp:lastPrinted>2019-10-04T15:07:06Z</cp:lastPrinted>
  <dcterms:created xsi:type="dcterms:W3CDTF">2015-10-14T15:05:30Z</dcterms:created>
  <dcterms:modified xsi:type="dcterms:W3CDTF">2023-07-21T11:07:01Z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0x010100D6C0D2FB5DAED6449722595D2458A81E</vt:lpwstr>
  </property>
  <property fmtid="{D5CDD505-2E9C-101B-9397-08002B2CF9AE}" pid="3" name="MediaServiceImageTags">
    <vt:lpwstr/>
  </property>
</Properties>
</file>