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84"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C700"/>
    <a:srgbClr val="E64715"/>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1" autoAdjust="0"/>
  </p:normalViewPr>
  <p:slideViewPr>
    <p:cSldViewPr snapToGrid="0">
      <p:cViewPr varScale="1">
        <p:scale>
          <a:sx n="110" d="100"/>
          <a:sy n="110" d="100"/>
        </p:scale>
        <p:origin x="1566" y="102"/>
      </p:cViewPr>
      <p:guideLst>
        <p:guide orient="horz" pos="2754"/>
        <p:guide pos="5184"/>
        <p:guide pos="340"/>
        <p:guide orient="horz" pos="577"/>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95"/>
          <c:y val="6.8876422181320396E-2"/>
          <c:w val="0.68226429143792167"/>
          <c:h val="0.83536338858233405"/>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showLegendKey val="0"/>
          <c:showVal val="1"/>
          <c:showCatName val="0"/>
          <c:showSerName val="0"/>
          <c:showPercent val="0"/>
          <c:showBubbleSize val="0"/>
        </c:dLbls>
        <c:gapWidth val="150"/>
        <c:overlap val="100"/>
        <c:axId val="78639488"/>
        <c:axId val="78641024"/>
      </c:barChart>
      <c:catAx>
        <c:axId val="78639488"/>
        <c:scaling>
          <c:orientation val="maxMin"/>
        </c:scaling>
        <c:delete val="1"/>
        <c:axPos val="l"/>
        <c:numFmt formatCode="General" sourceLinked="1"/>
        <c:majorTickMark val="none"/>
        <c:minorTickMark val="none"/>
        <c:tickLblPos val="none"/>
        <c:crossAx val="78641024"/>
        <c:crosses val="autoZero"/>
        <c:auto val="1"/>
        <c:lblAlgn val="ctr"/>
        <c:lblOffset val="100"/>
        <c:noMultiLvlLbl val="0"/>
      </c:catAx>
      <c:valAx>
        <c:axId val="78641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7863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pPr/>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pPr/>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pPr/>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pPr/>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osha.europa.eu/el/safety-and-health-legislation" TargetMode="External"/><Relationship Id="rId3" Type="http://schemas.openxmlformats.org/officeDocument/2006/relationships/hyperlink" Target="https://osha.europa.eu/el/legislation/directives/the-osh-framework-directive/1" TargetMode="External"/><Relationship Id="rId7" Type="http://schemas.openxmlformats.org/officeDocument/2006/relationships/hyperlink" Target="https://osha.europa.eu/el/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l/legislation/directives/6" TargetMode="External"/><Relationship Id="rId5" Type="http://schemas.openxmlformats.org/officeDocument/2006/relationships/hyperlink" Target="https://osha.europa.eu/el/legislation/directives/3" TargetMode="External"/><Relationship Id="rId4" Type="http://schemas.openxmlformats.org/officeDocument/2006/relationships/hyperlink" Target="https://osha.europa.eu/el/legislation/directives/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l/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l/publications/home-based-teleworking-and-preventive-occupational-safety-and-health-measures-european-workplaces-evidence-esener-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l/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l/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l/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l/publications/home-based-teleworking-and-preventive-occupational-safety-and-health-measures-european-workplaces-evidence-esener-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el/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pPr/>
              <a:t>1</a:t>
            </a:fld>
            <a:endParaRPr lang="en-GB"/>
          </a:p>
        </p:txBody>
      </p:sp>
    </p:spTree>
    <p:extLst>
      <p:ext uri="{BB962C8B-B14F-4D97-AF65-F5344CB8AC3E}">
        <p14:creationId xmlns:p14="http://schemas.microsoft.com/office/powerpoint/2010/main" val="159659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i="1" dirty="0">
                <a:solidFill>
                  <a:schemeClr val="tx1"/>
                </a:solidFill>
                <a:effectLst/>
                <a:latin typeface="+mn-lt"/>
                <a:ea typeface="+mn-ea"/>
                <a:cs typeface="+mn-cs"/>
              </a:rPr>
              <a:t>Η εκστρατεία «Η επαγγελματική ασφάλεια και υγεία στην ψηφιακή εποχή» διαρθρώνεται γύρω από πέντε τομείς προτεραιότητας, οι οποίοι προάγονται μέσω ειδικών πακέτων επικοινωνίας και προβολής καθ’ όλη τη διάρκεια της εκστρατείας. Κάθε τομέας εξετάζει ένα συγκεκριμένο θέμα που σχετίζεται με την ΕΑΥ και την ψηφιακή εποχή. Μεγάλη ποικιλία υλικού, όπως εκθέσεις, ενημερωτικά δελτία, πληροφοριακά γραφήματα και περιπτωσιολογικές μελέτες, δημοσιεύονται κάθε τρεις έως τέσσερις μήνες προκειμένου να διατηρηθεί η δυναμική της εκστρατείας.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i="1" dirty="0">
                <a:solidFill>
                  <a:schemeClr val="tx1"/>
                </a:solidFill>
                <a:effectLst/>
                <a:latin typeface="+mn-lt"/>
                <a:ea typeface="+mn-ea"/>
                <a:cs typeface="+mn-cs"/>
              </a:rPr>
              <a:t>Μια άλλη προτεραιότητα της εκστρατείας για την περίοδο 2023-2025 είναι να εξεταστούν οι επιπτώσεις από τις ψηφιακές τεχνολογίες στην πολυμορφία του εργατικού δυναμικού και στις ομάδες ευάλωτων εργαζομένων, καθώς και στην ισότητα των φύλων. Ο τομέας αυτός θα επικεντρωθεί επίσης στο προσωπικό που απασχολείται με ευέλικτες ρυθμίσεις εργασίας, που εργάζεται μακριά από τις εγκαταστάσεις του εργοδότη, που έρχεται σε επαφή ή επισκέπτεται πελάτες ή εργάζεται σε αποκεντρωμένες εγκαταστάσεις (π.χ. εργαζόμενοι εξ αποστάσεως, εργαζόμενοι σε ψηφιακή πλατφόρμα).</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baseline="0" dirty="0"/>
              <a:t>Εργασία σε ψηφιακή πλατφόρμα: </a:t>
            </a:r>
            <a:r>
              <a:rPr lang="el-GR" sz="1400" dirty="0">
                <a:solidFill>
                  <a:schemeClr val="tx1"/>
                </a:solidFill>
                <a:effectLst/>
                <a:latin typeface="+mn-lt"/>
                <a:ea typeface="+mn-ea"/>
                <a:cs typeface="+mn-cs"/>
              </a:rPr>
              <a:t>αμειβόμενη εργασία που παρέχεται μέσω, από ή με τη διαμεσολάβηση διαδικτυακής πλατφόρμας</a:t>
            </a:r>
          </a:p>
          <a:p>
            <a:endParaRPr lang="en-US" sz="1400" b="1" dirty="0"/>
          </a:p>
          <a:p>
            <a:r>
              <a:rPr lang="el-GR" sz="1400" b="1" baseline="0" dirty="0"/>
              <a:t>Αυτοματοποίηση καθηκόντων: </a:t>
            </a:r>
            <a:r>
              <a:rPr lang="el-GR" sz="1400" dirty="0">
                <a:solidFill>
                  <a:schemeClr val="tx1"/>
                </a:solidFill>
                <a:effectLst/>
                <a:latin typeface="+mn-lt"/>
                <a:ea typeface="+mn-ea"/>
                <a:cs typeface="+mn-cs"/>
              </a:rPr>
              <a:t>Τα συστήματα που βασίζονται στην τεχνητή νοημοσύνη, είτε είναι ενσωματωμένα (π.χ. συστήματα ρομποτικής) είτε όχι (π.χ. ευφυείς εφαρμογές) και έχουν τη δυνατότητα να εκτελούν –με ορισμένο βαθμό αυτονομίας– σωματικές ή γνωστικές εργασίες και να εκπληρώνουν ειδικούς στόχους</a:t>
            </a:r>
          </a:p>
          <a:p>
            <a:endParaRPr lang="en-US" sz="1400" b="1" dirty="0"/>
          </a:p>
          <a:p>
            <a:r>
              <a:rPr lang="el-GR" sz="1400" b="1" dirty="0"/>
              <a:t>Εξ αποστάσεως και υβριδική εργασία</a:t>
            </a:r>
            <a:r>
              <a:rPr lang="el-GR" sz="1400" dirty="0"/>
              <a:t>: </a:t>
            </a:r>
            <a:r>
              <a:rPr lang="el-GR" sz="1400" dirty="0">
                <a:solidFill>
                  <a:schemeClr val="tx1"/>
                </a:solidFill>
                <a:effectLst/>
                <a:latin typeface="+mn-lt"/>
                <a:ea typeface="+mn-ea"/>
                <a:cs typeface="+mn-cs"/>
              </a:rPr>
              <a:t>κάθε καθεστώς εργασίας που περιλαμβάνει τη χρήση ψηφιακών τεχνολογιών (π.χ. προσωπικών υπολογιστών, έξυπνων τηλεφώνων, φορητών υπολογιστών, πακέτων λογισμικού και του διαδικτύου) προκειμένου να εργάζεται ο εργαζόμενος από το σπίτι ή γενικότερα εκτός των εγκαταστάσεων του εργοδότη ή σε σταθερό τόπο εργασίας. </a:t>
            </a:r>
          </a:p>
          <a:p>
            <a:endParaRPr lang="en-US" sz="1400" dirty="0"/>
          </a:p>
          <a:p>
            <a:r>
              <a:rPr lang="el-GR" sz="1400" b="1" baseline="0" dirty="0"/>
              <a:t>Διαχείριση των εργαζομένων μέσω της τεχνητής νοημοσύνης (ΤΝ): </a:t>
            </a:r>
            <a:r>
              <a:rPr lang="el-GR" sz="1400" dirty="0">
                <a:solidFill>
                  <a:schemeClr val="tx1"/>
                </a:solidFill>
                <a:effectLst/>
                <a:latin typeface="+mn-lt"/>
                <a:ea typeface="+mn-ea"/>
                <a:cs typeface="+mn-cs"/>
              </a:rPr>
              <a:t>συστήματα και εργαλεία διαχείρισης που συλλέγουν δεδομένα σε πραγματικό χρόνο σχετικά με τη συμπεριφορά των εργαζομένων από διάφορες πηγές με σκοπό την ενημέρωση της διοίκησης και την υποστήριξη αυτοματοποιημένων ή </a:t>
            </a:r>
            <a:r>
              <a:rPr lang="el-GR" sz="1400" dirty="0" err="1">
                <a:solidFill>
                  <a:schemeClr val="tx1"/>
                </a:solidFill>
                <a:effectLst/>
                <a:latin typeface="+mn-lt"/>
                <a:ea typeface="+mn-ea"/>
                <a:cs typeface="+mn-cs"/>
              </a:rPr>
              <a:t>ημιαυτοματοποιημένων</a:t>
            </a:r>
            <a:r>
              <a:rPr lang="el-GR" sz="1400" dirty="0">
                <a:solidFill>
                  <a:schemeClr val="tx1"/>
                </a:solidFill>
                <a:effectLst/>
                <a:latin typeface="+mn-lt"/>
                <a:ea typeface="+mn-ea"/>
                <a:cs typeface="+mn-cs"/>
              </a:rPr>
              <a:t> αποφάσεων βάσει αλγορίθμων ή πιο προηγμένων μορφών ΤΝ</a:t>
            </a:r>
          </a:p>
          <a:p>
            <a:endParaRPr lang="en-GB" sz="1400" b="1" noProof="0" dirty="0"/>
          </a:p>
          <a:p>
            <a:r>
              <a:rPr lang="el-GR" sz="1400" b="1" dirty="0"/>
              <a:t>Ευφυή ψηφιακά συστήματα: </a:t>
            </a:r>
            <a:r>
              <a:rPr lang="el-GR" sz="1400" b="0" dirty="0"/>
              <a:t>ευφυείς</a:t>
            </a:r>
            <a:r>
              <a:rPr lang="el-GR" sz="1400" dirty="0">
                <a:solidFill>
                  <a:schemeClr val="tx1"/>
                </a:solidFill>
                <a:effectLst/>
                <a:latin typeface="+mn-lt"/>
                <a:ea typeface="+mn-ea"/>
                <a:cs typeface="+mn-cs"/>
              </a:rPr>
              <a:t> εφαρμογές που χρησιμοποιούν τεχνητή νοημοσύνη, φορητό εξοπλισμό, ασύρματα δίκτυα υψηλής ταχύτητας, σε συνδυασμό με τεχνολογίες αισθητήρων (π.χ.,</a:t>
            </a:r>
            <a:r>
              <a:rPr lang="el-GR" sz="1400" baseline="0" dirty="0">
                <a:solidFill>
                  <a:schemeClr val="tx1"/>
                </a:solidFill>
                <a:effectLst/>
                <a:latin typeface="+mn-lt"/>
                <a:ea typeface="+mn-ea"/>
                <a:cs typeface="+mn-cs"/>
              </a:rPr>
              <a:t> </a:t>
            </a:r>
            <a:r>
              <a:rPr lang="el-GR" sz="1400" baseline="0" dirty="0" err="1">
                <a:solidFill>
                  <a:schemeClr val="tx1"/>
                </a:solidFill>
                <a:effectLst/>
                <a:latin typeface="+mn-lt"/>
                <a:ea typeface="+mn-ea"/>
                <a:cs typeface="+mn-cs"/>
              </a:rPr>
              <a:t>φορετές</a:t>
            </a:r>
            <a:r>
              <a:rPr lang="el-GR" sz="1400" baseline="0" dirty="0">
                <a:solidFill>
                  <a:schemeClr val="tx1"/>
                </a:solidFill>
                <a:effectLst/>
                <a:latin typeface="+mn-lt"/>
                <a:ea typeface="+mn-ea"/>
                <a:cs typeface="+mn-cs"/>
              </a:rPr>
              <a:t> συσκευές)</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11</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pPr/>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pPr/>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pPr/>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pPr/>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pPr/>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pPr/>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pPr/>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pPr/>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dirty="0">
                <a:solidFill>
                  <a:schemeClr val="accent1"/>
                </a:solidFill>
              </a:rPr>
              <a:t>Η εκστρατεία διενεργείται από τον EU-OSHA, με τη βοήθεια ενός δικτύου εταίρων σε περισσότερες από 30 χώρες, όπως:</a:t>
            </a:r>
          </a:p>
          <a:p>
            <a:pPr marL="742950" lvl="1" indent="-285750">
              <a:buFont typeface="Arial" panose="020B0604020202020204" pitchFamily="34" charset="0"/>
              <a:buChar char="•"/>
            </a:pPr>
            <a:r>
              <a:rPr lang="el-GR" sz="1400" dirty="0"/>
              <a:t>εθνικοί εστιακοί πόλοι</a:t>
            </a:r>
          </a:p>
          <a:p>
            <a:pPr marL="742950" lvl="1" indent="-285750">
              <a:buFont typeface="Arial" panose="020B0604020202020204" pitchFamily="34" charset="0"/>
              <a:buChar char="•"/>
            </a:pPr>
            <a:r>
              <a:rPr lang="el-GR" sz="1400" dirty="0"/>
              <a:t>ευρωπαίοι κοινωνικοί εταίροι</a:t>
            </a:r>
          </a:p>
          <a:p>
            <a:pPr marL="742950" lvl="1" indent="-285750">
              <a:buFont typeface="Arial" panose="020B0604020202020204" pitchFamily="34" charset="0"/>
              <a:buChar char="•"/>
            </a:pPr>
            <a:r>
              <a:rPr lang="el-GR" sz="1400" dirty="0"/>
              <a:t>επίσημοι εταίροι της εκστρατείας</a:t>
            </a:r>
          </a:p>
          <a:p>
            <a:pPr marL="742950" lvl="1" indent="-285750">
              <a:buFont typeface="Arial" panose="020B0604020202020204" pitchFamily="34" charset="0"/>
              <a:buChar char="•"/>
            </a:pPr>
            <a:r>
              <a:rPr lang="el-GR" sz="1400" dirty="0"/>
              <a:t>εταίροι OSHVET</a:t>
            </a:r>
          </a:p>
          <a:p>
            <a:pPr marL="742950" lvl="1" indent="-285750">
              <a:buFont typeface="Arial" panose="020B0604020202020204" pitchFamily="34" charset="0"/>
              <a:buChar char="•"/>
            </a:pPr>
            <a:r>
              <a:rPr lang="el-GR" sz="1400" dirty="0"/>
              <a:t>συνεργαζόμενα μέσα ενημέρωσης</a:t>
            </a:r>
          </a:p>
          <a:p>
            <a:pPr marL="742950" lvl="1" indent="-285750">
              <a:buFont typeface="Arial" panose="020B0604020202020204" pitchFamily="34" charset="0"/>
              <a:buChar char="•"/>
            </a:pPr>
            <a:r>
              <a:rPr lang="el-GR" sz="1400" dirty="0"/>
              <a:t>το δίκτυο </a:t>
            </a:r>
            <a:r>
              <a:rPr lang="el-GR" sz="1400" dirty="0" err="1"/>
              <a:t>Enterprise</a:t>
            </a:r>
            <a:r>
              <a:rPr lang="el-GR" sz="1400" dirty="0"/>
              <a:t> </a:t>
            </a:r>
            <a:r>
              <a:rPr lang="el-GR" sz="1400" dirty="0" err="1"/>
              <a:t>Europe</a:t>
            </a:r>
            <a:r>
              <a:rPr lang="el-GR" sz="1400" dirty="0"/>
              <a:t> </a:t>
            </a:r>
            <a:r>
              <a:rPr lang="el-GR" sz="1400" dirty="0" err="1"/>
              <a:t>Network</a:t>
            </a:r>
            <a:endParaRPr lang="el-GR" sz="1400" dirty="0"/>
          </a:p>
          <a:p>
            <a:pPr marL="742950" lvl="1" indent="-285750">
              <a:buFont typeface="Arial" panose="020B0604020202020204" pitchFamily="34" charset="0"/>
              <a:buChar char="•"/>
            </a:pPr>
            <a:r>
              <a:rPr lang="el-GR" sz="1400" dirty="0"/>
              <a:t>θεσμικά όργανα της ΕΕ</a:t>
            </a:r>
          </a:p>
          <a:p>
            <a:pPr marL="742950" lvl="1" indent="-285750">
              <a:buFont typeface="Arial" panose="020B0604020202020204" pitchFamily="34" charset="0"/>
              <a:buChar char="•"/>
            </a:pPr>
            <a:r>
              <a:rPr lang="el-GR" sz="1400" dirty="0"/>
              <a:t>άλλοι οργανισμοί της ΕΕ.</a:t>
            </a:r>
          </a:p>
          <a:p>
            <a:r>
              <a:rPr lang="el-GR" sz="1200" dirty="0">
                <a:solidFill>
                  <a:schemeClr val="accent1"/>
                </a:solidFill>
              </a:rPr>
              <a:t>Εταίροι που ενεργούν ως μεσάζοντες μεταξύ του EU-OSHA και του εργατικού δυναμικού της Ευρώπης, διαδίδοντας υλικό και πόρους της εκστρατείας σε εθνικό επίπεδο. Η αφοσίωση και η ενεργός συμμετοχή των εταίρων του EU-OSHA προάγει την εκστρατεία και διασφαλίζει ότι το μήνυμα της εκστρατείας διαδίδεται επιτυχώς σε ολόκληρη την Ευρώπη, φτάνοντας σε επιχειρήσεις κάθε μεγέθους.</a:t>
            </a:r>
          </a:p>
        </p:txBody>
      </p:sp>
      <p:sp>
        <p:nvSpPr>
          <p:cNvPr id="4" name="Slide Number Placeholder 3"/>
          <p:cNvSpPr>
            <a:spLocks noGrp="1"/>
          </p:cNvSpPr>
          <p:nvPr>
            <p:ph type="sldNum" sz="quarter" idx="10"/>
          </p:nvPr>
        </p:nvSpPr>
        <p:spPr/>
        <p:txBody>
          <a:bodyPr/>
          <a:lstStyle/>
          <a:p>
            <a:fld id="{493DD4C7-C698-4A80-B76C-A9FD89019653}" type="slidenum">
              <a:rPr lang="en-GB" smtClean="0"/>
              <a:pPr/>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pPr/>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Δημοσιεύσεις</a:t>
            </a:r>
          </a:p>
          <a:p>
            <a:r>
              <a:rPr lang="el-GR" b="0" dirty="0"/>
              <a:t>Διάφορες ερευνητικές εκθέσεις, περιλήψεις και ενημερωτικά δελτία σχετικά με την ΕΑΥ και την ψηφιακή εποχή, διατίθενται και προσφέρονται δωρεάν προς μεταφόρτωση. Αυτές οι δημοσιεύσεις μπορούν να χρησιμοποιηθούν ως βάση για τη λήψη κατάλληλων μέτρων πρόληψης στους χώρους εργασίας.</a:t>
            </a:r>
          </a:p>
          <a:p>
            <a:endParaRPr lang="en-GB" b="1" dirty="0"/>
          </a:p>
          <a:p>
            <a:r>
              <a:rPr lang="el-GR" b="1" dirty="0"/>
              <a:t>Υλικό της εκστρατείας</a:t>
            </a:r>
          </a:p>
          <a:p>
            <a:r>
              <a:rPr lang="el-GR" b="0" dirty="0"/>
              <a:t>Το υλικό της εκστρατείας «Επαγγελματική ασφάλεια και υγεία στην ψηφιακή εποχή», όπως ο οδηγός της εκστρατείας και το φυλλάδιο προβολής, εξηγούν πώς λειτουργεί η εκστρατεία και πώς μπορείτε να λάβετε μέρος. Διευκρινίζουν επίσης τον τρόπο με τον οποίο μπορεί να εφαρμοστεί η καθοδήγηση που παρέχεται στους χώρους εργασίας.</a:t>
            </a:r>
          </a:p>
          <a:p>
            <a:endParaRPr lang="en-GB" b="1" dirty="0"/>
          </a:p>
          <a:p>
            <a:r>
              <a:rPr lang="el-GR" b="1" dirty="0"/>
              <a:t>Εργαλειοθήκη της εκστρατείας</a:t>
            </a:r>
          </a:p>
          <a:p>
            <a:r>
              <a:rPr lang="el-GR" b="0" dirty="0"/>
              <a:t>Η εργαλειοθήκη της εκστρατείας παρέχει πρακτικές αναλυτικές συμβουλές σχετικά με τον τρόπο σχεδιασμού και υλοποίησης επιτυχημένων εκστρατειών. Περιλαμβάνει παραδείγματα διαφορετικών εργαλείων επικοινωνίας και προσφέρει συμβουλές για τον βέλτιστο τρόπο χρήσης τους.</a:t>
            </a:r>
            <a:r>
              <a:rPr lang="el-GR" dirty="0"/>
              <a:t> </a:t>
            </a:r>
          </a:p>
          <a:p>
            <a:endParaRPr lang="en-GB" b="1" dirty="0">
              <a:ea typeface="Calibri" panose="020F0502020204030204"/>
              <a:cs typeface="Calibri" panose="020F0502020204030204"/>
            </a:endParaRPr>
          </a:p>
          <a:p>
            <a:r>
              <a:rPr lang="el-GR" b="1" dirty="0"/>
              <a:t>Υλικό για τα μέσα κοινωνικής δικτύωσης </a:t>
            </a:r>
          </a:p>
          <a:p>
            <a:r>
              <a:rPr lang="el-GR" b="0" dirty="0"/>
              <a:t>Έχει δημιουργηθεί ειδική συλλογή υλικού σχετικά με την εκστρατεία,</a:t>
            </a:r>
            <a:r>
              <a:rPr lang="el-GR" b="0" baseline="0" dirty="0"/>
              <a:t> </a:t>
            </a:r>
            <a:r>
              <a:rPr lang="el-GR" b="0" dirty="0"/>
              <a:t>για δημοσίευση και κοινοποίηση μέσω λογαριασμών στα μέσα κοινωνικής δικτύωσης. Το σχετικό υλικό περιλαμβάνει μια επιλογή έτοιμων μηνυμάτων με συνοδευτικές εικόνες και βίντεο.</a:t>
            </a:r>
          </a:p>
          <a:p>
            <a:endParaRPr lang="en-GB" b="1" dirty="0"/>
          </a:p>
          <a:p>
            <a:r>
              <a:rPr lang="el-GR" b="1" dirty="0"/>
              <a:t>Οι ταινίες του </a:t>
            </a:r>
            <a:r>
              <a:rPr lang="el-GR" b="1" dirty="0" err="1"/>
              <a:t>Napo</a:t>
            </a:r>
            <a:endParaRPr lang="el-GR" b="1" dirty="0"/>
          </a:p>
          <a:p>
            <a:r>
              <a:rPr lang="el-GR" b="0" dirty="0"/>
              <a:t>Για την αύξηση της ευαισθητοποίησης σχετικά με τις ψηφιακές τεχνολογίες στους χώρους εργασίας, δημιουργήθηκαν ορισμένες ταινίες μικρού μήκους με τον ήρωα κινουμένων σχεδίων </a:t>
            </a:r>
            <a:r>
              <a:rPr lang="el-GR" b="0" dirty="0" err="1"/>
              <a:t>Napo</a:t>
            </a:r>
            <a:r>
              <a:rPr lang="el-GR" b="0" dirty="0"/>
              <a:t>. Οι ταινίες αυτές αποτελούν έναν πολύ καλό τρόπο προσέλκυσης των επιχειρήσεων και ενημέρωσής τους σε σχέση με το μήνυμα της εκστρατείας.</a:t>
            </a:r>
          </a:p>
          <a:p>
            <a:endParaRPr lang="en-GB" b="1" dirty="0"/>
          </a:p>
          <a:p>
            <a:r>
              <a:rPr lang="el-GR" b="1" dirty="0"/>
              <a:t>Ηλεκτρονική βιβλιοθήκη</a:t>
            </a:r>
            <a:r>
              <a:rPr lang="el-GR" b="1" baseline="0" dirty="0"/>
              <a:t> </a:t>
            </a:r>
            <a:r>
              <a:rPr lang="el-GR" b="1" dirty="0" err="1"/>
              <a:t>OSHwiki</a:t>
            </a:r>
            <a:endParaRPr lang="el-GR" b="1" dirty="0"/>
          </a:p>
          <a:p>
            <a:r>
              <a:rPr lang="el-GR" b="0" dirty="0"/>
              <a:t>Ένα τμήμα της πλατφόρμας με την ηλεκτρονική βιβλιοθήκη </a:t>
            </a:r>
            <a:r>
              <a:rPr lang="el-GR" b="0" dirty="0" err="1"/>
              <a:t>OSHwiki</a:t>
            </a:r>
            <a:r>
              <a:rPr lang="el-GR" b="0" dirty="0"/>
              <a:t> αφορά συγκεκριμένα την ΕΑΥ και την ψηφιακή εποχή. Περιέχει σχετικά άρθρα και συνδέσμους με περισσότερες πληροφορίες για το θέμα.</a:t>
            </a:r>
          </a:p>
          <a:p>
            <a:endParaRPr lang="en-GB" b="1" dirty="0"/>
          </a:p>
          <a:p>
            <a:r>
              <a:rPr lang="el-GR" b="1" dirty="0"/>
              <a:t>Περιπτωσιολογικές μελέτες</a:t>
            </a:r>
          </a:p>
          <a:p>
            <a:r>
              <a:rPr lang="el-GR" b="0" dirty="0"/>
              <a:t>Εκτός από τις περιπτωσιολογικές μελέτες στη βάση δεδομένων, διατίθενται επίσης περιπτωσιολογικές μελέτες πολιτικής από χώρες της ΕΕ και εκτός ΕΕ. Αυτές οι περιπτωσιολογικές μελέτες περιγράφουν τους παράγοντες επιτυχίας και τη δυνατότητα μεταφοράς εθνικών πρωτοβουλιών πολιτικής.</a:t>
            </a:r>
            <a:r>
              <a:rPr lang="el-GR" dirty="0"/>
              <a:t> </a:t>
            </a:r>
          </a:p>
          <a:p>
            <a:endParaRPr lang="en-GB" b="1" dirty="0"/>
          </a:p>
          <a:p>
            <a:r>
              <a:rPr lang="el-GR" b="1" dirty="0"/>
              <a:t>Νομοθεσία</a:t>
            </a:r>
          </a:p>
          <a:p>
            <a:r>
              <a:rPr lang="el-GR" dirty="0"/>
              <a:t>Ο εργοδότης είναι με βάση το νόμο υπεύθυνος για τη διασφάλιση της υγείας και της ασφάλειας στο εργασιακό περιβάλλον. Οι κίνδυνοι που απορρέουν από τη χρήση ψηφιακών τεχνολογιών στους χώρους εργασίας εμπίπτουν στο πεδίο εφαρμογής της οδηγίας-πλαισίου για την ΕΑΥ (</a:t>
            </a:r>
            <a:r>
              <a:rPr lang="el-GR" dirty="0">
                <a:hlinkClick r:id="rId3"/>
              </a:rPr>
              <a:t>οδηγία 89/391/ΕΟΚ — οδηγία-πλαίσιο για την ΕΑΥ)</a:t>
            </a:r>
            <a:r>
              <a:rPr lang="el-GR" dirty="0"/>
              <a:t>, ενώ ορισμένοι από τους κινδύνους αυτούς αντιμετωπίζονται με ειδικές οδηγίες, όπως:</a:t>
            </a:r>
          </a:p>
          <a:p>
            <a:endParaRPr lang="en-GB" b="1" dirty="0">
              <a:solidFill>
                <a:srgbClr val="000000"/>
              </a:solidFill>
              <a:ea typeface="Calibri"/>
              <a:cs typeface="Calibri"/>
            </a:endParaRPr>
          </a:p>
          <a:p>
            <a:pPr marL="742950" lvl="1" indent="-285750">
              <a:buFont typeface="Arial" panose="020B0604020202020204" pitchFamily="34" charset="0"/>
              <a:buChar char="•"/>
            </a:pPr>
            <a:r>
              <a:rPr lang="el-GR" sz="1400" dirty="0">
                <a:solidFill>
                  <a:schemeClr val="tx2"/>
                </a:solidFill>
                <a:hlinkClick r:id="rId4">
                  <a:extLst>
                    <a:ext uri="{A12FA001-AC4F-418D-AE19-62706E023703}">
                      <ahyp:hlinkClr xmlns:ahyp="http://schemas.microsoft.com/office/drawing/2018/hyperlinkcolor" val="tx"/>
                    </a:ext>
                  </a:extLst>
                </a:hlinkClick>
              </a:rPr>
              <a:t>Οδηγία 90/270/ΕΟΚ — η οδηγία για τον εξοπλισμό με οθόνη οπτικής απεικόνισης</a:t>
            </a:r>
          </a:p>
          <a:p>
            <a:pPr marL="742950" lvl="1" indent="-285750">
              <a:buFont typeface="Arial" panose="020B0604020202020204" pitchFamily="34" charset="0"/>
              <a:buChar char="•"/>
            </a:pPr>
            <a:r>
              <a:rPr lang="el-GR" sz="1400" dirty="0">
                <a:solidFill>
                  <a:schemeClr val="tx2"/>
                </a:solidFill>
                <a:hlinkClick r:id="rId5"/>
              </a:rPr>
              <a:t>Οδηγία 2009/104/ΕΚ — η οδηγία για τη χρησιμοποίηση εξοπλισμού εργασίας</a:t>
            </a:r>
          </a:p>
          <a:p>
            <a:pPr marL="742950" lvl="1" indent="-285750">
              <a:buFont typeface="Arial" panose="020B0604020202020204" pitchFamily="34" charset="0"/>
              <a:buChar char="•"/>
            </a:pPr>
            <a:r>
              <a:rPr lang="el-GR" sz="1400" dirty="0">
                <a:solidFill>
                  <a:schemeClr val="tx2"/>
                </a:solidFill>
                <a:hlinkClick r:id="rId6"/>
              </a:rPr>
              <a:t>Οδηγία 2006/42/ΕΚ  — η νέα οδηγία σχετικά με τα μηχανήματα</a:t>
            </a:r>
          </a:p>
          <a:p>
            <a:pPr marL="742950" lvl="1" indent="-285750">
              <a:buFont typeface="Arial" panose="020B0604020202020204" pitchFamily="34" charset="0"/>
              <a:buChar char="•"/>
            </a:pPr>
            <a:r>
              <a:rPr lang="el-GR" sz="1400" dirty="0">
                <a:solidFill>
                  <a:schemeClr val="tx2"/>
                </a:solidFill>
                <a:hlinkClick r:id="rId7"/>
              </a:rPr>
              <a:t>Οδηγία 89/654/ΕΟΚ σχετικά με τις προδιαγραφές στους χώρους εργασίας</a:t>
            </a:r>
          </a:p>
          <a:p>
            <a:pPr marL="742950" lvl="1" indent="-285750">
              <a:buFont typeface="Arial" panose="020B0604020202020204" pitchFamily="34" charset="0"/>
              <a:buChar char="•"/>
            </a:pPr>
            <a:r>
              <a:rPr lang="el-GR" sz="1400" dirty="0">
                <a:solidFill>
                  <a:schemeClr val="tx2"/>
                </a:solidFill>
                <a:hlinkClick r:id="rId6"/>
              </a:rPr>
              <a:t>Οδηγία 2003/88/ΕΚ σχετικά με τον χρόνο εργασίας</a:t>
            </a:r>
          </a:p>
          <a:p>
            <a:pPr marL="742950" lvl="1" indent="-285750">
              <a:buFont typeface="Arial" panose="020B0604020202020204" pitchFamily="34" charset="0"/>
              <a:buChar char="•"/>
            </a:pPr>
            <a:r>
              <a:rPr lang="el-GR" sz="1400" dirty="0">
                <a:solidFill>
                  <a:schemeClr val="tx2"/>
                </a:solidFill>
                <a:hlinkClick r:id="rId7"/>
              </a:rPr>
              <a:t>Οδηγία 2002/14/ΕΚ σχετικά με την ενημέρωση και τη διαβούλευση</a:t>
            </a:r>
            <a:r>
              <a:rPr lang="el-GR" sz="1400" baseline="0" dirty="0">
                <a:solidFill>
                  <a:schemeClr val="tx2"/>
                </a:solidFill>
                <a:hlinkClick r:id="rId7"/>
              </a:rPr>
              <a:t> των εργαζομένων</a:t>
            </a:r>
          </a:p>
          <a:p>
            <a:pPr marL="457200" lvl="1" indent="0">
              <a:buNone/>
            </a:pPr>
            <a:endParaRPr lang="en-GB" sz="1400" dirty="0">
              <a:solidFill>
                <a:schemeClr val="tx2"/>
              </a:solidFill>
            </a:endParaRPr>
          </a:p>
          <a:p>
            <a:r>
              <a:rPr lang="el-GR" dirty="0"/>
              <a:t>Μια πλήρης επισκόπηση της σχετικής νομοθεσίας για την ΕΑΥ διατίθεται στον </a:t>
            </a:r>
            <a:r>
              <a:rPr lang="el-GR" dirty="0" err="1"/>
              <a:t>ιστότοπο</a:t>
            </a:r>
            <a:r>
              <a:rPr lang="el-GR" dirty="0"/>
              <a:t> EU-OSHA (</a:t>
            </a:r>
            <a:r>
              <a:rPr lang="el-GR" dirty="0">
                <a:hlinkClick r:id="rId8"/>
              </a:rPr>
              <a:t>https://osha.europa.eu/el/safety-and-health-legislation</a:t>
            </a:r>
            <a:r>
              <a:rPr lang="el-GR" dirty="0"/>
              <a:t>).</a:t>
            </a:r>
          </a:p>
          <a:p>
            <a:endParaRPr lang="en-US" dirty="0"/>
          </a:p>
          <a:p>
            <a:pPr marL="0" indent="0">
              <a:buNone/>
            </a:pPr>
            <a:r>
              <a:rPr lang="el-GR" b="1" dirty="0"/>
              <a:t>Ενημερωτικά γραφήματα</a:t>
            </a:r>
          </a:p>
          <a:p>
            <a:pPr algn="just"/>
            <a:r>
              <a:rPr lang="el-GR" dirty="0"/>
              <a:t>Στην ψηφιακή εποχή, τα ενημερωτικά γραφήματα μπορούν να αποτελέσουν πανίσχυρο εργαλείο. Έχουν τη δυνατότητα να εκφράζουν ακόμα και σύνθετες πληροφορίες με σαφή, περιεκτικό και γλαφυρό τρόπο, ενώ η ανταλλαγή τους μπορεί να γίνεται διαδικτυακά.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pPr/>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a:t>Ευρωπαϊκή Εβδομάδα</a:t>
            </a:r>
          </a:p>
          <a:p>
            <a:r>
              <a:rPr lang="el-GR" dirty="0"/>
              <a:t>Η παγκοσμίου φήμης Ευρωπαϊκή Εβδομάδα για την Ασφάλεια και την Υγεία στην Εργασία πραγματοποιείται κάθε χρόνο τον Οκτώβριο και αποτελεί το αποκορύφωμα του ημερολογίου της εκστρατείας. Μπορείτε να λάβετε μέρος σε πολλές εκδηλώσεις ευαισθητοποίησης που διοργανώνονται στην ΕΕ και πέραν αυτής, όπως διαγωνισμοί, ειδικές εκδηλώσεις προβολής ταινιών, εκδηλώσεις μέσων κοινωνικής δικτύωσης και συνέδρια.</a:t>
            </a:r>
          </a:p>
          <a:p>
            <a:endParaRPr lang="en-GB" dirty="0"/>
          </a:p>
          <a:p>
            <a:r>
              <a:rPr lang="el-GR" b="1" dirty="0"/>
              <a:t>Εταιρικές σχέσεις</a:t>
            </a:r>
          </a:p>
          <a:p>
            <a:r>
              <a:rPr lang="el-GR" dirty="0"/>
              <a:t>Η επιτυχία της εκστρατείας εξαρτάται από ισχυρές συνεργασίες μεταξύ EU-OSHA και βασικών ενδιαφερομένων. Οι πανευρωπαϊκοί και διεθνείς οργανισμοί που έχουν αναλάβει δέσμευση απέναντι στην ΕΑΥ μπορούν να γίνουν </a:t>
            </a:r>
            <a:r>
              <a:rPr lang="el-GR" u="sng" dirty="0"/>
              <a:t>επίσημοι εταίροι της εκστρατείας</a:t>
            </a:r>
            <a:r>
              <a:rPr lang="el-GR" dirty="0"/>
              <a:t>, κάτι που τους επιτρέπει να επωφεληθούν από:</a:t>
            </a:r>
          </a:p>
          <a:p>
            <a:pPr marL="742950" lvl="1" indent="-285750">
              <a:buFont typeface="Arial,Sans-Serif"/>
              <a:buChar char="•"/>
            </a:pPr>
            <a:r>
              <a:rPr lang="el-GR" dirty="0"/>
              <a:t>προβολή σε ολόκληρη την ΕΕ και στα μέσα μαζικής ενημέρωσης,</a:t>
            </a:r>
          </a:p>
          <a:p>
            <a:pPr marL="742950" lvl="1" indent="-285750">
              <a:buFont typeface="Arial,Sans-Serif"/>
              <a:buChar char="•"/>
            </a:pPr>
            <a:r>
              <a:rPr lang="el-GR" dirty="0"/>
              <a:t>ευκαιρίες δικτύωσης και ανταλλαγής,</a:t>
            </a:r>
          </a:p>
          <a:p>
            <a:pPr marL="742950" lvl="1" indent="-285750">
              <a:buFont typeface="Arial,Sans-Serif"/>
              <a:buChar char="•"/>
            </a:pPr>
            <a:r>
              <a:rPr lang="el-GR" dirty="0"/>
              <a:t>ανταλλαγή καλών πρακτικών με άλλους εταίρους της εκστρατείας,</a:t>
            </a:r>
          </a:p>
          <a:p>
            <a:pPr marL="742950" lvl="1" indent="-285750">
              <a:buFont typeface="Arial,Sans-Serif"/>
              <a:buChar char="•"/>
            </a:pPr>
            <a:r>
              <a:rPr lang="el-GR" dirty="0"/>
              <a:t>προσκλήσεις στις εκδηλώσεις του EU-OSHA,</a:t>
            </a:r>
          </a:p>
          <a:p>
            <a:pPr marL="742950" lvl="1" indent="-285750">
              <a:buFont typeface="Arial,Sans-Serif"/>
              <a:buChar char="•"/>
            </a:pPr>
            <a:r>
              <a:rPr lang="el-GR" dirty="0"/>
              <a:t>πακέτο υποδοχής,</a:t>
            </a:r>
          </a:p>
          <a:p>
            <a:pPr marL="742950" lvl="1" indent="-285750">
              <a:buFont typeface="Arial,Sans-Serif"/>
              <a:buChar char="•"/>
            </a:pPr>
            <a:r>
              <a:rPr lang="el-GR" dirty="0"/>
              <a:t>πιστοποιητικό συμμετοχής.</a:t>
            </a:r>
          </a:p>
          <a:p>
            <a:pPr lvl="1"/>
            <a:endParaRPr lang="en-GB" dirty="0"/>
          </a:p>
          <a:p>
            <a:r>
              <a:rPr lang="el-GR" b="1" dirty="0"/>
              <a:t>Βραβεία Καλής Πρακτικής</a:t>
            </a:r>
          </a:p>
          <a:p>
            <a:r>
              <a:rPr lang="el-GR" dirty="0"/>
              <a:t>Στο πλαίσιο της εκστρατείας, μέσω του διαγωνισμού των Βραβείων Καλής Πρακτικής παρουσιάζονται καινοτόμες προσεγγίσεις στη διαχείριση της ΕΑΥ και αναγνωρίζονται επιτυχημένες και βιώσιμες πρωτοβουλίες για τη διαχείριση των κινδύνων που σχετίζονται με την ΕΑΥ και την ψηφιακή εποχή. Οργανισμοί σε κράτη μέλη της ΕΕ, υποψήφιες χώρες, δυνάμει υποψήφιες χώρες και χώρες της Ευρωπαϊκής Ζώνης Ελεύθερων Συναλλαγών (ΕΖΕΣ) καλούνται να υποβάλουν συμμετοχές στο πλαίσιο του διαγωνισμού με θέμα τη διαχείριση της ΕΑΥ στην ψηφιακή εποχή. Οι νικητές θα ανακοινωθούν στην τελετή απονομής των βραβείων.</a:t>
            </a:r>
          </a:p>
          <a:p>
            <a:endParaRPr lang="en-GB" dirty="0"/>
          </a:p>
          <a:p>
            <a:r>
              <a:rPr lang="el-GR" b="1" dirty="0"/>
              <a:t>Εργαλειοθήκη εκστρατείας </a:t>
            </a:r>
          </a:p>
          <a:p>
            <a:r>
              <a:rPr lang="el-GR" dirty="0"/>
              <a:t>Σας βοηθούμε να ξεκινήσετε τον σχεδιασμό της δικής σας εκστρατείας παρέχοντάς σας πρόσβαση στην εργαλειοθήκη της εκστρατείας μας, ώστε να ευαισθητοποιήσετε το κοινό σχετικά με τις επιπτώσεις των ψηφιακών τεχνολογιών στην ΕΑΥ. Η εργαλειοθήκη προσφέρει αναλυτική καθοδήγηση σχετικά με τη διαδικασία προετοιμασίας και προβολής μιας εκστρατείας και τον τρόπο πλήρους αξιοποίησης των πόρων σας.</a:t>
            </a:r>
          </a:p>
          <a:p>
            <a:endParaRPr lang="en-GB" dirty="0"/>
          </a:p>
          <a:p>
            <a:r>
              <a:rPr lang="el-GR" b="1" dirty="0"/>
              <a:t>Υλικό της εκστρατείας</a:t>
            </a:r>
          </a:p>
          <a:p>
            <a:r>
              <a:rPr lang="el-GR" dirty="0"/>
              <a:t>Όλες</a:t>
            </a:r>
            <a:r>
              <a:rPr lang="el-GR" baseline="0" dirty="0"/>
              <a:t> οι πληροφορίες που χ</a:t>
            </a:r>
            <a:r>
              <a:rPr lang="el-GR" dirty="0"/>
              <a:t>ρειάζεστε για την προαγωγή</a:t>
            </a:r>
            <a:r>
              <a:rPr lang="el-GR" baseline="0" dirty="0"/>
              <a:t> της</a:t>
            </a:r>
            <a:r>
              <a:rPr lang="el-GR" dirty="0"/>
              <a:t> εκστρατείας «Επαγγελματική ασφάλεια και υγεία στην ψηφιακή εποχή» και τη συμμετοχή σας σε αυτήν διατίθενται στο υλικό της εκστρατείας. Το πλήρες φάσμα των διαθέσιμων πληροφοριών</a:t>
            </a:r>
            <a:r>
              <a:rPr lang="el-GR" baseline="0" dirty="0"/>
              <a:t> και πηγών πληροφόρησης</a:t>
            </a:r>
            <a:r>
              <a:rPr lang="el-GR" dirty="0"/>
              <a:t> μπορούν να μεταφορτωθούν δωρεάν, συμπεριλαμβανομένου του οδηγού της εκστρατείας, του φυλλαδίου προβολής και της αφίσας καθώς και του ενημερωτικού φυλλαδίου για τα Βραβεία Καλής Πρακτικής.</a:t>
            </a:r>
          </a:p>
          <a:p>
            <a:endParaRPr lang="en-GB" dirty="0"/>
          </a:p>
          <a:p>
            <a:r>
              <a:rPr lang="el-GR" b="1" dirty="0"/>
              <a:t>Υλικό για τα μέσα κοινωνικής δικτύωσης</a:t>
            </a:r>
          </a:p>
          <a:p>
            <a:r>
              <a:rPr lang="el-GR" dirty="0"/>
              <a:t>Αξιοποιήστε το </a:t>
            </a:r>
            <a:r>
              <a:rPr lang="el-GR" dirty="0" err="1"/>
              <a:t>κιτ</a:t>
            </a:r>
            <a:r>
              <a:rPr lang="el-GR" dirty="0"/>
              <a:t> για τα μέσα κοινωνικής δικτύωσης, μια συλλογή με υλικό για τους λογαριασμούς σας στα μέσα κοινωνικής δικτύωσης. Ξεκινήστε επιλέγοντας από τα έτοιμα μηνύματα και τα συνοδευτικά γραφικά και βίντεο.</a:t>
            </a:r>
          </a:p>
          <a:p>
            <a:endParaRPr lang="en-GB" dirty="0"/>
          </a:p>
          <a:p>
            <a:r>
              <a:rPr lang="el-GR" b="1" dirty="0"/>
              <a:t>Εκδηλώσεις</a:t>
            </a:r>
          </a:p>
          <a:p>
            <a:r>
              <a:rPr lang="el-GR" dirty="0"/>
              <a:t>Μπορείτε να ενημερωθείτε για τις προσεχείς εκδηλώσεις της εκστρατείας «Επαγγελματική ασφάλεια και υγεία στην ψηφιακή εποχή». Μπορείτε να αναζητήσετε εκδηλώσεις ανά χώρα και ημερομηνίες, ενώ κάθε εκδήλωση μπορεί να προστεθεί στο ημερολόγιό σας για να βεβαιωθείτε ότι δεν θα τη χάσετε.</a:t>
            </a:r>
          </a:p>
          <a:p>
            <a:endParaRPr lang="en-GB" dirty="0"/>
          </a:p>
          <a:p>
            <a:r>
              <a:rPr lang="el-GR" b="1" dirty="0"/>
              <a:t>Πιστοποιητικό συμμετοχής </a:t>
            </a:r>
          </a:p>
          <a:p>
            <a:r>
              <a:rPr lang="el-GR" dirty="0"/>
              <a:t>Σε αντάλλαγμα για τη διοργάνωση εκδηλώσεων και δραστηριοτήτων ή τη διοργάνωση της δικής σας εκστρατείας για την υποστήριξη και προβολή της εκστρατείας «Ασφαλείς και Υγιείς Χώροι Εργασίας», θα λάβετε ένα πιστοποιητικό συμμετοχής σε αναγνώριση των προσπαθειών και της συνεισφοράς σας.</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Ευρωπαϊκός Οργανισμός για την Ασφάλεια και την Υγεία στην Εργασία, 2023</a:t>
            </a:r>
          </a:p>
          <a:p>
            <a:r>
              <a:rPr lang="el-GR" dirty="0"/>
              <a:t>Επιτρέπεται η αναπαραγωγή με αναφορά της πηγής.</a:t>
            </a:r>
          </a:p>
          <a:p>
            <a:r>
              <a:rPr lang="el-GR" dirty="0"/>
              <a:t>Για κάθε χρήση ή αναπαραγωγή φωτογραφιών ή άλλου υλικού που δεν καλύπτεται από δικαιώματα πνευματικής ιδιοκτησίας του EU-OSHA πρέπει να ζητείται απευθείας η άδεια των κατόχων των δικαιωμάτων πνευματικής ιδιοκτησίας.</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pPr/>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l-GR"/>
              <a:t>Πηγή: EU-OSHA, «Σφυγμομέτρηση ΕΑΥ - Η επαγγελματική ασφάλεια και υγεία στους χώρους εργασίας μετά την πανδημία», 2022 (</a:t>
            </a:r>
            <a:r>
              <a:rPr lang="el-GR">
                <a:hlinkClick r:id="rId3"/>
              </a:rPr>
              <a:t>https://osha.europa.eu/el/facts-and-figures/osh-pulse-occupational-safety-and-health-post-pandemic-workplaces</a:t>
            </a:r>
            <a:r>
              <a:rPr lang="el-GR"/>
              <a:t>).</a:t>
            </a:r>
          </a:p>
          <a:p>
            <a:pPr>
              <a:defRPr/>
            </a:pPr>
            <a:endParaRPr lang="it-IT" dirty="0"/>
          </a:p>
          <a:p>
            <a:pPr marL="0" marR="0" indent="0" algn="l" defTabSz="914400">
              <a:lnSpc>
                <a:spcPct val="100000"/>
              </a:lnSpc>
              <a:spcBef>
                <a:spcPts val="0"/>
              </a:spcBef>
              <a:spcAft>
                <a:spcPts val="0"/>
              </a:spcAft>
              <a:buClrTx/>
              <a:buSzTx/>
              <a:buFontTx/>
              <a:buNone/>
              <a:tabLst/>
              <a:defRPr/>
            </a:pPr>
            <a:r>
              <a:rPr lang="el-GR"/>
              <a:t>Πηγή: </a:t>
            </a:r>
            <a:r>
              <a:rPr lang="el-GR" sz="1200">
                <a:solidFill>
                  <a:schemeClr val="tx1"/>
                </a:solidFill>
                <a:effectLst/>
                <a:latin typeface="+mn-lt"/>
                <a:ea typeface="+mn-ea"/>
                <a:cs typeface="+mn-cs"/>
              </a:rPr>
              <a:t>EU-OSHA, «Τρίτη ευρωπαϊκή έρευνα για τους νέους και τους αναδυόμενους κινδύνους στις επιχειρήσεις» (ESENER 3), 2019. Διατίθεται στην ακόλουθη διεύθυνση: </a:t>
            </a:r>
            <a:r>
              <a:rPr lang="el-GR" sz="1200" u="sng">
                <a:solidFill>
                  <a:schemeClr val="tx1"/>
                </a:solidFill>
                <a:effectLst/>
                <a:latin typeface="+mn-lt"/>
                <a:ea typeface="+mn-ea"/>
                <a:cs typeface="+mn-cs"/>
                <a:hlinkClick r:id="rId4"/>
              </a:rPr>
              <a:t>https://osha.europa.eu/el/publications/home-based-teleworking-and-preventive-occupational-safety-and-health-measures-european-workplaces-evidence-esener-3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pPr/>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Πηγή: EU-OSHA, «Σφυγμομέτρηση ΕΑΥ - Η επαγγελματική ασφάλεια και υγεία στους χώρους εργασίας μετά την πανδημία», 2022 (</a:t>
            </a:r>
            <a:r>
              <a:rPr lang="el-GR" dirty="0">
                <a:hlinkClick r:id="rId3"/>
              </a:rPr>
              <a:t>https://osha.europa.eu/el/facts-and-figures/osh-pulse-occupational-safety-and-health-post-pandemic-workplaces</a:t>
            </a:r>
            <a:r>
              <a:rPr lang="el-GR" dirty="0"/>
              <a:t>).</a:t>
            </a:r>
          </a:p>
          <a:p>
            <a:endParaRPr lang="en-GB" dirty="0"/>
          </a:p>
          <a:p>
            <a:r>
              <a:rPr lang="el-GR" dirty="0"/>
              <a:t>Η έρευνα σφυγμομέτρησης του Έκτακτου </a:t>
            </a:r>
            <a:r>
              <a:rPr lang="el-GR" dirty="0" err="1"/>
              <a:t>Ευρωβαρόμετρου</a:t>
            </a:r>
            <a:r>
              <a:rPr lang="el-GR" dirty="0"/>
              <a:t> για την ΕΑΥ πραγματοποιήθηκε για λογαριασμό του EU-OSHA, προκειμένου να συγκεντρωθούν πληροφορίες σχετικά με την κατάσταση της επαγγελματικής ασφάλειας και υγείας (ΕΑΥ) στους χώρους εργασίας μετά την πανδημία.</a:t>
            </a:r>
          </a:p>
          <a:p>
            <a:r>
              <a:rPr lang="el-GR" dirty="0"/>
              <a:t>Τον Απρίλιο και τον Μάιο του 2022 πραγματοποιήθηκε συνέντευξη σε αντιπροσωπευτικό δείγμα περισσότερων από 27.000 εργαζομένων σε όλες τις χώρες της ΕΕ, καθώς και στην Ισλανδία και τη Νορβηγία. Οι εργαζόμενοι ρωτήθηκαν σχετικά με τα προβλήματα ψυχικής και σωματικής υγείας που αντιμετωπίζουν και τη σημασία των μέτρων ΕΑΥ στον χώρο εργασίας τους.</a:t>
            </a:r>
          </a:p>
          <a:p>
            <a:r>
              <a:rPr lang="el-GR" dirty="0"/>
              <a:t>Η έρευνα αφορούσε επίσης την επαγγελματική χρήση των ψηφιακών τεχνολογιών και τις επιπτώσεις</a:t>
            </a:r>
            <a:r>
              <a:rPr lang="el-GR" baseline="0" dirty="0"/>
              <a:t> </a:t>
            </a:r>
            <a:r>
              <a:rPr lang="el-GR" dirty="0"/>
              <a:t>στην ευημερία των εργαζομένων.</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pPr/>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l-GR" dirty="0"/>
              <a:t>Πηγή: EU-OSHA, «Σφυγμομέτρηση ΕΑΥ - Η επαγγελματική ασφάλεια και υγεία στους χώρους εργασίας μετά την πανδημία», 2022 (</a:t>
            </a:r>
            <a:r>
              <a:rPr lang="el-GR" dirty="0">
                <a:hlinkClick r:id="rId3"/>
              </a:rPr>
              <a:t>https://osha.europa.eu/el/facts-and-figures/osh-pulse-occupational-safety-and-health-post-pandemic-workplaces</a:t>
            </a:r>
            <a:r>
              <a:rPr lang="el-GR" dirty="0"/>
              <a:t>).</a:t>
            </a:r>
          </a:p>
          <a:p>
            <a:pPr>
              <a:defRPr/>
            </a:pPr>
            <a:endParaRPr lang="en-GB" dirty="0"/>
          </a:p>
          <a:p>
            <a:pPr>
              <a:defRPr/>
            </a:pPr>
            <a:r>
              <a:rPr lang="el-GR" dirty="0"/>
              <a:t>Η έρευνα σφυγμομέτρησης του Έκτακτου </a:t>
            </a:r>
            <a:r>
              <a:rPr lang="el-GR" dirty="0" err="1"/>
              <a:t>Ευροβαρόμετρου</a:t>
            </a:r>
            <a:r>
              <a:rPr lang="el-GR" dirty="0"/>
              <a:t> για την ΕΑΥ πραγματοποιήθηκε για λογαριασμό του EU-OSHA, με σκοπό τη συγκέντρωση πληροφοριών σχετικά με την κατάσταση της επαγγελματικής ασφάλειας και υγείας (ΕΑΥ) στους χώρους εργασίας μετά την πανδημία.</a:t>
            </a:r>
          </a:p>
          <a:p>
            <a:pPr>
              <a:defRPr/>
            </a:pPr>
            <a:r>
              <a:rPr lang="el-GR" dirty="0"/>
              <a:t>Τον Απρίλιο και τον Μάιο του 2022 πραγματοποιήθηκαν συνεντεύξεις με τη συμμετοχή αντιπροσωπευτικού δείγματος περισσότερων από 27.000 εργαζομένων σε όλες τις χώρες της ΕΕ, καθώς και στην Ισλανδία και τη Νορβηγία. Οι εργαζόμενοι ρωτήθηκαν σχετικά με τα προβλήματα ψυχικής και σωματικής υγείας που αντιμετωπίζουν και τη σημασία των μέτρων ΕΑΥ στον χώρο εργασίας τους.</a:t>
            </a:r>
          </a:p>
          <a:p>
            <a:pPr>
              <a:defRPr/>
            </a:pPr>
            <a:r>
              <a:rPr lang="el-GR" dirty="0"/>
              <a:t>Η έρευνα αφορούσε επίσης την επαγγελματική χρήση των ψηφιακών τεχνολογιών και τις επιπτώσεις</a:t>
            </a:r>
            <a:r>
              <a:rPr lang="el-GR" baseline="0" dirty="0"/>
              <a:t> </a:t>
            </a:r>
            <a:r>
              <a:rPr lang="el-GR" dirty="0"/>
              <a:t>στην ευημερία των εργαζομένων.</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pPr/>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l-GR" dirty="0"/>
              <a:t>Πηγή: EU-OSHA, «Σφυγμομέτρηση ΕΑΥ - Η επαγγελματική ασφάλεια και υγεία στους χώρους εργασίας μετά την πανδημία», 2022 (</a:t>
            </a:r>
            <a:r>
              <a:rPr lang="el-GR" dirty="0">
                <a:hlinkClick r:id="rId3"/>
              </a:rPr>
              <a:t>https://osha.europa.eu/en/facts-and-figures/osh-pulse-occupational-safety-and-health-post-pandemic-workplaces</a:t>
            </a:r>
            <a:r>
              <a:rPr lang="el-GR" dirty="0"/>
              <a:t>).</a:t>
            </a:r>
          </a:p>
          <a:p>
            <a:pPr>
              <a:defRPr/>
            </a:pPr>
            <a:endParaRPr lang="it-IT" dirty="0"/>
          </a:p>
          <a:p>
            <a:pPr marL="0" marR="0" indent="0" algn="l" defTabSz="914400">
              <a:lnSpc>
                <a:spcPct val="100000"/>
              </a:lnSpc>
              <a:spcBef>
                <a:spcPts val="0"/>
              </a:spcBef>
              <a:spcAft>
                <a:spcPts val="0"/>
              </a:spcAft>
              <a:buClrTx/>
              <a:buSzTx/>
              <a:buFontTx/>
              <a:buNone/>
              <a:tabLst/>
              <a:defRPr/>
            </a:pPr>
            <a:r>
              <a:rPr lang="el-GR" dirty="0"/>
              <a:t>Πηγή: </a:t>
            </a:r>
            <a:r>
              <a:rPr lang="el-GR" sz="1200" dirty="0">
                <a:solidFill>
                  <a:schemeClr val="tx1"/>
                </a:solidFill>
                <a:effectLst/>
                <a:latin typeface="+mn-lt"/>
                <a:ea typeface="+mn-ea"/>
                <a:cs typeface="+mn-cs"/>
              </a:rPr>
              <a:t>EU-OSHA, «Τρίτη ευρωπαϊκή έρευνα για τους νέους και τους αναδυόμενους κινδύνους στις επιχειρήσεις» (ESENER 3), 2019. Διατίθεται στην ακόλουθη διεύθυνση: </a:t>
            </a:r>
            <a:r>
              <a:rPr lang="el-GR" sz="1200" u="sng" dirty="0">
                <a:solidFill>
                  <a:schemeClr val="tx1"/>
                </a:solidFill>
                <a:effectLst/>
                <a:latin typeface="+mn-lt"/>
                <a:ea typeface="+mn-ea"/>
                <a:cs typeface="+mn-cs"/>
                <a:hlinkClick r:id="rId4"/>
              </a:rPr>
              <a:t>https://osha.europa.eu/el/publications/home-based-teleworking-and-preventive-occupational-safety-and-health-measures-european-workplaces-evidence-esener-3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pPr/>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t>Πηγή: </a:t>
            </a:r>
            <a:r>
              <a:rPr lang="el-GR" sz="1200">
                <a:solidFill>
                  <a:schemeClr val="tx1"/>
                </a:solidFill>
                <a:effectLst/>
                <a:latin typeface="+mn-lt"/>
                <a:ea typeface="+mn-ea"/>
                <a:cs typeface="+mn-cs"/>
              </a:rPr>
              <a:t>EU-OSHA, «Τρίτη ευρωπαϊκή έρευνα για τους νέους και τους αναδυόμενους κινδύνους στις επιχειρήσεις (ESENER 3), 2019. Διατίθεται στη διεύθυνση: </a:t>
            </a:r>
            <a:r>
              <a:rPr lang="el-GR" sz="1200" u="sng">
                <a:solidFill>
                  <a:schemeClr val="tx1"/>
                </a:solidFill>
                <a:effectLst/>
                <a:latin typeface="+mn-lt"/>
                <a:ea typeface="+mn-ea"/>
                <a:cs typeface="+mn-cs"/>
                <a:hlinkClick r:id="rId3"/>
              </a:rPr>
              <a:t>https://osha.europa.eu/el/publications/third-european-survey-enterprises-new-and-emerging-risks-esener-3/view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pPr/>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effectLst/>
              </a:rPr>
              <a:t>Πηγή:</a:t>
            </a:r>
            <a:r>
              <a:rPr lang="el-GR"/>
              <a:t> EU-OSHA, «Τρίτη ευρωπαϊκή έρευνα για τους νέους και τους αναδυόμενους κινδύνους στις επιχειρήσεις» (ESENER 3), 2019. Διατίθεται στην ακόλουθη διεύθυνση: </a:t>
            </a:r>
            <a:r>
              <a:rPr lang="el-GR" u="sng"/>
              <a:t>https://osha.europa.eu/el/publications/home-based-teleworking-and-preventive-occupational-safety-and-health-measures-european-workplaces-evidence-esener-3</a:t>
            </a:r>
          </a:p>
          <a:p>
            <a:endParaRPr lang="en-US" dirty="0"/>
          </a:p>
          <a:p>
            <a:r>
              <a:rPr lang="el-GR">
                <a:latin typeface="Arial"/>
                <a:ea typeface="SimSun"/>
                <a:cs typeface="Arial"/>
              </a:rPr>
              <a:t>Σταθμισμένα</a:t>
            </a:r>
            <a:r>
              <a:rPr lang="el-GR" sz="1200">
                <a:effectLst/>
                <a:latin typeface="Arial"/>
                <a:ea typeface="SimSun"/>
                <a:cs typeface="Arial"/>
              </a:rPr>
              <a:t> δεδομένα (συντελεστής στάθμισης: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pPr/>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pPr/>
              <a:t>10</a:t>
            </a:fld>
            <a:endParaRPr lang="en-GB"/>
          </a:p>
        </p:txBody>
      </p:sp>
    </p:spTree>
    <p:extLst>
      <p:ext uri="{BB962C8B-B14F-4D97-AF65-F5344CB8AC3E}">
        <p14:creationId xmlns:p14="http://schemas.microsoft.com/office/powerpoint/2010/main" val="672978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l-GR" sz="675"/>
              <a:t>Η ασφάλεια και η υγεία στους χώρους εργασίας μάς αφορά όλους. Οφέλη για εσένα προσωπικά. Οφέλη για τις επιχειρήσεις.</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cstate="print"/>
          <a:srcRect/>
          <a:stretch>
            <a:fillRect/>
          </a:stretch>
        </p:blipFill>
        <p:spPr bwMode="auto">
          <a:xfrm>
            <a:off x="4275138" y="4339991"/>
            <a:ext cx="507852" cy="334403"/>
          </a:xfrm>
          <a:prstGeom prst="rect">
            <a:avLst/>
          </a:prstGeom>
          <a:noFill/>
          <a:ln w="9525">
            <a:noFill/>
            <a:miter lim="800000"/>
            <a:headEnd/>
            <a:tailEnd/>
          </a:ln>
        </p:spPr>
      </p:pic>
      <p:pic>
        <p:nvPicPr>
          <p:cNvPr id="20" name="imagen-portada-EUOSHA-2013-16-9.png"/>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7031359D-6E62-401C-B128-BCCDC1BBA3F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1905" y="4340835"/>
            <a:ext cx="1304484" cy="333559"/>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1A63C7E5-A465-4CD7-9A50-2E7FFCF0110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63593" y="4199366"/>
            <a:ext cx="432807" cy="488126"/>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l-GR" sz="675"/>
              <a:t>Η ασφάλεια και η υγεία στους χώρους εργασίας μάς αφορά όλους. Οφέλη για εσένα προσωπικά. Οφέλη για τις επιχειρήσεις.</a:t>
            </a:r>
          </a:p>
        </p:txBody>
      </p:sp>
      <p:pic>
        <p:nvPicPr>
          <p:cNvPr id="11" name="Bild 2"/>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cstate="print">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el-GR">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el-GR">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el-GR">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el-GR">
                <a:solidFill>
                  <a:schemeClr val="tx2"/>
                </a:solidFill>
                <a:ea typeface="+mj-ea"/>
                <a:cs typeface="Trebuchet MS"/>
              </a:rPr>
              <a:t>Ευρωπαϊκός Οργανισμός για την Ασφάλεια και την Υγεία στην Εργασία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el-GR">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el-GR" sz="2400" b="1">
                <a:solidFill>
                  <a:schemeClr val="tx2"/>
                </a:solidFill>
                <a:ea typeface="+mj-ea"/>
              </a:rPr>
              <a:t>ΣΑΣ ΕΥΧΑΡΙΣΤΟΥΜΕ!</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l-GR"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A logo with a person in the middle&#10;&#10;Description automatically generated">
            <a:extLst>
              <a:ext uri="{FF2B5EF4-FFF2-40B4-BE49-F238E27FC236}">
                <a16:creationId xmlns:a16="http://schemas.microsoft.com/office/drawing/2014/main" id="{4DBA78F7-4388-4E63-B77A-882E4D031C7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77067" y="4519938"/>
            <a:ext cx="432807" cy="488126"/>
          </a:xfrm>
          <a:prstGeom prst="rect">
            <a:avLst/>
          </a:prstGeom>
        </p:spPr>
      </p:pic>
      <p:pic>
        <p:nvPicPr>
          <p:cNvPr id="15" name="Picture 14" descr="Blue text on a black background&#10;&#10;Description automatically generated">
            <a:extLst>
              <a:ext uri="{FF2B5EF4-FFF2-40B4-BE49-F238E27FC236}">
                <a16:creationId xmlns:a16="http://schemas.microsoft.com/office/drawing/2014/main" id="{A2B49740-497F-46EC-9515-9A205F4BE09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1905" y="4673507"/>
            <a:ext cx="1304484" cy="333559"/>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el/about-topic/priority-area/remote-and-hybrid-work" TargetMode="External"/><Relationship Id="rId3" Type="http://schemas.openxmlformats.org/officeDocument/2006/relationships/hyperlink" Target="https://healthy-workplaces.osha.europa.eu/el/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healthy-workplaces.osha.europa.eu/el/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el/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el/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el" TargetMode="External"/><Relationship Id="rId3" Type="http://schemas.openxmlformats.org/officeDocument/2006/relationships/image" Target="../media/image29.png"/><Relationship Id="rId7" Type="http://schemas.openxmlformats.org/officeDocument/2006/relationships/hyperlink" Target="https://healthy-workplaces.osha.europa.eu/el/campaign-partners/campaign-media-partners" TargetMode="External"/><Relationship Id="rId12" Type="http://schemas.openxmlformats.org/officeDocument/2006/relationships/hyperlink" Target="https://osha.europa.eu/el/themes/mainstreaming-osh-education/oshvet-project-osh-vocational-education-and-trai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healthy-workplaces.osha.europa.eu/el/campaign-partners/enterprise-europe-network" TargetMode="External"/><Relationship Id="rId11" Type="http://schemas.openxmlformats.org/officeDocument/2006/relationships/image" Target="../media/image3.png"/><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el" TargetMode="External"/><Relationship Id="rId4" Type="http://schemas.openxmlformats.org/officeDocument/2006/relationships/hyperlink" Target="https://healthy-workplaces.osha.europa.eu/el/campaign-partners/official-campaign-partners" TargetMode="External"/><Relationship Id="rId9" Type="http://schemas.openxmlformats.org/officeDocument/2006/relationships/hyperlink" Target="https://healthy-workplaces.osha.europa.eu/el/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el/tools-and-publications/oshwiki" TargetMode="External"/><Relationship Id="rId13" Type="http://schemas.openxmlformats.org/officeDocument/2006/relationships/hyperlink" Target="https://healthy-workplaces.eu/el/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el/tools-and-publications/publications" TargetMode="External"/><Relationship Id="rId21" Type="http://schemas.openxmlformats.org/officeDocument/2006/relationships/hyperlink" Target="https://healthy-workplaces.osha.europa.eu/el/tools-and-publications/infographics" TargetMode="External"/><Relationship Id="rId7" Type="http://schemas.openxmlformats.org/officeDocument/2006/relationships/hyperlink" Target="https://healthy-workplaces.osha.europa.eu/el/tools-and-publications/oshwiki" TargetMode="External"/><Relationship Id="rId12" Type="http://schemas.openxmlformats.org/officeDocument/2006/relationships/hyperlink" Target="https://healthy-workplaces.osha.europa.eu/el/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20.xml"/><Relationship Id="rId16" Type="http://schemas.openxmlformats.org/officeDocument/2006/relationships/image" Target="../media/image27.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el/tools-and-publications/napo-films" TargetMode="External"/><Relationship Id="rId11" Type="http://schemas.openxmlformats.org/officeDocument/2006/relationships/hyperlink" Target="https://healthy-workplaces.osha.europa.eu/el/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el/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el/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el/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l/media-centre/events" TargetMode="External"/><Relationship Id="rId13" Type="http://schemas.openxmlformats.org/officeDocument/2006/relationships/image" Target="../media/image34.png"/><Relationship Id="rId18" Type="http://schemas.openxmlformats.org/officeDocument/2006/relationships/image" Target="../media/image43.emf"/><Relationship Id="rId3" Type="http://schemas.openxmlformats.org/officeDocument/2006/relationships/hyperlink" Target="https://healthy-workplaces.osha.europa.eu/el/get-involved/european-week" TargetMode="External"/><Relationship Id="rId21" Type="http://schemas.openxmlformats.org/officeDocument/2006/relationships/image" Target="../media/image39.png"/><Relationship Id="rId7" Type="http://schemas.openxmlformats.org/officeDocument/2006/relationships/hyperlink" Target="https://healthy-workplaces.osha.europa.eu/el/tools-and-publications/campaign-materials" TargetMode="External"/><Relationship Id="rId12" Type="http://schemas.openxmlformats.org/officeDocument/2006/relationships/image" Target="../media/image33.png"/><Relationship Id="rId17" Type="http://schemas.openxmlformats.org/officeDocument/2006/relationships/image" Target="../media/image42.png"/><Relationship Id="rId2" Type="http://schemas.openxmlformats.org/officeDocument/2006/relationships/notesSlide" Target="../notesSlides/notesSlide21.xml"/><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hyperlink" Target="https://healthy-workplaces.osha.europa.eu/el/tools-and-publications/campaign-toolkit" TargetMode="External"/><Relationship Id="rId11" Type="http://schemas.openxmlformats.org/officeDocument/2006/relationships/hyperlink" Target="https://healthy-workplaces.osha.europa.eu/el/tools-and-publications/social-media-kit" TargetMode="External"/><Relationship Id="rId5" Type="http://schemas.openxmlformats.org/officeDocument/2006/relationships/hyperlink" Target="https://healthy-workplaces.osha.europa.eu/el/get-involved/good-practice-awards" TargetMode="External"/><Relationship Id="rId15" Type="http://schemas.openxmlformats.org/officeDocument/2006/relationships/image" Target="../media/image27.png"/><Relationship Id="rId10" Type="http://schemas.openxmlformats.org/officeDocument/2006/relationships/hyperlink" Target="https://healthy-workplaces.eu/en/get-involved/get-your-certificate" TargetMode="External"/><Relationship Id="rId19" Type="http://schemas.openxmlformats.org/officeDocument/2006/relationships/hyperlink" Target="https://healthy-workplaces.eu/en/get-involved/european-week" TargetMode="External"/><Relationship Id="rId4" Type="http://schemas.openxmlformats.org/officeDocument/2006/relationships/hyperlink" Target="https://healthy-workplaces.osha.europa.eu/el/get-involved/become-campaign-partner" TargetMode="External"/><Relationship Id="rId9" Type="http://schemas.openxmlformats.org/officeDocument/2006/relationships/hyperlink" Target="https://healthy-workplaces.eu/el/get-involved/get-your-certificate" TargetMode="External"/><Relationship Id="rId14" Type="http://schemas.openxmlformats.org/officeDocument/2006/relationships/image" Target="../media/image32.png"/><Relationship Id="rId22"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el/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el/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el"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283745" y="2661586"/>
            <a:ext cx="8244000" cy="1015663"/>
          </a:xfrm>
        </p:spPr>
        <p:txBody>
          <a:bodyPr wrap="square">
            <a:spAutoFit/>
          </a:bodyPr>
          <a:lstStyle/>
          <a:p>
            <a:r>
              <a:rPr lang="el-GR" sz="2200" dirty="0"/>
              <a:t>Εκστρατεία 2023-2025 «Ασφαλείς και Υγιείς Χώροι Εργασίας»</a:t>
            </a:r>
            <a:br>
              <a:rPr lang="el-GR" sz="2200" dirty="0"/>
            </a:br>
            <a:r>
              <a:rPr lang="el-GR" sz="2200" dirty="0"/>
              <a:t>Επαγγελματική ασφάλεια και υγεία στην ψηφιακή εποχή</a:t>
            </a:r>
            <a:br>
              <a:rPr lang="el-GR" sz="2200" dirty="0"/>
            </a:br>
            <a:endParaRPr lang="el-GR" sz="22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298333" y="3469500"/>
            <a:ext cx="7646400" cy="207749"/>
          </a:xfrm>
        </p:spPr>
        <p:txBody>
          <a:bodyPr>
            <a:spAutoFit/>
          </a:bodyPr>
          <a:lstStyle/>
          <a:p>
            <a:r>
              <a:rPr lang="el-GR" dirty="0"/>
              <a:t>Διασφάλιση αποτελεσματικής πρόληψης στον ψηφιακό κόσμο της εργασίας</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2376" y="846025"/>
            <a:ext cx="7560643" cy="2935675"/>
          </a:xfrm>
        </p:spPr>
        <p:txBody>
          <a:bodyPr lIns="0" tIns="0" rIns="0" bIns="0">
            <a:spAutoFit/>
          </a:bodyPr>
          <a:lstStyle/>
          <a:p>
            <a:pPr marR="0" lvl="0">
              <a:lnSpc>
                <a:spcPct val="115000"/>
              </a:lnSpc>
              <a:spcBef>
                <a:spcPts val="0"/>
              </a:spcBef>
              <a:spcAft>
                <a:spcPts val="200"/>
              </a:spcAft>
              <a:tabLst>
                <a:tab pos="457200" algn="l"/>
              </a:tabLst>
            </a:pPr>
            <a:r>
              <a:rPr lang="el-GR" sz="1600" dirty="0">
                <a:solidFill>
                  <a:srgbClr val="003399"/>
                </a:solidFill>
              </a:rPr>
              <a:t>Οι στόχοι της εκστρατείας είναι οι εξής:</a:t>
            </a:r>
          </a:p>
          <a:p>
            <a:pPr marL="342900" indent="-342900">
              <a:lnSpc>
                <a:spcPct val="115000"/>
              </a:lnSpc>
              <a:spcBef>
                <a:spcPts val="0"/>
              </a:spcBef>
              <a:spcAft>
                <a:spcPts val="200"/>
              </a:spcAft>
              <a:buFont typeface="Symbol" panose="05050102010706020507" pitchFamily="18" charset="2"/>
              <a:buChar char=""/>
              <a:tabLst>
                <a:tab pos="457200" algn="l"/>
              </a:tabLst>
            </a:pPr>
            <a:r>
              <a:rPr lang="el-GR" sz="1600" dirty="0">
                <a:solidFill>
                  <a:srgbClr val="003399"/>
                </a:solidFill>
                <a:latin typeface="Arial" panose="020B0604020202020204" pitchFamily="34" charset="0"/>
                <a:ea typeface="Arial" panose="020B0604020202020204" pitchFamily="34" charset="0"/>
                <a:cs typeface="Arial" panose="020B0604020202020204" pitchFamily="34" charset="0"/>
              </a:rPr>
              <a:t>αύξηση των γνώσεων σχετικά με την ασφαλή και παραγωγική χρήση των ψηφιακών τεχνολογιών σε όλους τους τομείς</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l-GR" sz="1600" dirty="0">
                <a:solidFill>
                  <a:srgbClr val="003399"/>
                </a:solidFill>
                <a:latin typeface="Arial" panose="020B0604020202020204" pitchFamily="34" charset="0"/>
                <a:ea typeface="Arial" panose="020B0604020202020204" pitchFamily="34" charset="0"/>
                <a:cs typeface="Arial" panose="020B0604020202020204" pitchFamily="34" charset="0"/>
              </a:rPr>
              <a:t>η ευαισθητοποίηση του κοινού σχετικά με την ψηφιοποίηση και τις επιπτώσεις της στην ΕΑΥ</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l-GR" sz="1600" dirty="0">
                <a:solidFill>
                  <a:srgbClr val="003399"/>
                </a:solidFill>
                <a:latin typeface="Arial" panose="020B0604020202020204" pitchFamily="34" charset="0"/>
                <a:ea typeface="Arial" panose="020B0604020202020204" pitchFamily="34" charset="0"/>
                <a:cs typeface="Arial" panose="020B0604020202020204" pitchFamily="34" charset="0"/>
              </a:rPr>
              <a:t>η ενημέρωση σχετικά με τους αναδυόμενους κινδύνους και τις προσφερόμενες ευκαιρίες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l-GR" sz="1600" dirty="0">
                <a:solidFill>
                  <a:srgbClr val="003399"/>
                </a:solidFill>
                <a:latin typeface="Arial" panose="020B0604020202020204" pitchFamily="34" charset="0"/>
                <a:ea typeface="Arial" panose="020B0604020202020204" pitchFamily="34" charset="0"/>
                <a:cs typeface="Arial" panose="020B0604020202020204" pitchFamily="34" charset="0"/>
              </a:rPr>
              <a:t>η προώθηση της εκτίμησης των κινδύνων και της υγιούς και ασφαλούς διαχείρισης του ψηφιακού μετασχηματισμού της εργασίας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l-GR" sz="1600" dirty="0">
                <a:solidFill>
                  <a:srgbClr val="003399"/>
                </a:solidFill>
                <a:latin typeface="Arial" panose="020B0604020202020204" pitchFamily="34" charset="0"/>
                <a:ea typeface="Arial" panose="020B0604020202020204" pitchFamily="34" charset="0"/>
                <a:cs typeface="Arial" panose="020B0604020202020204" pitchFamily="34" charset="0"/>
              </a:rPr>
              <a:t>η διευκόλυνση της ανταλλαγής πληροφοριών και καλών πρακτικών</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400" dirty="0">
                <a:solidFill>
                  <a:srgbClr val="003399"/>
                </a:solidFill>
              </a:rPr>
              <a:t>Στόχοι της ενημερωτικής εκστρατείας</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el-GR" sz="2400"/>
              <a:t>Τομείς προτεραιότητας</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el-GR" sz="1200" b="1" dirty="0">
                <a:solidFill>
                  <a:schemeClr val="accent1"/>
                </a:solidFill>
                <a:latin typeface="+mj-lt"/>
                <a:ea typeface="+mj-ea"/>
                <a:cs typeface="Trebuchet MS"/>
                <a:hlinkClick r:id="rId3"/>
              </a:rPr>
              <a:t>Ευφυή ψηφιακά συστήματα</a:t>
            </a:r>
          </a:p>
        </p:txBody>
      </p:sp>
      <p:sp>
        <p:nvSpPr>
          <p:cNvPr id="20" name="TextBox 3">
            <a:extLst>
              <a:ext uri="{FF2B5EF4-FFF2-40B4-BE49-F238E27FC236}">
                <a16:creationId xmlns:a16="http://schemas.microsoft.com/office/drawing/2014/main" id="{7112F58D-1582-0B48-BE64-71C3B9526F27}"/>
              </a:ext>
            </a:extLst>
          </p:cNvPr>
          <p:cNvSpPr txBox="1"/>
          <p:nvPr/>
        </p:nvSpPr>
        <p:spPr>
          <a:xfrm>
            <a:off x="1773204" y="4049262"/>
            <a:ext cx="2408180"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el-GR" sz="1200" b="1" dirty="0">
                <a:solidFill>
                  <a:schemeClr val="accent1"/>
                </a:solidFill>
                <a:cs typeface="Trebuchet MS"/>
                <a:hlinkClick r:id="rId4"/>
              </a:rPr>
              <a:t>Διαχείριση εργαζομένων μέσω της τεχνητής νοημοσύνης (ΤΝ)</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5"/>
              </a:rPr>
              <a:t>Εργασία σε ψηφιακές πλατφόρμες</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289922"/>
            <a:ext cx="1990896" cy="369332"/>
          </a:xfrm>
          <a:prstGeom prst="rect">
            <a:avLst/>
          </a:prstGeom>
          <a:noFill/>
        </p:spPr>
        <p:txBody>
          <a:bodyPr wrap="square" lIns="0" tIns="0" rIns="0" bIns="0" rtlCol="0" anchor="ctr" anchorCtr="0">
            <a:spAutoFit/>
          </a:bodyPr>
          <a:lstStyle/>
          <a:p>
            <a:pPr algn="ctr"/>
            <a:r>
              <a:rPr lang="el-GR" sz="1200" b="1" dirty="0">
                <a:solidFill>
                  <a:schemeClr val="accent1"/>
                </a:solidFill>
                <a:latin typeface="+mj-lt"/>
                <a:ea typeface="+mj-ea"/>
                <a:cs typeface="Trebuchet MS"/>
                <a:hlinkClick r:id="rId6"/>
              </a:rPr>
              <a:t>Αυτοματοποίηση καθηκόντων</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cstate="print"/>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cstate="print"/>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cstate="print"/>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cstate="print"/>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cstate="print"/>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el-GR" sz="1200" b="1" dirty="0">
                <a:solidFill>
                  <a:schemeClr val="accent1"/>
                </a:solidFill>
                <a:latin typeface="+mj-lt"/>
                <a:ea typeface="+mj-ea"/>
                <a:cs typeface="Trebuchet MS"/>
                <a:hlinkClick r:id="rId13"/>
              </a:rPr>
              <a:t>Εξ αποστάσεως και υβριδική εργασία.</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5000" y="77377"/>
            <a:ext cx="8693999" cy="461665"/>
          </a:xfrm>
        </p:spPr>
        <p:txBody>
          <a:bodyPr wrap="square">
            <a:spAutoFit/>
          </a:bodyPr>
          <a:lstStyle/>
          <a:p>
            <a:r>
              <a:rPr lang="el-GR" sz="2400" dirty="0">
                <a:solidFill>
                  <a:srgbClr val="003399"/>
                </a:solidFill>
              </a:rPr>
              <a:t>Τομείς προτεραιότητας: εργασία σε ψηφιακές πλατφόρμες</a:t>
            </a:r>
          </a:p>
        </p:txBody>
      </p:sp>
      <p:sp>
        <p:nvSpPr>
          <p:cNvPr id="4" name="TextBox 3"/>
          <p:cNvSpPr txBox="1"/>
          <p:nvPr/>
        </p:nvSpPr>
        <p:spPr>
          <a:xfrm>
            <a:off x="3617386" y="888493"/>
            <a:ext cx="4392488" cy="1477328"/>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el-G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«Η εργασία σε ψηφιακές πλατφόρμες αφορά συχνά θέσεις εργασίας σε επαγγέλματα και κλάδους υψηλού κινδύνου που συνδέονται με χειρότερες συνθήκες εργασίας.»</a:t>
            </a:r>
            <a:r>
              <a:rPr lang="el-GR" sz="1400" b="1" i="1" dirty="0">
                <a:solidFill>
                  <a:srgbClr val="E64715"/>
                </a:solidFill>
              </a:rPr>
              <a:t> </a:t>
            </a:r>
            <a:r>
              <a:rPr lang="el-GR"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cstate="print"/>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323439"/>
          </a:xfrm>
          <a:prstGeom prst="rect">
            <a:avLst/>
          </a:prstGeom>
          <a:noFill/>
        </p:spPr>
        <p:txBody>
          <a:bodyPr wrap="square" rtlCol="0">
            <a:spAutoFit/>
          </a:bodyPr>
          <a:lstStyle/>
          <a:p>
            <a:pPr lvl="0"/>
            <a:r>
              <a:rPr lang="el-GR" sz="1600" b="1" dirty="0">
                <a:solidFill>
                  <a:srgbClr val="003399"/>
                </a:solidFill>
              </a:rPr>
              <a:t>Διαδικτυακή πλατφόρμα ή αγορά που λειτουργεί με την εφαρμογή ψηφιακών τεχνολογιών (συμπεριλαμβανομένης της χρήσης εφαρμογών κινητών) και ανήκει ή/και χρησιμοποιείται από μια επιχείρηση για να διευκολύνει την ισορροπία μεταξύ της ζήτησης και της προσφοράς της εργασίας που παρέχεται από εργαζομένους σε ψηφιακές πλατφόρμες.</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l-GR" sz="2000" b="1" u="sng">
                <a:solidFill>
                  <a:srgbClr val="ACC700"/>
                </a:solidFill>
              </a:rPr>
              <a:t>ΟΡΙΣΜΟΣ</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5000" y="150114"/>
            <a:ext cx="8693999" cy="461665"/>
          </a:xfrm>
        </p:spPr>
        <p:txBody>
          <a:bodyPr wrap="square">
            <a:spAutoFit/>
          </a:bodyPr>
          <a:lstStyle/>
          <a:p>
            <a:r>
              <a:rPr lang="el-GR" sz="2400" dirty="0">
                <a:solidFill>
                  <a:srgbClr val="003399"/>
                </a:solidFill>
              </a:rPr>
              <a:t>Τομείς προτεραιότητας: εργασία σε ψηφιακές πλατφόρμες</a:t>
            </a:r>
          </a:p>
        </p:txBody>
      </p:sp>
      <p:sp>
        <p:nvSpPr>
          <p:cNvPr id="4" name="TextBox 3"/>
          <p:cNvSpPr txBox="1"/>
          <p:nvPr/>
        </p:nvSpPr>
        <p:spPr>
          <a:xfrm>
            <a:off x="437824" y="820126"/>
            <a:ext cx="7086504" cy="3234219"/>
          </a:xfrm>
          <a:prstGeom prst="rect">
            <a:avLst/>
          </a:prstGeom>
          <a:noFill/>
        </p:spPr>
        <p:txBody>
          <a:bodyPr wrap="square" rtlCol="0">
            <a:spAutoFit/>
          </a:bodyPr>
          <a:lstStyle/>
          <a:p>
            <a:pPr lvl="0"/>
            <a:r>
              <a:rPr lang="el-GR" b="1" dirty="0">
                <a:solidFill>
                  <a:srgbClr val="ACC700"/>
                </a:solidFill>
              </a:rPr>
              <a:t>ΕΥΚΑΙΡΙΕΣ </a:t>
            </a:r>
          </a:p>
          <a:p>
            <a:pPr marL="285750" lvl="0" indent="-285750">
              <a:buFont typeface="Arial" panose="020B0604020202020204" pitchFamily="34" charset="0"/>
              <a:buChar char="•"/>
            </a:pPr>
            <a:r>
              <a:rPr lang="el-GR" sz="1600" b="1" dirty="0">
                <a:solidFill>
                  <a:srgbClr val="003399"/>
                </a:solidFill>
              </a:rPr>
              <a:t>Αυτονομία των εργαζομένων</a:t>
            </a:r>
          </a:p>
          <a:p>
            <a:pPr marL="285750" lvl="0" indent="-285750">
              <a:buFont typeface="Arial" panose="020B0604020202020204" pitchFamily="34" charset="0"/>
              <a:buChar char="•"/>
            </a:pPr>
            <a:r>
              <a:rPr lang="el-GR" sz="1600" b="1" dirty="0">
                <a:solidFill>
                  <a:srgbClr val="003399"/>
                </a:solidFill>
              </a:rPr>
              <a:t>Ευέλικτο ωράριο εργασίας</a:t>
            </a:r>
          </a:p>
          <a:p>
            <a:pPr marL="285750" lvl="0" indent="-285750">
              <a:buFont typeface="Arial" panose="020B0604020202020204" pitchFamily="34" charset="0"/>
              <a:buChar char="•"/>
            </a:pPr>
            <a:r>
              <a:rPr lang="el-GR" sz="1600" b="1" dirty="0">
                <a:solidFill>
                  <a:srgbClr val="003399"/>
                </a:solidFill>
              </a:rPr>
              <a:t>Βελτίωση της πρόσβασης στην αγορά εργασίας για μειονεκτούντες εργαζομένους </a:t>
            </a:r>
          </a:p>
          <a:p>
            <a:pPr lvl="0"/>
            <a:endParaRPr lang="en-US" sz="2000" b="1" dirty="0">
              <a:solidFill>
                <a:srgbClr val="003399"/>
              </a:solidFill>
            </a:endParaRPr>
          </a:p>
          <a:p>
            <a:pPr lvl="0" defTabSz="342900">
              <a:spcBef>
                <a:spcPts val="450"/>
              </a:spcBef>
              <a:buClr>
                <a:srgbClr val="003399"/>
              </a:buClr>
            </a:pPr>
            <a:r>
              <a:rPr lang="el-GR" b="1" dirty="0">
                <a:solidFill>
                  <a:srgbClr val="ACC700"/>
                </a:solidFill>
              </a:rPr>
              <a:t>ΚΙΝΔΥΝΟΙ ΚΑΙ ΠΡΟΚΛΗΣΕΙΣ</a:t>
            </a:r>
          </a:p>
          <a:p>
            <a:pPr marL="285750" lvl="0" indent="-285750">
              <a:buFont typeface="Arial" panose="020B0604020202020204" pitchFamily="34" charset="0"/>
              <a:buChar char="•"/>
            </a:pPr>
            <a:r>
              <a:rPr lang="el-GR" sz="1600" b="1" dirty="0">
                <a:solidFill>
                  <a:srgbClr val="003399"/>
                </a:solidFill>
              </a:rPr>
              <a:t>Επαγγελματική απομόνωση</a:t>
            </a:r>
          </a:p>
          <a:p>
            <a:pPr marL="285750" lvl="0" indent="-285750">
              <a:buFont typeface="Arial" panose="020B0604020202020204" pitchFamily="34" charset="0"/>
              <a:buChar char="•"/>
            </a:pPr>
            <a:r>
              <a:rPr lang="el-GR" sz="1600" b="1" dirty="0">
                <a:solidFill>
                  <a:srgbClr val="003399"/>
                </a:solidFill>
              </a:rPr>
              <a:t>Υπερωριακή απασχόληση/ακανόνιστο ωράριο εργασίας</a:t>
            </a:r>
          </a:p>
          <a:p>
            <a:pPr marL="285750" lvl="0" indent="-285750">
              <a:buFont typeface="Arial" panose="020B0604020202020204" pitchFamily="34" charset="0"/>
              <a:buChar char="•"/>
            </a:pPr>
            <a:r>
              <a:rPr lang="el-GR" sz="1600" b="1" dirty="0">
                <a:solidFill>
                  <a:srgbClr val="003399"/>
                </a:solidFill>
              </a:rPr>
              <a:t>Αλγοριθμική διαχείριση</a:t>
            </a:r>
          </a:p>
          <a:p>
            <a:pPr marL="285750" lvl="0" indent="-285750">
              <a:buFont typeface="Arial" panose="020B0604020202020204" pitchFamily="34" charset="0"/>
              <a:buChar char="•"/>
            </a:pPr>
            <a:r>
              <a:rPr lang="el-GR" sz="1600" b="1" dirty="0">
                <a:solidFill>
                  <a:srgbClr val="003399"/>
                </a:solidFill>
              </a:rPr>
              <a:t>Ψηφιακή παρακολούθηση/επιτήρηση</a:t>
            </a:r>
          </a:p>
          <a:p>
            <a:pPr marL="285750" lvl="0" indent="-285750">
              <a:buFont typeface="Arial" panose="020B0604020202020204" pitchFamily="34" charset="0"/>
              <a:buChar char="•"/>
            </a:pPr>
            <a:r>
              <a:rPr lang="el-GR" sz="1600" b="1" dirty="0">
                <a:solidFill>
                  <a:srgbClr val="003399"/>
                </a:solidFill>
              </a:rPr>
              <a:t>Περιορισμένες ρυθμίσεις ΕΑΥ</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42479" cy="461665"/>
          </a:xfrm>
        </p:spPr>
        <p:txBody>
          <a:bodyPr wrap="square">
            <a:spAutoFit/>
          </a:bodyPr>
          <a:lstStyle/>
          <a:p>
            <a:r>
              <a:rPr lang="el-GR" sz="2400" dirty="0">
                <a:solidFill>
                  <a:srgbClr val="003399"/>
                </a:solidFill>
              </a:rPr>
              <a:t>Τομείς προτεραιότητας – Αυτοματισμός καθηκόντων</a:t>
            </a:r>
          </a:p>
        </p:txBody>
      </p:sp>
      <p:sp>
        <p:nvSpPr>
          <p:cNvPr id="4" name="TextBox 3"/>
          <p:cNvSpPr txBox="1"/>
          <p:nvPr/>
        </p:nvSpPr>
        <p:spPr>
          <a:xfrm>
            <a:off x="3557164" y="833139"/>
            <a:ext cx="4686724" cy="1815882"/>
          </a:xfrm>
          <a:prstGeom prst="rect">
            <a:avLst/>
          </a:prstGeom>
          <a:noFill/>
        </p:spPr>
        <p:txBody>
          <a:bodyPr wrap="square" rtlCol="0">
            <a:spAutoFit/>
          </a:bodyPr>
          <a:lstStyle/>
          <a:p>
            <a:pPr lvl="0"/>
            <a:endParaRPr lang="en-US" sz="1400" b="1" dirty="0">
              <a:solidFill>
                <a:srgbClr val="003399"/>
              </a:solidFill>
            </a:endParaRPr>
          </a:p>
          <a:p>
            <a:r>
              <a:rPr lang="el-G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«Η χρήση ψηφιακών τεχνολογιών στις διαδικασίες αυτοματισμού συνοδεύεται από διάφορες ευκαιρίες, αλλά και από δυνητικούς κινδύνους και προκλήσεις, όπως η απώλεια της επίγνωσης της ανθρώπινης κατάστασης, η υπερβολική εξάρτηση από τα συστήματα αυτοματοποίησης ή η πιθανή απώλεια ειδικών δεξιοτήτων των εργαζομένων.»</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355598" cy="1077218"/>
          </a:xfrm>
          <a:prstGeom prst="rect">
            <a:avLst/>
          </a:prstGeom>
          <a:noFill/>
        </p:spPr>
        <p:txBody>
          <a:bodyPr wrap="square" rtlCol="0">
            <a:spAutoFit/>
          </a:bodyPr>
          <a:lstStyle/>
          <a:p>
            <a:pPr lvl="0"/>
            <a:r>
              <a:rPr lang="el-GR" sz="1600" b="1" dirty="0">
                <a:solidFill>
                  <a:srgbClr val="003399"/>
                </a:solidFill>
              </a:rPr>
              <a:t>Χρήση συστημάτων ή τεχνικών διαδικασιών που επιτρέπουν σε μια συσκευή ή ένα σύστημα να εκτελεί (εν μέρει ή πλήρως) μια λειτουργία την οποία προηγουμένως εκτελούσε, ή θα μπορούσε να εκτελέσει (εν μέρει ή πλήρως), άνθρωπος.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72249" y="3242891"/>
            <a:ext cx="1800200" cy="400110"/>
          </a:xfrm>
          <a:prstGeom prst="rect">
            <a:avLst/>
          </a:prstGeom>
          <a:noFill/>
        </p:spPr>
        <p:txBody>
          <a:bodyPr wrap="square" rtlCol="0">
            <a:spAutoFit/>
          </a:bodyPr>
          <a:lstStyle/>
          <a:p>
            <a:pPr lvl="0"/>
            <a:r>
              <a:rPr lang="el-GR" sz="2000" b="1" u="sng" dirty="0">
                <a:solidFill>
                  <a:srgbClr val="ACC700"/>
                </a:solidFill>
              </a:rPr>
              <a:t>ΟΡΙΣΜΟΣ</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cstate="print"/>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71881" cy="461665"/>
          </a:xfrm>
        </p:spPr>
        <p:txBody>
          <a:bodyPr wrap="square">
            <a:spAutoFit/>
          </a:bodyPr>
          <a:lstStyle/>
          <a:p>
            <a:r>
              <a:rPr lang="el-GR" sz="2400" dirty="0">
                <a:solidFill>
                  <a:srgbClr val="003399"/>
                </a:solidFill>
              </a:rPr>
              <a:t>Τομείς προτεραιότητας – Αυτοματισμός καθηκόντων</a:t>
            </a:r>
          </a:p>
        </p:txBody>
      </p:sp>
      <p:sp>
        <p:nvSpPr>
          <p:cNvPr id="4" name="TextBox 3"/>
          <p:cNvSpPr txBox="1"/>
          <p:nvPr/>
        </p:nvSpPr>
        <p:spPr>
          <a:xfrm>
            <a:off x="435253" y="806966"/>
            <a:ext cx="6354247" cy="2495555"/>
          </a:xfrm>
          <a:prstGeom prst="rect">
            <a:avLst/>
          </a:prstGeom>
          <a:noFill/>
        </p:spPr>
        <p:txBody>
          <a:bodyPr wrap="square" rtlCol="0">
            <a:spAutoFit/>
          </a:bodyPr>
          <a:lstStyle/>
          <a:p>
            <a:pPr lvl="0"/>
            <a:r>
              <a:rPr lang="el-GR" b="1" dirty="0">
                <a:solidFill>
                  <a:srgbClr val="ACC700"/>
                </a:solidFill>
              </a:rPr>
              <a:t>ΕΥΚΑΙΡΙΕΣ </a:t>
            </a:r>
          </a:p>
          <a:p>
            <a:pPr marL="342900" lvl="0" indent="-342900">
              <a:buFont typeface="Arial" panose="020B0604020202020204" pitchFamily="34" charset="0"/>
              <a:buChar char="•"/>
            </a:pPr>
            <a:r>
              <a:rPr lang="el-GR" sz="1600" b="1" dirty="0">
                <a:solidFill>
                  <a:srgbClr val="003399"/>
                </a:solidFill>
              </a:rPr>
              <a:t>Αυτοματοποίηση καθηκόντων υψηλού κινδύνου ή επαναλαμβανόμενων εργασιών </a:t>
            </a:r>
          </a:p>
          <a:p>
            <a:pPr marL="342900" lvl="0" indent="-342900">
              <a:buFont typeface="Arial" panose="020B0604020202020204" pitchFamily="34" charset="0"/>
              <a:buChar char="•"/>
            </a:pPr>
            <a:r>
              <a:rPr lang="el-GR" sz="1600" b="1" dirty="0">
                <a:solidFill>
                  <a:srgbClr val="003399"/>
                </a:solidFill>
              </a:rPr>
              <a:t>Περισσότερος χρόνος για την εκπαίδευση/δημιουργικότητα των εργαζομένων </a:t>
            </a:r>
          </a:p>
          <a:p>
            <a:pPr marL="342900" lvl="0" indent="-342900">
              <a:buFont typeface="Arial" panose="020B0604020202020204" pitchFamily="34" charset="0"/>
              <a:buChar char="•"/>
            </a:pPr>
            <a:r>
              <a:rPr lang="el-GR" sz="1600" b="1" dirty="0">
                <a:solidFill>
                  <a:srgbClr val="003399"/>
                </a:solidFill>
              </a:rPr>
              <a:t>Μειωμένη έκθεση σε επικίνδυνα περιβάλλοντα</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el-GR" b="1" dirty="0">
                <a:solidFill>
                  <a:srgbClr val="ACC700"/>
                </a:solidFill>
              </a:rPr>
              <a:t>ΚΙΝΔΥΝΟΙ ΚΑΙ ΠΡΟΚΛΗΣΕΙΣ</a:t>
            </a:r>
          </a:p>
          <a:p>
            <a:pPr marL="285750" lvl="0" indent="-285750">
              <a:buFont typeface="Arial" panose="020B0604020202020204" pitchFamily="34" charset="0"/>
              <a:buChar char="•"/>
            </a:pPr>
            <a:r>
              <a:rPr lang="el-GR" sz="1600" b="1" dirty="0">
                <a:solidFill>
                  <a:srgbClr val="003399"/>
                </a:solidFill>
              </a:rPr>
              <a:t>Απώλεια επίγνωσης της ανθρώπινης κατάστασης</a:t>
            </a:r>
          </a:p>
          <a:p>
            <a:pPr marL="285750" lvl="0" indent="-285750">
              <a:buFont typeface="Arial" panose="020B0604020202020204" pitchFamily="34" charset="0"/>
              <a:buChar char="•"/>
            </a:pPr>
            <a:r>
              <a:rPr lang="el-GR" sz="1600" b="1" dirty="0">
                <a:solidFill>
                  <a:srgbClr val="003399"/>
                </a:solidFill>
              </a:rPr>
              <a:t>Υπερβολική εξάρτηση </a:t>
            </a:r>
          </a:p>
          <a:p>
            <a:pPr marL="285750" lvl="0" indent="-285750">
              <a:buFont typeface="Arial" panose="020B0604020202020204" pitchFamily="34" charset="0"/>
              <a:buChar char="•"/>
            </a:pPr>
            <a:r>
              <a:rPr lang="el-GR" sz="1600" b="1" dirty="0">
                <a:solidFill>
                  <a:srgbClr val="003399"/>
                </a:solidFill>
              </a:rPr>
              <a:t>Πιθανή απώλεια ειδικών δεξιοτήτων των εργαζομένων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618" y="118936"/>
            <a:ext cx="8878764" cy="430887"/>
          </a:xfrm>
        </p:spPr>
        <p:txBody>
          <a:bodyPr wrap="square">
            <a:spAutoFit/>
          </a:bodyPr>
          <a:lstStyle/>
          <a:p>
            <a:r>
              <a:rPr lang="el-GR" sz="2200" dirty="0"/>
              <a:t>Τομείς προτεραιότητας – Εξ αποστάσεως και υβριδική εργασία</a:t>
            </a:r>
          </a:p>
        </p:txBody>
      </p:sp>
      <p:sp>
        <p:nvSpPr>
          <p:cNvPr id="4" name="TextBox 3"/>
          <p:cNvSpPr txBox="1"/>
          <p:nvPr/>
        </p:nvSpPr>
        <p:spPr>
          <a:xfrm>
            <a:off x="3491880" y="978041"/>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el-G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«Η εξ αποστάσεως εργασία πρέπει να περιλαμβάνεται στην υποχρεωτική εκτίμηση των κινδύνων που διενεργεί ο εργοδότης.»</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2871950"/>
            <a:ext cx="7848872" cy="1815882"/>
          </a:xfrm>
          <a:prstGeom prst="rect">
            <a:avLst/>
          </a:prstGeom>
          <a:noFill/>
        </p:spPr>
        <p:txBody>
          <a:bodyPr wrap="square" rtlCol="0">
            <a:spAutoFit/>
          </a:bodyPr>
          <a:lstStyle/>
          <a:p>
            <a:pPr lvl="0"/>
            <a:r>
              <a:rPr lang="el-GR" sz="1400" b="1" dirty="0">
                <a:solidFill>
                  <a:srgbClr val="003399"/>
                </a:solidFill>
              </a:rPr>
              <a:t>Ως «</a:t>
            </a:r>
            <a:r>
              <a:rPr lang="el-GR" sz="1400" b="1" i="1" dirty="0">
                <a:solidFill>
                  <a:srgbClr val="003399"/>
                </a:solidFill>
              </a:rPr>
              <a:t>εξ αποστάσεως εργασία</a:t>
            </a:r>
            <a:r>
              <a:rPr lang="el-GR" sz="1400" b="1" dirty="0">
                <a:solidFill>
                  <a:srgbClr val="003399"/>
                </a:solidFill>
              </a:rPr>
              <a:t>» ορίζεται οποιοδήποτε καθεστώς εργασίας περιλαμβάνει τη χρήση ψηφιακών τεχνολογιών (π.χ. προσωπικών υπολογιστών, έξυπνων τηλεφώνων, φορητών υπολογιστών, πακέτων λογισμικού και του διαδικτύου) οι οποίες επιτρέπουν στον εργαζόμενο να εργάζεται από το σπίτι ή γενικότερα εκτός των εγκαταστάσεων του εργοδότη για το μεγαλύτερο ή ένα μέρος του χρόνου εργασίας. Ο συνδυασμός της εξ αποστάσεως εργασίας με την εργασία στις εγκαταστάσεις του εργοδότη αναφέρεται επίσης ως </a:t>
            </a:r>
            <a:r>
              <a:rPr lang="el-GR" sz="1400" b="1" i="1" dirty="0">
                <a:solidFill>
                  <a:srgbClr val="003399"/>
                </a:solidFill>
              </a:rPr>
              <a:t>υβριδική εργασία</a:t>
            </a:r>
            <a:r>
              <a:rPr lang="el-GR" sz="1400" b="1" dirty="0">
                <a:solidFill>
                  <a:srgbClr val="003399"/>
                </a:solidFill>
              </a:rPr>
              <a:t>. Η </a:t>
            </a:r>
            <a:r>
              <a:rPr lang="el-GR" sz="1400" b="1" i="1" dirty="0">
                <a:solidFill>
                  <a:srgbClr val="003399"/>
                </a:solidFill>
              </a:rPr>
              <a:t>τηλεργασία</a:t>
            </a:r>
            <a:r>
              <a:rPr lang="el-GR" sz="1400" b="1" dirty="0">
                <a:solidFill>
                  <a:srgbClr val="003399"/>
                </a:solidFill>
              </a:rPr>
              <a:t> είναι ένας συνηθισμένος τρόπος ορισμού της εξ αποστάσεως εργασίας από </a:t>
            </a:r>
            <a:r>
              <a:rPr lang="el-GR" sz="1400" b="1" dirty="0" err="1">
                <a:solidFill>
                  <a:srgbClr val="003399"/>
                </a:solidFill>
              </a:rPr>
              <a:t>τοστο</a:t>
            </a:r>
            <a:r>
              <a:rPr lang="el-GR" sz="1400" b="1" dirty="0">
                <a:solidFill>
                  <a:srgbClr val="003399"/>
                </a:solidFill>
              </a:rPr>
              <a:t> σπίτι.</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l-GR" sz="2000" b="1" u="sng">
                <a:solidFill>
                  <a:srgbClr val="ACC700"/>
                </a:solidFill>
              </a:rPr>
              <a:t>ΟΡΙΣΜΟΣ</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cstate="print"/>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66120"/>
            <a:ext cx="8444617" cy="769441"/>
          </a:xfrm>
        </p:spPr>
        <p:txBody>
          <a:bodyPr wrap="square">
            <a:spAutoFit/>
          </a:bodyPr>
          <a:lstStyle/>
          <a:p>
            <a:r>
              <a:rPr lang="el-GR" sz="2200" dirty="0"/>
              <a:t>Τομείς προτεραιότητας – Εξ αποστάσεως και υβριδική εργασία</a:t>
            </a:r>
          </a:p>
        </p:txBody>
      </p:sp>
      <p:sp>
        <p:nvSpPr>
          <p:cNvPr id="4" name="TextBox 3"/>
          <p:cNvSpPr txBox="1"/>
          <p:nvPr/>
        </p:nvSpPr>
        <p:spPr>
          <a:xfrm>
            <a:off x="435253" y="817912"/>
            <a:ext cx="6670455" cy="3480440"/>
          </a:xfrm>
          <a:prstGeom prst="rect">
            <a:avLst/>
          </a:prstGeom>
          <a:noFill/>
        </p:spPr>
        <p:txBody>
          <a:bodyPr wrap="square" rtlCol="0">
            <a:spAutoFit/>
          </a:bodyPr>
          <a:lstStyle/>
          <a:p>
            <a:r>
              <a:rPr lang="el-GR" b="1" dirty="0">
                <a:solidFill>
                  <a:srgbClr val="ACC700"/>
                </a:solidFill>
              </a:rPr>
              <a:t>ΕΥΚΑΙΡΙΕΣ </a:t>
            </a:r>
          </a:p>
          <a:p>
            <a:pPr marL="285750" indent="-285750">
              <a:buFont typeface="Arial" panose="020B0604020202020204" pitchFamily="34" charset="0"/>
              <a:buChar char="•"/>
            </a:pPr>
            <a:r>
              <a:rPr lang="el-GR" sz="1600" b="1" dirty="0">
                <a:solidFill>
                  <a:schemeClr val="accent1"/>
                </a:solidFill>
              </a:rPr>
              <a:t>Αυξημένη αυτονομία και ευελιξία</a:t>
            </a:r>
            <a:endParaRPr lang="el-GR" sz="1600" b="1" dirty="0">
              <a:solidFill>
                <a:srgbClr val="003399"/>
              </a:solidFill>
            </a:endParaRPr>
          </a:p>
          <a:p>
            <a:pPr marL="285750" indent="-285750">
              <a:buFont typeface="Arial" panose="020B0604020202020204" pitchFamily="34" charset="0"/>
              <a:buChar char="•"/>
            </a:pPr>
            <a:r>
              <a:rPr lang="el-GR" sz="1600" b="1" dirty="0">
                <a:solidFill>
                  <a:srgbClr val="003399"/>
                </a:solidFill>
              </a:rPr>
              <a:t>Καλύτερη εξισορρόπηση επαγγελματικής και ιδιωτικής ζ</a:t>
            </a:r>
            <a:r>
              <a:rPr lang="el-GR" sz="1600" b="1" dirty="0">
                <a:solidFill>
                  <a:schemeClr val="accent1"/>
                </a:solidFill>
              </a:rPr>
              <a:t>ωής</a:t>
            </a:r>
          </a:p>
          <a:p>
            <a:pPr marL="285750" indent="-285750">
              <a:buFont typeface="Arial" panose="020B0604020202020204" pitchFamily="34" charset="0"/>
              <a:buChar char="•"/>
            </a:pPr>
            <a:r>
              <a:rPr lang="el-GR" sz="1600" b="1" dirty="0">
                <a:solidFill>
                  <a:schemeClr val="accent1"/>
                </a:solidFill>
              </a:rPr>
              <a:t>Βελτίωση των κινήτρων και της παραγωγικότητας</a:t>
            </a:r>
          </a:p>
          <a:p>
            <a:pPr marL="285750" indent="-285750">
              <a:buFont typeface="Arial" panose="020B0604020202020204" pitchFamily="34" charset="0"/>
              <a:buChar char="•"/>
            </a:pPr>
            <a:r>
              <a:rPr lang="el-GR" sz="1600" b="1" dirty="0">
                <a:solidFill>
                  <a:schemeClr val="accent1"/>
                </a:solidFill>
              </a:rPr>
              <a:t>Μείωση του χρόνου μετακίνησης</a:t>
            </a:r>
          </a:p>
          <a:p>
            <a:pPr marL="285750" indent="-285750">
              <a:buFont typeface="Arial" panose="020B0604020202020204" pitchFamily="34" charset="0"/>
              <a:buChar char="•"/>
            </a:pPr>
            <a:r>
              <a:rPr lang="el-GR" sz="1600" b="1" dirty="0">
                <a:solidFill>
                  <a:schemeClr val="accent1"/>
                </a:solidFill>
              </a:rPr>
              <a:t>Ασφάλεια από περιβάλλοντα υψηλού κινδύνου</a:t>
            </a:r>
          </a:p>
          <a:p>
            <a:endParaRPr lang="en-US" sz="2000" b="1" dirty="0">
              <a:solidFill>
                <a:schemeClr val="accent1"/>
              </a:solidFill>
            </a:endParaRPr>
          </a:p>
          <a:p>
            <a:pPr lvl="0" defTabSz="342900">
              <a:spcBef>
                <a:spcPts val="450"/>
              </a:spcBef>
              <a:buClr>
                <a:srgbClr val="003399"/>
              </a:buClr>
            </a:pPr>
            <a:r>
              <a:rPr lang="el-GR" b="1" dirty="0">
                <a:solidFill>
                  <a:srgbClr val="ACC700"/>
                </a:solidFill>
              </a:rPr>
              <a:t>ΚΙΝΔΥΝΟΙ ΚΑΙ ΠΡΟΚΛΗΣΕΙΣ</a:t>
            </a:r>
          </a:p>
          <a:p>
            <a:pPr marL="285750" lvl="0" indent="-285750">
              <a:buFont typeface="Arial" panose="020B0604020202020204" pitchFamily="34" charset="0"/>
              <a:buChar char="•"/>
            </a:pPr>
            <a:r>
              <a:rPr lang="el-GR" sz="1600" b="1" dirty="0">
                <a:solidFill>
                  <a:srgbClr val="003399"/>
                </a:solidFill>
              </a:rPr>
              <a:t>Απομόνωση και μοναχική εργασία</a:t>
            </a:r>
          </a:p>
          <a:p>
            <a:pPr marL="285750" lvl="0" indent="-285750">
              <a:buFont typeface="Arial" panose="020B0604020202020204" pitchFamily="34" charset="0"/>
              <a:buChar char="•"/>
            </a:pPr>
            <a:r>
              <a:rPr lang="el-GR" sz="1600" b="1" dirty="0">
                <a:solidFill>
                  <a:srgbClr val="003399"/>
                </a:solidFill>
              </a:rPr>
              <a:t>Εντατικοποίηση της εργασίας</a:t>
            </a:r>
          </a:p>
          <a:p>
            <a:pPr marL="285750" lvl="0" indent="-285750">
              <a:buFont typeface="Arial" panose="020B0604020202020204" pitchFamily="34" charset="0"/>
              <a:buChar char="•"/>
            </a:pPr>
            <a:r>
              <a:rPr lang="el-GR" sz="1600" b="1" dirty="0">
                <a:solidFill>
                  <a:srgbClr val="003399"/>
                </a:solidFill>
              </a:rPr>
              <a:t>Υπερωριακή απασχόληση ή ακανόνιστο ωράριο εργασίας</a:t>
            </a:r>
          </a:p>
          <a:p>
            <a:pPr marL="285750" lvl="0" indent="-285750">
              <a:buFont typeface="Arial" panose="020B0604020202020204" pitchFamily="34" charset="0"/>
              <a:buChar char="•"/>
            </a:pPr>
            <a:r>
              <a:rPr lang="el-GR" sz="1600" b="1" dirty="0">
                <a:solidFill>
                  <a:srgbClr val="003399"/>
                </a:solidFill>
              </a:rPr>
              <a:t>Συγκρούσεις μεταξύ επαγγελματικής και ιδιωτικής ζωής</a:t>
            </a:r>
          </a:p>
          <a:p>
            <a:pPr marL="285750" lvl="0" indent="-285750">
              <a:buFont typeface="Arial" panose="020B0604020202020204" pitchFamily="34" charset="0"/>
              <a:buChar char="•"/>
            </a:pPr>
            <a:r>
              <a:rPr lang="el-GR" sz="1600" b="1" dirty="0">
                <a:solidFill>
                  <a:srgbClr val="003399"/>
                </a:solidFill>
              </a:rPr>
              <a:t>Ακατάλληλος εξοπλισμός</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66120"/>
            <a:ext cx="8475790" cy="769441"/>
          </a:xfrm>
        </p:spPr>
        <p:txBody>
          <a:bodyPr wrap="square">
            <a:spAutoFit/>
          </a:bodyPr>
          <a:lstStyle/>
          <a:p>
            <a:r>
              <a:rPr lang="el-GR" sz="2200" dirty="0">
                <a:solidFill>
                  <a:srgbClr val="003399"/>
                </a:solidFill>
              </a:rPr>
              <a:t>Τομείς προτεραιότητας – Διαχείριση εργαζομένων μέσω τεχνητής νοημοσύνης</a:t>
            </a:r>
          </a:p>
        </p:txBody>
      </p:sp>
      <p:sp>
        <p:nvSpPr>
          <p:cNvPr id="4" name="TextBox 3"/>
          <p:cNvSpPr txBox="1"/>
          <p:nvPr/>
        </p:nvSpPr>
        <p:spPr>
          <a:xfrm>
            <a:off x="3491880" y="978041"/>
            <a:ext cx="4350200" cy="1384995"/>
          </a:xfrm>
          <a:prstGeom prst="rect">
            <a:avLst/>
          </a:prstGeom>
          <a:noFill/>
        </p:spPr>
        <p:txBody>
          <a:bodyPr wrap="square" rtlCol="0">
            <a:spAutoFit/>
          </a:bodyPr>
          <a:lstStyle/>
          <a:p>
            <a:pPr lvl="0"/>
            <a:endParaRPr lang="en-US" sz="1400" b="1" dirty="0">
              <a:solidFill>
                <a:srgbClr val="003399"/>
              </a:solidFill>
            </a:endParaRPr>
          </a:p>
          <a:p>
            <a:r>
              <a:rPr lang="el-G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«Είναι σημαντικό να οικοδομηθεί εμπιστοσύνη στα συστήματα αυτά μέσω της ενημέρωσης, της διαβούλευσης και της δυνατότητας των εργαζομένων να συμμετέχουν στον σχεδιασμό και την εφαρμογή τους.»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2993957"/>
            <a:ext cx="7848872" cy="1015663"/>
          </a:xfrm>
          <a:prstGeom prst="rect">
            <a:avLst/>
          </a:prstGeom>
          <a:noFill/>
        </p:spPr>
        <p:txBody>
          <a:bodyPr wrap="square" rtlCol="0">
            <a:spAutoFit/>
          </a:bodyPr>
          <a:lstStyle/>
          <a:p>
            <a:pPr lvl="0"/>
            <a:r>
              <a:rPr lang="el-GR" sz="1500" b="1" dirty="0">
                <a:solidFill>
                  <a:srgbClr val="003399"/>
                </a:solidFill>
              </a:rPr>
              <a:t>Ο όρος αναφέρεται σε ένα σύστημα διαχείρισης εργαζομένων που συγκεντρώνει δεδομένα, συχνά σε πραγματικό χρόνο, σχετικά με τον χώρο εργασίας, τους εργαζομένους και τα καθήκοντά τους, τα οποία εν συνεχεία τροφοδοτούν ένα μοντέλο που βασίζεται στην τεχνητή νοημοσύνη και λαμβάνει αυτόματες ή ημιαυτόματες αποφάσεις ή παρέχει πληροφορίες στους υπεύθυνους λήψης αποφάσεων σχετικά με ζητήματα που αφορούν τη διαχείριση των εργαζομένων.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l-GR" sz="2000" b="1" u="sng">
                <a:solidFill>
                  <a:srgbClr val="ACC700"/>
                </a:solidFill>
              </a:rPr>
              <a:t>ΟΡΙΣΜΟΣ</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cstate="print"/>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6898"/>
            <a:ext cx="8693999" cy="830997"/>
          </a:xfrm>
        </p:spPr>
        <p:txBody>
          <a:bodyPr wrap="square">
            <a:spAutoFit/>
          </a:bodyPr>
          <a:lstStyle/>
          <a:p>
            <a:r>
              <a:rPr lang="el-GR" sz="2400" dirty="0">
                <a:solidFill>
                  <a:srgbClr val="003399"/>
                </a:solidFill>
              </a:rPr>
              <a:t>Τομείς προτεραιότητας – Διαχείριση εργαζομένων μέσω τεχνητής νοημοσύνης</a:t>
            </a:r>
          </a:p>
        </p:txBody>
      </p:sp>
      <p:sp>
        <p:nvSpPr>
          <p:cNvPr id="4" name="TextBox 3"/>
          <p:cNvSpPr txBox="1"/>
          <p:nvPr/>
        </p:nvSpPr>
        <p:spPr>
          <a:xfrm>
            <a:off x="435252" y="807421"/>
            <a:ext cx="7559874" cy="2741776"/>
          </a:xfrm>
          <a:prstGeom prst="rect">
            <a:avLst/>
          </a:prstGeom>
          <a:noFill/>
        </p:spPr>
        <p:txBody>
          <a:bodyPr wrap="square" rtlCol="0">
            <a:spAutoFit/>
          </a:bodyPr>
          <a:lstStyle/>
          <a:p>
            <a:pPr lvl="0"/>
            <a:r>
              <a:rPr lang="el-GR" b="1" dirty="0">
                <a:solidFill>
                  <a:srgbClr val="ACC700"/>
                </a:solidFill>
              </a:rPr>
              <a:t>ΕΥΚΑΙΡΙΕΣ </a:t>
            </a:r>
          </a:p>
          <a:p>
            <a:pPr marL="285750" lvl="0" indent="-285750">
              <a:buFont typeface="Arial" panose="020B0604020202020204" pitchFamily="34" charset="0"/>
              <a:buChar char="•"/>
            </a:pPr>
            <a:r>
              <a:rPr lang="el-GR" sz="1600" b="1" dirty="0">
                <a:solidFill>
                  <a:srgbClr val="003399"/>
                </a:solidFill>
              </a:rPr>
              <a:t>Βελτίωση του προγραμματισμού και της κατανομής καθηκόντων</a:t>
            </a:r>
          </a:p>
          <a:p>
            <a:pPr marL="285750" lvl="0" indent="-285750">
              <a:buFont typeface="Arial" panose="020B0604020202020204" pitchFamily="34" charset="0"/>
              <a:buChar char="•"/>
            </a:pPr>
            <a:r>
              <a:rPr lang="el-GR" sz="1600" b="1" dirty="0">
                <a:solidFill>
                  <a:srgbClr val="003399"/>
                </a:solidFill>
              </a:rPr>
              <a:t>Βελτιστοποιημένη οργάνωση της εργασίας</a:t>
            </a:r>
          </a:p>
          <a:p>
            <a:pPr marL="285750" lvl="0" indent="-285750">
              <a:buFont typeface="Arial" panose="020B0604020202020204" pitchFamily="34" charset="0"/>
              <a:buChar char="•"/>
            </a:pPr>
            <a:r>
              <a:rPr lang="el-GR" sz="1600" b="1" dirty="0">
                <a:solidFill>
                  <a:srgbClr val="003399"/>
                </a:solidFill>
              </a:rPr>
              <a:t>Πληροφορίες για τον εντοπισμό ζητημάτων ΕΑΥ</a:t>
            </a:r>
          </a:p>
          <a:p>
            <a:pPr lvl="0"/>
            <a:endParaRPr lang="es-ES" sz="2000" b="1" dirty="0">
              <a:solidFill>
                <a:srgbClr val="003399"/>
              </a:solidFill>
            </a:endParaRPr>
          </a:p>
          <a:p>
            <a:pPr lvl="0" defTabSz="342900">
              <a:spcBef>
                <a:spcPts val="450"/>
              </a:spcBef>
              <a:buClr>
                <a:srgbClr val="003399"/>
              </a:buClr>
            </a:pPr>
            <a:r>
              <a:rPr lang="el-GR" b="1" dirty="0">
                <a:solidFill>
                  <a:srgbClr val="ACC700"/>
                </a:solidFill>
              </a:rPr>
              <a:t>ΚΙΝΔΥΝΟΙ ΚΑΙ ΠΡΟΚΛΗΣΕΙΣ</a:t>
            </a:r>
          </a:p>
          <a:p>
            <a:pPr marL="285750" lvl="0" indent="-285750">
              <a:buFont typeface="Arial" panose="020B0604020202020204" pitchFamily="34" charset="0"/>
              <a:buChar char="•"/>
            </a:pPr>
            <a:r>
              <a:rPr lang="el-GR" sz="1600" b="1" dirty="0">
                <a:solidFill>
                  <a:srgbClr val="003399"/>
                </a:solidFill>
              </a:rPr>
              <a:t>Μειωμένη αυτονομία των εργαζομένων και μειωμένος έλεγχος της εργασίας που τους έχει ανατεθεί και έλεγχος των εργαζομένων</a:t>
            </a:r>
          </a:p>
          <a:p>
            <a:pPr marL="285750" indent="-285750">
              <a:buFont typeface="Arial" panose="020B0604020202020204" pitchFamily="34" charset="0"/>
              <a:buChar char="•"/>
            </a:pPr>
            <a:r>
              <a:rPr lang="el-GR" sz="1600" b="1" dirty="0">
                <a:solidFill>
                  <a:srgbClr val="003399"/>
                </a:solidFill>
              </a:rPr>
              <a:t>Αυξημένη πίεση για ταχύτερη εργασία</a:t>
            </a:r>
          </a:p>
          <a:p>
            <a:pPr marL="285750" indent="-285750">
              <a:buFont typeface="Arial" panose="020B0604020202020204" pitchFamily="34" charset="0"/>
              <a:buChar char="•"/>
            </a:pPr>
            <a:r>
              <a:rPr lang="el-GR" sz="1600" b="1" dirty="0">
                <a:solidFill>
                  <a:srgbClr val="003399"/>
                </a:solidFill>
              </a:rPr>
              <a:t>Παραβίαση της </a:t>
            </a:r>
            <a:r>
              <a:rPr lang="el-GR" sz="1600" b="1" dirty="0" err="1">
                <a:solidFill>
                  <a:srgbClr val="003399"/>
                </a:solidFill>
              </a:rPr>
              <a:t>ιδιωτικότητας</a:t>
            </a:r>
            <a:endParaRPr lang="el-GR" sz="1600" b="1" dirty="0">
              <a:solidFill>
                <a:srgbClr val="003399"/>
              </a:solidFill>
            </a:endParaRP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5002" y="871744"/>
            <a:ext cx="5706173" cy="2418611"/>
          </a:xfrm>
        </p:spPr>
        <p:txBody>
          <a:bodyPr lIns="0" tIns="0" rIns="0" bIns="0">
            <a:spAutoFit/>
          </a:bodyPr>
          <a:lstStyle/>
          <a:p>
            <a:r>
              <a:rPr lang="el-GR" sz="1600" dirty="0">
                <a:solidFill>
                  <a:srgbClr val="003399"/>
                </a:solidFill>
              </a:rPr>
              <a:t>Τι αφορά;</a:t>
            </a:r>
          </a:p>
          <a:p>
            <a:r>
              <a:rPr lang="el-GR" sz="1600" dirty="0"/>
              <a:t>Στοιχ</a:t>
            </a:r>
            <a:r>
              <a:rPr lang="el-GR" sz="1600" dirty="0">
                <a:solidFill>
                  <a:srgbClr val="003399"/>
                </a:solidFill>
              </a:rPr>
              <a:t>εία</a:t>
            </a:r>
            <a:r>
              <a:rPr lang="el-GR" sz="1600" dirty="0"/>
              <a:t> και αριθμοί</a:t>
            </a:r>
          </a:p>
          <a:p>
            <a:r>
              <a:rPr lang="el-GR" sz="1600" dirty="0"/>
              <a:t>Στόχοι της εκστρατείας</a:t>
            </a:r>
          </a:p>
          <a:p>
            <a:r>
              <a:rPr lang="el-GR" sz="1600" dirty="0"/>
              <a:t>Τομείς προτεραιότητας</a:t>
            </a:r>
          </a:p>
          <a:p>
            <a:r>
              <a:rPr lang="el-GR" sz="1600" dirty="0"/>
              <a:t>Πρόληψη των κινδύνων</a:t>
            </a:r>
          </a:p>
          <a:p>
            <a:r>
              <a:rPr lang="el-GR" sz="1600" dirty="0"/>
              <a:t>Ο EU-OSHA και οι εταίροι της εκστρατείας</a:t>
            </a:r>
          </a:p>
          <a:p>
            <a:r>
              <a:rPr lang="el-GR" sz="1600" dirty="0">
                <a:solidFill>
                  <a:srgbClr val="003399"/>
                </a:solidFill>
              </a:rPr>
              <a:t>Εργαλεία και πόροι </a:t>
            </a:r>
            <a:r>
              <a:rPr lang="el-GR" sz="1600" dirty="0" err="1">
                <a:solidFill>
                  <a:srgbClr val="003399"/>
                </a:solidFill>
              </a:rPr>
              <a:t>τηςς</a:t>
            </a:r>
            <a:r>
              <a:rPr lang="el-GR" sz="1600" dirty="0">
                <a:solidFill>
                  <a:srgbClr val="003399"/>
                </a:solidFill>
              </a:rPr>
              <a:t> </a:t>
            </a:r>
          </a:p>
          <a:p>
            <a:r>
              <a:rPr lang="el-GR" sz="1600" dirty="0"/>
              <a:t>Πώς να συμμετάσχετε στην εκστρατεία</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400" dirty="0">
                <a:solidFill>
                  <a:srgbClr val="003399"/>
                </a:solidFill>
              </a:rPr>
              <a:t>Επισκόπηση</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502194" y="1127489"/>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25131" cy="461665"/>
          </a:xfrm>
        </p:spPr>
        <p:txBody>
          <a:bodyPr wrap="square">
            <a:spAutoFit/>
          </a:bodyPr>
          <a:lstStyle/>
          <a:p>
            <a:r>
              <a:rPr lang="el-GR" sz="2400" dirty="0">
                <a:solidFill>
                  <a:srgbClr val="003399"/>
                </a:solidFill>
              </a:rPr>
              <a:t>Τομείς προτεραιότητας – ευφυή ψηφιακά συστήματα</a:t>
            </a:r>
          </a:p>
        </p:txBody>
      </p:sp>
      <p:sp>
        <p:nvSpPr>
          <p:cNvPr id="4" name="TextBox 3"/>
          <p:cNvSpPr txBox="1"/>
          <p:nvPr/>
        </p:nvSpPr>
        <p:spPr>
          <a:xfrm>
            <a:off x="3491879" y="944059"/>
            <a:ext cx="4840959" cy="1600438"/>
          </a:xfrm>
          <a:prstGeom prst="rect">
            <a:avLst/>
          </a:prstGeom>
          <a:noFill/>
        </p:spPr>
        <p:txBody>
          <a:bodyPr wrap="square" rtlCol="0">
            <a:spAutoFit/>
          </a:bodyPr>
          <a:lstStyle/>
          <a:p>
            <a:pPr lvl="0"/>
            <a:endParaRPr lang="en-US" sz="1400" b="1" dirty="0">
              <a:solidFill>
                <a:srgbClr val="003399"/>
              </a:solidFill>
            </a:endParaRPr>
          </a:p>
          <a:p>
            <a:r>
              <a:rPr lang="el-GR"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«Τα νέα αυτά συστήματα χρησιμοποιούν ψηφιακές τεχνολογίες για τη συλλογή και την ανάλυση δεδομένων ή σημάτων με σκοπό την αναγνώριση και την αξιολόγηση των κινδύνων για την ΕΑΥ, αποτρέποντας ή ελαχιστοποιώντας κατά τον τόπο αυτό επιβλαβείς καταστάσεις και προάγοντας την ΕΑΥ.»</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569660"/>
          </a:xfrm>
          <a:prstGeom prst="rect">
            <a:avLst/>
          </a:prstGeom>
          <a:noFill/>
        </p:spPr>
        <p:txBody>
          <a:bodyPr wrap="square" lIns="91440" tIns="45720" rIns="91440" bIns="45720" rtlCol="0" anchor="t">
            <a:spAutoFit/>
          </a:bodyPr>
          <a:lstStyle/>
          <a:p>
            <a:r>
              <a:rPr lang="el-GR" sz="1200" b="1" dirty="0">
                <a:solidFill>
                  <a:srgbClr val="003399"/>
                </a:solidFill>
              </a:rPr>
              <a:t>Ψηφιακά συστήματα παρακολούθησης και βελτίωσης της ασφάλειας και της υγείας των εργαζομένων, μεταξύ των οποίων περιλαμβάνονται τα ευφυή μέσα ατομικής προστασίας (ΜΑΠ), τα οποία μπορούν να προσδιορίζουν τα επίπεδα αερίων, τις τοξίνες, τη στάθμη θορύβου και τις θερμοκρασίες υψηλού κινδύνου, οι φορητές συσκευές, με δυνατότητα αλληλεπίδρασης με τους εργαζομένους και αισθητήρες που μπορούν να ενσωματώνονται σε κράνη εργασίας ή γυαλιά ασφαλείας, τα κινητά ή στατικά συστήματα που χρησιμοποιούν κάμερες και αισθητήρες (π.χ. </a:t>
            </a:r>
            <a:r>
              <a:rPr lang="el-GR" sz="1200" b="1" dirty="0" err="1">
                <a:solidFill>
                  <a:srgbClr val="003399"/>
                </a:solidFill>
              </a:rPr>
              <a:t>δρόνοι</a:t>
            </a:r>
            <a:r>
              <a:rPr lang="el-GR" sz="1200" b="1" dirty="0">
                <a:solidFill>
                  <a:srgbClr val="003399"/>
                </a:solidFill>
              </a:rPr>
              <a:t> που προσεγγίζουν και παρακολουθούν αποτελεσματικά τα επικίνδυνα σημεία εργοταξίων ώστε να αποφεύγεται ή έκθεση των εργαζομένων σε κίνδυνο, κυρίως στους κλάδους των κατασκευών και των εξορύξεων).</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30204" y="3518020"/>
            <a:ext cx="1418805" cy="400110"/>
          </a:xfrm>
          <a:prstGeom prst="rect">
            <a:avLst/>
          </a:prstGeom>
          <a:noFill/>
        </p:spPr>
        <p:txBody>
          <a:bodyPr wrap="square" rtlCol="0">
            <a:spAutoFit/>
          </a:bodyPr>
          <a:lstStyle/>
          <a:p>
            <a:pPr lvl="0"/>
            <a:r>
              <a:rPr lang="el-GR" sz="2000" b="1" u="sng" dirty="0">
                <a:solidFill>
                  <a:srgbClr val="ACC700"/>
                </a:solidFill>
              </a:rPr>
              <a:t>ΟΡΙΣΜΟΣ</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cstate="print"/>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579699" cy="461665"/>
          </a:xfrm>
        </p:spPr>
        <p:txBody>
          <a:bodyPr wrap="square">
            <a:spAutoFit/>
          </a:bodyPr>
          <a:lstStyle/>
          <a:p>
            <a:r>
              <a:rPr lang="el-GR" sz="2400" dirty="0">
                <a:solidFill>
                  <a:srgbClr val="003399"/>
                </a:solidFill>
              </a:rPr>
              <a:t>Τομείς προτεραιότητας – ευφυή ψηφιακά συστήματα</a:t>
            </a:r>
          </a:p>
        </p:txBody>
      </p:sp>
      <p:sp>
        <p:nvSpPr>
          <p:cNvPr id="4" name="TextBox 3"/>
          <p:cNvSpPr txBox="1"/>
          <p:nvPr/>
        </p:nvSpPr>
        <p:spPr>
          <a:xfrm>
            <a:off x="435253" y="809593"/>
            <a:ext cx="7993452" cy="3234219"/>
          </a:xfrm>
          <a:prstGeom prst="rect">
            <a:avLst/>
          </a:prstGeom>
          <a:noFill/>
        </p:spPr>
        <p:txBody>
          <a:bodyPr wrap="square" rtlCol="0">
            <a:spAutoFit/>
          </a:bodyPr>
          <a:lstStyle/>
          <a:p>
            <a:pPr lvl="0"/>
            <a:r>
              <a:rPr lang="el-GR" b="1" dirty="0">
                <a:solidFill>
                  <a:srgbClr val="ACC700"/>
                </a:solidFill>
              </a:rPr>
              <a:t>ΕΥΚΑΙΡΙΕΣ </a:t>
            </a:r>
          </a:p>
          <a:p>
            <a:pPr marL="285750" lvl="0" indent="-285750">
              <a:buFont typeface="Arial" panose="020B0604020202020204" pitchFamily="34" charset="0"/>
              <a:buChar char="•"/>
            </a:pPr>
            <a:r>
              <a:rPr lang="el-GR" sz="1600" b="1" dirty="0">
                <a:solidFill>
                  <a:srgbClr val="003399"/>
                </a:solidFill>
              </a:rPr>
              <a:t>Πρόληψη και ελαχιστοποίηση των επιβλαβών συνεπειών για τους εργαζομένους</a:t>
            </a:r>
          </a:p>
          <a:p>
            <a:pPr marL="285750" lvl="0" indent="-285750">
              <a:buFont typeface="Arial" panose="020B0604020202020204" pitchFamily="34" charset="0"/>
              <a:buChar char="•"/>
            </a:pPr>
            <a:r>
              <a:rPr lang="el-GR" sz="1600" b="1" dirty="0">
                <a:solidFill>
                  <a:srgbClr val="003399"/>
                </a:solidFill>
              </a:rPr>
              <a:t>Βελτίωση της συμμόρφωσης με την ΕΑΥ</a:t>
            </a:r>
          </a:p>
          <a:p>
            <a:pPr marL="285750" indent="-285750">
              <a:buFont typeface="Arial" panose="020B0604020202020204" pitchFamily="34" charset="0"/>
              <a:buChar char="•"/>
            </a:pPr>
            <a:r>
              <a:rPr lang="el-GR" sz="1600" b="1" dirty="0">
                <a:solidFill>
                  <a:srgbClr val="003399"/>
                </a:solidFill>
              </a:rPr>
              <a:t>Τεκμηριωμένη λήψη αποφάσεων</a:t>
            </a:r>
          </a:p>
          <a:p>
            <a:pPr marL="285750" lvl="0" indent="-285750">
              <a:buFont typeface="Arial" panose="020B0604020202020204" pitchFamily="34" charset="0"/>
              <a:buChar char="•"/>
            </a:pPr>
            <a:r>
              <a:rPr lang="el-GR" sz="1600" b="1" dirty="0">
                <a:solidFill>
                  <a:srgbClr val="003399"/>
                </a:solidFill>
              </a:rPr>
              <a:t>Αποτελεσματική εφαρμογή της νομοθεσίας</a:t>
            </a:r>
          </a:p>
          <a:p>
            <a:pPr marL="285750" lvl="0" indent="-285750">
              <a:buFont typeface="Arial" panose="020B0604020202020204" pitchFamily="34" charset="0"/>
              <a:buChar char="•"/>
            </a:pPr>
            <a:r>
              <a:rPr lang="el-GR" sz="1600" b="1" dirty="0">
                <a:solidFill>
                  <a:srgbClr val="003399"/>
                </a:solidFill>
              </a:rPr>
              <a:t>Περισσότερες ευκαιρίες εκπαίδευσης σε εικονικό περιβάλλον.</a:t>
            </a:r>
          </a:p>
          <a:p>
            <a:pPr lvl="0"/>
            <a:endParaRPr lang="en-US" sz="2000" b="1" dirty="0">
              <a:solidFill>
                <a:srgbClr val="003399"/>
              </a:solidFill>
            </a:endParaRPr>
          </a:p>
          <a:p>
            <a:pPr lvl="0" defTabSz="342900">
              <a:spcBef>
                <a:spcPts val="450"/>
              </a:spcBef>
              <a:buClr>
                <a:srgbClr val="003399"/>
              </a:buClr>
            </a:pPr>
            <a:r>
              <a:rPr lang="el-GR" b="1" dirty="0">
                <a:solidFill>
                  <a:srgbClr val="ACC700"/>
                </a:solidFill>
              </a:rPr>
              <a:t>ΚΙΝΔΥΝΟΙ ΚΑΙ ΠΡΟΚΛΗΣΕΙΣ</a:t>
            </a:r>
          </a:p>
          <a:p>
            <a:pPr marL="285750" lvl="0" indent="-285750">
              <a:buFont typeface="Arial" panose="020B0604020202020204" pitchFamily="34" charset="0"/>
              <a:buChar char="•"/>
            </a:pPr>
            <a:r>
              <a:rPr lang="el-GR" sz="1600" b="1" dirty="0">
                <a:solidFill>
                  <a:srgbClr val="003399"/>
                </a:solidFill>
              </a:rPr>
              <a:t>Ανακρίβειες δεδομένων ή παρερμηνεία</a:t>
            </a:r>
          </a:p>
          <a:p>
            <a:pPr marL="285750" lvl="0" indent="-285750">
              <a:buFont typeface="Arial" panose="020B0604020202020204" pitchFamily="34" charset="0"/>
              <a:buChar char="•"/>
            </a:pPr>
            <a:r>
              <a:rPr lang="el-GR" sz="1600" b="1" dirty="0">
                <a:solidFill>
                  <a:srgbClr val="003399"/>
                </a:solidFill>
              </a:rPr>
              <a:t>Υπέρμετρη εξάρτηση από την τεχνολογία</a:t>
            </a:r>
          </a:p>
          <a:p>
            <a:pPr marL="285750" lvl="0" indent="-285750">
              <a:buFont typeface="Arial" panose="020B0604020202020204" pitchFamily="34" charset="0"/>
              <a:buChar char="•"/>
            </a:pPr>
            <a:r>
              <a:rPr lang="el-GR" sz="1600" b="1" dirty="0">
                <a:solidFill>
                  <a:srgbClr val="003399"/>
                </a:solidFill>
              </a:rPr>
              <a:t>Απώλεια του ελέγχου επί των εργασιακών καθηκόντων</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el-GR" sz="2400" dirty="0">
                <a:solidFill>
                  <a:schemeClr val="accent1"/>
                </a:solidFill>
              </a:rPr>
              <a:t>Πρόληψη των κινδύνων</a:t>
            </a:r>
          </a:p>
        </p:txBody>
      </p:sp>
      <p:sp>
        <p:nvSpPr>
          <p:cNvPr id="2" name="TextBox 1"/>
          <p:cNvSpPr txBox="1"/>
          <p:nvPr/>
        </p:nvSpPr>
        <p:spPr>
          <a:xfrm>
            <a:off x="452796" y="827500"/>
            <a:ext cx="7560840" cy="2862322"/>
          </a:xfrm>
          <a:prstGeom prst="rect">
            <a:avLst/>
          </a:prstGeom>
          <a:noFill/>
        </p:spPr>
        <p:txBody>
          <a:bodyPr wrap="square" rtlCol="0">
            <a:spAutoFit/>
          </a:bodyPr>
          <a:lstStyle/>
          <a:p>
            <a:pPr marL="285750" lvl="0" indent="-285750">
              <a:buFont typeface="Arial" panose="020B0604020202020204" pitchFamily="34" charset="0"/>
              <a:buChar char="•"/>
            </a:pPr>
            <a:r>
              <a:rPr lang="el-GR" sz="1600" b="1" dirty="0">
                <a:solidFill>
                  <a:schemeClr val="accent1"/>
                </a:solidFill>
              </a:rPr>
              <a:t>Ανθρωποκεντρική προσέγγιση </a:t>
            </a:r>
          </a:p>
          <a:p>
            <a:pPr lvl="0"/>
            <a:endParaRPr lang="el-GR" sz="1600" b="1" dirty="0">
              <a:solidFill>
                <a:schemeClr val="accent1"/>
              </a:solidFill>
            </a:endParaRPr>
          </a:p>
          <a:p>
            <a:pPr marL="285750" lvl="0" indent="-285750">
              <a:buFont typeface="Arial" panose="020B0604020202020204" pitchFamily="34" charset="0"/>
              <a:buChar char="•"/>
            </a:pPr>
            <a:r>
              <a:rPr lang="el-GR" sz="1600" b="1" dirty="0">
                <a:solidFill>
                  <a:schemeClr val="accent1"/>
                </a:solidFill>
              </a:rPr>
              <a:t>Ισότιμη πρόσβαση όλων των ενδιαφερόμενων μερών στις πληροφορίες</a:t>
            </a:r>
          </a:p>
          <a:p>
            <a:pPr lvl="0"/>
            <a:endParaRPr lang="el-GR" sz="1600" b="1" dirty="0">
              <a:solidFill>
                <a:schemeClr val="accent1"/>
              </a:solidFill>
            </a:endParaRPr>
          </a:p>
          <a:p>
            <a:pPr marL="285750" lvl="0" indent="-285750">
              <a:buFont typeface="Arial" panose="020B0604020202020204" pitchFamily="34" charset="0"/>
              <a:buChar char="•"/>
            </a:pPr>
            <a:r>
              <a:rPr lang="el-GR" sz="1600" b="1" dirty="0">
                <a:solidFill>
                  <a:schemeClr val="accent1"/>
                </a:solidFill>
              </a:rPr>
              <a:t>Διαβούλευση/συμμετοχή των εργαζομένων στην ανάπτυξη, εφαρμογή και χρήση ψηφιακών τεχνολογιών και συστημάτων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el-GR" sz="1600" b="1" dirty="0">
                <a:solidFill>
                  <a:schemeClr val="accent1"/>
                </a:solidFill>
              </a:rPr>
              <a:t>Διαφάνεια του τρόπου λειτουργίας ενός ψηφιακού εργαλείου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el-GR" sz="1600" b="1" dirty="0">
                <a:solidFill>
                  <a:schemeClr val="accent1"/>
                </a:solidFill>
              </a:rPr>
              <a:t>Ολιστική προσέγγιση στην αξιολόγηση των ψηφιακών τεχνολογιών και συστημάτων</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74161" y="77917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el-GR" sz="2400" dirty="0"/>
              <a:t>Ο EU-OSHA και οι εταίροι της εκστρατείας</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8461377" cy="3063950"/>
            <a:chOff x="523157" y="1121555"/>
            <a:chExt cx="8461377" cy="306395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8463"/>
              <a:ext cx="2782831"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l-GR" sz="1050" b="1" dirty="0">
                  <a:solidFill>
                    <a:schemeClr val="tx2"/>
                  </a:solidFill>
                  <a:hlinkClick r:id="rId4"/>
                </a:rPr>
                <a:t>ΕΠΙΣΗΜΟΙ ΕΤΑΙΡΟΙ ΤΗΣ ΕΚΣΤΡΑΤΕΙΑΣ</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l-GR" sz="1100" b="1" dirty="0">
                  <a:solidFill>
                    <a:schemeClr val="tx2"/>
                  </a:solidFill>
                  <a:hlinkClick r:id="rId5"/>
                </a:rPr>
                <a:t>ΕΥΡΩΠΑΙΟΙ ΚΟΙΝΩΝΙΚΟΙ ΕΤΑΙΡΟΙ</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l-GR" sz="1100" b="1" dirty="0">
                  <a:solidFill>
                    <a:schemeClr val="tx2"/>
                  </a:solidFill>
                  <a:hlinkClick r:id="rId6"/>
                </a:rPr>
                <a:t>ENTERPRISE EUROPE NETWORK</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2114906" cy="340270"/>
            </a:xfrm>
            <a:prstGeom prst="roundRect">
              <a:avLst>
                <a:gd name="adj" fmla="val 50000"/>
              </a:avLst>
            </a:prstGeom>
            <a:solidFill>
              <a:srgbClr val="ACC700">
                <a:alpha val="40000"/>
              </a:srgbClr>
            </a:solidFill>
          </p:spPr>
          <p:txBody>
            <a:bodyPr wrap="none" lIns="108000" tIns="36000" rIns="108000" bIns="36000" rtlCol="0" anchor="ctr" anchorCtr="0">
              <a:noAutofit/>
            </a:bodyPr>
            <a:lstStyle/>
            <a:p>
              <a:pPr marL="0" lvl="1" algn="ctr"/>
              <a:r>
                <a:rPr lang="el-GR" sz="1100" b="1" dirty="0">
                  <a:solidFill>
                    <a:schemeClr val="tx2"/>
                  </a:solidFill>
                  <a:hlinkClick r:id="rId7"/>
                </a:rPr>
                <a:t>ΣΥΝΕΡΓΑΖΟΜΕΝΑ </a:t>
              </a:r>
              <a:br>
                <a:rPr lang="fr-FR" sz="1100" b="1" dirty="0">
                  <a:solidFill>
                    <a:schemeClr val="tx2"/>
                  </a:solidFill>
                  <a:hlinkClick r:id="rId7"/>
                </a:rPr>
              </a:br>
              <a:r>
                <a:rPr lang="el-GR" sz="1100" b="1" dirty="0">
                  <a:solidFill>
                    <a:schemeClr val="tx2"/>
                  </a:solidFill>
                  <a:hlinkClick r:id="rId7"/>
                </a:rPr>
                <a:t>ΜΕΣΑ ΕΝΗΜΕΡΩΣΗΣ</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138863"/>
              <a:ext cx="2131540" cy="353653"/>
            </a:xfrm>
            <a:prstGeom prst="roundRect">
              <a:avLst>
                <a:gd name="adj" fmla="val 50000"/>
              </a:avLst>
            </a:prstGeom>
            <a:solidFill>
              <a:srgbClr val="ACC700">
                <a:alpha val="40000"/>
              </a:srgbClr>
            </a:solidFill>
          </p:spPr>
          <p:txBody>
            <a:bodyPr wrap="square" lIns="108000" tIns="36000" rIns="108000" bIns="36000" rtlCol="0" anchor="ctr" anchorCtr="0">
              <a:noAutofit/>
            </a:bodyPr>
            <a:lstStyle/>
            <a:p>
              <a:pPr marL="0" lvl="1"/>
              <a:r>
                <a:rPr lang="el-GR" sz="1100" b="1" dirty="0">
                  <a:solidFill>
                    <a:schemeClr val="tx2"/>
                  </a:solidFill>
                  <a:hlinkClick r:id="rId8"/>
                </a:rPr>
                <a:t>ΘΕΣΜΙΚΑ ΟΡΓΑΝΑ ΤΗΣ ΕΕ</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6055"/>
              <a:ext cx="2972524" cy="32945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el-GR" sz="1050" b="1" dirty="0">
                  <a:solidFill>
                    <a:schemeClr val="tx2"/>
                  </a:solidFill>
                  <a:latin typeface="+mj-lt"/>
                  <a:ea typeface="+mj-ea"/>
                  <a:hlinkClick r:id="rId9"/>
                </a:rPr>
                <a:t>ΕΘΝΙΚΟΙ ΕΣΤΙΑΚΟΙ ΠΟΛΟΙ ΤΟΥ EU-OSHA</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74310"/>
              <a:ext cx="1662207"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l-GR" sz="1050" b="1" dirty="0">
                  <a:solidFill>
                    <a:schemeClr val="tx2"/>
                  </a:solidFill>
                  <a:hlinkClick r:id="rId10"/>
                </a:rPr>
                <a:t>ΟΡΓΑΝΙΣΜΟΙ ΤΗΣ ΕΕ</a:t>
              </a:r>
            </a:p>
          </p:txBody>
        </p:sp>
        <p:cxnSp>
          <p:nvCxnSpPr>
            <p:cNvPr id="23" name="Connettore 1 22">
              <a:extLst>
                <a:ext uri="{FF2B5EF4-FFF2-40B4-BE49-F238E27FC236}">
                  <a16:creationId xmlns:a16="http://schemas.microsoft.com/office/drawing/2014/main" id="{AC8FD8DA-257C-2148-BD25-C643C79C9ECD}"/>
                </a:ext>
              </a:extLst>
            </p:cNvPr>
            <p:cNvCxnSpPr>
              <a:cxnSpLocks/>
            </p:cNvCxnSpPr>
            <p:nvPr/>
          </p:nvCxnSpPr>
          <p:spPr>
            <a:xfrm flipH="1" flipV="1">
              <a:off x="1512597" y="1358866"/>
              <a:ext cx="7471937"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674729" y="1974310"/>
              <a:ext cx="6229492" cy="217872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6015542" y="4020780"/>
              <a:ext cx="1888679"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914573" y="3118463"/>
              <a:ext cx="5989648" cy="103456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914573" y="1461825"/>
              <a:ext cx="4698645" cy="165663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914573" y="3118463"/>
              <a:ext cx="4559172" cy="1972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424836" cy="175959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601432"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505832" y="1291690"/>
              <a:ext cx="2854410"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674729" y="2303760"/>
              <a:ext cx="2854551" cy="155229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914573" y="3118463"/>
              <a:ext cx="4100969" cy="90231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926297" cy="167703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736029" cy="230378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505832" y="2139035"/>
              <a:ext cx="3967913" cy="11766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525805"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6015542" y="3315690"/>
              <a:ext cx="458203" cy="70509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6015542" y="1461825"/>
              <a:ext cx="597676"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1016095"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315690"/>
              <a:ext cx="2487929" cy="667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Blue text on a black background&#10;&#10;Description automatically generated">
            <a:extLst>
              <a:ext uri="{FF2B5EF4-FFF2-40B4-BE49-F238E27FC236}">
                <a16:creationId xmlns:a16="http://schemas.microsoft.com/office/drawing/2014/main" id="{48740AED-087A-4DC7-83CB-85CBC02987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9163" y="2196189"/>
            <a:ext cx="2818222" cy="720624"/>
          </a:xfrm>
          <a:prstGeom prst="rect">
            <a:avLst/>
          </a:prstGeom>
        </p:spPr>
      </p:pic>
      <p:sp>
        <p:nvSpPr>
          <p:cNvPr id="35" name="CasellaDiTesto 16">
            <a:extLst>
              <a:ext uri="{FF2B5EF4-FFF2-40B4-BE49-F238E27FC236}">
                <a16:creationId xmlns:a16="http://schemas.microsoft.com/office/drawing/2014/main" id="{9A5D7DFD-0AAC-46E0-9ADF-F5A0D09D03B6}"/>
              </a:ext>
            </a:extLst>
          </p:cNvPr>
          <p:cNvSpPr txBox="1"/>
          <p:nvPr/>
        </p:nvSpPr>
        <p:spPr>
          <a:xfrm>
            <a:off x="6082673" y="2121899"/>
            <a:ext cx="1860439"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l-GR" sz="1100" b="1" dirty="0">
                <a:solidFill>
                  <a:schemeClr val="tx2"/>
                </a:solidFill>
                <a:hlinkClick r:id="rId12"/>
              </a:rPr>
              <a:t>ΠΡΕΣΒΕΥΤΕΣ ΕΑΥΕΕΚ</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el-GR" sz="2400" dirty="0">
                <a:solidFill>
                  <a:srgbClr val="003399"/>
                </a:solidFill>
              </a:rPr>
              <a:t>Υλικό και πόροι της εκστρατείας</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el-GR" sz="1200" b="1">
                <a:solidFill>
                  <a:schemeClr val="accent1"/>
                </a:solidFill>
                <a:cs typeface="Trebuchet MS"/>
                <a:hlinkClick r:id="rId3"/>
              </a:rPr>
              <a:t>Δημοσιεύσεις</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368137"/>
            <a:ext cx="1667796" cy="369332"/>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4"/>
              </a:rPr>
              <a:t>Υλικό </a:t>
            </a:r>
            <a:br>
              <a:rPr lang="el-GR" sz="1200" b="1" dirty="0">
                <a:solidFill>
                  <a:schemeClr val="accent1"/>
                </a:solidFill>
                <a:cs typeface="Trebuchet MS"/>
                <a:hlinkClick r:id="rId4"/>
              </a:rPr>
            </a:br>
            <a:r>
              <a:rPr lang="el-GR" sz="1200" b="1" dirty="0">
                <a:solidFill>
                  <a:schemeClr val="accent1"/>
                </a:solidFill>
                <a:cs typeface="Trebuchet MS"/>
                <a:hlinkClick r:id="rId4"/>
              </a:rPr>
              <a:t>της εκστρατείας</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361740"/>
            <a:ext cx="1667796" cy="369332"/>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5"/>
              </a:rPr>
              <a:t>Εργαλειοθήκη </a:t>
            </a:r>
            <a:br>
              <a:rPr lang="el-GR" sz="1200" b="1" dirty="0">
                <a:solidFill>
                  <a:schemeClr val="accent1"/>
                </a:solidFill>
                <a:cs typeface="Trebuchet MS"/>
                <a:hlinkClick r:id="rId5"/>
              </a:rPr>
            </a:br>
            <a:r>
              <a:rPr lang="el-GR" sz="1200" b="1" dirty="0">
                <a:solidFill>
                  <a:schemeClr val="accent1"/>
                </a:solidFill>
                <a:cs typeface="Trebuchet MS"/>
                <a:hlinkClick r:id="rId5"/>
              </a:rPr>
              <a:t>της εκστρατείας</a:t>
            </a: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el-GR" sz="1200" b="1">
                <a:solidFill>
                  <a:schemeClr val="accent1"/>
                </a:solidFill>
                <a:cs typeface="Trebuchet MS"/>
                <a:hlinkClick r:id="rId6"/>
              </a:rPr>
              <a:t>Οι ταινίες του Napo</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21432"/>
            <a:ext cx="1667796" cy="369332"/>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7"/>
              </a:rPr>
              <a:t>Ηλεκτρονική βιβλιοθήκη </a:t>
            </a:r>
            <a:r>
              <a:rPr lang="el-GR" sz="1200" b="1" dirty="0" err="1">
                <a:solidFill>
                  <a:schemeClr val="accent1"/>
                </a:solidFill>
                <a:cs typeface="Trebuchet MS"/>
                <a:hlinkClick r:id="rId7"/>
              </a:rPr>
              <a:t>OSHwiki</a:t>
            </a:r>
            <a:endParaRPr lang="el-GR" sz="1200" b="1" dirty="0">
              <a:solidFill>
                <a:schemeClr val="accent1"/>
              </a:solidFill>
              <a:cs typeface="Trebuchet MS"/>
              <a:hlinkClick r:id="rId7"/>
            </a:endParaRP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363611" y="2454073"/>
            <a:ext cx="1667796" cy="184666"/>
          </a:xfrm>
          <a:prstGeom prst="rect">
            <a:avLst/>
          </a:prstGeom>
          <a:noFill/>
        </p:spPr>
        <p:txBody>
          <a:bodyPr wrap="square" lIns="0" tIns="0" rIns="0" bIns="0" rtlCol="0" anchor="ctr" anchorCtr="0">
            <a:spAutoFit/>
          </a:bodyPr>
          <a:lstStyle/>
          <a:p>
            <a:pPr algn="ctr"/>
            <a:r>
              <a:rPr lang="el-GR" sz="1200" b="1">
                <a:solidFill>
                  <a:schemeClr val="accent1"/>
                </a:solidFill>
                <a:cs typeface="Trebuchet MS"/>
                <a:hlinkClick r:id="rId10"/>
              </a:rPr>
              <a:t>Υλικό για τα μέσα κοινωνικής δικτύωσης</a:t>
            </a: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31320"/>
            <a:ext cx="1667796" cy="369332"/>
          </a:xfrm>
          <a:prstGeom prst="rect">
            <a:avLst/>
          </a:prstGeom>
          <a:noFill/>
        </p:spPr>
        <p:txBody>
          <a:bodyPr wrap="square" lIns="0" tIns="0" rIns="0" bIns="0" rtlCol="0" anchor="ctr" anchorCtr="0">
            <a:spAutoFit/>
          </a:bodyPr>
          <a:lstStyle/>
          <a:p>
            <a:pPr algn="ctr"/>
            <a:r>
              <a:rPr lang="el-GR" sz="1200" b="1" dirty="0">
                <a:solidFill>
                  <a:srgbClr val="003399"/>
                </a:solidFill>
                <a:cs typeface="Trebuchet MS"/>
                <a:hlinkClick r:id="rId11">
                  <a:extLst>
                    <a:ext uri="{A12FA001-AC4F-418D-AE19-62706E023703}">
                      <ahyp:hlinkClr xmlns:ahyp="http://schemas.microsoft.com/office/drawing/2018/hyperlinkcolor" val="tx"/>
                    </a:ext>
                  </a:extLst>
                </a:hlinkClick>
              </a:rPr>
              <a:t>Περιπτωσιολογικές μελέτες</a:t>
            </a: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116922"/>
            <a:ext cx="1667796" cy="369332"/>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12"/>
              </a:rPr>
              <a:t>Νομοθεσία και κανονισμοί</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cstate="print"/>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cstate="print"/>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cstate="print"/>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48506"/>
          </a:xfrm>
          <a:prstGeom prst="rect">
            <a:avLst/>
          </a:prstGeom>
          <a:blipFill>
            <a:blip r:embed="rId18" cstate="print"/>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4985" y="4195095"/>
            <a:ext cx="1667796" cy="184666"/>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21"/>
              </a:rPr>
              <a:t>Ενημερωτικά γραφήματα</a:t>
            </a:r>
          </a:p>
        </p:txBody>
      </p:sp>
      <p:pic>
        <p:nvPicPr>
          <p:cNvPr id="6" name="Picture 5"/>
          <p:cNvPicPr>
            <a:picLocks/>
          </p:cNvPicPr>
          <p:nvPr/>
        </p:nvPicPr>
        <p:blipFill>
          <a:blip r:embed="rId22" cstate="print"/>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45909858-781E-4FD1-82E4-66254D5DEEC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DF5DEAF8-97B7-4CE9-9B67-1ADDABC744DB}"/>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el-GR" sz="2400" dirty="0"/>
              <a:t>Πώς να συμμετάσχετε στην εκστρατεία</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3"/>
              </a:rPr>
              <a:t>Ευρωπαϊκή Εβδομάδα</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4"/>
              </a:rPr>
              <a:t>Εταιρικές σχέσεις</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276982"/>
            <a:ext cx="1667796" cy="184666"/>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5"/>
              </a:rPr>
              <a:t>Βραβεία Καλής Πρακτικής</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269989"/>
            <a:ext cx="1667796" cy="184666"/>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6"/>
              </a:rPr>
              <a:t>Εργαλειοθήκη εκστρατείας</a:t>
            </a:r>
          </a:p>
        </p:txBody>
      </p:sp>
      <p:sp>
        <p:nvSpPr>
          <p:cNvPr id="31" name="TextBox 3">
            <a:extLst>
              <a:ext uri="{FF2B5EF4-FFF2-40B4-BE49-F238E27FC236}">
                <a16:creationId xmlns:a16="http://schemas.microsoft.com/office/drawing/2014/main" id="{F682761C-A262-B542-A175-60A9B90879FF}"/>
              </a:ext>
            </a:extLst>
          </p:cNvPr>
          <p:cNvSpPr txBox="1"/>
          <p:nvPr/>
        </p:nvSpPr>
        <p:spPr>
          <a:xfrm>
            <a:off x="527939" y="3978455"/>
            <a:ext cx="1667796" cy="184666"/>
          </a:xfrm>
          <a:prstGeom prst="rect">
            <a:avLst/>
          </a:prstGeom>
          <a:noFill/>
        </p:spPr>
        <p:txBody>
          <a:bodyPr wrap="square" lIns="0" tIns="0" rIns="0" bIns="0" rtlCol="0" anchor="ctr" anchorCtr="0">
            <a:spAutoFit/>
          </a:bodyPr>
          <a:lstStyle/>
          <a:p>
            <a:pPr algn="ctr"/>
            <a:r>
              <a:rPr lang="el-GR" sz="1200" b="1">
                <a:solidFill>
                  <a:schemeClr val="accent1"/>
                </a:solidFill>
                <a:cs typeface="Trebuchet MS"/>
                <a:hlinkClick r:id="rId7"/>
              </a:rPr>
              <a:t>Υλικό της εκστρατείας</a:t>
            </a: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78455"/>
            <a:ext cx="1667796" cy="184666"/>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8"/>
              </a:rPr>
              <a:t>Εκδηλώσεις</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56924" y="3962322"/>
            <a:ext cx="1667796" cy="369332"/>
          </a:xfrm>
          <a:prstGeom prst="rect">
            <a:avLst/>
          </a:prstGeom>
          <a:noFill/>
        </p:spPr>
        <p:txBody>
          <a:bodyPr wrap="square" lIns="0" tIns="0" rIns="0" bIns="0" rtlCol="0" anchor="ctr" anchorCtr="0">
            <a:spAutoFit/>
          </a:bodyPr>
          <a:lstStyle/>
          <a:p>
            <a:pPr algn="ctr"/>
            <a:r>
              <a:rPr lang="el-GR" sz="1200" b="1" dirty="0">
                <a:solidFill>
                  <a:schemeClr val="accent1"/>
                </a:solidFill>
                <a:cs typeface="Trebuchet MS"/>
                <a:hlinkClick r:id="rId9"/>
              </a:rPr>
              <a:t>Πιστοποιητικό συμμετοχής</a:t>
            </a:r>
            <a:endParaRPr lang="el-GR" sz="1200" b="1" dirty="0">
              <a:solidFill>
                <a:schemeClr val="accent1"/>
              </a:solidFill>
              <a:cs typeface="Trebuchet MS"/>
              <a:hlinkClick r:id="rId10"/>
            </a:endParaRPr>
          </a:p>
        </p:txBody>
      </p:sp>
      <p:sp>
        <p:nvSpPr>
          <p:cNvPr id="4" name="TextBox 3"/>
          <p:cNvSpPr txBox="1"/>
          <p:nvPr/>
        </p:nvSpPr>
        <p:spPr>
          <a:xfrm>
            <a:off x="2669629" y="3928277"/>
            <a:ext cx="1449506" cy="646331"/>
          </a:xfrm>
          <a:prstGeom prst="rect">
            <a:avLst/>
          </a:prstGeom>
          <a:noFill/>
        </p:spPr>
        <p:txBody>
          <a:bodyPr wrap="square" rtlCol="0">
            <a:spAutoFit/>
          </a:bodyPr>
          <a:lstStyle/>
          <a:p>
            <a:pPr algn="ctr"/>
            <a:r>
              <a:rPr lang="el-GR" sz="1200" b="1" u="sng" dirty="0">
                <a:solidFill>
                  <a:schemeClr val="accent1"/>
                </a:solidFill>
                <a:hlinkClick r:id="rId11"/>
              </a:rPr>
              <a:t>Υλικό για τα μέσα κοινωνικής δικτύωσης</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3" cstate="print"/>
            <a:stretch>
              <a:fillRect/>
            </a:stretch>
          </a:blipFill>
          <a:ln w="38100">
            <a:solidFill>
              <a:srgbClr val="ACC700"/>
            </a:solidFill>
          </a:ln>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7582" y="2821585"/>
            <a:ext cx="1440000" cy="972000"/>
          </a:xfrm>
          <a:prstGeom prst="rect">
            <a:avLst/>
          </a:prstGeom>
          <a:blipFill>
            <a:blip r:embed="rId15" cstate="print"/>
            <a:stretch>
              <a:fillRect/>
            </a:stretch>
          </a:blipFill>
          <a:ln w="38100">
            <a:solidFill>
              <a:srgbClr val="ACC700"/>
            </a:solidFill>
          </a:ln>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5" cstate="print"/>
            <a:stretch>
              <a:fillRect/>
            </a:stretch>
          </a:blipFill>
          <a:ln w="38100">
            <a:solidFill>
              <a:srgbClr val="ACC700"/>
            </a:solidFill>
          </a:ln>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83617" y="2821585"/>
            <a:ext cx="1440000" cy="972000"/>
          </a:xfrm>
          <a:prstGeom prst="rect">
            <a:avLst/>
          </a:prstGeom>
          <a:blipFill>
            <a:blip r:embed="rId15" cstate="print"/>
            <a:stretch>
              <a:fillRect/>
            </a:stretch>
          </a:blipFill>
          <a:ln w="38100">
            <a:solidFill>
              <a:srgbClr val="ACC700"/>
            </a:solidFill>
          </a:ln>
        </p:spPr>
      </p:pic>
      <p:pic>
        <p:nvPicPr>
          <p:cNvPr id="9" name="Picture 8"/>
          <p:cNvPicPr>
            <a:picLocks/>
          </p:cNvPicPr>
          <p:nvPr/>
        </p:nvPicPr>
        <p:blipFill>
          <a:blip r:embed="rId18" cstate="print"/>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9"/>
            <a:extLst>
              <a:ext uri="{FF2B5EF4-FFF2-40B4-BE49-F238E27FC236}">
                <a16:creationId xmlns:a16="http://schemas.microsoft.com/office/drawing/2014/main" id="{1A33C706-A770-4F3B-BC79-A0D76BE00844}"/>
              </a:ext>
            </a:extLst>
          </p:cNvPr>
          <p:cNvSpPr/>
          <p:nvPr/>
        </p:nvSpPr>
        <p:spPr>
          <a:xfrm>
            <a:off x="564005" y="1095572"/>
            <a:ext cx="1558055" cy="973423"/>
          </a:xfrm>
          <a:prstGeom prst="roundRect">
            <a:avLst>
              <a:gd name="adj" fmla="val 0"/>
            </a:avLst>
          </a:prstGeom>
          <a:blipFill>
            <a:blip r:embed="rId15"/>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50D10CB9-30FF-4E25-8CEA-7AD5AC917AF3}"/>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1"/>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9F057B65-1B9D-47F4-9E7C-6EAB588A142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el-GR" sz="2400" dirty="0">
                <a:solidFill>
                  <a:schemeClr val="accent1"/>
                </a:solidFill>
              </a:rPr>
              <a:t>Ακολουθήστε μας</a:t>
            </a:r>
            <a:r>
              <a:rPr lang="en-US" sz="2400" dirty="0">
                <a:solidFill>
                  <a:srgbClr val="003399"/>
                </a:solidFill>
              </a:rPr>
              <a:t>…</a:t>
            </a:r>
            <a:r>
              <a:rPr lang="el-GR" sz="2400" dirty="0">
                <a:solidFill>
                  <a:srgbClr val="003399"/>
                </a:solidFill>
              </a:rPr>
              <a:t> και πέρα </a:t>
            </a:r>
            <a:r>
              <a:rPr lang="el-GR" sz="2400" dirty="0">
                <a:solidFill>
                  <a:schemeClr val="accent1"/>
                </a:solidFill>
              </a:rPr>
              <a:t>από τα </a:t>
            </a:r>
            <a:r>
              <a:rPr lang="el-GR" sz="2400" dirty="0" err="1">
                <a:solidFill>
                  <a:schemeClr val="accent1"/>
                </a:solidFill>
              </a:rPr>
              <a:t>bit</a:t>
            </a:r>
            <a:r>
              <a:rPr lang="en-US" sz="2400" dirty="0">
                <a:solidFill>
                  <a:schemeClr val="accent1"/>
                </a:solidFill>
              </a:rPr>
              <a:t>s</a:t>
            </a:r>
            <a:r>
              <a:rPr lang="el-GR" sz="2400" dirty="0">
                <a:solidFill>
                  <a:schemeClr val="accent1"/>
                </a:solidFill>
              </a:rPr>
              <a:t> </a:t>
            </a:r>
            <a:r>
              <a:rPr lang="en-US" sz="2400" dirty="0">
                <a:solidFill>
                  <a:schemeClr val="accent1"/>
                </a:solidFill>
              </a:rPr>
              <a:t>&amp; </a:t>
            </a:r>
            <a:r>
              <a:rPr lang="el-GR" sz="2400" dirty="0" err="1">
                <a:solidFill>
                  <a:schemeClr val="accent1"/>
                </a:solidFill>
              </a:rPr>
              <a:t>bytes</a:t>
            </a:r>
            <a:r>
              <a:rPr lang="el-GR" sz="2400" dirty="0">
                <a:solidFill>
                  <a:schemeClr val="accent1"/>
                </a:solidFill>
              </a:rPr>
              <a:t>!</a:t>
            </a:r>
          </a:p>
        </p:txBody>
      </p:sp>
      <p:sp>
        <p:nvSpPr>
          <p:cNvPr id="3" name="Content Placeholder 2"/>
          <p:cNvSpPr>
            <a:spLocks noGrp="1"/>
          </p:cNvSpPr>
          <p:nvPr>
            <p:ph sz="half" idx="1"/>
          </p:nvPr>
        </p:nvSpPr>
        <p:spPr>
          <a:xfrm>
            <a:off x="158728" y="857178"/>
            <a:ext cx="7702161" cy="2998257"/>
          </a:xfrm>
        </p:spPr>
        <p:txBody>
          <a:bodyPr wrap="square">
            <a:spAutoFit/>
          </a:bodyPr>
          <a:lstStyle/>
          <a:p>
            <a:pPr>
              <a:buSzPct val="120000"/>
              <a:buBlip>
                <a:blip r:embed="rId3"/>
              </a:buBlip>
            </a:pPr>
            <a:r>
              <a:rPr lang="el-GR" sz="1400" dirty="0">
                <a:solidFill>
                  <a:schemeClr val="accent1"/>
                </a:solidFill>
              </a:rPr>
              <a:t>Για περισσότερες πληροφορίες επισκεφθείτε τον διαδικτυακό τόπο της εκστρατείας:</a:t>
            </a:r>
          </a:p>
          <a:p>
            <a:pPr marL="189000" lvl="1" indent="0">
              <a:buSzPct val="120000"/>
              <a:buNone/>
            </a:pPr>
            <a:r>
              <a:rPr lang="el-GR" sz="1400" b="1" dirty="0">
                <a:solidFill>
                  <a:srgbClr val="003399"/>
                </a:solidFill>
                <a:hlinkClick r:id="rId4">
                  <a:extLst>
                    <a:ext uri="{A12FA001-AC4F-418D-AE19-62706E023703}">
                      <ahyp:hlinkClr xmlns:ahyp="http://schemas.microsoft.com/office/drawing/2018/hyperlinkcolor" val="tx"/>
                    </a:ext>
                  </a:extLst>
                </a:hlinkClick>
              </a:rPr>
              <a:t>www.healthy-workplaces.eu</a:t>
            </a:r>
            <a:endParaRPr lang="el-GR" sz="1400" b="1" dirty="0">
              <a:solidFill>
                <a:srgbClr val="003399"/>
              </a:solidFill>
              <a:hlinkClick r:id="rId5">
                <a:extLst>
                  <a:ext uri="{A12FA001-AC4F-418D-AE19-62706E023703}">
                    <ahyp:hlinkClr xmlns:ahyp="http://schemas.microsoft.com/office/drawing/2018/hyperlinkcolor" val="tx"/>
                  </a:ext>
                </a:extLst>
              </a:hlinkClick>
            </a:endParaRPr>
          </a:p>
          <a:p>
            <a:pPr lvl="1">
              <a:buSzPct val="120000"/>
              <a:buBlip>
                <a:blip r:embed="rId3"/>
              </a:buBlip>
            </a:pPr>
            <a:endParaRPr lang="en-US" sz="1400" dirty="0">
              <a:solidFill>
                <a:schemeClr val="accent1"/>
              </a:solidFill>
            </a:endParaRPr>
          </a:p>
          <a:p>
            <a:pPr>
              <a:buSzPct val="120000"/>
              <a:buBlip>
                <a:blip r:embed="rId3"/>
              </a:buBlip>
            </a:pPr>
            <a:r>
              <a:rPr lang="el-GR" sz="1400" dirty="0">
                <a:solidFill>
                  <a:schemeClr val="accent1"/>
                </a:solidFill>
              </a:rPr>
              <a:t>Γίνετε συνδρομητές στο ενημερωτικό δελτίο της εκστρατείας μας:</a:t>
            </a:r>
          </a:p>
          <a:p>
            <a:pPr marL="189000" lvl="1" indent="0">
              <a:buSzPct val="120000"/>
              <a:buNone/>
            </a:pPr>
            <a:r>
              <a:rPr lang="en-US" sz="1400" b="1" u="sng" dirty="0">
                <a:solidFill>
                  <a:schemeClr val="accent1"/>
                </a:solidFill>
                <a:hlinkClick r:id="rId6"/>
              </a:rPr>
              <a:t>https://healthy-workplaces.osha.europa.eu/el/media-centre/newsletter</a:t>
            </a:r>
            <a:endParaRPr lang="en-US" sz="1400" b="1" u="sng" dirty="0">
              <a:solidFill>
                <a:schemeClr val="accent1"/>
              </a:solidFill>
            </a:endParaRPr>
          </a:p>
          <a:p>
            <a:pPr marL="189000" lvl="1" indent="0">
              <a:buSzPct val="120000"/>
              <a:buNone/>
            </a:pPr>
            <a:endParaRPr lang="en-US" sz="1400" b="1" dirty="0">
              <a:solidFill>
                <a:schemeClr val="accent1"/>
              </a:solidFill>
            </a:endParaRPr>
          </a:p>
          <a:p>
            <a:pPr>
              <a:buSzPct val="120000"/>
              <a:buBlip>
                <a:blip r:embed="rId3"/>
              </a:buBlip>
            </a:pPr>
            <a:r>
              <a:rPr lang="el-GR" sz="1400" dirty="0">
                <a:solidFill>
                  <a:schemeClr val="accent1"/>
                </a:solidFill>
              </a:rPr>
              <a:t>Μείνετε ενημερωμένοι για τις δράσεις και τις εκδηλώσεις από τα μέσα κοινωνικής δικτύωσης:</a:t>
            </a:r>
          </a:p>
          <a:p>
            <a:pPr marL="0" indent="0">
              <a:buSzPct val="120000"/>
              <a:buNone/>
            </a:pPr>
            <a:endParaRPr lang="en-US" sz="1400" dirty="0">
              <a:solidFill>
                <a:schemeClr val="accent1"/>
              </a:solidFill>
            </a:endParaRPr>
          </a:p>
          <a:p>
            <a:pPr marL="0" indent="0">
              <a:buSzPct val="120000"/>
              <a:buNone/>
            </a:pPr>
            <a:endParaRPr lang="en-US" sz="1400" dirty="0">
              <a:solidFill>
                <a:schemeClr val="accent1"/>
              </a:solidFill>
            </a:endParaRPr>
          </a:p>
          <a:p>
            <a:pPr>
              <a:buSzPct val="120000"/>
              <a:buBlip>
                <a:blip r:embed="rId3"/>
              </a:buBlip>
            </a:pPr>
            <a:r>
              <a:rPr lang="el-GR" sz="1400" dirty="0">
                <a:solidFill>
                  <a:schemeClr val="accent1"/>
                </a:solidFill>
              </a:rPr>
              <a:t>Μάθετε περισσότερα από τον Εθνικό Εστιακό Πόλο για τις εκδηλώσεις στη χώρα σας:</a:t>
            </a:r>
          </a:p>
          <a:p>
            <a:pPr marL="189000" lvl="1" indent="0">
              <a:buSzPct val="120000"/>
              <a:buNone/>
            </a:pPr>
            <a:r>
              <a:rPr lang="el-GR" sz="1400" b="1" u="sng" dirty="0">
                <a:solidFill>
                  <a:schemeClr val="accent1"/>
                </a:solidFill>
                <a:hlinkClick r:id="rId7"/>
              </a:rPr>
              <a:t>https://healthy-workplaces.osha.europa.eu/el/campaign-partners/national-focal-points</a:t>
            </a:r>
            <a:endParaRPr lang="el-GR" sz="14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416263" y="933368"/>
            <a:ext cx="1626676" cy="1673954"/>
            <a:chOff x="5454656" y="-565616"/>
            <a:chExt cx="2175306" cy="2238529"/>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8596" y="-565616"/>
              <a:ext cx="2131366" cy="2238529"/>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5503109" y="133787"/>
              <a:ext cx="2016224" cy="823161"/>
            </a:xfrm>
            <a:prstGeom prst="rect">
              <a:avLst/>
            </a:prstGeom>
            <a:noFill/>
          </p:spPr>
          <p:txBody>
            <a:bodyPr vert="horz" wrap="square" lIns="0" tIns="0" rIns="0" bIns="0" rtlCol="0" anchor="ctr" anchorCtr="0">
              <a:spAutoFit/>
            </a:bodyPr>
            <a:lstStyle/>
            <a:p>
              <a:pPr algn="ctr"/>
              <a:br>
                <a:rPr lang="el-GR" sz="1200" b="1" dirty="0">
                  <a:solidFill>
                    <a:schemeClr val="accent1"/>
                  </a:solidFill>
                </a:rPr>
              </a:br>
              <a:r>
                <a:rPr lang="el-GR" sz="1200" b="1" dirty="0">
                  <a:solidFill>
                    <a:schemeClr val="accent1"/>
                  </a:solidFill>
                </a:rPr>
                <a:t>2023</a:t>
              </a:r>
            </a:p>
            <a:p>
              <a:pPr algn="ctr"/>
              <a:r>
                <a:rPr lang="el-GR" sz="1600" b="1" dirty="0">
                  <a:solidFill>
                    <a:schemeClr val="accent1"/>
                  </a:solidFill>
                </a:rPr>
                <a:t>Οκτώβριος</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5454656" y="792666"/>
              <a:ext cx="2028484" cy="802582"/>
            </a:xfrm>
            <a:prstGeom prst="rect">
              <a:avLst/>
            </a:prstGeom>
            <a:noFill/>
          </p:spPr>
          <p:txBody>
            <a:bodyPr wrap="square" lIns="0" tIns="0" rIns="0" bIns="0" rtlCol="0">
              <a:spAutoFit/>
            </a:bodyPr>
            <a:lstStyle/>
            <a:p>
              <a:pPr algn="ctr"/>
              <a:endParaRPr lang="el-GR" sz="1300" b="1" dirty="0">
                <a:solidFill>
                  <a:srgbClr val="ACC700"/>
                </a:solidFill>
              </a:endParaRPr>
            </a:p>
            <a:p>
              <a:pPr algn="ctr"/>
              <a:r>
                <a:rPr lang="el-GR" sz="1300" b="1" dirty="0">
                  <a:solidFill>
                    <a:srgbClr val="ACC700"/>
                  </a:solidFill>
                </a:rPr>
                <a:t>ΕΝΑΡΞΗ ΤΗΣ ΕΚΣΤΡΑΤΕΙΑΣ</a:t>
              </a:r>
            </a:p>
          </p:txBody>
        </p:sp>
      </p:grpSp>
      <p:sp>
        <p:nvSpPr>
          <p:cNvPr id="4" name="Rectangle 3"/>
          <p:cNvSpPr/>
          <p:nvPr/>
        </p:nvSpPr>
        <p:spPr>
          <a:xfrm>
            <a:off x="2949434" y="2868408"/>
            <a:ext cx="2183611" cy="307777"/>
          </a:xfrm>
          <a:prstGeom prst="rect">
            <a:avLst/>
          </a:prstGeom>
        </p:spPr>
        <p:txBody>
          <a:bodyPr wrap="none">
            <a:spAutoFit/>
          </a:bodyPr>
          <a:lstStyle/>
          <a:p>
            <a:r>
              <a:rPr lang="el-GR"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D173FDDD-F36B-4CC1-A294-96FFB68B66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6592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097D39CB-8ACD-4EA9-A071-ABB1DE5490A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6592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BD565819-39F4-42EB-9705-E1E45725B21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6592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BF3B5AAC-69ED-4598-9D5D-91C58FAEA60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6592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l-GR" sz="2400" dirty="0">
                <a:solidFill>
                  <a:srgbClr val="003399"/>
                </a:solidFill>
              </a:rPr>
              <a:t>Τι αφορά</a:t>
            </a:r>
          </a:p>
        </p:txBody>
      </p:sp>
      <p:sp>
        <p:nvSpPr>
          <p:cNvPr id="6" name="TextBox 5"/>
          <p:cNvSpPr txBox="1"/>
          <p:nvPr/>
        </p:nvSpPr>
        <p:spPr>
          <a:xfrm>
            <a:off x="450003" y="820125"/>
            <a:ext cx="7793885" cy="1892826"/>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el-GR" sz="1600" b="1" dirty="0">
                <a:solidFill>
                  <a:srgbClr val="003399"/>
                </a:solidFill>
              </a:rPr>
              <a:t>Οι ψηφιακές τεχνολογίες αλλάζουν ταχύτατα τον τρόπο, τον τόπο και τον χρόνο εργασίας μας</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el-GR" sz="1600" b="1" dirty="0">
                <a:solidFill>
                  <a:srgbClr val="003399"/>
                </a:solidFill>
              </a:rPr>
              <a:t>Για τους εργαζομένους και τους εργοδότες σε όλους τους τομείς, η ψηφιακή τεχνολογία προσφέρει περισσότερες ευκαιρίες, αλλά παρουσιάζει επίσης προκλήσεις και κινδύνους για την ασφάλεια και την υγεία.</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99144" cy="461665"/>
          </a:xfrm>
        </p:spPr>
        <p:txBody>
          <a:bodyPr wrap="square">
            <a:spAutoFit/>
          </a:bodyPr>
          <a:lstStyle/>
          <a:p>
            <a:r>
              <a:rPr lang="el-GR" sz="2400" dirty="0"/>
              <a:t>Στοιχεία και αριθμοί – χρήση ψηφιακών τεχνολογιών</a:t>
            </a:r>
          </a:p>
        </p:txBody>
      </p:sp>
      <p:sp>
        <p:nvSpPr>
          <p:cNvPr id="5" name="TextBox 4">
            <a:extLst>
              <a:ext uri="{FF2B5EF4-FFF2-40B4-BE49-F238E27FC236}">
                <a16:creationId xmlns:a16="http://schemas.microsoft.com/office/drawing/2014/main" id="{3C508B51-6793-4B7F-899B-364A2A5D82C4}"/>
              </a:ext>
            </a:extLst>
          </p:cNvPr>
          <p:cNvSpPr txBox="1"/>
          <p:nvPr/>
        </p:nvSpPr>
        <p:spPr>
          <a:xfrm>
            <a:off x="435252" y="824080"/>
            <a:ext cx="7793887"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el-GR" sz="1600" b="1" dirty="0">
                <a:solidFill>
                  <a:srgbClr val="ACC700"/>
                </a:solidFill>
              </a:rPr>
              <a:t>EU-OSHA, Σφυγμομέτρηση ΕΑΥ 2022</a:t>
            </a:r>
          </a:p>
          <a:p>
            <a:pPr lvl="1"/>
            <a:r>
              <a:rPr lang="el-GR" sz="1600" b="1" dirty="0">
                <a:solidFill>
                  <a:schemeClr val="accent1"/>
                </a:solidFill>
              </a:rPr>
              <a:t>Οι εργαζόμενοι στην ΕΕ χρησιμοποιούν...</a:t>
            </a:r>
          </a:p>
          <a:p>
            <a:pPr marL="800100" lvl="1" indent="-342900">
              <a:buFont typeface="Arial" panose="020B0604020202020204" pitchFamily="34" charset="0"/>
              <a:buChar char="•"/>
            </a:pPr>
            <a:r>
              <a:rPr lang="el-GR" sz="1600" b="1" dirty="0">
                <a:solidFill>
                  <a:schemeClr val="accent1"/>
                </a:solidFill>
              </a:rPr>
              <a:t>Φορητούς υπολογιστές, ταμπλέτες, έξυπνα τηλέφωνα (73%) </a:t>
            </a:r>
          </a:p>
          <a:p>
            <a:pPr marL="800100" lvl="1" indent="-342900">
              <a:buFont typeface="Arial" panose="020B0604020202020204" pitchFamily="34" charset="0"/>
              <a:buChar char="•"/>
            </a:pPr>
            <a:r>
              <a:rPr lang="el-GR" sz="1600" b="1" dirty="0">
                <a:solidFill>
                  <a:schemeClr val="accent1"/>
                </a:solidFill>
              </a:rPr>
              <a:t>Φορετές συσκευές (11%)</a:t>
            </a:r>
          </a:p>
          <a:p>
            <a:pPr marL="800100" lvl="1" indent="-342900">
              <a:buFont typeface="Arial" panose="020B0604020202020204" pitchFamily="34" charset="0"/>
              <a:buChar char="•"/>
            </a:pPr>
            <a:r>
              <a:rPr lang="el-GR" sz="1600" b="1" dirty="0">
                <a:solidFill>
                  <a:schemeClr val="accent1"/>
                </a:solidFill>
              </a:rPr>
              <a:t>Μηχανές ή ρομπότ με τεχνητή νοημοσύνη (5%)</a:t>
            </a:r>
          </a:p>
          <a:p>
            <a:pPr marL="800100" lvl="1" indent="-342900">
              <a:buFont typeface="Arial" panose="020B0604020202020204" pitchFamily="34" charset="0"/>
              <a:buChar char="•"/>
            </a:pPr>
            <a:r>
              <a:rPr lang="el-GR" sz="1600" b="1" dirty="0">
                <a:solidFill>
                  <a:schemeClr val="accent1"/>
                </a:solidFill>
              </a:rPr>
              <a:t>Ρομπότ που αλληλεπιδρούν με τον εργαζόμενο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el-GR" sz="1600" b="1" dirty="0">
                <a:solidFill>
                  <a:srgbClr val="ACC700"/>
                </a:solidFill>
              </a:rPr>
              <a:t>EU-OSHA, ESENER 2019</a:t>
            </a:r>
          </a:p>
          <a:p>
            <a:pPr marL="800100" lvl="1" indent="-342900">
              <a:buFont typeface="Arial" panose="020B0604020202020204" pitchFamily="34" charset="0"/>
              <a:buChar char="•"/>
            </a:pPr>
            <a:r>
              <a:rPr lang="el-GR" sz="1600" b="1" dirty="0">
                <a:solidFill>
                  <a:schemeClr val="accent1"/>
                </a:solidFill>
              </a:rPr>
              <a:t>Πάνω από το 80 % των χώρων εργασίας σε ολόκληρη την Ευρώπη χρησιμοποιούν προσωπικούς υπολογιστές, φορητούς υπολογιστές, ταμπλέτες, έξυπνα τηλέφωνα και άλλες κινητές συσκευές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309535" cy="461665"/>
          </a:xfrm>
        </p:spPr>
        <p:txBody>
          <a:bodyPr wrap="square">
            <a:spAutoFit/>
          </a:bodyPr>
          <a:lstStyle/>
          <a:p>
            <a:r>
              <a:rPr lang="el-GR" sz="2400" dirty="0"/>
              <a:t>Στοιχεία και αριθμοί – χρήση ψηφιακών τεχνολογιών</a:t>
            </a:r>
          </a:p>
        </p:txBody>
      </p:sp>
      <p:pic>
        <p:nvPicPr>
          <p:cNvPr id="5" name="Content Placeholder 3"/>
          <p:cNvPicPr>
            <a:picLocks noGrp="1" noChangeAspect="1"/>
          </p:cNvPicPr>
          <p:nvPr>
            <p:ph sz="half" idx="1"/>
          </p:nvPr>
        </p:nvPicPr>
        <p:blipFill rotWithShape="1">
          <a:blip r:embed="rId3" cstate="print"/>
          <a:srcRect l="28026" t="29331" r="5490" b="3055"/>
          <a:stretch/>
        </p:blipFill>
        <p:spPr>
          <a:xfrm>
            <a:off x="3482788" y="2007997"/>
            <a:ext cx="5027032"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6686" y="815853"/>
            <a:ext cx="7653766" cy="1115690"/>
          </a:xfrm>
          <a:prstGeom prst="rect">
            <a:avLst/>
          </a:prstGeom>
          <a:noFill/>
        </p:spPr>
        <p:txBody>
          <a:bodyPr wrap="square" rtlCol="0">
            <a:spAutoFit/>
          </a:bodyPr>
          <a:lstStyle/>
          <a:p>
            <a:pPr lvl="0" defTabSz="257175">
              <a:spcBef>
                <a:spcPts val="338"/>
              </a:spcBef>
              <a:buClr>
                <a:srgbClr val="003399"/>
              </a:buClr>
            </a:pPr>
            <a:r>
              <a:rPr lang="el-GR" sz="1600" b="1" dirty="0">
                <a:solidFill>
                  <a:srgbClr val="ACC700"/>
                </a:solidFill>
              </a:rPr>
              <a:t>EU-OSHA, Σφυγμομέτρηση ΕΑΥ 2022</a:t>
            </a:r>
          </a:p>
          <a:p>
            <a:pPr lvl="0" defTabSz="257175">
              <a:spcBef>
                <a:spcPts val="338"/>
              </a:spcBef>
              <a:buClr>
                <a:srgbClr val="003399"/>
              </a:buClr>
            </a:pPr>
            <a:r>
              <a:rPr lang="el-GR"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Απ’ όσο γνωρίζετε, ο οργανισμός στον οποίο εργάζεστε χρησιμοποιεί ψηφιακές συσκευές, όπως ταμπλέτα, έξυπνο τηλέφωνο, υπολογιστή, φορητό υπολογιστή, εφαρμογή ή αισθητήρα, για...;</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2088232" cy="507831"/>
          </a:xfrm>
          <a:prstGeom prst="rect">
            <a:avLst/>
          </a:prstGeom>
          <a:noFill/>
        </p:spPr>
        <p:txBody>
          <a:bodyPr wrap="square" rtlCol="0">
            <a:spAutoFit/>
          </a:bodyPr>
          <a:lstStyle/>
          <a:p>
            <a:r>
              <a:rPr lang="el-GR" sz="900" dirty="0"/>
              <a:t>να κατανέμει αυτόματα τα καθήκοντα ή τον χρόνο εργασίας ή τις βάρδιες σας</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37838" cy="369332"/>
          </a:xfrm>
          <a:prstGeom prst="rect">
            <a:avLst/>
          </a:prstGeom>
          <a:noFill/>
        </p:spPr>
        <p:txBody>
          <a:bodyPr wrap="square" rtlCol="0">
            <a:spAutoFit/>
          </a:bodyPr>
          <a:lstStyle/>
          <a:p>
            <a:r>
              <a:rPr lang="el-GR" sz="900" dirty="0"/>
              <a:t>να αξιολογεί τις επιδόσεις σας από τρίτους (π.χ. πελάτες)</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0084" y="2963207"/>
            <a:ext cx="2237351" cy="507831"/>
          </a:xfrm>
          <a:prstGeom prst="rect">
            <a:avLst/>
          </a:prstGeom>
          <a:noFill/>
        </p:spPr>
        <p:txBody>
          <a:bodyPr wrap="square" rtlCol="0">
            <a:spAutoFit/>
          </a:bodyPr>
          <a:lstStyle/>
          <a:p>
            <a:r>
              <a:rPr lang="el-GR" sz="900" dirty="0"/>
              <a:t>να επιτηρεί ή να παρακολουθεί σε προσωπικό επίπεδο την εργασία και τη συμπεριφορά σας</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34790"/>
            <a:ext cx="2237350" cy="507831"/>
          </a:xfrm>
          <a:prstGeom prst="rect">
            <a:avLst/>
          </a:prstGeom>
          <a:noFill/>
        </p:spPr>
        <p:txBody>
          <a:bodyPr wrap="square" rtlCol="0">
            <a:spAutoFit/>
          </a:bodyPr>
          <a:lstStyle/>
          <a:p>
            <a:r>
              <a:rPr lang="el-GR" sz="900" dirty="0"/>
              <a:t>να παρακολουθεί τον θόρυβο, τις χημικές ουσίες, τη σκόνη, τα αέρια κ.λπ. στο εργασιακό σας περιβάλλον</a:t>
            </a:r>
          </a:p>
        </p:txBody>
      </p:sp>
      <p:sp>
        <p:nvSpPr>
          <p:cNvPr id="9" name="TextBox 8">
            <a:extLst>
              <a:ext uri="{FF2B5EF4-FFF2-40B4-BE49-F238E27FC236}">
                <a16:creationId xmlns:a16="http://schemas.microsoft.com/office/drawing/2014/main" id="{BEBE6BD5-9AD1-4EA9-9C2F-51678EF4F5F1}"/>
              </a:ext>
            </a:extLst>
          </p:cNvPr>
          <p:cNvSpPr txBox="1"/>
          <p:nvPr/>
        </p:nvSpPr>
        <p:spPr>
          <a:xfrm>
            <a:off x="1148436" y="3906373"/>
            <a:ext cx="2108839" cy="646331"/>
          </a:xfrm>
          <a:prstGeom prst="rect">
            <a:avLst/>
          </a:prstGeom>
          <a:noFill/>
        </p:spPr>
        <p:txBody>
          <a:bodyPr wrap="square" rtlCol="0">
            <a:spAutoFit/>
          </a:bodyPr>
          <a:lstStyle/>
          <a:p>
            <a:r>
              <a:rPr lang="el-GR" sz="900" dirty="0"/>
              <a:t>να παρακολουθεί τον καρδιακό ρυθμό σας, την αρτηριακή σας πίεση, τη στάση του σώματός σας κ.λπ., σε προσωπικό επίπεδο </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el-GR" sz="900" b="1">
                <a:solidFill>
                  <a:srgbClr val="003399"/>
                </a:solidFill>
              </a:rPr>
              <a:t>Ναι</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el-GR" sz="900" b="1">
                <a:solidFill>
                  <a:srgbClr val="F6A400"/>
                </a:solidFill>
              </a:rPr>
              <a:t>Όχι</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el-GR" sz="900" b="1">
                <a:solidFill>
                  <a:srgbClr val="B1B3B4"/>
                </a:solidFill>
              </a:rPr>
              <a:t>Δεν γνωρίζω</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el-GR" sz="1200" b="0" i="0">
                <a:solidFill>
                  <a:srgbClr val="ACC700"/>
                </a:solidFill>
                <a:effectLst/>
                <a:latin typeface="Corbel" panose="020B0503020204020204" pitchFamily="34" charset="0"/>
              </a:rPr>
              <a:t>Βάση: όλοι οι ερωτηθέντες, ΕΕ-27 (n = 25 683)</a:t>
            </a:r>
            <a:r>
              <a:rPr lang="el-GR"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893899" cy="461665"/>
          </a:xfrm>
        </p:spPr>
        <p:txBody>
          <a:bodyPr wrap="square">
            <a:spAutoFit/>
          </a:bodyPr>
          <a:lstStyle/>
          <a:p>
            <a:r>
              <a:rPr lang="el-GR" sz="2400" dirty="0"/>
              <a:t>Στοιχεία και αριθμοί – χρήση ψηφιακών τεχνολογιών</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cstate="print"/>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2974" y="823343"/>
            <a:ext cx="7653766" cy="623248"/>
          </a:xfrm>
          <a:prstGeom prst="rect">
            <a:avLst/>
          </a:prstGeom>
          <a:noFill/>
        </p:spPr>
        <p:txBody>
          <a:bodyPr wrap="square" rtlCol="0">
            <a:spAutoFit/>
          </a:bodyPr>
          <a:lstStyle/>
          <a:p>
            <a:pPr lvl="0" defTabSz="257175">
              <a:spcBef>
                <a:spcPts val="338"/>
              </a:spcBef>
              <a:buClr>
                <a:srgbClr val="003399"/>
              </a:buClr>
            </a:pPr>
            <a:r>
              <a:rPr lang="el-GR" sz="1600" b="1" dirty="0">
                <a:solidFill>
                  <a:srgbClr val="ACC700"/>
                </a:solidFill>
              </a:rPr>
              <a:t>EU-OSHA, Σφυγμομέτρηση ΕΑΥ 2022</a:t>
            </a:r>
          </a:p>
          <a:p>
            <a:pPr lvl="0" defTabSz="257175">
              <a:spcBef>
                <a:spcPts val="338"/>
              </a:spcBef>
              <a:buClr>
                <a:srgbClr val="003399"/>
              </a:buClr>
            </a:pPr>
            <a:r>
              <a:rPr lang="el-GR"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Θα λέγατε ότι η χρήση ψηφιακών τεχνολογιών στον χώρο εργασίας σας...;</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el-GR" sz="900" b="1">
                <a:solidFill>
                  <a:srgbClr val="003399"/>
                </a:solidFill>
              </a:rPr>
              <a:t>Ναι</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el-GR" sz="900" b="1">
                <a:solidFill>
                  <a:srgbClr val="F6A400"/>
                </a:solidFill>
              </a:rPr>
              <a:t>Όχι</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el-GR" sz="900" b="1">
                <a:solidFill>
                  <a:srgbClr val="B1B3B4"/>
                </a:solidFill>
              </a:rPr>
              <a:t>Δεν γνωρίζω</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2179030" cy="369332"/>
          </a:xfrm>
          <a:prstGeom prst="rect">
            <a:avLst/>
          </a:prstGeom>
          <a:noFill/>
        </p:spPr>
        <p:txBody>
          <a:bodyPr wrap="square" rtlCol="0">
            <a:spAutoFit/>
          </a:bodyPr>
          <a:lstStyle/>
          <a:p>
            <a:r>
              <a:rPr lang="el-GR" sz="900" dirty="0"/>
              <a:t>καθορίζει την ταχύτητα ή τον ρυθμό της εργασίας σας</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3" y="2561092"/>
            <a:ext cx="2179031" cy="230832"/>
          </a:xfrm>
          <a:prstGeom prst="rect">
            <a:avLst/>
          </a:prstGeom>
          <a:noFill/>
        </p:spPr>
        <p:txBody>
          <a:bodyPr wrap="square" rtlCol="0">
            <a:spAutoFit/>
          </a:bodyPr>
          <a:lstStyle/>
          <a:p>
            <a:r>
              <a:rPr lang="el-GR" sz="900" dirty="0"/>
              <a:t>συνεπάγεται ότι εργάζεστε μόνος σας</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6"/>
            <a:ext cx="2277328" cy="230832"/>
          </a:xfrm>
          <a:prstGeom prst="rect">
            <a:avLst/>
          </a:prstGeom>
          <a:noFill/>
        </p:spPr>
        <p:txBody>
          <a:bodyPr wrap="square" rtlCol="0">
            <a:spAutoFit/>
          </a:bodyPr>
          <a:lstStyle/>
          <a:p>
            <a:r>
              <a:rPr lang="el-GR" sz="900" dirty="0"/>
              <a:t>αυξάνει την επιτήρηση της εργασίας σας</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el-GR" sz="900" dirty="0"/>
              <a:t>αυξάνει τον φόρτο εργασίας σας</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8"/>
            <a:ext cx="2277328" cy="230832"/>
          </a:xfrm>
          <a:prstGeom prst="rect">
            <a:avLst/>
          </a:prstGeom>
          <a:noFill/>
        </p:spPr>
        <p:txBody>
          <a:bodyPr wrap="square" rtlCol="0">
            <a:spAutoFit/>
          </a:bodyPr>
          <a:lstStyle/>
          <a:p>
            <a:r>
              <a:rPr lang="el-GR" sz="900" dirty="0"/>
              <a:t>μειώνει την αυτονομία σας στην εργασία</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3505710" cy="276999"/>
          </a:xfrm>
          <a:prstGeom prst="rect">
            <a:avLst/>
          </a:prstGeom>
          <a:noFill/>
        </p:spPr>
        <p:txBody>
          <a:bodyPr wrap="square">
            <a:spAutoFit/>
          </a:bodyPr>
          <a:lstStyle/>
          <a:p>
            <a:r>
              <a:rPr lang="el-GR" sz="1200" b="0" i="0" dirty="0">
                <a:solidFill>
                  <a:srgbClr val="ACC700"/>
                </a:solidFill>
                <a:effectLst/>
                <a:latin typeface="Corbel" panose="020B0503020204020204" pitchFamily="34" charset="0"/>
              </a:rPr>
              <a:t>Βάση: όλοι οι ερωτηθέντες, ΕΕ-27 (n = 25 683)</a:t>
            </a:r>
            <a:r>
              <a:rPr lang="el-GR"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l-GR" sz="2400"/>
              <a:t>Στοιχεία και αριθμοί — τηλεργασία κατ’ οίκον</a:t>
            </a:r>
          </a:p>
        </p:txBody>
      </p:sp>
      <p:sp>
        <p:nvSpPr>
          <p:cNvPr id="5" name="TextBox 4">
            <a:extLst>
              <a:ext uri="{FF2B5EF4-FFF2-40B4-BE49-F238E27FC236}">
                <a16:creationId xmlns:a16="http://schemas.microsoft.com/office/drawing/2014/main" id="{B8654F7D-FE3F-4E66-ADCC-E6D31662FD2C}"/>
              </a:ext>
            </a:extLst>
          </p:cNvPr>
          <p:cNvSpPr txBox="1"/>
          <p:nvPr/>
        </p:nvSpPr>
        <p:spPr>
          <a:xfrm>
            <a:off x="442179" y="826248"/>
            <a:ext cx="8104511" cy="3408625"/>
          </a:xfrm>
          <a:prstGeom prst="rect">
            <a:avLst/>
          </a:prstGeom>
          <a:noFill/>
        </p:spPr>
        <p:txBody>
          <a:bodyPr wrap="square" rtlCol="0">
            <a:spAutoFit/>
          </a:bodyPr>
          <a:lstStyle/>
          <a:p>
            <a:r>
              <a:rPr lang="el-GR" sz="1600" b="1" dirty="0">
                <a:solidFill>
                  <a:srgbClr val="ACC700"/>
                </a:solidFill>
              </a:rPr>
              <a:t>EU-OSHA, Σφυγμομέτρηση ΕΑΥ 2022</a:t>
            </a:r>
          </a:p>
          <a:p>
            <a:pPr marL="342900" indent="-342900">
              <a:buFont typeface="Arial" panose="020B0604020202020204" pitchFamily="34" charset="0"/>
              <a:buChar char="•"/>
            </a:pPr>
            <a:r>
              <a:rPr lang="el-GR" sz="1500" b="1" dirty="0">
                <a:solidFill>
                  <a:schemeClr val="accent1"/>
                </a:solidFill>
              </a:rPr>
              <a:t>Το 2022, το 17 % των εργαζομένων εργάζονταν ως επί το </a:t>
            </a:r>
            <a:r>
              <a:rPr lang="el-GR" sz="1500" b="1" dirty="0" err="1">
                <a:solidFill>
                  <a:schemeClr val="accent1"/>
                </a:solidFill>
              </a:rPr>
              <a:t>πλείστον</a:t>
            </a:r>
            <a:r>
              <a:rPr lang="el-GR" sz="1500" b="1" dirty="0">
                <a:solidFill>
                  <a:schemeClr val="accent1"/>
                </a:solidFill>
              </a:rPr>
              <a:t> από το σπίτι </a:t>
            </a:r>
          </a:p>
          <a:p>
            <a:pPr marL="342900" indent="-342900">
              <a:buFont typeface="Arial" panose="020B0604020202020204" pitchFamily="34" charset="0"/>
              <a:buChar char="•"/>
            </a:pPr>
            <a:r>
              <a:rPr lang="el-GR" sz="1500" b="1" dirty="0">
                <a:solidFill>
                  <a:schemeClr val="accent1"/>
                </a:solidFill>
              </a:rPr>
              <a:t>Το 90 % εξ αυτών χρησιμοποιούσαν φορητούς υπολογιστές, ταμπλέτες, έξυπνα τηλέφωνα </a:t>
            </a:r>
          </a:p>
          <a:p>
            <a:pPr marL="342900" indent="-342900">
              <a:buFont typeface="Arial" panose="020B0604020202020204" pitchFamily="34" charset="0"/>
              <a:buChar char="•"/>
            </a:pPr>
            <a:r>
              <a:rPr lang="el-GR" sz="1500" b="1" dirty="0">
                <a:solidFill>
                  <a:schemeClr val="accent1"/>
                </a:solidFill>
              </a:rPr>
              <a:t>Οι εργαζόμενοι εξ αποστάσεως από το σπίτι είναι λιγότερο πιθανό να αναφέρουν έλλειψη αυτονομίας ή επιρροή στον ρυθμό εργασίας ή τις διαδικασίες εργασίας τους (14,4 %) σε σύγκριση με το σύνολο των εργαζομένων.</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el-GR" sz="1600" b="1" dirty="0">
                <a:solidFill>
                  <a:srgbClr val="ACC700"/>
                </a:solidFill>
              </a:rPr>
              <a:t>EU-OSHA, ESENER 2019</a:t>
            </a:r>
          </a:p>
          <a:p>
            <a:pPr marL="342900" indent="-342900">
              <a:buFont typeface="Arial" panose="020B0604020202020204" pitchFamily="34" charset="0"/>
              <a:buChar char="•"/>
            </a:pPr>
            <a:r>
              <a:rPr lang="el-GR" sz="1500" b="1" dirty="0">
                <a:solidFill>
                  <a:srgbClr val="003399"/>
                </a:solidFill>
              </a:rPr>
              <a:t>Το 12 % των χώρων εργασίας της ΕΕ το 2019 επέτρεψαν στους εργαζομένους να εργάζονται από το σπίτι με τη χρήση ψηφιακών τεχνολογιών</a:t>
            </a:r>
          </a:p>
          <a:p>
            <a:pPr marL="342900" indent="-342900">
              <a:buFont typeface="Arial" panose="020B0604020202020204" pitchFamily="34" charset="0"/>
              <a:buChar char="•"/>
            </a:pPr>
            <a:r>
              <a:rPr lang="el-GR" sz="1500" b="1" dirty="0">
                <a:solidFill>
                  <a:srgbClr val="003399"/>
                </a:solidFill>
              </a:rPr>
              <a:t>Το 75 % των χώρων εργασίας της ΕΕ διενεργούν εκτίμηση κινδύνου σε τακτική βάση, αλλά μόνο το 31 % όσων επιτρέπουν τηλεργασία κατ’ οίκον καλύπτουν επίσης τους κινδύνους στα σπίτια</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el-GR" sz="2400"/>
              <a:t>Στοιχεία και αριθμοί — Ψυχοκοινωνικοί κίνδυνοι</a:t>
            </a:r>
          </a:p>
        </p:txBody>
      </p:sp>
      <p:sp>
        <p:nvSpPr>
          <p:cNvPr id="4" name="TextBox 3"/>
          <p:cNvSpPr txBox="1"/>
          <p:nvPr/>
        </p:nvSpPr>
        <p:spPr>
          <a:xfrm>
            <a:off x="442626" y="827498"/>
            <a:ext cx="6938941" cy="2008242"/>
          </a:xfrm>
          <a:prstGeom prst="rect">
            <a:avLst/>
          </a:prstGeom>
          <a:noFill/>
        </p:spPr>
        <p:txBody>
          <a:bodyPr wrap="square" rtlCol="0">
            <a:spAutoFit/>
          </a:bodyPr>
          <a:lstStyle/>
          <a:p>
            <a:pPr lvl="0" defTabSz="257175">
              <a:spcBef>
                <a:spcPts val="338"/>
              </a:spcBef>
              <a:buClr>
                <a:srgbClr val="003399"/>
              </a:buClr>
            </a:pPr>
            <a:r>
              <a:rPr lang="el-GR"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el-GR" sz="1600" b="1" dirty="0">
                <a:solidFill>
                  <a:srgbClr val="003399"/>
                </a:solidFill>
                <a:latin typeface="Arial" panose="020B0604020202020204" pitchFamily="34" charset="0"/>
                <a:ea typeface="SimSun" panose="02010600030101010101" pitchFamily="2" charset="-122"/>
                <a:cs typeface="Arial" panose="020B0604020202020204" pitchFamily="34" charset="0"/>
              </a:rPr>
              <a:t>Ψυχοκοινωνικοί κίνδυνοι που συνδέονται συχνότερα με τις ψηφιακές τεχνολογίες: </a:t>
            </a:r>
          </a:p>
          <a:p>
            <a:pPr marL="342900" lvl="0" indent="-342900" defTabSz="257175">
              <a:spcBef>
                <a:spcPts val="338"/>
              </a:spcBef>
              <a:buClr>
                <a:srgbClr val="003399"/>
              </a:buClr>
              <a:buFont typeface="Arial" panose="020B0604020202020204" pitchFamily="34" charset="0"/>
              <a:buChar char="•"/>
            </a:pPr>
            <a:r>
              <a:rPr lang="el-GR" sz="1600" b="1" dirty="0">
                <a:solidFill>
                  <a:srgbClr val="003399"/>
                </a:solidFill>
              </a:rPr>
              <a:t>πίεση χρόνου</a:t>
            </a:r>
          </a:p>
          <a:p>
            <a:pPr marL="342900" lvl="0" indent="-342900" defTabSz="257175">
              <a:spcBef>
                <a:spcPts val="338"/>
              </a:spcBef>
              <a:buClr>
                <a:srgbClr val="003399"/>
              </a:buClr>
              <a:buFont typeface="Arial" panose="020B0604020202020204" pitchFamily="34" charset="0"/>
              <a:buChar char="•"/>
            </a:pPr>
            <a:r>
              <a:rPr lang="el-GR" sz="1600" b="1" dirty="0">
                <a:solidFill>
                  <a:srgbClr val="003399"/>
                </a:solidFill>
              </a:rPr>
              <a:t>υπερωριακή απασχόληση/ακανόνιστο ωράριο εργασίας</a:t>
            </a:r>
          </a:p>
          <a:p>
            <a:pPr marL="342900" lvl="0" indent="-342900" defTabSz="257175">
              <a:spcBef>
                <a:spcPts val="338"/>
              </a:spcBef>
              <a:buClr>
                <a:srgbClr val="003399"/>
              </a:buClr>
              <a:buFont typeface="Arial" panose="020B0604020202020204" pitchFamily="34" charset="0"/>
              <a:buChar char="•"/>
            </a:pPr>
            <a:r>
              <a:rPr lang="el-GR" sz="1600" b="1" dirty="0">
                <a:solidFill>
                  <a:srgbClr val="003399"/>
                </a:solidFill>
              </a:rPr>
              <a:t>κακή επικοινωνία/συνεργασία</a:t>
            </a:r>
          </a:p>
          <a:p>
            <a:pPr marL="342900" lvl="0" indent="-342900" defTabSz="257175">
              <a:spcBef>
                <a:spcPts val="338"/>
              </a:spcBef>
              <a:buClr>
                <a:srgbClr val="003399"/>
              </a:buClr>
              <a:buFont typeface="Arial" panose="020B0604020202020204" pitchFamily="34" charset="0"/>
              <a:buChar char="•"/>
            </a:pPr>
            <a:r>
              <a:rPr lang="el-GR" sz="1600" b="1" dirty="0">
                <a:solidFill>
                  <a:srgbClr val="003399"/>
                </a:solidFill>
              </a:rPr>
              <a:t>εργασιακή ανασφάλεια</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8382274" cy="461665"/>
          </a:xfrm>
          <a:prstGeom prst="rect">
            <a:avLst/>
          </a:prstGeom>
          <a:noFill/>
        </p:spPr>
        <p:txBody>
          <a:bodyPr wrap="square" rtlCol="0">
            <a:spAutoFit/>
          </a:bodyPr>
          <a:lstStyle/>
          <a:p>
            <a:r>
              <a:rPr lang="el-GR" sz="2400" b="1" dirty="0">
                <a:solidFill>
                  <a:schemeClr val="accent1"/>
                </a:solidFill>
              </a:rPr>
              <a:t>Στοιχεία και αριθμοί – ψυχοκοινωνικοί κίνδυνοι</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42625" y="811528"/>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l-GR" sz="1600" dirty="0">
                <a:solidFill>
                  <a:srgbClr val="ACC700"/>
                </a:solidFill>
              </a:rPr>
              <a:t>EU-OSHA, ESENER 2019</a:t>
            </a:r>
          </a:p>
          <a:p>
            <a:pPr>
              <a:spcBef>
                <a:spcPts val="0"/>
              </a:spcBef>
            </a:pPr>
            <a:r>
              <a:rPr lang="el-GR" sz="1100" dirty="0">
                <a:latin typeface="Arial" panose="020B0604020202020204" pitchFamily="34" charset="0"/>
                <a:ea typeface="SimSun" panose="02010600030101010101" pitchFamily="2" charset="-122"/>
                <a:cs typeface="Times New Roman" panose="02020603050405020304" pitchFamily="18" charset="0"/>
              </a:rPr>
              <a:t>Χώροι εργασίας που αναφέρουν ψυχοκοινωνικούς κινδύνους ανάλογα με </a:t>
            </a:r>
            <a:r>
              <a:rPr lang="el-GR" sz="1100" dirty="0">
                <a:solidFill>
                  <a:srgbClr val="003399"/>
                </a:solidFill>
                <a:latin typeface="Arial" panose="020B0604020202020204" pitchFamily="34" charset="0"/>
                <a:ea typeface="SimSun" panose="02010600030101010101" pitchFamily="2" charset="-122"/>
                <a:cs typeface="Times New Roman" panose="02020603050405020304" pitchFamily="18" charset="0"/>
              </a:rPr>
              <a:t>την παρουσία ψηφιακής τεχνολογίας</a:t>
            </a:r>
            <a:r>
              <a:rPr lang="el-GR" sz="1100" dirty="0">
                <a:latin typeface="Arial" panose="020B0604020202020204" pitchFamily="34" charset="0"/>
                <a:ea typeface="SimSun" panose="02010600030101010101" pitchFamily="2" charset="-122"/>
                <a:cs typeface="Times New Roman" panose="02020603050405020304" pitchFamily="18" charset="0"/>
              </a:rPr>
              <a:t>, ΕΕ27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el-GR" sz="900" b="1" u="none" strike="noStrike">
                          <a:effectLst/>
                        </a:rPr>
                        <a:t>Προσωπικοί υπολογιστές σε σταθερό χώρο εργασίας</a:t>
                      </a:r>
                    </a:p>
                  </a:txBody>
                  <a:tcPr marL="9525" marR="9525" marT="9525" marB="0" anchor="ctr"/>
                </a:tc>
                <a:tc>
                  <a:txBody>
                    <a:bodyPr/>
                    <a:lstStyle/>
                    <a:p>
                      <a:pPr algn="ctr" fontAlgn="ctr"/>
                      <a:r>
                        <a:rPr lang="el-GR" sz="900" u="none" strike="noStrike">
                          <a:effectLst/>
                        </a:rPr>
                        <a:t>Δεν υπάρχουν</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el-GR" sz="900" u="none" strike="noStrike">
                          <a:effectLst/>
                        </a:rPr>
                        <a:t>Υπάρχουν</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el-GR" sz="900" b="1" u="none" strike="noStrike">
                          <a:effectLst/>
                        </a:rPr>
                        <a:t>Φορητοί υπολογιστές, ταμπλέτες, έξυπνα τηλέφωνα ή άλλες φορητές συσκευές υπολογιστών</a:t>
                      </a:r>
                    </a:p>
                  </a:txBody>
                  <a:tcPr marL="9525" marR="9525" marT="9525" marB="0" anchor="ctr"/>
                </a:tc>
                <a:tc>
                  <a:txBody>
                    <a:bodyPr/>
                    <a:lstStyle/>
                    <a:p>
                      <a:pPr algn="ctr" fontAlgn="ctr"/>
                      <a:r>
                        <a:rPr lang="el-GR" sz="900" u="none" strike="noStrike">
                          <a:effectLst/>
                        </a:rPr>
                        <a:t>Δεν υπάρχουν</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el-GR" sz="900" u="none" strike="noStrike">
                          <a:effectLst/>
                        </a:rPr>
                        <a:t>Υπάρχουν</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el-GR" sz="900" b="1" u="none" strike="noStrike">
                          <a:effectLst/>
                        </a:rPr>
                        <a:t>Ρομπότ που αλληλεπιδρούν με τους εργαζομένους</a:t>
                      </a:r>
                    </a:p>
                  </a:txBody>
                  <a:tcPr marL="9525" marR="9525" marT="9525" marB="0" anchor="ctr"/>
                </a:tc>
                <a:tc>
                  <a:txBody>
                    <a:bodyPr/>
                    <a:lstStyle/>
                    <a:p>
                      <a:pPr algn="ctr" fontAlgn="ctr"/>
                      <a:r>
                        <a:rPr lang="el-GR" sz="900" u="none" strike="noStrike">
                          <a:effectLst/>
                        </a:rPr>
                        <a:t>Δεν υπάρχουν</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el-GR" sz="900" u="none" strike="noStrike">
                          <a:effectLst/>
                        </a:rPr>
                        <a:t>Υπάρχουν</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el-GR" sz="900" b="1" u="none" strike="noStrike">
                          <a:effectLst/>
                        </a:rPr>
                        <a:t>Μηχανήματα, συστήματα ή υπολογιστές που καθορίζουν το περιεχόμενο ή τον ρυθμό της εργασίας</a:t>
                      </a:r>
                    </a:p>
                  </a:txBody>
                  <a:tcPr marL="9525" marR="9525" marT="9525" marB="0" anchor="ctr"/>
                </a:tc>
                <a:tc>
                  <a:txBody>
                    <a:bodyPr/>
                    <a:lstStyle/>
                    <a:p>
                      <a:pPr algn="ctr" fontAlgn="ctr"/>
                      <a:r>
                        <a:rPr lang="el-GR" sz="900" u="none" strike="noStrike">
                          <a:effectLst/>
                        </a:rPr>
                        <a:t>Δεν υπάρχουν</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el-GR" sz="900" u="none" strike="noStrike">
                          <a:effectLst/>
                        </a:rPr>
                        <a:t>Υπάρχουν</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el-GR" sz="900" b="1" u="none" strike="noStrike">
                          <a:effectLst/>
                        </a:rPr>
                        <a:t>Μηχανήματα, συστήματα ή υπολογιστές που παρακολουθούν τις επιδόσεις των εργαζομένων</a:t>
                      </a:r>
                    </a:p>
                  </a:txBody>
                  <a:tcPr marL="9525" marR="9525" marT="9525" marB="0" anchor="ctr"/>
                </a:tc>
                <a:tc>
                  <a:txBody>
                    <a:bodyPr/>
                    <a:lstStyle/>
                    <a:p>
                      <a:pPr algn="ctr" fontAlgn="ctr"/>
                      <a:r>
                        <a:rPr lang="el-GR" sz="900" u="none" strike="noStrike">
                          <a:effectLst/>
                        </a:rPr>
                        <a:t>Δεν υπάρχουν</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el-GR" sz="900" u="none" strike="noStrike">
                          <a:effectLst/>
                        </a:rPr>
                        <a:t>Υπάρχουν</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el-GR" sz="900" b="1" u="none" strike="noStrike" dirty="0" err="1">
                          <a:effectLst/>
                        </a:rPr>
                        <a:t>Φορετές</a:t>
                      </a:r>
                      <a:r>
                        <a:rPr lang="el-GR" sz="900" b="1" u="none" strike="noStrike" dirty="0">
                          <a:effectLst/>
                        </a:rPr>
                        <a:t> συσκευές</a:t>
                      </a:r>
                    </a:p>
                  </a:txBody>
                  <a:tcPr marL="9525" marR="9525" marT="9525" marB="0" anchor="ctr"/>
                </a:tc>
                <a:tc>
                  <a:txBody>
                    <a:bodyPr/>
                    <a:lstStyle/>
                    <a:p>
                      <a:pPr algn="ctr" fontAlgn="ctr"/>
                      <a:r>
                        <a:rPr lang="el-GR" sz="900" u="none" strike="noStrike">
                          <a:effectLst/>
                        </a:rPr>
                        <a:t>Δεν υπάρχουν</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el-GR" sz="900" u="none" strike="noStrike" dirty="0">
                          <a:effectLst/>
                        </a:rPr>
                        <a:t>Υπάρχουν</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el-GR" sz="900"/>
              <a:t>Πίεση χρόνου</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el-GR" sz="900"/>
              <a:t>Κακή επικοινωνία ή συνεργασία</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67020"/>
            <a:ext cx="1852371" cy="138499"/>
          </a:xfrm>
          <a:prstGeom prst="rect">
            <a:avLst/>
          </a:prstGeom>
          <a:solidFill>
            <a:schemeClr val="bg1"/>
          </a:solidFill>
        </p:spPr>
        <p:txBody>
          <a:bodyPr wrap="square" lIns="0" tIns="0" rIns="0" bIns="0" rtlCol="0">
            <a:spAutoFit/>
          </a:bodyPr>
          <a:lstStyle/>
          <a:p>
            <a:r>
              <a:rPr lang="el-GR" sz="900"/>
              <a:t>Υπερωριακή απασχόληση ή ακανόνιστο ωράριο εργασίας</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830003" cy="138499"/>
          </a:xfrm>
          <a:prstGeom prst="rect">
            <a:avLst/>
          </a:prstGeom>
          <a:solidFill>
            <a:schemeClr val="bg1"/>
          </a:solidFill>
        </p:spPr>
        <p:txBody>
          <a:bodyPr wrap="square" lIns="0" tIns="0" rIns="0" bIns="0" rtlCol="0">
            <a:spAutoFit/>
          </a:bodyPr>
          <a:lstStyle/>
          <a:p>
            <a:r>
              <a:rPr lang="el-GR" sz="900"/>
              <a:t>Εργασιακή ανασφάλεια</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5" ma:contentTypeDescription="Crear nuevo documento." ma:contentTypeScope="" ma:versionID="49cbd4c6ed63a56cfd3e1fa7166da723">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f9ab420e34d5b99220ac9777663e50a9"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 ds:uri="6976e29a-8670-4f9c-afee-c255a09d55c2"/>
  </ds:schemaRefs>
</ds:datastoreItem>
</file>

<file path=customXml/itemProps2.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3.xml><?xml version="1.0" encoding="utf-8"?>
<ds:datastoreItem xmlns:ds="http://schemas.openxmlformats.org/officeDocument/2006/customXml" ds:itemID="{C151B806-4F33-439F-BA5A-DC439952A4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5489</TotalTime>
  <Words>3949</Words>
  <Application>Microsoft Office PowerPoint</Application>
  <PresentationFormat>On-screen Show (16:9)</PresentationFormat>
  <Paragraphs>380</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Εκστρατεία 2023-2025 «Ασφαλείς και Υγιείς Χώροι Εργασίας» Επαγγελματική ασφάλεια και υγεία στην ψηφιακή εποχή </vt:lpstr>
      <vt:lpstr>PowerPoint Presentation</vt:lpstr>
      <vt:lpstr>Τι αφορά</vt:lpstr>
      <vt:lpstr>Στοιχεία και αριθμοί – χρήση ψηφιακών τεχνολογιών</vt:lpstr>
      <vt:lpstr>Στοιχεία και αριθμοί – χρήση ψηφιακών τεχνολογιών</vt:lpstr>
      <vt:lpstr>Στοιχεία και αριθμοί – χρήση ψηφιακών τεχνολογιών</vt:lpstr>
      <vt:lpstr>Στοιχεία και αριθμοί — τηλεργασία κατ’ οίκον</vt:lpstr>
      <vt:lpstr>Στοιχεία και αριθμοί — Ψυχοκοινωνικοί κίνδυνοι</vt:lpstr>
      <vt:lpstr>PowerPoint Presentation</vt:lpstr>
      <vt:lpstr>PowerPoint Presentation</vt:lpstr>
      <vt:lpstr>Τομείς προτεραιότητας</vt:lpstr>
      <vt:lpstr>Τομείς προτεραιότητας: εργασία σε ψηφιακές πλατφόρμες</vt:lpstr>
      <vt:lpstr>Τομείς προτεραιότητας: εργασία σε ψηφιακές πλατφόρμες</vt:lpstr>
      <vt:lpstr>Τομείς προτεραιότητας – Αυτοματισμός καθηκόντων</vt:lpstr>
      <vt:lpstr>Τομείς προτεραιότητας – Αυτοματισμός καθηκόντων</vt:lpstr>
      <vt:lpstr>Τομείς προτεραιότητας – Εξ αποστάσεως και υβριδική εργασία</vt:lpstr>
      <vt:lpstr>Τομείς προτεραιότητας – Εξ αποστάσεως και υβριδική εργασία</vt:lpstr>
      <vt:lpstr>Τομείς προτεραιότητας – Διαχείριση εργαζομένων μέσω τεχνητής νοημοσύνης</vt:lpstr>
      <vt:lpstr>Τομείς προτεραιότητας – Διαχείριση εργαζομένων μέσω τεχνητής νοημοσύνης</vt:lpstr>
      <vt:lpstr>Τομείς προτεραιότητας – ευφυή ψηφιακά συστήματα</vt:lpstr>
      <vt:lpstr>Τομείς προτεραιότητας – ευφυή ψηφιακά συστήματα</vt:lpstr>
      <vt:lpstr>Πρόληψη των κινδύνων</vt:lpstr>
      <vt:lpstr>Ο EU-OSHA και οι εταίροι της εκστρατείας</vt:lpstr>
      <vt:lpstr>Υλικό και πόροι της εκστρατείας</vt:lpstr>
      <vt:lpstr>Πώς να συμμετάσχετε στην εκστρατεία</vt:lpstr>
      <vt:lpstr>Ακολουθήστε μας… και πέρα από τα bits &amp; bytes!</vt:lpstr>
    </vt:vector>
  </TitlesOfParts>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Naiara MACIAS - CPU COMMAssistant</cp:lastModifiedBy>
  <cp:revision>137</cp:revision>
  <cp:lastPrinted>2019-10-04T15:07:06Z</cp:lastPrinted>
  <dcterms:created xsi:type="dcterms:W3CDTF">2015-10-14T15:05:30Z</dcterms:created>
  <dcterms:modified xsi:type="dcterms:W3CDTF">2023-07-21T11:06:02Z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