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7" r:id="rId4"/>
  </p:sldMasterIdLst>
  <p:notesMasterIdLst>
    <p:notesMasterId r:id="rId31"/>
  </p:notesMasterIdLst>
  <p:handoutMasterIdLst>
    <p:handoutMasterId r:id="rId32"/>
  </p:handoutMasterIdLst>
  <p:sldIdLst>
    <p:sldId id="330" r:id="rId5"/>
    <p:sldId id="293" r:id="rId6"/>
    <p:sldId id="304" r:id="rId7"/>
    <p:sldId id="323" r:id="rId8"/>
    <p:sldId id="265" r:id="rId9"/>
    <p:sldId id="321" r:id="rId10"/>
    <p:sldId id="324" r:id="rId11"/>
    <p:sldId id="318" r:id="rId12"/>
    <p:sldId id="325" r:id="rId13"/>
    <p:sldId id="297" r:id="rId14"/>
    <p:sldId id="302" r:id="rId15"/>
    <p:sldId id="322" r:id="rId16"/>
    <p:sldId id="312" r:id="rId17"/>
    <p:sldId id="326" r:id="rId18"/>
    <p:sldId id="314" r:id="rId19"/>
    <p:sldId id="327" r:id="rId20"/>
    <p:sldId id="308" r:id="rId21"/>
    <p:sldId id="328" r:id="rId22"/>
    <p:sldId id="316" r:id="rId23"/>
    <p:sldId id="329" r:id="rId24"/>
    <p:sldId id="310" r:id="rId25"/>
    <p:sldId id="275" r:id="rId26"/>
    <p:sldId id="258" r:id="rId27"/>
    <p:sldId id="299" r:id="rId28"/>
    <p:sldId id="300" r:id="rId29"/>
    <p:sldId id="267" r:id="rId30"/>
  </p:sldIdLst>
  <p:sldSz cx="9144000" cy="5143500" type="screen16x9"/>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54" userDrawn="1">
          <p15:clr>
            <a:srgbClr val="A4A3A4"/>
          </p15:clr>
        </p15:guide>
        <p15:guide id="2" pos="5193" userDrawn="1">
          <p15:clr>
            <a:srgbClr val="A4A3A4"/>
          </p15:clr>
        </p15:guide>
        <p15:guide id="3" pos="340" userDrawn="1">
          <p15:clr>
            <a:srgbClr val="A4A3A4"/>
          </p15:clr>
        </p15:guide>
        <p15:guide id="4" orient="horz" pos="577"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0A4A710-5839-6FF8-28B9-1AC30E9627CA}" name="EU-OSHA" initials="MaC" userId="EU-OSHA" providerId="None"/>
  <p188:author id="{DABE6657-BD1E-D9FC-934B-683867F03CFE}" name="Laura MRČELA" initials="LM" userId="S::mrcela@osha.europa.eu::544a201c-d8e8-40ab-a33f-4e1fff986620" providerId="AD"/>
  <p188:author id="{E3AF8B5E-6464-7A57-D579-2ADE157D5A95}" name="Heike KLEMPA" initials="HK" userId="S::klempa@osha.europa.eu::61c18091-9ed8-47f8-8b2a-a5900ab75e2c" providerId="AD"/>
  <p188:author id="{6FACAED9-E0EB-8C13-CB74-ED4007A6C8FE}" name="Andrew Smith" initials="AS" userId="Andrew Smith" providerId="None"/>
  <p188:author id="{FA41AADB-5E2C-52F3-E82B-3E9D258CC945}" name="Birgit" initials="BM" userId="Birgit"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CDT" initials="CDT" lastIdx="23" clrIdx="6">
    <p:extLst>
      <p:ext uri="{19B8F6BF-5375-455C-9EA6-DF929625EA0E}">
        <p15:presenceInfo xmlns:p15="http://schemas.microsoft.com/office/powerpoint/2012/main" userId="CD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C700"/>
    <a:srgbClr val="E64715"/>
    <a:srgbClr val="B1B3B4"/>
    <a:srgbClr val="F6A400"/>
    <a:srgbClr val="003399"/>
    <a:srgbClr val="D4502A"/>
    <a:srgbClr val="89C140"/>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657" autoAdjust="0"/>
  </p:normalViewPr>
  <p:slideViewPr>
    <p:cSldViewPr snapToGrid="0">
      <p:cViewPr varScale="1">
        <p:scale>
          <a:sx n="133" d="100"/>
          <a:sy n="133" d="100"/>
        </p:scale>
        <p:origin x="906" y="120"/>
      </p:cViewPr>
      <p:guideLst>
        <p:guide orient="horz" pos="2754"/>
        <p:guide pos="5193"/>
        <p:guide pos="340"/>
        <p:guide orient="horz" pos="577"/>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file:///\\AGENCY.dom\SHARED\COMMONPROJECTS\Operational%20activities\4.7%20Awareness%20raising%20&amp;%20Comm%202017\Publications\1329-HWC%202023-2025%20General%20Power%20Point\Manuscript\Workplaces%20by%20type%20of%20digital%20technology%20PPT.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303716786567767"/>
          <c:y val="6.887642218132034E-2"/>
          <c:w val="0.68226429143792156"/>
          <c:h val="0.83536338858233461"/>
        </c:manualLayout>
      </c:layout>
      <c:barChart>
        <c:barDir val="bar"/>
        <c:grouping val="stacked"/>
        <c:varyColors val="0"/>
        <c:ser>
          <c:idx val="1"/>
          <c:order val="0"/>
          <c:tx>
            <c:strRef>
              <c:f>Sheet2!$C$2</c:f>
              <c:strCache>
                <c:ptCount val="1"/>
                <c:pt idx="0">
                  <c:v>Time pressure</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5400000"/>
              </a:lightRig>
            </a:scene3d>
            <a:sp3d>
              <a:bevelT w="25400" h="38100"/>
            </a:sp3d>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Sheet2!$A$3:$B$14</c:f>
              <c:multiLvlStrCache>
                <c:ptCount val="12"/>
                <c:lvl>
                  <c:pt idx="0">
                    <c:v>Not present</c:v>
                  </c:pt>
                  <c:pt idx="1">
                    <c:v>Present</c:v>
                  </c:pt>
                  <c:pt idx="2">
                    <c:v>Not present</c:v>
                  </c:pt>
                  <c:pt idx="3">
                    <c:v>Present</c:v>
                  </c:pt>
                  <c:pt idx="4">
                    <c:v>Not present</c:v>
                  </c:pt>
                  <c:pt idx="5">
                    <c:v>Present</c:v>
                  </c:pt>
                  <c:pt idx="6">
                    <c:v>Not present</c:v>
                  </c:pt>
                  <c:pt idx="7">
                    <c:v>Present</c:v>
                  </c:pt>
                  <c:pt idx="8">
                    <c:v>Not present</c:v>
                  </c:pt>
                  <c:pt idx="9">
                    <c:v>Present</c:v>
                  </c:pt>
                  <c:pt idx="10">
                    <c:v>Not present</c:v>
                  </c:pt>
                  <c:pt idx="11">
                    <c:v>Present</c:v>
                  </c:pt>
                </c:lvl>
                <c:lvl>
                  <c:pt idx="0">
                    <c:v>Personal computers at fixed workplaces</c:v>
                  </c:pt>
                  <c:pt idx="2">
                    <c:v>Laptops, tablets, smartphones etc.</c:v>
                  </c:pt>
                  <c:pt idx="4">
                    <c:v>Robots interacting with workers</c:v>
                  </c:pt>
                  <c:pt idx="6">
                    <c:v>Machines, systems or computers to determine the content or pace of work</c:v>
                  </c:pt>
                  <c:pt idx="8">
                    <c:v>Machines, systems or computers monitoring workers’ performance</c:v>
                  </c:pt>
                  <c:pt idx="10">
                    <c:v>Wearable devices</c:v>
                  </c:pt>
                </c:lvl>
              </c:multiLvlStrCache>
            </c:multiLvlStrRef>
          </c:cat>
          <c:val>
            <c:numRef>
              <c:f>Sheet2!$D$3:$D$14</c:f>
              <c:numCache>
                <c:formatCode>General</c:formatCode>
                <c:ptCount val="12"/>
                <c:pt idx="0">
                  <c:v>14.9</c:v>
                </c:pt>
                <c:pt idx="1">
                  <c:v>18.3</c:v>
                </c:pt>
                <c:pt idx="2">
                  <c:v>12.4</c:v>
                </c:pt>
                <c:pt idx="3">
                  <c:v>19.5</c:v>
                </c:pt>
                <c:pt idx="4">
                  <c:v>17.600000000000001</c:v>
                </c:pt>
                <c:pt idx="5">
                  <c:v>22.6</c:v>
                </c:pt>
                <c:pt idx="6" formatCode="0.0">
                  <c:v>17</c:v>
                </c:pt>
                <c:pt idx="7" formatCode="0.0">
                  <c:v>24</c:v>
                </c:pt>
                <c:pt idx="8">
                  <c:v>17.100000000000001</c:v>
                </c:pt>
                <c:pt idx="9">
                  <c:v>26.2</c:v>
                </c:pt>
                <c:pt idx="10">
                  <c:v>17.600000000000001</c:v>
                </c:pt>
                <c:pt idx="11">
                  <c:v>22.4</c:v>
                </c:pt>
              </c:numCache>
            </c:numRef>
          </c:val>
          <c:extLst>
            <c:ext xmlns:c16="http://schemas.microsoft.com/office/drawing/2014/chart" uri="{C3380CC4-5D6E-409C-BE32-E72D297353CC}">
              <c16:uniqueId val="{00000000-A2E2-4E08-9863-1BE44122A24C}"/>
            </c:ext>
          </c:extLst>
        </c:ser>
        <c:ser>
          <c:idx val="0"/>
          <c:order val="1"/>
          <c:tx>
            <c:strRef>
              <c:f>Sheet2!$D$2</c:f>
              <c:strCache>
                <c:ptCount val="1"/>
                <c:pt idx="0">
                  <c:v>Poor communication or cooperation</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5400000"/>
              </a:lightRig>
            </a:scene3d>
            <a:sp3d>
              <a:bevelT w="25400" h="38100"/>
            </a:sp3d>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Sheet2!$A$3:$B$14</c:f>
              <c:multiLvlStrCache>
                <c:ptCount val="12"/>
                <c:lvl>
                  <c:pt idx="0">
                    <c:v>Not present</c:v>
                  </c:pt>
                  <c:pt idx="1">
                    <c:v>Present</c:v>
                  </c:pt>
                  <c:pt idx="2">
                    <c:v>Not present</c:v>
                  </c:pt>
                  <c:pt idx="3">
                    <c:v>Present</c:v>
                  </c:pt>
                  <c:pt idx="4">
                    <c:v>Not present</c:v>
                  </c:pt>
                  <c:pt idx="5">
                    <c:v>Present</c:v>
                  </c:pt>
                  <c:pt idx="6">
                    <c:v>Not present</c:v>
                  </c:pt>
                  <c:pt idx="7">
                    <c:v>Present</c:v>
                  </c:pt>
                  <c:pt idx="8">
                    <c:v>Not present</c:v>
                  </c:pt>
                  <c:pt idx="9">
                    <c:v>Present</c:v>
                  </c:pt>
                  <c:pt idx="10">
                    <c:v>Not present</c:v>
                  </c:pt>
                  <c:pt idx="11">
                    <c:v>Present</c:v>
                  </c:pt>
                </c:lvl>
                <c:lvl>
                  <c:pt idx="0">
                    <c:v>Personal computers at fixed workplaces</c:v>
                  </c:pt>
                  <c:pt idx="2">
                    <c:v>Laptops, tablets, smartphones etc.</c:v>
                  </c:pt>
                  <c:pt idx="4">
                    <c:v>Robots interacting with workers</c:v>
                  </c:pt>
                  <c:pt idx="6">
                    <c:v>Machines, systems or computers to determine the content or pace of work</c:v>
                  </c:pt>
                  <c:pt idx="8">
                    <c:v>Machines, systems or computers monitoring workers’ performance</c:v>
                  </c:pt>
                  <c:pt idx="10">
                    <c:v>Wearable devices</c:v>
                  </c:pt>
                </c:lvl>
              </c:multiLvlStrCache>
            </c:multiLvlStrRef>
          </c:cat>
          <c:val>
            <c:numRef>
              <c:f>Sheet2!$C$3:$C$14</c:f>
              <c:numCache>
                <c:formatCode>General</c:formatCode>
                <c:ptCount val="12"/>
                <c:pt idx="0">
                  <c:v>38.200000000000003</c:v>
                </c:pt>
                <c:pt idx="1">
                  <c:v>45.9</c:v>
                </c:pt>
                <c:pt idx="2">
                  <c:v>33.1</c:v>
                </c:pt>
                <c:pt idx="3">
                  <c:v>48.5</c:v>
                </c:pt>
                <c:pt idx="4">
                  <c:v>44.7</c:v>
                </c:pt>
                <c:pt idx="5">
                  <c:v>50.8</c:v>
                </c:pt>
                <c:pt idx="6">
                  <c:v>43.6</c:v>
                </c:pt>
                <c:pt idx="7">
                  <c:v>54.5</c:v>
                </c:pt>
                <c:pt idx="8">
                  <c:v>43.8</c:v>
                </c:pt>
                <c:pt idx="9">
                  <c:v>57.1</c:v>
                </c:pt>
                <c:pt idx="10">
                  <c:v>44.2</c:v>
                </c:pt>
                <c:pt idx="11">
                  <c:v>57.8</c:v>
                </c:pt>
              </c:numCache>
            </c:numRef>
          </c:val>
          <c:extLst>
            <c:ext xmlns:c16="http://schemas.microsoft.com/office/drawing/2014/chart" uri="{C3380CC4-5D6E-409C-BE32-E72D297353CC}">
              <c16:uniqueId val="{00000001-A2E2-4E08-9863-1BE44122A24C}"/>
            </c:ext>
          </c:extLst>
        </c:ser>
        <c:ser>
          <c:idx val="2"/>
          <c:order val="2"/>
          <c:tx>
            <c:strRef>
              <c:f>Sheet2!$E$2</c:f>
              <c:strCache>
                <c:ptCount val="1"/>
                <c:pt idx="0">
                  <c:v>Job insecurity</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5400000"/>
              </a:lightRig>
            </a:scene3d>
            <a:sp3d>
              <a:bevelT w="25400" h="38100"/>
            </a:sp3d>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Sheet2!$A$3:$B$14</c:f>
              <c:multiLvlStrCache>
                <c:ptCount val="12"/>
                <c:lvl>
                  <c:pt idx="0">
                    <c:v>Not present</c:v>
                  </c:pt>
                  <c:pt idx="1">
                    <c:v>Present</c:v>
                  </c:pt>
                  <c:pt idx="2">
                    <c:v>Not present</c:v>
                  </c:pt>
                  <c:pt idx="3">
                    <c:v>Present</c:v>
                  </c:pt>
                  <c:pt idx="4">
                    <c:v>Not present</c:v>
                  </c:pt>
                  <c:pt idx="5">
                    <c:v>Present</c:v>
                  </c:pt>
                  <c:pt idx="6">
                    <c:v>Not present</c:v>
                  </c:pt>
                  <c:pt idx="7">
                    <c:v>Present</c:v>
                  </c:pt>
                  <c:pt idx="8">
                    <c:v>Not present</c:v>
                  </c:pt>
                  <c:pt idx="9">
                    <c:v>Present</c:v>
                  </c:pt>
                  <c:pt idx="10">
                    <c:v>Not present</c:v>
                  </c:pt>
                  <c:pt idx="11">
                    <c:v>Present</c:v>
                  </c:pt>
                </c:lvl>
                <c:lvl>
                  <c:pt idx="0">
                    <c:v>Personal computers at fixed workplaces</c:v>
                  </c:pt>
                  <c:pt idx="2">
                    <c:v>Laptops, tablets, smartphones etc.</c:v>
                  </c:pt>
                  <c:pt idx="4">
                    <c:v>Robots interacting with workers</c:v>
                  </c:pt>
                  <c:pt idx="6">
                    <c:v>Machines, systems or computers to determine the content or pace of work</c:v>
                  </c:pt>
                  <c:pt idx="8">
                    <c:v>Machines, systems or computers monitoring workers’ performance</c:v>
                  </c:pt>
                  <c:pt idx="10">
                    <c:v>Wearable devices</c:v>
                  </c:pt>
                </c:lvl>
              </c:multiLvlStrCache>
            </c:multiLvlStrRef>
          </c:cat>
          <c:val>
            <c:numRef>
              <c:f>Sheet2!$E$3:$E$14</c:f>
              <c:numCache>
                <c:formatCode>General</c:formatCode>
                <c:ptCount val="12"/>
                <c:pt idx="0">
                  <c:v>9.9</c:v>
                </c:pt>
                <c:pt idx="1">
                  <c:v>11.2</c:v>
                </c:pt>
                <c:pt idx="2">
                  <c:v>8.1</c:v>
                </c:pt>
                <c:pt idx="3">
                  <c:v>11.9</c:v>
                </c:pt>
                <c:pt idx="4">
                  <c:v>10.8</c:v>
                </c:pt>
                <c:pt idx="5" formatCode="0.0">
                  <c:v>16</c:v>
                </c:pt>
                <c:pt idx="6">
                  <c:v>10.4</c:v>
                </c:pt>
                <c:pt idx="7">
                  <c:v>15.4</c:v>
                </c:pt>
                <c:pt idx="8">
                  <c:v>10.3</c:v>
                </c:pt>
                <c:pt idx="9">
                  <c:v>18.899999999999999</c:v>
                </c:pt>
                <c:pt idx="10">
                  <c:v>10.9</c:v>
                </c:pt>
                <c:pt idx="11">
                  <c:v>12.2</c:v>
                </c:pt>
              </c:numCache>
            </c:numRef>
          </c:val>
          <c:extLst>
            <c:ext xmlns:c16="http://schemas.microsoft.com/office/drawing/2014/chart" uri="{C3380CC4-5D6E-409C-BE32-E72D297353CC}">
              <c16:uniqueId val="{00000002-A2E2-4E08-9863-1BE44122A24C}"/>
            </c:ext>
          </c:extLst>
        </c:ser>
        <c:ser>
          <c:idx val="3"/>
          <c:order val="3"/>
          <c:tx>
            <c:strRef>
              <c:f>Sheet2!$F$2</c:f>
              <c:strCache>
                <c:ptCount val="1"/>
                <c:pt idx="0">
                  <c:v>Long or irregular working hours</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5400000"/>
              </a:lightRig>
            </a:scene3d>
            <a:sp3d>
              <a:bevelT w="25400" h="38100"/>
            </a:sp3d>
          </c:spPr>
          <c:invertIfNegative val="0"/>
          <c:dLbls>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Sheet2!$A$3:$B$14</c:f>
              <c:multiLvlStrCache>
                <c:ptCount val="12"/>
                <c:lvl>
                  <c:pt idx="0">
                    <c:v>Not present</c:v>
                  </c:pt>
                  <c:pt idx="1">
                    <c:v>Present</c:v>
                  </c:pt>
                  <c:pt idx="2">
                    <c:v>Not present</c:v>
                  </c:pt>
                  <c:pt idx="3">
                    <c:v>Present</c:v>
                  </c:pt>
                  <c:pt idx="4">
                    <c:v>Not present</c:v>
                  </c:pt>
                  <c:pt idx="5">
                    <c:v>Present</c:v>
                  </c:pt>
                  <c:pt idx="6">
                    <c:v>Not present</c:v>
                  </c:pt>
                  <c:pt idx="7">
                    <c:v>Present</c:v>
                  </c:pt>
                  <c:pt idx="8">
                    <c:v>Not present</c:v>
                  </c:pt>
                  <c:pt idx="9">
                    <c:v>Present</c:v>
                  </c:pt>
                  <c:pt idx="10">
                    <c:v>Not present</c:v>
                  </c:pt>
                  <c:pt idx="11">
                    <c:v>Present</c:v>
                  </c:pt>
                </c:lvl>
                <c:lvl>
                  <c:pt idx="0">
                    <c:v>Personal computers at fixed workplaces</c:v>
                  </c:pt>
                  <c:pt idx="2">
                    <c:v>Laptops, tablets, smartphones etc.</c:v>
                  </c:pt>
                  <c:pt idx="4">
                    <c:v>Robots interacting with workers</c:v>
                  </c:pt>
                  <c:pt idx="6">
                    <c:v>Machines, systems or computers to determine the content or pace of work</c:v>
                  </c:pt>
                  <c:pt idx="8">
                    <c:v>Machines, systems or computers monitoring workers’ performance</c:v>
                  </c:pt>
                  <c:pt idx="10">
                    <c:v>Wearable devices</c:v>
                  </c:pt>
                </c:lvl>
              </c:multiLvlStrCache>
            </c:multiLvlStrRef>
          </c:cat>
          <c:val>
            <c:numRef>
              <c:f>Sheet2!$F$3:$F$14</c:f>
              <c:numCache>
                <c:formatCode>0.0</c:formatCode>
                <c:ptCount val="12"/>
                <c:pt idx="0" formatCode="General">
                  <c:v>24.2</c:v>
                </c:pt>
                <c:pt idx="1">
                  <c:v>21</c:v>
                </c:pt>
                <c:pt idx="2" formatCode="General">
                  <c:v>16.600000000000001</c:v>
                </c:pt>
                <c:pt idx="3">
                  <c:v>23</c:v>
                </c:pt>
                <c:pt idx="4" formatCode="General">
                  <c:v>21.2</c:v>
                </c:pt>
                <c:pt idx="5" formatCode="General">
                  <c:v>27.9</c:v>
                </c:pt>
                <c:pt idx="6" formatCode="General">
                  <c:v>20.8</c:v>
                </c:pt>
                <c:pt idx="7" formatCode="General">
                  <c:v>26.1</c:v>
                </c:pt>
                <c:pt idx="8" formatCode="General">
                  <c:v>20.9</c:v>
                </c:pt>
                <c:pt idx="9" formatCode="General">
                  <c:v>28.2</c:v>
                </c:pt>
                <c:pt idx="10">
                  <c:v>21</c:v>
                </c:pt>
                <c:pt idx="11" formatCode="General">
                  <c:v>31.2</c:v>
                </c:pt>
              </c:numCache>
            </c:numRef>
          </c:val>
          <c:extLst>
            <c:ext xmlns:c16="http://schemas.microsoft.com/office/drawing/2014/chart" uri="{C3380CC4-5D6E-409C-BE32-E72D297353CC}">
              <c16:uniqueId val="{00000003-A2E2-4E08-9863-1BE44122A24C}"/>
            </c:ext>
          </c:extLst>
        </c:ser>
        <c:dLbls>
          <c:dLblPos val="ctr"/>
          <c:showLegendKey val="0"/>
          <c:showVal val="1"/>
          <c:showCatName val="0"/>
          <c:showSerName val="0"/>
          <c:showPercent val="0"/>
          <c:showBubbleSize val="0"/>
        </c:dLbls>
        <c:gapWidth val="150"/>
        <c:overlap val="100"/>
        <c:axId val="513260304"/>
        <c:axId val="513257024"/>
      </c:barChart>
      <c:catAx>
        <c:axId val="513260304"/>
        <c:scaling>
          <c:orientation val="maxMin"/>
        </c:scaling>
        <c:delete val="1"/>
        <c:axPos val="l"/>
        <c:numFmt formatCode="General" sourceLinked="1"/>
        <c:majorTickMark val="none"/>
        <c:minorTickMark val="none"/>
        <c:tickLblPos val="nextTo"/>
        <c:crossAx val="513257024"/>
        <c:crosses val="autoZero"/>
        <c:auto val="1"/>
        <c:lblAlgn val="ctr"/>
        <c:lblOffset val="100"/>
        <c:noMultiLvlLbl val="0"/>
      </c:catAx>
      <c:valAx>
        <c:axId val="513257024"/>
        <c:scaling>
          <c:orientation val="minMax"/>
        </c:scaling>
        <c:delete val="1"/>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13260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2"/>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6737" y="0"/>
            <a:ext cx="2950475" cy="498773"/>
          </a:xfrm>
          <a:prstGeom prst="rect">
            <a:avLst/>
          </a:prstGeom>
        </p:spPr>
        <p:txBody>
          <a:bodyPr vert="horz" lIns="91440" tIns="45720" rIns="91440" bIns="45720" rtlCol="0"/>
          <a:lstStyle>
            <a:lvl1pPr algn="r">
              <a:defRPr sz="1200"/>
            </a:lvl1pPr>
          </a:lstStyle>
          <a:p>
            <a:fld id="{73845E80-C07C-45A0-B320-188AF677015B}" type="datetimeFigureOut">
              <a:rPr lang="en-GB" smtClean="0"/>
              <a:t>21/07/2023</a:t>
            </a:fld>
            <a:endParaRPr lang="en-GB"/>
          </a:p>
        </p:txBody>
      </p:sp>
      <p:sp>
        <p:nvSpPr>
          <p:cNvPr id="4" name="Footer Placeholder 3"/>
          <p:cNvSpPr>
            <a:spLocks noGrp="1"/>
          </p:cNvSpPr>
          <p:nvPr>
            <p:ph type="ftr" sz="quarter" idx="2"/>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6737" y="9442154"/>
            <a:ext cx="2950475" cy="498772"/>
          </a:xfrm>
          <a:prstGeom prst="rect">
            <a:avLst/>
          </a:prstGeom>
        </p:spPr>
        <p:txBody>
          <a:bodyPr vert="horz" lIns="91440" tIns="45720" rIns="91440" bIns="45720" rtlCol="0" anchor="b"/>
          <a:lstStyle>
            <a:lvl1pPr algn="r">
              <a:defRPr sz="1200"/>
            </a:lvl1pPr>
          </a:lstStyle>
          <a:p>
            <a:fld id="{761233E9-CC45-49D0-A6FA-2D483892257D}" type="slidenum">
              <a:rPr lang="en-GB" smtClean="0"/>
              <a:t>‹#›</a:t>
            </a:fld>
            <a:endParaRPr lang="en-GB"/>
          </a:p>
        </p:txBody>
      </p:sp>
    </p:spTree>
    <p:extLst>
      <p:ext uri="{BB962C8B-B14F-4D97-AF65-F5344CB8AC3E}">
        <p14:creationId xmlns:p14="http://schemas.microsoft.com/office/powerpoint/2010/main" val="2956378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4F8E1595-5C27-4CAE-B4E0-C80305C5E6E4}" type="datetimeFigureOut">
              <a:rPr lang="en-GB" smtClean="0"/>
              <a:t>21/07/2023</a:t>
            </a:fld>
            <a:endParaRPr lang="en-GB"/>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493DD4C7-C698-4A80-B76C-A9FD89019653}" type="slidenum">
              <a:rPr lang="en-GB" smtClean="0"/>
              <a:t>‹#›</a:t>
            </a:fld>
            <a:endParaRPr lang="en-GB"/>
          </a:p>
        </p:txBody>
      </p:sp>
    </p:spTree>
    <p:extLst>
      <p:ext uri="{BB962C8B-B14F-4D97-AF65-F5344CB8AC3E}">
        <p14:creationId xmlns:p14="http://schemas.microsoft.com/office/powerpoint/2010/main" val="3525081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8" Type="http://schemas.openxmlformats.org/officeDocument/2006/relationships/hyperlink" Target="https://osha.europa.eu/de/safety-and-health-legislation" TargetMode="External"/><Relationship Id="rId3" Type="http://schemas.openxmlformats.org/officeDocument/2006/relationships/hyperlink" Target="https://osha.europa.eu/de/legislation/directives/the-osh-framework-directive/1" TargetMode="External"/><Relationship Id="rId7" Type="http://schemas.openxmlformats.org/officeDocument/2006/relationships/hyperlink" Target="https://osha.europa.eu/de/legislation/directives/19"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s://osha.europa.eu/de/legislation/directives/6" TargetMode="External"/><Relationship Id="rId5" Type="http://schemas.openxmlformats.org/officeDocument/2006/relationships/hyperlink" Target="https://osha.europa.eu/de/legislation/directives/3" TargetMode="External"/><Relationship Id="rId4" Type="http://schemas.openxmlformats.org/officeDocument/2006/relationships/hyperlink" Target="https://osha.europa.eu/de/legislation/directives/5"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osha.europa.eu/de/facts-and-figures/osh-pulse-occupational-safety-and-health-post-pandemic-workplaces"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osha.europa.eu/de/publications/home-based-teleworking-and-preventive-occupational-safety-and-health-measures-european-workplaces-evidence-esener-3"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osha.europa.eu/de/facts-and-figures/osh-pulse-occupational-safety-and-health-post-pandemic-workplace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osha.europa.eu/de/facts-and-figures/osh-pulse-occupational-safety-and-health-post-pandemic-workplace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osha.europa.eu/de/facts-and-figures/osh-pulse-occupational-safety-and-health-post-pandemic-workplaces"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osha.europa.eu/de/publications/home-based-teleworking-and-preventive-occupational-safety-and-health-measures-european-workplaces-evidence-esener-3"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osha.europa.eu/de/publications/third-european-survey-enterprises-new-and-emerging-risks-esener-3/view"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3DD4C7-C698-4A80-B76C-A9FD89019653}" type="slidenum">
              <a:rPr lang="en-GB" smtClean="0"/>
              <a:t>1</a:t>
            </a:fld>
            <a:endParaRPr lang="en-GB"/>
          </a:p>
        </p:txBody>
      </p:sp>
    </p:spTree>
    <p:extLst>
      <p:ext uri="{BB962C8B-B14F-4D97-AF65-F5344CB8AC3E}">
        <p14:creationId xmlns:p14="http://schemas.microsoft.com/office/powerpoint/2010/main" val="4166653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i="1">
                <a:solidFill>
                  <a:schemeClr val="tx1"/>
                </a:solidFill>
                <a:effectLst/>
                <a:latin typeface="+mn-lt"/>
                <a:ea typeface="+mn-ea"/>
                <a:cs typeface="+mn-cs"/>
              </a:rPr>
              <a:t>Die Kampagne „Sicheres und gesundes Arbeiten in Zeiten der Digitalisierung“ ist in fünf vorrangige Bereiche unterteilt, für die über die gesamte Dauer der Kampagne hinweg spezielle Kommunikations- und Werbepakete zur Verfügung gestellt werden. Jeder Bereich ist einem bestimmten Thema im Zusammenhang mit Arbeit und Digitalisierung gewidmet. Um die Kampagne in Schwung zu halten, werden alle drei bis vier Monate vielfältige Materialien wie Berichte, Infoblätter, Infografiken und Fallstudien veröffentlicht.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1" kern="1200" noProof="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i="1">
                <a:solidFill>
                  <a:schemeClr val="tx1"/>
                </a:solidFill>
                <a:effectLst/>
                <a:latin typeface="+mn-lt"/>
                <a:ea typeface="+mn-ea"/>
                <a:cs typeface="+mn-cs"/>
              </a:rPr>
              <a:t>Eine weitere Priorität der Kampagne 2023-25 besteht in der Berücksichtigung der Auswirkungen der Digitalisierung auf die Arbeitskräftevielfalt und auf Gruppen schutzbedürftiger Beschäftigter sowie die geschlechtsspezifische Dimension. Ein weiterer Schwerpunkt liegt auf Beschäftigten mit flexiblen Arbeitsregelungen, Beschäftigen im Außendienst, Beschäftigten mit persönlichem Kundenkontakt und in dezentralen Räumlichkeiten tätigen Beschäftigten (z. B. Tele- oder Plattformarbeit).</a:t>
            </a:r>
          </a:p>
          <a:p>
            <a:endParaRPr lang="es-ES" sz="1400" b="0" i="1" noProof="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400" b="1"/>
              <a:t>Plattformarbeit</a:t>
            </a:r>
            <a:r>
              <a:rPr lang="de-DE" sz="1400" b="1" baseline="0"/>
              <a:t>: </a:t>
            </a:r>
            <a:r>
              <a:rPr lang="de-DE" sz="1400">
                <a:solidFill>
                  <a:schemeClr val="tx1"/>
                </a:solidFill>
                <a:effectLst/>
                <a:latin typeface="+mn-lt"/>
                <a:ea typeface="+mn-ea"/>
                <a:cs typeface="+mn-cs"/>
              </a:rPr>
              <a:t>bezahlte Arbeit, die über, auf oder durch eine Online-Plattform geleistet wird.</a:t>
            </a:r>
          </a:p>
          <a:p>
            <a:endParaRPr lang="en-US" sz="1400" b="1"/>
          </a:p>
          <a:p>
            <a:r>
              <a:rPr lang="de-DE" sz="1400" b="1" baseline="0"/>
              <a:t>Automatisierung von Aufgaben: </a:t>
            </a:r>
            <a:r>
              <a:rPr lang="de-DE" sz="1400">
                <a:solidFill>
                  <a:schemeClr val="tx1"/>
                </a:solidFill>
                <a:effectLst/>
                <a:latin typeface="+mn-lt"/>
                <a:ea typeface="+mn-ea"/>
                <a:cs typeface="+mn-cs"/>
              </a:rPr>
              <a:t>KI-basierte Systeme, die entweder verkörpert (Robotik) oder nicht verkörpert (intelligente Anwendungen) sind, können Maßnahmen – mit einem gewissen Grad an Autonomie – durchführen, um physische oder kognitive Aufgaben zu erfüllen und spezielle Ziele zu erreichen.</a:t>
            </a:r>
          </a:p>
          <a:p>
            <a:endParaRPr lang="en-US" sz="1400" b="1"/>
          </a:p>
          <a:p>
            <a:r>
              <a:rPr lang="de-DE" sz="1400" b="1"/>
              <a:t>Tele- und Hybridarbeit:</a:t>
            </a:r>
            <a:r>
              <a:rPr lang="de-DE" sz="1400">
                <a:solidFill>
                  <a:schemeClr val="tx1"/>
                </a:solidFill>
                <a:effectLst/>
                <a:latin typeface="+mn-lt"/>
                <a:ea typeface="+mn-ea"/>
                <a:cs typeface="+mn-cs"/>
              </a:rPr>
              <a:t> jede Art von Arbeitsvereinbarung, bei der digitale Technologien (z. B. PCs, Smartphones, Laptops, Softwarepakete und das Internet) zum Einsatz kommen, um von zu Hause aus oder allgemein außerhalb der Räumlichkeiten des Arbeitgebers oder an einem festen Standort zu arbeiten. </a:t>
            </a:r>
          </a:p>
          <a:p>
            <a:endParaRPr lang="en-US" sz="1400"/>
          </a:p>
          <a:p>
            <a:r>
              <a:rPr lang="de-DE" sz="1400" b="1" baseline="0"/>
              <a:t>Personalmanagement mithilfe künstlicher Intelligenz:</a:t>
            </a:r>
            <a:r>
              <a:rPr lang="de-DE" sz="1400">
                <a:solidFill>
                  <a:schemeClr val="tx1"/>
                </a:solidFill>
                <a:effectLst/>
                <a:latin typeface="+mn-lt"/>
                <a:ea typeface="+mn-ea"/>
                <a:cs typeface="+mn-cs"/>
              </a:rPr>
              <a:t> Managementsysteme und -Tools, mit denen Echtzeitdaten über das Verhalten von Beschäftigten aus verschiedenen Quellen erhoben werden, um das Management zu informieren und automatisierte oder halbautomatisierte Entscheidungen auf der Grundlage von Algorithmen oder fortgeschritteneren Formen der KI zu unterstützen.</a:t>
            </a:r>
          </a:p>
          <a:p>
            <a:endParaRPr lang="en-GB" sz="1400" b="1" noProof="0"/>
          </a:p>
          <a:p>
            <a:r>
              <a:rPr lang="de-DE" sz="1400" b="1"/>
              <a:t>Intelligente digitale Systeme: </a:t>
            </a:r>
            <a:r>
              <a:rPr lang="de-DE" sz="1400">
                <a:solidFill>
                  <a:schemeClr val="tx1"/>
                </a:solidFill>
                <a:effectLst/>
                <a:latin typeface="+mn-lt"/>
                <a:ea typeface="+mn-ea"/>
                <a:cs typeface="+mn-cs"/>
              </a:rPr>
              <a:t>intelligente Anwendungen mit KI, tragbare Geräte, drahtlose Hochgeschwindigkeitsnetzwerke in Kombination mit Sensortechnologien (z. B. </a:t>
            </a:r>
            <a:r>
              <a:rPr lang="de-DE" sz="1400" baseline="0">
                <a:solidFill>
                  <a:schemeClr val="tx1"/>
                </a:solidFill>
                <a:effectLst/>
                <a:latin typeface="+mn-lt"/>
                <a:ea typeface="+mn-ea"/>
                <a:cs typeface="+mn-cs"/>
              </a:rPr>
              <a:t>Wearables).</a:t>
            </a:r>
            <a:r>
              <a:rPr lang="de-DE" sz="1400"/>
              <a:t> </a:t>
            </a:r>
          </a:p>
          <a:p>
            <a:endParaRPr lang="en-US" sz="1400"/>
          </a:p>
          <a:p>
            <a:endParaRPr lang="en-US" sz="1400"/>
          </a:p>
          <a:p>
            <a:endParaRPr lang="en-GB" sz="1400" noProof="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500" b="1" noProof="0">
              <a:solidFill>
                <a:schemeClr val="accent1"/>
              </a:solidFill>
            </a:endParaRPr>
          </a:p>
          <a:p>
            <a:endParaRPr lang="en-GB" sz="1500" b="1" noProof="0">
              <a:solidFill>
                <a:schemeClr val="accent1"/>
              </a:solidFill>
            </a:endParaRPr>
          </a:p>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11</a:t>
            </a:fld>
            <a:endParaRPr lang="en-GB"/>
          </a:p>
        </p:txBody>
      </p:sp>
    </p:spTree>
    <p:extLst>
      <p:ext uri="{BB962C8B-B14F-4D97-AF65-F5344CB8AC3E}">
        <p14:creationId xmlns:p14="http://schemas.microsoft.com/office/powerpoint/2010/main" val="7271396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12</a:t>
            </a:fld>
            <a:endParaRPr lang="en-GB"/>
          </a:p>
        </p:txBody>
      </p:sp>
    </p:spTree>
    <p:extLst>
      <p:ext uri="{BB962C8B-B14F-4D97-AF65-F5344CB8AC3E}">
        <p14:creationId xmlns:p14="http://schemas.microsoft.com/office/powerpoint/2010/main" val="1297390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13</a:t>
            </a:fld>
            <a:endParaRPr lang="en-GB"/>
          </a:p>
        </p:txBody>
      </p:sp>
    </p:spTree>
    <p:extLst>
      <p:ext uri="{BB962C8B-B14F-4D97-AF65-F5344CB8AC3E}">
        <p14:creationId xmlns:p14="http://schemas.microsoft.com/office/powerpoint/2010/main" val="38861562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14</a:t>
            </a:fld>
            <a:endParaRPr lang="en-GB"/>
          </a:p>
        </p:txBody>
      </p:sp>
    </p:spTree>
    <p:extLst>
      <p:ext uri="{BB962C8B-B14F-4D97-AF65-F5344CB8AC3E}">
        <p14:creationId xmlns:p14="http://schemas.microsoft.com/office/powerpoint/2010/main" val="31768741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16</a:t>
            </a:fld>
            <a:endParaRPr lang="en-GB"/>
          </a:p>
        </p:txBody>
      </p:sp>
    </p:spTree>
    <p:extLst>
      <p:ext uri="{BB962C8B-B14F-4D97-AF65-F5344CB8AC3E}">
        <p14:creationId xmlns:p14="http://schemas.microsoft.com/office/powerpoint/2010/main" val="28010470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17</a:t>
            </a:fld>
            <a:endParaRPr lang="en-GB"/>
          </a:p>
        </p:txBody>
      </p:sp>
    </p:spTree>
    <p:extLst>
      <p:ext uri="{BB962C8B-B14F-4D97-AF65-F5344CB8AC3E}">
        <p14:creationId xmlns:p14="http://schemas.microsoft.com/office/powerpoint/2010/main" val="18023986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3DD4C7-C698-4A80-B76C-A9FD89019653}" type="slidenum">
              <a:rPr lang="en-GB" smtClean="0"/>
              <a:t>18</a:t>
            </a:fld>
            <a:endParaRPr lang="en-GB"/>
          </a:p>
        </p:txBody>
      </p:sp>
    </p:spTree>
    <p:extLst>
      <p:ext uri="{BB962C8B-B14F-4D97-AF65-F5344CB8AC3E}">
        <p14:creationId xmlns:p14="http://schemas.microsoft.com/office/powerpoint/2010/main" val="14071267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20</a:t>
            </a:fld>
            <a:endParaRPr lang="en-GB"/>
          </a:p>
        </p:txBody>
      </p:sp>
    </p:spTree>
    <p:extLst>
      <p:ext uri="{BB962C8B-B14F-4D97-AF65-F5344CB8AC3E}">
        <p14:creationId xmlns:p14="http://schemas.microsoft.com/office/powerpoint/2010/main" val="8834408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22</a:t>
            </a:fld>
            <a:endParaRPr lang="en-GB"/>
          </a:p>
        </p:txBody>
      </p:sp>
    </p:spTree>
    <p:extLst>
      <p:ext uri="{BB962C8B-B14F-4D97-AF65-F5344CB8AC3E}">
        <p14:creationId xmlns:p14="http://schemas.microsoft.com/office/powerpoint/2010/main" val="7562861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400">
                <a:solidFill>
                  <a:schemeClr val="accent1"/>
                </a:solidFill>
              </a:rPr>
              <a:t>Die Kampagne wird von der EU-OSHA geleitet und von einem Netz aus Partnern in mehr als 30 Ländern unterstützt. Zu diesen Partnern gehören u. a.:</a:t>
            </a:r>
          </a:p>
          <a:p>
            <a:pPr marL="742950" lvl="1" indent="-285750">
              <a:buFont typeface="Arial" panose="020B0604020202020204" pitchFamily="34" charset="0"/>
              <a:buChar char="•"/>
            </a:pPr>
            <a:r>
              <a:rPr lang="de-DE" sz="1400"/>
              <a:t>nationale Focal Points</a:t>
            </a:r>
          </a:p>
          <a:p>
            <a:pPr marL="742950" lvl="1" indent="-285750">
              <a:buFont typeface="Arial" panose="020B0604020202020204" pitchFamily="34" charset="0"/>
              <a:buChar char="•"/>
            </a:pPr>
            <a:r>
              <a:rPr lang="de-DE" sz="1400"/>
              <a:t>europäische Sozialpartner</a:t>
            </a:r>
          </a:p>
          <a:p>
            <a:pPr marL="742950" lvl="1" indent="-285750">
              <a:buFont typeface="Arial" panose="020B0604020202020204" pitchFamily="34" charset="0"/>
              <a:buChar char="•"/>
            </a:pPr>
            <a:r>
              <a:rPr lang="de-DE" sz="1400"/>
              <a:t>offizielle Kampagnenpartner</a:t>
            </a:r>
          </a:p>
          <a:p>
            <a:pPr marL="742950" lvl="1" indent="-285750">
              <a:buFont typeface="Arial" panose="020B0604020202020204" pitchFamily="34" charset="0"/>
              <a:buChar char="•"/>
            </a:pPr>
            <a:r>
              <a:rPr lang="de-DE" sz="1400"/>
              <a:t>OSHVET-Partner</a:t>
            </a:r>
          </a:p>
          <a:p>
            <a:pPr marL="742950" lvl="1" indent="-285750">
              <a:buFont typeface="Arial" panose="020B0604020202020204" pitchFamily="34" charset="0"/>
              <a:buChar char="•"/>
            </a:pPr>
            <a:r>
              <a:rPr lang="de-DE" sz="1400"/>
              <a:t>Medienpartner</a:t>
            </a:r>
          </a:p>
          <a:p>
            <a:pPr marL="742950" lvl="1" indent="-285750">
              <a:buFont typeface="Arial" panose="020B0604020202020204" pitchFamily="34" charset="0"/>
              <a:buChar char="•"/>
            </a:pPr>
            <a:r>
              <a:rPr lang="de-DE" sz="1400"/>
              <a:t>Enterprise Europe Network</a:t>
            </a:r>
          </a:p>
          <a:p>
            <a:pPr marL="742950" lvl="1" indent="-285750">
              <a:buFont typeface="Arial" panose="020B0604020202020204" pitchFamily="34" charset="0"/>
              <a:buChar char="•"/>
            </a:pPr>
            <a:r>
              <a:rPr lang="de-DE" sz="1400"/>
              <a:t>Organe und Einrichtungen der EU</a:t>
            </a:r>
          </a:p>
          <a:p>
            <a:pPr marL="742950" lvl="1" indent="-285750">
              <a:buFont typeface="Arial" panose="020B0604020202020204" pitchFamily="34" charset="0"/>
              <a:buChar char="•"/>
            </a:pPr>
            <a:r>
              <a:rPr lang="de-DE" sz="1400"/>
              <a:t>andere EU-Agenturen.</a:t>
            </a:r>
          </a:p>
          <a:p>
            <a:r>
              <a:rPr lang="de-DE" sz="1200">
                <a:solidFill>
                  <a:schemeClr val="accent1"/>
                </a:solidFill>
              </a:rPr>
              <a:t>Die Partner dienen als Bindeglied zwischen der EU-OSHA und der europäischen Erwerbsbevölkerung. Sie verbreiten Kampagnenmaterialien und -ressourcen auf nationaler Ebene. Das Engagement und die aktive Beteiligung der Partner der EU-OSHA treiben die Kampagne voran und stellen sicher, dass die Botschaft der Kampagne in ganz Europa erfolgreich verbreitet wird und Unternehmen jeder Größe erreicht.</a:t>
            </a:r>
          </a:p>
        </p:txBody>
      </p:sp>
      <p:sp>
        <p:nvSpPr>
          <p:cNvPr id="4" name="Slide Number Placeholder 3"/>
          <p:cNvSpPr>
            <a:spLocks noGrp="1"/>
          </p:cNvSpPr>
          <p:nvPr>
            <p:ph type="sldNum" sz="quarter" idx="10"/>
          </p:nvPr>
        </p:nvSpPr>
        <p:spPr/>
        <p:txBody>
          <a:bodyPr/>
          <a:lstStyle/>
          <a:p>
            <a:fld id="{493DD4C7-C698-4A80-B76C-A9FD89019653}" type="slidenum">
              <a:rPr lang="en-GB" smtClean="0"/>
              <a:t>23</a:t>
            </a:fld>
            <a:endParaRPr lang="en-GB"/>
          </a:p>
        </p:txBody>
      </p:sp>
    </p:spTree>
    <p:extLst>
      <p:ext uri="{BB962C8B-B14F-4D97-AF65-F5344CB8AC3E}">
        <p14:creationId xmlns:p14="http://schemas.microsoft.com/office/powerpoint/2010/main" val="4246843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3DD4C7-C698-4A80-B76C-A9FD89019653}" type="slidenum">
              <a:rPr lang="en-GB" smtClean="0"/>
              <a:t>2</a:t>
            </a:fld>
            <a:endParaRPr lang="en-GB"/>
          </a:p>
        </p:txBody>
      </p:sp>
    </p:spTree>
    <p:extLst>
      <p:ext uri="{BB962C8B-B14F-4D97-AF65-F5344CB8AC3E}">
        <p14:creationId xmlns:p14="http://schemas.microsoft.com/office/powerpoint/2010/main" val="26257601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b="1"/>
              <a:t>Veröffentlichungen</a:t>
            </a:r>
          </a:p>
          <a:p>
            <a:r>
              <a:rPr lang="de-DE" b="0"/>
              <a:t>Zahlreiche Forschungsberichte, Zusammenfassungen und Infoblätter rund um das Thema Sicherheit und Gesundheit bei der Arbeit und Digitalisierung sind verfügbar und können kostenlos heruntergeladen werden. Diese Publikationen können zur Aufklärung über Präventionsmaßnahmen am Arbeitsplatz verwendet werden.</a:t>
            </a:r>
          </a:p>
          <a:p>
            <a:endParaRPr lang="en-GB" b="1" dirty="0"/>
          </a:p>
          <a:p>
            <a:r>
              <a:rPr lang="de-DE" b="1"/>
              <a:t>Kampagnenmaterial</a:t>
            </a:r>
          </a:p>
          <a:p>
            <a:r>
              <a:rPr lang="de-DE" b="0"/>
              <a:t>Aus den Materialien zur Kampagne „Sicher und gesund arbeiten in Zeiten der Digitalisierung“, wie dem Leitfaden zur Kampagne und der Werbebroschüre, geht hervor, wie die Kampagne funktioniert und wie Sie sich beteiligen können. Außerdem wird darin erklärt, wie die Hinweise am Arbeitsplatz umgesetzt werden können.</a:t>
            </a:r>
          </a:p>
          <a:p>
            <a:endParaRPr lang="en-GB" b="1" dirty="0"/>
          </a:p>
          <a:p>
            <a:r>
              <a:rPr lang="de-DE" b="1"/>
              <a:t>Kampagnen-Toolkit</a:t>
            </a:r>
          </a:p>
          <a:p>
            <a:r>
              <a:rPr lang="de-DE" b="0"/>
              <a:t>Das Kampagnen-Toolkit bietet praktische Ratschläge, wie sich Kampagnen Schritt für Schritt erfolgreich planen und durchführen lassen Es enthält Beispiele für verschiedene Kommunikationstools und Ratschläge, wie sie am besten eingesetzt werden können.</a:t>
            </a:r>
            <a:r>
              <a:rPr lang="de-DE"/>
              <a:t> </a:t>
            </a:r>
          </a:p>
          <a:p>
            <a:endParaRPr lang="en-GB" b="1" dirty="0">
              <a:ea typeface="Calibri" panose="020F0502020204030204"/>
              <a:cs typeface="Calibri" panose="020F0502020204030204"/>
            </a:endParaRPr>
          </a:p>
          <a:p>
            <a:r>
              <a:rPr lang="de-DE" b="1"/>
              <a:t>Soziale-Medien-Kit </a:t>
            </a:r>
          </a:p>
          <a:p>
            <a:r>
              <a:rPr lang="de-DE" b="0"/>
              <a:t>Es wurde eigens eine Sammlung von für die Kampagne relevanten Materialien</a:t>
            </a:r>
            <a:r>
              <a:rPr lang="de-DE" b="0" baseline="0"/>
              <a:t> </a:t>
            </a:r>
            <a:r>
              <a:rPr lang="de-DE" b="0"/>
              <a:t>erstellt, die auf Social-Media-Konten veröffentlicht und geteilt werden können. Die Ressourcen umfassen eine Auswahl fertiger Nachrichten mit begleitendem Bild- und Videomaterial.</a:t>
            </a:r>
          </a:p>
          <a:p>
            <a:endParaRPr lang="en-GB" b="1" dirty="0"/>
          </a:p>
          <a:p>
            <a:r>
              <a:rPr lang="de-DE" b="1"/>
              <a:t>Napo-Filme</a:t>
            </a:r>
          </a:p>
          <a:p>
            <a:r>
              <a:rPr lang="de-DE"/>
              <a:t>Zum Thema Digitalisierung am Arbeitsplatz wurden mehrere kurze Sensibilisierungsfilme mit der Hauptfigur Napo erstellt.</a:t>
            </a:r>
            <a:r>
              <a:rPr lang="de-DE" b="0"/>
              <a:t> Die Filme eignen sich hervorragend dafür, das Interesse der Unternehmen zu wecken und sie über die Botschaft der Kampagne zu informieren.</a:t>
            </a:r>
          </a:p>
          <a:p>
            <a:endParaRPr lang="en-GB" b="1" dirty="0"/>
          </a:p>
          <a:p>
            <a:r>
              <a:rPr lang="de-DE" b="1"/>
              <a:t>OSHwiki</a:t>
            </a:r>
          </a:p>
          <a:p>
            <a:r>
              <a:rPr lang="de-DE" b="0"/>
              <a:t>Eine Rubrik der Plattform OSHwiki wird dem Thema Sicherheit und Gesundheit bei der Arbeit und Digitalisierung gewidmet. Sie enthält einschlägige Artikel und Links zu weiteren Informationen zu diesem Thema.</a:t>
            </a:r>
          </a:p>
          <a:p>
            <a:endParaRPr lang="en-GB" b="1" dirty="0"/>
          </a:p>
          <a:p>
            <a:r>
              <a:rPr lang="de-DE" b="1"/>
              <a:t>Fallstudien</a:t>
            </a:r>
          </a:p>
          <a:p>
            <a:r>
              <a:rPr lang="de-DE" b="0"/>
              <a:t>Neben den Fallstudien in der Datenbank stehen auch Fallstudien zu politischen Initiativen in EU-Ländern und Ländern außerhalb der EU zur Verfügung. In diesen Fallstudien geht es um Erfolgsfaktoren und die Übertragbarkeit von Maßnahmen, die auf nationaler Ebene ergriffen wurden.</a:t>
            </a:r>
            <a:r>
              <a:rPr lang="de-DE"/>
              <a:t> </a:t>
            </a:r>
          </a:p>
          <a:p>
            <a:endParaRPr lang="en-GB" b="1" dirty="0"/>
          </a:p>
          <a:p>
            <a:r>
              <a:rPr lang="de-DE" b="1"/>
              <a:t>Rechtsvorschriften</a:t>
            </a:r>
          </a:p>
          <a:p>
            <a:r>
              <a:rPr lang="de-DE"/>
              <a:t>Die rechtliche Verantwortung für die Gewährleistung der Arbeitssicherheit liegt beim Arbeitgeber. Die Risiken, die sich aus der Digitalisierung am Arbeitsplatz ergeben, fallen in den Anwendungsbereich der Rahmenrichtlinie über Sicherheit und Gesundheitsschutz bei der Arbeit (</a:t>
            </a:r>
            <a:r>
              <a:rPr lang="de-DE">
                <a:hlinkClick r:id="rId3"/>
              </a:rPr>
              <a:t>Richtlinie 89/391/EWG – Rahmenrichtlinie über Sicherheit und Gesundheitsschutz bei der Arbeit),</a:t>
            </a:r>
            <a:r>
              <a:rPr lang="de-DE"/>
              <a:t> und einige der Risiken, die sich aus der Nutzung digitaler Technologien am Arbeitsplatz ergeben, werden in eigenen Richtlinien behandelt:</a:t>
            </a:r>
          </a:p>
          <a:p>
            <a:endParaRPr lang="en-GB" b="1" dirty="0">
              <a:solidFill>
                <a:srgbClr val="000000"/>
              </a:solidFill>
              <a:ea typeface="Calibri"/>
              <a:cs typeface="Calibri"/>
            </a:endParaRPr>
          </a:p>
          <a:p>
            <a:pPr marL="742950" lvl="1" indent="-285750">
              <a:buFont typeface="Arial" panose="020B0604020202020204" pitchFamily="34" charset="0"/>
              <a:buChar char="•"/>
            </a:pPr>
            <a:r>
              <a:rPr lang="de-DE" sz="1400">
                <a:solidFill>
                  <a:schemeClr val="tx2"/>
                </a:solidFill>
                <a:hlinkClick r:id="rId4">
                  <a:extLst>
                    <a:ext uri="{A12FA001-AC4F-418D-AE19-62706E023703}">
                      <ahyp:hlinkClr xmlns:ahyp="http://schemas.microsoft.com/office/drawing/2018/hyperlinkcolor" val="tx"/>
                    </a:ext>
                  </a:extLst>
                </a:hlinkClick>
              </a:rPr>
              <a:t>Richtlinie 90/270/EWG – Richtlinie über Bildschirmgeräte</a:t>
            </a:r>
          </a:p>
          <a:p>
            <a:pPr marL="742950" lvl="1" indent="-285750">
              <a:buFont typeface="Arial" panose="020B0604020202020204" pitchFamily="34" charset="0"/>
              <a:buChar char="•"/>
            </a:pPr>
            <a:r>
              <a:rPr lang="de-DE" sz="1400">
                <a:solidFill>
                  <a:schemeClr val="tx2"/>
                </a:solidFill>
                <a:hlinkClick r:id="rId5"/>
              </a:rPr>
              <a:t>Richtlinie 2009/104/EG – Richtlinie über die Benutzung von Arbeitsmitteln</a:t>
            </a:r>
          </a:p>
          <a:p>
            <a:pPr marL="742950" lvl="1" indent="-285750">
              <a:buFont typeface="Arial" panose="020B0604020202020204" pitchFamily="34" charset="0"/>
              <a:buChar char="•"/>
            </a:pPr>
            <a:r>
              <a:rPr lang="de-DE" sz="1400">
                <a:solidFill>
                  <a:schemeClr val="tx2"/>
                </a:solidFill>
                <a:hlinkClick r:id="rId6"/>
              </a:rPr>
              <a:t>Richtlinie 2006/42/EG – Neue Maschinenrichtlinie</a:t>
            </a:r>
          </a:p>
          <a:p>
            <a:pPr marL="742950" lvl="1" indent="-285750">
              <a:buFont typeface="Arial" panose="020B0604020202020204" pitchFamily="34" charset="0"/>
              <a:buChar char="•"/>
            </a:pPr>
            <a:r>
              <a:rPr lang="de-DE" sz="1400">
                <a:solidFill>
                  <a:schemeClr val="tx2"/>
                </a:solidFill>
                <a:hlinkClick r:id="rId7"/>
              </a:rPr>
              <a:t>Richtlinie 89/654/EWG – Arbeitsstättenanforderungen</a:t>
            </a:r>
          </a:p>
          <a:p>
            <a:pPr marL="742950" lvl="1" indent="-285750">
              <a:buFont typeface="Arial" panose="020B0604020202020204" pitchFamily="34" charset="0"/>
              <a:buChar char="•"/>
            </a:pPr>
            <a:r>
              <a:rPr lang="de-DE" sz="1400">
                <a:solidFill>
                  <a:schemeClr val="tx2"/>
                </a:solidFill>
                <a:hlinkClick r:id="rId6"/>
              </a:rPr>
              <a:t>Richtlinie 2003/88/EG – Arbeitszeit</a:t>
            </a:r>
          </a:p>
          <a:p>
            <a:pPr marL="742950" lvl="1" indent="-285750">
              <a:buFont typeface="Arial" panose="020B0604020202020204" pitchFamily="34" charset="0"/>
              <a:buChar char="•"/>
            </a:pPr>
            <a:r>
              <a:rPr lang="de-DE" sz="1400">
                <a:solidFill>
                  <a:schemeClr val="tx2"/>
                </a:solidFill>
                <a:hlinkClick r:id="rId7"/>
              </a:rPr>
              <a:t>Richtlinie 2002/14/EG – Unterrichtung und Anhörung der</a:t>
            </a:r>
            <a:r>
              <a:rPr lang="de-DE" sz="1400" baseline="0">
                <a:solidFill>
                  <a:schemeClr val="tx2"/>
                </a:solidFill>
                <a:hlinkClick r:id="rId7"/>
              </a:rPr>
              <a:t> Arbeitnehmer</a:t>
            </a:r>
          </a:p>
          <a:p>
            <a:pPr marL="457200" lvl="1" indent="0">
              <a:buNone/>
            </a:pPr>
            <a:endParaRPr lang="en-GB" sz="1400" dirty="0">
              <a:solidFill>
                <a:schemeClr val="tx2"/>
              </a:solidFill>
            </a:endParaRPr>
          </a:p>
          <a:p>
            <a:r>
              <a:rPr lang="de-DE"/>
              <a:t>Eine vollständige Übersicht über die einschlägigen Rechtsvorschriften zu Sicherheit und Gesundheit finden Sie auf der Website der EU-OSHA (</a:t>
            </a:r>
            <a:r>
              <a:rPr lang="de-DE">
                <a:hlinkClick r:id="rId8"/>
              </a:rPr>
              <a:t>https://osha.europa.eu/de/safety-and-health-legislation</a:t>
            </a:r>
            <a:r>
              <a:rPr lang="de-DE"/>
              <a:t>).</a:t>
            </a:r>
          </a:p>
          <a:p>
            <a:endParaRPr lang="en-US" dirty="0"/>
          </a:p>
          <a:p>
            <a:pPr marL="0" indent="0">
              <a:buNone/>
            </a:pPr>
            <a:r>
              <a:rPr lang="de-DE" b="1"/>
              <a:t>Infografiken</a:t>
            </a:r>
          </a:p>
          <a:p>
            <a:pPr algn="just"/>
            <a:r>
              <a:rPr lang="de-DE"/>
              <a:t>Im digitalen Zeitalter können Infografiken ein wirkungsvolles Werkzeug sein. Mit ihnen lassen sich selbst komplexe Informationen klar, prägnant und einprägsam darstellen und zudem online verbreiten. </a:t>
            </a:r>
          </a:p>
          <a:p>
            <a:endParaRPr lang="en-US" sz="1400" dirty="0">
              <a:solidFill>
                <a:srgbClr val="5B9BD5"/>
              </a:solidFill>
              <a:ea typeface="Calibri" panose="020F0502020204030204"/>
              <a:cs typeface="Calibri" panose="020F0502020204030204"/>
            </a:endParaRPr>
          </a:p>
          <a:p>
            <a:endParaRPr lang="en-GB" dirty="0">
              <a:ea typeface="Calibri" panose="020F0502020204030204"/>
              <a:cs typeface="Calibri" panose="020F0502020204030204"/>
            </a:endParaRPr>
          </a:p>
        </p:txBody>
      </p:sp>
      <p:sp>
        <p:nvSpPr>
          <p:cNvPr id="4" name="Slide Number Placeholder 3"/>
          <p:cNvSpPr>
            <a:spLocks noGrp="1"/>
          </p:cNvSpPr>
          <p:nvPr>
            <p:ph type="sldNum" sz="quarter" idx="10"/>
          </p:nvPr>
        </p:nvSpPr>
        <p:spPr/>
        <p:txBody>
          <a:bodyPr/>
          <a:lstStyle/>
          <a:p>
            <a:fld id="{493DD4C7-C698-4A80-B76C-A9FD89019653}" type="slidenum">
              <a:rPr lang="en-GB" smtClean="0"/>
              <a:t>24</a:t>
            </a:fld>
            <a:endParaRPr lang="en-GB"/>
          </a:p>
        </p:txBody>
      </p:sp>
    </p:spTree>
    <p:extLst>
      <p:ext uri="{BB962C8B-B14F-4D97-AF65-F5344CB8AC3E}">
        <p14:creationId xmlns:p14="http://schemas.microsoft.com/office/powerpoint/2010/main" val="9394209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b="1"/>
              <a:t>Europäische Woche</a:t>
            </a:r>
          </a:p>
          <a:p>
            <a:r>
              <a:rPr lang="de-DE"/>
              <a:t>Unsere weltweit anerkannte Europäische Woche für Sicherheit und Gesundheit bei der Arbeit, die jedes Jahr im Oktober stattfindet, ist der Höhepunkt des Kampagnenkalenders. Sie können sich an vielen Sensibilisierungsveranstaltungen beteiligen, die in der EU und darüber hinaus organisiert werden, wie Wettbewerben, besonderen Filmvorführungen, Events in sozialen Medien und Konferenzen.</a:t>
            </a:r>
          </a:p>
          <a:p>
            <a:endParaRPr lang="en-GB" dirty="0"/>
          </a:p>
          <a:p>
            <a:r>
              <a:rPr lang="de-DE" b="1"/>
              <a:t>Kampagnenpartnerschaft</a:t>
            </a:r>
          </a:p>
          <a:p>
            <a:r>
              <a:rPr lang="de-DE"/>
              <a:t>Der Erfolg der Kampagne ist abhängig von starken Partnerschaften zwischen der EU-OSHA und den wichtigsten Interessenträgern. Europaweite und internationale Organisationen, die sich für Sicherheit und Gesundheit bei der Arbeit einsetzen, können </a:t>
            </a:r>
            <a:r>
              <a:rPr lang="de-DE" u="sng"/>
              <a:t>offizielle Kampagnenpartner</a:t>
            </a:r>
            <a:r>
              <a:rPr lang="de-DE"/>
              <a:t> werden und genießen dann folgende Vorteile:</a:t>
            </a:r>
          </a:p>
          <a:p>
            <a:pPr marL="742950" lvl="1" indent="-285750">
              <a:buFont typeface="Arial,Sans-Serif"/>
              <a:buChar char="•"/>
            </a:pPr>
            <a:r>
              <a:rPr lang="de-DE"/>
              <a:t>Werbung auf EU-Ebene und in den Medien;</a:t>
            </a:r>
          </a:p>
          <a:p>
            <a:pPr marL="742950" lvl="1" indent="-285750">
              <a:buFont typeface="Arial,Sans-Serif"/>
              <a:buChar char="•"/>
            </a:pPr>
            <a:r>
              <a:rPr lang="de-DE"/>
              <a:t>Möglichkeiten zum Netzwerken und Austausch;</a:t>
            </a:r>
          </a:p>
          <a:p>
            <a:pPr marL="742950" lvl="1" indent="-285750">
              <a:buFont typeface="Arial,Sans-Serif"/>
              <a:buChar char="•"/>
            </a:pPr>
            <a:r>
              <a:rPr lang="de-DE"/>
              <a:t>Austausch guter praktischer Lösungen mit anderen Kampagnenpartnern;</a:t>
            </a:r>
          </a:p>
          <a:p>
            <a:pPr marL="742950" lvl="1" indent="-285750">
              <a:buFont typeface="Arial,Sans-Serif"/>
              <a:buChar char="•"/>
            </a:pPr>
            <a:r>
              <a:rPr lang="de-DE"/>
              <a:t>Einladungen zu Veranstaltungen der EU-OSHA;</a:t>
            </a:r>
          </a:p>
          <a:p>
            <a:pPr marL="742950" lvl="1" indent="-285750">
              <a:buFont typeface="Arial,Sans-Serif"/>
              <a:buChar char="•"/>
            </a:pPr>
            <a:r>
              <a:rPr lang="de-DE"/>
              <a:t>ein Begrüßungspaket;</a:t>
            </a:r>
          </a:p>
          <a:p>
            <a:pPr marL="742950" lvl="1" indent="-285750">
              <a:buFont typeface="Arial,Sans-Serif"/>
              <a:buChar char="•"/>
            </a:pPr>
            <a:r>
              <a:rPr lang="de-DE"/>
              <a:t>eine Bescheinigung über die Partnerschaft.</a:t>
            </a:r>
          </a:p>
          <a:p>
            <a:pPr lvl="1"/>
            <a:endParaRPr lang="en-GB" dirty="0"/>
          </a:p>
          <a:p>
            <a:r>
              <a:rPr lang="de-DE" b="1"/>
              <a:t>Wettbewerb für gute praktische Lösungen</a:t>
            </a:r>
          </a:p>
          <a:p>
            <a:r>
              <a:rPr lang="de-DE"/>
              <a:t>Im Rahmen der Kampagne werden mit den Wettbewerben für gute praktische Lösungen innovative Ansätze für das Management von Sicherheit und Gesundheit bei der Arbeit vorgestellt. Außerdem werden erfolgreiche und nachhaltige Initiativen zum Umgang mit digitalisierungsbedingten Gesundheits- und Sicherheitsrisiken gewürdigt. Organisationen in EU-Mitgliedstaaten, Bewerberländern, potenziellen Bewerberländern und Ländern der Europäischen Freihandelsassoziation (EFTA) sind aufgefordert, Beiträge zum Umgang mit Arbeitssicherheit und Digitalisierung einzureichen. Die Gewinner werden im Rahmen einer Preisverleihung bekannt gegeben.</a:t>
            </a:r>
          </a:p>
          <a:p>
            <a:endParaRPr lang="en-GB" dirty="0"/>
          </a:p>
          <a:p>
            <a:r>
              <a:rPr lang="de-DE" b="1"/>
              <a:t>Kampagnen-Toolkit </a:t>
            </a:r>
          </a:p>
          <a:p>
            <a:r>
              <a:rPr lang="de-DE"/>
              <a:t>Unser Kampagnen-Toolkit hilft Ihnen bei Ihrer eigenen Kampagne, mit der Sie auf die sicherheits- und gesundheitsbezogenen Auswirkungen der Digitalisierung der Arbeit aufmerksam machen. Das Toolkit bietet Schritt-für-Schritt-Anleitungen zur Vorbereitung und Durchführung einer Kampagne und zur optimalen Nutzung Ihrer Ressourcen.</a:t>
            </a:r>
          </a:p>
          <a:p>
            <a:endParaRPr lang="en-GB" dirty="0"/>
          </a:p>
          <a:p>
            <a:r>
              <a:rPr lang="de-DE" b="1"/>
              <a:t>Kampagnenmaterial</a:t>
            </a:r>
          </a:p>
          <a:p>
            <a:r>
              <a:rPr lang="de-DE"/>
              <a:t>Alles, was Sie brauchen, um die Kampagne „Sicher und gesund arbeiten in Zeiten der Digitalisierung“ zu unterstützen und einen Beitrag zu leisten, finden Sie in den Kampagnenmaterialien. Eine ganze Reihe von Ressourcen können kostenlos heruntergeladen werden, z. B. der Leitfaden zur Kampagne, die Werbebroschüre und das Plakat sowie der Flyer zum Wettbewerb für gute praktische Lösungen.</a:t>
            </a:r>
          </a:p>
          <a:p>
            <a:endParaRPr lang="en-GB" dirty="0"/>
          </a:p>
          <a:p>
            <a:r>
              <a:rPr lang="de-DE" b="1"/>
              <a:t>Social-Media-Kit</a:t>
            </a:r>
          </a:p>
          <a:p>
            <a:r>
              <a:rPr lang="de-DE"/>
              <a:t>Nutzen Sie das Social-Media-Kit – eine Sammlung von Material für Ihre Konten in den sozialen Medien. Wählen Sie einfach eine oder mehrere der vorformulierten Nachrichten mit zugehörigem Bild- und Videomaterial aus.</a:t>
            </a:r>
          </a:p>
          <a:p>
            <a:endParaRPr lang="en-GB" dirty="0"/>
          </a:p>
          <a:p>
            <a:r>
              <a:rPr lang="de-DE" b="1"/>
              <a:t>Veranstaltungen</a:t>
            </a:r>
          </a:p>
          <a:p>
            <a:r>
              <a:rPr lang="de-DE"/>
              <a:t>Sehen Sie sich kommende Veranstaltungen der Kampagne „Sicher und gesund arbeiten in Zeiten der Digitalisierung“ an. Sie können die Veranstaltungen nach Land und Datum durchsuchen und einzeln zu Ihrem Kalender hinzufügen, damit Sie sie garantiert nicht verpassen.</a:t>
            </a:r>
          </a:p>
          <a:p>
            <a:endParaRPr lang="en-GB" dirty="0"/>
          </a:p>
          <a:p>
            <a:r>
              <a:rPr lang="de-DE" b="1"/>
              <a:t>Teilnahmebescheinigung </a:t>
            </a:r>
          </a:p>
          <a:p>
            <a:r>
              <a:rPr lang="de-DE"/>
              <a:t>Für die Organisation von Veranstaltungen und Aktivitäten oder die Durchführung einer eigenen Kampagne zur Unterstützung der Kampagne für gesunde Arbeitsplätze erhalten Sie eine Teilnahmebescheinigung, mit der Ihre Bemühungen und Ihr Beitrag anerkannt werden.</a:t>
            </a:r>
          </a:p>
          <a:p>
            <a:pPr lvl="1"/>
            <a:endParaRPr lang="en-GB" sz="1400" dirty="0">
              <a:solidFill>
                <a:schemeClr val="tx2"/>
              </a:solidFill>
            </a:endParaRPr>
          </a:p>
          <a:p>
            <a:endParaRPr lang="en-GB" dirty="0"/>
          </a:p>
        </p:txBody>
      </p:sp>
      <p:sp>
        <p:nvSpPr>
          <p:cNvPr id="4" name="Slide Number Placeholder 3"/>
          <p:cNvSpPr>
            <a:spLocks noGrp="1"/>
          </p:cNvSpPr>
          <p:nvPr>
            <p:ph type="sldNum" sz="quarter" idx="10"/>
          </p:nvPr>
        </p:nvSpPr>
        <p:spPr/>
        <p:txBody>
          <a:bodyPr/>
          <a:lstStyle/>
          <a:p>
            <a:fld id="{493DD4C7-C698-4A80-B76C-A9FD89019653}" type="slidenum">
              <a:rPr lang="en-GB" smtClean="0"/>
              <a:t>25</a:t>
            </a:fld>
            <a:endParaRPr lang="en-GB"/>
          </a:p>
        </p:txBody>
      </p:sp>
    </p:spTree>
    <p:extLst>
      <p:ext uri="{BB962C8B-B14F-4D97-AF65-F5344CB8AC3E}">
        <p14:creationId xmlns:p14="http://schemas.microsoft.com/office/powerpoint/2010/main" val="18552673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a:t>© Europäische Agentur für Sicherheit und Gesundheitsschutz am Arbeitsplatz, 2023</a:t>
            </a:r>
          </a:p>
          <a:p>
            <a:r>
              <a:rPr lang="de-DE"/>
              <a:t>Nachdruck mit Quellenangabe gestattet.</a:t>
            </a:r>
          </a:p>
          <a:p>
            <a:r>
              <a:rPr lang="de-DE"/>
              <a:t>Für jede Verwendung oder Wiedergabe von Fotos oder anderen Materialien, für die die EU-OSHA nicht das Urheberrecht hat, ist die Genehmigung direkt beim Urheberrechtsinhaber einzuholen.</a:t>
            </a:r>
          </a:p>
          <a:p>
            <a:pPr marL="0" indent="0">
              <a:buNone/>
            </a:pPr>
            <a:endParaRPr lang="fr-FR" dirty="0">
              <a:ea typeface="Calibri"/>
              <a:cs typeface="Calibri"/>
            </a:endParaRPr>
          </a:p>
        </p:txBody>
      </p:sp>
      <p:sp>
        <p:nvSpPr>
          <p:cNvPr id="4" name="Slide Number Placeholder 3"/>
          <p:cNvSpPr>
            <a:spLocks noGrp="1"/>
          </p:cNvSpPr>
          <p:nvPr>
            <p:ph type="sldNum" sz="quarter" idx="10"/>
          </p:nvPr>
        </p:nvSpPr>
        <p:spPr/>
        <p:txBody>
          <a:bodyPr/>
          <a:lstStyle/>
          <a:p>
            <a:fld id="{493DD4C7-C698-4A80-B76C-A9FD89019653}" type="slidenum">
              <a:rPr lang="en-GB" smtClean="0"/>
              <a:t>26</a:t>
            </a:fld>
            <a:endParaRPr lang="en-GB"/>
          </a:p>
        </p:txBody>
      </p:sp>
    </p:spTree>
    <p:extLst>
      <p:ext uri="{BB962C8B-B14F-4D97-AF65-F5344CB8AC3E}">
        <p14:creationId xmlns:p14="http://schemas.microsoft.com/office/powerpoint/2010/main" val="2188103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defRPr/>
            </a:pPr>
            <a:r>
              <a:rPr lang="de-DE"/>
              <a:t>Quelle: EU-OSHA, „OSH Pulse“ – Sicherheit und Gesundheit am Arbeitsplatz nach der Pandemie, 2022 (</a:t>
            </a:r>
            <a:r>
              <a:rPr lang="de-DE">
                <a:hlinkClick r:id="rId3"/>
              </a:rPr>
              <a:t>https://osha.europa.eu/de/facts-and-figures/osh-pulse-occupational-safety-and-health-post-pandemic-workplaces</a:t>
            </a:r>
            <a:r>
              <a:rPr lang="de-DE"/>
              <a:t>).</a:t>
            </a:r>
          </a:p>
          <a:p>
            <a:pPr>
              <a:defRPr/>
            </a:pPr>
            <a:endParaRPr lang="it-IT" dirty="0"/>
          </a:p>
          <a:p>
            <a:pPr marL="0" marR="0" indent="0" algn="l" defTabSz="914400">
              <a:lnSpc>
                <a:spcPct val="100000"/>
              </a:lnSpc>
              <a:spcBef>
                <a:spcPts val="0"/>
              </a:spcBef>
              <a:spcAft>
                <a:spcPts val="0"/>
              </a:spcAft>
              <a:buClrTx/>
              <a:buSzTx/>
              <a:buFontTx/>
              <a:buNone/>
              <a:tabLst/>
              <a:defRPr/>
            </a:pPr>
            <a:r>
              <a:rPr lang="de-DE"/>
              <a:t>Quelle: </a:t>
            </a:r>
            <a:r>
              <a:rPr lang="de-DE" sz="1200">
                <a:solidFill>
                  <a:schemeClr val="tx1"/>
                </a:solidFill>
                <a:effectLst/>
                <a:latin typeface="+mn-lt"/>
                <a:ea typeface="+mn-ea"/>
                <a:cs typeface="+mn-cs"/>
              </a:rPr>
              <a:t>EU-OSHA, dritte Europäische Unternehmenserhebung über neue und aufkommende Risiken (ESENER 3), 2019 Abrufbar unter: </a:t>
            </a:r>
            <a:r>
              <a:rPr lang="de-DE" sz="1200" u="sng">
                <a:solidFill>
                  <a:schemeClr val="tx1"/>
                </a:solidFill>
                <a:effectLst/>
                <a:latin typeface="+mn-lt"/>
                <a:ea typeface="+mn-ea"/>
                <a:cs typeface="+mn-cs"/>
                <a:hlinkClick r:id="rId4"/>
              </a:rPr>
              <a:t>https://osha.europa.eu/de/publications/home-based-teleworking-and-preventive-occupational-safety-and-health-measures-european-workplaces-evidence-esener-3</a:t>
            </a:r>
          </a:p>
          <a:p>
            <a:pPr marL="0" marR="0" indent="0" algn="l" defTabSz="914400" rtl="0" eaLnBrk="1" fontAlgn="auto" latinLnBrk="0" hangingPunct="1">
              <a:lnSpc>
                <a:spcPct val="100000"/>
              </a:lnSpc>
              <a:spcBef>
                <a:spcPts val="0"/>
              </a:spcBef>
              <a:spcAft>
                <a:spcPts val="0"/>
              </a:spcAft>
              <a:buClrTx/>
              <a:buSzTx/>
              <a:buFontTx/>
              <a:buNone/>
              <a:tabLst/>
              <a:defRPr/>
            </a:pPr>
            <a:endParaRPr lang="el-GR" dirty="0"/>
          </a:p>
        </p:txBody>
      </p:sp>
      <p:sp>
        <p:nvSpPr>
          <p:cNvPr id="4" name="Θέση αριθμού διαφάνειας 3"/>
          <p:cNvSpPr>
            <a:spLocks noGrp="1"/>
          </p:cNvSpPr>
          <p:nvPr>
            <p:ph type="sldNum" sz="quarter" idx="10"/>
          </p:nvPr>
        </p:nvSpPr>
        <p:spPr/>
        <p:txBody>
          <a:bodyPr/>
          <a:lstStyle/>
          <a:p>
            <a:fld id="{493DD4C7-C698-4A80-B76C-A9FD89019653}" type="slidenum">
              <a:rPr lang="en-GB" smtClean="0"/>
              <a:t>4</a:t>
            </a:fld>
            <a:endParaRPr lang="en-GB"/>
          </a:p>
        </p:txBody>
      </p:sp>
    </p:spTree>
    <p:extLst>
      <p:ext uri="{BB962C8B-B14F-4D97-AF65-F5344CB8AC3E}">
        <p14:creationId xmlns:p14="http://schemas.microsoft.com/office/powerpoint/2010/main" val="3429621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a:t>Quelle: EU-OSHA, „OSH Pulse“ – Sicherheit und Gesundheit am Arbeitsplatz nach der Pandemie, 2022 (</a:t>
            </a:r>
            <a:r>
              <a:rPr lang="de-DE">
                <a:hlinkClick r:id="rId3"/>
              </a:rPr>
              <a:t>https://osha.europa.eu/de/facts-and-figures/osh-pulse-occupational-safety-and-health-post-pandemic-workplaces</a:t>
            </a:r>
            <a:r>
              <a:rPr lang="de-DE"/>
              <a:t>).</a:t>
            </a:r>
          </a:p>
          <a:p>
            <a:endParaRPr lang="en-GB" dirty="0"/>
          </a:p>
          <a:p>
            <a:r>
              <a:rPr lang="de-DE"/>
              <a:t>Die EU-OSHA hat die Erhebung „Flash Eurobarometer – OSH Pulse“ in Auftrag gegeben wurde, um Einblicke in den Stand von Sicherheit und Gesundheit bei der Arbeit nach der Pandemie zu gewinnen.</a:t>
            </a:r>
          </a:p>
          <a:p>
            <a:r>
              <a:rPr lang="de-DE"/>
              <a:t>Im April und Mai 2022 wurde in allen EU-Ländern, Island und Norwegen eine repräsentative Stichprobe von über 27 000 Beschäftigten befragt. Die Fragen betrafen die psychische und körperliche Belastung und die Bedeutung von Sicherheits- und Gesundheitsmaßnahmen am Arbeitsplatz.</a:t>
            </a:r>
          </a:p>
          <a:p>
            <a:r>
              <a:rPr lang="de-DE"/>
              <a:t>Die Erhebung befasste sich zudem mit dem Einsatz digitaler Technologien für Arbeitszwecke und dessen Auswirkungen auf das Wohlbefinden der Beschäftigten.</a:t>
            </a:r>
          </a:p>
          <a:p>
            <a:endParaRPr lang="en-GB" dirty="0">
              <a:ea typeface="Calibri"/>
              <a:cs typeface="Calibri"/>
            </a:endParaRPr>
          </a:p>
        </p:txBody>
      </p:sp>
      <p:sp>
        <p:nvSpPr>
          <p:cNvPr id="4" name="Slide Number Placeholder 3"/>
          <p:cNvSpPr>
            <a:spLocks noGrp="1"/>
          </p:cNvSpPr>
          <p:nvPr>
            <p:ph type="sldNum" sz="quarter" idx="5"/>
          </p:nvPr>
        </p:nvSpPr>
        <p:spPr/>
        <p:txBody>
          <a:bodyPr/>
          <a:lstStyle/>
          <a:p>
            <a:fld id="{493DD4C7-C698-4A80-B76C-A9FD89019653}" type="slidenum">
              <a:rPr lang="en-GB" smtClean="0"/>
              <a:t>5</a:t>
            </a:fld>
            <a:endParaRPr lang="en-GB"/>
          </a:p>
        </p:txBody>
      </p:sp>
    </p:spTree>
    <p:extLst>
      <p:ext uri="{BB962C8B-B14F-4D97-AF65-F5344CB8AC3E}">
        <p14:creationId xmlns:p14="http://schemas.microsoft.com/office/powerpoint/2010/main" val="686925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defRPr/>
            </a:pPr>
            <a:r>
              <a:rPr lang="de-DE"/>
              <a:t>Quelle: EU-OSHA, „OSH Pulse“ – Sicherheit und Gesundheit am Arbeitsplatz nach der Pandemie, 2022 (</a:t>
            </a:r>
            <a:r>
              <a:rPr lang="de-DE">
                <a:hlinkClick r:id="rId3"/>
              </a:rPr>
              <a:t>https://osha.europa.eu/de/facts-and-figures/osh-pulse-occupational-safety-and-health-post-pandemic-workplaces</a:t>
            </a:r>
            <a:r>
              <a:rPr lang="de-DE"/>
              <a:t>).</a:t>
            </a:r>
          </a:p>
          <a:p>
            <a:pPr>
              <a:defRPr/>
            </a:pPr>
            <a:endParaRPr lang="en-GB" dirty="0"/>
          </a:p>
          <a:p>
            <a:pPr>
              <a:defRPr/>
            </a:pPr>
            <a:r>
              <a:rPr lang="de-DE"/>
              <a:t>Die EU-OSHA hat die Erhebung „Flash Eurobarometer – OSH Pulse“ in Auftrag gegeben wurde, um Einblicke in den Stand von Sicherheit und Gesundheit bei der Arbeit nach der Pandemie zu gewinnen.</a:t>
            </a:r>
          </a:p>
          <a:p>
            <a:pPr>
              <a:defRPr/>
            </a:pPr>
            <a:r>
              <a:rPr lang="de-DE"/>
              <a:t>Im April und Mai 2022 wurde in allen EU-Ländern, Island und Norwegen eine repräsentative Stichprobe von über 27 000 Beschäftigten befragt. Die Fragen betrafen die psychische und körperliche Belastung und die Bedeutung von Sicherheits- und Gesundheitsmaßnahmen am Arbeitsplatz.</a:t>
            </a:r>
          </a:p>
          <a:p>
            <a:pPr>
              <a:defRPr/>
            </a:pPr>
            <a:r>
              <a:rPr lang="de-DE"/>
              <a:t>Die Erhebung befasste sich zudem mit dem Einsatz digitaler Technologien für Arbeitszwecke und dessen Auswirkungen auf das Wohlbefinden der Beschäftigten.</a:t>
            </a:r>
          </a:p>
          <a:p>
            <a:pPr>
              <a:defRPr/>
            </a:pPr>
            <a:endParaRPr lang="en-GB" dirty="0"/>
          </a:p>
          <a:p>
            <a:pPr marL="0" marR="0" indent="0" algn="l" defTabSz="914400">
              <a:lnSpc>
                <a:spcPct val="100000"/>
              </a:lnSpc>
              <a:spcBef>
                <a:spcPts val="0"/>
              </a:spcBef>
              <a:spcAft>
                <a:spcPts val="0"/>
              </a:spcAft>
              <a:buClrTx/>
              <a:buSzTx/>
              <a:buFontTx/>
              <a:buNone/>
              <a:tabLst/>
              <a:defRPr/>
            </a:pPr>
            <a:endParaRPr lang="el-GR" dirty="0">
              <a:ea typeface="Calibri"/>
              <a:cs typeface="Calibri"/>
            </a:endParaRPr>
          </a:p>
        </p:txBody>
      </p:sp>
      <p:sp>
        <p:nvSpPr>
          <p:cNvPr id="4" name="Θέση αριθμού διαφάνειας 3"/>
          <p:cNvSpPr>
            <a:spLocks noGrp="1"/>
          </p:cNvSpPr>
          <p:nvPr>
            <p:ph type="sldNum" sz="quarter" idx="10"/>
          </p:nvPr>
        </p:nvSpPr>
        <p:spPr/>
        <p:txBody>
          <a:bodyPr/>
          <a:lstStyle/>
          <a:p>
            <a:fld id="{493DD4C7-C698-4A80-B76C-A9FD89019653}" type="slidenum">
              <a:rPr lang="en-GB" smtClean="0"/>
              <a:t>6</a:t>
            </a:fld>
            <a:endParaRPr lang="en-GB"/>
          </a:p>
        </p:txBody>
      </p:sp>
    </p:spTree>
    <p:extLst>
      <p:ext uri="{BB962C8B-B14F-4D97-AF65-F5344CB8AC3E}">
        <p14:creationId xmlns:p14="http://schemas.microsoft.com/office/powerpoint/2010/main" val="3645164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defRPr/>
            </a:pPr>
            <a:r>
              <a:rPr lang="de-DE"/>
              <a:t>Quelle: EU-OSHA, „OSH Pulse“ – Sicherheit und Gesundheit am Arbeitsplatz nach der Pandemie, 2022 (</a:t>
            </a:r>
            <a:r>
              <a:rPr lang="de-DE">
                <a:hlinkClick r:id="rId3"/>
              </a:rPr>
              <a:t>https://osha.europa.eu/de/facts-and-figures/osh-pulse-occupational-safety-and-health-post-pandemic-workplaces</a:t>
            </a:r>
            <a:r>
              <a:rPr lang="de-DE"/>
              <a:t>).</a:t>
            </a:r>
          </a:p>
          <a:p>
            <a:pPr>
              <a:defRPr/>
            </a:pPr>
            <a:endParaRPr lang="it-IT" dirty="0"/>
          </a:p>
          <a:p>
            <a:pPr marL="0" marR="0" indent="0" algn="l" defTabSz="914400">
              <a:lnSpc>
                <a:spcPct val="100000"/>
              </a:lnSpc>
              <a:spcBef>
                <a:spcPts val="0"/>
              </a:spcBef>
              <a:spcAft>
                <a:spcPts val="0"/>
              </a:spcAft>
              <a:buClrTx/>
              <a:buSzTx/>
              <a:buFontTx/>
              <a:buNone/>
              <a:tabLst/>
              <a:defRPr/>
            </a:pPr>
            <a:r>
              <a:rPr lang="de-DE"/>
              <a:t>Quelle: </a:t>
            </a:r>
            <a:r>
              <a:rPr lang="de-DE" sz="1200">
                <a:solidFill>
                  <a:schemeClr val="tx1"/>
                </a:solidFill>
                <a:effectLst/>
                <a:latin typeface="+mn-lt"/>
                <a:ea typeface="+mn-ea"/>
                <a:cs typeface="+mn-cs"/>
              </a:rPr>
              <a:t>EU-OSHA, dritte Europäische Unternehmenserhebung über neue und aufkommende Risiken (ESENER 3), 2019 Abrufbar unter: </a:t>
            </a:r>
            <a:r>
              <a:rPr lang="de-DE" sz="1200" u="sng">
                <a:solidFill>
                  <a:schemeClr val="tx1"/>
                </a:solidFill>
                <a:effectLst/>
                <a:latin typeface="+mn-lt"/>
                <a:ea typeface="+mn-ea"/>
                <a:cs typeface="+mn-cs"/>
                <a:hlinkClick r:id="rId4"/>
              </a:rPr>
              <a:t>https://osha.europa.eu/de/publications/home-based-teleworking-and-preventive-occupational-safety-and-health-measures-european-workplaces-evidence-esener-3</a:t>
            </a:r>
          </a:p>
          <a:p>
            <a:endParaRPr lang="en-US" dirty="0"/>
          </a:p>
          <a:p>
            <a:endParaRPr lang="en-GB" dirty="0">
              <a:ea typeface="Calibri"/>
              <a:cs typeface="Calibri"/>
            </a:endParaRPr>
          </a:p>
        </p:txBody>
      </p:sp>
      <p:sp>
        <p:nvSpPr>
          <p:cNvPr id="4" name="Θέση αριθμού διαφάνειας 3"/>
          <p:cNvSpPr>
            <a:spLocks noGrp="1"/>
          </p:cNvSpPr>
          <p:nvPr>
            <p:ph type="sldNum" sz="quarter" idx="10"/>
          </p:nvPr>
        </p:nvSpPr>
        <p:spPr/>
        <p:txBody>
          <a:bodyPr/>
          <a:lstStyle/>
          <a:p>
            <a:fld id="{493DD4C7-C698-4A80-B76C-A9FD89019653}" type="slidenum">
              <a:rPr lang="en-GB" smtClean="0"/>
              <a:t>7</a:t>
            </a:fld>
            <a:endParaRPr lang="en-GB"/>
          </a:p>
        </p:txBody>
      </p:sp>
    </p:spTree>
    <p:extLst>
      <p:ext uri="{BB962C8B-B14F-4D97-AF65-F5344CB8AC3E}">
        <p14:creationId xmlns:p14="http://schemas.microsoft.com/office/powerpoint/2010/main" val="1998422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a:t>Quelle: </a:t>
            </a:r>
            <a:r>
              <a:rPr lang="de-DE" sz="1200">
                <a:solidFill>
                  <a:schemeClr val="tx1"/>
                </a:solidFill>
                <a:effectLst/>
                <a:latin typeface="+mn-lt"/>
                <a:ea typeface="+mn-ea"/>
                <a:cs typeface="+mn-cs"/>
              </a:rPr>
              <a:t>EU-OSHA, dritte Europäische Unternehmenserhebung über neue und aufkommende Risiken (ESENER), 2019 Verfügbar unter: </a:t>
            </a:r>
            <a:r>
              <a:rPr lang="de-DE" sz="1200" u="sng">
                <a:solidFill>
                  <a:schemeClr val="tx1"/>
                </a:solidFill>
                <a:effectLst/>
                <a:latin typeface="+mn-lt"/>
                <a:ea typeface="+mn-ea"/>
                <a:cs typeface="+mn-cs"/>
                <a:hlinkClick r:id="rId3"/>
              </a:rPr>
              <a:t>https://osha.europa.eu/de/publications/third-european-survey-enterprises-new-and-emerging-risks-esener-3/view</a:t>
            </a:r>
          </a:p>
          <a:p>
            <a:endParaRPr lang="el-GR"/>
          </a:p>
        </p:txBody>
      </p:sp>
      <p:sp>
        <p:nvSpPr>
          <p:cNvPr id="4" name="Θέση αριθμού διαφάνειας 3"/>
          <p:cNvSpPr>
            <a:spLocks noGrp="1"/>
          </p:cNvSpPr>
          <p:nvPr>
            <p:ph type="sldNum" sz="quarter" idx="10"/>
          </p:nvPr>
        </p:nvSpPr>
        <p:spPr/>
        <p:txBody>
          <a:bodyPr/>
          <a:lstStyle/>
          <a:p>
            <a:fld id="{493DD4C7-C698-4A80-B76C-A9FD89019653}" type="slidenum">
              <a:rPr lang="en-GB" smtClean="0"/>
              <a:t>8</a:t>
            </a:fld>
            <a:endParaRPr lang="en-GB"/>
          </a:p>
        </p:txBody>
      </p:sp>
    </p:spTree>
    <p:extLst>
      <p:ext uri="{BB962C8B-B14F-4D97-AF65-F5344CB8AC3E}">
        <p14:creationId xmlns:p14="http://schemas.microsoft.com/office/powerpoint/2010/main" val="3545698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de-DE">
                <a:effectLst/>
              </a:rPr>
              <a:t>Quelle:</a:t>
            </a:r>
            <a:r>
              <a:rPr lang="de-DE"/>
              <a:t> EU-OSHA, dritte Europäische Unternehmenserhebung über neue und aufkommende Risiken (ESENER 3), 2019 Abrufbar unter: </a:t>
            </a:r>
            <a:r>
              <a:rPr lang="de-DE" u="sng"/>
              <a:t>https://osha.europa.eu/de/publications/home-based-teleworking-and-preventive-occupational-safety-and-health-measures-european-workplaces-evidence-esener-3</a:t>
            </a:r>
          </a:p>
          <a:p>
            <a:endParaRPr lang="en-US" dirty="0"/>
          </a:p>
          <a:p>
            <a:r>
              <a:rPr lang="de-DE">
                <a:latin typeface="Arial"/>
                <a:ea typeface="SimSun"/>
                <a:cs typeface="Arial"/>
              </a:rPr>
              <a:t>Gewichtete</a:t>
            </a:r>
            <a:r>
              <a:rPr lang="de-DE" sz="1200">
                <a:effectLst/>
                <a:latin typeface="Arial"/>
                <a:ea typeface="SimSun"/>
                <a:cs typeface="Arial"/>
              </a:rPr>
              <a:t> Daten (Gewichtung: Estex)</a:t>
            </a:r>
          </a:p>
        </p:txBody>
      </p:sp>
      <p:sp>
        <p:nvSpPr>
          <p:cNvPr id="4" name="Θέση αριθμού διαφάνειας 3"/>
          <p:cNvSpPr>
            <a:spLocks noGrp="1"/>
          </p:cNvSpPr>
          <p:nvPr>
            <p:ph type="sldNum" sz="quarter" idx="10"/>
          </p:nvPr>
        </p:nvSpPr>
        <p:spPr/>
        <p:txBody>
          <a:bodyPr/>
          <a:lstStyle/>
          <a:p>
            <a:fld id="{493DD4C7-C698-4A80-B76C-A9FD89019653}" type="slidenum">
              <a:rPr lang="en-GB" smtClean="0"/>
              <a:t>9</a:t>
            </a:fld>
            <a:endParaRPr lang="en-GB"/>
          </a:p>
        </p:txBody>
      </p:sp>
    </p:spTree>
    <p:extLst>
      <p:ext uri="{BB962C8B-B14F-4D97-AF65-F5344CB8AC3E}">
        <p14:creationId xmlns:p14="http://schemas.microsoft.com/office/powerpoint/2010/main" val="6017675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a:p>
        </p:txBody>
      </p:sp>
      <p:sp>
        <p:nvSpPr>
          <p:cNvPr id="4" name="Slide Number Placeholder 3"/>
          <p:cNvSpPr>
            <a:spLocks noGrp="1"/>
          </p:cNvSpPr>
          <p:nvPr>
            <p:ph type="sldNum" sz="quarter" idx="5"/>
          </p:nvPr>
        </p:nvSpPr>
        <p:spPr/>
        <p:txBody>
          <a:bodyPr/>
          <a:lstStyle/>
          <a:p>
            <a:fld id="{493DD4C7-C698-4A80-B76C-A9FD89019653}" type="slidenum">
              <a:rPr lang="en-GB" smtClean="0"/>
              <a:t>10</a:t>
            </a:fld>
            <a:endParaRPr lang="en-GB"/>
          </a:p>
        </p:txBody>
      </p:sp>
    </p:spTree>
    <p:extLst>
      <p:ext uri="{BB962C8B-B14F-4D97-AF65-F5344CB8AC3E}">
        <p14:creationId xmlns:p14="http://schemas.microsoft.com/office/powerpoint/2010/main" val="67297837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g"/><Relationship Id="rId9"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file://localhost/Volumes/XRAID/Equipo%20Rojo/EU-OSHA/18-0115%20PPT%20templates%20update/PNG/FONDO-PORTADA-PATRON-EUOSHA-2011-16-9.png" TargetMode="External"/><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9" name="FONDO-PORTADA-PATRON-EUOSHA-2011-16-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
            <a:ext cx="9144000" cy="5138927"/>
          </a:xfrm>
          <a:prstGeom prst="rect">
            <a:avLst/>
          </a:prstGeom>
        </p:spPr>
      </p:pic>
      <p:sp>
        <p:nvSpPr>
          <p:cNvPr id="2" name="Title 1"/>
          <p:cNvSpPr>
            <a:spLocks noGrp="1"/>
          </p:cNvSpPr>
          <p:nvPr>
            <p:ph type="title"/>
          </p:nvPr>
        </p:nvSpPr>
        <p:spPr>
          <a:xfrm>
            <a:off x="450000" y="2673000"/>
            <a:ext cx="7646400" cy="696600"/>
          </a:xfrm>
        </p:spPr>
        <p:txBody>
          <a:bodyPr lIns="0" tIns="0" rIns="0" bIns="0" anchor="t" anchorCtr="0"/>
          <a:lstStyle>
            <a:lvl1pPr algn="l">
              <a:defRPr sz="2400" b="1" i="0" cap="none" baseline="0"/>
            </a:lvl1pPr>
          </a:lstStyle>
          <a:p>
            <a:r>
              <a:rPr lang="en-GB"/>
              <a:t>Click to edit Master title style</a:t>
            </a:r>
            <a:endParaRPr lang="en-US" dirty="0"/>
          </a:p>
        </p:txBody>
      </p:sp>
      <p:sp>
        <p:nvSpPr>
          <p:cNvPr id="5" name="Slide Number Placeholder 9"/>
          <p:cNvSpPr txBox="1">
            <a:spLocks/>
          </p:cNvSpPr>
          <p:nvPr/>
        </p:nvSpPr>
        <p:spPr>
          <a:xfrm>
            <a:off x="8536261" y="4806543"/>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50" dirty="0"/>
          </a:p>
        </p:txBody>
      </p:sp>
      <p:sp>
        <p:nvSpPr>
          <p:cNvPr id="10" name="Textplatzhalter 2"/>
          <p:cNvSpPr txBox="1">
            <a:spLocks/>
          </p:cNvSpPr>
          <p:nvPr/>
        </p:nvSpPr>
        <p:spPr>
          <a:xfrm>
            <a:off x="450851" y="4816800"/>
            <a:ext cx="7439025" cy="245269"/>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de-DE" sz="675" dirty="0"/>
              <a:t>Sicherheit und Gesundheit bei der Arbeit. Gut für dich – gut fürs Unternehmen.</a:t>
            </a:r>
          </a:p>
        </p:txBody>
      </p:sp>
      <p:sp>
        <p:nvSpPr>
          <p:cNvPr id="13" name="Subtitle 2"/>
          <p:cNvSpPr>
            <a:spLocks noGrp="1"/>
          </p:cNvSpPr>
          <p:nvPr>
            <p:ph type="subTitle" idx="10"/>
          </p:nvPr>
        </p:nvSpPr>
        <p:spPr>
          <a:xfrm>
            <a:off x="450000" y="3469500"/>
            <a:ext cx="7646400" cy="506406"/>
          </a:xfrm>
        </p:spPr>
        <p:txBody>
          <a:bodyPr lIns="0" tIns="0" rIns="0" bIns="0" anchor="t">
            <a:normAutofit/>
          </a:bodyPr>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endParaRPr lang="en-US" dirty="0"/>
          </a:p>
        </p:txBody>
      </p:sp>
      <p:pic>
        <p:nvPicPr>
          <p:cNvPr id="17" name="Bild 4" descr="111004_EU-OSHA_PPT_EU logo.png"/>
          <p:cNvPicPr>
            <a:picLocks noChangeAspect="1"/>
          </p:cNvPicPr>
          <p:nvPr/>
        </p:nvPicPr>
        <p:blipFill>
          <a:blip r:embed="rId3"/>
          <a:srcRect/>
          <a:stretch>
            <a:fillRect/>
          </a:stretch>
        </p:blipFill>
        <p:spPr bwMode="auto">
          <a:xfrm>
            <a:off x="4169923" y="4362226"/>
            <a:ext cx="474085" cy="312168"/>
          </a:xfrm>
          <a:prstGeom prst="rect">
            <a:avLst/>
          </a:prstGeom>
          <a:noFill/>
          <a:ln w="9525">
            <a:noFill/>
            <a:miter lim="800000"/>
            <a:headEnd/>
            <a:tailEnd/>
          </a:ln>
        </p:spPr>
      </p:pic>
      <p:pic>
        <p:nvPicPr>
          <p:cNvPr id="20" name="imagen-portada-EUOSHA-2013-16-9.png"/>
          <p:cNvPicPr>
            <a:picLocks noChangeAspect="1"/>
          </p:cNvPicPr>
          <p:nvPr/>
        </p:nvPicPr>
        <p:blipFill>
          <a:blip r:embed="rId4">
            <a:extLst>
              <a:ext uri="{28A0092B-C50C-407E-A947-70E740481C1C}">
                <a14:useLocalDpi xmlns:a14="http://schemas.microsoft.com/office/drawing/2010/main" val="0"/>
              </a:ext>
            </a:extLst>
          </a:blip>
          <a:srcRect/>
          <a:stretch/>
        </p:blipFill>
        <p:spPr>
          <a:xfrm>
            <a:off x="9127" y="4393"/>
            <a:ext cx="9125745" cy="2495321"/>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42512" y="-31208"/>
            <a:ext cx="694508" cy="5202719"/>
          </a:xfrm>
          <a:prstGeom prst="rect">
            <a:avLst/>
          </a:prstGeom>
        </p:spPr>
      </p:pic>
      <p:pic>
        <p:nvPicPr>
          <p:cNvPr id="12" name="Picture 11">
            <a:extLst>
              <a:ext uri="{FF2B5EF4-FFF2-40B4-BE49-F238E27FC236}">
                <a16:creationId xmlns:a16="http://schemas.microsoft.com/office/drawing/2014/main" id="{35BFDD9A-7BA7-43A0-B572-C100341D1C40}"/>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442512" y="-34497"/>
            <a:ext cx="694508" cy="5209298"/>
          </a:xfrm>
          <a:prstGeom prst="rect">
            <a:avLst/>
          </a:prstGeom>
        </p:spPr>
      </p:pic>
      <p:pic>
        <p:nvPicPr>
          <p:cNvPr id="14" name="Picture 13">
            <a:extLst>
              <a:ext uri="{FF2B5EF4-FFF2-40B4-BE49-F238E27FC236}">
                <a16:creationId xmlns:a16="http://schemas.microsoft.com/office/drawing/2014/main" id="{5C6681CD-C0A2-47B7-9555-F2A5EA5E023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442512" y="0"/>
            <a:ext cx="694508" cy="5209298"/>
          </a:xfrm>
          <a:prstGeom prst="rect">
            <a:avLst/>
          </a:prstGeom>
        </p:spPr>
      </p:pic>
      <p:pic>
        <p:nvPicPr>
          <p:cNvPr id="18" name="Picture 17">
            <a:extLst>
              <a:ext uri="{FF2B5EF4-FFF2-40B4-BE49-F238E27FC236}">
                <a16:creationId xmlns:a16="http://schemas.microsoft.com/office/drawing/2014/main" id="{E233B285-9AAD-4B95-9473-949E39C349C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524"/>
            <a:ext cx="9144000" cy="2500313"/>
          </a:xfrm>
          <a:prstGeom prst="rect">
            <a:avLst/>
          </a:prstGeom>
        </p:spPr>
      </p:pic>
      <p:pic>
        <p:nvPicPr>
          <p:cNvPr id="21" name="Picture 20">
            <a:extLst>
              <a:ext uri="{FF2B5EF4-FFF2-40B4-BE49-F238E27FC236}">
                <a16:creationId xmlns:a16="http://schemas.microsoft.com/office/drawing/2014/main" id="{009CA904-B0B5-4061-90B9-0FC29CEB707E}"/>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l="81899" r="7864"/>
          <a:stretch/>
        </p:blipFill>
        <p:spPr>
          <a:xfrm>
            <a:off x="8244408" y="0"/>
            <a:ext cx="936104" cy="5143500"/>
          </a:xfrm>
          <a:prstGeom prst="rect">
            <a:avLst/>
          </a:prstGeom>
        </p:spPr>
      </p:pic>
      <p:pic>
        <p:nvPicPr>
          <p:cNvPr id="22" name="Picture 21" descr="Blue text on a black background&#10;&#10;Description automatically generated">
            <a:extLst>
              <a:ext uri="{FF2B5EF4-FFF2-40B4-BE49-F238E27FC236}">
                <a16:creationId xmlns:a16="http://schemas.microsoft.com/office/drawing/2014/main" id="{422F3697-FF6E-4E85-A4D8-C0B2937505A3}"/>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50000" y="4345021"/>
            <a:ext cx="1339339" cy="342471"/>
          </a:xfrm>
          <a:prstGeom prst="rect">
            <a:avLst/>
          </a:prstGeom>
        </p:spPr>
      </p:pic>
      <p:pic>
        <p:nvPicPr>
          <p:cNvPr id="23" name="Picture 22" descr="A blue and white logo with a person in the middle&#10;&#10;Description automatically generated">
            <a:extLst>
              <a:ext uri="{FF2B5EF4-FFF2-40B4-BE49-F238E27FC236}">
                <a16:creationId xmlns:a16="http://schemas.microsoft.com/office/drawing/2014/main" id="{EDA3A8CA-3E9C-46D1-B8D1-2A0EB0A7CE97}"/>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516722" y="4212432"/>
            <a:ext cx="579678" cy="475060"/>
          </a:xfrm>
          <a:prstGeom prst="rect">
            <a:avLst/>
          </a:prstGeom>
        </p:spPr>
      </p:pic>
    </p:spTree>
    <p:extLst>
      <p:ext uri="{BB962C8B-B14F-4D97-AF65-F5344CB8AC3E}">
        <p14:creationId xmlns:p14="http://schemas.microsoft.com/office/powerpoint/2010/main" val="1883847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837000"/>
            <a:ext cx="4049992" cy="675000"/>
          </a:xfrm>
        </p:spPr>
        <p:txBody>
          <a:bodyPr anchor="b">
            <a:normAutofit/>
          </a:bodyPr>
          <a:lstStyle>
            <a:lvl1pPr algn="l">
              <a:defRPr sz="1800" b="1" i="0" baseline="0"/>
            </a:lvl1pPr>
          </a:lstStyle>
          <a:p>
            <a:r>
              <a:rPr lang="en-GB"/>
              <a:t>Click to edit Master title style</a:t>
            </a:r>
            <a:endParaRPr lang="en-US" dirty="0"/>
          </a:p>
        </p:txBody>
      </p:sp>
      <p:sp>
        <p:nvSpPr>
          <p:cNvPr id="4" name="Text Placeholder 3"/>
          <p:cNvSpPr>
            <a:spLocks noGrp="1"/>
          </p:cNvSpPr>
          <p:nvPr>
            <p:ph type="body" sz="half" idx="2"/>
          </p:nvPr>
        </p:nvSpPr>
        <p:spPr>
          <a:xfrm>
            <a:off x="449999" y="1512000"/>
            <a:ext cx="4050000" cy="2970000"/>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18" name="Picture Placeholder 17"/>
          <p:cNvSpPr>
            <a:spLocks noGrp="1"/>
          </p:cNvSpPr>
          <p:nvPr>
            <p:ph type="pic" sz="quarter" idx="14"/>
          </p:nvPr>
        </p:nvSpPr>
        <p:spPr>
          <a:xfrm>
            <a:off x="4876800" y="1200150"/>
            <a:ext cx="3429000" cy="2571750"/>
          </a:xfrm>
          <a:prstGeom prst="ellipse">
            <a:avLst/>
          </a:prstGeom>
          <a:ln w="76200">
            <a:noFill/>
          </a:ln>
        </p:spPr>
        <p:txBody>
          <a:bodyPr/>
          <a:lstStyle/>
          <a:p>
            <a:r>
              <a:rPr lang="en-GB"/>
              <a:t>Click icon to add picture</a:t>
            </a:r>
            <a:endParaRPr lang="en-US" dirty="0"/>
          </a:p>
        </p:txBody>
      </p:sp>
    </p:spTree>
    <p:extLst>
      <p:ext uri="{BB962C8B-B14F-4D97-AF65-F5344CB8AC3E}">
        <p14:creationId xmlns:p14="http://schemas.microsoft.com/office/powerpoint/2010/main" val="3914264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450000" y="837000"/>
            <a:ext cx="7560000" cy="36450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172667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27820" y="837000"/>
            <a:ext cx="489600" cy="364500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50000" y="837000"/>
            <a:ext cx="6642280" cy="36450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841627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7" name="Content Placeholder 2"/>
          <p:cNvSpPr>
            <a:spLocks noGrp="1"/>
          </p:cNvSpPr>
          <p:nvPr>
            <p:ph sz="half" idx="1"/>
          </p:nvPr>
        </p:nvSpPr>
        <p:spPr>
          <a:xfrm>
            <a:off x="450000" y="837000"/>
            <a:ext cx="756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543553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Header Section">
    <p:spTree>
      <p:nvGrpSpPr>
        <p:cNvPr id="1" name=""/>
        <p:cNvGrpSpPr/>
        <p:nvPr/>
      </p:nvGrpSpPr>
      <p:grpSpPr>
        <a:xfrm>
          <a:off x="0" y="0"/>
          <a:ext cx="0" cy="0"/>
          <a:chOff x="0" y="0"/>
          <a:chExt cx="0" cy="0"/>
        </a:xfrm>
      </p:grpSpPr>
      <p:pic>
        <p:nvPicPr>
          <p:cNvPr id="14" name="FONDO-PORTADA-PATRON-EUOSHA-2011-16-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
            <a:ext cx="9144000" cy="5138927"/>
          </a:xfrm>
          <a:prstGeom prst="rect">
            <a:avLst/>
          </a:prstGeom>
        </p:spPr>
      </p:pic>
      <p:sp>
        <p:nvSpPr>
          <p:cNvPr id="2" name="Title 1"/>
          <p:cNvSpPr>
            <a:spLocks noGrp="1"/>
          </p:cNvSpPr>
          <p:nvPr>
            <p:ph type="ctrTitle"/>
          </p:nvPr>
        </p:nvSpPr>
        <p:spPr>
          <a:xfrm>
            <a:off x="450000" y="1020600"/>
            <a:ext cx="7646400" cy="1096200"/>
          </a:xfrm>
        </p:spPr>
        <p:txBody>
          <a:bodyPr lIns="0" tIns="0" rIns="0" bIns="0" anchor="t" anchorCtr="0"/>
          <a:lstStyle>
            <a:lvl1pPr>
              <a:defRPr sz="2400" baseline="0"/>
            </a:lvl1pPr>
          </a:lstStyle>
          <a:p>
            <a:r>
              <a:rPr lang="en-GB"/>
              <a:t>Click to edit Master title style</a:t>
            </a:r>
            <a:endParaRPr lang="en-US" dirty="0"/>
          </a:p>
        </p:txBody>
      </p:sp>
      <p:sp>
        <p:nvSpPr>
          <p:cNvPr id="3" name="Subtitle 2"/>
          <p:cNvSpPr>
            <a:spLocks noGrp="1"/>
          </p:cNvSpPr>
          <p:nvPr>
            <p:ph type="subTitle" idx="1"/>
          </p:nvPr>
        </p:nvSpPr>
        <p:spPr>
          <a:xfrm>
            <a:off x="878400" y="2430000"/>
            <a:ext cx="7214400" cy="951840"/>
          </a:xfrm>
        </p:spPr>
        <p:txBody>
          <a:bodyPr lIns="0" tIns="0" rIns="0" bIns="0" anchor="t">
            <a:normAutofit/>
          </a:bodyPr>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endParaRPr lang="en-US" dirty="0"/>
          </a:p>
        </p:txBody>
      </p:sp>
      <p:sp>
        <p:nvSpPr>
          <p:cNvPr id="5" name="Slide Number Placeholder 9"/>
          <p:cNvSpPr txBox="1">
            <a:spLocks/>
          </p:cNvSpPr>
          <p:nvPr/>
        </p:nvSpPr>
        <p:spPr>
          <a:xfrm>
            <a:off x="8536261" y="4806543"/>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50" dirty="0"/>
          </a:p>
        </p:txBody>
      </p:sp>
      <p:sp>
        <p:nvSpPr>
          <p:cNvPr id="9" name="Textplatzhalter 2"/>
          <p:cNvSpPr txBox="1">
            <a:spLocks/>
          </p:cNvSpPr>
          <p:nvPr/>
        </p:nvSpPr>
        <p:spPr>
          <a:xfrm>
            <a:off x="450851" y="4816800"/>
            <a:ext cx="7439025" cy="245269"/>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de-DE" sz="675"/>
              <a:t>Sicherheit und Gesundheitsschutz bei der Arbeit gehen alle an. Gut für dich – gut fürs Unternehmen.</a:t>
            </a:r>
          </a:p>
        </p:txBody>
      </p:sp>
      <p:pic>
        <p:nvPicPr>
          <p:cNvPr id="11" name="Bild 2"/>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448901" y="4429594"/>
            <a:ext cx="863242" cy="244800"/>
          </a:xfrm>
          <a:prstGeom prst="rect">
            <a:avLst/>
          </a:prstGeom>
          <a:noFill/>
          <a:ln w="9525">
            <a:noFill/>
            <a:miter lim="800000"/>
            <a:headEnd/>
            <a:tailEnd/>
          </a:ln>
        </p:spPr>
      </p:pic>
      <p:pic>
        <p:nvPicPr>
          <p:cNvPr id="12" name="Bild 4" descr="111004_EU-OSHA_PPT_EU logo.png"/>
          <p:cNvPicPr>
            <a:picLocks noChangeAspect="1"/>
          </p:cNvPicPr>
          <p:nvPr/>
        </p:nvPicPr>
        <p:blipFill>
          <a:blip r:embed="rId4"/>
          <a:srcRect/>
          <a:stretch>
            <a:fillRect/>
          </a:stretch>
        </p:blipFill>
        <p:spPr bwMode="auto">
          <a:xfrm>
            <a:off x="4275138" y="4431506"/>
            <a:ext cx="368870" cy="242888"/>
          </a:xfrm>
          <a:prstGeom prst="rect">
            <a:avLst/>
          </a:prstGeom>
          <a:noFill/>
          <a:ln w="9525">
            <a:noFill/>
            <a:miter lim="800000"/>
            <a:headEnd/>
            <a:tailEnd/>
          </a:ln>
        </p:spPr>
      </p:pic>
      <p:pic>
        <p:nvPicPr>
          <p:cNvPr id="13" name="Bild 5" descr="111004_EU-OSHA_PPT_HW logo.png"/>
          <p:cNvPicPr>
            <a:picLocks noChangeAspect="1"/>
          </p:cNvPicPr>
          <p:nvPr/>
        </p:nvPicPr>
        <p:blipFill>
          <a:blip r:embed="rId5"/>
          <a:srcRect/>
          <a:stretch>
            <a:fillRect/>
          </a:stretch>
        </p:blipFill>
        <p:spPr bwMode="auto">
          <a:xfrm>
            <a:off x="7596336" y="4212432"/>
            <a:ext cx="507853" cy="475060"/>
          </a:xfrm>
          <a:prstGeom prst="rect">
            <a:avLst/>
          </a:prstGeom>
          <a:noFill/>
          <a:ln w="9525">
            <a:noFill/>
            <a:miter lim="800000"/>
            <a:headEnd/>
            <a:tailEnd/>
          </a:ln>
        </p:spPr>
      </p:pic>
      <p:pic>
        <p:nvPicPr>
          <p:cNvPr id="10" name="FONDO-PORTADA-PATRON-EUOSHA-2011-16-9.png" descr="/Volumes/XRAID/Equipo Rojo/EU-OSHA/18-0115 PPT templates update/PNG/FONDO-PORTADA-PATRON-EUOSHA-2011-16-9.png">
            <a:extLst>
              <a:ext uri="{FF2B5EF4-FFF2-40B4-BE49-F238E27FC236}">
                <a16:creationId xmlns:a16="http://schemas.microsoft.com/office/drawing/2014/main" id="{F7E6838B-6674-4D21-9F21-07AD390E11FE}"/>
              </a:ext>
            </a:extLst>
          </p:cNvPr>
          <p:cNvPicPr>
            <a:picLocks noChangeAspect="1"/>
          </p:cNvPicPr>
          <p:nvPr userDrawn="1"/>
        </p:nvPicPr>
        <p:blipFill>
          <a:blip r:embed="rId6" r:link="rId7">
            <a:extLst>
              <a:ext uri="{28A0092B-C50C-407E-A947-70E740481C1C}">
                <a14:useLocalDpi xmlns:a14="http://schemas.microsoft.com/office/drawing/2010/main" val="0"/>
              </a:ext>
            </a:extLst>
          </a:blip>
          <a:stretch>
            <a:fillRect/>
          </a:stretch>
        </p:blipFill>
        <p:spPr>
          <a:xfrm>
            <a:off x="0" y="0"/>
            <a:ext cx="9144000" cy="5145024"/>
          </a:xfrm>
          <a:prstGeom prst="rect">
            <a:avLst/>
          </a:prstGeom>
        </p:spPr>
      </p:pic>
    </p:spTree>
    <p:extLst>
      <p:ext uri="{BB962C8B-B14F-4D97-AF65-F5344CB8AC3E}">
        <p14:creationId xmlns:p14="http://schemas.microsoft.com/office/powerpoint/2010/main" val="3476394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71DE3D-2A65-415B-A074-32CDC9FE78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63" y="0"/>
            <a:ext cx="9141293" cy="5143500"/>
          </a:xfrm>
          <a:prstGeom prst="rect">
            <a:avLst/>
          </a:prstGeom>
        </p:spPr>
      </p:pic>
      <p:sp>
        <p:nvSpPr>
          <p:cNvPr id="4" name="TextBox 3">
            <a:extLst>
              <a:ext uri="{FF2B5EF4-FFF2-40B4-BE49-F238E27FC236}">
                <a16:creationId xmlns:a16="http://schemas.microsoft.com/office/drawing/2014/main" id="{CD343BC8-A9D9-40D5-BE52-E3972AEEEE22}"/>
              </a:ext>
            </a:extLst>
          </p:cNvPr>
          <p:cNvSpPr txBox="1"/>
          <p:nvPr/>
        </p:nvSpPr>
        <p:spPr>
          <a:xfrm>
            <a:off x="1788820" y="1172240"/>
            <a:ext cx="3960440" cy="369332"/>
          </a:xfrm>
          <a:prstGeom prst="rect">
            <a:avLst/>
          </a:prstGeom>
          <a:noFill/>
        </p:spPr>
        <p:txBody>
          <a:bodyPr wrap="square" rtlCol="0">
            <a:spAutoFit/>
          </a:bodyPr>
          <a:lstStyle/>
          <a:p>
            <a:r>
              <a:rPr lang="de-DE">
                <a:solidFill>
                  <a:schemeClr val="tx2"/>
                </a:solidFill>
                <a:ea typeface="+mj-ea"/>
                <a:cs typeface="Trebuchet MS"/>
              </a:rPr>
              <a:t>@EU_OSHA</a:t>
            </a:r>
          </a:p>
        </p:txBody>
      </p:sp>
      <p:sp>
        <p:nvSpPr>
          <p:cNvPr id="5" name="TextBox 4">
            <a:extLst>
              <a:ext uri="{FF2B5EF4-FFF2-40B4-BE49-F238E27FC236}">
                <a16:creationId xmlns:a16="http://schemas.microsoft.com/office/drawing/2014/main" id="{4EEE7BA3-4942-449E-A769-C5E46CB57CAC}"/>
              </a:ext>
            </a:extLst>
          </p:cNvPr>
          <p:cNvSpPr txBox="1"/>
          <p:nvPr/>
        </p:nvSpPr>
        <p:spPr>
          <a:xfrm>
            <a:off x="1788820" y="1779662"/>
            <a:ext cx="4968552" cy="369332"/>
          </a:xfrm>
          <a:prstGeom prst="rect">
            <a:avLst/>
          </a:prstGeom>
          <a:noFill/>
        </p:spPr>
        <p:txBody>
          <a:bodyPr wrap="square" rtlCol="0">
            <a:spAutoFit/>
          </a:bodyPr>
          <a:lstStyle/>
          <a:p>
            <a:r>
              <a:rPr lang="de-DE">
                <a:solidFill>
                  <a:schemeClr val="tx2"/>
                </a:solidFill>
                <a:ea typeface="+mj-ea"/>
                <a:cs typeface="Trebuchet MS"/>
              </a:rPr>
              <a:t>@EuropeanAgencyforSafetyandHealthatWork</a:t>
            </a:r>
          </a:p>
        </p:txBody>
      </p:sp>
      <p:sp>
        <p:nvSpPr>
          <p:cNvPr id="6" name="TextBox 5">
            <a:extLst>
              <a:ext uri="{FF2B5EF4-FFF2-40B4-BE49-F238E27FC236}">
                <a16:creationId xmlns:a16="http://schemas.microsoft.com/office/drawing/2014/main" id="{856C2E16-3193-429C-97E6-9287EAAEC892}"/>
              </a:ext>
            </a:extLst>
          </p:cNvPr>
          <p:cNvSpPr txBox="1"/>
          <p:nvPr/>
        </p:nvSpPr>
        <p:spPr>
          <a:xfrm>
            <a:off x="1787638" y="2387084"/>
            <a:ext cx="3960440" cy="369332"/>
          </a:xfrm>
          <a:prstGeom prst="rect">
            <a:avLst/>
          </a:prstGeom>
          <a:noFill/>
        </p:spPr>
        <p:txBody>
          <a:bodyPr wrap="square" rtlCol="0">
            <a:spAutoFit/>
          </a:bodyPr>
          <a:lstStyle/>
          <a:p>
            <a:r>
              <a:rPr lang="de-DE">
                <a:solidFill>
                  <a:schemeClr val="tx2"/>
                </a:solidFill>
                <a:ea typeface="+mj-ea"/>
                <a:cs typeface="Trebuchet MS"/>
              </a:rPr>
              <a:t>@EU_OSHA</a:t>
            </a:r>
          </a:p>
        </p:txBody>
      </p:sp>
      <p:sp>
        <p:nvSpPr>
          <p:cNvPr id="7" name="TextBox 6">
            <a:extLst>
              <a:ext uri="{FF2B5EF4-FFF2-40B4-BE49-F238E27FC236}">
                <a16:creationId xmlns:a16="http://schemas.microsoft.com/office/drawing/2014/main" id="{BC0C074C-8E17-42BC-9A7F-290AB4ED31D1}"/>
              </a:ext>
            </a:extLst>
          </p:cNvPr>
          <p:cNvSpPr txBox="1"/>
          <p:nvPr/>
        </p:nvSpPr>
        <p:spPr>
          <a:xfrm>
            <a:off x="1787638" y="2973204"/>
            <a:ext cx="6456770" cy="369332"/>
          </a:xfrm>
          <a:prstGeom prst="rect">
            <a:avLst/>
          </a:prstGeom>
          <a:noFill/>
        </p:spPr>
        <p:txBody>
          <a:bodyPr wrap="square" rtlCol="0">
            <a:spAutoFit/>
          </a:bodyPr>
          <a:lstStyle/>
          <a:p>
            <a:r>
              <a:rPr lang="de-DE">
                <a:solidFill>
                  <a:schemeClr val="tx2"/>
                </a:solidFill>
                <a:ea typeface="+mj-ea"/>
                <a:cs typeface="Trebuchet MS"/>
              </a:rPr>
              <a:t>Europäische Agentur für Sicherheit und Gesundheitsschutz am Arbeitsplatz (EU-OSHA)</a:t>
            </a:r>
          </a:p>
        </p:txBody>
      </p:sp>
      <p:sp>
        <p:nvSpPr>
          <p:cNvPr id="8" name="TextBox 7">
            <a:extLst>
              <a:ext uri="{FF2B5EF4-FFF2-40B4-BE49-F238E27FC236}">
                <a16:creationId xmlns:a16="http://schemas.microsoft.com/office/drawing/2014/main" id="{6F3D01AA-BE98-440A-BCBA-0FAA32F7ABB8}"/>
              </a:ext>
            </a:extLst>
          </p:cNvPr>
          <p:cNvSpPr txBox="1"/>
          <p:nvPr/>
        </p:nvSpPr>
        <p:spPr>
          <a:xfrm>
            <a:off x="1787638" y="3601928"/>
            <a:ext cx="3960440" cy="369332"/>
          </a:xfrm>
          <a:prstGeom prst="rect">
            <a:avLst/>
          </a:prstGeom>
          <a:noFill/>
        </p:spPr>
        <p:txBody>
          <a:bodyPr wrap="square" rtlCol="0">
            <a:spAutoFit/>
          </a:bodyPr>
          <a:lstStyle/>
          <a:p>
            <a:r>
              <a:rPr lang="de-DE">
                <a:solidFill>
                  <a:schemeClr val="tx2"/>
                </a:solidFill>
                <a:ea typeface="+mj-ea"/>
                <a:cs typeface="Trebuchet MS"/>
              </a:rPr>
              <a:t>EU_OSHA</a:t>
            </a:r>
          </a:p>
        </p:txBody>
      </p:sp>
      <p:sp>
        <p:nvSpPr>
          <p:cNvPr id="9" name="TextBox 8">
            <a:extLst>
              <a:ext uri="{FF2B5EF4-FFF2-40B4-BE49-F238E27FC236}">
                <a16:creationId xmlns:a16="http://schemas.microsoft.com/office/drawing/2014/main" id="{E2737896-FBC1-4C16-A372-EE1A905603DB}"/>
              </a:ext>
            </a:extLst>
          </p:cNvPr>
          <p:cNvSpPr txBox="1"/>
          <p:nvPr/>
        </p:nvSpPr>
        <p:spPr>
          <a:xfrm>
            <a:off x="450001" y="85378"/>
            <a:ext cx="3960440" cy="461665"/>
          </a:xfrm>
          <a:prstGeom prst="rect">
            <a:avLst/>
          </a:prstGeom>
          <a:noFill/>
        </p:spPr>
        <p:txBody>
          <a:bodyPr wrap="square" rtlCol="0">
            <a:spAutoFit/>
          </a:bodyPr>
          <a:lstStyle/>
          <a:p>
            <a:r>
              <a:rPr lang="de-DE" sz="2400" b="1">
                <a:solidFill>
                  <a:schemeClr val="tx2"/>
                </a:solidFill>
                <a:ea typeface="+mj-ea"/>
              </a:rPr>
              <a:t>VIELEN DANK!</a:t>
            </a:r>
          </a:p>
        </p:txBody>
      </p:sp>
    </p:spTree>
    <p:extLst>
      <p:ext uri="{BB962C8B-B14F-4D97-AF65-F5344CB8AC3E}">
        <p14:creationId xmlns:p14="http://schemas.microsoft.com/office/powerpoint/2010/main" val="3456642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0000" y="135000"/>
            <a:ext cx="7560000" cy="367200"/>
          </a:xfrm>
        </p:spPr>
        <p:txBody>
          <a:bodyPr/>
          <a:lstStyle/>
          <a:p>
            <a:r>
              <a:rPr lang="en-GB"/>
              <a:t>Click to edit Master title style</a:t>
            </a:r>
            <a:endParaRPr lang="en-US" dirty="0"/>
          </a:p>
        </p:txBody>
      </p:sp>
      <p:sp>
        <p:nvSpPr>
          <p:cNvPr id="3" name="Content Placeholder 2"/>
          <p:cNvSpPr>
            <a:spLocks noGrp="1"/>
          </p:cNvSpPr>
          <p:nvPr>
            <p:ph sz="half" idx="1"/>
          </p:nvPr>
        </p:nvSpPr>
        <p:spPr>
          <a:xfrm>
            <a:off x="449999" y="836999"/>
            <a:ext cx="360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410000" y="837000"/>
            <a:ext cx="360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182007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0000" y="837000"/>
            <a:ext cx="3600000" cy="405000"/>
          </a:xfrm>
        </p:spPr>
        <p:txBody>
          <a:bodyPr anchor="b">
            <a:noAutofit/>
          </a:bodyPr>
          <a:lstStyle>
            <a:lvl1pPr marL="0" indent="0">
              <a:buNone/>
              <a:defRPr sz="15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49999" y="1241999"/>
            <a:ext cx="3600000" cy="3240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410000" y="837000"/>
            <a:ext cx="3600000" cy="405000"/>
          </a:xfrm>
        </p:spPr>
        <p:txBody>
          <a:bodyPr anchor="b">
            <a:noAutofit/>
          </a:bodyPr>
          <a:lstStyle>
            <a:lvl1pPr marL="0" indent="0">
              <a:buNone/>
              <a:defRPr sz="15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410000" y="1242000"/>
            <a:ext cx="3600000" cy="3240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815738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774991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3845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135000"/>
            <a:ext cx="7560000" cy="405000"/>
          </a:xfrm>
        </p:spPr>
        <p:txBody>
          <a:bodyPr anchor="b"/>
          <a:lstStyle>
            <a:lvl1pPr algn="l">
              <a:defRPr sz="1800" b="1" i="0" baseline="0"/>
            </a:lvl1pPr>
          </a:lstStyle>
          <a:p>
            <a:r>
              <a:rPr lang="en-GB"/>
              <a:t>Click to edit Master title style</a:t>
            </a:r>
            <a:endParaRPr lang="en-US" dirty="0"/>
          </a:p>
        </p:txBody>
      </p:sp>
      <p:sp>
        <p:nvSpPr>
          <p:cNvPr id="3" name="Content Placeholder 2"/>
          <p:cNvSpPr>
            <a:spLocks noGrp="1"/>
          </p:cNvSpPr>
          <p:nvPr>
            <p:ph idx="1"/>
          </p:nvPr>
        </p:nvSpPr>
        <p:spPr>
          <a:xfrm>
            <a:off x="3690001" y="837000"/>
            <a:ext cx="4279869"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50000" y="837000"/>
            <a:ext cx="2880000" cy="3645000"/>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Tree>
    <p:extLst>
      <p:ext uri="{BB962C8B-B14F-4D97-AF65-F5344CB8AC3E}">
        <p14:creationId xmlns:p14="http://schemas.microsoft.com/office/powerpoint/2010/main" val="2028895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FONDO-PATRON-EUOSHA-2011-16-9.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3048"/>
            <a:ext cx="9141291" cy="5137404"/>
          </a:xfrm>
          <a:prstGeom prst="rect">
            <a:avLst/>
          </a:prstGeom>
        </p:spPr>
      </p:pic>
      <p:sp>
        <p:nvSpPr>
          <p:cNvPr id="2" name="Title Placeholder 1"/>
          <p:cNvSpPr>
            <a:spLocks noGrp="1"/>
          </p:cNvSpPr>
          <p:nvPr>
            <p:ph type="title"/>
          </p:nvPr>
        </p:nvSpPr>
        <p:spPr>
          <a:xfrm>
            <a:off x="450001" y="135000"/>
            <a:ext cx="7559873" cy="367200"/>
          </a:xfrm>
          <a:prstGeom prst="rect">
            <a:avLst/>
          </a:prstGeom>
        </p:spPr>
        <p:txBody>
          <a:bodyPr vert="horz" lIns="91440" tIns="45720" rIns="91440" bIns="45720" rtlCol="0" anchor="ctr">
            <a:noAutofit/>
          </a:bodyPr>
          <a:lstStyle/>
          <a:p>
            <a:r>
              <a:rPr lang="en-GB"/>
              <a:t>Click to edit Master title style</a:t>
            </a:r>
            <a:endParaRPr lang="en-US" dirty="0"/>
          </a:p>
        </p:txBody>
      </p:sp>
      <p:sp>
        <p:nvSpPr>
          <p:cNvPr id="3" name="Text Placeholder 2"/>
          <p:cNvSpPr>
            <a:spLocks noGrp="1"/>
          </p:cNvSpPr>
          <p:nvPr>
            <p:ph type="body" idx="1"/>
          </p:nvPr>
        </p:nvSpPr>
        <p:spPr>
          <a:xfrm>
            <a:off x="450000" y="837000"/>
            <a:ext cx="7560000" cy="3645000"/>
          </a:xfrm>
          <a:prstGeom prst="rect">
            <a:avLst/>
          </a:prstGeom>
        </p:spPr>
        <p:txBody>
          <a:bodyPr vert="horz" lIns="91440" tIns="45720" rIns="91440" bIns="45720" rtlCol="0" anchor="t" anchorCtr="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0" name="Slide Number Placeholder 9"/>
          <p:cNvSpPr txBox="1">
            <a:spLocks/>
          </p:cNvSpPr>
          <p:nvPr/>
        </p:nvSpPr>
        <p:spPr>
          <a:xfrm>
            <a:off x="8532440" y="4877961"/>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A064B8-E15C-4A1C-8E7E-B0BD818D867C}" type="slidenum">
              <a:rPr lang="en-GB" sz="750" baseline="0" smtClean="0"/>
              <a:pPr/>
              <a:t>‹#›</a:t>
            </a:fld>
            <a:endParaRPr lang="en-GB" sz="750" baseline="0"/>
          </a:p>
        </p:txBody>
      </p:sp>
      <p:sp>
        <p:nvSpPr>
          <p:cNvPr id="11" name="Rectangle 11"/>
          <p:cNvSpPr>
            <a:spLocks noChangeArrowheads="1"/>
          </p:cNvSpPr>
          <p:nvPr/>
        </p:nvSpPr>
        <p:spPr bwMode="auto">
          <a:xfrm>
            <a:off x="1392239" y="4857751"/>
            <a:ext cx="6040437" cy="78581"/>
          </a:xfrm>
          <a:prstGeom prst="rect">
            <a:avLst/>
          </a:prstGeom>
          <a:noFill/>
          <a:ln w="9525">
            <a:noFill/>
            <a:miter lim="800000"/>
            <a:headEnd/>
            <a:tailEnd/>
          </a:ln>
        </p:spPr>
        <p:txBody>
          <a:bodyPr lIns="0" tIns="0" rIns="0" bIns="0">
            <a:prstTxWarp prst="textNoShape">
              <a:avLst/>
            </a:prstTxWarp>
          </a:bodyPr>
          <a:lstStyle/>
          <a:p>
            <a:pPr algn="ctr">
              <a:lnSpc>
                <a:spcPct val="90000"/>
              </a:lnSpc>
              <a:spcBef>
                <a:spcPct val="30000"/>
              </a:spcBef>
              <a:buClr>
                <a:srgbClr val="00529F"/>
              </a:buClr>
              <a:defRPr/>
            </a:pPr>
            <a:r>
              <a:rPr lang="de-DE" sz="675" b="1">
                <a:solidFill>
                  <a:schemeClr val="tx2"/>
                </a:solidFill>
                <a:latin typeface="Arial" pitchFamily="-107" charset="0"/>
                <a:ea typeface="ＭＳ Ｐゴシック" pitchFamily="-107" charset="-128"/>
                <a:cs typeface="ＭＳ Ｐゴシック" pitchFamily="-107" charset="-128"/>
              </a:rPr>
              <a:t>https://healthy-workplaces.eu</a:t>
            </a:r>
          </a:p>
        </p:txBody>
      </p:sp>
      <p:pic>
        <p:nvPicPr>
          <p:cNvPr id="14" name="Picture 13" descr="Blue text on a black background&#10;&#10;Description automatically generated">
            <a:extLst>
              <a:ext uri="{FF2B5EF4-FFF2-40B4-BE49-F238E27FC236}">
                <a16:creationId xmlns:a16="http://schemas.microsoft.com/office/drawing/2014/main" id="{87DE21CD-F0EB-4C99-BEF9-F98BE440DF3D}"/>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440028" y="4682124"/>
            <a:ext cx="1271296" cy="325072"/>
          </a:xfrm>
          <a:prstGeom prst="rect">
            <a:avLst/>
          </a:prstGeom>
        </p:spPr>
      </p:pic>
      <p:pic>
        <p:nvPicPr>
          <p:cNvPr id="5" name="Picture 4" descr="A blue and white logo with a person in the middle&#10;&#10;Description automatically generated">
            <a:extLst>
              <a:ext uri="{FF2B5EF4-FFF2-40B4-BE49-F238E27FC236}">
                <a16:creationId xmlns:a16="http://schemas.microsoft.com/office/drawing/2014/main" id="{28E7E16B-9CF5-4D4B-BD9D-36DA70E74D6D}"/>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461922" y="4532136"/>
            <a:ext cx="579678" cy="475060"/>
          </a:xfrm>
          <a:prstGeom prst="rect">
            <a:avLst/>
          </a:prstGeom>
        </p:spPr>
      </p:pic>
    </p:spTree>
    <p:extLst>
      <p:ext uri="{BB962C8B-B14F-4D97-AF65-F5344CB8AC3E}">
        <p14:creationId xmlns:p14="http://schemas.microsoft.com/office/powerpoint/2010/main" val="1872770870"/>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Lst>
  <p:txStyles>
    <p:titleStyle>
      <a:lvl1pPr algn="l" defTabSz="342900" rtl="0" eaLnBrk="1" latinLnBrk="0" hangingPunct="1">
        <a:spcBef>
          <a:spcPct val="0"/>
        </a:spcBef>
        <a:buNone/>
        <a:defRPr sz="180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89000" indent="-189000" algn="l" defTabSz="342900" rtl="0" eaLnBrk="1" latinLnBrk="0" hangingPunct="1">
        <a:spcBef>
          <a:spcPts val="450"/>
        </a:spcBef>
        <a:spcAft>
          <a:spcPts val="0"/>
        </a:spcAft>
        <a:buClr>
          <a:schemeClr val="tx2"/>
        </a:buClr>
        <a:buFont typeface="Wingdings" pitchFamily="2" charset="2"/>
        <a:buChar char="§"/>
        <a:defRPr sz="1350" b="1" i="0" kern="1200" baseline="0">
          <a:solidFill>
            <a:schemeClr val="tx2"/>
          </a:solidFill>
          <a:latin typeface="+mn-lt"/>
          <a:ea typeface="+mn-ea"/>
          <a:cs typeface="+mn-cs"/>
        </a:defRPr>
      </a:lvl1pPr>
      <a:lvl2pPr marL="324000" indent="-135000" algn="l" defTabSz="342900" rtl="0" eaLnBrk="1" latinLnBrk="0" hangingPunct="1">
        <a:spcBef>
          <a:spcPts val="0"/>
        </a:spcBef>
        <a:spcAft>
          <a:spcPts val="0"/>
        </a:spcAft>
        <a:buClrTx/>
        <a:buFont typeface="Arial" pitchFamily="34" charset="0"/>
        <a:buChar char="•"/>
        <a:defRPr sz="1350" kern="1200" baseline="0">
          <a:solidFill>
            <a:schemeClr val="tx1"/>
          </a:solidFill>
          <a:latin typeface="+mn-lt"/>
          <a:ea typeface="+mn-ea"/>
          <a:cs typeface="+mn-cs"/>
        </a:defRPr>
      </a:lvl2pPr>
      <a:lvl3pPr marL="459000" indent="-135000" algn="l" defTabSz="342900" rtl="0" eaLnBrk="1" latinLnBrk="0" hangingPunct="1">
        <a:spcBef>
          <a:spcPts val="0"/>
        </a:spcBef>
        <a:spcAft>
          <a:spcPts val="0"/>
        </a:spcAft>
        <a:buClrTx/>
        <a:buFont typeface="Arial" pitchFamily="34" charset="0"/>
        <a:buChar char="−"/>
        <a:defRPr sz="1275" kern="1200" baseline="0">
          <a:solidFill>
            <a:schemeClr val="tx1"/>
          </a:solidFill>
          <a:latin typeface="+mn-lt"/>
          <a:ea typeface="+mn-ea"/>
          <a:cs typeface="+mn-cs"/>
        </a:defRPr>
      </a:lvl3pPr>
      <a:lvl4pPr marL="594000" indent="-135000" algn="l" defTabSz="342900" rtl="0" eaLnBrk="1" latinLnBrk="0" hangingPunct="1">
        <a:spcBef>
          <a:spcPts val="0"/>
        </a:spcBef>
        <a:spcAft>
          <a:spcPts val="0"/>
        </a:spcAft>
        <a:buClrTx/>
        <a:buFont typeface="Arial" pitchFamily="34" charset="0"/>
        <a:buChar char="•"/>
        <a:defRPr sz="1200" kern="1200" baseline="0">
          <a:solidFill>
            <a:schemeClr val="tx1"/>
          </a:solidFill>
          <a:latin typeface="+mn-lt"/>
          <a:ea typeface="+mn-ea"/>
          <a:cs typeface="+mn-cs"/>
        </a:defRPr>
      </a:lvl4pPr>
      <a:lvl5pPr marL="729000" indent="-135000" algn="l" defTabSz="342900" rtl="0" eaLnBrk="1" latinLnBrk="0" hangingPunct="1">
        <a:spcBef>
          <a:spcPts val="0"/>
        </a:spcBef>
        <a:spcAft>
          <a:spcPts val="0"/>
        </a:spcAft>
        <a:buClrTx/>
        <a:buFont typeface="Arial" pitchFamily="34" charset="0"/>
        <a:buChar char="−"/>
        <a:defRPr sz="1125" kern="1200" baseline="0">
          <a:solidFill>
            <a:schemeClr val="tx1"/>
          </a:solidFill>
          <a:latin typeface="+mn-lt"/>
          <a:ea typeface="+mn-ea"/>
          <a:cs typeface="+mn-cs"/>
        </a:defRPr>
      </a:lvl5pPr>
      <a:lvl6pPr marL="943313" indent="-214313" algn="l" defTabSz="342900" rtl="0" eaLnBrk="1" latinLnBrk="0" hangingPunct="1">
        <a:spcBef>
          <a:spcPts val="0"/>
        </a:spcBef>
        <a:buFont typeface="Arial" pitchFamily="34" charset="0"/>
        <a:buChar char="•"/>
        <a:defRPr sz="1050" kern="1200" baseline="0">
          <a:solidFill>
            <a:schemeClr val="tx1"/>
          </a:solidFill>
          <a:latin typeface="+mn-lt"/>
          <a:ea typeface="+mn-ea"/>
          <a:cs typeface="+mn-cs"/>
        </a:defRPr>
      </a:lvl6pPr>
      <a:lvl7pPr marL="999000" indent="-135000" algn="l" defTabSz="342900" rtl="0" eaLnBrk="1" latinLnBrk="0" hangingPunct="1">
        <a:spcBef>
          <a:spcPts val="0"/>
        </a:spcBef>
        <a:buFont typeface="Arial" pitchFamily="34" charset="0"/>
        <a:buChar char="−"/>
        <a:defRPr sz="975" kern="1200" baseline="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hyperlink" Target="https://healthy-workplaces.osha.europa.eu/de/about-topic/priority-area/remote-and-hybrid-work" TargetMode="External"/><Relationship Id="rId3" Type="http://schemas.openxmlformats.org/officeDocument/2006/relationships/hyperlink" Target="https://healthy-workplaces.osha.europa.eu/de/about-topic/priority-area/smart-digital-systems" TargetMode="External"/><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healthy-workplaces.osha.europa.eu/de/about-topic/priority-area/automation-tasks" TargetMode="External"/><Relationship Id="rId11" Type="http://schemas.openxmlformats.org/officeDocument/2006/relationships/image" Target="../media/image21.png"/><Relationship Id="rId5" Type="http://schemas.openxmlformats.org/officeDocument/2006/relationships/hyperlink" Target="https://healthy-workplaces.osha.europa.eu/de/about-topic/priority-area/digital-platform-work" TargetMode="External"/><Relationship Id="rId10" Type="http://schemas.openxmlformats.org/officeDocument/2006/relationships/image" Target="../media/image20.png"/><Relationship Id="rId4" Type="http://schemas.openxmlformats.org/officeDocument/2006/relationships/hyperlink" Target="https://healthy-workplaces.osha.europa.eu/de/about-topic/priority-area/worker-management-through-ai" TargetMode="External"/><Relationship Id="rId9"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s://european-union.europa.eu/institutions-law-budget/institutions-and-bodies/institutions-and-bodies-profiles_de" TargetMode="External"/><Relationship Id="rId3" Type="http://schemas.openxmlformats.org/officeDocument/2006/relationships/image" Target="../media/image29.png"/><Relationship Id="rId7" Type="http://schemas.openxmlformats.org/officeDocument/2006/relationships/hyperlink" Target="https://healthy-workplaces.osha.europa.eu/de/campaign-partners/campaign-media-partners" TargetMode="External"/><Relationship Id="rId12" Type="http://schemas.openxmlformats.org/officeDocument/2006/relationships/hyperlink" Target="https://osha.europa.eu/de/themes/mainstreaming-osh-education/oshvet-project-osh-vocational-education-and-trainin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healthy-workplaces.osha.europa.eu/de/campaign-partners/enterprise-europe-network" TargetMode="External"/><Relationship Id="rId11" Type="http://schemas.openxmlformats.org/officeDocument/2006/relationships/image" Target="../media/image2.png"/><Relationship Id="rId5" Type="http://schemas.openxmlformats.org/officeDocument/2006/relationships/hyperlink" Target="https://eur-lex.europa.eu/legal-content/DE/TXT/?uri=LEGISSUM:social_partners" TargetMode="External"/><Relationship Id="rId10" Type="http://schemas.openxmlformats.org/officeDocument/2006/relationships/hyperlink" Target="https://european-union.europa.eu/institutions-law-budget/institutions-and-bodies/types-institutions-and-bodies_de" TargetMode="External"/><Relationship Id="rId4" Type="http://schemas.openxmlformats.org/officeDocument/2006/relationships/hyperlink" Target="https://healthy-workplaces.osha.europa.eu/de/campaign-partners/official-campaign-partners" TargetMode="External"/><Relationship Id="rId9" Type="http://schemas.openxmlformats.org/officeDocument/2006/relationships/hyperlink" Target="https://healthy-workplaces.osha.europa.eu/de/campaign-partners/national-focal-points"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healthy-workplaces.eu/de/tools-and-publications/oshwiki" TargetMode="External"/><Relationship Id="rId13" Type="http://schemas.openxmlformats.org/officeDocument/2006/relationships/hyperlink" Target="https://healthy-workplaces.eu/de/tools-and-publications/legislation" TargetMode="External"/><Relationship Id="rId18" Type="http://schemas.openxmlformats.org/officeDocument/2006/relationships/image" Target="../media/image34.png"/><Relationship Id="rId3" Type="http://schemas.openxmlformats.org/officeDocument/2006/relationships/hyperlink" Target="https://healthy-workplaces.osha.europa.eu/de/tools-and-publications/publications" TargetMode="External"/><Relationship Id="rId21" Type="http://schemas.openxmlformats.org/officeDocument/2006/relationships/hyperlink" Target="https://healthy-workplaces.osha.europa.eu/de/tools-and-publications/infographics" TargetMode="External"/><Relationship Id="rId7" Type="http://schemas.openxmlformats.org/officeDocument/2006/relationships/hyperlink" Target="https://healthy-workplaces.osha.europa.eu/de/tools-and-publications/oshwiki" TargetMode="External"/><Relationship Id="rId12" Type="http://schemas.openxmlformats.org/officeDocument/2006/relationships/hyperlink" Target="https://healthy-workplaces.osha.europa.eu/de/tools-and-publications/legislation" TargetMode="External"/><Relationship Id="rId17" Type="http://schemas.openxmlformats.org/officeDocument/2006/relationships/image" Target="../media/image33.png"/><Relationship Id="rId25" Type="http://schemas.openxmlformats.org/officeDocument/2006/relationships/image" Target="../media/image40.png"/><Relationship Id="rId2" Type="http://schemas.openxmlformats.org/officeDocument/2006/relationships/notesSlide" Target="../notesSlides/notesSlide20.xml"/><Relationship Id="rId16" Type="http://schemas.openxmlformats.org/officeDocument/2006/relationships/image" Target="../media/image27.png"/><Relationship Id="rId20"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hyperlink" Target="https://healthy-workplaces.osha.europa.eu/de/tools-and-publications/napo-films" TargetMode="External"/><Relationship Id="rId11" Type="http://schemas.openxmlformats.org/officeDocument/2006/relationships/hyperlink" Target="https://healthy-workplaces.osha.europa.eu/de/tools-and-publications/case-studies" TargetMode="External"/><Relationship Id="rId24" Type="http://schemas.openxmlformats.org/officeDocument/2006/relationships/image" Target="../media/image39.png"/><Relationship Id="rId5" Type="http://schemas.openxmlformats.org/officeDocument/2006/relationships/hyperlink" Target="https://healthy-workplaces.osha.europa.eu/de/tools-and-publications/campaign-toolkit" TargetMode="External"/><Relationship Id="rId15" Type="http://schemas.openxmlformats.org/officeDocument/2006/relationships/image" Target="../media/image32.png"/><Relationship Id="rId23" Type="http://schemas.openxmlformats.org/officeDocument/2006/relationships/image" Target="../media/image38.png"/><Relationship Id="rId10" Type="http://schemas.openxmlformats.org/officeDocument/2006/relationships/hyperlink" Target="https://healthy-workplaces.osha.europa.eu/de/tools-and-publications/social-media-kit" TargetMode="External"/><Relationship Id="rId19" Type="http://schemas.openxmlformats.org/officeDocument/2006/relationships/image" Target="../media/image35.png"/><Relationship Id="rId4" Type="http://schemas.openxmlformats.org/officeDocument/2006/relationships/hyperlink" Target="https://healthy-workplaces.osha.europa.eu/de/tools-and-publications/campaign-materials" TargetMode="External"/><Relationship Id="rId9" Type="http://schemas.openxmlformats.org/officeDocument/2006/relationships/image" Target="../media/image30.png"/><Relationship Id="rId14" Type="http://schemas.openxmlformats.org/officeDocument/2006/relationships/image" Target="../media/image31.png"/><Relationship Id="rId22" Type="http://schemas.openxmlformats.org/officeDocument/2006/relationships/image" Target="../media/image37.emf"/></Relationships>
</file>

<file path=ppt/slides/_rels/slide25.xml.rels><?xml version="1.0" encoding="UTF-8" standalone="yes"?>
<Relationships xmlns="http://schemas.openxmlformats.org/package/2006/relationships"><Relationship Id="rId8" Type="http://schemas.openxmlformats.org/officeDocument/2006/relationships/hyperlink" Target="https://healthy-workplaces.osha.europa.eu/de/media-centre/events" TargetMode="External"/><Relationship Id="rId13" Type="http://schemas.openxmlformats.org/officeDocument/2006/relationships/image" Target="../media/image32.png"/><Relationship Id="rId18" Type="http://schemas.openxmlformats.org/officeDocument/2006/relationships/image" Target="../media/image44.png"/><Relationship Id="rId3" Type="http://schemas.openxmlformats.org/officeDocument/2006/relationships/hyperlink" Target="https://healthy-workplaces.osha.europa.eu/de/get-involved/european-week" TargetMode="External"/><Relationship Id="rId21" Type="http://schemas.openxmlformats.org/officeDocument/2006/relationships/hyperlink" Target="https://healthy-workplaces.eu/en/get-involved/european-week" TargetMode="External"/><Relationship Id="rId7" Type="http://schemas.openxmlformats.org/officeDocument/2006/relationships/hyperlink" Target="https://healthy-workplaces.osha.europa.eu/de/tools-and-publications/campaign-materials" TargetMode="External"/><Relationship Id="rId12" Type="http://schemas.openxmlformats.org/officeDocument/2006/relationships/image" Target="../media/image34.png"/><Relationship Id="rId17" Type="http://schemas.openxmlformats.org/officeDocument/2006/relationships/image" Target="../media/image43.emf"/><Relationship Id="rId2" Type="http://schemas.openxmlformats.org/officeDocument/2006/relationships/notesSlide" Target="../notesSlides/notesSlide21.xml"/><Relationship Id="rId16" Type="http://schemas.openxmlformats.org/officeDocument/2006/relationships/image" Target="../media/image42.png"/><Relationship Id="rId20"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hyperlink" Target="https://healthy-workplaces.osha.europa.eu/de/tools-and-publications/campaign-toolkit" TargetMode="External"/><Relationship Id="rId11" Type="http://schemas.openxmlformats.org/officeDocument/2006/relationships/image" Target="../media/image33.png"/><Relationship Id="rId5" Type="http://schemas.openxmlformats.org/officeDocument/2006/relationships/hyperlink" Target="https://healthy-workplaces.osha.europa.eu/de/get-involved/good-practice-awards" TargetMode="External"/><Relationship Id="rId15" Type="http://schemas.openxmlformats.org/officeDocument/2006/relationships/image" Target="../media/image41.png"/><Relationship Id="rId10" Type="http://schemas.openxmlformats.org/officeDocument/2006/relationships/hyperlink" Target="https://healthy-workplaces.osha.europa.eu/de/tools-and-publications/social-media-kit" TargetMode="External"/><Relationship Id="rId19" Type="http://schemas.openxmlformats.org/officeDocument/2006/relationships/image" Target="../media/image39.png"/><Relationship Id="rId4" Type="http://schemas.openxmlformats.org/officeDocument/2006/relationships/hyperlink" Target="https://healthy-workplaces.osha.europa.eu/de/get-involved/become-campaign-partner" TargetMode="External"/><Relationship Id="rId9" Type="http://schemas.openxmlformats.org/officeDocument/2006/relationships/hyperlink" Target="https://healthy-workplaces.osha.europa.eu/de/get-involved/get-your-certificate" TargetMode="External"/><Relationship Id="rId14" Type="http://schemas.openxmlformats.org/officeDocument/2006/relationships/image" Target="../media/image27.png"/></Relationships>
</file>

<file path=ppt/slides/_rels/slide26.xml.rels><?xml version="1.0" encoding="UTF-8" standalone="yes"?>
<Relationships xmlns="http://schemas.openxmlformats.org/package/2006/relationships"><Relationship Id="rId8" Type="http://schemas.openxmlformats.org/officeDocument/2006/relationships/hyperlink" Target="http://twitter.com/eu_osha" TargetMode="External"/><Relationship Id="rId13" Type="http://schemas.openxmlformats.org/officeDocument/2006/relationships/image" Target="../media/image50.png"/><Relationship Id="rId3" Type="http://schemas.openxmlformats.org/officeDocument/2006/relationships/image" Target="../media/image46.jpeg"/><Relationship Id="rId7" Type="http://schemas.openxmlformats.org/officeDocument/2006/relationships/image" Target="../media/image47.png"/><Relationship Id="rId12" Type="http://schemas.openxmlformats.org/officeDocument/2006/relationships/hyperlink" Target="http://www.youtube.com/user/EUOSHA"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healthy-workplaces.osha.europa.eu/de/campaign-partners/national-focal-points" TargetMode="External"/><Relationship Id="rId11" Type="http://schemas.openxmlformats.org/officeDocument/2006/relationships/image" Target="../media/image49.png"/><Relationship Id="rId5" Type="http://schemas.openxmlformats.org/officeDocument/2006/relationships/hyperlink" Target="https://healthy-workplaces.osha.europa.eu/de/media-centre/newsletter" TargetMode="External"/><Relationship Id="rId15" Type="http://schemas.openxmlformats.org/officeDocument/2006/relationships/image" Target="../media/image51.png"/><Relationship Id="rId10" Type="http://schemas.openxmlformats.org/officeDocument/2006/relationships/hyperlink" Target="https://www.facebook.com/EuropeanAgencyforSafetyandHealthatWork" TargetMode="External"/><Relationship Id="rId4" Type="http://schemas.openxmlformats.org/officeDocument/2006/relationships/hyperlink" Target="https://healthy-workplaces.eu/de" TargetMode="External"/><Relationship Id="rId9" Type="http://schemas.openxmlformats.org/officeDocument/2006/relationships/image" Target="../media/image48.png"/><Relationship Id="rId14" Type="http://schemas.openxmlformats.org/officeDocument/2006/relationships/hyperlink" Target="https://www.linkedin.com/company/europeanagency-for-safety-and-health-at-work"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9671F-F764-4C4C-AA2D-B9A7A945A34F}"/>
              </a:ext>
            </a:extLst>
          </p:cNvPr>
          <p:cNvSpPr>
            <a:spLocks noGrp="1"/>
          </p:cNvSpPr>
          <p:nvPr>
            <p:ph type="title"/>
          </p:nvPr>
        </p:nvSpPr>
        <p:spPr>
          <a:xfrm>
            <a:off x="449999" y="2673000"/>
            <a:ext cx="8162842" cy="1107996"/>
          </a:xfrm>
        </p:spPr>
        <p:txBody>
          <a:bodyPr wrap="square">
            <a:spAutoFit/>
          </a:bodyPr>
          <a:lstStyle/>
          <a:p>
            <a:r>
              <a:rPr lang="de-DE" sz="2400" dirty="0"/>
              <a:t>Kampagne „Gesunde Arbeitsplätze“ 2023-2025  </a:t>
            </a:r>
            <a:br>
              <a:rPr lang="de-DE" sz="2400" dirty="0"/>
            </a:br>
            <a:r>
              <a:rPr lang="de-DE" sz="2400" dirty="0"/>
              <a:t>Sicher und gesund arbeiten in Zeiten der Digitalisierung</a:t>
            </a:r>
            <a:br>
              <a:rPr lang="de-DE" sz="2400" dirty="0"/>
            </a:br>
            <a:endParaRPr lang="de-DE" sz="2400" dirty="0"/>
          </a:p>
        </p:txBody>
      </p:sp>
      <p:sp>
        <p:nvSpPr>
          <p:cNvPr id="3" name="Subtitle 2">
            <a:extLst>
              <a:ext uri="{FF2B5EF4-FFF2-40B4-BE49-F238E27FC236}">
                <a16:creationId xmlns:a16="http://schemas.microsoft.com/office/drawing/2014/main" id="{A4D5F76E-135C-46BB-8390-A1E50B2BC577}"/>
              </a:ext>
            </a:extLst>
          </p:cNvPr>
          <p:cNvSpPr>
            <a:spLocks noGrp="1"/>
          </p:cNvSpPr>
          <p:nvPr>
            <p:ph type="subTitle" idx="10"/>
          </p:nvPr>
        </p:nvSpPr>
        <p:spPr>
          <a:xfrm>
            <a:off x="450000" y="3573247"/>
            <a:ext cx="7646400" cy="207749"/>
          </a:xfrm>
        </p:spPr>
        <p:txBody>
          <a:bodyPr>
            <a:spAutoFit/>
          </a:bodyPr>
          <a:lstStyle/>
          <a:p>
            <a:r>
              <a:rPr lang="de-DE" dirty="0"/>
              <a:t>Wirksame Prävention in der digitalen Arbeitswelt sicherstellen</a:t>
            </a:r>
          </a:p>
        </p:txBody>
      </p:sp>
    </p:spTree>
    <p:extLst>
      <p:ext uri="{BB962C8B-B14F-4D97-AF65-F5344CB8AC3E}">
        <p14:creationId xmlns:p14="http://schemas.microsoft.com/office/powerpoint/2010/main" val="298122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539750" y="849682"/>
            <a:ext cx="7560643" cy="2652521"/>
          </a:xfrm>
        </p:spPr>
        <p:txBody>
          <a:bodyPr lIns="0" tIns="0" rIns="0" bIns="0">
            <a:spAutoFit/>
          </a:bodyPr>
          <a:lstStyle/>
          <a:p>
            <a:pPr marR="0" lvl="0">
              <a:lnSpc>
                <a:spcPct val="115000"/>
              </a:lnSpc>
              <a:spcBef>
                <a:spcPts val="0"/>
              </a:spcBef>
              <a:spcAft>
                <a:spcPts val="200"/>
              </a:spcAft>
              <a:tabLst>
                <a:tab pos="457200" algn="l"/>
              </a:tabLst>
            </a:pPr>
            <a:r>
              <a:rPr lang="de-DE" sz="1600" dirty="0">
                <a:solidFill>
                  <a:srgbClr val="003399"/>
                </a:solidFill>
              </a:rPr>
              <a:t>Die Kampagne verfolgt folgende Ziele:</a:t>
            </a:r>
          </a:p>
          <a:p>
            <a:pPr marL="342900" indent="-342900">
              <a:lnSpc>
                <a:spcPct val="115000"/>
              </a:lnSpc>
              <a:spcBef>
                <a:spcPts val="0"/>
              </a:spcBef>
              <a:spcAft>
                <a:spcPts val="200"/>
              </a:spcAft>
              <a:buFont typeface="Symbol" panose="05050102010706020507" pitchFamily="18" charset="2"/>
              <a:buChar char=""/>
              <a:tabLst>
                <a:tab pos="457200" algn="l"/>
              </a:tabLst>
            </a:pPr>
            <a:r>
              <a:rPr lang="de-DE" sz="1600" dirty="0">
                <a:solidFill>
                  <a:schemeClr val="accent1"/>
                </a:solidFill>
                <a:latin typeface="Arial" panose="020B0604020202020204" pitchFamily="34" charset="0"/>
                <a:ea typeface="Arial" panose="020B0604020202020204" pitchFamily="34" charset="0"/>
                <a:cs typeface="Arial" panose="020B0604020202020204" pitchFamily="34" charset="0"/>
              </a:rPr>
              <a:t>Ausbau der Kenntnisse über den sicheren und produktiven Einsatz digitaler Technologien in allen Wirtschaftszweigen</a:t>
            </a:r>
          </a:p>
          <a:p>
            <a:pPr marL="342900" marR="0" lvl="0" indent="-342900">
              <a:lnSpc>
                <a:spcPct val="115000"/>
              </a:lnSpc>
              <a:spcBef>
                <a:spcPts val="0"/>
              </a:spcBef>
              <a:spcAft>
                <a:spcPts val="200"/>
              </a:spcAft>
              <a:buFont typeface="Symbol" panose="05050102010706020507" pitchFamily="18" charset="2"/>
              <a:buChar char=""/>
              <a:tabLst>
                <a:tab pos="457200" algn="l"/>
              </a:tabLst>
            </a:pPr>
            <a:r>
              <a:rPr lang="de-DE" sz="1600" dirty="0">
                <a:solidFill>
                  <a:schemeClr val="accent1"/>
                </a:solidFill>
                <a:latin typeface="Arial" panose="020B0604020202020204" pitchFamily="34" charset="0"/>
                <a:ea typeface="Arial" panose="020B0604020202020204" pitchFamily="34" charset="0"/>
                <a:cs typeface="Arial" panose="020B0604020202020204" pitchFamily="34" charset="0"/>
              </a:rPr>
              <a:t>Sensibilisierung für die Digitalisierung und ihre Auswirkungen auf Sicherheit und Gesundheit bei der Arbeit</a:t>
            </a:r>
          </a:p>
          <a:p>
            <a:pPr marL="342900" marR="0" lvl="0" indent="-342900">
              <a:lnSpc>
                <a:spcPct val="115000"/>
              </a:lnSpc>
              <a:spcBef>
                <a:spcPts val="0"/>
              </a:spcBef>
              <a:spcAft>
                <a:spcPts val="200"/>
              </a:spcAft>
              <a:buFont typeface="Symbol" panose="05050102010706020507" pitchFamily="18" charset="2"/>
              <a:buChar char=""/>
              <a:tabLst>
                <a:tab pos="457200" algn="l"/>
              </a:tabLst>
            </a:pPr>
            <a:r>
              <a:rPr lang="de-DE" sz="1600" dirty="0">
                <a:solidFill>
                  <a:schemeClr val="accent1"/>
                </a:solidFill>
                <a:latin typeface="Arial" panose="020B0604020202020204" pitchFamily="34" charset="0"/>
                <a:ea typeface="Arial" panose="020B0604020202020204" pitchFamily="34" charset="0"/>
                <a:cs typeface="Arial" panose="020B0604020202020204" pitchFamily="34" charset="0"/>
              </a:rPr>
              <a:t>Aufklärung über sich abzeichnende neue Risiken und Chancen </a:t>
            </a:r>
          </a:p>
          <a:p>
            <a:pPr marL="342900" marR="0" lvl="0" indent="-342900">
              <a:lnSpc>
                <a:spcPct val="115000"/>
              </a:lnSpc>
              <a:spcBef>
                <a:spcPts val="0"/>
              </a:spcBef>
              <a:spcAft>
                <a:spcPts val="200"/>
              </a:spcAft>
              <a:buFont typeface="Symbol" panose="05050102010706020507" pitchFamily="18" charset="2"/>
              <a:buChar char=""/>
              <a:tabLst>
                <a:tab pos="457200" algn="l"/>
              </a:tabLst>
            </a:pPr>
            <a:r>
              <a:rPr lang="de-DE" sz="1600" dirty="0">
                <a:solidFill>
                  <a:schemeClr val="accent1"/>
                </a:solidFill>
                <a:latin typeface="Arial" panose="020B0604020202020204" pitchFamily="34" charset="0"/>
                <a:ea typeface="Arial" panose="020B0604020202020204" pitchFamily="34" charset="0"/>
                <a:cs typeface="Arial" panose="020B0604020202020204" pitchFamily="34" charset="0"/>
              </a:rPr>
              <a:t>Förderung der Gefährdungsbeurteilung und des gesunden und sicheren Managements des digitalen Wandels der Arbeit </a:t>
            </a:r>
          </a:p>
          <a:p>
            <a:pPr marL="342900" marR="0" lvl="0" indent="-342900">
              <a:lnSpc>
                <a:spcPct val="115000"/>
              </a:lnSpc>
              <a:spcBef>
                <a:spcPts val="0"/>
              </a:spcBef>
              <a:spcAft>
                <a:spcPts val="200"/>
              </a:spcAft>
              <a:buFont typeface="Symbol" panose="05050102010706020507" pitchFamily="18" charset="2"/>
              <a:buChar char=""/>
              <a:tabLst>
                <a:tab pos="457200" algn="l"/>
              </a:tabLst>
            </a:pPr>
            <a:r>
              <a:rPr lang="de-DE" sz="1600" dirty="0">
                <a:solidFill>
                  <a:schemeClr val="accent1"/>
                </a:solidFill>
                <a:latin typeface="Arial" panose="020B0604020202020204" pitchFamily="34" charset="0"/>
                <a:ea typeface="Arial" panose="020B0604020202020204" pitchFamily="34" charset="0"/>
                <a:cs typeface="Arial" panose="020B0604020202020204" pitchFamily="34" charset="0"/>
              </a:rPr>
              <a:t>Förderung des Austauschs von Informationen und bewährten Verfahren</a:t>
            </a:r>
          </a:p>
        </p:txBody>
      </p:sp>
      <p:sp>
        <p:nvSpPr>
          <p:cNvPr id="8" name="Title 1">
            <a:extLst>
              <a:ext uri="{FF2B5EF4-FFF2-40B4-BE49-F238E27FC236}">
                <a16:creationId xmlns:a16="http://schemas.microsoft.com/office/drawing/2014/main" id="{B4ED40CB-1A01-2E43-805B-2F295DF76ADB}"/>
              </a:ext>
            </a:extLst>
          </p:cNvPr>
          <p:cNvSpPr txBox="1">
            <a:spLocks/>
          </p:cNvSpPr>
          <p:nvPr/>
        </p:nvSpPr>
        <p:spPr>
          <a:xfrm>
            <a:off x="539750" y="165105"/>
            <a:ext cx="7470122" cy="369332"/>
          </a:xfrm>
          <a:prstGeom prst="rect">
            <a:avLst/>
          </a:prstGeom>
        </p:spPr>
        <p:txBody>
          <a:bodyPr vert="horz" lIns="0" tIns="0" rIns="0" bIns="0" rtlCol="0" anchor="ctr" anchorCtr="0">
            <a:spAutoFit/>
          </a:bodyPr>
          <a:lstStyle>
            <a:lvl1pPr algn="l" defTabSz="257175" rtl="0" eaLnBrk="1" latinLnBrk="0" hangingPunct="1">
              <a:spcBef>
                <a:spcPct val="0"/>
              </a:spcBef>
              <a:buNone/>
              <a:defRPr sz="135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sz="2400"/>
              <a:t>Ziele der Kampagne</a:t>
            </a:r>
          </a:p>
        </p:txBody>
      </p:sp>
    </p:spTree>
    <p:extLst>
      <p:ext uri="{BB962C8B-B14F-4D97-AF65-F5344CB8AC3E}">
        <p14:creationId xmlns:p14="http://schemas.microsoft.com/office/powerpoint/2010/main" val="4050621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148334"/>
            <a:ext cx="7416000" cy="369332"/>
          </a:xfrm>
        </p:spPr>
        <p:txBody>
          <a:bodyPr lIns="0" tIns="0" rIns="0" bIns="0">
            <a:spAutoFit/>
          </a:bodyPr>
          <a:lstStyle/>
          <a:p>
            <a:r>
              <a:rPr lang="de-DE" sz="2400"/>
              <a:t>Vorrangige Bereiche</a:t>
            </a:r>
          </a:p>
        </p:txBody>
      </p:sp>
      <p:sp>
        <p:nvSpPr>
          <p:cNvPr id="4" name="TextBox 3"/>
          <p:cNvSpPr txBox="1"/>
          <p:nvPr/>
        </p:nvSpPr>
        <p:spPr>
          <a:xfrm>
            <a:off x="4691744" y="4326261"/>
            <a:ext cx="1990896" cy="184666"/>
          </a:xfrm>
          <a:prstGeom prst="rect">
            <a:avLst/>
          </a:prstGeom>
          <a:noFill/>
        </p:spPr>
        <p:txBody>
          <a:bodyPr wrap="square" lIns="0" tIns="0" rIns="0" bIns="0" rtlCol="0" anchor="ctr" anchorCtr="0">
            <a:spAutoFit/>
          </a:bodyPr>
          <a:lstStyle/>
          <a:p>
            <a:pPr algn="ctr"/>
            <a:r>
              <a:rPr lang="de-DE" sz="1200" b="1">
                <a:solidFill>
                  <a:schemeClr val="accent1"/>
                </a:solidFill>
                <a:latin typeface="+mj-lt"/>
                <a:ea typeface="+mj-ea"/>
                <a:cs typeface="Trebuchet MS"/>
                <a:hlinkClick r:id="rId3"/>
              </a:rPr>
              <a:t>Intelligente digitale Systeme</a:t>
            </a:r>
          </a:p>
        </p:txBody>
      </p:sp>
      <p:sp>
        <p:nvSpPr>
          <p:cNvPr id="20" name="TextBox 3">
            <a:extLst>
              <a:ext uri="{FF2B5EF4-FFF2-40B4-BE49-F238E27FC236}">
                <a16:creationId xmlns:a16="http://schemas.microsoft.com/office/drawing/2014/main" id="{7112F58D-1582-0B48-BE64-71C3B9526F27}"/>
              </a:ext>
            </a:extLst>
          </p:cNvPr>
          <p:cNvSpPr txBox="1"/>
          <p:nvPr/>
        </p:nvSpPr>
        <p:spPr>
          <a:xfrm>
            <a:off x="1848984" y="4055436"/>
            <a:ext cx="2272138" cy="553998"/>
          </a:xfrm>
          <a:prstGeom prst="rect">
            <a:avLst/>
          </a:prstGeom>
          <a:noFill/>
        </p:spPr>
        <p:txBody>
          <a:bodyPr wrap="square" lIns="0" tIns="0" rIns="0" bIns="0" rtlCol="0" anchor="ctr" anchorCtr="0">
            <a:spAutoFit/>
          </a:bodyPr>
          <a:lstStyle/>
          <a:p>
            <a:pPr algn="ctr"/>
            <a:endParaRPr lang="en-GB" sz="1200" b="1" dirty="0">
              <a:solidFill>
                <a:schemeClr val="accent1"/>
              </a:solidFill>
              <a:cs typeface="Trebuchet MS"/>
            </a:endParaRPr>
          </a:p>
          <a:p>
            <a:pPr algn="ctr"/>
            <a:r>
              <a:rPr lang="de-DE" sz="1200" b="1" dirty="0">
                <a:solidFill>
                  <a:schemeClr val="accent1"/>
                </a:solidFill>
                <a:cs typeface="Trebuchet MS"/>
                <a:hlinkClick r:id="rId4"/>
              </a:rPr>
              <a:t>Personalmanagement mithilfe künstlicher Intelligenz (KI)</a:t>
            </a:r>
          </a:p>
        </p:txBody>
      </p:sp>
      <p:sp>
        <p:nvSpPr>
          <p:cNvPr id="23" name="TextBox 3">
            <a:extLst>
              <a:ext uri="{FF2B5EF4-FFF2-40B4-BE49-F238E27FC236}">
                <a16:creationId xmlns:a16="http://schemas.microsoft.com/office/drawing/2014/main" id="{2F0BCF37-1A7A-3D42-AC64-F62D331489E1}"/>
              </a:ext>
            </a:extLst>
          </p:cNvPr>
          <p:cNvSpPr txBox="1"/>
          <p:nvPr/>
        </p:nvSpPr>
        <p:spPr>
          <a:xfrm>
            <a:off x="677020" y="2375265"/>
            <a:ext cx="1990896" cy="184666"/>
          </a:xfrm>
          <a:prstGeom prst="rect">
            <a:avLst/>
          </a:prstGeom>
          <a:noFill/>
        </p:spPr>
        <p:txBody>
          <a:bodyPr wrap="square" lIns="0" tIns="0" rIns="0" bIns="0" rtlCol="0" anchor="ctr" anchorCtr="0">
            <a:spAutoFit/>
          </a:bodyPr>
          <a:lstStyle/>
          <a:p>
            <a:pPr algn="ctr"/>
            <a:r>
              <a:rPr lang="de-DE" sz="1200" b="1">
                <a:solidFill>
                  <a:schemeClr val="accent1"/>
                </a:solidFill>
                <a:cs typeface="Trebuchet MS"/>
                <a:hlinkClick r:id="rId5"/>
              </a:rPr>
              <a:t>Arbeit auf digitalen Plattformen</a:t>
            </a:r>
          </a:p>
        </p:txBody>
      </p:sp>
      <p:sp>
        <p:nvSpPr>
          <p:cNvPr id="29" name="TextBox 3">
            <a:extLst>
              <a:ext uri="{FF2B5EF4-FFF2-40B4-BE49-F238E27FC236}">
                <a16:creationId xmlns:a16="http://schemas.microsoft.com/office/drawing/2014/main" id="{EE127283-3F1D-DF4A-AE3C-4F3D446A08AF}"/>
              </a:ext>
            </a:extLst>
          </p:cNvPr>
          <p:cNvSpPr txBox="1"/>
          <p:nvPr/>
        </p:nvSpPr>
        <p:spPr>
          <a:xfrm>
            <a:off x="3278913" y="2382255"/>
            <a:ext cx="1990896" cy="184666"/>
          </a:xfrm>
          <a:prstGeom prst="rect">
            <a:avLst/>
          </a:prstGeom>
          <a:noFill/>
        </p:spPr>
        <p:txBody>
          <a:bodyPr wrap="square" lIns="0" tIns="0" rIns="0" bIns="0" rtlCol="0" anchor="ctr" anchorCtr="0">
            <a:spAutoFit/>
          </a:bodyPr>
          <a:lstStyle/>
          <a:p>
            <a:pPr algn="ctr"/>
            <a:r>
              <a:rPr lang="de-DE" sz="1200" b="1">
                <a:solidFill>
                  <a:schemeClr val="accent1"/>
                </a:solidFill>
                <a:latin typeface="+mj-lt"/>
                <a:ea typeface="+mj-ea"/>
                <a:cs typeface="Trebuchet MS"/>
                <a:hlinkClick r:id="rId6"/>
              </a:rPr>
              <a:t>Automatisierung von Aufgaben</a:t>
            </a:r>
          </a:p>
        </p:txBody>
      </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06123" y="2909259"/>
            <a:ext cx="1866666" cy="1260000"/>
          </a:xfrm>
          <a:prstGeom prst="rect">
            <a:avLst/>
          </a:prstGeom>
          <a:blipFill>
            <a:blip r:embed="rId8"/>
            <a:stretch>
              <a:fillRect/>
            </a:stretch>
          </a:blipFill>
          <a:ln w="38100">
            <a:solidFill>
              <a:srgbClr val="ACC700"/>
            </a:solidFill>
          </a:ln>
        </p:spPr>
      </p:pic>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9135" y="966412"/>
            <a:ext cx="1866667" cy="1260000"/>
          </a:xfrm>
          <a:prstGeom prst="rect">
            <a:avLst/>
          </a:prstGeom>
          <a:blipFill>
            <a:blip r:embed="rId8"/>
            <a:stretch>
              <a:fillRect/>
            </a:stretch>
          </a:blipFill>
          <a:ln w="38100">
            <a:solidFill>
              <a:srgbClr val="ACC700"/>
            </a:solidFill>
          </a:ln>
        </p:spPr>
      </p:pic>
      <p:pic>
        <p:nvPicPr>
          <p:cNvPr id="6" name="Picture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942921" y="975089"/>
            <a:ext cx="1866667" cy="1260000"/>
          </a:xfrm>
          <a:prstGeom prst="rect">
            <a:avLst/>
          </a:prstGeom>
          <a:blipFill>
            <a:blip r:embed="rId8"/>
            <a:stretch>
              <a:fillRect/>
            </a:stretch>
          </a:blipFill>
          <a:ln w="38100">
            <a:solidFill>
              <a:srgbClr val="ACC700"/>
            </a:solidFill>
          </a:ln>
        </p:spPr>
      </p:pic>
      <p:pic>
        <p:nvPicPr>
          <p:cNvPr id="7" name="Picture 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341028" y="975089"/>
            <a:ext cx="1866667" cy="1260000"/>
          </a:xfrm>
          <a:prstGeom prst="rect">
            <a:avLst/>
          </a:prstGeom>
          <a:blipFill>
            <a:blip r:embed="rId8"/>
            <a:stretch>
              <a:fillRect/>
            </a:stretch>
          </a:blipFill>
          <a:ln w="38100">
            <a:solidFill>
              <a:srgbClr val="ACC700"/>
            </a:solidFill>
          </a:ln>
        </p:spPr>
      </p:pic>
      <p:pic>
        <p:nvPicPr>
          <p:cNvPr id="8" name="Picture 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051720" y="2908411"/>
            <a:ext cx="1866667" cy="1260000"/>
          </a:xfrm>
          <a:prstGeom prst="rect">
            <a:avLst/>
          </a:prstGeom>
          <a:blipFill>
            <a:blip r:embed="rId8"/>
            <a:stretch>
              <a:fillRect/>
            </a:stretch>
          </a:blipFill>
          <a:ln w="38100">
            <a:solidFill>
              <a:srgbClr val="ACC700"/>
            </a:solidFill>
          </a:ln>
        </p:spPr>
      </p:pic>
      <p:sp>
        <p:nvSpPr>
          <p:cNvPr id="25" name="TextBox 24"/>
          <p:cNvSpPr txBox="1"/>
          <p:nvPr/>
        </p:nvSpPr>
        <p:spPr>
          <a:xfrm>
            <a:off x="5908220" y="2382769"/>
            <a:ext cx="1990896" cy="184666"/>
          </a:xfrm>
          <a:prstGeom prst="rect">
            <a:avLst/>
          </a:prstGeom>
          <a:noFill/>
        </p:spPr>
        <p:txBody>
          <a:bodyPr wrap="square" lIns="0" tIns="0" rIns="0" bIns="0" rtlCol="0" anchor="ctr" anchorCtr="0">
            <a:spAutoFit/>
          </a:bodyPr>
          <a:lstStyle/>
          <a:p>
            <a:pPr algn="ctr"/>
            <a:r>
              <a:rPr lang="de-DE" sz="1200" b="1">
                <a:solidFill>
                  <a:schemeClr val="accent1"/>
                </a:solidFill>
                <a:latin typeface="+mj-lt"/>
                <a:ea typeface="+mj-ea"/>
                <a:cs typeface="Trebuchet MS"/>
                <a:hlinkClick r:id="rId13"/>
              </a:rPr>
              <a:t>Telearbeit und hybrides Arbeiten</a:t>
            </a:r>
          </a:p>
        </p:txBody>
      </p:sp>
    </p:spTree>
    <p:extLst>
      <p:ext uri="{BB962C8B-B14F-4D97-AF65-F5344CB8AC3E}">
        <p14:creationId xmlns:p14="http://schemas.microsoft.com/office/powerpoint/2010/main" val="4081686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de-DE" sz="2400">
                <a:solidFill>
                  <a:srgbClr val="003399"/>
                </a:solidFill>
              </a:rPr>
              <a:t>Vorrangiger Bereich – Arbeit auf digitalen Plattformen</a:t>
            </a:r>
          </a:p>
        </p:txBody>
      </p:sp>
      <p:sp>
        <p:nvSpPr>
          <p:cNvPr id="4" name="TextBox 3"/>
          <p:cNvSpPr txBox="1"/>
          <p:nvPr/>
        </p:nvSpPr>
        <p:spPr>
          <a:xfrm>
            <a:off x="3617386" y="888493"/>
            <a:ext cx="4392488" cy="1261884"/>
          </a:xfrm>
          <a:prstGeom prst="rect">
            <a:avLst/>
          </a:prstGeom>
          <a:noFill/>
        </p:spPr>
        <p:txBody>
          <a:bodyPr wrap="square" rtlCol="0">
            <a:spAutoFit/>
          </a:bodyPr>
          <a:lstStyle/>
          <a:p>
            <a:pPr lvl="0"/>
            <a:endParaRPr lang="en-US" sz="2000" b="1" dirty="0">
              <a:solidFill>
                <a:srgbClr val="003399"/>
              </a:solidFill>
            </a:endParaRPr>
          </a:p>
          <a:p>
            <a:pPr lvl="0"/>
            <a:endParaRPr lang="en-US" sz="1400" b="1" dirty="0">
              <a:solidFill>
                <a:srgbClr val="003399"/>
              </a:solidFill>
            </a:endParaRPr>
          </a:p>
          <a:p>
            <a:r>
              <a:rPr lang="de-DE" sz="1400" b="1" i="1" dirty="0">
                <a:solidFill>
                  <a:srgbClr val="E64715"/>
                </a:solidFill>
                <a:latin typeface="Arial" panose="020B0604020202020204" pitchFamily="34" charset="0"/>
                <a:ea typeface="SimSun" panose="02010600030101010101" pitchFamily="2" charset="-122"/>
                <a:cs typeface="Times New Roman" panose="02020603050405020304" pitchFamily="18" charset="0"/>
              </a:rPr>
              <a:t>„Die Arbeit auf digitalen Plattformen beinhaltet häufig Tätigkeiten in hochgefährdeten Stellen und Wirtschaftszweigen mit schlechteren Arbeitsbedingungen.“</a:t>
            </a:r>
            <a:r>
              <a:rPr lang="de-DE" sz="1400" b="1" i="1" dirty="0">
                <a:solidFill>
                  <a:srgbClr val="E64715"/>
                </a:solidFill>
              </a:rPr>
              <a:t> </a:t>
            </a:r>
            <a:r>
              <a:rPr lang="de-DE" sz="1400" b="1" dirty="0">
                <a:solidFill>
                  <a:srgbClr val="E64715"/>
                </a:solidFill>
                <a:latin typeface="Times New Roman" panose="02020603050405020304" pitchFamily="18" charset="0"/>
                <a:ea typeface="Times New Roman" panose="02020603050405020304" pitchFamily="18" charset="0"/>
              </a:rPr>
              <a:t>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888493"/>
            <a:ext cx="2666667" cy="1800000"/>
          </a:xfrm>
          <a:prstGeom prst="rect">
            <a:avLst/>
          </a:prstGeom>
          <a:blipFill>
            <a:blip r:embed="rId4"/>
            <a:stretch>
              <a:fillRect/>
            </a:stretch>
          </a:blipFill>
          <a:ln w="38100">
            <a:solidFill>
              <a:srgbClr val="ACC700"/>
            </a:solidFill>
          </a:ln>
        </p:spPr>
      </p:pic>
      <p:sp>
        <p:nvSpPr>
          <p:cNvPr id="6" name="TextBox 5">
            <a:extLst>
              <a:ext uri="{FF2B5EF4-FFF2-40B4-BE49-F238E27FC236}">
                <a16:creationId xmlns:a16="http://schemas.microsoft.com/office/drawing/2014/main" id="{83AF539D-CAF8-41D3-8FB6-3D01F5F13DEB}"/>
              </a:ext>
            </a:extLst>
          </p:cNvPr>
          <p:cNvSpPr txBox="1"/>
          <p:nvPr/>
        </p:nvSpPr>
        <p:spPr>
          <a:xfrm>
            <a:off x="1043608" y="3147814"/>
            <a:ext cx="7776864" cy="1323439"/>
          </a:xfrm>
          <a:prstGeom prst="rect">
            <a:avLst/>
          </a:prstGeom>
          <a:noFill/>
        </p:spPr>
        <p:txBody>
          <a:bodyPr wrap="square" rtlCol="0">
            <a:spAutoFit/>
          </a:bodyPr>
          <a:lstStyle/>
          <a:p>
            <a:pPr lvl="0"/>
            <a:r>
              <a:rPr lang="de-DE" sz="1600" b="1" dirty="0">
                <a:solidFill>
                  <a:srgbClr val="003399"/>
                </a:solidFill>
              </a:rPr>
              <a:t>Online-Einrichtung/-Marktplatz, die/der auf digitalen Technologien basiert (darunter die Nutzung mobiler Apps), die im Besitz eines Unternehmens sind und/oder von diesem betrieben werden. Dabei werden das Angebot von Arbeit, die von Plattformarbeitenden erbracht wird, und die diesbezügliche Nachfrage zusammengeführt.</a:t>
            </a:r>
          </a:p>
        </p:txBody>
      </p:sp>
      <p:sp>
        <p:nvSpPr>
          <p:cNvPr id="7" name="TextBox 6">
            <a:extLst>
              <a:ext uri="{FF2B5EF4-FFF2-40B4-BE49-F238E27FC236}">
                <a16:creationId xmlns:a16="http://schemas.microsoft.com/office/drawing/2014/main" id="{8134786C-8EE7-4472-9B73-BD12BEFE35B8}"/>
              </a:ext>
            </a:extLst>
          </p:cNvPr>
          <p:cNvSpPr txBox="1"/>
          <p:nvPr/>
        </p:nvSpPr>
        <p:spPr>
          <a:xfrm rot="16200000">
            <a:off x="1533" y="3448599"/>
            <a:ext cx="1474988" cy="584775"/>
          </a:xfrm>
          <a:prstGeom prst="rect">
            <a:avLst/>
          </a:prstGeom>
          <a:noFill/>
        </p:spPr>
        <p:txBody>
          <a:bodyPr wrap="square" rtlCol="0">
            <a:spAutoFit/>
          </a:bodyPr>
          <a:lstStyle/>
          <a:p>
            <a:pPr lvl="0"/>
            <a:r>
              <a:rPr lang="de-DE" sz="1600" b="1" u="sng" dirty="0">
                <a:solidFill>
                  <a:srgbClr val="ACC700"/>
                </a:solidFill>
              </a:rPr>
              <a:t>BEGRIFFSBESTIMMUNG</a:t>
            </a:r>
          </a:p>
        </p:txBody>
      </p:sp>
    </p:spTree>
    <p:extLst>
      <p:ext uri="{BB962C8B-B14F-4D97-AF65-F5344CB8AC3E}">
        <p14:creationId xmlns:p14="http://schemas.microsoft.com/office/powerpoint/2010/main" val="1744807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8621263" cy="461665"/>
          </a:xfrm>
        </p:spPr>
        <p:txBody>
          <a:bodyPr wrap="square">
            <a:spAutoFit/>
          </a:bodyPr>
          <a:lstStyle/>
          <a:p>
            <a:r>
              <a:rPr lang="de-DE" sz="2400" dirty="0">
                <a:solidFill>
                  <a:srgbClr val="003399"/>
                </a:solidFill>
              </a:rPr>
              <a:t>Vorrangiger Bereich – Arbeit auf digitalen Plattformen</a:t>
            </a:r>
          </a:p>
        </p:txBody>
      </p:sp>
      <p:sp>
        <p:nvSpPr>
          <p:cNvPr id="4" name="TextBox 3"/>
          <p:cNvSpPr txBox="1"/>
          <p:nvPr/>
        </p:nvSpPr>
        <p:spPr>
          <a:xfrm>
            <a:off x="437824" y="915988"/>
            <a:ext cx="7086504" cy="3234219"/>
          </a:xfrm>
          <a:prstGeom prst="rect">
            <a:avLst/>
          </a:prstGeom>
          <a:noFill/>
        </p:spPr>
        <p:txBody>
          <a:bodyPr wrap="square" rtlCol="0">
            <a:spAutoFit/>
          </a:bodyPr>
          <a:lstStyle/>
          <a:p>
            <a:pPr lvl="0"/>
            <a:r>
              <a:rPr lang="de-DE" b="1" dirty="0">
                <a:solidFill>
                  <a:srgbClr val="ACC700"/>
                </a:solidFill>
              </a:rPr>
              <a:t>CHANCEN </a:t>
            </a:r>
          </a:p>
          <a:p>
            <a:pPr marL="285750" lvl="0" indent="-285750">
              <a:buFont typeface="Arial" panose="020B0604020202020204" pitchFamily="34" charset="0"/>
              <a:buChar char="•"/>
            </a:pPr>
            <a:r>
              <a:rPr lang="de-DE" sz="1600" b="1" dirty="0">
                <a:solidFill>
                  <a:srgbClr val="003399"/>
                </a:solidFill>
              </a:rPr>
              <a:t>Beschäftigtenautonomie</a:t>
            </a:r>
          </a:p>
          <a:p>
            <a:pPr marL="285750" lvl="0" indent="-285750">
              <a:buFont typeface="Arial" panose="020B0604020202020204" pitchFamily="34" charset="0"/>
              <a:buChar char="•"/>
            </a:pPr>
            <a:r>
              <a:rPr lang="de-DE" sz="1600" b="1" dirty="0">
                <a:solidFill>
                  <a:srgbClr val="003399"/>
                </a:solidFill>
              </a:rPr>
              <a:t>Flexible Arbeitszeiten</a:t>
            </a:r>
          </a:p>
          <a:p>
            <a:pPr marL="285750" lvl="0" indent="-285750">
              <a:buFont typeface="Arial" panose="020B0604020202020204" pitchFamily="34" charset="0"/>
              <a:buChar char="•"/>
            </a:pPr>
            <a:r>
              <a:rPr lang="de-DE" sz="1600" b="1" dirty="0">
                <a:solidFill>
                  <a:srgbClr val="003399"/>
                </a:solidFill>
              </a:rPr>
              <a:t>Verbesserter Zugang zum Arbeitsmarkt für benachteiligte Arbeitskräfte </a:t>
            </a:r>
          </a:p>
          <a:p>
            <a:pPr lvl="0"/>
            <a:endParaRPr lang="en-US" sz="2000" b="1" dirty="0">
              <a:solidFill>
                <a:srgbClr val="003399"/>
              </a:solidFill>
            </a:endParaRPr>
          </a:p>
          <a:p>
            <a:pPr lvl="0" defTabSz="342900">
              <a:spcBef>
                <a:spcPts val="450"/>
              </a:spcBef>
              <a:buClr>
                <a:srgbClr val="003399"/>
              </a:buClr>
            </a:pPr>
            <a:r>
              <a:rPr lang="de-DE" b="1" dirty="0">
                <a:solidFill>
                  <a:srgbClr val="ACC700"/>
                </a:solidFill>
              </a:rPr>
              <a:t>GEFAHREN UND HERAUSFORDERUNGEN</a:t>
            </a:r>
          </a:p>
          <a:p>
            <a:pPr marL="285750" lvl="0" indent="-285750">
              <a:buFont typeface="Arial" panose="020B0604020202020204" pitchFamily="34" charset="0"/>
              <a:buChar char="•"/>
            </a:pPr>
            <a:r>
              <a:rPr lang="de-DE" sz="1600" b="1" dirty="0">
                <a:solidFill>
                  <a:srgbClr val="003399"/>
                </a:solidFill>
              </a:rPr>
              <a:t>Berufliche Isolation</a:t>
            </a:r>
          </a:p>
          <a:p>
            <a:pPr marL="285750" lvl="0" indent="-285750">
              <a:buFont typeface="Arial" panose="020B0604020202020204" pitchFamily="34" charset="0"/>
              <a:buChar char="•"/>
            </a:pPr>
            <a:r>
              <a:rPr lang="de-DE" sz="1600" b="1" dirty="0">
                <a:solidFill>
                  <a:srgbClr val="003399"/>
                </a:solidFill>
              </a:rPr>
              <a:t>Lange oder unregelmäßige Arbeitszeiten</a:t>
            </a:r>
          </a:p>
          <a:p>
            <a:pPr marL="285750" lvl="0" indent="-285750">
              <a:buFont typeface="Arial" panose="020B0604020202020204" pitchFamily="34" charset="0"/>
              <a:buChar char="•"/>
            </a:pPr>
            <a:r>
              <a:rPr lang="de-DE" sz="1600" b="1" dirty="0">
                <a:solidFill>
                  <a:srgbClr val="003399"/>
                </a:solidFill>
              </a:rPr>
              <a:t>Management durch Algorithmen</a:t>
            </a:r>
          </a:p>
          <a:p>
            <a:pPr marL="285750" lvl="0" indent="-285750">
              <a:buFont typeface="Arial" panose="020B0604020202020204" pitchFamily="34" charset="0"/>
              <a:buChar char="•"/>
            </a:pPr>
            <a:r>
              <a:rPr lang="de-DE" sz="1600" b="1" dirty="0">
                <a:solidFill>
                  <a:srgbClr val="003399"/>
                </a:solidFill>
              </a:rPr>
              <a:t>Digitale Überwachung/Beobachtung</a:t>
            </a:r>
          </a:p>
          <a:p>
            <a:pPr marL="285750" lvl="0" indent="-285750">
              <a:buFont typeface="Arial" panose="020B0604020202020204" pitchFamily="34" charset="0"/>
              <a:buChar char="•"/>
            </a:pPr>
            <a:r>
              <a:rPr lang="de-DE" sz="1600" b="1" dirty="0">
                <a:solidFill>
                  <a:srgbClr val="003399"/>
                </a:solidFill>
              </a:rPr>
              <a:t>Begrenzte Vorschriften für Sicherheit und Gesundheit bei der Arbeit</a:t>
            </a:r>
          </a:p>
        </p:txBody>
      </p:sp>
    </p:spTree>
    <p:extLst>
      <p:ext uri="{BB962C8B-B14F-4D97-AF65-F5344CB8AC3E}">
        <p14:creationId xmlns:p14="http://schemas.microsoft.com/office/powerpoint/2010/main" val="4184328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8527744" cy="461665"/>
          </a:xfrm>
        </p:spPr>
        <p:txBody>
          <a:bodyPr wrap="square">
            <a:spAutoFit/>
          </a:bodyPr>
          <a:lstStyle/>
          <a:p>
            <a:r>
              <a:rPr lang="de-DE" sz="2400" dirty="0">
                <a:solidFill>
                  <a:srgbClr val="003399"/>
                </a:solidFill>
              </a:rPr>
              <a:t>Vorrangiger Bereich – Automatisierung von Aufgaben</a:t>
            </a:r>
          </a:p>
        </p:txBody>
      </p:sp>
      <p:sp>
        <p:nvSpPr>
          <p:cNvPr id="4" name="TextBox 3"/>
          <p:cNvSpPr txBox="1"/>
          <p:nvPr/>
        </p:nvSpPr>
        <p:spPr>
          <a:xfrm>
            <a:off x="3557164" y="663535"/>
            <a:ext cx="4350200" cy="1908215"/>
          </a:xfrm>
          <a:prstGeom prst="rect">
            <a:avLst/>
          </a:prstGeom>
          <a:noFill/>
        </p:spPr>
        <p:txBody>
          <a:bodyPr wrap="square" rtlCol="0">
            <a:spAutoFit/>
          </a:bodyPr>
          <a:lstStyle/>
          <a:p>
            <a:pPr lvl="0"/>
            <a:endParaRPr lang="en-US" sz="2000" b="1" dirty="0">
              <a:solidFill>
                <a:srgbClr val="003399"/>
              </a:solidFill>
            </a:endParaRPr>
          </a:p>
          <a:p>
            <a:pPr lvl="0"/>
            <a:endParaRPr lang="en-US" sz="1400" b="1" dirty="0">
              <a:solidFill>
                <a:srgbClr val="003399"/>
              </a:solidFill>
            </a:endParaRPr>
          </a:p>
          <a:p>
            <a:r>
              <a:rPr lang="de-DE" sz="1400" b="1" i="1" dirty="0">
                <a:solidFill>
                  <a:srgbClr val="E64715"/>
                </a:solidFill>
                <a:latin typeface="Arial" panose="020B0604020202020204" pitchFamily="34" charset="0"/>
                <a:ea typeface="SimSun" panose="02010600030101010101" pitchFamily="2" charset="-122"/>
                <a:cs typeface="Times New Roman" panose="02020603050405020304" pitchFamily="18" charset="0"/>
              </a:rPr>
              <a:t>„Die Nutzung digitaler Technologien für die Automatisierung von Prozessen bietet zahlreiche Chancen, allerdings auch potenzielle Gefahren und Herausforderungen wie den Verlust des Bewusstseins für die Situation der Menschen, übermäßige Abhängigkeit oder den Verlust spezifischer Fertigkeiten bei den Beschäftigten.“</a:t>
            </a:r>
          </a:p>
        </p:txBody>
      </p:sp>
      <p:sp>
        <p:nvSpPr>
          <p:cNvPr id="6" name="TextBox 5">
            <a:extLst>
              <a:ext uri="{FF2B5EF4-FFF2-40B4-BE49-F238E27FC236}">
                <a16:creationId xmlns:a16="http://schemas.microsoft.com/office/drawing/2014/main" id="{83AF539D-CAF8-41D3-8FB6-3D01F5F13DEB}"/>
              </a:ext>
            </a:extLst>
          </p:cNvPr>
          <p:cNvSpPr txBox="1"/>
          <p:nvPr/>
        </p:nvSpPr>
        <p:spPr>
          <a:xfrm>
            <a:off x="1043608" y="3223451"/>
            <a:ext cx="7848872" cy="1077218"/>
          </a:xfrm>
          <a:prstGeom prst="rect">
            <a:avLst/>
          </a:prstGeom>
          <a:noFill/>
        </p:spPr>
        <p:txBody>
          <a:bodyPr wrap="square" rtlCol="0">
            <a:spAutoFit/>
          </a:bodyPr>
          <a:lstStyle/>
          <a:p>
            <a:pPr lvl="0"/>
            <a:r>
              <a:rPr lang="de-DE" sz="1600" b="1" dirty="0">
                <a:solidFill>
                  <a:srgbClr val="003399"/>
                </a:solidFill>
              </a:rPr>
              <a:t>Verwendung von Systemen oder technischen Verfahren, die es einem Gerät oder System ermöglichen, eine Funktion (teilweise oder vollständig) auszuführen, die zuvor (teilweise oder vollständig) von einem Menschen ausgeführt wurde oder von einem Menschen ausgeführt werden könnte. </a:t>
            </a:r>
          </a:p>
        </p:txBody>
      </p:sp>
      <p:sp>
        <p:nvSpPr>
          <p:cNvPr id="7" name="TextBox 6">
            <a:extLst>
              <a:ext uri="{FF2B5EF4-FFF2-40B4-BE49-F238E27FC236}">
                <a16:creationId xmlns:a16="http://schemas.microsoft.com/office/drawing/2014/main" id="{8134786C-8EE7-4472-9B73-BD12BEFE35B8}"/>
              </a:ext>
            </a:extLst>
          </p:cNvPr>
          <p:cNvSpPr txBox="1"/>
          <p:nvPr/>
        </p:nvSpPr>
        <p:spPr>
          <a:xfrm rot="16200000">
            <a:off x="-417040" y="3432036"/>
            <a:ext cx="1800200" cy="400110"/>
          </a:xfrm>
          <a:prstGeom prst="rect">
            <a:avLst/>
          </a:prstGeom>
          <a:noFill/>
        </p:spPr>
        <p:txBody>
          <a:bodyPr wrap="square" rtlCol="0">
            <a:spAutoFit/>
          </a:bodyPr>
          <a:lstStyle/>
          <a:p>
            <a:pPr lvl="0"/>
            <a:r>
              <a:rPr lang="de-DE" sz="2000" b="1" u="sng" dirty="0">
                <a:solidFill>
                  <a:srgbClr val="ACC700"/>
                </a:solidFill>
              </a:rPr>
              <a:t>BEGRIFFSBESTIMMUNG</a:t>
            </a:r>
          </a:p>
        </p:txBody>
      </p:sp>
      <p:pic>
        <p:nvPicPr>
          <p:cNvPr id="8" name="Picture 7">
            <a:extLst>
              <a:ext uri="{FF2B5EF4-FFF2-40B4-BE49-F238E27FC236}">
                <a16:creationId xmlns:a16="http://schemas.microsoft.com/office/drawing/2014/main" id="{BAF6AB56-B7EA-4CFD-9613-1A76A92962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4740" y="931991"/>
            <a:ext cx="2666667" cy="1800000"/>
          </a:xfrm>
          <a:prstGeom prst="rect">
            <a:avLst/>
          </a:prstGeom>
          <a:blipFill>
            <a:blip r:embed="rId4"/>
            <a:stretch>
              <a:fillRect/>
            </a:stretch>
          </a:blipFill>
          <a:ln w="38100">
            <a:solidFill>
              <a:srgbClr val="ACC700"/>
            </a:solidFill>
          </a:ln>
        </p:spPr>
      </p:pic>
    </p:spTree>
    <p:extLst>
      <p:ext uri="{BB962C8B-B14F-4D97-AF65-F5344CB8AC3E}">
        <p14:creationId xmlns:p14="http://schemas.microsoft.com/office/powerpoint/2010/main" val="497591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8693999" cy="461665"/>
          </a:xfrm>
        </p:spPr>
        <p:txBody>
          <a:bodyPr wrap="square">
            <a:spAutoFit/>
          </a:bodyPr>
          <a:lstStyle/>
          <a:p>
            <a:r>
              <a:rPr lang="de-DE" sz="2400" dirty="0">
                <a:solidFill>
                  <a:srgbClr val="003399"/>
                </a:solidFill>
              </a:rPr>
              <a:t>Vorrangiger Bereich – Automatisierung von Aufgaben</a:t>
            </a:r>
          </a:p>
        </p:txBody>
      </p:sp>
      <p:sp>
        <p:nvSpPr>
          <p:cNvPr id="4" name="TextBox 3"/>
          <p:cNvSpPr txBox="1"/>
          <p:nvPr/>
        </p:nvSpPr>
        <p:spPr>
          <a:xfrm>
            <a:off x="450001" y="902828"/>
            <a:ext cx="7865324" cy="2495555"/>
          </a:xfrm>
          <a:prstGeom prst="rect">
            <a:avLst/>
          </a:prstGeom>
          <a:noFill/>
        </p:spPr>
        <p:txBody>
          <a:bodyPr wrap="square" rtlCol="0">
            <a:spAutoFit/>
          </a:bodyPr>
          <a:lstStyle/>
          <a:p>
            <a:pPr lvl="0"/>
            <a:r>
              <a:rPr lang="de-DE" b="1" dirty="0">
                <a:solidFill>
                  <a:srgbClr val="ACC700"/>
                </a:solidFill>
              </a:rPr>
              <a:t>CHANCEN </a:t>
            </a:r>
          </a:p>
          <a:p>
            <a:pPr marL="342900" lvl="0" indent="-342900">
              <a:buFont typeface="Arial" panose="020B0604020202020204" pitchFamily="34" charset="0"/>
              <a:buChar char="•"/>
            </a:pPr>
            <a:r>
              <a:rPr lang="de-DE" sz="1600" b="1" dirty="0">
                <a:solidFill>
                  <a:srgbClr val="003399"/>
                </a:solidFill>
              </a:rPr>
              <a:t>Automatisierung hochriskanter oder sich wiederholender Arbeitsaufgaben </a:t>
            </a:r>
          </a:p>
          <a:p>
            <a:pPr marL="342900" lvl="0" indent="-342900">
              <a:buFont typeface="Arial" panose="020B0604020202020204" pitchFamily="34" charset="0"/>
              <a:buChar char="•"/>
            </a:pPr>
            <a:r>
              <a:rPr lang="de-DE" sz="1600" b="1" dirty="0">
                <a:solidFill>
                  <a:srgbClr val="003399"/>
                </a:solidFill>
              </a:rPr>
              <a:t>Mehr Zeit für Lernen/Kreativität der Arbeitnehmer </a:t>
            </a:r>
          </a:p>
          <a:p>
            <a:pPr marL="342900" lvl="0" indent="-342900">
              <a:buFont typeface="Arial" panose="020B0604020202020204" pitchFamily="34" charset="0"/>
              <a:buChar char="•"/>
            </a:pPr>
            <a:r>
              <a:rPr lang="de-DE" sz="1600" b="1" dirty="0">
                <a:solidFill>
                  <a:srgbClr val="003399"/>
                </a:solidFill>
              </a:rPr>
              <a:t>Verringerung der Exposition gegenüber gefährlichen Umgebungen</a:t>
            </a:r>
          </a:p>
          <a:p>
            <a:pPr marL="342900" lvl="0" indent="-342900">
              <a:buFont typeface="Arial" panose="020B0604020202020204" pitchFamily="34" charset="0"/>
              <a:buChar char="•"/>
            </a:pPr>
            <a:endParaRPr lang="en-US" sz="2000" b="1" dirty="0">
              <a:solidFill>
                <a:srgbClr val="003399"/>
              </a:solidFill>
            </a:endParaRPr>
          </a:p>
          <a:p>
            <a:pPr lvl="0" defTabSz="342900">
              <a:spcBef>
                <a:spcPts val="450"/>
              </a:spcBef>
              <a:buClr>
                <a:srgbClr val="003399"/>
              </a:buClr>
            </a:pPr>
            <a:r>
              <a:rPr lang="de-DE" b="1" dirty="0">
                <a:solidFill>
                  <a:srgbClr val="ACC700"/>
                </a:solidFill>
              </a:rPr>
              <a:t>GEFAHREN UND HERAUSFORDERUNGEN</a:t>
            </a:r>
          </a:p>
          <a:p>
            <a:pPr marL="285750" lvl="0" indent="-285750">
              <a:buFont typeface="Arial" panose="020B0604020202020204" pitchFamily="34" charset="0"/>
              <a:buChar char="•"/>
            </a:pPr>
            <a:r>
              <a:rPr lang="de-DE" sz="1600" b="1" dirty="0">
                <a:solidFill>
                  <a:srgbClr val="003399"/>
                </a:solidFill>
              </a:rPr>
              <a:t>Verlust des Bewusstseins für die menschliche Situation</a:t>
            </a:r>
          </a:p>
          <a:p>
            <a:pPr marL="285750" lvl="0" indent="-285750">
              <a:buFont typeface="Arial" panose="020B0604020202020204" pitchFamily="34" charset="0"/>
              <a:buChar char="•"/>
            </a:pPr>
            <a:r>
              <a:rPr lang="de-DE" sz="1600" b="1" dirty="0">
                <a:solidFill>
                  <a:srgbClr val="003399"/>
                </a:solidFill>
              </a:rPr>
              <a:t>Übermäßige Abhängigkeit </a:t>
            </a:r>
          </a:p>
          <a:p>
            <a:pPr marL="285750" lvl="0" indent="-285750">
              <a:buFont typeface="Arial" panose="020B0604020202020204" pitchFamily="34" charset="0"/>
              <a:buChar char="•"/>
            </a:pPr>
            <a:r>
              <a:rPr lang="de-DE" sz="1600" b="1" dirty="0">
                <a:solidFill>
                  <a:srgbClr val="003399"/>
                </a:solidFill>
              </a:rPr>
              <a:t>Möglicher Verlust spezifischer Fertigkeiten der Beschäftigten </a:t>
            </a:r>
          </a:p>
        </p:txBody>
      </p:sp>
    </p:spTree>
    <p:extLst>
      <p:ext uri="{BB962C8B-B14F-4D97-AF65-F5344CB8AC3E}">
        <p14:creationId xmlns:p14="http://schemas.microsoft.com/office/powerpoint/2010/main" val="593446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8693999" cy="461665"/>
          </a:xfrm>
        </p:spPr>
        <p:txBody>
          <a:bodyPr wrap="square">
            <a:spAutoFit/>
          </a:bodyPr>
          <a:lstStyle/>
          <a:p>
            <a:r>
              <a:rPr lang="de-DE" sz="2400" dirty="0"/>
              <a:t>Vorrangiger Bereich – Telearbeit und hybrides Arbeiten</a:t>
            </a:r>
          </a:p>
        </p:txBody>
      </p:sp>
      <p:sp>
        <p:nvSpPr>
          <p:cNvPr id="4" name="TextBox 3"/>
          <p:cNvSpPr txBox="1"/>
          <p:nvPr/>
        </p:nvSpPr>
        <p:spPr>
          <a:xfrm>
            <a:off x="3491880" y="978041"/>
            <a:ext cx="4350200" cy="1046440"/>
          </a:xfrm>
          <a:prstGeom prst="rect">
            <a:avLst/>
          </a:prstGeom>
          <a:noFill/>
        </p:spPr>
        <p:txBody>
          <a:bodyPr wrap="square" rtlCol="0">
            <a:spAutoFit/>
          </a:bodyPr>
          <a:lstStyle/>
          <a:p>
            <a:pPr lvl="0"/>
            <a:endParaRPr lang="en-US" sz="2000" b="1" dirty="0">
              <a:solidFill>
                <a:srgbClr val="003399"/>
              </a:solidFill>
            </a:endParaRPr>
          </a:p>
          <a:p>
            <a:pPr lvl="0"/>
            <a:endParaRPr lang="en-US" sz="1400" b="1" dirty="0">
              <a:solidFill>
                <a:srgbClr val="003399"/>
              </a:solidFill>
            </a:endParaRPr>
          </a:p>
          <a:p>
            <a:r>
              <a:rPr lang="de-DE" sz="1400" b="1" i="1" dirty="0">
                <a:solidFill>
                  <a:srgbClr val="E64715"/>
                </a:solidFill>
                <a:latin typeface="Arial" panose="020B0604020202020204" pitchFamily="34" charset="0"/>
                <a:ea typeface="SimSun" panose="02010600030101010101" pitchFamily="2" charset="-122"/>
                <a:cs typeface="Times New Roman" panose="02020603050405020304" pitchFamily="18" charset="0"/>
              </a:rPr>
              <a:t>„Die Gefährdungsbeurteilung von Telearbeit muss Teil der gesetzlich vorgeschriebenen Gefährdungsbeurteilung durch den Arbeitgeber sein.“</a:t>
            </a:r>
          </a:p>
        </p:txBody>
      </p:sp>
      <p:sp>
        <p:nvSpPr>
          <p:cNvPr id="6" name="TextBox 5">
            <a:extLst>
              <a:ext uri="{FF2B5EF4-FFF2-40B4-BE49-F238E27FC236}">
                <a16:creationId xmlns:a16="http://schemas.microsoft.com/office/drawing/2014/main" id="{83AF539D-CAF8-41D3-8FB6-3D01F5F13DEB}"/>
              </a:ext>
            </a:extLst>
          </p:cNvPr>
          <p:cNvSpPr txBox="1"/>
          <p:nvPr/>
        </p:nvSpPr>
        <p:spPr>
          <a:xfrm>
            <a:off x="1029892" y="2970834"/>
            <a:ext cx="7848872" cy="1477328"/>
          </a:xfrm>
          <a:prstGeom prst="rect">
            <a:avLst/>
          </a:prstGeom>
          <a:noFill/>
        </p:spPr>
        <p:txBody>
          <a:bodyPr wrap="square" rtlCol="0">
            <a:spAutoFit/>
          </a:bodyPr>
          <a:lstStyle/>
          <a:p>
            <a:pPr lvl="0"/>
            <a:r>
              <a:rPr lang="de-DE" sz="1500" b="1" i="1" dirty="0">
                <a:solidFill>
                  <a:srgbClr val="003399"/>
                </a:solidFill>
              </a:rPr>
              <a:t>Telearbeit</a:t>
            </a:r>
            <a:r>
              <a:rPr lang="de-DE" sz="1500" b="1" dirty="0">
                <a:solidFill>
                  <a:srgbClr val="003399"/>
                </a:solidFill>
              </a:rPr>
              <a:t> ist jede Art von Arbeitsvereinbarung, bei der digitale Technologien (z. B. PCs, Smartphones, Laptops, Softwarepakete und das Internet) zum Einsatz kommen, um vorwiegend oder teilweise von zu Hause aus oder allgemein außerhalb der Räumlichkeiten des Arbeitgebers zu arbeiten. Die Kombination von Telearbeit mit Arbeit in den Räumlichkeiten des Arbeitgebers wird auch als </a:t>
            </a:r>
            <a:r>
              <a:rPr lang="de-DE" sz="1500" b="1" i="1" dirty="0">
                <a:solidFill>
                  <a:srgbClr val="003399"/>
                </a:solidFill>
              </a:rPr>
              <a:t>hybrides Arbeiten</a:t>
            </a:r>
            <a:r>
              <a:rPr lang="de-DE" sz="1500" b="1" dirty="0">
                <a:solidFill>
                  <a:srgbClr val="003399"/>
                </a:solidFill>
              </a:rPr>
              <a:t> bezeichnet. </a:t>
            </a:r>
            <a:r>
              <a:rPr lang="de-DE" sz="1500" b="1" i="1" dirty="0">
                <a:solidFill>
                  <a:srgbClr val="003399"/>
                </a:solidFill>
              </a:rPr>
              <a:t>Fernarbeit</a:t>
            </a:r>
            <a:r>
              <a:rPr lang="de-DE" sz="1500" b="1" dirty="0">
                <a:solidFill>
                  <a:srgbClr val="003399"/>
                </a:solidFill>
              </a:rPr>
              <a:t> ist eine häufig verwendete Bezeichnung für Telearbeit von zu Hause aus (umgangssprachlich auch „Home Office“).</a:t>
            </a:r>
          </a:p>
        </p:txBody>
      </p:sp>
      <p:sp>
        <p:nvSpPr>
          <p:cNvPr id="7" name="TextBox 6">
            <a:extLst>
              <a:ext uri="{FF2B5EF4-FFF2-40B4-BE49-F238E27FC236}">
                <a16:creationId xmlns:a16="http://schemas.microsoft.com/office/drawing/2014/main" id="{8134786C-8EE7-4472-9B73-BD12BEFE35B8}"/>
              </a:ext>
            </a:extLst>
          </p:cNvPr>
          <p:cNvSpPr txBox="1"/>
          <p:nvPr/>
        </p:nvSpPr>
        <p:spPr>
          <a:xfrm rot="16200000">
            <a:off x="-434809" y="3460401"/>
            <a:ext cx="1800200" cy="400110"/>
          </a:xfrm>
          <a:prstGeom prst="rect">
            <a:avLst/>
          </a:prstGeom>
          <a:noFill/>
        </p:spPr>
        <p:txBody>
          <a:bodyPr wrap="square" rtlCol="0">
            <a:spAutoFit/>
          </a:bodyPr>
          <a:lstStyle/>
          <a:p>
            <a:pPr lvl="0"/>
            <a:r>
              <a:rPr lang="de-DE" sz="2000" b="1" u="sng" dirty="0">
                <a:solidFill>
                  <a:srgbClr val="ACC700"/>
                </a:solidFill>
              </a:rPr>
              <a:t>BEGRIFFSBESTIMMUNG</a:t>
            </a:r>
          </a:p>
        </p:txBody>
      </p:sp>
      <p:pic>
        <p:nvPicPr>
          <p:cNvPr id="9" name="Picture 8">
            <a:extLst>
              <a:ext uri="{FF2B5EF4-FFF2-40B4-BE49-F238E27FC236}">
                <a16:creationId xmlns:a16="http://schemas.microsoft.com/office/drawing/2014/main" id="{7D15445A-9235-4930-A9B1-8C41C9203D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960356"/>
            <a:ext cx="2666667" cy="1800000"/>
          </a:xfrm>
          <a:prstGeom prst="rect">
            <a:avLst/>
          </a:prstGeom>
          <a:blipFill>
            <a:blip r:embed="rId4"/>
            <a:stretch>
              <a:fillRect/>
            </a:stretch>
          </a:blipFill>
          <a:ln w="38100">
            <a:solidFill>
              <a:srgbClr val="ACC700"/>
            </a:solidFill>
          </a:ln>
        </p:spPr>
      </p:pic>
    </p:spTree>
    <p:extLst>
      <p:ext uri="{BB962C8B-B14F-4D97-AF65-F5344CB8AC3E}">
        <p14:creationId xmlns:p14="http://schemas.microsoft.com/office/powerpoint/2010/main" val="3369520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8901817" cy="461665"/>
          </a:xfrm>
        </p:spPr>
        <p:txBody>
          <a:bodyPr wrap="square">
            <a:spAutoFit/>
          </a:bodyPr>
          <a:lstStyle/>
          <a:p>
            <a:r>
              <a:rPr lang="de-DE" sz="2400" dirty="0"/>
              <a:t>Vorrangiger Bereich – Telearbeit und hybrides Arbeiten</a:t>
            </a:r>
          </a:p>
        </p:txBody>
      </p:sp>
      <p:sp>
        <p:nvSpPr>
          <p:cNvPr id="4" name="TextBox 3"/>
          <p:cNvSpPr txBox="1"/>
          <p:nvPr/>
        </p:nvSpPr>
        <p:spPr>
          <a:xfrm>
            <a:off x="450001" y="915988"/>
            <a:ext cx="6670455" cy="3480440"/>
          </a:xfrm>
          <a:prstGeom prst="rect">
            <a:avLst/>
          </a:prstGeom>
          <a:noFill/>
        </p:spPr>
        <p:txBody>
          <a:bodyPr wrap="square" rtlCol="0">
            <a:spAutoFit/>
          </a:bodyPr>
          <a:lstStyle/>
          <a:p>
            <a:r>
              <a:rPr lang="de-DE" b="1" dirty="0">
                <a:solidFill>
                  <a:srgbClr val="ACC700"/>
                </a:solidFill>
              </a:rPr>
              <a:t>CHANCEN </a:t>
            </a:r>
          </a:p>
          <a:p>
            <a:pPr marL="285750" indent="-285750">
              <a:buFont typeface="Arial" panose="020B0604020202020204" pitchFamily="34" charset="0"/>
              <a:buChar char="•"/>
            </a:pPr>
            <a:r>
              <a:rPr lang="de-DE" sz="1600" b="1" dirty="0">
                <a:solidFill>
                  <a:schemeClr val="accent1"/>
                </a:solidFill>
              </a:rPr>
              <a:t>Größere Autonomie und Flexibilität</a:t>
            </a:r>
          </a:p>
          <a:p>
            <a:pPr marL="285750" indent="-285750">
              <a:buFont typeface="Arial" panose="020B0604020202020204" pitchFamily="34" charset="0"/>
              <a:buChar char="•"/>
            </a:pPr>
            <a:r>
              <a:rPr lang="de-DE" sz="1600" b="1" dirty="0">
                <a:solidFill>
                  <a:schemeClr val="accent1"/>
                </a:solidFill>
              </a:rPr>
              <a:t>Bessere Vereinbarkeit von Berufs- und Privatleben</a:t>
            </a:r>
          </a:p>
          <a:p>
            <a:pPr marL="285750" indent="-285750">
              <a:buFont typeface="Arial" panose="020B0604020202020204" pitchFamily="34" charset="0"/>
              <a:buChar char="•"/>
            </a:pPr>
            <a:r>
              <a:rPr lang="de-DE" sz="1600" b="1" dirty="0">
                <a:solidFill>
                  <a:schemeClr val="accent1"/>
                </a:solidFill>
              </a:rPr>
              <a:t>Verbesserte Motivation und Produktivität</a:t>
            </a:r>
          </a:p>
          <a:p>
            <a:pPr marL="285750" indent="-285750">
              <a:buFont typeface="Arial" panose="020B0604020202020204" pitchFamily="34" charset="0"/>
              <a:buChar char="•"/>
            </a:pPr>
            <a:r>
              <a:rPr lang="de-DE" sz="1600" b="1" dirty="0">
                <a:solidFill>
                  <a:schemeClr val="accent1"/>
                </a:solidFill>
              </a:rPr>
              <a:t>Weniger Zeitaufwand für Arbeitswege</a:t>
            </a:r>
          </a:p>
          <a:p>
            <a:pPr marL="285750" indent="-285750">
              <a:buFont typeface="Arial" panose="020B0604020202020204" pitchFamily="34" charset="0"/>
              <a:buChar char="•"/>
            </a:pPr>
            <a:r>
              <a:rPr lang="de-DE" sz="1600" b="1" dirty="0">
                <a:solidFill>
                  <a:schemeClr val="accent1"/>
                </a:solidFill>
              </a:rPr>
              <a:t>Schutz vor Arbeitsumgebungen mit hohem Risiko</a:t>
            </a:r>
          </a:p>
          <a:p>
            <a:endParaRPr lang="en-US" sz="2000" b="1" dirty="0">
              <a:solidFill>
                <a:schemeClr val="accent1"/>
              </a:solidFill>
            </a:endParaRPr>
          </a:p>
          <a:p>
            <a:pPr lvl="0" defTabSz="342900">
              <a:spcBef>
                <a:spcPts val="450"/>
              </a:spcBef>
              <a:buClr>
                <a:srgbClr val="003399"/>
              </a:buClr>
            </a:pPr>
            <a:r>
              <a:rPr lang="de-DE" b="1" dirty="0">
                <a:solidFill>
                  <a:srgbClr val="ACC700"/>
                </a:solidFill>
              </a:rPr>
              <a:t>GEFAHREN UND HERAUSFORDERUNGEN</a:t>
            </a:r>
          </a:p>
          <a:p>
            <a:pPr marL="285750" lvl="0" indent="-285750">
              <a:buFont typeface="Arial" panose="020B0604020202020204" pitchFamily="34" charset="0"/>
              <a:buChar char="•"/>
            </a:pPr>
            <a:r>
              <a:rPr lang="de-DE" sz="1600" b="1" dirty="0">
                <a:solidFill>
                  <a:srgbClr val="003399"/>
                </a:solidFill>
              </a:rPr>
              <a:t>Isolation und Einsamkeit bei der Arbeit</a:t>
            </a:r>
          </a:p>
          <a:p>
            <a:pPr marL="285750" lvl="0" indent="-285750">
              <a:buFont typeface="Arial" panose="020B0604020202020204" pitchFamily="34" charset="0"/>
              <a:buChar char="•"/>
            </a:pPr>
            <a:r>
              <a:rPr lang="de-DE" sz="1600" b="1" dirty="0">
                <a:solidFill>
                  <a:srgbClr val="003399"/>
                </a:solidFill>
              </a:rPr>
              <a:t>Intensivierung der Arbeit</a:t>
            </a:r>
          </a:p>
          <a:p>
            <a:pPr marL="285750" lvl="0" indent="-285750">
              <a:buFont typeface="Arial" panose="020B0604020202020204" pitchFamily="34" charset="0"/>
              <a:buChar char="•"/>
            </a:pPr>
            <a:r>
              <a:rPr lang="de-DE" sz="1600" b="1" dirty="0">
                <a:solidFill>
                  <a:srgbClr val="003399"/>
                </a:solidFill>
              </a:rPr>
              <a:t>Lange oder unregelmäßige Arbeitszeiten</a:t>
            </a:r>
          </a:p>
          <a:p>
            <a:pPr marL="285750" lvl="0" indent="-285750">
              <a:buFont typeface="Arial" panose="020B0604020202020204" pitchFamily="34" charset="0"/>
              <a:buChar char="•"/>
            </a:pPr>
            <a:r>
              <a:rPr lang="de-DE" sz="1600" b="1" dirty="0">
                <a:solidFill>
                  <a:srgbClr val="003399"/>
                </a:solidFill>
              </a:rPr>
              <a:t>Konflikte zwischen Privat- und Berufsleben</a:t>
            </a:r>
          </a:p>
          <a:p>
            <a:pPr marL="285750" lvl="0" indent="-285750">
              <a:buFont typeface="Arial" panose="020B0604020202020204" pitchFamily="34" charset="0"/>
              <a:buChar char="•"/>
            </a:pPr>
            <a:r>
              <a:rPr lang="de-DE" sz="1600" b="1" dirty="0">
                <a:solidFill>
                  <a:srgbClr val="003399"/>
                </a:solidFill>
              </a:rPr>
              <a:t>Unzureichende Ausstattung</a:t>
            </a:r>
          </a:p>
        </p:txBody>
      </p:sp>
    </p:spTree>
    <p:extLst>
      <p:ext uri="{BB962C8B-B14F-4D97-AF65-F5344CB8AC3E}">
        <p14:creationId xmlns:p14="http://schemas.microsoft.com/office/powerpoint/2010/main" val="2663294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96898"/>
            <a:ext cx="8548526" cy="830997"/>
          </a:xfrm>
        </p:spPr>
        <p:txBody>
          <a:bodyPr wrap="square">
            <a:spAutoFit/>
          </a:bodyPr>
          <a:lstStyle/>
          <a:p>
            <a:r>
              <a:rPr lang="de-DE" sz="2400" dirty="0">
                <a:solidFill>
                  <a:srgbClr val="003399"/>
                </a:solidFill>
              </a:rPr>
              <a:t>Vorrangiger Bereich – Personalmanagement mithilfe künstlicher Intelligenz (KI)</a:t>
            </a:r>
          </a:p>
        </p:txBody>
      </p:sp>
      <p:sp>
        <p:nvSpPr>
          <p:cNvPr id="4" name="TextBox 3"/>
          <p:cNvSpPr txBox="1"/>
          <p:nvPr/>
        </p:nvSpPr>
        <p:spPr>
          <a:xfrm>
            <a:off x="3491880" y="978041"/>
            <a:ext cx="4350200" cy="1261884"/>
          </a:xfrm>
          <a:prstGeom prst="rect">
            <a:avLst/>
          </a:prstGeom>
          <a:noFill/>
        </p:spPr>
        <p:txBody>
          <a:bodyPr wrap="square" rtlCol="0">
            <a:spAutoFit/>
          </a:bodyPr>
          <a:lstStyle/>
          <a:p>
            <a:pPr lvl="0"/>
            <a:endParaRPr lang="en-US" sz="2000" b="1" dirty="0">
              <a:solidFill>
                <a:srgbClr val="003399"/>
              </a:solidFill>
            </a:endParaRPr>
          </a:p>
          <a:p>
            <a:pPr lvl="0"/>
            <a:endParaRPr lang="en-US" sz="1400" b="1" dirty="0">
              <a:solidFill>
                <a:srgbClr val="003399"/>
              </a:solidFill>
            </a:endParaRPr>
          </a:p>
          <a:p>
            <a:r>
              <a:rPr lang="de-DE" sz="1400" b="1" i="1" dirty="0">
                <a:solidFill>
                  <a:srgbClr val="E64715"/>
                </a:solidFill>
                <a:latin typeface="Arial" panose="020B0604020202020204" pitchFamily="34" charset="0"/>
                <a:ea typeface="SimSun" panose="02010600030101010101" pitchFamily="2" charset="-122"/>
                <a:cs typeface="Times New Roman" panose="02020603050405020304" pitchFamily="18" charset="0"/>
              </a:rPr>
              <a:t>„Das Schaffen von Vertrauen in diese Systeme ist eine Grundvoraussetzung für ihren Erfolg. Deshalb müssen die Beschäftigten informiert, beraten und in die Ausgestaltung und Implementierung der Systeme einbezogen werden.“  </a:t>
            </a:r>
          </a:p>
        </p:txBody>
      </p:sp>
      <p:sp>
        <p:nvSpPr>
          <p:cNvPr id="6" name="TextBox 5">
            <a:extLst>
              <a:ext uri="{FF2B5EF4-FFF2-40B4-BE49-F238E27FC236}">
                <a16:creationId xmlns:a16="http://schemas.microsoft.com/office/drawing/2014/main" id="{83AF539D-CAF8-41D3-8FB6-3D01F5F13DEB}"/>
              </a:ext>
            </a:extLst>
          </p:cNvPr>
          <p:cNvSpPr txBox="1"/>
          <p:nvPr/>
        </p:nvSpPr>
        <p:spPr>
          <a:xfrm>
            <a:off x="1454727" y="3038638"/>
            <a:ext cx="7344198" cy="1569660"/>
          </a:xfrm>
          <a:prstGeom prst="rect">
            <a:avLst/>
          </a:prstGeom>
          <a:noFill/>
        </p:spPr>
        <p:txBody>
          <a:bodyPr wrap="square" rtlCol="0">
            <a:spAutoFit/>
          </a:bodyPr>
          <a:lstStyle/>
          <a:p>
            <a:pPr lvl="0"/>
            <a:r>
              <a:rPr lang="de-DE" sz="1600" b="1" dirty="0">
                <a:solidFill>
                  <a:srgbClr val="003399"/>
                </a:solidFill>
              </a:rPr>
              <a:t>Bezieht sich auf ein Personalmanagementsystem, das – oft in Echtzeit – Daten über den Arbeitsplatz, die Mitarbeiter und die von ihnen ausgeübte Arbeit erhebt, die dann in ein KI-basiertes Modell eingespeist werden, das automatisierte oder halbautomatisierte Entscheidungen trifft oder Entscheidungsträgern Informationen zu Aspekten des Personalmanagements liefert. </a:t>
            </a:r>
          </a:p>
        </p:txBody>
      </p:sp>
      <p:sp>
        <p:nvSpPr>
          <p:cNvPr id="7" name="TextBox 6">
            <a:extLst>
              <a:ext uri="{FF2B5EF4-FFF2-40B4-BE49-F238E27FC236}">
                <a16:creationId xmlns:a16="http://schemas.microsoft.com/office/drawing/2014/main" id="{8134786C-8EE7-4472-9B73-BD12BEFE35B8}"/>
              </a:ext>
            </a:extLst>
          </p:cNvPr>
          <p:cNvSpPr txBox="1"/>
          <p:nvPr/>
        </p:nvSpPr>
        <p:spPr>
          <a:xfrm rot="16200000">
            <a:off x="-189202" y="3446116"/>
            <a:ext cx="1800200" cy="400110"/>
          </a:xfrm>
          <a:prstGeom prst="rect">
            <a:avLst/>
          </a:prstGeom>
          <a:noFill/>
        </p:spPr>
        <p:txBody>
          <a:bodyPr wrap="square" rtlCol="0">
            <a:spAutoFit/>
          </a:bodyPr>
          <a:lstStyle/>
          <a:p>
            <a:pPr lvl="0"/>
            <a:r>
              <a:rPr lang="de-DE" sz="2000" b="1" u="sng" dirty="0">
                <a:solidFill>
                  <a:srgbClr val="ACC700"/>
                </a:solidFill>
              </a:rPr>
              <a:t>BEGRIFFSBESTIMMUNG</a:t>
            </a:r>
          </a:p>
        </p:txBody>
      </p:sp>
      <p:pic>
        <p:nvPicPr>
          <p:cNvPr id="8" name="Picture 7">
            <a:extLst>
              <a:ext uri="{FF2B5EF4-FFF2-40B4-BE49-F238E27FC236}">
                <a16:creationId xmlns:a16="http://schemas.microsoft.com/office/drawing/2014/main" id="{A6356AF0-FBDB-4E8B-BCFC-661E42F039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946071"/>
            <a:ext cx="2666667" cy="1800000"/>
          </a:xfrm>
          <a:prstGeom prst="rect">
            <a:avLst/>
          </a:prstGeom>
          <a:blipFill>
            <a:blip r:embed="rId4"/>
            <a:stretch>
              <a:fillRect/>
            </a:stretch>
          </a:blipFill>
          <a:ln w="38100">
            <a:solidFill>
              <a:srgbClr val="ACC700"/>
            </a:solidFill>
          </a:ln>
        </p:spPr>
      </p:pic>
    </p:spTree>
    <p:extLst>
      <p:ext uri="{BB962C8B-B14F-4D97-AF65-F5344CB8AC3E}">
        <p14:creationId xmlns:p14="http://schemas.microsoft.com/office/powerpoint/2010/main" val="5607118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de-DE" sz="2400">
                <a:solidFill>
                  <a:srgbClr val="003399"/>
                </a:solidFill>
              </a:rPr>
              <a:t>Vorrangiger Bereich – Personalmanagement mithilfe künstlicher Intelligenz (KI)</a:t>
            </a:r>
          </a:p>
        </p:txBody>
      </p:sp>
      <p:sp>
        <p:nvSpPr>
          <p:cNvPr id="4" name="TextBox 3"/>
          <p:cNvSpPr txBox="1"/>
          <p:nvPr/>
        </p:nvSpPr>
        <p:spPr>
          <a:xfrm>
            <a:off x="450000" y="918031"/>
            <a:ext cx="7559874" cy="2495555"/>
          </a:xfrm>
          <a:prstGeom prst="rect">
            <a:avLst/>
          </a:prstGeom>
          <a:noFill/>
        </p:spPr>
        <p:txBody>
          <a:bodyPr wrap="square" rtlCol="0">
            <a:spAutoFit/>
          </a:bodyPr>
          <a:lstStyle/>
          <a:p>
            <a:pPr lvl="0"/>
            <a:r>
              <a:rPr lang="de-DE" b="1" dirty="0">
                <a:solidFill>
                  <a:srgbClr val="ACC700"/>
                </a:solidFill>
              </a:rPr>
              <a:t>CHANCEN </a:t>
            </a:r>
          </a:p>
          <a:p>
            <a:pPr marL="285750" lvl="0" indent="-285750">
              <a:buFont typeface="Arial" panose="020B0604020202020204" pitchFamily="34" charset="0"/>
              <a:buChar char="•"/>
            </a:pPr>
            <a:r>
              <a:rPr lang="de-DE" sz="1600" b="1" dirty="0">
                <a:solidFill>
                  <a:srgbClr val="003399"/>
                </a:solidFill>
              </a:rPr>
              <a:t>Verbesserte Planung und Aufgabenzuweisung</a:t>
            </a:r>
          </a:p>
          <a:p>
            <a:pPr marL="285750" lvl="0" indent="-285750">
              <a:buFont typeface="Arial" panose="020B0604020202020204" pitchFamily="34" charset="0"/>
              <a:buChar char="•"/>
            </a:pPr>
            <a:r>
              <a:rPr lang="de-DE" sz="1600" b="1" dirty="0">
                <a:solidFill>
                  <a:srgbClr val="003399"/>
                </a:solidFill>
              </a:rPr>
              <a:t>Optimierte Arbeitsorganisation</a:t>
            </a:r>
          </a:p>
          <a:p>
            <a:pPr marL="285750" lvl="0" indent="-285750">
              <a:buFont typeface="Arial" panose="020B0604020202020204" pitchFamily="34" charset="0"/>
              <a:buChar char="•"/>
            </a:pPr>
            <a:r>
              <a:rPr lang="de-DE" sz="1600" b="1" dirty="0">
                <a:solidFill>
                  <a:srgbClr val="003399"/>
                </a:solidFill>
              </a:rPr>
              <a:t>Informationen für die Ermittlung von sicherheits- und gesundheitsbezogenen Problemen am Arbeitsplatz</a:t>
            </a:r>
          </a:p>
          <a:p>
            <a:pPr lvl="0"/>
            <a:endParaRPr lang="es-ES" sz="2000" b="1" dirty="0">
              <a:solidFill>
                <a:srgbClr val="003399"/>
              </a:solidFill>
            </a:endParaRPr>
          </a:p>
          <a:p>
            <a:pPr lvl="0" defTabSz="342900">
              <a:spcBef>
                <a:spcPts val="450"/>
              </a:spcBef>
              <a:buClr>
                <a:srgbClr val="003399"/>
              </a:buClr>
            </a:pPr>
            <a:r>
              <a:rPr lang="de-DE" b="1" dirty="0">
                <a:solidFill>
                  <a:srgbClr val="ACC700"/>
                </a:solidFill>
              </a:rPr>
              <a:t>GEFAHREN UND HERAUSFORDERUNGEN</a:t>
            </a:r>
          </a:p>
          <a:p>
            <a:pPr marL="285750" lvl="0" indent="-285750">
              <a:buFont typeface="Arial" panose="020B0604020202020204" pitchFamily="34" charset="0"/>
              <a:buChar char="•"/>
            </a:pPr>
            <a:r>
              <a:rPr lang="de-DE" sz="1600" b="1" dirty="0">
                <a:solidFill>
                  <a:srgbClr val="003399"/>
                </a:solidFill>
              </a:rPr>
              <a:t>Geringere Beschäftigtenautonomie und -kontrolle</a:t>
            </a:r>
          </a:p>
          <a:p>
            <a:pPr marL="285750" indent="-285750">
              <a:buFont typeface="Arial" panose="020B0604020202020204" pitchFamily="34" charset="0"/>
              <a:buChar char="•"/>
            </a:pPr>
            <a:r>
              <a:rPr lang="de-DE" sz="1600" b="1" dirty="0">
                <a:solidFill>
                  <a:srgbClr val="003399"/>
                </a:solidFill>
              </a:rPr>
              <a:t>Erhöhter Druck in Bezug auf das Arbeitstempo</a:t>
            </a:r>
          </a:p>
          <a:p>
            <a:pPr marL="285750" indent="-285750">
              <a:buFont typeface="Arial" panose="020B0604020202020204" pitchFamily="34" charset="0"/>
              <a:buChar char="•"/>
            </a:pPr>
            <a:r>
              <a:rPr lang="de-DE" sz="1600" b="1" dirty="0">
                <a:solidFill>
                  <a:srgbClr val="003399"/>
                </a:solidFill>
              </a:rPr>
              <a:t>Verletzungen der Privatsphäre</a:t>
            </a:r>
          </a:p>
        </p:txBody>
      </p:sp>
    </p:spTree>
    <p:extLst>
      <p:ext uri="{BB962C8B-B14F-4D97-AF65-F5344CB8AC3E}">
        <p14:creationId xmlns:p14="http://schemas.microsoft.com/office/powerpoint/2010/main" val="3919486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9750" y="868363"/>
            <a:ext cx="5706173" cy="2418611"/>
          </a:xfrm>
        </p:spPr>
        <p:txBody>
          <a:bodyPr lIns="0" tIns="0" rIns="0" bIns="0">
            <a:spAutoFit/>
          </a:bodyPr>
          <a:lstStyle/>
          <a:p>
            <a:r>
              <a:rPr lang="de-DE" sz="1600" dirty="0"/>
              <a:t>Worum geht es?</a:t>
            </a:r>
          </a:p>
          <a:p>
            <a:r>
              <a:rPr lang="de-DE" sz="1600" dirty="0"/>
              <a:t>Fakten und Zahlen</a:t>
            </a:r>
          </a:p>
          <a:p>
            <a:r>
              <a:rPr lang="de-DE" sz="1600" dirty="0"/>
              <a:t>Ziele der Kampagne</a:t>
            </a:r>
          </a:p>
          <a:p>
            <a:r>
              <a:rPr lang="de-DE" sz="1600" dirty="0"/>
              <a:t>Vorrangige Bereiche</a:t>
            </a:r>
          </a:p>
          <a:p>
            <a:r>
              <a:rPr lang="de-DE" sz="1600" dirty="0"/>
              <a:t>Risikoprävention</a:t>
            </a:r>
          </a:p>
          <a:p>
            <a:r>
              <a:rPr lang="de-DE" sz="1600" dirty="0"/>
              <a:t>EU-OSHA und Kampagnenpartner</a:t>
            </a:r>
          </a:p>
          <a:p>
            <a:r>
              <a:rPr lang="de-DE" sz="1600" dirty="0"/>
              <a:t>Kampagnentools und -ressourcen </a:t>
            </a:r>
          </a:p>
          <a:p>
            <a:r>
              <a:rPr lang="de-DE" sz="1600" dirty="0"/>
              <a:t>So können Sie sich beteiligen</a:t>
            </a:r>
          </a:p>
        </p:txBody>
      </p:sp>
      <p:sp>
        <p:nvSpPr>
          <p:cNvPr id="7" name="Title 1">
            <a:extLst>
              <a:ext uri="{FF2B5EF4-FFF2-40B4-BE49-F238E27FC236}">
                <a16:creationId xmlns:a16="http://schemas.microsoft.com/office/drawing/2014/main" id="{FE67E1C7-DA33-3742-8620-2EC6C9701E0F}"/>
              </a:ext>
            </a:extLst>
          </p:cNvPr>
          <p:cNvSpPr txBox="1">
            <a:spLocks/>
          </p:cNvSpPr>
          <p:nvPr/>
        </p:nvSpPr>
        <p:spPr>
          <a:xfrm>
            <a:off x="539750" y="165105"/>
            <a:ext cx="7470122" cy="369332"/>
          </a:xfrm>
          <a:prstGeom prst="rect">
            <a:avLst/>
          </a:prstGeom>
        </p:spPr>
        <p:txBody>
          <a:bodyPr vert="horz" lIns="0" tIns="0" rIns="0" bIns="0" rtlCol="0" anchor="ctr" anchorCtr="0">
            <a:spAutoFit/>
          </a:bodyPr>
          <a:lstStyle>
            <a:lvl1pPr algn="l" defTabSz="257175" rtl="0" eaLnBrk="1" latinLnBrk="0" hangingPunct="1">
              <a:spcBef>
                <a:spcPct val="0"/>
              </a:spcBef>
              <a:buNone/>
              <a:defRPr sz="135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sz="2400"/>
              <a:t>Überblick</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53875">
            <a:off x="5377503" y="2415962"/>
            <a:ext cx="2666667" cy="18000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29292960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de-DE" sz="2400">
                <a:solidFill>
                  <a:srgbClr val="003399"/>
                </a:solidFill>
              </a:rPr>
              <a:t>Vorrangiger Bereich – Intelligente digitale Systeme</a:t>
            </a:r>
          </a:p>
        </p:txBody>
      </p:sp>
      <p:sp>
        <p:nvSpPr>
          <p:cNvPr id="4" name="TextBox 3"/>
          <p:cNvSpPr txBox="1"/>
          <p:nvPr/>
        </p:nvSpPr>
        <p:spPr>
          <a:xfrm>
            <a:off x="3491880" y="549433"/>
            <a:ext cx="4517994" cy="1477328"/>
          </a:xfrm>
          <a:prstGeom prst="rect">
            <a:avLst/>
          </a:prstGeom>
          <a:noFill/>
        </p:spPr>
        <p:txBody>
          <a:bodyPr wrap="square" rtlCol="0">
            <a:spAutoFit/>
          </a:bodyPr>
          <a:lstStyle/>
          <a:p>
            <a:pPr lvl="0"/>
            <a:endParaRPr lang="en-US" sz="2000" b="1" dirty="0">
              <a:solidFill>
                <a:srgbClr val="003399"/>
              </a:solidFill>
            </a:endParaRPr>
          </a:p>
          <a:p>
            <a:pPr lvl="0"/>
            <a:endParaRPr lang="en-US" sz="1400" b="1" dirty="0">
              <a:solidFill>
                <a:srgbClr val="003399"/>
              </a:solidFill>
            </a:endParaRPr>
          </a:p>
          <a:p>
            <a:r>
              <a:rPr lang="de-DE" sz="1400" b="1" i="1" dirty="0">
                <a:solidFill>
                  <a:srgbClr val="E64715"/>
                </a:solidFill>
                <a:latin typeface="Arial" panose="020B0604020202020204" pitchFamily="34" charset="0"/>
                <a:ea typeface="SimSun" panose="02010600030101010101" pitchFamily="2" charset="-122"/>
                <a:cs typeface="Times New Roman" panose="02020603050405020304" pitchFamily="18" charset="0"/>
              </a:rPr>
              <a:t>„Bei diesen neuen Systemen werden digitale Technologien eingesetzt, mit denen Daten oder Signale erfasst und analysiert werden, um Arbeitsschutzrisiken zu erkennen und sie zu bewerten, damit diesen vorgebeugt oder der Schaden möglichst gering gehalten und Sicherheit und Gesundheit bei der Arbeit gefördert werden können.“</a:t>
            </a:r>
          </a:p>
        </p:txBody>
      </p:sp>
      <p:sp>
        <p:nvSpPr>
          <p:cNvPr id="6" name="TextBox 5">
            <a:extLst>
              <a:ext uri="{FF2B5EF4-FFF2-40B4-BE49-F238E27FC236}">
                <a16:creationId xmlns:a16="http://schemas.microsoft.com/office/drawing/2014/main" id="{83AF539D-CAF8-41D3-8FB6-3D01F5F13DEB}"/>
              </a:ext>
            </a:extLst>
          </p:cNvPr>
          <p:cNvSpPr txBox="1"/>
          <p:nvPr/>
        </p:nvSpPr>
        <p:spPr>
          <a:xfrm>
            <a:off x="1026260" y="2950641"/>
            <a:ext cx="7848872" cy="1815882"/>
          </a:xfrm>
          <a:prstGeom prst="rect">
            <a:avLst/>
          </a:prstGeom>
          <a:noFill/>
        </p:spPr>
        <p:txBody>
          <a:bodyPr wrap="square" lIns="91440" tIns="45720" rIns="91440" bIns="45720" rtlCol="0" anchor="t">
            <a:spAutoFit/>
          </a:bodyPr>
          <a:lstStyle/>
          <a:p>
            <a:r>
              <a:rPr lang="de-DE" sz="1400" b="1" dirty="0">
                <a:solidFill>
                  <a:srgbClr val="003399"/>
                </a:solidFill>
              </a:rPr>
              <a:t>Digitale Systeme zur Überwachung und Verbesserung der Sicherheit und Gesundheit von Beschäftigten, darunter intelligente persönliche Schutzausrüstung (PSA) – die Gase, Toxine, Lärmpegel und Hoch- oder Tieftemperaturen ermitteln kann –, am Körper tragbare Geräte, sogenannte Wearables, die mit Beschäftigen interagieren können und Sensoren haben, die in Helmen oder Sicherheitsbrillen eingebettet sein können. Darüber hinaus gibt es mobile oder statische Systeme, die Kameras und Sensoren nutzen – z. B. Drohnen, die gefährliche Bereiche in der Bau- und Bergbauindustrie erreichen und überwachen können, ohne dass sich Menschen in Gefahr begeben müssen.</a:t>
            </a:r>
          </a:p>
        </p:txBody>
      </p:sp>
      <p:sp>
        <p:nvSpPr>
          <p:cNvPr id="7" name="TextBox 6">
            <a:extLst>
              <a:ext uri="{FF2B5EF4-FFF2-40B4-BE49-F238E27FC236}">
                <a16:creationId xmlns:a16="http://schemas.microsoft.com/office/drawing/2014/main" id="{8134786C-8EE7-4472-9B73-BD12BEFE35B8}"/>
              </a:ext>
            </a:extLst>
          </p:cNvPr>
          <p:cNvSpPr txBox="1"/>
          <p:nvPr/>
        </p:nvSpPr>
        <p:spPr>
          <a:xfrm rot="16200000">
            <a:off x="-431177" y="3485903"/>
            <a:ext cx="1800200" cy="400110"/>
          </a:xfrm>
          <a:prstGeom prst="rect">
            <a:avLst/>
          </a:prstGeom>
          <a:noFill/>
        </p:spPr>
        <p:txBody>
          <a:bodyPr wrap="square" rtlCol="0">
            <a:spAutoFit/>
          </a:bodyPr>
          <a:lstStyle/>
          <a:p>
            <a:pPr lvl="0"/>
            <a:r>
              <a:rPr lang="de-DE" sz="2000" b="1" u="sng" dirty="0">
                <a:solidFill>
                  <a:srgbClr val="ACC700"/>
                </a:solidFill>
              </a:rPr>
              <a:t>BEGRIFFSBESTIMMUNG</a:t>
            </a:r>
          </a:p>
        </p:txBody>
      </p:sp>
      <p:pic>
        <p:nvPicPr>
          <p:cNvPr id="9" name="Picture 8">
            <a:extLst>
              <a:ext uri="{FF2B5EF4-FFF2-40B4-BE49-F238E27FC236}">
                <a16:creationId xmlns:a16="http://schemas.microsoft.com/office/drawing/2014/main" id="{8B2C750B-A009-4564-B11E-D6FA542B4D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985858"/>
            <a:ext cx="2666666" cy="1800000"/>
          </a:xfrm>
          <a:prstGeom prst="rect">
            <a:avLst/>
          </a:prstGeom>
          <a:blipFill>
            <a:blip r:embed="rId4"/>
            <a:stretch>
              <a:fillRect/>
            </a:stretch>
          </a:blipFill>
          <a:ln w="38100">
            <a:solidFill>
              <a:srgbClr val="ACC700"/>
            </a:solidFill>
          </a:ln>
        </p:spPr>
      </p:pic>
    </p:spTree>
    <p:extLst>
      <p:ext uri="{BB962C8B-B14F-4D97-AF65-F5344CB8AC3E}">
        <p14:creationId xmlns:p14="http://schemas.microsoft.com/office/powerpoint/2010/main" val="41166230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de-DE" sz="2400">
                <a:solidFill>
                  <a:srgbClr val="003399"/>
                </a:solidFill>
              </a:rPr>
              <a:t>Vorrangiger Bereich – Intelligente digitale Systeme</a:t>
            </a:r>
          </a:p>
        </p:txBody>
      </p:sp>
      <p:sp>
        <p:nvSpPr>
          <p:cNvPr id="4" name="TextBox 3"/>
          <p:cNvSpPr txBox="1"/>
          <p:nvPr/>
        </p:nvSpPr>
        <p:spPr>
          <a:xfrm>
            <a:off x="450001" y="927577"/>
            <a:ext cx="7636724" cy="3234219"/>
          </a:xfrm>
          <a:prstGeom prst="rect">
            <a:avLst/>
          </a:prstGeom>
          <a:noFill/>
        </p:spPr>
        <p:txBody>
          <a:bodyPr wrap="square" rtlCol="0">
            <a:spAutoFit/>
          </a:bodyPr>
          <a:lstStyle/>
          <a:p>
            <a:pPr lvl="0"/>
            <a:r>
              <a:rPr lang="de-DE" b="1" dirty="0">
                <a:solidFill>
                  <a:srgbClr val="ACC700"/>
                </a:solidFill>
              </a:rPr>
              <a:t>CHANCEN </a:t>
            </a:r>
          </a:p>
          <a:p>
            <a:pPr marL="285750" lvl="0" indent="-285750">
              <a:buFont typeface="Arial" panose="020B0604020202020204" pitchFamily="34" charset="0"/>
              <a:buChar char="•"/>
            </a:pPr>
            <a:r>
              <a:rPr lang="de-DE" sz="1600" b="1" dirty="0">
                <a:solidFill>
                  <a:srgbClr val="003399"/>
                </a:solidFill>
              </a:rPr>
              <a:t>Keine oder minimierte Verletzungsgefahr für Beschäftigte</a:t>
            </a:r>
          </a:p>
          <a:p>
            <a:pPr marL="285750" lvl="0" indent="-285750">
              <a:buFont typeface="Arial" panose="020B0604020202020204" pitchFamily="34" charset="0"/>
              <a:buChar char="•"/>
            </a:pPr>
            <a:r>
              <a:rPr lang="de-DE" sz="1600" b="1" dirty="0">
                <a:solidFill>
                  <a:srgbClr val="003399"/>
                </a:solidFill>
              </a:rPr>
              <a:t>Bessere Einhaltung der Vorschriften im Bereich Sicherheit und Gesundheit bei der Arbeit</a:t>
            </a:r>
          </a:p>
          <a:p>
            <a:pPr marL="285750" indent="-285750">
              <a:buFont typeface="Arial" panose="020B0604020202020204" pitchFamily="34" charset="0"/>
              <a:buChar char="•"/>
            </a:pPr>
            <a:r>
              <a:rPr lang="de-DE" sz="1600" b="1" dirty="0">
                <a:solidFill>
                  <a:srgbClr val="003399"/>
                </a:solidFill>
              </a:rPr>
              <a:t>Fundierte Entscheidungsfindung</a:t>
            </a:r>
          </a:p>
          <a:p>
            <a:pPr marL="285750" lvl="0" indent="-285750">
              <a:buFont typeface="Arial" panose="020B0604020202020204" pitchFamily="34" charset="0"/>
              <a:buChar char="•"/>
            </a:pPr>
            <a:r>
              <a:rPr lang="de-DE" sz="1600" b="1" dirty="0">
                <a:solidFill>
                  <a:srgbClr val="003399"/>
                </a:solidFill>
              </a:rPr>
              <a:t>Wirksame Durchsetzung</a:t>
            </a:r>
          </a:p>
          <a:p>
            <a:pPr marL="285750" lvl="0" indent="-285750">
              <a:buFont typeface="Arial" panose="020B0604020202020204" pitchFamily="34" charset="0"/>
              <a:buChar char="•"/>
            </a:pPr>
            <a:r>
              <a:rPr lang="de-DE" sz="1600" b="1" dirty="0">
                <a:solidFill>
                  <a:srgbClr val="003399"/>
                </a:solidFill>
              </a:rPr>
              <a:t>Mehr Schulungsmöglichkeiten in einer digitalen Umgebung</a:t>
            </a:r>
          </a:p>
          <a:p>
            <a:pPr lvl="0"/>
            <a:endParaRPr lang="en-US" sz="2000" b="1" dirty="0">
              <a:solidFill>
                <a:srgbClr val="003399"/>
              </a:solidFill>
            </a:endParaRPr>
          </a:p>
          <a:p>
            <a:pPr lvl="0" defTabSz="342900">
              <a:spcBef>
                <a:spcPts val="450"/>
              </a:spcBef>
              <a:buClr>
                <a:srgbClr val="003399"/>
              </a:buClr>
            </a:pPr>
            <a:r>
              <a:rPr lang="de-DE" b="1" dirty="0">
                <a:solidFill>
                  <a:srgbClr val="ACC700"/>
                </a:solidFill>
              </a:rPr>
              <a:t>GEFAHREN UND HERAUSFORDERUNGEN</a:t>
            </a:r>
          </a:p>
          <a:p>
            <a:pPr marL="285750" lvl="0" indent="-285750">
              <a:buFont typeface="Arial" panose="020B0604020202020204" pitchFamily="34" charset="0"/>
              <a:buChar char="•"/>
            </a:pPr>
            <a:r>
              <a:rPr lang="de-DE" sz="1600" b="1" dirty="0">
                <a:solidFill>
                  <a:srgbClr val="003399"/>
                </a:solidFill>
              </a:rPr>
              <a:t>Datenungenauigkeiten oder -fehlinterpretationen</a:t>
            </a:r>
          </a:p>
          <a:p>
            <a:pPr marL="285750" lvl="0" indent="-285750">
              <a:buFont typeface="Arial" panose="020B0604020202020204" pitchFamily="34" charset="0"/>
              <a:buChar char="•"/>
            </a:pPr>
            <a:r>
              <a:rPr lang="de-DE" sz="1600" b="1" dirty="0">
                <a:solidFill>
                  <a:srgbClr val="003399"/>
                </a:solidFill>
              </a:rPr>
              <a:t>Übermäßige Technologieabhängigkeit</a:t>
            </a:r>
          </a:p>
          <a:p>
            <a:pPr marL="285750" lvl="0" indent="-285750">
              <a:buFont typeface="Arial" panose="020B0604020202020204" pitchFamily="34" charset="0"/>
              <a:buChar char="•"/>
            </a:pPr>
            <a:r>
              <a:rPr lang="de-DE" sz="1600" b="1" dirty="0">
                <a:solidFill>
                  <a:srgbClr val="003399"/>
                </a:solidFill>
              </a:rPr>
              <a:t>Verlust der Kontrolle über Arbeitsaufgaben</a:t>
            </a:r>
          </a:p>
        </p:txBody>
      </p:sp>
    </p:spTree>
    <p:extLst>
      <p:ext uri="{BB962C8B-B14F-4D97-AF65-F5344CB8AC3E}">
        <p14:creationId xmlns:p14="http://schemas.microsoft.com/office/powerpoint/2010/main" val="30585612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35927FE-E68F-B143-A6DD-76F098377766}"/>
              </a:ext>
            </a:extLst>
          </p:cNvPr>
          <p:cNvSpPr>
            <a:spLocks noGrp="1"/>
          </p:cNvSpPr>
          <p:nvPr>
            <p:ph type="title"/>
          </p:nvPr>
        </p:nvSpPr>
        <p:spPr>
          <a:xfrm>
            <a:off x="539750" y="148384"/>
            <a:ext cx="7632700" cy="369332"/>
          </a:xfrm>
        </p:spPr>
        <p:txBody>
          <a:bodyPr lIns="0" tIns="0" rIns="0" bIns="0">
            <a:spAutoFit/>
          </a:bodyPr>
          <a:lstStyle/>
          <a:p>
            <a:r>
              <a:rPr lang="de-DE" sz="2400">
                <a:solidFill>
                  <a:schemeClr val="accent1"/>
                </a:solidFill>
              </a:rPr>
              <a:t>Risikoprävention</a:t>
            </a:r>
          </a:p>
        </p:txBody>
      </p:sp>
      <p:sp>
        <p:nvSpPr>
          <p:cNvPr id="2" name="TextBox 1"/>
          <p:cNvSpPr txBox="1"/>
          <p:nvPr/>
        </p:nvSpPr>
        <p:spPr>
          <a:xfrm>
            <a:off x="467544" y="915988"/>
            <a:ext cx="7971606" cy="2554545"/>
          </a:xfrm>
          <a:prstGeom prst="rect">
            <a:avLst/>
          </a:prstGeom>
          <a:noFill/>
        </p:spPr>
        <p:txBody>
          <a:bodyPr wrap="square" rtlCol="0">
            <a:spAutoFit/>
          </a:bodyPr>
          <a:lstStyle/>
          <a:p>
            <a:pPr marL="285750" lvl="0" indent="-285750">
              <a:buFont typeface="Arial" panose="020B0604020202020204" pitchFamily="34" charset="0"/>
              <a:buChar char="•"/>
            </a:pPr>
            <a:r>
              <a:rPr lang="de-DE" sz="1600" b="1" dirty="0">
                <a:solidFill>
                  <a:schemeClr val="accent1"/>
                </a:solidFill>
              </a:rPr>
              <a:t>Auf den Menschen ausgerichteter Ansatz </a:t>
            </a:r>
          </a:p>
          <a:p>
            <a:pPr lvl="0"/>
            <a:endParaRPr lang="el-GR" sz="1600" b="1" dirty="0">
              <a:solidFill>
                <a:schemeClr val="accent1"/>
              </a:solidFill>
            </a:endParaRPr>
          </a:p>
          <a:p>
            <a:pPr marL="285750" lvl="0" indent="-285750">
              <a:buFont typeface="Arial" panose="020B0604020202020204" pitchFamily="34" charset="0"/>
              <a:buChar char="•"/>
            </a:pPr>
            <a:r>
              <a:rPr lang="de-DE" sz="1600" b="1" dirty="0">
                <a:solidFill>
                  <a:schemeClr val="accent1"/>
                </a:solidFill>
              </a:rPr>
              <a:t>Gleichberechtigter Informationszugang für alle Interessenträger</a:t>
            </a:r>
          </a:p>
          <a:p>
            <a:pPr lvl="0"/>
            <a:endParaRPr lang="el-GR" sz="1600" b="1" dirty="0">
              <a:solidFill>
                <a:schemeClr val="accent1"/>
              </a:solidFill>
            </a:endParaRPr>
          </a:p>
          <a:p>
            <a:pPr marL="285750" lvl="0" indent="-285750">
              <a:buFont typeface="Arial" panose="020B0604020202020204" pitchFamily="34" charset="0"/>
              <a:buChar char="•"/>
            </a:pPr>
            <a:r>
              <a:rPr lang="de-DE" sz="1600" b="1" dirty="0">
                <a:solidFill>
                  <a:schemeClr val="accent1"/>
                </a:solidFill>
              </a:rPr>
              <a:t>Konsultation/Einbeziehung der Beschäftigten in die Entwicklung, Umsetzung und Nutzung digitaler Technologien und Systeme </a:t>
            </a:r>
          </a:p>
          <a:p>
            <a:pPr marL="285750" lvl="0" indent="-285750">
              <a:buFont typeface="Arial" panose="020B0604020202020204" pitchFamily="34" charset="0"/>
              <a:buChar char="•"/>
            </a:pPr>
            <a:endParaRPr lang="el-GR" sz="1600" b="1" dirty="0">
              <a:solidFill>
                <a:schemeClr val="accent1"/>
              </a:solidFill>
            </a:endParaRPr>
          </a:p>
          <a:p>
            <a:pPr marL="285750" lvl="0" indent="-285750">
              <a:buFont typeface="Arial" panose="020B0604020202020204" pitchFamily="34" charset="0"/>
              <a:buChar char="•"/>
            </a:pPr>
            <a:r>
              <a:rPr lang="de-DE" sz="1600" b="1" dirty="0">
                <a:solidFill>
                  <a:schemeClr val="accent1"/>
                </a:solidFill>
              </a:rPr>
              <a:t>Transparenz bezüglich der Funktionsweise eines digitalen Tools </a:t>
            </a:r>
          </a:p>
          <a:p>
            <a:pPr marL="285750" lvl="0" indent="-285750">
              <a:buFont typeface="Arial" panose="020B0604020202020204" pitchFamily="34" charset="0"/>
              <a:buChar char="•"/>
            </a:pPr>
            <a:endParaRPr lang="el-GR" sz="1600" b="1" dirty="0">
              <a:solidFill>
                <a:schemeClr val="accent1"/>
              </a:solidFill>
            </a:endParaRPr>
          </a:p>
          <a:p>
            <a:pPr marL="285750" indent="-285750">
              <a:buFont typeface="Arial" panose="020B0604020202020204" pitchFamily="34" charset="0"/>
              <a:buChar char="•"/>
            </a:pPr>
            <a:r>
              <a:rPr lang="de-DE" sz="1600" b="1" dirty="0">
                <a:solidFill>
                  <a:schemeClr val="accent1"/>
                </a:solidFill>
              </a:rPr>
              <a:t>Ganzheitlicher Ansatz für die Bewertung digitaler Technologien und Systeme</a:t>
            </a:r>
          </a:p>
        </p:txBody>
      </p:sp>
    </p:spTree>
    <p:extLst>
      <p:ext uri="{BB962C8B-B14F-4D97-AF65-F5344CB8AC3E}">
        <p14:creationId xmlns:p14="http://schemas.microsoft.com/office/powerpoint/2010/main" val="17496949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7901DF98-FA09-AD45-BC85-F22873B9E4C0}"/>
              </a:ext>
            </a:extLst>
          </p:cNvPr>
          <p:cNvPicPr>
            <a:picLocks noChangeAspect="1"/>
          </p:cNvPicPr>
          <p:nvPr/>
        </p:nvPicPr>
        <p:blipFill>
          <a:blip r:embed="rId3" cstate="print">
            <a:alphaModFix amt="30000"/>
            <a:extLst>
              <a:ext uri="{28A0092B-C50C-407E-A947-70E740481C1C}">
                <a14:useLocalDpi xmlns:a14="http://schemas.microsoft.com/office/drawing/2010/main" val="0"/>
              </a:ext>
            </a:extLst>
          </a:blip>
          <a:stretch>
            <a:fillRect/>
          </a:stretch>
        </p:blipFill>
        <p:spPr>
          <a:xfrm>
            <a:off x="651301" y="771550"/>
            <a:ext cx="7272610" cy="3863506"/>
          </a:xfrm>
          <a:prstGeom prst="rect">
            <a:avLst/>
          </a:prstGeom>
          <a:effectLst>
            <a:softEdge rad="0"/>
          </a:effectLst>
        </p:spPr>
      </p:pic>
      <p:sp>
        <p:nvSpPr>
          <p:cNvPr id="2" name="Title 1"/>
          <p:cNvSpPr>
            <a:spLocks noGrp="1"/>
          </p:cNvSpPr>
          <p:nvPr>
            <p:ph type="title"/>
          </p:nvPr>
        </p:nvSpPr>
        <p:spPr>
          <a:xfrm>
            <a:off x="539750" y="129101"/>
            <a:ext cx="7415532" cy="369332"/>
          </a:xfrm>
        </p:spPr>
        <p:txBody>
          <a:bodyPr lIns="0" tIns="0" rIns="0" bIns="0">
            <a:spAutoFit/>
          </a:bodyPr>
          <a:lstStyle/>
          <a:p>
            <a:r>
              <a:rPr lang="de-DE" sz="2400"/>
              <a:t>EU-OSHA und Kampagnenpartner</a:t>
            </a:r>
          </a:p>
        </p:txBody>
      </p:sp>
      <p:grpSp>
        <p:nvGrpSpPr>
          <p:cNvPr id="93" name="Gruppo 92">
            <a:extLst>
              <a:ext uri="{FF2B5EF4-FFF2-40B4-BE49-F238E27FC236}">
                <a16:creationId xmlns:a16="http://schemas.microsoft.com/office/drawing/2014/main" id="{BDB5431B-DE21-A34A-BA10-6C5F251528CF}"/>
              </a:ext>
            </a:extLst>
          </p:cNvPr>
          <p:cNvGrpSpPr/>
          <p:nvPr/>
        </p:nvGrpSpPr>
        <p:grpSpPr>
          <a:xfrm>
            <a:off x="484292" y="1127815"/>
            <a:ext cx="7812744" cy="3069360"/>
            <a:chOff x="523157" y="1121555"/>
            <a:chExt cx="7812744" cy="3069360"/>
          </a:xfrm>
        </p:grpSpPr>
        <p:sp>
          <p:nvSpPr>
            <p:cNvPr id="13" name="CasellaDiTesto 12">
              <a:extLst>
                <a:ext uri="{FF2B5EF4-FFF2-40B4-BE49-F238E27FC236}">
                  <a16:creationId xmlns:a16="http://schemas.microsoft.com/office/drawing/2014/main" id="{FD39340F-D71A-974A-B178-5BB413CC67B1}"/>
                </a:ext>
              </a:extLst>
            </p:cNvPr>
            <p:cNvSpPr txBox="1"/>
            <p:nvPr/>
          </p:nvSpPr>
          <p:spPr>
            <a:xfrm>
              <a:off x="523157" y="3118463"/>
              <a:ext cx="2632725" cy="32945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r>
                <a:rPr lang="de-DE" sz="1050" b="1" dirty="0">
                  <a:solidFill>
                    <a:schemeClr val="tx2"/>
                  </a:solidFill>
                  <a:hlinkClick r:id="rId4"/>
                </a:rPr>
                <a:t>OFFIZIELLE KAMPAGNENPARTNER</a:t>
              </a:r>
            </a:p>
          </p:txBody>
        </p:sp>
        <p:sp>
          <p:nvSpPr>
            <p:cNvPr id="12" name="CasellaDiTesto 11">
              <a:extLst>
                <a:ext uri="{FF2B5EF4-FFF2-40B4-BE49-F238E27FC236}">
                  <a16:creationId xmlns:a16="http://schemas.microsoft.com/office/drawing/2014/main" id="{EEB6659C-0922-C54F-A68C-B285E024FA1B}"/>
                </a:ext>
              </a:extLst>
            </p:cNvPr>
            <p:cNvSpPr txBox="1"/>
            <p:nvPr/>
          </p:nvSpPr>
          <p:spPr>
            <a:xfrm>
              <a:off x="5360242" y="1121555"/>
              <a:ext cx="2505952" cy="34027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r>
                <a:rPr lang="de-DE" sz="1050" b="1" dirty="0">
                  <a:solidFill>
                    <a:schemeClr val="tx2"/>
                  </a:solidFill>
                  <a:hlinkClick r:id="rId5"/>
                </a:rPr>
                <a:t>EUROPÄISCHE SOZIALPARTNER</a:t>
              </a:r>
            </a:p>
          </p:txBody>
        </p:sp>
        <p:sp>
          <p:nvSpPr>
            <p:cNvPr id="15" name="CasellaDiTesto 14">
              <a:extLst>
                <a:ext uri="{FF2B5EF4-FFF2-40B4-BE49-F238E27FC236}">
                  <a16:creationId xmlns:a16="http://schemas.microsoft.com/office/drawing/2014/main" id="{6E8482F4-3554-0E45-A1DC-3A439C8BD480}"/>
                </a:ext>
              </a:extLst>
            </p:cNvPr>
            <p:cNvSpPr txBox="1"/>
            <p:nvPr/>
          </p:nvSpPr>
          <p:spPr>
            <a:xfrm>
              <a:off x="1489737" y="1188731"/>
              <a:ext cx="2627498" cy="34027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r>
                <a:rPr lang="de-DE" sz="1100" b="1" dirty="0">
                  <a:solidFill>
                    <a:schemeClr val="tx2"/>
                  </a:solidFill>
                  <a:hlinkClick r:id="rId6"/>
                </a:rPr>
                <a:t>ENTERPRISE EUROPE NETWORK</a:t>
              </a:r>
            </a:p>
          </p:txBody>
        </p:sp>
        <p:sp>
          <p:nvSpPr>
            <p:cNvPr id="14" name="CasellaDiTesto 13">
              <a:extLst>
                <a:ext uri="{FF2B5EF4-FFF2-40B4-BE49-F238E27FC236}">
                  <a16:creationId xmlns:a16="http://schemas.microsoft.com/office/drawing/2014/main" id="{44A8D296-5F3C-DB47-A5D0-BB3F64285963}"/>
                </a:ext>
              </a:extLst>
            </p:cNvPr>
            <p:cNvSpPr txBox="1"/>
            <p:nvPr/>
          </p:nvSpPr>
          <p:spPr>
            <a:xfrm>
              <a:off x="6846768" y="3818170"/>
              <a:ext cx="1489133" cy="32945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r>
                <a:rPr lang="de-DE" sz="1050" b="1" dirty="0">
                  <a:solidFill>
                    <a:schemeClr val="tx2"/>
                  </a:solidFill>
                  <a:hlinkClick r:id="rId7"/>
                </a:rPr>
                <a:t>MEDIENPARTNER</a:t>
              </a:r>
            </a:p>
          </p:txBody>
        </p:sp>
        <p:sp>
          <p:nvSpPr>
            <p:cNvPr id="17" name="CasellaDiTesto 16">
              <a:extLst>
                <a:ext uri="{FF2B5EF4-FFF2-40B4-BE49-F238E27FC236}">
                  <a16:creationId xmlns:a16="http://schemas.microsoft.com/office/drawing/2014/main" id="{AEB49CE0-8E5B-5740-9760-F7DDF391014A}"/>
                </a:ext>
              </a:extLst>
            </p:cNvPr>
            <p:cNvSpPr txBox="1"/>
            <p:nvPr/>
          </p:nvSpPr>
          <p:spPr>
            <a:xfrm>
              <a:off x="6473745" y="3038639"/>
              <a:ext cx="1567230" cy="32945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r>
                <a:rPr lang="de-DE" sz="1050" b="1" dirty="0">
                  <a:solidFill>
                    <a:schemeClr val="tx2"/>
                  </a:solidFill>
                  <a:hlinkClick r:id="rId8"/>
                </a:rPr>
                <a:t>EU-INSTITUTIONEN</a:t>
              </a:r>
            </a:p>
          </p:txBody>
        </p:sp>
        <p:sp>
          <p:nvSpPr>
            <p:cNvPr id="9" name="CasellaDiTesto 8">
              <a:extLst>
                <a:ext uri="{FF2B5EF4-FFF2-40B4-BE49-F238E27FC236}">
                  <a16:creationId xmlns:a16="http://schemas.microsoft.com/office/drawing/2014/main" id="{D6367E99-029F-9341-890E-FF4C19640AD9}"/>
                </a:ext>
              </a:extLst>
            </p:cNvPr>
            <p:cNvSpPr txBox="1"/>
            <p:nvPr/>
          </p:nvSpPr>
          <p:spPr>
            <a:xfrm>
              <a:off x="2803486" y="3850645"/>
              <a:ext cx="3343802" cy="340270"/>
            </a:xfrm>
            <a:prstGeom prst="roundRect">
              <a:avLst>
                <a:gd name="adj" fmla="val 50000"/>
              </a:avLst>
            </a:prstGeom>
            <a:solidFill>
              <a:srgbClr val="E64715">
                <a:alpha val="40000"/>
              </a:srgbClr>
            </a:solidFill>
          </p:spPr>
          <p:txBody>
            <a:bodyPr wrap="square" lIns="108000" tIns="36000" rIns="108000" bIns="36000" rtlCol="0" anchor="ctr" anchorCtr="0">
              <a:spAutoFit/>
            </a:bodyPr>
            <a:lstStyle/>
            <a:p>
              <a:r>
                <a:rPr lang="de-DE" sz="1100" b="1" dirty="0">
                  <a:solidFill>
                    <a:schemeClr val="tx2"/>
                  </a:solidFill>
                  <a:latin typeface="+mj-lt"/>
                  <a:ea typeface="+mj-ea"/>
                  <a:hlinkClick r:id="rId9"/>
                </a:rPr>
                <a:t>NATIONALE FOCAL POINTS DER EU-OSHA</a:t>
              </a:r>
            </a:p>
          </p:txBody>
        </p:sp>
        <p:sp>
          <p:nvSpPr>
            <p:cNvPr id="18" name="CasellaDiTesto 17">
              <a:extLst>
                <a:ext uri="{FF2B5EF4-FFF2-40B4-BE49-F238E27FC236}">
                  <a16:creationId xmlns:a16="http://schemas.microsoft.com/office/drawing/2014/main" id="{B247956C-04DA-0F41-9857-E431205F6850}"/>
                </a:ext>
              </a:extLst>
            </p:cNvPr>
            <p:cNvSpPr txBox="1"/>
            <p:nvPr/>
          </p:nvSpPr>
          <p:spPr>
            <a:xfrm>
              <a:off x="937259" y="1974310"/>
              <a:ext cx="1393288" cy="32945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r>
                <a:rPr lang="de-DE" sz="1050" b="1" dirty="0">
                  <a:solidFill>
                    <a:schemeClr val="tx2"/>
                  </a:solidFill>
                  <a:hlinkClick r:id="rId10"/>
                </a:rPr>
                <a:t>EU-AGENTUREN</a:t>
              </a:r>
            </a:p>
          </p:txBody>
        </p:sp>
        <p:cxnSp>
          <p:nvCxnSpPr>
            <p:cNvPr id="23" name="Connettore 1 22">
              <a:extLst>
                <a:ext uri="{FF2B5EF4-FFF2-40B4-BE49-F238E27FC236}">
                  <a16:creationId xmlns:a16="http://schemas.microsoft.com/office/drawing/2014/main" id="{AC8FD8DA-257C-2148-BD25-C643C79C9ECD}"/>
                </a:ext>
              </a:extLst>
            </p:cNvPr>
            <p:cNvCxnSpPr>
              <a:cxnSpLocks/>
              <a:stCxn id="14" idx="3"/>
              <a:endCxn id="15" idx="1"/>
            </p:cNvCxnSpPr>
            <p:nvPr/>
          </p:nvCxnSpPr>
          <p:spPr>
            <a:xfrm flipH="1" flipV="1">
              <a:off x="1489737" y="1358866"/>
              <a:ext cx="6846164" cy="2624029"/>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24" name="Connettore 1 23">
              <a:extLst>
                <a:ext uri="{FF2B5EF4-FFF2-40B4-BE49-F238E27FC236}">
                  <a16:creationId xmlns:a16="http://schemas.microsoft.com/office/drawing/2014/main" id="{A3172512-8AFE-8842-926B-C0CA9FCC6343}"/>
                </a:ext>
              </a:extLst>
            </p:cNvPr>
            <p:cNvCxnSpPr>
              <a:cxnSpLocks/>
              <a:stCxn id="14" idx="2"/>
              <a:endCxn id="18" idx="0"/>
            </p:cNvCxnSpPr>
            <p:nvPr/>
          </p:nvCxnSpPr>
          <p:spPr>
            <a:xfrm flipH="1" flipV="1">
              <a:off x="1633903" y="1974310"/>
              <a:ext cx="5957432" cy="2173310"/>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27" name="Connettore 1 26">
              <a:extLst>
                <a:ext uri="{FF2B5EF4-FFF2-40B4-BE49-F238E27FC236}">
                  <a16:creationId xmlns:a16="http://schemas.microsoft.com/office/drawing/2014/main" id="{566F63BB-99E1-8B4D-9812-E8B9C80FCC6C}"/>
                </a:ext>
              </a:extLst>
            </p:cNvPr>
            <p:cNvCxnSpPr>
              <a:cxnSpLocks/>
              <a:stCxn id="14" idx="2"/>
              <a:endCxn id="9" idx="3"/>
            </p:cNvCxnSpPr>
            <p:nvPr/>
          </p:nvCxnSpPr>
          <p:spPr>
            <a:xfrm flipH="1" flipV="1">
              <a:off x="6147288" y="4020780"/>
              <a:ext cx="1444047" cy="126840"/>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32" name="Connettore 1 31">
              <a:extLst>
                <a:ext uri="{FF2B5EF4-FFF2-40B4-BE49-F238E27FC236}">
                  <a16:creationId xmlns:a16="http://schemas.microsoft.com/office/drawing/2014/main" id="{560FC124-6F04-1747-A0FB-80B2B4C898B0}"/>
                </a:ext>
              </a:extLst>
            </p:cNvPr>
            <p:cNvCxnSpPr>
              <a:cxnSpLocks/>
              <a:stCxn id="14" idx="2"/>
              <a:endCxn id="13" idx="0"/>
            </p:cNvCxnSpPr>
            <p:nvPr/>
          </p:nvCxnSpPr>
          <p:spPr>
            <a:xfrm flipH="1" flipV="1">
              <a:off x="1839520" y="3118463"/>
              <a:ext cx="5751815" cy="1029157"/>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37" name="Connettore 1 36">
              <a:extLst>
                <a:ext uri="{FF2B5EF4-FFF2-40B4-BE49-F238E27FC236}">
                  <a16:creationId xmlns:a16="http://schemas.microsoft.com/office/drawing/2014/main" id="{DCB0C9FC-8AB2-7D43-9071-924EE8BE2990}"/>
                </a:ext>
              </a:extLst>
            </p:cNvPr>
            <p:cNvCxnSpPr>
              <a:cxnSpLocks/>
              <a:stCxn id="12" idx="2"/>
              <a:endCxn id="13" idx="0"/>
            </p:cNvCxnSpPr>
            <p:nvPr/>
          </p:nvCxnSpPr>
          <p:spPr>
            <a:xfrm flipH="1">
              <a:off x="1839520" y="1461825"/>
              <a:ext cx="4773698" cy="1656638"/>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40" name="Connettore 1 39">
              <a:extLst>
                <a:ext uri="{FF2B5EF4-FFF2-40B4-BE49-F238E27FC236}">
                  <a16:creationId xmlns:a16="http://schemas.microsoft.com/office/drawing/2014/main" id="{6113E36D-D350-1A4C-A58F-802871DA16EE}"/>
                </a:ext>
              </a:extLst>
            </p:cNvPr>
            <p:cNvCxnSpPr>
              <a:cxnSpLocks/>
              <a:stCxn id="17" idx="1"/>
              <a:endCxn id="13" idx="0"/>
            </p:cNvCxnSpPr>
            <p:nvPr/>
          </p:nvCxnSpPr>
          <p:spPr>
            <a:xfrm flipH="1" flipV="1">
              <a:off x="1839520" y="3118463"/>
              <a:ext cx="4634225" cy="84901"/>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43" name="Connettore 1 42">
              <a:extLst>
                <a:ext uri="{FF2B5EF4-FFF2-40B4-BE49-F238E27FC236}">
                  <a16:creationId xmlns:a16="http://schemas.microsoft.com/office/drawing/2014/main" id="{8EEEBDB2-2583-7342-B54E-B88BB61451E2}"/>
                </a:ext>
              </a:extLst>
            </p:cNvPr>
            <p:cNvCxnSpPr>
              <a:cxnSpLocks/>
              <a:stCxn id="15" idx="1"/>
              <a:endCxn id="13" idx="0"/>
            </p:cNvCxnSpPr>
            <p:nvPr/>
          </p:nvCxnSpPr>
          <p:spPr>
            <a:xfrm>
              <a:off x="1489737" y="1358866"/>
              <a:ext cx="349783" cy="1759597"/>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46" name="Connettore 1 45">
              <a:extLst>
                <a:ext uri="{FF2B5EF4-FFF2-40B4-BE49-F238E27FC236}">
                  <a16:creationId xmlns:a16="http://schemas.microsoft.com/office/drawing/2014/main" id="{7EADE142-57C2-B444-8C62-99D42B1FF70B}"/>
                </a:ext>
              </a:extLst>
            </p:cNvPr>
            <p:cNvCxnSpPr>
              <a:cxnSpLocks/>
              <a:stCxn id="12" idx="1"/>
              <a:endCxn id="14" idx="3"/>
            </p:cNvCxnSpPr>
            <p:nvPr/>
          </p:nvCxnSpPr>
          <p:spPr>
            <a:xfrm>
              <a:off x="5360242" y="1291690"/>
              <a:ext cx="2975659" cy="2691205"/>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49" name="Connettore 1 48">
              <a:extLst>
                <a:ext uri="{FF2B5EF4-FFF2-40B4-BE49-F238E27FC236}">
                  <a16:creationId xmlns:a16="http://schemas.microsoft.com/office/drawing/2014/main" id="{3D9F1B33-5D75-8E44-94E6-F2C07A95008E}"/>
                </a:ext>
              </a:extLst>
            </p:cNvPr>
            <p:cNvCxnSpPr>
              <a:cxnSpLocks/>
              <a:stCxn id="12" idx="1"/>
              <a:endCxn id="18" idx="3"/>
            </p:cNvCxnSpPr>
            <p:nvPr/>
          </p:nvCxnSpPr>
          <p:spPr>
            <a:xfrm flipH="1">
              <a:off x="2330547" y="1291690"/>
              <a:ext cx="3029695" cy="847345"/>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53" name="Connettore 1 52">
              <a:extLst>
                <a:ext uri="{FF2B5EF4-FFF2-40B4-BE49-F238E27FC236}">
                  <a16:creationId xmlns:a16="http://schemas.microsoft.com/office/drawing/2014/main" id="{68290C8D-D0EE-4542-B586-A4ABC370A90B}"/>
                </a:ext>
              </a:extLst>
            </p:cNvPr>
            <p:cNvCxnSpPr>
              <a:cxnSpLocks/>
              <a:stCxn id="18" idx="2"/>
              <a:endCxn id="9" idx="0"/>
            </p:cNvCxnSpPr>
            <p:nvPr/>
          </p:nvCxnSpPr>
          <p:spPr>
            <a:xfrm>
              <a:off x="1633903" y="2303760"/>
              <a:ext cx="2841484" cy="1546885"/>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56" name="Connettore 1 55">
              <a:extLst>
                <a:ext uri="{FF2B5EF4-FFF2-40B4-BE49-F238E27FC236}">
                  <a16:creationId xmlns:a16="http://schemas.microsoft.com/office/drawing/2014/main" id="{A5864B9C-6A13-EB47-A96C-0E7B54F5B9D2}"/>
                </a:ext>
              </a:extLst>
            </p:cNvPr>
            <p:cNvCxnSpPr>
              <a:cxnSpLocks/>
              <a:stCxn id="9" idx="3"/>
              <a:endCxn id="13" idx="0"/>
            </p:cNvCxnSpPr>
            <p:nvPr/>
          </p:nvCxnSpPr>
          <p:spPr>
            <a:xfrm flipH="1" flipV="1">
              <a:off x="1839520" y="3118463"/>
              <a:ext cx="4307768" cy="902317"/>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63" name="Connettore 1 62">
              <a:extLst>
                <a:ext uri="{FF2B5EF4-FFF2-40B4-BE49-F238E27FC236}">
                  <a16:creationId xmlns:a16="http://schemas.microsoft.com/office/drawing/2014/main" id="{A9DBF00D-CA07-7D41-8544-F64103B7E8CC}"/>
                </a:ext>
              </a:extLst>
            </p:cNvPr>
            <p:cNvCxnSpPr>
              <a:cxnSpLocks/>
              <a:stCxn id="12" idx="2"/>
              <a:endCxn id="17" idx="0"/>
            </p:cNvCxnSpPr>
            <p:nvPr/>
          </p:nvCxnSpPr>
          <p:spPr>
            <a:xfrm>
              <a:off x="6613218" y="1461825"/>
              <a:ext cx="644142" cy="1576814"/>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66" name="Connettore 1 65">
              <a:extLst>
                <a:ext uri="{FF2B5EF4-FFF2-40B4-BE49-F238E27FC236}">
                  <a16:creationId xmlns:a16="http://schemas.microsoft.com/office/drawing/2014/main" id="{D1BF0A2B-2AB9-9643-8EC9-6D0B8CA4C9E7}"/>
                </a:ext>
              </a:extLst>
            </p:cNvPr>
            <p:cNvCxnSpPr>
              <a:cxnSpLocks/>
              <a:stCxn id="17" idx="2"/>
              <a:endCxn id="15" idx="0"/>
            </p:cNvCxnSpPr>
            <p:nvPr/>
          </p:nvCxnSpPr>
          <p:spPr>
            <a:xfrm flipH="1" flipV="1">
              <a:off x="2803486" y="1188731"/>
              <a:ext cx="4453874" cy="2179358"/>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72" name="Connettore 1 71">
              <a:extLst>
                <a:ext uri="{FF2B5EF4-FFF2-40B4-BE49-F238E27FC236}">
                  <a16:creationId xmlns:a16="http://schemas.microsoft.com/office/drawing/2014/main" id="{D389B7E2-1AF1-DD4D-B5D9-21EDD2284F4A}"/>
                </a:ext>
              </a:extLst>
            </p:cNvPr>
            <p:cNvCxnSpPr>
              <a:cxnSpLocks/>
              <a:stCxn id="17" idx="1"/>
              <a:endCxn id="18" idx="3"/>
            </p:cNvCxnSpPr>
            <p:nvPr/>
          </p:nvCxnSpPr>
          <p:spPr>
            <a:xfrm flipH="1" flipV="1">
              <a:off x="2330547" y="2139035"/>
              <a:ext cx="4143198" cy="1064329"/>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75" name="Connettore 1 74">
              <a:extLst>
                <a:ext uri="{FF2B5EF4-FFF2-40B4-BE49-F238E27FC236}">
                  <a16:creationId xmlns:a16="http://schemas.microsoft.com/office/drawing/2014/main" id="{8B6350D5-AF91-5143-8239-3C9C22AE3CA3}"/>
                </a:ext>
              </a:extLst>
            </p:cNvPr>
            <p:cNvCxnSpPr>
              <a:cxnSpLocks/>
              <a:stCxn id="15" idx="1"/>
              <a:endCxn id="9" idx="3"/>
            </p:cNvCxnSpPr>
            <p:nvPr/>
          </p:nvCxnSpPr>
          <p:spPr>
            <a:xfrm>
              <a:off x="1489737" y="1358866"/>
              <a:ext cx="4657551" cy="2661914"/>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80" name="Connettore 1 79">
              <a:extLst>
                <a:ext uri="{FF2B5EF4-FFF2-40B4-BE49-F238E27FC236}">
                  <a16:creationId xmlns:a16="http://schemas.microsoft.com/office/drawing/2014/main" id="{1ECF7AB8-5737-FF43-B444-77C902E711EA}"/>
                </a:ext>
              </a:extLst>
            </p:cNvPr>
            <p:cNvCxnSpPr>
              <a:cxnSpLocks/>
              <a:stCxn id="17" idx="1"/>
              <a:endCxn id="9" idx="3"/>
            </p:cNvCxnSpPr>
            <p:nvPr/>
          </p:nvCxnSpPr>
          <p:spPr>
            <a:xfrm flipH="1">
              <a:off x="6147288" y="3203364"/>
              <a:ext cx="326457" cy="817416"/>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83" name="Connettore 1 82">
              <a:extLst>
                <a:ext uri="{FF2B5EF4-FFF2-40B4-BE49-F238E27FC236}">
                  <a16:creationId xmlns:a16="http://schemas.microsoft.com/office/drawing/2014/main" id="{2A87ABBD-2018-D44A-9A6A-BC52F02887DC}"/>
                </a:ext>
              </a:extLst>
            </p:cNvPr>
            <p:cNvCxnSpPr>
              <a:cxnSpLocks/>
              <a:stCxn id="12" idx="2"/>
              <a:endCxn id="9" idx="3"/>
            </p:cNvCxnSpPr>
            <p:nvPr/>
          </p:nvCxnSpPr>
          <p:spPr>
            <a:xfrm flipH="1">
              <a:off x="6147288" y="1461825"/>
              <a:ext cx="465930" cy="2558955"/>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87" name="Connettore 1 86">
              <a:extLst>
                <a:ext uri="{FF2B5EF4-FFF2-40B4-BE49-F238E27FC236}">
                  <a16:creationId xmlns:a16="http://schemas.microsoft.com/office/drawing/2014/main" id="{6EB6CC5A-6A9F-D945-8A02-4C1973739C3B}"/>
                </a:ext>
              </a:extLst>
            </p:cNvPr>
            <p:cNvCxnSpPr>
              <a:cxnSpLocks/>
              <a:stCxn id="18" idx="3"/>
              <a:endCxn id="15" idx="1"/>
            </p:cNvCxnSpPr>
            <p:nvPr/>
          </p:nvCxnSpPr>
          <p:spPr>
            <a:xfrm flipH="1" flipV="1">
              <a:off x="1489737" y="1358866"/>
              <a:ext cx="840810" cy="780169"/>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90" name="Connettore 1 89">
              <a:extLst>
                <a:ext uri="{FF2B5EF4-FFF2-40B4-BE49-F238E27FC236}">
                  <a16:creationId xmlns:a16="http://schemas.microsoft.com/office/drawing/2014/main" id="{9E594586-F18B-C945-B1A4-4ADC46250C2D}"/>
                </a:ext>
              </a:extLst>
            </p:cNvPr>
            <p:cNvCxnSpPr>
              <a:cxnSpLocks/>
              <a:stCxn id="14" idx="3"/>
              <a:endCxn id="17" idx="1"/>
            </p:cNvCxnSpPr>
            <p:nvPr/>
          </p:nvCxnSpPr>
          <p:spPr>
            <a:xfrm flipH="1" flipV="1">
              <a:off x="6473745" y="3203364"/>
              <a:ext cx="1862156" cy="779531"/>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grpSp>
      <p:pic>
        <p:nvPicPr>
          <p:cNvPr id="6" name="Picture 5" descr="Blue text on a black background&#10;&#10;Description automatically generated">
            <a:extLst>
              <a:ext uri="{FF2B5EF4-FFF2-40B4-BE49-F238E27FC236}">
                <a16:creationId xmlns:a16="http://schemas.microsoft.com/office/drawing/2014/main" id="{AFBA4D65-7EDD-4783-B8EF-1ADB96B982A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062943" y="2282788"/>
            <a:ext cx="2588935" cy="661995"/>
          </a:xfrm>
          <a:prstGeom prst="rect">
            <a:avLst/>
          </a:prstGeom>
        </p:spPr>
      </p:pic>
      <p:sp>
        <p:nvSpPr>
          <p:cNvPr id="35" name="CasellaDiTesto 16">
            <a:extLst>
              <a:ext uri="{FF2B5EF4-FFF2-40B4-BE49-F238E27FC236}">
                <a16:creationId xmlns:a16="http://schemas.microsoft.com/office/drawing/2014/main" id="{DB65FF41-D732-43D2-989C-49EC6F47C205}"/>
              </a:ext>
            </a:extLst>
          </p:cNvPr>
          <p:cNvSpPr txBox="1"/>
          <p:nvPr/>
        </p:nvSpPr>
        <p:spPr>
          <a:xfrm>
            <a:off x="5992105" y="1975160"/>
            <a:ext cx="2010005" cy="34027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r>
              <a:rPr lang="en-GB" sz="1100" b="1" dirty="0">
                <a:solidFill>
                  <a:schemeClr val="tx2"/>
                </a:solidFill>
                <a:hlinkClick r:id="rId12"/>
              </a:rPr>
              <a:t>OSHVET-BOTSCHAFTER</a:t>
            </a:r>
            <a:endParaRPr lang="en-GB" sz="1100" b="1" dirty="0">
              <a:solidFill>
                <a:schemeClr val="tx2"/>
              </a:solidFill>
            </a:endParaRPr>
          </a:p>
        </p:txBody>
      </p:sp>
    </p:spTree>
    <p:extLst>
      <p:ext uri="{BB962C8B-B14F-4D97-AF65-F5344CB8AC3E}">
        <p14:creationId xmlns:p14="http://schemas.microsoft.com/office/powerpoint/2010/main" val="2337177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1745"/>
            <a:ext cx="7559873" cy="640690"/>
          </a:xfrm>
        </p:spPr>
        <p:txBody>
          <a:bodyPr lIns="0" tIns="0" rIns="0" bIns="0"/>
          <a:lstStyle/>
          <a:p>
            <a:r>
              <a:rPr lang="de-DE" sz="2400"/>
              <a:t>Kampagnenressourcen</a:t>
            </a:r>
          </a:p>
        </p:txBody>
      </p:sp>
      <p:sp>
        <p:nvSpPr>
          <p:cNvPr id="54" name="TextBox 3">
            <a:extLst>
              <a:ext uri="{FF2B5EF4-FFF2-40B4-BE49-F238E27FC236}">
                <a16:creationId xmlns:a16="http://schemas.microsoft.com/office/drawing/2014/main" id="{641A4D49-063B-2945-873E-FABD123404C8}"/>
              </a:ext>
            </a:extLst>
          </p:cNvPr>
          <p:cNvSpPr txBox="1"/>
          <p:nvPr/>
        </p:nvSpPr>
        <p:spPr>
          <a:xfrm>
            <a:off x="279730" y="2460470"/>
            <a:ext cx="1667796" cy="184666"/>
          </a:xfrm>
          <a:prstGeom prst="rect">
            <a:avLst/>
          </a:prstGeom>
          <a:noFill/>
        </p:spPr>
        <p:txBody>
          <a:bodyPr wrap="square" lIns="0" tIns="0" rIns="0" bIns="0" rtlCol="0" anchor="ctr" anchorCtr="0">
            <a:spAutoFit/>
          </a:bodyPr>
          <a:lstStyle/>
          <a:p>
            <a:pPr algn="ctr"/>
            <a:r>
              <a:rPr lang="de-DE" sz="1200" b="1">
                <a:solidFill>
                  <a:schemeClr val="accent1"/>
                </a:solidFill>
                <a:cs typeface="Trebuchet MS"/>
                <a:hlinkClick r:id="rId3"/>
              </a:rPr>
              <a:t>Veröffentlichungen</a:t>
            </a:r>
          </a:p>
        </p:txBody>
      </p:sp>
      <p:sp>
        <p:nvSpPr>
          <p:cNvPr id="57" name="TextBox 3">
            <a:extLst>
              <a:ext uri="{FF2B5EF4-FFF2-40B4-BE49-F238E27FC236}">
                <a16:creationId xmlns:a16="http://schemas.microsoft.com/office/drawing/2014/main" id="{98F7926A-C38F-3B49-82B8-FF6177DDCDBE}"/>
              </a:ext>
            </a:extLst>
          </p:cNvPr>
          <p:cNvSpPr txBox="1"/>
          <p:nvPr/>
        </p:nvSpPr>
        <p:spPr>
          <a:xfrm>
            <a:off x="1972872" y="2460470"/>
            <a:ext cx="1667796" cy="184666"/>
          </a:xfrm>
          <a:prstGeom prst="rect">
            <a:avLst/>
          </a:prstGeom>
          <a:noFill/>
        </p:spPr>
        <p:txBody>
          <a:bodyPr wrap="square" lIns="0" tIns="0" rIns="0" bIns="0" rtlCol="0" anchor="ctr" anchorCtr="0">
            <a:spAutoFit/>
          </a:bodyPr>
          <a:lstStyle/>
          <a:p>
            <a:pPr algn="ctr"/>
            <a:r>
              <a:rPr lang="de-DE" sz="1200" b="1" dirty="0">
                <a:solidFill>
                  <a:schemeClr val="accent1"/>
                </a:solidFill>
                <a:cs typeface="Trebuchet MS"/>
                <a:hlinkClick r:id="rId4"/>
              </a:rPr>
              <a:t>Kampagnenmaterial</a:t>
            </a:r>
          </a:p>
        </p:txBody>
      </p:sp>
      <p:sp>
        <p:nvSpPr>
          <p:cNvPr id="60" name="TextBox 3">
            <a:extLst>
              <a:ext uri="{FF2B5EF4-FFF2-40B4-BE49-F238E27FC236}">
                <a16:creationId xmlns:a16="http://schemas.microsoft.com/office/drawing/2014/main" id="{690F9809-BB40-C341-ACC1-FEAA13662006}"/>
              </a:ext>
            </a:extLst>
          </p:cNvPr>
          <p:cNvSpPr txBox="1"/>
          <p:nvPr/>
        </p:nvSpPr>
        <p:spPr>
          <a:xfrm>
            <a:off x="3666014" y="2454073"/>
            <a:ext cx="1667796" cy="184666"/>
          </a:xfrm>
          <a:prstGeom prst="rect">
            <a:avLst/>
          </a:prstGeom>
          <a:noFill/>
        </p:spPr>
        <p:txBody>
          <a:bodyPr wrap="square" lIns="0" tIns="0" rIns="0" bIns="0" rtlCol="0" anchor="ctr" anchorCtr="0">
            <a:spAutoFit/>
          </a:bodyPr>
          <a:lstStyle/>
          <a:p>
            <a:pPr algn="ctr"/>
            <a:r>
              <a:rPr lang="de-DE" sz="1200" b="1" dirty="0">
                <a:solidFill>
                  <a:schemeClr val="accent1"/>
                </a:solidFill>
                <a:cs typeface="Trebuchet MS"/>
                <a:hlinkClick r:id="rId5"/>
              </a:rPr>
              <a:t>Kampagnen-Toolkit</a:t>
            </a:r>
          </a:p>
        </p:txBody>
      </p:sp>
      <p:sp>
        <p:nvSpPr>
          <p:cNvPr id="63" name="TextBox 3">
            <a:extLst>
              <a:ext uri="{FF2B5EF4-FFF2-40B4-BE49-F238E27FC236}">
                <a16:creationId xmlns:a16="http://schemas.microsoft.com/office/drawing/2014/main" id="{1B5927A5-70D5-844A-ADD7-76625FDD4CB4}"/>
              </a:ext>
            </a:extLst>
          </p:cNvPr>
          <p:cNvSpPr txBox="1"/>
          <p:nvPr/>
        </p:nvSpPr>
        <p:spPr>
          <a:xfrm>
            <a:off x="7167460" y="2454073"/>
            <a:ext cx="1667796" cy="184666"/>
          </a:xfrm>
          <a:prstGeom prst="rect">
            <a:avLst/>
          </a:prstGeom>
          <a:noFill/>
        </p:spPr>
        <p:txBody>
          <a:bodyPr wrap="square" lIns="0" tIns="0" rIns="0" bIns="0" rtlCol="0" anchor="ctr" anchorCtr="0">
            <a:spAutoFit/>
          </a:bodyPr>
          <a:lstStyle/>
          <a:p>
            <a:pPr algn="ctr"/>
            <a:r>
              <a:rPr lang="de-DE" sz="1200" b="1" dirty="0" err="1">
                <a:solidFill>
                  <a:schemeClr val="accent1"/>
                </a:solidFill>
                <a:cs typeface="Trebuchet MS"/>
                <a:hlinkClick r:id="rId6"/>
              </a:rPr>
              <a:t>Napo</a:t>
            </a:r>
            <a:r>
              <a:rPr lang="de-DE" sz="1200" b="1" dirty="0">
                <a:solidFill>
                  <a:schemeClr val="accent1"/>
                </a:solidFill>
                <a:cs typeface="Trebuchet MS"/>
                <a:hlinkClick r:id="rId6"/>
              </a:rPr>
              <a:t>-Filme</a:t>
            </a:r>
          </a:p>
        </p:txBody>
      </p:sp>
      <p:sp>
        <p:nvSpPr>
          <p:cNvPr id="66" name="TextBox 3">
            <a:extLst>
              <a:ext uri="{FF2B5EF4-FFF2-40B4-BE49-F238E27FC236}">
                <a16:creationId xmlns:a16="http://schemas.microsoft.com/office/drawing/2014/main" id="{252EDFDC-DD85-7B4D-A2E4-5EE3AD9119D0}"/>
              </a:ext>
            </a:extLst>
          </p:cNvPr>
          <p:cNvSpPr txBox="1"/>
          <p:nvPr/>
        </p:nvSpPr>
        <p:spPr>
          <a:xfrm>
            <a:off x="942583" y="4175665"/>
            <a:ext cx="1440000" cy="184666"/>
          </a:xfrm>
          <a:prstGeom prst="rect">
            <a:avLst/>
          </a:prstGeom>
          <a:noFill/>
        </p:spPr>
        <p:txBody>
          <a:bodyPr wrap="square" lIns="0" tIns="0" rIns="0" bIns="0" rtlCol="0" anchor="ctr" anchorCtr="0">
            <a:spAutoFit/>
          </a:bodyPr>
          <a:lstStyle/>
          <a:p>
            <a:pPr algn="ctr"/>
            <a:r>
              <a:rPr lang="de-DE" sz="1200" b="1" dirty="0" err="1">
                <a:solidFill>
                  <a:schemeClr val="accent1"/>
                </a:solidFill>
                <a:cs typeface="Trebuchet MS"/>
                <a:hlinkClick r:id="rId7"/>
              </a:rPr>
              <a:t>OSHwiki</a:t>
            </a:r>
            <a:endParaRPr lang="de-DE" sz="1200" b="1" dirty="0">
              <a:solidFill>
                <a:schemeClr val="accent1"/>
              </a:solidFill>
              <a:cs typeface="Trebuchet MS"/>
              <a:hlinkClick r:id="rId7"/>
            </a:endParaRPr>
          </a:p>
        </p:txBody>
      </p:sp>
      <p:sp>
        <p:nvSpPr>
          <p:cNvPr id="67" name="Rettangolo con angoli arrotondati 66">
            <a:hlinkClick r:id="rId8"/>
            <a:extLst>
              <a:ext uri="{FF2B5EF4-FFF2-40B4-BE49-F238E27FC236}">
                <a16:creationId xmlns:a16="http://schemas.microsoft.com/office/drawing/2014/main" id="{393E5697-88AB-1543-84E9-545014E09E6E}"/>
              </a:ext>
            </a:extLst>
          </p:cNvPr>
          <p:cNvSpPr/>
          <p:nvPr/>
        </p:nvSpPr>
        <p:spPr>
          <a:xfrm>
            <a:off x="942583" y="3067234"/>
            <a:ext cx="1440000" cy="973423"/>
          </a:xfrm>
          <a:prstGeom prst="rect">
            <a:avLst/>
          </a:prstGeom>
          <a:blipFill>
            <a:blip r:embed="rId9"/>
            <a:stretch>
              <a:fillRect/>
            </a:stretch>
          </a:blipFill>
          <a:ln w="38100">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9" name="TextBox 3">
            <a:extLst>
              <a:ext uri="{FF2B5EF4-FFF2-40B4-BE49-F238E27FC236}">
                <a16:creationId xmlns:a16="http://schemas.microsoft.com/office/drawing/2014/main" id="{2DCF56B5-47AC-8B49-9297-751FD8A12126}"/>
              </a:ext>
            </a:extLst>
          </p:cNvPr>
          <p:cNvSpPr txBox="1"/>
          <p:nvPr/>
        </p:nvSpPr>
        <p:spPr>
          <a:xfrm>
            <a:off x="5474317" y="2454073"/>
            <a:ext cx="1557089" cy="184666"/>
          </a:xfrm>
          <a:prstGeom prst="rect">
            <a:avLst/>
          </a:prstGeom>
          <a:noFill/>
        </p:spPr>
        <p:txBody>
          <a:bodyPr wrap="square" lIns="0" tIns="0" rIns="0" bIns="0" rtlCol="0" anchor="ctr" anchorCtr="0">
            <a:spAutoFit/>
          </a:bodyPr>
          <a:lstStyle/>
          <a:p>
            <a:pPr algn="ctr"/>
            <a:r>
              <a:rPr lang="de-DE" sz="1200" b="1" dirty="0">
                <a:solidFill>
                  <a:schemeClr val="accent1"/>
                </a:solidFill>
                <a:cs typeface="Trebuchet MS"/>
                <a:hlinkClick r:id="rId10"/>
              </a:rPr>
              <a:t>Soziale-Medien-Kit</a:t>
            </a:r>
          </a:p>
        </p:txBody>
      </p:sp>
      <p:sp>
        <p:nvSpPr>
          <p:cNvPr id="72" name="TextBox 3">
            <a:extLst>
              <a:ext uri="{FF2B5EF4-FFF2-40B4-BE49-F238E27FC236}">
                <a16:creationId xmlns:a16="http://schemas.microsoft.com/office/drawing/2014/main" id="{7C00CD0A-98F9-CB49-9F1F-1D053DD78889}"/>
              </a:ext>
            </a:extLst>
          </p:cNvPr>
          <p:cNvSpPr txBox="1"/>
          <p:nvPr/>
        </p:nvSpPr>
        <p:spPr>
          <a:xfrm>
            <a:off x="2700283" y="4176979"/>
            <a:ext cx="1440000" cy="183352"/>
          </a:xfrm>
          <a:prstGeom prst="rect">
            <a:avLst/>
          </a:prstGeom>
          <a:noFill/>
        </p:spPr>
        <p:txBody>
          <a:bodyPr wrap="square" lIns="0" tIns="0" rIns="0" bIns="0" rtlCol="0" anchor="ctr" anchorCtr="0">
            <a:spAutoFit/>
          </a:bodyPr>
          <a:lstStyle/>
          <a:p>
            <a:pPr algn="ctr"/>
            <a:r>
              <a:rPr lang="de-DE" sz="1200" b="1" dirty="0">
                <a:solidFill>
                  <a:schemeClr val="accent1"/>
                </a:solidFill>
                <a:cs typeface="Trebuchet MS"/>
                <a:hlinkClick r:id="rId11"/>
              </a:rPr>
              <a:t>Fallstudien</a:t>
            </a:r>
          </a:p>
        </p:txBody>
      </p:sp>
      <p:sp>
        <p:nvSpPr>
          <p:cNvPr id="75" name="TextBox 3">
            <a:extLst>
              <a:ext uri="{FF2B5EF4-FFF2-40B4-BE49-F238E27FC236}">
                <a16:creationId xmlns:a16="http://schemas.microsoft.com/office/drawing/2014/main" id="{64E9984E-5735-8C4C-BC73-6A6C18D88CCB}"/>
              </a:ext>
            </a:extLst>
          </p:cNvPr>
          <p:cNvSpPr txBox="1"/>
          <p:nvPr/>
        </p:nvSpPr>
        <p:spPr>
          <a:xfrm>
            <a:off x="4235733" y="4170262"/>
            <a:ext cx="1667796" cy="369332"/>
          </a:xfrm>
          <a:prstGeom prst="rect">
            <a:avLst/>
          </a:prstGeom>
          <a:noFill/>
        </p:spPr>
        <p:txBody>
          <a:bodyPr wrap="square" lIns="0" tIns="0" rIns="0" bIns="0" rtlCol="0" anchor="ctr" anchorCtr="0">
            <a:spAutoFit/>
          </a:bodyPr>
          <a:lstStyle/>
          <a:p>
            <a:pPr algn="ctr"/>
            <a:r>
              <a:rPr lang="de-DE" sz="1200" b="1" dirty="0">
                <a:solidFill>
                  <a:schemeClr val="accent1"/>
                </a:solidFill>
                <a:cs typeface="Trebuchet MS"/>
                <a:hlinkClick r:id="rId12"/>
              </a:rPr>
              <a:t>Rechtsvorschriften und Verordnungen</a:t>
            </a:r>
          </a:p>
        </p:txBody>
      </p:sp>
      <p:sp>
        <p:nvSpPr>
          <p:cNvPr id="76" name="Rettangolo con angoli arrotondati 75">
            <a:hlinkClick r:id="rId13"/>
            <a:extLst>
              <a:ext uri="{FF2B5EF4-FFF2-40B4-BE49-F238E27FC236}">
                <a16:creationId xmlns:a16="http://schemas.microsoft.com/office/drawing/2014/main" id="{64EB01B3-5F3C-DC4B-97C3-0F5BE824D861}"/>
              </a:ext>
            </a:extLst>
          </p:cNvPr>
          <p:cNvSpPr/>
          <p:nvPr/>
        </p:nvSpPr>
        <p:spPr>
          <a:xfrm>
            <a:off x="4355976" y="3067234"/>
            <a:ext cx="1440000" cy="973423"/>
          </a:xfrm>
          <a:prstGeom prst="rect">
            <a:avLst/>
          </a:prstGeom>
          <a:blipFill>
            <a:blip r:embed="rId14"/>
            <a:stretch>
              <a:fillRect/>
            </a:stretch>
          </a:blipFill>
          <a:ln w="38100">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9" name="Picture 1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086770" y="1326326"/>
            <a:ext cx="1440000" cy="972000"/>
          </a:xfrm>
          <a:prstGeom prst="rect">
            <a:avLst/>
          </a:prstGeom>
          <a:blipFill>
            <a:blip r:embed="rId16"/>
            <a:stretch>
              <a:fillRect/>
            </a:stretch>
          </a:blipFill>
          <a:ln w="38100">
            <a:solidFill>
              <a:srgbClr val="ACC700"/>
            </a:solidFill>
          </a:ln>
        </p:spPr>
      </p:pic>
      <p:pic>
        <p:nvPicPr>
          <p:cNvPr id="20" name="Picture 1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779912" y="1318506"/>
            <a:ext cx="1441264" cy="973423"/>
          </a:xfrm>
          <a:prstGeom prst="rect">
            <a:avLst/>
          </a:prstGeom>
          <a:blipFill>
            <a:blip r:embed="rId18"/>
            <a:stretch>
              <a:fillRect/>
            </a:stretch>
          </a:blipFill>
          <a:ln w="38100">
            <a:solidFill>
              <a:srgbClr val="ACC700"/>
            </a:solidFill>
          </a:ln>
        </p:spPr>
      </p:pic>
      <p:pic>
        <p:nvPicPr>
          <p:cNvPr id="3" name="Picture 2"/>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700283" y="3068657"/>
            <a:ext cx="1440000" cy="972000"/>
          </a:xfrm>
          <a:prstGeom prst="rect">
            <a:avLst/>
          </a:prstGeom>
          <a:blipFill>
            <a:blip r:embed="rId16"/>
            <a:stretch>
              <a:fillRect/>
            </a:stretch>
          </a:blipFill>
          <a:ln w="38100">
            <a:solidFill>
              <a:srgbClr val="ACC700"/>
            </a:solidFill>
          </a:ln>
        </p:spPr>
      </p:pic>
      <p:pic>
        <p:nvPicPr>
          <p:cNvPr id="4" name="Picture 3"/>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084249" y="3067234"/>
            <a:ext cx="1440000" cy="972000"/>
          </a:xfrm>
          <a:prstGeom prst="rect">
            <a:avLst/>
          </a:prstGeom>
          <a:blipFill>
            <a:blip r:embed="rId18"/>
            <a:stretch>
              <a:fillRect/>
            </a:stretch>
          </a:blipFill>
          <a:ln w="38100">
            <a:solidFill>
              <a:srgbClr val="ACC700"/>
            </a:solidFill>
          </a:ln>
        </p:spPr>
      </p:pic>
      <p:sp>
        <p:nvSpPr>
          <p:cNvPr id="25" name="TextBox 3">
            <a:extLst>
              <a:ext uri="{FF2B5EF4-FFF2-40B4-BE49-F238E27FC236}">
                <a16:creationId xmlns:a16="http://schemas.microsoft.com/office/drawing/2014/main" id="{64E9984E-5735-8C4C-BC73-6A6C18D88CCB}"/>
              </a:ext>
            </a:extLst>
          </p:cNvPr>
          <p:cNvSpPr txBox="1"/>
          <p:nvPr/>
        </p:nvSpPr>
        <p:spPr>
          <a:xfrm>
            <a:off x="6084249" y="4225575"/>
            <a:ext cx="1478918" cy="184666"/>
          </a:xfrm>
          <a:prstGeom prst="rect">
            <a:avLst/>
          </a:prstGeom>
          <a:noFill/>
        </p:spPr>
        <p:txBody>
          <a:bodyPr wrap="square" lIns="0" tIns="0" rIns="0" bIns="0" rtlCol="0" anchor="ctr" anchorCtr="0">
            <a:spAutoFit/>
          </a:bodyPr>
          <a:lstStyle/>
          <a:p>
            <a:pPr algn="ctr"/>
            <a:r>
              <a:rPr lang="de-DE" sz="1200" b="1" dirty="0">
                <a:solidFill>
                  <a:schemeClr val="accent1"/>
                </a:solidFill>
                <a:cs typeface="Trebuchet MS"/>
                <a:hlinkClick r:id="rId21"/>
              </a:rPr>
              <a:t>Infografiken</a:t>
            </a:r>
          </a:p>
        </p:txBody>
      </p:sp>
      <p:pic>
        <p:nvPicPr>
          <p:cNvPr id="6" name="Picture 5"/>
          <p:cNvPicPr>
            <a:picLocks/>
          </p:cNvPicPr>
          <p:nvPr/>
        </p:nvPicPr>
        <p:blipFill>
          <a:blip r:embed="rId22"/>
          <a:stretch>
            <a:fillRect/>
          </a:stretch>
        </p:blipFill>
        <p:spPr>
          <a:xfrm>
            <a:off x="407037" y="1326326"/>
            <a:ext cx="1440000" cy="972000"/>
          </a:xfrm>
          <a:prstGeom prst="rect">
            <a:avLst/>
          </a:prstGeom>
          <a:ln w="38100">
            <a:solidFill>
              <a:srgbClr val="ACC700"/>
            </a:solidFill>
          </a:ln>
        </p:spPr>
      </p:pic>
      <p:pic>
        <p:nvPicPr>
          <p:cNvPr id="21" name="Picture 20" descr="A cartoon of a person holding a megaphone&#10;&#10;Description automatically generated">
            <a:extLst>
              <a:ext uri="{FF2B5EF4-FFF2-40B4-BE49-F238E27FC236}">
                <a16:creationId xmlns:a16="http://schemas.microsoft.com/office/drawing/2014/main" id="{5B1F8046-BEB0-466C-8406-38474E59D54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5491434" y="1303870"/>
            <a:ext cx="1516939" cy="1001180"/>
          </a:xfrm>
          <a:prstGeom prst="rect">
            <a:avLst/>
          </a:prstGeom>
          <a:blipFill>
            <a:blip r:embed="rId24"/>
            <a:stretch>
              <a:fillRect/>
            </a:stretch>
          </a:blipFill>
          <a:ln w="38100">
            <a:solidFill>
              <a:srgbClr val="ACC700"/>
            </a:solidFill>
          </a:ln>
          <a:effectLst/>
        </p:spPr>
      </p:pic>
      <p:pic>
        <p:nvPicPr>
          <p:cNvPr id="22" name="Picture 21" descr="A blue robot arm with a person holding a blue object&#10;&#10;Description automatically generated">
            <a:extLst>
              <a:ext uri="{FF2B5EF4-FFF2-40B4-BE49-F238E27FC236}">
                <a16:creationId xmlns:a16="http://schemas.microsoft.com/office/drawing/2014/main" id="{0069A66D-D5D3-4184-8F6D-C2037F934998}"/>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7278631" y="1308823"/>
            <a:ext cx="1516939" cy="1007148"/>
          </a:xfrm>
          <a:prstGeom prst="rect">
            <a:avLst/>
          </a:prstGeom>
          <a:blipFill>
            <a:blip r:embed="rId24"/>
            <a:stretch>
              <a:fillRect/>
            </a:stretch>
          </a:blipFill>
          <a:ln w="38100">
            <a:solidFill>
              <a:srgbClr val="ACC700"/>
            </a:solidFill>
          </a:ln>
          <a:effectLst/>
        </p:spPr>
      </p:pic>
    </p:spTree>
    <p:extLst>
      <p:ext uri="{BB962C8B-B14F-4D97-AF65-F5344CB8AC3E}">
        <p14:creationId xmlns:p14="http://schemas.microsoft.com/office/powerpoint/2010/main" val="40742397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939" y="133305"/>
            <a:ext cx="7481935" cy="369332"/>
          </a:xfrm>
        </p:spPr>
        <p:txBody>
          <a:bodyPr lIns="0" tIns="0" rIns="0" bIns="0">
            <a:spAutoFit/>
          </a:bodyPr>
          <a:lstStyle/>
          <a:p>
            <a:r>
              <a:rPr lang="de-DE" sz="2400"/>
              <a:t>So können Sie sich beteiligen</a:t>
            </a:r>
          </a:p>
        </p:txBody>
      </p:sp>
      <p:sp>
        <p:nvSpPr>
          <p:cNvPr id="23" name="TextBox 3">
            <a:extLst>
              <a:ext uri="{FF2B5EF4-FFF2-40B4-BE49-F238E27FC236}">
                <a16:creationId xmlns:a16="http://schemas.microsoft.com/office/drawing/2014/main" id="{AACEA93C-4F34-8647-9D05-C55D7036EF4C}"/>
              </a:ext>
            </a:extLst>
          </p:cNvPr>
          <p:cNvSpPr txBox="1"/>
          <p:nvPr/>
        </p:nvSpPr>
        <p:spPr>
          <a:xfrm>
            <a:off x="539750" y="2193789"/>
            <a:ext cx="1667796" cy="184666"/>
          </a:xfrm>
          <a:prstGeom prst="rect">
            <a:avLst/>
          </a:prstGeom>
          <a:noFill/>
        </p:spPr>
        <p:txBody>
          <a:bodyPr wrap="square" lIns="0" tIns="0" rIns="0" bIns="0" rtlCol="0" anchor="ctr" anchorCtr="0">
            <a:spAutoFit/>
          </a:bodyPr>
          <a:lstStyle/>
          <a:p>
            <a:pPr algn="ctr"/>
            <a:r>
              <a:rPr lang="de-DE" sz="1200" b="1">
                <a:solidFill>
                  <a:schemeClr val="accent1"/>
                </a:solidFill>
                <a:cs typeface="Trebuchet MS"/>
                <a:hlinkClick r:id="rId3"/>
              </a:rPr>
              <a:t>Europäische Woche</a:t>
            </a:r>
          </a:p>
        </p:txBody>
      </p:sp>
      <p:sp>
        <p:nvSpPr>
          <p:cNvPr id="25" name="TextBox 3">
            <a:extLst>
              <a:ext uri="{FF2B5EF4-FFF2-40B4-BE49-F238E27FC236}">
                <a16:creationId xmlns:a16="http://schemas.microsoft.com/office/drawing/2014/main" id="{9E26C0B7-D8D4-1A45-8EF6-5E10DFF345A8}"/>
              </a:ext>
            </a:extLst>
          </p:cNvPr>
          <p:cNvSpPr txBox="1"/>
          <p:nvPr/>
        </p:nvSpPr>
        <p:spPr>
          <a:xfrm>
            <a:off x="2428875" y="2187893"/>
            <a:ext cx="1908550" cy="184666"/>
          </a:xfrm>
          <a:prstGeom prst="rect">
            <a:avLst/>
          </a:prstGeom>
          <a:noFill/>
        </p:spPr>
        <p:txBody>
          <a:bodyPr wrap="square" lIns="0" tIns="0" rIns="0" bIns="0" rtlCol="0" anchor="ctr" anchorCtr="0">
            <a:spAutoFit/>
          </a:bodyPr>
          <a:lstStyle/>
          <a:p>
            <a:pPr algn="ctr"/>
            <a:r>
              <a:rPr lang="de-DE" sz="1200" b="1" dirty="0">
                <a:solidFill>
                  <a:schemeClr val="accent1"/>
                </a:solidFill>
                <a:cs typeface="Trebuchet MS"/>
                <a:hlinkClick r:id="rId4"/>
              </a:rPr>
              <a:t>Kampagnenpartnerschaft</a:t>
            </a:r>
          </a:p>
        </p:txBody>
      </p:sp>
      <p:sp>
        <p:nvSpPr>
          <p:cNvPr id="27" name="TextBox 3">
            <a:extLst>
              <a:ext uri="{FF2B5EF4-FFF2-40B4-BE49-F238E27FC236}">
                <a16:creationId xmlns:a16="http://schemas.microsoft.com/office/drawing/2014/main" id="{BC3D7309-1FAD-C248-860C-FFF503EBA0D6}"/>
              </a:ext>
            </a:extLst>
          </p:cNvPr>
          <p:cNvSpPr txBox="1"/>
          <p:nvPr/>
        </p:nvSpPr>
        <p:spPr>
          <a:xfrm>
            <a:off x="4529665" y="2208402"/>
            <a:ext cx="1667796" cy="184666"/>
          </a:xfrm>
          <a:prstGeom prst="rect">
            <a:avLst/>
          </a:prstGeom>
          <a:noFill/>
        </p:spPr>
        <p:txBody>
          <a:bodyPr wrap="square" lIns="0" tIns="0" rIns="0" bIns="0" rtlCol="0" anchor="ctr" anchorCtr="0">
            <a:spAutoFit/>
          </a:bodyPr>
          <a:lstStyle/>
          <a:p>
            <a:pPr algn="ctr"/>
            <a:r>
              <a:rPr lang="de-DE" sz="1200" b="1">
                <a:solidFill>
                  <a:schemeClr val="accent1"/>
                </a:solidFill>
                <a:cs typeface="Trebuchet MS"/>
                <a:hlinkClick r:id="rId5"/>
              </a:rPr>
              <a:t>Wettbewerb für gute praktische Lösungen</a:t>
            </a:r>
          </a:p>
        </p:txBody>
      </p:sp>
      <p:sp>
        <p:nvSpPr>
          <p:cNvPr id="29" name="TextBox 3">
            <a:extLst>
              <a:ext uri="{FF2B5EF4-FFF2-40B4-BE49-F238E27FC236}">
                <a16:creationId xmlns:a16="http://schemas.microsoft.com/office/drawing/2014/main" id="{C45F702A-F941-2242-B4CC-5E135CA46652}"/>
              </a:ext>
            </a:extLst>
          </p:cNvPr>
          <p:cNvSpPr txBox="1"/>
          <p:nvPr/>
        </p:nvSpPr>
        <p:spPr>
          <a:xfrm>
            <a:off x="6548967" y="2193789"/>
            <a:ext cx="1667796" cy="184666"/>
          </a:xfrm>
          <a:prstGeom prst="rect">
            <a:avLst/>
          </a:prstGeom>
          <a:noFill/>
        </p:spPr>
        <p:txBody>
          <a:bodyPr wrap="square" lIns="0" tIns="0" rIns="0" bIns="0" rtlCol="0" anchor="ctr" anchorCtr="0">
            <a:spAutoFit/>
          </a:bodyPr>
          <a:lstStyle/>
          <a:p>
            <a:pPr algn="ctr"/>
            <a:r>
              <a:rPr lang="de-DE" sz="1200" b="1">
                <a:solidFill>
                  <a:schemeClr val="accent1"/>
                </a:solidFill>
                <a:cs typeface="Trebuchet MS"/>
                <a:hlinkClick r:id="rId6"/>
              </a:rPr>
              <a:t>Kampagnen-Toolkit</a:t>
            </a:r>
          </a:p>
        </p:txBody>
      </p:sp>
      <p:sp>
        <p:nvSpPr>
          <p:cNvPr id="31" name="TextBox 3">
            <a:extLst>
              <a:ext uri="{FF2B5EF4-FFF2-40B4-BE49-F238E27FC236}">
                <a16:creationId xmlns:a16="http://schemas.microsoft.com/office/drawing/2014/main" id="{F682761C-A262-B542-A175-60A9B90879FF}"/>
              </a:ext>
            </a:extLst>
          </p:cNvPr>
          <p:cNvSpPr txBox="1"/>
          <p:nvPr/>
        </p:nvSpPr>
        <p:spPr>
          <a:xfrm>
            <a:off x="531843" y="3978455"/>
            <a:ext cx="1667796" cy="184666"/>
          </a:xfrm>
          <a:prstGeom prst="rect">
            <a:avLst/>
          </a:prstGeom>
          <a:noFill/>
        </p:spPr>
        <p:txBody>
          <a:bodyPr wrap="square" lIns="0" tIns="0" rIns="0" bIns="0" rtlCol="0" anchor="ctr" anchorCtr="0">
            <a:spAutoFit/>
          </a:bodyPr>
          <a:lstStyle/>
          <a:p>
            <a:pPr algn="ctr"/>
            <a:r>
              <a:rPr lang="de-DE" sz="1200" b="1">
                <a:solidFill>
                  <a:schemeClr val="accent1"/>
                </a:solidFill>
                <a:cs typeface="Trebuchet MS"/>
                <a:hlinkClick r:id="rId7"/>
              </a:rPr>
              <a:t>Kampagnenmaterial</a:t>
            </a:r>
          </a:p>
        </p:txBody>
      </p:sp>
      <p:sp>
        <p:nvSpPr>
          <p:cNvPr id="33" name="TextBox 3">
            <a:extLst>
              <a:ext uri="{FF2B5EF4-FFF2-40B4-BE49-F238E27FC236}">
                <a16:creationId xmlns:a16="http://schemas.microsoft.com/office/drawing/2014/main" id="{A218E24A-669C-8443-A2D1-EE4317507E6F}"/>
              </a:ext>
            </a:extLst>
          </p:cNvPr>
          <p:cNvSpPr txBox="1"/>
          <p:nvPr/>
        </p:nvSpPr>
        <p:spPr>
          <a:xfrm>
            <a:off x="4492787" y="3978455"/>
            <a:ext cx="1667796" cy="184666"/>
          </a:xfrm>
          <a:prstGeom prst="rect">
            <a:avLst/>
          </a:prstGeom>
          <a:noFill/>
        </p:spPr>
        <p:txBody>
          <a:bodyPr wrap="square" lIns="0" tIns="0" rIns="0" bIns="0" rtlCol="0" anchor="ctr" anchorCtr="0">
            <a:spAutoFit/>
          </a:bodyPr>
          <a:lstStyle/>
          <a:p>
            <a:pPr algn="ctr"/>
            <a:r>
              <a:rPr lang="de-DE" sz="1200" b="1">
                <a:solidFill>
                  <a:schemeClr val="accent1"/>
                </a:solidFill>
                <a:cs typeface="Trebuchet MS"/>
                <a:hlinkClick r:id="rId8"/>
              </a:rPr>
              <a:t>Veranstaltungen</a:t>
            </a:r>
          </a:p>
        </p:txBody>
      </p:sp>
      <p:sp>
        <p:nvSpPr>
          <p:cNvPr id="35" name="TextBox 3">
            <a:extLst>
              <a:ext uri="{FF2B5EF4-FFF2-40B4-BE49-F238E27FC236}">
                <a16:creationId xmlns:a16="http://schemas.microsoft.com/office/drawing/2014/main" id="{D1F14980-EF38-9F43-BC06-25F35914E1E1}"/>
              </a:ext>
            </a:extLst>
          </p:cNvPr>
          <p:cNvSpPr txBox="1"/>
          <p:nvPr/>
        </p:nvSpPr>
        <p:spPr>
          <a:xfrm>
            <a:off x="6475211" y="3978455"/>
            <a:ext cx="1837515" cy="184666"/>
          </a:xfrm>
          <a:prstGeom prst="rect">
            <a:avLst/>
          </a:prstGeom>
          <a:noFill/>
        </p:spPr>
        <p:txBody>
          <a:bodyPr wrap="square" lIns="0" tIns="0" rIns="0" bIns="0" rtlCol="0" anchor="ctr" anchorCtr="0">
            <a:spAutoFit/>
          </a:bodyPr>
          <a:lstStyle/>
          <a:p>
            <a:pPr algn="ctr"/>
            <a:r>
              <a:rPr lang="de-DE" sz="1200" b="1" dirty="0">
                <a:solidFill>
                  <a:schemeClr val="accent1"/>
                </a:solidFill>
                <a:cs typeface="Trebuchet MS"/>
                <a:hlinkClick r:id="rId9"/>
              </a:rPr>
              <a:t>Teilnahmebescheinigung</a:t>
            </a:r>
          </a:p>
        </p:txBody>
      </p:sp>
      <p:sp>
        <p:nvSpPr>
          <p:cNvPr id="4" name="TextBox 3"/>
          <p:cNvSpPr txBox="1"/>
          <p:nvPr/>
        </p:nvSpPr>
        <p:spPr>
          <a:xfrm>
            <a:off x="2669629" y="3928277"/>
            <a:ext cx="1667796" cy="276999"/>
          </a:xfrm>
          <a:prstGeom prst="rect">
            <a:avLst/>
          </a:prstGeom>
          <a:noFill/>
        </p:spPr>
        <p:txBody>
          <a:bodyPr wrap="square" rtlCol="0">
            <a:spAutoFit/>
          </a:bodyPr>
          <a:lstStyle/>
          <a:p>
            <a:r>
              <a:rPr lang="de-DE" sz="1200" b="1" u="sng" dirty="0">
                <a:solidFill>
                  <a:schemeClr val="accent1"/>
                </a:solidFill>
                <a:hlinkClick r:id="rId10"/>
              </a:rPr>
              <a:t>Soziale-Medien-Kit</a:t>
            </a:r>
          </a:p>
        </p:txBody>
      </p:sp>
      <p:pic>
        <p:nvPicPr>
          <p:cNvPr id="3" name="Picture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582353" y="1091909"/>
            <a:ext cx="1441264" cy="973423"/>
          </a:xfrm>
          <a:prstGeom prst="rect">
            <a:avLst/>
          </a:prstGeom>
          <a:blipFill>
            <a:blip r:embed="rId12"/>
            <a:stretch>
              <a:fillRect/>
            </a:stretch>
          </a:blipFill>
          <a:ln w="38100">
            <a:solidFill>
              <a:srgbClr val="ACC700"/>
            </a:solidFill>
          </a:ln>
        </p:spPr>
      </p:pic>
      <p:pic>
        <p:nvPicPr>
          <p:cNvPr id="5" name="Picture 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21486" y="2821585"/>
            <a:ext cx="1440000" cy="972000"/>
          </a:xfrm>
          <a:prstGeom prst="rect">
            <a:avLst/>
          </a:prstGeom>
          <a:blipFill>
            <a:blip r:embed="rId14"/>
            <a:stretch>
              <a:fillRect/>
            </a:stretch>
          </a:blipFill>
          <a:ln w="38100">
            <a:solidFill>
              <a:srgbClr val="ACC700"/>
            </a:solidFill>
          </a:ln>
        </p:spPr>
      </p:pic>
      <p:pic>
        <p:nvPicPr>
          <p:cNvPr id="6" name="Picture 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643563" y="2821585"/>
            <a:ext cx="1440000" cy="972000"/>
          </a:xfrm>
          <a:prstGeom prst="rect">
            <a:avLst/>
          </a:prstGeom>
          <a:blipFill>
            <a:blip r:embed="rId14"/>
            <a:stretch>
              <a:fillRect/>
            </a:stretch>
          </a:blipFill>
          <a:ln w="38100">
            <a:solidFill>
              <a:srgbClr val="ACC700"/>
            </a:solidFill>
          </a:ln>
        </p:spPr>
      </p:pic>
      <p:pic>
        <p:nvPicPr>
          <p:cNvPr id="7" name="Picture 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662865" y="2821585"/>
            <a:ext cx="1440000" cy="972000"/>
          </a:xfrm>
          <a:prstGeom prst="rect">
            <a:avLst/>
          </a:prstGeom>
          <a:blipFill>
            <a:blip r:embed="rId14"/>
            <a:stretch>
              <a:fillRect/>
            </a:stretch>
          </a:blipFill>
          <a:ln w="38100">
            <a:solidFill>
              <a:srgbClr val="ACC700"/>
            </a:solidFill>
          </a:ln>
        </p:spPr>
      </p:pic>
      <p:pic>
        <p:nvPicPr>
          <p:cNvPr id="9" name="Picture 8"/>
          <p:cNvPicPr>
            <a:picLocks/>
          </p:cNvPicPr>
          <p:nvPr/>
        </p:nvPicPr>
        <p:blipFill>
          <a:blip r:embed="rId17"/>
          <a:stretch>
            <a:fillRect/>
          </a:stretch>
        </p:blipFill>
        <p:spPr>
          <a:xfrm>
            <a:off x="4628360" y="1099047"/>
            <a:ext cx="1440000" cy="972000"/>
          </a:xfrm>
          <a:prstGeom prst="rect">
            <a:avLst/>
          </a:prstGeom>
          <a:ln w="38100">
            <a:solidFill>
              <a:srgbClr val="ACC700"/>
            </a:solidFill>
          </a:ln>
        </p:spPr>
      </p:pic>
      <p:pic>
        <p:nvPicPr>
          <p:cNvPr id="20" name="Picture 19" descr="A cartoon of a person holding a megaphone&#10;&#10;Description automatically generated">
            <a:extLst>
              <a:ext uri="{FF2B5EF4-FFF2-40B4-BE49-F238E27FC236}">
                <a16:creationId xmlns:a16="http://schemas.microsoft.com/office/drawing/2014/main" id="{2CF79CBA-FC69-461E-A4B6-5B1A37825E0D}"/>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r="4141"/>
          <a:stretch/>
        </p:blipFill>
        <p:spPr>
          <a:xfrm>
            <a:off x="2661219" y="2816286"/>
            <a:ext cx="1428961" cy="983853"/>
          </a:xfrm>
          <a:prstGeom prst="rect">
            <a:avLst/>
          </a:prstGeom>
          <a:blipFill>
            <a:blip r:embed="rId19"/>
            <a:stretch>
              <a:fillRect/>
            </a:stretch>
          </a:blipFill>
          <a:ln w="38100">
            <a:solidFill>
              <a:srgbClr val="ACC700"/>
            </a:solidFill>
          </a:ln>
          <a:effectLst/>
        </p:spPr>
      </p:pic>
      <p:pic>
        <p:nvPicPr>
          <p:cNvPr id="21" name="Picture 20" descr="A group of people standing together&#10;&#10;Description automatically generated">
            <a:extLst>
              <a:ext uri="{FF2B5EF4-FFF2-40B4-BE49-F238E27FC236}">
                <a16:creationId xmlns:a16="http://schemas.microsoft.com/office/drawing/2014/main" id="{30C85656-FC19-4BB0-9C99-0F543ED056B6}"/>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636053" y="1095572"/>
            <a:ext cx="1454127" cy="965445"/>
          </a:xfrm>
          <a:prstGeom prst="rect">
            <a:avLst/>
          </a:prstGeom>
          <a:ln w="38100">
            <a:solidFill>
              <a:srgbClr val="ACC700"/>
            </a:solidFill>
          </a:ln>
        </p:spPr>
      </p:pic>
      <p:sp>
        <p:nvSpPr>
          <p:cNvPr id="22" name="Rettangolo con angoli arrotondati 23">
            <a:hlinkClick r:id="rId21"/>
            <a:extLst>
              <a:ext uri="{FF2B5EF4-FFF2-40B4-BE49-F238E27FC236}">
                <a16:creationId xmlns:a16="http://schemas.microsoft.com/office/drawing/2014/main" id="{E9E8862C-A7AF-4383-B0A0-8EAC91316A73}"/>
              </a:ext>
            </a:extLst>
          </p:cNvPr>
          <p:cNvSpPr/>
          <p:nvPr/>
        </p:nvSpPr>
        <p:spPr>
          <a:xfrm>
            <a:off x="564005" y="1095572"/>
            <a:ext cx="1558055" cy="973423"/>
          </a:xfrm>
          <a:prstGeom prst="roundRect">
            <a:avLst>
              <a:gd name="adj" fmla="val 0"/>
            </a:avLst>
          </a:prstGeom>
          <a:blipFill>
            <a:blip r:embed="rId14"/>
            <a:stretch>
              <a:fillRect l="1" r="-7044"/>
            </a:stretch>
          </a:blipFill>
          <a:ln w="38100">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4975098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147988"/>
            <a:ext cx="7470124" cy="369332"/>
          </a:xfrm>
        </p:spPr>
        <p:txBody>
          <a:bodyPr lIns="0" tIns="0" rIns="0" bIns="0">
            <a:spAutoFit/>
          </a:bodyPr>
          <a:lstStyle/>
          <a:p>
            <a:r>
              <a:rPr lang="de-DE" sz="2400" dirty="0">
                <a:solidFill>
                  <a:schemeClr val="accent1"/>
                </a:solidFill>
              </a:rPr>
              <a:t>Treffen Sie uns doch mal offline!</a:t>
            </a:r>
          </a:p>
        </p:txBody>
      </p:sp>
      <p:sp>
        <p:nvSpPr>
          <p:cNvPr id="3" name="Content Placeholder 2"/>
          <p:cNvSpPr>
            <a:spLocks noGrp="1"/>
          </p:cNvSpPr>
          <p:nvPr>
            <p:ph sz="half" idx="1"/>
          </p:nvPr>
        </p:nvSpPr>
        <p:spPr>
          <a:xfrm>
            <a:off x="450001" y="843558"/>
            <a:ext cx="8257050" cy="3182923"/>
          </a:xfrm>
        </p:spPr>
        <p:txBody>
          <a:bodyPr wrap="square">
            <a:spAutoFit/>
          </a:bodyPr>
          <a:lstStyle/>
          <a:p>
            <a:pPr>
              <a:buSzPct val="120000"/>
              <a:buBlip>
                <a:blip r:embed="rId3"/>
              </a:buBlip>
            </a:pPr>
            <a:r>
              <a:rPr lang="de-DE" sz="1500" dirty="0">
                <a:solidFill>
                  <a:schemeClr val="accent1"/>
                </a:solidFill>
              </a:rPr>
              <a:t>Nähere Informationen auf der Kampagnenwebsite:</a:t>
            </a:r>
          </a:p>
          <a:p>
            <a:pPr marL="189000" lvl="1" indent="0">
              <a:buSzPct val="120000"/>
              <a:buNone/>
            </a:pPr>
            <a:r>
              <a:rPr lang="de-DE" sz="1500" b="1" dirty="0">
                <a:solidFill>
                  <a:schemeClr val="accent1"/>
                </a:solidFill>
                <a:hlinkClick r:id="rId4"/>
              </a:rPr>
              <a:t>https://healthy-workplaces.eu/de</a:t>
            </a:r>
          </a:p>
          <a:p>
            <a:pPr lvl="1">
              <a:buSzPct val="120000"/>
              <a:buBlip>
                <a:blip r:embed="rId3"/>
              </a:buBlip>
            </a:pPr>
            <a:endParaRPr lang="en-US" sz="1500" dirty="0">
              <a:solidFill>
                <a:schemeClr val="accent1"/>
              </a:solidFill>
            </a:endParaRPr>
          </a:p>
          <a:p>
            <a:pPr>
              <a:buSzPct val="120000"/>
              <a:buBlip>
                <a:blip r:embed="rId3"/>
              </a:buBlip>
            </a:pPr>
            <a:r>
              <a:rPr lang="de-DE" sz="1500" dirty="0">
                <a:solidFill>
                  <a:schemeClr val="accent1"/>
                </a:solidFill>
              </a:rPr>
              <a:t>Abonnieren Sie unseren Newsletter zur Kampagne:</a:t>
            </a:r>
          </a:p>
          <a:p>
            <a:pPr marL="189000" lvl="1" indent="0">
              <a:buSzPct val="120000"/>
              <a:buNone/>
            </a:pPr>
            <a:r>
              <a:rPr lang="de-DE" sz="1500" b="1" u="sng" dirty="0">
                <a:solidFill>
                  <a:schemeClr val="accent1"/>
                </a:solidFill>
                <a:hlinkClick r:id="rId5"/>
              </a:rPr>
              <a:t>https://healthy-workplaces.osha.europa.eu/de/media-centre/newsletter</a:t>
            </a:r>
            <a:endParaRPr lang="de-DE" sz="1500" b="1" u="sng" dirty="0">
              <a:solidFill>
                <a:schemeClr val="accent1"/>
              </a:solidFill>
            </a:endParaRPr>
          </a:p>
          <a:p>
            <a:pPr marL="189000" lvl="1" indent="0">
              <a:buSzPct val="120000"/>
              <a:buNone/>
            </a:pPr>
            <a:endParaRPr lang="en-US" sz="1500" b="1" dirty="0">
              <a:solidFill>
                <a:schemeClr val="accent1"/>
              </a:solidFill>
            </a:endParaRPr>
          </a:p>
          <a:p>
            <a:pPr>
              <a:buSzPct val="120000"/>
              <a:buBlip>
                <a:blip r:embed="rId3"/>
              </a:buBlip>
            </a:pPr>
            <a:r>
              <a:rPr lang="de-DE" sz="1500" dirty="0">
                <a:solidFill>
                  <a:schemeClr val="accent1"/>
                </a:solidFill>
              </a:rPr>
              <a:t>Über die sozialen Medien können Sie sich laufend über unsere Aktivitäten und Veranstaltungen informieren:</a:t>
            </a:r>
          </a:p>
          <a:p>
            <a:pPr marL="0" indent="0">
              <a:buSzPct val="120000"/>
              <a:buNone/>
            </a:pPr>
            <a:endParaRPr lang="en-US" sz="1500" dirty="0">
              <a:solidFill>
                <a:schemeClr val="accent1"/>
              </a:solidFill>
            </a:endParaRPr>
          </a:p>
          <a:p>
            <a:pPr marL="0" indent="0">
              <a:buSzPct val="120000"/>
              <a:buNone/>
            </a:pPr>
            <a:endParaRPr lang="en-US" sz="1500" dirty="0">
              <a:solidFill>
                <a:schemeClr val="accent1"/>
              </a:solidFill>
            </a:endParaRPr>
          </a:p>
          <a:p>
            <a:pPr>
              <a:buSzPct val="120000"/>
              <a:buBlip>
                <a:blip r:embed="rId3"/>
              </a:buBlip>
            </a:pPr>
            <a:r>
              <a:rPr lang="de-DE" sz="1500" dirty="0">
                <a:solidFill>
                  <a:schemeClr val="accent1"/>
                </a:solidFill>
              </a:rPr>
              <a:t>Mehr zu Veranstaltungen in Ihrem Land erfahren Sie bei Ihrem nationalen </a:t>
            </a:r>
            <a:r>
              <a:rPr lang="de-DE" sz="1500" dirty="0" err="1">
                <a:solidFill>
                  <a:schemeClr val="accent1"/>
                </a:solidFill>
              </a:rPr>
              <a:t>Focal</a:t>
            </a:r>
            <a:r>
              <a:rPr lang="de-DE" sz="1500" dirty="0">
                <a:solidFill>
                  <a:schemeClr val="accent1"/>
                </a:solidFill>
              </a:rPr>
              <a:t> Point:</a:t>
            </a:r>
          </a:p>
          <a:p>
            <a:pPr marL="189000" lvl="1" indent="0">
              <a:buSzPct val="120000"/>
              <a:buNone/>
            </a:pPr>
            <a:r>
              <a:rPr lang="de-DE" sz="1500" b="1" u="sng" dirty="0">
                <a:solidFill>
                  <a:schemeClr val="accent1"/>
                </a:solidFill>
                <a:hlinkClick r:id="rId6"/>
              </a:rPr>
              <a:t>https://healthy-workplaces.osha.europa.eu/de/campaign-partners/national-focal-points</a:t>
            </a:r>
            <a:endParaRPr lang="de-DE" sz="1500" b="1" u="sng" dirty="0">
              <a:solidFill>
                <a:schemeClr val="accent1"/>
              </a:solidFill>
            </a:endParaRPr>
          </a:p>
        </p:txBody>
      </p:sp>
      <p:grpSp>
        <p:nvGrpSpPr>
          <p:cNvPr id="15" name="Gruppo 14">
            <a:extLst>
              <a:ext uri="{FF2B5EF4-FFF2-40B4-BE49-F238E27FC236}">
                <a16:creationId xmlns:a16="http://schemas.microsoft.com/office/drawing/2014/main" id="{0388CFF4-22DC-564E-AEE6-A3C3FAC44CCF}"/>
              </a:ext>
            </a:extLst>
          </p:cNvPr>
          <p:cNvGrpSpPr/>
          <p:nvPr/>
        </p:nvGrpSpPr>
        <p:grpSpPr>
          <a:xfrm rot="704466">
            <a:off x="7035714" y="96413"/>
            <a:ext cx="1881249" cy="1975838"/>
            <a:chOff x="4819154" y="-1517103"/>
            <a:chExt cx="2515739" cy="2642230"/>
          </a:xfrm>
        </p:grpSpPr>
        <p:pic>
          <p:nvPicPr>
            <p:cNvPr id="12" name="Immagine 11">
              <a:extLst>
                <a:ext uri="{FF2B5EF4-FFF2-40B4-BE49-F238E27FC236}">
                  <a16:creationId xmlns:a16="http://schemas.microsoft.com/office/drawing/2014/main" id="{221ACE0B-D1BE-F24B-8EAD-069F63F5742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19154" y="-1517103"/>
              <a:ext cx="2515739" cy="2642230"/>
            </a:xfrm>
            <a:prstGeom prst="rect">
              <a:avLst/>
            </a:prstGeom>
          </p:spPr>
        </p:pic>
        <p:sp>
          <p:nvSpPr>
            <p:cNvPr id="13" name="CasellaDiTesto 12">
              <a:extLst>
                <a:ext uri="{FF2B5EF4-FFF2-40B4-BE49-F238E27FC236}">
                  <a16:creationId xmlns:a16="http://schemas.microsoft.com/office/drawing/2014/main" id="{4909E122-8126-7748-9F57-56B48E9DA9C5}"/>
                </a:ext>
              </a:extLst>
            </p:cNvPr>
            <p:cNvSpPr txBox="1"/>
            <p:nvPr/>
          </p:nvSpPr>
          <p:spPr>
            <a:xfrm>
              <a:off x="4932040" y="-381288"/>
              <a:ext cx="2016224" cy="617371"/>
            </a:xfrm>
            <a:prstGeom prst="rect">
              <a:avLst/>
            </a:prstGeom>
            <a:noFill/>
          </p:spPr>
          <p:txBody>
            <a:bodyPr vert="horz" wrap="square" lIns="0" tIns="0" rIns="0" bIns="0" rtlCol="0" anchor="ctr" anchorCtr="0">
              <a:spAutoFit/>
            </a:bodyPr>
            <a:lstStyle/>
            <a:p>
              <a:pPr algn="ctr"/>
              <a:r>
                <a:rPr lang="de-DE" sz="1200" b="1">
                  <a:solidFill>
                    <a:schemeClr val="accent1"/>
                  </a:solidFill>
                </a:rPr>
                <a:t>2023</a:t>
              </a:r>
            </a:p>
            <a:p>
              <a:pPr algn="ctr"/>
              <a:r>
                <a:rPr lang="de-DE" b="1">
                  <a:solidFill>
                    <a:schemeClr val="accent1"/>
                  </a:solidFill>
                </a:rPr>
                <a:t>Oktober</a:t>
              </a:r>
            </a:p>
          </p:txBody>
        </p:sp>
        <p:sp>
          <p:nvSpPr>
            <p:cNvPr id="14" name="CasellaDiTesto 13">
              <a:extLst>
                <a:ext uri="{FF2B5EF4-FFF2-40B4-BE49-F238E27FC236}">
                  <a16:creationId xmlns:a16="http://schemas.microsoft.com/office/drawing/2014/main" id="{1C202612-45C3-614B-8BCA-84796AFFC35F}"/>
                </a:ext>
              </a:extLst>
            </p:cNvPr>
            <p:cNvSpPr txBox="1"/>
            <p:nvPr/>
          </p:nvSpPr>
          <p:spPr>
            <a:xfrm>
              <a:off x="4941521" y="490412"/>
              <a:ext cx="2028485" cy="216080"/>
            </a:xfrm>
            <a:prstGeom prst="rect">
              <a:avLst/>
            </a:prstGeom>
            <a:noFill/>
          </p:spPr>
          <p:txBody>
            <a:bodyPr wrap="square" lIns="0" tIns="0" rIns="0" bIns="0" rtlCol="0">
              <a:spAutoFit/>
            </a:bodyPr>
            <a:lstStyle/>
            <a:p>
              <a:pPr algn="ctr"/>
              <a:r>
                <a:rPr lang="de-DE" sz="1050" b="1" dirty="0">
                  <a:solidFill>
                    <a:srgbClr val="ACC700"/>
                  </a:solidFill>
                </a:rPr>
                <a:t>KAMPAGNENAUFTAKT</a:t>
              </a:r>
            </a:p>
          </p:txBody>
        </p:sp>
      </p:grpSp>
      <p:sp>
        <p:nvSpPr>
          <p:cNvPr id="4" name="Rectangle 3"/>
          <p:cNvSpPr/>
          <p:nvPr/>
        </p:nvSpPr>
        <p:spPr>
          <a:xfrm>
            <a:off x="2969341" y="3025694"/>
            <a:ext cx="2183611" cy="307777"/>
          </a:xfrm>
          <a:prstGeom prst="rect">
            <a:avLst/>
          </a:prstGeom>
        </p:spPr>
        <p:txBody>
          <a:bodyPr wrap="none">
            <a:spAutoFit/>
          </a:bodyPr>
          <a:lstStyle/>
          <a:p>
            <a:r>
              <a:rPr lang="de-DE" sz="1400" b="1" dirty="0">
                <a:solidFill>
                  <a:srgbClr val="ACC700"/>
                </a:solidFill>
              </a:rPr>
              <a:t>#</a:t>
            </a:r>
            <a:r>
              <a:rPr lang="de-DE" sz="1400" b="1" dirty="0" err="1">
                <a:solidFill>
                  <a:srgbClr val="ACC700"/>
                </a:solidFill>
              </a:rPr>
              <a:t>EUhealthyworkplaces</a:t>
            </a:r>
            <a:r>
              <a:rPr lang="de-DE" sz="1400" b="1" dirty="0">
                <a:solidFill>
                  <a:srgbClr val="ACC700"/>
                </a:solidFill>
              </a:rPr>
              <a:t> </a:t>
            </a:r>
          </a:p>
        </p:txBody>
      </p:sp>
      <p:pic>
        <p:nvPicPr>
          <p:cNvPr id="16" name="Picture 14">
            <a:hlinkClick r:id="rId8"/>
            <a:extLst>
              <a:ext uri="{FF2B5EF4-FFF2-40B4-BE49-F238E27FC236}">
                <a16:creationId xmlns:a16="http://schemas.microsoft.com/office/drawing/2014/main" id="{EC549939-0B96-40FE-B221-CEF7B240267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p:blipFill>
        <p:spPr bwMode="auto">
          <a:xfrm>
            <a:off x="823837" y="3045439"/>
            <a:ext cx="286647" cy="28803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hlinkClick r:id="rId10"/>
            <a:extLst>
              <a:ext uri="{FF2B5EF4-FFF2-40B4-BE49-F238E27FC236}">
                <a16:creationId xmlns:a16="http://schemas.microsoft.com/office/drawing/2014/main" id="{6864A7AF-5752-4D52-8942-3A6825DA2FF3}"/>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p:blipFill>
        <p:spPr bwMode="auto">
          <a:xfrm>
            <a:off x="1310823" y="3045439"/>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2">
            <a:hlinkClick r:id="rId12"/>
            <a:extLst>
              <a:ext uri="{FF2B5EF4-FFF2-40B4-BE49-F238E27FC236}">
                <a16:creationId xmlns:a16="http://schemas.microsoft.com/office/drawing/2014/main" id="{750F0829-2A6A-4CEC-8775-288ABEACC673}"/>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p:blipFill>
        <p:spPr bwMode="auto">
          <a:xfrm>
            <a:off x="1799194" y="3045439"/>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hlinkClick r:id="rId14"/>
            <a:extLst>
              <a:ext uri="{FF2B5EF4-FFF2-40B4-BE49-F238E27FC236}">
                <a16:creationId xmlns:a16="http://schemas.microsoft.com/office/drawing/2014/main" id="{60E1B66E-A478-4C66-BDFC-D2557ADD659A}"/>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p:blipFill>
        <p:spPr bwMode="auto">
          <a:xfrm>
            <a:off x="2287566" y="3045439"/>
            <a:ext cx="288032" cy="288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3396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de-DE" sz="2400"/>
              <a:t>Worum geht es?</a:t>
            </a:r>
          </a:p>
        </p:txBody>
      </p:sp>
      <p:sp>
        <p:nvSpPr>
          <p:cNvPr id="6" name="TextBox 5"/>
          <p:cNvSpPr txBox="1"/>
          <p:nvPr/>
        </p:nvSpPr>
        <p:spPr>
          <a:xfrm>
            <a:off x="450003" y="820738"/>
            <a:ext cx="7793885" cy="1400383"/>
          </a:xfrm>
          <a:prstGeom prst="rect">
            <a:avLst/>
          </a:prstGeom>
          <a:noFill/>
        </p:spPr>
        <p:txBody>
          <a:bodyPr wrap="square" lIns="91440" tIns="45720" rIns="91440" bIns="45720" rtlCol="0" anchor="t">
            <a:spAutoFit/>
          </a:bodyPr>
          <a:lstStyle/>
          <a:p>
            <a:pPr marL="342900" lvl="0" indent="-342900" defTabSz="257175">
              <a:spcBef>
                <a:spcPts val="338"/>
              </a:spcBef>
              <a:buClr>
                <a:srgbClr val="003399"/>
              </a:buClr>
              <a:buFont typeface="Arial" panose="020B0604020202020204" pitchFamily="34" charset="0"/>
              <a:buChar char="•"/>
            </a:pPr>
            <a:r>
              <a:rPr lang="de-DE" sz="1600" b="1" dirty="0">
                <a:solidFill>
                  <a:srgbClr val="003399"/>
                </a:solidFill>
              </a:rPr>
              <a:t>Digitale Technologien verändern, wie, wo und wann wir arbeiten.</a:t>
            </a:r>
          </a:p>
          <a:p>
            <a:pPr lvl="0" defTabSz="257175">
              <a:spcBef>
                <a:spcPts val="338"/>
              </a:spcBef>
              <a:buClr>
                <a:srgbClr val="003399"/>
              </a:buClr>
            </a:pPr>
            <a:endParaRPr lang="en-GB" sz="1600" b="1" dirty="0">
              <a:solidFill>
                <a:srgbClr val="003399"/>
              </a:solidFill>
            </a:endParaRPr>
          </a:p>
          <a:p>
            <a:pPr marL="342900" indent="-342900" defTabSz="257175">
              <a:spcBef>
                <a:spcPts val="338"/>
              </a:spcBef>
              <a:buClr>
                <a:srgbClr val="003399"/>
              </a:buClr>
              <a:buFont typeface="Arial" panose="020B0604020202020204" pitchFamily="34" charset="0"/>
              <a:buChar char="•"/>
            </a:pPr>
            <a:r>
              <a:rPr lang="de-DE" sz="1600" b="1" dirty="0">
                <a:solidFill>
                  <a:srgbClr val="003399"/>
                </a:solidFill>
              </a:rPr>
              <a:t>Für Beschäftigte und Arbeitgeber bietet die digitale Technologie in allen Wirtschaftszweigen immer mehr Chancen, bringt aber auch Herausforderungen und Gefahren für Sicherheit und Gesundheit mit sich.</a:t>
            </a:r>
          </a:p>
        </p:txBody>
      </p:sp>
    </p:spTree>
    <p:extLst>
      <p:ext uri="{BB962C8B-B14F-4D97-AF65-F5344CB8AC3E}">
        <p14:creationId xmlns:p14="http://schemas.microsoft.com/office/powerpoint/2010/main" val="1711275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8506963" cy="461665"/>
          </a:xfrm>
        </p:spPr>
        <p:txBody>
          <a:bodyPr wrap="square">
            <a:spAutoFit/>
          </a:bodyPr>
          <a:lstStyle/>
          <a:p>
            <a:r>
              <a:rPr lang="de-DE" sz="2400" dirty="0"/>
              <a:t>Fakten und Zahlen – Nutzung digitaler Technologien</a:t>
            </a:r>
          </a:p>
        </p:txBody>
      </p:sp>
      <p:sp>
        <p:nvSpPr>
          <p:cNvPr id="5" name="TextBox 4">
            <a:extLst>
              <a:ext uri="{FF2B5EF4-FFF2-40B4-BE49-F238E27FC236}">
                <a16:creationId xmlns:a16="http://schemas.microsoft.com/office/drawing/2014/main" id="{3C508B51-6793-4B7F-899B-364A2A5D82C4}"/>
              </a:ext>
            </a:extLst>
          </p:cNvPr>
          <p:cNvSpPr txBox="1"/>
          <p:nvPr/>
        </p:nvSpPr>
        <p:spPr>
          <a:xfrm>
            <a:off x="450001" y="808410"/>
            <a:ext cx="7536320" cy="2631490"/>
          </a:xfrm>
          <a:prstGeom prst="rect">
            <a:avLst/>
          </a:prstGeom>
          <a:noFill/>
        </p:spPr>
        <p:txBody>
          <a:bodyPr wrap="square" lIns="91440" tIns="45720" rIns="91440" bIns="45720" rtlCol="0" anchor="t">
            <a:spAutoFit/>
          </a:bodyPr>
          <a:lstStyle/>
          <a:p>
            <a:pPr lvl="0" defTabSz="257175">
              <a:spcBef>
                <a:spcPts val="338"/>
              </a:spcBef>
              <a:buClr>
                <a:srgbClr val="003399"/>
              </a:buClr>
            </a:pPr>
            <a:r>
              <a:rPr lang="de-DE" sz="1600" b="1" dirty="0">
                <a:solidFill>
                  <a:srgbClr val="ACC700"/>
                </a:solidFill>
              </a:rPr>
              <a:t>EU-OSHA, „OSH Pulse 2022“:</a:t>
            </a:r>
          </a:p>
          <a:p>
            <a:pPr lvl="1"/>
            <a:r>
              <a:rPr lang="de-DE" sz="1600" b="1" dirty="0">
                <a:solidFill>
                  <a:schemeClr val="accent1"/>
                </a:solidFill>
              </a:rPr>
              <a:t>EU-Arbeitnehmer nutzen bei der Arbeit...</a:t>
            </a:r>
          </a:p>
          <a:p>
            <a:pPr marL="800100" lvl="1" indent="-342900">
              <a:buFont typeface="Arial" panose="020B0604020202020204" pitchFamily="34" charset="0"/>
              <a:buChar char="•"/>
            </a:pPr>
            <a:r>
              <a:rPr lang="de-DE" sz="1600" b="1" dirty="0">
                <a:solidFill>
                  <a:schemeClr val="accent1"/>
                </a:solidFill>
              </a:rPr>
              <a:t>Laptops, Tablets, Smartphones (73 %) </a:t>
            </a:r>
          </a:p>
          <a:p>
            <a:pPr marL="800100" lvl="1" indent="-342900">
              <a:buFont typeface="Arial" panose="020B0604020202020204" pitchFamily="34" charset="0"/>
              <a:buChar char="•"/>
            </a:pPr>
            <a:r>
              <a:rPr lang="de-DE" sz="1600" b="1" dirty="0">
                <a:solidFill>
                  <a:schemeClr val="accent1"/>
                </a:solidFill>
              </a:rPr>
              <a:t>Am Körper tragbare Geräte (11 %)</a:t>
            </a:r>
          </a:p>
          <a:p>
            <a:pPr marL="800100" lvl="1" indent="-342900">
              <a:buFont typeface="Arial" panose="020B0604020202020204" pitchFamily="34" charset="0"/>
              <a:buChar char="•"/>
            </a:pPr>
            <a:r>
              <a:rPr lang="de-DE" sz="1600" b="1" dirty="0">
                <a:solidFill>
                  <a:schemeClr val="accent1"/>
                </a:solidFill>
              </a:rPr>
              <a:t>Maschinen oder Roboter mit KI (5 %)</a:t>
            </a:r>
          </a:p>
          <a:p>
            <a:pPr marL="800100" lvl="1" indent="-342900">
              <a:buFont typeface="Arial" panose="020B0604020202020204" pitchFamily="34" charset="0"/>
              <a:buChar char="•"/>
            </a:pPr>
            <a:r>
              <a:rPr lang="de-DE" sz="1600" b="1" dirty="0">
                <a:solidFill>
                  <a:schemeClr val="accent1"/>
                </a:solidFill>
              </a:rPr>
              <a:t>Mit den Beschäftigten interagierende Roboter (3 %)</a:t>
            </a:r>
          </a:p>
          <a:p>
            <a:pPr lvl="0" defTabSz="257175">
              <a:spcBef>
                <a:spcPts val="338"/>
              </a:spcBef>
              <a:buClr>
                <a:srgbClr val="003399"/>
              </a:buClr>
            </a:pPr>
            <a:endParaRPr lang="en-GB" sz="1600" b="1" dirty="0">
              <a:solidFill>
                <a:srgbClr val="ACC700"/>
              </a:solidFill>
            </a:endParaRPr>
          </a:p>
          <a:p>
            <a:pPr lvl="0" defTabSz="257175">
              <a:spcBef>
                <a:spcPts val="338"/>
              </a:spcBef>
              <a:buClr>
                <a:srgbClr val="003399"/>
              </a:buClr>
            </a:pPr>
            <a:r>
              <a:rPr lang="de-DE" sz="1600" b="1" dirty="0">
                <a:solidFill>
                  <a:srgbClr val="ACC700"/>
                </a:solidFill>
              </a:rPr>
              <a:t>EU-OSHA, ESENER 2019</a:t>
            </a:r>
          </a:p>
          <a:p>
            <a:pPr marL="800100" lvl="1" indent="-342900">
              <a:buFont typeface="Arial" panose="020B0604020202020204" pitchFamily="34" charset="0"/>
              <a:buChar char="•"/>
            </a:pPr>
            <a:r>
              <a:rPr lang="de-DE" sz="1600" b="1" dirty="0">
                <a:solidFill>
                  <a:schemeClr val="accent1"/>
                </a:solidFill>
              </a:rPr>
              <a:t>Mehr als 80 % der Betriebe in ganz Europa nutzen PCs, Laptops, Tablets, Smartphones und andere mobile Geräte </a:t>
            </a:r>
          </a:p>
        </p:txBody>
      </p:sp>
    </p:spTree>
    <p:extLst>
      <p:ext uri="{BB962C8B-B14F-4D97-AF65-F5344CB8AC3E}">
        <p14:creationId xmlns:p14="http://schemas.microsoft.com/office/powerpoint/2010/main" val="905038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1" y="87768"/>
            <a:ext cx="8205626" cy="461665"/>
          </a:xfrm>
        </p:spPr>
        <p:txBody>
          <a:bodyPr wrap="square">
            <a:spAutoFit/>
          </a:bodyPr>
          <a:lstStyle/>
          <a:p>
            <a:r>
              <a:rPr lang="de-DE" sz="2400" dirty="0"/>
              <a:t>Fakten und Zahlen – Nutzung digitaler Technologien</a:t>
            </a:r>
          </a:p>
        </p:txBody>
      </p:sp>
      <p:pic>
        <p:nvPicPr>
          <p:cNvPr id="5" name="Content Placeholder 3"/>
          <p:cNvPicPr>
            <a:picLocks noGrp="1" noChangeAspect="1"/>
          </p:cNvPicPr>
          <p:nvPr>
            <p:ph sz="half" idx="1"/>
          </p:nvPr>
        </p:nvPicPr>
        <p:blipFill rotWithShape="1">
          <a:blip r:embed="rId3"/>
          <a:srcRect l="28026" t="29331" r="6209" b="3055"/>
          <a:stretch/>
        </p:blipFill>
        <p:spPr>
          <a:xfrm>
            <a:off x="3482787" y="2007997"/>
            <a:ext cx="4972601" cy="2434738"/>
          </a:xfrm>
          <a:prstGeom prst="rect">
            <a:avLst/>
          </a:prstGeom>
        </p:spPr>
      </p:pic>
      <p:sp>
        <p:nvSpPr>
          <p:cNvPr id="4" name="TextBox 3">
            <a:extLst>
              <a:ext uri="{FF2B5EF4-FFF2-40B4-BE49-F238E27FC236}">
                <a16:creationId xmlns:a16="http://schemas.microsoft.com/office/drawing/2014/main" id="{3AE53972-8792-4008-AA27-4F6FE1EEDA75}"/>
              </a:ext>
            </a:extLst>
          </p:cNvPr>
          <p:cNvSpPr txBox="1"/>
          <p:nvPr/>
        </p:nvSpPr>
        <p:spPr>
          <a:xfrm>
            <a:off x="454506" y="814011"/>
            <a:ext cx="7653766" cy="1115690"/>
          </a:xfrm>
          <a:prstGeom prst="rect">
            <a:avLst/>
          </a:prstGeom>
          <a:noFill/>
        </p:spPr>
        <p:txBody>
          <a:bodyPr wrap="square" rtlCol="0">
            <a:spAutoFit/>
          </a:bodyPr>
          <a:lstStyle/>
          <a:p>
            <a:pPr lvl="0" defTabSz="257175">
              <a:spcBef>
                <a:spcPts val="338"/>
              </a:spcBef>
              <a:buClr>
                <a:srgbClr val="003399"/>
              </a:buClr>
            </a:pPr>
            <a:r>
              <a:rPr lang="de-DE" sz="1600" b="1" dirty="0">
                <a:solidFill>
                  <a:srgbClr val="ACC700"/>
                </a:solidFill>
              </a:rPr>
              <a:t>EU-OSHA, „OSH Pulse 2022“:</a:t>
            </a:r>
          </a:p>
          <a:p>
            <a:pPr lvl="0" defTabSz="257175">
              <a:spcBef>
                <a:spcPts val="338"/>
              </a:spcBef>
              <a:buClr>
                <a:srgbClr val="003399"/>
              </a:buClr>
            </a:pPr>
            <a:r>
              <a:rPr lang="de-DE" sz="1600" b="1" dirty="0">
                <a:solidFill>
                  <a:schemeClr val="tx2"/>
                </a:solidFill>
                <a:latin typeface="Arial" panose="020B0604020202020204" pitchFamily="34" charset="0"/>
                <a:ea typeface="SimSun" panose="02010600030101010101" pitchFamily="2" charset="-122"/>
                <a:cs typeface="Times New Roman" panose="02020603050405020304" pitchFamily="18" charset="0"/>
              </a:rPr>
              <a:t>Nutzt das Unternehmen, in dem Sie arbeiten, Ihrer Kenntnis nach digitale Geräte wie Tablets, Smartphones, PCs, Laptops, Apps oder Sensortechnologien für... ?</a:t>
            </a:r>
          </a:p>
        </p:txBody>
      </p:sp>
      <p:sp>
        <p:nvSpPr>
          <p:cNvPr id="3" name="TextBox 2">
            <a:extLst>
              <a:ext uri="{FF2B5EF4-FFF2-40B4-BE49-F238E27FC236}">
                <a16:creationId xmlns:a16="http://schemas.microsoft.com/office/drawing/2014/main" id="{62FA64B9-8483-4D57-A9B4-5480542D9EDD}"/>
              </a:ext>
            </a:extLst>
          </p:cNvPr>
          <p:cNvSpPr txBox="1"/>
          <p:nvPr/>
        </p:nvSpPr>
        <p:spPr>
          <a:xfrm>
            <a:off x="1169043" y="2114532"/>
            <a:ext cx="2313743" cy="507831"/>
          </a:xfrm>
          <a:prstGeom prst="rect">
            <a:avLst/>
          </a:prstGeom>
          <a:noFill/>
        </p:spPr>
        <p:txBody>
          <a:bodyPr wrap="square" rtlCol="0">
            <a:spAutoFit/>
          </a:bodyPr>
          <a:lstStyle/>
          <a:p>
            <a:r>
              <a:rPr lang="de-DE" sz="900" dirty="0"/>
              <a:t>die automatische Zuweisung von Aufgaben, Arbeitszeit oder Schichten an Sie</a:t>
            </a:r>
          </a:p>
        </p:txBody>
      </p:sp>
      <p:sp>
        <p:nvSpPr>
          <p:cNvPr id="6" name="TextBox 5">
            <a:extLst>
              <a:ext uri="{FF2B5EF4-FFF2-40B4-BE49-F238E27FC236}">
                <a16:creationId xmlns:a16="http://schemas.microsoft.com/office/drawing/2014/main" id="{AA03B7E3-F8B6-460F-A452-0593835ABEB2}"/>
              </a:ext>
            </a:extLst>
          </p:cNvPr>
          <p:cNvSpPr txBox="1"/>
          <p:nvPr/>
        </p:nvSpPr>
        <p:spPr>
          <a:xfrm>
            <a:off x="1169044" y="2593875"/>
            <a:ext cx="1944216" cy="369332"/>
          </a:xfrm>
          <a:prstGeom prst="rect">
            <a:avLst/>
          </a:prstGeom>
          <a:noFill/>
        </p:spPr>
        <p:txBody>
          <a:bodyPr wrap="square" rtlCol="0">
            <a:spAutoFit/>
          </a:bodyPr>
          <a:lstStyle/>
          <a:p>
            <a:r>
              <a:rPr lang="de-DE" sz="900"/>
              <a:t>die Bewertung Ihrer Leistungen durch Dritte (z. B. Kunden)</a:t>
            </a:r>
          </a:p>
        </p:txBody>
      </p:sp>
      <p:sp>
        <p:nvSpPr>
          <p:cNvPr id="7" name="TextBox 6">
            <a:extLst>
              <a:ext uri="{FF2B5EF4-FFF2-40B4-BE49-F238E27FC236}">
                <a16:creationId xmlns:a16="http://schemas.microsoft.com/office/drawing/2014/main" id="{9AE66D4F-15A7-4B2D-9042-E20057C58903}"/>
              </a:ext>
            </a:extLst>
          </p:cNvPr>
          <p:cNvSpPr txBox="1"/>
          <p:nvPr/>
        </p:nvSpPr>
        <p:spPr>
          <a:xfrm>
            <a:off x="1169044" y="2967438"/>
            <a:ext cx="1944216" cy="369332"/>
          </a:xfrm>
          <a:prstGeom prst="rect">
            <a:avLst/>
          </a:prstGeom>
          <a:noFill/>
        </p:spPr>
        <p:txBody>
          <a:bodyPr wrap="square" rtlCol="0">
            <a:spAutoFit/>
          </a:bodyPr>
          <a:lstStyle/>
          <a:p>
            <a:r>
              <a:rPr lang="de-DE" sz="900" dirty="0"/>
              <a:t>die Beaufsichtigung oder Überwachung der Arbeit oder des Verhaltens von Ihnen persönlich</a:t>
            </a:r>
          </a:p>
        </p:txBody>
      </p:sp>
      <p:sp>
        <p:nvSpPr>
          <p:cNvPr id="8" name="TextBox 7">
            <a:extLst>
              <a:ext uri="{FF2B5EF4-FFF2-40B4-BE49-F238E27FC236}">
                <a16:creationId xmlns:a16="http://schemas.microsoft.com/office/drawing/2014/main" id="{64029E58-7205-4B8D-9A2E-815842C52F7D}"/>
              </a:ext>
            </a:extLst>
          </p:cNvPr>
          <p:cNvSpPr txBox="1"/>
          <p:nvPr/>
        </p:nvSpPr>
        <p:spPr>
          <a:xfrm>
            <a:off x="1150085" y="3487816"/>
            <a:ext cx="2088232" cy="369332"/>
          </a:xfrm>
          <a:prstGeom prst="rect">
            <a:avLst/>
          </a:prstGeom>
          <a:noFill/>
        </p:spPr>
        <p:txBody>
          <a:bodyPr wrap="square" rtlCol="0">
            <a:spAutoFit/>
          </a:bodyPr>
          <a:lstStyle/>
          <a:p>
            <a:r>
              <a:rPr lang="de-DE" sz="900" dirty="0"/>
              <a:t>die Überwachung von Lärm, Chemikalien, Staub, Gasen usw. in Ihrer Arbeitsumgebung</a:t>
            </a:r>
          </a:p>
        </p:txBody>
      </p:sp>
      <p:sp>
        <p:nvSpPr>
          <p:cNvPr id="9" name="TextBox 8">
            <a:extLst>
              <a:ext uri="{FF2B5EF4-FFF2-40B4-BE49-F238E27FC236}">
                <a16:creationId xmlns:a16="http://schemas.microsoft.com/office/drawing/2014/main" id="{BEBE6BD5-9AD1-4EA9-9C2F-51678EF4F5F1}"/>
              </a:ext>
            </a:extLst>
          </p:cNvPr>
          <p:cNvSpPr txBox="1"/>
          <p:nvPr/>
        </p:nvSpPr>
        <p:spPr>
          <a:xfrm>
            <a:off x="1169044" y="3967159"/>
            <a:ext cx="1944216" cy="369332"/>
          </a:xfrm>
          <a:prstGeom prst="rect">
            <a:avLst/>
          </a:prstGeom>
          <a:noFill/>
        </p:spPr>
        <p:txBody>
          <a:bodyPr wrap="square" rtlCol="0">
            <a:spAutoFit/>
          </a:bodyPr>
          <a:lstStyle/>
          <a:p>
            <a:r>
              <a:rPr lang="de-DE" sz="900"/>
              <a:t>die Überwachung Ihres Pulses und Blutsdruck, Ihrer Haltung usw. </a:t>
            </a:r>
          </a:p>
        </p:txBody>
      </p:sp>
      <p:sp>
        <p:nvSpPr>
          <p:cNvPr id="10" name="TextBox 9">
            <a:extLst>
              <a:ext uri="{FF2B5EF4-FFF2-40B4-BE49-F238E27FC236}">
                <a16:creationId xmlns:a16="http://schemas.microsoft.com/office/drawing/2014/main" id="{3CA9521B-0001-4C83-8998-08E643CE4BC4}"/>
              </a:ext>
            </a:extLst>
          </p:cNvPr>
          <p:cNvSpPr txBox="1"/>
          <p:nvPr/>
        </p:nvSpPr>
        <p:spPr>
          <a:xfrm>
            <a:off x="3718900" y="1884521"/>
            <a:ext cx="432048" cy="230832"/>
          </a:xfrm>
          <a:prstGeom prst="rect">
            <a:avLst/>
          </a:prstGeom>
          <a:solidFill>
            <a:schemeClr val="bg1"/>
          </a:solidFill>
        </p:spPr>
        <p:txBody>
          <a:bodyPr wrap="square" rtlCol="0">
            <a:spAutoFit/>
          </a:bodyPr>
          <a:lstStyle/>
          <a:p>
            <a:r>
              <a:rPr lang="de-DE" sz="900" b="1">
                <a:solidFill>
                  <a:srgbClr val="003399"/>
                </a:solidFill>
              </a:rPr>
              <a:t>Ja</a:t>
            </a:r>
          </a:p>
        </p:txBody>
      </p:sp>
      <p:sp>
        <p:nvSpPr>
          <p:cNvPr id="11" name="TextBox 10">
            <a:extLst>
              <a:ext uri="{FF2B5EF4-FFF2-40B4-BE49-F238E27FC236}">
                <a16:creationId xmlns:a16="http://schemas.microsoft.com/office/drawing/2014/main" id="{9E6BFC62-A176-41C1-94B2-1E4FB0429DBF}"/>
              </a:ext>
            </a:extLst>
          </p:cNvPr>
          <p:cNvSpPr txBox="1"/>
          <p:nvPr/>
        </p:nvSpPr>
        <p:spPr>
          <a:xfrm>
            <a:off x="5877220" y="1884521"/>
            <a:ext cx="432048" cy="230832"/>
          </a:xfrm>
          <a:prstGeom prst="rect">
            <a:avLst/>
          </a:prstGeom>
          <a:solidFill>
            <a:schemeClr val="bg1"/>
          </a:solidFill>
        </p:spPr>
        <p:txBody>
          <a:bodyPr wrap="square" rtlCol="0">
            <a:spAutoFit/>
          </a:bodyPr>
          <a:lstStyle/>
          <a:p>
            <a:r>
              <a:rPr lang="de-DE" sz="900" b="1">
                <a:solidFill>
                  <a:srgbClr val="F6A400"/>
                </a:solidFill>
              </a:rPr>
              <a:t>Nein</a:t>
            </a:r>
          </a:p>
        </p:txBody>
      </p:sp>
      <p:sp>
        <p:nvSpPr>
          <p:cNvPr id="12" name="TextBox 11">
            <a:extLst>
              <a:ext uri="{FF2B5EF4-FFF2-40B4-BE49-F238E27FC236}">
                <a16:creationId xmlns:a16="http://schemas.microsoft.com/office/drawing/2014/main" id="{2B83B10D-52E8-4D55-B13A-424BBE517897}"/>
              </a:ext>
            </a:extLst>
          </p:cNvPr>
          <p:cNvSpPr txBox="1"/>
          <p:nvPr/>
        </p:nvSpPr>
        <p:spPr>
          <a:xfrm>
            <a:off x="7564364" y="1914792"/>
            <a:ext cx="891024" cy="230832"/>
          </a:xfrm>
          <a:prstGeom prst="rect">
            <a:avLst/>
          </a:prstGeom>
          <a:solidFill>
            <a:schemeClr val="bg1"/>
          </a:solidFill>
        </p:spPr>
        <p:txBody>
          <a:bodyPr wrap="square" rtlCol="0">
            <a:spAutoFit/>
          </a:bodyPr>
          <a:lstStyle/>
          <a:p>
            <a:r>
              <a:rPr lang="de-DE" sz="900" b="1">
                <a:solidFill>
                  <a:srgbClr val="B1B3B4"/>
                </a:solidFill>
              </a:rPr>
              <a:t>Weiß nicht</a:t>
            </a:r>
          </a:p>
        </p:txBody>
      </p:sp>
      <p:sp>
        <p:nvSpPr>
          <p:cNvPr id="13" name="TextBox 12">
            <a:extLst>
              <a:ext uri="{FF2B5EF4-FFF2-40B4-BE49-F238E27FC236}">
                <a16:creationId xmlns:a16="http://schemas.microsoft.com/office/drawing/2014/main" id="{06BD75B4-515A-4047-87E5-649E67176D33}"/>
              </a:ext>
            </a:extLst>
          </p:cNvPr>
          <p:cNvSpPr txBox="1"/>
          <p:nvPr/>
        </p:nvSpPr>
        <p:spPr>
          <a:xfrm>
            <a:off x="2748002" y="4487537"/>
            <a:ext cx="3901509" cy="276999"/>
          </a:xfrm>
          <a:prstGeom prst="rect">
            <a:avLst/>
          </a:prstGeom>
          <a:noFill/>
        </p:spPr>
        <p:txBody>
          <a:bodyPr wrap="square">
            <a:spAutoFit/>
          </a:bodyPr>
          <a:lstStyle/>
          <a:p>
            <a:r>
              <a:rPr lang="de-DE" sz="1200" b="0" i="0">
                <a:solidFill>
                  <a:srgbClr val="ACC700"/>
                </a:solidFill>
                <a:effectLst/>
                <a:latin typeface="Corbel" panose="020B0503020204020204" pitchFamily="34" charset="0"/>
              </a:rPr>
              <a:t>Grundlage: alle Befragten, EU-27 (n=25 683)</a:t>
            </a:r>
            <a:r>
              <a:rPr lang="de-DE" sz="1200">
                <a:solidFill>
                  <a:srgbClr val="ACC700"/>
                </a:solidFill>
              </a:rPr>
              <a:t> </a:t>
            </a:r>
          </a:p>
        </p:txBody>
      </p:sp>
    </p:spTree>
    <p:extLst>
      <p:ext uri="{BB962C8B-B14F-4D97-AF65-F5344CB8AC3E}">
        <p14:creationId xmlns:p14="http://schemas.microsoft.com/office/powerpoint/2010/main" val="1990212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8267972" cy="461665"/>
          </a:xfrm>
        </p:spPr>
        <p:txBody>
          <a:bodyPr wrap="square">
            <a:spAutoFit/>
          </a:bodyPr>
          <a:lstStyle/>
          <a:p>
            <a:r>
              <a:rPr lang="de-DE" sz="2400" dirty="0"/>
              <a:t>Fakten und Zahlen – Nutzung digitaler Technologien</a:t>
            </a:r>
          </a:p>
        </p:txBody>
      </p:sp>
      <p:pic>
        <p:nvPicPr>
          <p:cNvPr id="5" name="Content Placeholder 5">
            <a:extLst>
              <a:ext uri="{FF2B5EF4-FFF2-40B4-BE49-F238E27FC236}">
                <a16:creationId xmlns:a16="http://schemas.microsoft.com/office/drawing/2014/main" id="{4ACB324F-A4C7-4496-8C93-71BB8D7406A2}"/>
              </a:ext>
            </a:extLst>
          </p:cNvPr>
          <p:cNvPicPr>
            <a:picLocks noGrp="1" noChangeAspect="1"/>
          </p:cNvPicPr>
          <p:nvPr>
            <p:ph sz="half" idx="1"/>
          </p:nvPr>
        </p:nvPicPr>
        <p:blipFill rotWithShape="1">
          <a:blip r:embed="rId3"/>
          <a:srcRect l="25879" t="29015" r="9286" b="9659"/>
          <a:stretch/>
        </p:blipFill>
        <p:spPr>
          <a:xfrm>
            <a:off x="3518862" y="1947738"/>
            <a:ext cx="4538382" cy="2235266"/>
          </a:xfrm>
          <a:prstGeom prst="rect">
            <a:avLst/>
          </a:prstGeom>
        </p:spPr>
      </p:pic>
      <p:sp>
        <p:nvSpPr>
          <p:cNvPr id="6" name="TextBox 5">
            <a:extLst>
              <a:ext uri="{FF2B5EF4-FFF2-40B4-BE49-F238E27FC236}">
                <a16:creationId xmlns:a16="http://schemas.microsoft.com/office/drawing/2014/main" id="{B7D767C6-6733-4E13-A49D-DF9046A71893}"/>
              </a:ext>
            </a:extLst>
          </p:cNvPr>
          <p:cNvSpPr txBox="1"/>
          <p:nvPr/>
        </p:nvSpPr>
        <p:spPr>
          <a:xfrm>
            <a:off x="454506" y="814011"/>
            <a:ext cx="7653766" cy="869469"/>
          </a:xfrm>
          <a:prstGeom prst="rect">
            <a:avLst/>
          </a:prstGeom>
          <a:noFill/>
        </p:spPr>
        <p:txBody>
          <a:bodyPr wrap="square" rtlCol="0">
            <a:spAutoFit/>
          </a:bodyPr>
          <a:lstStyle/>
          <a:p>
            <a:pPr lvl="0" defTabSz="257175">
              <a:spcBef>
                <a:spcPts val="338"/>
              </a:spcBef>
              <a:buClr>
                <a:srgbClr val="003399"/>
              </a:buClr>
            </a:pPr>
            <a:r>
              <a:rPr lang="de-DE" sz="1600" b="1" dirty="0">
                <a:solidFill>
                  <a:srgbClr val="ACC700"/>
                </a:solidFill>
              </a:rPr>
              <a:t>EU-OSHA, „OSH Pulse 2022“:</a:t>
            </a:r>
          </a:p>
          <a:p>
            <a:pPr lvl="0" defTabSz="257175">
              <a:spcBef>
                <a:spcPts val="338"/>
              </a:spcBef>
              <a:buClr>
                <a:srgbClr val="003399"/>
              </a:buClr>
            </a:pPr>
            <a:r>
              <a:rPr lang="de-DE" sz="1600" b="1" dirty="0">
                <a:solidFill>
                  <a:schemeClr val="tx2"/>
                </a:solidFill>
                <a:latin typeface="Arial" panose="020B0604020202020204" pitchFamily="34" charset="0"/>
                <a:ea typeface="SimSun" panose="02010600030101010101" pitchFamily="2" charset="-122"/>
                <a:cs typeface="Times New Roman" panose="02020603050405020304" pitchFamily="18" charset="0"/>
              </a:rPr>
              <a:t>Würden Sie sagen, dass die Nutzung digitaler Technologien an Ihrem Arbeitsplatz... ?</a:t>
            </a:r>
          </a:p>
        </p:txBody>
      </p:sp>
      <p:sp>
        <p:nvSpPr>
          <p:cNvPr id="7" name="TextBox 6">
            <a:extLst>
              <a:ext uri="{FF2B5EF4-FFF2-40B4-BE49-F238E27FC236}">
                <a16:creationId xmlns:a16="http://schemas.microsoft.com/office/drawing/2014/main" id="{CD9EB1F8-4303-4227-93FB-D59885D60D4A}"/>
              </a:ext>
            </a:extLst>
          </p:cNvPr>
          <p:cNvSpPr txBox="1"/>
          <p:nvPr/>
        </p:nvSpPr>
        <p:spPr>
          <a:xfrm>
            <a:off x="3923928" y="1707246"/>
            <a:ext cx="432048" cy="230832"/>
          </a:xfrm>
          <a:prstGeom prst="rect">
            <a:avLst/>
          </a:prstGeom>
          <a:solidFill>
            <a:schemeClr val="bg1"/>
          </a:solidFill>
        </p:spPr>
        <p:txBody>
          <a:bodyPr wrap="square" rtlCol="0">
            <a:spAutoFit/>
          </a:bodyPr>
          <a:lstStyle/>
          <a:p>
            <a:r>
              <a:rPr lang="de-DE" sz="900" b="1">
                <a:solidFill>
                  <a:srgbClr val="003399"/>
                </a:solidFill>
              </a:rPr>
              <a:t>Ja</a:t>
            </a:r>
          </a:p>
        </p:txBody>
      </p:sp>
      <p:sp>
        <p:nvSpPr>
          <p:cNvPr id="8" name="TextBox 7">
            <a:extLst>
              <a:ext uri="{FF2B5EF4-FFF2-40B4-BE49-F238E27FC236}">
                <a16:creationId xmlns:a16="http://schemas.microsoft.com/office/drawing/2014/main" id="{EE65B9FC-30DA-432C-9529-BF3325091EA4}"/>
              </a:ext>
            </a:extLst>
          </p:cNvPr>
          <p:cNvSpPr txBox="1"/>
          <p:nvPr/>
        </p:nvSpPr>
        <p:spPr>
          <a:xfrm>
            <a:off x="6084168" y="1724522"/>
            <a:ext cx="432048" cy="230832"/>
          </a:xfrm>
          <a:prstGeom prst="rect">
            <a:avLst/>
          </a:prstGeom>
          <a:solidFill>
            <a:schemeClr val="bg1"/>
          </a:solidFill>
        </p:spPr>
        <p:txBody>
          <a:bodyPr wrap="square" rtlCol="0">
            <a:spAutoFit/>
          </a:bodyPr>
          <a:lstStyle/>
          <a:p>
            <a:r>
              <a:rPr lang="de-DE" sz="900" b="1">
                <a:solidFill>
                  <a:srgbClr val="F6A400"/>
                </a:solidFill>
              </a:rPr>
              <a:t>Nein</a:t>
            </a:r>
          </a:p>
        </p:txBody>
      </p:sp>
      <p:sp>
        <p:nvSpPr>
          <p:cNvPr id="9" name="TextBox 8">
            <a:extLst>
              <a:ext uri="{FF2B5EF4-FFF2-40B4-BE49-F238E27FC236}">
                <a16:creationId xmlns:a16="http://schemas.microsoft.com/office/drawing/2014/main" id="{44F2618E-2AFF-46E5-A020-180D2E9ECB54}"/>
              </a:ext>
            </a:extLst>
          </p:cNvPr>
          <p:cNvSpPr txBox="1"/>
          <p:nvPr/>
        </p:nvSpPr>
        <p:spPr>
          <a:xfrm>
            <a:off x="7220130" y="1711341"/>
            <a:ext cx="891024" cy="230832"/>
          </a:xfrm>
          <a:prstGeom prst="rect">
            <a:avLst/>
          </a:prstGeom>
          <a:solidFill>
            <a:schemeClr val="bg1"/>
          </a:solidFill>
        </p:spPr>
        <p:txBody>
          <a:bodyPr wrap="square" rtlCol="0">
            <a:spAutoFit/>
          </a:bodyPr>
          <a:lstStyle/>
          <a:p>
            <a:r>
              <a:rPr lang="de-DE" sz="900" b="1">
                <a:solidFill>
                  <a:srgbClr val="B1B3B4"/>
                </a:solidFill>
              </a:rPr>
              <a:t>Weiß nicht</a:t>
            </a:r>
          </a:p>
        </p:txBody>
      </p:sp>
      <p:sp>
        <p:nvSpPr>
          <p:cNvPr id="10" name="TextBox 9">
            <a:extLst>
              <a:ext uri="{FF2B5EF4-FFF2-40B4-BE49-F238E27FC236}">
                <a16:creationId xmlns:a16="http://schemas.microsoft.com/office/drawing/2014/main" id="{2549BCA0-5F95-46B6-A88F-2E511C689D12}"/>
              </a:ext>
            </a:extLst>
          </p:cNvPr>
          <p:cNvSpPr txBox="1"/>
          <p:nvPr/>
        </p:nvSpPr>
        <p:spPr>
          <a:xfrm>
            <a:off x="1187624" y="2079180"/>
            <a:ext cx="1944216" cy="369332"/>
          </a:xfrm>
          <a:prstGeom prst="rect">
            <a:avLst/>
          </a:prstGeom>
          <a:noFill/>
        </p:spPr>
        <p:txBody>
          <a:bodyPr wrap="square" rtlCol="0">
            <a:spAutoFit/>
          </a:bodyPr>
          <a:lstStyle/>
          <a:p>
            <a:r>
              <a:rPr lang="de-DE" sz="900"/>
              <a:t>die Geschwindigkeit oder das Tempo Ihrer Arbeit bestimmt</a:t>
            </a:r>
          </a:p>
        </p:txBody>
      </p:sp>
      <p:sp>
        <p:nvSpPr>
          <p:cNvPr id="11" name="TextBox 10">
            <a:extLst>
              <a:ext uri="{FF2B5EF4-FFF2-40B4-BE49-F238E27FC236}">
                <a16:creationId xmlns:a16="http://schemas.microsoft.com/office/drawing/2014/main" id="{E55AD441-DF02-4333-809F-16354A81043E}"/>
              </a:ext>
            </a:extLst>
          </p:cNvPr>
          <p:cNvSpPr txBox="1"/>
          <p:nvPr/>
        </p:nvSpPr>
        <p:spPr>
          <a:xfrm>
            <a:off x="1187624" y="2561092"/>
            <a:ext cx="1944216" cy="230832"/>
          </a:xfrm>
          <a:prstGeom prst="rect">
            <a:avLst/>
          </a:prstGeom>
          <a:noFill/>
        </p:spPr>
        <p:txBody>
          <a:bodyPr wrap="square" rtlCol="0">
            <a:spAutoFit/>
          </a:bodyPr>
          <a:lstStyle/>
          <a:p>
            <a:r>
              <a:rPr lang="de-DE" sz="900"/>
              <a:t>zur Folge hat, dass Sie allein arbeiten</a:t>
            </a:r>
          </a:p>
        </p:txBody>
      </p:sp>
      <p:sp>
        <p:nvSpPr>
          <p:cNvPr id="12" name="TextBox 11">
            <a:extLst>
              <a:ext uri="{FF2B5EF4-FFF2-40B4-BE49-F238E27FC236}">
                <a16:creationId xmlns:a16="http://schemas.microsoft.com/office/drawing/2014/main" id="{9C785D0A-28BD-4879-9FB2-FDBA54C688A1}"/>
              </a:ext>
            </a:extLst>
          </p:cNvPr>
          <p:cNvSpPr txBox="1"/>
          <p:nvPr/>
        </p:nvSpPr>
        <p:spPr>
          <a:xfrm>
            <a:off x="1187624" y="2942487"/>
            <a:ext cx="1944216" cy="369332"/>
          </a:xfrm>
          <a:prstGeom prst="rect">
            <a:avLst/>
          </a:prstGeom>
          <a:noFill/>
        </p:spPr>
        <p:txBody>
          <a:bodyPr wrap="square" rtlCol="0">
            <a:spAutoFit/>
          </a:bodyPr>
          <a:lstStyle/>
          <a:p>
            <a:r>
              <a:rPr lang="de-DE" sz="900"/>
              <a:t>zur Folge hat, dass Sie bei Ihrer Arbeit stärker überwacht werden</a:t>
            </a:r>
          </a:p>
        </p:txBody>
      </p:sp>
      <p:sp>
        <p:nvSpPr>
          <p:cNvPr id="13" name="TextBox 12">
            <a:extLst>
              <a:ext uri="{FF2B5EF4-FFF2-40B4-BE49-F238E27FC236}">
                <a16:creationId xmlns:a16="http://schemas.microsoft.com/office/drawing/2014/main" id="{E063668C-0E0A-4F37-A30A-7D6FA4AC615E}"/>
              </a:ext>
            </a:extLst>
          </p:cNvPr>
          <p:cNvSpPr txBox="1"/>
          <p:nvPr/>
        </p:nvSpPr>
        <p:spPr>
          <a:xfrm>
            <a:off x="1187624" y="3436476"/>
            <a:ext cx="1944216" cy="230832"/>
          </a:xfrm>
          <a:prstGeom prst="rect">
            <a:avLst/>
          </a:prstGeom>
          <a:noFill/>
        </p:spPr>
        <p:txBody>
          <a:bodyPr wrap="square" rtlCol="0">
            <a:spAutoFit/>
          </a:bodyPr>
          <a:lstStyle/>
          <a:p>
            <a:r>
              <a:rPr lang="de-DE" sz="900"/>
              <a:t>Ihre Arbeitsbelastung erhöht</a:t>
            </a:r>
          </a:p>
        </p:txBody>
      </p:sp>
      <p:sp>
        <p:nvSpPr>
          <p:cNvPr id="14" name="TextBox 13">
            <a:extLst>
              <a:ext uri="{FF2B5EF4-FFF2-40B4-BE49-F238E27FC236}">
                <a16:creationId xmlns:a16="http://schemas.microsoft.com/office/drawing/2014/main" id="{78025175-A2BD-45D1-BB47-70ECA0F801FF}"/>
              </a:ext>
            </a:extLst>
          </p:cNvPr>
          <p:cNvSpPr txBox="1"/>
          <p:nvPr/>
        </p:nvSpPr>
        <p:spPr>
          <a:xfrm>
            <a:off x="1187624" y="3824679"/>
            <a:ext cx="1944216" cy="230832"/>
          </a:xfrm>
          <a:prstGeom prst="rect">
            <a:avLst/>
          </a:prstGeom>
          <a:noFill/>
        </p:spPr>
        <p:txBody>
          <a:bodyPr wrap="square" rtlCol="0">
            <a:spAutoFit/>
          </a:bodyPr>
          <a:lstStyle/>
          <a:p>
            <a:r>
              <a:rPr lang="de-DE" sz="900"/>
              <a:t>Ihre Autonomie bei der Arbeit verringert</a:t>
            </a:r>
          </a:p>
        </p:txBody>
      </p:sp>
      <p:sp>
        <p:nvSpPr>
          <p:cNvPr id="15" name="TextBox 14">
            <a:extLst>
              <a:ext uri="{FF2B5EF4-FFF2-40B4-BE49-F238E27FC236}">
                <a16:creationId xmlns:a16="http://schemas.microsoft.com/office/drawing/2014/main" id="{115E490F-D5DD-407A-8B1A-2EF70735D85C}"/>
              </a:ext>
            </a:extLst>
          </p:cNvPr>
          <p:cNvSpPr txBox="1"/>
          <p:nvPr/>
        </p:nvSpPr>
        <p:spPr>
          <a:xfrm>
            <a:off x="3217208" y="4484959"/>
            <a:ext cx="3484928" cy="276999"/>
          </a:xfrm>
          <a:prstGeom prst="rect">
            <a:avLst/>
          </a:prstGeom>
          <a:noFill/>
        </p:spPr>
        <p:txBody>
          <a:bodyPr wrap="square">
            <a:spAutoFit/>
          </a:bodyPr>
          <a:lstStyle/>
          <a:p>
            <a:r>
              <a:rPr lang="de-DE" sz="1200" b="0" i="0" dirty="0">
                <a:solidFill>
                  <a:srgbClr val="ACC700"/>
                </a:solidFill>
                <a:effectLst/>
                <a:latin typeface="Corbel" panose="020B0503020204020204" pitchFamily="34" charset="0"/>
              </a:rPr>
              <a:t>Grundlage: alle Befragten, EU-27 (n=25 683)</a:t>
            </a:r>
            <a:r>
              <a:rPr lang="de-DE" sz="1200" dirty="0">
                <a:solidFill>
                  <a:srgbClr val="ACC700"/>
                </a:solidFill>
              </a:rPr>
              <a:t> </a:t>
            </a:r>
          </a:p>
        </p:txBody>
      </p:sp>
    </p:spTree>
    <p:extLst>
      <p:ext uri="{BB962C8B-B14F-4D97-AF65-F5344CB8AC3E}">
        <p14:creationId xmlns:p14="http://schemas.microsoft.com/office/powerpoint/2010/main" val="104596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de-DE" sz="2400"/>
              <a:t>Fakten und Zahlen – Telearbeit von zu Hause</a:t>
            </a:r>
          </a:p>
        </p:txBody>
      </p:sp>
      <p:sp>
        <p:nvSpPr>
          <p:cNvPr id="5" name="TextBox 4">
            <a:extLst>
              <a:ext uri="{FF2B5EF4-FFF2-40B4-BE49-F238E27FC236}">
                <a16:creationId xmlns:a16="http://schemas.microsoft.com/office/drawing/2014/main" id="{B8654F7D-FE3F-4E66-ADCC-E6D31662FD2C}"/>
              </a:ext>
            </a:extLst>
          </p:cNvPr>
          <p:cNvSpPr txBox="1"/>
          <p:nvPr/>
        </p:nvSpPr>
        <p:spPr>
          <a:xfrm>
            <a:off x="450001" y="820316"/>
            <a:ext cx="8003232" cy="3331681"/>
          </a:xfrm>
          <a:prstGeom prst="rect">
            <a:avLst/>
          </a:prstGeom>
          <a:noFill/>
        </p:spPr>
        <p:txBody>
          <a:bodyPr wrap="square" rtlCol="0">
            <a:spAutoFit/>
          </a:bodyPr>
          <a:lstStyle/>
          <a:p>
            <a:r>
              <a:rPr lang="de-DE" sz="1600" b="1" dirty="0">
                <a:solidFill>
                  <a:srgbClr val="ACC700"/>
                </a:solidFill>
              </a:rPr>
              <a:t>EU-OSHA, „OSH Pulse 2022“:</a:t>
            </a:r>
          </a:p>
          <a:p>
            <a:pPr marL="342900" indent="-342900">
              <a:buFont typeface="Arial" panose="020B0604020202020204" pitchFamily="34" charset="0"/>
              <a:buChar char="•"/>
            </a:pPr>
            <a:r>
              <a:rPr lang="de-DE" sz="1600" b="1" dirty="0">
                <a:solidFill>
                  <a:schemeClr val="accent1"/>
                </a:solidFill>
              </a:rPr>
              <a:t>17 % der Arbeitskräfte arbeiteten 2022 überwiegend von zu Hause aus </a:t>
            </a:r>
          </a:p>
          <a:p>
            <a:pPr marL="342900" indent="-342900">
              <a:buFont typeface="Arial" panose="020B0604020202020204" pitchFamily="34" charset="0"/>
              <a:buChar char="•"/>
            </a:pPr>
            <a:r>
              <a:rPr lang="de-DE" sz="1600" b="1" dirty="0">
                <a:solidFill>
                  <a:schemeClr val="accent1"/>
                </a:solidFill>
              </a:rPr>
              <a:t>90 % davon verwenden Laptops, Tablets, Smartphones </a:t>
            </a:r>
          </a:p>
          <a:p>
            <a:pPr marL="342900" indent="-342900">
              <a:buFont typeface="Arial" panose="020B0604020202020204" pitchFamily="34" charset="0"/>
              <a:buChar char="•"/>
            </a:pPr>
            <a:r>
              <a:rPr lang="de-DE" sz="1600" b="1" dirty="0">
                <a:solidFill>
                  <a:schemeClr val="accent1"/>
                </a:solidFill>
              </a:rPr>
              <a:t>Personen, die von zu Hause aus arbeiten, beklagen im Vergleich zur gesamten erwerbstätigen Bevölkerung weniger häufig einen Verlust an Autonomie oder den Einfluss auf Arbeitstempo oder Arbeitsabläufe (14,4 %).</a:t>
            </a:r>
          </a:p>
          <a:p>
            <a:pPr marL="342900" indent="-342900">
              <a:buFont typeface="Arial" panose="020B0604020202020204" pitchFamily="34" charset="0"/>
              <a:buChar char="•"/>
            </a:pPr>
            <a:endParaRPr lang="en-GB" sz="1600" b="1" dirty="0">
              <a:solidFill>
                <a:schemeClr val="accent1"/>
              </a:solidFill>
            </a:endParaRPr>
          </a:p>
          <a:p>
            <a:pPr lvl="0" defTabSz="257175">
              <a:spcBef>
                <a:spcPts val="338"/>
              </a:spcBef>
              <a:buClr>
                <a:srgbClr val="003399"/>
              </a:buClr>
            </a:pPr>
            <a:r>
              <a:rPr lang="de-DE" sz="1600" b="1" dirty="0">
                <a:solidFill>
                  <a:srgbClr val="ACC700"/>
                </a:solidFill>
              </a:rPr>
              <a:t>EU-OSHA, ESENER 2019</a:t>
            </a:r>
          </a:p>
          <a:p>
            <a:pPr marL="342900" indent="-342900">
              <a:buFont typeface="Arial" panose="020B0604020202020204" pitchFamily="34" charset="0"/>
              <a:buChar char="•"/>
            </a:pPr>
            <a:r>
              <a:rPr lang="de-DE" sz="1600" b="1" dirty="0">
                <a:solidFill>
                  <a:schemeClr val="accent1"/>
                </a:solidFill>
              </a:rPr>
              <a:t>Im Jahr 2019 ermöglichten es 12 % der Arbeitsplätze in der EU den Beschäftigten, mithilfe digitaler Technologien von zu Hause aus zu arbeiten</a:t>
            </a:r>
          </a:p>
          <a:p>
            <a:pPr marL="342900" indent="-342900">
              <a:buFont typeface="Arial" panose="020B0604020202020204" pitchFamily="34" charset="0"/>
              <a:buChar char="•"/>
            </a:pPr>
            <a:r>
              <a:rPr lang="de-DE" sz="1600" b="1" dirty="0">
                <a:solidFill>
                  <a:schemeClr val="accent1"/>
                </a:solidFill>
              </a:rPr>
              <a:t>75 % der Betriebe in der EU führen regelmäßig Gefährdungsbeurteilungen durch, aber nur 31 % derjenigen, die Telearbeit von zu Hause aus zulassen, berücksichtigen dabei auch die Wohnung.</a:t>
            </a:r>
          </a:p>
        </p:txBody>
      </p:sp>
    </p:spTree>
    <p:extLst>
      <p:ext uri="{BB962C8B-B14F-4D97-AF65-F5344CB8AC3E}">
        <p14:creationId xmlns:p14="http://schemas.microsoft.com/office/powerpoint/2010/main" val="2209634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de-DE" sz="2400"/>
              <a:t>Fakten und Zahlen – Psychosoziale Risiken</a:t>
            </a:r>
          </a:p>
        </p:txBody>
      </p:sp>
      <p:sp>
        <p:nvSpPr>
          <p:cNvPr id="4" name="TextBox 3"/>
          <p:cNvSpPr txBox="1"/>
          <p:nvPr/>
        </p:nvSpPr>
        <p:spPr>
          <a:xfrm>
            <a:off x="450001" y="820738"/>
            <a:ext cx="6768752" cy="2008242"/>
          </a:xfrm>
          <a:prstGeom prst="rect">
            <a:avLst/>
          </a:prstGeom>
          <a:noFill/>
        </p:spPr>
        <p:txBody>
          <a:bodyPr wrap="square" rtlCol="0">
            <a:spAutoFit/>
          </a:bodyPr>
          <a:lstStyle/>
          <a:p>
            <a:pPr lvl="0" defTabSz="257175">
              <a:spcBef>
                <a:spcPts val="338"/>
              </a:spcBef>
              <a:buClr>
                <a:srgbClr val="003399"/>
              </a:buClr>
            </a:pPr>
            <a:r>
              <a:rPr lang="de-DE" sz="1600" b="1" dirty="0">
                <a:solidFill>
                  <a:srgbClr val="ACC700"/>
                </a:solidFill>
              </a:rPr>
              <a:t>EU-OSHA, ESENER 2019</a:t>
            </a:r>
            <a:endParaRPr lang="en-GB" sz="1600" b="1" dirty="0">
              <a:solidFill>
                <a:srgbClr val="ACC700"/>
              </a:solidFill>
            </a:endParaRPr>
          </a:p>
          <a:p>
            <a:pPr lvl="0" defTabSz="257175">
              <a:spcBef>
                <a:spcPts val="338"/>
              </a:spcBef>
              <a:buClr>
                <a:srgbClr val="003399"/>
              </a:buClr>
            </a:pPr>
            <a:r>
              <a:rPr lang="de-DE" sz="1600" b="1" dirty="0">
                <a:solidFill>
                  <a:srgbClr val="003399"/>
                </a:solidFill>
                <a:latin typeface="Arial" panose="020B0604020202020204" pitchFamily="34" charset="0"/>
                <a:ea typeface="SimSun" panose="02010600030101010101" pitchFamily="2" charset="-122"/>
                <a:cs typeface="Arial" panose="020B0604020202020204" pitchFamily="34" charset="0"/>
              </a:rPr>
              <a:t>Psychosoziale Risiken, die am häufigsten mit digitalen Technologien in Verbindung gebracht werden: </a:t>
            </a:r>
          </a:p>
          <a:p>
            <a:pPr marL="342900" lvl="0" indent="-342900" defTabSz="257175">
              <a:spcBef>
                <a:spcPts val="338"/>
              </a:spcBef>
              <a:buClr>
                <a:srgbClr val="003399"/>
              </a:buClr>
              <a:buFont typeface="Arial" panose="020B0604020202020204" pitchFamily="34" charset="0"/>
              <a:buChar char="•"/>
            </a:pPr>
            <a:r>
              <a:rPr lang="de-DE" sz="1600" b="1" dirty="0">
                <a:solidFill>
                  <a:srgbClr val="003399"/>
                </a:solidFill>
              </a:rPr>
              <a:t>Zeitdruck</a:t>
            </a:r>
          </a:p>
          <a:p>
            <a:pPr marL="342900" lvl="0" indent="-342900" defTabSz="257175">
              <a:spcBef>
                <a:spcPts val="338"/>
              </a:spcBef>
              <a:buClr>
                <a:srgbClr val="003399"/>
              </a:buClr>
              <a:buFont typeface="Arial" panose="020B0604020202020204" pitchFamily="34" charset="0"/>
              <a:buChar char="•"/>
            </a:pPr>
            <a:r>
              <a:rPr lang="de-DE" sz="1600" b="1" dirty="0">
                <a:solidFill>
                  <a:srgbClr val="003399"/>
                </a:solidFill>
              </a:rPr>
              <a:t>Lange oder unregelmäßige Arbeitszeiten</a:t>
            </a:r>
          </a:p>
          <a:p>
            <a:pPr marL="342900" lvl="0" indent="-342900" defTabSz="257175">
              <a:spcBef>
                <a:spcPts val="338"/>
              </a:spcBef>
              <a:buClr>
                <a:srgbClr val="003399"/>
              </a:buClr>
              <a:buFont typeface="Arial" panose="020B0604020202020204" pitchFamily="34" charset="0"/>
              <a:buChar char="•"/>
            </a:pPr>
            <a:r>
              <a:rPr lang="de-DE" sz="1600" b="1" dirty="0">
                <a:solidFill>
                  <a:srgbClr val="003399"/>
                </a:solidFill>
              </a:rPr>
              <a:t>Mangelhafte Kommunikation/Zusammenarbeit</a:t>
            </a:r>
          </a:p>
          <a:p>
            <a:pPr marL="342900" lvl="0" indent="-342900" defTabSz="257175">
              <a:spcBef>
                <a:spcPts val="338"/>
              </a:spcBef>
              <a:buClr>
                <a:srgbClr val="003399"/>
              </a:buClr>
              <a:buFont typeface="Arial" panose="020B0604020202020204" pitchFamily="34" charset="0"/>
              <a:buChar char="•"/>
            </a:pPr>
            <a:r>
              <a:rPr lang="de-DE" sz="1600" b="1" dirty="0">
                <a:solidFill>
                  <a:srgbClr val="003399"/>
                </a:solidFill>
              </a:rPr>
              <a:t>Arbeitsplatzunsicherheit</a:t>
            </a:r>
          </a:p>
        </p:txBody>
      </p:sp>
    </p:spTree>
    <p:extLst>
      <p:ext uri="{BB962C8B-B14F-4D97-AF65-F5344CB8AC3E}">
        <p14:creationId xmlns:p14="http://schemas.microsoft.com/office/powerpoint/2010/main" val="2469250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9999" y="123478"/>
            <a:ext cx="6642281" cy="461665"/>
          </a:xfrm>
          <a:prstGeom prst="rect">
            <a:avLst/>
          </a:prstGeom>
          <a:noFill/>
        </p:spPr>
        <p:txBody>
          <a:bodyPr wrap="square" rtlCol="0">
            <a:spAutoFit/>
          </a:bodyPr>
          <a:lstStyle/>
          <a:p>
            <a:r>
              <a:rPr lang="de-DE" sz="2400" b="1">
                <a:solidFill>
                  <a:schemeClr val="accent1"/>
                </a:solidFill>
              </a:rPr>
              <a:t>Fakten und Zahlen – Psychosoziale Risiken</a:t>
            </a:r>
          </a:p>
        </p:txBody>
      </p:sp>
      <p:graphicFrame>
        <p:nvGraphicFramePr>
          <p:cNvPr id="13" name="Chart 12">
            <a:extLst>
              <a:ext uri="{FF2B5EF4-FFF2-40B4-BE49-F238E27FC236}">
                <a16:creationId xmlns:a16="http://schemas.microsoft.com/office/drawing/2014/main" id="{00000000-0008-0000-0100-000003000000}"/>
              </a:ext>
            </a:extLst>
          </p:cNvPr>
          <p:cNvGraphicFramePr>
            <a:graphicFrameLocks/>
          </p:cNvGraphicFramePr>
          <p:nvPr>
            <p:extLst>
              <p:ext uri="{D42A27DB-BD31-4B8C-83A1-F6EECF244321}">
                <p14:modId xmlns:p14="http://schemas.microsoft.com/office/powerpoint/2010/main" val="298492889"/>
              </p:ext>
            </p:extLst>
          </p:nvPr>
        </p:nvGraphicFramePr>
        <p:xfrm>
          <a:off x="1821518" y="1040290"/>
          <a:ext cx="6333594" cy="3979732"/>
        </p:xfrm>
        <a:graphic>
          <a:graphicData uri="http://schemas.openxmlformats.org/drawingml/2006/chart">
            <c:chart xmlns:c="http://schemas.openxmlformats.org/drawingml/2006/chart" xmlns:r="http://schemas.openxmlformats.org/officeDocument/2006/relationships" r:id="rId3"/>
          </a:graphicData>
        </a:graphic>
      </p:graphicFrame>
      <p:sp>
        <p:nvSpPr>
          <p:cNvPr id="15" name="Τίτλος 1">
            <a:extLst>
              <a:ext uri="{FF2B5EF4-FFF2-40B4-BE49-F238E27FC236}">
                <a16:creationId xmlns:a16="http://schemas.microsoft.com/office/drawing/2014/main" id="{63BC0F4A-E9EB-46D7-9E38-915E0FE9827C}"/>
              </a:ext>
            </a:extLst>
          </p:cNvPr>
          <p:cNvSpPr txBox="1">
            <a:spLocks/>
          </p:cNvSpPr>
          <p:nvPr/>
        </p:nvSpPr>
        <p:spPr>
          <a:xfrm>
            <a:off x="463854" y="779945"/>
            <a:ext cx="8145203" cy="523220"/>
          </a:xfrm>
          <a:prstGeom prst="rect">
            <a:avLst/>
          </a:prstGeom>
        </p:spPr>
        <p:txBody>
          <a:bodyPr vert="horz" lIns="91440" tIns="45720" rIns="91440" bIns="45720" rtlCol="0" anchor="b">
            <a:spAutoFit/>
          </a:bodyPr>
          <a:lstStyle>
            <a:lvl1pPr algn="l" defTabSz="257175" rtl="0" eaLnBrk="1" latinLnBrk="0" hangingPunct="1">
              <a:spcBef>
                <a:spcPct val="0"/>
              </a:spcBef>
              <a:buNone/>
              <a:defRPr sz="135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0"/>
              </a:spcBef>
            </a:pPr>
            <a:r>
              <a:rPr lang="de-DE" sz="1600" dirty="0">
                <a:solidFill>
                  <a:srgbClr val="ACC700"/>
                </a:solidFill>
              </a:rPr>
              <a:t>EU-OSHA, ESENER 2019</a:t>
            </a:r>
          </a:p>
          <a:p>
            <a:pPr>
              <a:spcBef>
                <a:spcPts val="0"/>
              </a:spcBef>
            </a:pPr>
            <a:r>
              <a:rPr lang="de-DE" sz="1100" dirty="0">
                <a:latin typeface="Arial" panose="020B0604020202020204" pitchFamily="34" charset="0"/>
                <a:ea typeface="SimSun" panose="02010600030101010101" pitchFamily="2" charset="-122"/>
                <a:cs typeface="Times New Roman" panose="02020603050405020304" pitchFamily="18" charset="0"/>
              </a:rPr>
              <a:t>Arbeitsplätze, die psychosoziale Risiken aufgrund digitaler Technologien melden, EU-27</a:t>
            </a:r>
          </a:p>
        </p:txBody>
      </p:sp>
      <p:graphicFrame>
        <p:nvGraphicFramePr>
          <p:cNvPr id="3" name="Table 2">
            <a:extLst>
              <a:ext uri="{FF2B5EF4-FFF2-40B4-BE49-F238E27FC236}">
                <a16:creationId xmlns:a16="http://schemas.microsoft.com/office/drawing/2014/main" id="{87DB1018-6BE1-4906-A137-24C207EC06F1}"/>
              </a:ext>
            </a:extLst>
          </p:cNvPr>
          <p:cNvGraphicFramePr>
            <a:graphicFrameLocks noGrp="1"/>
          </p:cNvGraphicFramePr>
          <p:nvPr>
            <p:extLst>
              <p:ext uri="{D42A27DB-BD31-4B8C-83A1-F6EECF244321}">
                <p14:modId xmlns:p14="http://schemas.microsoft.com/office/powerpoint/2010/main" val="2842675447"/>
              </p:ext>
            </p:extLst>
          </p:nvPr>
        </p:nvGraphicFramePr>
        <p:xfrm>
          <a:off x="710263" y="1293017"/>
          <a:ext cx="2882900" cy="3300414"/>
        </p:xfrm>
        <a:graphic>
          <a:graphicData uri="http://schemas.openxmlformats.org/drawingml/2006/table">
            <a:tbl>
              <a:tblPr>
                <a:tableStyleId>{5C22544A-7EE6-4342-B048-85BDC9FD1C3A}</a:tableStyleId>
              </a:tblPr>
              <a:tblGrid>
                <a:gridCol w="2222500">
                  <a:extLst>
                    <a:ext uri="{9D8B030D-6E8A-4147-A177-3AD203B41FA5}">
                      <a16:colId xmlns:a16="http://schemas.microsoft.com/office/drawing/2014/main" val="2964977439"/>
                    </a:ext>
                  </a:extLst>
                </a:gridCol>
                <a:gridCol w="660400">
                  <a:extLst>
                    <a:ext uri="{9D8B030D-6E8A-4147-A177-3AD203B41FA5}">
                      <a16:colId xmlns:a16="http://schemas.microsoft.com/office/drawing/2014/main" val="1382755800"/>
                    </a:ext>
                  </a:extLst>
                </a:gridCol>
              </a:tblGrid>
              <a:tr h="338504">
                <a:tc rowSpan="2">
                  <a:txBody>
                    <a:bodyPr/>
                    <a:lstStyle/>
                    <a:p>
                      <a:pPr algn="l" fontAlgn="ctr"/>
                      <a:r>
                        <a:rPr lang="de-DE" sz="900" b="1" u="none" strike="noStrike" dirty="0">
                          <a:effectLst/>
                        </a:rPr>
                        <a:t>PCs an festen Arbeitsplätzen</a:t>
                      </a:r>
                    </a:p>
                  </a:txBody>
                  <a:tcPr marL="9525" marR="9525" marT="9525" marB="0" anchor="ctr"/>
                </a:tc>
                <a:tc>
                  <a:txBody>
                    <a:bodyPr/>
                    <a:lstStyle/>
                    <a:p>
                      <a:pPr algn="ctr" fontAlgn="ctr"/>
                      <a:r>
                        <a:rPr lang="de-DE" sz="900" u="none" strike="noStrike">
                          <a:effectLst/>
                        </a:rPr>
                        <a:t>Nicht vorhanden</a:t>
                      </a:r>
                    </a:p>
                  </a:txBody>
                  <a:tcPr marL="9525" marR="9525" marT="9525" marB="0" anchor="ctr"/>
                </a:tc>
                <a:extLst>
                  <a:ext uri="{0D108BD9-81ED-4DB2-BD59-A6C34878D82A}">
                    <a16:rowId xmlns:a16="http://schemas.microsoft.com/office/drawing/2014/main" val="3227382304"/>
                  </a:ext>
                </a:extLst>
              </a:tr>
              <a:tr h="211565">
                <a:tc vMerge="1">
                  <a:txBody>
                    <a:bodyPr/>
                    <a:lstStyle/>
                    <a:p>
                      <a:endParaRPr lang="en-GB"/>
                    </a:p>
                  </a:txBody>
                  <a:tcPr/>
                </a:tc>
                <a:tc>
                  <a:txBody>
                    <a:bodyPr/>
                    <a:lstStyle/>
                    <a:p>
                      <a:pPr algn="ctr" fontAlgn="ctr"/>
                      <a:r>
                        <a:rPr lang="de-DE" sz="900" u="none" strike="noStrike">
                          <a:effectLst/>
                        </a:rPr>
                        <a:t>Vorhanden</a:t>
                      </a:r>
                    </a:p>
                  </a:txBody>
                  <a:tcPr marL="9525" marR="9525" marT="9525" marB="0" anchor="ctr"/>
                </a:tc>
                <a:extLst>
                  <a:ext uri="{0D108BD9-81ED-4DB2-BD59-A6C34878D82A}">
                    <a16:rowId xmlns:a16="http://schemas.microsoft.com/office/drawing/2014/main" val="3340623199"/>
                  </a:ext>
                </a:extLst>
              </a:tr>
              <a:tr h="338504">
                <a:tc rowSpan="2">
                  <a:txBody>
                    <a:bodyPr/>
                    <a:lstStyle/>
                    <a:p>
                      <a:pPr algn="l" fontAlgn="ctr"/>
                      <a:r>
                        <a:rPr lang="de-DE" sz="900" b="1" u="none" strike="noStrike" dirty="0">
                          <a:effectLst/>
                        </a:rPr>
                        <a:t>Laptops, Tablets, Smartphones und andere mobile Computergeräte</a:t>
                      </a:r>
                    </a:p>
                  </a:txBody>
                  <a:tcPr marL="9525" marR="9525" marT="9525" marB="0" anchor="ctr"/>
                </a:tc>
                <a:tc>
                  <a:txBody>
                    <a:bodyPr/>
                    <a:lstStyle/>
                    <a:p>
                      <a:pPr algn="ctr" fontAlgn="ctr"/>
                      <a:r>
                        <a:rPr lang="de-DE" sz="900" u="none" strike="noStrike">
                          <a:effectLst/>
                        </a:rPr>
                        <a:t>Nicht vorhanden</a:t>
                      </a:r>
                    </a:p>
                  </a:txBody>
                  <a:tcPr marL="9525" marR="9525" marT="9525" marB="0" anchor="ctr"/>
                </a:tc>
                <a:extLst>
                  <a:ext uri="{0D108BD9-81ED-4DB2-BD59-A6C34878D82A}">
                    <a16:rowId xmlns:a16="http://schemas.microsoft.com/office/drawing/2014/main" val="334489450"/>
                  </a:ext>
                </a:extLst>
              </a:tr>
              <a:tr h="211565">
                <a:tc vMerge="1">
                  <a:txBody>
                    <a:bodyPr/>
                    <a:lstStyle/>
                    <a:p>
                      <a:endParaRPr lang="en-GB"/>
                    </a:p>
                  </a:txBody>
                  <a:tcPr/>
                </a:tc>
                <a:tc>
                  <a:txBody>
                    <a:bodyPr/>
                    <a:lstStyle/>
                    <a:p>
                      <a:pPr algn="ctr" fontAlgn="ctr"/>
                      <a:r>
                        <a:rPr lang="de-DE" sz="900" u="none" strike="noStrike">
                          <a:effectLst/>
                        </a:rPr>
                        <a:t>Vorhanden</a:t>
                      </a:r>
                    </a:p>
                  </a:txBody>
                  <a:tcPr marL="9525" marR="9525" marT="9525" marB="0" anchor="ctr"/>
                </a:tc>
                <a:extLst>
                  <a:ext uri="{0D108BD9-81ED-4DB2-BD59-A6C34878D82A}">
                    <a16:rowId xmlns:a16="http://schemas.microsoft.com/office/drawing/2014/main" val="3887665122"/>
                  </a:ext>
                </a:extLst>
              </a:tr>
              <a:tr h="338504">
                <a:tc rowSpan="2">
                  <a:txBody>
                    <a:bodyPr/>
                    <a:lstStyle/>
                    <a:p>
                      <a:pPr algn="l" fontAlgn="ctr"/>
                      <a:r>
                        <a:rPr lang="de-DE" sz="900" b="1" u="none" strike="noStrike">
                          <a:effectLst/>
                        </a:rPr>
                        <a:t>Mit den Beschäftigten interagierende Roboter</a:t>
                      </a:r>
                    </a:p>
                  </a:txBody>
                  <a:tcPr marL="9525" marR="9525" marT="9525" marB="0" anchor="ctr"/>
                </a:tc>
                <a:tc>
                  <a:txBody>
                    <a:bodyPr/>
                    <a:lstStyle/>
                    <a:p>
                      <a:pPr algn="ctr" fontAlgn="ctr"/>
                      <a:r>
                        <a:rPr lang="de-DE" sz="900" u="none" strike="noStrike">
                          <a:effectLst/>
                        </a:rPr>
                        <a:t>Nicht vorhanden</a:t>
                      </a:r>
                    </a:p>
                  </a:txBody>
                  <a:tcPr marL="9525" marR="9525" marT="9525" marB="0" anchor="ctr"/>
                </a:tc>
                <a:extLst>
                  <a:ext uri="{0D108BD9-81ED-4DB2-BD59-A6C34878D82A}">
                    <a16:rowId xmlns:a16="http://schemas.microsoft.com/office/drawing/2014/main" val="363743176"/>
                  </a:ext>
                </a:extLst>
              </a:tr>
              <a:tr h="211565">
                <a:tc vMerge="1">
                  <a:txBody>
                    <a:bodyPr/>
                    <a:lstStyle/>
                    <a:p>
                      <a:endParaRPr lang="en-GB"/>
                    </a:p>
                  </a:txBody>
                  <a:tcPr/>
                </a:tc>
                <a:tc>
                  <a:txBody>
                    <a:bodyPr/>
                    <a:lstStyle/>
                    <a:p>
                      <a:pPr algn="ctr" fontAlgn="ctr"/>
                      <a:r>
                        <a:rPr lang="de-DE" sz="900" u="none" strike="noStrike">
                          <a:effectLst/>
                        </a:rPr>
                        <a:t>Vorhanden</a:t>
                      </a:r>
                    </a:p>
                  </a:txBody>
                  <a:tcPr marL="9525" marR="9525" marT="9525" marB="0" anchor="ctr"/>
                </a:tc>
                <a:extLst>
                  <a:ext uri="{0D108BD9-81ED-4DB2-BD59-A6C34878D82A}">
                    <a16:rowId xmlns:a16="http://schemas.microsoft.com/office/drawing/2014/main" val="3024117683"/>
                  </a:ext>
                </a:extLst>
              </a:tr>
              <a:tr h="338504">
                <a:tc rowSpan="2">
                  <a:txBody>
                    <a:bodyPr/>
                    <a:lstStyle/>
                    <a:p>
                      <a:pPr algn="l" fontAlgn="ctr"/>
                      <a:r>
                        <a:rPr lang="de-DE" sz="900" b="1" u="none" strike="noStrike" dirty="0">
                          <a:effectLst/>
                        </a:rPr>
                        <a:t>Maschinen, Systeme oder Computer, die Arbeitsinhalte oder tempo bestimmen</a:t>
                      </a:r>
                    </a:p>
                  </a:txBody>
                  <a:tcPr marL="9525" marR="9525" marT="9525" marB="0" anchor="ctr"/>
                </a:tc>
                <a:tc>
                  <a:txBody>
                    <a:bodyPr/>
                    <a:lstStyle/>
                    <a:p>
                      <a:pPr algn="ctr" fontAlgn="ctr"/>
                      <a:r>
                        <a:rPr lang="de-DE" sz="900" u="none" strike="noStrike">
                          <a:effectLst/>
                        </a:rPr>
                        <a:t>Nicht vorhanden</a:t>
                      </a:r>
                    </a:p>
                  </a:txBody>
                  <a:tcPr marL="9525" marR="9525" marT="9525" marB="0" anchor="ctr"/>
                </a:tc>
                <a:extLst>
                  <a:ext uri="{0D108BD9-81ED-4DB2-BD59-A6C34878D82A}">
                    <a16:rowId xmlns:a16="http://schemas.microsoft.com/office/drawing/2014/main" val="1391723234"/>
                  </a:ext>
                </a:extLst>
              </a:tr>
              <a:tr h="211565">
                <a:tc vMerge="1">
                  <a:txBody>
                    <a:bodyPr/>
                    <a:lstStyle/>
                    <a:p>
                      <a:endParaRPr lang="en-GB"/>
                    </a:p>
                  </a:txBody>
                  <a:tcPr/>
                </a:tc>
                <a:tc>
                  <a:txBody>
                    <a:bodyPr/>
                    <a:lstStyle/>
                    <a:p>
                      <a:pPr algn="ctr" fontAlgn="ctr"/>
                      <a:r>
                        <a:rPr lang="de-DE" sz="900" u="none" strike="noStrike">
                          <a:effectLst/>
                        </a:rPr>
                        <a:t>Vorhanden</a:t>
                      </a:r>
                    </a:p>
                  </a:txBody>
                  <a:tcPr marL="9525" marR="9525" marT="9525" marB="0" anchor="ctr"/>
                </a:tc>
                <a:extLst>
                  <a:ext uri="{0D108BD9-81ED-4DB2-BD59-A6C34878D82A}">
                    <a16:rowId xmlns:a16="http://schemas.microsoft.com/office/drawing/2014/main" val="3976748327"/>
                  </a:ext>
                </a:extLst>
              </a:tr>
              <a:tr h="338504">
                <a:tc rowSpan="2">
                  <a:txBody>
                    <a:bodyPr/>
                    <a:lstStyle/>
                    <a:p>
                      <a:pPr algn="l" fontAlgn="ctr"/>
                      <a:r>
                        <a:rPr lang="de-DE" sz="900" b="1" u="none" strike="noStrike" dirty="0">
                          <a:effectLst/>
                        </a:rPr>
                        <a:t>Maschinen, Systeme oder Computer, die die Leistung der Beschäftigten überwachen</a:t>
                      </a:r>
                    </a:p>
                  </a:txBody>
                  <a:tcPr marL="9525" marR="9525" marT="9525" marB="0" anchor="ctr"/>
                </a:tc>
                <a:tc>
                  <a:txBody>
                    <a:bodyPr/>
                    <a:lstStyle/>
                    <a:p>
                      <a:pPr algn="ctr" fontAlgn="ctr"/>
                      <a:r>
                        <a:rPr lang="de-DE" sz="900" u="none" strike="noStrike">
                          <a:effectLst/>
                        </a:rPr>
                        <a:t>Nicht vorhanden</a:t>
                      </a:r>
                    </a:p>
                  </a:txBody>
                  <a:tcPr marL="9525" marR="9525" marT="9525" marB="0" anchor="ctr"/>
                </a:tc>
                <a:extLst>
                  <a:ext uri="{0D108BD9-81ED-4DB2-BD59-A6C34878D82A}">
                    <a16:rowId xmlns:a16="http://schemas.microsoft.com/office/drawing/2014/main" val="594843434"/>
                  </a:ext>
                </a:extLst>
              </a:tr>
              <a:tr h="211565">
                <a:tc vMerge="1">
                  <a:txBody>
                    <a:bodyPr/>
                    <a:lstStyle/>
                    <a:p>
                      <a:endParaRPr lang="en-GB"/>
                    </a:p>
                  </a:txBody>
                  <a:tcPr/>
                </a:tc>
                <a:tc>
                  <a:txBody>
                    <a:bodyPr/>
                    <a:lstStyle/>
                    <a:p>
                      <a:pPr algn="ctr" fontAlgn="ctr"/>
                      <a:r>
                        <a:rPr lang="de-DE" sz="900" u="none" strike="noStrike">
                          <a:effectLst/>
                        </a:rPr>
                        <a:t>Vorhanden</a:t>
                      </a:r>
                    </a:p>
                  </a:txBody>
                  <a:tcPr marL="9525" marR="9525" marT="9525" marB="0" anchor="ctr"/>
                </a:tc>
                <a:extLst>
                  <a:ext uri="{0D108BD9-81ED-4DB2-BD59-A6C34878D82A}">
                    <a16:rowId xmlns:a16="http://schemas.microsoft.com/office/drawing/2014/main" val="3135333647"/>
                  </a:ext>
                </a:extLst>
              </a:tr>
              <a:tr h="338504">
                <a:tc rowSpan="2">
                  <a:txBody>
                    <a:bodyPr/>
                    <a:lstStyle/>
                    <a:p>
                      <a:pPr algn="l" fontAlgn="ctr"/>
                      <a:r>
                        <a:rPr lang="de-DE" sz="900" b="1" u="none" strike="noStrike" dirty="0">
                          <a:effectLst/>
                        </a:rPr>
                        <a:t>Am Körper tragbare Geräte</a:t>
                      </a:r>
                    </a:p>
                  </a:txBody>
                  <a:tcPr marL="9525" marR="9525" marT="9525" marB="0" anchor="ctr"/>
                </a:tc>
                <a:tc>
                  <a:txBody>
                    <a:bodyPr/>
                    <a:lstStyle/>
                    <a:p>
                      <a:pPr algn="ctr" fontAlgn="ctr"/>
                      <a:r>
                        <a:rPr lang="de-DE" sz="900" u="none" strike="noStrike">
                          <a:effectLst/>
                        </a:rPr>
                        <a:t>Nicht vorhanden</a:t>
                      </a:r>
                    </a:p>
                  </a:txBody>
                  <a:tcPr marL="9525" marR="9525" marT="9525" marB="0" anchor="ctr"/>
                </a:tc>
                <a:extLst>
                  <a:ext uri="{0D108BD9-81ED-4DB2-BD59-A6C34878D82A}">
                    <a16:rowId xmlns:a16="http://schemas.microsoft.com/office/drawing/2014/main" val="1828061025"/>
                  </a:ext>
                </a:extLst>
              </a:tr>
              <a:tr h="211565">
                <a:tc vMerge="1">
                  <a:txBody>
                    <a:bodyPr/>
                    <a:lstStyle/>
                    <a:p>
                      <a:endParaRPr lang="en-GB"/>
                    </a:p>
                  </a:txBody>
                  <a:tcPr/>
                </a:tc>
                <a:tc>
                  <a:txBody>
                    <a:bodyPr/>
                    <a:lstStyle/>
                    <a:p>
                      <a:pPr algn="ctr" fontAlgn="ctr"/>
                      <a:r>
                        <a:rPr lang="de-DE" sz="900" u="none" strike="noStrike" dirty="0">
                          <a:effectLst/>
                        </a:rPr>
                        <a:t>Vorhanden</a:t>
                      </a:r>
                    </a:p>
                  </a:txBody>
                  <a:tcPr marL="9525" marR="9525" marT="9525" marB="0" anchor="ctr"/>
                </a:tc>
                <a:extLst>
                  <a:ext uri="{0D108BD9-81ED-4DB2-BD59-A6C34878D82A}">
                    <a16:rowId xmlns:a16="http://schemas.microsoft.com/office/drawing/2014/main" val="4106336053"/>
                  </a:ext>
                </a:extLst>
              </a:tr>
            </a:tbl>
          </a:graphicData>
        </a:graphic>
      </p:graphicFrame>
      <p:sp>
        <p:nvSpPr>
          <p:cNvPr id="2" name="TextBox 1">
            <a:extLst>
              <a:ext uri="{FF2B5EF4-FFF2-40B4-BE49-F238E27FC236}">
                <a16:creationId xmlns:a16="http://schemas.microsoft.com/office/drawing/2014/main" id="{997B4653-4AF0-448F-AD61-6B326E37E926}"/>
              </a:ext>
            </a:extLst>
          </p:cNvPr>
          <p:cNvSpPr txBox="1"/>
          <p:nvPr/>
        </p:nvSpPr>
        <p:spPr>
          <a:xfrm>
            <a:off x="2349614" y="4767022"/>
            <a:ext cx="830003" cy="138499"/>
          </a:xfrm>
          <a:prstGeom prst="rect">
            <a:avLst/>
          </a:prstGeom>
          <a:solidFill>
            <a:schemeClr val="bg1"/>
          </a:solidFill>
        </p:spPr>
        <p:txBody>
          <a:bodyPr wrap="square" lIns="0" tIns="0" rIns="0" bIns="0" rtlCol="0">
            <a:spAutoFit/>
          </a:bodyPr>
          <a:lstStyle/>
          <a:p>
            <a:r>
              <a:rPr lang="de-DE" sz="900"/>
              <a:t>Zeitdruck</a:t>
            </a:r>
          </a:p>
        </p:txBody>
      </p:sp>
      <p:sp>
        <p:nvSpPr>
          <p:cNvPr id="7" name="TextBox 6">
            <a:extLst>
              <a:ext uri="{FF2B5EF4-FFF2-40B4-BE49-F238E27FC236}">
                <a16:creationId xmlns:a16="http://schemas.microsoft.com/office/drawing/2014/main" id="{C9C4A418-4168-4158-B67A-B081EDF20166}"/>
              </a:ext>
            </a:extLst>
          </p:cNvPr>
          <p:cNvSpPr txBox="1"/>
          <p:nvPr/>
        </p:nvSpPr>
        <p:spPr>
          <a:xfrm>
            <a:off x="3262620" y="4767021"/>
            <a:ext cx="1852371" cy="138499"/>
          </a:xfrm>
          <a:prstGeom prst="rect">
            <a:avLst/>
          </a:prstGeom>
          <a:solidFill>
            <a:schemeClr val="bg1"/>
          </a:solidFill>
        </p:spPr>
        <p:txBody>
          <a:bodyPr wrap="square" lIns="0" tIns="0" rIns="0" bIns="0" rtlCol="0">
            <a:spAutoFit/>
          </a:bodyPr>
          <a:lstStyle/>
          <a:p>
            <a:r>
              <a:rPr lang="de-DE" sz="900" dirty="0"/>
              <a:t>Mangelnde Kommunikation oder Zusammenarbeit</a:t>
            </a:r>
          </a:p>
        </p:txBody>
      </p:sp>
      <p:sp>
        <p:nvSpPr>
          <p:cNvPr id="8" name="TextBox 7">
            <a:extLst>
              <a:ext uri="{FF2B5EF4-FFF2-40B4-BE49-F238E27FC236}">
                <a16:creationId xmlns:a16="http://schemas.microsoft.com/office/drawing/2014/main" id="{4E40D5DE-DAC9-4A64-8265-91B3C8231474}"/>
              </a:ext>
            </a:extLst>
          </p:cNvPr>
          <p:cNvSpPr txBox="1"/>
          <p:nvPr/>
        </p:nvSpPr>
        <p:spPr>
          <a:xfrm>
            <a:off x="6166094" y="4767020"/>
            <a:ext cx="1852371" cy="138499"/>
          </a:xfrm>
          <a:prstGeom prst="rect">
            <a:avLst/>
          </a:prstGeom>
          <a:solidFill>
            <a:schemeClr val="bg1"/>
          </a:solidFill>
        </p:spPr>
        <p:txBody>
          <a:bodyPr wrap="square" lIns="0" tIns="0" rIns="0" bIns="0" rtlCol="0">
            <a:spAutoFit/>
          </a:bodyPr>
          <a:lstStyle/>
          <a:p>
            <a:r>
              <a:rPr lang="de-DE" sz="900" dirty="0"/>
              <a:t>Lange oder unregelmäßige Arbeitszeiten</a:t>
            </a:r>
          </a:p>
        </p:txBody>
      </p:sp>
      <p:sp>
        <p:nvSpPr>
          <p:cNvPr id="9" name="TextBox 8">
            <a:extLst>
              <a:ext uri="{FF2B5EF4-FFF2-40B4-BE49-F238E27FC236}">
                <a16:creationId xmlns:a16="http://schemas.microsoft.com/office/drawing/2014/main" id="{94B0EDBD-4CC5-4E71-832D-43E474CB5CCA}"/>
              </a:ext>
            </a:extLst>
          </p:cNvPr>
          <p:cNvSpPr txBox="1"/>
          <p:nvPr/>
        </p:nvSpPr>
        <p:spPr>
          <a:xfrm>
            <a:off x="5252363" y="4768030"/>
            <a:ext cx="777083" cy="276999"/>
          </a:xfrm>
          <a:prstGeom prst="rect">
            <a:avLst/>
          </a:prstGeom>
          <a:solidFill>
            <a:schemeClr val="bg1"/>
          </a:solidFill>
        </p:spPr>
        <p:txBody>
          <a:bodyPr wrap="square" lIns="0" tIns="0" rIns="0" bIns="0" rtlCol="0">
            <a:spAutoFit/>
          </a:bodyPr>
          <a:lstStyle/>
          <a:p>
            <a:r>
              <a:rPr lang="de-DE" sz="900" dirty="0"/>
              <a:t>Arbeitsplatzunsicherheit</a:t>
            </a:r>
          </a:p>
        </p:txBody>
      </p:sp>
    </p:spTree>
    <p:extLst>
      <p:ext uri="{BB962C8B-B14F-4D97-AF65-F5344CB8AC3E}">
        <p14:creationId xmlns:p14="http://schemas.microsoft.com/office/powerpoint/2010/main" val="4081777295"/>
      </p:ext>
    </p:extLst>
  </p:cSld>
  <p:clrMapOvr>
    <a:masterClrMapping/>
  </p:clrMapOvr>
</p:sld>
</file>

<file path=ppt/theme/theme1.xml><?xml version="1.0" encoding="utf-8"?>
<a:theme xmlns:a="http://schemas.openxmlformats.org/drawingml/2006/main" name="Theme1">
  <a:themeElements>
    <a:clrScheme name="EU-OSHA Healthy Workplaces Campaign">
      <a:dk1>
        <a:srgbClr val="000000"/>
      </a:dk1>
      <a:lt1>
        <a:srgbClr val="FFFFFF"/>
      </a:lt1>
      <a:dk2>
        <a:srgbClr val="003399"/>
      </a:dk2>
      <a:lt2>
        <a:srgbClr val="FFFFFF"/>
      </a:lt2>
      <a:accent1>
        <a:srgbClr val="003399"/>
      </a:accent1>
      <a:accent2>
        <a:srgbClr val="ACC700"/>
      </a:accent2>
      <a:accent3>
        <a:srgbClr val="B1B3B4"/>
      </a:accent3>
      <a:accent4>
        <a:srgbClr val="E64715"/>
      </a:accent4>
      <a:accent5>
        <a:srgbClr val="58585A"/>
      </a:accent5>
      <a:accent6>
        <a:srgbClr val="DEE999"/>
      </a:accent6>
      <a:hlink>
        <a:srgbClr val="003399"/>
      </a:hlink>
      <a:folHlink>
        <a:srgbClr val="B1B3B4"/>
      </a:folHlink>
    </a:clrScheme>
    <a:fontScheme name="EUOSHA Corporate">
      <a:maj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UOSHA Corporate">
      <a:fillStyleLst>
        <a:solidFill>
          <a:schemeClr val="phClr"/>
        </a:solidFill>
        <a:gradFill rotWithShape="1">
          <a:gsLst>
            <a:gs pos="0">
              <a:schemeClr val="phClr">
                <a:tint val="50000"/>
                <a:satMod val="300000"/>
                <a:lumMod val="100000"/>
              </a:schemeClr>
            </a:gs>
            <a:gs pos="100000">
              <a:schemeClr val="phClr">
                <a:tint val="90000"/>
              </a:schemeClr>
            </a:gs>
          </a:gsLst>
          <a:lin ang="16200000" scaled="1"/>
        </a:gradFill>
        <a:gradFill rotWithShape="1">
          <a:gsLst>
            <a:gs pos="0">
              <a:schemeClr val="phClr">
                <a:tint val="100000"/>
                <a:shade val="51000"/>
                <a:satMod val="130000"/>
                <a:lumMod val="100000"/>
              </a:schemeClr>
            </a:gs>
            <a:gs pos="100000">
              <a:schemeClr val="phClr">
                <a:shade val="90000"/>
                <a:lumMod val="90000"/>
              </a:schemeClr>
            </a:gs>
          </a:gsLst>
          <a:lin ang="5400000" scaled="0"/>
        </a:gradFill>
      </a:fillStyleLst>
      <a:lnStyleLst>
        <a:ln w="9525"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75000"/>
              </a:srgbClr>
            </a:outerShdw>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
              <a:rot lat="0" lon="0" rev="5400000"/>
            </a:lightRig>
          </a:scene3d>
          <a:sp3d>
            <a:bevelT w="25400" h="38100"/>
          </a:sp3d>
        </a:effectStyle>
      </a:effectStyleLst>
      <a:bgFillStyleLst>
        <a:solidFill>
          <a:schemeClr val="phClr"/>
        </a:solidFill>
        <a:gradFill rotWithShape="1">
          <a:gsLst>
            <a:gs pos="0">
              <a:schemeClr val="phClr">
                <a:tint val="40000"/>
                <a:shade val="100000"/>
                <a:hueMod val="100000"/>
                <a:satMod val="350000"/>
                <a:lumMod val="100000"/>
              </a:schemeClr>
            </a:gs>
            <a:gs pos="92000">
              <a:schemeClr val="phClr">
                <a:shade val="88000"/>
                <a:hueMod val="96000"/>
                <a:satMod val="120000"/>
                <a:lumMod val="74000"/>
              </a:schemeClr>
            </a:gs>
          </a:gsLst>
          <a:path path="circle">
            <a:fillToRect l="50000" t="-80000" r="50000" b="180000"/>
          </a:path>
        </a:gradFill>
        <a:gradFill rotWithShape="1">
          <a:gsLst>
            <a:gs pos="0">
              <a:schemeClr val="phClr">
                <a:tint val="80000"/>
                <a:shade val="100000"/>
                <a:hueMod val="100000"/>
                <a:satMod val="300000"/>
                <a:lumMod val="100000"/>
              </a:schemeClr>
            </a:gs>
            <a:gs pos="100000">
              <a:schemeClr val="phClr">
                <a:shade val="84000"/>
                <a:hueMod val="96000"/>
                <a:satMod val="120000"/>
                <a:lumMod val="80000"/>
              </a:schemeClr>
            </a:gs>
          </a:gsLst>
          <a:path path="circle">
            <a:fillToRect l="50000" t="50000" r="50000" b="50000"/>
          </a:path>
        </a:gradFill>
      </a:bgFillStyleLst>
    </a:fmtScheme>
  </a:themeElements>
  <a:objectDefaults/>
  <a:extraClrSchemeLst>
    <a:extraClrScheme>
      <a:clrScheme name="EU-OSHA Healthy Workplaces Campaign">
        <a:dk1>
          <a:srgbClr val="000000"/>
        </a:dk1>
        <a:lt1>
          <a:srgbClr val="FFFFFF"/>
        </a:lt1>
        <a:dk2>
          <a:srgbClr val="003399"/>
        </a:dk2>
        <a:lt2>
          <a:srgbClr val="FFFFFF"/>
        </a:lt2>
        <a:accent1>
          <a:srgbClr val="003399"/>
        </a:accent1>
        <a:accent2>
          <a:srgbClr val="ACC700"/>
        </a:accent2>
        <a:accent3>
          <a:srgbClr val="B1B3B4"/>
        </a:accent3>
        <a:accent4>
          <a:srgbClr val="E64715"/>
        </a:accent4>
        <a:accent5>
          <a:srgbClr val="58585A"/>
        </a:accent5>
        <a:accent6>
          <a:srgbClr val="DEE999"/>
        </a:accent6>
        <a:hlink>
          <a:srgbClr val="003399"/>
        </a:hlink>
        <a:folHlink>
          <a:srgbClr val="B1B3B4"/>
        </a:folHlink>
      </a:clrScheme>
    </a:extraClrScheme>
  </a:extraClrSchemeLst>
  <a:extLst>
    <a:ext uri="{05A4C25C-085E-4340-85A3-A5531E510DB2}">
      <thm15:themeFamily xmlns:thm15="http://schemas.microsoft.com/office/thememl/2012/main" name="Theme1" id="{8F8230E2-4D34-4ECE-8215-EF7515102C95}" vid="{397A8749-CF1D-46BD-B85F-D3F557073F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A19DEDF6EB9C8443AA1E9BF77FC79F68" ma:contentTypeVersion="15" ma:contentTypeDescription="Crear nuevo documento." ma:contentTypeScope="" ma:versionID="49cbd4c6ed63a56cfd3e1fa7166da723">
  <xsd:schema xmlns:xsd="http://www.w3.org/2001/XMLSchema" xmlns:xs="http://www.w3.org/2001/XMLSchema" xmlns:p="http://schemas.microsoft.com/office/2006/metadata/properties" xmlns:ns2="80b70bcf-9351-4e71-b19f-1201847c9328" xmlns:ns3="6976e29a-8670-4f9c-afee-c255a09d55c2" targetNamespace="http://schemas.microsoft.com/office/2006/metadata/properties" ma:root="true" ma:fieldsID="f9ab420e34d5b99220ac9777663e50a9" ns2:_="" ns3:_="">
    <xsd:import namespace="80b70bcf-9351-4e71-b19f-1201847c9328"/>
    <xsd:import namespace="6976e29a-8670-4f9c-afee-c255a09d55c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LengthInSeconds"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b70bcf-9351-4e71-b19f-1201847c93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976e29a-8670-4f9c-afee-c255a09d55c2" elementFormDefault="qualified">
    <xsd:import namespace="http://schemas.microsoft.com/office/2006/documentManagement/types"/>
    <xsd:import namespace="http://schemas.microsoft.com/office/infopath/2007/PartnerControls"/>
    <xsd:element name="SharedWithUsers" ma:index="12"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talles de uso compartido" ma:internalName="SharedWithDetails" ma:readOnly="true">
      <xsd:simpleType>
        <xsd:restriction base="dms:Note">
          <xsd:maxLength value="255"/>
        </xsd:restriction>
      </xsd:simpleType>
    </xsd:element>
    <xsd:element name="TaxCatchAll" ma:index="18" nillable="true" ma:displayName="Taxonomy Catch All Column" ma:hidden="true" ma:list="{48c66782-86c3-4f9c-b0ff-d3e6d9a322a8}" ma:internalName="TaxCatchAll" ma:showField="CatchAllData" ma:web="6976e29a-8670-4f9c-afee-c255a09d55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6976e29a-8670-4f9c-afee-c255a09d55c2" xsi:nil="true"/>
  </documentManagement>
</p:properties>
</file>

<file path=customXml/itemProps1.xml><?xml version="1.0" encoding="utf-8"?>
<ds:datastoreItem xmlns:ds="http://schemas.openxmlformats.org/officeDocument/2006/customXml" ds:itemID="{C5AC96F0-15EC-4995-9008-A73D3A3FBC53}">
  <ds:schemaRefs>
    <ds:schemaRef ds:uri="http://schemas.microsoft.com/sharepoint/v3/contenttype/forms"/>
  </ds:schemaRefs>
</ds:datastoreItem>
</file>

<file path=customXml/itemProps2.xml><?xml version="1.0" encoding="utf-8"?>
<ds:datastoreItem xmlns:ds="http://schemas.openxmlformats.org/officeDocument/2006/customXml" ds:itemID="{07EB3FEA-0AEC-4B26-A1F2-339433FB1F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b70bcf-9351-4e71-b19f-1201847c9328"/>
    <ds:schemaRef ds:uri="6976e29a-8670-4f9c-afee-c255a09d55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D9C92BF-4DCA-40D6-9BE5-5C69F825546D}">
  <ds:schemaRefs>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http://purl.org/dc/elements/1.1/"/>
    <ds:schemaRef ds:uri="http://schemas.microsoft.com/office/2006/metadata/properties"/>
    <ds:schemaRef ds:uri="6976e29a-8670-4f9c-afee-c255a09d55c2"/>
    <ds:schemaRef ds:uri="80b70bcf-9351-4e71-b19f-1201847c9328"/>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EUOSHA Campaign 2023</Template>
  <TotalTime>30</TotalTime>
  <Words>3546</Words>
  <Application>Microsoft Office PowerPoint</Application>
  <PresentationFormat>On-screen Show (16:9)</PresentationFormat>
  <Paragraphs>382</Paragraphs>
  <Slides>26</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Arial,Sans-Serif</vt:lpstr>
      <vt:lpstr>Calibri</vt:lpstr>
      <vt:lpstr>Corbel</vt:lpstr>
      <vt:lpstr>Courier New</vt:lpstr>
      <vt:lpstr>Symbol</vt:lpstr>
      <vt:lpstr>Times New Roman</vt:lpstr>
      <vt:lpstr>Wingdings</vt:lpstr>
      <vt:lpstr>Theme1</vt:lpstr>
      <vt:lpstr>Kampagne „Gesunde Arbeitsplätze“ 2023-2025   Sicher und gesund arbeiten in Zeiten der Digitalisierung </vt:lpstr>
      <vt:lpstr>PowerPoint Presentation</vt:lpstr>
      <vt:lpstr>Worum geht es?</vt:lpstr>
      <vt:lpstr>Fakten und Zahlen – Nutzung digitaler Technologien</vt:lpstr>
      <vt:lpstr>Fakten und Zahlen – Nutzung digitaler Technologien</vt:lpstr>
      <vt:lpstr>Fakten und Zahlen – Nutzung digitaler Technologien</vt:lpstr>
      <vt:lpstr>Fakten und Zahlen – Telearbeit von zu Hause</vt:lpstr>
      <vt:lpstr>Fakten und Zahlen – Psychosoziale Risiken</vt:lpstr>
      <vt:lpstr>PowerPoint Presentation</vt:lpstr>
      <vt:lpstr>PowerPoint Presentation</vt:lpstr>
      <vt:lpstr>Vorrangige Bereiche</vt:lpstr>
      <vt:lpstr>Vorrangiger Bereich – Arbeit auf digitalen Plattformen</vt:lpstr>
      <vt:lpstr>Vorrangiger Bereich – Arbeit auf digitalen Plattformen</vt:lpstr>
      <vt:lpstr>Vorrangiger Bereich – Automatisierung von Aufgaben</vt:lpstr>
      <vt:lpstr>Vorrangiger Bereich – Automatisierung von Aufgaben</vt:lpstr>
      <vt:lpstr>Vorrangiger Bereich – Telearbeit und hybrides Arbeiten</vt:lpstr>
      <vt:lpstr>Vorrangiger Bereich – Telearbeit und hybrides Arbeiten</vt:lpstr>
      <vt:lpstr>Vorrangiger Bereich – Personalmanagement mithilfe künstlicher Intelligenz (KI)</vt:lpstr>
      <vt:lpstr>Vorrangiger Bereich – Personalmanagement mithilfe künstlicher Intelligenz (KI)</vt:lpstr>
      <vt:lpstr>Vorrangiger Bereich – Intelligente digitale Systeme</vt:lpstr>
      <vt:lpstr>Vorrangiger Bereich – Intelligente digitale Systeme</vt:lpstr>
      <vt:lpstr>Risikoprävention</vt:lpstr>
      <vt:lpstr>EU-OSHA und Kampagnenpartner</vt:lpstr>
      <vt:lpstr>Kampagnenressourcen</vt:lpstr>
      <vt:lpstr>So können Sie sich beteiligen</vt:lpstr>
      <vt:lpstr>Treffen Sie uns doch mal offline!</vt:lpstr>
    </vt:vector>
  </TitlesOfParts>
  <Manager/>
  <Company>CDT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CDT</dc:creator>
  <cp:keywords/>
  <dc:description/>
  <cp:lastModifiedBy>Naiara MACIAS - CPU COMMAssistant</cp:lastModifiedBy>
  <cp:revision>125</cp:revision>
  <cp:lastPrinted>2019-10-04T15:07:06Z</cp:lastPrinted>
  <dcterms:created xsi:type="dcterms:W3CDTF">2015-10-14T15:05:30Z</dcterms:created>
  <dcterms:modified xsi:type="dcterms:W3CDTF">2023-07-21T11:04:57Z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0x010100A19DEDF6EB9C8443AA1E9BF77FC79F68</vt:lpwstr>
  </property>
  <property fmtid="{D5CDD505-2E9C-101B-9397-08002B2CF9AE}" pid="3" name="MediaServiceImageTags">
    <vt:lpwstr/>
  </property>
</Properties>
</file>