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CC700"/>
    <a:srgbClr val="E64715"/>
    <a:srgbClr val="B1B3B4"/>
    <a:srgbClr val="F6A400"/>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87018" autoAdjust="0"/>
  </p:normalViewPr>
  <p:slideViewPr>
    <p:cSldViewPr snapToGrid="0">
      <p:cViewPr varScale="1">
        <p:scale>
          <a:sx n="121" d="100"/>
          <a:sy n="121" d="100"/>
        </p:scale>
        <p:origin x="1422" y="108"/>
      </p:cViewPr>
      <p:guideLst>
        <p:guide orient="horz" pos="2772"/>
        <p:guide pos="5193"/>
        <p:guide pos="340"/>
        <p:guide orient="horz" pos="577"/>
      </p:guideLst>
    </p:cSldViewPr>
  </p:slideViewPr>
  <p:notesTextViewPr>
    <p:cViewPr>
      <p:scale>
        <a:sx n="1" d="1"/>
        <a:sy n="1" d="1"/>
      </p:scale>
      <p:origin x="0" y="0"/>
    </p:cViewPr>
  </p:notesTextViewPr>
  <p:notesViewPr>
    <p:cSldViewPr snapToGrid="0">
      <p:cViewPr>
        <p:scale>
          <a:sx n="1" d="2"/>
          <a:sy n="1" d="2"/>
        </p:scale>
        <p:origin x="4560" y="9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0345158920248894"/>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5.200522799535303E-2"/>
          <c:y val="0.89804363710923263"/>
          <c:w val="0.89999990526705687"/>
          <c:h val="5.08976483843635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osha.europa.eu/da/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da/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da/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da/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da/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ha.europa.eu/da/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386186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a:solidFill>
                  <a:schemeClr val="tx1"/>
                </a:solidFill>
                <a:effectLst/>
                <a:latin typeface="+mn-lt"/>
                <a:ea typeface="+mn-ea"/>
                <a:cs typeface="+mn-cs"/>
              </a:rPr>
              <a:t>Kampagnen "Et sikkert og sundt arbejdsmiljø i den digitale tidsalder" er tilrettelagt med fem prioriterede områder, som fremmes via særlige kommunikations- og oplysningspakker, der er fordelt over kampagnens fulde varighed. Hvert område omhandler et specifikt emne relateret til arbejdsmiljø og digitalisering. Hver tredje til fjerde måned frigives der en række materialer, herunder rapporter, infoark, infografikker og casestudier, for at opretholde kampagnens momentum.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a:solidFill>
                  <a:schemeClr val="tx1"/>
                </a:solidFill>
                <a:effectLst/>
                <a:latin typeface="+mn-lt"/>
                <a:ea typeface="+mn-ea"/>
                <a:cs typeface="+mn-cs"/>
              </a:rPr>
              <a:t>En anden prioritet i kampagnen for 2023-25 er at tage hensyn til digitaliseringens indvirkning på arbejdsstyrkens mangfoldighed og på grupper af sårbare ansatte og kønsdimensionen. Den vil også fokusere på personale, der er ansat under fleksible arbejdsordninger, uden for arbejdsgiverens lokaler, med kundekontakt eller i decentrale lokaler (f.eks. distancearbejdere, platformsarbejdere).</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a:t>Digitalt</a:t>
            </a:r>
            <a:r>
              <a:rPr lang="da-DK" sz="1400" b="1" baseline="0"/>
              <a:t> platformsarbejde: </a:t>
            </a:r>
            <a:r>
              <a:rPr lang="da-DK" sz="1400">
                <a:solidFill>
                  <a:schemeClr val="tx1"/>
                </a:solidFill>
                <a:effectLst/>
                <a:latin typeface="+mn-lt"/>
                <a:ea typeface="+mn-ea"/>
                <a:cs typeface="+mn-cs"/>
              </a:rPr>
              <a:t>lønnet arbejde, der leveres via, på eller formidles af en onlineplatform</a:t>
            </a:r>
          </a:p>
          <a:p>
            <a:endParaRPr lang="en-US" sz="1400" b="1"/>
          </a:p>
          <a:p>
            <a:r>
              <a:rPr lang="da-DK" sz="1400" b="1" baseline="0"/>
              <a:t>Automatisering af opgaver: </a:t>
            </a:r>
            <a:r>
              <a:rPr lang="da-DK" sz="1400">
                <a:solidFill>
                  <a:schemeClr val="tx1"/>
                </a:solidFill>
                <a:effectLst/>
                <a:latin typeface="+mn-lt"/>
                <a:ea typeface="+mn-ea"/>
                <a:cs typeface="+mn-cs"/>
              </a:rPr>
              <a:t>AI-baserede systemer, enten indlejrede (robotteknologi) eller ikke-indlejrede (intelligente applikationer), der er i stand til at udføre handlinger – med en vis grad af autonomi – med henblik på at udføre enten fysiske eller kognitive opgaver og nå specifikke mål</a:t>
            </a:r>
          </a:p>
          <a:p>
            <a:endParaRPr lang="en-US" sz="1400" b="1"/>
          </a:p>
          <a:p>
            <a:r>
              <a:rPr lang="da-DK" sz="1400" b="1"/>
              <a:t>Distance- og hybridarbejde: </a:t>
            </a:r>
            <a:r>
              <a:rPr lang="da-DK" sz="1400">
                <a:solidFill>
                  <a:schemeClr val="tx1"/>
                </a:solidFill>
                <a:effectLst/>
                <a:latin typeface="+mn-lt"/>
                <a:ea typeface="+mn-ea"/>
                <a:cs typeface="+mn-cs"/>
              </a:rPr>
              <a:t>enhver arbejdsform, der indebærer brug af digitale teknologier (f.eks. computere, smartphones, laptops, softwarepakker og internettet) til at arbejde hjemmefra eller – mere generelt – uden for arbejdsgiverens lokaler eller på et fast sted. </a:t>
            </a:r>
          </a:p>
          <a:p>
            <a:endParaRPr lang="en-US" sz="1400"/>
          </a:p>
          <a:p>
            <a:r>
              <a:rPr lang="da-DK" sz="1400" b="1" baseline="0"/>
              <a:t>Personaleledelse ved hjælp af kunstig intelligens: </a:t>
            </a:r>
            <a:r>
              <a:rPr lang="da-DK" sz="1400">
                <a:solidFill>
                  <a:schemeClr val="tx1"/>
                </a:solidFill>
                <a:effectLst/>
                <a:latin typeface="+mn-lt"/>
                <a:ea typeface="+mn-ea"/>
                <a:cs typeface="+mn-cs"/>
              </a:rPr>
              <a:t>ledelsessystemer og -værktøjer, der indsamler realtidsdata om arbejdstageres adfærd fra forskellige kilder med henblik på at informere ledelsen og understøtte automatiske eller halvautomatiske afgørelser baseret på algoritmer eller mere avancerede AI-former</a:t>
            </a:r>
          </a:p>
          <a:p>
            <a:endParaRPr lang="en-GB" sz="1400" b="1" noProof="0"/>
          </a:p>
          <a:p>
            <a:r>
              <a:rPr lang="da-DK" sz="1400" b="1"/>
              <a:t>Smarte digitale systemer: </a:t>
            </a:r>
            <a:r>
              <a:rPr lang="da-DK" sz="1400">
                <a:solidFill>
                  <a:schemeClr val="tx1"/>
                </a:solidFill>
                <a:effectLst/>
                <a:latin typeface="+mn-lt"/>
                <a:ea typeface="+mn-ea"/>
                <a:cs typeface="+mn-cs"/>
              </a:rPr>
              <a:t>smarte applikationer, der anvender kunstig intelligens, bærbart udstyr, trådløse højhastighedsnet i kombination med sensorteknologier (f.eks.</a:t>
            </a:r>
            <a:r>
              <a:rPr lang="da-DK" sz="1400" baseline="0">
                <a:solidFill>
                  <a:schemeClr val="tx1"/>
                </a:solidFill>
                <a:effectLst/>
                <a:latin typeface="+mn-lt"/>
                <a:ea typeface="+mn-ea"/>
                <a:cs typeface="+mn-cs"/>
              </a:rPr>
              <a:t> kropsbåret udstyr)</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400">
                <a:solidFill>
                  <a:schemeClr val="accent1"/>
                </a:solidFill>
              </a:rPr>
              <a:t>Kampagnen ledes af EU-OSHA gennem et netværk af partnere i over 30 lande, herunder:</a:t>
            </a:r>
          </a:p>
          <a:p>
            <a:pPr marL="742950" lvl="1" indent="-285750">
              <a:buFont typeface="Arial" panose="020B0604020202020204" pitchFamily="34" charset="0"/>
              <a:buChar char="•"/>
            </a:pPr>
            <a:r>
              <a:rPr lang="da-DK" sz="1400"/>
              <a:t>nationale focal points</a:t>
            </a:r>
          </a:p>
          <a:p>
            <a:pPr marL="742950" lvl="1" indent="-285750">
              <a:buFont typeface="Arial" panose="020B0604020202020204" pitchFamily="34" charset="0"/>
              <a:buChar char="•"/>
            </a:pPr>
            <a:r>
              <a:rPr lang="da-DK" sz="1400"/>
              <a:t>europæiske arbejdsmarkedsparter</a:t>
            </a:r>
          </a:p>
          <a:p>
            <a:pPr marL="742950" lvl="1" indent="-285750">
              <a:buFont typeface="Arial" panose="020B0604020202020204" pitchFamily="34" charset="0"/>
              <a:buChar char="•"/>
            </a:pPr>
            <a:r>
              <a:rPr lang="da-DK" sz="1400"/>
              <a:t>officielle kampagnepartnere</a:t>
            </a:r>
          </a:p>
          <a:p>
            <a:pPr marL="742950" lvl="1" indent="-285750">
              <a:buFont typeface="Arial" panose="020B0604020202020204" pitchFamily="34" charset="0"/>
              <a:buChar char="•"/>
            </a:pPr>
            <a:r>
              <a:rPr lang="da-DK" sz="1400"/>
              <a:t>OSHVET-partnere</a:t>
            </a:r>
          </a:p>
          <a:p>
            <a:pPr marL="742950" lvl="1" indent="-285750">
              <a:buFont typeface="Arial" panose="020B0604020202020204" pitchFamily="34" charset="0"/>
              <a:buChar char="•"/>
            </a:pPr>
            <a:r>
              <a:rPr lang="da-DK" sz="1400"/>
              <a:t>mediepartnere</a:t>
            </a:r>
          </a:p>
          <a:p>
            <a:pPr marL="742950" lvl="1" indent="-285750">
              <a:buFont typeface="Arial" panose="020B0604020202020204" pitchFamily="34" charset="0"/>
              <a:buChar char="•"/>
            </a:pPr>
            <a:r>
              <a:rPr lang="da-DK" sz="1400"/>
              <a:t>Enterprise Europe Network</a:t>
            </a:r>
          </a:p>
          <a:p>
            <a:pPr marL="742950" lvl="1" indent="-285750">
              <a:buFont typeface="Arial" panose="020B0604020202020204" pitchFamily="34" charset="0"/>
              <a:buChar char="•"/>
            </a:pPr>
            <a:r>
              <a:rPr lang="da-DK" sz="1400"/>
              <a:t>EU-institutioner</a:t>
            </a:r>
          </a:p>
          <a:p>
            <a:pPr marL="742950" lvl="1" indent="-285750">
              <a:buFont typeface="Arial" panose="020B0604020202020204" pitchFamily="34" charset="0"/>
              <a:buChar char="•"/>
            </a:pPr>
            <a:r>
              <a:rPr lang="da-DK" sz="1400"/>
              <a:t>andre EU-agenturer.</a:t>
            </a:r>
          </a:p>
          <a:p>
            <a:r>
              <a:rPr lang="da-DK" sz="1200">
                <a:solidFill>
                  <a:schemeClr val="accent1"/>
                </a:solidFill>
              </a:rPr>
              <a:t>Partnerne fungerer som formidlere mellem EU-OSHA og Europas arbejdsstyrke og uddeler kampagnemateriale og andet materiale på nationalt niveau. Kampagnens drivkraft er EU-OSHA's partneres engagement og aktive deltagelse, som sikrer, at budskabet udbredes i hele Europa og når ud til virksomheder i alle størrelser.</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Publikationer</a:t>
            </a:r>
          </a:p>
          <a:p>
            <a:r>
              <a:rPr lang="da-DK" b="0"/>
              <a:t>En række forskningsrapporter, resuméer og informationsark om arbejdsmiljø og digitalisering kan downloades gratis. Disse publikationer kan bruges som input til forebyggende foranstaltninger på arbejdspladsen.</a:t>
            </a:r>
          </a:p>
          <a:p>
            <a:endParaRPr lang="en-GB" b="1" dirty="0"/>
          </a:p>
          <a:p>
            <a:r>
              <a:rPr lang="da-DK" b="1"/>
              <a:t>Kampagnemateriale</a:t>
            </a:r>
          </a:p>
          <a:p>
            <a:r>
              <a:rPr lang="da-DK" b="0"/>
              <a:t>Kampagnen "Et sikkert og sundt arbejdsmiljø i den digitale tidsalder" – f.eks. kampagneguiden og -brochuren – forklarer, hvordan kampagnen fungerer, og hvordan man deltager. Det præciseres også, hvordan vejledningen kan implementeres på arbejdspladsen.</a:t>
            </a:r>
          </a:p>
          <a:p>
            <a:endParaRPr lang="en-GB" b="1" dirty="0"/>
          </a:p>
          <a:p>
            <a:r>
              <a:rPr lang="da-DK" b="1"/>
              <a:t>Værktøjssæt til kampagner</a:t>
            </a:r>
          </a:p>
          <a:p>
            <a:r>
              <a:rPr lang="da-DK" b="0"/>
              <a:t>Kampagneværktøjssættet giver praktiske trinvise råd til at planlægge og føre vellykkede kampagner. Det indeholder eksempler på forskellige kommunikationsværktøjer og giver tip til, hvordan man bedst bruger dem.</a:t>
            </a:r>
            <a:r>
              <a:rPr lang="da-DK"/>
              <a:t> </a:t>
            </a:r>
          </a:p>
          <a:p>
            <a:endParaRPr lang="en-GB" b="1" dirty="0">
              <a:ea typeface="Calibri" panose="020F0502020204030204"/>
              <a:cs typeface="Calibri" panose="020F0502020204030204"/>
            </a:endParaRPr>
          </a:p>
          <a:p>
            <a:r>
              <a:rPr lang="da-DK" b="1"/>
              <a:t>SoMe-pakke </a:t>
            </a:r>
          </a:p>
          <a:p>
            <a:r>
              <a:rPr lang="da-DK" b="0"/>
              <a:t>En samling af materiale, der er relevant for kampagnen, er blevet specielt udarbejdet til offentliggørelse og deling gennem profiler på de sociale medier. Materialerne omfatter et udvalg af færdiglavede budskaber og medfølgende grafik og videoer.</a:t>
            </a:r>
          </a:p>
          <a:p>
            <a:endParaRPr lang="en-GB" b="1" dirty="0"/>
          </a:p>
          <a:p>
            <a:r>
              <a:rPr lang="da-DK" b="1"/>
              <a:t>Napo-film</a:t>
            </a:r>
          </a:p>
          <a:p>
            <a:r>
              <a:rPr lang="da-DK" b="0"/>
              <a:t>Der er lavet en række oplysende kortfilm </a:t>
            </a:r>
            <a:r>
              <a:rPr lang="da-DK" sz="1200">
                <a:solidFill>
                  <a:schemeClr val="accent1"/>
                </a:solidFill>
              </a:rPr>
              <a:t>–</a:t>
            </a:r>
            <a:r>
              <a:rPr lang="da-DK" b="0"/>
              <a:t> med tegneseriehelten Napo </a:t>
            </a:r>
            <a:r>
              <a:rPr lang="da-DK" sz="1200">
                <a:solidFill>
                  <a:schemeClr val="accent1"/>
                </a:solidFill>
              </a:rPr>
              <a:t>–</a:t>
            </a:r>
            <a:r>
              <a:rPr lang="da-DK" b="0"/>
              <a:t> om emnet digitalisering på arbejdspladsen. Filmene er en fin måde at engagere virksomhederne på og formidle kampagnens budskab til dem.</a:t>
            </a:r>
          </a:p>
          <a:p>
            <a:endParaRPr lang="en-GB" b="1" dirty="0"/>
          </a:p>
          <a:p>
            <a:r>
              <a:rPr lang="da-DK" b="1"/>
              <a:t>OSHwiki</a:t>
            </a:r>
          </a:p>
          <a:p>
            <a:r>
              <a:rPr lang="da-DK" b="0"/>
              <a:t>OSHwiki-platformen har et særligt afsnit om arbejdsmiljø og digitalisering. Det indeholder relevante artikler og links til mere information om emnet.</a:t>
            </a:r>
          </a:p>
          <a:p>
            <a:endParaRPr lang="en-GB" b="1" dirty="0"/>
          </a:p>
          <a:p>
            <a:r>
              <a:rPr lang="da-DK" b="1"/>
              <a:t>Casestudier</a:t>
            </a:r>
          </a:p>
          <a:p>
            <a:r>
              <a:rPr lang="da-DK" b="0"/>
              <a:t>Ud over casestudierne i databasen er der politiske casestudier fra lande i og uden for EU. Casestudierne beskriver succesfaktorer og muligheden for at overføre nationale politiske initiativer.</a:t>
            </a:r>
            <a:r>
              <a:rPr lang="da-DK"/>
              <a:t> </a:t>
            </a:r>
          </a:p>
          <a:p>
            <a:endParaRPr lang="en-GB" b="1" dirty="0"/>
          </a:p>
          <a:p>
            <a:r>
              <a:rPr lang="da-DK" b="1"/>
              <a:t>Lovgivning</a:t>
            </a:r>
          </a:p>
          <a:p>
            <a:r>
              <a:rPr lang="da-DK"/>
              <a:t>Arbejdsgiveren er juridisk ansvarlig for at sikre, at arbejdsmiljøet er forsvarligt. De risici, der følger af digitaliseringen på arbejdspladsen, falder ind under anvendelsesområdet for rammedirektivet om sikkerhed og sundhed på arbejdspladsen (</a:t>
            </a:r>
            <a:r>
              <a:rPr lang="da-DK">
                <a:hlinkClick r:id="rId3"/>
              </a:rPr>
              <a:t>direktiv 89/391/EØF – rammedirektivet om sikkerhed og sundhed på arbejdspladsen)</a:t>
            </a:r>
            <a:r>
              <a:rPr lang="da-DK"/>
              <a:t>. Nogle af de risici, der er forbundet med anvendelsen af digital teknologi på arbejdspladsen, håndteres ved hjælp af særdirektiver:</a:t>
            </a:r>
          </a:p>
          <a:p>
            <a:endParaRPr lang="en-GB" b="1" dirty="0">
              <a:solidFill>
                <a:srgbClr val="000000"/>
              </a:solidFill>
              <a:ea typeface="Calibri"/>
              <a:cs typeface="Calibri"/>
            </a:endParaRPr>
          </a:p>
          <a:p>
            <a:pPr marL="742950" lvl="1" indent="-285750">
              <a:buFont typeface="Arial" panose="020B0604020202020204" pitchFamily="34" charset="0"/>
              <a:buChar char="•"/>
            </a:pPr>
            <a:r>
              <a:rPr lang="da-DK" sz="1400">
                <a:solidFill>
                  <a:schemeClr val="tx2"/>
                </a:solidFill>
                <a:hlinkClick r:id="rId4">
                  <a:extLst>
                    <a:ext uri="{A12FA001-AC4F-418D-AE19-62706E023703}">
                      <ahyp:hlinkClr xmlns:ahyp="http://schemas.microsoft.com/office/drawing/2018/hyperlinkcolor" val="tx"/>
                    </a:ext>
                  </a:extLst>
                </a:hlinkClick>
              </a:rPr>
              <a:t>Direktiv 90/270/EØF – direktiv om skærmterminaler</a:t>
            </a:r>
          </a:p>
          <a:p>
            <a:pPr marL="742950" lvl="1" indent="-285750">
              <a:buFont typeface="Arial" panose="020B0604020202020204" pitchFamily="34" charset="0"/>
              <a:buChar char="•"/>
            </a:pPr>
            <a:r>
              <a:rPr lang="da-DK" sz="1400">
                <a:solidFill>
                  <a:schemeClr val="tx2"/>
                </a:solidFill>
                <a:hlinkClick r:id="rId5"/>
              </a:rPr>
              <a:t>Direktiv 2009/104/EF – direktiv om brug af arbejdsudstyr</a:t>
            </a:r>
          </a:p>
          <a:p>
            <a:pPr marL="742950" lvl="1" indent="-285750">
              <a:buFont typeface="Arial" panose="020B0604020202020204" pitchFamily="34" charset="0"/>
              <a:buChar char="•"/>
            </a:pPr>
            <a:r>
              <a:rPr lang="da-DK" sz="1400">
                <a:solidFill>
                  <a:schemeClr val="tx2"/>
                </a:solidFill>
                <a:hlinkClick r:id="rId6"/>
              </a:rPr>
              <a:t>Direktiv 2006/42/EC – nyt maskindirektiv</a:t>
            </a:r>
          </a:p>
          <a:p>
            <a:pPr marL="742950" lvl="1" indent="-285750">
              <a:buFont typeface="Arial" panose="020B0604020202020204" pitchFamily="34" charset="0"/>
              <a:buChar char="•"/>
            </a:pPr>
            <a:r>
              <a:rPr lang="da-DK" sz="1400">
                <a:solidFill>
                  <a:schemeClr val="tx2"/>
                </a:solidFill>
                <a:hlinkClick r:id="rId7"/>
              </a:rPr>
              <a:t>Direktiv 89/654/EØF – forskrifter i forbindelse med arbejdsstedet</a:t>
            </a:r>
          </a:p>
          <a:p>
            <a:pPr marL="742950" lvl="1" indent="-285750">
              <a:buFont typeface="Arial" panose="020B0604020202020204" pitchFamily="34" charset="0"/>
              <a:buChar char="•"/>
            </a:pPr>
            <a:r>
              <a:rPr lang="da-DK" sz="1400">
                <a:solidFill>
                  <a:schemeClr val="tx2"/>
                </a:solidFill>
                <a:hlinkClick r:id="rId6"/>
              </a:rPr>
              <a:t>Direktiv 2003/88/EC – arbejdstid</a:t>
            </a:r>
          </a:p>
          <a:p>
            <a:pPr marL="742950" lvl="1" indent="-285750">
              <a:buFont typeface="Arial" panose="020B0604020202020204" pitchFamily="34" charset="0"/>
              <a:buChar char="•"/>
            </a:pPr>
            <a:r>
              <a:rPr lang="da-DK" sz="1400">
                <a:solidFill>
                  <a:schemeClr val="tx2"/>
                </a:solidFill>
                <a:hlinkClick r:id="rId7"/>
              </a:rPr>
              <a:t>Direktiv 2002/14/EF – information og høring af</a:t>
            </a:r>
            <a:r>
              <a:rPr lang="da-DK" sz="1400" baseline="0">
                <a:solidFill>
                  <a:schemeClr val="tx2"/>
                </a:solidFill>
                <a:hlinkClick r:id="rId7"/>
              </a:rPr>
              <a:t> arbejdstagerne</a:t>
            </a:r>
          </a:p>
          <a:p>
            <a:pPr marL="457200" lvl="1" indent="0">
              <a:buNone/>
            </a:pPr>
            <a:endParaRPr lang="en-GB" sz="1400" dirty="0">
              <a:solidFill>
                <a:schemeClr val="tx2"/>
              </a:solidFill>
            </a:endParaRPr>
          </a:p>
          <a:p>
            <a:r>
              <a:rPr lang="da-DK"/>
              <a:t>En komplet oversigt over relevant arbejdsmiljølovgivning findes på EU-OSHA's websted </a:t>
            </a:r>
            <a:r>
              <a:rPr lang="da-DK">
                <a:hlinkClick r:id="rId8"/>
              </a:rPr>
              <a:t>(https://osha.europa.eu/da/safety-and-health-legislation).</a:t>
            </a:r>
          </a:p>
          <a:p>
            <a:endParaRPr lang="en-US" dirty="0"/>
          </a:p>
          <a:p>
            <a:pPr marL="0" indent="0">
              <a:buNone/>
            </a:pPr>
            <a:r>
              <a:rPr lang="da-DK" b="1"/>
              <a:t>Infografikker</a:t>
            </a:r>
          </a:p>
          <a:p>
            <a:pPr algn="just"/>
            <a:r>
              <a:rPr lang="da-DK"/>
              <a:t>I den digitale tidsalder kan infografikker være et effektivt værktøj. De kan formidle selv komplicerede oplysninger klart og koncist, så man husker dem, og de kan deles online.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Europæisk uge</a:t>
            </a:r>
          </a:p>
          <a:p>
            <a:r>
              <a:rPr lang="da-DK"/>
              <a:t>Vores verdenskendte europæiske arbejdsmiljøuge afholdes hvert år i oktober som højdepunktet i kampagnekalenderen. Du kan deltage i mange oplysningsarrangementer, der afholdes i og uden for EU, således konkurrencer, særlige filmvisninger, sociale mediebegivenheder og konferencer.</a:t>
            </a:r>
          </a:p>
          <a:p>
            <a:endParaRPr lang="en-GB" dirty="0"/>
          </a:p>
          <a:p>
            <a:r>
              <a:rPr lang="da-DK" b="1"/>
              <a:t>Kampagnepartnerskab</a:t>
            </a:r>
          </a:p>
          <a:p>
            <a:r>
              <a:rPr lang="da-DK"/>
              <a:t>Kampagnens succes afhænger af stærke partnerskaber mellem EU-OSHA og centrale interessenter. </a:t>
            </a:r>
            <a:r>
              <a:rPr lang="da-DK" u="sng"/>
              <a:t>Paneuropæiske og internationale organisationer, der er engageret i arbejdsmiljøområdet, kan blive officielle kampagnepartnere og derved få fordel af:</a:t>
            </a:r>
          </a:p>
          <a:p>
            <a:pPr marL="742950" lvl="1" indent="-285750">
              <a:buFont typeface="Arial,Sans-Serif"/>
              <a:buChar char="•"/>
            </a:pPr>
            <a:r>
              <a:rPr lang="da-DK"/>
              <a:t>promovering på EU-plan og i medierne</a:t>
            </a:r>
          </a:p>
          <a:p>
            <a:pPr marL="742950" lvl="1" indent="-285750">
              <a:buFont typeface="Arial,Sans-Serif"/>
              <a:buChar char="•"/>
            </a:pPr>
            <a:r>
              <a:rPr lang="da-DK"/>
              <a:t>muligheder for networking og udveksling</a:t>
            </a:r>
          </a:p>
          <a:p>
            <a:pPr marL="742950" lvl="1" indent="-285750">
              <a:buFont typeface="Arial,Sans-Serif"/>
              <a:buChar char="•"/>
            </a:pPr>
            <a:r>
              <a:rPr lang="da-DK"/>
              <a:t>deling af god praksis med andre kampagnepartnere</a:t>
            </a:r>
          </a:p>
          <a:p>
            <a:pPr marL="742950" lvl="1" indent="-285750">
              <a:buFont typeface="Arial,Sans-Serif"/>
              <a:buChar char="•"/>
            </a:pPr>
            <a:r>
              <a:rPr lang="da-DK"/>
              <a:t>invitationer til EU-OSHA-arrangementer</a:t>
            </a:r>
          </a:p>
          <a:p>
            <a:pPr marL="742950" lvl="1" indent="-285750">
              <a:buFont typeface="Arial,Sans-Serif"/>
              <a:buChar char="•"/>
            </a:pPr>
            <a:r>
              <a:rPr lang="da-DK"/>
              <a:t>en velkomstpakke</a:t>
            </a:r>
          </a:p>
          <a:p>
            <a:pPr marL="742950" lvl="1" indent="-285750">
              <a:buFont typeface="Arial,Sans-Serif"/>
              <a:buChar char="•"/>
            </a:pPr>
            <a:r>
              <a:rPr lang="da-DK"/>
              <a:t>et partnercertifikat.</a:t>
            </a:r>
          </a:p>
          <a:p>
            <a:pPr lvl="1"/>
            <a:endParaRPr lang="en-GB" dirty="0"/>
          </a:p>
          <a:p>
            <a:r>
              <a:rPr lang="da-DK" b="1"/>
              <a:t>Prisen for god praksis</a:t>
            </a:r>
          </a:p>
          <a:p>
            <a:r>
              <a:rPr lang="da-DK"/>
              <a:t>Som led i kampagnen fremhæver prisen for god praksis innovative tilgange til arbejdsmiljøforvaltning og anerkender vellykkede bæredygtige initiativer til at håndtere risici i forbindelse med arbejdsmiljø og digitalisering. Organisationer i EU's medlemsstater, kandidatlande, potentielle kandidatlande og lande i Den Europæiske Frihandelssammenslutning (EFTA) opfordres til at indsende materiale om håndtering af arbejdsmiljø og digitalisering, og vinderne vil blive udnævnt ved en overrækkelsesceremoni. Vinderne vil blive annonceret ved en prisoverrækkelse.</a:t>
            </a:r>
          </a:p>
          <a:p>
            <a:endParaRPr lang="en-GB" dirty="0"/>
          </a:p>
          <a:p>
            <a:r>
              <a:rPr lang="da-DK" b="1"/>
              <a:t>Værktøjssæt til kampagner </a:t>
            </a:r>
          </a:p>
          <a:p>
            <a:r>
              <a:rPr lang="da-DK"/>
              <a:t>Du kan få adgang til vores kampagneværktøjssæt, der hjælper dig med at komme i gang med at føre din egen kampagne for at øge bevidstheden om digitaliseringens indvirkning på arbejdsmiljøet. Værktøjssættet giver trinvis vejledning i at forberede og føre en kampagne, og hvordan du får mest muligt ud af dine materialer.</a:t>
            </a:r>
          </a:p>
          <a:p>
            <a:endParaRPr lang="en-GB" dirty="0"/>
          </a:p>
          <a:p>
            <a:r>
              <a:rPr lang="da-DK" b="1"/>
              <a:t>Kampagnemateriale</a:t>
            </a:r>
          </a:p>
          <a:p>
            <a:r>
              <a:rPr lang="da-DK"/>
              <a:t>Kampagnematerialet indeholder alt hvad du behøver for at promovere og bidrage til kampagnen "Et sikkert og sundt arbejdsmiljø i den digitale tidsalder". Et komplet udvalg af materialer kan downloades gratis, herunder kampagneguide, brochure og plakat og folderen om priserne for god arbejdsmiljøpraksis.</a:t>
            </a:r>
          </a:p>
          <a:p>
            <a:endParaRPr lang="en-GB" dirty="0"/>
          </a:p>
          <a:p>
            <a:r>
              <a:rPr lang="da-DK" b="1"/>
              <a:t>SoMe-pakke</a:t>
            </a:r>
          </a:p>
          <a:p>
            <a:r>
              <a:rPr lang="da-DK"/>
              <a:t>Gør brug af pakken til de sociale medier – en samling af materiale til dine profiler på de sociale medier. Kom i gang og vælg blandt færdiglavede budskaber og medfølgende grafik og videoer.</a:t>
            </a:r>
          </a:p>
          <a:p>
            <a:endParaRPr lang="en-GB" dirty="0"/>
          </a:p>
          <a:p>
            <a:r>
              <a:rPr lang="da-DK" b="1"/>
              <a:t>Arrangementer</a:t>
            </a:r>
          </a:p>
          <a:p>
            <a:r>
              <a:rPr lang="da-DK"/>
              <a:t>Du kan se kommende arrangementer i forbindelse med Kampagnen "Et sikkert og sundt arbejdsmiljø i den digitale tidsalder". Du kan søge på arrangementer efter land og efter dato og tilføje arrangementer i din kalender, så du ikke går glip af noget.</a:t>
            </a:r>
          </a:p>
          <a:p>
            <a:endParaRPr lang="en-GB" dirty="0"/>
          </a:p>
          <a:p>
            <a:r>
              <a:rPr lang="da-DK" b="1"/>
              <a:t>Deltagerbevis </a:t>
            </a:r>
          </a:p>
          <a:p>
            <a:r>
              <a:rPr lang="da-DK"/>
              <a:t>Til gengæld for at tilrettelægge arrangementer og aktiviteter eller køre din egen kampagne til støtte for kampagnerne om sunde arbejdspladser vil du få et deltagerbevis som anerkendelse af din indsats og dit bidrag.</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 Det Europæiske Arbejdsmiljøagentur, 2023</a:t>
            </a:r>
          </a:p>
          <a:p>
            <a:r>
              <a:rPr lang="da-DK"/>
              <a:t>Eftertryk tilladt med kildeangivelse.</a:t>
            </a:r>
          </a:p>
          <a:p>
            <a:r>
              <a:rPr lang="da-DK"/>
              <a:t>Der skal søges tilladelse direkte fra indehaverne af ophavsretten for al brug eller gengivelse af fotos eller andet materiale, der ikke er underlagt EU-OSHA's ophavsret.</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da-DK"/>
              <a:t>Kilde: EU-OSHA, "OSH Pulse – Sikkerhed og sundhed på arbejdspladsen efter pandemien", 2022 (</a:t>
            </a:r>
            <a:r>
              <a:rPr lang="da-DK">
                <a:hlinkClick r:id="rId3"/>
              </a:rPr>
              <a:t>https://osha.europa.eu/da/facts-and-figures/osh-pulse-occupational-safety-and-health-post-pandemic-workplaces</a:t>
            </a:r>
            <a:r>
              <a:rPr lang="da-DK"/>
              <a:t>).</a:t>
            </a:r>
          </a:p>
          <a:p>
            <a:pPr>
              <a:defRPr/>
            </a:pPr>
            <a:endParaRPr lang="it-IT" dirty="0"/>
          </a:p>
          <a:p>
            <a:pPr marL="0" marR="0" indent="0" algn="l" defTabSz="914400">
              <a:lnSpc>
                <a:spcPct val="100000"/>
              </a:lnSpc>
              <a:spcBef>
                <a:spcPts val="0"/>
              </a:spcBef>
              <a:spcAft>
                <a:spcPts val="0"/>
              </a:spcAft>
              <a:buClrTx/>
              <a:buSzTx/>
              <a:buFontTx/>
              <a:buNone/>
              <a:tabLst/>
              <a:defRPr/>
            </a:pPr>
            <a:r>
              <a:rPr lang="da-DK"/>
              <a:t>Kilde: </a:t>
            </a:r>
            <a:r>
              <a:rPr lang="da-DK" sz="1200">
                <a:solidFill>
                  <a:schemeClr val="tx1"/>
                </a:solidFill>
                <a:effectLst/>
                <a:latin typeface="+mn-lt"/>
                <a:ea typeface="+mn-ea"/>
                <a:cs typeface="+mn-cs"/>
              </a:rPr>
              <a:t>EU-OSHA, Tredje europæiske virksomhedsundersøgelse af nye risici og risici i fremvækst (ESENER 3), 2019. Findes på: </a:t>
            </a:r>
            <a:r>
              <a:rPr lang="da-DK"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Kilde: EU-OSHA, "OSH Pulse – Sikkerhed og sundhed på arbejdspladsen efter pandemien", 2022 (</a:t>
            </a:r>
            <a:r>
              <a:rPr lang="da-DK">
                <a:hlinkClick r:id="rId3"/>
              </a:rPr>
              <a:t>https://osha.europa.eu/da/facts-and-figures/osh-pulse-occupational-safety-and-health-post-pandemic-workplaces</a:t>
            </a:r>
            <a:r>
              <a:rPr lang="da-DK"/>
              <a:t>).</a:t>
            </a:r>
          </a:p>
          <a:p>
            <a:endParaRPr lang="en-GB" dirty="0"/>
          </a:p>
          <a:p>
            <a:r>
              <a:rPr lang="da-DK"/>
              <a:t>"Flash Eurobarometer – OSH Pulse"-undersøgelse bestilt af EU-OSHA med det formål at få indsigt i arbejdsmiljøsituationen ude på arbejdspladserne efter pandemien.</a:t>
            </a:r>
          </a:p>
          <a:p>
            <a:r>
              <a:rPr lang="da-DK"/>
              <a:t>Et repræsentativt udsnit på over 27 000 arbejdstagere blev interviewet i april og maj 2022 i alle EU-lande plus Island og Norge. De blev spurgt om de psykiske og fysiske sundhedsbelastninger, de står over for, og betydningen af arbejdsmiljøforanstaltninger på deres arbejdsplads.</a:t>
            </a:r>
          </a:p>
          <a:p>
            <a:r>
              <a:rPr lang="da-DK"/>
              <a:t>Undersøgelsen indeholdt også spørgsmål om den arbejdsrelaterede anvendelse af digitale teknologier og indvirkningen heraf på arbejdstagernes trivsel.</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da-DK"/>
              <a:t>Kilde: EU-OSHA, "OSH Pulse – Sikkerhed og sundhed på arbejdspladsen efter pandemien", 2022 (</a:t>
            </a:r>
            <a:r>
              <a:rPr lang="da-DK">
                <a:hlinkClick r:id="rId3"/>
              </a:rPr>
              <a:t>https://osha.europa.eu/da/facts-and-figures/osh-pulse-occupational-safety-and-health-post-pandemic-workplaces</a:t>
            </a:r>
            <a:r>
              <a:rPr lang="da-DK"/>
              <a:t>).</a:t>
            </a:r>
          </a:p>
          <a:p>
            <a:pPr>
              <a:defRPr/>
            </a:pPr>
            <a:endParaRPr lang="en-GB" dirty="0"/>
          </a:p>
          <a:p>
            <a:pPr>
              <a:defRPr/>
            </a:pPr>
            <a:r>
              <a:rPr lang="da-DK"/>
              <a:t>"Flash Eurobarometer – OSH Pulse"-undersøgelse bestilt af EU-OSHA med det formål at få indsigt i arbejdsmiljøsituationen ude på arbejdspladserne efter pandemien.</a:t>
            </a:r>
          </a:p>
          <a:p>
            <a:pPr>
              <a:defRPr/>
            </a:pPr>
            <a:r>
              <a:rPr lang="da-DK"/>
              <a:t>Et repræsentativt udsnit på over 27 000 arbejdstagere blev interviewet i april og maj 2022 i alle EU-lande plus Island og Norge. De blev spurgt om de psykiske og fysiske sundhedsbelastninger, de står over for, og betydningen af arbejdsmiljøforanstaltninger på deres arbejdsplads.</a:t>
            </a:r>
          </a:p>
          <a:p>
            <a:pPr>
              <a:defRPr/>
            </a:pPr>
            <a:r>
              <a:rPr lang="da-DK"/>
              <a:t>Undersøgelsen indeholdt også spørgsmål om den arbejdsrelaterede anvendelse af digitale teknologier og indvirkningen heraf på arbejdstagernes trivsel.</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da-DK"/>
              <a:t>Kilde: EU-OSHA, "OSH Pulse – Sikkerhed og sundhed på arbejdspladsen efter pandemien", 2022 (</a:t>
            </a:r>
            <a:r>
              <a:rPr lang="da-DK">
                <a:hlinkClick r:id="rId3"/>
              </a:rPr>
              <a:t>https://osha.europa.eu/da/facts-and-figures/osh-pulse-occupational-safety-and-health-post-pandemic-workplaces</a:t>
            </a:r>
            <a:r>
              <a:rPr lang="da-DK"/>
              <a:t>).</a:t>
            </a:r>
          </a:p>
          <a:p>
            <a:pPr>
              <a:defRPr/>
            </a:pPr>
            <a:endParaRPr lang="it-IT" dirty="0"/>
          </a:p>
          <a:p>
            <a:pPr marL="0" marR="0" indent="0" algn="l" defTabSz="914400">
              <a:lnSpc>
                <a:spcPct val="100000"/>
              </a:lnSpc>
              <a:spcBef>
                <a:spcPts val="0"/>
              </a:spcBef>
              <a:spcAft>
                <a:spcPts val="0"/>
              </a:spcAft>
              <a:buClrTx/>
              <a:buSzTx/>
              <a:buFontTx/>
              <a:buNone/>
              <a:tabLst/>
              <a:defRPr/>
            </a:pPr>
            <a:r>
              <a:rPr lang="da-DK"/>
              <a:t>Kilde: </a:t>
            </a:r>
            <a:r>
              <a:rPr lang="da-DK" sz="1200">
                <a:solidFill>
                  <a:schemeClr val="tx1"/>
                </a:solidFill>
                <a:effectLst/>
                <a:latin typeface="+mn-lt"/>
                <a:ea typeface="+mn-ea"/>
                <a:cs typeface="+mn-cs"/>
              </a:rPr>
              <a:t>EU-OSHA, Tredje europæiske virksomhedsundersøgelse af nye risici og risici i fremvækst (ESENER 3), 2019. Findes på: </a:t>
            </a:r>
            <a:r>
              <a:rPr lang="da-DK"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t>Kilde: </a:t>
            </a:r>
            <a:r>
              <a:rPr lang="da-DK" sz="1200">
                <a:solidFill>
                  <a:schemeClr val="tx1"/>
                </a:solidFill>
                <a:effectLst/>
                <a:latin typeface="+mn-lt"/>
                <a:ea typeface="+mn-ea"/>
                <a:cs typeface="+mn-cs"/>
              </a:rPr>
              <a:t>EU-OSHA, Tredje europæiske virksomhedsundersøgelse af nye risici og risici i fremvækst (ESENER 3), 2019. Findes på: </a:t>
            </a:r>
            <a:r>
              <a:rPr lang="da-DK" sz="1200" u="sng">
                <a:solidFill>
                  <a:schemeClr val="tx1"/>
                </a:solidFill>
                <a:effectLst/>
                <a:latin typeface="+mn-lt"/>
                <a:ea typeface="+mn-ea"/>
                <a:cs typeface="+mn-cs"/>
                <a:hlinkClick r:id="rId3"/>
              </a:rPr>
              <a:t>https://osha.europa.eu/da/publications/third-european-survey-enterprises-new-and-emerging-risks-esener-3/view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a-DK" dirty="0">
                <a:effectLst/>
              </a:rPr>
              <a:t>Kilde:</a:t>
            </a:r>
            <a:r>
              <a:rPr lang="da-DK" dirty="0"/>
              <a:t> EU-OSHA, Tredje europæiske virksomhedsundersøgelse af nye risici og risici i fremvækst (ESENER 3), 2019. Findes på: </a:t>
            </a:r>
            <a:r>
              <a:rPr lang="da-DK" u="sng" dirty="0"/>
              <a:t>https://osha.europa.eu/en/publications/home-based-teleworking-and-preventive-occupational-safety-and-health-measures-european-workplaces-evidence-esener-3</a:t>
            </a:r>
          </a:p>
          <a:p>
            <a:endParaRPr lang="en-US" dirty="0"/>
          </a:p>
          <a:p>
            <a:r>
              <a:rPr lang="da-DK" dirty="0">
                <a:latin typeface="Arial"/>
                <a:ea typeface="SimSun"/>
                <a:cs typeface="Arial"/>
              </a:rPr>
              <a:t>Vægtede</a:t>
            </a:r>
            <a:r>
              <a:rPr lang="da-DK" sz="1200" dirty="0">
                <a:effectLst/>
                <a:latin typeface="Arial"/>
                <a:ea typeface="SimSun"/>
                <a:cs typeface="Arial"/>
              </a:rPr>
              <a:t> data (vægt: </a:t>
            </a:r>
            <a:r>
              <a:rPr lang="da-DK" sz="1200" dirty="0" err="1">
                <a:effectLst/>
                <a:latin typeface="Arial"/>
                <a:ea typeface="SimSun"/>
                <a:cs typeface="Arial"/>
              </a:rPr>
              <a:t>estex</a:t>
            </a:r>
            <a:r>
              <a:rPr lang="da-DK"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a-DK" sz="675"/>
              <a:t>Sikkerhed og sundhed er godt for alle – både for dig og for arbejdspladsen.</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339991"/>
            <a:ext cx="507852" cy="334403"/>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11" name="Picture 10" descr="A blue and white logo&#10;&#10;Description automatically generated">
            <a:extLst>
              <a:ext uri="{FF2B5EF4-FFF2-40B4-BE49-F238E27FC236}">
                <a16:creationId xmlns:a16="http://schemas.microsoft.com/office/drawing/2014/main" id="{7EC5974B-E26B-400F-9CDF-EB7FA38EC26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88548" y="4122630"/>
            <a:ext cx="507852" cy="593422"/>
          </a:xfrm>
          <a:prstGeom prst="rect">
            <a:avLst/>
          </a:prstGeom>
        </p:spPr>
      </p:pic>
      <p:pic>
        <p:nvPicPr>
          <p:cNvPr id="22" name="Picture 21" descr="A black background with blue text&#10;&#10;Description automatically generated">
            <a:extLst>
              <a:ext uri="{FF2B5EF4-FFF2-40B4-BE49-F238E27FC236}">
                <a16:creationId xmlns:a16="http://schemas.microsoft.com/office/drawing/2014/main" id="{34D8FAB9-AC46-41F3-9F5E-0DA550EB0E0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0000" y="4315988"/>
            <a:ext cx="1478247" cy="37799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a-DK" sz="675"/>
              <a:t>Sikkerhed og sundhed er godt for alle – både for dig og for arbejdspladsen.</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da-DK">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da-DK">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da-DK">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da-DK">
                <a:solidFill>
                  <a:schemeClr val="tx2"/>
                </a:solidFill>
                <a:ea typeface="+mj-ea"/>
                <a:cs typeface="Trebuchet MS"/>
              </a:rPr>
              <a:t>Det Europæiske Arbejdsmiljøagentur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da-DK">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da-DK" sz="2400" b="1">
                <a:solidFill>
                  <a:schemeClr val="tx2"/>
                </a:solidFill>
                <a:ea typeface="+mj-ea"/>
              </a:rPr>
              <a:t>TAK!</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da-DK"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6" name="Picture 15" descr="A blue and white logo&#10;&#10;Description automatically generated">
            <a:extLst>
              <a:ext uri="{FF2B5EF4-FFF2-40B4-BE49-F238E27FC236}">
                <a16:creationId xmlns:a16="http://schemas.microsoft.com/office/drawing/2014/main" id="{0FFC8673-0AEA-4E9F-9942-8AFDA7F8452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39510" y="4503902"/>
            <a:ext cx="470364" cy="549617"/>
          </a:xfrm>
          <a:prstGeom prst="rect">
            <a:avLst/>
          </a:prstGeom>
        </p:spPr>
      </p:pic>
      <p:pic>
        <p:nvPicPr>
          <p:cNvPr id="5" name="Picture 4" descr="A black background with blue text&#10;&#10;Description automatically generated">
            <a:extLst>
              <a:ext uri="{FF2B5EF4-FFF2-40B4-BE49-F238E27FC236}">
                <a16:creationId xmlns:a16="http://schemas.microsoft.com/office/drawing/2014/main" id="{F177EB60-84CB-4AF1-A227-B518624F4E2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0000" y="4630742"/>
            <a:ext cx="1484771" cy="379658"/>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da/about-topic/priority-area/smart-digital-systems" TargetMode="External"/><Relationship Id="rId7" Type="http://schemas.openxmlformats.org/officeDocument/2006/relationships/hyperlink" Target="https://healthy-workplaces.osha.europa.eu/da/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da/about-topic/priority-area/remote-and-hybrid-work" TargetMode="External"/><Relationship Id="rId2" Type="http://schemas.openxmlformats.org/officeDocument/2006/relationships/notesSlide" Target="../notesSlides/notesSlide10.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da/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da/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da/campaign-partners/campaign-media-partners" TargetMode="External"/><Relationship Id="rId13" Type="http://schemas.openxmlformats.org/officeDocument/2006/relationships/hyperlink" Target="https://european-union.europa.eu/institutions-law-budget/institutions-and-bodies/types-institutions-and-bodies_da" TargetMode="External"/><Relationship Id="rId3" Type="http://schemas.openxmlformats.org/officeDocument/2006/relationships/image" Target="../media/image29.png"/><Relationship Id="rId7" Type="http://schemas.openxmlformats.org/officeDocument/2006/relationships/hyperlink" Target="https://healthy-workplaces.osha.europa.eu/en/campaign-partners/enterprise-europe-network" TargetMode="External"/><Relationship Id="rId12" Type="http://schemas.openxmlformats.org/officeDocument/2006/relationships/hyperlink" Target="https://healthy-workplaces.osha.europa.eu/en/campaign-partners/national-focal-poi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healthy-workplaces.osha.europa.eu/da/campaign-partners/enterprise-europe-network" TargetMode="External"/><Relationship Id="rId11" Type="http://schemas.openxmlformats.org/officeDocument/2006/relationships/hyperlink" Target="https://healthy-workplaces.osha.europa.eu/da/campaign-partners/national-focal-points" TargetMode="External"/><Relationship Id="rId5" Type="http://schemas.openxmlformats.org/officeDocument/2006/relationships/hyperlink" Target="https://eur-lex.europa.eu/summary/glossary/social_partners.html" TargetMode="External"/><Relationship Id="rId15" Type="http://schemas.openxmlformats.org/officeDocument/2006/relationships/hyperlink" Target="https://osha.europa.eu/da/themes/mainstreaming-osh-education/oshvet-project-osh-vocational-education-and-training" TargetMode="External"/><Relationship Id="rId10" Type="http://schemas.openxmlformats.org/officeDocument/2006/relationships/hyperlink" Target="https://europa.eu/european-union/about-eu/institutions-bodies_en" TargetMode="External"/><Relationship Id="rId4" Type="http://schemas.openxmlformats.org/officeDocument/2006/relationships/hyperlink" Target="https://healthy-workplaces.osha.europa.eu/da/campaign-partners/official-campaign-partners" TargetMode="External"/><Relationship Id="rId9" Type="http://schemas.openxmlformats.org/officeDocument/2006/relationships/hyperlink" Target="https://european-union.europa.eu/institutions-law-budget/institutions-and-bodies/search-all-eu-institutions-and-bodies_da" TargetMode="External"/><Relationship Id="rId1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da/tools-and-publications/oshwiki" TargetMode="External"/><Relationship Id="rId13" Type="http://schemas.openxmlformats.org/officeDocument/2006/relationships/hyperlink" Target="https://healthy-workplaces.osha.europa.eu/da/tools-and-publications/legislation" TargetMode="External"/><Relationship Id="rId18" Type="http://schemas.openxmlformats.org/officeDocument/2006/relationships/image" Target="../media/image27.png"/><Relationship Id="rId26" Type="http://schemas.openxmlformats.org/officeDocument/2006/relationships/image" Target="../media/image38.png"/><Relationship Id="rId3" Type="http://schemas.openxmlformats.org/officeDocument/2006/relationships/hyperlink" Target="https://healthy-workplaces.osha.europa.eu/da/tools-and-publications/publications" TargetMode="External"/><Relationship Id="rId21" Type="http://schemas.openxmlformats.org/officeDocument/2006/relationships/image" Target="../media/image35.png"/><Relationship Id="rId7" Type="http://schemas.openxmlformats.org/officeDocument/2006/relationships/hyperlink" Target="https://healthy-workplaces.osha.europa.eu/da/tools-and-publications/oshwiki" TargetMode="External"/><Relationship Id="rId12" Type="http://schemas.openxmlformats.org/officeDocument/2006/relationships/hyperlink" Target="https://healthy-workplaces.osha.europa.eu/en/tools-and-publications/case-studies" TargetMode="External"/><Relationship Id="rId17" Type="http://schemas.openxmlformats.org/officeDocument/2006/relationships/image" Target="../media/image32.png"/><Relationship Id="rId25" Type="http://schemas.openxmlformats.org/officeDocument/2006/relationships/image" Target="../media/image37.emf"/><Relationship Id="rId2" Type="http://schemas.openxmlformats.org/officeDocument/2006/relationships/notesSlide" Target="../notesSlides/notesSlide20.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s://healthy-workplaces.osha.europa.eu/da/tools-and-publications/napo-films" TargetMode="External"/><Relationship Id="rId11" Type="http://schemas.openxmlformats.org/officeDocument/2006/relationships/hyperlink" Target="https://healthy-workplaces.osha.europa.eu/da/tools-and-publications/case-studies" TargetMode="External"/><Relationship Id="rId24" Type="http://schemas.openxmlformats.org/officeDocument/2006/relationships/hyperlink" Target="https://healthy-workplaces.osha.europa.eu/en/tools-and-publications/infographics" TargetMode="External"/><Relationship Id="rId5" Type="http://schemas.openxmlformats.org/officeDocument/2006/relationships/hyperlink" Target="https://healthy-workplaces.osha.europa.eu/da/tools-and-publications/campaign-toolkit" TargetMode="External"/><Relationship Id="rId15" Type="http://schemas.openxmlformats.org/officeDocument/2006/relationships/hyperlink" Target="https://healthy-workplaces.eu/da/tools-and-publications/legislation" TargetMode="External"/><Relationship Id="rId23" Type="http://schemas.openxmlformats.org/officeDocument/2006/relationships/hyperlink" Target="https://healthy-workplaces.osha.europa.eu/da/tools-and-publications/infographics" TargetMode="External"/><Relationship Id="rId28" Type="http://schemas.openxmlformats.org/officeDocument/2006/relationships/image" Target="../media/image40.png"/><Relationship Id="rId10" Type="http://schemas.openxmlformats.org/officeDocument/2006/relationships/hyperlink" Target="https://healthy-workplaces.osha.europa.eu/da/tools-and-publications" TargetMode="External"/><Relationship Id="rId19" Type="http://schemas.openxmlformats.org/officeDocument/2006/relationships/image" Target="../media/image33.png"/><Relationship Id="rId4" Type="http://schemas.openxmlformats.org/officeDocument/2006/relationships/hyperlink" Target="https://healthy-workplaces.osha.europa.eu/da/tools-and-publications/campaign-materials" TargetMode="External"/><Relationship Id="rId9" Type="http://schemas.openxmlformats.org/officeDocument/2006/relationships/image" Target="../media/image30.png"/><Relationship Id="rId14" Type="http://schemas.openxmlformats.org/officeDocument/2006/relationships/hyperlink" Target="https://healthy-workplaces.osha.europa.eu/en/tools-and-publications/legislation" TargetMode="External"/><Relationship Id="rId22" Type="http://schemas.openxmlformats.org/officeDocument/2006/relationships/image" Target="../media/image36.png"/><Relationship Id="rId27"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da/media-centre/events" TargetMode="External"/><Relationship Id="rId13" Type="http://schemas.openxmlformats.org/officeDocument/2006/relationships/image" Target="../media/image32.png"/><Relationship Id="rId18" Type="http://schemas.openxmlformats.org/officeDocument/2006/relationships/image" Target="../media/image44.png"/><Relationship Id="rId3" Type="http://schemas.openxmlformats.org/officeDocument/2006/relationships/hyperlink" Target="https://healthy-workplaces.osha.europa.eu/da/get-involved/european-week" TargetMode="External"/><Relationship Id="rId21" Type="http://schemas.openxmlformats.org/officeDocument/2006/relationships/hyperlink" Target="https://healthy-workplaces.eu/en/get-involved/european-week" TargetMode="External"/><Relationship Id="rId7" Type="http://schemas.openxmlformats.org/officeDocument/2006/relationships/hyperlink" Target="https://healthy-workplaces.osha.europa.eu/da/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1.xml"/><Relationship Id="rId16" Type="http://schemas.openxmlformats.org/officeDocument/2006/relationships/image" Target="../media/image42.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healthy-workplaces.osha.europa.eu/da/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da/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da/tools-and-publications" TargetMode="External"/><Relationship Id="rId19" Type="http://schemas.openxmlformats.org/officeDocument/2006/relationships/image" Target="../media/image39.png"/><Relationship Id="rId4" Type="http://schemas.openxmlformats.org/officeDocument/2006/relationships/hyperlink" Target="https://healthy-workplaces.osha.europa.eu/da/get-involved/become-campaign-partner" TargetMode="External"/><Relationship Id="rId9" Type="http://schemas.openxmlformats.org/officeDocument/2006/relationships/hyperlink" Target="https://healthy-workplaces.osha.europa.eu/da/get-involved"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da/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2.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da/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da/"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49999" y="2673000"/>
            <a:ext cx="7960970" cy="1038746"/>
          </a:xfrm>
        </p:spPr>
        <p:txBody>
          <a:bodyPr wrap="square">
            <a:spAutoFit/>
          </a:bodyPr>
          <a:lstStyle/>
          <a:p>
            <a:r>
              <a:rPr lang="da-DK" sz="2250" dirty="0"/>
              <a:t>Kampagnen for et sikkert og sundt arbejdsmiljø 2023-2025</a:t>
            </a:r>
            <a:br>
              <a:rPr lang="da-DK" sz="2250" dirty="0"/>
            </a:br>
            <a:r>
              <a:rPr lang="da-DK" sz="2250" dirty="0"/>
              <a:t>Sikkert og sundt arbejdsmiljø i den digitale tidsalder</a:t>
            </a:r>
            <a:br>
              <a:rPr lang="da-DK" sz="2250" dirty="0"/>
            </a:br>
            <a:endParaRPr lang="da-DK" sz="225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da-DK"/>
              <a:t>Sikring af effektiv forebyggelse på det digitale arbejdsmarked</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0697" y="849677"/>
            <a:ext cx="7560643" cy="2652521"/>
          </a:xfrm>
        </p:spPr>
        <p:txBody>
          <a:bodyPr lIns="0" tIns="0" rIns="0" bIns="0">
            <a:spAutoFit/>
          </a:bodyPr>
          <a:lstStyle/>
          <a:p>
            <a:pPr marR="0" lvl="0">
              <a:lnSpc>
                <a:spcPct val="115000"/>
              </a:lnSpc>
              <a:spcBef>
                <a:spcPts val="0"/>
              </a:spcBef>
              <a:spcAft>
                <a:spcPts val="200"/>
              </a:spcAft>
              <a:tabLst>
                <a:tab pos="457200" algn="l"/>
              </a:tabLst>
            </a:pPr>
            <a:r>
              <a:rPr lang="da-DK" sz="1600" dirty="0">
                <a:solidFill>
                  <a:srgbClr val="003399"/>
                </a:solidFill>
              </a:rPr>
              <a:t>Kampagnen sigter mod at:</a:t>
            </a:r>
          </a:p>
          <a:p>
            <a:pPr marL="342900" indent="-342900">
              <a:lnSpc>
                <a:spcPct val="115000"/>
              </a:lnSpc>
              <a:spcBef>
                <a:spcPts val="0"/>
              </a:spcBef>
              <a:spcAft>
                <a:spcPts val="200"/>
              </a:spcAft>
              <a:buFont typeface="Symbol" panose="05050102010706020507" pitchFamily="18" charset="2"/>
              <a:buChar char=""/>
              <a:tabLst>
                <a:tab pos="457200" algn="l"/>
              </a:tabLst>
            </a:pPr>
            <a:r>
              <a:rPr lang="da-DK" sz="1600" dirty="0">
                <a:solidFill>
                  <a:schemeClr val="accent1"/>
                </a:solidFill>
                <a:ea typeface="Arial" panose="020B0604020202020204" pitchFamily="34" charset="0"/>
                <a:cs typeface="Arial" panose="020B0604020202020204" pitchFamily="34" charset="0"/>
              </a:rPr>
              <a:t>øge kendskabet til sikker og produktiv brug af digitale teknologier på tværs af alle sektorer</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da-DK" sz="1600" dirty="0">
                <a:solidFill>
                  <a:schemeClr val="accent1"/>
                </a:solidFill>
                <a:ea typeface="Arial" panose="020B0604020202020204" pitchFamily="34" charset="0"/>
                <a:cs typeface="Arial" panose="020B0604020202020204" pitchFamily="34" charset="0"/>
              </a:rPr>
              <a:t>øge bevidstheden om digitaliseringen og konsekvenserne heraf for arbejdsmiljøet</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da-DK" sz="1600" dirty="0">
                <a:solidFill>
                  <a:schemeClr val="accent1"/>
                </a:solidFill>
                <a:ea typeface="Arial" panose="020B0604020202020204" pitchFamily="34" charset="0"/>
                <a:cs typeface="Arial" panose="020B0604020202020204" pitchFamily="34" charset="0"/>
              </a:rPr>
              <a:t>informere om nye risici og muligheder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da-DK" sz="1600" dirty="0">
                <a:solidFill>
                  <a:schemeClr val="accent1"/>
                </a:solidFill>
                <a:ea typeface="Arial" panose="020B0604020202020204" pitchFamily="34" charset="0"/>
                <a:cs typeface="Arial" panose="020B0604020202020204" pitchFamily="34" charset="0"/>
              </a:rPr>
              <a:t>fremme risikovurdering og en sund og sikker</a:t>
            </a:r>
            <a:r>
              <a:rPr lang="da-DK" sz="1600" dirty="0">
                <a:solidFill>
                  <a:schemeClr val="accent1"/>
                </a:solidFill>
                <a:cs typeface="Arial" panose="020B0604020202020204" pitchFamily="34" charset="0"/>
              </a:rPr>
              <a:t> ledelse </a:t>
            </a:r>
            <a:r>
              <a:rPr lang="da-DK" sz="1600" dirty="0">
                <a:solidFill>
                  <a:schemeClr val="accent1"/>
                </a:solidFill>
                <a:ea typeface="Arial" panose="020B0604020202020204" pitchFamily="34" charset="0"/>
                <a:cs typeface="Arial" panose="020B0604020202020204" pitchFamily="34" charset="0"/>
              </a:rPr>
              <a:t>af den digitale omstilling af arbejdet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da-DK" sz="1600" dirty="0">
                <a:solidFill>
                  <a:schemeClr val="accent1"/>
                </a:solidFill>
                <a:ea typeface="Arial" panose="020B0604020202020204" pitchFamily="34" charset="0"/>
                <a:cs typeface="Arial" panose="020B0604020202020204" pitchFamily="34" charset="0"/>
              </a:rPr>
              <a:t>fremme udvekslingen af information og god praksis</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sz="2400"/>
              <a:t>Kampagnemål</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da-DK" sz="2400"/>
              <a:t>Prioriterede områder</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da-DK" sz="1200" b="1" dirty="0">
                <a:solidFill>
                  <a:schemeClr val="accent1"/>
                </a:solidFill>
                <a:latin typeface="+mj-lt"/>
                <a:ea typeface="+mj-ea"/>
                <a:cs typeface="Trebuchet MS"/>
                <a:hlinkClick r:id="rId3"/>
              </a:rPr>
              <a:t>Smarte digitale systemer</a:t>
            </a:r>
            <a:endParaRPr lang="da-DK"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141595"/>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da-DK" sz="1200" b="1" dirty="0">
                <a:solidFill>
                  <a:schemeClr val="accent1"/>
                </a:solidFill>
                <a:cs typeface="Trebuchet MS"/>
                <a:hlinkClick r:id="rId5"/>
              </a:rPr>
              <a:t>Personaleledelse ved hjælp af kunstig intelligens</a:t>
            </a:r>
            <a:endParaRPr lang="da-DK"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7"/>
              </a:rPr>
              <a:t>Digitalt platformsarbejde</a:t>
            </a:r>
            <a:endParaRPr lang="da-DK"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da-DK" sz="1200" b="1" dirty="0">
                <a:solidFill>
                  <a:schemeClr val="accent1"/>
                </a:solidFill>
                <a:latin typeface="+mj-lt"/>
                <a:ea typeface="+mj-ea"/>
                <a:cs typeface="Trebuchet MS"/>
                <a:hlinkClick r:id="rId9"/>
              </a:rPr>
              <a:t>Automatisering af opgaver</a:t>
            </a:r>
            <a:endParaRPr lang="da-DK"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893106" y="2382769"/>
            <a:ext cx="1990896" cy="184666"/>
          </a:xfrm>
          <a:prstGeom prst="rect">
            <a:avLst/>
          </a:prstGeom>
          <a:noFill/>
        </p:spPr>
        <p:txBody>
          <a:bodyPr wrap="square" lIns="0" tIns="0" rIns="0" bIns="0" rtlCol="0" anchor="ctr" anchorCtr="0">
            <a:spAutoFit/>
          </a:bodyPr>
          <a:lstStyle/>
          <a:p>
            <a:pPr algn="ctr"/>
            <a:r>
              <a:rPr lang="da-DK" sz="1200" b="1" dirty="0">
                <a:solidFill>
                  <a:schemeClr val="accent1"/>
                </a:solidFill>
                <a:latin typeface="+mj-lt"/>
                <a:ea typeface="+mj-ea"/>
                <a:cs typeface="Trebuchet MS"/>
                <a:hlinkClick r:id="rId17"/>
              </a:rPr>
              <a:t>Distance- og hybridarbejde</a:t>
            </a:r>
            <a:endParaRPr lang="da-DK"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solidFill>
                  <a:srgbClr val="003399"/>
                </a:solidFill>
              </a:rPr>
              <a:t>Prioriterede områder – digitalt platformsarbejde</a:t>
            </a:r>
          </a:p>
        </p:txBody>
      </p:sp>
      <p:sp>
        <p:nvSpPr>
          <p:cNvPr id="4" name="TextBox 3"/>
          <p:cNvSpPr txBox="1"/>
          <p:nvPr/>
        </p:nvSpPr>
        <p:spPr>
          <a:xfrm>
            <a:off x="3617386" y="888493"/>
            <a:ext cx="4392488"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a-DK"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"Digitalt platformsarbejde involverer ofte job i erhverv og sektorer, der er forbundet med høj risiko og dårligere arbejdsvilkår."</a:t>
            </a:r>
            <a:r>
              <a:rPr lang="da-DK" sz="1400" b="1" i="1" dirty="0">
                <a:solidFill>
                  <a:srgbClr val="E64715"/>
                </a:solidFill>
              </a:rPr>
              <a:t> </a:t>
            </a:r>
            <a:r>
              <a:rPr lang="da-DK"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25143"/>
            <a:ext cx="7776864" cy="1077218"/>
          </a:xfrm>
          <a:prstGeom prst="rect">
            <a:avLst/>
          </a:prstGeom>
          <a:noFill/>
        </p:spPr>
        <p:txBody>
          <a:bodyPr wrap="square" rtlCol="0">
            <a:spAutoFit/>
          </a:bodyPr>
          <a:lstStyle/>
          <a:p>
            <a:pPr lvl="0"/>
            <a:r>
              <a:rPr lang="da-DK" sz="1600" b="1" dirty="0">
                <a:solidFill>
                  <a:srgbClr val="003399"/>
                </a:solidFill>
              </a:rPr>
              <a:t>En onlinefacilitet eller -markedsplads, der anvender digitale teknologier (herunder mobilapps), som er ejet og/eller drives af en virksomhed. Digitale arbejdsplatforme gør det lettere at matche efterspørgsel efter og udbud af arbejdskraft fra en platformsarbejder.</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62912"/>
            <a:ext cx="1800200" cy="400110"/>
          </a:xfrm>
          <a:prstGeom prst="rect">
            <a:avLst/>
          </a:prstGeom>
          <a:noFill/>
        </p:spPr>
        <p:txBody>
          <a:bodyPr wrap="square" rtlCol="0">
            <a:spAutoFit/>
          </a:bodyPr>
          <a:lstStyle/>
          <a:p>
            <a:pPr lvl="0"/>
            <a:r>
              <a:rPr lang="da-DK" sz="2000" b="1" u="sng" dirty="0">
                <a:solidFill>
                  <a:srgbClr val="ACC700"/>
                </a:solidFill>
              </a:rPr>
              <a:t>DEFINITION</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solidFill>
                  <a:srgbClr val="003399"/>
                </a:solidFill>
              </a:rPr>
              <a:t>Prioriterede områder – digitalt platformsarbejde</a:t>
            </a:r>
          </a:p>
        </p:txBody>
      </p:sp>
      <p:sp>
        <p:nvSpPr>
          <p:cNvPr id="4" name="TextBox 3"/>
          <p:cNvSpPr txBox="1"/>
          <p:nvPr/>
        </p:nvSpPr>
        <p:spPr>
          <a:xfrm>
            <a:off x="437824" y="915988"/>
            <a:ext cx="7086504" cy="3234219"/>
          </a:xfrm>
          <a:prstGeom prst="rect">
            <a:avLst/>
          </a:prstGeom>
          <a:noFill/>
        </p:spPr>
        <p:txBody>
          <a:bodyPr wrap="square" rtlCol="0">
            <a:spAutoFit/>
          </a:bodyPr>
          <a:lstStyle/>
          <a:p>
            <a:pPr lvl="0"/>
            <a:r>
              <a:rPr lang="da-DK" b="1" dirty="0">
                <a:solidFill>
                  <a:srgbClr val="ACC700"/>
                </a:solidFill>
              </a:rPr>
              <a:t>MULIGHEDER </a:t>
            </a:r>
          </a:p>
          <a:p>
            <a:pPr marL="285750" lvl="0" indent="-285750">
              <a:buFont typeface="Arial" panose="020B0604020202020204" pitchFamily="34" charset="0"/>
              <a:buChar char="•"/>
            </a:pPr>
            <a:r>
              <a:rPr lang="da-DK" sz="1600" b="1" dirty="0">
                <a:solidFill>
                  <a:srgbClr val="003399"/>
                </a:solidFill>
              </a:rPr>
              <a:t>Medarbejderautonomi</a:t>
            </a:r>
          </a:p>
          <a:p>
            <a:pPr marL="285750" lvl="0" indent="-285750">
              <a:buFont typeface="Arial" panose="020B0604020202020204" pitchFamily="34" charset="0"/>
              <a:buChar char="•"/>
            </a:pPr>
            <a:r>
              <a:rPr lang="da-DK" sz="1600" b="1" dirty="0">
                <a:solidFill>
                  <a:srgbClr val="003399"/>
                </a:solidFill>
              </a:rPr>
              <a:t>Fleksible arbejdstider</a:t>
            </a:r>
          </a:p>
          <a:p>
            <a:pPr marL="285750" lvl="0" indent="-285750">
              <a:buFont typeface="Arial" panose="020B0604020202020204" pitchFamily="34" charset="0"/>
              <a:buChar char="•"/>
            </a:pPr>
            <a:r>
              <a:rPr lang="da-DK" sz="1600" b="1" dirty="0">
                <a:solidFill>
                  <a:srgbClr val="003399"/>
                </a:solidFill>
              </a:rPr>
              <a:t>Forbedret adgang til arbejdsmarkedet for dårligt stillede arbejdstagere </a:t>
            </a:r>
          </a:p>
          <a:p>
            <a:pPr lvl="0"/>
            <a:endParaRPr lang="en-US" sz="2000" b="1" dirty="0">
              <a:solidFill>
                <a:srgbClr val="003399"/>
              </a:solidFill>
            </a:endParaRPr>
          </a:p>
          <a:p>
            <a:pPr lvl="0" defTabSz="342900">
              <a:spcBef>
                <a:spcPts val="450"/>
              </a:spcBef>
              <a:buClr>
                <a:srgbClr val="003399"/>
              </a:buClr>
            </a:pPr>
            <a:r>
              <a:rPr lang="da-DK" b="1" dirty="0">
                <a:solidFill>
                  <a:srgbClr val="ACC700"/>
                </a:solidFill>
              </a:rPr>
              <a:t>RISICI OG UDFORDRINGER</a:t>
            </a:r>
          </a:p>
          <a:p>
            <a:pPr marL="285750" lvl="0" indent="-285750">
              <a:buFont typeface="Arial" panose="020B0604020202020204" pitchFamily="34" charset="0"/>
              <a:buChar char="•"/>
            </a:pPr>
            <a:r>
              <a:rPr lang="da-DK" sz="1600" b="1" dirty="0">
                <a:solidFill>
                  <a:srgbClr val="003399"/>
                </a:solidFill>
              </a:rPr>
              <a:t>Faglig isolation</a:t>
            </a:r>
          </a:p>
          <a:p>
            <a:pPr marL="285750" lvl="0" indent="-285750">
              <a:buFont typeface="Arial" panose="020B0604020202020204" pitchFamily="34" charset="0"/>
              <a:buChar char="•"/>
            </a:pPr>
            <a:r>
              <a:rPr lang="da-DK" sz="1600" b="1" dirty="0">
                <a:solidFill>
                  <a:srgbClr val="003399"/>
                </a:solidFill>
              </a:rPr>
              <a:t>Lange/uregelmæssige arbejdstider</a:t>
            </a:r>
          </a:p>
          <a:p>
            <a:pPr marL="285750" lvl="0" indent="-285750">
              <a:buFont typeface="Arial" panose="020B0604020202020204" pitchFamily="34" charset="0"/>
              <a:buChar char="•"/>
            </a:pPr>
            <a:r>
              <a:rPr lang="da-DK" sz="1600" b="1" dirty="0">
                <a:solidFill>
                  <a:srgbClr val="003399"/>
                </a:solidFill>
              </a:rPr>
              <a:t>Styring ved hjælp af algoritmer</a:t>
            </a:r>
          </a:p>
          <a:p>
            <a:pPr marL="285750" lvl="0" indent="-285750">
              <a:buFont typeface="Arial" panose="020B0604020202020204" pitchFamily="34" charset="0"/>
              <a:buChar char="•"/>
            </a:pPr>
            <a:r>
              <a:rPr lang="da-DK" sz="1600" b="1" dirty="0">
                <a:solidFill>
                  <a:srgbClr val="003399"/>
                </a:solidFill>
              </a:rPr>
              <a:t>Digital overvågning/digitalt tilsyn</a:t>
            </a:r>
          </a:p>
          <a:p>
            <a:pPr marL="285750" lvl="0" indent="-285750">
              <a:buFont typeface="Arial" panose="020B0604020202020204" pitchFamily="34" charset="0"/>
              <a:buChar char="•"/>
            </a:pPr>
            <a:r>
              <a:rPr lang="da-DK" sz="1600" b="1" dirty="0">
                <a:solidFill>
                  <a:srgbClr val="003399"/>
                </a:solidFill>
              </a:rPr>
              <a:t>Begrænsede arbejdsmiljøregler</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solidFill>
                  <a:srgbClr val="003399"/>
                </a:solidFill>
              </a:rPr>
              <a:t>Prioriterede områder – automatisering af opgaver</a:t>
            </a:r>
          </a:p>
        </p:txBody>
      </p:sp>
      <p:sp>
        <p:nvSpPr>
          <p:cNvPr id="4" name="TextBox 3"/>
          <p:cNvSpPr txBox="1"/>
          <p:nvPr/>
        </p:nvSpPr>
        <p:spPr>
          <a:xfrm>
            <a:off x="3557164" y="663535"/>
            <a:ext cx="4452710" cy="2123658"/>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a-DK"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"Brugen af digital teknologi til automatiseringsprocesser rummer en række muligheder, men også potentielle risici og udfordringer, f.eks. tab af bevidsthed om den menneskelige faktor, overdreven afhængighed eller eventuelt tab af specifikke færdigheder hos arbejdstagerne."</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46122"/>
            <a:ext cx="7848872" cy="830997"/>
          </a:xfrm>
          <a:prstGeom prst="rect">
            <a:avLst/>
          </a:prstGeom>
          <a:noFill/>
        </p:spPr>
        <p:txBody>
          <a:bodyPr wrap="square" rtlCol="0">
            <a:spAutoFit/>
          </a:bodyPr>
          <a:lstStyle/>
          <a:p>
            <a:pPr lvl="0"/>
            <a:r>
              <a:rPr lang="da-DK" sz="1600" b="1" dirty="0">
                <a:solidFill>
                  <a:srgbClr val="003399"/>
                </a:solidFill>
              </a:rPr>
              <a:t>Brug af systemer eller tekniske procedurer til at sætte en anordning eller et system i stand til (helt eller delvist) at opfylde en funktion, som tidligere blev, eller kunne tænkes, udført (helt eller delvist) af et menneske.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70469"/>
            <a:ext cx="1800200" cy="400110"/>
          </a:xfrm>
          <a:prstGeom prst="rect">
            <a:avLst/>
          </a:prstGeom>
          <a:noFill/>
        </p:spPr>
        <p:txBody>
          <a:bodyPr wrap="square" rtlCol="0">
            <a:spAutoFit/>
          </a:bodyPr>
          <a:lstStyle/>
          <a:p>
            <a:pPr lvl="0"/>
            <a:r>
              <a:rPr lang="da-DK" sz="2000" b="1" u="sng" dirty="0">
                <a:solidFill>
                  <a:srgbClr val="ACC700"/>
                </a:solidFill>
              </a:rPr>
              <a:t>DEFINITION</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dirty="0">
                <a:solidFill>
                  <a:srgbClr val="003399"/>
                </a:solidFill>
              </a:rPr>
              <a:t>Prioriterede områder – automatisering af opgaver</a:t>
            </a:r>
          </a:p>
        </p:txBody>
      </p:sp>
      <p:sp>
        <p:nvSpPr>
          <p:cNvPr id="4" name="TextBox 3"/>
          <p:cNvSpPr txBox="1"/>
          <p:nvPr/>
        </p:nvSpPr>
        <p:spPr>
          <a:xfrm>
            <a:off x="450001" y="902828"/>
            <a:ext cx="6354247" cy="2495555"/>
          </a:xfrm>
          <a:prstGeom prst="rect">
            <a:avLst/>
          </a:prstGeom>
          <a:noFill/>
        </p:spPr>
        <p:txBody>
          <a:bodyPr wrap="square" rtlCol="0">
            <a:spAutoFit/>
          </a:bodyPr>
          <a:lstStyle/>
          <a:p>
            <a:pPr lvl="0"/>
            <a:r>
              <a:rPr lang="da-DK" b="1" dirty="0">
                <a:solidFill>
                  <a:srgbClr val="ACC700"/>
                </a:solidFill>
              </a:rPr>
              <a:t>MULIGHEDER </a:t>
            </a:r>
          </a:p>
          <a:p>
            <a:pPr marL="342900" lvl="0" indent="-342900">
              <a:buFont typeface="Arial" panose="020B0604020202020204" pitchFamily="34" charset="0"/>
              <a:buChar char="•"/>
            </a:pPr>
            <a:r>
              <a:rPr lang="da-DK" sz="1600" b="1" dirty="0">
                <a:solidFill>
                  <a:srgbClr val="003399"/>
                </a:solidFill>
              </a:rPr>
              <a:t>Automatisering af højrisikoopgaver eller gentagne opgaver </a:t>
            </a:r>
          </a:p>
          <a:p>
            <a:pPr marL="342900" lvl="0" indent="-342900">
              <a:buFont typeface="Arial" panose="020B0604020202020204" pitchFamily="34" charset="0"/>
              <a:buChar char="•"/>
            </a:pPr>
            <a:r>
              <a:rPr lang="da-DK" sz="1600" b="1" dirty="0">
                <a:solidFill>
                  <a:srgbClr val="003399"/>
                </a:solidFill>
              </a:rPr>
              <a:t>Mere tid til medarbejderlæring/kreativitet </a:t>
            </a:r>
          </a:p>
          <a:p>
            <a:pPr marL="342900" lvl="0" indent="-342900">
              <a:buFont typeface="Arial" panose="020B0604020202020204" pitchFamily="34" charset="0"/>
              <a:buChar char="•"/>
            </a:pPr>
            <a:r>
              <a:rPr lang="da-DK" sz="1600" b="1" dirty="0">
                <a:solidFill>
                  <a:srgbClr val="003399"/>
                </a:solidFill>
              </a:rPr>
              <a:t>Reduceret eksponering for farlige miljøer</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da-DK" b="1" dirty="0">
                <a:solidFill>
                  <a:srgbClr val="ACC700"/>
                </a:solidFill>
              </a:rPr>
              <a:t>RISICI OG UDFORDRINGER</a:t>
            </a:r>
          </a:p>
          <a:p>
            <a:pPr marL="285750" lvl="0" indent="-285750">
              <a:buFont typeface="Arial" panose="020B0604020202020204" pitchFamily="34" charset="0"/>
              <a:buChar char="•"/>
            </a:pPr>
            <a:r>
              <a:rPr lang="da-DK" sz="1600" b="1" dirty="0">
                <a:solidFill>
                  <a:srgbClr val="003399"/>
                </a:solidFill>
              </a:rPr>
              <a:t>Manglende bevidsthed om den menneskelige faktor</a:t>
            </a:r>
          </a:p>
          <a:p>
            <a:pPr marL="285750" lvl="0" indent="-285750">
              <a:buFont typeface="Arial" panose="020B0604020202020204" pitchFamily="34" charset="0"/>
              <a:buChar char="•"/>
            </a:pPr>
            <a:r>
              <a:rPr lang="da-DK" sz="1600" b="1" dirty="0">
                <a:solidFill>
                  <a:srgbClr val="003399"/>
                </a:solidFill>
              </a:rPr>
              <a:t>Overdreven afhængighed </a:t>
            </a:r>
          </a:p>
          <a:p>
            <a:pPr marL="285750" lvl="0" indent="-285750">
              <a:buFont typeface="Arial" panose="020B0604020202020204" pitchFamily="34" charset="0"/>
              <a:buChar char="•"/>
            </a:pPr>
            <a:r>
              <a:rPr lang="da-DK" sz="1600" b="1" dirty="0">
                <a:solidFill>
                  <a:srgbClr val="003399"/>
                </a:solidFill>
              </a:rPr>
              <a:t>Eventuelt tab af særlige færdigheder hos medarbejderne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t>Prioriterede områder – distance- og hybridarbejde</a:t>
            </a: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a-DK"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"Distancearbejde skal indgå i arbejdsgiverens obligatoriske arbejdspladsvurdering."</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40606"/>
            <a:ext cx="7381077" cy="1477328"/>
          </a:xfrm>
          <a:prstGeom prst="rect">
            <a:avLst/>
          </a:prstGeom>
          <a:noFill/>
        </p:spPr>
        <p:txBody>
          <a:bodyPr wrap="square" rtlCol="0">
            <a:spAutoFit/>
          </a:bodyPr>
          <a:lstStyle/>
          <a:p>
            <a:pPr lvl="0"/>
            <a:r>
              <a:rPr lang="da-DK" sz="1500" b="1" i="1" dirty="0">
                <a:solidFill>
                  <a:srgbClr val="003399"/>
                </a:solidFill>
              </a:rPr>
              <a:t>Distancearbejde</a:t>
            </a:r>
            <a:r>
              <a:rPr lang="da-DK" sz="1500" b="1" dirty="0">
                <a:solidFill>
                  <a:srgbClr val="003399"/>
                </a:solidFill>
              </a:rPr>
              <a:t> kan defineres som enhver arbejdsform, der indebærer brug af digital teknologi (f.eks. pc, smartphone, </a:t>
            </a:r>
            <a:r>
              <a:rPr lang="da-DK" sz="1500" b="1" dirty="0" err="1">
                <a:solidFill>
                  <a:srgbClr val="003399"/>
                </a:solidFill>
              </a:rPr>
              <a:t>laptop</a:t>
            </a:r>
            <a:r>
              <a:rPr lang="da-DK" sz="1500" b="1" dirty="0">
                <a:solidFill>
                  <a:srgbClr val="003399"/>
                </a:solidFill>
              </a:rPr>
              <a:t>, softwarepakker og internettet) til at arbejde hjemmefra eller – mere generelt – uden for arbejdsgiverens lokaler i hele eller en del af arbejdstiden. Kombinationen af distancearbejde og arbejde i arbejdsgiverens lokaler kaldes også </a:t>
            </a:r>
            <a:r>
              <a:rPr lang="da-DK" sz="1500" b="1" i="1" dirty="0">
                <a:solidFill>
                  <a:srgbClr val="003399"/>
                </a:solidFill>
              </a:rPr>
              <a:t>hybridarbejde</a:t>
            </a:r>
            <a:r>
              <a:rPr lang="da-DK" sz="1500" b="1" dirty="0">
                <a:solidFill>
                  <a:srgbClr val="003399"/>
                </a:solidFill>
              </a:rPr>
              <a:t>. </a:t>
            </a:r>
            <a:r>
              <a:rPr lang="da-DK" sz="1500" b="1" i="1" dirty="0">
                <a:solidFill>
                  <a:srgbClr val="003399"/>
                </a:solidFill>
              </a:rPr>
              <a:t>Telearbejde</a:t>
            </a:r>
            <a:r>
              <a:rPr lang="da-DK" sz="1500" b="1" dirty="0">
                <a:solidFill>
                  <a:srgbClr val="003399"/>
                </a:solidFill>
              </a:rPr>
              <a:t> er en gængs måde at definere distancearbejde fra hjemmet på.</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da-DK" sz="2000" b="1" u="sng">
                <a:solidFill>
                  <a:srgbClr val="ACC700"/>
                </a:solidFill>
              </a:rPr>
              <a:t>DEFINITION</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t>Prioriterede områder – distance- og hybridarbejde</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da-DK" b="1" dirty="0">
                <a:solidFill>
                  <a:srgbClr val="ACC700"/>
                </a:solidFill>
              </a:rPr>
              <a:t>MULIGHEDER </a:t>
            </a:r>
          </a:p>
          <a:p>
            <a:pPr marL="285750" indent="-285750">
              <a:buFont typeface="Arial" panose="020B0604020202020204" pitchFamily="34" charset="0"/>
              <a:buChar char="•"/>
            </a:pPr>
            <a:r>
              <a:rPr lang="da-DK" sz="1600" b="1" dirty="0">
                <a:solidFill>
                  <a:schemeClr val="accent1"/>
                </a:solidFill>
              </a:rPr>
              <a:t>Øget autonomi og fleksibilitet</a:t>
            </a:r>
          </a:p>
          <a:p>
            <a:pPr marL="285750" indent="-285750">
              <a:buFont typeface="Arial" panose="020B0604020202020204" pitchFamily="34" charset="0"/>
              <a:buChar char="•"/>
            </a:pPr>
            <a:r>
              <a:rPr lang="da-DK" sz="1600" b="1" dirty="0">
                <a:solidFill>
                  <a:schemeClr val="accent1"/>
                </a:solidFill>
              </a:rPr>
              <a:t>Bedre balance mellem arbejde og fritid</a:t>
            </a:r>
          </a:p>
          <a:p>
            <a:pPr marL="285750" indent="-285750">
              <a:buFont typeface="Arial" panose="020B0604020202020204" pitchFamily="34" charset="0"/>
              <a:buChar char="•"/>
            </a:pPr>
            <a:r>
              <a:rPr lang="da-DK" sz="1600" b="1" dirty="0">
                <a:solidFill>
                  <a:schemeClr val="accent1"/>
                </a:solidFill>
              </a:rPr>
              <a:t>Større motivation og øget produktivitet</a:t>
            </a:r>
          </a:p>
          <a:p>
            <a:pPr marL="285750" indent="-285750">
              <a:buFont typeface="Arial" panose="020B0604020202020204" pitchFamily="34" charset="0"/>
              <a:buChar char="•"/>
            </a:pPr>
            <a:r>
              <a:rPr lang="da-DK" sz="1600" b="1" dirty="0">
                <a:solidFill>
                  <a:schemeClr val="accent1"/>
                </a:solidFill>
              </a:rPr>
              <a:t>Mindre transporttid</a:t>
            </a:r>
          </a:p>
          <a:p>
            <a:pPr marL="285750" indent="-285750">
              <a:buFont typeface="Arial" panose="020B0604020202020204" pitchFamily="34" charset="0"/>
              <a:buChar char="•"/>
            </a:pPr>
            <a:r>
              <a:rPr lang="da-DK" sz="1600" b="1" dirty="0">
                <a:solidFill>
                  <a:schemeClr val="accent1"/>
                </a:solidFill>
              </a:rPr>
              <a:t>Beskyttelse mod højrisikomiljøer</a:t>
            </a:r>
          </a:p>
          <a:p>
            <a:endParaRPr lang="en-US" sz="2000" b="1" dirty="0">
              <a:solidFill>
                <a:schemeClr val="accent1"/>
              </a:solidFill>
            </a:endParaRPr>
          </a:p>
          <a:p>
            <a:pPr lvl="0" defTabSz="342900">
              <a:spcBef>
                <a:spcPts val="450"/>
              </a:spcBef>
              <a:buClr>
                <a:srgbClr val="003399"/>
              </a:buClr>
            </a:pPr>
            <a:r>
              <a:rPr lang="da-DK" b="1" dirty="0">
                <a:solidFill>
                  <a:srgbClr val="ACC700"/>
                </a:solidFill>
              </a:rPr>
              <a:t>RISICI OG UDFORDRINGER</a:t>
            </a:r>
          </a:p>
          <a:p>
            <a:pPr marL="285750" lvl="0" indent="-285750">
              <a:buFont typeface="Arial" panose="020B0604020202020204" pitchFamily="34" charset="0"/>
              <a:buChar char="•"/>
            </a:pPr>
            <a:r>
              <a:rPr lang="da-DK" sz="1600" b="1" dirty="0">
                <a:solidFill>
                  <a:srgbClr val="003399"/>
                </a:solidFill>
              </a:rPr>
              <a:t>isolation og følelse af ensomhed i arbejdskontekst</a:t>
            </a:r>
          </a:p>
          <a:p>
            <a:pPr marL="285750" lvl="0" indent="-285750">
              <a:buFont typeface="Arial" panose="020B0604020202020204" pitchFamily="34" charset="0"/>
              <a:buChar char="•"/>
            </a:pPr>
            <a:r>
              <a:rPr lang="da-DK" sz="1600" b="1" dirty="0">
                <a:solidFill>
                  <a:srgbClr val="003399"/>
                </a:solidFill>
              </a:rPr>
              <a:t>intensivering af arbejdet</a:t>
            </a:r>
          </a:p>
          <a:p>
            <a:pPr marL="285750" lvl="0" indent="-285750">
              <a:buFont typeface="Arial" panose="020B0604020202020204" pitchFamily="34" charset="0"/>
              <a:buChar char="•"/>
            </a:pPr>
            <a:r>
              <a:rPr lang="da-DK" sz="1600" b="1" dirty="0">
                <a:solidFill>
                  <a:srgbClr val="003399"/>
                </a:solidFill>
              </a:rPr>
              <a:t>lange/uregelmæssige arbejdstider</a:t>
            </a:r>
          </a:p>
          <a:p>
            <a:pPr marL="285750" lvl="0" indent="-285750">
              <a:buFont typeface="Arial" panose="020B0604020202020204" pitchFamily="34" charset="0"/>
              <a:buChar char="•"/>
            </a:pPr>
            <a:r>
              <a:rPr lang="da-DK" sz="1600" b="1" dirty="0">
                <a:solidFill>
                  <a:srgbClr val="003399"/>
                </a:solidFill>
              </a:rPr>
              <a:t>konflikter mellem privatliv og arbejdsliv</a:t>
            </a:r>
          </a:p>
          <a:p>
            <a:pPr marL="285750" lvl="0" indent="-285750">
              <a:buFont typeface="Arial" panose="020B0604020202020204" pitchFamily="34" charset="0"/>
              <a:buChar char="•"/>
            </a:pPr>
            <a:r>
              <a:rPr lang="da-DK" sz="1600" b="1" dirty="0">
                <a:solidFill>
                  <a:srgbClr val="003399"/>
                </a:solidFill>
              </a:rPr>
              <a:t>utilstrækkeligt udstyr</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153"/>
            <a:ext cx="7559873" cy="682238"/>
          </a:xfrm>
        </p:spPr>
        <p:txBody>
          <a:bodyPr>
            <a:spAutoFit/>
          </a:bodyPr>
          <a:lstStyle/>
          <a:p>
            <a:pPr>
              <a:lnSpc>
                <a:spcPts val="2300"/>
              </a:lnSpc>
            </a:pPr>
            <a:r>
              <a:rPr lang="da-DK" sz="2400" dirty="0">
                <a:solidFill>
                  <a:srgbClr val="003399"/>
                </a:solidFill>
              </a:rPr>
              <a:t>Prioriterede områder – personaleledelse ved hjælp af kunstig intelligens</a:t>
            </a:r>
          </a:p>
        </p:txBody>
      </p:sp>
      <p:sp>
        <p:nvSpPr>
          <p:cNvPr id="4" name="TextBox 3"/>
          <p:cNvSpPr txBox="1"/>
          <p:nvPr/>
        </p:nvSpPr>
        <p:spPr>
          <a:xfrm>
            <a:off x="3491880" y="910028"/>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a-DK"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"Det er vigtigt at opbygge tillid til disse systemer ved at informere og høre arbejdstagerne og inddrage dem i udformningen og gennemførelsen heraf."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106455"/>
            <a:ext cx="7848872" cy="1323439"/>
          </a:xfrm>
          <a:prstGeom prst="rect">
            <a:avLst/>
          </a:prstGeom>
          <a:noFill/>
        </p:spPr>
        <p:txBody>
          <a:bodyPr wrap="square" rtlCol="0">
            <a:spAutoFit/>
          </a:bodyPr>
          <a:lstStyle/>
          <a:p>
            <a:pPr lvl="0"/>
            <a:r>
              <a:rPr lang="da-DK" sz="1600" b="1" dirty="0">
                <a:solidFill>
                  <a:srgbClr val="003399"/>
                </a:solidFill>
              </a:rPr>
              <a:t>Et personaleledelsessystem, som indsamler data, ofte i realtid, om arbejdspladsen, medarbejderne og det arbejde, disse udfører, hvorefter dataene indlæses i en AI-baseret model, der træffer automatiske eller halvautomatiske beslutninger eller leverer information til beslutningstagere om spørgsmål vedrørende personaleledelse.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da-DK" sz="2000" b="1" u="sng">
                <a:solidFill>
                  <a:srgbClr val="ACC700"/>
                </a:solidFill>
              </a:rPr>
              <a:t>DEFINITION</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7710"/>
            <a:ext cx="7559873" cy="682238"/>
          </a:xfrm>
        </p:spPr>
        <p:txBody>
          <a:bodyPr>
            <a:spAutoFit/>
          </a:bodyPr>
          <a:lstStyle/>
          <a:p>
            <a:pPr>
              <a:lnSpc>
                <a:spcPts val="2300"/>
              </a:lnSpc>
            </a:pPr>
            <a:r>
              <a:rPr lang="da-DK" sz="2400" dirty="0">
                <a:solidFill>
                  <a:srgbClr val="003399"/>
                </a:solidFill>
              </a:rPr>
              <a:t>Prioriterede områder – personaleledelse ved hjælp af kunstig intelligens</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da-DK" b="1" dirty="0">
                <a:solidFill>
                  <a:srgbClr val="ACC700"/>
                </a:solidFill>
              </a:rPr>
              <a:t>MULIGHEDER </a:t>
            </a:r>
          </a:p>
          <a:p>
            <a:pPr marL="285750" lvl="0" indent="-285750">
              <a:buFont typeface="Arial" panose="020B0604020202020204" pitchFamily="34" charset="0"/>
              <a:buChar char="•"/>
            </a:pPr>
            <a:r>
              <a:rPr lang="da-DK" sz="1600" b="1" dirty="0">
                <a:solidFill>
                  <a:srgbClr val="003399"/>
                </a:solidFill>
              </a:rPr>
              <a:t>Bedre planlægning og opgavefordeling</a:t>
            </a:r>
          </a:p>
          <a:p>
            <a:pPr marL="285750" lvl="0" indent="-285750">
              <a:buFont typeface="Arial" panose="020B0604020202020204" pitchFamily="34" charset="0"/>
              <a:buChar char="•"/>
            </a:pPr>
            <a:r>
              <a:rPr lang="da-DK" sz="1600" b="1" dirty="0">
                <a:solidFill>
                  <a:srgbClr val="003399"/>
                </a:solidFill>
              </a:rPr>
              <a:t>Optimeret arbejdstilrettelæggelse</a:t>
            </a:r>
          </a:p>
          <a:p>
            <a:pPr marL="285750" lvl="0" indent="-285750">
              <a:buFont typeface="Arial" panose="020B0604020202020204" pitchFamily="34" charset="0"/>
              <a:buChar char="•"/>
            </a:pPr>
            <a:r>
              <a:rPr lang="da-DK" sz="1600" b="1" dirty="0">
                <a:solidFill>
                  <a:srgbClr val="003399"/>
                </a:solidFill>
              </a:rPr>
              <a:t>Information til identificering af arbejdsmiljøproblemer</a:t>
            </a:r>
          </a:p>
          <a:p>
            <a:pPr lvl="0"/>
            <a:endParaRPr lang="es-ES" sz="2000" b="1" dirty="0">
              <a:solidFill>
                <a:srgbClr val="003399"/>
              </a:solidFill>
            </a:endParaRPr>
          </a:p>
          <a:p>
            <a:pPr lvl="0" defTabSz="342900">
              <a:spcBef>
                <a:spcPts val="450"/>
              </a:spcBef>
              <a:buClr>
                <a:srgbClr val="003399"/>
              </a:buClr>
            </a:pPr>
            <a:r>
              <a:rPr lang="da-DK" b="1" dirty="0">
                <a:solidFill>
                  <a:srgbClr val="ACC700"/>
                </a:solidFill>
              </a:rPr>
              <a:t>RISICI OG UDFORDRINGER</a:t>
            </a:r>
          </a:p>
          <a:p>
            <a:pPr marL="285750" lvl="0" indent="-285750">
              <a:buFont typeface="Arial" panose="020B0604020202020204" pitchFamily="34" charset="0"/>
              <a:buChar char="•"/>
            </a:pPr>
            <a:r>
              <a:rPr lang="da-DK" sz="1600" b="1" dirty="0">
                <a:solidFill>
                  <a:srgbClr val="003399"/>
                </a:solidFill>
              </a:rPr>
              <a:t>Reduceret medarbejderautonomi og -kontrol</a:t>
            </a:r>
          </a:p>
          <a:p>
            <a:pPr marL="285750" indent="-285750">
              <a:buFont typeface="Arial" panose="020B0604020202020204" pitchFamily="34" charset="0"/>
              <a:buChar char="•"/>
            </a:pPr>
            <a:r>
              <a:rPr lang="da-DK" sz="1600" b="1" dirty="0">
                <a:solidFill>
                  <a:srgbClr val="003399"/>
                </a:solidFill>
              </a:rPr>
              <a:t>Øget pres for at arbejde hurtigere</a:t>
            </a:r>
          </a:p>
          <a:p>
            <a:pPr marL="285750" indent="-285750">
              <a:buFont typeface="Arial" panose="020B0604020202020204" pitchFamily="34" charset="0"/>
              <a:buChar char="•"/>
            </a:pPr>
            <a:r>
              <a:rPr lang="da-DK" sz="1600" b="1" dirty="0">
                <a:solidFill>
                  <a:srgbClr val="003399"/>
                </a:solidFill>
              </a:rPr>
              <a:t>Indgreb i privatlivets fred</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915988"/>
            <a:ext cx="5706173" cy="2418611"/>
          </a:xfrm>
        </p:spPr>
        <p:txBody>
          <a:bodyPr lIns="0" tIns="0" rIns="0" bIns="0">
            <a:spAutoFit/>
          </a:bodyPr>
          <a:lstStyle/>
          <a:p>
            <a:r>
              <a:rPr lang="da-DK" sz="1600" dirty="0"/>
              <a:t>Hvad drejer det sig om?</a:t>
            </a:r>
          </a:p>
          <a:p>
            <a:r>
              <a:rPr lang="da-DK" sz="1600" dirty="0"/>
              <a:t>Fakta og tal</a:t>
            </a:r>
          </a:p>
          <a:p>
            <a:r>
              <a:rPr lang="da-DK" sz="1600" dirty="0"/>
              <a:t>Kampagnemål</a:t>
            </a:r>
          </a:p>
          <a:p>
            <a:r>
              <a:rPr lang="da-DK" sz="1600" dirty="0"/>
              <a:t>Prioriterede områder</a:t>
            </a:r>
          </a:p>
          <a:p>
            <a:r>
              <a:rPr lang="da-DK" sz="1600" dirty="0"/>
              <a:t>Risikoforebyggelse</a:t>
            </a:r>
          </a:p>
          <a:p>
            <a:r>
              <a:rPr lang="da-DK" sz="1600" dirty="0"/>
              <a:t>EU-OSHA og kampagnepartnere</a:t>
            </a:r>
          </a:p>
          <a:p>
            <a:r>
              <a:rPr lang="da-DK" sz="1600" dirty="0"/>
              <a:t>Kampagneværktøjer og -materialer </a:t>
            </a:r>
          </a:p>
          <a:p>
            <a:r>
              <a:rPr lang="da-DK" sz="1600" dirty="0"/>
              <a:t>Sådan deltager du</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sz="2400"/>
              <a:t>Oversigt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3" y="241596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solidFill>
                  <a:srgbClr val="003399"/>
                </a:solidFill>
              </a:rPr>
              <a:t>Prioriterede områder – smarte digitale systemer</a:t>
            </a:r>
          </a:p>
        </p:txBody>
      </p:sp>
      <p:sp>
        <p:nvSpPr>
          <p:cNvPr id="4" name="TextBox 3"/>
          <p:cNvSpPr txBox="1"/>
          <p:nvPr/>
        </p:nvSpPr>
        <p:spPr>
          <a:xfrm>
            <a:off x="3491880" y="824977"/>
            <a:ext cx="4517994" cy="1477328"/>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a-DK"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"Disse nye systemer anvender digital teknologi til at indsamle og analysere data eller signaler med henblik på at afdække og vurdere arbejdsmiljørisici og derved forebygge eller minimere skader og fremme arbejdsmiljøet."</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12856"/>
            <a:ext cx="7848872" cy="1600438"/>
          </a:xfrm>
          <a:prstGeom prst="rect">
            <a:avLst/>
          </a:prstGeom>
          <a:noFill/>
        </p:spPr>
        <p:txBody>
          <a:bodyPr wrap="square" lIns="91440" tIns="45720" rIns="91440" bIns="45720" rtlCol="0" anchor="t">
            <a:spAutoFit/>
          </a:bodyPr>
          <a:lstStyle/>
          <a:p>
            <a:r>
              <a:rPr lang="da-DK" sz="1400" b="1" dirty="0">
                <a:solidFill>
                  <a:srgbClr val="003399"/>
                </a:solidFill>
              </a:rPr>
              <a:t>Digitale systemer til overvågning og forbedring af medarbejderes sikkerhed og sundhed, herunder smarte personlige værnemidler – som kan identificere niveauer af gasser, giftstoffer, støjniveauer og højrisikotemperaturer – kropsbåret udstyr – som kan interagere med medarbejdere, med sensorer, der kan indbygges i beskyttelseshjelme og sikkerhedsbriller, og mobile eller statiske systemer, der anvender kameraer og sensorer, f.eks. droner, der reelt når frem til og overvåger farlige arbejdsområder, så man undgår at udsætte mennesker på byggepladser og i miner for risici.</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da-DK" sz="2000" b="1" u="sng">
                <a:solidFill>
                  <a:srgbClr val="ACC700"/>
                </a:solidFill>
              </a:rPr>
              <a:t>DEFINITION</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solidFill>
                  <a:srgbClr val="003399"/>
                </a:solidFill>
              </a:rPr>
              <a:t>Prioriterede områder – smarte digitale systemer</a:t>
            </a:r>
          </a:p>
        </p:txBody>
      </p:sp>
      <p:sp>
        <p:nvSpPr>
          <p:cNvPr id="4" name="TextBox 3"/>
          <p:cNvSpPr txBox="1"/>
          <p:nvPr/>
        </p:nvSpPr>
        <p:spPr>
          <a:xfrm>
            <a:off x="450001" y="927577"/>
            <a:ext cx="5976466" cy="2987997"/>
          </a:xfrm>
          <a:prstGeom prst="rect">
            <a:avLst/>
          </a:prstGeom>
          <a:noFill/>
        </p:spPr>
        <p:txBody>
          <a:bodyPr wrap="square" rtlCol="0">
            <a:spAutoFit/>
          </a:bodyPr>
          <a:lstStyle/>
          <a:p>
            <a:pPr lvl="0"/>
            <a:r>
              <a:rPr lang="da-DK" b="1">
                <a:solidFill>
                  <a:srgbClr val="ACC700"/>
                </a:solidFill>
              </a:rPr>
              <a:t>MULIGHEDER </a:t>
            </a:r>
          </a:p>
          <a:p>
            <a:pPr marL="285750" lvl="0" indent="-285750">
              <a:buFont typeface="Arial" panose="020B0604020202020204" pitchFamily="34" charset="0"/>
              <a:buChar char="•"/>
            </a:pPr>
            <a:r>
              <a:rPr lang="da-DK" sz="1600" b="1">
                <a:solidFill>
                  <a:srgbClr val="003399"/>
                </a:solidFill>
              </a:rPr>
              <a:t>Forebyggelse og minimering af skader</a:t>
            </a:r>
          </a:p>
          <a:p>
            <a:pPr marL="285750" lvl="0" indent="-285750">
              <a:buFont typeface="Arial" panose="020B0604020202020204" pitchFamily="34" charset="0"/>
              <a:buChar char="•"/>
            </a:pPr>
            <a:r>
              <a:rPr lang="da-DK" sz="1600" b="1">
                <a:solidFill>
                  <a:srgbClr val="003399"/>
                </a:solidFill>
              </a:rPr>
              <a:t>Bedre overholdelse af arbejdsmiljøreglerne</a:t>
            </a:r>
          </a:p>
          <a:p>
            <a:pPr marL="285750" indent="-285750">
              <a:buFont typeface="Arial" panose="020B0604020202020204" pitchFamily="34" charset="0"/>
              <a:buChar char="•"/>
            </a:pPr>
            <a:r>
              <a:rPr lang="da-DK" sz="1600" b="1">
                <a:solidFill>
                  <a:srgbClr val="003399"/>
                </a:solidFill>
              </a:rPr>
              <a:t>Informeret beslutningstagning</a:t>
            </a:r>
          </a:p>
          <a:p>
            <a:pPr marL="285750" lvl="0" indent="-285750">
              <a:buFont typeface="Arial" panose="020B0604020202020204" pitchFamily="34" charset="0"/>
              <a:buChar char="•"/>
            </a:pPr>
            <a:r>
              <a:rPr lang="da-DK" sz="1600" b="1">
                <a:solidFill>
                  <a:srgbClr val="003399"/>
                </a:solidFill>
              </a:rPr>
              <a:t>Effektiv håndhævelse</a:t>
            </a:r>
          </a:p>
          <a:p>
            <a:pPr marL="285750" lvl="0" indent="-285750">
              <a:buFont typeface="Arial" panose="020B0604020202020204" pitchFamily="34" charset="0"/>
              <a:buChar char="•"/>
            </a:pPr>
            <a:r>
              <a:rPr lang="da-DK" sz="1600" b="1">
                <a:solidFill>
                  <a:srgbClr val="003399"/>
                </a:solidFill>
              </a:rPr>
              <a:t>Flere uddannelsesmuligheder i et virtual miljø</a:t>
            </a:r>
          </a:p>
          <a:p>
            <a:pPr lvl="0"/>
            <a:endParaRPr lang="en-US" sz="2000" b="1" dirty="0">
              <a:solidFill>
                <a:srgbClr val="003399"/>
              </a:solidFill>
            </a:endParaRPr>
          </a:p>
          <a:p>
            <a:pPr lvl="0" defTabSz="342900">
              <a:spcBef>
                <a:spcPts val="450"/>
              </a:spcBef>
              <a:buClr>
                <a:srgbClr val="003399"/>
              </a:buClr>
            </a:pPr>
            <a:r>
              <a:rPr lang="da-DK" b="1">
                <a:solidFill>
                  <a:srgbClr val="ACC700"/>
                </a:solidFill>
              </a:rPr>
              <a:t>RISICI OG UDFORDRINGER</a:t>
            </a:r>
          </a:p>
          <a:p>
            <a:pPr marL="285750" lvl="0" indent="-285750">
              <a:buFont typeface="Arial" panose="020B0604020202020204" pitchFamily="34" charset="0"/>
              <a:buChar char="•"/>
            </a:pPr>
            <a:r>
              <a:rPr lang="da-DK" sz="1600" b="1">
                <a:solidFill>
                  <a:srgbClr val="003399"/>
                </a:solidFill>
              </a:rPr>
              <a:t>Unøjagtige data eller fejlfortolkning af data</a:t>
            </a:r>
          </a:p>
          <a:p>
            <a:pPr marL="285750" lvl="0" indent="-285750">
              <a:buFont typeface="Arial" panose="020B0604020202020204" pitchFamily="34" charset="0"/>
              <a:buChar char="•"/>
            </a:pPr>
            <a:r>
              <a:rPr lang="da-DK" sz="1600" b="1">
                <a:solidFill>
                  <a:srgbClr val="003399"/>
                </a:solidFill>
              </a:rPr>
              <a:t>Overdreven afhængighed af teknologi</a:t>
            </a:r>
          </a:p>
          <a:p>
            <a:pPr marL="285750" lvl="0" indent="-285750">
              <a:buFont typeface="Arial" panose="020B0604020202020204" pitchFamily="34" charset="0"/>
              <a:buChar char="•"/>
            </a:pPr>
            <a:r>
              <a:rPr lang="da-DK" sz="1600" b="1">
                <a:solidFill>
                  <a:srgbClr val="003399"/>
                </a:solidFill>
              </a:rPr>
              <a:t>Tab af kontrol over arbejdsopgaver</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da-DK" sz="2400">
                <a:solidFill>
                  <a:schemeClr val="accent1"/>
                </a:solidFill>
              </a:rPr>
              <a:t>Risikoforebyggelse</a:t>
            </a:r>
          </a:p>
        </p:txBody>
      </p:sp>
      <p:sp>
        <p:nvSpPr>
          <p:cNvPr id="2" name="TextBox 1"/>
          <p:cNvSpPr txBox="1"/>
          <p:nvPr/>
        </p:nvSpPr>
        <p:spPr>
          <a:xfrm>
            <a:off x="467544" y="825454"/>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da-DK" sz="1600" b="1" dirty="0">
                <a:solidFill>
                  <a:schemeClr val="accent1"/>
                </a:solidFill>
              </a:rPr>
              <a:t>Tilgang med mennesket i centrum </a:t>
            </a:r>
          </a:p>
          <a:p>
            <a:pPr lvl="0"/>
            <a:endParaRPr lang="el-GR" sz="1600" b="1" dirty="0">
              <a:solidFill>
                <a:schemeClr val="accent1"/>
              </a:solidFill>
            </a:endParaRPr>
          </a:p>
          <a:p>
            <a:pPr marL="285750" lvl="0" indent="-285750">
              <a:buFont typeface="Arial" panose="020B0604020202020204" pitchFamily="34" charset="0"/>
              <a:buChar char="•"/>
            </a:pPr>
            <a:r>
              <a:rPr lang="da-DK" sz="1600" b="1" dirty="0">
                <a:solidFill>
                  <a:schemeClr val="accent1"/>
                </a:solidFill>
              </a:rPr>
              <a:t>Lige adgang til information for alle interessenter</a:t>
            </a:r>
          </a:p>
          <a:p>
            <a:pPr lvl="0"/>
            <a:endParaRPr lang="el-GR" sz="1600" b="1" dirty="0">
              <a:solidFill>
                <a:schemeClr val="accent1"/>
              </a:solidFill>
            </a:endParaRPr>
          </a:p>
          <a:p>
            <a:pPr marL="285750" lvl="0" indent="-285750">
              <a:buFont typeface="Arial" panose="020B0604020202020204" pitchFamily="34" charset="0"/>
              <a:buChar char="•"/>
            </a:pPr>
            <a:r>
              <a:rPr lang="da-DK" sz="1600" b="1" dirty="0">
                <a:solidFill>
                  <a:schemeClr val="accent1"/>
                </a:solidFill>
              </a:rPr>
              <a:t>Høring /inddragelse af arbejdstagerne i forbindelse med udvikling, gennemførelse og anvendelse af digitale teknologier og systemer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da-DK" sz="1600" b="1" dirty="0">
                <a:solidFill>
                  <a:schemeClr val="accent1"/>
                </a:solidFill>
              </a:rPr>
              <a:t>Åbenhed med hensyn til, hvordan et digitalt værktøj fungerer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da-DK" sz="1600" b="1" dirty="0">
                <a:solidFill>
                  <a:schemeClr val="accent1"/>
                </a:solidFill>
              </a:rPr>
              <a:t>Holistisk tilgang til evaluering af digitale teknologier og systemer</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da-DK" sz="2400"/>
              <a:t>EU-OSHA og kampagnepartnere</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398215" y="1127815"/>
            <a:ext cx="7988790" cy="3069360"/>
            <a:chOff x="437080" y="1121555"/>
            <a:chExt cx="7988790"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437080" y="3113053"/>
              <a:ext cx="276468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da-DK" sz="1100" b="1" dirty="0">
                  <a:solidFill>
                    <a:schemeClr val="tx2"/>
                  </a:solidFill>
                  <a:hlinkClick r:id="rId4"/>
                </a:rPr>
                <a:t>OFFICIELLE KAMPAGNEPARTNERE</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4962005" y="1121555"/>
              <a:ext cx="330242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da-DK" sz="1100" b="1" dirty="0">
                  <a:solidFill>
                    <a:schemeClr val="tx2"/>
                  </a:solidFill>
                  <a:hlinkClick r:id="rId5"/>
                </a:rPr>
                <a:t>EUROPÆISKE ARBEJDSMARKEDSPARTER</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da-DK" sz="1100" b="1" dirty="0">
                  <a:solidFill>
                    <a:schemeClr val="tx2"/>
                  </a:solidFill>
                  <a:hlinkClick r:id="rId6"/>
                </a:rPr>
                <a:t>ENTERPRISE EUROPE NETWORK</a:t>
              </a:r>
              <a:endParaRPr lang="da-DK" sz="1100" b="1" dirty="0">
                <a:solidFill>
                  <a:schemeClr val="tx2"/>
                </a:solidFill>
                <a:hlinkClick r:id="rId7"/>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57910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da-DK" sz="1100" b="1" dirty="0">
                  <a:solidFill>
                    <a:schemeClr val="tx2"/>
                  </a:solidFill>
                  <a:hlinkClick r:id="rId8"/>
                </a:rPr>
                <a:t>MEDIEPARTNERE</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22170" y="3033229"/>
              <a:ext cx="163507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da-DK" sz="1100" b="1" dirty="0">
                  <a:solidFill>
                    <a:schemeClr val="tx2"/>
                  </a:solidFill>
                  <a:hlinkClick r:id="rId9"/>
                </a:rPr>
                <a:t>EU-INSTITUTIONER</a:t>
              </a:r>
              <a:endParaRPr lang="da-DK" sz="1100" b="1" dirty="0">
                <a:solidFill>
                  <a:schemeClr val="tx2"/>
                </a:solidFill>
                <a:hlinkClick r:id="rId10"/>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928378" y="3850645"/>
              <a:ext cx="3038504"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pPr algn="ctr"/>
              <a:r>
                <a:rPr lang="da-DK" sz="1100" b="1" dirty="0">
                  <a:solidFill>
                    <a:schemeClr val="tx2"/>
                  </a:solidFill>
                  <a:latin typeface="+mj-lt"/>
                  <a:ea typeface="+mj-ea"/>
                  <a:hlinkClick r:id="rId11"/>
                </a:rPr>
                <a:t>EU-OSHA'S NATIONALE FOCAL POINTS</a:t>
              </a:r>
              <a:endParaRPr lang="da-DK" sz="1100" b="1" dirty="0">
                <a:solidFill>
                  <a:schemeClr val="tx2"/>
                </a:solidFill>
                <a:latin typeface="+mj-lt"/>
                <a:ea typeface="+mj-ea"/>
                <a:hlinkClick r:id="rId12"/>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760393" y="1968900"/>
              <a:ext cx="1451481"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da-DK" sz="1100" b="1" dirty="0">
                  <a:solidFill>
                    <a:srgbClr val="003399"/>
                  </a:solidFill>
                  <a:hlinkClick r:id="rId13">
                    <a:extLst>
                      <a:ext uri="{A12FA001-AC4F-418D-AE19-62706E023703}">
                        <ahyp:hlinkClr xmlns:ahyp="http://schemas.microsoft.com/office/drawing/2018/hyperlinkcolor" val="tx"/>
                      </a:ext>
                    </a:extLst>
                  </a:hlinkClick>
                </a:rPr>
                <a:t>EU-AGENTURER</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93613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86134" y="1968900"/>
              <a:ext cx="6150185"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966882" y="4020780"/>
              <a:ext cx="1669437"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5"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02746"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29687"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4962005" y="1291690"/>
              <a:ext cx="3463865"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211874" y="1291690"/>
              <a:ext cx="2750131"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86134" y="2309170"/>
              <a:ext cx="2961496"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147458"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9" y="1461825"/>
              <a:ext cx="626487"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436220"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211874" y="2139035"/>
              <a:ext cx="4210296"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477145"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966882" y="3203364"/>
              <a:ext cx="455288"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966882" y="1461825"/>
              <a:ext cx="646337"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722137"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22170" y="3203364"/>
              <a:ext cx="2003700"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A black background with blue text&#10;&#10;Description automatically generated">
            <a:extLst>
              <a:ext uri="{FF2B5EF4-FFF2-40B4-BE49-F238E27FC236}">
                <a16:creationId xmlns:a16="http://schemas.microsoft.com/office/drawing/2014/main" id="{D5ABD307-35F6-452D-8E0A-543A03CE3042}"/>
              </a:ext>
            </a:extLst>
          </p:cNvPr>
          <p:cNvPicPr>
            <a:picLocks noChangeAspect="1"/>
          </p:cNvPicPr>
          <p:nvPr/>
        </p:nvPicPr>
        <p:blipFill rotWithShape="1">
          <a:blip r:embed="rId14">
            <a:extLst>
              <a:ext uri="{28A0092B-C50C-407E-A947-70E740481C1C}">
                <a14:useLocalDpi xmlns:a14="http://schemas.microsoft.com/office/drawing/2010/main" val="0"/>
              </a:ext>
            </a:extLst>
          </a:blip>
          <a:srcRect r="28948"/>
          <a:stretch/>
        </p:blipFill>
        <p:spPr>
          <a:xfrm>
            <a:off x="3118153" y="2163040"/>
            <a:ext cx="2254618" cy="811392"/>
          </a:xfrm>
          <a:prstGeom prst="rect">
            <a:avLst/>
          </a:prstGeom>
        </p:spPr>
      </p:pic>
      <p:sp>
        <p:nvSpPr>
          <p:cNvPr id="35" name="CasellaDiTesto 16">
            <a:extLst>
              <a:ext uri="{FF2B5EF4-FFF2-40B4-BE49-F238E27FC236}">
                <a16:creationId xmlns:a16="http://schemas.microsoft.com/office/drawing/2014/main" id="{9C113022-BE75-4FF1-A983-1949E65D6C61}"/>
              </a:ext>
            </a:extLst>
          </p:cNvPr>
          <p:cNvSpPr txBox="1"/>
          <p:nvPr/>
        </p:nvSpPr>
        <p:spPr>
          <a:xfrm>
            <a:off x="6082673" y="2121899"/>
            <a:ext cx="227951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5"/>
              </a:rPr>
              <a:t>OSHVET'S AMBASSADØRER</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da-DK" sz="2400"/>
              <a:t>Kampagnemateriale</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da-DK" sz="1200" b="1">
                <a:solidFill>
                  <a:schemeClr val="accent1"/>
                </a:solidFill>
                <a:cs typeface="Trebuchet MS"/>
                <a:hlinkClick r:id="rId3"/>
              </a:rPr>
              <a:t>Publikationer</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da-DK" sz="1200" b="1">
                <a:solidFill>
                  <a:schemeClr val="accent1"/>
                </a:solidFill>
                <a:cs typeface="Trebuchet MS"/>
                <a:hlinkClick r:id="rId4"/>
              </a:rPr>
              <a:t>Kampagnemateriale</a:t>
            </a:r>
          </a:p>
        </p:txBody>
      </p:sp>
      <p:sp>
        <p:nvSpPr>
          <p:cNvPr id="60" name="TextBox 3">
            <a:extLst>
              <a:ext uri="{FF2B5EF4-FFF2-40B4-BE49-F238E27FC236}">
                <a16:creationId xmlns:a16="http://schemas.microsoft.com/office/drawing/2014/main" id="{690F9809-BB40-C341-ACC1-FEAA13662006}"/>
              </a:ext>
            </a:extLst>
          </p:cNvPr>
          <p:cNvSpPr txBox="1"/>
          <p:nvPr/>
        </p:nvSpPr>
        <p:spPr>
          <a:xfrm>
            <a:off x="3695815" y="2479417"/>
            <a:ext cx="1667796"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5"/>
              </a:rPr>
              <a:t>Værktøjssæt til kampagner</a:t>
            </a: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da-DK" sz="1200" b="1">
                <a:solidFill>
                  <a:schemeClr val="accent1"/>
                </a:solidFill>
                <a:cs typeface="Trebuchet MS"/>
                <a:hlinkClick r:id="rId6"/>
              </a:rPr>
              <a:t>Napo-film</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da-DK" sz="1200" b="1">
                <a:solidFill>
                  <a:schemeClr val="accent1"/>
                </a:solidFill>
                <a:cs typeface="Trebuchet MS"/>
                <a:hlinkClick r:id="rId7"/>
              </a:rPr>
              <a:t>OSHwiki</a:t>
            </a: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44517" y="2454073"/>
            <a:ext cx="1667796"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10"/>
              </a:rPr>
              <a:t>SoMe-pakke</a:t>
            </a: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11"/>
              </a:rPr>
              <a:t>Casestudier</a:t>
            </a:r>
            <a:endParaRPr lang="da-DK" sz="1200" b="1" dirty="0">
              <a:solidFill>
                <a:schemeClr val="accent1"/>
              </a:solidFill>
              <a:cs typeface="Trebuchet MS"/>
              <a:hlinkClick r:id="rId12"/>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266106" y="4133242"/>
            <a:ext cx="1667796" cy="369332"/>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13"/>
              </a:rPr>
              <a:t>Lovgivning og bestemmelser</a:t>
            </a:r>
            <a:endParaRPr lang="da-DK" sz="1200" b="1" dirty="0">
              <a:solidFill>
                <a:schemeClr val="accent1"/>
              </a:solidFill>
              <a:cs typeface="Trebuchet MS"/>
              <a:hlinkClick r:id="rId14"/>
            </a:endParaRPr>
          </a:p>
        </p:txBody>
      </p:sp>
      <p:sp>
        <p:nvSpPr>
          <p:cNvPr id="76" name="Rettangolo con angoli arrotondati 75">
            <a:hlinkClick r:id="rId15"/>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6"/>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8"/>
            <a:stretch>
              <a:fillRect/>
            </a:stretch>
          </a:blipFill>
          <a:ln w="38100">
            <a:solidFill>
              <a:srgbClr val="ACC700"/>
            </a:solidFill>
          </a:ln>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0"/>
            <a:stretch>
              <a:fillRect/>
            </a:stretch>
          </a:blipFill>
          <a:ln w="38100">
            <a:solidFill>
              <a:srgbClr val="ACC700"/>
            </a:solidFill>
          </a:ln>
        </p:spPr>
      </p:pic>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8"/>
            <a:stretch>
              <a:fillRect/>
            </a:stretch>
          </a:blipFill>
          <a:ln w="38100">
            <a:solidFill>
              <a:srgbClr val="ACC700"/>
            </a:solidFill>
          </a:ln>
        </p:spPr>
      </p:pic>
      <p:pic>
        <p:nvPicPr>
          <p:cNvPr id="4" name="Picture 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0"/>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6013516" y="4175665"/>
            <a:ext cx="1667796"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23"/>
              </a:rPr>
              <a:t>Infografikker</a:t>
            </a:r>
            <a:endParaRPr lang="da-DK" sz="1200" b="1" dirty="0">
              <a:solidFill>
                <a:schemeClr val="accent1"/>
              </a:solidFill>
              <a:cs typeface="Trebuchet MS"/>
              <a:hlinkClick r:id="rId24"/>
            </a:endParaRPr>
          </a:p>
        </p:txBody>
      </p:sp>
      <p:pic>
        <p:nvPicPr>
          <p:cNvPr id="6" name="Picture 5"/>
          <p:cNvPicPr>
            <a:picLocks/>
          </p:cNvPicPr>
          <p:nvPr/>
        </p:nvPicPr>
        <p:blipFill>
          <a:blip r:embed="rId25"/>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9C89F76F-83F6-467C-8F65-3E3EF187ECC9}"/>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7"/>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51548F81-F01D-4337-BCDE-59C93879930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7"/>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da-DK" sz="2400"/>
              <a:t>Sådan deltager du</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8721"/>
            <a:ext cx="1604019"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3"/>
              </a:rPr>
              <a:t>Europæisk uge</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60484" y="2203653"/>
            <a:ext cx="1667796"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4"/>
              </a:rPr>
              <a:t>Kampagnepartnerskab</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49736" y="2137249"/>
            <a:ext cx="1553898" cy="369332"/>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5"/>
              </a:rPr>
              <a:t>Prisen for god praksis</a:t>
            </a:r>
          </a:p>
        </p:txBody>
      </p:sp>
      <p:sp>
        <p:nvSpPr>
          <p:cNvPr id="29" name="TextBox 3">
            <a:extLst>
              <a:ext uri="{FF2B5EF4-FFF2-40B4-BE49-F238E27FC236}">
                <a16:creationId xmlns:a16="http://schemas.microsoft.com/office/drawing/2014/main" id="{C45F702A-F941-2242-B4CC-5E135CA46652}"/>
              </a:ext>
            </a:extLst>
          </p:cNvPr>
          <p:cNvSpPr txBox="1"/>
          <p:nvPr/>
        </p:nvSpPr>
        <p:spPr>
          <a:xfrm>
            <a:off x="6520349" y="2229582"/>
            <a:ext cx="1667796"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6"/>
              </a:rPr>
              <a:t>Værktøjssæt til kampagner</a:t>
            </a:r>
          </a:p>
        </p:txBody>
      </p:sp>
      <p:sp>
        <p:nvSpPr>
          <p:cNvPr id="31" name="TextBox 3">
            <a:extLst>
              <a:ext uri="{FF2B5EF4-FFF2-40B4-BE49-F238E27FC236}">
                <a16:creationId xmlns:a16="http://schemas.microsoft.com/office/drawing/2014/main" id="{F682761C-A262-B542-A175-60A9B90879FF}"/>
              </a:ext>
            </a:extLst>
          </p:cNvPr>
          <p:cNvSpPr txBox="1"/>
          <p:nvPr/>
        </p:nvSpPr>
        <p:spPr>
          <a:xfrm>
            <a:off x="564005" y="3978455"/>
            <a:ext cx="1558055"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7"/>
              </a:rPr>
              <a:t>Kampagnemateriale</a:t>
            </a:r>
          </a:p>
        </p:txBody>
      </p:sp>
      <p:sp>
        <p:nvSpPr>
          <p:cNvPr id="33" name="TextBox 3">
            <a:extLst>
              <a:ext uri="{FF2B5EF4-FFF2-40B4-BE49-F238E27FC236}">
                <a16:creationId xmlns:a16="http://schemas.microsoft.com/office/drawing/2014/main" id="{A218E24A-669C-8443-A2D1-EE4317507E6F}"/>
              </a:ext>
            </a:extLst>
          </p:cNvPr>
          <p:cNvSpPr txBox="1"/>
          <p:nvPr/>
        </p:nvSpPr>
        <p:spPr>
          <a:xfrm>
            <a:off x="4606685" y="3978455"/>
            <a:ext cx="1553898" cy="184666"/>
          </a:xfrm>
          <a:prstGeom prst="rect">
            <a:avLst/>
          </a:prstGeom>
          <a:noFill/>
        </p:spPr>
        <p:txBody>
          <a:bodyPr wrap="square" lIns="0" tIns="0" rIns="0" bIns="0" rtlCol="0" anchor="ctr" anchorCtr="0">
            <a:spAutoFit/>
          </a:bodyPr>
          <a:lstStyle/>
          <a:p>
            <a:pPr algn="ctr"/>
            <a:r>
              <a:rPr lang="da-DK" sz="1200" b="1">
                <a:solidFill>
                  <a:schemeClr val="accent1"/>
                </a:solidFill>
                <a:cs typeface="Trebuchet MS"/>
                <a:hlinkClick r:id="rId8"/>
              </a:rPr>
              <a:t>Arrangementer</a:t>
            </a:r>
          </a:p>
        </p:txBody>
      </p:sp>
      <p:sp>
        <p:nvSpPr>
          <p:cNvPr id="35" name="TextBox 3">
            <a:extLst>
              <a:ext uri="{FF2B5EF4-FFF2-40B4-BE49-F238E27FC236}">
                <a16:creationId xmlns:a16="http://schemas.microsoft.com/office/drawing/2014/main" id="{D1F14980-EF38-9F43-BC06-25F35914E1E1}"/>
              </a:ext>
            </a:extLst>
          </p:cNvPr>
          <p:cNvSpPr txBox="1"/>
          <p:nvPr/>
        </p:nvSpPr>
        <p:spPr>
          <a:xfrm>
            <a:off x="6582354" y="3962009"/>
            <a:ext cx="1441264" cy="184666"/>
          </a:xfrm>
          <a:prstGeom prst="rect">
            <a:avLst/>
          </a:prstGeom>
          <a:noFill/>
        </p:spPr>
        <p:txBody>
          <a:bodyPr wrap="square" lIns="0" tIns="0" rIns="0" bIns="0" rtlCol="0" anchor="ctr" anchorCtr="0">
            <a:spAutoFit/>
          </a:bodyPr>
          <a:lstStyle/>
          <a:p>
            <a:pPr algn="ctr"/>
            <a:r>
              <a:rPr lang="da-DK" sz="1200" b="1" dirty="0">
                <a:solidFill>
                  <a:schemeClr val="accent1"/>
                </a:solidFill>
                <a:cs typeface="Trebuchet MS"/>
                <a:hlinkClick r:id="rId9"/>
              </a:rPr>
              <a:t>Deltagerbevis</a:t>
            </a:r>
          </a:p>
        </p:txBody>
      </p:sp>
      <p:sp>
        <p:nvSpPr>
          <p:cNvPr id="4" name="TextBox 3"/>
          <p:cNvSpPr txBox="1"/>
          <p:nvPr/>
        </p:nvSpPr>
        <p:spPr>
          <a:xfrm>
            <a:off x="2669629" y="3928277"/>
            <a:ext cx="1449506" cy="276999"/>
          </a:xfrm>
          <a:prstGeom prst="rect">
            <a:avLst/>
          </a:prstGeom>
          <a:noFill/>
        </p:spPr>
        <p:txBody>
          <a:bodyPr wrap="square" rtlCol="0">
            <a:spAutoFit/>
          </a:bodyPr>
          <a:lstStyle/>
          <a:p>
            <a:pPr algn="ctr"/>
            <a:r>
              <a:rPr lang="da-DK" sz="1200" b="1" u="sng" dirty="0">
                <a:solidFill>
                  <a:schemeClr val="accent1"/>
                </a:solidFill>
                <a:hlinkClick r:id="rId10"/>
              </a:rPr>
              <a:t>SoMe-pakke</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032"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83617"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pic>
        <p:nvPicPr>
          <p:cNvPr id="20" name="Picture 19" descr="A cartoon of a person holding a megaphone&#10;&#10;Description automatically generated">
            <a:extLst>
              <a:ext uri="{FF2B5EF4-FFF2-40B4-BE49-F238E27FC236}">
                <a16:creationId xmlns:a16="http://schemas.microsoft.com/office/drawing/2014/main" id="{258CC408-54AA-4C24-9CD7-D8BB762A8C8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19"/>
            <a:stretch>
              <a:fillRect/>
            </a:stretch>
          </a:blipFill>
          <a:ln w="38100">
            <a:solidFill>
              <a:srgbClr val="ACC700"/>
            </a:solidFill>
          </a:ln>
          <a:effectLst/>
        </p:spPr>
      </p:pic>
      <p:pic>
        <p:nvPicPr>
          <p:cNvPr id="21" name="Picture 20" descr="A group of people standing together&#10;&#10;Description automatically generated">
            <a:extLst>
              <a:ext uri="{FF2B5EF4-FFF2-40B4-BE49-F238E27FC236}">
                <a16:creationId xmlns:a16="http://schemas.microsoft.com/office/drawing/2014/main" id="{92F20FBE-BF9A-4F50-BB6A-C6CB383CC46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
        <p:nvSpPr>
          <p:cNvPr id="22" name="Rettangolo con angoli arrotondati 23">
            <a:hlinkClick r:id="rId21"/>
            <a:extLst>
              <a:ext uri="{FF2B5EF4-FFF2-40B4-BE49-F238E27FC236}">
                <a16:creationId xmlns:a16="http://schemas.microsoft.com/office/drawing/2014/main" id="{29D78B3E-B77D-4EEA-A158-275444E6FC91}"/>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da-DK" sz="2400">
                <a:solidFill>
                  <a:schemeClr val="accent1"/>
                </a:solidFill>
              </a:rPr>
              <a:t>Kom, og møde os offline</a:t>
            </a:r>
          </a:p>
        </p:txBody>
      </p:sp>
      <p:sp>
        <p:nvSpPr>
          <p:cNvPr id="3" name="Content Placeholder 2"/>
          <p:cNvSpPr>
            <a:spLocks noGrp="1"/>
          </p:cNvSpPr>
          <p:nvPr>
            <p:ph sz="half" idx="1"/>
          </p:nvPr>
        </p:nvSpPr>
        <p:spPr>
          <a:xfrm>
            <a:off x="450001" y="1153395"/>
            <a:ext cx="8368074" cy="2952090"/>
          </a:xfrm>
        </p:spPr>
        <p:txBody>
          <a:bodyPr wrap="square">
            <a:spAutoFit/>
          </a:bodyPr>
          <a:lstStyle/>
          <a:p>
            <a:pPr>
              <a:buSzPct val="120000"/>
              <a:buBlip>
                <a:blip r:embed="rId3"/>
              </a:buBlip>
            </a:pPr>
            <a:r>
              <a:rPr lang="da-DK" sz="1500" dirty="0">
                <a:solidFill>
                  <a:schemeClr val="accent1"/>
                </a:solidFill>
              </a:rPr>
              <a:t>Få mere at vide på kampagnens websted:</a:t>
            </a:r>
          </a:p>
          <a:p>
            <a:pPr marL="189000" lvl="1" indent="0">
              <a:buSzPct val="120000"/>
              <a:buNone/>
            </a:pPr>
            <a:r>
              <a:rPr lang="da-DK" sz="1500" b="1" dirty="0">
                <a:solidFill>
                  <a:srgbClr val="003399"/>
                </a:solidFill>
                <a:hlinkClick r:id="rId4">
                  <a:extLst>
                    <a:ext uri="{A12FA001-AC4F-418D-AE19-62706E023703}">
                      <ahyp:hlinkClr xmlns:ahyp="http://schemas.microsoft.com/office/drawing/2018/hyperlinkcolor" val="tx"/>
                    </a:ext>
                  </a:extLst>
                </a:hlinkClick>
              </a:rPr>
              <a:t>https://healthy-workplaces.eu/</a:t>
            </a:r>
            <a:endParaRPr lang="da-DK" sz="1500" b="1" dirty="0">
              <a:solidFill>
                <a:srgbClr val="003399"/>
              </a:solidFill>
              <a:hlinkClick r:id="rId5">
                <a:extLst>
                  <a:ext uri="{A12FA001-AC4F-418D-AE19-62706E023703}">
                    <ahyp:hlinkClr xmlns:ahyp="http://schemas.microsoft.com/office/drawing/2018/hyperlinkcolor" val="tx"/>
                  </a:ext>
                </a:extLst>
              </a:hlinkClick>
            </a:endParaRPr>
          </a:p>
          <a:p>
            <a:pPr lvl="1">
              <a:buSzPct val="120000"/>
              <a:buBlip>
                <a:blip r:embed="rId3"/>
              </a:buBlip>
            </a:pPr>
            <a:endParaRPr lang="en-US" sz="1500" dirty="0">
              <a:solidFill>
                <a:schemeClr val="accent1"/>
              </a:solidFill>
            </a:endParaRPr>
          </a:p>
          <a:p>
            <a:pPr>
              <a:buSzPct val="120000"/>
              <a:buBlip>
                <a:blip r:embed="rId3"/>
              </a:buBlip>
            </a:pPr>
            <a:r>
              <a:rPr lang="da-DK" sz="1500" dirty="0">
                <a:solidFill>
                  <a:schemeClr val="accent1"/>
                </a:solidFill>
              </a:rPr>
              <a:t>Abonnér på vores kampagnenyhedsbrev:</a:t>
            </a:r>
          </a:p>
          <a:p>
            <a:pPr marL="189000" lvl="1" indent="0">
              <a:buSzPct val="120000"/>
              <a:buNone/>
            </a:pPr>
            <a:r>
              <a:rPr lang="da-DK" sz="1500" b="1" u="sng" dirty="0">
                <a:solidFill>
                  <a:schemeClr val="accent1"/>
                </a:solidFill>
                <a:hlinkClick r:id="rId6"/>
              </a:rPr>
              <a:t>https://healthy-workplaces.osha.europa.eu/da/media-centre/newsletter</a:t>
            </a:r>
            <a:endParaRPr lang="da-DK" sz="1500" b="1" u="sng" dirty="0">
              <a:solidFill>
                <a:schemeClr val="accent1"/>
              </a:solidFill>
            </a:endParaRPr>
          </a:p>
          <a:p>
            <a:pPr marL="189000" lvl="1" indent="0">
              <a:buSzPct val="120000"/>
              <a:buNone/>
            </a:pPr>
            <a:endParaRPr lang="en-US" sz="1500" b="1" dirty="0">
              <a:solidFill>
                <a:schemeClr val="accent1"/>
              </a:solidFill>
            </a:endParaRPr>
          </a:p>
          <a:p>
            <a:pPr>
              <a:buSzPct val="120000"/>
              <a:buBlip>
                <a:blip r:embed="rId3"/>
              </a:buBlip>
            </a:pPr>
            <a:r>
              <a:rPr lang="da-DK" sz="1500" dirty="0">
                <a:solidFill>
                  <a:schemeClr val="accent1"/>
                </a:solidFill>
              </a:rPr>
              <a:t>Hold dig opdateret om aktiviteter og arrangementer gennem de sociale medier:</a:t>
            </a:r>
          </a:p>
          <a:p>
            <a:pPr marL="0" indent="0">
              <a:buSzPct val="120000"/>
              <a:buNone/>
            </a:pPr>
            <a:endParaRPr lang="en-US" sz="1500" dirty="0">
              <a:solidFill>
                <a:schemeClr val="accent1"/>
              </a:solidFill>
            </a:endParaRPr>
          </a:p>
          <a:p>
            <a:pPr marL="0" indent="0">
              <a:buSzPct val="120000"/>
              <a:buNone/>
            </a:pPr>
            <a:endParaRPr lang="en-US" sz="1500" dirty="0">
              <a:solidFill>
                <a:schemeClr val="accent1"/>
              </a:solidFill>
            </a:endParaRPr>
          </a:p>
          <a:p>
            <a:pPr>
              <a:buSzPct val="120000"/>
              <a:buBlip>
                <a:blip r:embed="rId3"/>
              </a:buBlip>
            </a:pPr>
            <a:r>
              <a:rPr lang="da-DK" sz="1500" dirty="0">
                <a:solidFill>
                  <a:schemeClr val="accent1"/>
                </a:solidFill>
              </a:rPr>
              <a:t>Få flere oplysninger om arrangementer i dit land fra dit nationale </a:t>
            </a:r>
            <a:r>
              <a:rPr lang="da-DK" sz="1500" dirty="0" err="1">
                <a:solidFill>
                  <a:schemeClr val="accent1"/>
                </a:solidFill>
              </a:rPr>
              <a:t>focal</a:t>
            </a:r>
            <a:r>
              <a:rPr lang="da-DK" sz="1500" dirty="0">
                <a:solidFill>
                  <a:schemeClr val="accent1"/>
                </a:solidFill>
              </a:rPr>
              <a:t> point:</a:t>
            </a:r>
          </a:p>
          <a:p>
            <a:pPr marL="189000" lvl="1" indent="0">
              <a:buSzPct val="120000"/>
              <a:buNone/>
            </a:pPr>
            <a:r>
              <a:rPr lang="da-DK" sz="1500" b="1" u="sng" dirty="0">
                <a:solidFill>
                  <a:schemeClr val="accent1"/>
                </a:solidFill>
                <a:hlinkClick r:id="rId7"/>
              </a:rPr>
              <a:t>https://healthy-workplaces.osha.europa.eu/da/campaign-partners/national-focal-points</a:t>
            </a:r>
            <a:endParaRPr lang="da-DK" sz="15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da-DK" sz="1200" b="1">
                  <a:solidFill>
                    <a:schemeClr val="accent1"/>
                  </a:solidFill>
                </a:rPr>
                <a:t>2023</a:t>
              </a:r>
            </a:p>
            <a:p>
              <a:pPr algn="ctr"/>
              <a:r>
                <a:rPr lang="da-DK" b="1">
                  <a:solidFill>
                    <a:schemeClr val="accent1"/>
                  </a:solidFill>
                </a:rPr>
                <a:t>Oktober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469834"/>
              <a:ext cx="2028485" cy="257237"/>
            </a:xfrm>
            <a:prstGeom prst="rect">
              <a:avLst/>
            </a:prstGeom>
            <a:noFill/>
          </p:spPr>
          <p:txBody>
            <a:bodyPr wrap="square" lIns="0" tIns="0" rIns="0" bIns="0" rtlCol="0">
              <a:spAutoFit/>
            </a:bodyPr>
            <a:lstStyle/>
            <a:p>
              <a:pPr algn="ctr"/>
              <a:r>
                <a:rPr lang="da-DK" sz="1250" b="1" dirty="0">
                  <a:solidFill>
                    <a:srgbClr val="ACC700"/>
                  </a:solidFill>
                </a:rPr>
                <a:t>KAMPAGNESTART</a:t>
              </a:r>
            </a:p>
          </p:txBody>
        </p:sp>
      </p:grpSp>
      <p:sp>
        <p:nvSpPr>
          <p:cNvPr id="4" name="Rectangle 3"/>
          <p:cNvSpPr/>
          <p:nvPr/>
        </p:nvSpPr>
        <p:spPr>
          <a:xfrm>
            <a:off x="2949434" y="3085128"/>
            <a:ext cx="2183611" cy="307777"/>
          </a:xfrm>
          <a:prstGeom prst="rect">
            <a:avLst/>
          </a:prstGeom>
        </p:spPr>
        <p:txBody>
          <a:bodyPr wrap="none">
            <a:spAutoFit/>
          </a:bodyPr>
          <a:lstStyle/>
          <a:p>
            <a:r>
              <a:rPr lang="da-DK"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8C6357DB-6562-4D40-A325-D4D837ACCA3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308512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1366A195-D598-46E1-82BB-7651DB45F37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308512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783A0C4E-26C0-481E-A607-9C6195B51A2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308512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AD2ECC8D-7003-4AC2-8C54-63536E6861B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308512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t>Hvad drejer det sig om?</a:t>
            </a:r>
          </a:p>
        </p:txBody>
      </p:sp>
      <p:sp>
        <p:nvSpPr>
          <p:cNvPr id="6" name="TextBox 5"/>
          <p:cNvSpPr txBox="1"/>
          <p:nvPr/>
        </p:nvSpPr>
        <p:spPr>
          <a:xfrm>
            <a:off x="450003" y="915988"/>
            <a:ext cx="7793885" cy="1400383"/>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da-DK" sz="1600" b="1" dirty="0">
                <a:solidFill>
                  <a:srgbClr val="003399"/>
                </a:solidFill>
              </a:rPr>
              <a:t>Digital teknologi ændrer hastigt</a:t>
            </a:r>
            <a:r>
              <a:rPr lang="da-DK" sz="1600" b="1" dirty="0">
                <a:solidFill>
                  <a:srgbClr val="00B050"/>
                </a:solidFill>
              </a:rPr>
              <a:t>,</a:t>
            </a:r>
            <a:r>
              <a:rPr lang="da-DK" sz="1600" b="1" dirty="0">
                <a:solidFill>
                  <a:srgbClr val="003399"/>
                </a:solidFill>
              </a:rPr>
              <a:t> hvordan, hvor og hvornår vi arbejder</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da-DK" sz="1600" b="1" dirty="0">
                <a:solidFill>
                  <a:srgbClr val="003399"/>
                </a:solidFill>
              </a:rPr>
              <a:t>For arbejdsgivere og ansatte i alle sektorer giver digital teknologi øgede muligheder, men indebærer også udfordringer og risici med hensyn til sikkerhed og sundhed</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t>Fakta og tal – anvendelse af digitale teknologier</a:t>
            </a:r>
          </a:p>
        </p:txBody>
      </p:sp>
      <p:sp>
        <p:nvSpPr>
          <p:cNvPr id="5" name="TextBox 4">
            <a:extLst>
              <a:ext uri="{FF2B5EF4-FFF2-40B4-BE49-F238E27FC236}">
                <a16:creationId xmlns:a16="http://schemas.microsoft.com/office/drawing/2014/main" id="{3C508B51-6793-4B7F-899B-364A2A5D82C4}"/>
              </a:ext>
            </a:extLst>
          </p:cNvPr>
          <p:cNvSpPr txBox="1"/>
          <p:nvPr/>
        </p:nvSpPr>
        <p:spPr>
          <a:xfrm>
            <a:off x="450001" y="1001645"/>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da-DK" sz="1600" b="1" dirty="0">
                <a:solidFill>
                  <a:srgbClr val="ACC700"/>
                </a:solidFill>
              </a:rPr>
              <a:t>EU-OSHA, OSH Pulse 2022</a:t>
            </a:r>
          </a:p>
          <a:p>
            <a:pPr lvl="1"/>
            <a:r>
              <a:rPr lang="da-DK" sz="1600" b="1" dirty="0">
                <a:solidFill>
                  <a:schemeClr val="accent1"/>
                </a:solidFill>
              </a:rPr>
              <a:t>EU's arbejdstagere bruger følgende på arbejdspladsen ...</a:t>
            </a:r>
          </a:p>
          <a:p>
            <a:pPr marL="800100" lvl="1" indent="-342900">
              <a:buFont typeface="Arial" panose="020B0604020202020204" pitchFamily="34" charset="0"/>
              <a:buChar char="•"/>
            </a:pPr>
            <a:r>
              <a:rPr lang="da-DK" sz="1600" b="1" dirty="0">
                <a:solidFill>
                  <a:schemeClr val="accent1"/>
                </a:solidFill>
              </a:rPr>
              <a:t>Bærbare computere, tablets, smartphones (73 %) </a:t>
            </a:r>
          </a:p>
          <a:p>
            <a:pPr marL="800100" lvl="1" indent="-342900">
              <a:buFont typeface="Arial" panose="020B0604020202020204" pitchFamily="34" charset="0"/>
              <a:buChar char="•"/>
            </a:pPr>
            <a:r>
              <a:rPr lang="da-DK" sz="1600" b="1" dirty="0">
                <a:solidFill>
                  <a:schemeClr val="accent1"/>
                </a:solidFill>
              </a:rPr>
              <a:t>Kropsbåret udstyr (11 %)</a:t>
            </a:r>
          </a:p>
          <a:p>
            <a:pPr marL="800100" lvl="1" indent="-342900">
              <a:buFont typeface="Arial" panose="020B0604020202020204" pitchFamily="34" charset="0"/>
              <a:buChar char="•"/>
            </a:pPr>
            <a:r>
              <a:rPr lang="da-DK" sz="1600" b="1" dirty="0">
                <a:solidFill>
                  <a:schemeClr val="accent1"/>
                </a:solidFill>
              </a:rPr>
              <a:t>Maskiner eller robotter med kunstig intelligens (5 %)</a:t>
            </a:r>
          </a:p>
          <a:p>
            <a:pPr marL="800100" lvl="1" indent="-342900">
              <a:buFont typeface="Arial" panose="020B0604020202020204" pitchFamily="34" charset="0"/>
              <a:buChar char="•"/>
            </a:pPr>
            <a:r>
              <a:rPr lang="da-DK" sz="1600" b="1" dirty="0">
                <a:solidFill>
                  <a:schemeClr val="accent1"/>
                </a:solidFill>
              </a:rPr>
              <a:t>Robotter, der interagerer med arbejdstageren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da-DK" sz="1600" b="1" dirty="0">
                <a:solidFill>
                  <a:srgbClr val="ACC700"/>
                </a:solidFill>
              </a:rPr>
              <a:t>EU-OSHA, ESENER 2019</a:t>
            </a:r>
          </a:p>
          <a:p>
            <a:pPr marL="800100" lvl="1" indent="-342900">
              <a:buFont typeface="Arial" panose="020B0604020202020204" pitchFamily="34" charset="0"/>
              <a:buChar char="•"/>
            </a:pPr>
            <a:r>
              <a:rPr lang="da-DK" sz="1600" b="1" dirty="0">
                <a:solidFill>
                  <a:schemeClr val="accent1"/>
                </a:solidFill>
              </a:rPr>
              <a:t>Over 80 % af arbejdspladserne i Europa bruger pc'er, bærbare computere, tablets, smartphones og andre mobile enheder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da-DK" sz="2400"/>
              <a:t>Fakta og tal – anvendelse af digitale teknologier</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2007997"/>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73556" y="756861"/>
            <a:ext cx="7981832" cy="838691"/>
          </a:xfrm>
          <a:prstGeom prst="rect">
            <a:avLst/>
          </a:prstGeom>
          <a:noFill/>
        </p:spPr>
        <p:txBody>
          <a:bodyPr wrap="square" rtlCol="0">
            <a:spAutoFit/>
          </a:bodyPr>
          <a:lstStyle/>
          <a:p>
            <a:pPr lvl="0" defTabSz="257175">
              <a:spcBef>
                <a:spcPts val="338"/>
              </a:spcBef>
              <a:buClr>
                <a:srgbClr val="003399"/>
              </a:buClr>
            </a:pPr>
            <a:r>
              <a:rPr lang="da-DK" sz="1400" b="1" dirty="0">
                <a:solidFill>
                  <a:srgbClr val="ACC700"/>
                </a:solidFill>
              </a:rPr>
              <a:t>EU-OSHA, OSH Pulse 2022</a:t>
            </a:r>
          </a:p>
          <a:p>
            <a:pPr lvl="0" defTabSz="257175">
              <a:spcBef>
                <a:spcPts val="338"/>
              </a:spcBef>
              <a:buClr>
                <a:srgbClr val="003399"/>
              </a:buClr>
            </a:pPr>
            <a:r>
              <a:rPr lang="da-DK"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Bruger den organisation, du arbejder i, så vidt du ved, digitale enheder såsom tablets, smartphones, computere, bærbare computere, apps eller sensorer til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da-DK" sz="900"/>
              <a:t>automatisk at tildele opgaver, arbejdstid eller vagter til dig</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da-DK" sz="900"/>
              <a:t>at få dine præstationer vurderet af tredjeparter (f.eks. kunder)</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da-DK" sz="900"/>
              <a:t>at føre tilsyn med eller overvåge dit arbejde og din adfærd</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da-DK" sz="900"/>
              <a:t>at overvåge støj, kemikalier, støv, gasser osv. i dit arbejdsmiljø</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da-DK" sz="900"/>
              <a:t>overvåge din hjertefrekvens, blodtryk, kropsholdning osv.</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da-DK" sz="900" b="1">
                <a:solidFill>
                  <a:srgbClr val="003399"/>
                </a:solidFill>
              </a:rPr>
              <a:t>Ja</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da-DK" sz="900" b="1">
                <a:solidFill>
                  <a:srgbClr val="F6A400"/>
                </a:solidFill>
              </a:rPr>
              <a:t>Nej</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da-DK" sz="900" b="1">
                <a:solidFill>
                  <a:srgbClr val="B1B3B4"/>
                </a:solidFill>
              </a:rPr>
              <a:t>Ved ikke</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57309"/>
            <a:ext cx="3901509" cy="276999"/>
          </a:xfrm>
          <a:prstGeom prst="rect">
            <a:avLst/>
          </a:prstGeom>
          <a:noFill/>
        </p:spPr>
        <p:txBody>
          <a:bodyPr wrap="square">
            <a:spAutoFit/>
          </a:bodyPr>
          <a:lstStyle/>
          <a:p>
            <a:r>
              <a:rPr lang="da-DK" sz="1200" b="0" i="0" dirty="0">
                <a:solidFill>
                  <a:srgbClr val="ACC700"/>
                </a:solidFill>
                <a:effectLst/>
                <a:latin typeface="Corbel" panose="020B0503020204020204" pitchFamily="34" charset="0"/>
              </a:rPr>
              <a:t>Basis: alle respondenter, EU27 (n=25 683)</a:t>
            </a:r>
            <a:r>
              <a:rPr lang="da-DK" sz="1200" dirty="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t>Fakta og tal – anvendelse af digitale teknologier</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73556" y="756861"/>
            <a:ext cx="7653766" cy="592470"/>
          </a:xfrm>
          <a:prstGeom prst="rect">
            <a:avLst/>
          </a:prstGeom>
          <a:noFill/>
        </p:spPr>
        <p:txBody>
          <a:bodyPr wrap="square" rtlCol="0">
            <a:spAutoFit/>
          </a:bodyPr>
          <a:lstStyle/>
          <a:p>
            <a:pPr lvl="0" defTabSz="257175">
              <a:spcBef>
                <a:spcPts val="338"/>
              </a:spcBef>
              <a:buClr>
                <a:srgbClr val="003399"/>
              </a:buClr>
            </a:pPr>
            <a:r>
              <a:rPr lang="da-DK" sz="1400" b="1">
                <a:solidFill>
                  <a:srgbClr val="ACC700"/>
                </a:solidFill>
              </a:rPr>
              <a:t>EU-OSHA, OSH Pulse 2022</a:t>
            </a:r>
          </a:p>
          <a:p>
            <a:pPr lvl="0" defTabSz="257175">
              <a:spcBef>
                <a:spcPts val="338"/>
              </a:spcBef>
              <a:buClr>
                <a:srgbClr val="003399"/>
              </a:buClr>
            </a:pPr>
            <a:r>
              <a:rPr lang="da-DK" sz="1600" b="1">
                <a:solidFill>
                  <a:schemeClr val="tx2"/>
                </a:solidFill>
                <a:latin typeface="Arial" panose="020B0604020202020204" pitchFamily="34" charset="0"/>
                <a:ea typeface="SimSun" panose="02010600030101010101" pitchFamily="2" charset="-122"/>
                <a:cs typeface="Times New Roman" panose="02020603050405020304" pitchFamily="18" charset="0"/>
              </a:rPr>
              <a:t>Mener du, at brugen af digital teknologi på din arbejdsplads ...?</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da-DK" sz="900" b="1">
                <a:solidFill>
                  <a:srgbClr val="003399"/>
                </a:solidFill>
              </a:rPr>
              <a:t>Ja</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da-DK" sz="900" b="1">
                <a:solidFill>
                  <a:srgbClr val="F6A400"/>
                </a:solidFill>
              </a:rPr>
              <a:t>Nej</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da-DK" sz="900" b="1">
                <a:solidFill>
                  <a:srgbClr val="B1B3B4"/>
                </a:solidFill>
              </a:rPr>
              <a:t>Ved ikke</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da-DK" sz="900"/>
              <a:t>bestemmer din arbejdshastighed/dit arbejdstempo</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da-DK" sz="900"/>
              <a:t>resulterer i, at du arbejder alene</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da-DK" sz="900"/>
              <a:t>øger overvågningen af dig på arbejdspladsen</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da-DK" sz="900"/>
              <a:t>øger din arbejdsbyrde</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da-DK" sz="900"/>
              <a:t>reducerer autonomien i dit arbejde</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01832"/>
            <a:ext cx="3055123" cy="276999"/>
          </a:xfrm>
          <a:prstGeom prst="rect">
            <a:avLst/>
          </a:prstGeom>
          <a:noFill/>
        </p:spPr>
        <p:txBody>
          <a:bodyPr wrap="square">
            <a:spAutoFit/>
          </a:bodyPr>
          <a:lstStyle/>
          <a:p>
            <a:r>
              <a:rPr lang="da-DK" sz="1200" b="0" i="0" dirty="0">
                <a:solidFill>
                  <a:srgbClr val="ACC700"/>
                </a:solidFill>
                <a:effectLst/>
                <a:latin typeface="Corbel" panose="020B0503020204020204" pitchFamily="34" charset="0"/>
              </a:rPr>
              <a:t>Basis: alle respondenter, EU27 (n=25 683)</a:t>
            </a:r>
            <a:r>
              <a:rPr lang="da-DK"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t>Fakta og tal – telearbejde fra hjemmet</a:t>
            </a:r>
          </a:p>
        </p:txBody>
      </p:sp>
      <p:sp>
        <p:nvSpPr>
          <p:cNvPr id="5" name="TextBox 4">
            <a:extLst>
              <a:ext uri="{FF2B5EF4-FFF2-40B4-BE49-F238E27FC236}">
                <a16:creationId xmlns:a16="http://schemas.microsoft.com/office/drawing/2014/main" id="{B8654F7D-FE3F-4E66-ADCC-E6D31662FD2C}"/>
              </a:ext>
            </a:extLst>
          </p:cNvPr>
          <p:cNvSpPr txBox="1"/>
          <p:nvPr/>
        </p:nvSpPr>
        <p:spPr>
          <a:xfrm>
            <a:off x="450001" y="825538"/>
            <a:ext cx="7924454" cy="3577903"/>
          </a:xfrm>
          <a:prstGeom prst="rect">
            <a:avLst/>
          </a:prstGeom>
          <a:noFill/>
        </p:spPr>
        <p:txBody>
          <a:bodyPr wrap="square" rtlCol="0">
            <a:spAutoFit/>
          </a:bodyPr>
          <a:lstStyle/>
          <a:p>
            <a:r>
              <a:rPr lang="da-DK" sz="1600" b="1" dirty="0">
                <a:solidFill>
                  <a:srgbClr val="ACC700"/>
                </a:solidFill>
              </a:rPr>
              <a:t>EU-OSHA, OSH Pulse 2022</a:t>
            </a:r>
          </a:p>
          <a:p>
            <a:pPr marL="342900" indent="-342900">
              <a:buFont typeface="Arial" panose="020B0604020202020204" pitchFamily="34" charset="0"/>
              <a:buChar char="•"/>
            </a:pPr>
            <a:r>
              <a:rPr lang="da-DK" sz="1600" b="1" dirty="0">
                <a:solidFill>
                  <a:schemeClr val="accent1"/>
                </a:solidFill>
              </a:rPr>
              <a:t>17 % af arbejdstagerne arbejdede for det meste hjemmefra i 2022 </a:t>
            </a:r>
          </a:p>
          <a:p>
            <a:pPr marL="342900" indent="-342900">
              <a:buFont typeface="Arial" panose="020B0604020202020204" pitchFamily="34" charset="0"/>
              <a:buChar char="•"/>
            </a:pPr>
            <a:r>
              <a:rPr lang="da-DK" sz="1600" b="1" dirty="0">
                <a:solidFill>
                  <a:schemeClr val="accent1"/>
                </a:solidFill>
              </a:rPr>
              <a:t>90 % af dem anvender bærbare computere, tablets og smartphones </a:t>
            </a:r>
          </a:p>
          <a:p>
            <a:pPr marL="342900" indent="-342900">
              <a:buFont typeface="Arial" panose="020B0604020202020204" pitchFamily="34" charset="0"/>
              <a:buChar char="•"/>
            </a:pPr>
            <a:r>
              <a:rPr lang="da-DK" sz="1600" b="1" dirty="0">
                <a:solidFill>
                  <a:schemeClr val="accent1"/>
                </a:solidFill>
              </a:rPr>
              <a:t>Hjemmebaserede </a:t>
            </a:r>
            <a:r>
              <a:rPr lang="da-DK" sz="1600" b="1" dirty="0" err="1">
                <a:solidFill>
                  <a:schemeClr val="accent1"/>
                </a:solidFill>
              </a:rPr>
              <a:t>distancearbejdere</a:t>
            </a:r>
            <a:r>
              <a:rPr lang="da-DK" sz="1600" b="1" dirty="0">
                <a:solidFill>
                  <a:schemeClr val="accent1"/>
                </a:solidFill>
              </a:rPr>
              <a:t> er mindre tilbøjelige til at rapportere om manglende autonomi eller indflydelse på arbejdstempoet eller arbejdsprocesserne (14,4 %) sammenlignet med det samlede antal arbejdstagere</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da-DK" sz="1600" b="1" dirty="0">
                <a:solidFill>
                  <a:srgbClr val="ACC700"/>
                </a:solidFill>
              </a:rPr>
              <a:t>EU-OSHA, ESENER 2019</a:t>
            </a:r>
          </a:p>
          <a:p>
            <a:pPr marL="342900" indent="-342900">
              <a:buFont typeface="Arial" panose="020B0604020202020204" pitchFamily="34" charset="0"/>
              <a:buChar char="•"/>
            </a:pPr>
            <a:r>
              <a:rPr lang="da-DK" sz="1600" b="1" dirty="0">
                <a:solidFill>
                  <a:schemeClr val="accent1"/>
                </a:solidFill>
              </a:rPr>
              <a:t>12 % af arbejdspladserne i EU-27 i 2019 gjorde det muligt for medarbejdere at arbejde hjemmefra ved hjælp af digitale teknologier</a:t>
            </a:r>
          </a:p>
          <a:p>
            <a:pPr marL="342900" indent="-342900">
              <a:buFont typeface="Arial" panose="020B0604020202020204" pitchFamily="34" charset="0"/>
              <a:buChar char="•"/>
            </a:pPr>
            <a:r>
              <a:rPr lang="da-DK" sz="1600" b="1" dirty="0">
                <a:solidFill>
                  <a:schemeClr val="accent1"/>
                </a:solidFill>
              </a:rPr>
              <a:t>75 % af arbejdspladserne i EU foretager regelmæssigt risikovurderinger, men kun 31 % af dem, der giver mulighed for at telearbejde hjemmefra, inddrager også hjemmekontoret</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a-DK" sz="2400"/>
              <a:t>Fakta og tal – psykosociale risici</a:t>
            </a:r>
          </a:p>
        </p:txBody>
      </p:sp>
      <p:sp>
        <p:nvSpPr>
          <p:cNvPr id="4" name="TextBox 3"/>
          <p:cNvSpPr txBox="1"/>
          <p:nvPr/>
        </p:nvSpPr>
        <p:spPr>
          <a:xfrm>
            <a:off x="450001" y="820371"/>
            <a:ext cx="6768752" cy="1762021"/>
          </a:xfrm>
          <a:prstGeom prst="rect">
            <a:avLst/>
          </a:prstGeom>
          <a:noFill/>
        </p:spPr>
        <p:txBody>
          <a:bodyPr wrap="square" rtlCol="0">
            <a:spAutoFit/>
          </a:bodyPr>
          <a:lstStyle/>
          <a:p>
            <a:pPr lvl="0" defTabSz="257175">
              <a:spcBef>
                <a:spcPts val="338"/>
              </a:spcBef>
              <a:buClr>
                <a:srgbClr val="003399"/>
              </a:buClr>
            </a:pPr>
            <a:r>
              <a:rPr lang="da-DK"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da-DK" sz="1600" b="1" dirty="0">
                <a:solidFill>
                  <a:srgbClr val="003399"/>
                </a:solidFill>
                <a:ea typeface="SimSun" panose="02010600030101010101" pitchFamily="2" charset="-122"/>
                <a:cs typeface="Arial" panose="020B0604020202020204" pitchFamily="34" charset="0"/>
              </a:rPr>
              <a:t>Psykosociale risici, der oftest er forbundet med digitale teknologier: </a:t>
            </a:r>
          </a:p>
          <a:p>
            <a:pPr marL="342900" lvl="0" indent="-342900" defTabSz="257175">
              <a:spcBef>
                <a:spcPts val="338"/>
              </a:spcBef>
              <a:buClr>
                <a:srgbClr val="003399"/>
              </a:buClr>
              <a:buFont typeface="Arial" panose="020B0604020202020204" pitchFamily="34" charset="0"/>
              <a:buChar char="•"/>
            </a:pPr>
            <a:r>
              <a:rPr lang="da-DK" sz="1600" b="1" dirty="0">
                <a:solidFill>
                  <a:srgbClr val="003399"/>
                </a:solidFill>
              </a:rPr>
              <a:t>tidspres</a:t>
            </a:r>
          </a:p>
          <a:p>
            <a:pPr marL="342900" lvl="0" indent="-342900" defTabSz="257175">
              <a:spcBef>
                <a:spcPts val="338"/>
              </a:spcBef>
              <a:buClr>
                <a:srgbClr val="003399"/>
              </a:buClr>
              <a:buFont typeface="Arial" panose="020B0604020202020204" pitchFamily="34" charset="0"/>
              <a:buChar char="•"/>
            </a:pPr>
            <a:r>
              <a:rPr lang="da-DK" sz="1600" b="1" dirty="0">
                <a:solidFill>
                  <a:srgbClr val="003399"/>
                </a:solidFill>
              </a:rPr>
              <a:t>lange/uregelmæssige arbejdstider</a:t>
            </a:r>
          </a:p>
          <a:p>
            <a:pPr marL="342900" lvl="0" indent="-342900" defTabSz="257175">
              <a:spcBef>
                <a:spcPts val="338"/>
              </a:spcBef>
              <a:buClr>
                <a:srgbClr val="003399"/>
              </a:buClr>
              <a:buFont typeface="Arial" panose="020B0604020202020204" pitchFamily="34" charset="0"/>
              <a:buChar char="•"/>
            </a:pPr>
            <a:r>
              <a:rPr lang="da-DK" sz="1600" b="1" dirty="0">
                <a:solidFill>
                  <a:srgbClr val="003399"/>
                </a:solidFill>
              </a:rPr>
              <a:t>dårlig kommunikation/dårligt samarbejde</a:t>
            </a:r>
          </a:p>
          <a:p>
            <a:pPr marL="342900" lvl="0" indent="-342900" defTabSz="257175">
              <a:spcBef>
                <a:spcPts val="338"/>
              </a:spcBef>
              <a:buClr>
                <a:srgbClr val="003399"/>
              </a:buClr>
              <a:buFont typeface="Arial" panose="020B0604020202020204" pitchFamily="34" charset="0"/>
              <a:buChar char="•"/>
            </a:pPr>
            <a:r>
              <a:rPr lang="da-DK" sz="1600" b="1" dirty="0">
                <a:solidFill>
                  <a:srgbClr val="003399"/>
                </a:solidFill>
              </a:rPr>
              <a:t>jobusikkerhed</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da-DK" sz="2400" b="1">
                <a:solidFill>
                  <a:schemeClr val="accent1"/>
                </a:solidFill>
              </a:rPr>
              <a:t>Fakta og tal – psykosociale risici</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542772715"/>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625464" y="681704"/>
            <a:ext cx="8145203" cy="523220"/>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da-DK" sz="1600" dirty="0">
                <a:solidFill>
                  <a:srgbClr val="ACC700"/>
                </a:solidFill>
              </a:rPr>
              <a:t>EU-OSHA, ESENER 2019</a:t>
            </a:r>
          </a:p>
          <a:p>
            <a:pPr>
              <a:spcBef>
                <a:spcPts val="0"/>
              </a:spcBef>
            </a:pPr>
            <a:r>
              <a:rPr lang="da-DK" sz="1200" dirty="0">
                <a:latin typeface="Arial" panose="020B0604020202020204" pitchFamily="34" charset="0"/>
                <a:ea typeface="SimSun" panose="02010600030101010101" pitchFamily="2" charset="-122"/>
                <a:cs typeface="Times New Roman" panose="02020603050405020304" pitchFamily="18" charset="0"/>
              </a:rPr>
              <a:t>Arbejdspladser, der indberetter psykosociale risici ved digital teknologi,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1570764534"/>
              </p:ext>
            </p:extLst>
          </p:nvPr>
        </p:nvGraphicFramePr>
        <p:xfrm>
          <a:off x="710263" y="1293017"/>
          <a:ext cx="2882900" cy="322442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0710">
                <a:tc rowSpan="2">
                  <a:txBody>
                    <a:bodyPr/>
                    <a:lstStyle/>
                    <a:p>
                      <a:pPr algn="l" fontAlgn="ctr"/>
                      <a:r>
                        <a:rPr lang="da-DK" sz="900" b="1" u="none" strike="noStrike">
                          <a:effectLst/>
                        </a:rPr>
                        <a:t>Personlige computere på faste arbejdssteder</a:t>
                      </a:r>
                    </a:p>
                  </a:txBody>
                  <a:tcPr marL="9525" marR="9525" marT="9525" marB="0" anchor="ctr"/>
                </a:tc>
                <a:tc>
                  <a:txBody>
                    <a:bodyPr/>
                    <a:lstStyle/>
                    <a:p>
                      <a:pPr algn="ctr" fontAlgn="ctr"/>
                      <a:r>
                        <a:rPr lang="da-DK" sz="900" u="none" strike="noStrike">
                          <a:effectLst/>
                        </a:rPr>
                        <a:t>Nej</a:t>
                      </a:r>
                    </a:p>
                  </a:txBody>
                  <a:tcPr marL="9525" marR="9525" marT="9525" marB="0" anchor="ctr"/>
                </a:tc>
                <a:extLst>
                  <a:ext uri="{0D108BD9-81ED-4DB2-BD59-A6C34878D82A}">
                    <a16:rowId xmlns:a16="http://schemas.microsoft.com/office/drawing/2014/main" val="3227382304"/>
                  </a:ext>
                </a:extLst>
              </a:tr>
              <a:tr h="206694">
                <a:tc vMerge="1">
                  <a:txBody>
                    <a:bodyPr/>
                    <a:lstStyle/>
                    <a:p>
                      <a:endParaRPr lang="en-GB"/>
                    </a:p>
                  </a:txBody>
                  <a:tcPr/>
                </a:tc>
                <a:tc>
                  <a:txBody>
                    <a:bodyPr/>
                    <a:lstStyle/>
                    <a:p>
                      <a:pPr algn="ctr" fontAlgn="ctr"/>
                      <a:r>
                        <a:rPr lang="da-DK" sz="900" u="none" strike="noStrike">
                          <a:effectLst/>
                        </a:rPr>
                        <a:t>Ja</a:t>
                      </a:r>
                    </a:p>
                  </a:txBody>
                  <a:tcPr marL="9525" marR="9525" marT="9525" marB="0" anchor="ctr"/>
                </a:tc>
                <a:extLst>
                  <a:ext uri="{0D108BD9-81ED-4DB2-BD59-A6C34878D82A}">
                    <a16:rowId xmlns:a16="http://schemas.microsoft.com/office/drawing/2014/main" val="3340623199"/>
                  </a:ext>
                </a:extLst>
              </a:tr>
              <a:tr h="330710">
                <a:tc rowSpan="2">
                  <a:txBody>
                    <a:bodyPr/>
                    <a:lstStyle/>
                    <a:p>
                      <a:pPr algn="l" fontAlgn="ctr"/>
                      <a:r>
                        <a:rPr lang="da-DK" sz="900" b="1" u="none" strike="noStrike">
                          <a:effectLst/>
                        </a:rPr>
                        <a:t>Bærbare, tablets, smartphones eller andre mobile enheder</a:t>
                      </a:r>
                    </a:p>
                  </a:txBody>
                  <a:tcPr marL="9525" marR="9525" marT="9525" marB="0" anchor="ctr"/>
                </a:tc>
                <a:tc>
                  <a:txBody>
                    <a:bodyPr/>
                    <a:lstStyle/>
                    <a:p>
                      <a:pPr algn="ctr" fontAlgn="ctr"/>
                      <a:r>
                        <a:rPr lang="da-DK" sz="900" u="none" strike="noStrike">
                          <a:effectLst/>
                        </a:rPr>
                        <a:t>Nej</a:t>
                      </a:r>
                    </a:p>
                  </a:txBody>
                  <a:tcPr marL="9525" marR="9525" marT="9525" marB="0" anchor="ctr"/>
                </a:tc>
                <a:extLst>
                  <a:ext uri="{0D108BD9-81ED-4DB2-BD59-A6C34878D82A}">
                    <a16:rowId xmlns:a16="http://schemas.microsoft.com/office/drawing/2014/main" val="334489450"/>
                  </a:ext>
                </a:extLst>
              </a:tr>
              <a:tr h="206694">
                <a:tc vMerge="1">
                  <a:txBody>
                    <a:bodyPr/>
                    <a:lstStyle/>
                    <a:p>
                      <a:endParaRPr lang="en-GB"/>
                    </a:p>
                  </a:txBody>
                  <a:tcPr/>
                </a:tc>
                <a:tc>
                  <a:txBody>
                    <a:bodyPr/>
                    <a:lstStyle/>
                    <a:p>
                      <a:pPr algn="ctr" fontAlgn="ctr"/>
                      <a:r>
                        <a:rPr lang="da-DK" sz="900" u="none" strike="noStrike">
                          <a:effectLst/>
                        </a:rPr>
                        <a:t>Ja</a:t>
                      </a:r>
                    </a:p>
                  </a:txBody>
                  <a:tcPr marL="9525" marR="9525" marT="9525" marB="0" anchor="ctr"/>
                </a:tc>
                <a:extLst>
                  <a:ext uri="{0D108BD9-81ED-4DB2-BD59-A6C34878D82A}">
                    <a16:rowId xmlns:a16="http://schemas.microsoft.com/office/drawing/2014/main" val="3887665122"/>
                  </a:ext>
                </a:extLst>
              </a:tr>
              <a:tr h="330710">
                <a:tc rowSpan="2">
                  <a:txBody>
                    <a:bodyPr/>
                    <a:lstStyle/>
                    <a:p>
                      <a:pPr algn="l" fontAlgn="ctr"/>
                      <a:r>
                        <a:rPr lang="da-DK" sz="900" b="1" u="none" strike="noStrike">
                          <a:effectLst/>
                        </a:rPr>
                        <a:t>Robotter, der interagerer med ansatte</a:t>
                      </a:r>
                    </a:p>
                  </a:txBody>
                  <a:tcPr marL="9525" marR="9525" marT="9525" marB="0" anchor="ctr"/>
                </a:tc>
                <a:tc>
                  <a:txBody>
                    <a:bodyPr/>
                    <a:lstStyle/>
                    <a:p>
                      <a:pPr algn="ctr" fontAlgn="ctr"/>
                      <a:r>
                        <a:rPr lang="da-DK" sz="900" u="none" strike="noStrike">
                          <a:effectLst/>
                        </a:rPr>
                        <a:t>Nej</a:t>
                      </a:r>
                    </a:p>
                  </a:txBody>
                  <a:tcPr marL="9525" marR="9525" marT="9525" marB="0" anchor="ctr"/>
                </a:tc>
                <a:extLst>
                  <a:ext uri="{0D108BD9-81ED-4DB2-BD59-A6C34878D82A}">
                    <a16:rowId xmlns:a16="http://schemas.microsoft.com/office/drawing/2014/main" val="363743176"/>
                  </a:ext>
                </a:extLst>
              </a:tr>
              <a:tr h="206694">
                <a:tc vMerge="1">
                  <a:txBody>
                    <a:bodyPr/>
                    <a:lstStyle/>
                    <a:p>
                      <a:endParaRPr lang="en-GB"/>
                    </a:p>
                  </a:txBody>
                  <a:tcPr/>
                </a:tc>
                <a:tc>
                  <a:txBody>
                    <a:bodyPr/>
                    <a:lstStyle/>
                    <a:p>
                      <a:pPr algn="ctr" fontAlgn="ctr"/>
                      <a:r>
                        <a:rPr lang="da-DK" sz="900" u="none" strike="noStrike">
                          <a:effectLst/>
                        </a:rPr>
                        <a:t>Ja</a:t>
                      </a:r>
                    </a:p>
                  </a:txBody>
                  <a:tcPr marL="9525" marR="9525" marT="9525" marB="0" anchor="ctr"/>
                </a:tc>
                <a:extLst>
                  <a:ext uri="{0D108BD9-81ED-4DB2-BD59-A6C34878D82A}">
                    <a16:rowId xmlns:a16="http://schemas.microsoft.com/office/drawing/2014/main" val="3024117683"/>
                  </a:ext>
                </a:extLst>
              </a:tr>
              <a:tr h="330710">
                <a:tc rowSpan="2">
                  <a:txBody>
                    <a:bodyPr/>
                    <a:lstStyle/>
                    <a:p>
                      <a:pPr algn="l" fontAlgn="ctr"/>
                      <a:r>
                        <a:rPr lang="da-DK" sz="900" b="1" u="none" strike="noStrike" dirty="0">
                          <a:effectLst/>
                        </a:rPr>
                        <a:t>Maskiner, systemer eller computere, </a:t>
                      </a:r>
                      <a:br>
                        <a:rPr lang="da-DK" sz="900" b="1" u="none" strike="noStrike" dirty="0">
                          <a:effectLst/>
                        </a:rPr>
                      </a:br>
                      <a:r>
                        <a:rPr lang="da-DK" sz="900" b="1" u="none" strike="noStrike" dirty="0">
                          <a:effectLst/>
                        </a:rPr>
                        <a:t>der fastsætter arbejdsindholdet eller arbejdstempoet</a:t>
                      </a:r>
                    </a:p>
                  </a:txBody>
                  <a:tcPr marL="9525" marR="9525" marT="9525" marB="0" anchor="ctr"/>
                </a:tc>
                <a:tc>
                  <a:txBody>
                    <a:bodyPr/>
                    <a:lstStyle/>
                    <a:p>
                      <a:pPr algn="ctr" fontAlgn="ctr"/>
                      <a:r>
                        <a:rPr lang="da-DK" sz="900" u="none" strike="noStrike">
                          <a:effectLst/>
                        </a:rPr>
                        <a:t>Nej</a:t>
                      </a:r>
                    </a:p>
                  </a:txBody>
                  <a:tcPr marL="9525" marR="9525" marT="9525" marB="0" anchor="ctr"/>
                </a:tc>
                <a:extLst>
                  <a:ext uri="{0D108BD9-81ED-4DB2-BD59-A6C34878D82A}">
                    <a16:rowId xmlns:a16="http://schemas.microsoft.com/office/drawing/2014/main" val="1391723234"/>
                  </a:ext>
                </a:extLst>
              </a:tr>
              <a:tr h="206694">
                <a:tc vMerge="1">
                  <a:txBody>
                    <a:bodyPr/>
                    <a:lstStyle/>
                    <a:p>
                      <a:endParaRPr lang="en-GB"/>
                    </a:p>
                  </a:txBody>
                  <a:tcPr/>
                </a:tc>
                <a:tc>
                  <a:txBody>
                    <a:bodyPr/>
                    <a:lstStyle/>
                    <a:p>
                      <a:pPr algn="ctr" fontAlgn="ctr"/>
                      <a:r>
                        <a:rPr lang="da-DK" sz="900" u="none" strike="noStrike">
                          <a:effectLst/>
                        </a:rPr>
                        <a:t>Ja</a:t>
                      </a:r>
                    </a:p>
                  </a:txBody>
                  <a:tcPr marL="9525" marR="9525" marT="9525" marB="0" anchor="ctr"/>
                </a:tc>
                <a:extLst>
                  <a:ext uri="{0D108BD9-81ED-4DB2-BD59-A6C34878D82A}">
                    <a16:rowId xmlns:a16="http://schemas.microsoft.com/office/drawing/2014/main" val="3976748327"/>
                  </a:ext>
                </a:extLst>
              </a:tr>
              <a:tr h="330710">
                <a:tc rowSpan="2">
                  <a:txBody>
                    <a:bodyPr/>
                    <a:lstStyle/>
                    <a:p>
                      <a:pPr algn="l" fontAlgn="ctr"/>
                      <a:r>
                        <a:rPr lang="da-DK" sz="900" b="1" u="none" strike="noStrike" dirty="0">
                          <a:effectLst/>
                        </a:rPr>
                        <a:t>Maskiner, systemer eller computere, </a:t>
                      </a:r>
                      <a:br>
                        <a:rPr lang="da-DK" sz="900" b="1" u="none" strike="noStrike" dirty="0">
                          <a:effectLst/>
                        </a:rPr>
                      </a:br>
                      <a:r>
                        <a:rPr lang="da-DK" sz="900" b="1" u="none" strike="noStrike" dirty="0">
                          <a:effectLst/>
                        </a:rPr>
                        <a:t>der overvåger de ansattes præstationer</a:t>
                      </a:r>
                    </a:p>
                  </a:txBody>
                  <a:tcPr marL="9525" marR="9525" marT="9525" marB="0" anchor="ctr"/>
                </a:tc>
                <a:tc>
                  <a:txBody>
                    <a:bodyPr/>
                    <a:lstStyle/>
                    <a:p>
                      <a:pPr algn="ctr" fontAlgn="ctr"/>
                      <a:r>
                        <a:rPr lang="da-DK" sz="900" u="none" strike="noStrike">
                          <a:effectLst/>
                        </a:rPr>
                        <a:t>Nej</a:t>
                      </a:r>
                    </a:p>
                  </a:txBody>
                  <a:tcPr marL="9525" marR="9525" marT="9525" marB="0" anchor="ctr"/>
                </a:tc>
                <a:extLst>
                  <a:ext uri="{0D108BD9-81ED-4DB2-BD59-A6C34878D82A}">
                    <a16:rowId xmlns:a16="http://schemas.microsoft.com/office/drawing/2014/main" val="594843434"/>
                  </a:ext>
                </a:extLst>
              </a:tr>
              <a:tr h="206694">
                <a:tc vMerge="1">
                  <a:txBody>
                    <a:bodyPr/>
                    <a:lstStyle/>
                    <a:p>
                      <a:endParaRPr lang="en-GB"/>
                    </a:p>
                  </a:txBody>
                  <a:tcPr/>
                </a:tc>
                <a:tc>
                  <a:txBody>
                    <a:bodyPr/>
                    <a:lstStyle/>
                    <a:p>
                      <a:pPr algn="ctr" fontAlgn="ctr"/>
                      <a:r>
                        <a:rPr lang="da-DK" sz="900" u="none" strike="noStrike">
                          <a:effectLst/>
                        </a:rPr>
                        <a:t>Ja</a:t>
                      </a:r>
                    </a:p>
                  </a:txBody>
                  <a:tcPr marL="9525" marR="9525" marT="9525" marB="0" anchor="ctr"/>
                </a:tc>
                <a:extLst>
                  <a:ext uri="{0D108BD9-81ED-4DB2-BD59-A6C34878D82A}">
                    <a16:rowId xmlns:a16="http://schemas.microsoft.com/office/drawing/2014/main" val="3135333647"/>
                  </a:ext>
                </a:extLst>
              </a:tr>
              <a:tr h="330710">
                <a:tc rowSpan="2">
                  <a:txBody>
                    <a:bodyPr/>
                    <a:lstStyle/>
                    <a:p>
                      <a:pPr algn="l" fontAlgn="ctr"/>
                      <a:r>
                        <a:rPr lang="da-DK" sz="900" b="1" u="none" strike="noStrike">
                          <a:effectLst/>
                        </a:rPr>
                        <a:t>Kropsbåret udstyr</a:t>
                      </a:r>
                    </a:p>
                  </a:txBody>
                  <a:tcPr marL="9525" marR="9525" marT="9525" marB="0" anchor="ctr"/>
                </a:tc>
                <a:tc>
                  <a:txBody>
                    <a:bodyPr/>
                    <a:lstStyle/>
                    <a:p>
                      <a:pPr algn="ctr" fontAlgn="ctr"/>
                      <a:r>
                        <a:rPr lang="da-DK" sz="900" u="none" strike="noStrike">
                          <a:effectLst/>
                        </a:rPr>
                        <a:t>Nej</a:t>
                      </a:r>
                    </a:p>
                  </a:txBody>
                  <a:tcPr marL="9525" marR="9525" marT="9525" marB="0" anchor="ctr"/>
                </a:tc>
                <a:extLst>
                  <a:ext uri="{0D108BD9-81ED-4DB2-BD59-A6C34878D82A}">
                    <a16:rowId xmlns:a16="http://schemas.microsoft.com/office/drawing/2014/main" val="1828061025"/>
                  </a:ext>
                </a:extLst>
              </a:tr>
              <a:tr h="206694">
                <a:tc vMerge="1">
                  <a:txBody>
                    <a:bodyPr/>
                    <a:lstStyle/>
                    <a:p>
                      <a:endParaRPr lang="en-GB"/>
                    </a:p>
                  </a:txBody>
                  <a:tcPr/>
                </a:tc>
                <a:tc>
                  <a:txBody>
                    <a:bodyPr/>
                    <a:lstStyle/>
                    <a:p>
                      <a:pPr algn="ctr" fontAlgn="ctr"/>
                      <a:r>
                        <a:rPr lang="da-DK" sz="900" u="none" strike="noStrike" dirty="0">
                          <a:effectLst/>
                        </a:rPr>
                        <a:t>Ja</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64728" y="4646110"/>
            <a:ext cx="830003" cy="138499"/>
          </a:xfrm>
          <a:prstGeom prst="rect">
            <a:avLst/>
          </a:prstGeom>
          <a:solidFill>
            <a:schemeClr val="bg1"/>
          </a:solidFill>
        </p:spPr>
        <p:txBody>
          <a:bodyPr wrap="square" lIns="0" tIns="0" rIns="0" bIns="0" rtlCol="0">
            <a:spAutoFit/>
          </a:bodyPr>
          <a:lstStyle/>
          <a:p>
            <a:r>
              <a:rPr lang="da-DK" sz="900" dirty="0"/>
              <a:t>Tidspres</a:t>
            </a:r>
          </a:p>
        </p:txBody>
      </p:sp>
      <p:sp>
        <p:nvSpPr>
          <p:cNvPr id="7" name="TextBox 6">
            <a:extLst>
              <a:ext uri="{FF2B5EF4-FFF2-40B4-BE49-F238E27FC236}">
                <a16:creationId xmlns:a16="http://schemas.microsoft.com/office/drawing/2014/main" id="{C9C4A418-4168-4158-B67A-B081EDF20166}"/>
              </a:ext>
            </a:extLst>
          </p:cNvPr>
          <p:cNvSpPr txBox="1"/>
          <p:nvPr/>
        </p:nvSpPr>
        <p:spPr>
          <a:xfrm>
            <a:off x="3300405" y="4646109"/>
            <a:ext cx="1852371" cy="276999"/>
          </a:xfrm>
          <a:prstGeom prst="rect">
            <a:avLst/>
          </a:prstGeom>
          <a:solidFill>
            <a:schemeClr val="bg1"/>
          </a:solidFill>
        </p:spPr>
        <p:txBody>
          <a:bodyPr wrap="square" lIns="0" tIns="0" rIns="0" bIns="0" rtlCol="0">
            <a:spAutoFit/>
          </a:bodyPr>
          <a:lstStyle/>
          <a:p>
            <a:r>
              <a:rPr lang="da-DK" sz="900" dirty="0"/>
              <a:t>Dårlig kommunikation eller dårligt samarbejde</a:t>
            </a:r>
          </a:p>
        </p:txBody>
      </p:sp>
      <p:sp>
        <p:nvSpPr>
          <p:cNvPr id="8" name="TextBox 7">
            <a:extLst>
              <a:ext uri="{FF2B5EF4-FFF2-40B4-BE49-F238E27FC236}">
                <a16:creationId xmlns:a16="http://schemas.microsoft.com/office/drawing/2014/main" id="{4E40D5DE-DAC9-4A64-8265-91B3C8231474}"/>
              </a:ext>
            </a:extLst>
          </p:cNvPr>
          <p:cNvSpPr txBox="1"/>
          <p:nvPr/>
        </p:nvSpPr>
        <p:spPr>
          <a:xfrm>
            <a:off x="6196479" y="4646108"/>
            <a:ext cx="1852371" cy="138499"/>
          </a:xfrm>
          <a:prstGeom prst="rect">
            <a:avLst/>
          </a:prstGeom>
          <a:solidFill>
            <a:schemeClr val="bg1"/>
          </a:solidFill>
        </p:spPr>
        <p:txBody>
          <a:bodyPr wrap="square" lIns="0" tIns="0" rIns="0" bIns="0" rtlCol="0">
            <a:spAutoFit/>
          </a:bodyPr>
          <a:lstStyle/>
          <a:p>
            <a:r>
              <a:rPr lang="da-DK" sz="900" dirty="0"/>
              <a:t>Lange eller uregelmæssige arbejdstider</a:t>
            </a:r>
          </a:p>
        </p:txBody>
      </p:sp>
      <p:sp>
        <p:nvSpPr>
          <p:cNvPr id="9" name="TextBox 8">
            <a:extLst>
              <a:ext uri="{FF2B5EF4-FFF2-40B4-BE49-F238E27FC236}">
                <a16:creationId xmlns:a16="http://schemas.microsoft.com/office/drawing/2014/main" id="{94B0EDBD-4CC5-4E71-832D-43E474CB5CCA}"/>
              </a:ext>
            </a:extLst>
          </p:cNvPr>
          <p:cNvSpPr txBox="1"/>
          <p:nvPr/>
        </p:nvSpPr>
        <p:spPr>
          <a:xfrm>
            <a:off x="5297705" y="4647118"/>
            <a:ext cx="830003" cy="138499"/>
          </a:xfrm>
          <a:prstGeom prst="rect">
            <a:avLst/>
          </a:prstGeom>
          <a:solidFill>
            <a:schemeClr val="bg1"/>
          </a:solidFill>
        </p:spPr>
        <p:txBody>
          <a:bodyPr wrap="square" lIns="0" tIns="0" rIns="0" bIns="0" rtlCol="0">
            <a:spAutoFit/>
          </a:bodyPr>
          <a:lstStyle/>
          <a:p>
            <a:r>
              <a:rPr lang="da-DK" sz="900" dirty="0" err="1"/>
              <a:t>Jobusikkerhed</a:t>
            </a:r>
            <a:endParaRPr lang="da-DK" sz="900" dirty="0"/>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9C92BF-4DCA-40D6-9BE5-5C69F825546D}">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935b4b48-b65f-417c-bf01-ec33eb1c8308"/>
    <ds:schemaRef ds:uri="http://schemas.openxmlformats.org/package/2006/metadata/core-properties"/>
    <ds:schemaRef ds:uri="http://purl.org/dc/terms/"/>
    <ds:schemaRef ds:uri="54cc0589-0e38-4f15-967e-5a17e35db01c"/>
    <ds:schemaRef ds:uri="http://www.w3.org/XML/1998/namespace"/>
    <ds:schemaRef ds:uri="http://purl.org/dc/dcmitype/"/>
  </ds:schemaRefs>
</ds:datastoreItem>
</file>

<file path=customXml/itemProps3.xml><?xml version="1.0" encoding="utf-8"?>
<ds:datastoreItem xmlns:ds="http://schemas.openxmlformats.org/officeDocument/2006/customXml" ds:itemID="{C5AC96F0-15EC-4995-9008-A73D3A3FBC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5299</TotalTime>
  <Words>3259</Words>
  <Application>Microsoft Office PowerPoint</Application>
  <PresentationFormat>On-screen Show (16:9)</PresentationFormat>
  <Paragraphs>382</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Kampagnen for et sikkert og sundt arbejdsmiljø 2023-2025 Sikkert og sundt arbejdsmiljø i den digitale tidsalder </vt:lpstr>
      <vt:lpstr>PowerPoint Presentation</vt:lpstr>
      <vt:lpstr>Hvad drejer det sig om?</vt:lpstr>
      <vt:lpstr>Fakta og tal – anvendelse af digitale teknologier</vt:lpstr>
      <vt:lpstr>Fakta og tal – anvendelse af digitale teknologier</vt:lpstr>
      <vt:lpstr>Fakta og tal – anvendelse af digitale teknologier</vt:lpstr>
      <vt:lpstr>Fakta og tal – telearbejde fra hjemmet</vt:lpstr>
      <vt:lpstr>Fakta og tal – psykosociale risici</vt:lpstr>
      <vt:lpstr>PowerPoint Presentation</vt:lpstr>
      <vt:lpstr>PowerPoint Presentation</vt:lpstr>
      <vt:lpstr>Prioriterede områder</vt:lpstr>
      <vt:lpstr>Prioriterede områder – digitalt platformsarbejde</vt:lpstr>
      <vt:lpstr>Prioriterede områder – digitalt platformsarbejde</vt:lpstr>
      <vt:lpstr>Prioriterede områder – automatisering af opgaver</vt:lpstr>
      <vt:lpstr>Prioriterede områder – automatisering af opgaver</vt:lpstr>
      <vt:lpstr>Prioriterede områder – distance- og hybridarbejde</vt:lpstr>
      <vt:lpstr>Prioriterede områder – distance- og hybridarbejde</vt:lpstr>
      <vt:lpstr>Prioriterede områder – personaleledelse ved hjælp af kunstig intelligens</vt:lpstr>
      <vt:lpstr>Prioriterede områder – personaleledelse ved hjælp af kunstig intelligens</vt:lpstr>
      <vt:lpstr>Prioriterede områder – smarte digitale systemer</vt:lpstr>
      <vt:lpstr>Prioriterede områder – smarte digitale systemer</vt:lpstr>
      <vt:lpstr>Risikoforebyggelse</vt:lpstr>
      <vt:lpstr>EU-OSHA og kampagnepartnere</vt:lpstr>
      <vt:lpstr>Kampagnemateriale</vt:lpstr>
      <vt:lpstr>Sådan deltager du</vt:lpstr>
      <vt:lpstr>Kom, og møde os offline</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135</cp:revision>
  <cp:lastPrinted>2019-10-04T15:07:06Z</cp:lastPrinted>
  <dcterms:created xsi:type="dcterms:W3CDTF">2015-10-14T15:05:30Z</dcterms:created>
  <dcterms:modified xsi:type="dcterms:W3CDTF">2023-07-21T11:03:58Z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