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4"/>
  </p:sldMasterIdLst>
  <p:notesMasterIdLst>
    <p:notesMasterId r:id="rId31"/>
  </p:notesMasterIdLst>
  <p:handoutMasterIdLst>
    <p:handoutMasterId r:id="rId32"/>
  </p:handoutMasterIdLst>
  <p:sldIdLst>
    <p:sldId id="330" r:id="rId5"/>
    <p:sldId id="293" r:id="rId6"/>
    <p:sldId id="304" r:id="rId7"/>
    <p:sldId id="323" r:id="rId8"/>
    <p:sldId id="265" r:id="rId9"/>
    <p:sldId id="321" r:id="rId10"/>
    <p:sldId id="324" r:id="rId11"/>
    <p:sldId id="318" r:id="rId12"/>
    <p:sldId id="325" r:id="rId13"/>
    <p:sldId id="297" r:id="rId14"/>
    <p:sldId id="302" r:id="rId15"/>
    <p:sldId id="322" r:id="rId16"/>
    <p:sldId id="312" r:id="rId17"/>
    <p:sldId id="326" r:id="rId18"/>
    <p:sldId id="314" r:id="rId19"/>
    <p:sldId id="327" r:id="rId20"/>
    <p:sldId id="308" r:id="rId21"/>
    <p:sldId id="328" r:id="rId22"/>
    <p:sldId id="316" r:id="rId23"/>
    <p:sldId id="329" r:id="rId24"/>
    <p:sldId id="310" r:id="rId25"/>
    <p:sldId id="275" r:id="rId26"/>
    <p:sldId id="258" r:id="rId27"/>
    <p:sldId id="299" r:id="rId28"/>
    <p:sldId id="300" r:id="rId29"/>
    <p:sldId id="267" r:id="rId30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0" userDrawn="1">
          <p15:clr>
            <a:srgbClr val="A4A3A4"/>
          </p15:clr>
        </p15:guide>
        <p15:guide id="2" pos="5193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A4A710-5839-6FF8-28B9-1AC30E9627CA}" name="EU-OSHA" initials="MaC" userId="EU-OSHA" providerId="None"/>
  <p188:author id="{DABE6657-BD1E-D9FC-934B-683867F03CFE}" name="Laura MRČELA" initials="LM" userId="S::mrcela@osha.europa.eu::544a201c-d8e8-40ab-a33f-4e1fff986620" providerId="AD"/>
  <p188:author id="{E3AF8B5E-6464-7A57-D579-2ADE157D5A95}" name="Heike KLEMPA" initials="HK" userId="S::klempa@osha.europa.eu::61c18091-9ed8-47f8-8b2a-a5900ab75e2c" providerId="AD"/>
  <p188:author id="{6FACAED9-E0EB-8C13-CB74-ED4007A6C8FE}" name="Andrew Smith" initials="AS" userId="Andrew Smith" providerId="None"/>
  <p188:author id="{FA41AADB-5E2C-52F3-E82B-3E9D258CC945}" name="Birgit" initials="BM" userId="Birgi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DT" initials="CDT" lastIdx="23" clrIdx="6">
    <p:extLst>
      <p:ext uri="{19B8F6BF-5375-455C-9EA6-DF929625EA0E}">
        <p15:presenceInfo xmlns:p15="http://schemas.microsoft.com/office/powerpoint/2012/main" userId="C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ACC700"/>
    <a:srgbClr val="E64715"/>
    <a:srgbClr val="B1B3B4"/>
    <a:srgbClr val="F6A400"/>
    <a:srgbClr val="D4502A"/>
    <a:srgbClr val="89C14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8" autoAdjust="0"/>
    <p:restoredTop sz="96229" autoAdjust="0"/>
  </p:normalViewPr>
  <p:slideViewPr>
    <p:cSldViewPr snapToGrid="0">
      <p:cViewPr varScale="1">
        <p:scale>
          <a:sx n="140" d="100"/>
          <a:sy n="140" d="100"/>
        </p:scale>
        <p:origin x="936" y="114"/>
      </p:cViewPr>
      <p:guideLst>
        <p:guide orient="horz" pos="2940"/>
        <p:guide pos="5193"/>
        <p:guide pos="340"/>
        <p:guide orient="horz" pos="5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GENCY.dom\SHARED\COMMONPROJECTS\Operational%20activities\4.7%20Awareness%20raising%20&amp;%20Comm%202017\Publications\1329-HWC%202023-2025%20General%20Power%20Point\Manuscript\Workplaces%20by%20type%20of%20digital%20technology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03716786567767"/>
          <c:y val="6.887642218132034E-2"/>
          <c:w val="0.68226429143792156"/>
          <c:h val="0.7938780802325381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Sheet2!$C$2</c:f>
              <c:strCache>
                <c:ptCount val="1"/>
                <c:pt idx="0">
                  <c:v>Time pressure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Sheet2!$D$3:$D$14</c:f>
              <c:numCache>
                <c:formatCode>General</c:formatCode>
                <c:ptCount val="12"/>
                <c:pt idx="0">
                  <c:v>14.9</c:v>
                </c:pt>
                <c:pt idx="1">
                  <c:v>18.3</c:v>
                </c:pt>
                <c:pt idx="2">
                  <c:v>12.4</c:v>
                </c:pt>
                <c:pt idx="3">
                  <c:v>19.5</c:v>
                </c:pt>
                <c:pt idx="4">
                  <c:v>17.600000000000001</c:v>
                </c:pt>
                <c:pt idx="5">
                  <c:v>22.6</c:v>
                </c:pt>
                <c:pt idx="6" formatCode="0.0">
                  <c:v>17</c:v>
                </c:pt>
                <c:pt idx="7" formatCode="0.0">
                  <c:v>24</c:v>
                </c:pt>
                <c:pt idx="8">
                  <c:v>17.100000000000001</c:v>
                </c:pt>
                <c:pt idx="9">
                  <c:v>26.2</c:v>
                </c:pt>
                <c:pt idx="10">
                  <c:v>17.600000000000001</c:v>
                </c:pt>
                <c:pt idx="11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2-4E08-9863-1BE44122A24C}"/>
            </c:ext>
          </c:extLst>
        </c:ser>
        <c:ser>
          <c:idx val="0"/>
          <c:order val="1"/>
          <c:tx>
            <c:strRef>
              <c:f>Sheet2!$D$2</c:f>
              <c:strCache>
                <c:ptCount val="1"/>
                <c:pt idx="0">
                  <c:v>Poor communication or cooperation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Sheet2!$C$3:$C$14</c:f>
              <c:numCache>
                <c:formatCode>General</c:formatCode>
                <c:ptCount val="12"/>
                <c:pt idx="0">
                  <c:v>38.200000000000003</c:v>
                </c:pt>
                <c:pt idx="1">
                  <c:v>45.9</c:v>
                </c:pt>
                <c:pt idx="2">
                  <c:v>33.1</c:v>
                </c:pt>
                <c:pt idx="3">
                  <c:v>48.5</c:v>
                </c:pt>
                <c:pt idx="4">
                  <c:v>44.7</c:v>
                </c:pt>
                <c:pt idx="5">
                  <c:v>50.8</c:v>
                </c:pt>
                <c:pt idx="6">
                  <c:v>43.6</c:v>
                </c:pt>
                <c:pt idx="7">
                  <c:v>54.5</c:v>
                </c:pt>
                <c:pt idx="8">
                  <c:v>43.8</c:v>
                </c:pt>
                <c:pt idx="9">
                  <c:v>57.1</c:v>
                </c:pt>
                <c:pt idx="10">
                  <c:v>44.2</c:v>
                </c:pt>
                <c:pt idx="11">
                  <c:v>57.8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2-4E08-9863-1BE44122A24C}"/>
            </c:ext>
          </c:extLst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Job insecurity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Sheet2!$E$3:$E$14</c:f>
              <c:numCache>
                <c:formatCode>General</c:formatCode>
                <c:ptCount val="12"/>
                <c:pt idx="0">
                  <c:v>9.9</c:v>
                </c:pt>
                <c:pt idx="1">
                  <c:v>11.2</c:v>
                </c:pt>
                <c:pt idx="2">
                  <c:v>8.1</c:v>
                </c:pt>
                <c:pt idx="3">
                  <c:v>11.9</c:v>
                </c:pt>
                <c:pt idx="4">
                  <c:v>10.8</c:v>
                </c:pt>
                <c:pt idx="5" formatCode="0.0">
                  <c:v>16</c:v>
                </c:pt>
                <c:pt idx="6">
                  <c:v>10.4</c:v>
                </c:pt>
                <c:pt idx="7">
                  <c:v>15.4</c:v>
                </c:pt>
                <c:pt idx="8">
                  <c:v>10.3</c:v>
                </c:pt>
                <c:pt idx="9">
                  <c:v>18.899999999999999</c:v>
                </c:pt>
                <c:pt idx="10">
                  <c:v>10.9</c:v>
                </c:pt>
                <c:pt idx="1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2-4E08-9863-1BE44122A24C}"/>
            </c:ext>
          </c:extLst>
        </c:ser>
        <c:ser>
          <c:idx val="3"/>
          <c:order val="3"/>
          <c:tx>
            <c:strRef>
              <c:f>Sheet2!$F$2</c:f>
              <c:strCache>
                <c:ptCount val="1"/>
                <c:pt idx="0">
                  <c:v>Long or irregular working hours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Sheet2!$F$3:$F$14</c:f>
              <c:numCache>
                <c:formatCode>0.0</c:formatCode>
                <c:ptCount val="12"/>
                <c:pt idx="0" formatCode="General">
                  <c:v>24.2</c:v>
                </c:pt>
                <c:pt idx="1">
                  <c:v>21</c:v>
                </c:pt>
                <c:pt idx="2" formatCode="General">
                  <c:v>16.600000000000001</c:v>
                </c:pt>
                <c:pt idx="3">
                  <c:v>23</c:v>
                </c:pt>
                <c:pt idx="4" formatCode="General">
                  <c:v>21.2</c:v>
                </c:pt>
                <c:pt idx="5" formatCode="General">
                  <c:v>27.9</c:v>
                </c:pt>
                <c:pt idx="6" formatCode="General">
                  <c:v>20.8</c:v>
                </c:pt>
                <c:pt idx="7" formatCode="General">
                  <c:v>26.1</c:v>
                </c:pt>
                <c:pt idx="8" formatCode="General">
                  <c:v>20.9</c:v>
                </c:pt>
                <c:pt idx="9" formatCode="General">
                  <c:v>28.2</c:v>
                </c:pt>
                <c:pt idx="10">
                  <c:v>21</c:v>
                </c:pt>
                <c:pt idx="11" formatCode="General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E2-4E08-9863-1BE44122A2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3260304"/>
        <c:axId val="513257024"/>
      </c:barChart>
      <c:catAx>
        <c:axId val="513260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3257024"/>
        <c:crosses val="autoZero"/>
        <c:auto val="1"/>
        <c:lblAlgn val="ctr"/>
        <c:lblOffset val="100"/>
        <c:noMultiLvlLbl val="0"/>
      </c:catAx>
      <c:valAx>
        <c:axId val="5132570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326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00522799535303E-2"/>
          <c:y val="0.9076171460791832"/>
          <c:w val="0.89999990526705687"/>
          <c:h val="5.0897648384363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45E80-C07C-45A0-B320-188AF677015B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33E9-CC45-49D0-A6FA-2D4838922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osha.europa.eu/en/safety-and-health-legislation" TargetMode="External"/><Relationship Id="rId3" Type="http://schemas.openxmlformats.org/officeDocument/2006/relationships/hyperlink" Target="https://osha.europa.eu/en/legislation/directives/the-osh-framework-directive/1" TargetMode="External"/><Relationship Id="rId7" Type="http://schemas.openxmlformats.org/officeDocument/2006/relationships/hyperlink" Target="https://osha.europa.eu/en/legislation/directives/1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sha.europa.eu/en/legislation/directives/6" TargetMode="External"/><Relationship Id="rId5" Type="http://schemas.openxmlformats.org/officeDocument/2006/relationships/hyperlink" Target="https://osha.europa.eu/en/legislation/directives/3" TargetMode="External"/><Relationship Id="rId4" Type="http://schemas.openxmlformats.org/officeDocument/2006/relationships/hyperlink" Target="https://osha.europa.eu/en/legislation/directives/5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facts-and-figures/osh-pulse-occupational-safety-and-health-post-pandemic-workplac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sha.europa.eu/en/publications/home-based-teleworking-and-preventive-occupational-safety-and-health-measures-european-workplaces-evidence-esener-3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facts-and-figures/osh-pulse-occupational-safety-and-health-post-pandemic-workplac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facts-and-figures/osh-pulse-occupational-safety-and-health-post-pandemic-workplac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facts-and-figures/osh-pulse-occupational-safety-and-health-post-pandemic-workplac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sha.europa.eu/en/publications/home-based-teleworking-and-preventive-occupational-safety-and-health-measures-european-workplaces-evidence-esener-3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third-european-survey-enterprises-new-and-emerging-risks-esener-3/vie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60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90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5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7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47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9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26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4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86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>
                <a:solidFill>
                  <a:schemeClr val="accent1"/>
                </a:solidFill>
              </a:rPr>
              <a:t>Tuto kampaň organizuje agentura EU-OSHA s pomocí sítě partnerů ve více než 30 zemích. Jejími partnery jsou: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národní kontaktní místa,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evropští sociální partneři,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oficiální partneři kampaně,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partneři v rámci projektu OSHVET,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mediální partneři,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síť </a:t>
            </a:r>
            <a:r>
              <a:rPr lang="cs-CZ" sz="1400" dirty="0" err="1"/>
              <a:t>Enterprise</a:t>
            </a:r>
            <a:r>
              <a:rPr lang="cs-CZ" sz="1400" dirty="0"/>
              <a:t> </a:t>
            </a:r>
            <a:r>
              <a:rPr lang="cs-CZ" sz="1400" dirty="0" err="1"/>
              <a:t>Europe</a:t>
            </a:r>
            <a:r>
              <a:rPr lang="cs-CZ" sz="1400" dirty="0"/>
              <a:t> Network,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instituce EU,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další agentury EU.</a:t>
            </a:r>
          </a:p>
          <a:p>
            <a:r>
              <a:rPr lang="cs-CZ" sz="1200" dirty="0">
                <a:solidFill>
                  <a:schemeClr val="accent1"/>
                </a:solidFill>
              </a:rPr>
              <a:t>Partneři fungují jako prostředníci mezi agenturou EU-OSHA a evropskými pracovníky a šíří materiály a zdroje kampaně na vnitrostátní úrovni. Obětavost a aktivní zapojení partnerů agentury EU-OSHA je motorem kampaně a zajišťuje úspěšnou propagaci poselství kampaně v celé Evropě i oslovení podniků všech velikostí.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43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Publikace</a:t>
            </a:r>
          </a:p>
          <a:p>
            <a:r>
              <a:rPr lang="cs-CZ" b="0" dirty="0"/>
              <a:t>Ke stažení je zdarma k dispozici řada výzkumných zpráv, shrnutí a informačních listů týkajících se BOZP a digitalizace. V těchto publikacích naleznete informace, o něž se můžete opřít při přijímání preventivních opatření na pracovišti.</a:t>
            </a:r>
          </a:p>
          <a:p>
            <a:endParaRPr lang="en-GB" b="1" dirty="0"/>
          </a:p>
          <a:p>
            <a:r>
              <a:rPr lang="cs-CZ" b="1" dirty="0"/>
              <a:t>Materiály kampaně</a:t>
            </a:r>
          </a:p>
          <a:p>
            <a:r>
              <a:rPr lang="cs-CZ" b="0" dirty="0"/>
              <a:t>Materiály kampaně „Bezpečná a zdravá práce v digitálním věku“, jako je například průvodce kampaní a propagační leták, vysvětlují, jak kampaň funguje a jak se do ní lze zapojit. Objasňují také, jak lze poskytnuté pokyny realizovat na pracovišti.</a:t>
            </a:r>
          </a:p>
          <a:p>
            <a:endParaRPr lang="en-GB" b="1" dirty="0"/>
          </a:p>
          <a:p>
            <a:r>
              <a:rPr lang="cs-CZ" b="1" dirty="0"/>
              <a:t>Soubor nástrojů kampaně</a:t>
            </a:r>
          </a:p>
          <a:p>
            <a:r>
              <a:rPr lang="cs-CZ" b="0" dirty="0"/>
              <a:t>Soubor nástrojů kampaně obsahuje praktické podrobné rady, jak postupovat při plánování a vedení úspěšné kampaně. Obsahuje také příklady různých komunikačních nástrojů a uvádí tipy, jak je nejlépe uplatnit.</a:t>
            </a:r>
            <a:r>
              <a:rPr lang="cs-CZ" dirty="0"/>
              <a:t> </a:t>
            </a:r>
          </a:p>
          <a:p>
            <a:endParaRPr lang="en-GB" b="1" dirty="0">
              <a:ea typeface="Calibri" panose="020F0502020204030204"/>
              <a:cs typeface="Calibri" panose="020F0502020204030204"/>
            </a:endParaRPr>
          </a:p>
          <a:p>
            <a:r>
              <a:rPr lang="cs-CZ" b="1" dirty="0"/>
              <a:t>Balíček pro sociální média </a:t>
            </a:r>
          </a:p>
          <a:p>
            <a:r>
              <a:rPr lang="cs-CZ" b="0" dirty="0"/>
              <a:t>Byla vytvořena speciální sada materiálů týkajících se kampaně určených ke zveřejnění a sdílení na účtech v sociálních médiích. Obsahuje příslušná poselství s doprovodnými vizuálními materiály a videy.</a:t>
            </a:r>
          </a:p>
          <a:p>
            <a:endParaRPr lang="en-GB" b="1" dirty="0"/>
          </a:p>
          <a:p>
            <a:r>
              <a:rPr lang="cs-CZ" b="1" dirty="0"/>
              <a:t>Filmy o </a:t>
            </a:r>
            <a:r>
              <a:rPr lang="cs-CZ" b="1" dirty="0" err="1"/>
              <a:t>Napovi</a:t>
            </a:r>
            <a:endParaRPr lang="cs-CZ" b="1" dirty="0"/>
          </a:p>
          <a:p>
            <a:r>
              <a:rPr lang="cs-CZ" b="0" dirty="0"/>
              <a:t>K tématu digitalizace na pracovišti bylo vytvořeno několik krátkých osvětových animovaných filmů s postavičkou Napo. Jedná se o vynikající způsob, jak zapojit podniky a informovat je o poselství kampaně.</a:t>
            </a:r>
          </a:p>
          <a:p>
            <a:endParaRPr lang="en-GB" b="1" dirty="0"/>
          </a:p>
          <a:p>
            <a:r>
              <a:rPr lang="cs-CZ" b="1" dirty="0" err="1"/>
              <a:t>OSHwiki</a:t>
            </a:r>
            <a:endParaRPr lang="cs-CZ" b="1" dirty="0"/>
          </a:p>
          <a:p>
            <a:r>
              <a:rPr lang="cs-CZ" b="0" dirty="0"/>
              <a:t>BOZP a digitalizaci je věnován jeden z oddílů platformy </a:t>
            </a:r>
            <a:r>
              <a:rPr lang="cs-CZ" b="0" dirty="0" err="1"/>
              <a:t>OSHwiki</a:t>
            </a:r>
            <a:r>
              <a:rPr lang="cs-CZ" b="0" dirty="0"/>
              <a:t>. Obsahuje příslušné články a odkazy na více informací k tomuto tématu.</a:t>
            </a:r>
          </a:p>
          <a:p>
            <a:endParaRPr lang="en-GB" b="1" dirty="0"/>
          </a:p>
          <a:p>
            <a:r>
              <a:rPr lang="cs-CZ" b="1" dirty="0"/>
              <a:t>Případové studie</a:t>
            </a:r>
          </a:p>
          <a:p>
            <a:r>
              <a:rPr lang="cs-CZ" b="0" dirty="0"/>
              <a:t>Vedle případových studií, jež jsou obsaženy v databázi, jsou k dispozici také případové studie politik ze zemí EU i třetích zemí. Tyto případové studie popisují, jaké faktory mají vliv na úspěch a nakolik jsou vnitrostátní politické iniciativy použitelné jinde.</a:t>
            </a:r>
            <a:r>
              <a:rPr lang="cs-CZ" dirty="0"/>
              <a:t> </a:t>
            </a:r>
          </a:p>
          <a:p>
            <a:endParaRPr lang="en-GB" b="1" dirty="0"/>
          </a:p>
          <a:p>
            <a:r>
              <a:rPr lang="cs-CZ" b="1" dirty="0"/>
              <a:t>Právní předpisy</a:t>
            </a:r>
          </a:p>
          <a:p>
            <a:r>
              <a:rPr lang="cs-CZ" dirty="0"/>
              <a:t>Za zajištění bezpečného a zdravého pracoviště je právně odpovědný zaměstnavatel. Rizika vyplývající z digitalizace na pracovišti spadají do oblasti působnosti rámcové směrnice o BOZP (</a:t>
            </a:r>
            <a:r>
              <a:rPr lang="cs-CZ" dirty="0">
                <a:hlinkClick r:id="rId3"/>
              </a:rPr>
              <a:t>směrnice 89/391/EHS</a:t>
            </a:r>
            <a:r>
              <a:rPr lang="cs-CZ" dirty="0"/>
              <a:t>), přičemž některými riziky vyplývajícími z používání digitálních technologií na pracovišti se zabývají zvláštní směrnice:</a:t>
            </a:r>
          </a:p>
          <a:p>
            <a:endParaRPr lang="en-GB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směrnice 90/270/EHS – směrnice o zobrazovacích jednotkách</a:t>
            </a:r>
            <a:r>
              <a:rPr lang="cs-CZ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hlinkClick r:id="rId5"/>
              </a:rPr>
              <a:t>směrnice 2009/104/ES– směrnice o používání pracovního zařízení,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hlinkClick r:id="rId6"/>
              </a:rPr>
              <a:t>směrnice 2006/42/ES – nová směrnice o strojních zařízeních,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hlinkClick r:id="rId7"/>
              </a:rPr>
              <a:t>směrnice 89/654/EHS – směrnice o požadavcích na pracovišti,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hlinkClick r:id="rId6"/>
              </a:rPr>
              <a:t>směrnice 2003/88/ES – směrnice o pracovní době,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hlinkClick r:id="rId7"/>
              </a:rPr>
              <a:t>směrnice 2002/14/ES – směrnice o informování zaměstnanců a projednávání se zaměstnanci.</a:t>
            </a:r>
          </a:p>
          <a:p>
            <a:pPr marL="457200" lvl="1" indent="0">
              <a:buNone/>
            </a:pPr>
            <a:endParaRPr lang="en-GB" sz="1400" dirty="0">
              <a:solidFill>
                <a:schemeClr val="tx2"/>
              </a:solidFill>
            </a:endParaRPr>
          </a:p>
          <a:p>
            <a:r>
              <a:rPr lang="cs-CZ" dirty="0"/>
              <a:t>Úplný přehled příslušných právních předpisů v oblasti BOZP naleznete na internetových stránkách agentury EU-OSHA (</a:t>
            </a:r>
            <a:r>
              <a:rPr lang="cs-CZ" dirty="0">
                <a:hlinkClick r:id="rId8"/>
              </a:rPr>
              <a:t>https://osha.europa.eu/en/</a:t>
            </a:r>
            <a:r>
              <a:rPr lang="cs-CZ" dirty="0" err="1">
                <a:hlinkClick r:id="rId8"/>
              </a:rPr>
              <a:t>safety</a:t>
            </a:r>
            <a:r>
              <a:rPr lang="cs-CZ" dirty="0">
                <a:hlinkClick r:id="rId8"/>
              </a:rPr>
              <a:t>-and-</a:t>
            </a:r>
            <a:r>
              <a:rPr lang="cs-CZ" dirty="0" err="1">
                <a:hlinkClick r:id="rId8"/>
              </a:rPr>
              <a:t>health</a:t>
            </a:r>
            <a:r>
              <a:rPr lang="cs-CZ" dirty="0">
                <a:hlinkClick r:id="rId8"/>
              </a:rPr>
              <a:t>-</a:t>
            </a:r>
            <a:r>
              <a:rPr lang="cs-CZ" dirty="0" err="1">
                <a:hlinkClick r:id="rId8"/>
              </a:rPr>
              <a:t>legislation</a:t>
            </a:r>
            <a:r>
              <a:rPr lang="cs-CZ" dirty="0"/>
              <a:t>).</a:t>
            </a:r>
          </a:p>
          <a:p>
            <a:endParaRPr lang="en-US" dirty="0"/>
          </a:p>
          <a:p>
            <a:pPr marL="0" indent="0">
              <a:buNone/>
            </a:pPr>
            <a:r>
              <a:rPr lang="cs-CZ" b="1" dirty="0"/>
              <a:t>Infografiky</a:t>
            </a:r>
          </a:p>
          <a:p>
            <a:pPr algn="just"/>
            <a:r>
              <a:rPr lang="cs-CZ" dirty="0"/>
              <a:t>V digitálním věku může být infografika účinným nástrojem. I složité informace dokáže vyjádřit jasně, stručně a tak, že si je snadno zapamatujete, přičemž je lze sdílet on-line. </a:t>
            </a:r>
          </a:p>
          <a:p>
            <a:endParaRPr lang="en-US" sz="1400" dirty="0">
              <a:solidFill>
                <a:srgbClr val="5B9BD5"/>
              </a:solidFill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2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Zdroj: EU-OSHA, průzkum „Situace v oblasti BOZP – bezpečnost a ochrana zdraví při práci na pracovištích po pandemii“, 2022 (</a:t>
            </a:r>
            <a:r>
              <a:rPr lang="cs-CZ" dirty="0">
                <a:hlinkClick r:id="rId3"/>
              </a:rPr>
              <a:t>https://osha.europa.eu/en/</a:t>
            </a:r>
            <a:r>
              <a:rPr lang="cs-CZ" dirty="0" err="1">
                <a:hlinkClick r:id="rId3"/>
              </a:rPr>
              <a:t>facts</a:t>
            </a:r>
            <a:r>
              <a:rPr lang="cs-CZ" dirty="0">
                <a:hlinkClick r:id="rId3"/>
              </a:rPr>
              <a:t>-and-</a:t>
            </a:r>
            <a:r>
              <a:rPr lang="cs-CZ" dirty="0" err="1">
                <a:hlinkClick r:id="rId3"/>
              </a:rPr>
              <a:t>figures</a:t>
            </a:r>
            <a:r>
              <a:rPr lang="cs-CZ" dirty="0">
                <a:hlinkClick r:id="rId3"/>
              </a:rPr>
              <a:t>/osh-pulse-occupational-safety-and-health-post-pandemic-workplaces</a:t>
            </a:r>
            <a:r>
              <a:rPr lang="cs-CZ" dirty="0"/>
              <a:t>).</a:t>
            </a:r>
          </a:p>
          <a:p>
            <a:pPr>
              <a:defRPr/>
            </a:pPr>
            <a:endParaRPr lang="it-IT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</a:t>
            </a:r>
            <a:r>
              <a:rPr lang="cs-CZ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EU-OSHA, 3. evropský průzkum podniků na téma nových a vznikajících rizik (ESENER 3), 2019. K dispozici na adrese </a:t>
            </a:r>
            <a:r>
              <a:rPr lang="cs-CZ" sz="1200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https://osha.europa.eu/en/</a:t>
            </a:r>
            <a:r>
              <a:rPr lang="cs-CZ" sz="1200" u="sng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publications</a:t>
            </a:r>
            <a:r>
              <a:rPr lang="cs-CZ" sz="1200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/home-based-teleworking-and-preventive-occupational-safety-and-health-measures-european-workplaces-evidence-esener-3.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21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Evropský týden</a:t>
            </a:r>
          </a:p>
          <a:p>
            <a:r>
              <a:rPr lang="cs-CZ" dirty="0"/>
              <a:t>Náš světoznámý Evropský týden bezpečnosti a ochrany zdraví při práci se koná každý rok v říjnu a je nejvýznamnější událostí v kalendáři kampaně. Během tohoto týdne se můžete zapojit do řady osvětových akcí organizovaných v EU i mimo ni, jako jsou např. soutěže, speciální filmové projekce, události na sociálních médiích či konference.</a:t>
            </a:r>
          </a:p>
          <a:p>
            <a:endParaRPr lang="en-GB" dirty="0"/>
          </a:p>
          <a:p>
            <a:r>
              <a:rPr lang="cs-CZ" b="1" dirty="0"/>
              <a:t>Partnerství v rámci kampaně</a:t>
            </a:r>
          </a:p>
          <a:p>
            <a:r>
              <a:rPr lang="cs-CZ" dirty="0"/>
              <a:t>Úspěch kampaně závisí na silných partnerstvích mezi agenturou EU-OSHA a klíčovými zúčastněným stranami. Celoevropské a mezinárodní organizace, které se angažují v oblasti BOZP, se mohou stát </a:t>
            </a:r>
            <a:r>
              <a:rPr lang="cs-CZ" u="sng" dirty="0"/>
              <a:t>oficiálním partnerem kampaně</a:t>
            </a:r>
            <a:r>
              <a:rPr lang="cs-CZ" dirty="0"/>
              <a:t> a mohou tak využít:</a:t>
            </a:r>
          </a:p>
          <a:p>
            <a:pPr marL="742950" lvl="1" indent="-285750">
              <a:buFont typeface="Arial,Sans-Serif"/>
              <a:buChar char="•"/>
            </a:pPr>
            <a:r>
              <a:rPr lang="cs-CZ" dirty="0"/>
              <a:t>propagace na úrovni EU a v médiích,</a:t>
            </a:r>
          </a:p>
          <a:p>
            <a:pPr marL="742950" lvl="1" indent="-285750">
              <a:buFont typeface="Arial,Sans-Serif"/>
              <a:buChar char="•"/>
            </a:pPr>
            <a:r>
              <a:rPr lang="cs-CZ" dirty="0"/>
              <a:t>příležitosti k navazování kontaktů a výměně informací,</a:t>
            </a:r>
          </a:p>
          <a:p>
            <a:pPr marL="742950" lvl="1" indent="-285750">
              <a:buFont typeface="Arial,Sans-Serif"/>
              <a:buChar char="•"/>
            </a:pPr>
            <a:r>
              <a:rPr lang="cs-CZ" dirty="0"/>
              <a:t>sdílení správné praxe s dalším partnery kampaně,</a:t>
            </a:r>
          </a:p>
          <a:p>
            <a:pPr marL="742950" lvl="1" indent="-285750">
              <a:buFont typeface="Arial,Sans-Serif"/>
              <a:buChar char="•"/>
            </a:pPr>
            <a:r>
              <a:rPr lang="cs-CZ" dirty="0"/>
              <a:t>pozvánky na akce pořádané agenturou EU-OSHA,</a:t>
            </a:r>
          </a:p>
          <a:p>
            <a:pPr marL="742950" lvl="1" indent="-285750">
              <a:buFont typeface="Arial,Sans-Serif"/>
              <a:buChar char="•"/>
            </a:pPr>
            <a:r>
              <a:rPr lang="cs-CZ" dirty="0"/>
              <a:t>uvítací balíček,</a:t>
            </a:r>
          </a:p>
          <a:p>
            <a:pPr marL="742950" lvl="1" indent="-285750">
              <a:buFont typeface="Arial,Sans-Serif"/>
              <a:buChar char="•"/>
            </a:pPr>
            <a:r>
              <a:rPr lang="cs-CZ" dirty="0"/>
              <a:t>certifikát partnera.</a:t>
            </a:r>
          </a:p>
          <a:p>
            <a:pPr lvl="1"/>
            <a:endParaRPr lang="en-GB" dirty="0"/>
          </a:p>
          <a:p>
            <a:r>
              <a:rPr lang="cs-CZ" b="1" dirty="0"/>
              <a:t>Soutěž „Správná praxe“</a:t>
            </a:r>
          </a:p>
          <a:p>
            <a:r>
              <a:rPr lang="cs-CZ" dirty="0"/>
              <a:t>Součástí kampaně je i soutěž „Správná praxe“, která upozorňuje na inovativní přístupy k řízení BOZP a představuje uznání úspěšných a udržitelných iniciativ zaměřených na řízení rizik týkajících se BOZP a digitalizace. Organizace v členských státech EU, kandidátských zemích, potenciálních kandidátských zemích a zemích Evropského sdružení volného obchodu (ESVO) se vyzývají, aby do této soutěže přihlásily příspěvky týkající se řešení problematiky BOZP a digitalizace na pracovišti. Vítězové budou vyhlášeni na slavnostním předávání cen.</a:t>
            </a:r>
          </a:p>
          <a:p>
            <a:endParaRPr lang="en-GB" dirty="0"/>
          </a:p>
          <a:p>
            <a:r>
              <a:rPr lang="cs-CZ" b="1" dirty="0"/>
              <a:t>Soubor nástrojů kampaně </a:t>
            </a:r>
          </a:p>
          <a:p>
            <a:r>
              <a:rPr lang="cs-CZ" dirty="0"/>
              <a:t>Máte přístup k našemu souboru nástrojů kampaně, který vám pomůže zahájit vlastní osvětovou kampaň o dopadu digitalizace na BOZP. Soubor nástrojů obsahuje podrobné pokyny, jak postupovat při přípravě a vedení kampaně tak, abyste co nejlépe využili své zdroje.</a:t>
            </a:r>
          </a:p>
          <a:p>
            <a:endParaRPr lang="en-GB" dirty="0"/>
          </a:p>
          <a:p>
            <a:r>
              <a:rPr lang="cs-CZ" b="1" dirty="0"/>
              <a:t>Materiály kampaně</a:t>
            </a:r>
          </a:p>
          <a:p>
            <a:r>
              <a:rPr lang="cs-CZ" dirty="0"/>
              <a:t>V materiálech kampaně naleznete vše, co potřebujete k propagaci kampaně „Bezpečná a zdravá práce v digitálním věku“ a k tomu, abyste se do ní mohli zapojit. Stáhnout si lze všechny zdroje, a to včetně průvodce kampaní, propagačního letáku a plakátu i letáku k soutěži „Správná praxe“.</a:t>
            </a:r>
          </a:p>
          <a:p>
            <a:endParaRPr lang="en-GB" dirty="0"/>
          </a:p>
          <a:p>
            <a:r>
              <a:rPr lang="cs-CZ" b="1" dirty="0"/>
              <a:t>Balíček pro sociální média</a:t>
            </a:r>
          </a:p>
          <a:p>
            <a:r>
              <a:rPr lang="cs-CZ" dirty="0"/>
              <a:t>Využijte balíček pro sociální média – sadu materiálů, které můžete použít na vašich účtech v sociálních médiích. Začněte výběrem příslušných poselství a doprovodných vizuálních materiálů a videí.</a:t>
            </a:r>
          </a:p>
          <a:p>
            <a:endParaRPr lang="en-GB" dirty="0"/>
          </a:p>
          <a:p>
            <a:r>
              <a:rPr lang="cs-CZ" b="1" dirty="0"/>
              <a:t>Akce</a:t>
            </a:r>
          </a:p>
          <a:p>
            <a:r>
              <a:rPr lang="cs-CZ" dirty="0"/>
              <a:t>Můžete si zobrazit nadcházejíce akce kampaně „Bezpečná a zdravá práce v digitálním věku“. Akce můžete vyhledávat podle země a data a můžete si je přidat do svého kalendáře, abyste se ujistili, že je nezmeškáte.</a:t>
            </a:r>
          </a:p>
          <a:p>
            <a:endParaRPr lang="en-GB" dirty="0"/>
          </a:p>
          <a:p>
            <a:r>
              <a:rPr lang="cs-CZ" b="1" dirty="0"/>
              <a:t>Osvědčení o účasti </a:t>
            </a:r>
          </a:p>
          <a:p>
            <a:r>
              <a:rPr lang="cs-CZ" dirty="0"/>
              <a:t>Pokud na podporu kampaně Zdravé pracoviště zorganizujete nějaké akce či aktivity nebo vlastní kampaň, obdržíte osvědčení o účasti jako uznání vašeho úsilí a příspěvku.</a:t>
            </a:r>
          </a:p>
          <a:p>
            <a:pPr lvl="1"/>
            <a:endParaRPr lang="en-GB" sz="14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67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© Evropská agentura pro bezpečnost a ochranu zdraví při práci, 2023</a:t>
            </a:r>
          </a:p>
          <a:p>
            <a:r>
              <a:rPr lang="cs-CZ" dirty="0"/>
              <a:t>Reprodukce povolena pod podmínkou uvedení zdroje.</a:t>
            </a:r>
          </a:p>
          <a:p>
            <a:r>
              <a:rPr lang="cs-CZ" dirty="0"/>
              <a:t>O povolení použít nebo reprodukovat fotografie nebo jiné materiály, na které se nevztahují autorská práva agentury EU-OSHA, je třeba požádat přímo držitele autorských práv.</a:t>
            </a:r>
          </a:p>
          <a:p>
            <a:pPr marL="0" indent="0"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0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 EU-OSHA, průzkum „Situace v oblasti BOZP – bezpečnost a ochrana zdraví při práci na pracovištích po pandemii“, 2022 (</a:t>
            </a:r>
            <a:r>
              <a:rPr lang="cs-CZ" dirty="0">
                <a:hlinkClick r:id="rId3"/>
              </a:rPr>
              <a:t>https://osha.europa.eu/en/</a:t>
            </a:r>
            <a:r>
              <a:rPr lang="cs-CZ" dirty="0" err="1">
                <a:hlinkClick r:id="rId3"/>
              </a:rPr>
              <a:t>facts</a:t>
            </a:r>
            <a:r>
              <a:rPr lang="cs-CZ" dirty="0">
                <a:hlinkClick r:id="rId3"/>
              </a:rPr>
              <a:t>-and-</a:t>
            </a:r>
            <a:r>
              <a:rPr lang="cs-CZ" dirty="0" err="1">
                <a:hlinkClick r:id="rId3"/>
              </a:rPr>
              <a:t>figures</a:t>
            </a:r>
            <a:r>
              <a:rPr lang="cs-CZ" dirty="0">
                <a:hlinkClick r:id="rId3"/>
              </a:rPr>
              <a:t>/osh-pulse-occupational-safety-and-health-post-pandemic-workplaces</a:t>
            </a:r>
            <a:r>
              <a:rPr lang="cs-CZ" dirty="0"/>
              <a:t>).</a:t>
            </a:r>
          </a:p>
          <a:p>
            <a:endParaRPr lang="en-GB" dirty="0"/>
          </a:p>
          <a:p>
            <a:r>
              <a:rPr lang="cs-CZ" dirty="0"/>
              <a:t>Agentura EU-OSHA zadala bleskový průzkum </a:t>
            </a:r>
            <a:r>
              <a:rPr lang="cs-CZ" dirty="0" err="1"/>
              <a:t>Eurobarometr</a:t>
            </a:r>
            <a:r>
              <a:rPr lang="cs-CZ" dirty="0"/>
              <a:t> s názvem „Situace v oblasti BOZP“, aby získala přehled o situaci v oblasti bezpečnosti a ochrany zdraví při práci (BOZP) na pracovištích po pandemii.</a:t>
            </a:r>
          </a:p>
          <a:p>
            <a:r>
              <a:rPr lang="cs-CZ" dirty="0"/>
              <a:t>V rámci tohoto průzkumu byly v dubnu a květnu 2022 provedeny rozhovory s reprezentativním vzorkem více než 27 000 zaměstnanců ze všech zemí EU a z Islandu a Norska. Byly jim položeny otázky o stresových faktorech, jimž čelí a které mají vliv na jejich duševní a fyzické zdraví, a o tom, jaká důležitost je na jejich pracovišti přikládána opatřením v oblasti BOZP.</a:t>
            </a:r>
          </a:p>
          <a:p>
            <a:r>
              <a:rPr lang="cs-CZ" dirty="0"/>
              <a:t>Průzkum rovněž zjišťoval, jak se při práci používají digitální technologie a jaký mají vliv na zdraví a pohodu pracovníků.</a:t>
            </a: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2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Zdroj: EU-OSHA, průzkum „Situace v oblasti BOZP – bezpečnost a ochrana zdraví při práci na pracovištích po pandemii“, 2022 (</a:t>
            </a:r>
            <a:r>
              <a:rPr lang="cs-CZ" dirty="0">
                <a:hlinkClick r:id="rId3"/>
              </a:rPr>
              <a:t>https://osha.europa.eu/en/</a:t>
            </a:r>
            <a:r>
              <a:rPr lang="cs-CZ" dirty="0" err="1">
                <a:hlinkClick r:id="rId3"/>
              </a:rPr>
              <a:t>facts</a:t>
            </a:r>
            <a:r>
              <a:rPr lang="cs-CZ" dirty="0">
                <a:hlinkClick r:id="rId3"/>
              </a:rPr>
              <a:t>-and-</a:t>
            </a:r>
            <a:r>
              <a:rPr lang="cs-CZ" dirty="0" err="1">
                <a:hlinkClick r:id="rId3"/>
              </a:rPr>
              <a:t>figures</a:t>
            </a:r>
            <a:r>
              <a:rPr lang="cs-CZ" dirty="0">
                <a:hlinkClick r:id="rId3"/>
              </a:rPr>
              <a:t>/osh-pulse-occupational-safety-and-health-post-pandemic-workplaces</a:t>
            </a:r>
            <a:r>
              <a:rPr lang="cs-CZ" dirty="0"/>
              <a:t>).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cs-CZ" dirty="0"/>
              <a:t>Agentura EU-OSHA zadala bleskový průzkum </a:t>
            </a:r>
            <a:r>
              <a:rPr lang="cs-CZ" dirty="0" err="1"/>
              <a:t>Eurobarometr</a:t>
            </a:r>
            <a:r>
              <a:rPr lang="cs-CZ" dirty="0"/>
              <a:t> s názvem „Situace v oblasti BOZP“, aby získala přehled o situaci v oblasti bezpečnosti a ochrany zdraví při práci (BOZP) na pracovištích po pandemii.</a:t>
            </a:r>
          </a:p>
          <a:p>
            <a:pPr>
              <a:defRPr/>
            </a:pPr>
            <a:r>
              <a:rPr lang="cs-CZ" dirty="0"/>
              <a:t>V rámci tohoto průzkumu byly v dubnu a květnu 2022 provedeny rozhovory s reprezentativním vzorkem více než 27 000 zaměstnanců ze všech zemí EU a z Islandu a Norska. Byly jim položeny otázky o stresových faktorech, jimž čelí a které mají vliv na jejich duševní a fyzické zdraví, a o tom, jaká důležitost je na jejich pracovišti přikládána opatřením v oblasti BOZP.</a:t>
            </a:r>
          </a:p>
          <a:p>
            <a:pPr>
              <a:defRPr/>
            </a:pPr>
            <a:r>
              <a:rPr lang="cs-CZ" dirty="0"/>
              <a:t>Průzkum rovněž zjišťoval, jak se při práci používají digitální technologie a jaký mají vliv na zdraví a pohodu pracovníků.</a:t>
            </a:r>
          </a:p>
          <a:p>
            <a:pPr>
              <a:defRPr/>
            </a:pPr>
            <a:endParaRPr lang="en-GB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ea typeface="Calibri"/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6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Zdroj: EU-OSHA, průzkum „Situace v oblasti BOZP – bezpečnost a ochrana zdraví při práci na pracovištích po pandemii“, 2022 (</a:t>
            </a:r>
            <a:r>
              <a:rPr lang="cs-CZ" dirty="0">
                <a:hlinkClick r:id="rId3"/>
              </a:rPr>
              <a:t>https://osha.europa.eu/en/</a:t>
            </a:r>
            <a:r>
              <a:rPr lang="cs-CZ" dirty="0" err="1">
                <a:hlinkClick r:id="rId3"/>
              </a:rPr>
              <a:t>facts</a:t>
            </a:r>
            <a:r>
              <a:rPr lang="cs-CZ" dirty="0">
                <a:hlinkClick r:id="rId3"/>
              </a:rPr>
              <a:t>-and-</a:t>
            </a:r>
            <a:r>
              <a:rPr lang="cs-CZ" dirty="0" err="1">
                <a:hlinkClick r:id="rId3"/>
              </a:rPr>
              <a:t>figures</a:t>
            </a:r>
            <a:r>
              <a:rPr lang="cs-CZ" dirty="0">
                <a:hlinkClick r:id="rId3"/>
              </a:rPr>
              <a:t>/osh-pulse-occupational-safety-and-health-post-pandemic-workplaces</a:t>
            </a:r>
            <a:r>
              <a:rPr lang="cs-CZ" dirty="0"/>
              <a:t>).</a:t>
            </a:r>
          </a:p>
          <a:p>
            <a:pPr>
              <a:defRPr/>
            </a:pPr>
            <a:endParaRPr lang="it-IT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</a:t>
            </a:r>
            <a:r>
              <a:rPr lang="cs-CZ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EU-OSHA, 3. evropský průzkum podniků na téma nových a vznikajících rizik (ESENER 3), 2019. K dispozici na adrese </a:t>
            </a:r>
            <a:r>
              <a:rPr lang="cs-CZ" sz="1200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https://osha.europa.eu/en/</a:t>
            </a:r>
            <a:r>
              <a:rPr lang="cs-CZ" sz="1200" u="sng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publications</a:t>
            </a:r>
            <a:r>
              <a:rPr lang="cs-CZ" sz="1200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/home-based-teleworking-and-preventive-occupational-safety-and-health-measures-european-workplaces-evidence-esener-3.</a:t>
            </a:r>
          </a:p>
          <a:p>
            <a:endParaRPr lang="en-US" dirty="0"/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2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</a:t>
            </a:r>
            <a:r>
              <a:rPr lang="cs-CZ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EU-OSHA, 3. evropský průzkum podniků na téma nových a vznikajících rizik (ESENER 3), 2019. K dispozici na adrese </a:t>
            </a:r>
            <a:r>
              <a:rPr lang="cs-CZ" sz="1200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https://osha.europa.eu/en/</a:t>
            </a:r>
            <a:r>
              <a:rPr lang="cs-CZ" sz="1200" u="sng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publications</a:t>
            </a:r>
            <a:r>
              <a:rPr lang="cs-CZ" sz="1200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/third-european-survey-enterprises-new-and-emerging-risks-esener-3/</a:t>
            </a:r>
            <a:r>
              <a:rPr lang="cs-CZ" sz="1200" u="sng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view</a:t>
            </a:r>
            <a:r>
              <a:rPr lang="cs-CZ" sz="1200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9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Zdroj:</a:t>
            </a:r>
            <a:r>
              <a:rPr lang="cs-CZ" dirty="0"/>
              <a:t> EU-OSHA, 3. evropský průzkum podniků na téma nových a vznikajících rizik (ESENER 3), 2019. K dispozici na adrese </a:t>
            </a:r>
            <a:r>
              <a:rPr lang="cs-CZ" u="sng" dirty="0"/>
              <a:t>https://osha.europa.eu/en/</a:t>
            </a:r>
            <a:r>
              <a:rPr lang="cs-CZ" u="sng" dirty="0" err="1"/>
              <a:t>publications</a:t>
            </a:r>
            <a:r>
              <a:rPr lang="cs-CZ" u="sng" dirty="0"/>
              <a:t>/home-based-teleworking-and-preventive-occupational-safety-and-health-measures-european-workplaces-evidence-esener-3.</a:t>
            </a:r>
          </a:p>
          <a:p>
            <a:endParaRPr lang="en-US" dirty="0"/>
          </a:p>
          <a:p>
            <a:r>
              <a:rPr lang="cs-CZ" dirty="0">
                <a:latin typeface="Arial"/>
                <a:ea typeface="SimSun"/>
                <a:cs typeface="Arial"/>
              </a:rPr>
              <a:t>Vážené</a:t>
            </a:r>
            <a:r>
              <a:rPr lang="cs-CZ" sz="1200" dirty="0">
                <a:effectLst/>
                <a:latin typeface="Arial"/>
                <a:ea typeface="SimSun"/>
                <a:cs typeface="Arial"/>
              </a:rPr>
              <a:t> údaje (váha: </a:t>
            </a:r>
            <a:r>
              <a:rPr lang="cs-CZ" sz="1200" dirty="0" err="1">
                <a:effectLst/>
                <a:latin typeface="Arial"/>
                <a:ea typeface="SimSun"/>
                <a:cs typeface="Arial"/>
              </a:rPr>
              <a:t>estex</a:t>
            </a:r>
            <a:r>
              <a:rPr lang="cs-CZ" sz="1200" dirty="0">
                <a:effectLst/>
                <a:latin typeface="Arial"/>
                <a:ea typeface="SimSun"/>
                <a:cs typeface="Arial"/>
              </a:rPr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6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Kampaň „Bezpečná a zdravá práce v digitálním věku“ je rozdělena na pět prioritních oblastí, které jsou propagovány pomocí speciálních komunikačních a propagačních balíčků, jež jsou šířeny po celou dobu trvání kampaně. Každá z oblastí je věnována jednomu konkrétnímu tématu týkajícímu se BOZP a digitalizace. Aby kampaň neztratila na dynamice, jsou každé tři až čtyři měsíce vydávány různé materiály, například zprávy, informační listy, </a:t>
            </a:r>
            <a:r>
              <a:rPr lang="cs-CZ" sz="1200" i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infografiky</a:t>
            </a:r>
            <a:r>
              <a:rPr lang="cs-CZ" sz="1200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případové studie.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 prioritou kampaně na období 2023–2025 je prozkoumat, jaký vliv má digitalizace na rozmanitost pracovní síly, skupiny zranitelných pracovníků a genderovou problematiku. Kampaň se zaměří také na pracovníky, kteří jsou zaměstnáni v rámci pružného uspořádání práce, pracují mimo prostory zaměstnavatele, jsou v kontaktu s klienty nebo je navštěvují nebo pracují v decentralizovaných prostorách (jako jsou pracovníci na dálku nebo pracovníci platforem).</a:t>
            </a:r>
          </a:p>
          <a:p>
            <a:endParaRPr lang="es-ES" sz="1400" b="0" i="1" noProof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/>
              <a:t>Práce prostřednictvím digitálních platforem:</a:t>
            </a:r>
            <a:r>
              <a:rPr lang="cs-CZ" sz="14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placená práce poskytovaná prostřednictvím on-line platformy, na on-line platformě nebo zprostředkovaná on-line platformou</a:t>
            </a:r>
          </a:p>
          <a:p>
            <a:endParaRPr lang="en-US" sz="1400" b="1" dirty="0"/>
          </a:p>
          <a:p>
            <a:r>
              <a:rPr lang="cs-CZ" sz="1400" b="1" baseline="0" dirty="0"/>
              <a:t>Automatizace pracovních úkolů: </a:t>
            </a:r>
            <a:r>
              <a:rPr lang="cs-CZ" sz="14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systémy založené na umělé inteligenci, buď zabudované (robotika), nebo nezabudované (inteligentní aplikace), které jsou schopné vykonávat činnosti – s určitou mírou samostatnosti – k plnění fyzických nebo kognitivních úkolů a dosahování určitých cílů</a:t>
            </a:r>
          </a:p>
          <a:p>
            <a:endParaRPr lang="en-US" sz="1400" b="1" dirty="0"/>
          </a:p>
          <a:p>
            <a:r>
              <a:rPr lang="cs-CZ" sz="1400" b="1" dirty="0"/>
              <a:t>Práce na dálku a hybridní práce:</a:t>
            </a:r>
            <a:r>
              <a:rPr lang="cs-CZ" sz="14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jakýkoli typ uspořádání práce zahrnující používání digitálních technologií (např. osobních počítačů, chytrých telefonů, notebooků, softwarových balíčků a internetu) k práci z domova nebo obecněji mimo prostory zaměstnavatele nebo na pevně určeném místě </a:t>
            </a:r>
          </a:p>
          <a:p>
            <a:endParaRPr lang="en-US" sz="1400" dirty="0"/>
          </a:p>
          <a:p>
            <a:r>
              <a:rPr lang="cs-CZ" sz="1400" b="1" baseline="0" dirty="0"/>
              <a:t>Řízení pracovníků prostřednictvím umělé inteligence: </a:t>
            </a:r>
            <a:r>
              <a:rPr lang="cs-CZ" sz="14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řídicí systémy a nástroje, které v reálném čase shromažďují data o chování pracovníků z různých zdrojů za účelem informování vedoucích pracovníků a poskytování podkladů pro automatizovaná nebo </a:t>
            </a:r>
            <a:r>
              <a:rPr lang="cs-CZ" sz="14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poloautomatizovaná</a:t>
            </a:r>
            <a:r>
              <a:rPr lang="cs-CZ" sz="14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rozhodnutí založená na algoritmech nebo pokročilejších formách umělé inteligence</a:t>
            </a:r>
          </a:p>
          <a:p>
            <a:endParaRPr lang="en-GB" sz="1400" b="1" noProof="0" dirty="0"/>
          </a:p>
          <a:p>
            <a:r>
              <a:rPr lang="cs-CZ" sz="1400" b="1" dirty="0"/>
              <a:t>Chytré digitální systémy: </a:t>
            </a:r>
            <a:r>
              <a:rPr lang="cs-CZ" sz="14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inteligentní aplikace využívající umělou inteligenci, přenosná zařízení, vysokorychlostní bezdrátové sítě v kombinaci s technologiemi senzorů (např. </a:t>
            </a:r>
            <a:r>
              <a:rPr lang="cs-CZ" sz="14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nositelná zařízení)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GB" sz="14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b="1" noProof="0" dirty="0">
              <a:solidFill>
                <a:schemeClr val="accent1"/>
              </a:solidFill>
            </a:endParaRPr>
          </a:p>
          <a:p>
            <a:endParaRPr lang="en-GB" sz="1500" b="1" noProof="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675"/>
              <a:t>Bezpečnost a ochrana zdraví při práci je věcí každého z nás. Cenná pro Vás. Přínosná pro firmu.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7" y="4431506"/>
            <a:ext cx="433423" cy="28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-portada-EUOSHA-2013-16-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" y="4393"/>
            <a:ext cx="9125745" cy="2495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1208"/>
            <a:ext cx="694508" cy="5202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BFDD9A-7BA7-43A0-B572-C100341D1C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6681CD-C0A2-47B7-9555-F2A5EA5E02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0"/>
            <a:ext cx="694508" cy="52092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33B285-9AAD-4B95-9473-949E39C34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"/>
            <a:ext cx="9144000" cy="2500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9CA904-B0B5-4061-90B9-0FC29CEB7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  <p:pic>
        <p:nvPicPr>
          <p:cNvPr id="4" name="Picture 3" descr="A blue and red logo&#10;&#10;Description automatically generated">
            <a:extLst>
              <a:ext uri="{FF2B5EF4-FFF2-40B4-BE49-F238E27FC236}">
                <a16:creationId xmlns:a16="http://schemas.microsoft.com/office/drawing/2014/main" id="{CF81C9C0-685B-44B5-8B5D-7B17F8C104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98" y="4210495"/>
            <a:ext cx="479402" cy="506406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49AA81B6-39BA-4D3A-B6FC-4275113A11F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0" y="4400669"/>
            <a:ext cx="1236720" cy="31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7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6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6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5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675"/>
              <a:t>Bezpečnost a ochrana zdraví při práci je věcí každého z nás. Cenná pro Vás. Přínosná pro firmu.</a:t>
            </a:r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901" y="4429594"/>
            <a:ext cx="863242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FONDO-PORTADA-PATRON-EUOSHA-2011-16-9.png" descr="/Volumes/XRAID/Equipo Rojo/EU-OSHA/18-0115 PPT templates update/PNG/FONDO-PORTADA-PATRON-EUOSHA-2011-16-9.png">
            <a:extLst>
              <a:ext uri="{FF2B5EF4-FFF2-40B4-BE49-F238E27FC236}">
                <a16:creationId xmlns:a16="http://schemas.microsoft.com/office/drawing/2014/main" id="{F7E6838B-6674-4D21-9F21-07AD390E11FE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9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1DE3D-2A65-415B-A074-32CDC9FE7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3" y="0"/>
            <a:ext cx="9141293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43BC8-A9D9-40D5-BE52-E3972AEEEE22}"/>
              </a:ext>
            </a:extLst>
          </p:cNvPr>
          <p:cNvSpPr txBox="1"/>
          <p:nvPr/>
        </p:nvSpPr>
        <p:spPr>
          <a:xfrm>
            <a:off x="1788820" y="1172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E7BA3-4942-449E-A769-C5E46CB57CAC}"/>
              </a:ext>
            </a:extLst>
          </p:cNvPr>
          <p:cNvSpPr txBox="1"/>
          <p:nvPr/>
        </p:nvSpPr>
        <p:spPr>
          <a:xfrm>
            <a:off x="1788820" y="177966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tx2"/>
                </a:solidFill>
                <a:ea typeface="+mj-ea"/>
                <a:cs typeface="Trebuchet MS"/>
              </a:rPr>
              <a:t>@EuropeanAgencyforSafetyandHealthatWork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2E16-3193-429C-97E6-9287EAAEC892}"/>
              </a:ext>
            </a:extLst>
          </p:cNvPr>
          <p:cNvSpPr txBox="1"/>
          <p:nvPr/>
        </p:nvSpPr>
        <p:spPr>
          <a:xfrm>
            <a:off x="1787638" y="23870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C074C-8E17-42BC-9A7F-290AB4ED31D1}"/>
              </a:ext>
            </a:extLst>
          </p:cNvPr>
          <p:cNvSpPr txBox="1"/>
          <p:nvPr/>
        </p:nvSpPr>
        <p:spPr>
          <a:xfrm>
            <a:off x="1787638" y="2973204"/>
            <a:ext cx="645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tx2"/>
                </a:solidFill>
                <a:ea typeface="+mj-ea"/>
                <a:cs typeface="Trebuchet MS"/>
              </a:rPr>
              <a:t>Evropská agentura pro bezpečnost a ochranu zdraví při práci (EU-OSHA)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D01AA-BE98-440A-BCBA-0FAA32F7ABB8}"/>
              </a:ext>
            </a:extLst>
          </p:cNvPr>
          <p:cNvSpPr txBox="1"/>
          <p:nvPr/>
        </p:nvSpPr>
        <p:spPr>
          <a:xfrm>
            <a:off x="1787638" y="36019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tx2"/>
                </a:solidFill>
                <a:ea typeface="+mj-ea"/>
                <a:cs typeface="Trebuchet MS"/>
              </a:rPr>
              <a:t>EU_OSHA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37896-FBC1-4C16-A372-EE1A905603DB}"/>
              </a:ext>
            </a:extLst>
          </p:cNvPr>
          <p:cNvSpPr txBox="1"/>
          <p:nvPr/>
        </p:nvSpPr>
        <p:spPr>
          <a:xfrm>
            <a:off x="450001" y="8537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tx2"/>
                </a:solidFill>
                <a:ea typeface="+mj-ea"/>
              </a:rPr>
              <a:t>DĚKUJEME!</a:t>
            </a:r>
          </a:p>
        </p:txBody>
      </p:sp>
    </p:spTree>
    <p:extLst>
      <p:ext uri="{BB962C8B-B14F-4D97-AF65-F5344CB8AC3E}">
        <p14:creationId xmlns:p14="http://schemas.microsoft.com/office/powerpoint/2010/main" val="345664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0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3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89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1291" cy="51374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cs-CZ" sz="675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https://healthy-workplaces.eu</a:t>
            </a:r>
          </a:p>
        </p:txBody>
      </p:sp>
      <p:pic>
        <p:nvPicPr>
          <p:cNvPr id="15" name="Picture 14" descr="A blue and red logo&#10;&#10;Description automatically generated">
            <a:extLst>
              <a:ext uri="{FF2B5EF4-FFF2-40B4-BE49-F238E27FC236}">
                <a16:creationId xmlns:a16="http://schemas.microsoft.com/office/drawing/2014/main" id="{0281ADDD-6EAF-46E1-9AB2-26D158CAB5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80" y="4510695"/>
            <a:ext cx="479402" cy="506406"/>
          </a:xfrm>
          <a:prstGeom prst="rect">
            <a:avLst/>
          </a:prstGeom>
        </p:spPr>
      </p:pic>
      <p:pic>
        <p:nvPicPr>
          <p:cNvPr id="16" name="Picture 1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2BCD9AE-7A6B-4939-9CD2-97A81173A8E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1" y="4692269"/>
            <a:ext cx="1236720" cy="31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-workplaces.osha.europa.eu/en/about-topic/priority-area/digital-platform-work" TargetMode="External"/><Relationship Id="rId13" Type="http://schemas.openxmlformats.org/officeDocument/2006/relationships/image" Target="../media/image19.png"/><Relationship Id="rId18" Type="http://schemas.openxmlformats.org/officeDocument/2006/relationships/hyperlink" Target="https://healthy-workplaces.osha.europa.eu/en/about-topic/priority-area/remote-and-hybrid-work" TargetMode="External"/><Relationship Id="rId3" Type="http://schemas.openxmlformats.org/officeDocument/2006/relationships/hyperlink" Target="https://healthy-workplaces.osha.europa.eu/cs/about-topic/priority-area/smart-digital-systems" TargetMode="External"/><Relationship Id="rId7" Type="http://schemas.openxmlformats.org/officeDocument/2006/relationships/hyperlink" Target="https://healthy-workplaces.osha.europa.eu/cs/about-topic/priority-area/digital-platform-work" TargetMode="External"/><Relationship Id="rId12" Type="http://schemas.openxmlformats.org/officeDocument/2006/relationships/image" Target="../media/image18.png"/><Relationship Id="rId17" Type="http://schemas.openxmlformats.org/officeDocument/2006/relationships/hyperlink" Target="https://healthy-workplaces.osha.europa.eu/cs/about-topic/priority-area/remote-and-hybrid-work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en/about-topic/priority-area/worker-management-through-ai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healthy-workplaces.osha.europa.eu/cs/about-topic/priority-area/worker-management-through-ai" TargetMode="External"/><Relationship Id="rId15" Type="http://schemas.openxmlformats.org/officeDocument/2006/relationships/image" Target="../media/image21.png"/><Relationship Id="rId10" Type="http://schemas.openxmlformats.org/officeDocument/2006/relationships/hyperlink" Target="https://healthy-workplaces.osha.europa.eu/en/about-topic/priority-area/automation-tasks" TargetMode="External"/><Relationship Id="rId4" Type="http://schemas.openxmlformats.org/officeDocument/2006/relationships/hyperlink" Target="https://healthy-workplaces.osha.europa.eu/en/about-topic/priority-area/smart-digital-systems" TargetMode="External"/><Relationship Id="rId9" Type="http://schemas.openxmlformats.org/officeDocument/2006/relationships/hyperlink" Target="https://healthy-workplaces.osha.europa.eu/cs/about-topic/priority-area/automation-tasks" TargetMode="Externa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institutions-bodies_en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healthy-workplaces.osha.europa.eu/en/campaign-partners/campaign-media-partners" TargetMode="External"/><Relationship Id="rId12" Type="http://schemas.openxmlformats.org/officeDocument/2006/relationships/hyperlink" Target="https://osha.europa.eu/cs/themes/mainstreaming-osh-education/oshvet-project-osh-vocational-education-and-train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en/campaign-partners/enterprise-europe-network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eur-lex.europa.eu/summary/glossary/social_partners.html" TargetMode="External"/><Relationship Id="rId10" Type="http://schemas.openxmlformats.org/officeDocument/2006/relationships/hyperlink" Target="https://europa.eu/european-union/about-eu/agencies/decentralised-agencies_en" TargetMode="External"/><Relationship Id="rId4" Type="http://schemas.openxmlformats.org/officeDocument/2006/relationships/hyperlink" Target="https://healthy-workplaces.osha.europa.eu/en/campaign-partners/official-campaign-partners" TargetMode="External"/><Relationship Id="rId9" Type="http://schemas.openxmlformats.org/officeDocument/2006/relationships/hyperlink" Target="https://healthy-workplaces.osha.europa.eu/en/campaign-partners/national-focal-points" TargetMode="Externa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hyperlink" Target="https://healthy-workplaces.eu/en/tools-and-publications/oshwiki" TargetMode="External"/><Relationship Id="rId18" Type="http://schemas.openxmlformats.org/officeDocument/2006/relationships/hyperlink" Target="https://healthy-workplaces.osha.europa.eu/en/tools-and-publications/case-studies" TargetMode="External"/><Relationship Id="rId26" Type="http://schemas.openxmlformats.org/officeDocument/2006/relationships/image" Target="../media/image34.png"/><Relationship Id="rId3" Type="http://schemas.openxmlformats.org/officeDocument/2006/relationships/hyperlink" Target="https://healthy-workplaces.osha.europa.eu/cs/tools-and-publications/publications" TargetMode="External"/><Relationship Id="rId21" Type="http://schemas.openxmlformats.org/officeDocument/2006/relationships/hyperlink" Target="https://healthy-workplaces.eu/en/tools-and-publications/legislation" TargetMode="External"/><Relationship Id="rId34" Type="http://schemas.openxmlformats.org/officeDocument/2006/relationships/image" Target="../media/image40.png"/><Relationship Id="rId7" Type="http://schemas.openxmlformats.org/officeDocument/2006/relationships/hyperlink" Target="https://healthy-workplaces.osha.europa.eu/cs/tools-and-publications/campaign-toolkit" TargetMode="External"/><Relationship Id="rId12" Type="http://schemas.openxmlformats.org/officeDocument/2006/relationships/hyperlink" Target="https://healthy-workplaces.osha.europa.eu/en/tools-and-publications/oshwiki" TargetMode="External"/><Relationship Id="rId17" Type="http://schemas.openxmlformats.org/officeDocument/2006/relationships/hyperlink" Target="https://healthy-workplaces.osha.europa.eu/cs/tools-and-publications/case-studies" TargetMode="External"/><Relationship Id="rId25" Type="http://schemas.openxmlformats.org/officeDocument/2006/relationships/image" Target="../media/image33.pn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healthy-workplaces.osha.europa.eu/en/tools-and-publications/social-media-kit" TargetMode="External"/><Relationship Id="rId20" Type="http://schemas.openxmlformats.org/officeDocument/2006/relationships/hyperlink" Target="https://healthy-workplaces.osha.europa.eu/en/tools-and-publications/legislation" TargetMode="External"/><Relationship Id="rId29" Type="http://schemas.openxmlformats.org/officeDocument/2006/relationships/hyperlink" Target="https://healthy-workplaces.osha.europa.eu/cs/tools-and-publications/infograph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en/tools-and-publications/campaign-materials" TargetMode="External"/><Relationship Id="rId11" Type="http://schemas.openxmlformats.org/officeDocument/2006/relationships/hyperlink" Target="https://healthy-workplaces.osha.europa.eu/cs/tools-and-publications/oshwiki" TargetMode="External"/><Relationship Id="rId24" Type="http://schemas.openxmlformats.org/officeDocument/2006/relationships/image" Target="../media/image27.png"/><Relationship Id="rId32" Type="http://schemas.openxmlformats.org/officeDocument/2006/relationships/image" Target="../media/image38.png"/><Relationship Id="rId5" Type="http://schemas.openxmlformats.org/officeDocument/2006/relationships/hyperlink" Target="https://healthy-workplaces.osha.europa.eu/cs/tools-and-publications/campaign-materials" TargetMode="External"/><Relationship Id="rId15" Type="http://schemas.openxmlformats.org/officeDocument/2006/relationships/hyperlink" Target="https://healthy-workplaces.osha.europa.eu/cs/tools-and-publications/social-media-kit" TargetMode="External"/><Relationship Id="rId23" Type="http://schemas.openxmlformats.org/officeDocument/2006/relationships/image" Target="../media/image32.png"/><Relationship Id="rId28" Type="http://schemas.openxmlformats.org/officeDocument/2006/relationships/image" Target="../media/image36.png"/><Relationship Id="rId10" Type="http://schemas.openxmlformats.org/officeDocument/2006/relationships/hyperlink" Target="https://healthy-workplaces.osha.europa.eu/en/tools-and-publications/napo-films" TargetMode="External"/><Relationship Id="rId19" Type="http://schemas.openxmlformats.org/officeDocument/2006/relationships/hyperlink" Target="https://healthy-workplaces.osha.europa.eu/cs/tools-and-publications/legislation" TargetMode="External"/><Relationship Id="rId31" Type="http://schemas.openxmlformats.org/officeDocument/2006/relationships/image" Target="../media/image37.emf"/><Relationship Id="rId4" Type="http://schemas.openxmlformats.org/officeDocument/2006/relationships/hyperlink" Target="https://healthy-workplaces.osha.europa.eu/en/tools-and-publications/publications" TargetMode="External"/><Relationship Id="rId9" Type="http://schemas.openxmlformats.org/officeDocument/2006/relationships/hyperlink" Target="https://healthy-workplaces.osha.europa.eu/cs/tools-and-publications/napo-films" TargetMode="External"/><Relationship Id="rId14" Type="http://schemas.openxmlformats.org/officeDocument/2006/relationships/image" Target="../media/image30.png"/><Relationship Id="rId22" Type="http://schemas.openxmlformats.org/officeDocument/2006/relationships/image" Target="../media/image31.png"/><Relationship Id="rId27" Type="http://schemas.openxmlformats.org/officeDocument/2006/relationships/image" Target="../media/image35.png"/><Relationship Id="rId30" Type="http://schemas.openxmlformats.org/officeDocument/2006/relationships/hyperlink" Target="https://healthy-workplaces.osha.europa.eu/en/tools-and-publications/infographics" TargetMode="External"/><Relationship Id="rId8" Type="http://schemas.openxmlformats.org/officeDocument/2006/relationships/hyperlink" Target="https://healthy-workplaces.osha.europa.eu/en/tools-and-publications/campaign-toolkit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-workplaces.osha.europa.eu/en/get-involved/good-practice-awards" TargetMode="External"/><Relationship Id="rId13" Type="http://schemas.openxmlformats.org/officeDocument/2006/relationships/hyperlink" Target="https://healthy-workplaces.osha.europa.eu/cs/media-centre/events" TargetMode="External"/><Relationship Id="rId18" Type="http://schemas.openxmlformats.org/officeDocument/2006/relationships/hyperlink" Target="https://healthy-workplaces.osha.europa.eu/en/tools-and-publications/social-media-kit" TargetMode="External"/><Relationship Id="rId26" Type="http://schemas.openxmlformats.org/officeDocument/2006/relationships/image" Target="../media/image44.png"/><Relationship Id="rId3" Type="http://schemas.openxmlformats.org/officeDocument/2006/relationships/hyperlink" Target="https://healthy-workplaces.osha.europa.eu/cs/get-involved/european-week" TargetMode="External"/><Relationship Id="rId21" Type="http://schemas.openxmlformats.org/officeDocument/2006/relationships/image" Target="../media/image32.png"/><Relationship Id="rId7" Type="http://schemas.openxmlformats.org/officeDocument/2006/relationships/hyperlink" Target="https://healthy-workplaces.osha.europa.eu/cs/get-involved/good-practice-awards" TargetMode="External"/><Relationship Id="rId12" Type="http://schemas.openxmlformats.org/officeDocument/2006/relationships/hyperlink" Target="https://healthy-workplaces.osha.europa.eu/en/tools-and-publications/campaign-materials" TargetMode="External"/><Relationship Id="rId17" Type="http://schemas.openxmlformats.org/officeDocument/2006/relationships/hyperlink" Target="https://healthy-workplaces.osha.europa.eu/cs/tools-and-publications/social-media-kit" TargetMode="External"/><Relationship Id="rId25" Type="http://schemas.openxmlformats.org/officeDocument/2006/relationships/image" Target="../media/image43.emf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healthy-workplaces.osha.europa.eu/en/get-involved/get-your-certificate" TargetMode="External"/><Relationship Id="rId20" Type="http://schemas.openxmlformats.org/officeDocument/2006/relationships/image" Target="../media/image34.png"/><Relationship Id="rId29" Type="http://schemas.openxmlformats.org/officeDocument/2006/relationships/hyperlink" Target="https://healthy-workplaces.eu/en/get-involved/european-we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en/get-involved/become-campaign-partner" TargetMode="External"/><Relationship Id="rId11" Type="http://schemas.openxmlformats.org/officeDocument/2006/relationships/hyperlink" Target="https://healthy-workplaces.osha.europa.eu/cs/tools-and-publications/campaign-materials" TargetMode="External"/><Relationship Id="rId24" Type="http://schemas.openxmlformats.org/officeDocument/2006/relationships/image" Target="../media/image42.png"/><Relationship Id="rId5" Type="http://schemas.openxmlformats.org/officeDocument/2006/relationships/hyperlink" Target="https://healthy-workplaces.osha.europa.eu/cs/get-involved/become-campaign-partner" TargetMode="External"/><Relationship Id="rId15" Type="http://schemas.openxmlformats.org/officeDocument/2006/relationships/hyperlink" Target="https://healthy-workplaces.osha.europa.eu/cs/get-involved/get-your-certificate" TargetMode="External"/><Relationship Id="rId23" Type="http://schemas.openxmlformats.org/officeDocument/2006/relationships/image" Target="../media/image41.png"/><Relationship Id="rId28" Type="http://schemas.openxmlformats.org/officeDocument/2006/relationships/image" Target="../media/image45.png"/><Relationship Id="rId10" Type="http://schemas.openxmlformats.org/officeDocument/2006/relationships/hyperlink" Target="https://healthy-workplaces.osha.europa.eu/en/tools-and-publications/campaign-toolkit" TargetMode="External"/><Relationship Id="rId19" Type="http://schemas.openxmlformats.org/officeDocument/2006/relationships/image" Target="../media/image33.png"/><Relationship Id="rId4" Type="http://schemas.openxmlformats.org/officeDocument/2006/relationships/hyperlink" Target="https://healthy-workplaces.osha.europa.eu/en/get-involved/european-week" TargetMode="External"/><Relationship Id="rId9" Type="http://schemas.openxmlformats.org/officeDocument/2006/relationships/hyperlink" Target="https://healthy-workplaces.osha.europa.eu/cs/tools-and-publications/campaign-toolkit" TargetMode="External"/><Relationship Id="rId14" Type="http://schemas.openxmlformats.org/officeDocument/2006/relationships/hyperlink" Target="https://healthy-workplaces.osha.europa.eu/en/media-centre/events" TargetMode="External"/><Relationship Id="rId22" Type="http://schemas.openxmlformats.org/officeDocument/2006/relationships/image" Target="../media/image27.png"/><Relationship Id="rId27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http://www.youtube.com/user/EUOSHA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s://healthy-workplaces.osha.europa.eu/cs/campaign-partners/national-focal-points" TargetMode="Externa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cs/media-centre/newsletter" TargetMode="External"/><Relationship Id="rId11" Type="http://schemas.openxmlformats.org/officeDocument/2006/relationships/hyperlink" Target="https://www.facebook.com/EuropeanAgencyforSafetyandHealthatWork" TargetMode="External"/><Relationship Id="rId5" Type="http://schemas.openxmlformats.org/officeDocument/2006/relationships/hyperlink" Target="https://healthy-workplaces.osha.europa.eu/" TargetMode="External"/><Relationship Id="rId15" Type="http://schemas.openxmlformats.org/officeDocument/2006/relationships/hyperlink" Target="https://www.linkedin.com/company/europeanagency-for-safety-and-health-at-work" TargetMode="External"/><Relationship Id="rId10" Type="http://schemas.openxmlformats.org/officeDocument/2006/relationships/image" Target="../media/image48.png"/><Relationship Id="rId4" Type="http://schemas.openxmlformats.org/officeDocument/2006/relationships/hyperlink" Target="https://healthy-workplaces.osha.europa.eu/cs" TargetMode="External"/><Relationship Id="rId9" Type="http://schemas.openxmlformats.org/officeDocument/2006/relationships/hyperlink" Target="http://twitter.com/eu_osha" TargetMode="External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671F-F764-4C4C-AA2D-B9A7A945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1107996"/>
          </a:xfrm>
        </p:spPr>
        <p:txBody>
          <a:bodyPr>
            <a:spAutoFit/>
          </a:bodyPr>
          <a:lstStyle/>
          <a:p>
            <a:r>
              <a:rPr lang="cs-CZ" sz="2400"/>
              <a:t>Kampaň Zdravé pracoviště na období 2023–2025</a:t>
            </a:r>
            <a:br>
              <a:rPr lang="cs-CZ" sz="2400"/>
            </a:br>
            <a:r>
              <a:rPr lang="cs-CZ" sz="2400"/>
              <a:t>Bezpečná a zdravá práce v digitálním věku</a:t>
            </a:r>
            <a:br>
              <a:rPr lang="cs-CZ" sz="2400"/>
            </a:br>
            <a:endParaRPr lang="cs-CZ"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5F76E-135C-46BB-8390-A1E50B2BC5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207749"/>
          </a:xfrm>
        </p:spPr>
        <p:txBody>
          <a:bodyPr>
            <a:spAutoFit/>
          </a:bodyPr>
          <a:lstStyle/>
          <a:p>
            <a:r>
              <a:rPr lang="cs-CZ"/>
              <a:t>Zajištění účinné prevence v digitálním světě práce</a:t>
            </a:r>
          </a:p>
        </p:txBody>
      </p:sp>
    </p:spTree>
    <p:extLst>
      <p:ext uri="{BB962C8B-B14F-4D97-AF65-F5344CB8AC3E}">
        <p14:creationId xmlns:p14="http://schemas.microsoft.com/office/powerpoint/2010/main" val="29812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750" y="863257"/>
            <a:ext cx="7560643" cy="2369367"/>
          </a:xfrm>
        </p:spPr>
        <p:txBody>
          <a:bodyPr lIns="0" tIns="0" rIns="0" bIns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cs-CZ" sz="1600" dirty="0">
                <a:solidFill>
                  <a:srgbClr val="003399"/>
                </a:solidFill>
              </a:rPr>
              <a:t>Kampaň si klade za cíl: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solidFill>
                  <a:schemeClr val="accent1"/>
                </a:solidFill>
                <a:ea typeface="Arial" panose="020B0604020202020204" pitchFamily="34" charset="0"/>
                <a:cs typeface="Arial" panose="020B0604020202020204" pitchFamily="34" charset="0"/>
              </a:rPr>
              <a:t>zlepšit znalosti o bezpečném a produktivním používání digitálních technologií ve všech odvětvích,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solidFill>
                  <a:schemeClr val="accent1"/>
                </a:solidFill>
                <a:ea typeface="Arial" panose="020B0604020202020204" pitchFamily="34" charset="0"/>
                <a:cs typeface="Arial" panose="020B0604020202020204" pitchFamily="34" charset="0"/>
              </a:rPr>
              <a:t>zvýšit povědomí o digitalizaci a jejím dopadu na BOZP,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solidFill>
                  <a:schemeClr val="accent1"/>
                </a:solidFill>
                <a:ea typeface="Arial" panose="020B0604020202020204" pitchFamily="34" charset="0"/>
                <a:cs typeface="Arial" panose="020B0604020202020204" pitchFamily="34" charset="0"/>
              </a:rPr>
              <a:t>informovat o vznikajících rizicích a příležitostech,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solidFill>
                  <a:schemeClr val="accent1"/>
                </a:solidFill>
                <a:ea typeface="Arial" panose="020B0604020202020204" pitchFamily="34" charset="0"/>
                <a:cs typeface="Arial" panose="020B0604020202020204" pitchFamily="34" charset="0"/>
              </a:rPr>
              <a:t>prosazovat hodnocení rizik a zdravé a bezpečné řízení digitální transformace práce,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solidFill>
                  <a:schemeClr val="accent1"/>
                </a:solidFill>
                <a:ea typeface="Arial" panose="020B0604020202020204" pitchFamily="34" charset="0"/>
                <a:cs typeface="Arial" panose="020B0604020202020204" pitchFamily="34" charset="0"/>
              </a:rPr>
              <a:t>usnadnit výměnu informací a osvědčených postupů.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ED40CB-1A01-2E43-805B-2F295DF76ADB}"/>
              </a:ext>
            </a:extLst>
          </p:cNvPr>
          <p:cNvSpPr txBox="1">
            <a:spLocks/>
          </p:cNvSpPr>
          <p:nvPr/>
        </p:nvSpPr>
        <p:spPr>
          <a:xfrm>
            <a:off x="539750" y="165105"/>
            <a:ext cx="7470122" cy="36933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/>
              <a:t>Cíle kampaně</a:t>
            </a:r>
          </a:p>
        </p:txBody>
      </p:sp>
    </p:spTree>
    <p:extLst>
      <p:ext uri="{BB962C8B-B14F-4D97-AF65-F5344CB8AC3E}">
        <p14:creationId xmlns:p14="http://schemas.microsoft.com/office/powerpoint/2010/main" val="405062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8334"/>
            <a:ext cx="7416000" cy="369332"/>
          </a:xfrm>
        </p:spPr>
        <p:txBody>
          <a:bodyPr lIns="0" tIns="0" rIns="0" bIns="0">
            <a:spAutoFit/>
          </a:bodyPr>
          <a:lstStyle/>
          <a:p>
            <a:r>
              <a:rPr lang="cs-CZ" sz="2400"/>
              <a:t>Prioritní oblasti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1744" y="4326261"/>
            <a:ext cx="19908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latin typeface="+mj-lt"/>
                <a:ea typeface="+mj-ea"/>
                <a:cs typeface="Trebuchet MS"/>
                <a:hlinkClick r:id="rId3"/>
              </a:rPr>
              <a:t>Chytré digitální systémy</a:t>
            </a:r>
            <a:endParaRPr lang="cs-CZ" sz="1200" b="1" dirty="0">
              <a:solidFill>
                <a:schemeClr val="accent1"/>
              </a:solidFill>
              <a:latin typeface="+mj-lt"/>
              <a:ea typeface="+mj-ea"/>
              <a:cs typeface="Trebuchet MS"/>
              <a:hlinkClick r:id="rId4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7112F58D-1582-0B48-BE64-71C3B9526F27}"/>
              </a:ext>
            </a:extLst>
          </p:cNvPr>
          <p:cNvSpPr txBox="1"/>
          <p:nvPr/>
        </p:nvSpPr>
        <p:spPr>
          <a:xfrm>
            <a:off x="1685499" y="4141595"/>
            <a:ext cx="254530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en-GB" sz="1200" b="1" dirty="0">
              <a:solidFill>
                <a:schemeClr val="accent1"/>
              </a:solidFill>
              <a:cs typeface="Trebuchet MS"/>
            </a:endParaRPr>
          </a:p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5"/>
              </a:rPr>
              <a:t>Řízení pracovníků prostřednictvím umělé inteligence</a:t>
            </a:r>
            <a:endParaRPr lang="cs-CZ" sz="1200" b="1" dirty="0">
              <a:solidFill>
                <a:schemeClr val="accent1"/>
              </a:solidFill>
              <a:cs typeface="Trebuchet MS"/>
              <a:hlinkClick r:id="rId6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2F0BCF37-1A7A-3D42-AC64-F62D331489E1}"/>
              </a:ext>
            </a:extLst>
          </p:cNvPr>
          <p:cNvSpPr txBox="1"/>
          <p:nvPr/>
        </p:nvSpPr>
        <p:spPr>
          <a:xfrm>
            <a:off x="677020" y="2282932"/>
            <a:ext cx="19908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rgbClr val="003399"/>
                </a:solidFill>
                <a:cs typeface="Trebuchet M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Práce prostřednictvím digitálních platforem</a:t>
            </a:r>
            <a:endParaRPr lang="cs-CZ" sz="1200" b="1" dirty="0">
              <a:solidFill>
                <a:srgbClr val="003399"/>
              </a:solidFill>
              <a:cs typeface="Trebuchet MS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EE127283-3F1D-DF4A-AE3C-4F3D446A08AF}"/>
              </a:ext>
            </a:extLst>
          </p:cNvPr>
          <p:cNvSpPr txBox="1"/>
          <p:nvPr/>
        </p:nvSpPr>
        <p:spPr>
          <a:xfrm>
            <a:off x="3278913" y="2289922"/>
            <a:ext cx="19908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latin typeface="+mj-lt"/>
                <a:ea typeface="+mj-ea"/>
                <a:cs typeface="Trebuchet MS"/>
                <a:hlinkClick r:id="rId9"/>
              </a:rPr>
              <a:t>Automatizace pracovních úkolů</a:t>
            </a:r>
            <a:endParaRPr lang="cs-CZ" sz="1200" b="1" dirty="0">
              <a:solidFill>
                <a:schemeClr val="accent1"/>
              </a:solidFill>
              <a:latin typeface="+mj-lt"/>
              <a:ea typeface="+mj-ea"/>
              <a:cs typeface="Trebuchet MS"/>
              <a:hlinkClick r:id="rId1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23" y="2909259"/>
            <a:ext cx="1866666" cy="12600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5" y="966412"/>
            <a:ext cx="1866667" cy="12600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21" y="975089"/>
            <a:ext cx="1866667" cy="12600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28" y="975089"/>
            <a:ext cx="1866667" cy="12600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08411"/>
            <a:ext cx="1866667" cy="12600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885549" y="2290436"/>
            <a:ext cx="19908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latin typeface="+mj-lt"/>
                <a:ea typeface="+mj-ea"/>
                <a:cs typeface="Trebuchet MS"/>
                <a:hlinkClick r:id="rId17"/>
              </a:rPr>
              <a:t>Práce na dálku a hybridní práce</a:t>
            </a:r>
            <a:endParaRPr lang="cs-CZ" sz="1200" b="1" dirty="0">
              <a:solidFill>
                <a:schemeClr val="accent1"/>
              </a:solidFill>
              <a:latin typeface="+mj-lt"/>
              <a:ea typeface="+mj-ea"/>
              <a:cs typeface="Trebuchet MS"/>
              <a:hlinkClick r:id="rId18"/>
            </a:endParaRPr>
          </a:p>
        </p:txBody>
      </p:sp>
    </p:spTree>
    <p:extLst>
      <p:ext uri="{BB962C8B-B14F-4D97-AF65-F5344CB8AC3E}">
        <p14:creationId xmlns:p14="http://schemas.microsoft.com/office/powerpoint/2010/main" val="408168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9154978" cy="461665"/>
          </a:xfrm>
        </p:spPr>
        <p:txBody>
          <a:bodyPr wrap="square">
            <a:spAutoFit/>
          </a:bodyPr>
          <a:lstStyle/>
          <a:p>
            <a:r>
              <a:rPr lang="cs-CZ" sz="2400" spc="-50" dirty="0">
                <a:solidFill>
                  <a:srgbClr val="003399"/>
                </a:solidFill>
              </a:rPr>
              <a:t>Prioritní oblast – práce prostřednictvím digitálních platforem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7386" y="888493"/>
            <a:ext cx="41512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cs-CZ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„Práce prostřednictvím digitálních platforem se často týká pracovních míst v povoláních a odvětvích, která jsou velmi ohrožena a jsou spojena s horšími pracovními podmínkami.“</a:t>
            </a:r>
            <a:r>
              <a:rPr lang="cs-CZ" sz="1400" b="1" i="1" dirty="0">
                <a:solidFill>
                  <a:srgbClr val="E64715"/>
                </a:solidFill>
              </a:rPr>
              <a:t> </a:t>
            </a:r>
            <a:r>
              <a:rPr lang="cs-CZ" sz="1400" b="1" dirty="0">
                <a:solidFill>
                  <a:srgbClr val="E647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88493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43608" y="3321625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500" b="1" dirty="0">
                <a:solidFill>
                  <a:srgbClr val="003399"/>
                </a:solidFill>
              </a:rPr>
              <a:t>On-line zařízení nebo tržiště fungující pomocí digitálních technologií (včetně mobilních aplikací), které vlastní a/nebo provozuje podnik a které usnadňuje sladění poptávky a nabídky práce </a:t>
            </a:r>
            <a:r>
              <a:rPr lang="cs-CZ" sz="1600" b="1" dirty="0">
                <a:solidFill>
                  <a:srgbClr val="003399"/>
                </a:solidFill>
              </a:rPr>
              <a:t>poskytované</a:t>
            </a:r>
            <a:r>
              <a:rPr lang="cs-CZ" sz="1500" b="1" dirty="0">
                <a:solidFill>
                  <a:srgbClr val="003399"/>
                </a:solidFill>
              </a:rPr>
              <a:t> pracovníkem platformy.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26467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u="sng" dirty="0">
                <a:solidFill>
                  <a:srgbClr val="ACC700"/>
                </a:solidFill>
              </a:rPr>
              <a:t>DEFINICE</a:t>
            </a:r>
          </a:p>
        </p:txBody>
      </p:sp>
    </p:spTree>
    <p:extLst>
      <p:ext uri="{BB962C8B-B14F-4D97-AF65-F5344CB8AC3E}">
        <p14:creationId xmlns:p14="http://schemas.microsoft.com/office/powerpoint/2010/main" val="174480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9086964" cy="461665"/>
          </a:xfrm>
        </p:spPr>
        <p:txBody>
          <a:bodyPr wrap="square">
            <a:spAutoFit/>
          </a:bodyPr>
          <a:lstStyle/>
          <a:p>
            <a:r>
              <a:rPr lang="cs-CZ" sz="2400" spc="-50" dirty="0">
                <a:solidFill>
                  <a:srgbClr val="003399"/>
                </a:solidFill>
              </a:rPr>
              <a:t>Prioritní oblast – práce prostřednictvím digitálních platforem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824" y="915988"/>
            <a:ext cx="7086504" cy="301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>
                <a:solidFill>
                  <a:srgbClr val="ACC700"/>
                </a:solidFill>
              </a:rPr>
              <a:t>PŘÍLEŽITOSTI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samostatnost pracovníků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pružná pracovní doba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lepší přístup znevýhodněných pracovníků na trh práce </a:t>
            </a:r>
          </a:p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cs-CZ" b="1" dirty="0">
                <a:solidFill>
                  <a:srgbClr val="ACC700"/>
                </a:solidFill>
              </a:rPr>
              <a:t>RIZIKA A VÝZVY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profesní izolace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dlouhá nebo nepravidelná pracovní doba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algoritmické řízení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digitální monitorování/dohled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nedostatečné předpisy v oblasti BOZP</a:t>
            </a:r>
          </a:p>
        </p:txBody>
      </p:sp>
    </p:spTree>
    <p:extLst>
      <p:ext uri="{BB962C8B-B14F-4D97-AF65-F5344CB8AC3E}">
        <p14:creationId xmlns:p14="http://schemas.microsoft.com/office/powerpoint/2010/main" val="418432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cs-CZ" sz="2400">
                <a:solidFill>
                  <a:srgbClr val="003399"/>
                </a:solidFill>
              </a:rPr>
              <a:t>Prioritní oblast – automatizace pracovních úkolů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7163" y="708877"/>
            <a:ext cx="45288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cs-CZ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„Používání digitálních technologií pro automatizaci procesů s sebou nese řadu příležitostí, ale také potenciálních rizik a výzev, jako je ztráta znalosti o situaci lidí, přílišná závislost nebo možná ztráta specifických dovedností pracovníků.“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43608" y="3283907"/>
            <a:ext cx="775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b="1" dirty="0">
                <a:solidFill>
                  <a:srgbClr val="003399"/>
                </a:solidFill>
              </a:rPr>
              <a:t>Používání systémů nebo technických postupů, které umožňují, aby systém nebo zařízení vykonával(o) (částečně nebo plně) funkci, kterou dříve vykonával nebo mohl vykonávat (částečně nebo úplně) člověk.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2420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u="sng" dirty="0">
                <a:solidFill>
                  <a:srgbClr val="ACC700"/>
                </a:solidFill>
              </a:rPr>
              <a:t>DEFINICE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F6AB56-B7EA-4CFD-9613-1A76A9296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0" y="931991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49759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cs-CZ" sz="2400">
                <a:solidFill>
                  <a:srgbClr val="003399"/>
                </a:solidFill>
              </a:rPr>
              <a:t>Prioritní oblast – automatizace pracovních úkolů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1" y="902828"/>
            <a:ext cx="6354247" cy="2741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>
                <a:solidFill>
                  <a:srgbClr val="ACC700"/>
                </a:solidFill>
              </a:rPr>
              <a:t>PŘÍLEŽITOSTI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automatizace vysoce rizikových nebo opakujících se pracovních úkolů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více času na učení/tvořivost pracovníků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snížená expozice nebezpečnému prostředí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cs-CZ" b="1" dirty="0">
                <a:solidFill>
                  <a:srgbClr val="ACC700"/>
                </a:solidFill>
              </a:rPr>
              <a:t>RIZIKA A VÝZVY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ztráta znalosti o situaci lidí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přílišná závislost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možná ztráta specifických dovedností pracovníků </a:t>
            </a:r>
          </a:p>
        </p:txBody>
      </p:sp>
    </p:spTree>
    <p:extLst>
      <p:ext uri="{BB962C8B-B14F-4D97-AF65-F5344CB8AC3E}">
        <p14:creationId xmlns:p14="http://schemas.microsoft.com/office/powerpoint/2010/main" val="59344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cs-CZ" sz="2400"/>
              <a:t>Prioritní oblast – práce na dálku a hybridní práce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6994" y="1126226"/>
            <a:ext cx="435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cs-CZ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„Práce na dálku musí být součástí povinného hodnocení rizik prováděného zaměstnavatelem.“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29892" y="2970834"/>
            <a:ext cx="7721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500" b="1" i="1" dirty="0">
                <a:solidFill>
                  <a:srgbClr val="003399"/>
                </a:solidFill>
              </a:rPr>
              <a:t>Práci na dálku</a:t>
            </a:r>
            <a:r>
              <a:rPr lang="cs-CZ" sz="1500" b="1" dirty="0">
                <a:solidFill>
                  <a:srgbClr val="003399"/>
                </a:solidFill>
              </a:rPr>
              <a:t> lze definovat jako jakýkoli typ uspořádání práce zahrnující používání digitálních technologií (např. osobních počítačů, chytrých telefonů, notebooků, softwarových balíčků a internetu) k práci z domova nebo obecněji mimo prostory zaměstnavatele po většinu pracovní doby nebo její část. Kombinace práce na dálku s prací v prostorách zaměstnavatele se rovněž označuje jako </a:t>
            </a:r>
            <a:r>
              <a:rPr lang="cs-CZ" sz="1500" b="1" i="1" dirty="0">
                <a:solidFill>
                  <a:srgbClr val="003399"/>
                </a:solidFill>
              </a:rPr>
              <a:t>hybridní práce</a:t>
            </a:r>
            <a:r>
              <a:rPr lang="cs-CZ" sz="1500" b="1" dirty="0">
                <a:solidFill>
                  <a:srgbClr val="003399"/>
                </a:solidFill>
              </a:rPr>
              <a:t>. Práce na dálku z domova se často zkráceně označuje jako </a:t>
            </a:r>
            <a:r>
              <a:rPr lang="cs-CZ" sz="1500" b="1" i="1" dirty="0">
                <a:solidFill>
                  <a:srgbClr val="003399"/>
                </a:solidFill>
              </a:rPr>
              <a:t>práce na dálku</a:t>
            </a:r>
            <a:r>
              <a:rPr lang="cs-CZ" sz="1500" b="1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30245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u="sng" dirty="0">
                <a:solidFill>
                  <a:srgbClr val="ACC700"/>
                </a:solidFill>
              </a:rPr>
              <a:t>DEFINICE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5445A-9235-4930-A9B1-8C41C9203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60356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336952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cs-CZ" sz="2400"/>
              <a:t>Prioritní oblast – práce na dálku a hybridní práce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1" y="915988"/>
            <a:ext cx="7559873" cy="348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ACC700"/>
                </a:solidFill>
              </a:rPr>
              <a:t>PŘÍLEŽITOSTI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větší samostatnost a flexibilita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lepší rovnováha mezi pracovním a soukromým životem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vyšší motivace a produktivita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méně času stráveného dojížděním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bezpečnost, jelikož pracovníci nepracují ve vysoce rizikovém prostředí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cs-CZ" b="1" dirty="0">
                <a:solidFill>
                  <a:srgbClr val="ACC700"/>
                </a:solidFill>
              </a:rPr>
              <a:t>RIZIKA A VÝZVY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izolace a práce o samotě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vysoká intenzita práce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dlouhá nebo nepravidelná pracovní doba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konflikty mezi soukromým a pracovním životem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neodpovídající vybavení</a:t>
            </a:r>
          </a:p>
        </p:txBody>
      </p:sp>
    </p:spTree>
    <p:extLst>
      <p:ext uri="{BB962C8B-B14F-4D97-AF65-F5344CB8AC3E}">
        <p14:creationId xmlns:p14="http://schemas.microsoft.com/office/powerpoint/2010/main" val="2663294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15267"/>
            <a:ext cx="8013867" cy="682238"/>
          </a:xfr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cs-CZ" sz="2400" dirty="0">
                <a:solidFill>
                  <a:srgbClr val="003399"/>
                </a:solidFill>
              </a:rPr>
              <a:t>Prioritní oblast – řízení pracovníků prostřednictvím umělé inteligence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879800"/>
            <a:ext cx="4223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cs-CZ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„Je nezbytné budovat důvěru v tyto systémy, a to informováním a konzultováním pracovníků, aby se mohli podílet na jejich navrhování a zavádění.“ 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939662" y="3144240"/>
            <a:ext cx="8131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b="1" dirty="0">
                <a:solidFill>
                  <a:srgbClr val="003399"/>
                </a:solidFill>
              </a:rPr>
              <a:t>Označuje systém řízení pracovníků, který shromažďuje data, často v reálném čase, o pracovišti, pracovnících a práci, kterou vykonávají. Tato data jsou následně vložena do modelu založeného na umělé inteligenci, který přijímá automatizovaná nebo </a:t>
            </a:r>
            <a:r>
              <a:rPr lang="cs-CZ" sz="1600" b="1" dirty="0" err="1">
                <a:solidFill>
                  <a:srgbClr val="003399"/>
                </a:solidFill>
              </a:rPr>
              <a:t>poloautomatizovaná</a:t>
            </a:r>
            <a:r>
              <a:rPr lang="cs-CZ" sz="1600" b="1" dirty="0">
                <a:solidFill>
                  <a:srgbClr val="003399"/>
                </a:solidFill>
              </a:rPr>
              <a:t> rozhodnutí nebo poskytuje informace osobám s rozhodovací pravomocí v otázkách souvisejících s řízením pracovníků.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34024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u="sng" dirty="0">
                <a:solidFill>
                  <a:srgbClr val="ACC700"/>
                </a:solidFill>
              </a:rPr>
              <a:t>DEFINICE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56AF0-FBDB-4E8B-BCFC-661E42F03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6071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56071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15267"/>
            <a:ext cx="7847612" cy="682238"/>
          </a:xfr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cs-CZ" sz="2400" dirty="0">
                <a:solidFill>
                  <a:srgbClr val="003399"/>
                </a:solidFill>
              </a:rPr>
              <a:t>Prioritní oblast – řízení pracovníků prostřednictvím umělé inteligence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" y="918031"/>
            <a:ext cx="7847611" cy="24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>
                <a:solidFill>
                  <a:srgbClr val="ACC700"/>
                </a:solidFill>
              </a:rPr>
              <a:t>PŘÍLEŽITOSTI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lepší plánování a přidělování úkolů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optimalizace organizace práce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data umožňující identifikovat problémy v oblasti BOZP</a:t>
            </a:r>
          </a:p>
          <a:p>
            <a:pPr lvl="0"/>
            <a:endParaRPr lang="es-E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cs-CZ" b="1" dirty="0">
                <a:solidFill>
                  <a:srgbClr val="ACC700"/>
                </a:solidFill>
              </a:rPr>
              <a:t>RIZIKA A VÝZVY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omezení samostatnosti pracovníků a jejich kontroly nad vykonávanou prací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zvýšený tlak na rychlejší práci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narušení soukromí</a:t>
            </a:r>
          </a:p>
        </p:txBody>
      </p:sp>
    </p:spTree>
    <p:extLst>
      <p:ext uri="{BB962C8B-B14F-4D97-AF65-F5344CB8AC3E}">
        <p14:creationId xmlns:p14="http://schemas.microsoft.com/office/powerpoint/2010/main" val="391948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915988"/>
            <a:ext cx="5706173" cy="2418611"/>
          </a:xfrm>
        </p:spPr>
        <p:txBody>
          <a:bodyPr lIns="0" tIns="0" rIns="0" bIns="0">
            <a:spAutoFit/>
          </a:bodyPr>
          <a:lstStyle/>
          <a:p>
            <a:r>
              <a:rPr lang="cs-CZ" sz="1600" dirty="0"/>
              <a:t>Čeho se kampaň týká?</a:t>
            </a:r>
          </a:p>
          <a:p>
            <a:r>
              <a:rPr lang="cs-CZ" sz="1600" dirty="0"/>
              <a:t>Fakta a čísla</a:t>
            </a:r>
          </a:p>
          <a:p>
            <a:r>
              <a:rPr lang="cs-CZ" sz="1600" dirty="0"/>
              <a:t>Cíle kampaně</a:t>
            </a:r>
          </a:p>
          <a:p>
            <a:r>
              <a:rPr lang="cs-CZ" sz="1600" dirty="0"/>
              <a:t>Prioritní oblasti</a:t>
            </a:r>
          </a:p>
          <a:p>
            <a:r>
              <a:rPr lang="cs-CZ" sz="1600" dirty="0"/>
              <a:t>Prevence rizik</a:t>
            </a:r>
          </a:p>
          <a:p>
            <a:r>
              <a:rPr lang="cs-CZ" sz="1600" dirty="0"/>
              <a:t>EU-OSHA a partneři kampaně</a:t>
            </a:r>
          </a:p>
          <a:p>
            <a:r>
              <a:rPr lang="cs-CZ" sz="1600" dirty="0"/>
              <a:t>Nástroje a zdroje kampaně </a:t>
            </a:r>
          </a:p>
          <a:p>
            <a:r>
              <a:rPr lang="cs-CZ" sz="1600" dirty="0"/>
              <a:t>Jak se zapojit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67E1C7-DA33-3742-8620-2EC6C9701E0F}"/>
              </a:ext>
            </a:extLst>
          </p:cNvPr>
          <p:cNvSpPr txBox="1">
            <a:spLocks/>
          </p:cNvSpPr>
          <p:nvPr/>
        </p:nvSpPr>
        <p:spPr>
          <a:xfrm>
            <a:off x="539750" y="165105"/>
            <a:ext cx="7470122" cy="36933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/>
              <a:t>Přehled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875">
            <a:off x="5376982" y="2093363"/>
            <a:ext cx="2551166" cy="17220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929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cs-CZ" sz="2400">
                <a:solidFill>
                  <a:srgbClr val="003399"/>
                </a:solidFill>
              </a:rPr>
              <a:t>Prioritní oblast – chytré digitální systémy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870319"/>
            <a:ext cx="4517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cs-CZ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„Tyto nové systémy využívají digitální technologie ke shromažďování a analýze dat nebo signálů s cílem identifikovat a vyhodnocovat rizika v oblasti BOZP a předcházet tak škodám nebo je minimalizovat a podporovat BOZP.“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26260" y="2950641"/>
            <a:ext cx="7848872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400" b="1" dirty="0">
                <a:solidFill>
                  <a:srgbClr val="003399"/>
                </a:solidFill>
              </a:rPr>
              <a:t>Digitální systémy pro sledování a zlepšování bezpečnosti a ochrany zdraví pracovníků, včetně inteligentních osobních ochranných prostředků, které mohou identifikovat úrovně plynů, toxinů, hluku a vysoce rizikové teploty; nositelných zařízení, která dokáží komunikovat s pracovníky či s čidly, jež mohou být zabudována v přilbách nebo ochranných brýlích; mobilních nebo statických systémů, které využívají kamery a čidla (např. </a:t>
            </a:r>
            <a:r>
              <a:rPr lang="cs-CZ" sz="1400" b="1" dirty="0" err="1">
                <a:solidFill>
                  <a:srgbClr val="003399"/>
                </a:solidFill>
              </a:rPr>
              <a:t>drony</a:t>
            </a:r>
            <a:r>
              <a:rPr lang="cs-CZ" sz="1400" b="1" dirty="0">
                <a:solidFill>
                  <a:srgbClr val="003399"/>
                </a:solidFill>
              </a:rPr>
              <a:t> používané ve stavebnictví a těžebním průmyslu, které se účinně dostanou do nebezpečných oblastí pracovišť a monitorují je, přičemž nevystavují lidi nebezpečí).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33268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u="sng" dirty="0">
                <a:solidFill>
                  <a:srgbClr val="ACC700"/>
                </a:solidFill>
              </a:rPr>
              <a:t>DEFINICE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C750B-A009-4564-B11E-D6FA542B4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5858"/>
            <a:ext cx="2666666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4116623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cs-CZ" sz="2400">
                <a:solidFill>
                  <a:srgbClr val="003399"/>
                </a:solidFill>
              </a:rPr>
              <a:t>Prioritní oblast – chytré digitální systémy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0" y="927577"/>
            <a:ext cx="6865199" cy="298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>
                <a:solidFill>
                  <a:srgbClr val="ACC700"/>
                </a:solidFill>
              </a:rPr>
              <a:t>PŘÍLEŽITOSTI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předcházení a minimalizace škod pro pracovníky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lepší dodržování předpisů v oblasti BOZP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informované rozhodování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účinné prosazování předpisů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více příležitostí k odborné přípravě ve virtuálním prostředí</a:t>
            </a:r>
          </a:p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cs-CZ" b="1" dirty="0">
                <a:solidFill>
                  <a:srgbClr val="ACC700"/>
                </a:solidFill>
              </a:rPr>
              <a:t>RIZIKA A VÝZVY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nepřesná data nebo jejich nesprávný výklad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přílišná závislost na technologiích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ztráta kontroly nad pracovními úkoly</a:t>
            </a:r>
          </a:p>
        </p:txBody>
      </p:sp>
    </p:spTree>
    <p:extLst>
      <p:ext uri="{BB962C8B-B14F-4D97-AF65-F5344CB8AC3E}">
        <p14:creationId xmlns:p14="http://schemas.microsoft.com/office/powerpoint/2010/main" val="305856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35927FE-E68F-B143-A6DD-76F09837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8384"/>
            <a:ext cx="7632700" cy="369332"/>
          </a:xfrm>
        </p:spPr>
        <p:txBody>
          <a:bodyPr lIns="0" tIns="0" rIns="0" bIns="0">
            <a:spAutoFit/>
          </a:bodyPr>
          <a:lstStyle/>
          <a:p>
            <a:r>
              <a:rPr lang="cs-CZ" sz="2400">
                <a:solidFill>
                  <a:schemeClr val="accent1"/>
                </a:solidFill>
              </a:rPr>
              <a:t>Prevence rizik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915988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přístup zaměřený na člověka </a:t>
            </a:r>
          </a:p>
          <a:p>
            <a:pPr lvl="0"/>
            <a:endParaRPr lang="el-GR" sz="16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rovný přístup všech zúčastněných stran k informacím</a:t>
            </a:r>
          </a:p>
          <a:p>
            <a:pPr lvl="0"/>
            <a:endParaRPr lang="el-GR" sz="16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konzultování/účast pracovníků v rámci vývoje, zavádění a používání digitálních technologií a systémů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transparentnost ohledně způsobu fungování digitálních nástrojů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holistický přístup k hodnocení digitálních technologií a systémů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901DF98-FA09-AD45-BC85-F22873B9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1" y="771550"/>
            <a:ext cx="7272610" cy="386350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9101"/>
            <a:ext cx="7415532" cy="369332"/>
          </a:xfrm>
        </p:spPr>
        <p:txBody>
          <a:bodyPr lIns="0" tIns="0" rIns="0" bIns="0">
            <a:spAutoFit/>
          </a:bodyPr>
          <a:lstStyle/>
          <a:p>
            <a:r>
              <a:rPr lang="cs-CZ" sz="2400"/>
              <a:t>EU-OSHA a partneři kampaně</a:t>
            </a:r>
          </a:p>
        </p:txBody>
      </p: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BDB5431B-DE21-A34A-BA10-6C5F251528CF}"/>
              </a:ext>
            </a:extLst>
          </p:cNvPr>
          <p:cNvGrpSpPr/>
          <p:nvPr/>
        </p:nvGrpSpPr>
        <p:grpSpPr>
          <a:xfrm>
            <a:off x="484292" y="1127815"/>
            <a:ext cx="8082127" cy="3069360"/>
            <a:chOff x="523157" y="1121555"/>
            <a:chExt cx="8082127" cy="3069360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D39340F-D71A-974A-B178-5BB413CC67B1}"/>
                </a:ext>
              </a:extLst>
            </p:cNvPr>
            <p:cNvSpPr txBox="1"/>
            <p:nvPr/>
          </p:nvSpPr>
          <p:spPr>
            <a:xfrm>
              <a:off x="523157" y="3113053"/>
              <a:ext cx="2592533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cs-CZ" sz="1100" b="1">
                  <a:solidFill>
                    <a:schemeClr val="tx2"/>
                  </a:solidFill>
                  <a:hlinkClick r:id="rId4"/>
                </a:rPr>
                <a:t>OFICIÁLNÍ PARTNEŘI KAMPANĚ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EB6659C-0922-C54F-A68C-B285E024FA1B}"/>
                </a:ext>
              </a:extLst>
            </p:cNvPr>
            <p:cNvSpPr txBox="1"/>
            <p:nvPr/>
          </p:nvSpPr>
          <p:spPr>
            <a:xfrm>
              <a:off x="5360242" y="1121555"/>
              <a:ext cx="2505952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cs-CZ" sz="1100" b="1">
                  <a:solidFill>
                    <a:schemeClr val="tx2"/>
                  </a:solidFill>
                  <a:hlinkClick r:id="rId5"/>
                </a:rPr>
                <a:t>EVROPŠTÍ SOCIÁLNÍ PARTNEŘI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E8482F4-3554-0E45-A1DC-3A439C8BD480}"/>
                </a:ext>
              </a:extLst>
            </p:cNvPr>
            <p:cNvSpPr txBox="1"/>
            <p:nvPr/>
          </p:nvSpPr>
          <p:spPr>
            <a:xfrm>
              <a:off x="1489736" y="1188731"/>
              <a:ext cx="2864189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36000" bIns="36000" rtlCol="0" anchor="ctr" anchorCtr="0">
              <a:spAutoFit/>
            </a:bodyPr>
            <a:lstStyle/>
            <a:p>
              <a:pPr marL="0" lvl="1"/>
              <a:r>
                <a:rPr lang="cs-CZ" sz="1100" b="1">
                  <a:solidFill>
                    <a:schemeClr val="tx2"/>
                  </a:solidFill>
                  <a:hlinkClick r:id="rId6"/>
                </a:rPr>
                <a:t>SÍŤ ENTERPRISE EUROPE NETWORK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4A8D296-5F3C-DB47-A5D0-BB3F64285963}"/>
                </a:ext>
              </a:extLst>
            </p:cNvPr>
            <p:cNvSpPr txBox="1"/>
            <p:nvPr/>
          </p:nvSpPr>
          <p:spPr>
            <a:xfrm>
              <a:off x="6846767" y="3812760"/>
              <a:ext cx="1758517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36000" bIns="36000" rtlCol="0" anchor="ctr" anchorCtr="0">
              <a:spAutoFit/>
            </a:bodyPr>
            <a:lstStyle/>
            <a:p>
              <a:pPr marL="0" lvl="1"/>
              <a:r>
                <a:rPr lang="cs-CZ" sz="1100" b="1" dirty="0">
                  <a:solidFill>
                    <a:schemeClr val="tx2"/>
                  </a:solidFill>
                  <a:hlinkClick r:id="rId7"/>
                </a:rPr>
                <a:t>MEDIÁLNÍ PARTNEŘI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EB49CE0-8E5B-5740-9760-F7DDF391014A}"/>
                </a:ext>
              </a:extLst>
            </p:cNvPr>
            <p:cNvSpPr txBox="1"/>
            <p:nvPr/>
          </p:nvSpPr>
          <p:spPr>
            <a:xfrm>
              <a:off x="6473745" y="3033229"/>
              <a:ext cx="1254488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36000" bIns="36000" rtlCol="0" anchor="ctr" anchorCtr="0">
              <a:spAutoFit/>
            </a:bodyPr>
            <a:lstStyle/>
            <a:p>
              <a:pPr marL="0" lvl="1"/>
              <a:r>
                <a:rPr lang="cs-CZ" sz="1100" b="1">
                  <a:solidFill>
                    <a:schemeClr val="tx2"/>
                  </a:solidFill>
                  <a:hlinkClick r:id="rId8"/>
                </a:rPr>
                <a:t>INSTITUCE EU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D6367E99-029F-9341-890E-FF4C19640AD9}"/>
                </a:ext>
              </a:extLst>
            </p:cNvPr>
            <p:cNvSpPr txBox="1"/>
            <p:nvPr/>
          </p:nvSpPr>
          <p:spPr>
            <a:xfrm>
              <a:off x="2803487" y="3850645"/>
              <a:ext cx="3809731" cy="340270"/>
            </a:xfrm>
            <a:prstGeom prst="roundRect">
              <a:avLst>
                <a:gd name="adj" fmla="val 50000"/>
              </a:avLst>
            </a:prstGeom>
            <a:solidFill>
              <a:srgbClr val="E64715">
                <a:alpha val="40000"/>
              </a:srgbClr>
            </a:solidFill>
          </p:spPr>
          <p:txBody>
            <a:bodyPr wrap="square" lIns="108000" tIns="36000" rIns="36000" bIns="36000" rtlCol="0" anchor="ctr" anchorCtr="0">
              <a:spAutoFit/>
            </a:bodyPr>
            <a:lstStyle/>
            <a:p>
              <a:r>
                <a:rPr lang="cs-CZ" sz="1100" b="1" dirty="0">
                  <a:solidFill>
                    <a:schemeClr val="tx2"/>
                  </a:solidFill>
                  <a:latin typeface="+mj-lt"/>
                  <a:ea typeface="+mj-ea"/>
                  <a:hlinkClick r:id="rId9"/>
                </a:rPr>
                <a:t>NÁRODNÍ KONTAKTNÍ MÍSTA AGENTURY EU-OSHA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247956C-04DA-0F41-9857-E431205F6850}"/>
                </a:ext>
              </a:extLst>
            </p:cNvPr>
            <p:cNvSpPr txBox="1"/>
            <p:nvPr/>
          </p:nvSpPr>
          <p:spPr>
            <a:xfrm>
              <a:off x="843625" y="1968900"/>
              <a:ext cx="1285016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cs-CZ" sz="1100" b="1">
                  <a:solidFill>
                    <a:schemeClr val="tx2"/>
                  </a:solidFill>
                  <a:hlinkClick r:id="rId10"/>
                </a:rPr>
                <a:t>AGENTURY EU</a:t>
              </a: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AC8FD8DA-257C-2148-BD25-C643C79C9ECD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 flipH="1" flipV="1">
              <a:off x="1489736" y="1358866"/>
              <a:ext cx="7115548" cy="262402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A3172512-8AFE-8842-926B-C0CA9FCC6343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 flipH="1" flipV="1">
              <a:off x="1486133" y="1968900"/>
              <a:ext cx="6239893" cy="218413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566F63BB-99E1-8B4D-9812-E8B9C80FCC6C}"/>
                </a:ext>
              </a:extLst>
            </p:cNvPr>
            <p:cNvCxnSpPr>
              <a:cxnSpLocks/>
              <a:stCxn id="14" idx="2"/>
              <a:endCxn id="9" idx="3"/>
            </p:cNvCxnSpPr>
            <p:nvPr/>
          </p:nvCxnSpPr>
          <p:spPr>
            <a:xfrm flipH="1" flipV="1">
              <a:off x="6613218" y="4020780"/>
              <a:ext cx="1112808" cy="13225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>
              <a:extLst>
                <a:ext uri="{FF2B5EF4-FFF2-40B4-BE49-F238E27FC236}">
                  <a16:creationId xmlns:a16="http://schemas.microsoft.com/office/drawing/2014/main" id="{560FC124-6F04-1747-A0FB-80B2B4C898B0}"/>
                </a:ext>
              </a:extLst>
            </p:cNvPr>
            <p:cNvCxnSpPr>
              <a:cxnSpLocks/>
              <a:stCxn id="14" idx="2"/>
              <a:endCxn id="13" idx="0"/>
            </p:cNvCxnSpPr>
            <p:nvPr/>
          </p:nvCxnSpPr>
          <p:spPr>
            <a:xfrm flipH="1" flipV="1">
              <a:off x="1819424" y="3113053"/>
              <a:ext cx="5906602" cy="103997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>
              <a:extLst>
                <a:ext uri="{FF2B5EF4-FFF2-40B4-BE49-F238E27FC236}">
                  <a16:creationId xmlns:a16="http://schemas.microsoft.com/office/drawing/2014/main" id="{DCB0C9FC-8AB2-7D43-9071-924EE8BE2990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1819424" y="1461825"/>
              <a:ext cx="4793794" cy="165122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:a16="http://schemas.microsoft.com/office/drawing/2014/main" id="{6113E36D-D350-1A4C-A58F-802871DA16EE}"/>
                </a:ext>
              </a:extLst>
            </p:cNvPr>
            <p:cNvCxnSpPr>
              <a:cxnSpLocks/>
              <a:stCxn id="17" idx="1"/>
              <a:endCxn id="13" idx="0"/>
            </p:cNvCxnSpPr>
            <p:nvPr/>
          </p:nvCxnSpPr>
          <p:spPr>
            <a:xfrm flipH="1" flipV="1">
              <a:off x="1819424" y="3113053"/>
              <a:ext cx="4654321" cy="9031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>
              <a:extLst>
                <a:ext uri="{FF2B5EF4-FFF2-40B4-BE49-F238E27FC236}">
                  <a16:creationId xmlns:a16="http://schemas.microsoft.com/office/drawing/2014/main" id="{8EEEBDB2-2583-7342-B54E-B88BB61451E2}"/>
                </a:ext>
              </a:extLst>
            </p:cNvPr>
            <p:cNvCxnSpPr>
              <a:cxnSpLocks/>
              <a:stCxn id="15" idx="1"/>
              <a:endCxn id="13" idx="0"/>
            </p:cNvCxnSpPr>
            <p:nvPr/>
          </p:nvCxnSpPr>
          <p:spPr>
            <a:xfrm>
              <a:off x="1489736" y="1358866"/>
              <a:ext cx="329688" cy="175418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>
              <a:extLst>
                <a:ext uri="{FF2B5EF4-FFF2-40B4-BE49-F238E27FC236}">
                  <a16:creationId xmlns:a16="http://schemas.microsoft.com/office/drawing/2014/main" id="{7EADE142-57C2-B444-8C62-99D42B1FF70B}"/>
                </a:ext>
              </a:extLst>
            </p:cNvPr>
            <p:cNvCxnSpPr>
              <a:cxnSpLocks/>
              <a:stCxn id="12" idx="1"/>
              <a:endCxn id="14" idx="3"/>
            </p:cNvCxnSpPr>
            <p:nvPr/>
          </p:nvCxnSpPr>
          <p:spPr>
            <a:xfrm>
              <a:off x="5360242" y="1291690"/>
              <a:ext cx="3245042" cy="269120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>
              <a:extLst>
                <a:ext uri="{FF2B5EF4-FFF2-40B4-BE49-F238E27FC236}">
                  <a16:creationId xmlns:a16="http://schemas.microsoft.com/office/drawing/2014/main" id="{3D9F1B33-5D75-8E44-94E6-F2C07A95008E}"/>
                </a:ext>
              </a:extLst>
            </p:cNvPr>
            <p:cNvCxnSpPr>
              <a:cxnSpLocks/>
              <a:stCxn id="12" idx="1"/>
              <a:endCxn id="18" idx="3"/>
            </p:cNvCxnSpPr>
            <p:nvPr/>
          </p:nvCxnSpPr>
          <p:spPr>
            <a:xfrm flipH="1">
              <a:off x="2128641" y="1291690"/>
              <a:ext cx="3231601" cy="84734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id="{68290C8D-D0EE-4542-B586-A4ABC370A90B}"/>
                </a:ext>
              </a:extLst>
            </p:cNvPr>
            <p:cNvCxnSpPr>
              <a:cxnSpLocks/>
              <a:stCxn id="18" idx="2"/>
              <a:endCxn id="9" idx="0"/>
            </p:cNvCxnSpPr>
            <p:nvPr/>
          </p:nvCxnSpPr>
          <p:spPr>
            <a:xfrm>
              <a:off x="1486133" y="2309170"/>
              <a:ext cx="3222220" cy="154147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id="{A5864B9C-6A13-EB47-A96C-0E7B54F5B9D2}"/>
                </a:ext>
              </a:extLst>
            </p:cNvPr>
            <p:cNvCxnSpPr>
              <a:cxnSpLocks/>
              <a:stCxn id="9" idx="3"/>
              <a:endCxn id="13" idx="0"/>
            </p:cNvCxnSpPr>
            <p:nvPr/>
          </p:nvCxnSpPr>
          <p:spPr>
            <a:xfrm flipH="1" flipV="1">
              <a:off x="1819424" y="3113053"/>
              <a:ext cx="4793794" cy="90772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>
              <a:extLst>
                <a:ext uri="{FF2B5EF4-FFF2-40B4-BE49-F238E27FC236}">
                  <a16:creationId xmlns:a16="http://schemas.microsoft.com/office/drawing/2014/main" id="{A9DBF00D-CA07-7D41-8544-F64103B7E8CC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>
              <a:off x="6613218" y="1461825"/>
              <a:ext cx="487771" cy="157140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>
              <a:extLst>
                <a:ext uri="{FF2B5EF4-FFF2-40B4-BE49-F238E27FC236}">
                  <a16:creationId xmlns:a16="http://schemas.microsoft.com/office/drawing/2014/main" id="{D1BF0A2B-2AB9-9643-8EC9-6D0B8CA4C9E7}"/>
                </a:ext>
              </a:extLst>
            </p:cNvPr>
            <p:cNvCxnSpPr>
              <a:cxnSpLocks/>
              <a:stCxn id="17" idx="2"/>
              <a:endCxn id="15" idx="0"/>
            </p:cNvCxnSpPr>
            <p:nvPr/>
          </p:nvCxnSpPr>
          <p:spPr>
            <a:xfrm flipH="1" flipV="1">
              <a:off x="2921831" y="1188731"/>
              <a:ext cx="4179158" cy="218476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>
              <a:extLst>
                <a:ext uri="{FF2B5EF4-FFF2-40B4-BE49-F238E27FC236}">
                  <a16:creationId xmlns:a16="http://schemas.microsoft.com/office/drawing/2014/main" id="{D389B7E2-1AF1-DD4D-B5D9-21EDD2284F4A}"/>
                </a:ext>
              </a:extLst>
            </p:cNvPr>
            <p:cNvCxnSpPr>
              <a:cxnSpLocks/>
              <a:stCxn id="17" idx="1"/>
              <a:endCxn id="18" idx="3"/>
            </p:cNvCxnSpPr>
            <p:nvPr/>
          </p:nvCxnSpPr>
          <p:spPr>
            <a:xfrm flipH="1" flipV="1">
              <a:off x="2128641" y="2139035"/>
              <a:ext cx="4345104" cy="106432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>
              <a:extLst>
                <a:ext uri="{FF2B5EF4-FFF2-40B4-BE49-F238E27FC236}">
                  <a16:creationId xmlns:a16="http://schemas.microsoft.com/office/drawing/2014/main" id="{8B6350D5-AF91-5143-8239-3C9C22AE3CA3}"/>
                </a:ext>
              </a:extLst>
            </p:cNvPr>
            <p:cNvCxnSpPr>
              <a:cxnSpLocks/>
              <a:stCxn id="15" idx="1"/>
              <a:endCxn id="9" idx="3"/>
            </p:cNvCxnSpPr>
            <p:nvPr/>
          </p:nvCxnSpPr>
          <p:spPr>
            <a:xfrm>
              <a:off x="1489736" y="1358866"/>
              <a:ext cx="5123482" cy="266191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>
              <a:extLst>
                <a:ext uri="{FF2B5EF4-FFF2-40B4-BE49-F238E27FC236}">
                  <a16:creationId xmlns:a16="http://schemas.microsoft.com/office/drawing/2014/main" id="{1ECF7AB8-5737-FF43-B444-77C902E711EA}"/>
                </a:ext>
              </a:extLst>
            </p:cNvPr>
            <p:cNvCxnSpPr>
              <a:cxnSpLocks/>
              <a:stCxn id="17" idx="1"/>
              <a:endCxn id="9" idx="3"/>
            </p:cNvCxnSpPr>
            <p:nvPr/>
          </p:nvCxnSpPr>
          <p:spPr>
            <a:xfrm>
              <a:off x="6473745" y="3203364"/>
              <a:ext cx="139473" cy="817416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>
              <a:extLst>
                <a:ext uri="{FF2B5EF4-FFF2-40B4-BE49-F238E27FC236}">
                  <a16:creationId xmlns:a16="http://schemas.microsoft.com/office/drawing/2014/main" id="{2A87ABBD-2018-D44A-9A6A-BC52F02887DC}"/>
                </a:ext>
              </a:extLst>
            </p:cNvPr>
            <p:cNvCxnSpPr>
              <a:cxnSpLocks/>
              <a:stCxn id="12" idx="2"/>
              <a:endCxn id="9" idx="3"/>
            </p:cNvCxnSpPr>
            <p:nvPr/>
          </p:nvCxnSpPr>
          <p:spPr>
            <a:xfrm>
              <a:off x="6613218" y="1461825"/>
              <a:ext cx="0" cy="255895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>
              <a:extLst>
                <a:ext uri="{FF2B5EF4-FFF2-40B4-BE49-F238E27FC236}">
                  <a16:creationId xmlns:a16="http://schemas.microsoft.com/office/drawing/2014/main" id="{6EB6CC5A-6A9F-D945-8A02-4C1973739C3B}"/>
                </a:ext>
              </a:extLst>
            </p:cNvPr>
            <p:cNvCxnSpPr>
              <a:cxnSpLocks/>
              <a:stCxn id="18" idx="3"/>
              <a:endCxn id="15" idx="1"/>
            </p:cNvCxnSpPr>
            <p:nvPr/>
          </p:nvCxnSpPr>
          <p:spPr>
            <a:xfrm flipH="1" flipV="1">
              <a:off x="1489736" y="1358866"/>
              <a:ext cx="638905" cy="78016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>
              <a:extLst>
                <a:ext uri="{FF2B5EF4-FFF2-40B4-BE49-F238E27FC236}">
                  <a16:creationId xmlns:a16="http://schemas.microsoft.com/office/drawing/2014/main" id="{9E594586-F18B-C945-B1A4-4ADC46250C2D}"/>
                </a:ext>
              </a:extLst>
            </p:cNvPr>
            <p:cNvCxnSpPr>
              <a:cxnSpLocks/>
              <a:stCxn id="14" idx="3"/>
              <a:endCxn id="17" idx="1"/>
            </p:cNvCxnSpPr>
            <p:nvPr/>
          </p:nvCxnSpPr>
          <p:spPr>
            <a:xfrm flipH="1" flipV="1">
              <a:off x="6473745" y="3203364"/>
              <a:ext cx="2131539" cy="77953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6A6DB63-E555-4958-9B55-95BFE73A54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21" y="2302167"/>
            <a:ext cx="2806873" cy="717722"/>
          </a:xfrm>
          <a:prstGeom prst="rect">
            <a:avLst/>
          </a:prstGeom>
        </p:spPr>
      </p:pic>
      <p:sp>
        <p:nvSpPr>
          <p:cNvPr id="35" name="CasellaDiTesto 16">
            <a:extLst>
              <a:ext uri="{FF2B5EF4-FFF2-40B4-BE49-F238E27FC236}">
                <a16:creationId xmlns:a16="http://schemas.microsoft.com/office/drawing/2014/main" id="{BDA58970-AD1B-4284-9787-85EA9D987B15}"/>
              </a:ext>
            </a:extLst>
          </p:cNvPr>
          <p:cNvSpPr txBox="1"/>
          <p:nvPr/>
        </p:nvSpPr>
        <p:spPr>
          <a:xfrm>
            <a:off x="5691285" y="2089823"/>
            <a:ext cx="2562314" cy="340270"/>
          </a:xfrm>
          <a:prstGeom prst="roundRect">
            <a:avLst>
              <a:gd name="adj" fmla="val 50000"/>
            </a:avLst>
          </a:prstGeom>
          <a:solidFill>
            <a:srgbClr val="ACC700">
              <a:alpha val="40000"/>
            </a:srgbClr>
          </a:solidFill>
        </p:spPr>
        <p:txBody>
          <a:bodyPr wrap="square" lIns="108000" tIns="36000" rIns="108000" bIns="36000" rtlCol="0" anchor="ctr" anchorCtr="0">
            <a:spAutoFit/>
          </a:bodyPr>
          <a:lstStyle/>
          <a:p>
            <a:pPr marL="0" lvl="1"/>
            <a:r>
              <a:rPr lang="en-GB" sz="1100" b="1" dirty="0">
                <a:solidFill>
                  <a:schemeClr val="tx2"/>
                </a:solidFill>
                <a:hlinkClick r:id="rId12"/>
              </a:rPr>
              <a:t>ZÁSTUPCE PROJEKTU OSHVET</a:t>
            </a:r>
            <a:endParaRPr lang="en-GB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745"/>
            <a:ext cx="7559873" cy="640690"/>
          </a:xfrm>
        </p:spPr>
        <p:txBody>
          <a:bodyPr lIns="0" tIns="0" rIns="0" bIns="0"/>
          <a:lstStyle/>
          <a:p>
            <a:r>
              <a:rPr lang="cs-CZ" sz="2400"/>
              <a:t>Zdroje kampaně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641A4D49-063B-2945-873E-FABD123404C8}"/>
              </a:ext>
            </a:extLst>
          </p:cNvPr>
          <p:cNvSpPr txBox="1"/>
          <p:nvPr/>
        </p:nvSpPr>
        <p:spPr>
          <a:xfrm>
            <a:off x="279730" y="2460470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3"/>
              </a:rPr>
              <a:t>Publikace</a:t>
            </a:r>
            <a:endParaRPr lang="cs-CZ" sz="1200" b="1" dirty="0">
              <a:solidFill>
                <a:schemeClr val="accent1"/>
              </a:solidFill>
              <a:cs typeface="Trebuchet MS"/>
              <a:hlinkClick r:id="rId4"/>
            </a:endParaRP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98F7926A-C38F-3B49-82B8-FF6177DDCDBE}"/>
              </a:ext>
            </a:extLst>
          </p:cNvPr>
          <p:cNvSpPr txBox="1"/>
          <p:nvPr/>
        </p:nvSpPr>
        <p:spPr>
          <a:xfrm>
            <a:off x="1972872" y="2460470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5"/>
              </a:rPr>
              <a:t>Materiály kampaně</a:t>
            </a:r>
            <a:endParaRPr lang="cs-CZ" sz="1200" b="1" dirty="0">
              <a:solidFill>
                <a:schemeClr val="accent1"/>
              </a:solidFill>
              <a:cs typeface="Trebuchet MS"/>
              <a:hlinkClick r:id="rId6"/>
            </a:endParaRPr>
          </a:p>
        </p:txBody>
      </p:sp>
      <p:sp>
        <p:nvSpPr>
          <p:cNvPr id="60" name="TextBox 3">
            <a:extLst>
              <a:ext uri="{FF2B5EF4-FFF2-40B4-BE49-F238E27FC236}">
                <a16:creationId xmlns:a16="http://schemas.microsoft.com/office/drawing/2014/main" id="{690F9809-BB40-C341-ACC1-FEAA13662006}"/>
              </a:ext>
            </a:extLst>
          </p:cNvPr>
          <p:cNvSpPr txBox="1"/>
          <p:nvPr/>
        </p:nvSpPr>
        <p:spPr>
          <a:xfrm>
            <a:off x="3666014" y="2361740"/>
            <a:ext cx="16677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7"/>
              </a:rPr>
              <a:t>Soubor nástrojů kampaně</a:t>
            </a:r>
            <a:endParaRPr lang="cs-CZ" sz="1200" b="1" dirty="0">
              <a:solidFill>
                <a:schemeClr val="accent1"/>
              </a:solidFill>
              <a:cs typeface="Trebuchet MS"/>
              <a:hlinkClick r:id="rId8"/>
            </a:endParaRPr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id="{1B5927A5-70D5-844A-ADD7-76625FDD4CB4}"/>
              </a:ext>
            </a:extLst>
          </p:cNvPr>
          <p:cNvSpPr txBox="1"/>
          <p:nvPr/>
        </p:nvSpPr>
        <p:spPr>
          <a:xfrm>
            <a:off x="7167460" y="2454073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9"/>
              </a:rPr>
              <a:t>Filmy o Napovi</a:t>
            </a:r>
            <a:endParaRPr lang="cs-CZ" sz="1200" b="1" dirty="0">
              <a:solidFill>
                <a:schemeClr val="accent1"/>
              </a:solidFill>
              <a:cs typeface="Trebuchet MS"/>
              <a:hlinkClick r:id="rId10"/>
            </a:endParaRPr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id="{252EDFDC-DD85-7B4D-A2E4-5EE3AD9119D0}"/>
              </a:ext>
            </a:extLst>
          </p:cNvPr>
          <p:cNvSpPr txBox="1"/>
          <p:nvPr/>
        </p:nvSpPr>
        <p:spPr>
          <a:xfrm>
            <a:off x="828685" y="417566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11"/>
              </a:rPr>
              <a:t>OSHwiki</a:t>
            </a:r>
            <a:endParaRPr lang="cs-CZ" sz="1200" b="1" dirty="0">
              <a:solidFill>
                <a:schemeClr val="accent1"/>
              </a:solidFill>
              <a:cs typeface="Trebuchet MS"/>
              <a:hlinkClick r:id="rId12"/>
            </a:endParaRPr>
          </a:p>
        </p:txBody>
      </p:sp>
      <p:sp>
        <p:nvSpPr>
          <p:cNvPr id="67" name="Rettangolo con angoli arrotondati 66">
            <a:hlinkClick r:id="rId13"/>
            <a:extLst>
              <a:ext uri="{FF2B5EF4-FFF2-40B4-BE49-F238E27FC236}">
                <a16:creationId xmlns:a16="http://schemas.microsoft.com/office/drawing/2014/main" id="{393E5697-88AB-1543-84E9-545014E09E6E}"/>
              </a:ext>
            </a:extLst>
          </p:cNvPr>
          <p:cNvSpPr/>
          <p:nvPr/>
        </p:nvSpPr>
        <p:spPr>
          <a:xfrm>
            <a:off x="942583" y="3067234"/>
            <a:ext cx="1440000" cy="973423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2DCF56B5-47AC-8B49-9297-751FD8A12126}"/>
              </a:ext>
            </a:extLst>
          </p:cNvPr>
          <p:cNvSpPr txBox="1"/>
          <p:nvPr/>
        </p:nvSpPr>
        <p:spPr>
          <a:xfrm>
            <a:off x="5424294" y="2364413"/>
            <a:ext cx="16677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15"/>
              </a:rPr>
              <a:t>Balíček pro sociální média</a:t>
            </a:r>
            <a:endParaRPr lang="cs-CZ" sz="1200" b="1" dirty="0">
              <a:solidFill>
                <a:schemeClr val="accent1"/>
              </a:solidFill>
              <a:cs typeface="Trebuchet MS"/>
              <a:hlinkClick r:id="rId16"/>
            </a:endParaRP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7C00CD0A-98F9-CB49-9F1F-1D053DD78889}"/>
              </a:ext>
            </a:extLst>
          </p:cNvPr>
          <p:cNvSpPr txBox="1"/>
          <p:nvPr/>
        </p:nvSpPr>
        <p:spPr>
          <a:xfrm>
            <a:off x="2576095" y="4166652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17"/>
              </a:rPr>
              <a:t>Případové studie</a:t>
            </a:r>
            <a:endParaRPr lang="cs-CZ" sz="1200" b="1" dirty="0">
              <a:solidFill>
                <a:schemeClr val="accent1"/>
              </a:solidFill>
              <a:cs typeface="Trebuchet MS"/>
              <a:hlinkClick r:id="rId18"/>
            </a:endParaRPr>
          </a:p>
        </p:txBody>
      </p:sp>
      <p:sp>
        <p:nvSpPr>
          <p:cNvPr id="75" name="TextBox 3">
            <a:extLst>
              <a:ext uri="{FF2B5EF4-FFF2-40B4-BE49-F238E27FC236}">
                <a16:creationId xmlns:a16="http://schemas.microsoft.com/office/drawing/2014/main" id="{64E9984E-5735-8C4C-BC73-6A6C18D88CCB}"/>
              </a:ext>
            </a:extLst>
          </p:cNvPr>
          <p:cNvSpPr txBox="1"/>
          <p:nvPr/>
        </p:nvSpPr>
        <p:spPr>
          <a:xfrm>
            <a:off x="4235733" y="4170262"/>
            <a:ext cx="16677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19"/>
              </a:rPr>
              <a:t>Právní a správní předpisy</a:t>
            </a:r>
            <a:endParaRPr lang="cs-CZ" sz="1200" b="1" dirty="0">
              <a:solidFill>
                <a:schemeClr val="accent1"/>
              </a:solidFill>
              <a:cs typeface="Trebuchet MS"/>
              <a:hlinkClick r:id="rId20"/>
            </a:endParaRPr>
          </a:p>
        </p:txBody>
      </p:sp>
      <p:sp>
        <p:nvSpPr>
          <p:cNvPr id="76" name="Rettangolo con angoli arrotondati 75">
            <a:hlinkClick r:id="rId21"/>
            <a:extLst>
              <a:ext uri="{FF2B5EF4-FFF2-40B4-BE49-F238E27FC236}">
                <a16:creationId xmlns:a16="http://schemas.microsoft.com/office/drawing/2014/main" id="{64EB01B3-5F3C-DC4B-97C3-0F5BE824D861}"/>
              </a:ext>
            </a:extLst>
          </p:cNvPr>
          <p:cNvSpPr/>
          <p:nvPr/>
        </p:nvSpPr>
        <p:spPr>
          <a:xfrm>
            <a:off x="4355976" y="3067234"/>
            <a:ext cx="1440000" cy="973423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70" y="1326326"/>
            <a:ext cx="1440000" cy="972000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18506"/>
            <a:ext cx="1441264" cy="973423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83" y="3068657"/>
            <a:ext cx="1440000" cy="972000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49" y="3067234"/>
            <a:ext cx="1440000" cy="972000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64E9984E-5735-8C4C-BC73-6A6C18D88CCB}"/>
              </a:ext>
            </a:extLst>
          </p:cNvPr>
          <p:cNvSpPr txBox="1"/>
          <p:nvPr/>
        </p:nvSpPr>
        <p:spPr>
          <a:xfrm>
            <a:off x="5974985" y="422557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29"/>
              </a:rPr>
              <a:t>Infografiky</a:t>
            </a:r>
            <a:endParaRPr lang="cs-CZ" sz="1200" b="1" dirty="0">
              <a:solidFill>
                <a:schemeClr val="accent1"/>
              </a:solidFill>
              <a:cs typeface="Trebuchet MS"/>
              <a:hlinkClick r:id="rId3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1"/>
          <a:stretch>
            <a:fillRect/>
          </a:stretch>
        </p:blipFill>
        <p:spPr>
          <a:xfrm>
            <a:off x="407037" y="1326326"/>
            <a:ext cx="1440000" cy="972000"/>
          </a:xfrm>
          <a:prstGeom prst="rect">
            <a:avLst/>
          </a:prstGeom>
          <a:ln w="38100">
            <a:solidFill>
              <a:srgbClr val="ACC700"/>
            </a:solidFill>
          </a:ln>
        </p:spPr>
      </p:pic>
      <p:pic>
        <p:nvPicPr>
          <p:cNvPr id="21" name="Picture 20" descr="A cartoon of a person holding a megaphone&#10;&#10;Description automatically generated">
            <a:extLst>
              <a:ext uri="{FF2B5EF4-FFF2-40B4-BE49-F238E27FC236}">
                <a16:creationId xmlns:a16="http://schemas.microsoft.com/office/drawing/2014/main" id="{86CD2BE3-BE49-48C9-973F-CA844BC0F5B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34" y="1303870"/>
            <a:ext cx="1516939" cy="1001180"/>
          </a:xfrm>
          <a:prstGeom prst="rect">
            <a:avLst/>
          </a:prstGeom>
          <a:blipFill>
            <a:blip r:embed="rId33"/>
            <a:stretch>
              <a:fillRect/>
            </a:stretch>
          </a:blipFill>
          <a:ln w="38100">
            <a:solidFill>
              <a:srgbClr val="ACC700"/>
            </a:solidFill>
          </a:ln>
          <a:effectLst/>
        </p:spPr>
      </p:pic>
      <p:pic>
        <p:nvPicPr>
          <p:cNvPr id="22" name="Picture 21" descr="A blue robot arm with a person holding a blue object&#10;&#10;Description automatically generated">
            <a:extLst>
              <a:ext uri="{FF2B5EF4-FFF2-40B4-BE49-F238E27FC236}">
                <a16:creationId xmlns:a16="http://schemas.microsoft.com/office/drawing/2014/main" id="{B0D8231B-6653-4BEE-8459-225301DE4FF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31" y="1308823"/>
            <a:ext cx="1516939" cy="1007148"/>
          </a:xfrm>
          <a:prstGeom prst="rect">
            <a:avLst/>
          </a:prstGeom>
          <a:blipFill>
            <a:blip r:embed="rId33"/>
            <a:stretch>
              <a:fillRect/>
            </a:stretch>
          </a:blipFill>
          <a:ln w="38100">
            <a:solidFill>
              <a:srgbClr val="ACC7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74239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39" y="133305"/>
            <a:ext cx="7481935" cy="369332"/>
          </a:xfrm>
        </p:spPr>
        <p:txBody>
          <a:bodyPr lIns="0" tIns="0" rIns="0" bIns="0">
            <a:spAutoFit/>
          </a:bodyPr>
          <a:lstStyle/>
          <a:p>
            <a:r>
              <a:rPr lang="cs-CZ" sz="2400"/>
              <a:t>Jak se zapojit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AACEA93C-4F34-8647-9D05-C55D7036EF4C}"/>
              </a:ext>
            </a:extLst>
          </p:cNvPr>
          <p:cNvSpPr txBox="1"/>
          <p:nvPr/>
        </p:nvSpPr>
        <p:spPr>
          <a:xfrm>
            <a:off x="539750" y="2193789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3"/>
              </a:rPr>
              <a:t>Evropský týden</a:t>
            </a:r>
            <a:endParaRPr lang="cs-CZ" sz="1200" b="1" dirty="0">
              <a:solidFill>
                <a:schemeClr val="accent1"/>
              </a:solidFill>
              <a:cs typeface="Trebuchet MS"/>
              <a:hlinkClick r:id="rId4"/>
            </a:endParaRP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9E26C0B7-D8D4-1A45-8EF6-5E10DFF345A8}"/>
              </a:ext>
            </a:extLst>
          </p:cNvPr>
          <p:cNvSpPr txBox="1"/>
          <p:nvPr/>
        </p:nvSpPr>
        <p:spPr>
          <a:xfrm>
            <a:off x="2559052" y="2116069"/>
            <a:ext cx="16677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5"/>
              </a:rPr>
              <a:t>Partnerství v rámci kampaně</a:t>
            </a:r>
            <a:endParaRPr lang="cs-CZ" sz="1200" b="1" dirty="0">
              <a:solidFill>
                <a:schemeClr val="accent1"/>
              </a:solidFill>
              <a:cs typeface="Trebuchet MS"/>
              <a:hlinkClick r:id="rId6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BC3D7309-1FAD-C248-860C-FFF503EBA0D6}"/>
              </a:ext>
            </a:extLst>
          </p:cNvPr>
          <p:cNvSpPr txBox="1"/>
          <p:nvPr/>
        </p:nvSpPr>
        <p:spPr>
          <a:xfrm>
            <a:off x="4578354" y="2116069"/>
            <a:ext cx="152798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7"/>
              </a:rPr>
              <a:t>Soutěž „Správná praxe“</a:t>
            </a:r>
            <a:endParaRPr lang="cs-CZ" sz="1200" b="1" dirty="0">
              <a:solidFill>
                <a:schemeClr val="accent1"/>
              </a:solidFill>
              <a:cs typeface="Trebuchet MS"/>
              <a:hlinkClick r:id="rId8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C45F702A-F941-2242-B4CC-5E135CA46652}"/>
              </a:ext>
            </a:extLst>
          </p:cNvPr>
          <p:cNvSpPr txBox="1"/>
          <p:nvPr/>
        </p:nvSpPr>
        <p:spPr>
          <a:xfrm>
            <a:off x="6548967" y="2101456"/>
            <a:ext cx="1527979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9"/>
              </a:rPr>
              <a:t>Soubor nástrojů kampaně</a:t>
            </a:r>
            <a:endParaRPr lang="cs-CZ" sz="1200" b="1" dirty="0">
              <a:solidFill>
                <a:schemeClr val="accent1"/>
              </a:solidFill>
              <a:cs typeface="Trebuchet MS"/>
              <a:hlinkClick r:id="rId10"/>
            </a:endParaRP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F682761C-A262-B542-A175-60A9B90879FF}"/>
              </a:ext>
            </a:extLst>
          </p:cNvPr>
          <p:cNvSpPr txBox="1"/>
          <p:nvPr/>
        </p:nvSpPr>
        <p:spPr>
          <a:xfrm>
            <a:off x="564005" y="3978455"/>
            <a:ext cx="155805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11"/>
              </a:rPr>
              <a:t>Materiály kampaně</a:t>
            </a:r>
            <a:endParaRPr lang="cs-CZ" sz="1200" b="1" dirty="0">
              <a:solidFill>
                <a:schemeClr val="accent1"/>
              </a:solidFill>
              <a:cs typeface="Trebuchet MS"/>
              <a:hlinkClick r:id="rId12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A218E24A-669C-8443-A2D1-EE4317507E6F}"/>
              </a:ext>
            </a:extLst>
          </p:cNvPr>
          <p:cNvSpPr txBox="1"/>
          <p:nvPr/>
        </p:nvSpPr>
        <p:spPr>
          <a:xfrm>
            <a:off x="4492787" y="397845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13"/>
              </a:rPr>
              <a:t>Akce</a:t>
            </a:r>
            <a:endParaRPr lang="cs-CZ" sz="1200" b="1" dirty="0">
              <a:solidFill>
                <a:schemeClr val="accent1"/>
              </a:solidFill>
              <a:cs typeface="Trebuchet MS"/>
              <a:hlinkClick r:id="rId14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D1F14980-EF38-9F43-BC06-25F35914E1E1}"/>
              </a:ext>
            </a:extLst>
          </p:cNvPr>
          <p:cNvSpPr txBox="1"/>
          <p:nvPr/>
        </p:nvSpPr>
        <p:spPr>
          <a:xfrm>
            <a:off x="6636945" y="3978838"/>
            <a:ext cx="156508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200" b="1" dirty="0">
                <a:solidFill>
                  <a:schemeClr val="accent1"/>
                </a:solidFill>
                <a:cs typeface="Trebuchet MS"/>
                <a:hlinkClick r:id="rId15"/>
              </a:rPr>
              <a:t>Osvědčení o účasti</a:t>
            </a:r>
            <a:endParaRPr lang="cs-CZ" sz="1200" b="1" dirty="0">
              <a:solidFill>
                <a:schemeClr val="accent1"/>
              </a:solidFill>
              <a:cs typeface="Trebuchet MS"/>
              <a:hlinkClick r:id="rId1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7541" y="3839955"/>
            <a:ext cx="144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u="sng" dirty="0">
                <a:solidFill>
                  <a:schemeClr val="accent1"/>
                </a:solidFill>
                <a:hlinkClick r:id="rId17"/>
              </a:rPr>
              <a:t>Balíček pro sociální média</a:t>
            </a:r>
            <a:endParaRPr lang="cs-CZ" sz="1200" b="1" u="sng" dirty="0">
              <a:solidFill>
                <a:schemeClr val="accent1"/>
              </a:solidFill>
              <a:hlinkClick r:id="rId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53" y="1091909"/>
            <a:ext cx="1441264" cy="973423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2" y="2821585"/>
            <a:ext cx="1440000" cy="972000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63" y="2821585"/>
            <a:ext cx="1440000" cy="972000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46" y="2821585"/>
            <a:ext cx="1440000" cy="972000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>
          <a:xfrm>
            <a:off x="4628360" y="1099047"/>
            <a:ext cx="1440000" cy="972000"/>
          </a:xfrm>
          <a:prstGeom prst="rect">
            <a:avLst/>
          </a:prstGeom>
          <a:ln w="38100">
            <a:solidFill>
              <a:srgbClr val="ACC700"/>
            </a:solidFill>
          </a:ln>
        </p:spPr>
      </p:pic>
      <p:pic>
        <p:nvPicPr>
          <p:cNvPr id="22" name="Picture 21" descr="A cartoon of a person holding a megaphone&#10;&#10;Description automatically generated">
            <a:extLst>
              <a:ext uri="{FF2B5EF4-FFF2-40B4-BE49-F238E27FC236}">
                <a16:creationId xmlns:a16="http://schemas.microsoft.com/office/drawing/2014/main" id="{FED27FFF-3AA9-40C3-A1BA-A011783A0E13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1"/>
          <a:stretch/>
        </p:blipFill>
        <p:spPr>
          <a:xfrm>
            <a:off x="2661219" y="2816286"/>
            <a:ext cx="1428961" cy="983853"/>
          </a:xfrm>
          <a:prstGeom prst="rect">
            <a:avLst/>
          </a:prstGeom>
          <a:blipFill>
            <a:blip r:embed="rId27"/>
            <a:stretch>
              <a:fillRect/>
            </a:stretch>
          </a:blipFill>
          <a:ln w="38100">
            <a:solidFill>
              <a:srgbClr val="ACC700"/>
            </a:solidFill>
          </a:ln>
          <a:effectLst/>
        </p:spPr>
      </p:pic>
      <p:pic>
        <p:nvPicPr>
          <p:cNvPr id="26" name="Picture 25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B4E39404-F42A-4EAF-9435-A041947B483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53" y="1095572"/>
            <a:ext cx="1454127" cy="965445"/>
          </a:xfrm>
          <a:prstGeom prst="rect">
            <a:avLst/>
          </a:prstGeom>
          <a:ln w="38100">
            <a:solidFill>
              <a:srgbClr val="ACC700"/>
            </a:solidFill>
          </a:ln>
        </p:spPr>
      </p:pic>
      <p:sp>
        <p:nvSpPr>
          <p:cNvPr id="19" name="Rettangolo con angoli arrotondati 23">
            <a:hlinkClick r:id="rId29"/>
            <a:extLst>
              <a:ext uri="{FF2B5EF4-FFF2-40B4-BE49-F238E27FC236}">
                <a16:creationId xmlns:a16="http://schemas.microsoft.com/office/drawing/2014/main" id="{DB8796EB-3501-4A65-BE00-E536A58EF4C1}"/>
              </a:ext>
            </a:extLst>
          </p:cNvPr>
          <p:cNvSpPr/>
          <p:nvPr/>
        </p:nvSpPr>
        <p:spPr>
          <a:xfrm>
            <a:off x="564005" y="1095572"/>
            <a:ext cx="1558055" cy="973423"/>
          </a:xfrm>
          <a:prstGeom prst="roundRect">
            <a:avLst>
              <a:gd name="adj" fmla="val 0"/>
            </a:avLst>
          </a:prstGeom>
          <a:blipFill>
            <a:blip r:embed="rId22"/>
            <a:stretch>
              <a:fillRect l="1" r="-7044"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50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7988"/>
            <a:ext cx="7470124" cy="369332"/>
          </a:xfrm>
        </p:spPr>
        <p:txBody>
          <a:bodyPr lIns="0" tIns="0" rIns="0" bIns="0">
            <a:spAutoFit/>
          </a:bodyPr>
          <a:lstStyle/>
          <a:p>
            <a:r>
              <a:rPr lang="cs-CZ" sz="2400" spc="-50" dirty="0">
                <a:solidFill>
                  <a:schemeClr val="accent1"/>
                </a:solidFill>
              </a:rPr>
              <a:t>Připojte se k naší kampani na téma digitalizace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23167"/>
            <a:ext cx="8525966" cy="3036729"/>
          </a:xfrm>
        </p:spPr>
        <p:txBody>
          <a:bodyPr wrap="square">
            <a:spAutoFit/>
          </a:bodyPr>
          <a:lstStyle/>
          <a:p>
            <a:pPr>
              <a:buSzPct val="120000"/>
              <a:buBlip>
                <a:blip r:embed="rId3"/>
              </a:buBlip>
            </a:pPr>
            <a:r>
              <a:rPr lang="cs-CZ" sz="1550" dirty="0">
                <a:solidFill>
                  <a:schemeClr val="accent1"/>
                </a:solidFill>
              </a:rPr>
              <a:t>Více informací naleznete na internetových stránkách kampaně:</a:t>
            </a:r>
          </a:p>
          <a:p>
            <a:pPr marL="189000" lvl="1" indent="0">
              <a:buSzPct val="120000"/>
              <a:buNone/>
            </a:pPr>
            <a:r>
              <a:rPr lang="cs-CZ" sz="1550" b="1" dirty="0">
                <a:solidFill>
                  <a:srgbClr val="00339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www.healthy-workplaces.eu</a:t>
            </a:r>
            <a:endParaRPr lang="cs-CZ" sz="1550" b="1" dirty="0">
              <a:solidFill>
                <a:srgbClr val="003399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buSzPct val="120000"/>
              <a:buBlip>
                <a:blip r:embed="rId3"/>
              </a:buBlip>
            </a:pPr>
            <a:endParaRPr lang="en-US" sz="155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cs-CZ" sz="1550" dirty="0">
                <a:solidFill>
                  <a:schemeClr val="accent1"/>
                </a:solidFill>
              </a:rPr>
              <a:t>Přihlaste se k odebírání zpravodaje kampaně:</a:t>
            </a:r>
          </a:p>
          <a:p>
            <a:pPr marL="189000" lvl="1" indent="0">
              <a:buSzPct val="120000"/>
              <a:buNone/>
            </a:pPr>
            <a:r>
              <a:rPr lang="cs-CZ" sz="1550" b="1" u="sng" dirty="0">
                <a:solidFill>
                  <a:schemeClr val="accent1"/>
                </a:solidFill>
                <a:hlinkClick r:id="rId6"/>
              </a:rPr>
              <a:t>https://healthy-workplaces.osha.europa.eu/</a:t>
            </a:r>
            <a:r>
              <a:rPr lang="es-ES" sz="1550" b="1" u="sng" dirty="0" err="1">
                <a:solidFill>
                  <a:schemeClr val="accent1"/>
                </a:solidFill>
                <a:hlinkClick r:id="rId6"/>
              </a:rPr>
              <a:t>cs</a:t>
            </a:r>
            <a:r>
              <a:rPr lang="cs-CZ" sz="1550" b="1" u="sng" dirty="0">
                <a:solidFill>
                  <a:schemeClr val="accent1"/>
                </a:solidFill>
                <a:hlinkClick r:id="rId6"/>
              </a:rPr>
              <a:t>/media-centre/newsletter</a:t>
            </a:r>
            <a:endParaRPr lang="es-ES" sz="1550" b="1" u="sng" dirty="0">
              <a:solidFill>
                <a:schemeClr val="accent1"/>
              </a:solidFill>
            </a:endParaRPr>
          </a:p>
          <a:p>
            <a:pPr marL="189000" lvl="1" indent="0">
              <a:buSzPct val="120000"/>
              <a:buNone/>
            </a:pPr>
            <a:endParaRPr lang="en-US" sz="1550" b="1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cs-CZ" sz="1550" dirty="0">
                <a:solidFill>
                  <a:schemeClr val="accent1"/>
                </a:solidFill>
              </a:rPr>
              <a:t>Sledujte aktivity a akce v sociálních médiích:</a:t>
            </a:r>
          </a:p>
          <a:p>
            <a:pPr marL="0" indent="0">
              <a:buSzPct val="120000"/>
              <a:buNone/>
            </a:pPr>
            <a:endParaRPr lang="en-US" sz="1550" dirty="0">
              <a:solidFill>
                <a:schemeClr val="accent1"/>
              </a:solidFill>
            </a:endParaRPr>
          </a:p>
          <a:p>
            <a:pPr marL="0" indent="0">
              <a:buSzPct val="120000"/>
              <a:buNone/>
            </a:pPr>
            <a:endParaRPr lang="en-US" sz="155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cs-CZ" sz="1550" dirty="0">
                <a:solidFill>
                  <a:schemeClr val="accent1"/>
                </a:solidFill>
              </a:rPr>
              <a:t>Informujte se u národního kontaktního místa o akcích konaných ve vaší zemi:</a:t>
            </a:r>
          </a:p>
          <a:p>
            <a:pPr marL="189000" lvl="1" indent="0">
              <a:buSzPct val="120000"/>
              <a:buNone/>
            </a:pPr>
            <a:r>
              <a:rPr lang="cs-CZ" sz="1550" b="1" u="sng" dirty="0">
                <a:solidFill>
                  <a:schemeClr val="accent1"/>
                </a:solidFill>
                <a:hlinkClick r:id="rId7"/>
              </a:rPr>
              <a:t>https://healthy-workplaces.osha.europa.eu/</a:t>
            </a:r>
            <a:r>
              <a:rPr lang="es-ES" sz="1550" b="1" u="sng" dirty="0" err="1">
                <a:solidFill>
                  <a:schemeClr val="accent1"/>
                </a:solidFill>
                <a:hlinkClick r:id="rId7"/>
              </a:rPr>
              <a:t>cs</a:t>
            </a:r>
            <a:r>
              <a:rPr lang="cs-CZ" sz="1550" b="1" u="sng" dirty="0">
                <a:solidFill>
                  <a:schemeClr val="accent1"/>
                </a:solidFill>
                <a:hlinkClick r:id="rId7"/>
              </a:rPr>
              <a:t>/campaign-partners/national-focal-points</a:t>
            </a:r>
            <a:endParaRPr lang="cs-CZ" sz="1550" b="1" u="sng" dirty="0">
              <a:solidFill>
                <a:schemeClr val="accent1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388CFF4-22DC-564E-AEE6-A3C3FAC44CCF}"/>
              </a:ext>
            </a:extLst>
          </p:cNvPr>
          <p:cNvGrpSpPr/>
          <p:nvPr/>
        </p:nvGrpSpPr>
        <p:grpSpPr>
          <a:xfrm rot="704466">
            <a:off x="7112136" y="189857"/>
            <a:ext cx="1699955" cy="1785428"/>
            <a:chOff x="4921269" y="-1388222"/>
            <a:chExt cx="2273300" cy="2387600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21ACE0B-D1BE-F24B-8EAD-069F63F5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269" y="-1388222"/>
              <a:ext cx="2273300" cy="2387600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909E122-8126-7748-9F57-56B48E9DA9C5}"/>
                </a:ext>
              </a:extLst>
            </p:cNvPr>
            <p:cNvSpPr txBox="1"/>
            <p:nvPr/>
          </p:nvSpPr>
          <p:spPr>
            <a:xfrm>
              <a:off x="4932040" y="-381288"/>
              <a:ext cx="2016224" cy="61737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accent1"/>
                  </a:solidFill>
                </a:rPr>
                <a:t>2023</a:t>
              </a:r>
            </a:p>
            <a:p>
              <a:pPr algn="ctr"/>
              <a:r>
                <a:rPr lang="cs-CZ" b="1" dirty="0">
                  <a:solidFill>
                    <a:schemeClr val="accent1"/>
                  </a:solidFill>
                </a:rPr>
                <a:t>říjen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C202612-45C3-614B-8BCA-84796AFFC35F}"/>
                </a:ext>
              </a:extLst>
            </p:cNvPr>
            <p:cNvSpPr txBox="1"/>
            <p:nvPr/>
          </p:nvSpPr>
          <p:spPr>
            <a:xfrm>
              <a:off x="4941522" y="310347"/>
              <a:ext cx="2028485" cy="576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400" b="1">
                  <a:solidFill>
                    <a:srgbClr val="ACC700"/>
                  </a:solidFill>
                </a:rPr>
                <a:t>ZAHÁJENÍ KAMPANĚ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949434" y="3056390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ACC700"/>
                </a:solidFill>
              </a:rPr>
              <a:t>#EUhealthyworkplaces </a:t>
            </a:r>
          </a:p>
        </p:txBody>
      </p:sp>
      <p:pic>
        <p:nvPicPr>
          <p:cNvPr id="16" name="Picture 14">
            <a:hlinkClick r:id="rId9"/>
            <a:extLst>
              <a:ext uri="{FF2B5EF4-FFF2-40B4-BE49-F238E27FC236}">
                <a16:creationId xmlns:a16="http://schemas.microsoft.com/office/drawing/2014/main" id="{A12526A0-2A48-41BE-9F28-8CFC3339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0284" y="3056390"/>
            <a:ext cx="28664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11"/>
            <a:extLst>
              <a:ext uri="{FF2B5EF4-FFF2-40B4-BE49-F238E27FC236}">
                <a16:creationId xmlns:a16="http://schemas.microsoft.com/office/drawing/2014/main" id="{C5C575ED-6C76-4BF4-A64C-82D80652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7270" y="305639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hlinkClick r:id="rId13"/>
            <a:extLst>
              <a:ext uri="{FF2B5EF4-FFF2-40B4-BE49-F238E27FC236}">
                <a16:creationId xmlns:a16="http://schemas.microsoft.com/office/drawing/2014/main" id="{F23E8CBF-F73A-4F9F-BC93-12A80BF4D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5641" y="305639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rId15"/>
            <a:extLst>
              <a:ext uri="{FF2B5EF4-FFF2-40B4-BE49-F238E27FC236}">
                <a16:creationId xmlns:a16="http://schemas.microsoft.com/office/drawing/2014/main" id="{426DBE55-867E-4EED-B008-A0A40178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4013" y="305639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cs-CZ" sz="2400"/>
              <a:t>Čeho se kampaň týká?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03" y="915988"/>
            <a:ext cx="7793885" cy="16466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Digitální technologie rychle mění způsob naší práce a to, kde a kdy ji vykonáváme.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endParaRPr lang="en-GB" sz="1600" b="1" dirty="0">
              <a:solidFill>
                <a:srgbClr val="003399"/>
              </a:solidFill>
            </a:endParaRPr>
          </a:p>
          <a:p>
            <a:pPr marL="34290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Digitální technologie nabízejí pracovníkům a zaměstnavatelům ve všech odvětvích více příležitostí, ale představují také výzvy a rizika z hlediska bezpečnosti a ochrany zdraví.</a:t>
            </a:r>
          </a:p>
        </p:txBody>
      </p:sp>
    </p:spTree>
    <p:extLst>
      <p:ext uri="{BB962C8B-B14F-4D97-AF65-F5344CB8AC3E}">
        <p14:creationId xmlns:p14="http://schemas.microsoft.com/office/powerpoint/2010/main" val="171127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cs-CZ" sz="2400"/>
              <a:t>Fakta a čísla – používání digitálních technologií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08B51-6793-4B7F-899B-364A2A5D82C4}"/>
              </a:ext>
            </a:extLst>
          </p:cNvPr>
          <p:cNvSpPr txBox="1"/>
          <p:nvPr/>
        </p:nvSpPr>
        <p:spPr>
          <a:xfrm>
            <a:off x="450001" y="825454"/>
            <a:ext cx="7536320" cy="26314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cs-CZ" sz="1600" b="1" dirty="0">
                <a:solidFill>
                  <a:srgbClr val="ACC700"/>
                </a:solidFill>
              </a:rPr>
              <a:t>EU-OSHA, průzkum „Situace v oblasti BOZP“, 2022</a:t>
            </a:r>
          </a:p>
          <a:p>
            <a:pPr lvl="1"/>
            <a:r>
              <a:rPr lang="cs-CZ" sz="1600" b="1" dirty="0">
                <a:solidFill>
                  <a:schemeClr val="accent1"/>
                </a:solidFill>
              </a:rPr>
              <a:t>Pracovníci v EU při práci používají...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notebooky, tablety, chytré telefony (73 %),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nositelná zařízení (11 %),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stroje nebo roboty s umělou inteligencí (5 %),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roboty, kteří s nimi komunikují (3 %).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endParaRPr lang="en-GB" sz="1600" b="1" dirty="0">
              <a:solidFill>
                <a:srgbClr val="ACC700"/>
              </a:solidFill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cs-CZ" sz="1600" b="1" dirty="0">
                <a:solidFill>
                  <a:srgbClr val="ACC700"/>
                </a:solidFill>
              </a:rPr>
              <a:t>EU-OSHA, průzkum ESENER, 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Na více než 80 % pracovišť v celé Evropě se používají osobní počítače, notebooky, tablety, chytré telefony a další mobilní zařízení. </a:t>
            </a:r>
          </a:p>
        </p:txBody>
      </p:sp>
    </p:spTree>
    <p:extLst>
      <p:ext uri="{BB962C8B-B14F-4D97-AF65-F5344CB8AC3E}">
        <p14:creationId xmlns:p14="http://schemas.microsoft.com/office/powerpoint/2010/main" val="90503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cs-CZ" sz="2400"/>
              <a:t>Fakta a čísla – používání digitálních technologií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8027" t="29331" r="4885" b="3055"/>
          <a:stretch/>
        </p:blipFill>
        <p:spPr>
          <a:xfrm>
            <a:off x="3482788" y="2007997"/>
            <a:ext cx="5072738" cy="2434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53972-8792-4008-AA27-4F6FE1EEDA75}"/>
              </a:ext>
            </a:extLst>
          </p:cNvPr>
          <p:cNvSpPr txBox="1"/>
          <p:nvPr/>
        </p:nvSpPr>
        <p:spPr>
          <a:xfrm>
            <a:off x="450001" y="819397"/>
            <a:ext cx="783161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cs-CZ" sz="1600" b="1" dirty="0">
                <a:solidFill>
                  <a:srgbClr val="ACC700"/>
                </a:solidFill>
              </a:rPr>
              <a:t>EU-OSHA, průzkum „Situace v oblasti BOZP“, 2022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cs-CZ" sz="16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Pokud je vám známo, používá organizace, ve které pracujete, digitální zařízení, jako jsou tablety, chytré telefony, počítače, notebooky, aplikace nebo čidla k...?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A64B9-8483-4D57-A9B4-5480542D9EDD}"/>
              </a:ext>
            </a:extLst>
          </p:cNvPr>
          <p:cNvSpPr txBox="1"/>
          <p:nvPr/>
        </p:nvSpPr>
        <p:spPr>
          <a:xfrm>
            <a:off x="1169043" y="2114532"/>
            <a:ext cx="2180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tomu, aby vám automaticky přidělovala úkoly či nastavovala příslušnou pracovní dobu nebo směny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3B7E3-F8B6-460F-A452-0593835ABEB2}"/>
              </a:ext>
            </a:extLst>
          </p:cNvPr>
          <p:cNvSpPr txBox="1"/>
          <p:nvPr/>
        </p:nvSpPr>
        <p:spPr>
          <a:xfrm>
            <a:off x="1169044" y="261434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hodnocení vaší výkonnosti třetími stranami (např. zákazníky)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66D4F-15A7-4B2D-9042-E20057C58903}"/>
              </a:ext>
            </a:extLst>
          </p:cNvPr>
          <p:cNvSpPr txBox="1"/>
          <p:nvPr/>
        </p:nvSpPr>
        <p:spPr>
          <a:xfrm>
            <a:off x="1157188" y="30732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dozoru nad vámi a sledování vaší práce a chování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29E58-7205-4B8D-9A2E-815842C52F7D}"/>
              </a:ext>
            </a:extLst>
          </p:cNvPr>
          <p:cNvSpPr txBox="1"/>
          <p:nvPr/>
        </p:nvSpPr>
        <p:spPr>
          <a:xfrm>
            <a:off x="1150085" y="34878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monitorování hluku, chemických látek, prachu, plynů atd. ve vašem pracovním prostředí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E6BD5-9AD1-4EA9-9C2F-51678EF4F5F1}"/>
              </a:ext>
            </a:extLst>
          </p:cNvPr>
          <p:cNvSpPr txBox="1"/>
          <p:nvPr/>
        </p:nvSpPr>
        <p:spPr>
          <a:xfrm>
            <a:off x="1169044" y="39671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monitorování vaší srdeční frekvence, krevního tlaku, polohy těla při práci atd.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9521B-0001-4C83-8998-08E643CE4BC4}"/>
              </a:ext>
            </a:extLst>
          </p:cNvPr>
          <p:cNvSpPr txBox="1"/>
          <p:nvPr/>
        </p:nvSpPr>
        <p:spPr>
          <a:xfrm>
            <a:off x="3718900" y="1884521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900" b="1">
                <a:solidFill>
                  <a:srgbClr val="003399"/>
                </a:solidFill>
              </a:rPr>
              <a:t>Ano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BFC62-A176-41C1-94B2-1E4FB0429DBF}"/>
              </a:ext>
            </a:extLst>
          </p:cNvPr>
          <p:cNvSpPr txBox="1"/>
          <p:nvPr/>
        </p:nvSpPr>
        <p:spPr>
          <a:xfrm>
            <a:off x="5877220" y="1884521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900" b="1">
                <a:solidFill>
                  <a:srgbClr val="F6A400"/>
                </a:solidFill>
              </a:rPr>
              <a:t>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3B10D-52E8-4D55-B13A-424BBE517897}"/>
              </a:ext>
            </a:extLst>
          </p:cNvPr>
          <p:cNvSpPr txBox="1"/>
          <p:nvPr/>
        </p:nvSpPr>
        <p:spPr>
          <a:xfrm>
            <a:off x="7564364" y="1914792"/>
            <a:ext cx="8910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900" b="1">
                <a:solidFill>
                  <a:srgbClr val="B1B3B4"/>
                </a:solidFill>
              </a:rPr>
              <a:t>Nevím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D75B4-515A-4047-87E5-649E67176D33}"/>
              </a:ext>
            </a:extLst>
          </p:cNvPr>
          <p:cNvSpPr txBox="1"/>
          <p:nvPr/>
        </p:nvSpPr>
        <p:spPr>
          <a:xfrm>
            <a:off x="2748002" y="4487537"/>
            <a:ext cx="39015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0">
                <a:solidFill>
                  <a:srgbClr val="ACC700"/>
                </a:solidFill>
                <a:effectLst/>
                <a:latin typeface="Corbel" panose="020B0503020204020204" pitchFamily="34" charset="0"/>
              </a:rPr>
              <a:t>Dotazováni: všichni respondenti, EU-27 (n = 25 683)</a:t>
            </a:r>
            <a:r>
              <a:rPr lang="cs-CZ" sz="1200">
                <a:solidFill>
                  <a:srgbClr val="ACC7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21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cs-CZ" sz="2400"/>
              <a:t>Fakta a čísla – používání digitálních technologií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ACB324F-A4C7-4496-8C93-71BB8D7406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5879" t="29015" r="9286" b="9659"/>
          <a:stretch/>
        </p:blipFill>
        <p:spPr>
          <a:xfrm>
            <a:off x="3518862" y="1947738"/>
            <a:ext cx="4538382" cy="2235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D767C6-6733-4E13-A49D-DF9046A71893}"/>
              </a:ext>
            </a:extLst>
          </p:cNvPr>
          <p:cNvSpPr txBox="1"/>
          <p:nvPr/>
        </p:nvSpPr>
        <p:spPr>
          <a:xfrm>
            <a:off x="457388" y="810326"/>
            <a:ext cx="765376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cs-CZ" sz="1600" b="1" dirty="0">
                <a:solidFill>
                  <a:srgbClr val="ACC700"/>
                </a:solidFill>
              </a:rPr>
              <a:t>EU-OSHA, průzkum „Situace v oblasti BOZP“, 2022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cs-CZ" sz="16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Domníváte se, že používání digitálních technologií na vašem pracovišti...?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EB1F8-4303-4227-93FB-D59885D60D4A}"/>
              </a:ext>
            </a:extLst>
          </p:cNvPr>
          <p:cNvSpPr txBox="1"/>
          <p:nvPr/>
        </p:nvSpPr>
        <p:spPr>
          <a:xfrm>
            <a:off x="3923928" y="1707246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900" b="1">
                <a:solidFill>
                  <a:srgbClr val="003399"/>
                </a:solidFill>
              </a:rPr>
              <a:t>Ano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5B9FC-30DA-432C-9529-BF3325091EA4}"/>
              </a:ext>
            </a:extLst>
          </p:cNvPr>
          <p:cNvSpPr txBox="1"/>
          <p:nvPr/>
        </p:nvSpPr>
        <p:spPr>
          <a:xfrm>
            <a:off x="6084168" y="1724522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900" b="1">
                <a:solidFill>
                  <a:srgbClr val="F6A400"/>
                </a:solidFill>
              </a:rPr>
              <a:t>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2618E-2AFF-46E5-A020-180D2E9ECB54}"/>
              </a:ext>
            </a:extLst>
          </p:cNvPr>
          <p:cNvSpPr txBox="1"/>
          <p:nvPr/>
        </p:nvSpPr>
        <p:spPr>
          <a:xfrm>
            <a:off x="7220130" y="1711341"/>
            <a:ext cx="8910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900" b="1">
                <a:solidFill>
                  <a:srgbClr val="B1B3B4"/>
                </a:solidFill>
              </a:rPr>
              <a:t>Nevím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9BCA0-5F95-46B6-A88F-2E511C689D12}"/>
              </a:ext>
            </a:extLst>
          </p:cNvPr>
          <p:cNvSpPr txBox="1"/>
          <p:nvPr/>
        </p:nvSpPr>
        <p:spPr>
          <a:xfrm>
            <a:off x="1187624" y="20791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/>
              <a:t>udává rychlost nebo tempo vaší práce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AD441-DF02-4333-809F-16354A81043E}"/>
              </a:ext>
            </a:extLst>
          </p:cNvPr>
          <p:cNvSpPr txBox="1"/>
          <p:nvPr/>
        </p:nvSpPr>
        <p:spPr>
          <a:xfrm>
            <a:off x="1187624" y="25610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vede k tomu, že pracujete o samotě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785D0A-28BD-4879-9FB2-FDBA54C688A1}"/>
              </a:ext>
            </a:extLst>
          </p:cNvPr>
          <p:cNvSpPr txBox="1"/>
          <p:nvPr/>
        </p:nvSpPr>
        <p:spPr>
          <a:xfrm>
            <a:off x="1187624" y="294248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zvyšuje míru dohledu nad vaší prací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3668C-0E0A-4F37-A30A-7D6FA4AC615E}"/>
              </a:ext>
            </a:extLst>
          </p:cNvPr>
          <p:cNvSpPr txBox="1"/>
          <p:nvPr/>
        </p:nvSpPr>
        <p:spPr>
          <a:xfrm>
            <a:off x="1187624" y="343647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/>
              <a:t>zvyšuje vaši pracovní zátěž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25175-A2BD-45D1-BB47-70ECA0F801FF}"/>
              </a:ext>
            </a:extLst>
          </p:cNvPr>
          <p:cNvSpPr txBox="1"/>
          <p:nvPr/>
        </p:nvSpPr>
        <p:spPr>
          <a:xfrm>
            <a:off x="1187624" y="382467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omezuje vaši samostatnost při práci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E490F-D5DD-407A-8B1A-2EF70735D85C}"/>
              </a:ext>
            </a:extLst>
          </p:cNvPr>
          <p:cNvSpPr txBox="1"/>
          <p:nvPr/>
        </p:nvSpPr>
        <p:spPr>
          <a:xfrm>
            <a:off x="2818771" y="4484959"/>
            <a:ext cx="3415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0" dirty="0">
                <a:solidFill>
                  <a:srgbClr val="ACC700"/>
                </a:solidFill>
                <a:effectLst/>
                <a:latin typeface="Corbel" panose="020B0503020204020204" pitchFamily="34" charset="0"/>
              </a:rPr>
              <a:t>Dotazováni: všichni respondenti, EU-27 (n = 25 683)</a:t>
            </a:r>
            <a:r>
              <a:rPr lang="cs-CZ" sz="1200" dirty="0">
                <a:solidFill>
                  <a:srgbClr val="ACC7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9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cs-CZ" sz="2400"/>
              <a:t>Fakta a čísla – práce na dálku z domova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54F7D-FE3F-4E66-ADCC-E6D31662FD2C}"/>
              </a:ext>
            </a:extLst>
          </p:cNvPr>
          <p:cNvSpPr txBox="1"/>
          <p:nvPr/>
        </p:nvSpPr>
        <p:spPr>
          <a:xfrm>
            <a:off x="450001" y="825033"/>
            <a:ext cx="7559873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ACC700"/>
                </a:solidFill>
              </a:rPr>
              <a:t>EU-OSHA, průzkum „Situace v oblasti BOZP“,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V roce 2022 pracovalo převážně z domova 17 % pracovníků.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90 % z nich používalo notebooky, tablety či chytré telefony.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U pracovníků pracujících z domova je ve srovnání s celkovou populací pracovníků méně pravděpodobné, že by uváděli, že nemají dostatek prostoru pro samostatnost nebo nemohou ovlivnit své pracovní tempo či pracovní procesy (14,4 %).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accent1"/>
              </a:solidFill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cs-CZ" sz="1600" b="1" dirty="0">
                <a:solidFill>
                  <a:srgbClr val="ACC700"/>
                </a:solidFill>
              </a:rPr>
              <a:t>EU-OSHA, průzkum ESENER,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V roce 2019 umožňovalo svým zaměstnancům pracovat z domova pomocí digitálních technologií 12 % pracovišť v EU.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Hodnocení rizik pravidelně provádí 75 % pracovišť v EU, ale pouze 31 % pracovišť, která umožňují práci z domova, do tohoto hodnocení zahrnuje také práci z domova.</a:t>
            </a:r>
          </a:p>
        </p:txBody>
      </p:sp>
    </p:spTree>
    <p:extLst>
      <p:ext uri="{BB962C8B-B14F-4D97-AF65-F5344CB8AC3E}">
        <p14:creationId xmlns:p14="http://schemas.microsoft.com/office/powerpoint/2010/main" val="220963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cs-CZ" sz="2400"/>
              <a:t>Fakta a čísla – psychosociální rizika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1" y="825453"/>
            <a:ext cx="676875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cs-CZ" sz="1600" b="1" dirty="0">
                <a:solidFill>
                  <a:srgbClr val="ACC700"/>
                </a:solidFill>
              </a:rPr>
              <a:t>EU-OSHA, průzkum ESENER, 2019</a:t>
            </a:r>
            <a:endParaRPr lang="en-GB" sz="1400" b="1" dirty="0">
              <a:solidFill>
                <a:srgbClr val="ACC700"/>
              </a:solidFill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cs-CZ" sz="1600" b="1" dirty="0">
                <a:solidFill>
                  <a:srgbClr val="00339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Nejčastější psychosociální rizika spojovaná s digitálními technologiemi: 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časová tíseň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dlouhá nebo nepravidelná pracovní doba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nedostatečná komunikace nebo spolupráce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399"/>
                </a:solidFill>
              </a:rPr>
              <a:t>nejistota zaměstnání</a:t>
            </a:r>
          </a:p>
        </p:txBody>
      </p:sp>
    </p:spTree>
    <p:extLst>
      <p:ext uri="{BB962C8B-B14F-4D97-AF65-F5344CB8AC3E}">
        <p14:creationId xmlns:p14="http://schemas.microsoft.com/office/powerpoint/2010/main" val="246925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" y="123478"/>
            <a:ext cx="664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accent1"/>
                </a:solidFill>
              </a:rPr>
              <a:t>Fakta a čísla – psychosociální rizika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74935"/>
              </p:ext>
            </p:extLst>
          </p:nvPr>
        </p:nvGraphicFramePr>
        <p:xfrm>
          <a:off x="1821518" y="1040290"/>
          <a:ext cx="6333594" cy="397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Τίτλος 1">
            <a:extLst>
              <a:ext uri="{FF2B5EF4-FFF2-40B4-BE49-F238E27FC236}">
                <a16:creationId xmlns:a16="http://schemas.microsoft.com/office/drawing/2014/main" id="{63BC0F4A-E9EB-46D7-9E38-915E0FE9827C}"/>
              </a:ext>
            </a:extLst>
          </p:cNvPr>
          <p:cNvSpPr txBox="1">
            <a:spLocks/>
          </p:cNvSpPr>
          <p:nvPr/>
        </p:nvSpPr>
        <p:spPr>
          <a:xfrm>
            <a:off x="587679" y="666590"/>
            <a:ext cx="8145203" cy="52322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cs-CZ" sz="1600" dirty="0">
                <a:solidFill>
                  <a:srgbClr val="ACC700"/>
                </a:solidFill>
              </a:rPr>
              <a:t>EU-OSHA, průzkum ESENER, 2019</a:t>
            </a:r>
          </a:p>
          <a:p>
            <a:pPr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Psychologická rizika uváděná pracovišti podle toho, zda používají digitální technologie, EU-27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DB1018-6BE1-4906-A137-24C207EC0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37849"/>
              </p:ext>
            </p:extLst>
          </p:nvPr>
        </p:nvGraphicFramePr>
        <p:xfrm>
          <a:off x="710263" y="1293017"/>
          <a:ext cx="2882900" cy="3183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500">
                  <a:extLst>
                    <a:ext uri="{9D8B030D-6E8A-4147-A177-3AD203B41FA5}">
                      <a16:colId xmlns:a16="http://schemas.microsoft.com/office/drawing/2014/main" val="296497743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382755800"/>
                    </a:ext>
                  </a:extLst>
                </a:gridCol>
              </a:tblGrid>
              <a:tr h="3265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>
                          <a:effectLst/>
                        </a:rPr>
                        <a:t>Osobní počítače na stálých pracovištích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Nepoužívají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7382304"/>
                  </a:ext>
                </a:extLst>
              </a:tr>
              <a:tr h="20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Používají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0623199"/>
                  </a:ext>
                </a:extLst>
              </a:tr>
              <a:tr h="3265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>
                          <a:effectLst/>
                        </a:rPr>
                        <a:t>Notebooky, tablety, chytré telefony nebo jiná mobilní počítačová zařízení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Nepoužívají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89450"/>
                  </a:ext>
                </a:extLst>
              </a:tr>
              <a:tr h="20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Používají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7665122"/>
                  </a:ext>
                </a:extLst>
              </a:tr>
              <a:tr h="3265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>
                          <a:effectLst/>
                        </a:rPr>
                        <a:t>Roboti, kteří komunikují s pracovníky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Nepoužívají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743176"/>
                  </a:ext>
                </a:extLst>
              </a:tr>
              <a:tr h="20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Používají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4117683"/>
                  </a:ext>
                </a:extLst>
              </a:tr>
              <a:tr h="3265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>
                          <a:effectLst/>
                        </a:rPr>
                        <a:t>Stroje, systémy nebo počítače udávající obsah nebo tempo práce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Nepoužívají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1723234"/>
                  </a:ext>
                </a:extLst>
              </a:tr>
              <a:tr h="20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Používají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748327"/>
                  </a:ext>
                </a:extLst>
              </a:tr>
              <a:tr h="3265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>
                          <a:effectLst/>
                        </a:rPr>
                        <a:t>Stroje, systémy nebo počítače monitorující výkonnost pracovníků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Nepoužívají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4843434"/>
                  </a:ext>
                </a:extLst>
              </a:tr>
              <a:tr h="20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Používají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333647"/>
                  </a:ext>
                </a:extLst>
              </a:tr>
              <a:tr h="3265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 dirty="0">
                          <a:effectLst/>
                        </a:rPr>
                        <a:t>Nositelná zařízení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Nepoužívají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061025"/>
                  </a:ext>
                </a:extLst>
              </a:tr>
              <a:tr h="20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Používají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63360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97B4653-4AF0-448F-AD61-6B326E37E926}"/>
              </a:ext>
            </a:extLst>
          </p:cNvPr>
          <p:cNvSpPr txBox="1"/>
          <p:nvPr/>
        </p:nvSpPr>
        <p:spPr>
          <a:xfrm>
            <a:off x="2357171" y="4683895"/>
            <a:ext cx="83000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900" dirty="0"/>
              <a:t>Časová tíseň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4A418-4168-4158-B67A-B081EDF20166}"/>
              </a:ext>
            </a:extLst>
          </p:cNvPr>
          <p:cNvSpPr txBox="1"/>
          <p:nvPr/>
        </p:nvSpPr>
        <p:spPr>
          <a:xfrm>
            <a:off x="3292848" y="4683894"/>
            <a:ext cx="185237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900" dirty="0"/>
              <a:t>Nedostatečná komunikace </a:t>
            </a:r>
            <a:br>
              <a:rPr lang="es-ES" sz="900" dirty="0"/>
            </a:br>
            <a:r>
              <a:rPr lang="cs-CZ" sz="900" dirty="0"/>
              <a:t>nebo spolupráce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0D5DE-DAC9-4A64-8265-91B3C8231474}"/>
              </a:ext>
            </a:extLst>
          </p:cNvPr>
          <p:cNvSpPr txBox="1"/>
          <p:nvPr/>
        </p:nvSpPr>
        <p:spPr>
          <a:xfrm>
            <a:off x="6204036" y="4683893"/>
            <a:ext cx="175351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900" dirty="0"/>
              <a:t>Dlouhá nebo nepravidelná pracovní doba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0EDBD-4CC5-4E71-832D-43E474CB5CCA}"/>
              </a:ext>
            </a:extLst>
          </p:cNvPr>
          <p:cNvSpPr txBox="1"/>
          <p:nvPr/>
        </p:nvSpPr>
        <p:spPr>
          <a:xfrm>
            <a:off x="5297706" y="4684903"/>
            <a:ext cx="76872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900" dirty="0"/>
              <a:t>Nejistota zaměstnání</a:t>
            </a:r>
          </a:p>
        </p:txBody>
      </p:sp>
    </p:spTree>
    <p:extLst>
      <p:ext uri="{BB962C8B-B14F-4D97-AF65-F5344CB8AC3E}">
        <p14:creationId xmlns:p14="http://schemas.microsoft.com/office/powerpoint/2010/main" val="408177729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Theme1" id="{8F8230E2-4D34-4ECE-8215-EF7515102C95}" vid="{397A8749-CF1D-46BD-B85F-D3F557073F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9DEDF6EB9C8443AA1E9BF77FC79F68" ma:contentTypeVersion="15" ma:contentTypeDescription="Crear nuevo documento." ma:contentTypeScope="" ma:versionID="49cbd4c6ed63a56cfd3e1fa7166da723">
  <xsd:schema xmlns:xsd="http://www.w3.org/2001/XMLSchema" xmlns:xs="http://www.w3.org/2001/XMLSchema" xmlns:p="http://schemas.microsoft.com/office/2006/metadata/properties" xmlns:ns2="80b70bcf-9351-4e71-b19f-1201847c9328" xmlns:ns3="6976e29a-8670-4f9c-afee-c255a09d55c2" targetNamespace="http://schemas.microsoft.com/office/2006/metadata/properties" ma:root="true" ma:fieldsID="f9ab420e34d5b99220ac9777663e50a9" ns2:_="" ns3:_="">
    <xsd:import namespace="80b70bcf-9351-4e71-b19f-1201847c9328"/>
    <xsd:import namespace="6976e29a-8670-4f9c-afee-c255a09d5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70bcf-9351-4e71-b19f-1201847c9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6e29a-8670-4f9c-afee-c255a09d55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8c66782-86c3-4f9c-b0ff-d3e6d9a322a8}" ma:internalName="TaxCatchAll" ma:showField="CatchAllData" ma:web="6976e29a-8670-4f9c-afee-c255a09d55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76e29a-8670-4f9c-afee-c255a09d55c2" xsi:nil="true"/>
  </documentManagement>
</p:properties>
</file>

<file path=customXml/itemProps1.xml><?xml version="1.0" encoding="utf-8"?>
<ds:datastoreItem xmlns:ds="http://schemas.openxmlformats.org/officeDocument/2006/customXml" ds:itemID="{C5AC96F0-15EC-4995-9008-A73D3A3FBC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DA6EDC-F7C5-4108-BA96-340B1DD39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b70bcf-9351-4e71-b19f-1201847c9328"/>
    <ds:schemaRef ds:uri="6976e29a-8670-4f9c-afee-c255a09d5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9C92BF-4DCA-40D6-9BE5-5C69F825546D}">
  <ds:schemaRefs>
    <ds:schemaRef ds:uri="935b4b48-b65f-417c-bf01-ec33eb1c8308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54cc0589-0e38-4f15-967e-5a17e35db01c"/>
    <ds:schemaRef ds:uri="6976e29a-8670-4f9c-afee-c255a09d55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2023</Template>
  <TotalTime>5471</TotalTime>
  <Words>3546</Words>
  <Application>Microsoft Office PowerPoint</Application>
  <PresentationFormat>On-screen Show (16:9)</PresentationFormat>
  <Paragraphs>378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Arial,Sans-Serif</vt:lpstr>
      <vt:lpstr>Calibri</vt:lpstr>
      <vt:lpstr>Corbel</vt:lpstr>
      <vt:lpstr>Courier New</vt:lpstr>
      <vt:lpstr>Symbol</vt:lpstr>
      <vt:lpstr>Times New Roman</vt:lpstr>
      <vt:lpstr>Wingdings</vt:lpstr>
      <vt:lpstr>Theme1</vt:lpstr>
      <vt:lpstr>Kampaň Zdravé pracoviště na období 2023–2025 Bezpečná a zdravá práce v digitálním věku </vt:lpstr>
      <vt:lpstr>PowerPoint Presentation</vt:lpstr>
      <vt:lpstr>Čeho se kampaň týká?</vt:lpstr>
      <vt:lpstr>Fakta a čísla – používání digitálních technologií</vt:lpstr>
      <vt:lpstr>Fakta a čísla – používání digitálních technologií</vt:lpstr>
      <vt:lpstr>Fakta a čísla – používání digitálních technologií</vt:lpstr>
      <vt:lpstr>Fakta a čísla – práce na dálku z domova</vt:lpstr>
      <vt:lpstr>Fakta a čísla – psychosociální rizika</vt:lpstr>
      <vt:lpstr>PowerPoint Presentation</vt:lpstr>
      <vt:lpstr>PowerPoint Presentation</vt:lpstr>
      <vt:lpstr>Prioritní oblasti</vt:lpstr>
      <vt:lpstr>Prioritní oblast – práce prostřednictvím digitálních platforem</vt:lpstr>
      <vt:lpstr>Prioritní oblast – práce prostřednictvím digitálních platforem</vt:lpstr>
      <vt:lpstr>Prioritní oblast – automatizace pracovních úkolů</vt:lpstr>
      <vt:lpstr>Prioritní oblast – automatizace pracovních úkolů</vt:lpstr>
      <vt:lpstr>Prioritní oblast – práce na dálku a hybridní práce</vt:lpstr>
      <vt:lpstr>Prioritní oblast – práce na dálku a hybridní práce</vt:lpstr>
      <vt:lpstr>Prioritní oblast – řízení pracovníků prostřednictvím umělé inteligence</vt:lpstr>
      <vt:lpstr>Prioritní oblast – řízení pracovníků prostřednictvím umělé inteligence</vt:lpstr>
      <vt:lpstr>Prioritní oblast – chytré digitální systémy</vt:lpstr>
      <vt:lpstr>Prioritní oblast – chytré digitální systémy</vt:lpstr>
      <vt:lpstr>Prevence rizik</vt:lpstr>
      <vt:lpstr>EU-OSHA a partneři kampaně</vt:lpstr>
      <vt:lpstr>Zdroje kampaně</vt:lpstr>
      <vt:lpstr>Jak se zapojit</vt:lpstr>
      <vt:lpstr>Připojte se k naší kampani na téma digitalizace</vt:lpstr>
    </vt:vector>
  </TitlesOfParts>
  <Manager/>
  <Company>CDT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CDT</dc:creator>
  <cp:keywords/>
  <dc:description/>
  <cp:lastModifiedBy>Naiara MACIAS - CPU COMMAssistant</cp:lastModifiedBy>
  <cp:revision>145</cp:revision>
  <cp:lastPrinted>2019-10-04T15:07:06Z</cp:lastPrinted>
  <dcterms:created xsi:type="dcterms:W3CDTF">2015-10-14T15:05:30Z</dcterms:created>
  <dcterms:modified xsi:type="dcterms:W3CDTF">2023-07-21T11:02:33Z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0x010100A19DEDF6EB9C8443AA1E9BF77FC79F68</vt:lpwstr>
  </property>
  <property fmtid="{D5CDD505-2E9C-101B-9397-08002B2CF9AE}" pid="3" name="MediaServiceImageTags">
    <vt:lpwstr/>
  </property>
</Properties>
</file>