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77" r:id="rId2"/>
  </p:sldMasterIdLst>
  <p:notesMasterIdLst>
    <p:notesMasterId r:id="rId18"/>
  </p:notesMasterIdLst>
  <p:handoutMasterIdLst>
    <p:handoutMasterId r:id="rId19"/>
  </p:handoutMasterIdLst>
  <p:sldIdLst>
    <p:sldId id="292" r:id="rId3"/>
    <p:sldId id="293" r:id="rId4"/>
    <p:sldId id="295" r:id="rId5"/>
    <p:sldId id="297" r:id="rId6"/>
    <p:sldId id="296" r:id="rId7"/>
    <p:sldId id="274" r:id="rId8"/>
    <p:sldId id="290" r:id="rId9"/>
    <p:sldId id="275" r:id="rId10"/>
    <p:sldId id="286" r:id="rId11"/>
    <p:sldId id="302" r:id="rId12"/>
    <p:sldId id="303" r:id="rId13"/>
    <p:sldId id="258" r:id="rId14"/>
    <p:sldId id="299" r:id="rId15"/>
    <p:sldId id="300" r:id="rId16"/>
    <p:sldId id="267" r:id="rId17"/>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48"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DT" initials="CD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6" autoAdjust="0"/>
    <p:restoredTop sz="85733" autoAdjust="0"/>
  </p:normalViewPr>
  <p:slideViewPr>
    <p:cSldViewPr>
      <p:cViewPr varScale="1">
        <p:scale>
          <a:sx n="134" d="100"/>
          <a:sy n="134" d="100"/>
        </p:scale>
        <p:origin x="1060" y="76"/>
      </p:cViewPr>
      <p:guideLst>
        <p:guide orient="horz" pos="2754"/>
        <p:guide pos="5148"/>
        <p:guide pos="340"/>
        <p:guide orient="horz" pos="577"/>
      </p:guideLst>
    </p:cSldViewPr>
  </p:slideViewPr>
  <p:notesTextViewPr>
    <p:cViewPr>
      <p:scale>
        <a:sx n="1" d="1"/>
        <a:sy n="1" d="1"/>
      </p:scale>
      <p:origin x="0" y="0"/>
    </p:cViewPr>
  </p:notesTextViewPr>
  <p:notesViewPr>
    <p:cSldViewPr>
      <p:cViewPr varScale="1">
        <p:scale>
          <a:sx n="76" d="100"/>
          <a:sy n="76" d="100"/>
        </p:scale>
        <p:origin x="410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29/07/2020</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29/07/2020</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sha.europa.eu/en/themes/musculoskeletal-disorders/practical-tools-musculoskeletal-disorders?f%5B0%5D=field_hazards%3A4985&amp;page=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osha.europa.eu/en/legislation/directives/5" TargetMode="External"/><Relationship Id="rId5" Type="http://schemas.openxmlformats.org/officeDocument/2006/relationships/hyperlink" Target="https://osha.europa.eu/en/legislation/directives/19" TargetMode="External"/><Relationship Id="rId4" Type="http://schemas.openxmlformats.org/officeDocument/2006/relationships/hyperlink" Target="https://osha.europa.eu/en/legislation/directives/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publications/msds-facts-and-figures-overview-prevalence-costs-and-demographics-msds-europe/view"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urofound.europa.eu/surveys/european-working-conditions-surveys/sixth-european-working-conditions-survey-201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eurostat/statistics-explained/index.php/EU_labour_force_survey_-_ad_hoc_modul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publications/msds-facts-and-figures-overview-prevalence-costs-and-demographics-msds-europe/view"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urofound.europa.eu/surveys/european-working-conditions-surveys/sixth-european-working-conditions-survey-201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ha.europa.eu/en/tools-and-publications/publications/factsheets/71/vie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DD4C7-C698-4A80-B76C-A9FD890196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65508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400" b="0" i="1" noProof="0" dirty="0">
                <a:solidFill>
                  <a:srgbClr val="FF0000"/>
                </a:solidFill>
              </a:rPr>
              <a:t>Kampanja „Naredimo breme lažje za zdrava delovna mesta“ je razdeljena na več prednostnih področij, ki se spodbujajo s posebnimi komunikacijskimi in promocijskimi sklopi, ki se izvajajo ves čas trajanja kampanje. Na vsakem področju se obravnava posebna téma, povezana s kostno-mišičnimi obolenji. Vsake tri do štiri mesece se objavi različno gradivo, vključno s poročili, informativnimi listi, infografikami in študijami primerov, da kampanja ne bi izgubila zagona.</a:t>
            </a:r>
          </a:p>
          <a:p>
            <a:endParaRPr lang="en-GB" sz="1400" b="0" i="1" noProof="0" dirty="0">
              <a:solidFill>
                <a:srgbClr val="FF0000"/>
              </a:solidFill>
            </a:endParaRPr>
          </a:p>
          <a:p>
            <a:r>
              <a:rPr lang="sl-SI" sz="1400" b="1" noProof="0" dirty="0">
                <a:solidFill>
                  <a:schemeClr val="tx1"/>
                </a:solidFill>
                <a:latin typeface="+mn-lt"/>
                <a:ea typeface="+mn-ea"/>
                <a:cs typeface="+mn-cs"/>
              </a:rPr>
              <a:t>Dejstva in številke/poslovni razlogi</a:t>
            </a:r>
          </a:p>
          <a:p>
            <a:r>
              <a:rPr lang="sl-SI" sz="1400" b="0" noProof="0" dirty="0"/>
              <a:t>Kostno-mišična obolenja prizadenejo na milijone delavcev v Evropi in podjetja, v katerih delajo. Z ukrepi za preprečevanje in zgodnje ukrepanje je mogoče zmanjšati absentizem, povečati produktivnost ter ustvariti dejanske prihranke za podjetja in nacionalne sisteme zdravstvenega varstva in socialne varnosti. Kampanja zagotavlja dokaze za to in povezave do virov, ki lahko podjetjem pomagajo pri učinkovitem spopadanju s kostno-mišičnimi obolenji.</a:t>
            </a:r>
          </a:p>
          <a:p>
            <a:endParaRPr lang="en-GB" sz="1400" b="1" noProof="0" dirty="0"/>
          </a:p>
          <a:p>
            <a:r>
              <a:rPr lang="sl-SI" sz="1400" b="1" noProof="0" dirty="0"/>
              <a:t>Kronične bolezni</a:t>
            </a:r>
          </a:p>
          <a:p>
            <a:r>
              <a:rPr lang="sl-SI" sz="1400" noProof="0" dirty="0">
                <a:solidFill>
                  <a:schemeClr val="accent1"/>
                </a:solidFill>
              </a:rPr>
              <a:t>Zgodnje ukrepanje je ključno za preprečitev, da bi kostno-mišična obolenja postala kronična. Delavcu, ki že ima kronično bolezen, se lahko pomaga z dobro izvedenimi ukrepi na področju varnosti in zdravja pri delu, ki bodo zagotovili, da </a:t>
            </a:r>
          </a:p>
          <a:p>
            <a:r>
              <a:rPr lang="sl-SI" sz="1400" noProof="0" dirty="0">
                <a:solidFill>
                  <a:schemeClr val="accent1"/>
                </a:solidFill>
              </a:rPr>
              <a:t>se bo delavec lahko vrnil na delo in ohranil zaposlitev. Pogovarjanje o kostno-mišičnih obolenjih na delovnem mestu je ključno za uspeh, s preprostimi spremembami delovnega okolja ali organizacije dela pa je mogoče:</a:t>
            </a:r>
          </a:p>
          <a:p>
            <a:pPr marL="742950" lvl="1" indent="-285750">
              <a:buFont typeface="Arial" panose="020B0604020202020204" pitchFamily="34" charset="0"/>
              <a:buChar char="•"/>
            </a:pPr>
            <a:r>
              <a:rPr lang="sl-SI" sz="1400" noProof="0" dirty="0"/>
              <a:t>precej zmanjšati odsotnost z dela zaradi bolezni in dolgotrajno odsotnost z dela;</a:t>
            </a:r>
          </a:p>
          <a:p>
            <a:pPr marL="742950" lvl="1" indent="-285750">
              <a:buFont typeface="Arial" panose="020B0604020202020204" pitchFamily="34" charset="0"/>
              <a:buChar char="•"/>
            </a:pPr>
            <a:r>
              <a:rPr lang="sl-SI" sz="1400" noProof="0" dirty="0"/>
              <a:t>ustvariti oprijemljive prihranke za podjetja ter nacionalne zdravstvene in pokojninske blagajne.</a:t>
            </a:r>
          </a:p>
          <a:p>
            <a:endParaRPr lang="en-GB" sz="1400"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400" b="1" noProof="0" dirty="0">
                <a:solidFill>
                  <a:schemeClr val="accent1"/>
                </a:solidFill>
              </a:rPr>
              <a:t>Sedeče delo</a:t>
            </a:r>
          </a:p>
          <a:p>
            <a:r>
              <a:rPr lang="sl-SI" sz="1400" noProof="0" dirty="0">
                <a:solidFill>
                  <a:schemeClr val="accent1"/>
                </a:solidFill>
              </a:rPr>
              <a:t>Dolgotrajno sedenje je težava na številnih delovnih mestih, ki npr. vključujejo delo z računalniki ali delo za tekočim trakom. Poveča lahko tveganje za razvoj kostno-mišičnih obolenj in drugih zdravstvenih težav, npr. debelosti. Zato je bistveno, da se sprejmejo ukrepi za obravnavanje tega dejavnika tveganja, kot sta dobra zasnova delovnega mesta in spodbujanje delavcev, da med delom pogosto spreminjajo svojo držo.</a:t>
            </a:r>
          </a:p>
          <a:p>
            <a:endParaRPr lang="en-US" sz="1400" dirty="0"/>
          </a:p>
          <a:p>
            <a:r>
              <a:rPr lang="sl-SI" sz="1400" dirty="0"/>
              <a:t>V času karantene zaradi pandemije COVID-19 je bilo na milijone evropskih delavcev prisiljenih polni delovni čas delati od doma, da bi se zmanjšalo tveganje za širjenje okužbe s tem virusom. Ta nova realnost, ki lahko negativno vpliva na naše telesno (vključno z dolgotrajnim sedenjem) in duševno zdravje.  Naša povsem nova </a:t>
            </a:r>
            <a:r>
              <a:rPr lang="sl-SI" sz="1400" dirty="0">
                <a:hlinkClick r:id="rId3"/>
              </a:rPr>
              <a:t>zbirka praktičnih orodij in smernic o kostno-mišičnih obolenjih</a:t>
            </a:r>
            <a:r>
              <a:rPr lang="sl-SI" sz="1400" dirty="0"/>
              <a:t> vam bo olajšala ocenjevanje in obvladovanje številnih tveganj za kostno-mišična obolenja, vključno s tistimi, ki so povezana z delom na daljavo. Vsebuje povezave do virov iz vse Evrope: publikacij, študij primerov, smernic, praktičnih orodij in avdiovizualnega gradiva.</a:t>
            </a:r>
          </a:p>
          <a:p>
            <a:endParaRPr lang="en-GB" sz="1400" b="1" noProof="0" dirty="0"/>
          </a:p>
          <a:p>
            <a:r>
              <a:rPr lang="sl-SI" sz="1400" b="1" noProof="0" dirty="0">
                <a:solidFill>
                  <a:schemeClr val="accent1"/>
                </a:solidFill>
              </a:rPr>
              <a:t>Raznolikost delavcev</a:t>
            </a:r>
          </a:p>
          <a:p>
            <a:r>
              <a:rPr lang="sl-SI" sz="1400" noProof="0" dirty="0">
                <a:solidFill>
                  <a:schemeClr val="accent1"/>
                </a:solidFill>
              </a:rPr>
              <a:t>Pomembno je, da so vsi delavci enako zaščiteni pred izpostavljenostjo dejavnikom tveganja za kostno-mišična obolenja; vendar so nekatere skupine delavcev, npr. ženske, starejši delavci in delavci migranti, izpostavljene pogosteje kot druge.</a:t>
            </a:r>
          </a:p>
          <a:p>
            <a:r>
              <a:rPr lang="sl-SI" sz="1400" noProof="0" dirty="0">
                <a:solidFill>
                  <a:schemeClr val="accent1"/>
                </a:solidFill>
              </a:rPr>
              <a:t>Vzrok za to je lahko pomanjkljivo usposabljanje ali pogosta visoka zastopanost teh skupin v poklicih in gospodarskih dejavnostih, povezanih z večjim tveganjem za kostno-mišična obolenja, kot so:</a:t>
            </a:r>
          </a:p>
          <a:p>
            <a:pPr marL="285750" indent="-285750">
              <a:buFont typeface="Arial" panose="020B0604020202020204" pitchFamily="34" charset="0"/>
              <a:buChar char="•"/>
            </a:pPr>
            <a:r>
              <a:rPr lang="sl-SI" sz="1400" noProof="0" dirty="0">
                <a:solidFill>
                  <a:schemeClr val="tx2"/>
                </a:solidFill>
              </a:rPr>
              <a:t>kmetijstvo,</a:t>
            </a:r>
          </a:p>
          <a:p>
            <a:pPr marL="285750" indent="-285750">
              <a:buFont typeface="Arial" panose="020B0604020202020204" pitchFamily="34" charset="0"/>
              <a:buChar char="•"/>
            </a:pPr>
            <a:r>
              <a:rPr lang="sl-SI" sz="1400" noProof="0" dirty="0">
                <a:solidFill>
                  <a:schemeClr val="tx2"/>
                </a:solidFill>
              </a:rPr>
              <a:t>gradbeništvo,</a:t>
            </a:r>
          </a:p>
          <a:p>
            <a:pPr marL="285750" indent="-285750">
              <a:buFont typeface="Arial" panose="020B0604020202020204" pitchFamily="34" charset="0"/>
              <a:buChar char="•"/>
            </a:pPr>
            <a:r>
              <a:rPr lang="sl-SI" sz="1400" noProof="0" dirty="0">
                <a:solidFill>
                  <a:schemeClr val="tx2"/>
                </a:solidFill>
              </a:rPr>
              <a:t>zdravstveno in socialno varstvo.</a:t>
            </a:r>
          </a:p>
          <a:p>
            <a:pPr marL="0" indent="0">
              <a:buFontTx/>
              <a:buNone/>
            </a:pPr>
            <a:r>
              <a:rPr lang="sl-SI" sz="1400" noProof="0" dirty="0">
                <a:solidFill>
                  <a:schemeClr val="accent1"/>
                </a:solidFill>
              </a:rPr>
              <a:t>Pri preventivnih ukrepih bi bilo zato treba upoštevati potrebe teh skupin.</a:t>
            </a:r>
          </a:p>
          <a:p>
            <a:endParaRPr lang="en-GB" sz="1400" noProof="0" dirty="0"/>
          </a:p>
          <a:p>
            <a:r>
              <a:rPr lang="sl-SI" sz="1400" b="1" noProof="0" dirty="0"/>
              <a:t>Prihodnje generacije</a:t>
            </a:r>
          </a:p>
          <a:p>
            <a:r>
              <a:rPr lang="sl-SI" sz="1400" noProof="0" dirty="0"/>
              <a:t>Ugotovitve raziskav kažejo, da celo </a:t>
            </a:r>
            <a:r>
              <a:rPr lang="sl-SI" sz="1400" u="sng" noProof="0" dirty="0"/>
              <a:t>šolarji</a:t>
            </a:r>
            <a:r>
              <a:rPr lang="sl-SI" sz="1400" noProof="0" dirty="0"/>
              <a:t> poročajo o kostno-mišičnih bolečinah. Da bi se preprečilo, da bi m</a:t>
            </a:r>
            <a:r>
              <a:rPr lang="sl-SI" sz="1400" u="sng" noProof="0" dirty="0"/>
              <a:t>ladi delavci</a:t>
            </a:r>
            <a:r>
              <a:rPr lang="sl-SI" sz="1400" noProof="0" dirty="0"/>
              <a:t> prišli na delovno mesto z </a:t>
            </a:r>
            <a:r>
              <a:rPr lang="sl-SI" sz="1400" u="sng" noProof="0" dirty="0"/>
              <a:t>že obstoječimi kostno-mišičnimi obolenji</a:t>
            </a:r>
            <a:r>
              <a:rPr lang="sl-SI" sz="1400" noProof="0" dirty="0"/>
              <a:t>, ki se lahko z delom še poslabšajo, je v interesu vseh, da se ozaveščanje o tem vprašanju začne čim prej. </a:t>
            </a:r>
            <a:r>
              <a:rPr lang="sl-SI" sz="1400" noProof="0" dirty="0">
                <a:solidFill>
                  <a:schemeClr val="accent1"/>
                </a:solidFill>
              </a:rPr>
              <a:t>Ta kampanja je priložnost za </a:t>
            </a:r>
            <a:r>
              <a:rPr lang="sl-SI" sz="1400" u="sng" noProof="0" dirty="0">
                <a:solidFill>
                  <a:schemeClr val="accent1"/>
                </a:solidFill>
              </a:rPr>
              <a:t>spodbujanje dobrega kostno-mišičnega zdravja med otroci in mladimi</a:t>
            </a:r>
            <a:r>
              <a:rPr lang="sl-SI" sz="1400" noProof="0" dirty="0">
                <a:solidFill>
                  <a:schemeClr val="accent1"/>
                </a:solidFill>
              </a:rPr>
              <a:t> z:</a:t>
            </a:r>
          </a:p>
          <a:p>
            <a:pPr marL="742950" lvl="1" indent="-285750">
              <a:buFont typeface="Arial" panose="020B0604020202020204" pitchFamily="34" charset="0"/>
              <a:buChar char="•"/>
            </a:pPr>
            <a:r>
              <a:rPr lang="sl-SI" sz="1400" noProof="0" dirty="0">
                <a:solidFill>
                  <a:schemeClr val="accent1"/>
                </a:solidFill>
              </a:rPr>
              <a:t>vključevanjem vprašanj, povezanih s kostno-mišičnimi obolenji, v izobraževanje/učni načrt;</a:t>
            </a:r>
          </a:p>
          <a:p>
            <a:pPr marL="742950" lvl="1" indent="-285750">
              <a:buFont typeface="Arial" panose="020B0604020202020204" pitchFamily="34" charset="0"/>
              <a:buChar char="•"/>
            </a:pPr>
            <a:r>
              <a:rPr lang="sl-SI" sz="1400" noProof="0" dirty="0">
                <a:solidFill>
                  <a:schemeClr val="accent1"/>
                </a:solidFill>
              </a:rPr>
              <a:t>podpiranjem javnozdravstvenih pobud, ki spodbujajo telesno dejavnost v šolah in zunaj njih.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400" u="non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500" b="1" noProof="0" dirty="0">
                <a:solidFill>
                  <a:schemeClr val="accent1"/>
                </a:solidFill>
              </a:rPr>
              <a:t>Psihosocialna tveganja</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500" b="0" noProof="0" dirty="0">
                <a:solidFill>
                  <a:schemeClr val="accent1"/>
                </a:solidFill>
              </a:rPr>
              <a:t>Pri izvajanju ocene tveganja za kostno-mišična obolenja na delovnem mestu je treba upoštevati vse dejavnike. To vključuje ergonomske in fizikalne, organizacijske, psihosocialne in osebne dejavnike. Psihosocialni dejavniki, kot je pomanjkljiv nadzor nad delovno obremenitvijo, precej prispevajo k izpostavljenosti tveganjem za kostno-mišična obolenja, povezana z delom. </a:t>
            </a:r>
          </a:p>
        </p:txBody>
      </p:sp>
      <p:sp>
        <p:nvSpPr>
          <p:cNvPr id="4" name="Slide Number Placeholder 3"/>
          <p:cNvSpPr>
            <a:spLocks noGrp="1"/>
          </p:cNvSpPr>
          <p:nvPr>
            <p:ph type="sldNum" sz="quarter" idx="10"/>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1" dirty="0"/>
              <a:t>Vmesne ugotovitve raziskave Inštituta za zaposlitvene študije z naslovom Dobro počutje pri delu doma (Working at Home Wellbeing) </a:t>
            </a:r>
          </a:p>
          <a:p>
            <a:r>
              <a:rPr lang="sl-SI" dirty="0"/>
              <a:t>https://www.employment-studies.co.uk/resource/ies-working-home-wellbeing-survey</a:t>
            </a:r>
          </a:p>
          <a:p>
            <a:r>
              <a:rPr lang="sl-SI" dirty="0"/>
              <a:t>https://www.employment-studies.co.uk/sites/default/files/resources/summarypdfs/IES%20Homeworker%20Wellbeing%20Survey%20Headlines%20-%20Interim%20Findings.pdf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sl-SI" dirty="0"/>
              <a:t>„Kostno-mišične težave so se v času pandemije znatno povečale. Več kot polovica anketirancev je navedla nove bolečine, predvsem v vratu (58 %), rami (56 %) in hrbtenici (55 %), v primerjavi z njihovim običajnim fizičnim stanjem.“ Pomembno je poudariti, da so to samo prve ugotovitve raziskave, ki je bila izvedena na relativno majhnem vzorcu.</a:t>
            </a:r>
          </a:p>
          <a:p>
            <a:endParaRPr lang="es-ES" dirty="0"/>
          </a:p>
          <a:p>
            <a:r>
              <a:rPr lang="sl-SI" b="1" dirty="0"/>
              <a:t>Evropska komisija, Delo na daljavo v EU pred in po COVID-19: Kje smo bili, kam gremo (Telework in the EU before and after the COVID-19: where we were, where we head to)</a:t>
            </a:r>
            <a:r>
              <a:rPr lang="sl-SI" dirty="0"/>
              <a:t>, https://ec.europa.eu/jrc/sites/jrcsh/files/jrc120945_policy_brief_-_covid_and_telework_final.pdf </a:t>
            </a:r>
          </a:p>
          <a:p>
            <a:endParaRPr lang="en-GB"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8314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400" dirty="0">
                <a:solidFill>
                  <a:schemeClr val="accent1"/>
                </a:solidFill>
              </a:rPr>
              <a:t>Kampanjo vodi agencija EU-OSHA s pomočjo mreže partnerjev v več kot 30 državah, vključno z:</a:t>
            </a:r>
          </a:p>
          <a:p>
            <a:pPr marL="742950" lvl="1" indent="-285750">
              <a:buFont typeface="Arial" panose="020B0604020202020204" pitchFamily="34" charset="0"/>
              <a:buChar char="•"/>
            </a:pPr>
            <a:r>
              <a:rPr lang="sl-SI" sz="1400" dirty="0"/>
              <a:t>nacionalnimi informacijskimi točkami,</a:t>
            </a:r>
          </a:p>
          <a:p>
            <a:pPr marL="742950" lvl="1" indent="-285750">
              <a:buFont typeface="Arial" panose="020B0604020202020204" pitchFamily="34" charset="0"/>
              <a:buChar char="•"/>
            </a:pPr>
            <a:r>
              <a:rPr lang="sl-SI" sz="1400" dirty="0"/>
              <a:t>evropskimi socialnimi partnerji,</a:t>
            </a:r>
          </a:p>
          <a:p>
            <a:pPr marL="742950" lvl="1" indent="-285750">
              <a:buFont typeface="Arial" panose="020B0604020202020204" pitchFamily="34" charset="0"/>
              <a:buChar char="•"/>
            </a:pPr>
            <a:r>
              <a:rPr lang="sl-SI" sz="1400" dirty="0"/>
              <a:t>uradnimi partnerji kampanje,</a:t>
            </a:r>
          </a:p>
          <a:p>
            <a:pPr marL="742950" lvl="1" indent="-285750">
              <a:buFont typeface="Arial" panose="020B0604020202020204" pitchFamily="34" charset="0"/>
              <a:buChar char="•"/>
            </a:pPr>
            <a:r>
              <a:rPr lang="sl-SI" sz="1400" dirty="0"/>
              <a:t>medijskimi partnerji,</a:t>
            </a:r>
          </a:p>
          <a:p>
            <a:pPr marL="742950" lvl="1" indent="-285750">
              <a:buFont typeface="Arial" panose="020B0604020202020204" pitchFamily="34" charset="0"/>
              <a:buChar char="•"/>
            </a:pPr>
            <a:r>
              <a:rPr lang="sl-SI" sz="1400" dirty="0"/>
              <a:t>Evropsko podjetniško mrežo,</a:t>
            </a:r>
          </a:p>
          <a:p>
            <a:pPr marL="742950" lvl="1" indent="-285750">
              <a:buFont typeface="Arial" panose="020B0604020202020204" pitchFamily="34" charset="0"/>
              <a:buChar char="•"/>
            </a:pPr>
            <a:r>
              <a:rPr lang="sl-SI" sz="1400" dirty="0"/>
              <a:t>institucijami EU,</a:t>
            </a:r>
          </a:p>
          <a:p>
            <a:pPr marL="742950" lvl="1" indent="-285750">
              <a:buFont typeface="Arial" panose="020B0604020202020204" pitchFamily="34" charset="0"/>
              <a:buChar char="•"/>
            </a:pPr>
            <a:r>
              <a:rPr lang="sl-SI" sz="1400" dirty="0"/>
              <a:t>drugimi agencijami EU.</a:t>
            </a:r>
          </a:p>
          <a:p>
            <a:r>
              <a:rPr lang="sl-SI" sz="1200" dirty="0">
                <a:solidFill>
                  <a:schemeClr val="accent1"/>
                </a:solidFill>
              </a:rPr>
              <a:t>Partnerji, ki delujejo kot posredniki med EU-OSHA in evropskimi delavci, razširjajo gradivo kampanje in vire na nacionalni ravni. Predanost in dejavno vključevanje partnerjev spodbujata kampanjo ter zagotavljata, da se sporočilo kampanje uspešno oglašuje po vsej Evropi in dosega podjetja vseh velikosti.</a:t>
            </a:r>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dirty="0"/>
          </a:p>
        </p:txBody>
      </p:sp>
    </p:spTree>
    <p:extLst>
      <p:ext uri="{BB962C8B-B14F-4D97-AF65-F5344CB8AC3E}">
        <p14:creationId xmlns:p14="http://schemas.microsoft.com/office/powerpoint/2010/main" val="424684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1" dirty="0"/>
              <a:t>Publikacije</a:t>
            </a:r>
          </a:p>
          <a:p>
            <a:r>
              <a:rPr lang="sl-SI" b="0" dirty="0"/>
              <a:t>Na voljo so številna raziskovalna poročila, povzetki in informativni listi o tveganjih, povezanih s kostno-mišičnimi obolenji, ki jih je mogoče brezplačno prenesti. Te publikacije je mogoče uporabiti za oblikovanje preventivnih ukrepov na delovnem mestu.</a:t>
            </a:r>
          </a:p>
          <a:p>
            <a:endParaRPr lang="en-GB" b="1" dirty="0"/>
          </a:p>
          <a:p>
            <a:r>
              <a:rPr lang="sl-SI" b="1" dirty="0"/>
              <a:t>Gradivo za kampanjo</a:t>
            </a:r>
          </a:p>
          <a:p>
            <a:r>
              <a:rPr lang="sl-SI" b="0" dirty="0"/>
              <a:t>V gradivu za kampanjo „Naredimo breme lažje za zdrava delovna mesta“, npr. v vodniku po kampanji in promocijskem letaku, je pojasnjeno, kako kampanja deluje in kako se ji je mogoče pridružiti. V njem je tudi pojasnjeno, kako je mogoče smernice izvajati na delovnem mestu.</a:t>
            </a:r>
          </a:p>
          <a:p>
            <a:endParaRPr lang="en-GB" b="1" dirty="0"/>
          </a:p>
          <a:p>
            <a:r>
              <a:rPr lang="sl-SI" b="1" dirty="0"/>
              <a:t>Zbirka orodij za vodenje kampanje</a:t>
            </a:r>
          </a:p>
          <a:p>
            <a:r>
              <a:rPr lang="sl-SI" b="0" dirty="0"/>
              <a:t>Zbirka orodij za vodenje kampanje zagotavlja praktične nasvete po korakih za načrtovanje in vodenje uspešnih kampanj. Vključuje primere različnih komunikacijskih orodij in zagotavlja nasvete, kako jih je mogoče najbolje uporabiti. </a:t>
            </a:r>
          </a:p>
          <a:p>
            <a:endParaRPr lang="en-GB" b="1" dirty="0"/>
          </a:p>
          <a:p>
            <a:r>
              <a:rPr lang="sl-SI" b="1" dirty="0"/>
              <a:t>Napo filmi</a:t>
            </a:r>
          </a:p>
          <a:p>
            <a:r>
              <a:rPr lang="sl-SI" b="0" dirty="0"/>
              <a:t>Na témo kostno-mišičnih obolenj je bilo posnetih več kratkih filmov z risanim junakom Napom. Ti so odličen način za pritegnitev in obveščanje podjetij o sporočilu kampanje.</a:t>
            </a:r>
          </a:p>
          <a:p>
            <a:endParaRPr lang="en-GB" b="1" dirty="0"/>
          </a:p>
          <a:p>
            <a:r>
              <a:rPr lang="sl-SI" b="1" dirty="0"/>
              <a:t>OSHwiki</a:t>
            </a:r>
          </a:p>
          <a:p>
            <a:r>
              <a:rPr lang="sl-SI" b="0" dirty="0"/>
              <a:t>Kostno-mišičnim obolenjem je namenjen tudi razdelek platforme </a:t>
            </a:r>
            <a:r>
              <a:rPr lang="sl-SI" b="0" dirty="0" err="1"/>
              <a:t>OSHwiki</a:t>
            </a:r>
            <a:r>
              <a:rPr lang="sl-SI" b="0" dirty="0"/>
              <a:t>. </a:t>
            </a:r>
          </a:p>
          <a:p>
            <a:r>
              <a:rPr lang="sl-SI" b="0" dirty="0"/>
              <a:t>Vsebuje pomembne članke in povezave do številnih informacij o tej témi, vključno z usmeritvami za vračanje delavcev na delo po daljši bolniški odsotnosti.</a:t>
            </a:r>
          </a:p>
          <a:p>
            <a:endParaRPr lang="en-GB" b="1" dirty="0"/>
          </a:p>
          <a:p>
            <a:r>
              <a:rPr lang="sl-SI" b="1" dirty="0"/>
              <a:t>Praktična orodja in smernice </a:t>
            </a:r>
          </a:p>
          <a:p>
            <a:r>
              <a:rPr lang="sl-SI" b="0" dirty="0"/>
              <a:t>Zbirka praktičnih orodij in smernic, preprosta za uporabo, je bila ustvarjena za pomoč pri enostavnem ocenjevanju in obvladovanju tveganj, povezanih s kostno-mišičnimi obolenji. Viri, ki vključujejo vizualno gradivo, zajemajo različne gospodarske dejavnosti, vrste nevarnosti in preventivne ukrepe.</a:t>
            </a:r>
          </a:p>
          <a:p>
            <a:endParaRPr lang="en-GB" b="1" dirty="0"/>
          </a:p>
          <a:p>
            <a:r>
              <a:rPr lang="sl-SI" b="1" dirty="0"/>
              <a:t>Študije primerov</a:t>
            </a:r>
          </a:p>
          <a:p>
            <a:r>
              <a:rPr lang="sl-SI" b="0" dirty="0"/>
              <a:t>Poleg študij primerov v zbirki so na voljo tudi študije primerov politike iz držav EU in zunaj EU. Te študije primerov opisujejo dejavnike uspeha in prenosljivost pobud nacionalnih politik. </a:t>
            </a:r>
          </a:p>
          <a:p>
            <a:endParaRPr lang="en-GB" b="1" dirty="0"/>
          </a:p>
          <a:p>
            <a:r>
              <a:rPr lang="sl-SI" b="1" dirty="0"/>
              <a:t>Zakonodaja</a:t>
            </a:r>
          </a:p>
          <a:p>
            <a:pPr marL="0" indent="0">
              <a:buNone/>
            </a:pPr>
            <a:r>
              <a:rPr lang="sl-SI" sz="1400" dirty="0">
                <a:solidFill>
                  <a:schemeClr val="accent1"/>
                </a:solidFill>
              </a:rPr>
              <a:t>Delodajalec je zakonsko odgovoren za zagotavljanje varnosti in zdravja na delovnem mestu. </a:t>
            </a:r>
          </a:p>
          <a:p>
            <a:pPr marL="0" indent="0">
              <a:buNone/>
            </a:pPr>
            <a:r>
              <a:rPr lang="sl-SI" sz="1400" dirty="0">
                <a:solidFill>
                  <a:schemeClr val="accent1"/>
                </a:solidFill>
              </a:rPr>
              <a:t>Tveganja za kostno-mišična obravnava okvirna direktiva o varnosti in zdravju pri delu (</a:t>
            </a:r>
            <a:r>
              <a:rPr lang="sl-SI" sz="1400" dirty="0">
                <a:solidFill>
                  <a:schemeClr val="tx2"/>
                </a:solidFill>
                <a:hlinkClick r:id="rId3"/>
              </a:rPr>
              <a:t>Direktiva 89/391/EGS – okvirna direktiva o varnosti in zdravju pri delu</a:t>
            </a:r>
            <a:r>
              <a:rPr lang="sl-SI" sz="1400" dirty="0">
                <a:solidFill>
                  <a:schemeClr val="tx2"/>
                </a:solidFill>
              </a:rPr>
              <a:t>), nekatera pa so obravnavana posebej v naslednjih direktivah:</a:t>
            </a:r>
          </a:p>
          <a:p>
            <a:pPr marL="742950" lvl="1" indent="-285750">
              <a:buFont typeface="Arial" panose="020B0604020202020204" pitchFamily="34" charset="0"/>
              <a:buChar char="•"/>
            </a:pPr>
            <a:r>
              <a:rPr lang="sl-SI" sz="1400" dirty="0">
                <a:solidFill>
                  <a:schemeClr val="tx2"/>
                </a:solidFill>
                <a:hlinkClick r:id="rId4"/>
              </a:rPr>
              <a:t>Direktiva 90/269/EGS – direktiva o ročnem premeščanju;</a:t>
            </a:r>
          </a:p>
          <a:p>
            <a:pPr marL="742950" lvl="1" indent="-285750">
              <a:buFont typeface="Arial" panose="020B0604020202020204" pitchFamily="34" charset="0"/>
              <a:buChar char="•"/>
            </a:pPr>
            <a:r>
              <a:rPr lang="sl-SI" sz="1400" dirty="0">
                <a:solidFill>
                  <a:schemeClr val="tx2"/>
                </a:solidFill>
                <a:hlinkClick r:id="rId5"/>
              </a:rPr>
              <a:t>Direktiva 2002/44/ES – direktiva o vibracijah;</a:t>
            </a:r>
          </a:p>
          <a:p>
            <a:pPr marL="742950" lvl="1" indent="-285750">
              <a:buFont typeface="Arial" panose="020B0604020202020204" pitchFamily="34" charset="0"/>
              <a:buChar char="•"/>
            </a:pPr>
            <a:r>
              <a:rPr lang="sl-SI" sz="1400" dirty="0">
                <a:solidFill>
                  <a:schemeClr val="tx2"/>
                </a:solidFill>
                <a:hlinkClick r:id="rId6"/>
              </a:rPr>
              <a:t>Direktiva 90/270/EGS – direktiva o slikovnih zaslonih;</a:t>
            </a:r>
          </a:p>
          <a:p>
            <a:pPr marL="742950" lvl="1" indent="-285750">
              <a:buFont typeface="Arial" panose="020B0604020202020204" pitchFamily="34" charset="0"/>
              <a:buChar char="•"/>
            </a:pPr>
            <a:r>
              <a:rPr lang="sl-SI" sz="1400" dirty="0">
                <a:solidFill>
                  <a:schemeClr val="tx2"/>
                </a:solidFill>
                <a:hlinkClick r:id="rId7"/>
              </a:rPr>
              <a:t>Direktiva 2009/104/ES – direktiva o uporabi delovne opreme.</a:t>
            </a:r>
          </a:p>
          <a:p>
            <a:pPr marL="457200" lvl="1" indent="0">
              <a:buNone/>
            </a:pPr>
            <a:endParaRPr lang="en-GB" sz="1400" dirty="0">
              <a:solidFill>
                <a:schemeClr val="tx2"/>
              </a:solidFill>
            </a:endParaRPr>
          </a:p>
          <a:p>
            <a:pPr marL="0" indent="0">
              <a:buNone/>
            </a:pPr>
            <a:r>
              <a:rPr lang="sl-SI" sz="1400" dirty="0">
                <a:solidFill>
                  <a:schemeClr val="accent1"/>
                </a:solidFill>
              </a:rPr>
              <a:t>Popoln pregled EU zakonodaje o varnosti in zdravju pri delu je na voljo na spletišču EU-OSHA (</a:t>
            </a:r>
            <a:r>
              <a:rPr lang="sl-SI" sz="1400" dirty="0">
                <a:solidFill>
                  <a:schemeClr val="accent1"/>
                </a:solidFill>
                <a:hlinkClick r:id="rId8"/>
              </a:rPr>
              <a:t>https://osha.europa.eu/sl/safety-and-health-legislation</a:t>
            </a:r>
            <a:r>
              <a:rPr lang="sl-SI" sz="1400" dirty="0">
                <a:solidFill>
                  <a:schemeClr val="accent1"/>
                </a:solidFill>
              </a:rPr>
              <a:t>).</a:t>
            </a:r>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400" b="1" dirty="0">
                <a:solidFill>
                  <a:schemeClr val="accent1"/>
                </a:solidFill>
              </a:rPr>
              <a:t>Evropski teden</a:t>
            </a:r>
          </a:p>
          <a:p>
            <a:r>
              <a:rPr lang="sl-SI" sz="1400" b="0" dirty="0">
                <a:solidFill>
                  <a:schemeClr val="accent1"/>
                </a:solidFill>
              </a:rPr>
              <a:t>Naš svetovno znan evropski teden varnosti in zdravja pri delu poteka vsako leto oktobra in predstavlja vrhunec kampanje. Sodelujete lahko pri številnih dogodkih ozaveščanja, ki se organizirajo v EU in zunaj nje, kot so natečaji, posebni dogodki, ki vključujejo predvajanje filmov, dogodki na družbenih medijih in konference.</a:t>
            </a:r>
          </a:p>
          <a:p>
            <a:endParaRPr lang="en-GB" sz="1400" b="1" dirty="0">
              <a:solidFill>
                <a:schemeClr val="accent1"/>
              </a:solidFill>
            </a:endParaRPr>
          </a:p>
          <a:p>
            <a:r>
              <a:rPr lang="sl-SI" sz="1400" b="1" dirty="0">
                <a:solidFill>
                  <a:schemeClr val="accent1"/>
                </a:solidFill>
              </a:rPr>
              <a:t>Partnerstvo v kampanji</a:t>
            </a:r>
          </a:p>
          <a:p>
            <a:r>
              <a:rPr lang="sl-SI" sz="1400" b="0" dirty="0">
                <a:solidFill>
                  <a:schemeClr val="accent1"/>
                </a:solidFill>
              </a:rPr>
              <a:t>Uspeh kampanje je odvisen od trdnih partnerstev med EU-OSHA in ključnimi deležniki. Vseevropske in mednarodne organizacije, zavezane zagotavljanju varnosti in zdravja pri delu, lahko postanejo </a:t>
            </a:r>
            <a:r>
              <a:rPr lang="sl-SI" sz="1400" b="0" u="sng" dirty="0">
                <a:solidFill>
                  <a:schemeClr val="accent1"/>
                </a:solidFill>
              </a:rPr>
              <a:t>uradni partner kampanje</a:t>
            </a:r>
            <a:r>
              <a:rPr lang="sl-SI" sz="1400" b="0" dirty="0">
                <a:solidFill>
                  <a:schemeClr val="accent1"/>
                </a:solidFill>
              </a:rPr>
              <a:t>, kar jim omogoča koriščenje:</a:t>
            </a:r>
          </a:p>
          <a:p>
            <a:pPr marL="742950" lvl="1" indent="-285750">
              <a:buFont typeface="Arial" panose="020B0604020202020204" pitchFamily="34" charset="0"/>
              <a:buChar char="•"/>
            </a:pPr>
            <a:r>
              <a:rPr lang="sl-SI" sz="1400" dirty="0">
                <a:solidFill>
                  <a:schemeClr val="tx2"/>
                </a:solidFill>
              </a:rPr>
              <a:t>promocije na ravni EU in v medijih,</a:t>
            </a:r>
          </a:p>
          <a:p>
            <a:pPr marL="742950" lvl="1" indent="-285750">
              <a:buFont typeface="Arial" panose="020B0604020202020204" pitchFamily="34" charset="0"/>
              <a:buChar char="•"/>
            </a:pPr>
            <a:r>
              <a:rPr lang="sl-SI" sz="1400" dirty="0">
                <a:solidFill>
                  <a:schemeClr val="tx2"/>
                </a:solidFill>
              </a:rPr>
              <a:t>priložnosti za mreženje in izmenjavo,</a:t>
            </a:r>
          </a:p>
          <a:p>
            <a:pPr marL="742950" lvl="1" indent="-285750">
              <a:buFont typeface="Arial" panose="020B0604020202020204" pitchFamily="34" charset="0"/>
              <a:buChar char="•"/>
            </a:pPr>
            <a:r>
              <a:rPr lang="sl-SI" sz="1400" dirty="0">
                <a:solidFill>
                  <a:schemeClr val="tx2"/>
                </a:solidFill>
              </a:rPr>
              <a:t>izmenjave dobre prakse z drugimi partnerji kampanje,</a:t>
            </a:r>
          </a:p>
          <a:p>
            <a:pPr marL="742950" lvl="1" indent="-285750">
              <a:buFont typeface="Arial" panose="020B0604020202020204" pitchFamily="34" charset="0"/>
              <a:buChar char="•"/>
            </a:pPr>
            <a:r>
              <a:rPr lang="sl-SI" sz="1400" dirty="0">
                <a:solidFill>
                  <a:schemeClr val="tx2"/>
                </a:solidFill>
              </a:rPr>
              <a:t>vabil na dogodke EU-OSHA,</a:t>
            </a:r>
          </a:p>
          <a:p>
            <a:pPr marL="742950" lvl="1" indent="-285750">
              <a:buFont typeface="Arial" panose="020B0604020202020204" pitchFamily="34" charset="0"/>
              <a:buChar char="•"/>
            </a:pPr>
            <a:r>
              <a:rPr lang="sl-SI" sz="1400" dirty="0">
                <a:solidFill>
                  <a:schemeClr val="tx2"/>
                </a:solidFill>
              </a:rPr>
              <a:t>paketa dobrodošlice,</a:t>
            </a:r>
          </a:p>
          <a:p>
            <a:pPr marL="742950" lvl="1" indent="-285750">
              <a:buFont typeface="Arial" panose="020B0604020202020204" pitchFamily="34" charset="0"/>
              <a:buChar char="•"/>
            </a:pPr>
            <a:r>
              <a:rPr lang="sl-SI" sz="1400" dirty="0">
                <a:solidFill>
                  <a:schemeClr val="tx2"/>
                </a:solidFill>
              </a:rPr>
              <a:t>potrdila o partnerstvu.</a:t>
            </a:r>
          </a:p>
          <a:p>
            <a:pPr lvl="1"/>
            <a:endParaRPr lang="en-GB" sz="1400" b="1" dirty="0">
              <a:solidFill>
                <a:schemeClr val="tx2"/>
              </a:solidFill>
            </a:endParaRPr>
          </a:p>
          <a:p>
            <a:r>
              <a:rPr lang="sl-SI" sz="1400" b="1" dirty="0">
                <a:solidFill>
                  <a:schemeClr val="accent1"/>
                </a:solidFill>
              </a:rPr>
              <a:t>Priznanja za dobro prakso</a:t>
            </a:r>
          </a:p>
          <a:p>
            <a:r>
              <a:rPr lang="sl-SI" sz="1400" dirty="0">
                <a:solidFill>
                  <a:schemeClr val="accent1"/>
                </a:solidFill>
              </a:rPr>
              <a:t>S priznanji za dobro prakso, ki so del kampanje, se spodbujajo inovativni pristopi k upravljanju varnosti in zdravja pri delu ter priznajo uspešne in trajnostne pobude za obvladovanje kostno-mišičnih obolenj, povezanih z delom. Na natečaj na temo obvladovanja kostno-mišičnih obolenj na delovnem mestu se lahko prijavijo organizacije v državah članicah, državah kandidatkah, potencialnih državah kandidatkah in državah članicah Evropskega združenja za prosto trgovino (EFTA), zmagovalci pa bodo razglašeni na slovesnosti ob podelitvi priznanj.</a:t>
            </a:r>
          </a:p>
          <a:p>
            <a:endParaRPr lang="en-GB" sz="1400" dirty="0">
              <a:solidFill>
                <a:schemeClr val="accent1"/>
              </a:solidFill>
            </a:endParaRPr>
          </a:p>
          <a:p>
            <a:r>
              <a:rPr lang="sl-SI" sz="1400" b="1" dirty="0">
                <a:solidFill>
                  <a:schemeClr val="accent1"/>
                </a:solidFill>
                <a:latin typeface="+mn-lt"/>
                <a:ea typeface="+mn-ea"/>
                <a:cs typeface="+mn-cs"/>
              </a:rPr>
              <a:t>Zbirka orodij za vodenje kampanje </a:t>
            </a:r>
          </a:p>
          <a:p>
            <a:r>
              <a:rPr lang="sl-SI" sz="1400" dirty="0">
                <a:solidFill>
                  <a:schemeClr val="accent1"/>
                </a:solidFill>
                <a:latin typeface="+mn-lt"/>
                <a:ea typeface="+mn-ea"/>
                <a:cs typeface="+mn-cs"/>
              </a:rPr>
              <a:t>Na voljo vam je dostop do naše zbirke orodij za vodenje kampanje, ki vam bo pomagala začeti izvajati svojo kampanjo za ozaveščanje o kostno-mišičnih obolenjih, povezanih z delom. Zbirka vsebuje smernice po korakih za postopek priprave in vodenja kampanje ter o tem, kako lahko najbolje izkoristite svoje vire.</a:t>
            </a:r>
          </a:p>
          <a:p>
            <a:endParaRPr lang="en-GB" sz="1400" kern="1200" dirty="0">
              <a:solidFill>
                <a:schemeClr val="accent1"/>
              </a:solidFill>
              <a:latin typeface="+mn-lt"/>
              <a:ea typeface="+mn-ea"/>
              <a:cs typeface="+mn-cs"/>
            </a:endParaRPr>
          </a:p>
          <a:p>
            <a:r>
              <a:rPr lang="sl-SI" sz="1400" b="1" dirty="0">
                <a:solidFill>
                  <a:schemeClr val="accent1"/>
                </a:solidFill>
                <a:latin typeface="+mn-lt"/>
                <a:ea typeface="+mn-ea"/>
                <a:cs typeface="+mn-cs"/>
              </a:rPr>
              <a:t>Gradiva za kampanjo</a:t>
            </a:r>
          </a:p>
          <a:p>
            <a:r>
              <a:rPr lang="sl-SI" sz="1400" b="0" dirty="0">
                <a:solidFill>
                  <a:schemeClr val="accent1"/>
                </a:solidFill>
                <a:latin typeface="+mn-lt"/>
                <a:ea typeface="+mn-ea"/>
                <a:cs typeface="+mn-cs"/>
              </a:rPr>
              <a:t>Vse, kar potrebujete za spodbujanje kampanje „Naredimo breme lažje za zdrava delovna mesta“, lahko najdete med gradivom za kampanjo. Brezplačno je mogoče prenesti različne vire, vključno z vodnikom po kampanji, promocijskim letakom in plakatom ter letakom o priznanjih za dobro prakso.</a:t>
            </a:r>
          </a:p>
          <a:p>
            <a:endParaRPr lang="en-GB" sz="1400" b="1" kern="1200" dirty="0">
              <a:solidFill>
                <a:schemeClr val="accent1"/>
              </a:solidFill>
              <a:latin typeface="+mn-lt"/>
              <a:ea typeface="+mn-ea"/>
              <a:cs typeface="+mn-cs"/>
            </a:endParaRPr>
          </a:p>
          <a:p>
            <a:r>
              <a:rPr lang="sl-SI" sz="1400" b="1" dirty="0">
                <a:solidFill>
                  <a:schemeClr val="accent1"/>
                </a:solidFill>
                <a:latin typeface="+mn-lt"/>
                <a:ea typeface="+mn-ea"/>
                <a:cs typeface="+mn-cs"/>
              </a:rPr>
              <a:t>Dogodki</a:t>
            </a:r>
          </a:p>
          <a:p>
            <a:r>
              <a:rPr lang="sl-SI" sz="1400" b="0" dirty="0">
                <a:solidFill>
                  <a:schemeClr val="accent1"/>
                </a:solidFill>
                <a:latin typeface="+mn-lt"/>
                <a:ea typeface="+mn-ea"/>
                <a:cs typeface="+mn-cs"/>
              </a:rPr>
              <a:t>Ogledate si lahko prihajajoče dogodke kampanje „Naredimo breme lažje za zdrava delovna mesta“. Dogodke lahko iščete po državah in datumih, vsak dogodek pa lahko dodate na svoj koledar, da ga zagotovo ne boste zamudili.</a:t>
            </a:r>
          </a:p>
          <a:p>
            <a:endParaRPr lang="en-GB" sz="1400" b="1" kern="1200" dirty="0">
              <a:solidFill>
                <a:schemeClr val="accent1"/>
              </a:solidFill>
              <a:latin typeface="+mn-lt"/>
              <a:ea typeface="+mn-ea"/>
              <a:cs typeface="+mn-cs"/>
            </a:endParaRPr>
          </a:p>
          <a:p>
            <a:r>
              <a:rPr lang="sl-SI" sz="1400" b="1" dirty="0">
                <a:solidFill>
                  <a:schemeClr val="accent1"/>
                </a:solidFill>
                <a:latin typeface="+mn-lt"/>
                <a:ea typeface="+mn-ea"/>
                <a:cs typeface="+mn-cs"/>
              </a:rPr>
              <a:t>Potrdilo o sodelovanju </a:t>
            </a:r>
          </a:p>
          <a:p>
            <a:r>
              <a:rPr lang="sl-SI" sz="1400" dirty="0">
                <a:solidFill>
                  <a:schemeClr val="accent1"/>
                </a:solidFill>
                <a:latin typeface="+mn-lt"/>
                <a:ea typeface="+mn-ea"/>
                <a:cs typeface="+mn-cs"/>
              </a:rPr>
              <a:t>V zameno za organiziranje dogodkov in dejavnosti ali vodenje svoje kampanje v podporo kampanji Zdravo delovno okolje boste prejeli potrdilo o sodelovanju kot priznanje za vaše prizadevanje in prispevek.</a:t>
            </a:r>
          </a:p>
          <a:p>
            <a:pPr lvl="1"/>
            <a:endParaRPr lang="en-GB" sz="1400" dirty="0">
              <a:solidFill>
                <a:schemeClr val="tx2"/>
              </a:solidFill>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l-SI" sz="1200" b="0" dirty="0">
                <a:solidFill>
                  <a:srgbClr val="ACC700"/>
                </a:solidFill>
              </a:rPr>
              <a:t>© Evropska agencija za varnost in zdravje pri delu, 2020</a:t>
            </a:r>
          </a:p>
          <a:p>
            <a:pPr marL="0" indent="0">
              <a:buNone/>
            </a:pPr>
            <a:r>
              <a:rPr lang="sl-SI" sz="1200" b="0" dirty="0">
                <a:solidFill>
                  <a:srgbClr val="ACC700"/>
                </a:solidFill>
              </a:rPr>
              <a:t>Reprodukcija je dovoljena z navedbo vira.</a:t>
            </a:r>
          </a:p>
          <a:p>
            <a:pPr marL="0" indent="0">
              <a:buNone/>
            </a:pPr>
            <a:r>
              <a:rPr lang="sl-SI" sz="1200" b="0" dirty="0">
                <a:solidFill>
                  <a:srgbClr val="ACC700"/>
                </a:solidFill>
              </a:rPr>
              <a:t>Za dovoljenje za uporabo ali reprodukcijo fotografij ali drugega gradiva, </a:t>
            </a:r>
            <a:r>
              <a:rPr lang="sl-SI" sz="1200" b="0">
                <a:solidFill>
                  <a:srgbClr val="ACC700"/>
                </a:solidFill>
              </a:rPr>
              <a:t>za katerega EU-OSHA </a:t>
            </a:r>
            <a:r>
              <a:rPr lang="sl-SI" sz="1200" b="0" dirty="0">
                <a:solidFill>
                  <a:srgbClr val="ACC700"/>
                </a:solidFill>
              </a:rPr>
              <a:t>nima avtorskih pravic, je treba zaprositi neposredno imetnike avtorskih pravic.</a:t>
            </a:r>
          </a:p>
          <a:p>
            <a:endParaRPr lang="fr-FR" dirty="0"/>
          </a:p>
        </p:txBody>
      </p:sp>
      <p:sp>
        <p:nvSpPr>
          <p:cNvPr id="4" name="Slide Number Placeholder 3"/>
          <p:cNvSpPr>
            <a:spLocks noGrp="1"/>
          </p:cNvSpPr>
          <p:nvPr>
            <p:ph type="sldNum" sz="quarter" idx="10"/>
          </p:nvPr>
        </p:nvSpPr>
        <p:spPr/>
        <p:txBody>
          <a:bodyPr/>
          <a:lstStyle/>
          <a:p>
            <a:fld id="{493DD4C7-C698-4A80-B76C-A9FD89019653}" type="slidenum">
              <a:rPr lang="en-GB" smtClean="0"/>
              <a:t>15</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sl-SI" dirty="0"/>
              <a:t>Vir: </a:t>
            </a:r>
            <a:r>
              <a:rPr lang="sl-SI" sz="1200" dirty="0">
                <a:solidFill>
                  <a:schemeClr val="tx1"/>
                </a:solidFill>
                <a:latin typeface="+mn-lt"/>
                <a:ea typeface="+mn-ea"/>
                <a:cs typeface="+mn-cs"/>
              </a:rPr>
              <a:t>EU-OSHA, Tretja evropska raziskava podjetij o novih in nastajajočih tveganjih (ESENER-3, 2019). Na voljo na spletnem naslovu: </a:t>
            </a:r>
            <a:r>
              <a:rPr lang="sl-SI" sz="1200" u="sng" dirty="0">
                <a:solidFill>
                  <a:schemeClr val="tx1"/>
                </a:solidFill>
                <a:latin typeface="+mn-lt"/>
                <a:ea typeface="+mn-ea"/>
                <a:cs typeface="+mn-cs"/>
                <a:hlinkClick r:id="rId3"/>
              </a:rPr>
              <a:t>https://osha.europa.eu/sl/publications/third-european-survey-enterprises-new-and-emerging-risks-esener-3/view</a:t>
            </a:r>
          </a:p>
          <a:p>
            <a:endParaRPr lang="it-IT" dirty="0"/>
          </a:p>
        </p:txBody>
      </p:sp>
      <p:sp>
        <p:nvSpPr>
          <p:cNvPr id="4" name="Segnaposto numero diapositiva 3"/>
          <p:cNvSpPr>
            <a:spLocks noGrp="1"/>
          </p:cNvSpPr>
          <p:nvPr>
            <p:ph type="sldNum" sz="quarter" idx="5"/>
          </p:nvPr>
        </p:nvSpPr>
        <p:spPr/>
        <p:txBody>
          <a:bodyPr/>
          <a:lstStyle/>
          <a:p>
            <a:fld id="{493DD4C7-C698-4A80-B76C-A9FD89019653}" type="slidenum">
              <a:rPr lang="en-GB" smtClean="0"/>
              <a:t>3</a:t>
            </a:fld>
            <a:endParaRPr lang="en-GB"/>
          </a:p>
        </p:txBody>
      </p:sp>
    </p:spTree>
    <p:extLst>
      <p:ext uri="{BB962C8B-B14F-4D97-AF65-F5344CB8AC3E}">
        <p14:creationId xmlns:p14="http://schemas.microsoft.com/office/powerpoint/2010/main" val="210127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u="none" dirty="0">
                <a:solidFill>
                  <a:schemeClr val="tx1"/>
                </a:solidFill>
                <a:latin typeface="+mn-lt"/>
                <a:ea typeface="+mn-ea"/>
                <a:cs typeface="+mn-cs"/>
              </a:rPr>
              <a:t>Vir: EU-OSHA, Kostno-mišična obolenja, povezana z delom: razširjenost, stroški in demografski dejavniki v EU, 2019, str. 45.</a:t>
            </a:r>
            <a:r>
              <a:rPr lang="sl-SI" sz="1200" u="none" baseline="0" dirty="0">
                <a:solidFill>
                  <a:schemeClr val="tx1"/>
                </a:solidFill>
                <a:latin typeface="+mn-lt"/>
                <a:ea typeface="+mn-ea"/>
                <a:cs typeface="+mn-cs"/>
              </a:rPr>
              <a:t> Na voljo na spletnem naslovu: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hlinkClick r:id="rId3"/>
              </a:rPr>
              <a:t>https://osha.europa.eu/sl/publications/msds-facts-and-figures-overview-prevalence-costs-and-demographics-msds-europe/view</a:t>
            </a:r>
            <a:r>
              <a:rPr lang="sl-SI"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u="none"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Leta 2015 so približno trije od petih delavcev v EU-28 poročali o težavah zaradi kostno-mišičnih obolenj v hrbtenici, zgornjih in/ali spodnjih okončinah. To je mogoče ugotoviti na podlagi Šeste evropske raziskave o delovnih pogojih. Najpogostejše vrste kostno-mišičnih obolenj med delavci v EU-28 so bolečine v hrbtenici in bolečine v mišicah zgornjih okončin (43 % oziroma 41 %, 2015). Redkeje poročajo o bolečinah v mišicah spodnjih okončin (29 %, 2015). Več informacij o </a:t>
            </a:r>
            <a:r>
              <a:rPr lang="sl-SI" sz="1200" kern="1200" dirty="0" err="1">
                <a:solidFill>
                  <a:schemeClr val="tx1"/>
                </a:solidFill>
                <a:effectLst/>
                <a:latin typeface="+mn-lt"/>
                <a:ea typeface="+mn-ea"/>
                <a:cs typeface="+mn-cs"/>
              </a:rPr>
              <a:t>Eurofound-ovi</a:t>
            </a:r>
            <a:r>
              <a:rPr lang="sl-SI" sz="1200" kern="1200" dirty="0">
                <a:solidFill>
                  <a:schemeClr val="tx1"/>
                </a:solidFill>
                <a:effectLst/>
                <a:latin typeface="+mn-lt"/>
                <a:ea typeface="+mn-ea"/>
                <a:cs typeface="+mn-cs"/>
              </a:rPr>
              <a:t> Šesti evropski raziskavi o delovnih pogojih (2015) je na voljo na spletnem naslovu: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u="sng" dirty="0">
                <a:solidFill>
                  <a:schemeClr val="tx1"/>
                </a:solidFill>
                <a:latin typeface="+mn-lt"/>
                <a:ea typeface="+mn-ea"/>
                <a:cs typeface="+mn-cs"/>
                <a:hlinkClick r:id="rId4"/>
              </a:rPr>
              <a:t>https://www.eurofound.europa.eu/sl/surveys/european-working-conditions-surveys-ewcs</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u="sng" dirty="0">
                <a:solidFill>
                  <a:schemeClr val="tx1"/>
                </a:solidFill>
                <a:latin typeface="+mn-lt"/>
                <a:ea typeface="+mn-ea"/>
                <a:cs typeface="+mn-cs"/>
                <a:hlinkClick r:id="rId4"/>
              </a:rPr>
              <a:t>šesta-evropska-raziskava-o-delovnih-razmerah-2015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lide Number Placeholder 3"/>
          <p:cNvSpPr>
            <a:spLocks noGrp="1"/>
          </p:cNvSpPr>
          <p:nvPr>
            <p:ph type="sldNum" sz="quarter" idx="5"/>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Vir: </a:t>
            </a:r>
            <a:r>
              <a:rPr lang="sl-SI" sz="1200" dirty="0">
                <a:solidFill>
                  <a:schemeClr val="tx1"/>
                </a:solidFill>
                <a:latin typeface="+mn-lt"/>
                <a:ea typeface="+mn-ea"/>
                <a:cs typeface="+mn-cs"/>
              </a:rPr>
              <a:t>Eurostat, priložnostni modul Ankete o delovni sili „Nezgode pri delu in z delom povezane zdravstvene težave“ (2013). Na voljo na spletnem naslovu: </a:t>
            </a:r>
            <a:r>
              <a:rPr lang="sl-SI" sz="1200" u="sng" dirty="0">
                <a:solidFill>
                  <a:schemeClr val="tx1"/>
                </a:solidFill>
                <a:latin typeface="+mn-lt"/>
                <a:ea typeface="+mn-ea"/>
                <a:cs typeface="+mn-cs"/>
                <a:hlinkClick r:id="rId3"/>
              </a:rPr>
              <a:t>https://ec.europa.eu/eurostat/statistics-explained/index.php/EU_labour_force_survey_-_ad_hoc_modules</a:t>
            </a: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164780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Delež delavcev, ki so v zadnjih 12 mesecih poročali o različnih kostno-mišičnih obolenjih, EU-28, leta 2015. Vir: Šesta evropska raziskava o delovnih pogojih (</a:t>
            </a:r>
            <a:r>
              <a:rPr lang="sl-SI" sz="1200" kern="1200" dirty="0" err="1">
                <a:solidFill>
                  <a:schemeClr val="tx1"/>
                </a:solidFill>
                <a:effectLst/>
                <a:latin typeface="+mn-lt"/>
                <a:ea typeface="+mn-ea"/>
                <a:cs typeface="+mn-cs"/>
              </a:rPr>
              <a:t>Eurofound</a:t>
            </a:r>
            <a:r>
              <a:rPr lang="sl-SI" sz="1200" kern="1200" dirty="0">
                <a:solidFill>
                  <a:schemeClr val="tx1"/>
                </a:solidFill>
                <a:effectLst/>
                <a:latin typeface="+mn-lt"/>
                <a:ea typeface="+mn-ea"/>
                <a:cs typeface="+mn-cs"/>
              </a:rPr>
              <a:t>, 2015)</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EU-OSHA, Kostno-mišična obolenja, povezana z delom: razširjenost, stroški in demografski dejavniki v EU, 2019, str. 45. Na voljo na spletnem naslovu: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hlinkClick r:id="rId3"/>
              </a:rPr>
              <a:t>https://osha.europa.eu/sl/publications/msds-facts-and-figures-overview-prevalence-costs-and-demographics-msds-europe/view</a:t>
            </a:r>
            <a:r>
              <a:rPr lang="sl-SI"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Najpogostejše vrste kostno-mišičnih obolenj med delavci v EU-28 so bolečine v hrbtenici in bolečine v mišicah zgornjih okončin (43 % oziroma 41 %, 2015). Redkeje poročajo o bolečinah v mišicah spodnjih okončin (29 %, 2015). Podatki temeljijo na Šesti evropski raziskavi o delovnih pogojih (</a:t>
            </a:r>
            <a:r>
              <a:rPr lang="sl-SI" sz="1200" kern="1200" dirty="0" err="1">
                <a:solidFill>
                  <a:schemeClr val="tx1"/>
                </a:solidFill>
                <a:effectLst/>
                <a:latin typeface="+mn-lt"/>
                <a:ea typeface="+mn-ea"/>
                <a:cs typeface="+mn-cs"/>
              </a:rPr>
              <a:t>Eurofound</a:t>
            </a:r>
            <a:r>
              <a:rPr lang="sl-SI" sz="1200" kern="1200" dirty="0">
                <a:solidFill>
                  <a:schemeClr val="tx1"/>
                </a:solidFill>
                <a:effectLst/>
                <a:latin typeface="+mn-lt"/>
                <a:ea typeface="+mn-ea"/>
                <a:cs typeface="+mn-cs"/>
              </a:rPr>
              <a:t>, 2015). Analizo je opravila EU-OSHA. Več informacij o tej raziskavi je na voljo na spletnem naslovu: </a:t>
            </a:r>
            <a:r>
              <a:rPr lang="sl-SI" sz="1200" dirty="0">
                <a:solidFill>
                  <a:schemeClr val="tx1"/>
                </a:solidFill>
                <a:latin typeface="+mn-lt"/>
                <a:ea typeface="+mn-ea"/>
                <a:cs typeface="+mn-cs"/>
              </a:rPr>
              <a:t>naslovu: </a:t>
            </a:r>
            <a:r>
              <a:rPr lang="sl-SI" sz="1200" u="sng" dirty="0">
                <a:solidFill>
                  <a:schemeClr val="tx1"/>
                </a:solidFill>
                <a:latin typeface="+mn-lt"/>
                <a:ea typeface="+mn-ea"/>
                <a:cs typeface="+mn-cs"/>
                <a:hlinkClick r:id="rId4"/>
              </a:rPr>
              <a:t>https://www.eurofound.europa.eu/surveys/european-working-conditions-surveys/</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u="sng" dirty="0">
                <a:solidFill>
                  <a:schemeClr val="tx1"/>
                </a:solidFill>
                <a:latin typeface="+mn-lt"/>
                <a:ea typeface="+mn-ea"/>
                <a:cs typeface="+mn-cs"/>
                <a:hlinkClick r:id="rId4"/>
              </a:rPr>
              <a:t>šesta-evropska-raziskava-o-delovnih-razmerah-2015</a:t>
            </a:r>
          </a:p>
        </p:txBody>
      </p:sp>
      <p:sp>
        <p:nvSpPr>
          <p:cNvPr id="4" name="Slide Number Placeholder 3"/>
          <p:cNvSpPr>
            <a:spLocks noGrp="1"/>
          </p:cNvSpPr>
          <p:nvPr>
            <p:ph type="sldNum" sz="quarter" idx="10"/>
          </p:nvPr>
        </p:nvSpPr>
        <p:spPr/>
        <p:txBody>
          <a:bodyPr/>
          <a:lstStyle/>
          <a:p>
            <a:fld id="{493DD4C7-C698-4A80-B76C-A9FD89019653}" type="slidenum">
              <a:rPr lang="en-GB" smtClean="0"/>
              <a:t>6</a:t>
            </a:fld>
            <a:endParaRPr lang="en-GB" dirty="0"/>
          </a:p>
        </p:txBody>
      </p:sp>
    </p:spTree>
    <p:extLst>
      <p:ext uri="{BB962C8B-B14F-4D97-AF65-F5344CB8AC3E}">
        <p14:creationId xmlns:p14="http://schemas.microsoft.com/office/powerpoint/2010/main" val="55434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400" dirty="0"/>
              <a:t>Z delom povezana kostno-mišična obolenja so raznovrstna skupina stanj, ki prizadenejo mišice, sklepe, kite, vezi, živce, kosti in periferni krvni obtok.</a:t>
            </a:r>
          </a:p>
          <a:p>
            <a:endParaRPr lang="sl-SI" sz="1400" dirty="0"/>
          </a:p>
          <a:p>
            <a:r>
              <a:rPr lang="sl-SI" sz="1400" dirty="0"/>
              <a:t>Povzročijo ali poslabšajo jih predvsem delo in vplivi iz neposrednega okolja, v katerem se delo opravlja.</a:t>
            </a:r>
          </a:p>
          <a:p>
            <a:endParaRPr lang="sl-SI" sz="1400" dirty="0"/>
          </a:p>
          <a:p>
            <a:r>
              <a:rPr lang="sl-SI" sz="1400" dirty="0"/>
              <a:t>K razvoju kostno-mišičnih obolenj, povezanih z delom, lahko prispevajo ergonomski in fizikalni, psihosocialni, organizacijski in osebni dejavniki.</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a:t> </a:t>
            </a:r>
          </a:p>
          <a:p>
            <a:r>
              <a:rPr lang="sl-SI" sz="1200" kern="1200" dirty="0">
                <a:solidFill>
                  <a:schemeClr val="tx1"/>
                </a:solidFill>
                <a:effectLst/>
                <a:latin typeface="+mn-lt"/>
                <a:ea typeface="+mn-ea"/>
                <a:cs typeface="+mn-cs"/>
              </a:rPr>
              <a:t>EU-OSHA: </a:t>
            </a:r>
            <a:r>
              <a:rPr lang="sl-SI" sz="1200" kern="1200" dirty="0" err="1">
                <a:solidFill>
                  <a:schemeClr val="tx1"/>
                </a:solidFill>
                <a:effectLst/>
                <a:latin typeface="+mn-lt"/>
                <a:ea typeface="+mn-ea"/>
                <a:cs typeface="+mn-cs"/>
              </a:rPr>
              <a:t>Factsheet</a:t>
            </a:r>
            <a:r>
              <a:rPr lang="sl-SI" sz="1200" kern="1200" dirty="0">
                <a:solidFill>
                  <a:schemeClr val="tx1"/>
                </a:solidFill>
                <a:effectLst/>
                <a:latin typeface="+mn-lt"/>
                <a:ea typeface="+mn-ea"/>
                <a:cs typeface="+mn-cs"/>
              </a:rPr>
              <a:t> No. 71 – Uvod v kostno-mišična obolenja, povezana z delom (2007); na voljo na spletnem naslovu:</a:t>
            </a:r>
          </a:p>
          <a:p>
            <a:r>
              <a:rPr lang="sl-SI" sz="1200" u="sng" kern="1200" dirty="0">
                <a:solidFill>
                  <a:schemeClr val="tx1"/>
                </a:solidFill>
                <a:effectLst/>
                <a:latin typeface="+mn-lt"/>
                <a:ea typeface="+mn-ea"/>
                <a:cs typeface="+mn-cs"/>
                <a:hlinkClick r:id="rId3"/>
              </a:rPr>
              <a:t>https://osha.europa.eu/sl/tools-and-publications/publications/factsheets/71/view</a:t>
            </a:r>
            <a:endParaRPr lang="sl-SI"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7</a:t>
            </a:fld>
            <a:endParaRPr lang="en-GB" dirty="0"/>
          </a:p>
        </p:txBody>
      </p:sp>
    </p:spTree>
    <p:extLst>
      <p:ext uri="{BB962C8B-B14F-4D97-AF65-F5344CB8AC3E}">
        <p14:creationId xmlns:p14="http://schemas.microsoft.com/office/powerpoint/2010/main" val="180643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400" dirty="0">
                <a:solidFill>
                  <a:schemeClr val="accent1"/>
                </a:solidFill>
              </a:rPr>
              <a:t>Kostno-mišična obolenja je </a:t>
            </a:r>
            <a:r>
              <a:rPr lang="sl-SI" sz="1400" u="sng" dirty="0">
                <a:solidFill>
                  <a:schemeClr val="accent1"/>
                </a:solidFill>
              </a:rPr>
              <a:t>mogoče preprečiti in obvladovati.</a:t>
            </a:r>
          </a:p>
          <a:p>
            <a:r>
              <a:rPr lang="sl-SI" sz="1400" dirty="0">
                <a:solidFill>
                  <a:schemeClr val="accent1"/>
                </a:solidFill>
              </a:rPr>
              <a:t>Ključna sta sprejetje </a:t>
            </a:r>
            <a:r>
              <a:rPr lang="sl-SI" sz="1400" u="sng" dirty="0">
                <a:solidFill>
                  <a:schemeClr val="accent1"/>
                </a:solidFill>
              </a:rPr>
              <a:t>celovitega pristopa</a:t>
            </a:r>
            <a:r>
              <a:rPr lang="sl-SI" sz="1400" dirty="0">
                <a:solidFill>
                  <a:schemeClr val="accent1"/>
                </a:solidFill>
              </a:rPr>
              <a:t> in spodbujanje </a:t>
            </a:r>
            <a:r>
              <a:rPr lang="sl-SI" sz="1400" u="sng" dirty="0">
                <a:solidFill>
                  <a:schemeClr val="accent1"/>
                </a:solidFill>
              </a:rPr>
              <a:t>kulture preprečevanja</a:t>
            </a:r>
            <a:r>
              <a:rPr lang="sl-SI" sz="1400" dirty="0">
                <a:solidFill>
                  <a:schemeClr val="accent1"/>
                </a:solidFill>
              </a:rPr>
              <a:t>.</a:t>
            </a:r>
          </a:p>
          <a:p>
            <a:r>
              <a:rPr lang="sl-SI" sz="1400" dirty="0">
                <a:solidFill>
                  <a:schemeClr val="accent1"/>
                </a:solidFill>
              </a:rPr>
              <a:t>Ukrepi za </a:t>
            </a:r>
            <a:r>
              <a:rPr lang="sl-SI" sz="1400" u="sng" dirty="0">
                <a:solidFill>
                  <a:schemeClr val="accent1"/>
                </a:solidFill>
              </a:rPr>
              <a:t>preprečevanje ali zmanjšanje pojava kostno-mišičnih obolenj</a:t>
            </a:r>
            <a:r>
              <a:rPr lang="sl-SI" sz="1400" dirty="0">
                <a:solidFill>
                  <a:schemeClr val="accent1"/>
                </a:solidFill>
              </a:rPr>
              <a:t> bi morali temeljiti na splošnih načelih preprečevanja:</a:t>
            </a:r>
          </a:p>
          <a:p>
            <a:pPr marL="742950" lvl="1" indent="-285750">
              <a:buFont typeface="Arial" panose="020B0604020202020204" pitchFamily="34" charset="0"/>
              <a:buChar char="•"/>
            </a:pPr>
            <a:r>
              <a:rPr lang="sl-SI" sz="1400" dirty="0"/>
              <a:t>izogibanje nevarnostim;</a:t>
            </a:r>
          </a:p>
          <a:p>
            <a:pPr marL="742950" lvl="1" indent="-285750">
              <a:buFont typeface="Arial" panose="020B0604020202020204" pitchFamily="34" charset="0"/>
              <a:buChar char="•"/>
            </a:pPr>
            <a:r>
              <a:rPr lang="sl-SI" sz="1400" dirty="0"/>
              <a:t>obvladovanje tveganja pri viru;</a:t>
            </a:r>
          </a:p>
          <a:p>
            <a:pPr marL="742950" lvl="1" indent="-285750">
              <a:buFont typeface="Arial" panose="020B0604020202020204" pitchFamily="34" charset="0"/>
              <a:buChar char="•"/>
            </a:pPr>
            <a:r>
              <a:rPr lang="sl-SI" sz="1400" dirty="0"/>
              <a:t>prilagajanje dela posamezniku;</a:t>
            </a:r>
          </a:p>
          <a:p>
            <a:pPr marL="742950" lvl="1" indent="-285750">
              <a:buFont typeface="Arial" panose="020B0604020202020204" pitchFamily="34" charset="0"/>
              <a:buChar char="•"/>
            </a:pPr>
            <a:r>
              <a:rPr lang="sl-SI" sz="1400" dirty="0"/>
              <a:t>prilagajanje tehnološkemu napredku;</a:t>
            </a:r>
          </a:p>
          <a:p>
            <a:pPr marL="742950" lvl="1" indent="-285750">
              <a:buFont typeface="Arial" panose="020B0604020202020204" pitchFamily="34" charset="0"/>
              <a:buChar char="•"/>
            </a:pPr>
            <a:r>
              <a:rPr lang="sl-SI" sz="1400" dirty="0"/>
              <a:t>nadomestitev nevarnih praks z varnimi ali manj nevarnimi;</a:t>
            </a:r>
          </a:p>
          <a:p>
            <a:pPr marL="742950" lvl="1" indent="-285750">
              <a:buFont typeface="Arial" panose="020B0604020202020204" pitchFamily="34" charset="0"/>
              <a:buChar char="•"/>
            </a:pPr>
            <a:r>
              <a:rPr lang="sl-SI" sz="1400" dirty="0"/>
              <a:t>razvijanje celovite politike varnosti in zdravja pri delu;</a:t>
            </a:r>
          </a:p>
          <a:p>
            <a:pPr marL="742950" lvl="1" indent="-285750">
              <a:buFont typeface="Arial" panose="020B0604020202020204" pitchFamily="34" charset="0"/>
              <a:buChar char="•"/>
            </a:pPr>
            <a:r>
              <a:rPr lang="sl-SI" sz="1400" dirty="0"/>
              <a:t>dajanje prednosti kolektivnim ukrepom pred individualnimi;</a:t>
            </a:r>
          </a:p>
          <a:p>
            <a:pPr marL="742950" lvl="1" indent="-285750">
              <a:buFont typeface="Arial" panose="020B0604020202020204" pitchFamily="34" charset="0"/>
              <a:buChar char="•"/>
            </a:pPr>
            <a:r>
              <a:rPr lang="sl-SI" sz="1400" dirty="0"/>
              <a:t>dajanje jasnih navodil in obvestil ter zagotavljanje usposabljanja za delavce.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1" kern="1200" dirty="0">
                <a:solidFill>
                  <a:schemeClr val="tx1"/>
                </a:solidFill>
                <a:effectLst/>
                <a:latin typeface="+mn-lt"/>
                <a:ea typeface="+mn-ea"/>
                <a:cs typeface="+mn-cs"/>
              </a:rPr>
              <a:t>Ocenjevanje tveganja:</a:t>
            </a:r>
            <a:endParaRPr lang="sl-S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dirty="0">
                <a:solidFill>
                  <a:schemeClr val="tx1"/>
                </a:solidFill>
                <a:effectLst/>
                <a:latin typeface="+mn-lt"/>
                <a:ea typeface="+mn-ea"/>
                <a:cs typeface="+mn-cs"/>
              </a:rPr>
              <a:t>Za uspešno preprečevanje je ključna ocena tveganja.</a:t>
            </a:r>
          </a:p>
          <a:p>
            <a:pPr marL="171450" lvl="0" indent="-171450">
              <a:buFont typeface="Arial" panose="020B0604020202020204" pitchFamily="34" charset="0"/>
              <a:buChar char="•"/>
            </a:pPr>
            <a:r>
              <a:rPr lang="sl-SI" sz="1200" kern="1200" dirty="0">
                <a:solidFill>
                  <a:schemeClr val="tx1"/>
                </a:solidFill>
                <a:effectLst/>
                <a:latin typeface="+mn-lt"/>
                <a:ea typeface="+mn-ea"/>
                <a:cs typeface="+mn-cs"/>
              </a:rPr>
              <a:t>Pri opredeljevanju dejavnikov tveganja in načinov za njihovo obvladovanje bi morali sodelovati vsi: delodajalci, vodilni in vodstveni delavci, delavci ter službe za varnost in zdravje pri delu.</a:t>
            </a:r>
          </a:p>
          <a:p>
            <a:pPr marL="171450" lvl="0" indent="-171450">
              <a:buFont typeface="Arial" panose="020B0604020202020204" pitchFamily="34" charset="0"/>
              <a:buChar char="•"/>
            </a:pPr>
            <a:r>
              <a:rPr lang="sl-SI" sz="1200" kern="1200" dirty="0">
                <a:solidFill>
                  <a:schemeClr val="tx1"/>
                </a:solidFill>
                <a:effectLst/>
                <a:latin typeface="+mn-lt"/>
                <a:ea typeface="+mn-ea"/>
                <a:cs typeface="+mn-cs"/>
              </a:rPr>
              <a:t>Upoštevati je potrebno vse skupine delavcev. Pri nekaterih skupinah obstaja večja verjetnost za razvoj kostno-mišičnih obolenj.</a:t>
            </a:r>
          </a:p>
          <a:p>
            <a:pPr marL="171450" lvl="0" indent="-171450">
              <a:buFont typeface="Arial" panose="020B0604020202020204" pitchFamily="34" charset="0"/>
              <a:buChar char="•"/>
            </a:pPr>
            <a:r>
              <a:rPr lang="sl-SI" sz="1200" kern="1200" dirty="0">
                <a:solidFill>
                  <a:schemeClr val="tx1"/>
                </a:solidFill>
                <a:effectLst/>
                <a:latin typeface="+mn-lt"/>
                <a:ea typeface="+mn-ea"/>
                <a:cs typeface="+mn-cs"/>
              </a:rPr>
              <a:t>Ocena tveganja je potrebno redno pregledovati in posodabljati.</a:t>
            </a:r>
          </a:p>
          <a:p>
            <a:pPr marL="171450" lvl="0" indent="-171450">
              <a:buFont typeface="Arial" panose="020B0604020202020204" pitchFamily="34" charset="0"/>
              <a:buChar char="•"/>
            </a:pPr>
            <a:r>
              <a:rPr lang="sl-SI" sz="1200" kern="1200" dirty="0">
                <a:solidFill>
                  <a:schemeClr val="tx1"/>
                </a:solidFill>
                <a:effectLst/>
                <a:latin typeface="+mn-lt"/>
                <a:ea typeface="+mn-ea"/>
                <a:cs typeface="+mn-cs"/>
              </a:rPr>
              <a:t>Podjetja lahko pri ocenjevanju tveganja uporabijo različna orodja in navodila, ki so na voljo brezplačno.</a:t>
            </a:r>
          </a:p>
          <a:p>
            <a:pPr lvl="0">
              <a:defRPr/>
            </a:pPr>
            <a:endParaRPr lang="en-US" sz="1600" b="1" dirty="0">
              <a:solidFill>
                <a:schemeClr val="accent1"/>
              </a:solidFill>
            </a:endParaRPr>
          </a:p>
          <a:p>
            <a:r>
              <a:rPr lang="sl-SI" sz="1200" b="1" kern="1200" dirty="0">
                <a:solidFill>
                  <a:schemeClr val="tx1"/>
                </a:solidFill>
                <a:effectLst/>
                <a:latin typeface="+mn-lt"/>
                <a:ea typeface="+mn-ea"/>
                <a:cs typeface="+mn-cs"/>
              </a:rPr>
              <a:t>Ocena tveganja po korakih za kostno-mišična obolenja, povezana z delom:</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1. Priprava:</a:t>
            </a:r>
          </a:p>
          <a:p>
            <a:pPr marL="171450" indent="-171450">
              <a:buFont typeface="Arial" panose="020B0604020202020204" pitchFamily="34" charset="0"/>
              <a:buChar char="•"/>
            </a:pPr>
            <a:r>
              <a:rPr lang="sl-SI" sz="1200" kern="1200" dirty="0">
                <a:solidFill>
                  <a:schemeClr val="tx1"/>
                </a:solidFill>
                <a:effectLst/>
                <a:latin typeface="+mn-lt"/>
                <a:ea typeface="+mn-ea"/>
                <a:cs typeface="+mn-cs"/>
              </a:rPr>
              <a:t>Določite, kdo bo vodil postopek ocenjevanja tveganja; kako in kdaj se bodo opravila posvetovanja z delavci; kako bo potekalo njihovo obveščanje.</a:t>
            </a:r>
          </a:p>
          <a:p>
            <a:pPr marL="171450" indent="-171450">
              <a:buFont typeface="Arial" panose="020B0604020202020204" pitchFamily="34" charset="0"/>
              <a:buChar char="•"/>
            </a:pPr>
            <a:r>
              <a:rPr lang="sl-SI" sz="1200" kern="1200" dirty="0">
                <a:solidFill>
                  <a:schemeClr val="tx1"/>
                </a:solidFill>
                <a:effectLst/>
                <a:latin typeface="+mn-lt"/>
                <a:ea typeface="+mn-ea"/>
                <a:cs typeface="+mn-cs"/>
              </a:rPr>
              <a:t>Preglejte vse razpoložljive informacije o kostno-mišičnih obolenjih, povezanih z delom, ki so že na voljo v podjetju.</a:t>
            </a:r>
          </a:p>
          <a:p>
            <a:pPr marL="171450" indent="-171450">
              <a:buFont typeface="Arial" panose="020B0604020202020204" pitchFamily="34" charset="0"/>
              <a:buChar char="•"/>
            </a:pPr>
            <a:r>
              <a:rPr lang="sl-SI" sz="1200" kern="1200" dirty="0">
                <a:solidFill>
                  <a:schemeClr val="tx1"/>
                </a:solidFill>
                <a:effectLst/>
                <a:latin typeface="+mn-lt"/>
                <a:ea typeface="+mn-ea"/>
                <a:cs typeface="+mn-cs"/>
              </a:rPr>
              <a:t>Pripravite načrt in dodelite sredstva.</a:t>
            </a:r>
          </a:p>
          <a:p>
            <a:r>
              <a:rPr lang="sl-SI" sz="1200" kern="1200" dirty="0">
                <a:solidFill>
                  <a:schemeClr val="tx1"/>
                </a:solidFill>
                <a:effectLst/>
                <a:latin typeface="+mn-lt"/>
                <a:ea typeface="+mn-ea"/>
                <a:cs typeface="+mn-cs"/>
              </a:rPr>
              <a:t>2. Ocenjevanje:</a:t>
            </a:r>
          </a:p>
          <a:p>
            <a:pPr marL="171450" indent="-171450">
              <a:buFont typeface="Arial" panose="020B0604020202020204" pitchFamily="34" charset="0"/>
              <a:buChar char="•"/>
            </a:pPr>
            <a:r>
              <a:rPr lang="sl-SI" sz="1200" kern="1200" dirty="0">
                <a:solidFill>
                  <a:schemeClr val="tx1"/>
                </a:solidFill>
                <a:effectLst/>
                <a:latin typeface="+mn-lt"/>
                <a:ea typeface="+mn-ea"/>
                <a:cs typeface="+mn-cs"/>
              </a:rPr>
              <a:t>Opredelite dejavnike tveganja in izpostavljenost.</a:t>
            </a:r>
          </a:p>
          <a:p>
            <a:pPr marL="171450" indent="-171450">
              <a:buFont typeface="Arial" panose="020B0604020202020204" pitchFamily="34" charset="0"/>
              <a:buChar char="•"/>
            </a:pPr>
            <a:r>
              <a:rPr lang="sl-SI" sz="1200" kern="1200" dirty="0">
                <a:solidFill>
                  <a:schemeClr val="tx1"/>
                </a:solidFill>
                <a:effectLst/>
                <a:latin typeface="+mn-lt"/>
                <a:ea typeface="+mn-ea"/>
                <a:cs typeface="+mn-cs"/>
              </a:rPr>
              <a:t>V skladu z načeli preprečevanja pripravite akcijski načrt, v katerem so glavna prednostna naloga preventivni ukrepi, namenjeni odpravi tveganj za nastanek kostno-mišičnih obolenj.</a:t>
            </a:r>
          </a:p>
          <a:p>
            <a:r>
              <a:rPr lang="sl-SI" sz="1200" kern="1200" dirty="0">
                <a:solidFill>
                  <a:schemeClr val="tx1"/>
                </a:solidFill>
                <a:effectLst/>
                <a:latin typeface="+mn-lt"/>
                <a:ea typeface="+mn-ea"/>
                <a:cs typeface="+mn-cs"/>
              </a:rPr>
              <a:t>3. Izvajanje:</a:t>
            </a:r>
          </a:p>
          <a:p>
            <a:pPr marL="171450" indent="-171450">
              <a:buFont typeface="Arial" panose="020B0604020202020204" pitchFamily="34" charset="0"/>
              <a:buChar char="•"/>
            </a:pPr>
            <a:r>
              <a:rPr lang="sl-SI" sz="1200" kern="1200" dirty="0">
                <a:solidFill>
                  <a:schemeClr val="tx1"/>
                </a:solidFill>
                <a:effectLst/>
                <a:latin typeface="+mn-lt"/>
                <a:ea typeface="+mn-ea"/>
                <a:cs typeface="+mn-cs"/>
              </a:rPr>
              <a:t>Izvedite dogovorjene preventivne ukrepe.</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16058229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file://localhost/Volumes/XRAID/Equipo%20Rojo/EU-OSHA/18-0115%20PPT%20templates%20update/PNG/FONDO-PORTADA-PATRON-EUOSHA-2011-16-9.png"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2.jp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dirty="0"/>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descr="111004_EU-OSHA_PPT_Corporate logo.png"/>
          <p:cNvPicPr>
            <a:picLocks noChangeAspect="1"/>
          </p:cNvPicPr>
          <p:nvPr/>
        </p:nvPicPr>
        <p:blipFill>
          <a:blip r:embed="rId4" cstate="print"/>
          <a:srcRect/>
          <a:stretch>
            <a:fillRect/>
          </a:stretch>
        </p:blipFill>
        <p:spPr bwMode="auto">
          <a:xfrm>
            <a:off x="444501" y="4131469"/>
            <a:ext cx="959147" cy="542925"/>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pic>
        <p:nvPicPr>
          <p:cNvPr id="17" name="Bild 4" descr="111004_EU-OSHA_PPT_EU logo.png"/>
          <p:cNvPicPr>
            <a:picLocks noChangeAspect="1"/>
          </p:cNvPicPr>
          <p:nvPr/>
        </p:nvPicPr>
        <p:blipFill>
          <a:blip r:embed="rId5"/>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6"/>
          <a:srcRect/>
          <a:stretch>
            <a:fillRect/>
          </a:stretch>
        </p:blipFill>
        <p:spPr bwMode="auto">
          <a:xfrm>
            <a:off x="7596336" y="4212432"/>
            <a:ext cx="507853" cy="475060"/>
          </a:xfrm>
          <a:prstGeom prst="rect">
            <a:avLst/>
          </a:prstGeom>
          <a:noFill/>
          <a:ln w="9525">
            <a:noFill/>
            <a:miter lim="800000"/>
            <a:headEnd/>
            <a:tailEnd/>
          </a:ln>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3" name="Picture 2"/>
          <p:cNvPicPr>
            <a:picLocks noChangeAspect="1"/>
          </p:cNvPicPr>
          <p:nvPr userDrawn="1"/>
        </p:nvPicPr>
        <p:blipFill rotWithShape="1">
          <a:blip r:embed="rId9">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spTree>
    <p:extLst>
      <p:ext uri="{BB962C8B-B14F-4D97-AF65-F5344CB8AC3E}">
        <p14:creationId xmlns:p14="http://schemas.microsoft.com/office/powerpoint/2010/main" val="155441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9972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23955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1" y="4131469"/>
            <a:ext cx="959147" cy="542925"/>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7"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6" y="29793"/>
            <a:ext cx="9125747" cy="249532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1"/>
            <a:ext cx="694508" cy="5209298"/>
          </a:xfrm>
          <a:prstGeom prst="rect">
            <a:avLst/>
          </a:prstGeom>
        </p:spPr>
      </p:pic>
      <p:pic>
        <p:nvPicPr>
          <p:cNvPr id="21" name="Picture 20"/>
          <p:cNvPicPr>
            <a:picLocks noChangeAspect="1"/>
          </p:cNvPicPr>
          <p:nvPr userDrawn="1"/>
        </p:nvPicPr>
        <p:blipFill rotWithShape="1">
          <a:blip r:embed="rId10">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spTree>
    <p:extLst>
      <p:ext uri="{BB962C8B-B14F-4D97-AF65-F5344CB8AC3E}">
        <p14:creationId xmlns:p14="http://schemas.microsoft.com/office/powerpoint/2010/main" val="488977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05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US"/>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1" name="Bild 2" descr="111004_EU-OSHA_PPT_Corporate logo.png"/>
          <p:cNvPicPr>
            <a:picLocks noChangeAspect="1"/>
          </p:cNvPicPr>
          <p:nvPr/>
        </p:nvPicPr>
        <p:blipFill>
          <a:blip r:embed="rId3" cstate="print"/>
          <a:srcRect/>
          <a:stretch>
            <a:fillRect/>
          </a:stretch>
        </p:blipFill>
        <p:spPr bwMode="auto">
          <a:xfrm>
            <a:off x="444501" y="4131469"/>
            <a:ext cx="1031155"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1980810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8536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7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521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752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US"/>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67376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8896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US"/>
              <a:t>Click icon to add picture</a:t>
            </a:r>
            <a:endParaRPr lang="en-US" dirty="0"/>
          </a:p>
        </p:txBody>
      </p:sp>
    </p:spTree>
    <p:extLst>
      <p:ext uri="{BB962C8B-B14F-4D97-AF65-F5344CB8AC3E}">
        <p14:creationId xmlns:p14="http://schemas.microsoft.com/office/powerpoint/2010/main" val="41268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36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588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descr="/Volumes/XRAID/Equipo Rojo/EU-OSHA/18-0115 PPT templates update/PNG/FONDO-PORTADA-PATRON-EUOSHA-2011-16-9.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dirty="0"/>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1" name="Bild 2" descr="111004_EU-OSHA_PPT_Corporate logo.png"/>
          <p:cNvPicPr>
            <a:picLocks noChangeAspect="1"/>
          </p:cNvPicPr>
          <p:nvPr/>
        </p:nvPicPr>
        <p:blipFill>
          <a:blip r:embed="rId4" cstate="print"/>
          <a:srcRect/>
          <a:stretch>
            <a:fillRect/>
          </a:stretch>
        </p:blipFill>
        <p:spPr bwMode="auto">
          <a:xfrm>
            <a:off x="444501" y="4131469"/>
            <a:ext cx="1031155"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5"/>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6"/>
          <a:srcRect/>
          <a:stretch>
            <a:fillRect/>
          </a:stretch>
        </p:blipFill>
        <p:spPr bwMode="auto">
          <a:xfrm>
            <a:off x="7596336" y="4212432"/>
            <a:ext cx="507853" cy="475060"/>
          </a:xfrm>
          <a:prstGeom prst="rect">
            <a:avLst/>
          </a:prstGeom>
          <a:noFill/>
          <a:ln w="9525">
            <a:noFill/>
            <a:miter lim="800000"/>
            <a:headEnd/>
            <a:tailEnd/>
          </a:ln>
        </p:spPr>
      </p:pic>
    </p:spTree>
    <p:extLst>
      <p:ext uri="{BB962C8B-B14F-4D97-AF65-F5344CB8AC3E}">
        <p14:creationId xmlns:p14="http://schemas.microsoft.com/office/powerpoint/2010/main" val="34233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350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192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42796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98097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dirty="0"/>
              <a:t>Drag picture to placeholder or click icon to add</a:t>
            </a:r>
            <a:endParaRPr lang="en-US" dirty="0"/>
          </a:p>
        </p:txBody>
      </p:sp>
    </p:spTree>
    <p:extLst>
      <p:ext uri="{BB962C8B-B14F-4D97-AF65-F5344CB8AC3E}">
        <p14:creationId xmlns:p14="http://schemas.microsoft.com/office/powerpoint/2010/main" val="417499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XRAID/Equipo%20Rojo/EU-OSHA/18-0115%20PPT%20templates%20update/PNG/FONDO-PATRON-EUOSHA-2011-16-9.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0.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a:solidFill>
                  <a:schemeClr val="tx2"/>
                </a:solidFill>
                <a:latin typeface="Arial" pitchFamily="-107" charset="0"/>
                <a:ea typeface="ＭＳ Ｐゴシック" pitchFamily="-107" charset="-128"/>
                <a:cs typeface="ＭＳ Ｐゴシック" pitchFamily="-107" charset="-128"/>
              </a:rPr>
              <a:t>www.healthy-workplaces.eu</a:t>
            </a:r>
          </a:p>
        </p:txBody>
      </p:sp>
      <p:pic>
        <p:nvPicPr>
          <p:cNvPr id="12" name="Bild 5" descr="111004_EU-OSHA_PPT_HW logo.png"/>
          <p:cNvPicPr>
            <a:picLocks noChangeAspect="1"/>
          </p:cNvPicPr>
          <p:nvPr/>
        </p:nvPicPr>
        <p:blipFill>
          <a:blip r:embed="rId15"/>
          <a:srcRect/>
          <a:stretch>
            <a:fillRect/>
          </a:stretch>
        </p:blipFill>
        <p:spPr bwMode="auto">
          <a:xfrm>
            <a:off x="7432676" y="4522144"/>
            <a:ext cx="577199" cy="475059"/>
          </a:xfrm>
          <a:prstGeom prst="rect">
            <a:avLst/>
          </a:prstGeom>
          <a:noFill/>
          <a:ln w="9525">
            <a:noFill/>
            <a:miter lim="800000"/>
            <a:headEnd/>
            <a:tailEnd/>
          </a:ln>
        </p:spPr>
      </p:pic>
      <p:pic>
        <p:nvPicPr>
          <p:cNvPr id="9" name="Bild 3" descr="111004_EU-OSHA_PPT_Corporate logo_inner slide.png"/>
          <p:cNvPicPr>
            <a:picLocks noChangeAspect="1"/>
          </p:cNvPicPr>
          <p:nvPr userDrawn="1"/>
        </p:nvPicPr>
        <p:blipFill>
          <a:blip r:embed="rId16" cstate="print"/>
          <a:srcRect/>
          <a:stretch>
            <a:fillRect/>
          </a:stretch>
        </p:blipFill>
        <p:spPr bwMode="auto">
          <a:xfrm>
            <a:off x="442913" y="4705350"/>
            <a:ext cx="744711" cy="233363"/>
          </a:xfrm>
          <a:prstGeom prst="rect">
            <a:avLst/>
          </a:prstGeom>
          <a:noFill/>
          <a:ln w="9525">
            <a:noFill/>
            <a:miter lim="800000"/>
            <a:headEnd/>
            <a:tailEnd/>
          </a:ln>
        </p:spPr>
      </p:pic>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Bild 3" descr="111004_EU-OSHA_PPT_Corporate logo_inner slide.png"/>
          <p:cNvPicPr>
            <a:picLocks noChangeAspect="1"/>
          </p:cNvPicPr>
          <p:nvPr/>
        </p:nvPicPr>
        <p:blipFill>
          <a:blip r:embed="rId14"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a:solidFill>
                  <a:schemeClr val="tx2"/>
                </a:solidFill>
                <a:latin typeface="Arial" pitchFamily="-107" charset="0"/>
                <a:ea typeface="ＭＳ Ｐゴシック" pitchFamily="-107" charset="-128"/>
                <a:cs typeface="ＭＳ Ｐゴシック" pitchFamily="-107" charset="-128"/>
              </a:rPr>
              <a:t>www.healthy-workplaces.eu</a:t>
            </a:r>
          </a:p>
        </p:txBody>
      </p:sp>
      <p:pic>
        <p:nvPicPr>
          <p:cNvPr id="12" name="Bild 5" descr="111004_EU-OSHA_PPT_HW logo.png"/>
          <p:cNvPicPr>
            <a:picLocks noChangeAspect="1"/>
          </p:cNvPicPr>
          <p:nvPr/>
        </p:nvPicPr>
        <p:blipFill>
          <a:blip r:embed="rId15"/>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285426911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healthy-workplaces.eu/en/about-topic/priority-area/facts-figures" TargetMode="External"/><Relationship Id="rId3" Type="http://schemas.openxmlformats.org/officeDocument/2006/relationships/hyperlink" Target="https://healthy-workplaces.eu/en/about-topic/priority-area/chronic-conditions" TargetMode="External"/><Relationship Id="rId7" Type="http://schemas.openxmlformats.org/officeDocument/2006/relationships/hyperlink" Target="https://healthy-workplaces.eu/en/about-topic/priority-area/psychosocial-risks" TargetMode="External"/><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s://healthy-workplaces.eu/en/about-topic/priority-area/worker-diversity" TargetMode="External"/><Relationship Id="rId5" Type="http://schemas.openxmlformats.org/officeDocument/2006/relationships/hyperlink" Target="https://healthy-workplaces.eu/en/about-topic/priority-area/future-generations" TargetMode="Externa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s://healthy-workplaces.eu/en/about-topic/priority-area/sedentary-work" TargetMode="External"/><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uropa.eu/european-union/about-eu/institutions-bodies_en" TargetMode="External"/><Relationship Id="rId3" Type="http://schemas.openxmlformats.org/officeDocument/2006/relationships/image" Target="../media/image41.png"/><Relationship Id="rId7" Type="http://schemas.openxmlformats.org/officeDocument/2006/relationships/hyperlink" Target="https://healthy-workplaces.eu/en/campaign-partners/campaign-media-partn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healthy-workplaces.eu/en/campaign-partners/enterprise-europe-network" TargetMode="External"/><Relationship Id="rId11" Type="http://schemas.openxmlformats.org/officeDocument/2006/relationships/image" Target="../media/image42.jpg"/><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en" TargetMode="External"/><Relationship Id="rId4" Type="http://schemas.openxmlformats.org/officeDocument/2006/relationships/hyperlink" Target="https://healthy-workplaces.eu/en/campaign-partners/official-campaign-partners" TargetMode="External"/><Relationship Id="rId9" Type="http://schemas.openxmlformats.org/officeDocument/2006/relationships/hyperlink" Target="https://healthy-workplaces.eu/en/campaign-partners/national-focal-point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hyperlink" Target="https://healthy-workplaces.eu/en/tools-and-publications/practical-tools" TargetMode="External"/><Relationship Id="rId18" Type="http://schemas.openxmlformats.org/officeDocument/2006/relationships/image" Target="../media/image50.png"/><Relationship Id="rId3" Type="http://schemas.openxmlformats.org/officeDocument/2006/relationships/hyperlink" Target="https://healthy-workplaces.eu/en/tools-and-publications/publications" TargetMode="External"/><Relationship Id="rId7" Type="http://schemas.openxmlformats.org/officeDocument/2006/relationships/hyperlink" Target="https://healthy-workplaces.eu/en/tools-and-publications/campaign-toolkit" TargetMode="External"/><Relationship Id="rId12" Type="http://schemas.openxmlformats.org/officeDocument/2006/relationships/image" Target="../media/image47.png"/><Relationship Id="rId17" Type="http://schemas.openxmlformats.org/officeDocument/2006/relationships/hyperlink" Target="https://healthy-workplaces.eu/en/tools-and-publications/legislation" TargetMode="External"/><Relationship Id="rId2" Type="http://schemas.openxmlformats.org/officeDocument/2006/relationships/notesSlide" Target="../notesSlides/notesSlide13.xml"/><Relationship Id="rId16"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hyperlink" Target="https://healthy-workplaces.eu/en/tools-and-publications/oshwiki" TargetMode="External"/><Relationship Id="rId5" Type="http://schemas.openxmlformats.org/officeDocument/2006/relationships/hyperlink" Target="https://healthy-workplaces.eu/en/tools-and-publications/campaign-materials" TargetMode="External"/><Relationship Id="rId15" Type="http://schemas.openxmlformats.org/officeDocument/2006/relationships/hyperlink" Target="https://healthy-workplaces.eu/en/tools-and-publications/case-studies"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hyperlink" Target="https://healthy-workplaces.eu/en/tools-and-publications/napo-films" TargetMode="External"/><Relationship Id="rId14" Type="http://schemas.openxmlformats.org/officeDocument/2006/relationships/image" Target="../media/image48.jp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hyperlink" Target="https://healthy-workplaces.eu/en/media-centre/events" TargetMode="External"/><Relationship Id="rId3" Type="http://schemas.openxmlformats.org/officeDocument/2006/relationships/hyperlink" Target="https://healthy-workplaces.eu/en/get-involved/european-week" TargetMode="External"/><Relationship Id="rId7" Type="http://schemas.openxmlformats.org/officeDocument/2006/relationships/hyperlink" Target="https://healthy-workplaces.eu/en/get-involved/good-practice-awards" TargetMode="External"/><Relationship Id="rId12" Type="http://schemas.openxmlformats.org/officeDocument/2006/relationships/image" Target="../media/image44.png"/><Relationship Id="rId2" Type="http://schemas.openxmlformats.org/officeDocument/2006/relationships/notesSlide" Target="../notesSlides/notesSlide14.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hyperlink" Target="https://healthy-workplaces.eu/en/tools-and-publications/campaign-materials" TargetMode="External"/><Relationship Id="rId5" Type="http://schemas.openxmlformats.org/officeDocument/2006/relationships/hyperlink" Target="https://healthy-workplaces.eu/en/get-involved/become-campaign-partner" TargetMode="External"/><Relationship Id="rId15" Type="http://schemas.openxmlformats.org/officeDocument/2006/relationships/hyperlink" Target="https://healthy-workplaces.eu/en/get-involved/get-your-certificate" TargetMode="External"/><Relationship Id="rId10" Type="http://schemas.openxmlformats.org/officeDocument/2006/relationships/image" Target="../media/image45.jpg"/><Relationship Id="rId4" Type="http://schemas.openxmlformats.org/officeDocument/2006/relationships/image" Target="../media/image51.png"/><Relationship Id="rId9" Type="http://schemas.openxmlformats.org/officeDocument/2006/relationships/hyperlink" Target="https://healthy-workplaces.eu/en/tools-and-publications/campaign-toolkit" TargetMode="External"/><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hyperlink" Target="https://www.linkedin.com/company/europeanagency-for-safety-and-health-at-work" TargetMode="External"/><Relationship Id="rId3" Type="http://schemas.openxmlformats.org/officeDocument/2006/relationships/image" Target="../media/image30.png"/><Relationship Id="rId7" Type="http://schemas.openxmlformats.org/officeDocument/2006/relationships/hyperlink" Target="http://twitter.com/eu_osha" TargetMode="External"/><Relationship Id="rId12"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healthy-workplaces.eu/en/healthy-workplaces-newsletter" TargetMode="External"/><Relationship Id="rId11" Type="http://schemas.openxmlformats.org/officeDocument/2006/relationships/hyperlink" Target="http://www.youtube.com/user/EUOSHA" TargetMode="External"/><Relationship Id="rId5" Type="http://schemas.openxmlformats.org/officeDocument/2006/relationships/hyperlink" Target="http://www.healthy-workplaces.eu/" TargetMode="External"/><Relationship Id="rId1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image" Target="../media/image56.jpg"/><Relationship Id="rId9" Type="http://schemas.openxmlformats.org/officeDocument/2006/relationships/hyperlink" Target="https://www.facebook.com/EuropeanAgencyforSafetyandHealthatWork" TargetMode="External"/><Relationship Id="rId1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4600" y="3867894"/>
            <a:ext cx="5459688" cy="576064"/>
          </a:xfrm>
        </p:spPr>
        <p:txBody>
          <a:bodyPr/>
          <a:lstStyle/>
          <a:p>
            <a:r>
              <a:rPr lang="sl-SI" sz="1800" dirty="0">
                <a:solidFill>
                  <a:srgbClr val="ACC700"/>
                </a:solidFill>
              </a:rPr>
              <a:t>Preprečevanje in obvladovanje z delom povezanih kostno-mišičnih obolenj</a:t>
            </a:r>
          </a:p>
        </p:txBody>
      </p:sp>
      <p:sp>
        <p:nvSpPr>
          <p:cNvPr id="3" name="Subtítulo 2"/>
          <p:cNvSpPr>
            <a:spLocks noGrp="1"/>
          </p:cNvSpPr>
          <p:nvPr>
            <p:ph type="subTitle" idx="10"/>
          </p:nvPr>
        </p:nvSpPr>
        <p:spPr>
          <a:xfrm>
            <a:off x="1691680" y="2643758"/>
            <a:ext cx="6696744" cy="864096"/>
          </a:xfrm>
        </p:spPr>
        <p:txBody>
          <a:bodyPr>
            <a:noAutofit/>
          </a:bodyPr>
          <a:lstStyle/>
          <a:p>
            <a:r>
              <a:rPr lang="sl-SI" sz="2400" dirty="0"/>
              <a:t>Kampanja Zdravo delovno okolje 2020–22:</a:t>
            </a:r>
          </a:p>
          <a:p>
            <a:r>
              <a:rPr lang="sl-SI" sz="2400" dirty="0"/>
              <a:t>NAREDIMO BREME LAŽJE ZA </a:t>
            </a:r>
          </a:p>
          <a:p>
            <a:r>
              <a:rPr lang="sl-SI" sz="2400" dirty="0"/>
              <a:t>ZDRAVA DELOVNA MESTA</a:t>
            </a:r>
          </a:p>
        </p:txBody>
      </p:sp>
    </p:spTree>
    <p:extLst>
      <p:ext uri="{BB962C8B-B14F-4D97-AF65-F5344CB8AC3E}">
        <p14:creationId xmlns:p14="http://schemas.microsoft.com/office/powerpoint/2010/main" val="77938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16000" cy="666000"/>
          </a:xfrm>
        </p:spPr>
        <p:txBody>
          <a:bodyPr lIns="0" tIns="0" rIns="0" bIns="0"/>
          <a:lstStyle/>
          <a:p>
            <a:r>
              <a:rPr lang="sl-SI" sz="2400"/>
              <a:t>Področja ukrepanja – prednostna področja</a:t>
            </a:r>
          </a:p>
        </p:txBody>
      </p:sp>
      <p:grpSp>
        <p:nvGrpSpPr>
          <p:cNvPr id="15" name="Gruppo 14">
            <a:extLst>
              <a:ext uri="{FF2B5EF4-FFF2-40B4-BE49-F238E27FC236}">
                <a16:creationId xmlns:a16="http://schemas.microsoft.com/office/drawing/2014/main" id="{F48CA151-2473-AB40-801A-01B5AB3D4B37}"/>
              </a:ext>
            </a:extLst>
          </p:cNvPr>
          <p:cNvGrpSpPr/>
          <p:nvPr/>
        </p:nvGrpSpPr>
        <p:grpSpPr>
          <a:xfrm>
            <a:off x="3262013" y="975959"/>
            <a:ext cx="2174675" cy="1633477"/>
            <a:chOff x="1547714" y="947278"/>
            <a:chExt cx="2232198" cy="1676684"/>
          </a:xfrm>
        </p:grpSpPr>
        <p:sp>
          <p:nvSpPr>
            <p:cNvPr id="4" name="TextBox 3"/>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sl-SI" sz="1200" b="1">
                  <a:solidFill>
                    <a:schemeClr val="accent1"/>
                  </a:solidFill>
                  <a:latin typeface="+mj-lt"/>
                  <a:ea typeface="+mj-ea"/>
                  <a:cs typeface="Trebuchet MS"/>
                  <a:hlinkClick r:id="rId3"/>
                </a:rPr>
                <a:t>Kronične bolezni</a:t>
              </a:r>
            </a:p>
          </p:txBody>
        </p:sp>
        <p:sp>
          <p:nvSpPr>
            <p:cNvPr id="14" name="Rettangolo con angoli arrotondati 13">
              <a:hlinkClick r:id="rId3"/>
              <a:extLst>
                <a:ext uri="{FF2B5EF4-FFF2-40B4-BE49-F238E27FC236}">
                  <a16:creationId xmlns:a16="http://schemas.microsoft.com/office/drawing/2014/main" id="{B7B899F6-C31B-1641-8D3C-7A00D7C0CAAF}"/>
                </a:ext>
              </a:extLst>
            </p:cNvPr>
            <p:cNvSpPr/>
            <p:nvPr/>
          </p:nvSpPr>
          <p:spPr>
            <a:xfrm>
              <a:off x="1547715" y="947278"/>
              <a:ext cx="2232197" cy="1302839"/>
            </a:xfrm>
            <a:prstGeom prst="roundRect">
              <a:avLst>
                <a:gd name="adj" fmla="val 11563"/>
              </a:avLst>
            </a:prstGeom>
            <a:blipFill>
              <a:blip r:embed="rId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
            <a:extLst>
              <a:ext uri="{FF2B5EF4-FFF2-40B4-BE49-F238E27FC236}">
                <a16:creationId xmlns:a16="http://schemas.microsoft.com/office/drawing/2014/main" id="{26881435-D7C3-6842-8DA6-BABAE9618CD3}"/>
              </a:ext>
            </a:extLst>
          </p:cNvPr>
          <p:cNvGrpSpPr/>
          <p:nvPr/>
        </p:nvGrpSpPr>
        <p:grpSpPr>
          <a:xfrm>
            <a:off x="3262013" y="2886601"/>
            <a:ext cx="2174675" cy="1633477"/>
            <a:chOff x="1547714" y="947278"/>
            <a:chExt cx="2232198" cy="1676684"/>
          </a:xfrm>
        </p:grpSpPr>
        <p:sp>
          <p:nvSpPr>
            <p:cNvPr id="17" name="TextBox 3">
              <a:extLst>
                <a:ext uri="{FF2B5EF4-FFF2-40B4-BE49-F238E27FC236}">
                  <a16:creationId xmlns:a16="http://schemas.microsoft.com/office/drawing/2014/main" id="{442E248F-C330-9248-8607-8CB18F29745E}"/>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5"/>
                </a:rPr>
                <a:t>Prihodnje generacije</a:t>
              </a:r>
            </a:p>
          </p:txBody>
        </p:sp>
        <p:sp>
          <p:nvSpPr>
            <p:cNvPr id="18" name="Rettangolo con angoli arrotondati 17">
              <a:hlinkClick r:id="rId5"/>
              <a:extLst>
                <a:ext uri="{FF2B5EF4-FFF2-40B4-BE49-F238E27FC236}">
                  <a16:creationId xmlns:a16="http://schemas.microsoft.com/office/drawing/2014/main" id="{36D696F7-BC19-3F4C-8392-F407A20154A8}"/>
                </a:ext>
              </a:extLst>
            </p:cNvPr>
            <p:cNvSpPr/>
            <p:nvPr/>
          </p:nvSpPr>
          <p:spPr>
            <a:xfrm>
              <a:off x="1547715" y="947278"/>
              <a:ext cx="2232197" cy="1302839"/>
            </a:xfrm>
            <a:prstGeom prst="roundRect">
              <a:avLst>
                <a:gd name="adj" fmla="val 11563"/>
              </a:avLst>
            </a:prstGeom>
            <a:blipFill>
              <a:blip r:embed="rId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9" name="Gruppo 18">
            <a:extLst>
              <a:ext uri="{FF2B5EF4-FFF2-40B4-BE49-F238E27FC236}">
                <a16:creationId xmlns:a16="http://schemas.microsoft.com/office/drawing/2014/main" id="{CF5CC1A4-8685-614E-82CF-CBA57ED12314}"/>
              </a:ext>
            </a:extLst>
          </p:cNvPr>
          <p:cNvGrpSpPr/>
          <p:nvPr/>
        </p:nvGrpSpPr>
        <p:grpSpPr>
          <a:xfrm>
            <a:off x="5806429" y="2875956"/>
            <a:ext cx="2174675" cy="1633477"/>
            <a:chOff x="1547714" y="947278"/>
            <a:chExt cx="2232198" cy="1676684"/>
          </a:xfrm>
        </p:grpSpPr>
        <p:sp>
          <p:nvSpPr>
            <p:cNvPr id="20" name="TextBox 3">
              <a:extLst>
                <a:ext uri="{FF2B5EF4-FFF2-40B4-BE49-F238E27FC236}">
                  <a16:creationId xmlns:a16="http://schemas.microsoft.com/office/drawing/2014/main" id="{7112F58D-1582-0B48-BE64-71C3B9526F27}"/>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7"/>
                </a:rPr>
                <a:t>Psihosocialna tveganja</a:t>
              </a:r>
            </a:p>
          </p:txBody>
        </p:sp>
        <p:sp>
          <p:nvSpPr>
            <p:cNvPr id="21" name="Rettangolo con angoli arrotondati 20">
              <a:hlinkClick r:id="rId7"/>
              <a:extLst>
                <a:ext uri="{FF2B5EF4-FFF2-40B4-BE49-F238E27FC236}">
                  <a16:creationId xmlns:a16="http://schemas.microsoft.com/office/drawing/2014/main" id="{B3F0F7EF-6625-4E4F-9B20-CBED41DE0F7E}"/>
                </a:ext>
              </a:extLst>
            </p:cNvPr>
            <p:cNvSpPr/>
            <p:nvPr/>
          </p:nvSpPr>
          <p:spPr>
            <a:xfrm>
              <a:off x="1547715" y="947278"/>
              <a:ext cx="2232197" cy="1302839"/>
            </a:xfrm>
            <a:prstGeom prst="roundRect">
              <a:avLst>
                <a:gd name="adj" fmla="val 11563"/>
              </a:avLst>
            </a:prstGeom>
            <a:blipFill>
              <a:blip r:embed="rId8"/>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2" name="Gruppo 21">
            <a:extLst>
              <a:ext uri="{FF2B5EF4-FFF2-40B4-BE49-F238E27FC236}">
                <a16:creationId xmlns:a16="http://schemas.microsoft.com/office/drawing/2014/main" id="{CA92B1EC-2DC6-0945-9314-A7D13868A416}"/>
              </a:ext>
            </a:extLst>
          </p:cNvPr>
          <p:cNvGrpSpPr/>
          <p:nvPr/>
        </p:nvGrpSpPr>
        <p:grpSpPr>
          <a:xfrm>
            <a:off x="5806429" y="975959"/>
            <a:ext cx="2174675" cy="1633477"/>
            <a:chOff x="1547714" y="947278"/>
            <a:chExt cx="2232198" cy="1676684"/>
          </a:xfrm>
        </p:grpSpPr>
        <p:sp>
          <p:nvSpPr>
            <p:cNvPr id="23" name="TextBox 3">
              <a:extLst>
                <a:ext uri="{FF2B5EF4-FFF2-40B4-BE49-F238E27FC236}">
                  <a16:creationId xmlns:a16="http://schemas.microsoft.com/office/drawing/2014/main" id="{2F0BCF37-1A7A-3D42-AC64-F62D331489E1}"/>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9"/>
                </a:rPr>
                <a:t>Sedeče delo</a:t>
              </a:r>
            </a:p>
          </p:txBody>
        </p:sp>
        <p:sp>
          <p:nvSpPr>
            <p:cNvPr id="24" name="Rettangolo con angoli arrotondati 23">
              <a:hlinkClick r:id="rId9"/>
              <a:extLst>
                <a:ext uri="{FF2B5EF4-FFF2-40B4-BE49-F238E27FC236}">
                  <a16:creationId xmlns:a16="http://schemas.microsoft.com/office/drawing/2014/main" id="{22CB8967-625F-F84C-9193-FA39CF324C3C}"/>
                </a:ext>
              </a:extLst>
            </p:cNvPr>
            <p:cNvSpPr/>
            <p:nvPr/>
          </p:nvSpPr>
          <p:spPr>
            <a:xfrm>
              <a:off x="1547715" y="947278"/>
              <a:ext cx="2232197" cy="1302839"/>
            </a:xfrm>
            <a:prstGeom prst="roundRect">
              <a:avLst>
                <a:gd name="adj" fmla="val 11563"/>
              </a:avLst>
            </a:prstGeom>
            <a:blipFill>
              <a:blip r:embed="rId10"/>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5" name="Gruppo 24">
            <a:extLst>
              <a:ext uri="{FF2B5EF4-FFF2-40B4-BE49-F238E27FC236}">
                <a16:creationId xmlns:a16="http://schemas.microsoft.com/office/drawing/2014/main" id="{3B03E551-33A9-C44B-9871-C05AC34F7DE1}"/>
              </a:ext>
            </a:extLst>
          </p:cNvPr>
          <p:cNvGrpSpPr/>
          <p:nvPr/>
        </p:nvGrpSpPr>
        <p:grpSpPr>
          <a:xfrm>
            <a:off x="715813" y="2886601"/>
            <a:ext cx="2174675" cy="1633477"/>
            <a:chOff x="1547714" y="947278"/>
            <a:chExt cx="2232198" cy="1676684"/>
          </a:xfrm>
        </p:grpSpPr>
        <p:sp>
          <p:nvSpPr>
            <p:cNvPr id="26" name="TextBox 3">
              <a:extLst>
                <a:ext uri="{FF2B5EF4-FFF2-40B4-BE49-F238E27FC236}">
                  <a16:creationId xmlns:a16="http://schemas.microsoft.com/office/drawing/2014/main" id="{49837230-701E-B240-8E05-D046D10ED00C}"/>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11"/>
                </a:rPr>
                <a:t>Raznolikost delavcev</a:t>
              </a:r>
            </a:p>
          </p:txBody>
        </p:sp>
        <p:sp>
          <p:nvSpPr>
            <p:cNvPr id="27" name="Rettangolo con angoli arrotondati 26">
              <a:hlinkClick r:id="rId11"/>
              <a:extLst>
                <a:ext uri="{FF2B5EF4-FFF2-40B4-BE49-F238E27FC236}">
                  <a16:creationId xmlns:a16="http://schemas.microsoft.com/office/drawing/2014/main" id="{7DA5E1A2-E446-5B45-9697-C57D69E3B2B3}"/>
                </a:ext>
              </a:extLst>
            </p:cNvPr>
            <p:cNvSpPr/>
            <p:nvPr/>
          </p:nvSpPr>
          <p:spPr>
            <a:xfrm>
              <a:off x="1547715" y="947278"/>
              <a:ext cx="2232197" cy="1302839"/>
            </a:xfrm>
            <a:prstGeom prst="roundRect">
              <a:avLst>
                <a:gd name="adj" fmla="val 11563"/>
              </a:avLst>
            </a:prstGeom>
            <a:blipFill>
              <a:blip r:embed="rId1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8" name="Gruppo 27">
            <a:extLst>
              <a:ext uri="{FF2B5EF4-FFF2-40B4-BE49-F238E27FC236}">
                <a16:creationId xmlns:a16="http://schemas.microsoft.com/office/drawing/2014/main" id="{7103BB8E-3EC8-0D43-87A3-27D684F4C35C}"/>
              </a:ext>
            </a:extLst>
          </p:cNvPr>
          <p:cNvGrpSpPr/>
          <p:nvPr/>
        </p:nvGrpSpPr>
        <p:grpSpPr>
          <a:xfrm>
            <a:off x="715814" y="975959"/>
            <a:ext cx="2174675" cy="1633477"/>
            <a:chOff x="1547714" y="947278"/>
            <a:chExt cx="2232198" cy="1676684"/>
          </a:xfrm>
        </p:grpSpPr>
        <p:sp>
          <p:nvSpPr>
            <p:cNvPr id="29" name="TextBox 3">
              <a:extLst>
                <a:ext uri="{FF2B5EF4-FFF2-40B4-BE49-F238E27FC236}">
                  <a16:creationId xmlns:a16="http://schemas.microsoft.com/office/drawing/2014/main" id="{EE127283-3F1D-DF4A-AE3C-4F3D446A08AF}"/>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sl-SI" sz="1200" b="1">
                  <a:solidFill>
                    <a:schemeClr val="accent1"/>
                  </a:solidFill>
                  <a:latin typeface="+mj-lt"/>
                  <a:ea typeface="+mj-ea"/>
                  <a:cs typeface="Trebuchet MS"/>
                  <a:hlinkClick r:id="rId13"/>
                </a:rPr>
                <a:t>Dejstva in številke</a:t>
              </a:r>
            </a:p>
          </p:txBody>
        </p:sp>
        <p:sp>
          <p:nvSpPr>
            <p:cNvPr id="30" name="Rettangolo con angoli arrotondati 29">
              <a:hlinkClick r:id="rId13"/>
              <a:extLst>
                <a:ext uri="{FF2B5EF4-FFF2-40B4-BE49-F238E27FC236}">
                  <a16:creationId xmlns:a16="http://schemas.microsoft.com/office/drawing/2014/main" id="{B71FEFCF-A7F4-594F-AD16-F99C4D58A2EF}"/>
                </a:ext>
              </a:extLst>
            </p:cNvPr>
            <p:cNvSpPr/>
            <p:nvPr/>
          </p:nvSpPr>
          <p:spPr>
            <a:xfrm>
              <a:off x="1547715" y="947278"/>
              <a:ext cx="2232197" cy="1302839"/>
            </a:xfrm>
            <a:prstGeom prst="roundRect">
              <a:avLst>
                <a:gd name="adj" fmla="val 11563"/>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408168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514487" cy="348518"/>
          </a:xfrm>
        </p:spPr>
        <p:txBody>
          <a:bodyPr/>
          <a:lstStyle/>
          <a:p>
            <a:r>
              <a:rPr lang="sl-SI" sz="2400" dirty="0"/>
              <a:t>COVID-19: Kostno-mišična obolenja in delo na daljavo</a:t>
            </a:r>
          </a:p>
        </p:txBody>
      </p:sp>
      <p:sp>
        <p:nvSpPr>
          <p:cNvPr id="3" name="Content Placeholder 2"/>
          <p:cNvSpPr>
            <a:spLocks noGrp="1"/>
          </p:cNvSpPr>
          <p:nvPr>
            <p:ph sz="half" idx="1"/>
          </p:nvPr>
        </p:nvSpPr>
        <p:spPr>
          <a:xfrm>
            <a:off x="450000" y="837000"/>
            <a:ext cx="4842080" cy="36450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5" name="Content Placeholder 2"/>
          <p:cNvSpPr txBox="1">
            <a:spLocks/>
          </p:cNvSpPr>
          <p:nvPr/>
        </p:nvSpPr>
        <p:spPr>
          <a:xfrm>
            <a:off x="450000" y="917575"/>
            <a:ext cx="6426256" cy="3454399"/>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r>
              <a:rPr lang="sl-SI" sz="2000" dirty="0">
                <a:solidFill>
                  <a:schemeClr val="accent1"/>
                </a:solidFill>
              </a:rPr>
              <a:t>Delo na daljavo se je v EU razširilo v času pandemije COVID-19 in predstavlja novo stvarnost.</a:t>
            </a:r>
          </a:p>
          <a:p>
            <a:r>
              <a:rPr lang="sl-SI" sz="2000" dirty="0">
                <a:solidFill>
                  <a:schemeClr val="accent1"/>
                </a:solidFill>
              </a:rPr>
              <a:t>Z delom na daljavo se povečuje tveganje za kostno-mišična obolenja.</a:t>
            </a:r>
          </a:p>
          <a:p>
            <a:r>
              <a:rPr lang="sl-SI" sz="2000" dirty="0">
                <a:solidFill>
                  <a:schemeClr val="accent1"/>
                </a:solidFill>
              </a:rPr>
              <a:t>Med pandemijo je prišlo do bistvenega povečanja kostno-mišičnih težav pri delavcih, ki so med pandemijo delali na daljavo.</a:t>
            </a:r>
          </a:p>
          <a:p>
            <a:r>
              <a:rPr lang="sl-SI" sz="2000" dirty="0">
                <a:solidFill>
                  <a:schemeClr val="accent1"/>
                </a:solidFill>
              </a:rPr>
              <a:t>Dejavnike tveganja za kostno-mišična obolenja je treba obravnavati skupaj s psihosocialnimi dejavniki tveganja.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483892"/>
            <a:ext cx="2050548" cy="1873973"/>
          </a:xfrm>
          <a:prstGeom prst="rect">
            <a:avLst/>
          </a:prstGeom>
        </p:spPr>
      </p:pic>
    </p:spTree>
    <p:extLst>
      <p:ext uri="{BB962C8B-B14F-4D97-AF65-F5344CB8AC3E}">
        <p14:creationId xmlns:p14="http://schemas.microsoft.com/office/powerpoint/2010/main" val="353229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0"/>
            <a:ext cx="7415532" cy="627534"/>
          </a:xfrm>
        </p:spPr>
        <p:txBody>
          <a:bodyPr lIns="0" tIns="0" rIns="0" bIns="0"/>
          <a:lstStyle/>
          <a:p>
            <a:r>
              <a:rPr lang="sl-SI" sz="2400" dirty="0"/>
              <a:t>EU-OSHA in partnerji kampanje</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66147" y="1076835"/>
            <a:ext cx="7679563" cy="3279968"/>
            <a:chOff x="505012" y="1092007"/>
            <a:chExt cx="7679563" cy="3279968"/>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2938879" y="4031705"/>
              <a:ext cx="259253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sl-SI" sz="1100" b="1">
                  <a:solidFill>
                    <a:schemeClr val="tx2"/>
                  </a:solidFill>
                  <a:hlinkClick r:id="rId4"/>
                </a:rPr>
                <a:t>URADNI PARTNERJI KAMPANJE</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22758" y="1211775"/>
              <a:ext cx="2600859"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sl-SI" sz="1100" b="1">
                  <a:solidFill>
                    <a:schemeClr val="tx2"/>
                  </a:solidFill>
                  <a:hlinkClick r:id="rId5"/>
                </a:rPr>
                <a:t>EVROPSKI SOCIALNI PARTNERJI</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5508962" y="3337623"/>
              <a:ext cx="267561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sl-SI" sz="1100" b="1">
                  <a:solidFill>
                    <a:schemeClr val="tx2"/>
                  </a:solidFill>
                  <a:hlinkClick r:id="rId6"/>
                </a:rPr>
                <a:t>EVROPSKA PODJETNIŠKA MREŽA</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1644277" y="1092007"/>
              <a:ext cx="1886467"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lgn="ctr"/>
              <a:r>
                <a:rPr lang="sl-SI" sz="1100" b="1">
                  <a:solidFill>
                    <a:schemeClr val="tx2"/>
                  </a:solidFill>
                  <a:hlinkClick r:id="rId7"/>
                </a:rPr>
                <a:t>MEDIJSKI PARTNERJI</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285319" y="2384950"/>
              <a:ext cx="140698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sl-SI" sz="1100" b="1">
                  <a:solidFill>
                    <a:schemeClr val="tx2"/>
                  </a:solidFill>
                  <a:hlinkClick r:id="rId8"/>
                </a:rPr>
                <a:t>INSTITUCIJE EU</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505012" y="3268972"/>
              <a:ext cx="2161637" cy="578306"/>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algn="ctr"/>
              <a:r>
                <a:rPr lang="sl-SI" sz="1100" b="1" dirty="0">
                  <a:solidFill>
                    <a:schemeClr val="tx2"/>
                  </a:solidFill>
                  <a:latin typeface="+mj-lt"/>
                  <a:ea typeface="+mj-ea"/>
                  <a:hlinkClick r:id="rId9"/>
                </a:rPr>
                <a:t>NACIONALNE INFORMACIJSKE TOČKE</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505012" y="2133053"/>
              <a:ext cx="128501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sl-SI" sz="1100" b="1">
                  <a:solidFill>
                    <a:schemeClr val="tx2"/>
                  </a:solidFill>
                  <a:hlinkClick r:id="rId10"/>
                </a:rPr>
                <a:t>AGENCIJE EU</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a:off x="3530744" y="1262142"/>
              <a:ext cx="1978218" cy="22456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a:off x="1147520" y="1432277"/>
              <a:ext cx="1439991" cy="70077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a:off x="2587511" y="1432277"/>
              <a:ext cx="79138" cy="212584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a:off x="2587511" y="1432277"/>
              <a:ext cx="1647635" cy="25994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4235146" y="1552045"/>
              <a:ext cx="2388042" cy="247966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a:off x="4235146" y="2555085"/>
              <a:ext cx="2050173" cy="147662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flipH="1">
              <a:off x="4235146" y="3507758"/>
              <a:ext cx="1273816" cy="52394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flipH="1" flipV="1">
              <a:off x="3530744" y="1262142"/>
              <a:ext cx="1792014" cy="119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1790028" y="1381910"/>
              <a:ext cx="3532730" cy="92127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147520" y="2473323"/>
              <a:ext cx="438311" cy="79564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a:off x="2666649" y="3558125"/>
              <a:ext cx="1568497" cy="47358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23188" y="1552045"/>
              <a:ext cx="365621" cy="8329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a:off x="6846769" y="2725220"/>
              <a:ext cx="142040" cy="61240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1790028" y="2303188"/>
              <a:ext cx="4495291" cy="25189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flipH="1">
              <a:off x="2666649" y="3507758"/>
              <a:ext cx="2842313" cy="5036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2666649" y="2555085"/>
              <a:ext cx="3618670" cy="100304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2666649" y="1552045"/>
              <a:ext cx="3956539" cy="200608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a:off x="1790028" y="2303188"/>
              <a:ext cx="3718934" cy="120457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a:off x="3530744" y="1262142"/>
              <a:ext cx="2754575" cy="129294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8" name="Immagine 7">
            <a:extLst>
              <a:ext uri="{FF2B5EF4-FFF2-40B4-BE49-F238E27FC236}">
                <a16:creationId xmlns:a16="http://schemas.microsoft.com/office/drawing/2014/main" id="{D8EE1828-E284-9447-868E-F87FF58488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0606" y="1896519"/>
            <a:ext cx="2046959" cy="1344170"/>
          </a:xfrm>
          <a:prstGeom prst="rect">
            <a:avLst/>
          </a:prstGeom>
          <a:effectLst>
            <a:glow rad="762000">
              <a:schemeClr val="bg1">
                <a:alpha val="67000"/>
              </a:schemeClr>
            </a:glow>
          </a:effectLst>
        </p:spPr>
      </p:pic>
    </p:spTree>
    <p:extLst>
      <p:ext uri="{BB962C8B-B14F-4D97-AF65-F5344CB8AC3E}">
        <p14:creationId xmlns:p14="http://schemas.microsoft.com/office/powerpoint/2010/main" val="23371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sl-SI" sz="2400"/>
              <a:t>Viri kampanje</a:t>
            </a:r>
          </a:p>
        </p:txBody>
      </p:sp>
      <p:sp>
        <p:nvSpPr>
          <p:cNvPr id="54" name="TextBox 3">
            <a:extLst>
              <a:ext uri="{FF2B5EF4-FFF2-40B4-BE49-F238E27FC236}">
                <a16:creationId xmlns:a16="http://schemas.microsoft.com/office/drawing/2014/main" id="{641A4D49-063B-2945-873E-FABD123404C8}"/>
              </a:ext>
            </a:extLst>
          </p:cNvPr>
          <p:cNvSpPr txBox="1"/>
          <p:nvPr/>
        </p:nvSpPr>
        <p:spPr>
          <a:xfrm>
            <a:off x="527939" y="221171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3"/>
              </a:rPr>
              <a:t>Publikacije</a:t>
            </a:r>
          </a:p>
        </p:txBody>
      </p:sp>
      <p:sp>
        <p:nvSpPr>
          <p:cNvPr id="55" name="Rettangolo con angoli arrotondati 54">
            <a:hlinkClick r:id="rId3"/>
            <a:extLst>
              <a:ext uri="{FF2B5EF4-FFF2-40B4-BE49-F238E27FC236}">
                <a16:creationId xmlns:a16="http://schemas.microsoft.com/office/drawing/2014/main" id="{49D06F5A-3872-204A-AB23-8A5682A9B9B4}"/>
              </a:ext>
            </a:extLst>
          </p:cNvPr>
          <p:cNvSpPr/>
          <p:nvPr/>
        </p:nvSpPr>
        <p:spPr>
          <a:xfrm>
            <a:off x="527940" y="1095572"/>
            <a:ext cx="1667796" cy="973423"/>
          </a:xfrm>
          <a:prstGeom prst="roundRect">
            <a:avLst>
              <a:gd name="adj" fmla="val 11563"/>
            </a:avLst>
          </a:prstGeom>
          <a:blipFill>
            <a:blip r:embed="rId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7" name="TextBox 3">
            <a:extLst>
              <a:ext uri="{FF2B5EF4-FFF2-40B4-BE49-F238E27FC236}">
                <a16:creationId xmlns:a16="http://schemas.microsoft.com/office/drawing/2014/main" id="{98F7926A-C38F-3B49-82B8-FF6177DDCDBE}"/>
              </a:ext>
            </a:extLst>
          </p:cNvPr>
          <p:cNvSpPr txBox="1"/>
          <p:nvPr/>
        </p:nvSpPr>
        <p:spPr>
          <a:xfrm>
            <a:off x="2510363" y="221171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5"/>
              </a:rPr>
              <a:t>Gradivo za kampanjo</a:t>
            </a:r>
          </a:p>
        </p:txBody>
      </p:sp>
      <p:sp>
        <p:nvSpPr>
          <p:cNvPr id="58" name="Rettangolo con angoli arrotondati 57">
            <a:hlinkClick r:id="rId5"/>
            <a:extLst>
              <a:ext uri="{FF2B5EF4-FFF2-40B4-BE49-F238E27FC236}">
                <a16:creationId xmlns:a16="http://schemas.microsoft.com/office/drawing/2014/main" id="{DB8FD88E-0D39-D04D-B0A7-3862772AC56A}"/>
              </a:ext>
            </a:extLst>
          </p:cNvPr>
          <p:cNvSpPr/>
          <p:nvPr/>
        </p:nvSpPr>
        <p:spPr>
          <a:xfrm>
            <a:off x="2510364" y="1095572"/>
            <a:ext cx="1667796" cy="973423"/>
          </a:xfrm>
          <a:prstGeom prst="roundRect">
            <a:avLst>
              <a:gd name="adj" fmla="val 11563"/>
            </a:avLst>
          </a:prstGeom>
          <a:blipFill>
            <a:blip r:embed="rId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TextBox 3">
            <a:extLst>
              <a:ext uri="{FF2B5EF4-FFF2-40B4-BE49-F238E27FC236}">
                <a16:creationId xmlns:a16="http://schemas.microsoft.com/office/drawing/2014/main" id="{690F9809-BB40-C341-ACC1-FEAA13662006}"/>
              </a:ext>
            </a:extLst>
          </p:cNvPr>
          <p:cNvSpPr txBox="1"/>
          <p:nvPr/>
        </p:nvSpPr>
        <p:spPr>
          <a:xfrm>
            <a:off x="4492787" y="221171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7"/>
              </a:rPr>
              <a:t>Zbirka orodij za vodenje kampanje</a:t>
            </a:r>
          </a:p>
        </p:txBody>
      </p:sp>
      <p:sp>
        <p:nvSpPr>
          <p:cNvPr id="61" name="Rettangolo con angoli arrotondati 60">
            <a:hlinkClick r:id="rId7"/>
            <a:extLst>
              <a:ext uri="{FF2B5EF4-FFF2-40B4-BE49-F238E27FC236}">
                <a16:creationId xmlns:a16="http://schemas.microsoft.com/office/drawing/2014/main" id="{11B59399-4BFF-904D-808C-8190F0C035F3}"/>
              </a:ext>
            </a:extLst>
          </p:cNvPr>
          <p:cNvSpPr/>
          <p:nvPr/>
        </p:nvSpPr>
        <p:spPr>
          <a:xfrm>
            <a:off x="4492788" y="1095572"/>
            <a:ext cx="1667796" cy="973423"/>
          </a:xfrm>
          <a:prstGeom prst="roundRect">
            <a:avLst>
              <a:gd name="adj" fmla="val 11563"/>
            </a:avLst>
          </a:prstGeom>
          <a:blipFill>
            <a:blip r:embed="rId8"/>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3" name="TextBox 3">
            <a:extLst>
              <a:ext uri="{FF2B5EF4-FFF2-40B4-BE49-F238E27FC236}">
                <a16:creationId xmlns:a16="http://schemas.microsoft.com/office/drawing/2014/main" id="{1B5927A5-70D5-844A-ADD7-76625FDD4CB4}"/>
              </a:ext>
            </a:extLst>
          </p:cNvPr>
          <p:cNvSpPr txBox="1"/>
          <p:nvPr/>
        </p:nvSpPr>
        <p:spPr>
          <a:xfrm>
            <a:off x="6475212" y="2211710"/>
            <a:ext cx="1667796" cy="268976"/>
          </a:xfrm>
          <a:prstGeom prst="rect">
            <a:avLst/>
          </a:prstGeom>
          <a:noFill/>
        </p:spPr>
        <p:txBody>
          <a:bodyPr wrap="square" lIns="0" tIns="0" rIns="0" bIns="0" rtlCol="0" anchor="ctr" anchorCtr="0">
            <a:noAutofit/>
          </a:bodyPr>
          <a:lstStyle/>
          <a:p>
            <a:pPr algn="ctr"/>
            <a:r>
              <a:rPr lang="sl-SI" sz="1200" b="1" dirty="0">
                <a:solidFill>
                  <a:schemeClr val="accent1"/>
                </a:solidFill>
                <a:cs typeface="Trebuchet MS"/>
                <a:hlinkClick r:id="rId9"/>
              </a:rPr>
              <a:t>Napo filmi</a:t>
            </a:r>
          </a:p>
        </p:txBody>
      </p:sp>
      <p:sp>
        <p:nvSpPr>
          <p:cNvPr id="64" name="Rettangolo con angoli arrotondati 63">
            <a:hlinkClick r:id="rId9"/>
            <a:extLst>
              <a:ext uri="{FF2B5EF4-FFF2-40B4-BE49-F238E27FC236}">
                <a16:creationId xmlns:a16="http://schemas.microsoft.com/office/drawing/2014/main" id="{8F5E9510-F1D8-8F4D-A14F-AB3EADA8DCA5}"/>
              </a:ext>
            </a:extLst>
          </p:cNvPr>
          <p:cNvSpPr/>
          <p:nvPr/>
        </p:nvSpPr>
        <p:spPr>
          <a:xfrm>
            <a:off x="6475213" y="1095572"/>
            <a:ext cx="1667796" cy="973423"/>
          </a:xfrm>
          <a:prstGeom prst="roundRect">
            <a:avLst>
              <a:gd name="adj" fmla="val 11563"/>
            </a:avLst>
          </a:prstGeom>
          <a:blipFill>
            <a:blip r:embed="rId10"/>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6" name="TextBox 3">
            <a:extLst>
              <a:ext uri="{FF2B5EF4-FFF2-40B4-BE49-F238E27FC236}">
                <a16:creationId xmlns:a16="http://schemas.microsoft.com/office/drawing/2014/main" id="{252EDFDC-DD85-7B4D-A2E4-5EE3AD9119D0}"/>
              </a:ext>
            </a:extLst>
          </p:cNvPr>
          <p:cNvSpPr txBox="1"/>
          <p:nvPr/>
        </p:nvSpPr>
        <p:spPr>
          <a:xfrm>
            <a:off x="527939" y="393630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11"/>
              </a:rPr>
              <a:t>OSHwiki</a:t>
            </a:r>
          </a:p>
        </p:txBody>
      </p:sp>
      <p:sp>
        <p:nvSpPr>
          <p:cNvPr id="67" name="Rettangolo con angoli arrotondati 66">
            <a:hlinkClick r:id="rId11"/>
            <a:extLst>
              <a:ext uri="{FF2B5EF4-FFF2-40B4-BE49-F238E27FC236}">
                <a16:creationId xmlns:a16="http://schemas.microsoft.com/office/drawing/2014/main" id="{393E5697-88AB-1543-84E9-545014E09E6E}"/>
              </a:ext>
            </a:extLst>
          </p:cNvPr>
          <p:cNvSpPr/>
          <p:nvPr/>
        </p:nvSpPr>
        <p:spPr>
          <a:xfrm>
            <a:off x="527940" y="2820162"/>
            <a:ext cx="1667796" cy="973423"/>
          </a:xfrm>
          <a:prstGeom prst="roundRect">
            <a:avLst>
              <a:gd name="adj" fmla="val 11563"/>
            </a:avLst>
          </a:prstGeom>
          <a:blipFill>
            <a:blip r:embed="rId1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9" name="TextBox 3">
            <a:extLst>
              <a:ext uri="{FF2B5EF4-FFF2-40B4-BE49-F238E27FC236}">
                <a16:creationId xmlns:a16="http://schemas.microsoft.com/office/drawing/2014/main" id="{2DCF56B5-47AC-8B49-9297-751FD8A12126}"/>
              </a:ext>
            </a:extLst>
          </p:cNvPr>
          <p:cNvSpPr txBox="1"/>
          <p:nvPr/>
        </p:nvSpPr>
        <p:spPr>
          <a:xfrm>
            <a:off x="2510363" y="3998658"/>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13"/>
              </a:rPr>
              <a:t>Praktična orodja</a:t>
            </a:r>
          </a:p>
          <a:p>
            <a:pPr algn="ctr"/>
            <a:r>
              <a:rPr lang="sl-SI" sz="1200" b="1">
                <a:solidFill>
                  <a:schemeClr val="accent1"/>
                </a:solidFill>
                <a:cs typeface="Trebuchet MS"/>
                <a:hlinkClick r:id="rId13"/>
              </a:rPr>
              <a:t>in navodila</a:t>
            </a:r>
          </a:p>
        </p:txBody>
      </p:sp>
      <p:sp>
        <p:nvSpPr>
          <p:cNvPr id="70" name="Rettangolo con angoli arrotondati 69">
            <a:hlinkClick r:id="rId13"/>
            <a:extLst>
              <a:ext uri="{FF2B5EF4-FFF2-40B4-BE49-F238E27FC236}">
                <a16:creationId xmlns:a16="http://schemas.microsoft.com/office/drawing/2014/main" id="{8DA707C4-F112-664C-AC3E-5475E6F2923B}"/>
              </a:ext>
            </a:extLst>
          </p:cNvPr>
          <p:cNvSpPr/>
          <p:nvPr/>
        </p:nvSpPr>
        <p:spPr>
          <a:xfrm>
            <a:off x="2510364" y="2820162"/>
            <a:ext cx="1667796" cy="973423"/>
          </a:xfrm>
          <a:prstGeom prst="roundRect">
            <a:avLst>
              <a:gd name="adj" fmla="val 11563"/>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2" name="TextBox 3">
            <a:extLst>
              <a:ext uri="{FF2B5EF4-FFF2-40B4-BE49-F238E27FC236}">
                <a16:creationId xmlns:a16="http://schemas.microsoft.com/office/drawing/2014/main" id="{7C00CD0A-98F9-CB49-9F1F-1D053DD78889}"/>
              </a:ext>
            </a:extLst>
          </p:cNvPr>
          <p:cNvSpPr txBox="1"/>
          <p:nvPr/>
        </p:nvSpPr>
        <p:spPr>
          <a:xfrm>
            <a:off x="4492787" y="393630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15"/>
              </a:rPr>
              <a:t>Študije primerov</a:t>
            </a:r>
          </a:p>
        </p:txBody>
      </p:sp>
      <p:sp>
        <p:nvSpPr>
          <p:cNvPr id="73" name="Rettangolo con angoli arrotondati 72">
            <a:hlinkClick r:id="rId15"/>
            <a:extLst>
              <a:ext uri="{FF2B5EF4-FFF2-40B4-BE49-F238E27FC236}">
                <a16:creationId xmlns:a16="http://schemas.microsoft.com/office/drawing/2014/main" id="{87481864-AE44-D145-A947-37B1CEAD0459}"/>
              </a:ext>
            </a:extLst>
          </p:cNvPr>
          <p:cNvSpPr/>
          <p:nvPr/>
        </p:nvSpPr>
        <p:spPr>
          <a:xfrm>
            <a:off x="4492788" y="2820162"/>
            <a:ext cx="1667796" cy="973423"/>
          </a:xfrm>
          <a:prstGeom prst="roundRect">
            <a:avLst>
              <a:gd name="adj" fmla="val 11563"/>
            </a:avLst>
          </a:prstGeom>
          <a:blipFill>
            <a:blip r:embed="rId1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5" name="TextBox 3">
            <a:extLst>
              <a:ext uri="{FF2B5EF4-FFF2-40B4-BE49-F238E27FC236}">
                <a16:creationId xmlns:a16="http://schemas.microsoft.com/office/drawing/2014/main" id="{64E9984E-5735-8C4C-BC73-6A6C18D88CCB}"/>
              </a:ext>
            </a:extLst>
          </p:cNvPr>
          <p:cNvSpPr txBox="1"/>
          <p:nvPr/>
        </p:nvSpPr>
        <p:spPr>
          <a:xfrm>
            <a:off x="6475212" y="393630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17"/>
              </a:rPr>
              <a:t>Zakonodaja</a:t>
            </a:r>
          </a:p>
        </p:txBody>
      </p:sp>
      <p:sp>
        <p:nvSpPr>
          <p:cNvPr id="76" name="Rettangolo con angoli arrotondati 75">
            <a:hlinkClick r:id="rId17"/>
            <a:extLst>
              <a:ext uri="{FF2B5EF4-FFF2-40B4-BE49-F238E27FC236}">
                <a16:creationId xmlns:a16="http://schemas.microsoft.com/office/drawing/2014/main" id="{64EB01B3-5F3C-DC4B-97C3-0F5BE824D861}"/>
              </a:ext>
            </a:extLst>
          </p:cNvPr>
          <p:cNvSpPr/>
          <p:nvPr/>
        </p:nvSpPr>
        <p:spPr>
          <a:xfrm>
            <a:off x="6475213" y="2820162"/>
            <a:ext cx="1667796" cy="973423"/>
          </a:xfrm>
          <a:prstGeom prst="roundRect">
            <a:avLst>
              <a:gd name="adj" fmla="val 11563"/>
            </a:avLst>
          </a:prstGeom>
          <a:blipFill>
            <a:blip r:embed="rId18"/>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7423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
            <a:ext cx="7481935" cy="635945"/>
          </a:xfrm>
        </p:spPr>
        <p:txBody>
          <a:bodyPr lIns="0" tIns="0" rIns="0" bIns="0"/>
          <a:lstStyle/>
          <a:p>
            <a:r>
              <a:rPr lang="sl-SI" sz="2400"/>
              <a:t>Kako se pridružiti kampanji</a:t>
            </a:r>
          </a:p>
        </p:txBody>
      </p:sp>
      <p:sp>
        <p:nvSpPr>
          <p:cNvPr id="23" name="TextBox 3">
            <a:extLst>
              <a:ext uri="{FF2B5EF4-FFF2-40B4-BE49-F238E27FC236}">
                <a16:creationId xmlns:a16="http://schemas.microsoft.com/office/drawing/2014/main" id="{AACEA93C-4F34-8647-9D05-C55D7036EF4C}"/>
              </a:ext>
            </a:extLst>
          </p:cNvPr>
          <p:cNvSpPr txBox="1"/>
          <p:nvPr/>
        </p:nvSpPr>
        <p:spPr>
          <a:xfrm>
            <a:off x="1519151" y="221171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3"/>
              </a:rPr>
              <a:t>Evropski teden</a:t>
            </a:r>
          </a:p>
        </p:txBody>
      </p:sp>
      <p:sp>
        <p:nvSpPr>
          <p:cNvPr id="24" name="Rettangolo con angoli arrotondati 23">
            <a:hlinkClick r:id="rId3"/>
            <a:extLst>
              <a:ext uri="{FF2B5EF4-FFF2-40B4-BE49-F238E27FC236}">
                <a16:creationId xmlns:a16="http://schemas.microsoft.com/office/drawing/2014/main" id="{5AB30924-049C-754A-85DB-28FDEBBF444E}"/>
              </a:ext>
            </a:extLst>
          </p:cNvPr>
          <p:cNvSpPr/>
          <p:nvPr/>
        </p:nvSpPr>
        <p:spPr>
          <a:xfrm>
            <a:off x="1519152" y="1095572"/>
            <a:ext cx="1667796" cy="973423"/>
          </a:xfrm>
          <a:prstGeom prst="roundRect">
            <a:avLst>
              <a:gd name="adj" fmla="val 11563"/>
            </a:avLst>
          </a:prstGeom>
          <a:blipFill>
            <a:blip r:embed="rId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TextBox 3">
            <a:extLst>
              <a:ext uri="{FF2B5EF4-FFF2-40B4-BE49-F238E27FC236}">
                <a16:creationId xmlns:a16="http://schemas.microsoft.com/office/drawing/2014/main" id="{9E26C0B7-D8D4-1A45-8EF6-5E10DFF345A8}"/>
              </a:ext>
            </a:extLst>
          </p:cNvPr>
          <p:cNvSpPr txBox="1"/>
          <p:nvPr/>
        </p:nvSpPr>
        <p:spPr>
          <a:xfrm>
            <a:off x="3501575" y="2211710"/>
            <a:ext cx="1667796" cy="268976"/>
          </a:xfrm>
          <a:prstGeom prst="rect">
            <a:avLst/>
          </a:prstGeom>
          <a:noFill/>
        </p:spPr>
        <p:txBody>
          <a:bodyPr wrap="square" lIns="0" tIns="0" rIns="0" bIns="0" rtlCol="0" anchor="ctr" anchorCtr="0">
            <a:noAutofit/>
          </a:bodyPr>
          <a:lstStyle/>
          <a:p>
            <a:pPr algn="ctr"/>
            <a:r>
              <a:rPr lang="sl-SI" sz="1200" b="1" dirty="0">
                <a:solidFill>
                  <a:schemeClr val="accent1"/>
                </a:solidFill>
                <a:cs typeface="Trebuchet MS"/>
                <a:hlinkClick r:id="rId5"/>
              </a:rPr>
              <a:t>Postanite partner kampanje</a:t>
            </a:r>
          </a:p>
        </p:txBody>
      </p:sp>
      <p:sp>
        <p:nvSpPr>
          <p:cNvPr id="26" name="Rettangolo con angoli arrotondati 25">
            <a:hlinkClick r:id="rId5"/>
            <a:extLst>
              <a:ext uri="{FF2B5EF4-FFF2-40B4-BE49-F238E27FC236}">
                <a16:creationId xmlns:a16="http://schemas.microsoft.com/office/drawing/2014/main" id="{C46D7997-6A76-5644-92CD-9EB9B7F4206B}"/>
              </a:ext>
            </a:extLst>
          </p:cNvPr>
          <p:cNvSpPr/>
          <p:nvPr/>
        </p:nvSpPr>
        <p:spPr>
          <a:xfrm>
            <a:off x="3501576" y="1095572"/>
            <a:ext cx="1667796" cy="973423"/>
          </a:xfrm>
          <a:prstGeom prst="roundRect">
            <a:avLst>
              <a:gd name="adj" fmla="val 11563"/>
            </a:avLst>
          </a:prstGeom>
          <a:blipFill>
            <a:blip r:embed="rId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extBox 3">
            <a:extLst>
              <a:ext uri="{FF2B5EF4-FFF2-40B4-BE49-F238E27FC236}">
                <a16:creationId xmlns:a16="http://schemas.microsoft.com/office/drawing/2014/main" id="{BC3D7309-1FAD-C248-860C-FFF503EBA0D6}"/>
              </a:ext>
            </a:extLst>
          </p:cNvPr>
          <p:cNvSpPr txBox="1"/>
          <p:nvPr/>
        </p:nvSpPr>
        <p:spPr>
          <a:xfrm>
            <a:off x="5483999" y="221171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7"/>
              </a:rPr>
              <a:t>Priznanja za dobro prakso</a:t>
            </a:r>
          </a:p>
        </p:txBody>
      </p:sp>
      <p:sp>
        <p:nvSpPr>
          <p:cNvPr id="28" name="Rettangolo con angoli arrotondati 27">
            <a:hlinkClick r:id="rId7"/>
            <a:extLst>
              <a:ext uri="{FF2B5EF4-FFF2-40B4-BE49-F238E27FC236}">
                <a16:creationId xmlns:a16="http://schemas.microsoft.com/office/drawing/2014/main" id="{218E440A-5518-564C-9FAD-CD3E3460EC92}"/>
              </a:ext>
            </a:extLst>
          </p:cNvPr>
          <p:cNvSpPr/>
          <p:nvPr/>
        </p:nvSpPr>
        <p:spPr>
          <a:xfrm>
            <a:off x="5484000" y="1095572"/>
            <a:ext cx="1667796" cy="973423"/>
          </a:xfrm>
          <a:prstGeom prst="roundRect">
            <a:avLst>
              <a:gd name="adj" fmla="val 11563"/>
            </a:avLst>
          </a:prstGeom>
          <a:blipFill>
            <a:blip r:embed="rId8"/>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TextBox 3">
            <a:extLst>
              <a:ext uri="{FF2B5EF4-FFF2-40B4-BE49-F238E27FC236}">
                <a16:creationId xmlns:a16="http://schemas.microsoft.com/office/drawing/2014/main" id="{C45F702A-F941-2242-B4CC-5E135CA46652}"/>
              </a:ext>
            </a:extLst>
          </p:cNvPr>
          <p:cNvSpPr txBox="1"/>
          <p:nvPr/>
        </p:nvSpPr>
        <p:spPr>
          <a:xfrm>
            <a:off x="527939" y="393630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9"/>
              </a:rPr>
              <a:t>Zbirka orodij za vodenje kampanje</a:t>
            </a:r>
          </a:p>
        </p:txBody>
      </p:sp>
      <p:sp>
        <p:nvSpPr>
          <p:cNvPr id="30" name="Rettangolo con angoli arrotondati 29">
            <a:hlinkClick r:id="rId9"/>
            <a:extLst>
              <a:ext uri="{FF2B5EF4-FFF2-40B4-BE49-F238E27FC236}">
                <a16:creationId xmlns:a16="http://schemas.microsoft.com/office/drawing/2014/main" id="{C9E63BB8-81BA-CA46-8D22-912A07C8706A}"/>
              </a:ext>
            </a:extLst>
          </p:cNvPr>
          <p:cNvSpPr/>
          <p:nvPr/>
        </p:nvSpPr>
        <p:spPr>
          <a:xfrm>
            <a:off x="527940" y="2820162"/>
            <a:ext cx="1667796" cy="973423"/>
          </a:xfrm>
          <a:prstGeom prst="roundRect">
            <a:avLst>
              <a:gd name="adj" fmla="val 11563"/>
            </a:avLst>
          </a:prstGeom>
          <a:blipFill>
            <a:blip r:embed="rId10"/>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TextBox 3">
            <a:extLst>
              <a:ext uri="{FF2B5EF4-FFF2-40B4-BE49-F238E27FC236}">
                <a16:creationId xmlns:a16="http://schemas.microsoft.com/office/drawing/2014/main" id="{F682761C-A262-B542-A175-60A9B90879FF}"/>
              </a:ext>
            </a:extLst>
          </p:cNvPr>
          <p:cNvSpPr txBox="1"/>
          <p:nvPr/>
        </p:nvSpPr>
        <p:spPr>
          <a:xfrm>
            <a:off x="2510363" y="3921964"/>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11"/>
              </a:rPr>
              <a:t>Gradivo za kampanjo</a:t>
            </a:r>
          </a:p>
        </p:txBody>
      </p:sp>
      <p:sp>
        <p:nvSpPr>
          <p:cNvPr id="32" name="Rettangolo con angoli arrotondati 31">
            <a:hlinkClick r:id="rId11"/>
            <a:extLst>
              <a:ext uri="{FF2B5EF4-FFF2-40B4-BE49-F238E27FC236}">
                <a16:creationId xmlns:a16="http://schemas.microsoft.com/office/drawing/2014/main" id="{3D6A1172-F7BC-8044-88EC-412029693673}"/>
              </a:ext>
            </a:extLst>
          </p:cNvPr>
          <p:cNvSpPr/>
          <p:nvPr/>
        </p:nvSpPr>
        <p:spPr>
          <a:xfrm>
            <a:off x="2510364" y="2820162"/>
            <a:ext cx="1667796" cy="973423"/>
          </a:xfrm>
          <a:prstGeom prst="roundRect">
            <a:avLst>
              <a:gd name="adj" fmla="val 11563"/>
            </a:avLst>
          </a:prstGeom>
          <a:blipFill>
            <a:blip r:embed="rId1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3630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13"/>
              </a:rPr>
              <a:t>Dogodki</a:t>
            </a:r>
          </a:p>
        </p:txBody>
      </p:sp>
      <p:sp>
        <p:nvSpPr>
          <p:cNvPr id="34" name="Rettangolo con angoli arrotondati 33">
            <a:hlinkClick r:id="rId13"/>
            <a:extLst>
              <a:ext uri="{FF2B5EF4-FFF2-40B4-BE49-F238E27FC236}">
                <a16:creationId xmlns:a16="http://schemas.microsoft.com/office/drawing/2014/main" id="{F0350AF5-6140-BB43-BFBF-D94C4392F467}"/>
              </a:ext>
            </a:extLst>
          </p:cNvPr>
          <p:cNvSpPr/>
          <p:nvPr/>
        </p:nvSpPr>
        <p:spPr>
          <a:xfrm>
            <a:off x="4492788" y="2820162"/>
            <a:ext cx="1667796" cy="973423"/>
          </a:xfrm>
          <a:prstGeom prst="roundRect">
            <a:avLst>
              <a:gd name="adj" fmla="val 11563"/>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TextBox 3">
            <a:extLst>
              <a:ext uri="{FF2B5EF4-FFF2-40B4-BE49-F238E27FC236}">
                <a16:creationId xmlns:a16="http://schemas.microsoft.com/office/drawing/2014/main" id="{D1F14980-EF38-9F43-BC06-25F35914E1E1}"/>
              </a:ext>
            </a:extLst>
          </p:cNvPr>
          <p:cNvSpPr txBox="1"/>
          <p:nvPr/>
        </p:nvSpPr>
        <p:spPr>
          <a:xfrm>
            <a:off x="6475212" y="3936300"/>
            <a:ext cx="1667796" cy="268976"/>
          </a:xfrm>
          <a:prstGeom prst="rect">
            <a:avLst/>
          </a:prstGeom>
          <a:noFill/>
        </p:spPr>
        <p:txBody>
          <a:bodyPr wrap="square" lIns="0" tIns="0" rIns="0" bIns="0" rtlCol="0" anchor="ctr" anchorCtr="0">
            <a:noAutofit/>
          </a:bodyPr>
          <a:lstStyle/>
          <a:p>
            <a:pPr algn="ctr"/>
            <a:r>
              <a:rPr lang="sl-SI" sz="1200" b="1">
                <a:solidFill>
                  <a:schemeClr val="accent1"/>
                </a:solidFill>
                <a:cs typeface="Trebuchet MS"/>
                <a:hlinkClick r:id="rId15"/>
              </a:rPr>
              <a:t>Potrdilo o sodelovanju</a:t>
            </a:r>
          </a:p>
        </p:txBody>
      </p:sp>
      <p:sp>
        <p:nvSpPr>
          <p:cNvPr id="36" name="Rettangolo con angoli arrotondati 35">
            <a:hlinkClick r:id="rId15"/>
            <a:extLst>
              <a:ext uri="{FF2B5EF4-FFF2-40B4-BE49-F238E27FC236}">
                <a16:creationId xmlns:a16="http://schemas.microsoft.com/office/drawing/2014/main" id="{EAE1D457-1B09-2543-B3F9-58A68F4CC5BC}"/>
              </a:ext>
            </a:extLst>
          </p:cNvPr>
          <p:cNvSpPr/>
          <p:nvPr/>
        </p:nvSpPr>
        <p:spPr>
          <a:xfrm>
            <a:off x="6475213" y="2820162"/>
            <a:ext cx="1667796" cy="973423"/>
          </a:xfrm>
          <a:prstGeom prst="roundRect">
            <a:avLst>
              <a:gd name="adj" fmla="val 11563"/>
            </a:avLst>
          </a:prstGeom>
          <a:blipFill>
            <a:blip r:embed="rId1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750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70124" cy="665308"/>
          </a:xfrm>
        </p:spPr>
        <p:txBody>
          <a:bodyPr lIns="0" tIns="0" rIns="0" bIns="0"/>
          <a:lstStyle/>
          <a:p>
            <a:r>
              <a:rPr lang="sl-SI" sz="2400">
                <a:solidFill>
                  <a:schemeClr val="accent1"/>
                </a:solidFill>
              </a:rPr>
              <a:t>Pridružite se nam in naredimo breme lažje!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627534"/>
            <a:ext cx="7180579" cy="4039076"/>
          </a:xfrm>
          <a:prstGeom prst="rect">
            <a:avLst/>
          </a:prstGeom>
        </p:spPr>
      </p:pic>
      <p:sp>
        <p:nvSpPr>
          <p:cNvPr id="3" name="Content Placeholder 2"/>
          <p:cNvSpPr>
            <a:spLocks noGrp="1"/>
          </p:cNvSpPr>
          <p:nvPr>
            <p:ph sz="half" idx="1"/>
          </p:nvPr>
        </p:nvSpPr>
        <p:spPr>
          <a:xfrm>
            <a:off x="450001" y="771550"/>
            <a:ext cx="7560000" cy="3645000"/>
          </a:xfrm>
        </p:spPr>
        <p:txBody>
          <a:bodyPr>
            <a:normAutofit/>
          </a:bodyPr>
          <a:lstStyle/>
          <a:p>
            <a:pPr>
              <a:buSzPct val="120000"/>
              <a:buBlip>
                <a:blip r:embed="rId4"/>
              </a:buBlip>
            </a:pPr>
            <a:r>
              <a:rPr lang="sl-SI" sz="1600" dirty="0">
                <a:solidFill>
                  <a:schemeClr val="accent1"/>
                </a:solidFill>
              </a:rPr>
              <a:t>Več informacij je na voljo na spletišču kampanje:</a:t>
            </a:r>
          </a:p>
          <a:p>
            <a:pPr marL="189000" lvl="1" indent="0">
              <a:buSzPct val="120000"/>
              <a:buNone/>
            </a:pPr>
            <a:r>
              <a:rPr lang="sl-SI" sz="1600" b="1" dirty="0">
                <a:solidFill>
                  <a:schemeClr val="accent1"/>
                </a:solidFill>
                <a:hlinkClick r:id="rId5"/>
              </a:rPr>
              <a:t>https://healthy-workplaces.eu/sl</a:t>
            </a:r>
          </a:p>
          <a:p>
            <a:pPr lvl="1">
              <a:buSzPct val="120000"/>
              <a:buBlip>
                <a:blip r:embed="rId4"/>
              </a:buBlip>
            </a:pPr>
            <a:endParaRPr lang="en-US" sz="1600" dirty="0">
              <a:solidFill>
                <a:schemeClr val="accent1"/>
              </a:solidFill>
            </a:endParaRPr>
          </a:p>
          <a:p>
            <a:pPr>
              <a:buSzPct val="120000"/>
              <a:buBlip>
                <a:blip r:embed="rId4"/>
              </a:buBlip>
            </a:pPr>
            <a:r>
              <a:rPr lang="sl-SI" sz="1600" dirty="0">
                <a:solidFill>
                  <a:schemeClr val="accent1"/>
                </a:solidFill>
              </a:rPr>
              <a:t>Naročite se na glasilo kampanje:</a:t>
            </a:r>
          </a:p>
          <a:p>
            <a:pPr marL="189000" lvl="1" indent="0">
              <a:buSzPct val="120000"/>
              <a:buNone/>
            </a:pPr>
            <a:r>
              <a:rPr lang="sl-SI" sz="1600" b="1" u="sng" dirty="0">
                <a:solidFill>
                  <a:schemeClr val="accent1"/>
                </a:solidFill>
                <a:hlinkClick r:id="rId6">
                  <a:extLst>
                    <a:ext uri="{A12FA001-AC4F-418D-AE19-62706E023703}">
                      <ahyp:hlinkClr xmlns:ahyp="http://schemas.microsoft.com/office/drawing/2018/hyperlinkcolor" xmlns="" val="tx"/>
                    </a:ext>
                  </a:extLst>
                </a:hlinkClick>
              </a:rPr>
              <a:t>https://healthy-workplaces.eu/en/healthy-workplaces-newsletter</a:t>
            </a:r>
          </a:p>
          <a:p>
            <a:pPr lvl="1">
              <a:buSzPct val="120000"/>
              <a:buBlip>
                <a:blip r:embed="rId4"/>
              </a:buBlip>
            </a:pPr>
            <a:endParaRPr lang="en-US" sz="1600" b="1" dirty="0">
              <a:solidFill>
                <a:schemeClr val="accent1"/>
              </a:solidFill>
            </a:endParaRPr>
          </a:p>
          <a:p>
            <a:pPr>
              <a:buSzPct val="120000"/>
              <a:buBlip>
                <a:blip r:embed="rId4"/>
              </a:buBlip>
            </a:pPr>
            <a:r>
              <a:rPr lang="sl-SI" sz="1600" dirty="0">
                <a:solidFill>
                  <a:schemeClr val="accent1"/>
                </a:solidFill>
              </a:rPr>
              <a:t>Novosti o dejavnostih in dogodkih lahko spremljate tudi prek družbenih medijev:</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4"/>
              </a:buBlip>
            </a:pPr>
            <a:r>
              <a:rPr lang="sl-SI" sz="1600" dirty="0">
                <a:solidFill>
                  <a:schemeClr val="accent1"/>
                </a:solidFill>
              </a:rPr>
              <a:t>Poiščite več informacij o dogodkih v vaši državi na spletni strani nacionalne informacijske točke EU-OSHA na naslovu:</a:t>
            </a:r>
          </a:p>
          <a:p>
            <a:pPr marL="189000" lvl="1" indent="0">
              <a:buSzPct val="120000"/>
              <a:buNone/>
            </a:pPr>
            <a:r>
              <a:rPr lang="sl-SI" sz="1600" b="1" u="sng" dirty="0">
                <a:solidFill>
                  <a:schemeClr val="accent1"/>
                </a:solidFill>
              </a:rPr>
              <a:t>https://healthy-workplaces.eu/en/campaign-partners/national-focal-points</a:t>
            </a:r>
          </a:p>
        </p:txBody>
      </p:sp>
      <p:pic>
        <p:nvPicPr>
          <p:cNvPr id="6" name="Picture 14" descr="https://g.twimg.com/Twitter_logo_blue.png">
            <a:hlinkClick r:id="rId7"/>
            <a:extLst>
              <a:ext uri="{FF2B5EF4-FFF2-40B4-BE49-F238E27FC236}">
                <a16:creationId xmlns:a16="http://schemas.microsoft.com/office/drawing/2014/main" id="{D3E089A8-B42F-BE4F-A861-7BCC1F2CB12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6464" y="2931790"/>
            <a:ext cx="354287" cy="288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fbcdn-sphotos-b-a.akamaihd.net/hphotos-ak-xap1/t31.0-8/1271084_10152203108461729_809245696_o.png?dl=1">
            <a:hlinkClick r:id="rId9"/>
            <a:extLst>
              <a:ext uri="{FF2B5EF4-FFF2-40B4-BE49-F238E27FC236}">
                <a16:creationId xmlns:a16="http://schemas.microsoft.com/office/drawing/2014/main" id="{58B762EE-C070-0F4F-B862-66BE1D7E685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97895"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lh4.googleusercontent.com/9Difi9bypu9-FoUsfFWpX6odYLLjXQk_q0aPxZBSFynecMOSLoKRKWRWIfZdXRGOdXMZCahrLBG6vWrwIeT-A26iDjTucgFVCP0Fuzr79BHW5kLJ3sw">
            <a:hlinkClick r:id="rId11"/>
            <a:extLst>
              <a:ext uri="{FF2B5EF4-FFF2-40B4-BE49-F238E27FC236}">
                <a16:creationId xmlns:a16="http://schemas.microsoft.com/office/drawing/2014/main" id="{DE27942B-F58C-0648-B346-E78565C2BD2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63071"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cincoaescomunicacion.com/wp-content/uploads/2013/11/linkedin-3.jpg">
            <a:hlinkClick r:id="rId13"/>
            <a:extLst>
              <a:ext uri="{FF2B5EF4-FFF2-40B4-BE49-F238E27FC236}">
                <a16:creationId xmlns:a16="http://schemas.microsoft.com/office/drawing/2014/main" id="{C9029C70-40FF-9445-8577-70D817EA75C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328247" y="2931790"/>
            <a:ext cx="288032" cy="2880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51729"/>
              <a:ext cx="2016224" cy="558253"/>
            </a:xfrm>
            <a:prstGeom prst="rect">
              <a:avLst/>
            </a:prstGeom>
            <a:noFill/>
          </p:spPr>
          <p:txBody>
            <a:bodyPr vert="horz" wrap="square" lIns="0" tIns="0" rIns="0" bIns="0" rtlCol="0" anchor="ctr" anchorCtr="0">
              <a:noAutofit/>
            </a:bodyPr>
            <a:lstStyle/>
            <a:p>
              <a:pPr algn="ctr"/>
              <a:r>
                <a:rPr lang="sl-SI" sz="1200" b="1">
                  <a:solidFill>
                    <a:schemeClr val="accent1"/>
                  </a:solidFill>
                </a:rPr>
                <a:t>2020</a:t>
              </a:r>
            </a:p>
            <a:p>
              <a:pPr algn="ctr"/>
              <a:r>
                <a:rPr lang="sl-SI" b="1">
                  <a:solidFill>
                    <a:schemeClr val="accent1"/>
                  </a:solidFill>
                </a:rPr>
                <a:t>oktober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sl-SI" sz="1400" b="1">
                  <a:solidFill>
                    <a:srgbClr val="ACC700"/>
                  </a:solidFill>
                </a:rPr>
                <a:t>ZAČETEK KAMPANJE</a:t>
              </a:r>
            </a:p>
          </p:txBody>
        </p:sp>
      </p:grpSp>
      <p:sp>
        <p:nvSpPr>
          <p:cNvPr id="4" name="Rectangle 3"/>
          <p:cNvSpPr/>
          <p:nvPr/>
        </p:nvSpPr>
        <p:spPr>
          <a:xfrm>
            <a:off x="2915816" y="2912045"/>
            <a:ext cx="2183611" cy="307777"/>
          </a:xfrm>
          <a:prstGeom prst="rect">
            <a:avLst/>
          </a:prstGeom>
        </p:spPr>
        <p:txBody>
          <a:bodyPr wrap="none">
            <a:spAutoFit/>
          </a:bodyPr>
          <a:lstStyle/>
          <a:p>
            <a:r>
              <a:rPr lang="sl-SI" sz="1400" b="1">
                <a:solidFill>
                  <a:srgbClr val="ACC700"/>
                </a:solidFill>
              </a:rPr>
              <a:t>#EUhealthyworkplaces </a:t>
            </a:r>
          </a:p>
        </p:txBody>
      </p:sp>
    </p:spTree>
    <p:extLst>
      <p:ext uri="{BB962C8B-B14F-4D97-AF65-F5344CB8AC3E}">
        <p14:creationId xmlns:p14="http://schemas.microsoft.com/office/powerpoint/2010/main" val="180339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915988"/>
            <a:ext cx="5400402" cy="3312368"/>
          </a:xfrm>
        </p:spPr>
        <p:txBody>
          <a:bodyPr lIns="0" tIns="0" rIns="0" bIns="0">
            <a:noAutofit/>
          </a:bodyPr>
          <a:lstStyle/>
          <a:p>
            <a:r>
              <a:rPr lang="sl-SI" sz="1900" dirty="0"/>
              <a:t>V čem je težava?</a:t>
            </a:r>
          </a:p>
          <a:p>
            <a:r>
              <a:rPr lang="sl-SI" sz="1900" dirty="0"/>
              <a:t>Deli telesa, ki jih običajno prizadenejo kostno-mišična obolenja</a:t>
            </a:r>
          </a:p>
          <a:p>
            <a:r>
              <a:rPr lang="sl-SI" sz="1900" dirty="0"/>
              <a:t>Kaj so z delom povezana kostno-mišična obolenja?</a:t>
            </a:r>
          </a:p>
          <a:p>
            <a:r>
              <a:rPr lang="sl-SI" sz="1900" dirty="0"/>
              <a:t>Boj proti kostno-mišičnim obolenjem, povezanim z delom</a:t>
            </a:r>
          </a:p>
          <a:p>
            <a:r>
              <a:rPr lang="sl-SI" sz="1900" dirty="0"/>
              <a:t>Tveganja in preprečevanje</a:t>
            </a:r>
          </a:p>
          <a:p>
            <a:r>
              <a:rPr lang="sl-SI" sz="1900" dirty="0"/>
              <a:t>EU-OSHA in partnerji kampanje</a:t>
            </a:r>
          </a:p>
          <a:p>
            <a:r>
              <a:rPr lang="sl-SI" sz="1900" dirty="0"/>
              <a:t>Orodja in viri kampanje </a:t>
            </a:r>
          </a:p>
          <a:p>
            <a:r>
              <a:rPr lang="sl-SI" sz="1900" dirty="0"/>
              <a:t>Kako se pridružiti kampanji</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t>Pregled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12160" y="1514558"/>
            <a:ext cx="2358229" cy="2857417"/>
          </a:xfrm>
          <a:prstGeom prst="rect">
            <a:avLst/>
          </a:prstGeom>
        </p:spPr>
      </p:pic>
    </p:spTree>
    <p:extLst>
      <p:ext uri="{BB962C8B-B14F-4D97-AF65-F5344CB8AC3E}">
        <p14:creationId xmlns:p14="http://schemas.microsoft.com/office/powerpoint/2010/main" val="292929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15988"/>
            <a:ext cx="3168154" cy="540000"/>
          </a:xfrm>
        </p:spPr>
        <p:txBody>
          <a:bodyPr lIns="0" tIns="0" rIns="0" bIns="0"/>
          <a:lstStyle/>
          <a:p>
            <a:r>
              <a:rPr lang="sl-SI" sz="1400" dirty="0">
                <a:solidFill>
                  <a:srgbClr val="ACC700"/>
                </a:solidFill>
              </a:rPr>
              <a:t>EU-OSHA, ESENER-2 (2019)</a:t>
            </a:r>
          </a:p>
        </p:txBody>
      </p:sp>
      <p:sp>
        <p:nvSpPr>
          <p:cNvPr id="3" name="Text Placeholder 2"/>
          <p:cNvSpPr>
            <a:spLocks noGrp="1"/>
          </p:cNvSpPr>
          <p:nvPr>
            <p:ph type="body" sz="half" idx="2"/>
          </p:nvPr>
        </p:nvSpPr>
        <p:spPr>
          <a:xfrm>
            <a:off x="539749" y="1620000"/>
            <a:ext cx="3528195" cy="3039982"/>
          </a:xfrm>
        </p:spPr>
        <p:txBody>
          <a:bodyPr lIns="0" tIns="0" rIns="0" bIns="0">
            <a:noAutofit/>
          </a:bodyPr>
          <a:lstStyle/>
          <a:p>
            <a:r>
              <a:rPr lang="sl-SI" sz="2000" dirty="0"/>
              <a:t>Trije od štirih najpogostejših dejavnikov tveganja na področju varnosti in zdravja pri delu so povzročitelji kostno-mišična obolenj: </a:t>
            </a:r>
          </a:p>
          <a:p>
            <a:pPr marL="342900" indent="-342900">
              <a:buFont typeface="Arial" panose="020B0604020202020204" pitchFamily="34" charset="0"/>
              <a:buChar char="•"/>
            </a:pPr>
            <a:r>
              <a:rPr lang="sl-SI" sz="2000" dirty="0"/>
              <a:t>ponavljajoči se gibi rok,</a:t>
            </a:r>
          </a:p>
          <a:p>
            <a:pPr marL="342900" indent="-342900">
              <a:buFont typeface="Arial" panose="020B0604020202020204" pitchFamily="34" charset="0"/>
              <a:buChar char="•"/>
            </a:pPr>
            <a:r>
              <a:rPr lang="sl-SI" sz="2000" dirty="0"/>
              <a:t>dolgotrajno sedenje in</a:t>
            </a:r>
          </a:p>
          <a:p>
            <a:pPr marL="342900" indent="-342900">
              <a:buFont typeface="Arial" panose="020B0604020202020204" pitchFamily="34" charset="0"/>
              <a:buChar char="•"/>
            </a:pPr>
            <a:r>
              <a:rPr lang="sl-SI" sz="2000" dirty="0"/>
              <a:t>dvigovanje ali premikanje oseb ali težkih bremen.</a:t>
            </a:r>
          </a:p>
        </p:txBody>
      </p:sp>
      <p:sp>
        <p:nvSpPr>
          <p:cNvPr id="8" name="Title 1">
            <a:extLst>
              <a:ext uri="{FF2B5EF4-FFF2-40B4-BE49-F238E27FC236}">
                <a16:creationId xmlns:a16="http://schemas.microsoft.com/office/drawing/2014/main" id="{087F3F53-F634-B04E-B8FC-4FC25901A911}"/>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t>V čem je težava?</a:t>
            </a:r>
          </a:p>
        </p:txBody>
      </p:sp>
      <p:pic>
        <p:nvPicPr>
          <p:cNvPr id="27" name="Immagine 26">
            <a:extLst>
              <a:ext uri="{FF2B5EF4-FFF2-40B4-BE49-F238E27FC236}">
                <a16:creationId xmlns:a16="http://schemas.microsoft.com/office/drawing/2014/main" id="{DC426717-A75C-0F45-9C25-9E8D895F101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26301" y="1203598"/>
            <a:ext cx="977259" cy="1512167"/>
          </a:xfrm>
          <a:prstGeom prst="rect">
            <a:avLst/>
          </a:prstGeom>
        </p:spPr>
      </p:pic>
      <p:pic>
        <p:nvPicPr>
          <p:cNvPr id="20" name="Immagine 19">
            <a:extLst>
              <a:ext uri="{FF2B5EF4-FFF2-40B4-BE49-F238E27FC236}">
                <a16:creationId xmlns:a16="http://schemas.microsoft.com/office/drawing/2014/main" id="{2F2A8ADF-9A25-3041-9AD5-C8B8F2E67A7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655529" y="1203598"/>
            <a:ext cx="2300847" cy="1512167"/>
          </a:xfrm>
          <a:prstGeom prst="rect">
            <a:avLst/>
          </a:prstGeom>
        </p:spPr>
      </p:pic>
      <p:pic>
        <p:nvPicPr>
          <p:cNvPr id="29" name="Immagine 28">
            <a:extLst>
              <a:ext uri="{FF2B5EF4-FFF2-40B4-BE49-F238E27FC236}">
                <a16:creationId xmlns:a16="http://schemas.microsoft.com/office/drawing/2014/main" id="{BB6BEA24-9E1C-0440-93DD-1B91A72862D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526301" y="2854667"/>
            <a:ext cx="1699812" cy="1517308"/>
          </a:xfrm>
          <a:prstGeom prst="rect">
            <a:avLst/>
          </a:prstGeom>
        </p:spPr>
      </p:pic>
      <p:pic>
        <p:nvPicPr>
          <p:cNvPr id="31" name="Immagine 30">
            <a:extLst>
              <a:ext uri="{FF2B5EF4-FFF2-40B4-BE49-F238E27FC236}">
                <a16:creationId xmlns:a16="http://schemas.microsoft.com/office/drawing/2014/main" id="{9A6E1394-A3F2-8547-B6E6-691A5E1522F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372200" y="2854667"/>
            <a:ext cx="1584176" cy="1517308"/>
          </a:xfrm>
          <a:prstGeom prst="rect">
            <a:avLst/>
          </a:prstGeom>
        </p:spPr>
      </p:pic>
      <p:sp>
        <p:nvSpPr>
          <p:cNvPr id="4" name="CasellaDiTesto 3">
            <a:extLst>
              <a:ext uri="{FF2B5EF4-FFF2-40B4-BE49-F238E27FC236}">
                <a16:creationId xmlns:a16="http://schemas.microsoft.com/office/drawing/2014/main" id="{00CC9189-D019-3143-8C89-41D0A4753D05}"/>
              </a:ext>
            </a:extLst>
          </p:cNvPr>
          <p:cNvSpPr txBox="1"/>
          <p:nvPr/>
        </p:nvSpPr>
        <p:spPr>
          <a:xfrm rot="16200000">
            <a:off x="4391502" y="1432904"/>
            <a:ext cx="407164" cy="46166"/>
          </a:xfrm>
          <a:prstGeom prst="rect">
            <a:avLst/>
          </a:prstGeom>
          <a:noFill/>
        </p:spPr>
        <p:txBody>
          <a:bodyPr wrap="none" lIns="0" tIns="0" rIns="0" bIns="0" rtlCol="0">
            <a:spAutoFit/>
          </a:bodyPr>
          <a:lstStyle/>
          <a:p>
            <a:pPr algn="ctr"/>
            <a:r>
              <a:rPr lang="sl-SI" sz="300" b="1">
                <a:solidFill>
                  <a:schemeClr val="bg1"/>
                </a:solidFill>
              </a:rPr>
              <a:t>©iStockphoto/kadmy</a:t>
            </a:r>
          </a:p>
        </p:txBody>
      </p:sp>
      <p:sp>
        <p:nvSpPr>
          <p:cNvPr id="13" name="CasellaDiTesto 12">
            <a:extLst>
              <a:ext uri="{FF2B5EF4-FFF2-40B4-BE49-F238E27FC236}">
                <a16:creationId xmlns:a16="http://schemas.microsoft.com/office/drawing/2014/main" id="{42313677-7B95-CD4B-A83C-A4B97634A1D4}"/>
              </a:ext>
            </a:extLst>
          </p:cNvPr>
          <p:cNvSpPr txBox="1"/>
          <p:nvPr/>
        </p:nvSpPr>
        <p:spPr>
          <a:xfrm rot="16200000">
            <a:off x="5529203" y="1432903"/>
            <a:ext cx="436017" cy="46166"/>
          </a:xfrm>
          <a:prstGeom prst="rect">
            <a:avLst/>
          </a:prstGeom>
          <a:noFill/>
        </p:spPr>
        <p:txBody>
          <a:bodyPr wrap="none" lIns="0" tIns="0" rIns="0" bIns="0" rtlCol="0">
            <a:spAutoFit/>
          </a:bodyPr>
          <a:lstStyle/>
          <a:p>
            <a:pPr algn="ctr"/>
            <a:r>
              <a:rPr lang="sl-SI" sz="300" b="1">
                <a:solidFill>
                  <a:schemeClr val="bg1"/>
                </a:solidFill>
              </a:rPr>
              <a:t>©iStockphoto/simonkr</a:t>
            </a:r>
          </a:p>
        </p:txBody>
      </p:sp>
      <p:sp>
        <p:nvSpPr>
          <p:cNvPr id="14" name="CasellaDiTesto 13">
            <a:extLst>
              <a:ext uri="{FF2B5EF4-FFF2-40B4-BE49-F238E27FC236}">
                <a16:creationId xmlns:a16="http://schemas.microsoft.com/office/drawing/2014/main" id="{EC00D3BC-E647-BD4A-BC0D-5B0D01FCAF74}"/>
              </a:ext>
            </a:extLst>
          </p:cNvPr>
          <p:cNvSpPr txBox="1"/>
          <p:nvPr/>
        </p:nvSpPr>
        <p:spPr>
          <a:xfrm rot="16200000">
            <a:off x="4325779" y="3178012"/>
            <a:ext cx="538610" cy="46166"/>
          </a:xfrm>
          <a:prstGeom prst="rect">
            <a:avLst/>
          </a:prstGeom>
          <a:noFill/>
        </p:spPr>
        <p:txBody>
          <a:bodyPr wrap="none" lIns="0" tIns="0" rIns="0" bIns="0" rtlCol="0">
            <a:spAutoFit/>
          </a:bodyPr>
          <a:lstStyle/>
          <a:p>
            <a:pPr algn="ctr"/>
            <a:r>
              <a:rPr lang="sl-SI" sz="300" b="1">
                <a:solidFill>
                  <a:schemeClr val="bg1"/>
                </a:solidFill>
              </a:rPr>
              <a:t>©iStockphoto/Image Source</a:t>
            </a:r>
          </a:p>
        </p:txBody>
      </p:sp>
      <p:sp>
        <p:nvSpPr>
          <p:cNvPr id="15" name="CasellaDiTesto 14">
            <a:extLst>
              <a:ext uri="{FF2B5EF4-FFF2-40B4-BE49-F238E27FC236}">
                <a16:creationId xmlns:a16="http://schemas.microsoft.com/office/drawing/2014/main" id="{0B0EB355-A0ED-2849-91B1-00BAF75B70B9}"/>
              </a:ext>
            </a:extLst>
          </p:cNvPr>
          <p:cNvSpPr txBox="1"/>
          <p:nvPr/>
        </p:nvSpPr>
        <p:spPr>
          <a:xfrm rot="16200000">
            <a:off x="6101806" y="3273991"/>
            <a:ext cx="730970" cy="46166"/>
          </a:xfrm>
          <a:prstGeom prst="rect">
            <a:avLst/>
          </a:prstGeom>
          <a:noFill/>
        </p:spPr>
        <p:txBody>
          <a:bodyPr wrap="none" lIns="0" tIns="0" rIns="0" bIns="0" rtlCol="0">
            <a:spAutoFit/>
          </a:bodyPr>
          <a:lstStyle/>
          <a:p>
            <a:pPr algn="ctr"/>
            <a:r>
              <a:rPr lang="sl-SI" sz="300" b="1">
                <a:solidFill>
                  <a:schemeClr val="bg1"/>
                </a:solidFill>
              </a:rPr>
              <a:t>©iStockphoto/Jacob Ammentorp Lund</a:t>
            </a:r>
          </a:p>
        </p:txBody>
      </p:sp>
    </p:spTree>
    <p:extLst>
      <p:ext uri="{BB962C8B-B14F-4D97-AF65-F5344CB8AC3E}">
        <p14:creationId xmlns:p14="http://schemas.microsoft.com/office/powerpoint/2010/main" val="343053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15988"/>
            <a:ext cx="4040656" cy="540000"/>
          </a:xfrm>
        </p:spPr>
        <p:txBody>
          <a:bodyPr lIns="0" tIns="0" rIns="0" bIns="0"/>
          <a:lstStyle/>
          <a:p>
            <a:r>
              <a:rPr lang="sl-SI" sz="1400" dirty="0" err="1">
                <a:solidFill>
                  <a:srgbClr val="ACC700"/>
                </a:solidFill>
              </a:rPr>
              <a:t>Eurofound</a:t>
            </a:r>
            <a:r>
              <a:rPr lang="sl-SI" sz="1400" dirty="0">
                <a:solidFill>
                  <a:srgbClr val="ACC700"/>
                </a:solidFill>
              </a:rPr>
              <a:t>, EWCS-6 (2015)</a:t>
            </a:r>
          </a:p>
        </p:txBody>
      </p:sp>
      <p:sp>
        <p:nvSpPr>
          <p:cNvPr id="3" name="Text Placeholder 2"/>
          <p:cNvSpPr>
            <a:spLocks noGrp="1"/>
          </p:cNvSpPr>
          <p:nvPr>
            <p:ph type="body" sz="half" idx="2"/>
          </p:nvPr>
        </p:nvSpPr>
        <p:spPr>
          <a:xfrm>
            <a:off x="539749" y="1620000"/>
            <a:ext cx="7560643" cy="519702"/>
          </a:xfrm>
        </p:spPr>
        <p:txBody>
          <a:bodyPr lIns="0" tIns="0" rIns="0" bIns="0">
            <a:noAutofit/>
          </a:bodyPr>
          <a:lstStyle/>
          <a:p>
            <a:r>
              <a:rPr lang="sl-SI" sz="1950"/>
              <a:t>Približno trije od petih delavcev v EU poročajo o težavah v zvezi s kostno-mišičnimi obolenji.</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t>V čem je težava?</a:t>
            </a:r>
          </a:p>
        </p:txBody>
      </p:sp>
      <p:pic>
        <p:nvPicPr>
          <p:cNvPr id="10" name="Immagine 9">
            <a:extLst>
              <a:ext uri="{FF2B5EF4-FFF2-40B4-BE49-F238E27FC236}">
                <a16:creationId xmlns:a16="http://schemas.microsoft.com/office/drawing/2014/main" id="{3631549F-0545-C04E-A0AA-1732103AFEA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 b="-1"/>
          <a:stretch/>
        </p:blipFill>
        <p:spPr>
          <a:xfrm>
            <a:off x="539750" y="2499741"/>
            <a:ext cx="2232681" cy="1872233"/>
          </a:xfrm>
          <a:prstGeom prst="rect">
            <a:avLst/>
          </a:prstGeom>
        </p:spPr>
      </p:pic>
      <p:pic>
        <p:nvPicPr>
          <p:cNvPr id="12" name="Immagine 11">
            <a:extLst>
              <a:ext uri="{FF2B5EF4-FFF2-40B4-BE49-F238E27FC236}">
                <a16:creationId xmlns:a16="http://schemas.microsoft.com/office/drawing/2014/main" id="{8114C947-2CC3-8440-9FDF-0542942B4F2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116317" y="2499741"/>
            <a:ext cx="2241986" cy="1872234"/>
          </a:xfrm>
          <a:prstGeom prst="rect">
            <a:avLst/>
          </a:prstGeom>
        </p:spPr>
      </p:pic>
      <p:pic>
        <p:nvPicPr>
          <p:cNvPr id="14" name="Immagine 13">
            <a:extLst>
              <a:ext uri="{FF2B5EF4-FFF2-40B4-BE49-F238E27FC236}">
                <a16:creationId xmlns:a16="http://schemas.microsoft.com/office/drawing/2014/main" id="{5D5616DD-2340-9D48-8FD2-77937D80BA0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702189" y="2499742"/>
            <a:ext cx="2232537" cy="1872234"/>
          </a:xfrm>
          <a:prstGeom prst="rect">
            <a:avLst/>
          </a:prstGeom>
        </p:spPr>
      </p:pic>
      <p:sp>
        <p:nvSpPr>
          <p:cNvPr id="9" name="CasellaDiTesto 8">
            <a:extLst>
              <a:ext uri="{FF2B5EF4-FFF2-40B4-BE49-F238E27FC236}">
                <a16:creationId xmlns:a16="http://schemas.microsoft.com/office/drawing/2014/main" id="{BB5C33E3-4B34-0249-99C5-5D9CA08C16CB}"/>
              </a:ext>
            </a:extLst>
          </p:cNvPr>
          <p:cNvSpPr txBox="1"/>
          <p:nvPr/>
        </p:nvSpPr>
        <p:spPr>
          <a:xfrm rot="16200000">
            <a:off x="2417630" y="4039744"/>
            <a:ext cx="466474" cy="46166"/>
          </a:xfrm>
          <a:prstGeom prst="rect">
            <a:avLst/>
          </a:prstGeom>
          <a:noFill/>
        </p:spPr>
        <p:txBody>
          <a:bodyPr wrap="none" lIns="0" tIns="0" rIns="0" bIns="0" rtlCol="0">
            <a:spAutoFit/>
          </a:bodyPr>
          <a:lstStyle/>
          <a:p>
            <a:pPr algn="ctr"/>
            <a:r>
              <a:rPr lang="sl-SI" sz="300" b="1">
                <a:solidFill>
                  <a:schemeClr val="bg1"/>
                </a:solidFill>
              </a:rPr>
              <a:t>©iStockphoto/endopack</a:t>
            </a:r>
          </a:p>
        </p:txBody>
      </p:sp>
      <p:sp>
        <p:nvSpPr>
          <p:cNvPr id="11" name="CasellaDiTesto 10">
            <a:extLst>
              <a:ext uri="{FF2B5EF4-FFF2-40B4-BE49-F238E27FC236}">
                <a16:creationId xmlns:a16="http://schemas.microsoft.com/office/drawing/2014/main" id="{8218DD84-3A6F-7E4E-9EFD-C53087BD95FE}"/>
              </a:ext>
            </a:extLst>
          </p:cNvPr>
          <p:cNvSpPr txBox="1"/>
          <p:nvPr/>
        </p:nvSpPr>
        <p:spPr>
          <a:xfrm rot="16200000">
            <a:off x="3026555" y="4072605"/>
            <a:ext cx="400752" cy="46166"/>
          </a:xfrm>
          <a:prstGeom prst="rect">
            <a:avLst/>
          </a:prstGeom>
          <a:noFill/>
        </p:spPr>
        <p:txBody>
          <a:bodyPr wrap="none" lIns="0" tIns="0" rIns="0" bIns="0" rtlCol="0">
            <a:spAutoFit/>
          </a:bodyPr>
          <a:lstStyle/>
          <a:p>
            <a:pPr algn="ctr"/>
            <a:r>
              <a:rPr lang="sl-SI" sz="300" b="1">
                <a:solidFill>
                  <a:schemeClr val="bg1"/>
                </a:solidFill>
              </a:rPr>
              <a:t>©iStockphoto/davidf</a:t>
            </a:r>
          </a:p>
        </p:txBody>
      </p:sp>
      <p:sp>
        <p:nvSpPr>
          <p:cNvPr id="13" name="CasellaDiTesto 12">
            <a:extLst>
              <a:ext uri="{FF2B5EF4-FFF2-40B4-BE49-F238E27FC236}">
                <a16:creationId xmlns:a16="http://schemas.microsoft.com/office/drawing/2014/main" id="{28E608C1-C269-A246-B13F-AC6B7D70689F}"/>
              </a:ext>
            </a:extLst>
          </p:cNvPr>
          <p:cNvSpPr txBox="1"/>
          <p:nvPr/>
        </p:nvSpPr>
        <p:spPr>
          <a:xfrm rot="16200000">
            <a:off x="7546902" y="3984440"/>
            <a:ext cx="577082" cy="46166"/>
          </a:xfrm>
          <a:prstGeom prst="rect">
            <a:avLst/>
          </a:prstGeom>
          <a:noFill/>
        </p:spPr>
        <p:txBody>
          <a:bodyPr wrap="none" lIns="0" tIns="0" rIns="0" bIns="0" rtlCol="0">
            <a:spAutoFit/>
          </a:bodyPr>
          <a:lstStyle/>
          <a:p>
            <a:pPr algn="ctr"/>
            <a:r>
              <a:rPr lang="sl-SI" sz="300" b="1">
                <a:solidFill>
                  <a:schemeClr val="bg1"/>
                </a:solidFill>
              </a:rPr>
              <a:t>©iStockphoto/AntonioGuillem</a:t>
            </a:r>
          </a:p>
        </p:txBody>
      </p:sp>
    </p:spTree>
    <p:extLst>
      <p:ext uri="{BB962C8B-B14F-4D97-AF65-F5344CB8AC3E}">
        <p14:creationId xmlns:p14="http://schemas.microsoft.com/office/powerpoint/2010/main" val="405062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36000"/>
            <a:ext cx="3312170" cy="540000"/>
          </a:xfrm>
        </p:spPr>
        <p:txBody>
          <a:bodyPr lIns="0" tIns="0" rIns="0" bIns="0">
            <a:noAutofit/>
          </a:bodyPr>
          <a:lstStyle/>
          <a:p>
            <a:r>
              <a:rPr lang="sl-SI" sz="1400" dirty="0">
                <a:solidFill>
                  <a:srgbClr val="ACC700"/>
                </a:solidFill>
              </a:rPr>
              <a:t>Eurostat, Anketa o delovni sili (2013)</a:t>
            </a:r>
          </a:p>
        </p:txBody>
      </p:sp>
      <p:sp>
        <p:nvSpPr>
          <p:cNvPr id="3" name="Text Placeholder 2"/>
          <p:cNvSpPr>
            <a:spLocks noGrp="1"/>
          </p:cNvSpPr>
          <p:nvPr>
            <p:ph type="body" sz="half" idx="2"/>
          </p:nvPr>
        </p:nvSpPr>
        <p:spPr>
          <a:xfrm>
            <a:off x="539750" y="1620000"/>
            <a:ext cx="3744218" cy="2520000"/>
          </a:xfrm>
        </p:spPr>
        <p:txBody>
          <a:bodyPr lIns="0" tIns="0" rIns="0" bIns="0">
            <a:noAutofit/>
          </a:bodyPr>
          <a:lstStyle/>
          <a:p>
            <a:r>
              <a:rPr lang="sl-SI" sz="2000" dirty="0"/>
              <a:t>Med vsemi anketiranimi delavci v EU, ki navajajo, da</a:t>
            </a:r>
            <a:br>
              <a:rPr lang="sl-SI" sz="2000" dirty="0"/>
            </a:br>
            <a:r>
              <a:rPr lang="sl-SI" sz="2000" dirty="0"/>
              <a:t>imajo z delom povezane zdravstvene težave,</a:t>
            </a:r>
            <a:br>
              <a:rPr lang="sl-SI" sz="2000" dirty="0"/>
            </a:br>
            <a:r>
              <a:rPr lang="sl-SI" sz="2000" dirty="0"/>
              <a:t>jih 60 % opredeljuje kostno-mišična obolenja</a:t>
            </a:r>
            <a:br>
              <a:rPr lang="sl-SI" sz="2000" dirty="0"/>
            </a:br>
            <a:r>
              <a:rPr lang="sl-SI" sz="2000" dirty="0"/>
              <a:t>kot njihovo največjo težavo.</a:t>
            </a:r>
          </a:p>
          <a:p>
            <a:endParaRPr lang="sl-SI" sz="2000" dirty="0"/>
          </a:p>
        </p:txBody>
      </p:sp>
      <p:sp>
        <p:nvSpPr>
          <p:cNvPr id="8" name="Title 1">
            <a:extLst>
              <a:ext uri="{FF2B5EF4-FFF2-40B4-BE49-F238E27FC236}">
                <a16:creationId xmlns:a16="http://schemas.microsoft.com/office/drawing/2014/main" id="{62D11A14-1FDB-BD43-BD93-7A5BB24FD1A1}"/>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t>V čem je težava?</a:t>
            </a:r>
          </a:p>
        </p:txBody>
      </p:sp>
      <p:pic>
        <p:nvPicPr>
          <p:cNvPr id="6" name="Immagine 5">
            <a:extLst>
              <a:ext uri="{FF2B5EF4-FFF2-40B4-BE49-F238E27FC236}">
                <a16:creationId xmlns:a16="http://schemas.microsoft.com/office/drawing/2014/main" id="{AC8B1427-E79D-5847-8BD4-CD33A06D3B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27389" y="1406137"/>
            <a:ext cx="1182483" cy="1414470"/>
          </a:xfrm>
          <a:prstGeom prst="rect">
            <a:avLst/>
          </a:prstGeom>
        </p:spPr>
      </p:pic>
      <p:pic>
        <p:nvPicPr>
          <p:cNvPr id="10" name="Immagine 9">
            <a:extLst>
              <a:ext uri="{FF2B5EF4-FFF2-40B4-BE49-F238E27FC236}">
                <a16:creationId xmlns:a16="http://schemas.microsoft.com/office/drawing/2014/main" id="{318A0F77-DF99-DB41-B9FA-F489050E5D6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901919" y="2957504"/>
            <a:ext cx="2107953" cy="1414469"/>
          </a:xfrm>
          <a:prstGeom prst="rect">
            <a:avLst/>
          </a:prstGeom>
        </p:spPr>
      </p:pic>
      <p:pic>
        <p:nvPicPr>
          <p:cNvPr id="12" name="Immagine 11">
            <a:extLst>
              <a:ext uri="{FF2B5EF4-FFF2-40B4-BE49-F238E27FC236}">
                <a16:creationId xmlns:a16="http://schemas.microsoft.com/office/drawing/2014/main" id="{1BA0EB0B-06FF-B847-8C9A-93861BE2CC5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553438" y="2957504"/>
            <a:ext cx="1182483" cy="1414471"/>
          </a:xfrm>
          <a:prstGeom prst="rect">
            <a:avLst/>
          </a:prstGeom>
        </p:spPr>
      </p:pic>
      <p:pic>
        <p:nvPicPr>
          <p:cNvPr id="14" name="Immagine 13">
            <a:extLst>
              <a:ext uri="{FF2B5EF4-FFF2-40B4-BE49-F238E27FC236}">
                <a16:creationId xmlns:a16="http://schemas.microsoft.com/office/drawing/2014/main" id="{C8FC3D07-E4C8-4D49-806B-EEAFC8BE8705}"/>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4553438" y="1406137"/>
            <a:ext cx="2121048" cy="1414470"/>
          </a:xfrm>
          <a:prstGeom prst="rect">
            <a:avLst/>
          </a:prstGeom>
        </p:spPr>
      </p:pic>
      <p:sp>
        <p:nvSpPr>
          <p:cNvPr id="9" name="CasellaDiTesto 8">
            <a:extLst>
              <a:ext uri="{FF2B5EF4-FFF2-40B4-BE49-F238E27FC236}">
                <a16:creationId xmlns:a16="http://schemas.microsoft.com/office/drawing/2014/main" id="{F5F55AB5-3E0C-4641-9AC8-CCEE201CED77}"/>
              </a:ext>
            </a:extLst>
          </p:cNvPr>
          <p:cNvSpPr txBox="1"/>
          <p:nvPr/>
        </p:nvSpPr>
        <p:spPr>
          <a:xfrm rot="16200000">
            <a:off x="4327390" y="2472358"/>
            <a:ext cx="567463" cy="46166"/>
          </a:xfrm>
          <a:prstGeom prst="rect">
            <a:avLst/>
          </a:prstGeom>
          <a:noFill/>
        </p:spPr>
        <p:txBody>
          <a:bodyPr wrap="none" lIns="0" tIns="0" rIns="0" bIns="0" rtlCol="0">
            <a:spAutoFit/>
          </a:bodyPr>
          <a:lstStyle/>
          <a:p>
            <a:pPr algn="ctr"/>
            <a:r>
              <a:rPr lang="sl-SI" sz="300" b="1">
                <a:solidFill>
                  <a:schemeClr val="bg1"/>
                </a:solidFill>
              </a:rPr>
              <a:t>©iStockphoto/SDI Production</a:t>
            </a:r>
          </a:p>
        </p:txBody>
      </p:sp>
      <p:sp>
        <p:nvSpPr>
          <p:cNvPr id="11" name="CasellaDiTesto 10">
            <a:extLst>
              <a:ext uri="{FF2B5EF4-FFF2-40B4-BE49-F238E27FC236}">
                <a16:creationId xmlns:a16="http://schemas.microsoft.com/office/drawing/2014/main" id="{8174C18B-B470-A946-8B18-24E5D9464DD2}"/>
              </a:ext>
            </a:extLst>
          </p:cNvPr>
          <p:cNvSpPr txBox="1"/>
          <p:nvPr/>
        </p:nvSpPr>
        <p:spPr>
          <a:xfrm rot="16200000">
            <a:off x="7678222" y="2525954"/>
            <a:ext cx="458459" cy="46166"/>
          </a:xfrm>
          <a:prstGeom prst="rect">
            <a:avLst/>
          </a:prstGeom>
          <a:noFill/>
        </p:spPr>
        <p:txBody>
          <a:bodyPr wrap="none" lIns="0" tIns="0" rIns="0" bIns="0" rtlCol="0">
            <a:spAutoFit/>
          </a:bodyPr>
          <a:lstStyle/>
          <a:p>
            <a:pPr algn="ctr"/>
            <a:r>
              <a:rPr lang="sl-SI" sz="300" b="1">
                <a:solidFill>
                  <a:schemeClr val="bg1"/>
                </a:solidFill>
              </a:rPr>
              <a:t>©iStockphoto/Baloncici</a:t>
            </a:r>
          </a:p>
        </p:txBody>
      </p:sp>
      <p:sp>
        <p:nvSpPr>
          <p:cNvPr id="13" name="CasellaDiTesto 12">
            <a:extLst>
              <a:ext uri="{FF2B5EF4-FFF2-40B4-BE49-F238E27FC236}">
                <a16:creationId xmlns:a16="http://schemas.microsoft.com/office/drawing/2014/main" id="{E53B033A-40E0-3141-ABA0-9FCB993984DE}"/>
              </a:ext>
            </a:extLst>
          </p:cNvPr>
          <p:cNvSpPr txBox="1"/>
          <p:nvPr/>
        </p:nvSpPr>
        <p:spPr>
          <a:xfrm rot="16200000">
            <a:off x="5452822" y="3202098"/>
            <a:ext cx="423193" cy="46166"/>
          </a:xfrm>
          <a:prstGeom prst="rect">
            <a:avLst/>
          </a:prstGeom>
          <a:noFill/>
        </p:spPr>
        <p:txBody>
          <a:bodyPr wrap="none" lIns="0" tIns="0" rIns="0" bIns="0" rtlCol="0">
            <a:spAutoFit/>
          </a:bodyPr>
          <a:lstStyle/>
          <a:p>
            <a:pPr algn="ctr"/>
            <a:r>
              <a:rPr lang="sl-SI" sz="300" b="1">
                <a:solidFill>
                  <a:schemeClr val="tx1">
                    <a:lumMod val="50000"/>
                    <a:lumOff val="50000"/>
                  </a:schemeClr>
                </a:solidFill>
              </a:rPr>
              <a:t>©iStockphoto/zoranm</a:t>
            </a:r>
          </a:p>
        </p:txBody>
      </p:sp>
      <p:sp>
        <p:nvSpPr>
          <p:cNvPr id="15" name="CasellaDiTesto 14">
            <a:extLst>
              <a:ext uri="{FF2B5EF4-FFF2-40B4-BE49-F238E27FC236}">
                <a16:creationId xmlns:a16="http://schemas.microsoft.com/office/drawing/2014/main" id="{B74AD598-EACA-7E4D-8D99-22EC6A57C2E2}"/>
              </a:ext>
            </a:extLst>
          </p:cNvPr>
          <p:cNvSpPr txBox="1"/>
          <p:nvPr/>
        </p:nvSpPr>
        <p:spPr>
          <a:xfrm rot="16200000">
            <a:off x="7698944" y="3193915"/>
            <a:ext cx="426400" cy="46166"/>
          </a:xfrm>
          <a:prstGeom prst="rect">
            <a:avLst/>
          </a:prstGeom>
          <a:noFill/>
        </p:spPr>
        <p:txBody>
          <a:bodyPr wrap="none" lIns="0" tIns="0" rIns="0" bIns="0" rtlCol="0">
            <a:spAutoFit/>
          </a:bodyPr>
          <a:lstStyle/>
          <a:p>
            <a:pPr algn="ctr"/>
            <a:r>
              <a:rPr lang="sl-SI" sz="300" b="1">
                <a:solidFill>
                  <a:schemeClr val="bg1"/>
                </a:solidFill>
              </a:rPr>
              <a:t>©iStockphoto/andresr</a:t>
            </a:r>
          </a:p>
        </p:txBody>
      </p:sp>
    </p:spTree>
    <p:extLst>
      <p:ext uri="{BB962C8B-B14F-4D97-AF65-F5344CB8AC3E}">
        <p14:creationId xmlns:p14="http://schemas.microsoft.com/office/powerpoint/2010/main" val="71513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177"/>
            <a:ext cx="7200602" cy="660895"/>
          </a:xfrm>
        </p:spPr>
        <p:txBody>
          <a:bodyPr lIns="0" tIns="0" rIns="0" bIns="0"/>
          <a:lstStyle/>
          <a:p>
            <a:r>
              <a:rPr lang="sl-SI" sz="2000" dirty="0">
                <a:solidFill>
                  <a:schemeClr val="accent1"/>
                </a:solidFill>
                <a:latin typeface="Myriad Pro" panose="020B0503030403020204" pitchFamily="34" charset="0"/>
              </a:rPr>
              <a:t/>
            </a:r>
            <a:br>
              <a:rPr lang="sl-SI" sz="2000" dirty="0">
                <a:solidFill>
                  <a:schemeClr val="accent1"/>
                </a:solidFill>
                <a:latin typeface="Myriad Pro" panose="020B0503030403020204" pitchFamily="34" charset="0"/>
              </a:rPr>
            </a:br>
            <a:r>
              <a:rPr lang="sl-SI" sz="2400" dirty="0">
                <a:solidFill>
                  <a:schemeClr val="accent1"/>
                </a:solidFill>
              </a:rPr>
              <a:t>Deli telesa, ki jih najpogosteje prizadenejo kostno-mišična obolenja</a:t>
            </a:r>
            <a:r>
              <a:rPr lang="sl-SI" sz="2000" dirty="0">
                <a:solidFill>
                  <a:schemeClr val="accent1"/>
                </a:solidFill>
                <a:latin typeface="Myriad Pro" panose="020B0503030403020204" pitchFamily="34" charset="0"/>
              </a:rPr>
              <a:t/>
            </a:r>
            <a:br>
              <a:rPr lang="sl-SI" sz="2000" dirty="0">
                <a:solidFill>
                  <a:schemeClr val="accent1"/>
                </a:solidFill>
                <a:latin typeface="Myriad Pro" panose="020B0503030403020204" pitchFamily="34" charset="0"/>
              </a:rPr>
            </a:br>
            <a:endParaRPr lang="sl-SI" sz="2000" dirty="0">
              <a:solidFill>
                <a:schemeClr val="accent1"/>
              </a:solidFill>
              <a:latin typeface="Myriad Pro" panose="020B0503030403020204" pitchFamily="34" charset="0"/>
            </a:endParaRPr>
          </a:p>
        </p:txBody>
      </p:sp>
      <p:grpSp>
        <p:nvGrpSpPr>
          <p:cNvPr id="28" name="Gruppo 27">
            <a:extLst>
              <a:ext uri="{FF2B5EF4-FFF2-40B4-BE49-F238E27FC236}">
                <a16:creationId xmlns:a16="http://schemas.microsoft.com/office/drawing/2014/main" id="{78CF137D-590C-574C-ADF1-02FF86B16D1C}"/>
              </a:ext>
            </a:extLst>
          </p:cNvPr>
          <p:cNvGrpSpPr/>
          <p:nvPr/>
        </p:nvGrpSpPr>
        <p:grpSpPr>
          <a:xfrm>
            <a:off x="3491880" y="1328153"/>
            <a:ext cx="4937074" cy="3105217"/>
            <a:chOff x="3864868" y="1478077"/>
            <a:chExt cx="4606469" cy="289728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3864868" y="1478077"/>
              <a:ext cx="4606469" cy="2249671"/>
            </a:xfrm>
            <a:prstGeom prst="rect">
              <a:avLst/>
            </a:prstGeom>
          </p:spPr>
        </p:pic>
        <p:sp>
          <p:nvSpPr>
            <p:cNvPr id="3" name="TextBox 2"/>
            <p:cNvSpPr txBox="1"/>
            <p:nvPr/>
          </p:nvSpPr>
          <p:spPr>
            <a:xfrm>
              <a:off x="4013933" y="3772307"/>
              <a:ext cx="1080000" cy="430750"/>
            </a:xfrm>
            <a:prstGeom prst="rect">
              <a:avLst/>
            </a:prstGeom>
            <a:noFill/>
          </p:spPr>
          <p:txBody>
            <a:bodyPr wrap="square" rtlCol="0">
              <a:spAutoFit/>
            </a:bodyPr>
            <a:lstStyle/>
            <a:p>
              <a:pPr algn="ctr"/>
              <a:r>
                <a:rPr lang="sl-SI" sz="1200" b="1" dirty="0">
                  <a:solidFill>
                    <a:schemeClr val="accent1"/>
                  </a:solidFill>
                  <a:latin typeface="+mj-lt"/>
                  <a:ea typeface="+mj-ea"/>
                  <a:cs typeface="Trebuchet MS"/>
                </a:rPr>
                <a:t>Bolečine v hrbtu</a:t>
              </a:r>
            </a:p>
          </p:txBody>
        </p:sp>
        <p:sp>
          <p:nvSpPr>
            <p:cNvPr id="7" name="TextBox 6"/>
            <p:cNvSpPr txBox="1"/>
            <p:nvPr/>
          </p:nvSpPr>
          <p:spPr>
            <a:xfrm>
              <a:off x="5628102" y="3772307"/>
              <a:ext cx="1080000" cy="603050"/>
            </a:xfrm>
            <a:prstGeom prst="rect">
              <a:avLst/>
            </a:prstGeom>
            <a:noFill/>
          </p:spPr>
          <p:txBody>
            <a:bodyPr wrap="square" rtlCol="0">
              <a:spAutoFit/>
            </a:bodyPr>
            <a:lstStyle/>
            <a:p>
              <a:pPr algn="ctr"/>
              <a:r>
                <a:rPr lang="sl-SI" sz="1200" b="1" dirty="0">
                  <a:solidFill>
                    <a:schemeClr val="accent1"/>
                  </a:solidFill>
                  <a:latin typeface="+mj-lt"/>
                  <a:ea typeface="+mj-ea"/>
                  <a:cs typeface="Trebuchet MS"/>
                </a:rPr>
                <a:t>Bolečine v zgornjih okončinah</a:t>
              </a:r>
            </a:p>
          </p:txBody>
        </p:sp>
        <p:sp>
          <p:nvSpPr>
            <p:cNvPr id="8" name="TextBox 7"/>
            <p:cNvSpPr txBox="1"/>
            <p:nvPr/>
          </p:nvSpPr>
          <p:spPr>
            <a:xfrm>
              <a:off x="7266755" y="3715995"/>
              <a:ext cx="1080000" cy="603050"/>
            </a:xfrm>
            <a:prstGeom prst="rect">
              <a:avLst/>
            </a:prstGeom>
            <a:noFill/>
          </p:spPr>
          <p:txBody>
            <a:bodyPr wrap="square" rtlCol="0">
              <a:spAutoFit/>
            </a:bodyPr>
            <a:lstStyle/>
            <a:p>
              <a:pPr algn="ctr"/>
              <a:r>
                <a:rPr lang="sl-SI" sz="1200" b="1" dirty="0">
                  <a:solidFill>
                    <a:schemeClr val="accent1"/>
                  </a:solidFill>
                  <a:cs typeface="Trebuchet MS"/>
                </a:rPr>
                <a:t>Bolečine v spodnjih okončinah</a:t>
              </a:r>
            </a:p>
          </p:txBody>
        </p:sp>
      </p:grpSp>
      <p:sp>
        <p:nvSpPr>
          <p:cNvPr id="9" name="TextBox 8"/>
          <p:cNvSpPr txBox="1"/>
          <p:nvPr/>
        </p:nvSpPr>
        <p:spPr>
          <a:xfrm>
            <a:off x="2161305" y="1324189"/>
            <a:ext cx="970535" cy="153888"/>
          </a:xfrm>
          <a:prstGeom prst="rect">
            <a:avLst/>
          </a:prstGeom>
          <a:noFill/>
        </p:spPr>
        <p:txBody>
          <a:bodyPr wrap="square" lIns="0" tIns="0" rIns="0" bIns="0" rtlCol="0" anchor="ctr" anchorCtr="0">
            <a:spAutoFit/>
          </a:bodyPr>
          <a:lstStyle/>
          <a:p>
            <a:r>
              <a:rPr lang="sl-SI" sz="1000" b="1">
                <a:solidFill>
                  <a:schemeClr val="accent1"/>
                </a:solidFill>
                <a:latin typeface="+mj-lt"/>
                <a:ea typeface="+mj-ea"/>
                <a:cs typeface="Trebuchet MS"/>
              </a:rPr>
              <a:t>Vrat</a:t>
            </a:r>
          </a:p>
        </p:txBody>
      </p:sp>
      <p:sp>
        <p:nvSpPr>
          <p:cNvPr id="10" name="TextBox 9"/>
          <p:cNvSpPr txBox="1"/>
          <p:nvPr/>
        </p:nvSpPr>
        <p:spPr>
          <a:xfrm>
            <a:off x="2161305" y="1566965"/>
            <a:ext cx="970535" cy="153888"/>
          </a:xfrm>
          <a:prstGeom prst="rect">
            <a:avLst/>
          </a:prstGeom>
          <a:noFill/>
        </p:spPr>
        <p:txBody>
          <a:bodyPr wrap="square" lIns="0" tIns="0" rIns="0" bIns="0" rtlCol="0" anchor="ctr" anchorCtr="0">
            <a:spAutoFit/>
          </a:bodyPr>
          <a:lstStyle/>
          <a:p>
            <a:r>
              <a:rPr lang="sl-SI" sz="1000" b="1">
                <a:solidFill>
                  <a:schemeClr val="accent1"/>
                </a:solidFill>
                <a:latin typeface="+mj-lt"/>
                <a:ea typeface="+mj-ea"/>
                <a:cs typeface="Trebuchet MS"/>
              </a:rPr>
              <a:t>Ramena</a:t>
            </a:r>
          </a:p>
        </p:txBody>
      </p:sp>
      <p:sp>
        <p:nvSpPr>
          <p:cNvPr id="13" name="TextBox 12"/>
          <p:cNvSpPr txBox="1"/>
          <p:nvPr/>
        </p:nvSpPr>
        <p:spPr>
          <a:xfrm>
            <a:off x="2161305" y="2119960"/>
            <a:ext cx="970535" cy="153888"/>
          </a:xfrm>
          <a:prstGeom prst="rect">
            <a:avLst/>
          </a:prstGeom>
          <a:noFill/>
        </p:spPr>
        <p:txBody>
          <a:bodyPr wrap="square" lIns="0" tIns="0" rIns="0" bIns="0" rtlCol="0" anchor="ctr" anchorCtr="0">
            <a:spAutoFit/>
          </a:bodyPr>
          <a:lstStyle/>
          <a:p>
            <a:r>
              <a:rPr lang="sl-SI" sz="1000" b="1">
                <a:solidFill>
                  <a:schemeClr val="accent1"/>
                </a:solidFill>
                <a:latin typeface="+mj-lt"/>
                <a:ea typeface="+mj-ea"/>
                <a:cs typeface="Trebuchet MS"/>
              </a:rPr>
              <a:t>Komolci</a:t>
            </a:r>
          </a:p>
        </p:txBody>
      </p:sp>
      <p:sp>
        <p:nvSpPr>
          <p:cNvPr id="14" name="TextBox 13"/>
          <p:cNvSpPr txBox="1"/>
          <p:nvPr/>
        </p:nvSpPr>
        <p:spPr>
          <a:xfrm>
            <a:off x="2161305" y="2329241"/>
            <a:ext cx="970535" cy="153888"/>
          </a:xfrm>
          <a:prstGeom prst="rect">
            <a:avLst/>
          </a:prstGeom>
          <a:noFill/>
        </p:spPr>
        <p:txBody>
          <a:bodyPr wrap="square" lIns="0" tIns="0" rIns="0" bIns="0" rtlCol="0" anchor="ctr" anchorCtr="0">
            <a:spAutoFit/>
          </a:bodyPr>
          <a:lstStyle/>
          <a:p>
            <a:r>
              <a:rPr lang="sl-SI" sz="1000" b="1">
                <a:solidFill>
                  <a:schemeClr val="accent1"/>
                </a:solidFill>
                <a:latin typeface="+mj-lt"/>
                <a:ea typeface="+mj-ea"/>
                <a:cs typeface="Trebuchet MS"/>
              </a:rPr>
              <a:t>Hrbet</a:t>
            </a:r>
          </a:p>
        </p:txBody>
      </p:sp>
      <p:sp>
        <p:nvSpPr>
          <p:cNvPr id="15" name="TextBox 14"/>
          <p:cNvSpPr txBox="1"/>
          <p:nvPr/>
        </p:nvSpPr>
        <p:spPr>
          <a:xfrm>
            <a:off x="2161305" y="2590947"/>
            <a:ext cx="970535" cy="307777"/>
          </a:xfrm>
          <a:prstGeom prst="rect">
            <a:avLst/>
          </a:prstGeom>
          <a:noFill/>
        </p:spPr>
        <p:txBody>
          <a:bodyPr wrap="square" lIns="0" tIns="0" rIns="0" bIns="0" rtlCol="0" anchor="ctr" anchorCtr="0">
            <a:spAutoFit/>
          </a:bodyPr>
          <a:lstStyle/>
          <a:p>
            <a:r>
              <a:rPr lang="sl-SI" sz="1000" b="1" dirty="0">
                <a:solidFill>
                  <a:schemeClr val="accent1"/>
                </a:solidFill>
                <a:latin typeface="+mj-lt"/>
                <a:ea typeface="+mj-ea"/>
                <a:cs typeface="Trebuchet MS"/>
              </a:rPr>
              <a:t>Zapestja/</a:t>
            </a:r>
            <a:br>
              <a:rPr lang="sl-SI" sz="1000" b="1" dirty="0">
                <a:solidFill>
                  <a:schemeClr val="accent1"/>
                </a:solidFill>
                <a:latin typeface="+mj-lt"/>
                <a:ea typeface="+mj-ea"/>
                <a:cs typeface="Trebuchet MS"/>
              </a:rPr>
            </a:br>
            <a:r>
              <a:rPr lang="sl-SI" sz="1000" b="1" dirty="0">
                <a:solidFill>
                  <a:schemeClr val="accent1"/>
                </a:solidFill>
                <a:latin typeface="+mj-lt"/>
                <a:ea typeface="+mj-ea"/>
                <a:cs typeface="Trebuchet MS"/>
              </a:rPr>
              <a:t>roke</a:t>
            </a:r>
          </a:p>
        </p:txBody>
      </p:sp>
      <p:sp>
        <p:nvSpPr>
          <p:cNvPr id="16" name="TextBox 15"/>
          <p:cNvSpPr txBox="1"/>
          <p:nvPr/>
        </p:nvSpPr>
        <p:spPr>
          <a:xfrm>
            <a:off x="2161305" y="3302964"/>
            <a:ext cx="970535" cy="153888"/>
          </a:xfrm>
          <a:prstGeom prst="rect">
            <a:avLst/>
          </a:prstGeom>
          <a:noFill/>
        </p:spPr>
        <p:txBody>
          <a:bodyPr wrap="square" lIns="0" tIns="0" rIns="0" bIns="0" rtlCol="0" anchor="ctr" anchorCtr="0">
            <a:spAutoFit/>
          </a:bodyPr>
          <a:lstStyle/>
          <a:p>
            <a:r>
              <a:rPr lang="sl-SI" sz="1000" b="1">
                <a:solidFill>
                  <a:schemeClr val="accent1"/>
                </a:solidFill>
                <a:latin typeface="+mj-lt"/>
                <a:ea typeface="+mj-ea"/>
                <a:cs typeface="Trebuchet MS"/>
              </a:rPr>
              <a:t>Kolena</a:t>
            </a:r>
          </a:p>
        </p:txBody>
      </p:sp>
      <p:sp>
        <p:nvSpPr>
          <p:cNvPr id="17" name="TextBox 16"/>
          <p:cNvSpPr txBox="1"/>
          <p:nvPr/>
        </p:nvSpPr>
        <p:spPr>
          <a:xfrm>
            <a:off x="2161305" y="3914133"/>
            <a:ext cx="970535" cy="153888"/>
          </a:xfrm>
          <a:prstGeom prst="rect">
            <a:avLst/>
          </a:prstGeom>
          <a:noFill/>
        </p:spPr>
        <p:txBody>
          <a:bodyPr wrap="square" lIns="0" tIns="0" rIns="0" bIns="0" rtlCol="0" anchor="ctr" anchorCtr="0">
            <a:spAutoFit/>
          </a:bodyPr>
          <a:lstStyle/>
          <a:p>
            <a:r>
              <a:rPr lang="sl-SI" sz="1000" b="1">
                <a:solidFill>
                  <a:schemeClr val="accent1"/>
                </a:solidFill>
                <a:latin typeface="+mj-lt"/>
                <a:ea typeface="+mj-ea"/>
                <a:cs typeface="Trebuchet MS"/>
              </a:rPr>
              <a:t>Gležnji/stopala</a:t>
            </a:r>
          </a:p>
        </p:txBody>
      </p:sp>
      <p:pic>
        <p:nvPicPr>
          <p:cNvPr id="27" name="Immagine 26">
            <a:extLst>
              <a:ext uri="{FF2B5EF4-FFF2-40B4-BE49-F238E27FC236}">
                <a16:creationId xmlns:a16="http://schemas.microsoft.com/office/drawing/2014/main" id="{66A34F25-84D2-7C46-8A38-D5DC02E73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90" y="655719"/>
            <a:ext cx="1951359" cy="3833027"/>
          </a:xfrm>
          <a:prstGeom prst="rect">
            <a:avLst/>
          </a:prstGeom>
        </p:spPr>
      </p:pic>
      <p:pic>
        <p:nvPicPr>
          <p:cNvPr id="25" name="Immagine 24">
            <a:extLst>
              <a:ext uri="{FF2B5EF4-FFF2-40B4-BE49-F238E27FC236}">
                <a16:creationId xmlns:a16="http://schemas.microsoft.com/office/drawing/2014/main" id="{F2F6C363-170E-1140-8654-7B65F90B6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434" y="971976"/>
            <a:ext cx="1397076" cy="3358927"/>
          </a:xfrm>
          <a:prstGeom prst="rect">
            <a:avLst/>
          </a:prstGeom>
        </p:spPr>
      </p:pic>
    </p:spTree>
    <p:extLst>
      <p:ext uri="{BB962C8B-B14F-4D97-AF65-F5344CB8AC3E}">
        <p14:creationId xmlns:p14="http://schemas.microsoft.com/office/powerpoint/2010/main" val="225354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49" y="915988"/>
            <a:ext cx="3744219" cy="3455987"/>
          </a:xfrm>
        </p:spPr>
        <p:txBody>
          <a:bodyPr lIns="0" tIns="0" rIns="0" bIns="0">
            <a:noAutofit/>
          </a:bodyPr>
          <a:lstStyle/>
          <a:p>
            <a:r>
              <a:rPr lang="sl-SI" sz="2000" dirty="0"/>
              <a:t>Okvare</a:t>
            </a:r>
            <a:r>
              <a:rPr lang="en-GB" sz="2000" dirty="0"/>
              <a:t> </a:t>
            </a:r>
            <a:r>
              <a:rPr lang="sl-SI" sz="2000" dirty="0"/>
              <a:t>sestavnih delov telesa.</a:t>
            </a:r>
          </a:p>
          <a:p>
            <a:r>
              <a:rPr lang="sl-SI" sz="2000" dirty="0"/>
              <a:t>Povzročijo ali poslabšajo jih predvsem delo in vplivi iz okolja, v katerem se delo opravlja. </a:t>
            </a:r>
          </a:p>
          <a:p>
            <a:r>
              <a:rPr lang="sl-SI" sz="2000" dirty="0"/>
              <a:t>K njihovemu razvoju lahko prispevajo ergonomski in fizikalni, psihosocialni, organizacijski ter osebni dejavniki.</a:t>
            </a:r>
          </a:p>
          <a:p>
            <a:pPr marL="0" indent="0">
              <a:buNone/>
            </a:pPr>
            <a:endParaRPr lang="sl-SI" b="0" dirty="0"/>
          </a:p>
        </p:txBody>
      </p:sp>
      <p:sp>
        <p:nvSpPr>
          <p:cNvPr id="6" name="Title 1">
            <a:extLst>
              <a:ext uri="{FF2B5EF4-FFF2-40B4-BE49-F238E27FC236}">
                <a16:creationId xmlns:a16="http://schemas.microsoft.com/office/drawing/2014/main" id="{B28337FA-D9E9-B14B-B25F-ACA2748C2CC0}"/>
              </a:ext>
            </a:extLst>
          </p:cNvPr>
          <p:cNvSpPr txBox="1">
            <a:spLocks/>
          </p:cNvSpPr>
          <p:nvPr/>
        </p:nvSpPr>
        <p:spPr>
          <a:xfrm>
            <a:off x="539750" y="-5177"/>
            <a:ext cx="7559873" cy="660895"/>
          </a:xfrm>
          <a:prstGeom prst="rect">
            <a:avLst/>
          </a:prstGeom>
        </p:spPr>
        <p:txBody>
          <a:bodyPr vert="horz" lIns="0" tIns="0" rIns="0" bIns="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solidFill>
                  <a:schemeClr val="accent1"/>
                </a:solidFill>
              </a:rPr>
              <a:t>Kaj so kostno-mišična obolenja?</a:t>
            </a:r>
          </a:p>
        </p:txBody>
      </p:sp>
      <p:pic>
        <p:nvPicPr>
          <p:cNvPr id="4" name="Immagine 3">
            <a:extLst>
              <a:ext uri="{FF2B5EF4-FFF2-40B4-BE49-F238E27FC236}">
                <a16:creationId xmlns:a16="http://schemas.microsoft.com/office/drawing/2014/main" id="{418A3B34-48E4-2C48-81D4-AAC148010E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83" b="7694"/>
          <a:stretch/>
        </p:blipFill>
        <p:spPr>
          <a:xfrm>
            <a:off x="4861377" y="842076"/>
            <a:ext cx="2623197" cy="3296136"/>
          </a:xfrm>
          <a:prstGeom prst="rect">
            <a:avLst/>
          </a:prstGeom>
        </p:spPr>
      </p:pic>
      <p:sp>
        <p:nvSpPr>
          <p:cNvPr id="2" name="Ovale 1">
            <a:extLst>
              <a:ext uri="{FF2B5EF4-FFF2-40B4-BE49-F238E27FC236}">
                <a16:creationId xmlns:a16="http://schemas.microsoft.com/office/drawing/2014/main" id="{9F3D7D94-9EAA-7946-BC33-086AC2645C18}"/>
              </a:ext>
            </a:extLst>
          </p:cNvPr>
          <p:cNvSpPr/>
          <p:nvPr/>
        </p:nvSpPr>
        <p:spPr>
          <a:xfrm>
            <a:off x="7487963" y="1038510"/>
            <a:ext cx="108372" cy="108372"/>
          </a:xfrm>
          <a:prstGeom prst="ellipse">
            <a:avLst/>
          </a:prstGeom>
          <a:solidFill>
            <a:srgbClr val="E64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E659FF73-7DB1-5B4A-957D-EE8EC5821F6D}"/>
              </a:ext>
            </a:extLst>
          </p:cNvPr>
          <p:cNvSpPr txBox="1"/>
          <p:nvPr/>
        </p:nvSpPr>
        <p:spPr>
          <a:xfrm>
            <a:off x="7596336" y="981829"/>
            <a:ext cx="648122" cy="215444"/>
          </a:xfrm>
          <a:prstGeom prst="rect">
            <a:avLst/>
          </a:prstGeom>
          <a:noFill/>
        </p:spPr>
        <p:txBody>
          <a:bodyPr wrap="square" rtlCol="0">
            <a:spAutoFit/>
          </a:bodyPr>
          <a:lstStyle/>
          <a:p>
            <a:r>
              <a:rPr lang="sl-SI" sz="800" dirty="0">
                <a:solidFill>
                  <a:schemeClr val="tx1">
                    <a:lumMod val="65000"/>
                    <a:lumOff val="35000"/>
                  </a:schemeClr>
                </a:solidFill>
              </a:rPr>
              <a:t>Bolečine</a:t>
            </a:r>
          </a:p>
        </p:txBody>
      </p:sp>
      <p:sp>
        <p:nvSpPr>
          <p:cNvPr id="9" name="Ovale 8">
            <a:extLst>
              <a:ext uri="{FF2B5EF4-FFF2-40B4-BE49-F238E27FC236}">
                <a16:creationId xmlns:a16="http://schemas.microsoft.com/office/drawing/2014/main" id="{A4372AB5-2FB6-D642-9F92-4799A3084453}"/>
              </a:ext>
            </a:extLst>
          </p:cNvPr>
          <p:cNvSpPr/>
          <p:nvPr/>
        </p:nvSpPr>
        <p:spPr>
          <a:xfrm>
            <a:off x="7485704" y="1388926"/>
            <a:ext cx="108372" cy="1083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3AF6B84C-77D5-9B43-9E74-1BB02D2E7703}"/>
              </a:ext>
            </a:extLst>
          </p:cNvPr>
          <p:cNvSpPr txBox="1"/>
          <p:nvPr/>
        </p:nvSpPr>
        <p:spPr>
          <a:xfrm>
            <a:off x="7596336" y="1340000"/>
            <a:ext cx="720080" cy="338554"/>
          </a:xfrm>
          <a:prstGeom prst="rect">
            <a:avLst/>
          </a:prstGeom>
          <a:noFill/>
        </p:spPr>
        <p:txBody>
          <a:bodyPr wrap="square" rtlCol="0">
            <a:spAutoFit/>
          </a:bodyPr>
          <a:lstStyle/>
          <a:p>
            <a:r>
              <a:rPr lang="sl-SI" sz="800">
                <a:solidFill>
                  <a:schemeClr val="tx1">
                    <a:lumMod val="65000"/>
                    <a:lumOff val="35000"/>
                  </a:schemeClr>
                </a:solidFill>
              </a:rPr>
              <a:t>Simptomi stresa</a:t>
            </a:r>
          </a:p>
        </p:txBody>
      </p:sp>
      <p:sp>
        <p:nvSpPr>
          <p:cNvPr id="11" name="CasellaDiTesto 10">
            <a:extLst>
              <a:ext uri="{FF2B5EF4-FFF2-40B4-BE49-F238E27FC236}">
                <a16:creationId xmlns:a16="http://schemas.microsoft.com/office/drawing/2014/main" id="{20CA59DD-EC10-0348-8A61-79424DA39685}"/>
              </a:ext>
            </a:extLst>
          </p:cNvPr>
          <p:cNvSpPr txBox="1"/>
          <p:nvPr/>
        </p:nvSpPr>
        <p:spPr>
          <a:xfrm>
            <a:off x="5092287" y="4140819"/>
            <a:ext cx="864530" cy="276999"/>
          </a:xfrm>
          <a:prstGeom prst="rect">
            <a:avLst/>
          </a:prstGeom>
          <a:noFill/>
        </p:spPr>
        <p:txBody>
          <a:bodyPr wrap="square" rtlCol="0">
            <a:spAutoFit/>
          </a:bodyPr>
          <a:lstStyle/>
          <a:p>
            <a:pPr algn="ctr"/>
            <a:r>
              <a:rPr lang="sl-SI" sz="1200" i="1">
                <a:solidFill>
                  <a:schemeClr val="tx1">
                    <a:lumMod val="65000"/>
                    <a:lumOff val="35000"/>
                  </a:schemeClr>
                </a:solidFill>
              </a:rPr>
              <a:t>Spredaj</a:t>
            </a:r>
          </a:p>
        </p:txBody>
      </p:sp>
      <p:sp>
        <p:nvSpPr>
          <p:cNvPr id="12" name="CasellaDiTesto 11">
            <a:extLst>
              <a:ext uri="{FF2B5EF4-FFF2-40B4-BE49-F238E27FC236}">
                <a16:creationId xmlns:a16="http://schemas.microsoft.com/office/drawing/2014/main" id="{9B30F1FF-2B8D-4D47-AC85-782ECCEF384C}"/>
              </a:ext>
            </a:extLst>
          </p:cNvPr>
          <p:cNvSpPr txBox="1"/>
          <p:nvPr/>
        </p:nvSpPr>
        <p:spPr>
          <a:xfrm>
            <a:off x="6415354" y="4140819"/>
            <a:ext cx="864530" cy="276999"/>
          </a:xfrm>
          <a:prstGeom prst="rect">
            <a:avLst/>
          </a:prstGeom>
          <a:noFill/>
        </p:spPr>
        <p:txBody>
          <a:bodyPr wrap="square" rtlCol="0">
            <a:spAutoFit/>
          </a:bodyPr>
          <a:lstStyle/>
          <a:p>
            <a:pPr algn="ctr"/>
            <a:r>
              <a:rPr lang="sl-SI" sz="1200" i="1">
                <a:solidFill>
                  <a:schemeClr val="tx1">
                    <a:lumMod val="65000"/>
                    <a:lumOff val="35000"/>
                  </a:schemeClr>
                </a:solidFill>
              </a:rPr>
              <a:t>Zadaj</a:t>
            </a:r>
          </a:p>
        </p:txBody>
      </p:sp>
    </p:spTree>
    <p:extLst>
      <p:ext uri="{BB962C8B-B14F-4D97-AF65-F5344CB8AC3E}">
        <p14:creationId xmlns:p14="http://schemas.microsoft.com/office/powerpoint/2010/main" val="276954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972" r="19972"/>
          <a:stretch/>
        </p:blipFill>
        <p:spPr>
          <a:xfrm>
            <a:off x="4211960" y="876993"/>
            <a:ext cx="3744417" cy="350714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617" t="16595" r="30260" b="13414"/>
          <a:stretch/>
        </p:blipFill>
        <p:spPr>
          <a:xfrm>
            <a:off x="4885279" y="2428657"/>
            <a:ext cx="3341045" cy="1991777"/>
          </a:xfrm>
          <a:prstGeom prst="rect">
            <a:avLst/>
          </a:prstGeom>
        </p:spPr>
      </p:pic>
      <p:pic>
        <p:nvPicPr>
          <p:cNvPr id="9" name="Picture 8"/>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9137" t="59544" b="11823"/>
          <a:stretch/>
        </p:blipFill>
        <p:spPr>
          <a:xfrm>
            <a:off x="3601379" y="3490411"/>
            <a:ext cx="1509442" cy="1025555"/>
          </a:xfrm>
          <a:prstGeom prst="rect">
            <a:avLst/>
          </a:prstGeom>
        </p:spPr>
      </p:pic>
      <p:sp>
        <p:nvSpPr>
          <p:cNvPr id="3" name="Content Placeholder 2"/>
          <p:cNvSpPr>
            <a:spLocks noGrp="1"/>
          </p:cNvSpPr>
          <p:nvPr>
            <p:ph sz="half" idx="1"/>
          </p:nvPr>
        </p:nvSpPr>
        <p:spPr>
          <a:xfrm>
            <a:off x="552417" y="919783"/>
            <a:ext cx="3227496" cy="3140069"/>
          </a:xfrm>
        </p:spPr>
        <p:txBody>
          <a:bodyPr lIns="0" tIns="0" rIns="0" bIns="0">
            <a:normAutofit lnSpcReduction="10000"/>
          </a:bodyPr>
          <a:lstStyle/>
          <a:p>
            <a:r>
              <a:rPr lang="sl-SI" sz="2000" dirty="0">
                <a:solidFill>
                  <a:schemeClr val="accent1"/>
                </a:solidFill>
              </a:rPr>
              <a:t>Kostno-mišična obolenja je mogoče preprečiti in obvladovati.</a:t>
            </a:r>
          </a:p>
          <a:p>
            <a:r>
              <a:rPr lang="sl-SI" sz="2000" dirty="0">
                <a:solidFill>
                  <a:schemeClr val="accent1"/>
                </a:solidFill>
              </a:rPr>
              <a:t>Celostni pristop</a:t>
            </a:r>
            <a:br>
              <a:rPr lang="sl-SI" sz="2000" dirty="0">
                <a:solidFill>
                  <a:schemeClr val="accent1"/>
                </a:solidFill>
              </a:rPr>
            </a:br>
            <a:r>
              <a:rPr lang="sl-SI" sz="2000" dirty="0">
                <a:solidFill>
                  <a:schemeClr val="accent1"/>
                </a:solidFill>
              </a:rPr>
              <a:t>in kultura preprečevanja.</a:t>
            </a:r>
          </a:p>
          <a:p>
            <a:r>
              <a:rPr lang="sl-SI" sz="2000" dirty="0">
                <a:solidFill>
                  <a:schemeClr val="accent1"/>
                </a:solidFill>
              </a:rPr>
              <a:t>Ukrepi temeljijo na</a:t>
            </a:r>
            <a:br>
              <a:rPr lang="sl-SI" sz="2000" dirty="0">
                <a:solidFill>
                  <a:schemeClr val="accent1"/>
                </a:solidFill>
              </a:rPr>
            </a:br>
            <a:r>
              <a:rPr lang="sl-SI" sz="2000" dirty="0">
                <a:solidFill>
                  <a:schemeClr val="accent1"/>
                </a:solidFill>
              </a:rPr>
              <a:t>splošnih načelih</a:t>
            </a:r>
            <a:br>
              <a:rPr lang="sl-SI" sz="2000" dirty="0">
                <a:solidFill>
                  <a:schemeClr val="accent1"/>
                </a:solidFill>
              </a:rPr>
            </a:br>
            <a:r>
              <a:rPr lang="sl-SI" sz="2000" dirty="0">
                <a:solidFill>
                  <a:schemeClr val="accent1"/>
                </a:solidFill>
              </a:rPr>
              <a:t>preprečevanja z delom povezanih kostno-mišičnih obolenj.</a:t>
            </a:r>
          </a:p>
        </p:txBody>
      </p:sp>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
            <a:ext cx="7632700" cy="666103"/>
          </a:xfrm>
        </p:spPr>
        <p:txBody>
          <a:bodyPr lIns="0" tIns="0" rIns="0" bIns="0"/>
          <a:lstStyle/>
          <a:p>
            <a:r>
              <a:rPr lang="sl-SI" sz="2400">
                <a:solidFill>
                  <a:schemeClr val="accent1"/>
                </a:solidFill>
              </a:rPr>
              <a:t>Boj proti kostno-mišičnim obolenjem</a:t>
            </a:r>
          </a:p>
        </p:txBody>
      </p:sp>
    </p:spTree>
    <p:extLst>
      <p:ext uri="{BB962C8B-B14F-4D97-AF65-F5344CB8AC3E}">
        <p14:creationId xmlns:p14="http://schemas.microsoft.com/office/powerpoint/2010/main" val="174969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
            <a:ext cx="7632700" cy="666103"/>
          </a:xfrm>
        </p:spPr>
        <p:txBody>
          <a:bodyPr lIns="0" tIns="0" rIns="0" bIns="0"/>
          <a:lstStyle/>
          <a:p>
            <a:r>
              <a:rPr lang="sl-SI" sz="2400">
                <a:solidFill>
                  <a:schemeClr val="accent1"/>
                </a:solidFill>
              </a:rPr>
              <a:t>Ocena tveganja</a:t>
            </a:r>
          </a:p>
        </p:txBody>
      </p:sp>
      <p:sp>
        <p:nvSpPr>
          <p:cNvPr id="8" name="Content Placeholder 2"/>
          <p:cNvSpPr>
            <a:spLocks noGrp="1"/>
          </p:cNvSpPr>
          <p:nvPr>
            <p:ph sz="half" idx="1"/>
          </p:nvPr>
        </p:nvSpPr>
        <p:spPr>
          <a:xfrm>
            <a:off x="544589" y="843558"/>
            <a:ext cx="4617619" cy="3454399"/>
          </a:xfrm>
        </p:spPr>
        <p:txBody>
          <a:bodyPr lIns="0" tIns="0" rIns="0" bIns="0">
            <a:noAutofit/>
          </a:bodyPr>
          <a:lstStyle/>
          <a:p>
            <a:r>
              <a:rPr lang="sl-SI" sz="1900" dirty="0">
                <a:solidFill>
                  <a:schemeClr val="accent1"/>
                </a:solidFill>
              </a:rPr>
              <a:t>Je bistvena za uspešno preprečevanje.</a:t>
            </a:r>
          </a:p>
          <a:p>
            <a:r>
              <a:rPr lang="sl-SI" sz="1900" dirty="0">
                <a:solidFill>
                  <a:schemeClr val="accent1"/>
                </a:solidFill>
              </a:rPr>
              <a:t>Nujno je sodelovanje vseh – delodajalcev, vodilnih in vodstvenih delavcev, delavcev ter službe za varnost in zdravje pri delu.</a:t>
            </a:r>
          </a:p>
          <a:p>
            <a:r>
              <a:rPr lang="sl-SI" sz="1900" dirty="0">
                <a:solidFill>
                  <a:schemeClr val="accent1"/>
                </a:solidFill>
              </a:rPr>
              <a:t>Zajeti je potrebno vse skupine delavcev.</a:t>
            </a:r>
          </a:p>
          <a:p>
            <a:r>
              <a:rPr lang="sl-SI" sz="1900" dirty="0">
                <a:solidFill>
                  <a:schemeClr val="accent1"/>
                </a:solidFill>
              </a:rPr>
              <a:t>Oceno tveganja je potrebno redno pregledovati in posodabljati.</a:t>
            </a:r>
          </a:p>
          <a:p>
            <a:r>
              <a:rPr lang="sl-SI" sz="1900" dirty="0">
                <a:solidFill>
                  <a:schemeClr val="accent1"/>
                </a:solidFill>
              </a:rPr>
              <a:t>Na voljo so različna orodja in navodila za ocenjevanje tveganja.</a:t>
            </a:r>
          </a:p>
        </p:txBody>
      </p:sp>
      <p:sp>
        <p:nvSpPr>
          <p:cNvPr id="10" name="Oval 9"/>
          <p:cNvSpPr/>
          <p:nvPr/>
        </p:nvSpPr>
        <p:spPr>
          <a:xfrm>
            <a:off x="5162208" y="1143309"/>
            <a:ext cx="3319182" cy="3217052"/>
          </a:xfrm>
          <a:prstGeom prst="ellipse">
            <a:avLst/>
          </a:prstGeom>
          <a:gradFill>
            <a:gsLst>
              <a:gs pos="0">
                <a:srgbClr val="ACC700">
                  <a:lumMod val="100000"/>
                  <a:alpha val="0"/>
                </a:srgbClr>
              </a:gs>
              <a:gs pos="100000">
                <a:srgbClr val="ACC7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CC700"/>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8501"/>
          <a:stretch/>
        </p:blipFill>
        <p:spPr>
          <a:xfrm>
            <a:off x="4967143" y="1814715"/>
            <a:ext cx="3709313" cy="2179263"/>
          </a:xfrm>
          <a:prstGeom prst="rect">
            <a:avLst/>
          </a:prstGeom>
        </p:spPr>
      </p:pic>
    </p:spTree>
    <p:extLst>
      <p:ext uri="{BB962C8B-B14F-4D97-AF65-F5344CB8AC3E}">
        <p14:creationId xmlns:p14="http://schemas.microsoft.com/office/powerpoint/2010/main" val="625773208"/>
      </p:ext>
    </p:extLst>
  </p:cSld>
  <p:clrMapOvr>
    <a:masterClrMapping/>
  </p:clrMapOvr>
</p:sld>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EUOSHA Campaign 2020 - wide_b">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20 - wide_b" id="{683C7705-B448-4B82-85ED-C4D3ED68A7C1}" vid="{2E393C0B-A3DD-4536-B9BF-FDD80EC072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4080</TotalTime>
  <Words>3091</Words>
  <Application>Microsoft Office PowerPoint</Application>
  <PresentationFormat>On-screen Show (16:9)</PresentationFormat>
  <Paragraphs>296</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Arial</vt:lpstr>
      <vt:lpstr>Calibri</vt:lpstr>
      <vt:lpstr>Courier New</vt:lpstr>
      <vt:lpstr>Myriad Pro</vt:lpstr>
      <vt:lpstr>Trebuchet MS</vt:lpstr>
      <vt:lpstr>Wingdings</vt:lpstr>
      <vt:lpstr>HWC2018-19_Template_16-9</vt:lpstr>
      <vt:lpstr>EUOSHA Campaign 2020 - wide_b</vt:lpstr>
      <vt:lpstr>Preprečevanje in obvladovanje z delom povezanih kostno-mišičnih obolenj</vt:lpstr>
      <vt:lpstr>PowerPoint Presentation</vt:lpstr>
      <vt:lpstr>EU-OSHA, ESENER-2 (2019)</vt:lpstr>
      <vt:lpstr>Eurofound, EWCS-6 (2015)</vt:lpstr>
      <vt:lpstr>Eurostat, Anketa o delovni sili (2013)</vt:lpstr>
      <vt:lpstr> Deli telesa, ki jih najpogosteje prizadenejo kostno-mišična obolenja </vt:lpstr>
      <vt:lpstr>PowerPoint Presentation</vt:lpstr>
      <vt:lpstr>Boj proti kostno-mišičnim obolenjem</vt:lpstr>
      <vt:lpstr>Ocena tveganja</vt:lpstr>
      <vt:lpstr>Področja ukrepanja – prednostna področja</vt:lpstr>
      <vt:lpstr>COVID-19: Kostno-mišična obolenja in delo na daljavo</vt:lpstr>
      <vt:lpstr>EU-OSHA in partnerji kampanje</vt:lpstr>
      <vt:lpstr>Viri kampanje</vt:lpstr>
      <vt:lpstr>Kako se pridružiti kampanji</vt:lpstr>
      <vt:lpstr>Pridružite se nam in naredimo breme lažje!</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Estelle VIARD</cp:lastModifiedBy>
  <cp:revision>407</cp:revision>
  <cp:lastPrinted>2019-10-04T15:07:06Z</cp:lastPrinted>
  <dcterms:created xsi:type="dcterms:W3CDTF">2015-10-14T15:05:30Z</dcterms:created>
  <dcterms:modified xsi:type="dcterms:W3CDTF">2020-07-29T09:47:45Z</dcterms:modified>
  <cp:category/>
</cp:coreProperties>
</file>