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7" r:id="rId2"/>
  </p:sldMasterIdLst>
  <p:notesMasterIdLst>
    <p:notesMasterId r:id="rId18"/>
  </p:notesMasterIdLst>
  <p:handoutMasterIdLst>
    <p:handoutMasterId r:id="rId19"/>
  </p:handoutMasterIdLst>
  <p:sldIdLst>
    <p:sldId id="292" r:id="rId3"/>
    <p:sldId id="293" r:id="rId4"/>
    <p:sldId id="295" r:id="rId5"/>
    <p:sldId id="297" r:id="rId6"/>
    <p:sldId id="296" r:id="rId7"/>
    <p:sldId id="274" r:id="rId8"/>
    <p:sldId id="290" r:id="rId9"/>
    <p:sldId id="275" r:id="rId10"/>
    <p:sldId id="286" r:id="rId11"/>
    <p:sldId id="302" r:id="rId12"/>
    <p:sldId id="303" r:id="rId13"/>
    <p:sldId id="258" r:id="rId14"/>
    <p:sldId id="299" r:id="rId15"/>
    <p:sldId id="300" r:id="rId16"/>
    <p:sldId id="267" r:id="rId17"/>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48"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DT" initials="CD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autoAdjust="0"/>
    <p:restoredTop sz="86887" autoAdjust="0"/>
  </p:normalViewPr>
  <p:slideViewPr>
    <p:cSldViewPr>
      <p:cViewPr varScale="1">
        <p:scale>
          <a:sx n="135" d="100"/>
          <a:sy n="135" d="100"/>
        </p:scale>
        <p:origin x="1020" y="84"/>
      </p:cViewPr>
      <p:guideLst>
        <p:guide orient="horz" pos="2754"/>
        <p:guide pos="5148"/>
        <p:guide pos="340"/>
        <p:guide orient="horz" pos="577"/>
      </p:guideLst>
    </p:cSldViewPr>
  </p:slideViewPr>
  <p:notesTextViewPr>
    <p:cViewPr>
      <p:scale>
        <a:sx n="1" d="1"/>
        <a:sy n="1" d="1"/>
      </p:scale>
      <p:origin x="0" y="0"/>
    </p:cViewPr>
  </p:notesTextViewPr>
  <p:notesViewPr>
    <p:cSldViewPr>
      <p:cViewPr varScale="1">
        <p:scale>
          <a:sx n="76" d="100"/>
          <a:sy n="76" d="100"/>
        </p:scale>
        <p:origin x="410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0626" tIns="45313" rIns="90626" bIns="45313" rtlCol="0"/>
          <a:lstStyle>
            <a:lvl1pPr algn="l">
              <a:defRPr sz="1200"/>
            </a:lvl1pPr>
          </a:lstStyle>
          <a:p>
            <a:endParaRPr lang="en-GB"/>
          </a:p>
        </p:txBody>
      </p:sp>
      <p:sp>
        <p:nvSpPr>
          <p:cNvPr id="3" name="Date Placeholder 2"/>
          <p:cNvSpPr>
            <a:spLocks noGrp="1"/>
          </p:cNvSpPr>
          <p:nvPr>
            <p:ph type="dt" sz="quarter" idx="1"/>
          </p:nvPr>
        </p:nvSpPr>
        <p:spPr>
          <a:xfrm>
            <a:off x="3815373" y="1"/>
            <a:ext cx="2918831" cy="495029"/>
          </a:xfrm>
          <a:prstGeom prst="rect">
            <a:avLst/>
          </a:prstGeom>
        </p:spPr>
        <p:txBody>
          <a:bodyPr vert="horz" lIns="90626" tIns="45313" rIns="90626" bIns="45313" rtlCol="0"/>
          <a:lstStyle>
            <a:lvl1pPr algn="r">
              <a:defRPr sz="1200"/>
            </a:lvl1pPr>
          </a:lstStyle>
          <a:p>
            <a:fld id="{73845E80-C07C-45A0-B320-188AF677015B}" type="datetimeFigureOut">
              <a:rPr lang="en-GB" smtClean="0"/>
              <a:t>28/07/2020</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0626" tIns="45313" rIns="90626" bIns="45313"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0626" tIns="45313" rIns="90626" bIns="45313"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0626" tIns="45313" rIns="90626" bIns="45313" rtlCol="0"/>
          <a:lstStyle>
            <a:lvl1pPr algn="l">
              <a:defRPr sz="1200"/>
            </a:lvl1pPr>
          </a:lstStyle>
          <a:p>
            <a:endParaRPr lang="en-GB"/>
          </a:p>
        </p:txBody>
      </p:sp>
      <p:sp>
        <p:nvSpPr>
          <p:cNvPr id="3" name="Date Placeholder 2"/>
          <p:cNvSpPr>
            <a:spLocks noGrp="1"/>
          </p:cNvSpPr>
          <p:nvPr>
            <p:ph type="dt" idx="1"/>
          </p:nvPr>
        </p:nvSpPr>
        <p:spPr>
          <a:xfrm>
            <a:off x="3815373" y="1"/>
            <a:ext cx="2918831" cy="495029"/>
          </a:xfrm>
          <a:prstGeom prst="rect">
            <a:avLst/>
          </a:prstGeom>
        </p:spPr>
        <p:txBody>
          <a:bodyPr vert="horz" lIns="90626" tIns="45313" rIns="90626" bIns="45313" rtlCol="0"/>
          <a:lstStyle>
            <a:lvl1pPr algn="r">
              <a:defRPr sz="1200"/>
            </a:lvl1pPr>
          </a:lstStyle>
          <a:p>
            <a:fld id="{4F8E1595-5C27-4CAE-B4E0-C80305C5E6E4}" type="datetimeFigureOut">
              <a:rPr lang="en-GB" smtClean="0"/>
              <a:t>28/07/2020</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626" tIns="45313" rIns="90626" bIns="45313"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626" tIns="45313" rIns="90626" bIns="45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0626" tIns="45313" rIns="90626" bIns="45313"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0626" tIns="45313" rIns="90626" bIns="45313"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sha.europa.eu/en/themes/musculoskeletal-disorders/practical-tools-musculoskeletal-disorders?f%5B0%5D=field_hazards%3A4985&amp;page=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osha.europa.eu/en/legislation/directives/5" TargetMode="External"/><Relationship Id="rId5" Type="http://schemas.openxmlformats.org/officeDocument/2006/relationships/hyperlink" Target="https://osha.europa.eu/en/legislation/directives/19" TargetMode="External"/><Relationship Id="rId4" Type="http://schemas.openxmlformats.org/officeDocument/2006/relationships/hyperlink" Target="https://osha.europa.eu/en/legislation/directives/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publications/msds-facts-and-figures-overview-prevalence-costs-and-demographics-msds-europe/view"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urofound.europa.eu/surveys/european-working-conditions-surveys/sixth-european-working-conditions-survey-201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eurostat/statistics-explained/index.php/EU_labour_force_survey_-_ad_hoc_modul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msds-facts-and-figures-overview-prevalence-costs-and-demographics-msds-europe/view"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urofound.europa.eu/surveys/european-working-conditions-surveys/sixth-european-working-conditions-survey-201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en/tools-and-publications/publications/factsheets/71/vie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262">
              <a:defRPr/>
            </a:pPr>
            <a:fld id="{493DD4C7-C698-4A80-B76C-A9FD89019653}" type="slidenum">
              <a:rPr lang="en-GB">
                <a:solidFill>
                  <a:prstClr val="black"/>
                </a:solidFill>
                <a:latin typeface="Calibri" panose="020F0502020204030204"/>
                <a:ea typeface="ＭＳ Ｐゴシック" charset="-128"/>
              </a:rPr>
              <a:pPr defTabSz="906262">
                <a:defRPr/>
              </a:pPr>
              <a:t>1</a:t>
            </a:fld>
            <a:endParaRPr lang="en-GB" dirty="0">
              <a:solidFill>
                <a:prstClr val="black"/>
              </a:solidFill>
              <a:latin typeface="Calibri" panose="020F0502020204030204"/>
              <a:ea typeface="ＭＳ Ｐゴシック" charset="-128"/>
            </a:endParaRPr>
          </a:p>
        </p:txBody>
      </p:sp>
    </p:spTree>
    <p:extLst>
      <p:ext uri="{BB962C8B-B14F-4D97-AF65-F5344CB8AC3E}">
        <p14:creationId xmlns:p14="http://schemas.microsoft.com/office/powerpoint/2010/main" val="26550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400" i="1" dirty="0">
                <a:solidFill>
                  <a:srgbClr val="FF0000"/>
                </a:solidFill>
              </a:rPr>
              <a:t>Kampanja „Smanjenje opterećenja za zdrava radna mjesta“ organizirana je u nekoliko prioritetnih područja, koja se promoviraju putem posebne komunikacije i promotivnih paketa raspodijeljenih tijekom cijelog trajanja kampanje. Svako područje bavi se određenom temom povezanom s mišićno-koštanim poremećajima. Cijeli niz materijala, uključujući izvješća, informativne letke, infografike i studije slučajeva, objavljuje se svaka tri do četiri mjeseca kako bi se održao zamah kampanje.</a:t>
            </a:r>
          </a:p>
          <a:p>
            <a:endParaRPr lang="en-GB" sz="1400" i="1" dirty="0">
              <a:solidFill>
                <a:srgbClr val="FF0000"/>
              </a:solidFill>
            </a:endParaRPr>
          </a:p>
          <a:p>
            <a:r>
              <a:rPr lang="hr-HR" sz="1400" b="1" dirty="0"/>
              <a:t>Činjenice i brojke/poslovni model</a:t>
            </a:r>
          </a:p>
          <a:p>
            <a:r>
              <a:rPr lang="hr-HR" sz="1400" dirty="0"/>
              <a:t>Od poremećaja mišićno-koštanog sustava obolijevaju milijuni radnika u Europi i poduzećima u kojima isti rade. Preventivne mjere i rana intervencija mogu smanjiti izostajanje s posla, povećati produktivnost i donijeti velike uštede kako za poduzeća tako i za nacionalni sustav zdravstvene zaštite i sustave socijalne skrbi. Kampanja pruža dokaz o istome i nudi poveznice na izvore koji mogu pomoći poduzećima u uspješnoj borbi protiv poremećaja mišićno-koštanog sustava.</a:t>
            </a:r>
          </a:p>
          <a:p>
            <a:endParaRPr lang="en-GB" sz="1400" b="1" dirty="0"/>
          </a:p>
          <a:p>
            <a:r>
              <a:rPr lang="hr-HR" sz="1400" b="1" dirty="0"/>
              <a:t>Kronične bolesti</a:t>
            </a:r>
          </a:p>
          <a:p>
            <a:r>
              <a:rPr lang="hr-HR" sz="1400" dirty="0">
                <a:solidFill>
                  <a:schemeClr val="accent1"/>
                </a:solidFill>
              </a:rPr>
              <a:t>Rana intervencija ključ je u sprječavanju da poremećaji mišićno-koštanog sustava postanu kronični. Ukoliko radnik već ima kronično stanje, on/ona može dobiti podršku kroz dobro upravljane intervencije za sigurnost i zdravlje na radu, koje će osigurati da se radnik </a:t>
            </a:r>
          </a:p>
          <a:p>
            <a:r>
              <a:rPr lang="hr-HR" sz="1400" dirty="0">
                <a:solidFill>
                  <a:schemeClr val="accent1"/>
                </a:solidFill>
              </a:rPr>
              <a:t>može vratiti na posao i ostati na poslu. Razgovor o mišićno-koštanim poremećajima na radnom mjestu ključan je za uspjeh, a jednostavne promjene u radnom okruženju ili organizaciji posla mogu:</a:t>
            </a:r>
          </a:p>
          <a:p>
            <a:pPr marL="736338" lvl="1" indent="-283207">
              <a:buFont typeface="Arial" panose="020B0604020202020204" pitchFamily="34" charset="0"/>
              <a:buChar char="•"/>
            </a:pPr>
            <a:r>
              <a:rPr lang="hr-HR" sz="1400" dirty="0"/>
              <a:t>značajno smanjiti bolovanja i dugotrajna odsustva s radnog mjesta;</a:t>
            </a:r>
          </a:p>
          <a:p>
            <a:pPr marL="736338" lvl="1" indent="-283207">
              <a:buFont typeface="Arial" panose="020B0604020202020204" pitchFamily="34" charset="0"/>
              <a:buChar char="•"/>
            </a:pPr>
            <a:r>
              <a:rPr lang="hr-HR" sz="1400" dirty="0"/>
              <a:t>rezultirati vidljivim uštedama za poduzeća i nacionalne zdravstvene i socijalne sustave.</a:t>
            </a:r>
          </a:p>
          <a:p>
            <a:endParaRPr lang="en-GB" sz="1400" b="1" dirty="0"/>
          </a:p>
          <a:p>
            <a:pPr defTabSz="906262">
              <a:defRPr/>
            </a:pPr>
            <a:r>
              <a:rPr lang="hr-HR" sz="1400" b="1" dirty="0">
                <a:solidFill>
                  <a:schemeClr val="accent1"/>
                </a:solidFill>
              </a:rPr>
              <a:t>Rad u sjedećem položaju</a:t>
            </a:r>
          </a:p>
          <a:p>
            <a:r>
              <a:rPr lang="hr-HR" sz="1400" dirty="0">
                <a:solidFill>
                  <a:schemeClr val="accent1"/>
                </a:solidFill>
              </a:rPr>
              <a:t>Sjedenje tijekom duljih razdoblja jest problem koji se susreće u mnogim zanimanjima, uključujući poslove koji uključuju rad na računalu i tvorničke trake, te može povećati rizik od razvijanja mišićno-koštanih poremećaja i drugih zdravstvenih problema, primjerice pretilosti. Stoga je od izuzetnog značaja da se mjere primjene kako bi se smanjio ovaj rizični čimbenik, poput primjerice poticanja radnika da često mijenjanju svoje držanje i promicanje koristi dobre organizacije radnog mjesta.</a:t>
            </a:r>
          </a:p>
          <a:p>
            <a:endParaRPr lang="en-US" sz="1400" dirty="0"/>
          </a:p>
          <a:p>
            <a:r>
              <a:rPr lang="hr-HR" sz="1400" dirty="0"/>
              <a:t>U kontekstu ograničavanja kretanja zbog pandemije COVID-a 19, milijuni radnika diljem Europe prisiljeni su puno radno vrijeme raditi od kuće kako bi se smanjila opasnost od zaraze virusom. To je nova stvarnost koja može negativno utjecati na naše fizičko (uključujući produljeno sjedenje) i mentalno zdravlje.  Naša potpuno nova </a:t>
            </a:r>
            <a:r>
              <a:rPr lang="hr-HR" sz="1400" dirty="0">
                <a:hlinkClick r:id="rId3"/>
              </a:rPr>
              <a:t>baza podataka s praktičnim alatima i smjernicama u području poremećaja mišićno-koštanog sustava </a:t>
            </a:r>
            <a:r>
              <a:rPr lang="hr-HR" sz="1400" dirty="0"/>
              <a:t> olakšava procjenu mnogih rizika za mišićno-koštani sustav i upravljanje tim rizicima, uključujući i one koji su posljedica rada na daljinu. Ona sadržava poveznice na materijale iz cijele Europe: publikacije, studije slučajeva, smjernice, alate i audiovizualne materijale.</a:t>
            </a:r>
          </a:p>
          <a:p>
            <a:endParaRPr lang="en-GB" sz="1400" b="1" dirty="0"/>
          </a:p>
          <a:p>
            <a:r>
              <a:rPr lang="hr-HR" sz="1400" b="1" dirty="0">
                <a:solidFill>
                  <a:schemeClr val="accent1"/>
                </a:solidFill>
              </a:rPr>
              <a:t>Raznolikost radnika</a:t>
            </a:r>
          </a:p>
          <a:p>
            <a:r>
              <a:rPr lang="hr-HR" sz="1400" dirty="0">
                <a:solidFill>
                  <a:schemeClr val="accent1"/>
                </a:solidFill>
              </a:rPr>
              <a:t>Važno je da su svi radnici podjednako zaštićeni od izlaganja čimbenicima rizika od poremećaja mišićno-koštanog sustava, no određene grupe radnika, primjerice žene, stariji radnici i radnici migranti izloženi su većem riziku u odnosu na ostale radnike.</a:t>
            </a:r>
          </a:p>
          <a:p>
            <a:r>
              <a:rPr lang="hr-HR" sz="1400" dirty="0">
                <a:solidFill>
                  <a:schemeClr val="accent1"/>
                </a:solidFill>
              </a:rPr>
              <a:t>Razlog tomu može biti izostanak tjelovježbe ili zato što su ove grupe najčešće zastupljene u većem broju na poslovima ili u sektorima povezanima s povišenim rizikom od poremećaja mišićno-koštanog sustava, poput:</a:t>
            </a:r>
          </a:p>
          <a:p>
            <a:pPr marL="283207" indent="-283207">
              <a:buFont typeface="Arial" panose="020B0604020202020204" pitchFamily="34" charset="0"/>
              <a:buChar char="•"/>
            </a:pPr>
            <a:r>
              <a:rPr lang="hr-HR" sz="1400" dirty="0">
                <a:solidFill>
                  <a:schemeClr val="tx2"/>
                </a:solidFill>
              </a:rPr>
              <a:t>poljoprivrede</a:t>
            </a:r>
          </a:p>
          <a:p>
            <a:pPr marL="283207" indent="-283207">
              <a:buFont typeface="Arial" panose="020B0604020202020204" pitchFamily="34" charset="0"/>
              <a:buChar char="•"/>
            </a:pPr>
            <a:r>
              <a:rPr lang="hr-HR" sz="1400" dirty="0">
                <a:solidFill>
                  <a:schemeClr val="tx2"/>
                </a:solidFill>
              </a:rPr>
              <a:t>građevinarstva</a:t>
            </a:r>
          </a:p>
          <a:p>
            <a:pPr marL="283207" indent="-283207">
              <a:buFont typeface="Arial" panose="020B0604020202020204" pitchFamily="34" charset="0"/>
              <a:buChar char="•"/>
            </a:pPr>
            <a:r>
              <a:rPr lang="hr-HR" sz="1400" dirty="0">
                <a:solidFill>
                  <a:schemeClr val="tx2"/>
                </a:solidFill>
              </a:rPr>
              <a:t>sektora zdravstvene i socijalne skrbi.</a:t>
            </a:r>
          </a:p>
          <a:p>
            <a:r>
              <a:rPr lang="hr-HR" sz="1400" dirty="0">
                <a:solidFill>
                  <a:schemeClr val="accent1"/>
                </a:solidFill>
              </a:rPr>
              <a:t>Stoga, mjere prevencije trebaju uzeti u obzir potrebe ovih grupa.</a:t>
            </a:r>
          </a:p>
          <a:p>
            <a:endParaRPr lang="en-GB" sz="1400" dirty="0"/>
          </a:p>
          <a:p>
            <a:r>
              <a:rPr lang="hr-HR" sz="1400" b="1" dirty="0"/>
              <a:t>Buduće generacije</a:t>
            </a:r>
          </a:p>
          <a:p>
            <a:r>
              <a:rPr lang="hr-HR" sz="1400" dirty="0"/>
              <a:t>Rezultati istraživanja ukazuju da se čak </a:t>
            </a:r>
            <a:r>
              <a:rPr lang="hr-HR" sz="1400" u="sng" dirty="0"/>
              <a:t>djeca u školskoj dobi</a:t>
            </a:r>
            <a:r>
              <a:rPr lang="hr-HR" sz="1400" dirty="0"/>
              <a:t> žale na mišićno-koštanu bol. Kako bi se spriječio ulazak </a:t>
            </a:r>
            <a:r>
              <a:rPr lang="hr-HR" sz="1400" u="sng" dirty="0"/>
              <a:t>mladih radnika</a:t>
            </a:r>
            <a:r>
              <a:rPr lang="hr-HR" sz="1400" dirty="0"/>
              <a:t> u radna mjesta s </a:t>
            </a:r>
            <a:r>
              <a:rPr lang="hr-HR" sz="1400" u="sng" dirty="0"/>
              <a:t>već postojećim mišićno-koštanim poremećajima</a:t>
            </a:r>
            <a:r>
              <a:rPr lang="hr-HR" sz="1400" dirty="0"/>
              <a:t> koji se mogu pogoršati radom, u interesu svih osoba jest podizanje svijesti o problemu što je ranije moguće. </a:t>
            </a:r>
            <a:r>
              <a:rPr lang="hr-HR" sz="1400" dirty="0">
                <a:solidFill>
                  <a:schemeClr val="accent1"/>
                </a:solidFill>
              </a:rPr>
              <a:t>Ova kampanja jest prilika za </a:t>
            </a:r>
            <a:r>
              <a:rPr lang="hr-HR" sz="1400" u="sng" dirty="0">
                <a:solidFill>
                  <a:schemeClr val="accent1"/>
                </a:solidFill>
              </a:rPr>
              <a:t>promicanje dobrog mišićno-koštanog zdravlja među djecom i mladim osobama:</a:t>
            </a:r>
          </a:p>
          <a:p>
            <a:pPr marL="736338" lvl="1" indent="-283207">
              <a:buFont typeface="Arial" panose="020B0604020202020204" pitchFamily="34" charset="0"/>
              <a:buChar char="•"/>
            </a:pPr>
            <a:r>
              <a:rPr lang="hr-HR" sz="1400" dirty="0">
                <a:solidFill>
                  <a:schemeClr val="accent1"/>
                </a:solidFill>
              </a:rPr>
              <a:t>uvođenjem problema povezanih s mišićno-koštanim poremećajima u obrazovni sektor/nastavni plan;</a:t>
            </a:r>
          </a:p>
          <a:p>
            <a:pPr marL="736338" lvl="1" indent="-283207">
              <a:buFont typeface="Arial" panose="020B0604020202020204" pitchFamily="34" charset="0"/>
              <a:buChar char="•"/>
            </a:pPr>
            <a:r>
              <a:rPr lang="hr-HR" sz="1400" dirty="0">
                <a:solidFill>
                  <a:schemeClr val="accent1"/>
                </a:solidFill>
              </a:rPr>
              <a:t>podržavanjem inicijativa javnoga zdravstva potičući fizičke aktivnosti unutar i izvan škola. </a:t>
            </a:r>
          </a:p>
          <a:p>
            <a:pPr marL="453131" lvl="1" defTabSz="906262">
              <a:defRPr/>
            </a:pPr>
            <a:endParaRPr lang="en-GB" sz="1400" dirty="0"/>
          </a:p>
          <a:p>
            <a:pPr defTabSz="906262">
              <a:defRPr/>
            </a:pPr>
            <a:r>
              <a:rPr lang="hr-HR" sz="1500" b="1" dirty="0">
                <a:solidFill>
                  <a:schemeClr val="accent1"/>
                </a:solidFill>
              </a:rPr>
              <a:t>Psihosocijalni rizici</a:t>
            </a:r>
          </a:p>
          <a:p>
            <a:pPr defTabSz="906262">
              <a:defRPr/>
            </a:pPr>
            <a:r>
              <a:rPr lang="hr-HR" sz="1500" dirty="0">
                <a:solidFill>
                  <a:schemeClr val="accent1"/>
                </a:solidFill>
              </a:rPr>
              <a:t>Prilikom provođenja procjene rizika za rizik od mišićno-koštanih poremećaja na radnom mjestu trebaju se uzeti u obzir svi čimbenici. To uključuje, fizičke, organizacijske, psihosocijalne i individualne čimbenike. Psihosocijalni čimbenici, poput manjka kontrole vezane uz radno opterećenje, značajno doprinose izlaganju rizicima od mišićno-koštanih poremećaja povezanih s radom.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1" dirty="0" smtClean="0"/>
              <a:t>Privremeni rezultati ispitivanja IES Working at Home Wellbeing Survey (Ispitivanje dobrobiti rada od kuće koje je proveo institut IES) </a:t>
            </a:r>
          </a:p>
          <a:p>
            <a:r>
              <a:rPr lang="hr-HR" dirty="0" smtClean="0"/>
              <a:t>https://www.employment-studies.co.uk/resource/ies-working-home-wellbeing-survey</a:t>
            </a:r>
          </a:p>
          <a:p>
            <a:r>
              <a:rPr lang="hr-HR" dirty="0" smtClean="0"/>
              <a:t>https://www.employment-studies.co.uk/sites/default/files/resources/summarypdfs/IES%20Homeworker%20Wellbeing%20Survey%20Headlines%20-%20Interim%20Findings.pdf </a:t>
            </a:r>
          </a:p>
          <a:p>
            <a:pPr defTabSz="906262">
              <a:defRPr/>
            </a:pPr>
            <a:endParaRPr lang="en-US" dirty="0"/>
          </a:p>
          <a:p>
            <a:r>
              <a:rPr lang="hr-HR" dirty="0" smtClean="0"/>
              <a:t>„Prisutan je značajan porast u pritužbama na mišićno-koštane poremećaje.  Više od polovice ispitanika prijavilo je nove boljke i bolove, posebice u vratu (58 posto), ramenima (56 posto) i leđima (55 posto), u usporedbi s njihovim normalnim fizičkim stanjem.“ Važno je naglasiti da su ovo rezultati koji se temelje na ispitivanju koje je ograničeno u smislu zastupljenosti. </a:t>
            </a:r>
          </a:p>
          <a:p>
            <a:endParaRPr lang="es-ES" dirty="0" smtClean="0"/>
          </a:p>
          <a:p>
            <a:r>
              <a:rPr lang="hr-HR" b="1" dirty="0" smtClean="0"/>
              <a:t>Europska komisija, rad na daljinu u EU prije i nakon pandemije COVID-a 19: gdje smo bili, kamo idemo,</a:t>
            </a:r>
            <a:r>
              <a:rPr lang="hr-HR" dirty="0" smtClean="0"/>
              <a:t> https://ec.europa.eu/jrc/sites/jrcsh/files/jrc120945_policy_brief_-_covid_and_telework_final.pdf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8314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400" dirty="0">
                <a:solidFill>
                  <a:schemeClr val="accent1"/>
                </a:solidFill>
              </a:rPr>
              <a:t>Kampanju provodi EU-OSHA, uz pomoć mreže partnera u više od 30 država, uključujući:</a:t>
            </a:r>
          </a:p>
          <a:p>
            <a:pPr marL="736338" lvl="1" indent="-283207">
              <a:buFont typeface="Arial" panose="020B0604020202020204" pitchFamily="34" charset="0"/>
              <a:buChar char="•"/>
            </a:pPr>
            <a:r>
              <a:rPr lang="hr-HR" sz="1400" dirty="0"/>
              <a:t>nacionalne središnjice</a:t>
            </a:r>
          </a:p>
          <a:p>
            <a:pPr marL="736338" lvl="1" indent="-283207">
              <a:buFont typeface="Arial" panose="020B0604020202020204" pitchFamily="34" charset="0"/>
              <a:buChar char="•"/>
            </a:pPr>
            <a:r>
              <a:rPr lang="hr-HR" sz="1400" dirty="0"/>
              <a:t>europske socijalne partnere</a:t>
            </a:r>
          </a:p>
          <a:p>
            <a:pPr marL="736338" lvl="1" indent="-283207">
              <a:buFont typeface="Arial" panose="020B0604020202020204" pitchFamily="34" charset="0"/>
              <a:buChar char="•"/>
            </a:pPr>
            <a:r>
              <a:rPr lang="hr-HR" sz="1400" dirty="0"/>
              <a:t>službene partnere kampanje</a:t>
            </a:r>
          </a:p>
          <a:p>
            <a:pPr marL="736338" lvl="1" indent="-283207">
              <a:buFont typeface="Arial" panose="020B0604020202020204" pitchFamily="34" charset="0"/>
              <a:buChar char="•"/>
            </a:pPr>
            <a:r>
              <a:rPr lang="hr-HR" sz="1400" dirty="0"/>
              <a:t>medijske partnere</a:t>
            </a:r>
          </a:p>
          <a:p>
            <a:pPr marL="736338" lvl="1" indent="-283207">
              <a:buFont typeface="Arial" panose="020B0604020202020204" pitchFamily="34" charset="0"/>
              <a:buChar char="•"/>
            </a:pPr>
            <a:r>
              <a:rPr lang="hr-HR" sz="1400" dirty="0"/>
              <a:t>Europsku poduzetničku mrežu</a:t>
            </a:r>
          </a:p>
          <a:p>
            <a:pPr marL="736338" lvl="1" indent="-283207">
              <a:buFont typeface="Arial" panose="020B0604020202020204" pitchFamily="34" charset="0"/>
              <a:buChar char="•"/>
            </a:pPr>
            <a:r>
              <a:rPr lang="hr-HR" sz="1400" dirty="0"/>
              <a:t>institucije EU-a</a:t>
            </a:r>
          </a:p>
          <a:p>
            <a:pPr marL="736338" lvl="1" indent="-283207">
              <a:buFont typeface="Arial" panose="020B0604020202020204" pitchFamily="34" charset="0"/>
              <a:buChar char="•"/>
            </a:pPr>
            <a:r>
              <a:rPr lang="hr-HR" sz="1400" dirty="0"/>
              <a:t>ostale agencije EU-a</a:t>
            </a:r>
          </a:p>
          <a:p>
            <a:r>
              <a:rPr lang="hr-HR" dirty="0">
                <a:solidFill>
                  <a:schemeClr val="accent1"/>
                </a:solidFill>
              </a:rPr>
              <a:t>Partneri djeluju kao posrednici između EU-OSHA i europske radne snage, dijeleći materijale kampanje i izvore na nacionalnoj razini. Predanost i aktivna uključenost partnera EU-OSHA pokreću kampanju i osiguravaju da se poruka kampanje uspješno promiče diljem Europe i dosegne poduzeća svih veličina.</a:t>
            </a:r>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dirty="0"/>
          </a:p>
        </p:txBody>
      </p:sp>
    </p:spTree>
    <p:extLst>
      <p:ext uri="{BB962C8B-B14F-4D97-AF65-F5344CB8AC3E}">
        <p14:creationId xmlns:p14="http://schemas.microsoft.com/office/powerpoint/2010/main" val="424684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1" dirty="0" smtClean="0"/>
              <a:t>Publikacije</a:t>
            </a:r>
          </a:p>
          <a:p>
            <a:r>
              <a:rPr lang="hr-HR" b="0" dirty="0" smtClean="0"/>
              <a:t>Niz izvješća o istraživanju, sažetaka i informativnih letaka o rizicima povezanima s mišićno-koštanim poremećajima dostupno je i može se besplatno preuzeti s interneta. Ove se publikacije mogu koristiti u svrhu informiranja o preventivnim mjerama na radnom mjestu.</a:t>
            </a:r>
          </a:p>
          <a:p>
            <a:endParaRPr lang="en-GB" b="1" dirty="0" smtClean="0"/>
          </a:p>
          <a:p>
            <a:r>
              <a:rPr lang="hr-HR" b="1" dirty="0" smtClean="0"/>
              <a:t>Materijali u okviru kampanje</a:t>
            </a:r>
          </a:p>
          <a:p>
            <a:r>
              <a:rPr lang="hr-HR" b="0" dirty="0" smtClean="0"/>
              <a:t>Materijali kampanje „Smanjenje opterećenja za zdrava radna mjesta“, poput vodiča za kampanju i promocijskih brošura, pojašnjavaju kako kampanja funkcionira i mogućnosti za uključivanje u kampanju. Materijali pojašnjavaju i kako se dostupno vođenje može primijeniti na radnom mjestu.</a:t>
            </a:r>
          </a:p>
          <a:p>
            <a:endParaRPr lang="en-GB" b="1" dirty="0" smtClean="0"/>
          </a:p>
          <a:p>
            <a:r>
              <a:rPr lang="hr-HR" b="1" dirty="0" smtClean="0"/>
              <a:t>Paket alata za kampanju</a:t>
            </a:r>
          </a:p>
          <a:p>
            <a:r>
              <a:rPr lang="hr-HR" b="0" dirty="0" smtClean="0"/>
              <a:t>Paket alata za kampanju pruža praktične postepene savjete o planu i uspješnom provođenju kampanje. To uključuje primjere različitih komunikacijskih alata i nuđenje savjeta o njihovoj najboljoj primjeni. </a:t>
            </a:r>
          </a:p>
          <a:p>
            <a:endParaRPr lang="en-GB" b="1" dirty="0" smtClean="0"/>
          </a:p>
          <a:p>
            <a:r>
              <a:rPr lang="hr-HR" b="1" dirty="0" smtClean="0"/>
              <a:t>Filmovi o Napu</a:t>
            </a:r>
          </a:p>
          <a:p>
            <a:r>
              <a:rPr lang="hr-HR" b="0" dirty="0" smtClean="0"/>
              <a:t>Snimljeno je nekoliko kratkih filmova o podizanju svijesti - s glavnim crtanim junakom Napom - na temu mišićno-koštanih poremećaja.   Ovo je odličan način za uključivanje poduzeća i informiranje istih o poruci kampanje.</a:t>
            </a:r>
          </a:p>
          <a:p>
            <a:endParaRPr lang="en-GB" b="1" dirty="0" smtClean="0"/>
          </a:p>
          <a:p>
            <a:r>
              <a:rPr lang="hr-HR" b="1" dirty="0" smtClean="0"/>
              <a:t>OSHwiki</a:t>
            </a:r>
          </a:p>
          <a:p>
            <a:r>
              <a:rPr lang="hr-HR" b="0" dirty="0" smtClean="0"/>
              <a:t>Dio na platformi OSHwiki posvećen je mišićno-koštanim poremećajima. Sadrži relevantne članke i poveznice na više informacija o temama, uključujući načine upravljanja rehabilitacijom radnika i povratkom na posao.</a:t>
            </a:r>
          </a:p>
          <a:p>
            <a:endParaRPr lang="en-GB" b="1" dirty="0" smtClean="0"/>
          </a:p>
          <a:p>
            <a:r>
              <a:rPr lang="hr-HR" b="1" dirty="0" smtClean="0"/>
              <a:t>Praktični alati i smjernice </a:t>
            </a:r>
          </a:p>
          <a:p>
            <a:r>
              <a:rPr lang="hr-HR" b="0" dirty="0" smtClean="0"/>
              <a:t>Baza podataka koja je jednostavna za uporabu, a sadrži praktične alate i smjernice stvorena je kao pomoć radnim mjestima u jednostavnijoj procijeni i upravljanju rizicima povezanima s mišićno-koštanim poremećajima. Ti resursi, koji obuhvaćaju vizualne materijale, odnose se na čitav niz sektora, vrsta opasnosti i preventivnih mjera.</a:t>
            </a:r>
          </a:p>
          <a:p>
            <a:endParaRPr lang="en-GB" b="1" dirty="0" smtClean="0"/>
          </a:p>
          <a:p>
            <a:r>
              <a:rPr lang="hr-HR" b="1" dirty="0" smtClean="0"/>
              <a:t>Studije slučaja</a:t>
            </a:r>
          </a:p>
          <a:p>
            <a:r>
              <a:rPr lang="hr-HR" b="0" dirty="0" smtClean="0"/>
              <a:t>Uz studije slučajeva u bazi podataka, dostupne su i studije slučajeva politika u državama članicama EU i izvan EU. Ove studije slučajeva opisuju uspješne čimbenike i prenosivost inicijativa nacionalnih politika. </a:t>
            </a:r>
          </a:p>
          <a:p>
            <a:endParaRPr lang="en-GB" b="1" dirty="0" smtClean="0"/>
          </a:p>
          <a:p>
            <a:r>
              <a:rPr lang="hr-HR" b="1" dirty="0" smtClean="0"/>
              <a:t>Zakonodavstvo</a:t>
            </a:r>
          </a:p>
          <a:p>
            <a:r>
              <a:rPr lang="hr-HR" sz="1400" dirty="0">
                <a:solidFill>
                  <a:schemeClr val="accent1"/>
                </a:solidFill>
              </a:rPr>
              <a:t>Poslodavac je zakonski obvezan za osiguranje sigurnosti i zdravlja na radnom mjestu. </a:t>
            </a:r>
            <a:r>
              <a:rPr lang="hr-HR" sz="1400" dirty="0"/>
              <a:t>Rizici od mišićno-koštanih poremećaja dio su Okvirne direktive o </a:t>
            </a:r>
            <a:r>
              <a:rPr lang="hr-HR" sz="1400" dirty="0">
                <a:solidFill>
                  <a:schemeClr val="tx2"/>
                </a:solidFill>
              </a:rPr>
              <a:t>sigurnosti i zdravlju na radu (</a:t>
            </a:r>
            <a:r>
              <a:rPr lang="hr-HR" sz="1400" dirty="0">
                <a:solidFill>
                  <a:schemeClr val="tx2"/>
                </a:solidFill>
                <a:hlinkClick r:id="rId3"/>
              </a:rPr>
              <a:t>Direktiva 89/391/EEZ – Okvirna direktiva o sigurnosti i zdravlju na radu</a:t>
            </a:r>
            <a:r>
              <a:rPr lang="hr-HR" sz="1400" dirty="0">
                <a:solidFill>
                  <a:schemeClr val="tx2"/>
                </a:solidFill>
              </a:rPr>
              <a:t>), a pojedini rizici obuhvaćeni su posebice sljedećim direktivama:</a:t>
            </a:r>
          </a:p>
          <a:p>
            <a:pPr marL="736338" lvl="1" indent="-283207">
              <a:buFont typeface="Arial" panose="020B0604020202020204" pitchFamily="34" charset="0"/>
              <a:buChar char="•"/>
            </a:pPr>
            <a:r>
              <a:rPr lang="hr-HR" sz="1400" dirty="0">
                <a:solidFill>
                  <a:schemeClr val="tx2"/>
                </a:solidFill>
                <a:hlinkClick r:id="rId4"/>
              </a:rPr>
              <a:t>Direktiva 90/269/EEZ – Direktiva o ručnom prenošenju tereta</a:t>
            </a:r>
          </a:p>
          <a:p>
            <a:pPr marL="736338" lvl="1" indent="-283207">
              <a:buFont typeface="Arial" panose="020B0604020202020204" pitchFamily="34" charset="0"/>
              <a:buChar char="•"/>
            </a:pPr>
            <a:r>
              <a:rPr lang="hr-HR" sz="1400" dirty="0">
                <a:solidFill>
                  <a:schemeClr val="tx2"/>
                </a:solidFill>
                <a:hlinkClick r:id="rId5"/>
              </a:rPr>
              <a:t>Direktiva 2002/44/EZ – Direktiva o vibracijama</a:t>
            </a:r>
          </a:p>
          <a:p>
            <a:pPr marL="736338" lvl="1" indent="-283207">
              <a:buFont typeface="Arial" panose="020B0604020202020204" pitchFamily="34" charset="0"/>
              <a:buChar char="•"/>
            </a:pPr>
            <a:r>
              <a:rPr lang="hr-HR" sz="1400" dirty="0">
                <a:solidFill>
                  <a:schemeClr val="tx2"/>
                </a:solidFill>
                <a:hlinkClick r:id="rId6"/>
              </a:rPr>
              <a:t>Direktiva 90/270/EEZ – Direktiva o radu sa zaslonima</a:t>
            </a:r>
          </a:p>
          <a:p>
            <a:pPr marL="736338" lvl="1" indent="-283207">
              <a:buFont typeface="Arial" panose="020B0604020202020204" pitchFamily="34" charset="0"/>
              <a:buChar char="•"/>
            </a:pPr>
            <a:r>
              <a:rPr lang="hr-HR" sz="1400" dirty="0">
                <a:solidFill>
                  <a:schemeClr val="tx2"/>
                </a:solidFill>
                <a:hlinkClick r:id="rId7"/>
              </a:rPr>
              <a:t>Direktiva 2009/104/EZ - Direktiva o uporabi radne opreme na radu</a:t>
            </a:r>
          </a:p>
          <a:p>
            <a:pPr marL="453131" lvl="1"/>
            <a:endParaRPr lang="en-GB" sz="1400" dirty="0">
              <a:solidFill>
                <a:schemeClr val="tx2"/>
              </a:solidFill>
            </a:endParaRPr>
          </a:p>
          <a:p>
            <a:r>
              <a:rPr lang="hr-HR" sz="1400" dirty="0">
                <a:solidFill>
                  <a:schemeClr val="accent1"/>
                </a:solidFill>
              </a:rPr>
              <a:t>Potpuni pregled relevantnih zakonskih propisa o sigurnosti i zdravlju na radu dostupan je na internetskim stranicama EU-OSHA-e (</a:t>
            </a:r>
            <a:r>
              <a:rPr lang="hr-HR" sz="1400" dirty="0">
                <a:solidFill>
                  <a:schemeClr val="accent1"/>
                </a:solidFill>
                <a:hlinkClick r:id="rId8"/>
              </a:rPr>
              <a:t>https://osha.europa.eu/en/safety-and-health-legislation</a:t>
            </a:r>
            <a:r>
              <a:rPr lang="hr-HR" sz="1400" dirty="0">
                <a:solidFill>
                  <a:schemeClr val="accent1"/>
                </a:solidFill>
              </a:rPr>
              <a:t>).</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400" b="1" dirty="0">
                <a:solidFill>
                  <a:schemeClr val="accent1"/>
                </a:solidFill>
              </a:rPr>
              <a:t>Europski tjedan</a:t>
            </a:r>
          </a:p>
          <a:p>
            <a:r>
              <a:rPr lang="hr-HR" sz="1400" dirty="0">
                <a:solidFill>
                  <a:schemeClr val="accent1"/>
                </a:solidFill>
              </a:rPr>
              <a:t>Naš svjetski poznati Europski tjedan o sigurnosti i zdravlju na radu održava se svake godine u listopadu i vrhunac je u kalendaru kampanje. Možete se uključiti u mnoga događanje za podizanje svijesti koji su organizirani u EU-u i šire, poput natjecanja, posebnih filmskih prikazivanja, događanja putem socijalnih medija i konferencija.</a:t>
            </a:r>
          </a:p>
          <a:p>
            <a:endParaRPr lang="en-GB" sz="1400" b="1" dirty="0">
              <a:solidFill>
                <a:schemeClr val="accent1"/>
              </a:solidFill>
            </a:endParaRPr>
          </a:p>
          <a:p>
            <a:r>
              <a:rPr lang="hr-HR" sz="1400" b="1" dirty="0">
                <a:solidFill>
                  <a:schemeClr val="accent1"/>
                </a:solidFill>
              </a:rPr>
              <a:t>Partnerstvo u okviru kampanje</a:t>
            </a:r>
          </a:p>
          <a:p>
            <a:r>
              <a:rPr lang="hr-HR" sz="1400" dirty="0">
                <a:solidFill>
                  <a:schemeClr val="accent1"/>
                </a:solidFill>
              </a:rPr>
              <a:t>Uspjeh kampanje ovisi o snažnom partnerstvu između EU-OSHA-e i ključnih dionika. Paneuropske i međunarodne organizacije posvećene području sigurnosti i zdravlja na radu mogu postati </a:t>
            </a:r>
            <a:r>
              <a:rPr lang="hr-HR" sz="1400" u="sng" dirty="0">
                <a:solidFill>
                  <a:schemeClr val="accent1"/>
                </a:solidFill>
              </a:rPr>
              <a:t>službeni partneri kampanje</a:t>
            </a:r>
            <a:r>
              <a:rPr lang="hr-HR" sz="1400" dirty="0">
                <a:solidFill>
                  <a:schemeClr val="accent1"/>
                </a:solidFill>
              </a:rPr>
              <a:t>, što im omogućuje da uživaju koristi od:</a:t>
            </a:r>
          </a:p>
          <a:p>
            <a:pPr marL="736338" lvl="1" indent="-283207">
              <a:buFont typeface="Arial" panose="020B0604020202020204" pitchFamily="34" charset="0"/>
              <a:buChar char="•"/>
            </a:pPr>
            <a:r>
              <a:rPr lang="hr-HR" sz="1400" dirty="0">
                <a:solidFill>
                  <a:schemeClr val="tx2"/>
                </a:solidFill>
              </a:rPr>
              <a:t>promoviranja na razini EU-a i u medijima</a:t>
            </a:r>
          </a:p>
          <a:p>
            <a:pPr marL="736338" lvl="1" indent="-283207">
              <a:buFont typeface="Arial" panose="020B0604020202020204" pitchFamily="34" charset="0"/>
              <a:buChar char="•"/>
            </a:pPr>
            <a:r>
              <a:rPr lang="hr-HR" sz="1400" dirty="0">
                <a:solidFill>
                  <a:schemeClr val="tx2"/>
                </a:solidFill>
              </a:rPr>
              <a:t>prilika za umrežavanje i razmijene</a:t>
            </a:r>
          </a:p>
          <a:p>
            <a:pPr marL="736338" lvl="1" indent="-283207">
              <a:buFont typeface="Arial" panose="020B0604020202020204" pitchFamily="34" charset="0"/>
              <a:buChar char="•"/>
            </a:pPr>
            <a:r>
              <a:rPr lang="hr-HR" sz="1400" dirty="0">
                <a:solidFill>
                  <a:schemeClr val="tx2"/>
                </a:solidFill>
              </a:rPr>
              <a:t>dijeljenja dobrih praksi s ostalim partnerima iz kampanje</a:t>
            </a:r>
          </a:p>
          <a:p>
            <a:pPr marL="736338" lvl="1" indent="-283207">
              <a:buFont typeface="Arial" panose="020B0604020202020204" pitchFamily="34" charset="0"/>
              <a:buChar char="•"/>
            </a:pPr>
            <a:r>
              <a:rPr lang="hr-HR" sz="1400" dirty="0">
                <a:solidFill>
                  <a:schemeClr val="tx2"/>
                </a:solidFill>
              </a:rPr>
              <a:t>pozivnica za manifestacije EU-OSHA-e</a:t>
            </a:r>
          </a:p>
          <a:p>
            <a:pPr marL="736338" lvl="1" indent="-283207">
              <a:buFont typeface="Arial" panose="020B0604020202020204" pitchFamily="34" charset="0"/>
              <a:buChar char="•"/>
            </a:pPr>
            <a:r>
              <a:rPr lang="hr-HR" sz="1400" dirty="0">
                <a:solidFill>
                  <a:schemeClr val="tx2"/>
                </a:solidFill>
              </a:rPr>
              <a:t>paketa dobrodošlice</a:t>
            </a:r>
          </a:p>
          <a:p>
            <a:pPr marL="736338" lvl="1" indent="-283207">
              <a:buFont typeface="Arial" panose="020B0604020202020204" pitchFamily="34" charset="0"/>
              <a:buChar char="•"/>
            </a:pPr>
            <a:r>
              <a:rPr lang="hr-HR" sz="1400" dirty="0">
                <a:solidFill>
                  <a:schemeClr val="tx2"/>
                </a:solidFill>
              </a:rPr>
              <a:t>potvrde o partnerstvu.</a:t>
            </a:r>
          </a:p>
          <a:p>
            <a:pPr lvl="1"/>
            <a:endParaRPr lang="en-GB" sz="1400" b="1" dirty="0">
              <a:solidFill>
                <a:schemeClr val="tx2"/>
              </a:solidFill>
            </a:endParaRPr>
          </a:p>
          <a:p>
            <a:r>
              <a:rPr lang="hr-HR" sz="1400" b="1" dirty="0">
                <a:solidFill>
                  <a:schemeClr val="accent1"/>
                </a:solidFill>
              </a:rPr>
              <a:t>Nagrade za dobru praksu</a:t>
            </a:r>
          </a:p>
          <a:p>
            <a:r>
              <a:rPr lang="hr-HR" sz="1400" dirty="0">
                <a:solidFill>
                  <a:schemeClr val="accent1"/>
                </a:solidFill>
              </a:rPr>
              <a:t>Kao dio kampanje, nagrade za dobru praksu demonstriraju inovativne pristupe upravljanju sigurnošću i zdravljem na radu te prepoznaju uspješne i održive inicijative za upravljanje mišićno-koštanim poremećajima povezanima s radom. Organizacije u državama članicama EU, zemljama kandidatkinjama, zemljama potencijalnim kandidatkinjama i državama članicama Europskog udruženja slobodne trgovine (EFTA) pozvane su na podnošenje prijava na temu upravljanja mišićno-koštanim poremećajima na radnom mjestu, a pobjednici će biti proglašeni na svečanosti dodijele nagrada.</a:t>
            </a:r>
          </a:p>
          <a:p>
            <a:endParaRPr lang="en-GB" sz="1400" dirty="0">
              <a:solidFill>
                <a:schemeClr val="accent1"/>
              </a:solidFill>
            </a:endParaRPr>
          </a:p>
          <a:p>
            <a:r>
              <a:rPr lang="hr-HR" sz="1400" b="1" dirty="0">
                <a:solidFill>
                  <a:schemeClr val="accent1"/>
                </a:solidFill>
              </a:rPr>
              <a:t>Paket alata za kampanju </a:t>
            </a:r>
          </a:p>
          <a:p>
            <a:r>
              <a:rPr lang="hr-HR" sz="1400" dirty="0">
                <a:solidFill>
                  <a:schemeClr val="accent1"/>
                </a:solidFill>
              </a:rPr>
              <a:t>Našem paketu alata za kampanju možete pristupiti kako bi ste primili pomoć za pokretanje vlastite kampanje za podizanje svijesti o mišićno-koštanim poremećajima povezanima s radom. Paket alata nudi detaljne smjernice kroz postupak pripreme i provođenja kampanje te iskorištavanja vaših resursa.</a:t>
            </a:r>
          </a:p>
          <a:p>
            <a:endParaRPr lang="en-GB" sz="1400" dirty="0">
              <a:solidFill>
                <a:schemeClr val="accent1"/>
              </a:solidFill>
            </a:endParaRPr>
          </a:p>
          <a:p>
            <a:r>
              <a:rPr lang="hr-HR" sz="1400" b="1" dirty="0">
                <a:solidFill>
                  <a:schemeClr val="accent1"/>
                </a:solidFill>
              </a:rPr>
              <a:t>Materijali u okviru kampanje</a:t>
            </a:r>
          </a:p>
          <a:p>
            <a:r>
              <a:rPr lang="hr-HR" sz="1400" dirty="0">
                <a:solidFill>
                  <a:schemeClr val="accent1"/>
                </a:solidFill>
              </a:rPr>
              <a:t>Materijali u okviru kampanje sadrže sve što vam je potrebno za promoviranje i doprinos kampanju „Zdrava radna mjesta olakšavaju opterećenje“. Potpuni raspon resursa dostupan je za besplatno preuzimanje, uključujući i vodič za kampanju, promocijske letke i plakate te letak za nagrade za dobru praksu.</a:t>
            </a:r>
          </a:p>
          <a:p>
            <a:endParaRPr lang="en-GB" sz="1400" b="1" dirty="0">
              <a:solidFill>
                <a:schemeClr val="accent1"/>
              </a:solidFill>
            </a:endParaRPr>
          </a:p>
          <a:p>
            <a:r>
              <a:rPr lang="hr-HR" sz="1400" b="1" dirty="0">
                <a:solidFill>
                  <a:schemeClr val="accent1"/>
                </a:solidFill>
              </a:rPr>
              <a:t>Događanja</a:t>
            </a:r>
          </a:p>
          <a:p>
            <a:r>
              <a:rPr lang="hr-HR" sz="1400" dirty="0">
                <a:solidFill>
                  <a:schemeClr val="accent1"/>
                </a:solidFill>
              </a:rPr>
              <a:t>Možete pregledati predstojeća događanja u okviru kampanje „Zdrava radna mjesta smanjuju opterećenje“. Događanja se mogu pretraživati po državi i po datumu, a svako događanje može se dodati u vlastiti kalendar kako biste bili sigurni da ga nećete propustiti.</a:t>
            </a:r>
          </a:p>
          <a:p>
            <a:endParaRPr lang="en-GB" sz="1400" b="1" dirty="0">
              <a:solidFill>
                <a:schemeClr val="accent1"/>
              </a:solidFill>
            </a:endParaRPr>
          </a:p>
          <a:p>
            <a:r>
              <a:rPr lang="hr-HR" sz="1400" b="1" dirty="0">
                <a:solidFill>
                  <a:schemeClr val="accent1"/>
                </a:solidFill>
              </a:rPr>
              <a:t>Potvrda o sudjelovanju </a:t>
            </a:r>
          </a:p>
          <a:p>
            <a:r>
              <a:rPr lang="hr-HR" sz="1400" dirty="0">
                <a:solidFill>
                  <a:schemeClr val="accent1"/>
                </a:solidFill>
              </a:rPr>
              <a:t>Zauzvrat što ste organizirali događanja i aktivnosti ili proveli vlastitu kampanju u podršku kampanje Zdrava radna mjesta, primit ćete potvrdu o sudjelovanju kao priznanje za vaš trud i doprinos.</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solidFill>
                  <a:srgbClr val="ACC700"/>
                </a:solidFill>
              </a:rPr>
              <a:t>© Europska agencija za sigurnost i zdravlje na radu, 2020.</a:t>
            </a:r>
          </a:p>
          <a:p>
            <a:r>
              <a:rPr lang="hr-HR" dirty="0">
                <a:solidFill>
                  <a:srgbClr val="ACC700"/>
                </a:solidFill>
              </a:rPr>
              <a:t>Umnožavanje je dopušteno pod uvjetom da se navede izvor.</a:t>
            </a:r>
          </a:p>
          <a:p>
            <a:r>
              <a:rPr lang="hr-HR" dirty="0">
                <a:solidFill>
                  <a:srgbClr val="ACC700"/>
                </a:solidFill>
              </a:rPr>
              <a:t>Za svaku uporabu ili reprodukciju fotografija ili drugog materijala koji nije zaštićen autorskim pravom EU-OSHA-e potrebno je zatražiti dopuštenje izravno od nositeljâ autorskih prava.</a:t>
            </a:r>
          </a:p>
          <a:p>
            <a:endParaRPr lang="fr-FR" smtClean="0"/>
          </a:p>
          <a:p>
            <a:endParaRPr lang="fr-FR" dirty="0"/>
          </a:p>
        </p:txBody>
      </p:sp>
      <p:sp>
        <p:nvSpPr>
          <p:cNvPr id="4" name="Slide Number Placeholder 3"/>
          <p:cNvSpPr>
            <a:spLocks noGrp="1"/>
          </p:cNvSpPr>
          <p:nvPr>
            <p:ph type="sldNum" sz="quarter" idx="10"/>
          </p:nvPr>
        </p:nvSpPr>
        <p:spPr/>
        <p:txBody>
          <a:bodyPr/>
          <a:lstStyle/>
          <a:p>
            <a:fld id="{493DD4C7-C698-4A80-B76C-A9FD89019653}" type="slidenum">
              <a:rPr lang="en-GB" smtClean="0"/>
              <a:t>15</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hr-HR" dirty="0" smtClean="0"/>
              <a:t>Izvor: </a:t>
            </a:r>
            <a:r>
              <a:rPr lang="hr-HR" dirty="0"/>
              <a:t>EU-OSHA, Treće izdanje Europskog istraživanja poduzeća o novim rizicima i onima u nastajanju (ESENER 3), 2019. Dostupno na: </a:t>
            </a:r>
            <a:r>
              <a:rPr lang="hr-HR" u="sng" dirty="0">
                <a:hlinkClick r:id="rId3"/>
              </a:rPr>
              <a:t>https://osha.europa.eu/hr/publications/third-european-survey-enterprises-new-and-emerging-risks-esener-3/view</a:t>
            </a:r>
          </a:p>
          <a:p>
            <a:endParaRPr lang="it-IT" dirty="0"/>
          </a:p>
        </p:txBody>
      </p:sp>
      <p:sp>
        <p:nvSpPr>
          <p:cNvPr id="4" name="Segnaposto numero diapositiva 3"/>
          <p:cNvSpPr>
            <a:spLocks noGrp="1"/>
          </p:cNvSpPr>
          <p:nvPr>
            <p:ph type="sldNum" sz="quarter" idx="5"/>
          </p:nvPr>
        </p:nvSpPr>
        <p:spPr/>
        <p:txBody>
          <a:bodyPr/>
          <a:lstStyle/>
          <a:p>
            <a:fld id="{493DD4C7-C698-4A80-B76C-A9FD89019653}" type="slidenum">
              <a:rPr lang="en-GB" smtClean="0"/>
              <a:t>3</a:t>
            </a:fld>
            <a:endParaRPr lang="en-GB"/>
          </a:p>
        </p:txBody>
      </p:sp>
    </p:spTree>
    <p:extLst>
      <p:ext uri="{BB962C8B-B14F-4D97-AF65-F5344CB8AC3E}">
        <p14:creationId xmlns:p14="http://schemas.microsoft.com/office/powerpoint/2010/main" val="210127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hr-HR" dirty="0"/>
              <a:t>Izvor: EU-OSHA: Work-related musculoskeletal disorders: prevalence, costs and demographics in the EU (Poremećaji mišićno-koštanog sustava povezani s radom: učestalost, troškovi i demografski podatci za Europsku uniju), 2019., str. 45. Dostupno na: </a:t>
            </a:r>
          </a:p>
          <a:p>
            <a:pPr defTabSz="906262">
              <a:defRPr/>
            </a:pPr>
            <a:r>
              <a:rPr lang="hr-HR" dirty="0" smtClean="0">
                <a:hlinkClick r:id="rId3"/>
              </a:rPr>
              <a:t>https://osha.europa.eu/en/publications/msds-facts-and-figures-overview-prevalence-costs-and-demographics-msds-europe/view</a:t>
            </a:r>
            <a:r>
              <a:rPr lang="hr-HR" dirty="0" smtClean="0"/>
              <a:t> </a:t>
            </a:r>
          </a:p>
          <a:p>
            <a:pPr defTabSz="906262">
              <a:defRPr/>
            </a:pPr>
            <a:r>
              <a:rPr lang="hr-HR" dirty="0"/>
              <a:t>  </a:t>
            </a:r>
          </a:p>
          <a:p>
            <a:pPr defTabSz="906262">
              <a:defRPr/>
            </a:pPr>
            <a:r>
              <a:rPr lang="hr-HR" dirty="0"/>
              <a:t>U 2015. godini, otprilike tri od svakih pet radnika u EU-28  prijavilo je poremećaje mišićno-koštanog sustava u leđima, gornjim udovima i/ili donjim udovima. To se može zaključiti na temelju šestog vala europskog istraživanja o radnim uvjetima (EWCS-a). Najčešći tipovi poremećaja mišićno-koštanog sustava u državama EU-28 jesu bolovi u leđima i mišićima gornjih udova (43 %, odnosno 41 %, u 2015.). Rjeđe se navode bolovi u mišićima donjih udova (29 % u 2015.). Više informacija o Eurofoundu - „Šesto europsko istraživanje o radnim uvjetima“ (EWCS), 2015. Dostupno na:  </a:t>
            </a:r>
            <a:r>
              <a:rPr lang="hr-HR" u="sng" dirty="0">
                <a:hlinkClick r:id="rId4"/>
              </a:rPr>
              <a:t>https://www.eurofound.europa.eu/surveys/european-working-conditions-surveys/</a:t>
            </a:r>
          </a:p>
          <a:p>
            <a:pPr defTabSz="906262">
              <a:defRPr/>
            </a:pPr>
            <a:r>
              <a:rPr lang="hr-HR" u="sng" dirty="0">
                <a:hlinkClick r:id="rId4"/>
              </a:rPr>
              <a:t>https://www.eurofound.europa.eu/hr/surveys/european-working-conditions-surveys/sixth-european-working-conditions-survey-2015</a:t>
            </a:r>
          </a:p>
          <a:p>
            <a:pPr defTabSz="906262">
              <a:defRPr/>
            </a:pPr>
            <a:endParaRPr lang="it-IT" dirty="0"/>
          </a:p>
          <a:p>
            <a:pPr defTabSz="906262">
              <a:defRPr/>
            </a:pPr>
            <a:endParaRPr lang="it-IT" dirty="0"/>
          </a:p>
        </p:txBody>
      </p:sp>
      <p:sp>
        <p:nvSpPr>
          <p:cNvPr id="4" name="Slide Number Placeholder 3"/>
          <p:cNvSpPr>
            <a:spLocks noGrp="1"/>
          </p:cNvSpPr>
          <p:nvPr>
            <p:ph type="sldNum" sz="quarter" idx="5"/>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Izvor: </a:t>
            </a:r>
            <a:r>
              <a:rPr lang="hr-HR" dirty="0"/>
              <a:t>Eurostat, </a:t>
            </a:r>
            <a:r>
              <a:rPr lang="hr-HR" i="1" dirty="0"/>
              <a:t>ad hoc</a:t>
            </a:r>
            <a:r>
              <a:rPr lang="hr-HR" dirty="0"/>
              <a:t> modul ankete o radnoj snazi pod nazivom „Nesreće na radu i drugi zdravstveni problemi povezani s radom”, 2013.. Dostupno na: </a:t>
            </a:r>
            <a:r>
              <a:rPr lang="hr-HR" u="sng" dirty="0">
                <a:hlinkClick r:id="rId3"/>
              </a:rPr>
              <a:t>https://ec.europa.eu/eurostat/statistics-explained/index.php/EU_labour_force_survey_-_ad_hoc_modules</a:t>
            </a: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164780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hr-HR" dirty="0"/>
              <a:t>Postotak radnika koji su prijavili različite mišićno-koštane poremećaje u posljednjih 12 mjeseci, EU-28, 2015. Izvor: Šesto Europsko istraživanje o radnim uvjetima (2015.)</a:t>
            </a:r>
          </a:p>
          <a:p>
            <a:pPr defTabSz="906262">
              <a:defRPr/>
            </a:pPr>
            <a:endParaRPr lang="en-US" dirty="0"/>
          </a:p>
          <a:p>
            <a:pPr defTabSz="906262">
              <a:defRPr/>
            </a:pPr>
            <a:r>
              <a:rPr lang="hr-HR" dirty="0"/>
              <a:t>EU-OSHA: Work-related musculoskeletal disorders: prevalence, costs and demographics in the EU (Mišićno-koštani poremećaji povezani s radom: učestalost, troškovi i demografski podatci za Europsku uniju), 2019., str. 45. Dostupno na: </a:t>
            </a:r>
          </a:p>
          <a:p>
            <a:pPr defTabSz="906262">
              <a:defRPr/>
            </a:pPr>
            <a:r>
              <a:rPr lang="hr-HR" dirty="0" smtClean="0">
                <a:hlinkClick r:id="rId3"/>
              </a:rPr>
              <a:t>https://osha.europa.eu/en/publications/msds-facts-and-figures-overview-prevalence-costs-and-demographics-msds-europe/view</a:t>
            </a:r>
            <a:r>
              <a:rPr lang="hr-HR" dirty="0" smtClean="0"/>
              <a:t> </a:t>
            </a:r>
          </a:p>
          <a:p>
            <a:pPr defTabSz="906262">
              <a:defRPr/>
            </a:pPr>
            <a:endParaRPr lang="en-US" dirty="0"/>
          </a:p>
          <a:p>
            <a:pPr defTabSz="906262">
              <a:defRPr/>
            </a:pPr>
            <a:r>
              <a:rPr lang="hr-HR" dirty="0"/>
              <a:t>Najčešći tipovi poremećaja mišićno-koštanog sustava u državama EU-28 jesu bolovi u leđima i mišićima gornjih udova (43 %, odnosno 41 %, u 2015.). Rjeđe se navode bolove u mišićima donjih udova (29 % u 2015.). Na temelju „Šestog Europskog istraživanje o radnim uvjetima“ (EWCS), 2015.. Analizu je provela EU-OSHA. Više informacija o ovom istraživanju dostupno je na: </a:t>
            </a:r>
            <a:r>
              <a:rPr lang="hr-HR" u="sng" dirty="0">
                <a:hlinkClick r:id="rId4"/>
              </a:rPr>
              <a:t>https://www.eurofound.europa.eu/hr/surveys/european-working-conditions-surveys/</a:t>
            </a:r>
          </a:p>
          <a:p>
            <a:pPr defTabSz="906262">
              <a:defRPr/>
            </a:pPr>
            <a:r>
              <a:rPr lang="hr-HR" u="sng" dirty="0">
                <a:hlinkClick r:id="rId4"/>
              </a:rPr>
              <a:t>sixth-european-working-conditions-survey-2015</a:t>
            </a:r>
          </a:p>
        </p:txBody>
      </p:sp>
      <p:sp>
        <p:nvSpPr>
          <p:cNvPr id="4" name="Slide Number Placeholder 3"/>
          <p:cNvSpPr>
            <a:spLocks noGrp="1"/>
          </p:cNvSpPr>
          <p:nvPr>
            <p:ph type="sldNum" sz="quarter" idx="10"/>
          </p:nvPr>
        </p:nvSpPr>
        <p:spPr/>
        <p:txBody>
          <a:bodyPr/>
          <a:lstStyle/>
          <a:p>
            <a:fld id="{493DD4C7-C698-4A80-B76C-A9FD89019653}" type="slidenum">
              <a:rPr lang="en-GB" smtClean="0"/>
              <a:t>6</a:t>
            </a:fld>
            <a:endParaRPr lang="en-GB" dirty="0"/>
          </a:p>
        </p:txBody>
      </p:sp>
    </p:spTree>
    <p:extLst>
      <p:ext uri="{BB962C8B-B14F-4D97-AF65-F5344CB8AC3E}">
        <p14:creationId xmlns:p14="http://schemas.microsoft.com/office/powerpoint/2010/main" val="55434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400" dirty="0"/>
              <a:t>Mišićno-koštani poremećaji povezani s radom jesu </a:t>
            </a:r>
            <a:r>
              <a:rPr lang="hr-HR" sz="1400" u="sng" dirty="0"/>
              <a:t>oštećenja tjelesnih struktura</a:t>
            </a:r>
            <a:r>
              <a:rPr lang="hr-HR" sz="1400" dirty="0"/>
              <a:t>, poput:</a:t>
            </a:r>
          </a:p>
          <a:p>
            <a:pPr marL="736338" lvl="1" indent="-283207">
              <a:buFont typeface="Arial" panose="020B0604020202020204" pitchFamily="34" charset="0"/>
              <a:buChar char="•"/>
            </a:pPr>
            <a:r>
              <a:rPr lang="hr-HR" sz="1400" dirty="0"/>
              <a:t>mišića</a:t>
            </a:r>
          </a:p>
          <a:p>
            <a:pPr marL="736338" lvl="1" indent="-283207">
              <a:buFont typeface="Arial" panose="020B0604020202020204" pitchFamily="34" charset="0"/>
              <a:buChar char="•"/>
            </a:pPr>
            <a:r>
              <a:rPr lang="hr-HR" sz="1400" dirty="0"/>
              <a:t>zglobova</a:t>
            </a:r>
          </a:p>
          <a:p>
            <a:pPr marL="736338" lvl="1" indent="-283207">
              <a:buFont typeface="Arial" panose="020B0604020202020204" pitchFamily="34" charset="0"/>
              <a:buChar char="•"/>
            </a:pPr>
            <a:r>
              <a:rPr lang="hr-HR" sz="1400" dirty="0"/>
              <a:t>tetiva</a:t>
            </a:r>
          </a:p>
          <a:p>
            <a:pPr marL="736338" lvl="1" indent="-283207">
              <a:buFont typeface="Arial" panose="020B0604020202020204" pitchFamily="34" charset="0"/>
              <a:buChar char="•"/>
            </a:pPr>
            <a:r>
              <a:rPr lang="hr-HR" sz="1400" dirty="0"/>
              <a:t>ligamenata</a:t>
            </a:r>
          </a:p>
          <a:p>
            <a:pPr marL="736338" lvl="1" indent="-283207">
              <a:buFont typeface="Arial" panose="020B0604020202020204" pitchFamily="34" charset="0"/>
              <a:buChar char="•"/>
            </a:pPr>
            <a:r>
              <a:rPr lang="hr-HR" sz="1400" dirty="0"/>
              <a:t>živaca</a:t>
            </a:r>
          </a:p>
          <a:p>
            <a:pPr marL="736338" lvl="1" indent="-283207">
              <a:buFont typeface="Arial" panose="020B0604020202020204" pitchFamily="34" charset="0"/>
              <a:buChar char="•"/>
            </a:pPr>
            <a:r>
              <a:rPr lang="hr-HR" sz="1400" dirty="0"/>
              <a:t>kostiju</a:t>
            </a:r>
          </a:p>
          <a:p>
            <a:pPr marL="736338" lvl="1" indent="-283207">
              <a:buFont typeface="Arial" panose="020B0604020202020204" pitchFamily="34" charset="0"/>
              <a:buChar char="•"/>
            </a:pPr>
            <a:r>
              <a:rPr lang="hr-HR" sz="1400" dirty="0"/>
              <a:t>lokaliziranog cirkulacijskog sustava krvi.</a:t>
            </a:r>
          </a:p>
          <a:p>
            <a:r>
              <a:rPr lang="hr-HR" sz="1400" dirty="0"/>
              <a:t>Mišićno-koštane poremećaje povezane s radom </a:t>
            </a:r>
            <a:r>
              <a:rPr lang="hr-HR" sz="1400" u="sng" dirty="0"/>
              <a:t>prvenstveno uzrokuju ili pogoršavaju rad</a:t>
            </a:r>
            <a:r>
              <a:rPr lang="hr-HR" sz="1400" dirty="0"/>
              <a:t> i učinci neposrednog okruženja u kojem se rad obavlja. </a:t>
            </a:r>
          </a:p>
          <a:p>
            <a:r>
              <a:rPr lang="hr-HR" sz="1400" dirty="0"/>
              <a:t>Pojavi mišićno-koštanih poremećaja povezanih s radom mogu pridonijeti fizički, psihosocijalni, organizacijski i osobni čimbenici.</a:t>
            </a:r>
          </a:p>
          <a:p>
            <a:pPr defTabSz="906262">
              <a:defRPr/>
            </a:pPr>
            <a:r>
              <a:rPr lang="hr-HR" dirty="0"/>
              <a:t> </a:t>
            </a:r>
          </a:p>
          <a:p>
            <a:pPr defTabSz="906262">
              <a:defRPr/>
            </a:pPr>
            <a:r>
              <a:rPr lang="hr-HR" dirty="0"/>
              <a:t>EU-OSHA, 2007. „Informativni sažetak 71 – Uvod u mišićno-koštane poremećaje povezane s radom” (dostupan je </a:t>
            </a:r>
            <a:r>
              <a:rPr lang="hr-HR" u="sng" dirty="0">
                <a:hlinkClick r:id="rId3"/>
              </a:rPr>
              <a:t>https://osha.europa.eu/en/tools-and-publications/publications/factsheets/71/view).</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dirty="0"/>
          </a:p>
        </p:txBody>
      </p:sp>
    </p:spTree>
    <p:extLst>
      <p:ext uri="{BB962C8B-B14F-4D97-AF65-F5344CB8AC3E}">
        <p14:creationId xmlns:p14="http://schemas.microsoft.com/office/powerpoint/2010/main" val="180643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400" dirty="0">
                <a:solidFill>
                  <a:schemeClr val="accent1"/>
                </a:solidFill>
              </a:rPr>
              <a:t>Poremećaji mišićno-koštanog sustava </a:t>
            </a:r>
            <a:r>
              <a:rPr lang="hr-HR" sz="1400" u="sng" dirty="0">
                <a:solidFill>
                  <a:schemeClr val="accent1"/>
                </a:solidFill>
              </a:rPr>
              <a:t>mogu se spriječiti i njima se može upravljati.</a:t>
            </a:r>
          </a:p>
          <a:p>
            <a:r>
              <a:rPr lang="hr-HR" sz="1400" dirty="0">
                <a:solidFill>
                  <a:schemeClr val="accent1"/>
                </a:solidFill>
              </a:rPr>
              <a:t>Od osnovne su važnosti </a:t>
            </a:r>
            <a:r>
              <a:rPr lang="hr-HR" sz="1400" u="sng" dirty="0">
                <a:solidFill>
                  <a:schemeClr val="accent1"/>
                </a:solidFill>
              </a:rPr>
              <a:t>integrirani pristup</a:t>
            </a:r>
            <a:r>
              <a:rPr lang="hr-HR" sz="1400" dirty="0">
                <a:solidFill>
                  <a:schemeClr val="accent1"/>
                </a:solidFill>
              </a:rPr>
              <a:t> i promocija </a:t>
            </a:r>
            <a:r>
              <a:rPr lang="hr-HR" sz="1400" u="sng" dirty="0">
                <a:solidFill>
                  <a:schemeClr val="accent1"/>
                </a:solidFill>
              </a:rPr>
              <a:t>kulture prevencije</a:t>
            </a:r>
            <a:r>
              <a:rPr lang="hr-HR" sz="1400" dirty="0">
                <a:solidFill>
                  <a:schemeClr val="accent1"/>
                </a:solidFill>
              </a:rPr>
              <a:t>.</a:t>
            </a:r>
          </a:p>
          <a:p>
            <a:r>
              <a:rPr lang="hr-HR" sz="1400" dirty="0">
                <a:solidFill>
                  <a:schemeClr val="accent1"/>
                </a:solidFill>
              </a:rPr>
              <a:t>Radnje za </a:t>
            </a:r>
            <a:r>
              <a:rPr lang="hr-HR" sz="1400" u="sng" dirty="0">
                <a:solidFill>
                  <a:schemeClr val="accent1"/>
                </a:solidFill>
              </a:rPr>
              <a:t>sprječavanje ili smanjivanje poremećaja mišićno-koštanog sustava</a:t>
            </a:r>
            <a:r>
              <a:rPr lang="hr-HR" sz="1400" dirty="0">
                <a:solidFill>
                  <a:schemeClr val="accent1"/>
                </a:solidFill>
              </a:rPr>
              <a:t> trebaju se temeljiti na općim načelima prevencije:</a:t>
            </a:r>
          </a:p>
          <a:p>
            <a:pPr marL="736338" lvl="1" indent="-283207">
              <a:buFont typeface="Arial" panose="020B0604020202020204" pitchFamily="34" charset="0"/>
              <a:buChar char="•"/>
            </a:pPr>
            <a:r>
              <a:rPr lang="hr-HR" sz="1400" dirty="0"/>
              <a:t>izbjegavanje rizika;</a:t>
            </a:r>
          </a:p>
          <a:p>
            <a:pPr marL="736338" lvl="1" indent="-283207">
              <a:buFont typeface="Arial" panose="020B0604020202020204" pitchFamily="34" charset="0"/>
              <a:buChar char="•"/>
            </a:pPr>
            <a:r>
              <a:rPr lang="hr-HR" sz="1400" dirty="0"/>
              <a:t>suzbijanje rizika na samom izvoru;</a:t>
            </a:r>
          </a:p>
          <a:p>
            <a:pPr marL="736338" lvl="1" indent="-283207">
              <a:buFont typeface="Arial" panose="020B0604020202020204" pitchFamily="34" charset="0"/>
              <a:buChar char="•"/>
            </a:pPr>
            <a:r>
              <a:rPr lang="hr-HR" sz="1400" dirty="0"/>
              <a:t>prilagodba rada pojedincu;</a:t>
            </a:r>
          </a:p>
          <a:p>
            <a:pPr marL="736338" lvl="1" indent="-283207">
              <a:buFont typeface="Arial" panose="020B0604020202020204" pitchFamily="34" charset="0"/>
              <a:buChar char="•"/>
            </a:pPr>
            <a:r>
              <a:rPr lang="hr-HR" sz="1400" dirty="0"/>
              <a:t>prilagodba tehnološkim dostignućima;</a:t>
            </a:r>
          </a:p>
          <a:p>
            <a:pPr marL="736338" lvl="1" indent="-283207">
              <a:buFont typeface="Arial" panose="020B0604020202020204" pitchFamily="34" charset="0"/>
              <a:buChar char="•"/>
            </a:pPr>
            <a:r>
              <a:rPr lang="hr-HR" sz="1400" dirty="0"/>
              <a:t>zamjena rizičnih praksi sa sigurnim ili manje rizičnim praksama;</a:t>
            </a:r>
          </a:p>
          <a:p>
            <a:pPr marL="736338" lvl="1" indent="-283207">
              <a:buFont typeface="Arial" panose="020B0604020202020204" pitchFamily="34" charset="0"/>
              <a:buChar char="•"/>
            </a:pPr>
            <a:r>
              <a:rPr lang="hr-HR" sz="1400" dirty="0"/>
              <a:t>razvoj koherentnih politika za prevenciju;</a:t>
            </a:r>
          </a:p>
          <a:p>
            <a:pPr marL="736338" lvl="1" indent="-283207">
              <a:buFont typeface="Arial" panose="020B0604020202020204" pitchFamily="34" charset="0"/>
              <a:buChar char="•"/>
            </a:pPr>
            <a:r>
              <a:rPr lang="hr-HR" sz="1400" dirty="0"/>
              <a:t>prioritiziranje kolektivnih mjera;</a:t>
            </a:r>
          </a:p>
          <a:p>
            <a:pPr marL="736338" lvl="1" indent="-283207">
              <a:buFont typeface="Arial" panose="020B0604020202020204" pitchFamily="34" charset="0"/>
              <a:buChar char="•"/>
            </a:pPr>
            <a:r>
              <a:rPr lang="hr-HR" sz="1400" dirty="0"/>
              <a:t>pružanje kvalitetne obuke i uputa radnicima.</a:t>
            </a:r>
          </a:p>
          <a:p>
            <a:endParaRPr lang="en-GB"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600" b="1" dirty="0">
                <a:solidFill>
                  <a:schemeClr val="accent1"/>
                </a:solidFill>
              </a:rPr>
              <a:t>Procjena rizika</a:t>
            </a:r>
          </a:p>
          <a:p>
            <a:pPr marL="283207" indent="-283207">
              <a:buFont typeface="Arial" panose="020B0604020202020204" pitchFamily="34" charset="0"/>
              <a:buChar char="•"/>
            </a:pPr>
            <a:r>
              <a:rPr lang="hr-HR" sz="1600" dirty="0">
                <a:solidFill>
                  <a:schemeClr val="accent1"/>
                </a:solidFill>
              </a:rPr>
              <a:t>Procjena rizika neophodna je za uspješnu prevenciju.</a:t>
            </a:r>
          </a:p>
          <a:p>
            <a:pPr marL="283207" indent="-283207">
              <a:buFont typeface="Arial" panose="020B0604020202020204" pitchFamily="34" charset="0"/>
              <a:buChar char="•"/>
            </a:pPr>
            <a:r>
              <a:rPr lang="hr-HR" sz="1600" dirty="0">
                <a:solidFill>
                  <a:schemeClr val="accent1"/>
                </a:solidFill>
              </a:rPr>
              <a:t>Svi - poslodavci, menadžeri, radnici i uslužne djelatnosti povezane sa sigurnosti i zdravljem na radu - trebaju sudjelovati u postupku identificiranja rizika i načina upravljanja istima.</a:t>
            </a:r>
          </a:p>
          <a:p>
            <a:pPr marL="283207" indent="-283207">
              <a:buFont typeface="Arial" panose="020B0604020202020204" pitchFamily="34" charset="0"/>
              <a:buChar char="•"/>
            </a:pPr>
            <a:r>
              <a:rPr lang="hr-HR" sz="1600" dirty="0">
                <a:solidFill>
                  <a:schemeClr val="accent1"/>
                </a:solidFill>
              </a:rPr>
              <a:t>Potrebno je obuhvatiti sve skupine radnika.</a:t>
            </a:r>
          </a:p>
          <a:p>
            <a:pPr marL="283207" indent="-283207">
              <a:buFont typeface="Arial" panose="020B0604020202020204" pitchFamily="34" charset="0"/>
              <a:buChar char="•"/>
            </a:pPr>
            <a:r>
              <a:rPr lang="hr-HR" sz="1600" dirty="0">
                <a:solidFill>
                  <a:schemeClr val="accent1"/>
                </a:solidFill>
              </a:rPr>
              <a:t>Postupak procjene rizika treba se redovito revidirati i ažurirati.</a:t>
            </a:r>
          </a:p>
          <a:p>
            <a:pPr marL="283207" indent="-283207">
              <a:buFont typeface="Arial" panose="020B0604020202020204" pitchFamily="34" charset="0"/>
              <a:buChar char="•"/>
            </a:pPr>
            <a:r>
              <a:rPr lang="hr-HR" sz="1600" dirty="0">
                <a:solidFill>
                  <a:schemeClr val="accent1"/>
                </a:solidFill>
              </a:rPr>
              <a:t>Alati, instrumenti i postepeno vođenje dostupni su kako bi se pomoglo poduzećima prilikom provođenja procjene rizika.</a:t>
            </a:r>
          </a:p>
          <a:p>
            <a:pPr lvl="0">
              <a:defRPr/>
            </a:pPr>
            <a:endParaRPr lang="en-US" sz="1600" b="1" dirty="0">
              <a:solidFill>
                <a:schemeClr val="accent1"/>
              </a:solidFill>
            </a:endParaRPr>
          </a:p>
          <a:p>
            <a:pPr lvl="0">
              <a:defRPr/>
            </a:pPr>
            <a:r>
              <a:rPr lang="hr-HR" sz="1600" b="1" dirty="0">
                <a:solidFill>
                  <a:schemeClr val="accent1"/>
                </a:solidFill>
              </a:rPr>
              <a:t>Detaljni postupak procjene rizika za mišićno-koštane poremećaje povezane s radom</a:t>
            </a:r>
          </a:p>
          <a:p>
            <a:pPr marL="339848" indent="-339848">
              <a:buFont typeface="+mj-lt"/>
              <a:buAutoNum type="arabicPeriod"/>
            </a:pPr>
            <a:r>
              <a:rPr lang="hr-HR" sz="1600" dirty="0">
                <a:solidFill>
                  <a:schemeClr val="accent1"/>
                </a:solidFill>
              </a:rPr>
              <a:t>Priprema:</a:t>
            </a:r>
          </a:p>
          <a:p>
            <a:pPr lvl="1"/>
            <a:r>
              <a:rPr lang="hr-HR" dirty="0" smtClean="0">
                <a:solidFill>
                  <a:schemeClr val="tx2"/>
                </a:solidFill>
              </a:rPr>
              <a:t>odlučite tko će voditi postupak procjene rizika.</a:t>
            </a:r>
          </a:p>
          <a:p>
            <a:pPr lvl="1"/>
            <a:r>
              <a:rPr lang="hr-HR" dirty="0" smtClean="0">
                <a:solidFill>
                  <a:schemeClr val="tx2"/>
                </a:solidFill>
              </a:rPr>
              <a:t>pregledajte sve informacije o mišićno-koštanim poremećajima dostupne u poduzeću.</a:t>
            </a:r>
          </a:p>
          <a:p>
            <a:pPr marL="339848" indent="-339848">
              <a:buFont typeface="+mj-lt"/>
              <a:buAutoNum type="arabicPeriod"/>
            </a:pPr>
            <a:r>
              <a:rPr lang="hr-HR" sz="1600" dirty="0">
                <a:solidFill>
                  <a:schemeClr val="accent1"/>
                </a:solidFill>
              </a:rPr>
              <a:t>Procjena:</a:t>
            </a:r>
          </a:p>
          <a:p>
            <a:pPr lvl="1"/>
            <a:r>
              <a:rPr lang="hr-HR" dirty="0" smtClean="0">
                <a:solidFill>
                  <a:schemeClr val="tx2"/>
                </a:solidFill>
              </a:rPr>
              <a:t>identificirajte rizike.</a:t>
            </a:r>
          </a:p>
          <a:p>
            <a:pPr lvl="1"/>
            <a:r>
              <a:rPr lang="hr-HR" dirty="0" smtClean="0">
                <a:solidFill>
                  <a:schemeClr val="tx2"/>
                </a:solidFill>
              </a:rPr>
              <a:t>sastavite plan radnji na temelju načela prevencije, pri čemu preventivne mjere predviđene za eliminiranje rizika od mišićno-koštanih poremećaja trebaju imati najveći prioritet.</a:t>
            </a:r>
          </a:p>
          <a:p>
            <a:pPr marL="339848" indent="-339848">
              <a:buFont typeface="+mj-lt"/>
              <a:buAutoNum type="arabicPeriod"/>
            </a:pPr>
            <a:r>
              <a:rPr lang="hr-HR" sz="1600" dirty="0">
                <a:solidFill>
                  <a:schemeClr val="accent1"/>
                </a:solidFill>
              </a:rPr>
              <a:t>Provedba:</a:t>
            </a:r>
          </a:p>
          <a:p>
            <a:pPr lvl="1"/>
            <a:r>
              <a:rPr lang="hr-HR" dirty="0" smtClean="0">
                <a:solidFill>
                  <a:schemeClr val="tx2"/>
                </a:solidFill>
              </a:rPr>
              <a:t>Provedite dogovorene preventivne i zaštitne mjere.</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16058229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file://localhost/Volumes/XRAID/Equipo%20Rojo/EU-OSHA/18-0115%20PPT%20templates%20update/PNG/FONDO-PORTADA-PATRON-EUOSHA-2011-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jp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dirty="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pic>
        <p:nvPicPr>
          <p:cNvPr id="17"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3" name="Picture 2"/>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155441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9972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3955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1" y="4131469"/>
            <a:ext cx="959147" cy="542925"/>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6" y="29793"/>
            <a:ext cx="9125747" cy="2495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1"/>
            <a:ext cx="694508" cy="5209298"/>
          </a:xfrm>
          <a:prstGeom prst="rect">
            <a:avLst/>
          </a:prstGeom>
        </p:spPr>
      </p:pic>
      <p:pic>
        <p:nvPicPr>
          <p:cNvPr id="21" name="Picture 20"/>
          <p:cNvPicPr>
            <a:picLocks noChangeAspect="1"/>
          </p:cNvPicPr>
          <p:nvPr userDrawn="1"/>
        </p:nvPicPr>
        <p:blipFill rotWithShape="1">
          <a:blip r:embed="rId10">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264213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5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pic>
        <p:nvPicPr>
          <p:cNvPr id="11" name="Bild 2" descr="111004_EU-OSHA_PPT_Corporate logo.png"/>
          <p:cNvPicPr>
            <a:picLocks noChangeAspect="1"/>
          </p:cNvPicPr>
          <p:nvPr/>
        </p:nvPicPr>
        <p:blipFill>
          <a:blip r:embed="rId3" cstate="print"/>
          <a:srcRect/>
          <a:stretch>
            <a:fillRect/>
          </a:stretch>
        </p:blipFill>
        <p:spPr bwMode="auto">
          <a:xfrm>
            <a:off x="444501" y="4131469"/>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13240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035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7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3843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05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286425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8896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US" smtClean="0"/>
              <a:t>Click icon to add picture</a:t>
            </a:r>
            <a:endParaRPr lang="en-US" dirty="0"/>
          </a:p>
        </p:txBody>
      </p:sp>
    </p:spTree>
    <p:extLst>
      <p:ext uri="{BB962C8B-B14F-4D97-AF65-F5344CB8AC3E}">
        <p14:creationId xmlns:p14="http://schemas.microsoft.com/office/powerpoint/2010/main" val="48919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3135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559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descr="/Volumes/XRAID/Equipo Rojo/EU-OSHA/18-0115 PPT templates update/PNG/FONDO-PORTADA-PATRON-EUOSHA-2011-16-9.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dirty="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1" name="Bild 2" descr="111004_EU-OSHA_PPT_Corporate logo.png"/>
          <p:cNvPicPr>
            <a:picLocks noChangeAspect="1"/>
          </p:cNvPicPr>
          <p:nvPr/>
        </p:nvPicPr>
        <p:blipFill>
          <a:blip r:embed="rId4" cstate="print"/>
          <a:srcRect/>
          <a:stretch>
            <a:fillRect/>
          </a:stretch>
        </p:blipFill>
        <p:spPr bwMode="auto">
          <a:xfrm>
            <a:off x="444501" y="4131469"/>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4233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35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19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4279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98097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a:t>Drag picture to placeholder or click icon to add</a:t>
            </a:r>
            <a:endParaRPr lang="en-US" dirty="0"/>
          </a:p>
        </p:txBody>
      </p:sp>
    </p:spTree>
    <p:extLst>
      <p:ext uri="{BB962C8B-B14F-4D97-AF65-F5344CB8AC3E}">
        <p14:creationId xmlns:p14="http://schemas.microsoft.com/office/powerpoint/2010/main" val="417499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XRAID/Equipo%20Rojo/EU-OSHA/18-0115%20PPT%20templates%20update/PNG/FONDO-PATRON-EUOSHA-2011-16-9.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a:solidFill>
                  <a:schemeClr val="tx2"/>
                </a:solidFill>
                <a:latin typeface="Arial" pitchFamily="-107" charset="0"/>
                <a:ea typeface="ＭＳ Ｐゴシック" pitchFamily="-107" charset="-128"/>
                <a:cs typeface="ＭＳ Ｐゴシック" pitchFamily="-107" charset="-128"/>
              </a:rPr>
              <a:t>www.healthy-workplaces.eu</a:t>
            </a:r>
          </a:p>
        </p:txBody>
      </p:sp>
      <p:pic>
        <p:nvPicPr>
          <p:cNvPr id="12" name="Bild 5" descr="111004_EU-OSHA_PPT_HW logo.png"/>
          <p:cNvPicPr>
            <a:picLocks noChangeAspect="1"/>
          </p:cNvPicPr>
          <p:nvPr/>
        </p:nvPicPr>
        <p:blipFill>
          <a:blip r:embed="rId15"/>
          <a:srcRect/>
          <a:stretch>
            <a:fillRect/>
          </a:stretch>
        </p:blipFill>
        <p:spPr bwMode="auto">
          <a:xfrm>
            <a:off x="7432676" y="4522144"/>
            <a:ext cx="577199" cy="475059"/>
          </a:xfrm>
          <a:prstGeom prst="rect">
            <a:avLst/>
          </a:prstGeom>
          <a:noFill/>
          <a:ln w="9525">
            <a:noFill/>
            <a:miter lim="800000"/>
            <a:headEnd/>
            <a:tailEnd/>
          </a:ln>
        </p:spPr>
      </p:pic>
      <p:pic>
        <p:nvPicPr>
          <p:cNvPr id="14" name="Bild 3" descr="111004_EU-OSHA_PPT_Corporate logo_inner slide.png"/>
          <p:cNvPicPr>
            <a:picLocks noChangeAspect="1"/>
          </p:cNvPicPr>
          <p:nvPr userDrawn="1"/>
        </p:nvPicPr>
        <p:blipFill>
          <a:blip r:embed="rId16" cstate="print"/>
          <a:srcRect/>
          <a:stretch>
            <a:fillRect/>
          </a:stretch>
        </p:blipFill>
        <p:spPr bwMode="auto">
          <a:xfrm>
            <a:off x="442913" y="4705350"/>
            <a:ext cx="744711" cy="233363"/>
          </a:xfrm>
          <a:prstGeom prst="rect">
            <a:avLst/>
          </a:prstGeom>
          <a:noFill/>
          <a:ln w="9525">
            <a:noFill/>
            <a:miter lim="800000"/>
            <a:headEnd/>
            <a:tailEnd/>
          </a:ln>
        </p:spPr>
      </p:pic>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Bild 3" descr="111004_EU-OSHA_PPT_Corporate logo_inner slide.png"/>
          <p:cNvPicPr>
            <a:picLocks noChangeAspect="1"/>
          </p:cNvPicPr>
          <p:nvPr/>
        </p:nvPicPr>
        <p:blipFill>
          <a:blip r:embed="rId14"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smtClean="0">
                <a:solidFill>
                  <a:schemeClr val="tx2"/>
                </a:solidFill>
                <a:latin typeface="Arial" pitchFamily="-107" charset="0"/>
                <a:ea typeface="ＭＳ Ｐゴシック" pitchFamily="-107" charset="-128"/>
                <a:cs typeface="ＭＳ Ｐゴシック" pitchFamily="-107" charset="-128"/>
              </a:rPr>
              <a:t>www.healthy-workplaces.eu</a:t>
            </a:r>
            <a:endParaRPr lang="en-GB" sz="675" b="1" dirty="0">
              <a:solidFill>
                <a:schemeClr val="tx2"/>
              </a:solidFill>
              <a:latin typeface="Arial" pitchFamily="-107" charset="0"/>
              <a:ea typeface="ＭＳ Ｐゴシック" pitchFamily="-107" charset="-128"/>
              <a:cs typeface="ＭＳ Ｐゴシック" pitchFamily="-107" charset="-128"/>
            </a:endParaRPr>
          </a:p>
        </p:txBody>
      </p:sp>
      <p:pic>
        <p:nvPicPr>
          <p:cNvPr id="12" name="Bild 5" descr="111004_EU-OSHA_PPT_HW logo.png"/>
          <p:cNvPicPr>
            <a:picLocks noChangeAspect="1"/>
          </p:cNvPicPr>
          <p:nvPr/>
        </p:nvPicPr>
        <p:blipFill>
          <a:blip r:embed="rId15"/>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324122538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healthy-workplaces.eu/en/about-topic/priority-area/facts-figures" TargetMode="External"/><Relationship Id="rId3" Type="http://schemas.openxmlformats.org/officeDocument/2006/relationships/hyperlink" Target="https://healthy-workplaces.eu/en/about-topic/priority-area/chronic-conditions" TargetMode="External"/><Relationship Id="rId7" Type="http://schemas.openxmlformats.org/officeDocument/2006/relationships/hyperlink" Target="https://healthy-workplaces.eu/en/about-topic/priority-area/psychosocial-risks" TargetMode="External"/><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healthy-workplaces.eu/en/about-topic/priority-area/worker-diversity" TargetMode="External"/><Relationship Id="rId5" Type="http://schemas.openxmlformats.org/officeDocument/2006/relationships/hyperlink" Target="https://healthy-workplaces.eu/en/about-topic/priority-area/future-generations"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healthy-workplaces.eu/en/about-topic/priority-area/sedentary-work" TargetMode="External"/><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uropa.eu/european-union/about-eu/institutions-bodies_en" TargetMode="External"/><Relationship Id="rId3" Type="http://schemas.openxmlformats.org/officeDocument/2006/relationships/image" Target="../media/image41.png"/><Relationship Id="rId7" Type="http://schemas.openxmlformats.org/officeDocument/2006/relationships/hyperlink" Target="https://healthy-workplaces.eu/en/campaign-partners/campaign-media-partn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healthy-workplaces.eu/en/campaign-partners/enterprise-europe-network" TargetMode="External"/><Relationship Id="rId11" Type="http://schemas.openxmlformats.org/officeDocument/2006/relationships/image" Target="../media/image42.tiff"/><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en" TargetMode="External"/><Relationship Id="rId4" Type="http://schemas.openxmlformats.org/officeDocument/2006/relationships/hyperlink" Target="https://healthy-workplaces.eu/en/campaign-partners/official-campaign-partners" TargetMode="External"/><Relationship Id="rId9" Type="http://schemas.openxmlformats.org/officeDocument/2006/relationships/hyperlink" Target="https://healthy-workplaces.eu/en/campaign-partners/national-focal-point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hyperlink" Target="https://healthy-workplaces.eu/en/tools-and-publications/practical-tools" TargetMode="External"/><Relationship Id="rId18" Type="http://schemas.openxmlformats.org/officeDocument/2006/relationships/image" Target="../media/image50.png"/><Relationship Id="rId3" Type="http://schemas.openxmlformats.org/officeDocument/2006/relationships/hyperlink" Target="https://healthy-workplaces.eu/en/tools-and-publications/publications" TargetMode="External"/><Relationship Id="rId7" Type="http://schemas.openxmlformats.org/officeDocument/2006/relationships/hyperlink" Target="https://healthy-workplaces.eu/en/tools-and-publications/campaign-toolkit" TargetMode="External"/><Relationship Id="rId12" Type="http://schemas.openxmlformats.org/officeDocument/2006/relationships/image" Target="../media/image47.png"/><Relationship Id="rId17" Type="http://schemas.openxmlformats.org/officeDocument/2006/relationships/hyperlink" Target="https://healthy-workplaces.eu/en/tools-and-publications/legislation" TargetMode="External"/><Relationship Id="rId2" Type="http://schemas.openxmlformats.org/officeDocument/2006/relationships/notesSlide" Target="../notesSlides/notesSlide13.xml"/><Relationship Id="rId16"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hyperlink" Target="https://healthy-workplaces.eu/en/tools-and-publications/oshwiki" TargetMode="External"/><Relationship Id="rId5" Type="http://schemas.openxmlformats.org/officeDocument/2006/relationships/hyperlink" Target="https://healthy-workplaces.eu/en/tools-and-publications/campaign-materials" TargetMode="External"/><Relationship Id="rId15" Type="http://schemas.openxmlformats.org/officeDocument/2006/relationships/hyperlink" Target="https://healthy-workplaces.eu/en/tools-and-publications/case-studies"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s://healthy-workplaces.eu/en/tools-and-publications/napo-films" TargetMode="External"/><Relationship Id="rId14" Type="http://schemas.openxmlformats.org/officeDocument/2006/relationships/image" Target="../media/image48.jp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s://healthy-workplaces.eu/en/media-centre/events" TargetMode="External"/><Relationship Id="rId3" Type="http://schemas.openxmlformats.org/officeDocument/2006/relationships/hyperlink" Target="https://healthy-workplaces.eu/en/get-involved/european-week" TargetMode="External"/><Relationship Id="rId7" Type="http://schemas.openxmlformats.org/officeDocument/2006/relationships/hyperlink" Target="https://healthy-workplaces.eu/en/get-involved/good-practice-awards" TargetMode="External"/><Relationship Id="rId12" Type="http://schemas.openxmlformats.org/officeDocument/2006/relationships/image" Target="../media/image44.png"/><Relationship Id="rId2" Type="http://schemas.openxmlformats.org/officeDocument/2006/relationships/notesSlide" Target="../notesSlides/notesSlide14.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hyperlink" Target="https://healthy-workplaces.eu/en/tools-and-publications/campaign-materials" TargetMode="External"/><Relationship Id="rId5" Type="http://schemas.openxmlformats.org/officeDocument/2006/relationships/hyperlink" Target="https://healthy-workplaces.eu/en/get-involved/become-campaign-partner" TargetMode="External"/><Relationship Id="rId15" Type="http://schemas.openxmlformats.org/officeDocument/2006/relationships/hyperlink" Target="https://healthy-workplaces.eu/en/get-involved/get-your-certificate" TargetMode="External"/><Relationship Id="rId10" Type="http://schemas.openxmlformats.org/officeDocument/2006/relationships/image" Target="../media/image45.jpg"/><Relationship Id="rId4" Type="http://schemas.openxmlformats.org/officeDocument/2006/relationships/image" Target="../media/image51.png"/><Relationship Id="rId9" Type="http://schemas.openxmlformats.org/officeDocument/2006/relationships/hyperlink" Target="https://healthy-workplaces.eu/en/tools-and-publications/campaign-toolkit" TargetMode="External"/><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ww.linkedin.com/company/europeanagency-for-safety-and-health-at-work" TargetMode="External"/><Relationship Id="rId3" Type="http://schemas.openxmlformats.org/officeDocument/2006/relationships/image" Target="../media/image30.png"/><Relationship Id="rId7" Type="http://schemas.openxmlformats.org/officeDocument/2006/relationships/hyperlink" Target="http://twitter.com/eu_osha" TargetMode="External"/><Relationship Id="rId12"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healthy-workplaces.eu/en/healthy-workplaces-newsletter" TargetMode="External"/><Relationship Id="rId11" Type="http://schemas.openxmlformats.org/officeDocument/2006/relationships/hyperlink" Target="http://www.youtube.com/user/EUOSHA" TargetMode="External"/><Relationship Id="rId5" Type="http://schemas.openxmlformats.org/officeDocument/2006/relationships/hyperlink" Target="http://www.healthy-workplaces.eu/" TargetMode="External"/><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56.jpg"/><Relationship Id="rId9" Type="http://schemas.openxmlformats.org/officeDocument/2006/relationships/hyperlink" Target="https://www.facebook.com/EuropeanAgencyforSafetyandHealthatWork" TargetMode="External"/><Relationship Id="rId1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579862"/>
            <a:ext cx="5400600" cy="648072"/>
          </a:xfrm>
        </p:spPr>
        <p:txBody>
          <a:bodyPr/>
          <a:lstStyle/>
          <a:p>
            <a:r>
              <a:rPr lang="hr-HR" sz="1800" dirty="0">
                <a:solidFill>
                  <a:srgbClr val="ACC700"/>
                </a:solidFill>
              </a:rPr>
              <a:t>Prevencija i upravljanje poremećajima mišićno-koštanog sustava </a:t>
            </a:r>
            <a:r>
              <a:rPr lang="hr-HR" sz="1800" dirty="0" smtClean="0">
                <a:solidFill>
                  <a:srgbClr val="ACC700"/>
                </a:solidFill>
              </a:rPr>
              <a:t>povezanih </a:t>
            </a:r>
            <a:r>
              <a:rPr lang="hr-HR" sz="1800" dirty="0">
                <a:solidFill>
                  <a:srgbClr val="ACC700"/>
                </a:solidFill>
              </a:rPr>
              <a:t>s radom</a:t>
            </a:r>
          </a:p>
        </p:txBody>
      </p:sp>
      <p:sp>
        <p:nvSpPr>
          <p:cNvPr id="3" name="Subtítulo 2"/>
          <p:cNvSpPr>
            <a:spLocks noGrp="1"/>
          </p:cNvSpPr>
          <p:nvPr>
            <p:ph type="subTitle" idx="10"/>
          </p:nvPr>
        </p:nvSpPr>
        <p:spPr>
          <a:xfrm>
            <a:off x="1331640" y="2715766"/>
            <a:ext cx="6984776" cy="720080"/>
          </a:xfrm>
        </p:spPr>
        <p:txBody>
          <a:bodyPr>
            <a:noAutofit/>
          </a:bodyPr>
          <a:lstStyle/>
          <a:p>
            <a:r>
              <a:rPr lang="hr-HR" sz="2400" dirty="0"/>
              <a:t>Kampanja </a:t>
            </a:r>
            <a:r>
              <a:rPr lang="hr-HR" sz="2400" dirty="0" smtClean="0"/>
              <a:t>ZDRAVA MJESTA RADA SMANJUJU OPTEREĆENJA 2020</a:t>
            </a:r>
            <a:r>
              <a:rPr lang="hr-HR" sz="2400" dirty="0"/>
              <a:t>. – 2022</a:t>
            </a:r>
            <a:r>
              <a:rPr lang="hr-HR" sz="2400" dirty="0" smtClean="0"/>
              <a:t>.</a:t>
            </a:r>
            <a:endParaRPr lang="hr-HR" sz="2400" dirty="0"/>
          </a:p>
        </p:txBody>
      </p:sp>
    </p:spTree>
    <p:extLst>
      <p:ext uri="{BB962C8B-B14F-4D97-AF65-F5344CB8AC3E}">
        <p14:creationId xmlns:p14="http://schemas.microsoft.com/office/powerpoint/2010/main" val="77938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16000" cy="666000"/>
          </a:xfrm>
        </p:spPr>
        <p:txBody>
          <a:bodyPr lIns="0" tIns="0" rIns="0" bIns="0"/>
          <a:lstStyle/>
          <a:p>
            <a:r>
              <a:rPr lang="hr-HR" sz="2400"/>
              <a:t>Područja intervencije – prioritetna područja</a:t>
            </a:r>
          </a:p>
        </p:txBody>
      </p:sp>
      <p:grpSp>
        <p:nvGrpSpPr>
          <p:cNvPr id="15" name="Gruppo 14">
            <a:extLst>
              <a:ext uri="{FF2B5EF4-FFF2-40B4-BE49-F238E27FC236}">
                <a16:creationId xmlns:a16="http://schemas.microsoft.com/office/drawing/2014/main" id="{F48CA151-2473-AB40-801A-01B5AB3D4B37}"/>
              </a:ext>
            </a:extLst>
          </p:cNvPr>
          <p:cNvGrpSpPr/>
          <p:nvPr/>
        </p:nvGrpSpPr>
        <p:grpSpPr>
          <a:xfrm>
            <a:off x="3262013" y="975959"/>
            <a:ext cx="2174675" cy="1633477"/>
            <a:chOff x="1547714" y="947278"/>
            <a:chExt cx="2232198" cy="1676684"/>
          </a:xfrm>
        </p:grpSpPr>
        <p:sp>
          <p:nvSpPr>
            <p:cNvPr id="4" name="TextBox 3"/>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hr-HR" sz="1200" b="1">
                  <a:solidFill>
                    <a:schemeClr val="accent1"/>
                  </a:solidFill>
                  <a:latin typeface="+mj-lt"/>
                  <a:ea typeface="+mj-ea"/>
                  <a:cs typeface="Trebuchet MS"/>
                  <a:hlinkClick r:id="rId3"/>
                </a:rPr>
                <a:t>Kronične bolesti</a:t>
              </a:r>
            </a:p>
          </p:txBody>
        </p:sp>
        <p:sp>
          <p:nvSpPr>
            <p:cNvPr id="14" name="Rettangolo con angoli arrotondati 13">
              <a:hlinkClick r:id="rId3"/>
              <a:extLst>
                <a:ext uri="{FF2B5EF4-FFF2-40B4-BE49-F238E27FC236}">
                  <a16:creationId xmlns:a16="http://schemas.microsoft.com/office/drawing/2014/main" id="{B7B899F6-C31B-1641-8D3C-7A00D7C0CAAF}"/>
                </a:ext>
              </a:extLst>
            </p:cNvPr>
            <p:cNvSpPr/>
            <p:nvPr/>
          </p:nvSpPr>
          <p:spPr>
            <a:xfrm>
              <a:off x="1547715" y="947278"/>
              <a:ext cx="2232197" cy="1302839"/>
            </a:xfrm>
            <a:prstGeom prst="roundRect">
              <a:avLst>
                <a:gd name="adj" fmla="val 11563"/>
              </a:avLst>
            </a:prstGeom>
            <a:blipFill>
              <a:blip r:embed="rId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a:extLst>
              <a:ext uri="{FF2B5EF4-FFF2-40B4-BE49-F238E27FC236}">
                <a16:creationId xmlns:a16="http://schemas.microsoft.com/office/drawing/2014/main" id="{26881435-D7C3-6842-8DA6-BABAE9618CD3}"/>
              </a:ext>
            </a:extLst>
          </p:cNvPr>
          <p:cNvGrpSpPr/>
          <p:nvPr/>
        </p:nvGrpSpPr>
        <p:grpSpPr>
          <a:xfrm>
            <a:off x="3262013" y="2886601"/>
            <a:ext cx="2174675" cy="1633477"/>
            <a:chOff x="1547714" y="947278"/>
            <a:chExt cx="2232198" cy="1676684"/>
          </a:xfrm>
        </p:grpSpPr>
        <p:sp>
          <p:nvSpPr>
            <p:cNvPr id="17" name="TextBox 3">
              <a:extLst>
                <a:ext uri="{FF2B5EF4-FFF2-40B4-BE49-F238E27FC236}">
                  <a16:creationId xmlns:a16="http://schemas.microsoft.com/office/drawing/2014/main" id="{442E248F-C330-9248-8607-8CB18F29745E}"/>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5"/>
                </a:rPr>
                <a:t>Buduće generacije</a:t>
              </a:r>
            </a:p>
          </p:txBody>
        </p:sp>
        <p:sp>
          <p:nvSpPr>
            <p:cNvPr id="18" name="Rettangolo con angoli arrotondati 17">
              <a:hlinkClick r:id="rId5"/>
              <a:extLst>
                <a:ext uri="{FF2B5EF4-FFF2-40B4-BE49-F238E27FC236}">
                  <a16:creationId xmlns:a16="http://schemas.microsoft.com/office/drawing/2014/main" id="{36D696F7-BC19-3F4C-8392-F407A20154A8}"/>
                </a:ext>
              </a:extLst>
            </p:cNvPr>
            <p:cNvSpPr/>
            <p:nvPr/>
          </p:nvSpPr>
          <p:spPr>
            <a:xfrm>
              <a:off x="1547715" y="947278"/>
              <a:ext cx="2232197" cy="1302839"/>
            </a:xfrm>
            <a:prstGeom prst="roundRect">
              <a:avLst>
                <a:gd name="adj" fmla="val 11563"/>
              </a:avLst>
            </a:prstGeom>
            <a:blipFill>
              <a:blip r:embed="rId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9" name="Gruppo 18">
            <a:extLst>
              <a:ext uri="{FF2B5EF4-FFF2-40B4-BE49-F238E27FC236}">
                <a16:creationId xmlns:a16="http://schemas.microsoft.com/office/drawing/2014/main" id="{CF5CC1A4-8685-614E-82CF-CBA57ED12314}"/>
              </a:ext>
            </a:extLst>
          </p:cNvPr>
          <p:cNvGrpSpPr/>
          <p:nvPr/>
        </p:nvGrpSpPr>
        <p:grpSpPr>
          <a:xfrm>
            <a:off x="5806429" y="2875956"/>
            <a:ext cx="2174675" cy="1633477"/>
            <a:chOff x="1547714" y="947278"/>
            <a:chExt cx="2232198" cy="1676684"/>
          </a:xfrm>
        </p:grpSpPr>
        <p:sp>
          <p:nvSpPr>
            <p:cNvPr id="20" name="TextBox 3">
              <a:extLst>
                <a:ext uri="{FF2B5EF4-FFF2-40B4-BE49-F238E27FC236}">
                  <a16:creationId xmlns:a16="http://schemas.microsoft.com/office/drawing/2014/main" id="{7112F58D-1582-0B48-BE64-71C3B9526F27}"/>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7"/>
                </a:rPr>
                <a:t>Psihosocijalni rizici</a:t>
              </a:r>
            </a:p>
          </p:txBody>
        </p:sp>
        <p:sp>
          <p:nvSpPr>
            <p:cNvPr id="21" name="Rettangolo con angoli arrotondati 20">
              <a:hlinkClick r:id="rId7"/>
              <a:extLst>
                <a:ext uri="{FF2B5EF4-FFF2-40B4-BE49-F238E27FC236}">
                  <a16:creationId xmlns:a16="http://schemas.microsoft.com/office/drawing/2014/main" id="{B3F0F7EF-6625-4E4F-9B20-CBED41DE0F7E}"/>
                </a:ext>
              </a:extLst>
            </p:cNvPr>
            <p:cNvSpPr/>
            <p:nvPr/>
          </p:nvSpPr>
          <p:spPr>
            <a:xfrm>
              <a:off x="1547715" y="947278"/>
              <a:ext cx="2232197" cy="1302839"/>
            </a:xfrm>
            <a:prstGeom prst="roundRect">
              <a:avLst>
                <a:gd name="adj" fmla="val 11563"/>
              </a:avLst>
            </a:prstGeom>
            <a:blipFill>
              <a:blip r:embed="rId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2" name="Gruppo 21">
            <a:extLst>
              <a:ext uri="{FF2B5EF4-FFF2-40B4-BE49-F238E27FC236}">
                <a16:creationId xmlns:a16="http://schemas.microsoft.com/office/drawing/2014/main" id="{CA92B1EC-2DC6-0945-9314-A7D13868A416}"/>
              </a:ext>
            </a:extLst>
          </p:cNvPr>
          <p:cNvGrpSpPr/>
          <p:nvPr/>
        </p:nvGrpSpPr>
        <p:grpSpPr>
          <a:xfrm>
            <a:off x="5806429" y="975959"/>
            <a:ext cx="2174675" cy="1633477"/>
            <a:chOff x="1547714" y="947278"/>
            <a:chExt cx="2232198" cy="1676684"/>
          </a:xfrm>
        </p:grpSpPr>
        <p:sp>
          <p:nvSpPr>
            <p:cNvPr id="23" name="TextBox 3">
              <a:extLst>
                <a:ext uri="{FF2B5EF4-FFF2-40B4-BE49-F238E27FC236}">
                  <a16:creationId xmlns:a16="http://schemas.microsoft.com/office/drawing/2014/main" id="{2F0BCF37-1A7A-3D42-AC64-F62D331489E1}"/>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9"/>
                </a:rPr>
                <a:t>Rad u sjedećem položaju</a:t>
              </a:r>
            </a:p>
          </p:txBody>
        </p:sp>
        <p:sp>
          <p:nvSpPr>
            <p:cNvPr id="24" name="Rettangolo con angoli arrotondati 23">
              <a:hlinkClick r:id="rId9"/>
              <a:extLst>
                <a:ext uri="{FF2B5EF4-FFF2-40B4-BE49-F238E27FC236}">
                  <a16:creationId xmlns:a16="http://schemas.microsoft.com/office/drawing/2014/main" id="{22CB8967-625F-F84C-9193-FA39CF324C3C}"/>
                </a:ext>
              </a:extLst>
            </p:cNvPr>
            <p:cNvSpPr/>
            <p:nvPr/>
          </p:nvSpPr>
          <p:spPr>
            <a:xfrm>
              <a:off x="1547715" y="947278"/>
              <a:ext cx="2232197" cy="1302839"/>
            </a:xfrm>
            <a:prstGeom prst="roundRect">
              <a:avLst>
                <a:gd name="adj" fmla="val 11563"/>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5" name="Gruppo 24">
            <a:extLst>
              <a:ext uri="{FF2B5EF4-FFF2-40B4-BE49-F238E27FC236}">
                <a16:creationId xmlns:a16="http://schemas.microsoft.com/office/drawing/2014/main" id="{3B03E551-33A9-C44B-9871-C05AC34F7DE1}"/>
              </a:ext>
            </a:extLst>
          </p:cNvPr>
          <p:cNvGrpSpPr/>
          <p:nvPr/>
        </p:nvGrpSpPr>
        <p:grpSpPr>
          <a:xfrm>
            <a:off x="715813" y="2886601"/>
            <a:ext cx="2174675" cy="1633477"/>
            <a:chOff x="1547714" y="947278"/>
            <a:chExt cx="2232198" cy="1676684"/>
          </a:xfrm>
        </p:grpSpPr>
        <p:sp>
          <p:nvSpPr>
            <p:cNvPr id="26" name="TextBox 3">
              <a:extLst>
                <a:ext uri="{FF2B5EF4-FFF2-40B4-BE49-F238E27FC236}">
                  <a16:creationId xmlns:a16="http://schemas.microsoft.com/office/drawing/2014/main" id="{49837230-701E-B240-8E05-D046D10ED00C}"/>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1"/>
                </a:rPr>
                <a:t>Raznolikost radnika</a:t>
              </a:r>
            </a:p>
          </p:txBody>
        </p:sp>
        <p:sp>
          <p:nvSpPr>
            <p:cNvPr id="27" name="Rettangolo con angoli arrotondati 26">
              <a:hlinkClick r:id="rId11"/>
              <a:extLst>
                <a:ext uri="{FF2B5EF4-FFF2-40B4-BE49-F238E27FC236}">
                  <a16:creationId xmlns:a16="http://schemas.microsoft.com/office/drawing/2014/main" id="{7DA5E1A2-E446-5B45-9697-C57D69E3B2B3}"/>
                </a:ext>
              </a:extLst>
            </p:cNvPr>
            <p:cNvSpPr/>
            <p:nvPr/>
          </p:nvSpPr>
          <p:spPr>
            <a:xfrm>
              <a:off x="1547715" y="947278"/>
              <a:ext cx="2232197" cy="1302839"/>
            </a:xfrm>
            <a:prstGeom prst="roundRect">
              <a:avLst>
                <a:gd name="adj" fmla="val 11563"/>
              </a:avLst>
            </a:prstGeom>
            <a:blipFill>
              <a:blip r:embed="rId1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8" name="Gruppo 27">
            <a:extLst>
              <a:ext uri="{FF2B5EF4-FFF2-40B4-BE49-F238E27FC236}">
                <a16:creationId xmlns:a16="http://schemas.microsoft.com/office/drawing/2014/main" id="{7103BB8E-3EC8-0D43-87A3-27D684F4C35C}"/>
              </a:ext>
            </a:extLst>
          </p:cNvPr>
          <p:cNvGrpSpPr/>
          <p:nvPr/>
        </p:nvGrpSpPr>
        <p:grpSpPr>
          <a:xfrm>
            <a:off x="715814" y="975959"/>
            <a:ext cx="2174675" cy="1633477"/>
            <a:chOff x="1547714" y="947278"/>
            <a:chExt cx="2232198" cy="1676684"/>
          </a:xfrm>
        </p:grpSpPr>
        <p:sp>
          <p:nvSpPr>
            <p:cNvPr id="29" name="TextBox 3">
              <a:extLst>
                <a:ext uri="{FF2B5EF4-FFF2-40B4-BE49-F238E27FC236}">
                  <a16:creationId xmlns:a16="http://schemas.microsoft.com/office/drawing/2014/main" id="{EE127283-3F1D-DF4A-AE3C-4F3D446A08AF}"/>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hr-HR" sz="1200" b="1">
                  <a:solidFill>
                    <a:schemeClr val="accent1"/>
                  </a:solidFill>
                  <a:latin typeface="+mj-lt"/>
                  <a:ea typeface="+mj-ea"/>
                  <a:cs typeface="Trebuchet MS"/>
                  <a:hlinkClick r:id="rId13"/>
                </a:rPr>
                <a:t>Činjenice i brojke</a:t>
              </a:r>
            </a:p>
          </p:txBody>
        </p:sp>
        <p:sp>
          <p:nvSpPr>
            <p:cNvPr id="30" name="Rettangolo con angoli arrotondati 29">
              <a:hlinkClick r:id="rId13"/>
              <a:extLst>
                <a:ext uri="{FF2B5EF4-FFF2-40B4-BE49-F238E27FC236}">
                  <a16:creationId xmlns:a16="http://schemas.microsoft.com/office/drawing/2014/main" id="{B71FEFCF-A7F4-594F-AD16-F99C4D58A2EF}"/>
                </a:ext>
              </a:extLst>
            </p:cNvPr>
            <p:cNvSpPr/>
            <p:nvPr/>
          </p:nvSpPr>
          <p:spPr>
            <a:xfrm>
              <a:off x="1547715" y="947278"/>
              <a:ext cx="2232197" cy="1302839"/>
            </a:xfrm>
            <a:prstGeom prst="roundRect">
              <a:avLst>
                <a:gd name="adj" fmla="val 11563"/>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408168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514487" cy="348518"/>
          </a:xfrm>
        </p:spPr>
        <p:txBody>
          <a:bodyPr/>
          <a:lstStyle/>
          <a:p>
            <a:r>
              <a:rPr lang="hr-HR" sz="2100" dirty="0"/>
              <a:t>COVID-19: mišićno-koštani poremećaji i rad na daljinu od kuće</a:t>
            </a:r>
          </a:p>
        </p:txBody>
      </p:sp>
      <p:sp>
        <p:nvSpPr>
          <p:cNvPr id="3" name="Content Placeholder 2"/>
          <p:cNvSpPr>
            <a:spLocks noGrp="1"/>
          </p:cNvSpPr>
          <p:nvPr>
            <p:ph sz="half" idx="1"/>
          </p:nvPr>
        </p:nvSpPr>
        <p:spPr>
          <a:xfrm>
            <a:off x="450000" y="837000"/>
            <a:ext cx="4842080" cy="36450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5" name="Content Placeholder 2"/>
          <p:cNvSpPr txBox="1">
            <a:spLocks/>
          </p:cNvSpPr>
          <p:nvPr/>
        </p:nvSpPr>
        <p:spPr>
          <a:xfrm>
            <a:off x="450000" y="917575"/>
            <a:ext cx="6714288" cy="3454399"/>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r>
              <a:rPr lang="hr-HR" sz="2000" dirty="0">
                <a:solidFill>
                  <a:schemeClr val="accent1"/>
                </a:solidFill>
              </a:rPr>
              <a:t>Rad na daljinu sve je </a:t>
            </a:r>
            <a:r>
              <a:rPr lang="hr-HR" sz="2000" dirty="0" smtClean="0">
                <a:solidFill>
                  <a:schemeClr val="accent1"/>
                </a:solidFill>
              </a:rPr>
              <a:t>češći u EU </a:t>
            </a:r>
            <a:r>
              <a:rPr lang="hr-HR" sz="2000" dirty="0">
                <a:solidFill>
                  <a:schemeClr val="accent1"/>
                </a:solidFill>
              </a:rPr>
              <a:t>te će se nastaviti </a:t>
            </a:r>
            <a:r>
              <a:rPr lang="hr-HR" sz="2000" dirty="0" smtClean="0">
                <a:solidFill>
                  <a:schemeClr val="accent1"/>
                </a:solidFill>
              </a:rPr>
              <a:t>i nakon </a:t>
            </a:r>
            <a:r>
              <a:rPr lang="hr-HR" sz="2000" dirty="0">
                <a:solidFill>
                  <a:schemeClr val="accent1"/>
                </a:solidFill>
              </a:rPr>
              <a:t>bolesti COVID-19</a:t>
            </a:r>
          </a:p>
          <a:p>
            <a:r>
              <a:rPr lang="hr-HR" sz="2000" dirty="0">
                <a:solidFill>
                  <a:schemeClr val="accent1"/>
                </a:solidFill>
              </a:rPr>
              <a:t>Rad na daljinu povećava rizik od obolijevanja od mišićno-koštanih poremećaja</a:t>
            </a:r>
          </a:p>
          <a:p>
            <a:r>
              <a:rPr lang="hr-HR" sz="2000" dirty="0">
                <a:solidFill>
                  <a:schemeClr val="accent1"/>
                </a:solidFill>
              </a:rPr>
              <a:t>Znatan porast broja radnika </a:t>
            </a:r>
            <a:r>
              <a:rPr lang="hr-HR" sz="2000" dirty="0" smtClean="0">
                <a:solidFill>
                  <a:schemeClr val="accent1"/>
                </a:solidFill>
              </a:rPr>
              <a:t>koji rade na daljinu i koji se </a:t>
            </a:r>
            <a:r>
              <a:rPr lang="hr-HR" sz="2000" dirty="0">
                <a:solidFill>
                  <a:schemeClr val="accent1"/>
                </a:solidFill>
              </a:rPr>
              <a:t>žale na mišićno-koštane poremećaje tijekom </a:t>
            </a:r>
            <a:r>
              <a:rPr lang="hr-HR" sz="2000" dirty="0" err="1">
                <a:solidFill>
                  <a:schemeClr val="accent1"/>
                </a:solidFill>
              </a:rPr>
              <a:t>pandemije</a:t>
            </a:r>
            <a:endParaRPr lang="hr-HR" sz="2000" dirty="0">
              <a:solidFill>
                <a:schemeClr val="accent1"/>
              </a:solidFill>
            </a:endParaRPr>
          </a:p>
          <a:p>
            <a:r>
              <a:rPr lang="hr-HR" sz="2000" dirty="0">
                <a:solidFill>
                  <a:schemeClr val="accent1"/>
                </a:solidFill>
              </a:rPr>
              <a:t>Potrebno je riješiti pitanje povezanosti mišićno-koštanih poremećaja</a:t>
            </a:r>
            <a:r>
              <a:rPr lang="hr-HR" sz="2000" dirty="0"/>
              <a:t> i psihosocijalnih</a:t>
            </a:r>
            <a:r>
              <a:rPr lang="hr-HR" sz="2000" dirty="0">
                <a:solidFill>
                  <a:schemeClr val="accent1"/>
                </a:solidFill>
              </a:rPr>
              <a:t> čimbenika rizika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483892"/>
            <a:ext cx="2050548" cy="1873973"/>
          </a:xfrm>
          <a:prstGeom prst="rect">
            <a:avLst/>
          </a:prstGeom>
        </p:spPr>
      </p:pic>
    </p:spTree>
    <p:extLst>
      <p:ext uri="{BB962C8B-B14F-4D97-AF65-F5344CB8AC3E}">
        <p14:creationId xmlns:p14="http://schemas.microsoft.com/office/powerpoint/2010/main" val="353229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0"/>
            <a:ext cx="7415532" cy="627534"/>
          </a:xfrm>
        </p:spPr>
        <p:txBody>
          <a:bodyPr lIns="0" tIns="0" rIns="0" bIns="0"/>
          <a:lstStyle/>
          <a:p>
            <a:r>
              <a:rPr lang="hr-HR" sz="2400"/>
              <a:t>EU-OSHA i partneri u kampanji</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13722" y="1076835"/>
            <a:ext cx="8078976" cy="3279968"/>
            <a:chOff x="452587" y="1092007"/>
            <a:chExt cx="8078976" cy="3279968"/>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2924727" y="4031705"/>
              <a:ext cx="262083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hr-HR" sz="1100" b="1">
                  <a:solidFill>
                    <a:schemeClr val="tx2"/>
                  </a:solidFill>
                  <a:hlinkClick r:id="rId4"/>
                </a:rPr>
                <a:t>SLUŽBENI PARTNERI KAMPANJE</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18596" y="1211775"/>
              <a:ext cx="260918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hr-HR" sz="1100" b="1">
                  <a:solidFill>
                    <a:schemeClr val="tx2"/>
                  </a:solidFill>
                  <a:hlinkClick r:id="rId5"/>
                </a:rPr>
                <a:t>EUROPSKI SOCIJALNI PARTNERI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5533018" y="3337623"/>
              <a:ext cx="2998545"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hr-HR" sz="1100" b="1" dirty="0">
                  <a:solidFill>
                    <a:schemeClr val="tx2"/>
                  </a:solidFill>
                  <a:hlinkClick r:id="rId6"/>
                </a:rPr>
                <a:t>EUROPSKA PODUZETNIČKA MREŽA</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1644277" y="1092007"/>
              <a:ext cx="1742451"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hr-HR" sz="1100" b="1">
                  <a:solidFill>
                    <a:schemeClr val="tx2"/>
                  </a:solidFill>
                  <a:hlinkClick r:id="rId7"/>
                </a:rPr>
                <a:t>MEDIJSKI PARTNERI</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205194" y="2384950"/>
              <a:ext cx="1567231"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hr-HR" sz="1100" b="1">
                  <a:solidFill>
                    <a:schemeClr val="tx2"/>
                  </a:solidFill>
                  <a:hlinkClick r:id="rId8"/>
                </a:rPr>
                <a:t>IINSTITUCIJE EU-a</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505012" y="3387990"/>
              <a:ext cx="2305653"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algn="ctr"/>
              <a:r>
                <a:rPr lang="hr-HR" sz="1100" b="1" dirty="0">
                  <a:solidFill>
                    <a:schemeClr val="tx2"/>
                  </a:solidFill>
                  <a:latin typeface="+mj-lt"/>
                  <a:ea typeface="+mj-ea"/>
                  <a:hlinkClick r:id="rId9"/>
                </a:rPr>
                <a:t>NACIONALNE SREDIŠNJICE</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452587" y="2133053"/>
              <a:ext cx="138986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hr-HR" sz="1100" b="1">
                  <a:solidFill>
                    <a:schemeClr val="tx2"/>
                  </a:solidFill>
                  <a:hlinkClick r:id="rId10"/>
                </a:rPr>
                <a:t>AGENCIJE EU-a</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a:off x="3386728" y="1262142"/>
              <a:ext cx="2146290" cy="22456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a:off x="1147520" y="1432277"/>
              <a:ext cx="1367983" cy="70077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a:off x="2515503" y="1432277"/>
              <a:ext cx="295162" cy="21258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a:off x="2515503" y="1432277"/>
              <a:ext cx="1719643" cy="25994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4235146" y="1552045"/>
              <a:ext cx="2388042" cy="247966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a:off x="4235146" y="2555085"/>
              <a:ext cx="1970048" cy="147662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flipH="1">
              <a:off x="4235146" y="3507758"/>
              <a:ext cx="1297872" cy="52394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flipH="1" flipV="1">
              <a:off x="3386728" y="1262142"/>
              <a:ext cx="1931868" cy="119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1842453" y="1381910"/>
              <a:ext cx="3476143" cy="92127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147520" y="2473323"/>
              <a:ext cx="510319" cy="91466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a:off x="2810665" y="3558125"/>
              <a:ext cx="1424481" cy="47358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23188" y="1552045"/>
              <a:ext cx="365622" cy="8329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a:off x="6988810" y="2725220"/>
              <a:ext cx="43481" cy="61240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1842453" y="2303188"/>
              <a:ext cx="4362741" cy="2518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flipH="1">
              <a:off x="2810665" y="3507758"/>
              <a:ext cx="2722353" cy="5036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2810665" y="2555085"/>
              <a:ext cx="3394529" cy="10030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2810665" y="1552045"/>
              <a:ext cx="3812523" cy="200608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a:off x="1842453" y="2303188"/>
              <a:ext cx="3690565" cy="120457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a:off x="3386728" y="1262142"/>
              <a:ext cx="2818466" cy="129294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33" name="Immagine 7">
            <a:extLst>
              <a:ext uri="{FF2B5EF4-FFF2-40B4-BE49-F238E27FC236}">
                <a16:creationId xmlns:a16="http://schemas.microsoft.com/office/drawing/2014/main" id="{D8EE1828-E284-9447-868E-F87FF58488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8151" y="1896519"/>
            <a:ext cx="1911869" cy="1344170"/>
          </a:xfrm>
          <a:prstGeom prst="rect">
            <a:avLst/>
          </a:prstGeom>
          <a:effectLst>
            <a:glow rad="762000">
              <a:schemeClr val="bg1">
                <a:alpha val="67000"/>
              </a:schemeClr>
            </a:glow>
          </a:effectLst>
        </p:spPr>
      </p:pic>
    </p:spTree>
    <p:extLst>
      <p:ext uri="{BB962C8B-B14F-4D97-AF65-F5344CB8AC3E}">
        <p14:creationId xmlns:p14="http://schemas.microsoft.com/office/powerpoint/2010/main" val="23371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hr-HR" sz="2400"/>
              <a:t>Resursi u okviru kampanje</a:t>
            </a:r>
          </a:p>
        </p:txBody>
      </p:sp>
      <p:sp>
        <p:nvSpPr>
          <p:cNvPr id="54" name="TextBox 3">
            <a:extLst>
              <a:ext uri="{FF2B5EF4-FFF2-40B4-BE49-F238E27FC236}">
                <a16:creationId xmlns:a16="http://schemas.microsoft.com/office/drawing/2014/main" id="{641A4D49-063B-2945-873E-FABD123404C8}"/>
              </a:ext>
            </a:extLst>
          </p:cNvPr>
          <p:cNvSpPr txBox="1"/>
          <p:nvPr/>
        </p:nvSpPr>
        <p:spPr>
          <a:xfrm>
            <a:off x="527939" y="221171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3"/>
              </a:rPr>
              <a:t>Publikacije</a:t>
            </a:r>
          </a:p>
        </p:txBody>
      </p:sp>
      <p:sp>
        <p:nvSpPr>
          <p:cNvPr id="55" name="Rettangolo con angoli arrotondati 54">
            <a:hlinkClick r:id="rId3"/>
            <a:extLst>
              <a:ext uri="{FF2B5EF4-FFF2-40B4-BE49-F238E27FC236}">
                <a16:creationId xmlns:a16="http://schemas.microsoft.com/office/drawing/2014/main" id="{49D06F5A-3872-204A-AB23-8A5682A9B9B4}"/>
              </a:ext>
            </a:extLst>
          </p:cNvPr>
          <p:cNvSpPr/>
          <p:nvPr/>
        </p:nvSpPr>
        <p:spPr>
          <a:xfrm>
            <a:off x="527940" y="1095572"/>
            <a:ext cx="1667796" cy="973423"/>
          </a:xfrm>
          <a:prstGeom prst="roundRect">
            <a:avLst>
              <a:gd name="adj" fmla="val 11563"/>
            </a:avLst>
          </a:prstGeom>
          <a:blipFill>
            <a:blip r:embed="rId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7" name="TextBox 3">
            <a:extLst>
              <a:ext uri="{FF2B5EF4-FFF2-40B4-BE49-F238E27FC236}">
                <a16:creationId xmlns:a16="http://schemas.microsoft.com/office/drawing/2014/main" id="{98F7926A-C38F-3B49-82B8-FF6177DDCDBE}"/>
              </a:ext>
            </a:extLst>
          </p:cNvPr>
          <p:cNvSpPr txBox="1"/>
          <p:nvPr/>
        </p:nvSpPr>
        <p:spPr>
          <a:xfrm>
            <a:off x="2510363" y="221171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5"/>
              </a:rPr>
              <a:t>Materijali u okviru kampanje</a:t>
            </a:r>
          </a:p>
        </p:txBody>
      </p:sp>
      <p:sp>
        <p:nvSpPr>
          <p:cNvPr id="58" name="Rettangolo con angoli arrotondati 57">
            <a:hlinkClick r:id="rId5"/>
            <a:extLst>
              <a:ext uri="{FF2B5EF4-FFF2-40B4-BE49-F238E27FC236}">
                <a16:creationId xmlns:a16="http://schemas.microsoft.com/office/drawing/2014/main" id="{DB8FD88E-0D39-D04D-B0A7-3862772AC56A}"/>
              </a:ext>
            </a:extLst>
          </p:cNvPr>
          <p:cNvSpPr/>
          <p:nvPr/>
        </p:nvSpPr>
        <p:spPr>
          <a:xfrm>
            <a:off x="2510364" y="1095572"/>
            <a:ext cx="1667796" cy="973423"/>
          </a:xfrm>
          <a:prstGeom prst="roundRect">
            <a:avLst>
              <a:gd name="adj" fmla="val 11563"/>
            </a:avLst>
          </a:prstGeom>
          <a:blipFill>
            <a:blip r:embed="rId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TextBox 3">
            <a:extLst>
              <a:ext uri="{FF2B5EF4-FFF2-40B4-BE49-F238E27FC236}">
                <a16:creationId xmlns:a16="http://schemas.microsoft.com/office/drawing/2014/main" id="{690F9809-BB40-C341-ACC1-FEAA13662006}"/>
              </a:ext>
            </a:extLst>
          </p:cNvPr>
          <p:cNvSpPr txBox="1"/>
          <p:nvPr/>
        </p:nvSpPr>
        <p:spPr>
          <a:xfrm>
            <a:off x="4492787" y="221171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7"/>
              </a:rPr>
              <a:t>Paket alata za kampanju</a:t>
            </a:r>
          </a:p>
        </p:txBody>
      </p:sp>
      <p:sp>
        <p:nvSpPr>
          <p:cNvPr id="61" name="Rettangolo con angoli arrotondati 60">
            <a:hlinkClick r:id="rId7"/>
            <a:extLst>
              <a:ext uri="{FF2B5EF4-FFF2-40B4-BE49-F238E27FC236}">
                <a16:creationId xmlns:a16="http://schemas.microsoft.com/office/drawing/2014/main" id="{11B59399-4BFF-904D-808C-8190F0C035F3}"/>
              </a:ext>
            </a:extLst>
          </p:cNvPr>
          <p:cNvSpPr/>
          <p:nvPr/>
        </p:nvSpPr>
        <p:spPr>
          <a:xfrm>
            <a:off x="4492788" y="1095572"/>
            <a:ext cx="1667796" cy="973423"/>
          </a:xfrm>
          <a:prstGeom prst="roundRect">
            <a:avLst>
              <a:gd name="adj" fmla="val 11563"/>
            </a:avLst>
          </a:prstGeom>
          <a:blipFill>
            <a:blip r:embed="rId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3" name="TextBox 3">
            <a:extLst>
              <a:ext uri="{FF2B5EF4-FFF2-40B4-BE49-F238E27FC236}">
                <a16:creationId xmlns:a16="http://schemas.microsoft.com/office/drawing/2014/main" id="{1B5927A5-70D5-844A-ADD7-76625FDD4CB4}"/>
              </a:ext>
            </a:extLst>
          </p:cNvPr>
          <p:cNvSpPr txBox="1"/>
          <p:nvPr/>
        </p:nvSpPr>
        <p:spPr>
          <a:xfrm>
            <a:off x="6475212" y="221171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9"/>
              </a:rPr>
              <a:t>Filmovi o Napu</a:t>
            </a:r>
          </a:p>
        </p:txBody>
      </p:sp>
      <p:sp>
        <p:nvSpPr>
          <p:cNvPr id="64" name="Rettangolo con angoli arrotondati 63">
            <a:hlinkClick r:id="rId9"/>
            <a:extLst>
              <a:ext uri="{FF2B5EF4-FFF2-40B4-BE49-F238E27FC236}">
                <a16:creationId xmlns:a16="http://schemas.microsoft.com/office/drawing/2014/main" id="{8F5E9510-F1D8-8F4D-A14F-AB3EADA8DCA5}"/>
              </a:ext>
            </a:extLst>
          </p:cNvPr>
          <p:cNvSpPr/>
          <p:nvPr/>
        </p:nvSpPr>
        <p:spPr>
          <a:xfrm>
            <a:off x="6475213" y="1095572"/>
            <a:ext cx="1667796" cy="973423"/>
          </a:xfrm>
          <a:prstGeom prst="roundRect">
            <a:avLst>
              <a:gd name="adj" fmla="val 11563"/>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6" name="TextBox 3">
            <a:extLst>
              <a:ext uri="{FF2B5EF4-FFF2-40B4-BE49-F238E27FC236}">
                <a16:creationId xmlns:a16="http://schemas.microsoft.com/office/drawing/2014/main" id="{252EDFDC-DD85-7B4D-A2E4-5EE3AD9119D0}"/>
              </a:ext>
            </a:extLst>
          </p:cNvPr>
          <p:cNvSpPr txBox="1"/>
          <p:nvPr/>
        </p:nvSpPr>
        <p:spPr>
          <a:xfrm>
            <a:off x="527939" y="393630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1"/>
              </a:rPr>
              <a:t>OSHwiki</a:t>
            </a:r>
          </a:p>
        </p:txBody>
      </p:sp>
      <p:sp>
        <p:nvSpPr>
          <p:cNvPr id="67" name="Rettangolo con angoli arrotondati 66">
            <a:hlinkClick r:id="rId11"/>
            <a:extLst>
              <a:ext uri="{FF2B5EF4-FFF2-40B4-BE49-F238E27FC236}">
                <a16:creationId xmlns:a16="http://schemas.microsoft.com/office/drawing/2014/main" id="{393E5697-88AB-1543-84E9-545014E09E6E}"/>
              </a:ext>
            </a:extLst>
          </p:cNvPr>
          <p:cNvSpPr/>
          <p:nvPr/>
        </p:nvSpPr>
        <p:spPr>
          <a:xfrm>
            <a:off x="527940" y="2820162"/>
            <a:ext cx="1667796" cy="973423"/>
          </a:xfrm>
          <a:prstGeom prst="roundRect">
            <a:avLst>
              <a:gd name="adj" fmla="val 11563"/>
            </a:avLst>
          </a:prstGeom>
          <a:blipFill>
            <a:blip r:embed="rId1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9" name="TextBox 3">
            <a:extLst>
              <a:ext uri="{FF2B5EF4-FFF2-40B4-BE49-F238E27FC236}">
                <a16:creationId xmlns:a16="http://schemas.microsoft.com/office/drawing/2014/main" id="{2DCF56B5-47AC-8B49-9297-751FD8A12126}"/>
              </a:ext>
            </a:extLst>
          </p:cNvPr>
          <p:cNvSpPr txBox="1"/>
          <p:nvPr/>
        </p:nvSpPr>
        <p:spPr>
          <a:xfrm>
            <a:off x="2510363" y="3998658"/>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3"/>
              </a:rPr>
              <a:t>Praktični alati</a:t>
            </a:r>
          </a:p>
          <a:p>
            <a:pPr algn="ctr"/>
            <a:r>
              <a:rPr lang="hr-HR" sz="1200" b="1">
                <a:solidFill>
                  <a:schemeClr val="accent1"/>
                </a:solidFill>
                <a:cs typeface="Trebuchet MS"/>
                <a:hlinkClick r:id="rId13"/>
              </a:rPr>
              <a:t>i smjernice</a:t>
            </a:r>
          </a:p>
        </p:txBody>
      </p:sp>
      <p:sp>
        <p:nvSpPr>
          <p:cNvPr id="70" name="Rettangolo con angoli arrotondati 69">
            <a:hlinkClick r:id="rId13"/>
            <a:extLst>
              <a:ext uri="{FF2B5EF4-FFF2-40B4-BE49-F238E27FC236}">
                <a16:creationId xmlns:a16="http://schemas.microsoft.com/office/drawing/2014/main" id="{8DA707C4-F112-664C-AC3E-5475E6F2923B}"/>
              </a:ext>
            </a:extLst>
          </p:cNvPr>
          <p:cNvSpPr/>
          <p:nvPr/>
        </p:nvSpPr>
        <p:spPr>
          <a:xfrm>
            <a:off x="2510364" y="2820162"/>
            <a:ext cx="1667796" cy="973423"/>
          </a:xfrm>
          <a:prstGeom prst="roundRect">
            <a:avLst>
              <a:gd name="adj" fmla="val 11563"/>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TextBox 3">
            <a:extLst>
              <a:ext uri="{FF2B5EF4-FFF2-40B4-BE49-F238E27FC236}">
                <a16:creationId xmlns:a16="http://schemas.microsoft.com/office/drawing/2014/main" id="{7C00CD0A-98F9-CB49-9F1F-1D053DD78889}"/>
              </a:ext>
            </a:extLst>
          </p:cNvPr>
          <p:cNvSpPr txBox="1"/>
          <p:nvPr/>
        </p:nvSpPr>
        <p:spPr>
          <a:xfrm>
            <a:off x="4492787" y="393630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5"/>
              </a:rPr>
              <a:t>Studije slučaja</a:t>
            </a:r>
          </a:p>
        </p:txBody>
      </p:sp>
      <p:sp>
        <p:nvSpPr>
          <p:cNvPr id="73" name="Rettangolo con angoli arrotondati 72">
            <a:hlinkClick r:id="rId15"/>
            <a:extLst>
              <a:ext uri="{FF2B5EF4-FFF2-40B4-BE49-F238E27FC236}">
                <a16:creationId xmlns:a16="http://schemas.microsoft.com/office/drawing/2014/main" id="{87481864-AE44-D145-A947-37B1CEAD0459}"/>
              </a:ext>
            </a:extLst>
          </p:cNvPr>
          <p:cNvSpPr/>
          <p:nvPr/>
        </p:nvSpPr>
        <p:spPr>
          <a:xfrm>
            <a:off x="4492788" y="2820162"/>
            <a:ext cx="1667796" cy="973423"/>
          </a:xfrm>
          <a:prstGeom prst="roundRect">
            <a:avLst>
              <a:gd name="adj" fmla="val 11563"/>
            </a:avLst>
          </a:prstGeom>
          <a:blipFill>
            <a:blip r:embed="rId1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5" name="TextBox 3">
            <a:extLst>
              <a:ext uri="{FF2B5EF4-FFF2-40B4-BE49-F238E27FC236}">
                <a16:creationId xmlns:a16="http://schemas.microsoft.com/office/drawing/2014/main" id="{64E9984E-5735-8C4C-BC73-6A6C18D88CCB}"/>
              </a:ext>
            </a:extLst>
          </p:cNvPr>
          <p:cNvSpPr txBox="1"/>
          <p:nvPr/>
        </p:nvSpPr>
        <p:spPr>
          <a:xfrm>
            <a:off x="6475212" y="393630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7"/>
              </a:rPr>
              <a:t>Zakonodavstvo</a:t>
            </a:r>
          </a:p>
        </p:txBody>
      </p:sp>
      <p:sp>
        <p:nvSpPr>
          <p:cNvPr id="76" name="Rettangolo con angoli arrotondati 75">
            <a:hlinkClick r:id="rId17"/>
            <a:extLst>
              <a:ext uri="{FF2B5EF4-FFF2-40B4-BE49-F238E27FC236}">
                <a16:creationId xmlns:a16="http://schemas.microsoft.com/office/drawing/2014/main" id="{64EB01B3-5F3C-DC4B-97C3-0F5BE824D861}"/>
              </a:ext>
            </a:extLst>
          </p:cNvPr>
          <p:cNvSpPr/>
          <p:nvPr/>
        </p:nvSpPr>
        <p:spPr>
          <a:xfrm>
            <a:off x="6475213" y="2820162"/>
            <a:ext cx="1667796" cy="973423"/>
          </a:xfrm>
          <a:prstGeom prst="roundRect">
            <a:avLst>
              <a:gd name="adj" fmla="val 11563"/>
            </a:avLst>
          </a:prstGeom>
          <a:blipFill>
            <a:blip r:embed="rId1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7423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
            <a:ext cx="7481935" cy="635945"/>
          </a:xfrm>
        </p:spPr>
        <p:txBody>
          <a:bodyPr lIns="0" tIns="0" rIns="0" bIns="0"/>
          <a:lstStyle/>
          <a:p>
            <a:r>
              <a:rPr lang="hr-HR" sz="2400"/>
              <a:t>Kako se uključiti</a:t>
            </a:r>
          </a:p>
        </p:txBody>
      </p:sp>
      <p:sp>
        <p:nvSpPr>
          <p:cNvPr id="23" name="TextBox 3">
            <a:extLst>
              <a:ext uri="{FF2B5EF4-FFF2-40B4-BE49-F238E27FC236}">
                <a16:creationId xmlns:a16="http://schemas.microsoft.com/office/drawing/2014/main" id="{AACEA93C-4F34-8647-9D05-C55D7036EF4C}"/>
              </a:ext>
            </a:extLst>
          </p:cNvPr>
          <p:cNvSpPr txBox="1"/>
          <p:nvPr/>
        </p:nvSpPr>
        <p:spPr>
          <a:xfrm>
            <a:off x="1519151" y="221171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3"/>
              </a:rPr>
              <a:t>Europski tjedan</a:t>
            </a:r>
          </a:p>
        </p:txBody>
      </p:sp>
      <p:sp>
        <p:nvSpPr>
          <p:cNvPr id="24" name="Rettangolo con angoli arrotondati 23">
            <a:hlinkClick r:id="rId3"/>
            <a:extLst>
              <a:ext uri="{FF2B5EF4-FFF2-40B4-BE49-F238E27FC236}">
                <a16:creationId xmlns:a16="http://schemas.microsoft.com/office/drawing/2014/main" id="{5AB30924-049C-754A-85DB-28FDEBBF444E}"/>
              </a:ext>
            </a:extLst>
          </p:cNvPr>
          <p:cNvSpPr/>
          <p:nvPr/>
        </p:nvSpPr>
        <p:spPr>
          <a:xfrm>
            <a:off x="1519152" y="1095572"/>
            <a:ext cx="1667796" cy="973423"/>
          </a:xfrm>
          <a:prstGeom prst="roundRect">
            <a:avLst>
              <a:gd name="adj" fmla="val 11563"/>
            </a:avLst>
          </a:prstGeom>
          <a:blipFill>
            <a:blip r:embed="rId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TextBox 3">
            <a:extLst>
              <a:ext uri="{FF2B5EF4-FFF2-40B4-BE49-F238E27FC236}">
                <a16:creationId xmlns:a16="http://schemas.microsoft.com/office/drawing/2014/main" id="{9E26C0B7-D8D4-1A45-8EF6-5E10DFF345A8}"/>
              </a:ext>
            </a:extLst>
          </p:cNvPr>
          <p:cNvSpPr txBox="1"/>
          <p:nvPr/>
        </p:nvSpPr>
        <p:spPr>
          <a:xfrm>
            <a:off x="3501575" y="221171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5"/>
              </a:rPr>
              <a:t>Partnerstvo u okviru kampanje</a:t>
            </a:r>
          </a:p>
        </p:txBody>
      </p:sp>
      <p:sp>
        <p:nvSpPr>
          <p:cNvPr id="26" name="Rettangolo con angoli arrotondati 25">
            <a:hlinkClick r:id="rId5"/>
            <a:extLst>
              <a:ext uri="{FF2B5EF4-FFF2-40B4-BE49-F238E27FC236}">
                <a16:creationId xmlns:a16="http://schemas.microsoft.com/office/drawing/2014/main" id="{C46D7997-6A76-5644-92CD-9EB9B7F4206B}"/>
              </a:ext>
            </a:extLst>
          </p:cNvPr>
          <p:cNvSpPr/>
          <p:nvPr/>
        </p:nvSpPr>
        <p:spPr>
          <a:xfrm>
            <a:off x="3501576" y="1095572"/>
            <a:ext cx="1667796" cy="973423"/>
          </a:xfrm>
          <a:prstGeom prst="roundRect">
            <a:avLst>
              <a:gd name="adj" fmla="val 11563"/>
            </a:avLst>
          </a:prstGeom>
          <a:blipFill>
            <a:blip r:embed="rId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Box 3">
            <a:extLst>
              <a:ext uri="{FF2B5EF4-FFF2-40B4-BE49-F238E27FC236}">
                <a16:creationId xmlns:a16="http://schemas.microsoft.com/office/drawing/2014/main" id="{BC3D7309-1FAD-C248-860C-FFF503EBA0D6}"/>
              </a:ext>
            </a:extLst>
          </p:cNvPr>
          <p:cNvSpPr txBox="1"/>
          <p:nvPr/>
        </p:nvSpPr>
        <p:spPr>
          <a:xfrm>
            <a:off x="5483999" y="221171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7"/>
              </a:rPr>
              <a:t>Nagrade za dobru praksu</a:t>
            </a:r>
          </a:p>
        </p:txBody>
      </p:sp>
      <p:sp>
        <p:nvSpPr>
          <p:cNvPr id="28" name="Rettangolo con angoli arrotondati 27">
            <a:hlinkClick r:id="rId7"/>
            <a:extLst>
              <a:ext uri="{FF2B5EF4-FFF2-40B4-BE49-F238E27FC236}">
                <a16:creationId xmlns:a16="http://schemas.microsoft.com/office/drawing/2014/main" id="{218E440A-5518-564C-9FAD-CD3E3460EC92}"/>
              </a:ext>
            </a:extLst>
          </p:cNvPr>
          <p:cNvSpPr/>
          <p:nvPr/>
        </p:nvSpPr>
        <p:spPr>
          <a:xfrm>
            <a:off x="5484000" y="1095572"/>
            <a:ext cx="1667796" cy="973423"/>
          </a:xfrm>
          <a:prstGeom prst="roundRect">
            <a:avLst>
              <a:gd name="adj" fmla="val 11563"/>
            </a:avLst>
          </a:prstGeom>
          <a:blipFill>
            <a:blip r:embed="rId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TextBox 3">
            <a:extLst>
              <a:ext uri="{FF2B5EF4-FFF2-40B4-BE49-F238E27FC236}">
                <a16:creationId xmlns:a16="http://schemas.microsoft.com/office/drawing/2014/main" id="{C45F702A-F941-2242-B4CC-5E135CA46652}"/>
              </a:ext>
            </a:extLst>
          </p:cNvPr>
          <p:cNvSpPr txBox="1"/>
          <p:nvPr/>
        </p:nvSpPr>
        <p:spPr>
          <a:xfrm>
            <a:off x="527939" y="393630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9"/>
              </a:rPr>
              <a:t>Paket alata za kampanju</a:t>
            </a:r>
          </a:p>
        </p:txBody>
      </p:sp>
      <p:sp>
        <p:nvSpPr>
          <p:cNvPr id="30" name="Rettangolo con angoli arrotondati 29">
            <a:hlinkClick r:id="rId9"/>
            <a:extLst>
              <a:ext uri="{FF2B5EF4-FFF2-40B4-BE49-F238E27FC236}">
                <a16:creationId xmlns:a16="http://schemas.microsoft.com/office/drawing/2014/main" id="{C9E63BB8-81BA-CA46-8D22-912A07C8706A}"/>
              </a:ext>
            </a:extLst>
          </p:cNvPr>
          <p:cNvSpPr/>
          <p:nvPr/>
        </p:nvSpPr>
        <p:spPr>
          <a:xfrm>
            <a:off x="527940" y="2820162"/>
            <a:ext cx="1667796" cy="973423"/>
          </a:xfrm>
          <a:prstGeom prst="roundRect">
            <a:avLst>
              <a:gd name="adj" fmla="val 11563"/>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TextBox 3">
            <a:extLst>
              <a:ext uri="{FF2B5EF4-FFF2-40B4-BE49-F238E27FC236}">
                <a16:creationId xmlns:a16="http://schemas.microsoft.com/office/drawing/2014/main" id="{F682761C-A262-B542-A175-60A9B90879FF}"/>
              </a:ext>
            </a:extLst>
          </p:cNvPr>
          <p:cNvSpPr txBox="1"/>
          <p:nvPr/>
        </p:nvSpPr>
        <p:spPr>
          <a:xfrm>
            <a:off x="2510363" y="3921964"/>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1"/>
              </a:rPr>
              <a:t>Materijali u okviru kampanje</a:t>
            </a:r>
          </a:p>
        </p:txBody>
      </p:sp>
      <p:sp>
        <p:nvSpPr>
          <p:cNvPr id="32" name="Rettangolo con angoli arrotondati 31">
            <a:hlinkClick r:id="rId11"/>
            <a:extLst>
              <a:ext uri="{FF2B5EF4-FFF2-40B4-BE49-F238E27FC236}">
                <a16:creationId xmlns:a16="http://schemas.microsoft.com/office/drawing/2014/main" id="{3D6A1172-F7BC-8044-88EC-412029693673}"/>
              </a:ext>
            </a:extLst>
          </p:cNvPr>
          <p:cNvSpPr/>
          <p:nvPr/>
        </p:nvSpPr>
        <p:spPr>
          <a:xfrm>
            <a:off x="2510364" y="2820162"/>
            <a:ext cx="1667796" cy="973423"/>
          </a:xfrm>
          <a:prstGeom prst="roundRect">
            <a:avLst>
              <a:gd name="adj" fmla="val 11563"/>
            </a:avLst>
          </a:prstGeom>
          <a:blipFill>
            <a:blip r:embed="rId1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3630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3"/>
              </a:rPr>
              <a:t>Događanja</a:t>
            </a:r>
          </a:p>
        </p:txBody>
      </p:sp>
      <p:sp>
        <p:nvSpPr>
          <p:cNvPr id="34" name="Rettangolo con angoli arrotondati 33">
            <a:hlinkClick r:id="rId13"/>
            <a:extLst>
              <a:ext uri="{FF2B5EF4-FFF2-40B4-BE49-F238E27FC236}">
                <a16:creationId xmlns:a16="http://schemas.microsoft.com/office/drawing/2014/main" id="{F0350AF5-6140-BB43-BFBF-D94C4392F467}"/>
              </a:ext>
            </a:extLst>
          </p:cNvPr>
          <p:cNvSpPr/>
          <p:nvPr/>
        </p:nvSpPr>
        <p:spPr>
          <a:xfrm>
            <a:off x="4492788" y="2820162"/>
            <a:ext cx="1667796" cy="973423"/>
          </a:xfrm>
          <a:prstGeom prst="roundRect">
            <a:avLst>
              <a:gd name="adj" fmla="val 11563"/>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TextBox 3">
            <a:extLst>
              <a:ext uri="{FF2B5EF4-FFF2-40B4-BE49-F238E27FC236}">
                <a16:creationId xmlns:a16="http://schemas.microsoft.com/office/drawing/2014/main" id="{D1F14980-EF38-9F43-BC06-25F35914E1E1}"/>
              </a:ext>
            </a:extLst>
          </p:cNvPr>
          <p:cNvSpPr txBox="1"/>
          <p:nvPr/>
        </p:nvSpPr>
        <p:spPr>
          <a:xfrm>
            <a:off x="6475212" y="3936300"/>
            <a:ext cx="1667796" cy="268976"/>
          </a:xfrm>
          <a:prstGeom prst="rect">
            <a:avLst/>
          </a:prstGeom>
          <a:noFill/>
        </p:spPr>
        <p:txBody>
          <a:bodyPr wrap="square" lIns="0" tIns="0" rIns="0" bIns="0" rtlCol="0" anchor="ctr" anchorCtr="0">
            <a:noAutofit/>
          </a:bodyPr>
          <a:lstStyle/>
          <a:p>
            <a:pPr algn="ctr"/>
            <a:r>
              <a:rPr lang="hr-HR" sz="1200" b="1">
                <a:solidFill>
                  <a:schemeClr val="accent1"/>
                </a:solidFill>
                <a:cs typeface="Trebuchet MS"/>
                <a:hlinkClick r:id="rId15"/>
              </a:rPr>
              <a:t>Potvrda o sudjelovanju</a:t>
            </a:r>
          </a:p>
        </p:txBody>
      </p:sp>
      <p:sp>
        <p:nvSpPr>
          <p:cNvPr id="36" name="Rettangolo con angoli arrotondati 35">
            <a:hlinkClick r:id="rId15"/>
            <a:extLst>
              <a:ext uri="{FF2B5EF4-FFF2-40B4-BE49-F238E27FC236}">
                <a16:creationId xmlns:a16="http://schemas.microsoft.com/office/drawing/2014/main" id="{EAE1D457-1B09-2543-B3F9-58A68F4CC5BC}"/>
              </a:ext>
            </a:extLst>
          </p:cNvPr>
          <p:cNvSpPr/>
          <p:nvPr/>
        </p:nvSpPr>
        <p:spPr>
          <a:xfrm>
            <a:off x="6475213" y="2820162"/>
            <a:ext cx="1667796" cy="973423"/>
          </a:xfrm>
          <a:prstGeom prst="roundRect">
            <a:avLst>
              <a:gd name="adj" fmla="val 11563"/>
            </a:avLst>
          </a:prstGeom>
          <a:blipFill>
            <a:blip r:embed="rId1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750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70124" cy="665308"/>
          </a:xfrm>
        </p:spPr>
        <p:txBody>
          <a:bodyPr lIns="0" tIns="0" rIns="0" bIns="0"/>
          <a:lstStyle/>
          <a:p>
            <a:r>
              <a:rPr lang="hr-HR" sz="2400" dirty="0">
                <a:solidFill>
                  <a:schemeClr val="accent1"/>
                </a:solidFill>
              </a:rPr>
              <a:t>Pridružite nam se i </a:t>
            </a:r>
            <a:r>
              <a:rPr lang="hr-HR" sz="2400" dirty="0" smtClean="0">
                <a:solidFill>
                  <a:schemeClr val="accent1"/>
                </a:solidFill>
              </a:rPr>
              <a:t>smanjujte </a:t>
            </a:r>
            <a:r>
              <a:rPr lang="hr-HR" sz="2400" dirty="0">
                <a:solidFill>
                  <a:schemeClr val="accent1"/>
                </a:solidFill>
              </a:rPr>
              <a:t>opterećenja!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27534"/>
            <a:ext cx="7180579" cy="4039076"/>
          </a:xfrm>
          <a:prstGeom prst="rect">
            <a:avLst/>
          </a:prstGeom>
        </p:spPr>
      </p:pic>
      <p:sp>
        <p:nvSpPr>
          <p:cNvPr id="3" name="Content Placeholder 2"/>
          <p:cNvSpPr>
            <a:spLocks noGrp="1"/>
          </p:cNvSpPr>
          <p:nvPr>
            <p:ph sz="half" idx="1"/>
          </p:nvPr>
        </p:nvSpPr>
        <p:spPr>
          <a:xfrm>
            <a:off x="450001" y="843558"/>
            <a:ext cx="7560000" cy="3645000"/>
          </a:xfrm>
        </p:spPr>
        <p:txBody>
          <a:bodyPr>
            <a:normAutofit/>
          </a:bodyPr>
          <a:lstStyle/>
          <a:p>
            <a:pPr>
              <a:buSzPct val="120000"/>
              <a:buBlip>
                <a:blip r:embed="rId4"/>
              </a:buBlip>
            </a:pPr>
            <a:r>
              <a:rPr lang="hr-HR" sz="1600" dirty="0">
                <a:solidFill>
                  <a:schemeClr val="accent1"/>
                </a:solidFill>
              </a:rPr>
              <a:t>Više informacija potražite na mrežnome mjestu kampanje:</a:t>
            </a:r>
          </a:p>
          <a:p>
            <a:pPr marL="189000" lvl="1" indent="0">
              <a:buSzPct val="120000"/>
              <a:buNone/>
            </a:pPr>
            <a:r>
              <a:rPr lang="hr-HR" sz="1600" b="1" dirty="0">
                <a:solidFill>
                  <a:schemeClr val="accent1"/>
                </a:solidFill>
                <a:hlinkClick r:id="rId5"/>
              </a:rPr>
              <a:t>www.healthy-workplaces.eu</a:t>
            </a:r>
          </a:p>
          <a:p>
            <a:pPr lvl="1">
              <a:buSzPct val="120000"/>
              <a:buBlip>
                <a:blip r:embed="rId4"/>
              </a:buBlip>
            </a:pPr>
            <a:endParaRPr lang="en-US" sz="1600" dirty="0">
              <a:solidFill>
                <a:schemeClr val="accent1"/>
              </a:solidFill>
            </a:endParaRPr>
          </a:p>
          <a:p>
            <a:pPr>
              <a:buSzPct val="120000"/>
              <a:buBlip>
                <a:blip r:embed="rId4"/>
              </a:buBlip>
            </a:pPr>
            <a:r>
              <a:rPr lang="hr-HR" sz="1600" dirty="0">
                <a:solidFill>
                  <a:schemeClr val="accent1"/>
                </a:solidFill>
              </a:rPr>
              <a:t>Pretplatite se na bilten kampanje:</a:t>
            </a:r>
          </a:p>
          <a:p>
            <a:pPr marL="189000" lvl="1" indent="0">
              <a:buSzPct val="120000"/>
              <a:buNone/>
            </a:pPr>
            <a:r>
              <a:rPr lang="hr-HR" sz="1600" b="1" u="sng" dirty="0">
                <a:solidFill>
                  <a:schemeClr val="accent1"/>
                </a:solidFill>
                <a:hlinkClick r:id="rId6">
                  <a:extLst>
                    <a:ext uri="{A12FA001-AC4F-418D-AE19-62706E023703}">
                      <ahyp:hlinkClr xmlns:ahyp="http://schemas.microsoft.com/office/drawing/2018/hyperlinkcolor" xmlns="" val="tx"/>
                    </a:ext>
                  </a:extLst>
                </a:hlinkClick>
              </a:rPr>
              <a:t>https://healthy-workplaces.eu/en/healthy-workplaces-newsletter</a:t>
            </a:r>
          </a:p>
          <a:p>
            <a:pPr lvl="1">
              <a:buSzPct val="120000"/>
              <a:buBlip>
                <a:blip r:embed="rId4"/>
              </a:buBlip>
            </a:pPr>
            <a:endParaRPr lang="en-US" sz="1600" b="1" dirty="0">
              <a:solidFill>
                <a:schemeClr val="accent1"/>
              </a:solidFill>
            </a:endParaRPr>
          </a:p>
          <a:p>
            <a:pPr>
              <a:buSzPct val="120000"/>
              <a:buBlip>
                <a:blip r:embed="rId4"/>
              </a:buBlip>
            </a:pPr>
            <a:r>
              <a:rPr lang="hr-HR" sz="1600" dirty="0">
                <a:solidFill>
                  <a:schemeClr val="accent1"/>
                </a:solidFill>
              </a:rPr>
              <a:t>Pratite aktivnosti i događanja na društvenim mrežama:</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4"/>
              </a:buBlip>
            </a:pPr>
            <a:r>
              <a:rPr lang="hr-HR" sz="1600" dirty="0">
                <a:solidFill>
                  <a:schemeClr val="accent1"/>
                </a:solidFill>
              </a:rPr>
              <a:t>Saznajte više o događanjima u vašoj zemlji u nacionalnoj središnjici:</a:t>
            </a:r>
          </a:p>
          <a:p>
            <a:pPr marL="189000" lvl="1" indent="0">
              <a:buSzPct val="120000"/>
              <a:buNone/>
            </a:pPr>
            <a:r>
              <a:rPr lang="hr-HR" sz="1600" b="1" u="sng" dirty="0">
                <a:solidFill>
                  <a:schemeClr val="accent1"/>
                </a:solidFill>
              </a:rPr>
              <a:t>https://healthy-workplaces.eu/en/campaign-partners/national-focal-points</a:t>
            </a:r>
          </a:p>
        </p:txBody>
      </p:sp>
      <p:pic>
        <p:nvPicPr>
          <p:cNvPr id="6" name="Picture 14" descr="https://g.twimg.com/Twitter_logo_blue.png">
            <a:hlinkClick r:id="rId7"/>
            <a:extLst>
              <a:ext uri="{FF2B5EF4-FFF2-40B4-BE49-F238E27FC236}">
                <a16:creationId xmlns:a16="http://schemas.microsoft.com/office/drawing/2014/main" id="{D3E089A8-B42F-BE4F-A861-7BCC1F2CB1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6464" y="2931790"/>
            <a:ext cx="3542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fbcdn-sphotos-b-a.akamaihd.net/hphotos-ak-xap1/t31.0-8/1271084_10152203108461729_809245696_o.png?dl=1">
            <a:hlinkClick r:id="rId9"/>
            <a:extLst>
              <a:ext uri="{FF2B5EF4-FFF2-40B4-BE49-F238E27FC236}">
                <a16:creationId xmlns:a16="http://schemas.microsoft.com/office/drawing/2014/main" id="{58B762EE-C070-0F4F-B862-66BE1D7E68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97895"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11"/>
            <a:extLst>
              <a:ext uri="{FF2B5EF4-FFF2-40B4-BE49-F238E27FC236}">
                <a16:creationId xmlns:a16="http://schemas.microsoft.com/office/drawing/2014/main" id="{DE27942B-F58C-0648-B346-E78565C2BD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63071"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3"/>
            <a:extLst>
              <a:ext uri="{FF2B5EF4-FFF2-40B4-BE49-F238E27FC236}">
                <a16:creationId xmlns:a16="http://schemas.microsoft.com/office/drawing/2014/main" id="{C9029C70-40FF-9445-8577-70D817EA75C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28247" y="2931790"/>
            <a:ext cx="288032"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51729"/>
              <a:ext cx="2016224" cy="558253"/>
            </a:xfrm>
            <a:prstGeom prst="rect">
              <a:avLst/>
            </a:prstGeom>
            <a:noFill/>
          </p:spPr>
          <p:txBody>
            <a:bodyPr vert="horz" wrap="square" lIns="0" tIns="0" rIns="0" bIns="0" rtlCol="0" anchor="ctr" anchorCtr="0">
              <a:noAutofit/>
            </a:bodyPr>
            <a:lstStyle/>
            <a:p>
              <a:pPr algn="ctr"/>
              <a:r>
                <a:rPr lang="hr-HR" sz="1200" b="1">
                  <a:solidFill>
                    <a:schemeClr val="accent1"/>
                  </a:solidFill>
                </a:rPr>
                <a:t>2020.</a:t>
              </a:r>
            </a:p>
            <a:p>
              <a:pPr algn="ctr"/>
              <a:r>
                <a:rPr lang="hr-HR" b="1">
                  <a:solidFill>
                    <a:schemeClr val="accent1"/>
                  </a:solidFill>
                </a:rPr>
                <a:t>listopad</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hr-HR" sz="1400" b="1">
                  <a:solidFill>
                    <a:srgbClr val="ACC700"/>
                  </a:solidFill>
                </a:rPr>
                <a:t>POKRETANJE KAMPANJE</a:t>
              </a:r>
            </a:p>
          </p:txBody>
        </p:sp>
      </p:grpSp>
      <p:sp>
        <p:nvSpPr>
          <p:cNvPr id="4" name="Rectangle 3"/>
          <p:cNvSpPr/>
          <p:nvPr/>
        </p:nvSpPr>
        <p:spPr>
          <a:xfrm>
            <a:off x="2915816" y="2912045"/>
            <a:ext cx="2183611" cy="307777"/>
          </a:xfrm>
          <a:prstGeom prst="rect">
            <a:avLst/>
          </a:prstGeom>
        </p:spPr>
        <p:txBody>
          <a:bodyPr wrap="none">
            <a:spAutoFit/>
          </a:bodyPr>
          <a:lstStyle/>
          <a:p>
            <a:r>
              <a:rPr lang="hr-HR" sz="1400" b="1">
                <a:solidFill>
                  <a:srgbClr val="ACC700"/>
                </a:solidFill>
              </a:rPr>
              <a:t>#EUhealthyworkplaces </a:t>
            </a:r>
          </a:p>
        </p:txBody>
      </p:sp>
    </p:spTree>
    <p:extLst>
      <p:ext uri="{BB962C8B-B14F-4D97-AF65-F5344CB8AC3E}">
        <p14:creationId xmlns:p14="http://schemas.microsoft.com/office/powerpoint/2010/main" val="180339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1" y="915988"/>
            <a:ext cx="5544418" cy="3312368"/>
          </a:xfrm>
        </p:spPr>
        <p:txBody>
          <a:bodyPr lIns="0" tIns="0" rIns="0" bIns="0">
            <a:noAutofit/>
          </a:bodyPr>
          <a:lstStyle/>
          <a:p>
            <a:r>
              <a:rPr lang="hr-HR" sz="1950" dirty="0"/>
              <a:t>U čemu je problem?</a:t>
            </a:r>
          </a:p>
          <a:p>
            <a:r>
              <a:rPr lang="hr-HR" sz="1950" dirty="0"/>
              <a:t>Dijelovi tijela koji su obično zahvaćeni mišićno-koštanim poremećajima</a:t>
            </a:r>
          </a:p>
          <a:p>
            <a:r>
              <a:rPr lang="hr-HR" sz="1950" dirty="0"/>
              <a:t>Što su mišićno-koštani poremećaji povezani s radom?</a:t>
            </a:r>
          </a:p>
          <a:p>
            <a:r>
              <a:rPr lang="hr-HR" sz="1950" dirty="0"/>
              <a:t>Rješavanje problema mišićno-koštanih poremećaja</a:t>
            </a:r>
          </a:p>
          <a:p>
            <a:r>
              <a:rPr lang="hr-HR" sz="1950" dirty="0"/>
              <a:t>Rizici i prevencija</a:t>
            </a:r>
          </a:p>
          <a:p>
            <a:r>
              <a:rPr lang="hr-HR" sz="1950" dirty="0"/>
              <a:t>EU-OSHA i partneri u kampanji</a:t>
            </a:r>
          </a:p>
          <a:p>
            <a:r>
              <a:rPr lang="hr-HR" sz="1950" dirty="0"/>
              <a:t>Alati i resursi u okviru kampanje </a:t>
            </a:r>
          </a:p>
          <a:p>
            <a:r>
              <a:rPr lang="hr-HR" sz="1950" dirty="0"/>
              <a:t>Kako se uključiti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12160" y="1514558"/>
            <a:ext cx="2358229" cy="2857417"/>
          </a:xfrm>
          <a:prstGeom prst="rect">
            <a:avLst/>
          </a:prstGeom>
        </p:spPr>
      </p:pic>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400"/>
              <a:t>Pregled</a:t>
            </a:r>
          </a:p>
        </p:txBody>
      </p:sp>
    </p:spTree>
    <p:extLst>
      <p:ext uri="{BB962C8B-B14F-4D97-AF65-F5344CB8AC3E}">
        <p14:creationId xmlns:p14="http://schemas.microsoft.com/office/powerpoint/2010/main" val="292929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057595"/>
            <a:ext cx="3168154" cy="218011"/>
          </a:xfrm>
        </p:spPr>
        <p:txBody>
          <a:bodyPr lIns="0" tIns="0" rIns="0" bIns="0"/>
          <a:lstStyle/>
          <a:p>
            <a:r>
              <a:rPr lang="hr-HR" sz="1400" dirty="0">
                <a:solidFill>
                  <a:srgbClr val="ACC700"/>
                </a:solidFill>
              </a:rPr>
              <a:t>EU-OSHA, ESENER 2019.</a:t>
            </a:r>
          </a:p>
        </p:txBody>
      </p:sp>
      <p:sp>
        <p:nvSpPr>
          <p:cNvPr id="3" name="Text Placeholder 2"/>
          <p:cNvSpPr>
            <a:spLocks noGrp="1"/>
          </p:cNvSpPr>
          <p:nvPr>
            <p:ph type="body" sz="half" idx="2"/>
          </p:nvPr>
        </p:nvSpPr>
        <p:spPr>
          <a:xfrm>
            <a:off x="539749" y="1419622"/>
            <a:ext cx="3834583" cy="2722517"/>
          </a:xfrm>
        </p:spPr>
        <p:txBody>
          <a:bodyPr lIns="0" tIns="0" rIns="0" bIns="0">
            <a:noAutofit/>
          </a:bodyPr>
          <a:lstStyle/>
          <a:p>
            <a:r>
              <a:rPr lang="hr-HR" sz="1950" dirty="0"/>
              <a:t>Tri od četiri najčešće prepoznata čimbenika rizika za sigurnost i zdravlje na radu jesu rizici od nastanka mišićno-koštanih poremećaja: </a:t>
            </a:r>
          </a:p>
          <a:p>
            <a:pPr marL="342900" indent="-342900">
              <a:buFont typeface="Arial" panose="020B0604020202020204" pitchFamily="34" charset="0"/>
              <a:buChar char="•"/>
            </a:pPr>
            <a:r>
              <a:rPr lang="hr-HR" sz="1950" dirty="0"/>
              <a:t>repetitivni pokreti šake ili ruke</a:t>
            </a:r>
          </a:p>
          <a:p>
            <a:pPr marL="342900" indent="-342900">
              <a:buFont typeface="Arial" panose="020B0604020202020204" pitchFamily="34" charset="0"/>
              <a:buChar char="•"/>
            </a:pPr>
            <a:r>
              <a:rPr lang="hr-HR" sz="1950" dirty="0"/>
              <a:t>dulje sjedenje</a:t>
            </a:r>
          </a:p>
          <a:p>
            <a:pPr marL="342900" indent="-342900">
              <a:buFont typeface="Arial" panose="020B0604020202020204" pitchFamily="34" charset="0"/>
              <a:buChar char="•"/>
            </a:pPr>
            <a:r>
              <a:rPr lang="hr-HR" sz="1950" dirty="0"/>
              <a:t>podizanje ili pomicanje ljudi ili teškog tereta</a:t>
            </a:r>
          </a:p>
        </p:txBody>
      </p:sp>
      <p:sp>
        <p:nvSpPr>
          <p:cNvPr id="8" name="Title 1">
            <a:extLst>
              <a:ext uri="{FF2B5EF4-FFF2-40B4-BE49-F238E27FC236}">
                <a16:creationId xmlns:a16="http://schemas.microsoft.com/office/drawing/2014/main" id="{087F3F53-F634-B04E-B8FC-4FC25901A911}"/>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400"/>
              <a:t>U čemu je problem?</a:t>
            </a:r>
          </a:p>
        </p:txBody>
      </p:sp>
      <p:pic>
        <p:nvPicPr>
          <p:cNvPr id="27" name="Immagine 26">
            <a:extLst>
              <a:ext uri="{FF2B5EF4-FFF2-40B4-BE49-F238E27FC236}">
                <a16:creationId xmlns:a16="http://schemas.microsoft.com/office/drawing/2014/main" id="{DC426717-A75C-0F45-9C25-9E8D895F10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26301" y="1203598"/>
            <a:ext cx="977259" cy="1512167"/>
          </a:xfrm>
          <a:prstGeom prst="rect">
            <a:avLst/>
          </a:prstGeom>
        </p:spPr>
      </p:pic>
      <p:pic>
        <p:nvPicPr>
          <p:cNvPr id="20" name="Immagine 19">
            <a:extLst>
              <a:ext uri="{FF2B5EF4-FFF2-40B4-BE49-F238E27FC236}">
                <a16:creationId xmlns:a16="http://schemas.microsoft.com/office/drawing/2014/main" id="{2F2A8ADF-9A25-3041-9AD5-C8B8F2E67A7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655529" y="1203598"/>
            <a:ext cx="2300847" cy="1512167"/>
          </a:xfrm>
          <a:prstGeom prst="rect">
            <a:avLst/>
          </a:prstGeom>
        </p:spPr>
      </p:pic>
      <p:pic>
        <p:nvPicPr>
          <p:cNvPr id="29" name="Immagine 28">
            <a:extLst>
              <a:ext uri="{FF2B5EF4-FFF2-40B4-BE49-F238E27FC236}">
                <a16:creationId xmlns:a16="http://schemas.microsoft.com/office/drawing/2014/main" id="{BB6BEA24-9E1C-0440-93DD-1B91A72862D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526301" y="2854667"/>
            <a:ext cx="1699812" cy="1517308"/>
          </a:xfrm>
          <a:prstGeom prst="rect">
            <a:avLst/>
          </a:prstGeom>
        </p:spPr>
      </p:pic>
      <p:pic>
        <p:nvPicPr>
          <p:cNvPr id="31" name="Immagine 30">
            <a:extLst>
              <a:ext uri="{FF2B5EF4-FFF2-40B4-BE49-F238E27FC236}">
                <a16:creationId xmlns:a16="http://schemas.microsoft.com/office/drawing/2014/main" id="{9A6E1394-A3F2-8547-B6E6-691A5E1522F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372200" y="2854667"/>
            <a:ext cx="1584176" cy="1517308"/>
          </a:xfrm>
          <a:prstGeom prst="rect">
            <a:avLst/>
          </a:prstGeom>
        </p:spPr>
      </p:pic>
      <p:sp>
        <p:nvSpPr>
          <p:cNvPr id="4" name="CasellaDiTesto 3">
            <a:extLst>
              <a:ext uri="{FF2B5EF4-FFF2-40B4-BE49-F238E27FC236}">
                <a16:creationId xmlns:a16="http://schemas.microsoft.com/office/drawing/2014/main" id="{00CC9189-D019-3143-8C89-41D0A4753D05}"/>
              </a:ext>
            </a:extLst>
          </p:cNvPr>
          <p:cNvSpPr txBox="1"/>
          <p:nvPr/>
        </p:nvSpPr>
        <p:spPr>
          <a:xfrm rot="16200000">
            <a:off x="4391502" y="1432904"/>
            <a:ext cx="407164" cy="46166"/>
          </a:xfrm>
          <a:prstGeom prst="rect">
            <a:avLst/>
          </a:prstGeom>
          <a:noFill/>
        </p:spPr>
        <p:txBody>
          <a:bodyPr wrap="none" lIns="0" tIns="0" rIns="0" bIns="0" rtlCol="0">
            <a:spAutoFit/>
          </a:bodyPr>
          <a:lstStyle/>
          <a:p>
            <a:pPr algn="ctr"/>
            <a:r>
              <a:rPr lang="hr-HR" sz="300" b="1">
                <a:solidFill>
                  <a:schemeClr val="bg1"/>
                </a:solidFill>
              </a:rPr>
              <a:t>©iStockphoto/kadmy</a:t>
            </a:r>
          </a:p>
        </p:txBody>
      </p:sp>
      <p:sp>
        <p:nvSpPr>
          <p:cNvPr id="13" name="CasellaDiTesto 12">
            <a:extLst>
              <a:ext uri="{FF2B5EF4-FFF2-40B4-BE49-F238E27FC236}">
                <a16:creationId xmlns:a16="http://schemas.microsoft.com/office/drawing/2014/main" id="{42313677-7B95-CD4B-A83C-A4B97634A1D4}"/>
              </a:ext>
            </a:extLst>
          </p:cNvPr>
          <p:cNvSpPr txBox="1"/>
          <p:nvPr/>
        </p:nvSpPr>
        <p:spPr>
          <a:xfrm rot="16200000">
            <a:off x="5529203" y="1432903"/>
            <a:ext cx="436017" cy="46166"/>
          </a:xfrm>
          <a:prstGeom prst="rect">
            <a:avLst/>
          </a:prstGeom>
          <a:noFill/>
        </p:spPr>
        <p:txBody>
          <a:bodyPr wrap="none" lIns="0" tIns="0" rIns="0" bIns="0" rtlCol="0">
            <a:spAutoFit/>
          </a:bodyPr>
          <a:lstStyle/>
          <a:p>
            <a:pPr algn="ctr"/>
            <a:r>
              <a:rPr lang="hr-HR" sz="300" b="1">
                <a:solidFill>
                  <a:schemeClr val="bg1"/>
                </a:solidFill>
              </a:rPr>
              <a:t>©iStockphoto/simonkr</a:t>
            </a:r>
          </a:p>
        </p:txBody>
      </p:sp>
      <p:sp>
        <p:nvSpPr>
          <p:cNvPr id="14" name="CasellaDiTesto 13">
            <a:extLst>
              <a:ext uri="{FF2B5EF4-FFF2-40B4-BE49-F238E27FC236}">
                <a16:creationId xmlns:a16="http://schemas.microsoft.com/office/drawing/2014/main" id="{EC00D3BC-E647-BD4A-BC0D-5B0D01FCAF74}"/>
              </a:ext>
            </a:extLst>
          </p:cNvPr>
          <p:cNvSpPr txBox="1"/>
          <p:nvPr/>
        </p:nvSpPr>
        <p:spPr>
          <a:xfrm rot="16200000">
            <a:off x="4325779" y="3178012"/>
            <a:ext cx="538610" cy="46166"/>
          </a:xfrm>
          <a:prstGeom prst="rect">
            <a:avLst/>
          </a:prstGeom>
          <a:noFill/>
        </p:spPr>
        <p:txBody>
          <a:bodyPr wrap="none" lIns="0" tIns="0" rIns="0" bIns="0" rtlCol="0">
            <a:spAutoFit/>
          </a:bodyPr>
          <a:lstStyle/>
          <a:p>
            <a:pPr algn="ctr"/>
            <a:r>
              <a:rPr lang="hr-HR" sz="300" b="1">
                <a:solidFill>
                  <a:schemeClr val="bg1"/>
                </a:solidFill>
              </a:rPr>
              <a:t>©iStockphoto/izvor fotografije</a:t>
            </a:r>
          </a:p>
        </p:txBody>
      </p:sp>
      <p:sp>
        <p:nvSpPr>
          <p:cNvPr id="15" name="CasellaDiTesto 14">
            <a:extLst>
              <a:ext uri="{FF2B5EF4-FFF2-40B4-BE49-F238E27FC236}">
                <a16:creationId xmlns:a16="http://schemas.microsoft.com/office/drawing/2014/main" id="{0B0EB355-A0ED-2849-91B1-00BAF75B70B9}"/>
              </a:ext>
            </a:extLst>
          </p:cNvPr>
          <p:cNvSpPr txBox="1"/>
          <p:nvPr/>
        </p:nvSpPr>
        <p:spPr>
          <a:xfrm rot="16200000">
            <a:off x="6101806" y="3273991"/>
            <a:ext cx="730970" cy="46166"/>
          </a:xfrm>
          <a:prstGeom prst="rect">
            <a:avLst/>
          </a:prstGeom>
          <a:noFill/>
        </p:spPr>
        <p:txBody>
          <a:bodyPr wrap="none" lIns="0" tIns="0" rIns="0" bIns="0" rtlCol="0">
            <a:spAutoFit/>
          </a:bodyPr>
          <a:lstStyle/>
          <a:p>
            <a:pPr algn="ctr"/>
            <a:r>
              <a:rPr lang="hr-HR" sz="300" b="1">
                <a:solidFill>
                  <a:schemeClr val="bg1"/>
                </a:solidFill>
              </a:rPr>
              <a:t>©iStockphoto/Jacob Ammentorp Lund</a:t>
            </a:r>
          </a:p>
        </p:txBody>
      </p:sp>
    </p:spTree>
    <p:extLst>
      <p:ext uri="{BB962C8B-B14F-4D97-AF65-F5344CB8AC3E}">
        <p14:creationId xmlns:p14="http://schemas.microsoft.com/office/powerpoint/2010/main" val="343053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9" y="915988"/>
            <a:ext cx="5162439" cy="540000"/>
          </a:xfrm>
        </p:spPr>
        <p:txBody>
          <a:bodyPr lIns="0" tIns="0" rIns="0" bIns="0"/>
          <a:lstStyle/>
          <a:p>
            <a:r>
              <a:rPr lang="hr-HR" sz="1400" dirty="0">
                <a:solidFill>
                  <a:srgbClr val="ACC700"/>
                </a:solidFill>
              </a:rPr>
              <a:t>Europsko istraživanje o radnim uvjetima (EWCS) 2015.</a:t>
            </a:r>
          </a:p>
        </p:txBody>
      </p:sp>
      <p:sp>
        <p:nvSpPr>
          <p:cNvPr id="3" name="Text Placeholder 2"/>
          <p:cNvSpPr>
            <a:spLocks noGrp="1"/>
          </p:cNvSpPr>
          <p:nvPr>
            <p:ph type="body" sz="half" idx="2"/>
          </p:nvPr>
        </p:nvSpPr>
        <p:spPr>
          <a:xfrm>
            <a:off x="539749" y="1620000"/>
            <a:ext cx="7560643" cy="519702"/>
          </a:xfrm>
        </p:spPr>
        <p:txBody>
          <a:bodyPr lIns="0" tIns="0" rIns="0" bIns="0">
            <a:noAutofit/>
          </a:bodyPr>
          <a:lstStyle/>
          <a:p>
            <a:r>
              <a:rPr lang="hr-HR" sz="1950"/>
              <a:t>Otprilike tri od pet radnika u EU-u žali se na mišićno-koštane poremećaje</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400"/>
              <a:t>U čemu je problem?</a:t>
            </a:r>
          </a:p>
        </p:txBody>
      </p:sp>
      <p:pic>
        <p:nvPicPr>
          <p:cNvPr id="10" name="Immagine 9">
            <a:extLst>
              <a:ext uri="{FF2B5EF4-FFF2-40B4-BE49-F238E27FC236}">
                <a16:creationId xmlns:a16="http://schemas.microsoft.com/office/drawing/2014/main" id="{3631549F-0545-C04E-A0AA-1732103AFEA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 b="-1"/>
          <a:stretch/>
        </p:blipFill>
        <p:spPr>
          <a:xfrm>
            <a:off x="539750" y="2499741"/>
            <a:ext cx="2232681" cy="1872233"/>
          </a:xfrm>
          <a:prstGeom prst="rect">
            <a:avLst/>
          </a:prstGeom>
        </p:spPr>
      </p:pic>
      <p:pic>
        <p:nvPicPr>
          <p:cNvPr id="12" name="Immagine 11">
            <a:extLst>
              <a:ext uri="{FF2B5EF4-FFF2-40B4-BE49-F238E27FC236}">
                <a16:creationId xmlns:a16="http://schemas.microsoft.com/office/drawing/2014/main" id="{8114C947-2CC3-8440-9FDF-0542942B4F2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16317" y="2499741"/>
            <a:ext cx="2241986" cy="1872234"/>
          </a:xfrm>
          <a:prstGeom prst="rect">
            <a:avLst/>
          </a:prstGeom>
        </p:spPr>
      </p:pic>
      <p:pic>
        <p:nvPicPr>
          <p:cNvPr id="14" name="Immagine 13">
            <a:extLst>
              <a:ext uri="{FF2B5EF4-FFF2-40B4-BE49-F238E27FC236}">
                <a16:creationId xmlns:a16="http://schemas.microsoft.com/office/drawing/2014/main" id="{5D5616DD-2340-9D48-8FD2-77937D80BA0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702189" y="2499742"/>
            <a:ext cx="2232537" cy="1872234"/>
          </a:xfrm>
          <a:prstGeom prst="rect">
            <a:avLst/>
          </a:prstGeom>
        </p:spPr>
      </p:pic>
      <p:sp>
        <p:nvSpPr>
          <p:cNvPr id="9" name="CasellaDiTesto 8">
            <a:extLst>
              <a:ext uri="{FF2B5EF4-FFF2-40B4-BE49-F238E27FC236}">
                <a16:creationId xmlns:a16="http://schemas.microsoft.com/office/drawing/2014/main" id="{BB5C33E3-4B34-0249-99C5-5D9CA08C16CB}"/>
              </a:ext>
            </a:extLst>
          </p:cNvPr>
          <p:cNvSpPr txBox="1"/>
          <p:nvPr/>
        </p:nvSpPr>
        <p:spPr>
          <a:xfrm rot="16200000">
            <a:off x="2417630" y="4039744"/>
            <a:ext cx="466474" cy="46166"/>
          </a:xfrm>
          <a:prstGeom prst="rect">
            <a:avLst/>
          </a:prstGeom>
          <a:noFill/>
        </p:spPr>
        <p:txBody>
          <a:bodyPr wrap="none" lIns="0" tIns="0" rIns="0" bIns="0" rtlCol="0">
            <a:spAutoFit/>
          </a:bodyPr>
          <a:lstStyle/>
          <a:p>
            <a:pPr algn="ctr"/>
            <a:r>
              <a:rPr lang="hr-HR" sz="300" b="1">
                <a:solidFill>
                  <a:schemeClr val="bg1"/>
                </a:solidFill>
              </a:rPr>
              <a:t>©iStockphoto/endopack</a:t>
            </a:r>
          </a:p>
        </p:txBody>
      </p:sp>
      <p:sp>
        <p:nvSpPr>
          <p:cNvPr id="11" name="CasellaDiTesto 10">
            <a:extLst>
              <a:ext uri="{FF2B5EF4-FFF2-40B4-BE49-F238E27FC236}">
                <a16:creationId xmlns:a16="http://schemas.microsoft.com/office/drawing/2014/main" id="{8218DD84-3A6F-7E4E-9EFD-C53087BD95FE}"/>
              </a:ext>
            </a:extLst>
          </p:cNvPr>
          <p:cNvSpPr txBox="1"/>
          <p:nvPr/>
        </p:nvSpPr>
        <p:spPr>
          <a:xfrm rot="16200000">
            <a:off x="3026555" y="4072605"/>
            <a:ext cx="400752" cy="46166"/>
          </a:xfrm>
          <a:prstGeom prst="rect">
            <a:avLst/>
          </a:prstGeom>
          <a:noFill/>
        </p:spPr>
        <p:txBody>
          <a:bodyPr wrap="none" lIns="0" tIns="0" rIns="0" bIns="0" rtlCol="0">
            <a:spAutoFit/>
          </a:bodyPr>
          <a:lstStyle/>
          <a:p>
            <a:pPr algn="ctr"/>
            <a:r>
              <a:rPr lang="hr-HR" sz="300" b="1">
                <a:solidFill>
                  <a:schemeClr val="bg1"/>
                </a:solidFill>
              </a:rPr>
              <a:t>©iStockphoto/davidf</a:t>
            </a:r>
          </a:p>
        </p:txBody>
      </p:sp>
      <p:sp>
        <p:nvSpPr>
          <p:cNvPr id="13" name="CasellaDiTesto 12">
            <a:extLst>
              <a:ext uri="{FF2B5EF4-FFF2-40B4-BE49-F238E27FC236}">
                <a16:creationId xmlns:a16="http://schemas.microsoft.com/office/drawing/2014/main" id="{28E608C1-C269-A246-B13F-AC6B7D70689F}"/>
              </a:ext>
            </a:extLst>
          </p:cNvPr>
          <p:cNvSpPr txBox="1"/>
          <p:nvPr/>
        </p:nvSpPr>
        <p:spPr>
          <a:xfrm rot="16200000">
            <a:off x="7546902" y="3984440"/>
            <a:ext cx="577082" cy="46166"/>
          </a:xfrm>
          <a:prstGeom prst="rect">
            <a:avLst/>
          </a:prstGeom>
          <a:noFill/>
        </p:spPr>
        <p:txBody>
          <a:bodyPr wrap="none" lIns="0" tIns="0" rIns="0" bIns="0" rtlCol="0">
            <a:spAutoFit/>
          </a:bodyPr>
          <a:lstStyle/>
          <a:p>
            <a:pPr algn="ctr"/>
            <a:r>
              <a:rPr lang="hr-HR" sz="300" b="1">
                <a:solidFill>
                  <a:schemeClr val="bg1"/>
                </a:solidFill>
              </a:rPr>
              <a:t>©iStockphoto/AntonioGuillem</a:t>
            </a:r>
          </a:p>
        </p:txBody>
      </p:sp>
    </p:spTree>
    <p:extLst>
      <p:ext uri="{BB962C8B-B14F-4D97-AF65-F5344CB8AC3E}">
        <p14:creationId xmlns:p14="http://schemas.microsoft.com/office/powerpoint/2010/main" val="405062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36000"/>
            <a:ext cx="3312170" cy="540000"/>
          </a:xfrm>
        </p:spPr>
        <p:txBody>
          <a:bodyPr lIns="0" tIns="0" rIns="0" bIns="0">
            <a:noAutofit/>
          </a:bodyPr>
          <a:lstStyle/>
          <a:p>
            <a:r>
              <a:rPr lang="hr-HR" sz="1400">
                <a:solidFill>
                  <a:srgbClr val="ACC700"/>
                </a:solidFill>
              </a:rPr>
              <a:t>Eurostat, Anketa o radnoj snazi 2013.</a:t>
            </a:r>
          </a:p>
        </p:txBody>
      </p:sp>
      <p:sp>
        <p:nvSpPr>
          <p:cNvPr id="3" name="Text Placeholder 2"/>
          <p:cNvSpPr>
            <a:spLocks noGrp="1"/>
          </p:cNvSpPr>
          <p:nvPr>
            <p:ph type="body" sz="half" idx="2"/>
          </p:nvPr>
        </p:nvSpPr>
        <p:spPr>
          <a:xfrm>
            <a:off x="539750" y="1620000"/>
            <a:ext cx="3744218" cy="2520000"/>
          </a:xfrm>
        </p:spPr>
        <p:txBody>
          <a:bodyPr lIns="0" tIns="0" rIns="0" bIns="0">
            <a:noAutofit/>
          </a:bodyPr>
          <a:lstStyle/>
          <a:p>
            <a:r>
              <a:rPr lang="hr-HR" sz="2000"/>
              <a:t>Od svih radnika u EU-u</a:t>
            </a:r>
            <a:br>
              <a:rPr lang="hr-HR" sz="2000"/>
            </a:br>
            <a:r>
              <a:rPr lang="hr-HR" sz="2000"/>
              <a:t>koji imaju zdravstveni problem povezan s radom,</a:t>
            </a:r>
            <a:br>
              <a:rPr lang="hr-HR" sz="2000"/>
            </a:br>
            <a:r>
              <a:rPr lang="hr-HR" sz="2000"/>
              <a:t>njih 60 % navodi da su mišićno-koštani poremećaji</a:t>
            </a:r>
            <a:br>
              <a:rPr lang="hr-HR" sz="2000"/>
            </a:br>
            <a:r>
              <a:rPr lang="hr-HR" sz="2000"/>
              <a:t>najozbiljniji</a:t>
            </a:r>
          </a:p>
        </p:txBody>
      </p:sp>
      <p:sp>
        <p:nvSpPr>
          <p:cNvPr id="8" name="Title 1">
            <a:extLst>
              <a:ext uri="{FF2B5EF4-FFF2-40B4-BE49-F238E27FC236}">
                <a16:creationId xmlns:a16="http://schemas.microsoft.com/office/drawing/2014/main" id="{62D11A14-1FDB-BD43-BD93-7A5BB24FD1A1}"/>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400"/>
              <a:t>U čemu je problem?</a:t>
            </a:r>
          </a:p>
        </p:txBody>
      </p:sp>
      <p:pic>
        <p:nvPicPr>
          <p:cNvPr id="6" name="Immagine 5">
            <a:extLst>
              <a:ext uri="{FF2B5EF4-FFF2-40B4-BE49-F238E27FC236}">
                <a16:creationId xmlns:a16="http://schemas.microsoft.com/office/drawing/2014/main" id="{AC8B1427-E79D-5847-8BD4-CD33A06D3B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27389" y="1406137"/>
            <a:ext cx="1182483" cy="1414470"/>
          </a:xfrm>
          <a:prstGeom prst="rect">
            <a:avLst/>
          </a:prstGeom>
        </p:spPr>
      </p:pic>
      <p:pic>
        <p:nvPicPr>
          <p:cNvPr id="10" name="Immagine 9">
            <a:extLst>
              <a:ext uri="{FF2B5EF4-FFF2-40B4-BE49-F238E27FC236}">
                <a16:creationId xmlns:a16="http://schemas.microsoft.com/office/drawing/2014/main" id="{318A0F77-DF99-DB41-B9FA-F489050E5D6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901919" y="2957504"/>
            <a:ext cx="2107953" cy="1414469"/>
          </a:xfrm>
          <a:prstGeom prst="rect">
            <a:avLst/>
          </a:prstGeom>
        </p:spPr>
      </p:pic>
      <p:pic>
        <p:nvPicPr>
          <p:cNvPr id="12" name="Immagine 11">
            <a:extLst>
              <a:ext uri="{FF2B5EF4-FFF2-40B4-BE49-F238E27FC236}">
                <a16:creationId xmlns:a16="http://schemas.microsoft.com/office/drawing/2014/main" id="{1BA0EB0B-06FF-B847-8C9A-93861BE2CC5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553438" y="2957504"/>
            <a:ext cx="1182483" cy="1414471"/>
          </a:xfrm>
          <a:prstGeom prst="rect">
            <a:avLst/>
          </a:prstGeom>
        </p:spPr>
      </p:pic>
      <p:pic>
        <p:nvPicPr>
          <p:cNvPr id="14" name="Immagine 13">
            <a:extLst>
              <a:ext uri="{FF2B5EF4-FFF2-40B4-BE49-F238E27FC236}">
                <a16:creationId xmlns:a16="http://schemas.microsoft.com/office/drawing/2014/main" id="{C8FC3D07-E4C8-4D49-806B-EEAFC8BE8705}"/>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4553438" y="1406137"/>
            <a:ext cx="2121048" cy="1414470"/>
          </a:xfrm>
          <a:prstGeom prst="rect">
            <a:avLst/>
          </a:prstGeom>
        </p:spPr>
      </p:pic>
      <p:sp>
        <p:nvSpPr>
          <p:cNvPr id="9" name="CasellaDiTesto 8">
            <a:extLst>
              <a:ext uri="{FF2B5EF4-FFF2-40B4-BE49-F238E27FC236}">
                <a16:creationId xmlns:a16="http://schemas.microsoft.com/office/drawing/2014/main" id="{F5F55AB5-3E0C-4641-9AC8-CCEE201CED77}"/>
              </a:ext>
            </a:extLst>
          </p:cNvPr>
          <p:cNvSpPr txBox="1"/>
          <p:nvPr/>
        </p:nvSpPr>
        <p:spPr>
          <a:xfrm rot="16200000">
            <a:off x="4327390" y="2472358"/>
            <a:ext cx="567463" cy="46166"/>
          </a:xfrm>
          <a:prstGeom prst="rect">
            <a:avLst/>
          </a:prstGeom>
          <a:noFill/>
        </p:spPr>
        <p:txBody>
          <a:bodyPr wrap="none" lIns="0" tIns="0" rIns="0" bIns="0" rtlCol="0">
            <a:spAutoFit/>
          </a:bodyPr>
          <a:lstStyle/>
          <a:p>
            <a:pPr algn="ctr"/>
            <a:r>
              <a:rPr lang="hr-HR" sz="300" b="1">
                <a:solidFill>
                  <a:schemeClr val="bg1"/>
                </a:solidFill>
              </a:rPr>
              <a:t>©iStockphoto/SDI Production</a:t>
            </a:r>
          </a:p>
        </p:txBody>
      </p:sp>
      <p:sp>
        <p:nvSpPr>
          <p:cNvPr id="11" name="CasellaDiTesto 10">
            <a:extLst>
              <a:ext uri="{FF2B5EF4-FFF2-40B4-BE49-F238E27FC236}">
                <a16:creationId xmlns:a16="http://schemas.microsoft.com/office/drawing/2014/main" id="{8174C18B-B470-A946-8B18-24E5D9464DD2}"/>
              </a:ext>
            </a:extLst>
          </p:cNvPr>
          <p:cNvSpPr txBox="1"/>
          <p:nvPr/>
        </p:nvSpPr>
        <p:spPr>
          <a:xfrm rot="16200000">
            <a:off x="7678222" y="2525954"/>
            <a:ext cx="458459" cy="46166"/>
          </a:xfrm>
          <a:prstGeom prst="rect">
            <a:avLst/>
          </a:prstGeom>
          <a:noFill/>
        </p:spPr>
        <p:txBody>
          <a:bodyPr wrap="none" lIns="0" tIns="0" rIns="0" bIns="0" rtlCol="0">
            <a:spAutoFit/>
          </a:bodyPr>
          <a:lstStyle/>
          <a:p>
            <a:pPr algn="ctr"/>
            <a:r>
              <a:rPr lang="hr-HR" sz="300" b="1">
                <a:solidFill>
                  <a:schemeClr val="bg1"/>
                </a:solidFill>
              </a:rPr>
              <a:t>©iStockphoto/Baloncici</a:t>
            </a:r>
          </a:p>
        </p:txBody>
      </p:sp>
      <p:sp>
        <p:nvSpPr>
          <p:cNvPr id="13" name="CasellaDiTesto 12">
            <a:extLst>
              <a:ext uri="{FF2B5EF4-FFF2-40B4-BE49-F238E27FC236}">
                <a16:creationId xmlns:a16="http://schemas.microsoft.com/office/drawing/2014/main" id="{E53B033A-40E0-3141-ABA0-9FCB993984DE}"/>
              </a:ext>
            </a:extLst>
          </p:cNvPr>
          <p:cNvSpPr txBox="1"/>
          <p:nvPr/>
        </p:nvSpPr>
        <p:spPr>
          <a:xfrm rot="16200000">
            <a:off x="5452822" y="3202098"/>
            <a:ext cx="423193" cy="46166"/>
          </a:xfrm>
          <a:prstGeom prst="rect">
            <a:avLst/>
          </a:prstGeom>
          <a:noFill/>
        </p:spPr>
        <p:txBody>
          <a:bodyPr wrap="none" lIns="0" tIns="0" rIns="0" bIns="0" rtlCol="0">
            <a:spAutoFit/>
          </a:bodyPr>
          <a:lstStyle/>
          <a:p>
            <a:pPr algn="ctr"/>
            <a:r>
              <a:rPr lang="hr-HR" sz="300" b="1">
                <a:solidFill>
                  <a:schemeClr val="tx1">
                    <a:lumMod val="50000"/>
                    <a:lumOff val="50000"/>
                  </a:schemeClr>
                </a:solidFill>
              </a:rPr>
              <a:t>©iStockphoto/zoranm</a:t>
            </a:r>
          </a:p>
        </p:txBody>
      </p:sp>
      <p:sp>
        <p:nvSpPr>
          <p:cNvPr id="15" name="CasellaDiTesto 14">
            <a:extLst>
              <a:ext uri="{FF2B5EF4-FFF2-40B4-BE49-F238E27FC236}">
                <a16:creationId xmlns:a16="http://schemas.microsoft.com/office/drawing/2014/main" id="{B74AD598-EACA-7E4D-8D99-22EC6A57C2E2}"/>
              </a:ext>
            </a:extLst>
          </p:cNvPr>
          <p:cNvSpPr txBox="1"/>
          <p:nvPr/>
        </p:nvSpPr>
        <p:spPr>
          <a:xfrm rot="16200000">
            <a:off x="7698944" y="3193915"/>
            <a:ext cx="426400" cy="46166"/>
          </a:xfrm>
          <a:prstGeom prst="rect">
            <a:avLst/>
          </a:prstGeom>
          <a:noFill/>
        </p:spPr>
        <p:txBody>
          <a:bodyPr wrap="none" lIns="0" tIns="0" rIns="0" bIns="0" rtlCol="0">
            <a:spAutoFit/>
          </a:bodyPr>
          <a:lstStyle/>
          <a:p>
            <a:pPr algn="ctr"/>
            <a:r>
              <a:rPr lang="hr-HR" sz="300" b="1">
                <a:solidFill>
                  <a:schemeClr val="bg1"/>
                </a:solidFill>
              </a:rPr>
              <a:t>©iStockphoto/andresr</a:t>
            </a:r>
          </a:p>
        </p:txBody>
      </p:sp>
    </p:spTree>
    <p:extLst>
      <p:ext uri="{BB962C8B-B14F-4D97-AF65-F5344CB8AC3E}">
        <p14:creationId xmlns:p14="http://schemas.microsoft.com/office/powerpoint/2010/main" val="71513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177"/>
            <a:ext cx="7559873" cy="660895"/>
          </a:xfrm>
        </p:spPr>
        <p:txBody>
          <a:bodyPr lIns="0" tIns="0" rIns="0" bIns="0"/>
          <a:lstStyle/>
          <a:p>
            <a:r>
              <a:rPr lang="hr-HR" sz="2000">
                <a:solidFill>
                  <a:schemeClr val="accent1"/>
                </a:solidFill>
                <a:latin typeface="Myriad Pro" panose="020B0503030403020204" pitchFamily="34" charset="0"/>
              </a:rPr>
              <a:t/>
            </a:r>
            <a:br>
              <a:rPr lang="hr-HR" sz="2000">
                <a:solidFill>
                  <a:schemeClr val="accent1"/>
                </a:solidFill>
                <a:latin typeface="Myriad Pro" panose="020B0503030403020204" pitchFamily="34" charset="0"/>
              </a:rPr>
            </a:br>
            <a:r>
              <a:rPr lang="hr-HR" sz="2400">
                <a:solidFill>
                  <a:schemeClr val="accent1"/>
                </a:solidFill>
              </a:rPr>
              <a:t>Dijelovi tijela koji su obično zahvaćeni</a:t>
            </a:r>
            <a:r>
              <a:rPr lang="hr-HR" sz="2000">
                <a:solidFill>
                  <a:schemeClr val="accent1"/>
                </a:solidFill>
                <a:latin typeface="Myriad Pro" panose="020B0503030403020204" pitchFamily="34" charset="0"/>
              </a:rPr>
              <a:t/>
            </a:r>
            <a:br>
              <a:rPr lang="hr-HR" sz="2000">
                <a:solidFill>
                  <a:schemeClr val="accent1"/>
                </a:solidFill>
                <a:latin typeface="Myriad Pro" panose="020B0503030403020204" pitchFamily="34" charset="0"/>
              </a:rPr>
            </a:br>
            <a:endParaRPr lang="hr-HR" sz="2000">
              <a:solidFill>
                <a:schemeClr val="accent1"/>
              </a:solidFill>
              <a:latin typeface="Myriad Pro" panose="020B0503030403020204" pitchFamily="34" charset="0"/>
            </a:endParaRPr>
          </a:p>
        </p:txBody>
      </p:sp>
      <p:grpSp>
        <p:nvGrpSpPr>
          <p:cNvPr id="28" name="Gruppo 27">
            <a:extLst>
              <a:ext uri="{FF2B5EF4-FFF2-40B4-BE49-F238E27FC236}">
                <a16:creationId xmlns:a16="http://schemas.microsoft.com/office/drawing/2014/main" id="{78CF137D-590C-574C-ADF1-02FF86B16D1C}"/>
              </a:ext>
            </a:extLst>
          </p:cNvPr>
          <p:cNvGrpSpPr/>
          <p:nvPr/>
        </p:nvGrpSpPr>
        <p:grpSpPr>
          <a:xfrm>
            <a:off x="3491880" y="1328153"/>
            <a:ext cx="4937074" cy="2755765"/>
            <a:chOff x="3864868" y="1478077"/>
            <a:chExt cx="4606469" cy="257122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3864868" y="1478077"/>
              <a:ext cx="4606469" cy="2249671"/>
            </a:xfrm>
            <a:prstGeom prst="rect">
              <a:avLst/>
            </a:prstGeom>
          </p:spPr>
        </p:pic>
        <p:sp>
          <p:nvSpPr>
            <p:cNvPr id="3" name="TextBox 2"/>
            <p:cNvSpPr txBox="1"/>
            <p:nvPr/>
          </p:nvSpPr>
          <p:spPr>
            <a:xfrm>
              <a:off x="4013933" y="3772307"/>
              <a:ext cx="1080000" cy="276999"/>
            </a:xfrm>
            <a:prstGeom prst="rect">
              <a:avLst/>
            </a:prstGeom>
            <a:noFill/>
          </p:spPr>
          <p:txBody>
            <a:bodyPr wrap="square" rtlCol="0">
              <a:spAutoFit/>
            </a:bodyPr>
            <a:lstStyle/>
            <a:p>
              <a:pPr algn="ctr"/>
              <a:r>
                <a:rPr lang="hr-HR" sz="1200" b="1">
                  <a:solidFill>
                    <a:schemeClr val="accent1"/>
                  </a:solidFill>
                  <a:latin typeface="+mj-lt"/>
                  <a:ea typeface="+mj-ea"/>
                  <a:cs typeface="Trebuchet MS"/>
                </a:rPr>
                <a:t>Leđa</a:t>
              </a:r>
            </a:p>
          </p:txBody>
        </p:sp>
        <p:sp>
          <p:nvSpPr>
            <p:cNvPr id="7" name="TextBox 6"/>
            <p:cNvSpPr txBox="1"/>
            <p:nvPr/>
          </p:nvSpPr>
          <p:spPr>
            <a:xfrm>
              <a:off x="5628102" y="3772307"/>
              <a:ext cx="1080000" cy="276999"/>
            </a:xfrm>
            <a:prstGeom prst="rect">
              <a:avLst/>
            </a:prstGeom>
            <a:noFill/>
          </p:spPr>
          <p:txBody>
            <a:bodyPr wrap="square" rtlCol="0">
              <a:spAutoFit/>
            </a:bodyPr>
            <a:lstStyle/>
            <a:p>
              <a:pPr algn="ctr"/>
              <a:r>
                <a:rPr lang="hr-HR" sz="1200" b="1">
                  <a:solidFill>
                    <a:schemeClr val="accent1"/>
                  </a:solidFill>
                  <a:latin typeface="+mj-lt"/>
                  <a:ea typeface="+mj-ea"/>
                  <a:cs typeface="Trebuchet MS"/>
                </a:rPr>
                <a:t>Gornji ekstremiteti</a:t>
              </a:r>
            </a:p>
          </p:txBody>
        </p:sp>
        <p:sp>
          <p:nvSpPr>
            <p:cNvPr id="8" name="TextBox 7"/>
            <p:cNvSpPr txBox="1"/>
            <p:nvPr/>
          </p:nvSpPr>
          <p:spPr>
            <a:xfrm>
              <a:off x="7241546" y="3772307"/>
              <a:ext cx="1080000" cy="276999"/>
            </a:xfrm>
            <a:prstGeom prst="rect">
              <a:avLst/>
            </a:prstGeom>
            <a:noFill/>
          </p:spPr>
          <p:txBody>
            <a:bodyPr wrap="square" rtlCol="0">
              <a:spAutoFit/>
            </a:bodyPr>
            <a:lstStyle/>
            <a:p>
              <a:pPr algn="ctr"/>
              <a:r>
                <a:rPr lang="hr-HR" sz="1200" b="1">
                  <a:solidFill>
                    <a:schemeClr val="accent1"/>
                  </a:solidFill>
                  <a:cs typeface="Trebuchet MS"/>
                </a:rPr>
                <a:t>Donji ekstremiteti</a:t>
              </a:r>
            </a:p>
          </p:txBody>
        </p:sp>
      </p:grpSp>
      <p:sp>
        <p:nvSpPr>
          <p:cNvPr id="9" name="TextBox 8"/>
          <p:cNvSpPr txBox="1"/>
          <p:nvPr/>
        </p:nvSpPr>
        <p:spPr>
          <a:xfrm>
            <a:off x="2161305" y="1324189"/>
            <a:ext cx="970535" cy="153888"/>
          </a:xfrm>
          <a:prstGeom prst="rect">
            <a:avLst/>
          </a:prstGeom>
          <a:noFill/>
        </p:spPr>
        <p:txBody>
          <a:bodyPr wrap="square" lIns="0" tIns="0" rIns="0" bIns="0" rtlCol="0" anchor="ctr" anchorCtr="0">
            <a:spAutoFit/>
          </a:bodyPr>
          <a:lstStyle/>
          <a:p>
            <a:r>
              <a:rPr lang="hr-HR" sz="1000" b="1">
                <a:solidFill>
                  <a:schemeClr val="accent1"/>
                </a:solidFill>
                <a:latin typeface="+mj-lt"/>
                <a:ea typeface="+mj-ea"/>
                <a:cs typeface="Trebuchet MS"/>
              </a:rPr>
              <a:t>Vrat</a:t>
            </a:r>
          </a:p>
        </p:txBody>
      </p:sp>
      <p:sp>
        <p:nvSpPr>
          <p:cNvPr id="10" name="TextBox 9"/>
          <p:cNvSpPr txBox="1"/>
          <p:nvPr/>
        </p:nvSpPr>
        <p:spPr>
          <a:xfrm>
            <a:off x="2161305" y="1566965"/>
            <a:ext cx="970535" cy="153888"/>
          </a:xfrm>
          <a:prstGeom prst="rect">
            <a:avLst/>
          </a:prstGeom>
          <a:noFill/>
        </p:spPr>
        <p:txBody>
          <a:bodyPr wrap="square" lIns="0" tIns="0" rIns="0" bIns="0" rtlCol="0" anchor="ctr" anchorCtr="0">
            <a:spAutoFit/>
          </a:bodyPr>
          <a:lstStyle/>
          <a:p>
            <a:r>
              <a:rPr lang="hr-HR" sz="1000" b="1">
                <a:solidFill>
                  <a:schemeClr val="accent1"/>
                </a:solidFill>
                <a:latin typeface="+mj-lt"/>
                <a:ea typeface="+mj-ea"/>
                <a:cs typeface="Trebuchet MS"/>
              </a:rPr>
              <a:t>Ramena</a:t>
            </a:r>
          </a:p>
        </p:txBody>
      </p:sp>
      <p:sp>
        <p:nvSpPr>
          <p:cNvPr id="13" name="TextBox 12"/>
          <p:cNvSpPr txBox="1"/>
          <p:nvPr/>
        </p:nvSpPr>
        <p:spPr>
          <a:xfrm>
            <a:off x="2161305" y="2119960"/>
            <a:ext cx="970535" cy="153888"/>
          </a:xfrm>
          <a:prstGeom prst="rect">
            <a:avLst/>
          </a:prstGeom>
          <a:noFill/>
        </p:spPr>
        <p:txBody>
          <a:bodyPr wrap="square" lIns="0" tIns="0" rIns="0" bIns="0" rtlCol="0" anchor="ctr" anchorCtr="0">
            <a:spAutoFit/>
          </a:bodyPr>
          <a:lstStyle/>
          <a:p>
            <a:r>
              <a:rPr lang="hr-HR" sz="1000" b="1">
                <a:solidFill>
                  <a:schemeClr val="accent1"/>
                </a:solidFill>
                <a:latin typeface="+mj-lt"/>
                <a:ea typeface="+mj-ea"/>
                <a:cs typeface="Trebuchet MS"/>
              </a:rPr>
              <a:t>Laktovi</a:t>
            </a:r>
          </a:p>
        </p:txBody>
      </p:sp>
      <p:sp>
        <p:nvSpPr>
          <p:cNvPr id="14" name="TextBox 13"/>
          <p:cNvSpPr txBox="1"/>
          <p:nvPr/>
        </p:nvSpPr>
        <p:spPr>
          <a:xfrm>
            <a:off x="2161305" y="2329241"/>
            <a:ext cx="970535" cy="153888"/>
          </a:xfrm>
          <a:prstGeom prst="rect">
            <a:avLst/>
          </a:prstGeom>
          <a:noFill/>
        </p:spPr>
        <p:txBody>
          <a:bodyPr wrap="square" lIns="0" tIns="0" rIns="0" bIns="0" rtlCol="0" anchor="ctr" anchorCtr="0">
            <a:spAutoFit/>
          </a:bodyPr>
          <a:lstStyle/>
          <a:p>
            <a:r>
              <a:rPr lang="hr-HR" sz="1000" b="1">
                <a:solidFill>
                  <a:schemeClr val="accent1"/>
                </a:solidFill>
                <a:latin typeface="+mj-lt"/>
                <a:ea typeface="+mj-ea"/>
                <a:cs typeface="Trebuchet MS"/>
              </a:rPr>
              <a:t>Leđa</a:t>
            </a:r>
          </a:p>
        </p:txBody>
      </p:sp>
      <p:sp>
        <p:nvSpPr>
          <p:cNvPr id="15" name="TextBox 14"/>
          <p:cNvSpPr txBox="1"/>
          <p:nvPr/>
        </p:nvSpPr>
        <p:spPr>
          <a:xfrm>
            <a:off x="2161305" y="2590947"/>
            <a:ext cx="970535" cy="307777"/>
          </a:xfrm>
          <a:prstGeom prst="rect">
            <a:avLst/>
          </a:prstGeom>
          <a:noFill/>
        </p:spPr>
        <p:txBody>
          <a:bodyPr wrap="square" lIns="0" tIns="0" rIns="0" bIns="0" rtlCol="0" anchor="ctr" anchorCtr="0">
            <a:spAutoFit/>
          </a:bodyPr>
          <a:lstStyle/>
          <a:p>
            <a:r>
              <a:rPr lang="hr-HR" sz="1000" b="1" dirty="0">
                <a:solidFill>
                  <a:schemeClr val="accent1"/>
                </a:solidFill>
                <a:latin typeface="+mj-lt"/>
                <a:ea typeface="+mj-ea"/>
                <a:cs typeface="Trebuchet MS"/>
              </a:rPr>
              <a:t>Zapešća/</a:t>
            </a:r>
            <a:br>
              <a:rPr lang="hr-HR" sz="1000" b="1" dirty="0">
                <a:solidFill>
                  <a:schemeClr val="accent1"/>
                </a:solidFill>
                <a:latin typeface="+mj-lt"/>
                <a:ea typeface="+mj-ea"/>
                <a:cs typeface="Trebuchet MS"/>
              </a:rPr>
            </a:br>
            <a:r>
              <a:rPr lang="hr-HR" sz="1000" b="1" dirty="0">
                <a:solidFill>
                  <a:schemeClr val="accent1"/>
                </a:solidFill>
                <a:latin typeface="+mj-lt"/>
                <a:ea typeface="+mj-ea"/>
                <a:cs typeface="Trebuchet MS"/>
              </a:rPr>
              <a:t>ruke</a:t>
            </a:r>
          </a:p>
        </p:txBody>
      </p:sp>
      <p:sp>
        <p:nvSpPr>
          <p:cNvPr id="16" name="TextBox 15"/>
          <p:cNvSpPr txBox="1"/>
          <p:nvPr/>
        </p:nvSpPr>
        <p:spPr>
          <a:xfrm>
            <a:off x="2161305" y="3302964"/>
            <a:ext cx="970535" cy="153888"/>
          </a:xfrm>
          <a:prstGeom prst="rect">
            <a:avLst/>
          </a:prstGeom>
          <a:noFill/>
        </p:spPr>
        <p:txBody>
          <a:bodyPr wrap="square" lIns="0" tIns="0" rIns="0" bIns="0" rtlCol="0" anchor="ctr" anchorCtr="0">
            <a:spAutoFit/>
          </a:bodyPr>
          <a:lstStyle/>
          <a:p>
            <a:r>
              <a:rPr lang="hr-HR" sz="1000" b="1">
                <a:solidFill>
                  <a:schemeClr val="accent1"/>
                </a:solidFill>
                <a:latin typeface="+mj-lt"/>
                <a:ea typeface="+mj-ea"/>
                <a:cs typeface="Trebuchet MS"/>
              </a:rPr>
              <a:t>Koljena</a:t>
            </a:r>
          </a:p>
        </p:txBody>
      </p:sp>
      <p:sp>
        <p:nvSpPr>
          <p:cNvPr id="17" name="TextBox 16"/>
          <p:cNvSpPr txBox="1"/>
          <p:nvPr/>
        </p:nvSpPr>
        <p:spPr>
          <a:xfrm>
            <a:off x="2161305" y="3914133"/>
            <a:ext cx="1157511" cy="153888"/>
          </a:xfrm>
          <a:prstGeom prst="rect">
            <a:avLst/>
          </a:prstGeom>
          <a:noFill/>
        </p:spPr>
        <p:txBody>
          <a:bodyPr wrap="square" lIns="0" tIns="0" rIns="0" bIns="0" rtlCol="0" anchor="ctr" anchorCtr="0">
            <a:spAutoFit/>
          </a:bodyPr>
          <a:lstStyle/>
          <a:p>
            <a:r>
              <a:rPr lang="hr-HR" sz="1000" b="1" dirty="0">
                <a:solidFill>
                  <a:schemeClr val="accent1"/>
                </a:solidFill>
                <a:latin typeface="+mj-lt"/>
                <a:ea typeface="+mj-ea"/>
                <a:cs typeface="Trebuchet MS"/>
              </a:rPr>
              <a:t>Gležnjevi/stopala</a:t>
            </a:r>
          </a:p>
        </p:txBody>
      </p:sp>
      <p:pic>
        <p:nvPicPr>
          <p:cNvPr id="27" name="Immagine 26">
            <a:extLst>
              <a:ext uri="{FF2B5EF4-FFF2-40B4-BE49-F238E27FC236}">
                <a16:creationId xmlns:a16="http://schemas.microsoft.com/office/drawing/2014/main" id="{66A34F25-84D2-7C46-8A38-D5DC02E73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90" y="655719"/>
            <a:ext cx="1951359" cy="3833027"/>
          </a:xfrm>
          <a:prstGeom prst="rect">
            <a:avLst/>
          </a:prstGeom>
        </p:spPr>
      </p:pic>
      <p:pic>
        <p:nvPicPr>
          <p:cNvPr id="25" name="Immagine 24">
            <a:extLst>
              <a:ext uri="{FF2B5EF4-FFF2-40B4-BE49-F238E27FC236}">
                <a16:creationId xmlns:a16="http://schemas.microsoft.com/office/drawing/2014/main" id="{F2F6C363-170E-1140-8654-7B65F90B6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434" y="971976"/>
            <a:ext cx="1397076" cy="3358927"/>
          </a:xfrm>
          <a:prstGeom prst="rect">
            <a:avLst/>
          </a:prstGeom>
        </p:spPr>
      </p:pic>
    </p:spTree>
    <p:extLst>
      <p:ext uri="{BB962C8B-B14F-4D97-AF65-F5344CB8AC3E}">
        <p14:creationId xmlns:p14="http://schemas.microsoft.com/office/powerpoint/2010/main" val="225354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49" y="915988"/>
            <a:ext cx="3744219" cy="3455987"/>
          </a:xfrm>
        </p:spPr>
        <p:txBody>
          <a:bodyPr lIns="0" tIns="0" rIns="0" bIns="0">
            <a:noAutofit/>
          </a:bodyPr>
          <a:lstStyle/>
          <a:p>
            <a:r>
              <a:rPr lang="hr-HR" sz="2000" dirty="0"/>
              <a:t>Oštećenja</a:t>
            </a:r>
            <a:r>
              <a:rPr lang="en-GB" sz="2000"/>
              <a:t> </a:t>
            </a:r>
            <a:r>
              <a:rPr lang="hr-HR" sz="2000"/>
              <a:t>dijelova </a:t>
            </a:r>
            <a:r>
              <a:rPr lang="hr-HR" sz="2000" dirty="0"/>
              <a:t>tijela</a:t>
            </a:r>
          </a:p>
          <a:p>
            <a:r>
              <a:rPr lang="hr-HR" sz="2000" dirty="0"/>
              <a:t>Ponajprije ih izaziva i pogoršava rad </a:t>
            </a:r>
          </a:p>
          <a:p>
            <a:r>
              <a:rPr lang="hr-HR" sz="2000" dirty="0"/>
              <a:t>Mogu im pridonijeti fizički, psihosocijalni, organizacijski i individualni čimbenici</a:t>
            </a:r>
          </a:p>
        </p:txBody>
      </p:sp>
      <p:sp>
        <p:nvSpPr>
          <p:cNvPr id="6" name="Title 1">
            <a:extLst>
              <a:ext uri="{FF2B5EF4-FFF2-40B4-BE49-F238E27FC236}">
                <a16:creationId xmlns:a16="http://schemas.microsoft.com/office/drawing/2014/main" id="{B28337FA-D9E9-B14B-B25F-ACA2748C2CC0}"/>
              </a:ext>
            </a:extLst>
          </p:cNvPr>
          <p:cNvSpPr txBox="1">
            <a:spLocks/>
          </p:cNvSpPr>
          <p:nvPr/>
        </p:nvSpPr>
        <p:spPr>
          <a:xfrm>
            <a:off x="539750" y="-5177"/>
            <a:ext cx="7992690" cy="660895"/>
          </a:xfrm>
          <a:prstGeom prst="rect">
            <a:avLst/>
          </a:prstGeom>
        </p:spPr>
        <p:txBody>
          <a:bodyPr vert="horz" lIns="0" tIns="0" rIns="0" bIns="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400" dirty="0">
                <a:solidFill>
                  <a:schemeClr val="accent1"/>
                </a:solidFill>
              </a:rPr>
              <a:t>Što su mišićno-koštani poremećaji povezani s radom?</a:t>
            </a:r>
          </a:p>
        </p:txBody>
      </p:sp>
      <p:pic>
        <p:nvPicPr>
          <p:cNvPr id="4" name="Immagine 3">
            <a:extLst>
              <a:ext uri="{FF2B5EF4-FFF2-40B4-BE49-F238E27FC236}">
                <a16:creationId xmlns:a16="http://schemas.microsoft.com/office/drawing/2014/main" id="{418A3B34-48E4-2C48-81D4-AAC148010E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83" b="7694"/>
          <a:stretch/>
        </p:blipFill>
        <p:spPr>
          <a:xfrm>
            <a:off x="4861377" y="842076"/>
            <a:ext cx="2623197" cy="3296136"/>
          </a:xfrm>
          <a:prstGeom prst="rect">
            <a:avLst/>
          </a:prstGeom>
        </p:spPr>
      </p:pic>
      <p:sp>
        <p:nvSpPr>
          <p:cNvPr id="2" name="Ovale 1">
            <a:extLst>
              <a:ext uri="{FF2B5EF4-FFF2-40B4-BE49-F238E27FC236}">
                <a16:creationId xmlns:a16="http://schemas.microsoft.com/office/drawing/2014/main" id="{9F3D7D94-9EAA-7946-BC33-086AC2645C18}"/>
              </a:ext>
            </a:extLst>
          </p:cNvPr>
          <p:cNvSpPr/>
          <p:nvPr/>
        </p:nvSpPr>
        <p:spPr>
          <a:xfrm>
            <a:off x="7487963" y="1038510"/>
            <a:ext cx="108372" cy="108372"/>
          </a:xfrm>
          <a:prstGeom prst="ellipse">
            <a:avLst/>
          </a:prstGeom>
          <a:solidFill>
            <a:srgbClr val="E64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659FF73-7DB1-5B4A-957D-EE8EC5821F6D}"/>
              </a:ext>
            </a:extLst>
          </p:cNvPr>
          <p:cNvSpPr txBox="1"/>
          <p:nvPr/>
        </p:nvSpPr>
        <p:spPr>
          <a:xfrm>
            <a:off x="7596336" y="981829"/>
            <a:ext cx="648122" cy="338554"/>
          </a:xfrm>
          <a:prstGeom prst="rect">
            <a:avLst/>
          </a:prstGeom>
          <a:noFill/>
        </p:spPr>
        <p:txBody>
          <a:bodyPr wrap="square" rtlCol="0">
            <a:spAutoFit/>
          </a:bodyPr>
          <a:lstStyle/>
          <a:p>
            <a:r>
              <a:rPr lang="hr-HR" sz="800">
                <a:solidFill>
                  <a:schemeClr val="tx1">
                    <a:lumMod val="65000"/>
                    <a:lumOff val="35000"/>
                  </a:schemeClr>
                </a:solidFill>
              </a:rPr>
              <a:t>Bolovi i tegobe</a:t>
            </a:r>
          </a:p>
        </p:txBody>
      </p:sp>
      <p:sp>
        <p:nvSpPr>
          <p:cNvPr id="9" name="Ovale 8">
            <a:extLst>
              <a:ext uri="{FF2B5EF4-FFF2-40B4-BE49-F238E27FC236}">
                <a16:creationId xmlns:a16="http://schemas.microsoft.com/office/drawing/2014/main" id="{A4372AB5-2FB6-D642-9F92-4799A3084453}"/>
              </a:ext>
            </a:extLst>
          </p:cNvPr>
          <p:cNvSpPr/>
          <p:nvPr/>
        </p:nvSpPr>
        <p:spPr>
          <a:xfrm>
            <a:off x="7485704" y="1388926"/>
            <a:ext cx="108372" cy="1083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3AF6B84C-77D5-9B43-9E74-1BB02D2E7703}"/>
              </a:ext>
            </a:extLst>
          </p:cNvPr>
          <p:cNvSpPr txBox="1"/>
          <p:nvPr/>
        </p:nvSpPr>
        <p:spPr>
          <a:xfrm>
            <a:off x="7596336" y="1340000"/>
            <a:ext cx="720080" cy="338554"/>
          </a:xfrm>
          <a:prstGeom prst="rect">
            <a:avLst/>
          </a:prstGeom>
          <a:noFill/>
        </p:spPr>
        <p:txBody>
          <a:bodyPr wrap="square" rtlCol="0">
            <a:spAutoFit/>
          </a:bodyPr>
          <a:lstStyle/>
          <a:p>
            <a:r>
              <a:rPr lang="hr-HR" sz="800">
                <a:solidFill>
                  <a:schemeClr val="tx1">
                    <a:lumMod val="65000"/>
                    <a:lumOff val="35000"/>
                  </a:schemeClr>
                </a:solidFill>
              </a:rPr>
              <a:t>Simptomi stresa</a:t>
            </a:r>
          </a:p>
        </p:txBody>
      </p:sp>
      <p:sp>
        <p:nvSpPr>
          <p:cNvPr id="11" name="CasellaDiTesto 10">
            <a:extLst>
              <a:ext uri="{FF2B5EF4-FFF2-40B4-BE49-F238E27FC236}">
                <a16:creationId xmlns:a16="http://schemas.microsoft.com/office/drawing/2014/main" id="{20CA59DD-EC10-0348-8A61-79424DA39685}"/>
              </a:ext>
            </a:extLst>
          </p:cNvPr>
          <p:cNvSpPr txBox="1"/>
          <p:nvPr/>
        </p:nvSpPr>
        <p:spPr>
          <a:xfrm>
            <a:off x="5092287" y="4140819"/>
            <a:ext cx="864530" cy="276999"/>
          </a:xfrm>
          <a:prstGeom prst="rect">
            <a:avLst/>
          </a:prstGeom>
          <a:noFill/>
        </p:spPr>
        <p:txBody>
          <a:bodyPr wrap="square" rtlCol="0">
            <a:spAutoFit/>
          </a:bodyPr>
          <a:lstStyle/>
          <a:p>
            <a:pPr algn="ctr"/>
            <a:r>
              <a:rPr lang="hr-HR" sz="1200" i="1">
                <a:solidFill>
                  <a:schemeClr val="tx1">
                    <a:lumMod val="65000"/>
                    <a:lumOff val="35000"/>
                  </a:schemeClr>
                </a:solidFill>
              </a:rPr>
              <a:t>Prednja strana</a:t>
            </a:r>
          </a:p>
        </p:txBody>
      </p:sp>
      <p:sp>
        <p:nvSpPr>
          <p:cNvPr id="12" name="CasellaDiTesto 11">
            <a:extLst>
              <a:ext uri="{FF2B5EF4-FFF2-40B4-BE49-F238E27FC236}">
                <a16:creationId xmlns:a16="http://schemas.microsoft.com/office/drawing/2014/main" id="{9B30F1FF-2B8D-4D47-AC85-782ECCEF384C}"/>
              </a:ext>
            </a:extLst>
          </p:cNvPr>
          <p:cNvSpPr txBox="1"/>
          <p:nvPr/>
        </p:nvSpPr>
        <p:spPr>
          <a:xfrm>
            <a:off x="6415354" y="4140819"/>
            <a:ext cx="864530" cy="461665"/>
          </a:xfrm>
          <a:prstGeom prst="rect">
            <a:avLst/>
          </a:prstGeom>
          <a:noFill/>
        </p:spPr>
        <p:txBody>
          <a:bodyPr wrap="square" rtlCol="0">
            <a:spAutoFit/>
          </a:bodyPr>
          <a:lstStyle/>
          <a:p>
            <a:pPr algn="ctr"/>
            <a:r>
              <a:rPr lang="hr-HR" sz="1200" i="1" dirty="0" smtClean="0">
                <a:solidFill>
                  <a:schemeClr val="tx1">
                    <a:lumMod val="65000"/>
                    <a:lumOff val="35000"/>
                  </a:schemeClr>
                </a:solidFill>
              </a:rPr>
              <a:t>Stražnja strana</a:t>
            </a:r>
            <a:endParaRPr lang="hr-HR" sz="1200" i="1" dirty="0">
              <a:solidFill>
                <a:schemeClr val="tx1">
                  <a:lumMod val="65000"/>
                  <a:lumOff val="35000"/>
                </a:schemeClr>
              </a:solidFill>
            </a:endParaRPr>
          </a:p>
        </p:txBody>
      </p:sp>
    </p:spTree>
    <p:extLst>
      <p:ext uri="{BB962C8B-B14F-4D97-AF65-F5344CB8AC3E}">
        <p14:creationId xmlns:p14="http://schemas.microsoft.com/office/powerpoint/2010/main" val="276954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972" r="19972"/>
          <a:stretch/>
        </p:blipFill>
        <p:spPr>
          <a:xfrm>
            <a:off x="4211960" y="876993"/>
            <a:ext cx="3744417" cy="350714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617" t="16595" r="30260" b="13414"/>
          <a:stretch/>
        </p:blipFill>
        <p:spPr>
          <a:xfrm>
            <a:off x="4885279" y="2428657"/>
            <a:ext cx="3341045" cy="1991777"/>
          </a:xfrm>
          <a:prstGeom prst="rect">
            <a:avLst/>
          </a:prstGeom>
        </p:spPr>
      </p:pic>
      <p:pic>
        <p:nvPicPr>
          <p:cNvPr id="9" name="Picture 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9137" t="59544" b="11823"/>
          <a:stretch/>
        </p:blipFill>
        <p:spPr>
          <a:xfrm>
            <a:off x="3601379" y="3490411"/>
            <a:ext cx="1509442" cy="1025555"/>
          </a:xfrm>
          <a:prstGeom prst="rect">
            <a:avLst/>
          </a:prstGeom>
        </p:spPr>
      </p:pic>
      <p:sp>
        <p:nvSpPr>
          <p:cNvPr id="3" name="Content Placeholder 2"/>
          <p:cNvSpPr>
            <a:spLocks noGrp="1"/>
          </p:cNvSpPr>
          <p:nvPr>
            <p:ph sz="half" idx="1"/>
          </p:nvPr>
        </p:nvSpPr>
        <p:spPr>
          <a:xfrm>
            <a:off x="552417" y="919783"/>
            <a:ext cx="3227496" cy="3140069"/>
          </a:xfrm>
        </p:spPr>
        <p:txBody>
          <a:bodyPr lIns="0" tIns="0" rIns="0" bIns="0">
            <a:normAutofit/>
          </a:bodyPr>
          <a:lstStyle/>
          <a:p>
            <a:r>
              <a:rPr lang="hr-HR" sz="2000">
                <a:solidFill>
                  <a:schemeClr val="accent1"/>
                </a:solidFill>
              </a:rPr>
              <a:t>Mišićno-koštani poremećaji mogu se spriječiti i njima se može upravljati</a:t>
            </a:r>
          </a:p>
          <a:p>
            <a:r>
              <a:rPr lang="hr-HR" sz="2000">
                <a:solidFill>
                  <a:schemeClr val="accent1"/>
                </a:solidFill>
              </a:rPr>
              <a:t>Integriran pristup</a:t>
            </a:r>
            <a:br>
              <a:rPr lang="hr-HR" sz="2000">
                <a:solidFill>
                  <a:schemeClr val="accent1"/>
                </a:solidFill>
              </a:rPr>
            </a:br>
            <a:r>
              <a:rPr lang="hr-HR" sz="2000">
                <a:solidFill>
                  <a:schemeClr val="accent1"/>
                </a:solidFill>
              </a:rPr>
              <a:t>i kultura prevencije</a:t>
            </a:r>
          </a:p>
          <a:p>
            <a:r>
              <a:rPr lang="hr-HR" sz="2000">
                <a:solidFill>
                  <a:schemeClr val="accent1"/>
                </a:solidFill>
              </a:rPr>
              <a:t>Mjere temeljene </a:t>
            </a:r>
            <a:br>
              <a:rPr lang="hr-HR" sz="2000">
                <a:solidFill>
                  <a:schemeClr val="accent1"/>
                </a:solidFill>
              </a:rPr>
            </a:br>
            <a:r>
              <a:rPr lang="hr-HR" sz="2000">
                <a:solidFill>
                  <a:schemeClr val="accent1"/>
                </a:solidFill>
              </a:rPr>
              <a:t>na općim načelima</a:t>
            </a:r>
            <a:br>
              <a:rPr lang="hr-HR" sz="2000">
                <a:solidFill>
                  <a:schemeClr val="accent1"/>
                </a:solidFill>
              </a:rPr>
            </a:br>
            <a:r>
              <a:rPr lang="hr-HR" sz="2000">
                <a:solidFill>
                  <a:schemeClr val="accent1"/>
                </a:solidFill>
              </a:rPr>
              <a:t>prevencije</a:t>
            </a:r>
          </a:p>
        </p:txBody>
      </p:sp>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
            <a:ext cx="7632700" cy="666103"/>
          </a:xfrm>
        </p:spPr>
        <p:txBody>
          <a:bodyPr lIns="0" tIns="0" rIns="0" bIns="0"/>
          <a:lstStyle/>
          <a:p>
            <a:r>
              <a:rPr lang="hr-HR" sz="2400">
                <a:solidFill>
                  <a:schemeClr val="accent1"/>
                </a:solidFill>
              </a:rPr>
              <a:t>Rješavanje problema mišićno-koštanih poremećaja</a:t>
            </a:r>
          </a:p>
        </p:txBody>
      </p:sp>
    </p:spTree>
    <p:extLst>
      <p:ext uri="{BB962C8B-B14F-4D97-AF65-F5344CB8AC3E}">
        <p14:creationId xmlns:p14="http://schemas.microsoft.com/office/powerpoint/2010/main" val="174969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
            <a:ext cx="7632700" cy="666103"/>
          </a:xfrm>
        </p:spPr>
        <p:txBody>
          <a:bodyPr lIns="0" tIns="0" rIns="0" bIns="0"/>
          <a:lstStyle/>
          <a:p>
            <a:r>
              <a:rPr lang="hr-HR" sz="2400">
                <a:solidFill>
                  <a:schemeClr val="accent1"/>
                </a:solidFill>
              </a:rPr>
              <a:t>Procjena rizika</a:t>
            </a:r>
          </a:p>
        </p:txBody>
      </p:sp>
      <p:sp>
        <p:nvSpPr>
          <p:cNvPr id="8" name="Content Placeholder 2"/>
          <p:cNvSpPr>
            <a:spLocks noGrp="1"/>
          </p:cNvSpPr>
          <p:nvPr>
            <p:ph sz="half" idx="1"/>
          </p:nvPr>
        </p:nvSpPr>
        <p:spPr>
          <a:xfrm>
            <a:off x="544589" y="917575"/>
            <a:ext cx="4617619" cy="3454399"/>
          </a:xfrm>
        </p:spPr>
        <p:txBody>
          <a:bodyPr lIns="0" tIns="0" rIns="0" bIns="0">
            <a:noAutofit/>
          </a:bodyPr>
          <a:lstStyle/>
          <a:p>
            <a:r>
              <a:rPr lang="hr-HR" sz="2000">
                <a:solidFill>
                  <a:schemeClr val="accent1"/>
                </a:solidFill>
              </a:rPr>
              <a:t>Od ključne važnosti za uspješnu prevenciju</a:t>
            </a:r>
          </a:p>
          <a:p>
            <a:r>
              <a:rPr lang="hr-HR" sz="2000">
                <a:solidFill>
                  <a:schemeClr val="accent1"/>
                </a:solidFill>
              </a:rPr>
              <a:t>Svi trebaju sudjelovati – poslodavci, rukovoditelji, radnici, službe za sigurnost i zdravlje na radu</a:t>
            </a:r>
          </a:p>
          <a:p>
            <a:r>
              <a:rPr lang="hr-HR" sz="2000">
                <a:solidFill>
                  <a:schemeClr val="accent1"/>
                </a:solidFill>
              </a:rPr>
              <a:t>Potrebno je obuhvatiti</a:t>
            </a:r>
            <a:br>
              <a:rPr lang="hr-HR" sz="2000">
                <a:solidFill>
                  <a:schemeClr val="accent1"/>
                </a:solidFill>
              </a:rPr>
            </a:br>
            <a:r>
              <a:rPr lang="hr-HR" sz="2000">
                <a:solidFill>
                  <a:schemeClr val="accent1"/>
                </a:solidFill>
              </a:rPr>
              <a:t>sve skupine radnika</a:t>
            </a:r>
          </a:p>
          <a:p>
            <a:r>
              <a:rPr lang="hr-HR" sz="2000">
                <a:solidFill>
                  <a:schemeClr val="accent1"/>
                </a:solidFill>
              </a:rPr>
              <a:t>Postupak bi se trebao redovito revidirati i ažurirati</a:t>
            </a:r>
          </a:p>
          <a:p>
            <a:r>
              <a:rPr lang="hr-HR" sz="2000">
                <a:solidFill>
                  <a:schemeClr val="accent1"/>
                </a:solidFill>
              </a:rPr>
              <a:t>Dostupni alati, instrumenti i smjernice „korak po korak”</a:t>
            </a:r>
          </a:p>
        </p:txBody>
      </p:sp>
      <p:sp>
        <p:nvSpPr>
          <p:cNvPr id="10" name="Oval 9"/>
          <p:cNvSpPr/>
          <p:nvPr/>
        </p:nvSpPr>
        <p:spPr>
          <a:xfrm>
            <a:off x="5162208" y="1143309"/>
            <a:ext cx="3319182" cy="3217052"/>
          </a:xfrm>
          <a:prstGeom prst="ellipse">
            <a:avLst/>
          </a:prstGeom>
          <a:gradFill>
            <a:gsLst>
              <a:gs pos="0">
                <a:srgbClr val="ACC700">
                  <a:lumMod val="100000"/>
                  <a:alpha val="0"/>
                </a:srgbClr>
              </a:gs>
              <a:gs pos="100000">
                <a:srgbClr val="ACC7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CC700"/>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8501"/>
          <a:stretch/>
        </p:blipFill>
        <p:spPr>
          <a:xfrm>
            <a:off x="4967143" y="1814715"/>
            <a:ext cx="3709313" cy="2179263"/>
          </a:xfrm>
          <a:prstGeom prst="rect">
            <a:avLst/>
          </a:prstGeom>
        </p:spPr>
      </p:pic>
    </p:spTree>
    <p:extLst>
      <p:ext uri="{BB962C8B-B14F-4D97-AF65-F5344CB8AC3E}">
        <p14:creationId xmlns:p14="http://schemas.microsoft.com/office/powerpoint/2010/main" val="625773208"/>
      </p:ext>
    </p:extLst>
  </p:cSld>
  <p:clrMapOvr>
    <a:masterClrMapping/>
  </p:clrMapOvr>
</p:sld>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EUOSHA Campaign 2020 - wide_b">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20 - wide_b" id="{683C7705-B448-4B82-85ED-C4D3ED68A7C1}" vid="{2E393C0B-A3DD-4536-B9BF-FDD80EC072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3987</TotalTime>
  <Words>2935</Words>
  <Application>Microsoft Office PowerPoint</Application>
  <PresentationFormat>On-screen Show (16:9)</PresentationFormat>
  <Paragraphs>293</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Arial</vt:lpstr>
      <vt:lpstr>Calibri</vt:lpstr>
      <vt:lpstr>Courier New</vt:lpstr>
      <vt:lpstr>Myriad Pro</vt:lpstr>
      <vt:lpstr>Trebuchet MS</vt:lpstr>
      <vt:lpstr>Wingdings</vt:lpstr>
      <vt:lpstr>HWC2018-19_Template_16-9</vt:lpstr>
      <vt:lpstr>EUOSHA Campaign 2020 - wide_b</vt:lpstr>
      <vt:lpstr>Prevencija i upravljanje poremećajima mišićno-koštanog sustava povezanih s radom</vt:lpstr>
      <vt:lpstr>PowerPoint Presentation</vt:lpstr>
      <vt:lpstr>EU-OSHA, ESENER 2019.</vt:lpstr>
      <vt:lpstr>Europsko istraživanje o radnim uvjetima (EWCS) 2015.</vt:lpstr>
      <vt:lpstr>Eurostat, Anketa o radnoj snazi 2013.</vt:lpstr>
      <vt:lpstr> Dijelovi tijela koji su obično zahvaćeni </vt:lpstr>
      <vt:lpstr>PowerPoint Presentation</vt:lpstr>
      <vt:lpstr>Rješavanje problema mišićno-koštanih poremećaja</vt:lpstr>
      <vt:lpstr>Procjena rizika</vt:lpstr>
      <vt:lpstr>Područja intervencije – prioritetna područja</vt:lpstr>
      <vt:lpstr>COVID-19: mišićno-koštani poremećaji i rad na daljinu od kuće</vt:lpstr>
      <vt:lpstr>EU-OSHA i partneri u kampanji</vt:lpstr>
      <vt:lpstr>Resursi u okviru kampanje</vt:lpstr>
      <vt:lpstr>Kako se uključiti</vt:lpstr>
      <vt:lpstr>Pridružite nam se i smanjujte opterećenja!</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Estelle VIARD</cp:lastModifiedBy>
  <cp:revision>403</cp:revision>
  <cp:lastPrinted>2020-07-10T06:40:21Z</cp:lastPrinted>
  <dcterms:created xsi:type="dcterms:W3CDTF">2015-10-14T15:05:30Z</dcterms:created>
  <dcterms:modified xsi:type="dcterms:W3CDTF">2020-07-28T10:23:13Z</dcterms:modified>
  <cp:category/>
</cp:coreProperties>
</file>