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17"/>
  </p:notesMasterIdLst>
  <p:handoutMasterIdLst>
    <p:handoutMasterId r:id="rId18"/>
  </p:handoutMasterIdLst>
  <p:sldIdLst>
    <p:sldId id="292" r:id="rId2"/>
    <p:sldId id="293" r:id="rId3"/>
    <p:sldId id="295" r:id="rId4"/>
    <p:sldId id="297" r:id="rId5"/>
    <p:sldId id="296" r:id="rId6"/>
    <p:sldId id="274" r:id="rId7"/>
    <p:sldId id="290" r:id="rId8"/>
    <p:sldId id="275" r:id="rId9"/>
    <p:sldId id="286" r:id="rId10"/>
    <p:sldId id="302" r:id="rId11"/>
    <p:sldId id="303" r:id="rId12"/>
    <p:sldId id="258" r:id="rId13"/>
    <p:sldId id="299" r:id="rId14"/>
    <p:sldId id="300" r:id="rId15"/>
    <p:sldId id="267" r:id="rId16"/>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T" initials="CD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3" autoAdjust="0"/>
    <p:restoredTop sz="85966" autoAdjust="0"/>
  </p:normalViewPr>
  <p:slideViewPr>
    <p:cSldViewPr>
      <p:cViewPr varScale="1">
        <p:scale>
          <a:sx n="134" d="100"/>
          <a:sy n="134" d="100"/>
        </p:scale>
        <p:origin x="1424" y="84"/>
      </p:cViewPr>
      <p:guideLst>
        <p:guide orient="horz" pos="2754"/>
        <p:guide pos="5148"/>
        <p:guide pos="340"/>
        <p:guide orient="horz" pos="577"/>
      </p:guideLst>
    </p:cSldViewPr>
  </p:slideViewPr>
  <p:notesTextViewPr>
    <p:cViewPr>
      <p:scale>
        <a:sx n="1" d="1"/>
        <a:sy n="1" d="1"/>
      </p:scale>
      <p:origin x="0" y="0"/>
    </p:cViewPr>
  </p:notesTextViewPr>
  <p:notesViewPr>
    <p:cSldViewPr>
      <p:cViewPr varScale="1">
        <p:scale>
          <a:sx n="76" d="100"/>
          <a:sy n="76"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pPr/>
              <a:t>28/07/2020</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pPr/>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pPr/>
              <a:t>28/07/2020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pPr/>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sha.europa.eu/en/themes/musculoskeletal-disorders/practical-tools-musculoskeletal-disorders?f%5b0%5d=field_hazards:4985&amp;page=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3"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osha.europa.eu/en/legislation/directives/5" TargetMode="External"/><Relationship Id="rId5" Type="http://schemas.openxmlformats.org/officeDocument/2006/relationships/hyperlink" Target="https://osha.europa.eu/en/legislation/directives/19" TargetMode="External"/><Relationship Id="rId4" Type="http://schemas.openxmlformats.org/officeDocument/2006/relationships/hyperlink" Target="https://osha.europa.eu/en/legislation/directives/6"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publications/msds-facts-and-figures-overview-prevalence-costs-and-demographics-msds-europe/view"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urofound.europa.eu/surveys/european-working-conditions-surveys/sixth-european-working-conditions-survey-201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europa.eu/eurostat/statistics-explained/index.php/EU_labour_force_survey_-_ad_hoc_modu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msds-facts-and-figures-overview-prevalence-costs-and-demographics-msds-europe/vie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urofound.europa.eu/surveys/european-working-conditions-surveys/sixth-european-working-conditions-survey-201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en/tools-and-publications/publications/factsheets/71/vie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DD4C7-C698-4A80-B76C-A9FD890196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6550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b="0" i="1" noProof="0" dirty="0" smtClean="0">
                <a:solidFill>
                  <a:srgbClr val="FF0000"/>
                </a:solidFill>
              </a:rPr>
              <a:t>Η εκστρατεία «Ασφαλείς και Υγιείς Χώροι Εργασίας — Μειώστε την Καταπόνηση» οργανώνεται γύρω από διάφορους άξονες-τομείς προτεραιότητας, οι οποίοι προάγονται και υποστηρίζονται μέσω της αξιοποίησης ειδικών πακέτων επικοινωνίας και ενημέρωσης/προβολής</a:t>
            </a:r>
            <a:r>
              <a:rPr lang="el-GR" sz="1400" b="0" i="1" baseline="0" noProof="0" dirty="0" smtClean="0">
                <a:solidFill>
                  <a:srgbClr val="FF0000"/>
                </a:solidFill>
              </a:rPr>
              <a:t> που δημοσιεύονται κ</a:t>
            </a:r>
            <a:r>
              <a:rPr lang="el-GR" sz="1400" b="0" i="1" noProof="0" dirty="0" smtClean="0">
                <a:solidFill>
                  <a:srgbClr val="FF0000"/>
                </a:solidFill>
              </a:rPr>
              <a:t>αθ’ όλη τη διάρκεια της εκστρατείας. Κάθε άξονας-τομέας εξετάζει ένα συγκεκριμένο θέμα που σχετίζεται με τις ΜΣΠ. Μεγάλη ποικιλία ενημερωτικού υλικού, συμπεριλαμβανομένων εκθέσεων, ενημερωτικών δελτίων, πληροφοριακών γραφημάτων και περιπτωσιολογικών μελετών, κυκλοφορεί κάθε τρεις έως τέσσερις μήνες, προκειμένου να διατηρηθεί η δυναμική της εκστρατείας.</a:t>
            </a:r>
          </a:p>
          <a:p>
            <a:endParaRPr lang="en-GB" sz="1400" b="0" i="1" noProof="0" dirty="0" smtClean="0">
              <a:solidFill>
                <a:srgbClr val="FF0000"/>
              </a:solidFill>
            </a:endParaRPr>
          </a:p>
          <a:p>
            <a:r>
              <a:rPr lang="el-GR" sz="1400" b="1" noProof="0" dirty="0" smtClean="0">
                <a:solidFill>
                  <a:schemeClr val="tx1"/>
                </a:solidFill>
                <a:latin typeface="+mn-lt"/>
                <a:ea typeface="+mn-ea"/>
                <a:cs typeface="+mn-cs"/>
              </a:rPr>
              <a:t>Γεγονότα και αριθμητικά στοιχεία/επιχειρηματική αποδοτικότητα</a:t>
            </a:r>
          </a:p>
          <a:p>
            <a:r>
              <a:rPr lang="el-GR" sz="1400" b="0" noProof="0" dirty="0" smtClean="0"/>
              <a:t>Οι ΜΣΠ που σχετίζονται με την εργασία επηρεάζουν εκατομμύρια εργαζομένους στην Ευρώπη και τις επιχειρήσεις στις οποίες εργάζονται. Η πρόληψη και τα μέτρα έγκαιρης παρέμβασης μπορούν να περιορίσουν το φαινόμενο της συστηματικής απουσίας από την εργασία, να αυξήσουν την παραγωγικότητα και να οδηγήσουν σε πραγματική εξοικονόμηση πόρων τόσο για τις επιχειρήσεις όσο και για τα εθνικά συστήματα υγειονομικής περίθαλψης και κοινωνικής πρόνοιας. Η εκστρατεία παρέχει στοιχεία για το θέμα</a:t>
            </a:r>
            <a:r>
              <a:rPr lang="el-GR" sz="1400" b="0" baseline="0" noProof="0" dirty="0" smtClean="0"/>
              <a:t> </a:t>
            </a:r>
            <a:r>
              <a:rPr lang="el-GR" sz="1400" b="0" noProof="0" dirty="0" smtClean="0"/>
              <a:t>αυτό και συνδέσμους προς πηγές πληροφόρησης που μπορούν να βοηθήσουν τις επιχειρήσεις να αντιμετωπίσουν αποτελεσματικά τις ΜΣΠ.</a:t>
            </a:r>
          </a:p>
          <a:p>
            <a:endParaRPr lang="en-GB" sz="1400" b="1" noProof="0" dirty="0" smtClean="0"/>
          </a:p>
          <a:p>
            <a:r>
              <a:rPr lang="el-GR" sz="1400" b="1" noProof="0" dirty="0" smtClean="0"/>
              <a:t>Χρόνιες παθήσεις</a:t>
            </a:r>
          </a:p>
          <a:p>
            <a:r>
              <a:rPr lang="el-GR" sz="1400" noProof="0" dirty="0" smtClean="0">
                <a:solidFill>
                  <a:schemeClr val="accent1"/>
                </a:solidFill>
              </a:rPr>
              <a:t>Η έγκαιρη παρέμβαση αποτελεί το κλειδί για την αποτροπή των χρόνιων ΜΣΠ. Εάν ένας εργαζόμενος πάσχει ήδη από χρόνια πάθηση, μπορεί να υποστηριχθεί μέσω παρεμβάσεων ΕΑΥ με σωστή διαχείριση, οι οποίες θα διασφαλίσουν ότι ο εργαζόμενος μπορεί να επιστρέψει και να παραμείνει στην εργασία του. Η συζήτηση για τις ΜΣΠ στον χώρο εργασίας είναι ζωτικής σημασίας για την επιτυχία και οι απλές αλλαγές στο περιβάλλον εργασίας ή στην οργάνωση της εργασίας μπορούν:</a:t>
            </a:r>
          </a:p>
          <a:p>
            <a:pPr marL="742950" lvl="1" indent="-285750">
              <a:buFont typeface="Arial" panose="020B0604020202020204" pitchFamily="34" charset="0"/>
              <a:buChar char="•"/>
            </a:pPr>
            <a:r>
              <a:rPr lang="el-GR" sz="1400" noProof="0" dirty="0" smtClean="0"/>
              <a:t>να μειώσουν σημαντικά τις αναρρωτικές άδειες και τη μακροχρόνια απουσία από την εργασία,</a:t>
            </a:r>
          </a:p>
          <a:p>
            <a:pPr marL="742950" lvl="1" indent="-285750">
              <a:buFont typeface="Arial" panose="020B0604020202020204" pitchFamily="34" charset="0"/>
              <a:buChar char="•"/>
            </a:pPr>
            <a:r>
              <a:rPr lang="el-GR" sz="1400" noProof="0" dirty="0" smtClean="0"/>
              <a:t>να οδηγήσουν σε απτή εξοικονόμηση πόρων για επιχειρήσεις και εθνικά συστήματα υγείας και πρόνοιας.</a:t>
            </a:r>
          </a:p>
          <a:p>
            <a:endParaRPr lang="en-GB" sz="1400"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400" b="1" noProof="0" dirty="0" smtClean="0">
                <a:solidFill>
                  <a:schemeClr val="accent1"/>
                </a:solidFill>
              </a:rPr>
              <a:t>Καθιστική εργασία</a:t>
            </a:r>
          </a:p>
          <a:p>
            <a:r>
              <a:rPr lang="el-GR" sz="1400" noProof="0" dirty="0" smtClean="0">
                <a:solidFill>
                  <a:schemeClr val="accent1"/>
                </a:solidFill>
              </a:rPr>
              <a:t>Η καθιστική εργασία για μεγάλα χρονικά διαστήματα είναι ένα ζήτημα που αντιμετωπίζεται σε πολλές θέσεις εργασίας, συμπεριλαμβανομένης της εργασίας που περιλαμβάνει υπολογιστές και γραμμές συναρμολόγησης, ενώ μπορεί να αυξήσει τον κίνδυνο εκδήλωσης ΜΣΠ και άλλων προβλημάτων υγείας, όπως η παχυσαρκία. Είναι επομένως απαραίτητο να ληφθούν μέτρα για την αντιμετώπιση αυτού του παράγοντα κινδύνου, όπως η ενθάρρυνση των εργαζομένων να αλλάζουν συχνά τη στάση τους και η προαγωγή των πλεονεκτημάτων του καλού σχεδιασμού των χώρων</a:t>
            </a:r>
            <a:r>
              <a:rPr lang="el-GR" sz="1400" baseline="0" noProof="0" dirty="0" smtClean="0">
                <a:solidFill>
                  <a:schemeClr val="accent1"/>
                </a:solidFill>
              </a:rPr>
              <a:t> και των θέσεων</a:t>
            </a:r>
            <a:r>
              <a:rPr lang="el-GR" sz="1400" noProof="0" dirty="0" smtClean="0">
                <a:solidFill>
                  <a:schemeClr val="accent1"/>
                </a:solidFill>
              </a:rPr>
              <a:t> εργασίας.</a:t>
            </a:r>
          </a:p>
          <a:p>
            <a:endParaRPr lang="en-US" sz="1400" dirty="0" smtClean="0"/>
          </a:p>
          <a:p>
            <a:r>
              <a:rPr lang="el-GR" sz="1400" dirty="0" smtClean="0"/>
              <a:t>Στο πλαίσιο του περιορισμού της κυκλοφορίας λόγω της πανδημίας COVID-19, εκατομμύρια Ευρωπαίοι εργαζόμενοι αναγκάζονται να εργάζονται με πλήρες ωράριο από το σπίτι, προκειμένου να μειωθεί ο κίνδυνος μόλυνσης από τον ιό. Είναι μια νέα πραγματικότητα που μπορεί να επηρεάσει αρνητικά τη σωματική (συμπεριλαμβανομένης της παρατεταμένης καθιστικής εργασίας) και την ψυχική μας υγεία.  Η νέα μας </a:t>
            </a:r>
            <a:r>
              <a:rPr lang="el-GR" sz="1400" dirty="0" smtClean="0">
                <a:hlinkClick r:id="rId3"/>
              </a:rPr>
              <a:t>βάση δεδομένων για τις ΜΣΠ με πρακτικά εργαλεία και κατευθυντήριες οδηγίες</a:t>
            </a:r>
            <a:r>
              <a:rPr lang="el-GR" sz="1400" dirty="0" smtClean="0"/>
              <a:t> διευκολύνει την πρόσβαση και διαχείριση πολλών ΜΣΠ, περιλαμβανομένων εκείνων που προκαλούνται από την τηλεργασία. Περιέχει συνδέσμους σε πηγές πληροφόρησης</a:t>
            </a:r>
            <a:r>
              <a:rPr lang="el-GR" sz="1400" baseline="0" dirty="0" smtClean="0"/>
              <a:t> </a:t>
            </a:r>
            <a:r>
              <a:rPr lang="el-GR" sz="1400" dirty="0" smtClean="0"/>
              <a:t>από όλη την Ευρώπη: δημοσιεύσεις, περιπτωσιολογικές μελέτες, κατευθυντήριες οδηγίες, πρακτικά εργαλεία, οπτικοακουστικό υλικό.</a:t>
            </a:r>
          </a:p>
          <a:p>
            <a:endParaRPr lang="en-GB" sz="1400" b="1" noProof="0" dirty="0" smtClean="0"/>
          </a:p>
          <a:p>
            <a:r>
              <a:rPr lang="el-GR" sz="1400" b="1" noProof="0" dirty="0" smtClean="0">
                <a:solidFill>
                  <a:schemeClr val="accent1"/>
                </a:solidFill>
              </a:rPr>
              <a:t>Ποικιλομορφία των εργαζομένων</a:t>
            </a:r>
          </a:p>
          <a:p>
            <a:r>
              <a:rPr lang="el-GR" sz="1400" noProof="0" dirty="0" smtClean="0">
                <a:solidFill>
                  <a:schemeClr val="accent1"/>
                </a:solidFill>
              </a:rPr>
              <a:t>Είναι σημαντικό όλοι οι εργαζόμενοι να προστατεύονται εξίσου από την έκθεση σε παράγοντες κινδύνου ΜΣΠ. Ωστόσο, ορισμένες ομάδες εργαζομένων —για παράδειγμα γυναίκες, ηλικιωμένοι εργαζόμενοι και μετανάστες— είναι πιο πιθανό να εκτεθούν σε σχέση με άλλες.</a:t>
            </a:r>
          </a:p>
          <a:p>
            <a:r>
              <a:rPr lang="el-GR" sz="1400" noProof="0" dirty="0" smtClean="0">
                <a:solidFill>
                  <a:schemeClr val="accent1"/>
                </a:solidFill>
              </a:rPr>
              <a:t>Αυτό μπορεί να οφείλεται στην έλλειψη κατάρτισης ή το γεγονός ότι οι ομάδες αυτές συχνά υπερεκπροσωπούνται σε θέσεις εργασίας ή κλάδους που σχετίζονται με υψηλότερο κίνδυνο ΜΣΠ, όπως:</a:t>
            </a:r>
          </a:p>
          <a:p>
            <a:pPr marL="285750" indent="-285750">
              <a:buFont typeface="Arial" panose="020B0604020202020204" pitchFamily="34" charset="0"/>
              <a:buChar char="•"/>
            </a:pPr>
            <a:r>
              <a:rPr lang="el-GR" sz="1400" noProof="0" dirty="0" smtClean="0">
                <a:solidFill>
                  <a:schemeClr val="tx2"/>
                </a:solidFill>
              </a:rPr>
              <a:t>γεωργία,</a:t>
            </a:r>
          </a:p>
          <a:p>
            <a:pPr marL="285750" indent="-285750">
              <a:buFont typeface="Arial" panose="020B0604020202020204" pitchFamily="34" charset="0"/>
              <a:buChar char="•"/>
            </a:pPr>
            <a:r>
              <a:rPr lang="el-GR" sz="1400" noProof="0" dirty="0" smtClean="0">
                <a:solidFill>
                  <a:schemeClr val="tx2"/>
                </a:solidFill>
              </a:rPr>
              <a:t>κατασκευές,</a:t>
            </a:r>
          </a:p>
          <a:p>
            <a:pPr marL="285750" indent="-285750">
              <a:buFont typeface="Arial" panose="020B0604020202020204" pitchFamily="34" charset="0"/>
              <a:buChar char="•"/>
            </a:pPr>
            <a:r>
              <a:rPr lang="el-GR" sz="1400" noProof="0" dirty="0" smtClean="0">
                <a:solidFill>
                  <a:schemeClr val="tx2"/>
                </a:solidFill>
              </a:rPr>
              <a:t>κλάδος υγείας και κοινωνικής πρόνοιας.</a:t>
            </a:r>
          </a:p>
          <a:p>
            <a:pPr marL="0" indent="0">
              <a:buFontTx/>
              <a:buNone/>
            </a:pPr>
            <a:r>
              <a:rPr lang="el-GR" sz="1400" noProof="0" dirty="0" smtClean="0">
                <a:solidFill>
                  <a:schemeClr val="accent1"/>
                </a:solidFill>
              </a:rPr>
              <a:t>Τα μέτρα πρόληψης θα πρέπει συνεπώς να λαμβάνουν υπόψη τις ανάγκες των συγκεκριμένων ομάδων.</a:t>
            </a:r>
          </a:p>
          <a:p>
            <a:endParaRPr lang="en-GB" sz="1400" noProof="0" dirty="0" smtClean="0"/>
          </a:p>
          <a:p>
            <a:r>
              <a:rPr lang="el-GR" sz="1400" b="1" noProof="0" dirty="0" smtClean="0"/>
              <a:t>Μελλοντικές γενιές</a:t>
            </a:r>
          </a:p>
          <a:p>
            <a:r>
              <a:rPr lang="el-GR" sz="1400" noProof="0" dirty="0" smtClean="0"/>
              <a:t>Τα ευρήματα της έρευνας δείχνουν ότι ακόμη και οι </a:t>
            </a:r>
            <a:r>
              <a:rPr lang="el-GR" sz="1400" u="sng" noProof="0" dirty="0" smtClean="0"/>
              <a:t>μαθητές</a:t>
            </a:r>
            <a:r>
              <a:rPr lang="el-GR" sz="1400" noProof="0" dirty="0" smtClean="0"/>
              <a:t> αναφέρουν μυοσκελετικούς πόνους. Για την αποτροπή της εισόδου των </a:t>
            </a:r>
            <a:r>
              <a:rPr lang="el-GR" sz="1400" u="sng" noProof="0" dirty="0" smtClean="0"/>
              <a:t>νέων εργαζομένων</a:t>
            </a:r>
            <a:r>
              <a:rPr lang="el-GR" sz="1400" noProof="0" dirty="0" smtClean="0"/>
              <a:t> στην εργασία με </a:t>
            </a:r>
            <a:r>
              <a:rPr lang="el-GR" sz="1400" u="sng" noProof="0" dirty="0" smtClean="0"/>
              <a:t>προϋπάρχουσες ΜΣΠ</a:t>
            </a:r>
            <a:r>
              <a:rPr lang="el-GR" sz="1400" noProof="0" dirty="0" smtClean="0"/>
              <a:t>, οι οποίες ενδέχεται να επιδεινωθούν περαιτέρω από την εργασία, η αύξηση της ευαισθητοποίησης στο ζήτημα αυτό το συντομότερο δυνατόν, είναι προς το συμφέρον όλων. </a:t>
            </a:r>
            <a:r>
              <a:rPr lang="el-GR" sz="1400" noProof="0" dirty="0" smtClean="0">
                <a:solidFill>
                  <a:schemeClr val="accent1"/>
                </a:solidFill>
              </a:rPr>
              <a:t>Αυτή η εκστρατεία αποτελεί μια ευκαιρία για την </a:t>
            </a:r>
            <a:r>
              <a:rPr lang="el-GR" sz="1400" u="sng" noProof="0" dirty="0" smtClean="0">
                <a:solidFill>
                  <a:schemeClr val="accent1"/>
                </a:solidFill>
              </a:rPr>
              <a:t>προαγωγή της καλής μυοσκελετικής υγείας μεταξύ παιδιών και νέων</a:t>
            </a:r>
            <a:r>
              <a:rPr lang="el-GR" sz="1400" noProof="0" dirty="0" smtClean="0">
                <a:solidFill>
                  <a:schemeClr val="accent1"/>
                </a:solidFill>
              </a:rPr>
              <a:t> με:</a:t>
            </a:r>
          </a:p>
          <a:p>
            <a:pPr marL="742950" lvl="1" indent="-285750">
              <a:buFont typeface="Arial" panose="020B0604020202020204" pitchFamily="34" charset="0"/>
              <a:buChar char="•"/>
            </a:pPr>
            <a:r>
              <a:rPr lang="el-GR" sz="1400" noProof="0" dirty="0" smtClean="0">
                <a:solidFill>
                  <a:schemeClr val="accent1"/>
                </a:solidFill>
              </a:rPr>
              <a:t>τη συνεκτίμηση θεμάτων που σχετίζονται με τις ΜΣΠ στον κλάδο της εκπαίδευσης/πρόγραμμα σπουδών·</a:t>
            </a:r>
          </a:p>
          <a:p>
            <a:pPr marL="742950" lvl="1" indent="-285750">
              <a:buFont typeface="Arial" panose="020B0604020202020204" pitchFamily="34" charset="0"/>
              <a:buChar char="•"/>
            </a:pPr>
            <a:r>
              <a:rPr lang="el-GR" sz="1400" noProof="0" dirty="0" smtClean="0">
                <a:solidFill>
                  <a:schemeClr val="accent1"/>
                </a:solidFill>
              </a:rPr>
              <a:t>την υποστήριξη πρωτοβουλιών δημόσιας υγείας που ενθαρρύνουν τη σωματική δραστηριότητα εντός και εκτός σχολείων.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400" u="none"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500" b="1" noProof="0" dirty="0" smtClean="0">
                <a:solidFill>
                  <a:schemeClr val="accent1"/>
                </a:solidFill>
              </a:rPr>
              <a:t>Ψυχοκοινωνικοί κίνδυνοι</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500" b="0" noProof="0" dirty="0" smtClean="0">
                <a:solidFill>
                  <a:schemeClr val="accent1"/>
                </a:solidFill>
              </a:rPr>
              <a:t>Κατά τη διενέργεια της αξιολόγησης των κινδύνων πρόκλησης ΜΣΠ στους χώρους εργασίας, θα πρέπει να ληφθούν υπόψη όλοι οι δυνητικοί παράγοντες, συμπεριλαμβάνοντας τους σωματικούς, οργανωτικούς, ψυχοκοινωνικούς και ατομικούς παράγοντες. Οι ψυχοκοινωνικοί παράγοντες κινδύνου, όπως η έλλειψη ελέγχου του φόρτου εργασίας, συμβάλλουν σημαντικά στην έκθεση σε κινδύνους πρόκλησης ΜΣΠ που σχετίζονται με την εργασία.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10</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IES, </a:t>
            </a:r>
            <a:r>
              <a:rPr lang="el-GR" b="1" dirty="0" smtClean="0"/>
              <a:t>Ενδιάμεσα πορίσματα της έρευνας για την εργασία στο σπίτι </a:t>
            </a:r>
          </a:p>
          <a:p>
            <a:r>
              <a:rPr lang="el-GR" dirty="0" smtClean="0"/>
              <a:t>https://www.employment-studies.co.uk/resource/ies-working-home-wellbeing-survey</a:t>
            </a:r>
          </a:p>
          <a:p>
            <a:r>
              <a:rPr lang="el-GR" dirty="0" smtClean="0"/>
              <a:t>https://www.employment-studies.co.uk/sites/default/files/resources/summarypdfs/IES%20Homeworker%20Wellbeing%20Survey%20Headlines%20-%20Interim%20Findings.pdf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l-GR" dirty="0" smtClean="0"/>
              <a:t>«Έχει σημειωθεί σημαντική αύξηση των αναφορών για μυοσκελετικά προβλήματα. Περισσότεροι από τους μισούς ερωτηθέντες ανέφεραν νέους πόνους και ενοχλήσεις, ειδικά στον αυχένα (58 %), στους ώμους (56 %) και στην πλάτη (55 %), σε σύγκριση με την κανονική φυσική τους κατάσταση.» Είναι σημαντικό να υπογραμμιστεί ότι πρόκειται μόνο για τα πρώτα πορίσματα που βασίζονται σε μια έρευνα με περιορισμένη εκπροσώπηση όσον αφορά τους συμμετέχοντες σε αυτήν. </a:t>
            </a:r>
          </a:p>
          <a:p>
            <a:endParaRPr lang="es-ES" dirty="0" smtClean="0"/>
          </a:p>
          <a:p>
            <a:r>
              <a:rPr lang="el-GR" b="1" dirty="0" smtClean="0"/>
              <a:t>Ευρωπαϊκή Επιτροπή, Τηλεργασία στην ΕΕ πριν και μετά τον COVID-19:</a:t>
            </a:r>
            <a:r>
              <a:rPr lang="el-GR" b="1" baseline="0" dirty="0" smtClean="0"/>
              <a:t> Πού είμαστε και προς τα πού οδηγούμαστε (</a:t>
            </a:r>
            <a:r>
              <a:rPr lang="el-GR" b="1" dirty="0" err="1" smtClean="0"/>
              <a:t>Telework</a:t>
            </a:r>
            <a:r>
              <a:rPr lang="el-GR" b="1" dirty="0" smtClean="0"/>
              <a:t> in the EU before and after the COVID-19: where we were, where we </a:t>
            </a:r>
            <a:r>
              <a:rPr lang="el-GR" b="1" dirty="0" err="1" smtClean="0"/>
              <a:t>head</a:t>
            </a:r>
            <a:r>
              <a:rPr lang="el-GR" b="1" dirty="0" smtClean="0"/>
              <a:t> </a:t>
            </a:r>
            <a:r>
              <a:rPr lang="el-GR" b="1" dirty="0" err="1" smtClean="0"/>
              <a:t>to</a:t>
            </a:r>
            <a:r>
              <a:rPr lang="el-GR" b="1" dirty="0" smtClean="0"/>
              <a:t>)</a:t>
            </a:r>
            <a:r>
              <a:rPr lang="el-GR" dirty="0" smtClean="0"/>
              <a:t>, https://ec.europa.eu/jrc/sites/jrcsh/files/jrc120945_policy_brief_-_covid_and_telework_final.pdf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11</a:t>
            </a:fld>
            <a:endParaRPr lang="en-GB"/>
          </a:p>
        </p:txBody>
      </p:sp>
    </p:spTree>
    <p:extLst>
      <p:ext uri="{BB962C8B-B14F-4D97-AF65-F5344CB8AC3E}">
        <p14:creationId xmlns:p14="http://schemas.microsoft.com/office/powerpoint/2010/main" val="8314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smtClean="0">
                <a:solidFill>
                  <a:schemeClr val="accent1"/>
                </a:solidFill>
              </a:rPr>
              <a:t>Η εκστρατεία διενεργείται από τον EU-OSHA, με τη βοήθεια ενός δικτύου εταίρων σε περισσότερες από 30 χώρες, όπως:</a:t>
            </a:r>
          </a:p>
          <a:p>
            <a:pPr marL="742950" lvl="1" indent="-285750">
              <a:buFont typeface="Arial" panose="020B0604020202020204" pitchFamily="34" charset="0"/>
              <a:buChar char="•"/>
            </a:pPr>
            <a:r>
              <a:rPr lang="el-GR" sz="1400" dirty="0" smtClean="0"/>
              <a:t>εθνικοί εστιακοί πόλοι,</a:t>
            </a:r>
          </a:p>
          <a:p>
            <a:pPr marL="742950" lvl="1" indent="-285750">
              <a:buFont typeface="Arial" panose="020B0604020202020204" pitchFamily="34" charset="0"/>
              <a:buChar char="•"/>
            </a:pPr>
            <a:r>
              <a:rPr lang="el-GR" sz="1400" dirty="0" smtClean="0"/>
              <a:t>ευρωπαίοι κοινωνικοί εταίροι,</a:t>
            </a:r>
          </a:p>
          <a:p>
            <a:pPr marL="742950" lvl="1" indent="-285750">
              <a:buFont typeface="Arial" panose="020B0604020202020204" pitchFamily="34" charset="0"/>
              <a:buChar char="•"/>
            </a:pPr>
            <a:r>
              <a:rPr lang="el-GR" sz="1400" dirty="0" smtClean="0"/>
              <a:t>επίσημοι εταίροι της εκστρατείας,</a:t>
            </a:r>
          </a:p>
          <a:p>
            <a:pPr marL="742950" lvl="1" indent="-285750">
              <a:buFont typeface="Arial" panose="020B0604020202020204" pitchFamily="34" charset="0"/>
              <a:buChar char="•"/>
            </a:pPr>
            <a:r>
              <a:rPr lang="el-GR" sz="1400" dirty="0" smtClean="0"/>
              <a:t>εταίροι μέσων μαζικής ενημέρωσης,</a:t>
            </a:r>
          </a:p>
          <a:p>
            <a:pPr marL="742950" lvl="1" indent="-285750">
              <a:buFont typeface="Arial" panose="020B0604020202020204" pitchFamily="34" charset="0"/>
              <a:buChar char="•"/>
            </a:pPr>
            <a:r>
              <a:rPr lang="el-GR" sz="1400" dirty="0" smtClean="0"/>
              <a:t>Δίκτυο </a:t>
            </a:r>
            <a:r>
              <a:rPr lang="en-US" sz="1400" dirty="0" smtClean="0"/>
              <a:t>Enterprise Europe</a:t>
            </a:r>
            <a:r>
              <a:rPr lang="en-US" sz="1400" baseline="0" dirty="0" smtClean="0"/>
              <a:t> Network,</a:t>
            </a:r>
            <a:endParaRPr lang="el-GR" sz="1400" dirty="0" smtClean="0"/>
          </a:p>
          <a:p>
            <a:pPr marL="742950" lvl="1" indent="-285750">
              <a:buFont typeface="Arial" panose="020B0604020202020204" pitchFamily="34" charset="0"/>
              <a:buChar char="•"/>
            </a:pPr>
            <a:r>
              <a:rPr lang="el-GR" sz="1400" dirty="0" smtClean="0"/>
              <a:t>θεσμικά όργανα της ΕΕ</a:t>
            </a:r>
            <a:r>
              <a:rPr lang="en-US" sz="1400" dirty="0" smtClean="0"/>
              <a:t>,</a:t>
            </a:r>
            <a:endParaRPr lang="el-GR" sz="1400" dirty="0" smtClean="0"/>
          </a:p>
          <a:p>
            <a:pPr marL="742950" lvl="1" indent="-285750">
              <a:buFont typeface="Arial" panose="020B0604020202020204" pitchFamily="34" charset="0"/>
              <a:buChar char="•"/>
            </a:pPr>
            <a:r>
              <a:rPr lang="el-GR" sz="1400" dirty="0" smtClean="0"/>
              <a:t>άλλοι οργανισμοί της ΕΕ.</a:t>
            </a:r>
          </a:p>
          <a:p>
            <a:r>
              <a:rPr lang="el-GR" sz="1200" dirty="0" smtClean="0">
                <a:solidFill>
                  <a:schemeClr val="accent1"/>
                </a:solidFill>
              </a:rPr>
              <a:t>Εταίροι που συμπράττουν ως ενδιάμεσοι μεταξύ του EU-OSHA και του εργατικού δυναμικού της Ευρώπης, διαδίδοντας ενημερωτικό υλικό και πηγές πληροφόρησης  στο πλαίσιο της εκστρατείας σε εθνικό επίπεδο. Η αφοσίωση και η ενεργός συμμετοχή των εταίρων του EU-OSHA προωθεί/προβάλλει την εκστρατεία και διασφαλίζει ότι το μήνυμα της εκστρατείας διαδίδεται επιτυχώς σε ολόκληρη την Ευρώπη, φτάνοντας σε επιχειρήσεις κάθε μεγέθους.</a:t>
            </a:r>
            <a:endParaRPr lang="el-GR" sz="1200" dirty="0">
              <a:solidFill>
                <a:schemeClr val="accent1"/>
              </a:solidFill>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pPr/>
              <a:t>12</a:t>
            </a:fld>
            <a:endParaRPr lang="en-GB" dirty="0"/>
          </a:p>
        </p:txBody>
      </p:sp>
    </p:spTree>
    <p:extLst>
      <p:ext uri="{BB962C8B-B14F-4D97-AF65-F5344CB8AC3E}">
        <p14:creationId xmlns:p14="http://schemas.microsoft.com/office/powerpoint/2010/main" val="424684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t>Εκδόσεις</a:t>
            </a:r>
          </a:p>
          <a:p>
            <a:r>
              <a:rPr lang="el-GR" b="0" dirty="0" smtClean="0"/>
              <a:t>Διάφορες ερευνητικές εκθέσεις, συνόψεις και ενημερωτικά δελτία σχετικά με τους κινδύνους που σχετίζονται με τις ΜΣ</a:t>
            </a:r>
            <a:r>
              <a:rPr lang="el-GR" b="0" dirty="0" smtClean="0">
                <a:solidFill>
                  <a:srgbClr val="FF0000"/>
                </a:solidFill>
              </a:rPr>
              <a:t>Π</a:t>
            </a:r>
            <a:r>
              <a:rPr lang="el-GR" b="0" dirty="0" smtClean="0"/>
              <a:t> διατίθενται και προσφέρονται δωρεάν για λήψη </a:t>
            </a:r>
            <a:r>
              <a:rPr lang="el-GR" b="0" dirty="0" smtClean="0">
                <a:solidFill>
                  <a:srgbClr val="FF0000"/>
                </a:solidFill>
              </a:rPr>
              <a:t>μέσω</a:t>
            </a:r>
            <a:r>
              <a:rPr lang="el-GR" b="0" baseline="0" dirty="0" smtClean="0">
                <a:solidFill>
                  <a:srgbClr val="FF0000"/>
                </a:solidFill>
              </a:rPr>
              <a:t> Διαδικτύου</a:t>
            </a:r>
            <a:r>
              <a:rPr lang="el-GR" b="0" dirty="0" smtClean="0">
                <a:solidFill>
                  <a:srgbClr val="FF0000"/>
                </a:solidFill>
              </a:rPr>
              <a:t>. </a:t>
            </a:r>
            <a:r>
              <a:rPr lang="el-GR" b="0" dirty="0" smtClean="0"/>
              <a:t>Αυτές οι εκδόσεις μπορούν να χρησιμοποιηθούν ως βάση για τη λήψη μέτρων </a:t>
            </a:r>
            <a:r>
              <a:rPr lang="el-GR" b="0" dirty="0" smtClean="0">
                <a:solidFill>
                  <a:srgbClr val="FF0000"/>
                </a:solidFill>
              </a:rPr>
              <a:t>πρόληψης</a:t>
            </a:r>
            <a:r>
              <a:rPr lang="el-GR" b="0" dirty="0" smtClean="0"/>
              <a:t> </a:t>
            </a:r>
            <a:r>
              <a:rPr lang="el-GR" b="0" dirty="0" smtClean="0">
                <a:solidFill>
                  <a:srgbClr val="FF0000"/>
                </a:solidFill>
              </a:rPr>
              <a:t>στους χώρους </a:t>
            </a:r>
            <a:r>
              <a:rPr lang="el-GR" b="0" dirty="0" smtClean="0"/>
              <a:t>εργασίας.</a:t>
            </a:r>
          </a:p>
          <a:p>
            <a:endParaRPr lang="en-GB" b="1" dirty="0" smtClean="0"/>
          </a:p>
          <a:p>
            <a:r>
              <a:rPr lang="el-GR" b="1" dirty="0" smtClean="0"/>
              <a:t>Υλικό της εκστρατείας</a:t>
            </a:r>
          </a:p>
          <a:p>
            <a:r>
              <a:rPr lang="el-GR" b="0" dirty="0" smtClean="0"/>
              <a:t>Το διαθέσιμο πληροφοριακό υλικό της εκστρατείας «Ασφαλείς και Υγιείς Χώροι Εργασίας — Μειώστε την Καταπόνηση» όπως ο οδηγός της εκστρατείας και το ενημερωτικό φυλλάδιο, εξηγούν πώς λειτουργεί η εκστρατεία και πώς μπορείτε να λάβετε μέρος. Διευκρινίζουν επίσης τον τρόπο με τον οποίο μπορεί να εφαρμοστούν οι παρεχόμενες κατευθυντήριες</a:t>
            </a:r>
            <a:r>
              <a:rPr lang="el-GR" b="0" baseline="0" dirty="0" smtClean="0"/>
              <a:t> οδηγίες στους χώρους</a:t>
            </a:r>
            <a:r>
              <a:rPr lang="el-GR" b="0" dirty="0" smtClean="0"/>
              <a:t> εργασίας.</a:t>
            </a:r>
          </a:p>
          <a:p>
            <a:endParaRPr lang="en-GB" b="1" dirty="0" smtClean="0"/>
          </a:p>
          <a:p>
            <a:r>
              <a:rPr lang="el-GR" b="1" dirty="0" smtClean="0"/>
              <a:t>Εργαλειοθήκη της εκστρατείας</a:t>
            </a:r>
          </a:p>
          <a:p>
            <a:r>
              <a:rPr lang="el-GR" b="0" dirty="0" smtClean="0"/>
              <a:t>Η εργαλειοθήκη της εκστρατείας παρέχει πρακτικές αναλυτικές συμβουλές σχετικά με τον τρόπο σχεδιασμού και υλοποίησης επιτυχημένων εκστρατειών. Περιλαμβάνει παραδείγματα διαφορετικών εργαλείων επικοινωνίας και προσφέρει συμβουλές για τον βέλτιστο τρόπο χρήσης τους. </a:t>
            </a:r>
          </a:p>
          <a:p>
            <a:endParaRPr lang="en-GB" b="1" dirty="0" smtClean="0"/>
          </a:p>
          <a:p>
            <a:r>
              <a:rPr lang="el-GR" b="1" dirty="0" smtClean="0"/>
              <a:t>Οι ταινίες του Napo</a:t>
            </a:r>
          </a:p>
          <a:p>
            <a:r>
              <a:rPr lang="el-GR" b="0" dirty="0" smtClean="0"/>
              <a:t>Για την αύξηση της ευαισθητοποίησης σχετικά με τις ΜΣΠ, δημιουργήθηκαν ορισμένες ταινίες μικρού μήκους με τον ήρωα κινουμένων σχεδίων Napo. Οι ταινίες αυτές αποτελούν έναν πολύ καλό τρόπο προσέλκυσης των επιχειρήσεων και ενημέρωσής τους σχετικά με το μήνυμα της εκστρατείας.</a:t>
            </a:r>
          </a:p>
          <a:p>
            <a:endParaRPr lang="en-GB" b="1" dirty="0" smtClean="0"/>
          </a:p>
          <a:p>
            <a:r>
              <a:rPr lang="el-GR" b="1" dirty="0" smtClean="0"/>
              <a:t>OSHwiki</a:t>
            </a:r>
          </a:p>
          <a:p>
            <a:r>
              <a:rPr lang="el-GR" b="0" dirty="0" smtClean="0"/>
              <a:t>Ένα ειδικό τμήμα στην πλατφόρμα </a:t>
            </a:r>
            <a:r>
              <a:rPr lang="el-GR" b="0" dirty="0" err="1" smtClean="0"/>
              <a:t>OSHwiki</a:t>
            </a:r>
            <a:r>
              <a:rPr lang="el-GR" b="0" dirty="0" smtClean="0"/>
              <a:t> (</a:t>
            </a:r>
            <a:r>
              <a:rPr lang="en-US" b="0" dirty="0" smtClean="0"/>
              <a:t>e-</a:t>
            </a:r>
            <a:r>
              <a:rPr lang="el-GR" b="0" dirty="0" smtClean="0"/>
              <a:t>βιβλιοθήκη με άρθρα για την ΥΑΕ) αφορά συγκεκριμένα τις ΜΣΠ. Περιέχει σχετικά άρθρα και συνδέσμους για περισσότερες πληροφορίες σχετικά με το θέμα, συμπεριλαμβανομένου του τρόπου διαχείρισης της αποκατάστασης της υγείας ενός εργαζομένου/-ης και της επιστροφής στην εργασία.</a:t>
            </a:r>
          </a:p>
          <a:p>
            <a:endParaRPr lang="en-GB" b="1" dirty="0" smtClean="0"/>
          </a:p>
          <a:p>
            <a:r>
              <a:rPr lang="el-GR" b="1" dirty="0" smtClean="0"/>
              <a:t>Πρακτικά εργαλεία και υποστήριξη </a:t>
            </a:r>
          </a:p>
          <a:p>
            <a:r>
              <a:rPr lang="el-GR" b="0" dirty="0" smtClean="0"/>
              <a:t>Έχει δημιουργηθεί μια εύχρηστη βάση δεδομένων με πρακτικά εργαλεία και κατευθυντήριες οδηγίες για να βοηθά τους χώρους εργασίας να εκτιμούν και να διαχειρίζονται εύκολα τους κινδύνους που σχετίζονται με τις ΜΣΠ. Στις διαθέσιμες πηγές πληροφόρησης, οι οποίες καλύπτουν ευρύ φάσμα κλάδων, τύπων κινδύνου και μέτρων πρόληψης, περιλαμβάνεται οπτικό υλικό.</a:t>
            </a:r>
          </a:p>
          <a:p>
            <a:endParaRPr lang="en-GB" b="1" dirty="0" smtClean="0"/>
          </a:p>
          <a:p>
            <a:r>
              <a:rPr lang="el-GR" b="1" dirty="0" smtClean="0"/>
              <a:t>Περιπτωσιολογικές μελέτες</a:t>
            </a:r>
          </a:p>
          <a:p>
            <a:r>
              <a:rPr lang="el-GR" b="0" dirty="0" smtClean="0"/>
              <a:t>Εκτός από τις περιπτωσιολογικές μελέτες στη βάση δεδομένων, διατίθενται επίσης περιπτωσιολογικές μελέτες που αφορούν σχετικές πολιτικές από χώρες της ΕΕ και εκτός ΕΕ. Αυτές οι περιπτωσιολογικές μελέτες περιγράφουν τους παράγοντες επιτυχίας και τη δυνατότητα μεταφοράς εθνικών πρωτοβουλιών σε επίπεδο πολιτικής. </a:t>
            </a:r>
          </a:p>
          <a:p>
            <a:endParaRPr lang="en-GB" b="1" dirty="0" smtClean="0"/>
          </a:p>
          <a:p>
            <a:r>
              <a:rPr lang="el-GR" b="1" dirty="0" smtClean="0"/>
              <a:t>Νομοθεσία</a:t>
            </a:r>
          </a:p>
          <a:p>
            <a:pPr marL="0" indent="0">
              <a:buNone/>
            </a:pPr>
            <a:r>
              <a:rPr lang="el-GR" sz="1400" dirty="0" smtClean="0">
                <a:solidFill>
                  <a:schemeClr val="accent1"/>
                </a:solidFill>
              </a:rPr>
              <a:t>Ο εργοδότης είναι βάσει του νόμου υπεύθυνος για τη διασφάλιση της υγείας και της ασφάλειας στους χώρους εργασίας. Οι κίνδυνοι ΜΣΠ εμπίπτουν στο πεδίο εφαρμογής της οδηγίας πλαισίου για την ΕΑΥ (</a:t>
            </a:r>
            <a:r>
              <a:rPr lang="el-GR" sz="1400" dirty="0" smtClean="0">
                <a:solidFill>
                  <a:schemeClr val="tx2"/>
                </a:solidFill>
                <a:hlinkClick r:id="rId3"/>
              </a:rPr>
              <a:t>Οδηγία 89/391/ΕΟΚ— η οδηγία πλαίσιο για την ΕΑΥ</a:t>
            </a:r>
            <a:r>
              <a:rPr lang="el-GR" sz="1400" dirty="0" smtClean="0">
                <a:solidFill>
                  <a:schemeClr val="tx2"/>
                </a:solidFill>
              </a:rPr>
              <a:t>) και ορισμένοι αντιμετωπίζονται συγκεκριμένα από τις ακόλουθες οδηγίες:</a:t>
            </a:r>
          </a:p>
          <a:p>
            <a:pPr marL="742950" lvl="1" indent="-285750">
              <a:buFont typeface="Arial" panose="020B0604020202020204" pitchFamily="34" charset="0"/>
              <a:buChar char="•"/>
            </a:pPr>
            <a:r>
              <a:rPr lang="el-GR" sz="1400" dirty="0" smtClean="0">
                <a:solidFill>
                  <a:schemeClr val="tx2"/>
                </a:solidFill>
                <a:hlinkClick r:id="rId4"/>
              </a:rPr>
              <a:t>Οδηγία 90/269/ΕΟΚ — η οδηγία για τη χειρωνακτική διακίνηση φορτίων</a:t>
            </a:r>
          </a:p>
          <a:p>
            <a:pPr marL="742950" lvl="1" indent="-285750">
              <a:buFont typeface="Arial" panose="020B0604020202020204" pitchFamily="34" charset="0"/>
              <a:buChar char="•"/>
            </a:pPr>
            <a:r>
              <a:rPr lang="el-GR" sz="1400" dirty="0" smtClean="0">
                <a:solidFill>
                  <a:schemeClr val="tx2"/>
                </a:solidFill>
                <a:hlinkClick r:id="rId5"/>
              </a:rPr>
              <a:t>Οδηγία 2002/44/ΕΚ — η οδηγία για τους κραδασμούς</a:t>
            </a:r>
          </a:p>
          <a:p>
            <a:pPr marL="742950" lvl="1" indent="-285750">
              <a:buFont typeface="Arial" panose="020B0604020202020204" pitchFamily="34" charset="0"/>
              <a:buChar char="•"/>
            </a:pPr>
            <a:r>
              <a:rPr lang="el-GR" sz="1400" dirty="0" smtClean="0">
                <a:solidFill>
                  <a:schemeClr val="tx2"/>
                </a:solidFill>
                <a:hlinkClick r:id="rId6"/>
              </a:rPr>
              <a:t>Οδηγία 90/270/ΕΟΚ — η οδηγία για τον εξοπλισμό με οθόνη οπτικής απεικόνισης</a:t>
            </a:r>
          </a:p>
          <a:p>
            <a:pPr marL="742950" lvl="1" indent="-285750">
              <a:buFont typeface="Arial" panose="020B0604020202020204" pitchFamily="34" charset="0"/>
              <a:buChar char="•"/>
            </a:pPr>
            <a:r>
              <a:rPr lang="el-GR" sz="1400" dirty="0" smtClean="0">
                <a:solidFill>
                  <a:schemeClr val="tx2"/>
                </a:solidFill>
                <a:hlinkClick r:id="rId7"/>
              </a:rPr>
              <a:t>Οδηγία 2009/104/ΕΚ — η οδηγία για τον εξοπλισμό εργασίας</a:t>
            </a:r>
          </a:p>
          <a:p>
            <a:pPr marL="457200" lvl="1" indent="0">
              <a:buNone/>
            </a:pPr>
            <a:endParaRPr lang="en-GB" sz="1400" dirty="0" smtClean="0">
              <a:solidFill>
                <a:schemeClr val="tx2"/>
              </a:solidFill>
            </a:endParaRPr>
          </a:p>
          <a:p>
            <a:pPr marL="0" indent="0">
              <a:buNone/>
            </a:pPr>
            <a:r>
              <a:rPr lang="el-GR" sz="1400" dirty="0" smtClean="0">
                <a:solidFill>
                  <a:schemeClr val="accent1"/>
                </a:solidFill>
              </a:rPr>
              <a:t>Μια πλήρης επισκόπηση της σχετικής νομοθεσίας για την ΕΑΥ διατίθεται στον </a:t>
            </a:r>
            <a:r>
              <a:rPr lang="el-GR" sz="1400" dirty="0" err="1" smtClean="0">
                <a:solidFill>
                  <a:schemeClr val="accent1"/>
                </a:solidFill>
              </a:rPr>
              <a:t>ιστότοπο</a:t>
            </a:r>
            <a:r>
              <a:rPr lang="el-GR" sz="1400" dirty="0" smtClean="0">
                <a:solidFill>
                  <a:schemeClr val="accent1"/>
                </a:solidFill>
              </a:rPr>
              <a:t> του EU-OSHA (</a:t>
            </a:r>
            <a:r>
              <a:rPr lang="el-GR" sz="1400" dirty="0" smtClean="0">
                <a:solidFill>
                  <a:schemeClr val="accent1"/>
                </a:solidFill>
                <a:hlinkClick r:id="rId8"/>
              </a:rPr>
              <a:t>https://osha.europa.eu/en/safety-and-health-legislation</a:t>
            </a:r>
            <a:r>
              <a:rPr lang="el-GR" sz="1400" dirty="0" smtClean="0">
                <a:solidFill>
                  <a:schemeClr val="accent1"/>
                </a:solidFill>
              </a:rPr>
              <a:t>).</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13</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b="1" dirty="0" smtClean="0">
                <a:solidFill>
                  <a:schemeClr val="accent1"/>
                </a:solidFill>
              </a:rPr>
              <a:t>Ευρωπαϊκή Εβδομάδα</a:t>
            </a:r>
          </a:p>
          <a:p>
            <a:r>
              <a:rPr lang="el-GR" sz="1400" b="0" dirty="0" smtClean="0">
                <a:solidFill>
                  <a:schemeClr val="accent1"/>
                </a:solidFill>
              </a:rPr>
              <a:t>Η παγκοσμίου φήμης Ευρωπαϊκή Εβδομάδα για την Ασφάλεια και την Υγεία στην Εργασία πραγματοποιείται κάθε χρόνο τον Οκτώβριο και αποτελεί το αποκορύφωμα του ημερολογίου της εκστρατείας. Μπορείτε να λάβετε μέρος σε πολλές εκδηλώσεις ενημέρωσης</a:t>
            </a:r>
            <a:r>
              <a:rPr lang="el-GR" sz="1400" b="0" baseline="0" dirty="0" smtClean="0">
                <a:solidFill>
                  <a:schemeClr val="accent1"/>
                </a:solidFill>
              </a:rPr>
              <a:t> και </a:t>
            </a:r>
            <a:r>
              <a:rPr lang="el-GR" sz="1400" b="0" dirty="0" smtClean="0">
                <a:solidFill>
                  <a:schemeClr val="accent1"/>
                </a:solidFill>
              </a:rPr>
              <a:t>ευαισθητοποίησης που διοργανώνονται στην ΕΕ και πέραν αυτής, όπως διαγωνισμοί, ειδικές εκδηλώσεις προβολής ταινιών, εκδηλώσεις μέσων κοινωνικής δικτύωσης και συνέδρια.</a:t>
            </a:r>
          </a:p>
          <a:p>
            <a:endParaRPr lang="en-GB" sz="1400" b="1" dirty="0" smtClean="0">
              <a:solidFill>
                <a:schemeClr val="accent1"/>
              </a:solidFill>
            </a:endParaRPr>
          </a:p>
          <a:p>
            <a:r>
              <a:rPr lang="el-GR" sz="1400" b="1" dirty="0" smtClean="0">
                <a:solidFill>
                  <a:schemeClr val="accent1"/>
                </a:solidFill>
              </a:rPr>
              <a:t>Εταιρικές σχέσεις στο πλαίσιο της εκστρατείας</a:t>
            </a:r>
          </a:p>
          <a:p>
            <a:r>
              <a:rPr lang="el-GR" sz="1400" b="0" dirty="0" smtClean="0">
                <a:solidFill>
                  <a:schemeClr val="accent1"/>
                </a:solidFill>
              </a:rPr>
              <a:t>Η επιτυχία της εκστρατείας εξαρτάται από ισχυρές συνεργασίες μεταξύ EU-OSHA και βασικών ενδιαφερομένων. Οι πανευρωπαϊκοί και διεθνείς οργανισμοί που έχουν αναλάβει δέσμευση σε σχέση με την ΕΑΥ μπορούν να γίνουν </a:t>
            </a:r>
            <a:r>
              <a:rPr lang="el-GR" sz="1400" b="0" u="sng" dirty="0" smtClean="0">
                <a:solidFill>
                  <a:schemeClr val="accent1"/>
                </a:solidFill>
              </a:rPr>
              <a:t>επίσημοι εταίροι της εκστρατείας</a:t>
            </a:r>
            <a:r>
              <a:rPr lang="el-GR" sz="1400" b="0" dirty="0" smtClean="0">
                <a:solidFill>
                  <a:schemeClr val="accent1"/>
                </a:solidFill>
              </a:rPr>
              <a:t>, κάτι που τους επιτρέπει να επωφεληθούν από:</a:t>
            </a:r>
          </a:p>
          <a:p>
            <a:pPr marL="742950" lvl="1" indent="-285750">
              <a:buFont typeface="Arial" panose="020B0604020202020204" pitchFamily="34" charset="0"/>
              <a:buChar char="•"/>
            </a:pPr>
            <a:r>
              <a:rPr lang="el-GR" sz="1400" dirty="0" smtClean="0">
                <a:solidFill>
                  <a:schemeClr val="tx2"/>
                </a:solidFill>
              </a:rPr>
              <a:t>προβολή σε ολόκληρη την ΕΕ και στα μέσα μαζικής ενημέρωσης,</a:t>
            </a:r>
          </a:p>
          <a:p>
            <a:pPr marL="742950" lvl="1" indent="-285750">
              <a:buFont typeface="Arial" panose="020B0604020202020204" pitchFamily="34" charset="0"/>
              <a:buChar char="•"/>
            </a:pPr>
            <a:r>
              <a:rPr lang="el-GR" sz="1400" dirty="0" smtClean="0">
                <a:solidFill>
                  <a:schemeClr val="tx2"/>
                </a:solidFill>
              </a:rPr>
              <a:t>ευκαιρίες δικτύωσης και ανταλλαγής εμπειριών και</a:t>
            </a:r>
            <a:r>
              <a:rPr lang="el-GR" sz="1400" baseline="0" dirty="0" smtClean="0">
                <a:solidFill>
                  <a:schemeClr val="tx2"/>
                </a:solidFill>
              </a:rPr>
              <a:t> γνώσεων,</a:t>
            </a:r>
            <a:endParaRPr lang="el-GR" sz="1400" dirty="0" smtClean="0">
              <a:solidFill>
                <a:schemeClr val="tx2"/>
              </a:solidFill>
            </a:endParaRPr>
          </a:p>
          <a:p>
            <a:pPr marL="742950" lvl="1" indent="-285750">
              <a:buFont typeface="Arial" panose="020B0604020202020204" pitchFamily="34" charset="0"/>
              <a:buChar char="•"/>
            </a:pPr>
            <a:r>
              <a:rPr lang="el-GR" sz="1400" dirty="0" smtClean="0">
                <a:solidFill>
                  <a:schemeClr val="tx2"/>
                </a:solidFill>
              </a:rPr>
              <a:t>ανταλλαγή καλών πρακτικών με άλλους εταίρους της εκστρατείας,</a:t>
            </a:r>
          </a:p>
          <a:p>
            <a:pPr marL="742950" lvl="1" indent="-285750">
              <a:buFont typeface="Arial" panose="020B0604020202020204" pitchFamily="34" charset="0"/>
              <a:buChar char="•"/>
            </a:pPr>
            <a:r>
              <a:rPr lang="el-GR" sz="1400" dirty="0" smtClean="0">
                <a:solidFill>
                  <a:schemeClr val="tx2"/>
                </a:solidFill>
              </a:rPr>
              <a:t>προσκλήσεις στις εκδηλώσεις του EU-OSHA,</a:t>
            </a:r>
          </a:p>
          <a:p>
            <a:pPr marL="742950" lvl="1" indent="-285750">
              <a:buFont typeface="Arial" panose="020B0604020202020204" pitchFamily="34" charset="0"/>
              <a:buChar char="•"/>
            </a:pPr>
            <a:r>
              <a:rPr lang="el-GR" sz="1400" dirty="0" smtClean="0">
                <a:solidFill>
                  <a:schemeClr val="tx2"/>
                </a:solidFill>
              </a:rPr>
              <a:t>πακέτο υποδοχής με ενημερωτικό υλικό,</a:t>
            </a:r>
          </a:p>
          <a:p>
            <a:pPr marL="742950" lvl="1" indent="-285750">
              <a:buFont typeface="Arial" panose="020B0604020202020204" pitchFamily="34" charset="0"/>
              <a:buChar char="•"/>
            </a:pPr>
            <a:r>
              <a:rPr lang="el-GR" sz="1400" dirty="0" smtClean="0">
                <a:solidFill>
                  <a:schemeClr val="tx2"/>
                </a:solidFill>
              </a:rPr>
              <a:t>πιστοποιητικό συμμετοχής.</a:t>
            </a:r>
          </a:p>
          <a:p>
            <a:pPr lvl="1"/>
            <a:endParaRPr lang="en-GB" sz="1400" b="1" dirty="0" smtClean="0">
              <a:solidFill>
                <a:schemeClr val="tx2"/>
              </a:solidFill>
            </a:endParaRPr>
          </a:p>
          <a:p>
            <a:r>
              <a:rPr lang="el-GR" sz="1400" b="1" dirty="0" smtClean="0">
                <a:solidFill>
                  <a:schemeClr val="accent1"/>
                </a:solidFill>
              </a:rPr>
              <a:t>Βραβεία Καλής Πρακτικής</a:t>
            </a:r>
          </a:p>
          <a:p>
            <a:r>
              <a:rPr lang="el-GR" sz="1400" dirty="0" smtClean="0">
                <a:solidFill>
                  <a:schemeClr val="accent1"/>
                </a:solidFill>
              </a:rPr>
              <a:t>Στο πλαίσιο της εκστρατείας, τα Βραβεία Καλής Πρακτικής παρουσιάζουν καινοτόμες προσεγγίσεις για τη διαχείριση της ΕΑΥ και αναγνωρίζουν επιτυχημένες και βιώσιμες πρωτοβουλίες για τη διαχείριση των ΜΣΠ που σχετίζονται με την εργασία. Οργανισμοί σε κράτη μέλη της ΕΕ, υποψήφιες χώρες, δυνάμει υποψήφιες χώρες και χώρες της Ευρωπαϊκής Ζώνης Ελεύθερων Συναλλαγών (ΕΖΕΣ) καλούνται να υποβάλουν συμμετοχές στο θέμα της διαχείρισης των ΜΣΠ στους χώρους εργασίας και οι νικητές θα ανακοινωθούν στην τελετή απονομής.</a:t>
            </a:r>
          </a:p>
          <a:p>
            <a:endParaRPr lang="en-GB" sz="1400" dirty="0" smtClean="0">
              <a:solidFill>
                <a:schemeClr val="accent1"/>
              </a:solidFill>
            </a:endParaRPr>
          </a:p>
          <a:p>
            <a:r>
              <a:rPr lang="el-GR" sz="1400" b="1" dirty="0" smtClean="0">
                <a:solidFill>
                  <a:schemeClr val="accent1"/>
                </a:solidFill>
                <a:latin typeface="+mn-lt"/>
                <a:ea typeface="+mn-ea"/>
                <a:cs typeface="+mn-cs"/>
              </a:rPr>
              <a:t>Εργαλειοθήκη της εκστρατείας </a:t>
            </a:r>
          </a:p>
          <a:p>
            <a:r>
              <a:rPr lang="el-GR" sz="1400" dirty="0" smtClean="0">
                <a:solidFill>
                  <a:schemeClr val="accent1"/>
                </a:solidFill>
                <a:latin typeface="+mn-lt"/>
                <a:ea typeface="+mn-ea"/>
                <a:cs typeface="+mn-cs"/>
              </a:rPr>
              <a:t>Μπορείτε να αποκτήσετε πρόσβαση στην εργαλειοθήκη εκστρατείας μας για να σας βοηθήσουμε να ξεκινήσετε τον σχεδιασμό της δικής σας εκστρατείας για να αυξήσετε την ευαισθητοποίηση σχετικά με τις ΜΣΠ που σχετίζονται με την εργασία. Η εργαλειοθήκη προσφέρει αναλυτική καθοδήγηση σχετικά με τη διαδικασία προετοιμασίας και προβολής μιας εκστρατείας και τον τρόπο πλήρους αξιοποίησης του διαθέσιμου υλικού και των σχετικών πηγών πληροφόρησης.</a:t>
            </a:r>
          </a:p>
          <a:p>
            <a:endParaRPr lang="en-GB" sz="1400" kern="1200" dirty="0" smtClean="0">
              <a:solidFill>
                <a:schemeClr val="accent1"/>
              </a:solidFill>
              <a:latin typeface="+mn-lt"/>
              <a:ea typeface="+mn-ea"/>
              <a:cs typeface="+mn-cs"/>
            </a:endParaRPr>
          </a:p>
          <a:p>
            <a:r>
              <a:rPr lang="el-GR" sz="1400" b="1" dirty="0" smtClean="0">
                <a:solidFill>
                  <a:schemeClr val="accent1"/>
                </a:solidFill>
                <a:latin typeface="+mn-lt"/>
                <a:ea typeface="+mn-ea"/>
                <a:cs typeface="+mn-cs"/>
              </a:rPr>
              <a:t>Υλικό της εκστρατείας</a:t>
            </a:r>
          </a:p>
          <a:p>
            <a:r>
              <a:rPr lang="el-GR" sz="1400" b="0" dirty="0" smtClean="0">
                <a:solidFill>
                  <a:schemeClr val="accent1"/>
                </a:solidFill>
                <a:latin typeface="+mn-lt"/>
                <a:ea typeface="+mn-ea"/>
                <a:cs typeface="+mn-cs"/>
              </a:rPr>
              <a:t>Όλα όσα χρειάζεστε για να προάγετε και να συνεισφέρετε στην εκστρατεία «Ασφαλείς και Υγιείς Χώροι Εργασίας — Μειώστε την Καταπόνηση» διατίθενται στο ενημερωτικό υλικό της εκστρατείας. Μια πλήρης σειρά πηγών πληροφόρησης διατίθεται δωρεάν για λήψη μέσω Διαδικτύου, συμπεριλαμβανομένου του οδηγού της εκστρατείας, του ενημερωτικού φυλλαδίου και της αφίσας, καθώς και το ειδικό έντυπο για τα Βραβεία Καλής Πρακτικής.</a:t>
            </a:r>
          </a:p>
          <a:p>
            <a:endParaRPr lang="en-GB" sz="1400" b="1" kern="1200" dirty="0" smtClean="0">
              <a:solidFill>
                <a:schemeClr val="accent1"/>
              </a:solidFill>
              <a:latin typeface="+mn-lt"/>
              <a:ea typeface="+mn-ea"/>
              <a:cs typeface="+mn-cs"/>
            </a:endParaRPr>
          </a:p>
          <a:p>
            <a:r>
              <a:rPr lang="el-GR" sz="1400" b="1" dirty="0" smtClean="0">
                <a:solidFill>
                  <a:schemeClr val="accent1"/>
                </a:solidFill>
                <a:latin typeface="+mn-lt"/>
                <a:ea typeface="+mn-ea"/>
                <a:cs typeface="+mn-cs"/>
              </a:rPr>
              <a:t>Εκδηλώσεις</a:t>
            </a:r>
          </a:p>
          <a:p>
            <a:r>
              <a:rPr lang="el-GR" sz="1400" b="0" dirty="0" smtClean="0">
                <a:solidFill>
                  <a:schemeClr val="accent1"/>
                </a:solidFill>
                <a:latin typeface="+mn-lt"/>
                <a:ea typeface="+mn-ea"/>
                <a:cs typeface="+mn-cs"/>
              </a:rPr>
              <a:t>Μπορείτε να δείτε προσεχείς εκδηλώσεις της εκστρατείας «Ασφαλείς και Υγιείς Χώροι Εργασίας — Μειώστε την Καταπόνηση». Μπορείτε να αναζητήσετε εκδηλώσεις ανά χώρα και ημερομηνίες, ενώ κάθε εκδήλωση μπορεί να προστεθεί στο ημερολόγιό σας για να βεβαιωθείτε ότι δεν θα τη χάσετε.</a:t>
            </a:r>
          </a:p>
          <a:p>
            <a:endParaRPr lang="en-GB" sz="1400" b="1" kern="1200" dirty="0" smtClean="0">
              <a:solidFill>
                <a:schemeClr val="accent1"/>
              </a:solidFill>
              <a:latin typeface="+mn-lt"/>
              <a:ea typeface="+mn-ea"/>
              <a:cs typeface="+mn-cs"/>
            </a:endParaRPr>
          </a:p>
          <a:p>
            <a:r>
              <a:rPr lang="el-GR" sz="1400" b="1" dirty="0" smtClean="0">
                <a:solidFill>
                  <a:schemeClr val="accent1"/>
                </a:solidFill>
                <a:latin typeface="+mn-lt"/>
                <a:ea typeface="+mn-ea"/>
                <a:cs typeface="+mn-cs"/>
              </a:rPr>
              <a:t>Πιστοποιητικό συμμετοχής </a:t>
            </a:r>
          </a:p>
          <a:p>
            <a:r>
              <a:rPr lang="el-GR" sz="1400" dirty="0" smtClean="0">
                <a:solidFill>
                  <a:schemeClr val="accent1"/>
                </a:solidFill>
                <a:latin typeface="+mn-lt"/>
                <a:ea typeface="+mn-ea"/>
                <a:cs typeface="+mn-cs"/>
              </a:rPr>
              <a:t>Αν</a:t>
            </a:r>
            <a:r>
              <a:rPr lang="el-GR" sz="1400" baseline="0" dirty="0" smtClean="0">
                <a:solidFill>
                  <a:schemeClr val="accent1"/>
                </a:solidFill>
                <a:latin typeface="+mn-lt"/>
                <a:ea typeface="+mn-ea"/>
                <a:cs typeface="+mn-cs"/>
              </a:rPr>
              <a:t> διοργανώσετε</a:t>
            </a:r>
            <a:r>
              <a:rPr lang="el-GR" sz="1400" dirty="0" smtClean="0">
                <a:solidFill>
                  <a:schemeClr val="accent1"/>
                </a:solidFill>
                <a:latin typeface="+mn-lt"/>
                <a:ea typeface="+mn-ea"/>
                <a:cs typeface="+mn-cs"/>
              </a:rPr>
              <a:t>  εκδηλώσεις και άλλες</a:t>
            </a:r>
            <a:r>
              <a:rPr lang="el-GR" sz="1400" baseline="0" dirty="0" smtClean="0">
                <a:solidFill>
                  <a:schemeClr val="accent1"/>
                </a:solidFill>
                <a:latin typeface="+mn-lt"/>
                <a:ea typeface="+mn-ea"/>
                <a:cs typeface="+mn-cs"/>
              </a:rPr>
              <a:t> </a:t>
            </a:r>
            <a:r>
              <a:rPr lang="el-GR" sz="1400" dirty="0" smtClean="0">
                <a:solidFill>
                  <a:schemeClr val="accent1"/>
                </a:solidFill>
                <a:latin typeface="+mn-lt"/>
                <a:ea typeface="+mn-ea"/>
                <a:cs typeface="+mn-cs"/>
              </a:rPr>
              <a:t>δράσεις ή τη δική σας εκστρατείας για την υποστήριξη της πανευρωπαϊκής εκστρατείας «Ασφαλείς και Υγιείς Χώροι Εργασίας», θα λάβετε ένα πιστοποιητικό συμμετοχής για την αναγνώριση των προσπαθειών και της συνεισφοράς σας.</a:t>
            </a:r>
          </a:p>
          <a:p>
            <a:pPr lvl="1"/>
            <a:endParaRPr lang="en-GB" sz="1400"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14</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b="0" dirty="0" smtClean="0">
                <a:solidFill>
                  <a:srgbClr val="ACC700"/>
                </a:solidFill>
              </a:rPr>
              <a:t>© Ευρωπαϊκός Οργανισμός για την Ασφάλεια και την Υγεία στην Εργασία, 2020</a:t>
            </a:r>
          </a:p>
          <a:p>
            <a:pPr marL="0" indent="0">
              <a:buNone/>
            </a:pPr>
            <a:r>
              <a:rPr lang="el-GR" sz="1200" b="0" dirty="0" smtClean="0">
                <a:solidFill>
                  <a:srgbClr val="ACC700"/>
                </a:solidFill>
              </a:rPr>
              <a:t>Η αναπαραγωγή επιτρέπεται εφόσον αναφέρεται η πηγή.</a:t>
            </a:r>
          </a:p>
          <a:p>
            <a:pPr marL="0" indent="0">
              <a:buNone/>
            </a:pPr>
            <a:r>
              <a:rPr lang="el-GR" sz="1200" b="0" dirty="0" smtClean="0">
                <a:solidFill>
                  <a:srgbClr val="ACC700"/>
                </a:solidFill>
              </a:rPr>
              <a:t>Για κάθε χρήση ή αναπαραγωγή φωτογραφιών ή άλλου υλικού τα οποία δεν καλύπτονται από δικαιώματα πνευματικής ιδιοκτησίας του EU-OSHA πρέπει να ζητείται απευθείας η άδεια των κατόχων των δικαιωμάτων πνευματικής ιδιοκτησίας.</a:t>
            </a:r>
            <a:endParaRPr lang="el-GR" sz="1200" b="0" dirty="0">
              <a:solidFill>
                <a:srgbClr val="ACC700"/>
              </a:solidFill>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pPr/>
              <a:t>15</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pPr/>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l-GR" dirty="0" smtClean="0"/>
              <a:t>Πηγή: </a:t>
            </a:r>
            <a:r>
              <a:rPr lang="el-GR" sz="1200" dirty="0" smtClean="0">
                <a:solidFill>
                  <a:schemeClr val="tx1"/>
                </a:solidFill>
                <a:latin typeface="+mn-lt"/>
                <a:ea typeface="+mn-ea"/>
                <a:cs typeface="+mn-cs"/>
              </a:rPr>
              <a:t>EU-OSHA, «Τρίτη ευρωπαϊκή έρευνα για τις επιχειρήσεις σχετικά με τους νέους και τους αναδυόμενους κινδύνους (ESENER 3), 2019. Διατίθεται στη διεύθυνση: </a:t>
            </a:r>
            <a:r>
              <a:rPr lang="el-GR" sz="1200" u="sng" dirty="0" smtClean="0">
                <a:solidFill>
                  <a:schemeClr val="tx1"/>
                </a:solidFill>
                <a:latin typeface="+mn-lt"/>
                <a:ea typeface="+mn-ea"/>
                <a:cs typeface="+mn-cs"/>
                <a:hlinkClick r:id="rId3"/>
              </a:rPr>
              <a:t>https://osha.europa.eu/en/publications/third-european-survey-enterprises-new-and-emerging-risks-esener-3/view</a:t>
            </a:r>
          </a:p>
          <a:p>
            <a:endParaRPr lang="it-IT" dirty="0"/>
          </a:p>
        </p:txBody>
      </p:sp>
      <p:sp>
        <p:nvSpPr>
          <p:cNvPr id="4" name="Segnaposto numero diapositiva 3"/>
          <p:cNvSpPr>
            <a:spLocks noGrp="1"/>
          </p:cNvSpPr>
          <p:nvPr>
            <p:ph type="sldNum" sz="quarter" idx="5"/>
          </p:nvPr>
        </p:nvSpPr>
        <p:spPr/>
        <p:txBody>
          <a:bodyPr/>
          <a:lstStyle/>
          <a:p>
            <a:fld id="{493DD4C7-C698-4A80-B76C-A9FD89019653}" type="slidenum">
              <a:rPr lang="en-GB" smtClean="0"/>
              <a:pPr/>
              <a:t>3</a:t>
            </a:fld>
            <a:endParaRPr lang="en-GB"/>
          </a:p>
        </p:txBody>
      </p:sp>
    </p:spTree>
    <p:extLst>
      <p:ext uri="{BB962C8B-B14F-4D97-AF65-F5344CB8AC3E}">
        <p14:creationId xmlns:p14="http://schemas.microsoft.com/office/powerpoint/2010/main" val="210127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u="none" dirty="0" smtClean="0">
                <a:solidFill>
                  <a:schemeClr val="tx1"/>
                </a:solidFill>
                <a:latin typeface="+mn-lt"/>
                <a:ea typeface="+mn-ea"/>
                <a:cs typeface="+mn-cs"/>
              </a:rPr>
              <a:t>Πηγή: EU-OSHA, «Επισκόπηση στοιχείων και αριθμών σχετικά με τις ΜΣΠ: συχνότητα εμφάνισης, κόστος και δημογραφικά στοιχεία για τις ΜΣΠ στην Ευρώπη», 2019, σ. 45 .</a:t>
            </a:r>
            <a:r>
              <a:rPr lang="el-GR" sz="1200" u="none" baseline="0" dirty="0" smtClean="0">
                <a:solidFill>
                  <a:schemeClr val="tx1"/>
                </a:solidFill>
                <a:latin typeface="+mn-lt"/>
                <a:ea typeface="+mn-ea"/>
                <a:cs typeface="+mn-cs"/>
              </a:rPr>
              <a:t> Διατίθεται στη διεύθυνση: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hlinkClick r:id="rId3"/>
              </a:rPr>
              <a:t>https://osha.europa.eu/en/publications/msds-facts-and-figures-overview-prevalence-costs-and-demographics-msds-europe/view</a:t>
            </a:r>
            <a:r>
              <a:rPr lang="el-G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u="none"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chemeClr val="tx1"/>
                </a:solidFill>
                <a:latin typeface="+mn-lt"/>
                <a:ea typeface="+mn-ea"/>
                <a:cs typeface="+mn-cs"/>
              </a:rPr>
              <a:t>Το 2015, περίπου τρεις στους πέντε εργαζόμενους στην ΕΕ-28 ανέφεραν ότι πάσχουν από ΜΣΠ στην πλάτη, τα άνω άκρα και/ή τα κάτω άκρα. Τούτο μπορεί να συναχθεί από τα ευρήματα της έκτης Ευρωπαϊκής Έρευνας για τις Συνθήκες Εργασίας (EWCS) που πραγματοποιεί το </a:t>
            </a:r>
            <a:r>
              <a:rPr lang="en-US" sz="1200" dirty="0" err="1" smtClean="0">
                <a:solidFill>
                  <a:schemeClr val="tx1"/>
                </a:solidFill>
                <a:latin typeface="+mn-lt"/>
                <a:ea typeface="+mn-ea"/>
                <a:cs typeface="+mn-cs"/>
              </a:rPr>
              <a:t>Eurofound</a:t>
            </a:r>
            <a:r>
              <a:rPr lang="el-GR" sz="1200" dirty="0" smtClean="0">
                <a:solidFill>
                  <a:schemeClr val="tx1"/>
                </a:solidFill>
                <a:latin typeface="+mn-lt"/>
                <a:ea typeface="+mn-ea"/>
                <a:cs typeface="+mn-cs"/>
              </a:rPr>
              <a:t>. Τα συνηθέστερα είδη ΜΣΠ που ανέφεραν οι εργαζόμενοι στην ΕΕ-28 είναι ο πόνος στην πλάτη και οι μυϊκοί πόνοι στα άνω άκρα (43 % και 41 %, αντίστοιχα, το 2015). Οι μυϊκοί πόνοι στα κάτω άκρα αναφέρονται λιγότερο συχνά (29 % το 2015). Περισσότερες πληροφορίες σχετικά με το Eurofound - «Έκτη Ευρωπαϊκή Έρευνα για τις Συνθήκες Εργασίας» (EWCS), 2015. Διατίθεται στη διεύθυνση:  </a:t>
            </a:r>
            <a:r>
              <a:rPr lang="el-GR" sz="1200" u="sng" dirty="0" smtClean="0">
                <a:solidFill>
                  <a:schemeClr val="tx1"/>
                </a:solidFill>
                <a:latin typeface="+mn-lt"/>
                <a:ea typeface="+mn-ea"/>
                <a:cs typeface="+mn-cs"/>
                <a:hlinkClick r:id="rId4"/>
              </a:rPr>
              <a:t>https://www.eurofound.europa.eu/surveys/european-working-conditions-surveys/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u="sng" dirty="0" smtClean="0">
                <a:solidFill>
                  <a:schemeClr val="tx1"/>
                </a:solidFill>
                <a:latin typeface="+mn-lt"/>
                <a:ea typeface="+mn-ea"/>
                <a:cs typeface="+mn-cs"/>
                <a:hlinkClick r:id="rId4"/>
              </a:rPr>
              <a:t>sixth-european-working-conditions-survey-2015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lide Number Placeholder 3"/>
          <p:cNvSpPr>
            <a:spLocks noGrp="1"/>
          </p:cNvSpPr>
          <p:nvPr>
            <p:ph type="sldNum" sz="quarter" idx="5"/>
          </p:nvPr>
        </p:nvSpPr>
        <p:spPr/>
        <p:txBody>
          <a:bodyPr/>
          <a:lstStyle/>
          <a:p>
            <a:fld id="{493DD4C7-C698-4A80-B76C-A9FD89019653}" type="slidenum">
              <a:rPr lang="en-GB" smtClean="0"/>
              <a:pPr/>
              <a:t>4</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Πηγή: </a:t>
            </a:r>
            <a:r>
              <a:rPr lang="el-GR" sz="1200" dirty="0" smtClean="0">
                <a:solidFill>
                  <a:schemeClr val="tx1"/>
                </a:solidFill>
                <a:latin typeface="+mn-lt"/>
                <a:ea typeface="+mn-ea"/>
                <a:cs typeface="+mn-cs"/>
              </a:rPr>
              <a:t>Eurostat, έκτακτη ενότητα της έρευνας για την αγορά εργασίας με τίτλο «Εργατικά ατυχήματα και άλλα προβλήματα υγείας που σχετίζονται με την εργασία», 2013. Διατίθεται στη διεύθυνση: </a:t>
            </a:r>
            <a:r>
              <a:rPr lang="el-GR" sz="1200" u="sng" dirty="0" smtClean="0">
                <a:solidFill>
                  <a:schemeClr val="tx1"/>
                </a:solidFill>
                <a:latin typeface="+mn-lt"/>
                <a:ea typeface="+mn-ea"/>
                <a:cs typeface="+mn-cs"/>
                <a:hlinkClick r:id="rId3"/>
              </a:rPr>
              <a:t>https://ec.europa.eu/eurostat/statistics-explained/index.php/EU_labour_force_survey_-_ad_hoc_modules</a:t>
            </a:r>
            <a:endParaRPr lang="el-GR" sz="1200" u="sng" dirty="0">
              <a:solidFill>
                <a:schemeClr val="tx1"/>
              </a:solidFill>
              <a:latin typeface="+mn-lt"/>
              <a:ea typeface="+mn-ea"/>
              <a:cs typeface="+mn-cs"/>
              <a:hlinkClick r:id="rId3"/>
            </a:endParaRPr>
          </a:p>
        </p:txBody>
      </p:sp>
      <p:sp>
        <p:nvSpPr>
          <p:cNvPr id="4" name="Slide Number Placeholder 3"/>
          <p:cNvSpPr>
            <a:spLocks noGrp="1"/>
          </p:cNvSpPr>
          <p:nvPr>
            <p:ph type="sldNum" sz="quarter" idx="5"/>
          </p:nvPr>
        </p:nvSpPr>
        <p:spPr/>
        <p:txBody>
          <a:bodyPr/>
          <a:lstStyle/>
          <a:p>
            <a:fld id="{493DD4C7-C698-4A80-B76C-A9FD89019653}" type="slidenum">
              <a:rPr lang="en-GB" smtClean="0"/>
              <a:pPr/>
              <a:t>5</a:t>
            </a:fld>
            <a:endParaRPr lang="en-GB"/>
          </a:p>
        </p:txBody>
      </p:sp>
    </p:spTree>
    <p:extLst>
      <p:ext uri="{BB962C8B-B14F-4D97-AF65-F5344CB8AC3E}">
        <p14:creationId xmlns:p14="http://schemas.microsoft.com/office/powerpoint/2010/main" val="164780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smtClean="0">
                <a:solidFill>
                  <a:schemeClr val="tx1"/>
                </a:solidFill>
                <a:latin typeface="+mn-lt"/>
                <a:ea typeface="+mn-ea"/>
                <a:cs typeface="+mn-cs"/>
              </a:rPr>
              <a:t>Ποσοστό εργαζομένων που ανέφεραν διάφορες μυοσκελετικές παθήσεις τους τελευταίους 12 μήνες, ΕΕ-28, 2015. Πηγή: Έκτη Ευρωπαϊκή Έρευνα για τις  Συνθήκες Εργασίας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u="none" dirty="0" smtClean="0">
                <a:solidFill>
                  <a:schemeClr val="tx1"/>
                </a:solidFill>
                <a:latin typeface="+mn-lt"/>
                <a:ea typeface="+mn-ea"/>
                <a:cs typeface="+mn-cs"/>
              </a:rPr>
              <a:t>EU-OSHA, «Επισκόπηση στοιχείων και αριθμών σχετικά με τις ΜΣΠ: συχνότητα εμφάνισης, κόστος και δημογραφικά στοιχεία για τις ΜΣΠ στην Ευρώπη», 2019, σ. 45 .</a:t>
            </a:r>
            <a:r>
              <a:rPr lang="el-GR" sz="1200" u="none" baseline="0" dirty="0" smtClean="0">
                <a:solidFill>
                  <a:schemeClr val="tx1"/>
                </a:solidFill>
                <a:latin typeface="+mn-lt"/>
                <a:ea typeface="+mn-ea"/>
                <a:cs typeface="+mn-cs"/>
              </a:rPr>
              <a:t> Διατίθεται στη διεύθυνση: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hlinkClick r:id="rId3"/>
              </a:rPr>
              <a:t>https://osha.europa.eu/en/publications/msds-facts-and-figures-overview-prevalence-costs-and-demographics-msds-europe/view</a:t>
            </a:r>
            <a:r>
              <a:rPr lang="el-GR"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solidFill>
                  <a:schemeClr val="tx1"/>
                </a:solidFill>
                <a:latin typeface="+mn-lt"/>
                <a:ea typeface="+mn-ea"/>
                <a:cs typeface="+mn-cs"/>
              </a:rPr>
              <a:t>Τα συνηθέστερα είδη ΜΣΠ που ανέφεραν οι εργαζόμενοι στην ΕΕ-28 είναι ο πόνος στην πλάτη και οι μυϊκοί πόνοι στα άνω άκρα (43 % και 41 %, αντίστοιχα, το 2015). Οι μυϊκοί πόνοι στα κάτω άκρα αναφέρονται λιγότερο συχνά (29 % το 2015). Με βάση την «Έκτη Ευρωπαϊκή Έρευνα για τις Συνθήκες Εργασίας» (EWCS), 2015. Η σχετική ανάλυση πραγματοποιήθηκε από τον EU-OSHA. Περισσότερες πληροφορίες σχετικά με αυτήν την έρευνα διατίθενται σε αυτήν τη διεύθυνση: </a:t>
            </a:r>
            <a:r>
              <a:rPr lang="el-GR" sz="1200" u="sng" dirty="0" smtClean="0">
                <a:solidFill>
                  <a:schemeClr val="tx1"/>
                </a:solidFill>
                <a:latin typeface="+mn-lt"/>
                <a:ea typeface="+mn-ea"/>
                <a:cs typeface="+mn-cs"/>
                <a:hlinkClick r:id="rId4"/>
              </a:rPr>
              <a:t>https://www.eurofound.europa.eu/surveys/european-working-conditions-surveys/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u="sng" dirty="0" smtClean="0">
                <a:solidFill>
                  <a:schemeClr val="tx1"/>
                </a:solidFill>
                <a:latin typeface="+mn-lt"/>
                <a:ea typeface="+mn-ea"/>
                <a:cs typeface="+mn-cs"/>
                <a:hlinkClick r:id="rId4"/>
              </a:rPr>
              <a:t>sixth-european-working-conditions-survey-2015</a:t>
            </a:r>
            <a:endParaRPr lang="el-GR" sz="1200" u="sng" dirty="0">
              <a:solidFill>
                <a:schemeClr val="tx1"/>
              </a:solidFill>
              <a:latin typeface="+mn-lt"/>
              <a:ea typeface="+mn-ea"/>
              <a:cs typeface="+mn-cs"/>
              <a:hlinkClick r:id="rId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pPr/>
              <a:t>6</a:t>
            </a:fld>
            <a:endParaRPr lang="en-GB" dirty="0"/>
          </a:p>
        </p:txBody>
      </p:sp>
    </p:spTree>
    <p:extLst>
      <p:ext uri="{BB962C8B-B14F-4D97-AF65-F5344CB8AC3E}">
        <p14:creationId xmlns:p14="http://schemas.microsoft.com/office/powerpoint/2010/main" val="55434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smtClean="0"/>
              <a:t>Οι </a:t>
            </a:r>
            <a:r>
              <a:rPr lang="el-GR" sz="1400" dirty="0" err="1" smtClean="0"/>
              <a:t>μυοσκελετικές</a:t>
            </a:r>
            <a:r>
              <a:rPr lang="el-GR" sz="1400" dirty="0" smtClean="0"/>
              <a:t> παθήσεις</a:t>
            </a:r>
            <a:r>
              <a:rPr lang="en-US" sz="1400" baseline="0" dirty="0" smtClean="0"/>
              <a:t> </a:t>
            </a:r>
            <a:r>
              <a:rPr lang="el-GR" sz="1400" dirty="0" smtClean="0"/>
              <a:t>(ΜΣΠ) που σχετίζονται</a:t>
            </a:r>
            <a:r>
              <a:rPr lang="el-GR" sz="1400" baseline="0" dirty="0" smtClean="0"/>
              <a:t> </a:t>
            </a:r>
            <a:r>
              <a:rPr lang="el-GR" sz="1400" dirty="0" smtClean="0"/>
              <a:t>με την εργασία είναι </a:t>
            </a:r>
            <a:r>
              <a:rPr lang="el-GR" sz="1400" u="sng" dirty="0" smtClean="0"/>
              <a:t>βλάβες των σωματικών δομών</a:t>
            </a:r>
            <a:r>
              <a:rPr lang="el-GR" sz="1400" dirty="0" smtClean="0"/>
              <a:t>, όπως:</a:t>
            </a:r>
          </a:p>
          <a:p>
            <a:pPr marL="742950" lvl="1" indent="-285750">
              <a:buFont typeface="Arial" panose="020B0604020202020204" pitchFamily="34" charset="0"/>
              <a:buChar char="•"/>
            </a:pPr>
            <a:r>
              <a:rPr lang="el-GR" sz="1400" dirty="0" smtClean="0"/>
              <a:t>μυς</a:t>
            </a:r>
          </a:p>
          <a:p>
            <a:pPr marL="742950" lvl="1" indent="-285750">
              <a:buFont typeface="Arial" panose="020B0604020202020204" pitchFamily="34" charset="0"/>
              <a:buChar char="•"/>
            </a:pPr>
            <a:r>
              <a:rPr lang="el-GR" sz="1400" dirty="0" smtClean="0"/>
              <a:t>αρθρώσεις</a:t>
            </a:r>
          </a:p>
          <a:p>
            <a:pPr marL="742950" lvl="1" indent="-285750">
              <a:buFont typeface="Arial" panose="020B0604020202020204" pitchFamily="34" charset="0"/>
              <a:buChar char="•"/>
            </a:pPr>
            <a:r>
              <a:rPr lang="el-GR" sz="1400" dirty="0" smtClean="0"/>
              <a:t>τένοντες</a:t>
            </a:r>
          </a:p>
          <a:p>
            <a:pPr marL="742950" lvl="1" indent="-285750">
              <a:buFont typeface="Arial" panose="020B0604020202020204" pitchFamily="34" charset="0"/>
              <a:buChar char="•"/>
            </a:pPr>
            <a:r>
              <a:rPr lang="el-GR" sz="1400" dirty="0" smtClean="0"/>
              <a:t>σύνδεσμοι</a:t>
            </a:r>
          </a:p>
          <a:p>
            <a:pPr marL="742950" lvl="1" indent="-285750">
              <a:buFont typeface="Arial" panose="020B0604020202020204" pitchFamily="34" charset="0"/>
              <a:buChar char="•"/>
            </a:pPr>
            <a:r>
              <a:rPr lang="el-GR" sz="1400" dirty="0" smtClean="0"/>
              <a:t>νεύρα</a:t>
            </a:r>
          </a:p>
          <a:p>
            <a:pPr marL="742950" lvl="1" indent="-285750">
              <a:buFont typeface="Arial" panose="020B0604020202020204" pitchFamily="34" charset="0"/>
              <a:buChar char="•"/>
            </a:pPr>
            <a:r>
              <a:rPr lang="el-GR" sz="1400" dirty="0" smtClean="0"/>
              <a:t>οστά</a:t>
            </a:r>
          </a:p>
          <a:p>
            <a:pPr marL="742950" lvl="1" indent="-285750">
              <a:buFont typeface="Arial" panose="020B0604020202020204" pitchFamily="34" charset="0"/>
              <a:buChar char="•"/>
            </a:pPr>
            <a:r>
              <a:rPr lang="el-GR" sz="1400" dirty="0" smtClean="0"/>
              <a:t>το τοπικό κυκλοφορικό σύστημα του αίματος.</a:t>
            </a:r>
          </a:p>
          <a:p>
            <a:r>
              <a:rPr lang="el-GR" sz="1400" dirty="0" smtClean="0"/>
              <a:t>Οι ΜΣΠ</a:t>
            </a:r>
            <a:r>
              <a:rPr lang="el-GR" sz="1400" baseline="0" dirty="0" smtClean="0"/>
              <a:t> που σχετίζονται με την εργασία </a:t>
            </a:r>
            <a:r>
              <a:rPr lang="el-GR" sz="1400" u="sng" dirty="0" smtClean="0"/>
              <a:t>προκαλούνται ή επιδεινώνονται κυρίως από την εργασία</a:t>
            </a:r>
            <a:r>
              <a:rPr lang="el-GR" sz="1400" dirty="0" smtClean="0"/>
              <a:t> και από τις επιπτώσεις του άμεσου περιβάλλοντος στο οποίο εκτελείται η εργασία. </a:t>
            </a:r>
          </a:p>
          <a:p>
            <a:r>
              <a:rPr lang="el-GR" sz="1400" dirty="0" smtClean="0"/>
              <a:t>Σωματικοί, ψυχοκοινωνικοί, οργανωτικοί και ατομικοί παράγοντες μπορούν να συμβάλουν την εκδήλωση των ΜΣΠ που</a:t>
            </a:r>
            <a:r>
              <a:rPr lang="el-GR" sz="1400" baseline="0" dirty="0" smtClean="0"/>
              <a:t> σχετίζονται με την εργασία.</a:t>
            </a:r>
            <a:endParaRPr lang="el-GR"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t>EU-OSHA, 2007. «Factsheet 71 — Εισαγωγή στις μυοσκελετικές παθήσεις που σχετίζονται με την εργασία» (Διατίθεται στη διεύθυνση </a:t>
            </a:r>
            <a:r>
              <a:rPr lang="el-GR" sz="1200" u="sng" dirty="0" smtClean="0">
                <a:hlinkClick r:id="rId3"/>
              </a:rPr>
              <a:t>https://osha.europa.eu/en/tools-and-publications/publications/factsheets/71/view</a:t>
            </a:r>
            <a:r>
              <a:rPr lang="el-GR" sz="1200" dirty="0" smtClean="0">
                <a:solidFill>
                  <a:schemeClr val="tx1"/>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7</a:t>
            </a:fld>
            <a:endParaRPr lang="en-GB" dirty="0"/>
          </a:p>
        </p:txBody>
      </p:sp>
    </p:spTree>
    <p:extLst>
      <p:ext uri="{BB962C8B-B14F-4D97-AF65-F5344CB8AC3E}">
        <p14:creationId xmlns:p14="http://schemas.microsoft.com/office/powerpoint/2010/main" val="180643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smtClean="0">
                <a:solidFill>
                  <a:schemeClr val="accent1"/>
                </a:solidFill>
              </a:rPr>
              <a:t>Οι ΜΣΠ μπορούν </a:t>
            </a:r>
            <a:r>
              <a:rPr lang="el-GR" sz="1400" u="sng" dirty="0" smtClean="0">
                <a:solidFill>
                  <a:schemeClr val="accent1"/>
                </a:solidFill>
              </a:rPr>
              <a:t>να προληφθούν και να αντιμετωπιστούν.</a:t>
            </a:r>
          </a:p>
          <a:p>
            <a:r>
              <a:rPr lang="el-GR" sz="1400" dirty="0" smtClean="0">
                <a:solidFill>
                  <a:schemeClr val="accent1"/>
                </a:solidFill>
              </a:rPr>
              <a:t>Κρίνεται απαραίτητη η υιοθέτηση </a:t>
            </a:r>
            <a:r>
              <a:rPr lang="el-GR" sz="1400" u="sng" dirty="0" smtClean="0">
                <a:solidFill>
                  <a:schemeClr val="accent1"/>
                </a:solidFill>
              </a:rPr>
              <a:t>ολοκληρωμένης προσέγγισης</a:t>
            </a:r>
            <a:r>
              <a:rPr lang="el-GR" sz="1400" dirty="0" smtClean="0">
                <a:solidFill>
                  <a:schemeClr val="accent1"/>
                </a:solidFill>
              </a:rPr>
              <a:t> και η </a:t>
            </a:r>
            <a:r>
              <a:rPr lang="el-GR" sz="1400" u="sng" dirty="0" smtClean="0">
                <a:solidFill>
                  <a:schemeClr val="accent1"/>
                </a:solidFill>
              </a:rPr>
              <a:t>προαγωγή νοοτροπίας πρόληψης</a:t>
            </a:r>
            <a:r>
              <a:rPr lang="el-GR" sz="1400" dirty="0" smtClean="0">
                <a:solidFill>
                  <a:schemeClr val="accent1"/>
                </a:solidFill>
              </a:rPr>
              <a:t>.</a:t>
            </a:r>
          </a:p>
          <a:p>
            <a:r>
              <a:rPr lang="el-GR" sz="1400" dirty="0" smtClean="0">
                <a:solidFill>
                  <a:schemeClr val="accent1"/>
                </a:solidFill>
              </a:rPr>
              <a:t>Τα μέτρα για την </a:t>
            </a:r>
            <a:r>
              <a:rPr lang="el-GR" sz="1400" u="sng" dirty="0" smtClean="0">
                <a:solidFill>
                  <a:schemeClr val="accent1"/>
                </a:solidFill>
              </a:rPr>
              <a:t>πρόληψη ή την ελαχιστοποίηση των ΜΣΠ που σχετίζονται με την εργασία </a:t>
            </a:r>
            <a:r>
              <a:rPr lang="el-GR" sz="1400" dirty="0" smtClean="0">
                <a:solidFill>
                  <a:schemeClr val="accent1"/>
                </a:solidFill>
              </a:rPr>
              <a:t>θα πρέπει να βασίζονται στις γενικές αρχές πρόληψης:</a:t>
            </a:r>
          </a:p>
          <a:p>
            <a:pPr marL="742950" lvl="1" indent="-285750">
              <a:buFont typeface="Arial" panose="020B0604020202020204" pitchFamily="34" charset="0"/>
              <a:buChar char="•"/>
            </a:pPr>
            <a:r>
              <a:rPr lang="el-GR" sz="1400" dirty="0" smtClean="0"/>
              <a:t>αποφυγή των κινδύνων,</a:t>
            </a:r>
          </a:p>
          <a:p>
            <a:pPr marL="742950" lvl="1" indent="-285750">
              <a:buFont typeface="Arial" panose="020B0604020202020204" pitchFamily="34" charset="0"/>
              <a:buChar char="•"/>
            </a:pPr>
            <a:r>
              <a:rPr lang="el-GR" sz="1400" dirty="0" smtClean="0"/>
              <a:t>καταπολέμηση των κινδύνων στην πηγή τους,</a:t>
            </a:r>
          </a:p>
          <a:p>
            <a:pPr marL="742950" lvl="1" indent="-285750">
              <a:buFont typeface="Arial" panose="020B0604020202020204" pitchFamily="34" charset="0"/>
              <a:buChar char="•"/>
            </a:pPr>
            <a:r>
              <a:rPr lang="el-GR" sz="1400" dirty="0" smtClean="0"/>
              <a:t>προσαρμογή της εργασίας στο άτομο,</a:t>
            </a:r>
          </a:p>
          <a:p>
            <a:pPr marL="742950" lvl="1" indent="-285750">
              <a:buFont typeface="Arial" panose="020B0604020202020204" pitchFamily="34" charset="0"/>
              <a:buChar char="•"/>
            </a:pPr>
            <a:r>
              <a:rPr lang="el-GR" sz="1400" dirty="0" smtClean="0"/>
              <a:t>προσαρμογή στην τεχνολογική πρόοδο,</a:t>
            </a:r>
          </a:p>
          <a:p>
            <a:pPr marL="742950" lvl="1" indent="-285750">
              <a:buFont typeface="Arial" panose="020B0604020202020204" pitchFamily="34" charset="0"/>
              <a:buChar char="•"/>
            </a:pPr>
            <a:r>
              <a:rPr lang="el-GR" sz="1400" dirty="0" smtClean="0"/>
              <a:t>αντικατάσταση των επικίνδυνων πρακτικών με ασφαλείς ή λιγότερο επικίνδυνες πρακτικές,</a:t>
            </a:r>
          </a:p>
          <a:p>
            <a:pPr marL="742950" lvl="1" indent="-285750">
              <a:buFont typeface="Arial" panose="020B0604020202020204" pitchFamily="34" charset="0"/>
              <a:buChar char="•"/>
            </a:pPr>
            <a:r>
              <a:rPr lang="el-GR" sz="1400" dirty="0" smtClean="0"/>
              <a:t>ανάπτυξη ολοκληρωμένης και συστηματικής πολιτικής πρόληψης,</a:t>
            </a:r>
          </a:p>
          <a:p>
            <a:pPr marL="742950" lvl="1" indent="-285750">
              <a:buFont typeface="Arial" panose="020B0604020202020204" pitchFamily="34" charset="0"/>
              <a:buChar char="•"/>
            </a:pPr>
            <a:r>
              <a:rPr lang="el-GR" sz="1400" dirty="0" smtClean="0"/>
              <a:t>προτεραιότητα στα συλλογικά μέτρα έναντι των μέσων ατομικής προστασίας,</a:t>
            </a:r>
          </a:p>
          <a:p>
            <a:pPr marL="742950" lvl="1" indent="-285750">
              <a:buFont typeface="Arial" panose="020B0604020202020204" pitchFamily="34" charset="0"/>
              <a:buChar char="•"/>
            </a:pPr>
            <a:r>
              <a:rPr lang="el-GR" sz="1400" dirty="0" smtClean="0"/>
              <a:t>παροχή επαρκούς κατάρτισης και οδηγιών για τους εργαζομένους.</a:t>
            </a:r>
          </a:p>
          <a:p>
            <a:endParaRPr lang="en-GB"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8</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600" b="1" dirty="0" smtClean="0">
                <a:solidFill>
                  <a:schemeClr val="accent1"/>
                </a:solidFill>
              </a:rPr>
              <a:t>Εκτίμηση Κινδύνου</a:t>
            </a:r>
          </a:p>
          <a:p>
            <a:pPr marL="285750" indent="-285750">
              <a:buFont typeface="Arial" panose="020B0604020202020204" pitchFamily="34" charset="0"/>
              <a:buChar char="•"/>
            </a:pPr>
            <a:r>
              <a:rPr lang="el-GR" sz="1600" dirty="0" smtClean="0">
                <a:solidFill>
                  <a:schemeClr val="accent1"/>
                </a:solidFill>
              </a:rPr>
              <a:t>Η εκπόνηση της Μ</a:t>
            </a:r>
            <a:r>
              <a:rPr lang="el-GR" sz="1600" dirty="0" smtClean="0">
                <a:solidFill>
                  <a:srgbClr val="FF0000"/>
                </a:solidFill>
              </a:rPr>
              <a:t>ελέ</a:t>
            </a:r>
            <a:r>
              <a:rPr lang="el-GR" sz="1600" dirty="0" smtClean="0">
                <a:solidFill>
                  <a:schemeClr val="accent1"/>
                </a:solidFill>
              </a:rPr>
              <a:t>της Εκτίμησης Κινδύνου για την αξιολόγηση</a:t>
            </a:r>
            <a:r>
              <a:rPr lang="el-GR" sz="1600" baseline="0" dirty="0" smtClean="0">
                <a:solidFill>
                  <a:schemeClr val="accent1"/>
                </a:solidFill>
              </a:rPr>
              <a:t> </a:t>
            </a:r>
            <a:r>
              <a:rPr lang="el-GR" sz="1600" dirty="0" smtClean="0">
                <a:solidFill>
                  <a:schemeClr val="accent1"/>
                </a:solidFill>
              </a:rPr>
              <a:t>των κινδύνων στους χώρους εργασίας αποτελεί ουσιώδη προϋπόθεση για την επιτυχή πρόληψη.</a:t>
            </a:r>
          </a:p>
          <a:p>
            <a:pPr marL="285750" indent="-285750">
              <a:buFont typeface="Arial" panose="020B0604020202020204" pitchFamily="34" charset="0"/>
              <a:buChar char="•"/>
            </a:pPr>
            <a:r>
              <a:rPr lang="el-GR" sz="1600" dirty="0" smtClean="0">
                <a:solidFill>
                  <a:schemeClr val="accent1"/>
                </a:solidFill>
              </a:rPr>
              <a:t>Όλοι —εργοδότες, διοίκηση, εργαζόμενοι και υπηρεσίες ΕΑΥ— πρέπει να συμμετέχουν στην</a:t>
            </a:r>
            <a:r>
              <a:rPr lang="el-GR" sz="1600" baseline="0" dirty="0" smtClean="0">
                <a:solidFill>
                  <a:schemeClr val="accent1"/>
                </a:solidFill>
              </a:rPr>
              <a:t> αναγνώριση των</a:t>
            </a:r>
            <a:r>
              <a:rPr lang="el-GR" sz="1600" dirty="0" smtClean="0">
                <a:solidFill>
                  <a:schemeClr val="accent1"/>
                </a:solidFill>
              </a:rPr>
              <a:t> κινδύνων και στην εξεύρεση τρόπων για τη διαχείρισή τους.</a:t>
            </a:r>
          </a:p>
          <a:p>
            <a:pPr marL="285750" indent="-285750">
              <a:buFont typeface="Arial" panose="020B0604020202020204" pitchFamily="34" charset="0"/>
              <a:buChar char="•"/>
            </a:pPr>
            <a:r>
              <a:rPr lang="el-GR" sz="1600" dirty="0" smtClean="0">
                <a:solidFill>
                  <a:schemeClr val="accent1"/>
                </a:solidFill>
              </a:rPr>
              <a:t>Όλες οι ομάδες εργαζομένων πρέπει να καλύπτονται.</a:t>
            </a:r>
          </a:p>
          <a:p>
            <a:pPr marL="285750" indent="-285750">
              <a:buFont typeface="Arial" panose="020B0604020202020204" pitchFamily="34" charset="0"/>
              <a:buChar char="•"/>
            </a:pPr>
            <a:r>
              <a:rPr lang="el-GR" sz="1600" dirty="0" smtClean="0">
                <a:solidFill>
                  <a:schemeClr val="accent1"/>
                </a:solidFill>
              </a:rPr>
              <a:t>Η διαδικασία εκπόνησης της Μελέτης Εκτίμησης Κινδύνου θα πρέπει να αναθεωρείται και να επικαιροποιείται τακτικά.</a:t>
            </a:r>
          </a:p>
          <a:p>
            <a:pPr marL="285750" indent="-285750">
              <a:buFont typeface="Arial" panose="020B0604020202020204" pitchFamily="34" charset="0"/>
              <a:buChar char="•"/>
            </a:pPr>
            <a:r>
              <a:rPr lang="el-GR" sz="1600" dirty="0" smtClean="0">
                <a:solidFill>
                  <a:schemeClr val="accent1"/>
                </a:solidFill>
              </a:rPr>
              <a:t>Εργαλεία, μέσα και «βήμα προς βήμα» καθοδήγηση είναι διαθέσιμα για να βοηθήσουν τις επιχειρήσεις στη διαδικασία εκπόνησης της Μελέτης Εκτίμησης Κινδύνου.</a:t>
            </a:r>
          </a:p>
          <a:p>
            <a:pPr lvl="0">
              <a:defRPr/>
            </a:pPr>
            <a:endParaRPr lang="en-US" sz="1600" b="1" dirty="0" smtClean="0">
              <a:solidFill>
                <a:schemeClr val="accent1"/>
              </a:solidFill>
            </a:endParaRPr>
          </a:p>
          <a:p>
            <a:pPr lvl="0">
              <a:defRPr/>
            </a:pPr>
            <a:r>
              <a:rPr lang="el-GR" sz="1600" b="1" dirty="0" smtClean="0">
                <a:solidFill>
                  <a:schemeClr val="accent1"/>
                </a:solidFill>
              </a:rPr>
              <a:t>Αναλυτική εκτίμηση κινδύνων για ΜΣΠ που σχετίζονται με την εργασία</a:t>
            </a:r>
          </a:p>
          <a:p>
            <a:pPr marL="342900" indent="-342900">
              <a:buFont typeface="+mj-lt"/>
              <a:buAutoNum type="arabicPeriod"/>
            </a:pPr>
            <a:r>
              <a:rPr lang="el-GR" sz="1600" dirty="0" smtClean="0">
                <a:solidFill>
                  <a:schemeClr val="accent1"/>
                </a:solidFill>
              </a:rPr>
              <a:t>Προετοιμασία:</a:t>
            </a:r>
          </a:p>
          <a:p>
            <a:pPr lvl="1"/>
            <a:r>
              <a:rPr lang="el-GR" dirty="0" smtClean="0">
                <a:solidFill>
                  <a:schemeClr val="tx2"/>
                </a:solidFill>
              </a:rPr>
              <a:t>Αποφασίστε ποιος θα ηγηθεί της διαδικασίας εκτίμησης των κινδύνων.</a:t>
            </a:r>
          </a:p>
          <a:p>
            <a:pPr lvl="1"/>
            <a:r>
              <a:rPr lang="el-GR" dirty="0" smtClean="0">
                <a:solidFill>
                  <a:schemeClr val="tx2"/>
                </a:solidFill>
              </a:rPr>
              <a:t>Ελέγξτε όλες τις διαθέσιμες πληροφορίες σε σχέση με τις ΜΣΠ στην επιχείρηση.</a:t>
            </a:r>
          </a:p>
          <a:p>
            <a:pPr marL="342900" indent="-342900">
              <a:buFont typeface="+mj-lt"/>
              <a:buAutoNum type="arabicPeriod"/>
            </a:pPr>
            <a:r>
              <a:rPr lang="el-GR" sz="1600" dirty="0" smtClean="0">
                <a:solidFill>
                  <a:schemeClr val="accent1"/>
                </a:solidFill>
              </a:rPr>
              <a:t>Αξιολόγηση:</a:t>
            </a:r>
          </a:p>
          <a:p>
            <a:pPr lvl="1"/>
            <a:r>
              <a:rPr lang="el-GR" dirty="0" smtClean="0">
                <a:solidFill>
                  <a:schemeClr val="tx2"/>
                </a:solidFill>
              </a:rPr>
              <a:t>Αναγνωρίστε τους κινδύνους και προσδιορίστε το επίπεδο</a:t>
            </a:r>
            <a:r>
              <a:rPr lang="el-GR" baseline="0" dirty="0" smtClean="0">
                <a:solidFill>
                  <a:schemeClr val="tx2"/>
                </a:solidFill>
              </a:rPr>
              <a:t> έκθεσης</a:t>
            </a:r>
            <a:r>
              <a:rPr lang="el-GR" dirty="0" smtClean="0">
                <a:solidFill>
                  <a:schemeClr val="tx2"/>
                </a:solidFill>
              </a:rPr>
              <a:t>.</a:t>
            </a:r>
          </a:p>
          <a:p>
            <a:pPr lvl="1"/>
            <a:r>
              <a:rPr lang="el-GR" dirty="0" smtClean="0">
                <a:solidFill>
                  <a:schemeClr val="tx2"/>
                </a:solidFill>
              </a:rPr>
              <a:t>Καταρτίστε ένα σχέδιο δράσης βασισμένο στις αρχές της πρόληψης, με κορυφαία προτεραιότητα τα μέτρα πρόληψης που αποσκοπούν στην εξάλειψη των κινδύνων πρόκλησης ΜΣΠ.</a:t>
            </a:r>
          </a:p>
          <a:p>
            <a:pPr marL="342900" indent="-342900">
              <a:buFont typeface="+mj-lt"/>
              <a:buAutoNum type="arabicPeriod"/>
            </a:pPr>
            <a:r>
              <a:rPr lang="el-GR" sz="1600" dirty="0" smtClean="0">
                <a:solidFill>
                  <a:schemeClr val="accent1"/>
                </a:solidFill>
              </a:rPr>
              <a:t>Εφαρμογή:</a:t>
            </a:r>
          </a:p>
          <a:p>
            <a:pPr lvl="1"/>
            <a:r>
              <a:rPr lang="el-GR" dirty="0" smtClean="0">
                <a:solidFill>
                  <a:schemeClr val="tx2"/>
                </a:solidFill>
              </a:rPr>
              <a:t>Εφαρμογή των συμφωνηθέντων μέτρων πρόληψης και προστασίας.</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pPr/>
              <a:t>9</a:t>
            </a:fld>
            <a:endParaRPr lang="en-GB"/>
          </a:p>
        </p:txBody>
      </p:sp>
    </p:spTree>
    <p:extLst>
      <p:ext uri="{BB962C8B-B14F-4D97-AF65-F5344CB8AC3E}">
        <p14:creationId xmlns:p14="http://schemas.microsoft.com/office/powerpoint/2010/main" val="16058229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1" y="4131469"/>
            <a:ext cx="959147" cy="542925"/>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6" y="29793"/>
            <a:ext cx="9125747" cy="249532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42512" y="1"/>
            <a:ext cx="694508" cy="5209298"/>
          </a:xfrm>
          <a:prstGeom prst="rect">
            <a:avLst/>
          </a:prstGeom>
        </p:spPr>
      </p:pic>
      <p:pic>
        <p:nvPicPr>
          <p:cNvPr id="21" name="Picture 20"/>
          <p:cNvPicPr>
            <a:picLocks noChangeAspect="1"/>
          </p:cNvPicPr>
          <p:nvPr userDrawn="1"/>
        </p:nvPicPr>
        <p:blipFill rotWithShape="1">
          <a:blip r:embed="rId10" cstate="print">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91030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956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634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94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smtClean="0"/>
              <a:t>Safety and health at work is everyone’s concern. It’s good for you. It’s good for business.</a:t>
            </a:r>
            <a:endParaRPr lang="en-GB" sz="675" dirty="0"/>
          </a:p>
        </p:txBody>
      </p:sp>
      <p:pic>
        <p:nvPicPr>
          <p:cNvPr id="11" name="Bild 2" descr="111004_EU-OSHA_PPT_Corporate logo.png"/>
          <p:cNvPicPr>
            <a:picLocks noChangeAspect="1"/>
          </p:cNvPicPr>
          <p:nvPr/>
        </p:nvPicPr>
        <p:blipFill>
          <a:blip r:embed="rId3" cstate="print"/>
          <a:srcRect/>
          <a:stretch>
            <a:fillRect/>
          </a:stretch>
        </p:blipFill>
        <p:spPr bwMode="auto">
          <a:xfrm>
            <a:off x="444501" y="4131469"/>
            <a:ext cx="1031155"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p:cNvPicPr>
            <a:picLocks noChangeAspect="1"/>
          </p:cNvPicPr>
          <p:nvPr userDrawn="1"/>
        </p:nvPicPr>
        <p:blipFill>
          <a:blip r:embed="rId6" r:link="rId7" cstate="print">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401555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678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41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592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4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Tree>
    <p:extLst>
      <p:ext uri="{BB962C8B-B14F-4D97-AF65-F5344CB8AC3E}">
        <p14:creationId xmlns:p14="http://schemas.microsoft.com/office/powerpoint/2010/main" val="21582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43733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Bild 3" descr="111004_EU-OSHA_PPT_Corporate logo_inner slide.png"/>
          <p:cNvPicPr>
            <a:picLocks noChangeAspect="1"/>
          </p:cNvPicPr>
          <p:nvPr/>
        </p:nvPicPr>
        <p:blipFill>
          <a:blip r:embed="rId14"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smtClean="0">
                <a:solidFill>
                  <a:schemeClr val="tx2"/>
                </a:solidFill>
                <a:latin typeface="Arial" pitchFamily="-107" charset="0"/>
                <a:ea typeface="ＭＳ Ｐゴシック" pitchFamily="-107" charset="-128"/>
                <a:cs typeface="ＭＳ Ｐゴシック" pitchFamily="-107" charset="-128"/>
              </a:rPr>
              <a:t>www.healthy-workplaces.eu</a:t>
            </a:r>
            <a:endParaRPr lang="en-GB" sz="675" b="1" dirty="0">
              <a:solidFill>
                <a:schemeClr val="tx2"/>
              </a:solidFill>
              <a:latin typeface="Arial" pitchFamily="-107" charset="0"/>
              <a:ea typeface="ＭＳ Ｐゴシック" pitchFamily="-107" charset="-128"/>
              <a:cs typeface="ＭＳ Ｐゴシック" pitchFamily="-107" charset="-128"/>
            </a:endParaRPr>
          </a:p>
        </p:txBody>
      </p:sp>
      <p:pic>
        <p:nvPicPr>
          <p:cNvPr id="12" name="Bild 5" descr="111004_EU-OSHA_PPT_HW logo.png"/>
          <p:cNvPicPr>
            <a:picLocks noChangeAspect="1"/>
          </p:cNvPicPr>
          <p:nvPr/>
        </p:nvPicPr>
        <p:blipFill>
          <a:blip r:embed="rId15" cstate="print"/>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402060345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healthy-workplaces.eu/en/about-topic/priority-area/facts-figures" TargetMode="External"/><Relationship Id="rId3" Type="http://schemas.openxmlformats.org/officeDocument/2006/relationships/hyperlink" Target="https://healthy-workplaces.eu/en/about-topic/priority-area/chronic-conditions" TargetMode="External"/><Relationship Id="rId7" Type="http://schemas.openxmlformats.org/officeDocument/2006/relationships/hyperlink" Target="https://healthy-workplaces.eu/en/about-topic/priority-area/psychosocial-risks" TargetMode="External"/><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hyperlink" Target="https://healthy-workplaces.eu/en/about-topic/priority-area/worker-diversity" TargetMode="External"/><Relationship Id="rId5" Type="http://schemas.openxmlformats.org/officeDocument/2006/relationships/hyperlink" Target="https://healthy-workplaces.eu/en/about-topic/priority-area/future-generations"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healthy-workplaces.eu/en/about-topic/priority-area/sedentary-work" TargetMode="External"/><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hyperlink" Target="https://europa.eu/european-union/about-eu/institutions-bodies_en" TargetMode="External"/><Relationship Id="rId3" Type="http://schemas.openxmlformats.org/officeDocument/2006/relationships/image" Target="../media/image41.png"/><Relationship Id="rId7" Type="http://schemas.openxmlformats.org/officeDocument/2006/relationships/hyperlink" Target="https://healthy-workplaces.eu/en/campaign-partners/campaign-media-partn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healthy-workplaces.eu/en/campaign-partners/enterprise-europe-network" TargetMode="External"/><Relationship Id="rId11" Type="http://schemas.openxmlformats.org/officeDocument/2006/relationships/image" Target="../media/image42.tiff"/><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n" TargetMode="External"/><Relationship Id="rId4" Type="http://schemas.openxmlformats.org/officeDocument/2006/relationships/hyperlink" Target="https://healthy-workplaces.eu/en/campaign-partners/official-campaign-partners" TargetMode="External"/><Relationship Id="rId9" Type="http://schemas.openxmlformats.org/officeDocument/2006/relationships/hyperlink" Target="https://healthy-workplaces.eu/en/campaign-partners/national-focal-point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hyperlink" Target="https://healthy-workplaces.eu/en/tools-and-publications/practical-tools" TargetMode="External"/><Relationship Id="rId18" Type="http://schemas.openxmlformats.org/officeDocument/2006/relationships/image" Target="../media/image50.png"/><Relationship Id="rId3" Type="http://schemas.openxmlformats.org/officeDocument/2006/relationships/hyperlink" Target="https://healthy-workplaces.eu/en/tools-and-publications/publications" TargetMode="External"/><Relationship Id="rId7" Type="http://schemas.openxmlformats.org/officeDocument/2006/relationships/hyperlink" Target="https://healthy-workplaces.eu/en/tools-and-publications/campaign-toolkit" TargetMode="External"/><Relationship Id="rId12" Type="http://schemas.openxmlformats.org/officeDocument/2006/relationships/image" Target="../media/image47.png"/><Relationship Id="rId17" Type="http://schemas.openxmlformats.org/officeDocument/2006/relationships/hyperlink" Target="https://healthy-workplaces.eu/en/tools-and-publications/legislation" TargetMode="External"/><Relationship Id="rId2" Type="http://schemas.openxmlformats.org/officeDocument/2006/relationships/notesSlide" Target="../notesSlides/notesSlide13.xml"/><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https://healthy-workplaces.eu/en/tools-and-publications/oshwiki" TargetMode="External"/><Relationship Id="rId5" Type="http://schemas.openxmlformats.org/officeDocument/2006/relationships/hyperlink" Target="https://healthy-workplaces.eu/en/tools-and-publications/campaign-materials" TargetMode="External"/><Relationship Id="rId15" Type="http://schemas.openxmlformats.org/officeDocument/2006/relationships/hyperlink" Target="https://healthy-workplaces.eu/en/tools-and-publications/case-studies"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https://healthy-workplaces.eu/en/tools-and-publications/napo-films" TargetMode="External"/><Relationship Id="rId14" Type="http://schemas.openxmlformats.org/officeDocument/2006/relationships/image" Target="../media/image48.jpe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hyperlink" Target="https://healthy-workplaces.eu/en/media-centre/events" TargetMode="External"/><Relationship Id="rId3" Type="http://schemas.openxmlformats.org/officeDocument/2006/relationships/hyperlink" Target="https://healthy-workplaces.eu/en/get-involved/european-week" TargetMode="External"/><Relationship Id="rId7" Type="http://schemas.openxmlformats.org/officeDocument/2006/relationships/hyperlink" Target="https://healthy-workplaces.eu/en/get-involved/good-practice-awards" TargetMode="External"/><Relationship Id="rId12" Type="http://schemas.openxmlformats.org/officeDocument/2006/relationships/image" Target="../media/image44.png"/><Relationship Id="rId2" Type="http://schemas.openxmlformats.org/officeDocument/2006/relationships/notesSlide" Target="../notesSlides/notesSlide14.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hyperlink" Target="https://healthy-workplaces.eu/en/tools-and-publications/campaign-materials" TargetMode="External"/><Relationship Id="rId5" Type="http://schemas.openxmlformats.org/officeDocument/2006/relationships/hyperlink" Target="https://healthy-workplaces.eu/en/get-involved/become-campaign-partner" TargetMode="External"/><Relationship Id="rId15" Type="http://schemas.openxmlformats.org/officeDocument/2006/relationships/hyperlink" Target="https://healthy-workplaces.eu/en/get-involved/get-your-certificate" TargetMode="External"/><Relationship Id="rId10" Type="http://schemas.openxmlformats.org/officeDocument/2006/relationships/image" Target="../media/image45.jpeg"/><Relationship Id="rId4" Type="http://schemas.openxmlformats.org/officeDocument/2006/relationships/image" Target="../media/image51.png"/><Relationship Id="rId9" Type="http://schemas.openxmlformats.org/officeDocument/2006/relationships/hyperlink" Target="https://healthy-workplaces.eu/en/tools-and-publications/campaign-toolkit" TargetMode="External"/><Relationship Id="rId1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29.png"/><Relationship Id="rId7" Type="http://schemas.openxmlformats.org/officeDocument/2006/relationships/hyperlink" Target="http://twitter.com/eu_osha" TargetMode="External"/><Relationship Id="rId12"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healthy-workplaces.eu/en/healthy-workplaces-newsletter" TargetMode="External"/><Relationship Id="rId11" Type="http://schemas.openxmlformats.org/officeDocument/2006/relationships/hyperlink" Target="http://www.youtube.com/user/EUOSHA" TargetMode="External"/><Relationship Id="rId5" Type="http://schemas.openxmlformats.org/officeDocument/2006/relationships/hyperlink" Target="http://www.healthy-workplaces.eu/" TargetMode="External"/><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56.jpeg"/><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579862"/>
            <a:ext cx="6264696" cy="648072"/>
          </a:xfrm>
        </p:spPr>
        <p:txBody>
          <a:bodyPr/>
          <a:lstStyle/>
          <a:p>
            <a:r>
              <a:rPr lang="el-GR" sz="1800" dirty="0">
                <a:solidFill>
                  <a:srgbClr val="ACC700"/>
                </a:solidFill>
              </a:rPr>
              <a:t>Πρόληψη και διαχείριση </a:t>
            </a:r>
            <a:r>
              <a:rPr lang="el-GR" sz="1800" dirty="0" smtClean="0">
                <a:solidFill>
                  <a:srgbClr val="ACC700"/>
                </a:solidFill>
              </a:rPr>
              <a:t>των μυοσκελετικών παθήσεων που σχετίζονται με </a:t>
            </a:r>
            <a:r>
              <a:rPr lang="el-GR" sz="1800" dirty="0">
                <a:solidFill>
                  <a:srgbClr val="ACC700"/>
                </a:solidFill>
              </a:rPr>
              <a:t>την εργασία</a:t>
            </a:r>
          </a:p>
        </p:txBody>
      </p:sp>
      <p:sp>
        <p:nvSpPr>
          <p:cNvPr id="3" name="Subtítulo 2"/>
          <p:cNvSpPr>
            <a:spLocks noGrp="1"/>
          </p:cNvSpPr>
          <p:nvPr>
            <p:ph type="subTitle" idx="10"/>
          </p:nvPr>
        </p:nvSpPr>
        <p:spPr>
          <a:xfrm>
            <a:off x="1331640" y="2715766"/>
            <a:ext cx="7187880" cy="720080"/>
          </a:xfrm>
        </p:spPr>
        <p:txBody>
          <a:bodyPr>
            <a:normAutofit fontScale="77500" lnSpcReduction="20000"/>
          </a:bodyPr>
          <a:lstStyle/>
          <a:p>
            <a:r>
              <a:rPr lang="el-GR" sz="2400" dirty="0"/>
              <a:t>Εκστρατεία « </a:t>
            </a:r>
            <a:r>
              <a:rPr lang="el-GR" sz="2500" dirty="0"/>
              <a:t>Ασφαλείς και </a:t>
            </a:r>
            <a:r>
              <a:rPr lang="el-GR" sz="2500" dirty="0" smtClean="0"/>
              <a:t>Υγιείς Χώροι Εργασίας </a:t>
            </a:r>
            <a:r>
              <a:rPr lang="el-GR" sz="2500" dirty="0"/>
              <a:t>2020-22 »</a:t>
            </a:r>
          </a:p>
          <a:p>
            <a:r>
              <a:rPr lang="el-GR" sz="2500" dirty="0"/>
              <a:t>ΜΕΙΩΣΤΕ ΤΗΝ ΚΑΤΑΠΟΝΗΣΗ</a:t>
            </a:r>
          </a:p>
        </p:txBody>
      </p:sp>
    </p:spTree>
    <p:extLst>
      <p:ext uri="{BB962C8B-B14F-4D97-AF65-F5344CB8AC3E}">
        <p14:creationId xmlns:p14="http://schemas.microsoft.com/office/powerpoint/2010/main" val="77938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16000" cy="666000"/>
          </a:xfrm>
        </p:spPr>
        <p:txBody>
          <a:bodyPr lIns="0" tIns="0" rIns="0" bIns="0"/>
          <a:lstStyle/>
          <a:p>
            <a:r>
              <a:rPr lang="el-GR" sz="2400"/>
              <a:t>Τομείς παρέμβασης – Τομείς προτεραιότητας</a:t>
            </a:r>
          </a:p>
        </p:txBody>
      </p:sp>
      <p:grpSp>
        <p:nvGrpSpPr>
          <p:cNvPr id="15" name="Gruppo 14">
            <a:extLst>
              <a:ext uri="{FF2B5EF4-FFF2-40B4-BE49-F238E27FC236}">
                <a16:creationId xmlns:a16="http://schemas.microsoft.com/office/drawing/2014/main" id="{F48CA151-2473-AB40-801A-01B5AB3D4B37}"/>
              </a:ext>
            </a:extLst>
          </p:cNvPr>
          <p:cNvGrpSpPr/>
          <p:nvPr/>
        </p:nvGrpSpPr>
        <p:grpSpPr>
          <a:xfrm>
            <a:off x="3262013" y="975959"/>
            <a:ext cx="2174675" cy="1633477"/>
            <a:chOff x="1547714" y="947278"/>
            <a:chExt cx="2232198" cy="1676684"/>
          </a:xfrm>
        </p:grpSpPr>
        <p:sp>
          <p:nvSpPr>
            <p:cNvPr id="4" name="TextBox 3"/>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el-GR" sz="1200" b="1">
                  <a:solidFill>
                    <a:schemeClr val="accent1"/>
                  </a:solidFill>
                  <a:latin typeface="+mj-lt"/>
                  <a:ea typeface="+mj-ea"/>
                  <a:cs typeface="Trebuchet MS"/>
                  <a:hlinkClick r:id="rId3"/>
                </a:rPr>
                <a:t>Χρόνιες παθήσεις</a:t>
              </a:r>
            </a:p>
          </p:txBody>
        </p:sp>
        <p:sp>
          <p:nvSpPr>
            <p:cNvPr id="14" name="Rettangolo con angoli arrotondati 13">
              <a:hlinkClick r:id="rId3"/>
              <a:extLst>
                <a:ext uri="{FF2B5EF4-FFF2-40B4-BE49-F238E27FC236}">
                  <a16:creationId xmlns:a16="http://schemas.microsoft.com/office/drawing/2014/main" id="{B7B899F6-C31B-1641-8D3C-7A00D7C0CAAF}"/>
                </a:ext>
              </a:extLst>
            </p:cNvPr>
            <p:cNvSpPr/>
            <p:nvPr/>
          </p:nvSpPr>
          <p:spPr>
            <a:xfrm>
              <a:off x="1547715" y="947278"/>
              <a:ext cx="2232197" cy="1302839"/>
            </a:xfrm>
            <a:prstGeom prst="roundRect">
              <a:avLst>
                <a:gd name="adj" fmla="val 11563"/>
              </a:avLst>
            </a:prstGeom>
            <a:blipFill>
              <a:blip r:embed="rId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a:extLst>
              <a:ext uri="{FF2B5EF4-FFF2-40B4-BE49-F238E27FC236}">
                <a16:creationId xmlns:a16="http://schemas.microsoft.com/office/drawing/2014/main" id="{26881435-D7C3-6842-8DA6-BABAE9618CD3}"/>
              </a:ext>
            </a:extLst>
          </p:cNvPr>
          <p:cNvGrpSpPr/>
          <p:nvPr/>
        </p:nvGrpSpPr>
        <p:grpSpPr>
          <a:xfrm>
            <a:off x="3262013" y="2886601"/>
            <a:ext cx="2174675" cy="1633477"/>
            <a:chOff x="1547714" y="947278"/>
            <a:chExt cx="2232198" cy="1676684"/>
          </a:xfrm>
        </p:grpSpPr>
        <p:sp>
          <p:nvSpPr>
            <p:cNvPr id="17" name="TextBox 3">
              <a:extLst>
                <a:ext uri="{FF2B5EF4-FFF2-40B4-BE49-F238E27FC236}">
                  <a16:creationId xmlns:a16="http://schemas.microsoft.com/office/drawing/2014/main" id="{442E248F-C330-9248-8607-8CB18F29745E}"/>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5"/>
                </a:rPr>
                <a:t>Μελλοντικές γενιές</a:t>
              </a:r>
            </a:p>
          </p:txBody>
        </p:sp>
        <p:sp>
          <p:nvSpPr>
            <p:cNvPr id="18" name="Rettangolo con angoli arrotondati 17">
              <a:hlinkClick r:id="rId5"/>
              <a:extLst>
                <a:ext uri="{FF2B5EF4-FFF2-40B4-BE49-F238E27FC236}">
                  <a16:creationId xmlns:a16="http://schemas.microsoft.com/office/drawing/2014/main" id="{36D696F7-BC19-3F4C-8392-F407A20154A8}"/>
                </a:ext>
              </a:extLst>
            </p:cNvPr>
            <p:cNvSpPr/>
            <p:nvPr/>
          </p:nvSpPr>
          <p:spPr>
            <a:xfrm>
              <a:off x="1547715" y="947278"/>
              <a:ext cx="2232197" cy="1302839"/>
            </a:xfrm>
            <a:prstGeom prst="roundRect">
              <a:avLst>
                <a:gd name="adj" fmla="val 11563"/>
              </a:avLst>
            </a:prstGeom>
            <a:blipFill>
              <a:blip r:embed="rId6"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9" name="Gruppo 18">
            <a:extLst>
              <a:ext uri="{FF2B5EF4-FFF2-40B4-BE49-F238E27FC236}">
                <a16:creationId xmlns:a16="http://schemas.microsoft.com/office/drawing/2014/main" id="{CF5CC1A4-8685-614E-82CF-CBA57ED12314}"/>
              </a:ext>
            </a:extLst>
          </p:cNvPr>
          <p:cNvGrpSpPr/>
          <p:nvPr/>
        </p:nvGrpSpPr>
        <p:grpSpPr>
          <a:xfrm>
            <a:off x="5806429" y="2875956"/>
            <a:ext cx="2174675" cy="1633477"/>
            <a:chOff x="1547714" y="947278"/>
            <a:chExt cx="2232198" cy="1676684"/>
          </a:xfrm>
        </p:grpSpPr>
        <p:sp>
          <p:nvSpPr>
            <p:cNvPr id="20" name="TextBox 3">
              <a:extLst>
                <a:ext uri="{FF2B5EF4-FFF2-40B4-BE49-F238E27FC236}">
                  <a16:creationId xmlns:a16="http://schemas.microsoft.com/office/drawing/2014/main" id="{7112F58D-1582-0B48-BE64-71C3B9526F27}"/>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7"/>
                </a:rPr>
                <a:t>Ψυχοκοινωνικοί κίνδυνοι</a:t>
              </a:r>
            </a:p>
          </p:txBody>
        </p:sp>
        <p:sp>
          <p:nvSpPr>
            <p:cNvPr id="21" name="Rettangolo con angoli arrotondati 20">
              <a:hlinkClick r:id="rId7"/>
              <a:extLst>
                <a:ext uri="{FF2B5EF4-FFF2-40B4-BE49-F238E27FC236}">
                  <a16:creationId xmlns:a16="http://schemas.microsoft.com/office/drawing/2014/main" id="{B3F0F7EF-6625-4E4F-9B20-CBED41DE0F7E}"/>
                </a:ext>
              </a:extLst>
            </p:cNvPr>
            <p:cNvSpPr/>
            <p:nvPr/>
          </p:nvSpPr>
          <p:spPr>
            <a:xfrm>
              <a:off x="1547715" y="947278"/>
              <a:ext cx="2232197" cy="1302839"/>
            </a:xfrm>
            <a:prstGeom prst="roundRect">
              <a:avLst>
                <a:gd name="adj" fmla="val 11563"/>
              </a:avLst>
            </a:prstGeom>
            <a:blipFill>
              <a:blip r:embed="rId8"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2" name="Gruppo 21">
            <a:extLst>
              <a:ext uri="{FF2B5EF4-FFF2-40B4-BE49-F238E27FC236}">
                <a16:creationId xmlns:a16="http://schemas.microsoft.com/office/drawing/2014/main" id="{CA92B1EC-2DC6-0945-9314-A7D13868A416}"/>
              </a:ext>
            </a:extLst>
          </p:cNvPr>
          <p:cNvGrpSpPr/>
          <p:nvPr/>
        </p:nvGrpSpPr>
        <p:grpSpPr>
          <a:xfrm>
            <a:off x="5806429" y="975959"/>
            <a:ext cx="2174675" cy="1633477"/>
            <a:chOff x="1547714" y="947278"/>
            <a:chExt cx="2232198" cy="1676684"/>
          </a:xfrm>
        </p:grpSpPr>
        <p:sp>
          <p:nvSpPr>
            <p:cNvPr id="23" name="TextBox 3">
              <a:extLst>
                <a:ext uri="{FF2B5EF4-FFF2-40B4-BE49-F238E27FC236}">
                  <a16:creationId xmlns:a16="http://schemas.microsoft.com/office/drawing/2014/main" id="{2F0BCF37-1A7A-3D42-AC64-F62D331489E1}"/>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9"/>
                </a:rPr>
                <a:t>Καθιστική εργασία</a:t>
              </a:r>
            </a:p>
          </p:txBody>
        </p:sp>
        <p:sp>
          <p:nvSpPr>
            <p:cNvPr id="24" name="Rettangolo con angoli arrotondati 23">
              <a:hlinkClick r:id="rId9"/>
              <a:extLst>
                <a:ext uri="{FF2B5EF4-FFF2-40B4-BE49-F238E27FC236}">
                  <a16:creationId xmlns:a16="http://schemas.microsoft.com/office/drawing/2014/main" id="{22CB8967-625F-F84C-9193-FA39CF324C3C}"/>
                </a:ext>
              </a:extLst>
            </p:cNvPr>
            <p:cNvSpPr/>
            <p:nvPr/>
          </p:nvSpPr>
          <p:spPr>
            <a:xfrm>
              <a:off x="1547715" y="947278"/>
              <a:ext cx="2232197" cy="1302839"/>
            </a:xfrm>
            <a:prstGeom prst="roundRect">
              <a:avLst>
                <a:gd name="adj" fmla="val 11563"/>
              </a:avLst>
            </a:prstGeom>
            <a:blipFill>
              <a:blip r:embed="rId10"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5" name="Gruppo 24">
            <a:extLst>
              <a:ext uri="{FF2B5EF4-FFF2-40B4-BE49-F238E27FC236}">
                <a16:creationId xmlns:a16="http://schemas.microsoft.com/office/drawing/2014/main" id="{3B03E551-33A9-C44B-9871-C05AC34F7DE1}"/>
              </a:ext>
            </a:extLst>
          </p:cNvPr>
          <p:cNvGrpSpPr/>
          <p:nvPr/>
        </p:nvGrpSpPr>
        <p:grpSpPr>
          <a:xfrm>
            <a:off x="715813" y="2886601"/>
            <a:ext cx="2174675" cy="1633477"/>
            <a:chOff x="1547714" y="947278"/>
            <a:chExt cx="2232198" cy="1676684"/>
          </a:xfrm>
        </p:grpSpPr>
        <p:sp>
          <p:nvSpPr>
            <p:cNvPr id="26" name="TextBox 3">
              <a:extLst>
                <a:ext uri="{FF2B5EF4-FFF2-40B4-BE49-F238E27FC236}">
                  <a16:creationId xmlns:a16="http://schemas.microsoft.com/office/drawing/2014/main" id="{49837230-701E-B240-8E05-D046D10ED00C}"/>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1"/>
                </a:rPr>
                <a:t>Ποικιλομορφία των εργαζομένων</a:t>
              </a:r>
            </a:p>
          </p:txBody>
        </p:sp>
        <p:sp>
          <p:nvSpPr>
            <p:cNvPr id="27" name="Rettangolo con angoli arrotondati 26">
              <a:hlinkClick r:id="rId11"/>
              <a:extLst>
                <a:ext uri="{FF2B5EF4-FFF2-40B4-BE49-F238E27FC236}">
                  <a16:creationId xmlns:a16="http://schemas.microsoft.com/office/drawing/2014/main" id="{7DA5E1A2-E446-5B45-9697-C57D69E3B2B3}"/>
                </a:ext>
              </a:extLst>
            </p:cNvPr>
            <p:cNvSpPr/>
            <p:nvPr/>
          </p:nvSpPr>
          <p:spPr>
            <a:xfrm>
              <a:off x="1547715" y="947278"/>
              <a:ext cx="2232197" cy="1302839"/>
            </a:xfrm>
            <a:prstGeom prst="roundRect">
              <a:avLst>
                <a:gd name="adj" fmla="val 11563"/>
              </a:avLst>
            </a:prstGeom>
            <a:blipFill>
              <a:blip r:embed="rId12"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8" name="Gruppo 27">
            <a:extLst>
              <a:ext uri="{FF2B5EF4-FFF2-40B4-BE49-F238E27FC236}">
                <a16:creationId xmlns:a16="http://schemas.microsoft.com/office/drawing/2014/main" id="{7103BB8E-3EC8-0D43-87A3-27D684F4C35C}"/>
              </a:ext>
            </a:extLst>
          </p:cNvPr>
          <p:cNvGrpSpPr/>
          <p:nvPr/>
        </p:nvGrpSpPr>
        <p:grpSpPr>
          <a:xfrm>
            <a:off x="715814" y="975959"/>
            <a:ext cx="2174675" cy="1633477"/>
            <a:chOff x="1547714" y="947278"/>
            <a:chExt cx="2232198" cy="1676684"/>
          </a:xfrm>
        </p:grpSpPr>
        <p:sp>
          <p:nvSpPr>
            <p:cNvPr id="29" name="TextBox 3">
              <a:extLst>
                <a:ext uri="{FF2B5EF4-FFF2-40B4-BE49-F238E27FC236}">
                  <a16:creationId xmlns:a16="http://schemas.microsoft.com/office/drawing/2014/main" id="{EE127283-3F1D-DF4A-AE3C-4F3D446A08AF}"/>
                </a:ext>
              </a:extLst>
            </p:cNvPr>
            <p:cNvSpPr txBox="1"/>
            <p:nvPr/>
          </p:nvSpPr>
          <p:spPr>
            <a:xfrm>
              <a:off x="1547714" y="2263962"/>
              <a:ext cx="2232197" cy="360000"/>
            </a:xfrm>
            <a:prstGeom prst="rect">
              <a:avLst/>
            </a:prstGeom>
            <a:noFill/>
          </p:spPr>
          <p:txBody>
            <a:bodyPr wrap="square" lIns="0" tIns="0" rIns="0" bIns="0" rtlCol="0" anchor="ctr" anchorCtr="0">
              <a:noAutofit/>
            </a:bodyPr>
            <a:lstStyle/>
            <a:p>
              <a:pPr algn="ctr"/>
              <a:r>
                <a:rPr lang="el-GR" sz="1200" b="1">
                  <a:solidFill>
                    <a:schemeClr val="accent1"/>
                  </a:solidFill>
                  <a:latin typeface="+mj-lt"/>
                  <a:ea typeface="+mj-ea"/>
                  <a:cs typeface="Trebuchet MS"/>
                  <a:hlinkClick r:id="rId13"/>
                </a:rPr>
                <a:t>Στοιχεία και αριθμοί</a:t>
              </a:r>
            </a:p>
          </p:txBody>
        </p:sp>
        <p:sp>
          <p:nvSpPr>
            <p:cNvPr id="30" name="Rettangolo con angoli arrotondati 29">
              <a:hlinkClick r:id="rId13"/>
              <a:extLst>
                <a:ext uri="{FF2B5EF4-FFF2-40B4-BE49-F238E27FC236}">
                  <a16:creationId xmlns:a16="http://schemas.microsoft.com/office/drawing/2014/main" id="{B71FEFCF-A7F4-594F-AD16-F99C4D58A2EF}"/>
                </a:ext>
              </a:extLst>
            </p:cNvPr>
            <p:cNvSpPr/>
            <p:nvPr/>
          </p:nvSpPr>
          <p:spPr>
            <a:xfrm>
              <a:off x="1547715" y="947278"/>
              <a:ext cx="2232197" cy="1302839"/>
            </a:xfrm>
            <a:prstGeom prst="roundRect">
              <a:avLst>
                <a:gd name="adj" fmla="val 11563"/>
              </a:avLst>
            </a:prstGeom>
            <a:blipFill>
              <a:blip r:embed="rId1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408168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14487" cy="348518"/>
          </a:xfrm>
        </p:spPr>
        <p:txBody>
          <a:bodyPr/>
          <a:lstStyle/>
          <a:p>
            <a:r>
              <a:rPr lang="el-GR" sz="2400" dirty="0"/>
              <a:t>COVID-19: </a:t>
            </a:r>
            <a:r>
              <a:rPr lang="el-GR" sz="2400" dirty="0" smtClean="0"/>
              <a:t>ΜΣΠ και </a:t>
            </a:r>
            <a:r>
              <a:rPr lang="el-GR" sz="2400" dirty="0"/>
              <a:t>τηλεργασία από το σπίτι</a:t>
            </a:r>
          </a:p>
        </p:txBody>
      </p:sp>
      <p:sp>
        <p:nvSpPr>
          <p:cNvPr id="3" name="Content Placeholder 2"/>
          <p:cNvSpPr>
            <a:spLocks noGrp="1"/>
          </p:cNvSpPr>
          <p:nvPr>
            <p:ph sz="half" idx="1"/>
          </p:nvPr>
        </p:nvSpPr>
        <p:spPr>
          <a:xfrm>
            <a:off x="450000" y="837000"/>
            <a:ext cx="4842080" cy="36450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5" name="Content Placeholder 2"/>
          <p:cNvSpPr txBox="1">
            <a:spLocks/>
          </p:cNvSpPr>
          <p:nvPr/>
        </p:nvSpPr>
        <p:spPr>
          <a:xfrm>
            <a:off x="450000" y="917575"/>
            <a:ext cx="6714288" cy="3454399"/>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r>
              <a:rPr lang="el-GR" sz="2000" dirty="0">
                <a:solidFill>
                  <a:schemeClr val="accent1"/>
                </a:solidFill>
              </a:rPr>
              <a:t>Η συχνότητα της τηλεργασίας σε ολόκληρη την ΕΕ έχει αυξηθεί και θα συνεχίσει να αυξάνεται μετά τον COVID-19</a:t>
            </a:r>
          </a:p>
          <a:p>
            <a:r>
              <a:rPr lang="el-GR" sz="2000" dirty="0">
                <a:solidFill>
                  <a:schemeClr val="accent1"/>
                </a:solidFill>
              </a:rPr>
              <a:t>Η τηλεργασία αυξάνει για τους εργαζόμενους τον κίνδυνο εμφάνισης </a:t>
            </a:r>
            <a:r>
              <a:rPr lang="el-GR" sz="2000" dirty="0" smtClean="0">
                <a:solidFill>
                  <a:schemeClr val="accent1"/>
                </a:solidFill>
              </a:rPr>
              <a:t>ΜΣΠ.</a:t>
            </a:r>
            <a:endParaRPr lang="el-GR" sz="2000" dirty="0">
              <a:solidFill>
                <a:schemeClr val="accent1"/>
              </a:solidFill>
            </a:endParaRPr>
          </a:p>
          <a:p>
            <a:r>
              <a:rPr lang="el-GR" sz="2000" dirty="0">
                <a:solidFill>
                  <a:schemeClr val="accent1"/>
                </a:solidFill>
              </a:rPr>
              <a:t>Σημαντική αύξηση των παραπόνων για </a:t>
            </a:r>
            <a:r>
              <a:rPr lang="el-GR" sz="2000" dirty="0" smtClean="0"/>
              <a:t>ΜΣΠ</a:t>
            </a:r>
            <a:r>
              <a:rPr lang="el-GR" sz="2000" dirty="0" smtClean="0">
                <a:solidFill>
                  <a:srgbClr val="FF0000"/>
                </a:solidFill>
              </a:rPr>
              <a:t> </a:t>
            </a:r>
            <a:br>
              <a:rPr lang="el-GR" sz="2000" dirty="0" smtClean="0">
                <a:solidFill>
                  <a:srgbClr val="FF0000"/>
                </a:solidFill>
              </a:rPr>
            </a:br>
            <a:r>
              <a:rPr lang="el-GR" sz="2000" dirty="0" smtClean="0">
                <a:solidFill>
                  <a:schemeClr val="accent1"/>
                </a:solidFill>
              </a:rPr>
              <a:t>από τους τηλεργαζόμενους </a:t>
            </a:r>
            <a:r>
              <a:rPr lang="el-GR" sz="2000" dirty="0">
                <a:solidFill>
                  <a:schemeClr val="accent1"/>
                </a:solidFill>
              </a:rPr>
              <a:t>κατά τη διάρκεια </a:t>
            </a:r>
            <a:r>
              <a:rPr lang="el-GR" sz="2000" dirty="0" smtClean="0">
                <a:solidFill>
                  <a:schemeClr val="accent1"/>
                </a:solidFill>
              </a:rPr>
              <a:t/>
            </a:r>
            <a:br>
              <a:rPr lang="el-GR" sz="2000" dirty="0" smtClean="0">
                <a:solidFill>
                  <a:schemeClr val="accent1"/>
                </a:solidFill>
              </a:rPr>
            </a:br>
            <a:r>
              <a:rPr lang="el-GR" sz="2000" dirty="0" smtClean="0">
                <a:solidFill>
                  <a:schemeClr val="accent1"/>
                </a:solidFill>
              </a:rPr>
              <a:t>της </a:t>
            </a:r>
            <a:r>
              <a:rPr lang="el-GR" sz="2000" dirty="0">
                <a:solidFill>
                  <a:schemeClr val="accent1"/>
                </a:solidFill>
              </a:rPr>
              <a:t>πανδημίας</a:t>
            </a:r>
          </a:p>
          <a:p>
            <a:r>
              <a:rPr lang="el-GR" sz="2000" dirty="0"/>
              <a:t>Η σχέση μεταξύ </a:t>
            </a:r>
            <a:r>
              <a:rPr lang="el-GR" sz="2000" dirty="0" smtClean="0"/>
              <a:t>ΜΣΠ </a:t>
            </a:r>
            <a:r>
              <a:rPr lang="el-GR" sz="2000" dirty="0"/>
              <a:t>και ψυχοκοινωνικών παραγόντων κινδύνου πρέπει να αποτελέσει αντικείμενο έρευνας</a:t>
            </a:r>
          </a:p>
        </p:txBody>
      </p:sp>
      <p:grpSp>
        <p:nvGrpSpPr>
          <p:cNvPr id="6" name="5 - Ομάδα"/>
          <p:cNvGrpSpPr/>
          <p:nvPr/>
        </p:nvGrpSpPr>
        <p:grpSpPr>
          <a:xfrm>
            <a:off x="6841932" y="2499742"/>
            <a:ext cx="2050548" cy="1873973"/>
            <a:chOff x="6837500" y="2483892"/>
            <a:chExt cx="2050548" cy="1873973"/>
          </a:xfrm>
        </p:grpSpPr>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00" y="2483892"/>
              <a:ext cx="2050548" cy="1873973"/>
            </a:xfrm>
            <a:prstGeom prst="rect">
              <a:avLst/>
            </a:prstGeom>
          </p:spPr>
        </p:pic>
        <p:pic>
          <p:nvPicPr>
            <p:cNvPr id="8" name="Picture 4"/>
            <p:cNvPicPr>
              <a:picLocks noChangeAspect="1" noChangeArrowheads="1"/>
            </p:cNvPicPr>
            <p:nvPr/>
          </p:nvPicPr>
          <p:blipFill>
            <a:blip r:embed="rId4" cstate="print"/>
            <a:srcRect/>
            <a:stretch>
              <a:fillRect/>
            </a:stretch>
          </p:blipFill>
          <p:spPr bwMode="auto">
            <a:xfrm>
              <a:off x="7402790" y="3190115"/>
              <a:ext cx="902196" cy="548701"/>
            </a:xfrm>
            <a:prstGeom prst="rect">
              <a:avLst/>
            </a:prstGeom>
            <a:noFill/>
            <a:ln w="9525">
              <a:noFill/>
              <a:miter lim="800000"/>
              <a:headEnd/>
              <a:tailEnd/>
            </a:ln>
          </p:spPr>
        </p:pic>
      </p:grpSp>
    </p:spTree>
    <p:extLst>
      <p:ext uri="{BB962C8B-B14F-4D97-AF65-F5344CB8AC3E}">
        <p14:creationId xmlns:p14="http://schemas.microsoft.com/office/powerpoint/2010/main" val="353229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0"/>
            <a:ext cx="7415532" cy="627534"/>
          </a:xfrm>
        </p:spPr>
        <p:txBody>
          <a:bodyPr lIns="0" tIns="0" rIns="0" bIns="0"/>
          <a:lstStyle/>
          <a:p>
            <a:r>
              <a:rPr lang="el-GR" sz="2400" dirty="0"/>
              <a:t>Ο EU-OSHA και οι εταίροι της εκστρατείας</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66147" y="957817"/>
            <a:ext cx="8230234" cy="3518004"/>
            <a:chOff x="505012" y="972989"/>
            <a:chExt cx="8230234" cy="3518004"/>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2938879" y="3912687"/>
              <a:ext cx="1711574" cy="578306"/>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el-GR" sz="1100" b="1" dirty="0">
                  <a:solidFill>
                    <a:schemeClr val="tx2"/>
                  </a:solidFill>
                  <a:hlinkClick r:id="rId4"/>
                </a:rPr>
                <a:t>ΕΠΙΣΗΜΟΙ ΕΤΑΙΡΟΙ </a:t>
              </a:r>
              <a:r>
                <a:rPr lang="fr-FR" sz="1100" b="1" dirty="0">
                  <a:solidFill>
                    <a:schemeClr val="tx2"/>
                  </a:solidFill>
                  <a:hlinkClick r:id="rId4"/>
                </a:rPr>
                <a:t/>
              </a:r>
              <a:br>
                <a:rPr lang="fr-FR" sz="1100" b="1" dirty="0">
                  <a:solidFill>
                    <a:schemeClr val="tx2"/>
                  </a:solidFill>
                  <a:hlinkClick r:id="rId4"/>
                </a:rPr>
              </a:br>
              <a:r>
                <a:rPr lang="el-GR" sz="1100" b="1" dirty="0">
                  <a:solidFill>
                    <a:schemeClr val="tx2"/>
                  </a:solidFill>
                  <a:hlinkClick r:id="rId4"/>
                </a:rPr>
                <a:t>ΤΗΣ ΕΚΣΤΡΑΤΕΙΑΣ</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70211" y="121177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l-GR" sz="1100" b="1">
                  <a:solidFill>
                    <a:schemeClr val="tx2"/>
                  </a:solidFill>
                  <a:hlinkClick r:id="rId5"/>
                </a:rPr>
                <a:t>ΕΥΡΩΠΑΙΟΙ ΚΟΙΝΩΝΙΚΟΙ ΕΤΑΙΡΟΙ</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5505398" y="3337623"/>
              <a:ext cx="322984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el-GR" sz="1100" b="1" dirty="0" smtClean="0">
                  <a:solidFill>
                    <a:srgbClr val="FF0000"/>
                  </a:solidFill>
                  <a:hlinkClick r:id="rId6"/>
                </a:rPr>
                <a:t>ΔΙΚΤΥΟ  </a:t>
              </a:r>
              <a:r>
                <a:rPr lang="el-GR" sz="1100" b="1" dirty="0" smtClean="0">
                  <a:solidFill>
                    <a:schemeClr val="tx2"/>
                  </a:solidFill>
                  <a:hlinkClick r:id="rId6"/>
                </a:rPr>
                <a:t>ENTERPRISE </a:t>
              </a:r>
              <a:r>
                <a:rPr lang="el-GR" sz="1100" b="1" dirty="0">
                  <a:solidFill>
                    <a:schemeClr val="tx2"/>
                  </a:solidFill>
                  <a:hlinkClick r:id="rId6"/>
                </a:rPr>
                <a:t>EUROPE </a:t>
              </a:r>
              <a:r>
                <a:rPr lang="el-GR" sz="1100" b="1" dirty="0" smtClean="0">
                  <a:solidFill>
                    <a:schemeClr val="tx2"/>
                  </a:solidFill>
                  <a:hlinkClick r:id="rId6"/>
                </a:rPr>
                <a:t>NETWORK</a:t>
              </a:r>
              <a:endParaRPr lang="el-GR" sz="1100" b="1" dirty="0">
                <a:solidFill>
                  <a:schemeClr val="tx2"/>
                </a:solidFill>
                <a:hlinkClick r:id="rId6"/>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1644278" y="972989"/>
              <a:ext cx="2089403" cy="578306"/>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el-GR" sz="1100" b="1" dirty="0">
                  <a:solidFill>
                    <a:schemeClr val="tx2"/>
                  </a:solidFill>
                  <a:hlinkClick r:id="rId7"/>
                </a:rPr>
                <a:t>ΕΤΑΙΡΟΙ ΜΕΣΩΝ</a:t>
              </a:r>
              <a:r>
                <a:rPr lang="fr-FR" sz="1100" b="1" dirty="0">
                  <a:solidFill>
                    <a:schemeClr val="tx2"/>
                  </a:solidFill>
                  <a:hlinkClick r:id="rId7"/>
                </a:rPr>
                <a:t/>
              </a:r>
              <a:br>
                <a:rPr lang="fr-FR" sz="1100" b="1" dirty="0">
                  <a:solidFill>
                    <a:schemeClr val="tx2"/>
                  </a:solidFill>
                  <a:hlinkClick r:id="rId7"/>
                </a:rPr>
              </a:br>
              <a:r>
                <a:rPr lang="el-GR" sz="1100" b="1" dirty="0">
                  <a:solidFill>
                    <a:schemeClr val="tx2"/>
                  </a:solidFill>
                  <a:hlinkClick r:id="rId7"/>
                </a:rPr>
                <a:t> ΜΑΖΙΚΗΣ ΕΝΗΜΕΡΩΣΗΣ</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222848" y="2265932"/>
              <a:ext cx="1661915" cy="578306"/>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el-GR" sz="1100" b="1" dirty="0">
                  <a:solidFill>
                    <a:schemeClr val="tx2"/>
                  </a:solidFill>
                  <a:hlinkClick r:id="rId8"/>
                </a:rPr>
                <a:t>ΘΕΣΜΙΚΑ ΟΡΓΑΝΑ</a:t>
              </a:r>
              <a:r>
                <a:rPr lang="fr-FR" sz="1100" b="1" dirty="0">
                  <a:solidFill>
                    <a:schemeClr val="tx2"/>
                  </a:solidFill>
                  <a:hlinkClick r:id="rId8"/>
                </a:rPr>
                <a:t/>
              </a:r>
              <a:br>
                <a:rPr lang="fr-FR" sz="1100" b="1" dirty="0">
                  <a:solidFill>
                    <a:schemeClr val="tx2"/>
                  </a:solidFill>
                  <a:hlinkClick r:id="rId8"/>
                </a:rPr>
              </a:br>
              <a:r>
                <a:rPr lang="el-GR" sz="1100" b="1" dirty="0">
                  <a:solidFill>
                    <a:schemeClr val="tx2"/>
                  </a:solidFill>
                  <a:hlinkClick r:id="rId8"/>
                </a:rPr>
                <a:t> ΤΗΣ ΕΕ</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859246" y="3387990"/>
              <a:ext cx="212091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r>
                <a:rPr lang="el-GR" sz="1100" b="1">
                  <a:solidFill>
                    <a:schemeClr val="tx2"/>
                  </a:solidFill>
                  <a:latin typeface="+mj-lt"/>
                  <a:ea typeface="+mj-ea"/>
                  <a:hlinkClick r:id="rId9"/>
                </a:rPr>
                <a:t>ΕΘΝΙΚΟΙ ΕΣΤΙΑΚΟΙ ΠΟΛΟΙ</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505012" y="2014035"/>
              <a:ext cx="1269937" cy="578306"/>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el-GR" sz="1100" b="1" dirty="0">
                  <a:solidFill>
                    <a:schemeClr val="tx2"/>
                  </a:solidFill>
                  <a:hlinkClick r:id="rId10"/>
                </a:rPr>
                <a:t>ΟΡΓΑΝΙΣΜΟΙ</a:t>
              </a:r>
              <a:r>
                <a:rPr lang="fr-FR" sz="1100" b="1" dirty="0">
                  <a:solidFill>
                    <a:schemeClr val="tx2"/>
                  </a:solidFill>
                  <a:hlinkClick r:id="rId10"/>
                </a:rPr>
                <a:t/>
              </a:r>
              <a:br>
                <a:rPr lang="fr-FR" sz="1100" b="1" dirty="0">
                  <a:solidFill>
                    <a:schemeClr val="tx2"/>
                  </a:solidFill>
                  <a:hlinkClick r:id="rId10"/>
                </a:rPr>
              </a:br>
              <a:r>
                <a:rPr lang="el-GR" sz="1100" b="1" dirty="0">
                  <a:solidFill>
                    <a:schemeClr val="tx2"/>
                  </a:solidFill>
                  <a:hlinkClick r:id="rId10"/>
                </a:rPr>
                <a:t> ΤΗΣ ΕΕ</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a:off x="3733681" y="1262142"/>
              <a:ext cx="1771717" cy="22456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a:off x="1139981" y="1551295"/>
              <a:ext cx="1548999" cy="4627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a:off x="2688980" y="1551295"/>
              <a:ext cx="291185" cy="20068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a:off x="2688980" y="1551295"/>
              <a:ext cx="1105686" cy="236139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3794666" y="1552045"/>
              <a:ext cx="2828521" cy="236064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a:off x="3794666" y="2555085"/>
              <a:ext cx="2428182" cy="135760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flipH="1">
              <a:off x="3794666" y="3507758"/>
              <a:ext cx="1710732" cy="4049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flipH="1" flipV="1">
              <a:off x="3733681" y="1262142"/>
              <a:ext cx="1636530" cy="119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1774949" y="1381910"/>
              <a:ext cx="3595262" cy="92127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139981" y="2592341"/>
              <a:ext cx="779725" cy="79564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a:off x="2980165" y="3558125"/>
              <a:ext cx="814501" cy="354562"/>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23187" y="1552045"/>
              <a:ext cx="430619" cy="7138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a:off x="7053806" y="2844238"/>
              <a:ext cx="66516" cy="49338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1774949" y="2303188"/>
              <a:ext cx="4447899" cy="2518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flipH="1">
              <a:off x="2980165" y="3507758"/>
              <a:ext cx="2525233" cy="5036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2980165" y="2555085"/>
              <a:ext cx="3242683" cy="10030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2980165" y="1552045"/>
              <a:ext cx="3643022" cy="200608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a:off x="1774949" y="2303188"/>
              <a:ext cx="3730449" cy="120457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a:off x="3733681" y="1262142"/>
              <a:ext cx="2489167" cy="1292943"/>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33" name="Immagine 7">
            <a:extLst>
              <a:ext uri="{FF2B5EF4-FFF2-40B4-BE49-F238E27FC236}">
                <a16:creationId xmlns:a16="http://schemas.microsoft.com/office/drawing/2014/main" id="{D8EE1828-E284-9447-868E-F87FF58488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1500" y="1952529"/>
            <a:ext cx="2125171" cy="1232150"/>
          </a:xfrm>
          <a:prstGeom prst="rect">
            <a:avLst/>
          </a:prstGeom>
          <a:effectLst>
            <a:glow rad="762000">
              <a:schemeClr val="bg1">
                <a:alpha val="67000"/>
              </a:schemeClr>
            </a:glow>
          </a:effectLst>
        </p:spPr>
      </p:pic>
    </p:spTree>
    <p:extLst>
      <p:ext uri="{BB962C8B-B14F-4D97-AF65-F5344CB8AC3E}">
        <p14:creationId xmlns:p14="http://schemas.microsoft.com/office/powerpoint/2010/main" val="23371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el-GR" sz="2400" dirty="0" smtClean="0"/>
              <a:t>Πηγές πληροφόρησης</a:t>
            </a:r>
            <a:endParaRPr lang="el-GR" sz="2400" dirty="0"/>
          </a:p>
        </p:txBody>
      </p:sp>
      <p:sp>
        <p:nvSpPr>
          <p:cNvPr id="54" name="TextBox 3">
            <a:extLst>
              <a:ext uri="{FF2B5EF4-FFF2-40B4-BE49-F238E27FC236}">
                <a16:creationId xmlns:a16="http://schemas.microsoft.com/office/drawing/2014/main" id="{641A4D49-063B-2945-873E-FABD123404C8}"/>
              </a:ext>
            </a:extLst>
          </p:cNvPr>
          <p:cNvSpPr txBox="1"/>
          <p:nvPr/>
        </p:nvSpPr>
        <p:spPr>
          <a:xfrm>
            <a:off x="527939" y="221171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3"/>
              </a:rPr>
              <a:t>Εκδόσεις</a:t>
            </a:r>
          </a:p>
        </p:txBody>
      </p:sp>
      <p:sp>
        <p:nvSpPr>
          <p:cNvPr id="55" name="Rettangolo con angoli arrotondati 54">
            <a:hlinkClick r:id="rId3"/>
            <a:extLst>
              <a:ext uri="{FF2B5EF4-FFF2-40B4-BE49-F238E27FC236}">
                <a16:creationId xmlns:a16="http://schemas.microsoft.com/office/drawing/2014/main" id="{49D06F5A-3872-204A-AB23-8A5682A9B9B4}"/>
              </a:ext>
            </a:extLst>
          </p:cNvPr>
          <p:cNvSpPr/>
          <p:nvPr/>
        </p:nvSpPr>
        <p:spPr>
          <a:xfrm>
            <a:off x="527940" y="1095572"/>
            <a:ext cx="1667796" cy="973423"/>
          </a:xfrm>
          <a:prstGeom prst="roundRect">
            <a:avLst>
              <a:gd name="adj" fmla="val 11563"/>
            </a:avLst>
          </a:prstGeom>
          <a:blipFill>
            <a:blip r:embed="rId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TextBox 3">
            <a:extLst>
              <a:ext uri="{FF2B5EF4-FFF2-40B4-BE49-F238E27FC236}">
                <a16:creationId xmlns:a16="http://schemas.microsoft.com/office/drawing/2014/main" id="{98F7926A-C38F-3B49-82B8-FF6177DDCDBE}"/>
              </a:ext>
            </a:extLst>
          </p:cNvPr>
          <p:cNvSpPr txBox="1"/>
          <p:nvPr/>
        </p:nvSpPr>
        <p:spPr>
          <a:xfrm>
            <a:off x="2510363" y="221171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5"/>
              </a:rPr>
              <a:t>Υλικό της εκστρατείας</a:t>
            </a:r>
          </a:p>
        </p:txBody>
      </p:sp>
      <p:sp>
        <p:nvSpPr>
          <p:cNvPr id="58" name="Rettangolo con angoli arrotondati 57">
            <a:hlinkClick r:id="rId5"/>
            <a:extLst>
              <a:ext uri="{FF2B5EF4-FFF2-40B4-BE49-F238E27FC236}">
                <a16:creationId xmlns:a16="http://schemas.microsoft.com/office/drawing/2014/main" id="{DB8FD88E-0D39-D04D-B0A7-3862772AC56A}"/>
              </a:ext>
            </a:extLst>
          </p:cNvPr>
          <p:cNvSpPr/>
          <p:nvPr/>
        </p:nvSpPr>
        <p:spPr>
          <a:xfrm>
            <a:off x="2510364" y="1095572"/>
            <a:ext cx="1667796" cy="973423"/>
          </a:xfrm>
          <a:prstGeom prst="roundRect">
            <a:avLst>
              <a:gd name="adj" fmla="val 11563"/>
            </a:avLst>
          </a:prstGeom>
          <a:blipFill>
            <a:blip r:embed="rId6"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TextBox 3">
            <a:extLst>
              <a:ext uri="{FF2B5EF4-FFF2-40B4-BE49-F238E27FC236}">
                <a16:creationId xmlns:a16="http://schemas.microsoft.com/office/drawing/2014/main" id="{690F9809-BB40-C341-ACC1-FEAA13662006}"/>
              </a:ext>
            </a:extLst>
          </p:cNvPr>
          <p:cNvSpPr txBox="1"/>
          <p:nvPr/>
        </p:nvSpPr>
        <p:spPr>
          <a:xfrm>
            <a:off x="4492787" y="221171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7"/>
              </a:rPr>
              <a:t>Εργαλειοθήκη της εκστρατείας</a:t>
            </a:r>
          </a:p>
        </p:txBody>
      </p:sp>
      <p:sp>
        <p:nvSpPr>
          <p:cNvPr id="61" name="Rettangolo con angoli arrotondati 60">
            <a:hlinkClick r:id="rId7"/>
            <a:extLst>
              <a:ext uri="{FF2B5EF4-FFF2-40B4-BE49-F238E27FC236}">
                <a16:creationId xmlns:a16="http://schemas.microsoft.com/office/drawing/2014/main" id="{11B59399-4BFF-904D-808C-8190F0C035F3}"/>
              </a:ext>
            </a:extLst>
          </p:cNvPr>
          <p:cNvSpPr/>
          <p:nvPr/>
        </p:nvSpPr>
        <p:spPr>
          <a:xfrm>
            <a:off x="4492788" y="1095572"/>
            <a:ext cx="1667796" cy="973423"/>
          </a:xfrm>
          <a:prstGeom prst="roundRect">
            <a:avLst>
              <a:gd name="adj" fmla="val 11563"/>
            </a:avLst>
          </a:prstGeom>
          <a:blipFill>
            <a:blip r:embed="rId8"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3" name="TextBox 3">
            <a:extLst>
              <a:ext uri="{FF2B5EF4-FFF2-40B4-BE49-F238E27FC236}">
                <a16:creationId xmlns:a16="http://schemas.microsoft.com/office/drawing/2014/main" id="{1B5927A5-70D5-844A-ADD7-76625FDD4CB4}"/>
              </a:ext>
            </a:extLst>
          </p:cNvPr>
          <p:cNvSpPr txBox="1"/>
          <p:nvPr/>
        </p:nvSpPr>
        <p:spPr>
          <a:xfrm>
            <a:off x="6475212" y="221171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9"/>
              </a:rPr>
              <a:t>Οι ταινίες του Napo</a:t>
            </a:r>
          </a:p>
        </p:txBody>
      </p:sp>
      <p:sp>
        <p:nvSpPr>
          <p:cNvPr id="64" name="Rettangolo con angoli arrotondati 63">
            <a:hlinkClick r:id="rId9"/>
            <a:extLst>
              <a:ext uri="{FF2B5EF4-FFF2-40B4-BE49-F238E27FC236}">
                <a16:creationId xmlns:a16="http://schemas.microsoft.com/office/drawing/2014/main" id="{8F5E9510-F1D8-8F4D-A14F-AB3EADA8DCA5}"/>
              </a:ext>
            </a:extLst>
          </p:cNvPr>
          <p:cNvSpPr/>
          <p:nvPr/>
        </p:nvSpPr>
        <p:spPr>
          <a:xfrm>
            <a:off x="6475213" y="1095572"/>
            <a:ext cx="1667796" cy="973423"/>
          </a:xfrm>
          <a:prstGeom prst="roundRect">
            <a:avLst>
              <a:gd name="adj" fmla="val 11563"/>
            </a:avLst>
          </a:prstGeom>
          <a:blipFill>
            <a:blip r:embed="rId10"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TextBox 3">
            <a:extLst>
              <a:ext uri="{FF2B5EF4-FFF2-40B4-BE49-F238E27FC236}">
                <a16:creationId xmlns:a16="http://schemas.microsoft.com/office/drawing/2014/main" id="{252EDFDC-DD85-7B4D-A2E4-5EE3AD9119D0}"/>
              </a:ext>
            </a:extLst>
          </p:cNvPr>
          <p:cNvSpPr txBox="1"/>
          <p:nvPr/>
        </p:nvSpPr>
        <p:spPr>
          <a:xfrm>
            <a:off x="527939" y="393630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1"/>
              </a:rPr>
              <a:t>OSHwiki</a:t>
            </a:r>
          </a:p>
        </p:txBody>
      </p:sp>
      <p:sp>
        <p:nvSpPr>
          <p:cNvPr id="67" name="Rettangolo con angoli arrotondati 66">
            <a:hlinkClick r:id="rId11"/>
            <a:extLst>
              <a:ext uri="{FF2B5EF4-FFF2-40B4-BE49-F238E27FC236}">
                <a16:creationId xmlns:a16="http://schemas.microsoft.com/office/drawing/2014/main" id="{393E5697-88AB-1543-84E9-545014E09E6E}"/>
              </a:ext>
            </a:extLst>
          </p:cNvPr>
          <p:cNvSpPr/>
          <p:nvPr/>
        </p:nvSpPr>
        <p:spPr>
          <a:xfrm>
            <a:off x="527940" y="2820162"/>
            <a:ext cx="1667796" cy="973423"/>
          </a:xfrm>
          <a:prstGeom prst="roundRect">
            <a:avLst>
              <a:gd name="adj" fmla="val 11563"/>
            </a:avLst>
          </a:prstGeom>
          <a:blipFill>
            <a:blip r:embed="rId12"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TextBox 3">
            <a:extLst>
              <a:ext uri="{FF2B5EF4-FFF2-40B4-BE49-F238E27FC236}">
                <a16:creationId xmlns:a16="http://schemas.microsoft.com/office/drawing/2014/main" id="{2DCF56B5-47AC-8B49-9297-751FD8A12126}"/>
              </a:ext>
            </a:extLst>
          </p:cNvPr>
          <p:cNvSpPr txBox="1"/>
          <p:nvPr/>
        </p:nvSpPr>
        <p:spPr>
          <a:xfrm>
            <a:off x="2510363" y="3998658"/>
            <a:ext cx="1667796" cy="268976"/>
          </a:xfrm>
          <a:prstGeom prst="rect">
            <a:avLst/>
          </a:prstGeom>
          <a:noFill/>
        </p:spPr>
        <p:txBody>
          <a:bodyPr wrap="square" lIns="0" tIns="0" rIns="0" bIns="0" rtlCol="0" anchor="ctr" anchorCtr="0">
            <a:noAutofit/>
          </a:bodyPr>
          <a:lstStyle/>
          <a:p>
            <a:pPr algn="ctr"/>
            <a:r>
              <a:rPr lang="el-GR" sz="1200" b="1" dirty="0">
                <a:solidFill>
                  <a:schemeClr val="accent1"/>
                </a:solidFill>
                <a:cs typeface="Trebuchet MS"/>
                <a:hlinkClick r:id="rId13"/>
              </a:rPr>
              <a:t>Πρακτικά εργαλεία</a:t>
            </a:r>
          </a:p>
          <a:p>
            <a:pPr algn="ctr"/>
            <a:r>
              <a:rPr lang="el-GR" sz="1200" b="1" dirty="0">
                <a:solidFill>
                  <a:schemeClr val="accent1"/>
                </a:solidFill>
                <a:cs typeface="Trebuchet MS"/>
                <a:hlinkClick r:id="rId13"/>
              </a:rPr>
              <a:t>&amp; </a:t>
            </a:r>
            <a:r>
              <a:rPr lang="el-GR" sz="1200" b="1" dirty="0" smtClean="0">
                <a:solidFill>
                  <a:schemeClr val="accent1"/>
                </a:solidFill>
                <a:cs typeface="Trebuchet MS"/>
                <a:hlinkClick r:id="rId13"/>
              </a:rPr>
              <a:t>υποστήριξη</a:t>
            </a:r>
            <a:endParaRPr lang="el-GR" sz="1200" b="1" dirty="0">
              <a:solidFill>
                <a:schemeClr val="accent1"/>
              </a:solidFill>
              <a:cs typeface="Trebuchet MS"/>
              <a:hlinkClick r:id="rId13"/>
            </a:endParaRPr>
          </a:p>
        </p:txBody>
      </p:sp>
      <p:sp>
        <p:nvSpPr>
          <p:cNvPr id="70" name="Rettangolo con angoli arrotondati 69">
            <a:hlinkClick r:id="rId13"/>
            <a:extLst>
              <a:ext uri="{FF2B5EF4-FFF2-40B4-BE49-F238E27FC236}">
                <a16:creationId xmlns:a16="http://schemas.microsoft.com/office/drawing/2014/main" id="{8DA707C4-F112-664C-AC3E-5475E6F2923B}"/>
              </a:ext>
            </a:extLst>
          </p:cNvPr>
          <p:cNvSpPr/>
          <p:nvPr/>
        </p:nvSpPr>
        <p:spPr>
          <a:xfrm>
            <a:off x="2510364" y="2820162"/>
            <a:ext cx="1667796" cy="973423"/>
          </a:xfrm>
          <a:prstGeom prst="roundRect">
            <a:avLst>
              <a:gd name="adj" fmla="val 11563"/>
            </a:avLst>
          </a:prstGeom>
          <a:blipFill>
            <a:blip r:embed="rId1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TextBox 3">
            <a:extLst>
              <a:ext uri="{FF2B5EF4-FFF2-40B4-BE49-F238E27FC236}">
                <a16:creationId xmlns:a16="http://schemas.microsoft.com/office/drawing/2014/main" id="{7C00CD0A-98F9-CB49-9F1F-1D053DD78889}"/>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5"/>
              </a:rPr>
              <a:t>Περιπτωσιολογικές μελέτες</a:t>
            </a:r>
          </a:p>
        </p:txBody>
      </p:sp>
      <p:sp>
        <p:nvSpPr>
          <p:cNvPr id="73" name="Rettangolo con angoli arrotondati 72">
            <a:hlinkClick r:id="rId15"/>
            <a:extLst>
              <a:ext uri="{FF2B5EF4-FFF2-40B4-BE49-F238E27FC236}">
                <a16:creationId xmlns:a16="http://schemas.microsoft.com/office/drawing/2014/main" id="{87481864-AE44-D145-A947-37B1CEAD0459}"/>
              </a:ext>
            </a:extLst>
          </p:cNvPr>
          <p:cNvSpPr/>
          <p:nvPr/>
        </p:nvSpPr>
        <p:spPr>
          <a:xfrm>
            <a:off x="4492788" y="2820162"/>
            <a:ext cx="1667796" cy="973423"/>
          </a:xfrm>
          <a:prstGeom prst="roundRect">
            <a:avLst>
              <a:gd name="adj" fmla="val 11563"/>
            </a:avLst>
          </a:prstGeom>
          <a:blipFill>
            <a:blip r:embed="rId16"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5" name="TextBox 3">
            <a:extLst>
              <a:ext uri="{FF2B5EF4-FFF2-40B4-BE49-F238E27FC236}">
                <a16:creationId xmlns:a16="http://schemas.microsoft.com/office/drawing/2014/main" id="{64E9984E-5735-8C4C-BC73-6A6C18D88CCB}"/>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7"/>
              </a:rPr>
              <a:t>Νομοθεσία</a:t>
            </a:r>
          </a:p>
        </p:txBody>
      </p:sp>
      <p:sp>
        <p:nvSpPr>
          <p:cNvPr id="76" name="Rettangolo con angoli arrotondati 75">
            <a:hlinkClick r:id="rId17"/>
            <a:extLst>
              <a:ext uri="{FF2B5EF4-FFF2-40B4-BE49-F238E27FC236}">
                <a16:creationId xmlns:a16="http://schemas.microsoft.com/office/drawing/2014/main" id="{64EB01B3-5F3C-DC4B-97C3-0F5BE824D861}"/>
              </a:ext>
            </a:extLst>
          </p:cNvPr>
          <p:cNvSpPr/>
          <p:nvPr/>
        </p:nvSpPr>
        <p:spPr>
          <a:xfrm>
            <a:off x="6475213" y="2820162"/>
            <a:ext cx="1667796" cy="973423"/>
          </a:xfrm>
          <a:prstGeom prst="roundRect">
            <a:avLst>
              <a:gd name="adj" fmla="val 11563"/>
            </a:avLst>
          </a:prstGeom>
          <a:blipFill>
            <a:blip r:embed="rId18"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7423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
            <a:ext cx="7481935" cy="635945"/>
          </a:xfrm>
        </p:spPr>
        <p:txBody>
          <a:bodyPr lIns="0" tIns="0" rIns="0" bIns="0"/>
          <a:lstStyle/>
          <a:p>
            <a:r>
              <a:rPr lang="el-GR" sz="2400"/>
              <a:t>Πώς να συμμετάσχετε</a:t>
            </a:r>
          </a:p>
        </p:txBody>
      </p:sp>
      <p:sp>
        <p:nvSpPr>
          <p:cNvPr id="23" name="TextBox 3">
            <a:extLst>
              <a:ext uri="{FF2B5EF4-FFF2-40B4-BE49-F238E27FC236}">
                <a16:creationId xmlns:a16="http://schemas.microsoft.com/office/drawing/2014/main" id="{AACEA93C-4F34-8647-9D05-C55D7036EF4C}"/>
              </a:ext>
            </a:extLst>
          </p:cNvPr>
          <p:cNvSpPr txBox="1"/>
          <p:nvPr/>
        </p:nvSpPr>
        <p:spPr>
          <a:xfrm>
            <a:off x="1519151" y="221171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3"/>
              </a:rPr>
              <a:t>Ευρωπαϊκή Εβδομάδα</a:t>
            </a:r>
          </a:p>
        </p:txBody>
      </p:sp>
      <p:sp>
        <p:nvSpPr>
          <p:cNvPr id="24" name="Rettangolo con angoli arrotondati 23">
            <a:hlinkClick r:id="rId3"/>
            <a:extLst>
              <a:ext uri="{FF2B5EF4-FFF2-40B4-BE49-F238E27FC236}">
                <a16:creationId xmlns:a16="http://schemas.microsoft.com/office/drawing/2014/main" id="{5AB30924-049C-754A-85DB-28FDEBBF444E}"/>
              </a:ext>
            </a:extLst>
          </p:cNvPr>
          <p:cNvSpPr/>
          <p:nvPr/>
        </p:nvSpPr>
        <p:spPr>
          <a:xfrm>
            <a:off x="1519152" y="1095572"/>
            <a:ext cx="1667796" cy="973423"/>
          </a:xfrm>
          <a:prstGeom prst="roundRect">
            <a:avLst>
              <a:gd name="adj" fmla="val 11563"/>
            </a:avLst>
          </a:prstGeom>
          <a:blipFill>
            <a:blip r:embed="rId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TextBox 3">
            <a:extLst>
              <a:ext uri="{FF2B5EF4-FFF2-40B4-BE49-F238E27FC236}">
                <a16:creationId xmlns:a16="http://schemas.microsoft.com/office/drawing/2014/main" id="{9E26C0B7-D8D4-1A45-8EF6-5E10DFF345A8}"/>
              </a:ext>
            </a:extLst>
          </p:cNvPr>
          <p:cNvSpPr txBox="1"/>
          <p:nvPr/>
        </p:nvSpPr>
        <p:spPr>
          <a:xfrm>
            <a:off x="3501574" y="2211710"/>
            <a:ext cx="1718497" cy="268976"/>
          </a:xfrm>
          <a:prstGeom prst="rect">
            <a:avLst/>
          </a:prstGeom>
          <a:noFill/>
        </p:spPr>
        <p:txBody>
          <a:bodyPr wrap="square" lIns="0" tIns="0" rIns="0" bIns="0" rtlCol="0" anchor="ctr" anchorCtr="0">
            <a:noAutofit/>
          </a:bodyPr>
          <a:lstStyle/>
          <a:p>
            <a:pPr algn="ctr"/>
            <a:r>
              <a:rPr lang="el-GR" sz="1200" b="1" dirty="0">
                <a:solidFill>
                  <a:schemeClr val="accent1"/>
                </a:solidFill>
                <a:cs typeface="Trebuchet MS"/>
                <a:hlinkClick r:id="rId5"/>
              </a:rPr>
              <a:t>Εταιρικές σχέσεις στο πλαίσιο της</a:t>
            </a:r>
            <a:r>
              <a:rPr lang="fr-FR" sz="1200" b="1" dirty="0">
                <a:solidFill>
                  <a:schemeClr val="accent1"/>
                </a:solidFill>
                <a:cs typeface="Trebuchet MS"/>
                <a:hlinkClick r:id="rId5"/>
              </a:rPr>
              <a:t> </a:t>
            </a:r>
            <a:r>
              <a:rPr lang="el-GR" sz="1200" b="1" dirty="0">
                <a:solidFill>
                  <a:schemeClr val="accent1"/>
                </a:solidFill>
                <a:cs typeface="Trebuchet MS"/>
                <a:hlinkClick r:id="rId5"/>
              </a:rPr>
              <a:t>εκστρατείας</a:t>
            </a:r>
          </a:p>
        </p:txBody>
      </p:sp>
      <p:sp>
        <p:nvSpPr>
          <p:cNvPr id="26" name="Rettangolo con angoli arrotondati 25">
            <a:hlinkClick r:id="rId5"/>
            <a:extLst>
              <a:ext uri="{FF2B5EF4-FFF2-40B4-BE49-F238E27FC236}">
                <a16:creationId xmlns:a16="http://schemas.microsoft.com/office/drawing/2014/main" id="{C46D7997-6A76-5644-92CD-9EB9B7F4206B}"/>
              </a:ext>
            </a:extLst>
          </p:cNvPr>
          <p:cNvSpPr/>
          <p:nvPr/>
        </p:nvSpPr>
        <p:spPr>
          <a:xfrm>
            <a:off x="3501576" y="1095572"/>
            <a:ext cx="1667796" cy="973423"/>
          </a:xfrm>
          <a:prstGeom prst="roundRect">
            <a:avLst>
              <a:gd name="adj" fmla="val 11563"/>
            </a:avLst>
          </a:prstGeom>
          <a:blipFill>
            <a:blip r:embed="rId6"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3">
            <a:extLst>
              <a:ext uri="{FF2B5EF4-FFF2-40B4-BE49-F238E27FC236}">
                <a16:creationId xmlns:a16="http://schemas.microsoft.com/office/drawing/2014/main" id="{BC3D7309-1FAD-C248-860C-FFF503EBA0D6}"/>
              </a:ext>
            </a:extLst>
          </p:cNvPr>
          <p:cNvSpPr txBox="1"/>
          <p:nvPr/>
        </p:nvSpPr>
        <p:spPr>
          <a:xfrm>
            <a:off x="5483999" y="221171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7"/>
              </a:rPr>
              <a:t>Βραβεία Καλής Πρακτικής</a:t>
            </a:r>
          </a:p>
        </p:txBody>
      </p:sp>
      <p:sp>
        <p:nvSpPr>
          <p:cNvPr id="28" name="Rettangolo con angoli arrotondati 27">
            <a:hlinkClick r:id="rId7"/>
            <a:extLst>
              <a:ext uri="{FF2B5EF4-FFF2-40B4-BE49-F238E27FC236}">
                <a16:creationId xmlns:a16="http://schemas.microsoft.com/office/drawing/2014/main" id="{218E440A-5518-564C-9FAD-CD3E3460EC92}"/>
              </a:ext>
            </a:extLst>
          </p:cNvPr>
          <p:cNvSpPr/>
          <p:nvPr/>
        </p:nvSpPr>
        <p:spPr>
          <a:xfrm>
            <a:off x="5484000" y="1095572"/>
            <a:ext cx="1667796" cy="973423"/>
          </a:xfrm>
          <a:prstGeom prst="roundRect">
            <a:avLst>
              <a:gd name="adj" fmla="val 11563"/>
            </a:avLst>
          </a:prstGeom>
          <a:blipFill>
            <a:blip r:embed="rId8"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TextBox 3">
            <a:extLst>
              <a:ext uri="{FF2B5EF4-FFF2-40B4-BE49-F238E27FC236}">
                <a16:creationId xmlns:a16="http://schemas.microsoft.com/office/drawing/2014/main" id="{C45F702A-F941-2242-B4CC-5E135CA46652}"/>
              </a:ext>
            </a:extLst>
          </p:cNvPr>
          <p:cNvSpPr txBox="1"/>
          <p:nvPr/>
        </p:nvSpPr>
        <p:spPr>
          <a:xfrm>
            <a:off x="527939" y="393630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9"/>
              </a:rPr>
              <a:t>Εργαλειοθήκη της εκστρατείας</a:t>
            </a:r>
          </a:p>
        </p:txBody>
      </p:sp>
      <p:sp>
        <p:nvSpPr>
          <p:cNvPr id="30" name="Rettangolo con angoli arrotondati 29">
            <a:hlinkClick r:id="rId9"/>
            <a:extLst>
              <a:ext uri="{FF2B5EF4-FFF2-40B4-BE49-F238E27FC236}">
                <a16:creationId xmlns:a16="http://schemas.microsoft.com/office/drawing/2014/main" id="{C9E63BB8-81BA-CA46-8D22-912A07C8706A}"/>
              </a:ext>
            </a:extLst>
          </p:cNvPr>
          <p:cNvSpPr/>
          <p:nvPr/>
        </p:nvSpPr>
        <p:spPr>
          <a:xfrm>
            <a:off x="527940" y="2820162"/>
            <a:ext cx="1667796" cy="973423"/>
          </a:xfrm>
          <a:prstGeom prst="roundRect">
            <a:avLst>
              <a:gd name="adj" fmla="val 11563"/>
            </a:avLst>
          </a:prstGeom>
          <a:blipFill>
            <a:blip r:embed="rId10"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TextBox 3">
            <a:extLst>
              <a:ext uri="{FF2B5EF4-FFF2-40B4-BE49-F238E27FC236}">
                <a16:creationId xmlns:a16="http://schemas.microsoft.com/office/drawing/2014/main" id="{F682761C-A262-B542-A175-60A9B90879FF}"/>
              </a:ext>
            </a:extLst>
          </p:cNvPr>
          <p:cNvSpPr txBox="1"/>
          <p:nvPr/>
        </p:nvSpPr>
        <p:spPr>
          <a:xfrm>
            <a:off x="2510363" y="3921964"/>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1"/>
              </a:rPr>
              <a:t>Υλικό της εκστρατείας</a:t>
            </a:r>
          </a:p>
        </p:txBody>
      </p:sp>
      <p:sp>
        <p:nvSpPr>
          <p:cNvPr id="32" name="Rettangolo con angoli arrotondati 31">
            <a:hlinkClick r:id="rId11"/>
            <a:extLst>
              <a:ext uri="{FF2B5EF4-FFF2-40B4-BE49-F238E27FC236}">
                <a16:creationId xmlns:a16="http://schemas.microsoft.com/office/drawing/2014/main" id="{3D6A1172-F7BC-8044-88EC-412029693673}"/>
              </a:ext>
            </a:extLst>
          </p:cNvPr>
          <p:cNvSpPr/>
          <p:nvPr/>
        </p:nvSpPr>
        <p:spPr>
          <a:xfrm>
            <a:off x="2510364" y="2820162"/>
            <a:ext cx="1667796" cy="973423"/>
          </a:xfrm>
          <a:prstGeom prst="roundRect">
            <a:avLst>
              <a:gd name="adj" fmla="val 11563"/>
            </a:avLst>
          </a:prstGeom>
          <a:blipFill>
            <a:blip r:embed="rId12"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3630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3"/>
              </a:rPr>
              <a:t>Εκδηλώσεις</a:t>
            </a:r>
          </a:p>
        </p:txBody>
      </p:sp>
      <p:sp>
        <p:nvSpPr>
          <p:cNvPr id="34" name="Rettangolo con angoli arrotondati 33">
            <a:hlinkClick r:id="rId13"/>
            <a:extLst>
              <a:ext uri="{FF2B5EF4-FFF2-40B4-BE49-F238E27FC236}">
                <a16:creationId xmlns:a16="http://schemas.microsoft.com/office/drawing/2014/main" id="{F0350AF5-6140-BB43-BFBF-D94C4392F467}"/>
              </a:ext>
            </a:extLst>
          </p:cNvPr>
          <p:cNvSpPr/>
          <p:nvPr/>
        </p:nvSpPr>
        <p:spPr>
          <a:xfrm>
            <a:off x="4492788" y="2820162"/>
            <a:ext cx="1667796" cy="973423"/>
          </a:xfrm>
          <a:prstGeom prst="roundRect">
            <a:avLst>
              <a:gd name="adj" fmla="val 11563"/>
            </a:avLst>
          </a:prstGeom>
          <a:blipFill>
            <a:blip r:embed="rId14"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TextBox 3">
            <a:extLst>
              <a:ext uri="{FF2B5EF4-FFF2-40B4-BE49-F238E27FC236}">
                <a16:creationId xmlns:a16="http://schemas.microsoft.com/office/drawing/2014/main" id="{D1F14980-EF38-9F43-BC06-25F35914E1E1}"/>
              </a:ext>
            </a:extLst>
          </p:cNvPr>
          <p:cNvSpPr txBox="1"/>
          <p:nvPr/>
        </p:nvSpPr>
        <p:spPr>
          <a:xfrm>
            <a:off x="6475212" y="3936300"/>
            <a:ext cx="1667796" cy="268976"/>
          </a:xfrm>
          <a:prstGeom prst="rect">
            <a:avLst/>
          </a:prstGeom>
          <a:noFill/>
        </p:spPr>
        <p:txBody>
          <a:bodyPr wrap="square" lIns="0" tIns="0" rIns="0" bIns="0" rtlCol="0" anchor="ctr" anchorCtr="0">
            <a:noAutofit/>
          </a:bodyPr>
          <a:lstStyle/>
          <a:p>
            <a:pPr algn="ctr"/>
            <a:r>
              <a:rPr lang="el-GR" sz="1200" b="1">
                <a:solidFill>
                  <a:schemeClr val="accent1"/>
                </a:solidFill>
                <a:cs typeface="Trebuchet MS"/>
                <a:hlinkClick r:id="rId15"/>
              </a:rPr>
              <a:t>Πιστοποιητικό συμμετοχής</a:t>
            </a:r>
          </a:p>
        </p:txBody>
      </p:sp>
      <p:sp>
        <p:nvSpPr>
          <p:cNvPr id="36" name="Rettangolo con angoli arrotondati 35">
            <a:hlinkClick r:id="rId15"/>
            <a:extLst>
              <a:ext uri="{FF2B5EF4-FFF2-40B4-BE49-F238E27FC236}">
                <a16:creationId xmlns:a16="http://schemas.microsoft.com/office/drawing/2014/main" id="{EAE1D457-1B09-2543-B3F9-58A68F4CC5BC}"/>
              </a:ext>
            </a:extLst>
          </p:cNvPr>
          <p:cNvSpPr/>
          <p:nvPr/>
        </p:nvSpPr>
        <p:spPr>
          <a:xfrm>
            <a:off x="6475213" y="2820162"/>
            <a:ext cx="1667796" cy="973423"/>
          </a:xfrm>
          <a:prstGeom prst="roundRect">
            <a:avLst>
              <a:gd name="adj" fmla="val 11563"/>
            </a:avLst>
          </a:prstGeom>
          <a:blipFill>
            <a:blip r:embed="rId16" cstate="print"/>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750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27534"/>
            <a:ext cx="7180579" cy="4039076"/>
          </a:xfrm>
          <a:prstGeom prst="rect">
            <a:avLst/>
          </a:prstGeom>
        </p:spPr>
      </p:pic>
      <p:sp>
        <p:nvSpPr>
          <p:cNvPr id="2" name="Title 1"/>
          <p:cNvSpPr>
            <a:spLocks noGrp="1"/>
          </p:cNvSpPr>
          <p:nvPr>
            <p:ph type="title"/>
          </p:nvPr>
        </p:nvSpPr>
        <p:spPr>
          <a:xfrm>
            <a:off x="539750" y="0"/>
            <a:ext cx="7470124" cy="665308"/>
          </a:xfrm>
        </p:spPr>
        <p:txBody>
          <a:bodyPr lIns="0" tIns="0" rIns="0" bIns="0"/>
          <a:lstStyle/>
          <a:p>
            <a:r>
              <a:rPr lang="el-GR" sz="2300" dirty="0">
                <a:solidFill>
                  <a:schemeClr val="accent1"/>
                </a:solidFill>
              </a:rPr>
              <a:t>Ακολουθήστε </a:t>
            </a:r>
            <a:r>
              <a:rPr lang="el-GR" sz="2300" dirty="0" smtClean="0">
                <a:solidFill>
                  <a:schemeClr val="accent1"/>
                </a:solidFill>
              </a:rPr>
              <a:t>μα</a:t>
            </a:r>
            <a:r>
              <a:rPr lang="el-GR" sz="2300" dirty="0">
                <a:solidFill>
                  <a:schemeClr val="accent1"/>
                </a:solidFill>
              </a:rPr>
              <a:t>ς… και μειώστε την καταπόνηση!</a:t>
            </a:r>
          </a:p>
        </p:txBody>
      </p:sp>
      <p:sp>
        <p:nvSpPr>
          <p:cNvPr id="3" name="Content Placeholder 2"/>
          <p:cNvSpPr>
            <a:spLocks noGrp="1"/>
          </p:cNvSpPr>
          <p:nvPr>
            <p:ph sz="half" idx="1"/>
          </p:nvPr>
        </p:nvSpPr>
        <p:spPr>
          <a:xfrm>
            <a:off x="450001" y="843558"/>
            <a:ext cx="7560000" cy="3503866"/>
          </a:xfrm>
        </p:spPr>
        <p:txBody>
          <a:bodyPr>
            <a:normAutofit lnSpcReduction="10000"/>
          </a:bodyPr>
          <a:lstStyle/>
          <a:p>
            <a:pPr>
              <a:buSzPct val="120000"/>
              <a:buBlip>
                <a:blip r:embed="rId4"/>
              </a:buBlip>
            </a:pPr>
            <a:r>
              <a:rPr lang="el-GR" sz="1600" dirty="0">
                <a:solidFill>
                  <a:schemeClr val="accent1"/>
                </a:solidFill>
              </a:rPr>
              <a:t>Για περισσότερες πληροφορίες επισκεφθείτε τον διαδικτυακό </a:t>
            </a:r>
            <a:r>
              <a:rPr lang="fr-FR" sz="1600" dirty="0">
                <a:solidFill>
                  <a:schemeClr val="accent1"/>
                </a:solidFill>
              </a:rPr>
              <a:t/>
            </a:r>
            <a:br>
              <a:rPr lang="fr-FR" sz="1600" dirty="0">
                <a:solidFill>
                  <a:schemeClr val="accent1"/>
                </a:solidFill>
              </a:rPr>
            </a:br>
            <a:r>
              <a:rPr lang="el-GR" sz="1600" dirty="0">
                <a:solidFill>
                  <a:schemeClr val="accent1"/>
                </a:solidFill>
              </a:rPr>
              <a:t>τόπο της εκστρατείας:</a:t>
            </a:r>
          </a:p>
          <a:p>
            <a:pPr marL="189000" lvl="1" indent="0">
              <a:buSzPct val="120000"/>
              <a:buNone/>
            </a:pPr>
            <a:r>
              <a:rPr lang="el-GR" sz="1600" b="1" dirty="0">
                <a:solidFill>
                  <a:schemeClr val="accent1"/>
                </a:solidFill>
                <a:hlinkClick r:id="rId5"/>
              </a:rPr>
              <a:t>www.healthy-workplaces.eu/el</a:t>
            </a:r>
          </a:p>
          <a:p>
            <a:pPr lvl="1">
              <a:buSzPct val="120000"/>
              <a:buBlip>
                <a:blip r:embed="rId4"/>
              </a:buBlip>
            </a:pPr>
            <a:endParaRPr lang="en-US" sz="1600" dirty="0">
              <a:solidFill>
                <a:schemeClr val="accent1"/>
              </a:solidFill>
            </a:endParaRPr>
          </a:p>
          <a:p>
            <a:pPr>
              <a:buSzPct val="120000"/>
              <a:buBlip>
                <a:blip r:embed="rId4"/>
              </a:buBlip>
            </a:pPr>
            <a:r>
              <a:rPr lang="el-GR" sz="1600" dirty="0">
                <a:solidFill>
                  <a:schemeClr val="accent1"/>
                </a:solidFill>
              </a:rPr>
              <a:t>Γίνετε συνδρομητές στο ενημερωτικό δελτίο της εκστρατείας μας:</a:t>
            </a:r>
          </a:p>
          <a:p>
            <a:pPr marL="189000" lvl="1" indent="0">
              <a:buSzPct val="120000"/>
              <a:buNone/>
            </a:pPr>
            <a:r>
              <a:rPr lang="el-GR" sz="1600" b="1" u="sng" dirty="0">
                <a:solidFill>
                  <a:schemeClr val="accent1"/>
                </a:solidFill>
                <a:hlinkClick r:id="rId6">
                  <a:extLst>
                    <a:ext uri="{A12FA001-AC4F-418D-AE19-62706E023703}">
                      <ahyp:hlinkClr xmlns="" xmlns:ahyp="http://schemas.microsoft.com/office/drawing/2018/hyperlinkcolor" val="tx"/>
                    </a:ext>
                  </a:extLst>
                </a:hlinkClick>
              </a:rPr>
              <a:t>https://healthy-workplaces.eu/en/healthy-workplaces-newsletter</a:t>
            </a:r>
          </a:p>
          <a:p>
            <a:pPr lvl="1">
              <a:buSzPct val="120000"/>
              <a:buBlip>
                <a:blip r:embed="rId4"/>
              </a:buBlip>
            </a:pPr>
            <a:endParaRPr lang="en-US" sz="1600" b="1" dirty="0">
              <a:solidFill>
                <a:schemeClr val="accent1"/>
              </a:solidFill>
            </a:endParaRPr>
          </a:p>
          <a:p>
            <a:pPr>
              <a:buSzPct val="120000"/>
              <a:buBlip>
                <a:blip r:embed="rId4"/>
              </a:buBlip>
            </a:pPr>
            <a:r>
              <a:rPr lang="el-GR" sz="1600" dirty="0">
                <a:solidFill>
                  <a:schemeClr val="accent1"/>
                </a:solidFill>
              </a:rPr>
              <a:t>Παραμείνετε ενημερωμένοι για τις δράσεις και τις εκδηλώσεις από τα μέσα κοινωνικής δικτύωσης:</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4"/>
              </a:buBlip>
            </a:pPr>
            <a:r>
              <a:rPr lang="el-GR" sz="1600" dirty="0">
                <a:solidFill>
                  <a:schemeClr val="accent1"/>
                </a:solidFill>
              </a:rPr>
              <a:t>Μάθετε περισσότερα για τις εκδηλώσεις </a:t>
            </a:r>
            <a:r>
              <a:rPr lang="el-GR" sz="1600" dirty="0" smtClean="0">
                <a:solidFill>
                  <a:schemeClr val="accent1"/>
                </a:solidFill>
              </a:rPr>
              <a:t>σε εθνικό επίπεδο </a:t>
            </a:r>
            <a:r>
              <a:rPr lang="el-GR" sz="1600" dirty="0">
                <a:solidFill>
                  <a:schemeClr val="accent1"/>
                </a:solidFill>
              </a:rPr>
              <a:t>από τον εθνικό εστιακό πόλο της χώρας σας:</a:t>
            </a:r>
          </a:p>
          <a:p>
            <a:pPr marL="189000" lvl="1" indent="0">
              <a:buSzPct val="120000"/>
              <a:buNone/>
            </a:pPr>
            <a:r>
              <a:rPr lang="el-GR" sz="1600" b="1" u="sng" dirty="0">
                <a:solidFill>
                  <a:schemeClr val="accent1"/>
                </a:solidFill>
              </a:rPr>
              <a:t>https://healthy-workplaces.eu/en/campaign-partners/national-focal-points</a:t>
            </a:r>
          </a:p>
        </p:txBody>
      </p:sp>
      <p:pic>
        <p:nvPicPr>
          <p:cNvPr id="6" name="Picture 14" descr="https://g.twimg.com/Twitter_logo_blue.png">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6464" y="3075806"/>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97895" y="307580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63071" y="3075806"/>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28247" y="3075806"/>
            <a:ext cx="288032"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a:extLst>
              <a:ext uri="{FF2B5EF4-FFF2-40B4-BE49-F238E27FC236}">
                <a16:creationId xmlns:a16="http://schemas.microsoft.com/office/drawing/2014/main" id="{0388CFF4-22DC-564E-AEE6-A3C3FAC44CCF}"/>
              </a:ext>
            </a:extLst>
          </p:cNvPr>
          <p:cNvGrpSpPr/>
          <p:nvPr/>
        </p:nvGrpSpPr>
        <p:grpSpPr>
          <a:xfrm rot="704466">
            <a:off x="7280170" y="349769"/>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51729"/>
              <a:ext cx="2016224" cy="558253"/>
            </a:xfrm>
            <a:prstGeom prst="rect">
              <a:avLst/>
            </a:prstGeom>
            <a:noFill/>
          </p:spPr>
          <p:txBody>
            <a:bodyPr vert="horz" wrap="square" lIns="0" tIns="0" rIns="0" bIns="0" rtlCol="0" anchor="ctr" anchorCtr="0">
              <a:noAutofit/>
            </a:bodyPr>
            <a:lstStyle/>
            <a:p>
              <a:pPr algn="ctr"/>
              <a:r>
                <a:rPr lang="el-GR" sz="1200" b="1">
                  <a:solidFill>
                    <a:schemeClr val="accent1"/>
                  </a:solidFill>
                </a:rPr>
                <a:t>2020</a:t>
              </a:r>
            </a:p>
            <a:p>
              <a:pPr algn="ctr"/>
              <a:r>
                <a:rPr lang="el-GR" b="1">
                  <a:solidFill>
                    <a:schemeClr val="accent1"/>
                  </a:solidFill>
                </a:rPr>
                <a:t>Οκτώβριος</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el-GR" sz="1400" b="1">
                  <a:solidFill>
                    <a:srgbClr val="ACC700"/>
                  </a:solidFill>
                </a:rPr>
                <a:t>Έναρξη της εκστρατείας</a:t>
              </a:r>
            </a:p>
          </p:txBody>
        </p:sp>
      </p:grpSp>
      <p:sp>
        <p:nvSpPr>
          <p:cNvPr id="4" name="Rectangle 3"/>
          <p:cNvSpPr/>
          <p:nvPr/>
        </p:nvSpPr>
        <p:spPr>
          <a:xfrm>
            <a:off x="2915816" y="3056061"/>
            <a:ext cx="2183611" cy="307777"/>
          </a:xfrm>
          <a:prstGeom prst="rect">
            <a:avLst/>
          </a:prstGeom>
        </p:spPr>
        <p:txBody>
          <a:bodyPr wrap="none">
            <a:spAutoFit/>
          </a:bodyPr>
          <a:lstStyle/>
          <a:p>
            <a:r>
              <a:rPr lang="el-GR" sz="1400" b="1" dirty="0">
                <a:solidFill>
                  <a:srgbClr val="ACC700"/>
                </a:solidFill>
              </a:rPr>
              <a:t>#</a:t>
            </a:r>
            <a:r>
              <a:rPr lang="el-GR" sz="1400" b="1" dirty="0" err="1">
                <a:solidFill>
                  <a:srgbClr val="ACC700"/>
                </a:solidFill>
              </a:rPr>
              <a:t>EUhealthyworkplaces</a:t>
            </a:r>
            <a:r>
              <a:rPr lang="el-GR" sz="1400" b="1" dirty="0">
                <a:solidFill>
                  <a:srgbClr val="ACC700"/>
                </a:solidFill>
              </a:rPr>
              <a:t> </a:t>
            </a:r>
          </a:p>
        </p:txBody>
      </p:sp>
    </p:spTree>
    <p:extLst>
      <p:ext uri="{BB962C8B-B14F-4D97-AF65-F5344CB8AC3E}">
        <p14:creationId xmlns:p14="http://schemas.microsoft.com/office/powerpoint/2010/main" val="180339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8"/>
            <a:ext cx="5706173" cy="3312368"/>
          </a:xfrm>
        </p:spPr>
        <p:txBody>
          <a:bodyPr lIns="0" tIns="0" rIns="0" bIns="0">
            <a:noAutofit/>
          </a:bodyPr>
          <a:lstStyle/>
          <a:p>
            <a:r>
              <a:rPr lang="el-GR" sz="2000" dirty="0"/>
              <a:t>Ποιο είναι το πρόβλημα;</a:t>
            </a:r>
          </a:p>
          <a:p>
            <a:r>
              <a:rPr lang="el-GR" sz="2000" dirty="0"/>
              <a:t>Μέρη του σώματος που προσβάλλονται συνήθως από </a:t>
            </a:r>
            <a:r>
              <a:rPr lang="el-GR" sz="2000" dirty="0" smtClean="0"/>
              <a:t>ΜΣΠ</a:t>
            </a:r>
            <a:endParaRPr lang="el-GR" sz="2000" dirty="0"/>
          </a:p>
          <a:p>
            <a:r>
              <a:rPr lang="el-GR" sz="2000" dirty="0"/>
              <a:t>Τι είναι οι </a:t>
            </a:r>
            <a:r>
              <a:rPr lang="el-GR" sz="2000" dirty="0" smtClean="0"/>
              <a:t>ΜΣΠ που σχετίζονται με την εργασία;</a:t>
            </a:r>
            <a:endParaRPr lang="el-GR" sz="2000" dirty="0"/>
          </a:p>
          <a:p>
            <a:r>
              <a:rPr lang="el-GR" sz="2000" dirty="0"/>
              <a:t>Αντιμετώπιση των </a:t>
            </a:r>
            <a:r>
              <a:rPr lang="el-GR" sz="2000" dirty="0" smtClean="0"/>
              <a:t>ΜΣΠ</a:t>
            </a:r>
            <a:endParaRPr lang="el-GR" sz="2000" dirty="0"/>
          </a:p>
          <a:p>
            <a:r>
              <a:rPr lang="el-GR" sz="2000" dirty="0"/>
              <a:t>Κίνδυνοι και πρόληψη</a:t>
            </a:r>
          </a:p>
          <a:p>
            <a:r>
              <a:rPr lang="el-GR" sz="2000" dirty="0"/>
              <a:t>Ο EU-OSHA και οι εταίροι της εκστρατείας</a:t>
            </a:r>
          </a:p>
          <a:p>
            <a:r>
              <a:rPr lang="el-GR" sz="2000" dirty="0"/>
              <a:t>Εργαλεία και </a:t>
            </a:r>
            <a:r>
              <a:rPr lang="el-GR" sz="2000" dirty="0" smtClean="0"/>
              <a:t>πηγές πληροφόρησης</a:t>
            </a:r>
            <a:endParaRPr lang="el-GR" sz="2000" dirty="0"/>
          </a:p>
          <a:p>
            <a:r>
              <a:rPr lang="el-GR" sz="2000" dirty="0"/>
              <a:t>Πώς να συμμετάσχετε</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12160" y="1514558"/>
            <a:ext cx="2358229" cy="2857417"/>
          </a:xfrm>
          <a:prstGeom prst="rect">
            <a:avLst/>
          </a:prstGeom>
        </p:spPr>
      </p:pic>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a:t>Επισκόπηση</a:t>
            </a:r>
          </a:p>
        </p:txBody>
      </p:sp>
    </p:spTree>
    <p:extLst>
      <p:ext uri="{BB962C8B-B14F-4D97-AF65-F5344CB8AC3E}">
        <p14:creationId xmlns:p14="http://schemas.microsoft.com/office/powerpoint/2010/main" val="292929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15988"/>
            <a:ext cx="3168154" cy="540000"/>
          </a:xfrm>
        </p:spPr>
        <p:txBody>
          <a:bodyPr lIns="0" tIns="0" rIns="0" bIns="0"/>
          <a:lstStyle/>
          <a:p>
            <a:r>
              <a:rPr lang="el-GR" sz="1400">
                <a:solidFill>
                  <a:srgbClr val="ACC700"/>
                </a:solidFill>
              </a:rPr>
              <a:t>EU-OSHA, ESENER 2019</a:t>
            </a:r>
          </a:p>
        </p:txBody>
      </p:sp>
      <p:sp>
        <p:nvSpPr>
          <p:cNvPr id="3" name="Text Placeholder 2"/>
          <p:cNvSpPr>
            <a:spLocks noGrp="1"/>
          </p:cNvSpPr>
          <p:nvPr>
            <p:ph type="body" sz="half" idx="2"/>
          </p:nvPr>
        </p:nvSpPr>
        <p:spPr>
          <a:xfrm>
            <a:off x="539749" y="1620000"/>
            <a:ext cx="3528195" cy="2722517"/>
          </a:xfrm>
        </p:spPr>
        <p:txBody>
          <a:bodyPr lIns="0" tIns="0" rIns="0" bIns="0">
            <a:normAutofit fontScale="85000" lnSpcReduction="20000"/>
          </a:bodyPr>
          <a:lstStyle/>
          <a:p>
            <a:r>
              <a:rPr lang="el-GR" sz="2000" dirty="0"/>
              <a:t>Οι 3 στους 4</a:t>
            </a:r>
            <a:r>
              <a:rPr lang="el-GR" sz="2000" dirty="0">
                <a:solidFill>
                  <a:srgbClr val="FF0000"/>
                </a:solidFill>
              </a:rPr>
              <a:t> </a:t>
            </a:r>
            <a:r>
              <a:rPr lang="el-GR" sz="2000" dirty="0" smtClean="0"/>
              <a:t>συχνότερα αναφερόμενους </a:t>
            </a:r>
            <a:r>
              <a:rPr lang="el-GR" sz="2000" dirty="0"/>
              <a:t>παράγοντες κινδύνου για την επαγγελματική ασφάλεια και υγεία (ΕΑΥ) </a:t>
            </a:r>
            <a:r>
              <a:rPr lang="el-GR" sz="2000" dirty="0" smtClean="0"/>
              <a:t>είναι οι ακόλουθοι κίνδυνοι πρόκλησης ΜΣΠ: </a:t>
            </a:r>
            <a:endParaRPr lang="el-GR" sz="2000" dirty="0"/>
          </a:p>
          <a:p>
            <a:pPr marL="342900" indent="-342900">
              <a:buFont typeface="Arial" panose="020B0604020202020204" pitchFamily="34" charset="0"/>
              <a:buChar char="•"/>
            </a:pPr>
            <a:r>
              <a:rPr lang="el-GR" sz="2000" dirty="0"/>
              <a:t>επαναλαμβανόμενες κινήσεις των χεριών ή των βραχιόνων</a:t>
            </a:r>
          </a:p>
          <a:p>
            <a:pPr marL="342900" indent="-342900">
              <a:buFont typeface="Arial" panose="020B0604020202020204" pitchFamily="34" charset="0"/>
              <a:buChar char="•"/>
            </a:pPr>
            <a:r>
              <a:rPr lang="el-GR" sz="2000" dirty="0"/>
              <a:t>παρατεταμένη καθιστική εργασία</a:t>
            </a:r>
          </a:p>
          <a:p>
            <a:pPr marL="342900" indent="-342900">
              <a:buFont typeface="Arial" panose="020B0604020202020204" pitchFamily="34" charset="0"/>
              <a:buChar char="•"/>
            </a:pPr>
            <a:r>
              <a:rPr lang="el-GR" sz="2000" dirty="0"/>
              <a:t>άρση ή μεταφορά ατόμων ή </a:t>
            </a:r>
            <a:r>
              <a:rPr lang="el-GR" sz="2000" dirty="0" smtClean="0"/>
              <a:t>μεγάλου βάρους </a:t>
            </a:r>
            <a:r>
              <a:rPr lang="el-GR" sz="2000" dirty="0"/>
              <a:t>φορτίων</a:t>
            </a:r>
          </a:p>
        </p:txBody>
      </p:sp>
      <p:sp>
        <p:nvSpPr>
          <p:cNvPr id="8" name="Title 1">
            <a:extLst>
              <a:ext uri="{FF2B5EF4-FFF2-40B4-BE49-F238E27FC236}">
                <a16:creationId xmlns:a16="http://schemas.microsoft.com/office/drawing/2014/main" id="{087F3F53-F634-B04E-B8FC-4FC25901A911}"/>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a:t>Ποιο είναι το πρόβλημα;</a:t>
            </a:r>
          </a:p>
        </p:txBody>
      </p:sp>
      <p:pic>
        <p:nvPicPr>
          <p:cNvPr id="27" name="Immagine 26">
            <a:extLst>
              <a:ext uri="{FF2B5EF4-FFF2-40B4-BE49-F238E27FC236}">
                <a16:creationId xmlns:a16="http://schemas.microsoft.com/office/drawing/2014/main" id="{DC426717-A75C-0F45-9C25-9E8D895F101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26301" y="1203598"/>
            <a:ext cx="977259" cy="1512167"/>
          </a:xfrm>
          <a:prstGeom prst="rect">
            <a:avLst/>
          </a:prstGeom>
        </p:spPr>
      </p:pic>
      <p:pic>
        <p:nvPicPr>
          <p:cNvPr id="20" name="Immagine 19">
            <a:extLst>
              <a:ext uri="{FF2B5EF4-FFF2-40B4-BE49-F238E27FC236}">
                <a16:creationId xmlns:a16="http://schemas.microsoft.com/office/drawing/2014/main" id="{2F2A8ADF-9A25-3041-9AD5-C8B8F2E67A7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655529" y="1203598"/>
            <a:ext cx="2300847" cy="1512167"/>
          </a:xfrm>
          <a:prstGeom prst="rect">
            <a:avLst/>
          </a:prstGeom>
        </p:spPr>
      </p:pic>
      <p:pic>
        <p:nvPicPr>
          <p:cNvPr id="29" name="Immagine 28">
            <a:extLst>
              <a:ext uri="{FF2B5EF4-FFF2-40B4-BE49-F238E27FC236}">
                <a16:creationId xmlns:a16="http://schemas.microsoft.com/office/drawing/2014/main" id="{BB6BEA24-9E1C-0440-93DD-1B91A72862D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26301" y="2854667"/>
            <a:ext cx="1699812" cy="1517308"/>
          </a:xfrm>
          <a:prstGeom prst="rect">
            <a:avLst/>
          </a:prstGeom>
        </p:spPr>
      </p:pic>
      <p:pic>
        <p:nvPicPr>
          <p:cNvPr id="31" name="Immagine 30">
            <a:extLst>
              <a:ext uri="{FF2B5EF4-FFF2-40B4-BE49-F238E27FC236}">
                <a16:creationId xmlns:a16="http://schemas.microsoft.com/office/drawing/2014/main" id="{9A6E1394-A3F2-8547-B6E6-691A5E1522F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72200" y="2854667"/>
            <a:ext cx="1584176" cy="1517308"/>
          </a:xfrm>
          <a:prstGeom prst="rect">
            <a:avLst/>
          </a:prstGeom>
        </p:spPr>
      </p:pic>
      <p:sp>
        <p:nvSpPr>
          <p:cNvPr id="4" name="CasellaDiTesto 3">
            <a:extLst>
              <a:ext uri="{FF2B5EF4-FFF2-40B4-BE49-F238E27FC236}">
                <a16:creationId xmlns:a16="http://schemas.microsoft.com/office/drawing/2014/main" id="{00CC9189-D019-3143-8C89-41D0A4753D05}"/>
              </a:ext>
            </a:extLst>
          </p:cNvPr>
          <p:cNvSpPr txBox="1"/>
          <p:nvPr/>
        </p:nvSpPr>
        <p:spPr>
          <a:xfrm rot="16200000">
            <a:off x="4391502" y="1432904"/>
            <a:ext cx="407164" cy="46166"/>
          </a:xfrm>
          <a:prstGeom prst="rect">
            <a:avLst/>
          </a:prstGeom>
          <a:noFill/>
        </p:spPr>
        <p:txBody>
          <a:bodyPr wrap="none" lIns="0" tIns="0" rIns="0" bIns="0" rtlCol="0">
            <a:spAutoFit/>
          </a:bodyPr>
          <a:lstStyle/>
          <a:p>
            <a:pPr algn="ctr"/>
            <a:r>
              <a:rPr lang="el-GR" sz="300" b="1">
                <a:solidFill>
                  <a:schemeClr val="bg1"/>
                </a:solidFill>
              </a:rPr>
              <a:t>©iStockphoto / kadmy</a:t>
            </a:r>
          </a:p>
        </p:txBody>
      </p:sp>
      <p:sp>
        <p:nvSpPr>
          <p:cNvPr id="13" name="CasellaDiTesto 12">
            <a:extLst>
              <a:ext uri="{FF2B5EF4-FFF2-40B4-BE49-F238E27FC236}">
                <a16:creationId xmlns:a16="http://schemas.microsoft.com/office/drawing/2014/main" id="{42313677-7B95-CD4B-A83C-A4B97634A1D4}"/>
              </a:ext>
            </a:extLst>
          </p:cNvPr>
          <p:cNvSpPr txBox="1"/>
          <p:nvPr/>
        </p:nvSpPr>
        <p:spPr>
          <a:xfrm rot="16200000">
            <a:off x="5529203" y="1432903"/>
            <a:ext cx="436017" cy="46166"/>
          </a:xfrm>
          <a:prstGeom prst="rect">
            <a:avLst/>
          </a:prstGeom>
          <a:noFill/>
        </p:spPr>
        <p:txBody>
          <a:bodyPr wrap="none" lIns="0" tIns="0" rIns="0" bIns="0" rtlCol="0">
            <a:spAutoFit/>
          </a:bodyPr>
          <a:lstStyle/>
          <a:p>
            <a:pPr algn="ctr"/>
            <a:r>
              <a:rPr lang="el-GR" sz="300" b="1">
                <a:solidFill>
                  <a:schemeClr val="bg1"/>
                </a:solidFill>
              </a:rPr>
              <a:t>©iStockphoto / simonkr</a:t>
            </a:r>
          </a:p>
        </p:txBody>
      </p:sp>
      <p:sp>
        <p:nvSpPr>
          <p:cNvPr id="14" name="CasellaDiTesto 13">
            <a:extLst>
              <a:ext uri="{FF2B5EF4-FFF2-40B4-BE49-F238E27FC236}">
                <a16:creationId xmlns:a16="http://schemas.microsoft.com/office/drawing/2014/main" id="{EC00D3BC-E647-BD4A-BC0D-5B0D01FCAF74}"/>
              </a:ext>
            </a:extLst>
          </p:cNvPr>
          <p:cNvSpPr txBox="1"/>
          <p:nvPr/>
        </p:nvSpPr>
        <p:spPr>
          <a:xfrm rot="16200000">
            <a:off x="4325779" y="3178012"/>
            <a:ext cx="538610" cy="46166"/>
          </a:xfrm>
          <a:prstGeom prst="rect">
            <a:avLst/>
          </a:prstGeom>
          <a:noFill/>
        </p:spPr>
        <p:txBody>
          <a:bodyPr wrap="none" lIns="0" tIns="0" rIns="0" bIns="0" rtlCol="0">
            <a:spAutoFit/>
          </a:bodyPr>
          <a:lstStyle/>
          <a:p>
            <a:pPr algn="ctr"/>
            <a:r>
              <a:rPr lang="el-GR" sz="300" b="1">
                <a:solidFill>
                  <a:schemeClr val="bg1"/>
                </a:solidFill>
              </a:rPr>
              <a:t>©iStockphoto / Image Source</a:t>
            </a:r>
          </a:p>
        </p:txBody>
      </p:sp>
      <p:sp>
        <p:nvSpPr>
          <p:cNvPr id="15" name="CasellaDiTesto 14">
            <a:extLst>
              <a:ext uri="{FF2B5EF4-FFF2-40B4-BE49-F238E27FC236}">
                <a16:creationId xmlns:a16="http://schemas.microsoft.com/office/drawing/2014/main" id="{0B0EB355-A0ED-2849-91B1-00BAF75B70B9}"/>
              </a:ext>
            </a:extLst>
          </p:cNvPr>
          <p:cNvSpPr txBox="1"/>
          <p:nvPr/>
        </p:nvSpPr>
        <p:spPr>
          <a:xfrm rot="16200000">
            <a:off x="6101806" y="3273991"/>
            <a:ext cx="730970" cy="46166"/>
          </a:xfrm>
          <a:prstGeom prst="rect">
            <a:avLst/>
          </a:prstGeom>
          <a:noFill/>
        </p:spPr>
        <p:txBody>
          <a:bodyPr wrap="none" lIns="0" tIns="0" rIns="0" bIns="0" rtlCol="0">
            <a:spAutoFit/>
          </a:bodyPr>
          <a:lstStyle/>
          <a:p>
            <a:pPr algn="ctr"/>
            <a:r>
              <a:rPr lang="el-GR" sz="300" b="1">
                <a:solidFill>
                  <a:schemeClr val="bg1"/>
                </a:solidFill>
              </a:rPr>
              <a:t>©iStockphoto / Jacob Ammentorp Lund</a:t>
            </a:r>
          </a:p>
        </p:txBody>
      </p:sp>
    </p:spTree>
    <p:extLst>
      <p:ext uri="{BB962C8B-B14F-4D97-AF65-F5344CB8AC3E}">
        <p14:creationId xmlns:p14="http://schemas.microsoft.com/office/powerpoint/2010/main" val="343053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15988"/>
            <a:ext cx="7272610" cy="540000"/>
          </a:xfrm>
        </p:spPr>
        <p:txBody>
          <a:bodyPr lIns="0" tIns="0" rIns="0" bIns="0">
            <a:normAutofit/>
          </a:bodyPr>
          <a:lstStyle/>
          <a:p>
            <a:r>
              <a:rPr lang="en-US" sz="1400" dirty="0" err="1" smtClean="0">
                <a:solidFill>
                  <a:srgbClr val="ACC700"/>
                </a:solidFill>
              </a:rPr>
              <a:t>Eurofound</a:t>
            </a:r>
            <a:r>
              <a:rPr lang="en-US" sz="1400" dirty="0" smtClean="0">
                <a:solidFill>
                  <a:srgbClr val="ACC700"/>
                </a:solidFill>
              </a:rPr>
              <a:t>, </a:t>
            </a:r>
            <a:r>
              <a:rPr lang="el-GR" sz="1400" dirty="0" smtClean="0">
                <a:solidFill>
                  <a:srgbClr val="ACC700"/>
                </a:solidFill>
              </a:rPr>
              <a:t>Ευρωπαϊκή Έρευνα για τις Συνθήκες Εργασίας (EWCS) 2015</a:t>
            </a:r>
            <a:endParaRPr lang="el-GR" sz="1400" dirty="0">
              <a:solidFill>
                <a:srgbClr val="ACC700"/>
              </a:solidFill>
            </a:endParaRPr>
          </a:p>
        </p:txBody>
      </p:sp>
      <p:sp>
        <p:nvSpPr>
          <p:cNvPr id="3" name="Text Placeholder 2"/>
          <p:cNvSpPr>
            <a:spLocks noGrp="1"/>
          </p:cNvSpPr>
          <p:nvPr>
            <p:ph type="body" sz="half" idx="2"/>
          </p:nvPr>
        </p:nvSpPr>
        <p:spPr>
          <a:xfrm>
            <a:off x="539749" y="1620000"/>
            <a:ext cx="7560643" cy="519702"/>
          </a:xfrm>
        </p:spPr>
        <p:txBody>
          <a:bodyPr lIns="0" tIns="0" rIns="0" bIns="0">
            <a:noAutofit/>
          </a:bodyPr>
          <a:lstStyle/>
          <a:p>
            <a:r>
              <a:rPr lang="el-GR" sz="1800" dirty="0"/>
              <a:t>Στην έκθεση της ΕΕ περίπου </a:t>
            </a:r>
            <a:r>
              <a:rPr lang="en-US" sz="1800" dirty="0" smtClean="0"/>
              <a:t>(</a:t>
            </a:r>
            <a:r>
              <a:rPr lang="el-GR" sz="1800" dirty="0" smtClean="0"/>
              <a:t>3</a:t>
            </a:r>
            <a:r>
              <a:rPr lang="en-US" sz="1800" dirty="0" smtClean="0"/>
              <a:t>)</a:t>
            </a:r>
            <a:r>
              <a:rPr lang="el-GR" sz="1800" dirty="0" smtClean="0"/>
              <a:t> τρεις</a:t>
            </a:r>
            <a:r>
              <a:rPr lang="en-US" sz="1800" dirty="0" smtClean="0"/>
              <a:t> </a:t>
            </a:r>
            <a:r>
              <a:rPr lang="el-GR" sz="1800" dirty="0" smtClean="0"/>
              <a:t>στους </a:t>
            </a:r>
            <a:r>
              <a:rPr lang="en-US" sz="1800" dirty="0" smtClean="0"/>
              <a:t>(</a:t>
            </a:r>
            <a:r>
              <a:rPr lang="el-GR" sz="1800" dirty="0" smtClean="0"/>
              <a:t>5</a:t>
            </a:r>
            <a:r>
              <a:rPr lang="en-US" sz="1800" dirty="0" smtClean="0"/>
              <a:t>) </a:t>
            </a:r>
            <a:r>
              <a:rPr lang="el-GR" sz="1800" dirty="0" smtClean="0"/>
              <a:t>πέντε εργαζόμενους </a:t>
            </a:r>
            <a:r>
              <a:rPr lang="el-GR" sz="1800" dirty="0"/>
              <a:t>αναφέρουν ότι πάσχουν από ΜΣΠ</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a:t>Ποιο είναι το πρόβλημα;</a:t>
            </a:r>
          </a:p>
        </p:txBody>
      </p:sp>
      <p:pic>
        <p:nvPicPr>
          <p:cNvPr id="10" name="Immagine 9">
            <a:extLst>
              <a:ext uri="{FF2B5EF4-FFF2-40B4-BE49-F238E27FC236}">
                <a16:creationId xmlns:a16="http://schemas.microsoft.com/office/drawing/2014/main" id="{3631549F-0545-C04E-A0AA-1732103AFE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b="-1"/>
          <a:stretch/>
        </p:blipFill>
        <p:spPr>
          <a:xfrm>
            <a:off x="539750" y="2499741"/>
            <a:ext cx="2232681" cy="1872233"/>
          </a:xfrm>
          <a:prstGeom prst="rect">
            <a:avLst/>
          </a:prstGeom>
        </p:spPr>
      </p:pic>
      <p:pic>
        <p:nvPicPr>
          <p:cNvPr id="12" name="Immagine 11">
            <a:extLst>
              <a:ext uri="{FF2B5EF4-FFF2-40B4-BE49-F238E27FC236}">
                <a16:creationId xmlns:a16="http://schemas.microsoft.com/office/drawing/2014/main" id="{8114C947-2CC3-8440-9FDF-0542942B4F2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16317" y="2499741"/>
            <a:ext cx="2241986" cy="1872234"/>
          </a:xfrm>
          <a:prstGeom prst="rect">
            <a:avLst/>
          </a:prstGeom>
        </p:spPr>
      </p:pic>
      <p:pic>
        <p:nvPicPr>
          <p:cNvPr id="14" name="Immagine 13">
            <a:extLst>
              <a:ext uri="{FF2B5EF4-FFF2-40B4-BE49-F238E27FC236}">
                <a16:creationId xmlns:a16="http://schemas.microsoft.com/office/drawing/2014/main" id="{5D5616DD-2340-9D48-8FD2-77937D80BA0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02189" y="2499742"/>
            <a:ext cx="2232537" cy="1872234"/>
          </a:xfrm>
          <a:prstGeom prst="rect">
            <a:avLst/>
          </a:prstGeom>
        </p:spPr>
      </p:pic>
      <p:sp>
        <p:nvSpPr>
          <p:cNvPr id="9" name="CasellaDiTesto 8">
            <a:extLst>
              <a:ext uri="{FF2B5EF4-FFF2-40B4-BE49-F238E27FC236}">
                <a16:creationId xmlns:a16="http://schemas.microsoft.com/office/drawing/2014/main" id="{BB5C33E3-4B34-0249-99C5-5D9CA08C16CB}"/>
              </a:ext>
            </a:extLst>
          </p:cNvPr>
          <p:cNvSpPr txBox="1"/>
          <p:nvPr/>
        </p:nvSpPr>
        <p:spPr>
          <a:xfrm rot="16200000">
            <a:off x="2417630" y="4039744"/>
            <a:ext cx="466474" cy="46166"/>
          </a:xfrm>
          <a:prstGeom prst="rect">
            <a:avLst/>
          </a:prstGeom>
          <a:noFill/>
        </p:spPr>
        <p:txBody>
          <a:bodyPr wrap="none" lIns="0" tIns="0" rIns="0" bIns="0" rtlCol="0">
            <a:spAutoFit/>
          </a:bodyPr>
          <a:lstStyle/>
          <a:p>
            <a:pPr algn="ctr"/>
            <a:r>
              <a:rPr lang="el-GR" sz="300" b="1">
                <a:solidFill>
                  <a:schemeClr val="bg1"/>
                </a:solidFill>
              </a:rPr>
              <a:t>©iStockphoto / endopack</a:t>
            </a:r>
          </a:p>
        </p:txBody>
      </p:sp>
      <p:sp>
        <p:nvSpPr>
          <p:cNvPr id="11" name="CasellaDiTesto 10">
            <a:extLst>
              <a:ext uri="{FF2B5EF4-FFF2-40B4-BE49-F238E27FC236}">
                <a16:creationId xmlns:a16="http://schemas.microsoft.com/office/drawing/2014/main" id="{8218DD84-3A6F-7E4E-9EFD-C53087BD95FE}"/>
              </a:ext>
            </a:extLst>
          </p:cNvPr>
          <p:cNvSpPr txBox="1"/>
          <p:nvPr/>
        </p:nvSpPr>
        <p:spPr>
          <a:xfrm rot="16200000">
            <a:off x="3026555" y="4072605"/>
            <a:ext cx="400752" cy="46166"/>
          </a:xfrm>
          <a:prstGeom prst="rect">
            <a:avLst/>
          </a:prstGeom>
          <a:noFill/>
        </p:spPr>
        <p:txBody>
          <a:bodyPr wrap="none" lIns="0" tIns="0" rIns="0" bIns="0" rtlCol="0">
            <a:spAutoFit/>
          </a:bodyPr>
          <a:lstStyle/>
          <a:p>
            <a:pPr algn="ctr"/>
            <a:r>
              <a:rPr lang="el-GR" sz="300" b="1">
                <a:solidFill>
                  <a:schemeClr val="bg1"/>
                </a:solidFill>
              </a:rPr>
              <a:t>©iStockphoto / davidf</a:t>
            </a:r>
          </a:p>
        </p:txBody>
      </p:sp>
      <p:sp>
        <p:nvSpPr>
          <p:cNvPr id="13" name="CasellaDiTesto 12">
            <a:extLst>
              <a:ext uri="{FF2B5EF4-FFF2-40B4-BE49-F238E27FC236}">
                <a16:creationId xmlns:a16="http://schemas.microsoft.com/office/drawing/2014/main" id="{28E608C1-C269-A246-B13F-AC6B7D70689F}"/>
              </a:ext>
            </a:extLst>
          </p:cNvPr>
          <p:cNvSpPr txBox="1"/>
          <p:nvPr/>
        </p:nvSpPr>
        <p:spPr>
          <a:xfrm rot="16200000">
            <a:off x="7546902" y="3984440"/>
            <a:ext cx="577082" cy="46166"/>
          </a:xfrm>
          <a:prstGeom prst="rect">
            <a:avLst/>
          </a:prstGeom>
          <a:noFill/>
        </p:spPr>
        <p:txBody>
          <a:bodyPr wrap="none" lIns="0" tIns="0" rIns="0" bIns="0" rtlCol="0">
            <a:spAutoFit/>
          </a:bodyPr>
          <a:lstStyle/>
          <a:p>
            <a:pPr algn="ctr"/>
            <a:r>
              <a:rPr lang="el-GR" sz="300" b="1">
                <a:solidFill>
                  <a:schemeClr val="bg1"/>
                </a:solidFill>
              </a:rPr>
              <a:t>©iStockphoto / AntonioGuillem</a:t>
            </a:r>
          </a:p>
        </p:txBody>
      </p:sp>
    </p:spTree>
    <p:extLst>
      <p:ext uri="{BB962C8B-B14F-4D97-AF65-F5344CB8AC3E}">
        <p14:creationId xmlns:p14="http://schemas.microsoft.com/office/powerpoint/2010/main" val="405062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36000"/>
            <a:ext cx="4013688" cy="540000"/>
          </a:xfrm>
        </p:spPr>
        <p:txBody>
          <a:bodyPr lIns="0" tIns="0" rIns="0" bIns="0">
            <a:noAutofit/>
          </a:bodyPr>
          <a:lstStyle/>
          <a:p>
            <a:r>
              <a:rPr lang="el-GR" sz="1400" dirty="0" err="1">
                <a:solidFill>
                  <a:srgbClr val="ACC700"/>
                </a:solidFill>
              </a:rPr>
              <a:t>Eurostat</a:t>
            </a:r>
            <a:r>
              <a:rPr lang="el-GR" sz="1400" dirty="0">
                <a:solidFill>
                  <a:srgbClr val="ACC700"/>
                </a:solidFill>
              </a:rPr>
              <a:t>, Έρευνα εργατικού δυναμικού 2013</a:t>
            </a:r>
          </a:p>
        </p:txBody>
      </p:sp>
      <p:sp>
        <p:nvSpPr>
          <p:cNvPr id="3" name="Text Placeholder 2"/>
          <p:cNvSpPr>
            <a:spLocks noGrp="1"/>
          </p:cNvSpPr>
          <p:nvPr>
            <p:ph type="body" sz="half" idx="2"/>
          </p:nvPr>
        </p:nvSpPr>
        <p:spPr>
          <a:xfrm>
            <a:off x="539750" y="1620000"/>
            <a:ext cx="3744218" cy="2520000"/>
          </a:xfrm>
        </p:spPr>
        <p:txBody>
          <a:bodyPr lIns="0" tIns="0" rIns="0" bIns="0">
            <a:noAutofit/>
          </a:bodyPr>
          <a:lstStyle/>
          <a:p>
            <a:r>
              <a:rPr lang="el-GR" sz="2000" dirty="0"/>
              <a:t>Στο σύνολο των εργαζομένων στην ΕΕ με</a:t>
            </a:r>
            <a:r>
              <a:rPr lang="fr-FR" sz="2000" dirty="0"/>
              <a:t> </a:t>
            </a:r>
            <a:r>
              <a:rPr lang="el-GR" sz="2000" dirty="0"/>
              <a:t>κάποιο πρόβλημα υγείας </a:t>
            </a:r>
            <a:r>
              <a:rPr lang="el-GR" sz="2000" dirty="0" smtClean="0"/>
              <a:t>που σχετίζεται με </a:t>
            </a:r>
            <a:r>
              <a:rPr lang="el-GR" sz="2000" dirty="0"/>
              <a:t>την εργασία, το 60 % θεωρεί ότι οι </a:t>
            </a:r>
            <a:r>
              <a:rPr lang="el-GR" sz="2000" dirty="0" smtClean="0"/>
              <a:t>ΜΣΠ αποτελούν </a:t>
            </a:r>
            <a:r>
              <a:rPr lang="el-GR" sz="2000" dirty="0"/>
              <a:t>το</a:t>
            </a:r>
            <a:r>
              <a:rPr lang="fr-FR" sz="2000" dirty="0"/>
              <a:t> </a:t>
            </a:r>
            <a:r>
              <a:rPr lang="el-GR" sz="2000" dirty="0"/>
              <a:t>σοβαρότερο πρόβλημα υγείας</a:t>
            </a:r>
          </a:p>
        </p:txBody>
      </p:sp>
      <p:sp>
        <p:nvSpPr>
          <p:cNvPr id="8" name="Title 1">
            <a:extLst>
              <a:ext uri="{FF2B5EF4-FFF2-40B4-BE49-F238E27FC236}">
                <a16:creationId xmlns:a16="http://schemas.microsoft.com/office/drawing/2014/main" id="{62D11A14-1FDB-BD43-BD93-7A5BB24FD1A1}"/>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a:t>Ποιο είναι το πρόβλημα;</a:t>
            </a:r>
          </a:p>
        </p:txBody>
      </p:sp>
      <p:pic>
        <p:nvPicPr>
          <p:cNvPr id="6" name="Immagine 5">
            <a:extLst>
              <a:ext uri="{FF2B5EF4-FFF2-40B4-BE49-F238E27FC236}">
                <a16:creationId xmlns:a16="http://schemas.microsoft.com/office/drawing/2014/main" id="{AC8B1427-E79D-5847-8BD4-CD33A06D3B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27389" y="1406137"/>
            <a:ext cx="1182483" cy="1414470"/>
          </a:xfrm>
          <a:prstGeom prst="rect">
            <a:avLst/>
          </a:prstGeom>
        </p:spPr>
      </p:pic>
      <p:pic>
        <p:nvPicPr>
          <p:cNvPr id="10" name="Immagine 9">
            <a:extLst>
              <a:ext uri="{FF2B5EF4-FFF2-40B4-BE49-F238E27FC236}">
                <a16:creationId xmlns:a16="http://schemas.microsoft.com/office/drawing/2014/main" id="{318A0F77-DF99-DB41-B9FA-F489050E5D6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901919" y="2957504"/>
            <a:ext cx="2107953" cy="1414469"/>
          </a:xfrm>
          <a:prstGeom prst="rect">
            <a:avLst/>
          </a:prstGeom>
        </p:spPr>
      </p:pic>
      <p:pic>
        <p:nvPicPr>
          <p:cNvPr id="12" name="Immagine 11">
            <a:extLst>
              <a:ext uri="{FF2B5EF4-FFF2-40B4-BE49-F238E27FC236}">
                <a16:creationId xmlns:a16="http://schemas.microsoft.com/office/drawing/2014/main" id="{1BA0EB0B-06FF-B847-8C9A-93861BE2CC5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53438" y="2957504"/>
            <a:ext cx="1182483" cy="1414471"/>
          </a:xfrm>
          <a:prstGeom prst="rect">
            <a:avLst/>
          </a:prstGeom>
        </p:spPr>
      </p:pic>
      <p:pic>
        <p:nvPicPr>
          <p:cNvPr id="14" name="Immagine 13">
            <a:extLst>
              <a:ext uri="{FF2B5EF4-FFF2-40B4-BE49-F238E27FC236}">
                <a16:creationId xmlns:a16="http://schemas.microsoft.com/office/drawing/2014/main" id="{C8FC3D07-E4C8-4D49-806B-EEAFC8BE8705}"/>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4553438" y="1406137"/>
            <a:ext cx="2121048" cy="1414470"/>
          </a:xfrm>
          <a:prstGeom prst="rect">
            <a:avLst/>
          </a:prstGeom>
        </p:spPr>
      </p:pic>
      <p:sp>
        <p:nvSpPr>
          <p:cNvPr id="9" name="CasellaDiTesto 8">
            <a:extLst>
              <a:ext uri="{FF2B5EF4-FFF2-40B4-BE49-F238E27FC236}">
                <a16:creationId xmlns:a16="http://schemas.microsoft.com/office/drawing/2014/main" id="{F5F55AB5-3E0C-4641-9AC8-CCEE201CED77}"/>
              </a:ext>
            </a:extLst>
          </p:cNvPr>
          <p:cNvSpPr txBox="1"/>
          <p:nvPr/>
        </p:nvSpPr>
        <p:spPr>
          <a:xfrm rot="16200000">
            <a:off x="4327390" y="2472358"/>
            <a:ext cx="567463" cy="46166"/>
          </a:xfrm>
          <a:prstGeom prst="rect">
            <a:avLst/>
          </a:prstGeom>
          <a:noFill/>
        </p:spPr>
        <p:txBody>
          <a:bodyPr wrap="none" lIns="0" tIns="0" rIns="0" bIns="0" rtlCol="0">
            <a:spAutoFit/>
          </a:bodyPr>
          <a:lstStyle/>
          <a:p>
            <a:pPr algn="ctr"/>
            <a:r>
              <a:rPr lang="el-GR" sz="300" b="1">
                <a:solidFill>
                  <a:schemeClr val="bg1"/>
                </a:solidFill>
              </a:rPr>
              <a:t>©iStockphoto / SDI Production</a:t>
            </a:r>
          </a:p>
        </p:txBody>
      </p:sp>
      <p:sp>
        <p:nvSpPr>
          <p:cNvPr id="11" name="CasellaDiTesto 10">
            <a:extLst>
              <a:ext uri="{FF2B5EF4-FFF2-40B4-BE49-F238E27FC236}">
                <a16:creationId xmlns:a16="http://schemas.microsoft.com/office/drawing/2014/main" id="{8174C18B-B470-A946-8B18-24E5D9464DD2}"/>
              </a:ext>
            </a:extLst>
          </p:cNvPr>
          <p:cNvSpPr txBox="1"/>
          <p:nvPr/>
        </p:nvSpPr>
        <p:spPr>
          <a:xfrm rot="16200000">
            <a:off x="7678222" y="2525954"/>
            <a:ext cx="458459" cy="46166"/>
          </a:xfrm>
          <a:prstGeom prst="rect">
            <a:avLst/>
          </a:prstGeom>
          <a:noFill/>
        </p:spPr>
        <p:txBody>
          <a:bodyPr wrap="none" lIns="0" tIns="0" rIns="0" bIns="0" rtlCol="0">
            <a:spAutoFit/>
          </a:bodyPr>
          <a:lstStyle/>
          <a:p>
            <a:pPr algn="ctr"/>
            <a:r>
              <a:rPr lang="el-GR" sz="300" b="1">
                <a:solidFill>
                  <a:schemeClr val="bg1"/>
                </a:solidFill>
              </a:rPr>
              <a:t>©iStockphoto / Baloncici</a:t>
            </a:r>
          </a:p>
        </p:txBody>
      </p:sp>
      <p:sp>
        <p:nvSpPr>
          <p:cNvPr id="13" name="CasellaDiTesto 12">
            <a:extLst>
              <a:ext uri="{FF2B5EF4-FFF2-40B4-BE49-F238E27FC236}">
                <a16:creationId xmlns:a16="http://schemas.microsoft.com/office/drawing/2014/main" id="{E53B033A-40E0-3141-ABA0-9FCB993984DE}"/>
              </a:ext>
            </a:extLst>
          </p:cNvPr>
          <p:cNvSpPr txBox="1"/>
          <p:nvPr/>
        </p:nvSpPr>
        <p:spPr>
          <a:xfrm rot="16200000">
            <a:off x="5452822" y="3202098"/>
            <a:ext cx="423193" cy="46166"/>
          </a:xfrm>
          <a:prstGeom prst="rect">
            <a:avLst/>
          </a:prstGeom>
          <a:noFill/>
        </p:spPr>
        <p:txBody>
          <a:bodyPr wrap="none" lIns="0" tIns="0" rIns="0" bIns="0" rtlCol="0">
            <a:spAutoFit/>
          </a:bodyPr>
          <a:lstStyle/>
          <a:p>
            <a:pPr algn="ctr"/>
            <a:r>
              <a:rPr lang="el-GR" sz="300" b="1">
                <a:solidFill>
                  <a:schemeClr val="tx1">
                    <a:lumMod val="50000"/>
                    <a:lumOff val="50000"/>
                  </a:schemeClr>
                </a:solidFill>
              </a:rPr>
              <a:t>©iStockphoto / zoranm</a:t>
            </a:r>
          </a:p>
        </p:txBody>
      </p:sp>
      <p:sp>
        <p:nvSpPr>
          <p:cNvPr id="15" name="CasellaDiTesto 14">
            <a:extLst>
              <a:ext uri="{FF2B5EF4-FFF2-40B4-BE49-F238E27FC236}">
                <a16:creationId xmlns:a16="http://schemas.microsoft.com/office/drawing/2014/main" id="{B74AD598-EACA-7E4D-8D99-22EC6A57C2E2}"/>
              </a:ext>
            </a:extLst>
          </p:cNvPr>
          <p:cNvSpPr txBox="1"/>
          <p:nvPr/>
        </p:nvSpPr>
        <p:spPr>
          <a:xfrm rot="16200000">
            <a:off x="7698944" y="3193915"/>
            <a:ext cx="426400" cy="46166"/>
          </a:xfrm>
          <a:prstGeom prst="rect">
            <a:avLst/>
          </a:prstGeom>
          <a:noFill/>
        </p:spPr>
        <p:txBody>
          <a:bodyPr wrap="none" lIns="0" tIns="0" rIns="0" bIns="0" rtlCol="0">
            <a:spAutoFit/>
          </a:bodyPr>
          <a:lstStyle/>
          <a:p>
            <a:pPr algn="ctr"/>
            <a:r>
              <a:rPr lang="el-GR" sz="300" b="1">
                <a:solidFill>
                  <a:schemeClr val="bg1"/>
                </a:solidFill>
              </a:rPr>
              <a:t>©iStockphoto / andresr</a:t>
            </a:r>
          </a:p>
        </p:txBody>
      </p:sp>
    </p:spTree>
    <p:extLst>
      <p:ext uri="{BB962C8B-B14F-4D97-AF65-F5344CB8AC3E}">
        <p14:creationId xmlns:p14="http://schemas.microsoft.com/office/powerpoint/2010/main" val="71513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177"/>
            <a:ext cx="7559873" cy="660895"/>
          </a:xfrm>
        </p:spPr>
        <p:txBody>
          <a:bodyPr lIns="0" tIns="0" rIns="0" bIns="0"/>
          <a:lstStyle/>
          <a:p>
            <a:r>
              <a:rPr lang="el-GR" sz="2000">
                <a:solidFill>
                  <a:schemeClr val="accent1"/>
                </a:solidFill>
                <a:latin typeface="Myriad Pro" panose="020B0503030403020204" pitchFamily="34" charset="0"/>
              </a:rPr>
              <a:t/>
            </a:r>
            <a:br>
              <a:rPr lang="el-GR" sz="2000">
                <a:solidFill>
                  <a:schemeClr val="accent1"/>
                </a:solidFill>
                <a:latin typeface="Myriad Pro" panose="020B0503030403020204" pitchFamily="34" charset="0"/>
              </a:rPr>
            </a:br>
            <a:r>
              <a:rPr lang="el-GR" sz="2400">
                <a:solidFill>
                  <a:schemeClr val="accent1"/>
                </a:solidFill>
              </a:rPr>
              <a:t>Μέρη του σώματος που προσβάλλονται συνήθως</a:t>
            </a:r>
            <a:r>
              <a:rPr lang="el-GR" sz="2000">
                <a:solidFill>
                  <a:schemeClr val="accent1"/>
                </a:solidFill>
                <a:latin typeface="Myriad Pro" panose="020B0503030403020204" pitchFamily="34" charset="0"/>
              </a:rPr>
              <a:t/>
            </a:r>
            <a:br>
              <a:rPr lang="el-GR" sz="2000">
                <a:solidFill>
                  <a:schemeClr val="accent1"/>
                </a:solidFill>
                <a:latin typeface="Myriad Pro" panose="020B0503030403020204" pitchFamily="34" charset="0"/>
              </a:rPr>
            </a:br>
            <a:endParaRPr lang="el-GR" sz="2000">
              <a:solidFill>
                <a:schemeClr val="accent1"/>
              </a:solidFill>
              <a:latin typeface="Myriad Pro" panose="020B0503030403020204" pitchFamily="34" charset="0"/>
            </a:endParaRPr>
          </a:p>
        </p:txBody>
      </p:sp>
      <p:grpSp>
        <p:nvGrpSpPr>
          <p:cNvPr id="28" name="Gruppo 27">
            <a:extLst>
              <a:ext uri="{FF2B5EF4-FFF2-40B4-BE49-F238E27FC236}">
                <a16:creationId xmlns:a16="http://schemas.microsoft.com/office/drawing/2014/main" id="{78CF137D-590C-574C-ADF1-02FF86B16D1C}"/>
              </a:ext>
            </a:extLst>
          </p:cNvPr>
          <p:cNvGrpSpPr/>
          <p:nvPr/>
        </p:nvGrpSpPr>
        <p:grpSpPr>
          <a:xfrm>
            <a:off x="3491880" y="1328153"/>
            <a:ext cx="4937074" cy="2755765"/>
            <a:chOff x="3864868" y="1478077"/>
            <a:chExt cx="4606469" cy="257122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64868" y="1478077"/>
              <a:ext cx="4606469" cy="2249671"/>
            </a:xfrm>
            <a:prstGeom prst="rect">
              <a:avLst/>
            </a:prstGeom>
          </p:spPr>
        </p:pic>
        <p:sp>
          <p:nvSpPr>
            <p:cNvPr id="3" name="TextBox 2"/>
            <p:cNvSpPr txBox="1"/>
            <p:nvPr/>
          </p:nvSpPr>
          <p:spPr>
            <a:xfrm>
              <a:off x="4013933" y="3772307"/>
              <a:ext cx="1080000" cy="258450"/>
            </a:xfrm>
            <a:prstGeom prst="rect">
              <a:avLst/>
            </a:prstGeom>
            <a:noFill/>
          </p:spPr>
          <p:txBody>
            <a:bodyPr wrap="square" rtlCol="0">
              <a:spAutoFit/>
            </a:bodyPr>
            <a:lstStyle/>
            <a:p>
              <a:pPr algn="ctr"/>
              <a:r>
                <a:rPr lang="el-GR" sz="1200" b="1" dirty="0" smtClean="0">
                  <a:solidFill>
                    <a:schemeClr val="accent1"/>
                  </a:solidFill>
                  <a:latin typeface="+mj-lt"/>
                  <a:ea typeface="+mj-ea"/>
                  <a:cs typeface="Trebuchet MS"/>
                </a:rPr>
                <a:t>Πλάτη</a:t>
              </a:r>
              <a:endParaRPr lang="el-GR" sz="1200" b="1" dirty="0">
                <a:solidFill>
                  <a:schemeClr val="accent1"/>
                </a:solidFill>
                <a:latin typeface="+mj-lt"/>
                <a:ea typeface="+mj-ea"/>
                <a:cs typeface="Trebuchet MS"/>
              </a:endParaRPr>
            </a:p>
          </p:txBody>
        </p:sp>
        <p:sp>
          <p:nvSpPr>
            <p:cNvPr id="7" name="TextBox 6"/>
            <p:cNvSpPr txBox="1"/>
            <p:nvPr/>
          </p:nvSpPr>
          <p:spPr>
            <a:xfrm>
              <a:off x="5628102" y="3772307"/>
              <a:ext cx="1080000" cy="276999"/>
            </a:xfrm>
            <a:prstGeom prst="rect">
              <a:avLst/>
            </a:prstGeom>
            <a:noFill/>
          </p:spPr>
          <p:txBody>
            <a:bodyPr wrap="square" rtlCol="0">
              <a:spAutoFit/>
            </a:bodyPr>
            <a:lstStyle/>
            <a:p>
              <a:pPr algn="ctr"/>
              <a:r>
                <a:rPr lang="el-GR" sz="1200" b="1" dirty="0">
                  <a:solidFill>
                    <a:schemeClr val="accent1"/>
                  </a:solidFill>
                  <a:latin typeface="+mj-lt"/>
                  <a:ea typeface="+mj-ea"/>
                  <a:cs typeface="Trebuchet MS"/>
                </a:rPr>
                <a:t>Άνω άκρα</a:t>
              </a:r>
            </a:p>
          </p:txBody>
        </p:sp>
        <p:sp>
          <p:nvSpPr>
            <p:cNvPr id="8" name="TextBox 7"/>
            <p:cNvSpPr txBox="1"/>
            <p:nvPr/>
          </p:nvSpPr>
          <p:spPr>
            <a:xfrm>
              <a:off x="7241546" y="3772307"/>
              <a:ext cx="1080000" cy="276999"/>
            </a:xfrm>
            <a:prstGeom prst="rect">
              <a:avLst/>
            </a:prstGeom>
            <a:noFill/>
          </p:spPr>
          <p:txBody>
            <a:bodyPr wrap="square" rtlCol="0">
              <a:spAutoFit/>
            </a:bodyPr>
            <a:lstStyle/>
            <a:p>
              <a:pPr algn="ctr"/>
              <a:r>
                <a:rPr lang="el-GR" sz="1200" b="1">
                  <a:solidFill>
                    <a:schemeClr val="accent1"/>
                  </a:solidFill>
                  <a:cs typeface="Trebuchet MS"/>
                </a:rPr>
                <a:t>Κάτω άκρα</a:t>
              </a:r>
            </a:p>
          </p:txBody>
        </p:sp>
      </p:grpSp>
      <p:sp>
        <p:nvSpPr>
          <p:cNvPr id="9" name="TextBox 8"/>
          <p:cNvSpPr txBox="1"/>
          <p:nvPr/>
        </p:nvSpPr>
        <p:spPr>
          <a:xfrm>
            <a:off x="2161305" y="1324189"/>
            <a:ext cx="970535" cy="153888"/>
          </a:xfrm>
          <a:prstGeom prst="rect">
            <a:avLst/>
          </a:prstGeom>
          <a:noFill/>
        </p:spPr>
        <p:txBody>
          <a:bodyPr wrap="square" lIns="0" tIns="0" rIns="0" bIns="0" rtlCol="0" anchor="ctr" anchorCtr="0">
            <a:spAutoFit/>
          </a:bodyPr>
          <a:lstStyle/>
          <a:p>
            <a:r>
              <a:rPr lang="el-GR" sz="1000" b="1">
                <a:solidFill>
                  <a:schemeClr val="accent1"/>
                </a:solidFill>
                <a:latin typeface="+mj-lt"/>
                <a:ea typeface="+mj-ea"/>
                <a:cs typeface="Trebuchet MS"/>
              </a:rPr>
              <a:t>Αυχένας</a:t>
            </a:r>
          </a:p>
        </p:txBody>
      </p:sp>
      <p:sp>
        <p:nvSpPr>
          <p:cNvPr id="10" name="TextBox 9"/>
          <p:cNvSpPr txBox="1"/>
          <p:nvPr/>
        </p:nvSpPr>
        <p:spPr>
          <a:xfrm>
            <a:off x="2161305" y="1566965"/>
            <a:ext cx="970535" cy="153888"/>
          </a:xfrm>
          <a:prstGeom prst="rect">
            <a:avLst/>
          </a:prstGeom>
          <a:noFill/>
        </p:spPr>
        <p:txBody>
          <a:bodyPr wrap="square" lIns="0" tIns="0" rIns="0" bIns="0" rtlCol="0" anchor="ctr" anchorCtr="0">
            <a:spAutoFit/>
          </a:bodyPr>
          <a:lstStyle/>
          <a:p>
            <a:r>
              <a:rPr lang="el-GR" sz="1000" b="1">
                <a:solidFill>
                  <a:schemeClr val="accent1"/>
                </a:solidFill>
                <a:latin typeface="+mj-lt"/>
                <a:ea typeface="+mj-ea"/>
                <a:cs typeface="Trebuchet MS"/>
              </a:rPr>
              <a:t>Ώμοι</a:t>
            </a:r>
          </a:p>
        </p:txBody>
      </p:sp>
      <p:sp>
        <p:nvSpPr>
          <p:cNvPr id="13" name="TextBox 12"/>
          <p:cNvSpPr txBox="1"/>
          <p:nvPr/>
        </p:nvSpPr>
        <p:spPr>
          <a:xfrm>
            <a:off x="2161305" y="2119960"/>
            <a:ext cx="970535" cy="153888"/>
          </a:xfrm>
          <a:prstGeom prst="rect">
            <a:avLst/>
          </a:prstGeom>
          <a:noFill/>
        </p:spPr>
        <p:txBody>
          <a:bodyPr wrap="square" lIns="0" tIns="0" rIns="0" bIns="0" rtlCol="0" anchor="ctr" anchorCtr="0">
            <a:spAutoFit/>
          </a:bodyPr>
          <a:lstStyle/>
          <a:p>
            <a:r>
              <a:rPr lang="el-GR" sz="1000" b="1" dirty="0">
                <a:solidFill>
                  <a:schemeClr val="accent1"/>
                </a:solidFill>
                <a:latin typeface="+mj-lt"/>
                <a:ea typeface="+mj-ea"/>
                <a:cs typeface="Trebuchet MS"/>
              </a:rPr>
              <a:t>Αγκώνες</a:t>
            </a:r>
          </a:p>
        </p:txBody>
      </p:sp>
      <p:sp>
        <p:nvSpPr>
          <p:cNvPr id="14" name="TextBox 13"/>
          <p:cNvSpPr txBox="1"/>
          <p:nvPr/>
        </p:nvSpPr>
        <p:spPr>
          <a:xfrm>
            <a:off x="2161305" y="2329241"/>
            <a:ext cx="970535" cy="153888"/>
          </a:xfrm>
          <a:prstGeom prst="rect">
            <a:avLst/>
          </a:prstGeom>
          <a:noFill/>
        </p:spPr>
        <p:txBody>
          <a:bodyPr wrap="square" lIns="0" tIns="0" rIns="0" bIns="0" rtlCol="0" anchor="ctr" anchorCtr="0">
            <a:spAutoFit/>
          </a:bodyPr>
          <a:lstStyle/>
          <a:p>
            <a:r>
              <a:rPr lang="el-GR" sz="1000" b="1" dirty="0" smtClean="0">
                <a:solidFill>
                  <a:schemeClr val="accent1"/>
                </a:solidFill>
                <a:cs typeface="Trebuchet MS"/>
              </a:rPr>
              <a:t>Πλάτη</a:t>
            </a:r>
            <a:endParaRPr lang="el-GR" sz="1000" b="1" dirty="0">
              <a:solidFill>
                <a:srgbClr val="FF0000"/>
              </a:solidFill>
              <a:latin typeface="+mj-lt"/>
              <a:ea typeface="+mj-ea"/>
              <a:cs typeface="Trebuchet MS"/>
            </a:endParaRPr>
          </a:p>
        </p:txBody>
      </p:sp>
      <p:sp>
        <p:nvSpPr>
          <p:cNvPr id="15" name="TextBox 14"/>
          <p:cNvSpPr txBox="1"/>
          <p:nvPr/>
        </p:nvSpPr>
        <p:spPr>
          <a:xfrm>
            <a:off x="2161305" y="2590947"/>
            <a:ext cx="826519" cy="307777"/>
          </a:xfrm>
          <a:prstGeom prst="rect">
            <a:avLst/>
          </a:prstGeom>
          <a:noFill/>
        </p:spPr>
        <p:txBody>
          <a:bodyPr wrap="square" lIns="0" tIns="0" rIns="0" bIns="0" rtlCol="0" anchor="ctr" anchorCtr="0">
            <a:spAutoFit/>
          </a:bodyPr>
          <a:lstStyle/>
          <a:p>
            <a:r>
              <a:rPr lang="el-GR" sz="1000" b="1" dirty="0">
                <a:solidFill>
                  <a:schemeClr val="accent1"/>
                </a:solidFill>
                <a:latin typeface="+mj-lt"/>
                <a:ea typeface="+mj-ea"/>
                <a:cs typeface="Trebuchet MS"/>
              </a:rPr>
              <a:t>Καρποί/</a:t>
            </a:r>
            <a:r>
              <a:rPr lang="fr-FR" sz="1000" b="1" dirty="0">
                <a:solidFill>
                  <a:schemeClr val="accent1"/>
                </a:solidFill>
                <a:latin typeface="+mj-lt"/>
                <a:ea typeface="+mj-ea"/>
                <a:cs typeface="Trebuchet MS"/>
              </a:rPr>
              <a:t> </a:t>
            </a:r>
            <a:br>
              <a:rPr lang="fr-FR" sz="1000" b="1" dirty="0">
                <a:solidFill>
                  <a:schemeClr val="accent1"/>
                </a:solidFill>
                <a:latin typeface="+mj-lt"/>
                <a:ea typeface="+mj-ea"/>
                <a:cs typeface="Trebuchet MS"/>
              </a:rPr>
            </a:br>
            <a:r>
              <a:rPr lang="el-GR" sz="1000" b="1" dirty="0">
                <a:solidFill>
                  <a:schemeClr val="accent1"/>
                </a:solidFill>
                <a:latin typeface="+mj-lt"/>
                <a:ea typeface="+mj-ea"/>
                <a:cs typeface="Trebuchet MS"/>
              </a:rPr>
              <a:t>Χέρια</a:t>
            </a:r>
          </a:p>
        </p:txBody>
      </p:sp>
      <p:sp>
        <p:nvSpPr>
          <p:cNvPr id="16" name="TextBox 15"/>
          <p:cNvSpPr txBox="1"/>
          <p:nvPr/>
        </p:nvSpPr>
        <p:spPr>
          <a:xfrm>
            <a:off x="2161305" y="3302964"/>
            <a:ext cx="970535" cy="153888"/>
          </a:xfrm>
          <a:prstGeom prst="rect">
            <a:avLst/>
          </a:prstGeom>
          <a:noFill/>
        </p:spPr>
        <p:txBody>
          <a:bodyPr wrap="square" lIns="0" tIns="0" rIns="0" bIns="0" rtlCol="0" anchor="ctr" anchorCtr="0">
            <a:spAutoFit/>
          </a:bodyPr>
          <a:lstStyle/>
          <a:p>
            <a:r>
              <a:rPr lang="el-GR" sz="1000" b="1">
                <a:solidFill>
                  <a:schemeClr val="accent1"/>
                </a:solidFill>
                <a:latin typeface="+mj-lt"/>
                <a:ea typeface="+mj-ea"/>
                <a:cs typeface="Trebuchet MS"/>
              </a:rPr>
              <a:t>Γόνατα</a:t>
            </a:r>
          </a:p>
        </p:txBody>
      </p:sp>
      <p:sp>
        <p:nvSpPr>
          <p:cNvPr id="17" name="TextBox 16"/>
          <p:cNvSpPr txBox="1"/>
          <p:nvPr/>
        </p:nvSpPr>
        <p:spPr>
          <a:xfrm>
            <a:off x="2161305" y="3837189"/>
            <a:ext cx="1157511" cy="307777"/>
          </a:xfrm>
          <a:prstGeom prst="rect">
            <a:avLst/>
          </a:prstGeom>
          <a:noFill/>
        </p:spPr>
        <p:txBody>
          <a:bodyPr wrap="square" lIns="0" tIns="0" rIns="0" bIns="0" rtlCol="0" anchor="ctr" anchorCtr="0">
            <a:spAutoFit/>
          </a:bodyPr>
          <a:lstStyle/>
          <a:p>
            <a:r>
              <a:rPr lang="el-GR" sz="1000" b="1" dirty="0">
                <a:solidFill>
                  <a:schemeClr val="accent1"/>
                </a:solidFill>
                <a:latin typeface="+mj-lt"/>
                <a:ea typeface="+mj-ea"/>
                <a:cs typeface="Trebuchet MS"/>
              </a:rPr>
              <a:t>Αστράγαλοι/</a:t>
            </a:r>
            <a:r>
              <a:rPr lang="fr-FR" sz="1000" b="1" dirty="0">
                <a:solidFill>
                  <a:schemeClr val="accent1"/>
                </a:solidFill>
                <a:latin typeface="+mj-lt"/>
                <a:ea typeface="+mj-ea"/>
                <a:cs typeface="Trebuchet MS"/>
              </a:rPr>
              <a:t/>
            </a:r>
            <a:br>
              <a:rPr lang="fr-FR" sz="1000" b="1" dirty="0">
                <a:solidFill>
                  <a:schemeClr val="accent1"/>
                </a:solidFill>
                <a:latin typeface="+mj-lt"/>
                <a:ea typeface="+mj-ea"/>
                <a:cs typeface="Trebuchet MS"/>
              </a:rPr>
            </a:br>
            <a:r>
              <a:rPr lang="el-GR" sz="1000" b="1" dirty="0">
                <a:solidFill>
                  <a:schemeClr val="accent1"/>
                </a:solidFill>
                <a:latin typeface="+mj-lt"/>
                <a:ea typeface="+mj-ea"/>
                <a:cs typeface="Trebuchet MS"/>
              </a:rPr>
              <a:t>Πόδια</a:t>
            </a:r>
          </a:p>
        </p:txBody>
      </p:sp>
      <p:pic>
        <p:nvPicPr>
          <p:cNvPr id="27" name="Immagine 26">
            <a:extLst>
              <a:ext uri="{FF2B5EF4-FFF2-40B4-BE49-F238E27FC236}">
                <a16:creationId xmlns:a16="http://schemas.microsoft.com/office/drawing/2014/main" id="{66A34F25-84D2-7C46-8A38-D5DC02E739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90" y="655719"/>
            <a:ext cx="1951359" cy="3833027"/>
          </a:xfrm>
          <a:prstGeom prst="rect">
            <a:avLst/>
          </a:prstGeom>
        </p:spPr>
      </p:pic>
      <p:pic>
        <p:nvPicPr>
          <p:cNvPr id="25" name="Immagine 24">
            <a:extLst>
              <a:ext uri="{FF2B5EF4-FFF2-40B4-BE49-F238E27FC236}">
                <a16:creationId xmlns:a16="http://schemas.microsoft.com/office/drawing/2014/main" id="{F2F6C363-170E-1140-8654-7B65F90B6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434" y="971976"/>
            <a:ext cx="1397076" cy="3358927"/>
          </a:xfrm>
          <a:prstGeom prst="rect">
            <a:avLst/>
          </a:prstGeom>
        </p:spPr>
      </p:pic>
    </p:spTree>
    <p:extLst>
      <p:ext uri="{BB962C8B-B14F-4D97-AF65-F5344CB8AC3E}">
        <p14:creationId xmlns:p14="http://schemas.microsoft.com/office/powerpoint/2010/main" val="225354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49" y="915988"/>
            <a:ext cx="3744219" cy="3455987"/>
          </a:xfrm>
        </p:spPr>
        <p:txBody>
          <a:bodyPr lIns="0" tIns="0" rIns="0" bIns="0">
            <a:noAutofit/>
          </a:bodyPr>
          <a:lstStyle/>
          <a:p>
            <a:r>
              <a:rPr lang="el-GR" sz="2000" dirty="0"/>
              <a:t>Βλάβες των</a:t>
            </a:r>
            <a:br>
              <a:rPr lang="el-GR" sz="2000" dirty="0"/>
            </a:br>
            <a:r>
              <a:rPr lang="el-GR" sz="2000" dirty="0"/>
              <a:t>σωματικών δομών</a:t>
            </a:r>
          </a:p>
          <a:p>
            <a:r>
              <a:rPr lang="el-GR" sz="2000" dirty="0"/>
              <a:t>Προκαλούνται </a:t>
            </a:r>
            <a:r>
              <a:rPr lang="el-GR" sz="2000" dirty="0" smtClean="0"/>
              <a:t>ή </a:t>
            </a:r>
            <a:r>
              <a:rPr lang="el-GR" sz="2000" dirty="0"/>
              <a:t>επιδεινώνονται κατά κύριο λόγο από την εργασία </a:t>
            </a:r>
          </a:p>
          <a:p>
            <a:r>
              <a:rPr lang="el-GR" sz="2000" dirty="0"/>
              <a:t>Σωματικοί, ψυχοκοινωνικοί, οργανωτικοί και ατομικοί παράγοντες μπορούν να συμβάλουν στην πρόκλησή τους</a:t>
            </a:r>
          </a:p>
        </p:txBody>
      </p:sp>
      <p:sp>
        <p:nvSpPr>
          <p:cNvPr id="6" name="Title 1">
            <a:extLst>
              <a:ext uri="{FF2B5EF4-FFF2-40B4-BE49-F238E27FC236}">
                <a16:creationId xmlns:a16="http://schemas.microsoft.com/office/drawing/2014/main" id="{B28337FA-D9E9-B14B-B25F-ACA2748C2CC0}"/>
              </a:ext>
            </a:extLst>
          </p:cNvPr>
          <p:cNvSpPr txBox="1">
            <a:spLocks/>
          </p:cNvSpPr>
          <p:nvPr/>
        </p:nvSpPr>
        <p:spPr>
          <a:xfrm>
            <a:off x="539750" y="-5177"/>
            <a:ext cx="7559873" cy="660895"/>
          </a:xfrm>
          <a:prstGeom prst="rect">
            <a:avLst/>
          </a:prstGeom>
        </p:spPr>
        <p:txBody>
          <a:bodyPr vert="horz" lIns="0" tIns="0" rIns="0" bIns="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2400" dirty="0">
                <a:solidFill>
                  <a:schemeClr val="accent1"/>
                </a:solidFill>
              </a:rPr>
              <a:t>Τι είναι οι </a:t>
            </a:r>
            <a:r>
              <a:rPr lang="el-GR" sz="2400" dirty="0" smtClean="0">
                <a:solidFill>
                  <a:schemeClr val="accent1"/>
                </a:solidFill>
              </a:rPr>
              <a:t>ΜΣΠ που σχετίζονται με την εργασία;</a:t>
            </a:r>
            <a:endParaRPr lang="el-GR" sz="2400" dirty="0">
              <a:solidFill>
                <a:schemeClr val="accent1"/>
              </a:solidFill>
            </a:endParaRPr>
          </a:p>
        </p:txBody>
      </p:sp>
      <p:pic>
        <p:nvPicPr>
          <p:cNvPr id="4" name="Immagine 3">
            <a:extLst>
              <a:ext uri="{FF2B5EF4-FFF2-40B4-BE49-F238E27FC236}">
                <a16:creationId xmlns:a16="http://schemas.microsoft.com/office/drawing/2014/main" id="{418A3B34-48E4-2C48-81D4-AAC148010E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83" b="7694"/>
          <a:stretch/>
        </p:blipFill>
        <p:spPr>
          <a:xfrm>
            <a:off x="4861377" y="842076"/>
            <a:ext cx="2623197" cy="3296136"/>
          </a:xfrm>
          <a:prstGeom prst="rect">
            <a:avLst/>
          </a:prstGeom>
        </p:spPr>
      </p:pic>
      <p:sp>
        <p:nvSpPr>
          <p:cNvPr id="2" name="Ovale 1">
            <a:extLst>
              <a:ext uri="{FF2B5EF4-FFF2-40B4-BE49-F238E27FC236}">
                <a16:creationId xmlns:a16="http://schemas.microsoft.com/office/drawing/2014/main" id="{9F3D7D94-9EAA-7946-BC33-086AC2645C18}"/>
              </a:ext>
            </a:extLst>
          </p:cNvPr>
          <p:cNvSpPr/>
          <p:nvPr/>
        </p:nvSpPr>
        <p:spPr>
          <a:xfrm>
            <a:off x="7487963" y="1038510"/>
            <a:ext cx="108372" cy="108372"/>
          </a:xfrm>
          <a:prstGeom prst="ellipse">
            <a:avLst/>
          </a:prstGeom>
          <a:solidFill>
            <a:srgbClr val="E64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E659FF73-7DB1-5B4A-957D-EE8EC5821F6D}"/>
              </a:ext>
            </a:extLst>
          </p:cNvPr>
          <p:cNvSpPr txBox="1"/>
          <p:nvPr/>
        </p:nvSpPr>
        <p:spPr>
          <a:xfrm>
            <a:off x="7596335" y="981829"/>
            <a:ext cx="720079" cy="338554"/>
          </a:xfrm>
          <a:prstGeom prst="rect">
            <a:avLst/>
          </a:prstGeom>
          <a:noFill/>
        </p:spPr>
        <p:txBody>
          <a:bodyPr wrap="square" rtlCol="0">
            <a:spAutoFit/>
          </a:bodyPr>
          <a:lstStyle/>
          <a:p>
            <a:r>
              <a:rPr lang="el-GR" sz="800" dirty="0">
                <a:solidFill>
                  <a:schemeClr val="tx1">
                    <a:lumMod val="65000"/>
                    <a:lumOff val="35000"/>
                  </a:schemeClr>
                </a:solidFill>
              </a:rPr>
              <a:t>Πόνοι και ενοχλήσεις</a:t>
            </a:r>
          </a:p>
        </p:txBody>
      </p:sp>
      <p:sp>
        <p:nvSpPr>
          <p:cNvPr id="9" name="Ovale 8">
            <a:extLst>
              <a:ext uri="{FF2B5EF4-FFF2-40B4-BE49-F238E27FC236}">
                <a16:creationId xmlns:a16="http://schemas.microsoft.com/office/drawing/2014/main" id="{A4372AB5-2FB6-D642-9F92-4799A3084453}"/>
              </a:ext>
            </a:extLst>
          </p:cNvPr>
          <p:cNvSpPr/>
          <p:nvPr/>
        </p:nvSpPr>
        <p:spPr>
          <a:xfrm>
            <a:off x="7485704" y="1388926"/>
            <a:ext cx="108372" cy="1083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3AF6B84C-77D5-9B43-9E74-1BB02D2E7703}"/>
              </a:ext>
            </a:extLst>
          </p:cNvPr>
          <p:cNvSpPr txBox="1"/>
          <p:nvPr/>
        </p:nvSpPr>
        <p:spPr>
          <a:xfrm>
            <a:off x="7596336" y="1340000"/>
            <a:ext cx="864096" cy="338554"/>
          </a:xfrm>
          <a:prstGeom prst="rect">
            <a:avLst/>
          </a:prstGeom>
          <a:noFill/>
        </p:spPr>
        <p:txBody>
          <a:bodyPr wrap="square" rtlCol="0">
            <a:spAutoFit/>
          </a:bodyPr>
          <a:lstStyle/>
          <a:p>
            <a:r>
              <a:rPr lang="el-GR" sz="800" dirty="0">
                <a:solidFill>
                  <a:schemeClr val="tx1">
                    <a:lumMod val="65000"/>
                    <a:lumOff val="35000"/>
                  </a:schemeClr>
                </a:solidFill>
              </a:rPr>
              <a:t>Συμπτώματα άγχους</a:t>
            </a:r>
          </a:p>
        </p:txBody>
      </p:sp>
      <p:sp>
        <p:nvSpPr>
          <p:cNvPr id="11" name="CasellaDiTesto 10">
            <a:extLst>
              <a:ext uri="{FF2B5EF4-FFF2-40B4-BE49-F238E27FC236}">
                <a16:creationId xmlns:a16="http://schemas.microsoft.com/office/drawing/2014/main" id="{20CA59DD-EC10-0348-8A61-79424DA39685}"/>
              </a:ext>
            </a:extLst>
          </p:cNvPr>
          <p:cNvSpPr txBox="1"/>
          <p:nvPr/>
        </p:nvSpPr>
        <p:spPr>
          <a:xfrm>
            <a:off x="4932040" y="4140819"/>
            <a:ext cx="1024777" cy="646331"/>
          </a:xfrm>
          <a:prstGeom prst="rect">
            <a:avLst/>
          </a:prstGeom>
          <a:noFill/>
        </p:spPr>
        <p:txBody>
          <a:bodyPr wrap="square" rtlCol="0">
            <a:spAutoFit/>
          </a:bodyPr>
          <a:lstStyle/>
          <a:p>
            <a:pPr algn="ctr"/>
            <a:r>
              <a:rPr lang="el-GR" sz="1200" i="1" dirty="0">
                <a:solidFill>
                  <a:schemeClr val="tx1">
                    <a:lumMod val="65000"/>
                    <a:lumOff val="35000"/>
                  </a:schemeClr>
                </a:solidFill>
              </a:rPr>
              <a:t>Εμπρός μέρος του σώματος</a:t>
            </a:r>
          </a:p>
        </p:txBody>
      </p:sp>
      <p:sp>
        <p:nvSpPr>
          <p:cNvPr id="12" name="CasellaDiTesto 11">
            <a:extLst>
              <a:ext uri="{FF2B5EF4-FFF2-40B4-BE49-F238E27FC236}">
                <a16:creationId xmlns:a16="http://schemas.microsoft.com/office/drawing/2014/main" id="{9B30F1FF-2B8D-4D47-AC85-782ECCEF384C}"/>
              </a:ext>
            </a:extLst>
          </p:cNvPr>
          <p:cNvSpPr txBox="1"/>
          <p:nvPr/>
        </p:nvSpPr>
        <p:spPr>
          <a:xfrm>
            <a:off x="6415353" y="4140819"/>
            <a:ext cx="1024777" cy="646331"/>
          </a:xfrm>
          <a:prstGeom prst="rect">
            <a:avLst/>
          </a:prstGeom>
          <a:noFill/>
        </p:spPr>
        <p:txBody>
          <a:bodyPr wrap="square" rtlCol="0">
            <a:spAutoFit/>
          </a:bodyPr>
          <a:lstStyle/>
          <a:p>
            <a:pPr algn="ctr"/>
            <a:r>
              <a:rPr lang="el-GR" sz="1200" i="1" dirty="0">
                <a:solidFill>
                  <a:schemeClr val="tx1">
                    <a:lumMod val="65000"/>
                    <a:lumOff val="35000"/>
                  </a:schemeClr>
                </a:solidFill>
              </a:rPr>
              <a:t>Πίσω μέρος του σώματος</a:t>
            </a:r>
          </a:p>
        </p:txBody>
      </p:sp>
    </p:spTree>
    <p:extLst>
      <p:ext uri="{BB962C8B-B14F-4D97-AF65-F5344CB8AC3E}">
        <p14:creationId xmlns:p14="http://schemas.microsoft.com/office/powerpoint/2010/main" val="276954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972" r="19972"/>
          <a:stretch/>
        </p:blipFill>
        <p:spPr>
          <a:xfrm>
            <a:off x="4211960" y="876993"/>
            <a:ext cx="3744417" cy="350714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617" t="16595" r="30260" b="13414"/>
          <a:stretch/>
        </p:blipFill>
        <p:spPr>
          <a:xfrm>
            <a:off x="4885279" y="2428657"/>
            <a:ext cx="3341045" cy="1991777"/>
          </a:xfrm>
          <a:prstGeom prst="rect">
            <a:avLst/>
          </a:prstGeom>
        </p:spPr>
      </p:pic>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9137" t="59544" b="11823"/>
          <a:stretch/>
        </p:blipFill>
        <p:spPr>
          <a:xfrm>
            <a:off x="3601379" y="3490411"/>
            <a:ext cx="1509442" cy="1025555"/>
          </a:xfrm>
          <a:prstGeom prst="rect">
            <a:avLst/>
          </a:prstGeom>
        </p:spPr>
      </p:pic>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
            <a:ext cx="7632700" cy="666103"/>
          </a:xfrm>
        </p:spPr>
        <p:txBody>
          <a:bodyPr lIns="0" tIns="0" rIns="0" bIns="0"/>
          <a:lstStyle/>
          <a:p>
            <a:r>
              <a:rPr lang="el-GR" sz="2400" dirty="0">
                <a:solidFill>
                  <a:schemeClr val="accent1"/>
                </a:solidFill>
              </a:rPr>
              <a:t>Αντιμετώπιση των ΜΣΠ</a:t>
            </a:r>
          </a:p>
        </p:txBody>
      </p:sp>
      <p:sp>
        <p:nvSpPr>
          <p:cNvPr id="3" name="Content Placeholder 2"/>
          <p:cNvSpPr>
            <a:spLocks noGrp="1"/>
          </p:cNvSpPr>
          <p:nvPr>
            <p:ph sz="half" idx="1"/>
          </p:nvPr>
        </p:nvSpPr>
        <p:spPr>
          <a:xfrm>
            <a:off x="552416" y="919783"/>
            <a:ext cx="3389597" cy="3140069"/>
          </a:xfrm>
        </p:spPr>
        <p:txBody>
          <a:bodyPr lIns="0" tIns="0" rIns="0" bIns="0">
            <a:normAutofit/>
          </a:bodyPr>
          <a:lstStyle/>
          <a:p>
            <a:r>
              <a:rPr lang="el-GR" sz="2000" dirty="0">
                <a:solidFill>
                  <a:schemeClr val="accent1"/>
                </a:solidFill>
              </a:rPr>
              <a:t>Οι </a:t>
            </a:r>
            <a:r>
              <a:rPr lang="el-GR" sz="2000" dirty="0" smtClean="0">
                <a:solidFill>
                  <a:schemeClr val="accent1"/>
                </a:solidFill>
              </a:rPr>
              <a:t>ΜΣΠ </a:t>
            </a:r>
            <a:r>
              <a:rPr lang="el-GR" sz="2000" dirty="0">
                <a:solidFill>
                  <a:schemeClr val="accent1"/>
                </a:solidFill>
              </a:rPr>
              <a:t>μπορούν να προληφθούν και να αντιμετωπιστούν</a:t>
            </a:r>
          </a:p>
          <a:p>
            <a:r>
              <a:rPr lang="el-GR" sz="2000" dirty="0">
                <a:solidFill>
                  <a:schemeClr val="accent1"/>
                </a:solidFill>
              </a:rPr>
              <a:t>Ολοκληρωμένη προσέγγιση</a:t>
            </a:r>
            <a:br>
              <a:rPr lang="el-GR" sz="2000" dirty="0">
                <a:solidFill>
                  <a:schemeClr val="accent1"/>
                </a:solidFill>
              </a:rPr>
            </a:br>
            <a:r>
              <a:rPr lang="el-GR" sz="2000" dirty="0">
                <a:solidFill>
                  <a:schemeClr val="accent1"/>
                </a:solidFill>
              </a:rPr>
              <a:t>και νοοτροπία πρόληψης</a:t>
            </a:r>
          </a:p>
          <a:p>
            <a:r>
              <a:rPr lang="el-GR" sz="2000" dirty="0">
                <a:solidFill>
                  <a:schemeClr val="accent1"/>
                </a:solidFill>
              </a:rPr>
              <a:t>Μέτρα που βασίζονται στις</a:t>
            </a:r>
            <a:r>
              <a:rPr lang="fr-FR" sz="2000" dirty="0">
                <a:solidFill>
                  <a:schemeClr val="accent1"/>
                </a:solidFill>
              </a:rPr>
              <a:t> </a:t>
            </a:r>
            <a:r>
              <a:rPr lang="el-GR" sz="2000" dirty="0">
                <a:solidFill>
                  <a:schemeClr val="accent1"/>
                </a:solidFill>
              </a:rPr>
              <a:t>γενικές αρχές</a:t>
            </a:r>
            <a:r>
              <a:rPr lang="fr-FR" sz="2000" dirty="0">
                <a:solidFill>
                  <a:schemeClr val="accent1"/>
                </a:solidFill>
              </a:rPr>
              <a:t> </a:t>
            </a:r>
            <a:r>
              <a:rPr lang="el-GR" sz="2000" dirty="0">
                <a:solidFill>
                  <a:schemeClr val="accent1"/>
                </a:solidFill>
              </a:rPr>
              <a:t>πρόληψης</a:t>
            </a:r>
          </a:p>
        </p:txBody>
      </p:sp>
    </p:spTree>
    <p:extLst>
      <p:ext uri="{BB962C8B-B14F-4D97-AF65-F5344CB8AC3E}">
        <p14:creationId xmlns:p14="http://schemas.microsoft.com/office/powerpoint/2010/main" val="174969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
            <a:ext cx="7632700" cy="666103"/>
          </a:xfrm>
        </p:spPr>
        <p:txBody>
          <a:bodyPr lIns="0" tIns="0" rIns="0" bIns="0"/>
          <a:lstStyle/>
          <a:p>
            <a:r>
              <a:rPr lang="el-GR" sz="2400" dirty="0" smtClean="0">
                <a:solidFill>
                  <a:schemeClr val="accent1"/>
                </a:solidFill>
              </a:rPr>
              <a:t>Μελέτη Εκτίμησης Κινδύνου</a:t>
            </a:r>
            <a:endParaRPr lang="el-GR" sz="2400" dirty="0">
              <a:solidFill>
                <a:schemeClr val="accent1"/>
              </a:solidFill>
            </a:endParaRPr>
          </a:p>
        </p:txBody>
      </p:sp>
      <p:sp>
        <p:nvSpPr>
          <p:cNvPr id="8" name="Content Placeholder 2"/>
          <p:cNvSpPr>
            <a:spLocks noGrp="1"/>
          </p:cNvSpPr>
          <p:nvPr>
            <p:ph sz="half" idx="1"/>
          </p:nvPr>
        </p:nvSpPr>
        <p:spPr>
          <a:xfrm>
            <a:off x="544589" y="917575"/>
            <a:ext cx="4617619" cy="3454399"/>
          </a:xfrm>
        </p:spPr>
        <p:txBody>
          <a:bodyPr lIns="0" tIns="0" rIns="0" bIns="0">
            <a:normAutofit fontScale="92500" lnSpcReduction="10000"/>
          </a:bodyPr>
          <a:lstStyle/>
          <a:p>
            <a:r>
              <a:rPr lang="el-GR" sz="2000" dirty="0">
                <a:solidFill>
                  <a:schemeClr val="accent1"/>
                </a:solidFill>
              </a:rPr>
              <a:t>Ουσιώδης προϋπόθεση για την επιτυχή πρόληψη</a:t>
            </a:r>
          </a:p>
          <a:p>
            <a:r>
              <a:rPr lang="el-GR" sz="2000" dirty="0">
                <a:solidFill>
                  <a:schemeClr val="accent1"/>
                </a:solidFill>
              </a:rPr>
              <a:t>Όλοι —εργοδότες, διοίκηση, εργαζόμενοι και υπηρεσίες ΕΑΥ— πρέπει να συμμετέχουν</a:t>
            </a:r>
          </a:p>
          <a:p>
            <a:r>
              <a:rPr lang="el-GR" sz="2000" dirty="0">
                <a:solidFill>
                  <a:schemeClr val="accent1"/>
                </a:solidFill>
              </a:rPr>
              <a:t>Όλες οι ομάδες εργαζομένων</a:t>
            </a:r>
            <a:br>
              <a:rPr lang="el-GR" sz="2000" dirty="0">
                <a:solidFill>
                  <a:schemeClr val="accent1"/>
                </a:solidFill>
              </a:rPr>
            </a:br>
            <a:r>
              <a:rPr lang="el-GR" sz="2000" dirty="0">
                <a:solidFill>
                  <a:schemeClr val="accent1"/>
                </a:solidFill>
              </a:rPr>
              <a:t>πρέπει να καλύπτονται</a:t>
            </a:r>
          </a:p>
          <a:p>
            <a:r>
              <a:rPr lang="el-GR" sz="2000" dirty="0">
                <a:solidFill>
                  <a:schemeClr val="accent1"/>
                </a:solidFill>
              </a:rPr>
              <a:t>Η διαδικασία θα πρέπει να αναθεωρείται και να επικαιροποιείται τακτικά</a:t>
            </a:r>
          </a:p>
          <a:p>
            <a:r>
              <a:rPr lang="el-GR" sz="2100" dirty="0" smtClean="0">
                <a:solidFill>
                  <a:schemeClr val="accent1"/>
                </a:solidFill>
              </a:rPr>
              <a:t>Διατίθενται εργαλεία</a:t>
            </a:r>
            <a:r>
              <a:rPr lang="el-GR" sz="2100" dirty="0">
                <a:solidFill>
                  <a:schemeClr val="accent1"/>
                </a:solidFill>
              </a:rPr>
              <a:t>, </a:t>
            </a:r>
            <a:r>
              <a:rPr lang="el-GR" sz="2100" dirty="0" smtClean="0">
                <a:solidFill>
                  <a:schemeClr val="accent1"/>
                </a:solidFill>
              </a:rPr>
              <a:t>μέσα, καθώς </a:t>
            </a:r>
            <a:r>
              <a:rPr lang="el-GR" sz="2100" dirty="0">
                <a:solidFill>
                  <a:schemeClr val="accent1"/>
                </a:solidFill>
              </a:rPr>
              <a:t>και </a:t>
            </a:r>
            <a:r>
              <a:rPr lang="el-GR" sz="2100" dirty="0" smtClean="0">
                <a:solidFill>
                  <a:schemeClr val="accent1"/>
                </a:solidFill>
              </a:rPr>
              <a:t>«βήμα </a:t>
            </a:r>
            <a:r>
              <a:rPr lang="el-GR" sz="2100" dirty="0">
                <a:solidFill>
                  <a:schemeClr val="accent1"/>
                </a:solidFill>
              </a:rPr>
              <a:t>προς </a:t>
            </a:r>
            <a:r>
              <a:rPr lang="el-GR" sz="2100" dirty="0" smtClean="0">
                <a:solidFill>
                  <a:schemeClr val="accent1"/>
                </a:solidFill>
              </a:rPr>
              <a:t>βήμα» καθοδήγηση</a:t>
            </a:r>
            <a:endParaRPr lang="el-GR" sz="2100" dirty="0">
              <a:solidFill>
                <a:schemeClr val="accent1"/>
              </a:solidFill>
            </a:endParaRPr>
          </a:p>
        </p:txBody>
      </p:sp>
      <p:sp>
        <p:nvSpPr>
          <p:cNvPr id="10" name="Oval 9"/>
          <p:cNvSpPr/>
          <p:nvPr/>
        </p:nvSpPr>
        <p:spPr>
          <a:xfrm>
            <a:off x="5162208" y="1143309"/>
            <a:ext cx="3319182" cy="3217052"/>
          </a:xfrm>
          <a:prstGeom prst="ellipse">
            <a:avLst/>
          </a:prstGeom>
          <a:gradFill>
            <a:gsLst>
              <a:gs pos="0">
                <a:srgbClr val="ACC700">
                  <a:lumMod val="100000"/>
                  <a:alpha val="0"/>
                </a:srgbClr>
              </a:gs>
              <a:gs pos="100000">
                <a:srgbClr val="ACC7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CC700"/>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8501"/>
          <a:stretch/>
        </p:blipFill>
        <p:spPr>
          <a:xfrm>
            <a:off x="4967143" y="1814715"/>
            <a:ext cx="3709313" cy="2179263"/>
          </a:xfrm>
          <a:prstGeom prst="rect">
            <a:avLst/>
          </a:prstGeom>
        </p:spPr>
      </p:pic>
    </p:spTree>
    <p:extLst>
      <p:ext uri="{BB962C8B-B14F-4D97-AF65-F5344CB8AC3E}">
        <p14:creationId xmlns:p14="http://schemas.microsoft.com/office/powerpoint/2010/main" val="625773208"/>
      </p:ext>
    </p:extLst>
  </p:cSld>
  <p:clrMapOvr>
    <a:masterClrMapping/>
  </p:clrMapOvr>
</p:sld>
</file>

<file path=ppt/theme/theme1.xml><?xml version="1.0" encoding="utf-8"?>
<a:theme xmlns:a="http://schemas.openxmlformats.org/drawingml/2006/main" name="EUOSHA Campaign 2020 - wide_b">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20 - wide_b" id="{683C7705-B448-4B82-85ED-C4D3ED68A7C1}" vid="{2E393C0B-A3DD-4536-B9BF-FDD80EC072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4168</TotalTime>
  <Words>3427</Words>
  <Application>Microsoft Office PowerPoint</Application>
  <PresentationFormat>On-screen Show (16:9)</PresentationFormat>
  <Paragraphs>293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Courier New</vt:lpstr>
      <vt:lpstr>Myriad Pro</vt:lpstr>
      <vt:lpstr>Trebuchet MS</vt:lpstr>
      <vt:lpstr>Wingdings</vt:lpstr>
      <vt:lpstr>EUOSHA Campaign 2020 - wide_b</vt:lpstr>
      <vt:lpstr>Πρόληψη και διαχείριση των μυοσκελετικών παθήσεων που σχετίζονται με την εργασία</vt:lpstr>
      <vt:lpstr>PowerPoint Presentation</vt:lpstr>
      <vt:lpstr>EU-OSHA, ESENER 2019</vt:lpstr>
      <vt:lpstr>Eurofound, Ευρωπαϊκή Έρευνα για τις Συνθήκες Εργασίας (EWCS) 2015</vt:lpstr>
      <vt:lpstr>Eurostat, Έρευνα εργατικού δυναμικού 2013</vt:lpstr>
      <vt:lpstr> Μέρη του σώματος που προσβάλλονται συνήθως </vt:lpstr>
      <vt:lpstr>PowerPoint Presentation</vt:lpstr>
      <vt:lpstr>Αντιμετώπιση των ΜΣΠ</vt:lpstr>
      <vt:lpstr>Μελέτη Εκτίμησης Κινδύνου</vt:lpstr>
      <vt:lpstr>Τομείς παρέμβασης – Τομείς προτεραιότητας</vt:lpstr>
      <vt:lpstr>COVID-19: ΜΣΠ και τηλεργασία από το σπίτι</vt:lpstr>
      <vt:lpstr>Ο EU-OSHA και οι εταίροι της εκστρατείας</vt:lpstr>
      <vt:lpstr>Πηγές πληροφόρησης</vt:lpstr>
      <vt:lpstr>Πώς να συμμετάσχετε</vt:lpstr>
      <vt:lpstr>Ακολουθήστε μας… και μειώστε την καταπόνηση!</vt:lpstr>
    </vt:vector>
  </TitlesOfParts>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Estelle VIARD</cp:lastModifiedBy>
  <cp:revision>418</cp:revision>
  <cp:lastPrinted>2019-10-04T15:07:06Z</cp:lastPrinted>
  <dcterms:created xsi:type="dcterms:W3CDTF">2015-10-14T15:05:30Z</dcterms:created>
  <dcterms:modified xsi:type="dcterms:W3CDTF">2020-07-28T10:09:07Z</dcterms:modified>
</cp:coreProperties>
</file>