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5" r:id="rId1"/>
  </p:sldMasterIdLst>
  <p:notesMasterIdLst>
    <p:notesMasterId r:id="rId31"/>
  </p:notesMasterIdLst>
  <p:handoutMasterIdLst>
    <p:handoutMasterId r:id="rId32"/>
  </p:handoutMasterIdLst>
  <p:sldIdLst>
    <p:sldId id="292" r:id="rId2"/>
    <p:sldId id="293" r:id="rId3"/>
    <p:sldId id="354" r:id="rId4"/>
    <p:sldId id="328" r:id="rId5"/>
    <p:sldId id="374" r:id="rId6"/>
    <p:sldId id="352" r:id="rId7"/>
    <p:sldId id="353" r:id="rId8"/>
    <p:sldId id="333" r:id="rId9"/>
    <p:sldId id="337" r:id="rId10"/>
    <p:sldId id="359" r:id="rId11"/>
    <p:sldId id="360" r:id="rId12"/>
    <p:sldId id="361" r:id="rId13"/>
    <p:sldId id="362" r:id="rId14"/>
    <p:sldId id="364" r:id="rId15"/>
    <p:sldId id="355" r:id="rId16"/>
    <p:sldId id="334" r:id="rId17"/>
    <p:sldId id="357" r:id="rId18"/>
    <p:sldId id="349" r:id="rId19"/>
    <p:sldId id="358" r:id="rId20"/>
    <p:sldId id="350" r:id="rId21"/>
    <p:sldId id="351" r:id="rId22"/>
    <p:sldId id="336" r:id="rId23"/>
    <p:sldId id="340" r:id="rId24"/>
    <p:sldId id="330" r:id="rId25"/>
    <p:sldId id="366" r:id="rId26"/>
    <p:sldId id="373" r:id="rId27"/>
    <p:sldId id="368" r:id="rId28"/>
    <p:sldId id="372" r:id="rId29"/>
    <p:sldId id="371" r:id="rId30"/>
  </p:sldIdLst>
  <p:sldSz cx="9144000" cy="5143500" type="screen16x9"/>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54" userDrawn="1">
          <p15:clr>
            <a:srgbClr val="A4A3A4"/>
          </p15:clr>
        </p15:guide>
        <p15:guide id="2" pos="5148" userDrawn="1">
          <p15:clr>
            <a:srgbClr val="A4A3A4"/>
          </p15:clr>
        </p15:guide>
        <p15:guide id="3" pos="340" userDrawn="1">
          <p15:clr>
            <a:srgbClr val="A4A3A4"/>
          </p15:clr>
        </p15:guide>
        <p15:guide id="4" orient="horz" pos="57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DT" initials="CDT" lastIdx="6" clrIdx="0"/>
  <p:cmAuthor id="2" name="Schweng Christa, Mag, WKÖ Sp" initials="SCMWS" lastIdx="10" clrIdx="1">
    <p:extLst>
      <p:ext uri="{19B8F6BF-5375-455C-9EA6-DF929625EA0E}">
        <p15:presenceInfo xmlns:p15="http://schemas.microsoft.com/office/powerpoint/2012/main" userId="Schweng Christa, Mag, WKÖ Sp" providerId="None"/>
      </p:ext>
    </p:extLst>
  </p:cmAuthor>
  <p:cmAuthor id="3" name="HÄCKEL-BUCHER Martina" initials="HM" lastIdx="6" clrIdx="2">
    <p:extLst>
      <p:ext uri="{19B8F6BF-5375-455C-9EA6-DF929625EA0E}">
        <p15:presenceInfo xmlns:p15="http://schemas.microsoft.com/office/powerpoint/2012/main" userId="S-1-5-21-2556817796-1120853881-1360032084-242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ACC700"/>
    <a:srgbClr val="FF450C"/>
    <a:srgbClr val="FE8F6D"/>
    <a:srgbClr val="B1B3B4"/>
    <a:srgbClr val="58585A"/>
    <a:srgbClr val="E64715"/>
    <a:srgbClr val="C6D955"/>
    <a:srgbClr val="DDE898"/>
    <a:srgbClr val="E1FF2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941" autoAdjust="0"/>
    <p:restoredTop sz="91404" autoAdjust="0"/>
  </p:normalViewPr>
  <p:slideViewPr>
    <p:cSldViewPr>
      <p:cViewPr varScale="1">
        <p:scale>
          <a:sx n="139" d="100"/>
          <a:sy n="139" d="100"/>
        </p:scale>
        <p:origin x="486" y="114"/>
      </p:cViewPr>
      <p:guideLst>
        <p:guide orient="horz" pos="2754"/>
        <p:guide pos="5148"/>
        <p:guide pos="340"/>
        <p:guide orient="horz" pos="577"/>
      </p:guideLst>
    </p:cSldViewPr>
  </p:slideViewPr>
  <p:notesTextViewPr>
    <p:cViewPr>
      <p:scale>
        <a:sx n="150" d="100"/>
        <a:sy n="150" d="100"/>
      </p:scale>
      <p:origin x="0" y="0"/>
    </p:cViewPr>
  </p:notesTextViewPr>
  <p:notesViewPr>
    <p:cSldViewPr>
      <p:cViewPr varScale="1">
        <p:scale>
          <a:sx n="61" d="100"/>
          <a:sy n="61" d="100"/>
        </p:scale>
        <p:origin x="264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6737" y="0"/>
            <a:ext cx="2950475" cy="498773"/>
          </a:xfrm>
          <a:prstGeom prst="rect">
            <a:avLst/>
          </a:prstGeom>
        </p:spPr>
        <p:txBody>
          <a:bodyPr vert="horz" lIns="91440" tIns="45720" rIns="91440" bIns="45720" rtlCol="0"/>
          <a:lstStyle>
            <a:lvl1pPr algn="r">
              <a:defRPr sz="1200"/>
            </a:lvl1pPr>
          </a:lstStyle>
          <a:p>
            <a:fld id="{73845E80-C07C-45A0-B320-188AF677015B}" type="datetimeFigureOut">
              <a:rPr lang="en-GB" smtClean="0"/>
              <a:t>07/04/2021</a:t>
            </a:fld>
            <a:endParaRPr lang="en-GB"/>
          </a:p>
        </p:txBody>
      </p:sp>
      <p:sp>
        <p:nvSpPr>
          <p:cNvPr id="4" name="Footer Placeholder 3"/>
          <p:cNvSpPr>
            <a:spLocks noGrp="1"/>
          </p:cNvSpPr>
          <p:nvPr>
            <p:ph type="ftr" sz="quarter" idx="2"/>
          </p:nvPr>
        </p:nvSpPr>
        <p:spPr>
          <a:xfrm>
            <a:off x="0" y="9442154"/>
            <a:ext cx="2950475" cy="49877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6737" y="9442154"/>
            <a:ext cx="2950475" cy="498772"/>
          </a:xfrm>
          <a:prstGeom prst="rect">
            <a:avLst/>
          </a:prstGeom>
        </p:spPr>
        <p:txBody>
          <a:bodyPr vert="horz" lIns="91440" tIns="45720" rIns="91440" bIns="45720" rtlCol="0" anchor="b"/>
          <a:lstStyle>
            <a:lvl1pPr algn="r">
              <a:defRPr sz="1200"/>
            </a:lvl1pPr>
          </a:lstStyle>
          <a:p>
            <a:fld id="{761233E9-CC45-49D0-A6FA-2D483892257D}" type="slidenum">
              <a:rPr lang="en-GB" smtClean="0"/>
              <a:t>‹#›</a:t>
            </a:fld>
            <a:endParaRPr lang="en-GB"/>
          </a:p>
        </p:txBody>
      </p:sp>
    </p:spTree>
    <p:extLst>
      <p:ext uri="{BB962C8B-B14F-4D97-AF65-F5344CB8AC3E}">
        <p14:creationId xmlns:p14="http://schemas.microsoft.com/office/powerpoint/2010/main" val="2956378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6737" y="0"/>
            <a:ext cx="2950475" cy="498773"/>
          </a:xfrm>
          <a:prstGeom prst="rect">
            <a:avLst/>
          </a:prstGeom>
        </p:spPr>
        <p:txBody>
          <a:bodyPr vert="horz" lIns="91440" tIns="45720" rIns="91440" bIns="45720" rtlCol="0"/>
          <a:lstStyle>
            <a:lvl1pPr algn="r">
              <a:defRPr sz="1200"/>
            </a:lvl1pPr>
          </a:lstStyle>
          <a:p>
            <a:fld id="{4F8E1595-5C27-4CAE-B4E0-C80305C5E6E4}" type="datetimeFigureOut">
              <a:rPr lang="en-GB" smtClean="0"/>
              <a:t>07/04/2021</a:t>
            </a:fld>
            <a:endParaRPr lang="en-GB"/>
          </a:p>
        </p:txBody>
      </p:sp>
      <p:sp>
        <p:nvSpPr>
          <p:cNvPr id="4" name="Slide Image Placeholder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879" y="4784070"/>
            <a:ext cx="5447030" cy="391423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2154"/>
            <a:ext cx="2950475" cy="49877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6737" y="9442154"/>
            <a:ext cx="2950475" cy="498772"/>
          </a:xfrm>
          <a:prstGeom prst="rect">
            <a:avLst/>
          </a:prstGeom>
        </p:spPr>
        <p:txBody>
          <a:bodyPr vert="horz" lIns="91440" tIns="45720" rIns="91440" bIns="45720" rtlCol="0" anchor="b"/>
          <a:lstStyle>
            <a:lvl1pPr algn="r">
              <a:defRPr sz="1200"/>
            </a:lvl1pPr>
          </a:lstStyle>
          <a:p>
            <a:fld id="{493DD4C7-C698-4A80-B76C-A9FD89019653}" type="slidenum">
              <a:rPr lang="en-GB" smtClean="0"/>
              <a:t>‹#›</a:t>
            </a:fld>
            <a:endParaRPr lang="en-GB"/>
          </a:p>
        </p:txBody>
      </p:sp>
    </p:spTree>
    <p:extLst>
      <p:ext uri="{BB962C8B-B14F-4D97-AF65-F5344CB8AC3E}">
        <p14:creationId xmlns:p14="http://schemas.microsoft.com/office/powerpoint/2010/main" val="3525081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3DD4C7-C698-4A80-B76C-A9FD8901965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26550864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10</a:t>
            </a:fld>
            <a:endParaRPr lang="en-GB"/>
          </a:p>
        </p:txBody>
      </p:sp>
    </p:spTree>
    <p:extLst>
      <p:ext uri="{BB962C8B-B14F-4D97-AF65-F5344CB8AC3E}">
        <p14:creationId xmlns:p14="http://schemas.microsoft.com/office/powerpoint/2010/main" val="19790371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3DD4C7-C698-4A80-B76C-A9FD89019653}" type="slidenum">
              <a:rPr lang="en-GB" smtClean="0"/>
              <a:t>11</a:t>
            </a:fld>
            <a:endParaRPr lang="en-GB"/>
          </a:p>
        </p:txBody>
      </p:sp>
    </p:spTree>
    <p:extLst>
      <p:ext uri="{BB962C8B-B14F-4D97-AF65-F5344CB8AC3E}">
        <p14:creationId xmlns:p14="http://schemas.microsoft.com/office/powerpoint/2010/main" val="6639696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3DD4C7-C698-4A80-B76C-A9FD89019653}" type="slidenum">
              <a:rPr lang="en-GB" smtClean="0"/>
              <a:t>12</a:t>
            </a:fld>
            <a:endParaRPr lang="en-GB"/>
          </a:p>
        </p:txBody>
      </p:sp>
    </p:spTree>
    <p:extLst>
      <p:ext uri="{BB962C8B-B14F-4D97-AF65-F5344CB8AC3E}">
        <p14:creationId xmlns:p14="http://schemas.microsoft.com/office/powerpoint/2010/main" val="13494168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z="1200" b="0" i="0" dirty="0">
                <a:solidFill>
                  <a:schemeClr val="tx1"/>
                </a:solidFill>
                <a:latin typeface="+mn-lt"/>
                <a:ea typeface="+mn-ea"/>
                <a:cs typeface="+mn-cs"/>
              </a:rPr>
              <a:t>Die Abbildung liefert Informationen zu DALYs, die auf Muskel- und Skeletterkrankungen zurückzuführen sind. DALYs für eine Erkrankung oder Gesundheitsbeeinträchtigung errechnen sich aus der Summe der Lebensjahre, die infolge einer vorzeitigen Mortalität in der Bevölkerung verloren gegangen sind, und der mit einer Beeinträchtigung gelebten Jahre (YLD) bei Menschen, die mit einer Erkrankung oder deren Folgen leben.</a:t>
            </a:r>
            <a:br>
              <a:rPr lang="de-DE" sz="1200" b="0" i="0" dirty="0">
                <a:solidFill>
                  <a:schemeClr val="tx1"/>
                </a:solidFill>
                <a:latin typeface="+mn-lt"/>
                <a:ea typeface="+mn-ea"/>
                <a:cs typeface="+mn-cs"/>
              </a:rPr>
            </a:br>
            <a:r>
              <a:rPr lang="de-DE" sz="1200" b="0" i="0" dirty="0">
                <a:solidFill>
                  <a:schemeClr val="tx1"/>
                </a:solidFill>
                <a:latin typeface="+mn-lt"/>
                <a:ea typeface="+mn-ea"/>
                <a:cs typeface="+mn-cs"/>
              </a:rPr>
              <a:t>Mit anderen Worten zeigen DALYs die Kluft zwischen dem aktuellen Gesundheitszustand und einer idealen Situation auf, in der die Menschen bis ins hohe Alter ohne Krankheiten und Beeinträchtigungen leben. Zum Zweck der Schätzung der aufgrund eines vorzeitigen Todes oder einer Beeinträchtigung verloren gegangenen Lebensjahre werden in dieser Maßeinheit unter Verwendung eines Sollwerts für die Lebenserwartung die mit einer Beeinträchtigung gelebten Jahre mit den infolge einer vorzeitigen Mortalität verloren gegangenen Jahren kombiniert. DALYs spiegeln den Einfluss von Krankheiten auf die Allgemeinbevölkerung in Bezug auf die Lebensqualität und den Tod wider; sie haben allerdings eine größere Bedeutung für die junge erwachsene Bevölkerung und Neugeborene. Obwohl DALYs nicht direkt wirtschaftlichen Werten entsprechen, könnte man ihre Auswirkungen auf die Produktivität mit materiellem Verlust in Verbindung bringen.</a:t>
            </a:r>
            <a:br>
              <a:rPr lang="de-DE" sz="1200" b="0" i="0" dirty="0">
                <a:solidFill>
                  <a:schemeClr val="tx1"/>
                </a:solidFill>
                <a:latin typeface="+mn-lt"/>
                <a:ea typeface="+mn-ea"/>
                <a:cs typeface="+mn-cs"/>
              </a:rPr>
            </a:br>
            <a:r>
              <a:rPr lang="de-DE" sz="1200" b="0" i="0" dirty="0">
                <a:solidFill>
                  <a:schemeClr val="tx1"/>
                </a:solidFill>
                <a:latin typeface="+mn-lt"/>
                <a:ea typeface="+mn-ea"/>
                <a:cs typeface="+mn-cs"/>
              </a:rPr>
              <a:t>Die obige Abbildung</a:t>
            </a:r>
            <a:r>
              <a:rPr lang="de-DE" sz="1200" b="0" i="0" baseline="0" dirty="0">
                <a:solidFill>
                  <a:schemeClr val="tx1"/>
                </a:solidFill>
                <a:latin typeface="+mn-lt"/>
                <a:ea typeface="+mn-ea"/>
                <a:cs typeface="+mn-cs"/>
              </a:rPr>
              <a:t> stellt den Anteil der </a:t>
            </a:r>
            <a:r>
              <a:rPr lang="de-DE" sz="1200" b="0" i="0" dirty="0">
                <a:solidFill>
                  <a:schemeClr val="tx1"/>
                </a:solidFill>
                <a:latin typeface="+mn-lt"/>
                <a:ea typeface="+mn-ea"/>
                <a:cs typeface="+mn-cs"/>
              </a:rPr>
              <a:t>wichtigsten arbeitsbedingten Erkrankungen und der DALYs pro 100 000 Arbeitnehmer in der EU-28 dar. Krebs ist mit 25 % für den Großteil der Kosten verantwortlich, während an zweiter Stelle mit ca. 15 % die Muskel- und Skeletterkrankungen liegen.</a:t>
            </a:r>
            <a:r>
              <a:rPr lang="de-DE" dirty="0"/>
              <a:t> </a:t>
            </a:r>
            <a:br>
              <a:rPr lang="de-DE" dirty="0"/>
            </a:br>
            <a:endParaRPr lang="de-DE" dirty="0"/>
          </a:p>
        </p:txBody>
      </p:sp>
      <p:sp>
        <p:nvSpPr>
          <p:cNvPr id="4" name="Slide Number Placeholder 3"/>
          <p:cNvSpPr>
            <a:spLocks noGrp="1"/>
          </p:cNvSpPr>
          <p:nvPr>
            <p:ph type="sldNum" sz="quarter" idx="10"/>
          </p:nvPr>
        </p:nvSpPr>
        <p:spPr/>
        <p:txBody>
          <a:bodyPr/>
          <a:lstStyle/>
          <a:p>
            <a:fld id="{493DD4C7-C698-4A80-B76C-A9FD89019653}" type="slidenum">
              <a:rPr lang="en-GB" smtClean="0"/>
              <a:t>13</a:t>
            </a:fld>
            <a:endParaRPr lang="en-GB"/>
          </a:p>
        </p:txBody>
      </p:sp>
    </p:spTree>
    <p:extLst>
      <p:ext uri="{BB962C8B-B14F-4D97-AF65-F5344CB8AC3E}">
        <p14:creationId xmlns:p14="http://schemas.microsoft.com/office/powerpoint/2010/main" val="37647646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Hinweis</a:t>
            </a:r>
            <a:r>
              <a:rPr lang="de-DE"/>
              <a:t>: N= </a:t>
            </a:r>
            <a:r>
              <a:rPr lang="de-DE" dirty="0"/>
              <a:t>32 005 (Gesamtzahl der Arbeitnehmer), n= 15 036 (Gesundheitsprobleme in Verbindung mit MSE und andere Gesundheitsprobleme), n= 4 614 (nur andere Gesundheitsprobleme), n= 7 680 (keine Gesundheitsprobleme). </a:t>
            </a:r>
          </a:p>
          <a:p>
            <a:endParaRPr lang="en-US" sz="1200" b="0" i="0" kern="1200" dirty="0">
              <a:solidFill>
                <a:schemeClr val="tx1"/>
              </a:solidFill>
              <a:effectLst/>
              <a:latin typeface="+mn-lt"/>
              <a:ea typeface="+mn-ea"/>
              <a:cs typeface="+mn-cs"/>
            </a:endParaRPr>
          </a:p>
          <a:p>
            <a:r>
              <a:rPr lang="de-DE" sz="1200" b="0" i="0" dirty="0">
                <a:solidFill>
                  <a:schemeClr val="tx1"/>
                </a:solidFill>
                <a:latin typeface="+mn-lt"/>
                <a:ea typeface="+mn-ea"/>
                <a:cs typeface="+mn-cs"/>
              </a:rPr>
              <a:t>Diese Abbildung zeigt die Fehltage von Arbeitnehmern in den letzten 12 Monaten (Daten von 2015) aufgrund eines Gesundheitsproblems. Mehr als die Hälfte der Arbeitnehmer mit MSE und anderen Gesundheitsproblemen hatten mindestens 1 Fehltag, und rund 23 % hatten mindestens 10 Fehltage.</a:t>
            </a:r>
            <a:br>
              <a:rPr lang="de-DE" sz="1200" b="0" i="0" dirty="0">
                <a:solidFill>
                  <a:schemeClr val="tx1"/>
                </a:solidFill>
                <a:latin typeface="+mn-lt"/>
                <a:ea typeface="+mn-ea"/>
                <a:cs typeface="+mn-cs"/>
              </a:rPr>
            </a:br>
            <a:r>
              <a:rPr lang="de-DE" sz="1200" b="0" i="0" dirty="0">
                <a:solidFill>
                  <a:schemeClr val="tx1"/>
                </a:solidFill>
                <a:latin typeface="+mn-lt"/>
                <a:ea typeface="+mn-ea"/>
                <a:cs typeface="+mn-cs"/>
              </a:rPr>
              <a:t>Bei Arbeitnehmern, die nur andere Gesundheitsprobleme hatten, und Arbeitnehmern ohne Gesundheitsprobleme fallen diese Prozentsätze niedriger aus. Daraus lässt sich ableiten, dass Arbeitnehmer mit MSE in der Regel höhere Fehlzeiten als andere aufweisen.</a:t>
            </a:r>
            <a:r>
              <a:rPr lang="de-DE" dirty="0"/>
              <a:t> </a:t>
            </a:r>
            <a:br>
              <a:rPr lang="de-DE" dirty="0"/>
            </a:br>
            <a:endParaRPr lang="de-DE" dirty="0"/>
          </a:p>
        </p:txBody>
      </p:sp>
      <p:sp>
        <p:nvSpPr>
          <p:cNvPr id="4" name="Slide Number Placeholder 3"/>
          <p:cNvSpPr>
            <a:spLocks noGrp="1"/>
          </p:cNvSpPr>
          <p:nvPr>
            <p:ph type="sldNum" sz="quarter" idx="10"/>
          </p:nvPr>
        </p:nvSpPr>
        <p:spPr/>
        <p:txBody>
          <a:bodyPr/>
          <a:lstStyle/>
          <a:p>
            <a:fld id="{493DD4C7-C698-4A80-B76C-A9FD89019653}" type="slidenum">
              <a:rPr lang="en-GB" smtClean="0"/>
              <a:t>14</a:t>
            </a:fld>
            <a:endParaRPr lang="en-GB"/>
          </a:p>
        </p:txBody>
      </p:sp>
    </p:spTree>
    <p:extLst>
      <p:ext uri="{BB962C8B-B14F-4D97-AF65-F5344CB8AC3E}">
        <p14:creationId xmlns:p14="http://schemas.microsoft.com/office/powerpoint/2010/main" val="23061641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15</a:t>
            </a:fld>
            <a:endParaRPr lang="en-GB"/>
          </a:p>
        </p:txBody>
      </p:sp>
    </p:spTree>
    <p:extLst>
      <p:ext uri="{BB962C8B-B14F-4D97-AF65-F5344CB8AC3E}">
        <p14:creationId xmlns:p14="http://schemas.microsoft.com/office/powerpoint/2010/main" val="38483935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t>Die mit MSE in Verbindung stehenden Risikofaktoren gehören zu den häufigsten Risikofaktoren in Bezug auf Sicherheit und Gesundheit bei der Arbeit, die in EU-Unternehmen genannt werden.</a:t>
            </a:r>
          </a:p>
          <a:p>
            <a:r>
              <a:rPr lang="de-DE"/>
              <a:t>Bei einigen dieser biomechanischen</a:t>
            </a:r>
            <a:r>
              <a:rPr lang="de-DE" baseline="0"/>
              <a:t>/physischen Faktoren ist im Verlauf der Jahre kein Rückgang zu beobachten – ganz im Gegenteil.</a:t>
            </a:r>
          </a:p>
          <a:p>
            <a:r>
              <a:rPr lang="de-DE" baseline="0"/>
              <a:t>Langes Sitzen hat eine recht hohe Prävalenz. </a:t>
            </a:r>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16</a:t>
            </a:fld>
            <a:endParaRPr lang="en-GB"/>
          </a:p>
        </p:txBody>
      </p:sp>
    </p:spTree>
    <p:extLst>
      <p:ext uri="{BB962C8B-B14F-4D97-AF65-F5344CB8AC3E}">
        <p14:creationId xmlns:p14="http://schemas.microsoft.com/office/powerpoint/2010/main" val="26995110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z="1200" b="0" i="0">
                <a:solidFill>
                  <a:schemeClr val="tx1"/>
                </a:solidFill>
                <a:latin typeface="+mn-lt"/>
                <a:ea typeface="+mn-ea"/>
                <a:cs typeface="+mn-cs"/>
              </a:rPr>
              <a:t>Analysen der EWCS-Daten zeigen, dass ein Zusammenhang zwischen der Prävalenz von MSE und dem Arbeiten in anstrengenden oder schmerzhaften Körperhaltungen, dem Tragen oder Bewegen schwerer Lasten und repetitiven Hand- oder Armbewegungen besteht. Dies gilt für alle drei Arten von MSE, zwischen denen in der EWCS unterschieden wird (d. h. MSE des Rückens, der oberen Gliedmaßen und der unteren Gliedmaßen). Die Wahrscheinlichkeit, dass eine Person von einer dieser drei Arten von MSE berichtet, steigt außerdem, wenn sie Erschütterungen durch handbetätigte Werkzeuge ausgesetzt ist. Eine Exposition gegenüber niedrigen Temperaturen korreliert wiederum mit einer höheren Prävalenz von MSE der oberen Gliedmaßen und der unteren Gliedmaßen. </a:t>
            </a:r>
            <a:r>
              <a:rPr lang="de-DE"/>
              <a:t/>
            </a:r>
            <a:br>
              <a:rPr lang="de-DE"/>
            </a:br>
            <a:endParaRPr lang="de-DE"/>
          </a:p>
        </p:txBody>
      </p:sp>
      <p:sp>
        <p:nvSpPr>
          <p:cNvPr id="4" name="Slide Number Placeholder 3"/>
          <p:cNvSpPr>
            <a:spLocks noGrp="1"/>
          </p:cNvSpPr>
          <p:nvPr>
            <p:ph type="sldNum" sz="quarter" idx="5"/>
          </p:nvPr>
        </p:nvSpPr>
        <p:spPr/>
        <p:txBody>
          <a:bodyPr/>
          <a:lstStyle/>
          <a:p>
            <a:fld id="{493DD4C7-C698-4A80-B76C-A9FD89019653}" type="slidenum">
              <a:rPr lang="en-GB" smtClean="0"/>
              <a:t>17</a:t>
            </a:fld>
            <a:endParaRPr lang="en-GB"/>
          </a:p>
        </p:txBody>
      </p:sp>
    </p:spTree>
    <p:extLst>
      <p:ext uri="{BB962C8B-B14F-4D97-AF65-F5344CB8AC3E}">
        <p14:creationId xmlns:p14="http://schemas.microsoft.com/office/powerpoint/2010/main" val="41789858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18</a:t>
            </a:fld>
            <a:endParaRPr lang="en-GB"/>
          </a:p>
        </p:txBody>
      </p:sp>
    </p:spTree>
    <p:extLst>
      <p:ext uri="{BB962C8B-B14F-4D97-AF65-F5344CB8AC3E}">
        <p14:creationId xmlns:p14="http://schemas.microsoft.com/office/powerpoint/2010/main" val="35829148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z="1200" b="0" i="0" dirty="0">
                <a:solidFill>
                  <a:schemeClr val="tx1"/>
                </a:solidFill>
                <a:latin typeface="+mn-lt"/>
                <a:ea typeface="+mn-ea"/>
                <a:cs typeface="+mn-cs"/>
              </a:rPr>
              <a:t>Die Ergebnisse dieser Analysen deuten darauf hin, dass bei mehreren psychosozialen Risikofaktoren eine höhere Wahrscheinlichkeit besteht, dass ein Arbeitnehmer von MSE berichtet. Es wurde festgestellt, dass die folgenden Risikofaktoren signifikant mit allen drei Arten von MSE korrelieren:</a:t>
            </a:r>
            <a:br>
              <a:rPr lang="de-DE" sz="1200" b="0" i="0" dirty="0">
                <a:solidFill>
                  <a:schemeClr val="tx1"/>
                </a:solidFill>
                <a:latin typeface="+mn-lt"/>
                <a:ea typeface="+mn-ea"/>
                <a:cs typeface="+mn-cs"/>
              </a:rPr>
            </a:br>
            <a:r>
              <a:rPr lang="de-DE" sz="1200" b="0" i="0" dirty="0">
                <a:solidFill>
                  <a:schemeClr val="tx1"/>
                </a:solidFill>
                <a:latin typeface="+mn-lt"/>
                <a:ea typeface="+mn-ea"/>
                <a:cs typeface="+mn-cs"/>
              </a:rPr>
              <a:t>- Angstzustände;</a:t>
            </a:r>
            <a:br>
              <a:rPr lang="de-DE" sz="1200" b="0" i="0" dirty="0">
                <a:solidFill>
                  <a:schemeClr val="tx1"/>
                </a:solidFill>
                <a:latin typeface="+mn-lt"/>
                <a:ea typeface="+mn-ea"/>
                <a:cs typeface="+mn-cs"/>
              </a:rPr>
            </a:br>
            <a:r>
              <a:rPr lang="de-DE" sz="1200" b="0" i="0" dirty="0">
                <a:solidFill>
                  <a:schemeClr val="tx1"/>
                </a:solidFill>
                <a:latin typeface="+mn-lt"/>
                <a:ea typeface="+mn-ea"/>
                <a:cs typeface="+mn-cs"/>
              </a:rPr>
              <a:t>-</a:t>
            </a:r>
            <a:r>
              <a:rPr lang="de-DE" sz="1200" b="0" i="0" baseline="0" dirty="0">
                <a:solidFill>
                  <a:schemeClr val="tx1"/>
                </a:solidFill>
                <a:latin typeface="+mn-lt"/>
                <a:ea typeface="+mn-ea"/>
                <a:cs typeface="+mn-cs"/>
              </a:rPr>
              <a:t> </a:t>
            </a:r>
            <a:r>
              <a:rPr lang="de-DE" sz="1200" b="0" i="0" dirty="0">
                <a:solidFill>
                  <a:schemeClr val="tx1"/>
                </a:solidFill>
                <a:latin typeface="+mn-lt"/>
                <a:ea typeface="+mn-ea"/>
                <a:cs typeface="+mn-cs"/>
              </a:rPr>
              <a:t>allgemeine Erschöpfung;</a:t>
            </a:r>
            <a:br>
              <a:rPr lang="de-DE" sz="1200" b="0" i="0" dirty="0">
                <a:solidFill>
                  <a:schemeClr val="tx1"/>
                </a:solidFill>
                <a:latin typeface="+mn-lt"/>
                <a:ea typeface="+mn-ea"/>
                <a:cs typeface="+mn-cs"/>
              </a:rPr>
            </a:br>
            <a:r>
              <a:rPr lang="de-DE" sz="1200" b="0" i="0" dirty="0">
                <a:solidFill>
                  <a:schemeClr val="tx1"/>
                </a:solidFill>
                <a:latin typeface="+mn-lt"/>
                <a:ea typeface="+mn-ea"/>
                <a:cs typeface="+mn-cs"/>
              </a:rPr>
              <a:t>- Schlafprobleme;</a:t>
            </a:r>
            <a:br>
              <a:rPr lang="de-DE" sz="1200" b="0" i="0" dirty="0">
                <a:solidFill>
                  <a:schemeClr val="tx1"/>
                </a:solidFill>
                <a:latin typeface="+mn-lt"/>
                <a:ea typeface="+mn-ea"/>
                <a:cs typeface="+mn-cs"/>
              </a:rPr>
            </a:br>
            <a:r>
              <a:rPr lang="de-DE" sz="1200" b="0" i="0" dirty="0">
                <a:solidFill>
                  <a:schemeClr val="tx1"/>
                </a:solidFill>
                <a:latin typeface="+mn-lt"/>
                <a:ea typeface="+mn-ea"/>
                <a:cs typeface="+mn-cs"/>
              </a:rPr>
              <a:t>- stark beeinträchtigtes psychisches Wohlbefinden;</a:t>
            </a:r>
            <a:br>
              <a:rPr lang="de-DE" sz="1200" b="0" i="0" dirty="0">
                <a:solidFill>
                  <a:schemeClr val="tx1"/>
                </a:solidFill>
                <a:latin typeface="+mn-lt"/>
                <a:ea typeface="+mn-ea"/>
                <a:cs typeface="+mn-cs"/>
              </a:rPr>
            </a:br>
            <a:r>
              <a:rPr lang="de-DE" sz="1200" b="0" i="0" dirty="0">
                <a:solidFill>
                  <a:schemeClr val="tx1"/>
                </a:solidFill>
                <a:latin typeface="+mn-lt"/>
                <a:ea typeface="+mn-ea"/>
                <a:cs typeface="+mn-cs"/>
              </a:rPr>
              <a:t>- Opfer von Beleidigungen am Arbeitsplatz.</a:t>
            </a:r>
            <a:br>
              <a:rPr lang="de-DE" sz="1200" b="0" i="0" dirty="0">
                <a:solidFill>
                  <a:schemeClr val="tx1"/>
                </a:solidFill>
                <a:latin typeface="+mn-lt"/>
                <a:ea typeface="+mn-ea"/>
                <a:cs typeface="+mn-cs"/>
              </a:rPr>
            </a:br>
            <a:r>
              <a:rPr lang="de-DE" sz="1200" b="0" i="0" dirty="0">
                <a:solidFill>
                  <a:schemeClr val="tx1"/>
                </a:solidFill>
                <a:latin typeface="+mn-lt"/>
                <a:ea typeface="+mn-ea"/>
                <a:cs typeface="+mn-cs"/>
              </a:rPr>
              <a:t>Stark ausgeprägte Angstzustände, allgemeine Erschöpfung und Schlafprobleme können zu MSE-bedingten Beschwerden führen oder bereits vorhandene Beschwerden in Verbindung mit MSE noch verschlimmern. Deshalb werden sie als mögliche Risikofaktoren angesehen. Angstzustände, allgemeine Erschöpfung und Schlafprobleme sind jedoch auch Gesundheitsprobleme, weshalb Arbeitnehmer neben MSE-bedingten Problemen auch diese Gesundheitsprobleme haben können. Der Kausalzusammenhang kann außerdem auch umgekehrt wirken: das Vorhandensein von schwerwiegenden MSE-bedingten Beschwerden kann Angstzustände, die allgemeine Erschöpfung und Schlafprobleme verstärken. Die vorgestellten Ergebnisse zeigen lediglich die Zusammenhänge bzw. Korrelationen auf, sagen jedoch nichts über den Kausalzusammenhang aus.</a:t>
            </a:r>
            <a:br>
              <a:rPr lang="de-DE" sz="1200" b="0" i="0" dirty="0">
                <a:solidFill>
                  <a:schemeClr val="tx1"/>
                </a:solidFill>
                <a:latin typeface="+mn-lt"/>
                <a:ea typeface="+mn-ea"/>
                <a:cs typeface="+mn-cs"/>
              </a:rPr>
            </a:br>
            <a:r>
              <a:rPr lang="de-DE" sz="1200" b="0" i="0" dirty="0">
                <a:solidFill>
                  <a:schemeClr val="tx1"/>
                </a:solidFill>
                <a:latin typeface="+mn-lt"/>
                <a:ea typeface="+mn-ea"/>
                <a:cs typeface="+mn-cs"/>
              </a:rPr>
              <a:t>Bei den folgenden organisatorischen und psychosozialen Risikofaktoren wurde eine Korrelation mit zwei der drei Arten von MSE festgestellt:</a:t>
            </a:r>
            <a:br>
              <a:rPr lang="de-DE" sz="1200" b="0" i="0" dirty="0">
                <a:solidFill>
                  <a:schemeClr val="tx1"/>
                </a:solidFill>
                <a:latin typeface="+mn-lt"/>
                <a:ea typeface="+mn-ea"/>
                <a:cs typeface="+mn-cs"/>
              </a:rPr>
            </a:br>
            <a:r>
              <a:rPr lang="de-DE" sz="1200" b="0" i="0" dirty="0">
                <a:solidFill>
                  <a:schemeClr val="tx1"/>
                </a:solidFill>
                <a:latin typeface="+mn-lt"/>
                <a:ea typeface="+mn-ea"/>
                <a:cs typeface="+mn-cs"/>
              </a:rPr>
              <a:t>- die Tatsache, am Arbeitsplatz unerwünschten Annäherungsversuchen ausgesetzt zu sein;</a:t>
            </a:r>
            <a:br>
              <a:rPr lang="de-DE" sz="1200" b="0" i="0" dirty="0">
                <a:solidFill>
                  <a:schemeClr val="tx1"/>
                </a:solidFill>
                <a:latin typeface="+mn-lt"/>
                <a:ea typeface="+mn-ea"/>
                <a:cs typeface="+mn-cs"/>
              </a:rPr>
            </a:br>
            <a:r>
              <a:rPr lang="de-DE" sz="1200" b="0" i="0" dirty="0">
                <a:solidFill>
                  <a:schemeClr val="tx1"/>
                </a:solidFill>
                <a:latin typeface="+mn-lt"/>
                <a:ea typeface="+mn-ea"/>
                <a:cs typeface="+mn-cs"/>
              </a:rPr>
              <a:t>- sich voller Energie fühlen;</a:t>
            </a:r>
            <a:br>
              <a:rPr lang="de-DE" sz="1200" b="0" i="0" dirty="0">
                <a:solidFill>
                  <a:schemeClr val="tx1"/>
                </a:solidFill>
                <a:latin typeface="+mn-lt"/>
                <a:ea typeface="+mn-ea"/>
                <a:cs typeface="+mn-cs"/>
              </a:rPr>
            </a:br>
            <a:r>
              <a:rPr lang="de-DE" sz="1200" b="0" i="0" dirty="0">
                <a:solidFill>
                  <a:schemeClr val="tx1"/>
                </a:solidFill>
                <a:latin typeface="+mn-lt"/>
                <a:ea typeface="+mn-ea"/>
                <a:cs typeface="+mn-cs"/>
              </a:rPr>
              <a:t>- wissen, was am Arbeitsplatz erwartet wird.</a:t>
            </a:r>
            <a:r>
              <a:rPr lang="de-DE" dirty="0"/>
              <a:t> </a:t>
            </a:r>
          </a:p>
        </p:txBody>
      </p:sp>
      <p:sp>
        <p:nvSpPr>
          <p:cNvPr id="4" name="Slide Number Placeholder 3"/>
          <p:cNvSpPr>
            <a:spLocks noGrp="1"/>
          </p:cNvSpPr>
          <p:nvPr>
            <p:ph type="sldNum" sz="quarter" idx="5"/>
          </p:nvPr>
        </p:nvSpPr>
        <p:spPr/>
        <p:txBody>
          <a:bodyPr/>
          <a:lstStyle/>
          <a:p>
            <a:fld id="{493DD4C7-C698-4A80-B76C-A9FD89019653}" type="slidenum">
              <a:rPr lang="en-GB" smtClean="0"/>
              <a:t>19</a:t>
            </a:fld>
            <a:endParaRPr lang="en-GB"/>
          </a:p>
        </p:txBody>
      </p:sp>
    </p:spTree>
    <p:extLst>
      <p:ext uri="{BB962C8B-B14F-4D97-AF65-F5344CB8AC3E}">
        <p14:creationId xmlns:p14="http://schemas.microsoft.com/office/powerpoint/2010/main" val="33577127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2</a:t>
            </a:fld>
            <a:endParaRPr lang="en-GB"/>
          </a:p>
        </p:txBody>
      </p:sp>
    </p:spTree>
    <p:extLst>
      <p:ext uri="{BB962C8B-B14F-4D97-AF65-F5344CB8AC3E}">
        <p14:creationId xmlns:p14="http://schemas.microsoft.com/office/powerpoint/2010/main" val="26257601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z="1200" b="0" i="0">
                <a:solidFill>
                  <a:schemeClr val="tx1"/>
                </a:solidFill>
                <a:latin typeface="+mn-lt"/>
                <a:ea typeface="+mn-ea"/>
                <a:cs typeface="+mn-cs"/>
              </a:rPr>
              <a:t>Mit einem höheren Lebensalter geht auch eine deutlich höhere Wahrscheinlichkeit einher, von einer MSE zu berichten. Dass es eine Verbindung zwischen dem Alter und der Prävalenz von MSE gibt, konnte für die chronischen MSE sowie für alle MSE und für die MSE der oberen Gliedmaßen, der unteren Gliedmaßen und des Rückens bestätigt werden.</a:t>
            </a:r>
          </a:p>
          <a:p>
            <a:r>
              <a:rPr lang="de-DE"/>
              <a:t/>
            </a:r>
            <a:br>
              <a:rPr lang="de-DE"/>
            </a:br>
            <a:r>
              <a:rPr lang="de-DE" sz="1200" b="0" i="0">
                <a:solidFill>
                  <a:schemeClr val="tx1"/>
                </a:solidFill>
                <a:latin typeface="+mn-lt"/>
                <a:ea typeface="+mn-ea"/>
                <a:cs typeface="+mn-cs"/>
              </a:rPr>
              <a:t>Diese altersspezifischen Unterschiede sind auch innerhalb der verschiedenen Wirtschaftszweige sowie innerhalb der verschiedenen Berufe festzustellen: Zusätzliche Analysen zeigen, dass die Wahrscheinlichkeit, von MSE zu berichten, selbst dann mit dem Alter erheblich steigt, wenn bei den Analysen auch das Land, der Wirtschaftszweig und der Beruf der Arbeitnehmer sowie das Ausmaß, in dem die Arbeitnehmer mit physischen, organisatorischen und psychosozialen Risikofaktoren konfrontiert sind, berücksichtigt werden. (Dies gilt für Beschwerden im Bereich der oberen Gliedmaßen, der unteren Gliedmaßen und des Rückens).</a:t>
            </a:r>
            <a:r>
              <a:rPr lang="de-DE"/>
              <a:t> </a:t>
            </a:r>
            <a:br>
              <a:rPr lang="de-DE"/>
            </a:br>
            <a:endParaRPr lang="de-DE"/>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20</a:t>
            </a:fld>
            <a:endParaRPr lang="en-GB"/>
          </a:p>
        </p:txBody>
      </p:sp>
    </p:spTree>
    <p:extLst>
      <p:ext uri="{BB962C8B-B14F-4D97-AF65-F5344CB8AC3E}">
        <p14:creationId xmlns:p14="http://schemas.microsoft.com/office/powerpoint/2010/main" val="36573552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a:solidFill>
                  <a:schemeClr val="tx1"/>
                </a:solidFill>
                <a:latin typeface="+mn-lt"/>
                <a:ea typeface="+mn-ea"/>
                <a:cs typeface="+mn-cs"/>
              </a:rPr>
              <a:t>Es besteht ein eindeutiger Zusammenhang zwischen der Wahrscheinlichkeit, von MSE zu berichten, und dem Bildungsgrad: Arbeitnehmer, die lediglich den Elementar- oder Primarbereich abgeschlossen haben, berichten häufiger von Muskelschmerzen in den oberen Gliedmaßen, den unteren Gliedmaßen und/oder im Rücken und geben ebenfalls häufiger an, chronische MSE zu haben. Eine mögliche Erklärung hierfür könnte sein, dass das Arbeitsangebot für geringer qualifizierte Personen auf Arbeitsplätze mit einem höheren Risiko für MSE beschränkt ist. Es könnte aber auch sein, dass höher qualifizierte Arbeitnehmer mehr Chancen haben, MSE vorzubeugen bzw. vor ihnen geschützt zu sein (z. B. durch eine gute Körperhaltung bei der Arbeit, aufgrund einer stärkeren Eigenständigkeit am Arbeitsplatz oder aufgrund eines im Allgemeinen besseren Gesundheitszustands und eines besseren Zugangs zum Gesundheitssystem). Je höher der Bildungsstand ist, desto niedriger sind in der Regel die Prävalenzraten von MSE. Der Zusammenhang zwischen MSE und den damit verbundenen sozialen Ungleichheiten in Bezug auf die Gesundheit geht aus der obigen Grafik gut hervor.</a:t>
            </a:r>
          </a:p>
        </p:txBody>
      </p:sp>
      <p:sp>
        <p:nvSpPr>
          <p:cNvPr id="4" name="Slide Number Placeholder 3"/>
          <p:cNvSpPr>
            <a:spLocks noGrp="1"/>
          </p:cNvSpPr>
          <p:nvPr>
            <p:ph type="sldNum" sz="quarter" idx="10"/>
          </p:nvPr>
        </p:nvSpPr>
        <p:spPr/>
        <p:txBody>
          <a:bodyPr/>
          <a:lstStyle/>
          <a:p>
            <a:fld id="{493DD4C7-C698-4A80-B76C-A9FD89019653}" type="slidenum">
              <a:rPr lang="en-GB" smtClean="0"/>
              <a:t>21</a:t>
            </a:fld>
            <a:endParaRPr lang="en-GB"/>
          </a:p>
        </p:txBody>
      </p:sp>
    </p:spTree>
    <p:extLst>
      <p:ext uri="{BB962C8B-B14F-4D97-AF65-F5344CB8AC3E}">
        <p14:creationId xmlns:p14="http://schemas.microsoft.com/office/powerpoint/2010/main" val="15864723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t>Sonstige</a:t>
            </a:r>
            <a:r>
              <a:rPr lang="de-DE" baseline="0"/>
              <a:t> (2010):</a:t>
            </a:r>
          </a:p>
          <a:p>
            <a:endParaRPr lang="es-ES" baseline="0" dirty="0"/>
          </a:p>
          <a:p>
            <a:r>
              <a:rPr lang="de-DE" baseline="0"/>
              <a:t>2 %: Nicht wissen, was am Arbeitsplatz erwartet wird</a:t>
            </a:r>
          </a:p>
          <a:p>
            <a:r>
              <a:rPr lang="de-DE" baseline="0"/>
              <a:t>2 %: Körperliche Gewalt</a:t>
            </a:r>
          </a:p>
          <a:p>
            <a:r>
              <a:rPr lang="de-DE" baseline="0"/>
              <a:t>2 %: Unerwünschte Annäherungsversuche</a:t>
            </a:r>
          </a:p>
          <a:p>
            <a:r>
              <a:rPr lang="de-DE" baseline="0"/>
              <a:t>1 %: Mobbing/Belästigung</a:t>
            </a:r>
          </a:p>
          <a:p>
            <a:endParaRPr lang="es-ES" baseline="0" dirty="0"/>
          </a:p>
          <a:p>
            <a:r>
              <a:rPr lang="de-DE" baseline="0"/>
              <a:t>Sonstige (2015):</a:t>
            </a:r>
          </a:p>
          <a:p>
            <a:endParaRPr lang="es-ES" baseline="0" dirty="0"/>
          </a:p>
          <a:p>
            <a:r>
              <a:rPr lang="de-DE" baseline="0"/>
              <a:t>2 %: Nicht wissen, was am Arbeitsplatz erwartet wird</a:t>
            </a:r>
          </a:p>
          <a:p>
            <a:r>
              <a:rPr lang="de-DE" baseline="0"/>
              <a:t>2 %: Körperliche Gewalt</a:t>
            </a:r>
          </a:p>
          <a:p>
            <a:r>
              <a:rPr lang="de-DE" baseline="0"/>
              <a:t>2 %: Unerwünschte Annäherungsversuche</a:t>
            </a:r>
          </a:p>
          <a:p>
            <a:r>
              <a:rPr lang="de-DE" baseline="0"/>
              <a:t>5 %: Mobbing/Belästigung</a:t>
            </a:r>
          </a:p>
          <a:p>
            <a:endParaRPr lang="es-ES" baseline="0" dirty="0"/>
          </a:p>
          <a:p>
            <a:endParaRPr lang="es-ES" dirty="0"/>
          </a:p>
        </p:txBody>
      </p:sp>
      <p:sp>
        <p:nvSpPr>
          <p:cNvPr id="4" name="Slide Number Placeholder 3"/>
          <p:cNvSpPr>
            <a:spLocks noGrp="1"/>
          </p:cNvSpPr>
          <p:nvPr>
            <p:ph type="sldNum" sz="quarter" idx="10"/>
          </p:nvPr>
        </p:nvSpPr>
        <p:spPr/>
        <p:txBody>
          <a:bodyPr/>
          <a:lstStyle/>
          <a:p>
            <a:fld id="{493DD4C7-C698-4A80-B76C-A9FD89019653}" type="slidenum">
              <a:rPr lang="en-GB" smtClean="0"/>
              <a:t>22</a:t>
            </a:fld>
            <a:endParaRPr lang="en-GB"/>
          </a:p>
        </p:txBody>
      </p:sp>
    </p:spTree>
    <p:extLst>
      <p:ext uri="{BB962C8B-B14F-4D97-AF65-F5344CB8AC3E}">
        <p14:creationId xmlns:p14="http://schemas.microsoft.com/office/powerpoint/2010/main" val="41876678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3DD4C7-C698-4A80-B76C-A9FD89019653}" type="slidenum">
              <a:rPr lang="en-GB" smtClean="0"/>
              <a:t>23</a:t>
            </a:fld>
            <a:endParaRPr lang="en-GB"/>
          </a:p>
        </p:txBody>
      </p:sp>
    </p:spTree>
    <p:extLst>
      <p:ext uri="{BB962C8B-B14F-4D97-AF65-F5344CB8AC3E}">
        <p14:creationId xmlns:p14="http://schemas.microsoft.com/office/powerpoint/2010/main" val="13981401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3DD4C7-C698-4A80-B76C-A9FD89019653}" type="slidenum">
              <a:rPr lang="en-GB" smtClean="0"/>
              <a:t>24</a:t>
            </a:fld>
            <a:endParaRPr lang="en-GB"/>
          </a:p>
        </p:txBody>
      </p:sp>
    </p:spTree>
    <p:extLst>
      <p:ext uri="{BB962C8B-B14F-4D97-AF65-F5344CB8AC3E}">
        <p14:creationId xmlns:p14="http://schemas.microsoft.com/office/powerpoint/2010/main" val="25065868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z="1200" b="0" i="0">
                <a:solidFill>
                  <a:schemeClr val="tx1"/>
                </a:solidFill>
                <a:latin typeface="+mn-lt"/>
                <a:ea typeface="+mn-ea"/>
                <a:cs typeface="+mn-cs"/>
              </a:rPr>
              <a:t>Wie aus der Abbildung hervorgeht, arbeitet die überwiegende Mehrheit der Beschäftigten in allen Wirtschaftszweigen in einem Unternehmen, in dem eine Ausrüstung zur Unterstützung beim Anheben oder Bewegen vorhanden ist. Die Bereitstellung einer ergonomischen Ausstattung und die Förderung regelmäßiger Pausen für alle, die in unbequemen Körperhaltungen arbeiten, folgen auf den Rängen, während die Aufgabenrotation zur Reduzierung repetitiver Bewegungen wirtschaftszweigübergreifend die am wenigsten geförderte Maßnahme ist.</a:t>
            </a:r>
            <a:r>
              <a:rPr lang="de-DE"/>
              <a:t> </a:t>
            </a:r>
            <a:br>
              <a:rPr lang="de-DE"/>
            </a:br>
            <a:endParaRPr lang="de-DE"/>
          </a:p>
        </p:txBody>
      </p:sp>
      <p:sp>
        <p:nvSpPr>
          <p:cNvPr id="4" name="Slide Number Placeholder 3"/>
          <p:cNvSpPr>
            <a:spLocks noGrp="1"/>
          </p:cNvSpPr>
          <p:nvPr>
            <p:ph type="sldNum" sz="quarter" idx="10"/>
          </p:nvPr>
        </p:nvSpPr>
        <p:spPr/>
        <p:txBody>
          <a:bodyPr/>
          <a:lstStyle/>
          <a:p>
            <a:fld id="{493DD4C7-C698-4A80-B76C-A9FD89019653}" type="slidenum">
              <a:rPr lang="en-GB" smtClean="0"/>
              <a:t>25</a:t>
            </a:fld>
            <a:endParaRPr lang="en-GB"/>
          </a:p>
        </p:txBody>
      </p:sp>
    </p:spTree>
    <p:extLst>
      <p:ext uri="{BB962C8B-B14F-4D97-AF65-F5344CB8AC3E}">
        <p14:creationId xmlns:p14="http://schemas.microsoft.com/office/powerpoint/2010/main" val="21040001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z="1200" b="0" i="0">
                <a:solidFill>
                  <a:schemeClr val="tx1"/>
                </a:solidFill>
                <a:latin typeface="+mn-lt"/>
                <a:ea typeface="+mn-ea"/>
                <a:cs typeface="+mn-cs"/>
              </a:rPr>
              <a:t>Beschäftigte großer Unternehmen können eher davon ausgehen, dass diese Präventionsmaßnahmen angeboten werden, als Beschäftigte kleiner Unternehmen. Diese Erkenntnis deckt sich mit den Ergebnissen vieler früherer Studien, die bereits diesen Größenklassen-Unterschied aufzeigten.</a:t>
            </a:r>
            <a:r>
              <a:rPr lang="de-DE"/>
              <a:t> </a:t>
            </a:r>
            <a:br>
              <a:rPr lang="de-DE"/>
            </a:br>
            <a:endParaRPr lang="de-DE"/>
          </a:p>
        </p:txBody>
      </p:sp>
      <p:sp>
        <p:nvSpPr>
          <p:cNvPr id="4" name="Slide Number Placeholder 3"/>
          <p:cNvSpPr>
            <a:spLocks noGrp="1"/>
          </p:cNvSpPr>
          <p:nvPr>
            <p:ph type="sldNum" sz="quarter" idx="10"/>
          </p:nvPr>
        </p:nvSpPr>
        <p:spPr/>
        <p:txBody>
          <a:bodyPr/>
          <a:lstStyle/>
          <a:p>
            <a:fld id="{493DD4C7-C698-4A80-B76C-A9FD89019653}" type="slidenum">
              <a:rPr lang="en-GB" smtClean="0"/>
              <a:t>26</a:t>
            </a:fld>
            <a:endParaRPr lang="en-GB"/>
          </a:p>
        </p:txBody>
      </p:sp>
    </p:spTree>
    <p:extLst>
      <p:ext uri="{BB962C8B-B14F-4D97-AF65-F5344CB8AC3E}">
        <p14:creationId xmlns:p14="http://schemas.microsoft.com/office/powerpoint/2010/main" val="27754586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a:t>Durchschnittlich 72 % der Unternehmen verfügen über Maßnahmen zur betrieblichen Wiedereingliederung nach einer längeren krankheitsbedingten Abwesenheit.</a:t>
            </a:r>
            <a:r>
              <a:rPr lang="de-DE" sz="1200" b="0">
                <a:solidFill>
                  <a:schemeClr val="tx1"/>
                </a:solidFill>
              </a:rPr>
              <a:t> Allerdings gibt es große Unterschiede zwischen den Ländern: Vereinigtes Königreich (98 %), Niederlande (94 %) und Schweden (94 %) gegenüber Litauen (16 %) und Estland (15 %). </a:t>
            </a:r>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27</a:t>
            </a:fld>
            <a:endParaRPr lang="en-GB"/>
          </a:p>
        </p:txBody>
      </p:sp>
    </p:spTree>
    <p:extLst>
      <p:ext uri="{BB962C8B-B14F-4D97-AF65-F5344CB8AC3E}">
        <p14:creationId xmlns:p14="http://schemas.microsoft.com/office/powerpoint/2010/main" val="20249777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0879" y="4784070"/>
            <a:ext cx="5704046" cy="3914239"/>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a:ea typeface="Times New Roman" panose="02020603050405020304" pitchFamily="18" charset="0"/>
                <a:cs typeface="Times New Roman" panose="02020603050405020304" pitchFamily="18" charset="0"/>
              </a:rPr>
              <a:t>Hinweise: Die Daten zu den MSE beziehen sich auf Arbeitnehmer, die mindestens 12 Stunden pro Woche arbeiten. N= 31 143. Die durchschnittliche Zahl der Vorsorgemaßnahmen wird für jedes Land und jeden Wirtschaftszweig (und nicht für einzelne Arbeitnehmer) ermittelt und schwankt zwischen 1,25 und 5,86. Da die Anzahl der Arbeitnehmer in Ländern und Wirtschaftszweigen, in denen die Zahl der Vorsorgemaßnahmen durchschnittlich zwischen 1 und 2 liegt, gering ist (123), wurde diese Kategorie mit jener der Arbeitnehmer kombiniert, denen durchschnittlich 2 bis 3 Maßnahmen zur Verfügung stehen. </a:t>
            </a:r>
          </a:p>
          <a:p>
            <a:pPr lvl="0"/>
            <a:endParaRPr lang="en-GB" sz="1200" dirty="0"/>
          </a:p>
          <a:p>
            <a:pPr lvl="0"/>
            <a:r>
              <a:rPr lang="de-DE" sz="1200"/>
              <a:t>Präventionsmaßnahmen erweisen sich als wirksam.</a:t>
            </a:r>
            <a:r>
              <a:rPr lang="de-DE" sz="1200" b="0">
                <a:solidFill>
                  <a:schemeClr val="tx1"/>
                </a:solidFill>
              </a:rPr>
              <a:t> Der Anteil der Arbeitnehmer mit Rückenschmerzen sinkt von 51 % (Länder/Wirtschaftszweige mit durchschnittlich einer bis drei Präventionsmaßnahmen) auf 31 % (Länder/Wirtschaftszweige mit durchschnittlich fünf oder sechs Präventionsmaßnahmen). Bei der Prävalenz von MSE der unteren Gliedmaßen ist eine vergleichbare Entwicklung zu verzeichnen.</a:t>
            </a:r>
          </a:p>
          <a:p>
            <a:pPr lvl="0"/>
            <a:endParaRPr lang="en-US" sz="1200" b="0" dirty="0">
              <a:solidFill>
                <a:schemeClr val="tx1"/>
              </a:solidFill>
            </a:endParaRPr>
          </a:p>
          <a:p>
            <a:r>
              <a:rPr lang="de-DE" sz="1200" b="0" i="0">
                <a:solidFill>
                  <a:schemeClr val="tx1"/>
                </a:solidFill>
              </a:rPr>
              <a:t>Der Hauptgrund, warum Unternehmen Präventionsmaßnahmen ergreifen, ist, dass sie arbeitsbedingte Gesundheitsprobleme ihrer Beschäftigten wie etwa MSE verhindern möchten. Die Auswertung einer Datenverknüpfung zweier unterschiedlicher Erhebungen legt nahe, dass Präventionsmaßnahmen möglicherweise tatsächlich die Prävalenz von MSE reduzieren.</a:t>
            </a:r>
            <a:br>
              <a:rPr lang="de-DE" sz="1200" b="0" i="0">
                <a:solidFill>
                  <a:schemeClr val="tx1"/>
                </a:solidFill>
              </a:rPr>
            </a:br>
            <a:r>
              <a:rPr lang="de-DE" sz="1200" b="0" i="0">
                <a:solidFill>
                  <a:schemeClr val="tx1"/>
                </a:solidFill>
              </a:rPr>
              <a:t>Mithilfe der Indikatoren der ESENER-2-Erhebung wurden zwei Indikatoren erstellt, die sich auf den Anteil der Arbeitnehmer in einem bestimmten Land und Wirtschaftszweig beziehen, die in den Genuss bestimmter Präventionsmaßnahmen kommen können:</a:t>
            </a:r>
            <a:br>
              <a:rPr lang="de-DE" sz="1200" b="0" i="0">
                <a:solidFill>
                  <a:schemeClr val="tx1"/>
                </a:solidFill>
              </a:rPr>
            </a:br>
            <a:r>
              <a:rPr lang="de-DE" sz="1200" b="0" i="0">
                <a:solidFill>
                  <a:schemeClr val="tx1"/>
                </a:solidFill>
              </a:rPr>
              <a:t>- der Anteil der Beschäftigten (innerhalb der verschiedenen Länder und Wirtschaftszweige), der in Unternehmen arbeitet, in denen mindestens eine der folgenden Präventionsmaßnahmen für MSE angeboten wird:</a:t>
            </a:r>
            <a:br>
              <a:rPr lang="de-DE" sz="1200" b="0" i="0">
                <a:solidFill>
                  <a:schemeClr val="tx1"/>
                </a:solidFill>
              </a:rPr>
            </a:br>
            <a:r>
              <a:rPr lang="de-DE" sz="1200" b="0" i="0">
                <a:solidFill>
                  <a:schemeClr val="tx1"/>
                </a:solidFill>
              </a:rPr>
              <a:t>o Förderung regelmäßiger Pausen für Mitarbeiter, die in unbequemen Körperhaltungen arbeiten</a:t>
            </a:r>
            <a:br>
              <a:rPr lang="de-DE" sz="1200" b="0" i="0">
                <a:solidFill>
                  <a:schemeClr val="tx1"/>
                </a:solidFill>
              </a:rPr>
            </a:br>
            <a:r>
              <a:rPr lang="de-DE" sz="1200" b="0" i="0">
                <a:solidFill>
                  <a:schemeClr val="tx1"/>
                </a:solidFill>
              </a:rPr>
              <a:t>o Bereitstellung einer ergonomischen Ausstattung</a:t>
            </a:r>
            <a:br>
              <a:rPr lang="de-DE" sz="1200" b="0" i="0">
                <a:solidFill>
                  <a:schemeClr val="tx1"/>
                </a:solidFill>
              </a:rPr>
            </a:br>
            <a:r>
              <a:rPr lang="de-DE" sz="1200" b="0" i="0">
                <a:solidFill>
                  <a:schemeClr val="tx1"/>
                </a:solidFill>
              </a:rPr>
              <a:t>- die durchschnittliche Zahl der in Unternehmen angebotenen Präventionsmaßnahmen (gewichtet nach der Anzahl der betroffenen Beschäftigten).</a:t>
            </a:r>
            <a:br>
              <a:rPr lang="de-DE" sz="1200" b="0" i="0">
                <a:solidFill>
                  <a:schemeClr val="tx1"/>
                </a:solidFill>
              </a:rPr>
            </a:br>
            <a:endParaRPr lang="de-DE" sz="1200" b="0" i="0">
              <a:solidFill>
                <a:schemeClr val="tx1"/>
              </a:solidFill>
            </a:endParaRPr>
          </a:p>
          <a:p>
            <a:r>
              <a:rPr lang="de-DE" sz="1200" b="0" i="0">
                <a:solidFill>
                  <a:schemeClr val="tx1"/>
                </a:solidFill>
              </a:rPr>
              <a:t>Diese Indikatoren wurden mit den Daten der sechsten Welle der EWCS kombiniert, woraufhin sie als zusätzliche erläuternde Variablen in einem Modell verwendet werden konnten, das die Prävalenz von MSE (ob die Arbeitnehmer von einer oder mehreren Arten von MSE berichten) erklärt. Die Ergebnisse zeigen, dass Arbeitnehmer in Ländern und Wirtschaftszweigen, in denen mehr Präventionsmaßnahmen ergriffen werden, eher seltener von MSE-bedingten Beschwerden berichten. Obwohl diese Analyse nur einen Zusammenhang (und keinen Kausalzusammenhang) aufzeigen kann, legt sie doch den Schluss nahe, dass Präventionsmaßnahmen tatsächlich das Risiko verringern können, an MSE zu erkranken.</a:t>
            </a:r>
            <a:br>
              <a:rPr lang="de-DE" sz="1200" b="0" i="0">
                <a:solidFill>
                  <a:schemeClr val="tx1"/>
                </a:solidFill>
              </a:rPr>
            </a:br>
            <a:r>
              <a:rPr lang="de-DE" sz="1200" b="0" i="0">
                <a:solidFill>
                  <a:schemeClr val="tx1"/>
                </a:solidFill>
              </a:rPr>
              <a:t>In allen Ländern und Wirtschaftszweigen der EU-28 wird durchschnittlich mindestens eine Präventionsmaßnahme ergriffen. Was Rückenschmerzen und MSE der oberen Gliedmaßen angeht, so geht aus der Abbildung hervor, dass es eine Korrelation zwischen einer größeren Anzahl an Präventionsmaßnahmen und einer geringeren Prävalenz von MSE gibt. Der Anteil der Arbeitnehmer, der von Rückenschmerzen berichtet, sinkt von 51 % (bei Arbeitnehmern in Ländern und Wirtschaftszweigen, in denen im Durchschnitt eine bis drei Präventionsmaßnahmen ergriffen werden) auf 31 % (bei Arbeitnehmern in Ländern und Wirtschaftszweigen, in denen es durchschnittlich fünf oder sechs Präventionsmaßnahmen gibt). Bei der Prävalenz von MSE der unteren Gliedmaßen ist eine vergleichbare Entwicklung zu verzeichnen, denn hier gibt es einen Rückgang von 35 % (bei Arbeitnehmern in Ländern und Wirtschaftszweigen, in denen im Durchschnitt eine bis drei Präventionsmaßnahmen ergriffen werden) auf 20 % (bei Arbeitnehmern in Ländern und Wirtschaftszweigen, in denen durchschnittlich fünf oder sechs Präventionsmaßnahmen verfügbar sind). Bei den MSE der oberen Gliedmaßen ist der Zusammenhang weniger stark ausgeprägt.</a:t>
            </a:r>
            <a:r>
              <a:rPr lang="de-DE"/>
              <a:t> </a:t>
            </a:r>
            <a:br>
              <a:rPr lang="de-DE"/>
            </a:br>
            <a:endParaRPr lang="de-DE"/>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28</a:t>
            </a:fld>
            <a:endParaRPr lang="en-GB"/>
          </a:p>
        </p:txBody>
      </p:sp>
    </p:spTree>
    <p:extLst>
      <p:ext uri="{BB962C8B-B14F-4D97-AF65-F5344CB8AC3E}">
        <p14:creationId xmlns:p14="http://schemas.microsoft.com/office/powerpoint/2010/main" val="40489173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de-DE" sz="1200" b="0">
                <a:solidFill>
                  <a:srgbClr val="ACC700"/>
                </a:solidFill>
              </a:rPr>
              <a:t>© Europäische Agentur für Sicherheit und Gesundheitsschutz am Arbeitsplatz, 2020</a:t>
            </a:r>
          </a:p>
          <a:p>
            <a:pPr marL="0" indent="0">
              <a:buNone/>
            </a:pPr>
            <a:r>
              <a:rPr lang="de-DE" sz="1200" b="0">
                <a:solidFill>
                  <a:srgbClr val="ACC700"/>
                </a:solidFill>
              </a:rPr>
              <a:t>Nachdruck mit Quellenangabe gestattet.</a:t>
            </a:r>
          </a:p>
          <a:p>
            <a:pPr marL="0" indent="0">
              <a:buNone/>
            </a:pPr>
            <a:r>
              <a:rPr lang="de-DE" sz="1200" b="0">
                <a:solidFill>
                  <a:srgbClr val="ACC700"/>
                </a:solidFill>
              </a:rPr>
              <a:t>Für jede Verwendung oder Wiedergabe von Fotos oder anderen Materialien, für die die EU-OSHA nicht das Urheberrecht hat, ist die Genehmigung direkt beim Urheberrechtsinhaber einzuholen.</a:t>
            </a:r>
          </a:p>
          <a:p>
            <a:endParaRPr lang="fr-FR" dirty="0"/>
          </a:p>
        </p:txBody>
      </p:sp>
      <p:sp>
        <p:nvSpPr>
          <p:cNvPr id="4" name="Slide Number Placeholder 3"/>
          <p:cNvSpPr>
            <a:spLocks noGrp="1"/>
          </p:cNvSpPr>
          <p:nvPr>
            <p:ph type="sldNum" sz="quarter" idx="10"/>
          </p:nvPr>
        </p:nvSpPr>
        <p:spPr/>
        <p:txBody>
          <a:bodyPr/>
          <a:lstStyle/>
          <a:p>
            <a:fld id="{493DD4C7-C698-4A80-B76C-A9FD89019653}" type="slidenum">
              <a:rPr lang="en-GB" smtClean="0"/>
              <a:t>29</a:t>
            </a:fld>
            <a:endParaRPr lang="en-GB"/>
          </a:p>
        </p:txBody>
      </p:sp>
    </p:spTree>
    <p:extLst>
      <p:ext uri="{BB962C8B-B14F-4D97-AF65-F5344CB8AC3E}">
        <p14:creationId xmlns:p14="http://schemas.microsoft.com/office/powerpoint/2010/main" val="25373983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3</a:t>
            </a:fld>
            <a:endParaRPr lang="en-GB"/>
          </a:p>
        </p:txBody>
      </p:sp>
    </p:spTree>
    <p:extLst>
      <p:ext uri="{BB962C8B-B14F-4D97-AF65-F5344CB8AC3E}">
        <p14:creationId xmlns:p14="http://schemas.microsoft.com/office/powerpoint/2010/main" val="3811167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i="0">
                <a:solidFill>
                  <a:schemeClr val="tx1"/>
                </a:solidFill>
                <a:latin typeface="+mn-lt"/>
                <a:ea typeface="+mn-ea"/>
                <a:cs typeface="+mn-cs"/>
              </a:rPr>
              <a:t>Von allen Arbeitnehmern in der EU mit einem arbeitsbedingten Gesundheitsproblem nennen 60 % MSE als ihr schwerwiegendstes Problem.</a:t>
            </a:r>
            <a:r>
              <a:rPr lang="de-DE"/>
              <a:t/>
            </a:r>
            <a:br>
              <a:rPr lang="de-DE"/>
            </a:br>
            <a:r>
              <a:rPr lang="de-DE" sz="1200" b="0" i="0">
                <a:solidFill>
                  <a:schemeClr val="tx1"/>
                </a:solidFill>
                <a:latin typeface="+mn-lt"/>
                <a:ea typeface="+mn-ea"/>
                <a:cs typeface="+mn-cs"/>
              </a:rPr>
              <a:t>Hinweis: Zur Arbeitnehmerschaft gehört jede Person im Alter von 15 bis 64 Jahren, die in den letzten 12 Monaten vor der Erhebung einer Erwerbstätigkeit nachging bzw. nachgegangen war.</a:t>
            </a:r>
            <a:br>
              <a:rPr lang="de-DE" sz="1200" b="0" i="0">
                <a:solidFill>
                  <a:schemeClr val="tx1"/>
                </a:solidFill>
                <a:latin typeface="+mn-lt"/>
                <a:ea typeface="+mn-ea"/>
                <a:cs typeface="+mn-cs"/>
              </a:rPr>
            </a:br>
            <a:r>
              <a:rPr lang="de-DE" sz="1200" b="0" i="0">
                <a:solidFill>
                  <a:schemeClr val="tx1"/>
                </a:solidFill>
                <a:latin typeface="+mn-lt"/>
                <a:ea typeface="+mn-ea"/>
                <a:cs typeface="+mn-cs"/>
              </a:rPr>
              <a:t>Quelle: Eurostat, Arbeitskräfteerhebung (AKE), Ad-hoc-Modul „Arbeitsunfälle und andere arbeitsbedingte Gesundheitsprobleme“ (2013). An diesem Ad-hoc-Modul nahmen alle EU-Mitgliedstaaten mit Ausnahme der Niederlande teil.</a:t>
            </a:r>
            <a:r>
              <a:rPr lang="de-DE"/>
              <a:t> </a:t>
            </a:r>
            <a:br>
              <a:rPr lang="de-DE"/>
            </a:br>
            <a:r>
              <a:rPr lang="de-DE" sz="1200" b="0" i="0">
                <a:solidFill>
                  <a:schemeClr val="tx1"/>
                </a:solidFill>
                <a:latin typeface="+mn-lt"/>
                <a:ea typeface="+mn-ea"/>
                <a:cs typeface="+mn-cs"/>
              </a:rPr>
              <a:t>Die im Rahmen der AKE gestellten Fragen unterscheiden sich in zwei Punkten von den Fragen der Europäischen Erhebung über die Arbeitsbedingungen (EWCS):</a:t>
            </a:r>
            <a:br>
              <a:rPr lang="de-DE" sz="1200" b="0" i="0">
                <a:solidFill>
                  <a:schemeClr val="tx1"/>
                </a:solidFill>
                <a:latin typeface="+mn-lt"/>
                <a:ea typeface="+mn-ea"/>
                <a:cs typeface="+mn-cs"/>
              </a:rPr>
            </a:br>
            <a:r>
              <a:rPr lang="de-DE" sz="1200" b="0" i="0">
                <a:solidFill>
                  <a:schemeClr val="tx1"/>
                </a:solidFill>
                <a:latin typeface="+mn-lt"/>
                <a:ea typeface="+mn-ea"/>
                <a:cs typeface="+mn-cs"/>
              </a:rPr>
              <a:t>– Es kann nur bei jenen Arbeitnehmern, die von arbeitsbedingten Gesundheitsproblemen berichten, festgestellt werden, ob bei ihnen mit MSE in Verbindung stehende Gesundheitsprobleme (im Gegensatz zu anderen Gesundheitsproblemen) auftreten.</a:t>
            </a:r>
            <a:br>
              <a:rPr lang="de-DE" sz="1200" b="0" i="0">
                <a:solidFill>
                  <a:schemeClr val="tx1"/>
                </a:solidFill>
                <a:latin typeface="+mn-lt"/>
                <a:ea typeface="+mn-ea"/>
                <a:cs typeface="+mn-cs"/>
              </a:rPr>
            </a:br>
            <a:r>
              <a:rPr lang="de-DE" sz="1200" b="0" i="0">
                <a:solidFill>
                  <a:schemeClr val="tx1"/>
                </a:solidFill>
                <a:latin typeface="+mn-lt"/>
                <a:ea typeface="+mn-ea"/>
                <a:cs typeface="+mn-cs"/>
              </a:rPr>
              <a:t>–</a:t>
            </a:r>
            <a:r>
              <a:rPr lang="de-DE" sz="1200" b="0" i="0" baseline="0">
                <a:solidFill>
                  <a:schemeClr val="tx1"/>
                </a:solidFill>
                <a:latin typeface="+mn-lt"/>
                <a:ea typeface="+mn-ea"/>
                <a:cs typeface="+mn-cs"/>
              </a:rPr>
              <a:t> Bei der </a:t>
            </a:r>
            <a:r>
              <a:rPr lang="de-DE" sz="1200" b="0" i="0">
                <a:solidFill>
                  <a:schemeClr val="tx1"/>
                </a:solidFill>
                <a:latin typeface="+mn-lt"/>
                <a:ea typeface="+mn-ea"/>
                <a:cs typeface="+mn-cs"/>
              </a:rPr>
              <a:t>AKE wird das schwerwiegendste arbeitsbedingte Gesundheitsproblem erfasst. Treten MSE-bedingte Beschwerden zusammen mit anderen, schwerwiegenderen Gesundheitsproblemen auf, so wird der Befragte bei der AKE nicht jenen Personen zugeordnet, die eigenen Angaben zufolge MSE-bedingte Beschwerden haben.</a:t>
            </a:r>
            <a:r>
              <a:rPr lang="de-DE"/>
              <a:t> </a:t>
            </a:r>
            <a:br>
              <a:rPr lang="de-DE"/>
            </a:br>
            <a:endParaRPr lang="de-DE"/>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4</a:t>
            </a:fld>
            <a:endParaRPr lang="en-GB"/>
          </a:p>
        </p:txBody>
      </p:sp>
    </p:spTree>
    <p:extLst>
      <p:ext uri="{BB962C8B-B14F-4D97-AF65-F5344CB8AC3E}">
        <p14:creationId xmlns:p14="http://schemas.microsoft.com/office/powerpoint/2010/main" val="30697302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z="1200" b="0" i="0">
                <a:solidFill>
                  <a:schemeClr val="tx1"/>
                </a:solidFill>
                <a:latin typeface="+mn-lt"/>
                <a:ea typeface="+mn-ea"/>
                <a:cs typeface="+mn-cs"/>
              </a:rPr>
              <a:t>Arbeitnehmer berichten häufig von mehr als einer Art von MSE.</a:t>
            </a:r>
          </a:p>
        </p:txBody>
      </p:sp>
      <p:sp>
        <p:nvSpPr>
          <p:cNvPr id="4" name="Slide Number Placeholder 3"/>
          <p:cNvSpPr>
            <a:spLocks noGrp="1"/>
          </p:cNvSpPr>
          <p:nvPr>
            <p:ph type="sldNum" sz="quarter" idx="10"/>
          </p:nvPr>
        </p:nvSpPr>
        <p:spPr/>
        <p:txBody>
          <a:bodyPr/>
          <a:lstStyle/>
          <a:p>
            <a:fld id="{493DD4C7-C698-4A80-B76C-A9FD89019653}" type="slidenum">
              <a:rPr lang="en-GB" smtClean="0"/>
              <a:t>5</a:t>
            </a:fld>
            <a:endParaRPr lang="en-GB"/>
          </a:p>
        </p:txBody>
      </p:sp>
    </p:spTree>
    <p:extLst>
      <p:ext uri="{BB962C8B-B14F-4D97-AF65-F5344CB8AC3E}">
        <p14:creationId xmlns:p14="http://schemas.microsoft.com/office/powerpoint/2010/main" val="35144230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de-DE" sz="1200" dirty="0"/>
              <a:t>In Bezug auf die Prävalenz von MSE des Rückens, der oberen Gliedmaßen und der unteren Gliedmaßen, von denen die Befragten selbst berichten, gibt es erhebliche Unterschiede zwischen den verschiedenen Wirtschaftszweigen.</a:t>
            </a:r>
            <a:r>
              <a:rPr lang="de-DE" sz="1200" b="0" dirty="0"/>
              <a:t> </a:t>
            </a:r>
          </a:p>
          <a:p>
            <a:endParaRPr lang="en-US" sz="1200" b="0" dirty="0">
              <a:solidFill>
                <a:schemeClr val="tx1"/>
              </a:solidFill>
            </a:endParaRPr>
          </a:p>
          <a:p>
            <a:pPr marL="0" lvl="0" indent="0">
              <a:buNone/>
            </a:pPr>
            <a:r>
              <a:rPr lang="de-DE" sz="1200" dirty="0"/>
              <a:t>Am häufigsten von Arbeitnehmern genannt, die in den folgenden Wirtschaftszweigen tätig sind</a:t>
            </a:r>
            <a:r>
              <a:rPr lang="de-DE" sz="1200" b="0" dirty="0">
                <a:solidFill>
                  <a:schemeClr val="tx1"/>
                </a:solidFill>
              </a:rPr>
              <a:t>:</a:t>
            </a:r>
          </a:p>
          <a:p>
            <a:pPr lvl="0"/>
            <a:r>
              <a:rPr lang="de-DE" sz="1200" b="0" dirty="0">
                <a:solidFill>
                  <a:schemeClr val="tx1"/>
                </a:solidFill>
              </a:rPr>
              <a:t>- Baugewerbe;</a:t>
            </a:r>
          </a:p>
          <a:p>
            <a:pPr lvl="0"/>
            <a:r>
              <a:rPr lang="de-DE" sz="1200" b="0" dirty="0">
                <a:solidFill>
                  <a:schemeClr val="tx1"/>
                </a:solidFill>
              </a:rPr>
              <a:t>- Wasserversorgung; </a:t>
            </a:r>
          </a:p>
          <a:p>
            <a:pPr lvl="0"/>
            <a:r>
              <a:rPr lang="de-DE" sz="1200" b="0" dirty="0">
                <a:solidFill>
                  <a:schemeClr val="tx1"/>
                </a:solidFill>
              </a:rPr>
              <a:t>- Landwirtschaft, Forstwirtschaft und Fischerei; </a:t>
            </a:r>
          </a:p>
          <a:p>
            <a:pPr lvl="0"/>
            <a:r>
              <a:rPr lang="de-DE" sz="1200" b="0" dirty="0">
                <a:solidFill>
                  <a:schemeClr val="tx1"/>
                </a:solidFill>
              </a:rPr>
              <a:t>- Gesundheits- und Sozialwesen. </a:t>
            </a:r>
          </a:p>
          <a:p>
            <a:endParaRPr lang="en-US" sz="1200" b="0" dirty="0">
              <a:solidFill>
                <a:schemeClr val="tx1"/>
              </a:solidFill>
            </a:endParaRPr>
          </a:p>
          <a:p>
            <a:pPr marL="0" lvl="0" indent="0">
              <a:buNone/>
            </a:pPr>
            <a:r>
              <a:rPr lang="de-DE" sz="1200" dirty="0"/>
              <a:t>Am seltensten von Arbeitnehmern genannt, die in den folgenden Wirtschaftszweigen tätig sind</a:t>
            </a:r>
            <a:r>
              <a:rPr lang="de-DE" sz="1200" b="0" dirty="0">
                <a:solidFill>
                  <a:schemeClr val="tx1"/>
                </a:solidFill>
              </a:rPr>
              <a:t>:</a:t>
            </a:r>
          </a:p>
          <a:p>
            <a:pPr lvl="0"/>
            <a:r>
              <a:rPr lang="de-DE" sz="1200" b="0" dirty="0">
                <a:solidFill>
                  <a:schemeClr val="tx1"/>
                </a:solidFill>
              </a:rPr>
              <a:t>- Erbringung von Finanz- und Versicherungsdienstleistungen; </a:t>
            </a:r>
          </a:p>
          <a:p>
            <a:pPr lvl="0"/>
            <a:r>
              <a:rPr lang="de-DE" sz="1200" b="0" dirty="0">
                <a:solidFill>
                  <a:schemeClr val="tx1"/>
                </a:solidFill>
              </a:rPr>
              <a:t>- Erbringung von freiberuflichen, wissenschaftlichen und technischen Dienstleistungen; </a:t>
            </a:r>
          </a:p>
          <a:p>
            <a:pPr lvl="0"/>
            <a:r>
              <a:rPr lang="de-DE" sz="1200" b="0" dirty="0">
                <a:solidFill>
                  <a:schemeClr val="tx1"/>
                </a:solidFill>
              </a:rPr>
              <a:t>- Erziehung und Unterricht; </a:t>
            </a:r>
          </a:p>
          <a:p>
            <a:pPr lvl="0"/>
            <a:r>
              <a:rPr lang="de-DE" sz="1200" b="0" dirty="0">
                <a:solidFill>
                  <a:schemeClr val="tx1"/>
                </a:solidFill>
              </a:rPr>
              <a:t>- Kunst, Unterhaltung und Erholung.</a:t>
            </a:r>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6</a:t>
            </a:fld>
            <a:endParaRPr lang="en-GB"/>
          </a:p>
        </p:txBody>
      </p:sp>
    </p:spTree>
    <p:extLst>
      <p:ext uri="{BB962C8B-B14F-4D97-AF65-F5344CB8AC3E}">
        <p14:creationId xmlns:p14="http://schemas.microsoft.com/office/powerpoint/2010/main" val="21902077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de-DE" sz="1200"/>
              <a:t>In Bezug auf die Prävalenz von MSE des Rückens, der oberen Gliedmaßen und der unteren Gliedmaßen, von denen die Befragten selbst berichten, gibt es erhebliche Unterschiede zwischen den verschiedenen Berufen.</a:t>
            </a:r>
          </a:p>
          <a:p>
            <a:endParaRPr lang="en-US" sz="1200" b="0" dirty="0">
              <a:solidFill>
                <a:schemeClr val="tx1"/>
              </a:solidFill>
            </a:endParaRPr>
          </a:p>
          <a:p>
            <a:pPr marL="0" lvl="0" indent="0">
              <a:buNone/>
            </a:pPr>
            <a:r>
              <a:rPr lang="de-DE" sz="1200"/>
              <a:t>Am häufigsten von Arbeitnehmern genannt, die in den folgenden Wirtschaftszweigen tätig sind</a:t>
            </a:r>
            <a:r>
              <a:rPr lang="de-DE" sz="1200" b="0">
                <a:solidFill>
                  <a:schemeClr val="tx1"/>
                </a:solidFill>
              </a:rPr>
              <a:t>:</a:t>
            </a:r>
          </a:p>
          <a:p>
            <a:pPr lvl="0"/>
            <a:r>
              <a:rPr lang="de-DE" sz="1200" b="0">
                <a:solidFill>
                  <a:schemeClr val="tx1"/>
                </a:solidFill>
              </a:rPr>
              <a:t>- Fachkräfte in Land- und Forstwirtschaft und Fischerei; </a:t>
            </a:r>
          </a:p>
          <a:p>
            <a:pPr lvl="0"/>
            <a:r>
              <a:rPr lang="de-DE" sz="1200" b="0">
                <a:solidFill>
                  <a:schemeClr val="tx1"/>
                </a:solidFill>
              </a:rPr>
              <a:t>- Bediener von Anlagen und Maschinen und Montageberufe;</a:t>
            </a:r>
          </a:p>
          <a:p>
            <a:pPr lvl="0"/>
            <a:r>
              <a:rPr lang="de-DE" sz="1200" b="0">
                <a:solidFill>
                  <a:schemeClr val="tx1"/>
                </a:solidFill>
              </a:rPr>
              <a:t>- Handwerks- und verwandte Berufe;</a:t>
            </a:r>
          </a:p>
          <a:p>
            <a:pPr lvl="0"/>
            <a:r>
              <a:rPr lang="de-DE" sz="1200" b="0">
                <a:solidFill>
                  <a:schemeClr val="tx1"/>
                </a:solidFill>
              </a:rPr>
              <a:t>- Hilfsarbeitskräfte;</a:t>
            </a:r>
          </a:p>
          <a:p>
            <a:pPr lvl="0"/>
            <a:r>
              <a:rPr lang="de-DE" sz="1200" b="0">
                <a:solidFill>
                  <a:schemeClr val="tx1"/>
                </a:solidFill>
              </a:rPr>
              <a:t>- Dienstleistungsberufe und Verkäufer.</a:t>
            </a:r>
          </a:p>
          <a:p>
            <a:endParaRPr lang="en-US" sz="1200" b="0" dirty="0">
              <a:solidFill>
                <a:schemeClr val="tx1"/>
              </a:solidFill>
            </a:endParaRPr>
          </a:p>
          <a:p>
            <a:pPr marL="0" lvl="0" indent="0">
              <a:buNone/>
            </a:pPr>
            <a:r>
              <a:rPr lang="de-DE" sz="1200"/>
              <a:t>Am seltensten von Arbeitnehmern genannt, die in den folgenden Wirtschaftszweigen tätig sind</a:t>
            </a:r>
            <a:r>
              <a:rPr lang="de-DE" sz="1200" b="0">
                <a:solidFill>
                  <a:schemeClr val="tx1"/>
                </a:solidFill>
              </a:rPr>
              <a:t>:</a:t>
            </a:r>
          </a:p>
          <a:p>
            <a:pPr lvl="0"/>
            <a:r>
              <a:rPr lang="de-DE" sz="1200" b="0">
                <a:solidFill>
                  <a:schemeClr val="tx1"/>
                </a:solidFill>
              </a:rPr>
              <a:t>- Bürokräfte und verwandte Berufe;</a:t>
            </a:r>
          </a:p>
          <a:p>
            <a:pPr lvl="0"/>
            <a:r>
              <a:rPr lang="de-DE" sz="1200" b="0">
                <a:solidFill>
                  <a:schemeClr val="tx1"/>
                </a:solidFill>
              </a:rPr>
              <a:t>- akademische Berufe;</a:t>
            </a:r>
          </a:p>
          <a:p>
            <a:pPr lvl="0"/>
            <a:r>
              <a:rPr lang="de-DE" sz="1200" b="0">
                <a:solidFill>
                  <a:schemeClr val="tx1"/>
                </a:solidFill>
              </a:rPr>
              <a:t>- Führungskräfte;</a:t>
            </a:r>
          </a:p>
          <a:p>
            <a:pPr lvl="0"/>
            <a:r>
              <a:rPr lang="de-DE" sz="1200" b="0">
                <a:solidFill>
                  <a:schemeClr val="tx1"/>
                </a:solidFill>
              </a:rPr>
              <a:t>- Techniker und gleichrangige nichttechnische Berufe.</a:t>
            </a:r>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7</a:t>
            </a:fld>
            <a:endParaRPr lang="en-GB"/>
          </a:p>
        </p:txBody>
      </p:sp>
    </p:spTree>
    <p:extLst>
      <p:ext uri="{BB962C8B-B14F-4D97-AF65-F5344CB8AC3E}">
        <p14:creationId xmlns:p14="http://schemas.microsoft.com/office/powerpoint/2010/main" val="28941089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z="1200" b="0" i="0">
                <a:solidFill>
                  <a:schemeClr val="tx1"/>
                </a:solidFill>
                <a:latin typeface="+mn-lt"/>
                <a:ea typeface="+mn-ea"/>
                <a:cs typeface="+mn-cs"/>
              </a:rPr>
              <a:t>Den Daten der EWCS zufolge berichten Frauen häufiger als Männer von Muskel- und Skeletterkrankungen der oberen Gliedmaßen, der unteren Gliedmaßen und des Rückens. Dieser geschlechtsspezifische Unterschied ist auch innerhalb der verschiedenen Wirtschaftszweige sowie innerhalb der verschiedenen Berufe festzustellen: Zusätzliche Analysen zeigen, dass Frauen selbst dann mit einer erheblich höheren Wahrscheinlichkeit von MSE berichten als Männer, wenn bei der Analyse auch das Land, der Wirtschaftszweig und der Beruf der Arbeitnehmer sowie das Ausmaß, in dem die Arbeitnehmer mit physischen, organisatorischen und psychosozialen Risikofaktoren konfrontiert sind, berücksichtigt werden. (Dies gilt für Beschwerden im Bereich der oberen Gliedmaßen, der unteren Gliedmaßen und des Rückens).</a:t>
            </a:r>
            <a:r>
              <a:rPr lang="de-DE"/>
              <a:t> </a:t>
            </a:r>
          </a:p>
        </p:txBody>
      </p:sp>
      <p:sp>
        <p:nvSpPr>
          <p:cNvPr id="4" name="Slide Number Placeholder 3"/>
          <p:cNvSpPr>
            <a:spLocks noGrp="1"/>
          </p:cNvSpPr>
          <p:nvPr>
            <p:ph type="sldNum" sz="quarter" idx="10"/>
          </p:nvPr>
        </p:nvSpPr>
        <p:spPr/>
        <p:txBody>
          <a:bodyPr/>
          <a:lstStyle/>
          <a:p>
            <a:fld id="{493DD4C7-C698-4A80-B76C-A9FD89019653}" type="slidenum">
              <a:rPr lang="en-GB" smtClean="0"/>
              <a:t>8</a:t>
            </a:fld>
            <a:endParaRPr lang="en-GB"/>
          </a:p>
        </p:txBody>
      </p:sp>
    </p:spTree>
    <p:extLst>
      <p:ext uri="{BB962C8B-B14F-4D97-AF65-F5344CB8AC3E}">
        <p14:creationId xmlns:p14="http://schemas.microsoft.com/office/powerpoint/2010/main" val="9270685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0879" y="4784070"/>
            <a:ext cx="5447030" cy="5010928"/>
          </a:xfrm>
        </p:spPr>
        <p:txBody>
          <a:bodyPr/>
          <a:lstStyle/>
          <a:p>
            <a:r>
              <a:rPr lang="de-DE" sz="1200" b="0" i="0" dirty="0">
                <a:solidFill>
                  <a:schemeClr val="tx1"/>
                </a:solidFill>
                <a:latin typeface="+mn-lt"/>
                <a:ea typeface="+mn-ea"/>
                <a:cs typeface="+mn-cs"/>
              </a:rPr>
              <a:t>Von den verschiedenen in der ESAW unterschiedenen Unfallarten kann bei den folgenden am ehesten davon ausgegangen werden, dass sie zu MSE-Beschwerden führen:</a:t>
            </a:r>
            <a:br>
              <a:rPr lang="de-DE" sz="1200" b="0" i="0" dirty="0">
                <a:solidFill>
                  <a:schemeClr val="tx1"/>
                </a:solidFill>
                <a:latin typeface="+mn-lt"/>
                <a:ea typeface="+mn-ea"/>
                <a:cs typeface="+mn-cs"/>
              </a:rPr>
            </a:br>
            <a:r>
              <a:rPr lang="de-DE" sz="1200" b="0" i="0" dirty="0">
                <a:solidFill>
                  <a:schemeClr val="tx1"/>
                </a:solidFill>
                <a:latin typeface="+mn-lt"/>
                <a:ea typeface="+mn-ea"/>
                <a:cs typeface="+mn-cs"/>
              </a:rPr>
              <a:t>-</a:t>
            </a:r>
            <a:r>
              <a:rPr lang="de-DE" sz="1200" b="0" i="0" baseline="0" dirty="0">
                <a:solidFill>
                  <a:schemeClr val="tx1"/>
                </a:solidFill>
                <a:latin typeface="+mn-lt"/>
                <a:ea typeface="+mn-ea"/>
                <a:cs typeface="+mn-cs"/>
              </a:rPr>
              <a:t> </a:t>
            </a:r>
            <a:r>
              <a:rPr lang="de-DE" sz="1200" b="0" i="0" dirty="0">
                <a:solidFill>
                  <a:schemeClr val="tx1"/>
                </a:solidFill>
                <a:latin typeface="+mn-lt"/>
                <a:ea typeface="+mn-ea"/>
                <a:cs typeface="+mn-cs"/>
              </a:rPr>
              <a:t>Verrenkungen, Zerrungen und Verstauchungen;</a:t>
            </a:r>
            <a:br>
              <a:rPr lang="de-DE" sz="1200" b="0" i="0" dirty="0">
                <a:solidFill>
                  <a:schemeClr val="tx1"/>
                </a:solidFill>
                <a:latin typeface="+mn-lt"/>
                <a:ea typeface="+mn-ea"/>
                <a:cs typeface="+mn-cs"/>
              </a:rPr>
            </a:br>
            <a:r>
              <a:rPr lang="de-DE" sz="1200" b="0" i="0" dirty="0">
                <a:solidFill>
                  <a:schemeClr val="tx1"/>
                </a:solidFill>
                <a:latin typeface="+mn-lt"/>
                <a:ea typeface="+mn-ea"/>
                <a:cs typeface="+mn-cs"/>
              </a:rPr>
              <a:t>-</a:t>
            </a:r>
            <a:r>
              <a:rPr lang="de-DE" sz="1200" b="0" i="0" baseline="0" dirty="0">
                <a:solidFill>
                  <a:schemeClr val="tx1"/>
                </a:solidFill>
                <a:latin typeface="+mn-lt"/>
                <a:ea typeface="+mn-ea"/>
                <a:cs typeface="+mn-cs"/>
              </a:rPr>
              <a:t> </a:t>
            </a:r>
            <a:r>
              <a:rPr lang="de-DE" sz="1200" b="0" i="0" dirty="0">
                <a:solidFill>
                  <a:schemeClr val="tx1"/>
                </a:solidFill>
                <a:latin typeface="+mn-lt"/>
                <a:ea typeface="+mn-ea"/>
                <a:cs typeface="+mn-cs"/>
              </a:rPr>
              <a:t>Knochenbrüche.</a:t>
            </a:r>
            <a:br>
              <a:rPr lang="de-DE" sz="1200" b="0" i="0" dirty="0">
                <a:solidFill>
                  <a:schemeClr val="tx1"/>
                </a:solidFill>
                <a:latin typeface="+mn-lt"/>
                <a:ea typeface="+mn-ea"/>
                <a:cs typeface="+mn-cs"/>
              </a:rPr>
            </a:br>
            <a:r>
              <a:rPr lang="de-DE" sz="1200" b="0" i="0" dirty="0">
                <a:solidFill>
                  <a:schemeClr val="tx1"/>
                </a:solidFill>
                <a:latin typeface="+mn-lt"/>
                <a:ea typeface="+mn-ea"/>
                <a:cs typeface="+mn-cs"/>
              </a:rPr>
              <a:t>Im Jahr 2016 waren derartige Unfälle für 38 % aller gemeldeten tödlichen und nichttödlichen schweren Arbeitsunfälle ursächlich. Nach Wunden und oberflächlichen Verletzungen stellen insbesondere Verrenkungen, Zerrungen und Verstauchungen die zweithäufigste Gruppe arbeitsbedingter Verletzungen in der EU-28 dar, die 27 % aller tödlichen und nichttödlichen arbeitsbedingten Verletzungen ausmachen. </a:t>
            </a:r>
            <a:r>
              <a:rPr lang="de-DE" dirty="0"/>
              <a:t>Der Anteil von Knochenbrüchen ist mit 11 % geringer. </a:t>
            </a:r>
            <a:br>
              <a:rPr lang="de-DE" dirty="0"/>
            </a:br>
            <a:r>
              <a:rPr lang="de-DE" dirty="0"/>
              <a:t/>
            </a:r>
            <a:br>
              <a:rPr lang="de-DE" dirty="0"/>
            </a:br>
            <a:r>
              <a:rPr lang="de-DE" sz="1200" b="0" i="0" dirty="0">
                <a:solidFill>
                  <a:schemeClr val="tx1"/>
                </a:solidFill>
                <a:latin typeface="+mn-lt"/>
                <a:ea typeface="+mn-ea"/>
                <a:cs typeface="+mn-cs"/>
              </a:rPr>
              <a:t>In einigen Ländern beziehen sich die Unfalldaten auch auf akute Phasen von Muskel-Skelett-Erkrankungen. Diese Information ist wichtig, da die Daten dann zeigen, dass MSE in den entsprechenden Ländern die häufigste Arbeitsunfallart sind. Nationale Daten aus Spanien und Schweden zeigen, welch große Rolle den mit MSE in Verbindung stehenden Arbeitsunfällen im Verhältnis zur Gesamtheit der Arbeitsunfälle zukommt. In Spanien (Daten von 2017) waren Überlastungen des Muskel-Skelett-Systems für rund 38 % der Arbeitsunfälle verantwortlich. In Schweden (Daten von 2017) stellten MSE bei Männern die häufigste arbeitsbedingte Arbeitsunfallursache dar (40 % der von Männern gemeldeten Arbeitsunfälle standen mit MSE in Verbindung), und bei Frauen waren sie (nach psychosozialen Krankheiten) die zweithäufigste Ursache (28 %).</a:t>
            </a:r>
            <a:r>
              <a:rPr lang="de-DE" dirty="0"/>
              <a:t> </a:t>
            </a:r>
          </a:p>
          <a:p>
            <a:endParaRPr lang="en-US" dirty="0"/>
          </a:p>
          <a:p>
            <a:r>
              <a:rPr lang="de-DE" dirty="0"/>
              <a:t>Sonstige:</a:t>
            </a:r>
          </a:p>
          <a:p>
            <a:r>
              <a:rPr lang="de-DE" dirty="0"/>
              <a:t>1 %:</a:t>
            </a:r>
            <a:r>
              <a:rPr lang="de-DE" baseline="0" dirty="0"/>
              <a:t> Mehrfachverletzungen</a:t>
            </a:r>
          </a:p>
          <a:p>
            <a:r>
              <a:rPr lang="de-DE" baseline="0" dirty="0"/>
              <a:t>&lt; 1 %: Traumatische Amputationen (Verlust von Körperteilen)</a:t>
            </a:r>
          </a:p>
          <a:p>
            <a:r>
              <a:rPr lang="de-DE" baseline="0" dirty="0"/>
              <a:t>&lt; 1 %: Vergiftungen und Infektionen</a:t>
            </a:r>
          </a:p>
          <a:p>
            <a:r>
              <a:rPr lang="de-DE" baseline="0" dirty="0"/>
              <a:t>&lt; 1 %: Auswirkungen von extremen Temperaturen, Licht und Strahlung</a:t>
            </a:r>
          </a:p>
          <a:p>
            <a:r>
              <a:rPr lang="de-DE" baseline="0" dirty="0"/>
              <a:t>&lt; 1 %: Auswirkungen von Schall, Erschütterungen und Druck</a:t>
            </a:r>
          </a:p>
          <a:p>
            <a:r>
              <a:rPr lang="de-DE" baseline="0" dirty="0"/>
              <a:t>&lt; 1 %: Ertrinken und Ersticken</a:t>
            </a:r>
            <a:r>
              <a:rPr lang="de-DE" dirty="0"/>
              <a:t/>
            </a:r>
            <a:br>
              <a:rPr lang="de-DE" dirty="0"/>
            </a:br>
            <a:r>
              <a:rPr lang="de-DE" dirty="0"/>
              <a:t/>
            </a:r>
            <a:br>
              <a:rPr lang="de-DE" dirty="0"/>
            </a:br>
            <a:endParaRPr lang="de-DE" dirty="0"/>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9</a:t>
            </a:fld>
            <a:endParaRPr lang="en-GB"/>
          </a:p>
        </p:txBody>
      </p:sp>
    </p:spTree>
    <p:extLst>
      <p:ext uri="{BB962C8B-B14F-4D97-AF65-F5344CB8AC3E}">
        <p14:creationId xmlns:p14="http://schemas.microsoft.com/office/powerpoint/2010/main" val="115439881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file://localhost/Volumes/XRAID/Equipo%20Rojo/EU-OSHA/18-0115%20PPT%20templates%20update/PNG/FONDO-PORTADA-PATRON-EUOSHA-2011-16-9.png" TargetMode="External"/><Relationship Id="rId7"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6.png"/><Relationship Id="rId10" Type="http://schemas.openxmlformats.org/officeDocument/2006/relationships/image" Target="../media/image10.png"/><Relationship Id="rId4" Type="http://schemas.openxmlformats.org/officeDocument/2006/relationships/image" Target="../media/image5.png"/><Relationship Id="rId9" Type="http://schemas.openxmlformats.org/officeDocument/2006/relationships/image" Target="../media/image9.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FONDO-PORTADA-PATRON-EUOSHA-2011-16-9.png" TargetMode="External"/><Relationship Id="rId7"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9" name="FONDO-PORTADA-PATRON-EUOSHA-2011-16-9.png" descr="/Volumes/XRAID/Equipo Rojo/EU-OSHA/18-0115 PPT templates update/PNG/FONDO-PORTADA-PATRON-EUOSHA-2011-16-9.png"/>
          <p:cNvPicPr>
            <a:picLocks noChangeAspect="1"/>
          </p:cNvPicPr>
          <p:nvPr/>
        </p:nvPicPr>
        <p:blipFill>
          <a:blip r:embed="rId2" r:link="rId3">
            <a:extLst>
              <a:ext uri="{28A0092B-C50C-407E-A947-70E740481C1C}">
                <a14:useLocalDpi xmlns:a14="http://schemas.microsoft.com/office/drawing/2010/main" val="0"/>
              </a:ext>
            </a:extLst>
          </a:blip>
          <a:stretch>
            <a:fillRect/>
          </a:stretch>
        </p:blipFill>
        <p:spPr>
          <a:xfrm>
            <a:off x="0" y="0"/>
            <a:ext cx="9144000" cy="5145024"/>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1800" b="1" i="0" cap="none" baseline="0"/>
            </a:lvl1pPr>
          </a:lstStyle>
          <a:p>
            <a:r>
              <a:rPr lang="en-GB" dirty="0"/>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51435" tIns="25718" rIns="51435" bIns="25718"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88" dirty="0"/>
          </a:p>
        </p:txBody>
      </p:sp>
      <p:pic>
        <p:nvPicPr>
          <p:cNvPr id="7" name="Bild 2" descr="111004_EU-OSHA_PPT_Corporate logo.png"/>
          <p:cNvPicPr>
            <a:picLocks noChangeAspect="1"/>
          </p:cNvPicPr>
          <p:nvPr/>
        </p:nvPicPr>
        <p:blipFill>
          <a:blip r:embed="rId4" cstate="print"/>
          <a:srcRect/>
          <a:stretch>
            <a:fillRect/>
          </a:stretch>
        </p:blipFill>
        <p:spPr bwMode="auto">
          <a:xfrm>
            <a:off x="444503" y="4131470"/>
            <a:ext cx="959147" cy="542925"/>
          </a:xfrm>
          <a:prstGeom prst="rect">
            <a:avLst/>
          </a:prstGeom>
          <a:noFill/>
          <a:ln w="9525">
            <a:noFill/>
            <a:miter lim="800000"/>
            <a:headEnd/>
            <a:tailEnd/>
          </a:ln>
        </p:spPr>
      </p:pic>
      <p:sp>
        <p:nvSpPr>
          <p:cNvPr id="10" name="Textplatzhalter 2"/>
          <p:cNvSpPr txBox="1">
            <a:spLocks/>
          </p:cNvSpPr>
          <p:nvPr/>
        </p:nvSpPr>
        <p:spPr>
          <a:xfrm>
            <a:off x="450853" y="4816801"/>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de-DE" sz="506"/>
              <a:t>Sicherheit und Gesundheitsschutz bei der Arbeit gehen jeden an. Gut für dich – gut fürs Unternehmen.</a:t>
            </a:r>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013" baseline="0">
                <a:solidFill>
                  <a:schemeClr val="tx2"/>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GB" dirty="0"/>
              <a:t>Click to edit Master subtitle style</a:t>
            </a:r>
            <a:endParaRPr lang="en-US" dirty="0"/>
          </a:p>
        </p:txBody>
      </p:sp>
      <p:pic>
        <p:nvPicPr>
          <p:cNvPr id="17" name="Bild 4" descr="111004_EU-OSHA_PPT_EU logo.png"/>
          <p:cNvPicPr>
            <a:picLocks noChangeAspect="1"/>
          </p:cNvPicPr>
          <p:nvPr/>
        </p:nvPicPr>
        <p:blipFill>
          <a:blip r:embed="rId5"/>
          <a:srcRect/>
          <a:stretch>
            <a:fillRect/>
          </a:stretch>
        </p:blipFill>
        <p:spPr bwMode="auto">
          <a:xfrm>
            <a:off x="4275138" y="4431507"/>
            <a:ext cx="368870" cy="242888"/>
          </a:xfrm>
          <a:prstGeom prst="rect">
            <a:avLst/>
          </a:prstGeom>
          <a:noFill/>
          <a:ln w="9525">
            <a:noFill/>
            <a:miter lim="800000"/>
            <a:headEnd/>
            <a:tailEnd/>
          </a:ln>
        </p:spPr>
      </p:pic>
      <p:pic>
        <p:nvPicPr>
          <p:cNvPr id="16" name="Bild 5" descr="111004_EU-OSHA_PPT_HW logo.png"/>
          <p:cNvPicPr>
            <a:picLocks noChangeAspect="1"/>
          </p:cNvPicPr>
          <p:nvPr/>
        </p:nvPicPr>
        <p:blipFill>
          <a:blip r:embed="rId6"/>
          <a:srcRect/>
          <a:stretch>
            <a:fillRect/>
          </a:stretch>
        </p:blipFill>
        <p:spPr bwMode="auto">
          <a:xfrm>
            <a:off x="7596338" y="4212432"/>
            <a:ext cx="507853" cy="475060"/>
          </a:xfrm>
          <a:prstGeom prst="rect">
            <a:avLst/>
          </a:prstGeom>
          <a:noFill/>
          <a:ln w="9525">
            <a:noFill/>
            <a:miter lim="800000"/>
            <a:headEnd/>
            <a:tailEnd/>
          </a:ln>
        </p:spPr>
      </p:pic>
      <p:pic>
        <p:nvPicPr>
          <p:cNvPr id="15" name="Picture 14"/>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pic>
        <p:nvPicPr>
          <p:cNvPr id="4" name="Picture 3"/>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12" name="Picture 11"/>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42512" y="1"/>
            <a:ext cx="694508" cy="5209298"/>
          </a:xfrm>
          <a:prstGeom prst="rect">
            <a:avLst/>
          </a:prstGeom>
        </p:spPr>
      </p:pic>
      <p:pic>
        <p:nvPicPr>
          <p:cNvPr id="3" name="Picture 2"/>
          <p:cNvPicPr>
            <a:picLocks noChangeAspect="1"/>
          </p:cNvPicPr>
          <p:nvPr userDrawn="1"/>
        </p:nvPicPr>
        <p:blipFill rotWithShape="1">
          <a:blip r:embed="rId9">
            <a:extLst>
              <a:ext uri="{28A0092B-C50C-407E-A947-70E740481C1C}">
                <a14:useLocalDpi xmlns:a14="http://schemas.microsoft.com/office/drawing/2010/main" val="0"/>
              </a:ext>
            </a:extLst>
          </a:blip>
          <a:srcRect l="81899" r="7864"/>
          <a:stretch/>
        </p:blipFill>
        <p:spPr>
          <a:xfrm>
            <a:off x="8244408" y="0"/>
            <a:ext cx="936104" cy="5143500"/>
          </a:xfrm>
          <a:prstGeom prst="rect">
            <a:avLst/>
          </a:prstGeom>
        </p:spPr>
      </p:pic>
      <p:pic>
        <p:nvPicPr>
          <p:cNvPr id="6" name="Picture 5">
            <a:extLst>
              <a:ext uri="{FF2B5EF4-FFF2-40B4-BE49-F238E27FC236}">
                <a16:creationId xmlns:a16="http://schemas.microsoft.com/office/drawing/2014/main" id="{17646C6C-890E-4B01-A6C6-6A3C1D1BD572}"/>
              </a:ext>
            </a:extLst>
          </p:cNvPr>
          <p:cNvPicPr>
            <a:picLocks noChangeAspect="1"/>
          </p:cNvPicPr>
          <p:nvPr userDrawn="1"/>
        </p:nvPicPr>
        <p:blipFill>
          <a:blip r:embed="rId10"/>
          <a:stretch>
            <a:fillRect/>
          </a:stretch>
        </p:blipFill>
        <p:spPr>
          <a:xfrm>
            <a:off x="262729" y="4131470"/>
            <a:ext cx="1184060" cy="652976"/>
          </a:xfrm>
          <a:prstGeom prst="rect">
            <a:avLst/>
          </a:prstGeom>
        </p:spPr>
      </p:pic>
    </p:spTree>
    <p:extLst>
      <p:ext uri="{BB962C8B-B14F-4D97-AF65-F5344CB8AC3E}">
        <p14:creationId xmlns:p14="http://schemas.microsoft.com/office/powerpoint/2010/main" val="1244461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4122421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11613592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endParaRPr lang="en-US" dirty="0"/>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3" name="Picture 2">
            <a:extLst>
              <a:ext uri="{FF2B5EF4-FFF2-40B4-BE49-F238E27FC236}">
                <a16:creationId xmlns:a16="http://schemas.microsoft.com/office/drawing/2014/main" id="{382B4C7B-C969-4CF3-A803-F1C6DFA1ED16}"/>
              </a:ext>
            </a:extLst>
          </p:cNvPr>
          <p:cNvPicPr>
            <a:picLocks noChangeAspect="1"/>
          </p:cNvPicPr>
          <p:nvPr userDrawn="1"/>
        </p:nvPicPr>
        <p:blipFill>
          <a:blip r:embed="rId2"/>
          <a:stretch>
            <a:fillRect/>
          </a:stretch>
        </p:blipFill>
        <p:spPr>
          <a:xfrm>
            <a:off x="395536" y="4510008"/>
            <a:ext cx="963373" cy="504056"/>
          </a:xfrm>
          <a:prstGeom prst="rect">
            <a:avLst/>
          </a:prstGeom>
        </p:spPr>
      </p:pic>
    </p:spTree>
    <p:extLst>
      <p:ext uri="{BB962C8B-B14F-4D97-AF65-F5344CB8AC3E}">
        <p14:creationId xmlns:p14="http://schemas.microsoft.com/office/powerpoint/2010/main" val="37919619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pic>
        <p:nvPicPr>
          <p:cNvPr id="14" name="FONDO-PORTADA-PATRON-EUOSHA-2011-16-9.png" descr="/Volumes/XRAID/Equipo Rojo/EU-OSHA/18-0115 PPT templates update/PNG/FONDO-PORTADA-PATRON-EUOSHA-2011-16-9.png"/>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a:xfrm>
            <a:off x="0" y="0"/>
            <a:ext cx="9144000" cy="5145024"/>
          </a:xfrm>
          <a:prstGeom prst="rect">
            <a:avLst/>
          </a:prstGeom>
        </p:spPr>
      </p:pic>
      <p:sp>
        <p:nvSpPr>
          <p:cNvPr id="2" name="Title 1"/>
          <p:cNvSpPr>
            <a:spLocks noGrp="1"/>
          </p:cNvSpPr>
          <p:nvPr>
            <p:ph type="ctrTitle"/>
          </p:nvPr>
        </p:nvSpPr>
        <p:spPr>
          <a:xfrm>
            <a:off x="450000" y="1020600"/>
            <a:ext cx="7646400" cy="1096200"/>
          </a:xfrm>
        </p:spPr>
        <p:txBody>
          <a:bodyPr lIns="0" tIns="0" rIns="0" bIns="0" anchor="t" anchorCtr="0"/>
          <a:lstStyle>
            <a:lvl1pPr>
              <a:defRPr sz="1800" baseline="0"/>
            </a:lvl1pPr>
          </a:lstStyle>
          <a:p>
            <a:r>
              <a:rPr lang="en-GB" dirty="0"/>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013" baseline="0">
                <a:solidFill>
                  <a:schemeClr val="tx2"/>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GB" dirty="0"/>
              <a:t>Click to edit Master subtitle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51435" tIns="25718" rIns="51435" bIns="25718"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88" dirty="0"/>
          </a:p>
        </p:txBody>
      </p:sp>
      <p:sp>
        <p:nvSpPr>
          <p:cNvPr id="9" name="Textplatzhalter 2"/>
          <p:cNvSpPr txBox="1">
            <a:spLocks/>
          </p:cNvSpPr>
          <p:nvPr/>
        </p:nvSpPr>
        <p:spPr>
          <a:xfrm>
            <a:off x="450853" y="4816801"/>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de-DE" sz="506"/>
              <a:t>Sicherheit und Gesundheitsschutz bei der Arbeit gehen jeden an. Gut für dich – gut fürs Unternehmen.</a:t>
            </a:r>
          </a:p>
        </p:txBody>
      </p:sp>
      <p:pic>
        <p:nvPicPr>
          <p:cNvPr id="11" name="Bild 2" descr="111004_EU-OSHA_PPT_Corporate logo.png"/>
          <p:cNvPicPr>
            <a:picLocks noChangeAspect="1"/>
          </p:cNvPicPr>
          <p:nvPr/>
        </p:nvPicPr>
        <p:blipFill>
          <a:blip r:embed="rId4" cstate="print"/>
          <a:srcRect/>
          <a:stretch>
            <a:fillRect/>
          </a:stretch>
        </p:blipFill>
        <p:spPr bwMode="auto">
          <a:xfrm>
            <a:off x="444503" y="4131470"/>
            <a:ext cx="1031155" cy="542925"/>
          </a:xfrm>
          <a:prstGeom prst="rect">
            <a:avLst/>
          </a:prstGeom>
          <a:noFill/>
          <a:ln w="9525">
            <a:noFill/>
            <a:miter lim="800000"/>
            <a:headEnd/>
            <a:tailEnd/>
          </a:ln>
        </p:spPr>
      </p:pic>
      <p:pic>
        <p:nvPicPr>
          <p:cNvPr id="12" name="Bild 4" descr="111004_EU-OSHA_PPT_EU logo.png"/>
          <p:cNvPicPr>
            <a:picLocks noChangeAspect="1"/>
          </p:cNvPicPr>
          <p:nvPr/>
        </p:nvPicPr>
        <p:blipFill>
          <a:blip r:embed="rId5"/>
          <a:srcRect/>
          <a:stretch>
            <a:fillRect/>
          </a:stretch>
        </p:blipFill>
        <p:spPr bwMode="auto">
          <a:xfrm>
            <a:off x="4275138" y="4431507"/>
            <a:ext cx="368870" cy="242888"/>
          </a:xfrm>
          <a:prstGeom prst="rect">
            <a:avLst/>
          </a:prstGeom>
          <a:noFill/>
          <a:ln w="9525">
            <a:noFill/>
            <a:miter lim="800000"/>
            <a:headEnd/>
            <a:tailEnd/>
          </a:ln>
        </p:spPr>
      </p:pic>
      <p:pic>
        <p:nvPicPr>
          <p:cNvPr id="13" name="Bild 5" descr="111004_EU-OSHA_PPT_HW logo.png"/>
          <p:cNvPicPr>
            <a:picLocks noChangeAspect="1"/>
          </p:cNvPicPr>
          <p:nvPr/>
        </p:nvPicPr>
        <p:blipFill>
          <a:blip r:embed="rId6"/>
          <a:srcRect/>
          <a:stretch>
            <a:fillRect/>
          </a:stretch>
        </p:blipFill>
        <p:spPr bwMode="auto">
          <a:xfrm>
            <a:off x="7596338" y="4212432"/>
            <a:ext cx="507853" cy="475060"/>
          </a:xfrm>
          <a:prstGeom prst="rect">
            <a:avLst/>
          </a:prstGeom>
          <a:noFill/>
          <a:ln w="9525">
            <a:noFill/>
            <a:miter lim="800000"/>
            <a:headEnd/>
            <a:tailEnd/>
          </a:ln>
        </p:spPr>
      </p:pic>
      <p:pic>
        <p:nvPicPr>
          <p:cNvPr id="4" name="Picture 3">
            <a:extLst>
              <a:ext uri="{FF2B5EF4-FFF2-40B4-BE49-F238E27FC236}">
                <a16:creationId xmlns:a16="http://schemas.microsoft.com/office/drawing/2014/main" id="{03889DE6-111F-4F48-9579-A666A52DC6B5}"/>
              </a:ext>
            </a:extLst>
          </p:cNvPr>
          <p:cNvPicPr>
            <a:picLocks noChangeAspect="1"/>
          </p:cNvPicPr>
          <p:nvPr userDrawn="1"/>
        </p:nvPicPr>
        <p:blipFill>
          <a:blip r:embed="rId7"/>
          <a:stretch>
            <a:fillRect/>
          </a:stretch>
        </p:blipFill>
        <p:spPr>
          <a:xfrm>
            <a:off x="397374" y="4122900"/>
            <a:ext cx="1125412" cy="603026"/>
          </a:xfrm>
          <a:prstGeom prst="rect">
            <a:avLst/>
          </a:prstGeom>
        </p:spPr>
      </p:pic>
    </p:spTree>
    <p:extLst>
      <p:ext uri="{BB962C8B-B14F-4D97-AF65-F5344CB8AC3E}">
        <p14:creationId xmlns:p14="http://schemas.microsoft.com/office/powerpoint/2010/main" val="3030196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dirty="0"/>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5" name="Picture 4">
            <a:extLst>
              <a:ext uri="{FF2B5EF4-FFF2-40B4-BE49-F238E27FC236}">
                <a16:creationId xmlns:a16="http://schemas.microsoft.com/office/drawing/2014/main" id="{26BD492B-3536-42AC-8CF6-E939896B0FD2}"/>
              </a:ext>
            </a:extLst>
          </p:cNvPr>
          <p:cNvPicPr>
            <a:picLocks noChangeAspect="1"/>
          </p:cNvPicPr>
          <p:nvPr userDrawn="1"/>
        </p:nvPicPr>
        <p:blipFill>
          <a:blip r:embed="rId2"/>
          <a:stretch>
            <a:fillRect/>
          </a:stretch>
        </p:blipFill>
        <p:spPr>
          <a:xfrm>
            <a:off x="395536" y="4594387"/>
            <a:ext cx="850163" cy="444822"/>
          </a:xfrm>
          <a:prstGeom prst="rect">
            <a:avLst/>
          </a:prstGeom>
        </p:spPr>
      </p:pic>
    </p:spTree>
    <p:extLst>
      <p:ext uri="{BB962C8B-B14F-4D97-AF65-F5344CB8AC3E}">
        <p14:creationId xmlns:p14="http://schemas.microsoft.com/office/powerpoint/2010/main" val="14571398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dirty="0"/>
              <a:t>Click to edit Master title style</a:t>
            </a:r>
            <a:endParaRPr lang="en-US" dirty="0"/>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125" b="0" baseline="0"/>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125" b="0" baseline="0"/>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7" name="Picture 6">
            <a:extLst>
              <a:ext uri="{FF2B5EF4-FFF2-40B4-BE49-F238E27FC236}">
                <a16:creationId xmlns:a16="http://schemas.microsoft.com/office/drawing/2014/main" id="{F2E869CE-0351-41A4-9C00-0D67C7CC6A10}"/>
              </a:ext>
            </a:extLst>
          </p:cNvPr>
          <p:cNvPicPr>
            <a:picLocks noChangeAspect="1"/>
          </p:cNvPicPr>
          <p:nvPr userDrawn="1"/>
        </p:nvPicPr>
        <p:blipFill>
          <a:blip r:embed="rId2"/>
          <a:stretch>
            <a:fillRect/>
          </a:stretch>
        </p:blipFill>
        <p:spPr>
          <a:xfrm>
            <a:off x="395536" y="4581049"/>
            <a:ext cx="936104" cy="489788"/>
          </a:xfrm>
          <a:prstGeom prst="rect">
            <a:avLst/>
          </a:prstGeom>
        </p:spPr>
      </p:pic>
    </p:spTree>
    <p:extLst>
      <p:ext uri="{BB962C8B-B14F-4D97-AF65-F5344CB8AC3E}">
        <p14:creationId xmlns:p14="http://schemas.microsoft.com/office/powerpoint/2010/main" val="15383568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endParaRPr lang="en-US" dirty="0"/>
          </a:p>
        </p:txBody>
      </p:sp>
      <p:pic>
        <p:nvPicPr>
          <p:cNvPr id="3" name="Picture 2">
            <a:extLst>
              <a:ext uri="{FF2B5EF4-FFF2-40B4-BE49-F238E27FC236}">
                <a16:creationId xmlns:a16="http://schemas.microsoft.com/office/drawing/2014/main" id="{EB1ED2F6-9A4B-4878-8681-06F34C520E8B}"/>
              </a:ext>
            </a:extLst>
          </p:cNvPr>
          <p:cNvPicPr>
            <a:picLocks noChangeAspect="1"/>
          </p:cNvPicPr>
          <p:nvPr userDrawn="1"/>
        </p:nvPicPr>
        <p:blipFill>
          <a:blip r:embed="rId2"/>
          <a:stretch>
            <a:fillRect/>
          </a:stretch>
        </p:blipFill>
        <p:spPr>
          <a:xfrm>
            <a:off x="323528" y="4447957"/>
            <a:ext cx="1125412" cy="588838"/>
          </a:xfrm>
          <a:prstGeom prst="rect">
            <a:avLst/>
          </a:prstGeom>
        </p:spPr>
      </p:pic>
    </p:spTree>
    <p:extLst>
      <p:ext uri="{BB962C8B-B14F-4D97-AF65-F5344CB8AC3E}">
        <p14:creationId xmlns:p14="http://schemas.microsoft.com/office/powerpoint/2010/main" val="3793079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F12E7BB-4090-43CD-B193-EA34E606582B}"/>
              </a:ext>
            </a:extLst>
          </p:cNvPr>
          <p:cNvPicPr>
            <a:picLocks noChangeAspect="1"/>
          </p:cNvPicPr>
          <p:nvPr userDrawn="1"/>
        </p:nvPicPr>
        <p:blipFill>
          <a:blip r:embed="rId2"/>
          <a:stretch>
            <a:fillRect/>
          </a:stretch>
        </p:blipFill>
        <p:spPr>
          <a:xfrm>
            <a:off x="251520" y="4443958"/>
            <a:ext cx="1125412" cy="588838"/>
          </a:xfrm>
          <a:prstGeom prst="rect">
            <a:avLst/>
          </a:prstGeom>
        </p:spPr>
      </p:pic>
    </p:spTree>
    <p:extLst>
      <p:ext uri="{BB962C8B-B14F-4D97-AF65-F5344CB8AC3E}">
        <p14:creationId xmlns:p14="http://schemas.microsoft.com/office/powerpoint/2010/main" val="29252119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350" b="1" i="0" baseline="0"/>
            </a:lvl1pPr>
          </a:lstStyle>
          <a:p>
            <a:r>
              <a:rPr lang="en-GB"/>
              <a:t>Click to edit Master title style</a:t>
            </a:r>
            <a:endParaRPr lang="en-US" dirty="0"/>
          </a:p>
        </p:txBody>
      </p:sp>
      <p:sp>
        <p:nvSpPr>
          <p:cNvPr id="3" name="Content Placeholder 2"/>
          <p:cNvSpPr>
            <a:spLocks noGrp="1"/>
          </p:cNvSpPr>
          <p:nvPr>
            <p:ph idx="1"/>
          </p:nvPr>
        </p:nvSpPr>
        <p:spPr>
          <a:xfrm>
            <a:off x="3690003" y="837000"/>
            <a:ext cx="4279869" cy="3645000"/>
          </a:xfrm>
        </p:spPr>
        <p:txBody>
          <a:bodyPr>
            <a:normAutofit/>
          </a:bodyPr>
          <a:lstStyle>
            <a:lvl5pPr>
              <a:defRPr/>
            </a:lvl5pPr>
            <a:lvl6pPr marL="1414463" indent="-128588">
              <a:buClr>
                <a:schemeClr val="tx2"/>
              </a:buClr>
              <a:buSzPct val="101000"/>
              <a:buFont typeface="Courier New" pitchFamily="49" charset="0"/>
              <a:buChar char="o"/>
              <a:defRPr sz="675"/>
            </a:lvl6pPr>
            <a:lvl7pPr marL="1671638" indent="-128588">
              <a:buClr>
                <a:schemeClr val="tx2"/>
              </a:buClr>
              <a:buFont typeface="Courier New" pitchFamily="49" charset="0"/>
              <a:buChar char="o"/>
              <a:defRPr sz="675" baseline="0"/>
            </a:lvl7pPr>
            <a:lvl8pPr marL="1928813" indent="-128588">
              <a:buClr>
                <a:schemeClr val="tx2"/>
              </a:buClr>
              <a:buFont typeface="Courier New" pitchFamily="49" charset="0"/>
              <a:buChar char="o"/>
              <a:defRPr sz="675" baseline="0"/>
            </a:lvl8pPr>
            <a:lvl9pPr marL="2185988" indent="-128588">
              <a:buClr>
                <a:schemeClr val="tx2"/>
              </a:buClr>
              <a:buFont typeface="Courier New" pitchFamily="49" charset="0"/>
              <a:buChar char="o"/>
              <a:defRPr sz="675"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675"/>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en-GB"/>
              <a:t>Click to edit Master text styles</a:t>
            </a:r>
          </a:p>
        </p:txBody>
      </p:sp>
      <p:pic>
        <p:nvPicPr>
          <p:cNvPr id="5" name="Picture 4">
            <a:extLst>
              <a:ext uri="{FF2B5EF4-FFF2-40B4-BE49-F238E27FC236}">
                <a16:creationId xmlns:a16="http://schemas.microsoft.com/office/drawing/2014/main" id="{928F011B-61A3-4B2B-84EB-E107E360EB20}"/>
              </a:ext>
            </a:extLst>
          </p:cNvPr>
          <p:cNvPicPr>
            <a:picLocks noChangeAspect="1"/>
          </p:cNvPicPr>
          <p:nvPr userDrawn="1"/>
        </p:nvPicPr>
        <p:blipFill>
          <a:blip r:embed="rId2"/>
          <a:stretch>
            <a:fillRect/>
          </a:stretch>
        </p:blipFill>
        <p:spPr>
          <a:xfrm>
            <a:off x="323528" y="4520585"/>
            <a:ext cx="987788" cy="516830"/>
          </a:xfrm>
          <a:prstGeom prst="rect">
            <a:avLst/>
          </a:prstGeom>
        </p:spPr>
      </p:pic>
    </p:spTree>
    <p:extLst>
      <p:ext uri="{BB962C8B-B14F-4D97-AF65-F5344CB8AC3E}">
        <p14:creationId xmlns:p14="http://schemas.microsoft.com/office/powerpoint/2010/main" val="3814741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350" b="1" i="0" baseline="0"/>
            </a:lvl1pPr>
          </a:lstStyle>
          <a:p>
            <a:r>
              <a:rPr lang="en-GB"/>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675"/>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GB" dirty="0"/>
              <a:t>Drag picture to placeholder or click icon to add</a:t>
            </a:r>
            <a:endParaRPr lang="en-US" dirty="0"/>
          </a:p>
        </p:txBody>
      </p:sp>
      <p:pic>
        <p:nvPicPr>
          <p:cNvPr id="3" name="Picture 2">
            <a:extLst>
              <a:ext uri="{FF2B5EF4-FFF2-40B4-BE49-F238E27FC236}">
                <a16:creationId xmlns:a16="http://schemas.microsoft.com/office/drawing/2014/main" id="{B17013AD-3FF8-4C9C-AB42-37C7933AB34C}"/>
              </a:ext>
            </a:extLst>
          </p:cNvPr>
          <p:cNvPicPr>
            <a:picLocks noChangeAspect="1"/>
          </p:cNvPicPr>
          <p:nvPr userDrawn="1"/>
        </p:nvPicPr>
        <p:blipFill>
          <a:blip r:embed="rId2"/>
          <a:stretch>
            <a:fillRect/>
          </a:stretch>
        </p:blipFill>
        <p:spPr>
          <a:xfrm>
            <a:off x="323528" y="4543374"/>
            <a:ext cx="1008112" cy="527464"/>
          </a:xfrm>
          <a:prstGeom prst="rect">
            <a:avLst/>
          </a:prstGeom>
        </p:spPr>
      </p:pic>
    </p:spTree>
    <p:extLst>
      <p:ext uri="{BB962C8B-B14F-4D97-AF65-F5344CB8AC3E}">
        <p14:creationId xmlns:p14="http://schemas.microsoft.com/office/powerpoint/2010/main" val="10617805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file://localhost/Volumes/XRAID/Equipo%20Rojo/EU-OSHA/18-0115%20PPT%20templates%20update/PNG/FONDO-PATRON-EUOSHA-2011-16-9.png"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FONDO-PATRON-EUOSHA-2011-16-9.png" descr="/Volumes/XRAID/Equipo Rojo/EU-OSHA/18-0115 PPT templates update/PNG/FONDO-PATRON-EUOSHA-2011-16-9.png"/>
          <p:cNvPicPr>
            <a:picLocks noChangeAspect="1"/>
          </p:cNvPicPr>
          <p:nvPr/>
        </p:nvPicPr>
        <p:blipFill>
          <a:blip r:embed="rId13" r:link="rId14">
            <a:extLst>
              <a:ext uri="{28A0092B-C50C-407E-A947-70E740481C1C}">
                <a14:useLocalDpi xmlns:a14="http://schemas.microsoft.com/office/drawing/2010/main" val="0"/>
              </a:ext>
            </a:extLst>
          </a:blip>
          <a:stretch>
            <a:fillRect/>
          </a:stretch>
        </p:blipFill>
        <p:spPr>
          <a:xfrm>
            <a:off x="2" y="0"/>
            <a:ext cx="9141291" cy="5143500"/>
          </a:xfrm>
          <a:prstGeom prst="rect">
            <a:avLst/>
          </a:prstGeom>
        </p:spPr>
      </p:pic>
      <p:sp>
        <p:nvSpPr>
          <p:cNvPr id="2" name="Title Placeholder 1"/>
          <p:cNvSpPr>
            <a:spLocks noGrp="1"/>
          </p:cNvSpPr>
          <p:nvPr>
            <p:ph type="title"/>
          </p:nvPr>
        </p:nvSpPr>
        <p:spPr>
          <a:xfrm>
            <a:off x="450003" y="135000"/>
            <a:ext cx="7559873" cy="367200"/>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9" name="Bild 3" descr="111004_EU-OSHA_PPT_Corporate logo_inner slide.png"/>
          <p:cNvPicPr>
            <a:picLocks noChangeAspect="1"/>
          </p:cNvPicPr>
          <p:nvPr/>
        </p:nvPicPr>
        <p:blipFill>
          <a:blip r:embed="rId15" cstate="print"/>
          <a:srcRect/>
          <a:stretch>
            <a:fillRect/>
          </a:stretch>
        </p:blipFill>
        <p:spPr bwMode="auto">
          <a:xfrm>
            <a:off x="442915" y="4705351"/>
            <a:ext cx="744711" cy="233363"/>
          </a:xfrm>
          <a:prstGeom prst="rect">
            <a:avLst/>
          </a:prstGeom>
          <a:noFill/>
          <a:ln w="9525">
            <a:noFill/>
            <a:miter lim="800000"/>
            <a:headEnd/>
            <a:tailEnd/>
          </a:ln>
        </p:spPr>
      </p:pic>
      <p:sp>
        <p:nvSpPr>
          <p:cNvPr id="10" name="Slide Number Placeholder 9"/>
          <p:cNvSpPr txBox="1">
            <a:spLocks/>
          </p:cNvSpPr>
          <p:nvPr/>
        </p:nvSpPr>
        <p:spPr>
          <a:xfrm>
            <a:off x="8532440" y="4877961"/>
            <a:ext cx="609976" cy="273844"/>
          </a:xfrm>
          <a:prstGeom prst="rect">
            <a:avLst/>
          </a:prstGeom>
        </p:spPr>
        <p:txBody>
          <a:bodyPr vert="horz" lIns="51435" tIns="25718" rIns="51435" bIns="25718"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563" baseline="0" smtClean="0"/>
              <a:pPr/>
              <a:t>‹#›</a:t>
            </a:fld>
            <a:endParaRPr lang="en-GB" sz="563" baseline="0"/>
          </a:p>
        </p:txBody>
      </p:sp>
      <p:sp>
        <p:nvSpPr>
          <p:cNvPr id="11" name="Rectangle 11"/>
          <p:cNvSpPr>
            <a:spLocks noChangeArrowheads="1"/>
          </p:cNvSpPr>
          <p:nvPr/>
        </p:nvSpPr>
        <p:spPr bwMode="auto">
          <a:xfrm>
            <a:off x="1392241" y="4857752"/>
            <a:ext cx="6040437" cy="78581"/>
          </a:xfrm>
          <a:prstGeom prst="rect">
            <a:avLst/>
          </a:prstGeom>
          <a:noFill/>
          <a:ln w="9525">
            <a:noFill/>
            <a:miter lim="800000"/>
            <a:headEnd/>
            <a:tailEnd/>
          </a:ln>
        </p:spPr>
        <p:txBody>
          <a:bodyPr lIns="0" tIns="0" rIns="0" bIns="0">
            <a:prstTxWarp prst="textNoShape">
              <a:avLst/>
            </a:prstTxWarp>
          </a:bodyPr>
          <a:lstStyle/>
          <a:p>
            <a:pPr algn="ctr">
              <a:lnSpc>
                <a:spcPct val="90000"/>
              </a:lnSpc>
              <a:spcBef>
                <a:spcPct val="30000"/>
              </a:spcBef>
              <a:buClr>
                <a:srgbClr val="00529F"/>
              </a:buClr>
              <a:defRPr/>
            </a:pPr>
            <a:r>
              <a:rPr lang="de-DE" sz="506" b="1">
                <a:solidFill>
                  <a:schemeClr val="tx2"/>
                </a:solidFill>
                <a:latin typeface="Arial" pitchFamily="-107" charset="0"/>
                <a:ea typeface="ＭＳ Ｐゴシック" pitchFamily="-107" charset="-128"/>
                <a:cs typeface="ＭＳ Ｐゴシック" pitchFamily="-107" charset="-128"/>
              </a:rPr>
              <a:t>www.healthy-workplaces.eu</a:t>
            </a:r>
          </a:p>
        </p:txBody>
      </p:sp>
      <p:pic>
        <p:nvPicPr>
          <p:cNvPr id="12" name="Bild 5" descr="111004_EU-OSHA_PPT_HW logo.png"/>
          <p:cNvPicPr>
            <a:picLocks noChangeAspect="1"/>
          </p:cNvPicPr>
          <p:nvPr/>
        </p:nvPicPr>
        <p:blipFill>
          <a:blip r:embed="rId16"/>
          <a:srcRect/>
          <a:stretch>
            <a:fillRect/>
          </a:stretch>
        </p:blipFill>
        <p:spPr bwMode="auto">
          <a:xfrm>
            <a:off x="7432678" y="4522145"/>
            <a:ext cx="577199" cy="475059"/>
          </a:xfrm>
          <a:prstGeom prst="rect">
            <a:avLst/>
          </a:prstGeom>
          <a:noFill/>
          <a:ln w="9525">
            <a:noFill/>
            <a:miter lim="800000"/>
            <a:headEnd/>
            <a:tailEnd/>
          </a:ln>
        </p:spPr>
      </p:pic>
    </p:spTree>
    <p:extLst>
      <p:ext uri="{BB962C8B-B14F-4D97-AF65-F5344CB8AC3E}">
        <p14:creationId xmlns:p14="http://schemas.microsoft.com/office/powerpoint/2010/main" val="3609896117"/>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Lst>
  <p:txStyles>
    <p:title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41750" indent="-141750" algn="l" defTabSz="257175" rtl="0" eaLnBrk="1" latinLnBrk="0" hangingPunct="1">
        <a:spcBef>
          <a:spcPts val="338"/>
        </a:spcBef>
        <a:spcAft>
          <a:spcPts val="0"/>
        </a:spcAft>
        <a:buClr>
          <a:schemeClr val="tx2"/>
        </a:buClr>
        <a:buFont typeface="Wingdings" pitchFamily="2" charset="2"/>
        <a:buChar char="§"/>
        <a:defRPr sz="1013" b="1" i="0" kern="1200" baseline="0">
          <a:solidFill>
            <a:schemeClr val="tx2"/>
          </a:solidFill>
          <a:latin typeface="+mn-lt"/>
          <a:ea typeface="+mn-ea"/>
          <a:cs typeface="+mn-cs"/>
        </a:defRPr>
      </a:lvl1pPr>
      <a:lvl2pPr marL="243000" indent="-101250" algn="l" defTabSz="257175" rtl="0" eaLnBrk="1" latinLnBrk="0" hangingPunct="1">
        <a:spcBef>
          <a:spcPts val="0"/>
        </a:spcBef>
        <a:spcAft>
          <a:spcPts val="0"/>
        </a:spcAft>
        <a:buClrTx/>
        <a:buFont typeface="Arial" pitchFamily="34" charset="0"/>
        <a:buChar char="•"/>
        <a:defRPr sz="1013" kern="1200" baseline="0">
          <a:solidFill>
            <a:schemeClr val="tx1"/>
          </a:solidFill>
          <a:latin typeface="+mn-lt"/>
          <a:ea typeface="+mn-ea"/>
          <a:cs typeface="+mn-cs"/>
        </a:defRPr>
      </a:lvl2pPr>
      <a:lvl3pPr marL="344250" indent="-101250" algn="l" defTabSz="257175" rtl="0" eaLnBrk="1" latinLnBrk="0" hangingPunct="1">
        <a:spcBef>
          <a:spcPts val="0"/>
        </a:spcBef>
        <a:spcAft>
          <a:spcPts val="0"/>
        </a:spcAft>
        <a:buClrTx/>
        <a:buFont typeface="Arial" pitchFamily="34" charset="0"/>
        <a:buChar char="−"/>
        <a:defRPr sz="956" kern="1200" baseline="0">
          <a:solidFill>
            <a:schemeClr val="tx1"/>
          </a:solidFill>
          <a:latin typeface="+mn-lt"/>
          <a:ea typeface="+mn-ea"/>
          <a:cs typeface="+mn-cs"/>
        </a:defRPr>
      </a:lvl3pPr>
      <a:lvl4pPr marL="445500" indent="-101250" algn="l" defTabSz="257175" rtl="0" eaLnBrk="1" latinLnBrk="0" hangingPunct="1">
        <a:spcBef>
          <a:spcPts val="0"/>
        </a:spcBef>
        <a:spcAft>
          <a:spcPts val="0"/>
        </a:spcAft>
        <a:buClrTx/>
        <a:buFont typeface="Arial" pitchFamily="34" charset="0"/>
        <a:buChar char="•"/>
        <a:defRPr sz="900" kern="1200" baseline="0">
          <a:solidFill>
            <a:schemeClr val="tx1"/>
          </a:solidFill>
          <a:latin typeface="+mn-lt"/>
          <a:ea typeface="+mn-ea"/>
          <a:cs typeface="+mn-cs"/>
        </a:defRPr>
      </a:lvl4pPr>
      <a:lvl5pPr marL="546750" indent="-101250" algn="l" defTabSz="257175" rtl="0" eaLnBrk="1" latinLnBrk="0" hangingPunct="1">
        <a:spcBef>
          <a:spcPts val="0"/>
        </a:spcBef>
        <a:spcAft>
          <a:spcPts val="0"/>
        </a:spcAft>
        <a:buClrTx/>
        <a:buFont typeface="Arial" pitchFamily="34" charset="0"/>
        <a:buChar char="−"/>
        <a:defRPr sz="844" kern="1200" baseline="0">
          <a:solidFill>
            <a:schemeClr val="tx1"/>
          </a:solidFill>
          <a:latin typeface="+mn-lt"/>
          <a:ea typeface="+mn-ea"/>
          <a:cs typeface="+mn-cs"/>
        </a:defRPr>
      </a:lvl5pPr>
      <a:lvl6pPr marL="707485" indent="-160735" algn="l" defTabSz="257175" rtl="0" eaLnBrk="1" latinLnBrk="0" hangingPunct="1">
        <a:spcBef>
          <a:spcPts val="0"/>
        </a:spcBef>
        <a:buFont typeface="Arial" pitchFamily="34" charset="0"/>
        <a:buChar char="•"/>
        <a:defRPr sz="788" kern="1200" baseline="0">
          <a:solidFill>
            <a:schemeClr val="tx1"/>
          </a:solidFill>
          <a:latin typeface="+mn-lt"/>
          <a:ea typeface="+mn-ea"/>
          <a:cs typeface="+mn-cs"/>
        </a:defRPr>
      </a:lvl6pPr>
      <a:lvl7pPr marL="749250" indent="-101250" algn="l" defTabSz="257175" rtl="0" eaLnBrk="1" latinLnBrk="0" hangingPunct="1">
        <a:spcBef>
          <a:spcPts val="0"/>
        </a:spcBef>
        <a:buFont typeface="Arial" pitchFamily="34" charset="0"/>
        <a:buChar char="−"/>
        <a:defRPr sz="731" kern="1200" baseline="0">
          <a:solidFill>
            <a:schemeClr val="tx1"/>
          </a:solidFill>
          <a:latin typeface="+mn-lt"/>
          <a:ea typeface="+mn-ea"/>
          <a:cs typeface="+mn-cs"/>
        </a:defRPr>
      </a:lvl7pPr>
      <a:lvl8pPr marL="1928813" indent="-128588" algn="l" defTabSz="257175" rtl="0" eaLnBrk="1" latinLnBrk="0" hangingPunct="1">
        <a:spcBef>
          <a:spcPct val="20000"/>
        </a:spcBef>
        <a:buFont typeface="Arial"/>
        <a:buChar char="•"/>
        <a:defRPr sz="1125" kern="1200">
          <a:solidFill>
            <a:schemeClr val="tx1"/>
          </a:solidFill>
          <a:latin typeface="+mn-lt"/>
          <a:ea typeface="+mn-ea"/>
          <a:cs typeface="+mn-cs"/>
        </a:defRPr>
      </a:lvl8pPr>
      <a:lvl9pPr marL="2185988" indent="-128588" algn="l" defTabSz="257175" rtl="0" eaLnBrk="1" latinLnBrk="0" hangingPunct="1">
        <a:spcBef>
          <a:spcPct val="20000"/>
        </a:spcBef>
        <a:buFont typeface="Arial"/>
        <a:buChar char="•"/>
        <a:defRPr sz="1125" kern="1200">
          <a:solidFill>
            <a:schemeClr val="tx1"/>
          </a:solidFill>
          <a:latin typeface="+mn-lt"/>
          <a:ea typeface="+mn-ea"/>
          <a:cs typeface="+mn-cs"/>
        </a:defRPr>
      </a:lvl9pPr>
    </p:bodyStyle>
    <p:otherStyle>
      <a:defPPr>
        <a:defRPr lang="en-US"/>
      </a:defPPr>
      <a:lvl1pPr marL="0" algn="l" defTabSz="257175" rtl="0" eaLnBrk="1" latinLnBrk="0" hangingPunct="1">
        <a:defRPr sz="1013" kern="1200">
          <a:solidFill>
            <a:schemeClr val="tx1"/>
          </a:solidFill>
          <a:latin typeface="+mn-lt"/>
          <a:ea typeface="+mn-ea"/>
          <a:cs typeface="+mn-cs"/>
        </a:defRPr>
      </a:lvl1pPr>
      <a:lvl2pPr marL="257175" algn="l" defTabSz="257175" rtl="0" eaLnBrk="1" latinLnBrk="0" hangingPunct="1">
        <a:defRPr sz="1013" kern="1200">
          <a:solidFill>
            <a:schemeClr val="tx1"/>
          </a:solidFill>
          <a:latin typeface="+mn-lt"/>
          <a:ea typeface="+mn-ea"/>
          <a:cs typeface="+mn-cs"/>
        </a:defRPr>
      </a:lvl2pPr>
      <a:lvl3pPr marL="514350" algn="l" defTabSz="257175" rtl="0" eaLnBrk="1" latinLnBrk="0" hangingPunct="1">
        <a:defRPr sz="1013" kern="1200">
          <a:solidFill>
            <a:schemeClr val="tx1"/>
          </a:solidFill>
          <a:latin typeface="+mn-lt"/>
          <a:ea typeface="+mn-ea"/>
          <a:cs typeface="+mn-cs"/>
        </a:defRPr>
      </a:lvl3pPr>
      <a:lvl4pPr marL="771525" algn="l" defTabSz="257175" rtl="0" eaLnBrk="1" latinLnBrk="0" hangingPunct="1">
        <a:defRPr sz="1013" kern="1200">
          <a:solidFill>
            <a:schemeClr val="tx1"/>
          </a:solidFill>
          <a:latin typeface="+mn-lt"/>
          <a:ea typeface="+mn-ea"/>
          <a:cs typeface="+mn-cs"/>
        </a:defRPr>
      </a:lvl4pPr>
      <a:lvl5pPr marL="1028700" algn="l" defTabSz="257175" rtl="0" eaLnBrk="1" latinLnBrk="0" hangingPunct="1">
        <a:defRPr sz="1013" kern="1200">
          <a:solidFill>
            <a:schemeClr val="tx1"/>
          </a:solidFill>
          <a:latin typeface="+mn-lt"/>
          <a:ea typeface="+mn-ea"/>
          <a:cs typeface="+mn-cs"/>
        </a:defRPr>
      </a:lvl5pPr>
      <a:lvl6pPr marL="1285875" algn="l" defTabSz="257175" rtl="0" eaLnBrk="1" latinLnBrk="0" hangingPunct="1">
        <a:defRPr sz="1013" kern="1200">
          <a:solidFill>
            <a:schemeClr val="tx1"/>
          </a:solidFill>
          <a:latin typeface="+mn-lt"/>
          <a:ea typeface="+mn-ea"/>
          <a:cs typeface="+mn-cs"/>
        </a:defRPr>
      </a:lvl6pPr>
      <a:lvl7pPr marL="1543050" algn="l" defTabSz="257175" rtl="0" eaLnBrk="1" latinLnBrk="0" hangingPunct="1">
        <a:defRPr sz="1013" kern="1200">
          <a:solidFill>
            <a:schemeClr val="tx1"/>
          </a:solidFill>
          <a:latin typeface="+mn-lt"/>
          <a:ea typeface="+mn-ea"/>
          <a:cs typeface="+mn-cs"/>
        </a:defRPr>
      </a:lvl7pPr>
      <a:lvl8pPr marL="1800225" algn="l" defTabSz="257175" rtl="0" eaLnBrk="1" latinLnBrk="0" hangingPunct="1">
        <a:defRPr sz="1013" kern="1200">
          <a:solidFill>
            <a:schemeClr val="tx1"/>
          </a:solidFill>
          <a:latin typeface="+mn-lt"/>
          <a:ea typeface="+mn-ea"/>
          <a:cs typeface="+mn-cs"/>
        </a:defRPr>
      </a:lvl8pPr>
      <a:lvl9pPr marL="2057400" algn="l" defTabSz="257175"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osha.europa.eu/de/publications/work-related-musculoskeletal-disorders-facts-and-figures-synthesis-report-10-eu-member/view"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pn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png"/><Relationship Id="rId15" Type="http://schemas.openxmlformats.org/officeDocument/2006/relationships/image" Target="../media/image3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png"/><Relationship Id="rId1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visualisation.osha.europa.eu/osh-costs#!/eu-analysis-illness"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14.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37.png"/><Relationship Id="rId7" Type="http://schemas.openxmlformats.org/officeDocument/2006/relationships/image" Target="../media/image30.png"/><Relationship Id="rId12"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40.png"/><Relationship Id="rId11" Type="http://schemas.openxmlformats.org/officeDocument/2006/relationships/image" Target="../media/image34.png"/><Relationship Id="rId5" Type="http://schemas.openxmlformats.org/officeDocument/2006/relationships/image" Target="../media/image39.png"/><Relationship Id="rId10" Type="http://schemas.openxmlformats.org/officeDocument/2006/relationships/image" Target="../media/image33.png"/><Relationship Id="rId4" Type="http://schemas.openxmlformats.org/officeDocument/2006/relationships/image" Target="../media/image38.png"/><Relationship Id="rId9" Type="http://schemas.openxmlformats.org/officeDocument/2006/relationships/image" Target="../media/image32.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1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50.png"/><Relationship Id="rId11" Type="http://schemas.openxmlformats.org/officeDocument/2006/relationships/image" Target="../media/image34.png"/><Relationship Id="rId5" Type="http://schemas.openxmlformats.org/officeDocument/2006/relationships/image" Target="../media/image49.png"/><Relationship Id="rId10" Type="http://schemas.openxmlformats.org/officeDocument/2006/relationships/image" Target="../media/image32.png"/><Relationship Id="rId4" Type="http://schemas.openxmlformats.org/officeDocument/2006/relationships/image" Target="../media/image48.png"/><Relationship Id="rId9"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osha.europa.eu/de/publications/msds-facts-and-figures-overview-prevalence-costs-and-demographics-msds-europe/view"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hyperlink" Target="https://osha.europa.eu/de/publications/work-related-musculoskeletal-disorders-facts-and-figures-synthesis-report-10-eu-member/view" TargetMode="External"/></Relationships>
</file>

<file path=ppt/slides/_rels/slide2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53.png"/><Relationship Id="rId7"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5.png"/><Relationship Id="rId10" Type="http://schemas.openxmlformats.org/officeDocument/2006/relationships/image" Target="../media/image19.png"/><Relationship Id="rId4" Type="http://schemas.openxmlformats.org/officeDocument/2006/relationships/image" Target="../media/image54.png"/><Relationship Id="rId9"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0.png"/><Relationship Id="rId7" Type="http://schemas.openxmlformats.org/officeDocument/2006/relationships/image" Target="../media/image64.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25.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34.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3" Type="http://schemas.openxmlformats.org/officeDocument/2006/relationships/image" Target="../media/image66.png"/><Relationship Id="rId7" Type="http://schemas.openxmlformats.org/officeDocument/2006/relationships/image" Target="../media/image34.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3" Type="http://schemas.openxmlformats.org/officeDocument/2006/relationships/image" Target="../media/image67.png"/><Relationship Id="rId7" Type="http://schemas.openxmlformats.org/officeDocument/2006/relationships/image" Target="../media/image71.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72.png"/><Relationship Id="rId5" Type="http://schemas.openxmlformats.org/officeDocument/2006/relationships/image" Target="../media/image34.png"/><Relationship Id="rId4" Type="http://schemas.openxmlformats.org/officeDocument/2006/relationships/image" Target="../media/image32.png"/></Relationships>
</file>

<file path=ppt/slides/_rels/slide29.xml.rels><?xml version="1.0" encoding="UTF-8" standalone="yes"?>
<Relationships xmlns="http://schemas.openxmlformats.org/package/2006/relationships"><Relationship Id="rId8" Type="http://schemas.openxmlformats.org/officeDocument/2006/relationships/image" Target="../media/image75.png"/><Relationship Id="rId13" Type="http://schemas.openxmlformats.org/officeDocument/2006/relationships/hyperlink" Target="https://www.linkedin.com/company/europeanagency-for-safety-and-health-at-work" TargetMode="External"/><Relationship Id="rId3" Type="http://schemas.openxmlformats.org/officeDocument/2006/relationships/image" Target="../media/image73.png"/><Relationship Id="rId7" Type="http://schemas.openxmlformats.org/officeDocument/2006/relationships/hyperlink" Target="http://twitter.com/eu_osha" TargetMode="External"/><Relationship Id="rId12" Type="http://schemas.openxmlformats.org/officeDocument/2006/relationships/image" Target="../media/image77.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hyperlink" Target="https://healthy-workplaces.eu/de/healthy-workplaces-newsletter" TargetMode="External"/><Relationship Id="rId11" Type="http://schemas.openxmlformats.org/officeDocument/2006/relationships/hyperlink" Target="http://www.youtube.com/user/EUOSHA" TargetMode="External"/><Relationship Id="rId5" Type="http://schemas.openxmlformats.org/officeDocument/2006/relationships/hyperlink" Target="http://www.healthy-workplaces.eu/" TargetMode="External"/><Relationship Id="rId10" Type="http://schemas.openxmlformats.org/officeDocument/2006/relationships/image" Target="../media/image76.png"/><Relationship Id="rId4" Type="http://schemas.openxmlformats.org/officeDocument/2006/relationships/image" Target="../media/image74.jpg"/><Relationship Id="rId9" Type="http://schemas.openxmlformats.org/officeDocument/2006/relationships/hyperlink" Target="https://www.facebook.com/EuropeanAgencyforSafetyandHealthatWork" TargetMode="External"/><Relationship Id="rId14" Type="http://schemas.openxmlformats.org/officeDocument/2006/relationships/image" Target="../media/image78.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ítulo 2"/>
          <p:cNvSpPr txBox="1">
            <a:spLocks/>
          </p:cNvSpPr>
          <p:nvPr/>
        </p:nvSpPr>
        <p:spPr>
          <a:xfrm>
            <a:off x="1704600" y="2859782"/>
            <a:ext cx="6899848" cy="720080"/>
          </a:xfrm>
          <a:prstGeom prst="rect">
            <a:avLst/>
          </a:prstGeom>
        </p:spPr>
        <p:txBody>
          <a:bodyPr vert="horz" lIns="0" tIns="0" rIns="0" bIns="0" rtlCol="0" anchor="t" anchorCtr="0">
            <a:noAutofit/>
          </a:bodyPr>
          <a:lstStyle>
            <a:lvl1pPr marL="0" indent="0" algn="l" defTabSz="257175" rtl="0" eaLnBrk="1" latinLnBrk="0" hangingPunct="1">
              <a:spcBef>
                <a:spcPts val="338"/>
              </a:spcBef>
              <a:spcAft>
                <a:spcPts val="0"/>
              </a:spcAft>
              <a:buClr>
                <a:schemeClr val="tx2"/>
              </a:buClr>
              <a:buFont typeface="Wingdings" pitchFamily="2" charset="2"/>
              <a:buNone/>
              <a:defRPr sz="1013" b="1" i="0" kern="1200" baseline="0">
                <a:solidFill>
                  <a:schemeClr val="tx2"/>
                </a:solidFill>
                <a:latin typeface="+mn-lt"/>
                <a:ea typeface="+mn-ea"/>
                <a:cs typeface="+mn-cs"/>
              </a:defRPr>
            </a:lvl1pPr>
            <a:lvl2pPr marL="257175" indent="0" algn="ctr" defTabSz="257175" rtl="0" eaLnBrk="1" latinLnBrk="0" hangingPunct="1">
              <a:spcBef>
                <a:spcPts val="0"/>
              </a:spcBef>
              <a:spcAft>
                <a:spcPts val="0"/>
              </a:spcAft>
              <a:buClrTx/>
              <a:buFont typeface="Arial" pitchFamily="34" charset="0"/>
              <a:buNone/>
              <a:defRPr sz="1013" kern="1200" baseline="0">
                <a:solidFill>
                  <a:schemeClr val="tx1">
                    <a:tint val="75000"/>
                  </a:schemeClr>
                </a:solidFill>
                <a:latin typeface="+mn-lt"/>
                <a:ea typeface="+mn-ea"/>
                <a:cs typeface="+mn-cs"/>
              </a:defRPr>
            </a:lvl2pPr>
            <a:lvl3pPr marL="514350" indent="0" algn="ctr" defTabSz="257175" rtl="0" eaLnBrk="1" latinLnBrk="0" hangingPunct="1">
              <a:spcBef>
                <a:spcPts val="0"/>
              </a:spcBef>
              <a:spcAft>
                <a:spcPts val="0"/>
              </a:spcAft>
              <a:buClrTx/>
              <a:buFont typeface="Arial" pitchFamily="34" charset="0"/>
              <a:buNone/>
              <a:defRPr sz="956" kern="1200" baseline="0">
                <a:solidFill>
                  <a:schemeClr val="tx1">
                    <a:tint val="75000"/>
                  </a:schemeClr>
                </a:solidFill>
                <a:latin typeface="+mn-lt"/>
                <a:ea typeface="+mn-ea"/>
                <a:cs typeface="+mn-cs"/>
              </a:defRPr>
            </a:lvl3pPr>
            <a:lvl4pPr marL="771525" indent="0" algn="ctr" defTabSz="257175" rtl="0" eaLnBrk="1" latinLnBrk="0" hangingPunct="1">
              <a:spcBef>
                <a:spcPts val="0"/>
              </a:spcBef>
              <a:spcAft>
                <a:spcPts val="0"/>
              </a:spcAft>
              <a:buClrTx/>
              <a:buFont typeface="Arial" pitchFamily="34" charset="0"/>
              <a:buNone/>
              <a:defRPr sz="900" kern="1200" baseline="0">
                <a:solidFill>
                  <a:schemeClr val="tx1">
                    <a:tint val="75000"/>
                  </a:schemeClr>
                </a:solidFill>
                <a:latin typeface="+mn-lt"/>
                <a:ea typeface="+mn-ea"/>
                <a:cs typeface="+mn-cs"/>
              </a:defRPr>
            </a:lvl4pPr>
            <a:lvl5pPr marL="1028700" indent="0" algn="ctr" defTabSz="257175" rtl="0" eaLnBrk="1" latinLnBrk="0" hangingPunct="1">
              <a:spcBef>
                <a:spcPts val="0"/>
              </a:spcBef>
              <a:spcAft>
                <a:spcPts val="0"/>
              </a:spcAft>
              <a:buClrTx/>
              <a:buFont typeface="Arial" pitchFamily="34" charset="0"/>
              <a:buNone/>
              <a:defRPr sz="844" kern="1200" baseline="0">
                <a:solidFill>
                  <a:schemeClr val="tx1">
                    <a:tint val="75000"/>
                  </a:schemeClr>
                </a:solidFill>
                <a:latin typeface="+mn-lt"/>
                <a:ea typeface="+mn-ea"/>
                <a:cs typeface="+mn-cs"/>
              </a:defRPr>
            </a:lvl5pPr>
            <a:lvl6pPr marL="1285875" indent="0" algn="ctr" defTabSz="257175" rtl="0" eaLnBrk="1" latinLnBrk="0" hangingPunct="1">
              <a:spcBef>
                <a:spcPts val="0"/>
              </a:spcBef>
              <a:buFont typeface="Arial" pitchFamily="34" charset="0"/>
              <a:buNone/>
              <a:defRPr sz="788" kern="1200" baseline="0">
                <a:solidFill>
                  <a:schemeClr val="tx1">
                    <a:tint val="75000"/>
                  </a:schemeClr>
                </a:solidFill>
                <a:latin typeface="+mn-lt"/>
                <a:ea typeface="+mn-ea"/>
                <a:cs typeface="+mn-cs"/>
              </a:defRPr>
            </a:lvl6pPr>
            <a:lvl7pPr marL="1543050" indent="0" algn="ctr" defTabSz="257175" rtl="0" eaLnBrk="1" latinLnBrk="0" hangingPunct="1">
              <a:spcBef>
                <a:spcPts val="0"/>
              </a:spcBef>
              <a:buFont typeface="Arial" pitchFamily="34" charset="0"/>
              <a:buNone/>
              <a:defRPr sz="731" kern="1200" baseline="0">
                <a:solidFill>
                  <a:schemeClr val="tx1">
                    <a:tint val="75000"/>
                  </a:schemeClr>
                </a:solidFill>
                <a:latin typeface="+mn-lt"/>
                <a:ea typeface="+mn-ea"/>
                <a:cs typeface="+mn-cs"/>
              </a:defRPr>
            </a:lvl7pPr>
            <a:lvl8pPr marL="1800225" indent="0" algn="ctr" defTabSz="257175" rtl="0" eaLnBrk="1" latinLnBrk="0" hangingPunct="1">
              <a:spcBef>
                <a:spcPct val="20000"/>
              </a:spcBef>
              <a:buFont typeface="Arial"/>
              <a:buNone/>
              <a:defRPr sz="1125" kern="1200">
                <a:solidFill>
                  <a:schemeClr val="tx1">
                    <a:tint val="75000"/>
                  </a:schemeClr>
                </a:solidFill>
                <a:latin typeface="+mn-lt"/>
                <a:ea typeface="+mn-ea"/>
                <a:cs typeface="+mn-cs"/>
              </a:defRPr>
            </a:lvl8pPr>
            <a:lvl9pPr marL="2057400" indent="0" algn="ctr" defTabSz="257175" rtl="0" eaLnBrk="1" latinLnBrk="0" hangingPunct="1">
              <a:spcBef>
                <a:spcPct val="20000"/>
              </a:spcBef>
              <a:buFont typeface="Arial"/>
              <a:buNone/>
              <a:defRPr sz="1125" kern="1200">
                <a:solidFill>
                  <a:schemeClr val="tx1">
                    <a:tint val="75000"/>
                  </a:schemeClr>
                </a:solidFill>
                <a:latin typeface="+mn-lt"/>
                <a:ea typeface="+mn-ea"/>
                <a:cs typeface="+mn-cs"/>
              </a:defRPr>
            </a:lvl9pPr>
          </a:lstStyle>
          <a:p>
            <a:r>
              <a:rPr lang="de-DE" sz="2400">
                <a:solidFill>
                  <a:srgbClr val="003399"/>
                </a:solidFill>
              </a:rPr>
              <a:t>Kampagne 2020-2022</a:t>
            </a:r>
          </a:p>
          <a:p>
            <a:r>
              <a:rPr lang="de-DE" sz="2400">
                <a:solidFill>
                  <a:srgbClr val="003399"/>
                </a:solidFill>
              </a:rPr>
              <a:t>„Gesunde Arbeitsplätze – ENTLASTEN DICH!“</a:t>
            </a:r>
          </a:p>
          <a:p>
            <a:endParaRPr lang="en-GB" sz="2400" dirty="0">
              <a:effectLst>
                <a:outerShdw blurRad="38100" dist="38100" dir="2700000" algn="tl">
                  <a:srgbClr val="000000">
                    <a:alpha val="43137"/>
                  </a:srgbClr>
                </a:outerShdw>
              </a:effectLst>
            </a:endParaRPr>
          </a:p>
        </p:txBody>
      </p:sp>
      <p:sp>
        <p:nvSpPr>
          <p:cNvPr id="7" name="Subtítulo 2"/>
          <p:cNvSpPr txBox="1">
            <a:spLocks/>
          </p:cNvSpPr>
          <p:nvPr/>
        </p:nvSpPr>
        <p:spPr>
          <a:xfrm>
            <a:off x="1661266" y="3765440"/>
            <a:ext cx="5554780" cy="288032"/>
          </a:xfrm>
          <a:prstGeom prst="rect">
            <a:avLst/>
          </a:prstGeom>
        </p:spPr>
        <p:txBody>
          <a:bodyPr vert="horz" lIns="0" tIns="0" rIns="0" bIns="0" rtlCol="0" anchor="t" anchorCtr="0">
            <a:noAutofit/>
          </a:bodyPr>
          <a:lstStyle>
            <a:lvl1pPr marL="0" indent="0" algn="l" defTabSz="257175" rtl="0" eaLnBrk="1" latinLnBrk="0" hangingPunct="1">
              <a:spcBef>
                <a:spcPts val="338"/>
              </a:spcBef>
              <a:spcAft>
                <a:spcPts val="0"/>
              </a:spcAft>
              <a:buClr>
                <a:schemeClr val="tx2"/>
              </a:buClr>
              <a:buFont typeface="Wingdings" pitchFamily="2" charset="2"/>
              <a:buNone/>
              <a:defRPr sz="1013" b="1" i="0" kern="1200" baseline="0">
                <a:solidFill>
                  <a:schemeClr val="tx2"/>
                </a:solidFill>
                <a:latin typeface="+mn-lt"/>
                <a:ea typeface="+mn-ea"/>
                <a:cs typeface="+mn-cs"/>
              </a:defRPr>
            </a:lvl1pPr>
            <a:lvl2pPr marL="257175" indent="0" algn="ctr" defTabSz="257175" rtl="0" eaLnBrk="1" latinLnBrk="0" hangingPunct="1">
              <a:spcBef>
                <a:spcPts val="0"/>
              </a:spcBef>
              <a:spcAft>
                <a:spcPts val="0"/>
              </a:spcAft>
              <a:buClrTx/>
              <a:buFont typeface="Arial" pitchFamily="34" charset="0"/>
              <a:buNone/>
              <a:defRPr sz="1013" kern="1200" baseline="0">
                <a:solidFill>
                  <a:schemeClr val="tx1">
                    <a:tint val="75000"/>
                  </a:schemeClr>
                </a:solidFill>
                <a:latin typeface="+mn-lt"/>
                <a:ea typeface="+mn-ea"/>
                <a:cs typeface="+mn-cs"/>
              </a:defRPr>
            </a:lvl2pPr>
            <a:lvl3pPr marL="514350" indent="0" algn="ctr" defTabSz="257175" rtl="0" eaLnBrk="1" latinLnBrk="0" hangingPunct="1">
              <a:spcBef>
                <a:spcPts val="0"/>
              </a:spcBef>
              <a:spcAft>
                <a:spcPts val="0"/>
              </a:spcAft>
              <a:buClrTx/>
              <a:buFont typeface="Arial" pitchFamily="34" charset="0"/>
              <a:buNone/>
              <a:defRPr sz="956" kern="1200" baseline="0">
                <a:solidFill>
                  <a:schemeClr val="tx1">
                    <a:tint val="75000"/>
                  </a:schemeClr>
                </a:solidFill>
                <a:latin typeface="+mn-lt"/>
                <a:ea typeface="+mn-ea"/>
                <a:cs typeface="+mn-cs"/>
              </a:defRPr>
            </a:lvl3pPr>
            <a:lvl4pPr marL="771525" indent="0" algn="ctr" defTabSz="257175" rtl="0" eaLnBrk="1" latinLnBrk="0" hangingPunct="1">
              <a:spcBef>
                <a:spcPts val="0"/>
              </a:spcBef>
              <a:spcAft>
                <a:spcPts val="0"/>
              </a:spcAft>
              <a:buClrTx/>
              <a:buFont typeface="Arial" pitchFamily="34" charset="0"/>
              <a:buNone/>
              <a:defRPr sz="900" kern="1200" baseline="0">
                <a:solidFill>
                  <a:schemeClr val="tx1">
                    <a:tint val="75000"/>
                  </a:schemeClr>
                </a:solidFill>
                <a:latin typeface="+mn-lt"/>
                <a:ea typeface="+mn-ea"/>
                <a:cs typeface="+mn-cs"/>
              </a:defRPr>
            </a:lvl4pPr>
            <a:lvl5pPr marL="1028700" indent="0" algn="ctr" defTabSz="257175" rtl="0" eaLnBrk="1" latinLnBrk="0" hangingPunct="1">
              <a:spcBef>
                <a:spcPts val="0"/>
              </a:spcBef>
              <a:spcAft>
                <a:spcPts val="0"/>
              </a:spcAft>
              <a:buClrTx/>
              <a:buFont typeface="Arial" pitchFamily="34" charset="0"/>
              <a:buNone/>
              <a:defRPr sz="844" kern="1200" baseline="0">
                <a:solidFill>
                  <a:schemeClr val="tx1">
                    <a:tint val="75000"/>
                  </a:schemeClr>
                </a:solidFill>
                <a:latin typeface="+mn-lt"/>
                <a:ea typeface="+mn-ea"/>
                <a:cs typeface="+mn-cs"/>
              </a:defRPr>
            </a:lvl5pPr>
            <a:lvl6pPr marL="1285875" indent="0" algn="ctr" defTabSz="257175" rtl="0" eaLnBrk="1" latinLnBrk="0" hangingPunct="1">
              <a:spcBef>
                <a:spcPts val="0"/>
              </a:spcBef>
              <a:buFont typeface="Arial" pitchFamily="34" charset="0"/>
              <a:buNone/>
              <a:defRPr sz="788" kern="1200" baseline="0">
                <a:solidFill>
                  <a:schemeClr val="tx1">
                    <a:tint val="75000"/>
                  </a:schemeClr>
                </a:solidFill>
                <a:latin typeface="+mn-lt"/>
                <a:ea typeface="+mn-ea"/>
                <a:cs typeface="+mn-cs"/>
              </a:defRPr>
            </a:lvl6pPr>
            <a:lvl7pPr marL="1543050" indent="0" algn="ctr" defTabSz="257175" rtl="0" eaLnBrk="1" latinLnBrk="0" hangingPunct="1">
              <a:spcBef>
                <a:spcPts val="0"/>
              </a:spcBef>
              <a:buFont typeface="Arial" pitchFamily="34" charset="0"/>
              <a:buNone/>
              <a:defRPr sz="731" kern="1200" baseline="0">
                <a:solidFill>
                  <a:schemeClr val="tx1">
                    <a:tint val="75000"/>
                  </a:schemeClr>
                </a:solidFill>
                <a:latin typeface="+mn-lt"/>
                <a:ea typeface="+mn-ea"/>
                <a:cs typeface="+mn-cs"/>
              </a:defRPr>
            </a:lvl7pPr>
            <a:lvl8pPr marL="1800225" indent="0" algn="ctr" defTabSz="257175" rtl="0" eaLnBrk="1" latinLnBrk="0" hangingPunct="1">
              <a:spcBef>
                <a:spcPct val="20000"/>
              </a:spcBef>
              <a:buFont typeface="Arial"/>
              <a:buNone/>
              <a:defRPr sz="1125" kern="1200">
                <a:solidFill>
                  <a:schemeClr val="tx1">
                    <a:tint val="75000"/>
                  </a:schemeClr>
                </a:solidFill>
                <a:latin typeface="+mn-lt"/>
                <a:ea typeface="+mn-ea"/>
                <a:cs typeface="+mn-cs"/>
              </a:defRPr>
            </a:lvl8pPr>
            <a:lvl9pPr marL="2057400" indent="0" algn="ctr" defTabSz="257175" rtl="0" eaLnBrk="1" latinLnBrk="0" hangingPunct="1">
              <a:spcBef>
                <a:spcPct val="20000"/>
              </a:spcBef>
              <a:buFont typeface="Arial"/>
              <a:buNone/>
              <a:defRPr sz="1125" kern="1200">
                <a:solidFill>
                  <a:schemeClr val="tx1">
                    <a:tint val="75000"/>
                  </a:schemeClr>
                </a:solidFill>
                <a:latin typeface="+mn-lt"/>
                <a:ea typeface="+mn-ea"/>
                <a:cs typeface="+mn-cs"/>
              </a:defRPr>
            </a:lvl9pPr>
          </a:lstStyle>
          <a:p>
            <a:r>
              <a:rPr lang="de-DE" sz="2400">
                <a:solidFill>
                  <a:srgbClr val="A4BD19"/>
                </a:solidFill>
                <a:latin typeface="+mj-lt"/>
              </a:rPr>
              <a:t>Statistische Daten zu MSE</a:t>
            </a:r>
          </a:p>
        </p:txBody>
      </p:sp>
    </p:spTree>
    <p:extLst>
      <p:ext uri="{BB962C8B-B14F-4D97-AF65-F5344CB8AC3E}">
        <p14:creationId xmlns:p14="http://schemas.microsoft.com/office/powerpoint/2010/main" val="7793872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50" y="1059582"/>
            <a:ext cx="7992690" cy="3528392"/>
          </a:xfrm>
        </p:spPr>
        <p:txBody>
          <a:bodyPr lIns="0" tIns="0" rIns="0" bIns="0">
            <a:noAutofit/>
          </a:bodyPr>
          <a:lstStyle/>
          <a:p>
            <a:r>
              <a:rPr lang="de-DE" sz="1800" dirty="0"/>
              <a:t>MSE haben Auswirkungen auf den allgemeinen Gesundheitszustand von Arbeitnehmern, was sich z. B. darin zeigt, dass der Anteil der Arbeitnehmer mit einem (sehr) guten Gesundheitszustand bei Arbeitnehmern mit MSE geringer ist</a:t>
            </a:r>
          </a:p>
          <a:p>
            <a:r>
              <a:rPr lang="de-DE" sz="1800" dirty="0" smtClean="0"/>
              <a:t>Arbeitnehmer </a:t>
            </a:r>
            <a:r>
              <a:rPr lang="de-DE" sz="1800" dirty="0"/>
              <a:t>mit MSE weisen in der Regel höhere Fehlzeiten als andere auf</a:t>
            </a:r>
          </a:p>
          <a:p>
            <a:r>
              <a:rPr lang="de-DE" sz="1800" dirty="0"/>
              <a:t>Sehr große Auswirkungen von MSE in wirtschaftlicher Hinsicht</a:t>
            </a:r>
          </a:p>
          <a:p>
            <a:r>
              <a:rPr lang="de-DE" sz="1800" dirty="0"/>
              <a:t>Mangel an Daten zu den wirtschaftlichen Auswirkungen von MSE auf EU-Ebene. Vereinzelt sind Daten auf Ebene der Mitgliedstaaten verfügbar. Weitere Informationen finden Sie unter: </a:t>
            </a:r>
            <a:r>
              <a:rPr lang="de-DE" sz="1200" b="0" dirty="0"/>
              <a:t>EU-OSHA, Arbeitsbedingte Muskel- und Skeletterkrankungen: Fakten und Zahlen – Zusammenfassender Bericht von 10 Berichten aus EU-Mitgliedstaaten, 2020 (AT, DE, DK, ES, FI, FR, HU, IT, NL und SE) </a:t>
            </a:r>
            <a:r>
              <a:rPr lang="de-DE" sz="1200" dirty="0">
                <a:hlinkClick r:id="rId3"/>
              </a:rPr>
              <a:t>https://osha.europa.eu/de/publications/work-related-musculoskeletal-disorders-facts-and-figures-synthesis-report-10-eu-member/view</a:t>
            </a:r>
            <a:r>
              <a:rPr lang="de-DE" sz="1200" dirty="0"/>
              <a:t> </a:t>
            </a:r>
          </a:p>
          <a:p>
            <a:endParaRPr lang="en-US" sz="1200" b="0" dirty="0"/>
          </a:p>
          <a:p>
            <a:endParaRPr lang="en-GB" sz="2000" dirty="0"/>
          </a:p>
        </p:txBody>
      </p:sp>
      <p:sp>
        <p:nvSpPr>
          <p:cNvPr id="7" name="Title 1">
            <a:extLst>
              <a:ext uri="{FF2B5EF4-FFF2-40B4-BE49-F238E27FC236}">
                <a16:creationId xmlns:a16="http://schemas.microsoft.com/office/drawing/2014/main" id="{FE67E1C7-DA33-3742-8620-2EC6C9701E0F}"/>
              </a:ext>
            </a:extLst>
          </p:cNvPr>
          <p:cNvSpPr txBox="1">
            <a:spLocks/>
          </p:cNvSpPr>
          <p:nvPr/>
        </p:nvSpPr>
        <p:spPr>
          <a:xfrm>
            <a:off x="539750" y="0"/>
            <a:ext cx="7470122" cy="699542"/>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de-DE" sz="2400"/>
              <a:t>Auswirkungen von MSE</a:t>
            </a:r>
          </a:p>
        </p:txBody>
      </p:sp>
    </p:spTree>
    <p:extLst>
      <p:ext uri="{BB962C8B-B14F-4D97-AF65-F5344CB8AC3E}">
        <p14:creationId xmlns:p14="http://schemas.microsoft.com/office/powerpoint/2010/main" val="3908121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0538"/>
            <a:ext cx="8856984" cy="699542"/>
          </a:xfrm>
        </p:spPr>
        <p:txBody>
          <a:bodyPr/>
          <a:lstStyle/>
          <a:p>
            <a:r>
              <a:rPr lang="de-DE" sz="2400"/>
              <a:t>Arbeitnehmer mit MSE und Gesundheit</a:t>
            </a:r>
          </a:p>
        </p:txBody>
      </p:sp>
      <p:sp>
        <p:nvSpPr>
          <p:cNvPr id="5" name="TextBox 4"/>
          <p:cNvSpPr txBox="1"/>
          <p:nvPr/>
        </p:nvSpPr>
        <p:spPr>
          <a:xfrm>
            <a:off x="539749" y="4229243"/>
            <a:ext cx="7632700" cy="477054"/>
          </a:xfrm>
          <a:prstGeom prst="rect">
            <a:avLst/>
          </a:prstGeom>
          <a:noFill/>
        </p:spPr>
        <p:txBody>
          <a:bodyPr wrap="square" rtlCol="0">
            <a:spAutoFit/>
          </a:bodyPr>
          <a:lstStyle/>
          <a:p>
            <a:pPr algn="ctr"/>
            <a:r>
              <a:rPr lang="de-DE" sz="900">
                <a:solidFill>
                  <a:srgbClr val="003399"/>
                </a:solidFill>
                <a:latin typeface="+mj-lt"/>
              </a:rPr>
              <a:t>Anteil der Arbeitnehmer, der seinen Gesundheitszustand als sehr gut, gut, mittelmäßig, schlecht oder sehr schlecht bezeichnet, nach den verschiedenen in den letzten 12 Monaten aufgetretenen Gesundheitsproblemen, EU-28, 2010 und 2015</a:t>
            </a:r>
          </a:p>
          <a:p>
            <a:pPr algn="ctr"/>
            <a:endParaRPr lang="en-US" sz="700" dirty="0">
              <a:solidFill>
                <a:schemeClr val="tx2"/>
              </a:solidFill>
              <a:latin typeface="+mj-lt"/>
            </a:endParaRPr>
          </a:p>
        </p:txBody>
      </p:sp>
      <p:sp>
        <p:nvSpPr>
          <p:cNvPr id="3" name="TextBox 2"/>
          <p:cNvSpPr txBox="1"/>
          <p:nvPr/>
        </p:nvSpPr>
        <p:spPr>
          <a:xfrm>
            <a:off x="539749" y="4532029"/>
            <a:ext cx="7632701" cy="477054"/>
          </a:xfrm>
          <a:prstGeom prst="rect">
            <a:avLst/>
          </a:prstGeom>
          <a:noFill/>
        </p:spPr>
        <p:txBody>
          <a:bodyPr wrap="square" rtlCol="0">
            <a:spAutoFit/>
          </a:bodyPr>
          <a:lstStyle/>
          <a:p>
            <a:pPr algn="ctr"/>
            <a:r>
              <a:rPr lang="de-DE" sz="700"/>
              <a:t>Quelle: Panteia, auf der Grundlage der fünften (2010) und sechsten (2015) Europäischen Erhebung über die Arbeitsbedingungen (EWCS)</a:t>
            </a:r>
          </a:p>
          <a:p>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10276" y="1871727"/>
            <a:ext cx="838886" cy="882511"/>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14214" y="1872543"/>
            <a:ext cx="802051" cy="884493"/>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41666" y="1856235"/>
            <a:ext cx="849090" cy="882511"/>
          </a:xfrm>
          <a:prstGeom prst="rect">
            <a:avLst/>
          </a:prstGeom>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10274" y="3269163"/>
            <a:ext cx="899613" cy="879673"/>
          </a:xfrm>
          <a:prstGeom prst="rect">
            <a:avLst/>
          </a:prstGeom>
        </p:spPr>
      </p:pic>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19210" y="1873508"/>
            <a:ext cx="829012" cy="886842"/>
          </a:xfrm>
          <a:prstGeom prst="rect">
            <a:avLst/>
          </a:prstGeom>
        </p:spPr>
      </p:pic>
      <p:pic>
        <p:nvPicPr>
          <p:cNvPr id="12" name="Picture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819641" y="3245315"/>
            <a:ext cx="797853" cy="904764"/>
          </a:xfrm>
          <a:prstGeom prst="rect">
            <a:avLst/>
          </a:prstGeom>
        </p:spPr>
      </p:pic>
      <p:pic>
        <p:nvPicPr>
          <p:cNvPr id="13" name="Picture 1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198465" y="3261317"/>
            <a:ext cx="849090" cy="867835"/>
          </a:xfrm>
          <a:prstGeom prst="rect">
            <a:avLst/>
          </a:prstGeom>
        </p:spPr>
      </p:pic>
      <p:pic>
        <p:nvPicPr>
          <p:cNvPr id="14" name="Picture 1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479602" y="3241585"/>
            <a:ext cx="829013" cy="914341"/>
          </a:xfrm>
          <a:prstGeom prst="rect">
            <a:avLst/>
          </a:prstGeom>
        </p:spPr>
      </p:pic>
      <p:sp>
        <p:nvSpPr>
          <p:cNvPr id="15" name="TextBox 14"/>
          <p:cNvSpPr txBox="1"/>
          <p:nvPr/>
        </p:nvSpPr>
        <p:spPr>
          <a:xfrm>
            <a:off x="985095" y="2018169"/>
            <a:ext cx="891302" cy="400110"/>
          </a:xfrm>
          <a:prstGeom prst="rect">
            <a:avLst/>
          </a:prstGeom>
          <a:noFill/>
        </p:spPr>
        <p:txBody>
          <a:bodyPr wrap="square" rtlCol="0">
            <a:spAutoFit/>
          </a:bodyPr>
          <a:lstStyle/>
          <a:p>
            <a:r>
              <a:rPr lang="de-DE" sz="2000" b="1">
                <a:solidFill>
                  <a:srgbClr val="ACC700"/>
                </a:solidFill>
              </a:rPr>
              <a:t>2015</a:t>
            </a:r>
          </a:p>
        </p:txBody>
      </p:sp>
      <p:sp>
        <p:nvSpPr>
          <p:cNvPr id="16" name="TextBox 15"/>
          <p:cNvSpPr txBox="1"/>
          <p:nvPr/>
        </p:nvSpPr>
        <p:spPr>
          <a:xfrm>
            <a:off x="985094" y="3489547"/>
            <a:ext cx="891302" cy="400110"/>
          </a:xfrm>
          <a:prstGeom prst="rect">
            <a:avLst/>
          </a:prstGeom>
          <a:noFill/>
        </p:spPr>
        <p:txBody>
          <a:bodyPr wrap="square" rtlCol="0">
            <a:spAutoFit/>
          </a:bodyPr>
          <a:lstStyle/>
          <a:p>
            <a:r>
              <a:rPr lang="de-DE" sz="2000" b="1">
                <a:solidFill>
                  <a:srgbClr val="58585A"/>
                </a:solidFill>
              </a:rPr>
              <a:t>2010</a:t>
            </a:r>
          </a:p>
        </p:txBody>
      </p:sp>
      <p:sp>
        <p:nvSpPr>
          <p:cNvPr id="17" name="TextBox 16"/>
          <p:cNvSpPr txBox="1"/>
          <p:nvPr/>
        </p:nvSpPr>
        <p:spPr>
          <a:xfrm>
            <a:off x="1547664" y="2855759"/>
            <a:ext cx="1538097" cy="369332"/>
          </a:xfrm>
          <a:prstGeom prst="rect">
            <a:avLst/>
          </a:prstGeom>
          <a:noFill/>
        </p:spPr>
        <p:txBody>
          <a:bodyPr wrap="square" rtlCol="0">
            <a:spAutoFit/>
          </a:bodyPr>
          <a:lstStyle/>
          <a:p>
            <a:pPr algn="ctr"/>
            <a:r>
              <a:rPr lang="de-DE" sz="900" b="1">
                <a:solidFill>
                  <a:schemeClr val="tx1">
                    <a:lumMod val="75000"/>
                    <a:lumOff val="25000"/>
                  </a:schemeClr>
                </a:solidFill>
              </a:rPr>
              <a:t>Keine Gesundheitsprobleme</a:t>
            </a:r>
          </a:p>
        </p:txBody>
      </p:sp>
      <p:sp>
        <p:nvSpPr>
          <p:cNvPr id="18" name="TextBox 17"/>
          <p:cNvSpPr txBox="1"/>
          <p:nvPr/>
        </p:nvSpPr>
        <p:spPr>
          <a:xfrm>
            <a:off x="3092471" y="2837707"/>
            <a:ext cx="1397992" cy="369332"/>
          </a:xfrm>
          <a:prstGeom prst="rect">
            <a:avLst/>
          </a:prstGeom>
          <a:noFill/>
        </p:spPr>
        <p:txBody>
          <a:bodyPr wrap="square" rtlCol="0">
            <a:spAutoFit/>
          </a:bodyPr>
          <a:lstStyle/>
          <a:p>
            <a:pPr algn="ctr"/>
            <a:r>
              <a:rPr lang="de-DE" sz="900" b="1">
                <a:solidFill>
                  <a:schemeClr val="tx1">
                    <a:lumMod val="75000"/>
                    <a:lumOff val="25000"/>
                  </a:schemeClr>
                </a:solidFill>
              </a:rPr>
              <a:t>Nur andere Gesundheitsprobleme</a:t>
            </a:r>
          </a:p>
        </p:txBody>
      </p:sp>
      <p:sp>
        <p:nvSpPr>
          <p:cNvPr id="19" name="TextBox 18"/>
          <p:cNvSpPr txBox="1"/>
          <p:nvPr/>
        </p:nvSpPr>
        <p:spPr>
          <a:xfrm>
            <a:off x="4582636" y="2814770"/>
            <a:ext cx="1397991" cy="369332"/>
          </a:xfrm>
          <a:prstGeom prst="rect">
            <a:avLst/>
          </a:prstGeom>
          <a:noFill/>
        </p:spPr>
        <p:txBody>
          <a:bodyPr wrap="square" rtlCol="0">
            <a:spAutoFit/>
          </a:bodyPr>
          <a:lstStyle/>
          <a:p>
            <a:pPr algn="ctr"/>
            <a:r>
              <a:rPr lang="de-DE" sz="900" b="1">
                <a:solidFill>
                  <a:schemeClr val="tx1">
                    <a:lumMod val="75000"/>
                    <a:lumOff val="25000"/>
                  </a:schemeClr>
                </a:solidFill>
              </a:rPr>
              <a:t>Nur Muskel- und Skeletterkrankungen</a:t>
            </a:r>
          </a:p>
        </p:txBody>
      </p:sp>
      <p:sp>
        <p:nvSpPr>
          <p:cNvPr id="20" name="TextBox 19"/>
          <p:cNvSpPr txBox="1"/>
          <p:nvPr/>
        </p:nvSpPr>
        <p:spPr>
          <a:xfrm>
            <a:off x="5772003" y="2674103"/>
            <a:ext cx="1486341" cy="646331"/>
          </a:xfrm>
          <a:prstGeom prst="rect">
            <a:avLst/>
          </a:prstGeom>
          <a:noFill/>
        </p:spPr>
        <p:txBody>
          <a:bodyPr wrap="square" rtlCol="0">
            <a:spAutoFit/>
          </a:bodyPr>
          <a:lstStyle/>
          <a:p>
            <a:pPr algn="ctr"/>
            <a:r>
              <a:rPr lang="de-DE" sz="900" b="1">
                <a:solidFill>
                  <a:schemeClr val="tx1">
                    <a:lumMod val="75000"/>
                    <a:lumOff val="25000"/>
                  </a:schemeClr>
                </a:solidFill>
              </a:rPr>
              <a:t>Muskel- und Skeletterkrankungen und andere Gesundheitsprobleme</a:t>
            </a:r>
          </a:p>
        </p:txBody>
      </p:sp>
      <p:pic>
        <p:nvPicPr>
          <p:cNvPr id="6" name="Picture 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10800000">
            <a:off x="7311093" y="2510902"/>
            <a:ext cx="350270" cy="169984"/>
          </a:xfrm>
          <a:prstGeom prst="rect">
            <a:avLst/>
          </a:prstGeom>
        </p:spPr>
      </p:pic>
      <p:pic>
        <p:nvPicPr>
          <p:cNvPr id="11" name="Picture 10"/>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10800000">
            <a:off x="7311093" y="2743672"/>
            <a:ext cx="350270" cy="169984"/>
          </a:xfrm>
          <a:prstGeom prst="rect">
            <a:avLst/>
          </a:prstGeom>
        </p:spPr>
      </p:pic>
      <p:pic>
        <p:nvPicPr>
          <p:cNvPr id="25" name="Picture 24"/>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10800000">
            <a:off x="7311093" y="2972567"/>
            <a:ext cx="350270" cy="169984"/>
          </a:xfrm>
          <a:prstGeom prst="rect">
            <a:avLst/>
          </a:prstGeom>
        </p:spPr>
      </p:pic>
      <p:pic>
        <p:nvPicPr>
          <p:cNvPr id="26" name="Picture 2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rot="10800000">
            <a:off x="7318737" y="3201462"/>
            <a:ext cx="350270" cy="169984"/>
          </a:xfrm>
          <a:prstGeom prst="rect">
            <a:avLst/>
          </a:prstGeom>
        </p:spPr>
      </p:pic>
      <p:pic>
        <p:nvPicPr>
          <p:cNvPr id="27" name="Picture 26"/>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10800000">
            <a:off x="7324466" y="3436921"/>
            <a:ext cx="350270" cy="170499"/>
          </a:xfrm>
          <a:prstGeom prst="rect">
            <a:avLst/>
          </a:prstGeom>
        </p:spPr>
      </p:pic>
      <p:sp>
        <p:nvSpPr>
          <p:cNvPr id="28" name="TextBox 27"/>
          <p:cNvSpPr txBox="1"/>
          <p:nvPr/>
        </p:nvSpPr>
        <p:spPr>
          <a:xfrm>
            <a:off x="7669007" y="2499742"/>
            <a:ext cx="1326679" cy="200055"/>
          </a:xfrm>
          <a:prstGeom prst="rect">
            <a:avLst/>
          </a:prstGeom>
          <a:noFill/>
        </p:spPr>
        <p:txBody>
          <a:bodyPr wrap="square" rtlCol="0">
            <a:spAutoFit/>
          </a:bodyPr>
          <a:lstStyle/>
          <a:p>
            <a:r>
              <a:rPr lang="de-DE" sz="700">
                <a:solidFill>
                  <a:schemeClr val="tx1">
                    <a:lumMod val="75000"/>
                    <a:lumOff val="25000"/>
                  </a:schemeClr>
                </a:solidFill>
              </a:rPr>
              <a:t>Sehr gut</a:t>
            </a:r>
          </a:p>
        </p:txBody>
      </p:sp>
      <p:sp>
        <p:nvSpPr>
          <p:cNvPr id="29" name="TextBox 28"/>
          <p:cNvSpPr txBox="1"/>
          <p:nvPr/>
        </p:nvSpPr>
        <p:spPr>
          <a:xfrm>
            <a:off x="7669007" y="2720756"/>
            <a:ext cx="1334323" cy="200055"/>
          </a:xfrm>
          <a:prstGeom prst="rect">
            <a:avLst/>
          </a:prstGeom>
          <a:noFill/>
        </p:spPr>
        <p:txBody>
          <a:bodyPr wrap="square" rtlCol="0">
            <a:spAutoFit/>
          </a:bodyPr>
          <a:lstStyle/>
          <a:p>
            <a:r>
              <a:rPr lang="de-DE" sz="700">
                <a:solidFill>
                  <a:schemeClr val="tx1">
                    <a:lumMod val="75000"/>
                    <a:lumOff val="25000"/>
                  </a:schemeClr>
                </a:solidFill>
              </a:rPr>
              <a:t>Gut</a:t>
            </a:r>
          </a:p>
        </p:txBody>
      </p:sp>
      <p:sp>
        <p:nvSpPr>
          <p:cNvPr id="30" name="TextBox 29"/>
          <p:cNvSpPr txBox="1"/>
          <p:nvPr/>
        </p:nvSpPr>
        <p:spPr>
          <a:xfrm>
            <a:off x="7669007" y="2949166"/>
            <a:ext cx="1367489" cy="200055"/>
          </a:xfrm>
          <a:prstGeom prst="rect">
            <a:avLst/>
          </a:prstGeom>
          <a:noFill/>
        </p:spPr>
        <p:txBody>
          <a:bodyPr wrap="square" rtlCol="0">
            <a:spAutoFit/>
          </a:bodyPr>
          <a:lstStyle/>
          <a:p>
            <a:r>
              <a:rPr lang="de-DE" sz="700">
                <a:solidFill>
                  <a:schemeClr val="tx1">
                    <a:lumMod val="75000"/>
                    <a:lumOff val="25000"/>
                  </a:schemeClr>
                </a:solidFill>
              </a:rPr>
              <a:t>Mittelmäßig</a:t>
            </a:r>
          </a:p>
        </p:txBody>
      </p:sp>
      <p:sp>
        <p:nvSpPr>
          <p:cNvPr id="31" name="TextBox 30"/>
          <p:cNvSpPr txBox="1"/>
          <p:nvPr/>
        </p:nvSpPr>
        <p:spPr>
          <a:xfrm>
            <a:off x="7665184" y="3199292"/>
            <a:ext cx="1334323" cy="200055"/>
          </a:xfrm>
          <a:prstGeom prst="rect">
            <a:avLst/>
          </a:prstGeom>
          <a:noFill/>
        </p:spPr>
        <p:txBody>
          <a:bodyPr wrap="square" rtlCol="0">
            <a:spAutoFit/>
          </a:bodyPr>
          <a:lstStyle/>
          <a:p>
            <a:r>
              <a:rPr lang="de-DE" sz="700">
                <a:solidFill>
                  <a:schemeClr val="tx1">
                    <a:lumMod val="75000"/>
                    <a:lumOff val="25000"/>
                  </a:schemeClr>
                </a:solidFill>
              </a:rPr>
              <a:t>Schlecht</a:t>
            </a:r>
          </a:p>
        </p:txBody>
      </p:sp>
      <p:sp>
        <p:nvSpPr>
          <p:cNvPr id="32" name="TextBox 31"/>
          <p:cNvSpPr txBox="1"/>
          <p:nvPr/>
        </p:nvSpPr>
        <p:spPr>
          <a:xfrm>
            <a:off x="7669007" y="3421417"/>
            <a:ext cx="1334323" cy="200055"/>
          </a:xfrm>
          <a:prstGeom prst="rect">
            <a:avLst/>
          </a:prstGeom>
          <a:noFill/>
        </p:spPr>
        <p:txBody>
          <a:bodyPr wrap="square" rtlCol="0">
            <a:spAutoFit/>
          </a:bodyPr>
          <a:lstStyle/>
          <a:p>
            <a:r>
              <a:rPr lang="de-DE" sz="700">
                <a:solidFill>
                  <a:schemeClr val="tx1">
                    <a:lumMod val="75000"/>
                    <a:lumOff val="25000"/>
                  </a:schemeClr>
                </a:solidFill>
              </a:rPr>
              <a:t>Sehr schlecht</a:t>
            </a:r>
          </a:p>
        </p:txBody>
      </p:sp>
      <p:sp>
        <p:nvSpPr>
          <p:cNvPr id="21" name="TextBox 20"/>
          <p:cNvSpPr txBox="1"/>
          <p:nvPr/>
        </p:nvSpPr>
        <p:spPr>
          <a:xfrm>
            <a:off x="467544" y="823423"/>
            <a:ext cx="7632700" cy="923330"/>
          </a:xfrm>
          <a:prstGeom prst="rect">
            <a:avLst/>
          </a:prstGeom>
          <a:noFill/>
        </p:spPr>
        <p:txBody>
          <a:bodyPr wrap="square" rtlCol="0">
            <a:spAutoFit/>
          </a:bodyPr>
          <a:lstStyle/>
          <a:p>
            <a:r>
              <a:rPr lang="de-DE" b="1">
                <a:solidFill>
                  <a:srgbClr val="003399"/>
                </a:solidFill>
              </a:rPr>
              <a:t>Bei Arbeitnehmern, die unter MSE (der oberen Gliedmaßen, der unteren Gliedmaßen und/oder des Rückens) leiden, ist der Anteil der Arbeitnehmer mit einem (sehr) guten Gesundheitszustand geringer </a:t>
            </a:r>
          </a:p>
        </p:txBody>
      </p:sp>
    </p:spTree>
    <p:extLst>
      <p:ext uri="{BB962C8B-B14F-4D97-AF65-F5344CB8AC3E}">
        <p14:creationId xmlns:p14="http://schemas.microsoft.com/office/powerpoint/2010/main" val="18918576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342"/>
            <a:ext cx="7704906" cy="367200"/>
          </a:xfrm>
        </p:spPr>
        <p:txBody>
          <a:bodyPr/>
          <a:lstStyle/>
          <a:p>
            <a:r>
              <a:rPr lang="de-DE" sz="2400"/>
              <a:t>MSE und Begleiterkrankungen </a:t>
            </a:r>
            <a:br>
              <a:rPr lang="de-DE" sz="2400"/>
            </a:br>
            <a:endParaRPr lang="de-DE" sz="2400"/>
          </a:p>
        </p:txBody>
      </p:sp>
      <p:sp>
        <p:nvSpPr>
          <p:cNvPr id="5" name="TextBox 4"/>
          <p:cNvSpPr txBox="1"/>
          <p:nvPr/>
        </p:nvSpPr>
        <p:spPr>
          <a:xfrm>
            <a:off x="251520" y="4291031"/>
            <a:ext cx="8001429" cy="353943"/>
          </a:xfrm>
          <a:prstGeom prst="rect">
            <a:avLst/>
          </a:prstGeom>
          <a:noFill/>
        </p:spPr>
        <p:txBody>
          <a:bodyPr wrap="square" rtlCol="0">
            <a:spAutoFit/>
          </a:bodyPr>
          <a:lstStyle/>
          <a:p>
            <a:pPr algn="ctr"/>
            <a:r>
              <a:rPr lang="de-DE" sz="800">
                <a:solidFill>
                  <a:srgbClr val="003399"/>
                </a:solidFill>
                <a:latin typeface="+mj-lt"/>
              </a:rPr>
              <a:t>Anteil der Arbeitnehmer, der von den verschiedenen Gesundheitsproblemen berichtet, die sein Leben beeinträchtigen, nach Vorhandensein oder Nichtvorhandensein von MSE, EU-28</a:t>
            </a:r>
            <a:r>
              <a:rPr lang="de-DE" sz="900">
                <a:solidFill>
                  <a:srgbClr val="003399"/>
                </a:solidFill>
                <a:latin typeface="+mj-lt"/>
              </a:rPr>
              <a:t>, 2015</a:t>
            </a:r>
          </a:p>
        </p:txBody>
      </p:sp>
      <p:sp>
        <p:nvSpPr>
          <p:cNvPr id="3" name="Rectangle 2"/>
          <p:cNvSpPr/>
          <p:nvPr/>
        </p:nvSpPr>
        <p:spPr>
          <a:xfrm>
            <a:off x="463142" y="3104595"/>
            <a:ext cx="2550678" cy="707886"/>
          </a:xfrm>
          <a:prstGeom prst="rect">
            <a:avLst/>
          </a:prstGeom>
        </p:spPr>
        <p:txBody>
          <a:bodyPr wrap="square">
            <a:spAutoFit/>
          </a:bodyPr>
          <a:lstStyle/>
          <a:p>
            <a:pPr algn="just">
              <a:spcBef>
                <a:spcPts val="600"/>
              </a:spcBef>
              <a:spcAft>
                <a:spcPts val="600"/>
              </a:spcAft>
            </a:pPr>
            <a:r>
              <a:rPr lang="de-DE" sz="1000">
                <a:latin typeface="Arial" panose="020B0604020202020204" pitchFamily="34" charset="0"/>
                <a:ea typeface="Times New Roman" panose="02020603050405020304" pitchFamily="18" charset="0"/>
                <a:cs typeface="Times New Roman" panose="02020603050405020304" pitchFamily="18" charset="0"/>
              </a:rPr>
              <a:t>Hinweis: Der Begriff „Muskel- und Skeletterkrankungen“ bezieht sich auf Rücken- und/oder Muskelschmerzen in den Schultern, im Nacken, in den oberen und/oder unteren Gliedmaßen (Hüften, Beine, Knie, Füße usw.).</a:t>
            </a:r>
          </a:p>
        </p:txBody>
      </p:sp>
      <p:sp>
        <p:nvSpPr>
          <p:cNvPr id="10" name="TextBox 9"/>
          <p:cNvSpPr txBox="1"/>
          <p:nvPr/>
        </p:nvSpPr>
        <p:spPr>
          <a:xfrm>
            <a:off x="2627784" y="803998"/>
            <a:ext cx="3240360" cy="230832"/>
          </a:xfrm>
          <a:prstGeom prst="rect">
            <a:avLst/>
          </a:prstGeom>
          <a:noFill/>
        </p:spPr>
        <p:txBody>
          <a:bodyPr wrap="square" rtlCol="0">
            <a:spAutoFit/>
          </a:bodyPr>
          <a:lstStyle/>
          <a:p>
            <a:pPr algn="r"/>
            <a:r>
              <a:rPr lang="de-DE" sz="900" b="1">
                <a:solidFill>
                  <a:srgbClr val="ACC700"/>
                </a:solidFill>
              </a:rPr>
              <a:t>Allgemeine Erschöpfung</a:t>
            </a:r>
          </a:p>
        </p:txBody>
      </p:sp>
      <p:sp>
        <p:nvSpPr>
          <p:cNvPr id="11" name="TextBox 10"/>
          <p:cNvSpPr txBox="1"/>
          <p:nvPr/>
        </p:nvSpPr>
        <p:spPr>
          <a:xfrm>
            <a:off x="2627784" y="1106838"/>
            <a:ext cx="3240360" cy="230832"/>
          </a:xfrm>
          <a:prstGeom prst="rect">
            <a:avLst/>
          </a:prstGeom>
          <a:noFill/>
        </p:spPr>
        <p:txBody>
          <a:bodyPr wrap="square" rtlCol="0">
            <a:spAutoFit/>
          </a:bodyPr>
          <a:lstStyle/>
          <a:p>
            <a:pPr algn="r"/>
            <a:r>
              <a:rPr lang="de-DE" sz="900" b="1">
                <a:solidFill>
                  <a:srgbClr val="ACC700"/>
                </a:solidFill>
              </a:rPr>
              <a:t>Kopfschmerzen, Augenermüdung</a:t>
            </a:r>
          </a:p>
        </p:txBody>
      </p:sp>
      <p:sp>
        <p:nvSpPr>
          <p:cNvPr id="12" name="TextBox 11"/>
          <p:cNvSpPr txBox="1"/>
          <p:nvPr/>
        </p:nvSpPr>
        <p:spPr>
          <a:xfrm>
            <a:off x="3338012" y="1334187"/>
            <a:ext cx="2520280" cy="338554"/>
          </a:xfrm>
          <a:prstGeom prst="rect">
            <a:avLst/>
          </a:prstGeom>
          <a:noFill/>
        </p:spPr>
        <p:txBody>
          <a:bodyPr wrap="square" rtlCol="0">
            <a:spAutoFit/>
          </a:bodyPr>
          <a:lstStyle/>
          <a:p>
            <a:pPr algn="r"/>
            <a:r>
              <a:rPr lang="de-DE" sz="800" b="1">
                <a:solidFill>
                  <a:srgbClr val="ACC700"/>
                </a:solidFill>
              </a:rPr>
              <a:t>Gefühl der Müdigkeit und Abgeschlagenheit beim Aufwachen (zumindest mehrmals pro Monat)</a:t>
            </a:r>
          </a:p>
        </p:txBody>
      </p:sp>
      <p:sp>
        <p:nvSpPr>
          <p:cNvPr id="13" name="TextBox 12"/>
          <p:cNvSpPr txBox="1"/>
          <p:nvPr/>
        </p:nvSpPr>
        <p:spPr>
          <a:xfrm>
            <a:off x="3347864" y="1738306"/>
            <a:ext cx="2520280" cy="338554"/>
          </a:xfrm>
          <a:prstGeom prst="rect">
            <a:avLst/>
          </a:prstGeom>
          <a:noFill/>
        </p:spPr>
        <p:txBody>
          <a:bodyPr wrap="square" rtlCol="0">
            <a:spAutoFit/>
          </a:bodyPr>
          <a:lstStyle/>
          <a:p>
            <a:pPr algn="r"/>
            <a:r>
              <a:rPr lang="de-DE" sz="800" b="1">
                <a:solidFill>
                  <a:srgbClr val="ACC700"/>
                </a:solidFill>
              </a:rPr>
              <a:t>Wiederholtes Aufwachen aus dem Schlaf (zumindest mehrmals pro Monat)</a:t>
            </a:r>
          </a:p>
        </p:txBody>
      </p:sp>
      <p:sp>
        <p:nvSpPr>
          <p:cNvPr id="14" name="TextBox 13"/>
          <p:cNvSpPr txBox="1"/>
          <p:nvPr/>
        </p:nvSpPr>
        <p:spPr>
          <a:xfrm>
            <a:off x="3347864" y="2076860"/>
            <a:ext cx="2520280" cy="338554"/>
          </a:xfrm>
          <a:prstGeom prst="rect">
            <a:avLst/>
          </a:prstGeom>
          <a:noFill/>
        </p:spPr>
        <p:txBody>
          <a:bodyPr wrap="square" rtlCol="0">
            <a:spAutoFit/>
          </a:bodyPr>
          <a:lstStyle/>
          <a:p>
            <a:pPr algn="r"/>
            <a:r>
              <a:rPr lang="de-DE" sz="800" b="1">
                <a:solidFill>
                  <a:srgbClr val="ACC700"/>
                </a:solidFill>
              </a:rPr>
              <a:t>Probleme beim Einschlafen (zumindest mehrmals pro Monat)</a:t>
            </a:r>
          </a:p>
        </p:txBody>
      </p:sp>
      <p:sp>
        <p:nvSpPr>
          <p:cNvPr id="15" name="TextBox 14"/>
          <p:cNvSpPr txBox="1"/>
          <p:nvPr/>
        </p:nvSpPr>
        <p:spPr>
          <a:xfrm>
            <a:off x="2627784" y="2428717"/>
            <a:ext cx="3240360" cy="230832"/>
          </a:xfrm>
          <a:prstGeom prst="rect">
            <a:avLst/>
          </a:prstGeom>
          <a:noFill/>
        </p:spPr>
        <p:txBody>
          <a:bodyPr wrap="square" rtlCol="0">
            <a:spAutoFit/>
          </a:bodyPr>
          <a:lstStyle/>
          <a:p>
            <a:pPr algn="r"/>
            <a:r>
              <a:rPr lang="de-DE" sz="900" b="1">
                <a:solidFill>
                  <a:srgbClr val="ACC700"/>
                </a:solidFill>
              </a:rPr>
              <a:t>Angstzustände</a:t>
            </a:r>
          </a:p>
        </p:txBody>
      </p:sp>
      <p:sp>
        <p:nvSpPr>
          <p:cNvPr id="16" name="TextBox 15"/>
          <p:cNvSpPr txBox="1"/>
          <p:nvPr/>
        </p:nvSpPr>
        <p:spPr>
          <a:xfrm>
            <a:off x="2627784" y="2763022"/>
            <a:ext cx="3240360" cy="230832"/>
          </a:xfrm>
          <a:prstGeom prst="rect">
            <a:avLst/>
          </a:prstGeom>
          <a:noFill/>
        </p:spPr>
        <p:txBody>
          <a:bodyPr wrap="square" rtlCol="0">
            <a:spAutoFit/>
          </a:bodyPr>
          <a:lstStyle/>
          <a:p>
            <a:pPr algn="r"/>
            <a:r>
              <a:rPr lang="de-DE" sz="900" b="1">
                <a:solidFill>
                  <a:srgbClr val="ACC700"/>
                </a:solidFill>
              </a:rPr>
              <a:t>Verletzung(en)</a:t>
            </a:r>
          </a:p>
        </p:txBody>
      </p:sp>
      <p:sp>
        <p:nvSpPr>
          <p:cNvPr id="17" name="TextBox 16"/>
          <p:cNvSpPr txBox="1"/>
          <p:nvPr/>
        </p:nvSpPr>
        <p:spPr>
          <a:xfrm>
            <a:off x="2627784" y="3108254"/>
            <a:ext cx="3240360" cy="230832"/>
          </a:xfrm>
          <a:prstGeom prst="rect">
            <a:avLst/>
          </a:prstGeom>
          <a:noFill/>
        </p:spPr>
        <p:txBody>
          <a:bodyPr wrap="square" rtlCol="0">
            <a:spAutoFit/>
          </a:bodyPr>
          <a:lstStyle/>
          <a:p>
            <a:pPr algn="r"/>
            <a:r>
              <a:rPr lang="de-DE" sz="900" b="1">
                <a:solidFill>
                  <a:srgbClr val="ACC700"/>
                </a:solidFill>
              </a:rPr>
              <a:t>Hautprobleme</a:t>
            </a:r>
          </a:p>
        </p:txBody>
      </p:sp>
      <p:sp>
        <p:nvSpPr>
          <p:cNvPr id="18" name="TextBox 17"/>
          <p:cNvSpPr txBox="1"/>
          <p:nvPr/>
        </p:nvSpPr>
        <p:spPr>
          <a:xfrm>
            <a:off x="2629818" y="3418960"/>
            <a:ext cx="3240360" cy="230832"/>
          </a:xfrm>
          <a:prstGeom prst="rect">
            <a:avLst/>
          </a:prstGeom>
          <a:noFill/>
        </p:spPr>
        <p:txBody>
          <a:bodyPr wrap="square" rtlCol="0">
            <a:spAutoFit/>
          </a:bodyPr>
          <a:lstStyle/>
          <a:p>
            <a:pPr algn="r"/>
            <a:r>
              <a:rPr lang="de-DE" sz="900" b="1">
                <a:solidFill>
                  <a:srgbClr val="ACC700"/>
                </a:solidFill>
              </a:rPr>
              <a:t>Hörstörungen</a:t>
            </a:r>
          </a:p>
        </p:txBody>
      </p:sp>
      <p:sp>
        <p:nvSpPr>
          <p:cNvPr id="19" name="TextBox 18"/>
          <p:cNvSpPr txBox="1"/>
          <p:nvPr/>
        </p:nvSpPr>
        <p:spPr>
          <a:xfrm>
            <a:off x="2631604" y="3750596"/>
            <a:ext cx="3240360" cy="230832"/>
          </a:xfrm>
          <a:prstGeom prst="rect">
            <a:avLst/>
          </a:prstGeom>
          <a:noFill/>
        </p:spPr>
        <p:txBody>
          <a:bodyPr wrap="square" rtlCol="0">
            <a:spAutoFit/>
          </a:bodyPr>
          <a:lstStyle/>
          <a:p>
            <a:pPr algn="r"/>
            <a:r>
              <a:rPr lang="de-DE" sz="900" b="1">
                <a:solidFill>
                  <a:srgbClr val="ACC700"/>
                </a:solidFill>
              </a:rPr>
              <a:t>Sonstige (spontan)</a:t>
            </a:r>
          </a:p>
        </p:txBody>
      </p:sp>
      <p:sp>
        <p:nvSpPr>
          <p:cNvPr id="20" name="TextBox 19"/>
          <p:cNvSpPr txBox="1"/>
          <p:nvPr/>
        </p:nvSpPr>
        <p:spPr>
          <a:xfrm>
            <a:off x="539750" y="4633524"/>
            <a:ext cx="7632700" cy="477054"/>
          </a:xfrm>
          <a:prstGeom prst="rect">
            <a:avLst/>
          </a:prstGeom>
          <a:noFill/>
        </p:spPr>
        <p:txBody>
          <a:bodyPr wrap="square" rtlCol="0">
            <a:spAutoFit/>
          </a:bodyPr>
          <a:lstStyle/>
          <a:p>
            <a:pPr algn="ctr"/>
            <a:r>
              <a:rPr lang="de-DE" sz="700"/>
              <a:t>Quelle: Panteia, auf der Grundlage der sechsten (2015) Europäischen Erhebung über die Arbeitsbedingungen (EWCS)</a:t>
            </a:r>
          </a:p>
          <a:p>
            <a:endParaRPr lang="en-GB" dirty="0"/>
          </a:p>
        </p:txBody>
      </p:sp>
      <p:sp>
        <p:nvSpPr>
          <p:cNvPr id="6" name="TextBox 5"/>
          <p:cNvSpPr txBox="1"/>
          <p:nvPr/>
        </p:nvSpPr>
        <p:spPr>
          <a:xfrm>
            <a:off x="467543" y="830673"/>
            <a:ext cx="3005943" cy="2308324"/>
          </a:xfrm>
          <a:prstGeom prst="rect">
            <a:avLst/>
          </a:prstGeom>
          <a:noFill/>
        </p:spPr>
        <p:txBody>
          <a:bodyPr wrap="square" rtlCol="0">
            <a:spAutoFit/>
          </a:bodyPr>
          <a:lstStyle/>
          <a:p>
            <a:r>
              <a:rPr lang="de-DE" b="1">
                <a:solidFill>
                  <a:srgbClr val="003399"/>
                </a:solidFill>
              </a:rPr>
              <a:t>Das Leben von Arbeitnehmern mit MSE wird durch Kopfschmerzen, Augenermüdung, allgemeine Erschöpfung und Schlafprobleme beeinträchtigt</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58292" y="692091"/>
            <a:ext cx="2394657" cy="3472638"/>
          </a:xfrm>
          <a:prstGeom prst="rect">
            <a:avLst/>
          </a:prstGeom>
        </p:spPr>
      </p:pic>
    </p:spTree>
    <p:extLst>
      <p:ext uri="{BB962C8B-B14F-4D97-AF65-F5344CB8AC3E}">
        <p14:creationId xmlns:p14="http://schemas.microsoft.com/office/powerpoint/2010/main" val="10288105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7524" y="283935"/>
            <a:ext cx="8568952" cy="367200"/>
          </a:xfrm>
        </p:spPr>
        <p:txBody>
          <a:bodyPr/>
          <a:lstStyle/>
          <a:p>
            <a:r>
              <a:rPr lang="de-DE" sz="2300"/>
              <a:t>Die wichtigsten arbeitsbedingten Erkrankungen und DALYs</a:t>
            </a:r>
            <a:r>
              <a:rPr lang="de-DE" sz="1800"/>
              <a:t/>
            </a:r>
            <a:br>
              <a:rPr lang="de-DE" sz="1800"/>
            </a:br>
            <a:endParaRPr lang="de-DE" sz="1800"/>
          </a:p>
        </p:txBody>
      </p:sp>
      <p:sp>
        <p:nvSpPr>
          <p:cNvPr id="5" name="TextBox 4"/>
          <p:cNvSpPr txBox="1"/>
          <p:nvPr/>
        </p:nvSpPr>
        <p:spPr>
          <a:xfrm>
            <a:off x="543979" y="4567462"/>
            <a:ext cx="7632700" cy="461665"/>
          </a:xfrm>
          <a:prstGeom prst="rect">
            <a:avLst/>
          </a:prstGeom>
          <a:noFill/>
        </p:spPr>
        <p:txBody>
          <a:bodyPr wrap="square" rtlCol="0">
            <a:spAutoFit/>
          </a:bodyPr>
          <a:lstStyle/>
          <a:p>
            <a:pPr algn="ctr"/>
            <a:r>
              <a:rPr lang="de-DE" sz="700"/>
              <a:t>Quelle: Panteia, auf der Grundlage der Datenvisualisierung der EU-OSHA (2017). </a:t>
            </a:r>
          </a:p>
          <a:p>
            <a:pPr algn="ctr"/>
            <a:r>
              <a:rPr lang="de-DE" sz="700"/>
              <a:t>Abrufbar unter:</a:t>
            </a:r>
            <a:r>
              <a:rPr lang="de-DE" sz="700">
                <a:solidFill>
                  <a:schemeClr val="tx2"/>
                </a:solidFill>
              </a:rPr>
              <a:t> </a:t>
            </a:r>
            <a:r>
              <a:rPr lang="de-DE" sz="700" u="sng">
                <a:hlinkClick r:id="rId3"/>
              </a:rPr>
              <a:t>https://visualisation.osha.europa.eu/osh-costs#!/eu-analysis-illness</a:t>
            </a:r>
          </a:p>
          <a:p>
            <a:pPr algn="ctr"/>
            <a:r>
              <a:rPr lang="de-DE" sz="1000">
                <a:solidFill>
                  <a:schemeClr val="tx2"/>
                </a:solidFill>
                <a:latin typeface="+mj-lt"/>
              </a:rPr>
              <a:t> </a:t>
            </a:r>
          </a:p>
        </p:txBody>
      </p:sp>
      <p:sp>
        <p:nvSpPr>
          <p:cNvPr id="4" name="Rectangle 3"/>
          <p:cNvSpPr/>
          <p:nvPr/>
        </p:nvSpPr>
        <p:spPr>
          <a:xfrm>
            <a:off x="539750" y="4294445"/>
            <a:ext cx="7632700" cy="338554"/>
          </a:xfrm>
          <a:prstGeom prst="rect">
            <a:avLst/>
          </a:prstGeom>
        </p:spPr>
        <p:txBody>
          <a:bodyPr wrap="square">
            <a:spAutoFit/>
          </a:bodyPr>
          <a:lstStyle/>
          <a:p>
            <a:pPr algn="ctr"/>
            <a:r>
              <a:rPr lang="de-DE" sz="800" dirty="0">
                <a:solidFill>
                  <a:srgbClr val="003399"/>
                </a:solidFill>
              </a:rPr>
              <a:t>Verteilung der durch vorzeitigen Tod verlorenen und mit Beeinträchtigung gelebten Lebensjahre (DALYs) pro 100 000 Arbeitnehmer, nach den wichtigsten arbeitsbedingten Erkrankungen, EU-28, 2017</a:t>
            </a: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61476" y="1573216"/>
            <a:ext cx="2550826" cy="2521990"/>
          </a:xfrm>
          <a:prstGeom prst="rect">
            <a:avLst/>
          </a:prstGeom>
        </p:spPr>
      </p:pic>
      <p:sp>
        <p:nvSpPr>
          <p:cNvPr id="7" name="TextBox 6"/>
          <p:cNvSpPr txBox="1"/>
          <p:nvPr/>
        </p:nvSpPr>
        <p:spPr>
          <a:xfrm>
            <a:off x="5547115" y="1844564"/>
            <a:ext cx="2520280" cy="384721"/>
          </a:xfrm>
          <a:prstGeom prst="rect">
            <a:avLst/>
          </a:prstGeom>
          <a:noFill/>
        </p:spPr>
        <p:txBody>
          <a:bodyPr wrap="square" rtlCol="0">
            <a:spAutoFit/>
          </a:bodyPr>
          <a:lstStyle/>
          <a:p>
            <a:r>
              <a:rPr lang="de-DE" sz="1900" b="1">
                <a:solidFill>
                  <a:srgbClr val="ACC700"/>
                </a:solidFill>
              </a:rPr>
              <a:t>Krebs</a:t>
            </a:r>
          </a:p>
        </p:txBody>
      </p:sp>
      <p:sp>
        <p:nvSpPr>
          <p:cNvPr id="9" name="TextBox 8"/>
          <p:cNvSpPr txBox="1"/>
          <p:nvPr/>
        </p:nvSpPr>
        <p:spPr>
          <a:xfrm>
            <a:off x="5620283" y="3097458"/>
            <a:ext cx="2520280" cy="307777"/>
          </a:xfrm>
          <a:prstGeom prst="rect">
            <a:avLst/>
          </a:prstGeom>
          <a:noFill/>
        </p:spPr>
        <p:txBody>
          <a:bodyPr wrap="square" rtlCol="0">
            <a:spAutoFit/>
          </a:bodyPr>
          <a:lstStyle/>
          <a:p>
            <a:r>
              <a:rPr lang="de-DE" sz="1400" b="1">
                <a:solidFill>
                  <a:srgbClr val="C6D955"/>
                </a:solidFill>
              </a:rPr>
              <a:t>Kreislauferkrankungen</a:t>
            </a:r>
          </a:p>
        </p:txBody>
      </p:sp>
      <p:sp>
        <p:nvSpPr>
          <p:cNvPr id="10" name="TextBox 9"/>
          <p:cNvSpPr txBox="1"/>
          <p:nvPr/>
        </p:nvSpPr>
        <p:spPr>
          <a:xfrm>
            <a:off x="5076056" y="3853793"/>
            <a:ext cx="2520280" cy="307777"/>
          </a:xfrm>
          <a:prstGeom prst="rect">
            <a:avLst/>
          </a:prstGeom>
          <a:noFill/>
        </p:spPr>
        <p:txBody>
          <a:bodyPr wrap="square" rtlCol="0">
            <a:spAutoFit/>
          </a:bodyPr>
          <a:lstStyle/>
          <a:p>
            <a:r>
              <a:rPr lang="de-DE" sz="1400" b="1">
                <a:solidFill>
                  <a:srgbClr val="E64715"/>
                </a:solidFill>
              </a:rPr>
              <a:t>Verletzungen</a:t>
            </a:r>
          </a:p>
        </p:txBody>
      </p:sp>
      <p:sp>
        <p:nvSpPr>
          <p:cNvPr id="11" name="TextBox 10"/>
          <p:cNvSpPr txBox="1"/>
          <p:nvPr/>
        </p:nvSpPr>
        <p:spPr>
          <a:xfrm>
            <a:off x="3347864" y="3856198"/>
            <a:ext cx="2520280" cy="338554"/>
          </a:xfrm>
          <a:prstGeom prst="rect">
            <a:avLst/>
          </a:prstGeom>
          <a:noFill/>
        </p:spPr>
        <p:txBody>
          <a:bodyPr wrap="square" rtlCol="0">
            <a:spAutoFit/>
          </a:bodyPr>
          <a:lstStyle/>
          <a:p>
            <a:r>
              <a:rPr lang="de-DE" sz="1600" b="1">
                <a:solidFill>
                  <a:srgbClr val="58585A"/>
                </a:solidFill>
              </a:rPr>
              <a:t>MSE</a:t>
            </a:r>
          </a:p>
        </p:txBody>
      </p:sp>
      <p:sp>
        <p:nvSpPr>
          <p:cNvPr id="12" name="TextBox 11"/>
          <p:cNvSpPr txBox="1"/>
          <p:nvPr/>
        </p:nvSpPr>
        <p:spPr>
          <a:xfrm>
            <a:off x="2195736" y="2017626"/>
            <a:ext cx="2520280" cy="400110"/>
          </a:xfrm>
          <a:prstGeom prst="rect">
            <a:avLst/>
          </a:prstGeom>
          <a:noFill/>
        </p:spPr>
        <p:txBody>
          <a:bodyPr wrap="square" rtlCol="0">
            <a:spAutoFit/>
          </a:bodyPr>
          <a:lstStyle/>
          <a:p>
            <a:r>
              <a:rPr lang="de-DE" sz="2000" b="1">
                <a:solidFill>
                  <a:srgbClr val="B1B3B4"/>
                </a:solidFill>
              </a:rPr>
              <a:t>Sonstige</a:t>
            </a:r>
          </a:p>
        </p:txBody>
      </p:sp>
      <p:sp>
        <p:nvSpPr>
          <p:cNvPr id="6" name="TextBox 5"/>
          <p:cNvSpPr txBox="1"/>
          <p:nvPr/>
        </p:nvSpPr>
        <p:spPr>
          <a:xfrm>
            <a:off x="467544" y="750754"/>
            <a:ext cx="8069889" cy="923330"/>
          </a:xfrm>
          <a:prstGeom prst="rect">
            <a:avLst/>
          </a:prstGeom>
          <a:noFill/>
        </p:spPr>
        <p:txBody>
          <a:bodyPr wrap="square" rtlCol="0">
            <a:spAutoFit/>
          </a:bodyPr>
          <a:lstStyle/>
          <a:p>
            <a:r>
              <a:rPr lang="de-DE" b="1" dirty="0">
                <a:solidFill>
                  <a:srgbClr val="003399"/>
                </a:solidFill>
              </a:rPr>
              <a:t>Die wichtigsten arbeitsbedingten Erkrankungen und DALYs (durch vorzeitigen Tod verlorene und mit Beeinträchtigung gelebte Lebensjahre). Großteil geht auf Krebs zurück, gefolgt von MSE</a:t>
            </a:r>
          </a:p>
        </p:txBody>
      </p:sp>
    </p:spTree>
    <p:extLst>
      <p:ext uri="{BB962C8B-B14F-4D97-AF65-F5344CB8AC3E}">
        <p14:creationId xmlns:p14="http://schemas.microsoft.com/office/powerpoint/2010/main" val="3594844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39750" y="4263102"/>
            <a:ext cx="7632700" cy="369332"/>
          </a:xfrm>
          <a:prstGeom prst="rect">
            <a:avLst/>
          </a:prstGeom>
          <a:noFill/>
        </p:spPr>
        <p:txBody>
          <a:bodyPr wrap="square" rtlCol="0">
            <a:spAutoFit/>
          </a:bodyPr>
          <a:lstStyle/>
          <a:p>
            <a:pPr algn="ctr"/>
            <a:r>
              <a:rPr lang="de-DE" sz="900">
                <a:solidFill>
                  <a:srgbClr val="003399"/>
                </a:solidFill>
                <a:latin typeface="+mj-lt"/>
              </a:rPr>
              <a:t>Anzahl der Fehltage aufgrund eines Gesundheitsproblems in den letzten 12 Monaten: Verteilung der Arbeitnehmer, bei Arbeitnehmern mit MSE und/oder anderen Gesundheitsproblemen sowie bei Arbeitnehmern ohne Gesundheitsprobleme, EU-28, 2015</a:t>
            </a:r>
          </a:p>
        </p:txBody>
      </p:sp>
      <p:sp>
        <p:nvSpPr>
          <p:cNvPr id="3" name="Title 2"/>
          <p:cNvSpPr>
            <a:spLocks noGrp="1"/>
          </p:cNvSpPr>
          <p:nvPr>
            <p:ph type="title"/>
          </p:nvPr>
        </p:nvSpPr>
        <p:spPr>
          <a:xfrm>
            <a:off x="467544" y="135000"/>
            <a:ext cx="7632701" cy="367200"/>
          </a:xfrm>
        </p:spPr>
        <p:txBody>
          <a:bodyPr/>
          <a:lstStyle/>
          <a:p>
            <a:r>
              <a:rPr lang="de-DE" sz="2400"/>
              <a:t>MSE und Fehlzeiten</a:t>
            </a:r>
          </a:p>
        </p:txBody>
      </p:sp>
      <p:sp>
        <p:nvSpPr>
          <p:cNvPr id="8" name="Rectangle 7"/>
          <p:cNvSpPr/>
          <p:nvPr/>
        </p:nvSpPr>
        <p:spPr>
          <a:xfrm>
            <a:off x="539750" y="4603943"/>
            <a:ext cx="7632700" cy="200055"/>
          </a:xfrm>
          <a:prstGeom prst="rect">
            <a:avLst/>
          </a:prstGeom>
        </p:spPr>
        <p:txBody>
          <a:bodyPr wrap="square">
            <a:spAutoFit/>
          </a:bodyPr>
          <a:lstStyle/>
          <a:p>
            <a:pPr algn="ctr"/>
            <a:r>
              <a:rPr lang="de-DE" sz="700"/>
              <a:t>Quelle: Panteia, auf der Grundlage der sechsten (2015) Europäischen Erhebung über die Arbeitsbedingungen (EWCS)</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8840" y="1736366"/>
            <a:ext cx="1827599" cy="1570088"/>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83569" y="1731612"/>
            <a:ext cx="1894660" cy="1437914"/>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08191" y="1755101"/>
            <a:ext cx="1911385" cy="1437916"/>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59172" y="1742210"/>
            <a:ext cx="1927606" cy="1437916"/>
          </a:xfrm>
          <a:prstGeom prst="rect">
            <a:avLst/>
          </a:prstGeom>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0800000">
            <a:off x="2147698" y="3944437"/>
            <a:ext cx="350270" cy="169984"/>
          </a:xfrm>
          <a:prstGeom prst="rect">
            <a:avLst/>
          </a:prstGeom>
        </p:spPr>
      </p:pic>
      <p:pic>
        <p:nvPicPr>
          <p:cNvPr id="10" name="Picture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0800000">
            <a:off x="1258030" y="3946274"/>
            <a:ext cx="350270" cy="169984"/>
          </a:xfrm>
          <a:prstGeom prst="rect">
            <a:avLst/>
          </a:prstGeom>
        </p:spPr>
      </p:pic>
      <p:pic>
        <p:nvPicPr>
          <p:cNvPr id="11" name="Picture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0800000">
            <a:off x="3302598" y="3944437"/>
            <a:ext cx="350270" cy="169984"/>
          </a:xfrm>
          <a:prstGeom prst="rect">
            <a:avLst/>
          </a:prstGeom>
        </p:spPr>
      </p:pic>
      <p:pic>
        <p:nvPicPr>
          <p:cNvPr id="12" name="Picture 1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0800000">
            <a:off x="5625788" y="3946991"/>
            <a:ext cx="350270" cy="169984"/>
          </a:xfrm>
          <a:prstGeom prst="rect">
            <a:avLst/>
          </a:prstGeom>
        </p:spPr>
      </p:pic>
      <p:pic>
        <p:nvPicPr>
          <p:cNvPr id="13" name="Picture 1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10800000">
            <a:off x="6866302" y="3938181"/>
            <a:ext cx="350270" cy="170499"/>
          </a:xfrm>
          <a:prstGeom prst="rect">
            <a:avLst/>
          </a:prstGeom>
        </p:spPr>
      </p:pic>
      <p:sp>
        <p:nvSpPr>
          <p:cNvPr id="20" name="TextBox 19"/>
          <p:cNvSpPr txBox="1"/>
          <p:nvPr/>
        </p:nvSpPr>
        <p:spPr>
          <a:xfrm>
            <a:off x="406468" y="3146141"/>
            <a:ext cx="1907484" cy="430887"/>
          </a:xfrm>
          <a:prstGeom prst="rect">
            <a:avLst/>
          </a:prstGeom>
          <a:noFill/>
        </p:spPr>
        <p:txBody>
          <a:bodyPr wrap="square" rtlCol="0">
            <a:spAutoFit/>
          </a:bodyPr>
          <a:lstStyle/>
          <a:p>
            <a:pPr algn="ctr"/>
            <a:r>
              <a:rPr lang="de-DE" sz="1100" b="1">
                <a:solidFill>
                  <a:schemeClr val="tx1">
                    <a:lumMod val="75000"/>
                    <a:lumOff val="25000"/>
                  </a:schemeClr>
                </a:solidFill>
              </a:rPr>
              <a:t>Mit MSE verbundene und andere Gesundheitsprobleme</a:t>
            </a:r>
          </a:p>
        </p:txBody>
      </p:sp>
      <p:sp>
        <p:nvSpPr>
          <p:cNvPr id="21" name="TextBox 20"/>
          <p:cNvSpPr txBox="1"/>
          <p:nvPr/>
        </p:nvSpPr>
        <p:spPr>
          <a:xfrm>
            <a:off x="2501402" y="3148975"/>
            <a:ext cx="1907484" cy="430887"/>
          </a:xfrm>
          <a:prstGeom prst="rect">
            <a:avLst/>
          </a:prstGeom>
          <a:noFill/>
        </p:spPr>
        <p:txBody>
          <a:bodyPr wrap="square" rtlCol="0">
            <a:spAutoFit/>
          </a:bodyPr>
          <a:lstStyle/>
          <a:p>
            <a:pPr algn="ctr"/>
            <a:r>
              <a:rPr lang="de-DE" sz="1100" b="1">
                <a:solidFill>
                  <a:schemeClr val="tx1">
                    <a:lumMod val="75000"/>
                    <a:lumOff val="25000"/>
                  </a:schemeClr>
                </a:solidFill>
              </a:rPr>
              <a:t>Nur andere Gesundheitsprobleme</a:t>
            </a:r>
          </a:p>
        </p:txBody>
      </p:sp>
      <p:sp>
        <p:nvSpPr>
          <p:cNvPr id="22" name="TextBox 21"/>
          <p:cNvSpPr txBox="1"/>
          <p:nvPr/>
        </p:nvSpPr>
        <p:spPr>
          <a:xfrm>
            <a:off x="4586833" y="3142265"/>
            <a:ext cx="1907484" cy="261610"/>
          </a:xfrm>
          <a:prstGeom prst="rect">
            <a:avLst/>
          </a:prstGeom>
          <a:noFill/>
        </p:spPr>
        <p:txBody>
          <a:bodyPr wrap="square" rtlCol="0">
            <a:spAutoFit/>
          </a:bodyPr>
          <a:lstStyle/>
          <a:p>
            <a:pPr algn="ctr"/>
            <a:r>
              <a:rPr lang="de-DE" sz="1100" b="1">
                <a:solidFill>
                  <a:schemeClr val="tx1">
                    <a:lumMod val="75000"/>
                    <a:lumOff val="25000"/>
                  </a:schemeClr>
                </a:solidFill>
              </a:rPr>
              <a:t>Keine Gesundheitsprobleme</a:t>
            </a:r>
          </a:p>
        </p:txBody>
      </p:sp>
      <p:sp>
        <p:nvSpPr>
          <p:cNvPr id="23" name="TextBox 22"/>
          <p:cNvSpPr txBox="1"/>
          <p:nvPr/>
        </p:nvSpPr>
        <p:spPr>
          <a:xfrm>
            <a:off x="6566656" y="3146141"/>
            <a:ext cx="1907484" cy="261610"/>
          </a:xfrm>
          <a:prstGeom prst="rect">
            <a:avLst/>
          </a:prstGeom>
          <a:noFill/>
        </p:spPr>
        <p:txBody>
          <a:bodyPr wrap="square" rtlCol="0">
            <a:spAutoFit/>
          </a:bodyPr>
          <a:lstStyle/>
          <a:p>
            <a:pPr algn="ctr"/>
            <a:r>
              <a:rPr lang="de-DE" sz="1100" b="1">
                <a:solidFill>
                  <a:schemeClr val="tx1">
                    <a:lumMod val="75000"/>
                    <a:lumOff val="25000"/>
                  </a:schemeClr>
                </a:solidFill>
              </a:rPr>
              <a:t>Gesamtzahl der Arbeitnehmer</a:t>
            </a:r>
          </a:p>
        </p:txBody>
      </p:sp>
      <p:pic>
        <p:nvPicPr>
          <p:cNvPr id="24" name="Picture 23"/>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10800000">
            <a:off x="4459617" y="3944437"/>
            <a:ext cx="360977" cy="175453"/>
          </a:xfrm>
          <a:prstGeom prst="rect">
            <a:avLst/>
          </a:prstGeom>
        </p:spPr>
      </p:pic>
      <p:sp>
        <p:nvSpPr>
          <p:cNvPr id="25" name="TextBox 24"/>
          <p:cNvSpPr txBox="1"/>
          <p:nvPr/>
        </p:nvSpPr>
        <p:spPr>
          <a:xfrm>
            <a:off x="1600927" y="3931238"/>
            <a:ext cx="719417" cy="200055"/>
          </a:xfrm>
          <a:prstGeom prst="rect">
            <a:avLst/>
          </a:prstGeom>
          <a:noFill/>
        </p:spPr>
        <p:txBody>
          <a:bodyPr wrap="square" rtlCol="0">
            <a:spAutoFit/>
          </a:bodyPr>
          <a:lstStyle/>
          <a:p>
            <a:r>
              <a:rPr lang="de-DE" sz="700">
                <a:solidFill>
                  <a:schemeClr val="tx1">
                    <a:lumMod val="75000"/>
                    <a:lumOff val="25000"/>
                  </a:schemeClr>
                </a:solidFill>
              </a:rPr>
              <a:t>Nie</a:t>
            </a:r>
          </a:p>
        </p:txBody>
      </p:sp>
      <p:sp>
        <p:nvSpPr>
          <p:cNvPr id="26" name="TextBox 25"/>
          <p:cNvSpPr txBox="1"/>
          <p:nvPr/>
        </p:nvSpPr>
        <p:spPr>
          <a:xfrm>
            <a:off x="2497968" y="3934464"/>
            <a:ext cx="719417" cy="200055"/>
          </a:xfrm>
          <a:prstGeom prst="rect">
            <a:avLst/>
          </a:prstGeom>
          <a:noFill/>
        </p:spPr>
        <p:txBody>
          <a:bodyPr wrap="square" rtlCol="0">
            <a:spAutoFit/>
          </a:bodyPr>
          <a:lstStyle/>
          <a:p>
            <a:r>
              <a:rPr lang="de-DE" sz="700">
                <a:solidFill>
                  <a:schemeClr val="tx1">
                    <a:lumMod val="75000"/>
                    <a:lumOff val="25000"/>
                  </a:schemeClr>
                </a:solidFill>
              </a:rPr>
              <a:t>1 bis 4 Tage</a:t>
            </a:r>
          </a:p>
        </p:txBody>
      </p:sp>
      <p:sp>
        <p:nvSpPr>
          <p:cNvPr id="27" name="TextBox 26"/>
          <p:cNvSpPr txBox="1"/>
          <p:nvPr/>
        </p:nvSpPr>
        <p:spPr>
          <a:xfrm>
            <a:off x="3652868" y="3931340"/>
            <a:ext cx="719417" cy="200055"/>
          </a:xfrm>
          <a:prstGeom prst="rect">
            <a:avLst/>
          </a:prstGeom>
          <a:noFill/>
        </p:spPr>
        <p:txBody>
          <a:bodyPr wrap="square" rtlCol="0">
            <a:spAutoFit/>
          </a:bodyPr>
          <a:lstStyle/>
          <a:p>
            <a:r>
              <a:rPr lang="de-DE" sz="700">
                <a:solidFill>
                  <a:schemeClr val="tx1">
                    <a:lumMod val="75000"/>
                    <a:lumOff val="25000"/>
                  </a:schemeClr>
                </a:solidFill>
              </a:rPr>
              <a:t>5 bis 9 Tage</a:t>
            </a:r>
          </a:p>
        </p:txBody>
      </p:sp>
      <p:sp>
        <p:nvSpPr>
          <p:cNvPr id="28" name="TextBox 27"/>
          <p:cNvSpPr txBox="1"/>
          <p:nvPr/>
        </p:nvSpPr>
        <p:spPr>
          <a:xfrm>
            <a:off x="4821158" y="3935272"/>
            <a:ext cx="719417" cy="200055"/>
          </a:xfrm>
          <a:prstGeom prst="rect">
            <a:avLst/>
          </a:prstGeom>
          <a:noFill/>
        </p:spPr>
        <p:txBody>
          <a:bodyPr wrap="square" rtlCol="0">
            <a:spAutoFit/>
          </a:bodyPr>
          <a:lstStyle/>
          <a:p>
            <a:r>
              <a:rPr lang="de-DE" sz="700">
                <a:solidFill>
                  <a:schemeClr val="tx1">
                    <a:lumMod val="75000"/>
                    <a:lumOff val="25000"/>
                  </a:schemeClr>
                </a:solidFill>
              </a:rPr>
              <a:t>10 bis 19 Tage</a:t>
            </a:r>
          </a:p>
        </p:txBody>
      </p:sp>
      <p:sp>
        <p:nvSpPr>
          <p:cNvPr id="29" name="TextBox 28"/>
          <p:cNvSpPr txBox="1"/>
          <p:nvPr/>
        </p:nvSpPr>
        <p:spPr>
          <a:xfrm>
            <a:off x="5976058" y="3938181"/>
            <a:ext cx="719417" cy="200055"/>
          </a:xfrm>
          <a:prstGeom prst="rect">
            <a:avLst/>
          </a:prstGeom>
          <a:noFill/>
        </p:spPr>
        <p:txBody>
          <a:bodyPr wrap="square" rtlCol="0">
            <a:spAutoFit/>
          </a:bodyPr>
          <a:lstStyle/>
          <a:p>
            <a:r>
              <a:rPr lang="de-DE" sz="700">
                <a:solidFill>
                  <a:schemeClr val="tx1">
                    <a:lumMod val="75000"/>
                    <a:lumOff val="25000"/>
                  </a:schemeClr>
                </a:solidFill>
              </a:rPr>
              <a:t>20 bis 49 Tage</a:t>
            </a:r>
          </a:p>
        </p:txBody>
      </p:sp>
      <p:sp>
        <p:nvSpPr>
          <p:cNvPr id="30" name="TextBox 29"/>
          <p:cNvSpPr txBox="1"/>
          <p:nvPr/>
        </p:nvSpPr>
        <p:spPr>
          <a:xfrm>
            <a:off x="7217667" y="3938181"/>
            <a:ext cx="856559" cy="200055"/>
          </a:xfrm>
          <a:prstGeom prst="rect">
            <a:avLst/>
          </a:prstGeom>
          <a:noFill/>
        </p:spPr>
        <p:txBody>
          <a:bodyPr wrap="square" rtlCol="0">
            <a:spAutoFit/>
          </a:bodyPr>
          <a:lstStyle/>
          <a:p>
            <a:r>
              <a:rPr lang="de-DE" sz="700">
                <a:solidFill>
                  <a:schemeClr val="tx1">
                    <a:lumMod val="75000"/>
                    <a:lumOff val="25000"/>
                  </a:schemeClr>
                </a:solidFill>
              </a:rPr>
              <a:t>50 Tage oder mehr</a:t>
            </a:r>
          </a:p>
        </p:txBody>
      </p:sp>
      <p:sp>
        <p:nvSpPr>
          <p:cNvPr id="14" name="TextBox 13"/>
          <p:cNvSpPr txBox="1"/>
          <p:nvPr/>
        </p:nvSpPr>
        <p:spPr>
          <a:xfrm>
            <a:off x="470616" y="840185"/>
            <a:ext cx="7603610" cy="707886"/>
          </a:xfrm>
          <a:prstGeom prst="rect">
            <a:avLst/>
          </a:prstGeom>
          <a:noFill/>
        </p:spPr>
        <p:txBody>
          <a:bodyPr wrap="square" rtlCol="0">
            <a:spAutoFit/>
          </a:bodyPr>
          <a:lstStyle/>
          <a:p>
            <a:r>
              <a:rPr lang="de-DE" sz="2000" b="1">
                <a:solidFill>
                  <a:srgbClr val="003399"/>
                </a:solidFill>
              </a:rPr>
              <a:t>Arbeitnehmer mit MSE weisen in der Regel höhere Fehlzeiten als andere auf</a:t>
            </a:r>
          </a:p>
        </p:txBody>
      </p:sp>
    </p:spTree>
    <p:extLst>
      <p:ext uri="{BB962C8B-B14F-4D97-AF65-F5344CB8AC3E}">
        <p14:creationId xmlns:p14="http://schemas.microsoft.com/office/powerpoint/2010/main" val="27977263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50" y="1203598"/>
            <a:ext cx="7560642" cy="3312368"/>
          </a:xfrm>
        </p:spPr>
        <p:txBody>
          <a:bodyPr lIns="0" tIns="0" rIns="0" bIns="0">
            <a:noAutofit/>
          </a:bodyPr>
          <a:lstStyle/>
          <a:p>
            <a:r>
              <a:rPr lang="de-DE" sz="1800" dirty="0"/>
              <a:t>Hohe Prävalenz von Risikofaktoren für MSE in EU-Unternehmen </a:t>
            </a:r>
          </a:p>
          <a:p>
            <a:r>
              <a:rPr lang="de-DE" sz="1800" dirty="0"/>
              <a:t>Signifikante Korrelation von (selbst berichteten) MSE und einigen physischen Risikofaktoren festgestellt</a:t>
            </a:r>
          </a:p>
          <a:p>
            <a:r>
              <a:rPr lang="de-DE" sz="1800" dirty="0"/>
              <a:t>Bei den meisten physischen Risikofaktoren ist die Prävalenz leicht rückläufig (außer beim Arbeiten mit Computern, Laptops und Smartphones)</a:t>
            </a:r>
          </a:p>
          <a:p>
            <a:r>
              <a:rPr lang="de-DE" sz="1800" dirty="0"/>
              <a:t>Signifikanter Zusammenhang zwischen (selbst berichteten) MSE und organisatorischen und psychosozialen Risikofaktoren festgestellt</a:t>
            </a:r>
          </a:p>
          <a:p>
            <a:r>
              <a:rPr lang="de-DE" sz="1800" dirty="0"/>
              <a:t>Mehr als die Hälfte der Arbeitnehmer leidet unter arbeitsbedingtem Stress </a:t>
            </a:r>
          </a:p>
          <a:p>
            <a:pPr>
              <a:buFontTx/>
              <a:buChar char="-"/>
            </a:pPr>
            <a:endParaRPr lang="en-GB" sz="2000" b="0" dirty="0"/>
          </a:p>
        </p:txBody>
      </p:sp>
      <p:sp>
        <p:nvSpPr>
          <p:cNvPr id="7" name="Title 1">
            <a:extLst>
              <a:ext uri="{FF2B5EF4-FFF2-40B4-BE49-F238E27FC236}">
                <a16:creationId xmlns:a16="http://schemas.microsoft.com/office/drawing/2014/main" id="{FE67E1C7-DA33-3742-8620-2EC6C9701E0F}"/>
              </a:ext>
            </a:extLst>
          </p:cNvPr>
          <p:cNvSpPr txBox="1">
            <a:spLocks/>
          </p:cNvSpPr>
          <p:nvPr/>
        </p:nvSpPr>
        <p:spPr>
          <a:xfrm>
            <a:off x="539750" y="0"/>
            <a:ext cx="7470122" cy="699542"/>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de-DE" sz="2400"/>
              <a:t>Risikofaktoren in Verbindung mit MSE</a:t>
            </a:r>
          </a:p>
        </p:txBody>
      </p:sp>
    </p:spTree>
    <p:extLst>
      <p:ext uri="{BB962C8B-B14F-4D97-AF65-F5344CB8AC3E}">
        <p14:creationId xmlns:p14="http://schemas.microsoft.com/office/powerpoint/2010/main" val="39386006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44369"/>
            <a:ext cx="8064698" cy="367200"/>
          </a:xfrm>
        </p:spPr>
        <p:txBody>
          <a:bodyPr/>
          <a:lstStyle/>
          <a:p>
            <a:r>
              <a:rPr lang="de-DE" sz="2400"/>
              <a:t>Die häufigsten in EU-Unternehmen auftretenden Risikofaktoren in Verbindung mit MSE</a:t>
            </a:r>
          </a:p>
        </p:txBody>
      </p:sp>
      <p:sp>
        <p:nvSpPr>
          <p:cNvPr id="5" name="TextBox 4"/>
          <p:cNvSpPr txBox="1"/>
          <p:nvPr/>
        </p:nvSpPr>
        <p:spPr>
          <a:xfrm>
            <a:off x="323528" y="4227934"/>
            <a:ext cx="7869842" cy="446276"/>
          </a:xfrm>
          <a:prstGeom prst="rect">
            <a:avLst/>
          </a:prstGeom>
          <a:noFill/>
        </p:spPr>
        <p:txBody>
          <a:bodyPr wrap="square" rtlCol="0">
            <a:spAutoFit/>
          </a:bodyPr>
          <a:lstStyle/>
          <a:p>
            <a:pPr algn="ctr"/>
            <a:r>
              <a:rPr lang="de-DE" sz="800">
                <a:latin typeface="+mj-lt"/>
              </a:rPr>
              <a:t>Hinweis: „Langes Sitzen“ und „Anstrengende oder schmerzhafte Körperhaltungen“ sind in ESENER 2019 neue Punkte. Zuvor waren diese Faktoren unter dem Punkt „Anstrengende oder schmerzhafte Körperhaltungen, u. a. Sitzen über längere Zeit“ zusammengefasst.</a:t>
            </a:r>
          </a:p>
          <a:p>
            <a:pPr algn="ctr"/>
            <a:r>
              <a:rPr lang="de-DE" sz="700">
                <a:latin typeface="+mj-lt"/>
              </a:rPr>
              <a:t>Quelle: EU-OSHA, auf der Grundlage von ESENER 2014 und ESENER 2019. (ESENER – Europäische Unternehmenserhebung über neue und aufkommende Risiken)</a:t>
            </a:r>
          </a:p>
        </p:txBody>
      </p:sp>
      <p:sp>
        <p:nvSpPr>
          <p:cNvPr id="4" name="Rectangle 3"/>
          <p:cNvSpPr/>
          <p:nvPr/>
        </p:nvSpPr>
        <p:spPr>
          <a:xfrm>
            <a:off x="547350" y="3906637"/>
            <a:ext cx="7646020" cy="369332"/>
          </a:xfrm>
          <a:prstGeom prst="rect">
            <a:avLst/>
          </a:prstGeom>
        </p:spPr>
        <p:txBody>
          <a:bodyPr wrap="square">
            <a:spAutoFit/>
          </a:bodyPr>
          <a:lstStyle/>
          <a:p>
            <a:pPr algn="ctr"/>
            <a:r>
              <a:rPr lang="de-DE" sz="900">
                <a:solidFill>
                  <a:srgbClr val="003399"/>
                </a:solidFill>
              </a:rPr>
              <a:t>Anteil der Beschäftigten, der in Unternehmen arbeitet, in denen es verschiedene physische Risikofaktoren gibt (Anteil der Unternehmen in %, </a:t>
            </a:r>
            <a:br>
              <a:rPr lang="de-DE" sz="900">
                <a:solidFill>
                  <a:srgbClr val="003399"/>
                </a:solidFill>
              </a:rPr>
            </a:br>
            <a:r>
              <a:rPr lang="de-DE" sz="900">
                <a:solidFill>
                  <a:srgbClr val="003399"/>
                </a:solidFill>
              </a:rPr>
              <a:t>EU-28, 2019 und 2014) </a:t>
            </a:r>
          </a:p>
        </p:txBody>
      </p:sp>
      <p:sp>
        <p:nvSpPr>
          <p:cNvPr id="7" name="TextBox 6"/>
          <p:cNvSpPr txBox="1"/>
          <p:nvPr/>
        </p:nvSpPr>
        <p:spPr>
          <a:xfrm>
            <a:off x="718762" y="913226"/>
            <a:ext cx="3312368" cy="230832"/>
          </a:xfrm>
          <a:prstGeom prst="rect">
            <a:avLst/>
          </a:prstGeom>
          <a:noFill/>
        </p:spPr>
        <p:txBody>
          <a:bodyPr wrap="square" rtlCol="0">
            <a:spAutoFit/>
          </a:bodyPr>
          <a:lstStyle/>
          <a:p>
            <a:pPr algn="r"/>
            <a:r>
              <a:rPr lang="de-DE" sz="900" b="1">
                <a:solidFill>
                  <a:schemeClr val="tx1">
                    <a:lumMod val="75000"/>
                    <a:lumOff val="25000"/>
                  </a:schemeClr>
                </a:solidFill>
              </a:rPr>
              <a:t>Hitze, Kälte oder Zugluft</a:t>
            </a:r>
          </a:p>
        </p:txBody>
      </p:sp>
      <p:sp>
        <p:nvSpPr>
          <p:cNvPr id="9" name="TextBox 8"/>
          <p:cNvSpPr txBox="1"/>
          <p:nvPr/>
        </p:nvSpPr>
        <p:spPr>
          <a:xfrm>
            <a:off x="718762" y="1208348"/>
            <a:ext cx="3312368" cy="230832"/>
          </a:xfrm>
          <a:prstGeom prst="rect">
            <a:avLst/>
          </a:prstGeom>
          <a:noFill/>
        </p:spPr>
        <p:txBody>
          <a:bodyPr wrap="square" rtlCol="0">
            <a:spAutoFit/>
          </a:bodyPr>
          <a:lstStyle/>
          <a:p>
            <a:pPr algn="r"/>
            <a:r>
              <a:rPr lang="de-DE" sz="900" b="1">
                <a:solidFill>
                  <a:schemeClr val="tx1">
                    <a:lumMod val="75000"/>
                    <a:lumOff val="25000"/>
                  </a:schemeClr>
                </a:solidFill>
              </a:rPr>
              <a:t>Heben oder Bewegen von Menschen oder schweren Lasten</a:t>
            </a:r>
          </a:p>
        </p:txBody>
      </p:sp>
      <p:sp>
        <p:nvSpPr>
          <p:cNvPr id="10" name="TextBox 9"/>
          <p:cNvSpPr txBox="1"/>
          <p:nvPr/>
        </p:nvSpPr>
        <p:spPr>
          <a:xfrm>
            <a:off x="722458" y="1486947"/>
            <a:ext cx="3312368" cy="230832"/>
          </a:xfrm>
          <a:prstGeom prst="rect">
            <a:avLst/>
          </a:prstGeom>
          <a:noFill/>
        </p:spPr>
        <p:txBody>
          <a:bodyPr wrap="square" rtlCol="0">
            <a:spAutoFit/>
          </a:bodyPr>
          <a:lstStyle/>
          <a:p>
            <a:pPr algn="r"/>
            <a:r>
              <a:rPr lang="de-DE" sz="900" b="1">
                <a:solidFill>
                  <a:schemeClr val="tx1">
                    <a:lumMod val="75000"/>
                    <a:lumOff val="25000"/>
                  </a:schemeClr>
                </a:solidFill>
              </a:rPr>
              <a:t>Repetitive Hand- oder Armbewegungen</a:t>
            </a:r>
          </a:p>
        </p:txBody>
      </p:sp>
      <p:sp>
        <p:nvSpPr>
          <p:cNvPr id="11" name="TextBox 10"/>
          <p:cNvSpPr txBox="1"/>
          <p:nvPr/>
        </p:nvSpPr>
        <p:spPr>
          <a:xfrm>
            <a:off x="574746" y="1753706"/>
            <a:ext cx="3456384" cy="230832"/>
          </a:xfrm>
          <a:prstGeom prst="rect">
            <a:avLst/>
          </a:prstGeom>
          <a:noFill/>
        </p:spPr>
        <p:txBody>
          <a:bodyPr wrap="square" rtlCol="0">
            <a:spAutoFit/>
          </a:bodyPr>
          <a:lstStyle/>
          <a:p>
            <a:pPr algn="r"/>
            <a:r>
              <a:rPr lang="de-DE" sz="900" b="1">
                <a:solidFill>
                  <a:schemeClr val="tx1">
                    <a:lumMod val="75000"/>
                    <a:lumOff val="25000"/>
                  </a:schemeClr>
                </a:solidFill>
              </a:rPr>
              <a:t>Anstrengende oder schmerzhafte Körperhaltungen, u. a. Sitzen über längere Zeit</a:t>
            </a:r>
          </a:p>
        </p:txBody>
      </p:sp>
      <p:sp>
        <p:nvSpPr>
          <p:cNvPr id="12" name="TextBox 11"/>
          <p:cNvSpPr txBox="1"/>
          <p:nvPr/>
        </p:nvSpPr>
        <p:spPr>
          <a:xfrm>
            <a:off x="718762" y="3167806"/>
            <a:ext cx="3312368" cy="230832"/>
          </a:xfrm>
          <a:prstGeom prst="rect">
            <a:avLst/>
          </a:prstGeom>
          <a:noFill/>
        </p:spPr>
        <p:txBody>
          <a:bodyPr wrap="square" rtlCol="0">
            <a:spAutoFit/>
          </a:bodyPr>
          <a:lstStyle/>
          <a:p>
            <a:pPr algn="r"/>
            <a:r>
              <a:rPr lang="de-DE" sz="900" b="1">
                <a:solidFill>
                  <a:schemeClr val="tx1">
                    <a:lumMod val="75000"/>
                    <a:lumOff val="25000"/>
                  </a:schemeClr>
                </a:solidFill>
              </a:rPr>
              <a:t>Anstrengende oder schmerzhafte Körperhaltungen</a:t>
            </a:r>
          </a:p>
        </p:txBody>
      </p:sp>
      <p:sp>
        <p:nvSpPr>
          <p:cNvPr id="13" name="TextBox 12"/>
          <p:cNvSpPr txBox="1"/>
          <p:nvPr/>
        </p:nvSpPr>
        <p:spPr>
          <a:xfrm>
            <a:off x="720424" y="3457223"/>
            <a:ext cx="3312368" cy="230832"/>
          </a:xfrm>
          <a:prstGeom prst="rect">
            <a:avLst/>
          </a:prstGeom>
          <a:noFill/>
        </p:spPr>
        <p:txBody>
          <a:bodyPr wrap="square" rtlCol="0">
            <a:spAutoFit/>
          </a:bodyPr>
          <a:lstStyle/>
          <a:p>
            <a:pPr algn="r"/>
            <a:r>
              <a:rPr lang="de-DE" sz="900" b="1">
                <a:solidFill>
                  <a:schemeClr val="tx1">
                    <a:lumMod val="75000"/>
                    <a:lumOff val="25000"/>
                  </a:schemeClr>
                </a:solidFill>
              </a:rPr>
              <a:t>Langes Sitzen</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9122" y="885447"/>
            <a:ext cx="3349182" cy="1292667"/>
          </a:xfrm>
          <a:prstGeom prst="rect">
            <a:avLst/>
          </a:prstGeom>
        </p:spPr>
      </p:pic>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59122" y="2296506"/>
            <a:ext cx="3349182" cy="1571388"/>
          </a:xfrm>
          <a:prstGeom prst="rect">
            <a:avLst/>
          </a:prstGeom>
        </p:spPr>
      </p:pic>
      <p:sp>
        <p:nvSpPr>
          <p:cNvPr id="15" name="TextBox 14"/>
          <p:cNvSpPr txBox="1"/>
          <p:nvPr/>
        </p:nvSpPr>
        <p:spPr>
          <a:xfrm>
            <a:off x="718762" y="2346684"/>
            <a:ext cx="3312368" cy="230832"/>
          </a:xfrm>
          <a:prstGeom prst="rect">
            <a:avLst/>
          </a:prstGeom>
          <a:noFill/>
        </p:spPr>
        <p:txBody>
          <a:bodyPr wrap="square" rtlCol="0">
            <a:spAutoFit/>
          </a:bodyPr>
          <a:lstStyle/>
          <a:p>
            <a:pPr algn="r"/>
            <a:r>
              <a:rPr lang="de-DE" sz="900" b="1">
                <a:solidFill>
                  <a:schemeClr val="tx1">
                    <a:lumMod val="75000"/>
                    <a:lumOff val="25000"/>
                  </a:schemeClr>
                </a:solidFill>
              </a:rPr>
              <a:t>Hitze, Kälte oder Zugluft</a:t>
            </a:r>
          </a:p>
        </p:txBody>
      </p:sp>
      <p:sp>
        <p:nvSpPr>
          <p:cNvPr id="16" name="TextBox 15"/>
          <p:cNvSpPr txBox="1"/>
          <p:nvPr/>
        </p:nvSpPr>
        <p:spPr>
          <a:xfrm>
            <a:off x="718762" y="2627694"/>
            <a:ext cx="3312368" cy="230832"/>
          </a:xfrm>
          <a:prstGeom prst="rect">
            <a:avLst/>
          </a:prstGeom>
          <a:noFill/>
        </p:spPr>
        <p:txBody>
          <a:bodyPr wrap="square" rtlCol="0">
            <a:spAutoFit/>
          </a:bodyPr>
          <a:lstStyle/>
          <a:p>
            <a:pPr algn="r"/>
            <a:r>
              <a:rPr lang="de-DE" sz="900" b="1">
                <a:solidFill>
                  <a:schemeClr val="tx1">
                    <a:lumMod val="75000"/>
                    <a:lumOff val="25000"/>
                  </a:schemeClr>
                </a:solidFill>
              </a:rPr>
              <a:t>Heben oder Bewegen von Menschen oder schweren Lasten</a:t>
            </a:r>
          </a:p>
        </p:txBody>
      </p:sp>
      <p:sp>
        <p:nvSpPr>
          <p:cNvPr id="17" name="TextBox 16"/>
          <p:cNvSpPr txBox="1"/>
          <p:nvPr/>
        </p:nvSpPr>
        <p:spPr>
          <a:xfrm>
            <a:off x="718762" y="2903499"/>
            <a:ext cx="3312368" cy="230832"/>
          </a:xfrm>
          <a:prstGeom prst="rect">
            <a:avLst/>
          </a:prstGeom>
          <a:noFill/>
        </p:spPr>
        <p:txBody>
          <a:bodyPr wrap="square" rtlCol="0">
            <a:spAutoFit/>
          </a:bodyPr>
          <a:lstStyle/>
          <a:p>
            <a:pPr algn="r"/>
            <a:r>
              <a:rPr lang="de-DE" sz="900" b="1">
                <a:solidFill>
                  <a:schemeClr val="tx1">
                    <a:lumMod val="75000"/>
                    <a:lumOff val="25000"/>
                  </a:schemeClr>
                </a:solidFill>
              </a:rPr>
              <a:t>Repetitive Hand- oder Armbewegungen</a:t>
            </a:r>
          </a:p>
        </p:txBody>
      </p:sp>
      <p:pic>
        <p:nvPicPr>
          <p:cNvPr id="18" name="Picture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15506" y="1283875"/>
            <a:ext cx="902836" cy="702943"/>
          </a:xfrm>
          <a:prstGeom prst="rect">
            <a:avLst/>
          </a:prstGeom>
        </p:spPr>
      </p:pic>
      <p:pic>
        <p:nvPicPr>
          <p:cNvPr id="19" name="Picture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418348" y="2932698"/>
            <a:ext cx="899994" cy="701048"/>
          </a:xfrm>
          <a:prstGeom prst="rect">
            <a:avLst/>
          </a:prstGeom>
        </p:spPr>
      </p:pic>
    </p:spTree>
    <p:extLst>
      <p:ext uri="{BB962C8B-B14F-4D97-AF65-F5344CB8AC3E}">
        <p14:creationId xmlns:p14="http://schemas.microsoft.com/office/powerpoint/2010/main" val="30215327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61534" y="880130"/>
            <a:ext cx="6118778" cy="3429072"/>
          </a:xfrm>
          <a:prstGeom prst="rect">
            <a:avLst/>
          </a:prstGeom>
        </p:spPr>
      </p:pic>
      <p:sp>
        <p:nvSpPr>
          <p:cNvPr id="7" name="Title 1">
            <a:extLst>
              <a:ext uri="{FF2B5EF4-FFF2-40B4-BE49-F238E27FC236}">
                <a16:creationId xmlns:a16="http://schemas.microsoft.com/office/drawing/2014/main" id="{FE67E1C7-DA33-3742-8620-2EC6C9701E0F}"/>
              </a:ext>
            </a:extLst>
          </p:cNvPr>
          <p:cNvSpPr txBox="1">
            <a:spLocks/>
          </p:cNvSpPr>
          <p:nvPr/>
        </p:nvSpPr>
        <p:spPr>
          <a:xfrm>
            <a:off x="539750" y="0"/>
            <a:ext cx="7470122" cy="699542"/>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GB" sz="2400" dirty="0"/>
          </a:p>
        </p:txBody>
      </p:sp>
      <p:sp>
        <p:nvSpPr>
          <p:cNvPr id="8" name="TextBox 7"/>
          <p:cNvSpPr txBox="1"/>
          <p:nvPr/>
        </p:nvSpPr>
        <p:spPr>
          <a:xfrm>
            <a:off x="971600" y="4342333"/>
            <a:ext cx="6961162" cy="461665"/>
          </a:xfrm>
          <a:prstGeom prst="rect">
            <a:avLst/>
          </a:prstGeom>
          <a:noFill/>
        </p:spPr>
        <p:txBody>
          <a:bodyPr wrap="square" rtlCol="0">
            <a:spAutoFit/>
          </a:bodyPr>
          <a:lstStyle/>
          <a:p>
            <a:pPr algn="ctr"/>
            <a:r>
              <a:rPr lang="de-DE" sz="800">
                <a:latin typeface="+mj-lt"/>
              </a:rPr>
              <a:t>Diese Tabelle basiert auf den Ergebnissen verschiedener binärer logistischer Regressionen, die geschätzt wurden, um die Prävalenz von (selbst berichteten) MSE-bedingten Beschwerden in der sechsten (2015) EWCS zu erklären. </a:t>
            </a:r>
          </a:p>
          <a:p>
            <a:pPr algn="ctr"/>
            <a:r>
              <a:rPr lang="de-DE" sz="800">
                <a:latin typeface="+mj-lt"/>
              </a:rPr>
              <a:t>Quelle: Panteia, 2019</a:t>
            </a:r>
          </a:p>
        </p:txBody>
      </p:sp>
      <p:sp>
        <p:nvSpPr>
          <p:cNvPr id="6" name="Rectangle 5"/>
          <p:cNvSpPr/>
          <p:nvPr/>
        </p:nvSpPr>
        <p:spPr>
          <a:xfrm>
            <a:off x="1014945" y="-34427"/>
            <a:ext cx="7632701" cy="830997"/>
          </a:xfrm>
          <a:prstGeom prst="rect">
            <a:avLst/>
          </a:prstGeom>
        </p:spPr>
        <p:txBody>
          <a:bodyPr wrap="square">
            <a:spAutoFit/>
          </a:bodyPr>
          <a:lstStyle/>
          <a:p>
            <a:r>
              <a:rPr lang="de-DE" sz="2400" b="1" dirty="0">
                <a:solidFill>
                  <a:schemeClr val="tx2"/>
                </a:solidFill>
              </a:rPr>
              <a:t>Zusammenhänge zwischen (selbst berichteten) MSE und physischen Risikofaktoren</a:t>
            </a:r>
          </a:p>
        </p:txBody>
      </p:sp>
      <p:sp>
        <p:nvSpPr>
          <p:cNvPr id="9" name="TextBox 8"/>
          <p:cNvSpPr txBox="1"/>
          <p:nvPr/>
        </p:nvSpPr>
        <p:spPr>
          <a:xfrm>
            <a:off x="1261534" y="879717"/>
            <a:ext cx="994708" cy="353943"/>
          </a:xfrm>
          <a:prstGeom prst="rect">
            <a:avLst/>
          </a:prstGeom>
          <a:noFill/>
        </p:spPr>
        <p:txBody>
          <a:bodyPr wrap="square" rtlCol="0">
            <a:spAutoFit/>
          </a:bodyPr>
          <a:lstStyle/>
          <a:p>
            <a:r>
              <a:rPr lang="de-DE" sz="850" b="1">
                <a:solidFill>
                  <a:schemeClr val="bg1"/>
                </a:solidFill>
              </a:rPr>
              <a:t>Körperbereich </a:t>
            </a:r>
          </a:p>
          <a:p>
            <a:endParaRPr lang="en-GB" sz="850" dirty="0"/>
          </a:p>
        </p:txBody>
      </p:sp>
      <p:sp>
        <p:nvSpPr>
          <p:cNvPr id="11" name="TextBox 10"/>
          <p:cNvSpPr txBox="1"/>
          <p:nvPr/>
        </p:nvSpPr>
        <p:spPr>
          <a:xfrm>
            <a:off x="1946052" y="875535"/>
            <a:ext cx="5400600" cy="353943"/>
          </a:xfrm>
          <a:prstGeom prst="rect">
            <a:avLst/>
          </a:prstGeom>
          <a:noFill/>
        </p:spPr>
        <p:txBody>
          <a:bodyPr wrap="square" rtlCol="0">
            <a:spAutoFit/>
          </a:bodyPr>
          <a:lstStyle/>
          <a:p>
            <a:pPr algn="ctr"/>
            <a:r>
              <a:rPr lang="de-DE" sz="850" b="1" dirty="0">
                <a:solidFill>
                  <a:schemeClr val="bg1"/>
                </a:solidFill>
              </a:rPr>
              <a:t>Signifikante Korrelation festgestellt</a:t>
            </a:r>
          </a:p>
          <a:p>
            <a:endParaRPr lang="en-GB" sz="850" dirty="0"/>
          </a:p>
        </p:txBody>
      </p:sp>
      <p:sp>
        <p:nvSpPr>
          <p:cNvPr id="12" name="TextBox 11"/>
          <p:cNvSpPr txBox="1"/>
          <p:nvPr/>
        </p:nvSpPr>
        <p:spPr>
          <a:xfrm>
            <a:off x="1272498" y="2260844"/>
            <a:ext cx="929402" cy="484748"/>
          </a:xfrm>
          <a:prstGeom prst="rect">
            <a:avLst/>
          </a:prstGeom>
          <a:noFill/>
        </p:spPr>
        <p:txBody>
          <a:bodyPr wrap="square" rtlCol="0">
            <a:spAutoFit/>
          </a:bodyPr>
          <a:lstStyle/>
          <a:p>
            <a:r>
              <a:rPr lang="de-DE" sz="850"/>
              <a:t>Untere Gliedmaßen</a:t>
            </a:r>
          </a:p>
          <a:p>
            <a:endParaRPr lang="en-GB" sz="850" dirty="0"/>
          </a:p>
        </p:txBody>
      </p:sp>
      <p:sp>
        <p:nvSpPr>
          <p:cNvPr id="13" name="TextBox 12"/>
          <p:cNvSpPr txBox="1"/>
          <p:nvPr/>
        </p:nvSpPr>
        <p:spPr>
          <a:xfrm>
            <a:off x="1272498" y="3072098"/>
            <a:ext cx="929402" cy="484748"/>
          </a:xfrm>
          <a:prstGeom prst="rect">
            <a:avLst/>
          </a:prstGeom>
          <a:noFill/>
        </p:spPr>
        <p:txBody>
          <a:bodyPr wrap="square" rtlCol="0">
            <a:spAutoFit/>
          </a:bodyPr>
          <a:lstStyle/>
          <a:p>
            <a:r>
              <a:rPr lang="de-DE" sz="850"/>
              <a:t>Obere Gliedmaßen</a:t>
            </a:r>
          </a:p>
          <a:p>
            <a:endParaRPr lang="en-GB" sz="850" dirty="0"/>
          </a:p>
        </p:txBody>
      </p:sp>
      <p:sp>
        <p:nvSpPr>
          <p:cNvPr id="14" name="TextBox 13"/>
          <p:cNvSpPr txBox="1"/>
          <p:nvPr/>
        </p:nvSpPr>
        <p:spPr>
          <a:xfrm>
            <a:off x="1272498" y="1187843"/>
            <a:ext cx="929402" cy="353943"/>
          </a:xfrm>
          <a:prstGeom prst="rect">
            <a:avLst/>
          </a:prstGeom>
          <a:noFill/>
        </p:spPr>
        <p:txBody>
          <a:bodyPr wrap="square" rtlCol="0">
            <a:spAutoFit/>
          </a:bodyPr>
          <a:lstStyle/>
          <a:p>
            <a:r>
              <a:rPr lang="de-DE" sz="850"/>
              <a:t>Rücken</a:t>
            </a:r>
          </a:p>
          <a:p>
            <a:endParaRPr lang="en-GB" sz="850" dirty="0"/>
          </a:p>
        </p:txBody>
      </p:sp>
      <p:sp>
        <p:nvSpPr>
          <p:cNvPr id="15" name="TextBox 14"/>
          <p:cNvSpPr txBox="1"/>
          <p:nvPr/>
        </p:nvSpPr>
        <p:spPr>
          <a:xfrm>
            <a:off x="2196421" y="1315408"/>
            <a:ext cx="2592288" cy="1007968"/>
          </a:xfrm>
          <a:prstGeom prst="rect">
            <a:avLst/>
          </a:prstGeom>
          <a:noFill/>
        </p:spPr>
        <p:txBody>
          <a:bodyPr wrap="square" rtlCol="0">
            <a:spAutoFit/>
          </a:bodyPr>
          <a:lstStyle/>
          <a:p>
            <a:pPr marL="171450" lvl="0" indent="-171450">
              <a:buFont typeface="Arial" panose="020B0604020202020204" pitchFamily="34" charset="0"/>
              <a:buChar char="•"/>
            </a:pPr>
            <a:r>
              <a:rPr lang="de-DE" sz="850" dirty="0">
                <a:solidFill>
                  <a:schemeClr val="dk1"/>
                </a:solidFill>
              </a:rPr>
              <a:t>Erschütterungen durch handbetätigte Werkzeuge</a:t>
            </a:r>
          </a:p>
          <a:p>
            <a:pPr marL="171450" lvl="0" indent="-171450">
              <a:buFont typeface="Arial" panose="020B0604020202020204" pitchFamily="34" charset="0"/>
              <a:buChar char="•"/>
            </a:pPr>
            <a:r>
              <a:rPr lang="de-DE" sz="850" dirty="0">
                <a:solidFill>
                  <a:schemeClr val="dk1"/>
                </a:solidFill>
              </a:rPr>
              <a:t>Arbeiten in anstrengenden oder schmerzhaften Körperhaltungen</a:t>
            </a:r>
          </a:p>
          <a:p>
            <a:pPr marL="171450" lvl="0" indent="-171450">
              <a:buFont typeface="Arial" panose="020B0604020202020204" pitchFamily="34" charset="0"/>
              <a:buChar char="•"/>
            </a:pPr>
            <a:r>
              <a:rPr lang="de-DE" sz="850" dirty="0">
                <a:solidFill>
                  <a:schemeClr val="dk1"/>
                </a:solidFill>
              </a:rPr>
              <a:t>Tragen oder Bewegen schwerer Lasten</a:t>
            </a:r>
          </a:p>
          <a:p>
            <a:pPr marL="171450" indent="-171450">
              <a:buFont typeface="Arial" panose="020B0604020202020204" pitchFamily="34" charset="0"/>
              <a:buChar char="•"/>
            </a:pPr>
            <a:r>
              <a:rPr lang="de-DE" sz="850" dirty="0">
                <a:solidFill>
                  <a:schemeClr val="dk1"/>
                </a:solidFill>
              </a:rPr>
              <a:t>Repetitive Hand- oder Armbewegungen</a:t>
            </a:r>
          </a:p>
          <a:p>
            <a:endParaRPr lang="en-GB" sz="850" dirty="0"/>
          </a:p>
        </p:txBody>
      </p:sp>
      <p:sp>
        <p:nvSpPr>
          <p:cNvPr id="16" name="TextBox 15"/>
          <p:cNvSpPr txBox="1"/>
          <p:nvPr/>
        </p:nvSpPr>
        <p:spPr>
          <a:xfrm>
            <a:off x="4712908" y="1311789"/>
            <a:ext cx="2592288" cy="746358"/>
          </a:xfrm>
          <a:prstGeom prst="rect">
            <a:avLst/>
          </a:prstGeom>
          <a:noFill/>
        </p:spPr>
        <p:txBody>
          <a:bodyPr wrap="square" rtlCol="0">
            <a:spAutoFit/>
          </a:bodyPr>
          <a:lstStyle/>
          <a:p>
            <a:pPr marL="171450" lvl="0" indent="-171450">
              <a:buFont typeface="Arial" panose="020B0604020202020204" pitchFamily="34" charset="0"/>
              <a:buChar char="•"/>
            </a:pPr>
            <a:r>
              <a:rPr lang="de-DE" sz="850" dirty="0">
                <a:solidFill>
                  <a:schemeClr val="dk1"/>
                </a:solidFill>
              </a:rPr>
              <a:t>Heben oder Bewegen von Menschen </a:t>
            </a:r>
          </a:p>
          <a:p>
            <a:pPr marL="171450" lvl="0" indent="-171450">
              <a:buFont typeface="Arial" panose="020B0604020202020204" pitchFamily="34" charset="0"/>
              <a:buChar char="•"/>
            </a:pPr>
            <a:r>
              <a:rPr lang="de-DE" sz="850" dirty="0">
                <a:solidFill>
                  <a:schemeClr val="dk1"/>
                </a:solidFill>
              </a:rPr>
              <a:t>Arbeiten mit Computern, Laptops usw.</a:t>
            </a:r>
          </a:p>
          <a:p>
            <a:pPr marL="171450" lvl="0" indent="-171450">
              <a:buFont typeface="Arial" panose="020B0604020202020204" pitchFamily="34" charset="0"/>
              <a:buChar char="•"/>
            </a:pPr>
            <a:r>
              <a:rPr lang="de-DE" sz="850" dirty="0">
                <a:solidFill>
                  <a:schemeClr val="dk1"/>
                </a:solidFill>
              </a:rPr>
              <a:t>Sitzen</a:t>
            </a:r>
          </a:p>
          <a:p>
            <a:pPr marL="171450" lvl="0" indent="-171450">
              <a:buFont typeface="Arial" panose="020B0604020202020204" pitchFamily="34" charset="0"/>
              <a:buChar char="•"/>
            </a:pPr>
            <a:r>
              <a:rPr lang="de-DE" sz="850" dirty="0">
                <a:solidFill>
                  <a:schemeClr val="dk1"/>
                </a:solidFill>
              </a:rPr>
              <a:t>Exposition gegenüber niedrigen Temperaturen</a:t>
            </a:r>
          </a:p>
          <a:p>
            <a:endParaRPr lang="en-GB" sz="850" dirty="0"/>
          </a:p>
        </p:txBody>
      </p:sp>
      <p:sp>
        <p:nvSpPr>
          <p:cNvPr id="18" name="TextBox 17"/>
          <p:cNvSpPr txBox="1"/>
          <p:nvPr/>
        </p:nvSpPr>
        <p:spPr>
          <a:xfrm>
            <a:off x="2191160" y="2201600"/>
            <a:ext cx="2592288" cy="1007968"/>
          </a:xfrm>
          <a:prstGeom prst="rect">
            <a:avLst/>
          </a:prstGeom>
          <a:noFill/>
        </p:spPr>
        <p:txBody>
          <a:bodyPr wrap="square" rtlCol="0">
            <a:spAutoFit/>
          </a:bodyPr>
          <a:lstStyle/>
          <a:p>
            <a:pPr marL="171450" lvl="0" indent="-171450">
              <a:buFont typeface="Arial" panose="020B0604020202020204" pitchFamily="34" charset="0"/>
              <a:buChar char="•"/>
            </a:pPr>
            <a:r>
              <a:rPr lang="de-DE" sz="850" dirty="0">
                <a:solidFill>
                  <a:schemeClr val="dk1"/>
                </a:solidFill>
              </a:rPr>
              <a:t>Erschütterungen durch handbetätigte Werkzeuge</a:t>
            </a:r>
          </a:p>
          <a:p>
            <a:pPr marL="171450" lvl="0" indent="-171450">
              <a:buFont typeface="Arial" panose="020B0604020202020204" pitchFamily="34" charset="0"/>
              <a:buChar char="•"/>
            </a:pPr>
            <a:r>
              <a:rPr lang="de-DE" sz="850" dirty="0">
                <a:solidFill>
                  <a:schemeClr val="dk1"/>
                </a:solidFill>
              </a:rPr>
              <a:t>Arbeiten in anstrengenden oder schmerzhaften Körperhaltungen</a:t>
            </a:r>
          </a:p>
          <a:p>
            <a:pPr marL="171450" lvl="0" indent="-171450">
              <a:buFont typeface="Arial" panose="020B0604020202020204" pitchFamily="34" charset="0"/>
              <a:buChar char="•"/>
            </a:pPr>
            <a:r>
              <a:rPr lang="de-DE" sz="850" dirty="0">
                <a:solidFill>
                  <a:schemeClr val="dk1"/>
                </a:solidFill>
              </a:rPr>
              <a:t>Tragen oder Bewegen schwerer Lasten</a:t>
            </a:r>
          </a:p>
          <a:p>
            <a:pPr marL="171450" lvl="0" indent="-171450">
              <a:buFont typeface="Arial" panose="020B0604020202020204" pitchFamily="34" charset="0"/>
              <a:buChar char="•"/>
            </a:pPr>
            <a:r>
              <a:rPr lang="de-DE" sz="850" dirty="0">
                <a:solidFill>
                  <a:schemeClr val="dk1"/>
                </a:solidFill>
              </a:rPr>
              <a:t>Repetitive Hand- oder Armbewegungen</a:t>
            </a:r>
          </a:p>
          <a:p>
            <a:endParaRPr lang="en-GB" sz="850" dirty="0"/>
          </a:p>
        </p:txBody>
      </p:sp>
      <p:sp>
        <p:nvSpPr>
          <p:cNvPr id="19" name="TextBox 18"/>
          <p:cNvSpPr txBox="1"/>
          <p:nvPr/>
        </p:nvSpPr>
        <p:spPr>
          <a:xfrm>
            <a:off x="4710518" y="2359189"/>
            <a:ext cx="2592288" cy="615553"/>
          </a:xfrm>
          <a:prstGeom prst="rect">
            <a:avLst/>
          </a:prstGeom>
          <a:noFill/>
        </p:spPr>
        <p:txBody>
          <a:bodyPr wrap="square" rtlCol="0">
            <a:spAutoFit/>
          </a:bodyPr>
          <a:lstStyle/>
          <a:p>
            <a:pPr marL="171450" lvl="0" indent="-171450" defTabSz="257175">
              <a:buFont typeface="Arial" panose="020B0604020202020204" pitchFamily="34" charset="0"/>
              <a:buChar char="•"/>
              <a:defRPr/>
            </a:pPr>
            <a:r>
              <a:rPr lang="de-DE" sz="850">
                <a:solidFill>
                  <a:schemeClr val="dk1"/>
                </a:solidFill>
              </a:rPr>
              <a:t>Exposition gegenüber niedrigen Temperaturen</a:t>
            </a:r>
          </a:p>
          <a:p>
            <a:pPr marL="171450" lvl="0" indent="-171450">
              <a:buFont typeface="Arial" panose="020B0604020202020204" pitchFamily="34" charset="0"/>
              <a:buChar char="•"/>
            </a:pPr>
            <a:r>
              <a:rPr lang="de-DE" sz="850">
                <a:solidFill>
                  <a:schemeClr val="dk1"/>
                </a:solidFill>
              </a:rPr>
              <a:t>Heben oder Bewegen von Menschen </a:t>
            </a:r>
          </a:p>
          <a:p>
            <a:pPr marL="171450" lvl="0" indent="-171450">
              <a:buFont typeface="Arial" panose="020B0604020202020204" pitchFamily="34" charset="0"/>
              <a:buChar char="•"/>
            </a:pPr>
            <a:r>
              <a:rPr lang="de-DE" sz="850">
                <a:solidFill>
                  <a:schemeClr val="dk1"/>
                </a:solidFill>
              </a:rPr>
              <a:t>Arbeiten mit Computern, Laptops usw.</a:t>
            </a:r>
          </a:p>
          <a:p>
            <a:endParaRPr lang="en-GB" sz="850" dirty="0"/>
          </a:p>
        </p:txBody>
      </p:sp>
      <p:sp>
        <p:nvSpPr>
          <p:cNvPr id="20" name="TextBox 19"/>
          <p:cNvSpPr txBox="1"/>
          <p:nvPr/>
        </p:nvSpPr>
        <p:spPr>
          <a:xfrm>
            <a:off x="2196421" y="3192915"/>
            <a:ext cx="2592288" cy="1007968"/>
          </a:xfrm>
          <a:prstGeom prst="rect">
            <a:avLst/>
          </a:prstGeom>
          <a:noFill/>
        </p:spPr>
        <p:txBody>
          <a:bodyPr wrap="square" rtlCol="0">
            <a:spAutoFit/>
          </a:bodyPr>
          <a:lstStyle/>
          <a:p>
            <a:pPr marL="171450" lvl="0" indent="-171450">
              <a:buFont typeface="Arial" panose="020B0604020202020204" pitchFamily="34" charset="0"/>
              <a:buChar char="•"/>
            </a:pPr>
            <a:r>
              <a:rPr lang="de-DE" sz="850" dirty="0">
                <a:solidFill>
                  <a:schemeClr val="dk1"/>
                </a:solidFill>
              </a:rPr>
              <a:t>Erschütterungen durch handbetätigte Werkzeuge</a:t>
            </a:r>
          </a:p>
          <a:p>
            <a:pPr marL="171450" lvl="0" indent="-171450">
              <a:buFont typeface="Arial" panose="020B0604020202020204" pitchFamily="34" charset="0"/>
              <a:buChar char="•"/>
            </a:pPr>
            <a:r>
              <a:rPr lang="de-DE" sz="850" dirty="0">
                <a:solidFill>
                  <a:schemeClr val="dk1"/>
                </a:solidFill>
              </a:rPr>
              <a:t>Arbeiten in anstrengenden oder schmerzhaften Körperhaltungen</a:t>
            </a:r>
          </a:p>
          <a:p>
            <a:pPr marL="171450" lvl="0" indent="-171450">
              <a:buFont typeface="Arial" panose="020B0604020202020204" pitchFamily="34" charset="0"/>
              <a:buChar char="•"/>
            </a:pPr>
            <a:r>
              <a:rPr lang="de-DE" sz="850" dirty="0">
                <a:solidFill>
                  <a:schemeClr val="dk1"/>
                </a:solidFill>
              </a:rPr>
              <a:t>Tragen oder Bewegen schwerer Lasten</a:t>
            </a:r>
          </a:p>
          <a:p>
            <a:pPr marL="171450" lvl="0" indent="-171450">
              <a:buFont typeface="Arial" panose="020B0604020202020204" pitchFamily="34" charset="0"/>
              <a:buChar char="•"/>
            </a:pPr>
            <a:r>
              <a:rPr lang="de-DE" sz="850" dirty="0">
                <a:solidFill>
                  <a:schemeClr val="dk1"/>
                </a:solidFill>
              </a:rPr>
              <a:t>Repetitive Hand- oder Armbewegungen</a:t>
            </a:r>
          </a:p>
          <a:p>
            <a:endParaRPr lang="en-GB" sz="850" dirty="0"/>
          </a:p>
        </p:txBody>
      </p:sp>
      <p:sp>
        <p:nvSpPr>
          <p:cNvPr id="21" name="TextBox 20"/>
          <p:cNvSpPr txBox="1"/>
          <p:nvPr/>
        </p:nvSpPr>
        <p:spPr>
          <a:xfrm>
            <a:off x="4710518" y="3280813"/>
            <a:ext cx="2592288" cy="746358"/>
          </a:xfrm>
          <a:prstGeom prst="rect">
            <a:avLst/>
          </a:prstGeom>
          <a:noFill/>
        </p:spPr>
        <p:txBody>
          <a:bodyPr wrap="square" rtlCol="0">
            <a:spAutoFit/>
          </a:bodyPr>
          <a:lstStyle/>
          <a:p>
            <a:pPr marL="171450" lvl="0" indent="-171450" defTabSz="257175">
              <a:buFont typeface="Arial" panose="020B0604020202020204" pitchFamily="34" charset="0"/>
              <a:buChar char="•"/>
              <a:defRPr/>
            </a:pPr>
            <a:r>
              <a:rPr lang="de-DE" sz="850">
                <a:solidFill>
                  <a:schemeClr val="dk1"/>
                </a:solidFill>
              </a:rPr>
              <a:t>Exposition gegenüber niedrigen Temperaturen</a:t>
            </a:r>
          </a:p>
          <a:p>
            <a:pPr marL="171450" lvl="0" indent="-171450">
              <a:buFont typeface="Arial" panose="020B0604020202020204" pitchFamily="34" charset="0"/>
              <a:buChar char="•"/>
            </a:pPr>
            <a:r>
              <a:rPr lang="de-DE" sz="850">
                <a:solidFill>
                  <a:schemeClr val="dk1"/>
                </a:solidFill>
              </a:rPr>
              <a:t>Heben oder Bewegen von Menschen </a:t>
            </a:r>
          </a:p>
          <a:p>
            <a:pPr marL="171450" lvl="0" indent="-171450">
              <a:buFont typeface="Arial" panose="020B0604020202020204" pitchFamily="34" charset="0"/>
              <a:buChar char="•"/>
            </a:pPr>
            <a:r>
              <a:rPr lang="de-DE" sz="850">
                <a:solidFill>
                  <a:schemeClr val="dk1"/>
                </a:solidFill>
              </a:rPr>
              <a:t>Arbeiten mit Computern, Laptops usw.</a:t>
            </a:r>
          </a:p>
          <a:p>
            <a:pPr marL="171450" lvl="0" indent="-171450">
              <a:buFont typeface="Arial" panose="020B0604020202020204" pitchFamily="34" charset="0"/>
              <a:buChar char="•"/>
            </a:pPr>
            <a:r>
              <a:rPr lang="de-DE" sz="850">
                <a:solidFill>
                  <a:schemeClr val="dk1"/>
                </a:solidFill>
              </a:rPr>
              <a:t>Sitzen</a:t>
            </a:r>
          </a:p>
          <a:p>
            <a:endParaRPr lang="en-GB" sz="850" dirty="0"/>
          </a:p>
        </p:txBody>
      </p:sp>
    </p:spTree>
    <p:extLst>
      <p:ext uri="{BB962C8B-B14F-4D97-AF65-F5344CB8AC3E}">
        <p14:creationId xmlns:p14="http://schemas.microsoft.com/office/powerpoint/2010/main" val="35953553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2709" y="145910"/>
            <a:ext cx="7920880" cy="367200"/>
          </a:xfrm>
        </p:spPr>
        <p:txBody>
          <a:bodyPr/>
          <a:lstStyle/>
          <a:p>
            <a:r>
              <a:rPr lang="de-DE" sz="2400"/>
              <a:t>Physische Risikofaktoren</a:t>
            </a:r>
          </a:p>
        </p:txBody>
      </p:sp>
      <p:sp>
        <p:nvSpPr>
          <p:cNvPr id="5" name="TextBox 4"/>
          <p:cNvSpPr txBox="1"/>
          <p:nvPr/>
        </p:nvSpPr>
        <p:spPr>
          <a:xfrm>
            <a:off x="539750" y="4587974"/>
            <a:ext cx="7632700" cy="200055"/>
          </a:xfrm>
          <a:prstGeom prst="rect">
            <a:avLst/>
          </a:prstGeom>
          <a:noFill/>
        </p:spPr>
        <p:txBody>
          <a:bodyPr wrap="square" rtlCol="0">
            <a:spAutoFit/>
          </a:bodyPr>
          <a:lstStyle/>
          <a:p>
            <a:pPr algn="ctr"/>
            <a:r>
              <a:rPr lang="de-DE" sz="700">
                <a:latin typeface="+mj-lt"/>
              </a:rPr>
              <a:t>Quelle: Panteia, auf der Grundlage der vierten (2005), fünften (2010) und sechsten (2015) Europäischen Erhebung über die Arbeitsbedingungen (EWCS)</a:t>
            </a:r>
          </a:p>
        </p:txBody>
      </p:sp>
      <p:sp>
        <p:nvSpPr>
          <p:cNvPr id="6" name="Rectangle 5"/>
          <p:cNvSpPr/>
          <p:nvPr/>
        </p:nvSpPr>
        <p:spPr>
          <a:xfrm>
            <a:off x="548518" y="4246465"/>
            <a:ext cx="7632700" cy="369332"/>
          </a:xfrm>
          <a:prstGeom prst="rect">
            <a:avLst/>
          </a:prstGeom>
        </p:spPr>
        <p:txBody>
          <a:bodyPr wrap="square">
            <a:spAutoFit/>
          </a:bodyPr>
          <a:lstStyle/>
          <a:p>
            <a:pPr algn="ctr"/>
            <a:r>
              <a:rPr lang="de-DE" sz="900">
                <a:solidFill>
                  <a:srgbClr val="003399"/>
                </a:solidFill>
              </a:rPr>
              <a:t>Anteil der Arbeitnehmer, der berichtet, mindestens 25 % der Arbeitszeit verschiedenen physischen Risikofaktoren ausgesetzt zu sein, EU-28, 2005, 2010 und 2015</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27779" y="1525877"/>
            <a:ext cx="1231778" cy="1373256"/>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32035" y="1525879"/>
            <a:ext cx="1163928" cy="1373254"/>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72454" y="1525877"/>
            <a:ext cx="807858" cy="1320658"/>
          </a:xfrm>
          <a:prstGeom prst="rect">
            <a:avLst/>
          </a:prstGeom>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13893" y="3076732"/>
            <a:ext cx="773674" cy="1117644"/>
          </a:xfrm>
          <a:prstGeom prst="rect">
            <a:avLst/>
          </a:prstGeom>
        </p:spPr>
      </p:pic>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364868" y="3076732"/>
            <a:ext cx="763154" cy="807860"/>
          </a:xfrm>
          <a:prstGeom prst="rect">
            <a:avLst/>
          </a:prstGeom>
        </p:spPr>
      </p:pic>
      <p:pic>
        <p:nvPicPr>
          <p:cNvPr id="11" name="Picture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638194" y="3147814"/>
            <a:ext cx="742118" cy="819958"/>
          </a:xfrm>
          <a:prstGeom prst="rect">
            <a:avLst/>
          </a:prstGeom>
        </p:spPr>
      </p:pic>
      <p:sp>
        <p:nvSpPr>
          <p:cNvPr id="13" name="TextBox 12"/>
          <p:cNvSpPr txBox="1"/>
          <p:nvPr/>
        </p:nvSpPr>
        <p:spPr>
          <a:xfrm>
            <a:off x="971600" y="1967386"/>
            <a:ext cx="1426778" cy="369332"/>
          </a:xfrm>
          <a:prstGeom prst="rect">
            <a:avLst/>
          </a:prstGeom>
          <a:noFill/>
        </p:spPr>
        <p:txBody>
          <a:bodyPr wrap="square" rtlCol="0">
            <a:spAutoFit/>
          </a:bodyPr>
          <a:lstStyle/>
          <a:p>
            <a:pPr algn="r"/>
            <a:r>
              <a:rPr lang="de-DE" sz="900" b="1">
                <a:solidFill>
                  <a:schemeClr val="tx1">
                    <a:lumMod val="75000"/>
                    <a:lumOff val="25000"/>
                  </a:schemeClr>
                </a:solidFill>
              </a:rPr>
              <a:t>Repetitive Hand- oder Armbewegungen</a:t>
            </a:r>
          </a:p>
        </p:txBody>
      </p:sp>
      <p:sp>
        <p:nvSpPr>
          <p:cNvPr id="14" name="TextBox 13"/>
          <p:cNvSpPr txBox="1"/>
          <p:nvPr/>
        </p:nvSpPr>
        <p:spPr>
          <a:xfrm>
            <a:off x="2915816" y="1967386"/>
            <a:ext cx="1657600" cy="369332"/>
          </a:xfrm>
          <a:prstGeom prst="rect">
            <a:avLst/>
          </a:prstGeom>
          <a:noFill/>
        </p:spPr>
        <p:txBody>
          <a:bodyPr wrap="square" rtlCol="0">
            <a:spAutoFit/>
          </a:bodyPr>
          <a:lstStyle/>
          <a:p>
            <a:pPr algn="r"/>
            <a:r>
              <a:rPr lang="de-DE" sz="900" b="1">
                <a:solidFill>
                  <a:schemeClr val="tx1">
                    <a:lumMod val="75000"/>
                    <a:lumOff val="25000"/>
                  </a:schemeClr>
                </a:solidFill>
              </a:rPr>
              <a:t>Arbeiten mit Computern, Laptops, Smartphones usw.</a:t>
            </a:r>
          </a:p>
        </p:txBody>
      </p:sp>
      <p:sp>
        <p:nvSpPr>
          <p:cNvPr id="15" name="TextBox 14"/>
          <p:cNvSpPr txBox="1"/>
          <p:nvPr/>
        </p:nvSpPr>
        <p:spPr>
          <a:xfrm>
            <a:off x="5455052" y="1968885"/>
            <a:ext cx="1426778" cy="369332"/>
          </a:xfrm>
          <a:prstGeom prst="rect">
            <a:avLst/>
          </a:prstGeom>
          <a:noFill/>
        </p:spPr>
        <p:txBody>
          <a:bodyPr wrap="square" rtlCol="0">
            <a:spAutoFit/>
          </a:bodyPr>
          <a:lstStyle/>
          <a:p>
            <a:pPr algn="r"/>
            <a:r>
              <a:rPr lang="de-DE" sz="900" b="1">
                <a:solidFill>
                  <a:schemeClr val="tx1">
                    <a:lumMod val="75000"/>
                    <a:lumOff val="25000"/>
                  </a:schemeClr>
                </a:solidFill>
              </a:rPr>
              <a:t>Anstrengende und schmerzhafte Körperhaltungen</a:t>
            </a:r>
          </a:p>
        </p:txBody>
      </p:sp>
      <p:sp>
        <p:nvSpPr>
          <p:cNvPr id="16" name="TextBox 15"/>
          <p:cNvSpPr txBox="1"/>
          <p:nvPr/>
        </p:nvSpPr>
        <p:spPr>
          <a:xfrm>
            <a:off x="971600" y="3574286"/>
            <a:ext cx="1426778" cy="369332"/>
          </a:xfrm>
          <a:prstGeom prst="rect">
            <a:avLst/>
          </a:prstGeom>
          <a:noFill/>
        </p:spPr>
        <p:txBody>
          <a:bodyPr wrap="square" rtlCol="0">
            <a:spAutoFit/>
          </a:bodyPr>
          <a:lstStyle/>
          <a:p>
            <a:pPr algn="r"/>
            <a:r>
              <a:rPr lang="de-DE" sz="900" b="1">
                <a:solidFill>
                  <a:schemeClr val="tx1">
                    <a:lumMod val="75000"/>
                    <a:lumOff val="25000"/>
                  </a:schemeClr>
                </a:solidFill>
              </a:rPr>
              <a:t>Tragen oder Bewegen schwerer Lasten</a:t>
            </a:r>
          </a:p>
        </p:txBody>
      </p:sp>
      <p:sp>
        <p:nvSpPr>
          <p:cNvPr id="17" name="TextBox 16"/>
          <p:cNvSpPr txBox="1"/>
          <p:nvPr/>
        </p:nvSpPr>
        <p:spPr>
          <a:xfrm>
            <a:off x="3059832" y="3579677"/>
            <a:ext cx="1513584" cy="507831"/>
          </a:xfrm>
          <a:prstGeom prst="rect">
            <a:avLst/>
          </a:prstGeom>
          <a:noFill/>
        </p:spPr>
        <p:txBody>
          <a:bodyPr wrap="square" rtlCol="0">
            <a:spAutoFit/>
          </a:bodyPr>
          <a:lstStyle/>
          <a:p>
            <a:pPr algn="r"/>
            <a:r>
              <a:rPr lang="de-DE" sz="900" b="1"/>
              <a:t>Niedrige Temperaturen im Innen- oder Außenbereich</a:t>
            </a:r>
          </a:p>
        </p:txBody>
      </p:sp>
      <p:sp>
        <p:nvSpPr>
          <p:cNvPr id="18" name="TextBox 17"/>
          <p:cNvSpPr txBox="1"/>
          <p:nvPr/>
        </p:nvSpPr>
        <p:spPr>
          <a:xfrm>
            <a:off x="5455052" y="3648926"/>
            <a:ext cx="1426778" cy="369332"/>
          </a:xfrm>
          <a:prstGeom prst="rect">
            <a:avLst/>
          </a:prstGeom>
          <a:noFill/>
        </p:spPr>
        <p:txBody>
          <a:bodyPr wrap="square" rtlCol="0">
            <a:spAutoFit/>
          </a:bodyPr>
          <a:lstStyle/>
          <a:p>
            <a:pPr algn="r"/>
            <a:r>
              <a:rPr lang="de-DE" sz="900" b="1"/>
              <a:t>Erschütterungen durch handbetätigte Werkzeuge, Anlagen usw.</a:t>
            </a:r>
          </a:p>
        </p:txBody>
      </p:sp>
      <p:pic>
        <p:nvPicPr>
          <p:cNvPr id="19" name="Picture 1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0800000">
            <a:off x="7668344" y="2642972"/>
            <a:ext cx="350270" cy="169984"/>
          </a:xfrm>
          <a:prstGeom prst="rect">
            <a:avLst/>
          </a:prstGeom>
        </p:spPr>
      </p:pic>
      <p:pic>
        <p:nvPicPr>
          <p:cNvPr id="20" name="Picture 1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0800000">
            <a:off x="7668344" y="2871867"/>
            <a:ext cx="350270" cy="169984"/>
          </a:xfrm>
          <a:prstGeom prst="rect">
            <a:avLst/>
          </a:prstGeom>
        </p:spPr>
      </p:pic>
      <p:pic>
        <p:nvPicPr>
          <p:cNvPr id="21" name="Picture 2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10800000">
            <a:off x="7678313" y="3112434"/>
            <a:ext cx="350270" cy="170499"/>
          </a:xfrm>
          <a:prstGeom prst="rect">
            <a:avLst/>
          </a:prstGeom>
        </p:spPr>
      </p:pic>
      <p:sp>
        <p:nvSpPr>
          <p:cNvPr id="22" name="TextBox 21"/>
          <p:cNvSpPr txBox="1"/>
          <p:nvPr/>
        </p:nvSpPr>
        <p:spPr>
          <a:xfrm>
            <a:off x="8026258" y="2620056"/>
            <a:ext cx="1334323" cy="200055"/>
          </a:xfrm>
          <a:prstGeom prst="rect">
            <a:avLst/>
          </a:prstGeom>
          <a:noFill/>
        </p:spPr>
        <p:txBody>
          <a:bodyPr wrap="square" rtlCol="0">
            <a:spAutoFit/>
          </a:bodyPr>
          <a:lstStyle/>
          <a:p>
            <a:r>
              <a:rPr lang="de-DE" sz="700">
                <a:solidFill>
                  <a:schemeClr val="tx1">
                    <a:lumMod val="75000"/>
                    <a:lumOff val="25000"/>
                  </a:schemeClr>
                </a:solidFill>
              </a:rPr>
              <a:t>2015</a:t>
            </a:r>
          </a:p>
        </p:txBody>
      </p:sp>
      <p:sp>
        <p:nvSpPr>
          <p:cNvPr id="23" name="TextBox 22"/>
          <p:cNvSpPr txBox="1"/>
          <p:nvPr/>
        </p:nvSpPr>
        <p:spPr>
          <a:xfrm>
            <a:off x="8026258" y="2848466"/>
            <a:ext cx="1367489" cy="200055"/>
          </a:xfrm>
          <a:prstGeom prst="rect">
            <a:avLst/>
          </a:prstGeom>
          <a:noFill/>
        </p:spPr>
        <p:txBody>
          <a:bodyPr wrap="square" rtlCol="0">
            <a:spAutoFit/>
          </a:bodyPr>
          <a:lstStyle/>
          <a:p>
            <a:r>
              <a:rPr lang="de-DE" sz="700">
                <a:solidFill>
                  <a:schemeClr val="tx1">
                    <a:lumMod val="75000"/>
                    <a:lumOff val="25000"/>
                  </a:schemeClr>
                </a:solidFill>
              </a:rPr>
              <a:t>2010</a:t>
            </a:r>
          </a:p>
        </p:txBody>
      </p:sp>
      <p:sp>
        <p:nvSpPr>
          <p:cNvPr id="24" name="TextBox 23"/>
          <p:cNvSpPr txBox="1"/>
          <p:nvPr/>
        </p:nvSpPr>
        <p:spPr>
          <a:xfrm>
            <a:off x="8026258" y="3091775"/>
            <a:ext cx="1334323" cy="200055"/>
          </a:xfrm>
          <a:prstGeom prst="rect">
            <a:avLst/>
          </a:prstGeom>
          <a:noFill/>
        </p:spPr>
        <p:txBody>
          <a:bodyPr wrap="square" rtlCol="0">
            <a:spAutoFit/>
          </a:bodyPr>
          <a:lstStyle/>
          <a:p>
            <a:r>
              <a:rPr lang="de-DE" sz="700">
                <a:solidFill>
                  <a:schemeClr val="tx1">
                    <a:lumMod val="75000"/>
                    <a:lumOff val="25000"/>
                  </a:schemeClr>
                </a:solidFill>
              </a:rPr>
              <a:t>2005</a:t>
            </a:r>
          </a:p>
        </p:txBody>
      </p:sp>
      <p:sp>
        <p:nvSpPr>
          <p:cNvPr id="8" name="TextBox 7"/>
          <p:cNvSpPr txBox="1"/>
          <p:nvPr/>
        </p:nvSpPr>
        <p:spPr>
          <a:xfrm>
            <a:off x="459674" y="690709"/>
            <a:ext cx="7920880" cy="923330"/>
          </a:xfrm>
          <a:prstGeom prst="rect">
            <a:avLst/>
          </a:prstGeom>
          <a:noFill/>
        </p:spPr>
        <p:txBody>
          <a:bodyPr wrap="square" rtlCol="0">
            <a:spAutoFit/>
          </a:bodyPr>
          <a:lstStyle/>
          <a:p>
            <a:r>
              <a:rPr lang="de-DE" b="1">
                <a:solidFill>
                  <a:srgbClr val="003399"/>
                </a:solidFill>
              </a:rPr>
              <a:t>Bei den meisten physischen Risikofaktoren ist die Prävalenz leicht rückläufig (außer beim Arbeiten mit Computern, Laptops und Smartphones)</a:t>
            </a:r>
          </a:p>
        </p:txBody>
      </p:sp>
    </p:spTree>
    <p:extLst>
      <p:ext uri="{BB962C8B-B14F-4D97-AF65-F5344CB8AC3E}">
        <p14:creationId xmlns:p14="http://schemas.microsoft.com/office/powerpoint/2010/main" val="19984872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E67E1C7-DA33-3742-8620-2EC6C9701E0F}"/>
              </a:ext>
            </a:extLst>
          </p:cNvPr>
          <p:cNvSpPr txBox="1">
            <a:spLocks/>
          </p:cNvSpPr>
          <p:nvPr/>
        </p:nvSpPr>
        <p:spPr>
          <a:xfrm>
            <a:off x="539750" y="0"/>
            <a:ext cx="7470122" cy="699542"/>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GB" sz="2400" dirty="0"/>
          </a:p>
        </p:txBody>
      </p:sp>
      <p:sp>
        <p:nvSpPr>
          <p:cNvPr id="8" name="TextBox 7"/>
          <p:cNvSpPr txBox="1"/>
          <p:nvPr/>
        </p:nvSpPr>
        <p:spPr>
          <a:xfrm>
            <a:off x="1223628" y="4391430"/>
            <a:ext cx="6336704" cy="446276"/>
          </a:xfrm>
          <a:prstGeom prst="rect">
            <a:avLst/>
          </a:prstGeom>
          <a:noFill/>
        </p:spPr>
        <p:txBody>
          <a:bodyPr wrap="square" rtlCol="0">
            <a:spAutoFit/>
          </a:bodyPr>
          <a:lstStyle/>
          <a:p>
            <a:pPr algn="ctr"/>
            <a:r>
              <a:rPr lang="de-DE" sz="800">
                <a:latin typeface="+mj-lt"/>
              </a:rPr>
              <a:t>Diese Tabelle basiert auf den Ergebnissen verschiedener binärer logistischer Regressionen, die geschätzt wurden, um die Prävalenz von (selbst berichteten) MSE-bedingten Beschwerden in der sechsten (2015) EWCS zu erklären. </a:t>
            </a:r>
          </a:p>
          <a:p>
            <a:pPr algn="ctr"/>
            <a:r>
              <a:rPr lang="de-DE" sz="700">
                <a:latin typeface="+mj-lt"/>
              </a:rPr>
              <a:t>Quelle: Panteia, 2019</a:t>
            </a:r>
          </a:p>
        </p:txBody>
      </p:sp>
      <p:sp>
        <p:nvSpPr>
          <p:cNvPr id="6" name="Rectangle 5"/>
          <p:cNvSpPr/>
          <p:nvPr/>
        </p:nvSpPr>
        <p:spPr>
          <a:xfrm>
            <a:off x="467544" y="-65728"/>
            <a:ext cx="8208714" cy="830997"/>
          </a:xfrm>
          <a:prstGeom prst="rect">
            <a:avLst/>
          </a:prstGeom>
        </p:spPr>
        <p:txBody>
          <a:bodyPr wrap="square">
            <a:spAutoFit/>
          </a:bodyPr>
          <a:lstStyle/>
          <a:p>
            <a:r>
              <a:rPr lang="de-DE" sz="2300" b="1">
                <a:solidFill>
                  <a:schemeClr val="tx2"/>
                </a:solidFill>
              </a:rPr>
              <a:t>Zusammenhänge zwischen (selbst berichteten) MSE und organisatorischen und psychosozialen Risikofaktoren</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32591" y="887751"/>
            <a:ext cx="6118778" cy="3429072"/>
          </a:xfrm>
          <a:prstGeom prst="rect">
            <a:avLst/>
          </a:prstGeom>
        </p:spPr>
      </p:pic>
      <p:sp>
        <p:nvSpPr>
          <p:cNvPr id="9" name="TextBox 8"/>
          <p:cNvSpPr txBox="1"/>
          <p:nvPr/>
        </p:nvSpPr>
        <p:spPr>
          <a:xfrm>
            <a:off x="1363019" y="886502"/>
            <a:ext cx="994708" cy="338554"/>
          </a:xfrm>
          <a:prstGeom prst="rect">
            <a:avLst/>
          </a:prstGeom>
          <a:noFill/>
        </p:spPr>
        <p:txBody>
          <a:bodyPr wrap="square" rtlCol="0">
            <a:spAutoFit/>
          </a:bodyPr>
          <a:lstStyle/>
          <a:p>
            <a:r>
              <a:rPr lang="de-DE" sz="800" b="1">
                <a:solidFill>
                  <a:schemeClr val="bg1"/>
                </a:solidFill>
              </a:rPr>
              <a:t>Körperbereich </a:t>
            </a:r>
          </a:p>
          <a:p>
            <a:endParaRPr lang="en-GB" sz="800" dirty="0"/>
          </a:p>
        </p:txBody>
      </p:sp>
      <p:sp>
        <p:nvSpPr>
          <p:cNvPr id="10" name="TextBox 9"/>
          <p:cNvSpPr txBox="1"/>
          <p:nvPr/>
        </p:nvSpPr>
        <p:spPr>
          <a:xfrm>
            <a:off x="2102239" y="896718"/>
            <a:ext cx="5400600" cy="338554"/>
          </a:xfrm>
          <a:prstGeom prst="rect">
            <a:avLst/>
          </a:prstGeom>
          <a:noFill/>
        </p:spPr>
        <p:txBody>
          <a:bodyPr wrap="square" rtlCol="0">
            <a:spAutoFit/>
          </a:bodyPr>
          <a:lstStyle/>
          <a:p>
            <a:pPr algn="ctr"/>
            <a:r>
              <a:rPr lang="de-DE" sz="800" b="1">
                <a:solidFill>
                  <a:schemeClr val="bg2"/>
                </a:solidFill>
              </a:rPr>
              <a:t>Signifikante Korrelation festgestellt</a:t>
            </a:r>
          </a:p>
          <a:p>
            <a:endParaRPr lang="en-GB" sz="800" dirty="0"/>
          </a:p>
        </p:txBody>
      </p:sp>
      <p:sp>
        <p:nvSpPr>
          <p:cNvPr id="11" name="TextBox 10"/>
          <p:cNvSpPr txBox="1"/>
          <p:nvPr/>
        </p:nvSpPr>
        <p:spPr>
          <a:xfrm>
            <a:off x="1320313" y="2264396"/>
            <a:ext cx="929402" cy="461665"/>
          </a:xfrm>
          <a:prstGeom prst="rect">
            <a:avLst/>
          </a:prstGeom>
          <a:noFill/>
        </p:spPr>
        <p:txBody>
          <a:bodyPr wrap="square" rtlCol="0">
            <a:spAutoFit/>
          </a:bodyPr>
          <a:lstStyle/>
          <a:p>
            <a:r>
              <a:rPr lang="de-DE" sz="800"/>
              <a:t>Untere Gliedmaßen</a:t>
            </a:r>
          </a:p>
          <a:p>
            <a:endParaRPr lang="en-GB" sz="800" dirty="0"/>
          </a:p>
        </p:txBody>
      </p:sp>
      <p:sp>
        <p:nvSpPr>
          <p:cNvPr id="12" name="TextBox 11"/>
          <p:cNvSpPr txBox="1"/>
          <p:nvPr/>
        </p:nvSpPr>
        <p:spPr>
          <a:xfrm>
            <a:off x="1320313" y="3095471"/>
            <a:ext cx="929402" cy="461665"/>
          </a:xfrm>
          <a:prstGeom prst="rect">
            <a:avLst/>
          </a:prstGeom>
          <a:noFill/>
        </p:spPr>
        <p:txBody>
          <a:bodyPr wrap="square" rtlCol="0">
            <a:spAutoFit/>
          </a:bodyPr>
          <a:lstStyle/>
          <a:p>
            <a:r>
              <a:rPr lang="de-DE" sz="800"/>
              <a:t>Obere Gliedmaßen</a:t>
            </a:r>
          </a:p>
          <a:p>
            <a:endParaRPr lang="en-GB" sz="800" dirty="0"/>
          </a:p>
        </p:txBody>
      </p:sp>
      <p:sp>
        <p:nvSpPr>
          <p:cNvPr id="13" name="TextBox 12"/>
          <p:cNvSpPr txBox="1"/>
          <p:nvPr/>
        </p:nvSpPr>
        <p:spPr>
          <a:xfrm>
            <a:off x="1320313" y="1171711"/>
            <a:ext cx="929402" cy="338554"/>
          </a:xfrm>
          <a:prstGeom prst="rect">
            <a:avLst/>
          </a:prstGeom>
          <a:noFill/>
        </p:spPr>
        <p:txBody>
          <a:bodyPr wrap="square" rtlCol="0">
            <a:spAutoFit/>
          </a:bodyPr>
          <a:lstStyle/>
          <a:p>
            <a:r>
              <a:rPr lang="de-DE" sz="800"/>
              <a:t>Rücken</a:t>
            </a:r>
          </a:p>
          <a:p>
            <a:endParaRPr lang="en-GB" sz="800" dirty="0"/>
          </a:p>
        </p:txBody>
      </p:sp>
      <p:sp>
        <p:nvSpPr>
          <p:cNvPr id="14" name="TextBox 13"/>
          <p:cNvSpPr txBox="1"/>
          <p:nvPr/>
        </p:nvSpPr>
        <p:spPr>
          <a:xfrm>
            <a:off x="2210251" y="1165642"/>
            <a:ext cx="2592288" cy="1077218"/>
          </a:xfrm>
          <a:prstGeom prst="rect">
            <a:avLst/>
          </a:prstGeom>
          <a:noFill/>
        </p:spPr>
        <p:txBody>
          <a:bodyPr wrap="square" rtlCol="0">
            <a:spAutoFit/>
          </a:bodyPr>
          <a:lstStyle/>
          <a:p>
            <a:pPr marL="171450" lvl="0" indent="-171450">
              <a:buFont typeface="Arial" panose="020B0604020202020204" pitchFamily="34" charset="0"/>
              <a:buChar char="•"/>
            </a:pPr>
            <a:r>
              <a:rPr lang="de-DE" sz="800">
                <a:solidFill>
                  <a:schemeClr val="dk1"/>
                </a:solidFill>
              </a:rPr>
              <a:t>Angstzustände</a:t>
            </a:r>
          </a:p>
          <a:p>
            <a:pPr marL="171450" lvl="0" indent="-171450">
              <a:buFont typeface="Arial" panose="020B0604020202020204" pitchFamily="34" charset="0"/>
              <a:buChar char="•"/>
            </a:pPr>
            <a:r>
              <a:rPr lang="de-DE" sz="800">
                <a:solidFill>
                  <a:schemeClr val="dk1"/>
                </a:solidFill>
              </a:rPr>
              <a:t>Allgemeine Erschöpfung</a:t>
            </a:r>
          </a:p>
          <a:p>
            <a:pPr marL="171450" lvl="0" indent="-171450">
              <a:buFont typeface="Arial" panose="020B0604020202020204" pitchFamily="34" charset="0"/>
              <a:buChar char="•"/>
            </a:pPr>
            <a:r>
              <a:rPr lang="de-DE" sz="800">
                <a:solidFill>
                  <a:schemeClr val="dk1"/>
                </a:solidFill>
              </a:rPr>
              <a:t>Schlafprobleme</a:t>
            </a:r>
          </a:p>
          <a:p>
            <a:pPr marL="171450" lvl="0" indent="-171450">
              <a:buFont typeface="Arial" panose="020B0604020202020204" pitchFamily="34" charset="0"/>
              <a:buChar char="•"/>
            </a:pPr>
            <a:r>
              <a:rPr lang="de-DE" sz="800">
                <a:solidFill>
                  <a:schemeClr val="dk1"/>
                </a:solidFill>
              </a:rPr>
              <a:t>Am Arbeitsplatz kommt es zu</a:t>
            </a:r>
          </a:p>
          <a:p>
            <a:pPr marL="428625" lvl="1" indent="-171450">
              <a:buFont typeface="Arial" panose="020B0604020202020204" pitchFamily="34" charset="0"/>
              <a:buChar char="–"/>
            </a:pPr>
            <a:r>
              <a:rPr lang="de-DE" sz="800">
                <a:solidFill>
                  <a:schemeClr val="dk1"/>
                </a:solidFill>
              </a:rPr>
              <a:t>Beleidigungen</a:t>
            </a:r>
          </a:p>
          <a:p>
            <a:pPr marL="428625" lvl="1" indent="-171450">
              <a:buFont typeface="Arial" panose="020B0604020202020204" pitchFamily="34" charset="0"/>
              <a:buChar char="–"/>
            </a:pPr>
            <a:r>
              <a:rPr lang="de-DE" sz="800">
                <a:solidFill>
                  <a:schemeClr val="dk1"/>
                </a:solidFill>
              </a:rPr>
              <a:t>unerwünschten Annäherungsversuchen</a:t>
            </a:r>
          </a:p>
          <a:p>
            <a:pPr marL="428625" lvl="1" indent="-171450">
              <a:buFont typeface="Arial" panose="020B0604020202020204" pitchFamily="34" charset="0"/>
              <a:buChar char="–"/>
            </a:pPr>
            <a:r>
              <a:rPr lang="de-DE" sz="800">
                <a:solidFill>
                  <a:schemeClr val="dk1"/>
                </a:solidFill>
              </a:rPr>
              <a:t>Mobbing/Belästigung</a:t>
            </a:r>
          </a:p>
          <a:p>
            <a:endParaRPr lang="en-GB" sz="800" dirty="0"/>
          </a:p>
        </p:txBody>
      </p:sp>
      <p:sp>
        <p:nvSpPr>
          <p:cNvPr id="15" name="TextBox 14"/>
          <p:cNvSpPr txBox="1"/>
          <p:nvPr/>
        </p:nvSpPr>
        <p:spPr>
          <a:xfrm>
            <a:off x="4716016" y="1159742"/>
            <a:ext cx="2592288" cy="954107"/>
          </a:xfrm>
          <a:prstGeom prst="rect">
            <a:avLst/>
          </a:prstGeom>
          <a:noFill/>
        </p:spPr>
        <p:txBody>
          <a:bodyPr wrap="square" rtlCol="0">
            <a:spAutoFit/>
          </a:bodyPr>
          <a:lstStyle/>
          <a:p>
            <a:pPr marL="171450" lvl="0" indent="-171450" defTabSz="257175">
              <a:buFont typeface="Arial" panose="020B0604020202020204" pitchFamily="34" charset="0"/>
              <a:buChar char="•"/>
              <a:defRPr/>
            </a:pPr>
            <a:r>
              <a:rPr lang="de-DE" sz="800">
                <a:solidFill>
                  <a:schemeClr val="dk1"/>
                </a:solidFill>
              </a:rPr>
              <a:t>Psychisches Wohlbefinden</a:t>
            </a:r>
          </a:p>
          <a:p>
            <a:pPr marL="171450" lvl="0" indent="-171450">
              <a:buFont typeface="Arial" panose="020B0604020202020204" pitchFamily="34" charset="0"/>
              <a:buChar char="•"/>
            </a:pPr>
            <a:r>
              <a:rPr lang="de-DE" sz="800"/>
              <a:t>Sich voller Energie fühlen </a:t>
            </a:r>
          </a:p>
          <a:p>
            <a:pPr marL="171450" lvl="0" indent="-171450">
              <a:buFont typeface="Arial" panose="020B0604020202020204" pitchFamily="34" charset="0"/>
              <a:buChar char="•"/>
            </a:pPr>
            <a:r>
              <a:rPr lang="de-DE" sz="800"/>
              <a:t>Wissen, was am Arbeitsplatz erwartet wird</a:t>
            </a:r>
          </a:p>
          <a:p>
            <a:pPr marL="171450" lvl="0" indent="-171450">
              <a:buFont typeface="Arial" panose="020B0604020202020204" pitchFamily="34" charset="0"/>
              <a:buChar char="•"/>
            </a:pPr>
            <a:r>
              <a:rPr lang="de-DE" sz="800"/>
              <a:t>Arbeitstempo hängt ab von</a:t>
            </a:r>
            <a:r>
              <a:rPr lang="de-DE" sz="800">
                <a:solidFill>
                  <a:schemeClr val="dk1"/>
                </a:solidFill>
              </a:rPr>
              <a:t> </a:t>
            </a:r>
          </a:p>
          <a:p>
            <a:pPr marL="428625" lvl="1" indent="-171450" defTabSz="257175">
              <a:buFont typeface="Arial" panose="020B0604020202020204" pitchFamily="34" charset="0"/>
              <a:buChar char="–"/>
            </a:pPr>
            <a:r>
              <a:rPr lang="de-DE" sz="800">
                <a:solidFill>
                  <a:schemeClr val="dk1"/>
                </a:solidFill>
              </a:rPr>
              <a:t>direkten Kundenanforderungen usw.</a:t>
            </a:r>
          </a:p>
          <a:p>
            <a:pPr marL="428625" lvl="1" indent="-171450" defTabSz="257175">
              <a:buFont typeface="Arial" panose="020B0604020202020204" pitchFamily="34" charset="0"/>
              <a:buChar char="–"/>
            </a:pPr>
            <a:r>
              <a:rPr lang="de-DE" sz="800">
                <a:solidFill>
                  <a:schemeClr val="dk1"/>
                </a:solidFill>
              </a:rPr>
              <a:t>direkter Kontrolle durch Vorgesetzen</a:t>
            </a:r>
          </a:p>
          <a:p>
            <a:endParaRPr lang="en-GB" sz="800" dirty="0"/>
          </a:p>
        </p:txBody>
      </p:sp>
      <p:sp>
        <p:nvSpPr>
          <p:cNvPr id="16" name="TextBox 15"/>
          <p:cNvSpPr txBox="1"/>
          <p:nvPr/>
        </p:nvSpPr>
        <p:spPr>
          <a:xfrm>
            <a:off x="2200497" y="2247812"/>
            <a:ext cx="2592288" cy="830997"/>
          </a:xfrm>
          <a:prstGeom prst="rect">
            <a:avLst/>
          </a:prstGeom>
          <a:noFill/>
        </p:spPr>
        <p:txBody>
          <a:bodyPr wrap="square" rtlCol="0">
            <a:spAutoFit/>
          </a:bodyPr>
          <a:lstStyle/>
          <a:p>
            <a:pPr marL="171450" lvl="0" indent="-171450">
              <a:buFont typeface="Arial" panose="020B0604020202020204" pitchFamily="34" charset="0"/>
              <a:buChar char="•"/>
            </a:pPr>
            <a:r>
              <a:rPr lang="de-DE" sz="800">
                <a:solidFill>
                  <a:schemeClr val="dk1"/>
                </a:solidFill>
              </a:rPr>
              <a:t>Angstzustände</a:t>
            </a:r>
          </a:p>
          <a:p>
            <a:pPr marL="171450" lvl="0" indent="-171450">
              <a:buFont typeface="Arial" panose="020B0604020202020204" pitchFamily="34" charset="0"/>
              <a:buChar char="•"/>
            </a:pPr>
            <a:r>
              <a:rPr lang="de-DE" sz="800">
                <a:solidFill>
                  <a:schemeClr val="dk1"/>
                </a:solidFill>
              </a:rPr>
              <a:t>Allgemeine Erschöpfung</a:t>
            </a:r>
          </a:p>
          <a:p>
            <a:pPr marL="171450" lvl="0" indent="-171450">
              <a:buFont typeface="Arial" panose="020B0604020202020204" pitchFamily="34" charset="0"/>
              <a:buChar char="•"/>
            </a:pPr>
            <a:r>
              <a:rPr lang="de-DE" sz="800">
                <a:solidFill>
                  <a:schemeClr val="dk1"/>
                </a:solidFill>
              </a:rPr>
              <a:t>Schlafprobleme</a:t>
            </a:r>
          </a:p>
          <a:p>
            <a:pPr marL="171450" lvl="0" indent="-171450">
              <a:buFont typeface="Arial" panose="020B0604020202020204" pitchFamily="34" charset="0"/>
              <a:buChar char="•"/>
            </a:pPr>
            <a:r>
              <a:rPr lang="de-DE" sz="800">
                <a:solidFill>
                  <a:schemeClr val="dk1"/>
                </a:solidFill>
              </a:rPr>
              <a:t>Psychisches Wohlbefinden</a:t>
            </a:r>
          </a:p>
          <a:p>
            <a:pPr marL="171450" lvl="0" indent="-171450" defTabSz="257175">
              <a:buFont typeface="Arial" panose="020B0604020202020204" pitchFamily="34" charset="0"/>
              <a:buChar char="•"/>
              <a:defRPr/>
            </a:pPr>
            <a:r>
              <a:rPr lang="de-DE" sz="800"/>
              <a:t>Sich voller Energie fühlen </a:t>
            </a:r>
          </a:p>
          <a:p>
            <a:endParaRPr lang="en-GB" sz="800" dirty="0"/>
          </a:p>
        </p:txBody>
      </p:sp>
      <p:sp>
        <p:nvSpPr>
          <p:cNvPr id="17" name="TextBox 16"/>
          <p:cNvSpPr txBox="1"/>
          <p:nvPr/>
        </p:nvSpPr>
        <p:spPr>
          <a:xfrm>
            <a:off x="4716016" y="2256701"/>
            <a:ext cx="2592288" cy="954107"/>
          </a:xfrm>
          <a:prstGeom prst="rect">
            <a:avLst/>
          </a:prstGeom>
          <a:noFill/>
        </p:spPr>
        <p:txBody>
          <a:bodyPr wrap="square" rtlCol="0">
            <a:spAutoFit/>
          </a:bodyPr>
          <a:lstStyle/>
          <a:p>
            <a:pPr marL="171450" lvl="0" indent="-171450">
              <a:buFont typeface="Arial" panose="020B0604020202020204" pitchFamily="34" charset="0"/>
              <a:buChar char="•"/>
            </a:pPr>
            <a:r>
              <a:rPr lang="de-DE" sz="800">
                <a:solidFill>
                  <a:schemeClr val="dk1"/>
                </a:solidFill>
              </a:rPr>
              <a:t>Am Arbeitsplatz kommt es zu</a:t>
            </a:r>
          </a:p>
          <a:p>
            <a:pPr marL="428625" lvl="1" indent="-171450" defTabSz="257175">
              <a:buFont typeface="Arial" panose="020B0604020202020204" pitchFamily="34" charset="0"/>
              <a:buChar char="–"/>
            </a:pPr>
            <a:r>
              <a:rPr lang="de-DE" sz="800">
                <a:solidFill>
                  <a:schemeClr val="dk1"/>
                </a:solidFill>
              </a:rPr>
              <a:t>Beleidigungen</a:t>
            </a:r>
          </a:p>
          <a:p>
            <a:pPr marL="428625" lvl="1" indent="-171450" defTabSz="257175">
              <a:buFont typeface="Arial" panose="020B0604020202020204" pitchFamily="34" charset="0"/>
              <a:buChar char="–"/>
            </a:pPr>
            <a:r>
              <a:rPr lang="de-DE" sz="800">
                <a:solidFill>
                  <a:schemeClr val="dk1"/>
                </a:solidFill>
              </a:rPr>
              <a:t>unerwünschten Annäherungsversuchen</a:t>
            </a:r>
          </a:p>
          <a:p>
            <a:pPr marL="171450" lvl="0" indent="-171450">
              <a:buFont typeface="Arial" panose="020B0604020202020204" pitchFamily="34" charset="0"/>
              <a:buChar char="•"/>
            </a:pPr>
            <a:r>
              <a:rPr lang="de-DE" sz="800">
                <a:solidFill>
                  <a:schemeClr val="dk1"/>
                </a:solidFill>
              </a:rPr>
              <a:t>Wissen, was am Arbeitsplatz erwartet wird</a:t>
            </a:r>
          </a:p>
          <a:p>
            <a:pPr marL="171450" lvl="0" indent="-171450">
              <a:buFont typeface="Arial" panose="020B0604020202020204" pitchFamily="34" charset="0"/>
              <a:buChar char="•"/>
            </a:pPr>
            <a:r>
              <a:rPr lang="de-DE" sz="800">
                <a:solidFill>
                  <a:schemeClr val="dk1"/>
                </a:solidFill>
              </a:rPr>
              <a:t>Aufgabenreihenfolge kann gewählt oder geändert werden</a:t>
            </a:r>
          </a:p>
          <a:p>
            <a:endParaRPr lang="en-GB" sz="800" dirty="0"/>
          </a:p>
        </p:txBody>
      </p:sp>
      <p:sp>
        <p:nvSpPr>
          <p:cNvPr id="18" name="TextBox 17"/>
          <p:cNvSpPr txBox="1"/>
          <p:nvPr/>
        </p:nvSpPr>
        <p:spPr>
          <a:xfrm>
            <a:off x="2210251" y="3046455"/>
            <a:ext cx="2592288" cy="1200329"/>
          </a:xfrm>
          <a:prstGeom prst="rect">
            <a:avLst/>
          </a:prstGeom>
          <a:noFill/>
        </p:spPr>
        <p:txBody>
          <a:bodyPr wrap="square" rtlCol="0">
            <a:spAutoFit/>
          </a:bodyPr>
          <a:lstStyle/>
          <a:p>
            <a:pPr marL="171450" lvl="0" indent="-171450">
              <a:spcAft>
                <a:spcPts val="0"/>
              </a:spcAft>
              <a:buFont typeface="Arial" panose="020B0604020202020204" pitchFamily="34" charset="0"/>
              <a:buChar char="•"/>
              <a:tabLst>
                <a:tab pos="228600" algn="l"/>
                <a:tab pos="457200" algn="l"/>
              </a:tabLst>
            </a:pPr>
            <a:r>
              <a:rPr lang="de-DE" sz="800">
                <a:solidFill>
                  <a:srgbClr val="000000"/>
                </a:solidFill>
                <a:latin typeface="Arial" panose="020B0604020202020204" pitchFamily="34" charset="0"/>
                <a:ea typeface="Times New Roman" panose="02020603050405020304" pitchFamily="18" charset="0"/>
                <a:cs typeface="Arial" panose="020B0604020202020204" pitchFamily="34" charset="0"/>
              </a:rPr>
              <a:t>Angstzustände</a:t>
            </a:r>
          </a:p>
          <a:p>
            <a:pPr marL="171450" lvl="0" indent="-171450">
              <a:spcAft>
                <a:spcPts val="0"/>
              </a:spcAft>
              <a:buFont typeface="Arial" panose="020B0604020202020204" pitchFamily="34" charset="0"/>
              <a:buChar char="•"/>
              <a:tabLst>
                <a:tab pos="228600" algn="l"/>
                <a:tab pos="457200" algn="l"/>
              </a:tabLst>
            </a:pPr>
            <a:r>
              <a:rPr lang="de-DE" sz="800">
                <a:solidFill>
                  <a:srgbClr val="000000"/>
                </a:solidFill>
                <a:latin typeface="Arial" panose="020B0604020202020204" pitchFamily="34" charset="0"/>
                <a:ea typeface="Times New Roman" panose="02020603050405020304" pitchFamily="18" charset="0"/>
                <a:cs typeface="Arial" panose="020B0604020202020204" pitchFamily="34" charset="0"/>
              </a:rPr>
              <a:t>Allgemeine Erschöpfung</a:t>
            </a:r>
          </a:p>
          <a:p>
            <a:pPr marL="171450" lvl="0" indent="-171450">
              <a:spcAft>
                <a:spcPts val="0"/>
              </a:spcAft>
              <a:buFont typeface="Arial" panose="020B0604020202020204" pitchFamily="34" charset="0"/>
              <a:buChar char="•"/>
              <a:tabLst>
                <a:tab pos="228600" algn="l"/>
                <a:tab pos="457200" algn="l"/>
              </a:tabLst>
            </a:pPr>
            <a:r>
              <a:rPr lang="de-DE" sz="800">
                <a:solidFill>
                  <a:srgbClr val="000000"/>
                </a:solidFill>
                <a:latin typeface="Arial" panose="020B0604020202020204" pitchFamily="34" charset="0"/>
                <a:ea typeface="Times New Roman" panose="02020603050405020304" pitchFamily="18" charset="0"/>
                <a:cs typeface="Arial" panose="020B0604020202020204" pitchFamily="34" charset="0"/>
              </a:rPr>
              <a:t>Schlafprobleme</a:t>
            </a:r>
          </a:p>
          <a:p>
            <a:pPr marL="171450" lvl="0" indent="-171450">
              <a:spcAft>
                <a:spcPts val="0"/>
              </a:spcAft>
              <a:buFont typeface="Arial" panose="020B0604020202020204" pitchFamily="34" charset="0"/>
              <a:buChar char="•"/>
              <a:tabLst>
                <a:tab pos="228600" algn="l"/>
                <a:tab pos="457200" algn="l"/>
              </a:tabLst>
            </a:pPr>
            <a:r>
              <a:rPr lang="de-DE" sz="800">
                <a:solidFill>
                  <a:srgbClr val="000000"/>
                </a:solidFill>
                <a:latin typeface="Arial" panose="020B0604020202020204" pitchFamily="34" charset="0"/>
                <a:ea typeface="Times New Roman" panose="02020603050405020304" pitchFamily="18" charset="0"/>
                <a:cs typeface="Arial" panose="020B0604020202020204" pitchFamily="34" charset="0"/>
              </a:rPr>
              <a:t>Psychisches Wohlbefinden</a:t>
            </a:r>
          </a:p>
          <a:p>
            <a:pPr marL="171450" lvl="0" indent="-171450">
              <a:spcAft>
                <a:spcPts val="0"/>
              </a:spcAft>
              <a:buFont typeface="Arial" panose="020B0604020202020204" pitchFamily="34" charset="0"/>
              <a:buChar char="•"/>
              <a:tabLst>
                <a:tab pos="228600" algn="l"/>
                <a:tab pos="457200" algn="l"/>
              </a:tabLst>
            </a:pPr>
            <a:r>
              <a:rPr lang="de-DE" sz="800">
                <a:solidFill>
                  <a:srgbClr val="000000"/>
                </a:solidFill>
                <a:latin typeface="Arial" panose="020B0604020202020204" pitchFamily="34" charset="0"/>
                <a:ea typeface="Times New Roman" panose="02020603050405020304" pitchFamily="18" charset="0"/>
                <a:cs typeface="Arial" panose="020B0604020202020204" pitchFamily="34" charset="0"/>
              </a:rPr>
              <a:t>Am Arbeitsplatz kommt es zu</a:t>
            </a:r>
          </a:p>
          <a:p>
            <a:pPr marL="428625" lvl="1" indent="-171450" defTabSz="257175">
              <a:buFont typeface="Arial" panose="020B0604020202020204" pitchFamily="34" charset="0"/>
              <a:buChar char="–"/>
              <a:tabLst>
                <a:tab pos="228600" algn="l"/>
                <a:tab pos="457200" algn="l"/>
              </a:tabLst>
            </a:pPr>
            <a:r>
              <a:rPr lang="de-DE" sz="800">
                <a:solidFill>
                  <a:schemeClr val="dk1"/>
                </a:solidFill>
              </a:rPr>
              <a:t>Beleidigungen</a:t>
            </a:r>
          </a:p>
          <a:p>
            <a:pPr marL="428625" lvl="1" indent="-171450" defTabSz="257175">
              <a:buFont typeface="Arial" panose="020B0604020202020204" pitchFamily="34" charset="0"/>
              <a:buChar char="–"/>
              <a:tabLst>
                <a:tab pos="228600" algn="l"/>
                <a:tab pos="457200" algn="l"/>
              </a:tabLst>
            </a:pPr>
            <a:r>
              <a:rPr lang="de-DE" sz="800">
                <a:solidFill>
                  <a:schemeClr val="dk1"/>
                </a:solidFill>
              </a:rPr>
              <a:t>Bedrohungen</a:t>
            </a:r>
          </a:p>
          <a:p>
            <a:pPr marL="428625" lvl="1" indent="-171450" defTabSz="257175">
              <a:buFont typeface="Arial" panose="020B0604020202020204" pitchFamily="34" charset="0"/>
              <a:buChar char="–"/>
              <a:tabLst>
                <a:tab pos="228600" algn="l"/>
                <a:tab pos="457200" algn="l"/>
              </a:tabLst>
            </a:pPr>
            <a:r>
              <a:rPr lang="de-DE" sz="800">
                <a:solidFill>
                  <a:schemeClr val="dk1"/>
                </a:solidFill>
              </a:rPr>
              <a:t>körperlicher Gewalt</a:t>
            </a:r>
          </a:p>
          <a:p>
            <a:endParaRPr lang="en-GB" sz="800" dirty="0"/>
          </a:p>
        </p:txBody>
      </p:sp>
      <p:sp>
        <p:nvSpPr>
          <p:cNvPr id="19" name="TextBox 18"/>
          <p:cNvSpPr txBox="1"/>
          <p:nvPr/>
        </p:nvSpPr>
        <p:spPr>
          <a:xfrm>
            <a:off x="4725770" y="3066558"/>
            <a:ext cx="2592288" cy="1200329"/>
          </a:xfrm>
          <a:prstGeom prst="rect">
            <a:avLst/>
          </a:prstGeom>
          <a:noFill/>
        </p:spPr>
        <p:txBody>
          <a:bodyPr wrap="square" rtlCol="0">
            <a:spAutoFit/>
          </a:bodyPr>
          <a:lstStyle/>
          <a:p>
            <a:pPr marL="171450" lvl="0" indent="-171450">
              <a:buFont typeface="Arial" panose="020B0604020202020204" pitchFamily="34" charset="0"/>
              <a:buChar char="•"/>
            </a:pPr>
            <a:r>
              <a:rPr lang="de-DE" sz="800">
                <a:solidFill>
                  <a:schemeClr val="dk1"/>
                </a:solidFill>
              </a:rPr>
              <a:t>Mitsprache der Beschäftigten </a:t>
            </a:r>
          </a:p>
          <a:p>
            <a:pPr marL="171450" lvl="0" indent="-171450">
              <a:buFont typeface="Arial" panose="020B0604020202020204" pitchFamily="34" charset="0"/>
              <a:buChar char="•"/>
            </a:pPr>
            <a:r>
              <a:rPr lang="de-DE" sz="800">
                <a:solidFill>
                  <a:schemeClr val="dk1"/>
                </a:solidFill>
              </a:rPr>
              <a:t>Gefühl, dass die Arbeit gut erledigt wird </a:t>
            </a:r>
          </a:p>
          <a:p>
            <a:pPr marL="171450" lvl="0" indent="-171450">
              <a:buFont typeface="Arial" panose="020B0604020202020204" pitchFamily="34" charset="0"/>
              <a:buChar char="•"/>
            </a:pPr>
            <a:r>
              <a:rPr lang="de-DE" sz="800">
                <a:solidFill>
                  <a:schemeClr val="dk1"/>
                </a:solidFill>
              </a:rPr>
              <a:t>Pausen nach Wunsch einlegen</a:t>
            </a:r>
          </a:p>
          <a:p>
            <a:pPr marL="171450" lvl="0" indent="-171450">
              <a:buFont typeface="Arial" panose="020B0604020202020204" pitchFamily="34" charset="0"/>
              <a:buChar char="•"/>
            </a:pPr>
            <a:r>
              <a:rPr lang="de-DE" sz="800">
                <a:solidFill>
                  <a:schemeClr val="dk1"/>
                </a:solidFill>
              </a:rPr>
              <a:t>Faire Behandlung am Arbeitsplatz</a:t>
            </a:r>
          </a:p>
          <a:p>
            <a:pPr marL="171450" lvl="0" indent="-171450">
              <a:buFont typeface="Arial" panose="020B0604020202020204" pitchFamily="34" charset="0"/>
              <a:buChar char="•"/>
            </a:pPr>
            <a:r>
              <a:rPr lang="de-DE" sz="800">
                <a:solidFill>
                  <a:schemeClr val="dk1"/>
                </a:solidFill>
              </a:rPr>
              <a:t>Bei der Arbeit müssen Gefühle verborgen werden</a:t>
            </a:r>
          </a:p>
          <a:p>
            <a:pPr marL="171450" lvl="0" indent="-171450">
              <a:buFont typeface="Arial" panose="020B0604020202020204" pitchFamily="34" charset="0"/>
              <a:buChar char="•"/>
            </a:pPr>
            <a:r>
              <a:rPr lang="de-DE" sz="800">
                <a:solidFill>
                  <a:schemeClr val="dk1"/>
                </a:solidFill>
              </a:rPr>
              <a:t>Arbeitsbedingter Stress</a:t>
            </a:r>
          </a:p>
          <a:p>
            <a:pPr marL="171450" indent="-171450">
              <a:buFont typeface="Arial" panose="020B0604020202020204" pitchFamily="34" charset="0"/>
              <a:buChar char="•"/>
            </a:pPr>
            <a:r>
              <a:rPr lang="de-DE" sz="800">
                <a:solidFill>
                  <a:schemeClr val="dk1"/>
                </a:solidFill>
              </a:rPr>
              <a:t>Sehr hohes Arbeitstempo</a:t>
            </a:r>
          </a:p>
          <a:p>
            <a:endParaRPr lang="en-GB" sz="800" dirty="0"/>
          </a:p>
        </p:txBody>
      </p:sp>
    </p:spTree>
    <p:extLst>
      <p:ext uri="{BB962C8B-B14F-4D97-AF65-F5344CB8AC3E}">
        <p14:creationId xmlns:p14="http://schemas.microsoft.com/office/powerpoint/2010/main" val="24358867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50" y="2859782"/>
            <a:ext cx="7470122" cy="1495216"/>
          </a:xfrm>
        </p:spPr>
        <p:txBody>
          <a:bodyPr lIns="0" tIns="0" rIns="0" bIns="0">
            <a:noAutofit/>
          </a:bodyPr>
          <a:lstStyle/>
          <a:p>
            <a:pPr marL="0" indent="0">
              <a:buNone/>
            </a:pPr>
            <a:endParaRPr lang="en-US" sz="2000" dirty="0"/>
          </a:p>
          <a:p>
            <a:pPr lvl="1"/>
            <a:r>
              <a:rPr lang="de-DE" sz="1150"/>
              <a:t>EU-OSHA, Work-related musculoskeletal disorders: prevalence, costs and demographics in the EU (Arbeitsbedingte Muskel- und Skeletterkrankungen: Prävalenz, Kosten und Demografien in der EU), 2019, abrufbar unter: </a:t>
            </a:r>
            <a:r>
              <a:rPr lang="de-DE" sz="1150">
                <a:hlinkClick r:id="rId3"/>
              </a:rPr>
              <a:t>https://osha.europa.eu/enpublications/msds-facts-and-figures-overview-prevalence-costs-and-demographics-msds-europe/view</a:t>
            </a:r>
            <a:r>
              <a:rPr lang="de-DE" sz="1150"/>
              <a:t> </a:t>
            </a:r>
          </a:p>
          <a:p>
            <a:pPr lvl="1"/>
            <a:r>
              <a:rPr lang="de-DE" sz="1150"/>
              <a:t>EU-OSHA, Arbeitsbedingte Muskel- und Skeletterkrankungen: Fakten und Zahlen – Zusammenfassender Bericht von 10 Berichten aus EU-Mitgliedstaaten, 2020 (AT, DE, DK, ES, FI, FR, HU, IT, NL und SE), abrufbar unter: </a:t>
            </a:r>
            <a:r>
              <a:rPr lang="de-DE" sz="1150">
                <a:hlinkClick r:id="rId4"/>
              </a:rPr>
              <a:t>https://osha.europa.eu/de/publications/work-related-musculoskeletal-disorders-facts-and-figures-synthesis-report-10-eu-member/view</a:t>
            </a:r>
            <a:r>
              <a:rPr lang="de-DE" sz="1150"/>
              <a:t> </a:t>
            </a: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6156176" y="393604"/>
            <a:ext cx="2358229" cy="2857417"/>
          </a:xfrm>
          <a:prstGeom prst="rect">
            <a:avLst/>
          </a:prstGeom>
        </p:spPr>
      </p:pic>
      <p:sp>
        <p:nvSpPr>
          <p:cNvPr id="7" name="Title 1">
            <a:extLst>
              <a:ext uri="{FF2B5EF4-FFF2-40B4-BE49-F238E27FC236}">
                <a16:creationId xmlns:a16="http://schemas.microsoft.com/office/drawing/2014/main" id="{FE67E1C7-DA33-3742-8620-2EC6C9701E0F}"/>
              </a:ext>
            </a:extLst>
          </p:cNvPr>
          <p:cNvSpPr txBox="1">
            <a:spLocks/>
          </p:cNvSpPr>
          <p:nvPr/>
        </p:nvSpPr>
        <p:spPr>
          <a:xfrm>
            <a:off x="539750" y="0"/>
            <a:ext cx="7632700" cy="699542"/>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de-DE" sz="2400"/>
              <a:t>Überblick</a:t>
            </a:r>
          </a:p>
        </p:txBody>
      </p:sp>
      <p:sp>
        <p:nvSpPr>
          <p:cNvPr id="5" name="TextBox 4"/>
          <p:cNvSpPr txBox="1"/>
          <p:nvPr/>
        </p:nvSpPr>
        <p:spPr>
          <a:xfrm>
            <a:off x="467544" y="987574"/>
            <a:ext cx="4608314" cy="1346522"/>
          </a:xfrm>
          <a:prstGeom prst="rect">
            <a:avLst/>
          </a:prstGeom>
          <a:noFill/>
        </p:spPr>
        <p:txBody>
          <a:bodyPr wrap="square" rtlCol="0">
            <a:spAutoFit/>
          </a:bodyPr>
          <a:lstStyle/>
          <a:p>
            <a:pPr marL="141750" lvl="0" indent="-141750" defTabSz="257175">
              <a:spcBef>
                <a:spcPts val="338"/>
              </a:spcBef>
              <a:buClr>
                <a:srgbClr val="003399"/>
              </a:buClr>
              <a:buFont typeface="Wingdings" pitchFamily="2" charset="2"/>
              <a:buChar char="§"/>
            </a:pPr>
            <a:r>
              <a:rPr lang="de-DE" b="1">
                <a:solidFill>
                  <a:srgbClr val="003399"/>
                </a:solidFill>
              </a:rPr>
              <a:t>Prävalenz von MSE</a:t>
            </a:r>
          </a:p>
          <a:p>
            <a:pPr marL="141750" lvl="0" indent="-141750" defTabSz="257175">
              <a:spcBef>
                <a:spcPts val="338"/>
              </a:spcBef>
              <a:buClr>
                <a:srgbClr val="003399"/>
              </a:buClr>
              <a:buFont typeface="Wingdings" pitchFamily="2" charset="2"/>
              <a:buChar char="§"/>
            </a:pPr>
            <a:r>
              <a:rPr lang="de-DE" b="1">
                <a:solidFill>
                  <a:srgbClr val="003399"/>
                </a:solidFill>
              </a:rPr>
              <a:t>Auswirkungen von MSE</a:t>
            </a:r>
          </a:p>
          <a:p>
            <a:pPr marL="141750" lvl="0" indent="-141750" defTabSz="257175">
              <a:spcBef>
                <a:spcPts val="338"/>
              </a:spcBef>
              <a:buClr>
                <a:srgbClr val="003399"/>
              </a:buClr>
              <a:buFont typeface="Wingdings" pitchFamily="2" charset="2"/>
              <a:buChar char="§"/>
            </a:pPr>
            <a:r>
              <a:rPr lang="de-DE" b="1">
                <a:solidFill>
                  <a:srgbClr val="003399"/>
                </a:solidFill>
              </a:rPr>
              <a:t>Risikofaktoren in Verbindung mit MSE</a:t>
            </a:r>
          </a:p>
          <a:p>
            <a:pPr marL="141750" lvl="0" indent="-141750" defTabSz="257175">
              <a:spcBef>
                <a:spcPts val="338"/>
              </a:spcBef>
              <a:buClr>
                <a:srgbClr val="003399"/>
              </a:buClr>
              <a:buFont typeface="Wingdings" pitchFamily="2" charset="2"/>
              <a:buChar char="§"/>
            </a:pPr>
            <a:r>
              <a:rPr lang="de-DE" b="1">
                <a:solidFill>
                  <a:srgbClr val="003399"/>
                </a:solidFill>
              </a:rPr>
              <a:t>Prävention von MSE</a:t>
            </a:r>
          </a:p>
        </p:txBody>
      </p:sp>
      <p:sp>
        <p:nvSpPr>
          <p:cNvPr id="9" name="TextBox 8"/>
          <p:cNvSpPr txBox="1"/>
          <p:nvPr/>
        </p:nvSpPr>
        <p:spPr>
          <a:xfrm>
            <a:off x="467544" y="2213451"/>
            <a:ext cx="5832648" cy="646331"/>
          </a:xfrm>
          <a:prstGeom prst="rect">
            <a:avLst/>
          </a:prstGeom>
          <a:noFill/>
        </p:spPr>
        <p:txBody>
          <a:bodyPr wrap="square" rtlCol="0">
            <a:spAutoFit/>
          </a:bodyPr>
          <a:lstStyle/>
          <a:p>
            <a:pPr marL="141750" lvl="0" indent="-141750" defTabSz="257175">
              <a:spcBef>
                <a:spcPts val="338"/>
              </a:spcBef>
              <a:buClr>
                <a:srgbClr val="003399"/>
              </a:buClr>
              <a:buFont typeface="Wingdings" pitchFamily="2" charset="2"/>
              <a:buChar char="§"/>
            </a:pPr>
            <a:r>
              <a:rPr lang="de-DE" b="1">
                <a:solidFill>
                  <a:srgbClr val="003399"/>
                </a:solidFill>
              </a:rPr>
              <a:t>Diese PowerPoint-Präsentation basiert auf den folgenden Berichten:</a:t>
            </a:r>
          </a:p>
        </p:txBody>
      </p:sp>
    </p:spTree>
    <p:extLst>
      <p:ext uri="{BB962C8B-B14F-4D97-AF65-F5344CB8AC3E}">
        <p14:creationId xmlns:p14="http://schemas.microsoft.com/office/powerpoint/2010/main" val="29292960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3" y="135000"/>
            <a:ext cx="8514485" cy="367200"/>
          </a:xfrm>
        </p:spPr>
        <p:txBody>
          <a:bodyPr/>
          <a:lstStyle/>
          <a:p>
            <a:r>
              <a:rPr lang="de-DE" sz="2400"/>
              <a:t>Prävalenz von MSE ist bei älteren Arbeitnehmern höher</a:t>
            </a:r>
          </a:p>
        </p:txBody>
      </p:sp>
      <p:sp>
        <p:nvSpPr>
          <p:cNvPr id="6" name="TextBox 5"/>
          <p:cNvSpPr txBox="1"/>
          <p:nvPr/>
        </p:nvSpPr>
        <p:spPr>
          <a:xfrm>
            <a:off x="550193" y="4371950"/>
            <a:ext cx="7622257" cy="338554"/>
          </a:xfrm>
          <a:prstGeom prst="rect">
            <a:avLst/>
          </a:prstGeom>
          <a:noFill/>
        </p:spPr>
        <p:txBody>
          <a:bodyPr wrap="square" rtlCol="0">
            <a:spAutoFit/>
          </a:bodyPr>
          <a:lstStyle/>
          <a:p>
            <a:pPr algn="ctr"/>
            <a:r>
              <a:rPr lang="de-DE" sz="700">
                <a:latin typeface="+mj-lt"/>
              </a:rPr>
              <a:t>Quelle: Panteia, auf der Grundlage der sechsten (2015) Europäischen Erhebung über die Arbeitsbedingungen (EWCS)</a:t>
            </a:r>
          </a:p>
          <a:p>
            <a:endParaRPr lang="en-US" sz="900" dirty="0"/>
          </a:p>
        </p:txBody>
      </p:sp>
      <p:sp>
        <p:nvSpPr>
          <p:cNvPr id="7" name="Rectangle 6"/>
          <p:cNvSpPr/>
          <p:nvPr/>
        </p:nvSpPr>
        <p:spPr>
          <a:xfrm>
            <a:off x="550193" y="4079058"/>
            <a:ext cx="7612220" cy="230832"/>
          </a:xfrm>
          <a:prstGeom prst="rect">
            <a:avLst/>
          </a:prstGeom>
        </p:spPr>
        <p:txBody>
          <a:bodyPr wrap="square">
            <a:spAutoFit/>
          </a:bodyPr>
          <a:lstStyle/>
          <a:p>
            <a:pPr algn="ctr"/>
            <a:r>
              <a:rPr lang="de-DE" sz="900">
                <a:solidFill>
                  <a:srgbClr val="003399"/>
                </a:solidFill>
              </a:rPr>
              <a:t>Anteil der Arbeitnehmer, der in den letzten 12 Monaten von unterschiedlichen Muskel- und Skeletterkrankungen berichtete, nach Altersgruppe, EU-28, 2015</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0887" y="1186018"/>
            <a:ext cx="1063494" cy="1703118"/>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00893" y="1186018"/>
            <a:ext cx="1139486" cy="1927619"/>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56891" y="1160141"/>
            <a:ext cx="1230157" cy="2013046"/>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21487" y="1186018"/>
            <a:ext cx="1982961" cy="2013046"/>
          </a:xfrm>
          <a:prstGeom prst="rect">
            <a:avLst/>
          </a:prstGeom>
        </p:spPr>
      </p:pic>
      <p:sp>
        <p:nvSpPr>
          <p:cNvPr id="9" name="TextBox 8"/>
          <p:cNvSpPr txBox="1"/>
          <p:nvPr/>
        </p:nvSpPr>
        <p:spPr>
          <a:xfrm>
            <a:off x="323528" y="1949772"/>
            <a:ext cx="1296144" cy="553998"/>
          </a:xfrm>
          <a:prstGeom prst="rect">
            <a:avLst/>
          </a:prstGeom>
          <a:noFill/>
        </p:spPr>
        <p:txBody>
          <a:bodyPr wrap="square" rtlCol="0">
            <a:spAutoFit/>
          </a:bodyPr>
          <a:lstStyle/>
          <a:p>
            <a:pPr algn="ctr"/>
            <a:r>
              <a:rPr lang="de-DE" sz="1000" b="1">
                <a:solidFill>
                  <a:schemeClr val="tx1">
                    <a:lumMod val="75000"/>
                    <a:lumOff val="25000"/>
                  </a:schemeClr>
                </a:solidFill>
              </a:rPr>
              <a:t>Muskelschmerzen in den unteren Gliedmaßen</a:t>
            </a:r>
          </a:p>
        </p:txBody>
      </p:sp>
      <p:sp>
        <p:nvSpPr>
          <p:cNvPr id="10" name="TextBox 9"/>
          <p:cNvSpPr txBox="1"/>
          <p:nvPr/>
        </p:nvSpPr>
        <p:spPr>
          <a:xfrm>
            <a:off x="2195736" y="1888358"/>
            <a:ext cx="1368152" cy="861774"/>
          </a:xfrm>
          <a:prstGeom prst="rect">
            <a:avLst/>
          </a:prstGeom>
          <a:noFill/>
        </p:spPr>
        <p:txBody>
          <a:bodyPr wrap="square" rtlCol="0">
            <a:spAutoFit/>
          </a:bodyPr>
          <a:lstStyle/>
          <a:p>
            <a:pPr algn="ctr"/>
            <a:r>
              <a:rPr lang="de-DE" sz="1000" b="1">
                <a:solidFill>
                  <a:schemeClr val="tx1">
                    <a:lumMod val="75000"/>
                    <a:lumOff val="25000"/>
                  </a:schemeClr>
                </a:solidFill>
              </a:rPr>
              <a:t>Muskelschmerzen in den Schultern, im Nacken und/oder in den oberen Gliedmaßen</a:t>
            </a:r>
          </a:p>
        </p:txBody>
      </p:sp>
      <p:sp>
        <p:nvSpPr>
          <p:cNvPr id="11" name="TextBox 10"/>
          <p:cNvSpPr txBox="1"/>
          <p:nvPr/>
        </p:nvSpPr>
        <p:spPr>
          <a:xfrm>
            <a:off x="4240379" y="2019917"/>
            <a:ext cx="1534164" cy="246221"/>
          </a:xfrm>
          <a:prstGeom prst="rect">
            <a:avLst/>
          </a:prstGeom>
          <a:noFill/>
        </p:spPr>
        <p:txBody>
          <a:bodyPr wrap="square" rtlCol="0">
            <a:spAutoFit/>
          </a:bodyPr>
          <a:lstStyle/>
          <a:p>
            <a:pPr algn="ctr"/>
            <a:r>
              <a:rPr lang="de-DE" sz="1000" b="1">
                <a:solidFill>
                  <a:schemeClr val="tx1">
                    <a:lumMod val="75000"/>
                    <a:lumOff val="25000"/>
                  </a:schemeClr>
                </a:solidFill>
              </a:rPr>
              <a:t>Rückenschmerzen</a:t>
            </a:r>
          </a:p>
        </p:txBody>
      </p:sp>
      <p:sp>
        <p:nvSpPr>
          <p:cNvPr id="12" name="TextBox 11"/>
          <p:cNvSpPr txBox="1"/>
          <p:nvPr/>
        </p:nvSpPr>
        <p:spPr>
          <a:xfrm>
            <a:off x="6368050" y="1786169"/>
            <a:ext cx="1667138" cy="553998"/>
          </a:xfrm>
          <a:prstGeom prst="rect">
            <a:avLst/>
          </a:prstGeom>
          <a:noFill/>
        </p:spPr>
        <p:txBody>
          <a:bodyPr wrap="square" rtlCol="0">
            <a:spAutoFit/>
          </a:bodyPr>
          <a:lstStyle/>
          <a:p>
            <a:pPr algn="ctr"/>
            <a:r>
              <a:rPr lang="de-DE" sz="1000" b="1">
                <a:solidFill>
                  <a:schemeClr val="tx1">
                    <a:lumMod val="75000"/>
                    <a:lumOff val="25000"/>
                  </a:schemeClr>
                </a:solidFill>
              </a:rPr>
              <a:t>Eine oder mehrere Muskel- und Skeletterkrankungen</a:t>
            </a:r>
          </a:p>
        </p:txBody>
      </p:sp>
      <p:pic>
        <p:nvPicPr>
          <p:cNvPr id="17" name="Picture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0800000">
            <a:off x="2411760" y="3340671"/>
            <a:ext cx="288032" cy="140204"/>
          </a:xfrm>
          <a:prstGeom prst="rect">
            <a:avLst/>
          </a:prstGeom>
        </p:spPr>
      </p:pic>
      <p:sp>
        <p:nvSpPr>
          <p:cNvPr id="18" name="TextBox 17"/>
          <p:cNvSpPr txBox="1"/>
          <p:nvPr/>
        </p:nvSpPr>
        <p:spPr>
          <a:xfrm>
            <a:off x="2699792" y="3307799"/>
            <a:ext cx="917340" cy="200055"/>
          </a:xfrm>
          <a:prstGeom prst="rect">
            <a:avLst/>
          </a:prstGeom>
          <a:noFill/>
        </p:spPr>
        <p:txBody>
          <a:bodyPr wrap="square" rtlCol="0">
            <a:spAutoFit/>
          </a:bodyPr>
          <a:lstStyle/>
          <a:p>
            <a:r>
              <a:rPr lang="de-DE" sz="700">
                <a:solidFill>
                  <a:schemeClr val="tx1">
                    <a:lumMod val="75000"/>
                    <a:lumOff val="25000"/>
                  </a:schemeClr>
                </a:solidFill>
              </a:rPr>
              <a:t>Unter 25</a:t>
            </a:r>
          </a:p>
        </p:txBody>
      </p:sp>
      <p:sp>
        <p:nvSpPr>
          <p:cNvPr id="19" name="TextBox 18"/>
          <p:cNvSpPr txBox="1"/>
          <p:nvPr/>
        </p:nvSpPr>
        <p:spPr>
          <a:xfrm>
            <a:off x="3763163" y="3307121"/>
            <a:ext cx="2635300" cy="200055"/>
          </a:xfrm>
          <a:prstGeom prst="rect">
            <a:avLst/>
          </a:prstGeom>
          <a:noFill/>
        </p:spPr>
        <p:txBody>
          <a:bodyPr wrap="square" rtlCol="0">
            <a:spAutoFit/>
          </a:bodyPr>
          <a:lstStyle/>
          <a:p>
            <a:r>
              <a:rPr lang="de-DE" sz="700">
                <a:solidFill>
                  <a:schemeClr val="tx1">
                    <a:lumMod val="75000"/>
                    <a:lumOff val="25000"/>
                  </a:schemeClr>
                </a:solidFill>
              </a:rPr>
              <a:t>25-39</a:t>
            </a:r>
          </a:p>
        </p:txBody>
      </p:sp>
      <p:sp>
        <p:nvSpPr>
          <p:cNvPr id="20" name="TextBox 19"/>
          <p:cNvSpPr txBox="1"/>
          <p:nvPr/>
        </p:nvSpPr>
        <p:spPr>
          <a:xfrm>
            <a:off x="4704574" y="3306083"/>
            <a:ext cx="1350875" cy="200055"/>
          </a:xfrm>
          <a:prstGeom prst="rect">
            <a:avLst/>
          </a:prstGeom>
          <a:noFill/>
        </p:spPr>
        <p:txBody>
          <a:bodyPr wrap="square" rtlCol="0">
            <a:spAutoFit/>
          </a:bodyPr>
          <a:lstStyle/>
          <a:p>
            <a:r>
              <a:rPr lang="de-DE" sz="700">
                <a:solidFill>
                  <a:schemeClr val="tx1">
                    <a:lumMod val="75000"/>
                    <a:lumOff val="25000"/>
                  </a:schemeClr>
                </a:solidFill>
              </a:rPr>
              <a:t>40-54</a:t>
            </a:r>
          </a:p>
        </p:txBody>
      </p:sp>
      <p:pic>
        <p:nvPicPr>
          <p:cNvPr id="21" name="Picture 2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0800000">
            <a:off x="3478424" y="3338058"/>
            <a:ext cx="284739" cy="138182"/>
          </a:xfrm>
          <a:prstGeom prst="rect">
            <a:avLst/>
          </a:prstGeom>
        </p:spPr>
      </p:pic>
      <p:pic>
        <p:nvPicPr>
          <p:cNvPr id="22" name="Picture 2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0800000">
            <a:off x="4416542" y="3335422"/>
            <a:ext cx="288032" cy="139780"/>
          </a:xfrm>
          <a:prstGeom prst="rect">
            <a:avLst/>
          </a:prstGeom>
        </p:spPr>
      </p:pic>
      <p:pic>
        <p:nvPicPr>
          <p:cNvPr id="23" name="Picture 2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0800000">
            <a:off x="5363428" y="3337803"/>
            <a:ext cx="283127" cy="137400"/>
          </a:xfrm>
          <a:prstGeom prst="rect">
            <a:avLst/>
          </a:prstGeom>
        </p:spPr>
      </p:pic>
      <p:sp>
        <p:nvSpPr>
          <p:cNvPr id="24" name="TextBox 23"/>
          <p:cNvSpPr txBox="1"/>
          <p:nvPr/>
        </p:nvSpPr>
        <p:spPr>
          <a:xfrm>
            <a:off x="5646555" y="3307706"/>
            <a:ext cx="1373717" cy="200055"/>
          </a:xfrm>
          <a:prstGeom prst="rect">
            <a:avLst/>
          </a:prstGeom>
          <a:noFill/>
        </p:spPr>
        <p:txBody>
          <a:bodyPr wrap="square" rtlCol="0">
            <a:spAutoFit/>
          </a:bodyPr>
          <a:lstStyle/>
          <a:p>
            <a:r>
              <a:rPr lang="de-DE" sz="700">
                <a:solidFill>
                  <a:schemeClr val="tx1">
                    <a:lumMod val="75000"/>
                    <a:lumOff val="25000"/>
                  </a:schemeClr>
                </a:solidFill>
              </a:rPr>
              <a:t>55 und darüber</a:t>
            </a:r>
          </a:p>
        </p:txBody>
      </p:sp>
    </p:spTree>
    <p:extLst>
      <p:ext uri="{BB962C8B-B14F-4D97-AF65-F5344CB8AC3E}">
        <p14:creationId xmlns:p14="http://schemas.microsoft.com/office/powerpoint/2010/main" val="29790050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3" y="135000"/>
            <a:ext cx="8514485" cy="367200"/>
          </a:xfrm>
        </p:spPr>
        <p:txBody>
          <a:bodyPr/>
          <a:lstStyle/>
          <a:p>
            <a:r>
              <a:rPr lang="de-DE" sz="2300"/>
              <a:t>Prävalenz von MSE nimmt mit steigendem Bildungsgrad ab</a:t>
            </a:r>
          </a:p>
        </p:txBody>
      </p:sp>
      <p:sp>
        <p:nvSpPr>
          <p:cNvPr id="6" name="TextBox 5"/>
          <p:cNvSpPr txBox="1"/>
          <p:nvPr/>
        </p:nvSpPr>
        <p:spPr>
          <a:xfrm>
            <a:off x="549829" y="4407338"/>
            <a:ext cx="7632700" cy="338554"/>
          </a:xfrm>
          <a:prstGeom prst="rect">
            <a:avLst/>
          </a:prstGeom>
          <a:noFill/>
        </p:spPr>
        <p:txBody>
          <a:bodyPr wrap="square" rtlCol="0">
            <a:spAutoFit/>
          </a:bodyPr>
          <a:lstStyle/>
          <a:p>
            <a:pPr algn="ctr"/>
            <a:r>
              <a:rPr lang="de-DE" sz="700">
                <a:latin typeface="+mj-lt"/>
              </a:rPr>
              <a:t>Quelle: Panteia, auf der Grundlage der sechsten (2015) Europäischen Erhebung über die Arbeitsbedingungen (EWCS)</a:t>
            </a:r>
          </a:p>
          <a:p>
            <a:endParaRPr lang="en-US" sz="900" dirty="0"/>
          </a:p>
        </p:txBody>
      </p:sp>
      <p:sp>
        <p:nvSpPr>
          <p:cNvPr id="7" name="Rectangle 6"/>
          <p:cNvSpPr/>
          <p:nvPr/>
        </p:nvSpPr>
        <p:spPr>
          <a:xfrm>
            <a:off x="584731" y="4037579"/>
            <a:ext cx="7623046" cy="246221"/>
          </a:xfrm>
          <a:prstGeom prst="rect">
            <a:avLst/>
          </a:prstGeom>
        </p:spPr>
        <p:txBody>
          <a:bodyPr wrap="square">
            <a:spAutoFit/>
          </a:bodyPr>
          <a:lstStyle/>
          <a:p>
            <a:pPr algn="ctr"/>
            <a:r>
              <a:rPr lang="de-DE" sz="1000">
                <a:solidFill>
                  <a:srgbClr val="003399"/>
                </a:solidFill>
              </a:rPr>
              <a:t>Anteil der Arbeitnehmer, der in den letzten 12 Monaten von unterschiedlichen Muskel- und Skeletterkrankungen berichtete, nach Bildungsgrad, EU-28, 2015</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7544" y="987574"/>
            <a:ext cx="7797271" cy="2263082"/>
          </a:xfrm>
          <a:prstGeom prst="rect">
            <a:avLst/>
          </a:prstGeom>
        </p:spPr>
      </p:pic>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800000">
            <a:off x="1043275" y="3686219"/>
            <a:ext cx="288032" cy="140204"/>
          </a:xfrm>
          <a:prstGeom prst="rect">
            <a:avLst/>
          </a:prstGeom>
        </p:spPr>
      </p:pic>
      <p:sp>
        <p:nvSpPr>
          <p:cNvPr id="12" name="TextBox 11"/>
          <p:cNvSpPr txBox="1"/>
          <p:nvPr/>
        </p:nvSpPr>
        <p:spPr>
          <a:xfrm>
            <a:off x="1331306" y="3653347"/>
            <a:ext cx="1440493" cy="307777"/>
          </a:xfrm>
          <a:prstGeom prst="rect">
            <a:avLst/>
          </a:prstGeom>
          <a:noFill/>
        </p:spPr>
        <p:txBody>
          <a:bodyPr wrap="square" rtlCol="0">
            <a:spAutoFit/>
          </a:bodyPr>
          <a:lstStyle/>
          <a:p>
            <a:r>
              <a:rPr lang="de-DE" sz="700">
                <a:solidFill>
                  <a:schemeClr val="tx1">
                    <a:lumMod val="75000"/>
                    <a:lumOff val="25000"/>
                  </a:schemeClr>
                </a:solidFill>
              </a:rPr>
              <a:t>Muskelschmerzen in den unteren Gliedmaßen</a:t>
            </a:r>
          </a:p>
          <a:p>
            <a:endParaRPr lang="es-ES" sz="700" dirty="0">
              <a:solidFill>
                <a:schemeClr val="tx1">
                  <a:lumMod val="75000"/>
                  <a:lumOff val="25000"/>
                </a:schemeClr>
              </a:solidFill>
            </a:endParaRPr>
          </a:p>
        </p:txBody>
      </p:sp>
      <p:sp>
        <p:nvSpPr>
          <p:cNvPr id="13" name="TextBox 12"/>
          <p:cNvSpPr txBox="1"/>
          <p:nvPr/>
        </p:nvSpPr>
        <p:spPr>
          <a:xfrm>
            <a:off x="2984532" y="3652669"/>
            <a:ext cx="2635300" cy="307777"/>
          </a:xfrm>
          <a:prstGeom prst="rect">
            <a:avLst/>
          </a:prstGeom>
          <a:noFill/>
        </p:spPr>
        <p:txBody>
          <a:bodyPr wrap="square" rtlCol="0">
            <a:spAutoFit/>
          </a:bodyPr>
          <a:lstStyle/>
          <a:p>
            <a:r>
              <a:rPr lang="de-DE" sz="700">
                <a:solidFill>
                  <a:schemeClr val="tx1">
                    <a:lumMod val="75000"/>
                    <a:lumOff val="25000"/>
                  </a:schemeClr>
                </a:solidFill>
              </a:rPr>
              <a:t>Muskelschmerzen in den Schultern, im Nacken </a:t>
            </a:r>
            <a:br>
              <a:rPr lang="de-DE" sz="700">
                <a:solidFill>
                  <a:schemeClr val="tx1">
                    <a:lumMod val="75000"/>
                    <a:lumOff val="25000"/>
                  </a:schemeClr>
                </a:solidFill>
              </a:rPr>
            </a:br>
            <a:r>
              <a:rPr lang="de-DE" sz="700">
                <a:solidFill>
                  <a:schemeClr val="tx1">
                    <a:lumMod val="75000"/>
                    <a:lumOff val="25000"/>
                  </a:schemeClr>
                </a:solidFill>
              </a:rPr>
              <a:t>und/oder in den oberen Gliedmaßen</a:t>
            </a:r>
          </a:p>
        </p:txBody>
      </p:sp>
      <p:sp>
        <p:nvSpPr>
          <p:cNvPr id="14" name="TextBox 13"/>
          <p:cNvSpPr txBox="1"/>
          <p:nvPr/>
        </p:nvSpPr>
        <p:spPr>
          <a:xfrm>
            <a:off x="5562657" y="3652669"/>
            <a:ext cx="1350305" cy="200055"/>
          </a:xfrm>
          <a:prstGeom prst="rect">
            <a:avLst/>
          </a:prstGeom>
          <a:noFill/>
        </p:spPr>
        <p:txBody>
          <a:bodyPr wrap="square" rtlCol="0">
            <a:spAutoFit/>
          </a:bodyPr>
          <a:lstStyle/>
          <a:p>
            <a:r>
              <a:rPr lang="de-DE" sz="700">
                <a:solidFill>
                  <a:schemeClr val="tx1">
                    <a:lumMod val="75000"/>
                    <a:lumOff val="25000"/>
                  </a:schemeClr>
                </a:solidFill>
              </a:rPr>
              <a:t>Rückenschmerzen</a:t>
            </a:r>
          </a:p>
        </p:txBody>
      </p:sp>
      <p:sp>
        <p:nvSpPr>
          <p:cNvPr id="15" name="TextBox 14"/>
          <p:cNvSpPr txBox="1"/>
          <p:nvPr/>
        </p:nvSpPr>
        <p:spPr>
          <a:xfrm>
            <a:off x="6761236" y="3651870"/>
            <a:ext cx="2635300" cy="307777"/>
          </a:xfrm>
          <a:prstGeom prst="rect">
            <a:avLst/>
          </a:prstGeom>
          <a:noFill/>
        </p:spPr>
        <p:txBody>
          <a:bodyPr wrap="square" rtlCol="0">
            <a:spAutoFit/>
          </a:bodyPr>
          <a:lstStyle/>
          <a:p>
            <a:r>
              <a:rPr lang="de-DE" sz="700"/>
              <a:t>Ein oder mehrere Gesundheitsprobleme </a:t>
            </a:r>
            <a:br>
              <a:rPr lang="de-DE" sz="700"/>
            </a:br>
            <a:r>
              <a:rPr lang="de-DE" sz="700"/>
              <a:t>in Verbindung mit MSE</a:t>
            </a:r>
          </a:p>
        </p:txBody>
      </p:sp>
      <p:pic>
        <p:nvPicPr>
          <p:cNvPr id="16" name="Picture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0800000">
            <a:off x="2699793" y="3683606"/>
            <a:ext cx="284739" cy="138182"/>
          </a:xfrm>
          <a:prstGeom prst="rect">
            <a:avLst/>
          </a:prstGeom>
        </p:spPr>
      </p:pic>
      <p:pic>
        <p:nvPicPr>
          <p:cNvPr id="17" name="Picture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0800000">
            <a:off x="5274055" y="3682008"/>
            <a:ext cx="288032" cy="139780"/>
          </a:xfrm>
          <a:prstGeom prst="rect">
            <a:avLst/>
          </a:prstGeom>
        </p:spPr>
      </p:pic>
      <p:pic>
        <p:nvPicPr>
          <p:cNvPr id="18" name="Picture 1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0800000">
            <a:off x="6478109" y="3683350"/>
            <a:ext cx="283127" cy="137400"/>
          </a:xfrm>
          <a:prstGeom prst="rect">
            <a:avLst/>
          </a:prstGeom>
        </p:spPr>
      </p:pic>
      <p:sp>
        <p:nvSpPr>
          <p:cNvPr id="19" name="TextBox 18"/>
          <p:cNvSpPr txBox="1"/>
          <p:nvPr/>
        </p:nvSpPr>
        <p:spPr>
          <a:xfrm>
            <a:off x="1014852" y="3051279"/>
            <a:ext cx="964860" cy="200055"/>
          </a:xfrm>
          <a:prstGeom prst="rect">
            <a:avLst/>
          </a:prstGeom>
          <a:noFill/>
        </p:spPr>
        <p:txBody>
          <a:bodyPr wrap="square" rtlCol="0">
            <a:spAutoFit/>
          </a:bodyPr>
          <a:lstStyle/>
          <a:p>
            <a:pPr algn="ctr"/>
            <a:r>
              <a:rPr lang="de-DE" sz="700">
                <a:solidFill>
                  <a:schemeClr val="tx1">
                    <a:lumMod val="75000"/>
                    <a:lumOff val="25000"/>
                  </a:schemeClr>
                </a:solidFill>
              </a:rPr>
              <a:t>Elementarbereich</a:t>
            </a:r>
          </a:p>
        </p:txBody>
      </p:sp>
      <p:sp>
        <p:nvSpPr>
          <p:cNvPr id="20" name="TextBox 19"/>
          <p:cNvSpPr txBox="1"/>
          <p:nvPr/>
        </p:nvSpPr>
        <p:spPr>
          <a:xfrm>
            <a:off x="2123728" y="3051279"/>
            <a:ext cx="936104" cy="415498"/>
          </a:xfrm>
          <a:prstGeom prst="rect">
            <a:avLst/>
          </a:prstGeom>
          <a:noFill/>
        </p:spPr>
        <p:txBody>
          <a:bodyPr wrap="square" rtlCol="0">
            <a:spAutoFit/>
          </a:bodyPr>
          <a:lstStyle/>
          <a:p>
            <a:pPr algn="ctr"/>
            <a:r>
              <a:rPr lang="de-DE" sz="700">
                <a:solidFill>
                  <a:schemeClr val="tx1">
                    <a:lumMod val="75000"/>
                    <a:lumOff val="25000"/>
                  </a:schemeClr>
                </a:solidFill>
              </a:rPr>
              <a:t>Primarbereich oder erste Stufe der Grundbildung</a:t>
            </a:r>
          </a:p>
        </p:txBody>
      </p:sp>
      <p:sp>
        <p:nvSpPr>
          <p:cNvPr id="21" name="TextBox 20"/>
          <p:cNvSpPr txBox="1"/>
          <p:nvPr/>
        </p:nvSpPr>
        <p:spPr>
          <a:xfrm>
            <a:off x="3160596" y="3051279"/>
            <a:ext cx="936104" cy="415498"/>
          </a:xfrm>
          <a:prstGeom prst="rect">
            <a:avLst/>
          </a:prstGeom>
          <a:noFill/>
        </p:spPr>
        <p:txBody>
          <a:bodyPr wrap="square" rtlCol="0">
            <a:spAutoFit/>
          </a:bodyPr>
          <a:lstStyle/>
          <a:p>
            <a:pPr algn="ctr"/>
            <a:r>
              <a:rPr lang="de-DE" sz="700">
                <a:solidFill>
                  <a:schemeClr val="tx1">
                    <a:lumMod val="75000"/>
                    <a:lumOff val="25000"/>
                  </a:schemeClr>
                </a:solidFill>
              </a:rPr>
              <a:t>Sekundarbereich I oder zweite Stufe der Grundbildung</a:t>
            </a:r>
          </a:p>
        </p:txBody>
      </p:sp>
      <p:sp>
        <p:nvSpPr>
          <p:cNvPr id="22" name="TextBox 21"/>
          <p:cNvSpPr txBox="1"/>
          <p:nvPr/>
        </p:nvSpPr>
        <p:spPr>
          <a:xfrm>
            <a:off x="4193289" y="3051279"/>
            <a:ext cx="950600" cy="307777"/>
          </a:xfrm>
          <a:prstGeom prst="rect">
            <a:avLst/>
          </a:prstGeom>
          <a:noFill/>
        </p:spPr>
        <p:txBody>
          <a:bodyPr wrap="square" rtlCol="0">
            <a:spAutoFit/>
          </a:bodyPr>
          <a:lstStyle/>
          <a:p>
            <a:pPr algn="ctr"/>
            <a:r>
              <a:rPr lang="de-DE" sz="700">
                <a:solidFill>
                  <a:schemeClr val="tx1">
                    <a:lumMod val="75000"/>
                    <a:lumOff val="25000"/>
                  </a:schemeClr>
                </a:solidFill>
              </a:rPr>
              <a:t>Sekundarbereich II</a:t>
            </a:r>
          </a:p>
        </p:txBody>
      </p:sp>
      <p:sp>
        <p:nvSpPr>
          <p:cNvPr id="23" name="TextBox 22"/>
          <p:cNvSpPr txBox="1"/>
          <p:nvPr/>
        </p:nvSpPr>
        <p:spPr>
          <a:xfrm>
            <a:off x="5205576" y="3051279"/>
            <a:ext cx="950600" cy="415498"/>
          </a:xfrm>
          <a:prstGeom prst="rect">
            <a:avLst/>
          </a:prstGeom>
          <a:noFill/>
        </p:spPr>
        <p:txBody>
          <a:bodyPr wrap="square" rtlCol="0">
            <a:spAutoFit/>
          </a:bodyPr>
          <a:lstStyle/>
          <a:p>
            <a:pPr algn="ctr"/>
            <a:r>
              <a:rPr lang="de-DE" sz="700">
                <a:solidFill>
                  <a:schemeClr val="tx1">
                    <a:lumMod val="75000"/>
                    <a:lumOff val="25000"/>
                  </a:schemeClr>
                </a:solidFill>
              </a:rPr>
              <a:t>Nichttertiäre Bildung nach dem Sekundarbereich</a:t>
            </a:r>
          </a:p>
        </p:txBody>
      </p:sp>
      <p:sp>
        <p:nvSpPr>
          <p:cNvPr id="24" name="TextBox 23"/>
          <p:cNvSpPr txBox="1"/>
          <p:nvPr/>
        </p:nvSpPr>
        <p:spPr>
          <a:xfrm>
            <a:off x="6217863" y="3057421"/>
            <a:ext cx="950600" cy="307777"/>
          </a:xfrm>
          <a:prstGeom prst="rect">
            <a:avLst/>
          </a:prstGeom>
          <a:noFill/>
        </p:spPr>
        <p:txBody>
          <a:bodyPr wrap="square" rtlCol="0">
            <a:spAutoFit/>
          </a:bodyPr>
          <a:lstStyle/>
          <a:p>
            <a:pPr algn="ctr"/>
            <a:r>
              <a:rPr lang="de-DE" sz="700">
                <a:solidFill>
                  <a:schemeClr val="tx1">
                    <a:lumMod val="75000"/>
                    <a:lumOff val="25000"/>
                  </a:schemeClr>
                </a:solidFill>
              </a:rPr>
              <a:t>Erste Stufe des Tertiärbereichs</a:t>
            </a:r>
          </a:p>
        </p:txBody>
      </p:sp>
      <p:sp>
        <p:nvSpPr>
          <p:cNvPr id="25" name="TextBox 24"/>
          <p:cNvSpPr txBox="1"/>
          <p:nvPr/>
        </p:nvSpPr>
        <p:spPr>
          <a:xfrm>
            <a:off x="7257177" y="3051279"/>
            <a:ext cx="950600" cy="307777"/>
          </a:xfrm>
          <a:prstGeom prst="rect">
            <a:avLst/>
          </a:prstGeom>
          <a:noFill/>
        </p:spPr>
        <p:txBody>
          <a:bodyPr wrap="square" rtlCol="0">
            <a:spAutoFit/>
          </a:bodyPr>
          <a:lstStyle/>
          <a:p>
            <a:pPr algn="ctr"/>
            <a:r>
              <a:rPr lang="de-DE" sz="700">
                <a:solidFill>
                  <a:schemeClr val="tx1">
                    <a:lumMod val="75000"/>
                    <a:lumOff val="25000"/>
                  </a:schemeClr>
                </a:solidFill>
              </a:rPr>
              <a:t>Zweite Stufe des Tertiärbereichs</a:t>
            </a:r>
          </a:p>
        </p:txBody>
      </p:sp>
    </p:spTree>
    <p:extLst>
      <p:ext uri="{BB962C8B-B14F-4D97-AF65-F5344CB8AC3E}">
        <p14:creationId xmlns:p14="http://schemas.microsoft.com/office/powerpoint/2010/main" val="8704137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6961" y="141188"/>
            <a:ext cx="8586493" cy="367200"/>
          </a:xfrm>
        </p:spPr>
        <p:txBody>
          <a:bodyPr/>
          <a:lstStyle/>
          <a:p>
            <a:r>
              <a:rPr lang="de-DE" sz="2400"/>
              <a:t>Mehr als die Hälfte der Arbeitnehmer leidet unter arbeitsbedingtem Stress </a:t>
            </a:r>
          </a:p>
        </p:txBody>
      </p:sp>
      <p:sp>
        <p:nvSpPr>
          <p:cNvPr id="5" name="TextBox 4"/>
          <p:cNvSpPr txBox="1"/>
          <p:nvPr/>
        </p:nvSpPr>
        <p:spPr>
          <a:xfrm>
            <a:off x="1232945" y="4289489"/>
            <a:ext cx="6192688" cy="369332"/>
          </a:xfrm>
          <a:prstGeom prst="rect">
            <a:avLst/>
          </a:prstGeom>
          <a:noFill/>
        </p:spPr>
        <p:txBody>
          <a:bodyPr wrap="square" rtlCol="0">
            <a:spAutoFit/>
          </a:bodyPr>
          <a:lstStyle/>
          <a:p>
            <a:pPr algn="ctr"/>
            <a:endParaRPr lang="en-GB" sz="1100" dirty="0">
              <a:solidFill>
                <a:schemeClr val="tx2"/>
              </a:solidFill>
              <a:latin typeface="+mj-lt"/>
            </a:endParaRPr>
          </a:p>
          <a:p>
            <a:pPr algn="ctr"/>
            <a:r>
              <a:rPr lang="de-DE" sz="700">
                <a:latin typeface="+mj-lt"/>
              </a:rPr>
              <a:t>Quelle: Panteia, auf der Grundlage der fünften (2010) und sechsten (2015) Europäischen Erhebung über die Arbeitsbedingungen (EWCS)</a:t>
            </a:r>
          </a:p>
        </p:txBody>
      </p:sp>
      <p:sp>
        <p:nvSpPr>
          <p:cNvPr id="3" name="Rectangle 2"/>
          <p:cNvSpPr/>
          <p:nvPr/>
        </p:nvSpPr>
        <p:spPr>
          <a:xfrm>
            <a:off x="512939" y="4172537"/>
            <a:ext cx="7632700" cy="230832"/>
          </a:xfrm>
          <a:prstGeom prst="rect">
            <a:avLst/>
          </a:prstGeom>
        </p:spPr>
        <p:txBody>
          <a:bodyPr wrap="square">
            <a:spAutoFit/>
          </a:bodyPr>
          <a:lstStyle/>
          <a:p>
            <a:pPr algn="ctr"/>
            <a:r>
              <a:rPr lang="de-DE" sz="900">
                <a:solidFill>
                  <a:srgbClr val="003399"/>
                </a:solidFill>
              </a:rPr>
              <a:t>Anteil der Arbeitnehmer, der von unterschiedlichen organisatorischen und psychosozialen Risiken berichtet, EU-28, 2010 und 2015</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8848" y="1203598"/>
            <a:ext cx="6408712" cy="2313040"/>
          </a:xfrm>
          <a:prstGeom prst="rect">
            <a:avLst/>
          </a:prstGeom>
        </p:spPr>
      </p:pic>
      <p:sp>
        <p:nvSpPr>
          <p:cNvPr id="7" name="TextBox 6"/>
          <p:cNvSpPr txBox="1"/>
          <p:nvPr/>
        </p:nvSpPr>
        <p:spPr>
          <a:xfrm>
            <a:off x="1350740" y="3331972"/>
            <a:ext cx="1368424" cy="369332"/>
          </a:xfrm>
          <a:prstGeom prst="rect">
            <a:avLst/>
          </a:prstGeom>
          <a:noFill/>
        </p:spPr>
        <p:txBody>
          <a:bodyPr wrap="square" rtlCol="0">
            <a:spAutoFit/>
          </a:bodyPr>
          <a:lstStyle/>
          <a:p>
            <a:pPr algn="ctr"/>
            <a:r>
              <a:rPr lang="de-DE" sz="900" b="1">
                <a:solidFill>
                  <a:schemeClr val="tx1">
                    <a:lumMod val="75000"/>
                    <a:lumOff val="25000"/>
                  </a:schemeClr>
                </a:solidFill>
              </a:rPr>
              <a:t>Arbeitsbedingter</a:t>
            </a:r>
          </a:p>
          <a:p>
            <a:pPr algn="ctr"/>
            <a:r>
              <a:rPr lang="de-DE" sz="900" b="1">
                <a:solidFill>
                  <a:schemeClr val="tx1">
                    <a:lumMod val="75000"/>
                    <a:lumOff val="25000"/>
                  </a:schemeClr>
                </a:solidFill>
              </a:rPr>
              <a:t>Stress</a:t>
            </a:r>
          </a:p>
        </p:txBody>
      </p:sp>
      <p:sp>
        <p:nvSpPr>
          <p:cNvPr id="8" name="TextBox 7"/>
          <p:cNvSpPr txBox="1"/>
          <p:nvPr/>
        </p:nvSpPr>
        <p:spPr>
          <a:xfrm>
            <a:off x="2384847" y="3331972"/>
            <a:ext cx="1172418" cy="369332"/>
          </a:xfrm>
          <a:prstGeom prst="rect">
            <a:avLst/>
          </a:prstGeom>
          <a:noFill/>
        </p:spPr>
        <p:txBody>
          <a:bodyPr wrap="square" rtlCol="0">
            <a:spAutoFit/>
          </a:bodyPr>
          <a:lstStyle/>
          <a:p>
            <a:pPr algn="ctr"/>
            <a:r>
              <a:rPr lang="de-DE" sz="900" b="1">
                <a:solidFill>
                  <a:schemeClr val="tx1">
                    <a:lumMod val="75000"/>
                    <a:lumOff val="25000"/>
                  </a:schemeClr>
                </a:solidFill>
              </a:rPr>
              <a:t>Bei der Arbeit müssen Gefühle verborgen werden</a:t>
            </a:r>
          </a:p>
        </p:txBody>
      </p:sp>
      <p:sp>
        <p:nvSpPr>
          <p:cNvPr id="9" name="TextBox 8"/>
          <p:cNvSpPr txBox="1"/>
          <p:nvPr/>
        </p:nvSpPr>
        <p:spPr>
          <a:xfrm>
            <a:off x="3506042" y="3331972"/>
            <a:ext cx="1049189" cy="369332"/>
          </a:xfrm>
          <a:prstGeom prst="rect">
            <a:avLst/>
          </a:prstGeom>
          <a:noFill/>
        </p:spPr>
        <p:txBody>
          <a:bodyPr wrap="square" rtlCol="0">
            <a:spAutoFit/>
          </a:bodyPr>
          <a:lstStyle/>
          <a:p>
            <a:pPr algn="ctr"/>
            <a:r>
              <a:rPr lang="de-DE" sz="900" b="1">
                <a:solidFill>
                  <a:schemeClr val="tx1">
                    <a:lumMod val="75000"/>
                    <a:lumOff val="25000"/>
                  </a:schemeClr>
                </a:solidFill>
              </a:rPr>
              <a:t>Allgemeine</a:t>
            </a:r>
          </a:p>
          <a:p>
            <a:pPr algn="ctr"/>
            <a:r>
              <a:rPr lang="de-DE" sz="900" b="1">
                <a:solidFill>
                  <a:schemeClr val="tx1">
                    <a:lumMod val="75000"/>
                    <a:lumOff val="25000"/>
                  </a:schemeClr>
                </a:solidFill>
              </a:rPr>
              <a:t>Erschöpfung</a:t>
            </a:r>
          </a:p>
        </p:txBody>
      </p:sp>
      <p:sp>
        <p:nvSpPr>
          <p:cNvPr id="10" name="TextBox 9"/>
          <p:cNvSpPr txBox="1"/>
          <p:nvPr/>
        </p:nvSpPr>
        <p:spPr>
          <a:xfrm>
            <a:off x="4524299" y="3331972"/>
            <a:ext cx="1049189" cy="230832"/>
          </a:xfrm>
          <a:prstGeom prst="rect">
            <a:avLst/>
          </a:prstGeom>
          <a:noFill/>
        </p:spPr>
        <p:txBody>
          <a:bodyPr wrap="square" rtlCol="0">
            <a:spAutoFit/>
          </a:bodyPr>
          <a:lstStyle/>
          <a:p>
            <a:pPr algn="ctr"/>
            <a:r>
              <a:rPr lang="de-DE" sz="900" b="1">
                <a:solidFill>
                  <a:schemeClr val="tx1">
                    <a:lumMod val="75000"/>
                    <a:lumOff val="25000"/>
                  </a:schemeClr>
                </a:solidFill>
              </a:rPr>
              <a:t>Beleidigungen</a:t>
            </a:r>
          </a:p>
        </p:txBody>
      </p:sp>
      <p:sp>
        <p:nvSpPr>
          <p:cNvPr id="11" name="TextBox 10"/>
          <p:cNvSpPr txBox="1"/>
          <p:nvPr/>
        </p:nvSpPr>
        <p:spPr>
          <a:xfrm>
            <a:off x="5522265" y="3331972"/>
            <a:ext cx="1049189" cy="230832"/>
          </a:xfrm>
          <a:prstGeom prst="rect">
            <a:avLst/>
          </a:prstGeom>
          <a:noFill/>
        </p:spPr>
        <p:txBody>
          <a:bodyPr wrap="square" rtlCol="0">
            <a:spAutoFit/>
          </a:bodyPr>
          <a:lstStyle/>
          <a:p>
            <a:pPr algn="ctr"/>
            <a:r>
              <a:rPr lang="de-DE" sz="900" b="1">
                <a:solidFill>
                  <a:schemeClr val="tx1">
                    <a:lumMod val="75000"/>
                    <a:lumOff val="25000"/>
                  </a:schemeClr>
                </a:solidFill>
              </a:rPr>
              <a:t>Angstzustände</a:t>
            </a:r>
          </a:p>
        </p:txBody>
      </p:sp>
      <p:sp>
        <p:nvSpPr>
          <p:cNvPr id="12" name="TextBox 11"/>
          <p:cNvSpPr txBox="1"/>
          <p:nvPr/>
        </p:nvSpPr>
        <p:spPr>
          <a:xfrm>
            <a:off x="6556372" y="3333508"/>
            <a:ext cx="1049189" cy="230832"/>
          </a:xfrm>
          <a:prstGeom prst="rect">
            <a:avLst/>
          </a:prstGeom>
          <a:noFill/>
        </p:spPr>
        <p:txBody>
          <a:bodyPr wrap="square" rtlCol="0">
            <a:spAutoFit/>
          </a:bodyPr>
          <a:lstStyle/>
          <a:p>
            <a:pPr algn="ctr"/>
            <a:r>
              <a:rPr lang="de-DE" sz="900" b="1">
                <a:solidFill>
                  <a:schemeClr val="tx1">
                    <a:lumMod val="75000"/>
                    <a:lumOff val="25000"/>
                  </a:schemeClr>
                </a:solidFill>
              </a:rPr>
              <a:t>Sonstige</a:t>
            </a:r>
          </a:p>
        </p:txBody>
      </p:sp>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11252" y="2068943"/>
            <a:ext cx="605164" cy="718831"/>
          </a:xfrm>
          <a:prstGeom prst="rect">
            <a:avLst/>
          </a:prstGeom>
        </p:spPr>
      </p:pic>
    </p:spTree>
    <p:extLst>
      <p:ext uri="{BB962C8B-B14F-4D97-AF65-F5344CB8AC3E}">
        <p14:creationId xmlns:p14="http://schemas.microsoft.com/office/powerpoint/2010/main" val="31852853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z="2400"/>
              <a:t>Prävention von MSE</a:t>
            </a:r>
          </a:p>
        </p:txBody>
      </p:sp>
      <p:sp>
        <p:nvSpPr>
          <p:cNvPr id="3" name="Content Placeholder 2"/>
          <p:cNvSpPr>
            <a:spLocks noGrp="1"/>
          </p:cNvSpPr>
          <p:nvPr>
            <p:ph sz="half" idx="1"/>
          </p:nvPr>
        </p:nvSpPr>
        <p:spPr>
          <a:xfrm>
            <a:off x="450003" y="1275606"/>
            <a:ext cx="8154448" cy="3645000"/>
          </a:xfrm>
        </p:spPr>
        <p:txBody>
          <a:bodyPr>
            <a:normAutofit/>
          </a:bodyPr>
          <a:lstStyle/>
          <a:p>
            <a:pPr algn="l"/>
            <a:r>
              <a:rPr lang="de-DE" sz="2000" dirty="0"/>
              <a:t>Die meisten Beschäftigten sind in Unternehmen tätig, in denen eine oder mehrere Präventionsmaßnahmen ergriffen werden</a:t>
            </a:r>
            <a:endParaRPr lang="de-AT" sz="1200" b="0" i="0" u="none" strike="noStrike" baseline="0" dirty="0">
              <a:solidFill>
                <a:srgbClr val="000000"/>
              </a:solidFill>
              <a:latin typeface="Arial" panose="020B0604020202020204" pitchFamily="34" charset="0"/>
            </a:endParaRPr>
          </a:p>
          <a:p>
            <a:pPr lvl="0"/>
            <a:r>
              <a:rPr lang="de-DE" sz="2000" dirty="0" smtClean="0"/>
              <a:t>Die </a:t>
            </a:r>
            <a:r>
              <a:rPr lang="de-DE" sz="2000" dirty="0"/>
              <a:t>Verfügbarkeit von Präventionsmaßnahmen nimmt mit der Unternehmensgröße zu</a:t>
            </a:r>
          </a:p>
          <a:p>
            <a:pPr lvl="0"/>
            <a:r>
              <a:rPr lang="de-DE" sz="2000" dirty="0"/>
              <a:t>Durchschnittlich 72 % der Unternehmen verfügen über Maßnahmen zur betrieblichen Wiedereingliederung nach einer längeren krankheitsbedingten Abwesenheit</a:t>
            </a:r>
          </a:p>
          <a:p>
            <a:pPr lvl="0"/>
            <a:r>
              <a:rPr lang="de-DE" sz="2000" dirty="0"/>
              <a:t>Präventionsmaßnahmen erweisen sich als wirksam</a:t>
            </a:r>
          </a:p>
        </p:txBody>
      </p:sp>
    </p:spTree>
    <p:extLst>
      <p:ext uri="{BB962C8B-B14F-4D97-AF65-F5344CB8AC3E}">
        <p14:creationId xmlns:p14="http://schemas.microsoft.com/office/powerpoint/2010/main" val="21020384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7632700" cy="627534"/>
          </a:xfrm>
        </p:spPr>
        <p:txBody>
          <a:bodyPr/>
          <a:lstStyle/>
          <a:p>
            <a:r>
              <a:rPr lang="de-DE" sz="2400"/>
              <a:t>MSE-bedingte Beschwerden nach Mitgliedstaat</a:t>
            </a:r>
          </a:p>
        </p:txBody>
      </p:sp>
      <p:sp>
        <p:nvSpPr>
          <p:cNvPr id="5" name="TextBox 4"/>
          <p:cNvSpPr txBox="1"/>
          <p:nvPr/>
        </p:nvSpPr>
        <p:spPr>
          <a:xfrm>
            <a:off x="539750" y="4287302"/>
            <a:ext cx="7704906" cy="646331"/>
          </a:xfrm>
          <a:prstGeom prst="rect">
            <a:avLst/>
          </a:prstGeom>
          <a:noFill/>
        </p:spPr>
        <p:txBody>
          <a:bodyPr wrap="square" rtlCol="0">
            <a:spAutoFit/>
          </a:bodyPr>
          <a:lstStyle/>
          <a:p>
            <a:pPr algn="ctr"/>
            <a:r>
              <a:rPr lang="de-DE" sz="900">
                <a:solidFill>
                  <a:srgbClr val="003399"/>
                </a:solidFill>
                <a:latin typeface="+mj-lt"/>
              </a:rPr>
              <a:t>Anteil der Arbeitnehmer, der berichtet, in den letzten 12 Monaten an einer oder mehreren Muskel- und Skeletterkrankungen gelitten zu haben, nach Mitgliedstaat, 2010 und 2015</a:t>
            </a:r>
          </a:p>
          <a:p>
            <a:endParaRPr lang="en-US" dirty="0"/>
          </a:p>
        </p:txBody>
      </p:sp>
      <p:sp>
        <p:nvSpPr>
          <p:cNvPr id="3" name="TextBox 2"/>
          <p:cNvSpPr txBox="1"/>
          <p:nvPr/>
        </p:nvSpPr>
        <p:spPr>
          <a:xfrm>
            <a:off x="611956" y="4612731"/>
            <a:ext cx="7560494" cy="200055"/>
          </a:xfrm>
          <a:prstGeom prst="rect">
            <a:avLst/>
          </a:prstGeom>
          <a:noFill/>
        </p:spPr>
        <p:txBody>
          <a:bodyPr wrap="square" rtlCol="0">
            <a:spAutoFit/>
          </a:bodyPr>
          <a:lstStyle/>
          <a:p>
            <a:pPr algn="ctr"/>
            <a:r>
              <a:rPr lang="de-DE" sz="700"/>
              <a:t>Quelle: Panteia, auf der Grundlage der fünften (2010) und sechsten (2015) Europäischen Erhebung über die Arbeitsbedingungen (EWCS)</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91680" y="2158189"/>
            <a:ext cx="642630" cy="189233"/>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12685" y="2159459"/>
            <a:ext cx="643900" cy="187963"/>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50945" y="2345469"/>
            <a:ext cx="951074" cy="1434809"/>
          </a:xfrm>
          <a:prstGeom prst="rect">
            <a:avLst/>
          </a:prstGeom>
        </p:spPr>
      </p:pic>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5439" y="2004212"/>
            <a:ext cx="2896658" cy="2217712"/>
          </a:xfrm>
          <a:prstGeom prst="rect">
            <a:avLst/>
          </a:prstGeom>
        </p:spPr>
      </p:pic>
      <p:pic>
        <p:nvPicPr>
          <p:cNvPr id="13" name="Picture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002049" y="2001292"/>
            <a:ext cx="2898008" cy="2201513"/>
          </a:xfrm>
          <a:prstGeom prst="rect">
            <a:avLst/>
          </a:prstGeom>
        </p:spPr>
      </p:pic>
      <p:sp>
        <p:nvSpPr>
          <p:cNvPr id="14" name="TextBox 13"/>
          <p:cNvSpPr txBox="1"/>
          <p:nvPr/>
        </p:nvSpPr>
        <p:spPr>
          <a:xfrm>
            <a:off x="752855" y="1682973"/>
            <a:ext cx="2520280" cy="384721"/>
          </a:xfrm>
          <a:prstGeom prst="rect">
            <a:avLst/>
          </a:prstGeom>
          <a:noFill/>
        </p:spPr>
        <p:txBody>
          <a:bodyPr wrap="square" rtlCol="0">
            <a:spAutoFit/>
          </a:bodyPr>
          <a:lstStyle/>
          <a:p>
            <a:pPr algn="ctr"/>
            <a:r>
              <a:rPr lang="de-DE" sz="1900" b="1">
                <a:solidFill>
                  <a:srgbClr val="ACC700"/>
                </a:solidFill>
              </a:rPr>
              <a:t>2015</a:t>
            </a:r>
          </a:p>
        </p:txBody>
      </p:sp>
      <p:sp>
        <p:nvSpPr>
          <p:cNvPr id="15" name="Rectangle 14"/>
          <p:cNvSpPr/>
          <p:nvPr/>
        </p:nvSpPr>
        <p:spPr>
          <a:xfrm>
            <a:off x="6085821" y="1698362"/>
            <a:ext cx="697627" cy="369332"/>
          </a:xfrm>
          <a:prstGeom prst="rect">
            <a:avLst/>
          </a:prstGeom>
        </p:spPr>
        <p:txBody>
          <a:bodyPr wrap="none">
            <a:spAutoFit/>
          </a:bodyPr>
          <a:lstStyle/>
          <a:p>
            <a:r>
              <a:rPr lang="de-DE" b="1">
                <a:solidFill>
                  <a:srgbClr val="808384"/>
                </a:solidFill>
              </a:rPr>
              <a:t>2010</a:t>
            </a:r>
          </a:p>
        </p:txBody>
      </p:sp>
      <p:sp>
        <p:nvSpPr>
          <p:cNvPr id="4" name="TextBox 3"/>
          <p:cNvSpPr txBox="1"/>
          <p:nvPr/>
        </p:nvSpPr>
        <p:spPr>
          <a:xfrm>
            <a:off x="467544" y="817243"/>
            <a:ext cx="7632700" cy="646331"/>
          </a:xfrm>
          <a:prstGeom prst="rect">
            <a:avLst/>
          </a:prstGeom>
          <a:noFill/>
        </p:spPr>
        <p:txBody>
          <a:bodyPr wrap="square" rtlCol="0">
            <a:spAutoFit/>
          </a:bodyPr>
          <a:lstStyle/>
          <a:p>
            <a:r>
              <a:rPr lang="de-DE" b="1">
                <a:solidFill>
                  <a:srgbClr val="003399"/>
                </a:solidFill>
              </a:rPr>
              <a:t>Der Anteil der Arbeitnehmer, der von MSE-bedingten Beschwerden berichtet, variiert erheblich von Mitgliedstaat zu Mitgliedstaat</a:t>
            </a:r>
          </a:p>
        </p:txBody>
      </p:sp>
    </p:spTree>
    <p:extLst>
      <p:ext uri="{BB962C8B-B14F-4D97-AF65-F5344CB8AC3E}">
        <p14:creationId xmlns:p14="http://schemas.microsoft.com/office/powerpoint/2010/main" val="16163967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35000"/>
            <a:ext cx="7542332" cy="367200"/>
          </a:xfrm>
        </p:spPr>
        <p:txBody>
          <a:bodyPr/>
          <a:lstStyle/>
          <a:p>
            <a:r>
              <a:rPr lang="de-DE" sz="2400"/>
              <a:t>Präventionsmaßnahmen</a:t>
            </a:r>
          </a:p>
        </p:txBody>
      </p:sp>
      <p:sp>
        <p:nvSpPr>
          <p:cNvPr id="5" name="Rectangle 4"/>
          <p:cNvSpPr/>
          <p:nvPr/>
        </p:nvSpPr>
        <p:spPr>
          <a:xfrm>
            <a:off x="899592" y="4587974"/>
            <a:ext cx="6858786" cy="200055"/>
          </a:xfrm>
          <a:prstGeom prst="rect">
            <a:avLst/>
          </a:prstGeom>
        </p:spPr>
        <p:txBody>
          <a:bodyPr wrap="square">
            <a:spAutoFit/>
          </a:bodyPr>
          <a:lstStyle/>
          <a:p>
            <a:pPr algn="ctr"/>
            <a:r>
              <a:rPr lang="de-DE" sz="700"/>
              <a:t>Quelle: EU-OSHA, auf der Grundlage von ESENER 2019. (ESENER – Europäische Unternehmenserhebung über neue und aufkommende Risiken)</a:t>
            </a:r>
          </a:p>
        </p:txBody>
      </p:sp>
      <p:sp>
        <p:nvSpPr>
          <p:cNvPr id="8" name="Rectangle 7"/>
          <p:cNvSpPr/>
          <p:nvPr/>
        </p:nvSpPr>
        <p:spPr>
          <a:xfrm>
            <a:off x="374626" y="4372530"/>
            <a:ext cx="7632700" cy="215444"/>
          </a:xfrm>
          <a:prstGeom prst="rect">
            <a:avLst/>
          </a:prstGeom>
        </p:spPr>
        <p:txBody>
          <a:bodyPr wrap="square">
            <a:spAutoFit/>
          </a:bodyPr>
          <a:lstStyle/>
          <a:p>
            <a:pPr algn="ctr"/>
            <a:r>
              <a:rPr lang="de-DE" sz="800">
                <a:solidFill>
                  <a:srgbClr val="003399"/>
                </a:solidFill>
              </a:rPr>
              <a:t>Anteil der Beschäftigten, der in Unternehmen arbeitet, in denen verschiedene Präventionsmaßnahmen ergriffen werden, nach Wirtschaftszweig, EU-28, 2019</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1679" y="1447407"/>
            <a:ext cx="6097477" cy="1770017"/>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800000">
            <a:off x="2813489" y="4244166"/>
            <a:ext cx="246343" cy="119549"/>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0800000">
            <a:off x="2817321" y="3965914"/>
            <a:ext cx="246343" cy="119549"/>
          </a:xfrm>
          <a:prstGeom prst="rect">
            <a:avLst/>
          </a:prstGeom>
        </p:spPr>
      </p:pic>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0800000">
            <a:off x="2813489" y="4105875"/>
            <a:ext cx="246343" cy="119549"/>
          </a:xfrm>
          <a:prstGeom prst="rect">
            <a:avLst/>
          </a:prstGeom>
        </p:spPr>
      </p:pic>
      <p:pic>
        <p:nvPicPr>
          <p:cNvPr id="12" name="Picture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0800000">
            <a:off x="2813489" y="3825673"/>
            <a:ext cx="246343" cy="119911"/>
          </a:xfrm>
          <a:prstGeom prst="rect">
            <a:avLst/>
          </a:prstGeom>
        </p:spPr>
      </p:pic>
      <p:sp>
        <p:nvSpPr>
          <p:cNvPr id="13" name="TextBox 12"/>
          <p:cNvSpPr txBox="1"/>
          <p:nvPr/>
        </p:nvSpPr>
        <p:spPr>
          <a:xfrm>
            <a:off x="1545428" y="3033605"/>
            <a:ext cx="1008112" cy="246221"/>
          </a:xfrm>
          <a:prstGeom prst="rect">
            <a:avLst/>
          </a:prstGeom>
          <a:noFill/>
        </p:spPr>
        <p:txBody>
          <a:bodyPr wrap="square" rtlCol="0">
            <a:spAutoFit/>
          </a:bodyPr>
          <a:lstStyle/>
          <a:p>
            <a:pPr algn="ctr"/>
            <a:r>
              <a:rPr lang="de-DE" sz="500">
                <a:solidFill>
                  <a:schemeClr val="tx1">
                    <a:lumMod val="75000"/>
                    <a:lumOff val="25000"/>
                  </a:schemeClr>
                </a:solidFill>
              </a:rPr>
              <a:t>Landwirtschaft, Forstwirtschaft und Fischerei</a:t>
            </a:r>
          </a:p>
        </p:txBody>
      </p:sp>
      <p:sp>
        <p:nvSpPr>
          <p:cNvPr id="14" name="TextBox 13"/>
          <p:cNvSpPr txBox="1"/>
          <p:nvPr/>
        </p:nvSpPr>
        <p:spPr>
          <a:xfrm>
            <a:off x="2396049" y="3040673"/>
            <a:ext cx="945591" cy="323165"/>
          </a:xfrm>
          <a:prstGeom prst="rect">
            <a:avLst/>
          </a:prstGeom>
          <a:noFill/>
        </p:spPr>
        <p:txBody>
          <a:bodyPr wrap="square" rtlCol="0">
            <a:spAutoFit/>
          </a:bodyPr>
          <a:lstStyle/>
          <a:p>
            <a:pPr algn="ctr"/>
            <a:r>
              <a:rPr lang="de-DE" sz="500">
                <a:solidFill>
                  <a:schemeClr val="tx1">
                    <a:lumMod val="75000"/>
                    <a:lumOff val="25000"/>
                  </a:schemeClr>
                </a:solidFill>
              </a:rPr>
              <a:t>Baugewerbe, Abfallentsorgung, Wasser- und Stromversorgung</a:t>
            </a:r>
          </a:p>
        </p:txBody>
      </p:sp>
      <p:sp>
        <p:nvSpPr>
          <p:cNvPr id="15" name="TextBox 14"/>
          <p:cNvSpPr txBox="1"/>
          <p:nvPr/>
        </p:nvSpPr>
        <p:spPr>
          <a:xfrm>
            <a:off x="3182864" y="3037066"/>
            <a:ext cx="1008112" cy="323165"/>
          </a:xfrm>
          <a:prstGeom prst="rect">
            <a:avLst/>
          </a:prstGeom>
          <a:noFill/>
        </p:spPr>
        <p:txBody>
          <a:bodyPr wrap="square" rtlCol="0">
            <a:spAutoFit/>
          </a:bodyPr>
          <a:lstStyle/>
          <a:p>
            <a:pPr algn="ctr"/>
            <a:r>
              <a:rPr lang="de-DE" sz="500">
                <a:solidFill>
                  <a:schemeClr val="tx1">
                    <a:lumMod val="75000"/>
                    <a:lumOff val="25000"/>
                  </a:schemeClr>
                </a:solidFill>
              </a:rPr>
              <a:t>Verarbeitendes Gewerbe/Herstellung von Waren</a:t>
            </a:r>
          </a:p>
        </p:txBody>
      </p:sp>
      <p:sp>
        <p:nvSpPr>
          <p:cNvPr id="16" name="TextBox 15"/>
          <p:cNvSpPr txBox="1"/>
          <p:nvPr/>
        </p:nvSpPr>
        <p:spPr>
          <a:xfrm>
            <a:off x="3955160" y="3034113"/>
            <a:ext cx="1008112" cy="323165"/>
          </a:xfrm>
          <a:prstGeom prst="rect">
            <a:avLst/>
          </a:prstGeom>
          <a:noFill/>
        </p:spPr>
        <p:txBody>
          <a:bodyPr wrap="square" rtlCol="0">
            <a:spAutoFit/>
          </a:bodyPr>
          <a:lstStyle/>
          <a:p>
            <a:pPr algn="ctr"/>
            <a:r>
              <a:rPr lang="de-DE" sz="500">
                <a:solidFill>
                  <a:schemeClr val="tx1">
                    <a:lumMod val="75000"/>
                    <a:lumOff val="25000"/>
                  </a:schemeClr>
                </a:solidFill>
              </a:rPr>
              <a:t>Handel, Verkehr, Lebensmittel/Beherbergung und Freizeitaktivitäten</a:t>
            </a:r>
          </a:p>
        </p:txBody>
      </p:sp>
      <p:sp>
        <p:nvSpPr>
          <p:cNvPr id="17" name="TextBox 16"/>
          <p:cNvSpPr txBox="1"/>
          <p:nvPr/>
        </p:nvSpPr>
        <p:spPr>
          <a:xfrm>
            <a:off x="4818793" y="3023266"/>
            <a:ext cx="1008111" cy="707886"/>
          </a:xfrm>
          <a:prstGeom prst="rect">
            <a:avLst/>
          </a:prstGeom>
          <a:noFill/>
        </p:spPr>
        <p:txBody>
          <a:bodyPr wrap="square" rtlCol="0">
            <a:spAutoFit/>
          </a:bodyPr>
          <a:lstStyle/>
          <a:p>
            <a:pPr algn="ctr"/>
            <a:r>
              <a:rPr lang="de-DE" sz="500">
                <a:solidFill>
                  <a:schemeClr val="tx1">
                    <a:lumMod val="75000"/>
                    <a:lumOff val="25000"/>
                  </a:schemeClr>
                </a:solidFill>
              </a:rPr>
              <a:t>IT-Dienstleistungen, Finanzdienstleistungen, Grundstücks- und Wohnungswesen und sonstige technische, wissenschaftliche oder sonstige persönliche Dienstleistungen</a:t>
            </a:r>
          </a:p>
        </p:txBody>
      </p:sp>
      <p:sp>
        <p:nvSpPr>
          <p:cNvPr id="18" name="TextBox 17"/>
          <p:cNvSpPr txBox="1"/>
          <p:nvPr/>
        </p:nvSpPr>
        <p:spPr>
          <a:xfrm>
            <a:off x="5581891" y="3034113"/>
            <a:ext cx="1008112" cy="169277"/>
          </a:xfrm>
          <a:prstGeom prst="rect">
            <a:avLst/>
          </a:prstGeom>
          <a:noFill/>
        </p:spPr>
        <p:txBody>
          <a:bodyPr wrap="square" rtlCol="0">
            <a:spAutoFit/>
          </a:bodyPr>
          <a:lstStyle/>
          <a:p>
            <a:pPr algn="ctr"/>
            <a:r>
              <a:rPr lang="de-DE" sz="500">
                <a:solidFill>
                  <a:schemeClr val="tx1">
                    <a:lumMod val="75000"/>
                    <a:lumOff val="25000"/>
                  </a:schemeClr>
                </a:solidFill>
              </a:rPr>
              <a:t>Öffentliche Verwaltung</a:t>
            </a:r>
          </a:p>
        </p:txBody>
      </p:sp>
      <p:sp>
        <p:nvSpPr>
          <p:cNvPr id="19" name="TextBox 18"/>
          <p:cNvSpPr txBox="1"/>
          <p:nvPr/>
        </p:nvSpPr>
        <p:spPr>
          <a:xfrm>
            <a:off x="6421510" y="3033219"/>
            <a:ext cx="887646" cy="323165"/>
          </a:xfrm>
          <a:prstGeom prst="rect">
            <a:avLst/>
          </a:prstGeom>
          <a:noFill/>
        </p:spPr>
        <p:txBody>
          <a:bodyPr wrap="square" rtlCol="0">
            <a:spAutoFit/>
          </a:bodyPr>
          <a:lstStyle/>
          <a:p>
            <a:pPr algn="ctr"/>
            <a:r>
              <a:rPr lang="de-DE" sz="500">
                <a:solidFill>
                  <a:schemeClr val="tx1">
                    <a:lumMod val="75000"/>
                    <a:lumOff val="25000"/>
                  </a:schemeClr>
                </a:solidFill>
              </a:rPr>
              <a:t>Erziehung und Unterricht, Gesundheits- und Sozialwesen</a:t>
            </a:r>
          </a:p>
        </p:txBody>
      </p:sp>
      <p:sp>
        <p:nvSpPr>
          <p:cNvPr id="20" name="TextBox 19"/>
          <p:cNvSpPr txBox="1"/>
          <p:nvPr/>
        </p:nvSpPr>
        <p:spPr>
          <a:xfrm>
            <a:off x="3059832" y="3788760"/>
            <a:ext cx="3600400" cy="184666"/>
          </a:xfrm>
          <a:prstGeom prst="rect">
            <a:avLst/>
          </a:prstGeom>
          <a:noFill/>
        </p:spPr>
        <p:txBody>
          <a:bodyPr wrap="square" rtlCol="0">
            <a:spAutoFit/>
          </a:bodyPr>
          <a:lstStyle/>
          <a:p>
            <a:r>
              <a:rPr lang="de-DE" sz="600">
                <a:solidFill>
                  <a:schemeClr val="tx1">
                    <a:lumMod val="75000"/>
                    <a:lumOff val="25000"/>
                  </a:schemeClr>
                </a:solidFill>
              </a:rPr>
              <a:t>Aufgabenrotation zur Reduzierung repetitiver Bewegungen oder körperlicher Beanspruchung</a:t>
            </a:r>
          </a:p>
        </p:txBody>
      </p:sp>
      <p:sp>
        <p:nvSpPr>
          <p:cNvPr id="21" name="TextBox 20"/>
          <p:cNvSpPr txBox="1"/>
          <p:nvPr/>
        </p:nvSpPr>
        <p:spPr>
          <a:xfrm>
            <a:off x="3058156" y="3935949"/>
            <a:ext cx="4951720" cy="184666"/>
          </a:xfrm>
          <a:prstGeom prst="rect">
            <a:avLst/>
          </a:prstGeom>
          <a:noFill/>
        </p:spPr>
        <p:txBody>
          <a:bodyPr wrap="square" rtlCol="0">
            <a:spAutoFit/>
          </a:bodyPr>
          <a:lstStyle/>
          <a:p>
            <a:r>
              <a:rPr lang="de-DE" sz="600">
                <a:solidFill>
                  <a:schemeClr val="tx1">
                    <a:lumMod val="75000"/>
                    <a:lumOff val="25000"/>
                  </a:schemeClr>
                </a:solidFill>
              </a:rPr>
              <a:t>Förderung regelmäßiger Pausen bei Beschäftigten in unbequemen oder statischen Körperhaltungen (einschließlich langes Sitzen)</a:t>
            </a:r>
          </a:p>
        </p:txBody>
      </p:sp>
      <p:sp>
        <p:nvSpPr>
          <p:cNvPr id="22" name="TextBox 21"/>
          <p:cNvSpPr txBox="1"/>
          <p:nvPr/>
        </p:nvSpPr>
        <p:spPr>
          <a:xfrm>
            <a:off x="3058156" y="4072558"/>
            <a:ext cx="4034124" cy="184666"/>
          </a:xfrm>
          <a:prstGeom prst="rect">
            <a:avLst/>
          </a:prstGeom>
          <a:noFill/>
        </p:spPr>
        <p:txBody>
          <a:bodyPr wrap="square" rtlCol="0">
            <a:spAutoFit/>
          </a:bodyPr>
          <a:lstStyle/>
          <a:p>
            <a:r>
              <a:rPr lang="de-DE" sz="600">
                <a:solidFill>
                  <a:schemeClr val="tx1">
                    <a:lumMod val="75000"/>
                    <a:lumOff val="25000"/>
                  </a:schemeClr>
                </a:solidFill>
              </a:rPr>
              <a:t>Bereitstellung ergonomischer Ausstattung</a:t>
            </a:r>
          </a:p>
        </p:txBody>
      </p:sp>
      <p:sp>
        <p:nvSpPr>
          <p:cNvPr id="23" name="TextBox 22"/>
          <p:cNvSpPr txBox="1"/>
          <p:nvPr/>
        </p:nvSpPr>
        <p:spPr>
          <a:xfrm>
            <a:off x="3060646" y="4216286"/>
            <a:ext cx="3743601" cy="184666"/>
          </a:xfrm>
          <a:prstGeom prst="rect">
            <a:avLst/>
          </a:prstGeom>
          <a:noFill/>
        </p:spPr>
        <p:txBody>
          <a:bodyPr wrap="square" rtlCol="0">
            <a:spAutoFit/>
          </a:bodyPr>
          <a:lstStyle/>
          <a:p>
            <a:r>
              <a:rPr lang="de-DE" sz="600">
                <a:solidFill>
                  <a:schemeClr val="tx1">
                    <a:lumMod val="75000"/>
                    <a:lumOff val="25000"/>
                  </a:schemeClr>
                </a:solidFill>
              </a:rPr>
              <a:t>Ausrüstung zur Unterstützung beim Anheben oder Bewegen</a:t>
            </a:r>
          </a:p>
        </p:txBody>
      </p:sp>
      <p:sp>
        <p:nvSpPr>
          <p:cNvPr id="3" name="TextBox 2"/>
          <p:cNvSpPr txBox="1"/>
          <p:nvPr/>
        </p:nvSpPr>
        <p:spPr>
          <a:xfrm>
            <a:off x="444067" y="768552"/>
            <a:ext cx="7632700" cy="646331"/>
          </a:xfrm>
          <a:prstGeom prst="rect">
            <a:avLst/>
          </a:prstGeom>
          <a:noFill/>
        </p:spPr>
        <p:txBody>
          <a:bodyPr wrap="square" rtlCol="0">
            <a:spAutoFit/>
          </a:bodyPr>
          <a:lstStyle/>
          <a:p>
            <a:r>
              <a:rPr lang="de-DE" b="1">
                <a:solidFill>
                  <a:srgbClr val="003399"/>
                </a:solidFill>
              </a:rPr>
              <a:t>Die meisten Beschäftigten sind in Unternehmen tätig, in denen eine oder mehrere Präventionsmaßnahmen ergriffen werden</a:t>
            </a:r>
          </a:p>
        </p:txBody>
      </p:sp>
    </p:spTree>
    <p:extLst>
      <p:ext uri="{BB962C8B-B14F-4D97-AF65-F5344CB8AC3E}">
        <p14:creationId xmlns:p14="http://schemas.microsoft.com/office/powerpoint/2010/main" val="37444743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3" y="51470"/>
            <a:ext cx="8676457" cy="547946"/>
          </a:xfrm>
        </p:spPr>
        <p:txBody>
          <a:bodyPr/>
          <a:lstStyle/>
          <a:p>
            <a:r>
              <a:rPr lang="de-DE" sz="2400">
                <a:solidFill>
                  <a:schemeClr val="accent1"/>
                </a:solidFill>
              </a:rPr>
              <a:t>Präventionsmaßnahmen nach Unternehmensgröße</a:t>
            </a:r>
          </a:p>
        </p:txBody>
      </p:sp>
      <p:sp>
        <p:nvSpPr>
          <p:cNvPr id="5" name="Rectangle 4"/>
          <p:cNvSpPr/>
          <p:nvPr/>
        </p:nvSpPr>
        <p:spPr>
          <a:xfrm>
            <a:off x="1688685" y="4531935"/>
            <a:ext cx="5619619" cy="307777"/>
          </a:xfrm>
          <a:prstGeom prst="rect">
            <a:avLst/>
          </a:prstGeom>
        </p:spPr>
        <p:txBody>
          <a:bodyPr wrap="square">
            <a:spAutoFit/>
          </a:bodyPr>
          <a:lstStyle/>
          <a:p>
            <a:pPr algn="ctr"/>
            <a:r>
              <a:rPr lang="de-DE" sz="700"/>
              <a:t>Quelle: EU-OSHA, auf der Grundlage von ESENER 2019. (ESENER – Europäische Unternehmenserhebung über neue </a:t>
            </a:r>
            <a:br>
              <a:rPr lang="de-DE" sz="700"/>
            </a:br>
            <a:r>
              <a:rPr lang="de-DE" sz="700"/>
              <a:t>und aufkommende Risiken)</a:t>
            </a:r>
          </a:p>
        </p:txBody>
      </p:sp>
      <p:sp>
        <p:nvSpPr>
          <p:cNvPr id="3" name="Rectangle 2"/>
          <p:cNvSpPr/>
          <p:nvPr/>
        </p:nvSpPr>
        <p:spPr>
          <a:xfrm>
            <a:off x="467319" y="4357142"/>
            <a:ext cx="7920906" cy="215444"/>
          </a:xfrm>
          <a:prstGeom prst="rect">
            <a:avLst/>
          </a:prstGeom>
        </p:spPr>
        <p:txBody>
          <a:bodyPr wrap="square">
            <a:spAutoFit/>
          </a:bodyPr>
          <a:lstStyle/>
          <a:p>
            <a:pPr algn="ctr"/>
            <a:r>
              <a:rPr lang="de-DE" sz="800">
                <a:solidFill>
                  <a:srgbClr val="003399"/>
                </a:solidFill>
              </a:rPr>
              <a:t>Anteil der Beschäftigten, der in Unternehmen arbeitet, in denen verschiedene Präventionsmaßnahmen ergriffen werden, nach Unternehmensgröße, EU-28, 2019</a:t>
            </a:r>
          </a:p>
        </p:txBody>
      </p:sp>
      <p:sp>
        <p:nvSpPr>
          <p:cNvPr id="7" name="TextBox 6"/>
          <p:cNvSpPr txBox="1"/>
          <p:nvPr/>
        </p:nvSpPr>
        <p:spPr>
          <a:xfrm>
            <a:off x="2411760" y="3400729"/>
            <a:ext cx="720080" cy="230832"/>
          </a:xfrm>
          <a:prstGeom prst="rect">
            <a:avLst/>
          </a:prstGeom>
          <a:noFill/>
        </p:spPr>
        <p:txBody>
          <a:bodyPr wrap="square" rtlCol="0">
            <a:spAutoFit/>
          </a:bodyPr>
          <a:lstStyle/>
          <a:p>
            <a:pPr algn="ctr"/>
            <a:r>
              <a:rPr lang="de-DE" sz="900" b="1">
                <a:solidFill>
                  <a:schemeClr val="tx1">
                    <a:lumMod val="75000"/>
                    <a:lumOff val="25000"/>
                  </a:schemeClr>
                </a:solidFill>
              </a:rPr>
              <a:t>5-9</a:t>
            </a:r>
          </a:p>
        </p:txBody>
      </p:sp>
      <p:sp>
        <p:nvSpPr>
          <p:cNvPr id="8" name="TextBox 7"/>
          <p:cNvSpPr txBox="1"/>
          <p:nvPr/>
        </p:nvSpPr>
        <p:spPr>
          <a:xfrm>
            <a:off x="3275856" y="3400729"/>
            <a:ext cx="792088" cy="230832"/>
          </a:xfrm>
          <a:prstGeom prst="rect">
            <a:avLst/>
          </a:prstGeom>
          <a:noFill/>
        </p:spPr>
        <p:txBody>
          <a:bodyPr wrap="square" rtlCol="0">
            <a:spAutoFit/>
          </a:bodyPr>
          <a:lstStyle/>
          <a:p>
            <a:pPr algn="ctr"/>
            <a:r>
              <a:rPr lang="de-DE" sz="900" b="1">
                <a:solidFill>
                  <a:schemeClr val="tx1">
                    <a:lumMod val="75000"/>
                    <a:lumOff val="25000"/>
                  </a:schemeClr>
                </a:solidFill>
              </a:rPr>
              <a:t>10-49</a:t>
            </a:r>
          </a:p>
        </p:txBody>
      </p:sp>
      <p:sp>
        <p:nvSpPr>
          <p:cNvPr id="9" name="TextBox 8"/>
          <p:cNvSpPr txBox="1"/>
          <p:nvPr/>
        </p:nvSpPr>
        <p:spPr>
          <a:xfrm>
            <a:off x="4284092" y="3400729"/>
            <a:ext cx="674142" cy="230832"/>
          </a:xfrm>
          <a:prstGeom prst="rect">
            <a:avLst/>
          </a:prstGeom>
          <a:noFill/>
        </p:spPr>
        <p:txBody>
          <a:bodyPr wrap="square" rtlCol="0">
            <a:spAutoFit/>
          </a:bodyPr>
          <a:lstStyle/>
          <a:p>
            <a:pPr algn="ctr"/>
            <a:r>
              <a:rPr lang="de-DE" sz="900" b="1">
                <a:solidFill>
                  <a:schemeClr val="tx1">
                    <a:lumMod val="75000"/>
                    <a:lumOff val="25000"/>
                  </a:schemeClr>
                </a:solidFill>
              </a:rPr>
              <a:t>50-249</a:t>
            </a:r>
          </a:p>
        </p:txBody>
      </p:sp>
      <p:sp>
        <p:nvSpPr>
          <p:cNvPr id="10" name="TextBox 9"/>
          <p:cNvSpPr txBox="1"/>
          <p:nvPr/>
        </p:nvSpPr>
        <p:spPr>
          <a:xfrm>
            <a:off x="5174382" y="3400729"/>
            <a:ext cx="693886" cy="230832"/>
          </a:xfrm>
          <a:prstGeom prst="rect">
            <a:avLst/>
          </a:prstGeom>
          <a:noFill/>
        </p:spPr>
        <p:txBody>
          <a:bodyPr wrap="square" rtlCol="0">
            <a:spAutoFit/>
          </a:bodyPr>
          <a:lstStyle/>
          <a:p>
            <a:pPr algn="ctr"/>
            <a:r>
              <a:rPr lang="de-DE" sz="900" b="1">
                <a:solidFill>
                  <a:schemeClr val="tx1">
                    <a:lumMod val="75000"/>
                    <a:lumOff val="25000"/>
                  </a:schemeClr>
                </a:solidFill>
              </a:rPr>
              <a:t>250+</a:t>
            </a: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30919" y="1357239"/>
            <a:ext cx="5121256" cy="2025033"/>
          </a:xfrm>
          <a:prstGeom prst="rect">
            <a:avLst/>
          </a:prstGeom>
        </p:spPr>
      </p:pic>
      <p:sp>
        <p:nvSpPr>
          <p:cNvPr id="12" name="TextBox 11"/>
          <p:cNvSpPr txBox="1"/>
          <p:nvPr/>
        </p:nvSpPr>
        <p:spPr>
          <a:xfrm>
            <a:off x="6093594" y="3400729"/>
            <a:ext cx="854670" cy="230832"/>
          </a:xfrm>
          <a:prstGeom prst="rect">
            <a:avLst/>
          </a:prstGeom>
          <a:noFill/>
        </p:spPr>
        <p:txBody>
          <a:bodyPr wrap="square" rtlCol="0">
            <a:spAutoFit/>
          </a:bodyPr>
          <a:lstStyle/>
          <a:p>
            <a:pPr algn="ctr"/>
            <a:r>
              <a:rPr lang="de-DE" sz="900" b="1">
                <a:solidFill>
                  <a:schemeClr val="tx1">
                    <a:lumMod val="75000"/>
                    <a:lumOff val="25000"/>
                  </a:schemeClr>
                </a:solidFill>
              </a:rPr>
              <a:t>Insgesamt</a:t>
            </a:r>
          </a:p>
        </p:txBody>
      </p:sp>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800000">
            <a:off x="2741481" y="4097842"/>
            <a:ext cx="246343" cy="119549"/>
          </a:xfrm>
          <a:prstGeom prst="rect">
            <a:avLst/>
          </a:prstGeom>
        </p:spPr>
      </p:pic>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0800000">
            <a:off x="2737314" y="3819176"/>
            <a:ext cx="246343" cy="119549"/>
          </a:xfrm>
          <a:prstGeom prst="rect">
            <a:avLst/>
          </a:prstGeom>
        </p:spPr>
      </p:pic>
      <p:pic>
        <p:nvPicPr>
          <p:cNvPr id="15" name="Picture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0800000">
            <a:off x="2741481" y="3959551"/>
            <a:ext cx="246343" cy="119549"/>
          </a:xfrm>
          <a:prstGeom prst="rect">
            <a:avLst/>
          </a:prstGeom>
        </p:spPr>
      </p:pic>
      <p:pic>
        <p:nvPicPr>
          <p:cNvPr id="16" name="Picture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0800000">
            <a:off x="2733580" y="3678674"/>
            <a:ext cx="246343" cy="119911"/>
          </a:xfrm>
          <a:prstGeom prst="rect">
            <a:avLst/>
          </a:prstGeom>
        </p:spPr>
      </p:pic>
      <p:sp>
        <p:nvSpPr>
          <p:cNvPr id="17" name="TextBox 16"/>
          <p:cNvSpPr txBox="1"/>
          <p:nvPr/>
        </p:nvSpPr>
        <p:spPr>
          <a:xfrm>
            <a:off x="2987824" y="3642436"/>
            <a:ext cx="3528392" cy="184666"/>
          </a:xfrm>
          <a:prstGeom prst="rect">
            <a:avLst/>
          </a:prstGeom>
          <a:noFill/>
        </p:spPr>
        <p:txBody>
          <a:bodyPr wrap="square" rtlCol="0">
            <a:spAutoFit/>
          </a:bodyPr>
          <a:lstStyle/>
          <a:p>
            <a:r>
              <a:rPr lang="de-DE" sz="600">
                <a:solidFill>
                  <a:schemeClr val="tx1">
                    <a:lumMod val="75000"/>
                    <a:lumOff val="25000"/>
                  </a:schemeClr>
                </a:solidFill>
              </a:rPr>
              <a:t>Aufgabenrotation zur Reduzierung repetitiver Bewegungen oder körperlicher Beanspruchung</a:t>
            </a:r>
          </a:p>
        </p:txBody>
      </p:sp>
      <p:sp>
        <p:nvSpPr>
          <p:cNvPr id="18" name="TextBox 17"/>
          <p:cNvSpPr txBox="1"/>
          <p:nvPr/>
        </p:nvSpPr>
        <p:spPr>
          <a:xfrm>
            <a:off x="2986148" y="3789625"/>
            <a:ext cx="4754204" cy="184666"/>
          </a:xfrm>
          <a:prstGeom prst="rect">
            <a:avLst/>
          </a:prstGeom>
          <a:noFill/>
        </p:spPr>
        <p:txBody>
          <a:bodyPr wrap="square" rtlCol="0">
            <a:spAutoFit/>
          </a:bodyPr>
          <a:lstStyle/>
          <a:p>
            <a:r>
              <a:rPr lang="de-DE" sz="600">
                <a:solidFill>
                  <a:schemeClr val="tx1">
                    <a:lumMod val="75000"/>
                    <a:lumOff val="25000"/>
                  </a:schemeClr>
                </a:solidFill>
              </a:rPr>
              <a:t>Förderung regelmäßiger Pausen bei Beschäftigten in unbequemen oder statischen Körperhaltungen (einschließlich langes Sitzen)</a:t>
            </a:r>
          </a:p>
        </p:txBody>
      </p:sp>
      <p:sp>
        <p:nvSpPr>
          <p:cNvPr id="19" name="TextBox 18"/>
          <p:cNvSpPr txBox="1"/>
          <p:nvPr/>
        </p:nvSpPr>
        <p:spPr>
          <a:xfrm>
            <a:off x="2986148" y="3926234"/>
            <a:ext cx="2944114" cy="184666"/>
          </a:xfrm>
          <a:prstGeom prst="rect">
            <a:avLst/>
          </a:prstGeom>
          <a:noFill/>
        </p:spPr>
        <p:txBody>
          <a:bodyPr wrap="square" rtlCol="0">
            <a:spAutoFit/>
          </a:bodyPr>
          <a:lstStyle/>
          <a:p>
            <a:r>
              <a:rPr lang="de-DE" sz="600">
                <a:solidFill>
                  <a:schemeClr val="tx1">
                    <a:lumMod val="75000"/>
                    <a:lumOff val="25000"/>
                  </a:schemeClr>
                </a:solidFill>
              </a:rPr>
              <a:t>Bereitstellung ergonomischer Ausstattung</a:t>
            </a:r>
          </a:p>
        </p:txBody>
      </p:sp>
      <p:sp>
        <p:nvSpPr>
          <p:cNvPr id="20" name="TextBox 19"/>
          <p:cNvSpPr txBox="1"/>
          <p:nvPr/>
        </p:nvSpPr>
        <p:spPr>
          <a:xfrm>
            <a:off x="2988639" y="4069962"/>
            <a:ext cx="2944114" cy="184666"/>
          </a:xfrm>
          <a:prstGeom prst="rect">
            <a:avLst/>
          </a:prstGeom>
          <a:noFill/>
        </p:spPr>
        <p:txBody>
          <a:bodyPr wrap="square" rtlCol="0">
            <a:spAutoFit/>
          </a:bodyPr>
          <a:lstStyle/>
          <a:p>
            <a:r>
              <a:rPr lang="de-DE" sz="600">
                <a:solidFill>
                  <a:schemeClr val="tx1">
                    <a:lumMod val="75000"/>
                    <a:lumOff val="25000"/>
                  </a:schemeClr>
                </a:solidFill>
              </a:rPr>
              <a:t>Ausrüstung zur Unterstützung beim Anheben/Bewegen</a:t>
            </a:r>
          </a:p>
        </p:txBody>
      </p:sp>
      <p:sp>
        <p:nvSpPr>
          <p:cNvPr id="4" name="TextBox 3"/>
          <p:cNvSpPr txBox="1"/>
          <p:nvPr/>
        </p:nvSpPr>
        <p:spPr>
          <a:xfrm>
            <a:off x="467543" y="673206"/>
            <a:ext cx="7920682" cy="646331"/>
          </a:xfrm>
          <a:prstGeom prst="rect">
            <a:avLst/>
          </a:prstGeom>
          <a:noFill/>
        </p:spPr>
        <p:txBody>
          <a:bodyPr wrap="square" rtlCol="0">
            <a:spAutoFit/>
          </a:bodyPr>
          <a:lstStyle/>
          <a:p>
            <a:r>
              <a:rPr lang="de-DE" b="1">
                <a:solidFill>
                  <a:schemeClr val="accent1"/>
                </a:solidFill>
              </a:rPr>
              <a:t>Die Verfügbarkeit von Präventionsmaßnahmen nimmt mit der Unternehmensgröße zu</a:t>
            </a:r>
          </a:p>
        </p:txBody>
      </p:sp>
    </p:spTree>
    <p:extLst>
      <p:ext uri="{BB962C8B-B14F-4D97-AF65-F5344CB8AC3E}">
        <p14:creationId xmlns:p14="http://schemas.microsoft.com/office/powerpoint/2010/main" val="10933237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692" y="122168"/>
            <a:ext cx="7632700" cy="367200"/>
          </a:xfrm>
        </p:spPr>
        <p:txBody>
          <a:bodyPr/>
          <a:lstStyle/>
          <a:p>
            <a:r>
              <a:rPr lang="de-DE" sz="2400"/>
              <a:t>Maßnahmen zur betrieblichen Wiedereingliederung</a:t>
            </a:r>
          </a:p>
        </p:txBody>
      </p:sp>
      <p:sp>
        <p:nvSpPr>
          <p:cNvPr id="6" name="Rectangle 5"/>
          <p:cNvSpPr/>
          <p:nvPr/>
        </p:nvSpPr>
        <p:spPr>
          <a:xfrm>
            <a:off x="829489" y="4596904"/>
            <a:ext cx="7215708" cy="200055"/>
          </a:xfrm>
          <a:prstGeom prst="rect">
            <a:avLst/>
          </a:prstGeom>
        </p:spPr>
        <p:txBody>
          <a:bodyPr wrap="square">
            <a:spAutoFit/>
          </a:bodyPr>
          <a:lstStyle/>
          <a:p>
            <a:pPr algn="ctr"/>
            <a:r>
              <a:rPr lang="de-DE" sz="700"/>
              <a:t>Quelle: EU-OSHA, auf der Grundlage von ESENER 2014 und ESENER 2019 </a:t>
            </a:r>
          </a:p>
        </p:txBody>
      </p:sp>
      <p:sp>
        <p:nvSpPr>
          <p:cNvPr id="7" name="Rectangle 6"/>
          <p:cNvSpPr/>
          <p:nvPr/>
        </p:nvSpPr>
        <p:spPr>
          <a:xfrm>
            <a:off x="537319" y="4290650"/>
            <a:ext cx="7635131" cy="369332"/>
          </a:xfrm>
          <a:prstGeom prst="rect">
            <a:avLst/>
          </a:prstGeom>
        </p:spPr>
        <p:txBody>
          <a:bodyPr wrap="square">
            <a:spAutoFit/>
          </a:bodyPr>
          <a:lstStyle/>
          <a:p>
            <a:pPr algn="ctr"/>
            <a:r>
              <a:rPr lang="de-DE" sz="900">
                <a:solidFill>
                  <a:srgbClr val="003399"/>
                </a:solidFill>
              </a:rPr>
              <a:t>Anteil der Beschäftigten, der in Unternehmen arbeitet, in denen Unterstützungsmaßnahmen zur betrieblichen Wiedereingliederung eines Beschäftigten nach einer längeren Krankheit ergriffen werden, nach Land, EU-28, 2014 und 2019</a:t>
            </a: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51213" y="3987900"/>
            <a:ext cx="642630" cy="189233"/>
          </a:xfrm>
          <a:prstGeom prst="rect">
            <a:avLst/>
          </a:prstGeom>
        </p:spPr>
      </p:pic>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61672" y="3988753"/>
            <a:ext cx="643900" cy="187963"/>
          </a:xfrm>
          <a:prstGeom prst="rect">
            <a:avLst/>
          </a:prstGeom>
        </p:spPr>
      </p:pic>
      <p:sp>
        <p:nvSpPr>
          <p:cNvPr id="12" name="TextBox 11"/>
          <p:cNvSpPr txBox="1"/>
          <p:nvPr/>
        </p:nvSpPr>
        <p:spPr>
          <a:xfrm>
            <a:off x="930176" y="3886984"/>
            <a:ext cx="2520280" cy="384721"/>
          </a:xfrm>
          <a:prstGeom prst="rect">
            <a:avLst/>
          </a:prstGeom>
          <a:noFill/>
        </p:spPr>
        <p:txBody>
          <a:bodyPr wrap="square" rtlCol="0">
            <a:spAutoFit/>
          </a:bodyPr>
          <a:lstStyle/>
          <a:p>
            <a:pPr algn="ctr"/>
            <a:r>
              <a:rPr lang="de-DE" sz="1900" b="1">
                <a:solidFill>
                  <a:srgbClr val="ACC700"/>
                </a:solidFill>
              </a:rPr>
              <a:t>2014</a:t>
            </a:r>
          </a:p>
        </p:txBody>
      </p:sp>
      <p:sp>
        <p:nvSpPr>
          <p:cNvPr id="13" name="Rectangle 12"/>
          <p:cNvSpPr/>
          <p:nvPr/>
        </p:nvSpPr>
        <p:spPr>
          <a:xfrm>
            <a:off x="6264045" y="3894299"/>
            <a:ext cx="697627" cy="369332"/>
          </a:xfrm>
          <a:prstGeom prst="rect">
            <a:avLst/>
          </a:prstGeom>
        </p:spPr>
        <p:txBody>
          <a:bodyPr wrap="none">
            <a:spAutoFit/>
          </a:bodyPr>
          <a:lstStyle/>
          <a:p>
            <a:r>
              <a:rPr lang="de-DE" b="1">
                <a:solidFill>
                  <a:srgbClr val="808384"/>
                </a:solidFill>
              </a:rPr>
              <a:t>2010</a:t>
            </a:r>
          </a:p>
        </p:txBody>
      </p:sp>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83357" y="1851669"/>
            <a:ext cx="2721654" cy="2082834"/>
          </a:xfrm>
          <a:prstGeom prst="rect">
            <a:avLst/>
          </a:prstGeom>
        </p:spPr>
      </p:pic>
      <p:pic>
        <p:nvPicPr>
          <p:cNvPr id="15" name="Picture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04048" y="1857385"/>
            <a:ext cx="2726734" cy="2071403"/>
          </a:xfrm>
          <a:prstGeom prst="rect">
            <a:avLst/>
          </a:prstGeom>
        </p:spPr>
      </p:pic>
      <p:pic>
        <p:nvPicPr>
          <p:cNvPr id="16" name="Picture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851920" y="2116854"/>
            <a:ext cx="1075707" cy="1560855"/>
          </a:xfrm>
          <a:prstGeom prst="rect">
            <a:avLst/>
          </a:prstGeom>
        </p:spPr>
      </p:pic>
      <p:sp>
        <p:nvSpPr>
          <p:cNvPr id="3" name="TextBox 2"/>
          <p:cNvSpPr txBox="1"/>
          <p:nvPr/>
        </p:nvSpPr>
        <p:spPr>
          <a:xfrm>
            <a:off x="470775" y="662930"/>
            <a:ext cx="7704758" cy="1200329"/>
          </a:xfrm>
          <a:prstGeom prst="rect">
            <a:avLst/>
          </a:prstGeom>
          <a:noFill/>
        </p:spPr>
        <p:txBody>
          <a:bodyPr wrap="square" rtlCol="0">
            <a:spAutoFit/>
          </a:bodyPr>
          <a:lstStyle/>
          <a:p>
            <a:r>
              <a:rPr lang="de-DE" b="1">
                <a:solidFill>
                  <a:srgbClr val="003399"/>
                </a:solidFill>
              </a:rPr>
              <a:t>Durchschnittlich 72 % der Unternehmen verfügen über Maßnahmen zur betrieblichen Wiedereingliederung nach einer längeren krankheitsbedingten Abwesenheit. Allerdings gibt es große Unterschiede zwischen den Ländern</a:t>
            </a:r>
          </a:p>
        </p:txBody>
      </p:sp>
    </p:spTree>
    <p:extLst>
      <p:ext uri="{BB962C8B-B14F-4D97-AF65-F5344CB8AC3E}">
        <p14:creationId xmlns:p14="http://schemas.microsoft.com/office/powerpoint/2010/main" val="32570079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7494"/>
            <a:ext cx="7542641" cy="455342"/>
          </a:xfrm>
        </p:spPr>
        <p:txBody>
          <a:bodyPr/>
          <a:lstStyle/>
          <a:p>
            <a:r>
              <a:rPr lang="de-DE" sz="2300"/>
              <a:t>Präventionsmaßnahmen erweisen sich als wirksam</a:t>
            </a:r>
            <a:r>
              <a:rPr lang="de-DE" sz="2400"/>
              <a:t/>
            </a:r>
            <a:br>
              <a:rPr lang="de-DE" sz="2400"/>
            </a:br>
            <a:endParaRPr lang="de-DE" sz="2400"/>
          </a:p>
        </p:txBody>
      </p:sp>
      <p:sp>
        <p:nvSpPr>
          <p:cNvPr id="8" name="Rectangle 7"/>
          <p:cNvSpPr/>
          <p:nvPr/>
        </p:nvSpPr>
        <p:spPr>
          <a:xfrm>
            <a:off x="1331640" y="4437424"/>
            <a:ext cx="6048672" cy="307777"/>
          </a:xfrm>
          <a:prstGeom prst="rect">
            <a:avLst/>
          </a:prstGeom>
        </p:spPr>
        <p:txBody>
          <a:bodyPr wrap="square">
            <a:spAutoFit/>
          </a:bodyPr>
          <a:lstStyle/>
          <a:p>
            <a:pPr algn="ctr">
              <a:spcBef>
                <a:spcPts val="450"/>
              </a:spcBef>
              <a:spcAft>
                <a:spcPts val="450"/>
              </a:spcAft>
            </a:pPr>
            <a:r>
              <a:rPr lang="de-DE" sz="700">
                <a:latin typeface="Arial" panose="020B0604020202020204" pitchFamily="34" charset="0"/>
                <a:ea typeface="Times New Roman" panose="02020603050405020304" pitchFamily="18" charset="0"/>
                <a:cs typeface="Times New Roman" panose="02020603050405020304" pitchFamily="18" charset="0"/>
              </a:rPr>
              <a:t>Quelle: Panteia, auf der Grundlage der sechsten (2015) Europäischen Erhebung über die Arbeitsbedingungen (EWCS) und der zweiten Europäischen Unternehmenserhebung über neue und aufkommende Risiken (ESENER 2014) </a:t>
            </a:r>
          </a:p>
        </p:txBody>
      </p:sp>
      <p:sp>
        <p:nvSpPr>
          <p:cNvPr id="9" name="Rectangle 8"/>
          <p:cNvSpPr/>
          <p:nvPr/>
        </p:nvSpPr>
        <p:spPr>
          <a:xfrm>
            <a:off x="539626" y="4078699"/>
            <a:ext cx="7632700" cy="230832"/>
          </a:xfrm>
          <a:prstGeom prst="rect">
            <a:avLst/>
          </a:prstGeom>
        </p:spPr>
        <p:txBody>
          <a:bodyPr wrap="square">
            <a:spAutoFit/>
          </a:bodyPr>
          <a:lstStyle/>
          <a:p>
            <a:pPr algn="ctr"/>
            <a:r>
              <a:rPr lang="de-DE" sz="900">
                <a:solidFill>
                  <a:srgbClr val="003399"/>
                </a:solidFill>
              </a:rPr>
              <a:t>Anteil der Arbeitnehmer, der an MSE des Rückens, der oberen Gliedmaßen und der unteren Gliedmaßen leidet, nach der durchschnittlichen Zahl der ergriffenen Vorsorgemaßnahmen, EU-28, 2015. </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800000">
            <a:off x="6516216" y="2524476"/>
            <a:ext cx="350270" cy="169984"/>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800000">
            <a:off x="6516216" y="2753371"/>
            <a:ext cx="350270" cy="169984"/>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0800000">
            <a:off x="6526185" y="2993938"/>
            <a:ext cx="350270" cy="170499"/>
          </a:xfrm>
          <a:prstGeom prst="rect">
            <a:avLst/>
          </a:prstGeom>
        </p:spPr>
      </p:pic>
      <p:sp>
        <p:nvSpPr>
          <p:cNvPr id="12" name="TextBox 11"/>
          <p:cNvSpPr txBox="1"/>
          <p:nvPr/>
        </p:nvSpPr>
        <p:spPr>
          <a:xfrm>
            <a:off x="6874130" y="2501560"/>
            <a:ext cx="1802326" cy="200055"/>
          </a:xfrm>
          <a:prstGeom prst="rect">
            <a:avLst/>
          </a:prstGeom>
          <a:noFill/>
        </p:spPr>
        <p:txBody>
          <a:bodyPr wrap="square" rtlCol="0">
            <a:spAutoFit/>
          </a:bodyPr>
          <a:lstStyle/>
          <a:p>
            <a:r>
              <a:rPr lang="de-DE" sz="700">
                <a:solidFill>
                  <a:schemeClr val="tx1">
                    <a:lumMod val="75000"/>
                    <a:lumOff val="25000"/>
                  </a:schemeClr>
                </a:solidFill>
              </a:rPr>
              <a:t>MSE der unteren Gliedmaßen</a:t>
            </a:r>
          </a:p>
        </p:txBody>
      </p:sp>
      <p:sp>
        <p:nvSpPr>
          <p:cNvPr id="13" name="TextBox 12"/>
          <p:cNvSpPr txBox="1"/>
          <p:nvPr/>
        </p:nvSpPr>
        <p:spPr>
          <a:xfrm>
            <a:off x="6874130" y="2758591"/>
            <a:ext cx="1367489" cy="200055"/>
          </a:xfrm>
          <a:prstGeom prst="rect">
            <a:avLst/>
          </a:prstGeom>
          <a:noFill/>
        </p:spPr>
        <p:txBody>
          <a:bodyPr wrap="square" rtlCol="0">
            <a:spAutoFit/>
          </a:bodyPr>
          <a:lstStyle/>
          <a:p>
            <a:r>
              <a:rPr lang="de-DE" sz="700">
                <a:solidFill>
                  <a:schemeClr val="tx1">
                    <a:lumMod val="75000"/>
                    <a:lumOff val="25000"/>
                  </a:schemeClr>
                </a:solidFill>
              </a:rPr>
              <a:t>MSE der oberen Gliedmaßen</a:t>
            </a:r>
          </a:p>
        </p:txBody>
      </p:sp>
      <p:sp>
        <p:nvSpPr>
          <p:cNvPr id="14" name="TextBox 13"/>
          <p:cNvSpPr txBox="1"/>
          <p:nvPr/>
        </p:nvSpPr>
        <p:spPr>
          <a:xfrm>
            <a:off x="6874130" y="2973279"/>
            <a:ext cx="1334323" cy="200055"/>
          </a:xfrm>
          <a:prstGeom prst="rect">
            <a:avLst/>
          </a:prstGeom>
          <a:noFill/>
        </p:spPr>
        <p:txBody>
          <a:bodyPr wrap="square" rtlCol="0">
            <a:spAutoFit/>
          </a:bodyPr>
          <a:lstStyle/>
          <a:p>
            <a:r>
              <a:rPr lang="de-DE" sz="700">
                <a:solidFill>
                  <a:schemeClr val="tx1">
                    <a:lumMod val="75000"/>
                    <a:lumOff val="25000"/>
                  </a:schemeClr>
                </a:solidFill>
              </a:rPr>
              <a:t>Rückenschmerzen</a:t>
            </a:r>
          </a:p>
        </p:txBody>
      </p:sp>
      <p:sp>
        <p:nvSpPr>
          <p:cNvPr id="15" name="TextBox 14"/>
          <p:cNvSpPr txBox="1"/>
          <p:nvPr/>
        </p:nvSpPr>
        <p:spPr>
          <a:xfrm>
            <a:off x="3146647" y="3664241"/>
            <a:ext cx="418666" cy="230832"/>
          </a:xfrm>
          <a:prstGeom prst="rect">
            <a:avLst/>
          </a:prstGeom>
          <a:noFill/>
        </p:spPr>
        <p:txBody>
          <a:bodyPr wrap="square" rtlCol="0">
            <a:spAutoFit/>
          </a:bodyPr>
          <a:lstStyle/>
          <a:p>
            <a:pPr algn="ctr"/>
            <a:r>
              <a:rPr lang="de-DE" sz="900" b="1">
                <a:solidFill>
                  <a:schemeClr val="tx1">
                    <a:lumMod val="75000"/>
                    <a:lumOff val="25000"/>
                  </a:schemeClr>
                </a:solidFill>
              </a:rPr>
              <a:t>1-3</a:t>
            </a:r>
          </a:p>
        </p:txBody>
      </p:sp>
      <p:sp>
        <p:nvSpPr>
          <p:cNvPr id="16" name="TextBox 15"/>
          <p:cNvSpPr txBox="1"/>
          <p:nvPr/>
        </p:nvSpPr>
        <p:spPr>
          <a:xfrm>
            <a:off x="3780371" y="3663589"/>
            <a:ext cx="418666" cy="230832"/>
          </a:xfrm>
          <a:prstGeom prst="rect">
            <a:avLst/>
          </a:prstGeom>
          <a:noFill/>
        </p:spPr>
        <p:txBody>
          <a:bodyPr wrap="square" rtlCol="0">
            <a:spAutoFit/>
          </a:bodyPr>
          <a:lstStyle/>
          <a:p>
            <a:pPr algn="ctr"/>
            <a:r>
              <a:rPr lang="de-DE" sz="900" b="1">
                <a:solidFill>
                  <a:schemeClr val="tx1">
                    <a:lumMod val="75000"/>
                    <a:lumOff val="25000"/>
                  </a:schemeClr>
                </a:solidFill>
              </a:rPr>
              <a:t>3-4</a:t>
            </a:r>
          </a:p>
        </p:txBody>
      </p:sp>
      <p:sp>
        <p:nvSpPr>
          <p:cNvPr id="17" name="TextBox 16"/>
          <p:cNvSpPr txBox="1"/>
          <p:nvPr/>
        </p:nvSpPr>
        <p:spPr>
          <a:xfrm>
            <a:off x="4366945" y="3663589"/>
            <a:ext cx="418666" cy="230832"/>
          </a:xfrm>
          <a:prstGeom prst="rect">
            <a:avLst/>
          </a:prstGeom>
          <a:noFill/>
        </p:spPr>
        <p:txBody>
          <a:bodyPr wrap="square" rtlCol="0">
            <a:spAutoFit/>
          </a:bodyPr>
          <a:lstStyle/>
          <a:p>
            <a:pPr algn="ctr"/>
            <a:r>
              <a:rPr lang="de-DE" sz="900" b="1">
                <a:solidFill>
                  <a:schemeClr val="tx1">
                    <a:lumMod val="75000"/>
                    <a:lumOff val="25000"/>
                  </a:schemeClr>
                </a:solidFill>
              </a:rPr>
              <a:t>4-5</a:t>
            </a:r>
          </a:p>
        </p:txBody>
      </p:sp>
      <p:sp>
        <p:nvSpPr>
          <p:cNvPr id="18" name="TextBox 17"/>
          <p:cNvSpPr txBox="1"/>
          <p:nvPr/>
        </p:nvSpPr>
        <p:spPr>
          <a:xfrm>
            <a:off x="4953519" y="3667728"/>
            <a:ext cx="418666" cy="230832"/>
          </a:xfrm>
          <a:prstGeom prst="rect">
            <a:avLst/>
          </a:prstGeom>
          <a:noFill/>
        </p:spPr>
        <p:txBody>
          <a:bodyPr wrap="square" rtlCol="0">
            <a:spAutoFit/>
          </a:bodyPr>
          <a:lstStyle/>
          <a:p>
            <a:pPr algn="ctr"/>
            <a:r>
              <a:rPr lang="de-DE" sz="900" b="1">
                <a:solidFill>
                  <a:schemeClr val="tx1">
                    <a:lumMod val="75000"/>
                    <a:lumOff val="25000"/>
                  </a:schemeClr>
                </a:solidFill>
              </a:rPr>
              <a:t>5-6</a:t>
            </a:r>
          </a:p>
        </p:txBody>
      </p:sp>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27816" y="1612619"/>
            <a:ext cx="2925169" cy="2083688"/>
          </a:xfrm>
          <a:prstGeom prst="rect">
            <a:avLst/>
          </a:prstGeom>
        </p:spPr>
      </p:pic>
      <p:sp>
        <p:nvSpPr>
          <p:cNvPr id="4" name="TextBox 3"/>
          <p:cNvSpPr txBox="1"/>
          <p:nvPr/>
        </p:nvSpPr>
        <p:spPr>
          <a:xfrm>
            <a:off x="467643" y="696447"/>
            <a:ext cx="7776666" cy="923330"/>
          </a:xfrm>
          <a:prstGeom prst="rect">
            <a:avLst/>
          </a:prstGeom>
          <a:noFill/>
        </p:spPr>
        <p:txBody>
          <a:bodyPr wrap="square" rtlCol="0">
            <a:spAutoFit/>
          </a:bodyPr>
          <a:lstStyle/>
          <a:p>
            <a:r>
              <a:rPr lang="de-DE" b="1">
                <a:solidFill>
                  <a:srgbClr val="003399"/>
                </a:solidFill>
              </a:rPr>
              <a:t>Arbeitnehmer in Ländern und Wirtschaftszweigen, in denen mehr Präventionsmaßnahmen ergriffen werden, berichten eher seltener von MSE-bedingten Beschwerden</a:t>
            </a:r>
          </a:p>
        </p:txBody>
      </p:sp>
    </p:spTree>
    <p:extLst>
      <p:ext uri="{BB962C8B-B14F-4D97-AF65-F5344CB8AC3E}">
        <p14:creationId xmlns:p14="http://schemas.microsoft.com/office/powerpoint/2010/main" val="38785245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750" y="0"/>
            <a:ext cx="7470124" cy="665308"/>
          </a:xfrm>
        </p:spPr>
        <p:txBody>
          <a:bodyPr lIns="0" tIns="0" rIns="0" bIns="0"/>
          <a:lstStyle/>
          <a:p>
            <a:r>
              <a:rPr lang="de-DE" sz="2400">
                <a:solidFill>
                  <a:schemeClr val="accent1"/>
                </a:solidFill>
              </a:rPr>
              <a:t>Machen Sie mit und entlasten Sie sich!</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3608" y="627534"/>
            <a:ext cx="7180579" cy="4039076"/>
          </a:xfrm>
          <a:prstGeom prst="rect">
            <a:avLst/>
          </a:prstGeom>
        </p:spPr>
      </p:pic>
      <p:sp>
        <p:nvSpPr>
          <p:cNvPr id="3" name="Content Placeholder 2"/>
          <p:cNvSpPr>
            <a:spLocks noGrp="1"/>
          </p:cNvSpPr>
          <p:nvPr>
            <p:ph sz="half" idx="1"/>
          </p:nvPr>
        </p:nvSpPr>
        <p:spPr>
          <a:xfrm>
            <a:off x="450001" y="843558"/>
            <a:ext cx="7560000" cy="3645000"/>
          </a:xfrm>
        </p:spPr>
        <p:txBody>
          <a:bodyPr>
            <a:normAutofit/>
          </a:bodyPr>
          <a:lstStyle/>
          <a:p>
            <a:pPr>
              <a:buSzPct val="120000"/>
              <a:buBlip>
                <a:blip r:embed="rId4"/>
              </a:buBlip>
            </a:pPr>
            <a:endParaRPr lang="en-US" sz="1600" dirty="0">
              <a:solidFill>
                <a:schemeClr val="accent1"/>
              </a:solidFill>
            </a:endParaRPr>
          </a:p>
          <a:p>
            <a:pPr>
              <a:buSzPct val="120000"/>
              <a:buBlip>
                <a:blip r:embed="rId4"/>
              </a:buBlip>
            </a:pPr>
            <a:endParaRPr lang="en-US" sz="500" dirty="0">
              <a:solidFill>
                <a:schemeClr val="accent1"/>
              </a:solidFill>
            </a:endParaRPr>
          </a:p>
          <a:p>
            <a:pPr>
              <a:buSzPct val="120000"/>
              <a:buBlip>
                <a:blip r:embed="rId4"/>
              </a:buBlip>
            </a:pPr>
            <a:r>
              <a:rPr lang="de-DE" sz="1600">
                <a:solidFill>
                  <a:schemeClr val="accent1"/>
                </a:solidFill>
              </a:rPr>
              <a:t>Besuchen Sie für nähere Informationen die Kampagnenwebsite:</a:t>
            </a:r>
          </a:p>
          <a:p>
            <a:pPr marL="189000" lvl="1" indent="0">
              <a:buSzPct val="120000"/>
              <a:buNone/>
            </a:pPr>
            <a:r>
              <a:rPr lang="de-DE" sz="1600" b="1">
                <a:solidFill>
                  <a:schemeClr val="accent1"/>
                </a:solidFill>
                <a:hlinkClick r:id="rId5"/>
              </a:rPr>
              <a:t>healthy-workplaces.eu</a:t>
            </a:r>
          </a:p>
          <a:p>
            <a:pPr lvl="1">
              <a:buSzPct val="120000"/>
              <a:buBlip>
                <a:blip r:embed="rId4"/>
              </a:buBlip>
            </a:pPr>
            <a:endParaRPr lang="en-US" sz="1600" dirty="0">
              <a:solidFill>
                <a:schemeClr val="accent1"/>
              </a:solidFill>
            </a:endParaRPr>
          </a:p>
          <a:p>
            <a:pPr>
              <a:buSzPct val="120000"/>
              <a:buBlip>
                <a:blip r:embed="rId4"/>
              </a:buBlip>
            </a:pPr>
            <a:r>
              <a:rPr lang="de-DE" sz="1600">
                <a:solidFill>
                  <a:schemeClr val="accent1"/>
                </a:solidFill>
              </a:rPr>
              <a:t>Abonnieren Sie unseren Newsletter zur Kampagne:</a:t>
            </a:r>
          </a:p>
          <a:p>
            <a:pPr marL="189000" lvl="1" indent="0">
              <a:buSzPct val="120000"/>
              <a:buNone/>
            </a:pPr>
            <a:r>
              <a:rPr lang="de-DE" sz="1600" b="1" u="sng">
                <a:solidFill>
                  <a:schemeClr val="accent1"/>
                </a:solidFill>
                <a:hlinkClick r:id="rId6">
                  <a:extLst>
                    <a:ext uri="{A12FA001-AC4F-418D-AE19-62706E023703}">
                      <ahyp:hlinkClr xmlns="" xmlns:ahyp="http://schemas.microsoft.com/office/drawing/2018/hyperlinkcolor" val="tx"/>
                    </a:ext>
                  </a:extLst>
                </a:hlinkClick>
              </a:rPr>
              <a:t>https://healthy-workplaces.eu/de/healthy-workplaces-newsletter</a:t>
            </a:r>
          </a:p>
          <a:p>
            <a:pPr lvl="1">
              <a:buSzPct val="120000"/>
              <a:buBlip>
                <a:blip r:embed="rId4"/>
              </a:buBlip>
            </a:pPr>
            <a:endParaRPr lang="en-US" sz="1600" b="1" dirty="0">
              <a:solidFill>
                <a:schemeClr val="accent1"/>
              </a:solidFill>
            </a:endParaRPr>
          </a:p>
          <a:p>
            <a:pPr>
              <a:buSzPct val="120000"/>
              <a:buBlip>
                <a:blip r:embed="rId4"/>
              </a:buBlip>
            </a:pPr>
            <a:endParaRPr lang="en-US" sz="500" dirty="0">
              <a:solidFill>
                <a:schemeClr val="accent1"/>
              </a:solidFill>
            </a:endParaRPr>
          </a:p>
          <a:p>
            <a:pPr marL="0" indent="0">
              <a:buSzPct val="120000"/>
              <a:buNone/>
            </a:pPr>
            <a:endParaRPr lang="en-US" sz="800" dirty="0">
              <a:solidFill>
                <a:schemeClr val="accent1"/>
              </a:solidFill>
            </a:endParaRPr>
          </a:p>
          <a:p>
            <a:pPr marL="0" indent="0">
              <a:buSzPct val="120000"/>
              <a:buNone/>
            </a:pPr>
            <a:endParaRPr lang="en-US" sz="800" dirty="0">
              <a:solidFill>
                <a:schemeClr val="accent1"/>
              </a:solidFill>
            </a:endParaRPr>
          </a:p>
          <a:p>
            <a:pPr>
              <a:buSzPct val="120000"/>
              <a:buBlip>
                <a:blip r:embed="rId4"/>
              </a:buBlip>
            </a:pPr>
            <a:r>
              <a:rPr lang="de-DE" sz="1600">
                <a:solidFill>
                  <a:schemeClr val="accent1"/>
                </a:solidFill>
              </a:rPr>
              <a:t>Über die sozialen Medien können Sie sich laufend über unsere Aktivitäten und Veranstaltungen informieren:</a:t>
            </a:r>
          </a:p>
          <a:p>
            <a:pPr marL="0" indent="0">
              <a:buSzPct val="120000"/>
              <a:buNone/>
            </a:pPr>
            <a:endParaRPr lang="en-US" sz="1600" dirty="0">
              <a:solidFill>
                <a:schemeClr val="accent1"/>
              </a:solidFill>
            </a:endParaRPr>
          </a:p>
          <a:p>
            <a:pPr marL="0" indent="0">
              <a:buSzPct val="120000"/>
              <a:buNone/>
            </a:pPr>
            <a:endParaRPr lang="en-US" sz="1600" dirty="0">
              <a:solidFill>
                <a:schemeClr val="accent1"/>
              </a:solidFill>
            </a:endParaRPr>
          </a:p>
        </p:txBody>
      </p:sp>
      <p:pic>
        <p:nvPicPr>
          <p:cNvPr id="6" name="Picture 14" descr="https://g.twimg.com/Twitter_logo_blue.png">
            <a:hlinkClick r:id="rId7"/>
            <a:extLst>
              <a:ext uri="{FF2B5EF4-FFF2-40B4-BE49-F238E27FC236}">
                <a16:creationId xmlns:a16="http://schemas.microsoft.com/office/drawing/2014/main" id="{D3E089A8-B42F-BE4F-A861-7BCC1F2CB12D}"/>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866464" y="2931790"/>
            <a:ext cx="354287" cy="28803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6" descr="https://fbcdn-sphotos-b-a.akamaihd.net/hphotos-ak-xap1/t31.0-8/1271084_10152203108461729_809245696_o.png?dl=1">
            <a:hlinkClick r:id="rId9"/>
            <a:extLst>
              <a:ext uri="{FF2B5EF4-FFF2-40B4-BE49-F238E27FC236}">
                <a16:creationId xmlns:a16="http://schemas.microsoft.com/office/drawing/2014/main" id="{58B762EE-C070-0F4F-B862-66BE1D7E685D}"/>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1397895" y="2931790"/>
            <a:ext cx="288032" cy="28803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2" descr="https://lh4.googleusercontent.com/9Difi9bypu9-FoUsfFWpX6odYLLjXQk_q0aPxZBSFynecMOSLoKRKWRWIfZdXRGOdXMZCahrLBG6vWrwIeT-A26iDjTucgFVCP0Fuzr79BHW5kLJ3sw">
            <a:hlinkClick r:id="rId11"/>
            <a:extLst>
              <a:ext uri="{FF2B5EF4-FFF2-40B4-BE49-F238E27FC236}">
                <a16:creationId xmlns:a16="http://schemas.microsoft.com/office/drawing/2014/main" id="{DE27942B-F58C-0648-B346-E78565C2BD2A}"/>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1863071" y="2931790"/>
            <a:ext cx="288032" cy="28803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8" descr="http://cincoaescomunicacion.com/wp-content/uploads/2013/11/linkedin-3.jpg">
            <a:hlinkClick r:id="rId13"/>
            <a:extLst>
              <a:ext uri="{FF2B5EF4-FFF2-40B4-BE49-F238E27FC236}">
                <a16:creationId xmlns:a16="http://schemas.microsoft.com/office/drawing/2014/main" id="{C9029C70-40FF-9445-8577-70D817EA75C0}"/>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2328247" y="2931790"/>
            <a:ext cx="288032" cy="28803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915816" y="2912045"/>
            <a:ext cx="2183611" cy="307777"/>
          </a:xfrm>
          <a:prstGeom prst="rect">
            <a:avLst/>
          </a:prstGeom>
        </p:spPr>
        <p:txBody>
          <a:bodyPr wrap="none">
            <a:spAutoFit/>
          </a:bodyPr>
          <a:lstStyle/>
          <a:p>
            <a:r>
              <a:rPr lang="de-DE" sz="1400" b="1">
                <a:solidFill>
                  <a:srgbClr val="ACC700"/>
                </a:solidFill>
              </a:rPr>
              <a:t>#EUhealthyworkplaces </a:t>
            </a:r>
          </a:p>
        </p:txBody>
      </p:sp>
    </p:spTree>
    <p:extLst>
      <p:ext uri="{BB962C8B-B14F-4D97-AF65-F5344CB8AC3E}">
        <p14:creationId xmlns:p14="http://schemas.microsoft.com/office/powerpoint/2010/main" val="34346465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50" y="915988"/>
            <a:ext cx="6840562" cy="3312368"/>
          </a:xfrm>
        </p:spPr>
        <p:txBody>
          <a:bodyPr lIns="0" tIns="0" rIns="0" bIns="0">
            <a:noAutofit/>
          </a:bodyPr>
          <a:lstStyle/>
          <a:p>
            <a:endParaRPr lang="en-US" sz="2000" dirty="0"/>
          </a:p>
          <a:p>
            <a:pPr marL="0" indent="0">
              <a:buNone/>
            </a:pPr>
            <a:endParaRPr lang="en-US" sz="2000" dirty="0"/>
          </a:p>
        </p:txBody>
      </p:sp>
      <p:sp>
        <p:nvSpPr>
          <p:cNvPr id="7" name="Title 1">
            <a:extLst>
              <a:ext uri="{FF2B5EF4-FFF2-40B4-BE49-F238E27FC236}">
                <a16:creationId xmlns:a16="http://schemas.microsoft.com/office/drawing/2014/main" id="{FE67E1C7-DA33-3742-8620-2EC6C9701E0F}"/>
              </a:ext>
            </a:extLst>
          </p:cNvPr>
          <p:cNvSpPr txBox="1">
            <a:spLocks/>
          </p:cNvSpPr>
          <p:nvPr/>
        </p:nvSpPr>
        <p:spPr>
          <a:xfrm>
            <a:off x="539750" y="0"/>
            <a:ext cx="7397916" cy="699542"/>
          </a:xfrm>
          <a:prstGeom prst="rect">
            <a:avLst/>
          </a:prstGeom>
        </p:spPr>
        <p:txBody>
          <a:bodyPr vert="horz" lIns="0" tIns="0" rIns="0" bIns="0" rtlCol="0" anchor="ctr" anchorCtr="0">
            <a:no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de-DE" sz="2400"/>
              <a:t>Prävalenz von MSE</a:t>
            </a:r>
          </a:p>
        </p:txBody>
      </p:sp>
      <p:sp>
        <p:nvSpPr>
          <p:cNvPr id="5" name="Content Placeholder 2"/>
          <p:cNvSpPr txBox="1">
            <a:spLocks/>
          </p:cNvSpPr>
          <p:nvPr/>
        </p:nvSpPr>
        <p:spPr>
          <a:xfrm>
            <a:off x="539552" y="987574"/>
            <a:ext cx="7632700" cy="3455987"/>
          </a:xfrm>
          <a:prstGeom prst="rect">
            <a:avLst/>
          </a:prstGeom>
        </p:spPr>
        <p:txBody>
          <a:bodyPr vert="horz" lIns="0" tIns="0" rIns="0" bIns="0" rtlCol="0" anchor="t" anchorCtr="0">
            <a:noAutofit/>
          </a:bodyPr>
          <a:lstStyle>
            <a:lvl1pPr marL="141750" indent="-141750" algn="l" defTabSz="257175" rtl="0" eaLnBrk="1" latinLnBrk="0" hangingPunct="1">
              <a:spcBef>
                <a:spcPts val="338"/>
              </a:spcBef>
              <a:spcAft>
                <a:spcPts val="0"/>
              </a:spcAft>
              <a:buClr>
                <a:schemeClr val="tx2"/>
              </a:buClr>
              <a:buFont typeface="Wingdings" pitchFamily="2" charset="2"/>
              <a:buChar char="§"/>
              <a:defRPr sz="1013" b="1" i="0" kern="1200" baseline="0">
                <a:solidFill>
                  <a:schemeClr val="tx2"/>
                </a:solidFill>
                <a:latin typeface="+mn-lt"/>
                <a:ea typeface="+mn-ea"/>
                <a:cs typeface="+mn-cs"/>
              </a:defRPr>
            </a:lvl1pPr>
            <a:lvl2pPr marL="243000" indent="-101250" algn="l" defTabSz="257175" rtl="0" eaLnBrk="1" latinLnBrk="0" hangingPunct="1">
              <a:spcBef>
                <a:spcPts val="0"/>
              </a:spcBef>
              <a:spcAft>
                <a:spcPts val="0"/>
              </a:spcAft>
              <a:buClrTx/>
              <a:buFont typeface="Arial" pitchFamily="34" charset="0"/>
              <a:buChar char="•"/>
              <a:defRPr sz="1013" kern="1200" baseline="0">
                <a:solidFill>
                  <a:schemeClr val="tx1"/>
                </a:solidFill>
                <a:latin typeface="+mn-lt"/>
                <a:ea typeface="+mn-ea"/>
                <a:cs typeface="+mn-cs"/>
              </a:defRPr>
            </a:lvl2pPr>
            <a:lvl3pPr marL="344250" indent="-101250" algn="l" defTabSz="257175" rtl="0" eaLnBrk="1" latinLnBrk="0" hangingPunct="1">
              <a:spcBef>
                <a:spcPts val="0"/>
              </a:spcBef>
              <a:spcAft>
                <a:spcPts val="0"/>
              </a:spcAft>
              <a:buClrTx/>
              <a:buFont typeface="Arial" pitchFamily="34" charset="0"/>
              <a:buChar char="−"/>
              <a:defRPr sz="956" kern="1200" baseline="0">
                <a:solidFill>
                  <a:schemeClr val="tx1"/>
                </a:solidFill>
                <a:latin typeface="+mn-lt"/>
                <a:ea typeface="+mn-ea"/>
                <a:cs typeface="+mn-cs"/>
              </a:defRPr>
            </a:lvl3pPr>
            <a:lvl4pPr marL="445500" indent="-101250" algn="l" defTabSz="257175" rtl="0" eaLnBrk="1" latinLnBrk="0" hangingPunct="1">
              <a:spcBef>
                <a:spcPts val="0"/>
              </a:spcBef>
              <a:spcAft>
                <a:spcPts val="0"/>
              </a:spcAft>
              <a:buClrTx/>
              <a:buFont typeface="Arial" pitchFamily="34" charset="0"/>
              <a:buChar char="•"/>
              <a:defRPr sz="900" kern="1200" baseline="0">
                <a:solidFill>
                  <a:schemeClr val="tx1"/>
                </a:solidFill>
                <a:latin typeface="+mn-lt"/>
                <a:ea typeface="+mn-ea"/>
                <a:cs typeface="+mn-cs"/>
              </a:defRPr>
            </a:lvl4pPr>
            <a:lvl5pPr marL="546750" indent="-101250" algn="l" defTabSz="257175" rtl="0" eaLnBrk="1" latinLnBrk="0" hangingPunct="1">
              <a:spcBef>
                <a:spcPts val="0"/>
              </a:spcBef>
              <a:spcAft>
                <a:spcPts val="0"/>
              </a:spcAft>
              <a:buClrTx/>
              <a:buFont typeface="Arial" pitchFamily="34" charset="0"/>
              <a:buChar char="−"/>
              <a:defRPr sz="844" kern="1200" baseline="0">
                <a:solidFill>
                  <a:schemeClr val="tx1"/>
                </a:solidFill>
                <a:latin typeface="+mn-lt"/>
                <a:ea typeface="+mn-ea"/>
                <a:cs typeface="+mn-cs"/>
              </a:defRPr>
            </a:lvl5pPr>
            <a:lvl6pPr marL="1414463" indent="-128588" algn="l" defTabSz="257175" rtl="0" eaLnBrk="1" latinLnBrk="0" hangingPunct="1">
              <a:spcBef>
                <a:spcPts val="0"/>
              </a:spcBef>
              <a:buClr>
                <a:schemeClr val="tx2"/>
              </a:buClr>
              <a:buSzPct val="101000"/>
              <a:buFont typeface="Courier New" pitchFamily="49" charset="0"/>
              <a:buChar char="o"/>
              <a:defRPr sz="675" kern="1200" baseline="0">
                <a:solidFill>
                  <a:schemeClr val="tx1"/>
                </a:solidFill>
                <a:latin typeface="+mn-lt"/>
                <a:ea typeface="+mn-ea"/>
                <a:cs typeface="+mn-cs"/>
              </a:defRPr>
            </a:lvl6pPr>
            <a:lvl7pPr marL="1671638" indent="-128588" algn="l" defTabSz="257175" rtl="0" eaLnBrk="1" latinLnBrk="0" hangingPunct="1">
              <a:spcBef>
                <a:spcPts val="0"/>
              </a:spcBef>
              <a:buClr>
                <a:schemeClr val="tx2"/>
              </a:buClr>
              <a:buFont typeface="Courier New" pitchFamily="49" charset="0"/>
              <a:buChar char="o"/>
              <a:defRPr sz="675" kern="1200" baseline="0">
                <a:solidFill>
                  <a:schemeClr val="tx1"/>
                </a:solidFill>
                <a:latin typeface="+mn-lt"/>
                <a:ea typeface="+mn-ea"/>
                <a:cs typeface="+mn-cs"/>
              </a:defRPr>
            </a:lvl7pPr>
            <a:lvl8pPr marL="1928813" indent="-128588" algn="l" defTabSz="257175" rtl="0" eaLnBrk="1" latinLnBrk="0" hangingPunct="1">
              <a:spcBef>
                <a:spcPct val="20000"/>
              </a:spcBef>
              <a:buClr>
                <a:schemeClr val="tx2"/>
              </a:buClr>
              <a:buFont typeface="Courier New" pitchFamily="49" charset="0"/>
              <a:buChar char="o"/>
              <a:defRPr sz="675" kern="1200" baseline="0">
                <a:solidFill>
                  <a:schemeClr val="tx1"/>
                </a:solidFill>
                <a:latin typeface="+mn-lt"/>
                <a:ea typeface="+mn-ea"/>
                <a:cs typeface="+mn-cs"/>
              </a:defRPr>
            </a:lvl8pPr>
            <a:lvl9pPr marL="2185988" indent="-128588" algn="l" defTabSz="257175" rtl="0" eaLnBrk="1" latinLnBrk="0" hangingPunct="1">
              <a:spcBef>
                <a:spcPct val="20000"/>
              </a:spcBef>
              <a:buClr>
                <a:schemeClr val="tx2"/>
              </a:buClr>
              <a:buFont typeface="Courier New" pitchFamily="49" charset="0"/>
              <a:buChar char="o"/>
              <a:defRPr sz="675" kern="1200" baseline="0">
                <a:solidFill>
                  <a:schemeClr val="tx1"/>
                </a:solidFill>
                <a:latin typeface="+mn-lt"/>
                <a:ea typeface="+mn-ea"/>
                <a:cs typeface="+mn-cs"/>
              </a:defRPr>
            </a:lvl9pPr>
          </a:lstStyle>
          <a:p>
            <a:r>
              <a:rPr lang="de-DE" sz="1800">
                <a:solidFill>
                  <a:schemeClr val="accent1"/>
                </a:solidFill>
              </a:rPr>
              <a:t>Rund 60 % aller Arbeitnehmer mit einem arbeitsbedingten Gesundheitsproblem geben MSE als ihr schwerwiegendstes Problem an</a:t>
            </a:r>
          </a:p>
          <a:p>
            <a:r>
              <a:rPr lang="de-DE" sz="1800">
                <a:solidFill>
                  <a:schemeClr val="accent1"/>
                </a:solidFill>
              </a:rPr>
              <a:t>Zahl der Berichte über MSE-bedingte Beschwerden ging von 2010 bis 2015 leicht zurück</a:t>
            </a:r>
          </a:p>
          <a:p>
            <a:r>
              <a:rPr lang="de-DE" sz="1800">
                <a:solidFill>
                  <a:schemeClr val="accent1"/>
                </a:solidFill>
              </a:rPr>
              <a:t>Hinsichtlich MSE-bedingter Beschwerden sind je nach Mitgliedstaat, Wirtschaftszweig und Beruf erhebliche Unterschiede zu beobachten</a:t>
            </a:r>
          </a:p>
          <a:p>
            <a:r>
              <a:rPr lang="de-DE" sz="1800">
                <a:solidFill>
                  <a:schemeClr val="accent1"/>
                </a:solidFill>
              </a:rPr>
              <a:t>Frauen berichten etwas häufiger von MSE als Männer</a:t>
            </a:r>
          </a:p>
          <a:p>
            <a:r>
              <a:rPr lang="de-DE" sz="1800">
                <a:solidFill>
                  <a:schemeClr val="accent1"/>
                </a:solidFill>
              </a:rPr>
              <a:t>Prävalenz von MSE ist bei älteren Arbeitnehmern höher</a:t>
            </a:r>
          </a:p>
          <a:p>
            <a:r>
              <a:rPr lang="de-DE" sz="1800">
                <a:solidFill>
                  <a:schemeClr val="accent1"/>
                </a:solidFill>
              </a:rPr>
              <a:t>Prävalenz von MSE nimmt mit steigendem Bildungsgrad ab</a:t>
            </a:r>
          </a:p>
          <a:p>
            <a:r>
              <a:rPr lang="de-DE" sz="1800">
                <a:solidFill>
                  <a:schemeClr val="accent1"/>
                </a:solidFill>
              </a:rPr>
              <a:t>Mit MSE verbundene arbeitsbedingte Unfälle gehören zu den häufigsten Unfällen</a:t>
            </a:r>
          </a:p>
        </p:txBody>
      </p:sp>
    </p:spTree>
    <p:extLst>
      <p:ext uri="{BB962C8B-B14F-4D97-AF65-F5344CB8AC3E}">
        <p14:creationId xmlns:p14="http://schemas.microsoft.com/office/powerpoint/2010/main" val="24060187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9517"/>
            <a:ext cx="7632700" cy="1015272"/>
          </a:xfrm>
        </p:spPr>
        <p:txBody>
          <a:bodyPr/>
          <a:lstStyle/>
          <a:p>
            <a:r>
              <a:rPr lang="de-DE" sz="2400"/>
              <a:t>MSE – arbeitsbedingtes Gesundheitsproblem Nr. 1</a:t>
            </a:r>
            <a:r>
              <a:rPr lang="de-DE" sz="2400">
                <a:solidFill>
                  <a:schemeClr val="accent1"/>
                </a:solidFill>
              </a:rPr>
              <a:t/>
            </a:r>
            <a:br>
              <a:rPr lang="de-DE" sz="2400">
                <a:solidFill>
                  <a:schemeClr val="accent1"/>
                </a:solidFill>
              </a:rPr>
            </a:br>
            <a:endParaRPr lang="de-DE" sz="2400">
              <a:solidFill>
                <a:schemeClr val="accent1"/>
              </a:solidFill>
            </a:endParaRPr>
          </a:p>
        </p:txBody>
      </p:sp>
      <p:sp>
        <p:nvSpPr>
          <p:cNvPr id="5" name="TextBox 4"/>
          <p:cNvSpPr txBox="1"/>
          <p:nvPr/>
        </p:nvSpPr>
        <p:spPr>
          <a:xfrm>
            <a:off x="1835696" y="4537660"/>
            <a:ext cx="5025735" cy="200055"/>
          </a:xfrm>
          <a:prstGeom prst="rect">
            <a:avLst/>
          </a:prstGeom>
          <a:noFill/>
        </p:spPr>
        <p:txBody>
          <a:bodyPr wrap="none" rtlCol="0">
            <a:spAutoFit/>
          </a:bodyPr>
          <a:lstStyle/>
          <a:p>
            <a:pPr algn="ctr"/>
            <a:r>
              <a:rPr lang="de-DE" sz="700"/>
              <a:t>Quelle: Eurostat, Arbeitskräfteerhebung, Ad-hoc-Modul „Arbeitsunfälle und andere arbeitsbedingte Gesundheitsprobleme“ (2013) </a:t>
            </a:r>
          </a:p>
        </p:txBody>
      </p:sp>
      <p:sp>
        <p:nvSpPr>
          <p:cNvPr id="3" name="Rectangle 2"/>
          <p:cNvSpPr/>
          <p:nvPr/>
        </p:nvSpPr>
        <p:spPr>
          <a:xfrm>
            <a:off x="539750" y="4369804"/>
            <a:ext cx="7632700" cy="353943"/>
          </a:xfrm>
          <a:prstGeom prst="rect">
            <a:avLst/>
          </a:prstGeom>
        </p:spPr>
        <p:txBody>
          <a:bodyPr wrap="square">
            <a:spAutoFit/>
          </a:bodyPr>
          <a:lstStyle/>
          <a:p>
            <a:pPr algn="ctr"/>
            <a:r>
              <a:rPr lang="de-DE" sz="900">
                <a:solidFill>
                  <a:srgbClr val="003399"/>
                </a:solidFill>
              </a:rPr>
              <a:t>Anteil der Arbeitnehmer, der von einem arbeitsbedingten Gesundheitsproblem berichtet, nach Art des Problems, EU-27, 2013</a:t>
            </a:r>
          </a:p>
          <a:p>
            <a:pPr algn="ctr"/>
            <a:endParaRPr lang="en-US" sz="8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11760" y="1726825"/>
            <a:ext cx="2922280" cy="2583028"/>
          </a:xfrm>
          <a:prstGeom prst="rect">
            <a:avLst/>
          </a:prstGeom>
        </p:spPr>
      </p:pic>
      <p:sp>
        <p:nvSpPr>
          <p:cNvPr id="8" name="TextBox 7"/>
          <p:cNvSpPr txBox="1"/>
          <p:nvPr/>
        </p:nvSpPr>
        <p:spPr>
          <a:xfrm>
            <a:off x="683568" y="2010672"/>
            <a:ext cx="2160240" cy="677108"/>
          </a:xfrm>
          <a:prstGeom prst="rect">
            <a:avLst/>
          </a:prstGeom>
          <a:noFill/>
        </p:spPr>
        <p:txBody>
          <a:bodyPr wrap="square" rtlCol="0">
            <a:spAutoFit/>
          </a:bodyPr>
          <a:lstStyle/>
          <a:p>
            <a:r>
              <a:rPr lang="de-DE" sz="1900" b="1">
                <a:solidFill>
                  <a:srgbClr val="ACC700"/>
                </a:solidFill>
              </a:rPr>
              <a:t>Muskel- und Skelett-</a:t>
            </a:r>
          </a:p>
          <a:p>
            <a:r>
              <a:rPr lang="de-DE" sz="1900" b="1">
                <a:solidFill>
                  <a:srgbClr val="ACC700"/>
                </a:solidFill>
              </a:rPr>
              <a:t>erkrankungen</a:t>
            </a:r>
          </a:p>
        </p:txBody>
      </p:sp>
      <p:sp>
        <p:nvSpPr>
          <p:cNvPr id="9" name="TextBox 8"/>
          <p:cNvSpPr txBox="1"/>
          <p:nvPr/>
        </p:nvSpPr>
        <p:spPr>
          <a:xfrm>
            <a:off x="4812973" y="3506365"/>
            <a:ext cx="2160240" cy="523220"/>
          </a:xfrm>
          <a:prstGeom prst="rect">
            <a:avLst/>
          </a:prstGeom>
          <a:noFill/>
        </p:spPr>
        <p:txBody>
          <a:bodyPr wrap="square" rtlCol="0">
            <a:spAutoFit/>
          </a:bodyPr>
          <a:lstStyle/>
          <a:p>
            <a:r>
              <a:rPr lang="de-DE" sz="1400" b="1">
                <a:solidFill>
                  <a:srgbClr val="808384"/>
                </a:solidFill>
              </a:rPr>
              <a:t>Stress, Depressionen, Angststörungen</a:t>
            </a:r>
          </a:p>
        </p:txBody>
      </p:sp>
      <p:sp>
        <p:nvSpPr>
          <p:cNvPr id="10" name="TextBox 9"/>
          <p:cNvSpPr txBox="1"/>
          <p:nvPr/>
        </p:nvSpPr>
        <p:spPr>
          <a:xfrm>
            <a:off x="4788024" y="1899806"/>
            <a:ext cx="2160240" cy="369332"/>
          </a:xfrm>
          <a:prstGeom prst="rect">
            <a:avLst/>
          </a:prstGeom>
          <a:noFill/>
        </p:spPr>
        <p:txBody>
          <a:bodyPr wrap="square" rtlCol="0">
            <a:spAutoFit/>
          </a:bodyPr>
          <a:lstStyle/>
          <a:p>
            <a:r>
              <a:rPr lang="de-DE" b="1">
                <a:solidFill>
                  <a:srgbClr val="C5D94B"/>
                </a:solidFill>
              </a:rPr>
              <a:t>Sonstige</a:t>
            </a:r>
          </a:p>
        </p:txBody>
      </p:sp>
      <p:cxnSp>
        <p:nvCxnSpPr>
          <p:cNvPr id="12" name="Elbow Connector 11"/>
          <p:cNvCxnSpPr>
            <a:cxnSpLocks/>
          </p:cNvCxnSpPr>
          <p:nvPr/>
        </p:nvCxnSpPr>
        <p:spPr>
          <a:xfrm rot="16200000" flipH="1">
            <a:off x="5548581" y="2707696"/>
            <a:ext cx="1406265" cy="191074"/>
          </a:xfrm>
          <a:prstGeom prst="bentConnector3">
            <a:avLst>
              <a:gd name="adj1" fmla="val 99445"/>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6156176" y="1578151"/>
            <a:ext cx="2098519" cy="1477328"/>
          </a:xfrm>
          <a:prstGeom prst="rect">
            <a:avLst/>
          </a:prstGeom>
          <a:noFill/>
        </p:spPr>
        <p:txBody>
          <a:bodyPr wrap="square" rtlCol="0">
            <a:spAutoFit/>
          </a:bodyPr>
          <a:lstStyle/>
          <a:p>
            <a:r>
              <a:rPr lang="de-DE" sz="1000">
                <a:solidFill>
                  <a:srgbClr val="4B4B4B"/>
                </a:solidFill>
              </a:rPr>
              <a:t>5 %: </a:t>
            </a:r>
            <a:r>
              <a:rPr lang="de-DE" sz="1000"/>
              <a:t>Sonstige – ohne nähere Angabe </a:t>
            </a:r>
          </a:p>
          <a:p>
            <a:r>
              <a:rPr lang="de-DE" sz="1000">
                <a:solidFill>
                  <a:srgbClr val="4B4B4B"/>
                </a:solidFill>
              </a:rPr>
              <a:t>5 %: Kopfschmerzen, Augenermüdung</a:t>
            </a:r>
          </a:p>
          <a:p>
            <a:r>
              <a:rPr lang="de-DE" sz="1000">
                <a:solidFill>
                  <a:srgbClr val="4B4B4B"/>
                </a:solidFill>
              </a:rPr>
              <a:t>4 %: Herz-Kreislauf-Erkrankungen</a:t>
            </a:r>
          </a:p>
          <a:p>
            <a:r>
              <a:rPr lang="de-DE" sz="1000">
                <a:solidFill>
                  <a:srgbClr val="4B4B4B"/>
                </a:solidFill>
              </a:rPr>
              <a:t>4 %: Lungenerkrankungen</a:t>
            </a:r>
          </a:p>
          <a:p>
            <a:r>
              <a:rPr lang="de-DE" sz="1000">
                <a:solidFill>
                  <a:srgbClr val="4B4B4B"/>
                </a:solidFill>
              </a:rPr>
              <a:t>2 %: Magen-, Leber-, Nieren- oder Verdauungsprobleme</a:t>
            </a:r>
          </a:p>
          <a:p>
            <a:r>
              <a:rPr lang="de-DE" sz="1000">
                <a:solidFill>
                  <a:srgbClr val="4B4B4B"/>
                </a:solidFill>
              </a:rPr>
              <a:t>1 %: Hautprobleme</a:t>
            </a:r>
          </a:p>
          <a:p>
            <a:r>
              <a:rPr lang="de-DE" sz="1000"/>
              <a:t>1 %: Hörstörungen</a:t>
            </a:r>
          </a:p>
          <a:p>
            <a:r>
              <a:rPr lang="de-DE" sz="1000"/>
              <a:t>1 %: Infektionskrankheiten</a:t>
            </a:r>
          </a:p>
        </p:txBody>
      </p:sp>
      <p:sp>
        <p:nvSpPr>
          <p:cNvPr id="6" name="TextBox 5"/>
          <p:cNvSpPr txBox="1"/>
          <p:nvPr/>
        </p:nvSpPr>
        <p:spPr>
          <a:xfrm>
            <a:off x="467544" y="810314"/>
            <a:ext cx="7632700" cy="707886"/>
          </a:xfrm>
          <a:prstGeom prst="rect">
            <a:avLst/>
          </a:prstGeom>
          <a:noFill/>
        </p:spPr>
        <p:txBody>
          <a:bodyPr wrap="square" rtlCol="0">
            <a:spAutoFit/>
          </a:bodyPr>
          <a:lstStyle/>
          <a:p>
            <a:r>
              <a:rPr lang="de-DE" sz="2000" b="1">
                <a:solidFill>
                  <a:srgbClr val="003399"/>
                </a:solidFill>
              </a:rPr>
              <a:t>Rund 60 % aller Arbeitnehmer mit einem arbeitsbedingten Gesundheitsproblem geben MSE als ihr schwerwiegendstes Problem an</a:t>
            </a:r>
          </a:p>
        </p:txBody>
      </p:sp>
    </p:spTree>
    <p:extLst>
      <p:ext uri="{BB962C8B-B14F-4D97-AF65-F5344CB8AC3E}">
        <p14:creationId xmlns:p14="http://schemas.microsoft.com/office/powerpoint/2010/main" val="24613127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7494"/>
            <a:ext cx="7632700" cy="492534"/>
          </a:xfrm>
        </p:spPr>
        <p:txBody>
          <a:bodyPr/>
          <a:lstStyle/>
          <a:p>
            <a:r>
              <a:rPr lang="de-DE" sz="2400" dirty="0"/>
              <a:t>MSE-bedingte Beschwerden leicht rückläufig</a:t>
            </a:r>
            <a:r>
              <a:rPr lang="de-DE" sz="2400" dirty="0">
                <a:solidFill>
                  <a:schemeClr val="tx1"/>
                </a:solidFill>
              </a:rPr>
              <a:t/>
            </a:r>
            <a:br>
              <a:rPr lang="de-DE" sz="2400" dirty="0">
                <a:solidFill>
                  <a:schemeClr val="tx1"/>
                </a:solidFill>
              </a:rPr>
            </a:br>
            <a:endParaRPr lang="de-DE" sz="2400" dirty="0">
              <a:solidFill>
                <a:schemeClr val="tx1"/>
              </a:solidFill>
            </a:endParaRPr>
          </a:p>
        </p:txBody>
      </p:sp>
      <p:sp>
        <p:nvSpPr>
          <p:cNvPr id="5" name="TextBox 4"/>
          <p:cNvSpPr txBox="1"/>
          <p:nvPr/>
        </p:nvSpPr>
        <p:spPr>
          <a:xfrm>
            <a:off x="592498" y="4531935"/>
            <a:ext cx="7632700" cy="200055"/>
          </a:xfrm>
          <a:prstGeom prst="rect">
            <a:avLst/>
          </a:prstGeom>
          <a:noFill/>
        </p:spPr>
        <p:txBody>
          <a:bodyPr wrap="square" rtlCol="0">
            <a:spAutoFit/>
          </a:bodyPr>
          <a:lstStyle/>
          <a:p>
            <a:pPr algn="ctr"/>
            <a:r>
              <a:rPr lang="de-DE" sz="700"/>
              <a:t>Quelle: Panteia, auf der Grundlage der fünften (2010) und sechsten (2015) Europäischen Erhebung über die Arbeitsbedingungen (EWCS)</a:t>
            </a:r>
          </a:p>
        </p:txBody>
      </p:sp>
      <p:sp>
        <p:nvSpPr>
          <p:cNvPr id="3" name="Rectangle 2"/>
          <p:cNvSpPr/>
          <p:nvPr/>
        </p:nvSpPr>
        <p:spPr>
          <a:xfrm>
            <a:off x="323528" y="4329723"/>
            <a:ext cx="8604250" cy="230832"/>
          </a:xfrm>
          <a:prstGeom prst="rect">
            <a:avLst/>
          </a:prstGeom>
        </p:spPr>
        <p:txBody>
          <a:bodyPr wrap="square">
            <a:spAutoFit/>
          </a:bodyPr>
          <a:lstStyle/>
          <a:p>
            <a:pPr algn="ctr"/>
            <a:r>
              <a:rPr lang="de-DE" sz="900">
                <a:solidFill>
                  <a:srgbClr val="003399"/>
                </a:solidFill>
              </a:rPr>
              <a:t>Anteil der Arbeitnehmer, der in den letzten 12 Monaten von unterschiedlichen Muskel- und Skeletterkrankungen berichtete, EU-28, 2010 und 2015</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63888" y="1659773"/>
            <a:ext cx="4392538" cy="2723702"/>
          </a:xfrm>
          <a:prstGeom prst="rect">
            <a:avLst/>
          </a:prstGeom>
        </p:spPr>
      </p:pic>
      <p:sp>
        <p:nvSpPr>
          <p:cNvPr id="9" name="TextBox 8"/>
          <p:cNvSpPr txBox="1"/>
          <p:nvPr/>
        </p:nvSpPr>
        <p:spPr>
          <a:xfrm>
            <a:off x="683568" y="1832342"/>
            <a:ext cx="2952130" cy="276999"/>
          </a:xfrm>
          <a:prstGeom prst="rect">
            <a:avLst/>
          </a:prstGeom>
          <a:noFill/>
        </p:spPr>
        <p:txBody>
          <a:bodyPr wrap="square" rtlCol="0">
            <a:spAutoFit/>
          </a:bodyPr>
          <a:lstStyle/>
          <a:p>
            <a:pPr algn="r"/>
            <a:r>
              <a:rPr lang="de-DE" sz="1200" b="1">
                <a:solidFill>
                  <a:srgbClr val="ACC700"/>
                </a:solidFill>
              </a:rPr>
              <a:t>Muskelschmerzen in den unteren Gliedmaßen </a:t>
            </a:r>
          </a:p>
        </p:txBody>
      </p:sp>
      <p:sp>
        <p:nvSpPr>
          <p:cNvPr id="10" name="TextBox 9"/>
          <p:cNvSpPr txBox="1"/>
          <p:nvPr/>
        </p:nvSpPr>
        <p:spPr>
          <a:xfrm>
            <a:off x="683568" y="2329531"/>
            <a:ext cx="2952130" cy="461665"/>
          </a:xfrm>
          <a:prstGeom prst="rect">
            <a:avLst/>
          </a:prstGeom>
          <a:noFill/>
        </p:spPr>
        <p:txBody>
          <a:bodyPr wrap="square" rtlCol="0">
            <a:spAutoFit/>
          </a:bodyPr>
          <a:lstStyle/>
          <a:p>
            <a:pPr algn="r"/>
            <a:r>
              <a:rPr lang="de-DE" sz="1200" b="1">
                <a:solidFill>
                  <a:srgbClr val="ACC700"/>
                </a:solidFill>
              </a:rPr>
              <a:t>Muskelschmerzen in den Schultern, im Nacken und/oder in den oberen Gliedmaßen</a:t>
            </a:r>
          </a:p>
        </p:txBody>
      </p:sp>
      <p:sp>
        <p:nvSpPr>
          <p:cNvPr id="11" name="TextBox 10"/>
          <p:cNvSpPr txBox="1"/>
          <p:nvPr/>
        </p:nvSpPr>
        <p:spPr>
          <a:xfrm>
            <a:off x="611758" y="2988065"/>
            <a:ext cx="2952130" cy="276999"/>
          </a:xfrm>
          <a:prstGeom prst="rect">
            <a:avLst/>
          </a:prstGeom>
          <a:noFill/>
        </p:spPr>
        <p:txBody>
          <a:bodyPr wrap="square" rtlCol="0">
            <a:spAutoFit/>
          </a:bodyPr>
          <a:lstStyle/>
          <a:p>
            <a:pPr algn="r"/>
            <a:r>
              <a:rPr lang="de-DE" sz="1200" b="1">
                <a:solidFill>
                  <a:srgbClr val="ACC700"/>
                </a:solidFill>
              </a:rPr>
              <a:t>Rückenschmerzen</a:t>
            </a:r>
          </a:p>
        </p:txBody>
      </p:sp>
      <p:sp>
        <p:nvSpPr>
          <p:cNvPr id="12" name="TextBox 11"/>
          <p:cNvSpPr txBox="1"/>
          <p:nvPr/>
        </p:nvSpPr>
        <p:spPr>
          <a:xfrm>
            <a:off x="611758" y="3489627"/>
            <a:ext cx="2952130" cy="461665"/>
          </a:xfrm>
          <a:prstGeom prst="rect">
            <a:avLst/>
          </a:prstGeom>
          <a:noFill/>
        </p:spPr>
        <p:txBody>
          <a:bodyPr wrap="square" rtlCol="0">
            <a:spAutoFit/>
          </a:bodyPr>
          <a:lstStyle/>
          <a:p>
            <a:pPr algn="r"/>
            <a:r>
              <a:rPr lang="de-DE" sz="1200" b="1">
                <a:solidFill>
                  <a:srgbClr val="ACC700"/>
                </a:solidFill>
              </a:rPr>
              <a:t>Eine oder mehrere Muskel- und Skeletterkrankungen</a:t>
            </a:r>
          </a:p>
        </p:txBody>
      </p:sp>
      <p:sp>
        <p:nvSpPr>
          <p:cNvPr id="4" name="TextBox 3"/>
          <p:cNvSpPr txBox="1"/>
          <p:nvPr/>
        </p:nvSpPr>
        <p:spPr>
          <a:xfrm>
            <a:off x="467544" y="807581"/>
            <a:ext cx="7579952" cy="707886"/>
          </a:xfrm>
          <a:prstGeom prst="rect">
            <a:avLst/>
          </a:prstGeom>
          <a:noFill/>
        </p:spPr>
        <p:txBody>
          <a:bodyPr wrap="square" rtlCol="0">
            <a:spAutoFit/>
          </a:bodyPr>
          <a:lstStyle/>
          <a:p>
            <a:r>
              <a:rPr lang="de-DE" sz="2000" b="1">
                <a:solidFill>
                  <a:srgbClr val="003399"/>
                </a:solidFill>
              </a:rPr>
              <a:t>Der Anteil der Arbeitnehmer, der von MSE-bedingten Beschwerden berichtet, ging von 2010 bis 2015 leicht zurück</a:t>
            </a:r>
          </a:p>
        </p:txBody>
      </p:sp>
    </p:spTree>
    <p:extLst>
      <p:ext uri="{BB962C8B-B14F-4D97-AF65-F5344CB8AC3E}">
        <p14:creationId xmlns:p14="http://schemas.microsoft.com/office/powerpoint/2010/main" val="34913598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4684"/>
            <a:ext cx="9433048" cy="699542"/>
          </a:xfrm>
        </p:spPr>
        <p:txBody>
          <a:bodyPr/>
          <a:lstStyle/>
          <a:p>
            <a:r>
              <a:rPr lang="de-DE" sz="2000" dirty="0"/>
              <a:t>Rückenschmerzen (und MSE im Allgemeinen) nach </a:t>
            </a:r>
            <a:r>
              <a:rPr lang="de-DE" sz="2000" dirty="0" smtClean="0"/>
              <a:t>Wirtschaftszweigen</a:t>
            </a:r>
            <a:endParaRPr lang="de-DE" sz="2000" dirty="0"/>
          </a:p>
        </p:txBody>
      </p:sp>
      <p:sp>
        <p:nvSpPr>
          <p:cNvPr id="5" name="TextBox 4"/>
          <p:cNvSpPr txBox="1"/>
          <p:nvPr/>
        </p:nvSpPr>
        <p:spPr>
          <a:xfrm>
            <a:off x="503647" y="4476586"/>
            <a:ext cx="7632700" cy="615553"/>
          </a:xfrm>
          <a:prstGeom prst="rect">
            <a:avLst/>
          </a:prstGeom>
          <a:noFill/>
        </p:spPr>
        <p:txBody>
          <a:bodyPr wrap="square" rtlCol="0">
            <a:spAutoFit/>
          </a:bodyPr>
          <a:lstStyle/>
          <a:p>
            <a:pPr algn="ctr"/>
            <a:r>
              <a:rPr lang="de-DE" sz="800">
                <a:solidFill>
                  <a:srgbClr val="003399"/>
                </a:solidFill>
                <a:latin typeface="+mj-lt"/>
              </a:rPr>
              <a:t>Anteil der Arbeitnehmer, der in den letzten 12 Monaten von Rückenschmerzen berichtete, nach Wirtschaftszweig (NACE Rev. 2), EU-28, 2015</a:t>
            </a:r>
          </a:p>
          <a:p>
            <a:pPr algn="ctr"/>
            <a:r>
              <a:rPr lang="de-DE" sz="700">
                <a:latin typeface="+mj-lt"/>
              </a:rPr>
              <a:t>Quelle: Panteia, auf der Grundlage der sechsten (2015) Europäischen Erhebung über die Arbeitsbedingungen (EWCS)</a:t>
            </a:r>
          </a:p>
          <a:p>
            <a:endParaRPr lang="en-US" dirty="0"/>
          </a:p>
        </p:txBody>
      </p:sp>
      <p:sp>
        <p:nvSpPr>
          <p:cNvPr id="4" name="TextBox 3"/>
          <p:cNvSpPr txBox="1"/>
          <p:nvPr/>
        </p:nvSpPr>
        <p:spPr>
          <a:xfrm>
            <a:off x="251520" y="1819129"/>
            <a:ext cx="3829436" cy="276999"/>
          </a:xfrm>
          <a:prstGeom prst="rect">
            <a:avLst/>
          </a:prstGeom>
          <a:noFill/>
        </p:spPr>
        <p:txBody>
          <a:bodyPr wrap="square" rtlCol="0">
            <a:spAutoFit/>
          </a:bodyPr>
          <a:lstStyle/>
          <a:p>
            <a:pPr algn="r"/>
            <a:r>
              <a:rPr lang="de-DE" sz="1200" b="1">
                <a:solidFill>
                  <a:srgbClr val="ACC700"/>
                </a:solidFill>
              </a:rPr>
              <a:t>Landwirtschaft, Forstwirtschaft und Fischerei</a:t>
            </a:r>
          </a:p>
        </p:txBody>
      </p:sp>
      <p:sp>
        <p:nvSpPr>
          <p:cNvPr id="7" name="TextBox 6"/>
          <p:cNvSpPr txBox="1"/>
          <p:nvPr/>
        </p:nvSpPr>
        <p:spPr>
          <a:xfrm>
            <a:off x="1056620" y="1577389"/>
            <a:ext cx="3024336" cy="276999"/>
          </a:xfrm>
          <a:prstGeom prst="rect">
            <a:avLst/>
          </a:prstGeom>
          <a:noFill/>
        </p:spPr>
        <p:txBody>
          <a:bodyPr wrap="square" rtlCol="0">
            <a:spAutoFit/>
          </a:bodyPr>
          <a:lstStyle/>
          <a:p>
            <a:pPr algn="r"/>
            <a:r>
              <a:rPr lang="de-DE" sz="1200" b="1">
                <a:solidFill>
                  <a:srgbClr val="ACC700"/>
                </a:solidFill>
              </a:rPr>
              <a:t>Wasserversorgung</a:t>
            </a:r>
          </a:p>
        </p:txBody>
      </p:sp>
      <p:sp>
        <p:nvSpPr>
          <p:cNvPr id="9" name="TextBox 8"/>
          <p:cNvSpPr txBox="1"/>
          <p:nvPr/>
        </p:nvSpPr>
        <p:spPr>
          <a:xfrm>
            <a:off x="1056620" y="2049051"/>
            <a:ext cx="3024336" cy="276999"/>
          </a:xfrm>
          <a:prstGeom prst="rect">
            <a:avLst/>
          </a:prstGeom>
          <a:noFill/>
        </p:spPr>
        <p:txBody>
          <a:bodyPr wrap="square" rtlCol="0">
            <a:spAutoFit/>
          </a:bodyPr>
          <a:lstStyle/>
          <a:p>
            <a:pPr algn="r"/>
            <a:r>
              <a:rPr lang="de-DE" sz="1200" b="1">
                <a:solidFill>
                  <a:srgbClr val="ACC700"/>
                </a:solidFill>
              </a:rPr>
              <a:t>Baugewerbe</a:t>
            </a:r>
          </a:p>
        </p:txBody>
      </p:sp>
      <p:sp>
        <p:nvSpPr>
          <p:cNvPr id="10" name="TextBox 9"/>
          <p:cNvSpPr txBox="1"/>
          <p:nvPr/>
        </p:nvSpPr>
        <p:spPr>
          <a:xfrm>
            <a:off x="2006701" y="2408405"/>
            <a:ext cx="2074255" cy="184666"/>
          </a:xfrm>
          <a:prstGeom prst="rect">
            <a:avLst/>
          </a:prstGeom>
          <a:noFill/>
        </p:spPr>
        <p:txBody>
          <a:bodyPr wrap="square" rtlCol="0">
            <a:spAutoFit/>
          </a:bodyPr>
          <a:lstStyle/>
          <a:p>
            <a:pPr algn="r"/>
            <a:r>
              <a:rPr lang="de-DE" sz="600">
                <a:solidFill>
                  <a:srgbClr val="58585A"/>
                </a:solidFill>
              </a:rPr>
              <a:t>Gesundheits- und Sozialwesen</a:t>
            </a:r>
          </a:p>
        </p:txBody>
      </p:sp>
      <p:sp>
        <p:nvSpPr>
          <p:cNvPr id="11" name="TextBox 10"/>
          <p:cNvSpPr txBox="1"/>
          <p:nvPr/>
        </p:nvSpPr>
        <p:spPr>
          <a:xfrm>
            <a:off x="1763689" y="2525268"/>
            <a:ext cx="2314038" cy="184666"/>
          </a:xfrm>
          <a:prstGeom prst="rect">
            <a:avLst/>
          </a:prstGeom>
          <a:noFill/>
        </p:spPr>
        <p:txBody>
          <a:bodyPr wrap="square" rtlCol="0">
            <a:spAutoFit/>
          </a:bodyPr>
          <a:lstStyle/>
          <a:p>
            <a:pPr algn="r"/>
            <a:r>
              <a:rPr lang="de-DE" sz="600">
                <a:solidFill>
                  <a:srgbClr val="58585A"/>
                </a:solidFill>
              </a:rPr>
              <a:t>Verarbeitendes Gewerbe/Herstellung von Waren</a:t>
            </a:r>
          </a:p>
        </p:txBody>
      </p:sp>
      <p:sp>
        <p:nvSpPr>
          <p:cNvPr id="12" name="TextBox 11"/>
          <p:cNvSpPr txBox="1"/>
          <p:nvPr/>
        </p:nvSpPr>
        <p:spPr>
          <a:xfrm>
            <a:off x="1187625" y="2637186"/>
            <a:ext cx="2899142" cy="184666"/>
          </a:xfrm>
          <a:prstGeom prst="rect">
            <a:avLst/>
          </a:prstGeom>
          <a:noFill/>
        </p:spPr>
        <p:txBody>
          <a:bodyPr wrap="square" rtlCol="0">
            <a:spAutoFit/>
          </a:bodyPr>
          <a:lstStyle/>
          <a:p>
            <a:pPr algn="r"/>
            <a:r>
              <a:rPr lang="de-DE" sz="600">
                <a:solidFill>
                  <a:srgbClr val="58585A"/>
                </a:solidFill>
              </a:rPr>
              <a:t>Verkehr und Lagerei</a:t>
            </a:r>
          </a:p>
        </p:txBody>
      </p:sp>
      <p:sp>
        <p:nvSpPr>
          <p:cNvPr id="14" name="TextBox 13"/>
          <p:cNvSpPr txBox="1"/>
          <p:nvPr/>
        </p:nvSpPr>
        <p:spPr>
          <a:xfrm>
            <a:off x="2411760" y="2751910"/>
            <a:ext cx="1678581" cy="184666"/>
          </a:xfrm>
          <a:prstGeom prst="rect">
            <a:avLst/>
          </a:prstGeom>
          <a:noFill/>
        </p:spPr>
        <p:txBody>
          <a:bodyPr wrap="square" rtlCol="0">
            <a:spAutoFit/>
          </a:bodyPr>
          <a:lstStyle/>
          <a:p>
            <a:pPr algn="r"/>
            <a:r>
              <a:rPr lang="de-DE" sz="600">
                <a:solidFill>
                  <a:srgbClr val="58585A"/>
                </a:solidFill>
              </a:rPr>
              <a:t>Grundstücks- und Wohnungswesen</a:t>
            </a:r>
          </a:p>
        </p:txBody>
      </p:sp>
      <p:sp>
        <p:nvSpPr>
          <p:cNvPr id="15" name="TextBox 14"/>
          <p:cNvSpPr txBox="1"/>
          <p:nvPr/>
        </p:nvSpPr>
        <p:spPr>
          <a:xfrm>
            <a:off x="1993922" y="2871577"/>
            <a:ext cx="2095770" cy="184666"/>
          </a:xfrm>
          <a:prstGeom prst="rect">
            <a:avLst/>
          </a:prstGeom>
          <a:noFill/>
        </p:spPr>
        <p:txBody>
          <a:bodyPr wrap="square" rtlCol="0">
            <a:spAutoFit/>
          </a:bodyPr>
          <a:lstStyle/>
          <a:p>
            <a:pPr algn="r"/>
            <a:r>
              <a:rPr lang="de-DE" sz="600">
                <a:solidFill>
                  <a:srgbClr val="58585A"/>
                </a:solidFill>
              </a:rPr>
              <a:t>Erbringung von sonstigen Dienstleistungen</a:t>
            </a:r>
          </a:p>
        </p:txBody>
      </p:sp>
      <p:sp>
        <p:nvSpPr>
          <p:cNvPr id="16" name="TextBox 15"/>
          <p:cNvSpPr txBox="1"/>
          <p:nvPr/>
        </p:nvSpPr>
        <p:spPr>
          <a:xfrm>
            <a:off x="2658213" y="2993358"/>
            <a:ext cx="1428553" cy="184666"/>
          </a:xfrm>
          <a:prstGeom prst="rect">
            <a:avLst/>
          </a:prstGeom>
          <a:noFill/>
        </p:spPr>
        <p:txBody>
          <a:bodyPr wrap="square" rtlCol="0">
            <a:spAutoFit/>
          </a:bodyPr>
          <a:lstStyle/>
          <a:p>
            <a:pPr algn="r"/>
            <a:r>
              <a:rPr lang="de-DE" sz="600">
                <a:solidFill>
                  <a:srgbClr val="58585A"/>
                </a:solidFill>
              </a:rPr>
              <a:t>Kunst, Unterhaltung und Erholung</a:t>
            </a:r>
          </a:p>
        </p:txBody>
      </p:sp>
      <p:sp>
        <p:nvSpPr>
          <p:cNvPr id="17" name="TextBox 16"/>
          <p:cNvSpPr txBox="1"/>
          <p:nvPr/>
        </p:nvSpPr>
        <p:spPr>
          <a:xfrm>
            <a:off x="2084563" y="3121104"/>
            <a:ext cx="2002203" cy="184666"/>
          </a:xfrm>
          <a:prstGeom prst="rect">
            <a:avLst/>
          </a:prstGeom>
          <a:noFill/>
        </p:spPr>
        <p:txBody>
          <a:bodyPr wrap="square" rtlCol="0">
            <a:spAutoFit/>
          </a:bodyPr>
          <a:lstStyle/>
          <a:p>
            <a:pPr algn="r"/>
            <a:r>
              <a:rPr lang="de-DE" sz="600">
                <a:solidFill>
                  <a:srgbClr val="58585A"/>
                </a:solidFill>
              </a:rPr>
              <a:t>Gastgewerbe/Beherbergung und Gastronomie</a:t>
            </a:r>
          </a:p>
        </p:txBody>
      </p:sp>
      <p:sp>
        <p:nvSpPr>
          <p:cNvPr id="18" name="TextBox 17"/>
          <p:cNvSpPr txBox="1"/>
          <p:nvPr/>
        </p:nvSpPr>
        <p:spPr>
          <a:xfrm>
            <a:off x="1403649" y="3227511"/>
            <a:ext cx="2688754" cy="184666"/>
          </a:xfrm>
          <a:prstGeom prst="rect">
            <a:avLst/>
          </a:prstGeom>
          <a:noFill/>
        </p:spPr>
        <p:txBody>
          <a:bodyPr wrap="square" rtlCol="0">
            <a:spAutoFit/>
          </a:bodyPr>
          <a:lstStyle/>
          <a:p>
            <a:pPr algn="r"/>
            <a:r>
              <a:rPr lang="de-DE" sz="600">
                <a:solidFill>
                  <a:srgbClr val="58585A"/>
                </a:solidFill>
              </a:rPr>
              <a:t>Erbringung von sonstigen wirtschaftlichen Dienstleistungen</a:t>
            </a:r>
          </a:p>
        </p:txBody>
      </p:sp>
      <p:sp>
        <p:nvSpPr>
          <p:cNvPr id="19" name="TextBox 18"/>
          <p:cNvSpPr txBox="1"/>
          <p:nvPr/>
        </p:nvSpPr>
        <p:spPr>
          <a:xfrm>
            <a:off x="2006701" y="3342235"/>
            <a:ext cx="2095770" cy="184666"/>
          </a:xfrm>
          <a:prstGeom prst="rect">
            <a:avLst/>
          </a:prstGeom>
          <a:noFill/>
        </p:spPr>
        <p:txBody>
          <a:bodyPr wrap="square" rtlCol="0">
            <a:spAutoFit/>
          </a:bodyPr>
          <a:lstStyle/>
          <a:p>
            <a:pPr algn="r"/>
            <a:r>
              <a:rPr lang="de-DE" sz="600">
                <a:solidFill>
                  <a:srgbClr val="58585A"/>
                </a:solidFill>
              </a:rPr>
              <a:t>Energieversorgung</a:t>
            </a:r>
          </a:p>
        </p:txBody>
      </p:sp>
      <p:sp>
        <p:nvSpPr>
          <p:cNvPr id="20" name="TextBox 19"/>
          <p:cNvSpPr txBox="1"/>
          <p:nvPr/>
        </p:nvSpPr>
        <p:spPr>
          <a:xfrm>
            <a:off x="2617025" y="3466421"/>
            <a:ext cx="1472684" cy="184666"/>
          </a:xfrm>
          <a:prstGeom prst="rect">
            <a:avLst/>
          </a:prstGeom>
          <a:noFill/>
        </p:spPr>
        <p:txBody>
          <a:bodyPr wrap="square" rtlCol="0">
            <a:spAutoFit/>
          </a:bodyPr>
          <a:lstStyle/>
          <a:p>
            <a:pPr algn="r"/>
            <a:r>
              <a:rPr lang="de-DE" sz="600">
                <a:solidFill>
                  <a:srgbClr val="58585A"/>
                </a:solidFill>
              </a:rPr>
              <a:t>Handel</a:t>
            </a:r>
          </a:p>
        </p:txBody>
      </p:sp>
      <p:sp>
        <p:nvSpPr>
          <p:cNvPr id="21" name="TextBox 20"/>
          <p:cNvSpPr txBox="1"/>
          <p:nvPr/>
        </p:nvSpPr>
        <p:spPr>
          <a:xfrm>
            <a:off x="1981956" y="3587789"/>
            <a:ext cx="2095770" cy="184666"/>
          </a:xfrm>
          <a:prstGeom prst="rect">
            <a:avLst/>
          </a:prstGeom>
          <a:noFill/>
        </p:spPr>
        <p:txBody>
          <a:bodyPr wrap="square" rtlCol="0">
            <a:spAutoFit/>
          </a:bodyPr>
          <a:lstStyle/>
          <a:p>
            <a:pPr algn="r"/>
            <a:r>
              <a:rPr lang="de-DE" sz="600">
                <a:solidFill>
                  <a:srgbClr val="58585A"/>
                </a:solidFill>
              </a:rPr>
              <a:t>Bergbau und Gewinnung von Steinen und Erden</a:t>
            </a:r>
          </a:p>
        </p:txBody>
      </p:sp>
      <p:sp>
        <p:nvSpPr>
          <p:cNvPr id="22" name="TextBox 21"/>
          <p:cNvSpPr txBox="1"/>
          <p:nvPr/>
        </p:nvSpPr>
        <p:spPr>
          <a:xfrm>
            <a:off x="2579893" y="3721207"/>
            <a:ext cx="1498906" cy="184666"/>
          </a:xfrm>
          <a:prstGeom prst="rect">
            <a:avLst/>
          </a:prstGeom>
          <a:noFill/>
        </p:spPr>
        <p:txBody>
          <a:bodyPr wrap="square" rtlCol="0">
            <a:spAutoFit/>
          </a:bodyPr>
          <a:lstStyle/>
          <a:p>
            <a:pPr algn="r"/>
            <a:r>
              <a:rPr lang="de-DE" sz="600">
                <a:solidFill>
                  <a:srgbClr val="58585A"/>
                </a:solidFill>
              </a:rPr>
              <a:t>Information und Kommunikation</a:t>
            </a:r>
          </a:p>
        </p:txBody>
      </p:sp>
      <p:sp>
        <p:nvSpPr>
          <p:cNvPr id="23" name="TextBox 22"/>
          <p:cNvSpPr txBox="1"/>
          <p:nvPr/>
        </p:nvSpPr>
        <p:spPr>
          <a:xfrm>
            <a:off x="2537963" y="3840227"/>
            <a:ext cx="1548803" cy="184666"/>
          </a:xfrm>
          <a:prstGeom prst="rect">
            <a:avLst/>
          </a:prstGeom>
          <a:noFill/>
        </p:spPr>
        <p:txBody>
          <a:bodyPr wrap="square" rtlCol="0">
            <a:spAutoFit/>
          </a:bodyPr>
          <a:lstStyle/>
          <a:p>
            <a:pPr algn="r"/>
            <a:r>
              <a:rPr lang="de-DE" sz="600">
                <a:solidFill>
                  <a:srgbClr val="58585A"/>
                </a:solidFill>
              </a:rPr>
              <a:t>Öffentliche Verwaltung, Verteidigung</a:t>
            </a:r>
          </a:p>
        </p:txBody>
      </p:sp>
      <p:sp>
        <p:nvSpPr>
          <p:cNvPr id="24" name="TextBox 23"/>
          <p:cNvSpPr txBox="1"/>
          <p:nvPr/>
        </p:nvSpPr>
        <p:spPr>
          <a:xfrm>
            <a:off x="899593" y="3968794"/>
            <a:ext cx="3184968" cy="184666"/>
          </a:xfrm>
          <a:prstGeom prst="rect">
            <a:avLst/>
          </a:prstGeom>
          <a:noFill/>
        </p:spPr>
        <p:txBody>
          <a:bodyPr wrap="square" rtlCol="0">
            <a:spAutoFit/>
          </a:bodyPr>
          <a:lstStyle/>
          <a:p>
            <a:pPr algn="r"/>
            <a:r>
              <a:rPr lang="de-DE" sz="600">
                <a:solidFill>
                  <a:srgbClr val="58585A"/>
                </a:solidFill>
              </a:rPr>
              <a:t>Erbringung von freiberuflichen, wissenschaftlichen und technischen Dienstleistungen</a:t>
            </a:r>
          </a:p>
        </p:txBody>
      </p:sp>
      <p:sp>
        <p:nvSpPr>
          <p:cNvPr id="25" name="TextBox 24"/>
          <p:cNvSpPr txBox="1"/>
          <p:nvPr/>
        </p:nvSpPr>
        <p:spPr>
          <a:xfrm>
            <a:off x="3020018" y="4090125"/>
            <a:ext cx="1069674" cy="184666"/>
          </a:xfrm>
          <a:prstGeom prst="rect">
            <a:avLst/>
          </a:prstGeom>
          <a:noFill/>
        </p:spPr>
        <p:txBody>
          <a:bodyPr wrap="square" rtlCol="0">
            <a:spAutoFit/>
          </a:bodyPr>
          <a:lstStyle/>
          <a:p>
            <a:pPr algn="r"/>
            <a:r>
              <a:rPr lang="de-DE" sz="600">
                <a:solidFill>
                  <a:srgbClr val="58585A"/>
                </a:solidFill>
              </a:rPr>
              <a:t>Erziehung und Unterricht</a:t>
            </a:r>
          </a:p>
        </p:txBody>
      </p:sp>
      <p:sp>
        <p:nvSpPr>
          <p:cNvPr id="26" name="TextBox 25"/>
          <p:cNvSpPr txBox="1"/>
          <p:nvPr/>
        </p:nvSpPr>
        <p:spPr>
          <a:xfrm>
            <a:off x="1475656" y="4219024"/>
            <a:ext cx="2609938" cy="184666"/>
          </a:xfrm>
          <a:prstGeom prst="rect">
            <a:avLst/>
          </a:prstGeom>
          <a:noFill/>
        </p:spPr>
        <p:txBody>
          <a:bodyPr wrap="square" rtlCol="0">
            <a:spAutoFit/>
          </a:bodyPr>
          <a:lstStyle/>
          <a:p>
            <a:pPr algn="r"/>
            <a:r>
              <a:rPr lang="de-DE" sz="600">
                <a:solidFill>
                  <a:srgbClr val="58585A"/>
                </a:solidFill>
              </a:rPr>
              <a:t>Erbringung von Finanz- und Versicherungsdienstleistungen</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24609" y="1485531"/>
            <a:ext cx="3271777" cy="2981162"/>
          </a:xfrm>
          <a:prstGeom prst="rect">
            <a:avLst/>
          </a:prstGeom>
        </p:spPr>
      </p:pic>
      <p:sp>
        <p:nvSpPr>
          <p:cNvPr id="3" name="TextBox 2"/>
          <p:cNvSpPr txBox="1"/>
          <p:nvPr/>
        </p:nvSpPr>
        <p:spPr>
          <a:xfrm>
            <a:off x="467544" y="719669"/>
            <a:ext cx="7632700" cy="923330"/>
          </a:xfrm>
          <a:prstGeom prst="rect">
            <a:avLst/>
          </a:prstGeom>
          <a:noFill/>
        </p:spPr>
        <p:txBody>
          <a:bodyPr wrap="square" rtlCol="0">
            <a:spAutoFit/>
          </a:bodyPr>
          <a:lstStyle/>
          <a:p>
            <a:r>
              <a:rPr lang="de-DE" b="1" dirty="0">
                <a:solidFill>
                  <a:srgbClr val="003399"/>
                </a:solidFill>
              </a:rPr>
              <a:t>Der Anteil der Arbeitnehmer, der von Rückenschmerzen (und MSE im Allgemeinen) berichtet, variiert erheblich von Wirtschaftszweig zu Wirtschaftszweig</a:t>
            </a:r>
          </a:p>
        </p:txBody>
      </p:sp>
    </p:spTree>
    <p:extLst>
      <p:ext uri="{BB962C8B-B14F-4D97-AF65-F5344CB8AC3E}">
        <p14:creationId xmlns:p14="http://schemas.microsoft.com/office/powerpoint/2010/main" val="40863527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35000"/>
            <a:ext cx="8604250" cy="367200"/>
          </a:xfrm>
        </p:spPr>
        <p:txBody>
          <a:bodyPr/>
          <a:lstStyle/>
          <a:p>
            <a:r>
              <a:rPr lang="de-DE" sz="2400"/>
              <a:t>Prävalenz von MSE bei Arbeitern am höchsten</a:t>
            </a:r>
          </a:p>
        </p:txBody>
      </p:sp>
      <p:sp>
        <p:nvSpPr>
          <p:cNvPr id="5" name="TextBox 4"/>
          <p:cNvSpPr txBox="1"/>
          <p:nvPr/>
        </p:nvSpPr>
        <p:spPr>
          <a:xfrm>
            <a:off x="1620541" y="4379563"/>
            <a:ext cx="5688632" cy="477054"/>
          </a:xfrm>
          <a:prstGeom prst="rect">
            <a:avLst/>
          </a:prstGeom>
          <a:noFill/>
        </p:spPr>
        <p:txBody>
          <a:bodyPr wrap="square" rtlCol="0">
            <a:spAutoFit/>
          </a:bodyPr>
          <a:lstStyle/>
          <a:p>
            <a:pPr algn="ctr"/>
            <a:r>
              <a:rPr lang="de-DE" sz="700">
                <a:latin typeface="+mj-lt"/>
              </a:rPr>
              <a:t>Quelle: Panteia, auf der Grundlage der sechsten (2015) Europäischen Erhebung über die Arbeitsbedingungen (EWCS)</a:t>
            </a:r>
          </a:p>
          <a:p>
            <a:endParaRPr lang="en-US" dirty="0"/>
          </a:p>
        </p:txBody>
      </p:sp>
      <p:sp>
        <p:nvSpPr>
          <p:cNvPr id="7" name="Rectangle 6"/>
          <p:cNvSpPr/>
          <p:nvPr/>
        </p:nvSpPr>
        <p:spPr>
          <a:xfrm>
            <a:off x="557907" y="4093127"/>
            <a:ext cx="7776666" cy="230832"/>
          </a:xfrm>
          <a:prstGeom prst="rect">
            <a:avLst/>
          </a:prstGeom>
        </p:spPr>
        <p:txBody>
          <a:bodyPr wrap="square">
            <a:spAutoFit/>
          </a:bodyPr>
          <a:lstStyle/>
          <a:p>
            <a:pPr algn="ctr"/>
            <a:r>
              <a:rPr lang="de-DE" sz="900">
                <a:solidFill>
                  <a:srgbClr val="003399"/>
                </a:solidFill>
              </a:rPr>
              <a:t>Anteil der Arbeitnehmer, der in den letzten 12 Monaten von unterschiedlichen Muskel- und Skeletterkrankungen berichtete, nach Beruf (ISCO-08), EU-28, 2015</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2048" y="1203330"/>
            <a:ext cx="8028384" cy="1676218"/>
          </a:xfrm>
          <a:prstGeom prst="rect">
            <a:avLst/>
          </a:prstGeom>
        </p:spPr>
      </p:pic>
      <p:sp>
        <p:nvSpPr>
          <p:cNvPr id="4" name="TextBox 3"/>
          <p:cNvSpPr txBox="1"/>
          <p:nvPr/>
        </p:nvSpPr>
        <p:spPr>
          <a:xfrm>
            <a:off x="755576" y="2735532"/>
            <a:ext cx="936104" cy="307777"/>
          </a:xfrm>
          <a:prstGeom prst="rect">
            <a:avLst/>
          </a:prstGeom>
          <a:noFill/>
        </p:spPr>
        <p:txBody>
          <a:bodyPr wrap="square" rtlCol="0">
            <a:spAutoFit/>
          </a:bodyPr>
          <a:lstStyle/>
          <a:p>
            <a:pPr algn="ctr"/>
            <a:r>
              <a:rPr lang="de-DE" sz="700">
                <a:solidFill>
                  <a:schemeClr val="tx1">
                    <a:lumMod val="75000"/>
                    <a:lumOff val="25000"/>
                  </a:schemeClr>
                </a:solidFill>
              </a:rPr>
              <a:t>Angehörige der</a:t>
            </a:r>
          </a:p>
          <a:p>
            <a:pPr algn="ctr"/>
            <a:r>
              <a:rPr lang="de-DE" sz="700">
                <a:solidFill>
                  <a:schemeClr val="tx1">
                    <a:lumMod val="75000"/>
                    <a:lumOff val="25000"/>
                  </a:schemeClr>
                </a:solidFill>
              </a:rPr>
              <a:t>regulären Streitkräfte</a:t>
            </a:r>
          </a:p>
        </p:txBody>
      </p:sp>
      <p:sp>
        <p:nvSpPr>
          <p:cNvPr id="8" name="TextBox 7"/>
          <p:cNvSpPr txBox="1"/>
          <p:nvPr/>
        </p:nvSpPr>
        <p:spPr>
          <a:xfrm>
            <a:off x="1531728" y="2735532"/>
            <a:ext cx="936104" cy="307777"/>
          </a:xfrm>
          <a:prstGeom prst="rect">
            <a:avLst/>
          </a:prstGeom>
          <a:noFill/>
        </p:spPr>
        <p:txBody>
          <a:bodyPr wrap="square" rtlCol="0">
            <a:spAutoFit/>
          </a:bodyPr>
          <a:lstStyle/>
          <a:p>
            <a:pPr algn="ctr"/>
            <a:r>
              <a:rPr lang="de-DE" sz="700">
                <a:solidFill>
                  <a:schemeClr val="tx1">
                    <a:lumMod val="75000"/>
                    <a:lumOff val="25000"/>
                  </a:schemeClr>
                </a:solidFill>
              </a:rPr>
              <a:t>Bürokräfte und verwandte</a:t>
            </a:r>
          </a:p>
          <a:p>
            <a:pPr algn="ctr"/>
            <a:r>
              <a:rPr lang="de-DE" sz="700">
                <a:solidFill>
                  <a:schemeClr val="tx1">
                    <a:lumMod val="75000"/>
                    <a:lumOff val="25000"/>
                  </a:schemeClr>
                </a:solidFill>
              </a:rPr>
              <a:t>Berufe</a:t>
            </a:r>
          </a:p>
        </p:txBody>
      </p:sp>
      <p:sp>
        <p:nvSpPr>
          <p:cNvPr id="10" name="TextBox 9"/>
          <p:cNvSpPr txBox="1"/>
          <p:nvPr/>
        </p:nvSpPr>
        <p:spPr>
          <a:xfrm>
            <a:off x="2267411" y="2735532"/>
            <a:ext cx="965100" cy="307777"/>
          </a:xfrm>
          <a:prstGeom prst="rect">
            <a:avLst/>
          </a:prstGeom>
          <a:noFill/>
        </p:spPr>
        <p:txBody>
          <a:bodyPr wrap="square" rtlCol="0">
            <a:spAutoFit/>
          </a:bodyPr>
          <a:lstStyle/>
          <a:p>
            <a:pPr algn="ctr"/>
            <a:r>
              <a:rPr lang="de-DE" sz="700">
                <a:solidFill>
                  <a:schemeClr val="tx1">
                    <a:lumMod val="75000"/>
                    <a:lumOff val="25000"/>
                  </a:schemeClr>
                </a:solidFill>
              </a:rPr>
              <a:t>Handwerks- und verwandte</a:t>
            </a:r>
          </a:p>
          <a:p>
            <a:pPr algn="ctr"/>
            <a:r>
              <a:rPr lang="de-DE" sz="700">
                <a:solidFill>
                  <a:schemeClr val="tx1">
                    <a:lumMod val="75000"/>
                    <a:lumOff val="25000"/>
                  </a:schemeClr>
                </a:solidFill>
              </a:rPr>
              <a:t>Berufe</a:t>
            </a:r>
          </a:p>
        </p:txBody>
      </p:sp>
      <p:sp>
        <p:nvSpPr>
          <p:cNvPr id="11" name="TextBox 10"/>
          <p:cNvSpPr txBox="1"/>
          <p:nvPr/>
        </p:nvSpPr>
        <p:spPr>
          <a:xfrm>
            <a:off x="3046242" y="2735532"/>
            <a:ext cx="965100" cy="307777"/>
          </a:xfrm>
          <a:prstGeom prst="rect">
            <a:avLst/>
          </a:prstGeom>
          <a:noFill/>
        </p:spPr>
        <p:txBody>
          <a:bodyPr wrap="square" rtlCol="0">
            <a:spAutoFit/>
          </a:bodyPr>
          <a:lstStyle/>
          <a:p>
            <a:pPr algn="ctr"/>
            <a:r>
              <a:rPr lang="de-DE" sz="700">
                <a:solidFill>
                  <a:schemeClr val="tx1">
                    <a:lumMod val="75000"/>
                    <a:lumOff val="25000"/>
                  </a:schemeClr>
                </a:solidFill>
              </a:rPr>
              <a:t>Hilfs-</a:t>
            </a:r>
          </a:p>
          <a:p>
            <a:pPr algn="ctr"/>
            <a:r>
              <a:rPr lang="de-DE" sz="700">
                <a:solidFill>
                  <a:schemeClr val="tx1">
                    <a:lumMod val="75000"/>
                    <a:lumOff val="25000"/>
                  </a:schemeClr>
                </a:solidFill>
              </a:rPr>
              <a:t>arbeitskräfte</a:t>
            </a:r>
          </a:p>
        </p:txBody>
      </p:sp>
      <p:sp>
        <p:nvSpPr>
          <p:cNvPr id="12" name="TextBox 11"/>
          <p:cNvSpPr txBox="1"/>
          <p:nvPr/>
        </p:nvSpPr>
        <p:spPr>
          <a:xfrm>
            <a:off x="3786736" y="2735532"/>
            <a:ext cx="965100" cy="200055"/>
          </a:xfrm>
          <a:prstGeom prst="rect">
            <a:avLst/>
          </a:prstGeom>
          <a:noFill/>
        </p:spPr>
        <p:txBody>
          <a:bodyPr wrap="square" rtlCol="0">
            <a:spAutoFit/>
          </a:bodyPr>
          <a:lstStyle/>
          <a:p>
            <a:pPr algn="ctr"/>
            <a:r>
              <a:rPr lang="de-DE" sz="700">
                <a:solidFill>
                  <a:schemeClr val="tx1">
                    <a:lumMod val="75000"/>
                    <a:lumOff val="25000"/>
                  </a:schemeClr>
                </a:solidFill>
              </a:rPr>
              <a:t>Führungskräfte</a:t>
            </a:r>
          </a:p>
        </p:txBody>
      </p:sp>
      <p:sp>
        <p:nvSpPr>
          <p:cNvPr id="13" name="TextBox 12"/>
          <p:cNvSpPr txBox="1"/>
          <p:nvPr/>
        </p:nvSpPr>
        <p:spPr>
          <a:xfrm>
            <a:off x="4543004" y="2736984"/>
            <a:ext cx="965100" cy="415498"/>
          </a:xfrm>
          <a:prstGeom prst="rect">
            <a:avLst/>
          </a:prstGeom>
          <a:noFill/>
        </p:spPr>
        <p:txBody>
          <a:bodyPr wrap="square" rtlCol="0">
            <a:spAutoFit/>
          </a:bodyPr>
          <a:lstStyle/>
          <a:p>
            <a:pPr algn="ctr"/>
            <a:r>
              <a:rPr lang="de-DE" sz="700"/>
              <a:t>Bediener von Anlagen und Maschinen und</a:t>
            </a:r>
          </a:p>
          <a:p>
            <a:pPr algn="ctr"/>
            <a:r>
              <a:rPr lang="de-DE" sz="700"/>
              <a:t>Montageberufe</a:t>
            </a:r>
          </a:p>
        </p:txBody>
      </p:sp>
      <p:sp>
        <p:nvSpPr>
          <p:cNvPr id="14" name="TextBox 13"/>
          <p:cNvSpPr txBox="1"/>
          <p:nvPr/>
        </p:nvSpPr>
        <p:spPr>
          <a:xfrm>
            <a:off x="5335092" y="2731141"/>
            <a:ext cx="965100" cy="200055"/>
          </a:xfrm>
          <a:prstGeom prst="rect">
            <a:avLst/>
          </a:prstGeom>
          <a:noFill/>
        </p:spPr>
        <p:txBody>
          <a:bodyPr wrap="square" rtlCol="0">
            <a:spAutoFit/>
          </a:bodyPr>
          <a:lstStyle/>
          <a:p>
            <a:pPr algn="ctr"/>
            <a:r>
              <a:rPr lang="de-DE" sz="700"/>
              <a:t>Akademische Berufe</a:t>
            </a:r>
          </a:p>
        </p:txBody>
      </p:sp>
      <p:sp>
        <p:nvSpPr>
          <p:cNvPr id="15" name="TextBox 14"/>
          <p:cNvSpPr txBox="1"/>
          <p:nvPr/>
        </p:nvSpPr>
        <p:spPr>
          <a:xfrm>
            <a:off x="6025255" y="2736984"/>
            <a:ext cx="1037108" cy="307777"/>
          </a:xfrm>
          <a:prstGeom prst="rect">
            <a:avLst/>
          </a:prstGeom>
          <a:noFill/>
        </p:spPr>
        <p:txBody>
          <a:bodyPr wrap="square" rtlCol="0">
            <a:spAutoFit/>
          </a:bodyPr>
          <a:lstStyle/>
          <a:p>
            <a:pPr algn="ctr"/>
            <a:r>
              <a:rPr lang="de-DE" sz="700"/>
              <a:t>Dienstleistungsberufe und </a:t>
            </a:r>
          </a:p>
          <a:p>
            <a:pPr algn="ctr"/>
            <a:r>
              <a:rPr lang="de-DE" sz="700"/>
              <a:t>Verkäufer</a:t>
            </a:r>
          </a:p>
        </p:txBody>
      </p:sp>
      <p:sp>
        <p:nvSpPr>
          <p:cNvPr id="16" name="TextBox 15"/>
          <p:cNvSpPr txBox="1"/>
          <p:nvPr/>
        </p:nvSpPr>
        <p:spPr>
          <a:xfrm>
            <a:off x="6831854" y="2731141"/>
            <a:ext cx="965100" cy="538609"/>
          </a:xfrm>
          <a:prstGeom prst="rect">
            <a:avLst/>
          </a:prstGeom>
          <a:noFill/>
        </p:spPr>
        <p:txBody>
          <a:bodyPr wrap="square" rtlCol="0">
            <a:spAutoFit/>
          </a:bodyPr>
          <a:lstStyle/>
          <a:p>
            <a:pPr algn="ctr"/>
            <a:r>
              <a:rPr lang="de-DE" sz="700"/>
              <a:t>Fachkräfte</a:t>
            </a:r>
          </a:p>
          <a:p>
            <a:pPr algn="ctr"/>
            <a:r>
              <a:rPr lang="de-DE" sz="700"/>
              <a:t>in Land- und</a:t>
            </a:r>
          </a:p>
          <a:p>
            <a:pPr algn="ctr"/>
            <a:r>
              <a:rPr lang="de-DE" sz="700"/>
              <a:t>Forstwirtschaft und</a:t>
            </a:r>
          </a:p>
          <a:p>
            <a:pPr algn="ctr"/>
            <a:r>
              <a:rPr lang="de-DE" sz="700"/>
              <a:t>Fischerei</a:t>
            </a:r>
          </a:p>
        </p:txBody>
      </p:sp>
      <p:sp>
        <p:nvSpPr>
          <p:cNvPr id="18" name="TextBox 17"/>
          <p:cNvSpPr txBox="1"/>
          <p:nvPr/>
        </p:nvSpPr>
        <p:spPr>
          <a:xfrm>
            <a:off x="7599232" y="2734045"/>
            <a:ext cx="965100" cy="415498"/>
          </a:xfrm>
          <a:prstGeom prst="rect">
            <a:avLst/>
          </a:prstGeom>
          <a:noFill/>
        </p:spPr>
        <p:txBody>
          <a:bodyPr wrap="square" rtlCol="0">
            <a:spAutoFit/>
          </a:bodyPr>
          <a:lstStyle/>
          <a:p>
            <a:pPr algn="ctr"/>
            <a:r>
              <a:rPr lang="de-DE" sz="700"/>
              <a:t>Techniker und</a:t>
            </a:r>
          </a:p>
          <a:p>
            <a:pPr algn="ctr"/>
            <a:r>
              <a:rPr lang="de-DE" sz="700"/>
              <a:t>gleichrangige</a:t>
            </a:r>
          </a:p>
          <a:p>
            <a:pPr algn="ctr"/>
            <a:r>
              <a:rPr lang="de-DE" sz="700"/>
              <a:t>nichttechnische Berufe</a:t>
            </a: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800000">
            <a:off x="1165013" y="3485365"/>
            <a:ext cx="264421" cy="140204"/>
          </a:xfrm>
          <a:prstGeom prst="rect">
            <a:avLst/>
          </a:prstGeom>
        </p:spPr>
      </p:pic>
      <p:sp>
        <p:nvSpPr>
          <p:cNvPr id="19" name="TextBox 18"/>
          <p:cNvSpPr txBox="1"/>
          <p:nvPr/>
        </p:nvSpPr>
        <p:spPr>
          <a:xfrm>
            <a:off x="1395519" y="3444120"/>
            <a:ext cx="859369" cy="184666"/>
          </a:xfrm>
          <a:prstGeom prst="rect">
            <a:avLst/>
          </a:prstGeom>
          <a:noFill/>
        </p:spPr>
        <p:txBody>
          <a:bodyPr wrap="square" rtlCol="0">
            <a:spAutoFit/>
          </a:bodyPr>
          <a:lstStyle/>
          <a:p>
            <a:r>
              <a:rPr lang="de-DE" sz="600"/>
              <a:t>Rückenschmerzen</a:t>
            </a:r>
          </a:p>
        </p:txBody>
      </p:sp>
      <p:sp>
        <p:nvSpPr>
          <p:cNvPr id="20" name="TextBox 19"/>
          <p:cNvSpPr txBox="1"/>
          <p:nvPr/>
        </p:nvSpPr>
        <p:spPr>
          <a:xfrm>
            <a:off x="2512764" y="3451815"/>
            <a:ext cx="2419276" cy="276999"/>
          </a:xfrm>
          <a:prstGeom prst="rect">
            <a:avLst/>
          </a:prstGeom>
          <a:noFill/>
        </p:spPr>
        <p:txBody>
          <a:bodyPr wrap="square" rtlCol="0">
            <a:spAutoFit/>
          </a:bodyPr>
          <a:lstStyle/>
          <a:p>
            <a:r>
              <a:rPr lang="de-DE" sz="600">
                <a:solidFill>
                  <a:schemeClr val="tx1">
                    <a:lumMod val="75000"/>
                    <a:lumOff val="25000"/>
                  </a:schemeClr>
                </a:solidFill>
              </a:rPr>
              <a:t>Muskelschmerzen in den Schultern, im Nacken </a:t>
            </a:r>
            <a:br>
              <a:rPr lang="de-DE" sz="600">
                <a:solidFill>
                  <a:schemeClr val="tx1">
                    <a:lumMod val="75000"/>
                    <a:lumOff val="25000"/>
                  </a:schemeClr>
                </a:solidFill>
              </a:rPr>
            </a:br>
            <a:r>
              <a:rPr lang="de-DE" sz="600">
                <a:solidFill>
                  <a:schemeClr val="tx1">
                    <a:lumMod val="75000"/>
                    <a:lumOff val="25000"/>
                  </a:schemeClr>
                </a:solidFill>
              </a:rPr>
              <a:t>und/oder in den oberen Gliedmaßen</a:t>
            </a:r>
          </a:p>
        </p:txBody>
      </p:sp>
      <p:sp>
        <p:nvSpPr>
          <p:cNvPr id="21" name="TextBox 20"/>
          <p:cNvSpPr txBox="1"/>
          <p:nvPr/>
        </p:nvSpPr>
        <p:spPr>
          <a:xfrm>
            <a:off x="4753460" y="3451815"/>
            <a:ext cx="1350305" cy="276999"/>
          </a:xfrm>
          <a:prstGeom prst="rect">
            <a:avLst/>
          </a:prstGeom>
          <a:noFill/>
        </p:spPr>
        <p:txBody>
          <a:bodyPr wrap="square" rtlCol="0">
            <a:spAutoFit/>
          </a:bodyPr>
          <a:lstStyle/>
          <a:p>
            <a:r>
              <a:rPr lang="de-DE" sz="600">
                <a:solidFill>
                  <a:schemeClr val="tx1">
                    <a:lumMod val="75000"/>
                    <a:lumOff val="25000"/>
                  </a:schemeClr>
                </a:solidFill>
              </a:rPr>
              <a:t>Muskelschmerzen in den unteren Gliedmaßen</a:t>
            </a:r>
          </a:p>
        </p:txBody>
      </p:sp>
      <p:sp>
        <p:nvSpPr>
          <p:cNvPr id="22" name="TextBox 21"/>
          <p:cNvSpPr txBox="1"/>
          <p:nvPr/>
        </p:nvSpPr>
        <p:spPr>
          <a:xfrm>
            <a:off x="6424239" y="3451016"/>
            <a:ext cx="2635300" cy="184666"/>
          </a:xfrm>
          <a:prstGeom prst="rect">
            <a:avLst/>
          </a:prstGeom>
          <a:noFill/>
        </p:spPr>
        <p:txBody>
          <a:bodyPr wrap="square" rtlCol="0">
            <a:spAutoFit/>
          </a:bodyPr>
          <a:lstStyle/>
          <a:p>
            <a:r>
              <a:rPr lang="de-DE" sz="600"/>
              <a:t>Ein oder mehrere Gesundheitsprobleme in Verbindung mit MSE</a:t>
            </a:r>
          </a:p>
        </p:txBody>
      </p:sp>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0800000">
            <a:off x="2228025" y="3482752"/>
            <a:ext cx="261398" cy="138182"/>
          </a:xfrm>
          <a:prstGeom prst="rect">
            <a:avLst/>
          </a:prstGeom>
        </p:spPr>
      </p:pic>
      <p:pic>
        <p:nvPicPr>
          <p:cNvPr id="24" name="Picture 2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0800000">
            <a:off x="4464858" y="3481154"/>
            <a:ext cx="288032" cy="139780"/>
          </a:xfrm>
          <a:prstGeom prst="rect">
            <a:avLst/>
          </a:prstGeom>
        </p:spPr>
      </p:pic>
      <p:pic>
        <p:nvPicPr>
          <p:cNvPr id="25" name="Picture 2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0800000">
            <a:off x="6141112" y="3482496"/>
            <a:ext cx="283127" cy="137400"/>
          </a:xfrm>
          <a:prstGeom prst="rect">
            <a:avLst/>
          </a:prstGeom>
        </p:spPr>
      </p:pic>
    </p:spTree>
    <p:extLst>
      <p:ext uri="{BB962C8B-B14F-4D97-AF65-F5344CB8AC3E}">
        <p14:creationId xmlns:p14="http://schemas.microsoft.com/office/powerpoint/2010/main" val="18155137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23478"/>
            <a:ext cx="7632700" cy="367200"/>
          </a:xfrm>
        </p:spPr>
        <p:txBody>
          <a:bodyPr/>
          <a:lstStyle/>
          <a:p>
            <a:r>
              <a:rPr lang="de-DE" sz="2400"/>
              <a:t>MSE nach Geschlecht</a:t>
            </a:r>
          </a:p>
        </p:txBody>
      </p:sp>
      <p:sp>
        <p:nvSpPr>
          <p:cNvPr id="5" name="TextBox 4"/>
          <p:cNvSpPr txBox="1"/>
          <p:nvPr/>
        </p:nvSpPr>
        <p:spPr>
          <a:xfrm>
            <a:off x="1691680" y="4456496"/>
            <a:ext cx="5688632" cy="477054"/>
          </a:xfrm>
          <a:prstGeom prst="rect">
            <a:avLst/>
          </a:prstGeom>
          <a:noFill/>
        </p:spPr>
        <p:txBody>
          <a:bodyPr wrap="square" rtlCol="0">
            <a:spAutoFit/>
          </a:bodyPr>
          <a:lstStyle/>
          <a:p>
            <a:pPr algn="ctr"/>
            <a:r>
              <a:rPr lang="de-DE" sz="700">
                <a:latin typeface="+mj-lt"/>
              </a:rPr>
              <a:t>Quelle: Panteia, auf der Grundlage der sechsten (2015) Europäischen Erhebung über die Arbeitsbedingungen (EWCS)</a:t>
            </a:r>
          </a:p>
          <a:p>
            <a:endParaRPr lang="en-US" dirty="0"/>
          </a:p>
        </p:txBody>
      </p:sp>
      <p:sp>
        <p:nvSpPr>
          <p:cNvPr id="6" name="Rectangle 5"/>
          <p:cNvSpPr/>
          <p:nvPr/>
        </p:nvSpPr>
        <p:spPr>
          <a:xfrm>
            <a:off x="611808" y="4210275"/>
            <a:ext cx="7560642" cy="215444"/>
          </a:xfrm>
          <a:prstGeom prst="rect">
            <a:avLst/>
          </a:prstGeom>
        </p:spPr>
        <p:txBody>
          <a:bodyPr wrap="square">
            <a:spAutoFit/>
          </a:bodyPr>
          <a:lstStyle/>
          <a:p>
            <a:pPr algn="ctr"/>
            <a:r>
              <a:rPr lang="de-DE" sz="800">
                <a:solidFill>
                  <a:srgbClr val="003399"/>
                </a:solidFill>
              </a:rPr>
              <a:t>Anteil der Arbeitnehmer, der in den letzten 12 Monaten von unterschiedlichen Muskel- und Skeletterkrankungen berichtete, nach Geschlecht, EU-28, 2015</a:t>
            </a:r>
          </a:p>
        </p:txBody>
      </p:sp>
      <p:sp>
        <p:nvSpPr>
          <p:cNvPr id="13" name="TextBox 12"/>
          <p:cNvSpPr txBox="1"/>
          <p:nvPr/>
        </p:nvSpPr>
        <p:spPr>
          <a:xfrm>
            <a:off x="925112" y="1707654"/>
            <a:ext cx="2422752" cy="246221"/>
          </a:xfrm>
          <a:prstGeom prst="rect">
            <a:avLst/>
          </a:prstGeom>
          <a:noFill/>
        </p:spPr>
        <p:txBody>
          <a:bodyPr wrap="square" rtlCol="0">
            <a:spAutoFit/>
          </a:bodyPr>
          <a:lstStyle/>
          <a:p>
            <a:pPr algn="r"/>
            <a:r>
              <a:rPr lang="de-DE" sz="1000" b="1">
                <a:solidFill>
                  <a:srgbClr val="ACC700"/>
                </a:solidFill>
              </a:rPr>
              <a:t>Muskelschmerzen in den unteren Gliedmaßen</a:t>
            </a:r>
          </a:p>
        </p:txBody>
      </p:sp>
      <p:sp>
        <p:nvSpPr>
          <p:cNvPr id="8" name="TextBox 7"/>
          <p:cNvSpPr txBox="1"/>
          <p:nvPr/>
        </p:nvSpPr>
        <p:spPr>
          <a:xfrm>
            <a:off x="467544" y="861743"/>
            <a:ext cx="7632700" cy="400110"/>
          </a:xfrm>
          <a:prstGeom prst="rect">
            <a:avLst/>
          </a:prstGeom>
          <a:noFill/>
        </p:spPr>
        <p:txBody>
          <a:bodyPr wrap="square" rtlCol="0">
            <a:spAutoFit/>
          </a:bodyPr>
          <a:lstStyle/>
          <a:p>
            <a:r>
              <a:rPr lang="de-DE" sz="2000" b="1">
                <a:solidFill>
                  <a:srgbClr val="003399"/>
                </a:solidFill>
              </a:rPr>
              <a:t>Frauen berichten etwas häufiger von MSE als Männer</a:t>
            </a:r>
          </a:p>
        </p:txBody>
      </p:sp>
      <p:sp>
        <p:nvSpPr>
          <p:cNvPr id="18" name="TextBox 17"/>
          <p:cNvSpPr txBox="1"/>
          <p:nvPr/>
        </p:nvSpPr>
        <p:spPr>
          <a:xfrm>
            <a:off x="971600" y="2203650"/>
            <a:ext cx="2376264" cy="400110"/>
          </a:xfrm>
          <a:prstGeom prst="rect">
            <a:avLst/>
          </a:prstGeom>
          <a:noFill/>
        </p:spPr>
        <p:txBody>
          <a:bodyPr wrap="square" rtlCol="0">
            <a:spAutoFit/>
          </a:bodyPr>
          <a:lstStyle/>
          <a:p>
            <a:pPr algn="r"/>
            <a:r>
              <a:rPr lang="de-DE" sz="1000" b="1">
                <a:solidFill>
                  <a:srgbClr val="ACC700"/>
                </a:solidFill>
              </a:rPr>
              <a:t>Muskelschmerzen in den Schultern, im Nacken und/oder in den oberen Gliedmaßen</a:t>
            </a:r>
          </a:p>
        </p:txBody>
      </p:sp>
      <p:sp>
        <p:nvSpPr>
          <p:cNvPr id="19" name="TextBox 18"/>
          <p:cNvSpPr txBox="1"/>
          <p:nvPr/>
        </p:nvSpPr>
        <p:spPr>
          <a:xfrm>
            <a:off x="920420" y="2822484"/>
            <a:ext cx="2422752" cy="246221"/>
          </a:xfrm>
          <a:prstGeom prst="rect">
            <a:avLst/>
          </a:prstGeom>
          <a:noFill/>
        </p:spPr>
        <p:txBody>
          <a:bodyPr wrap="square" rtlCol="0">
            <a:spAutoFit/>
          </a:bodyPr>
          <a:lstStyle/>
          <a:p>
            <a:pPr algn="r"/>
            <a:r>
              <a:rPr lang="de-DE" sz="1000" b="1">
                <a:solidFill>
                  <a:srgbClr val="ACC700"/>
                </a:solidFill>
              </a:rPr>
              <a:t>Rückenschmerzen</a:t>
            </a:r>
          </a:p>
        </p:txBody>
      </p:sp>
      <p:sp>
        <p:nvSpPr>
          <p:cNvPr id="20" name="TextBox 19"/>
          <p:cNvSpPr txBox="1"/>
          <p:nvPr/>
        </p:nvSpPr>
        <p:spPr>
          <a:xfrm>
            <a:off x="920420" y="3373383"/>
            <a:ext cx="2422752" cy="400110"/>
          </a:xfrm>
          <a:prstGeom prst="rect">
            <a:avLst/>
          </a:prstGeom>
          <a:noFill/>
        </p:spPr>
        <p:txBody>
          <a:bodyPr wrap="square" rtlCol="0">
            <a:spAutoFit/>
          </a:bodyPr>
          <a:lstStyle/>
          <a:p>
            <a:pPr algn="r"/>
            <a:r>
              <a:rPr lang="de-DE" sz="1000" b="1">
                <a:solidFill>
                  <a:srgbClr val="ACC700"/>
                </a:solidFill>
              </a:rPr>
              <a:t>Eine oder mehrere Muskel- und Skeletterkrankungen</a:t>
            </a:r>
          </a:p>
        </p:txBody>
      </p:sp>
      <p:grpSp>
        <p:nvGrpSpPr>
          <p:cNvPr id="7" name="Group 6"/>
          <p:cNvGrpSpPr/>
          <p:nvPr/>
        </p:nvGrpSpPr>
        <p:grpSpPr>
          <a:xfrm>
            <a:off x="3275856" y="1546308"/>
            <a:ext cx="4608512" cy="2465602"/>
            <a:chOff x="3275856" y="1546308"/>
            <a:chExt cx="4608512" cy="2465602"/>
          </a:xfrm>
        </p:grpSpPr>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75856" y="1546308"/>
              <a:ext cx="4248472" cy="2465602"/>
            </a:xfrm>
            <a:prstGeom prst="rect">
              <a:avLst/>
            </a:prstGeom>
          </p:spPr>
        </p:pic>
        <p:sp>
          <p:nvSpPr>
            <p:cNvPr id="4" name="TextBox 3"/>
            <p:cNvSpPr txBox="1"/>
            <p:nvPr/>
          </p:nvSpPr>
          <p:spPr>
            <a:xfrm>
              <a:off x="6948264" y="2460550"/>
              <a:ext cx="936104" cy="230832"/>
            </a:xfrm>
            <a:prstGeom prst="rect">
              <a:avLst/>
            </a:prstGeom>
            <a:solidFill>
              <a:schemeClr val="accent2"/>
            </a:solidFill>
          </p:spPr>
          <p:txBody>
            <a:bodyPr wrap="square" rtlCol="0">
              <a:spAutoFit/>
            </a:bodyPr>
            <a:lstStyle/>
            <a:p>
              <a:r>
                <a:rPr lang="de-DE" sz="900" b="1"/>
                <a:t>Frauen</a:t>
              </a:r>
            </a:p>
          </p:txBody>
        </p:sp>
        <p:sp>
          <p:nvSpPr>
            <p:cNvPr id="14" name="TextBox 13"/>
            <p:cNvSpPr txBox="1"/>
            <p:nvPr/>
          </p:nvSpPr>
          <p:spPr>
            <a:xfrm>
              <a:off x="6948264" y="2715766"/>
              <a:ext cx="936104" cy="230832"/>
            </a:xfrm>
            <a:prstGeom prst="rect">
              <a:avLst/>
            </a:prstGeom>
            <a:solidFill>
              <a:schemeClr val="bg1">
                <a:lumMod val="65000"/>
              </a:schemeClr>
            </a:solidFill>
          </p:spPr>
          <p:txBody>
            <a:bodyPr wrap="square" rtlCol="0">
              <a:spAutoFit/>
            </a:bodyPr>
            <a:lstStyle/>
            <a:p>
              <a:r>
                <a:rPr lang="de-DE" sz="900" b="1"/>
                <a:t>Männer</a:t>
              </a:r>
            </a:p>
          </p:txBody>
        </p:sp>
      </p:grpSp>
    </p:spTree>
    <p:extLst>
      <p:ext uri="{BB962C8B-B14F-4D97-AF65-F5344CB8AC3E}">
        <p14:creationId xmlns:p14="http://schemas.microsoft.com/office/powerpoint/2010/main" val="37496521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z="2400"/>
              <a:t>Unfälle in Verbindung mit MSE</a:t>
            </a:r>
          </a:p>
        </p:txBody>
      </p:sp>
      <p:sp>
        <p:nvSpPr>
          <p:cNvPr id="3" name="Content Placeholder 2"/>
          <p:cNvSpPr>
            <a:spLocks noGrp="1"/>
          </p:cNvSpPr>
          <p:nvPr>
            <p:ph sz="half" idx="1"/>
          </p:nvPr>
        </p:nvSpPr>
        <p:spPr>
          <a:xfrm>
            <a:off x="205141" y="783238"/>
            <a:ext cx="2808312" cy="3645000"/>
          </a:xfrm>
        </p:spPr>
        <p:txBody>
          <a:bodyPr>
            <a:normAutofit fontScale="85000" lnSpcReduction="10000"/>
          </a:bodyPr>
          <a:lstStyle/>
          <a:p>
            <a:pPr lvl="0">
              <a:lnSpc>
                <a:spcPct val="110000"/>
              </a:lnSpc>
            </a:pPr>
            <a:r>
              <a:rPr lang="de-DE" sz="1800">
                <a:solidFill>
                  <a:srgbClr val="003399"/>
                </a:solidFill>
              </a:rPr>
              <a:t>Zu den Unfallarten, die mit MSE in Verbindung stehen, zählen: Verrenkungen, Zerrungen und Verstauchungen, Knochenbrüche sowie traumatische Amputationen (Verlust von Körperteilen).</a:t>
            </a:r>
          </a:p>
          <a:p>
            <a:pPr marL="0" lvl="0" indent="0">
              <a:buNone/>
            </a:pPr>
            <a:endParaRPr lang="en-US" sz="1600" b="0" dirty="0">
              <a:solidFill>
                <a:schemeClr val="tx1"/>
              </a:solidFill>
            </a:endParaRPr>
          </a:p>
          <a:p>
            <a:pPr lvl="0" fontAlgn="auto">
              <a:lnSpc>
                <a:spcPct val="110000"/>
              </a:lnSpc>
            </a:pPr>
            <a:r>
              <a:rPr lang="de-DE" sz="1800">
                <a:solidFill>
                  <a:srgbClr val="003399"/>
                </a:solidFill>
              </a:rPr>
              <a:t>Mit MSE verbundene arbeitsbedingte Unfälle gehören zu den häufigsten arbeitsbedingten Unfällen.</a:t>
            </a:r>
          </a:p>
          <a:p>
            <a:endParaRPr lang="en-US" dirty="0"/>
          </a:p>
        </p:txBody>
      </p:sp>
      <p:sp>
        <p:nvSpPr>
          <p:cNvPr id="5" name="TextBox 4"/>
          <p:cNvSpPr txBox="1"/>
          <p:nvPr/>
        </p:nvSpPr>
        <p:spPr>
          <a:xfrm>
            <a:off x="539552" y="4548454"/>
            <a:ext cx="7632699" cy="200055"/>
          </a:xfrm>
          <a:prstGeom prst="rect">
            <a:avLst/>
          </a:prstGeom>
          <a:noFill/>
        </p:spPr>
        <p:txBody>
          <a:bodyPr wrap="square" rtlCol="0">
            <a:spAutoFit/>
          </a:bodyPr>
          <a:lstStyle/>
          <a:p>
            <a:pPr algn="ctr"/>
            <a:r>
              <a:rPr lang="de-DE" sz="700">
                <a:latin typeface="+mj-lt"/>
              </a:rPr>
              <a:t>Quelle: Eurostat, Europäische Statistik über Arbeitsunfälle (ESAW)</a:t>
            </a:r>
          </a:p>
        </p:txBody>
      </p:sp>
      <p:sp>
        <p:nvSpPr>
          <p:cNvPr id="6" name="Rectangle 5"/>
          <p:cNvSpPr/>
          <p:nvPr/>
        </p:nvSpPr>
        <p:spPr>
          <a:xfrm>
            <a:off x="3563889" y="887549"/>
            <a:ext cx="4752528" cy="246221"/>
          </a:xfrm>
          <a:prstGeom prst="rect">
            <a:avLst/>
          </a:prstGeom>
        </p:spPr>
        <p:txBody>
          <a:bodyPr wrap="square">
            <a:spAutoFit/>
          </a:bodyPr>
          <a:lstStyle/>
          <a:p>
            <a:r>
              <a:rPr lang="de-DE" sz="1000">
                <a:solidFill>
                  <a:srgbClr val="003399"/>
                </a:solidFill>
              </a:rPr>
              <a:t>Verteilung tödlicher und nichttödlicher Arbeitsunfälle, nach Art der Verletzung, EU-28, 2016</a:t>
            </a:r>
          </a:p>
        </p:txBody>
      </p:sp>
      <p:sp>
        <p:nvSpPr>
          <p:cNvPr id="8" name="TextBox 7"/>
          <p:cNvSpPr txBox="1"/>
          <p:nvPr/>
        </p:nvSpPr>
        <p:spPr>
          <a:xfrm>
            <a:off x="2654113" y="1492505"/>
            <a:ext cx="3024336" cy="230832"/>
          </a:xfrm>
          <a:prstGeom prst="rect">
            <a:avLst/>
          </a:prstGeom>
          <a:noFill/>
        </p:spPr>
        <p:txBody>
          <a:bodyPr wrap="square" rtlCol="0">
            <a:spAutoFit/>
          </a:bodyPr>
          <a:lstStyle/>
          <a:p>
            <a:pPr algn="r"/>
            <a:r>
              <a:rPr lang="de-DE" sz="900" b="1">
                <a:solidFill>
                  <a:srgbClr val="ACC700"/>
                </a:solidFill>
              </a:rPr>
              <a:t>Wunden und oberflächliche Verletzungen</a:t>
            </a:r>
          </a:p>
        </p:txBody>
      </p:sp>
      <p:sp>
        <p:nvSpPr>
          <p:cNvPr id="9" name="TextBox 8"/>
          <p:cNvSpPr txBox="1"/>
          <p:nvPr/>
        </p:nvSpPr>
        <p:spPr>
          <a:xfrm>
            <a:off x="2651619" y="1834637"/>
            <a:ext cx="3024336" cy="230832"/>
          </a:xfrm>
          <a:prstGeom prst="rect">
            <a:avLst/>
          </a:prstGeom>
          <a:noFill/>
        </p:spPr>
        <p:txBody>
          <a:bodyPr wrap="square" rtlCol="0">
            <a:spAutoFit/>
          </a:bodyPr>
          <a:lstStyle/>
          <a:p>
            <a:pPr algn="r"/>
            <a:r>
              <a:rPr lang="de-DE" sz="900" b="1">
                <a:solidFill>
                  <a:srgbClr val="ACC700"/>
                </a:solidFill>
              </a:rPr>
              <a:t>Verrenkungen, Zerrungen und Verstauchungen</a:t>
            </a:r>
          </a:p>
        </p:txBody>
      </p:sp>
      <p:sp>
        <p:nvSpPr>
          <p:cNvPr id="10" name="TextBox 9"/>
          <p:cNvSpPr txBox="1"/>
          <p:nvPr/>
        </p:nvSpPr>
        <p:spPr>
          <a:xfrm>
            <a:off x="2654113" y="2176769"/>
            <a:ext cx="3024336" cy="230832"/>
          </a:xfrm>
          <a:prstGeom prst="rect">
            <a:avLst/>
          </a:prstGeom>
          <a:noFill/>
        </p:spPr>
        <p:txBody>
          <a:bodyPr wrap="square" rtlCol="0">
            <a:spAutoFit/>
          </a:bodyPr>
          <a:lstStyle/>
          <a:p>
            <a:pPr algn="r"/>
            <a:r>
              <a:rPr lang="de-DE" sz="900" b="1">
                <a:solidFill>
                  <a:srgbClr val="ACC700"/>
                </a:solidFill>
              </a:rPr>
              <a:t>Gehirnerschütterungen und innere Verletzungen</a:t>
            </a:r>
          </a:p>
        </p:txBody>
      </p:sp>
      <p:sp>
        <p:nvSpPr>
          <p:cNvPr id="11" name="TextBox 10"/>
          <p:cNvSpPr txBox="1"/>
          <p:nvPr/>
        </p:nvSpPr>
        <p:spPr>
          <a:xfrm>
            <a:off x="2627784" y="2490322"/>
            <a:ext cx="3024336" cy="230832"/>
          </a:xfrm>
          <a:prstGeom prst="rect">
            <a:avLst/>
          </a:prstGeom>
          <a:noFill/>
        </p:spPr>
        <p:txBody>
          <a:bodyPr wrap="square" rtlCol="0">
            <a:spAutoFit/>
          </a:bodyPr>
          <a:lstStyle/>
          <a:p>
            <a:pPr algn="r"/>
            <a:r>
              <a:rPr lang="de-DE" sz="900" b="1">
                <a:solidFill>
                  <a:srgbClr val="ACC700"/>
                </a:solidFill>
              </a:rPr>
              <a:t>Knochenbrüche</a:t>
            </a:r>
          </a:p>
        </p:txBody>
      </p:sp>
      <p:sp>
        <p:nvSpPr>
          <p:cNvPr id="12" name="TextBox 11"/>
          <p:cNvSpPr txBox="1"/>
          <p:nvPr/>
        </p:nvSpPr>
        <p:spPr>
          <a:xfrm>
            <a:off x="2627784" y="2808681"/>
            <a:ext cx="3024336" cy="230832"/>
          </a:xfrm>
          <a:prstGeom prst="rect">
            <a:avLst/>
          </a:prstGeom>
          <a:noFill/>
        </p:spPr>
        <p:txBody>
          <a:bodyPr wrap="square" rtlCol="0">
            <a:spAutoFit/>
          </a:bodyPr>
          <a:lstStyle/>
          <a:p>
            <a:pPr algn="r"/>
            <a:r>
              <a:rPr lang="de-DE" sz="900" b="1">
                <a:solidFill>
                  <a:srgbClr val="ACC700"/>
                </a:solidFill>
              </a:rPr>
              <a:t>Erschütterungen</a:t>
            </a:r>
          </a:p>
        </p:txBody>
      </p:sp>
      <p:sp>
        <p:nvSpPr>
          <p:cNvPr id="13" name="TextBox 12"/>
          <p:cNvSpPr txBox="1"/>
          <p:nvPr/>
        </p:nvSpPr>
        <p:spPr>
          <a:xfrm>
            <a:off x="2651619" y="3798986"/>
            <a:ext cx="3024336" cy="230832"/>
          </a:xfrm>
          <a:prstGeom prst="rect">
            <a:avLst/>
          </a:prstGeom>
          <a:noFill/>
        </p:spPr>
        <p:txBody>
          <a:bodyPr wrap="square" rtlCol="0">
            <a:spAutoFit/>
          </a:bodyPr>
          <a:lstStyle/>
          <a:p>
            <a:pPr algn="r"/>
            <a:r>
              <a:rPr lang="de-DE" sz="900" b="1">
                <a:solidFill>
                  <a:srgbClr val="ACC700"/>
                </a:solidFill>
              </a:rPr>
              <a:t>Sonstige</a:t>
            </a:r>
          </a:p>
        </p:txBody>
      </p:sp>
      <p:sp>
        <p:nvSpPr>
          <p:cNvPr id="15" name="TextBox 14"/>
          <p:cNvSpPr txBox="1"/>
          <p:nvPr/>
        </p:nvSpPr>
        <p:spPr>
          <a:xfrm>
            <a:off x="2651619" y="3137787"/>
            <a:ext cx="3024336" cy="230832"/>
          </a:xfrm>
          <a:prstGeom prst="rect">
            <a:avLst/>
          </a:prstGeom>
          <a:noFill/>
        </p:spPr>
        <p:txBody>
          <a:bodyPr wrap="square" rtlCol="0">
            <a:spAutoFit/>
          </a:bodyPr>
          <a:lstStyle/>
          <a:p>
            <a:pPr algn="r"/>
            <a:r>
              <a:rPr lang="de-DE" sz="900" b="1">
                <a:solidFill>
                  <a:srgbClr val="ACC700"/>
                </a:solidFill>
              </a:rPr>
              <a:t>Sonstige ohne nähere Angabe</a:t>
            </a:r>
          </a:p>
        </p:txBody>
      </p:sp>
      <p:sp>
        <p:nvSpPr>
          <p:cNvPr id="16" name="TextBox 15"/>
          <p:cNvSpPr txBox="1"/>
          <p:nvPr/>
        </p:nvSpPr>
        <p:spPr>
          <a:xfrm>
            <a:off x="2646262" y="3466893"/>
            <a:ext cx="3024336" cy="230832"/>
          </a:xfrm>
          <a:prstGeom prst="rect">
            <a:avLst/>
          </a:prstGeom>
          <a:noFill/>
        </p:spPr>
        <p:txBody>
          <a:bodyPr wrap="square" rtlCol="0">
            <a:spAutoFit/>
          </a:bodyPr>
          <a:lstStyle/>
          <a:p>
            <a:pPr algn="r"/>
            <a:r>
              <a:rPr lang="de-DE" sz="900" b="1">
                <a:solidFill>
                  <a:srgbClr val="ACC700"/>
                </a:solidFill>
              </a:rPr>
              <a:t>Verbrennungen, Verbrühungen und Erfrierungen</a:t>
            </a:r>
          </a:p>
        </p:txBody>
      </p:sp>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52120" y="1365097"/>
            <a:ext cx="2448272" cy="2948719"/>
          </a:xfrm>
          <a:prstGeom prst="rect">
            <a:avLst/>
          </a:prstGeom>
        </p:spPr>
      </p:pic>
    </p:spTree>
    <p:extLst>
      <p:ext uri="{BB962C8B-B14F-4D97-AF65-F5344CB8AC3E}">
        <p14:creationId xmlns:p14="http://schemas.microsoft.com/office/powerpoint/2010/main" val="510523544"/>
      </p:ext>
    </p:extLst>
  </p:cSld>
  <p:clrMapOvr>
    <a:masterClrMapping/>
  </p:clrMapOvr>
</p:sld>
</file>

<file path=ppt/theme/theme1.xml><?xml version="1.0" encoding="utf-8"?>
<a:theme xmlns:a="http://schemas.openxmlformats.org/drawingml/2006/main" name="1_HWC2018-19_Template_16-9">
  <a:themeElements>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extraClrScheme>
  </a:extraClrSchemeLst>
  <a:extLst>
    <a:ext uri="{05A4C25C-085E-4340-85A3-A5531E510DB2}">
      <thm15:themeFamily xmlns:thm15="http://schemas.microsoft.com/office/thememl/2012/main" name="EUOSHA Campaign 2016-16-9.potx" id="{F7474474-7AE0-46FF-A261-8B9A1ECF96C7}" vid="{E01BF529-0D02-40D8-AC94-E487908172D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HWC2018-19_Template_16-9.potx</Template>
  <TotalTime>21</TotalTime>
  <Words>5844</Words>
  <Application>Microsoft Office PowerPoint</Application>
  <PresentationFormat>On-screen Show (16:9)</PresentationFormat>
  <Paragraphs>500</Paragraphs>
  <Slides>29</Slides>
  <Notes>29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29</vt:i4>
      </vt:variant>
    </vt:vector>
  </HeadingPairs>
  <TitlesOfParts>
    <vt:vector size="37" baseType="lpstr">
      <vt:lpstr>ＭＳ Ｐゴシック</vt:lpstr>
      <vt:lpstr>Arial</vt:lpstr>
      <vt:lpstr>Calibri</vt:lpstr>
      <vt:lpstr>Courier New</vt:lpstr>
      <vt:lpstr>Times New Roman</vt:lpstr>
      <vt:lpstr>Trebuchet MS</vt:lpstr>
      <vt:lpstr>Wingdings</vt:lpstr>
      <vt:lpstr>1_HWC2018-19_Template_16-9</vt:lpstr>
      <vt:lpstr>PowerPoint Presentation</vt:lpstr>
      <vt:lpstr>PowerPoint Presentation</vt:lpstr>
      <vt:lpstr>PowerPoint Presentation</vt:lpstr>
      <vt:lpstr>MSE – arbeitsbedingtes Gesundheitsproblem Nr. 1 </vt:lpstr>
      <vt:lpstr>MSE-bedingte Beschwerden leicht rückläufig </vt:lpstr>
      <vt:lpstr>Rückenschmerzen (und MSE im Allgemeinen) nach Wirtschaftszweigen</vt:lpstr>
      <vt:lpstr>Prävalenz von MSE bei Arbeitern am höchsten</vt:lpstr>
      <vt:lpstr>MSE nach Geschlecht</vt:lpstr>
      <vt:lpstr>Unfälle in Verbindung mit MSE</vt:lpstr>
      <vt:lpstr>PowerPoint Presentation</vt:lpstr>
      <vt:lpstr>Arbeitnehmer mit MSE und Gesundheit</vt:lpstr>
      <vt:lpstr>MSE und Begleiterkrankungen  </vt:lpstr>
      <vt:lpstr>Die wichtigsten arbeitsbedingten Erkrankungen und DALYs </vt:lpstr>
      <vt:lpstr>MSE und Fehlzeiten</vt:lpstr>
      <vt:lpstr>PowerPoint Presentation</vt:lpstr>
      <vt:lpstr>Die häufigsten in EU-Unternehmen auftretenden Risikofaktoren in Verbindung mit MSE</vt:lpstr>
      <vt:lpstr>PowerPoint Presentation</vt:lpstr>
      <vt:lpstr>Physische Risikofaktoren</vt:lpstr>
      <vt:lpstr>PowerPoint Presentation</vt:lpstr>
      <vt:lpstr>Prävalenz von MSE ist bei älteren Arbeitnehmern höher</vt:lpstr>
      <vt:lpstr>Prävalenz von MSE nimmt mit steigendem Bildungsgrad ab</vt:lpstr>
      <vt:lpstr>Mehr als die Hälfte der Arbeitnehmer leidet unter arbeitsbedingtem Stress </vt:lpstr>
      <vt:lpstr>Prävention von MSE</vt:lpstr>
      <vt:lpstr>MSE-bedingte Beschwerden nach Mitgliedstaat</vt:lpstr>
      <vt:lpstr>Präventionsmaßnahmen</vt:lpstr>
      <vt:lpstr>Präventionsmaßnahmen nach Unternehmensgröße</vt:lpstr>
      <vt:lpstr>Maßnahmen zur betrieblichen Wiedereingliederung</vt:lpstr>
      <vt:lpstr>Präventionsmaßnahmen erweisen sich als wirksam </vt:lpstr>
      <vt:lpstr>Machen Sie mit und entlasten Sie sich!</vt:lpstr>
    </vt:vector>
  </TitlesOfParts>
  <Manager/>
  <Company>CDT</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CDT</dc:creator>
  <cp:keywords/>
  <dc:description/>
  <cp:lastModifiedBy>Teresa CARDÁS</cp:lastModifiedBy>
  <cp:revision>788</cp:revision>
  <cp:lastPrinted>2019-10-04T15:07:06Z</cp:lastPrinted>
  <dcterms:created xsi:type="dcterms:W3CDTF">2015-10-14T15:05:30Z</dcterms:created>
  <dcterms:modified xsi:type="dcterms:W3CDTF">2021-04-07T10:06:22Z</dcterms:modified>
  <cp:category/>
</cp:coreProperties>
</file>