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orient="horz" pos="2799" userDrawn="1">
          <p15:clr>
            <a:srgbClr val="A4A3A4"/>
          </p15:clr>
        </p15:guide>
        <p15:guide id="4" pos="510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ext uri="{19B8F6BF-5375-455C-9EA6-DF929625EA0E}">
        <p15:presenceInfo xmlns:p15="http://schemas.microsoft.com/office/powerpoint/2012/main" userId="S-1-5-21-1482476501-790525478-839522115-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294" y="126"/>
      </p:cViewPr>
      <p:guideLst>
        <p:guide orient="horz" pos="577"/>
        <p:guide pos="340"/>
        <p:guide orient="horz" pos="2799"/>
        <p:guide pos="5103"/>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sv-S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sv-SE"/>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11" name="Group 10"/>
          <p:cNvGrpSpPr/>
          <p:nvPr userDrawn="1"/>
        </p:nvGrpSpPr>
        <p:grpSpPr>
          <a:xfrm>
            <a:off x="467544" y="4155926"/>
            <a:ext cx="7632848" cy="543877"/>
            <a:chOff x="467544" y="4138370"/>
            <a:chExt cx="7632848" cy="543877"/>
          </a:xfrm>
        </p:grpSpPr>
        <p:pic>
          <p:nvPicPr>
            <p:cNvPr id="12" name="Bild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67544" y="4138370"/>
              <a:ext cx="749861" cy="543877"/>
            </a:xfrm>
            <a:prstGeom prst="rect">
              <a:avLst/>
            </a:prstGeom>
            <a:noFill/>
            <a:ln w="9525">
              <a:noFill/>
              <a:miter lim="800000"/>
              <a:headEnd/>
              <a:tailEnd/>
            </a:ln>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5605" y="4197664"/>
              <a:ext cx="594787" cy="462318"/>
            </a:xfrm>
            <a:prstGeom prst="rect">
              <a:avLst/>
            </a:prstGeom>
          </p:spPr>
        </p:pic>
      </p:grpSp>
      <p:pic>
        <p:nvPicPr>
          <p:cNvPr id="17" name="Bild 4" descr="111004_EU-OSHA_PPT_EU logo.png"/>
          <p:cNvPicPr>
            <a:picLocks noChangeAspect="1"/>
          </p:cNvPicPr>
          <p:nvPr/>
        </p:nvPicPr>
        <p:blipFill>
          <a:blip r:embed="rId7"/>
          <a:stretch>
            <a:fillRect/>
          </a:stretch>
        </p:blipFill>
        <p:spPr bwMode="auto">
          <a:xfrm>
            <a:off x="4139952" y="4443958"/>
            <a:ext cx="368870" cy="242888"/>
          </a:xfrm>
          <a:prstGeom prst="rect">
            <a:avLst/>
          </a:prstGeom>
          <a:noFill/>
          <a:ln w="9525">
            <a:noFill/>
            <a:miter lim="800000"/>
          </a:ln>
        </p:spPr>
      </p:pic>
    </p:spTree>
    <p:extLst>
      <p:ext uri="{BB962C8B-B14F-4D97-AF65-F5344CB8AC3E}">
        <p14:creationId xmlns:p14="http://schemas.microsoft.com/office/powerpoint/2010/main" val="15544109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98896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sv-SE" sz="750" baseline="0"/>
          </a:p>
        </p:txBody>
      </p:sp>
      <p:grpSp>
        <p:nvGrpSpPr>
          <p:cNvPr id="4" name="Group 3"/>
          <p:cNvGrpSpPr/>
          <p:nvPr userDrawn="1"/>
        </p:nvGrpSpPr>
        <p:grpSpPr>
          <a:xfrm>
            <a:off x="499052" y="4514874"/>
            <a:ext cx="7601340" cy="505148"/>
            <a:chOff x="499052" y="4227934"/>
            <a:chExt cx="7601340" cy="505148"/>
          </a:xfrm>
        </p:grpSpPr>
        <p:sp>
          <p:nvSpPr>
            <p:cNvPr id="9" name="Rectangle 11"/>
            <p:cNvSpPr>
              <a:spLocks noChangeArrowheads="1"/>
            </p:cNvSpPr>
            <p:nvPr userDrawn="1"/>
          </p:nvSpPr>
          <p:spPr bwMode="auto">
            <a:xfrm>
              <a:off x="1643757" y="4615509"/>
              <a:ext cx="549130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smtClean="0">
                  <a:solidFill>
                    <a:schemeClr val="tx2"/>
                  </a:solidFill>
                  <a:latin typeface="Arial" pitchFamily="-107" charset="0"/>
                </a:rPr>
                <a:t>www.healthy-workplaces.eu/sv</a:t>
              </a:r>
              <a:endParaRPr lang="sv-SE" sz="700" b="1" dirty="0">
                <a:solidFill>
                  <a:schemeClr val="tx2"/>
                </a:solidFill>
                <a:latin typeface="Arial" pitchFamily="-107" charset="0"/>
                <a:ea typeface="ＭＳ Ｐゴシック" pitchFamily="-107" charset="-128"/>
                <a:cs typeface="ＭＳ Ｐゴシック" pitchFamily="-107" charset="-128"/>
              </a:endParaRPr>
            </a:p>
          </p:txBody>
        </p:sp>
        <p:pic>
          <p:nvPicPr>
            <p:cNvPr id="11" name="Bild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7491369" y="4227934"/>
              <a:ext cx="609023" cy="473383"/>
            </a:xfrm>
            <a:prstGeom prst="rect">
              <a:avLst/>
            </a:prstGeom>
            <a:noFill/>
            <a:ln w="9525">
              <a:noFill/>
              <a:miter lim="800000"/>
              <a:headEnd/>
              <a:tailEnd/>
            </a:ln>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9052" y="4417538"/>
              <a:ext cx="760580" cy="315544"/>
            </a:xfrm>
            <a:prstGeom prst="rect">
              <a:avLst/>
            </a:prstGeom>
          </p:spPr>
        </p:pic>
      </p:gr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healthy-workplaces.eu/sv/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1.jpeg"/><Relationship Id="rId2" Type="http://schemas.openxmlformats.org/officeDocument/2006/relationships/hyperlink" Target="http://www.healthy-workplaces.eu"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30.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8064896" cy="696600"/>
          </a:xfrm>
        </p:spPr>
        <p:txBody>
          <a:bodyPr>
            <a:normAutofit/>
          </a:bodyPr>
          <a:lstStyle/>
          <a:p>
            <a:r>
              <a:rPr lang="sv-SE" sz="2800" dirty="0" smtClean="0"/>
              <a:t>Kampanjen Ett hälsosamt arbetsliv 2018–2019</a:t>
            </a:r>
            <a:endParaRPr lang="sv-SE" sz="2800" dirty="0"/>
          </a:p>
        </p:txBody>
      </p:sp>
      <p:sp>
        <p:nvSpPr>
          <p:cNvPr id="3" name="Subtítulo 2"/>
          <p:cNvSpPr>
            <a:spLocks noGrp="1"/>
          </p:cNvSpPr>
          <p:nvPr>
            <p:ph type="subTitle" idx="10"/>
          </p:nvPr>
        </p:nvSpPr>
        <p:spPr>
          <a:xfrm>
            <a:off x="398103" y="3291830"/>
            <a:ext cx="7646400" cy="432048"/>
          </a:xfrm>
        </p:spPr>
        <p:txBody>
          <a:bodyPr>
            <a:normAutofit/>
          </a:bodyPr>
          <a:lstStyle/>
          <a:p>
            <a:r>
              <a:rPr lang="sv-SE" sz="2000" dirty="0" smtClean="0"/>
              <a:t>Friska arbetsplatser hanterar farliga ämnen på ett säkert sätt</a:t>
            </a:r>
            <a:endParaRPr lang="sv-SE"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sv-SE" sz="2000" dirty="0" smtClean="0"/>
              <a:t>Hur hanterar man farliga ämnen?</a:t>
            </a:r>
            <a:endParaRPr lang="sv-SE" sz="2000" dirty="0"/>
          </a:p>
        </p:txBody>
      </p:sp>
      <p:sp>
        <p:nvSpPr>
          <p:cNvPr id="3" name="Content Placeholder 2"/>
          <p:cNvSpPr>
            <a:spLocks noGrp="1"/>
          </p:cNvSpPr>
          <p:nvPr>
            <p:ph sz="half" idx="1"/>
          </p:nvPr>
        </p:nvSpPr>
        <p:spPr>
          <a:xfrm>
            <a:off x="450000" y="915988"/>
            <a:ext cx="6210231" cy="3455962"/>
          </a:xfrm>
        </p:spPr>
        <p:txBody>
          <a:bodyPr>
            <a:normAutofit fontScale="92500" lnSpcReduction="20000"/>
          </a:bodyPr>
          <a:lstStyle/>
          <a:p>
            <a:r>
              <a:rPr lang="sv-SE" sz="1600" dirty="0" smtClean="0"/>
              <a:t>Nyckeln är att skapa en förebyggandekultur och höja medvetenheten.</a:t>
            </a:r>
          </a:p>
          <a:p>
            <a:r>
              <a:rPr lang="sv-SE" sz="1600" dirty="0" smtClean="0"/>
              <a:t>Lagstiftning om farliga ämnen finns redan införd i EU – arbetsgivarna måste vara medvetna om sina rättsliga skyldigheter.</a:t>
            </a:r>
          </a:p>
          <a:p>
            <a:r>
              <a:rPr lang="sv-SE" sz="1600" dirty="0" smtClean="0"/>
              <a:t>Riskbedömning är nödvändigt för ett fungerande skydd.</a:t>
            </a:r>
          </a:p>
          <a:p>
            <a:r>
              <a:rPr lang="sv-SE" sz="1600" dirty="0" smtClean="0"/>
              <a:t>Ändamålsenliga förebyggande och skyddande åtgärder ska sättas in. </a:t>
            </a:r>
          </a:p>
          <a:p>
            <a:r>
              <a:rPr lang="sv-SE" sz="1600" dirty="0"/>
              <a:t>Arbetstagarna bör hållas informerade om </a:t>
            </a:r>
          </a:p>
          <a:p>
            <a:pPr lvl="1">
              <a:spcBef>
                <a:spcPts val="600"/>
              </a:spcBef>
            </a:pPr>
            <a:r>
              <a:rPr lang="sv-SE" sz="1600" dirty="0" smtClean="0"/>
              <a:t>resultaten från riskbedömningar,</a:t>
            </a:r>
          </a:p>
          <a:p>
            <a:pPr lvl="1"/>
            <a:r>
              <a:rPr lang="sv-SE" sz="1600" dirty="0" smtClean="0"/>
              <a:t>vilka risker de utsätts för och hur de kan påverkas,</a:t>
            </a:r>
            <a:endParaRPr lang="sv-SE" sz="1600" dirty="0"/>
          </a:p>
          <a:p>
            <a:pPr lvl="1"/>
            <a:r>
              <a:rPr lang="sv-SE" sz="1600" dirty="0" smtClean="0"/>
              <a:t>vad de måste göra för att hålla sig själva och andra trygga,</a:t>
            </a:r>
          </a:p>
          <a:p>
            <a:pPr lvl="1"/>
            <a:r>
              <a:rPr lang="sv-SE" sz="1600" dirty="0" smtClean="0"/>
              <a:t>vad de ska göra i händelse av en olycka eller när något går fel.</a:t>
            </a:r>
          </a:p>
          <a:p>
            <a:r>
              <a:rPr lang="sv-SE" sz="1600" dirty="0" smtClean="0"/>
              <a:t>Praktiska verktyg och vägledning kan hjälpa företag att hantera riskerna och trygga säkra och hälsosamma arbetsplatser.</a:t>
            </a:r>
            <a:endParaRPr lang="sv-SE"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520" y="1635646"/>
            <a:ext cx="2315502" cy="2897842"/>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Riskbedömning</a:t>
            </a:r>
            <a:endParaRPr lang="sv-SE" sz="2000" dirty="0"/>
          </a:p>
        </p:txBody>
      </p:sp>
      <p:sp>
        <p:nvSpPr>
          <p:cNvPr id="3" name="Content Placeholder 2"/>
          <p:cNvSpPr>
            <a:spLocks noGrp="1"/>
          </p:cNvSpPr>
          <p:nvPr>
            <p:ph sz="half" idx="1"/>
          </p:nvPr>
        </p:nvSpPr>
        <p:spPr/>
        <p:txBody>
          <a:bodyPr>
            <a:normAutofit/>
          </a:bodyPr>
          <a:lstStyle/>
          <a:p>
            <a:r>
              <a:rPr lang="sv-SE" sz="1600"/>
              <a:t>Riskbedömning måste utföras för att identifiera alla säkerhets- och hälsorisker.</a:t>
            </a:r>
          </a:p>
          <a:p>
            <a:r>
              <a:rPr lang="sv-SE" sz="1600"/>
              <a:t>Alla – anställda, chefer, arbetsmiljötjänster och arbetstagare – bör delta.</a:t>
            </a:r>
          </a:p>
          <a:p>
            <a:r>
              <a:rPr lang="sv-SE" sz="1600"/>
              <a:t>Bör omfatta alla grupper av arbetstagare och entreprenörer, och även undantagssituationer som underhåll och reparation.</a:t>
            </a:r>
          </a:p>
          <a:p>
            <a:r>
              <a:rPr lang="sv-SE" altLang="en-US" sz="1600"/>
              <a:t>Det är nödvändigt att allt arbete för att få bort, ersätta eller kontrollera risker prioriteras.</a:t>
            </a:r>
          </a:p>
          <a:p>
            <a:r>
              <a:rPr lang="sv-SE" sz="1600"/>
              <a:t>Bör hållas uppdaterad och revideras när incidenter inträffar. </a:t>
            </a:r>
          </a:p>
          <a:p>
            <a:r>
              <a:rPr lang="sv-SE" sz="1600"/>
              <a:t>Arbetstagare bör hållas väl informerade om resultaten och utbildas för att tillämpa de förebyggande åtgärderna.</a:t>
            </a:r>
          </a:p>
          <a:p>
            <a:r>
              <a:rPr lang="sv-SE" sz="1600"/>
              <a:t>Verktyg och instrument finns tillgängliga för att hjälpa företag att utföra riskbedömningen.</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Tre steg för att hantera farliga ämnen</a:t>
            </a:r>
            <a:endParaRPr lang="sv-SE" sz="2000" dirty="0"/>
          </a:p>
        </p:txBody>
      </p:sp>
      <p:sp>
        <p:nvSpPr>
          <p:cNvPr id="3" name="Content Placeholder 2"/>
          <p:cNvSpPr>
            <a:spLocks noGrp="1"/>
          </p:cNvSpPr>
          <p:nvPr>
            <p:ph sz="half" idx="1"/>
          </p:nvPr>
        </p:nvSpPr>
        <p:spPr/>
        <p:txBody>
          <a:bodyPr>
            <a:normAutofit fontScale="92500"/>
          </a:bodyPr>
          <a:lstStyle/>
          <a:p>
            <a:pPr marL="0" indent="0">
              <a:buNone/>
            </a:pPr>
            <a:r>
              <a:rPr lang="sv-SE" altLang="en-US" sz="1500" smtClean="0"/>
              <a:t>Identifiera risker</a:t>
            </a:r>
            <a:r>
              <a:rPr lang="sv-SE" smtClean="0"/>
              <a:t>:</a:t>
            </a:r>
          </a:p>
          <a:p>
            <a:r>
              <a:rPr lang="sv-SE" smtClean="0"/>
              <a:t>Gör en inventering av </a:t>
            </a:r>
            <a:r>
              <a:rPr lang="sv-SE" altLang="en-US" sz="1300"/>
              <a:t>ämnen/kemikalieprodukter som används och genereras på arbetsplatsen</a:t>
            </a:r>
            <a:r>
              <a:rPr lang="sv-SE" smtClean="0"/>
              <a:t>.</a:t>
            </a:r>
            <a:r>
              <a:rPr lang="sv-SE" altLang="en-US" sz="1300"/>
              <a:t> </a:t>
            </a:r>
          </a:p>
          <a:p>
            <a:r>
              <a:rPr lang="sv-SE" smtClean="0"/>
              <a:t>Samla information om de skador de orsakar och hur detta kan hända, t.ex. genom märkningar och säkerhetsdatablad. </a:t>
            </a:r>
          </a:p>
          <a:p>
            <a:r>
              <a:rPr lang="sv-SE" smtClean="0"/>
              <a:t>Bedöm om cancerframkallande ämnen eller mutagener, för vilka strängare regler gäller, används.</a:t>
            </a:r>
          </a:p>
          <a:p>
            <a:pPr marL="0" indent="0">
              <a:buNone/>
            </a:pPr>
            <a:r>
              <a:rPr lang="sv-SE" altLang="en-US" sz="1500" smtClean="0"/>
              <a:t>Bedöma exponering:</a:t>
            </a:r>
          </a:p>
          <a:p>
            <a:r>
              <a:rPr lang="sv-SE" smtClean="0"/>
              <a:t>Identifiera de som kan bli exponerade, inklusive lokalvårdar- och underhållspersonal.</a:t>
            </a:r>
          </a:p>
          <a:p>
            <a:r>
              <a:rPr lang="sv-SE" sz="1300"/>
              <a:t>Bedöm arbetstagarnas exponering med inriktning på exponeringens typ, intensitet, längd och frekvens, även kombinationer av exponeringar.</a:t>
            </a:r>
          </a:p>
          <a:p>
            <a:r>
              <a:rPr lang="sv-SE" smtClean="0"/>
              <a:t>Ta hänsyn till effekter som är kombinerade med andra risker, t.ex. brandrisker, hudupptag eller våtarbete.</a:t>
            </a:r>
          </a:p>
          <a:p>
            <a:pPr marL="0" indent="0">
              <a:buNone/>
            </a:pPr>
            <a:r>
              <a:rPr lang="sv-SE" sz="1500" smtClean="0"/>
              <a:t>Sätta upp åtgärder:</a:t>
            </a:r>
          </a:p>
          <a:p>
            <a:r>
              <a:rPr lang="sv-SE" smtClean="0"/>
              <a:t>En risklista kan sedan användas för att göra upp en handlingsplan, inklusive vem som ska genomföra den.</a:t>
            </a:r>
          </a:p>
          <a:p>
            <a:r>
              <a:rPr lang="sv-SE" sz="1300"/>
              <a:t>Kontrollera åtgärdernas genomförande och påverkan.</a:t>
            </a:r>
            <a:endParaRPr lang="sv-SE"/>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STOP-principen</a:t>
            </a:r>
            <a:endParaRPr lang="sv-SE" sz="2000" dirty="0"/>
          </a:p>
        </p:txBody>
      </p:sp>
      <p:sp>
        <p:nvSpPr>
          <p:cNvPr id="3" name="Content Placeholder 2"/>
          <p:cNvSpPr>
            <a:spLocks noGrp="1"/>
          </p:cNvSpPr>
          <p:nvPr>
            <p:ph sz="half" idx="1"/>
          </p:nvPr>
        </p:nvSpPr>
        <p:spPr>
          <a:xfrm>
            <a:off x="449874" y="843557"/>
            <a:ext cx="6354374" cy="3599855"/>
          </a:xfrm>
        </p:spPr>
        <p:txBody>
          <a:bodyPr>
            <a:normAutofit fontScale="92500"/>
          </a:bodyPr>
          <a:lstStyle/>
          <a:p>
            <a:r>
              <a:rPr lang="sv-SE" sz="1600" dirty="0" smtClean="0"/>
              <a:t>Arbetsgivarna behöver sätta upp fungerande förebyggande och skyddande åtgärder.</a:t>
            </a:r>
          </a:p>
          <a:p>
            <a:r>
              <a:rPr lang="sv-SE" sz="1600" dirty="0" smtClean="0"/>
              <a:t>Farliga ämnen och processer bör helt tas bort från arbetsplatsen </a:t>
            </a:r>
            <a:br>
              <a:rPr lang="sv-SE" sz="1600" dirty="0" smtClean="0"/>
            </a:br>
            <a:r>
              <a:rPr lang="sv-SE" sz="1600" dirty="0" smtClean="0"/>
              <a:t>(t.ex. genom att nya arbetsprocesser utformas). </a:t>
            </a:r>
          </a:p>
          <a:p>
            <a:r>
              <a:rPr lang="sv-SE" sz="1600" dirty="0" smtClean="0"/>
              <a:t>Om </a:t>
            </a:r>
            <a:r>
              <a:rPr lang="sv-SE" sz="1600" u="sng" dirty="0" smtClean="0"/>
              <a:t>borttagning</a:t>
            </a:r>
            <a:r>
              <a:rPr lang="sv-SE" sz="1600" dirty="0" smtClean="0"/>
              <a:t> inte är möjligt måste risker hanteras utifrån ett system av förebyggande åtgärder – STOP-principen.</a:t>
            </a:r>
            <a:endParaRPr lang="en-US" dirty="0" smtClean="0"/>
          </a:p>
          <a:p>
            <a:pPr marL="0" indent="0">
              <a:spcBef>
                <a:spcPts val="600"/>
              </a:spcBef>
              <a:buNone/>
            </a:pPr>
            <a:r>
              <a:rPr lang="en-US" sz="1600" dirty="0" smtClean="0">
                <a:solidFill>
                  <a:srgbClr val="FF0000"/>
                </a:solidFill>
              </a:rPr>
              <a:t>	</a:t>
            </a:r>
            <a:r>
              <a:rPr lang="sv-SE" sz="1600" dirty="0" smtClean="0">
                <a:solidFill>
                  <a:srgbClr val="FF0000"/>
                </a:solidFill>
              </a:rPr>
              <a:t>S</a:t>
            </a:r>
            <a:r>
              <a:rPr lang="sv-SE" sz="1600" dirty="0" smtClean="0"/>
              <a:t>ubstitution (ersättning) (säkra eller mindre skadliga alternativ)</a:t>
            </a:r>
          </a:p>
          <a:p>
            <a:pPr marL="0" indent="0">
              <a:buNone/>
            </a:pPr>
            <a:r>
              <a:rPr lang="en-US" sz="1600" dirty="0" smtClean="0">
                <a:solidFill>
                  <a:srgbClr val="FF0000"/>
                </a:solidFill>
              </a:rPr>
              <a:t>	</a:t>
            </a:r>
            <a:r>
              <a:rPr lang="sv-SE" sz="1600" dirty="0" smtClean="0">
                <a:solidFill>
                  <a:srgbClr val="FF0000"/>
                </a:solidFill>
              </a:rPr>
              <a:t>T</a:t>
            </a:r>
            <a:r>
              <a:rPr lang="sv-SE" sz="1600" dirty="0" smtClean="0"/>
              <a:t>ekniska åtgärder (t.ex. slutet system, lokal utsläppsventilation)</a:t>
            </a:r>
          </a:p>
          <a:p>
            <a:pPr marL="0" indent="0">
              <a:buNone/>
            </a:pPr>
            <a:r>
              <a:rPr lang="en-US" sz="1600" dirty="0" smtClean="0">
                <a:solidFill>
                  <a:srgbClr val="FF0000"/>
                </a:solidFill>
              </a:rPr>
              <a:t>	</a:t>
            </a:r>
            <a:r>
              <a:rPr lang="sv-SE" sz="1600" dirty="0" smtClean="0">
                <a:solidFill>
                  <a:srgbClr val="FF0000"/>
                </a:solidFill>
              </a:rPr>
              <a:t>O</a:t>
            </a:r>
            <a:r>
              <a:rPr lang="sv-SE" sz="1600" dirty="0" smtClean="0"/>
              <a:t>rganisatoriska åtgärder (t.ex. begränsning av antalet 	exponerade arbetare eller exponeringstiden)</a:t>
            </a:r>
          </a:p>
          <a:p>
            <a:pPr marL="0" indent="0">
              <a:buNone/>
            </a:pPr>
            <a:r>
              <a:rPr lang="en-US" sz="1600" dirty="0" smtClean="0">
                <a:solidFill>
                  <a:srgbClr val="FF0000"/>
                </a:solidFill>
              </a:rPr>
              <a:t>	</a:t>
            </a:r>
            <a:r>
              <a:rPr lang="sv-SE" sz="1600" dirty="0" smtClean="0">
                <a:solidFill>
                  <a:srgbClr val="FF0000"/>
                </a:solidFill>
              </a:rPr>
              <a:t>P</a:t>
            </a:r>
            <a:r>
              <a:rPr lang="sv-SE" sz="1600" dirty="0" smtClean="0"/>
              <a:t>ersonligt skydd (användning av personlig skyddsutrustning)</a:t>
            </a:r>
          </a:p>
          <a:p>
            <a:endParaRPr lang="sv-SE" sz="1600" dirty="0" smtClean="0"/>
          </a:p>
          <a:p>
            <a:endParaRPr lang="sv-SE" sz="1600" dirty="0" smtClean="0"/>
          </a:p>
          <a:p>
            <a:endParaRPr lang="sv-SE" sz="1600" dirty="0" smtClean="0"/>
          </a:p>
          <a:p>
            <a:pPr marL="0" indent="0">
              <a:buNone/>
            </a:pPr>
            <a:endParaRPr lang="sv-SE" sz="1600" dirty="0" smtClean="0"/>
          </a:p>
        </p:txBody>
      </p:sp>
      <p:grpSp>
        <p:nvGrpSpPr>
          <p:cNvPr id="4" name="Group 3"/>
          <p:cNvGrpSpPr/>
          <p:nvPr/>
        </p:nvGrpSpPr>
        <p:grpSpPr>
          <a:xfrm>
            <a:off x="7121718" y="2427734"/>
            <a:ext cx="1958590" cy="1731222"/>
            <a:chOff x="6881125" y="3290315"/>
            <a:chExt cx="1958590" cy="1731222"/>
          </a:xfrm>
        </p:grpSpPr>
        <p:sp>
          <p:nvSpPr>
            <p:cNvPr id="7" name="Rounded Rectangle 6"/>
            <p:cNvSpPr/>
            <p:nvPr/>
          </p:nvSpPr>
          <p:spPr>
            <a:xfrm>
              <a:off x="6881125" y="3868536"/>
              <a:ext cx="1755064" cy="1042069"/>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130" y="3290315"/>
              <a:ext cx="1838585" cy="1731222"/>
            </a:xfrm>
            <a:prstGeom prst="rect">
              <a:avLst/>
            </a:prstGeom>
          </p:spPr>
        </p:pic>
      </p:grpSp>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Lagstiftning</a:t>
            </a:r>
            <a:endParaRPr lang="sv-SE" sz="2000" dirty="0"/>
          </a:p>
        </p:txBody>
      </p:sp>
      <p:sp>
        <p:nvSpPr>
          <p:cNvPr id="3" name="Content Placeholder 2"/>
          <p:cNvSpPr>
            <a:spLocks noGrp="1"/>
          </p:cNvSpPr>
          <p:nvPr>
            <p:ph sz="half" idx="1"/>
          </p:nvPr>
        </p:nvSpPr>
        <p:spPr>
          <a:xfrm>
            <a:off x="445471" y="843558"/>
            <a:ext cx="7133426" cy="3645000"/>
          </a:xfrm>
        </p:spPr>
        <p:txBody>
          <a:bodyPr>
            <a:normAutofit/>
          </a:bodyPr>
          <a:lstStyle/>
          <a:p>
            <a:r>
              <a:rPr lang="sv-SE" sz="1300" dirty="0"/>
              <a:t>Arbetsgivaren är juridiskt ansvarig för att trygga säkerhet och hälsa på arbetsplatsen.</a:t>
            </a:r>
          </a:p>
          <a:p>
            <a:pPr marL="0" indent="0">
              <a:buNone/>
            </a:pPr>
            <a:r>
              <a:rPr sz="1300" dirty="0"/>
              <a:t/>
            </a:r>
            <a:br>
              <a:rPr sz="1300" dirty="0"/>
            </a:br>
            <a:r>
              <a:rPr lang="sv-SE" sz="1300" dirty="0" smtClean="0"/>
              <a:t>Arbetsmiljöregelverket, däribland följande:</a:t>
            </a:r>
          </a:p>
          <a:p>
            <a:r>
              <a:rPr lang="sv-SE" sz="1300" dirty="0" smtClean="0">
                <a:hlinkClick r:id="rId2"/>
              </a:rPr>
              <a:t>Direktiv 89/391/EEG (ramdirektivet om arbetsmiljö)   </a:t>
            </a:r>
            <a:endParaRPr lang="sv-SE" sz="1300" dirty="0"/>
          </a:p>
          <a:p>
            <a:r>
              <a:rPr lang="sv-SE" sz="1300" dirty="0" smtClean="0">
                <a:hlinkClick r:id="rId3"/>
              </a:rPr>
              <a:t>Direktiv 98/24/EG (direktivet om kemiska agenser)</a:t>
            </a:r>
            <a:endParaRPr lang="sv-SE" sz="1300" dirty="0"/>
          </a:p>
          <a:p>
            <a:r>
              <a:rPr lang="sv-SE" sz="1300" dirty="0" smtClean="0">
                <a:hlinkClick r:id="rId4"/>
              </a:rPr>
              <a:t>Direktiv 2004/37/EG (direktivet om carcinogener och mutagena ämnen)</a:t>
            </a:r>
            <a:endParaRPr lang="sv-SE" sz="1300" dirty="0" smtClean="0"/>
          </a:p>
          <a:p>
            <a:pPr marL="0" indent="0">
              <a:buNone/>
            </a:pPr>
            <a:r>
              <a:rPr sz="1300" dirty="0"/>
              <a:t/>
            </a:r>
            <a:br>
              <a:rPr sz="1300" dirty="0"/>
            </a:br>
            <a:r>
              <a:rPr lang="sv-SE" sz="1300" dirty="0"/>
              <a:t>Fullständig översikt av relevant arbetsmiljölagstiftning: </a:t>
            </a:r>
            <a:r>
              <a:rPr sz="1300" dirty="0"/>
              <a:t/>
            </a:r>
            <a:br>
              <a:rPr sz="1300" dirty="0"/>
            </a:br>
            <a:r>
              <a:rPr lang="sv-SE" sz="1300" dirty="0" smtClean="0">
                <a:hlinkClick r:id="rId5"/>
              </a:rPr>
              <a:t>https://osha.europa.eu/sv/safety-and-health-legislation </a:t>
            </a:r>
            <a:r>
              <a:rPr sz="1300" dirty="0">
                <a:hlinkClick r:id="rId5"/>
              </a:rPr>
              <a:t/>
            </a:r>
            <a:br>
              <a:rPr sz="1300" dirty="0">
                <a:hlinkClick r:id="rId5"/>
              </a:rPr>
            </a:br>
            <a:endParaRPr lang="sv-SE" sz="1300" dirty="0"/>
          </a:p>
          <a:p>
            <a:pPr marL="0" indent="0">
              <a:buNone/>
            </a:pPr>
            <a:r>
              <a:rPr lang="sv-SE" sz="1300" dirty="0"/>
              <a:t>Användbar information från kemikalielagstiftningen:</a:t>
            </a:r>
          </a:p>
          <a:p>
            <a:r>
              <a:rPr lang="sv-SE" sz="1300" dirty="0" smtClean="0">
                <a:hlinkClick r:id="rId6"/>
              </a:rPr>
              <a:t>Förordning (EG) nr 1907/2006 (Reachförordningen)</a:t>
            </a:r>
            <a:endParaRPr lang="sv-SE" sz="1300" dirty="0"/>
          </a:p>
          <a:p>
            <a:r>
              <a:rPr lang="sv-SE" sz="1300" dirty="0" smtClean="0">
                <a:hlinkClick r:id="rId7"/>
              </a:rPr>
              <a:t>Förordning (EG) nr 1272/2008 (CLP-förordningen)</a:t>
            </a:r>
            <a:endParaRPr lang="sv-SE" sz="1300" dirty="0"/>
          </a:p>
          <a:p>
            <a:endParaRPr lang="sv-SE" sz="1600" dirty="0" smtClean="0"/>
          </a:p>
          <a:p>
            <a:pPr marL="0" indent="0">
              <a:buNone/>
            </a:pPr>
            <a:endParaRPr lang="sv-SE" sz="1800" dirty="0"/>
          </a:p>
        </p:txBody>
      </p:sp>
      <p:grpSp>
        <p:nvGrpSpPr>
          <p:cNvPr id="6" name="Group 5"/>
          <p:cNvGrpSpPr/>
          <p:nvPr/>
        </p:nvGrpSpPr>
        <p:grpSpPr>
          <a:xfrm>
            <a:off x="7380312" y="2355726"/>
            <a:ext cx="1639932" cy="1690408"/>
            <a:chOff x="6948264" y="2401345"/>
            <a:chExt cx="1783948" cy="1838857"/>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grpSp>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Carcinogener (cancerframkallande ämnen)</a:t>
            </a:r>
            <a:endParaRPr lang="sv-SE" sz="2000" dirty="0"/>
          </a:p>
        </p:txBody>
      </p:sp>
      <p:sp>
        <p:nvSpPr>
          <p:cNvPr id="3" name="Content Placeholder 2"/>
          <p:cNvSpPr>
            <a:spLocks noGrp="1"/>
          </p:cNvSpPr>
          <p:nvPr>
            <p:ph sz="half" idx="1"/>
          </p:nvPr>
        </p:nvSpPr>
        <p:spPr>
          <a:xfrm>
            <a:off x="449874" y="832371"/>
            <a:ext cx="7560000" cy="3645000"/>
          </a:xfrm>
        </p:spPr>
        <p:txBody>
          <a:bodyPr>
            <a:normAutofit/>
          </a:bodyPr>
          <a:lstStyle/>
          <a:p>
            <a:r>
              <a:rPr lang="sv-SE" sz="1600" dirty="0" smtClean="0"/>
              <a:t>Carcinogener orsakar de flesta dödliga arbetsrelaterade sjukdomarna i EU</a:t>
            </a:r>
          </a:p>
          <a:p>
            <a:r>
              <a:rPr lang="sv-SE" sz="1600" dirty="0" smtClean="0"/>
              <a:t>Arbetsrelaterad exponering för carcinogener får till följd att</a:t>
            </a:r>
          </a:p>
          <a:p>
            <a:pPr lvl="1">
              <a:spcBef>
                <a:spcPts val="600"/>
              </a:spcBef>
            </a:pPr>
            <a:r>
              <a:rPr lang="sv-SE" sz="1600" dirty="0" smtClean="0"/>
              <a:t>91 500 – 150 500 personer utvecklar cancer </a:t>
            </a:r>
          </a:p>
          <a:p>
            <a:pPr lvl="1">
              <a:tabLst>
                <a:tab pos="900113" algn="l"/>
              </a:tabLst>
            </a:pPr>
            <a:r>
              <a:rPr lang="sv-SE" sz="1600" dirty="0" smtClean="0"/>
              <a:t>57 700 – 106 500 personer avlider (RIVM, 2016)</a:t>
            </a:r>
          </a:p>
          <a:p>
            <a:pPr marL="189000" lvl="1" indent="-189000">
              <a:spcBef>
                <a:spcPts val="450"/>
              </a:spcBef>
              <a:buClr>
                <a:schemeClr val="tx2"/>
              </a:buClr>
              <a:buFont typeface="Wingdings" pitchFamily="2" charset="2"/>
              <a:buChar char="§"/>
            </a:pPr>
            <a:r>
              <a:rPr lang="sv-SE" sz="1600" b="1" dirty="0" smtClean="0">
                <a:solidFill>
                  <a:schemeClr val="tx2"/>
                </a:solidFill>
              </a:rPr>
              <a:t>Många fall av arbetsrelaterad cancer kan förhindras</a:t>
            </a:r>
          </a:p>
          <a:p>
            <a:r>
              <a:rPr lang="sv-SE" sz="1600" dirty="0" smtClean="0"/>
              <a:t>Strängare åtgärder gäller för carcinogener än för andra farliga ämnen, t.ex. för arbete i stängda system, begränsning av anställdas tillträde</a:t>
            </a:r>
            <a:r>
              <a:rPr lang="sv-SE" altLang="en-US" sz="1600" dirty="0" smtClean="0">
                <a:solidFill>
                  <a:schemeClr val="hlink"/>
                </a:solidFill>
              </a:rPr>
              <a:t> och registerföring</a:t>
            </a:r>
            <a:endParaRPr lang="sv-SE" sz="1600" dirty="0" smtClean="0"/>
          </a:p>
          <a:p>
            <a:r>
              <a:rPr lang="sv-SE" sz="1600" dirty="0" smtClean="0"/>
              <a:t>Färdplanen för carcinogener ska stödja politiken och bidra till utbyte av information och god praxis</a:t>
            </a:r>
            <a:endParaRPr lang="sv-SE" sz="16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442" y="3650933"/>
            <a:ext cx="2494806" cy="865033"/>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Särskilda riskgrupper</a:t>
            </a:r>
            <a:endParaRPr lang="sv-SE"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sv-SE" sz="1600" dirty="0" smtClean="0"/>
              <a:t>Vissa grupper av arbetstagare kan vara särskilt utsatta för risker med farliga ämnen, nämligen</a:t>
            </a:r>
          </a:p>
          <a:p>
            <a:pPr lvl="1">
              <a:spcBef>
                <a:spcPts val="600"/>
              </a:spcBef>
            </a:pPr>
            <a:r>
              <a:rPr lang="sv-SE" sz="1600" dirty="0"/>
              <a:t>kvinnor</a:t>
            </a:r>
          </a:p>
          <a:p>
            <a:pPr lvl="1"/>
            <a:r>
              <a:rPr lang="sv-SE" sz="1600" dirty="0" smtClean="0"/>
              <a:t>unga arbetstagare</a:t>
            </a:r>
          </a:p>
          <a:p>
            <a:pPr lvl="1"/>
            <a:r>
              <a:rPr lang="sv-SE" sz="1600" dirty="0" smtClean="0"/>
              <a:t>migrerande arbetstagare</a:t>
            </a:r>
          </a:p>
          <a:p>
            <a:pPr lvl="1"/>
            <a:r>
              <a:rPr lang="sv-SE" sz="1600" dirty="0" smtClean="0"/>
              <a:t>tillfälliga arbetstagare</a:t>
            </a:r>
          </a:p>
          <a:p>
            <a:pPr lvl="1"/>
            <a:r>
              <a:rPr lang="sv-SE" sz="1600" dirty="0"/>
              <a:t>outbildad eller oerfaren personal</a:t>
            </a:r>
          </a:p>
          <a:p>
            <a:pPr lvl="1"/>
            <a:r>
              <a:rPr lang="sv-SE" sz="1600" dirty="0"/>
              <a:t>lokalvårdare och underleverantörer</a:t>
            </a:r>
          </a:p>
          <a:p>
            <a:pPr marL="189000" lvl="1" indent="-189000">
              <a:spcBef>
                <a:spcPts val="450"/>
              </a:spcBef>
              <a:buClr>
                <a:schemeClr val="tx2"/>
              </a:buClr>
              <a:buFont typeface="Wingdings" pitchFamily="2" charset="2"/>
              <a:buChar char="§"/>
            </a:pPr>
            <a:r>
              <a:rPr lang="sv-SE" sz="1600" b="1" dirty="0" smtClean="0">
                <a:solidFill>
                  <a:schemeClr val="tx2"/>
                </a:solidFill>
              </a:rPr>
              <a:t>Det kan bero på särskild känslighet, dålig erfarenhet eller brist på utbildning eller information.</a:t>
            </a:r>
          </a:p>
          <a:p>
            <a:pPr marL="189000" lvl="1" indent="-189000">
              <a:spcBef>
                <a:spcPts val="450"/>
              </a:spcBef>
              <a:buClr>
                <a:schemeClr val="tx2"/>
              </a:buClr>
              <a:buFont typeface="Wingdings" pitchFamily="2" charset="2"/>
              <a:buChar char="§"/>
            </a:pPr>
            <a:r>
              <a:rPr lang="sv-SE" sz="1600" b="1" dirty="0" smtClean="0">
                <a:solidFill>
                  <a:schemeClr val="tx2"/>
                </a:solidFill>
              </a:rPr>
              <a:t>Riskerna för dessa arbetstagare bör tas i beaktande vid riskbedömningen.</a:t>
            </a:r>
            <a:endParaRPr lang="sv-SE" sz="1600" b="1" dirty="0">
              <a:solidFill>
                <a:schemeClr val="tx2"/>
              </a:solidFill>
            </a:endParaRPr>
          </a:p>
          <a:p>
            <a:pPr lvl="1"/>
            <a:endParaRPr lang="sv-SE" dirty="0" smtClean="0"/>
          </a:p>
        </p:txBody>
      </p:sp>
    </p:spTree>
    <p:extLst>
      <p:ext uri="{BB962C8B-B14F-4D97-AF65-F5344CB8AC3E}">
        <p14:creationId xmlns:p14="http://schemas.microsoft.com/office/powerpoint/2010/main" val="1001228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sv-SE" sz="2000" dirty="0" smtClean="0"/>
              <a:t>Deltagande</a:t>
            </a:r>
            <a:endParaRPr lang="sv-SE" sz="20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sv-SE" sz="1600" dirty="0" smtClean="0"/>
              <a:t>Såväl organisationer i olika storlekar och sektorer som enskilda personer kan delta genom att</a:t>
            </a:r>
          </a:p>
          <a:p>
            <a:pPr lvl="1">
              <a:spcBef>
                <a:spcPts val="600"/>
              </a:spcBef>
            </a:pPr>
            <a:r>
              <a:rPr lang="sv-SE" sz="1600" dirty="0" smtClean="0"/>
              <a:t>sprida och offentliggöra kampanjmaterial</a:t>
            </a:r>
          </a:p>
          <a:p>
            <a:pPr lvl="1"/>
            <a:r>
              <a:rPr lang="sv-SE" sz="1600" dirty="0"/>
              <a:t>delta i eller anordna evenemang och aktiviteter</a:t>
            </a:r>
          </a:p>
          <a:p>
            <a:pPr lvl="1"/>
            <a:r>
              <a:rPr lang="sv-SE" sz="1600" dirty="0" smtClean="0"/>
              <a:t>använda och marknadsföra verktyg </a:t>
            </a:r>
            <a:br>
              <a:rPr lang="sv-SE" sz="1600" dirty="0" smtClean="0"/>
            </a:br>
            <a:r>
              <a:rPr lang="sv-SE" sz="1600" dirty="0" smtClean="0"/>
              <a:t>för hantering av farliga ämnen</a:t>
            </a:r>
          </a:p>
          <a:p>
            <a:pPr lvl="1"/>
            <a:r>
              <a:rPr lang="sv-SE" sz="1600" dirty="0"/>
              <a:t>bli kampanjpartner</a:t>
            </a:r>
          </a:p>
          <a:p>
            <a:pPr lvl="1"/>
            <a:r>
              <a:rPr lang="sv-SE" sz="1600" dirty="0" smtClean="0"/>
              <a:t>hålla sig uppdaterade genom sociala medier</a:t>
            </a:r>
          </a:p>
          <a:p>
            <a:pPr lvl="1"/>
            <a:endParaRPr lang="sv-SE" sz="1600" dirty="0" smtClean="0"/>
          </a:p>
          <a:p>
            <a:pPr lvl="1"/>
            <a:endParaRPr lang="sv-SE"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715" y="1707654"/>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Erbjudande om att bli kampanjpartner</a:t>
            </a:r>
            <a:endParaRPr lang="sv-SE" sz="2000" dirty="0"/>
          </a:p>
        </p:txBody>
      </p:sp>
      <p:sp>
        <p:nvSpPr>
          <p:cNvPr id="4" name="Rectangle 3"/>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528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976664" cy="3528392"/>
          </a:xfrm>
        </p:spPr>
        <p:txBody>
          <a:bodyPr>
            <a:noAutofit/>
          </a:bodyPr>
          <a:lstStyle/>
          <a:p>
            <a:r>
              <a:rPr lang="sv-SE" sz="1500" dirty="0" smtClean="0"/>
              <a:t>Goda partnerskap mellan EU-Osha och viktiga intressenter </a:t>
            </a:r>
            <a:br>
              <a:rPr lang="sv-SE" sz="1500" dirty="0" smtClean="0"/>
            </a:br>
            <a:r>
              <a:rPr lang="sv-SE" sz="1500" dirty="0" smtClean="0"/>
              <a:t>är avgörande för att kampanjen ska bli framgångsrik</a:t>
            </a:r>
          </a:p>
          <a:p>
            <a:r>
              <a:rPr lang="sv-SE" sz="1500" dirty="0" smtClean="0"/>
              <a:t>Europaomfattande och internationella organisationer </a:t>
            </a:r>
            <a:br>
              <a:rPr lang="sv-SE" sz="1500" dirty="0" smtClean="0"/>
            </a:br>
            <a:r>
              <a:rPr lang="sv-SE" sz="1500" dirty="0" smtClean="0"/>
              <a:t>kan bli officiella kampanjpartner</a:t>
            </a:r>
          </a:p>
          <a:p>
            <a:r>
              <a:rPr lang="sv-SE" sz="1500" dirty="0"/>
              <a:t>Kampanjmediepartner marknadsför kampanjen</a:t>
            </a:r>
          </a:p>
          <a:p>
            <a:r>
              <a:rPr lang="sv-SE" sz="1500" dirty="0"/>
              <a:t>Exempel på fördelar:</a:t>
            </a:r>
          </a:p>
          <a:p>
            <a:pPr lvl="1">
              <a:spcBef>
                <a:spcPts val="600"/>
              </a:spcBef>
            </a:pPr>
            <a:r>
              <a:rPr lang="sv-SE" sz="1500" dirty="0"/>
              <a:t>Ett välkomstpaket</a:t>
            </a:r>
          </a:p>
          <a:p>
            <a:pPr lvl="1"/>
            <a:r>
              <a:rPr lang="sv-SE" sz="1500" dirty="0"/>
              <a:t>Ett partnerintyg</a:t>
            </a:r>
          </a:p>
          <a:p>
            <a:pPr lvl="1"/>
            <a:r>
              <a:rPr lang="sv-SE" sz="1500" dirty="0" smtClean="0"/>
              <a:t>Marknadsföring på EU-nivå och i medier</a:t>
            </a:r>
          </a:p>
          <a:p>
            <a:pPr lvl="1"/>
            <a:r>
              <a:rPr lang="sv-SE" sz="1500" dirty="0"/>
              <a:t>Nätverksmöjligheter och utbyte av goda exempel med andra kampanjpartner</a:t>
            </a:r>
          </a:p>
          <a:p>
            <a:pPr lvl="1"/>
            <a:r>
              <a:rPr lang="sv-SE" sz="1500" dirty="0"/>
              <a:t>Inbjudan till EU-Oshas evenemang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Priserna för goda praktiska lösningar inom kampanjen </a:t>
            </a:r>
            <a:br>
              <a:rPr lang="sv-SE" sz="2000" dirty="0" smtClean="0"/>
            </a:br>
            <a:r>
              <a:rPr lang="sv-SE" sz="2000" dirty="0" smtClean="0"/>
              <a:t>”Ett hälsosamt arbetsliv”</a:t>
            </a:r>
            <a:endParaRPr lang="sv-SE" sz="2000" dirty="0"/>
          </a:p>
        </p:txBody>
      </p:sp>
      <p:sp>
        <p:nvSpPr>
          <p:cNvPr id="3" name="Content Placeholder 2"/>
          <p:cNvSpPr>
            <a:spLocks noGrp="1"/>
          </p:cNvSpPr>
          <p:nvPr>
            <p:ph sz="half" idx="1"/>
          </p:nvPr>
        </p:nvSpPr>
        <p:spPr/>
        <p:txBody>
          <a:bodyPr>
            <a:normAutofit/>
          </a:bodyPr>
          <a:lstStyle/>
          <a:p>
            <a:r>
              <a:rPr lang="sv-SE" sz="1600" dirty="0" smtClean="0"/>
              <a:t>Exempel på innovativa arbetsmiljöstrategier på arbetsplatsen lyfts fram</a:t>
            </a:r>
          </a:p>
          <a:p>
            <a:r>
              <a:rPr lang="sv-SE" sz="1600" dirty="0" smtClean="0"/>
              <a:t>Organisationer belönas för lyckade och hållbara initiativ för att hantera farliga ämnen på arbetsplatsen</a:t>
            </a:r>
          </a:p>
          <a:p>
            <a:r>
              <a:rPr lang="sv-SE" sz="1600" dirty="0" smtClean="0"/>
              <a:t>Öppet för organisationer i</a:t>
            </a:r>
          </a:p>
          <a:p>
            <a:pPr lvl="1">
              <a:spcBef>
                <a:spcPts val="600"/>
              </a:spcBef>
            </a:pPr>
            <a:r>
              <a:rPr lang="sv-SE" sz="1600" dirty="0"/>
              <a:t>EU:s medlemsstater</a:t>
            </a:r>
          </a:p>
          <a:p>
            <a:pPr lvl="1"/>
            <a:r>
              <a:rPr lang="sv-SE" sz="1600" dirty="0"/>
              <a:t>kandidatländer</a:t>
            </a:r>
          </a:p>
          <a:p>
            <a:pPr lvl="1"/>
            <a:r>
              <a:rPr lang="sv-SE" sz="1600" dirty="0" smtClean="0"/>
              <a:t>potentiella kandidatländer</a:t>
            </a:r>
          </a:p>
          <a:p>
            <a:pPr lvl="1"/>
            <a:r>
              <a:rPr lang="sv-SE" sz="1600" dirty="0"/>
              <a:t>länder i Europeiska frihandelssammanslutningen (Efta)</a:t>
            </a:r>
          </a:p>
          <a:p>
            <a:pPr marL="189000" lvl="1" indent="-189000">
              <a:spcBef>
                <a:spcPts val="450"/>
              </a:spcBef>
              <a:buClr>
                <a:schemeClr val="tx2"/>
              </a:buClr>
              <a:buFont typeface="Wingdings" pitchFamily="2" charset="2"/>
              <a:buChar char="§"/>
            </a:pPr>
            <a:r>
              <a:rPr lang="sv-SE" sz="1600" b="1" dirty="0" smtClean="0">
                <a:solidFill>
                  <a:schemeClr val="tx2"/>
                </a:solidFill>
              </a:rPr>
              <a:t>Vinnarna tillkännages vid en prisceremoni</a:t>
            </a:r>
          </a:p>
          <a:p>
            <a:endParaRPr lang="sv-SE" sz="1800" dirty="0" smtClean="0"/>
          </a:p>
          <a:p>
            <a:pPr lvl="1"/>
            <a:endParaRPr lang="sv-SE" sz="1800" dirty="0" smtClean="0"/>
          </a:p>
          <a:p>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Introduktion till kampanjen</a:t>
            </a:r>
            <a:endParaRPr lang="sv-SE"/>
          </a:p>
        </p:txBody>
      </p:sp>
      <p:sp>
        <p:nvSpPr>
          <p:cNvPr id="3" name="Content Placeholder 2"/>
          <p:cNvSpPr>
            <a:spLocks noGrp="1"/>
          </p:cNvSpPr>
          <p:nvPr>
            <p:ph sz="half" idx="1"/>
          </p:nvPr>
        </p:nvSpPr>
        <p:spPr/>
        <p:txBody>
          <a:bodyPr>
            <a:normAutofit/>
          </a:bodyPr>
          <a:lstStyle/>
          <a:p>
            <a:r>
              <a:rPr lang="sv-SE" sz="1600" dirty="0" smtClean="0"/>
              <a:t>Samordnas av Europeiska arbetsmiljöbyrån (EU-Osha)</a:t>
            </a:r>
          </a:p>
          <a:p>
            <a:r>
              <a:rPr lang="sv-SE" sz="1600" dirty="0" smtClean="0"/>
              <a:t>Anordnas i fler än 30 länder</a:t>
            </a:r>
          </a:p>
          <a:p>
            <a:r>
              <a:rPr lang="sv-SE" sz="1600" dirty="0" smtClean="0"/>
              <a:t>Stöds av ett nätverk av partners:</a:t>
            </a:r>
            <a:endParaRPr dirty="0"/>
          </a:p>
          <a:p>
            <a:pPr lvl="1">
              <a:spcBef>
                <a:spcPts val="600"/>
              </a:spcBef>
            </a:pPr>
            <a:r>
              <a:rPr lang="sv-SE" sz="1600" dirty="0" smtClean="0"/>
              <a:t>Nationella kontaktpunkter</a:t>
            </a:r>
          </a:p>
          <a:p>
            <a:pPr lvl="1"/>
            <a:r>
              <a:rPr lang="sv-SE" sz="1600" dirty="0" smtClean="0"/>
              <a:t>Officiella kampanjpartners</a:t>
            </a:r>
          </a:p>
          <a:p>
            <a:pPr lvl="1"/>
            <a:r>
              <a:rPr lang="sv-SE" sz="1600" dirty="0" smtClean="0"/>
              <a:t>Europeiska arbetsmarknadsparter</a:t>
            </a:r>
          </a:p>
          <a:p>
            <a:pPr lvl="1"/>
            <a:r>
              <a:rPr lang="sv-SE" sz="1600" dirty="0" err="1" smtClean="0"/>
              <a:t>Mediapartners</a:t>
            </a:r>
            <a:endParaRPr lang="sv-SE" sz="1600" dirty="0" smtClean="0"/>
          </a:p>
          <a:p>
            <a:pPr lvl="1"/>
            <a:r>
              <a:rPr lang="sv-SE" sz="1600" dirty="0" smtClean="0"/>
              <a:t>Enterprise Europe Network</a:t>
            </a:r>
          </a:p>
          <a:p>
            <a:pPr lvl="1"/>
            <a:r>
              <a:rPr lang="sv-SE" sz="1600" dirty="0" smtClean="0"/>
              <a:t>EU-institutioner</a:t>
            </a:r>
          </a:p>
          <a:p>
            <a:pPr lvl="1"/>
            <a:r>
              <a:rPr lang="sv-SE" sz="1600" dirty="0" smtClean="0"/>
              <a:t>Andra EU-organ</a:t>
            </a:r>
            <a:endParaRPr lang="sv-SE"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Kampanjresurser</a:t>
            </a:r>
            <a:endParaRPr lang="sv-SE" sz="2000" dirty="0"/>
          </a:p>
        </p:txBody>
      </p:sp>
      <p:sp>
        <p:nvSpPr>
          <p:cNvPr id="3" name="Content Placeholder 2"/>
          <p:cNvSpPr>
            <a:spLocks noGrp="1"/>
          </p:cNvSpPr>
          <p:nvPr>
            <p:ph sz="half" idx="1"/>
          </p:nvPr>
        </p:nvSpPr>
        <p:spPr>
          <a:xfrm>
            <a:off x="433223" y="821938"/>
            <a:ext cx="3706729" cy="3645000"/>
          </a:xfrm>
        </p:spPr>
        <p:txBody>
          <a:bodyPr>
            <a:normAutofit/>
          </a:bodyPr>
          <a:lstStyle/>
          <a:p>
            <a:r>
              <a:rPr lang="sv-SE" sz="1600" dirty="0" smtClean="0"/>
              <a:t>Kampanjguide</a:t>
            </a:r>
          </a:p>
          <a:p>
            <a:r>
              <a:rPr lang="sv-SE" sz="1600" dirty="0" smtClean="0"/>
              <a:t>Praktiskt e-verktyg</a:t>
            </a:r>
          </a:p>
          <a:p>
            <a:pPr marL="189000" lvl="1" indent="-189000">
              <a:spcBef>
                <a:spcPts val="450"/>
              </a:spcBef>
              <a:buClr>
                <a:schemeClr val="tx2"/>
              </a:buClr>
              <a:buFont typeface="Wingdings" pitchFamily="2" charset="2"/>
              <a:buChar char="§"/>
            </a:pPr>
            <a:r>
              <a:rPr lang="sv-SE" sz="1600" b="1" dirty="0">
                <a:solidFill>
                  <a:schemeClr val="tx2"/>
                </a:solidFill>
              </a:rPr>
              <a:t>Rapporter</a:t>
            </a:r>
          </a:p>
          <a:p>
            <a:pPr marL="189000" lvl="1" indent="-189000">
              <a:spcBef>
                <a:spcPts val="450"/>
              </a:spcBef>
              <a:buClr>
                <a:schemeClr val="tx2"/>
              </a:buClr>
              <a:buFont typeface="Wingdings" pitchFamily="2" charset="2"/>
              <a:buChar char="§"/>
            </a:pPr>
            <a:r>
              <a:rPr lang="sv-SE" sz="1600" b="1" dirty="0">
                <a:solidFill>
                  <a:schemeClr val="tx2"/>
                </a:solidFill>
              </a:rPr>
              <a:t>Serie med infoblad om prioriterade ämnen </a:t>
            </a:r>
            <a:endParaRPr lang="sv-SE" sz="1600" b="1" dirty="0" smtClean="0">
              <a:solidFill>
                <a:schemeClr val="tx2"/>
              </a:solidFill>
            </a:endParaRPr>
          </a:p>
          <a:p>
            <a:pPr marL="189000" lvl="1" indent="-189000">
              <a:spcBef>
                <a:spcPts val="450"/>
              </a:spcBef>
              <a:buClr>
                <a:schemeClr val="tx2"/>
              </a:buClr>
              <a:buFont typeface="Wingdings" pitchFamily="2" charset="2"/>
              <a:buChar char="§"/>
            </a:pPr>
            <a:r>
              <a:rPr lang="sv-SE" sz="1600" b="1" dirty="0">
                <a:solidFill>
                  <a:schemeClr val="tx2"/>
                </a:solidFill>
              </a:rPr>
              <a:t>Databas med resurser och verktyg</a:t>
            </a:r>
          </a:p>
          <a:p>
            <a:pPr marL="189000" lvl="1" indent="-189000">
              <a:spcBef>
                <a:spcPts val="450"/>
              </a:spcBef>
              <a:buClr>
                <a:schemeClr val="tx2"/>
              </a:buClr>
              <a:buFont typeface="Wingdings" pitchFamily="2" charset="2"/>
              <a:buChar char="§"/>
            </a:pPr>
            <a:r>
              <a:rPr lang="sv-SE" sz="1600" b="1" dirty="0" smtClean="0">
                <a:solidFill>
                  <a:schemeClr val="tx2"/>
                </a:solidFill>
              </a:rPr>
              <a:t>Fallstudie och audiovisuell databas</a:t>
            </a:r>
            <a:endParaRPr lang="sv-SE" sz="1600" b="1" dirty="0">
              <a:solidFill>
                <a:schemeClr val="tx2"/>
              </a:solidFill>
            </a:endParaRPr>
          </a:p>
          <a:p>
            <a:pPr marL="189000" lvl="1" indent="-189000">
              <a:spcBef>
                <a:spcPts val="450"/>
              </a:spcBef>
              <a:buClr>
                <a:schemeClr val="tx2"/>
              </a:buClr>
              <a:buFont typeface="Wingdings" pitchFamily="2" charset="2"/>
              <a:buChar char="§"/>
            </a:pPr>
            <a:r>
              <a:rPr lang="sv-SE" sz="1600" b="1" dirty="0">
                <a:solidFill>
                  <a:schemeClr val="tx2"/>
                </a:solidFill>
              </a:rPr>
              <a:t>OSHwiki: uppdaterat avsnitt och nya artiklar</a:t>
            </a:r>
          </a:p>
          <a:p>
            <a:pPr lvl="1"/>
            <a:endParaRPr lang="sv-SE" sz="1800" dirty="0" smtClean="0"/>
          </a:p>
          <a:p>
            <a:pPr lvl="1"/>
            <a:endParaRPr lang="sv-SE" sz="1800" dirty="0" smtClean="0"/>
          </a:p>
          <a:p>
            <a:endParaRPr lang="sv-SE" dirty="0" smtClean="0"/>
          </a:p>
          <a:p>
            <a:pPr lvl="1"/>
            <a:endParaRPr lang="sv-SE" dirty="0" smtClean="0"/>
          </a:p>
          <a:p>
            <a:endParaRPr lang="sv-SE" dirty="0"/>
          </a:p>
        </p:txBody>
      </p:sp>
      <p:sp>
        <p:nvSpPr>
          <p:cNvPr id="4" name="TextBox 3"/>
          <p:cNvSpPr txBox="1"/>
          <p:nvPr/>
        </p:nvSpPr>
        <p:spPr>
          <a:xfrm>
            <a:off x="4162818" y="821938"/>
            <a:ext cx="3528392" cy="3116238"/>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sv-SE" sz="1600" b="1" dirty="0">
                <a:solidFill>
                  <a:schemeClr val="tx2"/>
                </a:solidFill>
              </a:rPr>
              <a:t>Napo-filmer</a:t>
            </a:r>
          </a:p>
          <a:p>
            <a:pPr marL="189000" lvl="1" indent="-189000" defTabSz="342900">
              <a:spcBef>
                <a:spcPts val="450"/>
              </a:spcBef>
              <a:buClr>
                <a:schemeClr val="tx2"/>
              </a:buClr>
              <a:buFont typeface="Wingdings" pitchFamily="2" charset="2"/>
              <a:buChar char="§"/>
            </a:pPr>
            <a:r>
              <a:rPr lang="sv-SE" sz="1600" b="1" dirty="0" smtClean="0">
                <a:solidFill>
                  <a:schemeClr val="tx2"/>
                </a:solidFill>
              </a:rPr>
              <a:t>Marknadsföringsmaterial</a:t>
            </a:r>
          </a:p>
          <a:p>
            <a:pPr marL="576000" lvl="2" indent="-285750" defTabSz="342900">
              <a:lnSpc>
                <a:spcPts val="1700"/>
              </a:lnSpc>
              <a:spcBef>
                <a:spcPts val="450"/>
              </a:spcBef>
              <a:buClr>
                <a:schemeClr val="tx1"/>
              </a:buClr>
              <a:buFont typeface="Arial" pitchFamily="34" charset="0"/>
              <a:buChar char="•"/>
            </a:pPr>
            <a:r>
              <a:rPr lang="sv-SE" sz="1600" dirty="0"/>
              <a:t>Kampanjbroschyr</a:t>
            </a:r>
          </a:p>
          <a:p>
            <a:pPr marL="576000" lvl="2" indent="-285750" defTabSz="342900">
              <a:lnSpc>
                <a:spcPts val="1700"/>
              </a:lnSpc>
              <a:spcBef>
                <a:spcPts val="450"/>
              </a:spcBef>
              <a:buClr>
                <a:schemeClr val="tx1"/>
              </a:buClr>
              <a:buFont typeface="Arial" pitchFamily="34" charset="0"/>
              <a:buChar char="•"/>
            </a:pPr>
            <a:r>
              <a:rPr lang="sv-SE" sz="1600" dirty="0"/>
              <a:t>Folder om </a:t>
            </a:r>
            <a:r>
              <a:rPr lang="sv-SE" sz="1600" dirty="0" smtClean="0"/>
              <a:t>priset </a:t>
            </a:r>
            <a:r>
              <a:rPr lang="sv-SE" sz="1600" dirty="0"/>
              <a:t>för goda </a:t>
            </a:r>
            <a:r>
              <a:rPr lang="sv-SE" sz="1600" dirty="0" smtClean="0"/>
              <a:t>praktiska lösningar</a:t>
            </a:r>
            <a:endParaRPr lang="sv-SE" sz="1600" dirty="0"/>
          </a:p>
          <a:p>
            <a:pPr marL="576000" lvl="2" indent="-285750" defTabSz="342900">
              <a:lnSpc>
                <a:spcPts val="1700"/>
              </a:lnSpc>
              <a:spcBef>
                <a:spcPts val="450"/>
              </a:spcBef>
              <a:buClr>
                <a:schemeClr val="tx1"/>
              </a:buClr>
              <a:buFont typeface="Arial" pitchFamily="34" charset="0"/>
              <a:buChar char="•"/>
            </a:pPr>
            <a:r>
              <a:rPr lang="sv-SE" sz="1600" dirty="0" smtClean="0"/>
              <a:t>Affisch</a:t>
            </a:r>
          </a:p>
          <a:p>
            <a:pPr marL="576000" lvl="2" indent="-285750" defTabSz="342900">
              <a:lnSpc>
                <a:spcPts val="1700"/>
              </a:lnSpc>
              <a:spcBef>
                <a:spcPts val="450"/>
              </a:spcBef>
              <a:buClr>
                <a:schemeClr val="tx1"/>
              </a:buClr>
              <a:buFont typeface="Arial" pitchFamily="34" charset="0"/>
              <a:buChar char="•"/>
            </a:pPr>
            <a:r>
              <a:rPr lang="sv-SE" sz="1600" dirty="0" smtClean="0"/>
              <a:t>Videofilmer</a:t>
            </a:r>
            <a:endParaRPr lang="sv-SE" sz="1600" dirty="0"/>
          </a:p>
          <a:p>
            <a:pPr marL="576000" lvl="2" indent="-285750" defTabSz="342900">
              <a:lnSpc>
                <a:spcPts val="1700"/>
              </a:lnSpc>
              <a:spcBef>
                <a:spcPts val="450"/>
              </a:spcBef>
              <a:buClr>
                <a:schemeClr val="tx1"/>
              </a:buClr>
              <a:buFont typeface="Arial" pitchFamily="34" charset="0"/>
              <a:buChar char="•"/>
            </a:pPr>
            <a:r>
              <a:rPr lang="sv-SE" sz="1600" dirty="0" smtClean="0"/>
              <a:t>Webbannons</a:t>
            </a:r>
          </a:p>
          <a:p>
            <a:pPr marL="576000" lvl="2" indent="-285750" defTabSz="342900">
              <a:lnSpc>
                <a:spcPts val="1700"/>
              </a:lnSpc>
              <a:spcBef>
                <a:spcPts val="450"/>
              </a:spcBef>
              <a:buClr>
                <a:schemeClr val="tx1"/>
              </a:buClr>
              <a:buFont typeface="Arial" pitchFamily="34" charset="0"/>
              <a:buChar char="•"/>
            </a:pPr>
            <a:r>
              <a:rPr lang="sv-SE" sz="1600" dirty="0"/>
              <a:t>E-postsignatur</a:t>
            </a:r>
          </a:p>
          <a:p>
            <a:pPr marL="189000" lvl="1" indent="-189000" defTabSz="342900">
              <a:spcBef>
                <a:spcPts val="450"/>
              </a:spcBef>
              <a:buClr>
                <a:schemeClr val="tx2"/>
              </a:buClr>
              <a:buFont typeface="Wingdings" pitchFamily="2" charset="2"/>
              <a:buChar char="§"/>
            </a:pPr>
            <a:r>
              <a:rPr lang="sv-SE" sz="1600" b="1" dirty="0" smtClean="0">
                <a:solidFill>
                  <a:schemeClr val="tx2"/>
                </a:solidFill>
              </a:rPr>
              <a:t>Länkar till användbara webbplatser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365" y="2478802"/>
            <a:ext cx="2378825" cy="1539240"/>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Viktiga datum</a:t>
            </a:r>
            <a:endParaRPr lang="sv-SE"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a:xfrm>
            <a:off x="450000" y="837000"/>
            <a:ext cx="8010432" cy="3645000"/>
          </a:xfrm>
        </p:spPr>
        <p:txBody>
          <a:bodyPr>
            <a:normAutofit/>
          </a:bodyPr>
          <a:lstStyle/>
          <a:p>
            <a:r>
              <a:rPr lang="sv-SE" sz="1400" dirty="0" smtClean="0"/>
              <a:t>Kampanjen inleds: </a:t>
            </a:r>
            <a:r>
              <a:rPr sz="1400" dirty="0"/>
              <a:t/>
            </a:r>
            <a:br>
              <a:rPr sz="1400" dirty="0"/>
            </a:br>
            <a:r>
              <a:rPr lang="sv-SE" sz="1400" b="0" dirty="0" smtClean="0">
                <a:solidFill>
                  <a:schemeClr val="tx2"/>
                </a:solidFill>
              </a:rPr>
              <a:t>april 2018</a:t>
            </a:r>
          </a:p>
          <a:p>
            <a:r>
              <a:rPr lang="sv-SE" sz="1400" dirty="0" smtClean="0"/>
              <a:t>Tävlingen om priset för goda praktiska lösningar i medlemsstaterna och på EU-nivå: </a:t>
            </a:r>
            <a:r>
              <a:rPr sz="1400" dirty="0"/>
              <a:t/>
            </a:r>
            <a:br>
              <a:rPr sz="1400" dirty="0"/>
            </a:br>
            <a:r>
              <a:rPr lang="sv-SE" sz="1400" b="0" dirty="0"/>
              <a:t>2018 och 2019</a:t>
            </a:r>
          </a:p>
          <a:p>
            <a:r>
              <a:rPr lang="sv-SE" sz="1400" dirty="0" smtClean="0"/>
              <a:t>Evenemanget för goda praktiska lösningar inom kampanjen </a:t>
            </a:r>
            <a:br>
              <a:rPr lang="sv-SE" sz="1400" dirty="0" smtClean="0"/>
            </a:br>
            <a:r>
              <a:rPr lang="sv-SE" sz="1400" dirty="0" smtClean="0"/>
              <a:t>Ett hälsosamt arbetsliv: </a:t>
            </a:r>
            <a:r>
              <a:rPr sz="1400" dirty="0"/>
              <a:t/>
            </a:r>
            <a:br>
              <a:rPr sz="1400" dirty="0"/>
            </a:br>
            <a:r>
              <a:rPr lang="sv-SE" sz="1400" b="0" dirty="0" smtClean="0"/>
              <a:t>andra kvartalet 2019</a:t>
            </a:r>
          </a:p>
          <a:p>
            <a:r>
              <a:rPr lang="sv-SE" sz="1400" dirty="0" smtClean="0"/>
              <a:t>Europeiska arbetsmiljöveckor:</a:t>
            </a:r>
          </a:p>
          <a:p>
            <a:pPr marL="189000" lvl="1" indent="0">
              <a:buNone/>
            </a:pPr>
            <a:r>
              <a:rPr lang="sv-SE" sz="1400" dirty="0">
                <a:solidFill>
                  <a:schemeClr val="tx2"/>
                </a:solidFill>
              </a:rPr>
              <a:t>oktober 2018 och oktober 2019</a:t>
            </a:r>
          </a:p>
          <a:p>
            <a:r>
              <a:rPr lang="sv-SE" sz="1400" dirty="0" smtClean="0"/>
              <a:t>Toppmötet för Ett hälsosamt arbetsliv och prisceremonin för </a:t>
            </a:r>
            <a:br>
              <a:rPr lang="sv-SE" sz="1400" dirty="0" smtClean="0"/>
            </a:br>
            <a:r>
              <a:rPr lang="sv-SE" sz="1400" dirty="0" smtClean="0"/>
              <a:t>priset för goda praktiska lösningar:</a:t>
            </a:r>
          </a:p>
          <a:p>
            <a:pPr marL="189000" lvl="1" indent="0">
              <a:buNone/>
            </a:pPr>
            <a:r>
              <a:rPr lang="sv-SE" sz="1400" dirty="0" smtClean="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Mer information</a:t>
            </a:r>
            <a:endParaRPr lang="sv-SE" sz="2000" dirty="0"/>
          </a:p>
        </p:txBody>
      </p:sp>
      <p:sp>
        <p:nvSpPr>
          <p:cNvPr id="3" name="Content Placeholder 2"/>
          <p:cNvSpPr>
            <a:spLocks noGrp="1"/>
          </p:cNvSpPr>
          <p:nvPr>
            <p:ph sz="half" idx="1"/>
          </p:nvPr>
        </p:nvSpPr>
        <p:spPr>
          <a:xfrm>
            <a:off x="450000" y="837000"/>
            <a:ext cx="7560000" cy="3750974"/>
          </a:xfrm>
        </p:spPr>
        <p:txBody>
          <a:bodyPr>
            <a:normAutofit/>
          </a:bodyPr>
          <a:lstStyle/>
          <a:p>
            <a:r>
              <a:rPr lang="sv-SE" sz="1600" dirty="0" smtClean="0"/>
              <a:t>Läs mer på kampanjwebbplatsen:</a:t>
            </a:r>
          </a:p>
          <a:p>
            <a:pPr marL="189000" lvl="1" indent="0">
              <a:buNone/>
            </a:pPr>
            <a:r>
              <a:rPr lang="sv-SE" sz="1600" b="1" dirty="0">
                <a:solidFill>
                  <a:schemeClr val="tx2"/>
                </a:solidFill>
                <a:hlinkClick r:id="rId2"/>
              </a:rPr>
              <a:t>http://www.healthy-workplaces.eu/sv</a:t>
            </a:r>
            <a:endParaRPr lang="sv-SE" sz="1600" b="1" dirty="0">
              <a:solidFill>
                <a:schemeClr val="tx2"/>
              </a:solidFill>
            </a:endParaRPr>
          </a:p>
          <a:p>
            <a:pPr marL="189000" lvl="1" indent="0">
              <a:buNone/>
            </a:pPr>
            <a:endParaRPr lang="sv-SE" sz="1600" dirty="0" smtClean="0"/>
          </a:p>
          <a:p>
            <a:r>
              <a:rPr lang="sv-SE" sz="1600" dirty="0" smtClean="0"/>
              <a:t>Prenumerera på vårt kampanjnyhetsbrev:</a:t>
            </a:r>
          </a:p>
          <a:p>
            <a:pPr marL="189000" lvl="1" indent="0">
              <a:buNone/>
            </a:pPr>
            <a:r>
              <a:rPr lang="sv-SE" sz="1600" b="1" u="sng" dirty="0">
                <a:hlinkClick r:id="rId3"/>
              </a:rPr>
              <a:t>https://</a:t>
            </a:r>
            <a:r>
              <a:rPr lang="sv-SE" sz="1600" b="1" u="sng" dirty="0" smtClean="0">
                <a:hlinkClick r:id="rId3"/>
              </a:rPr>
              <a:t>healthy-workplaces.eu/sv/healthy-workplaces-newsletter</a:t>
            </a:r>
            <a:endParaRPr lang="sv-SE" sz="1600" b="1" dirty="0" smtClean="0"/>
          </a:p>
          <a:p>
            <a:pPr marL="189000" lvl="1" indent="0">
              <a:buNone/>
            </a:pPr>
            <a:endParaRPr lang="sv-SE" sz="1600" b="1" dirty="0" smtClean="0"/>
          </a:p>
          <a:p>
            <a:r>
              <a:rPr lang="sv-SE" sz="1600" dirty="0" smtClean="0"/>
              <a:t>Håll dig uppdaterad om aktiviteter och evenemang genom sociala medier:</a:t>
            </a:r>
          </a:p>
          <a:p>
            <a:pPr marL="0" indent="0">
              <a:buNone/>
            </a:pPr>
            <a:endParaRPr lang="sv-SE" sz="1600" dirty="0" smtClean="0"/>
          </a:p>
          <a:p>
            <a:endParaRPr lang="sv-SE" sz="1600" dirty="0" smtClean="0"/>
          </a:p>
          <a:p>
            <a:r>
              <a:rPr lang="sv-SE" sz="1600" dirty="0" smtClean="0"/>
              <a:t>Få information om evenemang i ditt land från din kontaktpunkt:</a:t>
            </a:r>
          </a:p>
          <a:p>
            <a:pPr marL="189000" lvl="1" indent="0">
              <a:buNone/>
            </a:pPr>
            <a:r>
              <a:rPr lang="sv-SE" sz="1600" b="1" u="sng" dirty="0" smtClean="0">
                <a:hlinkClick r:id="rId4"/>
              </a:rPr>
              <a:t>www.healthy-workplaces.eu/fops</a:t>
            </a:r>
            <a:endParaRPr lang="sv-SE" sz="1600" b="1" u="sng" dirty="0" smtClean="0"/>
          </a:p>
          <a:p>
            <a:pPr marL="189000" lvl="1" indent="0">
              <a:buNone/>
            </a:pPr>
            <a:endParaRPr lang="sv-SE" b="1" dirty="0" smtClean="0"/>
          </a:p>
          <a:p>
            <a:pPr marL="189000" lvl="1" indent="0">
              <a:buNone/>
            </a:pPr>
            <a:endParaRPr lang="sv-SE" b="1" dirty="0">
              <a:solidFill>
                <a:schemeClr val="tx2"/>
              </a:solidFill>
            </a:endParaRPr>
          </a:p>
          <a:p>
            <a:pPr marL="189000" lvl="1" indent="0">
              <a:buNone/>
            </a:pPr>
            <a:endParaRPr lang="sv-SE" dirty="0" smtClean="0"/>
          </a:p>
          <a:p>
            <a:pPr marL="189000" lvl="1" indent="0">
              <a:buNone/>
            </a:pPr>
            <a:endParaRPr lang="sv-SE"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Huvudsakliga mål</a:t>
            </a:r>
            <a:endParaRPr lang="sv-SE" sz="2000" dirty="0"/>
          </a:p>
        </p:txBody>
      </p:sp>
      <p:sp>
        <p:nvSpPr>
          <p:cNvPr id="3" name="Content Placeholder 2"/>
          <p:cNvSpPr>
            <a:spLocks noGrp="1"/>
          </p:cNvSpPr>
          <p:nvPr>
            <p:ph sz="half" idx="1"/>
          </p:nvPr>
        </p:nvSpPr>
        <p:spPr>
          <a:xfrm>
            <a:off x="450000" y="837000"/>
            <a:ext cx="7722400" cy="3645000"/>
          </a:xfrm>
        </p:spPr>
        <p:txBody>
          <a:bodyPr>
            <a:normAutofit/>
          </a:bodyPr>
          <a:lstStyle/>
          <a:p>
            <a:r>
              <a:rPr lang="sv-SE" sz="1600" u="sng" dirty="0" smtClean="0"/>
              <a:t>Höja medvetenheten</a:t>
            </a:r>
            <a:r>
              <a:rPr lang="sv-SE" sz="1600" dirty="0" smtClean="0"/>
              <a:t> om riskerna med farliga ämnen på arbetsplatsen</a:t>
            </a:r>
          </a:p>
          <a:p>
            <a:r>
              <a:rPr lang="sv-SE" sz="1600" dirty="0" smtClean="0"/>
              <a:t>Främja en </a:t>
            </a:r>
            <a:r>
              <a:rPr lang="sv-SE" sz="1600" u="sng" dirty="0" smtClean="0"/>
              <a:t>kultur av förebyggande</a:t>
            </a:r>
            <a:r>
              <a:rPr lang="sv-SE" sz="1600" dirty="0" smtClean="0"/>
              <a:t> för att få bort eller effektivt hantera risker</a:t>
            </a:r>
          </a:p>
          <a:p>
            <a:r>
              <a:rPr lang="sv-SE" sz="1600" dirty="0" smtClean="0"/>
              <a:t>Förbättra förståelsen av riskerna i samband med </a:t>
            </a:r>
            <a:br>
              <a:rPr lang="sv-SE" sz="1600" dirty="0" smtClean="0"/>
            </a:br>
            <a:r>
              <a:rPr lang="sv-SE" sz="1600" u="sng" dirty="0" smtClean="0"/>
              <a:t>cancerframkallande ämnen</a:t>
            </a:r>
          </a:p>
          <a:p>
            <a:r>
              <a:rPr lang="sv-SE" sz="1600" dirty="0" smtClean="0"/>
              <a:t>Rikta in sig på arbetstagare med </a:t>
            </a:r>
            <a:r>
              <a:rPr lang="sv-SE" sz="1600" u="sng" dirty="0" smtClean="0"/>
              <a:t>särskilda behov</a:t>
            </a:r>
            <a:r>
              <a:rPr lang="sv-SE" sz="1600" dirty="0" smtClean="0"/>
              <a:t> </a:t>
            </a:r>
            <a:br>
              <a:rPr lang="sv-SE" sz="1600" dirty="0" smtClean="0"/>
            </a:br>
            <a:r>
              <a:rPr lang="sv-SE" sz="1600" dirty="0" smtClean="0"/>
              <a:t>och utsatthet</a:t>
            </a:r>
          </a:p>
          <a:p>
            <a:r>
              <a:rPr lang="sv-SE" sz="1600" dirty="0" smtClean="0"/>
              <a:t>Ge information om den </a:t>
            </a:r>
            <a:r>
              <a:rPr lang="sv-SE" sz="1600" u="sng" dirty="0" smtClean="0"/>
              <a:t>politiska utvecklingen</a:t>
            </a:r>
            <a:r>
              <a:rPr lang="sv-SE" sz="1600" dirty="0" smtClean="0"/>
              <a:t> </a:t>
            </a:r>
            <a:br>
              <a:rPr lang="sv-SE" sz="1600" dirty="0" smtClean="0"/>
            </a:br>
            <a:r>
              <a:rPr lang="sv-SE" sz="1600" dirty="0" smtClean="0"/>
              <a:t>och relevant </a:t>
            </a:r>
            <a:r>
              <a:rPr lang="sv-SE" sz="1600" u="sng" dirty="0" smtClean="0"/>
              <a:t>lagstiftning</a:t>
            </a:r>
            <a:endParaRPr lang="sv-SE"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067694"/>
            <a:ext cx="2803829" cy="2605090"/>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Vad handlar det om?</a:t>
            </a:r>
            <a:endParaRPr lang="sv-SE" sz="2000" dirty="0"/>
          </a:p>
        </p:txBody>
      </p:sp>
      <p:sp>
        <p:nvSpPr>
          <p:cNvPr id="3" name="Content Placeholder 2"/>
          <p:cNvSpPr>
            <a:spLocks noGrp="1"/>
          </p:cNvSpPr>
          <p:nvPr>
            <p:ph sz="half" idx="1"/>
          </p:nvPr>
        </p:nvSpPr>
        <p:spPr/>
        <p:txBody>
          <a:bodyPr/>
          <a:lstStyle/>
          <a:p>
            <a:r>
              <a:rPr lang="sv-SE" sz="1600" dirty="0" smtClean="0"/>
              <a:t>På arbetsplatser i Europa kommer många arbetstagare i kontakt med farliga ämnen</a:t>
            </a:r>
          </a:p>
          <a:p>
            <a:r>
              <a:rPr lang="sv-SE" sz="1600" dirty="0" smtClean="0"/>
              <a:t>Kännedomen om detta är ofta låg</a:t>
            </a:r>
          </a:p>
          <a:p>
            <a:r>
              <a:rPr lang="sv-SE" sz="1600" dirty="0" smtClean="0"/>
              <a:t>Farliga ämnen kan leda till</a:t>
            </a:r>
          </a:p>
          <a:p>
            <a:pPr lvl="1">
              <a:spcBef>
                <a:spcPts val="600"/>
              </a:spcBef>
            </a:pPr>
            <a:r>
              <a:rPr lang="sv-SE" sz="1600" dirty="0" smtClean="0"/>
              <a:t>akuta och långsiktiga hälsoproblem – till exempel hudirritation, luftvägssjukdomar och cancer</a:t>
            </a:r>
          </a:p>
          <a:p>
            <a:pPr lvl="1"/>
            <a:r>
              <a:rPr lang="sv-SE" sz="1600" dirty="0"/>
              <a:t>säkerhetsrisker som brand, explosion och kvävning</a:t>
            </a:r>
          </a:p>
          <a:p>
            <a:pPr lvl="1"/>
            <a:r>
              <a:rPr lang="sv-SE" sz="1600" dirty="0" smtClean="0"/>
              <a:t>avsevärda kostnader för företagen för skyddsåtgärder och ansvar </a:t>
            </a:r>
          </a:p>
          <a:p>
            <a:pPr marL="0" indent="0">
              <a:buNone/>
            </a:pPr>
            <a:endParaRPr lang="sv-SE" dirty="0" smtClean="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sv-SE" sz="2000" dirty="0" smtClean="0"/>
              <a:t>Vad är farliga ämnen? </a:t>
            </a:r>
            <a:endParaRPr lang="sv-SE" sz="2000" dirty="0"/>
          </a:p>
        </p:txBody>
      </p:sp>
      <p:sp>
        <p:nvSpPr>
          <p:cNvPr id="3" name="Content Placeholder 2"/>
          <p:cNvSpPr>
            <a:spLocks noGrp="1"/>
          </p:cNvSpPr>
          <p:nvPr>
            <p:ph sz="half" idx="1"/>
          </p:nvPr>
        </p:nvSpPr>
        <p:spPr>
          <a:xfrm>
            <a:off x="450001" y="1142588"/>
            <a:ext cx="5480315" cy="3494426"/>
          </a:xfrm>
        </p:spPr>
        <p:txBody>
          <a:bodyPr>
            <a:normAutofit/>
          </a:bodyPr>
          <a:lstStyle/>
          <a:p>
            <a:pPr lvl="1"/>
            <a:endParaRPr lang="sv-SE" sz="1600" dirty="0" smtClean="0"/>
          </a:p>
          <a:p>
            <a:pPr lvl="1">
              <a:lnSpc>
                <a:spcPct val="110000"/>
              </a:lnSpc>
            </a:pPr>
            <a:r>
              <a:rPr lang="sv-SE" sz="1600" dirty="0" smtClean="0"/>
              <a:t>kemikalier, t.ex. i färg, lim, desinfektionsmedel, rengöringsprodukter eller bekämpningsmedel</a:t>
            </a:r>
          </a:p>
          <a:p>
            <a:pPr lvl="1">
              <a:lnSpc>
                <a:spcPct val="110000"/>
              </a:lnSpc>
            </a:pPr>
            <a:r>
              <a:rPr lang="sv-SE" sz="1600" dirty="0"/>
              <a:t>processgenererade föroreningar, t.ex. svetsångor, kvartsdamm eller förbränningsprodukter som dieselavgaser</a:t>
            </a:r>
          </a:p>
          <a:p>
            <a:pPr lvl="1">
              <a:lnSpc>
                <a:spcPct val="110000"/>
              </a:lnSpc>
            </a:pPr>
            <a:r>
              <a:rPr lang="sv-SE" sz="1600" dirty="0" smtClean="0"/>
              <a:t>material av naturligt ursprung som korndamm, asbest eller råolja och dess beståndsdelar</a:t>
            </a:r>
          </a:p>
          <a:p>
            <a:r>
              <a:rPr lang="sv-SE" sz="1600" dirty="0" smtClean="0"/>
              <a:t>Farliga ämnen finns förmodligen på nästan alla arbetsplatser</a:t>
            </a:r>
          </a:p>
          <a:p>
            <a:r>
              <a:rPr lang="sv-SE" sz="1600" dirty="0" smtClean="0"/>
              <a:t>Skador kan uppkomma från både kort- och långvarig exponering och långvarig ansamling i kroppen</a:t>
            </a:r>
            <a:endParaRPr lang="sv-SE"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563638"/>
            <a:ext cx="3249287" cy="2781977"/>
          </a:xfrm>
          <a:prstGeom prst="rect">
            <a:avLst/>
          </a:prstGeom>
        </p:spPr>
      </p:pic>
      <p:sp>
        <p:nvSpPr>
          <p:cNvPr id="6" name="TextBox 5"/>
          <p:cNvSpPr txBox="1"/>
          <p:nvPr/>
        </p:nvSpPr>
        <p:spPr>
          <a:xfrm>
            <a:off x="450001" y="843558"/>
            <a:ext cx="7920880" cy="584775"/>
          </a:xfrm>
          <a:prstGeom prst="rect">
            <a:avLst/>
          </a:prstGeom>
          <a:noFill/>
        </p:spPr>
        <p:txBody>
          <a:bodyPr wrap="square" rtlCol="0">
            <a:spAutoFit/>
          </a:bodyPr>
          <a:lstStyle/>
          <a:p>
            <a:pPr marL="285750" indent="-285750">
              <a:buFont typeface="Wingdings" pitchFamily="2" charset="2"/>
              <a:buChar char="§"/>
            </a:pPr>
            <a:r>
              <a:rPr lang="sv-SE" sz="1600" b="1" dirty="0">
                <a:solidFill>
                  <a:schemeClr val="tx2"/>
                </a:solidFill>
              </a:rPr>
              <a:t>Alla ämnen (gaser, vätskor eller i fast form) som utgör en risk för arbetstagarnas säkerhet och hälsa:</a:t>
            </a: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Definitioner från direktivet om kemiska agenser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lnSpcReduction="10000"/>
          </a:bodyPr>
          <a:lstStyle/>
          <a:p>
            <a:r>
              <a:rPr lang="sv-SE" dirty="0" smtClean="0"/>
              <a:t>a) Kemiskt agens: varje kemiskt grundämne eller kemisk förening, ensamt eller i blandning, i naturligt tillstånd eller framställt, använt eller utsläppt, inbegripet utsläppt som avfall, genom någon arbetsprocess, oavsett om det framställts avsiktligt och oavsett om det släppts ut på marknaden.</a:t>
            </a:r>
          </a:p>
          <a:p>
            <a:r>
              <a:rPr lang="sv-SE" dirty="0" smtClean="0"/>
              <a:t>b) Farligt kemiskt agens:</a:t>
            </a:r>
          </a:p>
          <a:p>
            <a:pPr lvl="1">
              <a:spcBef>
                <a:spcPts val="600"/>
              </a:spcBef>
            </a:pPr>
            <a:r>
              <a:rPr lang="sv-SE" dirty="0" smtClean="0"/>
              <a:t>i) varje kemiskt agens som uppfyller kriterierna för klassificering som farligt inom någon av faroklasserna för fysikaliska faror och/eller hälsofaror enligt förordning (EG) nr 1272/2008, … oavsett om detta kemiska agens klassificeras enligt den förordningen, </a:t>
            </a:r>
          </a:p>
          <a:p>
            <a:pPr lvl="1"/>
            <a:r>
              <a:rPr lang="sv-SE" dirty="0" smtClean="0"/>
              <a:t>iii) varje kemiskt agens som, även om det inte uppfyller kriterierna för att klassificeras som farligt ... kan innebära en risk för arbetstagares säkerhet och hälsa på grund av sina fysikalisk-kemiska, kemiska eller toxikologiska egenskaper samt på grund av det sätt på vilket det används eller förekommer på arbetsplatsen, inbegripet varje kemiskt agens för vilket det fastställts ett yrkeshygieniskt gränsvärde enligt artikel 3.</a:t>
            </a:r>
          </a:p>
          <a:p>
            <a:r>
              <a:rPr lang="sv-SE" dirty="0" smtClean="0"/>
              <a:t>Verksamhet där kemiska agenser förekommer: varje arbete i vilket kemiska agenser används, eller kan komma att användas, i någon process, inbegripet framställning, hantering, lagerhållning, transport eller bortskaffande och behandling, eller arbete vid vilket sådana agenser bildas.</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Fakta och siffror</a:t>
            </a:r>
            <a:endParaRPr lang="sv-SE" sz="2000" dirty="0"/>
          </a:p>
        </p:txBody>
      </p:sp>
      <p:sp>
        <p:nvSpPr>
          <p:cNvPr id="3" name="TextBox 2"/>
          <p:cNvSpPr txBox="1"/>
          <p:nvPr/>
        </p:nvSpPr>
        <p:spPr>
          <a:xfrm>
            <a:off x="665541" y="3795886"/>
            <a:ext cx="7128792" cy="707886"/>
          </a:xfrm>
          <a:prstGeom prst="rect">
            <a:avLst/>
          </a:prstGeom>
          <a:noFill/>
        </p:spPr>
        <p:txBody>
          <a:bodyPr wrap="square" rtlCol="0">
            <a:spAutoFit/>
          </a:bodyPr>
          <a:lstStyle/>
          <a:p>
            <a:r>
              <a:rPr lang="sv-SE" sz="800" dirty="0" smtClean="0"/>
              <a:t>1) Summary – Second European Survey of Enterprises on New and Emerging Risks (ESENER-2), </a:t>
            </a:r>
            <a:r>
              <a:rPr sz="800" dirty="0"/>
              <a:t/>
            </a:r>
            <a:br>
              <a:rPr sz="800" dirty="0"/>
            </a:br>
            <a:r>
              <a:rPr lang="sv-SE" sz="800" dirty="0" smtClean="0"/>
              <a:t>EU-Osha, 2015, s. 5. Tillgänglig på: </a:t>
            </a:r>
            <a:r>
              <a:rPr lang="sv-SE" sz="800" u="sng" dirty="0">
                <a:hlinkClick r:id="rId3"/>
              </a:rPr>
              <a:t>https://osha.europa.eu/sites/default/files/publications/documents/esener-ii-summary-en.PDF</a:t>
            </a:r>
            <a:endParaRPr lang="sv-SE" sz="800" u="sng" dirty="0" smtClean="0"/>
          </a:p>
          <a:p>
            <a:r>
              <a:rPr lang="sv-SE" sz="800" dirty="0" smtClean="0"/>
              <a:t>2) Sixth European Working Conditions Survey, Overview Report, Eurofound, 2016, s. 43. Tillgänglig på: </a:t>
            </a:r>
            <a:r>
              <a:rPr lang="sv-SE" sz="800" dirty="0">
                <a:hlinkClick r:id="rId4"/>
              </a:rPr>
              <a:t>https://www.eurofound.europa.eu/sites/default/files/ef_publication/field_ef_document/ef1634en.pdf</a:t>
            </a:r>
            <a:r>
              <a:rPr lang="sv-SE" sz="800" dirty="0" smtClean="0"/>
              <a:t> </a:t>
            </a:r>
          </a:p>
          <a:p>
            <a:endParaRPr lang="sv-SE" sz="800" dirty="0"/>
          </a:p>
        </p:txBody>
      </p:sp>
      <p:sp>
        <p:nvSpPr>
          <p:cNvPr id="8" name="Content Placeholder 2"/>
          <p:cNvSpPr>
            <a:spLocks noGrp="1"/>
          </p:cNvSpPr>
          <p:nvPr>
            <p:ph sz="half" idx="1"/>
          </p:nvPr>
        </p:nvSpPr>
        <p:spPr>
          <a:xfrm>
            <a:off x="450001" y="843558"/>
            <a:ext cx="5976664" cy="2881606"/>
          </a:xfrm>
        </p:spPr>
        <p:txBody>
          <a:bodyPr>
            <a:normAutofit fontScale="92500" lnSpcReduction="10000"/>
          </a:bodyPr>
          <a:lstStyle/>
          <a:p>
            <a:r>
              <a:rPr lang="sv-SE" sz="1600" dirty="0"/>
              <a:t>Kemiska eller biologiska ämnen finns hos 38 % av företagen enligt Europeiska arbetsmiljöbyråns företagsundersökning</a:t>
            </a:r>
            <a:r>
              <a:rPr lang="sv-SE" sz="1600" baseline="30000" dirty="0" smtClean="0"/>
              <a:t>1</a:t>
            </a:r>
            <a:r>
              <a:rPr lang="sv-SE" dirty="0" smtClean="0"/>
              <a:t>. </a:t>
            </a:r>
            <a:endParaRPr lang="sv-SE" sz="1600" dirty="0"/>
          </a:p>
          <a:p>
            <a:r>
              <a:rPr lang="sv-SE" sz="1600" dirty="0"/>
              <a:t>Stora företag använder ofta över 1 000 olika kemiska produkter.</a:t>
            </a:r>
          </a:p>
          <a:p>
            <a:r>
              <a:rPr lang="sv-SE" sz="1600" dirty="0" smtClean="0"/>
              <a:t>En enskild arbetstagare kan komma i kontakt med hundratals olika kemiska ämnen.</a:t>
            </a:r>
          </a:p>
          <a:p>
            <a:r>
              <a:rPr lang="sv-SE" sz="1600" dirty="0"/>
              <a:t>17 % av arbetstagarna i EU rapporterar att de hanterar eller får hudkontakt med kemiska produkter eller ämnen under minst 25 % av sin arbetstid</a:t>
            </a:r>
            <a:r>
              <a:rPr lang="sv-SE" sz="1600" baseline="30000" dirty="0" smtClean="0"/>
              <a:t>2 </a:t>
            </a:r>
            <a:r>
              <a:rPr lang="sv-SE" sz="1600" smtClean="0"/>
              <a:t>och </a:t>
            </a:r>
            <a:r>
              <a:rPr lang="sv-SE" sz="1600" smtClean="0"/>
              <a:t>15</a:t>
            </a:r>
            <a:r>
              <a:rPr lang="sv-SE" sz="1600" dirty="0" smtClean="0"/>
              <a:t> % andas in rök, ångor (t.ex. svets- eller avgasångor), pulver eller damm (som trä- eller mineraldamm)</a:t>
            </a:r>
            <a:r>
              <a:rPr lang="sv-SE" dirty="0" smtClean="0"/>
              <a:t>.</a:t>
            </a:r>
            <a:endParaRPr lang="sv-SE" sz="1600" dirty="0"/>
          </a:p>
          <a:p>
            <a:r>
              <a:rPr lang="sv-SE" sz="1600" dirty="0" smtClean="0"/>
              <a:t>Nya risker uppstår hela tiden.</a:t>
            </a:r>
            <a:endParaRPr lang="sv-SE"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131590"/>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Fakta och siffror</a:t>
            </a:r>
            <a:endParaRPr lang="sv-SE" sz="2000" dirty="0"/>
          </a:p>
        </p:txBody>
      </p:sp>
      <p:sp>
        <p:nvSpPr>
          <p:cNvPr id="7" name="Content Placeholder 2"/>
          <p:cNvSpPr>
            <a:spLocks noGrp="1"/>
          </p:cNvSpPr>
          <p:nvPr>
            <p:ph sz="half" idx="1"/>
          </p:nvPr>
        </p:nvSpPr>
        <p:spPr>
          <a:xfrm>
            <a:off x="450000" y="832640"/>
            <a:ext cx="6138223" cy="2881606"/>
          </a:xfrm>
        </p:spPr>
        <p:txBody>
          <a:bodyPr>
            <a:normAutofit/>
          </a:bodyPr>
          <a:lstStyle/>
          <a:p>
            <a:r>
              <a:rPr lang="sv-SE" sz="1600" dirty="0"/>
              <a:t>Sektorer med hög förekomst av farliga ämnen är bl.a. jordbruk (62 %), tillverkning (52 %) och </a:t>
            </a:r>
            <a:r>
              <a:rPr lang="sv-SE" sz="1600" dirty="0" smtClean="0"/>
              <a:t>byggnation  (51</a:t>
            </a:r>
            <a:r>
              <a:rPr lang="sv-SE" sz="1600" dirty="0"/>
              <a:t> %)</a:t>
            </a:r>
            <a:r>
              <a:rPr lang="sv-SE" sz="1600" baseline="30000" dirty="0" smtClean="0"/>
              <a:t>1</a:t>
            </a:r>
            <a:r>
              <a:rPr lang="sv-SE" sz="1600" dirty="0"/>
              <a:t>.</a:t>
            </a:r>
          </a:p>
          <a:p>
            <a:r>
              <a:rPr lang="sv-SE" sz="1600" dirty="0"/>
              <a:t>I många sektorer har användningen av kemikalier tilltagit när kemikaliebaserad teknik har ersätt traditionella arbetssätt (bekämpningsmedel, plast, isolering osv.).</a:t>
            </a:r>
          </a:p>
          <a:p>
            <a:r>
              <a:rPr lang="sv-SE" sz="1600" dirty="0"/>
              <a:t>3,7 ton farliga ämnen användes per medborgare </a:t>
            </a:r>
            <a:r>
              <a:rPr lang="sv-SE" sz="1600" dirty="0" smtClean="0"/>
              <a:t/>
            </a:r>
            <a:br>
              <a:rPr lang="sv-SE" sz="1600" dirty="0" smtClean="0"/>
            </a:br>
            <a:r>
              <a:rPr lang="sv-SE" sz="1600" dirty="0" smtClean="0"/>
              <a:t>i </a:t>
            </a:r>
            <a:r>
              <a:rPr lang="sv-SE" sz="1600" dirty="0"/>
              <a:t>Sverige 2014</a:t>
            </a:r>
          </a:p>
          <a:p>
            <a:pPr marL="0" indent="0">
              <a:buNone/>
            </a:pPr>
            <a:r>
              <a:rPr lang="sv-SE" dirty="0" smtClean="0"/>
              <a:t> </a:t>
            </a:r>
            <a:endParaRPr lang="sv-SE"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587" y="1923678"/>
            <a:ext cx="3003144" cy="1943910"/>
          </a:xfrm>
          <a:prstGeom prst="rect">
            <a:avLst/>
          </a:prstGeom>
        </p:spPr>
      </p:pic>
      <p:sp>
        <p:nvSpPr>
          <p:cNvPr id="5" name="TextBox 4"/>
          <p:cNvSpPr txBox="1"/>
          <p:nvPr/>
        </p:nvSpPr>
        <p:spPr>
          <a:xfrm>
            <a:off x="683568" y="3936335"/>
            <a:ext cx="5184576" cy="338554"/>
          </a:xfrm>
          <a:prstGeom prst="rect">
            <a:avLst/>
          </a:prstGeom>
          <a:noFill/>
        </p:spPr>
        <p:txBody>
          <a:bodyPr wrap="square" rtlCol="0">
            <a:spAutoFit/>
          </a:bodyPr>
          <a:lstStyle/>
          <a:p>
            <a:r>
              <a:rPr lang="sv-SE" sz="800" dirty="0" smtClean="0"/>
              <a:t>1) ESENER-2 – Overview Report: Managing Safety and Health at Work, EU-Osha, 2016, s. 18. Tillgänglig på: </a:t>
            </a:r>
            <a:r>
              <a:rPr lang="sv-SE" sz="800" u="sng" dirty="0">
                <a:hlinkClick r:id="rId4"/>
              </a:rPr>
              <a:t>https://osha.europa.eu/sites/default/files/ESENER2-Overview_report.pdf</a:t>
            </a:r>
            <a:r>
              <a:rPr lang="sv-SE" sz="800" dirty="0" smtClean="0"/>
              <a:t> </a:t>
            </a:r>
            <a:endParaRPr lang="sv-SE" sz="800" u="sng" dirty="0" smtClean="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Exponering för farliga ämnen i Europa</a:t>
            </a:r>
            <a:endParaRPr lang="sv-SE" sz="2000" dirty="0"/>
          </a:p>
        </p:txBody>
      </p:sp>
      <p:sp>
        <p:nvSpPr>
          <p:cNvPr id="3" name="Content Placeholder 2"/>
          <p:cNvSpPr>
            <a:spLocks noGrp="1"/>
          </p:cNvSpPr>
          <p:nvPr>
            <p:ph sz="half" idx="1"/>
          </p:nvPr>
        </p:nvSpPr>
        <p:spPr>
          <a:xfrm>
            <a:off x="450000" y="837000"/>
            <a:ext cx="7722400" cy="3645000"/>
          </a:xfrm>
        </p:spPr>
        <p:txBody>
          <a:bodyPr>
            <a:normAutofit/>
          </a:bodyPr>
          <a:lstStyle/>
          <a:p>
            <a:r>
              <a:rPr lang="sv-SE" sz="1600" smtClean="0"/>
              <a:t>EU-Osha har studerat hur man på ett bättre sätt bedömer exponeringen</a:t>
            </a:r>
            <a:br>
              <a:rPr lang="sv-SE" sz="1600" smtClean="0"/>
            </a:br>
            <a:r>
              <a:rPr lang="sv-SE" sz="1600" smtClean="0"/>
              <a:t>för farliga ämnen på europeiska arbetsplatser</a:t>
            </a:r>
            <a:endParaRPr lang="sv-SE" sz="1600" strike="sngStrike" smtClean="0">
              <a:solidFill>
                <a:srgbClr val="00B050"/>
              </a:solidFill>
            </a:endParaRPr>
          </a:p>
          <a:p>
            <a:r>
              <a:rPr lang="sv-SE" sz="1600" smtClean="0"/>
              <a:t>I studien användes en ny metod</a:t>
            </a:r>
            <a:br>
              <a:rPr lang="sv-SE" sz="1600" smtClean="0"/>
            </a:br>
            <a:r>
              <a:rPr lang="sv-SE" sz="1600" smtClean="0"/>
              <a:t>för att kombinera offentliga uppgifter från</a:t>
            </a:r>
            <a:br>
              <a:rPr lang="sv-SE" sz="1600" smtClean="0"/>
            </a:br>
            <a:r>
              <a:rPr lang="sv-SE" sz="1600" smtClean="0"/>
              <a:t>Echa, SPIN-databasen, Prodcom, Eurostats företagsstatistik</a:t>
            </a:r>
            <a:br>
              <a:rPr lang="sv-SE" sz="1600" smtClean="0"/>
            </a:br>
            <a:r>
              <a:rPr lang="sv-SE" sz="1600" smtClean="0"/>
              <a:t>och europeiska undersökningen om arbetsvillkor</a:t>
            </a:r>
          </a:p>
          <a:p>
            <a:r>
              <a:rPr lang="sv-SE" sz="1600" smtClean="0"/>
              <a:t>En expertpoängsättning användes för att</a:t>
            </a:r>
            <a:br>
              <a:rPr lang="sv-SE" sz="1600" smtClean="0"/>
            </a:br>
            <a:r>
              <a:rPr lang="sv-SE" sz="1600" smtClean="0"/>
              <a:t>identifiera de mest relevanta ämnena och </a:t>
            </a:r>
            <a:br>
              <a:rPr lang="sv-SE" sz="1600" smtClean="0"/>
            </a:br>
            <a:r>
              <a:rPr lang="sv-SE" sz="1600" smtClean="0"/>
              <a:t>i vilka huvudsektorer de förekommer</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161888" y="1554655"/>
            <a:ext cx="2319385" cy="2830374"/>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593</TotalTime>
  <Words>1111</Words>
  <Application>Microsoft Office PowerPoint</Application>
  <PresentationFormat>On-screen Show (16:9)</PresentationFormat>
  <Paragraphs>197</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Kampanjen Ett hälsosamt arbetsliv 2018–2019</vt:lpstr>
      <vt:lpstr>Introduktion till kampanjen</vt:lpstr>
      <vt:lpstr>Huvudsakliga mål</vt:lpstr>
      <vt:lpstr>Vad handlar det om?</vt:lpstr>
      <vt:lpstr>Vad är farliga ämnen? </vt:lpstr>
      <vt:lpstr>Definitioner från direktivet om kemiska agenser </vt:lpstr>
      <vt:lpstr>Fakta och siffror</vt:lpstr>
      <vt:lpstr>Fakta och siffror</vt:lpstr>
      <vt:lpstr>Exponering för farliga ämnen i Europa</vt:lpstr>
      <vt:lpstr>Hur hanterar man farliga ämnen?</vt:lpstr>
      <vt:lpstr>Riskbedömning</vt:lpstr>
      <vt:lpstr>Tre steg för att hantera farliga ämnen</vt:lpstr>
      <vt:lpstr>STOP-principen</vt:lpstr>
      <vt:lpstr>Lagstiftning</vt:lpstr>
      <vt:lpstr>Carcinogener (cancerframkallande ämnen)</vt:lpstr>
      <vt:lpstr>Särskilda riskgrupper</vt:lpstr>
      <vt:lpstr>Deltagande</vt:lpstr>
      <vt:lpstr>Erbjudande om att bli kampanjpartner</vt:lpstr>
      <vt:lpstr>Priserna för goda praktiska lösningar inom kampanjen  ”Ett hälsosamt arbetsliv”</vt:lpstr>
      <vt:lpstr>Kampanjresurser</vt:lpstr>
      <vt:lpstr>Viktiga datum</vt:lpstr>
      <vt:lpstr>Mer information</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187</cp:revision>
  <dcterms:created xsi:type="dcterms:W3CDTF">2015-10-14T15:05:30Z</dcterms:created>
  <dcterms:modified xsi:type="dcterms:W3CDTF">2018-04-05T12:40:46Z</dcterms:modified>
</cp:coreProperties>
</file>