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808788" cy="99409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799" userDrawn="1">
          <p15:clr>
            <a:srgbClr val="A4A3A4"/>
          </p15:clr>
        </p15:guide>
        <p15:guide id="4" pos="51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>
      <p:ext uri="{19B8F6BF-5375-455C-9EA6-DF929625EA0E}">
        <p15:presenceInfo xmlns:p15="http://schemas.microsoft.com/office/powerpoint/2012/main" userId="S-1-5-21-1482476501-790525478-839522115-1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>
      <p:cViewPr varScale="1">
        <p:scale>
          <a:sx n="154" d="100"/>
          <a:sy n="154" d="100"/>
        </p:scale>
        <p:origin x="258" y="126"/>
      </p:cViewPr>
      <p:guideLst>
        <p:guide orient="horz" pos="577"/>
        <p:guide pos="340"/>
        <p:guide orient="horz" pos="2799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30731" y="4106041"/>
            <a:ext cx="7694827" cy="553941"/>
            <a:chOff x="430731" y="4138370"/>
            <a:chExt cx="7694827" cy="553941"/>
          </a:xfrm>
        </p:grpSpPr>
        <p:pic>
          <p:nvPicPr>
            <p:cNvPr id="11" name="Bild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731" y="4138370"/>
              <a:ext cx="828901" cy="54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Bild 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71900" y="4227934"/>
              <a:ext cx="553658" cy="46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sl-SI" sz="750" baseline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47807" y="4555645"/>
            <a:ext cx="7496659" cy="464377"/>
            <a:chOff x="547807" y="4181172"/>
            <a:chExt cx="7496659" cy="464377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2123728" y="4540774"/>
              <a:ext cx="4538269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529F"/>
                </a:buClr>
                <a:defRPr/>
              </a:pPr>
              <a:r>
                <a:rPr lang="en-GB" sz="700" b="1" dirty="0" smtClean="0">
                  <a:solidFill>
                    <a:schemeClr val="tx2"/>
                  </a:solidFill>
                  <a:latin typeface="Arial" pitchFamily="-107" charset="0"/>
                </a:rPr>
                <a:t>www.healthy-workplaces.eu/sl</a:t>
              </a:r>
              <a:endParaRPr lang="sl-SI" sz="700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11" name="Bild 5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0808" y="4181172"/>
              <a:ext cx="553658" cy="46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07" y="4377430"/>
              <a:ext cx="711825" cy="254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legislation/directives/directive-2004-37-ec-carcinogens-or-mutagens-at-work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5" Type="http://schemas.openxmlformats.org/officeDocument/2006/relationships/hyperlink" Target="https://osha.europa.eu/en/legislation/directives/regulation-ec-no-1907-2006-of-the-european-parliament-and-of-the-council" TargetMode="External"/><Relationship Id="rId4" Type="http://schemas.openxmlformats.org/officeDocument/2006/relationships/hyperlink" Target="https://osha.europa.eu/en/safety-and-health-legisl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healthy-workplaces.eu/sl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www.healthy-workplaces.eu/s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8352928" cy="696600"/>
          </a:xfrm>
        </p:spPr>
        <p:txBody>
          <a:bodyPr>
            <a:normAutofit fontScale="90000"/>
          </a:bodyPr>
          <a:lstStyle/>
          <a:p>
            <a:r>
              <a:rPr lang="sl-SI" sz="3200" dirty="0" smtClean="0"/>
              <a:t>Kampanja Zdravo delovno okolje 2018–2019</a:t>
            </a:r>
            <a:endParaRPr lang="sl-SI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319813"/>
            <a:ext cx="7646400" cy="506406"/>
          </a:xfrm>
        </p:spPr>
        <p:txBody>
          <a:bodyPr>
            <a:normAutofit fontScale="92500" lnSpcReduction="20000"/>
          </a:bodyPr>
          <a:lstStyle/>
          <a:p>
            <a:r>
              <a:rPr lang="sl-SI" sz="2000" dirty="0" smtClean="0"/>
              <a:t>Varno ravnajmo z nevarnimi kemičnimi snovmi za zdrava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sl-SI" sz="2000" dirty="0" smtClean="0"/>
              <a:t>delovna mesta</a:t>
            </a:r>
            <a:endParaRPr lang="sl-SI" sz="2000" dirty="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sl-SI" sz="2000" dirty="0" smtClean="0"/>
              <a:t>Kako je treba ravnati z nevarnimi kemičnimi snovmi?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14280"/>
            <a:ext cx="6066215" cy="3385662"/>
          </a:xfrm>
        </p:spPr>
        <p:txBody>
          <a:bodyPr>
            <a:noAutofit/>
          </a:bodyPr>
          <a:lstStyle/>
          <a:p>
            <a:r>
              <a:rPr lang="sl-SI" sz="1400" dirty="0" smtClean="0"/>
              <a:t>Ključna sta spodbujanje kulture preprečevanja in ozaveščanje.</a:t>
            </a:r>
          </a:p>
          <a:p>
            <a:r>
              <a:rPr lang="sl-SI" sz="1400" dirty="0" smtClean="0"/>
              <a:t>Zakonodaja o nevarnih kemičnih snoveh je bila v EU že sprejeta – delodajalci se morajo seznaniti s svojimi pravnimi obveznostmi.</a:t>
            </a:r>
          </a:p>
          <a:p>
            <a:r>
              <a:rPr lang="sl-SI" sz="1400" dirty="0" smtClean="0"/>
              <a:t>Za učinkovito preprečevanje tveganj je ključna ocena tveganj.</a:t>
            </a:r>
          </a:p>
          <a:p>
            <a:r>
              <a:rPr lang="sl-SI" sz="1400" dirty="0" smtClean="0"/>
              <a:t>Uvajanje učinkovitih preventivnih in varnostnih ukrepov </a:t>
            </a:r>
          </a:p>
          <a:p>
            <a:r>
              <a:rPr lang="sl-SI" sz="1400" dirty="0"/>
              <a:t>Delavce bi bilo treba redno obveščati </a:t>
            </a:r>
            <a:r>
              <a:rPr lang="sl-SI" sz="1400" dirty="0" smtClean="0"/>
              <a:t>o: </a:t>
            </a:r>
            <a:endParaRPr lang="sl-SI" sz="1400" dirty="0"/>
          </a:p>
          <a:p>
            <a:pPr lvl="1">
              <a:spcBef>
                <a:spcPts val="600"/>
              </a:spcBef>
            </a:pPr>
            <a:r>
              <a:rPr lang="sl-SI" sz="1400" dirty="0" smtClean="0"/>
              <a:t>ugotovitvah ocene tveganja;</a:t>
            </a:r>
          </a:p>
          <a:p>
            <a:pPr lvl="1"/>
            <a:r>
              <a:rPr lang="sl-SI" sz="1400" dirty="0" smtClean="0"/>
              <a:t>tveganjih, ki so jim izpostavljeni, in morebitnih posledicah;</a:t>
            </a:r>
            <a:endParaRPr lang="sl-SI" sz="1400" dirty="0"/>
          </a:p>
          <a:p>
            <a:pPr lvl="1"/>
            <a:r>
              <a:rPr lang="sl-SI" sz="1400" dirty="0" smtClean="0"/>
              <a:t>tem, kaj morajo storiti, da poskrbijo za svojo varnost in varnost drugih;</a:t>
            </a:r>
          </a:p>
          <a:p>
            <a:pPr lvl="1"/>
            <a:r>
              <a:rPr lang="sl-SI" sz="1400" dirty="0" smtClean="0"/>
              <a:t>tem, kako je treba ukrepati v primeru nezgode ali ko gre kaj narobe.</a:t>
            </a:r>
          </a:p>
          <a:p>
            <a:r>
              <a:rPr lang="sl-SI" sz="1400" dirty="0" smtClean="0"/>
              <a:t>Praktična orodja in smernice lahko podjetjem pomagajo obvladovati tveganja ter zagotoviti varna in zdrava delovna mesta.</a:t>
            </a:r>
            <a:endParaRPr lang="sl-SI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61595"/>
            <a:ext cx="2142889" cy="268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Ocena tveganja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1500" dirty="0"/>
              <a:t>Oceno tveganja je treba opraviti, da se opredelijo vsa tveganja za varnost in </a:t>
            </a:r>
            <a:r>
              <a:rPr lang="sl-SI" sz="1500" dirty="0" smtClean="0"/>
              <a:t>zdravje pri delu.</a:t>
            </a:r>
            <a:endParaRPr lang="sl-SI" sz="1500" dirty="0"/>
          </a:p>
          <a:p>
            <a:r>
              <a:rPr lang="sl-SI" sz="1500" dirty="0"/>
              <a:t>Pri oceni bi morali sodelovati vsi — delodajalci, vodstveni delavci, službe za varnost in zdravje pri delu ter delavci.</a:t>
            </a:r>
          </a:p>
          <a:p>
            <a:r>
              <a:rPr lang="sl-SI" sz="1500" dirty="0"/>
              <a:t>V oceno bi bilo treba zajeti vse skupine delavcev in pogodbenih izvajalcev ter izredne delovne okoliščine, </a:t>
            </a:r>
            <a:r>
              <a:rPr lang="sl-SI" sz="1500" dirty="0" smtClean="0"/>
              <a:t>na primer, vzdrževanje </a:t>
            </a:r>
            <a:r>
              <a:rPr lang="sl-SI" sz="1500" dirty="0"/>
              <a:t>in popravila.</a:t>
            </a:r>
          </a:p>
          <a:p>
            <a:r>
              <a:rPr lang="sl-SI" altLang="en-US" sz="1500" dirty="0"/>
              <a:t>Bistveno je, da se prednostno obravnavajo vsa prizadevanja za preprečitev tveganj, uporabo nadomestnih snovi ali obvladovanje tveganj.</a:t>
            </a:r>
          </a:p>
          <a:p>
            <a:r>
              <a:rPr lang="sl-SI" sz="1500" dirty="0"/>
              <a:t>Oceno bi bilo treba redno posodabljati in v primeru </a:t>
            </a:r>
            <a:r>
              <a:rPr lang="sl-SI" sz="1500" dirty="0" smtClean="0"/>
              <a:t>nevarnih pojavov </a:t>
            </a:r>
            <a:r>
              <a:rPr lang="sl-SI" sz="1500" dirty="0"/>
              <a:t>dopolniti. </a:t>
            </a:r>
          </a:p>
          <a:p>
            <a:r>
              <a:rPr lang="sl-SI" sz="1500" dirty="0"/>
              <a:t>Delavci bi morali biti dobro seznanjeni z rezultati ocene in usposobljeni za uporabo preventivnih ukrepov.</a:t>
            </a:r>
          </a:p>
          <a:p>
            <a:r>
              <a:rPr lang="sl-SI" sz="1500" dirty="0"/>
              <a:t>Podjetjem so za pomoč pri izvedbi ocene tveganja na voljo orodja in instrumenti.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Trije koraki pri ravnanju z nevarnimi kemičnimi snovmi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altLang="en-US" sz="1500" dirty="0" smtClean="0"/>
              <a:t>Opredelite nevarnosti</a:t>
            </a:r>
            <a:r>
              <a:rPr lang="sl-SI" dirty="0" smtClean="0"/>
              <a:t>:</a:t>
            </a:r>
          </a:p>
          <a:p>
            <a:r>
              <a:rPr lang="sl-SI" dirty="0" smtClean="0"/>
              <a:t>Naredite popis </a:t>
            </a:r>
            <a:r>
              <a:rPr lang="sl-SI" altLang="en-US" sz="1300" dirty="0"/>
              <a:t>snovi/kemičnih izdelkov, ki se uporabljajo in nastajajo na delovnem mestu</a:t>
            </a:r>
            <a:r>
              <a:rPr lang="sl-SI" dirty="0" smtClean="0"/>
              <a:t>.</a:t>
            </a:r>
            <a:r>
              <a:rPr lang="sl-SI" altLang="en-US" sz="1300" dirty="0"/>
              <a:t> </a:t>
            </a:r>
          </a:p>
          <a:p>
            <a:r>
              <a:rPr lang="sl-SI" dirty="0" smtClean="0"/>
              <a:t>Zberite informacije o škodi, ki jo lahko povzročijo, in kako se to lahko zgodi, na primer na podlagi etiket in varnostnih listov. </a:t>
            </a:r>
          </a:p>
          <a:p>
            <a:r>
              <a:rPr lang="sl-SI" dirty="0" smtClean="0"/>
              <a:t>Ocenite, ali se uporabljajo rakotvorne ali mutagene snovi, za katere veljajo strožja pravila.</a:t>
            </a:r>
          </a:p>
          <a:p>
            <a:pPr marL="0" indent="0">
              <a:buNone/>
            </a:pPr>
            <a:r>
              <a:rPr lang="sl-SI" altLang="en-US" sz="1500" dirty="0" smtClean="0"/>
              <a:t>Ocenite izpostavljenost:</a:t>
            </a:r>
          </a:p>
          <a:p>
            <a:r>
              <a:rPr lang="sl-SI" dirty="0" smtClean="0"/>
              <a:t>Opredelite osebe, ki bi bile lahko izpostavljene, vključno s čistilci in vzdrževalci.</a:t>
            </a:r>
          </a:p>
          <a:p>
            <a:r>
              <a:rPr lang="sl-SI" sz="1300" dirty="0"/>
              <a:t>Izpostavljenost delavcev ocenite po vrsti, intenzivnosti, trajanju, pogostnosti izpostavljenosti, vključno s kombinacijami izpostavljenosti.</a:t>
            </a:r>
          </a:p>
          <a:p>
            <a:r>
              <a:rPr lang="sl-SI" dirty="0" smtClean="0"/>
              <a:t>Proučite skupne učinke z drugimi tveganji, na primer požarnimi tveganji, vnosom skozi kožo ali tveganji, povezanimi z delom v vlažnem in mokrem okolju.</a:t>
            </a:r>
          </a:p>
          <a:p>
            <a:pPr marL="0" indent="0">
              <a:buNone/>
            </a:pPr>
            <a:r>
              <a:rPr lang="sl-SI" sz="1500" dirty="0" smtClean="0"/>
              <a:t>Določite ukrepe:</a:t>
            </a:r>
          </a:p>
          <a:p>
            <a:r>
              <a:rPr lang="sl-SI" dirty="0" smtClean="0"/>
              <a:t>Seznam nevarnosti se nato lahko uporabi za pripravo akcijskega načrta, vključno z določitvijo, kdo ga mora izvajati.</a:t>
            </a:r>
          </a:p>
          <a:p>
            <a:r>
              <a:rPr lang="sl-SI" sz="1300" dirty="0"/>
              <a:t>Nadzorujte izvajanje in učinek ukrepov.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Načelo STOP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451" y="843558"/>
            <a:ext cx="6792845" cy="3645000"/>
          </a:xfrm>
        </p:spPr>
        <p:txBody>
          <a:bodyPr>
            <a:normAutofit/>
          </a:bodyPr>
          <a:lstStyle/>
          <a:p>
            <a:r>
              <a:rPr lang="sl-SI" sz="1300" dirty="0" smtClean="0"/>
              <a:t>Delodajalci morajo določiti učinkovite preventivne in varnostne ukrepe.</a:t>
            </a:r>
          </a:p>
          <a:p>
            <a:r>
              <a:rPr lang="sl-SI" sz="1300" dirty="0" smtClean="0"/>
              <a:t>Nevarne snovi in procese bi bilo treba v celoti odstraniti z delovnih mest (npr. z načrtovanjem novih delovnih procesov). </a:t>
            </a:r>
          </a:p>
          <a:p>
            <a:r>
              <a:rPr lang="sl-SI" sz="1300" dirty="0" smtClean="0"/>
              <a:t>Če </a:t>
            </a:r>
            <a:r>
              <a:rPr lang="sl-SI" sz="1300" u="sng" dirty="0" smtClean="0"/>
              <a:t>odstranitev</a:t>
            </a:r>
            <a:r>
              <a:rPr lang="sl-SI" sz="1300" dirty="0" smtClean="0"/>
              <a:t> ni mogoča, je treba tveganja obvladovati na podlagi hierarhije preventivnih ukrepov – načelo STOP.</a:t>
            </a:r>
            <a:endParaRPr lang="en-US" sz="13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l-SI" sz="1300" dirty="0" smtClean="0">
                <a:solidFill>
                  <a:srgbClr val="FF0000"/>
                </a:solidFill>
              </a:rPr>
              <a:t>S</a:t>
            </a:r>
            <a:r>
              <a:rPr lang="sl-SI" sz="1300" dirty="0" smtClean="0"/>
              <a:t>ubstitucija (N</a:t>
            </a:r>
            <a:r>
              <a:rPr lang="sl-SI" sz="1300" b="0" dirty="0" smtClean="0"/>
              <a:t>adomestitev</a:t>
            </a:r>
            <a:r>
              <a:rPr lang="sl-SI" sz="1300" dirty="0" smtClean="0"/>
              <a:t>) (z nenevarnimi ali manj škodljivimi nadomestki)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l-SI" sz="1300" dirty="0" smtClean="0">
                <a:solidFill>
                  <a:srgbClr val="FF0000"/>
                </a:solidFill>
              </a:rPr>
              <a:t>T</a:t>
            </a:r>
            <a:r>
              <a:rPr lang="sl-SI" sz="1300" dirty="0" smtClean="0"/>
              <a:t>ehnični ukrepi (npr. zaprt sistem, lokalno </a:t>
            </a:r>
            <a:r>
              <a:rPr lang="sl-SI" sz="1300" dirty="0" err="1" smtClean="0"/>
              <a:t>odsesovanje</a:t>
            </a:r>
            <a:r>
              <a:rPr lang="sl-SI" sz="1300" dirty="0" smtClean="0"/>
              <a:t>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l-SI" sz="1300" dirty="0" smtClean="0">
                <a:solidFill>
                  <a:srgbClr val="FF0000"/>
                </a:solidFill>
              </a:rPr>
              <a:t>O</a:t>
            </a:r>
            <a:r>
              <a:rPr lang="sl-SI" sz="1300" dirty="0" smtClean="0"/>
              <a:t>rganizacijski ukrepi (npr. omejitev števila izpostavljenih delavcev ali časa</a:t>
            </a:r>
            <a:r>
              <a:rPr lang="es-ES" sz="1300" dirty="0" smtClean="0"/>
              <a:t> 	</a:t>
            </a:r>
            <a:r>
              <a:rPr lang="sl-SI" sz="1300" dirty="0" smtClean="0"/>
              <a:t>izpostavljenosti)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l-SI" sz="1300" dirty="0" smtClean="0">
                <a:solidFill>
                  <a:srgbClr val="FF0000"/>
                </a:solidFill>
              </a:rPr>
              <a:t>P</a:t>
            </a:r>
            <a:r>
              <a:rPr lang="sl-SI" sz="1300" dirty="0" smtClean="0"/>
              <a:t>osebni (Osebni) varnostni ukrepi (uporaba osebne varovalne opreme)</a:t>
            </a:r>
          </a:p>
          <a:p>
            <a:endParaRPr lang="sl-SI" sz="13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pPr marL="0" indent="0">
              <a:buNone/>
            </a:pPr>
            <a:endParaRPr lang="sl-SI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020272" y="2571750"/>
            <a:ext cx="1766398" cy="1573838"/>
            <a:chOff x="6881125" y="3369007"/>
            <a:chExt cx="1766398" cy="1573838"/>
          </a:xfrm>
        </p:grpSpPr>
        <p:sp>
          <p:nvSpPr>
            <p:cNvPr id="7" name="Rounded Rectangle 6"/>
            <p:cNvSpPr/>
            <p:nvPr/>
          </p:nvSpPr>
          <p:spPr>
            <a:xfrm>
              <a:off x="6881125" y="3868536"/>
              <a:ext cx="1755064" cy="1042069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082" y="3369007"/>
              <a:ext cx="1671441" cy="15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8264" y="2787773"/>
            <a:ext cx="1440160" cy="1452429"/>
          </a:xfrm>
          <a:prstGeom prst="ellipse">
            <a:avLst/>
          </a:prstGeom>
          <a:solidFill>
            <a:srgbClr val="89C14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Zakonodaja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992888" cy="3645000"/>
          </a:xfrm>
        </p:spPr>
        <p:txBody>
          <a:bodyPr>
            <a:normAutofit lnSpcReduction="10000"/>
          </a:bodyPr>
          <a:lstStyle/>
          <a:p>
            <a:r>
              <a:rPr lang="sl-SI" sz="1600" dirty="0"/>
              <a:t>Delodajalec je zakonsko odgovoren za zagotavljanje varnosti in zdravja na delovnem mestu.</a:t>
            </a: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sl-SI" sz="1600" dirty="0" smtClean="0"/>
              <a:t>Predpisi s področja varnosti in zdravja pri delu, vključno z:</a:t>
            </a:r>
          </a:p>
          <a:p>
            <a:r>
              <a:rPr lang="sl-SI" sz="1600" dirty="0" smtClean="0">
                <a:hlinkClick r:id="rId2"/>
              </a:rPr>
              <a:t>Direktivo Sveta 89/391/EGS (okvirna direktiva o varnosti in zdravju pri delu),   </a:t>
            </a:r>
            <a:endParaRPr lang="sl-SI" sz="1600" dirty="0"/>
          </a:p>
          <a:p>
            <a:r>
              <a:rPr lang="sl-SI" sz="1600" dirty="0" smtClean="0"/>
              <a:t>Direktivo Sveta 98/24/ES (direktiva o kemičnih snoveh) in</a:t>
            </a:r>
            <a:endParaRPr lang="sl-SI" sz="1600" dirty="0"/>
          </a:p>
          <a:p>
            <a:r>
              <a:rPr lang="sl-SI" sz="1600" dirty="0" smtClean="0">
                <a:hlinkClick r:id="rId3"/>
              </a:rPr>
              <a:t>Direktivo 2004/37/ES (direktiva o rakotvornih ali mutagenih snoveh).</a:t>
            </a:r>
            <a:endParaRPr lang="sl-SI" sz="1600" dirty="0" smtClean="0"/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sl-SI" sz="1400" dirty="0"/>
              <a:t>Popoln pregled </a:t>
            </a:r>
            <a:r>
              <a:rPr lang="sl-SI" sz="1400" dirty="0" smtClean="0"/>
              <a:t>zakonodaje s področja </a:t>
            </a:r>
            <a:r>
              <a:rPr lang="sl-SI" sz="1400" dirty="0"/>
              <a:t>varnosti in </a:t>
            </a:r>
            <a:r>
              <a:rPr lang="sl-SI" sz="1400" dirty="0" smtClean="0"/>
              <a:t>zdravja </a:t>
            </a:r>
            <a:r>
              <a:rPr lang="sl-SI" sz="1400" dirty="0"/>
              <a:t>pri delu: </a:t>
            </a:r>
            <a:r>
              <a:rPr dirty="0"/>
              <a:t/>
            </a:r>
            <a:br>
              <a:rPr dirty="0"/>
            </a:br>
            <a:r>
              <a:rPr lang="sl-SI" sz="1400" dirty="0" smtClean="0">
                <a:hlinkClick r:id="rId4"/>
              </a:rPr>
              <a:t>https://osha.europa.eu/</a:t>
            </a:r>
            <a:r>
              <a:rPr lang="es-ES" sz="1400" dirty="0" smtClean="0">
                <a:hlinkClick r:id="rId4"/>
              </a:rPr>
              <a:t>sl</a:t>
            </a:r>
            <a:r>
              <a:rPr lang="sl-SI" sz="1400" dirty="0" smtClean="0">
                <a:hlinkClick r:id="rId4"/>
              </a:rPr>
              <a:t>/</a:t>
            </a:r>
            <a:r>
              <a:rPr lang="sl-SI" sz="1400" dirty="0" err="1" smtClean="0">
                <a:hlinkClick r:id="rId4"/>
              </a:rPr>
              <a:t>safety-and-health-legislation</a:t>
            </a:r>
            <a:r>
              <a:rPr lang="sl-SI" sz="1400" dirty="0" smtClean="0">
                <a:hlinkClick r:id="rId4"/>
              </a:rPr>
              <a:t>. </a:t>
            </a:r>
            <a:r>
              <a:rPr dirty="0">
                <a:hlinkClick r:id="rId4"/>
              </a:rPr>
              <a:t/>
            </a:r>
            <a:br>
              <a:rPr dirty="0">
                <a:hlinkClick r:id="rId4"/>
              </a:rPr>
            </a:br>
            <a:endParaRPr lang="sl-SI" sz="1400" dirty="0"/>
          </a:p>
          <a:p>
            <a:pPr marL="0" indent="0">
              <a:buNone/>
            </a:pPr>
            <a:r>
              <a:rPr lang="sl-SI" sz="1400" dirty="0"/>
              <a:t>Nekatere uporabne informacije iz zakonodaje o kemikalijah:</a:t>
            </a:r>
          </a:p>
          <a:p>
            <a:r>
              <a:rPr lang="sl-SI" sz="1400" dirty="0" smtClean="0">
                <a:hlinkClick r:id="rId5"/>
              </a:rPr>
              <a:t>Uredba (ES) št. 1907/2006 (uredba REACH) in</a:t>
            </a:r>
            <a:endParaRPr lang="sl-SI" sz="1400" dirty="0"/>
          </a:p>
          <a:p>
            <a:r>
              <a:rPr lang="sl-SI" sz="1400" dirty="0" smtClean="0">
                <a:hlinkClick r:id="rId6"/>
              </a:rPr>
              <a:t>Uredba (ES) št. 1272/2008 (uredba CLP).</a:t>
            </a:r>
            <a:endParaRPr lang="sl-SI" sz="1400" dirty="0"/>
          </a:p>
          <a:p>
            <a:endParaRPr lang="sl-SI" sz="1600" dirty="0" smtClean="0"/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>
            <a:fillRect/>
          </a:stretch>
        </p:blipFill>
        <p:spPr>
          <a:xfrm>
            <a:off x="7164288" y="2401345"/>
            <a:ext cx="1567924" cy="18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Rakotvorne snovi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4" y="832371"/>
            <a:ext cx="7560000" cy="3645000"/>
          </a:xfrm>
        </p:spPr>
        <p:txBody>
          <a:bodyPr>
            <a:normAutofit/>
          </a:bodyPr>
          <a:lstStyle/>
          <a:p>
            <a:r>
              <a:rPr lang="sl-SI" sz="1600" dirty="0" smtClean="0"/>
              <a:t>Rakotvorne snovi povzročijo večino smrtnih poklicnih bolezni v EU.</a:t>
            </a:r>
            <a:endParaRPr lang="en-US" sz="1600" dirty="0" smtClean="0"/>
          </a:p>
          <a:p>
            <a:r>
              <a:rPr lang="sl-SI" sz="1600" dirty="0" smtClean="0"/>
              <a:t>Vsako leto izpostavljenost rakotvornim snovem na delovnem mestu povzroči</a:t>
            </a:r>
            <a:r>
              <a:rPr lang="en-US" sz="16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sl-SI" sz="1600" dirty="0" smtClean="0"/>
              <a:t>razvoj raka pri od</a:t>
            </a:r>
            <a:r>
              <a:rPr lang="en-GB" sz="1600" dirty="0" smtClean="0"/>
              <a:t> 91</a:t>
            </a:r>
            <a:r>
              <a:rPr lang="sl-SI" sz="1600" dirty="0" smtClean="0"/>
              <a:t>.</a:t>
            </a:r>
            <a:r>
              <a:rPr lang="en-GB" sz="1600" dirty="0" smtClean="0"/>
              <a:t>500 </a:t>
            </a:r>
            <a:r>
              <a:rPr lang="sl-SI" sz="1600" dirty="0" smtClean="0"/>
              <a:t>do</a:t>
            </a:r>
            <a:r>
              <a:rPr lang="en-GB" sz="1600" dirty="0" smtClean="0"/>
              <a:t> 150</a:t>
            </a:r>
            <a:r>
              <a:rPr lang="sl-SI" sz="1600" dirty="0" smtClean="0"/>
              <a:t>.</a:t>
            </a:r>
            <a:r>
              <a:rPr lang="en-GB" sz="1600" dirty="0" smtClean="0"/>
              <a:t>500</a:t>
            </a:r>
            <a:r>
              <a:rPr lang="en-US" sz="1600" dirty="0" smtClean="0"/>
              <a:t> </a:t>
            </a:r>
            <a:r>
              <a:rPr lang="sl-SI" sz="1600" dirty="0" smtClean="0"/>
              <a:t>osebah;</a:t>
            </a:r>
            <a:endParaRPr lang="en-US" sz="1600" dirty="0" smtClean="0"/>
          </a:p>
          <a:p>
            <a:pPr lvl="1">
              <a:tabLst>
                <a:tab pos="900113" algn="l"/>
              </a:tabLst>
            </a:pPr>
            <a:r>
              <a:rPr lang="sl-SI" sz="1600" dirty="0"/>
              <a:t>s</a:t>
            </a:r>
            <a:r>
              <a:rPr lang="sl-SI" sz="1600" dirty="0" smtClean="0"/>
              <a:t>mrt pri od</a:t>
            </a:r>
            <a:r>
              <a:rPr lang="en-GB" sz="1600" dirty="0" smtClean="0"/>
              <a:t> 57</a:t>
            </a:r>
            <a:r>
              <a:rPr lang="sl-SI" sz="1600" dirty="0" smtClean="0"/>
              <a:t>.</a:t>
            </a:r>
            <a:r>
              <a:rPr lang="en-GB" sz="1600" dirty="0" smtClean="0"/>
              <a:t>700 </a:t>
            </a:r>
            <a:r>
              <a:rPr lang="sl-SI" sz="1600" dirty="0" smtClean="0"/>
              <a:t>do</a:t>
            </a:r>
            <a:r>
              <a:rPr lang="en-GB" sz="1600" dirty="0" smtClean="0"/>
              <a:t> 106</a:t>
            </a:r>
            <a:r>
              <a:rPr lang="sl-SI" sz="1600" dirty="0" smtClean="0"/>
              <a:t>.</a:t>
            </a:r>
            <a:r>
              <a:rPr lang="en-GB" sz="1600" dirty="0" smtClean="0"/>
              <a:t>500</a:t>
            </a:r>
            <a:r>
              <a:rPr lang="en-US" sz="1600" dirty="0" smtClean="0"/>
              <a:t> </a:t>
            </a:r>
            <a:r>
              <a:rPr lang="sl-SI" sz="1600" dirty="0" smtClean="0"/>
              <a:t>osebah</a:t>
            </a:r>
            <a:r>
              <a:rPr lang="en-US" sz="1600" dirty="0" smtClean="0"/>
              <a:t> (RIVM, 2016)</a:t>
            </a:r>
            <a:r>
              <a:rPr lang="sl-SI" sz="1600" dirty="0" smtClean="0"/>
              <a:t>.</a:t>
            </a:r>
            <a:endParaRPr lang="en-US" sz="1600" dirty="0" smtClean="0"/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 smtClean="0">
                <a:solidFill>
                  <a:schemeClr val="tx2"/>
                </a:solidFill>
              </a:rPr>
              <a:t>Številne primere poklicnega raka je mogoče preprečiti.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sl-SI" sz="1600" dirty="0" smtClean="0"/>
              <a:t>Za rakotvorne snovi veljajo strožji ukrepi kot za druge nevarne kemične snovi (na primer,</a:t>
            </a:r>
            <a:r>
              <a:rPr lang="en-US" sz="1600" dirty="0" smtClean="0"/>
              <a:t> </a:t>
            </a:r>
            <a:r>
              <a:rPr lang="sl-SI" sz="1600" dirty="0" smtClean="0"/>
              <a:t>delo v zaprtem sistemu</a:t>
            </a:r>
            <a:r>
              <a:rPr lang="en-US" sz="1600" dirty="0" smtClean="0"/>
              <a:t>, </a:t>
            </a:r>
            <a:r>
              <a:rPr lang="sl-SI" sz="1600" dirty="0" smtClean="0"/>
              <a:t>omejen dostop delavcev in vodenje evidence).</a:t>
            </a:r>
            <a:endParaRPr lang="en-US" sz="1600" dirty="0" smtClean="0"/>
          </a:p>
          <a:p>
            <a:r>
              <a:rPr lang="sl-SI" sz="1600" dirty="0" smtClean="0"/>
              <a:t>Namen Načrta za rakotvorne snovi je podpora politiki in pomoč pri izmenjavi informacij in dobre prakse.</a:t>
            </a:r>
            <a:endParaRPr lang="en-US" sz="1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95886"/>
            <a:ext cx="2206774" cy="7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Posebej ogrožene skupine delavcev</a:t>
            </a:r>
            <a:endParaRPr lang="sl-SI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1600" dirty="0" smtClean="0"/>
              <a:t>Nekatere skupine delavcev so lahko posebej ogrožene zaradi nevarnih kemičnih snovi, vključno z:</a:t>
            </a:r>
          </a:p>
          <a:p>
            <a:pPr lvl="1">
              <a:spcBef>
                <a:spcPts val="600"/>
              </a:spcBef>
            </a:pPr>
            <a:r>
              <a:rPr lang="sl-SI" sz="1600" dirty="0"/>
              <a:t>ženskami,</a:t>
            </a:r>
          </a:p>
          <a:p>
            <a:pPr lvl="1"/>
            <a:r>
              <a:rPr lang="sl-SI" sz="1600" dirty="0" smtClean="0"/>
              <a:t>mladimi delavci,</a:t>
            </a:r>
          </a:p>
          <a:p>
            <a:pPr lvl="1"/>
            <a:r>
              <a:rPr lang="sl-SI" sz="1600" dirty="0" smtClean="0"/>
              <a:t>delavci migranti,</a:t>
            </a:r>
          </a:p>
          <a:p>
            <a:pPr lvl="1"/>
            <a:r>
              <a:rPr lang="sl-SI" sz="1600" dirty="0" smtClean="0"/>
              <a:t>začasno zaposlenimi delavci,</a:t>
            </a:r>
          </a:p>
          <a:p>
            <a:pPr lvl="1"/>
            <a:r>
              <a:rPr lang="sl-SI" sz="1600" dirty="0"/>
              <a:t>neusposobljenim ali neizkušenim osebjem,</a:t>
            </a:r>
          </a:p>
          <a:p>
            <a:pPr lvl="1"/>
            <a:r>
              <a:rPr lang="sl-SI" sz="1600" dirty="0"/>
              <a:t>čistilci in </a:t>
            </a:r>
            <a:r>
              <a:rPr lang="sl-SI" sz="1600" dirty="0" smtClean="0"/>
              <a:t>delavci, zaposlenimi pri podizvajalcih.</a:t>
            </a:r>
            <a:endParaRPr lang="sl-SI" sz="1600" dirty="0"/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 smtClean="0">
                <a:solidFill>
                  <a:schemeClr val="tx2"/>
                </a:solidFill>
              </a:rPr>
              <a:t>Vzrok za to je lahko posebna občutljivost, neizkušenost, pomanjkanje usposabljanja ali premalo informacij.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 smtClean="0">
                <a:solidFill>
                  <a:schemeClr val="tx2"/>
                </a:solidFill>
              </a:rPr>
              <a:t>Tveganja, ki so jim izpostavljeni ti delavci, bi bilo treba obravnavati v oceni tveganja.</a:t>
            </a:r>
            <a:endParaRPr lang="sl-SI" sz="1600" b="1" dirty="0">
              <a:solidFill>
                <a:schemeClr val="tx2"/>
              </a:solidFill>
            </a:endParaRPr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Vključitev v kampanjo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736236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V tej kampanji lahko sodelujejo organizacije vseh velikosti iz vseh gospodarskih dejavnosti ter posamezniki z:</a:t>
            </a:r>
          </a:p>
          <a:p>
            <a:pPr lvl="1">
              <a:spcBef>
                <a:spcPts val="600"/>
              </a:spcBef>
            </a:pPr>
            <a:r>
              <a:rPr lang="sl-SI" sz="1600" dirty="0" smtClean="0"/>
              <a:t>razširjanjem in objavljanjem gradiva o kampanji,</a:t>
            </a:r>
          </a:p>
          <a:p>
            <a:pPr lvl="1"/>
            <a:r>
              <a:rPr lang="sl-SI" sz="1600" dirty="0"/>
              <a:t>sodelovanjem na dogodkih in pri dejavnostih ali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sl-SI" sz="1600" dirty="0" smtClean="0"/>
              <a:t>pri </a:t>
            </a:r>
            <a:r>
              <a:rPr lang="sl-SI" sz="1600" dirty="0"/>
              <a:t>njihovem organiziranju,</a:t>
            </a:r>
          </a:p>
          <a:p>
            <a:pPr lvl="1"/>
            <a:r>
              <a:rPr lang="sl-SI" sz="1600" dirty="0" smtClean="0"/>
              <a:t>uporabo in spodbujanjem uporabe orodij za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sl-SI" sz="1600" dirty="0" smtClean="0"/>
              <a:t>ravnanje z nevarnimi kemičnimi snovmi,</a:t>
            </a:r>
          </a:p>
          <a:p>
            <a:pPr lvl="1"/>
            <a:r>
              <a:rPr lang="sl-SI" sz="1600" dirty="0"/>
              <a:t>sodelovanjem kot partnerji kampanje,</a:t>
            </a:r>
          </a:p>
          <a:p>
            <a:pPr lvl="1"/>
            <a:r>
              <a:rPr lang="sl-SI" sz="1600" dirty="0" smtClean="0"/>
              <a:t>spremljanjem novosti prek družbenih omrežij.</a:t>
            </a:r>
          </a:p>
          <a:p>
            <a:pPr lvl="1"/>
            <a:endParaRPr lang="sl-SI" sz="1600" dirty="0" smtClean="0"/>
          </a:p>
          <a:p>
            <a:pPr lvl="1"/>
            <a:endParaRPr lang="sl-SI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23" y="1707654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Ponudba za partnerstvo v kampanji</a:t>
            </a:r>
            <a:endParaRPr lang="sl-SI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824" y="735546"/>
            <a:ext cx="6048672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843558"/>
            <a:ext cx="5976664" cy="3528392"/>
          </a:xfrm>
        </p:spPr>
        <p:txBody>
          <a:bodyPr>
            <a:noAutofit/>
          </a:bodyPr>
          <a:lstStyle/>
          <a:p>
            <a:r>
              <a:rPr lang="sl-SI" sz="1500" dirty="0" smtClean="0"/>
              <a:t>Uspešna partnerstva med agencijo EU-OSHA in ključnimi deležniki so bistvenega pomena za uspeh kampanje.</a:t>
            </a:r>
          </a:p>
          <a:p>
            <a:r>
              <a:rPr lang="sl-SI" sz="1500" dirty="0" smtClean="0"/>
              <a:t>Uradni partnerji kampanje lahko postanejo vseevropske in mednarodne organizacije.</a:t>
            </a:r>
          </a:p>
          <a:p>
            <a:r>
              <a:rPr lang="sl-SI" sz="1500" dirty="0"/>
              <a:t>Medijski partnerji kampanje oglašujejo kampanjo.</a:t>
            </a:r>
          </a:p>
          <a:p>
            <a:r>
              <a:rPr lang="sl-SI" sz="1500" dirty="0"/>
              <a:t>Prednosti medijskega partnerstva:</a:t>
            </a:r>
          </a:p>
          <a:p>
            <a:pPr lvl="1">
              <a:spcBef>
                <a:spcPts val="600"/>
              </a:spcBef>
            </a:pPr>
            <a:r>
              <a:rPr lang="sl-SI" sz="1500" dirty="0"/>
              <a:t>sveženj predstavitvenih brošur,</a:t>
            </a:r>
          </a:p>
          <a:p>
            <a:pPr lvl="1"/>
            <a:r>
              <a:rPr lang="sl-SI" sz="1500" dirty="0"/>
              <a:t>potrdilo o partnerstvu,</a:t>
            </a:r>
          </a:p>
          <a:p>
            <a:pPr lvl="1"/>
            <a:r>
              <a:rPr lang="sl-SI" sz="1500" dirty="0" smtClean="0"/>
              <a:t>promocija na ravni EU in v medijih,</a:t>
            </a:r>
          </a:p>
          <a:p>
            <a:pPr lvl="1"/>
            <a:r>
              <a:rPr lang="sl-SI" sz="1500" dirty="0"/>
              <a:t>priložnosti za mreženje in izmenjavo </a:t>
            </a:r>
            <a:r>
              <a:rPr dirty="0"/>
              <a:t/>
            </a:r>
            <a:br>
              <a:rPr dirty="0"/>
            </a:br>
            <a:r>
              <a:rPr lang="sl-SI" sz="1500" dirty="0"/>
              <a:t>dobre prakse z drugimi partnerji kampanje,</a:t>
            </a:r>
          </a:p>
          <a:p>
            <a:pPr lvl="1"/>
            <a:r>
              <a:rPr lang="sl-SI" sz="1500" dirty="0"/>
              <a:t>povabilo na dogodke agencije EU-OSHA.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59" y="817823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442479" cy="367200"/>
          </a:xfrm>
        </p:spPr>
        <p:txBody>
          <a:bodyPr/>
          <a:lstStyle/>
          <a:p>
            <a:r>
              <a:rPr lang="sl-SI" sz="2000" dirty="0" smtClean="0"/>
              <a:t>Priznanja za dobro prakso v okviru kampanje Zdravo delovno okolje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Priznavanje inovativnih praks na področju varnosti in zdravja na delovnem mestu</a:t>
            </a:r>
          </a:p>
          <a:p>
            <a:r>
              <a:rPr lang="sl-SI" sz="1600" dirty="0" smtClean="0"/>
              <a:t>Organizacije dobijo priznanje za uspešne in trajnostne pobude na področju ravnanja z nevarnimi kemičnimi snovmi na delovnem mestu.</a:t>
            </a:r>
          </a:p>
          <a:p>
            <a:r>
              <a:rPr lang="sl-SI" sz="1600" dirty="0" smtClean="0"/>
              <a:t>Sodelujejo lahko organizacije iz:</a:t>
            </a:r>
          </a:p>
          <a:p>
            <a:pPr lvl="1">
              <a:spcBef>
                <a:spcPts val="600"/>
              </a:spcBef>
            </a:pPr>
            <a:r>
              <a:rPr lang="sl-SI" sz="1600" dirty="0"/>
              <a:t>držav članic EU,</a:t>
            </a:r>
          </a:p>
          <a:p>
            <a:pPr lvl="1"/>
            <a:r>
              <a:rPr lang="sl-SI" sz="1600" dirty="0"/>
              <a:t>držav kandidatk,</a:t>
            </a:r>
          </a:p>
          <a:p>
            <a:pPr lvl="1"/>
            <a:r>
              <a:rPr lang="sl-SI" sz="1600" dirty="0" smtClean="0"/>
              <a:t>potencialnih držav kandidatk,</a:t>
            </a:r>
          </a:p>
          <a:p>
            <a:pPr lvl="1"/>
            <a:r>
              <a:rPr lang="sl-SI" sz="1600" dirty="0"/>
              <a:t>držav Evropskega združenja za prosto trgovino (EFTA).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 smtClean="0">
                <a:solidFill>
                  <a:schemeClr val="tx2"/>
                </a:solidFill>
              </a:rPr>
              <a:t>Zmagovalci bodo razglašeni na slovesnosti ob podelitvi priznanj.</a:t>
            </a:r>
          </a:p>
          <a:p>
            <a:endParaRPr lang="sl-SI" sz="1800" dirty="0" smtClean="0"/>
          </a:p>
          <a:p>
            <a:pPr lvl="1"/>
            <a:endParaRPr lang="sl-SI" sz="1800" dirty="0" smtClean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11710"/>
            <a:ext cx="3123553" cy="26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Uvod v kampanjo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4842080" cy="3645000"/>
          </a:xfrm>
        </p:spPr>
        <p:txBody>
          <a:bodyPr>
            <a:normAutofit/>
          </a:bodyPr>
          <a:lstStyle/>
          <a:p>
            <a:r>
              <a:rPr lang="sl-SI" sz="1600" dirty="0" smtClean="0"/>
              <a:t>Kampanjo koordinira Evropska agencija za varnost in zdravje pri delu (EU-OSHA).</a:t>
            </a:r>
          </a:p>
          <a:p>
            <a:r>
              <a:rPr lang="sl-SI" sz="1600" dirty="0" smtClean="0"/>
              <a:t>Poteka v več kot 30 državah.</a:t>
            </a:r>
          </a:p>
          <a:p>
            <a:r>
              <a:rPr lang="sl-SI" sz="1600" dirty="0" smtClean="0"/>
              <a:t>Podpira jo mreža partnerjev: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sl-SI" sz="1600" dirty="0" smtClean="0"/>
              <a:t>nacionalne informacijske točke,</a:t>
            </a:r>
          </a:p>
          <a:p>
            <a:pPr lvl="1"/>
            <a:r>
              <a:rPr lang="sl-SI" sz="1600" dirty="0" smtClean="0"/>
              <a:t>uradni partnerji kampanje,</a:t>
            </a:r>
          </a:p>
          <a:p>
            <a:pPr lvl="1"/>
            <a:r>
              <a:rPr lang="sl-SI" sz="1600" dirty="0" smtClean="0"/>
              <a:t>evropski socialni partnerji,</a:t>
            </a:r>
          </a:p>
          <a:p>
            <a:pPr lvl="1"/>
            <a:r>
              <a:rPr lang="sl-SI" sz="1600" dirty="0" smtClean="0"/>
              <a:t>medijski partnerji,</a:t>
            </a:r>
          </a:p>
          <a:p>
            <a:pPr lvl="1"/>
            <a:r>
              <a:rPr lang="sl-SI" sz="1600" dirty="0"/>
              <a:t>E</a:t>
            </a:r>
            <a:r>
              <a:rPr lang="sl-SI" sz="1600" dirty="0" smtClean="0"/>
              <a:t>vropska podjetniška mreža,</a:t>
            </a:r>
          </a:p>
          <a:p>
            <a:pPr lvl="1"/>
            <a:r>
              <a:rPr lang="sl-SI" sz="1600" dirty="0" smtClean="0"/>
              <a:t>institucije EU in</a:t>
            </a:r>
          </a:p>
          <a:p>
            <a:pPr lvl="1"/>
            <a:r>
              <a:rPr lang="sl-SI" sz="1600" dirty="0" smtClean="0"/>
              <a:t>druge agencije EU.</a:t>
            </a:r>
            <a:endParaRPr lang="sl-SI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Gradiva za kampanjo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21938"/>
            <a:ext cx="3761960" cy="3645000"/>
          </a:xfrm>
        </p:spPr>
        <p:txBody>
          <a:bodyPr>
            <a:normAutofit/>
          </a:bodyPr>
          <a:lstStyle/>
          <a:p>
            <a:r>
              <a:rPr lang="sl-SI" sz="1600" dirty="0" smtClean="0"/>
              <a:t>Vodnik po kampanji</a:t>
            </a:r>
          </a:p>
          <a:p>
            <a:r>
              <a:rPr lang="sl-SI" sz="1600" dirty="0" smtClean="0"/>
              <a:t>Praktično e-orodje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>
                <a:solidFill>
                  <a:schemeClr val="tx2"/>
                </a:solidFill>
              </a:rPr>
              <a:t>Poročila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>
                <a:solidFill>
                  <a:schemeClr val="tx2"/>
                </a:solidFill>
              </a:rPr>
              <a:t>Sklop informativnih </a:t>
            </a:r>
            <a:r>
              <a:rPr lang="sl-SI" sz="1600" b="1" dirty="0" smtClean="0">
                <a:solidFill>
                  <a:schemeClr val="tx2"/>
                </a:solidFill>
              </a:rPr>
              <a:t>letakov </a:t>
            </a:r>
            <a:r>
              <a:rPr lang="sl-SI" sz="1600" b="1" dirty="0">
                <a:solidFill>
                  <a:schemeClr val="tx2"/>
                </a:solidFill>
              </a:rPr>
              <a:t>o </a:t>
            </a:r>
            <a:r>
              <a:rPr lang="sl-SI" sz="1600" b="1" dirty="0" smtClean="0">
                <a:solidFill>
                  <a:schemeClr val="tx2"/>
                </a:solidFill>
              </a:rPr>
              <a:t>ključnih </a:t>
            </a:r>
            <a:r>
              <a:rPr lang="sl-SI" sz="1600" b="1" dirty="0">
                <a:solidFill>
                  <a:schemeClr val="tx2"/>
                </a:solidFill>
              </a:rPr>
              <a:t>temah </a:t>
            </a:r>
            <a:endParaRPr lang="sl-SI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>
                <a:solidFill>
                  <a:schemeClr val="tx2"/>
                </a:solidFill>
              </a:rPr>
              <a:t>Podatkovna zbirka virov in orodij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 smtClean="0">
                <a:solidFill>
                  <a:schemeClr val="tx2"/>
                </a:solidFill>
              </a:rPr>
              <a:t>Študija primera in avdiovizualna podatkovna zbirka</a:t>
            </a:r>
            <a:endParaRPr lang="sl-SI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>
                <a:solidFill>
                  <a:schemeClr val="tx2"/>
                </a:solidFill>
              </a:rPr>
              <a:t>OSHwiki: posodobljen razdelek in novi članki</a:t>
            </a:r>
          </a:p>
          <a:p>
            <a:pPr lvl="1"/>
            <a:endParaRPr lang="sl-SI" sz="1800" dirty="0" smtClean="0"/>
          </a:p>
          <a:p>
            <a:pPr lvl="1"/>
            <a:endParaRPr lang="sl-SI" sz="1800" dirty="0" smtClean="0"/>
          </a:p>
          <a:p>
            <a:endParaRPr lang="sl-SI" dirty="0" smtClean="0"/>
          </a:p>
          <a:p>
            <a:pPr lvl="1"/>
            <a:endParaRPr lang="sl-SI" dirty="0" smtClean="0"/>
          </a:p>
          <a:p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842878"/>
            <a:ext cx="3528392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>
                <a:solidFill>
                  <a:schemeClr val="tx2"/>
                </a:solidFill>
              </a:rPr>
              <a:t>Filmi z Napom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 smtClean="0">
                <a:solidFill>
                  <a:schemeClr val="tx2"/>
                </a:solidFill>
              </a:rPr>
              <a:t>Promocijsko gradivo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l-SI" sz="1600" dirty="0"/>
              <a:t>l</a:t>
            </a:r>
            <a:r>
              <a:rPr lang="sl-SI" sz="1600" dirty="0" smtClean="0"/>
              <a:t>etak </a:t>
            </a:r>
            <a:r>
              <a:rPr lang="sl-SI" sz="1600" dirty="0"/>
              <a:t>kampanje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l-SI" sz="1600" dirty="0"/>
              <a:t>l</a:t>
            </a:r>
            <a:r>
              <a:rPr lang="sl-SI" sz="1600" dirty="0" smtClean="0"/>
              <a:t>etak </a:t>
            </a:r>
            <a:r>
              <a:rPr lang="sl-SI" sz="1600" dirty="0"/>
              <a:t>Priznanja za dobro prakso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l-SI" sz="1600" dirty="0"/>
              <a:t>p</a:t>
            </a:r>
            <a:r>
              <a:rPr lang="sl-SI" sz="1600" dirty="0" smtClean="0"/>
              <a:t>lakat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l-SI" sz="1600" dirty="0"/>
              <a:t>v</a:t>
            </a:r>
            <a:r>
              <a:rPr lang="sl-SI" sz="1600" dirty="0" smtClean="0"/>
              <a:t>ideoposnetki</a:t>
            </a:r>
            <a:endParaRPr lang="sl-SI" sz="1600" dirty="0"/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l-SI" sz="1600" dirty="0"/>
              <a:t>s</a:t>
            </a:r>
            <a:r>
              <a:rPr lang="sl-SI" sz="1600" dirty="0" smtClean="0"/>
              <a:t>pletna pasica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l-SI" sz="1600" dirty="0"/>
              <a:t>e</a:t>
            </a:r>
            <a:r>
              <a:rPr lang="sl-SI" sz="1600" dirty="0" smtClean="0"/>
              <a:t>-podpis</a:t>
            </a:r>
            <a:endParaRPr lang="sl-SI" sz="1600" dirty="0"/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l-SI" sz="1600" b="1" dirty="0" smtClean="0">
                <a:solidFill>
                  <a:schemeClr val="tx2"/>
                </a:solidFill>
              </a:rPr>
              <a:t>Povezave do koristnih spletnih mest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11710"/>
            <a:ext cx="2601395" cy="16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Pomembni datumi</a:t>
            </a:r>
            <a:endParaRPr lang="sl-SI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010432" cy="3645000"/>
          </a:xfrm>
        </p:spPr>
        <p:txBody>
          <a:bodyPr>
            <a:normAutofit/>
          </a:bodyPr>
          <a:lstStyle/>
          <a:p>
            <a:r>
              <a:rPr lang="sl-SI" sz="1600" dirty="0" smtClean="0"/>
              <a:t>Začetek kampanje: </a:t>
            </a:r>
            <a:r>
              <a:rPr dirty="0"/>
              <a:t/>
            </a:r>
            <a:br>
              <a:rPr dirty="0"/>
            </a:br>
            <a:r>
              <a:rPr lang="sl-SI" sz="1600" b="0" dirty="0" smtClean="0">
                <a:solidFill>
                  <a:schemeClr val="tx2"/>
                </a:solidFill>
              </a:rPr>
              <a:t>april 2018</a:t>
            </a:r>
          </a:p>
          <a:p>
            <a:r>
              <a:rPr lang="sl-SI" sz="1600" dirty="0" smtClean="0"/>
              <a:t>Natečaj za priznanja za dobro prakso v državah članicah in na evropski ravni: </a:t>
            </a:r>
            <a:r>
              <a:rPr dirty="0"/>
              <a:t/>
            </a:r>
            <a:br>
              <a:rPr dirty="0"/>
            </a:br>
            <a:r>
              <a:rPr lang="sl-SI" sz="1600" b="0" dirty="0" smtClean="0"/>
              <a:t>2018 in 2019</a:t>
            </a:r>
          </a:p>
          <a:p>
            <a:r>
              <a:rPr lang="sl-SI" sz="1600" dirty="0" smtClean="0"/>
              <a:t>Dogodek, namenjen izmenjavi dobre prakse v okviru kampanje Zdravo </a:t>
            </a:r>
            <a:r>
              <a:rPr lang="es-ES" sz="1600" smtClean="0"/>
              <a:t/>
            </a:r>
            <a:br>
              <a:rPr lang="es-ES" sz="1600" smtClean="0"/>
            </a:br>
            <a:r>
              <a:rPr lang="sl-SI" sz="1600" smtClean="0"/>
              <a:t>delovno </a:t>
            </a:r>
            <a:r>
              <a:rPr lang="sl-SI" sz="1600" dirty="0" smtClean="0"/>
              <a:t>okolje: </a:t>
            </a:r>
            <a:r>
              <a:rPr dirty="0"/>
              <a:t/>
            </a:r>
            <a:br>
              <a:rPr dirty="0"/>
            </a:br>
            <a:r>
              <a:rPr lang="sl-SI" sz="1600" b="0" dirty="0" smtClean="0"/>
              <a:t>2. četrtletje 2019</a:t>
            </a:r>
          </a:p>
          <a:p>
            <a:r>
              <a:rPr lang="sl-SI" sz="1600" dirty="0" smtClean="0"/>
              <a:t>Evropska tedna varnosti in zdravja pri delu:</a:t>
            </a:r>
          </a:p>
          <a:p>
            <a:pPr marL="189000" lvl="1" indent="0">
              <a:buNone/>
            </a:pPr>
            <a:r>
              <a:rPr lang="sl-SI" sz="1600" dirty="0" smtClean="0">
                <a:solidFill>
                  <a:schemeClr val="tx2"/>
                </a:solidFill>
              </a:rPr>
              <a:t>oktober</a:t>
            </a:r>
            <a:r>
              <a:rPr lang="sl-SI" sz="1600" dirty="0">
                <a:solidFill>
                  <a:schemeClr val="tx2"/>
                </a:solidFill>
              </a:rPr>
              <a:t> 2018 in </a:t>
            </a:r>
            <a:r>
              <a:rPr lang="sl-SI" sz="1600" dirty="0" smtClean="0">
                <a:solidFill>
                  <a:schemeClr val="tx2"/>
                </a:solidFill>
              </a:rPr>
              <a:t>oktober 2019</a:t>
            </a:r>
            <a:endParaRPr lang="sl-SI" sz="1600" dirty="0">
              <a:solidFill>
                <a:schemeClr val="tx2"/>
              </a:solidFill>
            </a:endParaRPr>
          </a:p>
          <a:p>
            <a:r>
              <a:rPr lang="sl-SI" sz="1600" dirty="0" smtClean="0"/>
              <a:t>Vrh kampanje Zdravo delovno okolje in slovesnost ob podelitvi priznanj za dobro prakso:</a:t>
            </a:r>
          </a:p>
          <a:p>
            <a:pPr marL="189000" lvl="1" indent="0">
              <a:buNone/>
            </a:pPr>
            <a:r>
              <a:rPr lang="sl-SI" sz="1600" dirty="0" smtClean="0">
                <a:solidFill>
                  <a:schemeClr val="tx2"/>
                </a:solidFill>
              </a:rPr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Dodatne informacije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298464" cy="3750974"/>
          </a:xfrm>
        </p:spPr>
        <p:txBody>
          <a:bodyPr>
            <a:normAutofit/>
          </a:bodyPr>
          <a:lstStyle/>
          <a:p>
            <a:r>
              <a:rPr lang="sl-SI" sz="1600" dirty="0" smtClean="0"/>
              <a:t>Več informacij je objavljeno na spletnem mestu kampanje:</a:t>
            </a:r>
          </a:p>
          <a:p>
            <a:pPr marL="189000" lvl="1" indent="0">
              <a:buNone/>
            </a:pPr>
            <a:r>
              <a:rPr lang="sl-SI" sz="1600" b="1" dirty="0" smtClean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s-ES" sz="1600" b="1" dirty="0" err="1" smtClean="0">
                <a:solidFill>
                  <a:schemeClr val="tx2"/>
                </a:solidFill>
                <a:hlinkClick r:id="rId2"/>
              </a:rPr>
              <a:t>sl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endParaRPr lang="sl-SI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sl-SI" sz="1600" dirty="0" smtClean="0"/>
          </a:p>
          <a:p>
            <a:r>
              <a:rPr lang="sl-SI" sz="1600" dirty="0" smtClean="0"/>
              <a:t>Naročite se na glasilo kampanje:</a:t>
            </a:r>
          </a:p>
          <a:p>
            <a:pPr marL="189000" lvl="1" indent="0">
              <a:buNone/>
            </a:pPr>
            <a:r>
              <a:rPr lang="sl-SI" sz="1600" b="1" u="sng" dirty="0">
                <a:hlinkClick r:id="rId3"/>
              </a:rPr>
              <a:t>https://</a:t>
            </a:r>
            <a:r>
              <a:rPr lang="sl-SI" sz="1600" b="1" u="sng" dirty="0" smtClean="0">
                <a:hlinkClick r:id="rId3"/>
              </a:rPr>
              <a:t>healthy-workplaces.eu/</a:t>
            </a:r>
            <a:r>
              <a:rPr lang="es-ES" sz="1600" b="1" u="sng" dirty="0" err="1" smtClean="0">
                <a:hlinkClick r:id="rId3"/>
              </a:rPr>
              <a:t>sl</a:t>
            </a:r>
            <a:r>
              <a:rPr lang="sl-SI" sz="1600" b="1" u="sng" dirty="0" smtClean="0">
                <a:hlinkClick r:id="rId3"/>
              </a:rPr>
              <a:t>/healthy-workplaces-newsletter</a:t>
            </a:r>
            <a:endParaRPr lang="sl-SI" sz="1600" b="1" dirty="0" smtClean="0"/>
          </a:p>
          <a:p>
            <a:pPr marL="189000" lvl="1" indent="0">
              <a:buNone/>
            </a:pPr>
            <a:endParaRPr lang="sl-SI" sz="1600" b="1" dirty="0" smtClean="0"/>
          </a:p>
          <a:p>
            <a:r>
              <a:rPr lang="sl-SI" sz="1600" dirty="0" smtClean="0"/>
              <a:t>Novosti o dejavnostih in dogodkih lahko spremljate tudi prek družbenih medijev:</a:t>
            </a:r>
          </a:p>
          <a:p>
            <a:pPr marL="0" indent="0">
              <a:buNone/>
            </a:pPr>
            <a:endParaRPr lang="sl-SI" sz="1600" dirty="0" smtClean="0"/>
          </a:p>
          <a:p>
            <a:endParaRPr lang="sl-SI" sz="1600" dirty="0" smtClean="0"/>
          </a:p>
          <a:p>
            <a:r>
              <a:rPr lang="sl-SI" sz="1600" dirty="0" smtClean="0"/>
              <a:t>Preberite si več o dogodkih v vaši državi, ki jih </a:t>
            </a:r>
            <a:r>
              <a:rPr lang="sl-SI" sz="1600" smtClean="0"/>
              <a:t>organizira nacionalna </a:t>
            </a:r>
            <a:r>
              <a:rPr lang="sl-SI" sz="1600" dirty="0" smtClean="0"/>
              <a:t>informacijska točka:</a:t>
            </a:r>
          </a:p>
          <a:p>
            <a:pPr marL="189000" lvl="1" indent="0">
              <a:buNone/>
            </a:pPr>
            <a:r>
              <a:rPr lang="sl-SI" sz="1600" b="1" u="sng" dirty="0" smtClean="0">
                <a:hlinkClick r:id="rId4"/>
              </a:rPr>
              <a:t>www.healthy-workplaces.eu/fops</a:t>
            </a:r>
            <a:endParaRPr lang="sl-SI" sz="1600" b="1" u="sng" dirty="0" smtClean="0"/>
          </a:p>
          <a:p>
            <a:pPr marL="189000" lvl="1" indent="0">
              <a:buNone/>
            </a:pPr>
            <a:endParaRPr lang="sl-SI" b="1" dirty="0" smtClean="0"/>
          </a:p>
          <a:p>
            <a:pPr marL="189000" lvl="1" indent="0">
              <a:buNone/>
            </a:pPr>
            <a:endParaRPr lang="sl-SI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sl-SI" dirty="0" smtClean="0"/>
          </a:p>
          <a:p>
            <a:pPr marL="189000" lvl="1" indent="0">
              <a:buNone/>
            </a:pPr>
            <a:endParaRPr lang="sl-SI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Ključni cilji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074328" cy="3645000"/>
          </a:xfrm>
        </p:spPr>
        <p:txBody>
          <a:bodyPr>
            <a:normAutofit/>
          </a:bodyPr>
          <a:lstStyle/>
          <a:p>
            <a:r>
              <a:rPr lang="sl-SI" sz="1600" u="sng" dirty="0" smtClean="0"/>
              <a:t>Ozaveščati</a:t>
            </a:r>
            <a:r>
              <a:rPr lang="sl-SI" sz="1600" dirty="0" smtClean="0"/>
              <a:t> o tveganjih, ki jih predstavljajo nevarne kemične snovi na delovnem mestu</a:t>
            </a:r>
          </a:p>
          <a:p>
            <a:r>
              <a:rPr lang="sl-SI" sz="1600" dirty="0" smtClean="0"/>
              <a:t>Spodbujati </a:t>
            </a:r>
            <a:r>
              <a:rPr lang="sl-SI" sz="1600" u="sng" dirty="0" smtClean="0"/>
              <a:t>preventivno kulturo </a:t>
            </a:r>
            <a:r>
              <a:rPr lang="sl-SI" sz="1600" dirty="0" smtClean="0"/>
              <a:t>za odpravo ali učinkovito obvladovanje tveganj</a:t>
            </a:r>
          </a:p>
          <a:p>
            <a:r>
              <a:rPr lang="sl-SI" sz="1600" dirty="0" smtClean="0"/>
              <a:t>Izboljšati razumevanje tveganj, povezanih z </a:t>
            </a:r>
            <a:r>
              <a:rPr lang="sl-SI" sz="1600" u="sng" dirty="0" smtClean="0"/>
              <a:t>rakotvornimi snovmi</a:t>
            </a:r>
          </a:p>
          <a:p>
            <a:r>
              <a:rPr lang="sl-SI" sz="1600" dirty="0" smtClean="0"/>
              <a:t>V ospredje postaviti delavce s </a:t>
            </a:r>
            <a:r>
              <a:rPr lang="sl-SI" sz="1600" u="sng" dirty="0" smtClean="0"/>
              <a:t>posebnimi potrebami</a:t>
            </a:r>
            <a:r>
              <a:rPr lang="sl-SI" sz="1600" dirty="0" smtClean="0"/>
              <a:t> in ranljive skupine delavcev</a:t>
            </a:r>
          </a:p>
          <a:p>
            <a:r>
              <a:rPr lang="sl-SI" sz="1600" dirty="0" smtClean="0"/>
              <a:t>Zagotoviti informacije o </a:t>
            </a:r>
            <a:r>
              <a:rPr lang="sl-SI" sz="1600" u="sng" dirty="0" smtClean="0"/>
              <a:t>razvoju politike</a:t>
            </a:r>
            <a:r>
              <a:rPr lang="sl-SI" sz="1600" dirty="0" smtClean="0"/>
              <a:t> in</a:t>
            </a:r>
            <a:r>
              <a:rPr lang="fr-FR" sz="1600" dirty="0" smtClean="0"/>
              <a:t> </a:t>
            </a:r>
            <a:r>
              <a:rPr lang="sl-SI" sz="1600" u="sng" dirty="0" smtClean="0"/>
              <a:t>zakonodaje</a:t>
            </a:r>
            <a:r>
              <a:rPr lang="sl-SI" sz="1600" dirty="0" smtClean="0"/>
              <a:t> na obravnavanem področju</a:t>
            </a:r>
            <a:endParaRPr lang="sl-SI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48" y="2283718"/>
            <a:ext cx="286755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Kaj je tema kampanje?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1600" dirty="0" smtClean="0"/>
              <a:t>Na </a:t>
            </a:r>
            <a:r>
              <a:rPr lang="sl-SI" sz="1600" dirty="0"/>
              <a:t>evropskih delovnih mestih </a:t>
            </a:r>
            <a:r>
              <a:rPr lang="sl-SI" sz="1600" dirty="0" smtClean="0"/>
              <a:t>so številni delavci izpostavljeni nevarnim kemičnim snovem.</a:t>
            </a:r>
          </a:p>
          <a:p>
            <a:r>
              <a:rPr lang="sl-SI" sz="1600" dirty="0" smtClean="0"/>
              <a:t>Ozaveščenost o tej problematiki je pogosto nizka.</a:t>
            </a:r>
          </a:p>
          <a:p>
            <a:r>
              <a:rPr lang="sl-SI" sz="1600" dirty="0" smtClean="0"/>
              <a:t>Nevarne kemične snovi lahko povzročijo:</a:t>
            </a:r>
          </a:p>
          <a:p>
            <a:pPr lvl="1">
              <a:spcBef>
                <a:spcPts val="600"/>
              </a:spcBef>
            </a:pPr>
            <a:r>
              <a:rPr lang="sl-SI" sz="1600" dirty="0" smtClean="0"/>
              <a:t>akutne in dolgotrajne zdravstvene težave – na primer, draženje kože, bolezni dihal in raka;</a:t>
            </a:r>
          </a:p>
          <a:p>
            <a:pPr lvl="1"/>
            <a:r>
              <a:rPr lang="sl-SI" sz="1600" dirty="0"/>
              <a:t>tveganja za varnost, na </a:t>
            </a:r>
            <a:r>
              <a:rPr lang="sl-SI" sz="1600" dirty="0" smtClean="0"/>
              <a:t>primer, </a:t>
            </a:r>
            <a:r>
              <a:rPr lang="sl-SI" sz="1600" dirty="0"/>
              <a:t>požar, eksplozijo in zadušitev;</a:t>
            </a:r>
          </a:p>
          <a:p>
            <a:pPr lvl="1"/>
            <a:r>
              <a:rPr lang="sl-SI" sz="1600" dirty="0" smtClean="0"/>
              <a:t>velike stroške podjetjem v zvezi z varnostnimi ukrepi in odgovornostjo. </a:t>
            </a:r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sl-SI" sz="2000" dirty="0" smtClean="0"/>
              <a:t>Kaj so nevarne kemične snovi? 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108" y="1203598"/>
            <a:ext cx="6212124" cy="3494426"/>
          </a:xfrm>
        </p:spPr>
        <p:txBody>
          <a:bodyPr>
            <a:normAutofit/>
          </a:bodyPr>
          <a:lstStyle/>
          <a:p>
            <a:pPr lvl="1"/>
            <a:endParaRPr lang="sl-SI" sz="1600" dirty="0" smtClean="0"/>
          </a:p>
          <a:p>
            <a:pPr lvl="1">
              <a:lnSpc>
                <a:spcPct val="110000"/>
              </a:lnSpc>
            </a:pPr>
            <a:r>
              <a:rPr lang="sl-SI" sz="1600" dirty="0" smtClean="0"/>
              <a:t>kemikalije, na primer, barve, lepila, razkužila, čistila ali pesticidi;</a:t>
            </a:r>
          </a:p>
          <a:p>
            <a:pPr lvl="1">
              <a:lnSpc>
                <a:spcPct val="110000"/>
              </a:lnSpc>
            </a:pPr>
            <a:r>
              <a:rPr lang="sl-SI" sz="1600" dirty="0" smtClean="0"/>
              <a:t>snovi, </a:t>
            </a:r>
            <a:r>
              <a:rPr lang="sl-SI" sz="1600" dirty="0"/>
              <a:t>ki </a:t>
            </a:r>
            <a:r>
              <a:rPr lang="sl-SI" sz="1600" dirty="0" smtClean="0"/>
              <a:t>se sproščajo </a:t>
            </a:r>
            <a:r>
              <a:rPr lang="sl-SI" sz="1600" dirty="0"/>
              <a:t>med postopkom, </a:t>
            </a:r>
            <a:r>
              <a:rPr lang="sl-SI" sz="1600" dirty="0" smtClean="0"/>
              <a:t>na primer,</a:t>
            </a:r>
            <a:r>
              <a:rPr lang="sl-SI" sz="1600" dirty="0"/>
              <a:t> kovinski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sl-SI" sz="1600" dirty="0" smtClean="0"/>
              <a:t>hlapi</a:t>
            </a:r>
            <a:r>
              <a:rPr lang="sl-SI" sz="1600" dirty="0"/>
              <a:t>, kremenov prah ali produkti zgorevanja, kot so dizelski izpušni plini;</a:t>
            </a:r>
          </a:p>
          <a:p>
            <a:pPr lvl="1">
              <a:lnSpc>
                <a:spcPct val="110000"/>
              </a:lnSpc>
            </a:pPr>
            <a:r>
              <a:rPr lang="sl-SI" sz="1600" dirty="0" smtClean="0"/>
              <a:t>snovi naravnega izvora, kot so žitni prah, azbest ali surova nafta in njene sestavine.</a:t>
            </a:r>
          </a:p>
          <a:p>
            <a:r>
              <a:rPr lang="sl-SI" sz="1600" dirty="0" smtClean="0"/>
              <a:t>Nevarne kemične snovi so prisotne skoraj na vseh delovnih mestih.</a:t>
            </a:r>
          </a:p>
          <a:p>
            <a:r>
              <a:rPr lang="sl-SI" sz="1600" dirty="0" smtClean="0"/>
              <a:t>Škodo lahko povzročita kratkotrajna in dolgotrajna izpostavljenost ter dolgotrajno kopičenje v telesu.</a:t>
            </a:r>
            <a:endParaRPr lang="sl-SI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53" y="1810352"/>
            <a:ext cx="2926547" cy="2505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108" y="843558"/>
            <a:ext cx="5769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l-SI" sz="1600" b="1" dirty="0">
                <a:solidFill>
                  <a:schemeClr val="tx2"/>
                </a:solidFill>
              </a:rPr>
              <a:t>Vsaka snov (v plinastem, tekočem ali trdnem stanju), ki pomeni tveganje za varnost in zdravje delavcev: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Opredelitve pojmov iz direktive o kemičnih snoveh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7000"/>
            <a:ext cx="7651013" cy="3645000"/>
          </a:xfrm>
        </p:spPr>
        <p:txBody>
          <a:bodyPr>
            <a:normAutofit/>
          </a:bodyPr>
          <a:lstStyle/>
          <a:p>
            <a:r>
              <a:rPr lang="sl-SI" dirty="0" smtClean="0"/>
              <a:t>(a) „Kemična snov“ pomeni kateri koli kemični element ali spojino, samostojen ali primešan, v naravnem stanju ali pridobljen, uporabljen ali sproščen, tudi sproščen kot odpadek, pri kateri koli dejavnosti, proizveden namerno ali nenamerno, dan na trg ali ne.</a:t>
            </a:r>
          </a:p>
          <a:p>
            <a:r>
              <a:rPr lang="sl-SI" dirty="0" smtClean="0"/>
              <a:t>(b) „Nevarna kemična snov“ pomeni:</a:t>
            </a:r>
          </a:p>
          <a:p>
            <a:pPr lvl="1">
              <a:spcBef>
                <a:spcPts val="600"/>
              </a:spcBef>
            </a:pPr>
            <a:r>
              <a:rPr lang="sl-SI" dirty="0" smtClean="0"/>
              <a:t>(i) katero koli kemično snov, ki ustreza merilom za razvrstitev kot nevarna v kateri koli razred fizikalne nevarnosti in/ali nevarnosti za zdravje iz Uredbe (ES) št. 1272/2008 [...] ne glede na to, ali je navedena kemična snov razvrščena v navedeni uredbi ali ne; </a:t>
            </a:r>
          </a:p>
          <a:p>
            <a:pPr lvl="1"/>
            <a:r>
              <a:rPr lang="sl-SI" dirty="0" smtClean="0"/>
              <a:t>(iii) katero koli kemično snov, ki lahko, čeprav po merilih za razvrščanje ni nevarna snov [...], zaradi svojih fizikalno-kemičnih, kemičnih ali toksikoloških lastnosti in načina, kako je uporabljena ali prisotna na delovnem mestu, predstavlja tveganje za varnost in zdravje delavcev, vključno s katero koli kemično snovjo, ki se ji v skladu s členom 3 določi mejna vrednost za poklicno izpostavljenost.</a:t>
            </a:r>
          </a:p>
          <a:p>
            <a:r>
              <a:rPr lang="sl-SI" dirty="0" smtClean="0"/>
              <a:t>„Dejavnost, ki vključuje kemične snovi“ pomeni katero koli delo, pri katerem se kemične snovi uporabijo ali se nameravajo uporabiti v katerem koli procesu, tudi med proizvodnjo, ravnanjem, skladiščenjem, prevozom ali odstranjevanjem in obdelavo, ali so posledica takega dela.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Dejstva in številke</a:t>
            </a:r>
            <a:endParaRPr lang="sl-SI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808080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1) Povzetek – Druga evropska raziskava podjetij o novih in nastajajočih tveganjih (ESENER-2), </a:t>
            </a:r>
            <a:r>
              <a:rPr sz="800" dirty="0"/>
              <a:t/>
            </a:r>
            <a:br>
              <a:rPr sz="800" dirty="0"/>
            </a:br>
            <a:r>
              <a:rPr lang="sl-SI" sz="800" dirty="0" smtClean="0"/>
              <a:t>EU-OSHA, 2015, str. 5. Na voljo na spletnem naslovu: </a:t>
            </a:r>
            <a:r>
              <a:rPr lang="sl-SI" sz="800" u="sng" dirty="0">
                <a:hlinkClick r:id="rId3"/>
              </a:rPr>
              <a:t>https://osha.europa.eu/sites/default/files/publications/documents/esener-ii-summary-en.PDF</a:t>
            </a:r>
            <a:r>
              <a:rPr lang="sl-SI" sz="800" dirty="0" smtClean="0"/>
              <a:t>.</a:t>
            </a:r>
            <a:endParaRPr lang="sl-SI" sz="800" u="sng" dirty="0" smtClean="0"/>
          </a:p>
          <a:p>
            <a:r>
              <a:rPr lang="sl-SI" sz="800" dirty="0" smtClean="0"/>
              <a:t>2) Šesta evropska raziskava o delovnih pogojih, pregledno poročilo, Eurofound, 2016, str. 43. Na voljo na spletnem naslovu: </a:t>
            </a:r>
            <a:r>
              <a:rPr lang="sl-SI" sz="800" dirty="0">
                <a:hlinkClick r:id="rId4"/>
              </a:rPr>
              <a:t>https://www.eurofound.europa.eu/sites/default/files/ef_publication/field_ef_document/ef1634en.pdf</a:t>
            </a:r>
            <a:r>
              <a:rPr lang="sl-SI" sz="800" dirty="0" smtClean="0"/>
              <a:t>. </a:t>
            </a:r>
          </a:p>
          <a:p>
            <a:endParaRPr lang="sl-SI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6426256" cy="2881606"/>
          </a:xfrm>
        </p:spPr>
        <p:txBody>
          <a:bodyPr>
            <a:normAutofit fontScale="92500"/>
          </a:bodyPr>
          <a:lstStyle/>
          <a:p>
            <a:r>
              <a:rPr lang="sl-SI" sz="1600" dirty="0"/>
              <a:t>Po podatkih iz raziskave podjetij, ki jo je opravila agencija EU-OSHA, so kemične ali biološke snovi prisotne v 38 % podjetij</a:t>
            </a:r>
            <a:r>
              <a:rPr lang="sl-SI" sz="1600" baseline="30000" dirty="0"/>
              <a:t>1</a:t>
            </a:r>
            <a:r>
              <a:rPr lang="sl-SI" b="0" dirty="0" smtClean="0"/>
              <a:t>.</a:t>
            </a:r>
            <a:r>
              <a:rPr lang="sl-SI" dirty="0" smtClean="0"/>
              <a:t> </a:t>
            </a:r>
            <a:endParaRPr lang="sl-SI" sz="1600" dirty="0"/>
          </a:p>
          <a:p>
            <a:r>
              <a:rPr lang="sl-SI" sz="1600" dirty="0"/>
              <a:t>Velika podjetja pogosto uporabljajo več kot </a:t>
            </a:r>
            <a:r>
              <a:rPr lang="sl-SI" sz="1600" dirty="0" smtClean="0"/>
              <a:t>1.000</a:t>
            </a:r>
            <a:r>
              <a:rPr lang="sl-SI" sz="1600" dirty="0"/>
              <a:t> različnih kemičnih izdelkov.</a:t>
            </a:r>
          </a:p>
          <a:p>
            <a:r>
              <a:rPr lang="sl-SI" sz="1600" dirty="0" smtClean="0"/>
              <a:t>V nekaterih gospodarskih panogah lahko posamezni delavci pridejo v stik z več sto različnimi kemičnimi snovmi.</a:t>
            </a:r>
          </a:p>
          <a:p>
            <a:r>
              <a:rPr lang="sl-SI" sz="1600" dirty="0"/>
              <a:t>17 % delavcev iz EU je navedlo, da ravnajo s kemičnimi izdelki ali snovmi ali da je njihova koža v stiku z njimi</a:t>
            </a:r>
            <a:r>
              <a:rPr lang="sl-SI" dirty="0" smtClean="0"/>
              <a:t> </a:t>
            </a:r>
            <a:r>
              <a:rPr lang="sl-SI" sz="1600" dirty="0" smtClean="0"/>
              <a:t>vsaj 25 % delovnega časa</a:t>
            </a:r>
            <a:r>
              <a:rPr lang="sl-SI" sz="1600" baseline="30000" dirty="0" smtClean="0"/>
              <a:t>2 </a:t>
            </a:r>
            <a:r>
              <a:rPr lang="sl-SI" sz="1600" dirty="0" smtClean="0"/>
              <a:t>, </a:t>
            </a:r>
            <a:r>
              <a:rPr lang="sl-SI" sz="1600" dirty="0" smtClean="0"/>
              <a:t>1</a:t>
            </a:r>
            <a:r>
              <a:rPr lang="es-ES" sz="1600" smtClean="0"/>
              <a:t>5</a:t>
            </a:r>
            <a:r>
              <a:rPr lang="sl-SI" sz="1600" dirty="0" smtClean="0"/>
              <a:t> % pa jih vdihava dim, hlape (kot so kovinski hlapi ali izpušni plini) ali prah (kot je lesni ali mineralni prah)</a:t>
            </a:r>
            <a:r>
              <a:rPr lang="sl-SI" b="0" dirty="0" smtClean="0"/>
              <a:t>.</a:t>
            </a:r>
            <a:endParaRPr lang="sl-SI" sz="1600" dirty="0"/>
          </a:p>
          <a:p>
            <a:r>
              <a:rPr lang="sl-SI" sz="1600" dirty="0" smtClean="0"/>
              <a:t>Nenehno se pojavljajo nova tveganja.</a:t>
            </a:r>
            <a:endParaRPr lang="sl-SI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36" y="1147465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Dejstva in številke</a:t>
            </a:r>
            <a:endParaRPr lang="sl-SI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2640"/>
            <a:ext cx="6138223" cy="2881606"/>
          </a:xfrm>
        </p:spPr>
        <p:txBody>
          <a:bodyPr>
            <a:normAutofit/>
          </a:bodyPr>
          <a:lstStyle/>
          <a:p>
            <a:r>
              <a:rPr lang="sl-SI" sz="1600" dirty="0"/>
              <a:t>Med gospodarskimi panogami, v katerih se </a:t>
            </a:r>
            <a:r>
              <a:rPr lang="sl-SI" sz="1600" dirty="0" smtClean="0"/>
              <a:t>nevarne kemične </a:t>
            </a:r>
            <a:r>
              <a:rPr lang="sl-SI" sz="1600" dirty="0"/>
              <a:t>snovi zelo pogosto uporabljajo, so kmetijstvo (62 %), proizvodnja (52 %) in gradbeništvo (51 %)</a:t>
            </a:r>
            <a:r>
              <a:rPr lang="sl-SI" sz="1600" baseline="30000" dirty="0"/>
              <a:t>1</a:t>
            </a:r>
            <a:r>
              <a:rPr lang="sl-SI" sz="1600" dirty="0"/>
              <a:t>.</a:t>
            </a:r>
          </a:p>
          <a:p>
            <a:r>
              <a:rPr lang="sl-SI" sz="1600" dirty="0"/>
              <a:t>V številnih panogah se je uporaba kemikalij povečala, ker so tehnologije, ki temeljijo na kemikalijah, nadomestile tradicionalne načine dela (pesticidi, plastika, izolacija itd.).</a:t>
            </a:r>
          </a:p>
          <a:p>
            <a:r>
              <a:rPr lang="sl-SI" sz="1600" dirty="0"/>
              <a:t>Na Švedskem so leta 2014 porabili 3,7 tone nevarnih </a:t>
            </a:r>
            <a:r>
              <a:rPr lang="sl-SI" sz="1600" dirty="0" smtClean="0"/>
              <a:t>kemičnih snovi </a:t>
            </a:r>
            <a:r>
              <a:rPr lang="sl-SI" sz="1600" dirty="0"/>
              <a:t>na prebivalca.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2440"/>
            <a:ext cx="2767722" cy="179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875409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1) ESENER-2 – pregledno poročilo: Upravljanje varnosti in zdravja pri delu, EU-OSHA, 2016, str. 18. Na voljo na spletnem naslovu: </a:t>
            </a:r>
            <a:r>
              <a:rPr lang="sl-SI" sz="800" u="sng" dirty="0">
                <a:hlinkClick r:id="rId4"/>
              </a:rPr>
              <a:t>https://osha.europa.eu/sites/default/files/ESENER2-Overview_report.pdf.</a:t>
            </a:r>
            <a:r>
              <a:rPr lang="sl-SI" sz="800" dirty="0" smtClean="0"/>
              <a:t> </a:t>
            </a:r>
            <a:endParaRPr lang="sl-SI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Izpostavljenost nevarnim kemičnim snovem v Evropi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22400" cy="3645000"/>
          </a:xfrm>
        </p:spPr>
        <p:txBody>
          <a:bodyPr>
            <a:normAutofit/>
          </a:bodyPr>
          <a:lstStyle/>
          <a:p>
            <a:r>
              <a:rPr lang="sl-SI" sz="1600" dirty="0" smtClean="0"/>
              <a:t>Študija agencije </a:t>
            </a:r>
            <a:r>
              <a:rPr lang="en-GB" sz="1600" dirty="0" smtClean="0"/>
              <a:t>EU-OSHA </a:t>
            </a:r>
            <a:r>
              <a:rPr lang="sl-SI" sz="1600" dirty="0" smtClean="0"/>
              <a:t>za boljšo oceno izpostavljenosti nevarnim kemičnim snovem na evropskih delovnih mestih</a:t>
            </a:r>
            <a:endParaRPr lang="en-GB" sz="1600" strike="sngStrike" dirty="0" smtClean="0">
              <a:solidFill>
                <a:srgbClr val="00B050"/>
              </a:solidFill>
            </a:endParaRPr>
          </a:p>
          <a:p>
            <a:r>
              <a:rPr lang="sl-SI" sz="1600" dirty="0" smtClean="0"/>
              <a:t>V študiji je uporabljena nova metodologija za združitev javno dostopnih podatkov iz agencije</a:t>
            </a:r>
            <a:r>
              <a:rPr lang="sl-SI" sz="1600" dirty="0"/>
              <a:t> </a:t>
            </a:r>
            <a:r>
              <a:rPr lang="en-US" sz="1600" dirty="0" smtClean="0"/>
              <a:t>ECHA, </a:t>
            </a:r>
            <a:r>
              <a:rPr lang="sl-SI" sz="1600" dirty="0" smtClean="0"/>
              <a:t>zbirke </a:t>
            </a:r>
            <a:r>
              <a:rPr lang="en-US" sz="1600" dirty="0" smtClean="0"/>
              <a:t>SPIN, </a:t>
            </a:r>
            <a:r>
              <a:rPr lang="sl-SI" sz="1600" dirty="0" smtClean="0"/>
              <a:t>statističnih podatkov </a:t>
            </a:r>
            <a:r>
              <a:rPr lang="en-US" sz="1600" dirty="0" smtClean="0"/>
              <a:t>PRODCOM, </a:t>
            </a:r>
            <a:r>
              <a:rPr lang="sl-SI" sz="1600" dirty="0" smtClean="0"/>
              <a:t>statističnih podatkov urada Eurostat o poslovanju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sl-SI" sz="1600" dirty="0" smtClean="0"/>
              <a:t>in podatkov iz evropske raziskave o delovnih razmerah</a:t>
            </a:r>
            <a:endParaRPr lang="en-US" sz="1600" dirty="0" smtClean="0"/>
          </a:p>
          <a:p>
            <a:r>
              <a:rPr lang="sl-SI" sz="1600" dirty="0" smtClean="0"/>
              <a:t>Uporabljeno je bilo strokovno točkovanje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sl-SI" sz="1600" dirty="0" smtClean="0"/>
              <a:t>za določitev najpomembnejših snovi in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sl-SI" sz="1600" dirty="0" smtClean="0"/>
              <a:t>glavnih gospodarskih dejavnosti, v katerih se pojavljajo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395193" y="1944949"/>
            <a:ext cx="1972334" cy="24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577</TotalTime>
  <Words>1314</Words>
  <Application>Microsoft Office PowerPoint</Application>
  <PresentationFormat>On-screen Show (16:9)</PresentationFormat>
  <Paragraphs>197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Trebuchet MS</vt:lpstr>
      <vt:lpstr>Wingdings</vt:lpstr>
      <vt:lpstr>HWC2018-19_Template_16-9</vt:lpstr>
      <vt:lpstr>Kampanja Zdravo delovno okolje 2018–2019</vt:lpstr>
      <vt:lpstr>Uvod v kampanjo</vt:lpstr>
      <vt:lpstr>Ključni cilji</vt:lpstr>
      <vt:lpstr>Kaj je tema kampanje?</vt:lpstr>
      <vt:lpstr>Kaj so nevarne kemične snovi? </vt:lpstr>
      <vt:lpstr>Opredelitve pojmov iz direktive o kemičnih snoveh </vt:lpstr>
      <vt:lpstr>Dejstva in številke</vt:lpstr>
      <vt:lpstr>Dejstva in številke</vt:lpstr>
      <vt:lpstr>Izpostavljenost nevarnim kemičnim snovem v Evropi</vt:lpstr>
      <vt:lpstr>Kako je treba ravnati z nevarnimi kemičnimi snovmi?</vt:lpstr>
      <vt:lpstr>Ocena tveganja</vt:lpstr>
      <vt:lpstr>Trije koraki pri ravnanju z nevarnimi kemičnimi snovmi</vt:lpstr>
      <vt:lpstr>Načelo STOP</vt:lpstr>
      <vt:lpstr>Zakonodaja</vt:lpstr>
      <vt:lpstr>Rakotvorne snovi</vt:lpstr>
      <vt:lpstr>Posebej ogrožene skupine delavcev</vt:lpstr>
      <vt:lpstr>Vključitev v kampanjo</vt:lpstr>
      <vt:lpstr>Ponudba za partnerstvo v kampanji</vt:lpstr>
      <vt:lpstr>Priznanja za dobro prakso v okviru kampanje Zdravo delovno okolje</vt:lpstr>
      <vt:lpstr>Gradiva za kampanjo</vt:lpstr>
      <vt:lpstr>Pomembni datumi</vt:lpstr>
      <vt:lpstr>Dodatne informacije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192</cp:revision>
  <dcterms:created xsi:type="dcterms:W3CDTF">2015-10-14T15:05:30Z</dcterms:created>
  <dcterms:modified xsi:type="dcterms:W3CDTF">2018-04-05T12:40:30Z</dcterms:modified>
</cp:coreProperties>
</file>