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4" r:id="rId5"/>
    <p:sldId id="285" r:id="rId6"/>
    <p:sldId id="275" r:id="rId7"/>
    <p:sldId id="286" r:id="rId8"/>
    <p:sldId id="287" r:id="rId9"/>
    <p:sldId id="282" r:id="rId10"/>
    <p:sldId id="263" r:id="rId11"/>
    <p:sldId id="288" r:id="rId12"/>
    <p:sldId id="284" r:id="rId13"/>
    <p:sldId id="289" r:id="rId14"/>
    <p:sldId id="276" r:id="rId15"/>
    <p:sldId id="267" r:id="rId16"/>
    <p:sldId id="262" r:id="rId17"/>
    <p:sldId id="268" r:id="rId18"/>
    <p:sldId id="270" r:id="rId19"/>
    <p:sldId id="271" r:id="rId20"/>
    <p:sldId id="290" r:id="rId21"/>
    <p:sldId id="269" r:id="rId22"/>
    <p:sldId id="273" r:id="rId23"/>
  </p:sldIdLst>
  <p:sldSz cx="9144000" cy="5143500" type="screen16x9"/>
  <p:notesSz cx="6808788" cy="994092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  <p:cmAuthor id="5" name="Lubica NAATZ-SLAFKOVSKA" initials="LN" lastIdx="3" clrIdx="4">
    <p:extLst>
      <p:ext uri="{19B8F6BF-5375-455C-9EA6-DF929625EA0E}">
        <p15:presenceInfo xmlns:p15="http://schemas.microsoft.com/office/powerpoint/2012/main" userId="S-1-5-21-92820539-477366874-1868970003-5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>
      <p:cViewPr varScale="1">
        <p:scale>
          <a:sx n="154" d="100"/>
          <a:sy n="154" d="100"/>
        </p:scale>
        <p:origin x="300" y="126"/>
      </p:cViewPr>
      <p:guideLst>
        <p:guide orient="horz" pos="577"/>
        <p:guide pos="340"/>
        <p:guide orient="horz" pos="2845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7544" y="4105412"/>
            <a:ext cx="7632848" cy="626578"/>
            <a:chOff x="467544" y="4083918"/>
            <a:chExt cx="7632848" cy="626578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083918"/>
              <a:ext cx="947252" cy="58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 4" descr="111004_EU-OSHA_PPT_EU logo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51725" y="4442851"/>
              <a:ext cx="392283" cy="26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7937" y="4153006"/>
              <a:ext cx="502455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sk-SK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7873" y="4443958"/>
            <a:ext cx="7642519" cy="550809"/>
            <a:chOff x="457873" y="4066876"/>
            <a:chExt cx="7642519" cy="550809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1817087" y="4512910"/>
              <a:ext cx="499209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www.healthy-workplaces.eu/sk</a:t>
              </a:r>
              <a:endParaRPr lang="sk-SK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7937" y="4066876"/>
              <a:ext cx="502455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3" y="4348355"/>
              <a:ext cx="801759" cy="266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healthy-workplaces.eu/sk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healthy-workplaces.eu/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/>
          <a:lstStyle/>
          <a:p>
            <a:r>
              <a:rPr lang="sk-SK" sz="3200" smtClean="0"/>
              <a:t>Kampaň Zdravé pracoviská 2018 – 2019</a:t>
            </a:r>
            <a:endParaRPr lang="sk-SK" sz="320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319813"/>
            <a:ext cx="7646400" cy="506406"/>
          </a:xfrm>
        </p:spPr>
        <p:txBody>
          <a:bodyPr>
            <a:normAutofit/>
          </a:bodyPr>
          <a:lstStyle/>
          <a:p>
            <a:r>
              <a:rPr lang="sk-SK" sz="2000" dirty="0" smtClean="0"/>
              <a:t>Kontrolujú nebezpečné chemické látky na pracovisku</a:t>
            </a:r>
            <a:endParaRPr lang="es-ES" sz="2000" dirty="0" smtClean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sk-SK" sz="2000" dirty="0" smtClean="0"/>
              <a:t>Ako kontrolovať nebezpečné látky?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68339"/>
            <a:ext cx="6426256" cy="3528864"/>
          </a:xfrm>
        </p:spPr>
        <p:txBody>
          <a:bodyPr>
            <a:noAutofit/>
          </a:bodyPr>
          <a:lstStyle/>
          <a:p>
            <a:r>
              <a:rPr lang="sk-SK" sz="1300" dirty="0" smtClean="0"/>
              <a:t>Kľúčom je vytvorenie kultúry prevencie a zvyšovanie informovanosti</a:t>
            </a:r>
          </a:p>
          <a:p>
            <a:r>
              <a:rPr lang="sk-SK" sz="1300" dirty="0" smtClean="0"/>
              <a:t>V EÚ sú už zavedené právne predpisy o nebezpečných látkach – zamestnávatelia musia byť informovaní o svojich právnych povinnostiach</a:t>
            </a:r>
          </a:p>
          <a:p>
            <a:r>
              <a:rPr lang="sk-SK" sz="1300" dirty="0" smtClean="0"/>
              <a:t>Na účinnú prevenciu je nevyhnutné posúdenie rizík</a:t>
            </a:r>
          </a:p>
          <a:p>
            <a:r>
              <a:rPr lang="sk-SK" sz="1300" dirty="0" smtClean="0"/>
              <a:t>Zavádzanie účinných preventívnych a ochranných opatrení </a:t>
            </a:r>
          </a:p>
          <a:p>
            <a:r>
              <a:rPr lang="sk-SK" sz="1300" dirty="0"/>
              <a:t>Pracovníci by mali byť vždy informovaní o </a:t>
            </a:r>
          </a:p>
          <a:p>
            <a:pPr lvl="1">
              <a:spcBef>
                <a:spcPts val="600"/>
              </a:spcBef>
            </a:pPr>
            <a:r>
              <a:rPr lang="sk-SK" sz="1300" dirty="0" smtClean="0"/>
              <a:t>zisteniach vyplývajúcich z posúdenia rizík</a:t>
            </a:r>
          </a:p>
          <a:p>
            <a:pPr lvl="1"/>
            <a:r>
              <a:rPr lang="sk-SK" sz="1300" dirty="0" smtClean="0"/>
              <a:t>nebezpečenstvách, ktorým sú vystavení, a o tom, aký to na nich môže mať vplyv</a:t>
            </a:r>
            <a:endParaRPr lang="sk-SK" sz="1300" dirty="0"/>
          </a:p>
          <a:p>
            <a:pPr lvl="1"/>
            <a:r>
              <a:rPr lang="sk-SK" sz="1300" dirty="0" smtClean="0"/>
              <a:t>o tom, čo treba robiť, aby zaistili svoju bezpečnosť a bezpečnosť iných pracovníkov</a:t>
            </a:r>
          </a:p>
          <a:p>
            <a:pPr lvl="1"/>
            <a:r>
              <a:rPr lang="sk-SK" sz="1300" dirty="0" smtClean="0"/>
              <a:t>o tom, čo treba robiť v prípade nehody alebo vtedy, keď sa niečo pokazí</a:t>
            </a:r>
          </a:p>
          <a:p>
            <a:r>
              <a:rPr lang="sk-SK" sz="1300" dirty="0" smtClean="0"/>
              <a:t>Praktické nástroje a usmernenia môžu podnikom pomôcť riadiť riziká a zaistiť bezpečnosť a ochranu zdravia na pracoviskách</a:t>
            </a:r>
            <a:endParaRPr lang="sk-SK" sz="1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55678"/>
            <a:ext cx="2285872" cy="28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Posúdenie rizík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7000"/>
            <a:ext cx="7651013" cy="3645000"/>
          </a:xfrm>
        </p:spPr>
        <p:txBody>
          <a:bodyPr>
            <a:normAutofit lnSpcReduction="10000"/>
          </a:bodyPr>
          <a:lstStyle/>
          <a:p>
            <a:r>
              <a:rPr lang="sk-SK" sz="1600" dirty="0"/>
              <a:t>Musí sa vykonať posúdenie rizík, aby sa určili všetky bezpečnostné a zdravotné riziká</a:t>
            </a:r>
          </a:p>
          <a:p>
            <a:r>
              <a:rPr lang="sk-SK" sz="1600" dirty="0"/>
              <a:t>Je potrebné, aby sa zapojili všetky strany – zamestnávatelia, vedúci pracovníci, oddelenia BOZP a pracovníci</a:t>
            </a:r>
          </a:p>
          <a:p>
            <a:r>
              <a:rPr lang="sk-SK" sz="1600" dirty="0"/>
              <a:t>Posúdenie by sa malo vzťahovať na všetky skupiny pracovníkov a dodávateľov, ako aj na výnimočné pracovné podmienky, napr. údržbu </a:t>
            </a:r>
            <a:r>
              <a:rPr lang="es-ES" sz="1600" smtClean="0"/>
              <a:t/>
            </a:r>
            <a:br>
              <a:rPr lang="es-ES" sz="1600" smtClean="0"/>
            </a:br>
            <a:r>
              <a:rPr lang="sk-SK" sz="1600" smtClean="0"/>
              <a:t>a </a:t>
            </a:r>
            <a:r>
              <a:rPr lang="sk-SK" sz="1600" dirty="0"/>
              <a:t>opravu</a:t>
            </a:r>
          </a:p>
          <a:p>
            <a:r>
              <a:rPr lang="sk-SK" altLang="en-US" sz="1600" dirty="0"/>
              <a:t>Je nevyhnutné dať prioritu všetkým činnostiam zameraným na odstránenie, nahradenie alebo kontrolu rizík</a:t>
            </a:r>
          </a:p>
          <a:p>
            <a:r>
              <a:rPr lang="sk-SK" sz="1600" dirty="0"/>
              <a:t>Posúdenie je potrebné aktualizovať a revidovať v prípade výskytu nehody </a:t>
            </a:r>
          </a:p>
          <a:p>
            <a:r>
              <a:rPr lang="sk-SK" sz="1600" dirty="0"/>
              <a:t>Pracovníci by mali byť dostatočne informovaní o výsledkoch a mali by absolvovať odbornú prípravu na vykonávanie preventívnych opatrení</a:t>
            </a:r>
          </a:p>
          <a:p>
            <a:r>
              <a:rPr lang="sk-SK" sz="1600" dirty="0"/>
              <a:t>K dispozícii sú pomôcky a nástroje, ktoré podnikom pomáhajú pri vykonávaní posúdenia rizík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Tri kroky, ako kontrolovať nebezpečné látky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mtClean="0"/>
              <a:t>Určenie nebezpečenstiev:</a:t>
            </a:r>
          </a:p>
          <a:p>
            <a:r>
              <a:rPr lang="sk-SK" smtClean="0"/>
              <a:t>Vytvorte zoznam látok/chemických produktov, ktoré sa používajú a vytvárajú na pracovisku</a:t>
            </a:r>
            <a:r>
              <a:rPr lang="sk-SK" altLang="en-US" sz="1300"/>
              <a:t> </a:t>
            </a:r>
          </a:p>
          <a:p>
            <a:r>
              <a:rPr lang="sk-SK" smtClean="0"/>
              <a:t>Zhromaždite informácie o ujme, ktorú môžu spôsobiť, a o tom, ako k nej môže dôjsť, napríklad vo forme štítkov a kariet bezpečnostných údajov </a:t>
            </a:r>
          </a:p>
          <a:p>
            <a:r>
              <a:rPr lang="sk-SK" smtClean="0"/>
              <a:t>Posúďte, či sa používajú karcinogény alebo mutagény, pre ktoré platia prísnejšie pravidlá</a:t>
            </a:r>
          </a:p>
          <a:p>
            <a:pPr marL="0" indent="0">
              <a:buNone/>
            </a:pPr>
            <a:r>
              <a:rPr lang="sk-SK" altLang="en-US" sz="1500" smtClean="0"/>
              <a:t>Posúdenie expozície:</a:t>
            </a:r>
          </a:p>
          <a:p>
            <a:r>
              <a:rPr lang="sk-SK" smtClean="0"/>
              <a:t>Identifikujte pracovníkov, ktorí môžu byť látkam vystavení, vrátane pracovníkov vykonávajúcich čistenie/upratovanie a údržbu</a:t>
            </a:r>
          </a:p>
          <a:p>
            <a:r>
              <a:rPr lang="sk-SK" sz="1300"/>
              <a:t>Posúďte expozíciu pracovníkov z hľadiska druhu, intenzity, dĺžky, frekvencie expozície, a to aj so zohľadnením kombinácií expozícií</a:t>
            </a:r>
          </a:p>
          <a:p>
            <a:r>
              <a:rPr lang="sk-SK" smtClean="0"/>
              <a:t>Posúďte účinky v spojení s ďalšími rizikami, napríklad s rizikami požiaru, vstrebávania cez kožu alebo práce vo vlhku</a:t>
            </a:r>
          </a:p>
          <a:p>
            <a:pPr marL="0" indent="0">
              <a:buNone/>
            </a:pPr>
            <a:r>
              <a:rPr lang="sk-SK" sz="1500" smtClean="0"/>
              <a:t>Stanovenie opatrení:</a:t>
            </a:r>
          </a:p>
          <a:p>
            <a:r>
              <a:rPr lang="sk-SK" smtClean="0"/>
              <a:t>Zoznam nebezpečenstiev možno následne použiť na vypracovanie akčného plánu a určenie osôb, ktoré ho majú vykonávať</a:t>
            </a:r>
          </a:p>
          <a:p>
            <a:r>
              <a:rPr lang="sk-SK" sz="1300"/>
              <a:t>Kontrolujte vykonávanie a vplyv opatrení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Zásada STOP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71438"/>
            <a:ext cx="7794534" cy="3572520"/>
          </a:xfrm>
        </p:spPr>
        <p:txBody>
          <a:bodyPr>
            <a:normAutofit/>
          </a:bodyPr>
          <a:lstStyle/>
          <a:p>
            <a:r>
              <a:rPr lang="sk-SK" sz="1300" dirty="0" smtClean="0"/>
              <a:t>Zamestnávatelia musia stanoviť účinné preventívne a ochranné opatrenia</a:t>
            </a:r>
          </a:p>
          <a:p>
            <a:r>
              <a:rPr lang="sk-SK" sz="1300" dirty="0" smtClean="0"/>
              <a:t>Nebezpečné látky a postupy by sa mali z pracovísk úplne odstrániť (napr. navrhnutím nových pracovných postupov) </a:t>
            </a:r>
          </a:p>
          <a:p>
            <a:r>
              <a:rPr lang="sk-SK" sz="1300" dirty="0" smtClean="0"/>
              <a:t>Ak nie je možné ich </a:t>
            </a:r>
            <a:r>
              <a:rPr lang="sk-SK" sz="1300" u="sng" dirty="0" smtClean="0"/>
              <a:t>odstrániť</a:t>
            </a:r>
            <a:r>
              <a:rPr lang="sk-SK" sz="1300" dirty="0" smtClean="0"/>
              <a:t>, je potrebné riadiť riziká na základe hierarchie preventívnych opatrení – zásada STOP</a:t>
            </a:r>
            <a:r>
              <a:rPr lang="en-US" sz="1300" dirty="0" smtClean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S</a:t>
            </a:r>
            <a:r>
              <a:rPr lang="sk-SK" sz="1300" dirty="0" smtClean="0"/>
              <a:t>kúste náhradné riešenie (bezpečné alebo menej škodlivé alternatívy)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T</a:t>
            </a:r>
            <a:r>
              <a:rPr lang="sk-SK" sz="1300" dirty="0" smtClean="0"/>
              <a:t>echnologické opatrenia (napr. uzavretý systém, lokálne odvetrávanie výfukových plynov)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O</a:t>
            </a:r>
            <a:r>
              <a:rPr lang="sk-SK" sz="1300" dirty="0" smtClean="0"/>
              <a:t>rganizačné opatrenia (napr. obmedzenie počtu pracovníkov, ktorí sú l</a:t>
            </a:r>
            <a:r>
              <a:rPr lang="fr-FR" sz="1300" dirty="0"/>
              <a:t> </a:t>
            </a:r>
            <a:r>
              <a:rPr lang="sk-SK" sz="1300" dirty="0" smtClean="0"/>
              <a:t>átkam vystavení, </a:t>
            </a:r>
            <a:r>
              <a:rPr lang="es-ES" sz="1300" dirty="0" smtClean="0"/>
              <a:t>	</a:t>
            </a:r>
            <a:r>
              <a:rPr lang="sk-SK" sz="1300" dirty="0" smtClean="0"/>
              <a:t>alebo skrátenie času vystavenia)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P</a:t>
            </a:r>
            <a:r>
              <a:rPr lang="sk-SK" sz="1300" dirty="0" smtClean="0"/>
              <a:t>rostriedky osobnej ochrany (používanie osobných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	</a:t>
            </a:r>
            <a:r>
              <a:rPr lang="sk-SK" sz="1300" dirty="0" smtClean="0"/>
              <a:t>ochranných prostriedkov)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30579" y="2657698"/>
            <a:ext cx="1958590" cy="1731222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90315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Právne predpisy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026" y="871438"/>
            <a:ext cx="7992888" cy="3645000"/>
          </a:xfrm>
        </p:spPr>
        <p:txBody>
          <a:bodyPr>
            <a:normAutofit lnSpcReduction="10000"/>
          </a:bodyPr>
          <a:lstStyle/>
          <a:p>
            <a:r>
              <a:rPr lang="sk-SK" sz="1600" dirty="0"/>
              <a:t>Zamestnávateľ je právne zodpovedný za zaistenie bezpečnosti a ochrany zdravia na pracovisku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k-SK" sz="1600" dirty="0" smtClean="0"/>
              <a:t>Nariadenie o bezpečnosti a ochrane zdravia pri práci vrátane</a:t>
            </a:r>
          </a:p>
          <a:p>
            <a:r>
              <a:rPr lang="sk-SK" sz="1600" dirty="0" smtClean="0">
                <a:hlinkClick r:id="rId2"/>
              </a:rPr>
              <a:t>smernice 89/391/EHS (rámcová smernica o BOZP)   </a:t>
            </a:r>
            <a:endParaRPr lang="sk-SK" sz="1600" dirty="0"/>
          </a:p>
          <a:p>
            <a:r>
              <a:rPr lang="sk-SK" sz="1600" dirty="0" smtClean="0">
                <a:hlinkClick r:id="rId3"/>
              </a:rPr>
              <a:t>smernice 98/24/ES (smernica o chemických faktoroch)</a:t>
            </a:r>
            <a:endParaRPr lang="sk-SK" sz="1600" dirty="0"/>
          </a:p>
          <a:p>
            <a:r>
              <a:rPr lang="sk-SK" sz="1600" dirty="0" smtClean="0">
                <a:hlinkClick r:id="rId4"/>
              </a:rPr>
              <a:t>smernice 2004/37/ES (smernica o karcinogénoch a mutagénoch)</a:t>
            </a:r>
            <a:endParaRPr lang="sk-SK" sz="1600" dirty="0" smtClean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k-SK" sz="1400" dirty="0"/>
              <a:t>Úplný prehľad príslušných právnych predpisov o BOZP: </a:t>
            </a:r>
            <a:r>
              <a:rPr dirty="0"/>
              <a:t/>
            </a:r>
            <a:br>
              <a:rPr dirty="0"/>
            </a:br>
            <a:r>
              <a:rPr lang="sk-SK" sz="1400" dirty="0" smtClean="0">
                <a:hlinkClick r:id="rId5"/>
              </a:rPr>
              <a:t>https://osha.europa.eu/</a:t>
            </a:r>
            <a:r>
              <a:rPr lang="es-ES" sz="1400" smtClean="0">
                <a:hlinkClick r:id="rId5"/>
              </a:rPr>
              <a:t>sk</a:t>
            </a:r>
            <a:r>
              <a:rPr lang="sk-SK" sz="1400" smtClean="0">
                <a:hlinkClick r:id="rId5"/>
              </a:rPr>
              <a:t>/safety-and-health-legislation </a:t>
            </a:r>
            <a:r>
              <a:rPr dirty="0">
                <a:hlinkClick r:id="rId5"/>
              </a:rPr>
              <a:t/>
            </a:r>
            <a:br>
              <a:rPr dirty="0">
                <a:hlinkClick r:id="rId5"/>
              </a:rPr>
            </a:br>
            <a:endParaRPr lang="sk-SK" sz="1400" dirty="0"/>
          </a:p>
          <a:p>
            <a:pPr marL="0" indent="0">
              <a:buNone/>
            </a:pPr>
            <a:r>
              <a:rPr lang="sk-SK" sz="1400" dirty="0"/>
              <a:t>Niekoľko užitočných informácií z právnych predpisov o chemikáliách:</a:t>
            </a:r>
          </a:p>
          <a:p>
            <a:r>
              <a:rPr lang="sk-SK" sz="1400" dirty="0" smtClean="0">
                <a:hlinkClick r:id="rId6"/>
              </a:rPr>
              <a:t>nariadenie (ES) č. 1907/2006 (nariadenie REACH)</a:t>
            </a:r>
            <a:endParaRPr lang="sk-SK" sz="1400" dirty="0"/>
          </a:p>
          <a:p>
            <a:r>
              <a:rPr lang="sk-SK" sz="1400" dirty="0" smtClean="0">
                <a:hlinkClick r:id="rId7"/>
              </a:rPr>
              <a:t>nariadenie (ES) č. 1272/2008 (nariadenie CLP)</a:t>
            </a:r>
            <a:endParaRPr lang="sk-SK" sz="1400" dirty="0"/>
          </a:p>
          <a:p>
            <a:endParaRPr lang="sk-SK" sz="16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Karcinogény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43558"/>
            <a:ext cx="7560000" cy="36450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Karcinogény spôsobujú väčšinu smrteľných ch</a:t>
            </a:r>
            <a:r>
              <a:rPr lang="en-GB" sz="1600" dirty="0" smtClean="0"/>
              <a:t>o</a:t>
            </a:r>
            <a:r>
              <a:rPr lang="sk-SK" sz="1600" dirty="0" smtClean="0"/>
              <a:t>r</a:t>
            </a:r>
            <a:r>
              <a:rPr lang="en-GB" sz="1600" dirty="0" smtClean="0"/>
              <a:t>ô</a:t>
            </a:r>
            <a:r>
              <a:rPr lang="sk-SK" sz="1600" dirty="0" smtClean="0"/>
              <a:t>b z povolania v EÚ</a:t>
            </a:r>
          </a:p>
          <a:p>
            <a:r>
              <a:rPr lang="sk-SK" sz="1600" dirty="0" smtClean="0"/>
              <a:t>Expozícia karcinogénom na pracovisku každý rok spôsobí:</a:t>
            </a:r>
          </a:p>
          <a:p>
            <a:pPr lvl="1">
              <a:spcBef>
                <a:spcPts val="600"/>
              </a:spcBef>
            </a:pPr>
            <a:r>
              <a:rPr lang="sk-SK" sz="1600" dirty="0" smtClean="0"/>
              <a:t>vznik rakoviny u 91 500 – 150 500 osôb</a:t>
            </a:r>
          </a:p>
          <a:p>
            <a:pPr lvl="1">
              <a:tabLst>
                <a:tab pos="900113" algn="l"/>
              </a:tabLst>
            </a:pPr>
            <a:r>
              <a:rPr lang="sk-SK" sz="1600" dirty="0" smtClean="0"/>
              <a:t>57 700 – 106 500 úmrtí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Mnohým prípadom rakoviny z povolania je možné predísť</a:t>
            </a:r>
          </a:p>
          <a:p>
            <a:r>
              <a:rPr lang="sk-SK" sz="1600" dirty="0" smtClean="0"/>
              <a:t>Na karcinogény sa vzťahujú prísnejšie opatrenia ako na iné nebezpečné látky, napr. práca v uzavretom sy</a:t>
            </a:r>
            <a:r>
              <a:rPr lang="en-GB" sz="1600" dirty="0" smtClean="0"/>
              <a:t>s</a:t>
            </a:r>
            <a:r>
              <a:rPr lang="sk-SK" sz="1600" dirty="0" smtClean="0"/>
              <a:t>téme, obmedzenie prístupu zamestnancov a vedenie záznamov</a:t>
            </a:r>
          </a:p>
          <a:p>
            <a:r>
              <a:rPr lang="sk-SK" sz="1600" dirty="0" smtClean="0"/>
              <a:t>Cieľom plánu opatrení proti karcinogénom je pod</a:t>
            </a:r>
            <a:r>
              <a:rPr lang="en-GB" sz="1600" dirty="0" smtClean="0"/>
              <a:t>p</a:t>
            </a:r>
            <a:r>
              <a:rPr lang="sk-SK" sz="1600" dirty="0" smtClean="0"/>
              <a:t>orovať politiku a napomáhať zdieľaniu informácií a osvedčených postupov</a:t>
            </a:r>
            <a:endParaRPr lang="sk-SK" sz="1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5886"/>
            <a:ext cx="2566814" cy="8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Konkrétne skupiny vystavené riziku</a:t>
            </a:r>
            <a:endParaRPr lang="sk-S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1600" dirty="0" smtClean="0"/>
              <a:t>Určité skupiny pracovníkov môžu byť obzvlášť vystavené riziku spojenému s nebezpečnými látkami, a to:</a:t>
            </a:r>
          </a:p>
          <a:p>
            <a:pPr lvl="1">
              <a:spcBef>
                <a:spcPts val="600"/>
              </a:spcBef>
            </a:pPr>
            <a:r>
              <a:rPr lang="sk-SK" sz="1600" dirty="0"/>
              <a:t>ženy</a:t>
            </a:r>
          </a:p>
          <a:p>
            <a:pPr lvl="1"/>
            <a:r>
              <a:rPr lang="sk-SK" sz="1600" dirty="0" smtClean="0"/>
              <a:t>mladí pracovníci</a:t>
            </a:r>
          </a:p>
          <a:p>
            <a:pPr lvl="1"/>
            <a:r>
              <a:rPr lang="sk-SK" sz="1600" dirty="0" smtClean="0"/>
              <a:t>migrujúci pracovníci</a:t>
            </a:r>
          </a:p>
          <a:p>
            <a:pPr lvl="1"/>
            <a:r>
              <a:rPr lang="sk-SK" sz="1600" dirty="0" smtClean="0"/>
              <a:t>dočasní pracovníci</a:t>
            </a:r>
          </a:p>
          <a:p>
            <a:pPr lvl="1"/>
            <a:r>
              <a:rPr lang="sk-SK" sz="1600" dirty="0"/>
              <a:t>zamestnanci bez odbornej prípravy alebo skúseností</a:t>
            </a:r>
          </a:p>
          <a:p>
            <a:pPr lvl="1"/>
            <a:r>
              <a:rPr lang="sk-SK" sz="1600" dirty="0"/>
              <a:t>pracovníci vykonávajúci čistenie/upratovanie a dodávatelia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Dôvodom môže byť mimoriadna citlivosť, neskúsenosť alebo nedostatočná odborná príprava či informovanosť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Riziká vzťahujúce sa na týchto pracovníkov by sa mali zohľadniť v posúdení rizík</a:t>
            </a:r>
            <a:endParaRPr lang="sk-SK" sz="1600" b="1" dirty="0">
              <a:solidFill>
                <a:schemeClr val="tx2"/>
              </a:solidFill>
            </a:endParaRP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Možnosť zapojiť sa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566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 smtClean="0"/>
              <a:t>Zapojiť sa môžu organizácie všetkých veľkostí a z rôznych odvetví, ako aj jednotlivci, a to:</a:t>
            </a:r>
          </a:p>
          <a:p>
            <a:pPr lvl="1">
              <a:spcBef>
                <a:spcPts val="600"/>
              </a:spcBef>
            </a:pPr>
            <a:r>
              <a:rPr lang="sk-SK" sz="1500" dirty="0" smtClean="0"/>
              <a:t>šírením a publikovaním materiálov kampane</a:t>
            </a:r>
          </a:p>
          <a:p>
            <a:pPr lvl="1"/>
            <a:r>
              <a:rPr lang="sk-SK" sz="1500" dirty="0"/>
              <a:t>účasťou na podujatiach a aktivitách alebo ich </a:t>
            </a:r>
            <a:r>
              <a:rPr lang="fr-FR" sz="1500" dirty="0" smtClean="0"/>
              <a:t/>
            </a:r>
            <a:br>
              <a:rPr lang="fr-FR" sz="1500" dirty="0" smtClean="0"/>
            </a:br>
            <a:r>
              <a:rPr lang="sk-SK" sz="1500" dirty="0" smtClean="0"/>
              <a:t>organizovaním</a:t>
            </a:r>
            <a:endParaRPr lang="sk-SK" sz="1500" dirty="0"/>
          </a:p>
          <a:p>
            <a:pPr lvl="1"/>
            <a:r>
              <a:rPr lang="sk-SK" sz="1500" dirty="0" smtClean="0"/>
              <a:t>používaním a propagovaním nástrojov na riadenie </a:t>
            </a:r>
          </a:p>
          <a:p>
            <a:pPr marL="189000" lvl="1" indent="0">
              <a:buNone/>
            </a:pPr>
            <a:r>
              <a:rPr lang="fr-FR" sz="1500" dirty="0" smtClean="0"/>
              <a:t>	</a:t>
            </a:r>
            <a:r>
              <a:rPr lang="sk-SK" sz="1500" dirty="0" smtClean="0"/>
              <a:t>nebezpečných látok</a:t>
            </a:r>
          </a:p>
          <a:p>
            <a:pPr lvl="1"/>
            <a:r>
              <a:rPr lang="sk-SK" sz="1500" dirty="0"/>
              <a:t>tým, že sa stanú partnerom kampane</a:t>
            </a:r>
          </a:p>
          <a:p>
            <a:pPr lvl="1"/>
            <a:r>
              <a:rPr lang="sk-SK" sz="1500" dirty="0" smtClean="0"/>
              <a:t>sledovaním informácií prostredníctvom sociálnych médií</a:t>
            </a:r>
          </a:p>
          <a:p>
            <a:pPr lvl="1"/>
            <a:endParaRPr lang="sk-SK" sz="1600" dirty="0" smtClean="0"/>
          </a:p>
          <a:p>
            <a:pPr lvl="1"/>
            <a:endParaRPr lang="sk-SK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83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Ponuka partnerstva kampane</a:t>
            </a:r>
            <a:endParaRPr lang="sk-SK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976664" cy="3528392"/>
          </a:xfrm>
        </p:spPr>
        <p:txBody>
          <a:bodyPr>
            <a:noAutofit/>
          </a:bodyPr>
          <a:lstStyle/>
          <a:p>
            <a:r>
              <a:rPr lang="sk-SK" sz="1500" dirty="0" smtClean="0"/>
              <a:t>Úspešné partnerstvá agentúry EU-OSHA s kľúčovými zainteresovanými stranami sú pre úspech kampane rozhodujúce</a:t>
            </a:r>
          </a:p>
          <a:p>
            <a:r>
              <a:rPr lang="sk-SK" sz="1500" dirty="0" smtClean="0"/>
              <a:t>Oficiálnym partnerom kampane sa môžu stať európske a medzinárodné organizácie</a:t>
            </a:r>
          </a:p>
          <a:p>
            <a:r>
              <a:rPr lang="sk-SK" sz="1500" dirty="0"/>
              <a:t>Kampaň propagujú mediálni partneri kampane</a:t>
            </a:r>
          </a:p>
          <a:p>
            <a:r>
              <a:rPr lang="sk-SK" sz="1500" dirty="0"/>
              <a:t>Výhody:</a:t>
            </a:r>
          </a:p>
          <a:p>
            <a:pPr lvl="1">
              <a:spcBef>
                <a:spcPts val="600"/>
              </a:spcBef>
            </a:pPr>
            <a:r>
              <a:rPr lang="sk-SK" sz="1500" dirty="0"/>
              <a:t>uvítací balíček</a:t>
            </a:r>
          </a:p>
          <a:p>
            <a:pPr lvl="1"/>
            <a:r>
              <a:rPr lang="sk-SK" sz="1500" dirty="0"/>
              <a:t>certifikát partnera</a:t>
            </a:r>
          </a:p>
          <a:p>
            <a:pPr lvl="1"/>
            <a:r>
              <a:rPr lang="sk-SK" sz="1500" dirty="0" smtClean="0"/>
              <a:t>podpora na úrovni EÚ a v médiách</a:t>
            </a:r>
          </a:p>
          <a:p>
            <a:pPr lvl="1"/>
            <a:r>
              <a:rPr lang="sk-SK" sz="1500" dirty="0"/>
              <a:t>príležitosti na vytváranie sietí a výmenu </a:t>
            </a:r>
            <a:r>
              <a:rPr dirty="0"/>
              <a:t/>
            </a:r>
            <a:br>
              <a:rPr dirty="0"/>
            </a:br>
            <a:r>
              <a:rPr lang="sk-SK" sz="1500" dirty="0"/>
              <a:t>dobrej praxe s ostatnými partnermi kampane</a:t>
            </a:r>
          </a:p>
          <a:p>
            <a:pPr lvl="1"/>
            <a:r>
              <a:rPr lang="sk-SK" sz="1500" dirty="0"/>
              <a:t>pozvanie na podujatia agentúry EU-OSHA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Cena za dobrú prax v rámci kampane Zdravé pracoviská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Uznanie inovačných postupov v oblasti bezpečnosti a ochrany zdravia na pracovisku</a:t>
            </a:r>
          </a:p>
          <a:p>
            <a:r>
              <a:rPr lang="sk-SK" sz="1600" dirty="0" smtClean="0"/>
              <a:t>Odmeňovanie organizácií za úspešné a udržateľné iniciatívy zamerané na kontrolu nebezpečných látok na pracovisku</a:t>
            </a:r>
          </a:p>
          <a:p>
            <a:r>
              <a:rPr lang="sk-SK" sz="1600" dirty="0" smtClean="0"/>
              <a:t>Súťaž je otvorená pre organizácie v:</a:t>
            </a:r>
          </a:p>
          <a:p>
            <a:pPr lvl="1">
              <a:spcBef>
                <a:spcPts val="600"/>
              </a:spcBef>
            </a:pPr>
            <a:r>
              <a:rPr lang="sk-SK" sz="1600" dirty="0"/>
              <a:t>členských štátoch EÚ</a:t>
            </a:r>
          </a:p>
          <a:p>
            <a:pPr lvl="1"/>
            <a:r>
              <a:rPr lang="sk-SK" sz="1600" dirty="0"/>
              <a:t>kandidátskych krajinách</a:t>
            </a:r>
          </a:p>
          <a:p>
            <a:pPr lvl="1"/>
            <a:r>
              <a:rPr lang="sk-SK" sz="1600" dirty="0" smtClean="0"/>
              <a:t>potenciálnych kandidátskych krajinách</a:t>
            </a:r>
          </a:p>
          <a:p>
            <a:pPr lvl="1"/>
            <a:r>
              <a:rPr lang="sk-SK" sz="1600" dirty="0"/>
              <a:t>krajinách Európskeho združenia voľného obchodu (EZVO)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Víťazi súťaže sú vyhlásení na slávnostnom odovzdávaní cien</a:t>
            </a:r>
          </a:p>
          <a:p>
            <a:endParaRPr lang="sk-SK" sz="1800" dirty="0" smtClean="0"/>
          </a:p>
          <a:p>
            <a:pPr lvl="1"/>
            <a:endParaRPr lang="sk-SK" sz="1800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Úvod do kampane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570272" cy="36450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Kampaň koordinuje Európska agentúra pre bezpečnosť a ochranu zdravia pri práci (EU-OSHA)</a:t>
            </a:r>
          </a:p>
          <a:p>
            <a:r>
              <a:rPr lang="sk-SK" sz="1600" dirty="0" smtClean="0"/>
              <a:t>Prebieha vo viac než 30 krajinách</a:t>
            </a:r>
          </a:p>
          <a:p>
            <a:r>
              <a:rPr lang="sk-SK" sz="1600" dirty="0" smtClean="0"/>
              <a:t>Podporuje ju sieť partnerov: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sk-SK" sz="1600" dirty="0" smtClean="0"/>
              <a:t>národné kontaktné miesta</a:t>
            </a:r>
          </a:p>
          <a:p>
            <a:pPr lvl="1"/>
            <a:r>
              <a:rPr lang="sk-SK" sz="1600" dirty="0" smtClean="0"/>
              <a:t>oficiálni partneri kampane</a:t>
            </a:r>
          </a:p>
          <a:p>
            <a:pPr lvl="1"/>
            <a:r>
              <a:rPr lang="sk-SK" sz="1600" dirty="0" smtClean="0"/>
              <a:t>európski sociálni partneri</a:t>
            </a:r>
          </a:p>
          <a:p>
            <a:pPr lvl="1"/>
            <a:r>
              <a:rPr lang="sk-SK" sz="1600" dirty="0" smtClean="0"/>
              <a:t>mediálni partneri</a:t>
            </a:r>
          </a:p>
          <a:p>
            <a:pPr lvl="1"/>
            <a:r>
              <a:rPr lang="sk-SK" sz="1600" dirty="0" smtClean="0"/>
              <a:t>sieť Enterprise Europe Network</a:t>
            </a:r>
          </a:p>
          <a:p>
            <a:pPr lvl="1"/>
            <a:r>
              <a:rPr lang="sk-SK" sz="1600" dirty="0" smtClean="0"/>
              <a:t>inštitúcie EÚ</a:t>
            </a:r>
          </a:p>
          <a:p>
            <a:pPr lvl="1"/>
            <a:r>
              <a:rPr lang="sk-SK" sz="1600" dirty="0" smtClean="0"/>
              <a:t>iné agentúry EÚ</a:t>
            </a:r>
            <a:endParaRPr lang="sk-S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Zdroje kampane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71438"/>
            <a:ext cx="3761960" cy="36450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Sprievodca kampaňou</a:t>
            </a:r>
          </a:p>
          <a:p>
            <a:r>
              <a:rPr lang="sk-SK" sz="1600" dirty="0" smtClean="0"/>
              <a:t>Praktický elektronický nástroj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Správy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Série informačných dokumentov venovaných prioritným témam </a:t>
            </a:r>
            <a:endParaRPr lang="sk-SK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Databáza zdrojov a nástrojov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Databáza prípadových štúdií a audio-vizuálnych materiálov</a:t>
            </a:r>
            <a:endParaRPr lang="sk-SK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OSHwiki: aktualizovaná časť a nové články</a:t>
            </a:r>
          </a:p>
          <a:p>
            <a:pPr lvl="1"/>
            <a:endParaRPr lang="sk-SK" sz="1800" dirty="0" smtClean="0"/>
          </a:p>
          <a:p>
            <a:pPr lvl="1"/>
            <a:endParaRPr lang="sk-SK" sz="1800" dirty="0" smtClean="0"/>
          </a:p>
          <a:p>
            <a:endParaRPr lang="sk-SK" dirty="0" smtClean="0"/>
          </a:p>
          <a:p>
            <a:pPr lvl="1"/>
            <a:endParaRPr lang="sk-SK" dirty="0" smtClean="0"/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154062" y="853172"/>
            <a:ext cx="3528392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Filmy o Napovi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Propagačné materiály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Informačný leták ku kampani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Leták o oceneniach za dobrú prax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Plagát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Videá</a:t>
            </a:r>
            <a:endParaRPr lang="sk-SK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Online pútač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E-mailový podpis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Odkazy na užitočné webové stránky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5" y="2283718"/>
            <a:ext cx="2378825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Kľúčové dátumy</a:t>
            </a:r>
            <a:endParaRPr lang="sk-SK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866416" cy="36450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Začiatok kampane: </a:t>
            </a:r>
            <a:r>
              <a:rPr dirty="0"/>
              <a:t/>
            </a:r>
            <a:br>
              <a:rPr dirty="0"/>
            </a:br>
            <a:r>
              <a:rPr lang="sk-SK" sz="1600" b="0" dirty="0" smtClean="0">
                <a:solidFill>
                  <a:schemeClr val="tx2"/>
                </a:solidFill>
              </a:rPr>
              <a:t>apríl 2018</a:t>
            </a:r>
          </a:p>
          <a:p>
            <a:r>
              <a:rPr lang="sk-SK" sz="1600" dirty="0" smtClean="0"/>
              <a:t>Súťaž o cenu za dobrú prax v členských štátoch a na úrovni Európy: </a:t>
            </a:r>
            <a:r>
              <a:rPr dirty="0"/>
              <a:t/>
            </a:r>
            <a:br>
              <a:rPr dirty="0"/>
            </a:br>
            <a:r>
              <a:rPr lang="sk-SK" sz="1600" b="0" dirty="0"/>
              <a:t>2018 a 2019</a:t>
            </a:r>
          </a:p>
          <a:p>
            <a:r>
              <a:rPr lang="sk-SK" sz="1600" dirty="0" smtClean="0"/>
              <a:t>Podujatie pri príležitosti výmeny informácií o osvedčených postupoch v rámci kampane Zdravé pracoviská: </a:t>
            </a:r>
            <a:r>
              <a:rPr dirty="0"/>
              <a:t/>
            </a:r>
            <a:br>
              <a:rPr dirty="0"/>
            </a:br>
            <a:r>
              <a:rPr lang="sk-SK" sz="1600" b="0" dirty="0" smtClean="0"/>
              <a:t>2. štvrťrok 2019</a:t>
            </a:r>
          </a:p>
          <a:p>
            <a:r>
              <a:rPr lang="sk-SK" sz="1600" dirty="0" smtClean="0"/>
              <a:t>Európske týždne bezpečnosti a ochrany zdravia pri práci:</a:t>
            </a:r>
          </a:p>
          <a:p>
            <a:pPr marL="189000" lvl="1" indent="0">
              <a:buNone/>
            </a:pPr>
            <a:r>
              <a:rPr lang="sk-SK" sz="1600" dirty="0">
                <a:solidFill>
                  <a:schemeClr val="tx2"/>
                </a:solidFill>
              </a:rPr>
              <a:t>október 2018 a 2019</a:t>
            </a:r>
          </a:p>
          <a:p>
            <a:r>
              <a:rPr lang="sk-SK" sz="1600" dirty="0" smtClean="0"/>
              <a:t>Samit v rámci kampane Zdravé pracoviská a slávnostné odovzdávanie cien za dobrú prax:</a:t>
            </a:r>
          </a:p>
          <a:p>
            <a:pPr marL="189000" lvl="1" indent="0">
              <a:buNone/>
            </a:pPr>
            <a:r>
              <a:rPr lang="sk-SK" sz="1600" dirty="0" smtClean="0">
                <a:solidFill>
                  <a:schemeClr val="tx2"/>
                </a:solidFill>
              </a:rPr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Ďalšie informácie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442480" cy="3750974"/>
          </a:xfrm>
        </p:spPr>
        <p:txBody>
          <a:bodyPr>
            <a:normAutofit/>
          </a:bodyPr>
          <a:lstStyle/>
          <a:p>
            <a:r>
              <a:rPr lang="sk-SK" sz="1600" dirty="0" smtClean="0"/>
              <a:t>Viac informácií sa nachádza na webovej stránke kampane:</a:t>
            </a:r>
          </a:p>
          <a:p>
            <a:pPr marL="189000" lvl="1" indent="0">
              <a:buNone/>
            </a:pPr>
            <a:r>
              <a:rPr lang="sk-SK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sk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sk-SK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k-SK" sz="1600" dirty="0" smtClean="0"/>
          </a:p>
          <a:p>
            <a:r>
              <a:rPr lang="sk-SK" sz="1600" dirty="0" smtClean="0"/>
              <a:t>Prihláste sa na odber nášho informačného bulletinu kampane:</a:t>
            </a:r>
          </a:p>
          <a:p>
            <a:pPr marL="189000" lvl="1" indent="0">
              <a:buNone/>
            </a:pPr>
            <a:r>
              <a:rPr lang="sk-SK" sz="1600" b="1" u="sng" dirty="0">
                <a:hlinkClick r:id="rId3"/>
              </a:rPr>
              <a:t>https://</a:t>
            </a:r>
            <a:r>
              <a:rPr lang="sk-SK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sk</a:t>
            </a:r>
            <a:r>
              <a:rPr lang="sk-SK" sz="1600" b="1" u="sng" dirty="0" smtClean="0">
                <a:hlinkClick r:id="rId3"/>
              </a:rPr>
              <a:t>/healthy-workplaces-newsletter</a:t>
            </a:r>
            <a:endParaRPr lang="sk-SK" sz="1600" b="1" dirty="0" smtClean="0"/>
          </a:p>
          <a:p>
            <a:pPr marL="189000" lvl="1" indent="0">
              <a:buNone/>
            </a:pPr>
            <a:endParaRPr lang="sk-SK" sz="1600" b="1" dirty="0" smtClean="0"/>
          </a:p>
          <a:p>
            <a:r>
              <a:rPr lang="sk-SK" sz="1600" dirty="0" smtClean="0"/>
              <a:t>Sledujte informácie o činnostiach a podujatiach prostredníctvom sociálnych médií:</a:t>
            </a:r>
          </a:p>
          <a:p>
            <a:pPr marL="0" indent="0">
              <a:buNone/>
            </a:pPr>
            <a:endParaRPr lang="sk-SK" sz="1600" dirty="0" smtClean="0"/>
          </a:p>
          <a:p>
            <a:endParaRPr lang="sk-SK" sz="1600" dirty="0" smtClean="0"/>
          </a:p>
          <a:p>
            <a:r>
              <a:rPr lang="sk-SK" sz="1600" dirty="0" smtClean="0"/>
              <a:t>Získajte informácie o podujatiach vo vašej krajine od vášho kontaktného miesta:</a:t>
            </a:r>
          </a:p>
          <a:p>
            <a:pPr marL="189000" lvl="1" indent="0">
              <a:buNone/>
            </a:pPr>
            <a:r>
              <a:rPr lang="sk-SK" sz="1600" b="1" u="sng" dirty="0" smtClean="0">
                <a:hlinkClick r:id="rId4"/>
              </a:rPr>
              <a:t>www.healthy-workplaces.eu/fops</a:t>
            </a:r>
            <a:endParaRPr lang="sk-SK" sz="1600" b="1" u="sng" dirty="0" smtClean="0"/>
          </a:p>
          <a:p>
            <a:pPr marL="189000" lvl="1" indent="0">
              <a:buNone/>
            </a:pPr>
            <a:endParaRPr lang="sk-SK" b="1" dirty="0" smtClean="0"/>
          </a:p>
          <a:p>
            <a:pPr marL="189000" lvl="1" indent="0">
              <a:buNone/>
            </a:pPr>
            <a:endParaRPr lang="sk-SK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k-SK" dirty="0" smtClean="0"/>
          </a:p>
          <a:p>
            <a:pPr marL="189000" lvl="1" indent="0">
              <a:buNone/>
            </a:pPr>
            <a:endParaRPr lang="sk-SK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Hlavné ciele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074328" cy="3645000"/>
          </a:xfrm>
        </p:spPr>
        <p:txBody>
          <a:bodyPr>
            <a:normAutofit/>
          </a:bodyPr>
          <a:lstStyle/>
          <a:p>
            <a:r>
              <a:rPr lang="sk-SK" sz="1600" u="sng" dirty="0" smtClean="0"/>
              <a:t>zvyšovať informovanosť</a:t>
            </a:r>
            <a:r>
              <a:rPr lang="sk-SK" sz="1600" dirty="0" smtClean="0"/>
              <a:t> o rizikách v dôsledku nebezpečných látok na pracovisku</a:t>
            </a:r>
          </a:p>
          <a:p>
            <a:r>
              <a:rPr lang="sk-SK" sz="1600" dirty="0" smtClean="0"/>
              <a:t>podporovať </a:t>
            </a:r>
            <a:r>
              <a:rPr lang="sk-SK" sz="1600" u="sng" dirty="0" smtClean="0"/>
              <a:t>kultúru prevencie</a:t>
            </a:r>
            <a:r>
              <a:rPr lang="sk-SK" sz="1600" dirty="0" smtClean="0"/>
              <a:t> s cieľom odstrániť riziká alebo ich účinne riadiť</a:t>
            </a:r>
          </a:p>
          <a:p>
            <a:r>
              <a:rPr lang="sk-SK" sz="1600" dirty="0" smtClean="0"/>
              <a:t>dosiahnuť lepšie porozumenie rizikám spojeným s </a:t>
            </a:r>
            <a:r>
              <a:rPr lang="sk-SK" sz="1600" u="sng" dirty="0" smtClean="0"/>
              <a:t>karcinogénmi</a:t>
            </a:r>
          </a:p>
          <a:p>
            <a:r>
              <a:rPr lang="sk-SK" sz="1600" dirty="0" smtClean="0"/>
              <a:t>zamerať sa na pracovníkov s </a:t>
            </a:r>
            <a:r>
              <a:rPr lang="sk-SK" sz="1600" u="sng" dirty="0" smtClean="0"/>
              <a:t>osobitnými potrebami</a:t>
            </a:r>
            <a:r>
              <a:rPr lang="sk-SK" sz="1600" dirty="0" smtClean="0"/>
              <a:t> a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sk-SK" sz="1600" dirty="0" smtClean="0"/>
              <a:t>zraniteľných pracovníkov</a:t>
            </a:r>
          </a:p>
          <a:p>
            <a:r>
              <a:rPr lang="sk-SK" sz="1600" dirty="0" smtClean="0"/>
              <a:t>poskytovať informácie o </a:t>
            </a:r>
            <a:r>
              <a:rPr lang="sk-SK" sz="1600" u="sng" dirty="0" smtClean="0"/>
              <a:t>vývoji politík</a:t>
            </a:r>
            <a:r>
              <a:rPr lang="sk-SK" sz="1600" dirty="0" smtClean="0"/>
              <a:t> a</a:t>
            </a:r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sk-SK" sz="1600" dirty="0" smtClean="0"/>
              <a:t> príslušných </a:t>
            </a:r>
            <a:r>
              <a:rPr lang="sk-SK" sz="1600" u="sng" dirty="0" smtClean="0"/>
              <a:t>právnych predpisoch</a:t>
            </a:r>
            <a:endParaRPr lang="sk-SK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9702"/>
            <a:ext cx="30225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O čo ide?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1600" dirty="0" smtClean="0"/>
              <a:t>Mnohí pracovníci sú na európskych pracoviskách vystavení nebezpečným látkam</a:t>
            </a:r>
          </a:p>
          <a:p>
            <a:r>
              <a:rPr lang="sk-SK" sz="1600" dirty="0" smtClean="0"/>
              <a:t>Informovanosť o tomto probléme je často nízka</a:t>
            </a:r>
          </a:p>
          <a:p>
            <a:r>
              <a:rPr lang="sk-SK" sz="1600" dirty="0" smtClean="0"/>
              <a:t>Nebezpečné látky môžu spôsobovať:</a:t>
            </a:r>
          </a:p>
          <a:p>
            <a:pPr lvl="1">
              <a:spcBef>
                <a:spcPts val="600"/>
              </a:spcBef>
            </a:pPr>
            <a:r>
              <a:rPr lang="sk-SK" sz="1600" dirty="0" smtClean="0"/>
              <a:t>akútne a dlhodobé zdravotné problémy – napríklad podráždenie kože, choroby dýchacích ciest a rakovinu</a:t>
            </a:r>
          </a:p>
          <a:p>
            <a:pPr lvl="1"/>
            <a:r>
              <a:rPr lang="sk-SK" sz="1600" dirty="0"/>
              <a:t>bezpečnostné riziká ako riziko požiaru, výbuchu a zadusenia</a:t>
            </a:r>
          </a:p>
          <a:p>
            <a:pPr lvl="1"/>
            <a:r>
              <a:rPr lang="sk-SK" sz="1600" dirty="0" smtClean="0"/>
              <a:t>značné náklady pre podniky v súvislosti s ochrannými opatreniami a so zodpovednosťou 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sk-SK" sz="2000" dirty="0" smtClean="0"/>
              <a:t>Čo sú nebezpečné látky? 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203598"/>
            <a:ext cx="6138223" cy="3494426"/>
          </a:xfrm>
        </p:spPr>
        <p:txBody>
          <a:bodyPr>
            <a:normAutofit/>
          </a:bodyPr>
          <a:lstStyle/>
          <a:p>
            <a:pPr lvl="1"/>
            <a:endParaRPr lang="sk-SK" sz="1600" dirty="0" smtClean="0"/>
          </a:p>
          <a:p>
            <a:pPr lvl="1">
              <a:lnSpc>
                <a:spcPct val="110000"/>
              </a:lnSpc>
            </a:pPr>
            <a:r>
              <a:rPr lang="sk-SK" sz="1600" dirty="0" smtClean="0"/>
              <a:t>chemikálie, napríklad vo farbách, v lepidlách, dezinfekčných prostriedkoch, čistiacich prostriedkoch alebo pesticídoch</a:t>
            </a:r>
          </a:p>
          <a:p>
            <a:pPr lvl="1">
              <a:lnSpc>
                <a:spcPct val="110000"/>
              </a:lnSpc>
            </a:pPr>
            <a:r>
              <a:rPr lang="sk-SK" sz="1600" dirty="0"/>
              <a:t>kontaminanty vznikajúce počas procesov, napríklad výpary pri zváraní, kremenný prach alebo spaliny ako sú výfukové plyny z motorovej nafty</a:t>
            </a:r>
          </a:p>
          <a:p>
            <a:pPr lvl="1">
              <a:lnSpc>
                <a:spcPct val="110000"/>
              </a:lnSpc>
            </a:pPr>
            <a:r>
              <a:rPr lang="sk-SK" sz="1600" dirty="0" smtClean="0"/>
              <a:t>materiály prírodného pôvodu, ako sú obilný prach, azbest alebo ropa a jej zložky</a:t>
            </a:r>
          </a:p>
          <a:p>
            <a:r>
              <a:rPr lang="sk-SK" sz="1600" dirty="0" smtClean="0"/>
              <a:t>Nebezpečné látky sa pravdepodobne nachádzajú takmer na všetkých pracoviskách</a:t>
            </a:r>
          </a:p>
          <a:p>
            <a:r>
              <a:rPr lang="sk-SK" sz="1600" dirty="0" smtClean="0"/>
              <a:t>Ujma môže vzniknúť vplyvom krátkodobej aj dlhodobej expozície, ako aj v dôsledku dlhodobého hromadenia v tele</a:t>
            </a:r>
            <a:endParaRPr lang="sk-S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95686"/>
            <a:ext cx="2758339" cy="236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43558"/>
            <a:ext cx="736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Akákoľvek látka (v plynnom, kvapalnom alebo tuhom skupenstve), ktorá predstavuje riziko pre bezpečnosť a zdravie pracovníkov: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Vymedzenie pojmov zo smernice o chemických faktoroch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a) „chemický faktor“ znamená akýkoľvek chemický prvok alebo zlúčeninu samostatne alebo ako súčasť zmesi, ako sa vyskytuje v prírodnom stave alebo je vyrobená, použitá alebo uvoľnená, vrátane uvoľnenia vo forme odpadu, pri akejkoľvek pracovnej činnosti, bez ohľadu na to, či je alebo nie je vyrobená zámerne a či je alebo nie je umiestnená na trhu;</a:t>
            </a:r>
          </a:p>
          <a:p>
            <a:r>
              <a:rPr lang="sk-SK" dirty="0" smtClean="0"/>
              <a:t>b) „nebezpečný chemický faktor“ znamená:</a:t>
            </a:r>
          </a:p>
          <a:p>
            <a:pPr lvl="1">
              <a:spcBef>
                <a:spcPts val="600"/>
              </a:spcBef>
            </a:pPr>
            <a:r>
              <a:rPr lang="sk-SK" dirty="0" smtClean="0"/>
              <a:t>i) akýkoľvek chemický faktor, ktorý spĺňa kritériá klasifikácie ako nebezpečný v niektorej z tried fyzikálnej nebezpečnosti a/alebo nebezpečnosti pre zdravie stanovených v nariadení (ES) č. 1272/2008 … bez ohľadu na to, či je alebo nie je klasifikovaný podľa uvedeného nariadenia, </a:t>
            </a:r>
          </a:p>
          <a:p>
            <a:pPr lvl="1"/>
            <a:r>
              <a:rPr lang="sk-SK" dirty="0" smtClean="0"/>
              <a:t>iii) akýkoľvek chemický faktor, ktorý, aj keď nespĺňa kritériá klasifikácie ako nebezpečný… môže pre svoje fyzikálno-chemické, chemické alebo toxikologické vlastnosti a spôsob, akým sa používa alebo vyskytuje na pracovisku, predstavovať riziko pre bezpečnosť a zdravie pracovníkov, vrátane akéhokoľvek chemického faktora, ktorý má stanovený expozičný limit v pracovnom prostredí podľa článku 3;</a:t>
            </a:r>
          </a:p>
          <a:p>
            <a:r>
              <a:rPr lang="sk-SK" dirty="0" smtClean="0"/>
              <a:t>„Činnosť súvisiaca s chemickými faktormi“ znamená akúkoľvek prácu, pri ktorej sa používajú alebo sa majú používať chemické faktory pri akomkoľvek postupe, vrátane výroby, manipulácie, skladovania, dopravy alebo likvidácie a úpravy, alebo ktoré sú výsledkom takejto činnosti.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Fakty a čísla</a:t>
            </a:r>
            <a:endParaRPr lang="sk-SK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79189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1) Summary – Second European Survey of Enterprises on New and Emerging Risks (Zhrnutie – Druhý Európsky prieskum podnikov o nových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sk-SK" sz="800" dirty="0" smtClean="0"/>
              <a:t>a vznikajúcich rizikách (ESENER-2), EU-OSHA, 2015, s. 5. K dispozícii na adrese: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sk-SK" sz="800" u="sng" dirty="0" smtClean="0">
                <a:hlinkClick r:id="rId3"/>
              </a:rPr>
              <a:t>https</a:t>
            </a:r>
            <a:r>
              <a:rPr lang="sk-SK" sz="800" u="sng" dirty="0">
                <a:hlinkClick r:id="rId3"/>
              </a:rPr>
              <a:t>://osha.europa.eu/sites/default/files/publications/documents/esener-ii-summary-en.PDF</a:t>
            </a:r>
            <a:endParaRPr lang="sk-SK" sz="800" u="sng" dirty="0" smtClean="0"/>
          </a:p>
          <a:p>
            <a:r>
              <a:rPr lang="sk-SK" sz="800" dirty="0" smtClean="0"/>
              <a:t>2) Sixth European Working Conditions Survey, Overview Report (Šiesty Európsky prieskum pracovných podmienok, súhrnná správa, Eurofound, 2016, s. 43. K dispozícii na adrese: </a:t>
            </a:r>
            <a:r>
              <a:rPr lang="sk-SK" sz="800" dirty="0">
                <a:hlinkClick r:id="rId4"/>
              </a:rPr>
              <a:t>https://www.eurofound.europa.eu/sites/default/files/ef_publication/field_ef_document/ef1634en.pdf</a:t>
            </a:r>
            <a:r>
              <a:rPr lang="sk-SK" sz="800" dirty="0" smtClean="0"/>
              <a:t> </a:t>
            </a:r>
          </a:p>
          <a:p>
            <a:endParaRPr lang="sk-SK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2272"/>
            <a:ext cx="5976664" cy="2881606"/>
          </a:xfrm>
        </p:spPr>
        <p:txBody>
          <a:bodyPr>
            <a:normAutofit fontScale="85000" lnSpcReduction="10000"/>
          </a:bodyPr>
          <a:lstStyle/>
          <a:p>
            <a:r>
              <a:rPr lang="sk-SK" sz="1600" dirty="0"/>
              <a:t>Podľa prieskumu podnikov, ktorý vykonala agentúra EU-OSHA, sú chemické alebo biologické látky prítomné v 38 % podnikov</a:t>
            </a:r>
            <a:r>
              <a:rPr lang="sk-SK" sz="1600" baseline="30000" dirty="0" smtClean="0"/>
              <a:t>1</a:t>
            </a:r>
            <a:r>
              <a:rPr lang="sk-SK" dirty="0" smtClean="0"/>
              <a:t> </a:t>
            </a:r>
            <a:endParaRPr lang="sk-SK" sz="1600" dirty="0"/>
          </a:p>
          <a:p>
            <a:r>
              <a:rPr lang="sk-SK" sz="1600" dirty="0"/>
              <a:t>Veľké spoločnosti často používajú viac než 1 000 rôznych chemických produktov</a:t>
            </a:r>
          </a:p>
          <a:p>
            <a:r>
              <a:rPr lang="sk-SK" sz="1600" dirty="0" smtClean="0"/>
              <a:t>Jeden pracovník môže prichádzať do kontaktu so stovkami rôznych chemických látok</a:t>
            </a:r>
          </a:p>
          <a:p>
            <a:r>
              <a:rPr lang="sk-SK" sz="1600" dirty="0" smtClean="0"/>
              <a:t>17 % pracovníkov v EÚ uvádza, že manipuluje s chemickými produktmi alebo látkami, alebo s nimi prichádza do kontaktu ich koža najmenej v 25 % ich pracovného času</a:t>
            </a:r>
            <a:r>
              <a:rPr lang="sk-SK" sz="1600" baseline="30000" dirty="0" smtClean="0"/>
              <a:t>2</a:t>
            </a:r>
            <a:r>
              <a:rPr lang="sk-SK" sz="1600" dirty="0" smtClean="0"/>
              <a:t>, a </a:t>
            </a:r>
            <a:r>
              <a:rPr lang="sk-SK" sz="1600" dirty="0" smtClean="0"/>
              <a:t>1</a:t>
            </a:r>
            <a:r>
              <a:rPr lang="es-ES" sz="1600" smtClean="0"/>
              <a:t>5</a:t>
            </a:r>
            <a:r>
              <a:rPr lang="sk-SK" sz="1600" dirty="0" smtClean="0"/>
              <a:t> % pracovníkov uvádza, že vdychuje dym, výpary (napríklad zo zvárania alebo výfukové plyny), prášok alebo prach (napríklad drevný prach alebo minerálny prach)</a:t>
            </a:r>
            <a:endParaRPr lang="sk-SK" sz="1600" dirty="0"/>
          </a:p>
          <a:p>
            <a:r>
              <a:rPr lang="sk-SK" sz="1600" dirty="0" smtClean="0"/>
              <a:t>Neustále vznikajú nové riziká</a:t>
            </a:r>
            <a:endParaRPr lang="sk-SK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18" y="987574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Fakty a čísla</a:t>
            </a:r>
            <a:endParaRPr lang="sk-SK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32640"/>
            <a:ext cx="5976664" cy="2881606"/>
          </a:xfrm>
        </p:spPr>
        <p:txBody>
          <a:bodyPr>
            <a:normAutofit/>
          </a:bodyPr>
          <a:lstStyle/>
          <a:p>
            <a:r>
              <a:rPr lang="sk-SK" sz="1600" dirty="0"/>
              <a:t>Medzi odvetvia s vysokou prevalenciou nebezpečných látok patria poľnohospodárstvo (62 %), výroba (52 %) a stavebný priemysel (51 %)</a:t>
            </a:r>
            <a:r>
              <a:rPr lang="sk-SK" sz="1600" baseline="30000" dirty="0" smtClean="0"/>
              <a:t>1</a:t>
            </a:r>
            <a:endParaRPr lang="sk-SK" sz="1600" dirty="0"/>
          </a:p>
          <a:p>
            <a:r>
              <a:rPr lang="sk-SK" sz="1600" dirty="0"/>
              <a:t>Používanie chemikálií v mnohých odvetviach stúplo, keď technológie založené na chemických postupoch nahradili tradičné spôsoby práce (pesticídy, plasty, izolácia atď.)</a:t>
            </a:r>
          </a:p>
          <a:p>
            <a:r>
              <a:rPr lang="sk-SK" sz="1600" dirty="0"/>
              <a:t>Vo Švédsku sa v roku 2014 použilo 3,7 tony nebezpečných látok na obyvateľa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7734"/>
            <a:ext cx="2643104" cy="1710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87540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1) ESENER-2 – Overview Report: Managing Safety and Health at Work (Súhrnná správa: Riadenie bezpečnosti a ochrany zdravia pri práci), EU-OSHA, 2016, s. 18. K dispozícii na adrese: </a:t>
            </a:r>
            <a:r>
              <a:rPr lang="sk-SK" sz="800" u="sng" dirty="0">
                <a:hlinkClick r:id="rId4"/>
              </a:rPr>
              <a:t>https://osha.europa.eu/sites/default/files/ESENER2-Overview_report.pdf</a:t>
            </a:r>
            <a:r>
              <a:rPr lang="sk-SK" sz="800" dirty="0" smtClean="0"/>
              <a:t> </a:t>
            </a:r>
            <a:endParaRPr lang="sk-SK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 smtClean="0"/>
              <a:t>Expozícia</a:t>
            </a:r>
            <a:r>
              <a:rPr lang="en-GB" sz="2000" dirty="0" smtClean="0"/>
              <a:t> </a:t>
            </a:r>
            <a:r>
              <a:rPr lang="en-GB" sz="2000" dirty="0" err="1" smtClean="0"/>
              <a:t>nebezpečným</a:t>
            </a:r>
            <a:r>
              <a:rPr lang="en-GB" sz="2000" dirty="0" smtClean="0"/>
              <a:t> </a:t>
            </a:r>
            <a:r>
              <a:rPr lang="en-GB" sz="2000" dirty="0" err="1" smtClean="0"/>
              <a:t>látkam</a:t>
            </a:r>
            <a:r>
              <a:rPr lang="en-GB" sz="2000" dirty="0" smtClean="0"/>
              <a:t> v </a:t>
            </a:r>
            <a:r>
              <a:rPr lang="en-GB" sz="2000" dirty="0" err="1" smtClean="0"/>
              <a:t>Eur</a:t>
            </a:r>
            <a:r>
              <a:rPr lang="en-GB" sz="2000" dirty="0" err="1"/>
              <a:t>ó</a:t>
            </a:r>
            <a:r>
              <a:rPr lang="en-GB" sz="2000" dirty="0" err="1" smtClean="0"/>
              <a:t>pe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sk-SK" sz="1600" smtClean="0"/>
              <a:t>Štúdia agentúry EU-OSHA s cieľom lepšie odhadnúť expozíciu nebezpečným látkam na pracoviskách v Európe</a:t>
            </a:r>
          </a:p>
          <a:p>
            <a:r>
              <a:rPr lang="sk-SK" sz="1600" smtClean="0"/>
              <a:t>Štúdia bola vypracovaná pomocou novej metodiky, pri ktorej sa skombinovali verejne dostupné údaje od agentúry ECHA, údaje                  zo štatistík SPIN a PRODCOM, z podnikovej štatistiky                         Eurostatu a z Európskeho prieskumu pracovných podmienok </a:t>
            </a:r>
          </a:p>
          <a:p>
            <a:r>
              <a:rPr lang="sk-SK" sz="1600" smtClean="0"/>
              <a:t>Na určenie najdôležitejších nebezpečných látok                                                 a hlavných odvetví, v ktorých sa vyskytujú,                                                                  sa použilo hodnotenie odborníkov.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659117" y="1549444"/>
            <a:ext cx="2276078" cy="27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561</TotalTime>
  <Words>565</Words>
  <Application>Microsoft Office PowerPoint</Application>
  <PresentationFormat>On-screen Show (16:9)</PresentationFormat>
  <Paragraphs>199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Trebuchet MS</vt:lpstr>
      <vt:lpstr>Wingdings</vt:lpstr>
      <vt:lpstr>HWC2018-19_Template_16-9</vt:lpstr>
      <vt:lpstr>Kampaň Zdravé pracoviská 2018 – 2019</vt:lpstr>
      <vt:lpstr>Úvod do kampane</vt:lpstr>
      <vt:lpstr>Hlavné ciele</vt:lpstr>
      <vt:lpstr>O čo ide?</vt:lpstr>
      <vt:lpstr>Čo sú nebezpečné látky? </vt:lpstr>
      <vt:lpstr>Vymedzenie pojmov zo smernice o chemických faktoroch </vt:lpstr>
      <vt:lpstr>Fakty a čísla</vt:lpstr>
      <vt:lpstr>Fakty a čísla</vt:lpstr>
      <vt:lpstr>Expozícia nebezpečným látkam v Európe</vt:lpstr>
      <vt:lpstr>Ako kontrolovať nebezpečné látky?</vt:lpstr>
      <vt:lpstr>Posúdenie rizík</vt:lpstr>
      <vt:lpstr>Tri kroky, ako kontrolovať nebezpečné látky</vt:lpstr>
      <vt:lpstr>Zásada STOP</vt:lpstr>
      <vt:lpstr>Právne predpisy</vt:lpstr>
      <vt:lpstr>Karcinogény</vt:lpstr>
      <vt:lpstr>Konkrétne skupiny vystavené riziku</vt:lpstr>
      <vt:lpstr>Možnosť zapojiť sa</vt:lpstr>
      <vt:lpstr>Ponuka partnerstva kampane</vt:lpstr>
      <vt:lpstr>Cena za dobrú prax v rámci kampane Zdravé pracoviská</vt:lpstr>
      <vt:lpstr>Zdroje kampane</vt:lpstr>
      <vt:lpstr>Kľúčové dátumy</vt:lpstr>
      <vt:lpstr>Ďalšie informácie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194</cp:revision>
  <dcterms:created xsi:type="dcterms:W3CDTF">2015-10-14T15:05:30Z</dcterms:created>
  <dcterms:modified xsi:type="dcterms:W3CDTF">2018-04-05T12:40:13Z</dcterms:modified>
</cp:coreProperties>
</file>