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24"/>
  </p:notesMasterIdLst>
  <p:handoutMasterIdLst>
    <p:handoutMasterId r:id="rId25"/>
  </p:handoutMasterIdLst>
  <p:sldIdLst>
    <p:sldId id="257" r:id="rId2"/>
    <p:sldId id="258" r:id="rId3"/>
    <p:sldId id="259" r:id="rId4"/>
    <p:sldId id="274" r:id="rId5"/>
    <p:sldId id="285" r:id="rId6"/>
    <p:sldId id="275" r:id="rId7"/>
    <p:sldId id="286" r:id="rId8"/>
    <p:sldId id="287" r:id="rId9"/>
    <p:sldId id="282" r:id="rId10"/>
    <p:sldId id="263" r:id="rId11"/>
    <p:sldId id="288" r:id="rId12"/>
    <p:sldId id="284" r:id="rId13"/>
    <p:sldId id="289" r:id="rId14"/>
    <p:sldId id="276" r:id="rId15"/>
    <p:sldId id="267" r:id="rId16"/>
    <p:sldId id="262" r:id="rId17"/>
    <p:sldId id="268" r:id="rId18"/>
    <p:sldId id="270" r:id="rId19"/>
    <p:sldId id="271" r:id="rId20"/>
    <p:sldId id="290" r:id="rId21"/>
    <p:sldId id="269" r:id="rId22"/>
    <p:sldId id="273" r:id="rId23"/>
  </p:sldIdLst>
  <p:sldSz cx="9144000" cy="5143500" type="screen16x9"/>
  <p:notesSz cx="6808788" cy="9940925"/>
  <p:custDataLst>
    <p:tags r:id="rId2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577">
          <p15:clr>
            <a:srgbClr val="A4A3A4"/>
          </p15:clr>
        </p15:guide>
        <p15:guide id="2" orient="horz" pos="2709">
          <p15:clr>
            <a:srgbClr val="A4A3A4"/>
          </p15:clr>
        </p15:guide>
        <p15:guide id="3" pos="340">
          <p15:clr>
            <a:srgbClr val="A4A3A4"/>
          </p15:clr>
        </p15:guide>
        <p15:guide id="4" pos="514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rgit" initials="" lastIdx="0" clrIdx="0"/>
  <p:cmAuthor id="1" name="Lothar LISSNER" initials="" lastIdx="0" clrIdx="1"/>
  <p:cmAuthor id="2" name="Heike KLEMPA" initials="" lastIdx="0" clrIdx="2"/>
  <p:cmAuthor id="3" name="Elke SCHNEIDER"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9C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67" autoAdjust="0"/>
    <p:restoredTop sz="94660"/>
  </p:normalViewPr>
  <p:slideViewPr>
    <p:cSldViewPr>
      <p:cViewPr varScale="1">
        <p:scale>
          <a:sx n="154" d="100"/>
          <a:sy n="154" d="100"/>
        </p:scale>
        <p:origin x="198" y="126"/>
      </p:cViewPr>
      <p:guideLst>
        <p:guide orient="horz" pos="577"/>
        <p:guide orient="horz" pos="2709"/>
        <p:guide pos="340"/>
        <p:guide pos="5148"/>
      </p:guideLst>
    </p:cSldViewPr>
  </p:slideViewPr>
  <p:notesTextViewPr>
    <p:cViewPr>
      <p:scale>
        <a:sx n="1" d="1"/>
        <a:sy n="1" d="1"/>
      </p:scale>
      <p:origin x="0" y="0"/>
    </p:cViewPr>
  </p:notesTextViewPr>
  <p:notesViewPr>
    <p:cSldViewPr>
      <p:cViewPr>
        <p:scale>
          <a:sx n="66" d="100"/>
          <a:sy n="66" d="100"/>
        </p:scale>
        <p:origin x="4302" y="57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9959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6038" y="0"/>
            <a:ext cx="2951162" cy="4984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CE670A4-5F13-41B0-AB8C-8324A7297F0E}" type="datetimeFigureOut">
              <a:rPr lang="en-GB"/>
              <a:pPr>
                <a:defRPr/>
              </a:pPr>
              <a:t>05/04/2018</a:t>
            </a:fld>
            <a:endParaRPr lang="ro-RO"/>
          </a:p>
        </p:txBody>
      </p:sp>
      <p:sp>
        <p:nvSpPr>
          <p:cNvPr id="13316" name="Slide Image Placeholder 3"/>
          <p:cNvSpPr>
            <a:spLocks noGrp="1" noRot="1" noChangeAspect="1"/>
          </p:cNvSpPr>
          <p:nvPr>
            <p:ph type="sldImg" idx="2"/>
          </p:nvPr>
        </p:nvSpPr>
        <p:spPr bwMode="auto">
          <a:xfrm>
            <a:off x="423863" y="1243013"/>
            <a:ext cx="5961062" cy="3354387"/>
          </a:xfrm>
          <a:prstGeom prst="rect">
            <a:avLst/>
          </a:prstGeom>
          <a:noFill/>
          <a:ln w="12700">
            <a:solidFill>
              <a:srgbClr val="000000"/>
            </a:solidFill>
            <a:miter lim="800000"/>
            <a:headEnd/>
            <a:tailEnd/>
          </a:ln>
        </p:spPr>
      </p:sp>
      <p:sp>
        <p:nvSpPr>
          <p:cNvPr id="5" name="Notes Placeholder 4"/>
          <p:cNvSpPr>
            <a:spLocks noGrp="1"/>
          </p:cNvSpPr>
          <p:nvPr>
            <p:ph type="body" sz="quarter" idx="3"/>
          </p:nvPr>
        </p:nvSpPr>
        <p:spPr>
          <a:xfrm>
            <a:off x="681038" y="4784725"/>
            <a:ext cx="5446712" cy="391318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42450"/>
            <a:ext cx="2951163"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6038" y="9442450"/>
            <a:ext cx="2951162" cy="4984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45AEB89-9852-4810-ACA6-9CEB7083F4CA}" type="slidenum">
              <a:rPr lang="en-GB"/>
              <a:pPr>
                <a:defRPr/>
              </a:pPr>
              <a:t>‹#›</a:t>
            </a:fld>
            <a:endParaRPr lang="ro-RO"/>
          </a:p>
        </p:txBody>
      </p:sp>
    </p:spTree>
    <p:extLst>
      <p:ext uri="{BB962C8B-B14F-4D97-AF65-F5344CB8AC3E}">
        <p14:creationId xmlns:p14="http://schemas.microsoft.com/office/powerpoint/2010/main" val="49432476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o-RO" smtClean="0"/>
          </a:p>
        </p:txBody>
      </p:sp>
    </p:spTree>
    <p:extLst>
      <p:ext uri="{BB962C8B-B14F-4D97-AF65-F5344CB8AC3E}">
        <p14:creationId xmlns:p14="http://schemas.microsoft.com/office/powerpoint/2010/main" val="405595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454875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2312890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o-RO" smtClean="0"/>
          </a:p>
        </p:txBody>
      </p:sp>
    </p:spTree>
    <p:extLst>
      <p:ext uri="{BB962C8B-B14F-4D97-AF65-F5344CB8AC3E}">
        <p14:creationId xmlns:p14="http://schemas.microsoft.com/office/powerpoint/2010/main" val="3242030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o-RO" smtClean="0"/>
          </a:p>
        </p:txBody>
      </p:sp>
    </p:spTree>
    <p:extLst>
      <p:ext uri="{BB962C8B-B14F-4D97-AF65-F5344CB8AC3E}">
        <p14:creationId xmlns:p14="http://schemas.microsoft.com/office/powerpoint/2010/main" val="1725203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FONDO-PORTADA-PATRON-EUOSHA-2011-16-9.png" descr="/Volumes/XRAID/Equipo Rojo/EU-OSHA/18-0115 PPT templates update/PNG/FONDO-PORTADA-PATRON-EUOSHA-2011-16-9.png"/>
          <p:cNvPicPr>
            <a:picLocks noChangeAspect="1"/>
          </p:cNvPicPr>
          <p:nvPr/>
        </p:nvPicPr>
        <p:blipFill>
          <a:blip r:embed="rId2"/>
          <a:srcRect/>
          <a:stretch>
            <a:fillRect/>
          </a:stretch>
        </p:blipFill>
        <p:spPr bwMode="auto">
          <a:xfrm>
            <a:off x="0" y="0"/>
            <a:ext cx="9144000" cy="5145088"/>
          </a:xfrm>
          <a:prstGeom prst="rect">
            <a:avLst/>
          </a:prstGeom>
          <a:noFill/>
          <a:ln w="9525">
            <a:noFill/>
            <a:miter lim="800000"/>
            <a:headEnd/>
            <a:tailEnd/>
          </a:ln>
        </p:spPr>
      </p:pic>
      <p:sp>
        <p:nvSpPr>
          <p:cNvPr id="5" name="Slide Number Placeholder 9"/>
          <p:cNvSpPr txBox="1"/>
          <p:nvPr/>
        </p:nvSpPr>
        <p:spPr>
          <a:xfrm>
            <a:off x="8535988" y="4806950"/>
            <a:ext cx="609600" cy="273050"/>
          </a:xfrm>
          <a:prstGeom prst="rect">
            <a:avLst/>
          </a:prstGeom>
        </p:spPr>
        <p:txBody>
          <a:bodyPr lIns="68580" tIns="34290" rIns="68580" bIns="3429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sz="1050"/>
          </a:p>
        </p:txBody>
      </p:sp>
      <p:pic>
        <p:nvPicPr>
          <p:cNvPr id="6" name="Imagen 2"/>
          <p:cNvPicPr>
            <a:picLocks noChangeAspect="1"/>
          </p:cNvPicPr>
          <p:nvPr userDrawn="1"/>
        </p:nvPicPr>
        <p:blipFill>
          <a:blip r:embed="rId3"/>
          <a:srcRect/>
          <a:stretch>
            <a:fillRect/>
          </a:stretch>
        </p:blipFill>
        <p:spPr bwMode="auto">
          <a:xfrm>
            <a:off x="0" y="0"/>
            <a:ext cx="9144000" cy="2554288"/>
          </a:xfrm>
          <a:prstGeom prst="rect">
            <a:avLst/>
          </a:prstGeom>
          <a:noFill/>
          <a:ln w="9525">
            <a:noFill/>
            <a:miter lim="800000"/>
            <a:headEnd/>
            <a:tailEnd/>
          </a:ln>
        </p:spPr>
      </p:pic>
      <p:pic>
        <p:nvPicPr>
          <p:cNvPr id="7" name="Picture 14"/>
          <p:cNvPicPr>
            <a:picLocks noChangeAspect="1"/>
          </p:cNvPicPr>
          <p:nvPr userDrawn="1"/>
        </p:nvPicPr>
        <p:blipFill>
          <a:blip r:embed="rId4"/>
          <a:srcRect/>
          <a:stretch>
            <a:fillRect/>
          </a:stretch>
        </p:blipFill>
        <p:spPr bwMode="auto">
          <a:xfrm>
            <a:off x="8442325" y="-34925"/>
            <a:ext cx="695325" cy="5210175"/>
          </a:xfrm>
          <a:prstGeom prst="rect">
            <a:avLst/>
          </a:prstGeom>
          <a:noFill/>
          <a:ln w="9525">
            <a:noFill/>
            <a:miter lim="800000"/>
            <a:headEnd/>
            <a:tailEnd/>
          </a:ln>
        </p:spPr>
      </p:pic>
      <p:grpSp>
        <p:nvGrpSpPr>
          <p:cNvPr id="8" name="Group 3"/>
          <p:cNvGrpSpPr>
            <a:grpSpLocks/>
          </p:cNvGrpSpPr>
          <p:nvPr userDrawn="1"/>
        </p:nvGrpSpPr>
        <p:grpSpPr bwMode="auto">
          <a:xfrm>
            <a:off x="468313" y="4114800"/>
            <a:ext cx="7632700" cy="617538"/>
            <a:chOff x="467544" y="4094307"/>
            <a:chExt cx="7632848" cy="617296"/>
          </a:xfrm>
        </p:grpSpPr>
        <p:pic>
          <p:nvPicPr>
            <p:cNvPr id="9" name="Bild 2"/>
            <p:cNvPicPr>
              <a:picLocks noChangeAspect="1"/>
            </p:cNvPicPr>
            <p:nvPr userDrawn="1"/>
          </p:nvPicPr>
          <p:blipFill>
            <a:blip r:embed="rId5"/>
            <a:srcRect/>
            <a:stretch>
              <a:fillRect/>
            </a:stretch>
          </p:blipFill>
          <p:spPr bwMode="auto">
            <a:xfrm>
              <a:off x="467544" y="4099010"/>
              <a:ext cx="915281" cy="598265"/>
            </a:xfrm>
            <a:prstGeom prst="rect">
              <a:avLst/>
            </a:prstGeom>
            <a:noFill/>
            <a:ln w="9525">
              <a:noFill/>
              <a:miter lim="800000"/>
              <a:headEnd/>
              <a:tailEnd/>
            </a:ln>
          </p:spPr>
        </p:pic>
        <p:pic>
          <p:nvPicPr>
            <p:cNvPr id="10" name="Bild 4" descr="111004_EU-OSHA_PPT_EU logo.png"/>
            <p:cNvPicPr>
              <a:picLocks noChangeAspect="1"/>
            </p:cNvPicPr>
            <p:nvPr userDrawn="1"/>
          </p:nvPicPr>
          <p:blipFill>
            <a:blip r:embed="rId6"/>
            <a:srcRect/>
            <a:stretch>
              <a:fillRect/>
            </a:stretch>
          </p:blipFill>
          <p:spPr bwMode="auto">
            <a:xfrm>
              <a:off x="4107709" y="4443958"/>
              <a:ext cx="392283" cy="267645"/>
            </a:xfrm>
            <a:prstGeom prst="rect">
              <a:avLst/>
            </a:prstGeom>
            <a:noFill/>
            <a:ln w="9525">
              <a:noFill/>
              <a:miter lim="800000"/>
              <a:headEnd/>
              <a:tailEnd/>
            </a:ln>
          </p:spPr>
        </p:pic>
        <p:pic>
          <p:nvPicPr>
            <p:cNvPr id="11" name="Picture 17"/>
            <p:cNvPicPr>
              <a:picLocks noChangeAspect="1"/>
            </p:cNvPicPr>
            <p:nvPr userDrawn="1"/>
          </p:nvPicPr>
          <p:blipFill>
            <a:blip r:embed="rId7"/>
            <a:srcRect/>
            <a:stretch>
              <a:fillRect/>
            </a:stretch>
          </p:blipFill>
          <p:spPr bwMode="auto">
            <a:xfrm>
              <a:off x="7457963" y="4094307"/>
              <a:ext cx="642429" cy="602520"/>
            </a:xfrm>
            <a:prstGeom prst="rect">
              <a:avLst/>
            </a:prstGeom>
            <a:noFill/>
            <a:ln w="9525">
              <a:noFill/>
              <a:miter lim="800000"/>
              <a:headEnd/>
              <a:tailEnd/>
            </a:ln>
          </p:spPr>
        </p:pic>
      </p:grpSp>
      <p:sp>
        <p:nvSpPr>
          <p:cNvPr id="2" name="Title 1"/>
          <p:cNvSpPr>
            <a:spLocks noGrp="1"/>
          </p:cNvSpPr>
          <p:nvPr>
            <p:ph type="title"/>
          </p:nvPr>
        </p:nvSpPr>
        <p:spPr>
          <a:xfrm>
            <a:off x="450000" y="2673000"/>
            <a:ext cx="7646400" cy="696600"/>
          </a:xfrm>
        </p:spPr>
        <p:txBody>
          <a:bodyPr lIns="0" tIns="0" rIns="0" bIns="0" anchor="t"/>
          <a:lstStyle>
            <a:lvl1pPr algn="l">
              <a:defRPr sz="2400" b="1" i="0" cap="none" baseline="0"/>
            </a:lvl1pPr>
          </a:lstStyle>
          <a:p>
            <a:r>
              <a:rPr lang="en-GB" smtClean="0"/>
              <a:t>Click to edit Master title style</a:t>
            </a:r>
            <a:endParaRPr lang="en-US"/>
          </a:p>
        </p:txBody>
      </p:sp>
      <p:sp>
        <p:nvSpPr>
          <p:cNvPr id="13" name="Subtitle 2"/>
          <p:cNvSpPr>
            <a:spLocks noGrp="1"/>
          </p:cNvSpPr>
          <p:nvPr>
            <p:ph type="subTitle" idx="10"/>
          </p:nvPr>
        </p:nvSpPr>
        <p:spPr>
          <a:xfrm>
            <a:off x="450000" y="3469500"/>
            <a:ext cx="7646400" cy="506406"/>
          </a:xfrm>
        </p:spPr>
        <p:txBody>
          <a:bodyPr lIns="0" tIns="0" rIns="0" bIns="0"/>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531813" y="4418013"/>
            <a:ext cx="7569200" cy="601662"/>
            <a:chOff x="532453" y="4417502"/>
            <a:chExt cx="7567939" cy="602520"/>
          </a:xfrm>
        </p:grpSpPr>
        <p:sp>
          <p:nvSpPr>
            <p:cNvPr id="5" name="Rectangle 11"/>
            <p:cNvSpPr>
              <a:spLocks noChangeArrowheads="1"/>
            </p:cNvSpPr>
            <p:nvPr userDrawn="1"/>
          </p:nvSpPr>
          <p:spPr bwMode="auto">
            <a:xfrm>
              <a:off x="1835573" y="4915098"/>
              <a:ext cx="4991856" cy="104924"/>
            </a:xfrm>
            <a:prstGeom prst="rect">
              <a:avLst/>
            </a:prstGeom>
            <a:noFill/>
            <a:ln w="9525">
              <a:noFill/>
              <a:miter lim="800000"/>
              <a:headEnd/>
              <a:tailEnd/>
            </a:ln>
          </p:spPr>
          <p:txBody>
            <a:bodyPr lIns="0" tIns="0" rIns="0" bIns="0"/>
            <a:lstStyle/>
            <a:p>
              <a:pPr algn="ctr" fontAlgn="auto">
                <a:lnSpc>
                  <a:spcPct val="90000"/>
                </a:lnSpc>
                <a:spcBef>
                  <a:spcPct val="30000"/>
                </a:spcBef>
                <a:spcAft>
                  <a:spcPts val="0"/>
                </a:spcAft>
                <a:buClr>
                  <a:srgbClr val="00529F"/>
                </a:buClr>
                <a:defRPr/>
              </a:pPr>
              <a:r>
                <a:rPr lang="en-GB" sz="700" b="1" dirty="0">
                  <a:solidFill>
                    <a:schemeClr val="tx2"/>
                  </a:solidFill>
                  <a:latin typeface="Arial" pitchFamily="-107" charset="0"/>
                  <a:cs typeface="+mn-cs"/>
                </a:rPr>
                <a:t>www.healthy-workplaces.eu/ro</a:t>
              </a:r>
              <a:endParaRPr lang="ro-RO" sz="700" b="1" dirty="0">
                <a:solidFill>
                  <a:schemeClr val="tx2"/>
                </a:solidFill>
                <a:latin typeface="Arial" pitchFamily="-107" charset="0"/>
                <a:ea typeface="ＭＳ Ｐゴシック" pitchFamily="-107" charset="-128"/>
                <a:cs typeface="ＭＳ Ｐゴシック" pitchFamily="-107" charset="-128"/>
              </a:endParaRPr>
            </a:p>
          </p:txBody>
        </p:sp>
        <p:pic>
          <p:nvPicPr>
            <p:cNvPr id="6" name="Picture 8"/>
            <p:cNvPicPr>
              <a:picLocks noChangeAspect="1"/>
            </p:cNvPicPr>
            <p:nvPr userDrawn="1"/>
          </p:nvPicPr>
          <p:blipFill>
            <a:blip r:embed="rId2"/>
            <a:srcRect/>
            <a:stretch>
              <a:fillRect/>
            </a:stretch>
          </p:blipFill>
          <p:spPr bwMode="auto">
            <a:xfrm>
              <a:off x="532453" y="4712076"/>
              <a:ext cx="785270" cy="278141"/>
            </a:xfrm>
            <a:prstGeom prst="rect">
              <a:avLst/>
            </a:prstGeom>
            <a:noFill/>
            <a:ln w="9525">
              <a:noFill/>
              <a:miter lim="800000"/>
              <a:headEnd/>
              <a:tailEnd/>
            </a:ln>
          </p:spPr>
        </p:pic>
        <p:pic>
          <p:nvPicPr>
            <p:cNvPr id="8" name="Picture 9"/>
            <p:cNvPicPr>
              <a:picLocks noChangeAspect="1"/>
            </p:cNvPicPr>
            <p:nvPr userDrawn="1"/>
          </p:nvPicPr>
          <p:blipFill>
            <a:blip r:embed="rId3"/>
            <a:srcRect/>
            <a:stretch>
              <a:fillRect/>
            </a:stretch>
          </p:blipFill>
          <p:spPr bwMode="auto">
            <a:xfrm>
              <a:off x="7457963" y="4417502"/>
              <a:ext cx="642429" cy="602520"/>
            </a:xfrm>
            <a:prstGeom prst="rect">
              <a:avLst/>
            </a:prstGeom>
            <a:noFill/>
            <a:ln w="9525">
              <a:noFill/>
              <a:miter lim="800000"/>
              <a:headEnd/>
              <a:tailEnd/>
            </a:ln>
          </p:spPr>
        </p:pic>
      </p:grpSp>
      <p:sp>
        <p:nvSpPr>
          <p:cNvPr id="2" name="Title 1"/>
          <p:cNvSpPr>
            <a:spLocks noGrp="1"/>
          </p:cNvSpPr>
          <p:nvPr>
            <p:ph type="title"/>
          </p:nvPr>
        </p:nvSpPr>
        <p:spPr/>
        <p:txBody>
          <a:bodyPr/>
          <a:lstStyle/>
          <a:p>
            <a:r>
              <a:rPr lang="en-GB" smtClean="0"/>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sp>
        <p:nvSpPr>
          <p:cNvPr id="4" name="Slide Number Placeholder 9"/>
          <p:cNvSpPr txBox="1"/>
          <p:nvPr/>
        </p:nvSpPr>
        <p:spPr>
          <a:xfrm>
            <a:off x="8535988" y="4806950"/>
            <a:ext cx="609600" cy="273050"/>
          </a:xfrm>
          <a:prstGeom prst="rect">
            <a:avLst/>
          </a:prstGeom>
        </p:spPr>
        <p:txBody>
          <a:bodyPr lIns="68580" tIns="34290" rIns="68580" bIns="3429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sz="1050"/>
          </a:p>
        </p:txBody>
      </p:sp>
      <p:pic>
        <p:nvPicPr>
          <p:cNvPr id="5" name="Bild 2" descr="111004_EU-OSHA_PPT_Corporate logo.png"/>
          <p:cNvPicPr>
            <a:picLocks noChangeAspect="1"/>
          </p:cNvPicPr>
          <p:nvPr/>
        </p:nvPicPr>
        <p:blipFill>
          <a:blip r:embed="rId2"/>
          <a:srcRect/>
          <a:stretch>
            <a:fillRect/>
          </a:stretch>
        </p:blipFill>
        <p:spPr bwMode="auto">
          <a:xfrm>
            <a:off x="444500" y="4132263"/>
            <a:ext cx="1031875" cy="542925"/>
          </a:xfrm>
          <a:prstGeom prst="rect">
            <a:avLst/>
          </a:prstGeom>
          <a:noFill/>
          <a:ln w="9525">
            <a:noFill/>
            <a:miter lim="800000"/>
            <a:headEnd/>
            <a:tailEnd/>
          </a:ln>
        </p:spPr>
      </p:pic>
      <p:pic>
        <p:nvPicPr>
          <p:cNvPr id="6" name="Bild 4" descr="111004_EU-OSHA_PPT_EU logo.png"/>
          <p:cNvPicPr>
            <a:picLocks noChangeAspect="1"/>
          </p:cNvPicPr>
          <p:nvPr/>
        </p:nvPicPr>
        <p:blipFill>
          <a:blip r:embed="rId3"/>
          <a:srcRect/>
          <a:stretch>
            <a:fillRect/>
          </a:stretch>
        </p:blipFill>
        <p:spPr bwMode="auto">
          <a:xfrm>
            <a:off x="4275138" y="4430713"/>
            <a:ext cx="368300" cy="244475"/>
          </a:xfrm>
          <a:prstGeom prst="rect">
            <a:avLst/>
          </a:prstGeom>
          <a:noFill/>
          <a:ln w="9525">
            <a:noFill/>
            <a:miter lim="800000"/>
            <a:headEnd/>
            <a:tailEnd/>
          </a:ln>
        </p:spPr>
      </p:pic>
      <p:pic>
        <p:nvPicPr>
          <p:cNvPr id="7" name="Bild 5" descr="111004_EU-OSHA_PPT_HW logo.png"/>
          <p:cNvPicPr>
            <a:picLocks noChangeAspect="1"/>
          </p:cNvPicPr>
          <p:nvPr/>
        </p:nvPicPr>
        <p:blipFill>
          <a:blip r:embed="rId4"/>
          <a:srcRect/>
          <a:stretch>
            <a:fillRect/>
          </a:stretch>
        </p:blipFill>
        <p:spPr bwMode="auto">
          <a:xfrm>
            <a:off x="7596188" y="4213225"/>
            <a:ext cx="508000" cy="474663"/>
          </a:xfrm>
          <a:prstGeom prst="rect">
            <a:avLst/>
          </a:prstGeom>
          <a:noFill/>
          <a:ln w="9525">
            <a:noFill/>
            <a:miter lim="800000"/>
            <a:headEnd/>
            <a:tailEnd/>
          </a:ln>
        </p:spPr>
      </p:pic>
      <p:sp>
        <p:nvSpPr>
          <p:cNvPr id="2" name="Title 1"/>
          <p:cNvSpPr>
            <a:spLocks noGrp="1"/>
          </p:cNvSpPr>
          <p:nvPr>
            <p:ph type="ctrTitle"/>
          </p:nvPr>
        </p:nvSpPr>
        <p:spPr>
          <a:xfrm>
            <a:off x="450000" y="1020600"/>
            <a:ext cx="7646400" cy="1096200"/>
          </a:xfrm>
        </p:spPr>
        <p:txBody>
          <a:bodyPr lIns="0" tIns="0" rIns="0" bIns="0" anchor="t"/>
          <a:lstStyle>
            <a:lvl1pPr>
              <a:defRPr sz="2400" baseline="0"/>
            </a:lvl1pPr>
          </a:lstStyle>
          <a:p>
            <a:r>
              <a:rPr lang="en-GB" smtClean="0"/>
              <a:t>Click to edit Master title style</a:t>
            </a:r>
            <a:endParaRPr lang="en-US"/>
          </a:p>
        </p:txBody>
      </p:sp>
      <p:sp>
        <p:nvSpPr>
          <p:cNvPr id="3" name="Subtitle 2"/>
          <p:cNvSpPr>
            <a:spLocks noGrp="1"/>
          </p:cNvSpPr>
          <p:nvPr>
            <p:ph type="subTitle" idx="1"/>
          </p:nvPr>
        </p:nvSpPr>
        <p:spPr>
          <a:xfrm>
            <a:off x="878400" y="2430000"/>
            <a:ext cx="7214400" cy="951840"/>
          </a:xfrm>
        </p:spPr>
        <p:txBody>
          <a:bodyPr lIns="0" tIns="0" rIns="0" bIns="0"/>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49999" y="836999"/>
            <a:ext cx="3600000" cy="3645000"/>
          </a:xfrm>
        </p:spPr>
        <p:txBody>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410000" y="837000"/>
            <a:ext cx="3600000" cy="3645000"/>
          </a:xfrm>
        </p:spPr>
        <p:txBody>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449999" y="1241999"/>
            <a:ext cx="3600000" cy="3240000"/>
          </a:xfrm>
        </p:spPr>
        <p:txBody>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410000" y="1242000"/>
            <a:ext cx="3600000" cy="3240000"/>
          </a:xfrm>
        </p:spPr>
        <p:txBody>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smtClean="0"/>
              <a:t>Click to edit Master title style</a:t>
            </a:r>
            <a:endParaRPr lang="en-US"/>
          </a:p>
        </p:txBody>
      </p:sp>
      <p:sp>
        <p:nvSpPr>
          <p:cNvPr id="3" name="Content Placeholder 2"/>
          <p:cNvSpPr>
            <a:spLocks noGrp="1"/>
          </p:cNvSpPr>
          <p:nvPr>
            <p:ph idx="1"/>
          </p:nvPr>
        </p:nvSpPr>
        <p:spPr>
          <a:xfrm>
            <a:off x="3690001" y="837000"/>
            <a:ext cx="4279869" cy="3645000"/>
          </a:xfrm>
        </p:spPr>
        <p:txBody>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0000" y="837000"/>
            <a:ext cx="2880000" cy="3645000"/>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smtClean="0"/>
              <a:t>Click to edit Master title style</a:t>
            </a:r>
            <a:endParaRPr lang="en-US"/>
          </a:p>
        </p:txBody>
      </p:sp>
      <p:sp>
        <p:nvSpPr>
          <p:cNvPr id="4" name="Text Placeholder 3"/>
          <p:cNvSpPr>
            <a:spLocks noGrp="1"/>
          </p:cNvSpPr>
          <p:nvPr>
            <p:ph type="body" sz="half" idx="2"/>
          </p:nvPr>
        </p:nvSpPr>
        <p:spPr>
          <a:xfrm>
            <a:off x="449999" y="1512000"/>
            <a:ext cx="4050000" cy="2970000"/>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rtlCol="0">
            <a:normAutofit/>
          </a:bodyPr>
          <a:lstStyle/>
          <a:p>
            <a:pPr lvl="0"/>
            <a:r>
              <a:rPr lang="en-GB" noProof="0" smtClean="0"/>
              <a:t>Drag picture to placeholder or click icon to add</a:t>
            </a:r>
            <a:endParaRPr lang="en-US" noProof="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FONDO-PATRON-EUOSHA-2011-16-9.png" descr="/Volumes/XRAID/Equipo Rojo/EU-OSHA/18-0115 PPT templates update/PNG/FONDO-PATRON-EUOSHA-2011-16-9.png"/>
          <p:cNvPicPr>
            <a:picLocks noChangeAspect="1"/>
          </p:cNvPicPr>
          <p:nvPr/>
        </p:nvPicPr>
        <p:blipFill>
          <a:blip r:embed="rId13"/>
          <a:srcRect/>
          <a:stretch>
            <a:fillRect/>
          </a:stretch>
        </p:blipFill>
        <p:spPr bwMode="auto">
          <a:xfrm>
            <a:off x="0" y="0"/>
            <a:ext cx="9140825" cy="5143500"/>
          </a:xfrm>
          <a:prstGeom prst="rect">
            <a:avLst/>
          </a:prstGeom>
          <a:noFill/>
          <a:ln w="9525">
            <a:noFill/>
            <a:miter lim="800000"/>
            <a:headEnd/>
            <a:tailEnd/>
          </a:ln>
        </p:spPr>
      </p:pic>
      <p:sp>
        <p:nvSpPr>
          <p:cNvPr id="1027" name="Title Placeholder 1"/>
          <p:cNvSpPr>
            <a:spLocks noGrp="1"/>
          </p:cNvSpPr>
          <p:nvPr>
            <p:ph type="title"/>
          </p:nvPr>
        </p:nvSpPr>
        <p:spPr bwMode="auto">
          <a:xfrm>
            <a:off x="449263" y="134938"/>
            <a:ext cx="7561262" cy="366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8" name="Text Placeholder 2"/>
          <p:cNvSpPr>
            <a:spLocks noGrp="1"/>
          </p:cNvSpPr>
          <p:nvPr>
            <p:ph type="body" idx="1"/>
          </p:nvPr>
        </p:nvSpPr>
        <p:spPr bwMode="auto">
          <a:xfrm>
            <a:off x="449263" y="836613"/>
            <a:ext cx="7561262" cy="3644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10" name="Slide Number Placeholder 9"/>
          <p:cNvSpPr txBox="1"/>
          <p:nvPr/>
        </p:nvSpPr>
        <p:spPr>
          <a:xfrm>
            <a:off x="8532813" y="4878388"/>
            <a:ext cx="609600" cy="273050"/>
          </a:xfrm>
          <a:prstGeom prst="rect">
            <a:avLst/>
          </a:prstGeom>
        </p:spPr>
        <p:txBody>
          <a:bodyPr lIns="68580" tIns="34290" rIns="68580" bIns="3429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539062D-BED3-40E8-8499-BF7CB508E9D6}" type="slidenum">
              <a:rPr lang="en-GB" sz="750" smtClean="0"/>
              <a:pPr fontAlgn="auto">
                <a:spcBef>
                  <a:spcPts val="0"/>
                </a:spcBef>
                <a:spcAft>
                  <a:spcPts val="0"/>
                </a:spcAft>
                <a:defRPr/>
              </a:pPr>
              <a:t>‹#›</a:t>
            </a:fld>
            <a:endParaRPr lang="ro-RO" sz="75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txStyles>
    <p:titleStyle>
      <a:lvl1pPr algn="l" defTabSz="342900" rtl="0" eaLnBrk="0" fontAlgn="base" hangingPunct="0">
        <a:spcBef>
          <a:spcPct val="0"/>
        </a:spcBef>
        <a:spcAft>
          <a:spcPct val="0"/>
        </a:spcAft>
        <a:defRPr b="1" kern="1200">
          <a:solidFill>
            <a:schemeClr val="tx2"/>
          </a:solidFill>
          <a:latin typeface="+mj-lt"/>
          <a:ea typeface="+mj-ea"/>
          <a:cs typeface="Trebuchet MS"/>
        </a:defRPr>
      </a:lvl1pPr>
      <a:lvl2pPr algn="l" defTabSz="342900" rtl="0" eaLnBrk="0" fontAlgn="base" hangingPunct="0">
        <a:spcBef>
          <a:spcPct val="0"/>
        </a:spcBef>
        <a:spcAft>
          <a:spcPct val="0"/>
        </a:spcAft>
        <a:defRPr b="1">
          <a:solidFill>
            <a:schemeClr val="tx2"/>
          </a:solidFill>
          <a:latin typeface="Arial" charset="0"/>
          <a:ea typeface="Arial" charset="0"/>
          <a:cs typeface="Trebuchet MS" pitchFamily="34" charset="0"/>
        </a:defRPr>
      </a:lvl2pPr>
      <a:lvl3pPr algn="l" defTabSz="342900" rtl="0" eaLnBrk="0" fontAlgn="base" hangingPunct="0">
        <a:spcBef>
          <a:spcPct val="0"/>
        </a:spcBef>
        <a:spcAft>
          <a:spcPct val="0"/>
        </a:spcAft>
        <a:defRPr b="1">
          <a:solidFill>
            <a:schemeClr val="tx2"/>
          </a:solidFill>
          <a:latin typeface="Arial" charset="0"/>
          <a:ea typeface="Arial" charset="0"/>
          <a:cs typeface="Trebuchet MS" pitchFamily="34" charset="0"/>
        </a:defRPr>
      </a:lvl3pPr>
      <a:lvl4pPr algn="l" defTabSz="342900" rtl="0" eaLnBrk="0" fontAlgn="base" hangingPunct="0">
        <a:spcBef>
          <a:spcPct val="0"/>
        </a:spcBef>
        <a:spcAft>
          <a:spcPct val="0"/>
        </a:spcAft>
        <a:defRPr b="1">
          <a:solidFill>
            <a:schemeClr val="tx2"/>
          </a:solidFill>
          <a:latin typeface="Arial" charset="0"/>
          <a:ea typeface="Arial" charset="0"/>
          <a:cs typeface="Trebuchet MS" pitchFamily="34" charset="0"/>
        </a:defRPr>
      </a:lvl4pPr>
      <a:lvl5pPr algn="l" defTabSz="342900" rtl="0" eaLnBrk="0" fontAlgn="base" hangingPunct="0">
        <a:spcBef>
          <a:spcPct val="0"/>
        </a:spcBef>
        <a:spcAft>
          <a:spcPct val="0"/>
        </a:spcAft>
        <a:defRPr b="1">
          <a:solidFill>
            <a:schemeClr val="tx2"/>
          </a:solidFill>
          <a:latin typeface="Arial" charset="0"/>
          <a:ea typeface="Arial"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13" indent="-188913" algn="l" defTabSz="342900" rtl="0" eaLnBrk="0" fontAlgn="base" hangingPunct="0">
        <a:spcBef>
          <a:spcPts val="450"/>
        </a:spcBef>
        <a:spcAft>
          <a:spcPct val="0"/>
        </a:spcAft>
        <a:buClr>
          <a:schemeClr val="tx2"/>
        </a:buClr>
        <a:buFont typeface="Wingdings" pitchFamily="2" charset="2"/>
        <a:buChar char="§"/>
        <a:defRPr sz="1300" b="1" kern="1200">
          <a:solidFill>
            <a:schemeClr val="tx2"/>
          </a:solidFill>
          <a:latin typeface="+mn-lt"/>
          <a:ea typeface="+mn-ea"/>
          <a:cs typeface="+mn-cs"/>
        </a:defRPr>
      </a:lvl1pPr>
      <a:lvl2pPr marL="323850" indent="-134938" algn="l" defTabSz="342900" rtl="0" eaLnBrk="0" fontAlgn="base" hangingPunct="0">
        <a:spcBef>
          <a:spcPct val="0"/>
        </a:spcBef>
        <a:spcAft>
          <a:spcPct val="0"/>
        </a:spcAft>
        <a:buFont typeface="Arial" charset="0"/>
        <a:buChar char="•"/>
        <a:defRPr sz="1300" kern="1200">
          <a:solidFill>
            <a:schemeClr val="tx1"/>
          </a:solidFill>
          <a:latin typeface="+mn-lt"/>
          <a:ea typeface="+mn-ea"/>
          <a:cs typeface="+mn-cs"/>
        </a:defRPr>
      </a:lvl2pPr>
      <a:lvl3pPr marL="458788" indent="-134938" algn="l" defTabSz="342900" rtl="0" eaLnBrk="0" fontAlgn="base" hangingPunct="0">
        <a:spcBef>
          <a:spcPct val="0"/>
        </a:spcBef>
        <a:spcAft>
          <a:spcPct val="0"/>
        </a:spcAft>
        <a:buFont typeface="Arial" charset="0"/>
        <a:buChar char="−"/>
        <a:defRPr sz="1200" kern="1200">
          <a:solidFill>
            <a:schemeClr val="tx1"/>
          </a:solidFill>
          <a:latin typeface="+mn-lt"/>
          <a:ea typeface="+mn-ea"/>
          <a:cs typeface="+mn-cs"/>
        </a:defRPr>
      </a:lvl3pPr>
      <a:lvl4pPr marL="593725" indent="-134938" algn="l" defTabSz="342900" rtl="0" eaLnBrk="0" fontAlgn="base" hangingPunct="0">
        <a:spcBef>
          <a:spcPct val="0"/>
        </a:spcBef>
        <a:spcAft>
          <a:spcPct val="0"/>
        </a:spcAft>
        <a:buFont typeface="Arial" charset="0"/>
        <a:buChar char="•"/>
        <a:defRPr sz="1200" kern="1200">
          <a:solidFill>
            <a:schemeClr val="tx1"/>
          </a:solidFill>
          <a:latin typeface="+mn-lt"/>
          <a:ea typeface="+mn-ea"/>
          <a:cs typeface="+mn-cs"/>
        </a:defRPr>
      </a:lvl4pPr>
      <a:lvl5pPr marL="728663" indent="-134938" algn="l" defTabSz="342900" rtl="0" eaLnBrk="0" fontAlgn="base" hangingPunct="0">
        <a:spcBef>
          <a:spcPct val="0"/>
        </a:spcBef>
        <a:spcAft>
          <a:spcPct val="0"/>
        </a:spcAft>
        <a:buFont typeface="Arial" charset="0"/>
        <a:buChar char="−"/>
        <a:defRPr sz="1100" kern="1200">
          <a:solidFill>
            <a:schemeClr val="tx1"/>
          </a:solidFill>
          <a:latin typeface="+mn-lt"/>
          <a:ea typeface="+mn-ea"/>
          <a:cs typeface="+mn-cs"/>
        </a:defRPr>
      </a:lvl5pPr>
      <a:lvl6pPr marL="943313" indent="-214313" algn="l" defTabSz="342900" rtl="0" eaLnBrk="1" latinLnBrk="0" hangingPunct="1">
        <a:spcBef>
          <a:spcPct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ct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osha.europa.eu/en/legislation/directives/75" TargetMode="External"/><Relationship Id="rId7" Type="http://schemas.openxmlformats.org/officeDocument/2006/relationships/hyperlink" Target="https://osha.europa.eu/en/legislation/directives/regulation-ec-no-1272-2008-classification-labelling-and-packaging-of-substances-and-mixtures" TargetMode="External"/><Relationship Id="rId2" Type="http://schemas.openxmlformats.org/officeDocument/2006/relationships/hyperlink" Target="https://osha.europa.eu/en/legislation/directives/the-osh-framework-directive/1" TargetMode="External"/><Relationship Id="rId1" Type="http://schemas.openxmlformats.org/officeDocument/2006/relationships/slideLayout" Target="../slideLayouts/slideLayout2.xml"/><Relationship Id="rId6" Type="http://schemas.openxmlformats.org/officeDocument/2006/relationships/hyperlink" Target="https://osha.europa.eu/en/legislation/directives/regulation-ec-no-1907-2006-of-the-european-parliament-and-of-the-council" TargetMode="External"/><Relationship Id="rId5" Type="http://schemas.openxmlformats.org/officeDocument/2006/relationships/hyperlink" Target="https://osha.europa.eu/en/safety-and-health-legislation" TargetMode="External"/><Relationship Id="rId4" Type="http://schemas.openxmlformats.org/officeDocument/2006/relationships/hyperlink" Target="https://osha.europa.eu/en/legislation/directives/directive-2004-37-ec-carcinogens-or-mutagens-at-wor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osha.europa.eu/en/themes/dangerous-substances/roadmap-to-carcinogen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healthy-workplaces.eu/ro/healthy-workplaces-newsletter" TargetMode="External"/><Relationship Id="rId7" Type="http://schemas.openxmlformats.org/officeDocument/2006/relationships/hyperlink" Target="https://www.facebook.com/EuropeanAgencyforSafetyandHealthatWork" TargetMode="External"/><Relationship Id="rId12" Type="http://schemas.openxmlformats.org/officeDocument/2006/relationships/image" Target="../media/image30.jpeg"/><Relationship Id="rId2" Type="http://schemas.openxmlformats.org/officeDocument/2006/relationships/hyperlink" Target="http://www.healthy-workplaces.eu/ro" TargetMode="Externa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hyperlink" Target="https://www.linkedin.com/company/europeanagency-for-safety-and-health-at-work" TargetMode="External"/><Relationship Id="rId5" Type="http://schemas.openxmlformats.org/officeDocument/2006/relationships/hyperlink" Target="http://twitter.com/eu_osha" TargetMode="External"/><Relationship Id="rId10" Type="http://schemas.openxmlformats.org/officeDocument/2006/relationships/image" Target="../media/image29.png"/><Relationship Id="rId4" Type="http://schemas.openxmlformats.org/officeDocument/2006/relationships/hyperlink" Target="http://www.healthy-workplaces.eu/fops" TargetMode="External"/><Relationship Id="rId9" Type="http://schemas.openxmlformats.org/officeDocument/2006/relationships/hyperlink" Target="http://www.youtube.com/user/EUOSH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sha.europa.eu/sites/default/files/publications/documents/esener-ii-summary-e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eurofound.europa.eu/sites/default/files/ef_publication/field_ef_document/ef1634en.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osha.europa.eu/sites/default/files/ESENER2-Overview_report.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ítulo 1"/>
          <p:cNvSpPr>
            <a:spLocks noGrp="1"/>
          </p:cNvSpPr>
          <p:nvPr>
            <p:ph type="title"/>
          </p:nvPr>
        </p:nvSpPr>
        <p:spPr>
          <a:xfrm>
            <a:off x="250825" y="2673350"/>
            <a:ext cx="8893175" cy="696913"/>
          </a:xfrm>
        </p:spPr>
        <p:txBody>
          <a:bodyPr/>
          <a:lstStyle/>
          <a:p>
            <a:pPr eaLnBrk="1" hangingPunct="1"/>
            <a:r>
              <a:rPr lang="ro-RO" sz="2800" smtClean="0">
                <a:cs typeface="Trebuchet MS" pitchFamily="34" charset="0"/>
              </a:rPr>
              <a:t>Campania „Locuri de muncă sănătoase” 2018-2019</a:t>
            </a:r>
          </a:p>
        </p:txBody>
      </p:sp>
      <p:sp>
        <p:nvSpPr>
          <p:cNvPr id="15362" name="Subtítulo 2"/>
          <p:cNvSpPr>
            <a:spLocks noGrp="1"/>
          </p:cNvSpPr>
          <p:nvPr>
            <p:ph type="subTitle" idx="10"/>
          </p:nvPr>
        </p:nvSpPr>
        <p:spPr>
          <a:xfrm>
            <a:off x="376238" y="3363913"/>
            <a:ext cx="7646987" cy="576262"/>
          </a:xfrm>
        </p:spPr>
        <p:txBody>
          <a:bodyPr/>
          <a:lstStyle/>
          <a:p>
            <a:pPr eaLnBrk="1" hangingPunct="1"/>
            <a:r>
              <a:rPr lang="ro-RO" sz="2000" smtClean="0"/>
              <a:t>Managementul substanțelor periculoase la locul de muncă</a:t>
            </a:r>
          </a:p>
        </p:txBody>
      </p:sp>
      <p:sp>
        <p:nvSpPr>
          <p:cNvPr id="4" name="Subtítulo 4"/>
          <p:cNvSpPr txBox="1"/>
          <p:nvPr/>
        </p:nvSpPr>
        <p:spPr>
          <a:xfrm>
            <a:off x="1835150" y="3814763"/>
            <a:ext cx="6121400" cy="701675"/>
          </a:xfrm>
          <a:prstGeom prst="rect">
            <a:avLst/>
          </a:prstGeom>
        </p:spPr>
        <p:txBody>
          <a:bodyPr lIns="0" tIns="0" rIns="0" bIns="0">
            <a:normAutofit/>
          </a:bodyPr>
          <a:lstStyle>
            <a:lvl1pPr marL="0" indent="0" algn="l" defTabSz="342900" rtl="0" eaLnBrk="1" latinLnBrk="0" hangingPunct="1">
              <a:spcBef>
                <a:spcPts val="450"/>
              </a:spcBef>
              <a:spcAft>
                <a:spcPct val="0"/>
              </a:spcAft>
              <a:buClr>
                <a:schemeClr val="tx2"/>
              </a:buClr>
              <a:buFont typeface="Wingdings" pitchFamily="2" charset="2"/>
              <a:buNone/>
              <a:defRPr sz="1350" b="1" i="0" kern="1200" baseline="0">
                <a:solidFill>
                  <a:schemeClr val="tx2"/>
                </a:solidFill>
                <a:latin typeface="+mn-lt"/>
                <a:ea typeface="+mn-ea"/>
                <a:cs typeface="+mn-cs"/>
              </a:defRPr>
            </a:lvl1pPr>
            <a:lvl2pPr marL="342900" indent="0" algn="ctr" defTabSz="342900" rtl="0" eaLnBrk="1" latinLnBrk="0" hangingPunct="1">
              <a:spcBef>
                <a:spcPct val="0"/>
              </a:spcBef>
              <a:spcAft>
                <a:spcPct val="0"/>
              </a:spcAft>
              <a:buClrTx/>
              <a:buFont typeface="Arial" pitchFamily="34" charset="0"/>
              <a:buNone/>
              <a:defRPr sz="1350" kern="1200" baseline="0">
                <a:solidFill>
                  <a:schemeClr val="tx1">
                    <a:tint val="75000"/>
                  </a:schemeClr>
                </a:solidFill>
                <a:latin typeface="+mn-lt"/>
                <a:ea typeface="+mn-ea"/>
                <a:cs typeface="+mn-cs"/>
              </a:defRPr>
            </a:lvl2pPr>
            <a:lvl3pPr marL="685800" indent="0" algn="ctr" defTabSz="342900" rtl="0" eaLnBrk="1" latinLnBrk="0" hangingPunct="1">
              <a:spcBef>
                <a:spcPct val="0"/>
              </a:spcBef>
              <a:spcAft>
                <a:spcPct val="0"/>
              </a:spcAft>
              <a:buClrTx/>
              <a:buFont typeface="Arial" pitchFamily="34" charset="0"/>
              <a:buNone/>
              <a:defRPr sz="1275" kern="1200" baseline="0">
                <a:solidFill>
                  <a:schemeClr val="tx1">
                    <a:tint val="75000"/>
                  </a:schemeClr>
                </a:solidFill>
                <a:latin typeface="+mn-lt"/>
                <a:ea typeface="+mn-ea"/>
                <a:cs typeface="+mn-cs"/>
              </a:defRPr>
            </a:lvl3pPr>
            <a:lvl4pPr marL="1028700" indent="0" algn="ctr" defTabSz="342900" rtl="0" eaLnBrk="1" latinLnBrk="0" hangingPunct="1">
              <a:spcBef>
                <a:spcPct val="0"/>
              </a:spcBef>
              <a:spcAft>
                <a:spcPct val="0"/>
              </a:spcAft>
              <a:buClrTx/>
              <a:buFont typeface="Arial" pitchFamily="34" charset="0"/>
              <a:buNone/>
              <a:defRPr sz="1200" kern="1200" baseline="0">
                <a:solidFill>
                  <a:schemeClr val="tx1">
                    <a:tint val="75000"/>
                  </a:schemeClr>
                </a:solidFill>
                <a:latin typeface="+mn-lt"/>
                <a:ea typeface="+mn-ea"/>
                <a:cs typeface="+mn-cs"/>
              </a:defRPr>
            </a:lvl4pPr>
            <a:lvl5pPr marL="1371600" indent="0" algn="ctr" defTabSz="342900" rtl="0" eaLnBrk="1" latinLnBrk="0" hangingPunct="1">
              <a:spcBef>
                <a:spcPct val="0"/>
              </a:spcBef>
              <a:spcAft>
                <a:spcPct val="0"/>
              </a:spcAft>
              <a:buClrTx/>
              <a:buFont typeface="Arial" pitchFamily="34" charset="0"/>
              <a:buNone/>
              <a:defRPr sz="1125" kern="1200" baseline="0">
                <a:solidFill>
                  <a:schemeClr val="tx1">
                    <a:tint val="75000"/>
                  </a:schemeClr>
                </a:solidFill>
                <a:latin typeface="+mn-lt"/>
                <a:ea typeface="+mn-ea"/>
                <a:cs typeface="+mn-cs"/>
              </a:defRPr>
            </a:lvl5pPr>
            <a:lvl6pPr marL="1714500" indent="0" algn="ctr" defTabSz="342900" rtl="0" eaLnBrk="1" latinLnBrk="0" hangingPunct="1">
              <a:spcBef>
                <a:spcPct val="0"/>
              </a:spcBef>
              <a:buFont typeface="Arial" pitchFamily="34" charset="0"/>
              <a:buNone/>
              <a:defRPr sz="1050" kern="1200" baseline="0">
                <a:solidFill>
                  <a:schemeClr val="tx1">
                    <a:tint val="75000"/>
                  </a:schemeClr>
                </a:solidFill>
                <a:latin typeface="+mn-lt"/>
                <a:ea typeface="+mn-ea"/>
                <a:cs typeface="+mn-cs"/>
              </a:defRPr>
            </a:lvl6pPr>
            <a:lvl7pPr marL="2057400" indent="0" algn="ctr" defTabSz="342900" rtl="0" eaLnBrk="1" latinLnBrk="0" hangingPunct="1">
              <a:spcBef>
                <a:spcPct val="0"/>
              </a:spcBef>
              <a:buFont typeface="Arial" pitchFamily="34" charset="0"/>
              <a:buNone/>
              <a:defRPr sz="975" kern="1200" baseline="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fontAlgn="auto">
              <a:defRPr/>
            </a:pPr>
            <a:r>
              <a:rPr lang="es-ES" smtClean="0"/>
              <a:t/>
            </a:r>
            <a:br>
              <a:rPr lang="es-ES" smtClean="0"/>
            </a:br>
            <a:endParaRPr lang="en-GB"/>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49263" y="134938"/>
            <a:ext cx="7794625" cy="366712"/>
          </a:xfrm>
        </p:spPr>
        <p:txBody>
          <a:bodyPr/>
          <a:lstStyle/>
          <a:p>
            <a:pPr eaLnBrk="1" hangingPunct="1"/>
            <a:r>
              <a:rPr lang="ro-RO" sz="2000" smtClean="0">
                <a:cs typeface="Trebuchet MS" pitchFamily="34" charset="0"/>
              </a:rPr>
              <a:t>Cum pot fi gestionate substanțele periculoase?</a:t>
            </a:r>
          </a:p>
        </p:txBody>
      </p:sp>
      <p:sp>
        <p:nvSpPr>
          <p:cNvPr id="27650" name="Content Placeholder 2"/>
          <p:cNvSpPr>
            <a:spLocks noGrp="1"/>
          </p:cNvSpPr>
          <p:nvPr>
            <p:ph sz="half" idx="1"/>
          </p:nvPr>
        </p:nvSpPr>
        <p:spPr>
          <a:xfrm>
            <a:off x="438150" y="842963"/>
            <a:ext cx="6365875" cy="3614737"/>
          </a:xfrm>
        </p:spPr>
        <p:txBody>
          <a:bodyPr/>
          <a:lstStyle/>
          <a:p>
            <a:pPr eaLnBrk="1" hangingPunct="1"/>
            <a:r>
              <a:rPr lang="ro-RO" sz="1400" smtClean="0"/>
              <a:t>Crearea unei culturi de preven</a:t>
            </a:r>
            <a:r>
              <a:rPr lang="en-US" sz="1400" smtClean="0"/>
              <a:t>ire </a:t>
            </a:r>
            <a:r>
              <a:rPr lang="ro-RO" sz="1400" smtClean="0"/>
              <a:t>și de sensibilizare a publicului este esențială</a:t>
            </a:r>
          </a:p>
          <a:p>
            <a:pPr eaLnBrk="1" hangingPunct="1"/>
            <a:r>
              <a:rPr lang="ro-RO" sz="1400" smtClean="0"/>
              <a:t>Legislația privind substanțele periculoase este deja în vigoare în UE – angajatorii trebuie să-și cunoască obligațiile legale</a:t>
            </a:r>
          </a:p>
          <a:p>
            <a:pPr eaLnBrk="1" hangingPunct="1"/>
            <a:r>
              <a:rPr lang="ro-RO" sz="1400" smtClean="0"/>
              <a:t>Evaluarea riscurilor este esențială pentru o prevenție eficientă</a:t>
            </a:r>
          </a:p>
          <a:p>
            <a:pPr eaLnBrk="1" hangingPunct="1"/>
            <a:r>
              <a:rPr lang="ro-RO" sz="1400" smtClean="0"/>
              <a:t>Implementarea unor măsuri preventive și de protecție eficiente </a:t>
            </a:r>
          </a:p>
          <a:p>
            <a:pPr eaLnBrk="1" hangingPunct="1"/>
            <a:r>
              <a:rPr lang="ro-RO" sz="1400" smtClean="0"/>
              <a:t>Lucrătorii trebuie să fie informați cu privire la: </a:t>
            </a:r>
          </a:p>
          <a:p>
            <a:pPr lvl="1" eaLnBrk="1" hangingPunct="1"/>
            <a:r>
              <a:rPr lang="ro-RO" sz="1400" smtClean="0"/>
              <a:t>rezultatele evaluării riscurilor</a:t>
            </a:r>
          </a:p>
          <a:p>
            <a:pPr lvl="1" eaLnBrk="1" hangingPunct="1"/>
            <a:r>
              <a:rPr lang="ro-RO" sz="1400" smtClean="0"/>
              <a:t>pericolele la care sunt expuși și cum pot fi afectați</a:t>
            </a:r>
          </a:p>
          <a:p>
            <a:pPr lvl="1" eaLnBrk="1" hangingPunct="1"/>
            <a:r>
              <a:rPr lang="ro-RO" sz="1400" smtClean="0"/>
              <a:t>ce trebuie să facă pentru a se proteja pe ei și pe ceilalți</a:t>
            </a:r>
          </a:p>
          <a:p>
            <a:pPr lvl="1" eaLnBrk="1" hangingPunct="1"/>
            <a:r>
              <a:rPr lang="ro-RO" sz="1400" smtClean="0"/>
              <a:t>ce trebuie făcut în caz de accident sau când apar probleme</a:t>
            </a:r>
          </a:p>
          <a:p>
            <a:pPr eaLnBrk="1" hangingPunct="1"/>
            <a:r>
              <a:rPr lang="ro-RO" sz="1400" smtClean="0"/>
              <a:t>Ghidurile și instrumentele practice pot ajuta întreprinderile să gestioneze riscurile și să asigure locuri de muncă sigure și sănătoase</a:t>
            </a:r>
          </a:p>
        </p:txBody>
      </p:sp>
      <p:pic>
        <p:nvPicPr>
          <p:cNvPr id="27651" name="Picture 5"/>
          <p:cNvPicPr>
            <a:picLocks noChangeAspect="1"/>
          </p:cNvPicPr>
          <p:nvPr/>
        </p:nvPicPr>
        <p:blipFill>
          <a:blip r:embed="rId3"/>
          <a:srcRect/>
          <a:stretch>
            <a:fillRect/>
          </a:stretch>
        </p:blipFill>
        <p:spPr bwMode="auto">
          <a:xfrm>
            <a:off x="6588125" y="1403350"/>
            <a:ext cx="2316163" cy="2897188"/>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ro-RO" sz="2000" smtClean="0">
                <a:cs typeface="Trebuchet MS" pitchFamily="34" charset="0"/>
              </a:rPr>
              <a:t>Evaluarea riscurilor</a:t>
            </a:r>
          </a:p>
        </p:txBody>
      </p:sp>
      <p:sp>
        <p:nvSpPr>
          <p:cNvPr id="29698" name="Content Placeholder 2"/>
          <p:cNvSpPr>
            <a:spLocks noGrp="1"/>
          </p:cNvSpPr>
          <p:nvPr>
            <p:ph sz="half" idx="1"/>
          </p:nvPr>
        </p:nvSpPr>
        <p:spPr>
          <a:xfrm>
            <a:off x="449263" y="871538"/>
            <a:ext cx="7561262" cy="3644900"/>
          </a:xfrm>
        </p:spPr>
        <p:txBody>
          <a:bodyPr/>
          <a:lstStyle/>
          <a:p>
            <a:pPr eaLnBrk="1" hangingPunct="1"/>
            <a:r>
              <a:rPr lang="ro-RO" sz="1400" smtClean="0"/>
              <a:t>Evaluarea riscurilor trebuie efectuată pentru a identifica toate riscurile legate de siguranță și sănătate</a:t>
            </a:r>
          </a:p>
          <a:p>
            <a:pPr eaLnBrk="1" hangingPunct="1"/>
            <a:r>
              <a:rPr lang="ro-RO" sz="1400" smtClean="0"/>
              <a:t>Toate părțile – angajatori, manageri, servicii SSM și lucrători – trebuie implicate</a:t>
            </a:r>
          </a:p>
          <a:p>
            <a:pPr eaLnBrk="1" hangingPunct="1"/>
            <a:r>
              <a:rPr lang="ro-RO" sz="1400" smtClean="0"/>
              <a:t>Trebuie să acopere toate categoriile de lucrători și de contractanți, precum și situațiile excepționale de lucru, de exemplu lucrările de întreținere și reparații</a:t>
            </a:r>
          </a:p>
          <a:p>
            <a:pPr eaLnBrk="1" hangingPunct="1"/>
            <a:r>
              <a:rPr lang="ro-RO" altLang="en-US" sz="1400" smtClean="0"/>
              <a:t>Este esențial să se acorde prioritate oricărei activități de eliminare, de substituire sau de prevenire a riscurilor</a:t>
            </a:r>
          </a:p>
          <a:p>
            <a:pPr eaLnBrk="1" hangingPunct="1"/>
            <a:r>
              <a:rPr lang="ro-RO" sz="1400" smtClean="0"/>
              <a:t>Trebuie actualizată și revizuită atunci când apar incidente </a:t>
            </a:r>
          </a:p>
          <a:p>
            <a:pPr eaLnBrk="1" hangingPunct="1"/>
            <a:r>
              <a:rPr lang="ro-RO" sz="1400" smtClean="0"/>
              <a:t>Lucrătorii trebuie să fie bine informați cu privire la rezultate și instruiți să aplice măsurile de prevenție</a:t>
            </a:r>
          </a:p>
          <a:p>
            <a:pPr eaLnBrk="1" hangingPunct="1"/>
            <a:r>
              <a:rPr lang="ro-RO" sz="1400" smtClean="0"/>
              <a:t>Sunt disponibile mecanisme și instrumente care să ajute întreprinderile să efectueze evaluarea riscurilor</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ro-RO" sz="2000" smtClean="0">
                <a:cs typeface="Trebuchet MS" pitchFamily="34" charset="0"/>
              </a:rPr>
              <a:t>Gestionarea substanțelor periculoase în 3 pași</a:t>
            </a:r>
          </a:p>
        </p:txBody>
      </p:sp>
      <p:sp>
        <p:nvSpPr>
          <p:cNvPr id="31746" name="Content Placeholder 2"/>
          <p:cNvSpPr>
            <a:spLocks noGrp="1"/>
          </p:cNvSpPr>
          <p:nvPr>
            <p:ph sz="half" idx="1"/>
          </p:nvPr>
        </p:nvSpPr>
        <p:spPr>
          <a:xfrm>
            <a:off x="449263" y="842963"/>
            <a:ext cx="7561262" cy="3644900"/>
          </a:xfrm>
        </p:spPr>
        <p:txBody>
          <a:bodyPr/>
          <a:lstStyle/>
          <a:p>
            <a:pPr marL="0" indent="0" eaLnBrk="1" hangingPunct="1">
              <a:buFont typeface="Wingdings" pitchFamily="2" charset="2"/>
              <a:buNone/>
            </a:pPr>
            <a:r>
              <a:rPr lang="ro-RO" altLang="en-US" sz="1200" smtClean="0"/>
              <a:t>Identificarea pericolelor</a:t>
            </a:r>
            <a:r>
              <a:rPr lang="ro-RO" sz="1200" smtClean="0"/>
              <a:t>:</a:t>
            </a:r>
          </a:p>
          <a:p>
            <a:pPr marL="0" indent="0" eaLnBrk="1" hangingPunct="1"/>
            <a:r>
              <a:rPr lang="ro-RO" sz="1200" smtClean="0"/>
              <a:t>Efectuați un inventar al </a:t>
            </a:r>
            <a:r>
              <a:rPr lang="ro-RO" altLang="en-US" sz="1200" smtClean="0"/>
              <a:t>substanțelor/produselor chimice folosite și generate la locul de muncă </a:t>
            </a:r>
          </a:p>
          <a:p>
            <a:pPr marL="0" indent="0" eaLnBrk="1" hangingPunct="1"/>
            <a:r>
              <a:rPr lang="ro-RO" sz="1200" smtClean="0"/>
              <a:t>Culegeți informații despre daunele pe care le pot produce și în ce mod</a:t>
            </a:r>
            <a:r>
              <a:rPr lang="en-US" sz="1200" smtClean="0"/>
              <a:t> se pot eviden</a:t>
            </a:r>
            <a:r>
              <a:rPr lang="ro-RO" sz="1200" smtClean="0"/>
              <a:t>ția </a:t>
            </a:r>
            <a:r>
              <a:rPr lang="en-US" sz="1200" smtClean="0"/>
              <a:t>acestea</a:t>
            </a:r>
            <a:r>
              <a:rPr lang="ro-RO" sz="1200" smtClean="0"/>
              <a:t>, de exemplu, prin etichete și fișe cu date de securitate </a:t>
            </a:r>
          </a:p>
          <a:p>
            <a:pPr marL="0" indent="0" eaLnBrk="1" hangingPunct="1"/>
            <a:r>
              <a:rPr lang="ro-RO" sz="1200" smtClean="0"/>
              <a:t>Evaluați dacă se utilizează agenți cancerigeni sau mutageni, pentru care se aplică reguli mai stricte</a:t>
            </a:r>
          </a:p>
          <a:p>
            <a:pPr marL="0" indent="0" eaLnBrk="1" hangingPunct="1">
              <a:buFont typeface="Wingdings" pitchFamily="2" charset="2"/>
              <a:buNone/>
            </a:pPr>
            <a:r>
              <a:rPr lang="ro-RO" altLang="en-US" sz="1200" smtClean="0"/>
              <a:t>Evaluarea expunerii:</a:t>
            </a:r>
          </a:p>
          <a:p>
            <a:pPr marL="0" indent="0" eaLnBrk="1" hangingPunct="1"/>
            <a:r>
              <a:rPr lang="ro-RO" sz="1200" smtClean="0"/>
              <a:t>Identificați persoanele care pot fi expuse, inclusiv personalul de curățenie și de întreținere</a:t>
            </a:r>
          </a:p>
          <a:p>
            <a:pPr marL="0" indent="0" eaLnBrk="1" hangingPunct="1"/>
            <a:r>
              <a:rPr lang="ro-RO" sz="1200" smtClean="0"/>
              <a:t>Evaluați expunerea lucrătorilor analizând tipul, intensitatea, durata, frecvența expunerii, inclusiv combinațiile de expuneri</a:t>
            </a:r>
          </a:p>
          <a:p>
            <a:pPr marL="0" indent="0" eaLnBrk="1" hangingPunct="1"/>
            <a:r>
              <a:rPr lang="ro-RO" sz="1200" smtClean="0"/>
              <a:t>Luați în considerare efectele combinate cu alte riscuri, cum ar fi riscurile de incendiu, absorbția prin piele sau munca în mediu umed</a:t>
            </a:r>
          </a:p>
          <a:p>
            <a:pPr marL="0" indent="0" eaLnBrk="1" hangingPunct="1">
              <a:buFont typeface="Wingdings" pitchFamily="2" charset="2"/>
              <a:buNone/>
            </a:pPr>
            <a:r>
              <a:rPr lang="ro-RO" sz="1200" smtClean="0"/>
              <a:t>Stabilirea măsurilor:</a:t>
            </a:r>
          </a:p>
          <a:p>
            <a:pPr marL="0" indent="0" eaLnBrk="1" hangingPunct="1"/>
            <a:r>
              <a:rPr lang="ro-RO" sz="1200" smtClean="0"/>
              <a:t>Se poate utiliza apoi o listă de pericole pentru a elabora un plan de acțiune, inclusiv persoana care trebuie să îl implementeze</a:t>
            </a:r>
          </a:p>
          <a:p>
            <a:pPr marL="0" indent="0" eaLnBrk="1" hangingPunct="1"/>
            <a:r>
              <a:rPr lang="ro-RO" sz="1200" smtClean="0"/>
              <a:t>Controlați implementarea și impactul măsurilor</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ro-RO" sz="2000" smtClean="0">
                <a:cs typeface="Trebuchet MS" pitchFamily="34" charset="0"/>
              </a:rPr>
              <a:t>Principiul STOP</a:t>
            </a:r>
          </a:p>
        </p:txBody>
      </p:sp>
      <p:sp>
        <p:nvSpPr>
          <p:cNvPr id="32770" name="Content Placeholder 2"/>
          <p:cNvSpPr>
            <a:spLocks noGrp="1"/>
          </p:cNvSpPr>
          <p:nvPr>
            <p:ph sz="half" idx="1"/>
          </p:nvPr>
        </p:nvSpPr>
        <p:spPr>
          <a:xfrm>
            <a:off x="449263" y="842963"/>
            <a:ext cx="7002462" cy="2916237"/>
          </a:xfrm>
        </p:spPr>
        <p:txBody>
          <a:bodyPr/>
          <a:lstStyle/>
          <a:p>
            <a:pPr eaLnBrk="1" hangingPunct="1"/>
            <a:r>
              <a:rPr lang="ro-RO" smtClean="0"/>
              <a:t>Angajatorii trebuie să stabilească măsuri eficiente de prevenție și protecție</a:t>
            </a:r>
          </a:p>
          <a:p>
            <a:pPr eaLnBrk="1" hangingPunct="1"/>
            <a:r>
              <a:rPr lang="ro-RO" smtClean="0"/>
              <a:t>Substanțele și procesele periculoase trebuie eliminate complet de la locul de muncă (de exemplu, prin stabilirea de noi procese de lucru)</a:t>
            </a:r>
          </a:p>
          <a:p>
            <a:pPr eaLnBrk="1" hangingPunct="1"/>
            <a:r>
              <a:rPr lang="ro-RO" smtClean="0"/>
              <a:t>Dacă </a:t>
            </a:r>
            <a:r>
              <a:rPr lang="ro-RO" u="sng" smtClean="0"/>
              <a:t>eliminarea</a:t>
            </a:r>
            <a:r>
              <a:rPr lang="ro-RO" smtClean="0"/>
              <a:t> nu este posibilă, riscurile trebuie gestionate pe baza unei ierarhii a măsurilor de prevenție — principiul STOP</a:t>
            </a:r>
            <a:endParaRPr lang="en-US" smtClean="0"/>
          </a:p>
          <a:p>
            <a:pPr eaLnBrk="1" hangingPunct="1">
              <a:spcBef>
                <a:spcPts val="600"/>
              </a:spcBef>
              <a:buFont typeface="Wingdings" pitchFamily="2" charset="2"/>
              <a:buNone/>
            </a:pPr>
            <a:r>
              <a:rPr lang="en-US" smtClean="0">
                <a:solidFill>
                  <a:srgbClr val="FF0000"/>
                </a:solidFill>
              </a:rPr>
              <a:t>	</a:t>
            </a:r>
            <a:r>
              <a:rPr lang="ro-RO" smtClean="0">
                <a:solidFill>
                  <a:srgbClr val="FF0000"/>
                </a:solidFill>
              </a:rPr>
              <a:t>S</a:t>
            </a:r>
            <a:r>
              <a:rPr lang="ro-RO" smtClean="0"/>
              <a:t>ubstituție (alternative sigure sau mai puțin nocive)</a:t>
            </a:r>
          </a:p>
          <a:p>
            <a:pPr eaLnBrk="1" hangingPunct="1">
              <a:buFont typeface="Wingdings" pitchFamily="2" charset="2"/>
              <a:buNone/>
            </a:pPr>
            <a:r>
              <a:rPr lang="en-US" smtClean="0">
                <a:solidFill>
                  <a:srgbClr val="FF0000"/>
                </a:solidFill>
              </a:rPr>
              <a:t>	</a:t>
            </a:r>
            <a:r>
              <a:rPr lang="ro-RO" smtClean="0"/>
              <a:t>Măsuri </a:t>
            </a:r>
            <a:r>
              <a:rPr lang="ro-RO" smtClean="0">
                <a:solidFill>
                  <a:srgbClr val="FF0000"/>
                </a:solidFill>
              </a:rPr>
              <a:t>t</a:t>
            </a:r>
            <a:r>
              <a:rPr lang="ro-RO" smtClean="0"/>
              <a:t>ehnice (de exemplu, sistem închis, ventilație locală)</a:t>
            </a:r>
          </a:p>
          <a:p>
            <a:pPr eaLnBrk="1" hangingPunct="1">
              <a:buFont typeface="Wingdings" pitchFamily="2" charset="2"/>
              <a:buNone/>
            </a:pPr>
            <a:r>
              <a:rPr lang="en-US" smtClean="0">
                <a:solidFill>
                  <a:srgbClr val="FF0000"/>
                </a:solidFill>
              </a:rPr>
              <a:t>	</a:t>
            </a:r>
            <a:r>
              <a:rPr lang="ro-RO" smtClean="0"/>
              <a:t>Măsuri </a:t>
            </a:r>
            <a:r>
              <a:rPr lang="ro-RO" smtClean="0">
                <a:solidFill>
                  <a:srgbClr val="FF0000"/>
                </a:solidFill>
              </a:rPr>
              <a:t>o</a:t>
            </a:r>
            <a:r>
              <a:rPr lang="ro-RO" smtClean="0"/>
              <a:t>rganizatorice (de exemplu, limitarea numărului de lucrători </a:t>
            </a:r>
            <a:r>
              <a:rPr lang="es-ES" smtClean="0"/>
              <a:t/>
            </a:r>
            <a:br>
              <a:rPr lang="es-ES" smtClean="0"/>
            </a:br>
            <a:r>
              <a:rPr lang="ro-RO" smtClean="0"/>
              <a:t>expuși sau a duratei de expunere)</a:t>
            </a:r>
          </a:p>
          <a:p>
            <a:pPr eaLnBrk="1" hangingPunct="1">
              <a:buFont typeface="Wingdings" pitchFamily="2" charset="2"/>
              <a:buNone/>
            </a:pPr>
            <a:r>
              <a:rPr lang="en-US" smtClean="0">
                <a:solidFill>
                  <a:srgbClr val="FF0000"/>
                </a:solidFill>
              </a:rPr>
              <a:t>	</a:t>
            </a:r>
            <a:r>
              <a:rPr lang="ro-RO" smtClean="0">
                <a:solidFill>
                  <a:srgbClr val="FF0000"/>
                </a:solidFill>
              </a:rPr>
              <a:t>P</a:t>
            </a:r>
            <a:r>
              <a:rPr lang="ro-RO" smtClean="0"/>
              <a:t>rotecție personală (purtarea echipamentului individual de</a:t>
            </a:r>
            <a:r>
              <a:rPr lang="it-IT" smtClean="0"/>
              <a:t> </a:t>
            </a:r>
            <a:r>
              <a:rPr lang="ro-RO" smtClean="0"/>
              <a:t>protecție)</a:t>
            </a:r>
          </a:p>
          <a:p>
            <a:pPr eaLnBrk="1" hangingPunct="1"/>
            <a:endParaRPr lang="ro-RO" sz="1600" smtClean="0"/>
          </a:p>
          <a:p>
            <a:pPr eaLnBrk="1" hangingPunct="1"/>
            <a:endParaRPr lang="ro-RO" sz="1600" smtClean="0"/>
          </a:p>
          <a:p>
            <a:pPr eaLnBrk="1" hangingPunct="1">
              <a:buFont typeface="Wingdings" pitchFamily="2" charset="2"/>
              <a:buNone/>
            </a:pPr>
            <a:endParaRPr lang="ro-RO" sz="1600" smtClean="0"/>
          </a:p>
          <a:p>
            <a:pPr eaLnBrk="1" hangingPunct="1">
              <a:buFont typeface="Wingdings" pitchFamily="2" charset="2"/>
              <a:buNone/>
            </a:pPr>
            <a:endParaRPr lang="ro-RO" sz="1600" smtClean="0"/>
          </a:p>
        </p:txBody>
      </p:sp>
      <p:grpSp>
        <p:nvGrpSpPr>
          <p:cNvPr id="32771" name="Group 3"/>
          <p:cNvGrpSpPr>
            <a:grpSpLocks/>
          </p:cNvGrpSpPr>
          <p:nvPr/>
        </p:nvGrpSpPr>
        <p:grpSpPr bwMode="auto">
          <a:xfrm>
            <a:off x="7092950" y="2427288"/>
            <a:ext cx="1957388" cy="1731962"/>
            <a:chOff x="6881125" y="3290315"/>
            <a:chExt cx="1958590" cy="1731222"/>
          </a:xfrm>
        </p:grpSpPr>
        <p:sp>
          <p:nvSpPr>
            <p:cNvPr id="7" name="Rounded Rectangle 6"/>
            <p:cNvSpPr/>
            <p:nvPr/>
          </p:nvSpPr>
          <p:spPr>
            <a:xfrm>
              <a:off x="6881125" y="3867918"/>
              <a:ext cx="1755265" cy="1042541"/>
            </a:xfrm>
            <a:prstGeom prst="round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32773" name="Picture 5"/>
            <p:cNvPicPr>
              <a:picLocks noChangeAspect="1"/>
            </p:cNvPicPr>
            <p:nvPr/>
          </p:nvPicPr>
          <p:blipFill>
            <a:blip r:embed="rId2"/>
            <a:srcRect/>
            <a:stretch>
              <a:fillRect/>
            </a:stretch>
          </p:blipFill>
          <p:spPr bwMode="auto">
            <a:xfrm>
              <a:off x="7001130" y="3290315"/>
              <a:ext cx="1838585" cy="1731222"/>
            </a:xfrm>
            <a:prstGeom prst="rect">
              <a:avLst/>
            </a:prstGeom>
            <a:noFill/>
            <a:ln w="9525">
              <a:noFill/>
              <a:miter lim="800000"/>
              <a:headEnd/>
              <a:tailEnd/>
            </a:ln>
          </p:spPr>
        </p:pic>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ro-RO" sz="2000" smtClean="0">
                <a:cs typeface="Trebuchet MS" pitchFamily="34" charset="0"/>
              </a:rPr>
              <a:t>Legislație</a:t>
            </a:r>
          </a:p>
        </p:txBody>
      </p:sp>
      <p:sp>
        <p:nvSpPr>
          <p:cNvPr id="33794" name="Content Placeholder 2"/>
          <p:cNvSpPr>
            <a:spLocks noGrp="1"/>
          </p:cNvSpPr>
          <p:nvPr>
            <p:ph sz="half" idx="1"/>
          </p:nvPr>
        </p:nvSpPr>
        <p:spPr>
          <a:xfrm>
            <a:off x="457200" y="842963"/>
            <a:ext cx="7553325" cy="3457575"/>
          </a:xfrm>
        </p:spPr>
        <p:txBody>
          <a:bodyPr/>
          <a:lstStyle/>
          <a:p>
            <a:pPr eaLnBrk="1" hangingPunct="1"/>
            <a:r>
              <a:rPr lang="ro-RO" smtClean="0"/>
              <a:t>Angajatorul poartă răspunderea juridică pentru asigurarea sănătății și securității la locul de muncă.</a:t>
            </a:r>
          </a:p>
          <a:p>
            <a:pPr eaLnBrk="1" hangingPunct="1">
              <a:buFont typeface="Wingdings" pitchFamily="2" charset="2"/>
              <a:buNone/>
            </a:pPr>
            <a:r>
              <a:rPr lang="ro-RO" smtClean="0"/>
              <a:t/>
            </a:r>
            <a:br>
              <a:rPr lang="ro-RO" smtClean="0"/>
            </a:br>
            <a:r>
              <a:rPr lang="ro-RO" smtClean="0"/>
              <a:t>Regulamente privind securitatea și sănătatea în muncă, inclusiv</a:t>
            </a:r>
          </a:p>
          <a:p>
            <a:pPr eaLnBrk="1" hangingPunct="1"/>
            <a:r>
              <a:rPr lang="ro-RO" smtClean="0">
                <a:hlinkClick r:id="rId2"/>
              </a:rPr>
              <a:t>Directiva 89/391/CEE (Directiva-Cadru privind SSM)   </a:t>
            </a:r>
            <a:endParaRPr lang="ro-RO" smtClean="0"/>
          </a:p>
          <a:p>
            <a:pPr eaLnBrk="1" hangingPunct="1"/>
            <a:r>
              <a:rPr lang="ro-RO" smtClean="0">
                <a:hlinkClick r:id="rId3"/>
              </a:rPr>
              <a:t>Directiva 98/24/CE (Directiva privind agenții chimici, CAD)</a:t>
            </a:r>
            <a:endParaRPr lang="ro-RO" smtClean="0"/>
          </a:p>
          <a:p>
            <a:pPr eaLnBrk="1" hangingPunct="1"/>
            <a:r>
              <a:rPr lang="ro-RO" smtClean="0">
                <a:hlinkClick r:id="rId4"/>
              </a:rPr>
              <a:t>Directiva 2004/37/CE (Directiva privind agenții cancerigeni sau mutageni, CMD)</a:t>
            </a:r>
            <a:endParaRPr lang="ro-RO" smtClean="0"/>
          </a:p>
          <a:p>
            <a:pPr eaLnBrk="1" hangingPunct="1">
              <a:buFont typeface="Wingdings" pitchFamily="2" charset="2"/>
              <a:buNone/>
            </a:pPr>
            <a:r>
              <a:rPr lang="ro-RO" smtClean="0"/>
              <a:t/>
            </a:r>
            <a:br>
              <a:rPr lang="ro-RO" smtClean="0"/>
            </a:br>
            <a:r>
              <a:rPr lang="ro-RO" smtClean="0"/>
              <a:t>Prezentare generală completă a legislației SSM relevante: </a:t>
            </a:r>
            <a:br>
              <a:rPr lang="ro-RO" smtClean="0"/>
            </a:br>
            <a:r>
              <a:rPr lang="ro-RO" smtClean="0">
                <a:hlinkClick r:id="rId5"/>
              </a:rPr>
              <a:t>https://osha.europa.eu/ro/safety-and-health-legislation </a:t>
            </a:r>
            <a:br>
              <a:rPr lang="ro-RO" smtClean="0">
                <a:hlinkClick r:id="rId5"/>
              </a:rPr>
            </a:br>
            <a:endParaRPr lang="ro-RO" smtClean="0"/>
          </a:p>
          <a:p>
            <a:pPr eaLnBrk="1" hangingPunct="1">
              <a:buFont typeface="Wingdings" pitchFamily="2" charset="2"/>
              <a:buNone/>
            </a:pPr>
            <a:r>
              <a:rPr lang="ro-RO" smtClean="0"/>
              <a:t>Informații utile din legislația privind substanțele chimice:</a:t>
            </a:r>
          </a:p>
          <a:p>
            <a:pPr eaLnBrk="1" hangingPunct="1"/>
            <a:r>
              <a:rPr lang="ro-RO" smtClean="0">
                <a:hlinkClick r:id="rId6"/>
              </a:rPr>
              <a:t>Regulamentul (CE) nr. 1907/2006 (Regulamentul REACH)</a:t>
            </a:r>
            <a:endParaRPr lang="ro-RO" smtClean="0"/>
          </a:p>
          <a:p>
            <a:pPr eaLnBrk="1" hangingPunct="1"/>
            <a:r>
              <a:rPr lang="ro-RO" smtClean="0">
                <a:hlinkClick r:id="rId7"/>
              </a:rPr>
              <a:t>Regulamentul (CE) nr. 1272/2008 (Regulamentul CLP)</a:t>
            </a:r>
            <a:endParaRPr lang="ro-RO" smtClean="0"/>
          </a:p>
          <a:p>
            <a:pPr eaLnBrk="1" hangingPunct="1"/>
            <a:endParaRPr lang="ro-RO" sz="1600" smtClean="0"/>
          </a:p>
          <a:p>
            <a:pPr eaLnBrk="1" hangingPunct="1">
              <a:buFont typeface="Wingdings" pitchFamily="2" charset="2"/>
              <a:buNone/>
            </a:pPr>
            <a:endParaRPr lang="ro-RO" sz="1800" smtClean="0"/>
          </a:p>
        </p:txBody>
      </p:sp>
      <p:grpSp>
        <p:nvGrpSpPr>
          <p:cNvPr id="33795" name="Group 5"/>
          <p:cNvGrpSpPr>
            <a:grpSpLocks/>
          </p:cNvGrpSpPr>
          <p:nvPr/>
        </p:nvGrpSpPr>
        <p:grpSpPr bwMode="auto">
          <a:xfrm>
            <a:off x="7235825" y="2066925"/>
            <a:ext cx="1784350" cy="1839913"/>
            <a:chOff x="6948264" y="2401345"/>
            <a:chExt cx="1783948" cy="1838857"/>
          </a:xfrm>
        </p:grpSpPr>
        <p:sp>
          <p:nvSpPr>
            <p:cNvPr id="5" name="Oval 4"/>
            <p:cNvSpPr/>
            <p:nvPr/>
          </p:nvSpPr>
          <p:spPr>
            <a:xfrm>
              <a:off x="6948264" y="2788473"/>
              <a:ext cx="1439539" cy="1451729"/>
            </a:xfrm>
            <a:prstGeom prst="ellipse">
              <a:avLst/>
            </a:prstGeom>
            <a:solidFill>
              <a:srgbClr val="89C14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33797" name="Picture 3"/>
            <p:cNvPicPr>
              <a:picLocks noChangeAspect="1"/>
            </p:cNvPicPr>
            <p:nvPr/>
          </p:nvPicPr>
          <p:blipFill>
            <a:blip r:embed="rId8"/>
            <a:srcRect b="23659"/>
            <a:stretch>
              <a:fillRect/>
            </a:stretch>
          </p:blipFill>
          <p:spPr bwMode="auto">
            <a:xfrm>
              <a:off x="7164288" y="2401345"/>
              <a:ext cx="1567924" cy="1838857"/>
            </a:xfrm>
            <a:prstGeom prst="rect">
              <a:avLst/>
            </a:prstGeom>
            <a:noFill/>
            <a:ln w="9525">
              <a:noFill/>
              <a:miter lim="800000"/>
              <a:headEnd/>
              <a:tailEnd/>
            </a:ln>
          </p:spPr>
        </p:pic>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ro-RO" sz="2000" smtClean="0">
                <a:cs typeface="Trebuchet MS" pitchFamily="34" charset="0"/>
              </a:rPr>
              <a:t>Agenți cancerigeni</a:t>
            </a:r>
            <a:endParaRPr lang="en-US" sz="2000" smtClean="0">
              <a:cs typeface="Trebuchet MS" pitchFamily="34" charset="0"/>
            </a:endParaRPr>
          </a:p>
        </p:txBody>
      </p:sp>
      <p:sp>
        <p:nvSpPr>
          <p:cNvPr id="34818" name="Content Placeholder 2"/>
          <p:cNvSpPr>
            <a:spLocks noGrp="1"/>
          </p:cNvSpPr>
          <p:nvPr>
            <p:ph sz="half" idx="1"/>
          </p:nvPr>
        </p:nvSpPr>
        <p:spPr>
          <a:xfrm>
            <a:off x="468313" y="842963"/>
            <a:ext cx="7561262" cy="3644900"/>
          </a:xfrm>
        </p:spPr>
        <p:txBody>
          <a:bodyPr/>
          <a:lstStyle/>
          <a:p>
            <a:pPr eaLnBrk="1" hangingPunct="1"/>
            <a:r>
              <a:rPr lang="ro-RO" sz="1400" smtClean="0"/>
              <a:t>Agenții carcinogeni sunt cauza majorității bolilor profesionale mortale din UE</a:t>
            </a:r>
            <a:endParaRPr lang="en-US" sz="1400" smtClean="0"/>
          </a:p>
          <a:p>
            <a:pPr eaLnBrk="1" hangingPunct="1"/>
            <a:r>
              <a:rPr lang="ro-RO" sz="1400" smtClean="0"/>
              <a:t>Expunerea profesională la agenți cancerigeni cauzează anual</a:t>
            </a:r>
            <a:r>
              <a:rPr lang="en-US" sz="1400" smtClean="0"/>
              <a:t>:</a:t>
            </a:r>
          </a:p>
          <a:p>
            <a:pPr lvl="1" eaLnBrk="1" hangingPunct="1">
              <a:spcBef>
                <a:spcPts val="600"/>
              </a:spcBef>
            </a:pPr>
            <a:r>
              <a:rPr lang="ro-RO" sz="1400" smtClean="0"/>
              <a:t>91 500 – 150 500 îmbolnăviri de cancer </a:t>
            </a:r>
          </a:p>
          <a:p>
            <a:pPr lvl="1" eaLnBrk="1" hangingPunct="1"/>
            <a:r>
              <a:rPr lang="en-GB" sz="1400" smtClean="0"/>
              <a:t>57</a:t>
            </a:r>
            <a:r>
              <a:rPr lang="ro-RO" sz="1400" smtClean="0"/>
              <a:t> </a:t>
            </a:r>
            <a:r>
              <a:rPr lang="en-GB" sz="1400" smtClean="0"/>
              <a:t>700 </a:t>
            </a:r>
            <a:r>
              <a:rPr lang="ro-RO" sz="1400" smtClean="0"/>
              <a:t>– </a:t>
            </a:r>
            <a:r>
              <a:rPr lang="en-GB" sz="1400" smtClean="0"/>
              <a:t>106</a:t>
            </a:r>
            <a:r>
              <a:rPr lang="ro-RO" sz="1400" smtClean="0"/>
              <a:t> </a:t>
            </a:r>
            <a:r>
              <a:rPr lang="en-GB" sz="1400" smtClean="0"/>
              <a:t>500</a:t>
            </a:r>
            <a:r>
              <a:rPr lang="en-US" sz="1400" smtClean="0"/>
              <a:t> de</a:t>
            </a:r>
            <a:r>
              <a:rPr lang="ro-RO" sz="1400" smtClean="0"/>
              <a:t>cese</a:t>
            </a:r>
            <a:r>
              <a:rPr lang="en-US" sz="1400" smtClean="0"/>
              <a:t> (RIVM, 2016)</a:t>
            </a:r>
          </a:p>
          <a:p>
            <a:pPr lvl="1" eaLnBrk="1" hangingPunct="1">
              <a:spcBef>
                <a:spcPts val="450"/>
              </a:spcBef>
              <a:buClr>
                <a:schemeClr val="tx2"/>
              </a:buClr>
              <a:buFont typeface="Wingdings" pitchFamily="2" charset="2"/>
              <a:buChar char="§"/>
            </a:pPr>
            <a:r>
              <a:rPr lang="ro-RO" sz="1400" b="1" smtClean="0">
                <a:solidFill>
                  <a:schemeClr val="tx2"/>
                </a:solidFill>
              </a:rPr>
              <a:t>Multe cazuri de cancer profesional pot fi prevenite</a:t>
            </a:r>
            <a:endParaRPr lang="en-US" sz="1400" b="1" smtClean="0">
              <a:solidFill>
                <a:schemeClr val="tx2"/>
              </a:solidFill>
            </a:endParaRPr>
          </a:p>
          <a:p>
            <a:pPr eaLnBrk="1" hangingPunct="1"/>
            <a:r>
              <a:rPr lang="ro-RO" sz="1400" smtClean="0"/>
              <a:t>Față de alte substanțe periculoase, agenții cancerigeni sunt supuși unor măsuri mai stricte, cum ar fi lucrul într-un sistem închis, acces restricționat pentru lucrători și ținerea de evidențe</a:t>
            </a:r>
            <a:endParaRPr lang="en-US" sz="1400" smtClean="0"/>
          </a:p>
          <a:p>
            <a:pPr eaLnBrk="1" hangingPunct="1"/>
            <a:r>
              <a:rPr lang="ro-RO" sz="1400" smtClean="0"/>
              <a:t>Foaia de parcurs privind agenții cancerigeni urmărește susținerea politicilor, sprijinirea schimbului de informații și de bune practici</a:t>
            </a:r>
            <a:endParaRPr lang="en-US" sz="1400" smtClean="0"/>
          </a:p>
        </p:txBody>
      </p:sp>
      <p:pic>
        <p:nvPicPr>
          <p:cNvPr id="34819" name="Picture 3">
            <a:hlinkClick r:id="rId2"/>
          </p:cNvPr>
          <p:cNvPicPr>
            <a:picLocks noChangeAspect="1"/>
          </p:cNvPicPr>
          <p:nvPr/>
        </p:nvPicPr>
        <p:blipFill>
          <a:blip r:embed="rId3"/>
          <a:srcRect/>
          <a:stretch>
            <a:fillRect/>
          </a:stretch>
        </p:blipFill>
        <p:spPr bwMode="auto">
          <a:xfrm>
            <a:off x="4932363" y="3435350"/>
            <a:ext cx="2447925" cy="865188"/>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ro-RO" sz="2000" smtClean="0">
                <a:cs typeface="Trebuchet MS" pitchFamily="34" charset="0"/>
              </a:rPr>
              <a:t>Grupuri specifice expuse riscului</a:t>
            </a:r>
          </a:p>
        </p:txBody>
      </p:sp>
      <p:pic>
        <p:nvPicPr>
          <p:cNvPr id="35842" name="Picture 3"/>
          <p:cNvPicPr>
            <a:picLocks noChangeAspect="1"/>
          </p:cNvPicPr>
          <p:nvPr/>
        </p:nvPicPr>
        <p:blipFill>
          <a:blip r:embed="rId2"/>
          <a:srcRect/>
          <a:stretch>
            <a:fillRect/>
          </a:stretch>
        </p:blipFill>
        <p:spPr bwMode="auto">
          <a:xfrm>
            <a:off x="1314450" y="411163"/>
            <a:ext cx="5830888" cy="4992687"/>
          </a:xfrm>
          <a:prstGeom prst="rect">
            <a:avLst/>
          </a:prstGeom>
          <a:noFill/>
          <a:ln w="9525">
            <a:noFill/>
            <a:miter lim="800000"/>
            <a:headEnd/>
            <a:tailEnd/>
          </a:ln>
        </p:spPr>
      </p:pic>
      <p:sp>
        <p:nvSpPr>
          <p:cNvPr id="35843" name="Content Placeholder 2"/>
          <p:cNvSpPr>
            <a:spLocks noGrp="1"/>
          </p:cNvSpPr>
          <p:nvPr>
            <p:ph sz="half" idx="1"/>
          </p:nvPr>
        </p:nvSpPr>
        <p:spPr>
          <a:xfrm>
            <a:off x="449263" y="836613"/>
            <a:ext cx="7561262" cy="3644900"/>
          </a:xfrm>
        </p:spPr>
        <p:txBody>
          <a:bodyPr/>
          <a:lstStyle/>
          <a:p>
            <a:pPr eaLnBrk="1" hangingPunct="1"/>
            <a:r>
              <a:rPr lang="ro-RO" sz="1600" smtClean="0"/>
              <a:t>Anumite categorii de lucrători pot fi deosebit de expuse riscurilor asociate substanțelor periculoase, cum ar fi:</a:t>
            </a:r>
          </a:p>
          <a:p>
            <a:pPr lvl="1" eaLnBrk="1" hangingPunct="1">
              <a:spcBef>
                <a:spcPts val="600"/>
              </a:spcBef>
            </a:pPr>
            <a:r>
              <a:rPr lang="ro-RO" sz="1600" smtClean="0"/>
              <a:t>femei</a:t>
            </a:r>
          </a:p>
          <a:p>
            <a:pPr lvl="1" eaLnBrk="1" hangingPunct="1"/>
            <a:r>
              <a:rPr lang="ro-RO" sz="1600" smtClean="0"/>
              <a:t>lucrători tineri</a:t>
            </a:r>
          </a:p>
          <a:p>
            <a:pPr lvl="1" eaLnBrk="1" hangingPunct="1"/>
            <a:r>
              <a:rPr lang="ro-RO" sz="1600" smtClean="0"/>
              <a:t>lucrători migranți</a:t>
            </a:r>
          </a:p>
          <a:p>
            <a:pPr lvl="1" eaLnBrk="1" hangingPunct="1"/>
            <a:r>
              <a:rPr lang="ro-RO" sz="1600" smtClean="0"/>
              <a:t>lucrători temporari</a:t>
            </a:r>
          </a:p>
          <a:p>
            <a:pPr lvl="1" eaLnBrk="1" hangingPunct="1"/>
            <a:r>
              <a:rPr lang="ro-RO" sz="1600" smtClean="0"/>
              <a:t>personalul neinstruit sau fără experiență</a:t>
            </a:r>
          </a:p>
          <a:p>
            <a:pPr lvl="1" eaLnBrk="1" hangingPunct="1"/>
            <a:r>
              <a:rPr lang="ro-RO" sz="1600" smtClean="0"/>
              <a:t>personalul responsabil de curățenie și contractanții</a:t>
            </a:r>
          </a:p>
          <a:p>
            <a:pPr lvl="1" eaLnBrk="1" hangingPunct="1">
              <a:spcBef>
                <a:spcPts val="450"/>
              </a:spcBef>
              <a:buClr>
                <a:schemeClr val="tx2"/>
              </a:buClr>
              <a:buFont typeface="Wingdings" pitchFamily="2" charset="2"/>
              <a:buChar char="§"/>
            </a:pPr>
            <a:r>
              <a:rPr lang="ro-RO" sz="1600" b="1" smtClean="0">
                <a:solidFill>
                  <a:schemeClr val="tx2"/>
                </a:solidFill>
              </a:rPr>
              <a:t>Cauzele acestor riscuri pot fi sensibilitatea deosebită, lipsa de experiență sau lipsa de instruire și de informare</a:t>
            </a:r>
          </a:p>
          <a:p>
            <a:pPr lvl="1" eaLnBrk="1" hangingPunct="1">
              <a:spcBef>
                <a:spcPts val="450"/>
              </a:spcBef>
              <a:buClr>
                <a:schemeClr val="tx2"/>
              </a:buClr>
              <a:buFont typeface="Wingdings" pitchFamily="2" charset="2"/>
              <a:buChar char="§"/>
            </a:pPr>
            <a:r>
              <a:rPr lang="ro-RO" sz="1600" b="1" smtClean="0">
                <a:solidFill>
                  <a:schemeClr val="tx2"/>
                </a:solidFill>
              </a:rPr>
              <a:t>În evaluarea riscurilor, trebuie avute în vedere riscurile asociate acestor categorii de lucrători</a:t>
            </a:r>
          </a:p>
          <a:p>
            <a:pPr lvl="1" eaLnBrk="1" hangingPunct="1"/>
            <a:endParaRPr lang="ro-RO" smtClean="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7063"/>
            <a:ext cx="9144000" cy="3457575"/>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ounded Rectangle 6"/>
          <p:cNvSpPr/>
          <p:nvPr/>
        </p:nvSpPr>
        <p:spPr>
          <a:xfrm>
            <a:off x="107950" y="822325"/>
            <a:ext cx="7777163" cy="24479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6867" name="Title 1"/>
          <p:cNvSpPr>
            <a:spLocks noGrp="1"/>
          </p:cNvSpPr>
          <p:nvPr>
            <p:ph type="title"/>
          </p:nvPr>
        </p:nvSpPr>
        <p:spPr/>
        <p:txBody>
          <a:bodyPr/>
          <a:lstStyle/>
          <a:p>
            <a:pPr eaLnBrk="1" hangingPunct="1"/>
            <a:r>
              <a:rPr lang="ro-RO" sz="2000" smtClean="0">
                <a:cs typeface="Trebuchet MS" pitchFamily="34" charset="0"/>
              </a:rPr>
              <a:t>Cum vă puteți implica?</a:t>
            </a:r>
          </a:p>
        </p:txBody>
      </p:sp>
      <p:sp>
        <p:nvSpPr>
          <p:cNvPr id="36868" name="Content Placeholder 2"/>
          <p:cNvSpPr>
            <a:spLocks noGrp="1"/>
          </p:cNvSpPr>
          <p:nvPr>
            <p:ph sz="half" idx="1"/>
          </p:nvPr>
        </p:nvSpPr>
        <p:spPr>
          <a:xfrm>
            <a:off x="449263" y="842963"/>
            <a:ext cx="7362825" cy="3644900"/>
          </a:xfrm>
        </p:spPr>
        <p:txBody>
          <a:bodyPr/>
          <a:lstStyle/>
          <a:p>
            <a:pPr marL="0" indent="0" eaLnBrk="1" hangingPunct="1">
              <a:buFont typeface="Wingdings" pitchFamily="2" charset="2"/>
              <a:buNone/>
            </a:pPr>
            <a:r>
              <a:rPr lang="ro-RO" sz="1600" smtClean="0"/>
              <a:t>Organizațiile, indiferent de mărime sau sector, precum și persoanele fizice, se pot implica prin:</a:t>
            </a:r>
          </a:p>
          <a:p>
            <a:pPr lvl="1" eaLnBrk="1" hangingPunct="1">
              <a:spcBef>
                <a:spcPts val="600"/>
              </a:spcBef>
            </a:pPr>
            <a:r>
              <a:rPr lang="ro-RO" sz="1600" smtClean="0"/>
              <a:t>difuzarea și publicarea de materiale de campanie</a:t>
            </a:r>
          </a:p>
          <a:p>
            <a:pPr lvl="1" eaLnBrk="1" hangingPunct="1"/>
            <a:r>
              <a:rPr lang="ro-RO" sz="1600" smtClean="0"/>
              <a:t>participarea la evenimente și activități</a:t>
            </a:r>
            <a:r>
              <a:rPr lang="ro-RO" smtClean="0"/>
              <a:t/>
            </a:r>
            <a:br>
              <a:rPr lang="ro-RO" smtClean="0"/>
            </a:br>
            <a:r>
              <a:rPr lang="ro-RO" sz="1600" smtClean="0"/>
              <a:t>sau prin organizarea acestora</a:t>
            </a:r>
          </a:p>
          <a:p>
            <a:pPr lvl="1" eaLnBrk="1" hangingPunct="1"/>
            <a:r>
              <a:rPr lang="ro-RO" sz="1600" smtClean="0"/>
              <a:t>utilizarea și promovarea instrumentelor </a:t>
            </a:r>
          </a:p>
          <a:p>
            <a:pPr lvl="1" eaLnBrk="1" hangingPunct="1">
              <a:buFont typeface="Arial" charset="0"/>
              <a:buNone/>
            </a:pPr>
            <a:r>
              <a:rPr lang="ro-RO" sz="1600" smtClean="0"/>
              <a:t>	de gestionare a substanțelor periculoase</a:t>
            </a:r>
          </a:p>
          <a:p>
            <a:pPr lvl="1" eaLnBrk="1" hangingPunct="1"/>
            <a:r>
              <a:rPr lang="ro-RO" sz="1600" smtClean="0"/>
              <a:t>implicarea în campanie în calitate de parteneri</a:t>
            </a:r>
          </a:p>
          <a:p>
            <a:pPr lvl="1" eaLnBrk="1" hangingPunct="1"/>
            <a:r>
              <a:rPr lang="ro-RO" sz="1600" smtClean="0"/>
              <a:t>urmărindu-ne pe platformele de comunicare socială</a:t>
            </a:r>
          </a:p>
          <a:p>
            <a:pPr lvl="1" eaLnBrk="1" hangingPunct="1"/>
            <a:endParaRPr lang="ro-RO" sz="1600" smtClean="0"/>
          </a:p>
          <a:p>
            <a:pPr lvl="1" eaLnBrk="1" hangingPunct="1"/>
            <a:endParaRPr lang="ro-RO" sz="1800" smtClean="0"/>
          </a:p>
        </p:txBody>
      </p:sp>
      <p:pic>
        <p:nvPicPr>
          <p:cNvPr id="36869" name="Picture 5"/>
          <p:cNvPicPr>
            <a:picLocks noChangeAspect="1"/>
          </p:cNvPicPr>
          <p:nvPr/>
        </p:nvPicPr>
        <p:blipFill>
          <a:blip r:embed="rId2"/>
          <a:srcRect/>
          <a:stretch>
            <a:fillRect/>
          </a:stretch>
        </p:blipFill>
        <p:spPr bwMode="auto">
          <a:xfrm>
            <a:off x="5707063" y="1419225"/>
            <a:ext cx="2393950" cy="4237038"/>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ro-RO" sz="2000" smtClean="0">
                <a:cs typeface="Trebuchet MS" pitchFamily="34" charset="0"/>
              </a:rPr>
              <a:t>Oferta de parteneriat în campanie</a:t>
            </a:r>
          </a:p>
        </p:txBody>
      </p:sp>
      <p:sp>
        <p:nvSpPr>
          <p:cNvPr id="4" name="Rectangle 3"/>
          <p:cNvSpPr/>
          <p:nvPr/>
        </p:nvSpPr>
        <p:spPr>
          <a:xfrm>
            <a:off x="0" y="627063"/>
            <a:ext cx="9144000" cy="3673475"/>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ounded Rectangle 4"/>
          <p:cNvSpPr/>
          <p:nvPr/>
        </p:nvSpPr>
        <p:spPr>
          <a:xfrm>
            <a:off x="2987675" y="735013"/>
            <a:ext cx="6048375" cy="34464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7892" name="Content Placeholder 2"/>
          <p:cNvSpPr>
            <a:spLocks noGrp="1"/>
          </p:cNvSpPr>
          <p:nvPr>
            <p:ph sz="half" idx="1"/>
          </p:nvPr>
        </p:nvSpPr>
        <p:spPr>
          <a:xfrm>
            <a:off x="3203575" y="842963"/>
            <a:ext cx="5832475" cy="3529012"/>
          </a:xfrm>
        </p:spPr>
        <p:txBody>
          <a:bodyPr/>
          <a:lstStyle/>
          <a:p>
            <a:pPr eaLnBrk="1" hangingPunct="1"/>
            <a:r>
              <a:rPr lang="ro-RO" sz="1500" smtClean="0"/>
              <a:t>Parteneriatele fructuoase dintre EU-OSHA și principalele părți interesate sunt esențiale pentru reușita campaniei</a:t>
            </a:r>
          </a:p>
          <a:p>
            <a:pPr eaLnBrk="1" hangingPunct="1"/>
            <a:r>
              <a:rPr lang="ro-RO" sz="1500" smtClean="0"/>
              <a:t>Organizațiile paneuropene și internaționale pot deveni parteneri oficiali ai campaniei</a:t>
            </a:r>
          </a:p>
          <a:p>
            <a:pPr eaLnBrk="1" hangingPunct="1"/>
            <a:r>
              <a:rPr lang="ro-RO" sz="1500" smtClean="0"/>
              <a:t>Partenerii media ai campaniei promovează campania</a:t>
            </a:r>
          </a:p>
          <a:p>
            <a:pPr eaLnBrk="1" hangingPunct="1"/>
            <a:r>
              <a:rPr lang="ro-RO" sz="1500" smtClean="0"/>
              <a:t>Printre beneficii se numără:</a:t>
            </a:r>
          </a:p>
          <a:p>
            <a:pPr lvl="1" eaLnBrk="1" hangingPunct="1">
              <a:spcBef>
                <a:spcPts val="600"/>
              </a:spcBef>
            </a:pPr>
            <a:r>
              <a:rPr lang="ro-RO" sz="1500" smtClean="0"/>
              <a:t>un pachet de bun venit</a:t>
            </a:r>
          </a:p>
          <a:p>
            <a:pPr lvl="1" eaLnBrk="1" hangingPunct="1"/>
            <a:r>
              <a:rPr lang="ro-RO" sz="1500" smtClean="0"/>
              <a:t>un certificat de partener</a:t>
            </a:r>
          </a:p>
          <a:p>
            <a:pPr lvl="1" eaLnBrk="1" hangingPunct="1"/>
            <a:r>
              <a:rPr lang="ro-RO" sz="1500" smtClean="0"/>
              <a:t>promovare la nivelul UE și în mass-media</a:t>
            </a:r>
          </a:p>
          <a:p>
            <a:pPr lvl="1" eaLnBrk="1" hangingPunct="1"/>
            <a:r>
              <a:rPr lang="ro-RO" sz="1500" smtClean="0"/>
              <a:t>oportunități de colaborare în rețea și de schimb de</a:t>
            </a:r>
            <a:r>
              <a:rPr lang="ro-RO" smtClean="0"/>
              <a:t/>
            </a:r>
            <a:br>
              <a:rPr lang="ro-RO" smtClean="0"/>
            </a:br>
            <a:r>
              <a:rPr lang="ro-RO" sz="1500" smtClean="0"/>
              <a:t>bune practici cu alți parteneri de campanie</a:t>
            </a:r>
          </a:p>
          <a:p>
            <a:pPr lvl="1" eaLnBrk="1" hangingPunct="1"/>
            <a:r>
              <a:rPr lang="ro-RO" sz="1500" smtClean="0"/>
              <a:t>invitații la evenimentele EU-OSHA</a:t>
            </a:r>
          </a:p>
        </p:txBody>
      </p:sp>
      <p:pic>
        <p:nvPicPr>
          <p:cNvPr id="37893" name="Picture 5"/>
          <p:cNvPicPr>
            <a:picLocks noChangeAspect="1"/>
          </p:cNvPicPr>
          <p:nvPr/>
        </p:nvPicPr>
        <p:blipFill>
          <a:blip r:embed="rId2"/>
          <a:srcRect/>
          <a:stretch>
            <a:fillRect/>
          </a:stretch>
        </p:blipFill>
        <p:spPr bwMode="auto">
          <a:xfrm>
            <a:off x="-463550" y="817563"/>
            <a:ext cx="3325813" cy="3363912"/>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ro-RO" smtClean="0">
                <a:cs typeface="Trebuchet MS" pitchFamily="34" charset="0"/>
              </a:rPr>
              <a:t>Premiile pentru bune practici din cadrul campaniei </a:t>
            </a:r>
            <a:r>
              <a:rPr lang="es-ES" smtClean="0">
                <a:cs typeface="Trebuchet MS" pitchFamily="34" charset="0"/>
              </a:rPr>
              <a:t/>
            </a:r>
            <a:br>
              <a:rPr lang="es-ES" smtClean="0">
                <a:cs typeface="Trebuchet MS" pitchFamily="34" charset="0"/>
              </a:rPr>
            </a:br>
            <a:r>
              <a:rPr lang="ro-RO" smtClean="0">
                <a:cs typeface="Trebuchet MS" pitchFamily="34" charset="0"/>
              </a:rPr>
              <a:t>„Locuri de muncă sigure și sănătoase”</a:t>
            </a:r>
          </a:p>
        </p:txBody>
      </p:sp>
      <p:sp>
        <p:nvSpPr>
          <p:cNvPr id="38914" name="Content Placeholder 2"/>
          <p:cNvSpPr>
            <a:spLocks noGrp="1"/>
          </p:cNvSpPr>
          <p:nvPr>
            <p:ph sz="half" idx="1"/>
          </p:nvPr>
        </p:nvSpPr>
        <p:spPr>
          <a:xfrm>
            <a:off x="449263" y="836613"/>
            <a:ext cx="7561262" cy="3644900"/>
          </a:xfrm>
        </p:spPr>
        <p:txBody>
          <a:bodyPr/>
          <a:lstStyle/>
          <a:p>
            <a:pPr eaLnBrk="1" hangingPunct="1"/>
            <a:r>
              <a:rPr lang="ro-RO" sz="1600" dirty="0" smtClean="0"/>
              <a:t>Practicile inovatoare de securitate și sănătate la locul de muncă sunt recunoscute</a:t>
            </a:r>
          </a:p>
          <a:p>
            <a:pPr eaLnBrk="1" hangingPunct="1"/>
            <a:r>
              <a:rPr lang="ro-RO" sz="1600" dirty="0" smtClean="0"/>
              <a:t>Organizațiile sunt recompensate pentru inițiativele sustenabile de succes privind gestionarea substanțelor periculoase la locul de muncă</a:t>
            </a:r>
          </a:p>
          <a:p>
            <a:pPr eaLnBrk="1" hangingPunct="1"/>
            <a:r>
              <a:rPr lang="ro-RO" sz="1600" dirty="0" smtClean="0"/>
              <a:t>Pot participa organizații din:</a:t>
            </a:r>
          </a:p>
          <a:p>
            <a:pPr lvl="1" eaLnBrk="1" hangingPunct="1">
              <a:spcBef>
                <a:spcPts val="600"/>
              </a:spcBef>
            </a:pPr>
            <a:r>
              <a:rPr lang="ro-RO" sz="1600" dirty="0" smtClean="0"/>
              <a:t>statele membre ale UE</a:t>
            </a:r>
          </a:p>
          <a:p>
            <a:pPr lvl="1" eaLnBrk="1" hangingPunct="1"/>
            <a:r>
              <a:rPr lang="ro-RO" sz="1600" dirty="0" smtClean="0"/>
              <a:t>țările candidate</a:t>
            </a:r>
          </a:p>
          <a:p>
            <a:pPr lvl="1" eaLnBrk="1" hangingPunct="1"/>
            <a:r>
              <a:rPr lang="ro-RO" sz="1600" dirty="0" smtClean="0"/>
              <a:t>țările potențial candidate</a:t>
            </a:r>
          </a:p>
          <a:p>
            <a:pPr lvl="1" eaLnBrk="1" hangingPunct="1"/>
            <a:r>
              <a:rPr lang="ro-RO" sz="1600" dirty="0" smtClean="0"/>
              <a:t>țările Asociației Europene a Liberului Schimb (AELS)</a:t>
            </a:r>
          </a:p>
          <a:p>
            <a:pPr marL="0" lvl="1" indent="-180000" eaLnBrk="1" hangingPunct="1">
              <a:spcBef>
                <a:spcPts val="450"/>
              </a:spcBef>
              <a:buClr>
                <a:schemeClr val="tx2"/>
              </a:buClr>
              <a:buFont typeface="Wingdings" pitchFamily="2" charset="2"/>
              <a:buChar char="§"/>
            </a:pPr>
            <a:r>
              <a:rPr lang="ro-RO" sz="1600" b="1" dirty="0" smtClean="0">
                <a:solidFill>
                  <a:schemeClr val="tx2"/>
                </a:solidFill>
              </a:rPr>
              <a:t>Câștigătorii sunt anunțați în cadrul unei ceremonii de premiere</a:t>
            </a:r>
          </a:p>
          <a:p>
            <a:pPr eaLnBrk="1" hangingPunct="1"/>
            <a:endParaRPr lang="ro-RO" sz="1800" dirty="0" smtClean="0"/>
          </a:p>
          <a:p>
            <a:pPr lvl="1" eaLnBrk="1" hangingPunct="1"/>
            <a:endParaRPr lang="ro-RO" sz="1800" dirty="0" smtClean="0"/>
          </a:p>
          <a:p>
            <a:pPr eaLnBrk="1" hangingPunct="1"/>
            <a:endParaRPr lang="ro-RO" dirty="0" smtClean="0"/>
          </a:p>
        </p:txBody>
      </p:sp>
      <p:pic>
        <p:nvPicPr>
          <p:cNvPr id="38915" name="Picture 3"/>
          <p:cNvPicPr>
            <a:picLocks noChangeAspect="1"/>
          </p:cNvPicPr>
          <p:nvPr/>
        </p:nvPicPr>
        <p:blipFill>
          <a:blip r:embed="rId2"/>
          <a:srcRect/>
          <a:stretch>
            <a:fillRect/>
          </a:stretch>
        </p:blipFill>
        <p:spPr bwMode="auto">
          <a:xfrm>
            <a:off x="1225550" y="319088"/>
            <a:ext cx="6008688" cy="5143500"/>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ro-RO" sz="2000" smtClean="0">
                <a:cs typeface="Trebuchet MS" pitchFamily="34" charset="0"/>
              </a:rPr>
              <a:t>Scurtă prezentare a campaniei</a:t>
            </a:r>
          </a:p>
        </p:txBody>
      </p:sp>
      <p:sp>
        <p:nvSpPr>
          <p:cNvPr id="17411" name="Content Placeholder 2"/>
          <p:cNvSpPr>
            <a:spLocks noGrp="1"/>
          </p:cNvSpPr>
          <p:nvPr>
            <p:ph sz="half" idx="1"/>
          </p:nvPr>
        </p:nvSpPr>
        <p:spPr>
          <a:xfrm>
            <a:off x="449263" y="843558"/>
            <a:ext cx="5058841" cy="3644900"/>
          </a:xfrm>
        </p:spPr>
        <p:txBody>
          <a:bodyPr/>
          <a:lstStyle/>
          <a:p>
            <a:pPr eaLnBrk="1" hangingPunct="1"/>
            <a:r>
              <a:rPr lang="ro-RO" sz="1600" dirty="0" smtClean="0"/>
              <a:t>Coordonată de Agenția Europeană pentru Securitate și Sănătate în </a:t>
            </a:r>
            <a:r>
              <a:rPr lang="es-ES" sz="1600" dirty="0" smtClean="0"/>
              <a:t/>
            </a:r>
            <a:br>
              <a:rPr lang="es-ES" sz="1600" dirty="0" smtClean="0"/>
            </a:br>
            <a:r>
              <a:rPr lang="ro-RO" sz="1600" dirty="0" smtClean="0"/>
              <a:t>Muncă (EU-OSHA)</a:t>
            </a:r>
          </a:p>
          <a:p>
            <a:pPr eaLnBrk="1" hangingPunct="1"/>
            <a:r>
              <a:rPr lang="ro-RO" sz="1600" dirty="0" smtClean="0"/>
              <a:t>Organizată în peste 30 de țări</a:t>
            </a:r>
          </a:p>
          <a:p>
            <a:pPr eaLnBrk="1" hangingPunct="1"/>
            <a:r>
              <a:rPr lang="ro-RO" sz="1600" dirty="0" smtClean="0"/>
              <a:t>Susținută de o rețea de parteneri:</a:t>
            </a:r>
            <a:endParaRPr lang="ro-RO" dirty="0" smtClean="0"/>
          </a:p>
          <a:p>
            <a:pPr lvl="1" eaLnBrk="1" hangingPunct="1">
              <a:spcBef>
                <a:spcPts val="600"/>
              </a:spcBef>
            </a:pPr>
            <a:r>
              <a:rPr lang="ro-RO" sz="1600" dirty="0" smtClean="0"/>
              <a:t>Puncte focale naționale</a:t>
            </a:r>
          </a:p>
          <a:p>
            <a:pPr lvl="1" eaLnBrk="1" hangingPunct="1"/>
            <a:r>
              <a:rPr lang="ro-RO" sz="1600" dirty="0" smtClean="0"/>
              <a:t>Parteneri oficiali ai campaniei</a:t>
            </a:r>
          </a:p>
          <a:p>
            <a:pPr lvl="1" eaLnBrk="1" hangingPunct="1"/>
            <a:r>
              <a:rPr lang="ro-RO" sz="1600" dirty="0" smtClean="0"/>
              <a:t>Parteneri sociali europeni</a:t>
            </a:r>
          </a:p>
          <a:p>
            <a:pPr lvl="1" eaLnBrk="1" hangingPunct="1"/>
            <a:r>
              <a:rPr lang="ro-RO" sz="1600" dirty="0" smtClean="0"/>
              <a:t>Parteneri media</a:t>
            </a:r>
          </a:p>
          <a:p>
            <a:pPr lvl="1" eaLnBrk="1" hangingPunct="1"/>
            <a:r>
              <a:rPr lang="ro-RO" sz="1600" dirty="0" smtClean="0"/>
              <a:t>Rețeaua întreprinderilor europene</a:t>
            </a:r>
          </a:p>
          <a:p>
            <a:pPr lvl="1" eaLnBrk="1" hangingPunct="1"/>
            <a:r>
              <a:rPr lang="ro-RO" sz="1600" dirty="0" smtClean="0"/>
              <a:t>Instituții ale Uniunii Europene</a:t>
            </a:r>
          </a:p>
          <a:p>
            <a:pPr lvl="1" eaLnBrk="1" hangingPunct="1"/>
            <a:r>
              <a:rPr lang="ro-RO" sz="1600" dirty="0" smtClean="0"/>
              <a:t>Alte agenții ale UE</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4815"/>
          <a:stretch/>
        </p:blipFill>
        <p:spPr>
          <a:xfrm>
            <a:off x="5831632" y="711613"/>
            <a:ext cx="3312368" cy="3588925"/>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ro-RO" sz="2000" smtClean="0">
                <a:cs typeface="Trebuchet MS" pitchFamily="34" charset="0"/>
              </a:rPr>
              <a:t>Resursele campaniei</a:t>
            </a:r>
          </a:p>
        </p:txBody>
      </p:sp>
      <p:sp>
        <p:nvSpPr>
          <p:cNvPr id="39938" name="Content Placeholder 2"/>
          <p:cNvSpPr>
            <a:spLocks noGrp="1"/>
          </p:cNvSpPr>
          <p:nvPr>
            <p:ph sz="half" idx="1"/>
          </p:nvPr>
        </p:nvSpPr>
        <p:spPr>
          <a:xfrm>
            <a:off x="449263" y="842963"/>
            <a:ext cx="3762375" cy="3644900"/>
          </a:xfrm>
        </p:spPr>
        <p:txBody>
          <a:bodyPr/>
          <a:lstStyle/>
          <a:p>
            <a:pPr eaLnBrk="1" hangingPunct="1"/>
            <a:r>
              <a:rPr lang="ro-RO" sz="1600" smtClean="0"/>
              <a:t>Ghidul campaniei</a:t>
            </a:r>
          </a:p>
          <a:p>
            <a:pPr eaLnBrk="1" hangingPunct="1"/>
            <a:r>
              <a:rPr lang="ro-RO" sz="1600" smtClean="0"/>
              <a:t>Instrumentul electronic practic</a:t>
            </a:r>
          </a:p>
          <a:p>
            <a:pPr marL="188913" lvl="1" indent="-188913" eaLnBrk="1" hangingPunct="1">
              <a:spcBef>
                <a:spcPts val="450"/>
              </a:spcBef>
              <a:buClr>
                <a:schemeClr val="tx2"/>
              </a:buClr>
              <a:buFont typeface="Wingdings" pitchFamily="2" charset="2"/>
              <a:buChar char="§"/>
            </a:pPr>
            <a:r>
              <a:rPr lang="ro-RO" sz="1600" b="1" smtClean="0">
                <a:solidFill>
                  <a:schemeClr val="tx2"/>
                </a:solidFill>
              </a:rPr>
              <a:t>Rapoarte</a:t>
            </a:r>
          </a:p>
          <a:p>
            <a:pPr marL="188913" lvl="1" indent="-188913" eaLnBrk="1" hangingPunct="1">
              <a:spcBef>
                <a:spcPts val="450"/>
              </a:spcBef>
              <a:buClr>
                <a:schemeClr val="tx2"/>
              </a:buClr>
              <a:buFont typeface="Wingdings" pitchFamily="2" charset="2"/>
              <a:buChar char="§"/>
            </a:pPr>
            <a:r>
              <a:rPr lang="ro-RO" sz="1600" b="1" smtClean="0">
                <a:solidFill>
                  <a:schemeClr val="tx2"/>
                </a:solidFill>
              </a:rPr>
              <a:t>Serii de fișe privind temele prioritare </a:t>
            </a:r>
          </a:p>
          <a:p>
            <a:pPr marL="188913" lvl="1" indent="-188913" eaLnBrk="1" hangingPunct="1">
              <a:spcBef>
                <a:spcPts val="450"/>
              </a:spcBef>
              <a:buClr>
                <a:schemeClr val="tx2"/>
              </a:buClr>
              <a:buFont typeface="Wingdings" pitchFamily="2" charset="2"/>
              <a:buChar char="§"/>
            </a:pPr>
            <a:r>
              <a:rPr lang="ro-RO" sz="1600" b="1" smtClean="0">
                <a:solidFill>
                  <a:schemeClr val="tx2"/>
                </a:solidFill>
              </a:rPr>
              <a:t>Baza de date cu resurse și instrumente</a:t>
            </a:r>
          </a:p>
          <a:p>
            <a:pPr marL="188913" lvl="1" indent="-188913" eaLnBrk="1" hangingPunct="1">
              <a:spcBef>
                <a:spcPts val="450"/>
              </a:spcBef>
              <a:buClr>
                <a:schemeClr val="tx2"/>
              </a:buClr>
              <a:buFont typeface="Wingdings" pitchFamily="2" charset="2"/>
              <a:buChar char="§"/>
            </a:pPr>
            <a:r>
              <a:rPr lang="ro-RO" sz="1600" b="1" smtClean="0">
                <a:solidFill>
                  <a:schemeClr val="tx2"/>
                </a:solidFill>
              </a:rPr>
              <a:t>Baza de date audiovizuală și cu studii de caz</a:t>
            </a:r>
          </a:p>
          <a:p>
            <a:pPr marL="188913" lvl="1" indent="-188913" eaLnBrk="1" hangingPunct="1">
              <a:spcBef>
                <a:spcPts val="450"/>
              </a:spcBef>
              <a:buClr>
                <a:schemeClr val="tx2"/>
              </a:buClr>
              <a:buFont typeface="Wingdings" pitchFamily="2" charset="2"/>
              <a:buChar char="§"/>
            </a:pPr>
            <a:r>
              <a:rPr lang="ro-RO" sz="1600" b="1" smtClean="0">
                <a:solidFill>
                  <a:schemeClr val="tx2"/>
                </a:solidFill>
              </a:rPr>
              <a:t>OSHwiki: secțiune actualizată și articole noi</a:t>
            </a:r>
          </a:p>
          <a:p>
            <a:pPr marL="188913" lvl="1" indent="-188913" eaLnBrk="1" hangingPunct="1"/>
            <a:endParaRPr lang="ro-RO" sz="1800" smtClean="0"/>
          </a:p>
          <a:p>
            <a:pPr marL="188913" lvl="1" indent="-188913" eaLnBrk="1" hangingPunct="1"/>
            <a:endParaRPr lang="ro-RO" sz="1800" smtClean="0"/>
          </a:p>
          <a:p>
            <a:pPr eaLnBrk="1" hangingPunct="1"/>
            <a:endParaRPr lang="ro-RO" smtClean="0"/>
          </a:p>
          <a:p>
            <a:pPr marL="188913" lvl="1" indent="-188913" eaLnBrk="1" hangingPunct="1"/>
            <a:endParaRPr lang="ro-RO" smtClean="0"/>
          </a:p>
          <a:p>
            <a:pPr eaLnBrk="1" hangingPunct="1"/>
            <a:endParaRPr lang="ro-RO" smtClean="0"/>
          </a:p>
        </p:txBody>
      </p:sp>
      <p:sp>
        <p:nvSpPr>
          <p:cNvPr id="39939" name="TextBox 3"/>
          <p:cNvSpPr txBox="1">
            <a:spLocks noChangeArrowheads="1"/>
          </p:cNvSpPr>
          <p:nvPr/>
        </p:nvSpPr>
        <p:spPr bwMode="auto">
          <a:xfrm>
            <a:off x="3995738" y="836613"/>
            <a:ext cx="3529012" cy="2868612"/>
          </a:xfrm>
          <a:prstGeom prst="rect">
            <a:avLst/>
          </a:prstGeom>
          <a:noFill/>
          <a:ln w="9525">
            <a:noFill/>
            <a:miter lim="800000"/>
            <a:headEnd/>
            <a:tailEnd/>
          </a:ln>
        </p:spPr>
        <p:txBody>
          <a:bodyPr>
            <a:spAutoFit/>
          </a:bodyPr>
          <a:lstStyle/>
          <a:p>
            <a:pPr marL="188913" lvl="1" indent="-188913" defTabSz="342900">
              <a:spcBef>
                <a:spcPts val="450"/>
              </a:spcBef>
              <a:buClr>
                <a:schemeClr val="tx2"/>
              </a:buClr>
              <a:buFont typeface="Wingdings" pitchFamily="2" charset="2"/>
              <a:buChar char="§"/>
            </a:pPr>
            <a:r>
              <a:rPr lang="ro-RO" sz="1600" b="1">
                <a:solidFill>
                  <a:schemeClr val="tx2"/>
                </a:solidFill>
              </a:rPr>
              <a:t>Filme cu Napo</a:t>
            </a:r>
          </a:p>
          <a:p>
            <a:pPr marL="188913" lvl="1" indent="-188913" defTabSz="342900">
              <a:spcBef>
                <a:spcPts val="450"/>
              </a:spcBef>
              <a:buClr>
                <a:schemeClr val="tx2"/>
              </a:buClr>
              <a:buFont typeface="Wingdings" pitchFamily="2" charset="2"/>
              <a:buChar char="§"/>
            </a:pPr>
            <a:r>
              <a:rPr lang="ro-RO" sz="1600" b="1">
                <a:solidFill>
                  <a:schemeClr val="tx2"/>
                </a:solidFill>
              </a:rPr>
              <a:t>Materiale promoționale</a:t>
            </a:r>
          </a:p>
          <a:p>
            <a:pPr marL="574675" lvl="2" indent="-285750" defTabSz="342900">
              <a:lnSpc>
                <a:spcPts val="1700"/>
              </a:lnSpc>
              <a:spcBef>
                <a:spcPts val="450"/>
              </a:spcBef>
              <a:buClr>
                <a:schemeClr val="tx1"/>
              </a:buClr>
              <a:buFont typeface="Arial" charset="0"/>
              <a:buChar char="•"/>
            </a:pPr>
            <a:r>
              <a:rPr lang="ro-RO" sz="1600"/>
              <a:t>Broșura campaniei</a:t>
            </a:r>
          </a:p>
          <a:p>
            <a:pPr marL="574675" lvl="2" indent="-285750" defTabSz="342900">
              <a:lnSpc>
                <a:spcPts val="1700"/>
              </a:lnSpc>
              <a:spcBef>
                <a:spcPts val="450"/>
              </a:spcBef>
              <a:buClr>
                <a:schemeClr val="tx1"/>
              </a:buClr>
              <a:buFont typeface="Arial" charset="0"/>
              <a:buChar char="•"/>
            </a:pPr>
            <a:r>
              <a:rPr lang="ro-RO" sz="1600"/>
              <a:t>Pliant referitor la Premiile pentru bune practici</a:t>
            </a:r>
          </a:p>
          <a:p>
            <a:pPr marL="574675" lvl="2" indent="-285750" defTabSz="342900">
              <a:lnSpc>
                <a:spcPts val="1700"/>
              </a:lnSpc>
              <a:spcBef>
                <a:spcPts val="450"/>
              </a:spcBef>
              <a:buClr>
                <a:schemeClr val="tx1"/>
              </a:buClr>
              <a:buFont typeface="Arial" charset="0"/>
              <a:buChar char="•"/>
            </a:pPr>
            <a:r>
              <a:rPr lang="ro-RO" sz="1600"/>
              <a:t>Afiș</a:t>
            </a:r>
          </a:p>
          <a:p>
            <a:pPr marL="574675" lvl="2" indent="-285750" defTabSz="342900">
              <a:lnSpc>
                <a:spcPts val="1700"/>
              </a:lnSpc>
              <a:spcBef>
                <a:spcPts val="450"/>
              </a:spcBef>
              <a:buClr>
                <a:schemeClr val="tx1"/>
              </a:buClr>
              <a:buFont typeface="Arial" charset="0"/>
              <a:buChar char="•"/>
            </a:pPr>
            <a:r>
              <a:rPr lang="ro-RO" sz="1600"/>
              <a:t>Materiale video</a:t>
            </a:r>
          </a:p>
          <a:p>
            <a:pPr marL="574675" lvl="2" indent="-285750" defTabSz="342900">
              <a:lnSpc>
                <a:spcPts val="1700"/>
              </a:lnSpc>
              <a:spcBef>
                <a:spcPts val="450"/>
              </a:spcBef>
              <a:buClr>
                <a:schemeClr val="tx1"/>
              </a:buClr>
              <a:buFont typeface="Arial" charset="0"/>
              <a:buChar char="•"/>
            </a:pPr>
            <a:r>
              <a:rPr lang="ro-RO" sz="1600"/>
              <a:t>Banner online</a:t>
            </a:r>
          </a:p>
          <a:p>
            <a:pPr marL="574675" lvl="2" indent="-285750" defTabSz="342900">
              <a:lnSpc>
                <a:spcPts val="1700"/>
              </a:lnSpc>
              <a:spcBef>
                <a:spcPts val="450"/>
              </a:spcBef>
              <a:buClr>
                <a:schemeClr val="tx1"/>
              </a:buClr>
              <a:buFont typeface="Arial" charset="0"/>
              <a:buChar char="•"/>
            </a:pPr>
            <a:r>
              <a:rPr lang="ro-RO" sz="1600"/>
              <a:t>Semnătură la e-mail</a:t>
            </a:r>
          </a:p>
          <a:p>
            <a:pPr marL="188913" lvl="1" indent="-188913" defTabSz="342900">
              <a:spcBef>
                <a:spcPts val="450"/>
              </a:spcBef>
              <a:buClr>
                <a:schemeClr val="tx2"/>
              </a:buClr>
              <a:buFont typeface="Wingdings" pitchFamily="2" charset="2"/>
              <a:buChar char="§"/>
            </a:pPr>
            <a:r>
              <a:rPr lang="ro-RO" sz="1600" b="1">
                <a:solidFill>
                  <a:schemeClr val="tx2"/>
                </a:solidFill>
              </a:rPr>
              <a:t>Linkuri către site-uri utile</a:t>
            </a:r>
          </a:p>
        </p:txBody>
      </p:sp>
      <p:pic>
        <p:nvPicPr>
          <p:cNvPr id="39940" name="Picture 5"/>
          <p:cNvPicPr>
            <a:picLocks noChangeAspect="1"/>
          </p:cNvPicPr>
          <p:nvPr/>
        </p:nvPicPr>
        <p:blipFill>
          <a:blip r:embed="rId2"/>
          <a:srcRect/>
          <a:stretch>
            <a:fillRect/>
          </a:stretch>
        </p:blipFill>
        <p:spPr bwMode="auto">
          <a:xfrm>
            <a:off x="6732588" y="2427288"/>
            <a:ext cx="2378075" cy="1539875"/>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ro-RO" sz="2000" smtClean="0">
                <a:cs typeface="Trebuchet MS" pitchFamily="34" charset="0"/>
              </a:rPr>
              <a:t>Date importante</a:t>
            </a:r>
          </a:p>
        </p:txBody>
      </p:sp>
      <p:pic>
        <p:nvPicPr>
          <p:cNvPr id="40962" name="Picture 7"/>
          <p:cNvPicPr>
            <a:picLocks noChangeAspect="1"/>
          </p:cNvPicPr>
          <p:nvPr/>
        </p:nvPicPr>
        <p:blipFill>
          <a:blip r:embed="rId2"/>
          <a:srcRect/>
          <a:stretch>
            <a:fillRect/>
          </a:stretch>
        </p:blipFill>
        <p:spPr bwMode="auto">
          <a:xfrm>
            <a:off x="0" y="730250"/>
            <a:ext cx="4356100" cy="4105275"/>
          </a:xfrm>
          <a:prstGeom prst="rect">
            <a:avLst/>
          </a:prstGeom>
          <a:noFill/>
          <a:ln w="9525">
            <a:noFill/>
            <a:miter lim="800000"/>
            <a:headEnd/>
            <a:tailEnd/>
          </a:ln>
        </p:spPr>
      </p:pic>
      <p:sp>
        <p:nvSpPr>
          <p:cNvPr id="40963" name="Content Placeholder 2"/>
          <p:cNvSpPr>
            <a:spLocks noGrp="1"/>
          </p:cNvSpPr>
          <p:nvPr>
            <p:ph sz="half" idx="1"/>
          </p:nvPr>
        </p:nvSpPr>
        <p:spPr>
          <a:xfrm>
            <a:off x="449263" y="836613"/>
            <a:ext cx="8083550" cy="3644900"/>
          </a:xfrm>
        </p:spPr>
        <p:txBody>
          <a:bodyPr/>
          <a:lstStyle/>
          <a:p>
            <a:pPr eaLnBrk="1" hangingPunct="1"/>
            <a:r>
              <a:rPr lang="ro-RO" sz="1400" smtClean="0"/>
              <a:t>Lansarea campaniei: </a:t>
            </a:r>
            <a:br>
              <a:rPr lang="ro-RO" sz="1400" smtClean="0"/>
            </a:br>
            <a:r>
              <a:rPr lang="ro-RO" sz="1400" b="0" smtClean="0"/>
              <a:t>aprilie 2018</a:t>
            </a:r>
          </a:p>
          <a:p>
            <a:pPr eaLnBrk="1" hangingPunct="1"/>
            <a:r>
              <a:rPr lang="ro-RO" sz="1400" smtClean="0"/>
              <a:t>Premiile pentru bune practici - Concurs desfășurat în statele membre și la nivel european: </a:t>
            </a:r>
            <a:br>
              <a:rPr lang="ro-RO" sz="1400" smtClean="0"/>
            </a:br>
            <a:r>
              <a:rPr lang="ro-RO" sz="1400" b="0" smtClean="0"/>
              <a:t>2018 și 2019</a:t>
            </a:r>
          </a:p>
          <a:p>
            <a:pPr eaLnBrk="1" hangingPunct="1"/>
            <a:r>
              <a:rPr lang="ro-RO" sz="1400" smtClean="0"/>
              <a:t>Evenimentul de schimb de bune practici din cadrul campaniei „Locuri de muncă sigure </a:t>
            </a:r>
            <a:r>
              <a:rPr lang="es-ES" sz="1400" smtClean="0"/>
              <a:t/>
            </a:r>
            <a:br>
              <a:rPr lang="es-ES" sz="1400" smtClean="0"/>
            </a:br>
            <a:r>
              <a:rPr lang="ro-RO" sz="1400" smtClean="0"/>
              <a:t>și sănătoase”: </a:t>
            </a:r>
            <a:br>
              <a:rPr lang="ro-RO" sz="1400" smtClean="0"/>
            </a:br>
            <a:r>
              <a:rPr lang="ro-RO" sz="1400" b="0" smtClean="0"/>
              <a:t>al 2-lea trimestru din 2019</a:t>
            </a:r>
          </a:p>
          <a:p>
            <a:pPr eaLnBrk="1" hangingPunct="1"/>
            <a:r>
              <a:rPr lang="ro-RO" sz="1400" smtClean="0"/>
              <a:t>Săptămânile europene pentru securitate și sănătate în muncă:</a:t>
            </a:r>
          </a:p>
          <a:p>
            <a:pPr marL="188913" lvl="1" indent="0" eaLnBrk="1" hangingPunct="1">
              <a:buFont typeface="Arial" charset="0"/>
              <a:buNone/>
            </a:pPr>
            <a:r>
              <a:rPr lang="ro-RO" sz="1400" smtClean="0">
                <a:solidFill>
                  <a:schemeClr val="tx2"/>
                </a:solidFill>
              </a:rPr>
              <a:t>octombrie 2018 și octombrie 2019</a:t>
            </a:r>
          </a:p>
          <a:p>
            <a:pPr eaLnBrk="1" hangingPunct="1"/>
            <a:r>
              <a:rPr lang="ro-RO" sz="1400" smtClean="0"/>
              <a:t>Summitul locurilor de muncă sănătoase și ceremonia de decernare a premiilor pentru </a:t>
            </a:r>
            <a:r>
              <a:rPr lang="es-ES" sz="1400" smtClean="0"/>
              <a:t/>
            </a:r>
            <a:br>
              <a:rPr lang="es-ES" sz="1400" smtClean="0"/>
            </a:br>
            <a:r>
              <a:rPr lang="ro-RO" sz="1400" smtClean="0"/>
              <a:t>bune practici:</a:t>
            </a:r>
          </a:p>
          <a:p>
            <a:pPr marL="188913" lvl="1" indent="0" eaLnBrk="1" hangingPunct="1">
              <a:buFont typeface="Arial" charset="0"/>
              <a:buNone/>
            </a:pPr>
            <a:r>
              <a:rPr lang="ro-RO" sz="1400" smtClean="0">
                <a:solidFill>
                  <a:schemeClr val="tx2"/>
                </a:solidFill>
              </a:rPr>
              <a:t>noiembrie 2019</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ro-RO" sz="2000" smtClean="0">
                <a:cs typeface="Trebuchet MS" pitchFamily="34" charset="0"/>
              </a:rPr>
              <a:t>Informații suplimentare</a:t>
            </a:r>
          </a:p>
        </p:txBody>
      </p:sp>
      <p:sp>
        <p:nvSpPr>
          <p:cNvPr id="41986" name="Content Placeholder 2"/>
          <p:cNvSpPr>
            <a:spLocks noGrp="1"/>
          </p:cNvSpPr>
          <p:nvPr>
            <p:ph sz="half" idx="1"/>
          </p:nvPr>
        </p:nvSpPr>
        <p:spPr>
          <a:xfrm>
            <a:off x="449263" y="842963"/>
            <a:ext cx="7561262" cy="3751262"/>
          </a:xfrm>
        </p:spPr>
        <p:txBody>
          <a:bodyPr/>
          <a:lstStyle/>
          <a:p>
            <a:pPr eaLnBrk="1" hangingPunct="1"/>
            <a:r>
              <a:rPr lang="ro-RO" sz="1500" smtClean="0"/>
              <a:t>Aflați mai multe de pe site-ul campaniei:</a:t>
            </a:r>
          </a:p>
          <a:p>
            <a:pPr marL="188913" lvl="1" indent="0" eaLnBrk="1" hangingPunct="1">
              <a:buFont typeface="Arial" charset="0"/>
              <a:buNone/>
            </a:pPr>
            <a:r>
              <a:rPr lang="ro-RO" sz="1500" b="1" smtClean="0">
                <a:solidFill>
                  <a:schemeClr val="tx2"/>
                </a:solidFill>
                <a:hlinkClick r:id="rId2"/>
              </a:rPr>
              <a:t>www.healthy-workplaces.eu</a:t>
            </a:r>
            <a:r>
              <a:rPr lang="es-ES" sz="1500" b="1" smtClean="0">
                <a:solidFill>
                  <a:schemeClr val="tx2"/>
                </a:solidFill>
                <a:hlinkClick r:id="rId2"/>
              </a:rPr>
              <a:t>/ro</a:t>
            </a:r>
            <a:r>
              <a:rPr lang="es-ES" sz="1500" b="1" smtClean="0">
                <a:solidFill>
                  <a:schemeClr val="tx2"/>
                </a:solidFill>
              </a:rPr>
              <a:t> </a:t>
            </a:r>
            <a:endParaRPr lang="ro-RO" sz="1500" b="1" smtClean="0">
              <a:solidFill>
                <a:schemeClr val="tx2"/>
              </a:solidFill>
            </a:endParaRPr>
          </a:p>
          <a:p>
            <a:pPr marL="188913" lvl="1" indent="0" eaLnBrk="1" hangingPunct="1">
              <a:buFont typeface="Arial" charset="0"/>
              <a:buNone/>
            </a:pPr>
            <a:endParaRPr lang="ro-RO" sz="1500" smtClean="0"/>
          </a:p>
          <a:p>
            <a:pPr eaLnBrk="1" hangingPunct="1"/>
            <a:r>
              <a:rPr lang="ro-RO" sz="1500" smtClean="0"/>
              <a:t>Abonați-vă la buletinul informativ al campaniei:</a:t>
            </a:r>
          </a:p>
          <a:p>
            <a:pPr marL="188913" lvl="1" indent="0" eaLnBrk="1" hangingPunct="1">
              <a:buFont typeface="Arial" charset="0"/>
              <a:buNone/>
            </a:pPr>
            <a:r>
              <a:rPr lang="ro-RO" sz="1500" b="1" u="sng" smtClean="0">
                <a:hlinkClick r:id="rId3"/>
              </a:rPr>
              <a:t>https://healthy-workplaces.eu/</a:t>
            </a:r>
            <a:r>
              <a:rPr lang="es-ES" sz="1500" b="1" u="sng" smtClean="0">
                <a:hlinkClick r:id="rId3"/>
              </a:rPr>
              <a:t>ro</a:t>
            </a:r>
            <a:r>
              <a:rPr lang="ro-RO" sz="1500" b="1" u="sng" smtClean="0">
                <a:hlinkClick r:id="rId3"/>
              </a:rPr>
              <a:t>/healthy-workplaces-newsletter</a:t>
            </a:r>
            <a:endParaRPr lang="ro-RO" sz="1500" b="1" smtClean="0"/>
          </a:p>
          <a:p>
            <a:pPr marL="188913" lvl="1" indent="0" eaLnBrk="1" hangingPunct="1">
              <a:buFont typeface="Arial" charset="0"/>
              <a:buNone/>
            </a:pPr>
            <a:endParaRPr lang="ro-RO" sz="1500" b="1" smtClean="0"/>
          </a:p>
          <a:p>
            <a:pPr eaLnBrk="1" hangingPunct="1"/>
            <a:r>
              <a:rPr lang="ro-RO" sz="1500" smtClean="0"/>
              <a:t>Urmăriți activitățile și evenimentele noastre pe platformele de comunicare socială:</a:t>
            </a:r>
          </a:p>
          <a:p>
            <a:pPr eaLnBrk="1" hangingPunct="1">
              <a:buFont typeface="Wingdings" pitchFamily="2" charset="2"/>
              <a:buNone/>
            </a:pPr>
            <a:endParaRPr lang="ro-RO" sz="1500" smtClean="0"/>
          </a:p>
          <a:p>
            <a:pPr eaLnBrk="1" hangingPunct="1"/>
            <a:endParaRPr lang="ro-RO" sz="1500" smtClean="0"/>
          </a:p>
          <a:p>
            <a:pPr eaLnBrk="1" hangingPunct="1"/>
            <a:r>
              <a:rPr lang="ro-RO" sz="1500" smtClean="0"/>
              <a:t>Puteți afla informații despre evenimentele din țara dumneavoastră de la punctul focal național:</a:t>
            </a:r>
          </a:p>
          <a:p>
            <a:pPr marL="188913" lvl="1" indent="0" eaLnBrk="1" hangingPunct="1">
              <a:buFont typeface="Arial" charset="0"/>
              <a:buNone/>
            </a:pPr>
            <a:r>
              <a:rPr lang="ro-RO" sz="1500" b="1" u="sng" smtClean="0">
                <a:hlinkClick r:id="rId4"/>
              </a:rPr>
              <a:t>www.healthy-workplaces.eu/fops</a:t>
            </a:r>
            <a:endParaRPr lang="ro-RO" sz="1500" b="1" u="sng" smtClean="0"/>
          </a:p>
          <a:p>
            <a:pPr marL="188913" lvl="1" indent="0" eaLnBrk="1" hangingPunct="1">
              <a:buFont typeface="Arial" charset="0"/>
              <a:buNone/>
            </a:pPr>
            <a:endParaRPr lang="ro-RO" b="1" smtClean="0"/>
          </a:p>
          <a:p>
            <a:pPr marL="188913" lvl="1" indent="0" eaLnBrk="1" hangingPunct="1">
              <a:buFont typeface="Arial" charset="0"/>
              <a:buNone/>
            </a:pPr>
            <a:endParaRPr lang="ro-RO" b="1" smtClean="0">
              <a:solidFill>
                <a:schemeClr val="tx2"/>
              </a:solidFill>
            </a:endParaRPr>
          </a:p>
          <a:p>
            <a:pPr marL="188913" lvl="1" indent="0" eaLnBrk="1" hangingPunct="1">
              <a:buFont typeface="Arial" charset="0"/>
              <a:buNone/>
            </a:pPr>
            <a:endParaRPr lang="ro-RO" smtClean="0"/>
          </a:p>
          <a:p>
            <a:pPr marL="188913" lvl="1" indent="0" eaLnBrk="1" hangingPunct="1">
              <a:buFont typeface="Arial" charset="0"/>
              <a:buNone/>
            </a:pPr>
            <a:endParaRPr lang="ro-RO" smtClean="0"/>
          </a:p>
        </p:txBody>
      </p:sp>
      <p:pic>
        <p:nvPicPr>
          <p:cNvPr id="41987" name="Picture 14" descr="https://g.twimg.com/Twitter_logo_blue.png">
            <a:hlinkClick r:id="rId5"/>
          </p:cNvPr>
          <p:cNvPicPr>
            <a:picLocks noChangeAspect="1" noChangeArrowheads="1"/>
          </p:cNvPicPr>
          <p:nvPr/>
        </p:nvPicPr>
        <p:blipFill>
          <a:blip r:embed="rId6"/>
          <a:srcRect/>
          <a:stretch>
            <a:fillRect/>
          </a:stretch>
        </p:blipFill>
        <p:spPr bwMode="auto">
          <a:xfrm>
            <a:off x="900113" y="3003550"/>
            <a:ext cx="530225" cy="431800"/>
          </a:xfrm>
          <a:prstGeom prst="rect">
            <a:avLst/>
          </a:prstGeom>
          <a:noFill/>
          <a:ln w="9525">
            <a:noFill/>
            <a:miter lim="800000"/>
            <a:headEnd/>
            <a:tailEnd/>
          </a:ln>
        </p:spPr>
      </p:pic>
      <p:pic>
        <p:nvPicPr>
          <p:cNvPr id="41988" name="Picture 16" descr="https://fbcdn-sphotos-b-a.akamaihd.net/hphotos-ak-xap1/t31.0-8/1271084_10152203108461729_809245696_o.png?dl=1">
            <a:hlinkClick r:id="rId7"/>
          </p:cNvPr>
          <p:cNvPicPr>
            <a:picLocks noChangeAspect="1" noChangeArrowheads="1"/>
          </p:cNvPicPr>
          <p:nvPr/>
        </p:nvPicPr>
        <p:blipFill>
          <a:blip r:embed="rId8"/>
          <a:srcRect/>
          <a:stretch>
            <a:fillRect/>
          </a:stretch>
        </p:blipFill>
        <p:spPr bwMode="auto">
          <a:xfrm>
            <a:off x="1835150" y="3003550"/>
            <a:ext cx="433388" cy="431800"/>
          </a:xfrm>
          <a:prstGeom prst="rect">
            <a:avLst/>
          </a:prstGeom>
          <a:noFill/>
          <a:ln w="9525">
            <a:noFill/>
            <a:miter lim="800000"/>
            <a:headEnd/>
            <a:tailEnd/>
          </a:ln>
        </p:spPr>
      </p:pic>
      <p:pic>
        <p:nvPicPr>
          <p:cNvPr id="41989" name="Picture 12" descr="https://lh4.googleusercontent.com/9Difi9bypu9-FoUsfFWpX6odYLLjXQk_q0aPxZBSFynecMOSLoKRKWRWIfZdXRGOdXMZCahrLBG6vWrwIeT-A26iDjTucgFVCP0Fuzr79BHW5kLJ3sw">
            <a:hlinkClick r:id="rId9"/>
          </p:cNvPr>
          <p:cNvPicPr>
            <a:picLocks noChangeAspect="1" noChangeArrowheads="1"/>
          </p:cNvPicPr>
          <p:nvPr/>
        </p:nvPicPr>
        <p:blipFill>
          <a:blip r:embed="rId10"/>
          <a:srcRect/>
          <a:stretch>
            <a:fillRect/>
          </a:stretch>
        </p:blipFill>
        <p:spPr bwMode="auto">
          <a:xfrm>
            <a:off x="2700338" y="3003550"/>
            <a:ext cx="431800" cy="431800"/>
          </a:xfrm>
          <a:prstGeom prst="rect">
            <a:avLst/>
          </a:prstGeom>
          <a:noFill/>
          <a:ln w="9525">
            <a:noFill/>
            <a:miter lim="800000"/>
            <a:headEnd/>
            <a:tailEnd/>
          </a:ln>
        </p:spPr>
      </p:pic>
      <p:pic>
        <p:nvPicPr>
          <p:cNvPr id="41990" name="Picture 18" descr="http://cincoaescomunicacion.com/wp-content/uploads/2013/11/linkedin-3.jpg">
            <a:hlinkClick r:id="rId11"/>
          </p:cNvPr>
          <p:cNvPicPr>
            <a:picLocks noChangeAspect="1" noChangeArrowheads="1"/>
          </p:cNvPicPr>
          <p:nvPr/>
        </p:nvPicPr>
        <p:blipFill>
          <a:blip r:embed="rId12"/>
          <a:srcRect/>
          <a:stretch>
            <a:fillRect/>
          </a:stretch>
        </p:blipFill>
        <p:spPr bwMode="auto">
          <a:xfrm>
            <a:off x="3563938" y="3003550"/>
            <a:ext cx="431800" cy="431800"/>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ro-RO" sz="2000" smtClean="0">
                <a:cs typeface="Trebuchet MS" pitchFamily="34" charset="0"/>
              </a:rPr>
              <a:t>Obiective principale</a:t>
            </a:r>
          </a:p>
        </p:txBody>
      </p:sp>
      <p:sp>
        <p:nvSpPr>
          <p:cNvPr id="18434" name="Content Placeholder 2"/>
          <p:cNvSpPr>
            <a:spLocks noGrp="1"/>
          </p:cNvSpPr>
          <p:nvPr>
            <p:ph sz="half" idx="1"/>
          </p:nvPr>
        </p:nvSpPr>
        <p:spPr>
          <a:xfrm>
            <a:off x="449263" y="836613"/>
            <a:ext cx="7561262" cy="3644900"/>
          </a:xfrm>
        </p:spPr>
        <p:txBody>
          <a:bodyPr/>
          <a:lstStyle/>
          <a:p>
            <a:pPr eaLnBrk="1" hangingPunct="1"/>
            <a:r>
              <a:rPr lang="ro-RO" sz="1600" u="sng" smtClean="0"/>
              <a:t>Creșterea gradului de conștientizare</a:t>
            </a:r>
            <a:r>
              <a:rPr lang="ro-RO" sz="1600" smtClean="0"/>
              <a:t> a riscurilor pe care le reprezintă substanțele periculoase la locul de muncă</a:t>
            </a:r>
          </a:p>
          <a:p>
            <a:pPr eaLnBrk="1" hangingPunct="1"/>
            <a:r>
              <a:rPr lang="ro-RO" sz="1600" smtClean="0"/>
              <a:t>Promovarea unei </a:t>
            </a:r>
            <a:r>
              <a:rPr lang="ro-RO" sz="1600" u="sng" smtClean="0"/>
              <a:t>culturi a preven</a:t>
            </a:r>
            <a:r>
              <a:rPr lang="en-US" sz="1600" u="sng" smtClean="0"/>
              <a:t>irii</a:t>
            </a:r>
            <a:r>
              <a:rPr lang="ro-RO" sz="1600" smtClean="0"/>
              <a:t> pentru eliminarea sau gestionarea eficace a riscurilor</a:t>
            </a:r>
          </a:p>
          <a:p>
            <a:pPr eaLnBrk="1" hangingPunct="1"/>
            <a:r>
              <a:rPr lang="ro-RO" sz="1600" smtClean="0"/>
              <a:t>Îmbunătățirea înțelegerii riscurilor asociate cu </a:t>
            </a:r>
            <a:r>
              <a:rPr lang="ro-RO" sz="1600" u="sng" smtClean="0"/>
              <a:t>agenții cancerigeni</a:t>
            </a:r>
          </a:p>
          <a:p>
            <a:pPr eaLnBrk="1" hangingPunct="1"/>
            <a:r>
              <a:rPr lang="ro-RO" sz="1600" smtClean="0"/>
              <a:t>Identificarea lucrătorilor cu </a:t>
            </a:r>
            <a:r>
              <a:rPr lang="ro-RO" sz="1600" u="sng" smtClean="0"/>
              <a:t>nevoi speci</a:t>
            </a:r>
            <a:r>
              <a:rPr lang="en-US" sz="1600" u="sng" smtClean="0"/>
              <a:t>ale</a:t>
            </a:r>
            <a:r>
              <a:rPr lang="ro-RO" sz="1600" smtClean="0"/>
              <a:t> și cu vulnerabilități</a:t>
            </a:r>
          </a:p>
          <a:p>
            <a:pPr eaLnBrk="1" hangingPunct="1"/>
            <a:r>
              <a:rPr lang="ro-RO" sz="1600" smtClean="0"/>
              <a:t>Furnizarea de informații privind </a:t>
            </a:r>
            <a:r>
              <a:rPr lang="ro-RO" sz="1600" u="sng" smtClean="0"/>
              <a:t>evoluția politicilor</a:t>
            </a:r>
          </a:p>
          <a:p>
            <a:pPr eaLnBrk="1" hangingPunct="1">
              <a:buFont typeface="Wingdings" pitchFamily="2" charset="2"/>
              <a:buNone/>
            </a:pPr>
            <a:r>
              <a:rPr lang="ro-RO" smtClean="0"/>
              <a:t>  </a:t>
            </a:r>
            <a:r>
              <a:rPr lang="ro-RO" sz="1600" smtClean="0"/>
              <a:t> și </a:t>
            </a:r>
            <a:r>
              <a:rPr lang="ro-RO" sz="1600" u="sng" smtClean="0"/>
              <a:t>legislația</a:t>
            </a:r>
            <a:r>
              <a:rPr lang="ro-RO" sz="1600" smtClean="0"/>
              <a:t> relevantă</a:t>
            </a:r>
            <a:endParaRPr lang="ro-RO" sz="1600" u="sng" smtClean="0"/>
          </a:p>
        </p:txBody>
      </p:sp>
      <p:pic>
        <p:nvPicPr>
          <p:cNvPr id="18435" name="Picture 7"/>
          <p:cNvPicPr>
            <a:picLocks noChangeAspect="1"/>
          </p:cNvPicPr>
          <p:nvPr/>
        </p:nvPicPr>
        <p:blipFill>
          <a:blip r:embed="rId2"/>
          <a:srcRect/>
          <a:stretch>
            <a:fillRect/>
          </a:stretch>
        </p:blipFill>
        <p:spPr bwMode="auto">
          <a:xfrm>
            <a:off x="6156325" y="2139950"/>
            <a:ext cx="2787650" cy="2589213"/>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ro-RO" sz="2000" smtClean="0">
                <a:cs typeface="Trebuchet MS" pitchFamily="34" charset="0"/>
              </a:rPr>
              <a:t>În ce constă problema?</a:t>
            </a:r>
          </a:p>
        </p:txBody>
      </p:sp>
      <p:sp>
        <p:nvSpPr>
          <p:cNvPr id="19458" name="Content Placeholder 2"/>
          <p:cNvSpPr>
            <a:spLocks noGrp="1"/>
          </p:cNvSpPr>
          <p:nvPr>
            <p:ph sz="half" idx="1"/>
          </p:nvPr>
        </p:nvSpPr>
        <p:spPr>
          <a:xfrm>
            <a:off x="449263" y="836613"/>
            <a:ext cx="7291089" cy="3644900"/>
          </a:xfrm>
        </p:spPr>
        <p:txBody>
          <a:bodyPr/>
          <a:lstStyle/>
          <a:p>
            <a:pPr eaLnBrk="1" hangingPunct="1"/>
            <a:r>
              <a:rPr lang="ro-RO" sz="1600" dirty="0" smtClean="0"/>
              <a:t>Mulți lucrători sunt expuși la substanțe periculoase la locurile de muncă </a:t>
            </a:r>
            <a:r>
              <a:rPr lang="en-US" sz="1600" dirty="0" smtClean="0"/>
              <a:t>din Europa</a:t>
            </a:r>
            <a:endParaRPr lang="ro-RO" sz="1600" dirty="0" smtClean="0"/>
          </a:p>
          <a:p>
            <a:pPr eaLnBrk="1" hangingPunct="1"/>
            <a:r>
              <a:rPr lang="ro-RO" sz="1600" dirty="0" smtClean="0"/>
              <a:t>Gradul de conștientizare a acestei probleme este adesea scăzut</a:t>
            </a:r>
          </a:p>
          <a:p>
            <a:pPr eaLnBrk="1" hangingPunct="1"/>
            <a:r>
              <a:rPr lang="ro-RO" sz="1600" dirty="0" smtClean="0"/>
              <a:t>Substanțele periculoase pot genera:</a:t>
            </a:r>
          </a:p>
          <a:p>
            <a:pPr lvl="1" eaLnBrk="1" hangingPunct="1">
              <a:spcBef>
                <a:spcPts val="600"/>
              </a:spcBef>
            </a:pPr>
            <a:r>
              <a:rPr lang="ro-RO" sz="1600" dirty="0" smtClean="0"/>
              <a:t>probleme de sănătate acute și pe termen lung – de exemplu, iritații cutanate, boli respiratorii și cancer</a:t>
            </a:r>
          </a:p>
          <a:p>
            <a:pPr lvl="1" eaLnBrk="1" hangingPunct="1"/>
            <a:r>
              <a:rPr lang="ro-RO" sz="1600" dirty="0" smtClean="0"/>
              <a:t>riscuri de siguranță, cum ar fi incendiu, explozie și sufocare</a:t>
            </a:r>
          </a:p>
          <a:p>
            <a:pPr lvl="1" eaLnBrk="1" hangingPunct="1"/>
            <a:r>
              <a:rPr lang="ro-RO" sz="1600" dirty="0" smtClean="0"/>
              <a:t>costuri substanțiale pentru întreprinderi privind măsurile de protecție și răspundere </a:t>
            </a:r>
          </a:p>
          <a:p>
            <a:pPr eaLnBrk="1" hangingPunct="1">
              <a:buFont typeface="Wingdings" pitchFamily="2" charset="2"/>
              <a:buNone/>
            </a:pPr>
            <a:endParaRPr lang="ro-RO" dirty="0" smtClean="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49263" y="134938"/>
            <a:ext cx="8010525" cy="366712"/>
          </a:xfrm>
        </p:spPr>
        <p:txBody>
          <a:bodyPr/>
          <a:lstStyle/>
          <a:p>
            <a:pPr eaLnBrk="1" hangingPunct="1"/>
            <a:r>
              <a:rPr lang="ro-RO" sz="2000" smtClean="0">
                <a:cs typeface="Trebuchet MS" pitchFamily="34" charset="0"/>
              </a:rPr>
              <a:t>Ce sunt substanțele periculoase? </a:t>
            </a:r>
          </a:p>
        </p:txBody>
      </p:sp>
      <p:sp>
        <p:nvSpPr>
          <p:cNvPr id="20482" name="Content Placeholder 2"/>
          <p:cNvSpPr>
            <a:spLocks noGrp="1"/>
          </p:cNvSpPr>
          <p:nvPr>
            <p:ph sz="half" idx="1"/>
          </p:nvPr>
        </p:nvSpPr>
        <p:spPr>
          <a:xfrm>
            <a:off x="477838" y="1131888"/>
            <a:ext cx="5684837" cy="3494087"/>
          </a:xfrm>
        </p:spPr>
        <p:txBody>
          <a:bodyPr/>
          <a:lstStyle/>
          <a:p>
            <a:pPr lvl="1" eaLnBrk="1" hangingPunct="1"/>
            <a:endParaRPr lang="ro-RO" sz="1500" smtClean="0"/>
          </a:p>
          <a:p>
            <a:pPr lvl="1" eaLnBrk="1" hangingPunct="1">
              <a:lnSpc>
                <a:spcPct val="110000"/>
              </a:lnSpc>
            </a:pPr>
            <a:r>
              <a:rPr lang="ro-RO" sz="1500" smtClean="0"/>
              <a:t>substanțe chimice, de exemplu, în vopseluri, cleiuri, dezinfectanți, produse de curățare sau pesticide</a:t>
            </a:r>
          </a:p>
          <a:p>
            <a:pPr lvl="1" eaLnBrk="1" hangingPunct="1">
              <a:lnSpc>
                <a:spcPct val="110000"/>
              </a:lnSpc>
            </a:pPr>
            <a:r>
              <a:rPr lang="ro-RO" sz="1500" smtClean="0"/>
              <a:t>contaminanți procesați, de exemplu, fum de sudură, pulberi de silice sau produse de ardere, cum ar fi gazele de eșapament diesel</a:t>
            </a:r>
          </a:p>
          <a:p>
            <a:pPr lvl="1" eaLnBrk="1" hangingPunct="1">
              <a:lnSpc>
                <a:spcPct val="110000"/>
              </a:lnSpc>
            </a:pPr>
            <a:r>
              <a:rPr lang="ro-RO" sz="1500" smtClean="0"/>
              <a:t>materiale de origine naturală, cum ar fi pulberi de cereale, azbestul sau țițeiul și componentele sale</a:t>
            </a:r>
          </a:p>
          <a:p>
            <a:pPr eaLnBrk="1" hangingPunct="1"/>
            <a:r>
              <a:rPr lang="ro-RO" sz="1500" smtClean="0"/>
              <a:t>Substanțe periculoase există, probabil, la aproape toate locurile de muncă</a:t>
            </a:r>
          </a:p>
          <a:p>
            <a:pPr eaLnBrk="1" hangingPunct="1"/>
            <a:r>
              <a:rPr lang="ro-RO" sz="1500" smtClean="0"/>
              <a:t>Riscurile pot apărea atât din cauza expunerilor pe termen scurt și lung, cât și a acumulării îndelungate în organism</a:t>
            </a:r>
          </a:p>
        </p:txBody>
      </p:sp>
      <p:pic>
        <p:nvPicPr>
          <p:cNvPr id="20483" name="Picture 4"/>
          <p:cNvPicPr>
            <a:picLocks noChangeAspect="1"/>
          </p:cNvPicPr>
          <p:nvPr/>
        </p:nvPicPr>
        <p:blipFill>
          <a:blip r:embed="rId2"/>
          <a:srcRect/>
          <a:stretch>
            <a:fillRect/>
          </a:stretch>
        </p:blipFill>
        <p:spPr bwMode="auto">
          <a:xfrm>
            <a:off x="6162675" y="1635125"/>
            <a:ext cx="3011488" cy="2578100"/>
          </a:xfrm>
          <a:prstGeom prst="rect">
            <a:avLst/>
          </a:prstGeom>
          <a:noFill/>
          <a:ln w="9525">
            <a:noFill/>
            <a:miter lim="800000"/>
            <a:headEnd/>
            <a:tailEnd/>
          </a:ln>
        </p:spPr>
      </p:pic>
      <p:sp>
        <p:nvSpPr>
          <p:cNvPr id="20484" name="TextBox 5"/>
          <p:cNvSpPr txBox="1">
            <a:spLocks noChangeArrowheads="1"/>
          </p:cNvSpPr>
          <p:nvPr/>
        </p:nvSpPr>
        <p:spPr bwMode="auto">
          <a:xfrm>
            <a:off x="449263" y="839788"/>
            <a:ext cx="6643017" cy="554037"/>
          </a:xfrm>
          <a:prstGeom prst="rect">
            <a:avLst/>
          </a:prstGeom>
          <a:noFill/>
          <a:ln w="9525">
            <a:noFill/>
            <a:miter lim="800000"/>
            <a:headEnd/>
            <a:tailEnd/>
          </a:ln>
        </p:spPr>
        <p:txBody>
          <a:bodyPr wrap="square">
            <a:spAutoFit/>
          </a:bodyPr>
          <a:lstStyle/>
          <a:p>
            <a:pPr marL="285750" indent="-285750">
              <a:buFont typeface="Wingdings" pitchFamily="2" charset="2"/>
              <a:buChar char="§"/>
            </a:pPr>
            <a:r>
              <a:rPr lang="ro-RO" sz="1500" b="1" dirty="0">
                <a:solidFill>
                  <a:schemeClr val="tx2"/>
                </a:solidFill>
              </a:rPr>
              <a:t>Orice substanță (în stare lichidă, solidă sau gazoasă) care prezintă un risc pentru sănătatea și siguranța lucrătorilor:</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ro-RO" sz="2000" smtClean="0">
                <a:cs typeface="Trebuchet MS" pitchFamily="34" charset="0"/>
              </a:rPr>
              <a:t>Definiții din Directiva privind agenții chimici </a:t>
            </a:r>
          </a:p>
        </p:txBody>
      </p:sp>
      <p:pic>
        <p:nvPicPr>
          <p:cNvPr id="21506" name="Picture 3"/>
          <p:cNvPicPr>
            <a:picLocks noChangeAspect="1"/>
          </p:cNvPicPr>
          <p:nvPr/>
        </p:nvPicPr>
        <p:blipFill>
          <a:blip r:embed="rId2"/>
          <a:srcRect/>
          <a:stretch>
            <a:fillRect/>
          </a:stretch>
        </p:blipFill>
        <p:spPr bwMode="auto">
          <a:xfrm>
            <a:off x="1225550" y="319088"/>
            <a:ext cx="6008688" cy="5143500"/>
          </a:xfrm>
          <a:prstGeom prst="rect">
            <a:avLst/>
          </a:prstGeom>
          <a:noFill/>
          <a:ln w="9525">
            <a:noFill/>
            <a:miter lim="800000"/>
            <a:headEnd/>
            <a:tailEnd/>
          </a:ln>
        </p:spPr>
      </p:pic>
      <p:sp>
        <p:nvSpPr>
          <p:cNvPr id="21507" name="Content Placeholder 2"/>
          <p:cNvSpPr>
            <a:spLocks noGrp="1"/>
          </p:cNvSpPr>
          <p:nvPr>
            <p:ph sz="half" idx="1"/>
          </p:nvPr>
        </p:nvSpPr>
        <p:spPr>
          <a:xfrm>
            <a:off x="449263" y="871538"/>
            <a:ext cx="7561262" cy="3644900"/>
          </a:xfrm>
        </p:spPr>
        <p:txBody>
          <a:bodyPr/>
          <a:lstStyle/>
          <a:p>
            <a:pPr eaLnBrk="1" hangingPunct="1"/>
            <a:r>
              <a:rPr lang="ro-RO" sz="1200" smtClean="0"/>
              <a:t>(a) prin „agent chimic” se înțelege orice element chimic sau compus, în stare pură sau în amestec, astfel cum se găsește în stare naturală sau așa cum este produs, utilizat sau eliberat, inclusiv sub formă de deșeuri, prin orice activitate profesională, fie că este produs intenționat sau nu, fie că este plasat pe piață sau nu;</a:t>
            </a:r>
          </a:p>
          <a:p>
            <a:pPr eaLnBrk="1" hangingPunct="1"/>
            <a:r>
              <a:rPr lang="ro-RO" sz="1200" smtClean="0"/>
              <a:t>(b) prin „agent chimic periculos” se înțelege:</a:t>
            </a:r>
          </a:p>
          <a:p>
            <a:pPr lvl="1" eaLnBrk="1" hangingPunct="1">
              <a:spcBef>
                <a:spcPts val="600"/>
              </a:spcBef>
            </a:pPr>
            <a:r>
              <a:rPr lang="ro-RO" sz="1200" smtClean="0"/>
              <a:t>(i) orice agent chimic care întrunește criteriile de clasificare ca substanță periculoasă din oricare dintre clasele de pericol fizic și/sau pentru sănătate prevăzute în Regulamentul (CE) nr. 1272/2008 (...), indiferent dacă agentul chimic în cauză este clasificat sau nu în conformitate cu regulamentul respectiv; </a:t>
            </a:r>
          </a:p>
          <a:p>
            <a:pPr lvl="1" eaLnBrk="1" hangingPunct="1"/>
            <a:r>
              <a:rPr lang="ro-RO" sz="1200" smtClean="0"/>
              <a:t>(ii) orice agent chimic care, deși nu întrunește criteriile de clasificare ca fiind periculos (...), poate prezenta un risc pentru securitatea și sănătatea lucrătorilor, din cauza proprietăților sale fizico-chimice, chimice sau toxicologice și a modului în care este utilizat ori este prezent la locul de muncă, inclusiv orice agent chimic căruia i s-a atribuit o valoare-limită de expunere profesională conform articolului 3.</a:t>
            </a:r>
          </a:p>
          <a:p>
            <a:pPr eaLnBrk="1" hangingPunct="1"/>
            <a:r>
              <a:rPr lang="ro-RO" sz="1200" smtClean="0"/>
              <a:t>(c) prin „activitate care implică agenți chimici” se înțelege orice activitate în care sunt utilizați sau se intenționează </a:t>
            </a:r>
            <a:r>
              <a:rPr lang="en-US" sz="1200" smtClean="0"/>
              <a:t>utilizarea </a:t>
            </a:r>
            <a:r>
              <a:rPr lang="ro-RO" sz="1200" smtClean="0"/>
              <a:t>agenți</a:t>
            </a:r>
            <a:r>
              <a:rPr lang="en-US" sz="1200" smtClean="0"/>
              <a:t>lor</a:t>
            </a:r>
            <a:r>
              <a:rPr lang="ro-RO" sz="1200" smtClean="0"/>
              <a:t> chimici în orice proces, inclusiv producția, manipularea, depozitarea, transportul sau evacuarea sub formă de deșeuri și tratarea, sau care rezultă dintr-o asemenea activitate.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ro-RO" sz="2000" smtClean="0">
                <a:cs typeface="Trebuchet MS" pitchFamily="34" charset="0"/>
              </a:rPr>
              <a:t>Date și cifre</a:t>
            </a:r>
          </a:p>
        </p:txBody>
      </p:sp>
      <p:sp>
        <p:nvSpPr>
          <p:cNvPr id="22530" name="TextBox 2"/>
          <p:cNvSpPr txBox="1">
            <a:spLocks noChangeArrowheads="1"/>
          </p:cNvSpPr>
          <p:nvPr/>
        </p:nvSpPr>
        <p:spPr bwMode="auto">
          <a:xfrm>
            <a:off x="684213" y="3471863"/>
            <a:ext cx="8747125" cy="708025"/>
          </a:xfrm>
          <a:prstGeom prst="rect">
            <a:avLst/>
          </a:prstGeom>
          <a:noFill/>
          <a:ln w="9525">
            <a:noFill/>
            <a:miter lim="800000"/>
            <a:headEnd/>
            <a:tailEnd/>
          </a:ln>
        </p:spPr>
        <p:txBody>
          <a:bodyPr>
            <a:spAutoFit/>
          </a:bodyPr>
          <a:lstStyle/>
          <a:p>
            <a:r>
              <a:rPr lang="ro-RO" sz="800"/>
              <a:t>1) Rezumat — Al doilea sondaj european în rândul întreprinderilor privind riscurile noi și emergente (ESENER-2), EU-OSHA, 2015, p. 5. Disponibil la: </a:t>
            </a:r>
            <a:r>
              <a:rPr lang="ro-RO" sz="800" u="sng">
                <a:hlinkClick r:id="rId3"/>
              </a:rPr>
              <a:t>https://osha.europa.eu/sites/default/files/publications/documents/esener-ii-summary-ro.pdf</a:t>
            </a:r>
            <a:endParaRPr lang="ro-RO" sz="800" u="sng"/>
          </a:p>
          <a:p>
            <a:r>
              <a:rPr lang="ro-RO" sz="800"/>
              <a:t>2) Al șaselea sondaj european privind condițiile de muncă, Raport general, Eurofound, 2016, p.43. Disponibil la: </a:t>
            </a:r>
            <a:r>
              <a:rPr lang="ro-RO" sz="800">
                <a:hlinkClick r:id="rId4"/>
              </a:rPr>
              <a:t>https://www.eurofound.europa.eu/sites/default/files/ef_publication/field_ef_document/ef1634en.pdf</a:t>
            </a:r>
            <a:r>
              <a:rPr lang="ro-RO" sz="800"/>
              <a:t> </a:t>
            </a:r>
          </a:p>
          <a:p>
            <a:endParaRPr lang="ro-RO" sz="800"/>
          </a:p>
        </p:txBody>
      </p:sp>
      <p:sp>
        <p:nvSpPr>
          <p:cNvPr id="22531" name="Content Placeholder 2"/>
          <p:cNvSpPr>
            <a:spLocks noGrp="1"/>
          </p:cNvSpPr>
          <p:nvPr>
            <p:ph sz="half" idx="1"/>
          </p:nvPr>
        </p:nvSpPr>
        <p:spPr>
          <a:xfrm>
            <a:off x="449263" y="842963"/>
            <a:ext cx="6499225" cy="2543175"/>
          </a:xfrm>
        </p:spPr>
        <p:txBody>
          <a:bodyPr/>
          <a:lstStyle/>
          <a:p>
            <a:pPr eaLnBrk="1" hangingPunct="1"/>
            <a:r>
              <a:rPr lang="ro-RO" sz="1200" dirty="0" smtClean="0"/>
              <a:t>Substanțele chimice sau biologice sunt prezente în 38 % din întreprinderi, potrivit sondajului în rândul întreprinderilor efectuat de EU-OSHA</a:t>
            </a:r>
            <a:r>
              <a:rPr lang="ro-RO" sz="1200" baseline="30000" dirty="0" smtClean="0"/>
              <a:t>1</a:t>
            </a:r>
            <a:r>
              <a:rPr lang="ro-RO" sz="1200" dirty="0" smtClean="0"/>
              <a:t> </a:t>
            </a:r>
          </a:p>
          <a:p>
            <a:pPr eaLnBrk="1" hangingPunct="1"/>
            <a:r>
              <a:rPr lang="ro-RO" sz="1200" dirty="0" smtClean="0"/>
              <a:t>În multe cazuri, întreprinderile mari folosesc peste 1 000 de produse chimice diferite</a:t>
            </a:r>
          </a:p>
          <a:p>
            <a:pPr eaLnBrk="1" hangingPunct="1"/>
            <a:r>
              <a:rPr lang="ro-RO" sz="1200" dirty="0" smtClean="0"/>
              <a:t>Un singur lucrător poate intra în contact cu sute de produse chimice diferite</a:t>
            </a:r>
          </a:p>
          <a:p>
            <a:pPr eaLnBrk="1" hangingPunct="1"/>
            <a:r>
              <a:rPr lang="ro-RO" sz="1200" dirty="0" smtClean="0"/>
              <a:t>17 % din lucrătorii din UE declară că manevrează sau intră în contact cutanat cu produse sau substanțe chimice în proporție de cel puțin 25 % din timpul lor de lucru</a:t>
            </a:r>
            <a:r>
              <a:rPr lang="ro-RO" sz="1200" baseline="30000" dirty="0" smtClean="0"/>
              <a:t>2</a:t>
            </a:r>
            <a:r>
              <a:rPr lang="ro-RO" sz="1200" dirty="0" smtClean="0"/>
              <a:t>, iar </a:t>
            </a:r>
            <a:r>
              <a:rPr lang="ro-RO" sz="1200" dirty="0" smtClean="0"/>
              <a:t>1</a:t>
            </a:r>
            <a:r>
              <a:rPr lang="es-ES" sz="1200" smtClean="0"/>
              <a:t>5</a:t>
            </a:r>
            <a:r>
              <a:rPr lang="ro-RO" sz="1200" dirty="0" smtClean="0"/>
              <a:t> % respiră fum (cum ar fi gaze de eșapament sau fum de sudură), pulberi sau praf (precum praf de lemn sau praf mineral)</a:t>
            </a:r>
          </a:p>
          <a:p>
            <a:pPr eaLnBrk="1" hangingPunct="1"/>
            <a:r>
              <a:rPr lang="ro-RO" sz="1200" dirty="0" smtClean="0"/>
              <a:t>Noi riscuri apar în permanență</a:t>
            </a:r>
          </a:p>
        </p:txBody>
      </p:sp>
      <p:pic>
        <p:nvPicPr>
          <p:cNvPr id="22532" name="Picture 3"/>
          <p:cNvPicPr>
            <a:picLocks noChangeAspect="1"/>
          </p:cNvPicPr>
          <p:nvPr/>
        </p:nvPicPr>
        <p:blipFill>
          <a:blip r:embed="rId5"/>
          <a:srcRect/>
          <a:stretch>
            <a:fillRect/>
          </a:stretch>
        </p:blipFill>
        <p:spPr bwMode="auto">
          <a:xfrm>
            <a:off x="7042150" y="960438"/>
            <a:ext cx="2260600" cy="3219450"/>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ro-RO" sz="2000" smtClean="0">
                <a:cs typeface="Trebuchet MS" pitchFamily="34" charset="0"/>
              </a:rPr>
              <a:t>Date și cifre</a:t>
            </a:r>
          </a:p>
        </p:txBody>
      </p:sp>
      <p:sp>
        <p:nvSpPr>
          <p:cNvPr id="24578" name="Content Placeholder 2"/>
          <p:cNvSpPr>
            <a:spLocks noGrp="1"/>
          </p:cNvSpPr>
          <p:nvPr>
            <p:ph sz="half" idx="1"/>
          </p:nvPr>
        </p:nvSpPr>
        <p:spPr>
          <a:xfrm>
            <a:off x="441325" y="822325"/>
            <a:ext cx="5976938" cy="2882900"/>
          </a:xfrm>
        </p:spPr>
        <p:txBody>
          <a:bodyPr/>
          <a:lstStyle/>
          <a:p>
            <a:pPr eaLnBrk="1" hangingPunct="1"/>
            <a:r>
              <a:rPr lang="ro-RO" sz="1600" smtClean="0"/>
              <a:t>Sectoarele care se remarcă printr-o prevalență ridicată a substanțelor periculoase sunt agricultura (62 %), industria prelucrătoare (52 %) și construcțiile (51 %)</a:t>
            </a:r>
            <a:r>
              <a:rPr lang="ro-RO" sz="1600" baseline="30000" smtClean="0"/>
              <a:t>1</a:t>
            </a:r>
            <a:endParaRPr lang="ro-RO" sz="1600" smtClean="0"/>
          </a:p>
          <a:p>
            <a:pPr eaLnBrk="1" hangingPunct="1"/>
            <a:r>
              <a:rPr lang="ro-RO" sz="1600" smtClean="0"/>
              <a:t>În multe sectoare, utilizarea substanțelor chimice s-a intensificat pe măsură ce tehnologiile bazate pe substanțe chimice (pesticide, materiale plastice, izolații etc.) au înlocuit metodele de lucru tradiționale</a:t>
            </a:r>
          </a:p>
          <a:p>
            <a:pPr eaLnBrk="1" hangingPunct="1"/>
            <a:r>
              <a:rPr lang="ro-RO" sz="1600" smtClean="0"/>
              <a:t>În 2014, în Suedia s-au utilizat 3,7 tone de substanțe periculoase pe cap de locuitor</a:t>
            </a:r>
          </a:p>
          <a:p>
            <a:pPr eaLnBrk="1" hangingPunct="1">
              <a:buFont typeface="Wingdings" pitchFamily="2" charset="2"/>
              <a:buNone/>
            </a:pPr>
            <a:r>
              <a:rPr lang="ro-RO" smtClean="0"/>
              <a:t> </a:t>
            </a:r>
            <a:endParaRPr lang="ro-RO" sz="1600" smtClean="0"/>
          </a:p>
        </p:txBody>
      </p:sp>
      <p:pic>
        <p:nvPicPr>
          <p:cNvPr id="24579" name="Picture 3"/>
          <p:cNvPicPr>
            <a:picLocks noChangeAspect="1"/>
          </p:cNvPicPr>
          <p:nvPr/>
        </p:nvPicPr>
        <p:blipFill>
          <a:blip r:embed="rId3"/>
          <a:srcRect/>
          <a:stretch>
            <a:fillRect/>
          </a:stretch>
        </p:blipFill>
        <p:spPr bwMode="auto">
          <a:xfrm>
            <a:off x="6227763" y="2274888"/>
            <a:ext cx="2643187" cy="1711325"/>
          </a:xfrm>
          <a:prstGeom prst="rect">
            <a:avLst/>
          </a:prstGeom>
          <a:noFill/>
          <a:ln w="9525">
            <a:noFill/>
            <a:miter lim="800000"/>
            <a:headEnd/>
            <a:tailEnd/>
          </a:ln>
        </p:spPr>
      </p:pic>
      <p:sp>
        <p:nvSpPr>
          <p:cNvPr id="24580" name="TextBox 4"/>
          <p:cNvSpPr txBox="1">
            <a:spLocks noChangeArrowheads="1"/>
          </p:cNvSpPr>
          <p:nvPr/>
        </p:nvSpPr>
        <p:spPr bwMode="auto">
          <a:xfrm>
            <a:off x="611188" y="3662363"/>
            <a:ext cx="5473700" cy="338137"/>
          </a:xfrm>
          <a:prstGeom prst="rect">
            <a:avLst/>
          </a:prstGeom>
          <a:noFill/>
          <a:ln w="9525">
            <a:noFill/>
            <a:miter lim="800000"/>
            <a:headEnd/>
            <a:tailEnd/>
          </a:ln>
        </p:spPr>
        <p:txBody>
          <a:bodyPr>
            <a:spAutoFit/>
          </a:bodyPr>
          <a:lstStyle/>
          <a:p>
            <a:r>
              <a:rPr lang="ro-RO" sz="800"/>
              <a:t>1) ESENER-2 — Raport general: Gestionarea securității și sănătății în muncă, EU-OSHA, 2016, p. 18. Disponibil la: </a:t>
            </a:r>
            <a:r>
              <a:rPr lang="ro-RO" sz="800" u="sng">
                <a:hlinkClick r:id="rId4"/>
              </a:rPr>
              <a:t>https://osha.europa.eu/sites/default/files/ESENER2-Overview_report.pdf</a:t>
            </a:r>
            <a:r>
              <a:rPr lang="ro-RO" sz="800"/>
              <a:t> </a:t>
            </a:r>
            <a:endParaRPr lang="ro-RO" sz="800" u="sng"/>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ro-RO" sz="2000" smtClean="0">
                <a:cs typeface="Trebuchet MS" pitchFamily="34" charset="0"/>
              </a:rPr>
              <a:t>Expunerea la substanțe periculoase</a:t>
            </a:r>
            <a:r>
              <a:rPr lang="en-GB" sz="2000" smtClean="0">
                <a:cs typeface="Trebuchet MS" pitchFamily="34" charset="0"/>
              </a:rPr>
              <a:t> </a:t>
            </a:r>
            <a:r>
              <a:rPr lang="ro-RO" sz="2000" smtClean="0">
                <a:cs typeface="Trebuchet MS" pitchFamily="34" charset="0"/>
              </a:rPr>
              <a:t>î</a:t>
            </a:r>
            <a:r>
              <a:rPr lang="en-GB" sz="2000" smtClean="0">
                <a:cs typeface="Trebuchet MS" pitchFamily="34" charset="0"/>
              </a:rPr>
              <a:t>n Europ</a:t>
            </a:r>
            <a:r>
              <a:rPr lang="ro-RO" sz="2000" smtClean="0">
                <a:cs typeface="Trebuchet MS" pitchFamily="34" charset="0"/>
              </a:rPr>
              <a:t>a</a:t>
            </a:r>
            <a:endParaRPr lang="en-GB" sz="2000" smtClean="0">
              <a:cs typeface="Trebuchet MS" pitchFamily="34" charset="0"/>
            </a:endParaRPr>
          </a:p>
        </p:txBody>
      </p:sp>
      <p:sp>
        <p:nvSpPr>
          <p:cNvPr id="3" name="Content Placeholder 2"/>
          <p:cNvSpPr>
            <a:spLocks noGrp="1"/>
          </p:cNvSpPr>
          <p:nvPr>
            <p:ph sz="half" idx="1"/>
          </p:nvPr>
        </p:nvSpPr>
        <p:spPr>
          <a:xfrm>
            <a:off x="418250" y="862400"/>
            <a:ext cx="5706176" cy="3645000"/>
          </a:xfrm>
        </p:spPr>
        <p:txBody>
          <a:bodyPr rtlCol="0">
            <a:normAutofit/>
          </a:bodyPr>
          <a:lstStyle/>
          <a:p>
            <a:pPr marL="189000" indent="-189000" eaLnBrk="1" fontAlgn="auto" hangingPunct="1">
              <a:defRPr/>
            </a:pPr>
            <a:r>
              <a:rPr lang="ro-RO" sz="1600" dirty="0" smtClean="0"/>
              <a:t>Studiul </a:t>
            </a:r>
            <a:r>
              <a:rPr lang="en-GB" sz="1600" dirty="0" smtClean="0"/>
              <a:t>EU-OSHA </a:t>
            </a:r>
            <a:r>
              <a:rPr lang="ro-RO" sz="1600" dirty="0" smtClean="0"/>
              <a:t>pentru o mai bună evaluare a expunerii la substanțe periculoase la locurile de muncă din Europa</a:t>
            </a:r>
            <a:endParaRPr lang="en-GB" sz="1600" strike="sngStrike" dirty="0">
              <a:solidFill>
                <a:srgbClr val="00B050"/>
              </a:solidFill>
            </a:endParaRPr>
          </a:p>
          <a:p>
            <a:pPr marL="189000" indent="-189000" eaLnBrk="1" fontAlgn="auto" hangingPunct="1">
              <a:defRPr/>
            </a:pPr>
            <a:r>
              <a:rPr lang="ro-RO" sz="1600" dirty="0" smtClean="0"/>
              <a:t>Studiul a aplicat o nouă metodologie pentru a combina datele disponibile public de la ECHA, SPIN, PRODCOM, statisticile Eurostat privind întreprinderile și Sondajul european privind condițiile de muncă </a:t>
            </a:r>
            <a:endParaRPr lang="en-US" sz="1600" dirty="0" smtClean="0"/>
          </a:p>
          <a:p>
            <a:pPr marL="189000" indent="-189000" eaLnBrk="1" fontAlgn="auto" hangingPunct="1">
              <a:defRPr/>
            </a:pPr>
            <a:r>
              <a:rPr lang="ro-RO" sz="1600" dirty="0" smtClean="0"/>
              <a:t>Pentru a identifica substanțele cele mai relevante și sectoarele principale în care apar, s-a aplicat un punctaj specializat</a:t>
            </a:r>
            <a:endParaRPr lang="en-US" sz="1600" dirty="0" smtClean="0"/>
          </a:p>
        </p:txBody>
      </p:sp>
      <p:pic>
        <p:nvPicPr>
          <p:cNvPr id="26627" name="Picture 4"/>
          <p:cNvPicPr>
            <a:picLocks noChangeAspect="1"/>
          </p:cNvPicPr>
          <p:nvPr/>
        </p:nvPicPr>
        <p:blipFill>
          <a:blip r:embed="rId2">
            <a:clrChange>
              <a:clrFrom>
                <a:srgbClr val="FFFFFF"/>
              </a:clrFrom>
              <a:clrTo>
                <a:srgbClr val="FFFFFF">
                  <a:alpha val="0"/>
                </a:srgbClr>
              </a:clrTo>
            </a:clrChange>
          </a:blip>
          <a:srcRect/>
          <a:stretch>
            <a:fillRect/>
          </a:stretch>
        </p:blipFill>
        <p:spPr bwMode="auto">
          <a:xfrm rot="1029051">
            <a:off x="6142038" y="1498600"/>
            <a:ext cx="2195512" cy="2679700"/>
          </a:xfrm>
          <a:prstGeom prst="rect">
            <a:avLst/>
          </a:prstGeom>
          <a:noFill/>
          <a:ln w="9525">
            <a:noFill/>
            <a:miter lim="800000"/>
            <a:headEnd/>
            <a:tailEnd/>
          </a:ln>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7.01.13"/>
  <p:tag name="AS_TITLE" val="Aspose.Slides for .NET 4.0 Client Profile"/>
  <p:tag name="AS_VERSION" val="16.12.1.0"/>
</p:tagLst>
</file>

<file path=ppt/theme/theme1.xml><?xml version="1.0" encoding="utf-8"?>
<a:theme xmlns:a="http://schemas.openxmlformats.org/drawingml/2006/main" name="HWC2018-19_Template_16-9">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HWC2018-19_Template_16-9 1">
        <a:dk1>
          <a:srgbClr val="003399"/>
        </a:dk1>
        <a:lt1>
          <a:srgbClr val="FFFFFF"/>
        </a:lt1>
        <a:dk2>
          <a:srgbClr val="000000"/>
        </a:dk2>
        <a:lt2>
          <a:srgbClr val="FFFFFF"/>
        </a:lt2>
        <a:accent1>
          <a:srgbClr val="003399"/>
        </a:accent1>
        <a:accent2>
          <a:srgbClr val="ACC700"/>
        </a:accent2>
        <a:accent3>
          <a:srgbClr val="AAAAAA"/>
        </a:accent3>
        <a:accent4>
          <a:srgbClr val="DADADA"/>
        </a:accent4>
        <a:accent5>
          <a:srgbClr val="AAADCA"/>
        </a:accent5>
        <a:accent6>
          <a:srgbClr val="9BB400"/>
        </a:accent6>
        <a:hlink>
          <a:srgbClr val="003399"/>
        </a:hlink>
        <a:folHlink>
          <a:srgbClr val="B1B3B4"/>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UOSHA Campaign 2016-16-9.potx" id="{F7474474-7AE0-46FF-A261-8B9A1ECF96C7}" vid="{E01BF529-0D02-40D8-AC94-E48790817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HWC2018-19_Template_16-9.potx</Template>
  <TotalTime>737</TotalTime>
  <Words>1637</Words>
  <Application>Microsoft Office PowerPoint</Application>
  <PresentationFormat>On-screen Show (16:9)</PresentationFormat>
  <Paragraphs>199</Paragraphs>
  <Slides>22</Slides>
  <Notes>5</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Courier New</vt:lpstr>
      <vt:lpstr>Trebuchet MS</vt:lpstr>
      <vt:lpstr>Wingdings</vt:lpstr>
      <vt:lpstr>HWC2018-19_Template_16-9</vt:lpstr>
      <vt:lpstr>Campania „Locuri de muncă sănătoase” 2018-2019</vt:lpstr>
      <vt:lpstr>Scurtă prezentare a campaniei</vt:lpstr>
      <vt:lpstr>Obiective principale</vt:lpstr>
      <vt:lpstr>În ce constă problema?</vt:lpstr>
      <vt:lpstr>Ce sunt substanțele periculoase? </vt:lpstr>
      <vt:lpstr>Definiții din Directiva privind agenții chimici </vt:lpstr>
      <vt:lpstr>Date și cifre</vt:lpstr>
      <vt:lpstr>Date și cifre</vt:lpstr>
      <vt:lpstr>Expunerea la substanțe periculoase în Europa</vt:lpstr>
      <vt:lpstr>Cum pot fi gestionate substanțele periculoase?</vt:lpstr>
      <vt:lpstr>Evaluarea riscurilor</vt:lpstr>
      <vt:lpstr>Gestionarea substanțelor periculoase în 3 pași</vt:lpstr>
      <vt:lpstr>Principiul STOP</vt:lpstr>
      <vt:lpstr>Legislație</vt:lpstr>
      <vt:lpstr>Agenți cancerigeni</vt:lpstr>
      <vt:lpstr>Grupuri specifice expuse riscului</vt:lpstr>
      <vt:lpstr>Cum vă puteți implica?</vt:lpstr>
      <vt:lpstr>Oferta de parteneriat în campanie</vt:lpstr>
      <vt:lpstr>Premiile pentru bune practici din cadrul campaniei  „Locuri de muncă sigure și sănătoase”</vt:lpstr>
      <vt:lpstr>Resursele campaniei</vt:lpstr>
      <vt:lpstr>Date importante</vt:lpstr>
      <vt:lpstr>Informații suplimentare</vt:lpstr>
    </vt:vector>
  </TitlesOfParts>
  <Company>CDT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CDT</dc:creator>
  <cp:lastModifiedBy>Miren HURTADO - CPU Editorial</cp:lastModifiedBy>
  <cp:revision>205</cp:revision>
  <dcterms:created xsi:type="dcterms:W3CDTF">2015-10-14T15:05:30Z</dcterms:created>
  <dcterms:modified xsi:type="dcterms:W3CDTF">2018-04-05T12:40:01Z</dcterms:modified>
</cp:coreProperties>
</file>