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302" r:id="rId2"/>
    <p:sldId id="258" r:id="rId3"/>
    <p:sldId id="259" r:id="rId4"/>
    <p:sldId id="291" r:id="rId5"/>
    <p:sldId id="292" r:id="rId6"/>
    <p:sldId id="303" r:id="rId7"/>
    <p:sldId id="293" r:id="rId8"/>
    <p:sldId id="294" r:id="rId9"/>
    <p:sldId id="30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68" r:id="rId18"/>
    <p:sldId id="270" r:id="rId19"/>
    <p:sldId id="271" r:id="rId20"/>
    <p:sldId id="290" r:id="rId21"/>
    <p:sldId id="269" r:id="rId22"/>
    <p:sldId id="305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58" y="126"/>
      </p:cViewPr>
      <p:guideLst>
        <p:guide orient="horz" pos="577"/>
        <p:guide pos="340"/>
        <p:guide orient="horz" pos="27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smtClean="0"/>
          </a:p>
        </p:txBody>
      </p:sp>
    </p:spTree>
    <p:extLst>
      <p:ext uri="{BB962C8B-B14F-4D97-AF65-F5344CB8AC3E}">
        <p14:creationId xmlns:p14="http://schemas.microsoft.com/office/powerpoint/2010/main" val="360596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l-PL" smtClean="0"/>
          </a:p>
        </p:txBody>
      </p:sp>
    </p:spTree>
    <p:extLst>
      <p:ext uri="{BB962C8B-B14F-4D97-AF65-F5344CB8AC3E}">
        <p14:creationId xmlns:p14="http://schemas.microsoft.com/office/powerpoint/2010/main" val="17846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l-PL" smtClean="0"/>
          </a:p>
        </p:txBody>
      </p:sp>
    </p:spTree>
    <p:extLst>
      <p:ext uri="{BB962C8B-B14F-4D97-AF65-F5344CB8AC3E}">
        <p14:creationId xmlns:p14="http://schemas.microsoft.com/office/powerpoint/2010/main" val="102887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smtClean="0"/>
          </a:p>
        </p:txBody>
      </p:sp>
    </p:spTree>
    <p:extLst>
      <p:ext uri="{BB962C8B-B14F-4D97-AF65-F5344CB8AC3E}">
        <p14:creationId xmlns:p14="http://schemas.microsoft.com/office/powerpoint/2010/main" val="138310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 smtClean="0"/>
          </a:p>
        </p:txBody>
      </p:sp>
    </p:spTree>
    <p:extLst>
      <p:ext uri="{BB962C8B-B14F-4D97-AF65-F5344CB8AC3E}">
        <p14:creationId xmlns:p14="http://schemas.microsoft.com/office/powerpoint/2010/main" val="235466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LU" altLang="pl-PL" smtClean="0"/>
          </a:p>
        </p:txBody>
      </p:sp>
    </p:spTree>
    <p:extLst>
      <p:ext uri="{BB962C8B-B14F-4D97-AF65-F5344CB8AC3E}">
        <p14:creationId xmlns:p14="http://schemas.microsoft.com/office/powerpoint/2010/main" val="289951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1960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67544" y="4083918"/>
            <a:ext cx="7655222" cy="596385"/>
            <a:chOff x="467544" y="4138370"/>
            <a:chExt cx="7655222" cy="596385"/>
          </a:xfrm>
        </p:grpSpPr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4138370"/>
              <a:ext cx="792424" cy="54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0528" y="4211273"/>
              <a:ext cx="492238" cy="5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pl-PL" sz="750" baseline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7544" y="4426677"/>
            <a:ext cx="7562465" cy="593345"/>
            <a:chOff x="467544" y="4155926"/>
            <a:chExt cx="7562465" cy="593345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1646164" y="4628134"/>
              <a:ext cx="5491306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www.healthy-workplaces.eu/pl</a:t>
              </a:r>
              <a:endParaRPr lang="pl-PL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1" name="Bild 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88548" y="4155926"/>
              <a:ext cx="541461" cy="57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459277"/>
              <a:ext cx="763656" cy="289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hemes/dangerous-substances/roadmap-to-carcinoge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healthy-workplaces.eu/pl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www.healthy-workplaces.eu/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998" y="3363838"/>
            <a:ext cx="8497490" cy="69651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1600" dirty="0"/>
              <a:t/>
            </a:r>
            <a:br>
              <a:rPr lang="pl-PL" sz="1600" dirty="0"/>
            </a:br>
            <a:r>
              <a:rPr lang="pl-PL" sz="2000" dirty="0"/>
              <a:t>Substancje niebezpieczne </a:t>
            </a:r>
            <a:r>
              <a:rPr lang="pl-PL" sz="2000" dirty="0" smtClean="0"/>
              <a:t>pod kontrolą </a:t>
            </a:r>
            <a:endParaRPr lang="pl-PL" sz="2000" dirty="0"/>
          </a:p>
        </p:txBody>
      </p:sp>
      <p:sp>
        <p:nvSpPr>
          <p:cNvPr id="5" name="Título 1"/>
          <p:cNvSpPr>
            <a:spLocks noGrp="1"/>
          </p:cNvSpPr>
          <p:nvPr>
            <p:ph type="subTitle" idx="10"/>
          </p:nvPr>
        </p:nvSpPr>
        <p:spPr>
          <a:xfrm>
            <a:off x="467544" y="2643758"/>
            <a:ext cx="8208912" cy="912540"/>
          </a:xfrm>
        </p:spPr>
        <p:txBody>
          <a:bodyPr>
            <a:noAutofit/>
          </a:bodyPr>
          <a:lstStyle/>
          <a:p>
            <a:r>
              <a:rPr lang="pl-PL" sz="2800" dirty="0" smtClean="0"/>
              <a:t>Kampania „Zdrowe i bezpieczne miejsce pracy” (2018–19)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54100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86" y="123825"/>
            <a:ext cx="7795022" cy="3667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2000" dirty="0"/>
              <a:t>Jak ograniczać narażenia na substancje niebezpieczne?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43866" y="843558"/>
            <a:ext cx="6865144" cy="402074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altLang="pl-PL" sz="1400" dirty="0"/>
              <a:t>Kluczowe jest tworzenie kultury zapobiegania i podnoszenia świadomości </a:t>
            </a:r>
            <a:r>
              <a:rPr lang="pl-PL" altLang="pl-PL" sz="1400" dirty="0" smtClean="0"/>
              <a:t>w </a:t>
            </a:r>
            <a:r>
              <a:rPr lang="pl-PL" altLang="pl-PL" sz="1400" dirty="0"/>
              <a:t>tym zakresie</a:t>
            </a:r>
          </a:p>
          <a:p>
            <a:pPr eaLnBrk="1" hangingPunct="1">
              <a:defRPr/>
            </a:pPr>
            <a:r>
              <a:rPr lang="pl-PL" altLang="pl-PL" sz="1400" dirty="0"/>
              <a:t>W UE obowiązuje wystarczające ustawodawstwo dotyczące substancji niebezpiecznych — pracodawcy muszą mieć świadomość swoich zobowiązań prawnych</a:t>
            </a:r>
          </a:p>
          <a:p>
            <a:pPr eaLnBrk="1" hangingPunct="1">
              <a:defRPr/>
            </a:pPr>
            <a:r>
              <a:rPr lang="pl-PL" altLang="pl-PL" sz="1400" dirty="0"/>
              <a:t>Dla skutecznego zapobiegania kluczowe znaczenie ma ocena ryzyka </a:t>
            </a:r>
            <a:br>
              <a:rPr lang="pl-PL" altLang="pl-PL" sz="1400" dirty="0"/>
            </a:br>
            <a:r>
              <a:rPr lang="pl-PL" altLang="pl-PL" sz="1400" dirty="0"/>
              <a:t>i wprowadzanie skutecznych środków zapobiegawczych i ochronnych </a:t>
            </a:r>
          </a:p>
          <a:p>
            <a:pPr eaLnBrk="1" hangingPunct="1">
              <a:defRPr/>
            </a:pPr>
            <a:r>
              <a:rPr lang="pl-PL" altLang="pl-PL" sz="1400" dirty="0"/>
              <a:t>Pracowników należy na bieżąco informować o: </a:t>
            </a:r>
          </a:p>
          <a:p>
            <a:pPr lvl="1" eaLnBrk="1" hangingPunct="1">
              <a:defRPr/>
            </a:pPr>
            <a:r>
              <a:rPr lang="pl-PL" altLang="pl-PL" sz="1400" dirty="0"/>
              <a:t>ustaleniach w zakresie oceny ryzyka</a:t>
            </a:r>
          </a:p>
          <a:p>
            <a:pPr lvl="1" eaLnBrk="1" hangingPunct="1">
              <a:defRPr/>
            </a:pPr>
            <a:r>
              <a:rPr lang="pl-PL" altLang="pl-PL" sz="1400" dirty="0"/>
              <a:t>zagrożeniach i wpływie, jaki mogą one mieć na jego zdrowie </a:t>
            </a:r>
            <a:br>
              <a:rPr lang="pl-PL" altLang="pl-PL" sz="1400" dirty="0"/>
            </a:br>
            <a:r>
              <a:rPr lang="pl-PL" altLang="pl-PL" sz="1400" dirty="0"/>
              <a:t>i środowisko</a:t>
            </a:r>
          </a:p>
          <a:p>
            <a:pPr lvl="1" eaLnBrk="1" hangingPunct="1">
              <a:defRPr/>
            </a:pPr>
            <a:r>
              <a:rPr lang="pl-PL" altLang="pl-PL" sz="1400" dirty="0"/>
              <a:t>możliwościach zapewnienia sobie i innym bezpieczeństwa</a:t>
            </a:r>
          </a:p>
          <a:p>
            <a:pPr lvl="1" eaLnBrk="1" hangingPunct="1">
              <a:defRPr/>
            </a:pPr>
            <a:r>
              <a:rPr lang="pl-PL" altLang="pl-PL" sz="1400" dirty="0"/>
              <a:t>postępowaniu w razie wypadku lub problemów</a:t>
            </a:r>
          </a:p>
          <a:p>
            <a:pPr eaLnBrk="1" hangingPunct="1">
              <a:defRPr/>
            </a:pPr>
            <a:r>
              <a:rPr lang="pl-PL" altLang="pl-PL" sz="1400" dirty="0"/>
              <a:t>Praktyczne narzędzia i wytyczne mogą pomóc pracodawcom zarządzać zagrożeniami oraz zapewnić bezpieczeństwo i zdrowie w miejscach pracy.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9582"/>
            <a:ext cx="2286000" cy="28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168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2000" dirty="0"/>
              <a:t>Ocena </a:t>
            </a:r>
            <a:r>
              <a:rPr lang="pl-PL" sz="2200" dirty="0"/>
              <a:t>ryzyka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559278" cy="3644503"/>
          </a:xfrm>
        </p:spPr>
        <p:txBody>
          <a:bodyPr rtlCol="0">
            <a:normAutofit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pl-PL" sz="1600" dirty="0"/>
              <a:t>Aby zidentyfikować wszystkie zagrożenia dla bezpieczeństwa i zdrowia </a:t>
            </a:r>
            <a:br>
              <a:rPr lang="pl-PL" sz="1600" dirty="0"/>
            </a:br>
            <a:r>
              <a:rPr lang="pl-PL" sz="1600" dirty="0"/>
              <a:t>należy przeprowadzić ocenę ryzyka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Należy zaangażować pracodawców, kierownictwo, służby BHP i pracowników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Powinna ona obejmować wszystkie grupy pracowników i wykonawców, a także takie procesy w miejscu pracy, jak np. konserwacja i naprawy</a:t>
            </a:r>
          </a:p>
          <a:p>
            <a:pPr>
              <a:spcAft>
                <a:spcPts val="0"/>
              </a:spcAft>
              <a:defRPr/>
            </a:pPr>
            <a:r>
              <a:rPr lang="pl-PL" altLang="en-US" sz="1600" dirty="0"/>
              <a:t>Kluczowe znaczenie ma priorytetowe traktowanie działań na rzecz eliminacji, substytucji lub ograniczania zagrożeń.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Powinna być aktualizowana i poprawiana w przypadku zdarzeń wypadkowych lub zmian w procesie technologicznym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Pracownicy powinni być dobrze poinformowani o wynikach i szkoleni w zakresie stosowania środków zapobiegawczych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Przedsiębiorstwa powinny dysponować narzędziami i instrumentami wspomagającymi przeprowadzenie oceny ryzyka.</a:t>
            </a:r>
          </a:p>
        </p:txBody>
      </p:sp>
    </p:spTree>
    <p:extLst>
      <p:ext uri="{BB962C8B-B14F-4D97-AF65-F5344CB8AC3E}">
        <p14:creationId xmlns:p14="http://schemas.microsoft.com/office/powerpoint/2010/main" val="126787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3" y="195486"/>
            <a:ext cx="7908131" cy="3667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2000" dirty="0" smtClean="0"/>
              <a:t>Ograniczania narażenia na substancje niebezpieczne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293" y="871463"/>
            <a:ext cx="7560469" cy="3644503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pl-PL" altLang="en-US" sz="1575" dirty="0"/>
              <a:t>Identyfikacja zagrożeń</a:t>
            </a:r>
            <a:r>
              <a:rPr lang="pl-PL" sz="1425" dirty="0"/>
              <a:t>:</a:t>
            </a:r>
          </a:p>
          <a:p>
            <a:pPr marL="483393" indent="-285750">
              <a:spcAft>
                <a:spcPts val="0"/>
              </a:spcAft>
              <a:defRPr/>
            </a:pPr>
            <a:r>
              <a:rPr lang="pl-PL" sz="1425" dirty="0"/>
              <a:t>Stworzenie wykazu </a:t>
            </a:r>
            <a:r>
              <a:rPr lang="pl-PL" altLang="en-US" sz="1425" dirty="0"/>
              <a:t>substancji/produktów chemicznych wykorzystywanych i generowanych </a:t>
            </a:r>
            <a:br>
              <a:rPr lang="pl-PL" altLang="en-US" sz="1425" dirty="0"/>
            </a:br>
            <a:r>
              <a:rPr lang="pl-PL" altLang="en-US" sz="1425" dirty="0"/>
              <a:t>w miejscu pracy </a:t>
            </a:r>
          </a:p>
          <a:p>
            <a:pPr marL="483393" indent="-285750">
              <a:spcAft>
                <a:spcPts val="0"/>
              </a:spcAft>
              <a:defRPr/>
            </a:pPr>
            <a:r>
              <a:rPr lang="pl-PL" sz="1425" dirty="0"/>
              <a:t>Zebranie informacji o szkodach, jakie mogą powodować i sposobie, w jaki mogą szkodzić </a:t>
            </a:r>
            <a:br>
              <a:rPr lang="pl-PL" sz="1425" dirty="0"/>
            </a:br>
            <a:r>
              <a:rPr lang="pl-PL" sz="1425" dirty="0"/>
              <a:t>(etykiety, karty charakterystyk)</a:t>
            </a:r>
          </a:p>
          <a:p>
            <a:pPr marL="483393" indent="-285750">
              <a:spcAft>
                <a:spcPts val="0"/>
              </a:spcAft>
              <a:defRPr/>
            </a:pPr>
            <a:r>
              <a:rPr lang="pl-PL" sz="1425" dirty="0"/>
              <a:t>Dokonanie oceny, czy wykorzystywane są substancje rakotwórcze lub mutagenne, do których </a:t>
            </a:r>
            <a:br>
              <a:rPr lang="pl-PL" sz="1425" dirty="0"/>
            </a:br>
            <a:r>
              <a:rPr lang="pl-PL" sz="1425" dirty="0"/>
              <a:t>mają zastosowanie bardziej rygorystyczne przepisy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altLang="en-US" sz="1575" dirty="0"/>
              <a:t>Ocena narażenia:</a:t>
            </a:r>
          </a:p>
          <a:p>
            <a:pPr marL="483393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25" b="1" dirty="0">
                <a:solidFill>
                  <a:schemeClr val="tx2"/>
                </a:solidFill>
              </a:rPr>
              <a:t>Identyfikacja osób narażonych, w tym również pracowników sprzątających i obsługi technicznej</a:t>
            </a:r>
          </a:p>
          <a:p>
            <a:pPr marL="483393" lvl="1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25" b="1" dirty="0">
                <a:solidFill>
                  <a:schemeClr val="tx2"/>
                </a:solidFill>
              </a:rPr>
              <a:t>Ocena narażenia pracowników pod względem rodzaju (narażenie inhalacyjne, </a:t>
            </a:r>
            <a:r>
              <a:rPr lang="pl-PL" sz="1425" b="1" dirty="0" err="1">
                <a:solidFill>
                  <a:schemeClr val="tx2"/>
                </a:solidFill>
              </a:rPr>
              <a:t>dermalne</a:t>
            </a:r>
            <a:r>
              <a:rPr lang="pl-PL" sz="1425" b="1" dirty="0">
                <a:solidFill>
                  <a:schemeClr val="tx2"/>
                </a:solidFill>
              </a:rPr>
              <a:t> i pokarmowe), nasilenia, czasu trwania, częstotliwości narażenia, w tym narażenia mieszanego</a:t>
            </a:r>
          </a:p>
          <a:p>
            <a:pPr marL="483393" lvl="1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25" b="1" dirty="0">
                <a:solidFill>
                  <a:schemeClr val="tx2"/>
                </a:solidFill>
              </a:rPr>
              <a:t>Rozważenie wyników w połączeniu z innymi rodzajami ryzyka, na przykład zagrożeniami pożarem, wchłanianiem przez skórę lub np. związanymi z pracami mokrymi</a:t>
            </a:r>
            <a:endParaRPr lang="pl-PL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sz="1575" dirty="0"/>
              <a:t>Określenie środków:</a:t>
            </a:r>
          </a:p>
          <a:p>
            <a:pPr marL="483393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25" b="1" dirty="0">
                <a:solidFill>
                  <a:schemeClr val="tx2"/>
                </a:solidFill>
              </a:rPr>
              <a:t>Listę zagrożeń można wykorzystać do sporządzenia planu działania, w tym określenia osób, </a:t>
            </a:r>
            <a:br>
              <a:rPr lang="pl-PL" sz="1425" b="1" dirty="0">
                <a:solidFill>
                  <a:schemeClr val="tx2"/>
                </a:solidFill>
              </a:rPr>
            </a:br>
            <a:r>
              <a:rPr lang="pl-PL" sz="1425" b="1" dirty="0">
                <a:solidFill>
                  <a:schemeClr val="tx2"/>
                </a:solidFill>
              </a:rPr>
              <a:t>które mają go wdrożyć</a:t>
            </a:r>
          </a:p>
          <a:p>
            <a:pPr marL="483393" lvl="1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25" b="1" dirty="0">
                <a:solidFill>
                  <a:schemeClr val="tx2"/>
                </a:solidFill>
              </a:rPr>
              <a:t>Kontrola wdrożenia środków i ich rezultatów. </a:t>
            </a:r>
          </a:p>
        </p:txBody>
      </p:sp>
    </p:spTree>
    <p:extLst>
      <p:ext uri="{BB962C8B-B14F-4D97-AF65-F5344CB8AC3E}">
        <p14:creationId xmlns:p14="http://schemas.microsoft.com/office/powerpoint/2010/main" val="146838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29" y="-147042"/>
            <a:ext cx="6447235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2000" dirty="0"/>
              <a:t>Zasada 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106" y="845146"/>
            <a:ext cx="7559278" cy="3024188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pl-PL" sz="1500" dirty="0"/>
              <a:t>Pracodawcy muszą stosować skuteczne środki zapobiegawcze i ochronne</a:t>
            </a:r>
          </a:p>
          <a:p>
            <a:pPr>
              <a:spcAft>
                <a:spcPts val="0"/>
              </a:spcAft>
              <a:defRPr/>
            </a:pPr>
            <a:r>
              <a:rPr lang="pl-PL" sz="1500" dirty="0"/>
              <a:t>Niebezpieczne substancje i procesy powinny zostać całkowicie wyeliminowane </a:t>
            </a:r>
            <a:br>
              <a:rPr lang="pl-PL" sz="1500" dirty="0"/>
            </a:br>
            <a:r>
              <a:rPr lang="pl-PL" sz="1500" dirty="0"/>
              <a:t>z miejsc pracy (np. poprzez zaprojektowanie nowych procesów pracy) </a:t>
            </a:r>
          </a:p>
          <a:p>
            <a:pPr>
              <a:spcAft>
                <a:spcPts val="0"/>
              </a:spcAft>
              <a:defRPr/>
            </a:pPr>
            <a:r>
              <a:rPr lang="pl-PL" sz="1500" dirty="0"/>
              <a:t>Jeżeli </a:t>
            </a:r>
            <a:r>
              <a:rPr lang="pl-PL" sz="1500" u="sng" dirty="0"/>
              <a:t>wyeliminowanie</a:t>
            </a:r>
            <a:r>
              <a:rPr lang="pl-PL" sz="1500" dirty="0"/>
              <a:t> nie jest możliwe, ryzykiem należy zarządzać według </a:t>
            </a:r>
            <a:br>
              <a:rPr lang="pl-PL" sz="1500" dirty="0"/>
            </a:br>
            <a:r>
              <a:rPr lang="pl-PL" sz="1500" dirty="0"/>
              <a:t>hierarchii środków zapobiegawczych — zasady STOP</a:t>
            </a:r>
            <a:endParaRPr lang="en-US" sz="1500" dirty="0"/>
          </a:p>
          <a:p>
            <a:pPr marL="64134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Zastąpienie (</a:t>
            </a:r>
            <a:r>
              <a:rPr lang="pl-PL" sz="1500" dirty="0">
                <a:solidFill>
                  <a:srgbClr val="FF0000"/>
                </a:solidFill>
              </a:rPr>
              <a:t>S</a:t>
            </a:r>
            <a:r>
              <a:rPr lang="pl-PL" sz="1500" dirty="0"/>
              <a:t>ubstitution) (bezpieczne lub mniej szkodliwe alternatywy)</a:t>
            </a:r>
          </a:p>
          <a:p>
            <a:pPr marL="64134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Środki techniczne (</a:t>
            </a:r>
            <a:r>
              <a:rPr lang="pl-PL" sz="1500" dirty="0">
                <a:solidFill>
                  <a:srgbClr val="FF0000"/>
                </a:solidFill>
              </a:rPr>
              <a:t>T</a:t>
            </a:r>
            <a:r>
              <a:rPr lang="pl-PL" sz="1500" dirty="0"/>
              <a:t>echnological measures) (np. hermetyzacja, system zamknięty, miejscowa wentylacji mechaniczna)</a:t>
            </a:r>
          </a:p>
          <a:p>
            <a:pPr marL="64134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Środki organizacyjne (</a:t>
            </a:r>
            <a:r>
              <a:rPr lang="pl-PL" sz="1500" dirty="0">
                <a:solidFill>
                  <a:srgbClr val="FF0000"/>
                </a:solidFill>
              </a:rPr>
              <a:t>O</a:t>
            </a:r>
            <a:r>
              <a:rPr lang="pl-PL" sz="1500" dirty="0"/>
              <a:t>rganisational measures) (np. ograniczenie liczby narażonych pracowników lub czasu narażenia)</a:t>
            </a:r>
          </a:p>
          <a:p>
            <a:pPr marL="641341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Środki ochrony indywidualnej (</a:t>
            </a:r>
            <a:r>
              <a:rPr lang="pl-PL" sz="1500" dirty="0">
                <a:solidFill>
                  <a:srgbClr val="FF0000"/>
                </a:solidFill>
              </a:rPr>
              <a:t>P</a:t>
            </a:r>
            <a:r>
              <a:rPr lang="pl-PL" sz="1500" dirty="0"/>
              <a:t>ersonal protection) (użytkowanie odpowiednich </a:t>
            </a:r>
            <a:r>
              <a:rPr lang="pl-PL" sz="1500" dirty="0" smtClean="0"/>
              <a:t>środków </a:t>
            </a:r>
            <a:r>
              <a:rPr lang="pl-PL" sz="1500" dirty="0"/>
              <a:t>ochrony indywidualnej).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6948264" y="2571750"/>
            <a:ext cx="1958578" cy="1731169"/>
            <a:chOff x="6881125" y="3290315"/>
            <a:chExt cx="1958590" cy="1731222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977"/>
              <a:ext cx="1754992" cy="104182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5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130" y="3290315"/>
              <a:ext cx="1838585" cy="173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09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pl-PL" sz="2000" dirty="0"/>
              <a:t>Przepisy prawne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916" y="871536"/>
            <a:ext cx="7541958" cy="3500439"/>
          </a:xfrm>
        </p:spPr>
        <p:txBody>
          <a:bodyPr rtlCol="0">
            <a:normAutofit fontScale="92500"/>
          </a:bodyPr>
          <a:lstStyle/>
          <a:p>
            <a:pPr>
              <a:spcAft>
                <a:spcPts val="0"/>
              </a:spcAft>
              <a:defRPr/>
            </a:pPr>
            <a:r>
              <a:rPr lang="pl-PL" sz="1300" dirty="0"/>
              <a:t>Pracodawca ponosi odpowiedzialność prawną za zapewnienie bezpieczeństwa i zdrowia w miejscu pracy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sz="1300" dirty="0"/>
              <a:t/>
            </a:r>
            <a:br>
              <a:rPr sz="1300" dirty="0"/>
            </a:br>
            <a:r>
              <a:rPr lang="pl-PL" sz="1300" dirty="0"/>
              <a:t>Przepisy dotyczące bezpieczeństwa i zdrowia w pracy, w tym:</a:t>
            </a:r>
          </a:p>
          <a:p>
            <a:pPr>
              <a:spcAft>
                <a:spcPts val="0"/>
              </a:spcAft>
              <a:defRPr/>
            </a:pPr>
            <a:r>
              <a:rPr lang="pl-PL" sz="1300" dirty="0">
                <a:solidFill>
                  <a:srgbClr val="00B050"/>
                </a:solidFill>
                <a:hlinkClick r:id="rId2"/>
              </a:rPr>
              <a:t>Dyrektywa 89/391/EWG (dyrektywa ramowa w sprawie bezpieczeństwa i zdrowia w miejscu pracy)   </a:t>
            </a:r>
            <a:endParaRPr lang="pl-PL" sz="1300" dirty="0">
              <a:solidFill>
                <a:srgbClr val="00B050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pl-PL" sz="1300" dirty="0">
                <a:solidFill>
                  <a:srgbClr val="00B050"/>
                </a:solidFill>
                <a:hlinkClick r:id="rId3"/>
              </a:rPr>
              <a:t>Dyrektywa 98/24/WE (dyrektywa w sprawie środków chemicznych, CAD)</a:t>
            </a:r>
            <a:endParaRPr lang="pl-PL" sz="1300" dirty="0">
              <a:solidFill>
                <a:srgbClr val="00B050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pl-PL" sz="1300" dirty="0">
                <a:hlinkClick r:id="rId4"/>
              </a:rPr>
              <a:t>Dyrektywa 2004/37/WE (dyrektywa w sprawie czynników rakotwórczych i mutagenów, CMD)</a:t>
            </a:r>
            <a:endParaRPr lang="pl-PL" sz="1300" dirty="0"/>
          </a:p>
          <a:p>
            <a:pPr>
              <a:spcAft>
                <a:spcPts val="0"/>
              </a:spcAft>
              <a:defRPr/>
            </a:pPr>
            <a:r>
              <a:rPr lang="pl-PL" sz="1300" dirty="0"/>
              <a:t>Dyrektywa 2017/2389/UE (dyrektywa zmieniająca Dyrektywę 2004/37/WE, CMD)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pl-PL" sz="13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sz="1300" dirty="0" smtClean="0"/>
              <a:t>Pełny </a:t>
            </a:r>
            <a:r>
              <a:rPr lang="pl-PL" sz="1300" dirty="0"/>
              <a:t>przegląd przepisów z zakresu BHP: </a:t>
            </a:r>
            <a:r>
              <a:rPr sz="1300" dirty="0"/>
              <a:t/>
            </a:r>
            <a:br>
              <a:rPr sz="1300" dirty="0"/>
            </a:br>
            <a:r>
              <a:rPr lang="pl-PL" sz="1300" dirty="0">
                <a:hlinkClick r:id="rId5"/>
              </a:rPr>
              <a:t>https://osha.europa.eu/pl/safety-and-health-legislation </a:t>
            </a:r>
            <a:r>
              <a:rPr sz="1300" dirty="0">
                <a:hlinkClick r:id="rId5"/>
              </a:rPr>
              <a:t/>
            </a:r>
            <a:br>
              <a:rPr sz="1300" dirty="0">
                <a:hlinkClick r:id="rId5"/>
              </a:rPr>
            </a:br>
            <a:endParaRPr lang="pl-PL" sz="13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sz="1300" dirty="0"/>
              <a:t>Przydatne informacje z ustawodawstwa dotyczącego chemikaliów:</a:t>
            </a:r>
          </a:p>
          <a:p>
            <a:pPr>
              <a:spcAft>
                <a:spcPts val="0"/>
              </a:spcAft>
              <a:defRPr/>
            </a:pPr>
            <a:r>
              <a:rPr lang="pl-PL" sz="1300" dirty="0">
                <a:hlinkClick r:id="rId6"/>
              </a:rPr>
              <a:t>Rozporządzenie Parlamentu Europejskiego i Rady (WE) nr 1907/2006 (rozporządzenie REACH)</a:t>
            </a:r>
            <a:endParaRPr lang="pl-PL" sz="1300" dirty="0"/>
          </a:p>
          <a:p>
            <a:pPr>
              <a:spcAft>
                <a:spcPts val="0"/>
              </a:spcAft>
              <a:defRPr/>
            </a:pPr>
            <a:r>
              <a:rPr lang="pl-PL" sz="1300" dirty="0">
                <a:hlinkClick r:id="rId7"/>
              </a:rPr>
              <a:t>Rozporządzenie </a:t>
            </a:r>
            <a:r>
              <a:rPr lang="pl-PL" sz="1300" dirty="0">
                <a:hlinkClick r:id="rId6"/>
              </a:rPr>
              <a:t>Parlamentu Europejskiego i Rady </a:t>
            </a:r>
            <a:r>
              <a:rPr lang="pl-PL" sz="1300" dirty="0">
                <a:hlinkClick r:id="rId7"/>
              </a:rPr>
              <a:t>(WE) nr 1272/2008 (rozporządzenie CLP)</a:t>
            </a:r>
            <a:endParaRPr lang="pl-PL" sz="1300" dirty="0"/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endParaRPr lang="pl-PL" sz="16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7360444" y="1995686"/>
            <a:ext cx="1783556" cy="1839516"/>
            <a:chOff x="6948264" y="2401345"/>
            <a:chExt cx="1783948" cy="1838857"/>
          </a:xfrm>
        </p:grpSpPr>
        <p:sp>
          <p:nvSpPr>
            <p:cNvPr id="5" name="Oval 4"/>
            <p:cNvSpPr/>
            <p:nvPr/>
          </p:nvSpPr>
          <p:spPr>
            <a:xfrm>
              <a:off x="6948264" y="2788160"/>
              <a:ext cx="1439782" cy="1452042"/>
            </a:xfrm>
            <a:prstGeom prst="ellipse">
              <a:avLst/>
            </a:prstGeom>
            <a:solidFill>
              <a:srgbClr val="89C14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82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59"/>
            <a:stretch>
              <a:fillRect/>
            </a:stretch>
          </p:blipFill>
          <p:spPr bwMode="auto">
            <a:xfrm>
              <a:off x="7164288" y="2401345"/>
              <a:ext cx="1567924" cy="183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8941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pl-PL" sz="2000" dirty="0"/>
              <a:t>Czynniki rakotwórcze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7" y="844154"/>
            <a:ext cx="7560469" cy="2736056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pl-PL" sz="1600" dirty="0"/>
              <a:t>Czynniki rakotwórcze są przyczyną większości śmiertelnych chorób zawodowych w UE</a:t>
            </a:r>
            <a:endParaRPr lang="en-US" sz="1600" dirty="0"/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Co roku narażenie na czynniki rakotwórcze w miejscu pracy powoduje:</a:t>
            </a:r>
            <a:endParaRPr lang="en-US" sz="1600" dirty="0"/>
          </a:p>
          <a:p>
            <a:pPr lvl="1">
              <a:spcAft>
                <a:spcPts val="0"/>
              </a:spcAft>
              <a:defRPr/>
            </a:pPr>
            <a:r>
              <a:rPr lang="pl-PL" sz="1600" dirty="0"/>
              <a:t>występowanie raka u od </a:t>
            </a:r>
            <a:r>
              <a:rPr lang="en-GB" sz="1600" dirty="0"/>
              <a:t>91</a:t>
            </a:r>
            <a:r>
              <a:rPr lang="pl-PL" sz="1600" dirty="0"/>
              <a:t> </a:t>
            </a:r>
            <a:r>
              <a:rPr lang="en-GB" sz="1600" dirty="0"/>
              <a:t>500 </a:t>
            </a:r>
            <a:r>
              <a:rPr lang="pl-PL" sz="1600" dirty="0"/>
              <a:t>do</a:t>
            </a:r>
            <a:r>
              <a:rPr lang="en-GB" sz="1600" dirty="0"/>
              <a:t> 150</a:t>
            </a:r>
            <a:r>
              <a:rPr lang="pl-PL" sz="1600" dirty="0"/>
              <a:t> </a:t>
            </a:r>
            <a:r>
              <a:rPr lang="en-GB" sz="1600" dirty="0"/>
              <a:t>500</a:t>
            </a:r>
            <a:r>
              <a:rPr lang="en-US" sz="1600" dirty="0"/>
              <a:t> </a:t>
            </a:r>
            <a:r>
              <a:rPr lang="pl-PL" sz="1600" dirty="0"/>
              <a:t>osób</a:t>
            </a:r>
            <a:endParaRPr lang="en-US" sz="1600" dirty="0"/>
          </a:p>
          <a:p>
            <a:pPr lvl="1">
              <a:spcAft>
                <a:spcPts val="0"/>
              </a:spcAft>
              <a:tabLst>
                <a:tab pos="900091" algn="l"/>
              </a:tabLst>
              <a:defRPr/>
            </a:pPr>
            <a:r>
              <a:rPr lang="pl-PL" sz="1600" dirty="0"/>
              <a:t>od </a:t>
            </a:r>
            <a:r>
              <a:rPr lang="en-GB" sz="1600" dirty="0"/>
              <a:t>57</a:t>
            </a:r>
            <a:r>
              <a:rPr lang="pl-PL" sz="1600" dirty="0"/>
              <a:t> </a:t>
            </a:r>
            <a:r>
              <a:rPr lang="en-GB" sz="1600" dirty="0"/>
              <a:t>700 </a:t>
            </a:r>
            <a:r>
              <a:rPr lang="pl-PL" sz="1600" dirty="0"/>
              <a:t>do</a:t>
            </a:r>
            <a:r>
              <a:rPr lang="en-GB" sz="1600" dirty="0"/>
              <a:t> 106</a:t>
            </a:r>
            <a:r>
              <a:rPr lang="pl-PL" sz="1600" dirty="0"/>
              <a:t> </a:t>
            </a:r>
            <a:r>
              <a:rPr lang="en-GB" sz="1600" dirty="0"/>
              <a:t>500</a:t>
            </a:r>
            <a:r>
              <a:rPr lang="en-US" sz="1600" dirty="0"/>
              <a:t> </a:t>
            </a:r>
            <a:r>
              <a:rPr lang="pl-PL" sz="1600" dirty="0"/>
              <a:t>zgonów </a:t>
            </a:r>
            <a:r>
              <a:rPr lang="en-US" sz="1600" dirty="0"/>
              <a:t>(RIVM, 2016)</a:t>
            </a:r>
          </a:p>
          <a:p>
            <a:pPr marL="285750" lvl="1" indent="-285750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tx2"/>
                </a:solidFill>
              </a:rPr>
              <a:t>Wielu przypadkom chorób nowotworowych związanych z pracą można zapobiec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W stosunku do czynników rakotwórczych mają zastosowanie surowsze środki niż do innych substancji niebezpiecznych</a:t>
            </a:r>
            <a:r>
              <a:rPr lang="en-US" sz="1600" dirty="0"/>
              <a:t>, </a:t>
            </a:r>
            <a:r>
              <a:rPr lang="pl-PL" sz="1600" dirty="0"/>
              <a:t>np. praca w zamkniętym systemie</a:t>
            </a:r>
            <a:r>
              <a:rPr lang="en-US" sz="1600" dirty="0"/>
              <a:t>, </a:t>
            </a:r>
            <a:r>
              <a:rPr lang="pl-PL" sz="1600" dirty="0"/>
              <a:t>ograniczanie dostępu pracowników i prowadzenie rejestrów</a:t>
            </a:r>
            <a:endParaRPr lang="en-US" sz="1600" dirty="0"/>
          </a:p>
        </p:txBody>
      </p:sp>
      <p:pic>
        <p:nvPicPr>
          <p:cNvPr id="2560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8557"/>
            <a:ext cx="2494360" cy="8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Prostokąt 4"/>
          <p:cNvSpPr>
            <a:spLocks noChangeArrowheads="1"/>
          </p:cNvSpPr>
          <p:nvPr/>
        </p:nvSpPr>
        <p:spPr bwMode="auto">
          <a:xfrm>
            <a:off x="3347864" y="3826669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dirty="0">
                <a:solidFill>
                  <a:schemeClr val="tx1"/>
                </a:solidFill>
              </a:rPr>
              <a:t>Celem planu działania dotyczącego czynników </a:t>
            </a:r>
            <a:br>
              <a:rPr lang="pl-PL" altLang="pl-PL" sz="1200" dirty="0">
                <a:solidFill>
                  <a:schemeClr val="tx1"/>
                </a:solidFill>
              </a:rPr>
            </a:br>
            <a:r>
              <a:rPr lang="pl-PL" altLang="pl-PL" sz="1200" dirty="0">
                <a:solidFill>
                  <a:schemeClr val="tx1"/>
                </a:solidFill>
              </a:rPr>
              <a:t>rakotwórczych jest wspieranie polityki </a:t>
            </a:r>
            <a:br>
              <a:rPr lang="pl-PL" altLang="pl-PL" sz="1200" dirty="0">
                <a:solidFill>
                  <a:schemeClr val="tx1"/>
                </a:solidFill>
              </a:rPr>
            </a:br>
            <a:r>
              <a:rPr lang="pl-PL" altLang="pl-PL" sz="1200" dirty="0">
                <a:solidFill>
                  <a:schemeClr val="tx1"/>
                </a:solidFill>
              </a:rPr>
              <a:t>oraz upowszechnianie informacji i dobrych praktyk.</a:t>
            </a:r>
            <a:endParaRPr lang="en-US" altLang="pl-PL" sz="1200" dirty="0">
              <a:solidFill>
                <a:schemeClr val="tx1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3347864" y="4168378"/>
            <a:ext cx="332185" cy="33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3078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pl-PL" sz="2000" dirty="0"/>
              <a:t>Szczególnie zagrożone grupy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72729"/>
            <a:ext cx="7110468" cy="3644503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pl-PL" sz="1600" dirty="0"/>
              <a:t>Pewne grupy pracowników mogą być szczególnie narażone na substancje niebezpieczne, w tym: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kobiety</a:t>
            </a:r>
          </a:p>
          <a:p>
            <a:pPr lvl="1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młodzi pracownicy</a:t>
            </a:r>
          </a:p>
          <a:p>
            <a:pPr lvl="1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pracownicy migrujący</a:t>
            </a:r>
          </a:p>
          <a:p>
            <a:pPr lvl="1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pracownicy tymczasowi</a:t>
            </a:r>
          </a:p>
          <a:p>
            <a:pPr lvl="1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personel nieprzeszkolony lub niedoświadczony</a:t>
            </a:r>
          </a:p>
          <a:p>
            <a:pPr lvl="1"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pracownicy sprzątający i podwykonawcy</a:t>
            </a:r>
          </a:p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tx2"/>
                </a:solidFill>
              </a:rPr>
              <a:t>Może to wynikać ze szczególnej podatności, braku doświadczenia lub braku przeszkolenia albo informacji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31" y="510779"/>
            <a:ext cx="5830491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4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43558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Udział w kampanii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7146336" cy="2548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50" dirty="0" smtClean="0"/>
              <a:t>W kampanii mogą wziąć udział organizacje o dowolnej wielkości i z dowolnego sektora oraz osoby indywidualne przez:</a:t>
            </a:r>
          </a:p>
          <a:p>
            <a:pPr lvl="1">
              <a:spcBef>
                <a:spcPts val="600"/>
              </a:spcBef>
            </a:pPr>
            <a:r>
              <a:rPr lang="pl-PL" sz="1450" dirty="0"/>
              <a:t>u</a:t>
            </a:r>
            <a:r>
              <a:rPr lang="pl-PL" sz="1450" dirty="0" smtClean="0"/>
              <a:t>powszechnianie materiałów kampanii</a:t>
            </a:r>
          </a:p>
          <a:p>
            <a:pPr lvl="1"/>
            <a:r>
              <a:rPr lang="pl-PL" sz="1450" dirty="0"/>
              <a:t>uczestnictwo w wydarzeniach i </a:t>
            </a:r>
            <a:r>
              <a:rPr lang="pl-PL" sz="1450" dirty="0" smtClean="0"/>
              <a:t>przedsięwzięciach bądź </a:t>
            </a:r>
            <a:r>
              <a:rPr lang="pl-PL" sz="1450" dirty="0"/>
              <a:t>ich </a:t>
            </a:r>
            <a:r>
              <a:rPr lang="pl-PL" sz="1450" dirty="0" smtClean="0"/>
              <a:t>organizowanie</a:t>
            </a:r>
            <a:endParaRPr lang="pl-PL" sz="1450" dirty="0"/>
          </a:p>
          <a:p>
            <a:pPr lvl="1"/>
            <a:r>
              <a:rPr lang="pl-PL" sz="1450" dirty="0" smtClean="0"/>
              <a:t>korzystanie z przygotowanych przez EU-OSHA narzędzi do zarządzania bezpieczeństwem pracy i promowanie tych narzędzi</a:t>
            </a:r>
          </a:p>
          <a:p>
            <a:pPr lvl="1"/>
            <a:r>
              <a:rPr lang="pl-PL" sz="1450" dirty="0"/>
              <a:t>zaangażowanie się </a:t>
            </a:r>
            <a:r>
              <a:rPr lang="pl-PL" sz="1450" dirty="0" smtClean="0"/>
              <a:t>w roli partnera kampanii na poziomie europejskim lub/i krajowym </a:t>
            </a:r>
            <a:endParaRPr lang="pl-PL" sz="1450" dirty="0"/>
          </a:p>
          <a:p>
            <a:pPr lvl="1"/>
            <a:r>
              <a:rPr lang="pl-PL" sz="1450" dirty="0" smtClean="0"/>
              <a:t>śledzenie informacji przekazywanych za pośrednictwem mediów społecznościowych.</a:t>
            </a:r>
          </a:p>
          <a:p>
            <a:pPr lvl="1"/>
            <a:endParaRPr lang="pl-PL" sz="1600" dirty="0" smtClean="0"/>
          </a:p>
          <a:p>
            <a:pPr lvl="1"/>
            <a:endParaRPr lang="pl-PL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9" y="2525740"/>
            <a:ext cx="1528589" cy="27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1480"/>
            <a:ext cx="8514487" cy="367200"/>
          </a:xfrm>
        </p:spPr>
        <p:txBody>
          <a:bodyPr>
            <a:noAutofit/>
          </a:bodyPr>
          <a:lstStyle/>
          <a:p>
            <a:r>
              <a:rPr lang="pl-PL" sz="1600" dirty="0" smtClean="0"/>
              <a:t>Zaproszenie do zaangażowania się w roli partnera kampanii na poziomie europejskim </a:t>
            </a:r>
            <a:endParaRPr lang="pl-PL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3584" y="789552"/>
            <a:ext cx="5976664" cy="3528392"/>
          </a:xfrm>
        </p:spPr>
        <p:txBody>
          <a:bodyPr>
            <a:noAutofit/>
          </a:bodyPr>
          <a:lstStyle/>
          <a:p>
            <a:r>
              <a:rPr lang="pl-PL" sz="1400" dirty="0" smtClean="0"/>
              <a:t>Skuteczne partnerstwa między EU-OSHA a kluczowymi zainteresowanymi stronami są niezbędne dla powodzenia kampanii</a:t>
            </a:r>
          </a:p>
          <a:p>
            <a:r>
              <a:rPr lang="pl-PL" sz="1400" dirty="0" smtClean="0"/>
              <a:t>Oficjalnymi europejskimi partnerami kampanii zostać mogą organizacje ogólnoeuropejskie i międzynarodowe</a:t>
            </a:r>
          </a:p>
          <a:p>
            <a:r>
              <a:rPr lang="pl-PL" sz="1400" dirty="0"/>
              <a:t>Partnerzy medialni promują </a:t>
            </a:r>
            <a:r>
              <a:rPr lang="pl-PL" sz="1400" dirty="0" smtClean="0"/>
              <a:t>kampanię w swoich środowiskach </a:t>
            </a:r>
            <a:endParaRPr lang="pl-PL" sz="1400" dirty="0"/>
          </a:p>
          <a:p>
            <a:r>
              <a:rPr lang="pl-PL" sz="1400" dirty="0"/>
              <a:t>Korzyści obejmują między innymi:</a:t>
            </a:r>
          </a:p>
          <a:p>
            <a:pPr lvl="1">
              <a:spcBef>
                <a:spcPts val="600"/>
              </a:spcBef>
            </a:pPr>
            <a:r>
              <a:rPr lang="pl-PL" sz="1400" dirty="0" smtClean="0"/>
              <a:t>Informacyjny pakiet </a:t>
            </a:r>
            <a:r>
              <a:rPr lang="pl-PL" sz="1400" dirty="0"/>
              <a:t>powitalny</a:t>
            </a:r>
          </a:p>
          <a:p>
            <a:pPr lvl="1"/>
            <a:r>
              <a:rPr lang="pl-PL" sz="1400" dirty="0"/>
              <a:t>certyfikat </a:t>
            </a:r>
            <a:r>
              <a:rPr lang="pl-PL" sz="1400" dirty="0" smtClean="0"/>
              <a:t>partnera kampanii </a:t>
            </a:r>
            <a:endParaRPr lang="pl-PL" sz="1400" dirty="0"/>
          </a:p>
          <a:p>
            <a:pPr lvl="1"/>
            <a:r>
              <a:rPr lang="pl-PL" sz="1400" dirty="0" smtClean="0"/>
              <a:t>promocję na poziomie UE i w mediach</a:t>
            </a:r>
          </a:p>
          <a:p>
            <a:pPr lvl="1"/>
            <a:r>
              <a:rPr lang="pl-PL" sz="1400" dirty="0"/>
              <a:t>możliwości nawiązywania kontaktów i wymianę</a:t>
            </a:r>
            <a:r>
              <a:rPr sz="1400" dirty="0"/>
              <a:t/>
            </a:r>
            <a:br>
              <a:rPr sz="1400" dirty="0"/>
            </a:br>
            <a:r>
              <a:rPr lang="pl-PL" sz="1400" dirty="0"/>
              <a:t>dobrych praktyk z innymi partnerami kampanii</a:t>
            </a:r>
          </a:p>
          <a:p>
            <a:pPr lvl="1"/>
            <a:r>
              <a:rPr lang="pl-PL" sz="1400" dirty="0"/>
              <a:t>zaproszenie do udziału w wydarzeniach </a:t>
            </a:r>
            <a:r>
              <a:rPr lang="pl-PL" sz="1400" dirty="0" smtClean="0"/>
              <a:t>EU-OSHA. </a:t>
            </a:r>
            <a:endParaRPr lang="pl-PL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11" y="123478"/>
            <a:ext cx="8207945" cy="432048"/>
          </a:xfrm>
        </p:spPr>
        <p:txBody>
          <a:bodyPr/>
          <a:lstStyle/>
          <a:p>
            <a:r>
              <a:rPr lang="pl-PL" sz="1600" dirty="0" smtClean="0"/>
              <a:t>Konkurs Dobrych Praktyk „Zdrowe i bezpieczne miejsce pracy”</a:t>
            </a:r>
            <a:br>
              <a:rPr lang="pl-PL" sz="1600" dirty="0" smtClean="0"/>
            </a:br>
            <a:r>
              <a:rPr lang="pl-PL" sz="1600" dirty="0" smtClean="0"/>
              <a:t>na </a:t>
            </a:r>
            <a:r>
              <a:rPr lang="pl-PL" sz="1600" dirty="0"/>
              <a:t>poziomie europejskim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Uznanie dla innowacyjnych praktyk w zakresie bezpieczeństwa i zdrowia w miejscu pracy</a:t>
            </a:r>
          </a:p>
          <a:p>
            <a:r>
              <a:rPr lang="pl-PL" sz="1600" dirty="0" smtClean="0"/>
              <a:t>Organizacje są nagradzane za wdrażanie skutecznych i zrównoważonych rozwiązań w zakresie ograniczania narażenia na substancje niebezpieczne w miejscu pracy</a:t>
            </a:r>
          </a:p>
          <a:p>
            <a:r>
              <a:rPr lang="pl-PL" sz="1600" dirty="0" smtClean="0"/>
              <a:t>Konkurs skierowany jest do organizacji z:</a:t>
            </a:r>
          </a:p>
          <a:p>
            <a:pPr lvl="1">
              <a:spcBef>
                <a:spcPts val="600"/>
              </a:spcBef>
            </a:pPr>
            <a:r>
              <a:rPr lang="pl-PL" sz="1600" dirty="0"/>
              <a:t>państw członkowskich UE</a:t>
            </a:r>
          </a:p>
          <a:p>
            <a:pPr lvl="1"/>
            <a:r>
              <a:rPr lang="pl-PL" sz="1600" dirty="0"/>
              <a:t>krajów kandydujących</a:t>
            </a:r>
          </a:p>
          <a:p>
            <a:pPr lvl="1"/>
            <a:r>
              <a:rPr lang="pl-PL" sz="1600" dirty="0" smtClean="0"/>
              <a:t>potencjalnych krajów kandydujących</a:t>
            </a:r>
          </a:p>
          <a:p>
            <a:pPr lvl="1"/>
            <a:r>
              <a:rPr lang="pl-PL" sz="1600" dirty="0"/>
              <a:t>państw Europejskiego Stowarzyszenia Wolnego Handlu (EFTA)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2"/>
                </a:solidFill>
              </a:rPr>
              <a:t>Uroczystość wręczenia nagród odbędzie się podczas zakończenia kampanii.</a:t>
            </a:r>
          </a:p>
          <a:p>
            <a:endParaRPr lang="pl-PL" sz="1800" dirty="0" smtClean="0"/>
          </a:p>
          <a:p>
            <a:pPr lvl="1"/>
            <a:endParaRPr lang="pl-PL" sz="18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Wprowadzenie do kampanii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986096" cy="364500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W Europie koordynowana przez Europejską Agencję Bezpieczeństwa i Zdrowia w Pracy (EU-OSHA)</a:t>
            </a:r>
          </a:p>
          <a:p>
            <a:r>
              <a:rPr lang="pl-PL" sz="1600" dirty="0" smtClean="0"/>
              <a:t>Organizowana w ponad 30 państwach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2"/>
                </a:solidFill>
              </a:rPr>
              <a:t>Realizowana przez krajowe punkty centralne (</a:t>
            </a:r>
            <a:r>
              <a:rPr lang="pl-PL" sz="1600" b="1" dirty="0" err="1">
                <a:solidFill>
                  <a:schemeClr val="tx2"/>
                </a:solidFill>
              </a:rPr>
              <a:t>Focal</a:t>
            </a:r>
            <a:r>
              <a:rPr lang="pl-PL" sz="1600" b="1" dirty="0">
                <a:solidFill>
                  <a:schemeClr val="tx2"/>
                </a:solidFill>
              </a:rPr>
              <a:t> </a:t>
            </a:r>
            <a:r>
              <a:rPr lang="pl-PL" sz="1600" b="1" dirty="0" err="1">
                <a:solidFill>
                  <a:schemeClr val="tx2"/>
                </a:solidFill>
              </a:rPr>
              <a:t>Points</a:t>
            </a:r>
            <a:r>
              <a:rPr lang="pl-PL" sz="1600" b="1" dirty="0">
                <a:solidFill>
                  <a:schemeClr val="tx2"/>
                </a:solidFill>
              </a:rPr>
              <a:t>)</a:t>
            </a:r>
          </a:p>
          <a:p>
            <a:r>
              <a:rPr lang="pl-PL" sz="1600" dirty="0" smtClean="0"/>
              <a:t>Wspierana przez:</a:t>
            </a:r>
            <a:endParaRPr dirty="0"/>
          </a:p>
          <a:p>
            <a:pPr lvl="1"/>
            <a:r>
              <a:rPr lang="pl-PL" sz="1600" dirty="0" smtClean="0"/>
              <a:t>Oficjalnych partnerów kampanii</a:t>
            </a:r>
          </a:p>
          <a:p>
            <a:pPr lvl="1"/>
            <a:r>
              <a:rPr lang="pl-PL" sz="1600" dirty="0" smtClean="0"/>
              <a:t>Europejskich partnerów społecznych</a:t>
            </a:r>
          </a:p>
          <a:p>
            <a:pPr lvl="1"/>
            <a:r>
              <a:rPr lang="pl-PL" sz="1600" dirty="0" smtClean="0"/>
              <a:t>Partnerów medialnych</a:t>
            </a:r>
          </a:p>
          <a:p>
            <a:pPr lvl="1"/>
            <a:r>
              <a:rPr lang="pl-PL" sz="1600" dirty="0" smtClean="0"/>
              <a:t>Europejską Sieć Przedsiębiorczości</a:t>
            </a:r>
          </a:p>
          <a:p>
            <a:pPr lvl="1"/>
            <a:r>
              <a:rPr lang="pl-PL" sz="1600" dirty="0" smtClean="0"/>
              <a:t>Instytucje UE</a:t>
            </a:r>
          </a:p>
          <a:p>
            <a:pPr lvl="1"/>
            <a:r>
              <a:rPr lang="pl-PL" sz="1600" dirty="0" smtClean="0"/>
              <a:t>Inne agencje UE.</a:t>
            </a:r>
            <a:endParaRPr lang="pl-PL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Zasoby informacyjne kampanii 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21938"/>
            <a:ext cx="3761960" cy="364500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Przewodnik po kampanii</a:t>
            </a:r>
          </a:p>
          <a:p>
            <a:r>
              <a:rPr lang="pl-PL" sz="1600" dirty="0" smtClean="0"/>
              <a:t>Praktyczne narzędzie elektroniczne online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2"/>
                </a:solidFill>
              </a:rPr>
              <a:t>Raporty tematyczne </a:t>
            </a:r>
            <a:endParaRPr lang="pl-PL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2"/>
                </a:solidFill>
              </a:rPr>
              <a:t>Biuletyny informacyjne dotyczące </a:t>
            </a:r>
            <a:r>
              <a:rPr lang="pl-PL" sz="1600" b="1" dirty="0">
                <a:solidFill>
                  <a:schemeClr val="tx2"/>
                </a:solidFill>
              </a:rPr>
              <a:t>najważniejszych tematów </a:t>
            </a:r>
            <a:endParaRPr lang="pl-PL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2"/>
                </a:solidFill>
              </a:rPr>
              <a:t>Baza danych zasobów i narzędzi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2"/>
                </a:solidFill>
              </a:rPr>
              <a:t>Studia przypadków i audiowizualna baza danych</a:t>
            </a:r>
            <a:endParaRPr lang="pl-PL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2"/>
                </a:solidFill>
              </a:rPr>
              <a:t>OSHwiki: zaktualizowana </a:t>
            </a:r>
            <a:r>
              <a:rPr lang="pl-PL" sz="1600" b="1" dirty="0" smtClean="0">
                <a:solidFill>
                  <a:schemeClr val="tx2"/>
                </a:solidFill>
              </a:rPr>
              <a:t>sekcja tematyczna i </a:t>
            </a:r>
            <a:r>
              <a:rPr lang="pl-PL" sz="1600" b="1" dirty="0">
                <a:solidFill>
                  <a:schemeClr val="tx2"/>
                </a:solidFill>
              </a:rPr>
              <a:t>nowe </a:t>
            </a:r>
            <a:r>
              <a:rPr lang="pl-PL" sz="1600" b="1" dirty="0" smtClean="0">
                <a:solidFill>
                  <a:schemeClr val="tx2"/>
                </a:solidFill>
              </a:rPr>
              <a:t>artykuły.</a:t>
            </a:r>
            <a:endParaRPr lang="pl-PL" sz="1600" b="1" dirty="0">
              <a:solidFill>
                <a:schemeClr val="tx2"/>
              </a:solidFill>
            </a:endParaRPr>
          </a:p>
          <a:p>
            <a:pPr lvl="1"/>
            <a:endParaRPr lang="pl-PL" sz="1800" dirty="0" smtClean="0"/>
          </a:p>
          <a:p>
            <a:pPr lvl="1"/>
            <a:endParaRPr lang="pl-PL" sz="1800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842878"/>
            <a:ext cx="3528392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2"/>
                </a:solidFill>
              </a:rPr>
              <a:t>Filmy </a:t>
            </a:r>
            <a:r>
              <a:rPr lang="pl-PL" sz="1600" b="1" dirty="0">
                <a:solidFill>
                  <a:schemeClr val="tx2"/>
                </a:solidFill>
              </a:rPr>
              <a:t>o Napo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2"/>
                </a:solidFill>
              </a:rPr>
              <a:t>Materiały promocyjne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pl-PL" sz="1600" dirty="0"/>
              <a:t>Ulotka kampanii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pl-PL" sz="1600" dirty="0"/>
              <a:t>Biuletyn na temat </a:t>
            </a:r>
            <a:r>
              <a:rPr lang="pl-PL" sz="1600" dirty="0" smtClean="0"/>
              <a:t>Konkursu Dobrych </a:t>
            </a:r>
            <a:r>
              <a:rPr lang="pl-PL" sz="1600" dirty="0"/>
              <a:t>P</a:t>
            </a:r>
            <a:r>
              <a:rPr lang="pl-PL" sz="1600" dirty="0" smtClean="0"/>
              <a:t>raktyk</a:t>
            </a:r>
            <a:endParaRPr lang="pl-PL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pl-PL" sz="1600" dirty="0" smtClean="0"/>
              <a:t>Plakat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pl-PL" sz="1600" dirty="0" smtClean="0"/>
              <a:t>Filmy</a:t>
            </a:r>
            <a:endParaRPr lang="pl-PL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pl-PL" sz="1600" dirty="0" smtClean="0"/>
              <a:t>Baner online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pl-PL" sz="1600" dirty="0"/>
              <a:t>Podpis </a:t>
            </a:r>
            <a:r>
              <a:rPr lang="pl-PL" sz="1600" dirty="0" smtClean="0"/>
              <a:t>do wiadomości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pl-PL" sz="1600" dirty="0" smtClean="0"/>
              <a:t>e-mail</a:t>
            </a:r>
            <a:endParaRPr lang="pl-PL" sz="1600" dirty="0"/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2"/>
                </a:solidFill>
              </a:rPr>
              <a:t>Linki do przydatnych stron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83718"/>
            <a:ext cx="2397119" cy="15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Najważniejsze terminy</a:t>
            </a:r>
            <a:endParaRPr lang="pl-PL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370472" cy="364500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Rozpoczęcie kampanii: </a:t>
            </a:r>
            <a:r>
              <a:rPr dirty="0"/>
              <a:t/>
            </a:r>
            <a:br>
              <a:rPr dirty="0"/>
            </a:br>
            <a:r>
              <a:rPr lang="pl-PL" dirty="0" smtClean="0"/>
              <a:t>24 </a:t>
            </a:r>
            <a:r>
              <a:rPr lang="pl-PL" sz="1600" b="0" dirty="0" smtClean="0"/>
              <a:t>kwietnia 2018 r.</a:t>
            </a:r>
          </a:p>
          <a:p>
            <a:r>
              <a:rPr lang="pl-PL" sz="1600" dirty="0" smtClean="0"/>
              <a:t>Konkurs dobrych praktyk w państwach członkowskich i na poziomie europejskim: </a:t>
            </a:r>
            <a:r>
              <a:rPr dirty="0"/>
              <a:t/>
            </a:r>
            <a:br>
              <a:rPr dirty="0"/>
            </a:br>
            <a:r>
              <a:rPr lang="pl-PL" sz="1600" b="0" dirty="0"/>
              <a:t>2018 i 2019 r.</a:t>
            </a:r>
          </a:p>
          <a:p>
            <a:r>
              <a:rPr lang="pl-PL" sz="1600" dirty="0" smtClean="0"/>
              <a:t>Wydarzenie kampanii: </a:t>
            </a:r>
            <a:r>
              <a:rPr dirty="0"/>
              <a:t/>
            </a:r>
            <a:br>
              <a:rPr dirty="0"/>
            </a:br>
            <a:r>
              <a:rPr lang="pl-PL" sz="1600" b="0" dirty="0" smtClean="0"/>
              <a:t>2018 - 2019 r.</a:t>
            </a:r>
          </a:p>
          <a:p>
            <a:r>
              <a:rPr lang="pl-PL" sz="1600" dirty="0" smtClean="0"/>
              <a:t>Europejskie Tygodnie Bezpieczeństwa i Zdrowia w Pracy:</a:t>
            </a:r>
          </a:p>
          <a:p>
            <a:pPr marL="189000" lvl="1" indent="0">
              <a:buNone/>
            </a:pPr>
            <a:r>
              <a:rPr lang="pl-PL" sz="1600" dirty="0">
                <a:solidFill>
                  <a:schemeClr val="tx2"/>
                </a:solidFill>
              </a:rPr>
              <a:t>październik 2018 r. i październik 2019 r.</a:t>
            </a:r>
          </a:p>
          <a:p>
            <a:r>
              <a:rPr lang="pl-PL" sz="1600" dirty="0" smtClean="0"/>
              <a:t>Uroczystość wręczenia nagród w Konkursie </a:t>
            </a:r>
            <a:r>
              <a:rPr lang="pl-PL" sz="1600" dirty="0"/>
              <a:t>D</a:t>
            </a:r>
            <a:r>
              <a:rPr lang="pl-PL" sz="1600" dirty="0" smtClean="0"/>
              <a:t>obrych Praktyk:</a:t>
            </a:r>
          </a:p>
          <a:p>
            <a:pPr marL="189000" lvl="1" indent="0">
              <a:buNone/>
            </a:pPr>
            <a:r>
              <a:rPr lang="pl-PL" sz="1600" dirty="0" smtClean="0">
                <a:solidFill>
                  <a:schemeClr val="tx2"/>
                </a:solidFill>
              </a:rPr>
              <a:t>listopad 2019 r.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Dodatkowe informacje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658504" cy="3750974"/>
          </a:xfrm>
        </p:spPr>
        <p:txBody>
          <a:bodyPr>
            <a:normAutofit/>
          </a:bodyPr>
          <a:lstStyle/>
          <a:p>
            <a:r>
              <a:rPr lang="pl-PL" sz="1600" dirty="0" smtClean="0"/>
              <a:t>Więcej informacji na stronie internetowej kampanii:</a:t>
            </a:r>
          </a:p>
          <a:p>
            <a:pPr marL="189000" lvl="1" indent="0">
              <a:buNone/>
            </a:pPr>
            <a:r>
              <a:rPr lang="pl-PL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pl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pl-PL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pl-PL" sz="1600" dirty="0" smtClean="0"/>
          </a:p>
          <a:p>
            <a:r>
              <a:rPr lang="pl-PL" sz="1600" dirty="0" smtClean="0"/>
              <a:t>Zapisz się na nasz biuletyn o kampanii:</a:t>
            </a:r>
          </a:p>
          <a:p>
            <a:pPr marL="189000" lvl="1" indent="0">
              <a:buNone/>
            </a:pPr>
            <a:r>
              <a:rPr lang="pl-PL" sz="1600" b="1" u="sng" dirty="0">
                <a:hlinkClick r:id="rId3"/>
              </a:rPr>
              <a:t>https://</a:t>
            </a:r>
            <a:r>
              <a:rPr lang="pl-PL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pl</a:t>
            </a:r>
            <a:r>
              <a:rPr lang="pl-PL" sz="1600" b="1" u="sng" dirty="0" smtClean="0">
                <a:hlinkClick r:id="rId3"/>
              </a:rPr>
              <a:t>/healthy-workplaces-newsletter</a:t>
            </a:r>
            <a:endParaRPr lang="pl-PL" sz="1600" b="1" dirty="0" smtClean="0"/>
          </a:p>
          <a:p>
            <a:pPr marL="189000" lvl="1" indent="0">
              <a:buNone/>
            </a:pPr>
            <a:endParaRPr lang="pl-PL" sz="1600" b="1" dirty="0" smtClean="0"/>
          </a:p>
          <a:p>
            <a:r>
              <a:rPr lang="pl-PL" sz="1600" dirty="0" smtClean="0"/>
              <a:t>Śledź aktualne informacje o działaniach i wydarzeniach w mediach społecznościowych:</a:t>
            </a:r>
          </a:p>
          <a:p>
            <a:pPr marL="0" indent="0">
              <a:buNone/>
            </a:pPr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Dowiedz się o wydarzeniach w swoim kraju we właściwym punkcie centralnym:</a:t>
            </a:r>
          </a:p>
          <a:p>
            <a:pPr marL="189000" lvl="1" indent="0">
              <a:buNone/>
            </a:pPr>
            <a:r>
              <a:rPr lang="pl-PL" sz="1600" b="1" u="sng" dirty="0" smtClean="0">
                <a:hlinkClick r:id="rId4"/>
              </a:rPr>
              <a:t>www.healthy-workplaces.eu/fops</a:t>
            </a:r>
            <a:endParaRPr lang="pl-PL" sz="1600" b="1" u="sng" dirty="0" smtClean="0"/>
          </a:p>
          <a:p>
            <a:pPr marL="189000" lvl="1" indent="0">
              <a:buNone/>
            </a:pPr>
            <a:endParaRPr lang="pl-PL" b="1" dirty="0" smtClean="0"/>
          </a:p>
          <a:p>
            <a:pPr marL="189000" lvl="1" indent="0">
              <a:buNone/>
            </a:pPr>
            <a:endParaRPr lang="pl-PL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pl-PL" dirty="0" smtClean="0"/>
          </a:p>
          <a:p>
            <a:pPr marL="189000" lvl="1" indent="0">
              <a:buNone/>
            </a:pPr>
            <a:endParaRPr lang="pl-PL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3075806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30758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30758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307580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185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Główne cele kampanii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94408" cy="3645000"/>
          </a:xfrm>
        </p:spPr>
        <p:txBody>
          <a:bodyPr>
            <a:normAutofit/>
          </a:bodyPr>
          <a:lstStyle/>
          <a:p>
            <a:r>
              <a:rPr lang="pl-PL" sz="1600" u="sng" dirty="0" smtClean="0"/>
              <a:t>Zwiększenie świadomości</a:t>
            </a:r>
            <a:r>
              <a:rPr lang="pl-PL" sz="1600" dirty="0" smtClean="0"/>
              <a:t> na temat zagrożeń związanych z substancjami niebezpiecznymi w miejscu pracy</a:t>
            </a:r>
          </a:p>
          <a:p>
            <a:r>
              <a:rPr lang="pl-PL" sz="1600" dirty="0" smtClean="0"/>
              <a:t>Promowanie </a:t>
            </a:r>
            <a:r>
              <a:rPr lang="pl-PL" sz="1600" u="sng" dirty="0" smtClean="0"/>
              <a:t>kultury prewencji </a:t>
            </a:r>
            <a:r>
              <a:rPr lang="pl-PL" sz="1600" dirty="0" smtClean="0"/>
              <a:t>w celu eliminowania zagrożeń </a:t>
            </a:r>
          </a:p>
          <a:p>
            <a:pPr mar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lub skutecznego zarządzania nimi</a:t>
            </a:r>
          </a:p>
          <a:p>
            <a:r>
              <a:rPr lang="pl-PL" sz="1600" dirty="0" smtClean="0"/>
              <a:t>Poprawa rozumienia zagrożeń związanych z </a:t>
            </a:r>
            <a:r>
              <a:rPr lang="pl-PL" sz="1600" u="sng" dirty="0" smtClean="0"/>
              <a:t>substancjami rakotwórczymi</a:t>
            </a:r>
          </a:p>
          <a:p>
            <a:r>
              <a:rPr lang="pl-PL" sz="1600" dirty="0" smtClean="0"/>
              <a:t>Zwrócenie uwagi na grupy pracowników ze </a:t>
            </a:r>
            <a:r>
              <a:rPr lang="pl-PL" sz="1600" u="sng" dirty="0" smtClean="0"/>
              <a:t>szczególnymi potrzebami</a:t>
            </a:r>
            <a:r>
              <a:rPr lang="pl-PL" sz="1600" dirty="0" smtClean="0"/>
              <a:t> </a:t>
            </a:r>
          </a:p>
          <a:p>
            <a:pPr mar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i podwyższonym stopniem ryzyka</a:t>
            </a:r>
          </a:p>
          <a:p>
            <a:r>
              <a:rPr lang="pl-PL" sz="1600" dirty="0" smtClean="0"/>
              <a:t>Dostarczenie informacji na temat stosownych 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pl-PL" sz="1600" u="sng" dirty="0" smtClean="0"/>
              <a:t>polityk</a:t>
            </a:r>
            <a:r>
              <a:rPr lang="pl-PL" sz="1600" dirty="0" smtClean="0"/>
              <a:t> i</a:t>
            </a:r>
            <a:r>
              <a:rPr lang="fr-FR" sz="1600" dirty="0" smtClean="0"/>
              <a:t> </a:t>
            </a:r>
            <a:r>
              <a:rPr lang="pl-PL" sz="1600" u="sng" dirty="0" smtClean="0"/>
              <a:t>prawodawstwa</a:t>
            </a:r>
            <a:endParaRPr lang="pl-PL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45975"/>
            <a:ext cx="2903304" cy="269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pl-PL" sz="2000" dirty="0"/>
              <a:t>Na czym polega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7" y="837010"/>
            <a:ext cx="7560469" cy="3644503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pl-PL" sz="1600" dirty="0"/>
              <a:t>Wielu pracowników w europejskich miejscach pracy jest narażonych na substancje niebezpieczne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Świadomość tego problemu jest często niska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Substancje niebezpieczne mogą prowadzić do: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600" dirty="0"/>
              <a:t>poważnych i długotrwałych problemów zdrowotnych — chorób nowotworowych chorób układu oddechowego, alergii, podrażnienia skóry</a:t>
            </a:r>
          </a:p>
          <a:p>
            <a:pPr lvl="1">
              <a:spcAft>
                <a:spcPts val="0"/>
              </a:spcAft>
              <a:defRPr/>
            </a:pPr>
            <a:r>
              <a:rPr lang="pl-PL" sz="1600" dirty="0"/>
              <a:t>zagrożeń bezpieczeństwa, takich jak np. pożary i wybuchy</a:t>
            </a:r>
          </a:p>
          <a:p>
            <a:pPr lvl="1">
              <a:spcAft>
                <a:spcPts val="0"/>
              </a:spcAft>
              <a:defRPr/>
            </a:pPr>
            <a:r>
              <a:rPr lang="pl-PL" sz="1600" dirty="0"/>
              <a:t>znacznych kosztów ponoszonych przez przedsiębiorstwa na środki ochrony oraz kosztów związanych z odpowiedzialnością za skutki chorób </a:t>
            </a:r>
            <a:br>
              <a:rPr lang="pl-PL" sz="1600" dirty="0"/>
            </a:br>
            <a:r>
              <a:rPr lang="pl-PL" sz="1600" dirty="0"/>
              <a:t>i wypadków w pracy. 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01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" y="134541"/>
            <a:ext cx="8010525" cy="36790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2000" dirty="0"/>
              <a:t>Czym są substancje niebezpieczne?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582" y="1203722"/>
            <a:ext cx="5841206" cy="3494484"/>
          </a:xfrm>
        </p:spPr>
        <p:txBody>
          <a:bodyPr rtlCol="0">
            <a:normAutofit fontScale="85000" lnSpcReduction="10000"/>
          </a:bodyPr>
          <a:lstStyle/>
          <a:p>
            <a:pPr lvl="1">
              <a:spcAft>
                <a:spcPts val="0"/>
              </a:spcAft>
              <a:buFont typeface="Wingdings 3" charset="2"/>
              <a:buChar char=""/>
              <a:defRPr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/>
              <a:t>chemikalia, np. w farbach, klejach, środkach dezynfekujących, produktach do czyszczenia lub pestycydach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/>
              <a:t>zanieczyszczenia pochodzące z procesów, np. dymy spawalnicze, pył krzemionki lub produkty spalania jak spaliny silników wysokoprężnych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/>
              <a:t>materiały pochodzenia naturalnego, jak pył zbożowy, azbest czy ropa naftowa i jej składniki</a:t>
            </a:r>
          </a:p>
          <a:p>
            <a:pPr marL="285743" indent="-285743" defTabSz="914400">
              <a:spcAft>
                <a:spcPts val="0"/>
              </a:spcAft>
              <a:defRPr/>
            </a:pPr>
            <a:r>
              <a:rPr lang="pl-PL" sz="1700" dirty="0"/>
              <a:t>W niemal wszystkich miejscach pracy występuje prawdopodobieństwo wystąpienia substancji niebezpiecznych</a:t>
            </a:r>
          </a:p>
          <a:p>
            <a:pPr marL="285743" indent="-285743" defTabSz="914400">
              <a:spcAft>
                <a:spcPts val="0"/>
              </a:spcAft>
              <a:defRPr/>
            </a:pPr>
            <a:r>
              <a:rPr lang="pl-PL" sz="1700" dirty="0"/>
              <a:t>Zarówno krótko- jak i długoterminowe narażenie na substancje chemiczne, a także nagromadzenie ich w organizmie mogą być szkodliwe w skutkach.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6" y="1666876"/>
            <a:ext cx="3262313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057" y="844154"/>
            <a:ext cx="743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buFont typeface="Wingdings" pitchFamily="2" charset="2"/>
              <a:buChar char="§"/>
              <a:defRPr/>
            </a:pPr>
            <a:r>
              <a:rPr lang="pl-PL" sz="1600" b="1" dirty="0">
                <a:solidFill>
                  <a:schemeClr val="tx2"/>
                </a:solidFill>
              </a:rPr>
              <a:t>Wszelkie substancje (gazy, ciecze lub ciała stałe), które stanowią zagrożenie dla bezpieczeństwa i zdrowia pracowników:</a:t>
            </a:r>
          </a:p>
        </p:txBody>
      </p:sp>
    </p:spTree>
    <p:extLst>
      <p:ext uri="{BB962C8B-B14F-4D97-AF65-F5344CB8AC3E}">
        <p14:creationId xmlns:p14="http://schemas.microsoft.com/office/powerpoint/2010/main" val="39017869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370471" cy="367200"/>
          </a:xfrm>
        </p:spPr>
        <p:txBody>
          <a:bodyPr/>
          <a:lstStyle/>
          <a:p>
            <a:r>
              <a:rPr lang="pl-PL" sz="2000" dirty="0" smtClean="0"/>
              <a:t>Definicje pochodzące z dyrektywy w sprawie środków chemicznych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a) „Środek chemiczny” oznacza każdy pierwiastek lub związek chemiczny, samodzielny lub z domieszkami, w stanie naturalnym lub w formie, w jakiej jest produkowany, używany lub uwalniany, również pod postacią odpadów, w wyniku jakiejkolwiek pracy, niezależnie od tego, czy jest produkowany celowo oraz czy jest wprowadzany na rynek lub też nie;</a:t>
            </a:r>
          </a:p>
          <a:p>
            <a:r>
              <a:rPr lang="pl-PL" dirty="0" smtClean="0"/>
              <a:t>b) „Niebezpieczny środek chemiczny” oznacza:</a:t>
            </a:r>
          </a:p>
          <a:p>
            <a:pPr lvl="1">
              <a:spcBef>
                <a:spcPts val="600"/>
              </a:spcBef>
            </a:pPr>
            <a:r>
              <a:rPr lang="pl-PL" dirty="0" smtClean="0"/>
              <a:t>(i) każdy środek chemiczny, który spełnia kryteria klasyfikacji substancji niebezpiecznych w ramach klas zagrożeń fizycznych lub zagrożeń dla zdrowia określonych w rozporządzeniu Parlamentu Europejskiego i Rady (WE) nr 1272/2008, [...] bez względu na to, czy został sklasyfikowany na mocy wspomnianego rozporządzenia; </a:t>
            </a:r>
          </a:p>
          <a:p>
            <a:pPr lvl="1"/>
            <a:r>
              <a:rPr lang="pl-PL" dirty="0" smtClean="0"/>
              <a:t>(iii) każdy środek chemiczny, który, mimo iż nie spełnia kryteriów klasyfikacji środków niebezpiecznych […], ze względu na jego właściwości fizykochemiczne, chemiczne lub toksyczne oraz sposób, w jaki jest używany lub występuje w miejscu pracy, może stanowić zagrożenie dla bezpieczeństwa i zdrowia pracowników, przy czym odnosi się to także do każdego środka chemicznego o określonej dopuszczalnej wartości narażenia zawodowego na mocy art. 3.</a:t>
            </a:r>
          </a:p>
          <a:p>
            <a:r>
              <a:rPr lang="pl-PL" dirty="0" smtClean="0"/>
              <a:t>„Działanie z użyciem środków chemicznych” oznacza każdą pracę, w której używane są środki chemiczne, lub ich użycie jest zamierzone w dowolnym procesie, włącznie z produkcją, przeładunkiem, przechowywaniem, transportem lub usuwaniem i przerabianiem, lub które są rezultatem takiej pracy.</a:t>
            </a:r>
          </a:p>
        </p:txBody>
      </p:sp>
    </p:spTree>
    <p:extLst>
      <p:ext uri="{BB962C8B-B14F-4D97-AF65-F5344CB8AC3E}">
        <p14:creationId xmlns:p14="http://schemas.microsoft.com/office/powerpoint/2010/main" val="31437773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2000" dirty="0"/>
              <a:t>Fakty i liczby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57" y="844153"/>
            <a:ext cx="6285310" cy="2881313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pl-PL" sz="1600" dirty="0"/>
              <a:t>Według badania ESENER przeprowadzonego przez EU-OSHA</a:t>
            </a:r>
            <a:r>
              <a:rPr lang="pl-PL" sz="1600" baseline="30000" dirty="0"/>
              <a:t>1</a:t>
            </a:r>
            <a:r>
              <a:rPr lang="pl-PL" sz="1600" dirty="0"/>
              <a:t> substancje chemiczne lub biologiczne są obecne w 38% przedsiębiorstw</a:t>
            </a:r>
            <a:r>
              <a:rPr lang="pl-PL" dirty="0" smtClean="0"/>
              <a:t> </a:t>
            </a:r>
            <a:endParaRPr lang="pl-PL" sz="1600" dirty="0"/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Duże firmy wykorzystują często ponad 1000 różnych produktów chemicznych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Pojedynczy pracownik może mieć kontakt z setkami różnych substancji chemicznych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17% pracowników UE zgłasza, że ma do czynienia lub ma kontakt z substancjami chemicznymi przez co najmniej 25% ich czasu pracy</a:t>
            </a:r>
            <a:r>
              <a:rPr lang="pl-PL" sz="1600" baseline="30000" dirty="0"/>
              <a:t>2</a:t>
            </a:r>
            <a:r>
              <a:rPr lang="pl-PL" sz="1600" dirty="0"/>
              <a:t>, a </a:t>
            </a:r>
            <a:r>
              <a:rPr lang="pl-PL" sz="1600" dirty="0" smtClean="0"/>
              <a:t>1</a:t>
            </a:r>
            <a:r>
              <a:rPr lang="es-ES" sz="1600" smtClean="0"/>
              <a:t>5</a:t>
            </a:r>
            <a:r>
              <a:rPr lang="pl-PL" sz="1600" smtClean="0"/>
              <a:t>% </a:t>
            </a:r>
            <a:r>
              <a:rPr lang="pl-PL" sz="1600" dirty="0"/>
              <a:t>zgłasza wdychanie dymów (np. dymy spawalnicze lub  spaliny) lub pyłów (np. pył drewna, pył mineralny)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Nieustannie powstają nowe zagrożenia.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982" y="3734992"/>
            <a:ext cx="874752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800" dirty="0"/>
              <a:t>1) Streszczenie – „Drugie europejskie badanie przedsiębiorstw na temat nowych i pojawiających się zagrożeń (ESENER-2)”,  </a:t>
            </a:r>
            <a:r>
              <a:rPr sz="800" dirty="0"/>
              <a:t/>
            </a:r>
            <a:br>
              <a:rPr sz="800" dirty="0"/>
            </a:br>
            <a:r>
              <a:rPr lang="pl-PL" sz="800" dirty="0"/>
              <a:t>EU-OSHA, 2015, s. 5. Dokument dostępny pod adresem: </a:t>
            </a:r>
            <a:r>
              <a:rPr lang="pl-PL" sz="800" u="sng" dirty="0">
                <a:hlinkClick r:id="rId3"/>
              </a:rPr>
              <a:t>https://osha.europa.eu/sites/default/files/publications/documents/esener-ii-summary-en.PDF</a:t>
            </a:r>
            <a:endParaRPr lang="pl-PL" sz="800" u="sng" dirty="0"/>
          </a:p>
          <a:p>
            <a:pPr>
              <a:defRPr/>
            </a:pPr>
            <a:r>
              <a:rPr lang="pl-PL" sz="800" dirty="0"/>
              <a:t>2) Szóste europejskie badanie warunków pracy – sprawozdanie ogólne, Eurofound, 2016, s. 43. Dokument dostępny pod adresem: </a:t>
            </a:r>
            <a:r>
              <a:rPr lang="pl-PL" sz="800" dirty="0">
                <a:hlinkClick r:id="rId4"/>
              </a:rPr>
              <a:t>https://www.eurofound.europa.eu/sites/default/files/ef_publication/field_ef_document/ef1634en.pdf</a:t>
            </a:r>
            <a:r>
              <a:rPr lang="pl-PL" sz="800" dirty="0"/>
              <a:t> </a:t>
            </a:r>
          </a:p>
          <a:p>
            <a:pPr>
              <a:defRPr/>
            </a:pPr>
            <a:endParaRPr lang="pl-PL" sz="800" dirty="0"/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32" y="1131094"/>
            <a:ext cx="2260997" cy="32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840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2000" dirty="0"/>
              <a:t>Fakty i liczby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56" y="825103"/>
            <a:ext cx="5976938" cy="2881313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pl-PL" sz="1600" dirty="0"/>
              <a:t>Sektory o dużym rozpowszechnieniu używania substancji niebezpiecznych obejmują: rolnictwo (62%), produkcję (52%) i budownictwo (51%)</a:t>
            </a:r>
            <a:r>
              <a:rPr lang="pl-PL" sz="1600" baseline="30000" dirty="0"/>
              <a:t>1</a:t>
            </a:r>
            <a:endParaRPr lang="pl-PL" sz="1600" dirty="0"/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W wielu sektorach wykorzystanie chemikaliów wzrosło w wyniku zastąpienia tradycyjnych metod pracy technologiami opartymi na chemikaliach (pestycydy, tworzywa sztuczne, materiały izolacyjne itd.)</a:t>
            </a:r>
          </a:p>
          <a:p>
            <a:pPr>
              <a:spcAft>
                <a:spcPts val="0"/>
              </a:spcAft>
              <a:defRPr/>
            </a:pPr>
            <a:r>
              <a:rPr lang="pl-PL" sz="1600" dirty="0"/>
              <a:t>W 2014 r. w Szwecji zużyto 3,7 ton niebezpiecznych substancji chemicznych na mieszkańca.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1977628"/>
            <a:ext cx="265628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981" y="3813572"/>
            <a:ext cx="54721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800" dirty="0"/>
              <a:t>1) ESENER-2 – Sprawozdanie ogólne: Zarządzanie bezpieczeństwem i zdrowiem w miejscu pracy, EU-OSHA, 2016, s. 18. Dokument dostępny pod adresem: </a:t>
            </a:r>
            <a:r>
              <a:rPr lang="pl-PL" sz="800" u="sng" dirty="0">
                <a:hlinkClick r:id="rId4"/>
              </a:rPr>
              <a:t>https://osha.europa.eu/sites/default/files/ESENER2-Overview_report.pdf</a:t>
            </a:r>
            <a:r>
              <a:rPr lang="pl-PL" sz="800" dirty="0"/>
              <a:t> </a:t>
            </a:r>
            <a:endParaRPr lang="pl-PL" sz="800" u="sng" dirty="0"/>
          </a:p>
        </p:txBody>
      </p:sp>
    </p:spTree>
    <p:extLst>
      <p:ext uri="{BB962C8B-B14F-4D97-AF65-F5344CB8AC3E}">
        <p14:creationId xmlns:p14="http://schemas.microsoft.com/office/powerpoint/2010/main" val="1604045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Narażenie na substancje</a:t>
            </a:r>
            <a:r>
              <a:rPr lang="en-GB" sz="2000" dirty="0" smtClean="0"/>
              <a:t> </a:t>
            </a:r>
            <a:r>
              <a:rPr lang="pl-PL" sz="2000" dirty="0" smtClean="0"/>
              <a:t>niebezpieczne w Europi</a:t>
            </a:r>
            <a:r>
              <a:rPr lang="en-GB" sz="2000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362360" cy="364500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Celem badania </a:t>
            </a:r>
            <a:r>
              <a:rPr lang="en-GB" sz="1600" dirty="0" smtClean="0"/>
              <a:t>EU-OSHA </a:t>
            </a:r>
            <a:r>
              <a:rPr lang="pl-PL" sz="1600" dirty="0" smtClean="0"/>
              <a:t>jest lepsze oszacowanie narażenia na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pl-PL" sz="1600" dirty="0" smtClean="0"/>
              <a:t>substancje niebezpieczne w miejscach pracy w Europie</a:t>
            </a:r>
            <a:endParaRPr lang="en-GB" sz="1600" strike="sngStrike" dirty="0">
              <a:solidFill>
                <a:srgbClr val="00B050"/>
              </a:solidFill>
            </a:endParaRPr>
          </a:p>
          <a:p>
            <a:r>
              <a:rPr lang="pl-PL" sz="1600" dirty="0" smtClean="0"/>
              <a:t>W badaniu zastosowano nową metodologię w celu połączenia</a:t>
            </a:r>
            <a:r>
              <a:rPr lang="en-US" sz="1600" dirty="0" smtClean="0"/>
              <a:t> </a:t>
            </a:r>
            <a:r>
              <a:rPr lang="pl-PL" sz="1600" dirty="0"/>
              <a:t>publicznie dostępnych </a:t>
            </a:r>
            <a:r>
              <a:rPr lang="pl-PL" sz="1600" dirty="0" smtClean="0"/>
              <a:t>danych z </a:t>
            </a:r>
            <a:r>
              <a:rPr lang="en-US" sz="1600" dirty="0"/>
              <a:t>ECHA, SPIN, PRODCOM,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 smtClean="0"/>
              <a:t>ze statystyk </a:t>
            </a:r>
            <a:r>
              <a:rPr lang="en-US" sz="1600" dirty="0"/>
              <a:t>Eurostat</a:t>
            </a:r>
            <a:r>
              <a:rPr lang="pl-PL" sz="1600" dirty="0"/>
              <a:t>u dot</a:t>
            </a:r>
            <a:r>
              <a:rPr lang="pl-PL" sz="1600" dirty="0" smtClean="0"/>
              <a:t>. przedsiębiorstw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 smtClean="0"/>
              <a:t>i z europejskiego badania warunków pracy</a:t>
            </a:r>
            <a:endParaRPr lang="en-US" sz="1600" dirty="0" smtClean="0"/>
          </a:p>
          <a:p>
            <a:r>
              <a:rPr lang="pl-PL" sz="1600" dirty="0" smtClean="0"/>
              <a:t>Zastosowano ocenę punktową dokonywaną przez ekspertów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 smtClean="0"/>
              <a:t>w celu określenia najistotniejszych substancji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pl-PL" sz="1600" dirty="0"/>
              <a:t>i głównych </a:t>
            </a:r>
            <a:r>
              <a:rPr lang="pl-PL" sz="1600" dirty="0" smtClean="0"/>
              <a:t>sektorów występowania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712592" y="1679947"/>
            <a:ext cx="2187860" cy="26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673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891</TotalTime>
  <Words>1061</Words>
  <Application>Microsoft Office PowerPoint</Application>
  <PresentationFormat>On-screen Show (16:9)</PresentationFormat>
  <Paragraphs>199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Trebuchet MS</vt:lpstr>
      <vt:lpstr>Wingdings</vt:lpstr>
      <vt:lpstr>Wingdings 3</vt:lpstr>
      <vt:lpstr>HWC2018-19_Template_16-9</vt:lpstr>
      <vt:lpstr> Substancje niebezpieczne pod kontrolą </vt:lpstr>
      <vt:lpstr>Wprowadzenie do kampanii</vt:lpstr>
      <vt:lpstr>Główne cele kampanii</vt:lpstr>
      <vt:lpstr>Na czym polega problem?</vt:lpstr>
      <vt:lpstr>Czym są substancje niebezpieczne? </vt:lpstr>
      <vt:lpstr>Definicje pochodzące z dyrektywy w sprawie środków chemicznych </vt:lpstr>
      <vt:lpstr>Fakty i liczby</vt:lpstr>
      <vt:lpstr>Fakty i liczby</vt:lpstr>
      <vt:lpstr>Narażenie na substancje niebezpieczne w Europie</vt:lpstr>
      <vt:lpstr>Jak ograniczać narażenia na substancje niebezpieczne?</vt:lpstr>
      <vt:lpstr>Ocena ryzyka</vt:lpstr>
      <vt:lpstr>Ograniczania narażenia na substancje niebezpieczne</vt:lpstr>
      <vt:lpstr>Zasada STOP</vt:lpstr>
      <vt:lpstr>Przepisy prawne</vt:lpstr>
      <vt:lpstr>Czynniki rakotwórcze</vt:lpstr>
      <vt:lpstr>Szczególnie zagrożone grupy</vt:lpstr>
      <vt:lpstr>Udział w kampanii</vt:lpstr>
      <vt:lpstr>Zaproszenie do zaangażowania się w roli partnera kampanii na poziomie europejskim </vt:lpstr>
      <vt:lpstr>Konkurs Dobrych Praktyk „Zdrowe i bezpieczne miejsce pracy” na poziomie europejskim </vt:lpstr>
      <vt:lpstr>Zasoby informacyjne kampanii </vt:lpstr>
      <vt:lpstr>Najważniejsze terminy</vt:lpstr>
      <vt:lpstr>Dodatkowe informacje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224</cp:revision>
  <dcterms:created xsi:type="dcterms:W3CDTF">2015-10-14T15:05:30Z</dcterms:created>
  <dcterms:modified xsi:type="dcterms:W3CDTF">2018-04-05T12:39:27Z</dcterms:modified>
</cp:coreProperties>
</file>