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4"/>
  </p:notesMasterIdLst>
  <p:handoutMasterIdLst>
    <p:handoutMasterId r:id="rId25"/>
  </p:handoutMasterIdLst>
  <p:sldIdLst>
    <p:sldId id="257" r:id="rId2"/>
    <p:sldId id="258" r:id="rId3"/>
    <p:sldId id="259" r:id="rId4"/>
    <p:sldId id="274" r:id="rId5"/>
    <p:sldId id="285" r:id="rId6"/>
    <p:sldId id="275" r:id="rId7"/>
    <p:sldId id="286" r:id="rId8"/>
    <p:sldId id="287" r:id="rId9"/>
    <p:sldId id="282" r:id="rId10"/>
    <p:sldId id="263" r:id="rId11"/>
    <p:sldId id="288" r:id="rId12"/>
    <p:sldId id="284" r:id="rId13"/>
    <p:sldId id="289" r:id="rId14"/>
    <p:sldId id="276" r:id="rId15"/>
    <p:sldId id="293" r:id="rId16"/>
    <p:sldId id="267" r:id="rId17"/>
    <p:sldId id="262" r:id="rId18"/>
    <p:sldId id="268" r:id="rId19"/>
    <p:sldId id="270" r:id="rId20"/>
    <p:sldId id="290" r:id="rId21"/>
    <p:sldId id="269" r:id="rId22"/>
    <p:sldId id="273" r:id="rId23"/>
  </p:sldIdLst>
  <p:sldSz cx="9144000" cy="5143500" type="screen16x9"/>
  <p:notesSz cx="6808788" cy="9940925"/>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7" userDrawn="1">
          <p15:clr>
            <a:srgbClr val="A4A3A4"/>
          </p15:clr>
        </p15:guide>
        <p15:guide id="2" pos="340" userDrawn="1">
          <p15:clr>
            <a:srgbClr val="A4A3A4"/>
          </p15:clr>
        </p15:guide>
        <p15:guide id="3" orient="horz" pos="2618" userDrawn="1">
          <p15:clr>
            <a:srgbClr val="A4A3A4"/>
          </p15:clr>
        </p15:guide>
        <p15:guide id="4" pos="51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 initials="BM" lastIdx="0" clrIdx="0">
    <p:extLst/>
  </p:cmAuthor>
  <p:cmAuthor id="2" name="Lothar LISSNER" initials="LL" lastIdx="0" clrIdx="1">
    <p:extLst/>
  </p:cmAuthor>
  <p:cmAuthor id="3" name="Heike KLEMPA" initials="HK" lastIdx="0" clrIdx="2">
    <p:extLst/>
  </p:cmAuthor>
  <p:cmAuthor id="4" name="Elke SCHNEIDER" initials="ES" lastIdx="0" clrIdx="3">
    <p:extLst>
      <p:ext uri="{19B8F6BF-5375-455C-9EA6-DF929625EA0E}">
        <p15:presenceInfo xmlns:p15="http://schemas.microsoft.com/office/powerpoint/2012/main" userId="S-1-5-21-1482476501-790525478-839522115-1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9C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67" autoAdjust="0"/>
    <p:restoredTop sz="94660"/>
  </p:normalViewPr>
  <p:slideViewPr>
    <p:cSldViewPr>
      <p:cViewPr varScale="1">
        <p:scale>
          <a:sx n="154" d="100"/>
          <a:sy n="154" d="100"/>
        </p:scale>
        <p:origin x="294" y="126"/>
      </p:cViewPr>
      <p:guideLst>
        <p:guide orient="horz" pos="577"/>
        <p:guide pos="340"/>
        <p:guide orient="horz" pos="2618"/>
        <p:guide pos="5148"/>
      </p:guideLst>
    </p:cSldViewPr>
  </p:slideViewPr>
  <p:notesTextViewPr>
    <p:cViewPr>
      <p:scale>
        <a:sx n="1" d="1"/>
        <a:sy n="1" d="1"/>
      </p:scale>
      <p:origin x="0" y="0"/>
    </p:cViewPr>
  </p:notesTextViewPr>
  <p:notesViewPr>
    <p:cSldViewPr>
      <p:cViewPr>
        <p:scale>
          <a:sx n="66" d="100"/>
          <a:sy n="66" d="100"/>
        </p:scale>
        <p:origin x="4302" y="57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05/04/2018</a:t>
            </a:fld>
            <a:endParaRPr lang="nb-NO"/>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nb-NO"/>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49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0582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8060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590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0360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descr="/Volumes/XRAID/Equipo Rojo/EU-OSHA/18-0115 PPT templates update/PNG/FONDO-PORTADA-PATRON-EUOSHA-2011-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a:p>
        </p:txBody>
      </p:sp>
      <p:sp>
        <p:nvSpPr>
          <p:cNvPr id="5" name="Slide Number Placeholder 9"/>
          <p:cNvSpPr txBox="1"/>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pic>
        <p:nvPicPr>
          <p:cNvPr id="3" name="Imagen 2"/>
          <p:cNvPicPr>
            <a:picLocks noChangeAspect="1"/>
          </p:cNvPicPr>
          <p:nvPr userDrawn="1"/>
        </p:nvPicPr>
        <p:blipFill>
          <a:blip r:embed="rId3"/>
          <a:stretch>
            <a:fillRect/>
          </a:stretch>
        </p:blipFill>
        <p:spPr>
          <a:xfrm>
            <a:off x="0" y="0"/>
            <a:ext cx="9144000" cy="2554224"/>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grpSp>
        <p:nvGrpSpPr>
          <p:cNvPr id="16" name="Group 15"/>
          <p:cNvGrpSpPr/>
          <p:nvPr userDrawn="1"/>
        </p:nvGrpSpPr>
        <p:grpSpPr>
          <a:xfrm>
            <a:off x="503732" y="4188113"/>
            <a:ext cx="7596660" cy="543877"/>
            <a:chOff x="503732" y="4163620"/>
            <a:chExt cx="7596660" cy="543877"/>
          </a:xfrm>
        </p:grpSpPr>
        <p:pic>
          <p:nvPicPr>
            <p:cNvPr id="17" name="Bild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03732" y="4163620"/>
              <a:ext cx="833685" cy="543877"/>
            </a:xfrm>
            <a:prstGeom prst="rect">
              <a:avLst/>
            </a:prstGeom>
            <a:noFill/>
            <a:ln w="9525">
              <a:noFill/>
              <a:miter lim="800000"/>
              <a:headEnd/>
              <a:tailEnd/>
            </a:ln>
          </p:spPr>
        </p:pic>
        <p:pic>
          <p:nvPicPr>
            <p:cNvPr id="18" name="Bild 4" descr="111004_EU-OSHA_PPT_EU logo.png"/>
            <p:cNvPicPr>
              <a:picLocks noChangeAspect="1"/>
            </p:cNvPicPr>
            <p:nvPr/>
          </p:nvPicPr>
          <p:blipFill>
            <a:blip r:embed="rId6"/>
            <a:srcRect/>
            <a:stretch>
              <a:fillRect/>
            </a:stretch>
          </p:blipFill>
          <p:spPr bwMode="auto">
            <a:xfrm>
              <a:off x="4139952" y="4461418"/>
              <a:ext cx="356621" cy="243314"/>
            </a:xfrm>
            <a:prstGeom prst="rect">
              <a:avLst/>
            </a:prstGeom>
            <a:noFill/>
            <a:ln w="9525">
              <a:noFill/>
              <a:miter lim="800000"/>
              <a:headEnd/>
              <a:tailEnd/>
            </a:ln>
          </p:spPr>
        </p:pic>
        <p:pic>
          <p:nvPicPr>
            <p:cNvPr id="20" name="Bild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7676080" y="4184015"/>
              <a:ext cx="424312" cy="523482"/>
            </a:xfrm>
            <a:prstGeom prst="rect">
              <a:avLst/>
            </a:prstGeom>
            <a:noFill/>
            <a:ln w="9525">
              <a:noFill/>
              <a:miter lim="800000"/>
              <a:headEnd/>
              <a:tailEnd/>
            </a:ln>
          </p:spPr>
        </p:pic>
      </p:grpSp>
    </p:spTree>
    <p:extLst>
      <p:ext uri="{BB962C8B-B14F-4D97-AF65-F5344CB8AC3E}">
        <p14:creationId xmlns:p14="http://schemas.microsoft.com/office/powerpoint/2010/main" val="155441090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99725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395562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3" name="Group 2"/>
          <p:cNvGrpSpPr/>
          <p:nvPr userDrawn="1"/>
        </p:nvGrpSpPr>
        <p:grpSpPr>
          <a:xfrm>
            <a:off x="490891" y="4431505"/>
            <a:ext cx="7609501" cy="588517"/>
            <a:chOff x="490891" y="3824678"/>
            <a:chExt cx="7609501" cy="588517"/>
          </a:xfrm>
        </p:grpSpPr>
        <p:sp>
          <p:nvSpPr>
            <p:cNvPr id="8" name="Rectangle 11"/>
            <p:cNvSpPr>
              <a:spLocks noChangeArrowheads="1"/>
            </p:cNvSpPr>
            <p:nvPr userDrawn="1"/>
          </p:nvSpPr>
          <p:spPr bwMode="auto">
            <a:xfrm>
              <a:off x="1619672" y="4296886"/>
              <a:ext cx="5491306" cy="104775"/>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700" b="1" dirty="0">
                  <a:solidFill>
                    <a:schemeClr val="tx2"/>
                  </a:solidFill>
                  <a:latin typeface="Arial" pitchFamily="-107" charset="0"/>
                </a:rPr>
                <a:t>www.healthy-workplaces.eu/no</a:t>
              </a:r>
              <a:endParaRPr lang="nb-NO" sz="700" b="1" dirty="0">
                <a:solidFill>
                  <a:schemeClr val="tx2"/>
                </a:solidFill>
                <a:latin typeface="Arial" pitchFamily="-107" charset="0"/>
                <a:ea typeface="ＭＳ Ｐゴシック" pitchFamily="-107" charset="-128"/>
                <a:cs typeface="ＭＳ Ｐゴシック" pitchFamily="-107" charset="-128"/>
              </a:endParaRPr>
            </a:p>
          </p:txBody>
        </p:sp>
        <p:pic>
          <p:nvPicPr>
            <p:cNvPr id="9" name="Bil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33650" y="3824678"/>
              <a:ext cx="466742" cy="575829"/>
            </a:xfrm>
            <a:prstGeom prst="rect">
              <a:avLst/>
            </a:prstGeom>
            <a:noFill/>
            <a:ln w="9525">
              <a:noFill/>
              <a:miter lim="800000"/>
              <a:headEnd/>
              <a:tailEnd/>
            </a:ln>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891" y="4117037"/>
              <a:ext cx="817811" cy="296158"/>
            </a:xfrm>
            <a:prstGeom prst="rect">
              <a:avLst/>
            </a:prstGeom>
          </p:spPr>
        </p:pic>
      </p:grpSp>
    </p:spTree>
    <p:extLst>
      <p:ext uri="{BB962C8B-B14F-4D97-AF65-F5344CB8AC3E}">
        <p14:creationId xmlns:p14="http://schemas.microsoft.com/office/powerpoint/2010/main" val="24988968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
        <p:nvSpPr>
          <p:cNvPr id="5" name="Slide Number Placeholder 9"/>
          <p:cNvSpPr txBox="1"/>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pic>
        <p:nvPicPr>
          <p:cNvPr id="11" name="Bild 2" descr="111004_EU-OSHA_PPT_Corporate logo.png"/>
          <p:cNvPicPr>
            <a:picLocks noChangeAspect="1"/>
          </p:cNvPicPr>
          <p:nvPr/>
        </p:nvPicPr>
        <p:blipFill>
          <a:blip r:embed="rId2"/>
          <a:stretch>
            <a:fillRect/>
          </a:stretch>
        </p:blipFill>
        <p:spPr bwMode="auto">
          <a:xfrm>
            <a:off x="444501" y="4131469"/>
            <a:ext cx="1031155" cy="542925"/>
          </a:xfrm>
          <a:prstGeom prst="rect">
            <a:avLst/>
          </a:prstGeom>
          <a:noFill/>
          <a:ln w="9525">
            <a:noFill/>
            <a:miter lim="800000"/>
          </a:ln>
        </p:spPr>
      </p:pic>
      <p:pic>
        <p:nvPicPr>
          <p:cNvPr id="12" name="Bild 4" descr="111004_EU-OSHA_PPT_EU logo.png"/>
          <p:cNvPicPr>
            <a:picLocks noChangeAspect="1"/>
          </p:cNvPicPr>
          <p:nvPr/>
        </p:nvPicPr>
        <p:blipFill>
          <a:blip r:embed="rId3"/>
          <a:stretch>
            <a:fillRect/>
          </a:stretch>
        </p:blipFill>
        <p:spPr bwMode="auto">
          <a:xfrm>
            <a:off x="4275138" y="4431506"/>
            <a:ext cx="368870" cy="242888"/>
          </a:xfrm>
          <a:prstGeom prst="rect">
            <a:avLst/>
          </a:prstGeom>
          <a:noFill/>
          <a:ln w="9525">
            <a:noFill/>
            <a:miter lim="800000"/>
          </a:ln>
        </p:spPr>
      </p:pic>
      <p:pic>
        <p:nvPicPr>
          <p:cNvPr id="13" name="Bild 5" descr="111004_EU-OSHA_PPT_HW logo.png"/>
          <p:cNvPicPr>
            <a:picLocks noChangeAspect="1"/>
          </p:cNvPicPr>
          <p:nvPr/>
        </p:nvPicPr>
        <p:blipFill>
          <a:blip r:embed="rId4"/>
          <a:stretch>
            <a:fillRect/>
          </a:stretch>
        </p:blipFill>
        <p:spPr bwMode="auto">
          <a:xfrm>
            <a:off x="7596336" y="4212432"/>
            <a:ext cx="507853" cy="475060"/>
          </a:xfrm>
          <a:prstGeom prst="rect">
            <a:avLst/>
          </a:prstGeom>
          <a:noFill/>
          <a:ln w="9525">
            <a:noFill/>
            <a:miter lim="800000"/>
          </a:ln>
        </p:spPr>
      </p:pic>
    </p:spTree>
    <p:extLst>
      <p:ext uri="{BB962C8B-B14F-4D97-AF65-F5344CB8AC3E}">
        <p14:creationId xmlns:p14="http://schemas.microsoft.com/office/powerpoint/2010/main" val="3423340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635083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819222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4279607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7589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9809703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Drag picture to placeholder or click icon to add</a:t>
            </a:r>
            <a:endParaRPr lang="en-US"/>
          </a:p>
        </p:txBody>
      </p:sp>
    </p:spTree>
    <p:extLst>
      <p:ext uri="{BB962C8B-B14F-4D97-AF65-F5344CB8AC3E}">
        <p14:creationId xmlns:p14="http://schemas.microsoft.com/office/powerpoint/2010/main" val="41749971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descr="/Volumes/XRAID/Equipo Rojo/EU-OSHA/18-0115 PPT templates update/PNG/FONDO-PATRON-EUOSHA-2011-16-9.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9"/>
          <p:cNvSpPr txBox="1"/>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t>‹#›</a:t>
            </a:fld>
            <a:endParaRPr lang="nb-NO" sz="750" baseline="0"/>
          </a:p>
        </p:txBody>
      </p:sp>
    </p:spTree>
    <p:extLst>
      <p:ext uri="{BB962C8B-B14F-4D97-AF65-F5344CB8AC3E}">
        <p14:creationId xmlns:p14="http://schemas.microsoft.com/office/powerpoint/2010/main" val="117228511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ct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ct val="0"/>
        </a:spcBef>
        <a:spcAft>
          <a:spcPct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ct val="0"/>
        </a:spcBef>
        <a:spcAft>
          <a:spcPct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ct val="0"/>
        </a:spcBef>
        <a:spcAft>
          <a:spcPct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ct val="0"/>
        </a:spcBef>
        <a:spcAft>
          <a:spcPct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ct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ct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osha.europa.eu/en/legislation/directives/75" TargetMode="External"/><Relationship Id="rId7" Type="http://schemas.openxmlformats.org/officeDocument/2006/relationships/hyperlink" Target="https://osha.europa.eu/en/legislation/directives/regulation-ec-no-1272-2008-classification-labelling-and-packaging-of-substances-and-mixtures" TargetMode="External"/><Relationship Id="rId2" Type="http://schemas.openxmlformats.org/officeDocument/2006/relationships/hyperlink" Target="https://osha.europa.eu/en/legislation/directives/the-osh-framework-directive/1" TargetMode="External"/><Relationship Id="rId1" Type="http://schemas.openxmlformats.org/officeDocument/2006/relationships/slideLayout" Target="../slideLayouts/slideLayout2.xml"/><Relationship Id="rId6" Type="http://schemas.openxmlformats.org/officeDocument/2006/relationships/hyperlink" Target="https://osha.europa.eu/en/legislation/directives/regulation-ec-no-1907-2006-of-the-european-parliament-and-of-the-council" TargetMode="External"/><Relationship Id="rId5" Type="http://schemas.openxmlformats.org/officeDocument/2006/relationships/hyperlink" Target="https://osha.europa.eu/en/safety-and-health-legislation" TargetMode="External"/><Relationship Id="rId4" Type="http://schemas.openxmlformats.org/officeDocument/2006/relationships/hyperlink" Target="https://osha.europa.eu/en/legislation/directives/directive-2004-37-ec-carcinogens-or-mutagens-at-wor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osha.europa.eu/en/themes/dangerous-substances/roadmap-to-carcinogen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healthy-workplaces.eu/no/healthy-workplaces-newsletter" TargetMode="External"/><Relationship Id="rId7" Type="http://schemas.openxmlformats.org/officeDocument/2006/relationships/hyperlink" Target="https://www.facebook.com/EuropeanAgencyforSafetyandHealthatWork" TargetMode="External"/><Relationship Id="rId12" Type="http://schemas.openxmlformats.org/officeDocument/2006/relationships/image" Target="../media/image30.jpeg"/><Relationship Id="rId2" Type="http://schemas.openxmlformats.org/officeDocument/2006/relationships/hyperlink" Target="http://www.healthy-workplaces.eu/no" TargetMode="Externa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hyperlink" Target="https://www.linkedin.com/company/europeanagency-for-safety-and-health-at-work" TargetMode="External"/><Relationship Id="rId5" Type="http://schemas.openxmlformats.org/officeDocument/2006/relationships/hyperlink" Target="http://twitter.com/eu_osha" TargetMode="External"/><Relationship Id="rId10" Type="http://schemas.openxmlformats.org/officeDocument/2006/relationships/image" Target="../media/image29.png"/><Relationship Id="rId4" Type="http://schemas.openxmlformats.org/officeDocument/2006/relationships/hyperlink" Target="http://www.healthy-workplaces.eu/fops" TargetMode="External"/><Relationship Id="rId9" Type="http://schemas.openxmlformats.org/officeDocument/2006/relationships/hyperlink" Target="http://www.youtube.com/user/EUOSH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sha.europa.eu/sites/default/files/publications/documents/esener-ii-summary-e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eurofound.europa.eu/sites/default/files/ef_publication/field_ef_document/ef1634en.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osha.europa.eu/sites/default/files/ESENER2-Overview_report.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73000"/>
            <a:ext cx="8280920" cy="696600"/>
          </a:xfrm>
        </p:spPr>
        <p:txBody>
          <a:bodyPr/>
          <a:lstStyle/>
          <a:p>
            <a:r>
              <a:rPr lang="nb-NO" sz="2800" dirty="0"/>
              <a:t>Kampanjen Et sikkert og godt arbeidsmiljø</a:t>
            </a:r>
            <a:br>
              <a:rPr lang="nb-NO" sz="2800" dirty="0"/>
            </a:br>
            <a:r>
              <a:rPr lang="nb-NO" sz="2800" dirty="0"/>
              <a:t>2018–2019</a:t>
            </a:r>
          </a:p>
        </p:txBody>
      </p:sp>
      <p:sp>
        <p:nvSpPr>
          <p:cNvPr id="3" name="Subtítulo 2"/>
          <p:cNvSpPr>
            <a:spLocks noGrp="1"/>
          </p:cNvSpPr>
          <p:nvPr>
            <p:ph type="subTitle" idx="10"/>
          </p:nvPr>
        </p:nvSpPr>
        <p:spPr>
          <a:xfrm>
            <a:off x="395536" y="3651870"/>
            <a:ext cx="7646400" cy="360040"/>
          </a:xfrm>
        </p:spPr>
        <p:txBody>
          <a:bodyPr>
            <a:normAutofit/>
          </a:bodyPr>
          <a:lstStyle/>
          <a:p>
            <a:r>
              <a:rPr lang="nb-NO" sz="2000" dirty="0"/>
              <a:t>Håndtering av farlige stoffer på arbeidsplassen</a:t>
            </a:r>
          </a:p>
        </p:txBody>
      </p:sp>
      <p:sp>
        <p:nvSpPr>
          <p:cNvPr id="4" name="Subtítulo 4"/>
          <p:cNvSpPr txBox="1"/>
          <p:nvPr/>
        </p:nvSpPr>
        <p:spPr>
          <a:xfrm>
            <a:off x="1835696" y="3814531"/>
            <a:ext cx="6120680" cy="701435"/>
          </a:xfrm>
          <a:prstGeom prst="rect">
            <a:avLst/>
          </a:prstGeom>
        </p:spPr>
        <p:txBody>
          <a:bodyPr vert="horz" lIns="0" tIns="0" rIns="0" bIns="0" rtlCol="0" anchor="t" anchorCtr="0">
            <a:normAutofit/>
          </a:bodyPr>
          <a:lstStyle>
            <a:lvl1pPr marL="0" indent="0" algn="l" defTabSz="342900" rtl="0" eaLnBrk="1" latinLnBrk="0" hangingPunct="1">
              <a:spcBef>
                <a:spcPts val="450"/>
              </a:spcBef>
              <a:spcAft>
                <a:spcPct val="0"/>
              </a:spcAft>
              <a:buClr>
                <a:schemeClr val="tx2"/>
              </a:buClr>
              <a:buFont typeface="Wingdings" pitchFamily="2" charset="2"/>
              <a:buNone/>
              <a:defRPr sz="1350" b="1" i="0" kern="1200" baseline="0">
                <a:solidFill>
                  <a:schemeClr val="tx2"/>
                </a:solidFill>
                <a:latin typeface="+mn-lt"/>
                <a:ea typeface="+mn-ea"/>
                <a:cs typeface="+mn-cs"/>
              </a:defRPr>
            </a:lvl1pPr>
            <a:lvl2pPr marL="342900" indent="0" algn="ctr" defTabSz="342900" rtl="0" eaLnBrk="1" latinLnBrk="0" hangingPunct="1">
              <a:spcBef>
                <a:spcPct val="0"/>
              </a:spcBef>
              <a:spcAft>
                <a:spcPct val="0"/>
              </a:spcAft>
              <a:buClrTx/>
              <a:buFont typeface="Arial" pitchFamily="34" charset="0"/>
              <a:buNone/>
              <a:defRPr sz="1350" kern="1200" baseline="0">
                <a:solidFill>
                  <a:schemeClr val="tx1">
                    <a:tint val="75000"/>
                  </a:schemeClr>
                </a:solidFill>
                <a:latin typeface="+mn-lt"/>
                <a:ea typeface="+mn-ea"/>
                <a:cs typeface="+mn-cs"/>
              </a:defRPr>
            </a:lvl2pPr>
            <a:lvl3pPr marL="685800" indent="0" algn="ctr" defTabSz="342900" rtl="0" eaLnBrk="1" latinLnBrk="0" hangingPunct="1">
              <a:spcBef>
                <a:spcPct val="0"/>
              </a:spcBef>
              <a:spcAft>
                <a:spcPct val="0"/>
              </a:spcAft>
              <a:buClrTx/>
              <a:buFont typeface="Arial" pitchFamily="34" charset="0"/>
              <a:buNone/>
              <a:defRPr sz="1275" kern="1200" baseline="0">
                <a:solidFill>
                  <a:schemeClr val="tx1">
                    <a:tint val="75000"/>
                  </a:schemeClr>
                </a:solidFill>
                <a:latin typeface="+mn-lt"/>
                <a:ea typeface="+mn-ea"/>
                <a:cs typeface="+mn-cs"/>
              </a:defRPr>
            </a:lvl3pPr>
            <a:lvl4pPr marL="1028700" indent="0" algn="ctr" defTabSz="342900" rtl="0" eaLnBrk="1" latinLnBrk="0" hangingPunct="1">
              <a:spcBef>
                <a:spcPct val="0"/>
              </a:spcBef>
              <a:spcAft>
                <a:spcPct val="0"/>
              </a:spcAft>
              <a:buClrTx/>
              <a:buFont typeface="Arial" pitchFamily="34" charset="0"/>
              <a:buNone/>
              <a:defRPr sz="1200" kern="1200" baseline="0">
                <a:solidFill>
                  <a:schemeClr val="tx1">
                    <a:tint val="75000"/>
                  </a:schemeClr>
                </a:solidFill>
                <a:latin typeface="+mn-lt"/>
                <a:ea typeface="+mn-ea"/>
                <a:cs typeface="+mn-cs"/>
              </a:defRPr>
            </a:lvl4pPr>
            <a:lvl5pPr marL="1371600" indent="0" algn="ctr" defTabSz="342900" rtl="0" eaLnBrk="1" latinLnBrk="0" hangingPunct="1">
              <a:spcBef>
                <a:spcPct val="0"/>
              </a:spcBef>
              <a:spcAft>
                <a:spcPct val="0"/>
              </a:spcAft>
              <a:buClrTx/>
              <a:buFont typeface="Arial" pitchFamily="34" charset="0"/>
              <a:buNone/>
              <a:defRPr sz="1125" kern="1200" baseline="0">
                <a:solidFill>
                  <a:schemeClr val="tx1">
                    <a:tint val="75000"/>
                  </a:schemeClr>
                </a:solidFill>
                <a:latin typeface="+mn-lt"/>
                <a:ea typeface="+mn-ea"/>
                <a:cs typeface="+mn-cs"/>
              </a:defRPr>
            </a:lvl5pPr>
            <a:lvl6pPr marL="1714500" indent="0" algn="ctr" defTabSz="342900" rtl="0" eaLnBrk="1" latinLnBrk="0" hangingPunct="1">
              <a:spcBef>
                <a:spcPct val="0"/>
              </a:spcBef>
              <a:buFont typeface="Arial" pitchFamily="34" charset="0"/>
              <a:buNone/>
              <a:defRPr sz="1050" kern="1200" baseline="0">
                <a:solidFill>
                  <a:schemeClr val="tx1">
                    <a:tint val="75000"/>
                  </a:schemeClr>
                </a:solidFill>
                <a:latin typeface="+mn-lt"/>
                <a:ea typeface="+mn-ea"/>
                <a:cs typeface="+mn-cs"/>
              </a:defRPr>
            </a:lvl6pPr>
            <a:lvl7pPr marL="2057400" indent="0" algn="ctr" defTabSz="342900" rtl="0" eaLnBrk="1" latinLnBrk="0" hangingPunct="1">
              <a:spcBef>
                <a:spcPct val="0"/>
              </a:spcBef>
              <a:buFont typeface="Arial" pitchFamily="34" charset="0"/>
              <a:buNone/>
              <a:defRPr sz="975" kern="1200" baseline="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s-ES"/>
              <a:t/>
            </a:r>
            <a:br>
              <a:rPr lang="es-ES"/>
            </a:br>
            <a:endParaRPr lang="en-GB"/>
          </a:p>
        </p:txBody>
      </p:sp>
    </p:spTree>
    <p:extLst>
      <p:ext uri="{BB962C8B-B14F-4D97-AF65-F5344CB8AC3E}">
        <p14:creationId xmlns:p14="http://schemas.microsoft.com/office/powerpoint/2010/main" val="399483530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7794407" cy="367200"/>
          </a:xfrm>
        </p:spPr>
        <p:txBody>
          <a:bodyPr/>
          <a:lstStyle/>
          <a:p>
            <a:r>
              <a:rPr lang="nb-NO" sz="2000" dirty="0"/>
              <a:t>Hvordan håndtere farlige stoffer?</a:t>
            </a:r>
          </a:p>
        </p:txBody>
      </p:sp>
      <p:sp>
        <p:nvSpPr>
          <p:cNvPr id="3" name="Content Placeholder 2"/>
          <p:cNvSpPr>
            <a:spLocks noGrp="1"/>
          </p:cNvSpPr>
          <p:nvPr>
            <p:ph sz="half" idx="1"/>
          </p:nvPr>
        </p:nvSpPr>
        <p:spPr>
          <a:xfrm>
            <a:off x="432624" y="843558"/>
            <a:ext cx="6371624" cy="3456384"/>
          </a:xfrm>
        </p:spPr>
        <p:txBody>
          <a:bodyPr>
            <a:noAutofit/>
          </a:bodyPr>
          <a:lstStyle/>
          <a:p>
            <a:r>
              <a:rPr lang="nb-NO" sz="1300" dirty="0"/>
              <a:t>For å forebygge sykdom og skade er det viktig å etablere en god kultur for forebygging, og øke bevisstheten rundt helse og sikkerhet</a:t>
            </a:r>
          </a:p>
          <a:p>
            <a:r>
              <a:rPr lang="nb-NO" sz="1300" dirty="0"/>
              <a:t>Regelverket om farlige stoffer er allerede på plass i Norge og EU – arbeidsgivere har plikt til å følge regelverket</a:t>
            </a:r>
          </a:p>
          <a:p>
            <a:r>
              <a:rPr lang="nb-NO" sz="1300" dirty="0"/>
              <a:t>Risikovurdering er avgjørende for effektiv forebygging</a:t>
            </a:r>
          </a:p>
          <a:p>
            <a:r>
              <a:rPr lang="nb-NO" sz="1300" dirty="0"/>
              <a:t>Få på plass effektive forebyggende og beskyttende tiltak </a:t>
            </a:r>
          </a:p>
          <a:p>
            <a:r>
              <a:rPr lang="nb-NO" sz="1300" dirty="0"/>
              <a:t>Arbeidsgivere må involvere arbeidstakere i det systematiske HMS-arbeidet</a:t>
            </a:r>
          </a:p>
          <a:p>
            <a:r>
              <a:rPr lang="nb-NO" sz="1300" dirty="0"/>
              <a:t>Arbeidstakerne skal informeres om </a:t>
            </a:r>
          </a:p>
          <a:p>
            <a:pPr lvl="1"/>
            <a:r>
              <a:rPr lang="nb-NO" sz="1300" dirty="0"/>
              <a:t>resultatet av risikovurderingene</a:t>
            </a:r>
          </a:p>
          <a:p>
            <a:pPr lvl="1"/>
            <a:r>
              <a:rPr lang="nb-NO" sz="1300" dirty="0"/>
              <a:t>farene de er eksponert for, og hvordan de kan bli berørt</a:t>
            </a:r>
          </a:p>
          <a:p>
            <a:pPr lvl="1"/>
            <a:r>
              <a:rPr lang="nb-NO" sz="1300" dirty="0"/>
              <a:t>hva de må gjøre for å ivareta sin egen og andres sikkerhet</a:t>
            </a:r>
          </a:p>
          <a:p>
            <a:pPr lvl="1"/>
            <a:r>
              <a:rPr lang="nb-NO" sz="1300" dirty="0"/>
              <a:t>tiltak som iverksettes</a:t>
            </a:r>
          </a:p>
          <a:p>
            <a:pPr lvl="1"/>
            <a:r>
              <a:rPr lang="nb-NO" sz="1300" dirty="0"/>
              <a:t>hva som skal gjøres ved ulykker eller når noe går galt</a:t>
            </a:r>
          </a:p>
          <a:p>
            <a:r>
              <a:rPr lang="nb-NO" sz="1300" dirty="0"/>
              <a:t>Praktiske verktøy og veiledning kan hjelpe virksomhetene å håndtere risikoene, og sikre trygge og helsefremmende arbeidsplasser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288" y="1207270"/>
            <a:ext cx="2373039" cy="2969850"/>
          </a:xfrm>
          <a:prstGeom prst="rect">
            <a:avLst/>
          </a:prstGeom>
        </p:spPr>
      </p:pic>
    </p:spTree>
    <p:extLst>
      <p:ext uri="{BB962C8B-B14F-4D97-AF65-F5344CB8AC3E}">
        <p14:creationId xmlns:p14="http://schemas.microsoft.com/office/powerpoint/2010/main" val="1673160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000" dirty="0"/>
              <a:t>Risikovurdering</a:t>
            </a:r>
          </a:p>
        </p:txBody>
      </p:sp>
      <p:sp>
        <p:nvSpPr>
          <p:cNvPr id="3" name="Content Placeholder 2"/>
          <p:cNvSpPr>
            <a:spLocks noGrp="1"/>
          </p:cNvSpPr>
          <p:nvPr>
            <p:ph sz="half" idx="1"/>
          </p:nvPr>
        </p:nvSpPr>
        <p:spPr>
          <a:xfrm>
            <a:off x="472862" y="843558"/>
            <a:ext cx="7560000" cy="3645000"/>
          </a:xfrm>
        </p:spPr>
        <p:txBody>
          <a:bodyPr>
            <a:normAutofit/>
          </a:bodyPr>
          <a:lstStyle/>
          <a:p>
            <a:r>
              <a:rPr lang="nb-NO" sz="1300" dirty="0"/>
              <a:t>Risikovurderinger må gjennomføres for å identifisere risikoen som farlige stoffer innebærer for arbeidstakernes helse og sikkerhet jf. §3-1 i forskrift om utførelse av arbeid</a:t>
            </a:r>
          </a:p>
          <a:p>
            <a:r>
              <a:rPr lang="nb-NO" sz="1300" dirty="0"/>
              <a:t>Alle arbeidsgivere har ansvar, men ledere, HMS-tjenestene og arbeidstakere – bør involveres</a:t>
            </a:r>
          </a:p>
          <a:p>
            <a:r>
              <a:rPr lang="nb-NO" sz="1300" dirty="0"/>
              <a:t>Skal dekke alle arbeidstaker- og leverandørgrupper, og også uvanlige arbeidssituasjoner, som f.eks. vedlikehold og reparasjon</a:t>
            </a:r>
          </a:p>
          <a:p>
            <a:r>
              <a:rPr lang="nb-NO" altLang="en-US" sz="1300" dirty="0"/>
              <a:t>Det er avgjørende at man prioriterer alle tiltak som eliminerer, begrenser eller kontrollerer risiko</a:t>
            </a:r>
          </a:p>
          <a:p>
            <a:r>
              <a:rPr lang="nb-NO" sz="1300" dirty="0"/>
              <a:t>Skal holdes oppdatert og revideres ved eventuelle endringer med hensyn til stoffer, produkter og arbeidsprosesser, og når hendelser inntreffer</a:t>
            </a:r>
          </a:p>
          <a:p>
            <a:r>
              <a:rPr lang="nb-NO" sz="1300" dirty="0"/>
              <a:t>Arbeidstakere skal være godt informert om resultatene og opplært til å iverksette de forebyggende tiltakene</a:t>
            </a:r>
          </a:p>
          <a:p>
            <a:r>
              <a:rPr lang="nb-NO" sz="1300" dirty="0"/>
              <a:t>Det finnes verktøy og instrumenter som kan hjelpe virksomhetene med å gjennomføre risikovurderinger</a:t>
            </a:r>
          </a:p>
        </p:txBody>
      </p:sp>
    </p:spTree>
    <p:extLst>
      <p:ext uri="{BB962C8B-B14F-4D97-AF65-F5344CB8AC3E}">
        <p14:creationId xmlns:p14="http://schemas.microsoft.com/office/powerpoint/2010/main" val="37553442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000" dirty="0"/>
              <a:t>Tre trinn for å håndtere farlige stoffer</a:t>
            </a:r>
          </a:p>
        </p:txBody>
      </p:sp>
      <p:sp>
        <p:nvSpPr>
          <p:cNvPr id="3" name="Content Placeholder 2"/>
          <p:cNvSpPr>
            <a:spLocks noGrp="1"/>
          </p:cNvSpPr>
          <p:nvPr>
            <p:ph sz="half" idx="1"/>
          </p:nvPr>
        </p:nvSpPr>
        <p:spPr>
          <a:xfrm>
            <a:off x="449874" y="843558"/>
            <a:ext cx="7560000" cy="3645000"/>
          </a:xfrm>
        </p:spPr>
        <p:txBody>
          <a:bodyPr>
            <a:noAutofit/>
          </a:bodyPr>
          <a:lstStyle/>
          <a:p>
            <a:pPr marL="0" indent="0">
              <a:buNone/>
            </a:pPr>
            <a:r>
              <a:rPr lang="nb-NO" altLang="en-US" sz="1100" dirty="0"/>
              <a:t>Kartlegging – identifisere farer</a:t>
            </a:r>
            <a:r>
              <a:rPr lang="nb-NO" sz="1100" dirty="0"/>
              <a:t>:</a:t>
            </a:r>
          </a:p>
          <a:p>
            <a:r>
              <a:rPr lang="nb-NO" sz="1100" dirty="0"/>
              <a:t>Lag en oversikt over </a:t>
            </a:r>
            <a:r>
              <a:rPr lang="nb-NO" altLang="en-US" sz="1100" dirty="0"/>
              <a:t>stoffer / kjemiske produkter som brukes og genereres på arbeidsplassen </a:t>
            </a:r>
          </a:p>
          <a:p>
            <a:r>
              <a:rPr lang="nb-NO" sz="1100" dirty="0"/>
              <a:t>Samle inn informasjon om helseeffekter stoffene kan forårsake, og hvordan dette kan skje, for eksempel fra merking og sikkerhetsdatablader </a:t>
            </a:r>
          </a:p>
          <a:p>
            <a:r>
              <a:rPr lang="nb-NO" sz="1100" dirty="0"/>
              <a:t>Sjekk om det brukes kreftframkallende eller arvestoffskadelige stoffer, ettersom det gjelder strengere regler for disse</a:t>
            </a:r>
          </a:p>
          <a:p>
            <a:pPr marL="0" indent="0">
              <a:buNone/>
            </a:pPr>
            <a:r>
              <a:rPr lang="nb-NO" altLang="en-US" sz="1100" dirty="0"/>
              <a:t>Risikovurdering – vurdere eksponering:</a:t>
            </a:r>
          </a:p>
          <a:p>
            <a:r>
              <a:rPr lang="nb-NO" sz="1100" dirty="0"/>
              <a:t>Identifiser hvem som kan bli eksponert, inkludert renholdere og vedlikeholdere</a:t>
            </a:r>
          </a:p>
          <a:p>
            <a:r>
              <a:rPr lang="nb-NO" sz="1100" dirty="0"/>
              <a:t>Vurder arbeidstakernes eksponering ved å se på type, intensitet, varighet og hyppighet, inkludert kombinert eksponering fra flere farlige stoffer som brukes sammen</a:t>
            </a:r>
          </a:p>
          <a:p>
            <a:r>
              <a:rPr lang="nb-NO" sz="1100" dirty="0"/>
              <a:t>Vurder effekten i kombinasjon med andre risikoer, for eksempel brann- og eksplosjonsfare, opptak gjennom hud eller vått arbeid</a:t>
            </a:r>
          </a:p>
          <a:p>
            <a:pPr marL="0" indent="0">
              <a:buNone/>
            </a:pPr>
            <a:r>
              <a:rPr lang="nb-NO" sz="1100" dirty="0"/>
              <a:t>Fastsette tiltak:</a:t>
            </a:r>
          </a:p>
          <a:p>
            <a:r>
              <a:rPr lang="nb-NO" sz="1100" dirty="0"/>
              <a:t>Risikovurderingen skal deretter brukes til å utarbeide en handlingsplan med tiltak som skal iverksettes, i prioritert rekkefølge, inkludert hvordan og når hvert tiltak skal iverksettes og hvem som er ansvarlig for å gjennomføre den </a:t>
            </a:r>
          </a:p>
          <a:p>
            <a:r>
              <a:rPr lang="nb-NO" sz="1100" dirty="0"/>
              <a:t>Kontroller gjennomføringen og virkningen av tiltakene</a:t>
            </a:r>
          </a:p>
        </p:txBody>
      </p:sp>
    </p:spTree>
    <p:extLst>
      <p:ext uri="{BB962C8B-B14F-4D97-AF65-F5344CB8AC3E}">
        <p14:creationId xmlns:p14="http://schemas.microsoft.com/office/powerpoint/2010/main" val="28736400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696844" y="3759118"/>
            <a:ext cx="2123627" cy="1260904"/>
          </a:xfrm>
          <a:prstGeom prst="round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nb-NO" sz="2000" dirty="0"/>
              <a:t>Tiltakshierarkiet</a:t>
            </a:r>
          </a:p>
        </p:txBody>
      </p:sp>
      <p:sp>
        <p:nvSpPr>
          <p:cNvPr id="3" name="Content Placeholder 2"/>
          <p:cNvSpPr>
            <a:spLocks noGrp="1"/>
          </p:cNvSpPr>
          <p:nvPr>
            <p:ph sz="half" idx="1"/>
          </p:nvPr>
        </p:nvSpPr>
        <p:spPr>
          <a:xfrm>
            <a:off x="449874" y="843558"/>
            <a:ext cx="7722576" cy="3645000"/>
          </a:xfrm>
        </p:spPr>
        <p:txBody>
          <a:bodyPr>
            <a:normAutofit/>
          </a:bodyPr>
          <a:lstStyle/>
          <a:p>
            <a:r>
              <a:rPr lang="nb-NO" sz="1600" dirty="0"/>
              <a:t>Arbeidsgiverne må få på plass effektive forebyggende og beskyttende tiltak</a:t>
            </a:r>
          </a:p>
          <a:p>
            <a:r>
              <a:rPr lang="nb-NO" sz="1600" dirty="0"/>
              <a:t>Farlige stoffer og prosesser bør fjernes fullstendig fra arbeidsplassen (f.eks. ved å utforme nye arbeidsprosesser) </a:t>
            </a:r>
          </a:p>
          <a:p>
            <a:r>
              <a:rPr lang="nb-NO" sz="1600" dirty="0"/>
              <a:t>Hvis det ikke er mulig å </a:t>
            </a:r>
            <a:r>
              <a:rPr lang="nb-NO" sz="1600" u="sng" dirty="0"/>
              <a:t>fjerne</a:t>
            </a:r>
            <a:r>
              <a:rPr lang="nb-NO" sz="1600" dirty="0"/>
              <a:t> dem, må risikoene håndteres med utgangspunkt i et hierarki av forebyggende tiltak:</a:t>
            </a:r>
          </a:p>
          <a:p>
            <a:endParaRPr lang="en-US" dirty="0"/>
          </a:p>
          <a:p>
            <a:pPr marL="0" indent="0">
              <a:spcBef>
                <a:spcPts val="600"/>
              </a:spcBef>
              <a:buNone/>
            </a:pPr>
            <a:r>
              <a:rPr lang="en-US" sz="1600" dirty="0">
                <a:solidFill>
                  <a:srgbClr val="FF0000"/>
                </a:solidFill>
              </a:rPr>
              <a:t>	</a:t>
            </a:r>
            <a:r>
              <a:rPr lang="nb-NO" sz="1600" dirty="0"/>
              <a:t>Erstatte farlige stoffer (trygge eller mindre skadelige alternativer)</a:t>
            </a:r>
          </a:p>
          <a:p>
            <a:pPr marL="0" indent="0">
              <a:buNone/>
            </a:pPr>
            <a:r>
              <a:rPr lang="en-US" sz="1600" dirty="0"/>
              <a:t>	</a:t>
            </a:r>
            <a:r>
              <a:rPr lang="nb-NO" sz="1600" dirty="0"/>
              <a:t>Tekniske tiltak (f.eks. lukket system, lokale avtrekksvifter)</a:t>
            </a:r>
          </a:p>
          <a:p>
            <a:pPr marL="0" indent="0">
              <a:buNone/>
            </a:pPr>
            <a:r>
              <a:rPr lang="en-US" sz="1600" dirty="0"/>
              <a:t>	</a:t>
            </a:r>
            <a:r>
              <a:rPr lang="nb-NO" sz="1600" dirty="0"/>
              <a:t>Organisatoriske tiltak (f.eks. begrense antall eksponerte </a:t>
            </a:r>
            <a:br>
              <a:rPr lang="nb-NO" sz="1600" dirty="0"/>
            </a:br>
            <a:r>
              <a:rPr lang="nb-NO" sz="1600" dirty="0"/>
              <a:t>	arbeidstakere, eventuelt eksponeringstiden)</a:t>
            </a:r>
          </a:p>
          <a:p>
            <a:pPr marL="0" indent="0">
              <a:buNone/>
            </a:pPr>
            <a:r>
              <a:rPr lang="en-US" sz="1600" dirty="0"/>
              <a:t>	</a:t>
            </a:r>
            <a:r>
              <a:rPr lang="nb-NO" sz="1600" dirty="0"/>
              <a:t>Personlig verneutstyr (bruk av egnet PVU)</a:t>
            </a:r>
          </a:p>
          <a:p>
            <a:endParaRPr lang="nb-NO" sz="1600" dirty="0"/>
          </a:p>
          <a:p>
            <a:endParaRPr lang="nb-NO" sz="1600" dirty="0"/>
          </a:p>
          <a:p>
            <a:endParaRPr lang="nb-NO" sz="1600" dirty="0"/>
          </a:p>
          <a:p>
            <a:pPr marL="0" indent="0">
              <a:buNone/>
            </a:pPr>
            <a:endParaRPr lang="nb-NO" sz="1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844" y="3003798"/>
            <a:ext cx="2447156" cy="2304256"/>
          </a:xfrm>
          <a:prstGeom prst="rect">
            <a:avLst/>
          </a:prstGeom>
        </p:spPr>
      </p:pic>
    </p:spTree>
    <p:extLst>
      <p:ext uri="{BB962C8B-B14F-4D97-AF65-F5344CB8AC3E}">
        <p14:creationId xmlns:p14="http://schemas.microsoft.com/office/powerpoint/2010/main" val="35660519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948264" y="2787773"/>
            <a:ext cx="1440160" cy="1452429"/>
          </a:xfrm>
          <a:prstGeom prst="ellipse">
            <a:avLst/>
          </a:prstGeom>
          <a:solidFill>
            <a:srgbClr val="89C14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nb-NO" sz="2000" dirty="0"/>
              <a:t>Regelverk – EU og Norge</a:t>
            </a:r>
          </a:p>
        </p:txBody>
      </p:sp>
      <p:sp>
        <p:nvSpPr>
          <p:cNvPr id="3" name="Content Placeholder 2"/>
          <p:cNvSpPr>
            <a:spLocks noGrp="1"/>
          </p:cNvSpPr>
          <p:nvPr>
            <p:ph sz="half" idx="1"/>
          </p:nvPr>
        </p:nvSpPr>
        <p:spPr>
          <a:xfrm>
            <a:off x="450001" y="843558"/>
            <a:ext cx="7992888" cy="3645000"/>
          </a:xfrm>
        </p:spPr>
        <p:txBody>
          <a:bodyPr>
            <a:normAutofit/>
          </a:bodyPr>
          <a:lstStyle/>
          <a:p>
            <a:r>
              <a:rPr lang="nb-NO" sz="1300" dirty="0"/>
              <a:t>Arbeidsgiver har ansvar for å sikre et fullt forsvarlig arbeidsmiljø. Dette innebærer at arbeidsgivere er pålagt å vurdere enhver risiko for arbeidstakernes helse og sikkerhet på arbeidsplassen. </a:t>
            </a:r>
          </a:p>
          <a:p>
            <a:pPr marL="0" indent="0">
              <a:buNone/>
            </a:pPr>
            <a:r>
              <a:rPr sz="1300" dirty="0"/>
              <a:t/>
            </a:r>
            <a:br>
              <a:rPr sz="1300" dirty="0"/>
            </a:br>
            <a:r>
              <a:rPr lang="nb-NO" sz="1300" dirty="0"/>
              <a:t>HMS-regelverk, inkludert</a:t>
            </a:r>
          </a:p>
          <a:p>
            <a:r>
              <a:rPr lang="nb-NO" sz="1300" dirty="0">
                <a:hlinkClick r:id="rId2"/>
              </a:rPr>
              <a:t>direktiv 89/391/EØF (arbeidsmiljødirektivet)   </a:t>
            </a:r>
            <a:endParaRPr lang="nb-NO" sz="1300" dirty="0"/>
          </a:p>
          <a:p>
            <a:r>
              <a:rPr lang="nb-NO" sz="1300" dirty="0">
                <a:hlinkClick r:id="rId3"/>
              </a:rPr>
              <a:t>direktiv 98/24/EF (direktivet om kjemiske agenser)</a:t>
            </a:r>
            <a:endParaRPr lang="nb-NO" sz="1300" dirty="0"/>
          </a:p>
          <a:p>
            <a:r>
              <a:rPr lang="nb-NO" sz="1300" dirty="0">
                <a:hlinkClick r:id="rId4"/>
              </a:rPr>
              <a:t>direktiv 2004/37/EF (direktivet om kreftframkallende og arvestoffskadelige stoffer)</a:t>
            </a:r>
            <a:endParaRPr lang="nb-NO" sz="1300" dirty="0"/>
          </a:p>
          <a:p>
            <a:pPr marL="0" indent="0">
              <a:buNone/>
            </a:pPr>
            <a:r>
              <a:rPr sz="1300" dirty="0"/>
              <a:t/>
            </a:r>
            <a:br>
              <a:rPr sz="1300" dirty="0"/>
            </a:br>
            <a:r>
              <a:rPr lang="nb-NO" sz="1300" dirty="0"/>
              <a:t>Full oversikt over relevant HMS-regelverk: </a:t>
            </a:r>
            <a:r>
              <a:rPr sz="1300" dirty="0"/>
              <a:t/>
            </a:r>
            <a:br>
              <a:rPr sz="1300" dirty="0"/>
            </a:br>
            <a:r>
              <a:rPr lang="nb-NO" sz="1300" dirty="0">
                <a:hlinkClick r:id="rId5"/>
              </a:rPr>
              <a:t>https://osha.europa.eu/no/safety-and-health-legislation </a:t>
            </a:r>
            <a:r>
              <a:rPr sz="1300" dirty="0">
                <a:hlinkClick r:id="rId5"/>
              </a:rPr>
              <a:t/>
            </a:r>
            <a:br>
              <a:rPr sz="1300" dirty="0">
                <a:hlinkClick r:id="rId5"/>
              </a:rPr>
            </a:br>
            <a:endParaRPr lang="nb-NO" sz="1300" dirty="0"/>
          </a:p>
          <a:p>
            <a:pPr marL="0" indent="0">
              <a:buNone/>
            </a:pPr>
            <a:r>
              <a:rPr lang="nb-NO" sz="1300" dirty="0"/>
              <a:t>Nyttig informasjon om kjemikalieregelverket:</a:t>
            </a:r>
          </a:p>
          <a:p>
            <a:r>
              <a:rPr lang="nb-NO" sz="1300" dirty="0">
                <a:hlinkClick r:id="rId6"/>
              </a:rPr>
              <a:t>forordning (EF) nr. 1907/2006 (REACH-forordningen)</a:t>
            </a:r>
            <a:endParaRPr lang="nb-NO" sz="1300" dirty="0"/>
          </a:p>
          <a:p>
            <a:r>
              <a:rPr lang="nb-NO" sz="1300" dirty="0">
                <a:hlinkClick r:id="rId7"/>
              </a:rPr>
              <a:t>forordning (EF) nr. 1272/2008 (CLP-forordningen)</a:t>
            </a:r>
            <a:endParaRPr lang="nb-NO" sz="1300" dirty="0"/>
          </a:p>
          <a:p>
            <a:endParaRPr lang="nb-NO" sz="1600" dirty="0"/>
          </a:p>
          <a:p>
            <a:pPr marL="0" indent="0">
              <a:buNone/>
            </a:pPr>
            <a:endParaRPr lang="nb-NO" sz="1800"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rcRect b="23658"/>
          <a:stretch>
            <a:fillRect/>
          </a:stretch>
        </p:blipFill>
        <p:spPr>
          <a:xfrm>
            <a:off x="7164288" y="2401345"/>
            <a:ext cx="1567924" cy="1838857"/>
          </a:xfrm>
          <a:prstGeom prst="rect">
            <a:avLst/>
          </a:prstGeom>
        </p:spPr>
      </p:pic>
    </p:spTree>
    <p:extLst>
      <p:ext uri="{BB962C8B-B14F-4D97-AF65-F5344CB8AC3E}">
        <p14:creationId xmlns:p14="http://schemas.microsoft.com/office/powerpoint/2010/main" val="9351339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BE249D64-395F-49A9-9938-6BA33639B2F7}"/>
              </a:ext>
            </a:extLst>
          </p:cNvPr>
          <p:cNvSpPr>
            <a:spLocks noGrp="1"/>
          </p:cNvSpPr>
          <p:nvPr>
            <p:ph type="title"/>
          </p:nvPr>
        </p:nvSpPr>
        <p:spPr/>
        <p:txBody>
          <a:bodyPr/>
          <a:lstStyle/>
          <a:p>
            <a:r>
              <a:rPr lang="nb-NO" dirty="0"/>
              <a:t>Regelverk – Norge</a:t>
            </a:r>
          </a:p>
        </p:txBody>
      </p:sp>
      <p:sp>
        <p:nvSpPr>
          <p:cNvPr id="3" name="Plassholder for innhold 2">
            <a:extLst>
              <a:ext uri="{FF2B5EF4-FFF2-40B4-BE49-F238E27FC236}">
                <a16:creationId xmlns="" xmlns:a16="http://schemas.microsoft.com/office/drawing/2014/main" id="{A29C97E8-7876-4C05-B2F0-D133A4D358A2}"/>
              </a:ext>
            </a:extLst>
          </p:cNvPr>
          <p:cNvSpPr>
            <a:spLocks noGrp="1"/>
          </p:cNvSpPr>
          <p:nvPr>
            <p:ph idx="1"/>
          </p:nvPr>
        </p:nvSpPr>
        <p:spPr>
          <a:xfrm>
            <a:off x="4270474" y="870966"/>
            <a:ext cx="3757910" cy="3645000"/>
          </a:xfrm>
        </p:spPr>
        <p:txBody>
          <a:bodyPr>
            <a:normAutofit fontScale="77500" lnSpcReduction="20000"/>
          </a:bodyPr>
          <a:lstStyle/>
          <a:p>
            <a:pPr marL="0" indent="0">
              <a:buNone/>
            </a:pPr>
            <a:r>
              <a:rPr lang="nb-NO" dirty="0"/>
              <a:t>Forskrift om utførelse av arbeid, bruk av arbeidsutstyr og tilhørende tekniske krav (forskrift om utførelse av arbeid) </a:t>
            </a:r>
          </a:p>
          <a:p>
            <a:r>
              <a:rPr lang="nb-NO" dirty="0"/>
              <a:t>https://www.arbeidstilsynet.no/regelverk/forskrifter/forskrift-om-utforelse-av-arbeid </a:t>
            </a:r>
          </a:p>
          <a:p>
            <a:pPr marL="0" indent="0">
              <a:buNone/>
            </a:pPr>
            <a:endParaRPr lang="nb-NO" dirty="0"/>
          </a:p>
          <a:p>
            <a:pPr marL="0" indent="0">
              <a:buNone/>
            </a:pPr>
            <a:r>
              <a:rPr lang="nb-NO" dirty="0"/>
              <a:t>Forskrift om tiltaksverdier og grenseverdier for fysiske og kjemiske faktorer i arbeidsmiljøet samt smitterisikogrupper for biologiske faktorer </a:t>
            </a:r>
          </a:p>
          <a:p>
            <a:pPr marL="0" indent="0">
              <a:buNone/>
            </a:pPr>
            <a:r>
              <a:rPr lang="nb-NO" dirty="0"/>
              <a:t>(forskrift om tiltaks- og grenseverdier) </a:t>
            </a:r>
          </a:p>
          <a:p>
            <a:r>
              <a:rPr lang="nb-NO" dirty="0"/>
              <a:t>https://www.arbeidstilsynet.no/regelverk/forskrifter/ forskrift-om-tiltaks--og-grenseverdier </a:t>
            </a:r>
          </a:p>
          <a:p>
            <a:pPr marL="0" indent="0">
              <a:buNone/>
            </a:pPr>
            <a:endParaRPr lang="nb-NO" sz="1300" dirty="0"/>
          </a:p>
          <a:p>
            <a:pPr marL="0" indent="0">
              <a:buNone/>
            </a:pPr>
            <a:r>
              <a:rPr lang="nb-NO" sz="1300" dirty="0"/>
              <a:t>Forskrift om klassifisering, merking og emballering av stoffer og stoffblandinger</a:t>
            </a:r>
          </a:p>
          <a:p>
            <a:r>
              <a:rPr lang="nb-NO" sz="1300" dirty="0"/>
              <a:t>https://www.arbeidstilsynet.no/regelverk/forskrifter/forskrift-om-klassifisering-mv.-av-stoffer-clp</a:t>
            </a:r>
          </a:p>
          <a:p>
            <a:pPr marL="0" indent="0">
              <a:buNone/>
            </a:pPr>
            <a:endParaRPr lang="nb-NO" sz="1800" dirty="0"/>
          </a:p>
          <a:p>
            <a:pPr marL="0" indent="0">
              <a:buNone/>
            </a:pPr>
            <a:r>
              <a:rPr lang="nb-NO" sz="1200" dirty="0"/>
              <a:t>Forskrift om registrering, vurdering, godkjenning og begrensning av kjemikalier (REACH-forskriften)</a:t>
            </a:r>
          </a:p>
          <a:p>
            <a:r>
              <a:rPr lang="nb-NO" sz="1300" dirty="0"/>
              <a:t>https://www.arbeidstilsynet.no/regelverk/forskrifter/reach-forskriften</a:t>
            </a:r>
          </a:p>
          <a:p>
            <a:endParaRPr lang="nb-NO" dirty="0"/>
          </a:p>
        </p:txBody>
      </p:sp>
      <p:sp>
        <p:nvSpPr>
          <p:cNvPr id="4" name="Plassholder for tekst 3">
            <a:extLst>
              <a:ext uri="{FF2B5EF4-FFF2-40B4-BE49-F238E27FC236}">
                <a16:creationId xmlns="" xmlns:a16="http://schemas.microsoft.com/office/drawing/2014/main" id="{0A2DAD40-2CFD-4389-B0A0-B4B31FCAC380}"/>
              </a:ext>
            </a:extLst>
          </p:cNvPr>
          <p:cNvSpPr>
            <a:spLocks noGrp="1"/>
          </p:cNvSpPr>
          <p:nvPr>
            <p:ph type="body" sz="half" idx="2"/>
          </p:nvPr>
        </p:nvSpPr>
        <p:spPr>
          <a:xfrm>
            <a:off x="449999" y="837000"/>
            <a:ext cx="3401921" cy="3645000"/>
          </a:xfrm>
        </p:spPr>
        <p:txBody>
          <a:bodyPr>
            <a:normAutofit lnSpcReduction="10000"/>
          </a:bodyPr>
          <a:lstStyle/>
          <a:p>
            <a:r>
              <a:rPr lang="nb-NO" sz="1000" dirty="0"/>
              <a:t>Arbeidsmiljøloven</a:t>
            </a:r>
            <a:r>
              <a:rPr lang="nb-NO" b="0" dirty="0"/>
              <a:t> </a:t>
            </a:r>
          </a:p>
          <a:p>
            <a:pPr marL="171450" indent="-171450">
              <a:buFont typeface="Wingdings" panose="05000000000000000000" pitchFamily="2" charset="2"/>
              <a:buChar char="§"/>
            </a:pPr>
            <a:r>
              <a:rPr lang="nb-NO" sz="1000" dirty="0"/>
              <a:t>https://www.arbeidstilsynet.no/regelverk/lover/arbeidsmiljoloven </a:t>
            </a:r>
            <a:endParaRPr lang="nb-NO" sz="1000" b="0" dirty="0"/>
          </a:p>
          <a:p>
            <a:endParaRPr lang="nb-NO" dirty="0"/>
          </a:p>
          <a:p>
            <a:r>
              <a:rPr lang="nb-NO" sz="1000" dirty="0"/>
              <a:t>Forskrift om systematisk helse-, miljø- og sikkerhetsarbeid i virksomheter (Internkontrollforskriften) </a:t>
            </a:r>
          </a:p>
          <a:p>
            <a:pPr marL="171450" indent="-171450">
              <a:buFont typeface="Wingdings" panose="05000000000000000000" pitchFamily="2" charset="2"/>
              <a:buChar char="§"/>
            </a:pPr>
            <a:r>
              <a:rPr lang="nb-NO" sz="1000" dirty="0"/>
              <a:t>https://www.arbeidstilsynet.no/regelverk/forskrifter/internkontrollforskriften </a:t>
            </a:r>
            <a:endParaRPr lang="nb-NO" sz="1000" b="0" dirty="0"/>
          </a:p>
          <a:p>
            <a:endParaRPr lang="nb-NO" dirty="0"/>
          </a:p>
          <a:p>
            <a:r>
              <a:rPr lang="nb-NO" sz="1000" dirty="0"/>
              <a:t>Forskrift om organisering, ledelse og medvirkning </a:t>
            </a:r>
          </a:p>
          <a:p>
            <a:pPr marL="171450" indent="-171450">
              <a:buFont typeface="Wingdings" panose="05000000000000000000" pitchFamily="2" charset="2"/>
              <a:buChar char="§"/>
            </a:pPr>
            <a:r>
              <a:rPr lang="nb-NO" sz="1000" dirty="0"/>
              <a:t>https://www.arbeidstilsynet.no/regelverk/forskrifter/ forskrift-om-organisering-ledelse-og-medvirkning </a:t>
            </a:r>
            <a:endParaRPr lang="nb-NO" sz="1000" b="0" dirty="0"/>
          </a:p>
          <a:p>
            <a:endParaRPr lang="nb-NO" dirty="0"/>
          </a:p>
          <a:p>
            <a:r>
              <a:rPr lang="nb-NO" sz="1000" dirty="0"/>
              <a:t>Forskrift om utforming og innretning av arbeidsplasser og arbeidslokaler (arbeidsplassforskriften) </a:t>
            </a:r>
          </a:p>
          <a:p>
            <a:pPr marL="171450" indent="-171450">
              <a:buFont typeface="Wingdings" panose="05000000000000000000" pitchFamily="2" charset="2"/>
              <a:buChar char="§"/>
            </a:pPr>
            <a:r>
              <a:rPr lang="nb-NO" sz="1000" dirty="0"/>
              <a:t>https://www.arbeidstilsynet.no/regelverk/forskrifter/arbeidsplassforskriften </a:t>
            </a:r>
          </a:p>
          <a:p>
            <a:endParaRPr lang="nb-NO" dirty="0"/>
          </a:p>
        </p:txBody>
      </p:sp>
    </p:spTree>
    <p:extLst>
      <p:ext uri="{BB962C8B-B14F-4D97-AF65-F5344CB8AC3E}">
        <p14:creationId xmlns:p14="http://schemas.microsoft.com/office/powerpoint/2010/main" val="24573306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000"/>
              <a:t>Kreftframkallende stoffer</a:t>
            </a:r>
            <a:endParaRPr lang="en-US" sz="2000" dirty="0"/>
          </a:p>
        </p:txBody>
      </p:sp>
      <p:sp>
        <p:nvSpPr>
          <p:cNvPr id="3" name="Content Placeholder 2"/>
          <p:cNvSpPr>
            <a:spLocks noGrp="1"/>
          </p:cNvSpPr>
          <p:nvPr>
            <p:ph sz="half" idx="1"/>
          </p:nvPr>
        </p:nvSpPr>
        <p:spPr>
          <a:xfrm>
            <a:off x="449874" y="843558"/>
            <a:ext cx="7560000" cy="3645000"/>
          </a:xfrm>
        </p:spPr>
        <p:txBody>
          <a:bodyPr>
            <a:normAutofit/>
          </a:bodyPr>
          <a:lstStyle/>
          <a:p>
            <a:r>
              <a:rPr lang="nb-NO" sz="1400"/>
              <a:t>Kreftfremkallende stoffer forårsaker den største andelen av arbeidsrelatert sykdom  med dødelig utfall i EU</a:t>
            </a:r>
          </a:p>
          <a:p>
            <a:r>
              <a:rPr lang="nb-NO" sz="1400"/>
              <a:t>Hvert år er eksponering for kreftframkallende stoffer i arbeidsmiljøet skyld i</a:t>
            </a:r>
          </a:p>
          <a:p>
            <a:pPr lvl="1">
              <a:spcBef>
                <a:spcPts val="600"/>
              </a:spcBef>
            </a:pPr>
            <a:r>
              <a:rPr lang="nb-NO" sz="1400"/>
              <a:t>at 91 500–150 500 mennesker utvikler kreft </a:t>
            </a:r>
          </a:p>
          <a:p>
            <a:pPr lvl="1">
              <a:tabLst>
                <a:tab pos="900113" algn="l"/>
              </a:tabLst>
            </a:pPr>
            <a:r>
              <a:rPr lang="nb-NO" sz="1400"/>
              <a:t>at 57 700–106 500 mennesker dør (RIVM, 2016)</a:t>
            </a:r>
          </a:p>
          <a:p>
            <a:pPr marL="189000" lvl="1" indent="-189000">
              <a:spcBef>
                <a:spcPts val="450"/>
              </a:spcBef>
              <a:buClr>
                <a:schemeClr val="tx2"/>
              </a:buClr>
              <a:buFont typeface="Wingdings" pitchFamily="2" charset="2"/>
              <a:buChar char="§"/>
            </a:pPr>
            <a:r>
              <a:rPr lang="nb-NO" sz="1400" b="1">
                <a:solidFill>
                  <a:schemeClr val="tx2"/>
                </a:solidFill>
              </a:rPr>
              <a:t>Mange tilfeller av arbeidsrelatert kreft kan forebygges</a:t>
            </a:r>
          </a:p>
          <a:p>
            <a:r>
              <a:rPr lang="nb-NO" sz="1400"/>
              <a:t>Kreftfremkallende stoffer krever strengere tiltak enn andre farlige stoffer, f.eks. ved </a:t>
            </a:r>
            <a:r>
              <a:rPr lang="nb-NO" sz="1400">
                <a:solidFill>
                  <a:schemeClr val="hlink"/>
                </a:solidFill>
              </a:rPr>
              <a:t>arbeid i lukkede systemer, adgangsbegrensninger og registerføring</a:t>
            </a:r>
          </a:p>
          <a:p>
            <a:r>
              <a:rPr lang="nb-NO" sz="1400"/>
              <a:t>Veikartet for kreftframkallende stoffer har som mål å underbygge politikken og bidra til å dele informasjon og god praksis</a:t>
            </a:r>
            <a:endParaRPr lang="nb-NO" sz="1400"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874" y="3435846"/>
            <a:ext cx="2782838" cy="964904"/>
          </a:xfrm>
          <a:prstGeom prst="rect">
            <a:avLst/>
          </a:prstGeom>
        </p:spPr>
      </p:pic>
    </p:spTree>
    <p:extLst>
      <p:ext uri="{BB962C8B-B14F-4D97-AF65-F5344CB8AC3E}">
        <p14:creationId xmlns:p14="http://schemas.microsoft.com/office/powerpoint/2010/main" val="180339657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000" dirty="0"/>
              <a:t>Grupper som er særlig utsatt for risiko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919" y="411510"/>
            <a:ext cx="5830035" cy="4991564"/>
          </a:xfrm>
          <a:prstGeom prst="rect">
            <a:avLst/>
          </a:prstGeom>
        </p:spPr>
      </p:pic>
      <p:sp>
        <p:nvSpPr>
          <p:cNvPr id="3" name="Content Placeholder 2"/>
          <p:cNvSpPr>
            <a:spLocks noGrp="1"/>
          </p:cNvSpPr>
          <p:nvPr>
            <p:ph sz="half" idx="1"/>
          </p:nvPr>
        </p:nvSpPr>
        <p:spPr/>
        <p:txBody>
          <a:bodyPr/>
          <a:lstStyle/>
          <a:p>
            <a:r>
              <a:rPr lang="nb-NO" sz="1600" dirty="0"/>
              <a:t>Visse grupper av arbeidstakere kan være særlig utsatt for farlige stoffer, inkludert:</a:t>
            </a:r>
          </a:p>
          <a:p>
            <a:pPr lvl="1">
              <a:spcBef>
                <a:spcPts val="600"/>
              </a:spcBef>
            </a:pPr>
            <a:r>
              <a:rPr lang="nb-NO" sz="1600" dirty="0"/>
              <a:t>gravide</a:t>
            </a:r>
          </a:p>
          <a:p>
            <a:pPr lvl="1"/>
            <a:r>
              <a:rPr lang="nb-NO" sz="1600" dirty="0"/>
              <a:t>unge arbeidstakere</a:t>
            </a:r>
          </a:p>
          <a:p>
            <a:pPr lvl="1"/>
            <a:r>
              <a:rPr lang="nb-NO" sz="1600" dirty="0"/>
              <a:t>utenlandske arbeidstakere</a:t>
            </a:r>
          </a:p>
          <a:p>
            <a:pPr lvl="1"/>
            <a:r>
              <a:rPr lang="nb-NO" sz="1600" dirty="0"/>
              <a:t>midlertidige arbeidstakere</a:t>
            </a:r>
          </a:p>
          <a:p>
            <a:pPr lvl="1"/>
            <a:r>
              <a:rPr lang="nb-NO" sz="1600" dirty="0"/>
              <a:t>ufaglærte og uerfarne ansatte</a:t>
            </a:r>
          </a:p>
          <a:p>
            <a:pPr lvl="1"/>
            <a:r>
              <a:rPr lang="nb-NO" sz="1600" dirty="0"/>
              <a:t>renholdere, vedlikeholdsarbeidere og leverandører</a:t>
            </a:r>
          </a:p>
          <a:p>
            <a:pPr marL="189000" lvl="1" indent="-189000">
              <a:spcBef>
                <a:spcPts val="450"/>
              </a:spcBef>
              <a:buClr>
                <a:schemeClr val="tx2"/>
              </a:buClr>
              <a:buFont typeface="Wingdings" pitchFamily="2" charset="2"/>
              <a:buChar char="§"/>
            </a:pPr>
            <a:r>
              <a:rPr lang="nb-NO" sz="1600" b="1" dirty="0">
                <a:solidFill>
                  <a:schemeClr val="tx2"/>
                </a:solidFill>
              </a:rPr>
              <a:t>Dette kan skyldes overfølsomhet, manglende erfaring eller manglende opplæring eller informasjon</a:t>
            </a:r>
          </a:p>
          <a:p>
            <a:pPr marL="189000" lvl="1" indent="-189000">
              <a:spcBef>
                <a:spcPts val="450"/>
              </a:spcBef>
              <a:buClr>
                <a:schemeClr val="tx2"/>
              </a:buClr>
              <a:buFont typeface="Wingdings" pitchFamily="2" charset="2"/>
              <a:buChar char="§"/>
            </a:pPr>
            <a:r>
              <a:rPr lang="nb-NO" sz="1600" b="1" dirty="0">
                <a:solidFill>
                  <a:schemeClr val="tx2"/>
                </a:solidFill>
              </a:rPr>
              <a:t>Risikoen disse arbeidstakerne kan utsettes for skal vurderes ved risikovurderingen</a:t>
            </a:r>
          </a:p>
          <a:p>
            <a:pPr lvl="1"/>
            <a:endParaRPr lang="nb-NO" dirty="0"/>
          </a:p>
        </p:txBody>
      </p:sp>
    </p:spTree>
    <p:extLst>
      <p:ext uri="{BB962C8B-B14F-4D97-AF65-F5344CB8AC3E}">
        <p14:creationId xmlns:p14="http://schemas.microsoft.com/office/powerpoint/2010/main" val="100122890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7534"/>
            <a:ext cx="9144000" cy="3384376"/>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07504" y="821811"/>
            <a:ext cx="7776864" cy="24482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nb-NO" sz="2000" dirty="0"/>
              <a:t>Bli involvert</a:t>
            </a:r>
          </a:p>
        </p:txBody>
      </p:sp>
      <p:sp>
        <p:nvSpPr>
          <p:cNvPr id="3" name="Content Placeholder 2"/>
          <p:cNvSpPr>
            <a:spLocks noGrp="1"/>
          </p:cNvSpPr>
          <p:nvPr>
            <p:ph sz="half" idx="1"/>
          </p:nvPr>
        </p:nvSpPr>
        <p:spPr>
          <a:xfrm>
            <a:off x="450000" y="987574"/>
            <a:ext cx="7560000" cy="3645000"/>
          </a:xfrm>
        </p:spPr>
        <p:txBody>
          <a:bodyPr>
            <a:normAutofit/>
          </a:bodyPr>
          <a:lstStyle/>
          <a:p>
            <a:pPr marL="0" indent="0">
              <a:buNone/>
            </a:pPr>
            <a:r>
              <a:rPr lang="nb-NO" sz="1600" dirty="0"/>
              <a:t>Organisasjoner av alle størrelser og i alle virksomheter, samt enkeltpersoner, kan involvere seg ved å:</a:t>
            </a:r>
          </a:p>
          <a:p>
            <a:pPr lvl="1"/>
            <a:r>
              <a:rPr lang="nb-NO" sz="1600" dirty="0"/>
              <a:t>Bidra til å skape bevissthet ved å spre og publisere </a:t>
            </a:r>
          </a:p>
          <a:p>
            <a:pPr marL="189000" lvl="1" indent="0">
              <a:buNone/>
            </a:pPr>
            <a:r>
              <a:rPr lang="nb-NO" sz="1600" dirty="0"/>
              <a:t>  informasjon og materiell om kampanjen</a:t>
            </a:r>
          </a:p>
          <a:p>
            <a:pPr lvl="1"/>
            <a:r>
              <a:rPr lang="nb-NO" sz="1600" dirty="0"/>
              <a:t>delta i eller organisere arrangementer og aktiviteter</a:t>
            </a:r>
          </a:p>
          <a:p>
            <a:pPr lvl="1"/>
            <a:r>
              <a:rPr lang="nb-NO" sz="1600" dirty="0"/>
              <a:t>bruke og oppmuntre til bruk av verktøy for håndtering </a:t>
            </a:r>
          </a:p>
          <a:p>
            <a:pPr marL="189000" lvl="1" indent="0">
              <a:buNone/>
            </a:pPr>
            <a:r>
              <a:rPr lang="nb-NO" sz="1600" dirty="0"/>
              <a:t>	av farlige stoffer på arbeidsplassen</a:t>
            </a:r>
          </a:p>
          <a:p>
            <a:pPr lvl="1"/>
            <a:r>
              <a:rPr lang="nb-NO" sz="1600" dirty="0"/>
              <a:t>bli kampanje- eller mediepartner</a:t>
            </a:r>
          </a:p>
          <a:p>
            <a:pPr lvl="1"/>
            <a:r>
              <a:rPr lang="nb-NO" sz="1600" dirty="0"/>
              <a:t>holde seg oppdatert via sosiale medier</a:t>
            </a:r>
          </a:p>
          <a:p>
            <a:pPr lvl="1"/>
            <a:endParaRPr lang="nb-NO" sz="1600" dirty="0"/>
          </a:p>
          <a:p>
            <a:pPr lvl="1"/>
            <a:endParaRPr lang="nb-NO"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3731" y="1345995"/>
            <a:ext cx="2392685" cy="4236729"/>
          </a:xfrm>
          <a:prstGeom prst="rect">
            <a:avLst/>
          </a:prstGeom>
        </p:spPr>
      </p:pic>
    </p:spTree>
    <p:extLst>
      <p:ext uri="{BB962C8B-B14F-4D97-AF65-F5344CB8AC3E}">
        <p14:creationId xmlns:p14="http://schemas.microsoft.com/office/powerpoint/2010/main" val="269250495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000" dirty="0"/>
              <a:t>Kampanjepartnerskap innebærer</a:t>
            </a:r>
          </a:p>
        </p:txBody>
      </p:sp>
      <p:sp>
        <p:nvSpPr>
          <p:cNvPr id="4" name="Rectangle 3"/>
          <p:cNvSpPr/>
          <p:nvPr/>
        </p:nvSpPr>
        <p:spPr>
          <a:xfrm>
            <a:off x="0" y="627535"/>
            <a:ext cx="9144000" cy="3456384"/>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2987824" y="735546"/>
            <a:ext cx="6048672" cy="32763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3221088" y="915987"/>
            <a:ext cx="5976664" cy="3308523"/>
          </a:xfrm>
        </p:spPr>
        <p:txBody>
          <a:bodyPr>
            <a:noAutofit/>
          </a:bodyPr>
          <a:lstStyle/>
          <a:p>
            <a:r>
              <a:rPr lang="nb-NO" sz="1300" dirty="0"/>
              <a:t>Gode partnerskap mellom EU-OSHA</a:t>
            </a:r>
            <a:r>
              <a:rPr sz="1300" dirty="0"/>
              <a:t/>
            </a:r>
            <a:br>
              <a:rPr sz="1300" dirty="0"/>
            </a:br>
            <a:r>
              <a:rPr lang="nb-NO" sz="1300" dirty="0"/>
              <a:t>og sentrale aktører er avgjørende for at kampanjen skal lykkes</a:t>
            </a:r>
          </a:p>
          <a:p>
            <a:r>
              <a:rPr lang="nb-NO" sz="1300" dirty="0"/>
              <a:t>Europeiske og internasjonale organisasjoner</a:t>
            </a:r>
            <a:r>
              <a:rPr sz="1300" dirty="0"/>
              <a:t/>
            </a:r>
            <a:br>
              <a:rPr sz="1300" dirty="0"/>
            </a:br>
            <a:r>
              <a:rPr lang="nb-NO" sz="1300" dirty="0"/>
              <a:t>kan bli offisielle kampanjepartnere</a:t>
            </a:r>
          </a:p>
          <a:p>
            <a:r>
              <a:rPr lang="nb-NO" sz="1300" dirty="0"/>
              <a:t>Mediepartnerne fremmer kampanjen</a:t>
            </a:r>
          </a:p>
          <a:p>
            <a:r>
              <a:rPr lang="nb-NO" sz="1300" dirty="0"/>
              <a:t>Fordelene inkluderer:</a:t>
            </a:r>
          </a:p>
          <a:p>
            <a:pPr lvl="1"/>
            <a:r>
              <a:rPr lang="nb-NO" sz="1300" dirty="0"/>
              <a:t>en velkomstpakke</a:t>
            </a:r>
          </a:p>
          <a:p>
            <a:pPr lvl="1"/>
            <a:r>
              <a:rPr lang="nb-NO" sz="1300" dirty="0"/>
              <a:t>et partnerbevis</a:t>
            </a:r>
          </a:p>
          <a:p>
            <a:pPr lvl="1"/>
            <a:r>
              <a:rPr lang="nb-NO" sz="1300" dirty="0"/>
              <a:t>oppmerksomhet på nasjonalt og EU-nivå samt i mediene</a:t>
            </a:r>
          </a:p>
          <a:p>
            <a:pPr lvl="1"/>
            <a:r>
              <a:rPr lang="nb-NO" sz="1300" dirty="0"/>
              <a:t>muligheter for nettverksbygging og utveksling av</a:t>
            </a:r>
            <a:r>
              <a:rPr sz="1300" dirty="0"/>
              <a:t/>
            </a:r>
            <a:br>
              <a:rPr sz="1300" dirty="0"/>
            </a:br>
            <a:r>
              <a:rPr lang="nb-NO" sz="1300" dirty="0"/>
              <a:t>god praksis med andre kampanjepartnere</a:t>
            </a:r>
          </a:p>
          <a:p>
            <a:pPr lvl="1"/>
            <a:r>
              <a:rPr lang="nb-NO" sz="1300" dirty="0"/>
              <a:t>invitasjon til EU-OSHA-arrangementer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59" y="817823"/>
            <a:ext cx="3325110" cy="3363838"/>
          </a:xfrm>
          <a:prstGeom prst="rect">
            <a:avLst/>
          </a:prstGeom>
        </p:spPr>
      </p:pic>
    </p:spTree>
    <p:extLst>
      <p:ext uri="{BB962C8B-B14F-4D97-AF65-F5344CB8AC3E}">
        <p14:creationId xmlns:p14="http://schemas.microsoft.com/office/powerpoint/2010/main" val="6908470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000" dirty="0"/>
              <a:t>Presentasjon av kampanjen</a:t>
            </a:r>
          </a:p>
        </p:txBody>
      </p:sp>
      <p:sp>
        <p:nvSpPr>
          <p:cNvPr id="3" name="Content Placeholder 2"/>
          <p:cNvSpPr>
            <a:spLocks noGrp="1"/>
          </p:cNvSpPr>
          <p:nvPr>
            <p:ph sz="half" idx="1"/>
          </p:nvPr>
        </p:nvSpPr>
        <p:spPr/>
        <p:txBody>
          <a:bodyPr>
            <a:normAutofit/>
          </a:bodyPr>
          <a:lstStyle/>
          <a:p>
            <a:r>
              <a:rPr lang="nb-NO" sz="1600" dirty="0"/>
              <a:t>Koordinert av Det europeiske arbeidsmiljøorganet (EU-OSHA)</a:t>
            </a:r>
          </a:p>
          <a:p>
            <a:r>
              <a:rPr lang="nb-NO" sz="1600" dirty="0"/>
              <a:t>Arrangeres i over 30 land</a:t>
            </a:r>
          </a:p>
          <a:p>
            <a:r>
              <a:rPr lang="nb-NO" sz="1600" dirty="0"/>
              <a:t>Støttes av et nettverk av partnere:</a:t>
            </a:r>
            <a:endParaRPr dirty="0"/>
          </a:p>
          <a:p>
            <a:pPr lvl="1">
              <a:spcBef>
                <a:spcPts val="600"/>
              </a:spcBef>
            </a:pPr>
            <a:r>
              <a:rPr lang="nb-NO" sz="1600" dirty="0"/>
              <a:t>Nasjonale kontaktpunkter</a:t>
            </a:r>
          </a:p>
          <a:p>
            <a:pPr lvl="1"/>
            <a:r>
              <a:rPr lang="nb-NO" sz="1600" dirty="0"/>
              <a:t>Offisielle kampanjepartnere</a:t>
            </a:r>
          </a:p>
          <a:p>
            <a:pPr lvl="1"/>
            <a:r>
              <a:rPr lang="nb-NO" sz="1600" dirty="0"/>
              <a:t>Partene i arbeidslivet i Europa</a:t>
            </a:r>
          </a:p>
          <a:p>
            <a:pPr lvl="1"/>
            <a:r>
              <a:rPr lang="nb-NO" sz="1600" dirty="0"/>
              <a:t>Mediepartnere</a:t>
            </a:r>
          </a:p>
          <a:p>
            <a:pPr lvl="1"/>
            <a:r>
              <a:rPr lang="nb-NO" sz="1600" dirty="0"/>
              <a:t>Enterprise Europe Network</a:t>
            </a:r>
          </a:p>
          <a:p>
            <a:pPr lvl="1"/>
            <a:r>
              <a:rPr lang="nb-NO" sz="1600" dirty="0"/>
              <a:t>EU-institusjoner</a:t>
            </a:r>
          </a:p>
          <a:p>
            <a:pPr lvl="1"/>
            <a:r>
              <a:rPr lang="nb-NO" sz="1600" dirty="0"/>
              <a:t>Andre EU-byråer</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4815"/>
          <a:stretch/>
        </p:blipFill>
        <p:spPr>
          <a:xfrm>
            <a:off x="5831632" y="699542"/>
            <a:ext cx="3312368" cy="3588925"/>
          </a:xfrm>
          <a:prstGeom prst="rect">
            <a:avLst/>
          </a:prstGeom>
        </p:spPr>
      </p:pic>
    </p:spTree>
    <p:extLst>
      <p:ext uri="{BB962C8B-B14F-4D97-AF65-F5344CB8AC3E}">
        <p14:creationId xmlns:p14="http://schemas.microsoft.com/office/powerpoint/2010/main" val="2337177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400"/>
              <a:t>Kampanjeressurser</a:t>
            </a:r>
          </a:p>
        </p:txBody>
      </p:sp>
      <p:sp>
        <p:nvSpPr>
          <p:cNvPr id="3" name="Content Placeholder 2"/>
          <p:cNvSpPr>
            <a:spLocks noGrp="1"/>
          </p:cNvSpPr>
          <p:nvPr>
            <p:ph sz="half" idx="1"/>
          </p:nvPr>
        </p:nvSpPr>
        <p:spPr>
          <a:xfrm>
            <a:off x="450001" y="843558"/>
            <a:ext cx="3329911" cy="3645000"/>
          </a:xfrm>
        </p:spPr>
        <p:txBody>
          <a:bodyPr>
            <a:normAutofit/>
          </a:bodyPr>
          <a:lstStyle/>
          <a:p>
            <a:r>
              <a:rPr lang="nb-NO" sz="1600" dirty="0"/>
              <a:t>Kampanjeveiledning</a:t>
            </a:r>
          </a:p>
          <a:p>
            <a:r>
              <a:rPr lang="nb-NO" sz="1600" dirty="0"/>
              <a:t>Praktiske e-verktøy</a:t>
            </a:r>
          </a:p>
          <a:p>
            <a:pPr marL="189000" lvl="1" indent="-189000">
              <a:spcBef>
                <a:spcPts val="450"/>
              </a:spcBef>
              <a:buClr>
                <a:schemeClr val="tx2"/>
              </a:buClr>
              <a:buFont typeface="Wingdings" pitchFamily="2" charset="2"/>
              <a:buChar char="§"/>
            </a:pPr>
            <a:r>
              <a:rPr lang="nb-NO" sz="1600" b="1" dirty="0">
                <a:solidFill>
                  <a:schemeClr val="tx2"/>
                </a:solidFill>
              </a:rPr>
              <a:t>Rapporter</a:t>
            </a:r>
          </a:p>
          <a:p>
            <a:pPr marL="189000" lvl="1" indent="-189000">
              <a:spcBef>
                <a:spcPts val="450"/>
              </a:spcBef>
              <a:buClr>
                <a:schemeClr val="tx2"/>
              </a:buClr>
              <a:buFont typeface="Wingdings" pitchFamily="2" charset="2"/>
              <a:buChar char="§"/>
            </a:pPr>
            <a:r>
              <a:rPr lang="nb-NO" sz="1600" b="1" dirty="0">
                <a:solidFill>
                  <a:schemeClr val="tx2"/>
                </a:solidFill>
              </a:rPr>
              <a:t>Serier med infoark om prioriterte emner </a:t>
            </a:r>
          </a:p>
          <a:p>
            <a:pPr marL="189000" lvl="1" indent="-189000">
              <a:spcBef>
                <a:spcPts val="450"/>
              </a:spcBef>
              <a:buClr>
                <a:schemeClr val="tx2"/>
              </a:buClr>
              <a:buFont typeface="Wingdings" pitchFamily="2" charset="2"/>
              <a:buChar char="§"/>
            </a:pPr>
            <a:r>
              <a:rPr lang="nb-NO" sz="1600" b="1" dirty="0">
                <a:solidFill>
                  <a:schemeClr val="tx2"/>
                </a:solidFill>
              </a:rPr>
              <a:t>Database over ressurser </a:t>
            </a:r>
            <a:br>
              <a:rPr lang="nb-NO" sz="1600" b="1" dirty="0">
                <a:solidFill>
                  <a:schemeClr val="tx2"/>
                </a:solidFill>
              </a:rPr>
            </a:br>
            <a:r>
              <a:rPr lang="nb-NO" sz="1600" b="1" dirty="0">
                <a:solidFill>
                  <a:schemeClr val="tx2"/>
                </a:solidFill>
              </a:rPr>
              <a:t>og verktøy</a:t>
            </a:r>
          </a:p>
          <a:p>
            <a:pPr marL="189000" lvl="1" indent="-189000">
              <a:spcBef>
                <a:spcPts val="450"/>
              </a:spcBef>
              <a:buClr>
                <a:schemeClr val="tx2"/>
              </a:buClr>
              <a:buFont typeface="Wingdings" pitchFamily="2" charset="2"/>
              <a:buChar char="§"/>
            </a:pPr>
            <a:r>
              <a:rPr lang="nb-NO" sz="1600" b="1" dirty="0">
                <a:solidFill>
                  <a:schemeClr val="tx2"/>
                </a:solidFill>
              </a:rPr>
              <a:t>Eksempler og audiovisuell database</a:t>
            </a:r>
          </a:p>
          <a:p>
            <a:pPr marL="189000" lvl="1" indent="-189000">
              <a:spcBef>
                <a:spcPts val="450"/>
              </a:spcBef>
              <a:buClr>
                <a:schemeClr val="tx2"/>
              </a:buClr>
              <a:buFont typeface="Wingdings" pitchFamily="2" charset="2"/>
              <a:buChar char="§"/>
            </a:pPr>
            <a:r>
              <a:rPr lang="nb-NO" sz="1600" b="1" dirty="0">
                <a:solidFill>
                  <a:schemeClr val="tx2"/>
                </a:solidFill>
              </a:rPr>
              <a:t>OSHwiki: oppdatert seksjon og nye artikler</a:t>
            </a:r>
          </a:p>
          <a:p>
            <a:pPr lvl="1"/>
            <a:endParaRPr lang="nb-NO" sz="1800" dirty="0"/>
          </a:p>
          <a:p>
            <a:pPr lvl="1"/>
            <a:endParaRPr lang="nb-NO" sz="1800" dirty="0"/>
          </a:p>
          <a:p>
            <a:endParaRPr lang="nb-NO" dirty="0"/>
          </a:p>
          <a:p>
            <a:pPr lvl="1"/>
            <a:endParaRPr lang="nb-NO" dirty="0"/>
          </a:p>
          <a:p>
            <a:endParaRPr lang="nb-NO" dirty="0"/>
          </a:p>
        </p:txBody>
      </p:sp>
      <p:sp>
        <p:nvSpPr>
          <p:cNvPr id="4" name="TextBox 3"/>
          <p:cNvSpPr txBox="1"/>
          <p:nvPr/>
        </p:nvSpPr>
        <p:spPr>
          <a:xfrm>
            <a:off x="3851920" y="848308"/>
            <a:ext cx="3528392" cy="2870016"/>
          </a:xfrm>
          <a:prstGeom prst="rect">
            <a:avLst/>
          </a:prstGeom>
          <a:noFill/>
        </p:spPr>
        <p:txBody>
          <a:bodyPr wrap="square" rtlCol="0">
            <a:spAutoFit/>
          </a:bodyPr>
          <a:lstStyle/>
          <a:p>
            <a:pPr marL="189000" lvl="1" indent="-189000" defTabSz="342900">
              <a:spcBef>
                <a:spcPts val="450"/>
              </a:spcBef>
              <a:buClr>
                <a:schemeClr val="tx2"/>
              </a:buClr>
              <a:buFont typeface="Wingdings" pitchFamily="2" charset="2"/>
              <a:buChar char="§"/>
            </a:pPr>
            <a:r>
              <a:rPr lang="nb-NO" sz="1600" b="1" dirty="0">
                <a:solidFill>
                  <a:schemeClr val="tx2"/>
                </a:solidFill>
              </a:rPr>
              <a:t>Napo-filmer</a:t>
            </a:r>
          </a:p>
          <a:p>
            <a:pPr marL="189000" lvl="1" indent="-189000" defTabSz="342900">
              <a:spcBef>
                <a:spcPts val="450"/>
              </a:spcBef>
              <a:buClr>
                <a:schemeClr val="tx2"/>
              </a:buClr>
              <a:buFont typeface="Wingdings" pitchFamily="2" charset="2"/>
              <a:buChar char="§"/>
            </a:pPr>
            <a:r>
              <a:rPr lang="nb-NO" sz="1600" b="1" dirty="0">
                <a:solidFill>
                  <a:schemeClr val="tx2"/>
                </a:solidFill>
              </a:rPr>
              <a:t>Markedsføringsmateriell</a:t>
            </a:r>
          </a:p>
          <a:p>
            <a:pPr marL="576000" lvl="2" indent="-285750" defTabSz="342900">
              <a:lnSpc>
                <a:spcPts val="1700"/>
              </a:lnSpc>
              <a:spcBef>
                <a:spcPts val="450"/>
              </a:spcBef>
              <a:buClr>
                <a:schemeClr val="tx1"/>
              </a:buClr>
              <a:buFont typeface="Arial" pitchFamily="34" charset="0"/>
              <a:buChar char="•"/>
            </a:pPr>
            <a:r>
              <a:rPr lang="nb-NO" sz="1600" dirty="0"/>
              <a:t>Kampanjebrosjyre</a:t>
            </a:r>
          </a:p>
          <a:p>
            <a:pPr marL="576000" lvl="2" indent="-285750" defTabSz="342900">
              <a:lnSpc>
                <a:spcPts val="1700"/>
              </a:lnSpc>
              <a:spcBef>
                <a:spcPts val="450"/>
              </a:spcBef>
              <a:buClr>
                <a:schemeClr val="tx1"/>
              </a:buClr>
              <a:buFont typeface="Arial" pitchFamily="34" charset="0"/>
              <a:buChar char="•"/>
            </a:pPr>
            <a:r>
              <a:rPr lang="nb-NO" sz="1600" dirty="0"/>
              <a:t>Brosjyre for prisen for god praksis</a:t>
            </a:r>
          </a:p>
          <a:p>
            <a:pPr marL="576000" lvl="2" indent="-285750" defTabSz="342900">
              <a:lnSpc>
                <a:spcPts val="1700"/>
              </a:lnSpc>
              <a:spcBef>
                <a:spcPts val="450"/>
              </a:spcBef>
              <a:buClr>
                <a:schemeClr val="tx1"/>
              </a:buClr>
              <a:buFont typeface="Arial" pitchFamily="34" charset="0"/>
              <a:buChar char="•"/>
            </a:pPr>
            <a:r>
              <a:rPr lang="nb-NO" sz="1600" dirty="0"/>
              <a:t>Plakat</a:t>
            </a:r>
          </a:p>
          <a:p>
            <a:pPr marL="576000" lvl="2" indent="-285750" defTabSz="342900">
              <a:lnSpc>
                <a:spcPts val="1700"/>
              </a:lnSpc>
              <a:spcBef>
                <a:spcPts val="450"/>
              </a:spcBef>
              <a:buClr>
                <a:schemeClr val="tx1"/>
              </a:buClr>
              <a:buFont typeface="Arial" pitchFamily="34" charset="0"/>
              <a:buChar char="•"/>
            </a:pPr>
            <a:r>
              <a:rPr lang="nb-NO" sz="1600" dirty="0"/>
              <a:t>Videoer</a:t>
            </a:r>
          </a:p>
          <a:p>
            <a:pPr marL="576000" lvl="2" indent="-285750" defTabSz="342900">
              <a:lnSpc>
                <a:spcPts val="1700"/>
              </a:lnSpc>
              <a:spcBef>
                <a:spcPts val="450"/>
              </a:spcBef>
              <a:buClr>
                <a:schemeClr val="tx1"/>
              </a:buClr>
              <a:buFont typeface="Arial" pitchFamily="34" charset="0"/>
              <a:buChar char="•"/>
            </a:pPr>
            <a:r>
              <a:rPr lang="nb-NO" sz="1600" dirty="0"/>
              <a:t>Nettbanner</a:t>
            </a:r>
          </a:p>
          <a:p>
            <a:pPr marL="576000" lvl="2" indent="-285750" defTabSz="342900">
              <a:lnSpc>
                <a:spcPts val="1700"/>
              </a:lnSpc>
              <a:spcBef>
                <a:spcPts val="450"/>
              </a:spcBef>
              <a:buClr>
                <a:schemeClr val="tx1"/>
              </a:buClr>
              <a:buFont typeface="Arial" pitchFamily="34" charset="0"/>
              <a:buChar char="•"/>
            </a:pPr>
            <a:r>
              <a:rPr lang="nb-NO" sz="1600" dirty="0"/>
              <a:t>E-postsignatur</a:t>
            </a:r>
          </a:p>
          <a:p>
            <a:pPr marL="189000" lvl="1" indent="-189000" defTabSz="342900">
              <a:spcBef>
                <a:spcPts val="450"/>
              </a:spcBef>
              <a:buClr>
                <a:schemeClr val="tx2"/>
              </a:buClr>
              <a:buFont typeface="Wingdings" pitchFamily="2" charset="2"/>
              <a:buChar char="§"/>
            </a:pPr>
            <a:r>
              <a:rPr lang="nb-NO" sz="1600" b="1" dirty="0">
                <a:solidFill>
                  <a:schemeClr val="tx2"/>
                </a:solidFill>
              </a:rPr>
              <a:t>Lenker til nyttige nettsteder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2179084"/>
            <a:ext cx="2378825" cy="1539240"/>
          </a:xfrm>
          <a:prstGeom prst="rect">
            <a:avLst/>
          </a:prstGeom>
        </p:spPr>
      </p:pic>
    </p:spTree>
    <p:extLst>
      <p:ext uri="{BB962C8B-B14F-4D97-AF65-F5344CB8AC3E}">
        <p14:creationId xmlns:p14="http://schemas.microsoft.com/office/powerpoint/2010/main" val="1329844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000" dirty="0"/>
              <a:t>Viktige datoer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9540"/>
            <a:ext cx="4355976" cy="4105389"/>
          </a:xfrm>
          <a:prstGeom prst="rect">
            <a:avLst/>
          </a:prstGeom>
        </p:spPr>
      </p:pic>
      <p:sp>
        <p:nvSpPr>
          <p:cNvPr id="3" name="Content Placeholder 2"/>
          <p:cNvSpPr>
            <a:spLocks noGrp="1"/>
          </p:cNvSpPr>
          <p:nvPr>
            <p:ph sz="half" idx="1"/>
          </p:nvPr>
        </p:nvSpPr>
        <p:spPr/>
        <p:txBody>
          <a:bodyPr>
            <a:normAutofit/>
          </a:bodyPr>
          <a:lstStyle/>
          <a:p>
            <a:r>
              <a:rPr lang="nb-NO" sz="1600" dirty="0"/>
              <a:t>Kampanjestart: </a:t>
            </a:r>
            <a:r>
              <a:rPr dirty="0"/>
              <a:t/>
            </a:r>
            <a:br>
              <a:rPr dirty="0"/>
            </a:br>
            <a:r>
              <a:rPr lang="nb-NO" sz="1600" b="0" dirty="0">
                <a:solidFill>
                  <a:schemeClr val="tx2"/>
                </a:solidFill>
              </a:rPr>
              <a:t>April 2018</a:t>
            </a:r>
          </a:p>
          <a:p>
            <a:r>
              <a:rPr lang="nb-NO" sz="1600" dirty="0"/>
              <a:t>Prisen for god praksis i EU-medlemsstatene og på europeisk nivå: </a:t>
            </a:r>
            <a:r>
              <a:rPr dirty="0"/>
              <a:t/>
            </a:r>
            <a:br>
              <a:rPr dirty="0"/>
            </a:br>
            <a:r>
              <a:rPr lang="nb-NO" sz="1600" b="0" dirty="0"/>
              <a:t>2018 og 2019</a:t>
            </a:r>
          </a:p>
          <a:p>
            <a:r>
              <a:rPr lang="nb-NO" sz="1600" dirty="0"/>
              <a:t>Seminar om utveksling av god HMS-praksis: </a:t>
            </a:r>
            <a:r>
              <a:rPr dirty="0"/>
              <a:t/>
            </a:r>
            <a:br>
              <a:rPr dirty="0"/>
            </a:br>
            <a:r>
              <a:rPr lang="nb-NO" sz="1600" b="0" dirty="0"/>
              <a:t>2. kvartal 2019</a:t>
            </a:r>
          </a:p>
          <a:p>
            <a:r>
              <a:rPr lang="nb-NO" sz="1600" dirty="0"/>
              <a:t>De europeiske arbeidsmiljøukene:</a:t>
            </a:r>
          </a:p>
          <a:p>
            <a:pPr marL="189000" lvl="1" indent="0">
              <a:buNone/>
            </a:pPr>
            <a:r>
              <a:rPr lang="nb-NO" sz="1600" dirty="0">
                <a:solidFill>
                  <a:schemeClr val="tx2"/>
                </a:solidFill>
              </a:rPr>
              <a:t>Oktober 2018 og 2019</a:t>
            </a:r>
          </a:p>
          <a:p>
            <a:r>
              <a:rPr lang="nb-NO" sz="1600" dirty="0"/>
              <a:t>Seremoni i forbindelse med Toppmøtet for kampanjen Et sikkert og godt arbeidsmiljø og Pris for god praksis:</a:t>
            </a:r>
          </a:p>
          <a:p>
            <a:pPr marL="189000" lvl="1" indent="0">
              <a:buNone/>
            </a:pPr>
            <a:r>
              <a:rPr lang="nb-NO" sz="1600" dirty="0">
                <a:solidFill>
                  <a:schemeClr val="tx2"/>
                </a:solidFill>
              </a:rPr>
              <a:t>November 2019</a:t>
            </a:r>
          </a:p>
        </p:txBody>
      </p:sp>
    </p:spTree>
    <p:extLst>
      <p:ext uri="{BB962C8B-B14F-4D97-AF65-F5344CB8AC3E}">
        <p14:creationId xmlns:p14="http://schemas.microsoft.com/office/powerpoint/2010/main" val="41915829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000" dirty="0"/>
              <a:t>Ytterligere opplysninger</a:t>
            </a:r>
          </a:p>
        </p:txBody>
      </p:sp>
      <p:sp>
        <p:nvSpPr>
          <p:cNvPr id="3" name="Content Placeholder 2"/>
          <p:cNvSpPr>
            <a:spLocks noGrp="1"/>
          </p:cNvSpPr>
          <p:nvPr>
            <p:ph sz="half" idx="1"/>
          </p:nvPr>
        </p:nvSpPr>
        <p:spPr>
          <a:xfrm>
            <a:off x="450000" y="837000"/>
            <a:ext cx="7722450" cy="3750974"/>
          </a:xfrm>
        </p:spPr>
        <p:txBody>
          <a:bodyPr>
            <a:normAutofit/>
          </a:bodyPr>
          <a:lstStyle/>
          <a:p>
            <a:r>
              <a:rPr lang="nb-NO" sz="1600" dirty="0"/>
              <a:t>Finn ut mer på kampanjenettstedet:</a:t>
            </a:r>
          </a:p>
          <a:p>
            <a:pPr marL="189000" lvl="1" indent="0">
              <a:buNone/>
            </a:pPr>
            <a:r>
              <a:rPr lang="nb-NO" sz="1600" b="1" dirty="0">
                <a:solidFill>
                  <a:schemeClr val="tx2"/>
                </a:solidFill>
                <a:hlinkClick r:id="rId2"/>
              </a:rPr>
              <a:t>www.healthy-workplaces.eu/no</a:t>
            </a:r>
            <a:r>
              <a:rPr lang="nb-NO" sz="1600" b="1" dirty="0">
                <a:solidFill>
                  <a:schemeClr val="tx2"/>
                </a:solidFill>
              </a:rPr>
              <a:t> </a:t>
            </a:r>
          </a:p>
          <a:p>
            <a:pPr marL="189000" lvl="1" indent="0">
              <a:buNone/>
            </a:pPr>
            <a:endParaRPr lang="nb-NO" sz="1600" dirty="0"/>
          </a:p>
          <a:p>
            <a:r>
              <a:rPr lang="nb-NO" sz="1600" dirty="0"/>
              <a:t>Abonner på kampanjens nyhetsbrev:</a:t>
            </a:r>
          </a:p>
          <a:p>
            <a:pPr marL="189000" lvl="1" indent="0">
              <a:buNone/>
            </a:pPr>
            <a:r>
              <a:rPr lang="nb-NO" sz="1600" b="1" u="sng" dirty="0">
                <a:hlinkClick r:id="rId3"/>
              </a:rPr>
              <a:t>https://healthy-workplaces.eu/no/healthy-workplaces-newsletter</a:t>
            </a:r>
            <a:endParaRPr lang="nb-NO" sz="1600" b="1" dirty="0"/>
          </a:p>
          <a:p>
            <a:pPr marL="189000" lvl="1" indent="0">
              <a:buNone/>
            </a:pPr>
            <a:endParaRPr lang="nb-NO" sz="1600" b="1" dirty="0"/>
          </a:p>
          <a:p>
            <a:r>
              <a:rPr lang="nb-NO" sz="1600" dirty="0"/>
              <a:t>Hold deg oppdatert om aktiviteter og arrangementer på sosiale medier:</a:t>
            </a:r>
          </a:p>
          <a:p>
            <a:pPr marL="0" indent="0">
              <a:buNone/>
            </a:pPr>
            <a:endParaRPr lang="nb-NO" sz="1600" dirty="0"/>
          </a:p>
          <a:p>
            <a:endParaRPr lang="nb-NO" sz="1600" dirty="0"/>
          </a:p>
          <a:p>
            <a:r>
              <a:rPr lang="nb-NO" sz="1600" dirty="0"/>
              <a:t>Finn ut om arrangementer i ditt land fra ditt lokale kontaktpunkt:</a:t>
            </a:r>
          </a:p>
          <a:p>
            <a:pPr marL="189000" lvl="1" indent="0">
              <a:buNone/>
            </a:pPr>
            <a:r>
              <a:rPr lang="nb-NO" sz="1600" b="1" u="sng">
                <a:hlinkClick r:id="rId4"/>
              </a:rPr>
              <a:t>www.healthy-workplaces.eu/fops</a:t>
            </a:r>
            <a:endParaRPr lang="nb-NO" sz="1600" b="1" u="sng" dirty="0"/>
          </a:p>
          <a:p>
            <a:pPr marL="189000" lvl="1" indent="0">
              <a:buNone/>
            </a:pPr>
            <a:endParaRPr lang="nb-NO" b="1" dirty="0"/>
          </a:p>
          <a:p>
            <a:pPr marL="189000" lvl="1" indent="0">
              <a:buNone/>
            </a:pPr>
            <a:endParaRPr lang="nb-NO" b="1" dirty="0">
              <a:solidFill>
                <a:schemeClr val="tx2"/>
              </a:solidFill>
            </a:endParaRPr>
          </a:p>
          <a:p>
            <a:pPr marL="189000" lvl="1" indent="0">
              <a:buNone/>
            </a:pPr>
            <a:endParaRPr lang="nb-NO" dirty="0"/>
          </a:p>
          <a:p>
            <a:pPr marL="189000" lvl="1" indent="0">
              <a:buNone/>
            </a:pPr>
            <a:endParaRPr lang="nb-NO" dirty="0"/>
          </a:p>
        </p:txBody>
      </p:sp>
      <p:pic>
        <p:nvPicPr>
          <p:cNvPr id="4" name="Picture 14" descr="https://g.twimg.com/Twitter_logo_blue.png">
            <a:hlinkClick r:id="rId5"/>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99592" y="2859782"/>
            <a:ext cx="531430" cy="4320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s://fbcdn-sphotos-b-a.akamaihd.net/hphotos-ak-xap1/t31.0-8/1271084_10152203108461729_809245696_o.png?dl=1">
            <a:hlinkClick r:id="rId7"/>
          </p:cNvPr>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1835696" y="285978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s://lh4.googleusercontent.com/9Difi9bypu9-FoUsfFWpX6odYLLjXQk_q0aPxZBSFynecMOSLoKRKWRWIfZdXRGOdXMZCahrLBG6vWrwIeT-A26iDjTucgFVCP0Fuzr79BHW5kLJ3sw">
            <a:hlinkClick r:id="rId9"/>
          </p:cNvPr>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2699792" y="285978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http://cincoaescomunicacion.com/wp-content/uploads/2013/11/linkedin-3.jpg">
            <a:hlinkClick r:id="rId11"/>
          </p:cNvPr>
          <p:cNvPicPr>
            <a:picLocks noChangeAspect="1" noChangeArrowheads="1"/>
          </p:cNvPicPr>
          <p:nvPr/>
        </p:nvPicPr>
        <p:blipFill>
          <a:blip r:embed="rId12">
            <a:extLst>
              <a:ext uri="{28A0092B-C50C-407E-A947-70E740481C1C}">
                <a14:useLocalDpi xmlns:a14="http://schemas.microsoft.com/office/drawing/2010/main"/>
              </a:ext>
            </a:extLst>
          </a:blip>
          <a:stretch>
            <a:fillRect/>
          </a:stretch>
        </p:blipFill>
        <p:spPr bwMode="auto">
          <a:xfrm>
            <a:off x="3563888" y="2859782"/>
            <a:ext cx="432048"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2746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000" dirty="0"/>
              <a:t>Hovedmål</a:t>
            </a:r>
          </a:p>
        </p:txBody>
      </p:sp>
      <p:sp>
        <p:nvSpPr>
          <p:cNvPr id="3" name="Content Placeholder 2"/>
          <p:cNvSpPr>
            <a:spLocks noGrp="1"/>
          </p:cNvSpPr>
          <p:nvPr>
            <p:ph sz="half" idx="1"/>
          </p:nvPr>
        </p:nvSpPr>
        <p:spPr>
          <a:xfrm>
            <a:off x="450000" y="837000"/>
            <a:ext cx="7074328" cy="3645000"/>
          </a:xfrm>
        </p:spPr>
        <p:txBody>
          <a:bodyPr>
            <a:normAutofit/>
          </a:bodyPr>
          <a:lstStyle/>
          <a:p>
            <a:r>
              <a:rPr lang="nb-NO" sz="1600" u="sng" dirty="0"/>
              <a:t>Øke bevisstheten</a:t>
            </a:r>
            <a:r>
              <a:rPr lang="nb-NO" sz="1600" dirty="0"/>
              <a:t> om risikoene ved farlige stoffer på arbeidsplassen og hvor viktig det er å håndtere farlige stoffer på riktig måte</a:t>
            </a:r>
          </a:p>
          <a:p>
            <a:r>
              <a:rPr lang="nb-NO" sz="1600" dirty="0"/>
              <a:t>Fremme en kultur for </a:t>
            </a:r>
            <a:r>
              <a:rPr lang="nb-NO" sz="1600" u="sng" dirty="0"/>
              <a:t>forebygging</a:t>
            </a:r>
            <a:r>
              <a:rPr lang="nb-NO" sz="1600" dirty="0"/>
              <a:t> gjennom kartlegging, risikovurdering og forebyggende tiltak</a:t>
            </a:r>
          </a:p>
          <a:p>
            <a:r>
              <a:rPr lang="nb-NO" sz="1600" dirty="0"/>
              <a:t>Øke forståelsen av risikoene knyttet til eksponering for </a:t>
            </a:r>
            <a:r>
              <a:rPr lang="nb-NO" sz="1600" u="sng" dirty="0"/>
              <a:t>kreftfremkallende stoffer </a:t>
            </a:r>
          </a:p>
          <a:p>
            <a:r>
              <a:rPr lang="nb-NO" sz="1600" dirty="0"/>
              <a:t>Rette oppmerksomheten mot grupper av arbeidstakere </a:t>
            </a:r>
          </a:p>
          <a:p>
            <a:pPr marL="0" indent="0">
              <a:buNone/>
            </a:pPr>
            <a:r>
              <a:rPr lang="nb-NO" sz="1600" dirty="0"/>
              <a:t>   med </a:t>
            </a:r>
            <a:r>
              <a:rPr lang="nb-NO" sz="1600" u="sng" dirty="0"/>
              <a:t>spesielle behov</a:t>
            </a:r>
            <a:r>
              <a:rPr lang="nb-NO" sz="1600" dirty="0"/>
              <a:t> og høyere risiko</a:t>
            </a:r>
          </a:p>
          <a:p>
            <a:r>
              <a:rPr lang="nb-NO" sz="1600" dirty="0"/>
              <a:t>Gi informasjon om relevant </a:t>
            </a:r>
            <a:r>
              <a:rPr lang="nb-NO" sz="1600" u="sng" dirty="0"/>
              <a:t>regelverk </a:t>
            </a:r>
            <a:r>
              <a:rPr lang="nb-NO" sz="1600" dirty="0"/>
              <a:t>og </a:t>
            </a:r>
          </a:p>
          <a:p>
            <a:pPr marL="0" indent="0">
              <a:buNone/>
            </a:pPr>
            <a:r>
              <a:rPr lang="nb-NO" sz="1600" dirty="0"/>
              <a:t>   </a:t>
            </a:r>
            <a:r>
              <a:rPr lang="nb-NO" sz="1600" u="sng" dirty="0"/>
              <a:t>regelverksutvikling</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0652" y="2070204"/>
            <a:ext cx="3329859" cy="3093834"/>
          </a:xfrm>
          <a:prstGeom prst="rect">
            <a:avLst/>
          </a:prstGeom>
        </p:spPr>
      </p:pic>
    </p:spTree>
    <p:extLst>
      <p:ext uri="{BB962C8B-B14F-4D97-AF65-F5344CB8AC3E}">
        <p14:creationId xmlns:p14="http://schemas.microsoft.com/office/powerpoint/2010/main" val="4760270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000" dirty="0"/>
              <a:t>Hva dreier det seg om?</a:t>
            </a:r>
          </a:p>
        </p:txBody>
      </p:sp>
      <p:sp>
        <p:nvSpPr>
          <p:cNvPr id="3" name="Content Placeholder 2"/>
          <p:cNvSpPr>
            <a:spLocks noGrp="1"/>
          </p:cNvSpPr>
          <p:nvPr>
            <p:ph sz="half" idx="1"/>
          </p:nvPr>
        </p:nvSpPr>
        <p:spPr>
          <a:xfrm>
            <a:off x="450000" y="837000"/>
            <a:ext cx="7218344" cy="3645000"/>
          </a:xfrm>
        </p:spPr>
        <p:txBody>
          <a:bodyPr/>
          <a:lstStyle/>
          <a:p>
            <a:r>
              <a:rPr lang="nb-NO" sz="1600" dirty="0"/>
              <a:t>På mange arbeidsplasser i Europa eksponeres arbeidstakere for farlige stoffer.</a:t>
            </a:r>
          </a:p>
          <a:p>
            <a:r>
              <a:rPr lang="nb-NO" sz="1600" dirty="0"/>
              <a:t>Bevisstheten om dette problemet er ofte lav.</a:t>
            </a:r>
          </a:p>
          <a:p>
            <a:r>
              <a:rPr lang="nb-NO" sz="1600" dirty="0"/>
              <a:t>Farlige stoffer kan føre til:</a:t>
            </a:r>
          </a:p>
          <a:p>
            <a:pPr lvl="1">
              <a:spcBef>
                <a:spcPts val="600"/>
              </a:spcBef>
            </a:pPr>
            <a:r>
              <a:rPr lang="nb-NO" sz="1600" dirty="0"/>
              <a:t>akutte og kroniske helseproblemer – for eksempel hudirritasjon, luftveissykdommer og kreft</a:t>
            </a:r>
          </a:p>
          <a:p>
            <a:pPr lvl="1"/>
            <a:r>
              <a:rPr lang="nb-NO" sz="1600" dirty="0"/>
              <a:t>sikkerhetsrisikoer som brannfare, eksplosjonsfare og fare for kvelning</a:t>
            </a:r>
          </a:p>
          <a:p>
            <a:pPr lvl="1"/>
            <a:r>
              <a:rPr lang="nb-NO" sz="1600" dirty="0"/>
              <a:t>betydelige kostnader for virksomhetene om de ikke gjennomfører tiltak</a:t>
            </a:r>
          </a:p>
          <a:p>
            <a:pPr marL="0" indent="0">
              <a:buNone/>
            </a:pPr>
            <a:endParaRPr lang="nb-NO" dirty="0"/>
          </a:p>
        </p:txBody>
      </p:sp>
    </p:spTree>
    <p:extLst>
      <p:ext uri="{BB962C8B-B14F-4D97-AF65-F5344CB8AC3E}">
        <p14:creationId xmlns:p14="http://schemas.microsoft.com/office/powerpoint/2010/main" val="22535405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010431" cy="367200"/>
          </a:xfrm>
        </p:spPr>
        <p:txBody>
          <a:bodyPr/>
          <a:lstStyle/>
          <a:p>
            <a:r>
              <a:rPr lang="nb-NO" sz="2000" dirty="0"/>
              <a:t>Hva er farlige stoffer? </a:t>
            </a:r>
          </a:p>
        </p:txBody>
      </p:sp>
      <p:sp>
        <p:nvSpPr>
          <p:cNvPr id="3" name="Content Placeholder 2"/>
          <p:cNvSpPr>
            <a:spLocks noGrp="1"/>
          </p:cNvSpPr>
          <p:nvPr>
            <p:ph sz="half" idx="1"/>
          </p:nvPr>
        </p:nvSpPr>
        <p:spPr>
          <a:xfrm>
            <a:off x="452976" y="1059582"/>
            <a:ext cx="5480315" cy="3494426"/>
          </a:xfrm>
        </p:spPr>
        <p:txBody>
          <a:bodyPr>
            <a:normAutofit/>
          </a:bodyPr>
          <a:lstStyle/>
          <a:p>
            <a:pPr lvl="1"/>
            <a:endParaRPr lang="nb-NO" sz="1600" dirty="0"/>
          </a:p>
          <a:p>
            <a:pPr lvl="1">
              <a:lnSpc>
                <a:spcPct val="110000"/>
              </a:lnSpc>
              <a:spcBef>
                <a:spcPts val="600"/>
              </a:spcBef>
            </a:pPr>
            <a:r>
              <a:rPr lang="nb-NO" sz="1400" dirty="0"/>
              <a:t>kjemikalier, f.eks. i maling, lim, desinfeksjonsmidler, rengjøringsprodukter og plantevernmidler</a:t>
            </a:r>
          </a:p>
          <a:p>
            <a:pPr lvl="1">
              <a:lnSpc>
                <a:spcPct val="110000"/>
              </a:lnSpc>
            </a:pPr>
            <a:r>
              <a:rPr lang="nb-NO" sz="1400" dirty="0"/>
              <a:t>prosessgenerert forurensning, f.eks. sveiserøyk, silisiumoksid og forbrenningsprodukter som dieseleksos</a:t>
            </a:r>
          </a:p>
          <a:p>
            <a:pPr lvl="1">
              <a:lnSpc>
                <a:spcPct val="110000"/>
              </a:lnSpc>
            </a:pPr>
            <a:r>
              <a:rPr lang="nb-NO" sz="1400" dirty="0"/>
              <a:t>Naturlig forekommende stoffer, som kornstøv, melstøv, asbest eller råolje og bestanddelene i disse</a:t>
            </a:r>
          </a:p>
          <a:p>
            <a:r>
              <a:rPr lang="nb-NO" sz="1400" dirty="0"/>
              <a:t>Farlige stoffer finnes på mange arbeidsplasser og i mange ulike næringer.</a:t>
            </a:r>
          </a:p>
          <a:p>
            <a:r>
              <a:rPr lang="nb-NO" sz="1400" dirty="0"/>
              <a:t>Sykdom eller skade i kroppen kan oppstå som følge av kortvarig eller langvarig eksponering, eller etter oppsamling av stoffer i kroppen over lang tid.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1563638"/>
            <a:ext cx="3178858" cy="2721677"/>
          </a:xfrm>
          <a:prstGeom prst="rect">
            <a:avLst/>
          </a:prstGeom>
        </p:spPr>
      </p:pic>
      <p:sp>
        <p:nvSpPr>
          <p:cNvPr id="6" name="TextBox 5"/>
          <p:cNvSpPr txBox="1"/>
          <p:nvPr/>
        </p:nvSpPr>
        <p:spPr>
          <a:xfrm>
            <a:off x="450001" y="843558"/>
            <a:ext cx="7920880" cy="523220"/>
          </a:xfrm>
          <a:prstGeom prst="rect">
            <a:avLst/>
          </a:prstGeom>
          <a:noFill/>
        </p:spPr>
        <p:txBody>
          <a:bodyPr wrap="square" rtlCol="0">
            <a:spAutoFit/>
          </a:bodyPr>
          <a:lstStyle/>
          <a:p>
            <a:pPr marL="285750" indent="-285750">
              <a:buFont typeface="Wingdings" pitchFamily="2" charset="2"/>
              <a:buChar char="§"/>
            </a:pPr>
            <a:r>
              <a:rPr lang="nb-NO" sz="1400" b="1" dirty="0">
                <a:solidFill>
                  <a:schemeClr val="tx2"/>
                </a:solidFill>
              </a:rPr>
              <a:t>Alle stoffer (gasser, væsker og faste stoffer) som utgjør en risiko for arbeidstakernes helse og sikkerhet:</a:t>
            </a:r>
          </a:p>
        </p:txBody>
      </p:sp>
    </p:spTree>
    <p:extLst>
      <p:ext uri="{BB962C8B-B14F-4D97-AF65-F5344CB8AC3E}">
        <p14:creationId xmlns:p14="http://schemas.microsoft.com/office/powerpoint/2010/main" val="34244013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000" dirty="0"/>
              <a:t>Definisjoner i arbeidsmiljøforskriftene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190" y="318600"/>
            <a:ext cx="6007493" cy="5143500"/>
          </a:xfrm>
          <a:prstGeom prst="rect">
            <a:avLst/>
          </a:prstGeom>
        </p:spPr>
      </p:pic>
      <p:sp>
        <p:nvSpPr>
          <p:cNvPr id="3" name="Content Placeholder 2"/>
          <p:cNvSpPr>
            <a:spLocks noGrp="1"/>
          </p:cNvSpPr>
          <p:nvPr>
            <p:ph sz="half" idx="1"/>
          </p:nvPr>
        </p:nvSpPr>
        <p:spPr>
          <a:xfrm>
            <a:off x="449874" y="843558"/>
            <a:ext cx="7560000" cy="3645000"/>
          </a:xfrm>
        </p:spPr>
        <p:txBody>
          <a:bodyPr>
            <a:normAutofit/>
          </a:bodyPr>
          <a:lstStyle/>
          <a:p>
            <a:r>
              <a:rPr lang="nb-NO" sz="1200" dirty="0"/>
              <a:t>a) Kjemikalier er </a:t>
            </a:r>
            <a:r>
              <a:rPr lang="nb-NO" sz="1200" b="0" dirty="0">
                <a:solidFill>
                  <a:schemeClr val="tx1"/>
                </a:solidFill>
              </a:rPr>
              <a:t>«Grunnstoff, kjemisk forbindelse eller blandinger av slike, enten de forekommer i naturlig tilstand eller er industrielt fremstilt eller brukes eller frigjøres, ved enhver arbeidsoperasjon, uavhengig av om fremstillingen er tilsiktet eller ikke. Dette gjelder uavhengig av om kjemikaliene er tilgjengelige på markedet eller ikke.» </a:t>
            </a:r>
          </a:p>
          <a:p>
            <a:endParaRPr lang="nb-NO" sz="1200" dirty="0"/>
          </a:p>
          <a:p>
            <a:r>
              <a:rPr lang="nb-NO" sz="1200" dirty="0"/>
              <a:t>b) Farlig stoffer eller farlige kjemikalier er </a:t>
            </a:r>
            <a:r>
              <a:rPr lang="nb-NO" sz="1200" b="0" dirty="0"/>
              <a:t>«</a:t>
            </a:r>
            <a:r>
              <a:rPr lang="nb-NO" sz="1200" b="0" dirty="0">
                <a:solidFill>
                  <a:schemeClr val="tx1"/>
                </a:solidFill>
              </a:rPr>
              <a:t>Farlige stoffer er kjemikalier som kan utgjøre en fare for arbeidstakers sikkerhet og helse»; </a:t>
            </a:r>
          </a:p>
          <a:p>
            <a:pPr lvl="1">
              <a:spcBef>
                <a:spcPts val="600"/>
              </a:spcBef>
            </a:pPr>
            <a:r>
              <a:rPr lang="nb-NO" sz="1200" dirty="0"/>
              <a:t>alle kjemikalier som oppfyller kriteriene for klassifisering etter forskrift 16. juni 2012 nr. 622 om klassifisering, merking og emballering av stoffer og stoffblandinger (CLP). Dette gjelder enten kjemikaliet er klassifisert i medhold av nevnte forskrift eller ikke. Stoffer som bare er skadelige for det ytre miljø, omfattes ikke av denne forskriften. </a:t>
            </a:r>
          </a:p>
          <a:p>
            <a:pPr lvl="1">
              <a:spcBef>
                <a:spcPts val="600"/>
              </a:spcBef>
            </a:pPr>
            <a:r>
              <a:rPr lang="nb-NO" sz="1200" dirty="0"/>
              <a:t>kjemiske stoffer som det er fastsatt en grenseverdi for</a:t>
            </a:r>
          </a:p>
          <a:p>
            <a:pPr lvl="1">
              <a:spcBef>
                <a:spcPts val="600"/>
              </a:spcBef>
            </a:pPr>
            <a:r>
              <a:rPr lang="nb-NO" sz="1200" dirty="0"/>
              <a:t>øvrige kjemikalier som kan utgjøre en risiko for arbeidstakernes sikkerhet og helse</a:t>
            </a:r>
          </a:p>
          <a:p>
            <a:pPr marL="225450" indent="-171450">
              <a:spcBef>
                <a:spcPts val="600"/>
              </a:spcBef>
            </a:pPr>
            <a:r>
              <a:rPr lang="nb-NO" sz="1200" b="1" dirty="0">
                <a:solidFill>
                  <a:schemeClr val="tx2"/>
                </a:solidFill>
              </a:rPr>
              <a:t>”Arbeidsaktivitet som omfatter kjemikalier” betyr ”alt arbeid der kjemikalier blir brukt eller er ment for bruk i alle prosesser, inkludert produksjon, håndtering, lagring, transport eller avfallshåndtering, eller arbeid der slike stoffer blir fremstilt.”</a:t>
            </a:r>
          </a:p>
        </p:txBody>
      </p:sp>
    </p:spTree>
    <p:extLst>
      <p:ext uri="{BB962C8B-B14F-4D97-AF65-F5344CB8AC3E}">
        <p14:creationId xmlns:p14="http://schemas.microsoft.com/office/powerpoint/2010/main" val="17496949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000" dirty="0"/>
              <a:t>Fakta og tall</a:t>
            </a:r>
          </a:p>
        </p:txBody>
      </p:sp>
      <p:sp>
        <p:nvSpPr>
          <p:cNvPr id="3" name="TextBox 2"/>
          <p:cNvSpPr txBox="1"/>
          <p:nvPr/>
        </p:nvSpPr>
        <p:spPr>
          <a:xfrm>
            <a:off x="683568" y="3384680"/>
            <a:ext cx="6408712" cy="707886"/>
          </a:xfrm>
          <a:prstGeom prst="rect">
            <a:avLst/>
          </a:prstGeom>
          <a:noFill/>
        </p:spPr>
        <p:txBody>
          <a:bodyPr wrap="square" rtlCol="0">
            <a:spAutoFit/>
          </a:bodyPr>
          <a:lstStyle/>
          <a:p>
            <a:r>
              <a:rPr lang="nb-NO" sz="800" dirty="0"/>
              <a:t>1) Sammendrag – Den andre europeiske bedriftsundersøkelsen om nye og framvoksende risikoer (ESENER-2) – EU-OSHA 2015, s. 5. </a:t>
            </a:r>
            <a:br>
              <a:rPr lang="nb-NO" sz="800" dirty="0"/>
            </a:br>
            <a:r>
              <a:rPr lang="nb-NO" sz="800" dirty="0"/>
              <a:t>Tilgjengelig på: </a:t>
            </a:r>
            <a:r>
              <a:rPr lang="nb-NO" sz="800" u="sng" dirty="0">
                <a:hlinkClick r:id="rId3"/>
              </a:rPr>
              <a:t>https://osha.europa.eu/sites/default/files/publications/documents/esener-ii-summary-en.PDF</a:t>
            </a:r>
            <a:endParaRPr lang="nb-NO" sz="800" u="sng" dirty="0"/>
          </a:p>
          <a:p>
            <a:r>
              <a:rPr lang="nb-NO" sz="800" dirty="0"/>
              <a:t>2) Den sjette europeiske arbeidsvilkårsundersøkelsen, Oversiktsrapport, Eurofound, 2016, s. 43. </a:t>
            </a:r>
            <a:br>
              <a:rPr lang="nb-NO" sz="800" dirty="0"/>
            </a:br>
            <a:r>
              <a:rPr lang="nb-NO" sz="800" dirty="0"/>
              <a:t>Tilgjengelig på: </a:t>
            </a:r>
            <a:r>
              <a:rPr lang="nb-NO" sz="800" dirty="0">
                <a:hlinkClick r:id="rId4"/>
              </a:rPr>
              <a:t>https://www.eurofound.europa.eu/sites/default/files/ef_publication/field_ef_document/ef1634en.pdf</a:t>
            </a:r>
            <a:r>
              <a:rPr lang="nb-NO" sz="800" dirty="0"/>
              <a:t> </a:t>
            </a:r>
          </a:p>
          <a:p>
            <a:endParaRPr lang="nb-NO" sz="800" dirty="0"/>
          </a:p>
        </p:txBody>
      </p:sp>
      <p:sp>
        <p:nvSpPr>
          <p:cNvPr id="8" name="Content Placeholder 2"/>
          <p:cNvSpPr>
            <a:spLocks noGrp="1"/>
          </p:cNvSpPr>
          <p:nvPr>
            <p:ph sz="half" idx="1"/>
          </p:nvPr>
        </p:nvSpPr>
        <p:spPr>
          <a:xfrm>
            <a:off x="450001" y="843558"/>
            <a:ext cx="5976664" cy="2520280"/>
          </a:xfrm>
        </p:spPr>
        <p:txBody>
          <a:bodyPr>
            <a:normAutofit lnSpcReduction="10000"/>
          </a:bodyPr>
          <a:lstStyle/>
          <a:p>
            <a:r>
              <a:rPr lang="nb-NO" sz="1400" dirty="0"/>
              <a:t>Det finnes kjemiske eller biologiske stoffer i 38 % av virksomhetene ifølge EU-</a:t>
            </a:r>
            <a:r>
              <a:rPr lang="nb-NO" sz="1400" dirty="0" err="1"/>
              <a:t>OSHAs</a:t>
            </a:r>
            <a:r>
              <a:rPr lang="nb-NO" sz="1400" dirty="0"/>
              <a:t> virksomhetsundersøkelse</a:t>
            </a:r>
            <a:r>
              <a:rPr lang="nb-NO" sz="1400" baseline="30000" dirty="0"/>
              <a:t>1</a:t>
            </a:r>
            <a:r>
              <a:rPr lang="nb-NO" sz="1400" dirty="0"/>
              <a:t> </a:t>
            </a:r>
          </a:p>
          <a:p>
            <a:r>
              <a:rPr lang="nb-NO" sz="1400" dirty="0"/>
              <a:t>Store selskaper bruker ofte over 1000 ulike kjemiske produkter</a:t>
            </a:r>
          </a:p>
          <a:p>
            <a:r>
              <a:rPr lang="nb-NO" sz="1400" dirty="0"/>
              <a:t>En enkelt arbeidstaker kan komme i kontakt med flere hundre forskjellige kjemiske stoffer</a:t>
            </a:r>
          </a:p>
          <a:p>
            <a:r>
              <a:rPr lang="nb-NO" sz="1400" dirty="0"/>
              <a:t>17 % av arbeidstakerne i EU oppgir at de håndterer eller har hudkontakt med kjemiske produkter eller stoffer i minst 25 % av arbeidstiden,</a:t>
            </a:r>
            <a:r>
              <a:rPr lang="nb-NO" sz="1400" baseline="30000" dirty="0"/>
              <a:t>2</a:t>
            </a:r>
            <a:r>
              <a:rPr lang="nb-NO" sz="1400" dirty="0"/>
              <a:t> </a:t>
            </a:r>
            <a:r>
              <a:rPr lang="nb-NO" sz="1400"/>
              <a:t>og </a:t>
            </a:r>
            <a:r>
              <a:rPr lang="nb-NO" sz="1400" smtClean="0"/>
              <a:t>15</a:t>
            </a:r>
            <a:r>
              <a:rPr lang="nb-NO" sz="1400" dirty="0"/>
              <a:t> % puster inn røyk, avgasser (som sveiserøyk og eksos), pulver eller støv (som trestøv eller mineralstøv)</a:t>
            </a:r>
          </a:p>
          <a:p>
            <a:r>
              <a:rPr lang="nb-NO" sz="1400" dirty="0"/>
              <a:t>Det dukker stadig opp nye kjemikalier hvor vi ikke kjenner helsekonsekvensene av eksponeringen</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248" y="1131590"/>
            <a:ext cx="2260189" cy="3219822"/>
          </a:xfrm>
          <a:prstGeom prst="rect">
            <a:avLst/>
          </a:prstGeom>
        </p:spPr>
      </p:pic>
    </p:spTree>
    <p:extLst>
      <p:ext uri="{BB962C8B-B14F-4D97-AF65-F5344CB8AC3E}">
        <p14:creationId xmlns:p14="http://schemas.microsoft.com/office/powerpoint/2010/main" val="6257732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000" dirty="0"/>
              <a:t>Fakta og tall</a:t>
            </a:r>
          </a:p>
        </p:txBody>
      </p:sp>
      <p:sp>
        <p:nvSpPr>
          <p:cNvPr id="7" name="Content Placeholder 2"/>
          <p:cNvSpPr>
            <a:spLocks noGrp="1"/>
          </p:cNvSpPr>
          <p:nvPr>
            <p:ph sz="half" idx="1"/>
          </p:nvPr>
        </p:nvSpPr>
        <p:spPr>
          <a:xfrm>
            <a:off x="452232" y="843558"/>
            <a:ext cx="5976664" cy="2881606"/>
          </a:xfrm>
        </p:spPr>
        <p:txBody>
          <a:bodyPr>
            <a:normAutofit/>
          </a:bodyPr>
          <a:lstStyle/>
          <a:p>
            <a:r>
              <a:rPr lang="nb-NO" sz="1400" dirty="0"/>
              <a:t>Næringer med høy forekomst av farlige stoffer er blant andre Jord- og skogbruk og fiske (62 %), industri (52 %) og bygg og anlegg (51 %)</a:t>
            </a:r>
            <a:r>
              <a:rPr lang="nb-NO" sz="1400" baseline="30000" dirty="0"/>
              <a:t>1</a:t>
            </a:r>
            <a:endParaRPr lang="nb-NO" sz="1400" dirty="0"/>
          </a:p>
          <a:p>
            <a:r>
              <a:rPr lang="nb-NO" sz="1400" dirty="0"/>
              <a:t>I mange næringer har bruken av kjemikalier økt i takt med at kjemikaliebaserte teknologier har erstattet tradisjonelle arbeidsmetoder (plantevernmidler, plast, isolasjon osv.)</a:t>
            </a:r>
          </a:p>
          <a:p>
            <a:r>
              <a:rPr lang="nb-NO" sz="1400" dirty="0"/>
              <a:t>I Sverige ble det brukt 3,7 tonn farlige stoffer per innbygger i 2014.</a:t>
            </a:r>
          </a:p>
          <a:p>
            <a:pPr marL="0" indent="0">
              <a:buNone/>
            </a:pPr>
            <a:r>
              <a:rPr lang="nb-NO" dirty="0"/>
              <a:t> </a:t>
            </a:r>
            <a:endParaRPr lang="nb-NO"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2427734"/>
            <a:ext cx="2322741" cy="1503491"/>
          </a:xfrm>
          <a:prstGeom prst="rect">
            <a:avLst/>
          </a:prstGeom>
        </p:spPr>
      </p:pic>
      <p:sp>
        <p:nvSpPr>
          <p:cNvPr id="5" name="TextBox 4"/>
          <p:cNvSpPr txBox="1"/>
          <p:nvPr/>
        </p:nvSpPr>
        <p:spPr>
          <a:xfrm>
            <a:off x="611560" y="3462261"/>
            <a:ext cx="5184576" cy="338554"/>
          </a:xfrm>
          <a:prstGeom prst="rect">
            <a:avLst/>
          </a:prstGeom>
          <a:noFill/>
        </p:spPr>
        <p:txBody>
          <a:bodyPr wrap="square" rtlCol="0">
            <a:spAutoFit/>
          </a:bodyPr>
          <a:lstStyle/>
          <a:p>
            <a:r>
              <a:rPr lang="nb-NO" sz="800" dirty="0"/>
              <a:t>1) ESENER-2 – Overview Report: Managing Safety and Health at Work, EU-OSHA, 2016, s. 18. </a:t>
            </a:r>
            <a:br>
              <a:rPr lang="nb-NO" sz="800" dirty="0"/>
            </a:br>
            <a:r>
              <a:rPr lang="nb-NO" sz="800" dirty="0"/>
              <a:t>Tilgjengelig på: </a:t>
            </a:r>
            <a:r>
              <a:rPr lang="nb-NO" sz="800" u="sng" dirty="0">
                <a:hlinkClick r:id="rId4"/>
              </a:rPr>
              <a:t>https://osha.europa.eu/sites/default/files/ESENER2-Overview_report.pdf</a:t>
            </a:r>
            <a:r>
              <a:rPr lang="nb-NO" sz="800" dirty="0"/>
              <a:t> </a:t>
            </a:r>
            <a:endParaRPr lang="nb-NO" sz="800" u="sng" dirty="0"/>
          </a:p>
        </p:txBody>
      </p:sp>
    </p:spTree>
    <p:extLst>
      <p:ext uri="{BB962C8B-B14F-4D97-AF65-F5344CB8AC3E}">
        <p14:creationId xmlns:p14="http://schemas.microsoft.com/office/powerpoint/2010/main" val="2729352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000" dirty="0"/>
              <a:t>Eksponering for farlige stoffer i Europa</a:t>
            </a:r>
            <a:endParaRPr lang="en-GB" sz="2000" dirty="0"/>
          </a:p>
        </p:txBody>
      </p:sp>
      <p:sp>
        <p:nvSpPr>
          <p:cNvPr id="3" name="Content Placeholder 2"/>
          <p:cNvSpPr>
            <a:spLocks noGrp="1"/>
          </p:cNvSpPr>
          <p:nvPr>
            <p:ph sz="half" idx="1"/>
          </p:nvPr>
        </p:nvSpPr>
        <p:spPr>
          <a:xfrm>
            <a:off x="450000" y="1053024"/>
            <a:ext cx="7559874" cy="2742862"/>
          </a:xfrm>
        </p:spPr>
        <p:txBody>
          <a:bodyPr>
            <a:normAutofit/>
          </a:bodyPr>
          <a:lstStyle/>
          <a:p>
            <a:r>
              <a:rPr lang="nb-NO" sz="1400" dirty="0"/>
              <a:t>Undersøkelse i regi av EU-OSHA for å framskaffe et sikrere anslag over eksponering for farlige stoffer på europeiske arbeidsplasser</a:t>
            </a:r>
          </a:p>
          <a:p>
            <a:r>
              <a:rPr lang="nb-NO" sz="1400" dirty="0"/>
              <a:t>Undersøkelsen ble gjennomført med en ny metode </a:t>
            </a:r>
            <a:r>
              <a:rPr lang="nb-NO" sz="1400" dirty="0" smtClean="0"/>
              <a:t>som </a:t>
            </a:r>
            <a:r>
              <a:rPr lang="nb-NO" sz="1400" dirty="0"/>
              <a:t>kombinerer offentlig tilgjengelige data fra ECHA, </a:t>
            </a:r>
            <a:r>
              <a:rPr lang="nb-NO" sz="1400" dirty="0" smtClean="0"/>
              <a:t>SPIN</a:t>
            </a:r>
            <a:r>
              <a:rPr lang="nb-NO" sz="1400" dirty="0"/>
              <a:t>, PRODCOM, Eurostat Business Statistics </a:t>
            </a:r>
            <a:br>
              <a:rPr lang="nb-NO" sz="1400" dirty="0"/>
            </a:br>
            <a:r>
              <a:rPr lang="nb-NO" sz="1400" dirty="0"/>
              <a:t>og Den europeiske arbeidsmiljøundersøkelsen</a:t>
            </a:r>
          </a:p>
          <a:p>
            <a:r>
              <a:rPr lang="nb-NO" sz="1400" dirty="0"/>
              <a:t>Eksperter gjennomførte så en vekting </a:t>
            </a:r>
            <a:r>
              <a:rPr lang="nb-NO" sz="1400" dirty="0" smtClean="0"/>
              <a:t>for </a:t>
            </a:r>
            <a:r>
              <a:rPr lang="nb-NO" sz="1400" dirty="0"/>
              <a:t>å identifisere de mest relevante stoffene </a:t>
            </a:r>
            <a:br>
              <a:rPr lang="nb-NO" sz="1400" dirty="0"/>
            </a:br>
            <a:r>
              <a:rPr lang="nb-NO" sz="1400" dirty="0"/>
              <a:t>og bransjene med høyest </a:t>
            </a:r>
            <a:r>
              <a:rPr lang="nb-NO" sz="1400" dirty="0" smtClean="0"/>
              <a:t>eksponering</a:t>
            </a:r>
          </a:p>
          <a:p>
            <a:r>
              <a:rPr lang="nb-NO" sz="1400" dirty="0"/>
              <a:t>EU-OSHA: Utvikling av en metode for å vurdere eksponering for farlige stoffer på arbeidsplasser i EU, ved avansert analyse av eksisterende data. (Publisering forventet i 2018.)</a:t>
            </a:r>
            <a:endParaRPr lang="en-GB" sz="1400" dirty="0"/>
          </a:p>
          <a:p>
            <a:endParaRPr lang="nb-NO" sz="1400" dirty="0"/>
          </a:p>
        </p:txBody>
      </p:sp>
    </p:spTree>
    <p:extLst>
      <p:ext uri="{BB962C8B-B14F-4D97-AF65-F5344CB8AC3E}">
        <p14:creationId xmlns:p14="http://schemas.microsoft.com/office/powerpoint/2010/main" val="130995003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7.01.13"/>
  <p:tag name="AS_TITLE" val="Aspose.Slides for .NET 4.0 Client Profile"/>
  <p:tag name="AS_VERSION" val="16.12.1.0"/>
</p:tagLst>
</file>

<file path=ppt/theme/theme1.xml><?xml version="1.0" encoding="utf-8"?>
<a:theme xmlns:a="http://schemas.openxmlformats.org/drawingml/2006/main" name="HWC2018-19_Template_16-9">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EUOSHA Campaign 2016-16-9.potx" id="{F7474474-7AE0-46FF-A261-8B9A1ECF96C7}" vid="{E01BF529-0D02-40D8-AC94-E48790817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HWC2018-19_Template_16-9.potx</Template>
  <TotalTime>935</TotalTime>
  <Words>1478</Words>
  <Application>Microsoft Office PowerPoint</Application>
  <PresentationFormat>On-screen Show (16:9)</PresentationFormat>
  <Paragraphs>221</Paragraphs>
  <Slides>22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Courier New</vt:lpstr>
      <vt:lpstr>Trebuchet MS</vt:lpstr>
      <vt:lpstr>Wingdings</vt:lpstr>
      <vt:lpstr>HWC2018-19_Template_16-9</vt:lpstr>
      <vt:lpstr>Kampanjen Et sikkert og godt arbeidsmiljø 2018–2019</vt:lpstr>
      <vt:lpstr>Presentasjon av kampanjen</vt:lpstr>
      <vt:lpstr>Hovedmål</vt:lpstr>
      <vt:lpstr>Hva dreier det seg om?</vt:lpstr>
      <vt:lpstr>Hva er farlige stoffer? </vt:lpstr>
      <vt:lpstr>Definisjoner i arbeidsmiljøforskriftene</vt:lpstr>
      <vt:lpstr>Fakta og tall</vt:lpstr>
      <vt:lpstr>Fakta og tall</vt:lpstr>
      <vt:lpstr>Eksponering for farlige stoffer i Europa</vt:lpstr>
      <vt:lpstr>Hvordan håndtere farlige stoffer?</vt:lpstr>
      <vt:lpstr>Risikovurdering</vt:lpstr>
      <vt:lpstr>Tre trinn for å håndtere farlige stoffer</vt:lpstr>
      <vt:lpstr>Tiltakshierarkiet</vt:lpstr>
      <vt:lpstr>Regelverk – EU og Norge</vt:lpstr>
      <vt:lpstr>Regelverk – Norge</vt:lpstr>
      <vt:lpstr>Kreftframkallende stoffer</vt:lpstr>
      <vt:lpstr>Grupper som er særlig utsatt for risiko</vt:lpstr>
      <vt:lpstr>Bli involvert</vt:lpstr>
      <vt:lpstr>Kampanjepartnerskap innebærer</vt:lpstr>
      <vt:lpstr>Kampanjeressurser</vt:lpstr>
      <vt:lpstr>Viktige datoer</vt:lpstr>
      <vt:lpstr>Ytterligere opplysninger</vt:lpstr>
    </vt:vector>
  </TitlesOfParts>
  <Company>CDT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CDT</dc:creator>
  <cp:lastModifiedBy>Miren HURTADO - CPU Editorial</cp:lastModifiedBy>
  <cp:revision>226</cp:revision>
  <dcterms:created xsi:type="dcterms:W3CDTF">2015-10-14T15:05:30Z</dcterms:created>
  <dcterms:modified xsi:type="dcterms:W3CDTF">2018-04-05T12:39:12Z</dcterms:modified>
</cp:coreProperties>
</file>