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5"/>
  </p:sldMasterIdLst>
  <p:notesMasterIdLst>
    <p:notesMasterId r:id="rId28"/>
  </p:notesMasterIdLst>
  <p:handoutMasterIdLst>
    <p:handoutMasterId r:id="rId29"/>
  </p:handoutMasterIdLst>
  <p:sldIdLst>
    <p:sldId id="257" r:id="rId6"/>
    <p:sldId id="258" r:id="rId7"/>
    <p:sldId id="259" r:id="rId8"/>
    <p:sldId id="274" r:id="rId9"/>
    <p:sldId id="285" r:id="rId10"/>
    <p:sldId id="275" r:id="rId11"/>
    <p:sldId id="286" r:id="rId12"/>
    <p:sldId id="287" r:id="rId13"/>
    <p:sldId id="282" r:id="rId14"/>
    <p:sldId id="263" r:id="rId15"/>
    <p:sldId id="288" r:id="rId16"/>
    <p:sldId id="284" r:id="rId17"/>
    <p:sldId id="289" r:id="rId18"/>
    <p:sldId id="276" r:id="rId19"/>
    <p:sldId id="267" r:id="rId20"/>
    <p:sldId id="262" r:id="rId21"/>
    <p:sldId id="268" r:id="rId22"/>
    <p:sldId id="270" r:id="rId23"/>
    <p:sldId id="271" r:id="rId24"/>
    <p:sldId id="290" r:id="rId25"/>
    <p:sldId id="269" r:id="rId26"/>
    <p:sldId id="273" r:id="rId27"/>
  </p:sldIdLst>
  <p:sldSz cx="9144000" cy="5143500" type="screen16x9"/>
  <p:notesSz cx="6808788" cy="9940925"/>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7" userDrawn="1">
          <p15:clr>
            <a:srgbClr val="A4A3A4"/>
          </p15:clr>
        </p15:guide>
        <p15:guide id="2" pos="340" userDrawn="1">
          <p15:clr>
            <a:srgbClr val="A4A3A4"/>
          </p15:clr>
        </p15:guide>
        <p15:guide id="3" pos="5148" userDrawn="1">
          <p15:clr>
            <a:srgbClr val="A4A3A4"/>
          </p15:clr>
        </p15:guide>
        <p15:guide id="4" orient="horz" pos="31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git" initials="BM" lastIdx="0" clrIdx="0">
    <p:extLst/>
  </p:cmAuthor>
  <p:cmAuthor id="2" name="Lothar LISSNER" initials="LL" lastIdx="0" clrIdx="1">
    <p:extLst/>
  </p:cmAuthor>
  <p:cmAuthor id="3" name="Heike KLEMPA" initials="HK" lastIdx="0" clrIdx="2">
    <p:extLst/>
  </p:cmAuthor>
  <p:cmAuthor id="4" name="Elke SCHNEIDER" initials="ES" lastIdx="0" clrIdx="3">
    <p:extLst>
      <p:ext uri="{19B8F6BF-5375-455C-9EA6-DF929625EA0E}">
        <p15:presenceInfo xmlns:p15="http://schemas.microsoft.com/office/powerpoint/2012/main" userId="S-1-5-21-1482476501-790525478-839522115-1189" providerId="AD"/>
      </p:ext>
    </p:extLst>
  </p:cmAuthor>
  <p:cmAuthor id="5" name="Zwaan, H.M.M. (Marga) van der" initials="ZH(vd" lastIdx="12" clrIdx="4">
    <p:extLst>
      <p:ext uri="{19B8F6BF-5375-455C-9EA6-DF929625EA0E}">
        <p15:presenceInfo xmlns:p15="http://schemas.microsoft.com/office/powerpoint/2012/main" userId="S-1-5-21-1104492580-2141259050-3462381582-44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89C1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67" autoAdjust="0"/>
    <p:restoredTop sz="94660"/>
  </p:normalViewPr>
  <p:slideViewPr>
    <p:cSldViewPr>
      <p:cViewPr varScale="1">
        <p:scale>
          <a:sx n="145" d="100"/>
          <a:sy n="145" d="100"/>
        </p:scale>
        <p:origin x="534" y="126"/>
      </p:cViewPr>
      <p:guideLst>
        <p:guide orient="horz" pos="577"/>
        <p:guide pos="340"/>
        <p:guide pos="5148"/>
        <p:guide orient="horz" pos="3117"/>
      </p:guideLst>
    </p:cSldViewPr>
  </p:slideViewPr>
  <p:notesTextViewPr>
    <p:cViewPr>
      <p:scale>
        <a:sx n="1" d="1"/>
        <a:sy n="1" d="1"/>
      </p:scale>
      <p:origin x="0" y="0"/>
    </p:cViewPr>
  </p:notesTextViewPr>
  <p:notesViewPr>
    <p:cSldViewPr>
      <p:cViewPr>
        <p:scale>
          <a:sx n="66" d="100"/>
          <a:sy n="66" d="100"/>
        </p:scale>
        <p:origin x="4302" y="57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ags" Target="tags/tag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waan, H.M.M. (Marga) van der" userId="c59e52a0-8f65-496b-be2b-10083234e46c" providerId="ADAL" clId="{083C2BAD-4704-4936-8F29-E3C2146AE9FE}"/>
    <pc:docChg chg="modSld">
      <pc:chgData name="Zwaan, H.M.M. (Marga) van der" userId="c59e52a0-8f65-496b-be2b-10083234e46c" providerId="ADAL" clId="{083C2BAD-4704-4936-8F29-E3C2146AE9FE}" dt="2018-02-26T16:14:40.790" v="7"/>
      <pc:docMkLst>
        <pc:docMk/>
      </pc:docMkLst>
      <pc:sldChg chg="addCm">
        <pc:chgData name="Zwaan, H.M.M. (Marga) van der" userId="c59e52a0-8f65-496b-be2b-10083234e46c" providerId="ADAL" clId="{083C2BAD-4704-4936-8F29-E3C2146AE9FE}" dt="2018-02-26T16:05:33.469" v="0"/>
        <pc:sldMkLst>
          <pc:docMk/>
          <pc:sldMk cId="3994835303" sldId="257"/>
        </pc:sldMkLst>
      </pc:sldChg>
      <pc:sldChg chg="addCm modCm">
        <pc:chgData name="Zwaan, H.M.M. (Marga) van der" userId="c59e52a0-8f65-496b-be2b-10083234e46c" providerId="ADAL" clId="{083C2BAD-4704-4936-8F29-E3C2146AE9FE}" dt="2018-02-26T16:13:17.331" v="6"/>
        <pc:sldMkLst>
          <pc:docMk/>
          <pc:sldMk cId="167316016" sldId="263"/>
        </pc:sldMkLst>
      </pc:sldChg>
      <pc:sldChg chg="addCm modCm">
        <pc:chgData name="Zwaan, H.M.M. (Marga) van der" userId="c59e52a0-8f65-496b-be2b-10083234e46c" providerId="ADAL" clId="{083C2BAD-4704-4936-8F29-E3C2146AE9FE}" dt="2018-02-26T16:12:22.160" v="4"/>
        <pc:sldMkLst>
          <pc:docMk/>
          <pc:sldMk cId="2253540584" sldId="274"/>
        </pc:sldMkLst>
      </pc:sldChg>
      <pc:sldChg chg="modCm">
        <pc:chgData name="Zwaan, H.M.M. (Marga) van der" userId="c59e52a0-8f65-496b-be2b-10083234e46c" providerId="ADAL" clId="{083C2BAD-4704-4936-8F29-E3C2146AE9FE}" dt="2018-02-26T16:14:40.790" v="7"/>
        <pc:sldMkLst>
          <pc:docMk/>
          <pc:sldMk cId="3755344295" sldId="288"/>
        </pc:sldMkLst>
      </pc:sldChg>
    </pc:docChg>
  </pc:docChgLst>
  <pc:docChgLst>
    <pc:chgData name="Zwaan, H.M.M. (Marga) van der" userId="c59e52a0-8f65-496b-be2b-10083234e46c" providerId="ADAL" clId="{8F435CF9-D0F4-48E5-BFA0-C3E2159BD3E5}"/>
    <pc:docChg chg="modSld">
      <pc:chgData name="Zwaan, H.M.M. (Marga) van der" userId="c59e52a0-8f65-496b-be2b-10083234e46c" providerId="ADAL" clId="{8F435CF9-D0F4-48E5-BFA0-C3E2159BD3E5}" dt="2018-02-26T14:04:49.790" v="1"/>
      <pc:docMkLst>
        <pc:docMk/>
      </pc:docMkLst>
      <pc:sldChg chg="addCm delCm">
        <pc:chgData name="Zwaan, H.M.M. (Marga) van der" userId="c59e52a0-8f65-496b-be2b-10083234e46c" providerId="ADAL" clId="{8F435CF9-D0F4-48E5-BFA0-C3E2159BD3E5}" dt="2018-02-26T14:04:49.790" v="1"/>
        <pc:sldMkLst>
          <pc:docMk/>
          <pc:sldMk cId="3994835303" sldId="25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8E1595-5C27-4CAE-B4E0-C80305C5E6E4}" type="datetimeFigureOut">
              <a:rPr lang="en-GB" smtClean="0"/>
              <a:t>05/04/2018</a:t>
            </a:fld>
            <a:endParaRPr lang="nl-NL"/>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3DD4C7-C698-4A80-B76C-A9FD89019653}" type="slidenum">
              <a:rPr lang="en-GB" smtClean="0"/>
              <a:t>‹#›</a:t>
            </a:fld>
            <a:endParaRPr lang="nl-NL"/>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8497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05822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80607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95906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703606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descr="/Volumes/XRAID/Equipo Rojo/EU-OSHA/18-0115 PPT templates update/PNG/FONDO-PORTADA-PATRON-EUOSHA-2011-16-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a:p>
        </p:txBody>
      </p:sp>
      <p:sp>
        <p:nvSpPr>
          <p:cNvPr id="5" name="Slide Number Placeholder 9"/>
          <p:cNvSpPr txBox="1"/>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a:p>
        </p:txBody>
      </p:sp>
      <p:pic>
        <p:nvPicPr>
          <p:cNvPr id="3" name="Imagen 2"/>
          <p:cNvPicPr>
            <a:picLocks noChangeAspect="1"/>
          </p:cNvPicPr>
          <p:nvPr userDrawn="1"/>
        </p:nvPicPr>
        <p:blipFill>
          <a:blip r:embed="rId3"/>
          <a:stretch>
            <a:fillRect/>
          </a:stretch>
        </p:blipFill>
        <p:spPr>
          <a:xfrm>
            <a:off x="0" y="0"/>
            <a:ext cx="9144000" cy="2554224"/>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grpSp>
        <p:nvGrpSpPr>
          <p:cNvPr id="4" name="Group 3"/>
          <p:cNvGrpSpPr/>
          <p:nvPr userDrawn="1"/>
        </p:nvGrpSpPr>
        <p:grpSpPr>
          <a:xfrm>
            <a:off x="467544" y="4176313"/>
            <a:ext cx="7632848" cy="535290"/>
            <a:chOff x="467544" y="4155926"/>
            <a:chExt cx="7632848" cy="535290"/>
          </a:xfrm>
        </p:grpSpPr>
        <p:pic>
          <p:nvPicPr>
            <p:cNvPr id="16" name="Bild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467544" y="4155926"/>
              <a:ext cx="947252" cy="526114"/>
            </a:xfrm>
            <a:prstGeom prst="rect">
              <a:avLst/>
            </a:prstGeom>
            <a:noFill/>
            <a:ln w="9525">
              <a:noFill/>
              <a:miter lim="800000"/>
              <a:headEnd/>
              <a:tailEnd/>
            </a:ln>
          </p:spPr>
        </p:pic>
        <p:pic>
          <p:nvPicPr>
            <p:cNvPr id="17" name="Bild 4" descr="111004_EU-OSHA_PPT_EU logo.png"/>
            <p:cNvPicPr>
              <a:picLocks noChangeAspect="1"/>
            </p:cNvPicPr>
            <p:nvPr userDrawn="1"/>
          </p:nvPicPr>
          <p:blipFill>
            <a:blip r:embed="rId6"/>
            <a:srcRect/>
            <a:stretch>
              <a:fillRect/>
            </a:stretch>
          </p:blipFill>
          <p:spPr bwMode="auto">
            <a:xfrm>
              <a:off x="4067944" y="4423571"/>
              <a:ext cx="392283" cy="267645"/>
            </a:xfrm>
            <a:prstGeom prst="rect">
              <a:avLst/>
            </a:prstGeom>
            <a:noFill/>
            <a:ln w="9525">
              <a:noFill/>
              <a:miter lim="800000"/>
              <a:headEnd/>
              <a:tailEnd/>
            </a:ln>
          </p:spPr>
        </p:pic>
        <p:pic>
          <p:nvPicPr>
            <p:cNvPr id="18" name="Bild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7546735" y="4227934"/>
              <a:ext cx="553657" cy="451798"/>
            </a:xfrm>
            <a:prstGeom prst="rect">
              <a:avLst/>
            </a:prstGeom>
            <a:noFill/>
            <a:ln w="9525">
              <a:noFill/>
              <a:miter lim="800000"/>
              <a:headEnd/>
              <a:tailEnd/>
            </a:ln>
          </p:spPr>
        </p:pic>
      </p:grpSp>
    </p:spTree>
    <p:extLst>
      <p:ext uri="{BB962C8B-B14F-4D97-AF65-F5344CB8AC3E}">
        <p14:creationId xmlns:p14="http://schemas.microsoft.com/office/powerpoint/2010/main" val="155441090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997254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3955629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3" name="Group 2"/>
          <p:cNvGrpSpPr/>
          <p:nvPr userDrawn="1"/>
        </p:nvGrpSpPr>
        <p:grpSpPr>
          <a:xfrm>
            <a:off x="503983" y="4451036"/>
            <a:ext cx="7596409" cy="540411"/>
            <a:chOff x="503983" y="4451036"/>
            <a:chExt cx="7596409" cy="540411"/>
          </a:xfrm>
        </p:grpSpPr>
        <p:sp>
          <p:nvSpPr>
            <p:cNvPr id="8" name="Rectangle 11"/>
            <p:cNvSpPr>
              <a:spLocks noChangeArrowheads="1"/>
            </p:cNvSpPr>
            <p:nvPr userDrawn="1"/>
          </p:nvSpPr>
          <p:spPr bwMode="auto">
            <a:xfrm>
              <a:off x="1666803" y="4886672"/>
              <a:ext cx="5491306" cy="104775"/>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en-GB" sz="700" b="1" dirty="0">
                  <a:solidFill>
                    <a:schemeClr val="tx2"/>
                  </a:solidFill>
                  <a:latin typeface="Arial" pitchFamily="-107" charset="0"/>
                </a:rPr>
                <a:t>www.healthy-workplaces.eu/nl</a:t>
              </a:r>
              <a:endParaRPr lang="nl-NL" sz="700" b="1" dirty="0">
                <a:solidFill>
                  <a:schemeClr val="tx2"/>
                </a:solidFill>
                <a:latin typeface="Arial" pitchFamily="-107" charset="0"/>
                <a:ea typeface="ＭＳ Ｐゴシック" pitchFamily="-107" charset="-128"/>
                <a:cs typeface="ＭＳ Ｐゴシック" pitchFamily="-107" charset="-128"/>
              </a:endParaRPr>
            </a:p>
          </p:txBody>
        </p:sp>
        <p:pic>
          <p:nvPicPr>
            <p:cNvPr id="9" name="Bild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491369" y="4451036"/>
              <a:ext cx="609023" cy="496978"/>
            </a:xfrm>
            <a:prstGeom prst="rect">
              <a:avLst/>
            </a:prstGeom>
            <a:noFill/>
            <a:ln w="9525">
              <a:noFill/>
              <a:miter lim="800000"/>
              <a:headEnd/>
              <a:tailEnd/>
            </a:ln>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3983" y="4659982"/>
              <a:ext cx="1079658" cy="316324"/>
            </a:xfrm>
            <a:prstGeom prst="rect">
              <a:avLst/>
            </a:prstGeom>
          </p:spPr>
        </p:pic>
      </p:grpSp>
    </p:spTree>
    <p:extLst>
      <p:ext uri="{BB962C8B-B14F-4D97-AF65-F5344CB8AC3E}">
        <p14:creationId xmlns:p14="http://schemas.microsoft.com/office/powerpoint/2010/main" val="2498896885"/>
      </p:ext>
    </p:extLst>
  </p:cSld>
  <p:clrMapOvr>
    <a:masterClrMapping/>
  </p:clrMapOvr>
  <p:transition/>
  <p:extLst>
    <p:ext uri="{DCECCB84-F9BA-43D5-87BE-67443E8EF086}">
      <p15:sldGuideLst xmlns:p15="http://schemas.microsoft.com/office/powerpoint/2012/main">
        <p15:guide id="1" orient="horz" pos="3117"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a:t>Click to edit Master title style</a:t>
            </a:r>
            <a:endParaRPr lang="en-US"/>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a:p>
        </p:txBody>
      </p:sp>
      <p:sp>
        <p:nvSpPr>
          <p:cNvPr id="5" name="Slide Number Placeholder 9"/>
          <p:cNvSpPr txBox="1"/>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a:p>
        </p:txBody>
      </p:sp>
      <p:pic>
        <p:nvPicPr>
          <p:cNvPr id="11" name="Bild 2" descr="111004_EU-OSHA_PPT_Corporate logo.png"/>
          <p:cNvPicPr>
            <a:picLocks noChangeAspect="1"/>
          </p:cNvPicPr>
          <p:nvPr/>
        </p:nvPicPr>
        <p:blipFill>
          <a:blip r:embed="rId2"/>
          <a:stretch>
            <a:fillRect/>
          </a:stretch>
        </p:blipFill>
        <p:spPr bwMode="auto">
          <a:xfrm>
            <a:off x="444501" y="4131469"/>
            <a:ext cx="1031155" cy="542925"/>
          </a:xfrm>
          <a:prstGeom prst="rect">
            <a:avLst/>
          </a:prstGeom>
          <a:noFill/>
          <a:ln w="9525">
            <a:noFill/>
            <a:miter lim="800000"/>
          </a:ln>
        </p:spPr>
      </p:pic>
      <p:pic>
        <p:nvPicPr>
          <p:cNvPr id="12" name="Bild 4" descr="111004_EU-OSHA_PPT_EU logo.png"/>
          <p:cNvPicPr>
            <a:picLocks noChangeAspect="1"/>
          </p:cNvPicPr>
          <p:nvPr/>
        </p:nvPicPr>
        <p:blipFill>
          <a:blip r:embed="rId3"/>
          <a:stretch>
            <a:fillRect/>
          </a:stretch>
        </p:blipFill>
        <p:spPr bwMode="auto">
          <a:xfrm>
            <a:off x="4275138" y="4431506"/>
            <a:ext cx="368870" cy="242888"/>
          </a:xfrm>
          <a:prstGeom prst="rect">
            <a:avLst/>
          </a:prstGeom>
          <a:noFill/>
          <a:ln w="9525">
            <a:noFill/>
            <a:miter lim="800000"/>
          </a:ln>
        </p:spPr>
      </p:pic>
      <p:pic>
        <p:nvPicPr>
          <p:cNvPr id="13" name="Bild 5" descr="111004_EU-OSHA_PPT_HW logo.png"/>
          <p:cNvPicPr>
            <a:picLocks noChangeAspect="1"/>
          </p:cNvPicPr>
          <p:nvPr/>
        </p:nvPicPr>
        <p:blipFill>
          <a:blip r:embed="rId4"/>
          <a:stretch>
            <a:fillRect/>
          </a:stretch>
        </p:blipFill>
        <p:spPr bwMode="auto">
          <a:xfrm>
            <a:off x="7596336" y="4212432"/>
            <a:ext cx="507853" cy="475060"/>
          </a:xfrm>
          <a:prstGeom prst="rect">
            <a:avLst/>
          </a:prstGeom>
          <a:noFill/>
          <a:ln w="9525">
            <a:noFill/>
            <a:miter lim="800000"/>
          </a:ln>
        </p:spPr>
      </p:pic>
    </p:spTree>
    <p:extLst>
      <p:ext uri="{BB962C8B-B14F-4D97-AF65-F5344CB8AC3E}">
        <p14:creationId xmlns:p14="http://schemas.microsoft.com/office/powerpoint/2010/main" val="34233405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6350836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8192222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42796072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475896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98097036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a:t>Drag picture to placeholder or click icon to add</a:t>
            </a:r>
            <a:endParaRPr lang="en-US"/>
          </a:p>
        </p:txBody>
      </p:sp>
    </p:spTree>
    <p:extLst>
      <p:ext uri="{BB962C8B-B14F-4D97-AF65-F5344CB8AC3E}">
        <p14:creationId xmlns:p14="http://schemas.microsoft.com/office/powerpoint/2010/main" val="417499714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descr="/Volumes/XRAID/Equipo Rojo/EU-OSHA/18-0115 PPT templates update/PNG/FONDO-PATRON-EUOSHA-2011-16-9.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Slide Number Placeholder 9"/>
          <p:cNvSpPr txBox="1"/>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t>‹#›</a:t>
            </a:fld>
            <a:endParaRPr lang="nl-NL" sz="750" baseline="0"/>
          </a:p>
        </p:txBody>
      </p:sp>
    </p:spTree>
    <p:extLst>
      <p:ext uri="{BB962C8B-B14F-4D97-AF65-F5344CB8AC3E}">
        <p14:creationId xmlns:p14="http://schemas.microsoft.com/office/powerpoint/2010/main" val="117228511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ct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ct val="0"/>
        </a:spcBef>
        <a:spcAft>
          <a:spcPct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ct val="0"/>
        </a:spcBef>
        <a:spcAft>
          <a:spcPct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ct val="0"/>
        </a:spcBef>
        <a:spcAft>
          <a:spcPct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ct val="0"/>
        </a:spcBef>
        <a:spcAft>
          <a:spcPct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ct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ct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osha.europa.eu/en/legislation/directives/75" TargetMode="External"/><Relationship Id="rId7" Type="http://schemas.openxmlformats.org/officeDocument/2006/relationships/hyperlink" Target="https://osha.europa.eu/en/legislation/directives/regulation-ec-no-1272-2008-classification-labelling-and-packaging-of-substances-and-mixtures" TargetMode="External"/><Relationship Id="rId2" Type="http://schemas.openxmlformats.org/officeDocument/2006/relationships/hyperlink" Target="https://osha.europa.eu/en/legislation/directives/the-osh-framework-directive/1" TargetMode="External"/><Relationship Id="rId1" Type="http://schemas.openxmlformats.org/officeDocument/2006/relationships/slideLayout" Target="../slideLayouts/slideLayout2.xml"/><Relationship Id="rId6" Type="http://schemas.openxmlformats.org/officeDocument/2006/relationships/hyperlink" Target="https://osha.europa.eu/en/legislation/directives/regulation-ec-no-1907-2006-of-the-european-parliament-and-of-the-council" TargetMode="External"/><Relationship Id="rId5" Type="http://schemas.openxmlformats.org/officeDocument/2006/relationships/hyperlink" Target="https://osha.europa.eu/en/safety-and-health-legislation" TargetMode="External"/><Relationship Id="rId4" Type="http://schemas.openxmlformats.org/officeDocument/2006/relationships/hyperlink" Target="https://osha.europa.eu/en/legislation/directives/directive-2004-37-ec-carcinogens-or-mutagens-at-wor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osha.europa.eu/en/themes/dangerous-substances/roadmap-to-carcinogen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healthy-workplaces.eu/nl/healthy-workplaces-newsletter" TargetMode="External"/><Relationship Id="rId7" Type="http://schemas.openxmlformats.org/officeDocument/2006/relationships/hyperlink" Target="https://www.facebook.com/EuropeanAgencyforSafetyandHealthatWork" TargetMode="External"/><Relationship Id="rId12" Type="http://schemas.openxmlformats.org/officeDocument/2006/relationships/image" Target="../media/image31.jpeg"/><Relationship Id="rId2" Type="http://schemas.openxmlformats.org/officeDocument/2006/relationships/hyperlink" Target="http://www.healthy-workplaces.eu/nl" TargetMode="Externa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hyperlink" Target="https://www.linkedin.com/company/europeanagency-for-safety-and-health-at-work" TargetMode="External"/><Relationship Id="rId5" Type="http://schemas.openxmlformats.org/officeDocument/2006/relationships/hyperlink" Target="http://twitter.com/eu_osha" TargetMode="External"/><Relationship Id="rId10" Type="http://schemas.openxmlformats.org/officeDocument/2006/relationships/image" Target="../media/image30.png"/><Relationship Id="rId4" Type="http://schemas.openxmlformats.org/officeDocument/2006/relationships/hyperlink" Target="http://www.healthy-workplaces.eu/fops" TargetMode="External"/><Relationship Id="rId9" Type="http://schemas.openxmlformats.org/officeDocument/2006/relationships/hyperlink" Target="http://www.youtube.com/user/EUOSH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osha.europa.eu/sites/default/files/publications/documents/esener-ii-summary-en.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www.eurofound.europa.eu/sites/default/files/ef_publication/field_ef_document/ef1634en.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osha.europa.eu/sites/default/files/ESENER2-Overview_report.pd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673000"/>
            <a:ext cx="8568952" cy="696600"/>
          </a:xfrm>
        </p:spPr>
        <p:txBody>
          <a:bodyPr/>
          <a:lstStyle/>
          <a:p>
            <a:r>
              <a:rPr lang="nl-NL" sz="2800" dirty="0"/>
              <a:t>Campagne voor een gezonde werkplek 2018-2019</a:t>
            </a:r>
          </a:p>
        </p:txBody>
      </p:sp>
      <p:sp>
        <p:nvSpPr>
          <p:cNvPr id="3" name="Subtítulo 2"/>
          <p:cNvSpPr>
            <a:spLocks noGrp="1"/>
          </p:cNvSpPr>
          <p:nvPr>
            <p:ph type="subTitle" idx="10"/>
          </p:nvPr>
        </p:nvSpPr>
        <p:spPr>
          <a:xfrm>
            <a:off x="385732" y="3289480"/>
            <a:ext cx="7646400" cy="506406"/>
          </a:xfrm>
        </p:spPr>
        <p:txBody>
          <a:bodyPr>
            <a:normAutofit/>
          </a:bodyPr>
          <a:lstStyle/>
          <a:p>
            <a:r>
              <a:rPr lang="nl-NL" sz="2000" dirty="0"/>
              <a:t>“Gevaarlijke stoffen, zo pak je dat aan!”</a:t>
            </a:r>
          </a:p>
        </p:txBody>
      </p:sp>
      <p:sp>
        <p:nvSpPr>
          <p:cNvPr id="4" name="Subtítulo 4"/>
          <p:cNvSpPr txBox="1"/>
          <p:nvPr/>
        </p:nvSpPr>
        <p:spPr>
          <a:xfrm>
            <a:off x="1835696" y="3814531"/>
            <a:ext cx="6120680" cy="701435"/>
          </a:xfrm>
          <a:prstGeom prst="rect">
            <a:avLst/>
          </a:prstGeom>
        </p:spPr>
        <p:txBody>
          <a:bodyPr vert="horz" lIns="0" tIns="0" rIns="0" bIns="0" rtlCol="0" anchor="t" anchorCtr="0">
            <a:normAutofit/>
          </a:bodyPr>
          <a:lstStyle>
            <a:lvl1pPr marL="0" indent="0" algn="l" defTabSz="342900" rtl="0" eaLnBrk="1" latinLnBrk="0" hangingPunct="1">
              <a:spcBef>
                <a:spcPts val="450"/>
              </a:spcBef>
              <a:spcAft>
                <a:spcPct val="0"/>
              </a:spcAft>
              <a:buClr>
                <a:schemeClr val="tx2"/>
              </a:buClr>
              <a:buFont typeface="Wingdings" pitchFamily="2" charset="2"/>
              <a:buNone/>
              <a:defRPr sz="1350" b="1" i="0" kern="1200" baseline="0">
                <a:solidFill>
                  <a:schemeClr val="tx2"/>
                </a:solidFill>
                <a:latin typeface="+mn-lt"/>
                <a:ea typeface="+mn-ea"/>
                <a:cs typeface="+mn-cs"/>
              </a:defRPr>
            </a:lvl1pPr>
            <a:lvl2pPr marL="342900" indent="0" algn="ctr" defTabSz="342900" rtl="0" eaLnBrk="1" latinLnBrk="0" hangingPunct="1">
              <a:spcBef>
                <a:spcPct val="0"/>
              </a:spcBef>
              <a:spcAft>
                <a:spcPct val="0"/>
              </a:spcAft>
              <a:buClrTx/>
              <a:buFont typeface="Arial" pitchFamily="34" charset="0"/>
              <a:buNone/>
              <a:defRPr sz="1350" kern="1200" baseline="0">
                <a:solidFill>
                  <a:schemeClr val="tx1">
                    <a:tint val="75000"/>
                  </a:schemeClr>
                </a:solidFill>
                <a:latin typeface="+mn-lt"/>
                <a:ea typeface="+mn-ea"/>
                <a:cs typeface="+mn-cs"/>
              </a:defRPr>
            </a:lvl2pPr>
            <a:lvl3pPr marL="685800" indent="0" algn="ctr" defTabSz="342900" rtl="0" eaLnBrk="1" latinLnBrk="0" hangingPunct="1">
              <a:spcBef>
                <a:spcPct val="0"/>
              </a:spcBef>
              <a:spcAft>
                <a:spcPct val="0"/>
              </a:spcAft>
              <a:buClrTx/>
              <a:buFont typeface="Arial" pitchFamily="34" charset="0"/>
              <a:buNone/>
              <a:defRPr sz="1275" kern="1200" baseline="0">
                <a:solidFill>
                  <a:schemeClr val="tx1">
                    <a:tint val="75000"/>
                  </a:schemeClr>
                </a:solidFill>
                <a:latin typeface="+mn-lt"/>
                <a:ea typeface="+mn-ea"/>
                <a:cs typeface="+mn-cs"/>
              </a:defRPr>
            </a:lvl3pPr>
            <a:lvl4pPr marL="1028700" indent="0" algn="ctr" defTabSz="342900" rtl="0" eaLnBrk="1" latinLnBrk="0" hangingPunct="1">
              <a:spcBef>
                <a:spcPct val="0"/>
              </a:spcBef>
              <a:spcAft>
                <a:spcPct val="0"/>
              </a:spcAft>
              <a:buClrTx/>
              <a:buFont typeface="Arial" pitchFamily="34" charset="0"/>
              <a:buNone/>
              <a:defRPr sz="1200" kern="1200" baseline="0">
                <a:solidFill>
                  <a:schemeClr val="tx1">
                    <a:tint val="75000"/>
                  </a:schemeClr>
                </a:solidFill>
                <a:latin typeface="+mn-lt"/>
                <a:ea typeface="+mn-ea"/>
                <a:cs typeface="+mn-cs"/>
              </a:defRPr>
            </a:lvl4pPr>
            <a:lvl5pPr marL="1371600" indent="0" algn="ctr" defTabSz="342900" rtl="0" eaLnBrk="1" latinLnBrk="0" hangingPunct="1">
              <a:spcBef>
                <a:spcPct val="0"/>
              </a:spcBef>
              <a:spcAft>
                <a:spcPct val="0"/>
              </a:spcAft>
              <a:buClrTx/>
              <a:buFont typeface="Arial" pitchFamily="34" charset="0"/>
              <a:buNone/>
              <a:defRPr sz="1125" kern="1200" baseline="0">
                <a:solidFill>
                  <a:schemeClr val="tx1">
                    <a:tint val="75000"/>
                  </a:schemeClr>
                </a:solidFill>
                <a:latin typeface="+mn-lt"/>
                <a:ea typeface="+mn-ea"/>
                <a:cs typeface="+mn-cs"/>
              </a:defRPr>
            </a:lvl5pPr>
            <a:lvl6pPr marL="1714500" indent="0" algn="ctr" defTabSz="342900" rtl="0" eaLnBrk="1" latinLnBrk="0" hangingPunct="1">
              <a:spcBef>
                <a:spcPct val="0"/>
              </a:spcBef>
              <a:buFont typeface="Arial" pitchFamily="34" charset="0"/>
              <a:buNone/>
              <a:defRPr sz="1050" kern="1200" baseline="0">
                <a:solidFill>
                  <a:schemeClr val="tx1">
                    <a:tint val="75000"/>
                  </a:schemeClr>
                </a:solidFill>
                <a:latin typeface="+mn-lt"/>
                <a:ea typeface="+mn-ea"/>
                <a:cs typeface="+mn-cs"/>
              </a:defRPr>
            </a:lvl6pPr>
            <a:lvl7pPr marL="2057400" indent="0" algn="ctr" defTabSz="342900" rtl="0" eaLnBrk="1" latinLnBrk="0" hangingPunct="1">
              <a:spcBef>
                <a:spcPct val="0"/>
              </a:spcBef>
              <a:buFont typeface="Arial" pitchFamily="34" charset="0"/>
              <a:buNone/>
              <a:defRPr sz="975" kern="1200" baseline="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s-ES"/>
              <a:t/>
            </a:r>
            <a:br>
              <a:rPr lang="es-ES"/>
            </a:br>
            <a:endParaRPr lang="en-GB"/>
          </a:p>
        </p:txBody>
      </p:sp>
    </p:spTree>
    <p:extLst>
      <p:ext uri="{BB962C8B-B14F-4D97-AF65-F5344CB8AC3E}">
        <p14:creationId xmlns:p14="http://schemas.microsoft.com/office/powerpoint/2010/main" val="399483530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7794407" cy="367200"/>
          </a:xfrm>
        </p:spPr>
        <p:txBody>
          <a:bodyPr/>
          <a:lstStyle/>
          <a:p>
            <a:r>
              <a:rPr lang="nl-NL" sz="2000" dirty="0"/>
              <a:t>Omgaan met gevaarlijke stoffen</a:t>
            </a:r>
          </a:p>
        </p:txBody>
      </p:sp>
      <p:sp>
        <p:nvSpPr>
          <p:cNvPr id="3" name="Content Placeholder 2"/>
          <p:cNvSpPr>
            <a:spLocks noGrp="1"/>
          </p:cNvSpPr>
          <p:nvPr>
            <p:ph sz="half" idx="1"/>
          </p:nvPr>
        </p:nvSpPr>
        <p:spPr>
          <a:xfrm>
            <a:off x="461088" y="843558"/>
            <a:ext cx="6127135" cy="3600400"/>
          </a:xfrm>
        </p:spPr>
        <p:txBody>
          <a:bodyPr>
            <a:noAutofit/>
          </a:bodyPr>
          <a:lstStyle/>
          <a:p>
            <a:r>
              <a:rPr lang="nl-NL" sz="1300" dirty="0"/>
              <a:t>Cruciaal is het bevorderen van een preventiecultuur en bewustwording</a:t>
            </a:r>
          </a:p>
          <a:p>
            <a:r>
              <a:rPr lang="nl-NL" sz="1300" dirty="0"/>
              <a:t>Er bestaat in de EU al wetgeving inzake gevaarlijke stoffen — werkgevers moeten zich goed bewust zijn van hun wettelijke verplichtingen</a:t>
            </a:r>
          </a:p>
          <a:p>
            <a:r>
              <a:rPr lang="nl-NL" sz="1300" dirty="0"/>
              <a:t>Voor effectieve preventie is risicobeoordeling essentieel</a:t>
            </a:r>
          </a:p>
          <a:p>
            <a:r>
              <a:rPr lang="nl-NL" sz="1300" dirty="0"/>
              <a:t>Effectieve preventiemaatregelen en beschermingsmaatregelen invoeren </a:t>
            </a:r>
          </a:p>
          <a:p>
            <a:r>
              <a:rPr lang="nl-NL" sz="1300" dirty="0"/>
              <a:t>Werknemers moeten op de hoogte worden gehouden over </a:t>
            </a:r>
          </a:p>
          <a:p>
            <a:pPr lvl="1">
              <a:spcBef>
                <a:spcPts val="600"/>
              </a:spcBef>
            </a:pPr>
            <a:r>
              <a:rPr lang="nl-NL" sz="1300" dirty="0"/>
              <a:t>de resultaten van de risicobeoordeling</a:t>
            </a:r>
          </a:p>
          <a:p>
            <a:pPr lvl="1"/>
            <a:r>
              <a:rPr lang="nl-NL" sz="1300" dirty="0"/>
              <a:t>de gevaren waaraan zij zijn blootgesteld en hoe zij gevaar lopen</a:t>
            </a:r>
          </a:p>
          <a:p>
            <a:pPr lvl="1"/>
            <a:r>
              <a:rPr lang="nl-NL" sz="1300" dirty="0"/>
              <a:t>wat ze moeten doen om hun eigen veiligheid en die van anderen te waarborgen</a:t>
            </a:r>
          </a:p>
          <a:p>
            <a:pPr lvl="1"/>
            <a:r>
              <a:rPr lang="nl-NL" sz="1300" dirty="0"/>
              <a:t>wat ze moeten doen bij een ongeluk of wanneer er iets mis gaat</a:t>
            </a:r>
          </a:p>
          <a:p>
            <a:r>
              <a:rPr lang="nl-NL" sz="1300" dirty="0"/>
              <a:t>Praktische hulpmiddelen en richtlijnen kunnen bedrijven helpen de risico's te beheren en een veilige en gezonde werkplek te garanderen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1275606"/>
            <a:ext cx="2430577" cy="3041858"/>
          </a:xfrm>
          <a:prstGeom prst="rect">
            <a:avLst/>
          </a:prstGeom>
        </p:spPr>
      </p:pic>
    </p:spTree>
    <p:extLst>
      <p:ext uri="{BB962C8B-B14F-4D97-AF65-F5344CB8AC3E}">
        <p14:creationId xmlns:p14="http://schemas.microsoft.com/office/powerpoint/2010/main" val="16731601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000" dirty="0"/>
              <a:t>Risicobeoordeling</a:t>
            </a:r>
          </a:p>
        </p:txBody>
      </p:sp>
      <p:sp>
        <p:nvSpPr>
          <p:cNvPr id="3" name="Content Placeholder 2"/>
          <p:cNvSpPr>
            <a:spLocks noGrp="1"/>
          </p:cNvSpPr>
          <p:nvPr>
            <p:ph sz="half" idx="1"/>
          </p:nvPr>
        </p:nvSpPr>
        <p:spPr>
          <a:xfrm>
            <a:off x="450000" y="837000"/>
            <a:ext cx="7794408" cy="3645000"/>
          </a:xfrm>
        </p:spPr>
        <p:txBody>
          <a:bodyPr>
            <a:normAutofit fontScale="92500" lnSpcReduction="10000"/>
          </a:bodyPr>
          <a:lstStyle/>
          <a:p>
            <a:r>
              <a:rPr lang="nl-NL" sz="1600" dirty="0"/>
              <a:t>Er moet een risicobeoordeling worden uitgevoerd om alle veiligheids- en gezondheidsrisico’s in kaart te brengen</a:t>
            </a:r>
          </a:p>
          <a:p>
            <a:r>
              <a:rPr lang="nl-NL" sz="1600" dirty="0"/>
              <a:t>Iedereen — werkgevers, leidinggevenden, VGW-diensten en werknemers — moet daarbij worden betrokken</a:t>
            </a:r>
          </a:p>
          <a:p>
            <a:r>
              <a:rPr lang="nl-NL" sz="1600" dirty="0"/>
              <a:t>De risicobeoordeling moet rekening houden met alle groepen werknemers en contractanten, en met uitzonderlijke werksituaties zoals onderhoud en reparatiewerkzaamheden</a:t>
            </a:r>
          </a:p>
          <a:p>
            <a:r>
              <a:rPr lang="nl-NL" altLang="en-US" sz="1600" dirty="0"/>
              <a:t>Het is essentieel dat prioriteit wordt gegeven aan alle inspanningen om risico's te beheersen of door middel van verwijdering of vervanging te beperken</a:t>
            </a:r>
          </a:p>
          <a:p>
            <a:r>
              <a:rPr lang="nl-NL" sz="1600" dirty="0"/>
              <a:t>De risicobeoordeling moet worden herzien en bijgewerkt wanneer zich een incident heeft voorgedaan </a:t>
            </a:r>
          </a:p>
          <a:p>
            <a:r>
              <a:rPr lang="nl-NL" sz="1600" dirty="0"/>
              <a:t>De werknemers moeten goed worden geïnformeerd over de resultaten en worden getraind in toepassing van de preventieve maatregelen</a:t>
            </a:r>
          </a:p>
          <a:p>
            <a:r>
              <a:rPr lang="nl-NL" sz="1600" dirty="0"/>
              <a:t>Er zijn hulpmiddelen voorhanden om bedrijven te helpen bij het uitvoeren van een risicoanalyse</a:t>
            </a:r>
          </a:p>
        </p:txBody>
      </p:sp>
    </p:spTree>
    <p:extLst>
      <p:ext uri="{BB962C8B-B14F-4D97-AF65-F5344CB8AC3E}">
        <p14:creationId xmlns:p14="http://schemas.microsoft.com/office/powerpoint/2010/main" val="375534429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7938423" cy="367200"/>
          </a:xfrm>
        </p:spPr>
        <p:txBody>
          <a:bodyPr/>
          <a:lstStyle/>
          <a:p>
            <a:r>
              <a:rPr lang="nl-NL" sz="2000" dirty="0"/>
              <a:t>Drie stappen voor een effectief beheer van gevaarlijke stoffen</a:t>
            </a:r>
          </a:p>
        </p:txBody>
      </p:sp>
      <p:sp>
        <p:nvSpPr>
          <p:cNvPr id="3" name="Content Placeholder 2"/>
          <p:cNvSpPr>
            <a:spLocks noGrp="1"/>
          </p:cNvSpPr>
          <p:nvPr>
            <p:ph sz="half" idx="1"/>
          </p:nvPr>
        </p:nvSpPr>
        <p:spPr>
          <a:xfrm>
            <a:off x="450000" y="870966"/>
            <a:ext cx="7794407" cy="4005040"/>
          </a:xfrm>
        </p:spPr>
        <p:txBody>
          <a:bodyPr>
            <a:noAutofit/>
          </a:bodyPr>
          <a:lstStyle/>
          <a:p>
            <a:pPr marL="0" indent="0">
              <a:buNone/>
            </a:pPr>
            <a:r>
              <a:rPr lang="nl-NL" altLang="en-US" sz="1100" dirty="0"/>
              <a:t>Breng de gevaren in kaart</a:t>
            </a:r>
            <a:r>
              <a:rPr lang="nl-NL" sz="1100" dirty="0"/>
              <a:t>:</a:t>
            </a:r>
          </a:p>
          <a:p>
            <a:r>
              <a:rPr lang="nl-NL" sz="1100" dirty="0"/>
              <a:t>Inventariseer welke stoffen en chemische producten er op de werkplek worden gebruikt of geproduceerd</a:t>
            </a:r>
            <a:r>
              <a:rPr lang="nl-NL" altLang="en-US" sz="1100" dirty="0"/>
              <a:t> </a:t>
            </a:r>
          </a:p>
          <a:p>
            <a:r>
              <a:rPr lang="nl-NL" sz="1100" dirty="0"/>
              <a:t>Verzamel informatie (bijv. via etiketten of veiligheidsinformatiebladen) over de schade die ze kunnen veroorzaken en hoe dat gebeurt </a:t>
            </a:r>
          </a:p>
          <a:p>
            <a:r>
              <a:rPr lang="nl-NL" sz="1100" dirty="0"/>
              <a:t>Stel vast of er kankerverwekkende of mutagene stoffen worden gebruikt, waarvoor strengere regels gelden</a:t>
            </a:r>
          </a:p>
          <a:p>
            <a:pPr marL="0" indent="0">
              <a:buNone/>
            </a:pPr>
            <a:r>
              <a:rPr lang="nl-NL" altLang="en-US" sz="1100" dirty="0"/>
              <a:t>Beoordeel de blootstelling:</a:t>
            </a:r>
          </a:p>
          <a:p>
            <a:r>
              <a:rPr lang="nl-NL" sz="1100" dirty="0"/>
              <a:t>Maak een lijst van de mensen die mogelijk worden blootgesteld, met inbegrip van schoonmakers en onderhoudspersoneel</a:t>
            </a:r>
          </a:p>
          <a:p>
            <a:r>
              <a:rPr lang="nl-NL" sz="1100" dirty="0"/>
              <a:t>Beoordeel de blootstelling van werknemers wat betreft het soort blootstelling, de intensiteit, de duur en de frequentie, met inbegrip van combinaties van blootstellingen</a:t>
            </a:r>
          </a:p>
          <a:p>
            <a:r>
              <a:rPr lang="nl-NL" sz="1100" dirty="0"/>
              <a:t>Houd ook rekening met het effect van combinaties met andere risico's, zoals het risico van brand, opname door de huid of werk in natte omstandigheden</a:t>
            </a:r>
          </a:p>
          <a:p>
            <a:pPr marL="0" indent="0">
              <a:buNone/>
            </a:pPr>
            <a:r>
              <a:rPr lang="nl-NL" sz="1100" dirty="0"/>
              <a:t>Stel maatregelen vast:</a:t>
            </a:r>
          </a:p>
          <a:p>
            <a:r>
              <a:rPr lang="nl-NL" sz="1100" dirty="0"/>
              <a:t>Vervolgens kan op basis van een gevarenoverzicht een actieplan worden opgesteld, inclusief de mensen die het moeten uitvoeren</a:t>
            </a:r>
          </a:p>
          <a:p>
            <a:r>
              <a:rPr lang="nl-NL" sz="1100" dirty="0"/>
              <a:t>Controleer de implementatie en effecten van de maatregelen</a:t>
            </a:r>
          </a:p>
        </p:txBody>
      </p:sp>
    </p:spTree>
    <p:extLst>
      <p:ext uri="{BB962C8B-B14F-4D97-AF65-F5344CB8AC3E}">
        <p14:creationId xmlns:p14="http://schemas.microsoft.com/office/powerpoint/2010/main" val="287364004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000" dirty="0"/>
              <a:t>Het STOP-principe</a:t>
            </a:r>
          </a:p>
        </p:txBody>
      </p:sp>
      <p:sp>
        <p:nvSpPr>
          <p:cNvPr id="3" name="Content Placeholder 2"/>
          <p:cNvSpPr>
            <a:spLocks noGrp="1"/>
          </p:cNvSpPr>
          <p:nvPr>
            <p:ph sz="half" idx="1"/>
          </p:nvPr>
        </p:nvSpPr>
        <p:spPr>
          <a:xfrm>
            <a:off x="449874" y="843558"/>
            <a:ext cx="6485943" cy="3168352"/>
          </a:xfrm>
        </p:spPr>
        <p:txBody>
          <a:bodyPr>
            <a:normAutofit/>
          </a:bodyPr>
          <a:lstStyle/>
          <a:p>
            <a:r>
              <a:rPr lang="nl-NL" sz="1300" dirty="0"/>
              <a:t>Werkgevers zijn verplicht doelmatige preventieve en beschermingsmaatregelen te treffen</a:t>
            </a:r>
          </a:p>
          <a:p>
            <a:r>
              <a:rPr lang="nl-NL" sz="1300" dirty="0"/>
              <a:t>Alle gevaarlijke stoffen en processen moeten uit de werkplek worden verwijderd (bijv. door nieuwe werkprocessen te ontwerpen) </a:t>
            </a:r>
          </a:p>
          <a:p>
            <a:r>
              <a:rPr lang="nl-NL" sz="1300" dirty="0"/>
              <a:t>Als </a:t>
            </a:r>
            <a:r>
              <a:rPr lang="nl-NL" sz="1300" u="sng" dirty="0"/>
              <a:t>verwijdering</a:t>
            </a:r>
            <a:r>
              <a:rPr lang="nl-NL" sz="1300" dirty="0"/>
              <a:t> niet mogelijk is, moeten de risico's worden beheerd op basis van een hiërarchie van preventieve maatregelen — het zg. STOP-principe</a:t>
            </a:r>
            <a:endParaRPr lang="en-US" sz="1300" dirty="0"/>
          </a:p>
          <a:p>
            <a:pPr marL="0" indent="0">
              <a:spcBef>
                <a:spcPts val="600"/>
              </a:spcBef>
              <a:buNone/>
            </a:pPr>
            <a:r>
              <a:rPr lang="en-US" sz="1300" dirty="0">
                <a:solidFill>
                  <a:srgbClr val="FF0000"/>
                </a:solidFill>
              </a:rPr>
              <a:t>	</a:t>
            </a:r>
            <a:r>
              <a:rPr lang="nl-NL" sz="1300" dirty="0">
                <a:solidFill>
                  <a:srgbClr val="FF0000"/>
                </a:solidFill>
              </a:rPr>
              <a:t>S</a:t>
            </a:r>
            <a:r>
              <a:rPr lang="nl-NL" sz="1300" dirty="0"/>
              <a:t>ubstitutie (ofwel vervanging door veilige of minder </a:t>
            </a:r>
            <a:br>
              <a:rPr lang="nl-NL" sz="1300" dirty="0"/>
            </a:br>
            <a:r>
              <a:rPr lang="nl-NL" sz="1300" dirty="0"/>
              <a:t>	gevaarlijke alternatieven)</a:t>
            </a:r>
          </a:p>
          <a:p>
            <a:pPr marL="0" indent="0">
              <a:buNone/>
            </a:pPr>
            <a:r>
              <a:rPr lang="en-US" sz="1300" dirty="0">
                <a:solidFill>
                  <a:srgbClr val="FF0000"/>
                </a:solidFill>
              </a:rPr>
              <a:t>	</a:t>
            </a:r>
            <a:r>
              <a:rPr lang="nl-NL" sz="1300" dirty="0">
                <a:solidFill>
                  <a:srgbClr val="FF0000"/>
                </a:solidFill>
              </a:rPr>
              <a:t>T</a:t>
            </a:r>
            <a:r>
              <a:rPr lang="nl-NL" sz="1300" dirty="0"/>
              <a:t>echnologische maatregelen (bijv. een gesloten systeem, </a:t>
            </a:r>
            <a:br>
              <a:rPr lang="nl-NL" sz="1300" dirty="0"/>
            </a:br>
            <a:r>
              <a:rPr lang="nl-NL" sz="1300" dirty="0"/>
              <a:t>	plaatselijke afvoerventilatie)</a:t>
            </a:r>
          </a:p>
          <a:p>
            <a:pPr marL="0" indent="0">
              <a:buNone/>
            </a:pPr>
            <a:r>
              <a:rPr lang="en-US" sz="1300" dirty="0">
                <a:solidFill>
                  <a:srgbClr val="FF0000"/>
                </a:solidFill>
              </a:rPr>
              <a:t>	</a:t>
            </a:r>
            <a:r>
              <a:rPr lang="nl-NL" sz="1300" dirty="0">
                <a:solidFill>
                  <a:srgbClr val="FF0000"/>
                </a:solidFill>
              </a:rPr>
              <a:t>O</a:t>
            </a:r>
            <a:r>
              <a:rPr lang="nl-NL" sz="1300" dirty="0"/>
              <a:t>rganisatorische maatregelen (bijv. beperking van het aantal </a:t>
            </a:r>
            <a:br>
              <a:rPr lang="nl-NL" sz="1300" dirty="0"/>
            </a:br>
            <a:r>
              <a:rPr lang="nl-NL" sz="1300" dirty="0"/>
              <a:t>	blootgestelde werknemers of van de blootstellingsduur)</a:t>
            </a:r>
          </a:p>
          <a:p>
            <a:pPr marL="0" indent="0">
              <a:buNone/>
            </a:pPr>
            <a:r>
              <a:rPr lang="en-US" sz="1300" dirty="0">
                <a:solidFill>
                  <a:srgbClr val="FF0000"/>
                </a:solidFill>
              </a:rPr>
              <a:t>	</a:t>
            </a:r>
            <a:r>
              <a:rPr lang="nl-NL" sz="1300" dirty="0">
                <a:solidFill>
                  <a:srgbClr val="FF0000"/>
                </a:solidFill>
              </a:rPr>
              <a:t>P</a:t>
            </a:r>
            <a:r>
              <a:rPr lang="nl-NL" sz="1300" dirty="0"/>
              <a:t>ersoonlijke bescherming (dragen van PBM)</a:t>
            </a:r>
          </a:p>
          <a:p>
            <a:endParaRPr lang="nl-NL" sz="1600" dirty="0"/>
          </a:p>
          <a:p>
            <a:endParaRPr lang="nl-NL" sz="1600" dirty="0"/>
          </a:p>
          <a:p>
            <a:endParaRPr lang="nl-NL" sz="1600" dirty="0"/>
          </a:p>
          <a:p>
            <a:pPr marL="0" indent="0">
              <a:buNone/>
            </a:pPr>
            <a:endParaRPr lang="nl-NL" sz="1600" dirty="0"/>
          </a:p>
        </p:txBody>
      </p:sp>
      <p:grpSp>
        <p:nvGrpSpPr>
          <p:cNvPr id="4" name="Group 3"/>
          <p:cNvGrpSpPr/>
          <p:nvPr/>
        </p:nvGrpSpPr>
        <p:grpSpPr>
          <a:xfrm>
            <a:off x="6588224" y="2139702"/>
            <a:ext cx="1875018" cy="1573838"/>
            <a:chOff x="6881125" y="3369007"/>
            <a:chExt cx="1875018" cy="1573838"/>
          </a:xfrm>
        </p:grpSpPr>
        <p:sp>
          <p:nvSpPr>
            <p:cNvPr id="7" name="Rounded Rectangle 6"/>
            <p:cNvSpPr/>
            <p:nvPr/>
          </p:nvSpPr>
          <p:spPr>
            <a:xfrm>
              <a:off x="6881125" y="3868536"/>
              <a:ext cx="1755064" cy="1042069"/>
            </a:xfrm>
            <a:prstGeom prst="roundRect">
              <a:avLst/>
            </a:prstGeom>
            <a:solidFill>
              <a:srgbClr val="89C140"/>
            </a:solidFill>
            <a:ln>
              <a:solidFill>
                <a:srgbClr val="89C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4702" y="3369007"/>
              <a:ext cx="1671441" cy="1573838"/>
            </a:xfrm>
            <a:prstGeom prst="rect">
              <a:avLst/>
            </a:prstGeom>
          </p:spPr>
        </p:pic>
      </p:grpSp>
    </p:spTree>
    <p:extLst>
      <p:ext uri="{BB962C8B-B14F-4D97-AF65-F5344CB8AC3E}">
        <p14:creationId xmlns:p14="http://schemas.microsoft.com/office/powerpoint/2010/main" val="356605199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000" dirty="0"/>
              <a:t>Wetgeving</a:t>
            </a:r>
          </a:p>
        </p:txBody>
      </p:sp>
      <p:sp>
        <p:nvSpPr>
          <p:cNvPr id="3" name="Content Placeholder 2"/>
          <p:cNvSpPr>
            <a:spLocks noGrp="1"/>
          </p:cNvSpPr>
          <p:nvPr>
            <p:ph sz="half" idx="1"/>
          </p:nvPr>
        </p:nvSpPr>
        <p:spPr>
          <a:xfrm>
            <a:off x="539749" y="915988"/>
            <a:ext cx="6798531" cy="3428554"/>
          </a:xfrm>
        </p:spPr>
        <p:txBody>
          <a:bodyPr>
            <a:normAutofit/>
          </a:bodyPr>
          <a:lstStyle/>
          <a:p>
            <a:r>
              <a:rPr lang="nl-NL" sz="1300" dirty="0"/>
              <a:t>De werkgever is wettelijk verantwoordelijk voor een veilige en gezonde werkplek</a:t>
            </a:r>
          </a:p>
          <a:p>
            <a:pPr marL="0" indent="0">
              <a:buNone/>
            </a:pPr>
            <a:r>
              <a:rPr sz="1300" dirty="0"/>
              <a:t/>
            </a:r>
            <a:br>
              <a:rPr sz="1300" dirty="0"/>
            </a:br>
            <a:r>
              <a:rPr lang="nl-NL" sz="1300" dirty="0"/>
              <a:t>Regelgeving voor veiligheid en gezondheid op het werk, waaronder</a:t>
            </a:r>
          </a:p>
          <a:p>
            <a:r>
              <a:rPr lang="nl-NL" sz="1300" dirty="0">
                <a:hlinkClick r:id="rId2"/>
              </a:rPr>
              <a:t>Richtlijn 89/391/EEG (de VGW-kaderrichtlijn)   </a:t>
            </a:r>
            <a:endParaRPr lang="nl-NL" sz="1300" dirty="0"/>
          </a:p>
          <a:p>
            <a:r>
              <a:rPr lang="nl-NL" sz="1300" dirty="0">
                <a:hlinkClick r:id="rId3"/>
              </a:rPr>
              <a:t>Richtlijn 98/24/EG (de Richtlijn chemische agentia, CAD)</a:t>
            </a:r>
            <a:endParaRPr lang="nl-NL" sz="1300" dirty="0"/>
          </a:p>
          <a:p>
            <a:r>
              <a:rPr lang="nl-NL" sz="1300" dirty="0">
                <a:hlinkClick r:id="rId4"/>
              </a:rPr>
              <a:t>Richtlijn 2004/37/EG (de Richtlijn carcinogene en mutagene agentia, CMD)</a:t>
            </a:r>
            <a:endParaRPr lang="nl-NL" sz="1300" dirty="0"/>
          </a:p>
          <a:p>
            <a:pPr marL="0" indent="0">
              <a:buNone/>
            </a:pPr>
            <a:r>
              <a:rPr sz="1300" dirty="0"/>
              <a:t/>
            </a:r>
            <a:br>
              <a:rPr sz="1300" dirty="0"/>
            </a:br>
            <a:r>
              <a:rPr lang="nl-NL" sz="1300" dirty="0"/>
              <a:t>Volledig overzicht van relevante VGW-wetgeving: </a:t>
            </a:r>
            <a:r>
              <a:rPr sz="1300" dirty="0"/>
              <a:t/>
            </a:r>
            <a:br>
              <a:rPr sz="1300" dirty="0"/>
            </a:br>
            <a:r>
              <a:rPr lang="nl-NL" sz="1300" dirty="0">
                <a:hlinkClick r:id="rId5"/>
              </a:rPr>
              <a:t>https://osha.europa.eu/nl/safety-and-health-legislation </a:t>
            </a:r>
            <a:r>
              <a:rPr sz="1300" dirty="0">
                <a:hlinkClick r:id="rId5"/>
              </a:rPr>
              <a:t/>
            </a:r>
            <a:br>
              <a:rPr sz="1300" dirty="0">
                <a:hlinkClick r:id="rId5"/>
              </a:rPr>
            </a:br>
            <a:endParaRPr lang="nl-NL" sz="1300" dirty="0"/>
          </a:p>
          <a:p>
            <a:pPr marL="0" indent="0">
              <a:buNone/>
            </a:pPr>
            <a:r>
              <a:rPr lang="nl-NL" sz="1300" dirty="0"/>
              <a:t>Nuttige informatie uit de wetgeving voor chemische stoffen:</a:t>
            </a:r>
          </a:p>
          <a:p>
            <a:r>
              <a:rPr lang="nl-NL" sz="1300" dirty="0">
                <a:hlinkClick r:id="rId6"/>
              </a:rPr>
              <a:t>Verordening (EG) nr. 1907/2006 (Reach-verordening)</a:t>
            </a:r>
            <a:endParaRPr lang="nl-NL" sz="1300" dirty="0"/>
          </a:p>
          <a:p>
            <a:r>
              <a:rPr lang="nl-NL" sz="1300" dirty="0">
                <a:hlinkClick r:id="rId7"/>
              </a:rPr>
              <a:t>Verordening (EG) nr. 1272/2008 (CLP-verordening)</a:t>
            </a:r>
            <a:endParaRPr lang="nl-NL" sz="1300" dirty="0"/>
          </a:p>
          <a:p>
            <a:endParaRPr lang="nl-NL" sz="1600" dirty="0"/>
          </a:p>
          <a:p>
            <a:pPr marL="0" indent="0">
              <a:buNone/>
            </a:pPr>
            <a:endParaRPr lang="nl-NL" sz="1800" dirty="0"/>
          </a:p>
        </p:txBody>
      </p:sp>
      <p:grpSp>
        <p:nvGrpSpPr>
          <p:cNvPr id="6" name="Group 5"/>
          <p:cNvGrpSpPr/>
          <p:nvPr/>
        </p:nvGrpSpPr>
        <p:grpSpPr>
          <a:xfrm>
            <a:off x="7338281" y="1995686"/>
            <a:ext cx="1783948" cy="1838857"/>
            <a:chOff x="6948264" y="2401345"/>
            <a:chExt cx="1783948" cy="1838857"/>
          </a:xfrm>
        </p:grpSpPr>
        <p:sp>
          <p:nvSpPr>
            <p:cNvPr id="5" name="Oval 4"/>
            <p:cNvSpPr/>
            <p:nvPr/>
          </p:nvSpPr>
          <p:spPr>
            <a:xfrm>
              <a:off x="6948264" y="2787773"/>
              <a:ext cx="1440160" cy="1452429"/>
            </a:xfrm>
            <a:prstGeom prst="ellipse">
              <a:avLst/>
            </a:prstGeom>
            <a:solidFill>
              <a:srgbClr val="89C14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rcRect b="23658"/>
            <a:stretch>
              <a:fillRect/>
            </a:stretch>
          </p:blipFill>
          <p:spPr>
            <a:xfrm>
              <a:off x="7164288" y="2401345"/>
              <a:ext cx="1567924" cy="1838857"/>
            </a:xfrm>
            <a:prstGeom prst="rect">
              <a:avLst/>
            </a:prstGeom>
          </p:spPr>
        </p:pic>
      </p:grpSp>
    </p:spTree>
    <p:extLst>
      <p:ext uri="{BB962C8B-B14F-4D97-AF65-F5344CB8AC3E}">
        <p14:creationId xmlns:p14="http://schemas.microsoft.com/office/powerpoint/2010/main" val="93513391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835" y="123478"/>
            <a:ext cx="7559873" cy="367200"/>
          </a:xfrm>
        </p:spPr>
        <p:txBody>
          <a:bodyPr/>
          <a:lstStyle/>
          <a:p>
            <a:r>
              <a:rPr lang="en-US" sz="2000" dirty="0" err="1"/>
              <a:t>Kankerverwekkende</a:t>
            </a:r>
            <a:r>
              <a:rPr lang="en-US" sz="2000" dirty="0"/>
              <a:t> </a:t>
            </a:r>
            <a:r>
              <a:rPr lang="en-US" sz="2000" dirty="0" err="1"/>
              <a:t>stoffen</a:t>
            </a:r>
            <a:endParaRPr lang="en-US" sz="2000" dirty="0"/>
          </a:p>
        </p:txBody>
      </p:sp>
      <p:sp>
        <p:nvSpPr>
          <p:cNvPr id="3" name="Content Placeholder 2"/>
          <p:cNvSpPr>
            <a:spLocks noGrp="1"/>
          </p:cNvSpPr>
          <p:nvPr>
            <p:ph sz="half" idx="1"/>
          </p:nvPr>
        </p:nvSpPr>
        <p:spPr>
          <a:xfrm>
            <a:off x="443374" y="843558"/>
            <a:ext cx="7560000" cy="3645000"/>
          </a:xfrm>
        </p:spPr>
        <p:txBody>
          <a:bodyPr>
            <a:normAutofit/>
          </a:bodyPr>
          <a:lstStyle/>
          <a:p>
            <a:pPr lvl="0"/>
            <a:r>
              <a:rPr lang="nl-NL" sz="1400" dirty="0"/>
              <a:t>Elk jaar leidt blootstelling op het werk aan kankerverwekkende stoffen tot:</a:t>
            </a:r>
            <a:endParaRPr lang="fr-LU" sz="1400" dirty="0"/>
          </a:p>
          <a:p>
            <a:pPr lvl="1">
              <a:spcBef>
                <a:spcPts val="600"/>
              </a:spcBef>
            </a:pPr>
            <a:r>
              <a:rPr lang="en-GB" sz="1400" dirty="0"/>
              <a:t>91.500 tot 150.500</a:t>
            </a:r>
            <a:r>
              <a:rPr lang="en-US" sz="1400" dirty="0" smtClean="0"/>
              <a:t> </a:t>
            </a:r>
            <a:r>
              <a:rPr lang="en-US" sz="1400" dirty="0" err="1"/>
              <a:t>kankerpatiënten</a:t>
            </a:r>
            <a:r>
              <a:rPr lang="en-US" sz="1400" dirty="0"/>
              <a:t> </a:t>
            </a:r>
            <a:endParaRPr lang="fr-LU" sz="1400" dirty="0"/>
          </a:p>
          <a:p>
            <a:pPr lvl="1"/>
            <a:r>
              <a:rPr lang="nl-NL" sz="1400" dirty="0"/>
              <a:t>57.700 tot 106.500 sterfgevallen door kanker (RIVM, 2016)</a:t>
            </a:r>
          </a:p>
          <a:p>
            <a:r>
              <a:rPr lang="nl-NL" sz="1400" dirty="0"/>
              <a:t>In veel gevallen kan arbeidsgerelateerde kanker worden voorkomen</a:t>
            </a:r>
            <a:endParaRPr lang="fr-LU" sz="1400" dirty="0"/>
          </a:p>
          <a:p>
            <a:pPr lvl="0"/>
            <a:r>
              <a:rPr lang="nl-NL" sz="1400" dirty="0"/>
              <a:t>Voor kankerverwekkende stoffen gelden strengere voorschriften dan voor andere gevaarlijke stoffen, bv. werken in een gesloten systeem, beperkte toegang en het aanhouden van registers</a:t>
            </a:r>
            <a:endParaRPr lang="fr-LU" sz="1400" dirty="0"/>
          </a:p>
          <a:p>
            <a:pPr lvl="0"/>
            <a:r>
              <a:rPr lang="nl-NL" sz="1400" dirty="0"/>
              <a:t>Met de routemap tegen kankerverwekkende stoffen wordt gestreefd naar beleidsondersteuning en uitwisseling van informatie en goede praktijken </a:t>
            </a:r>
            <a:endParaRPr lang="fr-LU" sz="1400" dirty="0"/>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3507854"/>
            <a:ext cx="2494806" cy="865033"/>
          </a:xfrm>
          <a:prstGeom prst="rect">
            <a:avLst/>
          </a:prstGeom>
        </p:spPr>
      </p:pic>
    </p:spTree>
    <p:extLst>
      <p:ext uri="{BB962C8B-B14F-4D97-AF65-F5344CB8AC3E}">
        <p14:creationId xmlns:p14="http://schemas.microsoft.com/office/powerpoint/2010/main" val="180339657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000" dirty="0"/>
              <a:t>Specifieke risicogroepen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919" y="411510"/>
            <a:ext cx="5830035" cy="4991564"/>
          </a:xfrm>
          <a:prstGeom prst="rect">
            <a:avLst/>
          </a:prstGeom>
        </p:spPr>
      </p:pic>
      <p:sp>
        <p:nvSpPr>
          <p:cNvPr id="3" name="Content Placeholder 2"/>
          <p:cNvSpPr>
            <a:spLocks noGrp="1"/>
          </p:cNvSpPr>
          <p:nvPr>
            <p:ph sz="half" idx="1"/>
          </p:nvPr>
        </p:nvSpPr>
        <p:spPr/>
        <p:txBody>
          <a:bodyPr/>
          <a:lstStyle/>
          <a:p>
            <a:r>
              <a:rPr lang="nl-NL" sz="1600" dirty="0"/>
              <a:t>Bepaalde groepen werknemers lopen meer risico op schade door gevaarlijke stoffen, zoals:</a:t>
            </a:r>
          </a:p>
          <a:p>
            <a:pPr lvl="1">
              <a:spcBef>
                <a:spcPts val="600"/>
              </a:spcBef>
            </a:pPr>
            <a:r>
              <a:rPr lang="nl-NL" sz="1600" dirty="0"/>
              <a:t>vrouwen</a:t>
            </a:r>
          </a:p>
          <a:p>
            <a:pPr lvl="1"/>
            <a:r>
              <a:rPr lang="nl-NL" sz="1600" dirty="0"/>
              <a:t>jonge werknemers</a:t>
            </a:r>
          </a:p>
          <a:p>
            <a:pPr lvl="1"/>
            <a:r>
              <a:rPr lang="nl-NL" sz="1600" dirty="0"/>
              <a:t>arbeidsmigranten</a:t>
            </a:r>
          </a:p>
          <a:p>
            <a:pPr lvl="1"/>
            <a:r>
              <a:rPr lang="nl-NL" sz="1600" dirty="0"/>
              <a:t>uitzendkrachten</a:t>
            </a:r>
          </a:p>
          <a:p>
            <a:pPr lvl="1"/>
            <a:r>
              <a:rPr lang="nl-NL" sz="1600" dirty="0"/>
              <a:t>ongeschoolde of onervaren medewerkers</a:t>
            </a:r>
          </a:p>
          <a:p>
            <a:pPr lvl="1"/>
            <a:r>
              <a:rPr lang="nl-NL" sz="1600" dirty="0"/>
              <a:t>schoonmakers en contractanten</a:t>
            </a:r>
          </a:p>
          <a:p>
            <a:pPr marL="189000" lvl="1" indent="-189000">
              <a:spcBef>
                <a:spcPts val="450"/>
              </a:spcBef>
              <a:buClr>
                <a:schemeClr val="tx2"/>
              </a:buClr>
              <a:buFont typeface="Wingdings" pitchFamily="2" charset="2"/>
              <a:buChar char="§"/>
            </a:pPr>
            <a:r>
              <a:rPr lang="nl-NL" sz="1600" b="1" dirty="0">
                <a:solidFill>
                  <a:schemeClr val="tx2"/>
                </a:solidFill>
              </a:rPr>
              <a:t>Dit kan te maken hebben met een bijzondere gevoeligheid, gebrek aan ervaring of gebrek aan training of voorlichting</a:t>
            </a:r>
          </a:p>
          <a:p>
            <a:pPr marL="189000" lvl="1" indent="-189000">
              <a:spcBef>
                <a:spcPts val="450"/>
              </a:spcBef>
              <a:buClr>
                <a:schemeClr val="tx2"/>
              </a:buClr>
              <a:buFont typeface="Wingdings" pitchFamily="2" charset="2"/>
              <a:buChar char="§"/>
            </a:pPr>
            <a:r>
              <a:rPr lang="nl-NL" sz="1600" b="1" dirty="0">
                <a:solidFill>
                  <a:schemeClr val="tx2"/>
                </a:solidFill>
              </a:rPr>
              <a:t>De risico's voor deze werknemers moeten daarom in de risicobeoordeling in aanmerking worden genomen</a:t>
            </a:r>
          </a:p>
          <a:p>
            <a:pPr lvl="1"/>
            <a:endParaRPr lang="nl-NL" dirty="0"/>
          </a:p>
        </p:txBody>
      </p:sp>
    </p:spTree>
    <p:extLst>
      <p:ext uri="{BB962C8B-B14F-4D97-AF65-F5344CB8AC3E}">
        <p14:creationId xmlns:p14="http://schemas.microsoft.com/office/powerpoint/2010/main" val="100122890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27534"/>
            <a:ext cx="9144000" cy="3312368"/>
          </a:xfrm>
          <a:prstGeom prst="rect">
            <a:avLst/>
          </a:prstGeom>
          <a:solidFill>
            <a:srgbClr val="89C140"/>
          </a:solidFill>
          <a:ln>
            <a:solidFill>
              <a:srgbClr val="89C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107504" y="821810"/>
            <a:ext cx="7290599" cy="275805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nl-NL" sz="2000" dirty="0"/>
              <a:t>Deelnemen</a:t>
            </a:r>
          </a:p>
        </p:txBody>
      </p:sp>
      <p:sp>
        <p:nvSpPr>
          <p:cNvPr id="3" name="Content Placeholder 2"/>
          <p:cNvSpPr>
            <a:spLocks noGrp="1"/>
          </p:cNvSpPr>
          <p:nvPr>
            <p:ph sz="half" idx="1"/>
          </p:nvPr>
        </p:nvSpPr>
        <p:spPr>
          <a:xfrm>
            <a:off x="517222" y="888689"/>
            <a:ext cx="6061443" cy="3645000"/>
          </a:xfrm>
        </p:spPr>
        <p:txBody>
          <a:bodyPr>
            <a:normAutofit/>
          </a:bodyPr>
          <a:lstStyle/>
          <a:p>
            <a:pPr marL="0" indent="0">
              <a:buNone/>
            </a:pPr>
            <a:r>
              <a:rPr lang="nl-NL" sz="1600" dirty="0"/>
              <a:t>Alle organisaties, ongeacht hun omvang en sector, en ook particulieren kunnen deelnemen door</a:t>
            </a:r>
          </a:p>
          <a:p>
            <a:pPr lvl="1">
              <a:spcBef>
                <a:spcPts val="600"/>
              </a:spcBef>
            </a:pPr>
            <a:r>
              <a:rPr lang="nl-NL" sz="1600" dirty="0"/>
              <a:t>campagnematerialen te verspreiden</a:t>
            </a:r>
          </a:p>
          <a:p>
            <a:pPr lvl="1"/>
            <a:r>
              <a:rPr lang="nl-NL" sz="1600" dirty="0"/>
              <a:t>evenementen en activiteiten te organiseren of hieraan </a:t>
            </a:r>
            <a:br>
              <a:rPr lang="nl-NL" sz="1600" dirty="0"/>
            </a:br>
            <a:r>
              <a:rPr lang="nl-NL" sz="1600" dirty="0"/>
              <a:t>deel te nemen</a:t>
            </a:r>
          </a:p>
          <a:p>
            <a:pPr lvl="1"/>
            <a:r>
              <a:rPr lang="nl-NL" sz="1600" dirty="0"/>
              <a:t>hulpmiddelen voor het beheer van gevaarlijke stoffen te gebruiken en het gebruik ervan te bevorderen</a:t>
            </a:r>
          </a:p>
          <a:p>
            <a:pPr lvl="1"/>
            <a:r>
              <a:rPr lang="nl-NL" sz="1600" dirty="0"/>
              <a:t>campagnepartner te worden</a:t>
            </a:r>
          </a:p>
          <a:p>
            <a:pPr lvl="1"/>
            <a:r>
              <a:rPr lang="nl-NL" sz="1600" dirty="0"/>
              <a:t>op de hoogte te blijven via sociale media</a:t>
            </a:r>
          </a:p>
          <a:p>
            <a:pPr lvl="1"/>
            <a:endParaRPr lang="nl-NL" sz="1600" dirty="0"/>
          </a:p>
          <a:p>
            <a:pPr lvl="1"/>
            <a:endParaRPr lang="nl-NL" sz="1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8665" y="1275606"/>
            <a:ext cx="2392685" cy="4236729"/>
          </a:xfrm>
          <a:prstGeom prst="rect">
            <a:avLst/>
          </a:prstGeom>
        </p:spPr>
      </p:pic>
    </p:spTree>
    <p:extLst>
      <p:ext uri="{BB962C8B-B14F-4D97-AF65-F5344CB8AC3E}">
        <p14:creationId xmlns:p14="http://schemas.microsoft.com/office/powerpoint/2010/main" val="269250495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000" dirty="0"/>
              <a:t>Campagnepartnerschap</a:t>
            </a:r>
          </a:p>
        </p:txBody>
      </p:sp>
      <p:sp>
        <p:nvSpPr>
          <p:cNvPr id="4" name="Rectangle 3"/>
          <p:cNvSpPr/>
          <p:nvPr/>
        </p:nvSpPr>
        <p:spPr>
          <a:xfrm>
            <a:off x="0" y="627534"/>
            <a:ext cx="9144000" cy="3554127"/>
          </a:xfrm>
          <a:prstGeom prst="rect">
            <a:avLst/>
          </a:prstGeom>
          <a:solidFill>
            <a:srgbClr val="89C140"/>
          </a:solidFill>
          <a:ln>
            <a:solidFill>
              <a:srgbClr val="89C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2987824" y="718224"/>
            <a:ext cx="6048672" cy="322167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sz="half" idx="1"/>
          </p:nvPr>
        </p:nvSpPr>
        <p:spPr>
          <a:xfrm>
            <a:off x="3203848" y="915988"/>
            <a:ext cx="5760640" cy="3455962"/>
          </a:xfrm>
        </p:spPr>
        <p:txBody>
          <a:bodyPr>
            <a:noAutofit/>
          </a:bodyPr>
          <a:lstStyle/>
          <a:p>
            <a:r>
              <a:rPr lang="nl-NL" sz="1300" dirty="0"/>
              <a:t>Goede partnerschappen tussen EU-OSHA en belangrijke stakeholders zijn cruciaal voor het succes van de campagne</a:t>
            </a:r>
          </a:p>
          <a:p>
            <a:r>
              <a:rPr lang="nl-NL" sz="1300" dirty="0"/>
              <a:t>Pan-Europese en internationale organisaties kunnen officiële partner van de campagne worden</a:t>
            </a:r>
          </a:p>
          <a:p>
            <a:r>
              <a:rPr lang="nl-NL" sz="1300" dirty="0"/>
              <a:t>Mediapartners voor de campagne kunnen de campagne promoten</a:t>
            </a:r>
          </a:p>
          <a:p>
            <a:r>
              <a:rPr lang="nl-NL" sz="1300" dirty="0"/>
              <a:t>De voordelen zijn onder meer:</a:t>
            </a:r>
          </a:p>
          <a:p>
            <a:pPr lvl="1">
              <a:spcBef>
                <a:spcPts val="600"/>
              </a:spcBef>
            </a:pPr>
            <a:r>
              <a:rPr lang="nl-NL" sz="1300" dirty="0"/>
              <a:t>een welkomstpakket</a:t>
            </a:r>
          </a:p>
          <a:p>
            <a:pPr lvl="1"/>
            <a:r>
              <a:rPr lang="nl-NL" sz="1300" dirty="0"/>
              <a:t>een partnercertificaat</a:t>
            </a:r>
          </a:p>
          <a:p>
            <a:pPr lvl="1"/>
            <a:r>
              <a:rPr lang="nl-NL" sz="1300" dirty="0"/>
              <a:t>promotie op EU-niveau en in de media</a:t>
            </a:r>
          </a:p>
          <a:p>
            <a:pPr lvl="1"/>
            <a:r>
              <a:rPr lang="nl-NL" sz="1300" dirty="0"/>
              <a:t>netwerkmogelijkheden en uitwisseling van goede praktijken met </a:t>
            </a:r>
            <a:br>
              <a:rPr lang="nl-NL" sz="1300" dirty="0"/>
            </a:br>
            <a:r>
              <a:rPr lang="nl-NL" sz="1300" dirty="0"/>
              <a:t>andere campagnepartners</a:t>
            </a:r>
          </a:p>
          <a:p>
            <a:pPr lvl="1"/>
            <a:r>
              <a:rPr lang="nl-NL" sz="1300" dirty="0"/>
              <a:t>uitnodiging voor EU-OSHA-evenementen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459" y="817823"/>
            <a:ext cx="3325110" cy="3363838"/>
          </a:xfrm>
          <a:prstGeom prst="rect">
            <a:avLst/>
          </a:prstGeom>
        </p:spPr>
      </p:pic>
    </p:spTree>
    <p:extLst>
      <p:ext uri="{BB962C8B-B14F-4D97-AF65-F5344CB8AC3E}">
        <p14:creationId xmlns:p14="http://schemas.microsoft.com/office/powerpoint/2010/main" val="69084707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Awards voor goede praktijken voor een gezonde werkplek</a:t>
            </a:r>
          </a:p>
        </p:txBody>
      </p:sp>
      <p:sp>
        <p:nvSpPr>
          <p:cNvPr id="3" name="Content Placeholder 2"/>
          <p:cNvSpPr>
            <a:spLocks noGrp="1"/>
          </p:cNvSpPr>
          <p:nvPr>
            <p:ph sz="half" idx="1"/>
          </p:nvPr>
        </p:nvSpPr>
        <p:spPr/>
        <p:txBody>
          <a:bodyPr>
            <a:normAutofit/>
          </a:bodyPr>
          <a:lstStyle/>
          <a:p>
            <a:r>
              <a:rPr lang="nl-NL" sz="1600" dirty="0"/>
              <a:t>Erkenning van innoverende praktijken op het gebied van veiligheid en gezondheid op het werk</a:t>
            </a:r>
          </a:p>
          <a:p>
            <a:r>
              <a:rPr lang="nl-NL" sz="1600" dirty="0"/>
              <a:t>Organisaties worden beloond voor succesvolle en duurzame initiatieven die bijdragen aan een goed beheer van gevaarlijke stoffen op de werkplek</a:t>
            </a:r>
          </a:p>
          <a:p>
            <a:r>
              <a:rPr lang="nl-NL" sz="1600" dirty="0"/>
              <a:t>Open voor organisaties in:</a:t>
            </a:r>
          </a:p>
          <a:p>
            <a:pPr lvl="1">
              <a:spcBef>
                <a:spcPts val="600"/>
              </a:spcBef>
            </a:pPr>
            <a:r>
              <a:rPr lang="nl-NL" sz="1600" dirty="0"/>
              <a:t>EU-lidstaten</a:t>
            </a:r>
          </a:p>
          <a:p>
            <a:pPr lvl="1"/>
            <a:r>
              <a:rPr lang="nl-NL" sz="1600" dirty="0"/>
              <a:t>kandidaat-lidstaten</a:t>
            </a:r>
          </a:p>
          <a:p>
            <a:pPr lvl="1"/>
            <a:r>
              <a:rPr lang="nl-NL" sz="1600" dirty="0"/>
              <a:t>potentiële kandidaat-lidstaten</a:t>
            </a:r>
          </a:p>
          <a:p>
            <a:pPr lvl="1"/>
            <a:r>
              <a:rPr lang="nl-NL" sz="1600" dirty="0"/>
              <a:t>landen van de Europese Vrijhandelsassociatie (EVA)</a:t>
            </a:r>
          </a:p>
          <a:p>
            <a:pPr marL="189000" lvl="1" indent="-189000">
              <a:spcBef>
                <a:spcPts val="450"/>
              </a:spcBef>
              <a:buClr>
                <a:schemeClr val="tx2"/>
              </a:buClr>
              <a:buFont typeface="Wingdings" pitchFamily="2" charset="2"/>
              <a:buChar char="§"/>
            </a:pPr>
            <a:r>
              <a:rPr lang="nl-NL" sz="1600" b="1" dirty="0">
                <a:solidFill>
                  <a:schemeClr val="tx2"/>
                </a:solidFill>
              </a:rPr>
              <a:t>Winnaars worden aangekondigd tijdens een prijsuitreiking</a:t>
            </a:r>
          </a:p>
          <a:p>
            <a:endParaRPr lang="nl-NL" sz="1800" dirty="0"/>
          </a:p>
          <a:p>
            <a:pPr lvl="1"/>
            <a:endParaRPr lang="nl-NL" sz="1800" dirty="0"/>
          </a:p>
          <a:p>
            <a:endParaRPr lang="nl-NL"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190" y="318600"/>
            <a:ext cx="6007493" cy="5143500"/>
          </a:xfrm>
          <a:prstGeom prst="rect">
            <a:avLst/>
          </a:prstGeom>
        </p:spPr>
      </p:pic>
    </p:spTree>
    <p:extLst>
      <p:ext uri="{BB962C8B-B14F-4D97-AF65-F5344CB8AC3E}">
        <p14:creationId xmlns:p14="http://schemas.microsoft.com/office/powerpoint/2010/main" val="54122235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000" dirty="0"/>
              <a:t>Inleiding op de campagne</a:t>
            </a:r>
          </a:p>
        </p:txBody>
      </p:sp>
      <p:sp>
        <p:nvSpPr>
          <p:cNvPr id="3" name="Content Placeholder 2"/>
          <p:cNvSpPr>
            <a:spLocks noGrp="1"/>
          </p:cNvSpPr>
          <p:nvPr>
            <p:ph sz="half" idx="1"/>
          </p:nvPr>
        </p:nvSpPr>
        <p:spPr/>
        <p:txBody>
          <a:bodyPr>
            <a:normAutofit/>
          </a:bodyPr>
          <a:lstStyle/>
          <a:p>
            <a:r>
              <a:rPr lang="nl-NL" sz="1600" dirty="0"/>
              <a:t>Gecoördineerd door het Europees Agentschap voor veiligheid en gezondheid op het werk (EU-OSHA)</a:t>
            </a:r>
          </a:p>
          <a:p>
            <a:r>
              <a:rPr lang="nl-NL" sz="1600" dirty="0"/>
              <a:t>Georganiseerd in meer dan 30 landen</a:t>
            </a:r>
          </a:p>
          <a:p>
            <a:r>
              <a:rPr lang="nl-NL" sz="1600" dirty="0"/>
              <a:t>Ondersteund door een partnernetwerk:</a:t>
            </a:r>
            <a:endParaRPr dirty="0"/>
          </a:p>
          <a:p>
            <a:pPr lvl="1">
              <a:spcBef>
                <a:spcPts val="600"/>
              </a:spcBef>
            </a:pPr>
            <a:r>
              <a:rPr lang="nl-NL" sz="1600" dirty="0"/>
              <a:t>Nationale focal points</a:t>
            </a:r>
          </a:p>
          <a:p>
            <a:pPr lvl="1"/>
            <a:r>
              <a:rPr lang="nl-NL" sz="1600" dirty="0"/>
              <a:t>Officiële campagnepartners</a:t>
            </a:r>
          </a:p>
          <a:p>
            <a:pPr lvl="1"/>
            <a:r>
              <a:rPr lang="nl-NL" sz="1600" dirty="0"/>
              <a:t>Europese sociale partners</a:t>
            </a:r>
          </a:p>
          <a:p>
            <a:pPr lvl="1"/>
            <a:r>
              <a:rPr lang="nl-NL" sz="1600" dirty="0"/>
              <a:t>Mediapartners</a:t>
            </a:r>
          </a:p>
          <a:p>
            <a:pPr lvl="1"/>
            <a:r>
              <a:rPr lang="nl-NL" sz="1600" dirty="0"/>
              <a:t>Enterprise Europe Network</a:t>
            </a:r>
          </a:p>
          <a:p>
            <a:pPr lvl="1"/>
            <a:r>
              <a:rPr lang="nl-NL" sz="1600" dirty="0"/>
              <a:t>Instellingen van de Europese Unie</a:t>
            </a:r>
          </a:p>
          <a:p>
            <a:pPr lvl="1"/>
            <a:r>
              <a:rPr lang="nl-NL" sz="1600" dirty="0"/>
              <a:t>Andere agentschappen van de EU</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14815"/>
          <a:stretch/>
        </p:blipFill>
        <p:spPr>
          <a:xfrm>
            <a:off x="5831632" y="699542"/>
            <a:ext cx="3312368" cy="3588925"/>
          </a:xfrm>
          <a:prstGeom prst="rect">
            <a:avLst/>
          </a:prstGeom>
        </p:spPr>
      </p:pic>
    </p:spTree>
    <p:extLst>
      <p:ext uri="{BB962C8B-B14F-4D97-AF65-F5344CB8AC3E}">
        <p14:creationId xmlns:p14="http://schemas.microsoft.com/office/powerpoint/2010/main" val="23371773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000" dirty="0"/>
              <a:t>Campagnehulpmiddelen</a:t>
            </a:r>
          </a:p>
        </p:txBody>
      </p:sp>
      <p:sp>
        <p:nvSpPr>
          <p:cNvPr id="3" name="Content Placeholder 2"/>
          <p:cNvSpPr>
            <a:spLocks noGrp="1"/>
          </p:cNvSpPr>
          <p:nvPr>
            <p:ph sz="half" idx="1"/>
          </p:nvPr>
        </p:nvSpPr>
        <p:spPr>
          <a:xfrm>
            <a:off x="450001" y="843558"/>
            <a:ext cx="3473927" cy="3645000"/>
          </a:xfrm>
        </p:spPr>
        <p:txBody>
          <a:bodyPr>
            <a:normAutofit/>
          </a:bodyPr>
          <a:lstStyle/>
          <a:p>
            <a:r>
              <a:rPr lang="nl-NL" sz="1600" dirty="0"/>
              <a:t>Campagnegids</a:t>
            </a:r>
          </a:p>
          <a:p>
            <a:r>
              <a:rPr lang="nl-NL" sz="1600" dirty="0"/>
              <a:t>Praktische e-tool</a:t>
            </a:r>
          </a:p>
          <a:p>
            <a:pPr marL="189000" lvl="1" indent="-189000">
              <a:spcBef>
                <a:spcPts val="450"/>
              </a:spcBef>
              <a:buClr>
                <a:schemeClr val="tx2"/>
              </a:buClr>
              <a:buFont typeface="Wingdings" pitchFamily="2" charset="2"/>
              <a:buChar char="§"/>
            </a:pPr>
            <a:r>
              <a:rPr lang="nl-NL" sz="1600" b="1" dirty="0">
                <a:solidFill>
                  <a:schemeClr val="tx2"/>
                </a:solidFill>
              </a:rPr>
              <a:t>Verslagen</a:t>
            </a:r>
          </a:p>
          <a:p>
            <a:pPr marL="189000" lvl="1" indent="-189000">
              <a:spcBef>
                <a:spcPts val="450"/>
              </a:spcBef>
              <a:buClr>
                <a:schemeClr val="tx2"/>
              </a:buClr>
              <a:buFont typeface="Wingdings" pitchFamily="2" charset="2"/>
              <a:buChar char="§"/>
            </a:pPr>
            <a:r>
              <a:rPr lang="nl-NL" sz="1600" b="1" dirty="0">
                <a:solidFill>
                  <a:schemeClr val="tx2"/>
                </a:solidFill>
              </a:rPr>
              <a:t>Reeks informatiebladen over belangrijke onderwerpen </a:t>
            </a:r>
          </a:p>
          <a:p>
            <a:pPr marL="189000" lvl="1" indent="-189000">
              <a:spcBef>
                <a:spcPts val="450"/>
              </a:spcBef>
              <a:buClr>
                <a:schemeClr val="tx2"/>
              </a:buClr>
              <a:buFont typeface="Wingdings" pitchFamily="2" charset="2"/>
              <a:buChar char="§"/>
            </a:pPr>
            <a:r>
              <a:rPr lang="nl-NL" sz="1600" b="1" dirty="0">
                <a:solidFill>
                  <a:schemeClr val="tx2"/>
                </a:solidFill>
              </a:rPr>
              <a:t>Database met hulpmiddelen</a:t>
            </a:r>
          </a:p>
          <a:p>
            <a:pPr marL="189000" lvl="1" indent="-189000">
              <a:spcBef>
                <a:spcPts val="450"/>
              </a:spcBef>
              <a:buClr>
                <a:schemeClr val="tx2"/>
              </a:buClr>
              <a:buFont typeface="Wingdings" pitchFamily="2" charset="2"/>
              <a:buChar char="§"/>
            </a:pPr>
            <a:r>
              <a:rPr lang="nl-NL" sz="1600" b="1" dirty="0">
                <a:solidFill>
                  <a:schemeClr val="tx2"/>
                </a:solidFill>
              </a:rPr>
              <a:t>Database met casestudy's en audiovisueel materiaal</a:t>
            </a:r>
          </a:p>
          <a:p>
            <a:pPr marL="189000" lvl="1" indent="-189000">
              <a:spcBef>
                <a:spcPts val="450"/>
              </a:spcBef>
              <a:buClr>
                <a:schemeClr val="tx2"/>
              </a:buClr>
              <a:buFont typeface="Wingdings" pitchFamily="2" charset="2"/>
              <a:buChar char="§"/>
            </a:pPr>
            <a:r>
              <a:rPr lang="nl-NL" sz="1600" b="1" dirty="0">
                <a:solidFill>
                  <a:schemeClr val="tx2"/>
                </a:solidFill>
              </a:rPr>
              <a:t>OSHwiki: geactualiseerde pagina's en nieuwe artikelen</a:t>
            </a:r>
          </a:p>
          <a:p>
            <a:pPr lvl="1"/>
            <a:endParaRPr lang="nl-NL" sz="1800" dirty="0"/>
          </a:p>
          <a:p>
            <a:pPr lvl="1"/>
            <a:endParaRPr lang="nl-NL" sz="1800" dirty="0"/>
          </a:p>
          <a:p>
            <a:endParaRPr lang="nl-NL" dirty="0"/>
          </a:p>
          <a:p>
            <a:pPr lvl="1"/>
            <a:endParaRPr lang="nl-NL" dirty="0"/>
          </a:p>
          <a:p>
            <a:endParaRPr lang="nl-NL" dirty="0"/>
          </a:p>
        </p:txBody>
      </p:sp>
      <p:sp>
        <p:nvSpPr>
          <p:cNvPr id="4" name="TextBox 3"/>
          <p:cNvSpPr txBox="1"/>
          <p:nvPr/>
        </p:nvSpPr>
        <p:spPr>
          <a:xfrm>
            <a:off x="3923928" y="843558"/>
            <a:ext cx="3528392" cy="2870016"/>
          </a:xfrm>
          <a:prstGeom prst="rect">
            <a:avLst/>
          </a:prstGeom>
          <a:noFill/>
        </p:spPr>
        <p:txBody>
          <a:bodyPr wrap="square" rtlCol="0">
            <a:spAutoFit/>
          </a:bodyPr>
          <a:lstStyle/>
          <a:p>
            <a:pPr marL="189000" lvl="1" indent="-189000" defTabSz="342900">
              <a:spcBef>
                <a:spcPts val="450"/>
              </a:spcBef>
              <a:buClr>
                <a:schemeClr val="tx2"/>
              </a:buClr>
              <a:buFont typeface="Wingdings" pitchFamily="2" charset="2"/>
              <a:buChar char="§"/>
            </a:pPr>
            <a:r>
              <a:rPr lang="nl-NL" sz="1600" b="1" dirty="0">
                <a:solidFill>
                  <a:schemeClr val="tx2"/>
                </a:solidFill>
              </a:rPr>
              <a:t>Napo-films</a:t>
            </a:r>
          </a:p>
          <a:p>
            <a:pPr marL="189000" lvl="1" indent="-189000" defTabSz="342900">
              <a:spcBef>
                <a:spcPts val="450"/>
              </a:spcBef>
              <a:buClr>
                <a:schemeClr val="tx2"/>
              </a:buClr>
              <a:buFont typeface="Wingdings" pitchFamily="2" charset="2"/>
              <a:buChar char="§"/>
            </a:pPr>
            <a:r>
              <a:rPr lang="nl-NL" sz="1600" b="1" dirty="0">
                <a:solidFill>
                  <a:schemeClr val="tx2"/>
                </a:solidFill>
              </a:rPr>
              <a:t>Promotiemateriaal</a:t>
            </a:r>
          </a:p>
          <a:p>
            <a:pPr marL="576000" lvl="2" indent="-285750" defTabSz="342900">
              <a:lnSpc>
                <a:spcPts val="1700"/>
              </a:lnSpc>
              <a:spcBef>
                <a:spcPts val="450"/>
              </a:spcBef>
              <a:buClr>
                <a:schemeClr val="tx1"/>
              </a:buClr>
              <a:buFont typeface="Arial" pitchFamily="34" charset="0"/>
              <a:buChar char="•"/>
            </a:pPr>
            <a:r>
              <a:rPr lang="nl-NL" sz="1600" dirty="0"/>
              <a:t>Campagnefolder</a:t>
            </a:r>
          </a:p>
          <a:p>
            <a:pPr marL="576000" lvl="2" indent="-285750" defTabSz="342900">
              <a:lnSpc>
                <a:spcPts val="1700"/>
              </a:lnSpc>
              <a:spcBef>
                <a:spcPts val="450"/>
              </a:spcBef>
              <a:buClr>
                <a:schemeClr val="tx1"/>
              </a:buClr>
              <a:buFont typeface="Arial" pitchFamily="34" charset="0"/>
              <a:buChar char="•"/>
            </a:pPr>
            <a:r>
              <a:rPr lang="nl-NL" sz="1600" dirty="0"/>
              <a:t>Folder van de Awards voor goede praktijken</a:t>
            </a:r>
          </a:p>
          <a:p>
            <a:pPr marL="576000" lvl="2" indent="-285750" defTabSz="342900">
              <a:lnSpc>
                <a:spcPts val="1700"/>
              </a:lnSpc>
              <a:spcBef>
                <a:spcPts val="450"/>
              </a:spcBef>
              <a:buClr>
                <a:schemeClr val="tx1"/>
              </a:buClr>
              <a:buFont typeface="Arial" pitchFamily="34" charset="0"/>
              <a:buChar char="•"/>
            </a:pPr>
            <a:r>
              <a:rPr lang="nl-NL" sz="1600" dirty="0"/>
              <a:t>Poster</a:t>
            </a:r>
          </a:p>
          <a:p>
            <a:pPr marL="576000" lvl="2" indent="-285750" defTabSz="342900">
              <a:lnSpc>
                <a:spcPts val="1700"/>
              </a:lnSpc>
              <a:spcBef>
                <a:spcPts val="450"/>
              </a:spcBef>
              <a:buClr>
                <a:schemeClr val="tx1"/>
              </a:buClr>
              <a:buFont typeface="Arial" pitchFamily="34" charset="0"/>
              <a:buChar char="•"/>
            </a:pPr>
            <a:r>
              <a:rPr lang="nl-NL" sz="1600" dirty="0"/>
              <a:t>Video's</a:t>
            </a:r>
          </a:p>
          <a:p>
            <a:pPr marL="576000" lvl="2" indent="-285750" defTabSz="342900">
              <a:lnSpc>
                <a:spcPts val="1700"/>
              </a:lnSpc>
              <a:spcBef>
                <a:spcPts val="450"/>
              </a:spcBef>
              <a:buClr>
                <a:schemeClr val="tx1"/>
              </a:buClr>
              <a:buFont typeface="Arial" pitchFamily="34" charset="0"/>
              <a:buChar char="•"/>
            </a:pPr>
            <a:r>
              <a:rPr lang="nl-NL" sz="1600" dirty="0"/>
              <a:t>Online banner</a:t>
            </a:r>
          </a:p>
          <a:p>
            <a:pPr marL="576000" lvl="2" indent="-285750" defTabSz="342900">
              <a:lnSpc>
                <a:spcPts val="1700"/>
              </a:lnSpc>
              <a:spcBef>
                <a:spcPts val="450"/>
              </a:spcBef>
              <a:buClr>
                <a:schemeClr val="tx1"/>
              </a:buClr>
              <a:buFont typeface="Arial" pitchFamily="34" charset="0"/>
              <a:buChar char="•"/>
            </a:pPr>
            <a:r>
              <a:rPr lang="nl-NL" sz="1600" dirty="0"/>
              <a:t>E-mail handtekening</a:t>
            </a:r>
          </a:p>
          <a:p>
            <a:pPr marL="189000" lvl="1" indent="-189000" defTabSz="342900">
              <a:spcBef>
                <a:spcPts val="450"/>
              </a:spcBef>
              <a:buClr>
                <a:schemeClr val="tx2"/>
              </a:buClr>
              <a:buFont typeface="Wingdings" pitchFamily="2" charset="2"/>
              <a:buChar char="§"/>
            </a:pPr>
            <a:r>
              <a:rPr lang="nl-NL" sz="1600" b="1" dirty="0">
                <a:solidFill>
                  <a:schemeClr val="tx2"/>
                </a:solidFill>
              </a:rPr>
              <a:t>Links naar nuttige websites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0035" y="2067694"/>
            <a:ext cx="2823965" cy="1827272"/>
          </a:xfrm>
          <a:prstGeom prst="rect">
            <a:avLst/>
          </a:prstGeom>
        </p:spPr>
      </p:pic>
    </p:spTree>
    <p:extLst>
      <p:ext uri="{BB962C8B-B14F-4D97-AF65-F5344CB8AC3E}">
        <p14:creationId xmlns:p14="http://schemas.microsoft.com/office/powerpoint/2010/main" val="13298446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000" dirty="0"/>
              <a:t>Belangrijke data</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9540"/>
            <a:ext cx="4355976" cy="4105389"/>
          </a:xfrm>
          <a:prstGeom prst="rect">
            <a:avLst/>
          </a:prstGeom>
        </p:spPr>
      </p:pic>
      <p:sp>
        <p:nvSpPr>
          <p:cNvPr id="3" name="Content Placeholder 2"/>
          <p:cNvSpPr>
            <a:spLocks noGrp="1"/>
          </p:cNvSpPr>
          <p:nvPr>
            <p:ph sz="half" idx="1"/>
          </p:nvPr>
        </p:nvSpPr>
        <p:spPr>
          <a:xfrm>
            <a:off x="450000" y="837000"/>
            <a:ext cx="8154448" cy="3645000"/>
          </a:xfrm>
        </p:spPr>
        <p:txBody>
          <a:bodyPr>
            <a:normAutofit/>
          </a:bodyPr>
          <a:lstStyle/>
          <a:p>
            <a:r>
              <a:rPr lang="nl-NL" sz="1600" dirty="0"/>
              <a:t>Start van de campagne: </a:t>
            </a:r>
            <a:r>
              <a:rPr dirty="0"/>
              <a:t/>
            </a:r>
            <a:br>
              <a:rPr dirty="0"/>
            </a:br>
            <a:r>
              <a:rPr lang="nl-NL" sz="1600" b="0" dirty="0">
                <a:solidFill>
                  <a:schemeClr val="tx2"/>
                </a:solidFill>
              </a:rPr>
              <a:t>april 2018</a:t>
            </a:r>
          </a:p>
          <a:p>
            <a:r>
              <a:rPr lang="nl-NL" sz="1600" dirty="0"/>
              <a:t>Wedstrijd in de lidstaten en op Europees niveau: Awards voor goede praktijken: </a:t>
            </a:r>
            <a:r>
              <a:rPr dirty="0"/>
              <a:t/>
            </a:r>
            <a:br>
              <a:rPr dirty="0"/>
            </a:br>
            <a:r>
              <a:rPr lang="nl-NL" sz="1600" b="0" dirty="0"/>
              <a:t>2018 en 2019</a:t>
            </a:r>
          </a:p>
          <a:p>
            <a:r>
              <a:rPr lang="nl-NL" sz="1600" dirty="0"/>
              <a:t>Evenement voor uitwisseling van goede praktijken voor een gezonde werkplek: </a:t>
            </a:r>
            <a:r>
              <a:rPr dirty="0"/>
              <a:t/>
            </a:r>
            <a:br>
              <a:rPr dirty="0"/>
            </a:br>
            <a:r>
              <a:rPr lang="nl-NL" sz="1600" b="0" dirty="0"/>
              <a:t>2</a:t>
            </a:r>
            <a:r>
              <a:rPr lang="nl-NL" sz="1600" b="0" baseline="30000" dirty="0"/>
              <a:t>e</a:t>
            </a:r>
            <a:r>
              <a:rPr lang="nl-NL" sz="1600" b="0" dirty="0"/>
              <a:t> kwartaal 2019</a:t>
            </a:r>
          </a:p>
          <a:p>
            <a:r>
              <a:rPr lang="nl-NL" sz="1600" dirty="0"/>
              <a:t>Europese weken voor veiligheid en gezondheid op het werk:</a:t>
            </a:r>
          </a:p>
          <a:p>
            <a:pPr marL="189000" lvl="1" indent="0">
              <a:buNone/>
            </a:pPr>
            <a:r>
              <a:rPr lang="nl-NL" sz="1600" dirty="0">
                <a:solidFill>
                  <a:schemeClr val="tx2"/>
                </a:solidFill>
              </a:rPr>
              <a:t>oktober 2018 en 2019</a:t>
            </a:r>
          </a:p>
          <a:p>
            <a:r>
              <a:rPr lang="nl-NL" sz="1600" dirty="0"/>
              <a:t>Topbijeenkomst en uitreikingsceremonie Awards voor goede praktijken voor een gezonde werkplek:</a:t>
            </a:r>
          </a:p>
          <a:p>
            <a:pPr marL="189000" lvl="1" indent="0">
              <a:buNone/>
            </a:pPr>
            <a:r>
              <a:rPr lang="nl-NL" sz="1600" dirty="0">
                <a:solidFill>
                  <a:schemeClr val="tx2"/>
                </a:solidFill>
              </a:rPr>
              <a:t>november 2019</a:t>
            </a:r>
          </a:p>
        </p:txBody>
      </p:sp>
    </p:spTree>
    <p:extLst>
      <p:ext uri="{BB962C8B-B14F-4D97-AF65-F5344CB8AC3E}">
        <p14:creationId xmlns:p14="http://schemas.microsoft.com/office/powerpoint/2010/main" val="419158298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000" dirty="0"/>
              <a:t>Nadere informatie</a:t>
            </a:r>
          </a:p>
        </p:txBody>
      </p:sp>
      <p:sp>
        <p:nvSpPr>
          <p:cNvPr id="3" name="Content Placeholder 2"/>
          <p:cNvSpPr>
            <a:spLocks noGrp="1"/>
          </p:cNvSpPr>
          <p:nvPr>
            <p:ph sz="half" idx="1"/>
          </p:nvPr>
        </p:nvSpPr>
        <p:spPr>
          <a:xfrm>
            <a:off x="450000" y="837000"/>
            <a:ext cx="7560000" cy="3750974"/>
          </a:xfrm>
        </p:spPr>
        <p:txBody>
          <a:bodyPr>
            <a:normAutofit/>
          </a:bodyPr>
          <a:lstStyle/>
          <a:p>
            <a:r>
              <a:rPr lang="nl-NL" sz="1600" dirty="0"/>
              <a:t>Vind meer informatie via de campagnewebsite:</a:t>
            </a:r>
          </a:p>
          <a:p>
            <a:pPr marL="189000" lvl="1" indent="0">
              <a:buNone/>
            </a:pPr>
            <a:r>
              <a:rPr lang="nl-NL" sz="1600" b="1" dirty="0">
                <a:solidFill>
                  <a:schemeClr val="tx2"/>
                </a:solidFill>
                <a:hlinkClick r:id="rId2"/>
              </a:rPr>
              <a:t>www.healthy-workplaces.eu/nl</a:t>
            </a:r>
            <a:r>
              <a:rPr lang="nl-NL" sz="1600" b="1" dirty="0">
                <a:solidFill>
                  <a:schemeClr val="tx2"/>
                </a:solidFill>
              </a:rPr>
              <a:t> </a:t>
            </a:r>
          </a:p>
          <a:p>
            <a:pPr marL="189000" lvl="1" indent="0">
              <a:buNone/>
            </a:pPr>
            <a:endParaRPr lang="nl-NL" sz="1600" dirty="0"/>
          </a:p>
          <a:p>
            <a:r>
              <a:rPr lang="nl-NL" sz="1600" dirty="0"/>
              <a:t>Meld u aan voor onze campagnenieuwsbrief:</a:t>
            </a:r>
          </a:p>
          <a:p>
            <a:pPr marL="189000" lvl="1" indent="0">
              <a:buNone/>
            </a:pPr>
            <a:r>
              <a:rPr lang="nl-NL" sz="1600" b="1" u="sng" dirty="0">
                <a:hlinkClick r:id="rId3"/>
              </a:rPr>
              <a:t>https://healthy-workplaces.eu/nl/healthy-workplaces-newsletter</a:t>
            </a:r>
            <a:endParaRPr lang="nl-NL" sz="1600" b="1" dirty="0"/>
          </a:p>
          <a:p>
            <a:pPr marL="189000" lvl="1" indent="0">
              <a:buNone/>
            </a:pPr>
            <a:endParaRPr lang="nl-NL" sz="1600" b="1" dirty="0"/>
          </a:p>
          <a:p>
            <a:r>
              <a:rPr lang="nl-NL" sz="1600" dirty="0"/>
              <a:t>Blijf op de hoogte van activiteiten en evenementen via sociale media:</a:t>
            </a:r>
          </a:p>
          <a:p>
            <a:pPr marL="0" indent="0">
              <a:buNone/>
            </a:pPr>
            <a:endParaRPr lang="nl-NL" sz="1600" dirty="0"/>
          </a:p>
          <a:p>
            <a:endParaRPr lang="nl-NL" sz="1600" dirty="0"/>
          </a:p>
          <a:p>
            <a:r>
              <a:rPr lang="nl-NL" sz="1600" dirty="0"/>
              <a:t>Informeer bij uw focal point naar evenementen in uw land:</a:t>
            </a:r>
          </a:p>
          <a:p>
            <a:pPr marL="189000" lvl="1" indent="0">
              <a:buNone/>
            </a:pPr>
            <a:r>
              <a:rPr lang="nl-NL" sz="1600" b="1" u="sng" dirty="0">
                <a:hlinkClick r:id="rId4"/>
              </a:rPr>
              <a:t>www.healthy-workplaces.eu/fops</a:t>
            </a:r>
            <a:endParaRPr lang="nl-NL" sz="1600" b="1" u="sng" dirty="0"/>
          </a:p>
          <a:p>
            <a:pPr marL="189000" lvl="1" indent="0">
              <a:buNone/>
            </a:pPr>
            <a:endParaRPr lang="nl-NL" b="1" dirty="0"/>
          </a:p>
          <a:p>
            <a:pPr marL="189000" lvl="1" indent="0">
              <a:buNone/>
            </a:pPr>
            <a:endParaRPr lang="nl-NL" b="1" dirty="0">
              <a:solidFill>
                <a:schemeClr val="tx2"/>
              </a:solidFill>
            </a:endParaRPr>
          </a:p>
          <a:p>
            <a:pPr marL="189000" lvl="1" indent="0">
              <a:buNone/>
            </a:pPr>
            <a:endParaRPr lang="nl-NL" dirty="0"/>
          </a:p>
          <a:p>
            <a:pPr marL="189000" lvl="1" indent="0">
              <a:buNone/>
            </a:pPr>
            <a:endParaRPr lang="nl-NL" dirty="0"/>
          </a:p>
        </p:txBody>
      </p:sp>
      <p:pic>
        <p:nvPicPr>
          <p:cNvPr id="4" name="Picture 14" descr="https://g.twimg.com/Twitter_logo_blue.png">
            <a:hlinkClick r:id="rId5"/>
          </p:cNvPr>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899592" y="2859782"/>
            <a:ext cx="531430" cy="4320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https://fbcdn-sphotos-b-a.akamaihd.net/hphotos-ak-xap1/t31.0-8/1271084_10152203108461729_809245696_o.png?dl=1">
            <a:hlinkClick r:id="rId7"/>
          </p:cNvPr>
          <p:cNvPicPr>
            <a:picLocks noChangeAspect="1" noChangeArrowheads="1"/>
          </p:cNvPicPr>
          <p:nvPr/>
        </p:nvPicPr>
        <p:blipFill>
          <a:blip r:embed="rId8">
            <a:extLst>
              <a:ext uri="{28A0092B-C50C-407E-A947-70E740481C1C}">
                <a14:useLocalDpi xmlns:a14="http://schemas.microsoft.com/office/drawing/2010/main"/>
              </a:ext>
            </a:extLst>
          </a:blip>
          <a:stretch>
            <a:fillRect/>
          </a:stretch>
        </p:blipFill>
        <p:spPr bwMode="auto">
          <a:xfrm>
            <a:off x="1835696" y="2859782"/>
            <a:ext cx="432048" cy="4320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https://lh4.googleusercontent.com/9Difi9bypu9-FoUsfFWpX6odYLLjXQk_q0aPxZBSFynecMOSLoKRKWRWIfZdXRGOdXMZCahrLBG6vWrwIeT-A26iDjTucgFVCP0Fuzr79BHW5kLJ3sw">
            <a:hlinkClick r:id="rId9"/>
          </p:cNvPr>
          <p:cNvPicPr>
            <a:picLocks noChangeAspect="1" noChangeArrowheads="1"/>
          </p:cNvPicPr>
          <p:nvPr/>
        </p:nvPicPr>
        <p:blipFill>
          <a:blip r:embed="rId10">
            <a:extLst>
              <a:ext uri="{28A0092B-C50C-407E-A947-70E740481C1C}">
                <a14:useLocalDpi xmlns:a14="http://schemas.microsoft.com/office/drawing/2010/main"/>
              </a:ext>
            </a:extLst>
          </a:blip>
          <a:stretch>
            <a:fillRect/>
          </a:stretch>
        </p:blipFill>
        <p:spPr bwMode="auto">
          <a:xfrm>
            <a:off x="2699792" y="2859782"/>
            <a:ext cx="432048" cy="4320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8" descr="http://cincoaescomunicacion.com/wp-content/uploads/2013/11/linkedin-3.jpg">
            <a:hlinkClick r:id="rId11"/>
          </p:cNvPr>
          <p:cNvPicPr>
            <a:picLocks noChangeAspect="1" noChangeArrowheads="1"/>
          </p:cNvPicPr>
          <p:nvPr/>
        </p:nvPicPr>
        <p:blipFill>
          <a:blip r:embed="rId12">
            <a:extLst>
              <a:ext uri="{28A0092B-C50C-407E-A947-70E740481C1C}">
                <a14:useLocalDpi xmlns:a14="http://schemas.microsoft.com/office/drawing/2010/main"/>
              </a:ext>
            </a:extLst>
          </a:blip>
          <a:stretch>
            <a:fillRect/>
          </a:stretch>
        </p:blipFill>
        <p:spPr bwMode="auto">
          <a:xfrm>
            <a:off x="3563888" y="2859782"/>
            <a:ext cx="432048" cy="43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27468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000" dirty="0"/>
              <a:t>Belangrijke doelstellingen</a:t>
            </a:r>
          </a:p>
        </p:txBody>
      </p:sp>
      <p:sp>
        <p:nvSpPr>
          <p:cNvPr id="3" name="Content Placeholder 2"/>
          <p:cNvSpPr>
            <a:spLocks noGrp="1"/>
          </p:cNvSpPr>
          <p:nvPr>
            <p:ph sz="half" idx="1"/>
          </p:nvPr>
        </p:nvSpPr>
        <p:spPr>
          <a:xfrm>
            <a:off x="450000" y="837000"/>
            <a:ext cx="6282240" cy="3645000"/>
          </a:xfrm>
        </p:spPr>
        <p:txBody>
          <a:bodyPr>
            <a:normAutofit/>
          </a:bodyPr>
          <a:lstStyle/>
          <a:p>
            <a:r>
              <a:rPr lang="nl-NL" sz="1600" dirty="0"/>
              <a:t>Het </a:t>
            </a:r>
            <a:r>
              <a:rPr lang="nl-NL" sz="1600" u="sng" dirty="0"/>
              <a:t>bewustzijn</a:t>
            </a:r>
            <a:r>
              <a:rPr lang="nl-NL" sz="1600" dirty="0"/>
              <a:t> van de risico's van gevaarlijke stoffen op de werkplek </a:t>
            </a:r>
            <a:r>
              <a:rPr lang="nl-NL" sz="1600" u="sng" dirty="0"/>
              <a:t>vergroten</a:t>
            </a:r>
          </a:p>
          <a:p>
            <a:r>
              <a:rPr lang="nl-NL" sz="1600" dirty="0"/>
              <a:t>Een </a:t>
            </a:r>
            <a:r>
              <a:rPr lang="nl-NL" sz="1600" u="sng" dirty="0"/>
              <a:t>preventiecultuur</a:t>
            </a:r>
            <a:r>
              <a:rPr lang="nl-NL" sz="1600" dirty="0"/>
              <a:t> bevorderen teneinde risico's uit te bannen of effectief te beheren</a:t>
            </a:r>
          </a:p>
          <a:p>
            <a:r>
              <a:rPr lang="nl-NL" sz="1600" dirty="0"/>
              <a:t>Het begrip van de risico's van </a:t>
            </a:r>
            <a:r>
              <a:rPr lang="nl-NL" sz="1600" u="sng" dirty="0"/>
              <a:t>kankerverwekkende </a:t>
            </a:r>
            <a:br>
              <a:rPr lang="nl-NL" sz="1600" u="sng" dirty="0"/>
            </a:br>
            <a:r>
              <a:rPr lang="nl-NL" sz="1600" u="sng" dirty="0"/>
              <a:t>stoffen</a:t>
            </a:r>
            <a:r>
              <a:rPr lang="nl-NL" sz="1600" dirty="0"/>
              <a:t> verbeteren</a:t>
            </a:r>
          </a:p>
          <a:p>
            <a:r>
              <a:rPr lang="nl-NL" sz="1600" u="sng" dirty="0"/>
              <a:t>Kwetsbare</a:t>
            </a:r>
            <a:r>
              <a:rPr lang="nl-NL" sz="1600" dirty="0"/>
              <a:t> werknemers met </a:t>
            </a:r>
            <a:r>
              <a:rPr lang="nl-NL" sz="1600" u="sng" dirty="0"/>
              <a:t>specifieke behoeften</a:t>
            </a:r>
            <a:r>
              <a:rPr lang="nl-NL" sz="1600" dirty="0"/>
              <a:t> bereiken</a:t>
            </a:r>
          </a:p>
          <a:p>
            <a:r>
              <a:rPr lang="nl-NL" sz="1600" dirty="0"/>
              <a:t>Voorlichting geven over </a:t>
            </a:r>
            <a:r>
              <a:rPr lang="nl-NL" sz="1600" u="sng" dirty="0"/>
              <a:t>beleidsontwikkelingen</a:t>
            </a:r>
            <a:r>
              <a:rPr lang="nl-NL" sz="1600" dirty="0"/>
              <a:t> en</a:t>
            </a:r>
          </a:p>
          <a:p>
            <a:pPr marL="0" indent="0">
              <a:buNone/>
            </a:pPr>
            <a:r>
              <a:rPr lang="nl-NL" dirty="0"/>
              <a:t>  </a:t>
            </a:r>
            <a:r>
              <a:rPr lang="nl-NL" sz="1600" dirty="0"/>
              <a:t> relevante </a:t>
            </a:r>
            <a:r>
              <a:rPr lang="nl-NL" sz="1600" u="sng" dirty="0"/>
              <a:t>wetgeving</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6651" y="1995686"/>
            <a:ext cx="2787349" cy="2589778"/>
          </a:xfrm>
          <a:prstGeom prst="rect">
            <a:avLst/>
          </a:prstGeom>
        </p:spPr>
      </p:pic>
    </p:spTree>
    <p:extLst>
      <p:ext uri="{BB962C8B-B14F-4D97-AF65-F5344CB8AC3E}">
        <p14:creationId xmlns:p14="http://schemas.microsoft.com/office/powerpoint/2010/main" val="47602709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000" dirty="0"/>
              <a:t>Wat is het probleem?</a:t>
            </a:r>
          </a:p>
        </p:txBody>
      </p:sp>
      <p:sp>
        <p:nvSpPr>
          <p:cNvPr id="3" name="Content Placeholder 2"/>
          <p:cNvSpPr>
            <a:spLocks noGrp="1"/>
          </p:cNvSpPr>
          <p:nvPr>
            <p:ph sz="half" idx="1"/>
          </p:nvPr>
        </p:nvSpPr>
        <p:spPr/>
        <p:txBody>
          <a:bodyPr/>
          <a:lstStyle/>
          <a:p>
            <a:r>
              <a:rPr lang="nl-NL" sz="1600" dirty="0"/>
              <a:t>Op werkplekken in Europa worden veel werknemers blootgesteld aan gevaarlijke stoffen</a:t>
            </a:r>
          </a:p>
          <a:p>
            <a:r>
              <a:rPr lang="nl-NL" sz="1600" dirty="0"/>
              <a:t>Vaak is men zich daar nauwelijks van bewust</a:t>
            </a:r>
          </a:p>
          <a:p>
            <a:r>
              <a:rPr lang="nl-NL" sz="1600" dirty="0"/>
              <a:t>Gevaarlijke stoffen kunnen leiden tot:</a:t>
            </a:r>
          </a:p>
          <a:p>
            <a:pPr lvl="1">
              <a:spcBef>
                <a:spcPts val="600"/>
              </a:spcBef>
              <a:spcAft>
                <a:spcPts val="0"/>
              </a:spcAft>
            </a:pPr>
            <a:r>
              <a:rPr lang="nl-NL" sz="1600" dirty="0"/>
              <a:t>acute gezondheidsproblemen en problemen </a:t>
            </a:r>
            <a:r>
              <a:rPr lang="nl-NL" sz="1600" dirty="0" smtClean="0"/>
              <a:t>op lange </a:t>
            </a:r>
            <a:r>
              <a:rPr lang="nl-NL" sz="1600" dirty="0"/>
              <a:t>termijn — bijv. huidirritatie, aandoeningen van de luchtwegen en kanker</a:t>
            </a:r>
          </a:p>
          <a:p>
            <a:pPr lvl="1"/>
            <a:r>
              <a:rPr lang="nl-NL" sz="1600" dirty="0"/>
              <a:t>veiligheidsrisico's zoals brand, ontploffing en verstikking</a:t>
            </a:r>
          </a:p>
          <a:p>
            <a:pPr lvl="1"/>
            <a:r>
              <a:rPr lang="nl-NL" sz="1600" dirty="0"/>
              <a:t>aanzienlijke kosten voor het bedrijfsleven vanwege beschermende maatregelen en aansprakelijkheid </a:t>
            </a:r>
          </a:p>
          <a:p>
            <a:pPr marL="0" indent="0">
              <a:buNone/>
            </a:pPr>
            <a:endParaRPr lang="nl-NL" dirty="0"/>
          </a:p>
        </p:txBody>
      </p:sp>
    </p:spTree>
    <p:extLst>
      <p:ext uri="{BB962C8B-B14F-4D97-AF65-F5344CB8AC3E}">
        <p14:creationId xmlns:p14="http://schemas.microsoft.com/office/powerpoint/2010/main" val="225354058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8010431" cy="367200"/>
          </a:xfrm>
        </p:spPr>
        <p:txBody>
          <a:bodyPr/>
          <a:lstStyle/>
          <a:p>
            <a:r>
              <a:rPr lang="nl-NL" sz="2000" dirty="0"/>
              <a:t>Wat zijn gevaarlijke stoffen? </a:t>
            </a:r>
          </a:p>
        </p:txBody>
      </p:sp>
      <p:sp>
        <p:nvSpPr>
          <p:cNvPr id="3" name="Content Placeholder 2"/>
          <p:cNvSpPr>
            <a:spLocks noGrp="1"/>
          </p:cNvSpPr>
          <p:nvPr>
            <p:ph sz="half" idx="1"/>
          </p:nvPr>
        </p:nvSpPr>
        <p:spPr>
          <a:xfrm>
            <a:off x="466363" y="1135945"/>
            <a:ext cx="5905837" cy="3494426"/>
          </a:xfrm>
        </p:spPr>
        <p:txBody>
          <a:bodyPr>
            <a:normAutofit/>
          </a:bodyPr>
          <a:lstStyle/>
          <a:p>
            <a:pPr lvl="1"/>
            <a:endParaRPr lang="nl-NL" sz="1400" dirty="0"/>
          </a:p>
          <a:p>
            <a:pPr lvl="1">
              <a:lnSpc>
                <a:spcPct val="110000"/>
              </a:lnSpc>
            </a:pPr>
            <a:r>
              <a:rPr lang="nl-NL" sz="1400" dirty="0"/>
              <a:t>chemische stoffen, bijv. in verven, lijmen, ontsmettingsmiddelen, schoonmaakmiddelen of bestrijdingsmiddelen</a:t>
            </a:r>
          </a:p>
          <a:p>
            <a:pPr lvl="1">
              <a:lnSpc>
                <a:spcPct val="110000"/>
              </a:lnSpc>
            </a:pPr>
            <a:r>
              <a:rPr lang="nl-NL" sz="1400" dirty="0"/>
              <a:t>door processen gegenereerde verontreinigende stoffen, bijv. lasrook, kwartsmeel of verbrandingsproducten zoals uitlaatgassen van dieselvoertuigen</a:t>
            </a:r>
          </a:p>
          <a:p>
            <a:pPr lvl="1">
              <a:lnSpc>
                <a:spcPct val="110000"/>
              </a:lnSpc>
            </a:pPr>
            <a:r>
              <a:rPr lang="nl-NL" sz="1400" dirty="0"/>
              <a:t>materialen van natuurlijke oorsprong, zoals stofmeel, asbest of ruwe olie en de bestanddelen daarvan</a:t>
            </a:r>
          </a:p>
          <a:p>
            <a:r>
              <a:rPr lang="nl-NL" sz="1400" dirty="0"/>
              <a:t>Op vrijwel alle werkplekken zijn waarschijnlijk gevaarlijke </a:t>
            </a:r>
            <a:br>
              <a:rPr lang="nl-NL" sz="1400" dirty="0"/>
            </a:br>
            <a:r>
              <a:rPr lang="nl-NL" sz="1400" dirty="0"/>
              <a:t>stoffen aanwezig</a:t>
            </a:r>
          </a:p>
          <a:p>
            <a:r>
              <a:rPr lang="nl-NL" sz="1400" dirty="0"/>
              <a:t>Schade kan voortkomen uit zowel kortdurende als langdurige blootstelling en stapeling in het lichaam gedurende langere tijd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1606959"/>
            <a:ext cx="3094754" cy="2649669"/>
          </a:xfrm>
          <a:prstGeom prst="rect">
            <a:avLst/>
          </a:prstGeom>
        </p:spPr>
      </p:pic>
      <p:sp>
        <p:nvSpPr>
          <p:cNvPr id="6" name="TextBox 5"/>
          <p:cNvSpPr txBox="1"/>
          <p:nvPr/>
        </p:nvSpPr>
        <p:spPr>
          <a:xfrm>
            <a:off x="450001" y="843558"/>
            <a:ext cx="7920880" cy="523220"/>
          </a:xfrm>
          <a:prstGeom prst="rect">
            <a:avLst/>
          </a:prstGeom>
          <a:noFill/>
        </p:spPr>
        <p:txBody>
          <a:bodyPr wrap="square" rtlCol="0">
            <a:spAutoFit/>
          </a:bodyPr>
          <a:lstStyle/>
          <a:p>
            <a:pPr marL="285750" indent="-285750">
              <a:buFont typeface="Wingdings" pitchFamily="2" charset="2"/>
              <a:buChar char="§"/>
            </a:pPr>
            <a:r>
              <a:rPr lang="nl-NL" sz="1400" b="1" dirty="0">
                <a:solidFill>
                  <a:schemeClr val="tx2"/>
                </a:solidFill>
              </a:rPr>
              <a:t>Iedere stof (gas, vloeistof of vaste stof) die een risico met zich meebrengt voor de veiligheid en gezondheid van werknemers:</a:t>
            </a:r>
          </a:p>
        </p:txBody>
      </p:sp>
    </p:spTree>
    <p:extLst>
      <p:ext uri="{BB962C8B-B14F-4D97-AF65-F5344CB8AC3E}">
        <p14:creationId xmlns:p14="http://schemas.microsoft.com/office/powerpoint/2010/main" val="342440131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Definities uit de Richtlijn chemische agentia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190" y="318600"/>
            <a:ext cx="6007493" cy="5143500"/>
          </a:xfrm>
          <a:prstGeom prst="rect">
            <a:avLst/>
          </a:prstGeom>
        </p:spPr>
      </p:pic>
      <p:sp>
        <p:nvSpPr>
          <p:cNvPr id="3" name="Content Placeholder 2"/>
          <p:cNvSpPr>
            <a:spLocks noGrp="1"/>
          </p:cNvSpPr>
          <p:nvPr>
            <p:ph sz="half" idx="1"/>
          </p:nvPr>
        </p:nvSpPr>
        <p:spPr/>
        <p:txBody>
          <a:bodyPr>
            <a:normAutofit fontScale="92500"/>
          </a:bodyPr>
          <a:lstStyle/>
          <a:p>
            <a:r>
              <a:rPr lang="nl-NL" dirty="0"/>
              <a:t>(a) “Chemisch agens”: elk chemisch element of elke chemische verbinding, in zuivere vorm of in een mengsel, zoals deze in natuurlijke staat voorkomt of het resultaat is van, gebruikt of vrijgekomen is, ook in de vorm van afval, bij een beroepsactiviteit, al dan niet opzettelijk geproduceerd en al dan niet op de markt gebracht;</a:t>
            </a:r>
          </a:p>
          <a:p>
            <a:r>
              <a:rPr lang="nl-NL" dirty="0"/>
              <a:t>(b) “Gevaarlijk chemisch agens”:</a:t>
            </a:r>
          </a:p>
          <a:p>
            <a:pPr lvl="1">
              <a:spcBef>
                <a:spcPts val="600"/>
              </a:spcBef>
            </a:pPr>
            <a:r>
              <a:rPr lang="nl-NL" dirty="0"/>
              <a:t>(i) elk chemisch agens dat voldoet aan de criteria om te worden ingedeeld als gevaarlijk in enige fysische gevarenklasse en/of gezondheidsgevarenklasse als bedoeld in Verordening (EG) nr. 1272/2008 … ongeacht of dat chemisch agens krachtens die verordening is ingedeeld; </a:t>
            </a:r>
          </a:p>
          <a:p>
            <a:pPr lvl="1"/>
            <a:r>
              <a:rPr lang="nl-NL" dirty="0"/>
              <a:t>(ii) elk chemisch agens dat, hoewel het niet voldoet aan de criteria om ... als gevaarlijk te worden ingedeeld, een risico voor de veiligheid en gezondheid van de werknemers kan opleveren door zijn fysisch-chemische, chemische of toxicologische eigenschappen en door de wijze waarop het op de werkplek wordt gebruikt of aanwezig is, met inbegrip van elk chemisch agens waarvoor een grenswaarde voor beroepsmatige blootstelling overeenkomstig artikel 3 geldt.</a:t>
            </a:r>
          </a:p>
          <a:p>
            <a:r>
              <a:rPr lang="nl-NL" dirty="0"/>
              <a:t>“Werkzaamheid waarbij chemische agentia zijn betrokken”: elk werk waarbij chemische agentia gebruikt worden of de bedoeling bestaat die te gebruiken in een proces, waaronder productie, behandeling, opslag, vervoer of verwijdering en verwerking, of waarbij chemische agentia worden geproduceerd.</a:t>
            </a:r>
          </a:p>
        </p:txBody>
      </p:sp>
    </p:spTree>
    <p:extLst>
      <p:ext uri="{BB962C8B-B14F-4D97-AF65-F5344CB8AC3E}">
        <p14:creationId xmlns:p14="http://schemas.microsoft.com/office/powerpoint/2010/main" val="174969493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000" dirty="0"/>
              <a:t>Feiten en cijfers</a:t>
            </a:r>
          </a:p>
        </p:txBody>
      </p:sp>
      <p:sp>
        <p:nvSpPr>
          <p:cNvPr id="3" name="TextBox 2"/>
          <p:cNvSpPr txBox="1"/>
          <p:nvPr/>
        </p:nvSpPr>
        <p:spPr>
          <a:xfrm>
            <a:off x="611560" y="3448189"/>
            <a:ext cx="6984776" cy="707886"/>
          </a:xfrm>
          <a:prstGeom prst="rect">
            <a:avLst/>
          </a:prstGeom>
          <a:noFill/>
        </p:spPr>
        <p:txBody>
          <a:bodyPr wrap="square" rtlCol="0">
            <a:spAutoFit/>
          </a:bodyPr>
          <a:lstStyle/>
          <a:p>
            <a:r>
              <a:rPr lang="nl-NL" sz="800" dirty="0"/>
              <a:t>1) Samenvatting — Tweede Europese bedrijvenenquête over nieuwe en opkomende risico’s (Esener-2), EU-OSHA, 2015, p. 5. Beschikbaar op: </a:t>
            </a:r>
            <a:r>
              <a:rPr lang="nl-NL" sz="800" u="sng" dirty="0">
                <a:hlinkClick r:id="rId3"/>
              </a:rPr>
              <a:t>https://osha.europa.eu/sites/default/files/publications/documents/esener-ii-summary-en.PDF</a:t>
            </a:r>
            <a:endParaRPr lang="nl-NL" sz="800" u="sng" dirty="0"/>
          </a:p>
          <a:p>
            <a:r>
              <a:rPr lang="nl-NL" sz="800" dirty="0"/>
              <a:t>Zesde Europese onderzoek naar arbeidsomstandigheden, overzichtsrapport, Eurofound, 2016, p. 43. Beschikbaar op: </a:t>
            </a:r>
            <a:r>
              <a:rPr lang="nl-NL" sz="800" dirty="0">
                <a:hlinkClick r:id="rId4"/>
              </a:rPr>
              <a:t>https://www.eurofound.europa.eu/sites/default/files/ef_publication/field_ef_document/ef1634en.pdf</a:t>
            </a:r>
            <a:r>
              <a:rPr lang="nl-NL" sz="800" dirty="0"/>
              <a:t> </a:t>
            </a:r>
          </a:p>
          <a:p>
            <a:endParaRPr lang="nl-NL" sz="800" dirty="0"/>
          </a:p>
        </p:txBody>
      </p:sp>
      <p:sp>
        <p:nvSpPr>
          <p:cNvPr id="8" name="Content Placeholder 2"/>
          <p:cNvSpPr>
            <a:spLocks noGrp="1"/>
          </p:cNvSpPr>
          <p:nvPr>
            <p:ph sz="half" idx="1"/>
          </p:nvPr>
        </p:nvSpPr>
        <p:spPr>
          <a:xfrm>
            <a:off x="438845" y="914280"/>
            <a:ext cx="5976664" cy="2665582"/>
          </a:xfrm>
        </p:spPr>
        <p:txBody>
          <a:bodyPr>
            <a:normAutofit/>
          </a:bodyPr>
          <a:lstStyle/>
          <a:p>
            <a:r>
              <a:rPr lang="nl-NL" sz="1200" dirty="0"/>
              <a:t>Volgens de bedrijvenenquête van EU-OSHA zijn in 38 % van de bedrijven chemische of biologische stoffen aanwezig</a:t>
            </a:r>
            <a:r>
              <a:rPr lang="nl-NL" sz="1200" baseline="30000" dirty="0"/>
              <a:t>1</a:t>
            </a:r>
            <a:r>
              <a:rPr lang="nl-NL" sz="1200" dirty="0"/>
              <a:t> </a:t>
            </a:r>
          </a:p>
          <a:p>
            <a:r>
              <a:rPr lang="nl-NL" sz="1200" dirty="0"/>
              <a:t>In grote bedrijven worden vaak meer dan 1000 verschillende chemische producten gebruikt</a:t>
            </a:r>
          </a:p>
          <a:p>
            <a:r>
              <a:rPr lang="nl-NL" sz="1200" dirty="0"/>
              <a:t>Een enkele werknemer kan met honderden verschillende chemische stoffen in aanraking komen</a:t>
            </a:r>
          </a:p>
          <a:p>
            <a:r>
              <a:rPr lang="nl-NL" sz="1200" dirty="0"/>
              <a:t>17 % van de werknemers in de EU geeft aan ten minste 25 % van de werktijd te werken met, of via de huid te zijn blootgesteld aan, chemische producten of chemische stoffen</a:t>
            </a:r>
            <a:r>
              <a:rPr lang="nl-NL" sz="1200" baseline="30000" dirty="0"/>
              <a:t>2 </a:t>
            </a:r>
            <a:r>
              <a:rPr lang="nl-NL" sz="1200"/>
              <a:t>en </a:t>
            </a:r>
            <a:r>
              <a:rPr lang="nl-NL" sz="1200" smtClean="0"/>
              <a:t>15 </a:t>
            </a:r>
            <a:r>
              <a:rPr lang="nl-NL" sz="1200" dirty="0"/>
              <a:t>% geeft aan rook of gassen (zoals lasrook of uitlaatgassen), poeder of stof (zoals houtstof of mineraalstof) in te ademen</a:t>
            </a:r>
          </a:p>
          <a:p>
            <a:r>
              <a:rPr lang="nl-NL" sz="1200" dirty="0"/>
              <a:t>Er doen zich voortdurend nieuwe risico's voor</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9950" y="914280"/>
            <a:ext cx="2260189" cy="3219822"/>
          </a:xfrm>
          <a:prstGeom prst="rect">
            <a:avLst/>
          </a:prstGeom>
        </p:spPr>
      </p:pic>
    </p:spTree>
    <p:extLst>
      <p:ext uri="{BB962C8B-B14F-4D97-AF65-F5344CB8AC3E}">
        <p14:creationId xmlns:p14="http://schemas.microsoft.com/office/powerpoint/2010/main" val="62577320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2000" dirty="0"/>
              <a:t>Feiten en cijfers</a:t>
            </a:r>
          </a:p>
        </p:txBody>
      </p:sp>
      <p:sp>
        <p:nvSpPr>
          <p:cNvPr id="7" name="Content Placeholder 2"/>
          <p:cNvSpPr>
            <a:spLocks noGrp="1"/>
          </p:cNvSpPr>
          <p:nvPr>
            <p:ph sz="half" idx="1"/>
          </p:nvPr>
        </p:nvSpPr>
        <p:spPr>
          <a:xfrm>
            <a:off x="450000" y="843558"/>
            <a:ext cx="6066215" cy="2881606"/>
          </a:xfrm>
        </p:spPr>
        <p:txBody>
          <a:bodyPr>
            <a:normAutofit lnSpcReduction="10000"/>
          </a:bodyPr>
          <a:lstStyle/>
          <a:p>
            <a:r>
              <a:rPr lang="nl-NL" sz="1600" dirty="0"/>
              <a:t>Sectoren met een hoge prevalentie van gevaarlijke stoffen zijn onder meer de landbouw (62 %), de verwerkingsindustrie (52 %) en de bouw (51 %)</a:t>
            </a:r>
            <a:r>
              <a:rPr lang="nl-NL" sz="1600" baseline="30000" dirty="0"/>
              <a:t>1</a:t>
            </a:r>
            <a:endParaRPr lang="nl-NL" sz="1600" dirty="0"/>
          </a:p>
          <a:p>
            <a:r>
              <a:rPr lang="nl-NL" sz="1600" dirty="0"/>
              <a:t>In veel sectoren zien we een toename in het gebruik van chemische stoffen naarmate technologieën die op dergelijke stoffen zijn gebaseerd, de plaats hebben ingenomen van traditionele werkwijzen (bestrijdingsmiddelen, kunststoffen, isolatiemateriaal etc.)</a:t>
            </a:r>
          </a:p>
          <a:p>
            <a:r>
              <a:rPr lang="nl-NL" sz="1600" dirty="0"/>
              <a:t>In Zweden werd in 2014 per inwoner 3,7 ton aan gevaarlijke stoffen gebruikt</a:t>
            </a:r>
          </a:p>
          <a:p>
            <a:pPr marL="0" indent="0">
              <a:buNone/>
            </a:pPr>
            <a:r>
              <a:rPr lang="nl-NL" dirty="0"/>
              <a:t> </a:t>
            </a:r>
            <a:endParaRPr lang="nl-NL" sz="1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2178874"/>
            <a:ext cx="2787120" cy="1804079"/>
          </a:xfrm>
          <a:prstGeom prst="rect">
            <a:avLst/>
          </a:prstGeom>
        </p:spPr>
      </p:pic>
      <p:sp>
        <p:nvSpPr>
          <p:cNvPr id="5" name="TextBox 4"/>
          <p:cNvSpPr txBox="1"/>
          <p:nvPr/>
        </p:nvSpPr>
        <p:spPr>
          <a:xfrm>
            <a:off x="611560" y="3684782"/>
            <a:ext cx="5184576" cy="338554"/>
          </a:xfrm>
          <a:prstGeom prst="rect">
            <a:avLst/>
          </a:prstGeom>
          <a:noFill/>
        </p:spPr>
        <p:txBody>
          <a:bodyPr wrap="square" rtlCol="0">
            <a:spAutoFit/>
          </a:bodyPr>
          <a:lstStyle/>
          <a:p>
            <a:r>
              <a:rPr lang="nl-NL" sz="800" dirty="0"/>
              <a:t>Esener-2 — Overzichtsrapport: Managing Safety and Health at Work, EU-OSHA, 2016, p. 18. Beschikbaar op: </a:t>
            </a:r>
            <a:r>
              <a:rPr lang="nl-NL" sz="800" u="sng" dirty="0">
                <a:hlinkClick r:id="rId4"/>
              </a:rPr>
              <a:t>https://osha.europa.eu/sites/default/files/ESENER2-Overview_report.pdf</a:t>
            </a:r>
            <a:r>
              <a:rPr lang="nl-NL" sz="800" dirty="0"/>
              <a:t> </a:t>
            </a:r>
            <a:endParaRPr lang="nl-NL" sz="800" u="sng" dirty="0"/>
          </a:p>
        </p:txBody>
      </p:sp>
    </p:spTree>
    <p:extLst>
      <p:ext uri="{BB962C8B-B14F-4D97-AF65-F5344CB8AC3E}">
        <p14:creationId xmlns:p14="http://schemas.microsoft.com/office/powerpoint/2010/main" val="27293527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err="1"/>
              <a:t>Blootstelling</a:t>
            </a:r>
            <a:r>
              <a:rPr lang="en-GB" sz="2000" dirty="0"/>
              <a:t> </a:t>
            </a:r>
            <a:r>
              <a:rPr lang="en-GB" sz="2000" dirty="0" err="1"/>
              <a:t>aan</a:t>
            </a:r>
            <a:r>
              <a:rPr lang="en-GB" sz="2000" dirty="0"/>
              <a:t> </a:t>
            </a:r>
            <a:r>
              <a:rPr lang="en-GB" sz="2000" dirty="0" err="1"/>
              <a:t>gevaarlijke</a:t>
            </a:r>
            <a:r>
              <a:rPr lang="en-GB" sz="2000" dirty="0"/>
              <a:t> </a:t>
            </a:r>
            <a:r>
              <a:rPr lang="en-GB" sz="2000" dirty="0" err="1"/>
              <a:t>stoffen</a:t>
            </a:r>
            <a:r>
              <a:rPr lang="en-GB" sz="2000" dirty="0"/>
              <a:t> in Europa</a:t>
            </a:r>
          </a:p>
        </p:txBody>
      </p:sp>
      <p:sp>
        <p:nvSpPr>
          <p:cNvPr id="3" name="Content Placeholder 2"/>
          <p:cNvSpPr>
            <a:spLocks noGrp="1"/>
          </p:cNvSpPr>
          <p:nvPr>
            <p:ph sz="half" idx="1"/>
          </p:nvPr>
        </p:nvSpPr>
        <p:spPr>
          <a:xfrm>
            <a:off x="450000" y="837000"/>
            <a:ext cx="6498264" cy="3645000"/>
          </a:xfrm>
        </p:spPr>
        <p:txBody>
          <a:bodyPr>
            <a:normAutofit/>
          </a:bodyPr>
          <a:lstStyle/>
          <a:p>
            <a:pPr lvl="0"/>
            <a:r>
              <a:rPr lang="nl-NL" sz="1600" dirty="0"/>
              <a:t>Studie van EU-OSHA naar betere raming van de blootstelling aan gevaarlijke stoffen op werkplekken in Europa </a:t>
            </a:r>
            <a:endParaRPr lang="fr-LU" sz="1600" dirty="0"/>
          </a:p>
          <a:p>
            <a:pPr lvl="0"/>
            <a:r>
              <a:rPr lang="nl-NL" sz="1600" dirty="0"/>
              <a:t>In studie werd nieuwe methode gebruikt om vrij beschikbare gegevens  te combineren van ECHA, SPIN, PRODCOM, </a:t>
            </a:r>
            <a:r>
              <a:rPr lang="nl-NL" sz="1600" dirty="0" smtClean="0"/>
              <a:t>Eurostat Business </a:t>
            </a:r>
            <a:r>
              <a:rPr lang="nl-NL" sz="1600" dirty="0"/>
              <a:t>Statistics en het Europese onderzoek naar de arbeidsomstandigheden (EWCS)</a:t>
            </a:r>
            <a:endParaRPr lang="fr-LU" sz="1600" dirty="0"/>
          </a:p>
          <a:p>
            <a:r>
              <a:rPr lang="nl-NL" sz="1600" dirty="0"/>
              <a:t>Met behulp van expert scoring werden de </a:t>
            </a:r>
            <a:r>
              <a:rPr lang="nl-NL" sz="1600" dirty="0" smtClean="0"/>
              <a:t>meest </a:t>
            </a:r>
            <a:br>
              <a:rPr lang="nl-NL" sz="1600" dirty="0" smtClean="0"/>
            </a:br>
            <a:r>
              <a:rPr lang="nl-NL" sz="1600" dirty="0" smtClean="0"/>
              <a:t>relevante </a:t>
            </a:r>
            <a:r>
              <a:rPr lang="nl-NL" sz="1600" dirty="0"/>
              <a:t>stoffen en sectoren vastgesteld</a:t>
            </a:r>
            <a:endParaRPr lang="fr-LU" sz="1600" dirty="0"/>
          </a:p>
          <a:p>
            <a:pPr marL="0" indent="0">
              <a:buNone/>
            </a:pPr>
            <a:endParaRPr lang="fr-LU" sz="1600" dirty="0"/>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29051">
            <a:off x="6135215" y="1582122"/>
            <a:ext cx="2150233" cy="2623956"/>
          </a:xfrm>
          <a:prstGeom prst="rect">
            <a:avLst/>
          </a:prstGeom>
        </p:spPr>
      </p:pic>
    </p:spTree>
    <p:extLst>
      <p:ext uri="{BB962C8B-B14F-4D97-AF65-F5344CB8AC3E}">
        <p14:creationId xmlns:p14="http://schemas.microsoft.com/office/powerpoint/2010/main" val="130995003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3.9600.0"/>
  <p:tag name="AS_RELEASE_DATE" val="2017.01.13"/>
  <p:tag name="AS_TITLE" val="Aspose.Slides for .NET 4.0 Client Profile"/>
  <p:tag name="AS_VERSION" val="16.12.1.0"/>
</p:tagLst>
</file>

<file path=ppt/theme/theme1.xml><?xml version="1.0" encoding="utf-8"?>
<a:theme xmlns:a="http://schemas.openxmlformats.org/drawingml/2006/main" name="HWC2018-19_Template_16-9">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EUOSHA Campaign 2016-16-9.potx" id="{F7474474-7AE0-46FF-A261-8B9A1ECF96C7}" vid="{E01BF529-0D02-40D8-AC94-E487908172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NOC_ClusterName xmlns="2f6a910d-138e-42c1-8e8a-320c1b7cf3f7">18.204.2-1 MAPA Focal Point</TNOC_ClusterName>
    <TNOC_ClusterId xmlns="2f6a910d-138e-42c1-8e8a-320c1b7cf3f7">060.31535</TNOC_ClusterId>
    <TaxCatchAll xmlns="fb5ab2a3-0a22-413e-bed6-3024cd8cd4eb">
      <Value>5</Value>
      <Value>1</Value>
    </TaxCatchAll>
    <h15fbb78f4cb41d290e72f301ea2865f xmlns="fb5ab2a3-0a22-413e-bed6-3024cd8cd4eb">
      <Terms xmlns="http://schemas.microsoft.com/office/infopath/2007/PartnerControls">
        <TermInfo xmlns="http://schemas.microsoft.com/office/infopath/2007/PartnerControls">
          <TermName xmlns="http://schemas.microsoft.com/office/infopath/2007/PartnerControls">Project</TermName>
          <TermId xmlns="http://schemas.microsoft.com/office/infopath/2007/PartnerControls">fa11c4c9-105f-402c-bb40-9a56b4989397</TermId>
        </TermInfo>
      </Terms>
    </h15fbb78f4cb41d290e72f301ea2865f>
    <n2a7a23bcc2241cb9261f9a914c7c1bb xmlns="fb5ab2a3-0a22-413e-bed6-3024cd8cd4eb">
      <Terms xmlns="http://schemas.microsoft.com/office/infopath/2007/PartnerControls">
        <TermInfo xmlns="http://schemas.microsoft.com/office/infopath/2007/PartnerControls">
          <TermName xmlns="http://schemas.microsoft.com/office/infopath/2007/PartnerControls">TNO Internal</TermName>
          <TermId xmlns="http://schemas.microsoft.com/office/infopath/2007/PartnerControls">1a23c89f-ef54-4907-86fd-8242403ff722</TermId>
        </TermInfo>
      </Terms>
    </n2a7a23bcc2241cb9261f9a914c7c1bb>
    <bac4ab11065f4f6c809c820c57e320e5 xmlns="fb5ab2a3-0a22-413e-bed6-3024cd8cd4eb">
      <Terms xmlns="http://schemas.microsoft.com/office/infopath/2007/PartnerControls"/>
    </bac4ab11065f4f6c809c820c57e320e5>
    <lca20d149a844688b6abf34073d5c21d xmlns="fb5ab2a3-0a22-413e-bed6-3024cd8cd4eb">
      <Terms xmlns="http://schemas.microsoft.com/office/infopath/2007/PartnerControls"/>
    </lca20d149a844688b6abf34073d5c21d>
    <cf581d8792c646118aad2c2c4ecdfa8c xmlns="fb5ab2a3-0a22-413e-bed6-3024cd8cd4eb">
      <Terms xmlns="http://schemas.microsoft.com/office/infopath/2007/PartnerControls"/>
    </cf581d8792c646118aad2c2c4ecdfa8c>
    <_dlc_DocId xmlns="fb5ab2a3-0a22-413e-bed6-3024cd8cd4eb">SNXEUVPM2SZU-760887794-313</_dlc_DocId>
    <_dlc_DocIdUrl xmlns="fb5ab2a3-0a22-413e-bed6-3024cd8cd4eb">
      <Url>https://365tno.sharepoint.com/teams/P060.31535/_layouts/15/DocIdRedir.aspx?ID=SNXEUVPM2SZU-760887794-313</Url>
      <Description>SNXEUVPM2SZU-760887794-313</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Team Document" ma:contentTypeID="0x010100A35317DCC28344A7B82488658A034A5C01005C06BFBA6B11A744A69FE24BC23F9D12" ma:contentTypeVersion="5" ma:contentTypeDescription=" " ma:contentTypeScope="" ma:versionID="99b5f0f735a4ac251ab894c53e3bff7e">
  <xsd:schema xmlns:xsd="http://www.w3.org/2001/XMLSchema" xmlns:xs="http://www.w3.org/2001/XMLSchema" xmlns:p="http://schemas.microsoft.com/office/2006/metadata/properties" xmlns:ns2="fb5ab2a3-0a22-413e-bed6-3024cd8cd4eb" xmlns:ns3="2f6a910d-138e-42c1-8e8a-320c1b7cf3f7" xmlns:ns5="50e22355-8516-4a35-aa4e-9bf074822ada" targetNamespace="http://schemas.microsoft.com/office/2006/metadata/properties" ma:root="true" ma:fieldsID="cef6080b9c34756b7e4f40f50d00c97c" ns2:_="" ns3:_="" ns5:_="">
    <xsd:import namespace="fb5ab2a3-0a22-413e-bed6-3024cd8cd4eb"/>
    <xsd:import namespace="2f6a910d-138e-42c1-8e8a-320c1b7cf3f7"/>
    <xsd:import namespace="50e22355-8516-4a35-aa4e-9bf074822ada"/>
    <xsd:element name="properties">
      <xsd:complexType>
        <xsd:sequence>
          <xsd:element name="documentManagement">
            <xsd:complexType>
              <xsd:all>
                <xsd:element ref="ns2:_dlc_DocId" minOccurs="0"/>
                <xsd:element ref="ns2:_dlc_DocIdUrl" minOccurs="0"/>
                <xsd:element ref="ns2:_dlc_DocIdPersistId" minOccurs="0"/>
                <xsd:element ref="ns3:TNOC_ClusterName" minOccurs="0"/>
                <xsd:element ref="ns3:TNOC_ClusterId" minOccurs="0"/>
                <xsd:element ref="ns2:h15fbb78f4cb41d290e72f301ea2865f" minOccurs="0"/>
                <xsd:element ref="ns2:TaxCatchAll" minOccurs="0"/>
                <xsd:element ref="ns2:TaxCatchAllLabel" minOccurs="0"/>
                <xsd:element ref="ns2:n2a7a23bcc2241cb9261f9a914c7c1bb" minOccurs="0"/>
                <xsd:element ref="ns2:lca20d149a844688b6abf34073d5c21d" minOccurs="0"/>
                <xsd:element ref="ns2:cf581d8792c646118aad2c2c4ecdfa8c" minOccurs="0"/>
                <xsd:element ref="ns2:bac4ab11065f4f6c809c820c57e320e5" minOccurs="0"/>
                <xsd:element ref="ns2:SharedWithUsers" minOccurs="0"/>
                <xsd:element ref="ns2:SharedWithDetails" minOccurs="0"/>
                <xsd:element ref="ns5:MediaServiceMetadata" minOccurs="0"/>
                <xsd:element ref="ns5: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5ab2a3-0a22-413e-bed6-3024cd8cd4e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15fbb78f4cb41d290e72f301ea2865f" ma:index="13" nillable="true" ma:taxonomy="true" ma:internalName="h15fbb78f4cb41d290e72f301ea2865f" ma:taxonomyFieldName="TNOC_ClusterType" ma:displayName="Cluster type" ma:default="1;#Project|fa11c4c9-105f-402c-bb40-9a56b4989397" ma:fieldId="{115fbb78-f4cb-41d2-90e7-2f301ea2865f}" ma:sspId="7378aa68-586f-4892-bb77-0985b40f41a6" ma:termSetId="e7feef8e-5ede-44cd-b7d5-7ed7dacef0b4"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ad4067f2-5718-4eae-995e-ad8dd7d5094f}" ma:internalName="TaxCatchAll" ma:showField="CatchAllData" ma:web="fb5ab2a3-0a22-413e-bed6-3024cd8cd4eb">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ad4067f2-5718-4eae-995e-ad8dd7d5094f}" ma:internalName="TaxCatchAllLabel" ma:readOnly="true" ma:showField="CatchAllDataLabel" ma:web="fb5ab2a3-0a22-413e-bed6-3024cd8cd4eb">
      <xsd:complexType>
        <xsd:complexContent>
          <xsd:extension base="dms:MultiChoiceLookup">
            <xsd:sequence>
              <xsd:element name="Value" type="dms:Lookup" maxOccurs="unbounded" minOccurs="0" nillable="true"/>
            </xsd:sequence>
          </xsd:extension>
        </xsd:complexContent>
      </xsd:complexType>
    </xsd:element>
    <xsd:element name="n2a7a23bcc2241cb9261f9a914c7c1bb" ma:index="17" nillable="true" ma:taxonomy="true" ma:internalName="n2a7a23bcc2241cb9261f9a914c7c1bb" ma:taxonomyFieldName="TNOC_DocumentClassification" ma:displayName="Document classification" ma:default="5;#TNO Internal|1a23c89f-ef54-4907-86fd-8242403ff722" ma:fieldId="{72a7a23b-cc22-41cb-9261-f9a914c7c1bb}" ma:sspId="7378aa68-586f-4892-bb77-0985b40f41a6" ma:termSetId="ff8f31fd-7572-41dc-9fe4-bd4c6d280f39" ma:anchorId="00000000-0000-0000-0000-000000000000" ma:open="false" ma:isKeyword="false">
      <xsd:complexType>
        <xsd:sequence>
          <xsd:element ref="pc:Terms" minOccurs="0" maxOccurs="1"/>
        </xsd:sequence>
      </xsd:complexType>
    </xsd:element>
    <xsd:element name="lca20d149a844688b6abf34073d5c21d" ma:index="19" nillable="true" ma:taxonomy="true" ma:internalName="lca20d149a844688b6abf34073d5c21d" ma:taxonomyFieldName="TNOC_DocumentType" ma:displayName="Document type" ma:fieldId="{5ca20d14-9a84-4688-b6ab-f34073d5c21d}" ma:sspId="7378aa68-586f-4892-bb77-0985b40f41a6" ma:termSetId="e8a13a9e-c4f3-4184-b8d9-8210abad4948" ma:anchorId="00000000-0000-0000-0000-000000000000" ma:open="false" ma:isKeyword="false">
      <xsd:complexType>
        <xsd:sequence>
          <xsd:element ref="pc:Terms" minOccurs="0" maxOccurs="1"/>
        </xsd:sequence>
      </xsd:complexType>
    </xsd:element>
    <xsd:element name="cf581d8792c646118aad2c2c4ecdfa8c" ma:index="22" nillable="true" ma:taxonomy="true" ma:internalName="cf581d8792c646118aad2c2c4ecdfa8c" ma:taxonomyFieldName="TNOC_DocumentSetType" ma:displayName="Document set type" ma:readOnly="false" ma:fieldId="{cf581d87-92c6-4611-8aad-2c2c4ecdfa8c}" ma:sspId="7378aa68-586f-4892-bb77-0985b40f41a6" ma:termSetId="a8d4306b-62bf-468f-9587-ff078c864327" ma:anchorId="00000000-0000-0000-0000-000000000000" ma:open="false" ma:isKeyword="false">
      <xsd:complexType>
        <xsd:sequence>
          <xsd:element ref="pc:Terms" minOccurs="0" maxOccurs="1"/>
        </xsd:sequence>
      </xsd:complexType>
    </xsd:element>
    <xsd:element name="bac4ab11065f4f6c809c820c57e320e5" ma:index="24" nillable="true" ma:taxonomy="true" ma:internalName="bac4ab11065f4f6c809c820c57e320e5" ma:taxonomyFieldName="TNOC_DocumentCategory" ma:displayName="Document category" ma:fieldId="{bac4ab11-065f-4f6c-809c-820c57e320e5}" ma:sspId="7378aa68-586f-4892-bb77-0985b40f41a6" ma:termSetId="94d42b6a-4155-4fa6-95e9-087bc306ceb3" ma:anchorId="00000000-0000-0000-0000-000000000000" ma:open="false" ma:isKeyword="false">
      <xsd:complexType>
        <xsd:sequence>
          <xsd:element ref="pc:Terms" minOccurs="0" maxOccurs="1"/>
        </xsd:sequence>
      </xsd:complexType>
    </xsd:element>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6a910d-138e-42c1-8e8a-320c1b7cf3f7" elementFormDefault="qualified">
    <xsd:import namespace="http://schemas.microsoft.com/office/2006/documentManagement/types"/>
    <xsd:import namespace="http://schemas.microsoft.com/office/infopath/2007/PartnerControls"/>
    <xsd:element name="TNOC_ClusterName" ma:index="11" nillable="true" ma:displayName="Cluster name" ma:default="18.204.2-1 MAPA Focal Point" ma:internalName="TNOC_ClusterName">
      <xsd:simpleType>
        <xsd:restriction base="dms:Text">
          <xsd:maxLength value="255"/>
        </xsd:restriction>
      </xsd:simpleType>
    </xsd:element>
    <xsd:element name="TNOC_ClusterId" ma:index="12" nillable="true" ma:displayName="Cluster ID" ma:default="060.31535" ma:internalName="TNOC_Cluster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0e22355-8516-4a35-aa4e-9bf074822ada"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1"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C9FD271-431E-4D1E-AAA6-0EF1F85A86F9}">
  <ds:schemaRefs>
    <ds:schemaRef ds:uri="http://schemas.microsoft.com/sharepoint/v3/contenttype/forms"/>
  </ds:schemaRefs>
</ds:datastoreItem>
</file>

<file path=customXml/itemProps2.xml><?xml version="1.0" encoding="utf-8"?>
<ds:datastoreItem xmlns:ds="http://schemas.openxmlformats.org/officeDocument/2006/customXml" ds:itemID="{7E129DC3-6E67-4461-B6DD-1CB5EF372C3E}">
  <ds:schemaRefs>
    <ds:schemaRef ds:uri="http://purl.org/dc/terms/"/>
    <ds:schemaRef ds:uri="2f6a910d-138e-42c1-8e8a-320c1b7cf3f7"/>
    <ds:schemaRef ds:uri="fb5ab2a3-0a22-413e-bed6-3024cd8cd4eb"/>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50e22355-8516-4a35-aa4e-9bf074822ada"/>
    <ds:schemaRef ds:uri="http://www.w3.org/XML/1998/namespace"/>
    <ds:schemaRef ds:uri="http://purl.org/dc/dcmitype/"/>
  </ds:schemaRefs>
</ds:datastoreItem>
</file>

<file path=customXml/itemProps3.xml><?xml version="1.0" encoding="utf-8"?>
<ds:datastoreItem xmlns:ds="http://schemas.openxmlformats.org/officeDocument/2006/customXml" ds:itemID="{8ED1DD43-7C77-4A5E-A857-12CAD04C30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5ab2a3-0a22-413e-bed6-3024cd8cd4eb"/>
    <ds:schemaRef ds:uri="2f6a910d-138e-42c1-8e8a-320c1b7cf3f7"/>
    <ds:schemaRef ds:uri="50e22355-8516-4a35-aa4e-9bf074822a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2FE3E48-E47B-449F-BB2E-093F5858D0C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HWC2018-19_Template_16-9.potx</Template>
  <TotalTime>557</TotalTime>
  <Words>1526</Words>
  <Application>Microsoft Office PowerPoint</Application>
  <PresentationFormat>On-screen Show (16:9)</PresentationFormat>
  <Paragraphs>197</Paragraphs>
  <Slides>22</Slides>
  <Notes>5</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ＭＳ Ｐゴシック</vt:lpstr>
      <vt:lpstr>Arial</vt:lpstr>
      <vt:lpstr>Calibri</vt:lpstr>
      <vt:lpstr>Courier New</vt:lpstr>
      <vt:lpstr>Trebuchet MS</vt:lpstr>
      <vt:lpstr>Wingdings</vt:lpstr>
      <vt:lpstr>HWC2018-19_Template_16-9</vt:lpstr>
      <vt:lpstr>Campagne voor een gezonde werkplek 2018-2019</vt:lpstr>
      <vt:lpstr>Inleiding op de campagne</vt:lpstr>
      <vt:lpstr>Belangrijke doelstellingen</vt:lpstr>
      <vt:lpstr>Wat is het probleem?</vt:lpstr>
      <vt:lpstr>Wat zijn gevaarlijke stoffen? </vt:lpstr>
      <vt:lpstr>Definities uit de Richtlijn chemische agentia </vt:lpstr>
      <vt:lpstr>Feiten en cijfers</vt:lpstr>
      <vt:lpstr>Feiten en cijfers</vt:lpstr>
      <vt:lpstr>Blootstelling aan gevaarlijke stoffen in Europa</vt:lpstr>
      <vt:lpstr>Omgaan met gevaarlijke stoffen</vt:lpstr>
      <vt:lpstr>Risicobeoordeling</vt:lpstr>
      <vt:lpstr>Drie stappen voor een effectief beheer van gevaarlijke stoffen</vt:lpstr>
      <vt:lpstr>Het STOP-principe</vt:lpstr>
      <vt:lpstr>Wetgeving</vt:lpstr>
      <vt:lpstr>Kankerverwekkende stoffen</vt:lpstr>
      <vt:lpstr>Specifieke risicogroepen</vt:lpstr>
      <vt:lpstr>Deelnemen</vt:lpstr>
      <vt:lpstr>Campagnepartnerschap</vt:lpstr>
      <vt:lpstr>Awards voor goede praktijken voor een gezonde werkplek</vt:lpstr>
      <vt:lpstr>Campagnehulpmiddelen</vt:lpstr>
      <vt:lpstr>Belangrijke data</vt:lpstr>
      <vt:lpstr>Nadere informatie</vt:lpstr>
    </vt:vector>
  </TitlesOfParts>
  <Company>CDT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CDT</dc:creator>
  <cp:lastModifiedBy>Miren HURTADO - CPU Editorial</cp:lastModifiedBy>
  <cp:revision>190</cp:revision>
  <dcterms:created xsi:type="dcterms:W3CDTF">2015-10-14T15:05:30Z</dcterms:created>
  <dcterms:modified xsi:type="dcterms:W3CDTF">2018-04-05T12:38:47Z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0x010100A35317DCC28344A7B82488658A034A5C01005C06BFBA6B11A744A69FE24BC23F9D12</vt:lpwstr>
  </property>
  <property fmtid="{D5CDD505-2E9C-101B-9397-08002B2CF9AE}" pid="3" name="TNOC_DocumentClassification">
    <vt:lpwstr>5;#TNO Internal|1a23c89f-ef54-4907-86fd-8242403ff722</vt:lpwstr>
  </property>
  <property fmtid="{D5CDD505-2E9C-101B-9397-08002B2CF9AE}" pid="4" name="TNOC_DocumentType">
    <vt:lpwstr/>
  </property>
  <property fmtid="{D5CDD505-2E9C-101B-9397-08002B2CF9AE}" pid="5" name="TNOC_DocumentCategory">
    <vt:lpwstr/>
  </property>
  <property fmtid="{D5CDD505-2E9C-101B-9397-08002B2CF9AE}" pid="6" name="TNOC_ClusterType">
    <vt:lpwstr>1;#Project|fa11c4c9-105f-402c-bb40-9a56b4989397</vt:lpwstr>
  </property>
  <property fmtid="{D5CDD505-2E9C-101B-9397-08002B2CF9AE}" pid="7" name="TNOC_DocumentSetType">
    <vt:lpwstr/>
  </property>
  <property fmtid="{D5CDD505-2E9C-101B-9397-08002B2CF9AE}" pid="8" name="_dlc_DocIdItemGuid">
    <vt:lpwstr>4e52a6e2-8b35-47bd-ac63-5a08e92025cb</vt:lpwstr>
  </property>
</Properties>
</file>