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>
      <p:cViewPr varScale="1">
        <p:scale>
          <a:sx n="154" d="100"/>
          <a:sy n="154" d="100"/>
        </p:scale>
        <p:origin x="288" y="126"/>
      </p:cViewPr>
      <p:guideLst>
        <p:guide orient="horz" pos="577"/>
        <p:guide pos="340"/>
        <p:guide orient="horz" pos="284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960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4759" y="4080695"/>
            <a:ext cx="7635633" cy="651295"/>
            <a:chOff x="464759" y="4083918"/>
            <a:chExt cx="7635633" cy="651295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759" y="4083918"/>
              <a:ext cx="1041977" cy="637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6861" y="4148464"/>
              <a:ext cx="723531" cy="58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mt-MT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43512" y="4441559"/>
            <a:ext cx="7556880" cy="578463"/>
            <a:chOff x="543512" y="3895205"/>
            <a:chExt cx="7556880" cy="578463"/>
          </a:xfrm>
        </p:grpSpPr>
        <p:pic>
          <p:nvPicPr>
            <p:cNvPr id="9" name="Bild 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512" y="4180510"/>
              <a:ext cx="860136" cy="28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1666803" y="4368893"/>
              <a:ext cx="549130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www.healthy-workplaces.eu/mt</a:t>
              </a:r>
              <a:endParaRPr lang="mt-MT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2" name="Bild 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842" y="3895205"/>
              <a:ext cx="673550" cy="546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en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m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136904" cy="696600"/>
          </a:xfrm>
        </p:spPr>
        <p:txBody>
          <a:bodyPr>
            <a:noAutofit/>
          </a:bodyPr>
          <a:lstStyle/>
          <a:p>
            <a:r>
              <a:rPr lang="mt-MT" sz="2600" dirty="0" smtClean="0"/>
              <a:t>Kampanja dwar il-Postijiet tax-Xogħol li Jġibu ’l Quddiem is-Saħħa (2018-19)</a:t>
            </a:r>
            <a:endParaRPr lang="mt-MT" sz="2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579862"/>
            <a:ext cx="7646400" cy="506406"/>
          </a:xfrm>
        </p:spPr>
        <p:txBody>
          <a:bodyPr>
            <a:normAutofit/>
          </a:bodyPr>
          <a:lstStyle/>
          <a:p>
            <a:r>
              <a:rPr lang="mt-MT" sz="2000" dirty="0" smtClean="0"/>
              <a:t>Il-ġestjoni ta’ sustanzi perikolużi fuq il-post tax-xogħol</a:t>
            </a:r>
            <a:endParaRPr lang="mt-MT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mt-MT" sz="2000" dirty="0" smtClean="0"/>
              <a:t>Kif timmaniġġja s-sustanzi perikolużi?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6498264" cy="3743994"/>
          </a:xfrm>
        </p:spPr>
        <p:txBody>
          <a:bodyPr>
            <a:normAutofit fontScale="92500"/>
          </a:bodyPr>
          <a:lstStyle/>
          <a:p>
            <a:r>
              <a:rPr lang="mt-MT" sz="1600" dirty="0" smtClean="0"/>
              <a:t>Il-ħolqien ta’ kultura ta’ prevenzjoni u s-sensibilizzazzjoni huwa attività kruċjali</a:t>
            </a:r>
          </a:p>
          <a:p>
            <a:r>
              <a:rPr lang="mt-MT" sz="1600" dirty="0" smtClean="0"/>
              <a:t>Fl-UE diġà hemm fis-seħħ leġiżlazzjoni dwar sustanzi perikolużi — l-impjegaturi għandhom ikunu konxji mill-obbligi legali tagħhom</a:t>
            </a:r>
          </a:p>
          <a:p>
            <a:r>
              <a:rPr lang="mt-MT" sz="1600" dirty="0" smtClean="0"/>
              <a:t>Il-valutazzjoni tar-riskji hija essenzjali għall-prevenzjoni effettiva</a:t>
            </a:r>
          </a:p>
          <a:p>
            <a:r>
              <a:rPr lang="mt-MT" sz="1600" dirty="0" smtClean="0"/>
              <a:t>L-introduzzjoni ta’ miżuri preventivi u protettivi effettivi </a:t>
            </a:r>
          </a:p>
          <a:p>
            <a:r>
              <a:rPr lang="mt-MT" sz="1600" dirty="0"/>
              <a:t>Il-ħaddiema għandhom jinżammu infurmati dwar </a:t>
            </a:r>
          </a:p>
          <a:p>
            <a:pPr lvl="1">
              <a:spcBef>
                <a:spcPts val="600"/>
              </a:spcBef>
            </a:pPr>
            <a:r>
              <a:rPr lang="mt-MT" sz="1600" dirty="0" smtClean="0"/>
              <a:t>is-sejbiet tal-valutazzjoni tar-riskji</a:t>
            </a:r>
          </a:p>
          <a:p>
            <a:pPr lvl="1"/>
            <a:r>
              <a:rPr lang="mt-MT" sz="1600" dirty="0" smtClean="0"/>
              <a:t>il-perikli li jkunu esposti għalihom u kif jistgħu jiġu affettwati</a:t>
            </a:r>
            <a:endParaRPr lang="mt-MT" sz="1600" dirty="0"/>
          </a:p>
          <a:p>
            <a:pPr lvl="1"/>
            <a:r>
              <a:rPr lang="mt-MT" sz="1600" dirty="0" smtClean="0"/>
              <a:t>x’għandhom jagħmlu biex iżommu lilhom infushom u lil ħaddieħor sigur</a:t>
            </a:r>
          </a:p>
          <a:p>
            <a:pPr lvl="1"/>
            <a:r>
              <a:rPr lang="mt-MT" sz="1600" dirty="0" smtClean="0"/>
              <a:t>x’għandhom jagħmlu f’każ ta’ inċident jew meta xi ħaġa tmur ħażin</a:t>
            </a:r>
          </a:p>
          <a:p>
            <a:r>
              <a:rPr lang="mt-MT" sz="1600" dirty="0" smtClean="0"/>
              <a:t>Għodod u gwidi prattiċi jistgħu jgħinu lin-negozji jimmaniġġjaw ir-riskji u jiżguraw postijiet tax-xogħol sikuri u li jġibu ’l quddiem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mt-MT" sz="1600" dirty="0" smtClean="0"/>
              <a:t>is-saħħa</a:t>
            </a:r>
            <a:endParaRPr lang="mt-MT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71550"/>
            <a:ext cx="2200427" cy="27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Il-valutazzjoni tar-riskji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t-MT" sz="1600"/>
              <a:t>Għandha ssir valutazzjoni tar-riskji biex jiġu identifikati r-riskji kollha għas-sigurtà u għas-saħħa</a:t>
            </a:r>
          </a:p>
          <a:p>
            <a:r>
              <a:rPr lang="mt-MT" sz="1600"/>
              <a:t>Kulħadd — l-impjegaturi, il-maniġers, is-servizzi tal-OSH u ħaddiema — għandhom ikunu involuti</a:t>
            </a:r>
          </a:p>
          <a:p>
            <a:r>
              <a:rPr lang="mt-MT" sz="1600"/>
              <a:t>Għandha tkopri l-gruppi kollha tal-ħaddiema u l-kuntratturi, kif ukoll sitwazzjonijiet eċċezzjonali ta’ xogħol, eż. il-manutenzjoni u t-tiswija</a:t>
            </a:r>
          </a:p>
          <a:p>
            <a:r>
              <a:rPr lang="mt-MT" altLang="en-US" sz="1600"/>
              <a:t>Huwa essenzjali li jiġi pprijoritizzat kwalunkwe xogħol li jelimina, jissostitwixxi jew jikkontrolla </a:t>
            </a:r>
            <a:r>
              <a:rPr lang="mt-MT" altLang="en-US" sz="1600" smtClean="0"/>
              <a:t>r-riskji</a:t>
            </a:r>
            <a:endParaRPr lang="mt-MT" altLang="en-US" sz="1600"/>
          </a:p>
          <a:p>
            <a:r>
              <a:rPr lang="mt-MT" sz="1600"/>
              <a:t>Għandha tiġi aġġornata u riveduta kull meta jinqalgħu l-inċidenti </a:t>
            </a:r>
          </a:p>
          <a:p>
            <a:r>
              <a:rPr lang="mt-MT" sz="1600"/>
              <a:t>Il-ħaddiema għandhom ikunu infurmati tajjeb dwar ir-riżultati u għandhom ikunu mħarrġa biex japplikaw il-miżuri tal-prevenzjoni</a:t>
            </a:r>
          </a:p>
          <a:p>
            <a:r>
              <a:rPr lang="mt-MT" sz="1600"/>
              <a:t>Hemm għodod u strumenti disponibbli biex jgħinu lill-intrapriżi jagħmlu l-valutazzjoni tar-riskji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3 passi biex jiġu mmaniġġjati s-sustanzi perikolużi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70966"/>
            <a:ext cx="7434368" cy="364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t-MT" altLang="en-US" sz="1500" dirty="0" smtClean="0"/>
              <a:t>L-identifikazzjoni tal-perikli</a:t>
            </a:r>
            <a:r>
              <a:rPr lang="mt-MT" dirty="0" smtClean="0"/>
              <a:t>:</a:t>
            </a:r>
          </a:p>
          <a:p>
            <a:r>
              <a:rPr lang="mt-MT" altLang="en-US" sz="1300" dirty="0"/>
              <a:t>Agħmel inventarju tas-sustanzi/prodotti kimiċi użati u ġġenerati fuq il-post tax-xogħol </a:t>
            </a:r>
          </a:p>
          <a:p>
            <a:r>
              <a:rPr lang="mt-MT" dirty="0" smtClean="0"/>
              <a:t>Iġbor l-informazzjoni dwar il-ħsara li huma jistgħu jikkawżaw u kif dan jista’ jiġri, pereżempju permezz ta’ tikketti u skedi tad-data dwar is-sigurtà </a:t>
            </a:r>
          </a:p>
          <a:p>
            <a:r>
              <a:rPr lang="mt-MT" dirty="0" smtClean="0"/>
              <a:t>Ivvaluta jekk ikunux qegħdin jintużaw karċinoġeni jew mutaġeni, li għalihom japplikaw regoli iktar stretti</a:t>
            </a:r>
          </a:p>
          <a:p>
            <a:pPr marL="0" indent="0">
              <a:buNone/>
            </a:pPr>
            <a:r>
              <a:rPr lang="mt-MT" altLang="en-US" sz="1500" dirty="0" smtClean="0"/>
              <a:t>Ivvaluta l-esponiment:</a:t>
            </a:r>
          </a:p>
          <a:p>
            <a:r>
              <a:rPr lang="mt-MT" dirty="0" smtClean="0"/>
              <a:t>Identifika lil dawk li jistgħu jkunu esposti, inklużi dawk li jnaddfu u ħaddiema tal-manutenzjoni</a:t>
            </a:r>
          </a:p>
          <a:p>
            <a:r>
              <a:rPr lang="mt-MT" sz="1300" dirty="0"/>
              <a:t>Ivvaluta l-esponiment tal-ħaddiema billi teżamina t-tip, l-intensità, it-tul, il-frekwenza tal-esponiment, inklużi l-kombinazzjonijiet tal-esponimenti</a:t>
            </a:r>
          </a:p>
          <a:p>
            <a:r>
              <a:rPr lang="mt-MT" dirty="0" smtClean="0"/>
              <a:t>Qis l-effetti kkombinati ma’ riskji oħra, pereżempju riskji ta’ nar, qbid mal-ġilda, jew xogħol imxarrab</a:t>
            </a:r>
          </a:p>
          <a:p>
            <a:pPr marL="0" indent="0">
              <a:buNone/>
            </a:pPr>
            <a:r>
              <a:rPr lang="mt-MT" sz="1500" dirty="0" smtClean="0"/>
              <a:t>Stipula miżuri:</a:t>
            </a:r>
          </a:p>
          <a:p>
            <a:r>
              <a:rPr lang="mt-MT" dirty="0" smtClean="0"/>
              <a:t>Imbagħad tista’ tintuża lista ta’ perikli biex jitfassal pjan ta’ azzjoni li għandu </a:t>
            </a:r>
            <a:r>
              <a:rPr lang="mt-MT" dirty="0"/>
              <a:t>j</a:t>
            </a:r>
            <a:r>
              <a:rPr lang="mt-MT" dirty="0" smtClean="0"/>
              <a:t>inkludi lil min għandu jimplimentah</a:t>
            </a:r>
          </a:p>
          <a:p>
            <a:r>
              <a:rPr lang="mt-MT" sz="1300" dirty="0"/>
              <a:t>Ikkontrolla l-implimentazzjoni u l-impatt tal-miżuri</a:t>
            </a: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Il-prinċipju STOP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17" y="843558"/>
            <a:ext cx="7644995" cy="2808312"/>
          </a:xfrm>
        </p:spPr>
        <p:txBody>
          <a:bodyPr>
            <a:normAutofit/>
          </a:bodyPr>
          <a:lstStyle/>
          <a:p>
            <a:r>
              <a:rPr lang="mt-MT" sz="1300" dirty="0" smtClean="0"/>
              <a:t>Jenħtieġ li l-impjegaturi jistabbilixxu miżuri preventivi u protettivi effettivi</a:t>
            </a:r>
          </a:p>
          <a:p>
            <a:r>
              <a:rPr lang="mt-MT" sz="1300" dirty="0" smtClean="0"/>
              <a:t>Is-sustanzi u l-proċessi perikolużi għandhom jiġu eliminati għal</a:t>
            </a:r>
            <a:r>
              <a:rPr lang="fr-LU" sz="1300" dirty="0" smtClean="0"/>
              <a:t> </a:t>
            </a:r>
            <a:r>
              <a:rPr lang="mt-MT" sz="1300" dirty="0" smtClean="0"/>
              <a:t>kollox mill-postijiet tax-xogħol (eż. bit-tfassil ta’ proċessi ġodda ta’ xogħol) </a:t>
            </a:r>
          </a:p>
          <a:p>
            <a:r>
              <a:rPr lang="mt-MT" sz="1300" dirty="0" smtClean="0"/>
              <a:t>Jekk </a:t>
            </a:r>
            <a:r>
              <a:rPr lang="mt-MT" sz="1300" u="sng" dirty="0" smtClean="0"/>
              <a:t>l-eliminazzjoni</a:t>
            </a:r>
            <a:r>
              <a:rPr lang="mt-MT" sz="1300" dirty="0" smtClean="0"/>
              <a:t> ma tkunx possibbli, ir-riskji għandhom jiġu ġestiti abbażi ta’ ġerarkija ta’ miżuri preventivi — il-prinċipju STOP</a:t>
            </a:r>
            <a:endParaRPr lang="en-US" sz="1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mt-MT" sz="1300" dirty="0" smtClean="0">
                <a:solidFill>
                  <a:srgbClr val="FF0000"/>
                </a:solidFill>
              </a:rPr>
              <a:t>S</a:t>
            </a:r>
            <a:r>
              <a:rPr lang="mt-MT" sz="1300" dirty="0" smtClean="0"/>
              <a:t>ostituzzjoni (alternattivi sikuri jew ta’ anqas ħsara)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mt-MT" sz="1300" dirty="0" smtClean="0"/>
              <a:t>Miżuri </a:t>
            </a:r>
            <a:r>
              <a:rPr lang="mt-MT" sz="1300" dirty="0" smtClean="0">
                <a:solidFill>
                  <a:srgbClr val="FF0000"/>
                </a:solidFill>
              </a:rPr>
              <a:t>t</a:t>
            </a:r>
            <a:r>
              <a:rPr lang="mt-MT" sz="1300" dirty="0" smtClean="0"/>
              <a:t>eknoloġiċi (eż. sistema magħluqa, ventilazzjoni lokali tal-egżost)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mt-MT" sz="1300" dirty="0" smtClean="0"/>
              <a:t>Miżuri </a:t>
            </a:r>
            <a:r>
              <a:rPr lang="mt-MT" sz="1300" dirty="0" smtClean="0">
                <a:solidFill>
                  <a:srgbClr val="FF0000"/>
                </a:solidFill>
              </a:rPr>
              <a:t>o</a:t>
            </a:r>
            <a:r>
              <a:rPr lang="mt-MT" sz="1300" dirty="0" smtClean="0"/>
              <a:t>rganizzattivi (pereżempju, limitazzjoni fuq l-għadd ta’ </a:t>
            </a:r>
            <a:r>
              <a:rPr lang="es-ES" sz="1300" dirty="0" smtClean="0"/>
              <a:t/>
            </a:r>
            <a:br>
              <a:rPr lang="es-ES" sz="1300" dirty="0" smtClean="0"/>
            </a:br>
            <a:r>
              <a:rPr lang="es-ES" sz="1300" dirty="0" smtClean="0"/>
              <a:t>	</a:t>
            </a:r>
            <a:r>
              <a:rPr lang="mt-MT" sz="1300" dirty="0" smtClean="0"/>
              <a:t>ħaddiema </a:t>
            </a:r>
            <a:r>
              <a:rPr lang="fr-FR" sz="1300" dirty="0" smtClean="0"/>
              <a:t>	</a:t>
            </a:r>
            <a:r>
              <a:rPr lang="mt-MT" sz="1300" dirty="0" smtClean="0"/>
              <a:t>esposti jew fuq il-ħin tal-esponiment)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mt-MT" sz="1300" dirty="0" smtClean="0">
                <a:solidFill>
                  <a:srgbClr val="FF0000"/>
                </a:solidFill>
              </a:rPr>
              <a:t>P</a:t>
            </a:r>
            <a:r>
              <a:rPr lang="mt-MT" sz="1300" dirty="0" smtClean="0"/>
              <a:t>rotezzjoni personali (ilbies u tagħmir ta’ protezzjoni personali)</a:t>
            </a:r>
          </a:p>
          <a:p>
            <a:endParaRPr lang="mt-MT" sz="1600" dirty="0" smtClean="0"/>
          </a:p>
          <a:p>
            <a:endParaRPr lang="mt-MT" sz="1600" dirty="0" smtClean="0"/>
          </a:p>
          <a:p>
            <a:endParaRPr lang="mt-MT" sz="1600" dirty="0" smtClean="0"/>
          </a:p>
          <a:p>
            <a:pPr marL="0" indent="0">
              <a:buNone/>
            </a:pPr>
            <a:endParaRPr lang="mt-MT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732240" y="2217304"/>
            <a:ext cx="2338551" cy="2171843"/>
            <a:chOff x="6881125" y="3203754"/>
            <a:chExt cx="2050519" cy="1904344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01" y="3203754"/>
              <a:ext cx="2022443" cy="1904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Leġiżlazzjoni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80254"/>
            <a:ext cx="6858303" cy="3566012"/>
          </a:xfrm>
        </p:spPr>
        <p:txBody>
          <a:bodyPr>
            <a:normAutofit lnSpcReduction="10000"/>
          </a:bodyPr>
          <a:lstStyle/>
          <a:p>
            <a:r>
              <a:rPr lang="mt-MT" sz="1400" dirty="0"/>
              <a:t>L-impjegaturi huma legalment responsabbli biex jiżguraw is-sigurtà u s-saħħa fuq il-post tax-xogħol</a:t>
            </a:r>
          </a:p>
          <a:p>
            <a:pPr marL="0" indent="0">
              <a:buNone/>
            </a:pPr>
            <a:r>
              <a:rPr sz="1400" dirty="0"/>
              <a:t/>
            </a:r>
            <a:br>
              <a:rPr sz="1400" dirty="0"/>
            </a:br>
            <a:r>
              <a:rPr lang="mt-MT" sz="1400" dirty="0" smtClean="0"/>
              <a:t>Regolamentazzjoni dwar is-sigurtà u s-saħħa fuq il-post tax-xogħol, inklużi</a:t>
            </a:r>
          </a:p>
          <a:p>
            <a:r>
              <a:rPr lang="mt-MT" sz="1400" dirty="0" smtClean="0">
                <a:hlinkClick r:id="rId2"/>
              </a:rPr>
              <a:t>Id-Direttiva 89/391/KEE (id-Direttiva Qafas dwar l-OSH)   </a:t>
            </a:r>
            <a:endParaRPr lang="mt-MT" sz="1400" dirty="0"/>
          </a:p>
          <a:p>
            <a:r>
              <a:rPr lang="mt-MT" sz="1400" dirty="0" smtClean="0">
                <a:hlinkClick r:id="rId3"/>
              </a:rPr>
              <a:t>Id-Direttiva 98/24/KE (id-Direttiva dwar l-Aġenti Kimiċi, CAD)</a:t>
            </a:r>
            <a:endParaRPr lang="mt-MT" sz="1400" dirty="0"/>
          </a:p>
          <a:p>
            <a:r>
              <a:rPr lang="mt-MT" sz="1400" dirty="0" smtClean="0">
                <a:hlinkClick r:id="rId4"/>
              </a:rPr>
              <a:t>Id-Direttiva 2004/37/KE (id-Direttiva dwar il-Karċinoġeniċi u l-Mutaġeniċi, CMD)</a:t>
            </a:r>
            <a:endParaRPr lang="mt-MT" sz="1400" dirty="0" smtClean="0"/>
          </a:p>
          <a:p>
            <a:pPr marL="0" indent="0">
              <a:buNone/>
            </a:pPr>
            <a:r>
              <a:rPr sz="1400" dirty="0"/>
              <a:t/>
            </a:r>
            <a:br>
              <a:rPr sz="1400" dirty="0"/>
            </a:br>
            <a:r>
              <a:rPr lang="mt-MT" sz="1400" dirty="0"/>
              <a:t>Ħarsa ġenerali kompluta lejn il-leġiżlazzjoni dwar l-OSH: </a:t>
            </a:r>
            <a:r>
              <a:rPr sz="1400" dirty="0"/>
              <a:t/>
            </a:r>
            <a:br>
              <a:rPr sz="1400" dirty="0"/>
            </a:br>
            <a:r>
              <a:rPr lang="mt-MT" sz="1400" dirty="0" smtClean="0">
                <a:hlinkClick r:id="rId5"/>
              </a:rPr>
              <a:t>https://osha.europa.eu/</a:t>
            </a:r>
            <a:r>
              <a:rPr lang="es-ES" sz="1400" smtClean="0">
                <a:hlinkClick r:id="rId5"/>
              </a:rPr>
              <a:t>mt</a:t>
            </a:r>
            <a:r>
              <a:rPr lang="mt-MT" sz="1400" smtClean="0">
                <a:hlinkClick r:id="rId5"/>
              </a:rPr>
              <a:t>/safety-and-health-legislation </a:t>
            </a:r>
            <a:r>
              <a:rPr sz="1400" dirty="0">
                <a:hlinkClick r:id="rId5"/>
              </a:rPr>
              <a:t/>
            </a:r>
            <a:br>
              <a:rPr sz="1400" dirty="0">
                <a:hlinkClick r:id="rId5"/>
              </a:rPr>
            </a:br>
            <a:endParaRPr lang="mt-MT" sz="1400" dirty="0"/>
          </a:p>
          <a:p>
            <a:pPr marL="0" indent="0">
              <a:buNone/>
            </a:pPr>
            <a:r>
              <a:rPr lang="mt-MT" sz="1400" dirty="0"/>
              <a:t>Xi tagħrif utli mil-leġiżlazzjoni dwar il-kimiċi:</a:t>
            </a:r>
          </a:p>
          <a:p>
            <a:r>
              <a:rPr lang="mt-MT" sz="1400" dirty="0" smtClean="0">
                <a:hlinkClick r:id="rId6"/>
              </a:rPr>
              <a:t>Regolament (KE) Nru 1907/2006 (ir-Regolament REACH)</a:t>
            </a:r>
            <a:endParaRPr lang="mt-MT" sz="1400" dirty="0"/>
          </a:p>
          <a:p>
            <a:r>
              <a:rPr lang="mt-MT" sz="1400" dirty="0" smtClean="0">
                <a:hlinkClick r:id="rId7"/>
              </a:rPr>
              <a:t>Regolament (KE) Nru 1272/2008 (ir-Regolament CLP)</a:t>
            </a:r>
            <a:endParaRPr lang="mt-MT" sz="1400" dirty="0"/>
          </a:p>
          <a:p>
            <a:endParaRPr lang="mt-MT" sz="1600" dirty="0" smtClean="0"/>
          </a:p>
          <a:p>
            <a:pPr marL="0" indent="0">
              <a:buNone/>
            </a:pPr>
            <a:endParaRPr lang="mt-MT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08304" y="2139702"/>
            <a:ext cx="1783948" cy="1838857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Karċinoġeni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794407" cy="3645000"/>
          </a:xfrm>
        </p:spPr>
        <p:txBody>
          <a:bodyPr>
            <a:normAutofit/>
          </a:bodyPr>
          <a:lstStyle/>
          <a:p>
            <a:r>
              <a:rPr lang="mt-MT" sz="1600" dirty="0" smtClean="0"/>
              <a:t>Il-karċinoġeni jikkawżaw il-maġġoranza tal-mard okkupazzjonali fatali fl-UE</a:t>
            </a:r>
            <a:endParaRPr lang="en-US" sz="1600" dirty="0" smtClean="0"/>
          </a:p>
          <a:p>
            <a:r>
              <a:rPr lang="mt-MT" sz="1600" dirty="0" smtClean="0"/>
              <a:t>Kull sena, l-esponiment okkupazzjoni għall-karċinoġeni jikkawża</a:t>
            </a:r>
            <a:r>
              <a:rPr lang="en-US" sz="1600" dirty="0" smtClean="0"/>
              <a:t>:</a:t>
            </a:r>
          </a:p>
          <a:p>
            <a:pPr lvl="1"/>
            <a:r>
              <a:rPr lang="mt-MT" sz="1600" dirty="0" smtClean="0"/>
              <a:t>Medda ta’ bejn </a:t>
            </a:r>
            <a:r>
              <a:rPr lang="en-GB" sz="1600" dirty="0" smtClean="0"/>
              <a:t>91,500 </a:t>
            </a:r>
            <a:r>
              <a:rPr lang="en-GB" sz="1600" dirty="0"/>
              <a:t>- </a:t>
            </a:r>
            <a:r>
              <a:rPr lang="en-GB" sz="1600" dirty="0" smtClean="0"/>
              <a:t>150,500</a:t>
            </a:r>
            <a:r>
              <a:rPr lang="en-US" sz="1600" dirty="0" smtClean="0"/>
              <a:t> </a:t>
            </a:r>
            <a:r>
              <a:rPr lang="mt-MT" sz="1600" dirty="0" smtClean="0"/>
              <a:t>persuna li jiżviluppaw kanċer</a:t>
            </a:r>
            <a:endParaRPr lang="en-US" sz="1600" dirty="0" smtClean="0"/>
          </a:p>
          <a:p>
            <a:pPr lvl="1">
              <a:tabLst>
                <a:tab pos="900113" algn="l"/>
              </a:tabLst>
            </a:pPr>
            <a:r>
              <a:rPr lang="mt-MT" sz="1600" dirty="0" smtClean="0"/>
              <a:t>Medda ta’ bejn</a:t>
            </a:r>
            <a:r>
              <a:rPr lang="en-GB" sz="1600" dirty="0" smtClean="0"/>
              <a:t> 57,700 </a:t>
            </a:r>
            <a:r>
              <a:rPr lang="en-GB" sz="1600" dirty="0"/>
              <a:t>- </a:t>
            </a:r>
            <a:r>
              <a:rPr lang="en-GB" sz="1600" dirty="0" smtClean="0"/>
              <a:t>106,500</a:t>
            </a:r>
            <a:r>
              <a:rPr lang="en-US" sz="1600" dirty="0" smtClean="0"/>
              <a:t> </a:t>
            </a:r>
            <a:r>
              <a:rPr lang="mt-MT" sz="1600" dirty="0" smtClean="0"/>
              <a:t>mewta</a:t>
            </a:r>
            <a:r>
              <a:rPr lang="en-US" sz="1600" dirty="0" smtClean="0"/>
              <a:t>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Bosta każijiet ta’ kanċer okkupazzjoni jistgħu jiġu prevenuti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mt-MT" sz="1600" dirty="0" smtClean="0"/>
              <a:t>Għall-karċinoġeni japplikaw miżuri aktar stretti milli għal sustanzi perikolużi oħrajn, eż. ħidma f’sistema magħluqa, ristrett tal-aċċess tal-ħaddiema u taż-żamma ta’ rekords</a:t>
            </a:r>
            <a:endParaRPr lang="en-US" sz="1600" dirty="0" smtClean="0"/>
          </a:p>
          <a:p>
            <a:r>
              <a:rPr lang="mt-MT" sz="1600" dirty="0" smtClean="0"/>
              <a:t>Il-Pjan Direzzjonali dwar il-Karċinoġeni għandu l-għan li jappoġġja l-politika u jgħin jikkondividi informazzjoni u prattiki tajbin.</a:t>
            </a:r>
            <a:endParaRPr lang="en-US" sz="1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95886"/>
            <a:ext cx="2566814" cy="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Gruppi speċifiċi f’riskju</a:t>
            </a:r>
            <a:endParaRPr lang="mt-M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t-MT" sz="1600" dirty="0" smtClean="0"/>
              <a:t>Ċerti gruppi ta’ ħaddiema jistgħu jkunu partikolarment f’riskju ta’ sustanzi perikolużi, inklużi:</a:t>
            </a:r>
          </a:p>
          <a:p>
            <a:pPr lvl="1">
              <a:spcBef>
                <a:spcPts val="600"/>
              </a:spcBef>
            </a:pPr>
            <a:r>
              <a:rPr lang="mt-MT" sz="1600" dirty="0"/>
              <a:t>in-nisa</a:t>
            </a:r>
          </a:p>
          <a:p>
            <a:pPr lvl="1"/>
            <a:r>
              <a:rPr lang="mt-MT" sz="1600" dirty="0" smtClean="0"/>
              <a:t>il-ħaddiema żgħażagħ</a:t>
            </a:r>
          </a:p>
          <a:p>
            <a:pPr lvl="1"/>
            <a:r>
              <a:rPr lang="mt-MT" sz="1600" dirty="0" smtClean="0"/>
              <a:t>il-ħaddiema migranti</a:t>
            </a:r>
          </a:p>
          <a:p>
            <a:pPr lvl="1"/>
            <a:r>
              <a:rPr lang="mt-MT" sz="1600" dirty="0" smtClean="0"/>
              <a:t>il-ħaddiema temporanji</a:t>
            </a:r>
          </a:p>
          <a:p>
            <a:pPr lvl="1"/>
            <a:r>
              <a:rPr lang="mt-MT" sz="1600" dirty="0"/>
              <a:t>persunal mhux imħarreġ jew mingħajr esperjenza</a:t>
            </a:r>
          </a:p>
          <a:p>
            <a:pPr lvl="1"/>
            <a:r>
              <a:rPr lang="mt-MT" sz="1600" dirty="0"/>
              <a:t>dawk li jnaddfu u l-kuntratturi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Dan jista’ jkun il-każ minħabba sensittività partikolari, nuqqas ta’ esperjenza jew minħabba nuqqas ta’ taħriġ jew ta’ informazzjoni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Ir-riskji għal dawn il-ħaddiema għandhom jiġu kkunsidrati fil-valutazzjoni tar-riskji</a:t>
            </a:r>
            <a:endParaRPr lang="mt-MT" sz="1600" b="1" dirty="0">
              <a:solidFill>
                <a:schemeClr val="tx2"/>
              </a:solidFill>
            </a:endParaRPr>
          </a:p>
          <a:p>
            <a:pPr lvl="1"/>
            <a:endParaRPr lang="mt-MT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Involviment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36" y="1026384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t-MT" sz="1600" dirty="0" smtClean="0"/>
              <a:t>Organizzazzjonijiet ta’ kull daqs u settur, kif ukoll individwi, jistgħu jiġu involuti permezz ta’:</a:t>
            </a:r>
          </a:p>
          <a:p>
            <a:pPr lvl="1">
              <a:spcBef>
                <a:spcPts val="600"/>
              </a:spcBef>
            </a:pPr>
            <a:r>
              <a:rPr lang="mt-MT" sz="1600" dirty="0" smtClean="0"/>
              <a:t>tixrid u reklamar tal-materjal tal-kampanja</a:t>
            </a:r>
          </a:p>
          <a:p>
            <a:pPr lvl="1"/>
            <a:r>
              <a:rPr lang="mt-MT" sz="1600" dirty="0"/>
              <a:t>parteċipazzjoni jew organizzazzjoni ta’ </a:t>
            </a:r>
            <a:r>
              <a:rPr lang="mt-MT" sz="1600" dirty="0" smtClean="0"/>
              <a:t>avvenimenti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mt-MT" sz="1600" dirty="0" smtClean="0"/>
              <a:t>u </a:t>
            </a:r>
            <a:r>
              <a:rPr lang="mt-MT" sz="1600" dirty="0"/>
              <a:t>attivitajiet</a:t>
            </a:r>
          </a:p>
          <a:p>
            <a:pPr lvl="1"/>
            <a:r>
              <a:rPr lang="mt-MT" sz="1600" dirty="0" smtClean="0"/>
              <a:t>użu u promozzjoni ta’ għodod ta’ ġestjoni ta’ sustanzi perikolużi</a:t>
            </a:r>
          </a:p>
          <a:p>
            <a:pPr lvl="1"/>
            <a:r>
              <a:rPr lang="mt-MT" sz="1600" dirty="0"/>
              <a:t>sħubija fil-kampanja</a:t>
            </a:r>
          </a:p>
          <a:p>
            <a:pPr lvl="1"/>
            <a:r>
              <a:rPr lang="mt-MT" sz="1600" dirty="0" smtClean="0"/>
              <a:t>aġġornament permezz tal-midja soċjali</a:t>
            </a:r>
          </a:p>
          <a:p>
            <a:pPr lvl="1"/>
            <a:endParaRPr lang="mt-MT" sz="1600" dirty="0" smtClean="0"/>
          </a:p>
          <a:p>
            <a:pPr lvl="1"/>
            <a:endParaRPr lang="mt-MT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5995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Offerta ta’ sħubija tal-kampanja</a:t>
            </a:r>
            <a:endParaRPr lang="mt-MT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976664" cy="3528392"/>
          </a:xfrm>
        </p:spPr>
        <p:txBody>
          <a:bodyPr>
            <a:noAutofit/>
          </a:bodyPr>
          <a:lstStyle/>
          <a:p>
            <a:r>
              <a:rPr lang="mt-MT" sz="1500" dirty="0" smtClean="0"/>
              <a:t>Sħubijiet tajbin bejn l-EU-OSHA u l-partijiet interessati ewlenin huma kruċjali għas-suċċess tal-kampanja.</a:t>
            </a:r>
          </a:p>
          <a:p>
            <a:r>
              <a:rPr lang="mt-MT" sz="1500" dirty="0" smtClean="0"/>
              <a:t>Organizzazzjonijiet Pan-Ewropej u internazzjonali jistgħu </a:t>
            </a:r>
            <a:r>
              <a:rPr lang="es-ES" sz="1500" dirty="0" smtClean="0"/>
              <a:t/>
            </a:r>
            <a:br>
              <a:rPr lang="es-ES" sz="1500" dirty="0" smtClean="0"/>
            </a:br>
            <a:r>
              <a:rPr lang="mt-MT" sz="1500" dirty="0" smtClean="0"/>
              <a:t>jsiru msieħba uffiċjali tal-kampanja</a:t>
            </a:r>
          </a:p>
          <a:p>
            <a:r>
              <a:rPr lang="mt-MT" sz="1500" dirty="0"/>
              <a:t>L-imsieħba tal-midja fil-kampanja jmexxu ’l quddiem </a:t>
            </a:r>
            <a:r>
              <a:rPr lang="es-ES" sz="1500" dirty="0" smtClean="0"/>
              <a:t/>
            </a:r>
            <a:br>
              <a:rPr lang="es-ES" sz="1500" dirty="0" smtClean="0"/>
            </a:br>
            <a:r>
              <a:rPr lang="mt-MT" sz="1500" dirty="0" smtClean="0"/>
              <a:t>il-kampanja</a:t>
            </a:r>
            <a:endParaRPr lang="mt-MT" sz="1500" dirty="0"/>
          </a:p>
          <a:p>
            <a:r>
              <a:rPr lang="mt-MT" sz="1500" dirty="0"/>
              <a:t>Il-benefiċċji jinkludu:</a:t>
            </a:r>
          </a:p>
          <a:p>
            <a:pPr lvl="1">
              <a:spcBef>
                <a:spcPts val="600"/>
              </a:spcBef>
            </a:pPr>
            <a:r>
              <a:rPr lang="mt-MT" sz="1500" dirty="0"/>
              <a:t>pakkett ta’ merħba</a:t>
            </a:r>
          </a:p>
          <a:p>
            <a:pPr lvl="1"/>
            <a:r>
              <a:rPr lang="mt-MT" sz="1500" dirty="0"/>
              <a:t>ċertifikat ta’ sħubija</a:t>
            </a:r>
          </a:p>
          <a:p>
            <a:pPr lvl="1"/>
            <a:r>
              <a:rPr lang="mt-MT" sz="1500" dirty="0" smtClean="0"/>
              <a:t>promozzjoni fil-livell tal-UE u fil-midja</a:t>
            </a:r>
          </a:p>
          <a:p>
            <a:pPr lvl="1"/>
            <a:r>
              <a:rPr lang="mt-MT" sz="1500" dirty="0"/>
              <a:t>opportunitajiet ta’ netwerking u skambju ta’</a:t>
            </a:r>
            <a:r>
              <a:rPr dirty="0"/>
              <a:t/>
            </a:r>
            <a:br>
              <a:rPr dirty="0"/>
            </a:br>
            <a:r>
              <a:rPr lang="mt-MT" sz="1500" dirty="0"/>
              <a:t>prattika tajba ma msieħba oħra tal-kampanja</a:t>
            </a:r>
          </a:p>
          <a:p>
            <a:pPr lvl="1"/>
            <a:r>
              <a:rPr lang="mt-MT" sz="1500" dirty="0"/>
              <a:t>stedina għal avvenimenti tal-UE-OSHA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586495" cy="367200"/>
          </a:xfrm>
        </p:spPr>
        <p:txBody>
          <a:bodyPr/>
          <a:lstStyle/>
          <a:p>
            <a:r>
              <a:rPr lang="mt-MT" dirty="0" smtClean="0"/>
              <a:t>Premjijiet ta’ Prattika Tajba għal Postijiet tax-Xogħol li Jġibu ’l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mt-MT" dirty="0" smtClean="0"/>
              <a:t>Quddiem is-Saħħa</a:t>
            </a:r>
            <a:endParaRPr lang="mt-M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938424" cy="3645000"/>
          </a:xfrm>
        </p:spPr>
        <p:txBody>
          <a:bodyPr>
            <a:normAutofit/>
          </a:bodyPr>
          <a:lstStyle/>
          <a:p>
            <a:r>
              <a:rPr lang="mt-MT" sz="1600" dirty="0" smtClean="0"/>
              <a:t>Rikonoxximent ta’ prattiki innovattivi ta’ saħħa u sigurtà fuq il-post tax-xogħol</a:t>
            </a:r>
          </a:p>
          <a:p>
            <a:r>
              <a:rPr lang="mt-MT" sz="1600" dirty="0" smtClean="0"/>
              <a:t>L-organizzazzjonijiet jiġi ppremjati għal inizjattivi ta’ suċċess u sostenibbli favur il-ġestjoni ta’ sustanzi perikolużi fuq il-post tax-xogħol</a:t>
            </a:r>
          </a:p>
          <a:p>
            <a:r>
              <a:rPr lang="mt-MT" sz="1600" dirty="0" smtClean="0"/>
              <a:t>Miftuħin għal organizzazzjonijiet fi ħdan:</a:t>
            </a:r>
          </a:p>
          <a:p>
            <a:pPr lvl="1">
              <a:spcBef>
                <a:spcPts val="600"/>
              </a:spcBef>
            </a:pPr>
            <a:r>
              <a:rPr lang="mt-MT" sz="1600" dirty="0"/>
              <a:t>l-Istati Membri tal-UE</a:t>
            </a:r>
          </a:p>
          <a:p>
            <a:pPr lvl="1"/>
            <a:r>
              <a:rPr lang="mt-MT" sz="1600" dirty="0"/>
              <a:t>il-pajjiżi kandidati</a:t>
            </a:r>
          </a:p>
          <a:p>
            <a:pPr lvl="1"/>
            <a:r>
              <a:rPr lang="mt-MT" sz="1600" dirty="0" smtClean="0"/>
              <a:t>il-pajjiżi potenzjalment kandidati</a:t>
            </a:r>
          </a:p>
          <a:p>
            <a:pPr lvl="1"/>
            <a:r>
              <a:rPr lang="mt-MT" sz="1600" dirty="0"/>
              <a:t>l-Assoċjazzjoni Ewropea tal-Kummerċ Ħieles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Ir-rebbieħa jitħabbru waqt iċ-ċerimonja tal-għoti tal-premijiet</a:t>
            </a:r>
          </a:p>
          <a:p>
            <a:endParaRPr lang="mt-MT" sz="1800" dirty="0" smtClean="0"/>
          </a:p>
          <a:p>
            <a:pPr lvl="1"/>
            <a:endParaRPr lang="mt-MT" sz="1800" dirty="0" smtClean="0"/>
          </a:p>
          <a:p>
            <a:endParaRPr lang="mt-M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Introduzzjoni għall-kampanja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5130112" cy="3645000"/>
          </a:xfrm>
        </p:spPr>
        <p:txBody>
          <a:bodyPr>
            <a:normAutofit/>
          </a:bodyPr>
          <a:lstStyle/>
          <a:p>
            <a:r>
              <a:rPr lang="mt-MT" sz="1600" dirty="0" smtClean="0"/>
              <a:t>Ikkoordinata mill-Aġenzija Ewropea għas-Saħħa u s-Sigurtà fuq il-Post tax-Xogħol (EU-OSHA)</a:t>
            </a:r>
          </a:p>
          <a:p>
            <a:r>
              <a:rPr lang="mt-MT" sz="1600" dirty="0" smtClean="0"/>
              <a:t>Organizzata f’iktar minn 30 pajjiż</a:t>
            </a:r>
          </a:p>
          <a:p>
            <a:r>
              <a:rPr lang="mt-MT" sz="1600" dirty="0" smtClean="0"/>
              <a:t>Appoġġjata minn netwerk ta’ sħab:</a:t>
            </a:r>
            <a:r>
              <a:rPr dirty="0"/>
              <a:t/>
            </a:r>
            <a:br>
              <a:rPr dirty="0"/>
            </a:br>
            <a:endParaRPr dirty="0"/>
          </a:p>
          <a:p>
            <a:pPr lvl="1"/>
            <a:r>
              <a:rPr lang="mt-MT" sz="1600" dirty="0" smtClean="0"/>
              <a:t>Punti fokali nazzjonali</a:t>
            </a:r>
          </a:p>
          <a:p>
            <a:pPr lvl="1"/>
            <a:r>
              <a:rPr lang="mt-MT" sz="1600" dirty="0" smtClean="0"/>
              <a:t>Sħab uffiċjali tal-kampanja:</a:t>
            </a:r>
          </a:p>
          <a:p>
            <a:pPr lvl="1"/>
            <a:r>
              <a:rPr lang="mt-MT" sz="1600" dirty="0" smtClean="0"/>
              <a:t>Sħab soċjali Ewropej</a:t>
            </a:r>
          </a:p>
          <a:p>
            <a:pPr lvl="1"/>
            <a:r>
              <a:rPr lang="mt-MT" sz="1600" dirty="0" smtClean="0"/>
              <a:t>Imsieħba tal-midja</a:t>
            </a:r>
          </a:p>
          <a:p>
            <a:pPr lvl="1"/>
            <a:r>
              <a:rPr lang="mt-MT" sz="1600" dirty="0" smtClean="0"/>
              <a:t>Netwerk Enterprise Europe</a:t>
            </a:r>
          </a:p>
          <a:p>
            <a:pPr lvl="1"/>
            <a:r>
              <a:rPr lang="mt-MT" sz="1600" dirty="0" smtClean="0"/>
              <a:t>Istituzzjonijiet tal-UE</a:t>
            </a:r>
          </a:p>
          <a:p>
            <a:pPr lvl="1"/>
            <a:r>
              <a:rPr lang="mt-MT" sz="1600" dirty="0" smtClean="0"/>
              <a:t>Aġenziji oħrajn tal-UE</a:t>
            </a:r>
            <a:endParaRPr lang="mt-MT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Riżorsi tal-kampanja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713" y="843558"/>
            <a:ext cx="3761960" cy="3645000"/>
          </a:xfrm>
        </p:spPr>
        <p:txBody>
          <a:bodyPr>
            <a:normAutofit/>
          </a:bodyPr>
          <a:lstStyle/>
          <a:p>
            <a:r>
              <a:rPr lang="mt-MT" sz="1600" dirty="0" smtClean="0"/>
              <a:t>Gwida għall-kampanja</a:t>
            </a:r>
          </a:p>
          <a:p>
            <a:r>
              <a:rPr lang="mt-MT" sz="1600" dirty="0" smtClean="0"/>
              <a:t>Għodda elettronika prattika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>
                <a:solidFill>
                  <a:schemeClr val="tx2"/>
                </a:solidFill>
              </a:rPr>
              <a:t>Rapporti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>
                <a:solidFill>
                  <a:schemeClr val="tx2"/>
                </a:solidFill>
              </a:rPr>
              <a:t>Sensiela ta’ skedi ta’ informazzjoni dwar suġġetti prijoritarji </a:t>
            </a:r>
            <a:endParaRPr lang="mt-MT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>
                <a:solidFill>
                  <a:schemeClr val="tx2"/>
                </a:solidFill>
              </a:rPr>
              <a:t>Bażi tad-data dwar riżorsi u għodod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Studji dwar il-każi u bażi tad-data awdjoviżiva</a:t>
            </a:r>
            <a:endParaRPr lang="mt-MT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>
                <a:solidFill>
                  <a:schemeClr val="tx2"/>
                </a:solidFill>
              </a:rPr>
              <a:t>OSHwiki: taqsima aġġornata u artikli ġodda</a:t>
            </a:r>
          </a:p>
          <a:p>
            <a:pPr lvl="1"/>
            <a:endParaRPr lang="mt-MT" sz="1800" dirty="0" smtClean="0"/>
          </a:p>
          <a:p>
            <a:pPr lvl="1"/>
            <a:endParaRPr lang="mt-MT" sz="1800" dirty="0" smtClean="0"/>
          </a:p>
          <a:p>
            <a:endParaRPr lang="mt-MT" dirty="0" smtClean="0"/>
          </a:p>
          <a:p>
            <a:pPr lvl="1"/>
            <a:endParaRPr lang="mt-MT" dirty="0" smtClean="0"/>
          </a:p>
          <a:p>
            <a:endParaRPr lang="mt-MT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3558"/>
            <a:ext cx="352839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>
                <a:solidFill>
                  <a:schemeClr val="tx2"/>
                </a:solidFill>
              </a:rPr>
              <a:t>Films ta’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Materjal ta’ promozzjoni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/>
              <a:t>Fuljett tal-kampanja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/>
              <a:t>Fuljett tal-Premjijiet ta’ Prattika Tajba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 smtClean="0"/>
              <a:t>Powster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 smtClean="0"/>
              <a:t>Vidjows</a:t>
            </a:r>
            <a:endParaRPr lang="mt-MT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 smtClean="0"/>
              <a:t>Banner onlajn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mt-MT" sz="1600" dirty="0"/>
              <a:t>Firma elettronika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mt-MT" sz="1600" b="1" dirty="0" smtClean="0">
                <a:solidFill>
                  <a:schemeClr val="tx2"/>
                </a:solidFill>
              </a:rPr>
              <a:t>Links għal siti utli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7734"/>
            <a:ext cx="2397119" cy="15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Dati ewlenin</a:t>
            </a:r>
            <a:endParaRPr lang="mt-MT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t-MT" sz="1600" smtClean="0"/>
              <a:t>It-tnedija tal-kampanja: </a:t>
            </a:r>
            <a:r>
              <a:t/>
            </a:r>
            <a:br/>
            <a:r>
              <a:rPr lang="mt-MT" sz="1600" b="0" smtClean="0">
                <a:solidFill>
                  <a:schemeClr val="tx2"/>
                </a:solidFill>
              </a:rPr>
              <a:t>April 2018</a:t>
            </a:r>
          </a:p>
          <a:p>
            <a:r>
              <a:rPr lang="mt-MT" sz="1600" smtClean="0"/>
              <a:t>Kompetizzjoni dwar Prattiki Tajbin fl-Istati Membri u fil-livell Ewropew: </a:t>
            </a:r>
            <a:r>
              <a:t/>
            </a:r>
            <a:br/>
            <a:r>
              <a:rPr lang="mt-MT" sz="1600" b="0"/>
              <a:t>2018 u 2019</a:t>
            </a:r>
          </a:p>
          <a:p>
            <a:r>
              <a:rPr lang="mt-MT" sz="1600" smtClean="0"/>
              <a:t>L-avveniment tal-Iskambju tal-Aħjar Prattiki ta’ Postijiet tax-Xogħol li Jġibu ’l Quddiem is-Saħħa </a:t>
            </a:r>
            <a:r>
              <a:t/>
            </a:r>
            <a:br/>
            <a:r>
              <a:rPr lang="mt-MT" sz="1600" b="0" smtClean="0"/>
              <a:t>It-tieni kwart tal-2019</a:t>
            </a:r>
          </a:p>
          <a:p>
            <a:r>
              <a:rPr lang="mt-MT" sz="1600" smtClean="0"/>
              <a:t>Il-Ġimgħat Ewropej għas-Sigurtà u s-Saħħa fuq il-Post tax-Xogħol:</a:t>
            </a:r>
          </a:p>
          <a:p>
            <a:pPr marL="189000" lvl="1" indent="0">
              <a:buNone/>
            </a:pPr>
            <a:r>
              <a:rPr lang="mt-MT" sz="1600">
                <a:solidFill>
                  <a:schemeClr val="tx2"/>
                </a:solidFill>
              </a:rPr>
              <a:t>Ottubru 2018 u 2019</a:t>
            </a:r>
          </a:p>
          <a:p>
            <a:r>
              <a:rPr lang="mt-MT" sz="1600" smtClean="0"/>
              <a:t>Summit dwar Postijiet tax-Xogħol li Jġibu ’l Quddiem is-Saħħa u Ċerimonja tal-Premjijiet ta’ Prattika Tajba:</a:t>
            </a:r>
          </a:p>
          <a:p>
            <a:pPr marL="189000" lvl="1" indent="0">
              <a:buNone/>
            </a:pPr>
            <a:r>
              <a:rPr lang="mt-MT" sz="1600" smtClean="0">
                <a:solidFill>
                  <a:schemeClr val="tx2"/>
                </a:solidFill>
              </a:rPr>
              <a:t>Novembru 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Aktar informazzjoni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298464" cy="3750974"/>
          </a:xfrm>
        </p:spPr>
        <p:txBody>
          <a:bodyPr>
            <a:normAutofit/>
          </a:bodyPr>
          <a:lstStyle/>
          <a:p>
            <a:r>
              <a:rPr lang="mt-MT" sz="1600" dirty="0" smtClean="0"/>
              <a:t>Tgħallem iktar mill-websajt tal-kampanja:</a:t>
            </a:r>
          </a:p>
          <a:p>
            <a:pPr marL="189000" lvl="1" indent="0">
              <a:buNone/>
            </a:pPr>
            <a:r>
              <a:rPr lang="mt-MT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mt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mt-MT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mt-MT" sz="1600" dirty="0" smtClean="0"/>
          </a:p>
          <a:p>
            <a:r>
              <a:rPr lang="mt-MT" sz="1600" dirty="0" smtClean="0"/>
              <a:t>Abbona għall-bulettin tagħna dwar il-kampanja:</a:t>
            </a:r>
          </a:p>
          <a:p>
            <a:pPr marL="189000" lvl="1" indent="0">
              <a:buNone/>
            </a:pPr>
            <a:r>
              <a:rPr lang="mt-MT" sz="1600" b="1" u="sng" dirty="0">
                <a:hlinkClick r:id="rId3"/>
              </a:rPr>
              <a:t>https://</a:t>
            </a:r>
            <a:r>
              <a:rPr lang="mt-MT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mt</a:t>
            </a:r>
            <a:r>
              <a:rPr lang="mt-MT" sz="1600" b="1" u="sng" dirty="0" smtClean="0">
                <a:hlinkClick r:id="rId3"/>
              </a:rPr>
              <a:t>/healthy-workplaces-newsletter</a:t>
            </a:r>
            <a:endParaRPr lang="mt-MT" sz="1600" b="1" dirty="0" smtClean="0"/>
          </a:p>
          <a:p>
            <a:pPr marL="189000" lvl="1" indent="0">
              <a:buNone/>
            </a:pPr>
            <a:endParaRPr lang="mt-MT" sz="1600" b="1" dirty="0" smtClean="0"/>
          </a:p>
          <a:p>
            <a:r>
              <a:rPr lang="mt-MT" sz="1600" dirty="0" smtClean="0"/>
              <a:t>Żomm ruħek aġġornat/a mal-attivitajiet u l-avvenimenti permezz tal-midja soċjali:</a:t>
            </a:r>
          </a:p>
          <a:p>
            <a:pPr marL="0" indent="0">
              <a:buNone/>
            </a:pPr>
            <a:endParaRPr lang="mt-MT" sz="1600" dirty="0" smtClean="0"/>
          </a:p>
          <a:p>
            <a:endParaRPr lang="mt-MT" sz="1600" dirty="0" smtClean="0"/>
          </a:p>
          <a:p>
            <a:r>
              <a:rPr lang="mt-MT" sz="1600" dirty="0" smtClean="0"/>
              <a:t>Ikseb tagħrif dwar avvenimenti f’pajjiżek mill-punt fokali tiegħek:</a:t>
            </a:r>
          </a:p>
          <a:p>
            <a:pPr marL="189000" lvl="1" indent="0">
              <a:buNone/>
            </a:pPr>
            <a:r>
              <a:rPr lang="mt-MT" sz="1600" b="1" u="sng" dirty="0" smtClean="0">
                <a:hlinkClick r:id="rId4"/>
              </a:rPr>
              <a:t>www.healthy-workplaces.eu/fops</a:t>
            </a:r>
            <a:endParaRPr lang="mt-MT" sz="1600" b="1" u="sng" dirty="0" smtClean="0"/>
          </a:p>
          <a:p>
            <a:pPr marL="189000" lvl="1" indent="0">
              <a:buNone/>
            </a:pPr>
            <a:endParaRPr lang="mt-MT" b="1" dirty="0" smtClean="0"/>
          </a:p>
          <a:p>
            <a:pPr marL="189000" lvl="1" indent="0">
              <a:buNone/>
            </a:pPr>
            <a:endParaRPr lang="mt-MT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mt-MT" dirty="0" smtClean="0"/>
          </a:p>
          <a:p>
            <a:pPr marL="189000" lvl="1" indent="0">
              <a:buNone/>
            </a:pPr>
            <a:endParaRPr lang="mt-MT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912" y="4236059"/>
            <a:ext cx="7273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tx2"/>
                </a:solidFill>
              </a:rPr>
              <a:t>Traduzzjoni</a:t>
            </a:r>
            <a:r>
              <a:rPr lang="en-GB" sz="1100" b="1" dirty="0">
                <a:solidFill>
                  <a:schemeClr val="tx2"/>
                </a:solidFill>
              </a:rPr>
              <a:t> </a:t>
            </a:r>
            <a:r>
              <a:rPr lang="en-GB" sz="1100" b="1" dirty="0" err="1">
                <a:solidFill>
                  <a:schemeClr val="tx2"/>
                </a:solidFill>
              </a:rPr>
              <a:t>pprovduta</a:t>
            </a:r>
            <a:r>
              <a:rPr lang="en-GB" sz="1100" b="1" dirty="0">
                <a:solidFill>
                  <a:schemeClr val="tx2"/>
                </a:solidFill>
              </a:rPr>
              <a:t> </a:t>
            </a:r>
            <a:r>
              <a:rPr lang="en-GB" sz="1100" b="1" dirty="0" err="1">
                <a:solidFill>
                  <a:schemeClr val="tx2"/>
                </a:solidFill>
              </a:rPr>
              <a:t>miċ-Ċentru</a:t>
            </a:r>
            <a:r>
              <a:rPr lang="en-GB" sz="1100" b="1" dirty="0">
                <a:solidFill>
                  <a:schemeClr val="tx2"/>
                </a:solidFill>
              </a:rPr>
              <a:t> ta’ </a:t>
            </a:r>
            <a:r>
              <a:rPr lang="en-GB" sz="1100" b="1" dirty="0" err="1">
                <a:solidFill>
                  <a:schemeClr val="tx2"/>
                </a:solidFill>
              </a:rPr>
              <a:t>Traduzzjoni</a:t>
            </a:r>
            <a:r>
              <a:rPr lang="en-GB" sz="1100" b="1" dirty="0">
                <a:solidFill>
                  <a:schemeClr val="tx2"/>
                </a:solidFill>
              </a:rPr>
              <a:t> (</a:t>
            </a:r>
            <a:r>
              <a:rPr lang="en-GB" sz="1100" b="1" dirty="0" err="1">
                <a:solidFill>
                  <a:schemeClr val="tx2"/>
                </a:solidFill>
              </a:rPr>
              <a:t>CdT</a:t>
            </a:r>
            <a:r>
              <a:rPr lang="en-GB" sz="1100" b="1" dirty="0">
                <a:solidFill>
                  <a:schemeClr val="tx2"/>
                </a:solidFill>
              </a:rPr>
              <a:t>, </a:t>
            </a:r>
            <a:r>
              <a:rPr lang="en-GB" sz="1100" b="1" dirty="0" err="1">
                <a:solidFill>
                  <a:schemeClr val="tx2"/>
                </a:solidFill>
              </a:rPr>
              <a:t>Lussemburgu</a:t>
            </a:r>
            <a:r>
              <a:rPr lang="en-GB" sz="1100" b="1" dirty="0">
                <a:solidFill>
                  <a:schemeClr val="tx2"/>
                </a:solidFill>
              </a:rPr>
              <a:t>), </a:t>
            </a:r>
            <a:r>
              <a:rPr lang="en-GB" sz="1100" b="1" dirty="0" err="1">
                <a:solidFill>
                  <a:schemeClr val="tx2"/>
                </a:solidFill>
              </a:rPr>
              <a:t>bbażata</a:t>
            </a:r>
            <a:r>
              <a:rPr lang="en-GB" sz="1100" b="1" dirty="0">
                <a:solidFill>
                  <a:schemeClr val="tx2"/>
                </a:solidFill>
              </a:rPr>
              <a:t> </a:t>
            </a:r>
            <a:r>
              <a:rPr lang="en-GB" sz="1100" b="1" dirty="0" err="1">
                <a:solidFill>
                  <a:schemeClr val="tx2"/>
                </a:solidFill>
              </a:rPr>
              <a:t>fuq</a:t>
            </a:r>
            <a:r>
              <a:rPr lang="en-GB" sz="1100" b="1" dirty="0">
                <a:solidFill>
                  <a:schemeClr val="tx2"/>
                </a:solidFill>
              </a:rPr>
              <a:t> test </a:t>
            </a:r>
            <a:r>
              <a:rPr lang="en-GB" sz="1100" b="1" dirty="0" err="1">
                <a:solidFill>
                  <a:schemeClr val="tx2"/>
                </a:solidFill>
              </a:rPr>
              <a:t>oriġinali</a:t>
            </a:r>
            <a:r>
              <a:rPr lang="en-GB" sz="1100" b="1" dirty="0">
                <a:solidFill>
                  <a:schemeClr val="tx2"/>
                </a:solidFill>
              </a:rPr>
              <a:t> </a:t>
            </a:r>
            <a:r>
              <a:rPr lang="en-GB" sz="1100" b="1" dirty="0" err="1">
                <a:solidFill>
                  <a:schemeClr val="tx2"/>
                </a:solidFill>
              </a:rPr>
              <a:t>bl-Ingliż</a:t>
            </a:r>
            <a:r>
              <a:rPr lang="en-GB" sz="11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Objettivi ewlenin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002320" cy="3645000"/>
          </a:xfrm>
        </p:spPr>
        <p:txBody>
          <a:bodyPr>
            <a:normAutofit/>
          </a:bodyPr>
          <a:lstStyle/>
          <a:p>
            <a:r>
              <a:rPr lang="mt-MT" sz="1600" u="sng" dirty="0" smtClean="0"/>
              <a:t>Is-sensibilizzazzjoni dwar ir-riskji</a:t>
            </a:r>
            <a:r>
              <a:rPr lang="mt-MT" sz="1600" dirty="0" smtClean="0"/>
              <a:t> maħluqa minn sustanzi perikolużi fuq il-post tax-xogħol</a:t>
            </a:r>
          </a:p>
          <a:p>
            <a:r>
              <a:rPr lang="mt-MT" sz="1600" dirty="0" smtClean="0"/>
              <a:t>Il-promozzjoni ta’ </a:t>
            </a:r>
            <a:r>
              <a:rPr lang="mt-MT" sz="1600" u="sng" dirty="0" smtClean="0"/>
              <a:t>kultura ta’ prevenzjoni</a:t>
            </a:r>
            <a:r>
              <a:rPr lang="mt-MT" sz="1600" dirty="0" smtClean="0"/>
              <a:t> li telimina jew timmaniġġja r-riskji b’mod effettiv</a:t>
            </a:r>
          </a:p>
          <a:p>
            <a:r>
              <a:rPr lang="mt-MT" sz="1600" dirty="0" smtClean="0"/>
              <a:t>It-titjib tal-fehim tar-riskji assoċjati mal-</a:t>
            </a:r>
            <a:r>
              <a:rPr lang="mt-MT" sz="1600" u="sng" dirty="0" smtClean="0"/>
              <a:t>karċinoġeni</a:t>
            </a:r>
          </a:p>
          <a:p>
            <a:r>
              <a:rPr lang="mt-MT" sz="1600" dirty="0" smtClean="0"/>
              <a:t>L-ilħuq ta’ ħaddiema bi </a:t>
            </a:r>
            <a:r>
              <a:rPr lang="mt-MT" sz="1600" u="sng" dirty="0" smtClean="0"/>
              <a:t>ħtiġijiet u b'vulnerabbiltajiet 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mt-MT" sz="1600" u="sng" dirty="0" smtClean="0"/>
              <a:t>speċifiċi</a:t>
            </a:r>
          </a:p>
          <a:p>
            <a:r>
              <a:rPr lang="mt-MT" sz="1600" dirty="0" smtClean="0"/>
              <a:t>L-għoti ta’ informazzjoni dwar </a:t>
            </a:r>
            <a:r>
              <a:rPr lang="mt-MT" sz="1600" u="sng" dirty="0" smtClean="0"/>
              <a:t>żviluppi ta’ politika</a:t>
            </a:r>
            <a:r>
              <a:rPr lang="mt-MT" sz="1600" dirty="0" smtClean="0"/>
              <a:t>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mt-MT" sz="1600" dirty="0" smtClean="0"/>
              <a:t>u </a:t>
            </a:r>
            <a:r>
              <a:rPr lang="mt-MT" sz="1600" u="sng" dirty="0" smtClean="0"/>
              <a:t>leġiżlazzjoni</a:t>
            </a:r>
            <a:r>
              <a:rPr lang="mt-MT" sz="1600" dirty="0" smtClean="0"/>
              <a:t> rilevanti</a:t>
            </a:r>
            <a:endParaRPr lang="mt-MT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28" y="1851670"/>
            <a:ext cx="3407360" cy="31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X’inhi l-problema?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434368" cy="3645000"/>
          </a:xfrm>
        </p:spPr>
        <p:txBody>
          <a:bodyPr/>
          <a:lstStyle/>
          <a:p>
            <a:r>
              <a:rPr lang="mt-MT" sz="1600" dirty="0" smtClean="0"/>
              <a:t>Bosta ħaddiema huma esposti għal sustanzi perikolużi fuq il-postijiet tax-xogħol Ewropej</a:t>
            </a:r>
          </a:p>
          <a:p>
            <a:r>
              <a:rPr lang="mt-MT" sz="1600" dirty="0" smtClean="0"/>
              <a:t>L-għarfien dwar din il-kwistjoni spiss ikun baxx</a:t>
            </a:r>
          </a:p>
          <a:p>
            <a:r>
              <a:rPr lang="mt-MT" sz="1600" dirty="0" smtClean="0"/>
              <a:t>Is-sustanzi perikolużi jistgħu jikkaġunaw:</a:t>
            </a:r>
          </a:p>
          <a:p>
            <a:pPr lvl="1"/>
            <a:r>
              <a:rPr lang="mt-MT" sz="1600" dirty="0" smtClean="0"/>
              <a:t>problemi tas-saħħa akuti u fit-tul — pereżempju irritazzjoni fil-ġilda, mard respiratorju u kanċer</a:t>
            </a:r>
          </a:p>
          <a:p>
            <a:pPr lvl="1"/>
            <a:r>
              <a:rPr lang="mt-MT" sz="1600" dirty="0"/>
              <a:t>riskji ta’ sigurtà bħal nirien, splużjonijiet u soffokazzjoni</a:t>
            </a:r>
          </a:p>
          <a:p>
            <a:pPr lvl="1"/>
            <a:r>
              <a:rPr lang="mt-MT" sz="1600" dirty="0" smtClean="0"/>
              <a:t>spejjeż sostanzjali fuq in-negozji għall-miżuri protettivi u għar-responsabbiltà </a:t>
            </a:r>
          </a:p>
          <a:p>
            <a:pPr marL="0" indent="0">
              <a:buNone/>
            </a:pPr>
            <a:endParaRPr lang="mt-MT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mt-MT" sz="2000" dirty="0" smtClean="0"/>
              <a:t>X’inhuma s-sustanzi perikolużi? </a:t>
            </a:r>
            <a:endParaRPr lang="mt-M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941" y="1155029"/>
            <a:ext cx="5571219" cy="3494426"/>
          </a:xfrm>
        </p:spPr>
        <p:txBody>
          <a:bodyPr>
            <a:normAutofit/>
          </a:bodyPr>
          <a:lstStyle/>
          <a:p>
            <a:pPr lvl="1"/>
            <a:endParaRPr lang="mt-MT" sz="1500" dirty="0" smtClean="0"/>
          </a:p>
          <a:p>
            <a:pPr lvl="1">
              <a:lnSpc>
                <a:spcPct val="110000"/>
              </a:lnSpc>
            </a:pPr>
            <a:r>
              <a:rPr lang="mt-MT" sz="1500" dirty="0" smtClean="0"/>
              <a:t>kimiċi, eż. fiż-żebgħa, fil-kolla, fid-diżinfettanti, fil-prodotti tat-tindif jew fil-pestiċidi</a:t>
            </a:r>
          </a:p>
          <a:p>
            <a:pPr lvl="1">
              <a:lnSpc>
                <a:spcPct val="110000"/>
              </a:lnSpc>
            </a:pPr>
            <a:r>
              <a:rPr lang="mt-MT" sz="1500" dirty="0"/>
              <a:t>kontaminanti ġġenerati mill-proċessi, eż. dħaħen tal-iwweldjar, trab tas-silika jew prodotti tal-kombustjoni bħal egżost tad-diżil</a:t>
            </a:r>
          </a:p>
          <a:p>
            <a:pPr lvl="1">
              <a:lnSpc>
                <a:spcPct val="110000"/>
              </a:lnSpc>
            </a:pPr>
            <a:r>
              <a:rPr lang="mt-MT" sz="1500" dirty="0" smtClean="0"/>
              <a:t>materjali ta’ oriġini naturali bħal trab taċ-ċereali, asbestos jew żejt mhux raffinat u l-kostitwenti tiegħu</a:t>
            </a:r>
          </a:p>
          <a:p>
            <a:r>
              <a:rPr lang="mt-MT" sz="1500" dirty="0" smtClean="0"/>
              <a:t>Is-sustanzi perikolużi aktarx ikunu preżenti fi kważi l-postijiet tax-xogħol kollha</a:t>
            </a:r>
          </a:p>
          <a:p>
            <a:r>
              <a:rPr lang="mt-MT" sz="1500" dirty="0" smtClean="0"/>
              <a:t>Tista’ tiġi kkawżata ħsara kemm mill-esponimenti għal żmien qasir kif ukoll fit-tul u mill-ġmigħ tagħhom fil-ġisem tul żmien twil</a:t>
            </a:r>
            <a:endParaRPr lang="mt-MT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06" y="1769691"/>
            <a:ext cx="2879411" cy="2465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941" y="843558"/>
            <a:ext cx="571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mt-MT" sz="1500" b="1" dirty="0">
                <a:solidFill>
                  <a:schemeClr val="tx2"/>
                </a:solidFill>
              </a:rPr>
              <a:t>Kull sustanza (gass, likwidu jew solidu) li toħloq riskju għas-sigurtà u għas-saħħa tal-ħaddiema: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Definizzjonijiet mid-Direttiva dwar Aġenti Kimiċi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mt-MT" dirty="0" smtClean="0"/>
              <a:t>(a) 'Aġent kimiku' tfisser kull element jew kompost kimiku, waħdu jew f’taħlita, kif jidher fl-istat naturali tiegħu jew kif prodott, użat jew irrilaxxat, li jinkludu r-rilaxx bħala skart, minn kull attività ta’ xogħol, sew jekk prodott intenzjonalment u sew jekk le u sew jekk imqiegħed fis-suq u sew jekk le;</a:t>
            </a:r>
          </a:p>
          <a:p>
            <a:r>
              <a:rPr lang="mt-MT" dirty="0" smtClean="0"/>
              <a:t>(b) ‘Aġent kimiku ta’ riskju’ tfisser:</a:t>
            </a:r>
          </a:p>
          <a:p>
            <a:pPr lvl="1">
              <a:spcBef>
                <a:spcPts val="600"/>
              </a:spcBef>
            </a:pPr>
            <a:r>
              <a:rPr lang="mt-MT" dirty="0" smtClean="0"/>
              <a:t>(i) kull aġent kimiku li jissodisfa l-kriterji għall-klassifikazzjoni bħala perikoluż taħt kwalunkwe waħda mill-klassijiet ta’ periklu fiżiku u/jew għas-saħħa stipulati fir-Regolament (KE) Nru 1272/2008l, ... sew jekk dak l-aġent kimiku huwa kklassifikat skont dak ir-Regolament u sew jekk le; </a:t>
            </a:r>
          </a:p>
          <a:p>
            <a:pPr lvl="1"/>
            <a:r>
              <a:rPr lang="mt-MT" dirty="0" smtClean="0"/>
              <a:t>(iii) kull aġent kimiku li, filwaqt li ma jissodisfax il-kriterji sabiex jiġi kklassifikat bħala perikoluż…… jista’, minħabba l-karatteristiċi fiżikokimiċi, kimiċi jew tossikoloġiċi tiegħu u l-mod li bih jintuża jew ikun preżenti fuq il-post tax-xogħol, jippreżenta riskju għas-sigurtà u s-saħħa tal-ħaddiema, inkluż kull aġent kimiku li huwa assenjat valur ta’ limitu ta’ esponiment okkupazzjonali skont l-Artikolu 3.</a:t>
            </a:r>
          </a:p>
          <a:p>
            <a:r>
              <a:rPr lang="mt-MT" dirty="0" smtClean="0"/>
              <a:t>‘Attività li tinvolvi l-aġenti kimiċi’ tfisser kull xogħol li fih jintużaw l-aġenti kimiċi, jew li jkunu maħsuba li jintużaw, f’kull proċess, inklużi l-produzzjoni, it-tqandil, il-ħażna jew id-disponiment u t-trattament, jew li jirriżultaw minn dan ix-xogħol.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Fatti u ċifri</a:t>
            </a:r>
            <a:endParaRPr lang="mt-M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90389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800" dirty="0" smtClean="0"/>
              <a:t>1) Sommarju — It-Tieni Stħarriġ Ewropew ta' Intrapriżi dwar Riskji Ġodda u Emerġenti (ESENER-2), </a:t>
            </a:r>
            <a:r>
              <a:rPr sz="800" dirty="0"/>
              <a:t/>
            </a:r>
            <a:br>
              <a:rPr sz="800" dirty="0"/>
            </a:br>
            <a:r>
              <a:rPr lang="mt-MT" sz="800" dirty="0" smtClean="0"/>
              <a:t>EU-OSHA, 2015, p. 5. Disponibbli fuq: </a:t>
            </a:r>
            <a:r>
              <a:rPr lang="mt-MT" sz="800" u="sng" dirty="0">
                <a:hlinkClick r:id="rId3"/>
              </a:rPr>
              <a:t>https://osha.europa.eu/sites/default/files/publications/documents/esener-ii-summary-en.PDF</a:t>
            </a:r>
            <a:endParaRPr lang="mt-MT" sz="800" u="sng" dirty="0" smtClean="0"/>
          </a:p>
          <a:p>
            <a:r>
              <a:rPr lang="mt-MT" sz="800" dirty="0" smtClean="0"/>
              <a:t>2) Is-Sitt Stħarriġ Ewropew dwar il-Kundizzjonijiet tax-Xogħol, Rapport Ġenerali, Eurofound, 2016, p. 43. Disponibbli fuq: </a:t>
            </a:r>
            <a:r>
              <a:rPr lang="mt-MT" sz="800" dirty="0">
                <a:hlinkClick r:id="rId4"/>
              </a:rPr>
              <a:t>https://www.eurofound.europa.eu/sites/default/files/ef_publication/field_ef_document/ef1634en.pdf</a:t>
            </a:r>
            <a:r>
              <a:rPr lang="mt-MT" sz="800" dirty="0" smtClean="0"/>
              <a:t> </a:t>
            </a:r>
          </a:p>
          <a:p>
            <a:endParaRPr lang="mt-MT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02076"/>
            <a:ext cx="5850191" cy="2881606"/>
          </a:xfrm>
        </p:spPr>
        <p:txBody>
          <a:bodyPr>
            <a:normAutofit fontScale="92500" lnSpcReduction="20000"/>
          </a:bodyPr>
          <a:lstStyle/>
          <a:p>
            <a:r>
              <a:rPr lang="mt-MT" sz="1600" dirty="0"/>
              <a:t>Is-sustanzi kimiċi jew bijoloġiċi huma preżenti fi 38 % tal-intrapriżi skont stħarriġ dwar l-intrapriża mill-UE-OSHA</a:t>
            </a:r>
            <a:r>
              <a:rPr lang="mt-MT" sz="1600" baseline="30000" dirty="0" smtClean="0"/>
              <a:t>1</a:t>
            </a:r>
            <a:r>
              <a:rPr lang="mt-MT" dirty="0" smtClean="0"/>
              <a:t> </a:t>
            </a:r>
            <a:endParaRPr lang="mt-MT" sz="1600" dirty="0"/>
          </a:p>
          <a:p>
            <a:r>
              <a:rPr lang="mt-MT" sz="1600" dirty="0"/>
              <a:t>Il-kumpaniji l-kbar spiss jużaw aktar minn 1,000 prodott kimiku differenti</a:t>
            </a:r>
          </a:p>
          <a:p>
            <a:r>
              <a:rPr lang="mt-MT" sz="1600" dirty="0" smtClean="0"/>
              <a:t>Ħaddiem wieħed jista’ jiġi f’kuntatt ma’ mijiet ta’ sustanzi kimiċi differenti</a:t>
            </a:r>
          </a:p>
          <a:p>
            <a:r>
              <a:rPr lang="mt-MT" sz="1600" dirty="0"/>
              <a:t>17 % tal-ħaddiema tal-UE jirrappurtaw li mmaniġġjaw jew li kellhom kuntatt mal-ġilda ma’ prodotti jew sustanzi kimiċi tul</a:t>
            </a:r>
            <a:r>
              <a:rPr lang="mt-MT" dirty="0" smtClean="0"/>
              <a:t> </a:t>
            </a:r>
            <a:r>
              <a:rPr lang="mt-MT" sz="1600" dirty="0" smtClean="0"/>
              <a:t>mill-inqas 25 % tal-ħin tax-xogħol tagħhom</a:t>
            </a:r>
            <a:r>
              <a:rPr lang="mt-MT" sz="1600" baseline="30000" dirty="0" smtClean="0"/>
              <a:t>2</a:t>
            </a:r>
            <a:r>
              <a:rPr lang="mt-MT" sz="1600" dirty="0" smtClean="0"/>
              <a:t> u </a:t>
            </a:r>
            <a:r>
              <a:rPr lang="mt-MT" sz="1600" dirty="0" smtClean="0"/>
              <a:t>1</a:t>
            </a:r>
            <a:r>
              <a:rPr lang="es-ES" sz="1600" smtClean="0"/>
              <a:t>5</a:t>
            </a:r>
            <a:r>
              <a:rPr lang="mt-MT" sz="1600" dirty="0" smtClean="0"/>
              <a:t> % li ħadu n-nifs fid-duħħan, fid-dħaħen (bħal dawk tal-iwweldjar jew tal-egżost), jew fi trab jew fi trabijiet (bħal trab tal-injam jew tal-minerali)</a:t>
            </a:r>
            <a:endParaRPr lang="mt-MT" sz="1600" dirty="0"/>
          </a:p>
          <a:p>
            <a:r>
              <a:rPr lang="mt-MT" sz="1600" dirty="0" smtClean="0"/>
              <a:t>Qegħdin jitfaċċaw riskji ġodda l-ħin kollu</a:t>
            </a:r>
            <a:endParaRPr lang="mt-M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96616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z="2000" dirty="0" smtClean="0"/>
              <a:t>Fatti u ċifri</a:t>
            </a:r>
            <a:endParaRPr lang="mt-MT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5261" y="832640"/>
            <a:ext cx="5432883" cy="2881606"/>
          </a:xfrm>
        </p:spPr>
        <p:txBody>
          <a:bodyPr>
            <a:normAutofit/>
          </a:bodyPr>
          <a:lstStyle/>
          <a:p>
            <a:r>
              <a:rPr lang="mt-MT" sz="1600" dirty="0"/>
              <a:t>Is-setturi bi prevalenza għolja ta’ sustanzi perikolużi jinkludu l-agrikoltura (62 %), il-manifattura (52 %) u l-kostruzzjoni (51 %)</a:t>
            </a:r>
            <a:r>
              <a:rPr lang="mt-MT" sz="1600" baseline="30000" dirty="0" smtClean="0"/>
              <a:t>1</a:t>
            </a:r>
            <a:endParaRPr lang="mt-MT" sz="1600" dirty="0"/>
          </a:p>
          <a:p>
            <a:r>
              <a:rPr lang="mt-MT" sz="1600" dirty="0"/>
              <a:t>F’ħafna setturi, l-użu ta’ kimiki kiber hekk kif it-teknoloġiji bbażati fuq il-kimiċi ħadu post il-modi tradizzjonali tax-xogħol (il-pestiċidi, il-plastiks, l-insulazzjoni, eċċ)</a:t>
            </a:r>
          </a:p>
          <a:p>
            <a:r>
              <a:rPr lang="mt-MT" sz="1600" dirty="0"/>
              <a:t>Fl-2014, fl-Iżvezja ntużaw 3.7 tunnellati ta’ sustanzi perikolużi għal kull ċittadin</a:t>
            </a:r>
          </a:p>
          <a:p>
            <a:pPr marL="0" indent="0">
              <a:buNone/>
            </a:pPr>
            <a:r>
              <a:rPr lang="mt-MT" dirty="0" smtClean="0"/>
              <a:t> </a:t>
            </a:r>
            <a:endParaRPr lang="mt-M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7734"/>
            <a:ext cx="2656477" cy="1719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79588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800" dirty="0" smtClean="0"/>
              <a:t>1) ESENER-2 — Rapport Ġenerali: Managing Safety and Health at Work (Ġestjoni dwar is-Sigurtà u s-Saħħa fuq il- Post tax-Xogħol), EU-OSHA, 2016, p. 18. Disponibbli fuq: </a:t>
            </a:r>
            <a:r>
              <a:rPr lang="mt-MT" sz="800" u="sng" dirty="0">
                <a:hlinkClick r:id="rId4"/>
              </a:rPr>
              <a:t>https://osha.europa.eu/sites/default/files/ESENER2-Overview_report.pdf</a:t>
            </a:r>
            <a:r>
              <a:rPr lang="mt-MT" sz="800" dirty="0" smtClean="0"/>
              <a:t> </a:t>
            </a:r>
            <a:endParaRPr lang="mt-MT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E</a:t>
            </a:r>
            <a:r>
              <a:rPr lang="mt-MT" sz="2000" dirty="0" smtClean="0"/>
              <a:t>sponiment għal sustanzi perikolużi fl-Ewropa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570272" cy="3645000"/>
          </a:xfrm>
        </p:spPr>
        <p:txBody>
          <a:bodyPr>
            <a:normAutofit/>
          </a:bodyPr>
          <a:lstStyle/>
          <a:p>
            <a:r>
              <a:rPr lang="mt-MT" sz="1600" dirty="0" smtClean="0"/>
              <a:t>Studju tal-</a:t>
            </a:r>
            <a:r>
              <a:rPr lang="en-GB" sz="1600" dirty="0" smtClean="0"/>
              <a:t>EU-OSHA </a:t>
            </a:r>
            <a:r>
              <a:rPr lang="mt-MT" sz="1600" dirty="0" smtClean="0"/>
              <a:t>biex ikun hemm stima aħjar tal-esponiment għas-sustanzi perikolużi fuq il-postijiet tax-xogħol Ewropej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mt-MT" sz="1600" dirty="0" smtClean="0"/>
              <a:t>L-istudju applika metodoloġija ġdida biex għaqqad flimkien data disponibbli b’mod pubbliku mill-ECHA, SPIN, </a:t>
            </a:r>
            <a:r>
              <a:rPr lang="en-US" sz="1600" dirty="0" smtClean="0"/>
              <a:t>PRODCOM, </a:t>
            </a:r>
            <a:r>
              <a:rPr lang="mt-MT" sz="1600" dirty="0" smtClean="0"/>
              <a:t>l-Istatistiċi tan-Negozju tal-</a:t>
            </a:r>
            <a:r>
              <a:rPr lang="en-US" sz="1600" dirty="0" err="1" smtClean="0"/>
              <a:t>Eurosta</a:t>
            </a:r>
            <a:r>
              <a:rPr lang="mt-MT" sz="1600" dirty="0" smtClean="0"/>
              <a:t>t</a:t>
            </a:r>
            <a:r>
              <a:rPr lang="mt-MT" sz="1600" dirty="0"/>
              <a:t> </a:t>
            </a:r>
            <a:r>
              <a:rPr lang="mt-MT" sz="1600" dirty="0" smtClean="0"/>
              <a:t>u l-Istħarriġ tal-Kundizzjonijiet tax-Xogħol Ewropej</a:t>
            </a:r>
            <a:endParaRPr lang="en-US" sz="1600" dirty="0" smtClean="0"/>
          </a:p>
          <a:p>
            <a:r>
              <a:rPr lang="mt-MT" sz="1600" dirty="0" smtClean="0"/>
              <a:t>Sistema ta’ evalwazzjoni esperta ġiet applikata biex tidentifika s-sustanzi l-aktar rilevanti u s-setturi ewlenin tal-okkorrenza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7008535" y="2062467"/>
            <a:ext cx="1752094" cy="21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678</TotalTime>
  <Words>1448</Words>
  <Application>Microsoft Office PowerPoint</Application>
  <PresentationFormat>On-screen Show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Kampanja dwar il-Postijiet tax-Xogħol li Jġibu ’l Quddiem is-Saħħa (2018-19)</vt:lpstr>
      <vt:lpstr>Introduzzjoni għall-kampanja</vt:lpstr>
      <vt:lpstr>Objettivi ewlenin</vt:lpstr>
      <vt:lpstr>X’inhi l-problema?</vt:lpstr>
      <vt:lpstr>X’inhuma s-sustanzi perikolużi? </vt:lpstr>
      <vt:lpstr>Definizzjonijiet mid-Direttiva dwar Aġenti Kimiċi </vt:lpstr>
      <vt:lpstr>Fatti u ċifri</vt:lpstr>
      <vt:lpstr>Fatti u ċifri</vt:lpstr>
      <vt:lpstr>Esponiment għal sustanzi perikolużi fl-Ewropa</vt:lpstr>
      <vt:lpstr>Kif timmaniġġja s-sustanzi perikolużi?</vt:lpstr>
      <vt:lpstr>Il-valutazzjoni tar-riskji</vt:lpstr>
      <vt:lpstr>3 passi biex jiġu mmaniġġjati s-sustanzi perikolużi</vt:lpstr>
      <vt:lpstr>Il-prinċipju STOP</vt:lpstr>
      <vt:lpstr>Leġiżlazzjoni</vt:lpstr>
      <vt:lpstr>Karċinoġeni</vt:lpstr>
      <vt:lpstr>Gruppi speċifiċi f’riskju</vt:lpstr>
      <vt:lpstr>Involviment</vt:lpstr>
      <vt:lpstr>Offerta ta’ sħubija tal-kampanja</vt:lpstr>
      <vt:lpstr>Premjijiet ta’ Prattika Tajba għal Postijiet tax-Xogħol li Jġibu ’l  Quddiem is-Saħħa</vt:lpstr>
      <vt:lpstr>Riżorsi tal-kampanja</vt:lpstr>
      <vt:lpstr>Dati ewlenin</vt:lpstr>
      <vt:lpstr>Aktar informazzjoni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192</cp:revision>
  <dcterms:created xsi:type="dcterms:W3CDTF">2015-10-14T15:05:30Z</dcterms:created>
  <dcterms:modified xsi:type="dcterms:W3CDTF">2018-04-05T12:38:31Z</dcterms:modified>
</cp:coreProperties>
</file>