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24"/>
  </p:notesMasterIdLst>
  <p:handoutMasterIdLst>
    <p:handoutMasterId r:id="rId25"/>
  </p:handoutMasterIdLst>
  <p:sldIdLst>
    <p:sldId id="257" r:id="rId2"/>
    <p:sldId id="258" r:id="rId3"/>
    <p:sldId id="259" r:id="rId4"/>
    <p:sldId id="274" r:id="rId5"/>
    <p:sldId id="285" r:id="rId6"/>
    <p:sldId id="275" r:id="rId7"/>
    <p:sldId id="286" r:id="rId8"/>
    <p:sldId id="287" r:id="rId9"/>
    <p:sldId id="282" r:id="rId10"/>
    <p:sldId id="263" r:id="rId11"/>
    <p:sldId id="288" r:id="rId12"/>
    <p:sldId id="284" r:id="rId13"/>
    <p:sldId id="289" r:id="rId14"/>
    <p:sldId id="276" r:id="rId15"/>
    <p:sldId id="267" r:id="rId16"/>
    <p:sldId id="262" r:id="rId17"/>
    <p:sldId id="268" r:id="rId18"/>
    <p:sldId id="270" r:id="rId19"/>
    <p:sldId id="271" r:id="rId20"/>
    <p:sldId id="290" r:id="rId21"/>
    <p:sldId id="269" r:id="rId22"/>
    <p:sldId id="273" r:id="rId23"/>
  </p:sldIdLst>
  <p:sldSz cx="9144000" cy="5143500" type="screen16x9"/>
  <p:notesSz cx="6808788" cy="9940925"/>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7" userDrawn="1">
          <p15:clr>
            <a:srgbClr val="A4A3A4"/>
          </p15:clr>
        </p15:guide>
        <p15:guide id="2" pos="340" userDrawn="1">
          <p15:clr>
            <a:srgbClr val="A4A3A4"/>
          </p15:clr>
        </p15:guide>
        <p15:guide id="3" orient="horz" pos="2845" userDrawn="1">
          <p15:clr>
            <a:srgbClr val="A4A3A4"/>
          </p15:clr>
        </p15:guide>
        <p15:guide id="4" pos="510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 initials="BM" lastIdx="0" clrIdx="0">
    <p:extLst/>
  </p:cmAuthor>
  <p:cmAuthor id="2" name="Lothar LISSNER" initials="LL" lastIdx="0" clrIdx="1">
    <p:extLst/>
  </p:cmAuthor>
  <p:cmAuthor id="3" name="Heike KLEMPA" initials="HK" lastIdx="0" clrIdx="2">
    <p:extLst/>
  </p:cmAuthor>
  <p:cmAuthor id="4" name="Elke SCHNEIDER" initials="ES" lastIdx="0" clrIdx="3">
    <p:extLst>
      <p:ext uri="{19B8F6BF-5375-455C-9EA6-DF929625EA0E}">
        <p15:presenceInfo xmlns:p15="http://schemas.microsoft.com/office/powerpoint/2012/main" userId="S-1-5-21-1482476501-790525478-839522115-11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a:srgbClr val="89C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7" autoAdjust="0"/>
    <p:restoredTop sz="94660"/>
  </p:normalViewPr>
  <p:slideViewPr>
    <p:cSldViewPr>
      <p:cViewPr varScale="1">
        <p:scale>
          <a:sx n="154" d="100"/>
          <a:sy n="154" d="100"/>
        </p:scale>
        <p:origin x="294" y="126"/>
      </p:cViewPr>
      <p:guideLst>
        <p:guide orient="horz" pos="577"/>
        <p:guide pos="340"/>
        <p:guide orient="horz" pos="2845"/>
        <p:guide pos="5103"/>
      </p:guideLst>
    </p:cSldViewPr>
  </p:slideViewPr>
  <p:notesTextViewPr>
    <p:cViewPr>
      <p:scale>
        <a:sx n="1" d="1"/>
        <a:sy n="1" d="1"/>
      </p:scale>
      <p:origin x="0" y="0"/>
    </p:cViewPr>
  </p:notesTextViewPr>
  <p:notesViewPr>
    <p:cSldViewPr>
      <p:cViewPr>
        <p:scale>
          <a:sx n="66" d="100"/>
          <a:sy n="66" d="100"/>
        </p:scale>
        <p:origin x="4302" y="57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37818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F8E1595-5C27-4CAE-B4E0-C80305C5E6E4}" type="datetimeFigureOut">
              <a:rPr lang="en-GB" smtClean="0"/>
              <a:t>05/04/2018</a:t>
            </a:fld>
            <a:endParaRPr lang="lv-LV"/>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sp>
      <p:sp>
        <p:nvSpPr>
          <p:cNvPr id="5" name="Notes Placeholder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493DD4C7-C698-4A80-B76C-A9FD89019653}" type="slidenum">
              <a:rPr lang="en-GB" smtClean="0"/>
              <a:t>‹#›</a:t>
            </a:fld>
            <a:endParaRPr lang="lv-LV"/>
          </a:p>
        </p:txBody>
      </p:sp>
    </p:spTree>
    <p:extLst>
      <p:ext uri="{BB962C8B-B14F-4D97-AF65-F5344CB8AC3E}">
        <p14:creationId xmlns:p14="http://schemas.microsoft.com/office/powerpoint/2010/main" val="352508152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8497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1605822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8060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5906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70360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9" name="FONDO-PORTADA-PATRON-EUOSHA-2011-16-9.png" descr="/Volumes/XRAID/Equipo Rojo/EU-OSHA/18-0115 PPT templates update/PNG/FONDO-PORTADA-PATRON-EUOSHA-2011-16-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5024"/>
          </a:xfrm>
          <a:prstGeom prst="rect">
            <a:avLst/>
          </a:prstGeom>
        </p:spPr>
      </p:pic>
      <p:sp>
        <p:nvSpPr>
          <p:cNvPr id="2" name="Title 1"/>
          <p:cNvSpPr>
            <a:spLocks noGrp="1"/>
          </p:cNvSpPr>
          <p:nvPr>
            <p:ph type="title"/>
          </p:nvPr>
        </p:nvSpPr>
        <p:spPr>
          <a:xfrm>
            <a:off x="450000" y="2673000"/>
            <a:ext cx="7646400" cy="696600"/>
          </a:xfrm>
        </p:spPr>
        <p:txBody>
          <a:bodyPr lIns="0" tIns="0" rIns="0" bIns="0" anchor="t" anchorCtr="0"/>
          <a:lstStyle>
            <a:lvl1pPr algn="l">
              <a:defRPr sz="2400" b="1" i="0" cap="none" baseline="0"/>
            </a:lvl1pPr>
          </a:lstStyle>
          <a:p>
            <a:r>
              <a:rPr lang="en-GB" smtClean="0"/>
              <a:t>Click to edit Master 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sp>
        <p:nvSpPr>
          <p:cNvPr id="13" name="Subtitle 2"/>
          <p:cNvSpPr>
            <a:spLocks noGrp="1"/>
          </p:cNvSpPr>
          <p:nvPr>
            <p:ph type="subTitle" idx="10"/>
          </p:nvPr>
        </p:nvSpPr>
        <p:spPr>
          <a:xfrm>
            <a:off x="450000" y="3469500"/>
            <a:ext cx="7646400" cy="506406"/>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pic>
        <p:nvPicPr>
          <p:cNvPr id="3" name="Imagen 2"/>
          <p:cNvPicPr>
            <a:picLocks noChangeAspect="1"/>
          </p:cNvPicPr>
          <p:nvPr userDrawn="1"/>
        </p:nvPicPr>
        <p:blipFill>
          <a:blip r:embed="rId3"/>
          <a:stretch>
            <a:fillRect/>
          </a:stretch>
        </p:blipFill>
        <p:spPr>
          <a:xfrm>
            <a:off x="0" y="0"/>
            <a:ext cx="9144000" cy="2554224"/>
          </a:xfrm>
          <a:prstGeom prst="rect">
            <a:avLst/>
          </a:prstGeom>
        </p:spPr>
      </p:pic>
      <p:pic>
        <p:nvPicPr>
          <p:cNvPr id="15" name="Picture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42512" y="-34497"/>
            <a:ext cx="694508" cy="5209298"/>
          </a:xfrm>
          <a:prstGeom prst="rect">
            <a:avLst/>
          </a:prstGeom>
        </p:spPr>
      </p:pic>
      <p:grpSp>
        <p:nvGrpSpPr>
          <p:cNvPr id="4" name="Group 3"/>
          <p:cNvGrpSpPr/>
          <p:nvPr userDrawn="1"/>
        </p:nvGrpSpPr>
        <p:grpSpPr>
          <a:xfrm>
            <a:off x="460663" y="4077113"/>
            <a:ext cx="7639729" cy="627685"/>
            <a:chOff x="460663" y="4083918"/>
            <a:chExt cx="7639729" cy="627685"/>
          </a:xfrm>
        </p:grpSpPr>
        <p:pic>
          <p:nvPicPr>
            <p:cNvPr id="11" name="Bild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460663" y="4083918"/>
              <a:ext cx="942985" cy="598265"/>
            </a:xfrm>
            <a:prstGeom prst="rect">
              <a:avLst/>
            </a:prstGeom>
            <a:noFill/>
            <a:ln w="9525">
              <a:noFill/>
              <a:miter lim="800000"/>
              <a:headEnd/>
              <a:tailEnd/>
            </a:ln>
          </p:spPr>
        </p:pic>
        <p:pic>
          <p:nvPicPr>
            <p:cNvPr id="12" name="Bild 4" descr="111004_EU-OSHA_PPT_EU logo.png"/>
            <p:cNvPicPr>
              <a:picLocks noChangeAspect="1"/>
            </p:cNvPicPr>
            <p:nvPr userDrawn="1"/>
          </p:nvPicPr>
          <p:blipFill>
            <a:blip r:embed="rId6"/>
            <a:srcRect/>
            <a:stretch>
              <a:fillRect/>
            </a:stretch>
          </p:blipFill>
          <p:spPr bwMode="auto">
            <a:xfrm>
              <a:off x="4211960" y="4443958"/>
              <a:ext cx="392283" cy="267645"/>
            </a:xfrm>
            <a:prstGeom prst="rect">
              <a:avLst/>
            </a:prstGeom>
            <a:noFill/>
            <a:ln w="9525">
              <a:noFill/>
              <a:miter lim="800000"/>
              <a:headEnd/>
              <a:tailEnd/>
            </a:ln>
          </p:spPr>
        </p:pic>
        <p:pic>
          <p:nvPicPr>
            <p:cNvPr id="14" name="Bild 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7561261" y="4162731"/>
              <a:ext cx="539131" cy="523482"/>
            </a:xfrm>
            <a:prstGeom prst="rect">
              <a:avLst/>
            </a:prstGeom>
            <a:noFill/>
            <a:ln w="9525">
              <a:noFill/>
              <a:miter lim="800000"/>
              <a:headEnd/>
              <a:tailEnd/>
            </a:ln>
          </p:spPr>
        </p:pic>
      </p:grpSp>
    </p:spTree>
    <p:extLst>
      <p:ext uri="{BB962C8B-B14F-4D97-AF65-F5344CB8AC3E}">
        <p14:creationId xmlns:p14="http://schemas.microsoft.com/office/powerpoint/2010/main" val="15544109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756000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9997254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27820" y="837000"/>
            <a:ext cx="489600" cy="36450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0000" y="837000"/>
            <a:ext cx="6642280" cy="36450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2395562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7" name="Content Placeholder 2"/>
          <p:cNvSpPr>
            <a:spLocks noGrp="1"/>
          </p:cNvSpPr>
          <p:nvPr>
            <p:ph sz="half" idx="1"/>
          </p:nvPr>
        </p:nvSpPr>
        <p:spPr>
          <a:xfrm>
            <a:off x="450000" y="837000"/>
            <a:ext cx="756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49889688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Header Section">
    <p:spTree>
      <p:nvGrpSpPr>
        <p:cNvPr id="1" name=""/>
        <p:cNvGrpSpPr/>
        <p:nvPr/>
      </p:nvGrpSpPr>
      <p:grpSpPr>
        <a:xfrm>
          <a:off x="0" y="0"/>
          <a:ext cx="0" cy="0"/>
          <a:chOff x="0" y="0"/>
          <a:chExt cx="0" cy="0"/>
        </a:xfrm>
      </p:grpSpPr>
      <p:sp>
        <p:nvSpPr>
          <p:cNvPr id="2" name="Title 1"/>
          <p:cNvSpPr>
            <a:spLocks noGrp="1"/>
          </p:cNvSpPr>
          <p:nvPr>
            <p:ph type="ctrTitle"/>
          </p:nvPr>
        </p:nvSpPr>
        <p:spPr>
          <a:xfrm>
            <a:off x="450000" y="1020600"/>
            <a:ext cx="7646400" cy="1096200"/>
          </a:xfrm>
        </p:spPr>
        <p:txBody>
          <a:bodyPr lIns="0" tIns="0" rIns="0" bIns="0" anchor="t" anchorCtr="0"/>
          <a:lstStyle>
            <a:lvl1pPr>
              <a:defRPr sz="2400" baseline="0"/>
            </a:lvl1pPr>
          </a:lstStyle>
          <a:p>
            <a:r>
              <a:rPr lang="en-GB" smtClean="0"/>
              <a:t>Click to edit Master title style</a:t>
            </a:r>
            <a:endParaRPr lang="en-US"/>
          </a:p>
        </p:txBody>
      </p:sp>
      <p:sp>
        <p:nvSpPr>
          <p:cNvPr id="3" name="Subtitle 2"/>
          <p:cNvSpPr>
            <a:spLocks noGrp="1"/>
          </p:cNvSpPr>
          <p:nvPr>
            <p:ph type="subTitle" idx="1"/>
          </p:nvPr>
        </p:nvSpPr>
        <p:spPr>
          <a:xfrm>
            <a:off x="878400" y="2430000"/>
            <a:ext cx="7214400" cy="951840"/>
          </a:xfrm>
        </p:spPr>
        <p:txBody>
          <a:bodyPr lIns="0" tIns="0" rIns="0" bIns="0" anchor="t">
            <a:normAutofit/>
          </a:bodyPr>
          <a:lstStyle>
            <a:lvl1pPr marL="0" indent="0" algn="l">
              <a:buNone/>
              <a:defRPr sz="1350" baseline="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smtClean="0"/>
              <a:t>Click to edit Master subtitle style</a:t>
            </a:r>
            <a:endParaRPr lang="en-US"/>
          </a:p>
        </p:txBody>
      </p:sp>
      <p:sp>
        <p:nvSpPr>
          <p:cNvPr id="5" name="Slide Number Placeholder 9"/>
          <p:cNvSpPr txBox="1"/>
          <p:nvPr/>
        </p:nvSpPr>
        <p:spPr>
          <a:xfrm>
            <a:off x="8536261" y="4806543"/>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sz="1050"/>
          </a:p>
        </p:txBody>
      </p:sp>
      <p:pic>
        <p:nvPicPr>
          <p:cNvPr id="11" name="Bild 2" descr="111004_EU-OSHA_PPT_Corporate logo.png"/>
          <p:cNvPicPr>
            <a:picLocks noChangeAspect="1"/>
          </p:cNvPicPr>
          <p:nvPr/>
        </p:nvPicPr>
        <p:blipFill>
          <a:blip r:embed="rId2"/>
          <a:stretch>
            <a:fillRect/>
          </a:stretch>
        </p:blipFill>
        <p:spPr bwMode="auto">
          <a:xfrm>
            <a:off x="444501" y="4131469"/>
            <a:ext cx="1031155" cy="542925"/>
          </a:xfrm>
          <a:prstGeom prst="rect">
            <a:avLst/>
          </a:prstGeom>
          <a:noFill/>
          <a:ln w="9525">
            <a:noFill/>
            <a:miter lim="800000"/>
          </a:ln>
        </p:spPr>
      </p:pic>
      <p:pic>
        <p:nvPicPr>
          <p:cNvPr id="12" name="Bild 4" descr="111004_EU-OSHA_PPT_EU logo.png"/>
          <p:cNvPicPr>
            <a:picLocks noChangeAspect="1"/>
          </p:cNvPicPr>
          <p:nvPr/>
        </p:nvPicPr>
        <p:blipFill>
          <a:blip r:embed="rId3"/>
          <a:stretch>
            <a:fillRect/>
          </a:stretch>
        </p:blipFill>
        <p:spPr bwMode="auto">
          <a:xfrm>
            <a:off x="4275138" y="4431506"/>
            <a:ext cx="368870" cy="242888"/>
          </a:xfrm>
          <a:prstGeom prst="rect">
            <a:avLst/>
          </a:prstGeom>
          <a:noFill/>
          <a:ln w="9525">
            <a:noFill/>
            <a:miter lim="800000"/>
          </a:ln>
        </p:spPr>
      </p:pic>
      <p:pic>
        <p:nvPicPr>
          <p:cNvPr id="13" name="Bild 5" descr="111004_EU-OSHA_PPT_HW logo.png"/>
          <p:cNvPicPr>
            <a:picLocks noChangeAspect="1"/>
          </p:cNvPicPr>
          <p:nvPr/>
        </p:nvPicPr>
        <p:blipFill>
          <a:blip r:embed="rId4"/>
          <a:stretch>
            <a:fillRect/>
          </a:stretch>
        </p:blipFill>
        <p:spPr bwMode="auto">
          <a:xfrm>
            <a:off x="7596336" y="4212432"/>
            <a:ext cx="507853" cy="475060"/>
          </a:xfrm>
          <a:prstGeom prst="rect">
            <a:avLst/>
          </a:prstGeom>
          <a:noFill/>
          <a:ln w="9525">
            <a:noFill/>
            <a:miter lim="800000"/>
          </a:ln>
        </p:spPr>
      </p:pic>
    </p:spTree>
    <p:extLst>
      <p:ext uri="{BB962C8B-B14F-4D97-AF65-F5344CB8AC3E}">
        <p14:creationId xmlns:p14="http://schemas.microsoft.com/office/powerpoint/2010/main" val="34233405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3672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49999" y="836999"/>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410000" y="837000"/>
            <a:ext cx="3600000"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4635083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4" name="Content Placeholder 3"/>
          <p:cNvSpPr>
            <a:spLocks noGrp="1"/>
          </p:cNvSpPr>
          <p:nvPr>
            <p:ph sz="half" idx="2"/>
          </p:nvPr>
        </p:nvSpPr>
        <p:spPr>
          <a:xfrm>
            <a:off x="449999" y="1241999"/>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410000" y="837000"/>
            <a:ext cx="3600000" cy="405000"/>
          </a:xfrm>
        </p:spPr>
        <p:txBody>
          <a:bodyPr anchor="b">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smtClean="0"/>
              <a:t>Click to edit Master text styles</a:t>
            </a:r>
          </a:p>
        </p:txBody>
      </p:sp>
      <p:sp>
        <p:nvSpPr>
          <p:cNvPr id="6" name="Content Placeholder 5"/>
          <p:cNvSpPr>
            <a:spLocks noGrp="1"/>
          </p:cNvSpPr>
          <p:nvPr>
            <p:ph sz="quarter" idx="4"/>
          </p:nvPr>
        </p:nvSpPr>
        <p:spPr>
          <a:xfrm>
            <a:off x="4410000" y="1242000"/>
            <a:ext cx="3600000" cy="3240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34819222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extLst>
      <p:ext uri="{BB962C8B-B14F-4D97-AF65-F5344CB8AC3E}">
        <p14:creationId xmlns:p14="http://schemas.microsoft.com/office/powerpoint/2010/main" val="42796072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475896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135000"/>
            <a:ext cx="7560000" cy="405000"/>
          </a:xfrm>
        </p:spPr>
        <p:txBody>
          <a:bodyPr anchor="b"/>
          <a:lstStyle>
            <a:lvl1pPr algn="l">
              <a:defRPr sz="1800" b="1" i="0" baseline="0"/>
            </a:lvl1pPr>
          </a:lstStyle>
          <a:p>
            <a:r>
              <a:rPr lang="en-GB" smtClean="0"/>
              <a:t>Click to edit Master title style</a:t>
            </a:r>
            <a:endParaRPr lang="en-US"/>
          </a:p>
        </p:txBody>
      </p:sp>
      <p:sp>
        <p:nvSpPr>
          <p:cNvPr id="3" name="Content Placeholder 2"/>
          <p:cNvSpPr>
            <a:spLocks noGrp="1"/>
          </p:cNvSpPr>
          <p:nvPr>
            <p:ph idx="1"/>
          </p:nvPr>
        </p:nvSpPr>
        <p:spPr>
          <a:xfrm>
            <a:off x="3690001" y="837000"/>
            <a:ext cx="4279869" cy="3645000"/>
          </a:xfrm>
        </p:spPr>
        <p:txBody>
          <a:bodyPr>
            <a:normAutofit/>
          </a:bodyPr>
          <a:lstStyle>
            <a:lvl5pPr>
              <a:defRPr/>
            </a:lvl5pPr>
            <a:lvl6pPr marL="1885950" indent="-171450">
              <a:buClr>
                <a:schemeClr val="tx2"/>
              </a:buClr>
              <a:buSzPct val="101000"/>
              <a:buFont typeface="Courier New" pitchFamily="49" charset="0"/>
              <a:buChar char="o"/>
              <a:defRPr sz="900"/>
            </a:lvl6pPr>
            <a:lvl7pPr marL="2228850" indent="-171450">
              <a:buClr>
                <a:schemeClr val="tx2"/>
              </a:buClr>
              <a:buFont typeface="Courier New" pitchFamily="49" charset="0"/>
              <a:buChar char="o"/>
              <a:defRPr sz="900" baseline="0"/>
            </a:lvl7pPr>
            <a:lvl8pPr marL="2571750" indent="-171450">
              <a:buClr>
                <a:schemeClr val="tx2"/>
              </a:buClr>
              <a:buFont typeface="Courier New" pitchFamily="49" charset="0"/>
              <a:buChar char="o"/>
              <a:defRPr sz="900" baseline="0"/>
            </a:lvl8pPr>
            <a:lvl9pPr marL="2914650" indent="-171450">
              <a:buClr>
                <a:schemeClr val="tx2"/>
              </a:buClr>
              <a:buFont typeface="Courier New" pitchFamily="49" charset="0"/>
              <a:buChar char="o"/>
              <a:defRPr sz="900" baseline="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0000" y="837000"/>
            <a:ext cx="2880000" cy="3645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Tree>
    <p:extLst>
      <p:ext uri="{BB962C8B-B14F-4D97-AF65-F5344CB8AC3E}">
        <p14:creationId xmlns:p14="http://schemas.microsoft.com/office/powerpoint/2010/main" val="98097036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000" y="837000"/>
            <a:ext cx="4049992" cy="675000"/>
          </a:xfrm>
        </p:spPr>
        <p:txBody>
          <a:bodyPr anchor="b">
            <a:normAutofit/>
          </a:bodyPr>
          <a:lstStyle>
            <a:lvl1pPr algn="l">
              <a:defRPr sz="1800" b="1" i="0" baseline="0"/>
            </a:lvl1pPr>
          </a:lstStyle>
          <a:p>
            <a:r>
              <a:rPr lang="en-GB" smtClean="0"/>
              <a:t>Click to edit Master title style</a:t>
            </a:r>
            <a:endParaRPr lang="en-US"/>
          </a:p>
        </p:txBody>
      </p:sp>
      <p:sp>
        <p:nvSpPr>
          <p:cNvPr id="4" name="Text Placeholder 3"/>
          <p:cNvSpPr>
            <a:spLocks noGrp="1"/>
          </p:cNvSpPr>
          <p:nvPr>
            <p:ph type="body" sz="half" idx="2"/>
          </p:nvPr>
        </p:nvSpPr>
        <p:spPr>
          <a:xfrm>
            <a:off x="449999" y="1512000"/>
            <a:ext cx="4050000" cy="2970000"/>
          </a:xfrm>
        </p:spPr>
        <p:txBody>
          <a:bodyPr anchor="t">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smtClean="0"/>
              <a:t>Click to edit Master text styles</a:t>
            </a:r>
          </a:p>
        </p:txBody>
      </p:sp>
      <p:sp>
        <p:nvSpPr>
          <p:cNvPr id="18" name="Picture Placeholder 17"/>
          <p:cNvSpPr>
            <a:spLocks noGrp="1"/>
          </p:cNvSpPr>
          <p:nvPr>
            <p:ph type="pic" sz="quarter" idx="14"/>
          </p:nvPr>
        </p:nvSpPr>
        <p:spPr>
          <a:xfrm>
            <a:off x="4876800" y="1200150"/>
            <a:ext cx="3429000" cy="2571750"/>
          </a:xfrm>
          <a:prstGeom prst="ellipse">
            <a:avLst/>
          </a:prstGeom>
          <a:ln w="76200">
            <a:noFill/>
          </a:ln>
        </p:spPr>
        <p:txBody>
          <a:bodyPr/>
          <a:lstStyle/>
          <a:p>
            <a:r>
              <a:rPr lang="en-GB" smtClean="0"/>
              <a:t>Drag picture to placeholder or click icon to add</a:t>
            </a:r>
            <a:endParaRPr lang="en-US"/>
          </a:p>
        </p:txBody>
      </p:sp>
    </p:spTree>
    <p:extLst>
      <p:ext uri="{BB962C8B-B14F-4D97-AF65-F5344CB8AC3E}">
        <p14:creationId xmlns:p14="http://schemas.microsoft.com/office/powerpoint/2010/main" val="417499714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FONDO-PATRON-EUOSHA-2011-16-9.png" descr="/Volumes/XRAID/Equipo Rojo/EU-OSHA/18-0115 PPT templates update/PNG/FONDO-PATRON-EUOSHA-2011-16-9.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1291" cy="5143500"/>
          </a:xfrm>
          <a:prstGeom prst="rect">
            <a:avLst/>
          </a:prstGeom>
        </p:spPr>
      </p:pic>
      <p:sp>
        <p:nvSpPr>
          <p:cNvPr id="2" name="Title Placeholder 1"/>
          <p:cNvSpPr>
            <a:spLocks noGrp="1"/>
          </p:cNvSpPr>
          <p:nvPr>
            <p:ph type="title"/>
          </p:nvPr>
        </p:nvSpPr>
        <p:spPr>
          <a:xfrm>
            <a:off x="450001" y="135000"/>
            <a:ext cx="7559873" cy="367200"/>
          </a:xfrm>
          <a:prstGeom prst="rect">
            <a:avLst/>
          </a:prstGeom>
        </p:spPr>
        <p:txBody>
          <a:bodyPr vert="horz" lIns="91440" tIns="45720" rIns="91440" bIns="45720" rtlCol="0" anchor="ctr">
            <a:noAutofit/>
          </a:bodyPr>
          <a:lstStyle/>
          <a:p>
            <a:r>
              <a:rPr lang="en-GB" smtClean="0"/>
              <a:t>Click to edit Master title style</a:t>
            </a:r>
            <a:endParaRPr lang="en-US"/>
          </a:p>
        </p:txBody>
      </p:sp>
      <p:sp>
        <p:nvSpPr>
          <p:cNvPr id="3" name="Text Placeholder 2"/>
          <p:cNvSpPr>
            <a:spLocks noGrp="1"/>
          </p:cNvSpPr>
          <p:nvPr>
            <p:ph type="body" idx="1"/>
          </p:nvPr>
        </p:nvSpPr>
        <p:spPr>
          <a:xfrm>
            <a:off x="450000" y="837000"/>
            <a:ext cx="7560000" cy="3645000"/>
          </a:xfrm>
          <a:prstGeom prst="rect">
            <a:avLst/>
          </a:prstGeom>
        </p:spPr>
        <p:txBody>
          <a:bodyPr vert="horz" lIns="91440" tIns="45720" rIns="91440" bIns="45720" rtlCol="0" anchor="t" anchorCtr="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10" name="Slide Number Placeholder 9"/>
          <p:cNvSpPr txBox="1"/>
          <p:nvPr/>
        </p:nvSpPr>
        <p:spPr>
          <a:xfrm>
            <a:off x="8532440" y="4877961"/>
            <a:ext cx="609976" cy="273844"/>
          </a:xfrm>
          <a:prstGeom prst="rect">
            <a:avLst/>
          </a:prstGeom>
        </p:spPr>
        <p:txBody>
          <a:bodyPr vert="horz" lIns="68580" tIns="34290" rIns="68580" bIns="34290" rtlCol="0" anchor="ctr"/>
          <a:lstStyle>
            <a:defPPr>
              <a:defRPr lang="en-US"/>
            </a:defPPr>
            <a:lvl1pPr marL="0" algn="r" defTabSz="914400" rtl="0" eaLnBrk="1" latinLnBrk="0" hangingPunct="1">
              <a:defRPr sz="1400" kern="1200">
                <a:solidFill>
                  <a:schemeClr val="tx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6A064B8-E15C-4A1C-8E7E-B0BD818D867C}" type="slidenum">
              <a:rPr lang="en-GB" sz="750" baseline="0" smtClean="0"/>
              <a:t>‹#›</a:t>
            </a:fld>
            <a:endParaRPr lang="lv-LV" sz="750" baseline="0"/>
          </a:p>
        </p:txBody>
      </p:sp>
      <p:grpSp>
        <p:nvGrpSpPr>
          <p:cNvPr id="4" name="Group 3"/>
          <p:cNvGrpSpPr/>
          <p:nvPr userDrawn="1"/>
        </p:nvGrpSpPr>
        <p:grpSpPr>
          <a:xfrm>
            <a:off x="535552" y="4496541"/>
            <a:ext cx="7537883" cy="523481"/>
            <a:chOff x="535552" y="4034901"/>
            <a:chExt cx="7537883" cy="523481"/>
          </a:xfrm>
        </p:grpSpPr>
        <p:sp>
          <p:nvSpPr>
            <p:cNvPr id="9" name="Rectangle 11"/>
            <p:cNvSpPr>
              <a:spLocks noChangeArrowheads="1"/>
            </p:cNvSpPr>
            <p:nvPr userDrawn="1"/>
          </p:nvSpPr>
          <p:spPr bwMode="auto">
            <a:xfrm>
              <a:off x="1619672" y="4439964"/>
              <a:ext cx="5491306" cy="104775"/>
            </a:xfrm>
            <a:prstGeom prst="rect">
              <a:avLst/>
            </a:prstGeom>
            <a:noFill/>
            <a:ln w="9525">
              <a:noFill/>
              <a:miter lim="800000"/>
              <a:headEnd/>
              <a:tailEnd/>
            </a:ln>
          </p:spPr>
          <p:txBody>
            <a:bodyPr lIns="0" tIns="0" rIns="0" bIns="0">
              <a:prstTxWarp prst="textNoShape">
                <a:avLst/>
              </a:prstTxWarp>
            </a:bodyPr>
            <a:lstStyle/>
            <a:p>
              <a:pPr algn="ctr">
                <a:lnSpc>
                  <a:spcPct val="90000"/>
                </a:lnSpc>
                <a:spcBef>
                  <a:spcPct val="30000"/>
                </a:spcBef>
                <a:buClr>
                  <a:srgbClr val="00529F"/>
                </a:buClr>
                <a:defRPr/>
              </a:pPr>
              <a:r>
                <a:rPr lang="en-GB" sz="700" b="1" dirty="0">
                  <a:solidFill>
                    <a:schemeClr val="tx2"/>
                  </a:solidFill>
                  <a:latin typeface="Arial" pitchFamily="-107" charset="0"/>
                </a:rPr>
                <a:t>www.healthy-workplaces.eu/lv</a:t>
              </a:r>
              <a:endParaRPr lang="lv-LV" sz="700" b="1" dirty="0">
                <a:solidFill>
                  <a:schemeClr val="tx2"/>
                </a:solidFill>
                <a:latin typeface="Arial" pitchFamily="-107" charset="0"/>
                <a:ea typeface="ＭＳ Ｐゴシック" pitchFamily="-107" charset="-128"/>
                <a:cs typeface="ＭＳ Ｐゴシック" pitchFamily="-107" charset="-128"/>
              </a:endParaRPr>
            </a:p>
          </p:txBody>
        </p:sp>
        <p:pic>
          <p:nvPicPr>
            <p:cNvPr id="11" name="Bild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7534305" y="4034901"/>
              <a:ext cx="539130" cy="523481"/>
            </a:xfrm>
            <a:prstGeom prst="rect">
              <a:avLst/>
            </a:prstGeom>
            <a:noFill/>
            <a:ln w="9525">
              <a:noFill/>
              <a:miter lim="800000"/>
              <a:headEnd/>
              <a:tailEnd/>
            </a:ln>
          </p:spPr>
        </p:pic>
        <p:pic>
          <p:nvPicPr>
            <p:cNvPr id="12" name="Picture 1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35552" y="4259747"/>
              <a:ext cx="868096" cy="298635"/>
            </a:xfrm>
            <a:prstGeom prst="rect">
              <a:avLst/>
            </a:prstGeom>
          </p:spPr>
        </p:pic>
      </p:grpSp>
    </p:spTree>
    <p:extLst>
      <p:ext uri="{BB962C8B-B14F-4D97-AF65-F5344CB8AC3E}">
        <p14:creationId xmlns:p14="http://schemas.microsoft.com/office/powerpoint/2010/main" val="1172285116"/>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p:txStyles>
    <p:titleStyle>
      <a:lvl1pPr algn="l" defTabSz="342900" rtl="0" eaLnBrk="1" latinLnBrk="0" hangingPunct="1">
        <a:spcBef>
          <a:spcPct val="0"/>
        </a:spcBef>
        <a:buNone/>
        <a:defRPr sz="1800" b="1" i="0" kern="1200" baseline="0">
          <a:solidFill>
            <a:schemeClr val="tx2"/>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9000" indent="-189000" algn="l" defTabSz="342900" rtl="0" eaLnBrk="1" latinLnBrk="0" hangingPunct="1">
        <a:spcBef>
          <a:spcPts val="450"/>
        </a:spcBef>
        <a:spcAft>
          <a:spcPct val="0"/>
        </a:spcAft>
        <a:buClr>
          <a:schemeClr val="tx2"/>
        </a:buClr>
        <a:buFont typeface="Wingdings" pitchFamily="2" charset="2"/>
        <a:buChar char="§"/>
        <a:defRPr sz="1350" b="1" i="0" kern="1200" baseline="0">
          <a:solidFill>
            <a:schemeClr val="tx2"/>
          </a:solidFill>
          <a:latin typeface="+mn-lt"/>
          <a:ea typeface="+mn-ea"/>
          <a:cs typeface="+mn-cs"/>
        </a:defRPr>
      </a:lvl1pPr>
      <a:lvl2pPr marL="324000" indent="-135000" algn="l" defTabSz="342900" rtl="0" eaLnBrk="1" latinLnBrk="0" hangingPunct="1">
        <a:spcBef>
          <a:spcPct val="0"/>
        </a:spcBef>
        <a:spcAft>
          <a:spcPct val="0"/>
        </a:spcAft>
        <a:buClrTx/>
        <a:buFont typeface="Arial" pitchFamily="34" charset="0"/>
        <a:buChar char="•"/>
        <a:defRPr sz="1350" kern="1200" baseline="0">
          <a:solidFill>
            <a:schemeClr val="tx1"/>
          </a:solidFill>
          <a:latin typeface="+mn-lt"/>
          <a:ea typeface="+mn-ea"/>
          <a:cs typeface="+mn-cs"/>
        </a:defRPr>
      </a:lvl2pPr>
      <a:lvl3pPr marL="459000" indent="-135000" algn="l" defTabSz="342900" rtl="0" eaLnBrk="1" latinLnBrk="0" hangingPunct="1">
        <a:spcBef>
          <a:spcPct val="0"/>
        </a:spcBef>
        <a:spcAft>
          <a:spcPct val="0"/>
        </a:spcAft>
        <a:buClrTx/>
        <a:buFont typeface="Arial" pitchFamily="34" charset="0"/>
        <a:buChar char="−"/>
        <a:defRPr sz="1275" kern="1200" baseline="0">
          <a:solidFill>
            <a:schemeClr val="tx1"/>
          </a:solidFill>
          <a:latin typeface="+mn-lt"/>
          <a:ea typeface="+mn-ea"/>
          <a:cs typeface="+mn-cs"/>
        </a:defRPr>
      </a:lvl3pPr>
      <a:lvl4pPr marL="594000" indent="-135000" algn="l" defTabSz="342900" rtl="0" eaLnBrk="1" latinLnBrk="0" hangingPunct="1">
        <a:spcBef>
          <a:spcPct val="0"/>
        </a:spcBef>
        <a:spcAft>
          <a:spcPct val="0"/>
        </a:spcAft>
        <a:buClrTx/>
        <a:buFont typeface="Arial" pitchFamily="34" charset="0"/>
        <a:buChar char="•"/>
        <a:defRPr sz="1200" kern="1200" baseline="0">
          <a:solidFill>
            <a:schemeClr val="tx1"/>
          </a:solidFill>
          <a:latin typeface="+mn-lt"/>
          <a:ea typeface="+mn-ea"/>
          <a:cs typeface="+mn-cs"/>
        </a:defRPr>
      </a:lvl4pPr>
      <a:lvl5pPr marL="729000" indent="-135000" algn="l" defTabSz="342900" rtl="0" eaLnBrk="1" latinLnBrk="0" hangingPunct="1">
        <a:spcBef>
          <a:spcPct val="0"/>
        </a:spcBef>
        <a:spcAft>
          <a:spcPct val="0"/>
        </a:spcAft>
        <a:buClrTx/>
        <a:buFont typeface="Arial" pitchFamily="34" charset="0"/>
        <a:buChar char="−"/>
        <a:defRPr sz="1125" kern="1200" baseline="0">
          <a:solidFill>
            <a:schemeClr val="tx1"/>
          </a:solidFill>
          <a:latin typeface="+mn-lt"/>
          <a:ea typeface="+mn-ea"/>
          <a:cs typeface="+mn-cs"/>
        </a:defRPr>
      </a:lvl5pPr>
      <a:lvl6pPr marL="943313" indent="-214313" algn="l" defTabSz="342900" rtl="0" eaLnBrk="1" latinLnBrk="0" hangingPunct="1">
        <a:spcBef>
          <a:spcPct val="0"/>
        </a:spcBef>
        <a:buFont typeface="Arial" pitchFamily="34" charset="0"/>
        <a:buChar char="•"/>
        <a:defRPr sz="1050" kern="1200" baseline="0">
          <a:solidFill>
            <a:schemeClr val="tx1"/>
          </a:solidFill>
          <a:latin typeface="+mn-lt"/>
          <a:ea typeface="+mn-ea"/>
          <a:cs typeface="+mn-cs"/>
        </a:defRPr>
      </a:lvl6pPr>
      <a:lvl7pPr marL="999000" indent="-135000" algn="l" defTabSz="342900" rtl="0" eaLnBrk="1" latinLnBrk="0" hangingPunct="1">
        <a:spcBef>
          <a:spcPct val="0"/>
        </a:spcBef>
        <a:buFont typeface="Arial" pitchFamily="34" charset="0"/>
        <a:buChar char="−"/>
        <a:defRPr sz="975" kern="1200" baseline="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osha.europa.eu/en/legislation/directives/75" TargetMode="External"/><Relationship Id="rId7" Type="http://schemas.openxmlformats.org/officeDocument/2006/relationships/hyperlink" Target="https://osha.europa.eu/en/legislation/directives/regulation-ec-no-1272-2008-classification-labelling-and-packaging-of-substances-and-mixtures" TargetMode="External"/><Relationship Id="rId2" Type="http://schemas.openxmlformats.org/officeDocument/2006/relationships/hyperlink" Target="https://osha.europa.eu/en/legislation/directives/the-osh-framework-directive/1" TargetMode="External"/><Relationship Id="rId1" Type="http://schemas.openxmlformats.org/officeDocument/2006/relationships/slideLayout" Target="../slideLayouts/slideLayout2.xml"/><Relationship Id="rId6" Type="http://schemas.openxmlformats.org/officeDocument/2006/relationships/hyperlink" Target="https://osha.europa.eu/en/legislation/directives/regulation-ec-no-1907-2006-of-the-european-parliament-and-of-the-council" TargetMode="External"/><Relationship Id="rId5" Type="http://schemas.openxmlformats.org/officeDocument/2006/relationships/hyperlink" Target="https://osha.europa.eu/en/safety-and-health-legislation" TargetMode="External"/><Relationship Id="rId4" Type="http://schemas.openxmlformats.org/officeDocument/2006/relationships/hyperlink" Target="https://osha.europa.eu/en/legislation/directives/directive-2004-37-ec-carcinogens-or-mutagens-at-wor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osha.europa.eu/en/themes/dangerous-substances/roadmap-to-carcinogen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healthy-workplaces.eu/lv/healthy-workplaces-newsletter" TargetMode="External"/><Relationship Id="rId7" Type="http://schemas.openxmlformats.org/officeDocument/2006/relationships/hyperlink" Target="https://www.facebook.com/EuropeanAgencyforSafetyandHealthatWork" TargetMode="External"/><Relationship Id="rId12" Type="http://schemas.openxmlformats.org/officeDocument/2006/relationships/image" Target="../media/image30.jpeg"/><Relationship Id="rId2" Type="http://schemas.openxmlformats.org/officeDocument/2006/relationships/hyperlink" Target="http://www.healthy-workplaces.eu/lv" TargetMode="Externa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hyperlink" Target="https://www.linkedin.com/company/europeanagency-for-safety-and-health-at-work" TargetMode="External"/><Relationship Id="rId5" Type="http://schemas.openxmlformats.org/officeDocument/2006/relationships/hyperlink" Target="http://twitter.com/eu_osha" TargetMode="External"/><Relationship Id="rId10" Type="http://schemas.openxmlformats.org/officeDocument/2006/relationships/image" Target="../media/image29.png"/><Relationship Id="rId4" Type="http://schemas.openxmlformats.org/officeDocument/2006/relationships/hyperlink" Target="http://www.healthy-workplaces.eu/fops" TargetMode="External"/><Relationship Id="rId9" Type="http://schemas.openxmlformats.org/officeDocument/2006/relationships/hyperlink" Target="http://www.youtube.com/user/EUOSH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sha.europa.eu/sites/default/files/publications/documents/esener-ii-summary-en.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eurofound.europa.eu/sites/default/files/ef_publication/field_ef_document/ef1634en.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osha.europa.eu/sites/default/files/ESENER2-Overview_report.pdf"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5536" y="2673000"/>
            <a:ext cx="8208912" cy="696600"/>
          </a:xfrm>
        </p:spPr>
        <p:txBody>
          <a:bodyPr>
            <a:noAutofit/>
          </a:bodyPr>
          <a:lstStyle/>
          <a:p>
            <a:r>
              <a:rPr lang="lv-LV" sz="2800" dirty="0" smtClean="0"/>
              <a:t>2018.–2019. gada kampaņa “Drošas un veselībai nekaitīgas darbavietas”</a:t>
            </a:r>
            <a:endParaRPr lang="lv-LV" sz="2800" dirty="0"/>
          </a:p>
        </p:txBody>
      </p:sp>
      <p:sp>
        <p:nvSpPr>
          <p:cNvPr id="3" name="Subtítulo 2"/>
          <p:cNvSpPr>
            <a:spLocks noGrp="1"/>
          </p:cNvSpPr>
          <p:nvPr>
            <p:ph type="subTitle" idx="10"/>
          </p:nvPr>
        </p:nvSpPr>
        <p:spPr>
          <a:xfrm>
            <a:off x="395536" y="3649520"/>
            <a:ext cx="7646400" cy="506406"/>
          </a:xfrm>
        </p:spPr>
        <p:txBody>
          <a:bodyPr>
            <a:normAutofit/>
          </a:bodyPr>
          <a:lstStyle/>
          <a:p>
            <a:r>
              <a:rPr lang="lv-LV" sz="2000" dirty="0" smtClean="0"/>
              <a:t>Veselīgās darbavietās turi grožos bīstamās vielas</a:t>
            </a:r>
            <a:endParaRPr lang="lv-LV" sz="2000" dirty="0"/>
          </a:p>
        </p:txBody>
      </p:sp>
      <p:sp>
        <p:nvSpPr>
          <p:cNvPr id="4" name="Subtítulo 4"/>
          <p:cNvSpPr txBox="1"/>
          <p:nvPr/>
        </p:nvSpPr>
        <p:spPr>
          <a:xfrm>
            <a:off x="1835696" y="3814531"/>
            <a:ext cx="6120680" cy="701435"/>
          </a:xfrm>
          <a:prstGeom prst="rect">
            <a:avLst/>
          </a:prstGeom>
        </p:spPr>
        <p:txBody>
          <a:bodyPr vert="horz" lIns="0" tIns="0" rIns="0" bIns="0" rtlCol="0" anchor="t" anchorCtr="0">
            <a:normAutofit/>
          </a:bodyPr>
          <a:lstStyle>
            <a:lvl1pPr marL="0" indent="0" algn="l" defTabSz="342900" rtl="0" eaLnBrk="1" latinLnBrk="0" hangingPunct="1">
              <a:spcBef>
                <a:spcPts val="450"/>
              </a:spcBef>
              <a:spcAft>
                <a:spcPct val="0"/>
              </a:spcAft>
              <a:buClr>
                <a:schemeClr val="tx2"/>
              </a:buClr>
              <a:buFont typeface="Wingdings" pitchFamily="2" charset="2"/>
              <a:buNone/>
              <a:defRPr sz="1350" b="1" i="0" kern="1200" baseline="0">
                <a:solidFill>
                  <a:schemeClr val="tx2"/>
                </a:solidFill>
                <a:latin typeface="+mn-lt"/>
                <a:ea typeface="+mn-ea"/>
                <a:cs typeface="+mn-cs"/>
              </a:defRPr>
            </a:lvl1pPr>
            <a:lvl2pPr marL="342900" indent="0" algn="ctr" defTabSz="342900" rtl="0" eaLnBrk="1" latinLnBrk="0" hangingPunct="1">
              <a:spcBef>
                <a:spcPct val="0"/>
              </a:spcBef>
              <a:spcAft>
                <a:spcPct val="0"/>
              </a:spcAft>
              <a:buClrTx/>
              <a:buFont typeface="Arial" pitchFamily="34" charset="0"/>
              <a:buNone/>
              <a:defRPr sz="1350" kern="1200" baseline="0">
                <a:solidFill>
                  <a:schemeClr val="tx1">
                    <a:tint val="75000"/>
                  </a:schemeClr>
                </a:solidFill>
                <a:latin typeface="+mn-lt"/>
                <a:ea typeface="+mn-ea"/>
                <a:cs typeface="+mn-cs"/>
              </a:defRPr>
            </a:lvl2pPr>
            <a:lvl3pPr marL="685800" indent="0" algn="ctr" defTabSz="342900" rtl="0" eaLnBrk="1" latinLnBrk="0" hangingPunct="1">
              <a:spcBef>
                <a:spcPct val="0"/>
              </a:spcBef>
              <a:spcAft>
                <a:spcPct val="0"/>
              </a:spcAft>
              <a:buClrTx/>
              <a:buFont typeface="Arial" pitchFamily="34" charset="0"/>
              <a:buNone/>
              <a:defRPr sz="1275" kern="1200" baseline="0">
                <a:solidFill>
                  <a:schemeClr val="tx1">
                    <a:tint val="75000"/>
                  </a:schemeClr>
                </a:solidFill>
                <a:latin typeface="+mn-lt"/>
                <a:ea typeface="+mn-ea"/>
                <a:cs typeface="+mn-cs"/>
              </a:defRPr>
            </a:lvl3pPr>
            <a:lvl4pPr marL="1028700" indent="0" algn="ctr" defTabSz="342900" rtl="0" eaLnBrk="1" latinLnBrk="0" hangingPunct="1">
              <a:spcBef>
                <a:spcPct val="0"/>
              </a:spcBef>
              <a:spcAft>
                <a:spcPct val="0"/>
              </a:spcAft>
              <a:buClrTx/>
              <a:buFont typeface="Arial" pitchFamily="34" charset="0"/>
              <a:buNone/>
              <a:defRPr sz="1200" kern="1200" baseline="0">
                <a:solidFill>
                  <a:schemeClr val="tx1">
                    <a:tint val="75000"/>
                  </a:schemeClr>
                </a:solidFill>
                <a:latin typeface="+mn-lt"/>
                <a:ea typeface="+mn-ea"/>
                <a:cs typeface="+mn-cs"/>
              </a:defRPr>
            </a:lvl4pPr>
            <a:lvl5pPr marL="1371600" indent="0" algn="ctr" defTabSz="342900" rtl="0" eaLnBrk="1" latinLnBrk="0" hangingPunct="1">
              <a:spcBef>
                <a:spcPct val="0"/>
              </a:spcBef>
              <a:spcAft>
                <a:spcPct val="0"/>
              </a:spcAft>
              <a:buClrTx/>
              <a:buFont typeface="Arial" pitchFamily="34" charset="0"/>
              <a:buNone/>
              <a:defRPr sz="1125" kern="1200" baseline="0">
                <a:solidFill>
                  <a:schemeClr val="tx1">
                    <a:tint val="75000"/>
                  </a:schemeClr>
                </a:solidFill>
                <a:latin typeface="+mn-lt"/>
                <a:ea typeface="+mn-ea"/>
                <a:cs typeface="+mn-cs"/>
              </a:defRPr>
            </a:lvl5pPr>
            <a:lvl6pPr marL="1714500" indent="0" algn="ctr" defTabSz="342900" rtl="0" eaLnBrk="1" latinLnBrk="0" hangingPunct="1">
              <a:spcBef>
                <a:spcPct val="0"/>
              </a:spcBef>
              <a:buFont typeface="Arial" pitchFamily="34" charset="0"/>
              <a:buNone/>
              <a:defRPr sz="1050" kern="1200" baseline="0">
                <a:solidFill>
                  <a:schemeClr val="tx1">
                    <a:tint val="75000"/>
                  </a:schemeClr>
                </a:solidFill>
                <a:latin typeface="+mn-lt"/>
                <a:ea typeface="+mn-ea"/>
                <a:cs typeface="+mn-cs"/>
              </a:defRPr>
            </a:lvl6pPr>
            <a:lvl7pPr marL="2057400" indent="0" algn="ctr" defTabSz="342900" rtl="0" eaLnBrk="1" latinLnBrk="0" hangingPunct="1">
              <a:spcBef>
                <a:spcPct val="0"/>
              </a:spcBef>
              <a:buFont typeface="Arial" pitchFamily="34" charset="0"/>
              <a:buNone/>
              <a:defRPr sz="975" kern="1200" baseline="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r>
              <a:rPr lang="es-ES" smtClean="0"/>
              <a:t/>
            </a:r>
            <a:br>
              <a:rPr lang="es-ES" smtClean="0"/>
            </a:br>
            <a:endParaRPr lang="en-GB"/>
          </a:p>
        </p:txBody>
      </p:sp>
    </p:spTree>
    <p:extLst>
      <p:ext uri="{BB962C8B-B14F-4D97-AF65-F5344CB8AC3E}">
        <p14:creationId xmlns:p14="http://schemas.microsoft.com/office/powerpoint/2010/main" val="39948353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7794407" cy="367200"/>
          </a:xfrm>
        </p:spPr>
        <p:txBody>
          <a:bodyPr/>
          <a:lstStyle/>
          <a:p>
            <a:r>
              <a:rPr lang="lv-LV" sz="2000" dirty="0" smtClean="0"/>
              <a:t>Kā pārvaldīt bīstamas vielas?</a:t>
            </a:r>
            <a:endParaRPr lang="lv-LV" sz="2000" dirty="0"/>
          </a:p>
        </p:txBody>
      </p:sp>
      <p:sp>
        <p:nvSpPr>
          <p:cNvPr id="3" name="Content Placeholder 2"/>
          <p:cNvSpPr>
            <a:spLocks noGrp="1"/>
          </p:cNvSpPr>
          <p:nvPr>
            <p:ph sz="half" idx="1"/>
          </p:nvPr>
        </p:nvSpPr>
        <p:spPr>
          <a:xfrm>
            <a:off x="450000" y="902076"/>
            <a:ext cx="6138223" cy="3469874"/>
          </a:xfrm>
        </p:spPr>
        <p:txBody>
          <a:bodyPr>
            <a:normAutofit fontScale="92500" lnSpcReduction="10000"/>
          </a:bodyPr>
          <a:lstStyle/>
          <a:p>
            <a:r>
              <a:rPr lang="lv-LV" sz="1600" dirty="0" smtClean="0"/>
              <a:t>Pamatā ir preventīva rīcība un informētības palielināšana</a:t>
            </a:r>
          </a:p>
          <a:p>
            <a:r>
              <a:rPr lang="lv-LV" sz="1600" dirty="0" smtClean="0"/>
              <a:t>ES jau ir spēkā tiesību akti par bīstamām vielām — darba devējiem ir jābūt informētiem par saviem juridiskajiem pienākumiem</a:t>
            </a:r>
          </a:p>
          <a:p>
            <a:r>
              <a:rPr lang="lv-LV" sz="1600" dirty="0" smtClean="0"/>
              <a:t>Efektīvā profilaksē svarīga nozīme ir riska novērtējumam</a:t>
            </a:r>
          </a:p>
          <a:p>
            <a:r>
              <a:rPr lang="lv-LV" sz="1600" dirty="0" smtClean="0"/>
              <a:t>Jāievieš efektīvi preventīvi darba aizsardzības pasākumi </a:t>
            </a:r>
          </a:p>
          <a:p>
            <a:r>
              <a:rPr lang="lv-LV" sz="1600" dirty="0"/>
              <a:t>Darbinieki regulāri jāinformē par </a:t>
            </a:r>
          </a:p>
          <a:p>
            <a:pPr lvl="1">
              <a:spcBef>
                <a:spcPts val="600"/>
              </a:spcBef>
            </a:pPr>
            <a:r>
              <a:rPr lang="lv-LV" sz="1600" dirty="0" smtClean="0"/>
              <a:t>riska novērtējuma rezultātiem;</a:t>
            </a:r>
          </a:p>
          <a:p>
            <a:pPr lvl="1"/>
            <a:r>
              <a:rPr lang="lv-LV" sz="1600" dirty="0" smtClean="0"/>
              <a:t>darba vides riska faktoriem un to iespējamo ietekmi;</a:t>
            </a:r>
            <a:endParaRPr lang="lv-LV" sz="1600" dirty="0"/>
          </a:p>
          <a:p>
            <a:pPr lvl="1"/>
            <a:r>
              <a:rPr lang="lv-LV" sz="1600" dirty="0" smtClean="0"/>
              <a:t>kas jādara, lai viņi paši un citi būtu drošībā;</a:t>
            </a:r>
          </a:p>
          <a:p>
            <a:pPr lvl="1"/>
            <a:r>
              <a:rPr lang="lv-LV" sz="1600" dirty="0" smtClean="0"/>
              <a:t>kā rīkoties, ja notiek nelaimes gadījums vai rodas veselības problēmas.</a:t>
            </a:r>
          </a:p>
          <a:p>
            <a:r>
              <a:rPr lang="lv-LV" sz="1600" dirty="0" smtClean="0"/>
              <a:t>Praktiski rīki un vadlīnijas var palīdzēt uzņēmumiem pārvaldīt riskus un padarīt darbavietas drošas un veselīgas</a:t>
            </a:r>
            <a:endParaRPr lang="lv-LV" sz="1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216" y="1442278"/>
            <a:ext cx="2430577" cy="3041858"/>
          </a:xfrm>
          <a:prstGeom prst="rect">
            <a:avLst/>
          </a:prstGeom>
        </p:spPr>
      </p:pic>
    </p:spTree>
    <p:extLst>
      <p:ext uri="{BB962C8B-B14F-4D97-AF65-F5344CB8AC3E}">
        <p14:creationId xmlns:p14="http://schemas.microsoft.com/office/powerpoint/2010/main" val="1673160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Riska novērtējums</a:t>
            </a:r>
            <a:endParaRPr lang="lv-LV" sz="2000" dirty="0"/>
          </a:p>
        </p:txBody>
      </p:sp>
      <p:sp>
        <p:nvSpPr>
          <p:cNvPr id="3" name="Content Placeholder 2"/>
          <p:cNvSpPr>
            <a:spLocks noGrp="1"/>
          </p:cNvSpPr>
          <p:nvPr>
            <p:ph sz="half" idx="1"/>
          </p:nvPr>
        </p:nvSpPr>
        <p:spPr/>
        <p:txBody>
          <a:bodyPr>
            <a:normAutofit/>
          </a:bodyPr>
          <a:lstStyle/>
          <a:p>
            <a:r>
              <a:rPr lang="lv-LV" sz="1600" dirty="0"/>
              <a:t>Riska novērtējums jāveic, lai apzinātu visus drošības un veselības riskus</a:t>
            </a:r>
          </a:p>
          <a:p>
            <a:r>
              <a:rPr lang="lv-LV" sz="1600" dirty="0"/>
              <a:t>Jāiesaista ikviens — darba devēji, vadītāji, darba aizsardzības </a:t>
            </a:r>
            <a:r>
              <a:rPr lang="lv-LV" sz="1600" dirty="0" smtClean="0"/>
              <a:t>pakalpojumu sniedzēji </a:t>
            </a:r>
            <a:r>
              <a:rPr lang="lv-LV" sz="1600" dirty="0"/>
              <a:t>un darbinieki</a:t>
            </a:r>
          </a:p>
          <a:p>
            <a:r>
              <a:rPr lang="lv-LV" sz="1600" dirty="0"/>
              <a:t>Jāaptver visas darbinieku un līgumdarba veicēju grupas, kā arī īpašas darba situācijas, piemēram, tehniskā apkope un remonts</a:t>
            </a:r>
          </a:p>
          <a:p>
            <a:r>
              <a:rPr lang="lv-LV" altLang="en-US" sz="1600" dirty="0"/>
              <a:t>Par prioritāriem jāatzīst visi pasākumi ar mērķi novērst, aizstāt vai kontrolēt riskus</a:t>
            </a:r>
          </a:p>
          <a:p>
            <a:r>
              <a:rPr lang="lv-LV" sz="1600" dirty="0"/>
              <a:t>Novērtējums jāatjaunina un </a:t>
            </a:r>
            <a:r>
              <a:rPr lang="lv-LV" sz="1600" dirty="0" smtClean="0"/>
              <a:t>jāpārskata, ja noticis nelaimes gadījums darbā</a:t>
            </a:r>
            <a:endParaRPr lang="lv-LV" sz="1600" dirty="0"/>
          </a:p>
          <a:p>
            <a:r>
              <a:rPr lang="lv-LV" sz="1600" dirty="0" smtClean="0"/>
              <a:t>Darbinieki </a:t>
            </a:r>
            <a:r>
              <a:rPr lang="lv-LV" sz="1600" dirty="0"/>
              <a:t>pienācīgi jāinformē par rezultātiem un jāapmāca </a:t>
            </a:r>
            <a:r>
              <a:rPr lang="lv-LV" sz="1600" dirty="0" smtClean="0"/>
              <a:t>preventīvu darba aizsardzības </a:t>
            </a:r>
            <a:r>
              <a:rPr lang="lv-LV" sz="1600" dirty="0"/>
              <a:t>pasākumu izmantošanā</a:t>
            </a:r>
          </a:p>
          <a:p>
            <a:r>
              <a:rPr lang="lv-LV" sz="1600" dirty="0"/>
              <a:t>Ir pieejami rīki un instrumenti, lai palīdzētu uzņēmumiem veikt riska novērtējumu</a:t>
            </a:r>
          </a:p>
        </p:txBody>
      </p:sp>
    </p:spTree>
    <p:extLst>
      <p:ext uri="{BB962C8B-B14F-4D97-AF65-F5344CB8AC3E}">
        <p14:creationId xmlns:p14="http://schemas.microsoft.com/office/powerpoint/2010/main" val="375534429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Trīs soļi bīstamu vielu pārvaldībā</a:t>
            </a:r>
            <a:endParaRPr lang="lv-LV" sz="2000" dirty="0"/>
          </a:p>
        </p:txBody>
      </p:sp>
      <p:sp>
        <p:nvSpPr>
          <p:cNvPr id="3" name="Content Placeholder 2"/>
          <p:cNvSpPr>
            <a:spLocks noGrp="1"/>
          </p:cNvSpPr>
          <p:nvPr>
            <p:ph sz="half" idx="1"/>
          </p:nvPr>
        </p:nvSpPr>
        <p:spPr>
          <a:xfrm>
            <a:off x="450000" y="837000"/>
            <a:ext cx="7938424" cy="3645000"/>
          </a:xfrm>
        </p:spPr>
        <p:txBody>
          <a:bodyPr>
            <a:normAutofit fontScale="92500" lnSpcReduction="10000"/>
          </a:bodyPr>
          <a:lstStyle/>
          <a:p>
            <a:pPr marL="0" indent="0">
              <a:buNone/>
            </a:pPr>
            <a:r>
              <a:rPr lang="lv-LV" altLang="en-US" sz="1500" dirty="0" smtClean="0"/>
              <a:t>Bīstamību apzināšana</a:t>
            </a:r>
            <a:r>
              <a:rPr lang="lv-LV" dirty="0" smtClean="0"/>
              <a:t>:</a:t>
            </a:r>
          </a:p>
          <a:p>
            <a:r>
              <a:rPr lang="lv-LV" dirty="0" smtClean="0"/>
              <a:t>Sagatavojiet sarakstu ar </a:t>
            </a:r>
            <a:r>
              <a:rPr lang="lv-LV" altLang="en-US" sz="1300" dirty="0"/>
              <a:t>vielām/ ķīmisku vielu maisījumiem, ko izmanto un iegūst darbavietā </a:t>
            </a:r>
          </a:p>
          <a:p>
            <a:r>
              <a:rPr lang="lv-LV" dirty="0" smtClean="0"/>
              <a:t>Apkopojiet informāciju par kaitējumu, ko tās var radīt, un to iedarbības ceļiem, piemēram, izmantojot etiķetes un drošības datu lapas </a:t>
            </a:r>
          </a:p>
          <a:p>
            <a:r>
              <a:rPr lang="lv-LV" dirty="0" smtClean="0"/>
              <a:t>Nosakiet, vai uzņēmumā izmanto kancerogēnas vai mutagēnas vielas, uz kurām attiecas stingrāki noteikumi</a:t>
            </a:r>
          </a:p>
          <a:p>
            <a:pPr marL="0" indent="0">
              <a:buNone/>
            </a:pPr>
            <a:r>
              <a:rPr lang="lv-LV" altLang="en-US" sz="1500" dirty="0" smtClean="0"/>
              <a:t>Iedarbības novērtēšana:</a:t>
            </a:r>
          </a:p>
          <a:p>
            <a:r>
              <a:rPr lang="lv-LV" dirty="0" smtClean="0"/>
              <a:t>Noskaidrojiet, kuri darbinieki varētu būt pakļauti iedarbībai, tostarp apkopēji un tehniskās apkopes darbinieki</a:t>
            </a:r>
          </a:p>
          <a:p>
            <a:r>
              <a:rPr lang="lv-LV" sz="1300" dirty="0"/>
              <a:t>Novērtējiet iedarbību uz darbiniekiem, aplūkojot ekspozīcijas veidu, intensitāti, ilgumu un biežumu, tostarp ekspozīciju kombinācijas</a:t>
            </a:r>
          </a:p>
          <a:p>
            <a:r>
              <a:rPr lang="lv-LV" dirty="0" smtClean="0"/>
              <a:t>Ņemiet vērā kombinētu ietekmi kopā ar citiem riskiem, piemēram, ugunsgrēku riskiem, absorbciju caur ādu vai saskari ar šķidrumiem</a:t>
            </a:r>
          </a:p>
          <a:p>
            <a:pPr marL="0" indent="0">
              <a:buNone/>
            </a:pPr>
            <a:r>
              <a:rPr lang="lv-LV" sz="1500" dirty="0" smtClean="0"/>
              <a:t>Pasākumu noteikšana:</a:t>
            </a:r>
          </a:p>
          <a:p>
            <a:r>
              <a:rPr lang="lv-LV" dirty="0" smtClean="0"/>
              <a:t>Bīstamības saraksta izmantošana rīcības plānu izstrādei, norādot par tā īstenošanu atbildīgās personas</a:t>
            </a:r>
          </a:p>
          <a:p>
            <a:r>
              <a:rPr lang="lv-LV" sz="1300" dirty="0"/>
              <a:t>Kontrolējiet pasākumu izpildi un ietekmi</a:t>
            </a:r>
            <a:endParaRPr lang="lv-LV" dirty="0"/>
          </a:p>
        </p:txBody>
      </p:sp>
    </p:spTree>
    <p:extLst>
      <p:ext uri="{BB962C8B-B14F-4D97-AF65-F5344CB8AC3E}">
        <p14:creationId xmlns:p14="http://schemas.microsoft.com/office/powerpoint/2010/main" val="28736400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STOP princips</a:t>
            </a:r>
            <a:endParaRPr lang="lv-LV" sz="2000" dirty="0"/>
          </a:p>
        </p:txBody>
      </p:sp>
      <p:sp>
        <p:nvSpPr>
          <p:cNvPr id="3" name="Content Placeholder 2"/>
          <p:cNvSpPr>
            <a:spLocks noGrp="1"/>
          </p:cNvSpPr>
          <p:nvPr>
            <p:ph sz="half" idx="1"/>
          </p:nvPr>
        </p:nvSpPr>
        <p:spPr>
          <a:xfrm>
            <a:off x="449874" y="846776"/>
            <a:ext cx="7560000" cy="3669662"/>
          </a:xfrm>
        </p:spPr>
        <p:txBody>
          <a:bodyPr>
            <a:normAutofit/>
          </a:bodyPr>
          <a:lstStyle/>
          <a:p>
            <a:r>
              <a:rPr lang="lv-LV" sz="1600" dirty="0" smtClean="0"/>
              <a:t>Darba devējiem ir jānosaka efektīvi preventīvi darba aizsardzības pasākumi</a:t>
            </a:r>
          </a:p>
          <a:p>
            <a:r>
              <a:rPr lang="lv-LV" sz="1600" dirty="0" smtClean="0"/>
              <a:t>Darbavietās ir pilnīgi jāaizstāj bīstamu vielu un procesu izmantošana (piemēram, izstrādājot jaunus darba procesus) </a:t>
            </a:r>
          </a:p>
          <a:p>
            <a:r>
              <a:rPr lang="lv-LV" sz="1600" dirty="0" smtClean="0"/>
              <a:t>Ja </a:t>
            </a:r>
            <a:r>
              <a:rPr lang="lv-LV" sz="1600" u="sng" dirty="0" smtClean="0"/>
              <a:t>aizstāšana</a:t>
            </a:r>
            <a:r>
              <a:rPr lang="lv-LV" sz="1600" dirty="0" smtClean="0"/>
              <a:t> nav iespējama, riski jāpārvalda, pamatojoties uz preventīvo pasākumu hierarhiju — STOP principu</a:t>
            </a:r>
            <a:endParaRPr lang="en-US" dirty="0" smtClean="0"/>
          </a:p>
          <a:p>
            <a:pPr marL="0" indent="0">
              <a:spcBef>
                <a:spcPts val="600"/>
              </a:spcBef>
              <a:buNone/>
            </a:pPr>
            <a:r>
              <a:rPr lang="en-US" sz="1600" dirty="0" smtClean="0">
                <a:solidFill>
                  <a:srgbClr val="FF0000"/>
                </a:solidFill>
              </a:rPr>
              <a:t>	</a:t>
            </a:r>
            <a:r>
              <a:rPr lang="lv-LV" sz="1600" dirty="0" smtClean="0">
                <a:solidFill>
                  <a:srgbClr val="FF0000"/>
                </a:solidFill>
              </a:rPr>
              <a:t>S</a:t>
            </a:r>
            <a:r>
              <a:rPr lang="lv-LV" sz="1600" dirty="0" smtClean="0"/>
              <a:t>amainīšana (aizstāšana ar drošām vai mazāk kaitīgām alternatīvām)</a:t>
            </a:r>
          </a:p>
          <a:p>
            <a:pPr marL="0" indent="0">
              <a:buNone/>
            </a:pPr>
            <a:r>
              <a:rPr lang="en-US" sz="1600" dirty="0" smtClean="0">
                <a:solidFill>
                  <a:srgbClr val="FF0000"/>
                </a:solidFill>
              </a:rPr>
              <a:t>	</a:t>
            </a:r>
            <a:r>
              <a:rPr lang="lv-LV" sz="1600" dirty="0" smtClean="0">
                <a:solidFill>
                  <a:srgbClr val="FF0000"/>
                </a:solidFill>
              </a:rPr>
              <a:t>T</a:t>
            </a:r>
            <a:r>
              <a:rPr lang="lv-LV" sz="1600" dirty="0" smtClean="0"/>
              <a:t>ehnoloģiski pasākumi (piemēram, slēgta sistēma, </a:t>
            </a:r>
            <a:r>
              <a:rPr lang="es-ES" sz="1600" dirty="0" smtClean="0"/>
              <a:t/>
            </a:r>
            <a:br>
              <a:rPr lang="es-ES" sz="1600" dirty="0" smtClean="0"/>
            </a:br>
            <a:r>
              <a:rPr lang="es-ES" sz="1600" dirty="0" smtClean="0"/>
              <a:t>	</a:t>
            </a:r>
            <a:r>
              <a:rPr lang="lv-LV" sz="1600" dirty="0" smtClean="0"/>
              <a:t>vietējā izplūdes ventilācija)</a:t>
            </a:r>
          </a:p>
          <a:p>
            <a:pPr marL="0" indent="0">
              <a:buNone/>
            </a:pPr>
            <a:r>
              <a:rPr lang="en-US" sz="1600" dirty="0" smtClean="0">
                <a:solidFill>
                  <a:srgbClr val="FF0000"/>
                </a:solidFill>
              </a:rPr>
              <a:t>	</a:t>
            </a:r>
            <a:r>
              <a:rPr lang="lv-LV" sz="1600" dirty="0" smtClean="0">
                <a:solidFill>
                  <a:srgbClr val="FF0000"/>
                </a:solidFill>
              </a:rPr>
              <a:t>O</a:t>
            </a:r>
            <a:r>
              <a:rPr lang="lv-LV" sz="1600" dirty="0" smtClean="0"/>
              <a:t>rganizatoriski pasākumi (piemēram, iedarbībai pakļauto </a:t>
            </a:r>
            <a:r>
              <a:rPr lang="es-ES" sz="1600" dirty="0" smtClean="0"/>
              <a:t/>
            </a:r>
            <a:br>
              <a:rPr lang="es-ES" sz="1600" dirty="0" smtClean="0"/>
            </a:br>
            <a:r>
              <a:rPr lang="es-ES" sz="1600" dirty="0" smtClean="0"/>
              <a:t>	</a:t>
            </a:r>
            <a:r>
              <a:rPr lang="lv-LV" sz="1600" dirty="0" smtClean="0"/>
              <a:t>darbinieku skaita vai iedarbības laika samazināšana)</a:t>
            </a:r>
          </a:p>
          <a:p>
            <a:pPr marL="0" indent="0">
              <a:buNone/>
            </a:pPr>
            <a:r>
              <a:rPr lang="en-US" sz="1600" dirty="0" smtClean="0">
                <a:solidFill>
                  <a:srgbClr val="FF0000"/>
                </a:solidFill>
              </a:rPr>
              <a:t>	</a:t>
            </a:r>
            <a:r>
              <a:rPr lang="lv-LV" sz="1600" dirty="0" smtClean="0">
                <a:solidFill>
                  <a:srgbClr val="FF0000"/>
                </a:solidFill>
              </a:rPr>
              <a:t>P</a:t>
            </a:r>
            <a:r>
              <a:rPr lang="lv-LV" sz="1600" dirty="0" smtClean="0"/>
              <a:t>ersonīgā aizsardzība (IAL valkāšana)</a:t>
            </a:r>
          </a:p>
          <a:p>
            <a:pPr marL="0" indent="0">
              <a:buNone/>
            </a:pPr>
            <a:endParaRPr lang="lv-LV" sz="1600" dirty="0" smtClean="0"/>
          </a:p>
        </p:txBody>
      </p:sp>
      <p:grpSp>
        <p:nvGrpSpPr>
          <p:cNvPr id="4" name="Group 3"/>
          <p:cNvGrpSpPr/>
          <p:nvPr/>
        </p:nvGrpSpPr>
        <p:grpSpPr>
          <a:xfrm>
            <a:off x="7025141" y="2643758"/>
            <a:ext cx="2083363" cy="1573838"/>
            <a:chOff x="6881125" y="3369007"/>
            <a:chExt cx="2083363" cy="1573838"/>
          </a:xfrm>
        </p:grpSpPr>
        <p:sp>
          <p:nvSpPr>
            <p:cNvPr id="7" name="Rounded Rectangle 6"/>
            <p:cNvSpPr/>
            <p:nvPr/>
          </p:nvSpPr>
          <p:spPr>
            <a:xfrm>
              <a:off x="6881125" y="3868536"/>
              <a:ext cx="1755064" cy="1042069"/>
            </a:xfrm>
            <a:prstGeom prst="round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93047" y="3369007"/>
              <a:ext cx="1671441" cy="1573838"/>
            </a:xfrm>
            <a:prstGeom prst="rect">
              <a:avLst/>
            </a:prstGeom>
          </p:spPr>
        </p:pic>
      </p:grpSp>
    </p:spTree>
    <p:extLst>
      <p:ext uri="{BB962C8B-B14F-4D97-AF65-F5344CB8AC3E}">
        <p14:creationId xmlns:p14="http://schemas.microsoft.com/office/powerpoint/2010/main" val="356605199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948264" y="2787773"/>
            <a:ext cx="1440160" cy="1452429"/>
          </a:xfrm>
          <a:prstGeom prst="ellipse">
            <a:avLst/>
          </a:prstGeom>
          <a:solidFill>
            <a:srgbClr val="89C14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lv-LV" sz="2000" dirty="0" smtClean="0"/>
              <a:t>Tiesību akti</a:t>
            </a:r>
            <a:endParaRPr lang="lv-LV" sz="2000" dirty="0"/>
          </a:p>
        </p:txBody>
      </p:sp>
      <p:sp>
        <p:nvSpPr>
          <p:cNvPr id="3" name="Content Placeholder 2"/>
          <p:cNvSpPr>
            <a:spLocks noGrp="1"/>
          </p:cNvSpPr>
          <p:nvPr>
            <p:ph sz="half" idx="1"/>
          </p:nvPr>
        </p:nvSpPr>
        <p:spPr>
          <a:xfrm>
            <a:off x="450001" y="871438"/>
            <a:ext cx="7992888" cy="3645000"/>
          </a:xfrm>
        </p:spPr>
        <p:txBody>
          <a:bodyPr>
            <a:normAutofit/>
          </a:bodyPr>
          <a:lstStyle/>
          <a:p>
            <a:r>
              <a:rPr lang="lv-LV" sz="1600" dirty="0"/>
              <a:t>Darba devējs ir juridiski atbildīgs par darba aizsardzības nodrošināšanu</a:t>
            </a:r>
          </a:p>
          <a:p>
            <a:pPr marL="0" indent="0">
              <a:buNone/>
            </a:pPr>
            <a:r>
              <a:rPr dirty="0"/>
              <a:t/>
            </a:r>
            <a:br>
              <a:rPr dirty="0"/>
            </a:br>
            <a:r>
              <a:rPr lang="lv-LV" sz="1600" dirty="0" smtClean="0"/>
              <a:t>Darba aizsardzības tiesiskais regulējums, kurā ietilpst</a:t>
            </a:r>
          </a:p>
          <a:p>
            <a:r>
              <a:rPr lang="lv-LV" sz="1600" dirty="0" smtClean="0">
                <a:hlinkClick r:id="rId2"/>
              </a:rPr>
              <a:t>Direktīva 89/391/EEK (Darba aizsardzības pamatdirektīva)   </a:t>
            </a:r>
            <a:endParaRPr lang="lv-LV" sz="1600" dirty="0"/>
          </a:p>
          <a:p>
            <a:r>
              <a:rPr lang="lv-LV" sz="1600" dirty="0" smtClean="0">
                <a:hlinkClick r:id="rId3"/>
              </a:rPr>
              <a:t>Direktīva 98/24/EK (Ķīmisko vielu direktīva, </a:t>
            </a:r>
            <a:r>
              <a:rPr lang="lv-LV" sz="1600" i="1" dirty="0" smtClean="0">
                <a:hlinkClick r:id="rId3"/>
              </a:rPr>
              <a:t>CAD</a:t>
            </a:r>
            <a:r>
              <a:rPr lang="lv-LV" sz="1600" dirty="0" smtClean="0">
                <a:hlinkClick r:id="rId3"/>
              </a:rPr>
              <a:t>)</a:t>
            </a:r>
            <a:endParaRPr lang="lv-LV" sz="1600" dirty="0"/>
          </a:p>
          <a:p>
            <a:r>
              <a:rPr lang="lv-LV" sz="1600" dirty="0" smtClean="0">
                <a:hlinkClick r:id="rId4"/>
              </a:rPr>
              <a:t>Direktīva 2004/37/EK (Kancerogēnu un mutagēnu direktīva, </a:t>
            </a:r>
            <a:r>
              <a:rPr lang="lv-LV" sz="1600" i="1" dirty="0" smtClean="0">
                <a:hlinkClick r:id="rId4"/>
              </a:rPr>
              <a:t>CMD</a:t>
            </a:r>
            <a:r>
              <a:rPr lang="lv-LV" sz="1600" dirty="0" smtClean="0">
                <a:hlinkClick r:id="rId4"/>
              </a:rPr>
              <a:t>)</a:t>
            </a:r>
            <a:endParaRPr lang="lv-LV" sz="1600" dirty="0" smtClean="0"/>
          </a:p>
          <a:p>
            <a:pPr marL="0" indent="0">
              <a:buNone/>
            </a:pPr>
            <a:r>
              <a:rPr dirty="0"/>
              <a:t/>
            </a:r>
            <a:br>
              <a:rPr dirty="0"/>
            </a:br>
            <a:r>
              <a:rPr lang="lv-LV" sz="1400" dirty="0"/>
              <a:t>Pilnīgs pārskats par attiecīgiem darba aizsardzības tiesību aktiem: </a:t>
            </a:r>
            <a:r>
              <a:rPr dirty="0"/>
              <a:t/>
            </a:r>
            <a:br>
              <a:rPr dirty="0"/>
            </a:br>
            <a:r>
              <a:rPr lang="lv-LV" sz="1400" dirty="0" smtClean="0">
                <a:hlinkClick r:id="rId5"/>
              </a:rPr>
              <a:t>https://osha.europa.eu/lv/safety-and-health-legislation </a:t>
            </a:r>
            <a:r>
              <a:rPr dirty="0">
                <a:hlinkClick r:id="rId5"/>
              </a:rPr>
              <a:t/>
            </a:r>
            <a:br>
              <a:rPr dirty="0">
                <a:hlinkClick r:id="rId5"/>
              </a:rPr>
            </a:br>
            <a:endParaRPr lang="lv-LV" sz="1400" dirty="0"/>
          </a:p>
          <a:p>
            <a:pPr marL="0" indent="0">
              <a:buNone/>
            </a:pPr>
            <a:r>
              <a:rPr lang="lv-LV" sz="1400" dirty="0"/>
              <a:t>Noderīga informācija ķīmisko vielu tiesību aktos:</a:t>
            </a:r>
          </a:p>
          <a:p>
            <a:r>
              <a:rPr lang="lv-LV" sz="1400" dirty="0" smtClean="0">
                <a:hlinkClick r:id="rId6"/>
              </a:rPr>
              <a:t>Regula (EK) Nr. 1907/2006 (</a:t>
            </a:r>
            <a:r>
              <a:rPr lang="lv-LV" sz="1400" i="1" dirty="0" smtClean="0">
                <a:hlinkClick r:id="rId6"/>
              </a:rPr>
              <a:t>REACH</a:t>
            </a:r>
            <a:r>
              <a:rPr lang="lv-LV" sz="1400" dirty="0" smtClean="0">
                <a:hlinkClick r:id="rId6"/>
              </a:rPr>
              <a:t> regula)</a:t>
            </a:r>
            <a:endParaRPr lang="lv-LV" sz="1400" dirty="0"/>
          </a:p>
          <a:p>
            <a:r>
              <a:rPr lang="lv-LV" sz="1400" dirty="0" smtClean="0">
                <a:hlinkClick r:id="rId7"/>
              </a:rPr>
              <a:t>Regula (EK) Nr. 1272/2008 (</a:t>
            </a:r>
            <a:r>
              <a:rPr lang="lv-LV" sz="1400" i="1" dirty="0" smtClean="0">
                <a:hlinkClick r:id="rId7"/>
              </a:rPr>
              <a:t>CLP</a:t>
            </a:r>
            <a:r>
              <a:rPr lang="lv-LV" sz="1400" dirty="0" smtClean="0">
                <a:hlinkClick r:id="rId7"/>
              </a:rPr>
              <a:t> regula)</a:t>
            </a:r>
            <a:endParaRPr lang="lv-LV" sz="1400" dirty="0"/>
          </a:p>
          <a:p>
            <a:endParaRPr lang="lv-LV" sz="1600" dirty="0" smtClean="0"/>
          </a:p>
          <a:p>
            <a:pPr marL="0" indent="0">
              <a:buNone/>
            </a:pPr>
            <a:endParaRPr lang="lv-LV" sz="1800"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rcRect b="23658"/>
          <a:stretch>
            <a:fillRect/>
          </a:stretch>
        </p:blipFill>
        <p:spPr>
          <a:xfrm>
            <a:off x="7164288" y="2401345"/>
            <a:ext cx="1567924" cy="1838857"/>
          </a:xfrm>
          <a:prstGeom prst="rect">
            <a:avLst/>
          </a:prstGeom>
        </p:spPr>
      </p:pic>
    </p:spTree>
    <p:extLst>
      <p:ext uri="{BB962C8B-B14F-4D97-AF65-F5344CB8AC3E}">
        <p14:creationId xmlns:p14="http://schemas.microsoft.com/office/powerpoint/2010/main" val="935133911"/>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Kancerogēnās vielas</a:t>
            </a:r>
            <a:endParaRPr lang="en-US" sz="2000" dirty="0"/>
          </a:p>
        </p:txBody>
      </p:sp>
      <p:sp>
        <p:nvSpPr>
          <p:cNvPr id="3" name="Content Placeholder 2"/>
          <p:cNvSpPr>
            <a:spLocks noGrp="1"/>
          </p:cNvSpPr>
          <p:nvPr>
            <p:ph sz="half" idx="1"/>
          </p:nvPr>
        </p:nvSpPr>
        <p:spPr>
          <a:xfrm>
            <a:off x="450000" y="843558"/>
            <a:ext cx="7866415" cy="3500984"/>
          </a:xfrm>
        </p:spPr>
        <p:txBody>
          <a:bodyPr>
            <a:normAutofit/>
          </a:bodyPr>
          <a:lstStyle/>
          <a:p>
            <a:r>
              <a:rPr lang="lv-LV" sz="1400" dirty="0" smtClean="0"/>
              <a:t>Kancerogēnās vielas izraisa lielāko daļu nāvējošo arodslimību ES</a:t>
            </a:r>
            <a:endParaRPr lang="en-US" sz="1400" dirty="0" smtClean="0"/>
          </a:p>
          <a:p>
            <a:r>
              <a:rPr lang="lv-LV" sz="1400" dirty="0" smtClean="0"/>
              <a:t>Katru gadu kancerogēnu arodekspozīcija</a:t>
            </a:r>
            <a:r>
              <a:rPr lang="en-US" sz="1400" dirty="0" smtClean="0"/>
              <a:t>:</a:t>
            </a:r>
          </a:p>
          <a:p>
            <a:pPr lvl="1">
              <a:spcBef>
                <a:spcPts val="600"/>
              </a:spcBef>
            </a:pPr>
            <a:r>
              <a:rPr lang="lv-LV" sz="1400" dirty="0" smtClean="0"/>
              <a:t>no </a:t>
            </a:r>
            <a:r>
              <a:rPr lang="en-GB" sz="1400" dirty="0" smtClean="0"/>
              <a:t>91</a:t>
            </a:r>
            <a:r>
              <a:rPr lang="lv-LV" sz="1400" dirty="0" smtClean="0"/>
              <a:t> </a:t>
            </a:r>
            <a:r>
              <a:rPr lang="en-GB" sz="1400" dirty="0" smtClean="0"/>
              <a:t>500 </a:t>
            </a:r>
            <a:r>
              <a:rPr lang="lv-LV" sz="1400" dirty="0" smtClean="0"/>
              <a:t>līdz </a:t>
            </a:r>
            <a:r>
              <a:rPr lang="en-GB" sz="1400" dirty="0" smtClean="0"/>
              <a:t>150</a:t>
            </a:r>
            <a:r>
              <a:rPr lang="lv-LV" sz="1400" dirty="0" smtClean="0"/>
              <a:t> </a:t>
            </a:r>
            <a:r>
              <a:rPr lang="en-GB" sz="1400" dirty="0" smtClean="0"/>
              <a:t>500</a:t>
            </a:r>
            <a:r>
              <a:rPr lang="en-US" sz="1400" dirty="0" smtClean="0"/>
              <a:t> </a:t>
            </a:r>
            <a:r>
              <a:rPr lang="lv-LV" sz="1400" dirty="0" smtClean="0"/>
              <a:t>cilvēkiem izraisa vēzi</a:t>
            </a:r>
            <a:endParaRPr lang="en-US" sz="1400" dirty="0" smtClean="0"/>
          </a:p>
          <a:p>
            <a:pPr lvl="1">
              <a:tabLst>
                <a:tab pos="900113" algn="l"/>
              </a:tabLst>
            </a:pPr>
            <a:r>
              <a:rPr lang="lv-LV" sz="1400" dirty="0" smtClean="0"/>
              <a:t>no</a:t>
            </a:r>
            <a:r>
              <a:rPr lang="en-GB" sz="1400" dirty="0" smtClean="0"/>
              <a:t> 57</a:t>
            </a:r>
            <a:r>
              <a:rPr lang="lv-LV" sz="1400" dirty="0" smtClean="0"/>
              <a:t> </a:t>
            </a:r>
            <a:r>
              <a:rPr lang="en-GB" sz="1400" dirty="0" smtClean="0"/>
              <a:t>700 </a:t>
            </a:r>
            <a:r>
              <a:rPr lang="lv-LV" sz="1400" dirty="0" smtClean="0"/>
              <a:t>līdz</a:t>
            </a:r>
            <a:r>
              <a:rPr lang="en-GB" sz="1400" dirty="0" smtClean="0"/>
              <a:t> 106</a:t>
            </a:r>
            <a:r>
              <a:rPr lang="lv-LV" sz="1400" dirty="0" smtClean="0"/>
              <a:t> </a:t>
            </a:r>
            <a:r>
              <a:rPr lang="en-GB" sz="1400" dirty="0" smtClean="0"/>
              <a:t>500</a:t>
            </a:r>
            <a:r>
              <a:rPr lang="en-US" sz="1400" dirty="0" smtClean="0"/>
              <a:t> </a:t>
            </a:r>
            <a:r>
              <a:rPr lang="lv-LV" sz="1400" dirty="0" smtClean="0"/>
              <a:t>gadījumu izraisa nāvi </a:t>
            </a:r>
            <a:r>
              <a:rPr lang="en-US" sz="1400" dirty="0" smtClean="0"/>
              <a:t>(RIVM, 2016</a:t>
            </a:r>
            <a:r>
              <a:rPr lang="lv-LV" sz="1400" dirty="0" smtClean="0"/>
              <a:t>. gads</a:t>
            </a:r>
            <a:r>
              <a:rPr lang="en-US" sz="1400" dirty="0" smtClean="0"/>
              <a:t>)</a:t>
            </a:r>
          </a:p>
          <a:p>
            <a:pPr marL="189000" lvl="1" indent="-189000">
              <a:spcBef>
                <a:spcPts val="450"/>
              </a:spcBef>
              <a:buClr>
                <a:schemeClr val="tx2"/>
              </a:buClr>
              <a:buFont typeface="Wingdings" pitchFamily="2" charset="2"/>
              <a:buChar char="§"/>
            </a:pPr>
            <a:r>
              <a:rPr lang="lv-LV" sz="1400" b="1" dirty="0" smtClean="0">
                <a:solidFill>
                  <a:schemeClr val="tx2"/>
                </a:solidFill>
              </a:rPr>
              <a:t>Daudzi arodslimību cēloņi ir novēršami</a:t>
            </a:r>
            <a:endParaRPr lang="en-US" sz="1400" b="1" dirty="0">
              <a:solidFill>
                <a:schemeClr val="tx2"/>
              </a:solidFill>
            </a:endParaRPr>
          </a:p>
          <a:p>
            <a:r>
              <a:rPr lang="lv-LV" sz="1400" dirty="0"/>
              <a:t>K</a:t>
            </a:r>
            <a:r>
              <a:rPr lang="lv-LV" sz="1400" dirty="0" smtClean="0"/>
              <a:t>ancerogēnajām vielām tiek piemēroti s</a:t>
            </a:r>
            <a:r>
              <a:rPr lang="en-US" sz="1400" dirty="0" smtClean="0"/>
              <a:t>t</a:t>
            </a:r>
            <a:r>
              <a:rPr lang="lv-LV" sz="1400" dirty="0" smtClean="0"/>
              <a:t>ingrāki pasākumi nekā citām bīstamām vielām</a:t>
            </a:r>
            <a:r>
              <a:rPr lang="en-US" sz="1400" dirty="0" smtClean="0"/>
              <a:t>, </a:t>
            </a:r>
            <a:r>
              <a:rPr lang="lv-LV" sz="1400" dirty="0" smtClean="0"/>
              <a:t>piemēram, darbs slēgtā sistēmā</a:t>
            </a:r>
            <a:r>
              <a:rPr lang="en-US" sz="1400" dirty="0" smtClean="0"/>
              <a:t>, </a:t>
            </a:r>
            <a:r>
              <a:rPr lang="lv-LV" sz="1400" dirty="0" smtClean="0"/>
              <a:t>darbinieku piekļuves ierobežošana un </a:t>
            </a:r>
            <a:r>
              <a:rPr lang="lv-LV" altLang="en-US" sz="1400" dirty="0" smtClean="0">
                <a:solidFill>
                  <a:schemeClr val="hlink"/>
                </a:solidFill>
              </a:rPr>
              <a:t>uzskaite </a:t>
            </a:r>
            <a:endParaRPr lang="en-US" sz="1400" dirty="0" smtClean="0"/>
          </a:p>
          <a:p>
            <a:r>
              <a:rPr lang="lv-LV" sz="1400" dirty="0" smtClean="0"/>
              <a:t>Ceļveža par kancerogēniem mērķis ir sekmēt nozares politiku, palīdzēt dalīties ar  informāciju un paraugpraksi</a:t>
            </a:r>
            <a:endParaRPr lang="en-US" sz="1400" dirty="0"/>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4952" y="3396528"/>
            <a:ext cx="2638822" cy="914968"/>
          </a:xfrm>
          <a:prstGeom prst="rect">
            <a:avLst/>
          </a:prstGeom>
        </p:spPr>
      </p:pic>
    </p:spTree>
    <p:extLst>
      <p:ext uri="{BB962C8B-B14F-4D97-AF65-F5344CB8AC3E}">
        <p14:creationId xmlns:p14="http://schemas.microsoft.com/office/powerpoint/2010/main" val="180339657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Konkrētas riskam pakļautas grupas</a:t>
            </a:r>
            <a:endParaRPr lang="lv-LV"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4919" y="411510"/>
            <a:ext cx="5830035" cy="4991564"/>
          </a:xfrm>
          <a:prstGeom prst="rect">
            <a:avLst/>
          </a:prstGeom>
        </p:spPr>
      </p:pic>
      <p:sp>
        <p:nvSpPr>
          <p:cNvPr id="3" name="Content Placeholder 2"/>
          <p:cNvSpPr>
            <a:spLocks noGrp="1"/>
          </p:cNvSpPr>
          <p:nvPr>
            <p:ph sz="half" idx="1"/>
          </p:nvPr>
        </p:nvSpPr>
        <p:spPr/>
        <p:txBody>
          <a:bodyPr/>
          <a:lstStyle/>
          <a:p>
            <a:r>
              <a:rPr lang="lv-LV" sz="1600" dirty="0" smtClean="0"/>
              <a:t>Dažas darbinieku grupas var būt īpaši pakļautas bīstamu vielu iedarbības riskam:</a:t>
            </a:r>
          </a:p>
          <a:p>
            <a:pPr lvl="1">
              <a:spcBef>
                <a:spcPts val="600"/>
              </a:spcBef>
            </a:pPr>
            <a:r>
              <a:rPr lang="lv-LV" sz="1600" dirty="0"/>
              <a:t>sievietes</a:t>
            </a:r>
          </a:p>
          <a:p>
            <a:pPr lvl="1"/>
            <a:r>
              <a:rPr lang="lv-LV" sz="1600" dirty="0" smtClean="0"/>
              <a:t>jaunieši</a:t>
            </a:r>
          </a:p>
          <a:p>
            <a:pPr lvl="1"/>
            <a:r>
              <a:rPr lang="lv-LV" sz="1600" dirty="0" smtClean="0"/>
              <a:t>migrējošie </a:t>
            </a:r>
            <a:r>
              <a:rPr lang="lv-LV" sz="1600" dirty="0" err="1" smtClean="0"/>
              <a:t>dardinieki</a:t>
            </a:r>
            <a:endParaRPr lang="lv-LV" sz="1600" dirty="0" smtClean="0"/>
          </a:p>
          <a:p>
            <a:pPr lvl="1"/>
            <a:r>
              <a:rPr lang="lv-LV" sz="1600" dirty="0" smtClean="0"/>
              <a:t>pagaidu darbinieki</a:t>
            </a:r>
          </a:p>
          <a:p>
            <a:pPr lvl="1"/>
            <a:r>
              <a:rPr lang="lv-LV" sz="1600" dirty="0"/>
              <a:t>neapmācīti vai nepieredzējuši darbinieki</a:t>
            </a:r>
          </a:p>
          <a:p>
            <a:pPr lvl="1"/>
            <a:r>
              <a:rPr lang="lv-LV" sz="1600" dirty="0"/>
              <a:t>apkopēji un līgumdarba veicēji</a:t>
            </a:r>
          </a:p>
          <a:p>
            <a:pPr marL="189000" lvl="1" indent="-189000">
              <a:spcBef>
                <a:spcPts val="450"/>
              </a:spcBef>
              <a:buClr>
                <a:schemeClr val="tx2"/>
              </a:buClr>
              <a:buFont typeface="Wingdings" pitchFamily="2" charset="2"/>
              <a:buChar char="§"/>
            </a:pPr>
            <a:r>
              <a:rPr lang="lv-LV" sz="1600" b="1" dirty="0" smtClean="0">
                <a:solidFill>
                  <a:schemeClr val="tx2"/>
                </a:solidFill>
              </a:rPr>
              <a:t>Iemesls var būt pastiprināts jutīgums, pieredzes vai apmācības, vai informācijas trūkums</a:t>
            </a:r>
          </a:p>
          <a:p>
            <a:pPr marL="189000" lvl="1" indent="-189000">
              <a:spcBef>
                <a:spcPts val="450"/>
              </a:spcBef>
              <a:buClr>
                <a:schemeClr val="tx2"/>
              </a:buClr>
              <a:buFont typeface="Wingdings" pitchFamily="2" charset="2"/>
              <a:buChar char="§"/>
            </a:pPr>
            <a:r>
              <a:rPr lang="lv-LV" sz="1600" b="1" dirty="0" smtClean="0">
                <a:solidFill>
                  <a:schemeClr val="tx2"/>
                </a:solidFill>
              </a:rPr>
              <a:t>Riska novērtējumā jāņem vērā riski, kas apdraud šos darbiniekus</a:t>
            </a:r>
            <a:endParaRPr lang="lv-LV" sz="1600" b="1" dirty="0">
              <a:solidFill>
                <a:schemeClr val="tx2"/>
              </a:solidFill>
            </a:endParaRPr>
          </a:p>
          <a:p>
            <a:pPr lvl="1"/>
            <a:endParaRPr lang="lv-LV" dirty="0" smtClean="0"/>
          </a:p>
        </p:txBody>
      </p:sp>
    </p:spTree>
    <p:extLst>
      <p:ext uri="{BB962C8B-B14F-4D97-AF65-F5344CB8AC3E}">
        <p14:creationId xmlns:p14="http://schemas.microsoft.com/office/powerpoint/2010/main" val="100122890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ed Rectangle 6"/>
          <p:cNvSpPr/>
          <p:nvPr/>
        </p:nvSpPr>
        <p:spPr>
          <a:xfrm>
            <a:off x="107504" y="821811"/>
            <a:ext cx="7776864" cy="24482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lv-LV" sz="2000" dirty="0" smtClean="0"/>
              <a:t>Iesaistīšanās</a:t>
            </a:r>
            <a:endParaRPr lang="lv-LV" sz="2000" dirty="0"/>
          </a:p>
        </p:txBody>
      </p:sp>
      <p:sp>
        <p:nvSpPr>
          <p:cNvPr id="3" name="Content Placeholder 2"/>
          <p:cNvSpPr>
            <a:spLocks noGrp="1"/>
          </p:cNvSpPr>
          <p:nvPr>
            <p:ph sz="half" idx="1"/>
          </p:nvPr>
        </p:nvSpPr>
        <p:spPr>
          <a:xfrm>
            <a:off x="450000" y="987574"/>
            <a:ext cx="7560000" cy="3645000"/>
          </a:xfrm>
        </p:spPr>
        <p:txBody>
          <a:bodyPr>
            <a:normAutofit/>
          </a:bodyPr>
          <a:lstStyle/>
          <a:p>
            <a:pPr marL="0" indent="0">
              <a:buNone/>
            </a:pPr>
            <a:r>
              <a:rPr lang="lv-LV" sz="1600" dirty="0" smtClean="0"/>
              <a:t>Iesaistīties var visu lielumu un nozaru organizācijas, kā arī atsevišķi cilvēki:</a:t>
            </a:r>
          </a:p>
          <a:p>
            <a:pPr lvl="1">
              <a:spcBef>
                <a:spcPts val="600"/>
              </a:spcBef>
            </a:pPr>
            <a:r>
              <a:rPr lang="lv-LV" sz="1600" dirty="0" smtClean="0"/>
              <a:t>izplatot un popularizējot kampaņas materiālus</a:t>
            </a:r>
          </a:p>
          <a:p>
            <a:pPr lvl="1"/>
            <a:r>
              <a:rPr lang="lv-LV" sz="1600" dirty="0"/>
              <a:t>piedaloties pasākumu un aktivitāšu organizēšanā</a:t>
            </a:r>
          </a:p>
          <a:p>
            <a:pPr lvl="1"/>
            <a:r>
              <a:rPr lang="lv-LV" sz="1600" dirty="0" smtClean="0"/>
              <a:t>izmantojot un veicinot bīstamu vielu </a:t>
            </a:r>
          </a:p>
          <a:p>
            <a:pPr marL="189000" lvl="1" indent="0">
              <a:buNone/>
            </a:pPr>
            <a:r>
              <a:rPr lang="es-ES" sz="1600" dirty="0" smtClean="0"/>
              <a:t>	</a:t>
            </a:r>
            <a:r>
              <a:rPr lang="lv-LV" sz="1600" dirty="0" smtClean="0"/>
              <a:t>pārvaldības rīkus</a:t>
            </a:r>
          </a:p>
          <a:p>
            <a:pPr lvl="1"/>
            <a:r>
              <a:rPr lang="lv-LV" sz="1600" dirty="0"/>
              <a:t>kļūstot par kampaņas partneriem</a:t>
            </a:r>
          </a:p>
          <a:p>
            <a:pPr lvl="1"/>
            <a:r>
              <a:rPr lang="lv-LV" sz="1600" dirty="0" smtClean="0"/>
              <a:t>sekojot aktivitātēm sociālajos plašsaziņas līdzekļos</a:t>
            </a:r>
          </a:p>
          <a:p>
            <a:pPr lvl="1"/>
            <a:endParaRPr lang="lv-LV" sz="1600" dirty="0" smtClean="0"/>
          </a:p>
          <a:p>
            <a:pPr lvl="1"/>
            <a:endParaRPr lang="lv-LV"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3691" y="1707654"/>
            <a:ext cx="2392685" cy="4236729"/>
          </a:xfrm>
          <a:prstGeom prst="rect">
            <a:avLst/>
          </a:prstGeom>
        </p:spPr>
      </p:pic>
    </p:spTree>
    <p:extLst>
      <p:ext uri="{BB962C8B-B14F-4D97-AF65-F5344CB8AC3E}">
        <p14:creationId xmlns:p14="http://schemas.microsoft.com/office/powerpoint/2010/main" val="269250495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Kampaņas partnerības piedāvājums</a:t>
            </a:r>
            <a:endParaRPr lang="lv-LV" sz="2000" dirty="0"/>
          </a:p>
        </p:txBody>
      </p:sp>
      <p:sp>
        <p:nvSpPr>
          <p:cNvPr id="4" name="Rectangle 3"/>
          <p:cNvSpPr/>
          <p:nvPr/>
        </p:nvSpPr>
        <p:spPr>
          <a:xfrm>
            <a:off x="0" y="627534"/>
            <a:ext cx="9144000" cy="3744416"/>
          </a:xfrm>
          <a:prstGeom prst="rect">
            <a:avLst/>
          </a:prstGeom>
          <a:solidFill>
            <a:srgbClr val="89C140"/>
          </a:solidFill>
          <a:ln>
            <a:solidFill>
              <a:srgbClr val="89C1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2987824" y="735546"/>
            <a:ext cx="6048672" cy="352839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half" idx="1"/>
          </p:nvPr>
        </p:nvSpPr>
        <p:spPr>
          <a:xfrm>
            <a:off x="3203848" y="843558"/>
            <a:ext cx="5328592" cy="3528392"/>
          </a:xfrm>
        </p:spPr>
        <p:txBody>
          <a:bodyPr>
            <a:noAutofit/>
          </a:bodyPr>
          <a:lstStyle/>
          <a:p>
            <a:r>
              <a:rPr lang="lv-LV" sz="1500" dirty="0" smtClean="0"/>
              <a:t>Lai kampaņa izdotos, būtiska nozīme ir veiksmīgām partnerībām starp </a:t>
            </a:r>
            <a:r>
              <a:rPr lang="lv-LV" sz="1500" i="1" dirty="0" smtClean="0"/>
              <a:t>EU-OSHA</a:t>
            </a:r>
            <a:r>
              <a:rPr lang="lv-LV" sz="1500" dirty="0" smtClean="0"/>
              <a:t> un galvenajām ieinteresētajām personām</a:t>
            </a:r>
          </a:p>
          <a:p>
            <a:r>
              <a:rPr lang="lv-LV" sz="1500" dirty="0" smtClean="0"/>
              <a:t>Par kampaņas oficiālajiem partneriem var kļūt Eiropas un starptautiskas organizācijas</a:t>
            </a:r>
          </a:p>
          <a:p>
            <a:r>
              <a:rPr lang="lv-LV" sz="1500" dirty="0"/>
              <a:t>Kampaņas mediju partneri veicina kampaņu</a:t>
            </a:r>
          </a:p>
          <a:p>
            <a:r>
              <a:rPr lang="lv-LV" sz="1500" dirty="0"/>
              <a:t>Ieguvumi:</a:t>
            </a:r>
          </a:p>
          <a:p>
            <a:pPr lvl="1">
              <a:spcBef>
                <a:spcPts val="600"/>
              </a:spcBef>
            </a:pPr>
            <a:r>
              <a:rPr lang="lv-LV" sz="1500" dirty="0"/>
              <a:t>iepazīstināšanas komplekts</a:t>
            </a:r>
          </a:p>
          <a:p>
            <a:pPr lvl="1"/>
            <a:r>
              <a:rPr lang="lv-LV" sz="1500" dirty="0"/>
              <a:t>partnera apliecība</a:t>
            </a:r>
          </a:p>
          <a:p>
            <a:pPr lvl="1"/>
            <a:r>
              <a:rPr lang="lv-LV" sz="1500" dirty="0" smtClean="0"/>
              <a:t>popularizēšana ES līmenī un plašsaziņas līdzekļos</a:t>
            </a:r>
          </a:p>
          <a:p>
            <a:pPr lvl="1"/>
            <a:r>
              <a:rPr lang="lv-LV" sz="1500" dirty="0"/>
              <a:t>tīklu veidošanas iespējas un dalīšanās ar labas prakses piemēriem ar citiem kampaņas partneriem</a:t>
            </a:r>
          </a:p>
          <a:p>
            <a:pPr lvl="1"/>
            <a:r>
              <a:rPr lang="lv-LV" sz="1500" dirty="0"/>
              <a:t>uzaicinājums uz </a:t>
            </a:r>
            <a:r>
              <a:rPr lang="lv-LV" sz="1500" i="1" dirty="0"/>
              <a:t>EU-OSHA</a:t>
            </a:r>
            <a:r>
              <a:rPr lang="lv-LV" sz="1500" dirty="0"/>
              <a:t> pasākumiem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459" y="817823"/>
            <a:ext cx="3325110" cy="3363838"/>
          </a:xfrm>
          <a:prstGeom prst="rect">
            <a:avLst/>
          </a:prstGeom>
        </p:spPr>
      </p:pic>
    </p:spTree>
    <p:extLst>
      <p:ext uri="{BB962C8B-B14F-4D97-AF65-F5344CB8AC3E}">
        <p14:creationId xmlns:p14="http://schemas.microsoft.com/office/powerpoint/2010/main" val="6908470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Veselīgu darbavietu labas prakses balvu konkurss</a:t>
            </a:r>
            <a:endParaRPr lang="lv-LV" sz="2000" dirty="0"/>
          </a:p>
        </p:txBody>
      </p:sp>
      <p:sp>
        <p:nvSpPr>
          <p:cNvPr id="3" name="Content Placeholder 2"/>
          <p:cNvSpPr>
            <a:spLocks noGrp="1"/>
          </p:cNvSpPr>
          <p:nvPr>
            <p:ph sz="half" idx="1"/>
          </p:nvPr>
        </p:nvSpPr>
        <p:spPr/>
        <p:txBody>
          <a:bodyPr>
            <a:normAutofit/>
          </a:bodyPr>
          <a:lstStyle/>
          <a:p>
            <a:r>
              <a:rPr lang="lv-LV" sz="1600" dirty="0" smtClean="0"/>
              <a:t>Inovatīvas darba aizsardzības prakses atzīšana</a:t>
            </a:r>
          </a:p>
          <a:p>
            <a:r>
              <a:rPr lang="lv-LV" sz="1600" dirty="0" smtClean="0"/>
              <a:t>Organizācijas saņem apbalvojumus par veiksmīgām un ilgtspējīgām bīstamu vielu pārvaldības iniciatīvām darbavietā</a:t>
            </a:r>
          </a:p>
          <a:p>
            <a:r>
              <a:rPr lang="lv-LV" sz="1600" dirty="0" smtClean="0"/>
              <a:t>Paredzēts organizācijām:</a:t>
            </a:r>
          </a:p>
          <a:p>
            <a:pPr lvl="1">
              <a:spcBef>
                <a:spcPts val="600"/>
              </a:spcBef>
            </a:pPr>
            <a:r>
              <a:rPr lang="lv-LV" sz="1600" dirty="0"/>
              <a:t>ES dalībvalstīs</a:t>
            </a:r>
          </a:p>
          <a:p>
            <a:pPr lvl="1"/>
            <a:r>
              <a:rPr lang="lv-LV" sz="1600" dirty="0"/>
              <a:t>kandidātvalstīs</a:t>
            </a:r>
          </a:p>
          <a:p>
            <a:pPr lvl="1"/>
            <a:r>
              <a:rPr lang="lv-LV" sz="1600" dirty="0" smtClean="0"/>
              <a:t>potenciālās kandidātvalstīs</a:t>
            </a:r>
          </a:p>
          <a:p>
            <a:pPr lvl="1"/>
            <a:r>
              <a:rPr lang="lv-LV" sz="1600" dirty="0"/>
              <a:t>Eiropas Brīvās tirdzniecības asociācijas (EBTA) valstīs</a:t>
            </a:r>
          </a:p>
          <a:p>
            <a:pPr marL="189000" lvl="1" indent="-189000">
              <a:spcBef>
                <a:spcPts val="450"/>
              </a:spcBef>
              <a:buClr>
                <a:schemeClr val="tx2"/>
              </a:buClr>
              <a:buFont typeface="Wingdings" pitchFamily="2" charset="2"/>
              <a:buChar char="§"/>
            </a:pPr>
            <a:r>
              <a:rPr lang="lv-LV" sz="1600" b="1" dirty="0" smtClean="0">
                <a:solidFill>
                  <a:schemeClr val="tx2"/>
                </a:solidFill>
              </a:rPr>
              <a:t>Uzvarētājus paziņo apbalvošanas ceremonijā</a:t>
            </a:r>
          </a:p>
          <a:p>
            <a:endParaRPr lang="lv-LV" sz="1800" dirty="0" smtClean="0"/>
          </a:p>
          <a:p>
            <a:pPr lvl="1"/>
            <a:endParaRPr lang="lv-LV" sz="1800" dirty="0" smtClean="0"/>
          </a:p>
          <a:p>
            <a:endParaRPr lang="lv-LV"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Tree>
    <p:extLst>
      <p:ext uri="{BB962C8B-B14F-4D97-AF65-F5344CB8AC3E}">
        <p14:creationId xmlns:p14="http://schemas.microsoft.com/office/powerpoint/2010/main" val="5412223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Kampaņas pārskats</a:t>
            </a:r>
            <a:endParaRPr lang="lv-LV" sz="2000" dirty="0"/>
          </a:p>
        </p:txBody>
      </p:sp>
      <p:sp>
        <p:nvSpPr>
          <p:cNvPr id="3" name="Content Placeholder 2"/>
          <p:cNvSpPr>
            <a:spLocks noGrp="1"/>
          </p:cNvSpPr>
          <p:nvPr>
            <p:ph sz="half" idx="1"/>
          </p:nvPr>
        </p:nvSpPr>
        <p:spPr>
          <a:xfrm>
            <a:off x="450000" y="837000"/>
            <a:ext cx="5562160" cy="3645000"/>
          </a:xfrm>
        </p:spPr>
        <p:txBody>
          <a:bodyPr>
            <a:normAutofit/>
          </a:bodyPr>
          <a:lstStyle/>
          <a:p>
            <a:r>
              <a:rPr lang="lv-LV" sz="1600" dirty="0" smtClean="0"/>
              <a:t>Koordinē Eiropas Darba drošības un veselības aizsardzības aģentūra</a:t>
            </a:r>
            <a:r>
              <a:rPr lang="es-ES" dirty="0"/>
              <a:t> </a:t>
            </a:r>
            <a:r>
              <a:rPr lang="lv-LV" sz="1600" dirty="0" smtClean="0"/>
              <a:t>(</a:t>
            </a:r>
            <a:r>
              <a:rPr lang="lv-LV" sz="1600" i="1" dirty="0" smtClean="0"/>
              <a:t>EU-OSHA</a:t>
            </a:r>
            <a:r>
              <a:rPr lang="lv-LV" sz="1600" dirty="0" smtClean="0"/>
              <a:t>)</a:t>
            </a:r>
          </a:p>
          <a:p>
            <a:r>
              <a:rPr lang="lv-LV" sz="1600" dirty="0" smtClean="0"/>
              <a:t>Organizēta vairāk nekā 30 valstīs</a:t>
            </a:r>
          </a:p>
          <a:p>
            <a:r>
              <a:rPr lang="lv-LV" sz="1600" dirty="0" smtClean="0"/>
              <a:t>Atbalsta partneru tīkls:</a:t>
            </a:r>
            <a:endParaRPr dirty="0"/>
          </a:p>
          <a:p>
            <a:pPr lvl="1">
              <a:spcBef>
                <a:spcPts val="600"/>
              </a:spcBef>
            </a:pPr>
            <a:r>
              <a:rPr lang="lv-LV" sz="1600" dirty="0" smtClean="0"/>
              <a:t>Valstu kontaktpunkti</a:t>
            </a:r>
          </a:p>
          <a:p>
            <a:pPr lvl="1"/>
            <a:r>
              <a:rPr lang="lv-LV" sz="1600" dirty="0" smtClean="0"/>
              <a:t>Kampaņas oficiālie partneri</a:t>
            </a:r>
          </a:p>
          <a:p>
            <a:pPr lvl="1"/>
            <a:r>
              <a:rPr lang="lv-LV" sz="1600" dirty="0" smtClean="0"/>
              <a:t>Eiropas sociālie partneri</a:t>
            </a:r>
          </a:p>
          <a:p>
            <a:pPr lvl="1"/>
            <a:r>
              <a:rPr lang="lv-LV" sz="1600" dirty="0" smtClean="0"/>
              <a:t>Mediju partneri</a:t>
            </a:r>
          </a:p>
          <a:p>
            <a:pPr lvl="1"/>
            <a:r>
              <a:rPr lang="lv-LV" sz="1600" dirty="0" smtClean="0"/>
              <a:t>Eiropas Biznesa atbalsta tīkls</a:t>
            </a:r>
          </a:p>
          <a:p>
            <a:pPr lvl="1"/>
            <a:r>
              <a:rPr lang="lv-LV" sz="1600" dirty="0" smtClean="0"/>
              <a:t>ES iestādes</a:t>
            </a:r>
          </a:p>
          <a:p>
            <a:pPr lvl="1"/>
            <a:r>
              <a:rPr lang="lv-LV" sz="1600" dirty="0" smtClean="0"/>
              <a:t>Citas ES aģentūras</a:t>
            </a:r>
            <a:endParaRPr lang="lv-LV" sz="16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4815"/>
          <a:stretch/>
        </p:blipFill>
        <p:spPr>
          <a:xfrm>
            <a:off x="5831632" y="627534"/>
            <a:ext cx="3312368" cy="3588925"/>
          </a:xfrm>
          <a:prstGeom prst="rect">
            <a:avLst/>
          </a:prstGeom>
        </p:spPr>
      </p:pic>
    </p:spTree>
    <p:extLst>
      <p:ext uri="{BB962C8B-B14F-4D97-AF65-F5344CB8AC3E}">
        <p14:creationId xmlns:p14="http://schemas.microsoft.com/office/powerpoint/2010/main" val="23371773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Kampaņas resursi</a:t>
            </a:r>
            <a:endParaRPr lang="lv-LV" sz="2000" dirty="0"/>
          </a:p>
        </p:txBody>
      </p:sp>
      <p:sp>
        <p:nvSpPr>
          <p:cNvPr id="3" name="Content Placeholder 2"/>
          <p:cNvSpPr>
            <a:spLocks noGrp="1"/>
          </p:cNvSpPr>
          <p:nvPr>
            <p:ph sz="half" idx="1"/>
          </p:nvPr>
        </p:nvSpPr>
        <p:spPr>
          <a:xfrm>
            <a:off x="450001" y="869967"/>
            <a:ext cx="3545935" cy="3645000"/>
          </a:xfrm>
        </p:spPr>
        <p:txBody>
          <a:bodyPr>
            <a:normAutofit/>
          </a:bodyPr>
          <a:lstStyle/>
          <a:p>
            <a:r>
              <a:rPr lang="lv-LV" sz="1600" dirty="0" smtClean="0"/>
              <a:t>Kampaņas rokasgrāmata</a:t>
            </a:r>
          </a:p>
          <a:p>
            <a:r>
              <a:rPr lang="lv-LV" sz="1600" dirty="0" smtClean="0"/>
              <a:t>Praktisks e-rīks</a:t>
            </a:r>
          </a:p>
          <a:p>
            <a:pPr marL="189000" lvl="1" indent="-189000">
              <a:spcBef>
                <a:spcPts val="450"/>
              </a:spcBef>
              <a:buClr>
                <a:schemeClr val="tx2"/>
              </a:buClr>
              <a:buFont typeface="Wingdings" pitchFamily="2" charset="2"/>
              <a:buChar char="§"/>
            </a:pPr>
            <a:r>
              <a:rPr lang="lv-LV" sz="1600" b="1" dirty="0">
                <a:solidFill>
                  <a:schemeClr val="tx2"/>
                </a:solidFill>
              </a:rPr>
              <a:t>Ziņojumi</a:t>
            </a:r>
          </a:p>
          <a:p>
            <a:pPr marL="189000" lvl="1" indent="-189000">
              <a:spcBef>
                <a:spcPts val="450"/>
              </a:spcBef>
              <a:buClr>
                <a:schemeClr val="tx2"/>
              </a:buClr>
              <a:buFont typeface="Wingdings" pitchFamily="2" charset="2"/>
              <a:buChar char="§"/>
            </a:pPr>
            <a:r>
              <a:rPr lang="lv-LV" sz="1600" b="1" dirty="0">
                <a:solidFill>
                  <a:schemeClr val="tx2"/>
                </a:solidFill>
              </a:rPr>
              <a:t>Prioritāriem jautājumiem veltīta informācijas lapu sērija </a:t>
            </a:r>
            <a:endParaRPr lang="lv-LV" sz="1600" b="1" dirty="0" smtClean="0">
              <a:solidFill>
                <a:schemeClr val="tx2"/>
              </a:solidFill>
            </a:endParaRPr>
          </a:p>
          <a:p>
            <a:pPr marL="189000" lvl="1" indent="-189000">
              <a:spcBef>
                <a:spcPts val="450"/>
              </a:spcBef>
              <a:buClr>
                <a:schemeClr val="tx2"/>
              </a:buClr>
              <a:buFont typeface="Wingdings" pitchFamily="2" charset="2"/>
              <a:buChar char="§"/>
            </a:pPr>
            <a:r>
              <a:rPr lang="lv-LV" sz="1600" b="1" dirty="0">
                <a:solidFill>
                  <a:schemeClr val="tx2"/>
                </a:solidFill>
              </a:rPr>
              <a:t>Resursu un rīku datubāze</a:t>
            </a:r>
          </a:p>
          <a:p>
            <a:pPr marL="189000" lvl="1" indent="-189000">
              <a:spcBef>
                <a:spcPts val="450"/>
              </a:spcBef>
              <a:buClr>
                <a:schemeClr val="tx2"/>
              </a:buClr>
              <a:buFont typeface="Wingdings" pitchFamily="2" charset="2"/>
              <a:buChar char="§"/>
            </a:pPr>
            <a:r>
              <a:rPr lang="lv-LV" sz="1600" b="1" dirty="0" smtClean="0">
                <a:solidFill>
                  <a:schemeClr val="tx2"/>
                </a:solidFill>
              </a:rPr>
              <a:t>Gadījumu izpētes un audiovizuālā datubāze</a:t>
            </a:r>
            <a:endParaRPr lang="lv-LV" sz="1600" b="1" dirty="0">
              <a:solidFill>
                <a:schemeClr val="tx2"/>
              </a:solidFill>
            </a:endParaRPr>
          </a:p>
          <a:p>
            <a:pPr marL="189000" lvl="1" indent="-189000">
              <a:spcBef>
                <a:spcPts val="450"/>
              </a:spcBef>
              <a:buClr>
                <a:schemeClr val="tx2"/>
              </a:buClr>
              <a:buFont typeface="Wingdings" pitchFamily="2" charset="2"/>
              <a:buChar char="§"/>
            </a:pPr>
            <a:r>
              <a:rPr lang="lv-LV" sz="1600" b="1" i="1" dirty="0">
                <a:solidFill>
                  <a:schemeClr val="tx2"/>
                </a:solidFill>
              </a:rPr>
              <a:t>OSHwiki</a:t>
            </a:r>
            <a:r>
              <a:rPr lang="lv-LV" sz="1600" b="1" dirty="0">
                <a:solidFill>
                  <a:schemeClr val="tx2"/>
                </a:solidFill>
              </a:rPr>
              <a:t>: atjaunināta sadaļa un jauni raksti</a:t>
            </a:r>
          </a:p>
          <a:p>
            <a:pPr lvl="1"/>
            <a:endParaRPr lang="lv-LV" sz="1800" dirty="0" smtClean="0"/>
          </a:p>
          <a:p>
            <a:pPr lvl="1"/>
            <a:endParaRPr lang="lv-LV" sz="1800" dirty="0" smtClean="0"/>
          </a:p>
          <a:p>
            <a:endParaRPr lang="lv-LV" dirty="0" smtClean="0"/>
          </a:p>
          <a:p>
            <a:pPr lvl="1"/>
            <a:endParaRPr lang="lv-LV" dirty="0" smtClean="0"/>
          </a:p>
          <a:p>
            <a:endParaRPr lang="lv-LV" dirty="0"/>
          </a:p>
        </p:txBody>
      </p:sp>
      <p:sp>
        <p:nvSpPr>
          <p:cNvPr id="4" name="TextBox 3"/>
          <p:cNvSpPr txBox="1"/>
          <p:nvPr/>
        </p:nvSpPr>
        <p:spPr>
          <a:xfrm>
            <a:off x="3995936" y="843558"/>
            <a:ext cx="3528392" cy="3116238"/>
          </a:xfrm>
          <a:prstGeom prst="rect">
            <a:avLst/>
          </a:prstGeom>
          <a:noFill/>
        </p:spPr>
        <p:txBody>
          <a:bodyPr wrap="square" rtlCol="0">
            <a:spAutoFit/>
          </a:bodyPr>
          <a:lstStyle/>
          <a:p>
            <a:pPr marL="189000" lvl="1" indent="-189000" defTabSz="342900">
              <a:spcBef>
                <a:spcPts val="450"/>
              </a:spcBef>
              <a:buClr>
                <a:schemeClr val="tx2"/>
              </a:buClr>
              <a:buFont typeface="Wingdings" pitchFamily="2" charset="2"/>
              <a:buChar char="§"/>
            </a:pPr>
            <a:r>
              <a:rPr lang="lv-LV" sz="1600" b="1" dirty="0">
                <a:solidFill>
                  <a:schemeClr val="tx2"/>
                </a:solidFill>
              </a:rPr>
              <a:t>Filmas par Napo</a:t>
            </a:r>
          </a:p>
          <a:p>
            <a:pPr marL="189000" lvl="1" indent="-189000" defTabSz="342900">
              <a:spcBef>
                <a:spcPts val="450"/>
              </a:spcBef>
              <a:buClr>
                <a:schemeClr val="tx2"/>
              </a:buClr>
              <a:buFont typeface="Wingdings" pitchFamily="2" charset="2"/>
              <a:buChar char="§"/>
            </a:pPr>
            <a:r>
              <a:rPr lang="lv-LV" sz="1600" b="1" dirty="0" smtClean="0">
                <a:solidFill>
                  <a:schemeClr val="tx2"/>
                </a:solidFill>
              </a:rPr>
              <a:t>Veicināšanas materiāli</a:t>
            </a:r>
          </a:p>
          <a:p>
            <a:pPr marL="612000" lvl="2" indent="-285750" defTabSz="342900">
              <a:lnSpc>
                <a:spcPts val="1700"/>
              </a:lnSpc>
              <a:spcBef>
                <a:spcPts val="450"/>
              </a:spcBef>
              <a:buClr>
                <a:schemeClr val="tx1"/>
              </a:buClr>
              <a:buFont typeface="Arial" pitchFamily="34" charset="0"/>
              <a:buChar char="•"/>
            </a:pPr>
            <a:r>
              <a:rPr lang="lv-LV" sz="1600" dirty="0"/>
              <a:t>Kampaņas brošūra</a:t>
            </a:r>
          </a:p>
          <a:p>
            <a:pPr marL="612000" lvl="2" indent="-285750" defTabSz="342900">
              <a:lnSpc>
                <a:spcPts val="1700"/>
              </a:lnSpc>
              <a:spcBef>
                <a:spcPts val="450"/>
              </a:spcBef>
              <a:buClr>
                <a:schemeClr val="tx1"/>
              </a:buClr>
              <a:buFont typeface="Arial" pitchFamily="34" charset="0"/>
              <a:buChar char="•"/>
            </a:pPr>
            <a:r>
              <a:rPr lang="lv-LV" sz="1600" dirty="0"/>
              <a:t>Labas prakses balvas skrejlapa</a:t>
            </a:r>
          </a:p>
          <a:p>
            <a:pPr marL="612000" lvl="2" indent="-285750" defTabSz="342900">
              <a:lnSpc>
                <a:spcPts val="1700"/>
              </a:lnSpc>
              <a:spcBef>
                <a:spcPts val="450"/>
              </a:spcBef>
              <a:buClr>
                <a:schemeClr val="tx1"/>
              </a:buClr>
              <a:buFont typeface="Arial" pitchFamily="34" charset="0"/>
              <a:buChar char="•"/>
            </a:pPr>
            <a:r>
              <a:rPr lang="lv-LV" sz="1600" dirty="0" smtClean="0"/>
              <a:t>Plakāts</a:t>
            </a:r>
          </a:p>
          <a:p>
            <a:pPr marL="612000" lvl="2" indent="-285750" defTabSz="342900">
              <a:lnSpc>
                <a:spcPts val="1700"/>
              </a:lnSpc>
              <a:spcBef>
                <a:spcPts val="450"/>
              </a:spcBef>
              <a:buClr>
                <a:schemeClr val="tx1"/>
              </a:buClr>
              <a:buFont typeface="Arial" pitchFamily="34" charset="0"/>
              <a:buChar char="•"/>
            </a:pPr>
            <a:r>
              <a:rPr lang="lv-LV" sz="1600" dirty="0" smtClean="0"/>
              <a:t>Video</a:t>
            </a:r>
            <a:endParaRPr lang="lv-LV" sz="1600" dirty="0"/>
          </a:p>
          <a:p>
            <a:pPr marL="612000" lvl="2" indent="-285750" defTabSz="342900">
              <a:lnSpc>
                <a:spcPts val="1700"/>
              </a:lnSpc>
              <a:spcBef>
                <a:spcPts val="450"/>
              </a:spcBef>
              <a:buClr>
                <a:schemeClr val="tx1"/>
              </a:buClr>
              <a:buFont typeface="Arial" pitchFamily="34" charset="0"/>
              <a:buChar char="•"/>
            </a:pPr>
            <a:r>
              <a:rPr lang="lv-LV" sz="1600" dirty="0" smtClean="0"/>
              <a:t>Reklāmkarogs</a:t>
            </a:r>
          </a:p>
          <a:p>
            <a:pPr marL="612000" lvl="2" indent="-285750" defTabSz="342900">
              <a:lnSpc>
                <a:spcPts val="1700"/>
              </a:lnSpc>
              <a:spcBef>
                <a:spcPts val="450"/>
              </a:spcBef>
              <a:buClr>
                <a:schemeClr val="tx1"/>
              </a:buClr>
              <a:buFont typeface="Arial" pitchFamily="34" charset="0"/>
              <a:buChar char="•"/>
            </a:pPr>
            <a:r>
              <a:rPr lang="lv-LV" sz="1600" dirty="0"/>
              <a:t>E-pasta paraksts</a:t>
            </a:r>
          </a:p>
          <a:p>
            <a:pPr marL="189000" lvl="1" indent="-189000" defTabSz="342900">
              <a:spcBef>
                <a:spcPts val="450"/>
              </a:spcBef>
              <a:buClr>
                <a:schemeClr val="tx2"/>
              </a:buClr>
              <a:buFont typeface="Wingdings" pitchFamily="2" charset="2"/>
              <a:buChar char="§"/>
            </a:pPr>
            <a:r>
              <a:rPr lang="lv-LV" sz="1600" b="1" dirty="0" smtClean="0">
                <a:solidFill>
                  <a:schemeClr val="tx2"/>
                </a:solidFill>
              </a:rPr>
              <a:t>Saites uz noderīgām tīmekļa vietnēm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208" y="2139702"/>
            <a:ext cx="2541135" cy="1644264"/>
          </a:xfrm>
          <a:prstGeom prst="rect">
            <a:avLst/>
          </a:prstGeom>
        </p:spPr>
      </p:pic>
    </p:spTree>
    <p:extLst>
      <p:ext uri="{BB962C8B-B14F-4D97-AF65-F5344CB8AC3E}">
        <p14:creationId xmlns:p14="http://schemas.microsoft.com/office/powerpoint/2010/main" val="13298446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Nozīmīgākie datumi</a:t>
            </a:r>
            <a:endParaRPr lang="lv-LV"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9540"/>
            <a:ext cx="4355976" cy="4105389"/>
          </a:xfrm>
          <a:prstGeom prst="rect">
            <a:avLst/>
          </a:prstGeom>
        </p:spPr>
      </p:pic>
      <p:sp>
        <p:nvSpPr>
          <p:cNvPr id="3" name="Content Placeholder 2"/>
          <p:cNvSpPr>
            <a:spLocks noGrp="1"/>
          </p:cNvSpPr>
          <p:nvPr>
            <p:ph sz="half" idx="1"/>
          </p:nvPr>
        </p:nvSpPr>
        <p:spPr/>
        <p:txBody>
          <a:bodyPr>
            <a:normAutofit/>
          </a:bodyPr>
          <a:lstStyle/>
          <a:p>
            <a:r>
              <a:rPr lang="lv-LV" sz="1600" dirty="0" smtClean="0"/>
              <a:t>Kampaņas sākums: </a:t>
            </a:r>
            <a:r>
              <a:rPr dirty="0"/>
              <a:t/>
            </a:r>
            <a:br>
              <a:rPr dirty="0"/>
            </a:br>
            <a:r>
              <a:rPr lang="lv-LV" sz="1600" b="0" dirty="0" smtClean="0">
                <a:solidFill>
                  <a:schemeClr val="tx2"/>
                </a:solidFill>
              </a:rPr>
              <a:t>2018. gada 25.aprīlis</a:t>
            </a:r>
          </a:p>
          <a:p>
            <a:r>
              <a:rPr lang="lv-LV" sz="1600" dirty="0" smtClean="0"/>
              <a:t>Labas prakses balvu konkurss dalībvalstīs un Eiropas līmenī: </a:t>
            </a:r>
            <a:r>
              <a:rPr dirty="0"/>
              <a:t/>
            </a:r>
            <a:br>
              <a:rPr dirty="0"/>
            </a:br>
            <a:r>
              <a:rPr lang="lv-LV" sz="1600" b="0" dirty="0"/>
              <a:t>2018. gads </a:t>
            </a:r>
            <a:r>
              <a:rPr lang="lv-LV" sz="1600" b="0" dirty="0" smtClean="0"/>
              <a:t>septembris</a:t>
            </a:r>
            <a:endParaRPr lang="lv-LV" sz="1600" b="0" dirty="0"/>
          </a:p>
          <a:p>
            <a:r>
              <a:rPr lang="lv-LV" sz="1600" dirty="0" smtClean="0"/>
              <a:t>Veselīgu darbavietu labas prakses apmaiņas pasākums: </a:t>
            </a:r>
            <a:r>
              <a:rPr dirty="0"/>
              <a:t/>
            </a:r>
            <a:br>
              <a:rPr dirty="0"/>
            </a:br>
            <a:r>
              <a:rPr lang="lv-LV" sz="1600" b="0" dirty="0" smtClean="0"/>
              <a:t>2019. gada 2. ceturksnis</a:t>
            </a:r>
          </a:p>
          <a:p>
            <a:r>
              <a:rPr lang="lv-LV" sz="1600" dirty="0" smtClean="0"/>
              <a:t>Eiropas darba aizsardzības nedēļas:</a:t>
            </a:r>
          </a:p>
          <a:p>
            <a:pPr marL="189000" lvl="1" indent="0">
              <a:buNone/>
            </a:pPr>
            <a:r>
              <a:rPr lang="lv-LV" sz="1600" dirty="0">
                <a:solidFill>
                  <a:schemeClr val="tx2"/>
                </a:solidFill>
              </a:rPr>
              <a:t>2018. gada un 2019. gada oktobris</a:t>
            </a:r>
          </a:p>
          <a:p>
            <a:r>
              <a:rPr lang="lv-LV" sz="1600" dirty="0" smtClean="0"/>
              <a:t>Veselīgu darbavietu kampaņas samits un labas prakses balvu pasniegšanas ceremonija:</a:t>
            </a:r>
          </a:p>
          <a:p>
            <a:pPr marL="189000" lvl="1" indent="0">
              <a:buNone/>
            </a:pPr>
            <a:r>
              <a:rPr lang="lv-LV" sz="1600" dirty="0" smtClean="0">
                <a:solidFill>
                  <a:schemeClr val="tx2"/>
                </a:solidFill>
              </a:rPr>
              <a:t>2019. gada novembris</a:t>
            </a:r>
          </a:p>
        </p:txBody>
      </p:sp>
    </p:spTree>
    <p:extLst>
      <p:ext uri="{BB962C8B-B14F-4D97-AF65-F5344CB8AC3E}">
        <p14:creationId xmlns:p14="http://schemas.microsoft.com/office/powerpoint/2010/main" val="41915829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Papildu informācija</a:t>
            </a:r>
            <a:endParaRPr lang="lv-LV" sz="2000" dirty="0"/>
          </a:p>
        </p:txBody>
      </p:sp>
      <p:sp>
        <p:nvSpPr>
          <p:cNvPr id="3" name="Content Placeholder 2"/>
          <p:cNvSpPr>
            <a:spLocks noGrp="1"/>
          </p:cNvSpPr>
          <p:nvPr>
            <p:ph sz="half" idx="1"/>
          </p:nvPr>
        </p:nvSpPr>
        <p:spPr>
          <a:xfrm>
            <a:off x="450000" y="837000"/>
            <a:ext cx="7560000" cy="3750974"/>
          </a:xfrm>
        </p:spPr>
        <p:txBody>
          <a:bodyPr>
            <a:normAutofit/>
          </a:bodyPr>
          <a:lstStyle/>
          <a:p>
            <a:r>
              <a:rPr lang="lv-LV" sz="1600" dirty="0" smtClean="0"/>
              <a:t>Uzziniet vairāk kampaņas tīmekļa vietnē:</a:t>
            </a:r>
          </a:p>
          <a:p>
            <a:pPr marL="189000" lvl="1" indent="0">
              <a:buNone/>
            </a:pPr>
            <a:r>
              <a:rPr lang="lv-LV" sz="1600" b="1" dirty="0" smtClean="0">
                <a:solidFill>
                  <a:schemeClr val="tx2"/>
                </a:solidFill>
                <a:hlinkClick r:id="rId2"/>
              </a:rPr>
              <a:t>www.healthy-workplaces.eu</a:t>
            </a:r>
            <a:r>
              <a:rPr lang="es-ES" sz="1600" b="1" dirty="0" smtClean="0">
                <a:solidFill>
                  <a:schemeClr val="tx2"/>
                </a:solidFill>
                <a:hlinkClick r:id="rId2"/>
              </a:rPr>
              <a:t>/lv</a:t>
            </a:r>
            <a:r>
              <a:rPr lang="es-ES" sz="1600" b="1" dirty="0" smtClean="0">
                <a:solidFill>
                  <a:schemeClr val="tx2"/>
                </a:solidFill>
              </a:rPr>
              <a:t> </a:t>
            </a:r>
            <a:endParaRPr lang="lv-LV" sz="1600" b="1" dirty="0">
              <a:solidFill>
                <a:schemeClr val="tx2"/>
              </a:solidFill>
            </a:endParaRPr>
          </a:p>
          <a:p>
            <a:pPr marL="189000" lvl="1" indent="0">
              <a:buNone/>
            </a:pPr>
            <a:endParaRPr lang="lv-LV" sz="1600" dirty="0" smtClean="0"/>
          </a:p>
          <a:p>
            <a:r>
              <a:rPr lang="lv-LV" sz="1600" dirty="0" smtClean="0"/>
              <a:t>Abonējiet kampaņas biļetenu:</a:t>
            </a:r>
          </a:p>
          <a:p>
            <a:pPr marL="189000" lvl="1" indent="0">
              <a:buNone/>
            </a:pPr>
            <a:r>
              <a:rPr lang="lv-LV" sz="1600" b="1" u="sng" dirty="0">
                <a:hlinkClick r:id="rId3"/>
              </a:rPr>
              <a:t>https://</a:t>
            </a:r>
            <a:r>
              <a:rPr lang="lv-LV" sz="1600" b="1" u="sng" dirty="0" smtClean="0">
                <a:hlinkClick r:id="rId3"/>
              </a:rPr>
              <a:t>healthy-workplaces.eu/</a:t>
            </a:r>
            <a:r>
              <a:rPr lang="es-ES" sz="1600" b="1" u="sng" dirty="0" smtClean="0">
                <a:hlinkClick r:id="rId3"/>
              </a:rPr>
              <a:t>lv</a:t>
            </a:r>
            <a:r>
              <a:rPr lang="lv-LV" sz="1600" b="1" u="sng" dirty="0" smtClean="0">
                <a:hlinkClick r:id="rId3"/>
              </a:rPr>
              <a:t>/healthy-workplaces-newsletter</a:t>
            </a:r>
            <a:r>
              <a:rPr lang="es-ES" sz="1600" b="1" u="sng" dirty="0" smtClean="0"/>
              <a:t> </a:t>
            </a:r>
            <a:endParaRPr lang="lv-LV" sz="1600" b="1" dirty="0" smtClean="0"/>
          </a:p>
          <a:p>
            <a:pPr marL="189000" lvl="1" indent="0">
              <a:buNone/>
            </a:pPr>
            <a:endParaRPr lang="lv-LV" sz="1600" b="1" dirty="0" smtClean="0"/>
          </a:p>
          <a:p>
            <a:r>
              <a:rPr lang="lv-LV" sz="1600" dirty="0" smtClean="0"/>
              <a:t>Sekojiet aktivitātēm un pasākumiem sociālajos plašsaziņas līdzekļos:</a:t>
            </a:r>
          </a:p>
          <a:p>
            <a:pPr marL="0" indent="0">
              <a:buNone/>
            </a:pPr>
            <a:endParaRPr lang="lv-LV" sz="1600" dirty="0" smtClean="0"/>
          </a:p>
          <a:p>
            <a:endParaRPr lang="lv-LV" sz="1600" dirty="0" smtClean="0"/>
          </a:p>
          <a:p>
            <a:r>
              <a:rPr lang="lv-LV" sz="1600" dirty="0" smtClean="0"/>
              <a:t>Valsts kontaktpunktā uzziniet par pasākumiem savā valstī:</a:t>
            </a:r>
          </a:p>
          <a:p>
            <a:pPr marL="189000" lvl="1" indent="0">
              <a:buNone/>
            </a:pPr>
            <a:r>
              <a:rPr lang="lv-LV" sz="1600" b="1" u="sng" dirty="0" smtClean="0">
                <a:hlinkClick r:id="rId4"/>
              </a:rPr>
              <a:t>www.healthy-workplaces.eu/fops</a:t>
            </a:r>
            <a:r>
              <a:rPr lang="es-ES" sz="1600" b="1" u="sng" dirty="0" smtClean="0"/>
              <a:t> </a:t>
            </a:r>
            <a:endParaRPr lang="lv-LV" sz="1600" b="1" u="sng" dirty="0" smtClean="0"/>
          </a:p>
          <a:p>
            <a:pPr marL="189000" lvl="1" indent="0">
              <a:buNone/>
            </a:pPr>
            <a:endParaRPr lang="lv-LV" b="1" dirty="0" smtClean="0"/>
          </a:p>
          <a:p>
            <a:pPr marL="189000" lvl="1" indent="0">
              <a:buNone/>
            </a:pPr>
            <a:endParaRPr lang="lv-LV" b="1" dirty="0">
              <a:solidFill>
                <a:schemeClr val="tx2"/>
              </a:solidFill>
            </a:endParaRPr>
          </a:p>
          <a:p>
            <a:pPr marL="189000" lvl="1" indent="0">
              <a:buNone/>
            </a:pPr>
            <a:endParaRPr lang="lv-LV" dirty="0" smtClean="0"/>
          </a:p>
          <a:p>
            <a:pPr marL="189000" lvl="1" indent="0">
              <a:buNone/>
            </a:pPr>
            <a:endParaRPr lang="lv-LV" dirty="0"/>
          </a:p>
        </p:txBody>
      </p:sp>
      <p:pic>
        <p:nvPicPr>
          <p:cNvPr id="4" name="Picture 14" descr="https://g.twimg.com/Twitter_logo_blue.png">
            <a:hlinkClick r:id="rId5"/>
          </p:cNvPr>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899592" y="2859782"/>
            <a:ext cx="531430" cy="4320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6" descr="https://fbcdn-sphotos-b-a.akamaihd.net/hphotos-ak-xap1/t31.0-8/1271084_10152203108461729_809245696_o.png?dl=1">
            <a:hlinkClick r:id="rId7"/>
          </p:cNvPr>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1835696"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https://lh4.googleusercontent.com/9Difi9bypu9-FoUsfFWpX6odYLLjXQk_q0aPxZBSFynecMOSLoKRKWRWIfZdXRGOdXMZCahrLBG6vWrwIeT-A26iDjTucgFVCP0Fuzr79BHW5kLJ3sw">
            <a:hlinkClick r:id="rId9"/>
          </p:cNvPr>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2699792" y="2859782"/>
            <a:ext cx="432048" cy="4320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cincoaescomunicacion.com/wp-content/uploads/2013/11/linkedin-3.jpg">
            <a:hlinkClick r:id="rId11"/>
          </p:cNvPr>
          <p:cNvPicPr>
            <a:picLocks noChangeAspect="1" noChangeArrowheads="1"/>
          </p:cNvPicPr>
          <p:nvPr/>
        </p:nvPicPr>
        <p:blipFill>
          <a:blip r:embed="rId12">
            <a:extLst>
              <a:ext uri="{28A0092B-C50C-407E-A947-70E740481C1C}">
                <a14:useLocalDpi xmlns:a14="http://schemas.microsoft.com/office/drawing/2010/main"/>
              </a:ext>
            </a:extLst>
          </a:blip>
          <a:stretch>
            <a:fillRect/>
          </a:stretch>
        </p:blipFill>
        <p:spPr bwMode="auto">
          <a:xfrm>
            <a:off x="3563888" y="2859782"/>
            <a:ext cx="432048" cy="432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27468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Galvenie mērķi</a:t>
            </a:r>
            <a:endParaRPr lang="lv-LV" sz="2000" dirty="0"/>
          </a:p>
        </p:txBody>
      </p:sp>
      <p:sp>
        <p:nvSpPr>
          <p:cNvPr id="3" name="Content Placeholder 2"/>
          <p:cNvSpPr>
            <a:spLocks noGrp="1"/>
          </p:cNvSpPr>
          <p:nvPr>
            <p:ph sz="half" idx="1"/>
          </p:nvPr>
        </p:nvSpPr>
        <p:spPr/>
        <p:txBody>
          <a:bodyPr>
            <a:normAutofit/>
          </a:bodyPr>
          <a:lstStyle/>
          <a:p>
            <a:r>
              <a:rPr lang="lv-LV" sz="1600" u="sng" dirty="0" smtClean="0"/>
              <a:t>Palielināt informētību</a:t>
            </a:r>
            <a:r>
              <a:rPr lang="lv-LV" sz="1600" dirty="0" smtClean="0"/>
              <a:t> par riskiem, ko rada bīstamas vielas darbavietā</a:t>
            </a:r>
          </a:p>
          <a:p>
            <a:r>
              <a:rPr lang="lv-LV" sz="1600" dirty="0" smtClean="0"/>
              <a:t>Veicināt </a:t>
            </a:r>
            <a:r>
              <a:rPr lang="lv-LV" sz="1600" u="sng" dirty="0" smtClean="0"/>
              <a:t>preventīvu kultūru</a:t>
            </a:r>
            <a:r>
              <a:rPr lang="lv-LV" sz="1600" dirty="0" smtClean="0"/>
              <a:t> risku efektīvai izskaušanai un novēršanai</a:t>
            </a:r>
          </a:p>
          <a:p>
            <a:r>
              <a:rPr lang="lv-LV" sz="1600" dirty="0" smtClean="0"/>
              <a:t>Uzlabot izpratni par riskiem saistībā ar </a:t>
            </a:r>
            <a:r>
              <a:rPr lang="lv-LV" sz="1600" u="sng" dirty="0" smtClean="0"/>
              <a:t>kancerogēnām vielām</a:t>
            </a:r>
          </a:p>
          <a:p>
            <a:r>
              <a:rPr lang="lv-LV" sz="1600" dirty="0" smtClean="0"/>
              <a:t>Pievērst uzmanību darbiniekiem ar </a:t>
            </a:r>
            <a:r>
              <a:rPr lang="lv-LV" sz="1600" u="sng" dirty="0" smtClean="0"/>
              <a:t>īpašām vajadzībām</a:t>
            </a:r>
            <a:r>
              <a:rPr lang="lv-LV" sz="1600" dirty="0" smtClean="0"/>
              <a:t> un riska grupām</a:t>
            </a:r>
          </a:p>
          <a:p>
            <a:r>
              <a:rPr lang="lv-LV" sz="1600" dirty="0" smtClean="0"/>
              <a:t>Sniegt informāciju par </a:t>
            </a:r>
            <a:r>
              <a:rPr lang="lv-LV" sz="1600" u="sng" dirty="0" smtClean="0"/>
              <a:t>norisēm politikā</a:t>
            </a:r>
            <a:r>
              <a:rPr lang="lv-LV" sz="1600" dirty="0" smtClean="0"/>
              <a:t> un</a:t>
            </a:r>
          </a:p>
          <a:p>
            <a:pPr marL="0" indent="0">
              <a:buNone/>
            </a:pPr>
            <a:r>
              <a:rPr lang="lv-LV" dirty="0" smtClean="0"/>
              <a:t>  </a:t>
            </a:r>
            <a:r>
              <a:rPr lang="lv-LV" sz="1600" dirty="0" smtClean="0"/>
              <a:t> attiecīgiem </a:t>
            </a:r>
            <a:r>
              <a:rPr lang="lv-LV" sz="1600" u="sng" dirty="0" smtClean="0"/>
              <a:t>tiesību aktiem</a:t>
            </a:r>
            <a:endParaRPr lang="lv-LV" sz="1600" u="sng"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1866982"/>
            <a:ext cx="3407360" cy="3165842"/>
          </a:xfrm>
          <a:prstGeom prst="rect">
            <a:avLst/>
          </a:prstGeom>
        </p:spPr>
      </p:pic>
    </p:spTree>
    <p:extLst>
      <p:ext uri="{BB962C8B-B14F-4D97-AF65-F5344CB8AC3E}">
        <p14:creationId xmlns:p14="http://schemas.microsoft.com/office/powerpoint/2010/main" val="4760270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Problēmas būtība</a:t>
            </a:r>
            <a:endParaRPr lang="lv-LV" sz="2000" dirty="0"/>
          </a:p>
        </p:txBody>
      </p:sp>
      <p:sp>
        <p:nvSpPr>
          <p:cNvPr id="3" name="Content Placeholder 2"/>
          <p:cNvSpPr>
            <a:spLocks noGrp="1"/>
          </p:cNvSpPr>
          <p:nvPr>
            <p:ph sz="half" idx="1"/>
          </p:nvPr>
        </p:nvSpPr>
        <p:spPr/>
        <p:txBody>
          <a:bodyPr/>
          <a:lstStyle/>
          <a:p>
            <a:r>
              <a:rPr lang="lv-LV" sz="1600" dirty="0" smtClean="0"/>
              <a:t>Daudzi darbinieki darbavietās Eiropā ir pakļauti bīstamu vielu iedarbībai</a:t>
            </a:r>
          </a:p>
          <a:p>
            <a:r>
              <a:rPr lang="lv-LV" sz="1600" dirty="0" smtClean="0"/>
              <a:t>Informētība par šo problēmu bieži ir nepietiekama</a:t>
            </a:r>
          </a:p>
          <a:p>
            <a:r>
              <a:rPr lang="lv-LV" sz="1600" dirty="0" smtClean="0"/>
              <a:t>Bīstamas vielas var radīt:</a:t>
            </a:r>
          </a:p>
          <a:p>
            <a:pPr lvl="1">
              <a:spcBef>
                <a:spcPts val="600"/>
              </a:spcBef>
            </a:pPr>
            <a:r>
              <a:rPr lang="lv-LV" sz="1600" dirty="0" smtClean="0"/>
              <a:t>akūtas un hroniskas veselības problēmas, piemēram, ādas kairinājumu, elpošanas orgānu slimības un vēzi;</a:t>
            </a:r>
          </a:p>
          <a:p>
            <a:pPr lvl="1"/>
            <a:r>
              <a:rPr lang="lv-LV" sz="1600" dirty="0"/>
              <a:t>drošības riskus, piemēram, </a:t>
            </a:r>
            <a:r>
              <a:rPr lang="lv-LV" sz="1600" dirty="0" smtClean="0"/>
              <a:t>ugunsbīstamību, sprādzienbīstamību </a:t>
            </a:r>
            <a:r>
              <a:rPr lang="lv-LV" sz="1600" dirty="0"/>
              <a:t>un nosmakšanas </a:t>
            </a:r>
            <a:r>
              <a:rPr lang="lv-LV" sz="1600" dirty="0" smtClean="0"/>
              <a:t>risku;</a:t>
            </a:r>
            <a:endParaRPr lang="lv-LV" sz="1600" dirty="0"/>
          </a:p>
          <a:p>
            <a:pPr lvl="1"/>
            <a:r>
              <a:rPr lang="lv-LV" sz="1600" dirty="0" smtClean="0"/>
              <a:t>ievērojamas izmaksas uzņēmumiem saistībā ar veicamajiem pasākumiem un atbildību. </a:t>
            </a:r>
          </a:p>
          <a:p>
            <a:pPr marL="0" indent="0">
              <a:buNone/>
            </a:pPr>
            <a:endParaRPr lang="lv-LV" dirty="0" smtClean="0"/>
          </a:p>
        </p:txBody>
      </p:sp>
    </p:spTree>
    <p:extLst>
      <p:ext uri="{BB962C8B-B14F-4D97-AF65-F5344CB8AC3E}">
        <p14:creationId xmlns:p14="http://schemas.microsoft.com/office/powerpoint/2010/main" val="22535405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001" y="135000"/>
            <a:ext cx="8010431" cy="367200"/>
          </a:xfrm>
        </p:spPr>
        <p:txBody>
          <a:bodyPr/>
          <a:lstStyle/>
          <a:p>
            <a:r>
              <a:rPr lang="lv-LV" sz="2000" dirty="0" smtClean="0"/>
              <a:t>Kas ir bīstamas vielas? </a:t>
            </a:r>
            <a:endParaRPr lang="lv-LV" sz="2000" dirty="0"/>
          </a:p>
        </p:txBody>
      </p:sp>
      <p:sp>
        <p:nvSpPr>
          <p:cNvPr id="3" name="Content Placeholder 2"/>
          <p:cNvSpPr>
            <a:spLocks noGrp="1"/>
          </p:cNvSpPr>
          <p:nvPr>
            <p:ph sz="half" idx="1"/>
          </p:nvPr>
        </p:nvSpPr>
        <p:spPr>
          <a:xfrm>
            <a:off x="450001" y="1135945"/>
            <a:ext cx="5480315" cy="3494426"/>
          </a:xfrm>
        </p:spPr>
        <p:txBody>
          <a:bodyPr>
            <a:normAutofit lnSpcReduction="10000"/>
          </a:bodyPr>
          <a:lstStyle/>
          <a:p>
            <a:pPr lvl="1"/>
            <a:endParaRPr lang="lv-LV" sz="1600" dirty="0" smtClean="0"/>
          </a:p>
          <a:p>
            <a:pPr lvl="1">
              <a:lnSpc>
                <a:spcPct val="110000"/>
              </a:lnSpc>
              <a:spcBef>
                <a:spcPts val="600"/>
              </a:spcBef>
            </a:pPr>
            <a:r>
              <a:rPr lang="lv-LV" sz="1600" dirty="0" smtClean="0"/>
              <a:t>ķīmiskās vielas, ko satur, piemēram, krāsas, līmes, dezinfekcijas un tīrīšanas līdzekļi vai pesticīdi;</a:t>
            </a:r>
          </a:p>
          <a:p>
            <a:pPr lvl="1">
              <a:lnSpc>
                <a:spcPct val="110000"/>
              </a:lnSpc>
            </a:pPr>
            <a:r>
              <a:rPr lang="lv-LV" sz="1600" dirty="0"/>
              <a:t>procesa laikā radušies piesārņotāji, piemēram, metināšanas </a:t>
            </a:r>
            <a:r>
              <a:rPr lang="lv-LV" sz="1600" dirty="0" smtClean="0"/>
              <a:t>aerosols, sadegšanas </a:t>
            </a:r>
            <a:r>
              <a:rPr lang="lv-LV" sz="1600" dirty="0"/>
              <a:t>produkti, piemēram, </a:t>
            </a:r>
            <a:r>
              <a:rPr lang="lv-LV" sz="1600" dirty="0" smtClean="0"/>
              <a:t>izplūdes gāzes, kas rodas dīzeļdegvielas sadegšanas rezultātā;</a:t>
            </a:r>
            <a:endParaRPr lang="lv-LV" sz="1600" dirty="0"/>
          </a:p>
          <a:p>
            <a:pPr lvl="1">
              <a:lnSpc>
                <a:spcPct val="110000"/>
              </a:lnSpc>
            </a:pPr>
            <a:r>
              <a:rPr lang="lv-LV" sz="1600" dirty="0" smtClean="0"/>
              <a:t>dabīgas izcelsmes materiāli, piemēram, graudu putekļi, azbests vai jēlnafta un tās sastāvdaļas.</a:t>
            </a:r>
          </a:p>
          <a:p>
            <a:r>
              <a:rPr lang="lv-LV" sz="1600" dirty="0" smtClean="0"/>
              <a:t>Bīstamas vielas ir sastopamas gandrīz visās darbavietās</a:t>
            </a:r>
          </a:p>
          <a:p>
            <a:r>
              <a:rPr lang="lv-LV" sz="1600" dirty="0" smtClean="0"/>
              <a:t>Kaitējumu var izraisīt gan īstermiņa un ilgtermiņa iedarbība, gan ilgstoša uzkrāšanās organismā</a:t>
            </a:r>
            <a:endParaRPr lang="lv-LV"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1923678"/>
            <a:ext cx="2842443" cy="2433645"/>
          </a:xfrm>
          <a:prstGeom prst="rect">
            <a:avLst/>
          </a:prstGeom>
        </p:spPr>
      </p:pic>
      <p:sp>
        <p:nvSpPr>
          <p:cNvPr id="6" name="TextBox 5"/>
          <p:cNvSpPr txBox="1"/>
          <p:nvPr/>
        </p:nvSpPr>
        <p:spPr>
          <a:xfrm>
            <a:off x="450001" y="843558"/>
            <a:ext cx="7920880" cy="584775"/>
          </a:xfrm>
          <a:prstGeom prst="rect">
            <a:avLst/>
          </a:prstGeom>
          <a:noFill/>
        </p:spPr>
        <p:txBody>
          <a:bodyPr wrap="square" rtlCol="0">
            <a:spAutoFit/>
          </a:bodyPr>
          <a:lstStyle/>
          <a:p>
            <a:pPr marL="285750" indent="-285750">
              <a:buFont typeface="Wingdings" pitchFamily="2" charset="2"/>
              <a:buChar char="§"/>
            </a:pPr>
            <a:r>
              <a:rPr lang="lv-LV" sz="1600" b="1" dirty="0">
                <a:solidFill>
                  <a:schemeClr val="tx2"/>
                </a:solidFill>
              </a:rPr>
              <a:t>Jebkura viela (gāze, šķidrums vai cieta viela), kas apdraud darbinieku drošību un veselību:</a:t>
            </a:r>
          </a:p>
        </p:txBody>
      </p:sp>
    </p:spTree>
    <p:extLst>
      <p:ext uri="{BB962C8B-B14F-4D97-AF65-F5344CB8AC3E}">
        <p14:creationId xmlns:p14="http://schemas.microsoft.com/office/powerpoint/2010/main" val="342440131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Ķīmisko vielu direktīvā izmantotās definīcijas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190" y="318600"/>
            <a:ext cx="6007493" cy="5143500"/>
          </a:xfrm>
          <a:prstGeom prst="rect">
            <a:avLst/>
          </a:prstGeom>
        </p:spPr>
      </p:pic>
      <p:sp>
        <p:nvSpPr>
          <p:cNvPr id="3" name="Content Placeholder 2"/>
          <p:cNvSpPr>
            <a:spLocks noGrp="1"/>
          </p:cNvSpPr>
          <p:nvPr>
            <p:ph sz="half" idx="1"/>
          </p:nvPr>
        </p:nvSpPr>
        <p:spPr/>
        <p:txBody>
          <a:bodyPr>
            <a:normAutofit/>
          </a:bodyPr>
          <a:lstStyle/>
          <a:p>
            <a:r>
              <a:rPr lang="lv-LV" dirty="0" smtClean="0"/>
              <a:t>a) “Ķīmiska viela” nozīmē jebkuru ķīmisku elementu vai savienojumu, atsevišķi vai piemaisījuma veidā, kas sastopams savā dabiskajā stāvoklī vai ir radīts, lietots vai izdalījies, tostarp kā atkritums, jebkuras darba aktivitātes rezultātā, neatkarīgi no tā, vai tas tiek vai netiek radīts ar nodomu un tiek vai netiek piedāvāts tirgū.</a:t>
            </a:r>
          </a:p>
          <a:p>
            <a:r>
              <a:rPr lang="lv-LV" dirty="0" smtClean="0"/>
              <a:t>b) “Bīstama ķīmiska viela” nozīmē:</a:t>
            </a:r>
          </a:p>
          <a:p>
            <a:pPr lvl="1">
              <a:spcBef>
                <a:spcPts val="600"/>
              </a:spcBef>
            </a:pPr>
            <a:r>
              <a:rPr lang="lv-LV" dirty="0" smtClean="0"/>
              <a:t>i) jebkuru ķīmisku vielu, kas atbilst (..) Regulā (EK) Nr. 1272/2008 noteiktajiem kritērijiem klasificēšanai kādā no fizikālās un/vai veselības bīstamības klasēm neatkarīgi no tā, vai šī ķīmiskā viela ir klasificēta saskaņā ar minēto regulu; </a:t>
            </a:r>
          </a:p>
          <a:p>
            <a:pPr lvl="1"/>
            <a:r>
              <a:rPr lang="lv-LV" dirty="0" smtClean="0"/>
              <a:t>iii) jebkuru ķīmisku vielu, kas gan neatbilst kritērijiem, lai tiktu klasificēta kā bīstama (..), tomēr savu fizikāli ķīmisko, ķīmisko vai toksikoloģisko īpašību dēļ un veidā, kādā tā tiek izmantota vai atrodas darbavietā, rada risku darba ņēmēju drošībai un veselībai, tostarp jebkuru ķīmisku vielu, kurai saskaņā ar 3. pantu ir noteikta arodekspozīcijas robežvērtība.</a:t>
            </a:r>
          </a:p>
          <a:p>
            <a:r>
              <a:rPr lang="lv-LV" dirty="0" smtClean="0"/>
              <a:t>“Darbība saistībā ar ķīmiskām vielām” nozīmē jebkuru darbu, kur tiek lietotas vai ir paredzēts lietot ķīmiskas vielas, jebkādā procesā, to skaitā ražošanā, pārvietošanā, glabāšanā, transportēšanā vai iznīcināšanā un apstrādē, vai kuras rada šāds darbs.</a:t>
            </a:r>
          </a:p>
        </p:txBody>
      </p:sp>
    </p:spTree>
    <p:extLst>
      <p:ext uri="{BB962C8B-B14F-4D97-AF65-F5344CB8AC3E}">
        <p14:creationId xmlns:p14="http://schemas.microsoft.com/office/powerpoint/2010/main" val="17496949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Fakti un skaitļi</a:t>
            </a:r>
            <a:endParaRPr lang="lv-LV" sz="2000" dirty="0"/>
          </a:p>
        </p:txBody>
      </p:sp>
      <p:sp>
        <p:nvSpPr>
          <p:cNvPr id="3" name="TextBox 2"/>
          <p:cNvSpPr txBox="1"/>
          <p:nvPr/>
        </p:nvSpPr>
        <p:spPr>
          <a:xfrm>
            <a:off x="611560" y="3798495"/>
            <a:ext cx="7776864" cy="707886"/>
          </a:xfrm>
          <a:prstGeom prst="rect">
            <a:avLst/>
          </a:prstGeom>
          <a:noFill/>
        </p:spPr>
        <p:txBody>
          <a:bodyPr wrap="square" rtlCol="0">
            <a:spAutoFit/>
          </a:bodyPr>
          <a:lstStyle/>
          <a:p>
            <a:r>
              <a:rPr lang="lv-LV" sz="800" dirty="0" smtClean="0"/>
              <a:t>1) Kopsavilkums — otrais Eiropas uzņēmumu apsekojums par jauniem un nākotnes riskiem (</a:t>
            </a:r>
            <a:r>
              <a:rPr lang="lv-LV" sz="800" i="1" dirty="0" smtClean="0"/>
              <a:t>ESENER-2</a:t>
            </a:r>
            <a:r>
              <a:rPr lang="lv-LV" sz="800" dirty="0" smtClean="0"/>
              <a:t>),</a:t>
            </a:r>
            <a:r>
              <a:rPr sz="800" dirty="0"/>
              <a:t/>
            </a:r>
            <a:br>
              <a:rPr sz="800" dirty="0"/>
            </a:br>
            <a:r>
              <a:rPr lang="lv-LV" sz="800" i="1" dirty="0" smtClean="0"/>
              <a:t>EU-OSHA</a:t>
            </a:r>
            <a:r>
              <a:rPr lang="lv-LV" sz="800" dirty="0" smtClean="0"/>
              <a:t>, 2015. gads, 5. lpp. Pieejams: </a:t>
            </a:r>
            <a:r>
              <a:rPr lang="lv-LV" sz="800" u="sng" dirty="0">
                <a:hlinkClick r:id="rId3"/>
              </a:rPr>
              <a:t>https://osha.europa.eu/lv/tools-and-publications/publications/reports/esener-ii-summary.pdf/view</a:t>
            </a:r>
            <a:endParaRPr lang="lv-LV" sz="800" u="sng" dirty="0" smtClean="0"/>
          </a:p>
          <a:p>
            <a:r>
              <a:rPr lang="lv-LV" sz="800" dirty="0" smtClean="0"/>
              <a:t>2) Sestais Eiropas darba apstākļu apsekojums — pārskata ziņojums, </a:t>
            </a:r>
            <a:r>
              <a:rPr lang="lv-LV" sz="800" i="1" dirty="0" smtClean="0"/>
              <a:t>Eurofound</a:t>
            </a:r>
            <a:r>
              <a:rPr lang="lv-LV" sz="800" dirty="0" smtClean="0"/>
              <a:t>, 2016. gads, 43. lpp. Pieejams: </a:t>
            </a:r>
            <a:r>
              <a:rPr lang="lv-LV" sz="800" dirty="0">
                <a:hlinkClick r:id="rId4"/>
              </a:rPr>
              <a:t>https://www.eurofound.europa.eu/sites/default/files/ef_publication/field_ef_document/ef1634en1_0.pdf</a:t>
            </a:r>
            <a:r>
              <a:rPr lang="lv-LV" sz="800" dirty="0" smtClean="0"/>
              <a:t> </a:t>
            </a:r>
          </a:p>
          <a:p>
            <a:endParaRPr lang="lv-LV" sz="800" dirty="0"/>
          </a:p>
        </p:txBody>
      </p:sp>
      <p:sp>
        <p:nvSpPr>
          <p:cNvPr id="8" name="Content Placeholder 2"/>
          <p:cNvSpPr>
            <a:spLocks noGrp="1"/>
          </p:cNvSpPr>
          <p:nvPr>
            <p:ph sz="half" idx="1"/>
          </p:nvPr>
        </p:nvSpPr>
        <p:spPr>
          <a:xfrm>
            <a:off x="450000" y="914280"/>
            <a:ext cx="6066216" cy="2881606"/>
          </a:xfrm>
        </p:spPr>
        <p:txBody>
          <a:bodyPr>
            <a:normAutofit fontScale="92500" lnSpcReduction="20000"/>
          </a:bodyPr>
          <a:lstStyle/>
          <a:p>
            <a:r>
              <a:rPr lang="lv-LV" sz="1600" dirty="0"/>
              <a:t>Saskaņā ar </a:t>
            </a:r>
            <a:r>
              <a:rPr lang="lv-LV" sz="1600" i="1" dirty="0"/>
              <a:t>EU-OSHA</a:t>
            </a:r>
            <a:r>
              <a:rPr lang="lv-LV" sz="1600" dirty="0"/>
              <a:t> uzņēmumu apsekojuma datiem ķīmiskas vai bioloģiskas vielas ir sastopamas 38 % uzņēmumu</a:t>
            </a:r>
            <a:r>
              <a:rPr lang="lv-LV" sz="1600" baseline="30000" dirty="0" smtClean="0"/>
              <a:t>1</a:t>
            </a:r>
            <a:r>
              <a:rPr lang="lv-LV" dirty="0" smtClean="0"/>
              <a:t> </a:t>
            </a:r>
            <a:endParaRPr lang="lv-LV" sz="1600" dirty="0"/>
          </a:p>
          <a:p>
            <a:r>
              <a:rPr lang="lv-LV" sz="1600" dirty="0"/>
              <a:t>Lieli uzņēmumi bieži izmanto vairāk nekā 1000 dažādu ķīmisku vielu maisījumu</a:t>
            </a:r>
          </a:p>
          <a:p>
            <a:r>
              <a:rPr lang="lv-LV" sz="1600" dirty="0" smtClean="0"/>
              <a:t>Viens darbinieks var nonākt saskarē ar simtiem dažādu ķīmisku vielu</a:t>
            </a:r>
          </a:p>
          <a:p>
            <a:r>
              <a:rPr lang="lv-LV" sz="1600" dirty="0" smtClean="0"/>
              <a:t>Eiropas Savienībā </a:t>
            </a:r>
            <a:r>
              <a:rPr lang="lv-LV" sz="1600" dirty="0"/>
              <a:t>17 % </a:t>
            </a:r>
            <a:r>
              <a:rPr lang="lv-LV" sz="1600" dirty="0" smtClean="0"/>
              <a:t>darbinieku apgalvo</a:t>
            </a:r>
            <a:r>
              <a:rPr lang="lv-LV" sz="1600" dirty="0"/>
              <a:t>, ka rīkojas vai atrodas tiešā saskarē ar ķīmisku vielu maisījumiem vai vielām</a:t>
            </a:r>
            <a:r>
              <a:rPr lang="lv-LV" dirty="0" smtClean="0"/>
              <a:t> </a:t>
            </a:r>
            <a:r>
              <a:rPr lang="lv-LV" sz="1600" dirty="0" smtClean="0"/>
              <a:t>vismaz 25 % no darba laika</a:t>
            </a:r>
            <a:r>
              <a:rPr lang="lv-LV" sz="1600" baseline="30000" dirty="0" smtClean="0"/>
              <a:t>2 </a:t>
            </a:r>
            <a:r>
              <a:rPr lang="lv-LV" sz="1600" dirty="0" smtClean="0"/>
              <a:t>, bet </a:t>
            </a:r>
            <a:r>
              <a:rPr lang="lv-LV" sz="1600" dirty="0" smtClean="0"/>
              <a:t>1</a:t>
            </a:r>
            <a:r>
              <a:rPr lang="es-ES" sz="1600" smtClean="0"/>
              <a:t>5</a:t>
            </a:r>
            <a:r>
              <a:rPr lang="lv-LV" sz="1600" dirty="0" smtClean="0"/>
              <a:t> % norāda, ka ieelpo dūmus, tvaikus (piemēram, metināšanas aerosolu vai izplūdes gāzes), pulverveida vielas vai putekļus (piemēram, koka putekļus vai minerālu putekļus)</a:t>
            </a:r>
            <a:endParaRPr lang="lv-LV" sz="1600" dirty="0"/>
          </a:p>
          <a:p>
            <a:r>
              <a:rPr lang="lv-LV" sz="1600" dirty="0" smtClean="0"/>
              <a:t>Nepārtraukti rodas jauni riski</a:t>
            </a:r>
            <a:endParaRPr lang="lv-LV" sz="1600"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0918" y="1077540"/>
            <a:ext cx="2260189" cy="3219822"/>
          </a:xfrm>
          <a:prstGeom prst="rect">
            <a:avLst/>
          </a:prstGeom>
        </p:spPr>
      </p:pic>
    </p:spTree>
    <p:extLst>
      <p:ext uri="{BB962C8B-B14F-4D97-AF65-F5344CB8AC3E}">
        <p14:creationId xmlns:p14="http://schemas.microsoft.com/office/powerpoint/2010/main" val="6257732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Fakti un skaitļi</a:t>
            </a:r>
            <a:endParaRPr lang="lv-LV" sz="2000" dirty="0"/>
          </a:p>
        </p:txBody>
      </p:sp>
      <p:sp>
        <p:nvSpPr>
          <p:cNvPr id="7" name="Content Placeholder 2"/>
          <p:cNvSpPr>
            <a:spLocks noGrp="1"/>
          </p:cNvSpPr>
          <p:nvPr>
            <p:ph sz="half" idx="1"/>
          </p:nvPr>
        </p:nvSpPr>
        <p:spPr>
          <a:xfrm>
            <a:off x="450001" y="843558"/>
            <a:ext cx="5778183" cy="2881606"/>
          </a:xfrm>
        </p:spPr>
        <p:txBody>
          <a:bodyPr>
            <a:normAutofit/>
          </a:bodyPr>
          <a:lstStyle/>
          <a:p>
            <a:r>
              <a:rPr lang="lv-LV" sz="1600" dirty="0"/>
              <a:t>Pie nozarēm, kurās ir augsta bīstamu vielu izplatība, pieder lauksaimniecība (62 %), apstrādes rūpniecība (52 %) un būvniecība (51 %)</a:t>
            </a:r>
            <a:r>
              <a:rPr lang="lv-LV" sz="1600" baseline="30000" dirty="0" smtClean="0"/>
              <a:t>1</a:t>
            </a:r>
            <a:endParaRPr lang="lv-LV" sz="1600" dirty="0"/>
          </a:p>
          <a:p>
            <a:r>
              <a:rPr lang="lv-LV" sz="1600" dirty="0"/>
              <a:t>Daudzās nozarēs ķīmisko vielu izmantošana ir paplašinājusies, jo tradicionālās darba metodes ir aizstātas ar ķīmijas tehnoloģijām (pesticīdiem, plastmasām, izolācijas materiāliem u. tml.)</a:t>
            </a:r>
          </a:p>
          <a:p>
            <a:r>
              <a:rPr lang="lv-LV" sz="1600" dirty="0"/>
              <a:t>Bīstamo vielu lietošanas apjoms Zviedrijā 2014. gadā bija 3,7 tonnas uz vienu iedzīvotāju</a:t>
            </a:r>
          </a:p>
          <a:p>
            <a:pPr marL="0" indent="0">
              <a:buNone/>
            </a:pPr>
            <a:r>
              <a:rPr lang="lv-LV" dirty="0" smtClean="0"/>
              <a:t> </a:t>
            </a:r>
            <a:endParaRPr lang="lv-LV" sz="1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3392" y="2682303"/>
            <a:ext cx="2499088" cy="1617639"/>
          </a:xfrm>
          <a:prstGeom prst="rect">
            <a:avLst/>
          </a:prstGeom>
        </p:spPr>
      </p:pic>
      <p:sp>
        <p:nvSpPr>
          <p:cNvPr id="5" name="TextBox 4"/>
          <p:cNvSpPr txBox="1"/>
          <p:nvPr/>
        </p:nvSpPr>
        <p:spPr>
          <a:xfrm>
            <a:off x="683568" y="4105404"/>
            <a:ext cx="5256584" cy="338554"/>
          </a:xfrm>
          <a:prstGeom prst="rect">
            <a:avLst/>
          </a:prstGeom>
          <a:noFill/>
        </p:spPr>
        <p:txBody>
          <a:bodyPr wrap="square" rtlCol="0">
            <a:spAutoFit/>
          </a:bodyPr>
          <a:lstStyle/>
          <a:p>
            <a:r>
              <a:rPr lang="lv-LV" sz="800" dirty="0" smtClean="0"/>
              <a:t>1) </a:t>
            </a:r>
            <a:r>
              <a:rPr lang="lv-LV" sz="800" i="1" dirty="0" smtClean="0"/>
              <a:t>ESENER-2</a:t>
            </a:r>
            <a:r>
              <a:rPr lang="lv-LV" sz="800" dirty="0" smtClean="0"/>
              <a:t> — pārskata ziņojums: Darba drošības un veselības aizsardzības pārvaldība darbavietās, </a:t>
            </a:r>
            <a:r>
              <a:rPr lang="lv-LV" sz="800" i="1" dirty="0" smtClean="0"/>
              <a:t>EU-OSHA</a:t>
            </a:r>
            <a:r>
              <a:rPr lang="lv-LV" sz="800" dirty="0" smtClean="0"/>
              <a:t>, 2016. gads, 18. lpp. Pieejams: </a:t>
            </a:r>
            <a:r>
              <a:rPr lang="lv-LV" sz="800" u="sng" dirty="0">
                <a:hlinkClick r:id="rId4"/>
              </a:rPr>
              <a:t>https://osha.europa.eu/sites/default/files/ESENER2-Overview_report.pdf</a:t>
            </a:r>
            <a:r>
              <a:rPr lang="lv-LV" sz="800" dirty="0" smtClean="0"/>
              <a:t> </a:t>
            </a:r>
            <a:endParaRPr lang="lv-LV" sz="800" u="sng" dirty="0" smtClean="0"/>
          </a:p>
        </p:txBody>
      </p:sp>
    </p:spTree>
    <p:extLst>
      <p:ext uri="{BB962C8B-B14F-4D97-AF65-F5344CB8AC3E}">
        <p14:creationId xmlns:p14="http://schemas.microsoft.com/office/powerpoint/2010/main" val="27293527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sz="2000" dirty="0" smtClean="0"/>
              <a:t>Bīstamo vielu iedarbības aplēses Eiropā</a:t>
            </a:r>
            <a:endParaRPr lang="en-GB" sz="2000" dirty="0"/>
          </a:p>
        </p:txBody>
      </p:sp>
      <p:sp>
        <p:nvSpPr>
          <p:cNvPr id="3" name="Content Placeholder 2"/>
          <p:cNvSpPr>
            <a:spLocks noGrp="1"/>
          </p:cNvSpPr>
          <p:nvPr>
            <p:ph sz="half" idx="1"/>
          </p:nvPr>
        </p:nvSpPr>
        <p:spPr>
          <a:xfrm>
            <a:off x="450000" y="837000"/>
            <a:ext cx="7074328" cy="3645000"/>
          </a:xfrm>
        </p:spPr>
        <p:txBody>
          <a:bodyPr>
            <a:normAutofit/>
          </a:bodyPr>
          <a:lstStyle/>
          <a:p>
            <a:r>
              <a:rPr lang="en-GB" sz="1600" dirty="0"/>
              <a:t>EU-OSHA </a:t>
            </a:r>
            <a:r>
              <a:rPr lang="lv-LV" sz="1600" dirty="0" smtClean="0"/>
              <a:t>pētījums ar mērķi labāk novērtēt</a:t>
            </a:r>
            <a:r>
              <a:rPr lang="en-GB" sz="1600" dirty="0" smtClean="0"/>
              <a:t> </a:t>
            </a:r>
            <a:r>
              <a:rPr lang="lv-LV" sz="1600" dirty="0" smtClean="0"/>
              <a:t>bīstamo vielu iedarbību uz darbvietām Eiropā</a:t>
            </a:r>
            <a:endParaRPr lang="en-GB" sz="1600" strike="sngStrike" dirty="0">
              <a:solidFill>
                <a:srgbClr val="00B050"/>
              </a:solidFill>
            </a:endParaRPr>
          </a:p>
          <a:p>
            <a:r>
              <a:rPr lang="lv-LV" sz="1600" dirty="0" smtClean="0"/>
              <a:t>Pētījumā tika izmantota jauna metodoloģija, lai apkopotu publiski pieejamus datus no </a:t>
            </a:r>
            <a:r>
              <a:rPr lang="en-US" sz="1600" dirty="0" smtClean="0"/>
              <a:t/>
            </a:r>
            <a:br>
              <a:rPr lang="en-US" sz="1600" dirty="0" smtClean="0"/>
            </a:br>
            <a:r>
              <a:rPr lang="en-US" sz="1600" dirty="0" smtClean="0"/>
              <a:t>ECHA, SPIN, PRODCOM, </a:t>
            </a:r>
            <a:r>
              <a:rPr lang="en-US" sz="1600" dirty="0"/>
              <a:t>Eurostat </a:t>
            </a:r>
            <a:r>
              <a:rPr lang="lv-LV" sz="1600" dirty="0" smtClean="0"/>
              <a:t>biroja statistikas par uzņēmumiem</a:t>
            </a:r>
            <a:r>
              <a:rPr lang="en-US" sz="1600" dirty="0"/>
              <a:t> </a:t>
            </a:r>
            <a:r>
              <a:rPr lang="lv-LV" sz="1600" dirty="0" smtClean="0"/>
              <a:t>un </a:t>
            </a:r>
            <a:r>
              <a:rPr lang="lv-LV" sz="1600" dirty="0"/>
              <a:t>Eiropas Darba apstākļu apsekojuma pārskata </a:t>
            </a:r>
            <a:r>
              <a:rPr lang="lv-LV" sz="1600" dirty="0" smtClean="0"/>
              <a:t>ziņojuma</a:t>
            </a:r>
            <a:endParaRPr lang="en-US" sz="1600" dirty="0" smtClean="0"/>
          </a:p>
          <a:p>
            <a:r>
              <a:rPr lang="lv-LV" sz="1600" dirty="0" smtClean="0"/>
              <a:t>Tika piemērots vērtējums, kas palīdzēja identificēt </a:t>
            </a:r>
            <a:r>
              <a:rPr lang="es-ES" sz="1600" dirty="0" smtClean="0"/>
              <a:t/>
            </a:r>
            <a:br>
              <a:rPr lang="es-ES" sz="1600" dirty="0" smtClean="0"/>
            </a:br>
            <a:r>
              <a:rPr lang="lv-LV" sz="1600" dirty="0" smtClean="0"/>
              <a:t>būtiskākās vielas un galvenās</a:t>
            </a:r>
            <a:r>
              <a:rPr lang="en-US" sz="1600" dirty="0" smtClean="0"/>
              <a:t> </a:t>
            </a:r>
            <a:r>
              <a:rPr lang="lv-LV" sz="1600" dirty="0" smtClean="0"/>
              <a:t>izplatības nozares</a:t>
            </a:r>
            <a:endParaRPr lang="en-US" sz="1600" dirty="0" smtClean="0"/>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029051">
            <a:off x="6911604" y="1954375"/>
            <a:ext cx="2050685" cy="2502476"/>
          </a:xfrm>
          <a:prstGeom prst="rect">
            <a:avLst/>
          </a:prstGeom>
        </p:spPr>
      </p:pic>
    </p:spTree>
    <p:extLst>
      <p:ext uri="{BB962C8B-B14F-4D97-AF65-F5344CB8AC3E}">
        <p14:creationId xmlns:p14="http://schemas.microsoft.com/office/powerpoint/2010/main" val="130995003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7.01.13"/>
  <p:tag name="AS_TITLE" val="Aspose.Slides for .NET 4.0 Client Profile"/>
  <p:tag name="AS_VERSION" val="16.12.1.0"/>
</p:tagLst>
</file>

<file path=ppt/theme/theme1.xml><?xml version="1.0" encoding="utf-8"?>
<a:theme xmlns:a="http://schemas.openxmlformats.org/drawingml/2006/main" name="HWC2018-19_Template_16-9">
  <a:themeElements>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fontScheme name="EUOSHA Corporate">
      <a:maj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Arial"/>
        <a:cs typeface="Arial"/>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UOSHA Corporate">
      <a:fillStyleLst>
        <a:solidFill>
          <a:schemeClr val="phClr"/>
        </a:solidFill>
        <a:gradFill rotWithShape="1">
          <a:gsLst>
            <a:gs pos="0">
              <a:schemeClr val="phClr">
                <a:tint val="50000"/>
                <a:satMod val="300000"/>
                <a:lumMod val="100000"/>
              </a:schemeClr>
            </a:gs>
            <a:gs pos="100000">
              <a:schemeClr val="phClr">
                <a:tint val="90000"/>
              </a:schemeClr>
            </a:gs>
          </a:gsLst>
          <a:lin ang="16200000" scaled="1"/>
        </a:gradFill>
        <a:gradFill rotWithShape="1">
          <a:gsLst>
            <a:gs pos="0">
              <a:schemeClr val="phClr">
                <a:tint val="100000"/>
                <a:shade val="51000"/>
                <a:satMod val="130000"/>
                <a:lumMod val="100000"/>
              </a:schemeClr>
            </a:gs>
            <a:gs pos="100000">
              <a:schemeClr val="phClr">
                <a:shade val="90000"/>
                <a:lumMod val="90000"/>
              </a:schemeClr>
            </a:gs>
          </a:gsLst>
          <a:lin ang="5400000" scaled="0"/>
        </a:gradFill>
      </a:fillStyleLst>
      <a:lnStyleLst>
        <a:ln w="9525"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
              <a:rot lat="0" lon="0" rev="5400000"/>
            </a:lightRig>
          </a:scene3d>
          <a:sp3d>
            <a:bevelT w="25400" h="38100"/>
          </a:sp3d>
        </a:effectStyle>
      </a:effectStyleLst>
      <a:bgFillStyleLst>
        <a:solidFill>
          <a:schemeClr val="phClr"/>
        </a:solidFill>
        <a:gradFill rotWithShape="1">
          <a:gsLst>
            <a:gs pos="0">
              <a:schemeClr val="phClr">
                <a:tint val="40000"/>
                <a:shade val="100000"/>
                <a:hueMod val="100000"/>
                <a:satMod val="350000"/>
                <a:lumMod val="100000"/>
              </a:schemeClr>
            </a:gs>
            <a:gs pos="92000">
              <a:schemeClr val="phClr">
                <a:shade val="88000"/>
                <a:hueMod val="96000"/>
                <a:satMod val="120000"/>
                <a:lumMod val="74000"/>
              </a:schemeClr>
            </a:gs>
          </a:gsLst>
          <a:path path="circle">
            <a:fillToRect l="50000" t="-80000" r="50000" b="180000"/>
          </a:path>
        </a:gradFill>
        <a:gradFill rotWithShape="1">
          <a:gsLst>
            <a:gs pos="0">
              <a:schemeClr val="phClr">
                <a:tint val="80000"/>
                <a:shade val="100000"/>
                <a:hueMod val="100000"/>
                <a:satMod val="300000"/>
                <a:lumMod val="100000"/>
              </a:schemeClr>
            </a:gs>
            <a:gs pos="100000">
              <a:schemeClr val="phClr">
                <a:shade val="84000"/>
                <a:hueMod val="96000"/>
                <a:satMod val="120000"/>
                <a:lumMod val="80000"/>
              </a:schemeClr>
            </a:gs>
          </a:gsLst>
          <a:path path="circle">
            <a:fillToRect l="50000" t="50000" r="50000" b="50000"/>
          </a:path>
        </a:gradFill>
      </a:bgFillStyleLst>
    </a:fmtScheme>
  </a:themeElements>
  <a:objectDefaults/>
  <a:extraClrSchemeLst>
    <a:extraClrScheme>
      <a:clrScheme name="EU-OSHA Healthy Workplaces Campaign">
        <a:dk1>
          <a:srgbClr val="000000"/>
        </a:dk1>
        <a:lt1>
          <a:srgbClr val="FFFFFF"/>
        </a:lt1>
        <a:dk2>
          <a:srgbClr val="003399"/>
        </a:dk2>
        <a:lt2>
          <a:srgbClr val="FFFFFF"/>
        </a:lt2>
        <a:accent1>
          <a:srgbClr val="003399"/>
        </a:accent1>
        <a:accent2>
          <a:srgbClr val="ACC700"/>
        </a:accent2>
        <a:accent3>
          <a:srgbClr val="B1B3B4"/>
        </a:accent3>
        <a:accent4>
          <a:srgbClr val="E64715"/>
        </a:accent4>
        <a:accent5>
          <a:srgbClr val="58585A"/>
        </a:accent5>
        <a:accent6>
          <a:srgbClr val="DEE999"/>
        </a:accent6>
        <a:hlink>
          <a:srgbClr val="003399"/>
        </a:hlink>
        <a:folHlink>
          <a:srgbClr val="B1B3B4"/>
        </a:folHlink>
      </a:clrScheme>
    </a:extraClrScheme>
  </a:extraClrSchemeLst>
  <a:extLst>
    <a:ext uri="{05A4C25C-085E-4340-85A3-A5531E510DB2}">
      <thm15:themeFamily xmlns:thm15="http://schemas.microsoft.com/office/thememl/2012/main" name="EUOSHA Campaign 2016-16-9.potx" id="{F7474474-7AE0-46FF-A261-8B9A1ECF96C7}" vid="{E01BF529-0D02-40D8-AC94-E487908172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HWC2018-19_Template_16-9.potx</Template>
  <TotalTime>758</TotalTime>
  <Words>1011</Words>
  <Application>Microsoft Office PowerPoint</Application>
  <PresentationFormat>On-screen Show (16:9)</PresentationFormat>
  <Paragraphs>197</Paragraphs>
  <Slides>22</Slides>
  <Notes>5</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Courier New</vt:lpstr>
      <vt:lpstr>Trebuchet MS</vt:lpstr>
      <vt:lpstr>Wingdings</vt:lpstr>
      <vt:lpstr>HWC2018-19_Template_16-9</vt:lpstr>
      <vt:lpstr>2018.–2019. gada kampaņa “Drošas un veselībai nekaitīgas darbavietas”</vt:lpstr>
      <vt:lpstr>Kampaņas pārskats</vt:lpstr>
      <vt:lpstr>Galvenie mērķi</vt:lpstr>
      <vt:lpstr>Problēmas būtība</vt:lpstr>
      <vt:lpstr>Kas ir bīstamas vielas? </vt:lpstr>
      <vt:lpstr>Ķīmisko vielu direktīvā izmantotās definīcijas </vt:lpstr>
      <vt:lpstr>Fakti un skaitļi</vt:lpstr>
      <vt:lpstr>Fakti un skaitļi</vt:lpstr>
      <vt:lpstr>Bīstamo vielu iedarbības aplēses Eiropā</vt:lpstr>
      <vt:lpstr>Kā pārvaldīt bīstamas vielas?</vt:lpstr>
      <vt:lpstr>Riska novērtējums</vt:lpstr>
      <vt:lpstr>Trīs soļi bīstamu vielu pārvaldībā</vt:lpstr>
      <vt:lpstr>STOP princips</vt:lpstr>
      <vt:lpstr>Tiesību akti</vt:lpstr>
      <vt:lpstr>Kancerogēnās vielas</vt:lpstr>
      <vt:lpstr>Konkrētas riskam pakļautas grupas</vt:lpstr>
      <vt:lpstr>Iesaistīšanās</vt:lpstr>
      <vt:lpstr>Kampaņas partnerības piedāvājums</vt:lpstr>
      <vt:lpstr>Veselīgu darbavietu labas prakses balvu konkurss</vt:lpstr>
      <vt:lpstr>Kampaņas resursi</vt:lpstr>
      <vt:lpstr>Nozīmīgākie datumi</vt:lpstr>
      <vt:lpstr>Papildu informācija</vt:lpstr>
    </vt:vector>
  </TitlesOfParts>
  <Company>CDT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CDT</dc:creator>
  <cp:lastModifiedBy>Miren HURTADO - CPU Editorial</cp:lastModifiedBy>
  <cp:revision>194</cp:revision>
  <dcterms:created xsi:type="dcterms:W3CDTF">2015-10-14T15:05:30Z</dcterms:created>
  <dcterms:modified xsi:type="dcterms:W3CDTF">2018-04-05T12:38:18Z</dcterms:modified>
</cp:coreProperties>
</file>