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74" r:id="rId5"/>
    <p:sldId id="285" r:id="rId6"/>
    <p:sldId id="275" r:id="rId7"/>
    <p:sldId id="286" r:id="rId8"/>
    <p:sldId id="287" r:id="rId9"/>
    <p:sldId id="282" r:id="rId10"/>
    <p:sldId id="263" r:id="rId11"/>
    <p:sldId id="288" r:id="rId12"/>
    <p:sldId id="284" r:id="rId13"/>
    <p:sldId id="289" r:id="rId14"/>
    <p:sldId id="276" r:id="rId15"/>
    <p:sldId id="267" r:id="rId16"/>
    <p:sldId id="262" r:id="rId17"/>
    <p:sldId id="268" r:id="rId18"/>
    <p:sldId id="270" r:id="rId19"/>
    <p:sldId id="271" r:id="rId20"/>
    <p:sldId id="290" r:id="rId21"/>
    <p:sldId id="269" r:id="rId22"/>
    <p:sldId id="273" r:id="rId23"/>
  </p:sldIdLst>
  <p:sldSz cx="9144000" cy="5143500" type="screen16x9"/>
  <p:notesSz cx="6808788" cy="9940925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7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2845" userDrawn="1">
          <p15:clr>
            <a:srgbClr val="A4A3A4"/>
          </p15:clr>
        </p15:guide>
        <p15:guide id="4" pos="51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git" initials="BM" lastIdx="0" clrIdx="0">
    <p:extLst/>
  </p:cmAuthor>
  <p:cmAuthor id="2" name="Lothar LISSNER" initials="LL" lastIdx="0" clrIdx="1">
    <p:extLst/>
  </p:cmAuthor>
  <p:cmAuthor id="3" name="Heike KLEMPA" initials="HK" lastIdx="0" clrIdx="2">
    <p:extLst/>
  </p:cmAuthor>
  <p:cmAuthor id="4" name="Elke SCHNEIDER" initials="ES" lastIdx="0" clrIdx="3">
    <p:extLst>
      <p:ext uri="{19B8F6BF-5375-455C-9EA6-DF929625EA0E}">
        <p15:presenceInfo xmlns:p15="http://schemas.microsoft.com/office/powerpoint/2012/main" userId="S-1-5-21-1482476501-790525478-839522115-11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89C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7" autoAdjust="0"/>
    <p:restoredTop sz="94660"/>
  </p:normalViewPr>
  <p:slideViewPr>
    <p:cSldViewPr>
      <p:cViewPr varScale="1">
        <p:scale>
          <a:sx n="154" d="100"/>
          <a:sy n="154" d="100"/>
        </p:scale>
        <p:origin x="294" y="126"/>
      </p:cViewPr>
      <p:guideLst>
        <p:guide orient="horz" pos="577"/>
        <p:guide pos="340"/>
        <p:guide orient="horz" pos="2845"/>
        <p:guide pos="51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4302" y="57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3781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E1595-5C27-4CAE-B4E0-C80305C5E6E4}" type="datetimeFigureOut">
              <a:rPr lang="en-GB" smtClean="0"/>
              <a:t>05/04/2018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DD4C7-C698-4A80-B76C-A9FD89019653}" type="slidenum">
              <a:rPr lang="en-GB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250815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822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607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06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6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FONDO-PORTADA-PATRON-EUOSHA-2011-16-9.png" descr="/Volumes/XRAID/Equipo Rojo/EU-OSHA/18-0115 PPT templates update/PNG/FONDO-PORTADA-PATRON-EUOSHA-2011-16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Slide Number Placeholder 9"/>
          <p:cNvSpPr txBox="1"/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25542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467544" y="4083918"/>
            <a:ext cx="7632848" cy="598265"/>
            <a:chOff x="467544" y="4155926"/>
            <a:chExt cx="7632848" cy="598265"/>
          </a:xfrm>
        </p:grpSpPr>
        <p:pic>
          <p:nvPicPr>
            <p:cNvPr id="12" name="Bild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7544" y="4155926"/>
              <a:ext cx="824805" cy="598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Bild 4" descr="111004_EU-OSHA_PPT_EU logo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51725" y="4464345"/>
              <a:ext cx="392283" cy="267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Bild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04787" y="4227934"/>
              <a:ext cx="495605" cy="523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5441090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93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7560000" cy="364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254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837000"/>
            <a:ext cx="489600" cy="3645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6642280" cy="364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562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968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020600"/>
            <a:ext cx="7646400" cy="1096200"/>
          </a:xfrm>
        </p:spPr>
        <p:txBody>
          <a:bodyPr lIns="0" tIns="0" rIns="0" bIns="0" anchor="t" anchorCtr="0"/>
          <a:lstStyle>
            <a:lvl1pPr>
              <a:defRPr sz="240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2430000"/>
            <a:ext cx="7214400" cy="95184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5" name="Slide Number Placeholder 9"/>
          <p:cNvSpPr txBox="1"/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/>
          </a:p>
        </p:txBody>
      </p:sp>
      <p:pic>
        <p:nvPicPr>
          <p:cNvPr id="11" name="Bild 2" descr="111004_EU-OSHA_PPT_Corporat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4501" y="4131469"/>
            <a:ext cx="1031155" cy="5429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" name="Bild 5" descr="111004_EU-OSHA_PPT_HW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96336" y="4212432"/>
            <a:ext cx="507853" cy="47506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423340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3672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836999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837000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083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241999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242000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222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07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7589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405000"/>
          </a:xfrm>
        </p:spPr>
        <p:txBody>
          <a:bodyPr anchor="b"/>
          <a:lstStyle>
            <a:lvl1pPr algn="l">
              <a:defRPr sz="1800" b="1" i="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1" y="837000"/>
            <a:ext cx="4279869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837000"/>
            <a:ext cx="2880000" cy="3645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9703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837000"/>
            <a:ext cx="4049992" cy="675000"/>
          </a:xfrm>
        </p:spPr>
        <p:txBody>
          <a:bodyPr anchor="b">
            <a:normAutofit/>
          </a:bodyPr>
          <a:lstStyle>
            <a:lvl1pPr algn="l">
              <a:defRPr sz="1800" b="1" i="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1512000"/>
            <a:ext cx="4050000" cy="2970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971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NDO-PATRON-EUOSHA-2011-16-9.png" descr="/Volumes/XRAID/Equipo Rojo/EU-OSHA/18-0115 PPT templates update/PNG/FONDO-PATRON-EUOSHA-2011-16-9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559873" cy="3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7560000" cy="364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 txBox="1"/>
          <p:nvPr/>
        </p:nvSpPr>
        <p:spPr>
          <a:xfrm>
            <a:off x="8532440" y="4877961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750" baseline="0" smtClean="0"/>
              <a:t>‹#›</a:t>
            </a:fld>
            <a:endParaRPr lang="lt-LT" sz="750" baseline="0"/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1528966" y="4843239"/>
            <a:ext cx="5491306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700" b="1" dirty="0" smtClean="0">
                <a:solidFill>
                  <a:schemeClr val="tx2"/>
                </a:solidFill>
                <a:latin typeface="Arial" pitchFamily="-107" charset="0"/>
              </a:rPr>
              <a:t>www.healthy-workplaces.eu/lt</a:t>
            </a:r>
            <a:endParaRPr lang="lt-LT" sz="7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2779" y="4424533"/>
            <a:ext cx="495605" cy="52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69" y="4651651"/>
            <a:ext cx="735355" cy="29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8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/>
  <p:txStyles>
    <p:titleStyle>
      <a:lvl1pPr algn="l" defTabSz="342900" rtl="0" eaLnBrk="1" latinLnBrk="0" hangingPunct="1">
        <a:spcBef>
          <a:spcPct val="0"/>
        </a:spcBef>
        <a:buNone/>
        <a:defRPr sz="18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9000" indent="-189000" algn="l" defTabSz="342900" rtl="0" eaLnBrk="1" latinLnBrk="0" hangingPunct="1">
        <a:spcBef>
          <a:spcPts val="45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35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−"/>
        <a:defRPr sz="127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29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−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43313" indent="-214313" algn="l" defTabSz="342900" rtl="0" eaLnBrk="1" latinLnBrk="0" hangingPunct="1">
        <a:spcBef>
          <a:spcPct val="0"/>
        </a:spcBef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99000" indent="-135000" algn="l" defTabSz="342900" rtl="0" eaLnBrk="1" latinLnBrk="0" hangingPunct="1">
        <a:spcBef>
          <a:spcPct val="0"/>
        </a:spcBef>
        <a:buFont typeface="Arial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17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osha.europa.eu/en/legislation/directives/75" TargetMode="External"/><Relationship Id="rId7" Type="http://schemas.openxmlformats.org/officeDocument/2006/relationships/hyperlink" Target="https://osha.europa.eu/en/legislation/directives/regulation-ec-no-1272-2008-classification-labelling-and-packaging-of-substances-and-mixtures" TargetMode="External"/><Relationship Id="rId2" Type="http://schemas.openxmlformats.org/officeDocument/2006/relationships/hyperlink" Target="https://osha.europa.eu/en/legislation/directives/the-osh-framework-directive/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sha.europa.eu/en/legislation/directives/regulation-ec-no-1907-2006-of-the-european-parliament-and-of-the-council" TargetMode="External"/><Relationship Id="rId5" Type="http://schemas.openxmlformats.org/officeDocument/2006/relationships/hyperlink" Target="https://osha.europa.eu/en/safety-and-health-legislation" TargetMode="External"/><Relationship Id="rId4" Type="http://schemas.openxmlformats.org/officeDocument/2006/relationships/hyperlink" Target="https://osha.europa.eu/en/legislation/directives/directive-2004-37-ec-carcinogens-or-mutagens-at-wor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osha.europa.eu/en/themes/dangerous-substances/roadmap-to-carcinogen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healthy-workplaces.eu/lt/healthy-workplaces-newsletter" TargetMode="External"/><Relationship Id="rId7" Type="http://schemas.openxmlformats.org/officeDocument/2006/relationships/hyperlink" Target="https://www.facebook.com/EuropeanAgencyforSafetyandHealthatWork" TargetMode="External"/><Relationship Id="rId12" Type="http://schemas.openxmlformats.org/officeDocument/2006/relationships/image" Target="../media/image30.jpeg"/><Relationship Id="rId2" Type="http://schemas.openxmlformats.org/officeDocument/2006/relationships/hyperlink" Target="http://www.healthy-workplaces.eu/l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hyperlink" Target="https://www.linkedin.com/company/europeanagency-for-safety-and-health-at-work" TargetMode="External"/><Relationship Id="rId5" Type="http://schemas.openxmlformats.org/officeDocument/2006/relationships/hyperlink" Target="http://twitter.com/eu_osha" TargetMode="External"/><Relationship Id="rId10" Type="http://schemas.openxmlformats.org/officeDocument/2006/relationships/image" Target="../media/image29.png"/><Relationship Id="rId4" Type="http://schemas.openxmlformats.org/officeDocument/2006/relationships/hyperlink" Target="http://www.healthy-workplaces.eu/fops" TargetMode="External"/><Relationship Id="rId9" Type="http://schemas.openxmlformats.org/officeDocument/2006/relationships/hyperlink" Target="http://www.youtube.com/user/EUOSH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sites/default/files/publications/documents/esener-ii-summary-e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eurofound.europa.eu/sites/default/files/ef_publication/field_ef_document/ef1634en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sha.europa.eu/sites/default/files/ESENER2-Overview_report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73000"/>
            <a:ext cx="8352928" cy="696600"/>
          </a:xfrm>
        </p:spPr>
        <p:txBody>
          <a:bodyPr>
            <a:normAutofit/>
          </a:bodyPr>
          <a:lstStyle/>
          <a:p>
            <a:r>
              <a:rPr lang="lt-LT" sz="2800" dirty="0" smtClean="0"/>
              <a:t>2018–2019 m. saugių darbo vietų kampanija</a:t>
            </a:r>
            <a:endParaRPr lang="lt-LT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0"/>
          </p:nvPr>
        </p:nvSpPr>
        <p:spPr>
          <a:xfrm>
            <a:off x="395536" y="3319813"/>
            <a:ext cx="7646400" cy="506406"/>
          </a:xfrm>
        </p:spPr>
        <p:txBody>
          <a:bodyPr>
            <a:normAutofit/>
          </a:bodyPr>
          <a:lstStyle/>
          <a:p>
            <a:r>
              <a:rPr lang="lt-LT" sz="2000" dirty="0" smtClean="0"/>
              <a:t>Efektyvus pavojingų medžiagų valdymas darbe</a:t>
            </a:r>
            <a:endParaRPr lang="lt-LT" sz="2000" dirty="0"/>
          </a:p>
        </p:txBody>
      </p:sp>
      <p:sp>
        <p:nvSpPr>
          <p:cNvPr id="4" name="Subtítulo 4"/>
          <p:cNvSpPr txBox="1"/>
          <p:nvPr/>
        </p:nvSpPr>
        <p:spPr>
          <a:xfrm>
            <a:off x="1835696" y="3814531"/>
            <a:ext cx="6120680" cy="70143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342900" rtl="0" eaLnBrk="1" latinLnBrk="0" hangingPunct="1">
              <a:spcBef>
                <a:spcPts val="45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35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3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27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12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0"/>
              </a:spcBef>
              <a:buFont typeface="Aria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0"/>
              </a:spcBef>
              <a:buFont typeface="Arial" pitchFamily="34" charset="0"/>
              <a:buNone/>
              <a:defRPr sz="97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/>
            </a:r>
            <a:br>
              <a:rPr lang="es-ES" smtClean="0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835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794407" cy="367200"/>
          </a:xfrm>
        </p:spPr>
        <p:txBody>
          <a:bodyPr/>
          <a:lstStyle/>
          <a:p>
            <a:r>
              <a:rPr lang="lt-LT" sz="2000" dirty="0" smtClean="0"/>
              <a:t>Kaip efektyviai valdyti pavojingas medžiagas?</a:t>
            </a:r>
            <a:endParaRPr lang="lt-L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43558"/>
            <a:ext cx="5976664" cy="3384376"/>
          </a:xfrm>
        </p:spPr>
        <p:txBody>
          <a:bodyPr>
            <a:noAutofit/>
          </a:bodyPr>
          <a:lstStyle/>
          <a:p>
            <a:r>
              <a:rPr lang="lt-LT" sz="1300" dirty="0" smtClean="0"/>
              <a:t>Pirmiausia – prevencijos kultūros formavimas ir supratimo didinimas.</a:t>
            </a:r>
          </a:p>
          <a:p>
            <a:r>
              <a:rPr lang="lt-LT" sz="1300" dirty="0" smtClean="0"/>
              <a:t>Europos Sąjungoje jau yra priimti pavojingas medžiagas reglamentuojantys teisės aktai, todėl darbdaviai privalo žinoti apie savo teisinius įsipareigojimus.</a:t>
            </a:r>
          </a:p>
          <a:p>
            <a:r>
              <a:rPr lang="lt-LT" sz="1300" dirty="0" smtClean="0"/>
              <a:t>Rizikos vertinimas yra efektyvios prevencijos kertinis akmuo.</a:t>
            </a:r>
          </a:p>
          <a:p>
            <a:r>
              <a:rPr lang="lt-LT" sz="1300" dirty="0" smtClean="0"/>
              <a:t>Efektyvių prevencijos ir apsaugos priemonių diegimas. </a:t>
            </a:r>
          </a:p>
          <a:p>
            <a:r>
              <a:rPr lang="lt-LT" sz="1300" dirty="0"/>
              <a:t>Darbuotojai turėtų </a:t>
            </a:r>
            <a:r>
              <a:rPr lang="lt-LT" sz="1300" dirty="0" smtClean="0"/>
              <a:t>būti nuolat </a:t>
            </a:r>
            <a:r>
              <a:rPr lang="lt-LT" sz="1300" dirty="0"/>
              <a:t>informuojami </a:t>
            </a:r>
            <a:r>
              <a:rPr lang="lt-LT" sz="1300" dirty="0" smtClean="0"/>
              <a:t>apie: </a:t>
            </a:r>
            <a:endParaRPr lang="lt-LT" sz="1300" dirty="0"/>
          </a:p>
          <a:p>
            <a:pPr lvl="1">
              <a:spcBef>
                <a:spcPts val="600"/>
              </a:spcBef>
            </a:pPr>
            <a:r>
              <a:rPr lang="lt-LT" sz="1300" dirty="0" smtClean="0"/>
              <a:t>rizikos vertinimo rezultatus;</a:t>
            </a:r>
          </a:p>
          <a:p>
            <a:pPr lvl="1"/>
            <a:r>
              <a:rPr lang="lt-LT" sz="1300" dirty="0" smtClean="0"/>
              <a:t>jiems kylančius rizikos veiksnius ir jų poveikį;</a:t>
            </a:r>
            <a:endParaRPr lang="lt-LT" sz="1300" dirty="0"/>
          </a:p>
          <a:p>
            <a:pPr lvl="1"/>
            <a:r>
              <a:rPr lang="lt-LT" sz="1300" dirty="0" smtClean="0"/>
              <a:t>ko jie turėtų imtis, kad apsisaugotų patys ir padėtų apsaugoti kitus;</a:t>
            </a:r>
          </a:p>
          <a:p>
            <a:pPr lvl="1"/>
            <a:r>
              <a:rPr lang="lt-LT" sz="1300" dirty="0" smtClean="0"/>
              <a:t>ką daryti nelaimingo atsitikimo atveju ar kai kas nors ima klostytis ne taip</a:t>
            </a:r>
          </a:p>
          <a:p>
            <a:r>
              <a:rPr lang="lt-LT" sz="1300" dirty="0" smtClean="0"/>
              <a:t>Praktinės priemonės ir rekomendacijos gali padėti įmonėms valdyti riziką ir užkrinti saugias ir sveikas darbo vietas.</a:t>
            </a:r>
            <a:endParaRPr lang="lt-LT" sz="13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563638"/>
            <a:ext cx="2200427" cy="27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6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000" dirty="0" smtClean="0"/>
              <a:t>Rizikos vertinimas</a:t>
            </a:r>
            <a:endParaRPr lang="lt-L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434368" cy="3645000"/>
          </a:xfrm>
        </p:spPr>
        <p:txBody>
          <a:bodyPr>
            <a:normAutofit/>
          </a:bodyPr>
          <a:lstStyle/>
          <a:p>
            <a:r>
              <a:rPr lang="lt-LT" sz="1400" dirty="0"/>
              <a:t>Rizikos vertinimas yra būtinas siekiant nustatyti darbuotojų saugai ir sveikatai </a:t>
            </a:r>
            <a:r>
              <a:rPr lang="lt-LT" sz="1400" dirty="0" smtClean="0"/>
              <a:t>kylančius visus rizikos veiksnius.</a:t>
            </a:r>
            <a:endParaRPr lang="lt-LT" sz="1400" dirty="0"/>
          </a:p>
          <a:p>
            <a:r>
              <a:rPr lang="lt-LT" sz="1400" dirty="0"/>
              <a:t>Į jį turėtų įsitraukti visi, įskaitant darbdavius, vadovus, DSS tarnybas ir darbuotojus.</a:t>
            </a:r>
          </a:p>
          <a:p>
            <a:r>
              <a:rPr lang="lt-LT" sz="1400" dirty="0"/>
              <a:t>Rizikos vertinimas turėtų aprėpti visų grupių darbuotojus bei rangovus, taip pat išskirtines darbo aplinkybes, pavyzdžiui, techninę priežiūrą ir remontą.</a:t>
            </a:r>
          </a:p>
          <a:p>
            <a:r>
              <a:rPr lang="lt-LT" altLang="en-US" sz="1400" dirty="0"/>
              <a:t>Labai svarbu, kad pirmenybė būtų teikiama darbui, kuriuo siekiama pašalinti, pakeisti arba kontroliuoti riziką.</a:t>
            </a:r>
          </a:p>
          <a:p>
            <a:r>
              <a:rPr lang="lt-LT" sz="1400" dirty="0"/>
              <a:t>Rizikos vertinimas turėtų būti nuolat atnaujinamas ir peržiūrimas </a:t>
            </a:r>
            <a:r>
              <a:rPr lang="lt-LT" sz="1400" dirty="0" smtClean="0"/>
              <a:t>įvykus bet kokiam incidentui. </a:t>
            </a:r>
            <a:endParaRPr lang="lt-LT" sz="1400" dirty="0"/>
          </a:p>
          <a:p>
            <a:r>
              <a:rPr lang="lt-LT" sz="1400" dirty="0"/>
              <a:t>Darbuotojai turėtų būti išsamiai informuoti apie rezultatus ir išmokyti taikyti prevencijos priemones.</a:t>
            </a:r>
          </a:p>
          <a:p>
            <a:r>
              <a:rPr lang="lt-LT" sz="1400" dirty="0"/>
              <a:t>Esama priemonių ir įrankių, kurie gali padėti įmonėms vykdyti rizikos vertinimą.</a:t>
            </a:r>
          </a:p>
        </p:txBody>
      </p:sp>
    </p:spTree>
    <p:extLst>
      <p:ext uri="{BB962C8B-B14F-4D97-AF65-F5344CB8AC3E}">
        <p14:creationId xmlns:p14="http://schemas.microsoft.com/office/powerpoint/2010/main" val="3755344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000" dirty="0" smtClean="0"/>
              <a:t>3 efektyvaus pavojingųjų medžiagų tvarkymo etapai</a:t>
            </a:r>
            <a:endParaRPr lang="lt-L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lt-LT" altLang="en-US" sz="1200" dirty="0" smtClean="0"/>
              <a:t>Nustatykite rizikos veiksnius</a:t>
            </a:r>
            <a:r>
              <a:rPr lang="lt-LT" sz="1200" dirty="0" smtClean="0"/>
              <a:t>:</a:t>
            </a:r>
          </a:p>
          <a:p>
            <a:r>
              <a:rPr lang="lt-LT" sz="1200" b="0" dirty="0" smtClean="0"/>
              <a:t>Sudarykite </a:t>
            </a:r>
            <a:r>
              <a:rPr lang="lt-LT" altLang="en-US" sz="1200" b="0" dirty="0"/>
              <a:t>darbo vietoje naudojamų ir susidarančių medžiagų ir (arba) cheminių produktų </a:t>
            </a:r>
            <a:r>
              <a:rPr lang="lt-LT" altLang="en-US" sz="1200" b="0" dirty="0" smtClean="0"/>
              <a:t>aprašą</a:t>
            </a:r>
            <a:r>
              <a:rPr lang="lt-LT" sz="1200" b="0" dirty="0" smtClean="0"/>
              <a:t>;</a:t>
            </a:r>
            <a:r>
              <a:rPr lang="lt-LT" altLang="en-US" sz="1200" b="0" dirty="0"/>
              <a:t> </a:t>
            </a:r>
          </a:p>
          <a:p>
            <a:r>
              <a:rPr lang="lt-LT" sz="1200" b="0" dirty="0" smtClean="0"/>
              <a:t>surinkite informaciją apie žalą, kurią jie gali padaryti, ir apie tai, kaip tai gali nutikti (pavyzdžiui, perskaitykite etiketes ir saugos duomenų lapus); </a:t>
            </a:r>
          </a:p>
          <a:p>
            <a:r>
              <a:rPr lang="lt-LT" sz="1200" b="0" dirty="0" smtClean="0"/>
              <a:t>įvertinkite, ar yra naudojami kancerogenai ar mutagenai, kuriems taikomos griežtesnės taisyklės.</a:t>
            </a:r>
          </a:p>
          <a:p>
            <a:pPr marL="0" indent="0">
              <a:buNone/>
            </a:pPr>
            <a:r>
              <a:rPr lang="lt-LT" altLang="en-US" sz="1200" dirty="0" smtClean="0"/>
              <a:t>Įvertinkite poveikį:</a:t>
            </a:r>
          </a:p>
          <a:p>
            <a:r>
              <a:rPr lang="lt-LT" sz="1200" b="0" dirty="0" smtClean="0"/>
              <a:t>nustatykite tuos asmenis, kurie gali susidurti su pavojingų medžiagų poveikiu, įskaitant valytojus ir techninius darbuotojus;</a:t>
            </a:r>
          </a:p>
          <a:p>
            <a:r>
              <a:rPr lang="lt-LT" sz="1200" b="0" dirty="0"/>
              <a:t>įvertinkite poveikį darbuotojams, analizuodami poveikio (įskaitant kelių rūšių poveikį) tipą, intensyvumą, trukmę, dažnį;</a:t>
            </a:r>
          </a:p>
          <a:p>
            <a:r>
              <a:rPr lang="lt-LT" sz="1200" b="0" dirty="0" smtClean="0"/>
              <a:t>įvertinkite galimą kompleksinį poveikį, apimantį ir kitokią riziką, pavyzdžiui, gaisro riziką, poveikį odai ar dirbant drėgnomis sąlygomis</a:t>
            </a:r>
          </a:p>
          <a:p>
            <a:pPr marL="0" indent="0">
              <a:buNone/>
            </a:pPr>
            <a:r>
              <a:rPr lang="lt-LT" sz="1200" dirty="0" smtClean="0"/>
              <a:t>Nustatykite priemones:</a:t>
            </a:r>
          </a:p>
          <a:p>
            <a:r>
              <a:rPr lang="lt-LT" sz="1200" b="0" dirty="0" smtClean="0"/>
              <a:t>Rizikos veiksnių sąrašas po to gali būti naudojamas rengiant veiksmų planą, nurodant, kas turėtų jį įgyvendinti;</a:t>
            </a:r>
          </a:p>
          <a:p>
            <a:r>
              <a:rPr lang="lt-LT" sz="1200" b="0" dirty="0"/>
              <a:t>kontroliuokite priemonių įgyvendinimą ir poveikį.</a:t>
            </a:r>
          </a:p>
        </p:txBody>
      </p:sp>
    </p:spTree>
    <p:extLst>
      <p:ext uri="{BB962C8B-B14F-4D97-AF65-F5344CB8AC3E}">
        <p14:creationId xmlns:p14="http://schemas.microsoft.com/office/powerpoint/2010/main" val="2873640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000" dirty="0" smtClean="0"/>
              <a:t>STOP principas</a:t>
            </a:r>
            <a:endParaRPr lang="lt-L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56917"/>
            <a:ext cx="6426255" cy="3638442"/>
          </a:xfrm>
        </p:spPr>
        <p:txBody>
          <a:bodyPr>
            <a:normAutofit/>
          </a:bodyPr>
          <a:lstStyle/>
          <a:p>
            <a:r>
              <a:rPr lang="lt-LT" sz="1400" dirty="0" smtClean="0"/>
              <a:t>Darbdaviai turėtų nustatyti efektyvias prevencijos ir apsaugos priemones.</a:t>
            </a:r>
          </a:p>
          <a:p>
            <a:r>
              <a:rPr lang="lt-LT" sz="1400" dirty="0" smtClean="0"/>
              <a:t>Pavojingos medžiagos ir pavojingi procesai turėtų būti visiškai pašalinti iš darbo vietų (pvz., kuriant naujus darbo procesus). </a:t>
            </a:r>
          </a:p>
          <a:p>
            <a:r>
              <a:rPr lang="lt-LT" sz="1400" dirty="0" smtClean="0"/>
              <a:t>Jei </a:t>
            </a:r>
            <a:r>
              <a:rPr lang="lt-LT" sz="1400" u="sng" dirty="0" smtClean="0"/>
              <a:t>pašalinimas</a:t>
            </a:r>
            <a:r>
              <a:rPr lang="lt-LT" sz="1400" dirty="0" smtClean="0"/>
              <a:t> neįmanomas, rizika turėtų būti valdoma remiantis prevencijos priemonių hierarchija (STOP principas)</a:t>
            </a:r>
            <a:endParaRPr lang="en-US" sz="1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	</a:t>
            </a:r>
            <a:r>
              <a:rPr lang="lt-LT" sz="1400" dirty="0" smtClean="0">
                <a:solidFill>
                  <a:srgbClr val="FF0000"/>
                </a:solidFill>
              </a:rPr>
              <a:t>S</a:t>
            </a:r>
            <a:r>
              <a:rPr lang="lt-LT" sz="1400" dirty="0" smtClean="0"/>
              <a:t>ukeitimas (Pakeitimas - saugių ar mažiau kenksmingų 		alternatyvų įvedimas)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	</a:t>
            </a:r>
            <a:r>
              <a:rPr lang="lt-LT" sz="1400" dirty="0" smtClean="0">
                <a:solidFill>
                  <a:srgbClr val="FF0000"/>
                </a:solidFill>
              </a:rPr>
              <a:t>T</a:t>
            </a:r>
            <a:r>
              <a:rPr lang="lt-LT" sz="1400" dirty="0" smtClean="0"/>
              <a:t>echnologinės priemonės (pvz., uždara sistema, vietinė </a:t>
            </a:r>
            <a:r>
              <a:rPr lang="es-ES" sz="1400" dirty="0" smtClean="0"/>
              <a:t>	</a:t>
            </a:r>
            <a:r>
              <a:rPr lang="lt-LT" sz="1400" dirty="0" smtClean="0"/>
              <a:t> 			ištraukiamoji ventiliacija)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	</a:t>
            </a:r>
            <a:r>
              <a:rPr lang="lt-LT" sz="1400" dirty="0" smtClean="0">
                <a:solidFill>
                  <a:srgbClr val="FF0000"/>
                </a:solidFill>
              </a:rPr>
              <a:t>O</a:t>
            </a:r>
            <a:r>
              <a:rPr lang="lt-LT" sz="1400" dirty="0" smtClean="0"/>
              <a:t>rganizacinės priemonės (pvz., su poveikiu susiduriančių </a:t>
            </a:r>
            <a:r>
              <a:rPr lang="es-ES" sz="1400" dirty="0" smtClean="0"/>
              <a:t>	</a:t>
            </a:r>
            <a:r>
              <a:rPr lang="lt-LT" sz="1400" dirty="0" smtClean="0"/>
              <a:t>darbuotojų skaičiaus mažinimas arba poveikio laiko apribojimas)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	</a:t>
            </a:r>
            <a:r>
              <a:rPr lang="lt-LT" sz="1400" dirty="0" smtClean="0">
                <a:solidFill>
                  <a:srgbClr val="FF0000"/>
                </a:solidFill>
              </a:rPr>
              <a:t>P</a:t>
            </a:r>
            <a:r>
              <a:rPr lang="lt-LT" sz="1400" dirty="0" smtClean="0"/>
              <a:t>ersonalinė apsauga (asmeninių apsaugos priemonių dėvėjimas)</a:t>
            </a:r>
          </a:p>
          <a:p>
            <a:endParaRPr lang="lt-LT" sz="1600" dirty="0" smtClean="0"/>
          </a:p>
          <a:p>
            <a:endParaRPr lang="lt-LT" sz="1600" dirty="0" smtClean="0"/>
          </a:p>
          <a:p>
            <a:endParaRPr lang="lt-LT" sz="1600" dirty="0" smtClean="0"/>
          </a:p>
          <a:p>
            <a:pPr marL="0" indent="0">
              <a:buNone/>
            </a:pPr>
            <a:endParaRPr lang="lt-LT" sz="16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6876256" y="2427734"/>
            <a:ext cx="1958590" cy="1731222"/>
            <a:chOff x="6881125" y="3290315"/>
            <a:chExt cx="1958590" cy="1731222"/>
          </a:xfrm>
        </p:grpSpPr>
        <p:sp>
          <p:nvSpPr>
            <p:cNvPr id="7" name="Rounded Rectangle 6"/>
            <p:cNvSpPr/>
            <p:nvPr/>
          </p:nvSpPr>
          <p:spPr>
            <a:xfrm>
              <a:off x="6881125" y="3868536"/>
              <a:ext cx="1755064" cy="1042069"/>
            </a:xfrm>
            <a:prstGeom prst="roundRect">
              <a:avLst/>
            </a:prstGeom>
            <a:solidFill>
              <a:srgbClr val="89C140"/>
            </a:solidFill>
            <a:ln>
              <a:solidFill>
                <a:srgbClr val="89C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130" y="3290315"/>
              <a:ext cx="1838585" cy="1731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6051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948264" y="2787773"/>
            <a:ext cx="1440160" cy="1452429"/>
          </a:xfrm>
          <a:prstGeom prst="ellipse">
            <a:avLst/>
          </a:prstGeom>
          <a:solidFill>
            <a:srgbClr val="89C14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000" dirty="0" smtClean="0"/>
              <a:t>Teisės aktai</a:t>
            </a:r>
            <a:endParaRPr lang="lt-L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71438"/>
            <a:ext cx="7992888" cy="3645000"/>
          </a:xfrm>
        </p:spPr>
        <p:txBody>
          <a:bodyPr>
            <a:normAutofit lnSpcReduction="10000"/>
          </a:bodyPr>
          <a:lstStyle/>
          <a:p>
            <a:r>
              <a:rPr lang="lt-LT" sz="1600" dirty="0"/>
              <a:t>Darbdavys teisiškai privalo užtikrinti saugias ir sveikas darbo vietas.</a:t>
            </a:r>
          </a:p>
          <a:p>
            <a:pPr marL="0" indent="0">
              <a:buNone/>
            </a:pPr>
            <a:r>
              <a:rPr dirty="0"/>
              <a:t/>
            </a:r>
            <a:br>
              <a:rPr dirty="0"/>
            </a:br>
            <a:r>
              <a:rPr lang="lt-LT" dirty="0" smtClean="0"/>
              <a:t>Darbuotojų saugos ir sveikatos reguliavimas:</a:t>
            </a:r>
            <a:endParaRPr lang="lt-LT" sz="1600" dirty="0" smtClean="0"/>
          </a:p>
          <a:p>
            <a:r>
              <a:rPr lang="lt-LT" sz="1600" dirty="0" smtClean="0">
                <a:hlinkClick r:id="rId2"/>
              </a:rPr>
              <a:t>Direktyva 89/391/EEB (DSS pagrindų direktyva);   </a:t>
            </a:r>
            <a:endParaRPr lang="lt-LT" sz="1600" dirty="0"/>
          </a:p>
          <a:p>
            <a:r>
              <a:rPr lang="lt-LT" sz="1600" dirty="0" smtClean="0">
                <a:hlinkClick r:id="rId3"/>
              </a:rPr>
              <a:t>Direktyva 98/24/EB (Cheminių veiksnių direktyva, CAD);</a:t>
            </a:r>
            <a:endParaRPr lang="lt-LT" sz="1600" dirty="0"/>
          </a:p>
          <a:p>
            <a:r>
              <a:rPr lang="lt-LT" sz="1600" dirty="0" smtClean="0">
                <a:hlinkClick r:id="rId4"/>
              </a:rPr>
              <a:t>2004/37/EB (Kancerogenų ir mutagenų direktyva, CMD).</a:t>
            </a:r>
            <a:endParaRPr lang="lt-LT" sz="1600" dirty="0" smtClean="0"/>
          </a:p>
          <a:p>
            <a:pPr marL="0" indent="0">
              <a:buNone/>
            </a:pPr>
            <a:r>
              <a:rPr dirty="0"/>
              <a:t/>
            </a:r>
            <a:br>
              <a:rPr dirty="0"/>
            </a:br>
            <a:r>
              <a:rPr lang="lt-LT" sz="1400" dirty="0"/>
              <a:t>Išsami atitinkamų DSS teisės aktų apžvalga </a:t>
            </a:r>
            <a:r>
              <a:rPr dirty="0"/>
              <a:t/>
            </a:r>
            <a:br>
              <a:rPr dirty="0"/>
            </a:br>
            <a:r>
              <a:rPr lang="lt-LT" sz="1400" dirty="0" smtClean="0">
                <a:hlinkClick r:id="rId5"/>
              </a:rPr>
              <a:t>https://osha.europa.eu/</a:t>
            </a:r>
            <a:r>
              <a:rPr lang="es-ES" sz="1400" dirty="0" smtClean="0">
                <a:hlinkClick r:id="rId5"/>
              </a:rPr>
              <a:t>lt</a:t>
            </a:r>
            <a:r>
              <a:rPr lang="lt-LT" sz="1400" dirty="0" smtClean="0">
                <a:hlinkClick r:id="rId5"/>
              </a:rPr>
              <a:t>/</a:t>
            </a:r>
            <a:r>
              <a:rPr lang="lt-LT" sz="1400" dirty="0" err="1" smtClean="0">
                <a:hlinkClick r:id="rId5"/>
              </a:rPr>
              <a:t>safety-and-health-legislation</a:t>
            </a:r>
            <a:r>
              <a:rPr lang="lt-LT" sz="1400" dirty="0" smtClean="0">
                <a:hlinkClick r:id="rId5"/>
              </a:rPr>
              <a:t> </a:t>
            </a:r>
            <a:r>
              <a:rPr dirty="0">
                <a:hlinkClick r:id="rId5"/>
              </a:rPr>
              <a:t/>
            </a:r>
            <a:br>
              <a:rPr dirty="0">
                <a:hlinkClick r:id="rId5"/>
              </a:rPr>
            </a:br>
            <a:endParaRPr lang="lt-LT" sz="1400" dirty="0"/>
          </a:p>
          <a:p>
            <a:pPr marL="0" indent="0">
              <a:buNone/>
            </a:pPr>
            <a:r>
              <a:rPr lang="lt-LT" sz="1400" dirty="0"/>
              <a:t>Naudinga informacija, kurią galite rasti su cheminėmis medžiagomis </a:t>
            </a: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lt-LT" sz="1400" dirty="0" smtClean="0"/>
              <a:t>susijusiuose </a:t>
            </a:r>
            <a:r>
              <a:rPr lang="lt-LT" sz="1400" dirty="0"/>
              <a:t>teisės aktuose:</a:t>
            </a:r>
          </a:p>
          <a:p>
            <a:r>
              <a:rPr lang="lt-LT" sz="1400" dirty="0" smtClean="0">
                <a:hlinkClick r:id="rId6"/>
              </a:rPr>
              <a:t>Reglamentas (EB) Nr. 1907/2006 (REACH reglamentas);</a:t>
            </a:r>
            <a:endParaRPr lang="lt-LT" sz="1400" dirty="0"/>
          </a:p>
          <a:p>
            <a:r>
              <a:rPr lang="lt-LT" sz="1400" dirty="0" smtClean="0">
                <a:hlinkClick r:id="rId7"/>
              </a:rPr>
              <a:t>Reglamentas (EB) Nr. 1272/2008 (CLP reglamentas).</a:t>
            </a:r>
            <a:endParaRPr lang="lt-LT" sz="1400" dirty="0"/>
          </a:p>
          <a:p>
            <a:endParaRPr lang="lt-LT" sz="1600" dirty="0" smtClean="0"/>
          </a:p>
          <a:p>
            <a:pPr marL="0" indent="0">
              <a:buNone/>
            </a:pPr>
            <a:endParaRPr lang="lt-LT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8"/>
          <a:stretch>
            <a:fillRect/>
          </a:stretch>
        </p:blipFill>
        <p:spPr>
          <a:xfrm>
            <a:off x="7164288" y="2401345"/>
            <a:ext cx="1567924" cy="183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33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000" dirty="0" smtClean="0"/>
              <a:t>Kancerogenai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874" y="843558"/>
            <a:ext cx="7560000" cy="3645000"/>
          </a:xfrm>
        </p:spPr>
        <p:txBody>
          <a:bodyPr>
            <a:normAutofit/>
          </a:bodyPr>
          <a:lstStyle/>
          <a:p>
            <a:r>
              <a:rPr lang="lt-LT" sz="1400" dirty="0" smtClean="0"/>
              <a:t>Kancerogenai sukelia daugumą mirtinų profesinių ligų ES</a:t>
            </a:r>
            <a:endParaRPr lang="en-US" sz="1400" dirty="0" smtClean="0"/>
          </a:p>
          <a:p>
            <a:r>
              <a:rPr lang="lt-LT" sz="1400" dirty="0" smtClean="0"/>
              <a:t>Kasmet dėl kancerogenų poveikio darbe</a:t>
            </a:r>
            <a:r>
              <a:rPr lang="en-US" sz="1400" dirty="0" smtClean="0"/>
              <a:t>:</a:t>
            </a:r>
          </a:p>
          <a:p>
            <a:pPr lvl="1">
              <a:spcBef>
                <a:spcPts val="600"/>
              </a:spcBef>
            </a:pPr>
            <a:r>
              <a:rPr lang="lt-LT" sz="1400" dirty="0"/>
              <a:t>v</a:t>
            </a:r>
            <a:r>
              <a:rPr lang="lt-LT" sz="1400" dirty="0" smtClean="0"/>
              <a:t>ėžiu suserga </a:t>
            </a:r>
            <a:r>
              <a:rPr lang="en-GB" sz="1400" dirty="0" smtClean="0"/>
              <a:t>91</a:t>
            </a:r>
            <a:r>
              <a:rPr lang="lt-LT" sz="1400" dirty="0" smtClean="0"/>
              <a:t> </a:t>
            </a:r>
            <a:r>
              <a:rPr lang="en-GB" sz="1400" dirty="0" smtClean="0"/>
              <a:t>500–150</a:t>
            </a:r>
            <a:r>
              <a:rPr lang="lt-LT" sz="1400" dirty="0" smtClean="0"/>
              <a:t> </a:t>
            </a:r>
            <a:r>
              <a:rPr lang="en-GB" sz="1400" dirty="0" smtClean="0"/>
              <a:t>500</a:t>
            </a:r>
            <a:r>
              <a:rPr lang="en-US" sz="1400" dirty="0" smtClean="0"/>
              <a:t> </a:t>
            </a:r>
            <a:r>
              <a:rPr lang="lt-LT" sz="1400" dirty="0" smtClean="0"/>
              <a:t>žmonių</a:t>
            </a:r>
            <a:endParaRPr lang="en-US" sz="1400" dirty="0" smtClean="0"/>
          </a:p>
          <a:p>
            <a:pPr lvl="1">
              <a:tabLst>
                <a:tab pos="900113" algn="l"/>
              </a:tabLst>
            </a:pPr>
            <a:r>
              <a:rPr lang="lt-LT" sz="1400" dirty="0"/>
              <a:t>n</a:t>
            </a:r>
            <a:r>
              <a:rPr lang="lt-LT" sz="1400" dirty="0" smtClean="0"/>
              <a:t>uo vėžio miršta </a:t>
            </a:r>
            <a:r>
              <a:rPr lang="en-GB" sz="1400" dirty="0" smtClean="0"/>
              <a:t>57</a:t>
            </a:r>
            <a:r>
              <a:rPr lang="lt-LT" sz="1400" dirty="0" smtClean="0"/>
              <a:t> </a:t>
            </a:r>
            <a:r>
              <a:rPr lang="en-GB" sz="1400" dirty="0" smtClean="0"/>
              <a:t>700–106</a:t>
            </a:r>
            <a:r>
              <a:rPr lang="lt-LT" sz="1400" dirty="0" smtClean="0"/>
              <a:t> </a:t>
            </a:r>
            <a:r>
              <a:rPr lang="en-GB" sz="1400" dirty="0" smtClean="0"/>
              <a:t>500</a:t>
            </a:r>
            <a:r>
              <a:rPr lang="en-US" sz="1400" dirty="0" smtClean="0"/>
              <a:t> </a:t>
            </a:r>
            <a:r>
              <a:rPr lang="lt-LT" sz="1400" dirty="0" smtClean="0"/>
              <a:t>žmonių</a:t>
            </a:r>
            <a:r>
              <a:rPr lang="en-US" sz="1400" dirty="0" smtClean="0"/>
              <a:t> (RIVM, 2016</a:t>
            </a:r>
            <a:r>
              <a:rPr lang="lt-LT" sz="1400" dirty="0" smtClean="0"/>
              <a:t> m.</a:t>
            </a:r>
            <a:r>
              <a:rPr lang="en-US" sz="1400" dirty="0" smtClean="0"/>
              <a:t>)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lt-LT" sz="1400" b="1" dirty="0" smtClean="0">
                <a:solidFill>
                  <a:schemeClr val="tx2"/>
                </a:solidFill>
              </a:rPr>
              <a:t>Daugelių atvejų profesinio vėžio galima išvengti</a:t>
            </a:r>
            <a:endParaRPr lang="en-US" sz="1400" b="1" dirty="0">
              <a:solidFill>
                <a:schemeClr val="tx2"/>
              </a:solidFill>
            </a:endParaRPr>
          </a:p>
          <a:p>
            <a:r>
              <a:rPr lang="lt-LT" sz="1400" dirty="0" smtClean="0"/>
              <a:t>Kancerogenams taikomos griežtesnės priemonės nei kitoms pavojingoms medžiagoms</a:t>
            </a:r>
            <a:r>
              <a:rPr lang="en-US" sz="1400" dirty="0" smtClean="0"/>
              <a:t>, </a:t>
            </a:r>
            <a:r>
              <a:rPr lang="lt-LT" sz="1400" dirty="0" smtClean="0"/>
              <a:t>pvz.,</a:t>
            </a:r>
            <a:r>
              <a:rPr lang="en-US" sz="1400" dirty="0" smtClean="0"/>
              <a:t> </a:t>
            </a:r>
            <a:r>
              <a:rPr lang="lt-LT" sz="1400" dirty="0" smtClean="0"/>
              <a:t>darbas uždaroje sistemoje</a:t>
            </a:r>
            <a:r>
              <a:rPr lang="en-US" sz="1400" dirty="0" smtClean="0"/>
              <a:t>, </a:t>
            </a:r>
            <a:r>
              <a:rPr lang="lt-LT" sz="1400" dirty="0" smtClean="0"/>
              <a:t>apribota darbuotojų prieiga ir griežta apskaita</a:t>
            </a:r>
            <a:endParaRPr lang="en-US" sz="1400" dirty="0" smtClean="0"/>
          </a:p>
          <a:p>
            <a:r>
              <a:rPr lang="lt-LT" sz="1400" dirty="0" smtClean="0"/>
              <a:t>Su </a:t>
            </a:r>
            <a:r>
              <a:rPr lang="lt-LT" sz="1400" dirty="0"/>
              <a:t>kancerogenais susijusių veiksmų </a:t>
            </a:r>
            <a:r>
              <a:rPr lang="lt-LT" sz="1400" dirty="0" smtClean="0"/>
              <a:t>plano „</a:t>
            </a:r>
            <a:r>
              <a:rPr lang="lt-LT" sz="1400" i="1" dirty="0" smtClean="0"/>
              <a:t>Roadmap on Carcinogens</a:t>
            </a:r>
            <a:r>
              <a:rPr lang="lt-LT" sz="1400" dirty="0" smtClean="0"/>
              <a:t>“ tikslas </a:t>
            </a:r>
            <a:r>
              <a:rPr lang="en-GB" sz="1400" dirty="0" smtClean="0"/>
              <a:t>–</a:t>
            </a:r>
            <a:r>
              <a:rPr lang="lt-LT" sz="1400" dirty="0" smtClean="0"/>
              <a:t> paremti šios srities politiką ir padėti dalintis informacija bei gerąja patirtimi</a:t>
            </a:r>
            <a:endParaRPr lang="en-US" sz="140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690626"/>
            <a:ext cx="2278782" cy="79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96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000" dirty="0" smtClean="0"/>
              <a:t>Konkrečios rizikos grupės</a:t>
            </a:r>
            <a:endParaRPr lang="lt-LT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19" y="411510"/>
            <a:ext cx="5830035" cy="49915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739" y="778710"/>
            <a:ext cx="7560000" cy="3645000"/>
          </a:xfrm>
        </p:spPr>
        <p:txBody>
          <a:bodyPr/>
          <a:lstStyle/>
          <a:p>
            <a:r>
              <a:rPr lang="lt-LT" sz="1600" dirty="0" smtClean="0"/>
              <a:t>Ypatinga </a:t>
            </a:r>
            <a:r>
              <a:rPr lang="lt-LT" sz="1600" dirty="0"/>
              <a:t>su pavojingomis medžiagomis susijusi </a:t>
            </a:r>
            <a:r>
              <a:rPr lang="lt-LT" sz="1600" dirty="0" smtClean="0"/>
              <a:t>rizika gali kilti tam tikroms darbuotojų grupėms, kaip:</a:t>
            </a:r>
          </a:p>
          <a:p>
            <a:pPr lvl="1">
              <a:spcBef>
                <a:spcPts val="600"/>
              </a:spcBef>
            </a:pPr>
            <a:r>
              <a:rPr lang="lt-LT" sz="1600" dirty="0"/>
              <a:t>moterys;</a:t>
            </a:r>
          </a:p>
          <a:p>
            <a:pPr lvl="1"/>
            <a:r>
              <a:rPr lang="lt-LT" sz="1600" dirty="0" smtClean="0"/>
              <a:t>jauni darbuotojai;</a:t>
            </a:r>
          </a:p>
          <a:p>
            <a:pPr lvl="1"/>
            <a:r>
              <a:rPr lang="lt-LT" sz="1600" dirty="0" smtClean="0"/>
              <a:t>darbuotojai migrantai;</a:t>
            </a:r>
          </a:p>
          <a:p>
            <a:pPr lvl="1"/>
            <a:r>
              <a:rPr lang="lt-LT" sz="1600" dirty="0" smtClean="0"/>
              <a:t>laikinieji darbuotojai;</a:t>
            </a:r>
          </a:p>
          <a:p>
            <a:pPr lvl="1"/>
            <a:r>
              <a:rPr lang="lt-LT" sz="1600" dirty="0"/>
              <a:t>nekvalifikuoti ar nepatyrę darbuotojai;</a:t>
            </a:r>
          </a:p>
          <a:p>
            <a:pPr lvl="1"/>
            <a:r>
              <a:rPr lang="lt-LT" sz="1600" dirty="0"/>
              <a:t>valytojai ir rangovai.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lt-LT" sz="1600" b="1" dirty="0" smtClean="0">
                <a:solidFill>
                  <a:schemeClr val="tx2"/>
                </a:solidFill>
              </a:rPr>
              <a:t>Didesnę riziką šių grupių atstovams gali lemti ypatingas jautrumas, nepatyrimas arba mokymo ar informacijos trūkumas.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lt-LT" sz="1600" b="1" dirty="0" smtClean="0">
                <a:solidFill>
                  <a:schemeClr val="tx2"/>
                </a:solidFill>
              </a:rPr>
              <a:t> Į šiems darbuotojams kylančią riziką turėtų būti atsižvelgta atliekant rizikos vertinimą.</a:t>
            </a:r>
            <a:endParaRPr lang="lt-LT" sz="1600" b="1" dirty="0">
              <a:solidFill>
                <a:schemeClr val="tx2"/>
              </a:solidFill>
            </a:endParaRPr>
          </a:p>
          <a:p>
            <a:pPr lvl="1"/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1001228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7534"/>
            <a:ext cx="9144000" cy="3744416"/>
          </a:xfrm>
          <a:prstGeom prst="rect">
            <a:avLst/>
          </a:prstGeom>
          <a:solidFill>
            <a:srgbClr val="89C140"/>
          </a:solidFill>
          <a:ln>
            <a:solidFill>
              <a:srgbClr val="89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07504" y="821811"/>
            <a:ext cx="7776864" cy="23260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000" dirty="0" smtClean="0"/>
              <a:t>Dalyvavimas</a:t>
            </a:r>
            <a:endParaRPr lang="lt-L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915566"/>
            <a:ext cx="7560000" cy="364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1600" dirty="0" smtClean="0"/>
              <a:t>Bet kuriame sektoriuje veikiančios įvairaus dydžio organizacijos ir fiziniai asmenys gali įsitraukti į veiklą:</a:t>
            </a:r>
          </a:p>
          <a:p>
            <a:pPr lvl="1">
              <a:spcBef>
                <a:spcPts val="600"/>
              </a:spcBef>
            </a:pPr>
            <a:r>
              <a:rPr lang="lt-LT" sz="1500" dirty="0" smtClean="0"/>
              <a:t>platindami ir skelbdami kampanijos medžiagą;</a:t>
            </a:r>
          </a:p>
          <a:p>
            <a:pPr lvl="1"/>
            <a:r>
              <a:rPr lang="lt-LT" sz="1500" dirty="0" smtClean="0"/>
              <a:t>dalyvaudami renginiuose ir veikloje arba juos organizuodami;</a:t>
            </a:r>
          </a:p>
          <a:p>
            <a:pPr lvl="1"/>
            <a:r>
              <a:rPr lang="lt-LT" sz="1500" dirty="0" smtClean="0"/>
              <a:t>naudodami ir populiarindami </a:t>
            </a:r>
            <a:r>
              <a:rPr lang="lt-LT" sz="1500" dirty="0"/>
              <a:t>efektyvaus </a:t>
            </a:r>
            <a:r>
              <a:rPr lang="lt-LT" sz="1500" dirty="0" smtClean="0"/>
              <a:t>pavojingų medžiagų</a:t>
            </a:r>
            <a:endParaRPr lang="fr-FR" sz="1500" dirty="0" smtClean="0"/>
          </a:p>
          <a:p>
            <a:pPr marL="189000" lvl="1" indent="0">
              <a:buNone/>
            </a:pPr>
            <a:r>
              <a:rPr lang="lt-LT" sz="1500" dirty="0" smtClean="0"/>
              <a:t>	valdymo priemones;</a:t>
            </a:r>
          </a:p>
          <a:p>
            <a:pPr lvl="1"/>
            <a:r>
              <a:rPr lang="lt-LT" sz="1500" dirty="0" smtClean="0"/>
              <a:t>tapdami kampanijos partneriais;</a:t>
            </a:r>
          </a:p>
          <a:p>
            <a:pPr lvl="1"/>
            <a:r>
              <a:rPr lang="lt-LT" sz="1500" dirty="0" smtClean="0"/>
              <a:t>sekdami naujausią informaciją socialinėje žiniasklaidoje</a:t>
            </a:r>
            <a:r>
              <a:rPr lang="lt-LT" sz="1400" dirty="0" smtClean="0"/>
              <a:t>.</a:t>
            </a:r>
          </a:p>
          <a:p>
            <a:pPr lvl="1"/>
            <a:endParaRPr lang="lt-LT" sz="1600" dirty="0" smtClean="0"/>
          </a:p>
          <a:p>
            <a:pPr lvl="1"/>
            <a:endParaRPr lang="lt-LT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47" y="1707654"/>
            <a:ext cx="2392685" cy="423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04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000" dirty="0" smtClean="0"/>
              <a:t>Pasiūlymas kampanijos partneriams</a:t>
            </a:r>
            <a:endParaRPr lang="lt-LT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627534"/>
            <a:ext cx="9144000" cy="3744416"/>
          </a:xfrm>
          <a:prstGeom prst="rect">
            <a:avLst/>
          </a:prstGeom>
          <a:solidFill>
            <a:srgbClr val="89C140"/>
          </a:solidFill>
          <a:ln>
            <a:solidFill>
              <a:srgbClr val="89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987824" y="735546"/>
            <a:ext cx="6048672" cy="35283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3848" y="843558"/>
            <a:ext cx="5976664" cy="3528392"/>
          </a:xfrm>
        </p:spPr>
        <p:txBody>
          <a:bodyPr>
            <a:noAutofit/>
          </a:bodyPr>
          <a:lstStyle/>
          <a:p>
            <a:r>
              <a:rPr lang="lt-LT" sz="1450" dirty="0" smtClean="0"/>
              <a:t>Sėkminga EU-OSHA ir pagrindinių suinteresuotųjų šalių partnerystė yra labai svarbi siekiant sėkmingai įgyvendinti kampaniją.</a:t>
            </a:r>
          </a:p>
          <a:p>
            <a:r>
              <a:rPr lang="lt-LT" sz="1450" dirty="0" smtClean="0"/>
              <a:t>Oficialiais kampanijos partneriais gali tapti europinės ir tarptautinės organizacijos.</a:t>
            </a:r>
          </a:p>
          <a:p>
            <a:r>
              <a:rPr lang="lt-LT" sz="1450" dirty="0"/>
              <a:t>Kampanijos žiniasklaidos partneriai platina informaciją apie kampaniją.</a:t>
            </a:r>
          </a:p>
          <a:p>
            <a:r>
              <a:rPr lang="lt-LT" sz="1450" dirty="0"/>
              <a:t>Nauda, kurią gaunate:</a:t>
            </a:r>
          </a:p>
          <a:p>
            <a:pPr lvl="1"/>
            <a:r>
              <a:rPr lang="lt-LT" sz="1450" dirty="0"/>
              <a:t>naujam partneriui skirtas medžiagos rinkinys;</a:t>
            </a:r>
          </a:p>
          <a:p>
            <a:pPr lvl="1"/>
            <a:r>
              <a:rPr lang="lt-LT" sz="1450" dirty="0"/>
              <a:t>partnerio </a:t>
            </a:r>
            <a:r>
              <a:rPr lang="lt-LT" sz="1450" dirty="0" smtClean="0"/>
              <a:t>sertifikatas;</a:t>
            </a:r>
            <a:endParaRPr lang="lt-LT" sz="1450" dirty="0"/>
          </a:p>
          <a:p>
            <a:pPr lvl="1"/>
            <a:r>
              <a:rPr lang="lt-LT" sz="1450" dirty="0" smtClean="0"/>
              <a:t>viešinimas ES lygmeniu ir žiniasklaidoje;</a:t>
            </a:r>
          </a:p>
          <a:p>
            <a:pPr lvl="1"/>
            <a:r>
              <a:rPr lang="lt-LT" sz="1450" dirty="0"/>
              <a:t>galimybės kurti ryšių tinklus ir keistis gerąja patirtimi su kitais kampanijos partneriais;</a:t>
            </a:r>
          </a:p>
          <a:p>
            <a:pPr lvl="1"/>
            <a:r>
              <a:rPr lang="lt-LT" sz="1450" dirty="0"/>
              <a:t>kvietimas į EU-OSHA renginius.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459" y="817823"/>
            <a:ext cx="3325110" cy="3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47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000" dirty="0" smtClean="0"/>
              <a:t>Saugių darbo vietų geros praktikos apdovanojimai</a:t>
            </a:r>
            <a:endParaRPr lang="lt-L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lt-LT" sz="1600" dirty="0" smtClean="0"/>
              <a:t>Tai naujoviškos darbuotojų saugos ir sveikatos praktikos taikymo darbo vietoje įvertinimas.</a:t>
            </a:r>
          </a:p>
          <a:p>
            <a:r>
              <a:rPr lang="lt-LT" sz="1600" dirty="0" smtClean="0"/>
              <a:t>Organizacijos apdovanojamos už sėkmingas ir tvarias efektyvaus pavojingųjų medžiagų tvarkymo darbo vietose iniciatyvas.</a:t>
            </a:r>
          </a:p>
          <a:p>
            <a:r>
              <a:rPr lang="lt-LT" sz="1600" dirty="0" smtClean="0"/>
              <a:t>Konkurse gali dalyvauti organizacijos iš:</a:t>
            </a:r>
          </a:p>
          <a:p>
            <a:pPr lvl="1">
              <a:spcBef>
                <a:spcPts val="600"/>
              </a:spcBef>
            </a:pPr>
            <a:r>
              <a:rPr lang="lt-LT" sz="1600" dirty="0"/>
              <a:t>ES valstybių narių;</a:t>
            </a:r>
          </a:p>
          <a:p>
            <a:pPr lvl="1"/>
            <a:r>
              <a:rPr lang="lt-LT" sz="1600" dirty="0"/>
              <a:t>šalių kandidačių;</a:t>
            </a:r>
          </a:p>
          <a:p>
            <a:pPr lvl="1"/>
            <a:r>
              <a:rPr lang="lt-LT" sz="1600" dirty="0" smtClean="0"/>
              <a:t>potencialių šalių kandidačių;</a:t>
            </a:r>
          </a:p>
          <a:p>
            <a:pPr lvl="1"/>
            <a:r>
              <a:rPr lang="lt-LT" sz="1600" dirty="0"/>
              <a:t>Europos laisvosios prekybos asociacijos (ELPA) šalių.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lt-LT" sz="1600" b="1" dirty="0" smtClean="0">
                <a:solidFill>
                  <a:schemeClr val="tx2"/>
                </a:solidFill>
              </a:rPr>
              <a:t>Nugalėtojai paskelbiami apdovanojimų ceremonijoje.</a:t>
            </a:r>
          </a:p>
          <a:p>
            <a:endParaRPr lang="lt-LT" sz="1800" dirty="0" smtClean="0"/>
          </a:p>
          <a:p>
            <a:pPr lvl="1"/>
            <a:endParaRPr lang="lt-LT" sz="1800" dirty="0" smtClean="0"/>
          </a:p>
          <a:p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7750"/>
            <a:ext cx="60074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22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000" dirty="0" smtClean="0"/>
              <a:t>Trumpai apie kampaniją</a:t>
            </a:r>
            <a:endParaRPr lang="lt-L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4698064" cy="3645000"/>
          </a:xfrm>
        </p:spPr>
        <p:txBody>
          <a:bodyPr>
            <a:normAutofit/>
          </a:bodyPr>
          <a:lstStyle/>
          <a:p>
            <a:r>
              <a:rPr lang="lt-LT" sz="1600" dirty="0" smtClean="0"/>
              <a:t>Ją koordinuoja Europos darbuotojų saugos ir sveikatos agentūra (EU-OSHA).</a:t>
            </a:r>
          </a:p>
          <a:p>
            <a:r>
              <a:rPr lang="lt-LT" sz="1600" dirty="0" smtClean="0"/>
              <a:t>Ji įgyvendinama daugiau nei 30 šalių.</a:t>
            </a:r>
          </a:p>
          <a:p>
            <a:r>
              <a:rPr lang="lt-LT" sz="1600" dirty="0" smtClean="0"/>
              <a:t>Kampaniją remia partnerių tinklas:</a:t>
            </a:r>
            <a:endParaRPr dirty="0"/>
          </a:p>
          <a:p>
            <a:pPr lvl="1">
              <a:spcBef>
                <a:spcPts val="600"/>
              </a:spcBef>
            </a:pPr>
            <a:r>
              <a:rPr lang="lt-LT" sz="1600" dirty="0" smtClean="0"/>
              <a:t>nacionaliniai ryšių punktai</a:t>
            </a:r>
          </a:p>
          <a:p>
            <a:pPr lvl="1"/>
            <a:r>
              <a:rPr lang="lt-LT" sz="1600" dirty="0" smtClean="0"/>
              <a:t>oficialūs kampanijos partneriai</a:t>
            </a:r>
          </a:p>
          <a:p>
            <a:pPr lvl="1"/>
            <a:r>
              <a:rPr lang="lt-LT" sz="1600" dirty="0" smtClean="0"/>
              <a:t>Europos socialiniai partneriai</a:t>
            </a:r>
          </a:p>
          <a:p>
            <a:pPr lvl="1"/>
            <a:r>
              <a:rPr lang="lt-LT" sz="1600" dirty="0" smtClean="0"/>
              <a:t>žiniasklaidos partneriai</a:t>
            </a:r>
          </a:p>
          <a:p>
            <a:pPr lvl="1"/>
            <a:r>
              <a:rPr lang="lt-LT" sz="1600" dirty="0" smtClean="0"/>
              <a:t>Europos įmonių tinklas (EEN) </a:t>
            </a:r>
          </a:p>
          <a:p>
            <a:pPr lvl="1"/>
            <a:r>
              <a:rPr lang="lt-LT" sz="1600" dirty="0" smtClean="0"/>
              <a:t>ES institucijos</a:t>
            </a:r>
          </a:p>
          <a:p>
            <a:pPr lvl="1"/>
            <a:r>
              <a:rPr lang="lt-LT" sz="1600" dirty="0" smtClean="0"/>
              <a:t>kitos ES agentūros</a:t>
            </a:r>
            <a:endParaRPr lang="lt-LT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5"/>
          <a:stretch/>
        </p:blipFill>
        <p:spPr>
          <a:xfrm>
            <a:off x="5831632" y="699542"/>
            <a:ext cx="3312368" cy="35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7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000" dirty="0" smtClean="0"/>
              <a:t>Kampanijos ištekliai</a:t>
            </a:r>
            <a:endParaRPr lang="lt-L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3223" y="821938"/>
            <a:ext cx="3761960" cy="3645000"/>
          </a:xfrm>
        </p:spPr>
        <p:txBody>
          <a:bodyPr>
            <a:normAutofit/>
          </a:bodyPr>
          <a:lstStyle/>
          <a:p>
            <a:r>
              <a:rPr lang="lt-LT" sz="1600" dirty="0" smtClean="0"/>
              <a:t>Kampanijos vadovas</a:t>
            </a:r>
          </a:p>
          <a:p>
            <a:r>
              <a:rPr lang="lt-LT" sz="1600" dirty="0" smtClean="0"/>
              <a:t>Praktinė e. priemonė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lt-LT" sz="1600" b="1" dirty="0">
                <a:solidFill>
                  <a:schemeClr val="tx2"/>
                </a:solidFill>
              </a:rPr>
              <a:t>Ataskaitos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lt-LT" sz="1600" b="1" dirty="0">
                <a:solidFill>
                  <a:schemeClr val="tx2"/>
                </a:solidFill>
              </a:rPr>
              <a:t>Informacinių biuletenių svarbiausiomis temomis rinkinys </a:t>
            </a:r>
            <a:endParaRPr lang="lt-LT" sz="1600" b="1" dirty="0" smtClean="0">
              <a:solidFill>
                <a:schemeClr val="tx2"/>
              </a:solidFill>
            </a:endParaRP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lt-LT" sz="1600" b="1" dirty="0">
                <a:solidFill>
                  <a:schemeClr val="tx2"/>
                </a:solidFill>
              </a:rPr>
              <a:t>Išteklių ir priemonių duomenų bazė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lt-LT" sz="1600" b="1" dirty="0" smtClean="0">
                <a:solidFill>
                  <a:schemeClr val="tx2"/>
                </a:solidFill>
              </a:rPr>
              <a:t>Konkrečių atvejų tyrimų ir audiovizualinė duomenų bazė</a:t>
            </a:r>
            <a:endParaRPr lang="lt-LT" sz="1600" b="1" dirty="0">
              <a:solidFill>
                <a:schemeClr val="tx2"/>
              </a:solidFill>
            </a:endParaRP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lt-LT" sz="1600" b="1" dirty="0">
                <a:solidFill>
                  <a:schemeClr val="tx2"/>
                </a:solidFill>
              </a:rPr>
              <a:t>„OSHwiki“. Atnaujintas skirsnis ir nauji straipsniai</a:t>
            </a:r>
          </a:p>
          <a:p>
            <a:pPr lvl="1"/>
            <a:endParaRPr lang="lt-LT" sz="1800" dirty="0" smtClean="0"/>
          </a:p>
          <a:p>
            <a:pPr lvl="1"/>
            <a:endParaRPr lang="lt-LT" sz="1800" dirty="0" smtClean="0"/>
          </a:p>
          <a:p>
            <a:endParaRPr lang="lt-LT" dirty="0" smtClean="0"/>
          </a:p>
          <a:p>
            <a:pPr lvl="1"/>
            <a:endParaRPr lang="lt-LT" dirty="0" smtClean="0"/>
          </a:p>
          <a:p>
            <a:endParaRPr lang="lt-LT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842878"/>
            <a:ext cx="3528392" cy="308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lt-LT" sz="1600" b="1" dirty="0">
                <a:solidFill>
                  <a:schemeClr val="tx2"/>
                </a:solidFill>
              </a:rPr>
              <a:t>Napo filmai</a:t>
            </a:r>
          </a:p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lt-LT" sz="1600" b="1" dirty="0" smtClean="0">
                <a:solidFill>
                  <a:schemeClr val="tx2"/>
                </a:solidFill>
              </a:rPr>
              <a:t>Reklaminė medžiaga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lt-LT" sz="1600" dirty="0"/>
              <a:t>Kampanijos lankstinukas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lt-LT" sz="1600" dirty="0"/>
              <a:t>Geros praktikos apdovanojimų skrajutė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lt-LT" sz="1600" dirty="0" smtClean="0"/>
              <a:t>Plakatas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lt-LT" sz="1600" dirty="0" smtClean="0"/>
              <a:t>Vaizdo įrašai</a:t>
            </a:r>
            <a:endParaRPr lang="lt-LT" sz="1600" dirty="0"/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lt-LT" sz="1600" dirty="0" smtClean="0"/>
              <a:t>Internetinė 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lt-LT" sz="1600" dirty="0" smtClean="0"/>
              <a:t>reklamjuostė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lt-LT" sz="1600" dirty="0"/>
              <a:t>E. pašto parašas</a:t>
            </a:r>
          </a:p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lt-LT" sz="1600" b="1" dirty="0" smtClean="0">
                <a:solidFill>
                  <a:schemeClr val="tx2"/>
                </a:solidFill>
              </a:rPr>
              <a:t>Nuorodos į naudingas svetaines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236" y="2139702"/>
            <a:ext cx="2462200" cy="159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4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000" dirty="0" smtClean="0"/>
              <a:t>Svarbiausios datos</a:t>
            </a:r>
            <a:endParaRPr lang="lt-LT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540"/>
            <a:ext cx="4355976" cy="41053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8226456" cy="3645000"/>
          </a:xfrm>
        </p:spPr>
        <p:txBody>
          <a:bodyPr>
            <a:normAutofit/>
          </a:bodyPr>
          <a:lstStyle/>
          <a:p>
            <a:r>
              <a:rPr lang="lt-LT" sz="1600" dirty="0" smtClean="0"/>
              <a:t>Kampanijos pradžia </a:t>
            </a:r>
            <a:r>
              <a:rPr dirty="0"/>
              <a:t/>
            </a:r>
            <a:br>
              <a:rPr dirty="0"/>
            </a:br>
            <a:r>
              <a:rPr lang="lt-LT" sz="1600" b="0" dirty="0" smtClean="0">
                <a:solidFill>
                  <a:schemeClr val="tx2"/>
                </a:solidFill>
              </a:rPr>
              <a:t>2018 m. balandžio mėn.</a:t>
            </a:r>
          </a:p>
          <a:p>
            <a:r>
              <a:rPr lang="lt-LT" sz="1600" dirty="0" smtClean="0"/>
              <a:t>Geros praktikos apdovanojimų konkursai valstybėse narėse ir Europos lygmeniu </a:t>
            </a:r>
            <a:r>
              <a:rPr dirty="0"/>
              <a:t/>
            </a:r>
            <a:br>
              <a:rPr dirty="0"/>
            </a:br>
            <a:r>
              <a:rPr lang="lt-LT" sz="1600" b="0" dirty="0"/>
              <a:t>2018 ir 2019 m.</a:t>
            </a:r>
          </a:p>
          <a:p>
            <a:r>
              <a:rPr lang="lt-LT" sz="1600" dirty="0" smtClean="0"/>
              <a:t>Saugių darbo vietų geros praktikos pasikeitimo renginys </a:t>
            </a:r>
            <a:r>
              <a:rPr dirty="0"/>
              <a:t/>
            </a:r>
            <a:br>
              <a:rPr dirty="0"/>
            </a:br>
            <a:r>
              <a:rPr lang="lt-LT" sz="1600" b="0" dirty="0" smtClean="0"/>
              <a:t>2019 m. antrasis ketvirtis</a:t>
            </a:r>
          </a:p>
          <a:p>
            <a:r>
              <a:rPr lang="lt-LT" sz="1600" dirty="0" smtClean="0"/>
              <a:t>Europos darbuotojų saugos ir sveikatos savaitės</a:t>
            </a:r>
          </a:p>
          <a:p>
            <a:pPr marL="189000" lvl="1" indent="0">
              <a:buNone/>
            </a:pPr>
            <a:r>
              <a:rPr lang="lt-LT" sz="1600" dirty="0">
                <a:solidFill>
                  <a:schemeClr val="tx2"/>
                </a:solidFill>
              </a:rPr>
              <a:t>2018 ir 2019 m. spalio mėn.</a:t>
            </a:r>
          </a:p>
          <a:p>
            <a:r>
              <a:rPr lang="lt-LT" sz="1600" dirty="0" smtClean="0"/>
              <a:t>Aukščiausiojo lygio susitikimas saugių darbo vietų klausimais ir saugių darbo vietų geros praktikos apdovanojimų ceremonija</a:t>
            </a:r>
          </a:p>
          <a:p>
            <a:pPr marL="189000" lvl="1" indent="0">
              <a:buNone/>
            </a:pPr>
            <a:r>
              <a:rPr lang="lt-LT" sz="1600" dirty="0" smtClean="0">
                <a:solidFill>
                  <a:schemeClr val="tx2"/>
                </a:solidFill>
              </a:rPr>
              <a:t>2019 m. lapkričio mėn.</a:t>
            </a:r>
          </a:p>
        </p:txBody>
      </p:sp>
    </p:spTree>
    <p:extLst>
      <p:ext uri="{BB962C8B-B14F-4D97-AF65-F5344CB8AC3E}">
        <p14:creationId xmlns:p14="http://schemas.microsoft.com/office/powerpoint/2010/main" val="4191582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000" dirty="0" smtClean="0"/>
              <a:t>Papildoma informacija</a:t>
            </a:r>
            <a:endParaRPr lang="lt-L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8226456" cy="3750974"/>
          </a:xfrm>
        </p:spPr>
        <p:txBody>
          <a:bodyPr>
            <a:normAutofit/>
          </a:bodyPr>
          <a:lstStyle/>
          <a:p>
            <a:r>
              <a:rPr lang="lt-LT" sz="1600" dirty="0" smtClean="0"/>
              <a:t>Daugiau informacijos kampanijos svetainėje</a:t>
            </a:r>
          </a:p>
          <a:p>
            <a:pPr marL="189000" lvl="1" indent="0">
              <a:buNone/>
            </a:pPr>
            <a:r>
              <a:rPr lang="lt-LT" sz="1600" b="1" dirty="0" smtClean="0">
                <a:solidFill>
                  <a:schemeClr val="tx2"/>
                </a:solidFill>
                <a:hlinkClick r:id="rId2"/>
              </a:rPr>
              <a:t>www.healthy-workplaces.eu</a:t>
            </a:r>
            <a:r>
              <a:rPr lang="es-ES" sz="1600" b="1" dirty="0" smtClean="0">
                <a:solidFill>
                  <a:schemeClr val="tx2"/>
                </a:solidFill>
                <a:hlinkClick r:id="rId2"/>
              </a:rPr>
              <a:t>/</a:t>
            </a:r>
            <a:r>
              <a:rPr lang="es-ES" sz="1600" b="1" dirty="0" err="1" smtClean="0">
                <a:solidFill>
                  <a:schemeClr val="tx2"/>
                </a:solidFill>
                <a:hlinkClick r:id="rId2"/>
              </a:rPr>
              <a:t>lt</a:t>
            </a:r>
            <a:r>
              <a:rPr lang="es-ES" sz="1600" b="1" dirty="0" smtClean="0">
                <a:solidFill>
                  <a:schemeClr val="tx2"/>
                </a:solidFill>
              </a:rPr>
              <a:t> </a:t>
            </a:r>
            <a:endParaRPr lang="lt-LT" sz="1600" b="1" dirty="0">
              <a:solidFill>
                <a:schemeClr val="tx2"/>
              </a:solidFill>
            </a:endParaRPr>
          </a:p>
          <a:p>
            <a:pPr marL="189000" lvl="1" indent="0">
              <a:buNone/>
            </a:pPr>
            <a:endParaRPr lang="lt-LT" sz="1600" dirty="0" smtClean="0"/>
          </a:p>
          <a:p>
            <a:r>
              <a:rPr lang="lt-LT" sz="1600" dirty="0" smtClean="0"/>
              <a:t>Užsiprenumeruokite mūsų kampanijos naujienlaiškį</a:t>
            </a:r>
          </a:p>
          <a:p>
            <a:pPr marL="189000" lvl="1" indent="0">
              <a:buNone/>
            </a:pPr>
            <a:r>
              <a:rPr lang="lt-LT" sz="1600" b="1" u="sng" dirty="0">
                <a:hlinkClick r:id="rId3"/>
              </a:rPr>
              <a:t>https://</a:t>
            </a:r>
            <a:r>
              <a:rPr lang="lt-LT" sz="1600" b="1" u="sng" dirty="0" smtClean="0">
                <a:hlinkClick r:id="rId3"/>
              </a:rPr>
              <a:t>healthy-workplaces.eu/</a:t>
            </a:r>
            <a:r>
              <a:rPr lang="es-ES" sz="1600" b="1" u="sng" dirty="0" err="1" smtClean="0">
                <a:hlinkClick r:id="rId3"/>
              </a:rPr>
              <a:t>lt</a:t>
            </a:r>
            <a:r>
              <a:rPr lang="lt-LT" sz="1600" b="1" u="sng" dirty="0" smtClean="0">
                <a:hlinkClick r:id="rId3"/>
              </a:rPr>
              <a:t>/healthy-workplaces-newsletter</a:t>
            </a:r>
            <a:endParaRPr lang="lt-LT" sz="1600" b="1" dirty="0" smtClean="0"/>
          </a:p>
          <a:p>
            <a:pPr marL="189000" lvl="1" indent="0">
              <a:buNone/>
            </a:pPr>
            <a:endParaRPr lang="lt-LT" sz="1600" b="1" dirty="0" smtClean="0"/>
          </a:p>
          <a:p>
            <a:r>
              <a:rPr lang="lt-LT" sz="1600" dirty="0" smtClean="0"/>
              <a:t>Gaukite naujausią informaciją apie veiklą ir renginius socialinėje žiniasklaidoje</a:t>
            </a:r>
          </a:p>
          <a:p>
            <a:pPr marL="0" indent="0">
              <a:buNone/>
            </a:pPr>
            <a:endParaRPr lang="lt-LT" sz="1600" dirty="0" smtClean="0"/>
          </a:p>
          <a:p>
            <a:endParaRPr lang="lt-LT" sz="1600" dirty="0" smtClean="0"/>
          </a:p>
          <a:p>
            <a:r>
              <a:rPr lang="lt-LT" sz="1600" dirty="0" smtClean="0"/>
              <a:t>Daugiau apie renginius savo šalyje sužinokite iš savo ryšių punkto</a:t>
            </a:r>
          </a:p>
          <a:p>
            <a:pPr marL="189000" lvl="1" indent="0">
              <a:buNone/>
            </a:pPr>
            <a:r>
              <a:rPr lang="lt-LT" sz="1600" b="1" u="sng" dirty="0" smtClean="0">
                <a:hlinkClick r:id="rId4"/>
              </a:rPr>
              <a:t>www.healthy-workplaces.eu/fops</a:t>
            </a:r>
            <a:endParaRPr lang="lt-LT" sz="1600" b="1" u="sng" dirty="0" smtClean="0"/>
          </a:p>
          <a:p>
            <a:pPr marL="189000" lvl="1" indent="0">
              <a:buNone/>
            </a:pPr>
            <a:endParaRPr lang="lt-LT" b="1" dirty="0" smtClean="0"/>
          </a:p>
          <a:p>
            <a:pPr marL="189000" lvl="1" indent="0">
              <a:buNone/>
            </a:pPr>
            <a:endParaRPr lang="lt-LT" b="1" dirty="0">
              <a:solidFill>
                <a:schemeClr val="tx2"/>
              </a:solidFill>
            </a:endParaRPr>
          </a:p>
          <a:p>
            <a:pPr marL="189000" lvl="1" indent="0">
              <a:buNone/>
            </a:pPr>
            <a:endParaRPr lang="lt-LT" dirty="0" smtClean="0"/>
          </a:p>
          <a:p>
            <a:pPr marL="189000" lvl="1" indent="0">
              <a:buNone/>
            </a:pPr>
            <a:endParaRPr lang="lt-LT" dirty="0"/>
          </a:p>
        </p:txBody>
      </p:sp>
      <p:pic>
        <p:nvPicPr>
          <p:cNvPr id="4" name="Picture 14" descr="https://g.twimg.com/Twitter_logo_blue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9592" y="2859782"/>
            <a:ext cx="53143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s://fbcdn-sphotos-b-a.akamaihd.net/hphotos-ak-xap1/t31.0-8/1271084_10152203108461729_809245696_o.png?dl=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35696" y="285978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lh4.googleusercontent.com/9Difi9bypu9-FoUsfFWpX6odYLLjXQk_q0aPxZBSFynecMOSLoKRKWRWIfZdXRGOdXMZCahrLBG6vWrwIeT-A26iDjTucgFVCP0Fuzr79BHW5kLJ3sw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99792" y="285978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http://cincoaescomunicacion.com/wp-content/uploads/2013/11/linkedin-3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63888" y="285978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274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000" dirty="0" smtClean="0"/>
              <a:t>Pagrindiniai tikslai</a:t>
            </a:r>
            <a:endParaRPr lang="lt-L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722400" cy="3645000"/>
          </a:xfrm>
        </p:spPr>
        <p:txBody>
          <a:bodyPr>
            <a:normAutofit/>
          </a:bodyPr>
          <a:lstStyle/>
          <a:p>
            <a:r>
              <a:rPr lang="lt-LT" sz="1600" u="sng" dirty="0" smtClean="0"/>
              <a:t>Didinti suvokimą</a:t>
            </a:r>
            <a:r>
              <a:rPr lang="lt-LT" sz="1600" dirty="0" smtClean="0"/>
              <a:t> apie riziką, kurią darbe kelia pavojingos medžiagos</a:t>
            </a:r>
            <a:r>
              <a:rPr lang="lt-LT" dirty="0" smtClean="0"/>
              <a:t>;</a:t>
            </a:r>
          </a:p>
          <a:p>
            <a:r>
              <a:rPr lang="lt-LT" sz="1600" dirty="0" smtClean="0"/>
              <a:t>skatinti </a:t>
            </a:r>
            <a:r>
              <a:rPr lang="lt-LT" sz="1600" u="sng" dirty="0" smtClean="0"/>
              <a:t>prevencijos kultūrą</a:t>
            </a:r>
            <a:r>
              <a:rPr lang="lt-LT" sz="1600" dirty="0" smtClean="0"/>
              <a:t>, siekiant pašalinti arba efektyviai valdyti riziką;</a:t>
            </a:r>
          </a:p>
          <a:p>
            <a:r>
              <a:rPr lang="lt-LT" sz="1600" dirty="0" smtClean="0"/>
              <a:t>gerinti su </a:t>
            </a:r>
            <a:r>
              <a:rPr lang="lt-LT" sz="1600" u="sng" dirty="0" smtClean="0"/>
              <a:t>kancerogenais</a:t>
            </a:r>
            <a:r>
              <a:rPr lang="lt-LT" sz="1600" dirty="0" smtClean="0"/>
              <a:t> susijusios rizikos supratimą;</a:t>
            </a:r>
          </a:p>
          <a:p>
            <a:r>
              <a:rPr lang="lt-LT" sz="1600" dirty="0" smtClean="0"/>
              <a:t>sutelkti dėmesį į </a:t>
            </a:r>
            <a:r>
              <a:rPr lang="lt-LT" sz="1600" u="sng" dirty="0" smtClean="0"/>
              <a:t>specialiųjų poreikių</a:t>
            </a:r>
            <a:r>
              <a:rPr lang="lt-LT" sz="1600" dirty="0" smtClean="0"/>
              <a:t> turinčius ir pažeidžiamus darbuotojus;</a:t>
            </a:r>
          </a:p>
          <a:p>
            <a:r>
              <a:rPr lang="lt-LT" sz="1600" dirty="0" smtClean="0"/>
              <a:t>teikti informaciją apie </a:t>
            </a:r>
            <a:r>
              <a:rPr lang="lt-LT" sz="1600" u="sng" dirty="0" smtClean="0"/>
              <a:t>politikos pokyčius</a:t>
            </a:r>
            <a:r>
              <a:rPr lang="lt-LT" sz="1600" dirty="0" smtClean="0"/>
              <a:t> ir</a:t>
            </a:r>
            <a:r>
              <a:rPr lang="es-ES" sz="1600" dirty="0" smtClean="0"/>
              <a:t> </a:t>
            </a:r>
            <a:r>
              <a:rPr lang="lt-LT" sz="1600" dirty="0" smtClean="0"/>
              <a:t>susijusius </a:t>
            </a:r>
            <a:r>
              <a:rPr lang="lt-LT" sz="1600" u="sng" dirty="0" smtClean="0"/>
              <a:t>teisės aktus</a:t>
            </a:r>
            <a:r>
              <a:rPr lang="lt-LT" sz="1600" dirty="0" smtClean="0"/>
              <a:t>.</a:t>
            </a:r>
            <a:endParaRPr lang="lt-LT" sz="1600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363892"/>
            <a:ext cx="2471256" cy="229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27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000" dirty="0" smtClean="0"/>
              <a:t>Kur slypi problema?</a:t>
            </a:r>
            <a:endParaRPr lang="lt-L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794408" cy="3645000"/>
          </a:xfrm>
        </p:spPr>
        <p:txBody>
          <a:bodyPr/>
          <a:lstStyle/>
          <a:p>
            <a:r>
              <a:rPr lang="lt-LT" sz="1600" dirty="0" smtClean="0"/>
              <a:t>Daugelis darbuotojų patiria pavojingų medžiagų poveikį Europos 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lt-LT" sz="1600" dirty="0" smtClean="0"/>
              <a:t>darbo vietose;</a:t>
            </a:r>
          </a:p>
          <a:p>
            <a:r>
              <a:rPr lang="lt-LT" sz="1600" dirty="0" smtClean="0"/>
              <a:t>Informuotumas šiuo klausimu dažnai yra menkas;</a:t>
            </a:r>
          </a:p>
          <a:p>
            <a:r>
              <a:rPr lang="lt-LT" sz="1600" dirty="0" smtClean="0"/>
              <a:t>Pavojingos medžiagos gali sukelti:</a:t>
            </a:r>
          </a:p>
          <a:p>
            <a:pPr lvl="1">
              <a:spcBef>
                <a:spcPts val="600"/>
              </a:spcBef>
            </a:pPr>
            <a:r>
              <a:rPr lang="lt-LT" sz="1600" dirty="0" smtClean="0"/>
              <a:t>ūmių ir ilgalaikių sveikatos problemų, pavyzdžiui, odos sudirginimą, kvėpavimo takų ligas ir vėžį;</a:t>
            </a:r>
          </a:p>
          <a:p>
            <a:pPr lvl="1"/>
            <a:r>
              <a:rPr lang="lt-LT" sz="1600" dirty="0"/>
              <a:t>grėsmę saugumui, pavyzdžiui, gaisrą, sprogimą ir </a:t>
            </a:r>
            <a:r>
              <a:rPr lang="lt-LT" sz="1600" dirty="0" smtClean="0"/>
              <a:t>uždusimą</a:t>
            </a:r>
            <a:r>
              <a:rPr lang="lt-LT" sz="1600" dirty="0"/>
              <a:t>;</a:t>
            </a:r>
          </a:p>
          <a:p>
            <a:pPr lvl="1"/>
            <a:r>
              <a:rPr lang="lt-LT" sz="1600" dirty="0" smtClean="0"/>
              <a:t>didelių išlaidų verslui, </a:t>
            </a:r>
            <a:r>
              <a:rPr lang="lt-LT" sz="1600" dirty="0"/>
              <a:t>susijusių </a:t>
            </a:r>
            <a:r>
              <a:rPr lang="lt-LT" sz="1600" dirty="0" smtClean="0"/>
              <a:t> su </a:t>
            </a:r>
            <a:r>
              <a:rPr lang="lt-LT" sz="1600" dirty="0"/>
              <a:t>apsaugos priemonėmis ir </a:t>
            </a:r>
            <a:r>
              <a:rPr lang="lt-LT" sz="1600" dirty="0" smtClean="0"/>
              <a:t>teisine atsakomybe</a:t>
            </a:r>
            <a:r>
              <a:rPr lang="es-ES" sz="1600" dirty="0" smtClean="0"/>
              <a:t/>
            </a:r>
            <a:br>
              <a:rPr lang="es-ES" sz="1600" dirty="0" smtClean="0"/>
            </a:br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2253540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8010431" cy="367200"/>
          </a:xfrm>
        </p:spPr>
        <p:txBody>
          <a:bodyPr/>
          <a:lstStyle/>
          <a:p>
            <a:r>
              <a:rPr lang="lt-LT" sz="2000" dirty="0" smtClean="0"/>
              <a:t>Kas yra pavojingos medžiagos? </a:t>
            </a:r>
            <a:endParaRPr lang="lt-L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304" y="1203598"/>
            <a:ext cx="5480315" cy="3494426"/>
          </a:xfrm>
        </p:spPr>
        <p:txBody>
          <a:bodyPr>
            <a:normAutofit lnSpcReduction="10000"/>
          </a:bodyPr>
          <a:lstStyle/>
          <a:p>
            <a:pPr lvl="1"/>
            <a:endParaRPr lang="lt-LT" sz="1600" dirty="0" smtClean="0"/>
          </a:p>
          <a:p>
            <a:pPr lvl="1">
              <a:lnSpc>
                <a:spcPct val="110000"/>
              </a:lnSpc>
            </a:pPr>
            <a:r>
              <a:rPr lang="lt-LT" sz="1600" dirty="0" smtClean="0"/>
              <a:t>chemikalai, pvz., dažai, klijai, dezinfekavimo priemonės, valymo priemonės ar pesticidai;</a:t>
            </a:r>
          </a:p>
          <a:p>
            <a:pPr lvl="1">
              <a:lnSpc>
                <a:spcPct val="110000"/>
              </a:lnSpc>
            </a:pPr>
            <a:r>
              <a:rPr lang="lt-LT" sz="1600" dirty="0"/>
              <a:t>proceso metu išsiskiriantys teršalai, pvz., virinimo dūmai, kvarco dulkės arba degimo produktai, tokie kaip dyzelino išmetamosios dujos;</a:t>
            </a:r>
          </a:p>
          <a:p>
            <a:pPr lvl="1">
              <a:lnSpc>
                <a:spcPct val="110000"/>
              </a:lnSpc>
            </a:pPr>
            <a:r>
              <a:rPr lang="lt-LT" sz="1600" dirty="0" smtClean="0"/>
              <a:t>natūralios kilmės medžiagos, tokios kaip grūdų dulkės, asbestas arba žalia nafta ar jos sudėtinės dalys.</a:t>
            </a:r>
          </a:p>
          <a:p>
            <a:r>
              <a:rPr lang="lt-LT" sz="1600" dirty="0" smtClean="0"/>
              <a:t>Tikėtina, kad pavojingų medžiagų yra beveik visose darbo vietose</a:t>
            </a:r>
          </a:p>
          <a:p>
            <a:r>
              <a:rPr lang="lt-LT" sz="1600" dirty="0" smtClean="0"/>
              <a:t>Žalą gali padaryti tiek trumpalaikis, tiek ilgalaikis poveikis ir ilgalaikis tokių medžiagų kaupimasis organizme</a:t>
            </a:r>
            <a:endParaRPr lang="lt-LT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151" y="1594859"/>
            <a:ext cx="3167443" cy="2711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304" y="843558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lt-LT" sz="1600" b="1" dirty="0">
                <a:solidFill>
                  <a:schemeClr val="tx2"/>
                </a:solidFill>
              </a:rPr>
              <a:t>Bet kokia medžiaga (dujinė, skysta ar kieta), kuri kelia grėsmę darbuotojų saugai ir sveikatai:</a:t>
            </a:r>
          </a:p>
        </p:txBody>
      </p:sp>
    </p:spTree>
    <p:extLst>
      <p:ext uri="{BB962C8B-B14F-4D97-AF65-F5344CB8AC3E}">
        <p14:creationId xmlns:p14="http://schemas.microsoft.com/office/powerpoint/2010/main" val="3424401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000" dirty="0" smtClean="0"/>
              <a:t>Apibrėžtys pagal Cheminių veiksnių direktyvą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90" y="318600"/>
            <a:ext cx="6007493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650392" cy="3645000"/>
          </a:xfrm>
        </p:spPr>
        <p:txBody>
          <a:bodyPr>
            <a:normAutofit lnSpcReduction="10000"/>
          </a:bodyPr>
          <a:lstStyle/>
          <a:p>
            <a:r>
              <a:rPr lang="lt-LT" dirty="0" smtClean="0"/>
              <a:t>a) Cheminis veiksnys – bet koks cheminis elementas arba junginys, grynas arba sumaišytas, esantis gamtoje, gaminamas, naudojamas arba išleidžiamas į aplinką (gali būti išleidžiamas ir kaip atlieka) bet kokio darbo proceso metu, nepriklausomai nuo to, ar jis gaminamas tikslingai ar ne, ar jis pateiktas rinkai ar ne;</a:t>
            </a:r>
          </a:p>
          <a:p>
            <a:r>
              <a:rPr lang="lt-LT" dirty="0" smtClean="0"/>
              <a:t>b) Pavojingas cheminis veiksnys –</a:t>
            </a:r>
          </a:p>
          <a:p>
            <a:pPr lvl="1">
              <a:spcBef>
                <a:spcPts val="600"/>
              </a:spcBef>
            </a:pPr>
            <a:r>
              <a:rPr lang="lt-LT" dirty="0" smtClean="0"/>
              <a:t>i) bet koks cheminis veiksnys, atitinkantis priskyrimo prie bet kurios fizinį ir (arba) pavojų sveikatai keliančių pavojingų medžiagų klasės kriterijus, kaip nustatyta Reglamente (EB) Nr. 1272/2008, &lt;...&gt; nepaisant to, ar tas cheminis veiksnys klasifikuojamas pagal tą reglamentą; </a:t>
            </a:r>
          </a:p>
          <a:p>
            <a:pPr lvl="1"/>
            <a:r>
              <a:rPr lang="lt-LT" dirty="0" smtClean="0"/>
              <a:t>iii) bet koks cheminis veiksnys, kuris, nors ir neatitinka klasifikavimo kaip pavojingas kriterijų &lt;...&gt;, tačiau dėl savo fizinių cheminių, cheminių arba toksikologinių savybių, naudojimo būdo arba buvimo darbo aplinkoje pobūdžio gali kelti pavojų darbuotojų saugai ir sveikatai, įskaitant visus cheminius veiksnius, kuriems pagal 3 straipsnį yra nustatyta profesinio poveikio ribinė vertė.</a:t>
            </a:r>
          </a:p>
          <a:p>
            <a:r>
              <a:rPr lang="lt-LT" dirty="0" smtClean="0"/>
              <a:t>Darbas, susijęs su cheminiais veiksniais – bet koks darbas, kurio bent viename procese, įskaitant gamybą, tvarkymą, laikymą, gabenimą, šalinimą ir valymą, yra naudojami ar numatyti naudoti cheminiai veiksniai, arba kurio metu atsiranda tokie veiksniai.</a:t>
            </a:r>
          </a:p>
        </p:txBody>
      </p:sp>
    </p:spTree>
    <p:extLst>
      <p:ext uri="{BB962C8B-B14F-4D97-AF65-F5344CB8AC3E}">
        <p14:creationId xmlns:p14="http://schemas.microsoft.com/office/powerpoint/2010/main" val="1749694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000" dirty="0" smtClean="0"/>
              <a:t>Faktai ir skaičiai</a:t>
            </a:r>
            <a:endParaRPr lang="lt-LT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3808552"/>
            <a:ext cx="7326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800" dirty="0" smtClean="0"/>
              <a:t>1) Antrosios Europos įmonių apklausos apie naują ir kylančią riziką (ESENER-2) santrauka, EU-OSHA, 2015 m., p. 5. Skelbiama adresu </a:t>
            </a:r>
            <a:r>
              <a:rPr lang="lt-LT" sz="800" u="sng" dirty="0">
                <a:hlinkClick r:id="rId3"/>
              </a:rPr>
              <a:t>https://osha.europa.eu/sites/default/files/publications/documents/esener-ii-summary-en.PDF</a:t>
            </a:r>
            <a:endParaRPr lang="lt-LT" sz="800" u="sng" dirty="0" smtClean="0"/>
          </a:p>
          <a:p>
            <a:r>
              <a:rPr lang="lt-LT" sz="800" dirty="0" smtClean="0"/>
              <a:t>2) Šeštojo Europos darbo sąlygų tyrimo apžvalginė ataskaita, Eurofound, 2016 m., p. 43. Skelbiama adresu </a:t>
            </a:r>
            <a:r>
              <a:rPr lang="lt-LT" sz="800" dirty="0">
                <a:hlinkClick r:id="rId4"/>
              </a:rPr>
              <a:t>https://www.eurofound.europa.eu/sites/default/files/ef_publication/field_ef_document/ef1634en.pdf.</a:t>
            </a:r>
            <a:r>
              <a:rPr lang="lt-LT" sz="800" dirty="0" smtClean="0"/>
              <a:t> </a:t>
            </a:r>
          </a:p>
          <a:p>
            <a:endParaRPr lang="lt-LT" sz="80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43558"/>
            <a:ext cx="5976664" cy="288160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200"/>
              </a:spcAft>
            </a:pPr>
            <a:r>
              <a:rPr lang="lt-LT" sz="1600" dirty="0"/>
              <a:t>EU-OSHA įmonių tyrimo duomenimis, cheminių ar biologinių medžiagų yra 38 </a:t>
            </a:r>
            <a:r>
              <a:rPr lang="en-US" sz="1600" dirty="0"/>
              <a:t>%</a:t>
            </a:r>
            <a:r>
              <a:rPr lang="lt-LT" sz="1600" dirty="0" smtClean="0"/>
              <a:t> </a:t>
            </a:r>
            <a:r>
              <a:rPr lang="lt-LT" sz="1600" dirty="0"/>
              <a:t>įmonių</a:t>
            </a:r>
            <a:r>
              <a:rPr lang="lt-LT" sz="1600" baseline="30000" dirty="0" smtClean="0"/>
              <a:t>1</a:t>
            </a:r>
            <a:r>
              <a:rPr lang="lt-LT" sz="1600" dirty="0"/>
              <a:t>.</a:t>
            </a:r>
            <a:r>
              <a:rPr lang="lt-LT" dirty="0" smtClean="0"/>
              <a:t> </a:t>
            </a:r>
            <a:endParaRPr lang="lt-LT" sz="1600" dirty="0"/>
          </a:p>
          <a:p>
            <a:pPr>
              <a:spcAft>
                <a:spcPts val="200"/>
              </a:spcAft>
            </a:pPr>
            <a:r>
              <a:rPr lang="lt-LT" sz="1600" dirty="0"/>
              <a:t>Didelės įmonės dažnai naudoja daugiau kaip 1 000 skirtingų cheminių produktų.</a:t>
            </a:r>
          </a:p>
          <a:p>
            <a:pPr>
              <a:spcAft>
                <a:spcPts val="200"/>
              </a:spcAft>
            </a:pPr>
            <a:r>
              <a:rPr lang="lt-LT" sz="1600" dirty="0" smtClean="0"/>
              <a:t>Vienam darbuotojui poveikį gali daryti šimtai skirtingų cheminių medžiagų.</a:t>
            </a:r>
          </a:p>
          <a:p>
            <a:pPr>
              <a:spcAft>
                <a:spcPts val="200"/>
              </a:spcAft>
            </a:pPr>
            <a:r>
              <a:rPr lang="lt-LT" sz="1600" dirty="0"/>
              <a:t>17 </a:t>
            </a:r>
            <a:r>
              <a:rPr lang="en-US" sz="1600" dirty="0" smtClean="0"/>
              <a:t>%</a:t>
            </a:r>
            <a:r>
              <a:rPr lang="lt-LT" sz="1600" dirty="0" smtClean="0"/>
              <a:t> </a:t>
            </a:r>
            <a:r>
              <a:rPr lang="lt-LT" sz="1600" dirty="0"/>
              <a:t>ES darbuotojų nurodo, kad jiems tenka tvarkyti cheminius produktus ar medžiagas arba ant jų odos patenka cheminių produktų ar </a:t>
            </a:r>
            <a:r>
              <a:rPr lang="lt-LT" sz="1600" dirty="0" smtClean="0"/>
              <a:t>medžiagų dirbant </a:t>
            </a:r>
            <a:r>
              <a:rPr lang="lt-LT" sz="1600" dirty="0"/>
              <a:t>bent </a:t>
            </a:r>
            <a:r>
              <a:rPr lang="lt-LT" sz="1600" dirty="0" smtClean="0"/>
              <a:t>25 </a:t>
            </a:r>
            <a:r>
              <a:rPr lang="en-US" sz="1600" dirty="0" smtClean="0"/>
              <a:t>%</a:t>
            </a:r>
            <a:r>
              <a:rPr lang="lt-LT" sz="1600" dirty="0" smtClean="0"/>
              <a:t> jų darbo laiko</a:t>
            </a:r>
            <a:r>
              <a:rPr lang="lt-LT" sz="1600" baseline="30000" dirty="0" smtClean="0"/>
              <a:t>2</a:t>
            </a:r>
            <a:r>
              <a:rPr lang="lt-LT" sz="1600" dirty="0" smtClean="0"/>
              <a:t>, o </a:t>
            </a:r>
            <a:r>
              <a:rPr lang="lt-LT" sz="1600" dirty="0" smtClean="0"/>
              <a:t>1</a:t>
            </a:r>
            <a:r>
              <a:rPr lang="es-ES" sz="1600" dirty="0" smtClean="0"/>
              <a:t>5</a:t>
            </a:r>
            <a:r>
              <a:rPr lang="lt-LT" sz="1600" dirty="0" smtClean="0"/>
              <a:t> proc. darbuotojų teigia, kad jie įkvepia dūmus (tokius kaip virinimo dūmai ar išmetamosios dujos), daleles ar dulkes (tokias kaip medienos arba mineralines dulkes).</a:t>
            </a:r>
            <a:endParaRPr lang="lt-LT" sz="1600" dirty="0"/>
          </a:p>
          <a:p>
            <a:pPr>
              <a:spcAft>
                <a:spcPts val="200"/>
              </a:spcAft>
            </a:pPr>
            <a:r>
              <a:rPr lang="lt-LT" sz="1600" dirty="0" smtClean="0"/>
              <a:t>Nuolat kyla nauja rizika</a:t>
            </a:r>
            <a:endParaRPr lang="lt-LT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811" y="1131590"/>
            <a:ext cx="2260189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73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000" dirty="0" smtClean="0"/>
              <a:t>Faktai ir skaičiai</a:t>
            </a:r>
            <a:endParaRPr lang="lt-LT" sz="20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42428" y="825184"/>
            <a:ext cx="6073788" cy="2881606"/>
          </a:xfrm>
        </p:spPr>
        <p:txBody>
          <a:bodyPr>
            <a:normAutofit/>
          </a:bodyPr>
          <a:lstStyle/>
          <a:p>
            <a:r>
              <a:rPr lang="lt-LT" sz="1600" dirty="0"/>
              <a:t>Sektoriai, kuriuose aptinkama daug </a:t>
            </a:r>
            <a:r>
              <a:rPr lang="lt-LT" sz="1600" dirty="0" smtClean="0"/>
              <a:t>pavojingų medžiagų </a:t>
            </a:r>
            <a:r>
              <a:rPr lang="lt-LT" sz="1600" dirty="0"/>
              <a:t>yra žemės ūkis (62 </a:t>
            </a:r>
            <a:r>
              <a:rPr lang="en-US" sz="1600" dirty="0" smtClean="0"/>
              <a:t>%</a:t>
            </a:r>
            <a:r>
              <a:rPr lang="lt-LT" sz="1600" dirty="0" smtClean="0"/>
              <a:t>), </a:t>
            </a:r>
            <a:r>
              <a:rPr lang="lt-LT" sz="1600" dirty="0"/>
              <a:t>gamyba (52 </a:t>
            </a:r>
            <a:r>
              <a:rPr lang="en-US" sz="1600" dirty="0" smtClean="0"/>
              <a:t>%</a:t>
            </a:r>
            <a:r>
              <a:rPr lang="lt-LT" sz="1600" dirty="0" smtClean="0"/>
              <a:t>) </a:t>
            </a:r>
            <a:r>
              <a:rPr lang="lt-LT" sz="1600" dirty="0"/>
              <a:t>ir statyba (51 </a:t>
            </a:r>
            <a:r>
              <a:rPr lang="en-US" sz="1600" dirty="0" smtClean="0"/>
              <a:t>%</a:t>
            </a:r>
            <a:r>
              <a:rPr lang="lt-LT" sz="1600" dirty="0" smtClean="0"/>
              <a:t>).</a:t>
            </a:r>
            <a:r>
              <a:rPr lang="lt-LT" sz="1600" baseline="30000" dirty="0" smtClean="0"/>
              <a:t>1</a:t>
            </a:r>
            <a:endParaRPr lang="lt-LT" sz="1600" dirty="0"/>
          </a:p>
          <a:p>
            <a:r>
              <a:rPr lang="lt-LT" sz="1600" dirty="0"/>
              <a:t>Daugelyje sektorių chemikalų naudojimas išaugo, kadangi dėl chemikalais grindžiamų technologijų pakito tradiciniai darbo metodai – naudojami pesticidai, plastikas, izoliacinės medžiagos ir t.t.</a:t>
            </a:r>
          </a:p>
          <a:p>
            <a:r>
              <a:rPr lang="lt-LT" sz="1600" dirty="0"/>
              <a:t>2014 m. Švedijoje vienam gyventojui buvo sunaudojama 3,7 tonos </a:t>
            </a:r>
            <a:r>
              <a:rPr lang="lt-LT" sz="1600" dirty="0" smtClean="0"/>
              <a:t>pavojingų </a:t>
            </a:r>
            <a:r>
              <a:rPr lang="lt-LT" sz="1600" dirty="0"/>
              <a:t>medžiagų.</a:t>
            </a:r>
          </a:p>
          <a:p>
            <a:pPr marL="0" indent="0">
              <a:buNone/>
            </a:pPr>
            <a:r>
              <a:rPr lang="lt-LT" dirty="0" smtClean="0"/>
              <a:t> </a:t>
            </a:r>
            <a:endParaRPr lang="lt-LT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488192"/>
            <a:ext cx="2643104" cy="17108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006" y="3860497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800" dirty="0" smtClean="0"/>
              <a:t>1) ESENER-2 apžvalginė ataskaita „Darbuotojų saugos ir sveikatos valdymas“, EU-OSHA, 2016 m., p. 18. Skelbiama adresu </a:t>
            </a:r>
            <a:r>
              <a:rPr lang="lt-LT" sz="800" u="sng" dirty="0">
                <a:hlinkClick r:id="rId4"/>
              </a:rPr>
              <a:t>https://osha.europa.eu/sites/default/files/ESENER2-Overview_report.pdf.</a:t>
            </a:r>
            <a:r>
              <a:rPr lang="lt-LT" sz="800" dirty="0" smtClean="0"/>
              <a:t> </a:t>
            </a:r>
            <a:endParaRPr lang="lt-LT" sz="800" u="sng" dirty="0" smtClean="0"/>
          </a:p>
        </p:txBody>
      </p:sp>
    </p:spTree>
    <p:extLst>
      <p:ext uri="{BB962C8B-B14F-4D97-AF65-F5344CB8AC3E}">
        <p14:creationId xmlns:p14="http://schemas.microsoft.com/office/powerpoint/2010/main" val="272935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000" dirty="0" smtClean="0"/>
              <a:t>Pavojingų medžiagų poveikis Europoje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722400" cy="3645000"/>
          </a:xfrm>
        </p:spPr>
        <p:txBody>
          <a:bodyPr>
            <a:normAutofit/>
          </a:bodyPr>
          <a:lstStyle/>
          <a:p>
            <a:r>
              <a:rPr lang="en-GB" sz="1600" dirty="0"/>
              <a:t>EU-OSHA </a:t>
            </a:r>
            <a:r>
              <a:rPr lang="lt-LT" sz="1600" dirty="0" smtClean="0"/>
              <a:t>tyrimas, kuriuo siekiama geriau įvertinti pavojingų medžiagų poveikį Europos darbo vietose</a:t>
            </a:r>
            <a:endParaRPr lang="en-GB" sz="1600" strike="sngStrike" dirty="0">
              <a:solidFill>
                <a:srgbClr val="00B050"/>
              </a:solidFill>
            </a:endParaRPr>
          </a:p>
          <a:p>
            <a:r>
              <a:rPr lang="lt-LT" sz="1600" dirty="0" smtClean="0"/>
              <a:t>Tyrime taikoma nauja metodika, pagal kurią derinami viešai prieinami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ECHA, SPIN, PRODCOM, </a:t>
            </a:r>
            <a:r>
              <a:rPr lang="lt-LT" sz="1600" dirty="0"/>
              <a:t>Eurostato verslo </a:t>
            </a:r>
            <a:r>
              <a:rPr lang="lt-LT" sz="1600" dirty="0" smtClean="0"/>
              <a:t>statistikos                                      ir Europos darbo sąlygų tyrimo duomenys</a:t>
            </a:r>
            <a:endParaRPr lang="en-US" sz="1600" dirty="0" smtClean="0"/>
          </a:p>
          <a:p>
            <a:r>
              <a:rPr lang="lt-LT" sz="1600" dirty="0" smtClean="0"/>
              <a:t>Buvo taikomi ekspertų rodikliai siekiant nustatyti                         svarbiausias medžiagas ir pagrindinius sektorius,                                    kuriuose jos naudojamos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9051">
            <a:off x="6218408" y="1686854"/>
            <a:ext cx="2221165" cy="271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50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3.9600.0"/>
  <p:tag name="AS_RELEASE_DATE" val="2017.01.13"/>
  <p:tag name="AS_TITLE" val="Aspose.Slides for .NET 4.0 Client Profile"/>
  <p:tag name="AS_VERSION" val="16.12.1.0"/>
</p:tagLst>
</file>

<file path=ppt/theme/theme1.xml><?xml version="1.0" encoding="utf-8"?>
<a:theme xmlns:a="http://schemas.openxmlformats.org/drawingml/2006/main" name="HWC2018-19_Template_16-9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-16-9.potx" id="{F7474474-7AE0-46FF-A261-8B9A1ECF96C7}" vid="{E01BF529-0D02-40D8-AC94-E487908172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HWC2018-19_Template_16-9.potx</Template>
  <TotalTime>708</TotalTime>
  <Words>1240</Words>
  <Application>Microsoft Office PowerPoint</Application>
  <PresentationFormat>On-screen Show (16:9)</PresentationFormat>
  <Paragraphs>198</Paragraphs>
  <Slides>22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Calibri</vt:lpstr>
      <vt:lpstr>Courier New</vt:lpstr>
      <vt:lpstr>Trebuchet MS</vt:lpstr>
      <vt:lpstr>Wingdings</vt:lpstr>
      <vt:lpstr>HWC2018-19_Template_16-9</vt:lpstr>
      <vt:lpstr>2018–2019 m. saugių darbo vietų kampanija</vt:lpstr>
      <vt:lpstr>Trumpai apie kampaniją</vt:lpstr>
      <vt:lpstr>Pagrindiniai tikslai</vt:lpstr>
      <vt:lpstr>Kur slypi problema?</vt:lpstr>
      <vt:lpstr>Kas yra pavojingos medžiagos? </vt:lpstr>
      <vt:lpstr>Apibrėžtys pagal Cheminių veiksnių direktyvą </vt:lpstr>
      <vt:lpstr>Faktai ir skaičiai</vt:lpstr>
      <vt:lpstr>Faktai ir skaičiai</vt:lpstr>
      <vt:lpstr>Pavojingų medžiagų poveikis Europoje</vt:lpstr>
      <vt:lpstr>Kaip efektyviai valdyti pavojingas medžiagas?</vt:lpstr>
      <vt:lpstr>Rizikos vertinimas</vt:lpstr>
      <vt:lpstr>3 efektyvaus pavojingųjų medžiagų tvarkymo etapai</vt:lpstr>
      <vt:lpstr>STOP principas</vt:lpstr>
      <vt:lpstr>Teisės aktai</vt:lpstr>
      <vt:lpstr>Kancerogenai</vt:lpstr>
      <vt:lpstr>Konkrečios rizikos grupės</vt:lpstr>
      <vt:lpstr>Dalyvavimas</vt:lpstr>
      <vt:lpstr>Pasiūlymas kampanijos partneriams</vt:lpstr>
      <vt:lpstr>Saugių darbo vietų geros praktikos apdovanojimai</vt:lpstr>
      <vt:lpstr>Kampanijos ištekliai</vt:lpstr>
      <vt:lpstr>Svarbiausios datos</vt:lpstr>
      <vt:lpstr>Papildoma informacija</vt:lpstr>
    </vt:vector>
  </TitlesOfParts>
  <Company>CDT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CDT</dc:creator>
  <cp:lastModifiedBy>Miren HURTADO - CPU Editorial</cp:lastModifiedBy>
  <cp:revision>210</cp:revision>
  <dcterms:created xsi:type="dcterms:W3CDTF">2015-10-14T15:05:30Z</dcterms:created>
  <dcterms:modified xsi:type="dcterms:W3CDTF">2018-04-05T12:38:03Z</dcterms:modified>
</cp:coreProperties>
</file>