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799" userDrawn="1">
          <p15:clr>
            <a:srgbClr val="A4A3A4"/>
          </p15:clr>
        </p15:guide>
        <p15:guide id="4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54" d="100"/>
          <a:sy n="154" d="100"/>
        </p:scale>
        <p:origin x="294" y="126"/>
      </p:cViewPr>
      <p:guideLst>
        <p:guide orient="horz" pos="577"/>
        <p:guide pos="340"/>
        <p:guide orient="horz" pos="2799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67544" y="4128511"/>
            <a:ext cx="7704856" cy="603479"/>
            <a:chOff x="467544" y="4099010"/>
            <a:chExt cx="7704856" cy="603479"/>
          </a:xfrm>
        </p:grpSpPr>
        <p:pic>
          <p:nvPicPr>
            <p:cNvPr id="11" name="Bild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4099010"/>
              <a:ext cx="946001" cy="598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895" y="4153893"/>
              <a:ext cx="767505" cy="548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is-IS" sz="750" baseline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8965" y="4436398"/>
            <a:ext cx="7581427" cy="511616"/>
            <a:chOff x="518965" y="4542880"/>
            <a:chExt cx="7581427" cy="511616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1403648" y="4949721"/>
              <a:ext cx="6040437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 smtClean="0">
                  <a:solidFill>
                    <a:schemeClr val="tx2"/>
                  </a:solidFill>
                  <a:latin typeface="Arial" pitchFamily="-107" charset="0"/>
                </a:rPr>
                <a:t>www.healthy-workplaces.eu/is</a:t>
              </a:r>
              <a:endParaRPr lang="is-IS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1" name="Bild 5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30467" y="4542880"/>
              <a:ext cx="669925" cy="47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65" y="4688979"/>
              <a:ext cx="956691" cy="33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is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7646400" cy="696600"/>
          </a:xfrm>
        </p:spPr>
        <p:txBody>
          <a:bodyPr>
            <a:normAutofit fontScale="90000"/>
          </a:bodyPr>
          <a:lstStyle/>
          <a:p>
            <a:r>
              <a:rPr lang="is-IS" sz="3200" dirty="0" smtClean="0"/>
              <a:t>Herferðin Vinnuvernd er allra hagur 2018-19</a:t>
            </a:r>
            <a:endParaRPr lang="is-I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291830"/>
            <a:ext cx="7646400" cy="360040"/>
          </a:xfrm>
        </p:spPr>
        <p:txBody>
          <a:bodyPr>
            <a:normAutofit/>
          </a:bodyPr>
          <a:lstStyle/>
          <a:p>
            <a:r>
              <a:rPr lang="is-IS" sz="2000" dirty="0" smtClean="0"/>
              <a:t>Stjórnun á efnum á vinnustað</a:t>
            </a:r>
            <a:endParaRPr lang="is-IS" sz="2000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is-IS" sz="2000" dirty="0" smtClean="0"/>
              <a:t>Hvernig á að meðhöndla hættuleg efni?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02076"/>
            <a:ext cx="6282240" cy="3469874"/>
          </a:xfrm>
        </p:spPr>
        <p:txBody>
          <a:bodyPr>
            <a:noAutofit/>
          </a:bodyPr>
          <a:lstStyle/>
          <a:p>
            <a:r>
              <a:rPr lang="is-IS" sz="1300" dirty="0" smtClean="0"/>
              <a:t>Lykilatriðið er að skapa forvarnarmenningu og auka vitund um hættuna</a:t>
            </a:r>
          </a:p>
          <a:p>
            <a:r>
              <a:rPr lang="is-IS" sz="1300" dirty="0" smtClean="0"/>
              <a:t>Nú þegar er til löggjöf um hættuleg efni innan ESB — vinnuveitendur verða að vera meðvitaðir um lagalegar skyldur sínar</a:t>
            </a:r>
          </a:p>
          <a:p>
            <a:r>
              <a:rPr lang="is-IS" sz="1300" dirty="0" smtClean="0"/>
              <a:t>Áhættumat er mjög mikilvægt til að tryggja skilvikar forvarnir</a:t>
            </a:r>
          </a:p>
          <a:p>
            <a:r>
              <a:rPr lang="is-IS" sz="1300" dirty="0" smtClean="0"/>
              <a:t>Koma þarf á fyrirbyggjandi aðgerðum og gera ráðstafanir í öryggismálum </a:t>
            </a:r>
          </a:p>
          <a:p>
            <a:r>
              <a:rPr lang="is-IS" sz="1300" dirty="0"/>
              <a:t>Starfsmenn þurfa að fá upplýsingar um </a:t>
            </a:r>
          </a:p>
          <a:p>
            <a:pPr lvl="1">
              <a:spcBef>
                <a:spcPts val="600"/>
              </a:spcBef>
            </a:pPr>
            <a:r>
              <a:rPr lang="is-IS" sz="1300" dirty="0" smtClean="0"/>
              <a:t>niðurstöður áhættumats</a:t>
            </a:r>
          </a:p>
          <a:p>
            <a:pPr lvl="1"/>
            <a:r>
              <a:rPr lang="is-IS" sz="1300" dirty="0" smtClean="0"/>
              <a:t>hætturnar sem þeir standa frammi fyrir og hvernig þær kunni að hafa áhrif á þá</a:t>
            </a:r>
            <a:endParaRPr lang="is-IS" sz="1300" dirty="0"/>
          </a:p>
          <a:p>
            <a:pPr lvl="1"/>
            <a:r>
              <a:rPr lang="is-IS" sz="1300" dirty="0" smtClean="0"/>
              <a:t>hvað þeir þurfi að gera til þess að halda sér og öðrum öruggum</a:t>
            </a:r>
          </a:p>
          <a:p>
            <a:pPr lvl="1"/>
            <a:r>
              <a:rPr lang="is-IS" sz="1300" dirty="0" smtClean="0"/>
              <a:t>hvernig bregðast skuli við slysum eða ef eitthvað fer úrskeiðis</a:t>
            </a:r>
          </a:p>
          <a:p>
            <a:r>
              <a:rPr lang="is-IS" sz="1300" dirty="0" smtClean="0"/>
              <a:t>Hagnýt verkfæri og leiðbeiningar geta hjálpað fyrirtækjum að stjórna áhættu og tryggja örugga og heilbrigða vinnustaði</a:t>
            </a:r>
            <a:endParaRPr lang="is-IS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63638"/>
            <a:ext cx="2373039" cy="29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Áhættumat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s-IS" sz="1600"/>
              <a:t>Framkvæma skal áhættumat til að greina allar öryggis- og heilbrigðisáhættur</a:t>
            </a:r>
          </a:p>
          <a:p>
            <a:r>
              <a:rPr lang="is-IS" sz="1600"/>
              <a:t>Allir — vinnuveitendur, stjórnendur, vinnuverndaraðilar og starfsmenn — þurfa að taka þátt</a:t>
            </a:r>
          </a:p>
          <a:p>
            <a:r>
              <a:rPr lang="is-IS" sz="1600"/>
              <a:t>Ætti að ná til allra starfsmannahópa og verktaka, og eins ná yfir óvenjulegra vinnuaðstæðna, eins og viðhalds- og viðgerðarvinnu</a:t>
            </a:r>
          </a:p>
          <a:p>
            <a:r>
              <a:rPr lang="is-IS" altLang="en-US" sz="1600"/>
              <a:t>Það er mjög mikilvægt að allri vinnu við útrýmingu, breytingu eða stýringu áhætta sé forgangsraðað.</a:t>
            </a:r>
          </a:p>
          <a:p>
            <a:r>
              <a:rPr lang="is-IS" sz="1600"/>
              <a:t>Halda verður áhættumatinu dagréttu og endurskoða það þegar slys eiga sér stað </a:t>
            </a:r>
          </a:p>
          <a:p>
            <a:r>
              <a:rPr lang="is-IS" sz="1600"/>
              <a:t>Starfsmenn verða að vera vel upplýstir varðandi niðurstöðurnar og fá þjálfun varðandi fyrirbyggjandi ráðstafanir</a:t>
            </a:r>
          </a:p>
          <a:p>
            <a:r>
              <a:rPr lang="is-IS" sz="1600"/>
              <a:t>Tæki og tól eru til staðar til að hjálpa fyrirtækjum að framkvæma áhættumat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3 skref til að meðhöndla hættuleg efni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s-IS" altLang="en-US" sz="1500" smtClean="0"/>
              <a:t>Greina hættur:</a:t>
            </a:r>
          </a:p>
          <a:p>
            <a:r>
              <a:rPr lang="is-IS" altLang="en-US" sz="1300"/>
              <a:t>Gera skal yfirlit yfir kemísk efni/vörur sem notuð eru og verða til á vinnustað </a:t>
            </a:r>
          </a:p>
          <a:p>
            <a:r>
              <a:rPr lang="is-IS" smtClean="0"/>
              <a:t>Safna skal upplýsingum varðandi tjónið sem þau geta valdið og hvernig slíkt getur gerst, t.d. með því að fara yfir merkingar og öryggisleiðbeiningar </a:t>
            </a:r>
          </a:p>
          <a:p>
            <a:r>
              <a:rPr lang="is-IS" smtClean="0"/>
              <a:t>Meta skal hvort að krabbameinsvaldandi eða stökkbreytandi efni eru notuð, en strangari reglur gilda um notkun þeirra</a:t>
            </a:r>
          </a:p>
          <a:p>
            <a:pPr marL="0" indent="0">
              <a:buNone/>
            </a:pPr>
            <a:r>
              <a:rPr lang="is-IS" altLang="en-US" sz="1500" smtClean="0"/>
              <a:t>Meta váhrif:</a:t>
            </a:r>
          </a:p>
          <a:p>
            <a:r>
              <a:rPr lang="is-IS" smtClean="0"/>
              <a:t>Auðkenna skal starfsmenn sem gætu orðið fyrir váhrifum, þar á meðal hreingerningarfólk og viðhaldsstarfsmenn</a:t>
            </a:r>
          </a:p>
          <a:p>
            <a:r>
              <a:rPr lang="is-IS" sz="1300"/>
              <a:t>Meta skal váhrifin sem starfsmenn verða fyrir með því að skoða tegund, styrkleika, lengd og tíðni váhrifana meðal annars í samsetningu váhrifanna.</a:t>
            </a:r>
          </a:p>
          <a:p>
            <a:r>
              <a:rPr lang="is-IS" smtClean="0"/>
              <a:t>Taka skal mið af samsettum áhrifum með öðrum hættum, til að mynda eldhættu, upptöku í gegnum húð eða vinnu við blautar aðstæður</a:t>
            </a:r>
          </a:p>
          <a:p>
            <a:pPr marL="0" indent="0">
              <a:buNone/>
            </a:pPr>
            <a:r>
              <a:rPr lang="is-IS" sz="1500" smtClean="0"/>
              <a:t>Gera ráðstafanir:</a:t>
            </a:r>
          </a:p>
          <a:p>
            <a:r>
              <a:rPr lang="is-IS" smtClean="0"/>
              <a:t>Hægt er að nota lista með áhættum til að búa til aðgerðarskipulag, þar sem meðal annars kemur fram hver skal sjá um framkvæmd þess</a:t>
            </a:r>
          </a:p>
          <a:p>
            <a:r>
              <a:rPr lang="is-IS" sz="1300"/>
              <a:t>Stjórna skal innleiðingu og áhrifum ráðstafanna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STOP grundvallarreglan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146335" cy="3384376"/>
          </a:xfrm>
        </p:spPr>
        <p:txBody>
          <a:bodyPr>
            <a:normAutofit/>
          </a:bodyPr>
          <a:lstStyle/>
          <a:p>
            <a:r>
              <a:rPr lang="is-IS" sz="1400" dirty="0" smtClean="0"/>
              <a:t>Vinnuveitendur þurfa að innleiða fyrirbyggjandi aðgerðir sem og varúðarráðstafanir</a:t>
            </a:r>
          </a:p>
          <a:p>
            <a:r>
              <a:rPr lang="is-IS" sz="1400" dirty="0" smtClean="0"/>
              <a:t>Fjarlægja ætti öll hættuleg efni og ferli af vinnustöðum (t.d. með því að búa til ný verkferli) </a:t>
            </a:r>
          </a:p>
          <a:p>
            <a:r>
              <a:rPr lang="is-IS" sz="1400" dirty="0" smtClean="0"/>
              <a:t>Ef ekki er hægt að </a:t>
            </a:r>
            <a:r>
              <a:rPr lang="is-IS" sz="1400" u="sng" dirty="0" smtClean="0"/>
              <a:t>fjarlægja</a:t>
            </a:r>
            <a:r>
              <a:rPr lang="is-IS" sz="1400" dirty="0" smtClean="0"/>
              <a:t> hætturnar, verður að stýra þeim með því að nota fyrirbyggjandi aðferðir — STOP grundvallarregluna</a:t>
            </a: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is-IS" sz="1400" dirty="0" smtClean="0">
                <a:solidFill>
                  <a:srgbClr val="FF0000"/>
                </a:solidFill>
              </a:rPr>
              <a:t>S</a:t>
            </a:r>
            <a:r>
              <a:rPr lang="is-IS" sz="1400" dirty="0" smtClean="0"/>
              <a:t>kipta út (finna örugga eða hættuminni valkosti)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is-IS" sz="1400" dirty="0" smtClean="0">
                <a:solidFill>
                  <a:srgbClr val="FF0000"/>
                </a:solidFill>
              </a:rPr>
              <a:t>T</a:t>
            </a:r>
            <a:r>
              <a:rPr lang="is-IS" sz="1400" dirty="0" smtClean="0"/>
              <a:t>æknilegar ráðstafanir (t.d. lokuð kerfi, staðbundna loftræstingu)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is-IS" sz="1400" dirty="0" smtClean="0">
                <a:solidFill>
                  <a:srgbClr val="FF0000"/>
                </a:solidFill>
              </a:rPr>
              <a:t>O</a:t>
            </a:r>
            <a:r>
              <a:rPr lang="is-IS" sz="1400" dirty="0" smtClean="0"/>
              <a:t>g skipulagsráðstafanir (t.d. að takmarka fjölda starfsmanna </a:t>
            </a:r>
            <a:br>
              <a:rPr lang="is-IS" sz="1400" dirty="0" smtClean="0"/>
            </a:br>
            <a:r>
              <a:rPr lang="is-IS" sz="1400" dirty="0" smtClean="0"/>
              <a:t>	sem verða fyrir váhrifum eða minnka váhrifstímann)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is-IS" sz="1400" dirty="0" smtClean="0">
                <a:solidFill>
                  <a:srgbClr val="FF0000"/>
                </a:solidFill>
              </a:rPr>
              <a:t>P</a:t>
            </a:r>
            <a:r>
              <a:rPr lang="is-IS" sz="1400" dirty="0" smtClean="0"/>
              <a:t>ersónulegur hlífðarbúnaður (klæðast öryggisbúnaði)</a:t>
            </a:r>
          </a:p>
          <a:p>
            <a:endParaRPr lang="is-IS" sz="1600" dirty="0" smtClean="0"/>
          </a:p>
          <a:p>
            <a:endParaRPr lang="is-IS" sz="1600" dirty="0" smtClean="0"/>
          </a:p>
          <a:p>
            <a:endParaRPr lang="is-IS" sz="1600" dirty="0" smtClean="0"/>
          </a:p>
          <a:p>
            <a:pPr marL="0" indent="0">
              <a:buNone/>
            </a:pPr>
            <a:endParaRPr lang="is-IS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030579" y="2427734"/>
            <a:ext cx="1958590" cy="1731222"/>
            <a:chOff x="6881125" y="3290315"/>
            <a:chExt cx="1958590" cy="1731222"/>
          </a:xfrm>
        </p:grpSpPr>
        <p:sp>
          <p:nvSpPr>
            <p:cNvPr id="7" name="Rounded Rectangle 6"/>
            <p:cNvSpPr/>
            <p:nvPr/>
          </p:nvSpPr>
          <p:spPr>
            <a:xfrm>
              <a:off x="6881125" y="3868536"/>
              <a:ext cx="1755064" cy="104206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0" y="3290315"/>
              <a:ext cx="1838585" cy="1731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8264" y="2787773"/>
            <a:ext cx="1440160" cy="1452429"/>
          </a:xfrm>
          <a:prstGeom prst="ellipse">
            <a:avLst/>
          </a:prstGeom>
          <a:solidFill>
            <a:srgbClr val="89C14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Löggjöf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992888" cy="3645000"/>
          </a:xfrm>
        </p:spPr>
        <p:txBody>
          <a:bodyPr>
            <a:normAutofit/>
          </a:bodyPr>
          <a:lstStyle/>
          <a:p>
            <a:r>
              <a:rPr lang="is-IS" sz="1300" dirty="0"/>
              <a:t>Vinnuveitandinn ber lagalega ábyrgð á því að tryggja öruggt og heilsusamlegt vinnuumhverfi</a:t>
            </a:r>
          </a:p>
          <a:p>
            <a:pPr marL="0" indent="0">
              <a:buNone/>
            </a:pPr>
            <a:r>
              <a:rPr sz="1300" dirty="0"/>
              <a:t/>
            </a:r>
            <a:br>
              <a:rPr sz="1300" dirty="0"/>
            </a:br>
            <a:r>
              <a:rPr lang="is-IS" sz="1300" dirty="0" smtClean="0"/>
              <a:t>Reglugerðir varðandi vinnurvernd, þar á meðal</a:t>
            </a:r>
          </a:p>
          <a:p>
            <a:r>
              <a:rPr lang="is-IS" sz="1300" dirty="0" smtClean="0">
                <a:hlinkClick r:id="rId2"/>
              </a:rPr>
              <a:t>Tilskipun 89/391/EEC (vinnuverndarrammatilskipun)   </a:t>
            </a:r>
            <a:endParaRPr lang="is-IS" sz="1300" dirty="0"/>
          </a:p>
          <a:p>
            <a:r>
              <a:rPr lang="is-IS" sz="1300" dirty="0" smtClean="0">
                <a:hlinkClick r:id="rId3"/>
              </a:rPr>
              <a:t>Tilskipun 98/24/EC (Tilskipun um hvarfmiðla, CAD)</a:t>
            </a:r>
            <a:endParaRPr lang="is-IS" sz="1300" dirty="0"/>
          </a:p>
          <a:p>
            <a:r>
              <a:rPr lang="is-IS" sz="1300" dirty="0" smtClean="0">
                <a:hlinkClick r:id="rId4"/>
              </a:rPr>
              <a:t>Tilskipun 2004/37/EC (tilskipun um efni sem eru krabbameinsvaldandi og stökkbreytandi, CMD)</a:t>
            </a:r>
            <a:endParaRPr lang="is-IS" sz="1300" dirty="0" smtClean="0"/>
          </a:p>
          <a:p>
            <a:pPr marL="0" indent="0">
              <a:buNone/>
            </a:pPr>
            <a:r>
              <a:rPr sz="1300" dirty="0"/>
              <a:t/>
            </a:r>
            <a:br>
              <a:rPr sz="1300" dirty="0"/>
            </a:br>
            <a:r>
              <a:rPr lang="is-IS" sz="1300" dirty="0"/>
              <a:t>Heildaryfirlit yfir mikilvæga löggjöf varðandi vinnuvernd: </a:t>
            </a:r>
            <a:r>
              <a:rPr sz="1300" dirty="0"/>
              <a:t/>
            </a:r>
            <a:br>
              <a:rPr sz="1300" dirty="0"/>
            </a:br>
            <a:r>
              <a:rPr lang="is-IS" sz="1300" dirty="0" smtClean="0">
                <a:hlinkClick r:id="rId5"/>
              </a:rPr>
              <a:t>https</a:t>
            </a:r>
            <a:r>
              <a:rPr lang="is-IS" sz="1300" smtClean="0">
                <a:hlinkClick r:id="rId5"/>
              </a:rPr>
              <a:t>://osha.europa.eu/is/safety-and-health-legislation </a:t>
            </a:r>
            <a:r>
              <a:rPr sz="1300" dirty="0">
                <a:hlinkClick r:id="rId5"/>
              </a:rPr>
              <a:t/>
            </a:r>
            <a:br>
              <a:rPr sz="1300" dirty="0">
                <a:hlinkClick r:id="rId5"/>
              </a:rPr>
            </a:br>
            <a:endParaRPr lang="is-IS" sz="1300" dirty="0"/>
          </a:p>
          <a:p>
            <a:pPr marL="0" indent="0">
              <a:buNone/>
            </a:pPr>
            <a:r>
              <a:rPr lang="is-IS" sz="1300" dirty="0"/>
              <a:t>Hagnýtar upplýsingar tengdar löggjöf um kemísk efni:</a:t>
            </a:r>
          </a:p>
          <a:p>
            <a:r>
              <a:rPr lang="is-IS" sz="1300" dirty="0" smtClean="0">
                <a:hlinkClick r:id="rId6"/>
              </a:rPr>
              <a:t>Reglugerð (EC) nr. 1907/2006 (REACH reglugerðin)</a:t>
            </a:r>
            <a:endParaRPr lang="is-IS" sz="1300" dirty="0"/>
          </a:p>
          <a:p>
            <a:r>
              <a:rPr lang="is-IS" sz="1300" dirty="0" smtClean="0">
                <a:hlinkClick r:id="rId7"/>
              </a:rPr>
              <a:t>Reglugerð (EC) nr. 1272/2008 (reglugerð um flokkun, merkingu og pökkun)</a:t>
            </a:r>
            <a:endParaRPr lang="is-IS" sz="1300" dirty="0"/>
          </a:p>
          <a:p>
            <a:endParaRPr lang="is-IS" sz="1600" dirty="0" smtClean="0"/>
          </a:p>
          <a:p>
            <a:pPr marL="0" indent="0">
              <a:buNone/>
            </a:pPr>
            <a:endParaRPr lang="is-I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>
            <a:fillRect/>
          </a:stretch>
        </p:blipFill>
        <p:spPr>
          <a:xfrm>
            <a:off x="7164288" y="2401345"/>
            <a:ext cx="1567924" cy="18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Krabbameinsvaldar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662" y="843558"/>
            <a:ext cx="7847754" cy="3645000"/>
          </a:xfrm>
        </p:spPr>
        <p:txBody>
          <a:bodyPr>
            <a:normAutofit/>
          </a:bodyPr>
          <a:lstStyle/>
          <a:p>
            <a:r>
              <a:rPr lang="is-IS" sz="1500" dirty="0"/>
              <a:t>Krabbameinsvaldar </a:t>
            </a:r>
            <a:r>
              <a:rPr lang="is-IS" sz="1500" dirty="0" smtClean="0"/>
              <a:t>eru orsök meirihluta </a:t>
            </a:r>
            <a:r>
              <a:rPr lang="is-IS" sz="1500" dirty="0"/>
              <a:t>banvæna vinnutengdra sjúkdóma innan </a:t>
            </a:r>
            <a:r>
              <a:rPr lang="is-IS" sz="1500" dirty="0" smtClean="0"/>
              <a:t>ESB</a:t>
            </a:r>
          </a:p>
          <a:p>
            <a:r>
              <a:rPr lang="is-IS" sz="1500" dirty="0"/>
              <a:t>Á hverju ári eru váhrif frá krabbameinsvöldum á vinnustað valdandi að</a:t>
            </a:r>
            <a:r>
              <a:rPr lang="en-US" sz="15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is-IS" sz="1500" dirty="0"/>
              <a:t>Frá 91.500 - 150.000 manns sem þróa með sér krabbamein</a:t>
            </a:r>
            <a:r>
              <a:rPr lang="en-US" sz="1500" dirty="0" smtClean="0"/>
              <a:t> </a:t>
            </a:r>
          </a:p>
          <a:p>
            <a:pPr lvl="1">
              <a:tabLst>
                <a:tab pos="900113" algn="l"/>
              </a:tabLst>
            </a:pPr>
            <a:r>
              <a:rPr lang="is-IS" sz="1500" dirty="0"/>
              <a:t>Frá 57.700 - 106.500 dauðsföllum (RIVM, </a:t>
            </a:r>
            <a:r>
              <a:rPr lang="is-IS" sz="1500" dirty="0" smtClean="0"/>
              <a:t>2016</a:t>
            </a:r>
            <a:r>
              <a:rPr lang="en-US" sz="1500" dirty="0" smtClean="0"/>
              <a:t>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500" b="1" dirty="0" smtClean="0">
                <a:solidFill>
                  <a:schemeClr val="tx2"/>
                </a:solidFill>
              </a:rPr>
              <a:t>Hægt er að koma í veg fyrir mörg tilfelli af krabbameini tengdum vinnustöðum</a:t>
            </a:r>
          </a:p>
          <a:p>
            <a:r>
              <a:rPr lang="is-IS" sz="1500" dirty="0" smtClean="0"/>
              <a:t>Strangari takmarkanir eiga við um krabbameinsvaldandi efni en um önnur hættuleg efni, t.d. vinnsla innan lokaðs kerfis, takmörkun á aðgangi starfsmanna og skráning upplýsinga</a:t>
            </a:r>
          </a:p>
          <a:p>
            <a:r>
              <a:rPr lang="is-IS" sz="1500" dirty="0" smtClean="0"/>
              <a:t>Vegakortið um krabbameinsvaldandi efni miðar að því að styðja við stefnumótun, sem og að hjálpa við að deila upplýsingum og góðum starfsháttum</a:t>
            </a:r>
            <a:endParaRPr lang="is-IS" sz="15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24267"/>
            <a:ext cx="2278782" cy="7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Sérstakir áhættuflokkar</a:t>
            </a:r>
            <a:endParaRPr lang="is-I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sz="1600" dirty="0" smtClean="0"/>
              <a:t>Ákveðnir hópar starfsmanna geta verið í sérstakri hættu vegna hættulegra efna, þar á meðal:</a:t>
            </a:r>
          </a:p>
          <a:p>
            <a:pPr lvl="1">
              <a:spcBef>
                <a:spcPts val="600"/>
              </a:spcBef>
            </a:pPr>
            <a:r>
              <a:rPr lang="is-IS" sz="1600" dirty="0"/>
              <a:t>Kvenmenn</a:t>
            </a:r>
          </a:p>
          <a:p>
            <a:pPr lvl="1"/>
            <a:r>
              <a:rPr lang="is-IS" sz="1600" dirty="0" smtClean="0"/>
              <a:t>Ungir launþegar</a:t>
            </a:r>
          </a:p>
          <a:p>
            <a:pPr lvl="1"/>
            <a:r>
              <a:rPr lang="is-IS" sz="1600" dirty="0" smtClean="0"/>
              <a:t>Innflytjendur</a:t>
            </a:r>
          </a:p>
          <a:p>
            <a:pPr lvl="1"/>
            <a:r>
              <a:rPr lang="is-IS" sz="1600" dirty="0" smtClean="0"/>
              <a:t>Tímabundnir launþegar</a:t>
            </a:r>
          </a:p>
          <a:p>
            <a:pPr lvl="1"/>
            <a:r>
              <a:rPr lang="is-IS" sz="1600" dirty="0"/>
              <a:t>Óþjálfaðir eða reynslulitlir starfsmenn</a:t>
            </a:r>
          </a:p>
          <a:p>
            <a:pPr lvl="1"/>
            <a:r>
              <a:rPr lang="is-IS" sz="1600" dirty="0"/>
              <a:t>Hreingerningarfólk og verktakar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 smtClean="0">
                <a:solidFill>
                  <a:schemeClr val="tx2"/>
                </a:solidFill>
              </a:rPr>
              <a:t>Þetta getur stafað af því að þessir hópar eru sérstaklega viðkvæmir, reynslulitlir eða að þá skortir viðeigandi þjálfun eða upplýsingar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 smtClean="0">
                <a:solidFill>
                  <a:schemeClr val="tx2"/>
                </a:solidFill>
              </a:rPr>
              <a:t>Hætturnar sem þessir hópar verða fyrir ætti að taka fyrir í áhættumatinu</a:t>
            </a:r>
            <a:endParaRPr lang="is-IS" sz="1600" b="1" dirty="0">
              <a:solidFill>
                <a:schemeClr val="tx2"/>
              </a:solidFill>
            </a:endParaRPr>
          </a:p>
          <a:p>
            <a:pPr lvl="1"/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Þátttaka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7574"/>
            <a:ext cx="736236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1600" dirty="0" smtClean="0"/>
              <a:t>Fyrirtæki af öllum stærðum og í öllum atvinnugreinum, svo og einstaklingar, geta tekið þátt í herferðinni með því að:</a:t>
            </a:r>
          </a:p>
          <a:p>
            <a:pPr lvl="1">
              <a:spcBef>
                <a:spcPts val="600"/>
              </a:spcBef>
            </a:pPr>
            <a:r>
              <a:rPr lang="is-IS" sz="1600" dirty="0" smtClean="0"/>
              <a:t>miðla og birta efni herferðarinnar;</a:t>
            </a:r>
          </a:p>
          <a:p>
            <a:pPr lvl="1"/>
            <a:r>
              <a:rPr lang="is-IS" sz="1600" dirty="0"/>
              <a:t>taka þátt í að skipuleggja starfsemi og viðburði</a:t>
            </a:r>
          </a:p>
          <a:p>
            <a:pPr lvl="1"/>
            <a:r>
              <a:rPr lang="is-IS" sz="1600" dirty="0" smtClean="0"/>
              <a:t>nota og kynna hagnýtan aldursstjórnunarbúnað </a:t>
            </a:r>
          </a:p>
          <a:p>
            <a:pPr marL="189000" lvl="1" indent="0">
              <a:buNone/>
            </a:pPr>
            <a:r>
              <a:rPr lang="is-IS" sz="1600" dirty="0" smtClean="0"/>
              <a:t>	umsjónartól</a:t>
            </a:r>
          </a:p>
          <a:p>
            <a:pPr lvl="1"/>
            <a:r>
              <a:rPr lang="is-IS" sz="1600" dirty="0"/>
              <a:t>gerast fjölmiðlasamstarfsaðili</a:t>
            </a:r>
          </a:p>
          <a:p>
            <a:pPr lvl="1"/>
            <a:r>
              <a:rPr lang="is-IS" sz="1600" dirty="0" smtClean="0"/>
              <a:t>fylgjast með fréttum á samfélagsmiðlunum</a:t>
            </a:r>
          </a:p>
          <a:p>
            <a:pPr lvl="1"/>
            <a:endParaRPr lang="is-IS" sz="1600" dirty="0" smtClean="0"/>
          </a:p>
          <a:p>
            <a:pPr lvl="1"/>
            <a:endParaRPr lang="is-I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23" y="1707654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Samstarf um herferðina felur í sér</a:t>
            </a:r>
            <a:endParaRPr lang="is-I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699542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915566"/>
            <a:ext cx="5976664" cy="3528392"/>
          </a:xfrm>
        </p:spPr>
        <p:txBody>
          <a:bodyPr>
            <a:noAutofit/>
          </a:bodyPr>
          <a:lstStyle/>
          <a:p>
            <a:r>
              <a:rPr lang="is-IS" sz="1500" dirty="0" smtClean="0"/>
              <a:t>Árangursríkt samstarf á milli EU-OSHA og helstu hagsmunaaðila hefur úrslitaáhrif á árangur herferðarinnar</a:t>
            </a:r>
          </a:p>
          <a:p>
            <a:r>
              <a:rPr lang="is-IS" sz="1500" dirty="0" smtClean="0"/>
              <a:t>Samevrópsk eða alþjóðleg fyrirtæki geta orðið opinberir samstarfsaðilar í herferðinni</a:t>
            </a:r>
          </a:p>
          <a:p>
            <a:r>
              <a:rPr lang="is-IS" sz="1500" dirty="0"/>
              <a:t>Samstarfsfjölmiðlar í herferðinni kynna herferðina</a:t>
            </a:r>
          </a:p>
          <a:p>
            <a:r>
              <a:rPr lang="is-IS" sz="1500" dirty="0"/>
              <a:t>Ávinningurinn er m.a.:</a:t>
            </a:r>
          </a:p>
          <a:p>
            <a:pPr lvl="1"/>
            <a:r>
              <a:rPr lang="is-IS" sz="1500" dirty="0"/>
              <a:t>móttökugjöf</a:t>
            </a:r>
          </a:p>
          <a:p>
            <a:pPr lvl="1"/>
            <a:r>
              <a:rPr lang="is-IS" sz="1500" dirty="0"/>
              <a:t>þátttökuskírteini</a:t>
            </a:r>
          </a:p>
          <a:p>
            <a:pPr lvl="1"/>
            <a:r>
              <a:rPr lang="is-IS" sz="1500" dirty="0" smtClean="0"/>
              <a:t>kynning innan ESB og í fjölmiðlum</a:t>
            </a:r>
          </a:p>
          <a:p>
            <a:pPr lvl="1"/>
            <a:r>
              <a:rPr lang="is-IS" sz="1500" dirty="0"/>
              <a:t>tækifæri til að vinna með öðrum samstarfsaðilum </a:t>
            </a:r>
            <a:r>
              <a:rPr dirty="0"/>
              <a:t/>
            </a:r>
            <a:br>
              <a:rPr dirty="0"/>
            </a:br>
            <a:r>
              <a:rPr lang="is-IS" sz="1500" dirty="0"/>
              <a:t>við að bæta vinnuaðstæður</a:t>
            </a:r>
          </a:p>
          <a:p>
            <a:pPr lvl="1"/>
            <a:r>
              <a:rPr lang="is-IS" sz="1500" dirty="0"/>
              <a:t>Boð á viðburði Vinnuverndarstofnunar Evrópu (ESB-OSHA)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Vinnuverndarverðlaun fyrir góða starfshætti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sz="1600" dirty="0" smtClean="0"/>
              <a:t>Viðurkenning fyrir vinnuvernd og góða starfshætti</a:t>
            </a:r>
          </a:p>
          <a:p>
            <a:r>
              <a:rPr lang="is-IS" sz="1600" dirty="0" smtClean="0"/>
              <a:t>Fyrirtæki eru verðlaunuð fyrir að innleiða aðferðir og vinnuhætti sem tryggja örugga notkun hættulegra efna á vinnustað</a:t>
            </a:r>
          </a:p>
          <a:p>
            <a:r>
              <a:rPr lang="is-IS" sz="1600" dirty="0" smtClean="0"/>
              <a:t>Opið öllum stofnunum meðal:</a:t>
            </a:r>
          </a:p>
          <a:p>
            <a:pPr lvl="1">
              <a:spcBef>
                <a:spcPts val="600"/>
              </a:spcBef>
            </a:pPr>
            <a:r>
              <a:rPr lang="is-IS" sz="1600" dirty="0"/>
              <a:t>ESB aðildarríkja</a:t>
            </a:r>
          </a:p>
          <a:p>
            <a:pPr lvl="1"/>
            <a:r>
              <a:rPr lang="is-IS" sz="1600" dirty="0"/>
              <a:t>umsóknarríkja</a:t>
            </a:r>
          </a:p>
          <a:p>
            <a:pPr lvl="1"/>
            <a:r>
              <a:rPr lang="is-IS" sz="1600" dirty="0" smtClean="0"/>
              <a:t>verðandi aðildarríkja</a:t>
            </a:r>
          </a:p>
          <a:p>
            <a:pPr lvl="1"/>
            <a:r>
              <a:rPr lang="is-IS" sz="1600" dirty="0"/>
              <a:t>Lönd innan Fríverslunarbandalags Evrópu (EFTA)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 smtClean="0">
                <a:solidFill>
                  <a:schemeClr val="tx2"/>
                </a:solidFill>
              </a:rPr>
              <a:t>Sigurvegarar eru tilkynntir á verðlaunahátíðinni</a:t>
            </a:r>
          </a:p>
          <a:p>
            <a:endParaRPr lang="is-IS" sz="1800" dirty="0" smtClean="0"/>
          </a:p>
          <a:p>
            <a:pPr lvl="1"/>
            <a:endParaRPr lang="is-IS" sz="1800" dirty="0" smtClean="0"/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Herferðin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5706176" cy="3645000"/>
          </a:xfrm>
        </p:spPr>
        <p:txBody>
          <a:bodyPr>
            <a:normAutofit/>
          </a:bodyPr>
          <a:lstStyle/>
          <a:p>
            <a:r>
              <a:rPr lang="is-IS" sz="1600" dirty="0" smtClean="0"/>
              <a:t>Evrópska vinnuverndarstofnunin (EU-OSHA) skipuleggur þessa herferð</a:t>
            </a:r>
          </a:p>
          <a:p>
            <a:r>
              <a:rPr lang="is-IS" sz="1600" dirty="0" smtClean="0"/>
              <a:t>Skipulögð í yfir 30 löndum</a:t>
            </a:r>
          </a:p>
          <a:p>
            <a:r>
              <a:rPr lang="is-IS" sz="1600" dirty="0" smtClean="0"/>
              <a:t>Með stuðningi samstarfsaðila: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is-IS" sz="1600" dirty="0" smtClean="0"/>
              <a:t>Landsskrifstofurnar</a:t>
            </a:r>
          </a:p>
          <a:p>
            <a:pPr lvl="1"/>
            <a:r>
              <a:rPr lang="is-IS" sz="1600" dirty="0" smtClean="0"/>
              <a:t>Opinberir samstarfsaðilar herferðarinnar</a:t>
            </a:r>
          </a:p>
          <a:p>
            <a:pPr lvl="1"/>
            <a:r>
              <a:rPr lang="is-IS" sz="1600" dirty="0" smtClean="0"/>
              <a:t>Aðilar vinnumarkaðarins í Evrópu</a:t>
            </a:r>
          </a:p>
          <a:p>
            <a:pPr lvl="1"/>
            <a:r>
              <a:rPr lang="is-IS" sz="1600" dirty="0" smtClean="0"/>
              <a:t>Samstarfsaðilar í fjölmiðlum</a:t>
            </a:r>
          </a:p>
          <a:p>
            <a:pPr lvl="1"/>
            <a:r>
              <a:rPr lang="is-IS" sz="1600" dirty="0" smtClean="0"/>
              <a:t>Stofnanir Evrópusambandsins og samstarfsnet þeirra</a:t>
            </a:r>
          </a:p>
          <a:p>
            <a:pPr lvl="1"/>
            <a:r>
              <a:rPr lang="is-IS" sz="1600" dirty="0" smtClean="0"/>
              <a:t>Stofnanir Evrópusambandsins</a:t>
            </a:r>
          </a:p>
          <a:p>
            <a:pPr lvl="1"/>
            <a:r>
              <a:rPr lang="is-IS" sz="1600" dirty="0" smtClean="0"/>
              <a:t>Aðrar stofnanir ESB</a:t>
            </a:r>
            <a:endParaRPr lang="is-I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Herferðarúrræði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3689951" cy="3645000"/>
          </a:xfrm>
        </p:spPr>
        <p:txBody>
          <a:bodyPr>
            <a:normAutofit/>
          </a:bodyPr>
          <a:lstStyle/>
          <a:p>
            <a:r>
              <a:rPr lang="is-IS" sz="1600" dirty="0" smtClean="0"/>
              <a:t>Leiðsögn um herferðina</a:t>
            </a:r>
          </a:p>
          <a:p>
            <a:r>
              <a:rPr lang="is-IS" sz="1600" dirty="0" smtClean="0"/>
              <a:t>Rafrænt tól um hættuleg efni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>
                <a:solidFill>
                  <a:schemeClr val="tx2"/>
                </a:solidFill>
              </a:rPr>
              <a:t>Skýrslur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>
                <a:solidFill>
                  <a:schemeClr val="tx2"/>
                </a:solidFill>
              </a:rPr>
              <a:t>Röð af upplýsingarblöðum varðandi öryggisatriði </a:t>
            </a:r>
            <a:endParaRPr lang="is-IS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>
                <a:solidFill>
                  <a:schemeClr val="tx2"/>
                </a:solidFill>
              </a:rPr>
              <a:t>Gagnagrunnur varðandi úrræði og tól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 smtClean="0">
                <a:solidFill>
                  <a:schemeClr val="tx2"/>
                </a:solidFill>
              </a:rPr>
              <a:t>Raundæmi og gagnagrunnur með hjóð- og myndefni</a:t>
            </a:r>
            <a:endParaRPr lang="is-IS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>
                <a:solidFill>
                  <a:schemeClr val="tx2"/>
                </a:solidFill>
              </a:rPr>
              <a:t>OSHwiki: uppfært efni og nýjar greinar</a:t>
            </a:r>
          </a:p>
          <a:p>
            <a:pPr lvl="1"/>
            <a:endParaRPr lang="is-IS" sz="1800" dirty="0" smtClean="0"/>
          </a:p>
          <a:p>
            <a:pPr lvl="1"/>
            <a:endParaRPr lang="is-IS" sz="1800" dirty="0" smtClean="0"/>
          </a:p>
          <a:p>
            <a:endParaRPr lang="is-IS" dirty="0" smtClean="0"/>
          </a:p>
          <a:p>
            <a:pPr lvl="1"/>
            <a:endParaRPr lang="is-IS" dirty="0" smtClean="0"/>
          </a:p>
          <a:p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843558"/>
            <a:ext cx="3528392" cy="294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>
                <a:solidFill>
                  <a:schemeClr val="tx2"/>
                </a:solidFill>
              </a:rPr>
              <a:t>Napó-myndskeið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 smtClean="0">
                <a:solidFill>
                  <a:schemeClr val="tx2"/>
                </a:solidFill>
              </a:rPr>
              <a:t>Kynningarefni</a:t>
            </a:r>
          </a:p>
          <a:p>
            <a:pPr marL="74295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s-IS" sz="1600" dirty="0"/>
              <a:t>Bæklingur herferðarinnar</a:t>
            </a:r>
          </a:p>
          <a:p>
            <a:pPr marL="74295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s-IS" sz="1600" dirty="0"/>
              <a:t>Flugrit um góða starfshætti</a:t>
            </a:r>
          </a:p>
          <a:p>
            <a:pPr marL="74295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s-IS" sz="1600" dirty="0" smtClean="0"/>
              <a:t>Veggspjald</a:t>
            </a:r>
          </a:p>
          <a:p>
            <a:pPr marL="74295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s-IS" sz="1600" dirty="0" smtClean="0"/>
              <a:t>Myndbönd</a:t>
            </a:r>
            <a:endParaRPr lang="is-IS" sz="1600" dirty="0"/>
          </a:p>
          <a:p>
            <a:pPr marL="74295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s-IS" sz="1600" dirty="0" smtClean="0"/>
              <a:t>Netborði</a:t>
            </a:r>
          </a:p>
          <a:p>
            <a:pPr marL="74295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s-IS" sz="1600" dirty="0"/>
              <a:t>Tölvupóstfang </a:t>
            </a:r>
            <a:r>
              <a:rPr lang="is-IS" sz="1600" dirty="0" smtClean="0"/>
              <a:t/>
            </a:r>
            <a:br>
              <a:rPr lang="is-IS" sz="1600" dirty="0" smtClean="0"/>
            </a:br>
            <a:r>
              <a:rPr lang="is-IS" sz="1600" dirty="0" smtClean="0"/>
              <a:t>undrskrift</a:t>
            </a:r>
            <a:endParaRPr lang="is-IS" sz="1600" dirty="0"/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is-IS" sz="1600" b="1" dirty="0" smtClean="0">
                <a:solidFill>
                  <a:schemeClr val="tx2"/>
                </a:solidFill>
              </a:rPr>
              <a:t>hlekkir á gagnlegar vefsíður.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32" y="2283718"/>
            <a:ext cx="2411760" cy="15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Helstu dagsetningar</a:t>
            </a:r>
            <a:endParaRPr lang="is-I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sz="1600" smtClean="0"/>
              <a:t>Upphaf herferðarinnar: </a:t>
            </a:r>
            <a:r>
              <a:t/>
            </a:r>
            <a:br/>
            <a:r>
              <a:rPr lang="is-IS" sz="1600" b="0" smtClean="0">
                <a:solidFill>
                  <a:schemeClr val="tx2"/>
                </a:solidFill>
              </a:rPr>
              <a:t>Apríl 2018</a:t>
            </a:r>
          </a:p>
          <a:p>
            <a:r>
              <a:rPr lang="is-IS" sz="1600" smtClean="0"/>
              <a:t>Samkeppnin um góðar starfsvenjur í meðlimaríkjum og á evrópskum vettvangi: </a:t>
            </a:r>
            <a:r>
              <a:t/>
            </a:r>
            <a:br/>
            <a:r>
              <a:rPr lang="is-IS" sz="1600" b="0"/>
              <a:t>2018 og 2019</a:t>
            </a:r>
          </a:p>
          <a:p>
            <a:r>
              <a:rPr lang="is-IS" sz="1600" smtClean="0"/>
              <a:t>Vinnuvernd er allra hagur skiptiviðburður góðra starfshátta: </a:t>
            </a:r>
            <a:r>
              <a:t/>
            </a:r>
            <a:br/>
            <a:r>
              <a:rPr lang="is-IS" sz="1600" b="0" smtClean="0"/>
              <a:t>annar ársfjórðungur 2019</a:t>
            </a:r>
          </a:p>
          <a:p>
            <a:r>
              <a:rPr lang="is-IS" sz="1600" smtClean="0"/>
              <a:t>Evrópuvika vinnuverndar:</a:t>
            </a:r>
          </a:p>
          <a:p>
            <a:pPr marL="189000" lvl="1" indent="0">
              <a:buNone/>
            </a:pPr>
            <a:r>
              <a:rPr lang="is-IS" sz="1600">
                <a:solidFill>
                  <a:schemeClr val="tx2"/>
                </a:solidFill>
              </a:rPr>
              <a:t>Október 2018 og 2019</a:t>
            </a:r>
          </a:p>
          <a:p>
            <a:r>
              <a:rPr lang="is-IS" sz="1600" smtClean="0"/>
              <a:t>Ráðstefna og verðlaunaathöfn Verðlaunanna fyrir góða starfshætti:</a:t>
            </a:r>
          </a:p>
          <a:p>
            <a:pPr marL="189000" lvl="1" indent="0">
              <a:buNone/>
            </a:pPr>
            <a:r>
              <a:rPr lang="is-IS" sz="1600" smtClean="0">
                <a:solidFill>
                  <a:schemeClr val="tx2"/>
                </a:solidFill>
              </a:rPr>
              <a:t>Nóvember 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Frekari upplýsingar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750974"/>
          </a:xfrm>
        </p:spPr>
        <p:txBody>
          <a:bodyPr>
            <a:normAutofit/>
          </a:bodyPr>
          <a:lstStyle/>
          <a:p>
            <a:r>
              <a:rPr lang="is-IS" sz="1600" dirty="0" smtClean="0"/>
              <a:t>Sjá vefsíðu herferðarinnar</a:t>
            </a:r>
          </a:p>
          <a:p>
            <a:pPr marL="189000" lvl="1" indent="0">
              <a:buNone/>
            </a:pPr>
            <a:r>
              <a:rPr lang="is-IS" sz="1600" b="1" dirty="0" smtClean="0">
                <a:solidFill>
                  <a:schemeClr val="tx2"/>
                </a:solidFill>
                <a:hlinkClick r:id="rId2"/>
              </a:rPr>
              <a:t>www.healthy-workplaces.eu/is</a:t>
            </a:r>
            <a:r>
              <a:rPr lang="is-IS" sz="1600" b="1" dirty="0" smtClean="0">
                <a:solidFill>
                  <a:schemeClr val="tx2"/>
                </a:solidFill>
              </a:rPr>
              <a:t> </a:t>
            </a:r>
            <a:endParaRPr lang="is-IS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is-IS" sz="1600" dirty="0" smtClean="0"/>
          </a:p>
          <a:p>
            <a:r>
              <a:rPr lang="is-IS" sz="1600" dirty="0" smtClean="0"/>
              <a:t>Gerist áskrifendur að fréttabréfi herferðarinnar:</a:t>
            </a:r>
          </a:p>
          <a:p>
            <a:pPr marL="189000" lvl="1" indent="0">
              <a:buNone/>
            </a:pPr>
            <a:r>
              <a:rPr lang="is-IS" sz="1600" b="1" u="sng" dirty="0">
                <a:hlinkClick r:id="rId3"/>
              </a:rPr>
              <a:t>https://</a:t>
            </a:r>
            <a:r>
              <a:rPr lang="is-IS" sz="1600" b="1" u="sng" dirty="0" smtClean="0">
                <a:hlinkClick r:id="rId3"/>
              </a:rPr>
              <a:t>healthy-workplaces.eu/is/healthy-workplaces-newsletter</a:t>
            </a:r>
            <a:r>
              <a:rPr lang="is-IS" sz="1600" b="1" u="sng" dirty="0" smtClean="0"/>
              <a:t> </a:t>
            </a:r>
            <a:endParaRPr lang="is-IS" sz="1600" b="1" dirty="0" smtClean="0"/>
          </a:p>
          <a:p>
            <a:pPr marL="189000" lvl="1" indent="0">
              <a:buNone/>
            </a:pPr>
            <a:endParaRPr lang="is-IS" sz="1600" b="1" dirty="0" smtClean="0"/>
          </a:p>
          <a:p>
            <a:r>
              <a:rPr lang="is-IS" sz="1600" dirty="0" smtClean="0"/>
              <a:t>Fylgist með starfsemi og viðburðum gegnum samfélagsmiðlana</a:t>
            </a:r>
          </a:p>
          <a:p>
            <a:pPr marL="0" indent="0">
              <a:buNone/>
            </a:pPr>
            <a:endParaRPr lang="is-IS" sz="1600" dirty="0" smtClean="0"/>
          </a:p>
          <a:p>
            <a:endParaRPr lang="is-IS" sz="1600" dirty="0" smtClean="0"/>
          </a:p>
          <a:p>
            <a:r>
              <a:rPr lang="is-IS" sz="1600" dirty="0" smtClean="0"/>
              <a:t>Aflið upplýsinga um starfsemi og viðburði hjá landsstöðvum:</a:t>
            </a:r>
          </a:p>
          <a:p>
            <a:pPr marL="189000" lvl="1" indent="0">
              <a:buNone/>
            </a:pPr>
            <a:r>
              <a:rPr lang="is-IS" sz="1600" b="1" u="sng" dirty="0" smtClean="0">
                <a:hlinkClick r:id="rId4"/>
              </a:rPr>
              <a:t>www.healthy-workplaces.eu/fops</a:t>
            </a:r>
            <a:r>
              <a:rPr lang="is-IS" sz="1600" b="1" u="sng" dirty="0" smtClean="0"/>
              <a:t> </a:t>
            </a:r>
          </a:p>
          <a:p>
            <a:pPr marL="189000" lvl="1" indent="0">
              <a:buNone/>
            </a:pPr>
            <a:endParaRPr lang="is-IS" b="1" dirty="0" smtClean="0"/>
          </a:p>
          <a:p>
            <a:pPr marL="189000" lvl="1" indent="0">
              <a:buNone/>
            </a:pPr>
            <a:endParaRPr lang="is-IS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is-IS" dirty="0" smtClean="0"/>
          </a:p>
          <a:p>
            <a:pPr marL="189000" lvl="1" indent="0">
              <a:buNone/>
            </a:pPr>
            <a:endParaRPr lang="is-IS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Lykilmarkmið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sz="1600" u="sng" dirty="0" smtClean="0"/>
              <a:t>Að vekja vitund</a:t>
            </a:r>
            <a:r>
              <a:rPr lang="is-IS" sz="1600" dirty="0" smtClean="0"/>
              <a:t> fólks um hætturnar sem stafa af hættulegum efnum á vinnustað</a:t>
            </a:r>
          </a:p>
          <a:p>
            <a:r>
              <a:rPr lang="is-IS" sz="1600" dirty="0" smtClean="0"/>
              <a:t>Koma á </a:t>
            </a:r>
            <a:r>
              <a:rPr lang="is-IS" sz="1600" u="sng" dirty="0" smtClean="0"/>
              <a:t>fyrirbyggjandi menningu</a:t>
            </a:r>
            <a:r>
              <a:rPr lang="is-IS" sz="1600" dirty="0" smtClean="0"/>
              <a:t> til þess að útrýma eða lágmarka hættur</a:t>
            </a:r>
          </a:p>
          <a:p>
            <a:r>
              <a:rPr lang="is-IS" sz="1600" dirty="0" smtClean="0"/>
              <a:t>Bæta skilning á hættunum tengdum </a:t>
            </a:r>
            <a:r>
              <a:rPr lang="is-IS" sz="1600" u="sng" dirty="0" smtClean="0"/>
              <a:t>krabbameinsvaldandi efnum</a:t>
            </a:r>
          </a:p>
          <a:p>
            <a:r>
              <a:rPr lang="is-IS" sz="1600" dirty="0" smtClean="0"/>
              <a:t>Ná til starfsmanna með </a:t>
            </a:r>
            <a:r>
              <a:rPr lang="is-IS" sz="1600" u="sng" dirty="0" smtClean="0"/>
              <a:t>sérstakar þarfir</a:t>
            </a:r>
            <a:r>
              <a:rPr lang="is-IS" sz="1600" dirty="0" smtClean="0"/>
              <a:t> og veikleika</a:t>
            </a:r>
          </a:p>
          <a:p>
            <a:r>
              <a:rPr lang="is-IS" sz="1600" dirty="0" smtClean="0"/>
              <a:t>Veita upplýsingar </a:t>
            </a:r>
            <a:r>
              <a:rPr lang="is-IS" sz="1600" u="sng" dirty="0" smtClean="0"/>
              <a:t>varðandi stefnumótun</a:t>
            </a:r>
            <a:r>
              <a:rPr lang="is-IS" sz="1600" dirty="0" smtClean="0"/>
              <a:t> og</a:t>
            </a:r>
          </a:p>
          <a:p>
            <a:pPr marL="0" indent="0">
              <a:buNone/>
            </a:pPr>
            <a:r>
              <a:rPr lang="is-IS" dirty="0" smtClean="0"/>
              <a:t>  </a:t>
            </a:r>
            <a:r>
              <a:rPr lang="is-IS" sz="1600" dirty="0" smtClean="0"/>
              <a:t> </a:t>
            </a:r>
            <a:r>
              <a:rPr lang="is-IS" sz="1600" u="sng" dirty="0" smtClean="0"/>
              <a:t>löggjöf</a:t>
            </a:r>
            <a:r>
              <a:rPr lang="is-IS" sz="1600" dirty="0" smtClean="0"/>
              <a:t> sem máli skiptir</a:t>
            </a:r>
            <a:endParaRPr lang="is-IS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66982"/>
            <a:ext cx="3407360" cy="31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Um hvað snýst málið?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sz="1600" dirty="0" smtClean="0"/>
              <a:t>Mörgu starfsfólki stafar hætta af hættulegum efnum á mörgum Evrópskum vinnustöðum</a:t>
            </a:r>
          </a:p>
          <a:p>
            <a:r>
              <a:rPr lang="is-IS" sz="1600" dirty="0" smtClean="0"/>
              <a:t>Vitund um þessi mál er oft á lágu stigi</a:t>
            </a:r>
          </a:p>
          <a:p>
            <a:r>
              <a:rPr lang="is-IS" sz="1600" dirty="0" smtClean="0"/>
              <a:t>Hættuleg efni geta orsakað:</a:t>
            </a:r>
          </a:p>
          <a:p>
            <a:pPr lvl="1">
              <a:spcBef>
                <a:spcPts val="600"/>
              </a:spcBef>
            </a:pPr>
            <a:r>
              <a:rPr lang="is-IS" sz="1600" dirty="0" smtClean="0"/>
              <a:t>bráð og langvarandi heilsuvandamál — til dæmis húðertingu, </a:t>
            </a:r>
            <a:br>
              <a:rPr lang="is-IS" sz="1600" dirty="0" smtClean="0"/>
            </a:br>
            <a:r>
              <a:rPr lang="is-IS" sz="1600" dirty="0" smtClean="0"/>
              <a:t>öndunarefiðleika og krabbamein</a:t>
            </a:r>
          </a:p>
          <a:p>
            <a:pPr lvl="1"/>
            <a:r>
              <a:rPr lang="is-IS" sz="1600" dirty="0"/>
              <a:t>öryggishættur, svo sem hætta á eldi, sprengingu eða köfnun</a:t>
            </a:r>
          </a:p>
          <a:p>
            <a:pPr lvl="1"/>
            <a:r>
              <a:rPr lang="is-IS" sz="1600" dirty="0" smtClean="0"/>
              <a:t>aukin kostnað fyrir fyrirtæki vegna verndarráðstafanir og skaðabóta </a:t>
            </a:r>
          </a:p>
          <a:p>
            <a:pPr marL="0" indent="0">
              <a:buNone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is-IS" sz="2000" dirty="0" smtClean="0"/>
              <a:t>Hvað eru hættuleg efni? </a:t>
            </a:r>
            <a:endParaRPr lang="is-I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417" y="1148808"/>
            <a:ext cx="5480315" cy="3494426"/>
          </a:xfrm>
        </p:spPr>
        <p:txBody>
          <a:bodyPr>
            <a:normAutofit/>
          </a:bodyPr>
          <a:lstStyle/>
          <a:p>
            <a:pPr lvl="1"/>
            <a:endParaRPr lang="is-IS" sz="1600" dirty="0" smtClean="0"/>
          </a:p>
          <a:p>
            <a:pPr lvl="1">
              <a:lnSpc>
                <a:spcPct val="110000"/>
              </a:lnSpc>
            </a:pPr>
            <a:r>
              <a:rPr lang="is-IS" sz="1600" dirty="0" smtClean="0"/>
              <a:t>efni sem eru notuð í málningu, límefnum, sótthreinsiefnum, hreinsiefnum eða meindýraeitri</a:t>
            </a:r>
          </a:p>
          <a:p>
            <a:pPr lvl="1">
              <a:lnSpc>
                <a:spcPct val="110000"/>
              </a:lnSpc>
            </a:pPr>
            <a:r>
              <a:rPr lang="is-IS" sz="1600" dirty="0"/>
              <a:t>efni sem verða til við vinnslu, svo sem gasolíureykur, kísilryk eða brennsluefni eins og dísilútblástur</a:t>
            </a:r>
          </a:p>
          <a:p>
            <a:pPr lvl="1">
              <a:lnSpc>
                <a:spcPct val="110000"/>
              </a:lnSpc>
            </a:pPr>
            <a:r>
              <a:rPr lang="is-IS" sz="1600" dirty="0" smtClean="0"/>
              <a:t>efni úr náttúrunni eins og kornryk, asbest eða hráolía auk fylgihlutar þeirra</a:t>
            </a:r>
          </a:p>
          <a:p>
            <a:r>
              <a:rPr lang="is-IS" sz="1600" dirty="0" smtClean="0"/>
              <a:t>Það er líklegt að hættuleg efni finnist á næstum öllum vinnustöðum</a:t>
            </a:r>
          </a:p>
          <a:p>
            <a:r>
              <a:rPr lang="is-IS" sz="1600" dirty="0" smtClean="0"/>
              <a:t>Skaði getur hlotist bæði af skammtímanotkun sem og af langtíma útsetningu á efnum á líkamann</a:t>
            </a:r>
            <a:endParaRPr lang="is-I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50574"/>
            <a:ext cx="3178858" cy="2721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01" y="843558"/>
            <a:ext cx="7651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s-IS" sz="1600" b="1" dirty="0">
                <a:solidFill>
                  <a:schemeClr val="tx2"/>
                </a:solidFill>
              </a:rPr>
              <a:t>Hvers konar efni (á gas, fljótandi eða föstu formi), sem ógna öryggi og heilsu starfsfólks.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Skilgreiningar frá tilskipun um hvarfmiðla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43558"/>
            <a:ext cx="7560000" cy="3645000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‚Hvarfmiðill‘ á við um hverskonar frumefni eða efnasamband, fyrir sig eða íblandað, eins og það kemur fyrir í frumástandi eða eins og það er framleitt, notað eða losað, þ.m.t. losun sem úrgangur, við hverskonar vinnustarfsemi, hvort sem það er búið til viljandi og hvort sem það kemur á markað eður ei.</a:t>
            </a:r>
          </a:p>
          <a:p>
            <a:r>
              <a:rPr lang="is-IS" dirty="0" smtClean="0"/>
              <a:t>(b) ‚Hættulegt hvarfefni‘ á við:</a:t>
            </a:r>
          </a:p>
          <a:p>
            <a:pPr lvl="1">
              <a:spcBef>
                <a:spcPts val="600"/>
              </a:spcBef>
            </a:pPr>
            <a:r>
              <a:rPr lang="is-IS" dirty="0" smtClean="0"/>
              <a:t>(i) Hverskonar hvarfefni sem uppfyllir viðmiðin fyrir flokkun sem hættulegt innan sérhvers efnislegs og/eða heilbrigðis flokks sem settur er niður í Reglugerð (EC) nr. 1272/2008, ... hvort sem hvarfefnið er flokkað undir reglugerðinni eða ekki. </a:t>
            </a:r>
          </a:p>
          <a:p>
            <a:pPr lvl="1"/>
            <a:r>
              <a:rPr lang="is-IS" dirty="0" smtClean="0"/>
              <a:t>(iii) Hverskonar hvarfefni sem, þó það uppfylli ekki viðmið fyrir flokkun sem hættulegt…… getur, vegna eðlisefnafræðilegra, efnafræðilegra eða eiturefnafræðilegra eiginleika og þess hvernig það er notað eða það er til staðar á vinnustaðnum, orsakað hættu fyrir öryggi og heilbrigði starfsfólks, þ.m.t. hverskonar hvarfefni sem er úthlutað gildi fyrir viðmiðunarmörk fyrir váhrif í starfi undir grein 3.</a:t>
            </a:r>
          </a:p>
          <a:p>
            <a:r>
              <a:rPr lang="is-IS" dirty="0" smtClean="0"/>
              <a:t>‚Starfsemi sem felur í sér notkun hvarfefna‘ þýðir hverskonar vinna þar sem hvarfefni eru notuð, eða eru ætluð til notkunar, í hverskonar vinnslu, þ.m.t. framleiðsla, meðhöndlun, geymsla, flutningur eða förgun og meðhöndlun úrgangs, sem koma til af slíkri vinnu.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Staðreyndir og tölur</a:t>
            </a:r>
            <a:endParaRPr lang="is-I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79588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 smtClean="0"/>
              <a:t>1) Yfirlit - önnur fyrirtækjakönnun Evrópu um nýjar og aðsteðjandi hættur (ESENER-2) - EU-OSHA, 2015, bls. 5. Tiltæk á: </a:t>
            </a:r>
            <a:r>
              <a:rPr lang="is-IS" sz="800" u="sng" dirty="0">
                <a:hlinkClick r:id="rId3"/>
              </a:rPr>
              <a:t>https://osha.europa.eu/sites/default/files/publications/documents/esener-ii-summary-en.PDF</a:t>
            </a:r>
            <a:endParaRPr lang="is-IS" sz="800" u="sng" dirty="0" smtClean="0"/>
          </a:p>
          <a:p>
            <a:r>
              <a:rPr lang="is-IS" sz="800" dirty="0" smtClean="0"/>
              <a:t>2) Sjötta Evrópukönnun um vinnuaðstæður, Yfirlitsskýrsla, Eurofound, 2016, bls. 43. Tiltæk á: </a:t>
            </a:r>
            <a:r>
              <a:rPr lang="is-IS" sz="800" dirty="0">
                <a:hlinkClick r:id="rId4"/>
              </a:rPr>
              <a:t>https://www.eurofound.europa.eu/sites/default/files/ef_publication/field_ef_document/ef1634en.pdf</a:t>
            </a:r>
            <a:r>
              <a:rPr lang="is-IS" sz="800" dirty="0" smtClean="0"/>
              <a:t> </a:t>
            </a:r>
          </a:p>
          <a:p>
            <a:endParaRPr lang="is-IS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2881606"/>
          </a:xfrm>
        </p:spPr>
        <p:txBody>
          <a:bodyPr>
            <a:normAutofit lnSpcReduction="10000"/>
          </a:bodyPr>
          <a:lstStyle/>
          <a:p>
            <a:r>
              <a:rPr lang="is-IS" sz="1600" dirty="0"/>
              <a:t>Efnafræðileg eða líffræðileg efni er að finna í 38% af fyrirtækjum samkvæmt fyrirtækjakönnun</a:t>
            </a:r>
            <a:r>
              <a:rPr lang="is-IS" sz="1600" baseline="30000" dirty="0" smtClean="0"/>
              <a:t>1</a:t>
            </a:r>
            <a:r>
              <a:rPr lang="is-IS" sz="1600" dirty="0"/>
              <a:t> EU-OSHA</a:t>
            </a:r>
            <a:r>
              <a:rPr lang="is-IS" dirty="0" smtClean="0"/>
              <a:t> </a:t>
            </a:r>
            <a:endParaRPr lang="is-IS" sz="1600" dirty="0"/>
          </a:p>
          <a:p>
            <a:r>
              <a:rPr lang="is-IS" sz="1600" dirty="0"/>
              <a:t>Stór fyrirtæki nota oft yfir 1000 mismunandi efnavörur</a:t>
            </a:r>
          </a:p>
          <a:p>
            <a:r>
              <a:rPr lang="is-IS" sz="1600" dirty="0" smtClean="0"/>
              <a:t>Í sumum atvinnugreinum getur einn starfsmaður komist í snertingu við hundruð mismunandi efnavara.</a:t>
            </a:r>
          </a:p>
          <a:p>
            <a:r>
              <a:rPr lang="is-IS" dirty="0" smtClean="0"/>
              <a:t>17% af </a:t>
            </a:r>
            <a:r>
              <a:rPr lang="is-IS" sz="1600" dirty="0" smtClean="0"/>
              <a:t>starfsmönnum innan ESB segjast meðhöndla eða komast í húðsnertingu við efnavörur eða efni í að minnsta kosti 25% af vinnutímanum</a:t>
            </a:r>
            <a:r>
              <a:rPr lang="is-IS" sz="1600" baseline="30000" dirty="0" smtClean="0"/>
              <a:t>2</a:t>
            </a:r>
            <a:r>
              <a:rPr lang="is-IS" sz="1600" dirty="0" smtClean="0"/>
              <a:t> </a:t>
            </a:r>
            <a:r>
              <a:rPr lang="is-IS" sz="1600" smtClean="0"/>
              <a:t>og </a:t>
            </a:r>
            <a:r>
              <a:rPr lang="is-IS" sz="1600" smtClean="0"/>
              <a:t>15% </a:t>
            </a:r>
            <a:r>
              <a:rPr lang="is-IS" sz="1600" dirty="0" smtClean="0"/>
              <a:t>anda að sér reyk, gufum (svo sem logsuðureyk eða útblástursgufum), púðri eða ryki (svo sem viðar- eða steinefnaryki)</a:t>
            </a:r>
            <a:endParaRPr lang="is-IS" sz="1600" dirty="0"/>
          </a:p>
          <a:p>
            <a:r>
              <a:rPr lang="is-IS" sz="1600" dirty="0" smtClean="0"/>
              <a:t>Nýjar hættur eru stöðugt að koma fram</a:t>
            </a:r>
            <a:endParaRPr lang="is-I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18" y="1203598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Staðreyndir og tölur</a:t>
            </a:r>
            <a:endParaRPr lang="is-IS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32640"/>
            <a:ext cx="5976664" cy="2881606"/>
          </a:xfrm>
        </p:spPr>
        <p:txBody>
          <a:bodyPr>
            <a:normAutofit/>
          </a:bodyPr>
          <a:lstStyle/>
          <a:p>
            <a:r>
              <a:rPr lang="is-IS" sz="1600" dirty="0"/>
              <a:t>Geirar með sérstaklega hárri tíðni hættulegra efna eru meðal annars landbúnaður (62 %), framleiðsla (52 %) og byggingariðnaður (51 %)</a:t>
            </a:r>
            <a:r>
              <a:rPr lang="is-IS" sz="1600" baseline="30000" dirty="0" smtClean="0"/>
              <a:t>1</a:t>
            </a:r>
            <a:endParaRPr lang="is-IS" sz="1600" dirty="0"/>
          </a:p>
          <a:p>
            <a:r>
              <a:rPr lang="is-IS" sz="1600" dirty="0"/>
              <a:t>Í mörgum geirum hefur notkun á efnum aukist með tilkomu tækni sem byggir á efnanotkun sem hefur leyst af hefðbundnar vinnuaðferðir (meindýraeitur, plastefni, einangrunarefni o.s.frv.)</a:t>
            </a:r>
          </a:p>
          <a:p>
            <a:r>
              <a:rPr lang="is-IS" sz="1600" dirty="0"/>
              <a:t>3.7 tonn af hættulegum efnum voru notuð </a:t>
            </a:r>
            <a:r>
              <a:rPr lang="is-IS" sz="1600" dirty="0" smtClean="0"/>
              <a:t/>
            </a:r>
            <a:br>
              <a:rPr lang="is-IS" sz="1600" dirty="0" smtClean="0"/>
            </a:br>
            <a:r>
              <a:rPr lang="is-IS" sz="1600" dirty="0" smtClean="0"/>
              <a:t>á </a:t>
            </a:r>
            <a:r>
              <a:rPr lang="is-IS" sz="1600" dirty="0"/>
              <a:t>hvern íbúa í Svíþjóð árið 2014</a:t>
            </a:r>
          </a:p>
          <a:p>
            <a:pPr marL="0" indent="0">
              <a:buNone/>
            </a:pPr>
            <a:r>
              <a:rPr lang="is-IS" dirty="0" smtClean="0"/>
              <a:t> </a:t>
            </a:r>
            <a:endParaRPr lang="is-I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71750"/>
            <a:ext cx="2571096" cy="1664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854" y="4015968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 smtClean="0"/>
              <a:t>1) ESENER-2 — Yfirlitsskýrsla: Stjórnun öryggis og heilbrigðis á vinnustaðnum, EU-OSHA, 2016, bls. 18. Tiltæk á: </a:t>
            </a:r>
            <a:r>
              <a:rPr lang="is-IS" sz="800" u="sng" dirty="0">
                <a:hlinkClick r:id="rId4"/>
              </a:rPr>
              <a:t>https://osha.europa.eu/sites/default/files/ESENER2-Overview_report.pdf</a:t>
            </a:r>
            <a:r>
              <a:rPr lang="is-IS" sz="800" dirty="0" smtClean="0"/>
              <a:t> </a:t>
            </a:r>
            <a:endParaRPr lang="is-IS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Váhrif frá hættulegum efnum í Evrópu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22400" cy="3645000"/>
          </a:xfrm>
        </p:spPr>
        <p:txBody>
          <a:bodyPr>
            <a:normAutofit/>
          </a:bodyPr>
          <a:lstStyle/>
          <a:p>
            <a:r>
              <a:rPr lang="is-IS" sz="1600"/>
              <a:t>Rannsókn á vegum EU-OSHA til þess að meta </a:t>
            </a:r>
            <a:r>
              <a:rPr lang="is-IS" sz="1600" smtClean="0"/>
              <a:t/>
            </a:r>
            <a:br>
              <a:rPr lang="is-IS" sz="1600" smtClean="0"/>
            </a:br>
            <a:r>
              <a:rPr lang="is-IS" sz="1600" smtClean="0"/>
              <a:t>betur </a:t>
            </a:r>
            <a:r>
              <a:rPr lang="is-IS" sz="1600"/>
              <a:t>váhrif hættulegra efna á vinnustöðum í </a:t>
            </a:r>
            <a:r>
              <a:rPr lang="is-IS" sz="1600" smtClean="0"/>
              <a:t>Evrópu</a:t>
            </a:r>
            <a:endParaRPr lang="en-GB" sz="1600" strike="sngStrike">
              <a:solidFill>
                <a:srgbClr val="00B050"/>
              </a:solidFill>
            </a:endParaRPr>
          </a:p>
          <a:p>
            <a:r>
              <a:rPr lang="is-IS" sz="1600"/>
              <a:t>Rannsóknin notaði nýja aðferð til að </a:t>
            </a:r>
            <a:r>
              <a:rPr lang="is-IS" sz="1600" smtClean="0"/>
              <a:t>sameina </a:t>
            </a:r>
            <a:r>
              <a:rPr lang="is-IS" sz="1600"/>
              <a:t>gögn </a:t>
            </a:r>
            <a:r>
              <a:rPr lang="is-IS" sz="1600" smtClean="0"/>
              <a:t/>
            </a:r>
            <a:br>
              <a:rPr lang="is-IS" sz="1600" smtClean="0"/>
            </a:br>
            <a:r>
              <a:rPr lang="is-IS" sz="1600" smtClean="0"/>
              <a:t>sem </a:t>
            </a:r>
            <a:r>
              <a:rPr lang="is-IS" sz="1600"/>
              <a:t>aðgengileg eru </a:t>
            </a:r>
            <a:r>
              <a:rPr lang="is-IS" sz="1600" smtClean="0"/>
              <a:t>almenningi frá </a:t>
            </a:r>
            <a:r>
              <a:rPr lang="is-IS" sz="1600"/>
              <a:t>ECHA, SPIN, </a:t>
            </a:r>
            <a:r>
              <a:rPr lang="is-IS" sz="1600" smtClean="0"/>
              <a:t/>
            </a:r>
            <a:br>
              <a:rPr lang="is-IS" sz="1600" smtClean="0"/>
            </a:br>
            <a:r>
              <a:rPr lang="is-IS" sz="1600" smtClean="0"/>
              <a:t>PRODCOM</a:t>
            </a:r>
            <a:r>
              <a:rPr lang="is-IS" sz="1600"/>
              <a:t>, Eurostat viðskiptatölfræði</a:t>
            </a:r>
            <a:br>
              <a:rPr lang="is-IS" sz="1600"/>
            </a:br>
            <a:r>
              <a:rPr lang="is-IS" sz="1600"/>
              <a:t>og Evrópukönnun um </a:t>
            </a:r>
            <a:r>
              <a:rPr lang="is-IS" sz="1600" smtClean="0"/>
              <a:t>vinnuaðstæður</a:t>
            </a:r>
          </a:p>
          <a:p>
            <a:r>
              <a:rPr lang="is-IS" sz="1600"/>
              <a:t>Mælingar sérfræðinga voru notaðar </a:t>
            </a:r>
            <a:r>
              <a:rPr lang="is-IS" sz="1600" smtClean="0"/>
              <a:t/>
            </a:r>
            <a:br>
              <a:rPr lang="is-IS" sz="1600" smtClean="0"/>
            </a:br>
            <a:r>
              <a:rPr lang="is-IS" sz="1600" smtClean="0"/>
              <a:t>til að greina </a:t>
            </a:r>
            <a:r>
              <a:rPr lang="is-IS" sz="1600"/>
              <a:t>mikilvægustu efnin og </a:t>
            </a:r>
            <a:r>
              <a:rPr lang="is-IS" sz="1600" smtClean="0"/>
              <a:t/>
            </a:r>
            <a:br>
              <a:rPr lang="is-IS" sz="1600" smtClean="0"/>
            </a:br>
            <a:r>
              <a:rPr lang="is-IS" sz="1600" smtClean="0"/>
              <a:t>helstu</a:t>
            </a:r>
            <a:r>
              <a:rPr lang="is-IS" sz="1600"/>
              <a:t> </a:t>
            </a:r>
            <a:r>
              <a:rPr lang="is-IS" sz="1600" smtClean="0"/>
              <a:t>svæðin </a:t>
            </a:r>
            <a:r>
              <a:rPr lang="is-IS" sz="1600"/>
              <a:t>sem þau fundust </a:t>
            </a:r>
            <a:r>
              <a:rPr lang="is-IS" sz="1600" smtClean="0"/>
              <a:t>á</a:t>
            </a:r>
            <a:endParaRPr lang="en-US" sz="16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5638200" y="775844"/>
            <a:ext cx="3028262" cy="36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610</TotalTime>
  <Words>1570</Words>
  <Application>Microsoft Office PowerPoint</Application>
  <PresentationFormat>On-screen Show (16:9)</PresentationFormat>
  <Paragraphs>199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Herferðin Vinnuvernd er allra hagur 2018-19</vt:lpstr>
      <vt:lpstr>Herferðin</vt:lpstr>
      <vt:lpstr>Lykilmarkmið</vt:lpstr>
      <vt:lpstr>Um hvað snýst málið?</vt:lpstr>
      <vt:lpstr>Hvað eru hættuleg efni? </vt:lpstr>
      <vt:lpstr>Skilgreiningar frá tilskipun um hvarfmiðla </vt:lpstr>
      <vt:lpstr>Staðreyndir og tölur</vt:lpstr>
      <vt:lpstr>Staðreyndir og tölur</vt:lpstr>
      <vt:lpstr>Váhrif frá hættulegum efnum í Evrópu</vt:lpstr>
      <vt:lpstr>Hvernig á að meðhöndla hættuleg efni?</vt:lpstr>
      <vt:lpstr>Áhættumat</vt:lpstr>
      <vt:lpstr>3 skref til að meðhöndla hættuleg efni</vt:lpstr>
      <vt:lpstr>STOP grundvallarreglan</vt:lpstr>
      <vt:lpstr>Löggjöf</vt:lpstr>
      <vt:lpstr>Krabbameinsvaldar</vt:lpstr>
      <vt:lpstr>Sérstakir áhættuflokkar</vt:lpstr>
      <vt:lpstr>Þátttaka</vt:lpstr>
      <vt:lpstr>Samstarf um herferðina felur í sér</vt:lpstr>
      <vt:lpstr>Vinnuverndarverðlaun fyrir góða starfshætti</vt:lpstr>
      <vt:lpstr>Herferðarúrræði</vt:lpstr>
      <vt:lpstr>Helstu dagsetningar</vt:lpstr>
      <vt:lpstr>Frekari upplýsingar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193</cp:revision>
  <dcterms:created xsi:type="dcterms:W3CDTF">2015-10-14T15:05:30Z</dcterms:created>
  <dcterms:modified xsi:type="dcterms:W3CDTF">2018-04-05T12:37:19Z</dcterms:modified>
</cp:coreProperties>
</file>