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735763" cy="98663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799" userDrawn="1">
          <p15:clr>
            <a:srgbClr val="A4A3A4"/>
          </p15:clr>
        </p15:guide>
        <p15:guide id="4" pos="50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>
      <p:cViewPr varScale="1">
        <p:scale>
          <a:sx n="154" d="100"/>
          <a:sy n="154" d="100"/>
        </p:scale>
        <p:origin x="294" y="126"/>
      </p:cViewPr>
      <p:guideLst>
        <p:guide orient="horz" pos="577"/>
        <p:guide pos="340"/>
        <p:guide orient="horz" pos="2799"/>
        <p:guide pos="50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626" tIns="45313" rIns="90626" bIns="453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33679" y="4136697"/>
            <a:ext cx="7738721" cy="523285"/>
            <a:chOff x="433679" y="4155926"/>
            <a:chExt cx="7738721" cy="523285"/>
          </a:xfrm>
        </p:grpSpPr>
        <p:pic>
          <p:nvPicPr>
            <p:cNvPr id="11" name="Bild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679" y="4155926"/>
              <a:ext cx="1041977" cy="523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Bild 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63377" y="4233260"/>
              <a:ext cx="609023" cy="44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1884160" y="4843239"/>
            <a:ext cx="4992096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7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www.healthy-workplaces.eu/hu</a:t>
            </a:r>
            <a:endParaRPr lang="hu-HU" sz="7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8459" y="4459478"/>
            <a:ext cx="669925" cy="48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1" y="4659982"/>
            <a:ext cx="1035453" cy="2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hu-HU" sz="750" baseline="0"/>
          </a:p>
        </p:txBody>
      </p: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uropeanAgencyforSafetyandHealthatWork" TargetMode="External"/><Relationship Id="rId13" Type="http://schemas.openxmlformats.org/officeDocument/2006/relationships/image" Target="../media/image31.jpeg"/><Relationship Id="rId3" Type="http://schemas.openxmlformats.org/officeDocument/2006/relationships/hyperlink" Target="https://healthy-workplaces.eu/hu/healthy-workplaces-newsletter" TargetMode="External"/><Relationship Id="rId7" Type="http://schemas.openxmlformats.org/officeDocument/2006/relationships/image" Target="../media/image28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hyperlink" Target="http://www.healthy-workplaces.eu/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com/eu_osha" TargetMode="External"/><Relationship Id="rId11" Type="http://schemas.openxmlformats.org/officeDocument/2006/relationships/image" Target="../media/image30.png"/><Relationship Id="rId5" Type="http://schemas.openxmlformats.org/officeDocument/2006/relationships/hyperlink" Target="mailto:fokuszpont@ngm.gov.hu" TargetMode="External"/><Relationship Id="rId10" Type="http://schemas.openxmlformats.org/officeDocument/2006/relationships/hyperlink" Target="http://www.youtube.com/user/EUOSHA" TargetMode="External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8208912" cy="696600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Egészséges munkahelyek kampány (2018/19)</a:t>
            </a:r>
            <a:endParaRPr lang="hu-HU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319813"/>
            <a:ext cx="7646400" cy="506406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munkahelyen előforduló veszélyes anyagok helyes kezelése</a:t>
            </a:r>
            <a:endParaRPr lang="hu-HU" sz="2000" dirty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hu-HU" sz="2000" dirty="0" smtClean="0"/>
              <a:t>Hogyan lehet helyesen kezelni a veszélyes anyagokat?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6498264" cy="3455962"/>
          </a:xfrm>
        </p:spPr>
        <p:txBody>
          <a:bodyPr>
            <a:noAutofit/>
          </a:bodyPr>
          <a:lstStyle/>
          <a:p>
            <a:r>
              <a:rPr lang="hu-HU" sz="1300" dirty="0" smtClean="0"/>
              <a:t>Kiemelten fontos a megelőzési kultúra kialakítása és a tudatosság növelése</a:t>
            </a:r>
          </a:p>
          <a:p>
            <a:r>
              <a:rPr lang="hu-HU" sz="1300" dirty="0" smtClean="0"/>
              <a:t>Az unióban már vannak veszélyes anyagokra vonatkozó jogszabályok – a munkáltatóknak tisztában kell lenniük jogszabályi kötelezettségeikkel</a:t>
            </a:r>
          </a:p>
          <a:p>
            <a:r>
              <a:rPr lang="hu-HU" sz="1300" dirty="0" smtClean="0"/>
              <a:t>A kockázatértékelés elengedhetetlen a hatékony megelőzés szempontjából</a:t>
            </a:r>
          </a:p>
          <a:p>
            <a:r>
              <a:rPr lang="hu-HU" sz="1300" dirty="0" smtClean="0"/>
              <a:t>Hatékony megelőző és védőintézkedések bevezetése </a:t>
            </a:r>
          </a:p>
          <a:p>
            <a:r>
              <a:rPr lang="hu-HU" sz="1300" dirty="0"/>
              <a:t>A munkavállalókat folyamatosan tájékoztatni kell </a:t>
            </a:r>
          </a:p>
          <a:p>
            <a:pPr lvl="1">
              <a:spcBef>
                <a:spcPts val="600"/>
              </a:spcBef>
            </a:pPr>
            <a:r>
              <a:rPr lang="hu-HU" sz="1300" dirty="0" smtClean="0"/>
              <a:t>a kockázatértékelés megállapításairól;</a:t>
            </a:r>
          </a:p>
          <a:p>
            <a:pPr lvl="1"/>
            <a:r>
              <a:rPr lang="hu-HU" sz="1300" dirty="0" smtClean="0"/>
              <a:t>arról, hogy milyen veszélyforrásoknak vannak kitéve, és azoknak milyen hatása lehet rájuk;</a:t>
            </a:r>
            <a:endParaRPr lang="hu-HU" sz="1300" dirty="0"/>
          </a:p>
          <a:p>
            <a:pPr lvl="1"/>
            <a:r>
              <a:rPr lang="hu-HU" sz="1300" dirty="0" smtClean="0"/>
              <a:t>arról, hogy mit kell tenniük a maguk és mások megóvása érdekében;</a:t>
            </a:r>
          </a:p>
          <a:p>
            <a:pPr lvl="1"/>
            <a:r>
              <a:rPr lang="hu-HU" sz="1300" dirty="0" smtClean="0"/>
              <a:t>a teendőkről baleset bekövetkezésekor vagy olyankor, ha valami probléma adódik.</a:t>
            </a:r>
          </a:p>
          <a:p>
            <a:r>
              <a:rPr lang="hu-HU" sz="1300" dirty="0" smtClean="0"/>
              <a:t>A gyakorlati eszközök és iránymutatás segíthet a vállalkozásoknak a kockázatok kezelésében, valamint a biztonságos és egészséges munkahelyek kialakításában</a:t>
            </a:r>
            <a:endParaRPr lang="hu-HU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45571"/>
            <a:ext cx="2315502" cy="28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Kockázatértékelés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600" dirty="0"/>
              <a:t>Az összes </a:t>
            </a:r>
            <a:r>
              <a:rPr lang="hu-HU" sz="1600" dirty="0" smtClean="0"/>
              <a:t>munkavédelmi </a:t>
            </a:r>
            <a:r>
              <a:rPr lang="hu-HU" sz="1600" dirty="0"/>
              <a:t>kockázat meghatározása céljából kockázatértékelést kell végezni</a:t>
            </a:r>
          </a:p>
          <a:p>
            <a:r>
              <a:rPr lang="hu-HU" sz="1600" dirty="0"/>
              <a:t>Mindenkit be kell vonni – a munkáltatókat, vezetőket, </a:t>
            </a:r>
            <a:r>
              <a:rPr lang="hu-HU" sz="1600" dirty="0" smtClean="0"/>
              <a:t>munkavédelmi szolgáltatókat </a:t>
            </a:r>
            <a:r>
              <a:rPr lang="hu-HU" sz="1600" dirty="0"/>
              <a:t>és a munkavállalókat is</a:t>
            </a:r>
          </a:p>
          <a:p>
            <a:r>
              <a:rPr lang="hu-HU" sz="1600" dirty="0"/>
              <a:t>Valamennyi munkavállalói csoportra és vállalkozóra, valamint a </a:t>
            </a:r>
            <a:r>
              <a:rPr lang="hu-HU" sz="1600" dirty="0" smtClean="0"/>
              <a:t>különleges  </a:t>
            </a:r>
            <a:r>
              <a:rPr lang="hu-HU" sz="1600" dirty="0"/>
              <a:t>munkavégzési helyzetekre kell kiterjednie, pl. karbantartás és javítás</a:t>
            </a:r>
          </a:p>
          <a:p>
            <a:r>
              <a:rPr lang="hu-HU" altLang="en-US" sz="1600" dirty="0"/>
              <a:t>A kockázatok kiküszöbölését, kiváltását vagy szabályozását célzó tevékenységek rangsorolása elengedhetetlen.</a:t>
            </a:r>
          </a:p>
          <a:p>
            <a:r>
              <a:rPr lang="hu-HU" sz="1600" dirty="0"/>
              <a:t>Naprakészen kell tartani, esemény bekövetkezésekor felül kell vizsgálni </a:t>
            </a:r>
          </a:p>
          <a:p>
            <a:r>
              <a:rPr lang="hu-HU" sz="1600" dirty="0"/>
              <a:t>A munkavállalókat alaposan tájékoztatni kell az eredményekről, és oktatni kell őket a megelőző intézkedésekről</a:t>
            </a:r>
          </a:p>
          <a:p>
            <a:r>
              <a:rPr lang="hu-HU" sz="1600" dirty="0"/>
              <a:t>A kockázatértékelés elvégzésének segítésére eszközök állnak rendelkezésre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3 lépés a veszélyes anyagok helyes kezeléséhez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94408" cy="364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altLang="en-US" sz="1500" dirty="0" smtClean="0"/>
              <a:t>Veszélyforrások meghatározása</a:t>
            </a:r>
            <a:r>
              <a:rPr lang="hu-HU" dirty="0" smtClean="0"/>
              <a:t>:</a:t>
            </a:r>
          </a:p>
          <a:p>
            <a:r>
              <a:rPr lang="hu-HU" dirty="0" smtClean="0"/>
              <a:t>Leltárt kell készíteni </a:t>
            </a:r>
            <a:r>
              <a:rPr lang="hu-HU" altLang="en-US" sz="1300" dirty="0"/>
              <a:t>a munkahelyen használt és képződő anyagokról, vegyipari termékekről </a:t>
            </a:r>
          </a:p>
          <a:p>
            <a:r>
              <a:rPr lang="hu-HU" dirty="0" smtClean="0"/>
              <a:t>Információgyűjtés arról, hogy milyen ártalmat okozhatnak és hogyan, pl. a címkék és biztonsági adatlapok segítségével </a:t>
            </a:r>
          </a:p>
          <a:p>
            <a:r>
              <a:rPr lang="hu-HU" dirty="0" smtClean="0"/>
              <a:t>Értékelni kell, hogy a szigorúbb szabályozás alá eső rákkeltő vagy mutagén anyagokat használnak-e</a:t>
            </a:r>
          </a:p>
          <a:p>
            <a:pPr marL="0" indent="0">
              <a:buNone/>
            </a:pPr>
            <a:r>
              <a:rPr lang="hu-HU" altLang="en-US" sz="1500" dirty="0" smtClean="0"/>
              <a:t>Érintkezés értékelése:</a:t>
            </a:r>
          </a:p>
          <a:p>
            <a:r>
              <a:rPr lang="hu-HU" dirty="0" smtClean="0"/>
              <a:t>Meg kell határozni az esetleges expozícióval érintettek körét, ideértve a takarítókat és karbantartókat is</a:t>
            </a:r>
          </a:p>
          <a:p>
            <a:r>
              <a:rPr lang="hu-HU" sz="1300" dirty="0"/>
              <a:t>Az </a:t>
            </a:r>
            <a:r>
              <a:rPr lang="hu-HU" sz="1300" dirty="0" smtClean="0"/>
              <a:t>expozíció jellegének</a:t>
            </a:r>
            <a:r>
              <a:rPr lang="hu-HU" sz="1300" dirty="0"/>
              <a:t>, intenzitásának, gyakoriságának vizsgálatával értékelni kell a munkavállalók kitettségét, ideértve a kombinált érintkezéseket is</a:t>
            </a:r>
          </a:p>
          <a:p>
            <a:r>
              <a:rPr lang="hu-HU" dirty="0" smtClean="0"/>
              <a:t>Mérlegelni kell az egyéb kockázatokkal közös hatásokat, pl. tűz, bőrön keresztüli felvétel vagy nedves körülmények közötti munkavégzés</a:t>
            </a:r>
          </a:p>
          <a:p>
            <a:pPr marL="0" indent="0">
              <a:buNone/>
            </a:pPr>
            <a:r>
              <a:rPr lang="hu-HU" sz="1500" dirty="0" smtClean="0"/>
              <a:t>Intézkedések meghatározása:</a:t>
            </a:r>
          </a:p>
          <a:p>
            <a:r>
              <a:rPr lang="hu-HU" dirty="0" smtClean="0"/>
              <a:t>Ezt követően veszélyforrás listával lehet elkészíteni az intézkedési tervet, meghatározva, hogy kinek kell végrehajtania</a:t>
            </a:r>
          </a:p>
          <a:p>
            <a:r>
              <a:rPr lang="hu-HU" sz="1300" dirty="0"/>
              <a:t>Az intézkedések bevezetésének és hatásának ellenőrzése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Az ún. „STOP” alapelv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43558"/>
            <a:ext cx="7632848" cy="3645000"/>
          </a:xfrm>
        </p:spPr>
        <p:txBody>
          <a:bodyPr>
            <a:normAutofit/>
          </a:bodyPr>
          <a:lstStyle/>
          <a:p>
            <a:r>
              <a:rPr lang="hu-HU" sz="1300" dirty="0" smtClean="0"/>
              <a:t>A munkáltatóknak hatékony megelőző és óvintézkedéseket kell kialakítaniuk</a:t>
            </a:r>
          </a:p>
          <a:p>
            <a:r>
              <a:rPr lang="hu-HU" sz="1300" dirty="0" smtClean="0"/>
              <a:t>A veszélyes anyagokat és folyamatokat teljes körűen ki kell küszöbölni a munkahelyeken (pl. új munkafolyamatok megtervezése) </a:t>
            </a:r>
          </a:p>
          <a:p>
            <a:r>
              <a:rPr lang="hu-HU" sz="1300" dirty="0" smtClean="0"/>
              <a:t>Ha a kiküszöbölés nem lehetséges, a kockázatokat a megelőző intézkedések hierarchiájára – a „STOP” elvre – kell alapozni</a:t>
            </a:r>
            <a:endParaRPr lang="en-US" sz="13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hu-HU" sz="1300" dirty="0" smtClean="0"/>
              <a:t>Helyettesítés (</a:t>
            </a:r>
            <a:r>
              <a:rPr lang="hu-HU" sz="1300" dirty="0" smtClean="0">
                <a:solidFill>
                  <a:srgbClr val="FF0000"/>
                </a:solidFill>
              </a:rPr>
              <a:t>S</a:t>
            </a:r>
            <a:r>
              <a:rPr lang="hu-HU" sz="1300" dirty="0" smtClean="0"/>
              <a:t>ubstitution), azaz  (biztonságos vagy kevésbé ártalmas alternatívákkal)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hu-HU" sz="1300" dirty="0" smtClean="0">
                <a:solidFill>
                  <a:srgbClr val="FF0000"/>
                </a:solidFill>
              </a:rPr>
              <a:t>T</a:t>
            </a:r>
            <a:r>
              <a:rPr lang="hu-HU" sz="1300" dirty="0" smtClean="0"/>
              <a:t>echnológiai intézkedések (pl. zárt rendszer, helyi elszívás)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hu-HU" sz="1300" dirty="0" smtClean="0"/>
              <a:t>Szervezési intézkedések (</a:t>
            </a:r>
            <a:r>
              <a:rPr lang="hu-HU" sz="1300" dirty="0" smtClean="0">
                <a:solidFill>
                  <a:srgbClr val="FF0000"/>
                </a:solidFill>
              </a:rPr>
              <a:t>O</a:t>
            </a:r>
            <a:r>
              <a:rPr lang="hu-HU" sz="1300" dirty="0" smtClean="0"/>
              <a:t>rganisational measures) (pl. az expozíciónak kitett </a:t>
            </a:r>
            <a:r>
              <a:rPr lang="es-ES" sz="1300" dirty="0" smtClean="0"/>
              <a:t>	</a:t>
            </a:r>
            <a:r>
              <a:rPr lang="hu-HU" sz="1300" dirty="0" smtClean="0"/>
              <a:t>munkavállalók számának vagy a behatási idő korlátozása)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hu-HU" sz="1300" dirty="0" smtClean="0"/>
              <a:t>Egyéni védelem (</a:t>
            </a:r>
            <a:r>
              <a:rPr lang="hu-HU" sz="1300" dirty="0" smtClean="0">
                <a:solidFill>
                  <a:srgbClr val="FF0000"/>
                </a:solidFill>
              </a:rPr>
              <a:t>P</a:t>
            </a:r>
            <a:r>
              <a:rPr lang="hu-HU" sz="1300" dirty="0" smtClean="0"/>
              <a:t>ersonal protection) (egyéni védőeszközök viselése)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endParaRPr lang="hu-HU" sz="1600" dirty="0" smtClean="0"/>
          </a:p>
          <a:p>
            <a:pPr marL="0" indent="0">
              <a:buNone/>
            </a:pPr>
            <a:endParaRPr lang="hu-HU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048693" y="2499742"/>
            <a:ext cx="1958590" cy="1731222"/>
            <a:chOff x="6881125" y="3290315"/>
            <a:chExt cx="1958590" cy="1731222"/>
          </a:xfrm>
        </p:grpSpPr>
        <p:sp>
          <p:nvSpPr>
            <p:cNvPr id="7" name="Rounded Rectangle 6"/>
            <p:cNvSpPr/>
            <p:nvPr/>
          </p:nvSpPr>
          <p:spPr>
            <a:xfrm>
              <a:off x="6881125" y="3868536"/>
              <a:ext cx="1755064" cy="1042069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0" y="3290315"/>
              <a:ext cx="1838585" cy="1731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Jogszabályi háttér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70966"/>
            <a:ext cx="6642279" cy="3645000"/>
          </a:xfrm>
        </p:spPr>
        <p:txBody>
          <a:bodyPr>
            <a:normAutofit fontScale="92500" lnSpcReduction="20000"/>
          </a:bodyPr>
          <a:lstStyle/>
          <a:p>
            <a:r>
              <a:rPr lang="hu-HU" sz="1600" dirty="0"/>
              <a:t>A munkáltatóknak törvényes felelőssége a munkahelyi biztonság és egészségvédelem biztosítása</a:t>
            </a: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hu-HU" sz="1600" dirty="0" smtClean="0"/>
              <a:t>Munkahelyi biztonsági és egészségvédelmi szabályozások, pl.</a:t>
            </a:r>
          </a:p>
          <a:p>
            <a:r>
              <a:rPr lang="hu-HU" sz="1600" dirty="0" smtClean="0">
                <a:hlinkClick r:id="rId2"/>
              </a:rPr>
              <a:t>89/391/EGK irányelv (a munkahelyi biztonságról és egészségvédelemről szóló keretirányelv)   </a:t>
            </a:r>
            <a:endParaRPr lang="hu-HU" sz="1600" dirty="0"/>
          </a:p>
          <a:p>
            <a:r>
              <a:rPr lang="hu-HU" sz="1600" dirty="0" smtClean="0">
                <a:hlinkClick r:id="rId3"/>
              </a:rPr>
              <a:t>98/24/EK irányelv (a vegyi anyagokról szóló irányelv, CAD-irányelv)</a:t>
            </a:r>
            <a:endParaRPr lang="hu-HU" sz="1600" dirty="0"/>
          </a:p>
          <a:p>
            <a:r>
              <a:rPr lang="hu-HU" sz="1600" dirty="0" smtClean="0">
                <a:hlinkClick r:id="rId4"/>
              </a:rPr>
              <a:t>2004/37/EK irányelv (a rákkeltő anyagokról és mutagénekről szóló irányelv, CMD-irányelv)</a:t>
            </a:r>
            <a:endParaRPr lang="hu-HU" sz="1600" dirty="0" smtClean="0"/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hu-HU" sz="1400" dirty="0"/>
              <a:t>A releváns munkahelyi egészségvédelemről és biztonságról szóló jogszabályok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hu-HU" sz="1400" dirty="0" smtClean="0"/>
              <a:t>teljes </a:t>
            </a:r>
            <a:r>
              <a:rPr lang="hu-HU" sz="1400" dirty="0"/>
              <a:t>körű áttekintése: </a:t>
            </a:r>
            <a:r>
              <a:rPr dirty="0"/>
              <a:t/>
            </a:r>
            <a:br>
              <a:rPr dirty="0"/>
            </a:br>
            <a:r>
              <a:rPr lang="hu-HU" sz="1400" dirty="0" smtClean="0">
                <a:hlinkClick r:id="rId5"/>
              </a:rPr>
              <a:t>https://osha.europa.eu/hu/safety-and-health-legislation </a:t>
            </a:r>
            <a:r>
              <a:rPr dirty="0">
                <a:hlinkClick r:id="rId5"/>
              </a:rPr>
              <a:t/>
            </a:r>
            <a:br>
              <a:rPr dirty="0">
                <a:hlinkClick r:id="rId5"/>
              </a:rPr>
            </a:br>
            <a:endParaRPr lang="hu-HU" sz="1400" dirty="0"/>
          </a:p>
          <a:p>
            <a:pPr marL="0" indent="0">
              <a:buNone/>
            </a:pPr>
            <a:r>
              <a:rPr lang="hu-HU" sz="1400" dirty="0"/>
              <a:t>Néhány hasznos információ a </a:t>
            </a:r>
            <a:r>
              <a:rPr lang="hu-HU" sz="1400" dirty="0" err="1" smtClean="0"/>
              <a:t>vegyianyagokról</a:t>
            </a:r>
            <a:r>
              <a:rPr lang="hu-HU" sz="1400" dirty="0" smtClean="0"/>
              <a:t> </a:t>
            </a:r>
            <a:r>
              <a:rPr lang="hu-HU" sz="1400" dirty="0"/>
              <a:t>szóló jogszabályokból:</a:t>
            </a:r>
          </a:p>
          <a:p>
            <a:r>
              <a:rPr lang="hu-HU" sz="1400" dirty="0" smtClean="0">
                <a:hlinkClick r:id="rId6"/>
              </a:rPr>
              <a:t>1907/2006/EK rendelet (REACH-rendelet)</a:t>
            </a:r>
            <a:endParaRPr lang="hu-HU" sz="1400" dirty="0"/>
          </a:p>
          <a:p>
            <a:r>
              <a:rPr lang="hu-HU" sz="1400" dirty="0" smtClean="0">
                <a:hlinkClick r:id="rId7"/>
              </a:rPr>
              <a:t>1272/2008/EK rendelet (CLP-rendelet)</a:t>
            </a:r>
            <a:endParaRPr lang="hu-HU" sz="1400" dirty="0"/>
          </a:p>
          <a:p>
            <a:endParaRPr lang="hu-HU" sz="1600" dirty="0" smtClean="0"/>
          </a:p>
          <a:p>
            <a:pPr marL="0" indent="0">
              <a:buNone/>
            </a:pPr>
            <a:endParaRPr lang="hu-HU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31858" y="2211710"/>
            <a:ext cx="1783948" cy="1838857"/>
            <a:chOff x="6948264" y="2401345"/>
            <a:chExt cx="1783948" cy="1838857"/>
          </a:xfrm>
        </p:grpSpPr>
        <p:sp>
          <p:nvSpPr>
            <p:cNvPr id="5" name="Oval 4"/>
            <p:cNvSpPr/>
            <p:nvPr/>
          </p:nvSpPr>
          <p:spPr>
            <a:xfrm>
              <a:off x="6948264" y="2787773"/>
              <a:ext cx="1440160" cy="1452429"/>
            </a:xfrm>
            <a:prstGeom prst="ellipse">
              <a:avLst/>
            </a:prstGeom>
            <a:solidFill>
              <a:srgbClr val="89C14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58"/>
            <a:stretch>
              <a:fillRect/>
            </a:stretch>
          </p:blipFill>
          <p:spPr>
            <a:xfrm>
              <a:off x="7164288" y="2401345"/>
              <a:ext cx="1567924" cy="1838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Rákkeltő anyagok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7650391" cy="3024336"/>
          </a:xfrm>
        </p:spPr>
        <p:txBody>
          <a:bodyPr>
            <a:normAutofit/>
          </a:bodyPr>
          <a:lstStyle/>
          <a:p>
            <a:r>
              <a:rPr lang="hu-HU" sz="1400" dirty="0" smtClean="0"/>
              <a:t>A rákkeltő anyagok okozzák a legtöbb végzetes munkahelyi megbetegedést az </a:t>
            </a:r>
            <a:r>
              <a:rPr lang="en-US" sz="1400" dirty="0" smtClean="0"/>
              <a:t>EU</a:t>
            </a:r>
            <a:r>
              <a:rPr lang="hu-HU" sz="1400" dirty="0" smtClean="0"/>
              <a:t>-ban</a:t>
            </a:r>
            <a:endParaRPr lang="en-US" sz="1400" dirty="0" smtClean="0"/>
          </a:p>
          <a:p>
            <a:r>
              <a:rPr lang="hu-HU" sz="1400" dirty="0" smtClean="0"/>
              <a:t>Minden évben a rákkeltő anyagok munkahelyi expozíciója miatt</a:t>
            </a:r>
            <a:r>
              <a:rPr lang="en-US" sz="14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/>
              <a:t>91,500 </a:t>
            </a:r>
            <a:r>
              <a:rPr lang="en-GB" sz="1400" dirty="0"/>
              <a:t>- </a:t>
            </a:r>
            <a:r>
              <a:rPr lang="en-GB" sz="1400" dirty="0" smtClean="0"/>
              <a:t>150,500</a:t>
            </a:r>
            <a:r>
              <a:rPr lang="en-US" sz="1400" dirty="0" smtClean="0"/>
              <a:t> </a:t>
            </a:r>
            <a:r>
              <a:rPr lang="hu-HU" sz="1400" dirty="0" smtClean="0"/>
              <a:t>személynél alakul ki daganatos betegség</a:t>
            </a:r>
            <a:endParaRPr lang="en-US" sz="1400" dirty="0" smtClean="0"/>
          </a:p>
          <a:p>
            <a:pPr lvl="1">
              <a:tabLst>
                <a:tab pos="900113" algn="l"/>
              </a:tabLst>
            </a:pPr>
            <a:r>
              <a:rPr lang="en-GB" sz="1400" dirty="0" smtClean="0"/>
              <a:t>57,700 </a:t>
            </a:r>
            <a:r>
              <a:rPr lang="en-GB" sz="1400" dirty="0"/>
              <a:t>- </a:t>
            </a:r>
            <a:r>
              <a:rPr lang="en-GB" sz="1400" dirty="0" smtClean="0"/>
              <a:t>106,500</a:t>
            </a:r>
            <a:r>
              <a:rPr lang="en-US" sz="1400" dirty="0" smtClean="0"/>
              <a:t> </a:t>
            </a:r>
            <a:r>
              <a:rPr lang="hu-HU" sz="1400" dirty="0" smtClean="0"/>
              <a:t>személy hal meg</a:t>
            </a:r>
            <a:r>
              <a:rPr lang="en-US" sz="1400" dirty="0" smtClean="0"/>
              <a:t> (RIVM, 2016)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b="1" dirty="0" smtClean="0">
                <a:solidFill>
                  <a:schemeClr val="tx2"/>
                </a:solidFill>
              </a:rPr>
              <a:t>Sok foglalkozási ártalom miatt jelentkező daganatos megbetegedés megelőzhető</a:t>
            </a:r>
            <a:endParaRPr lang="en-US" sz="1400" b="1" dirty="0">
              <a:solidFill>
                <a:schemeClr val="tx2"/>
              </a:solidFill>
            </a:endParaRPr>
          </a:p>
          <a:p>
            <a:r>
              <a:rPr lang="hu-HU" sz="1400" dirty="0" smtClean="0"/>
              <a:t>A rákkeltő anyagokra szigorúbb szabályok vonatkoznak, mint a legtöbb veszélyes anyagokra pl</a:t>
            </a:r>
            <a:r>
              <a:rPr lang="en-US" sz="1400" dirty="0" smtClean="0"/>
              <a:t>. </a:t>
            </a:r>
            <a:r>
              <a:rPr lang="hu-HU" sz="1400" dirty="0" smtClean="0"/>
              <a:t>zárt rendszerű munkavégzés, hozzáférés korlátozása, naplózás</a:t>
            </a:r>
            <a:endParaRPr lang="en-US" sz="1400" dirty="0" smtClean="0"/>
          </a:p>
          <a:p>
            <a:r>
              <a:rPr lang="hu-HU" sz="1400" dirty="0" smtClean="0"/>
              <a:t>A</a:t>
            </a:r>
            <a:r>
              <a:rPr lang="en-US" sz="1400" dirty="0" smtClean="0"/>
              <a:t> </a:t>
            </a:r>
            <a:r>
              <a:rPr lang="hu-HU" sz="1400" dirty="0" smtClean="0"/>
              <a:t>„</a:t>
            </a:r>
            <a:r>
              <a:rPr lang="en-US" sz="1400" dirty="0" smtClean="0"/>
              <a:t>Roadmap </a:t>
            </a:r>
            <a:r>
              <a:rPr lang="en-US" sz="1400" dirty="0"/>
              <a:t>on </a:t>
            </a:r>
            <a:r>
              <a:rPr lang="en-US" sz="1400" dirty="0" smtClean="0"/>
              <a:t>Carcinogens</a:t>
            </a:r>
            <a:r>
              <a:rPr lang="hu-HU" sz="1400" dirty="0" smtClean="0"/>
              <a:t>” célja a szakpolitikai támogatás, információterjesztés és a helyes gyakorlatok megosztása</a:t>
            </a:r>
            <a:endParaRPr lang="en-US" sz="1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35377"/>
            <a:ext cx="2494806" cy="8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Kockázatoknak kitett konkrét csoportok</a:t>
            </a:r>
            <a:endParaRPr lang="hu-H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sz="1600" dirty="0" smtClean="0"/>
              <a:t>Bizonyos munkavállalói csoportokra kiemelt kockázatot jelenthetnek a veszélyes anyagok:</a:t>
            </a:r>
          </a:p>
          <a:p>
            <a:pPr lvl="1">
              <a:spcBef>
                <a:spcPts val="600"/>
              </a:spcBef>
            </a:pPr>
            <a:r>
              <a:rPr lang="hu-HU" sz="1600" dirty="0"/>
              <a:t>nők;</a:t>
            </a:r>
          </a:p>
          <a:p>
            <a:pPr lvl="1"/>
            <a:r>
              <a:rPr lang="hu-HU" sz="1600" dirty="0" smtClean="0"/>
              <a:t>fiatal munkavállalók;</a:t>
            </a:r>
          </a:p>
          <a:p>
            <a:pPr lvl="1"/>
            <a:r>
              <a:rPr lang="hu-HU" sz="1600" dirty="0"/>
              <a:t>k</a:t>
            </a:r>
            <a:r>
              <a:rPr lang="hu-HU" sz="1600" dirty="0" smtClean="0"/>
              <a:t>ülföldi munkavállalók;</a:t>
            </a:r>
          </a:p>
          <a:p>
            <a:pPr lvl="1"/>
            <a:r>
              <a:rPr lang="hu-HU" sz="1600" dirty="0"/>
              <a:t>h</a:t>
            </a:r>
            <a:r>
              <a:rPr lang="hu-HU" sz="1600" smtClean="0"/>
              <a:t>atározott </a:t>
            </a:r>
            <a:r>
              <a:rPr lang="hu-HU" sz="1600" dirty="0" smtClean="0"/>
              <a:t>idejű szerződéssel foglalkoztatott munkavállalók;</a:t>
            </a:r>
          </a:p>
          <a:p>
            <a:pPr lvl="1"/>
            <a:r>
              <a:rPr lang="hu-HU" sz="1600" dirty="0"/>
              <a:t>szakképzetlen vagy tapasztalatlan munkatársak;</a:t>
            </a:r>
          </a:p>
          <a:p>
            <a:pPr lvl="1"/>
            <a:r>
              <a:rPr lang="hu-HU" sz="1600" dirty="0"/>
              <a:t>takarítók és vállalkozók.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tx2"/>
                </a:solidFill>
              </a:rPr>
              <a:t>Ennek oka különleges érzékenység, tapasztalatlanság vagy a képzés, tájékoztatás hiánya lehet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tx2"/>
                </a:solidFill>
              </a:rPr>
              <a:t>Az ilyen munkavállalókat érő kockázatokat a kockázatértékelés során figyelembe kell venni</a:t>
            </a:r>
            <a:endParaRPr lang="hu-HU" sz="1600" b="1" dirty="0">
              <a:solidFill>
                <a:schemeClr val="tx2"/>
              </a:solidFill>
            </a:endParaRP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Szerepvállalás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15566"/>
            <a:ext cx="756000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500" dirty="0" smtClean="0"/>
              <a:t>A szervezetek mérettől és ágazattól függetlenül, valamint magánszemélyek az alábbiak révén tudnak bekapcsolódni:</a:t>
            </a:r>
          </a:p>
          <a:p>
            <a:pPr lvl="1">
              <a:spcBef>
                <a:spcPts val="600"/>
              </a:spcBef>
            </a:pPr>
            <a:r>
              <a:rPr lang="hu-HU" sz="1500" dirty="0" smtClean="0"/>
              <a:t>kampányanyagok terjesztésével, azoknak nyilvánosság biztosításával;</a:t>
            </a:r>
          </a:p>
          <a:p>
            <a:pPr lvl="1"/>
            <a:r>
              <a:rPr lang="hu-HU" sz="1500" dirty="0"/>
              <a:t>részvétel események és tevékenységek </a:t>
            </a:r>
            <a:r>
              <a:rPr lang="fr-FR" sz="1500" dirty="0" smtClean="0"/>
              <a:t/>
            </a:r>
            <a:br>
              <a:rPr lang="fr-FR" sz="1500" dirty="0" smtClean="0"/>
            </a:br>
            <a:r>
              <a:rPr lang="hu-HU" sz="1500" dirty="0" smtClean="0"/>
              <a:t>megszervezésében</a:t>
            </a:r>
            <a:r>
              <a:rPr lang="hu-HU" sz="1500" dirty="0"/>
              <a:t>;</a:t>
            </a:r>
          </a:p>
          <a:p>
            <a:pPr lvl="1"/>
            <a:r>
              <a:rPr lang="hu-HU" sz="1500" dirty="0" smtClean="0"/>
              <a:t>a veszélyes anyagok helyes kezelését célzó </a:t>
            </a:r>
          </a:p>
          <a:p>
            <a:pPr marL="189000" lvl="1" indent="0">
              <a:buNone/>
            </a:pPr>
            <a:r>
              <a:rPr lang="fr-FR" sz="1500" dirty="0" smtClean="0"/>
              <a:t>	</a:t>
            </a:r>
            <a:r>
              <a:rPr lang="hu-HU" sz="1500" dirty="0" smtClean="0"/>
              <a:t>eszközök használatával és népszerűsítésével;</a:t>
            </a:r>
          </a:p>
          <a:p>
            <a:pPr lvl="1"/>
            <a:r>
              <a:rPr lang="hu-HU" sz="1500" dirty="0"/>
              <a:t>kampánypartnerré válással;</a:t>
            </a:r>
          </a:p>
          <a:p>
            <a:pPr lvl="1"/>
            <a:r>
              <a:rPr lang="hu-HU" sz="1500" dirty="0" smtClean="0"/>
              <a:t>közösségi médián keresztül folyamatosan tájékozódva.</a:t>
            </a:r>
          </a:p>
          <a:p>
            <a:pPr lvl="1"/>
            <a:endParaRPr lang="hu-HU" sz="1600" dirty="0" smtClean="0"/>
          </a:p>
          <a:p>
            <a:pPr lvl="1"/>
            <a:endParaRPr lang="hu-HU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7654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Kampánypartnerségi ajánlat</a:t>
            </a:r>
            <a:endParaRPr lang="hu-HU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735546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843558"/>
            <a:ext cx="5472608" cy="3528392"/>
          </a:xfrm>
        </p:spPr>
        <p:txBody>
          <a:bodyPr>
            <a:noAutofit/>
          </a:bodyPr>
          <a:lstStyle/>
          <a:p>
            <a:r>
              <a:rPr lang="hu-HU" sz="1500" dirty="0" smtClean="0"/>
              <a:t>A kampány sikere érdekében létfontosságú, hogy az EU-OSHA és a legfontosabb érintettek között sikeres partnerkapcsolat alakuljon ki</a:t>
            </a:r>
          </a:p>
          <a:p>
            <a:r>
              <a:rPr lang="hu-HU" sz="1500" dirty="0" smtClean="0"/>
              <a:t>Páneurópai és nemzetközi szervezetek válhatnak hivatalos kampánypartnerekké</a:t>
            </a:r>
          </a:p>
          <a:p>
            <a:r>
              <a:rPr lang="hu-HU" sz="1500" dirty="0"/>
              <a:t>A kampány médiapartnerei népszerűsítik a kampányt</a:t>
            </a:r>
          </a:p>
          <a:p>
            <a:r>
              <a:rPr lang="hu-HU" sz="1500" dirty="0"/>
              <a:t>Milyen előnyökkel jár?</a:t>
            </a:r>
          </a:p>
          <a:p>
            <a:pPr lvl="1"/>
            <a:r>
              <a:rPr lang="hu-HU" sz="1500" dirty="0"/>
              <a:t>üdvözlő csomag;</a:t>
            </a:r>
          </a:p>
          <a:p>
            <a:pPr lvl="1"/>
            <a:r>
              <a:rPr lang="hu-HU" sz="1500" dirty="0"/>
              <a:t>partnerségi oklevél;</a:t>
            </a:r>
          </a:p>
          <a:p>
            <a:pPr lvl="1"/>
            <a:r>
              <a:rPr lang="hu-HU" sz="1500" dirty="0" smtClean="0"/>
              <a:t>népszerűsítés uniós szinten és a médiában</a:t>
            </a:r>
          </a:p>
          <a:p>
            <a:pPr lvl="1"/>
            <a:r>
              <a:rPr lang="hu-HU" sz="1500" dirty="0"/>
              <a:t>kapcsolatépítési lehetőségek és a helyes </a:t>
            </a:r>
            <a:r>
              <a:rPr dirty="0"/>
              <a:t/>
            </a:r>
            <a:br>
              <a:rPr dirty="0"/>
            </a:br>
            <a:r>
              <a:rPr lang="hu-HU" sz="1500" dirty="0"/>
              <a:t>gyakorlatok megosztása a kampánypartnerekkel;</a:t>
            </a:r>
          </a:p>
          <a:p>
            <a:pPr lvl="1"/>
            <a:r>
              <a:rPr lang="hu-HU" sz="1500" dirty="0"/>
              <a:t>meghívás az EU-OSHA rendezvényeire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Egészséges munkahelyek – Helyes Gyakorlat Díjak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Az innovatív munkavédelmi gyakorlatok elismerése</a:t>
            </a:r>
          </a:p>
          <a:p>
            <a:r>
              <a:rPr lang="hu-HU" sz="1600" dirty="0" smtClean="0"/>
              <a:t>A szervezetek elismerésben részesülnek a veszélyes anyagok helyes munkahelyi kezelésére irányuló sikeres és fenntartható kezdeményezésekért</a:t>
            </a:r>
          </a:p>
          <a:p>
            <a:r>
              <a:rPr lang="hu-HU" sz="1600" dirty="0" smtClean="0"/>
              <a:t>A következő országokban működő szervezetek nevezhetnek:</a:t>
            </a:r>
          </a:p>
          <a:p>
            <a:pPr lvl="1"/>
            <a:r>
              <a:rPr lang="hu-HU" sz="1600" dirty="0"/>
              <a:t>uniós tagállamok;</a:t>
            </a:r>
          </a:p>
          <a:p>
            <a:pPr lvl="1"/>
            <a:r>
              <a:rPr lang="hu-HU" sz="1600" dirty="0"/>
              <a:t>tagjelölt országok;</a:t>
            </a:r>
          </a:p>
          <a:p>
            <a:pPr lvl="1"/>
            <a:r>
              <a:rPr lang="hu-HU" sz="1600" dirty="0" smtClean="0"/>
              <a:t>potenciális tagjelölt országok;</a:t>
            </a:r>
          </a:p>
          <a:p>
            <a:pPr lvl="1"/>
            <a:r>
              <a:rPr lang="hu-HU" sz="1600" dirty="0"/>
              <a:t>az Európai Szabadkereskedelmi Társulás (EFTA) országai.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tx2"/>
                </a:solidFill>
              </a:rPr>
              <a:t>A nyerteseket díjkiosztó ünnepségen hirdetik ki</a:t>
            </a:r>
          </a:p>
          <a:p>
            <a:endParaRPr lang="hu-HU" sz="1800" dirty="0" smtClean="0"/>
          </a:p>
          <a:p>
            <a:pPr lvl="1"/>
            <a:endParaRPr lang="hu-HU" sz="1800" dirty="0" smtClean="0"/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Bevezetés a kampányba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Az Európai Munkavédelmi Ügynökség (EU-OSHA) hangolja össze</a:t>
            </a:r>
          </a:p>
          <a:p>
            <a:r>
              <a:rPr lang="hu-HU" sz="1600" dirty="0" smtClean="0"/>
              <a:t>Több mint 30 országban szervezik meg</a:t>
            </a:r>
          </a:p>
          <a:p>
            <a:r>
              <a:rPr lang="hu-HU" sz="1600" dirty="0" smtClean="0"/>
              <a:t>Partnerek hálózata támogatja: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hu-HU" sz="1600" dirty="0" smtClean="0"/>
              <a:t>Nemzeti fókuszpontok</a:t>
            </a:r>
          </a:p>
          <a:p>
            <a:pPr lvl="1"/>
            <a:r>
              <a:rPr lang="hu-HU" sz="1600" dirty="0" smtClean="0"/>
              <a:t>Hivatalos kampánypartnerek</a:t>
            </a:r>
          </a:p>
          <a:p>
            <a:pPr lvl="1"/>
            <a:r>
              <a:rPr lang="hu-HU" sz="1600" dirty="0" smtClean="0"/>
              <a:t>Európai szociális partnerek</a:t>
            </a:r>
          </a:p>
          <a:p>
            <a:pPr lvl="1"/>
            <a:r>
              <a:rPr lang="hu-HU" sz="1600" dirty="0" smtClean="0"/>
              <a:t>Médiapartnerek</a:t>
            </a:r>
          </a:p>
          <a:p>
            <a:pPr lvl="1"/>
            <a:r>
              <a:rPr lang="hu-HU" sz="1600" dirty="0" smtClean="0"/>
              <a:t>Enterprise Europe Network</a:t>
            </a:r>
          </a:p>
          <a:p>
            <a:pPr lvl="1"/>
            <a:r>
              <a:rPr lang="hu-HU" sz="1600" dirty="0" smtClean="0"/>
              <a:t>Uniós intézmények</a:t>
            </a:r>
          </a:p>
          <a:p>
            <a:pPr lvl="1"/>
            <a:r>
              <a:rPr lang="hu-HU" sz="1600" dirty="0" smtClean="0"/>
              <a:t>Más uniós ügynökségek</a:t>
            </a:r>
            <a:endParaRPr lang="hu-HU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Forrásanyagok a kampányhoz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3473927" cy="3645000"/>
          </a:xfrm>
        </p:spPr>
        <p:txBody>
          <a:bodyPr>
            <a:normAutofit/>
          </a:bodyPr>
          <a:lstStyle/>
          <a:p>
            <a:r>
              <a:rPr lang="hu-HU" sz="1600" dirty="0" smtClean="0"/>
              <a:t>Kampányútmutató</a:t>
            </a:r>
          </a:p>
          <a:p>
            <a:r>
              <a:rPr lang="hu-HU" sz="1600" dirty="0" smtClean="0"/>
              <a:t>Gyakorlati e-eszköz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2"/>
                </a:solidFill>
              </a:rPr>
              <a:t>Jelentések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2"/>
                </a:solidFill>
              </a:rPr>
              <a:t>Információs adatlapsorozat a kiemelt témákról </a:t>
            </a:r>
            <a:endParaRPr lang="hu-HU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2"/>
                </a:solidFill>
              </a:rPr>
              <a:t>Erőforrások és eszközök adatbázisa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tx2"/>
                </a:solidFill>
              </a:rPr>
              <a:t>Esettanulmány és audiovizuális adatbázis</a:t>
            </a:r>
            <a:endParaRPr lang="hu-HU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2"/>
                </a:solidFill>
              </a:rPr>
              <a:t>OSHwiki: aktualizált fejezet és új cikkek</a:t>
            </a:r>
          </a:p>
          <a:p>
            <a:pPr lvl="1"/>
            <a:endParaRPr lang="hu-HU" sz="1800" dirty="0" smtClean="0"/>
          </a:p>
          <a:p>
            <a:pPr lvl="1"/>
            <a:endParaRPr lang="hu-HU" sz="1800" dirty="0" smtClean="0"/>
          </a:p>
          <a:p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35867"/>
            <a:ext cx="3528392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2"/>
                </a:solidFill>
              </a:rPr>
              <a:t>Napo filmek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tx2"/>
                </a:solidFill>
              </a:rPr>
              <a:t>Promóciós anyagok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u-HU" sz="1600" dirty="0"/>
              <a:t>Kampányszórólap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u-HU" sz="1600" dirty="0"/>
              <a:t>„Helyes Gyakorlat Díjak” szórólap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u-HU" sz="1600" dirty="0" smtClean="0"/>
              <a:t>Plakát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u-HU" sz="1600" dirty="0" smtClean="0"/>
              <a:t>Videók</a:t>
            </a:r>
            <a:endParaRPr lang="hu-HU" sz="1600" dirty="0"/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u-HU" sz="1600" dirty="0" smtClean="0"/>
              <a:t>Internetes banner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u-HU" sz="1600" dirty="0"/>
              <a:t>E-mail aláírás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tx2"/>
                </a:solidFill>
              </a:rPr>
              <a:t>Linkek hasznos weboldalakhoz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7694"/>
            <a:ext cx="2181095" cy="14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Lényeges dátumok</a:t>
            </a:r>
            <a:endParaRPr lang="hu-HU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A kampány indulása: </a:t>
            </a:r>
            <a:r>
              <a:rPr dirty="0"/>
              <a:t/>
            </a:r>
            <a:br>
              <a:rPr dirty="0"/>
            </a:br>
            <a:r>
              <a:rPr lang="hu-HU" sz="1600" b="0" dirty="0" smtClean="0">
                <a:solidFill>
                  <a:schemeClr val="tx2"/>
                </a:solidFill>
              </a:rPr>
              <a:t>2018. április</a:t>
            </a:r>
          </a:p>
          <a:p>
            <a:r>
              <a:rPr lang="hu-HU" sz="1600" dirty="0" smtClean="0"/>
              <a:t>Helyes Gyakorlat Díjak verseny a tagállamok között és európai szinten: </a:t>
            </a:r>
            <a:r>
              <a:rPr dirty="0"/>
              <a:t/>
            </a:r>
            <a:br>
              <a:rPr dirty="0"/>
            </a:br>
            <a:r>
              <a:rPr lang="hu-HU" sz="1600" b="0" dirty="0"/>
              <a:t>2018. és 2019.</a:t>
            </a:r>
          </a:p>
          <a:p>
            <a:r>
              <a:rPr lang="hu-HU" sz="1600" dirty="0" smtClean="0"/>
              <a:t>Egészséges munkahelyek – Helyes Gyakorlatok Megosztása rendezvény: </a:t>
            </a:r>
            <a:r>
              <a:rPr dirty="0"/>
              <a:t/>
            </a:r>
            <a:br>
              <a:rPr dirty="0"/>
            </a:br>
            <a:r>
              <a:rPr lang="hu-HU" sz="1600" b="0" dirty="0" smtClean="0"/>
              <a:t>2019. 2. negyedéve</a:t>
            </a:r>
          </a:p>
          <a:p>
            <a:r>
              <a:rPr lang="hu-HU" sz="1600" dirty="0" smtClean="0"/>
              <a:t>A Munkavédelem Európai Hete:</a:t>
            </a:r>
          </a:p>
          <a:p>
            <a:pPr marL="189000" lvl="1" indent="0">
              <a:buNone/>
            </a:pPr>
            <a:r>
              <a:rPr lang="hu-HU" sz="1600" dirty="0">
                <a:solidFill>
                  <a:schemeClr val="tx2"/>
                </a:solidFill>
              </a:rPr>
              <a:t>2018. és 2019. október</a:t>
            </a:r>
          </a:p>
          <a:p>
            <a:r>
              <a:rPr lang="hu-HU" sz="1600" dirty="0" smtClean="0"/>
              <a:t>Egészséges munkahelyek csúcstalálkozó és Helyes Gyakorlat Díjak díjkiosztó ünnepsége:</a:t>
            </a:r>
          </a:p>
          <a:p>
            <a:pPr marL="189000" lvl="1" indent="0">
              <a:buNone/>
            </a:pPr>
            <a:r>
              <a:rPr lang="hu-HU" sz="1600" dirty="0" smtClean="0">
                <a:solidFill>
                  <a:schemeClr val="tx2"/>
                </a:solidFill>
              </a:rPr>
              <a:t>2019. november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További információk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750974"/>
          </a:xfrm>
        </p:spPr>
        <p:txBody>
          <a:bodyPr>
            <a:normAutofit/>
          </a:bodyPr>
          <a:lstStyle/>
          <a:p>
            <a:r>
              <a:rPr lang="hu-HU" sz="1600" dirty="0" smtClean="0"/>
              <a:t>Tudjon meg többet a kampány weboldalán:</a:t>
            </a:r>
          </a:p>
          <a:p>
            <a:pPr marL="189000" lvl="1" indent="0">
              <a:buNone/>
            </a:pPr>
            <a:r>
              <a:rPr lang="hu-HU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 smtClean="0">
                <a:solidFill>
                  <a:schemeClr val="tx2"/>
                </a:solidFill>
                <a:hlinkClick r:id="rId2"/>
              </a:rPr>
              <a:t>hu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hu-HU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hu-HU" sz="1600" dirty="0" smtClean="0"/>
          </a:p>
          <a:p>
            <a:r>
              <a:rPr lang="hu-HU" sz="1600" dirty="0" smtClean="0"/>
              <a:t>Iratkozzon fel kampányhírlevelünkre:</a:t>
            </a:r>
          </a:p>
          <a:p>
            <a:pPr marL="189000" lvl="1" indent="0">
              <a:buNone/>
            </a:pPr>
            <a:r>
              <a:rPr lang="hu-HU" sz="1600" b="1" u="sng" dirty="0">
                <a:hlinkClick r:id="rId3"/>
              </a:rPr>
              <a:t>https://</a:t>
            </a:r>
            <a:r>
              <a:rPr lang="hu-HU" sz="1600" b="1" u="sng" dirty="0" smtClean="0">
                <a:hlinkClick r:id="rId3"/>
              </a:rPr>
              <a:t>healthy-workplaces.eu/</a:t>
            </a:r>
            <a:r>
              <a:rPr lang="es-ES" sz="1600" b="1" u="sng" dirty="0" err="1" smtClean="0">
                <a:hlinkClick r:id="rId3"/>
              </a:rPr>
              <a:t>hu</a:t>
            </a:r>
            <a:r>
              <a:rPr lang="hu-HU" sz="1600" b="1" u="sng" dirty="0" smtClean="0">
                <a:hlinkClick r:id="rId3"/>
              </a:rPr>
              <a:t>/healthy-workplaces-newsletter</a:t>
            </a:r>
            <a:endParaRPr lang="hu-HU" sz="1600" b="1" dirty="0" smtClean="0"/>
          </a:p>
          <a:p>
            <a:pPr marL="189000" lvl="1" indent="0">
              <a:buNone/>
            </a:pPr>
            <a:endParaRPr lang="hu-HU" sz="1600" b="1" dirty="0" smtClean="0"/>
          </a:p>
          <a:p>
            <a:r>
              <a:rPr lang="hu-HU" sz="1600" dirty="0" smtClean="0"/>
              <a:t>Kövesse figyelemmel a tevékenységeket és eseményeket a közösségi médián keresztül:</a:t>
            </a:r>
          </a:p>
          <a:p>
            <a:pPr marL="0" indent="0">
              <a:buNone/>
            </a:pPr>
            <a:endParaRPr lang="hu-HU" sz="1600" dirty="0" smtClean="0"/>
          </a:p>
          <a:p>
            <a:endParaRPr lang="hu-HU" sz="1600" dirty="0" smtClean="0"/>
          </a:p>
          <a:p>
            <a:r>
              <a:rPr lang="hu-HU" sz="1600" dirty="0" smtClean="0"/>
              <a:t>Érdeklődjön az országában zajló eseményekről a nemzeti fókuszpontnál:</a:t>
            </a:r>
          </a:p>
          <a:p>
            <a:pPr marL="189000" lvl="1" indent="0">
              <a:buNone/>
            </a:pPr>
            <a:r>
              <a:rPr lang="hu-HU" sz="1600" b="1" u="sng" dirty="0" err="1" smtClean="0">
                <a:hlinkClick r:id="rId4"/>
              </a:rPr>
              <a:t>www.healthy-workplaces.eu</a:t>
            </a:r>
            <a:r>
              <a:rPr lang="hu-HU" sz="1600" b="1" u="sng" dirty="0" smtClean="0">
                <a:hlinkClick r:id="rId4"/>
              </a:rPr>
              <a:t>/</a:t>
            </a:r>
            <a:r>
              <a:rPr lang="hu-HU" sz="1600" b="1" u="sng" dirty="0" err="1" smtClean="0">
                <a:hlinkClick r:id="rId4"/>
              </a:rPr>
              <a:t>fops</a:t>
            </a:r>
            <a:endParaRPr lang="hu-HU" sz="1600" b="1" u="sng" dirty="0" smtClean="0"/>
          </a:p>
          <a:p>
            <a:pPr marL="189000" lvl="1" indent="0">
              <a:buNone/>
            </a:pPr>
            <a:r>
              <a:rPr lang="hu-HU" sz="1600" b="1" dirty="0" err="1" smtClean="0">
                <a:solidFill>
                  <a:schemeClr val="tx2"/>
                </a:solidFill>
                <a:hlinkClick r:id="rId5"/>
              </a:rPr>
              <a:t>fokuszpont</a:t>
            </a:r>
            <a:r>
              <a:rPr lang="hu-HU" sz="1600" b="1" dirty="0" smtClean="0">
                <a:solidFill>
                  <a:schemeClr val="tx2"/>
                </a:solidFill>
                <a:hlinkClick r:id="rId5"/>
              </a:rPr>
              <a:t>@</a:t>
            </a:r>
            <a:r>
              <a:rPr lang="hu-HU" sz="1600" b="1" dirty="0" err="1" smtClean="0">
                <a:solidFill>
                  <a:schemeClr val="tx2"/>
                </a:solidFill>
                <a:hlinkClick r:id="rId5"/>
              </a:rPr>
              <a:t>ngm.gov.hu</a:t>
            </a:r>
            <a:endParaRPr lang="hu-HU" sz="1600" b="1" dirty="0" smtClean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hu-HU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hu-HU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hu-HU" dirty="0" smtClean="0"/>
          </a:p>
          <a:p>
            <a:pPr marL="189000" lvl="1" indent="0">
              <a:buNone/>
            </a:pPr>
            <a:endParaRPr lang="hu-HU" dirty="0"/>
          </a:p>
        </p:txBody>
      </p:sp>
      <p:pic>
        <p:nvPicPr>
          <p:cNvPr id="4" name="Picture 14" descr="https://g.twimg.com/Twitter_logo_blu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3075806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307580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307580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307580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Fő célkitűzések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A munkahelyen előforduló veszélyes anyagok jelentette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hu-HU" sz="1600" dirty="0" smtClean="0"/>
              <a:t>kockázatok </a:t>
            </a:r>
            <a:r>
              <a:rPr lang="hu-HU" sz="1600" u="sng" dirty="0" smtClean="0"/>
              <a:t>tudatosítása</a:t>
            </a:r>
          </a:p>
          <a:p>
            <a:r>
              <a:rPr lang="hu-HU" sz="1600" dirty="0" smtClean="0"/>
              <a:t>A </a:t>
            </a:r>
            <a:r>
              <a:rPr lang="hu-HU" sz="1600" u="sng" dirty="0" smtClean="0"/>
              <a:t>megelőzés kultúrájának</a:t>
            </a:r>
            <a:r>
              <a:rPr lang="hu-HU" sz="1600" dirty="0" smtClean="0"/>
              <a:t> népszerűsítése a kockázatok kiküszöbölése vagy hatékony kezelése érdekében</a:t>
            </a:r>
          </a:p>
          <a:p>
            <a:r>
              <a:rPr lang="hu-HU" sz="1600" dirty="0" smtClean="0"/>
              <a:t>A </a:t>
            </a:r>
            <a:r>
              <a:rPr lang="hu-HU" sz="1600" u="sng" dirty="0" smtClean="0"/>
              <a:t>rákkeltő anyagokkal</a:t>
            </a:r>
            <a:r>
              <a:rPr lang="hu-HU" sz="1600" dirty="0" smtClean="0"/>
              <a:t> összefüggő kockázatok ismertségének javítása</a:t>
            </a:r>
          </a:p>
          <a:p>
            <a:r>
              <a:rPr lang="hu-HU" sz="1600" dirty="0" smtClean="0"/>
              <a:t>A </a:t>
            </a:r>
            <a:r>
              <a:rPr lang="hu-HU" sz="1600" u="sng" dirty="0" smtClean="0"/>
              <a:t>különleges igényű</a:t>
            </a:r>
            <a:r>
              <a:rPr lang="hu-HU" sz="1600" dirty="0" smtClean="0"/>
              <a:t> és sérülékeny munkavállalók megcélzása</a:t>
            </a:r>
          </a:p>
          <a:p>
            <a:r>
              <a:rPr lang="hu-HU" sz="1600" u="sng" dirty="0" smtClean="0"/>
              <a:t>Szakpolitikai fejleményekkel</a:t>
            </a:r>
            <a:r>
              <a:rPr lang="hu-HU" sz="1600" dirty="0" smtClean="0"/>
              <a:t> és</a:t>
            </a:r>
          </a:p>
          <a:p>
            <a:pPr marL="0" indent="0">
              <a:buNone/>
            </a:pPr>
            <a:r>
              <a:rPr lang="hu-HU" dirty="0" smtClean="0"/>
              <a:t>  </a:t>
            </a:r>
            <a:r>
              <a:rPr lang="hu-HU" sz="1600" dirty="0" smtClean="0"/>
              <a:t> releváns </a:t>
            </a:r>
            <a:r>
              <a:rPr lang="hu-HU" sz="1600" u="sng" dirty="0" smtClean="0"/>
              <a:t>jogszabályokkal</a:t>
            </a:r>
            <a:r>
              <a:rPr lang="hu-HU" sz="1600" dirty="0" smtClean="0"/>
              <a:t> kapcsolatos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   </a:t>
            </a:r>
            <a:r>
              <a:rPr lang="hu-HU" sz="1600" dirty="0" smtClean="0"/>
              <a:t>információk biztosítása</a:t>
            </a:r>
            <a:endParaRPr lang="hu-HU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9702"/>
            <a:ext cx="3119328" cy="28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A probléma jellege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sz="1600" dirty="0" smtClean="0"/>
              <a:t>Az európai munkahelyeken sok munkavállaló van kitéve veszélyes anyagoknak.</a:t>
            </a:r>
          </a:p>
          <a:p>
            <a:r>
              <a:rPr lang="hu-HU" sz="1600" dirty="0" smtClean="0"/>
              <a:t>A probléma ismertsége gyakran alacsony szintű</a:t>
            </a:r>
          </a:p>
          <a:p>
            <a:r>
              <a:rPr lang="hu-HU" sz="1600" dirty="0" smtClean="0"/>
              <a:t>A veszélyes anyagok az alábbiakhoz vezethetnek:</a:t>
            </a:r>
          </a:p>
          <a:p>
            <a:pPr lvl="1">
              <a:spcBef>
                <a:spcPts val="600"/>
              </a:spcBef>
            </a:pPr>
            <a:r>
              <a:rPr lang="hu-HU" sz="1600" dirty="0" smtClean="0"/>
              <a:t>akut és hosszú távú egészségi problémák – pl. bőr irritáció, légzőszervi megbetegedések és daganatos megbetegedések;</a:t>
            </a:r>
          </a:p>
          <a:p>
            <a:pPr lvl="1"/>
            <a:r>
              <a:rPr lang="hu-HU" sz="1600" dirty="0"/>
              <a:t>biztonsági kockázatok, pl. tűz, robbanás és fulladás;</a:t>
            </a:r>
          </a:p>
          <a:p>
            <a:pPr lvl="1"/>
            <a:r>
              <a:rPr lang="hu-HU" sz="1600" dirty="0" smtClean="0"/>
              <a:t>jelentős költségek a vállalkozások számára a védőintézkedések és helytállási kötelezettség miatt. 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hu-HU" sz="2000" dirty="0" smtClean="0"/>
              <a:t>Mit tekintünk veszélyes anyagoknak? </a:t>
            </a:r>
            <a:endParaRPr lang="hu-H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37" y="1148808"/>
            <a:ext cx="5480315" cy="3494426"/>
          </a:xfrm>
        </p:spPr>
        <p:txBody>
          <a:bodyPr>
            <a:normAutofit/>
          </a:bodyPr>
          <a:lstStyle/>
          <a:p>
            <a:pPr lvl="1"/>
            <a:endParaRPr lang="hu-HU" sz="1600" dirty="0" smtClean="0"/>
          </a:p>
          <a:p>
            <a:pPr lvl="1">
              <a:lnSpc>
                <a:spcPct val="110000"/>
              </a:lnSpc>
            </a:pPr>
            <a:r>
              <a:rPr lang="hu-HU" sz="1400" dirty="0" err="1" smtClean="0"/>
              <a:t>vegyianyagok</a:t>
            </a:r>
            <a:r>
              <a:rPr lang="hu-HU" sz="1400" dirty="0" smtClean="0"/>
              <a:t>, pl. festékekben, enyvekben, fertőtlenítő-, tisztító- vagy rovarirtó szerekben;</a:t>
            </a:r>
          </a:p>
          <a:p>
            <a:pPr lvl="1">
              <a:lnSpc>
                <a:spcPct val="110000"/>
              </a:lnSpc>
            </a:pPr>
            <a:r>
              <a:rPr lang="hu-HU" sz="1400" dirty="0"/>
              <a:t>technológiai folyamatokban képződő szennyezőanyagok, pl. hegesztési égéstermékek, kvarcpor vagy égéstermékek mint a dízel-kipufogógázok;</a:t>
            </a:r>
          </a:p>
          <a:p>
            <a:pPr lvl="1">
              <a:lnSpc>
                <a:spcPct val="110000"/>
              </a:lnSpc>
            </a:pPr>
            <a:r>
              <a:rPr lang="hu-HU" sz="1400" dirty="0" smtClean="0"/>
              <a:t>természetes eredetű anyagok, pl. gabonapor, azbeszt vagy kőolaj és alkotóelemei.</a:t>
            </a:r>
          </a:p>
          <a:p>
            <a:r>
              <a:rPr lang="hu-HU" sz="1400" dirty="0" smtClean="0"/>
              <a:t>Valószínűsíthető, hogy szinte az összes munkahelyen vannak jelen veszélyes anyagok</a:t>
            </a:r>
          </a:p>
          <a:p>
            <a:r>
              <a:rPr lang="hu-HU" sz="1400" dirty="0" smtClean="0"/>
              <a:t>Az ártalmak rövid és hosszú távú érintkezésből, valamint a szervezetben hosszabb idő alatti felhalmozódás miatt merülhetnek fel</a:t>
            </a:r>
            <a:endParaRPr lang="hu-HU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93744"/>
            <a:ext cx="3094754" cy="264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01" y="843558"/>
            <a:ext cx="700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u-HU" sz="1400" b="1" dirty="0">
                <a:solidFill>
                  <a:schemeClr val="tx2"/>
                </a:solidFill>
              </a:rPr>
              <a:t>A munkavállalók biztonsága és egészsége szempontjából kockázatokat támasztó bármilyen (gáznemű, folyékony vagy szilárd) anyag: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586495" cy="367200"/>
          </a:xfrm>
        </p:spPr>
        <p:txBody>
          <a:bodyPr/>
          <a:lstStyle/>
          <a:p>
            <a:r>
              <a:rPr lang="hu-HU" sz="2000" dirty="0" smtClean="0"/>
              <a:t>A vegyi anyagokról szóló irányelv szerinti fogalommeghatározások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(a) „vegyi anyag” a munkatevékenység során természetes állapotában vagy mesterséges úton fellépő, felhasznált vagy kibocsátott, illetve szennyeződés formájában kibocsátott, önállóan vagy keverékben fellelhető kémiai elem vagy vegyület, függetlenül attól, hogy előállítása szándékos-e, illetve hogy forgalomba hozták-e.</a:t>
            </a:r>
          </a:p>
          <a:p>
            <a:r>
              <a:rPr lang="hu-HU" dirty="0" smtClean="0"/>
              <a:t>(b) „veszélyes vegyi anyag”:</a:t>
            </a:r>
          </a:p>
          <a:p>
            <a:pPr lvl="1">
              <a:spcBef>
                <a:spcPts val="600"/>
              </a:spcBef>
            </a:pPr>
            <a:r>
              <a:rPr lang="hu-HU" dirty="0" smtClean="0"/>
              <a:t>(i)  az a vegyi anyag, amely megfelel az 1272/2008/EK rendeletben foglalt bármely fizikai és/vagy egészségi veszélyforrás osztályozás szerinti veszélyes anyagként való besorolás feltételeinek, függetlenül attól, hogy az említett rendelet besorolásában szerepel-e az adott anyag, … </a:t>
            </a:r>
          </a:p>
          <a:p>
            <a:pPr lvl="1"/>
            <a:r>
              <a:rPr lang="hu-HU" dirty="0" smtClean="0"/>
              <a:t>(iii) az a vegyi anyag, amely – bár nem felel meg … a veszélyesként való besorolás feltételeinek –, mégis kockázatot jelent a munkavállalók biztonságára vagy egészségére fizikai-kémiai, kémiai vagy toxikológiai tulajdonságai és felhasználási módja vagy munkahelyen való jelenléte miatt, ideértve minden olyan vegyi anyagot, amelyre a 3. cikk foglalkozási expozíciós határértéket határoz meg.</a:t>
            </a:r>
          </a:p>
          <a:p>
            <a:r>
              <a:rPr lang="hu-HU" dirty="0" smtClean="0"/>
              <a:t>„vegyi anyag felhasználásával járó tevékenység” minden olyan munkára vonatkozik, amelynek során vegyi anyagokat használnak fel, illetve szándékoznak felhasználni bármely munkafolyamat során, beleértve a gyártást, mozgatást, tárolást, szállítást, ártalmatlanítást és kezelést, vagy az ilyen jellegű munka során létrejövő vegyi anyagot.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Tények és számadatok</a:t>
            </a:r>
            <a:endParaRPr lang="hu-H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77832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1) Összefoglalás – Új és újonnan felmerülő kockázatokról szóló második európai vállalati felmérés (ESENER-2), </a:t>
            </a:r>
            <a:r>
              <a:rPr sz="800" dirty="0"/>
              <a:t/>
            </a:r>
            <a:br>
              <a:rPr sz="800" dirty="0"/>
            </a:br>
            <a:r>
              <a:rPr lang="hu-HU" sz="800" dirty="0" smtClean="0"/>
              <a:t>EU-OSHA, 2015., 5. o. Elérhető: </a:t>
            </a:r>
            <a:r>
              <a:rPr lang="hu-HU" sz="800" u="sng" dirty="0">
                <a:hlinkClick r:id="rId3"/>
              </a:rPr>
              <a:t>https://osha.europa.eu/sites/default/files/publications/documents/esener-ii-summary-en.PDF</a:t>
            </a:r>
            <a:endParaRPr lang="hu-HU" sz="800" u="sng" dirty="0" smtClean="0"/>
          </a:p>
          <a:p>
            <a:r>
              <a:rPr lang="hu-HU" sz="800" dirty="0" smtClean="0"/>
              <a:t>2) Hatodik európai munkakörülmény-felmérés, áttekintő beszámoló, Eurofound, 2016. 43. o. Elérhető: </a:t>
            </a:r>
            <a:r>
              <a:rPr lang="hu-HU" sz="800" dirty="0">
                <a:hlinkClick r:id="rId4"/>
              </a:rPr>
              <a:t>https://www.eurofound.europa.eu/sites/default/files/ef_publication/field_ef_document/ef1634en.pdf</a:t>
            </a:r>
            <a:r>
              <a:rPr lang="hu-HU" sz="800" dirty="0" smtClean="0"/>
              <a:t> </a:t>
            </a:r>
          </a:p>
          <a:p>
            <a:endParaRPr lang="hu-HU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914517"/>
            <a:ext cx="5976664" cy="2881606"/>
          </a:xfrm>
        </p:spPr>
        <p:txBody>
          <a:bodyPr>
            <a:normAutofit fontScale="92500" lnSpcReduction="20000"/>
          </a:bodyPr>
          <a:lstStyle/>
          <a:p>
            <a:r>
              <a:rPr lang="hu-HU" sz="1600" dirty="0"/>
              <a:t>Az EU-OSHA vállalkozások körében végzett felmérése</a:t>
            </a:r>
            <a:r>
              <a:rPr lang="hu-HU" sz="1600" baseline="30000" dirty="0" smtClean="0"/>
              <a:t>1</a:t>
            </a:r>
            <a:r>
              <a:rPr lang="hu-HU" sz="1600" dirty="0"/>
              <a:t> szerint vegyi vagy biológiai anyagok a vállalkozások 38%-ban vannak jelen</a:t>
            </a:r>
            <a:r>
              <a:rPr lang="hu-HU" dirty="0" smtClean="0"/>
              <a:t> </a:t>
            </a:r>
            <a:endParaRPr lang="hu-HU" sz="1600" dirty="0"/>
          </a:p>
          <a:p>
            <a:r>
              <a:rPr lang="hu-HU" sz="1600" dirty="0"/>
              <a:t>A nagyvállalatok gyakran 1000-nél is több különböző vegyipari terméket használnak</a:t>
            </a:r>
          </a:p>
          <a:p>
            <a:r>
              <a:rPr lang="hu-HU" sz="1600" dirty="0" smtClean="0"/>
              <a:t>Egy-egy munkavállaló akár több száz különböző kémiai anyaggal is érintkezhet.</a:t>
            </a:r>
          </a:p>
          <a:p>
            <a:r>
              <a:rPr lang="hu-HU" sz="1600" dirty="0"/>
              <a:t>Az unió munkavállalóinak 17%-a számolt be bőre vegyipari termékekkel vagy kémiai anyagokkal érintkezéséről munkaideje legalább 25%-a</a:t>
            </a:r>
            <a:r>
              <a:rPr lang="hu-HU" dirty="0" smtClean="0"/>
              <a:t> </a:t>
            </a:r>
            <a:r>
              <a:rPr lang="hu-HU" sz="1600" dirty="0" smtClean="0"/>
              <a:t>alatt</a:t>
            </a:r>
            <a:r>
              <a:rPr lang="hu-HU" sz="1600" baseline="30000" dirty="0" smtClean="0"/>
              <a:t>2</a:t>
            </a:r>
            <a:r>
              <a:rPr lang="hu-HU" sz="1600" dirty="0" smtClean="0"/>
              <a:t>, és </a:t>
            </a:r>
            <a:r>
              <a:rPr lang="hu-HU" sz="1600" dirty="0" smtClean="0"/>
              <a:t>1</a:t>
            </a:r>
            <a:r>
              <a:rPr lang="es-ES" sz="1600" smtClean="0"/>
              <a:t>5</a:t>
            </a:r>
            <a:r>
              <a:rPr lang="hu-HU" sz="1600" smtClean="0"/>
              <a:t>% </a:t>
            </a:r>
            <a:r>
              <a:rPr lang="hu-HU" sz="1600" dirty="0" smtClean="0"/>
              <a:t>füst, égéstermékek (pl. hegesztési égéstermékek vagy kipufogógázok), por vagy porított anyag (pl. fa- vagy ásványi anyag por) belélegzéséről</a:t>
            </a:r>
            <a:endParaRPr lang="hu-HU" sz="1600" dirty="0"/>
          </a:p>
          <a:p>
            <a:r>
              <a:rPr lang="hu-HU" sz="1600" dirty="0" smtClean="0"/>
              <a:t>Folyamatosan jelennek meg új kockázatok</a:t>
            </a:r>
            <a:endParaRPr lang="hu-HU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93" y="1208569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Tények és számadatok</a:t>
            </a:r>
            <a:endParaRPr lang="hu-HU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3719" y="822818"/>
            <a:ext cx="5941453" cy="2881606"/>
          </a:xfrm>
        </p:spPr>
        <p:txBody>
          <a:bodyPr>
            <a:normAutofit/>
          </a:bodyPr>
          <a:lstStyle/>
          <a:p>
            <a:r>
              <a:rPr lang="hu-HU" sz="1600" dirty="0"/>
              <a:t>A veszélyes anyagok kimagaslóan gyakoriak egyebek mellett olyan ágazatokban, mint a mezőgazdaság (62%), a gyártóipar (52%) és az építőipar (51%)</a:t>
            </a:r>
            <a:r>
              <a:rPr lang="hu-HU" sz="1600" baseline="30000" dirty="0" smtClean="0"/>
              <a:t>1</a:t>
            </a:r>
            <a:endParaRPr lang="hu-HU" sz="1600" dirty="0"/>
          </a:p>
          <a:p>
            <a:r>
              <a:rPr lang="hu-HU" sz="1600" dirty="0"/>
              <a:t>A hagyományos munkamódszerek </a:t>
            </a:r>
            <a:r>
              <a:rPr lang="hu-HU" sz="1600" dirty="0" smtClean="0"/>
              <a:t>kiváltásával </a:t>
            </a:r>
            <a:r>
              <a:rPr lang="hu-HU" sz="1600" dirty="0"/>
              <a:t>a </a:t>
            </a:r>
            <a:r>
              <a:rPr lang="hu-HU" sz="1600" dirty="0" err="1" smtClean="0"/>
              <a:t>vegyianyagok</a:t>
            </a:r>
            <a:r>
              <a:rPr lang="hu-HU" sz="1600" dirty="0" smtClean="0"/>
              <a:t> </a:t>
            </a:r>
            <a:r>
              <a:rPr lang="hu-HU" sz="1600" dirty="0"/>
              <a:t>használata sok ágazatban megnőtt (rovarirtó szerek, műanyagok, szigetelés stb.)</a:t>
            </a:r>
          </a:p>
          <a:p>
            <a:r>
              <a:rPr lang="hu-HU" sz="1600" dirty="0"/>
              <a:t>Svédországban 2014-ben állampolgáronként 3,7 tonna veszélyes anyagot használtak fel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72" y="2428377"/>
            <a:ext cx="2555776" cy="1654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913432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1) ESENER-2 – Áttekintő beszámoló: A biztonság és egészségvédelem munkahelyi kezelése, EU-OSHA, 2016., 18. o. Elérhető: </a:t>
            </a:r>
            <a:r>
              <a:rPr lang="hu-HU" sz="800" u="sng" dirty="0">
                <a:hlinkClick r:id="rId4"/>
              </a:rPr>
              <a:t>https://osha.europa.eu/sites/default/files/ESENER2-Overview_report.pdf</a:t>
            </a:r>
            <a:r>
              <a:rPr lang="hu-HU" sz="800" dirty="0" smtClean="0"/>
              <a:t> </a:t>
            </a:r>
            <a:endParaRPr lang="hu-HU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Veszélyes anyagokkal szembeni e</a:t>
            </a:r>
            <a:r>
              <a:rPr lang="en-GB" sz="2000" dirty="0" err="1" smtClean="0"/>
              <a:t>xpo</a:t>
            </a:r>
            <a:r>
              <a:rPr lang="hu-HU" sz="2000" dirty="0" smtClean="0"/>
              <a:t>zíció</a:t>
            </a:r>
            <a:r>
              <a:rPr lang="en-GB" sz="2000" dirty="0" smtClean="0"/>
              <a:t> </a:t>
            </a:r>
            <a:r>
              <a:rPr lang="en-GB" sz="2000" dirty="0" err="1" smtClean="0"/>
              <a:t>Eur</a:t>
            </a:r>
            <a:r>
              <a:rPr lang="hu-HU" sz="2000" dirty="0" smtClean="0"/>
              <a:t>ó</a:t>
            </a:r>
            <a:r>
              <a:rPr lang="en-GB" sz="2000" dirty="0" smtClean="0"/>
              <a:t>p</a:t>
            </a:r>
            <a:r>
              <a:rPr lang="hu-HU" sz="2000" dirty="0" smtClean="0"/>
              <a:t>ában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041579" cy="3645000"/>
          </a:xfrm>
        </p:spPr>
        <p:txBody>
          <a:bodyPr>
            <a:normAutofit/>
          </a:bodyPr>
          <a:lstStyle/>
          <a:p>
            <a:r>
              <a:rPr lang="hu-HU" sz="1600" dirty="0" smtClean="0"/>
              <a:t>Az </a:t>
            </a:r>
            <a:r>
              <a:rPr lang="en-GB" sz="1600" dirty="0" smtClean="0"/>
              <a:t>EU-OSHA </a:t>
            </a:r>
            <a:r>
              <a:rPr lang="hu-HU" sz="1600" dirty="0" smtClean="0"/>
              <a:t>tanulmány a veszélyes anyagokkal szembeni </a:t>
            </a:r>
            <a:r>
              <a:rPr lang="en-GB" sz="1600" dirty="0" smtClean="0"/>
              <a:t>expo</a:t>
            </a:r>
            <a:r>
              <a:rPr lang="hu-HU" sz="1600" dirty="0" smtClean="0"/>
              <a:t>zíciót vizsgálja az</a:t>
            </a:r>
            <a:r>
              <a:rPr lang="en-GB" sz="1600" dirty="0" smtClean="0"/>
              <a:t> </a:t>
            </a:r>
            <a:r>
              <a:rPr lang="hu-HU" sz="1600" dirty="0" smtClean="0"/>
              <a:t>e</a:t>
            </a:r>
            <a:r>
              <a:rPr lang="en-GB" sz="1600" dirty="0" smtClean="0"/>
              <a:t>ur</a:t>
            </a:r>
            <a:r>
              <a:rPr lang="hu-HU" sz="1600" dirty="0" smtClean="0"/>
              <a:t>ó</a:t>
            </a:r>
            <a:r>
              <a:rPr lang="en-GB" sz="1600" dirty="0" smtClean="0"/>
              <a:t>pa</a:t>
            </a:r>
            <a:r>
              <a:rPr lang="hu-HU" sz="1600" dirty="0" smtClean="0"/>
              <a:t>i munkahelyeke</a:t>
            </a:r>
            <a:r>
              <a:rPr lang="en-GB" sz="1600" dirty="0" smtClean="0"/>
              <a:t>n</a:t>
            </a:r>
            <a:endParaRPr lang="en-GB" sz="1600" strike="sngStrike" dirty="0">
              <a:solidFill>
                <a:srgbClr val="00B050"/>
              </a:solidFill>
            </a:endParaRPr>
          </a:p>
          <a:p>
            <a:r>
              <a:rPr lang="hu-HU" sz="1600" dirty="0" smtClean="0"/>
              <a:t>A tanulmány az </a:t>
            </a:r>
            <a:r>
              <a:rPr lang="en-US" sz="1600" dirty="0" smtClean="0"/>
              <a:t>ECHA, SPIN, PRODCOM, </a:t>
            </a:r>
            <a:r>
              <a:rPr lang="en-US" sz="1600" dirty="0"/>
              <a:t>Eurostat Business </a:t>
            </a:r>
            <a:r>
              <a:rPr lang="en-US" sz="1600" dirty="0" smtClean="0"/>
              <a:t>Statistics</a:t>
            </a:r>
            <a:r>
              <a:rPr lang="en-US" sz="1600" dirty="0"/>
              <a:t> </a:t>
            </a:r>
            <a:r>
              <a:rPr lang="hu-HU" sz="1600" dirty="0" smtClean="0"/>
              <a:t>és az</a:t>
            </a:r>
            <a:r>
              <a:rPr lang="en-US" sz="1600" dirty="0" smtClean="0"/>
              <a:t> </a:t>
            </a:r>
            <a:r>
              <a:rPr lang="en-US" sz="1600" dirty="0" err="1" smtClean="0"/>
              <a:t>Eur</a:t>
            </a:r>
            <a:r>
              <a:rPr lang="hu-HU" sz="1600" dirty="0" smtClean="0"/>
              <a:t>ó</a:t>
            </a:r>
            <a:r>
              <a:rPr lang="en-US" sz="1600" dirty="0" smtClean="0"/>
              <a:t>pa</a:t>
            </a:r>
            <a:r>
              <a:rPr lang="hu-HU" sz="1600" dirty="0" smtClean="0"/>
              <a:t>i Munkakörülmények </a:t>
            </a:r>
            <a:r>
              <a:rPr lang="hu-HU" sz="1600" dirty="0"/>
              <a:t>F</a:t>
            </a:r>
            <a:r>
              <a:rPr lang="hu-HU" sz="1600" dirty="0" smtClean="0"/>
              <a:t>elmérés nyilvános adatait kombináló módszertan segítségével készült</a:t>
            </a:r>
            <a:endParaRPr lang="en-US" sz="1600" dirty="0" smtClean="0"/>
          </a:p>
          <a:p>
            <a:r>
              <a:rPr lang="hu-HU" sz="1600" dirty="0" smtClean="0"/>
              <a:t>Szakértő pontrendszer segítségével határozták meg a legfontosabb anyagokat és a fő előfordulási ágazatokat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398657" y="1587552"/>
            <a:ext cx="1994301" cy="2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842</TotalTime>
  <Words>1490</Words>
  <Application>Microsoft Office PowerPoint</Application>
  <PresentationFormat>On-screen Show (16:9)</PresentationFormat>
  <Paragraphs>200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Egészséges munkahelyek kampány (2018/19)</vt:lpstr>
      <vt:lpstr>Bevezetés a kampányba</vt:lpstr>
      <vt:lpstr>Fő célkitűzések</vt:lpstr>
      <vt:lpstr>A probléma jellege</vt:lpstr>
      <vt:lpstr>Mit tekintünk veszélyes anyagoknak? </vt:lpstr>
      <vt:lpstr>A vegyi anyagokról szóló irányelv szerinti fogalommeghatározások </vt:lpstr>
      <vt:lpstr>Tények és számadatok</vt:lpstr>
      <vt:lpstr>Tények és számadatok</vt:lpstr>
      <vt:lpstr>Veszélyes anyagokkal szembeni expozíció Európában</vt:lpstr>
      <vt:lpstr>Hogyan lehet helyesen kezelni a veszélyes anyagokat?</vt:lpstr>
      <vt:lpstr>Kockázatértékelés</vt:lpstr>
      <vt:lpstr>3 lépés a veszélyes anyagok helyes kezeléséhez</vt:lpstr>
      <vt:lpstr>Az ún. „STOP” alapelv</vt:lpstr>
      <vt:lpstr>Jogszabályi háttér</vt:lpstr>
      <vt:lpstr>Rákkeltő anyagok</vt:lpstr>
      <vt:lpstr>Kockázatoknak kitett konkrét csoportok</vt:lpstr>
      <vt:lpstr>Szerepvállalás</vt:lpstr>
      <vt:lpstr>Kampánypartnerségi ajánlat</vt:lpstr>
      <vt:lpstr>Egészséges munkahelyek – Helyes Gyakorlat Díjak</vt:lpstr>
      <vt:lpstr>Forrásanyagok a kampányhoz</vt:lpstr>
      <vt:lpstr>Lényeges dátumok</vt:lpstr>
      <vt:lpstr>További információk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192</cp:revision>
  <cp:lastPrinted>2018-02-27T09:43:07Z</cp:lastPrinted>
  <dcterms:created xsi:type="dcterms:W3CDTF">2015-10-14T15:05:30Z</dcterms:created>
  <dcterms:modified xsi:type="dcterms:W3CDTF">2018-04-05T12:37:05Z</dcterms:modified>
</cp:coreProperties>
</file>