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59" r:id="rId4"/>
    <p:sldId id="274" r:id="rId5"/>
    <p:sldId id="285" r:id="rId6"/>
    <p:sldId id="275" r:id="rId7"/>
    <p:sldId id="286" r:id="rId8"/>
    <p:sldId id="287" r:id="rId9"/>
    <p:sldId id="282" r:id="rId10"/>
    <p:sldId id="263" r:id="rId11"/>
    <p:sldId id="288" r:id="rId12"/>
    <p:sldId id="284" r:id="rId13"/>
    <p:sldId id="289" r:id="rId14"/>
    <p:sldId id="276" r:id="rId15"/>
    <p:sldId id="267" r:id="rId16"/>
    <p:sldId id="262" r:id="rId17"/>
    <p:sldId id="268" r:id="rId18"/>
    <p:sldId id="270" r:id="rId19"/>
    <p:sldId id="271" r:id="rId20"/>
    <p:sldId id="290" r:id="rId21"/>
    <p:sldId id="269" r:id="rId22"/>
    <p:sldId id="273" r:id="rId23"/>
  </p:sldIdLst>
  <p:sldSz cx="9144000" cy="5143500" type="screen16x9"/>
  <p:notesSz cx="6808788" cy="9940925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7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pos="5148" userDrawn="1">
          <p15:clr>
            <a:srgbClr val="A4A3A4"/>
          </p15:clr>
        </p15:guide>
        <p15:guide id="4" orient="horz" pos="27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git" initials="BM" lastIdx="0" clrIdx="0">
    <p:extLst/>
  </p:cmAuthor>
  <p:cmAuthor id="2" name="Lothar LISSNER" initials="LL" lastIdx="0" clrIdx="1">
    <p:extLst/>
  </p:cmAuthor>
  <p:cmAuthor id="3" name="Heike KLEMPA" initials="HK" lastIdx="0" clrIdx="2">
    <p:extLst/>
  </p:cmAuthor>
  <p:cmAuthor id="4" name="Elke SCHNEIDER" initials="ES" lastIdx="0" clrIdx="3">
    <p:extLst/>
  </p:cmAuthor>
  <p:cmAuthor id="5" name="Nenad Marinić" initials="NM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89C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67" autoAdjust="0"/>
    <p:restoredTop sz="94660"/>
  </p:normalViewPr>
  <p:slideViewPr>
    <p:cSldViewPr>
      <p:cViewPr varScale="1">
        <p:scale>
          <a:sx n="154" d="100"/>
          <a:sy n="154" d="100"/>
        </p:scale>
        <p:origin x="294" y="126"/>
      </p:cViewPr>
      <p:guideLst>
        <p:guide orient="horz" pos="577"/>
        <p:guide pos="340"/>
        <p:guide pos="5148"/>
        <p:guide orient="horz" pos="27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4302" y="57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3781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E1595-5C27-4CAE-B4E0-C80305C5E6E4}" type="datetimeFigureOut">
              <a:rPr lang="en-GB" smtClean="0"/>
              <a:t>05/04/2018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DD4C7-C698-4A80-B76C-A9FD89019653}" type="slidenum">
              <a:rPr lang="en-GB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50815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822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607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06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6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FONDO-PORTADA-PATRON-EUOSHA-2011-16-9.png" descr="/Volumes/XRAID/Equipo Rojo/EU-OSHA/18-0115 PPT templates update/PNG/FONDO-PORTADA-PATRON-EUOSHA-2011-16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Slide Number Placeholder 9"/>
          <p:cNvSpPr txBox="1"/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50640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25542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44501" y="4155926"/>
            <a:ext cx="7655891" cy="561375"/>
            <a:chOff x="444501" y="4130517"/>
            <a:chExt cx="7655891" cy="561375"/>
          </a:xfrm>
        </p:grpSpPr>
        <p:pic>
          <p:nvPicPr>
            <p:cNvPr id="16" name="Bild 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4501" y="4130517"/>
              <a:ext cx="773578" cy="54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Bild 4" descr="111004_EU-OSHA_PPT_EU logo.png"/>
            <p:cNvPicPr>
              <a:picLocks noChangeAspect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47862" y="4416668"/>
              <a:ext cx="356621" cy="243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Bild 5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7067" y="4238430"/>
              <a:ext cx="503325" cy="453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5441090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98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7560000" cy="364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254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837000"/>
            <a:ext cx="489600" cy="3645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6642280" cy="364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562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1835696" y="4876718"/>
            <a:ext cx="4992096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700" b="1" dirty="0" smtClean="0">
                <a:solidFill>
                  <a:schemeClr val="tx2"/>
                </a:solidFill>
                <a:latin typeface="Arial" pitchFamily="-107" charset="0"/>
              </a:rPr>
              <a:t>www.healthy-workplaces.eu/hr</a:t>
            </a:r>
            <a:endParaRPr lang="hr-HR" sz="7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4443958"/>
            <a:ext cx="553657" cy="49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65" y="4689693"/>
            <a:ext cx="678707" cy="25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968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020600"/>
            <a:ext cx="7646400" cy="1096200"/>
          </a:xfrm>
        </p:spPr>
        <p:txBody>
          <a:bodyPr lIns="0" tIns="0" rIns="0" bIns="0" anchor="t" anchorCtr="0"/>
          <a:lstStyle>
            <a:lvl1pPr>
              <a:defRPr sz="2400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2430000"/>
            <a:ext cx="7214400" cy="95184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5" name="Slide Number Placeholder 9"/>
          <p:cNvSpPr txBox="1"/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/>
          </a:p>
        </p:txBody>
      </p:sp>
      <p:pic>
        <p:nvPicPr>
          <p:cNvPr id="11" name="Bild 2" descr="111004_EU-OSHA_PPT_Corporate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4501" y="4131469"/>
            <a:ext cx="1031155" cy="5429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" name="Bild 5" descr="111004_EU-OSHA_PPT_HW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96336" y="4212432"/>
            <a:ext cx="507853" cy="47506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423340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3672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836999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837000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083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241999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242000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222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07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7589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405000"/>
          </a:xfrm>
        </p:spPr>
        <p:txBody>
          <a:bodyPr anchor="b"/>
          <a:lstStyle>
            <a:lvl1pPr algn="l">
              <a:defRPr sz="1800" b="1" i="0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1" y="837000"/>
            <a:ext cx="4279869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837000"/>
            <a:ext cx="2880000" cy="3645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9703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837000"/>
            <a:ext cx="4049992" cy="675000"/>
          </a:xfrm>
        </p:spPr>
        <p:txBody>
          <a:bodyPr anchor="b">
            <a:normAutofit/>
          </a:bodyPr>
          <a:lstStyle>
            <a:lvl1pPr algn="l">
              <a:defRPr sz="1800" b="1" i="0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1512000"/>
            <a:ext cx="4050000" cy="2970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971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NDO-PATRON-EUOSHA-2011-16-9.png" descr="/Volumes/XRAID/Equipo Rojo/EU-OSHA/18-0115 PPT templates update/PNG/FONDO-PATRON-EUOSHA-2011-16-9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559873" cy="3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7560000" cy="364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0" name="Slide Number Placeholder 9"/>
          <p:cNvSpPr txBox="1"/>
          <p:nvPr/>
        </p:nvSpPr>
        <p:spPr>
          <a:xfrm>
            <a:off x="8532440" y="4877961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750" baseline="0" smtClean="0"/>
              <a:t>‹#›</a:t>
            </a:fld>
            <a:endParaRPr lang="hr-HR" sz="750" baseline="0"/>
          </a:p>
        </p:txBody>
      </p:sp>
    </p:spTree>
    <p:extLst>
      <p:ext uri="{BB962C8B-B14F-4D97-AF65-F5344CB8AC3E}">
        <p14:creationId xmlns:p14="http://schemas.microsoft.com/office/powerpoint/2010/main" val="117228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/>
  <p:txStyles>
    <p:titleStyle>
      <a:lvl1pPr algn="l" defTabSz="342900" rtl="0" eaLnBrk="1" latinLnBrk="0" hangingPunct="1">
        <a:spcBef>
          <a:spcPct val="0"/>
        </a:spcBef>
        <a:buNone/>
        <a:defRPr sz="18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9000" indent="-189000" algn="l" defTabSz="342900" rtl="0" eaLnBrk="1" latinLnBrk="0" hangingPunct="1">
        <a:spcBef>
          <a:spcPts val="45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35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−"/>
        <a:defRPr sz="127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29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−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43313" indent="-214313" algn="l" defTabSz="342900" rtl="0" eaLnBrk="1" latinLnBrk="0" hangingPunct="1">
        <a:spcBef>
          <a:spcPct val="0"/>
        </a:spcBef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99000" indent="-135000" algn="l" defTabSz="342900" rtl="0" eaLnBrk="1" latinLnBrk="0" hangingPunct="1">
        <a:spcBef>
          <a:spcPct val="0"/>
        </a:spcBef>
        <a:buFont typeface="Arial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osha.europa.eu/en/legislation/directives/75" TargetMode="External"/><Relationship Id="rId7" Type="http://schemas.openxmlformats.org/officeDocument/2006/relationships/hyperlink" Target="https://osha.europa.eu/en/legislation/directives/regulation-ec-no-1272-2008-classification-labelling-and-packaging-of-substances-and-mixtures" TargetMode="External"/><Relationship Id="rId2" Type="http://schemas.openxmlformats.org/officeDocument/2006/relationships/hyperlink" Target="https://osha.europa.eu/en/legislation/directives/the-osh-framework-directive/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sha.europa.eu/en/legislation/directives/regulation-ec-no-1907-2006-of-the-european-parliament-and-of-the-council" TargetMode="External"/><Relationship Id="rId5" Type="http://schemas.openxmlformats.org/officeDocument/2006/relationships/hyperlink" Target="https://osha.europa.eu/en/safety-and-health-legislation" TargetMode="External"/><Relationship Id="rId4" Type="http://schemas.openxmlformats.org/officeDocument/2006/relationships/hyperlink" Target="https://osha.europa.eu/en/legislation/directives/directive-2004-37-ec-carcinogens-or-mutagens-at-wor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osha.europa.eu/en/themes/dangerous-substances/roadmap-to-carcinogen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healthy-workplaces.eu/hr/healthy-workplaces-newsletter" TargetMode="External"/><Relationship Id="rId7" Type="http://schemas.openxmlformats.org/officeDocument/2006/relationships/hyperlink" Target="https://www.facebook.com/EuropeanAgencyforSafetyandHealthatWork" TargetMode="External"/><Relationship Id="rId12" Type="http://schemas.openxmlformats.org/officeDocument/2006/relationships/image" Target="../media/image31.jpeg"/><Relationship Id="rId2" Type="http://schemas.openxmlformats.org/officeDocument/2006/relationships/hyperlink" Target="http://www.healthy-workplaces.eu/h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hyperlink" Target="https://www.linkedin.com/company/europeanagency-for-safety-and-health-at-work" TargetMode="External"/><Relationship Id="rId5" Type="http://schemas.openxmlformats.org/officeDocument/2006/relationships/hyperlink" Target="http://twitter.com/eu_osha" TargetMode="External"/><Relationship Id="rId10" Type="http://schemas.openxmlformats.org/officeDocument/2006/relationships/image" Target="../media/image30.png"/><Relationship Id="rId4" Type="http://schemas.openxmlformats.org/officeDocument/2006/relationships/hyperlink" Target="http://www.healthy-workplaces.eu/fops" TargetMode="External"/><Relationship Id="rId9" Type="http://schemas.openxmlformats.org/officeDocument/2006/relationships/hyperlink" Target="http://www.youtube.com/user/EUOSH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sites/default/files/publications/documents/esener-ii-summary-e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eurofound.europa.eu/sites/default/files/ef_publication/field_ef_document/ef1634en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sha.europa.eu/sites/default/files/ESENER2-Overview_report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73000"/>
            <a:ext cx="8568952" cy="546822"/>
          </a:xfrm>
        </p:spPr>
        <p:txBody>
          <a:bodyPr/>
          <a:lstStyle/>
          <a:p>
            <a:r>
              <a:rPr lang="hr-HR" sz="2800" dirty="0" smtClean="0"/>
              <a:t>Kampanja za zdrava mjesta rada 2018. – 2019.</a:t>
            </a:r>
            <a:endParaRPr lang="hr-H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0"/>
          </p:nvPr>
        </p:nvSpPr>
        <p:spPr>
          <a:xfrm>
            <a:off x="395536" y="3291830"/>
            <a:ext cx="7646400" cy="506406"/>
          </a:xfrm>
        </p:spPr>
        <p:txBody>
          <a:bodyPr>
            <a:normAutofit/>
          </a:bodyPr>
          <a:lstStyle/>
          <a:p>
            <a:r>
              <a:rPr lang="hr-HR" sz="2000" dirty="0" smtClean="0"/>
              <a:t>Upravljanje opasnim tvarima na mjestima rada</a:t>
            </a:r>
            <a:endParaRPr lang="hr-HR" sz="2000" dirty="0"/>
          </a:p>
        </p:txBody>
      </p:sp>
      <p:sp>
        <p:nvSpPr>
          <p:cNvPr id="4" name="Subtítulo 4"/>
          <p:cNvSpPr txBox="1"/>
          <p:nvPr/>
        </p:nvSpPr>
        <p:spPr>
          <a:xfrm>
            <a:off x="1835696" y="3814531"/>
            <a:ext cx="6120680" cy="70143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342900" rtl="0" eaLnBrk="1" latinLnBrk="0" hangingPunct="1">
              <a:spcBef>
                <a:spcPts val="45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35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3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27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12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0"/>
              </a:spcBef>
              <a:buFont typeface="Aria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0"/>
              </a:spcBef>
              <a:buFont typeface="Arial" pitchFamily="34" charset="0"/>
              <a:buNone/>
              <a:defRPr sz="97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/>
            </a:r>
            <a:br>
              <a:rPr lang="es-ES" smtClean="0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835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794407" cy="367200"/>
          </a:xfrm>
        </p:spPr>
        <p:txBody>
          <a:bodyPr/>
          <a:lstStyle/>
          <a:p>
            <a:r>
              <a:rPr lang="hr-HR" sz="2000" dirty="0" smtClean="0"/>
              <a:t>Kako upravljati opasnim tvarima?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915988"/>
            <a:ext cx="5976664" cy="3023914"/>
          </a:xfrm>
        </p:spPr>
        <p:txBody>
          <a:bodyPr>
            <a:noAutofit/>
          </a:bodyPr>
          <a:lstStyle/>
          <a:p>
            <a:r>
              <a:rPr lang="hr-HR" sz="1400" dirty="0" smtClean="0"/>
              <a:t>Ključno je stvaranje kulture prevencije i podizanje svijesti </a:t>
            </a:r>
          </a:p>
          <a:p>
            <a:r>
              <a:rPr lang="hr-HR" sz="1400" dirty="0" smtClean="0"/>
              <a:t>Zakonski propisi o opasnim tvarima već postoje u EU — poslodavci moraju biti svjesni svojih zakonskih obveza</a:t>
            </a:r>
          </a:p>
          <a:p>
            <a:r>
              <a:rPr lang="hr-HR" sz="1400" dirty="0" smtClean="0"/>
              <a:t>Procjena rizika neophodna je za učinkovitu prevenciju</a:t>
            </a:r>
          </a:p>
          <a:p>
            <a:r>
              <a:rPr lang="hr-HR" sz="1400" dirty="0" smtClean="0"/>
              <a:t>Uvođenje učinkovitih preventivnih i zaštitnih mjera </a:t>
            </a:r>
          </a:p>
          <a:p>
            <a:r>
              <a:rPr lang="hr-HR" sz="1400" dirty="0"/>
              <a:t>Radnici trebaju biti obaviješteni </a:t>
            </a:r>
            <a:r>
              <a:rPr lang="hr-HR" sz="1400" dirty="0" smtClean="0"/>
              <a:t>o: </a:t>
            </a:r>
            <a:endParaRPr lang="hr-HR" sz="1400" dirty="0"/>
          </a:p>
          <a:p>
            <a:pPr lvl="1">
              <a:spcBef>
                <a:spcPts val="600"/>
              </a:spcBef>
            </a:pPr>
            <a:r>
              <a:rPr lang="hr-HR" sz="1400" dirty="0" smtClean="0"/>
              <a:t>rezultatima procjene rizika</a:t>
            </a:r>
          </a:p>
          <a:p>
            <a:pPr lvl="1"/>
            <a:r>
              <a:rPr lang="hr-HR" sz="1400" dirty="0" smtClean="0"/>
              <a:t>opasnostima kojima su izloženi i mogućim učincima tih opasnosti</a:t>
            </a:r>
            <a:endParaRPr lang="hr-HR" sz="1400" dirty="0"/>
          </a:p>
          <a:p>
            <a:pPr lvl="1"/>
            <a:r>
              <a:rPr lang="hr-HR" sz="1400" dirty="0" smtClean="0"/>
              <a:t>načinima osiguravanja svoje sigurnosti i sigurnosti drugih</a:t>
            </a:r>
          </a:p>
          <a:p>
            <a:pPr lvl="1"/>
            <a:r>
              <a:rPr lang="hr-HR" sz="1400" dirty="0" smtClean="0"/>
              <a:t>postupanju u slučaju nezgode ili kada nešto pođe krivo</a:t>
            </a:r>
          </a:p>
          <a:p>
            <a:r>
              <a:rPr lang="hr-HR" sz="1400" dirty="0" smtClean="0"/>
              <a:t>Praktični alati i smjernice mogu pomoći poduzećima u upravljanju rizicima i osigurati sigurna i zdrava mjesta rada</a:t>
            </a:r>
            <a:endParaRPr lang="hr-HR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91630"/>
            <a:ext cx="2315502" cy="289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6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dirty="0" smtClean="0"/>
              <a:t>Procjena rizika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874" y="843558"/>
            <a:ext cx="7650518" cy="3645000"/>
          </a:xfrm>
        </p:spPr>
        <p:txBody>
          <a:bodyPr>
            <a:normAutofit/>
          </a:bodyPr>
          <a:lstStyle/>
          <a:p>
            <a:r>
              <a:rPr lang="hr-HR" sz="1500" dirty="0"/>
              <a:t>Potrebno je </a:t>
            </a:r>
            <a:r>
              <a:rPr lang="hr-HR" sz="1500" dirty="0" smtClean="0"/>
              <a:t>izraditi </a:t>
            </a:r>
            <a:r>
              <a:rPr lang="hr-HR" sz="1500" dirty="0"/>
              <a:t>procjenu rizika radi utvrđivanja svih sigurnosnih i zdravstvenih rizika</a:t>
            </a:r>
          </a:p>
          <a:p>
            <a:r>
              <a:rPr lang="hr-HR" sz="1500" dirty="0" smtClean="0"/>
              <a:t>Svi - poslodavci, </a:t>
            </a:r>
            <a:r>
              <a:rPr lang="hr-HR" sz="1500" dirty="0"/>
              <a:t>voditelji, </a:t>
            </a:r>
            <a:r>
              <a:rPr lang="hr-HR" sz="1500" dirty="0" smtClean="0"/>
              <a:t>stručnjaci zaštite na radu te radnici, </a:t>
            </a:r>
            <a:r>
              <a:rPr lang="hr-HR" sz="1500" dirty="0"/>
              <a:t>trebaju biti uključeni</a:t>
            </a:r>
          </a:p>
          <a:p>
            <a:r>
              <a:rPr lang="hr-HR" sz="1500" dirty="0"/>
              <a:t>Potrebno je obuhvatiti sve skupine radnika i izvođača radova kao i izvanredne </a:t>
            </a:r>
            <a:r>
              <a:rPr lang="hr-HR" sz="1500" dirty="0" smtClean="0"/>
              <a:t>situacije, </a:t>
            </a:r>
            <a:r>
              <a:rPr lang="hr-HR" sz="1500" dirty="0"/>
              <a:t>npr. održavanje i popravak</a:t>
            </a:r>
          </a:p>
          <a:p>
            <a:r>
              <a:rPr lang="hr-HR" altLang="en-US" sz="1500" dirty="0" smtClean="0"/>
              <a:t>Za svaki radni postupak prioritet je uklanjanje ili kontrola rizika </a:t>
            </a:r>
            <a:endParaRPr lang="hr-HR" altLang="en-US" sz="1500" dirty="0"/>
          </a:p>
          <a:p>
            <a:r>
              <a:rPr lang="hr-HR" sz="1500" dirty="0"/>
              <a:t>Treba biti ažurna i revidirana kad se dogode nezgode </a:t>
            </a:r>
          </a:p>
          <a:p>
            <a:r>
              <a:rPr lang="hr-HR" sz="1500" dirty="0"/>
              <a:t>Radnici trebaju biti dobro informirani o rezultatima i sposobni primijeniti preventivne mjere</a:t>
            </a:r>
          </a:p>
          <a:p>
            <a:r>
              <a:rPr lang="hr-HR" sz="1500" dirty="0" smtClean="0"/>
              <a:t>Dostupnost alata </a:t>
            </a:r>
            <a:r>
              <a:rPr lang="hr-HR" sz="1500" dirty="0"/>
              <a:t>i </a:t>
            </a:r>
            <a:r>
              <a:rPr lang="hr-HR" sz="1500" dirty="0" smtClean="0"/>
              <a:t>instrumenata pomaže </a:t>
            </a:r>
            <a:r>
              <a:rPr lang="hr-HR" sz="1500" dirty="0"/>
              <a:t>poduzećima u provođenju procjene rizika</a:t>
            </a:r>
          </a:p>
        </p:txBody>
      </p:sp>
    </p:spTree>
    <p:extLst>
      <p:ext uri="{BB962C8B-B14F-4D97-AF65-F5344CB8AC3E}">
        <p14:creationId xmlns:p14="http://schemas.microsoft.com/office/powerpoint/2010/main" val="3755344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dirty="0" smtClean="0"/>
              <a:t>Tri koraka za upravljanje opasnim tvarima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43558"/>
            <a:ext cx="7560000" cy="3645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altLang="en-US" sz="1500" dirty="0" smtClean="0"/>
              <a:t>Utvrditi opasnosti</a:t>
            </a:r>
            <a:r>
              <a:rPr lang="hr-HR" dirty="0" smtClean="0"/>
              <a:t>:</a:t>
            </a:r>
          </a:p>
          <a:p>
            <a:r>
              <a:rPr lang="hr-HR" dirty="0" smtClean="0"/>
              <a:t>Napraviti popis </a:t>
            </a:r>
            <a:r>
              <a:rPr lang="hr-HR" altLang="en-US" sz="1300" dirty="0"/>
              <a:t>tvari / kemijskih proizvoda koji se koriste ili nastaju na </a:t>
            </a:r>
            <a:r>
              <a:rPr lang="hr-HR" altLang="en-US" sz="1300" dirty="0" smtClean="0"/>
              <a:t>mjestu rada </a:t>
            </a:r>
            <a:endParaRPr lang="hr-HR" altLang="en-US" sz="1300" dirty="0"/>
          </a:p>
          <a:p>
            <a:r>
              <a:rPr lang="hr-HR" dirty="0" smtClean="0"/>
              <a:t>Prikupiti podatke o šteti koju oni mogu uzrokovati i načinima na koje se mogu dogoditi, na primjer putem oznaka ili sigurnosno-tehničkih listova </a:t>
            </a:r>
          </a:p>
          <a:p>
            <a:r>
              <a:rPr lang="hr-HR" dirty="0" smtClean="0"/>
              <a:t>Ocijeniti koriste li se karcinogene ili </a:t>
            </a:r>
            <a:r>
              <a:rPr lang="hr-HR" dirty="0" err="1" smtClean="0"/>
              <a:t>mutagene</a:t>
            </a:r>
            <a:r>
              <a:rPr lang="hr-HR" dirty="0" smtClean="0"/>
              <a:t> tvari, a na koje se primjenjuju rigoroznija pravila</a:t>
            </a:r>
          </a:p>
          <a:p>
            <a:pPr marL="0" indent="0">
              <a:buNone/>
            </a:pPr>
            <a:r>
              <a:rPr lang="hr-HR" altLang="en-US" sz="1500" dirty="0" smtClean="0"/>
              <a:t>Ocijeniti izloženost:</a:t>
            </a:r>
          </a:p>
          <a:p>
            <a:r>
              <a:rPr lang="hr-HR" dirty="0" smtClean="0"/>
              <a:t>Utvrditi tko može biti izložen, uključujući čistače te radnike na održavanju</a:t>
            </a:r>
          </a:p>
          <a:p>
            <a:r>
              <a:rPr lang="hr-HR" sz="1300" dirty="0"/>
              <a:t>Ocijeniti izloženost radnika ovisno o vrsti, intenzitetu, duljini i učestalosti izloženosti, uključujući kombinacije izloženosti</a:t>
            </a:r>
          </a:p>
          <a:p>
            <a:r>
              <a:rPr lang="hr-HR" dirty="0" smtClean="0"/>
              <a:t>Razmotriti povezane učinke s drugim rizicima kao što su rizici od požara, apsorpcije kroz kožu ili rada u mokrim uvjetima</a:t>
            </a:r>
          </a:p>
          <a:p>
            <a:pPr marL="0" indent="0">
              <a:buNone/>
            </a:pPr>
            <a:r>
              <a:rPr lang="hr-HR" sz="1500" dirty="0" smtClean="0"/>
              <a:t>Odrediti mjere:</a:t>
            </a:r>
          </a:p>
          <a:p>
            <a:r>
              <a:rPr lang="hr-HR" dirty="0" smtClean="0"/>
              <a:t>Popis opasnosti može se koristi za sastavljanje plana aktivnosti, uključujući subjekte koji ga trebaju provesti</a:t>
            </a:r>
          </a:p>
          <a:p>
            <a:r>
              <a:rPr lang="hr-HR" sz="1300" dirty="0"/>
              <a:t>Nadzor nad provedbom i učinkom mjera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73640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96844" y="3759118"/>
            <a:ext cx="2123627" cy="1260904"/>
          </a:xfrm>
          <a:prstGeom prst="roundRect">
            <a:avLst/>
          </a:prstGeom>
          <a:solidFill>
            <a:srgbClr val="89C140"/>
          </a:solidFill>
          <a:ln>
            <a:solidFill>
              <a:srgbClr val="89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dirty="0" smtClean="0"/>
              <a:t>Načelo STOP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010" y="843558"/>
            <a:ext cx="7560000" cy="3645000"/>
          </a:xfrm>
        </p:spPr>
        <p:txBody>
          <a:bodyPr>
            <a:normAutofit/>
          </a:bodyPr>
          <a:lstStyle/>
          <a:p>
            <a:r>
              <a:rPr lang="hr-HR" sz="1600" dirty="0" smtClean="0"/>
              <a:t>Poslodavci trebaju odrediti učinkovite preventivne i zaštitne mjere</a:t>
            </a:r>
          </a:p>
          <a:p>
            <a:r>
              <a:rPr lang="hr-HR" sz="1600" dirty="0" smtClean="0"/>
              <a:t>Opasne tvari i procese potrebno je potpuno ukloniti s mjesta rada (npr. stvaranje novih radnih procesa) </a:t>
            </a:r>
          </a:p>
          <a:p>
            <a:r>
              <a:rPr lang="hr-HR" sz="1600" dirty="0" smtClean="0"/>
              <a:t>Ako </a:t>
            </a:r>
            <a:r>
              <a:rPr lang="hr-HR" sz="1600" u="sng" dirty="0" smtClean="0"/>
              <a:t>uklanjanje</a:t>
            </a:r>
            <a:r>
              <a:rPr lang="hr-HR" sz="1600" dirty="0" smtClean="0"/>
              <a:t> nije moguće, rizicima je potrebno upravljati na temelju redoslijeda primjene preventivnih mjera — načela STOP</a:t>
            </a:r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	</a:t>
            </a:r>
            <a:r>
              <a:rPr lang="hr-HR" sz="1600" dirty="0" smtClean="0">
                <a:solidFill>
                  <a:srgbClr val="FF0000"/>
                </a:solidFill>
              </a:rPr>
              <a:t>S</a:t>
            </a:r>
            <a:r>
              <a:rPr lang="hr-HR" sz="1600" dirty="0" smtClean="0"/>
              <a:t>upstitucija (sigurne ili manje štetne alternative)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	</a:t>
            </a:r>
            <a:r>
              <a:rPr lang="hr-HR" sz="1600" dirty="0" smtClean="0">
                <a:solidFill>
                  <a:srgbClr val="FF0000"/>
                </a:solidFill>
              </a:rPr>
              <a:t>T</a:t>
            </a:r>
            <a:r>
              <a:rPr lang="hr-HR" sz="1600" dirty="0" smtClean="0"/>
              <a:t>ehnološke mjere (npr. zatvoreni sustav, lokalna odsisna ventilacija)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	</a:t>
            </a:r>
            <a:r>
              <a:rPr lang="hr-HR" sz="1600" dirty="0" smtClean="0">
                <a:solidFill>
                  <a:srgbClr val="FF0000"/>
                </a:solidFill>
              </a:rPr>
              <a:t>O</a:t>
            </a:r>
            <a:r>
              <a:rPr lang="hr-HR" sz="1600" dirty="0" smtClean="0"/>
              <a:t>rganizacijske mjere (npr. ograničavanje broja izloženih radnika ili </a:t>
            </a:r>
            <a:r>
              <a:rPr lang="es-ES" sz="1600" dirty="0" smtClean="0"/>
              <a:t>	</a:t>
            </a:r>
            <a:r>
              <a:rPr lang="hr-HR" sz="1600" dirty="0" smtClean="0"/>
              <a:t>vremena izloženosti)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	</a:t>
            </a:r>
            <a:r>
              <a:rPr lang="hr-HR" sz="1600" dirty="0" smtClean="0">
                <a:solidFill>
                  <a:srgbClr val="FF0000"/>
                </a:solidFill>
              </a:rPr>
              <a:t>P</a:t>
            </a:r>
            <a:r>
              <a:rPr lang="hr-HR" sz="1600" dirty="0" smtClean="0"/>
              <a:t>ersonal </a:t>
            </a:r>
            <a:r>
              <a:rPr lang="hr-HR" sz="1600" dirty="0" err="1" smtClean="0"/>
              <a:t>protection</a:t>
            </a:r>
            <a:r>
              <a:rPr lang="hr-HR" sz="1600" dirty="0" smtClean="0"/>
              <a:t> - (nošenje OZO-a)</a:t>
            </a:r>
          </a:p>
          <a:p>
            <a:endParaRPr lang="hr-HR" sz="1600" dirty="0" smtClean="0"/>
          </a:p>
          <a:p>
            <a:endParaRPr lang="hr-HR" sz="1600" dirty="0" smtClean="0"/>
          </a:p>
          <a:p>
            <a:endParaRPr lang="hr-HR" sz="1600" dirty="0" smtClean="0"/>
          </a:p>
          <a:p>
            <a:pPr marL="0" indent="0">
              <a:buNone/>
            </a:pPr>
            <a:endParaRPr lang="hr-HR" sz="1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844" y="3003798"/>
            <a:ext cx="24471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51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dirty="0" smtClean="0"/>
              <a:t>Zakonodavstvo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43558"/>
            <a:ext cx="7290351" cy="3645000"/>
          </a:xfrm>
        </p:spPr>
        <p:txBody>
          <a:bodyPr>
            <a:normAutofit/>
          </a:bodyPr>
          <a:lstStyle/>
          <a:p>
            <a:r>
              <a:rPr lang="hr-HR" sz="1300" dirty="0"/>
              <a:t>Poslodavac je zakonski obvezan </a:t>
            </a:r>
            <a:r>
              <a:rPr lang="hr-HR" sz="1300" dirty="0" smtClean="0"/>
              <a:t>osigurati sigurno i zdravo mjesto rada</a:t>
            </a:r>
            <a:endParaRPr lang="hr-HR" sz="1300" dirty="0"/>
          </a:p>
          <a:p>
            <a:pPr marL="0" indent="0">
              <a:buNone/>
            </a:pPr>
            <a:r>
              <a:rPr sz="1300" dirty="0"/>
              <a:t/>
            </a:r>
            <a:br>
              <a:rPr sz="1300" dirty="0"/>
            </a:br>
            <a:r>
              <a:rPr lang="hr-HR" sz="1300" dirty="0" smtClean="0"/>
              <a:t>Propisi iz područja sigurnosti i zaštite zdravlja na radu, uključujući</a:t>
            </a:r>
          </a:p>
          <a:p>
            <a:r>
              <a:rPr lang="hr-HR" sz="1300" dirty="0" smtClean="0">
                <a:hlinkClick r:id="rId2"/>
              </a:rPr>
              <a:t>Direktiva 89/391/EEZ (Okvirna direktiva o sigurnosti i zdravlju na radu)   </a:t>
            </a:r>
            <a:endParaRPr lang="hr-HR" sz="1300" dirty="0"/>
          </a:p>
          <a:p>
            <a:r>
              <a:rPr lang="hr-HR" sz="1300" dirty="0" smtClean="0">
                <a:hlinkClick r:id="rId3"/>
              </a:rPr>
              <a:t>Direktiva 98/24/EZ (Direktiva o kemijskim sredstvima, CAD)</a:t>
            </a:r>
            <a:endParaRPr lang="hr-HR" sz="1300" dirty="0"/>
          </a:p>
          <a:p>
            <a:r>
              <a:rPr lang="hr-HR" sz="1300" dirty="0" smtClean="0">
                <a:hlinkClick r:id="rId4"/>
              </a:rPr>
              <a:t>Direktiva 2004/37/EZ (Direktiva o karcinogenim i mutagenim tvarima, CMD)</a:t>
            </a:r>
            <a:endParaRPr lang="hr-HR" sz="1300" dirty="0" smtClean="0"/>
          </a:p>
          <a:p>
            <a:pPr marL="0" indent="0">
              <a:buNone/>
            </a:pPr>
            <a:r>
              <a:rPr sz="1300" dirty="0"/>
              <a:t/>
            </a:r>
            <a:br>
              <a:rPr sz="1300" dirty="0"/>
            </a:br>
            <a:r>
              <a:rPr lang="hr-HR" sz="1300" dirty="0"/>
              <a:t>Potpuni pregled relevantnog zakonodavstva o sigurnosti i zdravlju na radu: </a:t>
            </a:r>
            <a:r>
              <a:rPr sz="1300" dirty="0"/>
              <a:t/>
            </a:r>
            <a:br>
              <a:rPr sz="1300" dirty="0"/>
            </a:br>
            <a:r>
              <a:rPr lang="hr-HR" sz="1300" dirty="0" smtClean="0">
                <a:hlinkClick r:id="rId5"/>
              </a:rPr>
              <a:t>https://osha.europa.eu/hr/safety-and-health-legislation </a:t>
            </a:r>
            <a:r>
              <a:rPr sz="1300" dirty="0">
                <a:hlinkClick r:id="rId5"/>
              </a:rPr>
              <a:t/>
            </a:r>
            <a:br>
              <a:rPr sz="1300" dirty="0">
                <a:hlinkClick r:id="rId5"/>
              </a:rPr>
            </a:br>
            <a:endParaRPr lang="hr-HR" sz="1300" dirty="0"/>
          </a:p>
          <a:p>
            <a:pPr marL="0" indent="0">
              <a:buNone/>
            </a:pPr>
            <a:r>
              <a:rPr lang="hr-HR" sz="1300" dirty="0"/>
              <a:t>Neke od korisnih informacija iz zakonodavstva o kemikalijama:</a:t>
            </a:r>
          </a:p>
          <a:p>
            <a:r>
              <a:rPr lang="hr-HR" sz="1300" dirty="0" smtClean="0">
                <a:hlinkClick r:id="rId6"/>
              </a:rPr>
              <a:t>Uredba (EZ) br. 1907/2006 (Uredba REACH)</a:t>
            </a:r>
            <a:endParaRPr lang="hr-HR" sz="1300" dirty="0"/>
          </a:p>
          <a:p>
            <a:r>
              <a:rPr lang="hr-HR" sz="1300" dirty="0" smtClean="0">
                <a:hlinkClick r:id="rId7"/>
              </a:rPr>
              <a:t>Uredba (EZ) br. 1272/2008 (Uredba CLP)</a:t>
            </a:r>
            <a:endParaRPr lang="hr-HR" sz="1300" dirty="0"/>
          </a:p>
          <a:p>
            <a:endParaRPr lang="hr-HR" sz="1600" dirty="0" smtClean="0"/>
          </a:p>
          <a:p>
            <a:pPr marL="0" indent="0">
              <a:buNone/>
            </a:pPr>
            <a:endParaRPr lang="hr-HR" sz="1800" dirty="0"/>
          </a:p>
        </p:txBody>
      </p:sp>
      <p:grpSp>
        <p:nvGrpSpPr>
          <p:cNvPr id="6" name="Group 5"/>
          <p:cNvGrpSpPr/>
          <p:nvPr/>
        </p:nvGrpSpPr>
        <p:grpSpPr>
          <a:xfrm>
            <a:off x="7280476" y="1995686"/>
            <a:ext cx="1783948" cy="1838857"/>
            <a:chOff x="6948264" y="2401345"/>
            <a:chExt cx="1783948" cy="1838857"/>
          </a:xfrm>
        </p:grpSpPr>
        <p:sp>
          <p:nvSpPr>
            <p:cNvPr id="5" name="Oval 4"/>
            <p:cNvSpPr/>
            <p:nvPr/>
          </p:nvSpPr>
          <p:spPr>
            <a:xfrm>
              <a:off x="6948264" y="2787773"/>
              <a:ext cx="1440160" cy="1452429"/>
            </a:xfrm>
            <a:prstGeom prst="ellipse">
              <a:avLst/>
            </a:prstGeom>
            <a:solidFill>
              <a:srgbClr val="89C14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58"/>
            <a:stretch>
              <a:fillRect/>
            </a:stretch>
          </p:blipFill>
          <p:spPr>
            <a:xfrm>
              <a:off x="7164288" y="2401345"/>
              <a:ext cx="1567924" cy="1838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5133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dirty="0" smtClean="0"/>
              <a:t>Karcinogene tvari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43558"/>
            <a:ext cx="7866415" cy="3645000"/>
          </a:xfrm>
        </p:spPr>
        <p:txBody>
          <a:bodyPr>
            <a:normAutofit/>
          </a:bodyPr>
          <a:lstStyle/>
          <a:p>
            <a:r>
              <a:rPr lang="hr-HR" sz="1600" dirty="0" smtClean="0"/>
              <a:t>Karcinogene tvari uzrokuju većinu smrtonosnih profesionalnih bolesti u EU</a:t>
            </a:r>
            <a:endParaRPr lang="en-US" sz="1600" dirty="0" smtClean="0"/>
          </a:p>
          <a:p>
            <a:r>
              <a:rPr lang="hr-HR" sz="1600" dirty="0" smtClean="0"/>
              <a:t>Svaki dan izloženost karcinogenim tvarima na mjestima rada</a:t>
            </a:r>
            <a:r>
              <a:rPr lang="en-US" sz="1600" dirty="0" smtClean="0"/>
              <a:t> </a:t>
            </a:r>
            <a:r>
              <a:rPr lang="hr-HR" sz="1600" dirty="0" smtClean="0"/>
              <a:t>uzrokuje</a:t>
            </a:r>
            <a:r>
              <a:rPr lang="en-US" sz="1600" dirty="0" smtClean="0"/>
              <a:t>:</a:t>
            </a:r>
          </a:p>
          <a:p>
            <a:pPr lvl="1">
              <a:spcBef>
                <a:spcPts val="600"/>
              </a:spcBef>
            </a:pPr>
            <a:r>
              <a:rPr lang="hr-HR" sz="1600" dirty="0"/>
              <a:t>r</a:t>
            </a:r>
            <a:r>
              <a:rPr lang="hr-HR" sz="1600" dirty="0" smtClean="0"/>
              <a:t>azvoj raka kod </a:t>
            </a:r>
            <a:r>
              <a:rPr lang="en-GB" sz="1600" dirty="0" smtClean="0"/>
              <a:t>91</a:t>
            </a:r>
            <a:r>
              <a:rPr lang="hr-HR" sz="1600" dirty="0" smtClean="0"/>
              <a:t> </a:t>
            </a:r>
            <a:r>
              <a:rPr lang="en-GB" sz="1600" dirty="0" smtClean="0"/>
              <a:t>500 </a:t>
            </a:r>
            <a:r>
              <a:rPr lang="hr-HR" sz="1600" dirty="0" smtClean="0"/>
              <a:t>do</a:t>
            </a:r>
            <a:r>
              <a:rPr lang="en-GB" sz="1600" dirty="0" smtClean="0"/>
              <a:t> 150</a:t>
            </a:r>
            <a:r>
              <a:rPr lang="hr-HR" sz="1600" dirty="0" smtClean="0"/>
              <a:t> </a:t>
            </a:r>
            <a:r>
              <a:rPr lang="en-GB" sz="1600" dirty="0" smtClean="0"/>
              <a:t>500</a:t>
            </a:r>
            <a:r>
              <a:rPr lang="en-US" sz="1600" dirty="0" smtClean="0"/>
              <a:t> </a:t>
            </a:r>
            <a:r>
              <a:rPr lang="hr-HR" sz="1600" dirty="0" smtClean="0"/>
              <a:t>osoba</a:t>
            </a:r>
            <a:r>
              <a:rPr lang="en-US" sz="1600" dirty="0" smtClean="0"/>
              <a:t> </a:t>
            </a:r>
          </a:p>
          <a:p>
            <a:pPr lvl="1">
              <a:tabLst>
                <a:tab pos="900113" algn="l"/>
              </a:tabLst>
            </a:pPr>
            <a:r>
              <a:rPr lang="hr-HR" sz="1600" dirty="0"/>
              <a:t>s</a:t>
            </a:r>
            <a:r>
              <a:rPr lang="hr-HR" sz="1600" dirty="0" smtClean="0"/>
              <a:t>mrt kod </a:t>
            </a:r>
            <a:r>
              <a:rPr lang="en-GB" sz="1600" dirty="0" smtClean="0"/>
              <a:t>57</a:t>
            </a:r>
            <a:r>
              <a:rPr lang="hr-HR" sz="1600" dirty="0" smtClean="0"/>
              <a:t> </a:t>
            </a:r>
            <a:r>
              <a:rPr lang="en-GB" sz="1600" dirty="0" smtClean="0"/>
              <a:t>700 </a:t>
            </a:r>
            <a:r>
              <a:rPr lang="hr-HR" sz="1600" dirty="0" smtClean="0"/>
              <a:t>do</a:t>
            </a:r>
            <a:r>
              <a:rPr lang="hr-HR" sz="1600" dirty="0"/>
              <a:t> </a:t>
            </a:r>
            <a:r>
              <a:rPr lang="en-GB" sz="1600" dirty="0" smtClean="0"/>
              <a:t>106</a:t>
            </a:r>
            <a:r>
              <a:rPr lang="hr-HR" sz="1600" dirty="0" smtClean="0"/>
              <a:t> </a:t>
            </a:r>
            <a:r>
              <a:rPr lang="en-GB" sz="1600" dirty="0" smtClean="0"/>
              <a:t>500</a:t>
            </a:r>
            <a:r>
              <a:rPr lang="hr-HR" sz="1600" dirty="0"/>
              <a:t> </a:t>
            </a:r>
            <a:r>
              <a:rPr lang="hr-HR" sz="1600" dirty="0" smtClean="0"/>
              <a:t>osoba </a:t>
            </a:r>
            <a:r>
              <a:rPr lang="en-US" sz="1600" dirty="0" smtClean="0"/>
              <a:t>(RIVM, 2016</a:t>
            </a:r>
            <a:r>
              <a:rPr lang="hr-HR" sz="1600" dirty="0" smtClean="0"/>
              <a:t>.</a:t>
            </a:r>
            <a:r>
              <a:rPr lang="en-US" sz="1600" dirty="0" smtClean="0"/>
              <a:t>)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r-HR" sz="1600" b="1" dirty="0" smtClean="0">
                <a:solidFill>
                  <a:schemeClr val="tx2"/>
                </a:solidFill>
              </a:rPr>
              <a:t>Puno slučajeva raka kao profesionalne bolesti može se spriječiti</a:t>
            </a:r>
            <a:endParaRPr lang="en-US" sz="1600" b="1" dirty="0">
              <a:solidFill>
                <a:schemeClr val="tx2"/>
              </a:solidFill>
            </a:endParaRPr>
          </a:p>
          <a:p>
            <a:r>
              <a:rPr lang="hr-HR" sz="1600" dirty="0" smtClean="0"/>
              <a:t>Za karcinogene tvari vrijede strože mjere nego za ostale opasne tvari</a:t>
            </a:r>
            <a:r>
              <a:rPr lang="en-US" sz="1600" dirty="0" smtClean="0"/>
              <a:t>, </a:t>
            </a:r>
            <a:r>
              <a:rPr lang="hr-HR" sz="1600" dirty="0" smtClean="0"/>
              <a:t>npr</a:t>
            </a:r>
            <a:r>
              <a:rPr lang="en-US" sz="1600" dirty="0" smtClean="0"/>
              <a:t>. </a:t>
            </a:r>
            <a:r>
              <a:rPr lang="hr-HR" sz="1600" dirty="0" smtClean="0"/>
              <a:t>rad u zatvorenom sustavu</a:t>
            </a:r>
            <a:r>
              <a:rPr lang="en-US" sz="1600" dirty="0" smtClean="0"/>
              <a:t>, </a:t>
            </a:r>
            <a:r>
              <a:rPr lang="hr-HR" sz="1600" dirty="0" smtClean="0"/>
              <a:t>ograničavanje pristupa radnicima i 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hr-HR" sz="1600" dirty="0" smtClean="0"/>
              <a:t>vođenje evidencije</a:t>
            </a:r>
            <a:endParaRPr lang="en-US" sz="1600" dirty="0" smtClean="0"/>
          </a:p>
          <a:p>
            <a:r>
              <a:rPr lang="hr-HR" sz="1600" dirty="0" smtClean="0"/>
              <a:t>Planom djelovanja za karcinogene tvari nastoji se poduprijeti politika zaštite te osigurati razmjenu informacija i dobre prakse</a:t>
            </a:r>
            <a:endParaRPr lang="en-US" sz="1600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23878"/>
            <a:ext cx="2134766" cy="74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96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dirty="0" smtClean="0"/>
              <a:t>Posebne rizične skupine</a:t>
            </a:r>
            <a:endParaRPr lang="hr-H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19" y="411510"/>
            <a:ext cx="5830035" cy="49915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sz="1600" dirty="0" smtClean="0"/>
              <a:t>Određene skupine radnika mogu biti posebno ugrožene od opasnih tvari, uključujući:</a:t>
            </a:r>
          </a:p>
          <a:p>
            <a:pPr lvl="1">
              <a:spcBef>
                <a:spcPts val="600"/>
              </a:spcBef>
            </a:pPr>
            <a:r>
              <a:rPr lang="hr-HR" sz="1600" dirty="0"/>
              <a:t>žene</a:t>
            </a:r>
          </a:p>
          <a:p>
            <a:pPr lvl="1"/>
            <a:r>
              <a:rPr lang="hr-HR" sz="1600" dirty="0" smtClean="0"/>
              <a:t>mlade radnike</a:t>
            </a:r>
          </a:p>
          <a:p>
            <a:pPr lvl="1"/>
            <a:r>
              <a:rPr lang="hr-HR" sz="1600" dirty="0" smtClean="0"/>
              <a:t>radnike migrante</a:t>
            </a:r>
          </a:p>
          <a:p>
            <a:pPr lvl="1"/>
            <a:r>
              <a:rPr lang="hr-HR" sz="1600" dirty="0" smtClean="0"/>
              <a:t>privremene radnike</a:t>
            </a:r>
          </a:p>
          <a:p>
            <a:pPr lvl="1"/>
            <a:r>
              <a:rPr lang="hr-HR" sz="1600" dirty="0"/>
              <a:t>neosposobljene ili zaposlenike bez iskustva</a:t>
            </a:r>
          </a:p>
          <a:p>
            <a:pPr lvl="1"/>
            <a:r>
              <a:rPr lang="hr-HR" sz="1600" dirty="0"/>
              <a:t>čistače i izvođače radova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r-HR" sz="1600" b="1" dirty="0" smtClean="0">
                <a:solidFill>
                  <a:schemeClr val="tx2"/>
                </a:solidFill>
              </a:rPr>
              <a:t>Uzrok tome može biti posebna osjetljivost, neiskustvo ili nedostatak osposobljavanja ili informacija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r-HR" sz="1600" b="1" dirty="0" smtClean="0">
                <a:solidFill>
                  <a:schemeClr val="tx2"/>
                </a:solidFill>
              </a:rPr>
              <a:t>Rizike za ove radnike potrebno je uzeti u obzir kod procjene rizika</a:t>
            </a:r>
            <a:endParaRPr lang="hr-HR" sz="1600" b="1" dirty="0">
              <a:solidFill>
                <a:schemeClr val="tx2"/>
              </a:solidFill>
            </a:endParaRPr>
          </a:p>
          <a:p>
            <a:pPr lvl="1"/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001228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7534"/>
            <a:ext cx="9144000" cy="3528392"/>
          </a:xfrm>
          <a:prstGeom prst="rect">
            <a:avLst/>
          </a:prstGeom>
          <a:solidFill>
            <a:srgbClr val="89C140"/>
          </a:solidFill>
          <a:ln>
            <a:solidFill>
              <a:srgbClr val="89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107504" y="821811"/>
            <a:ext cx="7776864" cy="24482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dirty="0" smtClean="0"/>
              <a:t>Uključivanje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987574"/>
            <a:ext cx="7560000" cy="364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600" dirty="0" smtClean="0"/>
              <a:t>Mogu se uključiti organizacije svih veličina i iz svih sektora, kao i pojedinci na sljedeće načine:</a:t>
            </a:r>
          </a:p>
          <a:p>
            <a:pPr lvl="1">
              <a:spcBef>
                <a:spcPts val="600"/>
              </a:spcBef>
            </a:pPr>
            <a:r>
              <a:rPr lang="hr-HR" sz="1600" dirty="0" smtClean="0"/>
              <a:t>širenjem i reklamiranjem materijala kampanje</a:t>
            </a:r>
          </a:p>
          <a:p>
            <a:pPr lvl="1"/>
            <a:r>
              <a:rPr lang="hr-HR" sz="1600" dirty="0"/>
              <a:t>sudjelovanjem i organiziranjem </a:t>
            </a:r>
            <a:r>
              <a:rPr lang="hr-HR" sz="1600" dirty="0" smtClean="0"/>
              <a:t>događaja </a:t>
            </a:r>
            <a:r>
              <a:rPr lang="hr-HR" sz="1600" dirty="0"/>
              <a:t>i aktivnosti</a:t>
            </a:r>
          </a:p>
          <a:p>
            <a:pPr lvl="1"/>
            <a:r>
              <a:rPr lang="hr-HR" sz="1600" dirty="0" smtClean="0"/>
              <a:t>korištenjem i promoviranjem alata za upravljanje</a:t>
            </a:r>
          </a:p>
          <a:p>
            <a:pPr marL="189000" lvl="1" indent="0">
              <a:buNone/>
            </a:pPr>
            <a:r>
              <a:rPr lang="es-ES" sz="1600" dirty="0" smtClean="0"/>
              <a:t>	</a:t>
            </a:r>
            <a:r>
              <a:rPr lang="hr-HR" sz="1600" dirty="0" smtClean="0"/>
              <a:t>opasnim tvarima</a:t>
            </a:r>
          </a:p>
          <a:p>
            <a:pPr lvl="1"/>
            <a:r>
              <a:rPr lang="hr-HR" sz="1600" dirty="0" smtClean="0"/>
              <a:t>partnerstvom u kampanji</a:t>
            </a:r>
          </a:p>
          <a:p>
            <a:pPr lvl="1"/>
            <a:r>
              <a:rPr lang="hr-HR" sz="1600" dirty="0" smtClean="0"/>
              <a:t>praćenjem kampanje na društvenim mrežama</a:t>
            </a:r>
          </a:p>
          <a:p>
            <a:pPr lvl="1"/>
            <a:endParaRPr lang="hr-HR" sz="1600" dirty="0" smtClean="0"/>
          </a:p>
          <a:p>
            <a:pPr lvl="1"/>
            <a:endParaRPr lang="hr-HR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83" y="1491630"/>
            <a:ext cx="2392685" cy="423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04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dirty="0" smtClean="0"/>
              <a:t>Ponuda za partnerstvo u kampanji</a:t>
            </a:r>
            <a:endParaRPr lang="hr-HR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627534"/>
            <a:ext cx="9144000" cy="3384376"/>
          </a:xfrm>
          <a:prstGeom prst="rect">
            <a:avLst/>
          </a:prstGeom>
          <a:solidFill>
            <a:srgbClr val="89C140"/>
          </a:solidFill>
          <a:ln>
            <a:solidFill>
              <a:srgbClr val="89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987824" y="735546"/>
            <a:ext cx="6048672" cy="32043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3848" y="771550"/>
            <a:ext cx="5976664" cy="3528392"/>
          </a:xfrm>
        </p:spPr>
        <p:txBody>
          <a:bodyPr>
            <a:noAutofit/>
          </a:bodyPr>
          <a:lstStyle/>
          <a:p>
            <a:r>
              <a:rPr lang="hr-HR" sz="1500" dirty="0" smtClean="0"/>
              <a:t>Uspješni partnerski odnosi EU-OSHA-e i ključnih dionika presudni su za uspjeh kampanje.</a:t>
            </a:r>
          </a:p>
          <a:p>
            <a:r>
              <a:rPr lang="hr-HR" sz="1500" dirty="0" smtClean="0"/>
              <a:t>Paneuropske i međunarodne organizacije </a:t>
            </a:r>
            <a:r>
              <a:rPr dirty="0"/>
              <a:t/>
            </a:r>
            <a:br>
              <a:rPr dirty="0"/>
            </a:br>
            <a:r>
              <a:rPr lang="hr-HR" sz="1500" dirty="0" smtClean="0"/>
              <a:t>mogu postati službeni partneri kampanje</a:t>
            </a:r>
          </a:p>
          <a:p>
            <a:r>
              <a:rPr lang="hr-HR" sz="1500" dirty="0"/>
              <a:t>Medijski partneri kampanje promoviraju kampanju</a:t>
            </a:r>
          </a:p>
          <a:p>
            <a:r>
              <a:rPr lang="hr-HR" sz="1500" dirty="0"/>
              <a:t>Prednosti uključuju:</a:t>
            </a:r>
          </a:p>
          <a:p>
            <a:pPr lvl="1">
              <a:spcBef>
                <a:spcPts val="600"/>
              </a:spcBef>
            </a:pPr>
            <a:r>
              <a:rPr lang="hr-HR" sz="1500" dirty="0"/>
              <a:t>paket dobrodošlice</a:t>
            </a:r>
          </a:p>
          <a:p>
            <a:pPr lvl="1"/>
            <a:r>
              <a:rPr lang="hr-HR" sz="1500" dirty="0"/>
              <a:t>potvrdu o partnerstvu</a:t>
            </a:r>
          </a:p>
          <a:p>
            <a:pPr lvl="1"/>
            <a:r>
              <a:rPr lang="hr-HR" sz="1500" dirty="0" smtClean="0"/>
              <a:t>promoviranje na razini EU i u medijima</a:t>
            </a:r>
          </a:p>
          <a:p>
            <a:pPr lvl="1"/>
            <a:r>
              <a:rPr lang="hr-HR" sz="1500" dirty="0"/>
              <a:t>priliku za stvaranje kontakata i razmjenu </a:t>
            </a:r>
            <a:r>
              <a:rPr dirty="0"/>
              <a:t/>
            </a:r>
            <a:br>
              <a:rPr dirty="0"/>
            </a:br>
            <a:r>
              <a:rPr lang="hr-HR" sz="1500" dirty="0"/>
              <a:t>dobre prakse s drugim partnerima kampanje</a:t>
            </a:r>
          </a:p>
          <a:p>
            <a:pPr lvl="1"/>
            <a:r>
              <a:rPr lang="hr-HR" sz="1500" dirty="0"/>
              <a:t>pozivnice za manifestacije EU-OSHA-e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459" y="817823"/>
            <a:ext cx="3325110" cy="33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47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dirty="0" smtClean="0"/>
              <a:t>Nagrade za dobru praksu u stvaranju zdravih mjesta rada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1600" dirty="0" smtClean="0"/>
              <a:t>Priznanje za inovativne prakse u području sigurnosti i zdravlja na radu</a:t>
            </a:r>
          </a:p>
          <a:p>
            <a:r>
              <a:rPr lang="hr-HR" sz="1600" dirty="0" smtClean="0"/>
              <a:t>Organizacije se nagrađuju za uspješne i održive inicijative za upravljanje opasnim tvarima na mjestima rada</a:t>
            </a:r>
          </a:p>
          <a:p>
            <a:r>
              <a:rPr lang="hr-HR" sz="1600" dirty="0" smtClean="0"/>
              <a:t>Otvoreno za organizacije iz:</a:t>
            </a:r>
          </a:p>
          <a:p>
            <a:pPr lvl="1">
              <a:spcBef>
                <a:spcPts val="600"/>
              </a:spcBef>
            </a:pPr>
            <a:r>
              <a:rPr lang="hr-HR" sz="1600" dirty="0"/>
              <a:t>država članica </a:t>
            </a:r>
            <a:r>
              <a:rPr lang="hr-HR" sz="1600" dirty="0" smtClean="0"/>
              <a:t>EU</a:t>
            </a:r>
            <a:endParaRPr lang="hr-HR" sz="1600" dirty="0"/>
          </a:p>
          <a:p>
            <a:pPr lvl="1"/>
            <a:r>
              <a:rPr lang="hr-HR" sz="1600" dirty="0"/>
              <a:t>zemalja kandidatkinja</a:t>
            </a:r>
          </a:p>
          <a:p>
            <a:pPr lvl="1"/>
            <a:r>
              <a:rPr lang="hr-HR" sz="1600" dirty="0" smtClean="0"/>
              <a:t>potencijalnih zemalja kandidatkinja</a:t>
            </a:r>
          </a:p>
          <a:p>
            <a:pPr lvl="1"/>
            <a:r>
              <a:rPr lang="hr-HR" sz="1600" dirty="0"/>
              <a:t>Europskog udruženja slobodne trgovine (EFTA)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r-HR" sz="1600" b="1" dirty="0" smtClean="0">
                <a:solidFill>
                  <a:schemeClr val="tx2"/>
                </a:solidFill>
              </a:rPr>
              <a:t>Pobjednici se proglašavaju na dodjeli nagrada</a:t>
            </a:r>
          </a:p>
          <a:p>
            <a:endParaRPr lang="hr-HR" sz="1800" dirty="0" smtClean="0"/>
          </a:p>
          <a:p>
            <a:pPr lvl="1"/>
            <a:endParaRPr lang="hr-HR" sz="1800" dirty="0" smtClean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90" y="318600"/>
            <a:ext cx="60074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22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Upoznavanje s kampanjom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6570272" cy="3645000"/>
          </a:xfrm>
        </p:spPr>
        <p:txBody>
          <a:bodyPr>
            <a:normAutofit/>
          </a:bodyPr>
          <a:lstStyle/>
          <a:p>
            <a:r>
              <a:rPr lang="hr-HR" sz="1600" dirty="0" smtClean="0"/>
              <a:t>Koordinira ju Europska agencija za sigurnost i zdravlje na radu (EU-OSHA)</a:t>
            </a:r>
          </a:p>
          <a:p>
            <a:r>
              <a:rPr lang="hr-HR" sz="1600" dirty="0" smtClean="0"/>
              <a:t>Organizira se u više od 30 zemalja</a:t>
            </a:r>
          </a:p>
          <a:p>
            <a:r>
              <a:rPr lang="hr-HR" sz="1600" dirty="0" smtClean="0"/>
              <a:t>Podržava je mreža partnera:</a:t>
            </a:r>
            <a:endParaRPr dirty="0"/>
          </a:p>
          <a:p>
            <a:pPr lvl="1">
              <a:spcBef>
                <a:spcPts val="600"/>
              </a:spcBef>
            </a:pPr>
            <a:r>
              <a:rPr lang="hr-HR" sz="1600" dirty="0" smtClean="0"/>
              <a:t>Nacionalne središnjice</a:t>
            </a:r>
          </a:p>
          <a:p>
            <a:pPr lvl="1"/>
            <a:r>
              <a:rPr lang="hr-HR" sz="1600" dirty="0" smtClean="0"/>
              <a:t>Službeni partneri kampanje</a:t>
            </a:r>
          </a:p>
          <a:p>
            <a:pPr lvl="1"/>
            <a:r>
              <a:rPr lang="hr-HR" sz="1600" dirty="0" smtClean="0"/>
              <a:t>Europski socijalni partneri</a:t>
            </a:r>
          </a:p>
          <a:p>
            <a:pPr lvl="1"/>
            <a:r>
              <a:rPr lang="hr-HR" sz="1600" dirty="0" smtClean="0"/>
              <a:t>Medijski partneri</a:t>
            </a:r>
          </a:p>
          <a:p>
            <a:pPr lvl="1"/>
            <a:r>
              <a:rPr lang="hr-HR" sz="1600" dirty="0" smtClean="0"/>
              <a:t>Europska poduzetnička mreža</a:t>
            </a:r>
          </a:p>
          <a:p>
            <a:pPr lvl="1"/>
            <a:r>
              <a:rPr lang="hr-HR" sz="1600" dirty="0" smtClean="0"/>
              <a:t>Institucije EU</a:t>
            </a:r>
          </a:p>
          <a:p>
            <a:pPr lvl="1"/>
            <a:r>
              <a:rPr lang="hr-HR" sz="1600" dirty="0" smtClean="0"/>
              <a:t>Ostale agencije EU</a:t>
            </a:r>
            <a:endParaRPr lang="hr-HR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5"/>
          <a:stretch/>
        </p:blipFill>
        <p:spPr>
          <a:xfrm>
            <a:off x="5831632" y="627534"/>
            <a:ext cx="3312368" cy="35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7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dirty="0" smtClean="0"/>
              <a:t>Izvori potpore za kampanju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272" y="843558"/>
            <a:ext cx="3761960" cy="3645000"/>
          </a:xfrm>
        </p:spPr>
        <p:txBody>
          <a:bodyPr>
            <a:normAutofit/>
          </a:bodyPr>
          <a:lstStyle/>
          <a:p>
            <a:r>
              <a:rPr lang="hr-HR" sz="1600" dirty="0" smtClean="0"/>
              <a:t>Vodič za kampanju</a:t>
            </a:r>
          </a:p>
          <a:p>
            <a:r>
              <a:rPr lang="hr-HR" sz="1600" dirty="0" smtClean="0"/>
              <a:t>Praktični e-alat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r-HR" sz="1600" b="1" dirty="0">
                <a:solidFill>
                  <a:schemeClr val="tx2"/>
                </a:solidFill>
              </a:rPr>
              <a:t>Izvješća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r-HR" sz="1600" b="1" dirty="0">
                <a:solidFill>
                  <a:schemeClr val="tx2"/>
                </a:solidFill>
              </a:rPr>
              <a:t>Serija informativnih listova o prioritetnim temama </a:t>
            </a:r>
            <a:endParaRPr lang="hr-HR" sz="1600" b="1" dirty="0" smtClean="0">
              <a:solidFill>
                <a:schemeClr val="tx2"/>
              </a:solidFill>
            </a:endParaRP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r-HR" sz="1600" b="1" dirty="0">
                <a:solidFill>
                  <a:schemeClr val="tx2"/>
                </a:solidFill>
              </a:rPr>
              <a:t>Baza podataka izvora i alata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r-HR" sz="1600" b="1" dirty="0" smtClean="0">
                <a:solidFill>
                  <a:schemeClr val="tx2"/>
                </a:solidFill>
              </a:rPr>
              <a:t>Studija slučaja i audio-vizualna baza podataka</a:t>
            </a:r>
            <a:endParaRPr lang="hr-HR" sz="1600" b="1" dirty="0">
              <a:solidFill>
                <a:schemeClr val="tx2"/>
              </a:solidFill>
            </a:endParaRP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r-HR" sz="1600" b="1" dirty="0">
                <a:solidFill>
                  <a:schemeClr val="tx2"/>
                </a:solidFill>
              </a:rPr>
              <a:t>OSHwiki: ažurirani odjeljak i </a:t>
            </a:r>
            <a:r>
              <a:rPr lang="es-ES" sz="1600" b="1" dirty="0" smtClean="0">
                <a:solidFill>
                  <a:schemeClr val="tx2"/>
                </a:solidFill>
              </a:rPr>
              <a:t/>
            </a:r>
            <a:br>
              <a:rPr lang="es-ES" sz="1600" b="1" dirty="0" smtClean="0">
                <a:solidFill>
                  <a:schemeClr val="tx2"/>
                </a:solidFill>
              </a:rPr>
            </a:br>
            <a:r>
              <a:rPr lang="hr-HR" sz="1600" b="1" dirty="0" smtClean="0">
                <a:solidFill>
                  <a:schemeClr val="tx2"/>
                </a:solidFill>
              </a:rPr>
              <a:t>novi </a:t>
            </a:r>
            <a:r>
              <a:rPr lang="hr-HR" sz="1600" b="1" dirty="0">
                <a:solidFill>
                  <a:schemeClr val="tx2"/>
                </a:solidFill>
              </a:rPr>
              <a:t>članci</a:t>
            </a:r>
          </a:p>
          <a:p>
            <a:pPr lvl="1"/>
            <a:endParaRPr lang="hr-HR" sz="1800" dirty="0" smtClean="0"/>
          </a:p>
          <a:p>
            <a:pPr lvl="1"/>
            <a:endParaRPr lang="hr-HR" sz="1800" dirty="0" smtClean="0"/>
          </a:p>
          <a:p>
            <a:endParaRPr lang="hr-HR" dirty="0" smtClean="0"/>
          </a:p>
          <a:p>
            <a:pPr lvl="1"/>
            <a:endParaRPr lang="hr-HR" dirty="0" smtClean="0"/>
          </a:p>
          <a:p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835867"/>
            <a:ext cx="3727584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r-HR" sz="1600" b="1" dirty="0">
                <a:solidFill>
                  <a:schemeClr val="tx2"/>
                </a:solidFill>
              </a:rPr>
              <a:t>Filmovi o Napu</a:t>
            </a:r>
          </a:p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r-HR" sz="1600" b="1" dirty="0" smtClean="0">
                <a:solidFill>
                  <a:schemeClr val="tx2"/>
                </a:solidFill>
              </a:rPr>
              <a:t>Promidžbeni materijali</a:t>
            </a:r>
          </a:p>
          <a:p>
            <a:pPr marL="576000" lvl="2" indent="-285750" defTabSz="342900">
              <a:lnSpc>
                <a:spcPts val="16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hr-HR" sz="1600" dirty="0"/>
              <a:t>Letak kampanje</a:t>
            </a:r>
          </a:p>
          <a:p>
            <a:pPr marL="576000" lvl="2" indent="-285750" defTabSz="342900">
              <a:lnSpc>
                <a:spcPts val="16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hr-HR" sz="1600" dirty="0"/>
              <a:t>Letak o nagradi za dobru praksu</a:t>
            </a:r>
          </a:p>
          <a:p>
            <a:pPr marL="576000" lvl="2" indent="-285750" defTabSz="342900">
              <a:lnSpc>
                <a:spcPts val="16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hr-HR" sz="1600" dirty="0" smtClean="0"/>
              <a:t>Plakat</a:t>
            </a:r>
          </a:p>
          <a:p>
            <a:pPr marL="576000" lvl="2" indent="-285750" defTabSz="342900">
              <a:lnSpc>
                <a:spcPts val="16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hr-HR" sz="1600" dirty="0" smtClean="0"/>
              <a:t>Videozapisi</a:t>
            </a:r>
            <a:endParaRPr lang="hr-HR" sz="1600" dirty="0"/>
          </a:p>
          <a:p>
            <a:pPr marL="576000" lvl="2" indent="-285750" defTabSz="342900">
              <a:lnSpc>
                <a:spcPts val="16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hr-HR" sz="1600" dirty="0" smtClean="0"/>
              <a:t>Mrežni natpis</a:t>
            </a:r>
          </a:p>
          <a:p>
            <a:pPr marL="576000" lvl="2" indent="-285750" defTabSz="342900">
              <a:lnSpc>
                <a:spcPts val="16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hr-HR" sz="1600" dirty="0"/>
              <a:t>e-potpis</a:t>
            </a:r>
          </a:p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r-HR" sz="1600" b="1" dirty="0" smtClean="0">
                <a:solidFill>
                  <a:schemeClr val="tx2"/>
                </a:solidFill>
              </a:rPr>
              <a:t>Poveznice na korisne mrežne stranice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067694"/>
            <a:ext cx="2215535" cy="143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4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dirty="0" smtClean="0"/>
              <a:t>Najvažniji datumi</a:t>
            </a:r>
            <a:endParaRPr lang="hr-HR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540"/>
            <a:ext cx="4355976" cy="41053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8154448" cy="3645000"/>
          </a:xfrm>
        </p:spPr>
        <p:txBody>
          <a:bodyPr>
            <a:normAutofit/>
          </a:bodyPr>
          <a:lstStyle/>
          <a:p>
            <a:r>
              <a:rPr lang="hr-HR" sz="1600" dirty="0" smtClean="0"/>
              <a:t>Pokretanje kampanje: </a:t>
            </a:r>
            <a:r>
              <a:rPr dirty="0"/>
              <a:t/>
            </a:r>
            <a:br>
              <a:rPr dirty="0"/>
            </a:br>
            <a:r>
              <a:rPr lang="hr-HR" sz="1600" b="0" dirty="0" smtClean="0">
                <a:solidFill>
                  <a:schemeClr val="tx2"/>
                </a:solidFill>
              </a:rPr>
              <a:t>travanj 2018.</a:t>
            </a:r>
          </a:p>
          <a:p>
            <a:r>
              <a:rPr lang="hr-HR" sz="1600" dirty="0" smtClean="0"/>
              <a:t>Natječaj za nagrade za dobru praksu u državama članicama na europskoj razini: </a:t>
            </a:r>
            <a:r>
              <a:rPr dirty="0"/>
              <a:t/>
            </a:r>
            <a:br>
              <a:rPr dirty="0"/>
            </a:br>
            <a:r>
              <a:rPr lang="hr-HR" sz="1600" b="0" dirty="0"/>
              <a:t>2018. i 2019.</a:t>
            </a:r>
          </a:p>
          <a:p>
            <a:r>
              <a:rPr lang="hr-HR" sz="1600" dirty="0" smtClean="0"/>
              <a:t>Razmjena dobrih praksi za zdrava radna mjesta: </a:t>
            </a:r>
            <a:r>
              <a:rPr dirty="0"/>
              <a:t/>
            </a:r>
            <a:br>
              <a:rPr dirty="0"/>
            </a:br>
            <a:r>
              <a:rPr lang="hr-HR" sz="1600" b="0" dirty="0" smtClean="0"/>
              <a:t>2. tromjesečje 2019.</a:t>
            </a:r>
          </a:p>
          <a:p>
            <a:r>
              <a:rPr lang="hr-HR" sz="1600" dirty="0" smtClean="0"/>
              <a:t>Europski tjedni za sigurnost i zdravlje na radu:</a:t>
            </a:r>
          </a:p>
          <a:p>
            <a:pPr marL="189000" lvl="1" indent="0">
              <a:buNone/>
            </a:pPr>
            <a:r>
              <a:rPr lang="hr-HR" sz="1600" dirty="0">
                <a:solidFill>
                  <a:schemeClr val="tx2"/>
                </a:solidFill>
              </a:rPr>
              <a:t>listopad 2018. i 2019.</a:t>
            </a:r>
          </a:p>
          <a:p>
            <a:r>
              <a:rPr lang="hr-HR" sz="1600" dirty="0" smtClean="0"/>
              <a:t>Sastanak na vrhu za zdrava radna mjesta i ceremonija dodjele nagrada za dobru praksu:</a:t>
            </a:r>
          </a:p>
          <a:p>
            <a:pPr marL="189000" lvl="1" indent="0">
              <a:buNone/>
            </a:pPr>
            <a:r>
              <a:rPr lang="hr-HR" sz="1600" dirty="0" smtClean="0">
                <a:solidFill>
                  <a:schemeClr val="tx2"/>
                </a:solidFill>
              </a:rPr>
              <a:t>studeni 2019.</a:t>
            </a:r>
          </a:p>
        </p:txBody>
      </p:sp>
    </p:spTree>
    <p:extLst>
      <p:ext uri="{BB962C8B-B14F-4D97-AF65-F5344CB8AC3E}">
        <p14:creationId xmlns:p14="http://schemas.microsoft.com/office/powerpoint/2010/main" val="4191582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dirty="0" smtClean="0"/>
              <a:t>Dodatne informacije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750974"/>
          </a:xfrm>
        </p:spPr>
        <p:txBody>
          <a:bodyPr>
            <a:normAutofit/>
          </a:bodyPr>
          <a:lstStyle/>
          <a:p>
            <a:r>
              <a:rPr lang="hr-HR" sz="1600" dirty="0" smtClean="0"/>
              <a:t>Saznajte više na internetskim stranicama kampanje:</a:t>
            </a:r>
          </a:p>
          <a:p>
            <a:pPr marL="189000" lvl="1" indent="0">
              <a:buNone/>
            </a:pPr>
            <a:r>
              <a:rPr lang="hr-HR" sz="1600" b="1" dirty="0" smtClean="0">
                <a:solidFill>
                  <a:schemeClr val="tx2"/>
                </a:solidFill>
                <a:hlinkClick r:id="rId2"/>
              </a:rPr>
              <a:t>www.healthy-workplaces.eu</a:t>
            </a:r>
            <a:r>
              <a:rPr lang="es-ES" sz="1600" b="1" dirty="0" smtClean="0">
                <a:solidFill>
                  <a:schemeClr val="tx2"/>
                </a:solidFill>
                <a:hlinkClick r:id="rId2"/>
              </a:rPr>
              <a:t>/</a:t>
            </a:r>
            <a:r>
              <a:rPr lang="es-ES" sz="1600" b="1" dirty="0" err="1" smtClean="0">
                <a:solidFill>
                  <a:schemeClr val="tx2"/>
                </a:solidFill>
                <a:hlinkClick r:id="rId2"/>
              </a:rPr>
              <a:t>hr</a:t>
            </a:r>
            <a:r>
              <a:rPr lang="es-ES" sz="1600" b="1" dirty="0" smtClean="0">
                <a:solidFill>
                  <a:schemeClr val="tx2"/>
                </a:solidFill>
              </a:rPr>
              <a:t> </a:t>
            </a:r>
            <a:endParaRPr lang="hr-HR" sz="1600" b="1" dirty="0">
              <a:solidFill>
                <a:schemeClr val="tx2"/>
              </a:solidFill>
            </a:endParaRPr>
          </a:p>
          <a:p>
            <a:pPr marL="189000" lvl="1" indent="0">
              <a:buNone/>
            </a:pPr>
            <a:endParaRPr lang="hr-HR" sz="1600" dirty="0" smtClean="0"/>
          </a:p>
          <a:p>
            <a:r>
              <a:rPr lang="hr-HR" sz="1600" dirty="0" smtClean="0"/>
              <a:t>Pretplatite se na bilten naše kampanje:</a:t>
            </a:r>
          </a:p>
          <a:p>
            <a:pPr marL="189000" lvl="1" indent="0">
              <a:buNone/>
            </a:pPr>
            <a:r>
              <a:rPr lang="hr-HR" sz="1600" b="1" u="sng" dirty="0">
                <a:hlinkClick r:id="rId3"/>
              </a:rPr>
              <a:t>https://</a:t>
            </a:r>
            <a:r>
              <a:rPr lang="hr-HR" sz="1600" b="1" u="sng" dirty="0" smtClean="0">
                <a:hlinkClick r:id="rId3"/>
              </a:rPr>
              <a:t>healthy-workplaces.eu/</a:t>
            </a:r>
            <a:r>
              <a:rPr lang="es-ES" sz="1600" b="1" u="sng" dirty="0" err="1" smtClean="0">
                <a:hlinkClick r:id="rId3"/>
              </a:rPr>
              <a:t>hr</a:t>
            </a:r>
            <a:r>
              <a:rPr lang="hr-HR" sz="1600" b="1" u="sng" dirty="0" smtClean="0">
                <a:hlinkClick r:id="rId3"/>
              </a:rPr>
              <a:t>/healthy-workplaces-newsletter</a:t>
            </a:r>
            <a:endParaRPr lang="es-ES" sz="1600" b="1" u="sng" dirty="0" smtClean="0"/>
          </a:p>
          <a:p>
            <a:pPr marL="189000" lvl="1" indent="0">
              <a:buNone/>
            </a:pPr>
            <a:endParaRPr lang="hr-HR" sz="1600" b="1" dirty="0" smtClean="0"/>
          </a:p>
          <a:p>
            <a:r>
              <a:rPr lang="hr-HR" sz="1600" dirty="0" smtClean="0"/>
              <a:t>Pratite aktivnosti i događaje putem društvenih mreža:</a:t>
            </a:r>
          </a:p>
          <a:p>
            <a:pPr marL="0" indent="0">
              <a:buNone/>
            </a:pPr>
            <a:endParaRPr lang="hr-HR" sz="1600" dirty="0" smtClean="0"/>
          </a:p>
          <a:p>
            <a:endParaRPr lang="hr-HR" sz="1600" dirty="0" smtClean="0"/>
          </a:p>
          <a:p>
            <a:r>
              <a:rPr lang="hr-HR" sz="1600" dirty="0" smtClean="0"/>
              <a:t>Saznajte više o manifestacijama u vašoj zemlji na:</a:t>
            </a:r>
          </a:p>
          <a:p>
            <a:pPr marL="189000" lvl="1" indent="0">
              <a:buNone/>
            </a:pPr>
            <a:r>
              <a:rPr lang="hr-HR" sz="1600" b="1" u="sng" dirty="0" smtClean="0">
                <a:hlinkClick r:id="rId4"/>
              </a:rPr>
              <a:t>www.healthy-workplaces.eu/fops</a:t>
            </a:r>
            <a:r>
              <a:rPr lang="es-ES" sz="1600" b="1" u="sng" dirty="0" smtClean="0"/>
              <a:t> </a:t>
            </a:r>
            <a:endParaRPr lang="hr-HR" sz="1600" b="1" u="sng" dirty="0" smtClean="0"/>
          </a:p>
          <a:p>
            <a:pPr marL="189000" lvl="1" indent="0">
              <a:buNone/>
            </a:pPr>
            <a:endParaRPr lang="hr-HR" b="1" dirty="0" smtClean="0"/>
          </a:p>
          <a:p>
            <a:pPr marL="189000" lvl="1" indent="0">
              <a:buNone/>
            </a:pPr>
            <a:endParaRPr lang="hr-HR" b="1" dirty="0">
              <a:solidFill>
                <a:schemeClr val="tx2"/>
              </a:solidFill>
            </a:endParaRPr>
          </a:p>
          <a:p>
            <a:pPr marL="189000" lvl="1" indent="0">
              <a:buNone/>
            </a:pPr>
            <a:endParaRPr lang="hr-HR" dirty="0" smtClean="0"/>
          </a:p>
          <a:p>
            <a:pPr marL="189000" lvl="1" indent="0">
              <a:buNone/>
            </a:pPr>
            <a:endParaRPr lang="hr-HR" dirty="0"/>
          </a:p>
        </p:txBody>
      </p:sp>
      <p:pic>
        <p:nvPicPr>
          <p:cNvPr id="4" name="Picture 14" descr="https://g.twimg.com/Twitter_logo_blue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9592" y="2859782"/>
            <a:ext cx="53143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s://fbcdn-sphotos-b-a.akamaihd.net/hphotos-ak-xap1/t31.0-8/1271084_10152203108461729_809245696_o.png?dl=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35696" y="285978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lh4.googleusercontent.com/9Difi9bypu9-FoUsfFWpX6odYLLjXQk_q0aPxZBSFynecMOSLoKRKWRWIfZdXRGOdXMZCahrLBG6vWrwIeT-A26iDjTucgFVCP0Fuzr79BHW5kLJ3sw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99792" y="285978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http://cincoaescomunicacion.com/wp-content/uploads/2013/11/linkedin-3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63888" y="285978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274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dirty="0" smtClean="0"/>
              <a:t>Ključni ciljevi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59874" cy="3645000"/>
          </a:xfrm>
        </p:spPr>
        <p:txBody>
          <a:bodyPr>
            <a:normAutofit/>
          </a:bodyPr>
          <a:lstStyle/>
          <a:p>
            <a:r>
              <a:rPr lang="hr-HR" sz="1600" u="sng" dirty="0" smtClean="0"/>
              <a:t>Podići svijest</a:t>
            </a:r>
            <a:r>
              <a:rPr lang="hr-HR" sz="1600" dirty="0" smtClean="0"/>
              <a:t> o rizicima koje predstavljaju opasne tvari na mjestima rada</a:t>
            </a:r>
          </a:p>
          <a:p>
            <a:r>
              <a:rPr lang="hr-HR" sz="1600" dirty="0" smtClean="0"/>
              <a:t>Promicati </a:t>
            </a:r>
            <a:r>
              <a:rPr lang="hr-HR" sz="1600" u="sng" dirty="0" smtClean="0"/>
              <a:t>kulturu prevencije</a:t>
            </a:r>
            <a:r>
              <a:rPr lang="hr-HR" sz="1600" dirty="0" smtClean="0"/>
              <a:t> radi uklanjanja ili učinkovitog upravljanja rizicima</a:t>
            </a:r>
          </a:p>
          <a:p>
            <a:r>
              <a:rPr lang="hr-HR" sz="1600" dirty="0" smtClean="0"/>
              <a:t>Poboljšati razumijevanje rizika povezanih s </a:t>
            </a:r>
            <a:r>
              <a:rPr lang="hr-HR" sz="1600" u="sng" dirty="0" smtClean="0"/>
              <a:t>karcinogenim tvarima</a:t>
            </a:r>
          </a:p>
          <a:p>
            <a:r>
              <a:rPr lang="hr-HR" sz="1600" dirty="0" smtClean="0"/>
              <a:t>Usmjeriti se na radnike s </a:t>
            </a:r>
            <a:r>
              <a:rPr lang="hr-HR" sz="1600" u="sng" dirty="0" smtClean="0"/>
              <a:t>posebnim potrebama</a:t>
            </a:r>
            <a:r>
              <a:rPr lang="hr-HR" sz="1600" dirty="0" smtClean="0"/>
              <a:t> i na ranjive skupine radnika</a:t>
            </a:r>
          </a:p>
          <a:p>
            <a:r>
              <a:rPr lang="hr-HR" sz="1600" dirty="0" smtClean="0"/>
              <a:t>Pružati informacije o </a:t>
            </a:r>
            <a:r>
              <a:rPr lang="hr-HR" sz="1600" u="sng" dirty="0" smtClean="0"/>
              <a:t>razvoju politike</a:t>
            </a:r>
            <a:r>
              <a:rPr lang="hr-HR" sz="1600" dirty="0" smtClean="0"/>
              <a:t> i</a:t>
            </a:r>
          </a:p>
          <a:p>
            <a:pPr marL="0" indent="0">
              <a:buNone/>
            </a:pPr>
            <a:r>
              <a:rPr lang="hr-HR" dirty="0" smtClean="0"/>
              <a:t>  </a:t>
            </a:r>
            <a:r>
              <a:rPr lang="hr-HR" sz="1600" dirty="0" smtClean="0"/>
              <a:t> odgovarajućem </a:t>
            </a:r>
            <a:r>
              <a:rPr lang="hr-HR" sz="1600" u="sng" dirty="0" smtClean="0"/>
              <a:t>zakonodavstvu</a:t>
            </a:r>
            <a:endParaRPr lang="hr-HR" sz="1600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067694"/>
            <a:ext cx="2881330" cy="267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27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dirty="0" smtClean="0"/>
              <a:t>O kakvom je problemu riječ?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sz="1600" dirty="0" smtClean="0"/>
              <a:t>Mnogi su radnici izloženi opasnim tvarima na mjestima rada u Europi</a:t>
            </a:r>
          </a:p>
          <a:p>
            <a:r>
              <a:rPr lang="hr-HR" sz="1600" dirty="0" smtClean="0"/>
              <a:t>Svijest o ovom problemu često je niska</a:t>
            </a:r>
          </a:p>
          <a:p>
            <a:r>
              <a:rPr lang="hr-HR" sz="1600" dirty="0" smtClean="0"/>
              <a:t>Opasne tvari mogu dovesti do:</a:t>
            </a:r>
          </a:p>
          <a:p>
            <a:pPr lvl="1">
              <a:spcBef>
                <a:spcPts val="600"/>
              </a:spcBef>
            </a:pPr>
            <a:r>
              <a:rPr lang="hr-HR" sz="1600" dirty="0" smtClean="0"/>
              <a:t>akutnih i dugoročnih zdravstvenih problema kao što su iritacija kože, bolesti dišnog sustava i raka</a:t>
            </a:r>
          </a:p>
          <a:p>
            <a:pPr lvl="1"/>
            <a:r>
              <a:rPr lang="hr-HR" sz="1600" dirty="0"/>
              <a:t>sigurnosnih problema, kao što je požar, eksplozija i gušenje</a:t>
            </a:r>
          </a:p>
          <a:p>
            <a:pPr lvl="1"/>
            <a:r>
              <a:rPr lang="hr-HR" sz="1600" dirty="0" smtClean="0"/>
              <a:t>znatnih troškova u poslovanju radi zaštitnih mjera kao i odgovornosti za provedbu istih</a:t>
            </a:r>
          </a:p>
          <a:p>
            <a:pPr marL="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253540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8010431" cy="367200"/>
          </a:xfrm>
        </p:spPr>
        <p:txBody>
          <a:bodyPr/>
          <a:lstStyle/>
          <a:p>
            <a:r>
              <a:rPr lang="hr-HR" sz="2000" dirty="0" smtClean="0"/>
              <a:t>Što su opasne tvari? 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1" y="1163654"/>
            <a:ext cx="5480315" cy="3494426"/>
          </a:xfrm>
        </p:spPr>
        <p:txBody>
          <a:bodyPr>
            <a:normAutofit lnSpcReduction="10000"/>
          </a:bodyPr>
          <a:lstStyle/>
          <a:p>
            <a:pPr lvl="1"/>
            <a:endParaRPr lang="hr-HR" sz="1600" dirty="0" smtClean="0"/>
          </a:p>
          <a:p>
            <a:pPr lvl="1">
              <a:lnSpc>
                <a:spcPct val="110000"/>
              </a:lnSpc>
            </a:pPr>
            <a:r>
              <a:rPr lang="hr-HR" sz="1600" dirty="0" smtClean="0"/>
              <a:t>kemikalije, npr. u bojama, ljepilima, sredstvima za dezinfekciju, proizvodima za čišćenje ili pesticidima</a:t>
            </a:r>
          </a:p>
          <a:p>
            <a:pPr lvl="1">
              <a:lnSpc>
                <a:spcPct val="110000"/>
              </a:lnSpc>
            </a:pPr>
            <a:r>
              <a:rPr lang="hr-HR" sz="1600" dirty="0"/>
              <a:t>kontaminanti koji nastaju u procesima, npr. </a:t>
            </a:r>
            <a:r>
              <a:rPr lang="hr-HR" sz="1600" dirty="0" smtClean="0"/>
              <a:t>dimovi zavarivanja</a:t>
            </a:r>
            <a:r>
              <a:rPr lang="hr-HR" sz="1600" dirty="0"/>
              <a:t>, silicijska prašina ili ispušni plinovi dizelskih motora</a:t>
            </a:r>
          </a:p>
          <a:p>
            <a:pPr lvl="1">
              <a:lnSpc>
                <a:spcPct val="110000"/>
              </a:lnSpc>
            </a:pPr>
            <a:r>
              <a:rPr lang="hr-HR" sz="1600" dirty="0" smtClean="0"/>
              <a:t>materijali prirodnog podrijetla kao što je prašina žitarica, azbest ili sirova nafta i njezini sastavni dijelovi</a:t>
            </a:r>
          </a:p>
          <a:p>
            <a:r>
              <a:rPr lang="hr-HR" sz="1600" dirty="0" smtClean="0"/>
              <a:t>Opasne tvari mogu biti prisutne na gotovo svim mjestima rada</a:t>
            </a:r>
          </a:p>
          <a:p>
            <a:r>
              <a:rPr lang="hr-HR" sz="1600" dirty="0" smtClean="0"/>
              <a:t>Šteta može nastati i nakon kratkoročne ili dugoročne izloženosti opasnim tvarima i njihova dugoročnog nakupljanja u organizmu</a:t>
            </a:r>
            <a:endParaRPr lang="hr-HR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35646"/>
            <a:ext cx="3095435" cy="26502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001" y="843558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hr-HR" sz="1600" b="1" dirty="0">
                <a:solidFill>
                  <a:schemeClr val="tx2"/>
                </a:solidFill>
              </a:rPr>
              <a:t>Bilo kakve tvari (plinovite, tekuće ili krute) koje predstavljaju rizik za sigurnost i zdravlje radnika:</a:t>
            </a:r>
          </a:p>
        </p:txBody>
      </p:sp>
    </p:spTree>
    <p:extLst>
      <p:ext uri="{BB962C8B-B14F-4D97-AF65-F5344CB8AC3E}">
        <p14:creationId xmlns:p14="http://schemas.microsoft.com/office/powerpoint/2010/main" val="3424401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dirty="0" smtClean="0"/>
              <a:t>Definicije iz Direktive o kemijskim sredstvima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90" y="318600"/>
            <a:ext cx="6007493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(a) „kemijsko sredstvo” znači bilo koji kemijski element ili spoj, samostalan ili u smjesi, u prirodnom stanju ili dobiven, uporabljen ili oslobođen, kao i oslobođen kao otpadak pri bilo kojoj djelatnosti, proizveden namjerno ili nenamjerno, stavljen na tržište ili ne.</a:t>
            </a:r>
          </a:p>
          <a:p>
            <a:r>
              <a:rPr lang="hr-HR" dirty="0" smtClean="0"/>
              <a:t>(b) „opasno kemijsko sredstvo” znači:</a:t>
            </a:r>
          </a:p>
          <a:p>
            <a:pPr lvl="1">
              <a:spcBef>
                <a:spcPts val="600"/>
              </a:spcBef>
            </a:pPr>
            <a:r>
              <a:rPr lang="hr-HR" dirty="0" smtClean="0"/>
              <a:t>(i) svako kemijsko sredstvo koje je po mjerilima za razvrstavanje opasna tvar u okviru razreda fizikalne opasnosti i/ili opasnosti za zdravlje utvrđenih u Uredbi (EZ) br. 1272/2008, … bez obzira na to je li riječ o kemijskom sredstvu razvrstanom u toj Uredbi; </a:t>
            </a:r>
          </a:p>
          <a:p>
            <a:pPr lvl="1"/>
            <a:r>
              <a:rPr lang="hr-HR" dirty="0" smtClean="0"/>
              <a:t>(iii) svako kemijsko sredstvo koje može, iako po mjerilima za razvrstavanje nije opasno…… zbog svojih fizikalno-kemijskih, kemijskih ili toksikoloških svojstava i načina na koji se koristi ili je prisutno na radnom mjestu, predstavljati rizik za sigurnost i zdravlje radnika, uključujući svako kemijsko sredstvo kojemu je u skladu s člankom 3. dodijeljena granična vrijednost izloženosti na radnom mjestu.</a:t>
            </a:r>
          </a:p>
          <a:p>
            <a:r>
              <a:rPr lang="hr-HR" dirty="0" smtClean="0"/>
              <a:t>„Rad koji uključuje korištenje kemijskih sredstava” znači svaki posao u kojem se koriste ili se namjeravaju koristiti kemijska sredstva, u različitim procesima, uključujući proizvodnju, rukovanje, skladištenje, prijevoz, odlaganje i obradu, ili koji je posljedica takvog posla.</a:t>
            </a:r>
          </a:p>
        </p:txBody>
      </p:sp>
    </p:spTree>
    <p:extLst>
      <p:ext uri="{BB962C8B-B14F-4D97-AF65-F5344CB8AC3E}">
        <p14:creationId xmlns:p14="http://schemas.microsoft.com/office/powerpoint/2010/main" val="1749694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dirty="0" smtClean="0"/>
              <a:t>Činjenice i brojčani podatci</a:t>
            </a:r>
            <a:endParaRPr lang="hr-HR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69302" y="3507854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 smtClean="0"/>
              <a:t>1) Sažetak – Drugo europsko istraživanje poduzeća o novim rizicima i onima u nastajanju (ESENER-2), EU-OSHA, 2015., str. 5. Dostupno na: </a:t>
            </a:r>
            <a:r>
              <a:rPr lang="hr-HR" sz="800" u="sng" dirty="0">
                <a:hlinkClick r:id="rId3"/>
              </a:rPr>
              <a:t>https://osha.europa.eu/sites/default/files/publications/documents/esener-ii-summary-en.PDF</a:t>
            </a:r>
            <a:endParaRPr lang="hr-HR" sz="800" u="sng" dirty="0" smtClean="0"/>
          </a:p>
          <a:p>
            <a:r>
              <a:rPr lang="hr-HR" sz="800" dirty="0" smtClean="0"/>
              <a:t>2) Šesto europsko istraživanje o radnim uvjetima, Izvješće o pregledu, Eurofound, 2016., str. 43. Dostupno na: </a:t>
            </a:r>
            <a:r>
              <a:rPr lang="hr-HR" sz="800" dirty="0">
                <a:hlinkClick r:id="rId4"/>
              </a:rPr>
              <a:t>https://www.eurofound.europa.eu/sites/default/files/ef_publication/field_ef_document/ef1634en.pdf</a:t>
            </a:r>
            <a:r>
              <a:rPr lang="hr-HR" sz="800" dirty="0" smtClean="0"/>
              <a:t> </a:t>
            </a:r>
          </a:p>
          <a:p>
            <a:endParaRPr lang="hr-HR" sz="80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43558"/>
            <a:ext cx="6210232" cy="2881606"/>
          </a:xfrm>
        </p:spPr>
        <p:txBody>
          <a:bodyPr>
            <a:normAutofit/>
          </a:bodyPr>
          <a:lstStyle/>
          <a:p>
            <a:r>
              <a:rPr lang="hr-HR" sz="1200" dirty="0"/>
              <a:t>Prema istraživanju EU-OSHA-e kemijske ili biološke tvari prisutne su kod 38 % poduzeća</a:t>
            </a:r>
            <a:r>
              <a:rPr lang="hr-HR" sz="1200" baseline="30000" dirty="0" smtClean="0"/>
              <a:t>1</a:t>
            </a:r>
            <a:r>
              <a:rPr lang="hr-HR" sz="1200" dirty="0" smtClean="0"/>
              <a:t> </a:t>
            </a:r>
            <a:endParaRPr lang="hr-HR" sz="1200" dirty="0"/>
          </a:p>
          <a:p>
            <a:r>
              <a:rPr lang="hr-HR" sz="1200" dirty="0"/>
              <a:t>Velike tvrtke često </a:t>
            </a:r>
            <a:r>
              <a:rPr lang="hr-HR" sz="1200" dirty="0" smtClean="0"/>
              <a:t>upotrebljavaju </a:t>
            </a:r>
            <a:r>
              <a:rPr lang="hr-HR" sz="1200" dirty="0"/>
              <a:t>više od </a:t>
            </a:r>
            <a:r>
              <a:rPr lang="hr-HR" sz="1200" dirty="0" smtClean="0"/>
              <a:t>1 000 </a:t>
            </a:r>
            <a:r>
              <a:rPr lang="hr-HR" sz="1200" dirty="0"/>
              <a:t>različitih kemijskih proizvoda</a:t>
            </a:r>
          </a:p>
          <a:p>
            <a:r>
              <a:rPr lang="hr-HR" sz="1200" dirty="0" smtClean="0"/>
              <a:t>Radnik može doći u kontakt sa stotinama različitih kemijskih tvari.</a:t>
            </a:r>
          </a:p>
          <a:p>
            <a:r>
              <a:rPr lang="hr-HR" sz="1200" dirty="0"/>
              <a:t>Ukupno 17 % radnika u </a:t>
            </a:r>
            <a:r>
              <a:rPr lang="hr-HR" sz="1200" dirty="0" smtClean="0"/>
              <a:t>EU </a:t>
            </a:r>
            <a:r>
              <a:rPr lang="hr-HR" sz="1200" dirty="0"/>
              <a:t>prijavljuje da rukuje ili je u dodiru s kemijskim proizvodima ili tvarima</a:t>
            </a:r>
            <a:r>
              <a:rPr lang="hr-HR" sz="1200" dirty="0" smtClean="0"/>
              <a:t> najmanje 25 % svog radnog vremena</a:t>
            </a:r>
            <a:r>
              <a:rPr lang="hr-HR" sz="1200" baseline="30000" dirty="0" smtClean="0"/>
              <a:t>2 </a:t>
            </a:r>
            <a:r>
              <a:rPr lang="hr-HR" sz="1200" dirty="0" smtClean="0"/>
              <a:t>a </a:t>
            </a:r>
            <a:r>
              <a:rPr lang="hr-HR" sz="1200" dirty="0" smtClean="0"/>
              <a:t>1</a:t>
            </a:r>
            <a:r>
              <a:rPr lang="es-ES" sz="1200" smtClean="0"/>
              <a:t>5</a:t>
            </a:r>
            <a:r>
              <a:rPr lang="hr-HR" sz="1200" dirty="0" smtClean="0"/>
              <a:t> % prijavljuje udisanje dima ili para (kao što su dimovi zavarivanja ili ispušni plinovi), praha ili prašine (kao što je drvena prašina ili mineralna prašina)</a:t>
            </a:r>
            <a:endParaRPr lang="hr-HR" sz="1200" dirty="0"/>
          </a:p>
          <a:p>
            <a:r>
              <a:rPr lang="hr-HR" sz="1200" dirty="0" smtClean="0"/>
              <a:t>Novi rizici pojavljuju se cijelo vrijeme</a:t>
            </a:r>
            <a:endParaRPr lang="hr-HR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60" y="1125956"/>
            <a:ext cx="2260189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73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dirty="0" smtClean="0"/>
              <a:t>Činjenice i brojčani podatci</a:t>
            </a:r>
            <a:endParaRPr lang="hr-HR" sz="20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43558"/>
            <a:ext cx="5976664" cy="2881606"/>
          </a:xfrm>
        </p:spPr>
        <p:txBody>
          <a:bodyPr>
            <a:normAutofit/>
          </a:bodyPr>
          <a:lstStyle/>
          <a:p>
            <a:r>
              <a:rPr lang="hr-HR" sz="1600" dirty="0"/>
              <a:t>Sektori s visokom učestalošću opasnih tvari uključuju poljoprivredu (62 %), proizvodnju (52 %) i građevinarstvo (51 %)</a:t>
            </a:r>
            <a:r>
              <a:rPr lang="hr-HR" sz="1600" baseline="30000" dirty="0" smtClean="0"/>
              <a:t>1</a:t>
            </a:r>
            <a:endParaRPr lang="hr-HR" sz="1600" dirty="0"/>
          </a:p>
          <a:p>
            <a:r>
              <a:rPr lang="hr-HR" sz="1600" dirty="0"/>
              <a:t>U mnogim sektorima porasla je upotreba kemikalija jer su tehnologije na bazi kemikalija zamijenile tradicionalne načine rada (pesticidi, plastika, izolacija, itd.)</a:t>
            </a:r>
          </a:p>
          <a:p>
            <a:r>
              <a:rPr lang="hr-HR" sz="1600" dirty="0"/>
              <a:t>U Švedskoj je 2014. </a:t>
            </a:r>
            <a:r>
              <a:rPr lang="hr-HR" sz="1600" dirty="0" smtClean="0"/>
              <a:t>korišteno 3,7 </a:t>
            </a:r>
            <a:r>
              <a:rPr lang="hr-HR" sz="1600" dirty="0"/>
              <a:t>tona opasnih </a:t>
            </a:r>
            <a:r>
              <a:rPr lang="hr-HR" sz="1600" dirty="0" smtClean="0"/>
              <a:t>tvari po građaninu</a:t>
            </a:r>
            <a:endParaRPr lang="hr-HR" sz="1600" dirty="0"/>
          </a:p>
          <a:p>
            <a:pPr marL="0" indent="0">
              <a:buNone/>
            </a:pPr>
            <a:r>
              <a:rPr lang="hr-HR" dirty="0" smtClean="0"/>
              <a:t> </a:t>
            </a:r>
            <a:endParaRPr lang="hr-HR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308193"/>
            <a:ext cx="2715112" cy="1757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3795886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 smtClean="0"/>
              <a:t>1) ESENER-2 – izvješće o pregledu: Upravljanje sigurnošću i zdravljem na radu, EU-OSHA, 2016., str. 18. Dostupno na: </a:t>
            </a:r>
            <a:r>
              <a:rPr lang="hr-HR" sz="800" u="sng" dirty="0">
                <a:hlinkClick r:id="rId4"/>
              </a:rPr>
              <a:t>https://osha.europa.eu/sites/default/files/ESENER2-Overview_report.pdf</a:t>
            </a:r>
            <a:r>
              <a:rPr lang="hr-HR" sz="800" dirty="0" smtClean="0"/>
              <a:t> </a:t>
            </a:r>
            <a:endParaRPr lang="hr-HR" sz="800" u="sng" dirty="0" smtClean="0"/>
          </a:p>
        </p:txBody>
      </p:sp>
    </p:spTree>
    <p:extLst>
      <p:ext uri="{BB962C8B-B14F-4D97-AF65-F5344CB8AC3E}">
        <p14:creationId xmlns:p14="http://schemas.microsoft.com/office/powerpoint/2010/main" val="272935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dirty="0" smtClean="0"/>
              <a:t>Izloženost opasnim tvarima u </a:t>
            </a:r>
            <a:r>
              <a:rPr lang="en-GB" sz="2000" dirty="0" err="1" smtClean="0"/>
              <a:t>Europ</a:t>
            </a:r>
            <a:r>
              <a:rPr lang="hr-HR" sz="2000" dirty="0" smtClean="0"/>
              <a:t>i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146336" cy="3645000"/>
          </a:xfrm>
        </p:spPr>
        <p:txBody>
          <a:bodyPr>
            <a:normAutofit/>
          </a:bodyPr>
          <a:lstStyle/>
          <a:p>
            <a:r>
              <a:rPr lang="en-GB" sz="1600" dirty="0" smtClean="0"/>
              <a:t>EU-OSHA</a:t>
            </a:r>
            <a:r>
              <a:rPr lang="hr-HR" sz="1600" dirty="0" smtClean="0"/>
              <a:t> je provela istraživanje o boljoj procjeni izloženosti opasnim tvarima na mjestima rada u Europi</a:t>
            </a:r>
            <a:r>
              <a:rPr lang="en-GB" sz="1600" dirty="0" smtClean="0"/>
              <a:t> </a:t>
            </a:r>
            <a:endParaRPr lang="en-GB" sz="1600" strike="sngStrike" dirty="0" smtClean="0">
              <a:solidFill>
                <a:srgbClr val="00B050"/>
              </a:solidFill>
            </a:endParaRPr>
          </a:p>
          <a:p>
            <a:r>
              <a:rPr lang="hr-HR" sz="1600" dirty="0" smtClean="0"/>
              <a:t>U istraživanju je upotrijebljena nova metodologija za objedinjavanje javno dostupnih podataka</a:t>
            </a:r>
            <a:r>
              <a:rPr lang="hr-HR" sz="1600" dirty="0"/>
              <a:t> </a:t>
            </a:r>
            <a:r>
              <a:rPr lang="hr-HR" sz="1600" dirty="0" smtClean="0"/>
              <a:t>iz agencije ECHA, zbirke SPIN, statističkih podataka PRODCOM, statističkih podataka ureda Eurostat o poslovanju te podataka iz Europskog istraživanja o radnim uvjetima</a:t>
            </a:r>
            <a:endParaRPr lang="en-US" sz="1600" dirty="0" smtClean="0"/>
          </a:p>
          <a:p>
            <a:r>
              <a:rPr lang="hr-HR" sz="1600" dirty="0" smtClean="0"/>
              <a:t>Upotrijebljeno je stručno bodovanje za utvrđivanje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hr-HR" sz="1600" dirty="0" smtClean="0"/>
              <a:t>najznačajnijih tvari i glavnih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hr-HR" sz="1600" dirty="0" smtClean="0"/>
              <a:t>sektora u kojima se pojavljuju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9051">
            <a:off x="6473535" y="1761801"/>
            <a:ext cx="2245600" cy="274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50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3.9600.0"/>
  <p:tag name="AS_RELEASE_DATE" val="2017.01.13"/>
  <p:tag name="AS_TITLE" val="Aspose.Slides for .NET 4.0 Client Profile"/>
  <p:tag name="AS_VERSION" val="16.12.1.0"/>
</p:tagLst>
</file>

<file path=ppt/theme/theme1.xml><?xml version="1.0" encoding="utf-8"?>
<a:theme xmlns:a="http://schemas.openxmlformats.org/drawingml/2006/main" name="HWC2018-19_Template_16-9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-16-9.potx" id="{F7474474-7AE0-46FF-A261-8B9A1ECF96C7}" vid="{E01BF529-0D02-40D8-AC94-E487908172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HWC2018-19_Template_16-9.potx</Template>
  <TotalTime>805</TotalTime>
  <Words>1120</Words>
  <Application>Microsoft Office PowerPoint</Application>
  <PresentationFormat>On-screen Show (16:9)</PresentationFormat>
  <Paragraphs>199</Paragraphs>
  <Slides>22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Calibri</vt:lpstr>
      <vt:lpstr>Courier New</vt:lpstr>
      <vt:lpstr>Trebuchet MS</vt:lpstr>
      <vt:lpstr>Wingdings</vt:lpstr>
      <vt:lpstr>HWC2018-19_Template_16-9</vt:lpstr>
      <vt:lpstr>Kampanja za zdrava mjesta rada 2018. – 2019.</vt:lpstr>
      <vt:lpstr>Upoznavanje s kampanjom</vt:lpstr>
      <vt:lpstr>Ključni ciljevi</vt:lpstr>
      <vt:lpstr>O kakvom je problemu riječ?</vt:lpstr>
      <vt:lpstr>Što su opasne tvari? </vt:lpstr>
      <vt:lpstr>Definicije iz Direktive o kemijskim sredstvima </vt:lpstr>
      <vt:lpstr>Činjenice i brojčani podatci</vt:lpstr>
      <vt:lpstr>Činjenice i brojčani podatci</vt:lpstr>
      <vt:lpstr>Izloženost opasnim tvarima u Europi</vt:lpstr>
      <vt:lpstr>Kako upravljati opasnim tvarima?</vt:lpstr>
      <vt:lpstr>Procjena rizika</vt:lpstr>
      <vt:lpstr>Tri koraka za upravljanje opasnim tvarima</vt:lpstr>
      <vt:lpstr>Načelo STOP</vt:lpstr>
      <vt:lpstr>Zakonodavstvo</vt:lpstr>
      <vt:lpstr>Karcinogene tvari</vt:lpstr>
      <vt:lpstr>Posebne rizične skupine</vt:lpstr>
      <vt:lpstr>Uključivanje</vt:lpstr>
      <vt:lpstr>Ponuda za partnerstvo u kampanji</vt:lpstr>
      <vt:lpstr>Nagrade za dobru praksu u stvaranju zdravih mjesta rada</vt:lpstr>
      <vt:lpstr>Izvori potpore za kampanju</vt:lpstr>
      <vt:lpstr>Najvažniji datumi</vt:lpstr>
      <vt:lpstr>Dodatne informacije</vt:lpstr>
    </vt:vector>
  </TitlesOfParts>
  <Company>CDT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CDT</dc:creator>
  <cp:lastModifiedBy>Miren HURTADO - CPU Editorial</cp:lastModifiedBy>
  <cp:revision>218</cp:revision>
  <dcterms:created xsi:type="dcterms:W3CDTF">2015-10-14T15:05:30Z</dcterms:created>
  <dcterms:modified xsi:type="dcterms:W3CDTF">2018-04-05T12:36:46Z</dcterms:modified>
</cp:coreProperties>
</file>