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3" r:id="rId1"/>
  </p:sldMasterIdLst>
  <p:notesMasterIdLst>
    <p:notesMasterId r:id="rId24"/>
  </p:notesMasterIdLst>
  <p:handoutMasterIdLst>
    <p:handoutMasterId r:id="rId25"/>
  </p:handoutMasterIdLst>
  <p:sldIdLst>
    <p:sldId id="257" r:id="rId2"/>
    <p:sldId id="258" r:id="rId3"/>
    <p:sldId id="259" r:id="rId4"/>
    <p:sldId id="274" r:id="rId5"/>
    <p:sldId id="285" r:id="rId6"/>
    <p:sldId id="275" r:id="rId7"/>
    <p:sldId id="286" r:id="rId8"/>
    <p:sldId id="287" r:id="rId9"/>
    <p:sldId id="282" r:id="rId10"/>
    <p:sldId id="263" r:id="rId11"/>
    <p:sldId id="288" r:id="rId12"/>
    <p:sldId id="284" r:id="rId13"/>
    <p:sldId id="289" r:id="rId14"/>
    <p:sldId id="276" r:id="rId15"/>
    <p:sldId id="267" r:id="rId16"/>
    <p:sldId id="262" r:id="rId17"/>
    <p:sldId id="268" r:id="rId18"/>
    <p:sldId id="270" r:id="rId19"/>
    <p:sldId id="271" r:id="rId20"/>
    <p:sldId id="290" r:id="rId21"/>
    <p:sldId id="269" r:id="rId22"/>
    <p:sldId id="273" r:id="rId23"/>
  </p:sldIdLst>
  <p:sldSz cx="9144000" cy="5143500" type="screen16x9"/>
  <p:notesSz cx="6808788" cy="9940925"/>
  <p:custDataLst>
    <p:tags r:id="rId2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77" userDrawn="1">
          <p15:clr>
            <a:srgbClr val="A4A3A4"/>
          </p15:clr>
        </p15:guide>
        <p15:guide id="2" pos="340" userDrawn="1">
          <p15:clr>
            <a:srgbClr val="A4A3A4"/>
          </p15:clr>
        </p15:guide>
        <p15:guide id="3" orient="horz" pos="2754" userDrawn="1">
          <p15:clr>
            <a:srgbClr val="A4A3A4"/>
          </p15:clr>
        </p15:guide>
        <p15:guide id="4" pos="5103"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irgit" initials="BM" lastIdx="0" clrIdx="0">
    <p:extLst/>
  </p:cmAuthor>
  <p:cmAuthor id="2" name="Lothar LISSNER" initials="LL" lastIdx="0" clrIdx="1">
    <p:extLst/>
  </p:cmAuthor>
  <p:cmAuthor id="3" name="Heike KLEMPA" initials="HK" lastIdx="0" clrIdx="2">
    <p:extLst/>
  </p:cmAuthor>
  <p:cmAuthor id="4" name="Elke SCHNEIDER" initials="ES" lastIdx="0" clrIdx="3">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33"/>
    <a:srgbClr val="89C1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591" autoAdjust="0"/>
    <p:restoredTop sz="94660"/>
  </p:normalViewPr>
  <p:slideViewPr>
    <p:cSldViewPr>
      <p:cViewPr varScale="1">
        <p:scale>
          <a:sx n="154" d="100"/>
          <a:sy n="154" d="100"/>
        </p:scale>
        <p:origin x="558" y="126"/>
      </p:cViewPr>
      <p:guideLst>
        <p:guide orient="horz" pos="577"/>
        <p:guide pos="340"/>
        <p:guide orient="horz" pos="2754"/>
        <p:guide pos="5103"/>
      </p:guideLst>
    </p:cSldViewPr>
  </p:slideViewPr>
  <p:notesTextViewPr>
    <p:cViewPr>
      <p:scale>
        <a:sx n="1" d="1"/>
        <a:sy n="1" d="1"/>
      </p:scale>
      <p:origin x="0" y="0"/>
    </p:cViewPr>
  </p:notesTextViewPr>
  <p:notesViewPr>
    <p:cSldViewPr>
      <p:cViewPr>
        <p:scale>
          <a:sx n="66" d="100"/>
          <a:sy n="66" d="100"/>
        </p:scale>
        <p:origin x="4302" y="57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637818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6737" y="0"/>
            <a:ext cx="2950475" cy="498773"/>
          </a:xfrm>
          <a:prstGeom prst="rect">
            <a:avLst/>
          </a:prstGeom>
        </p:spPr>
        <p:txBody>
          <a:bodyPr vert="horz" lIns="91440" tIns="45720" rIns="91440" bIns="45720" rtlCol="0"/>
          <a:lstStyle>
            <a:lvl1pPr algn="r">
              <a:defRPr sz="1200"/>
            </a:lvl1pPr>
          </a:lstStyle>
          <a:p>
            <a:fld id="{4F8E1595-5C27-4CAE-B4E0-C80305C5E6E4}" type="datetimeFigureOut">
              <a:rPr lang="en-GB" smtClean="0"/>
              <a:t>05/04/2018</a:t>
            </a:fld>
            <a:endParaRPr lang="fr-FR"/>
          </a:p>
        </p:txBody>
      </p:sp>
      <p:sp>
        <p:nvSpPr>
          <p:cNvPr id="4" name="Slide Image Placeholder 3"/>
          <p:cNvSpPr>
            <a:spLocks noGrp="1" noRot="1" noChangeAspect="1"/>
          </p:cNvSpPr>
          <p:nvPr>
            <p:ph type="sldImg" idx="2"/>
          </p:nvPr>
        </p:nvSpPr>
        <p:spPr>
          <a:xfrm>
            <a:off x="423863" y="1243013"/>
            <a:ext cx="5961062" cy="3354387"/>
          </a:xfrm>
          <a:prstGeom prst="rect">
            <a:avLst/>
          </a:prstGeom>
          <a:noFill/>
          <a:ln w="12700">
            <a:solidFill>
              <a:prstClr val="black"/>
            </a:solidFill>
          </a:ln>
        </p:spPr>
      </p:sp>
      <p:sp>
        <p:nvSpPr>
          <p:cNvPr id="5" name="Notes Placeholder 4"/>
          <p:cNvSpPr>
            <a:spLocks noGrp="1"/>
          </p:cNvSpPr>
          <p:nvPr>
            <p:ph type="body" sz="quarter" idx="3"/>
          </p:nvPr>
        </p:nvSpPr>
        <p:spPr>
          <a:xfrm>
            <a:off x="680879" y="4784070"/>
            <a:ext cx="5447030" cy="3914239"/>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42154"/>
            <a:ext cx="2950475" cy="49877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6737" y="9442154"/>
            <a:ext cx="2950475" cy="498772"/>
          </a:xfrm>
          <a:prstGeom prst="rect">
            <a:avLst/>
          </a:prstGeom>
        </p:spPr>
        <p:txBody>
          <a:bodyPr vert="horz" lIns="91440" tIns="45720" rIns="91440" bIns="45720" rtlCol="0" anchor="b"/>
          <a:lstStyle>
            <a:lvl1pPr algn="r">
              <a:defRPr sz="1200"/>
            </a:lvl1pPr>
          </a:lstStyle>
          <a:p>
            <a:fld id="{493DD4C7-C698-4A80-B76C-A9FD89019653}" type="slidenum">
              <a:rPr lang="en-GB" smtClean="0"/>
              <a:t>‹#›</a:t>
            </a:fld>
            <a:endParaRPr lang="fr-FR"/>
          </a:p>
        </p:txBody>
      </p:sp>
    </p:spTree>
    <p:extLst>
      <p:ext uri="{BB962C8B-B14F-4D97-AF65-F5344CB8AC3E}">
        <p14:creationId xmlns:p14="http://schemas.microsoft.com/office/powerpoint/2010/main" val="3525081528"/>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384972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6058229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8806071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4959068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7703606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19" name="FONDO-PORTADA-PATRON-EUOSHA-2011-16-9.png" descr="/Volumes/XRAID/Equipo Rojo/EU-OSHA/18-0115 PPT templates update/PNG/FONDO-PORTADA-PATRON-EUOSHA-2011-16-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5024"/>
          </a:xfrm>
          <a:prstGeom prst="rect">
            <a:avLst/>
          </a:prstGeom>
        </p:spPr>
      </p:pic>
      <p:sp>
        <p:nvSpPr>
          <p:cNvPr id="2" name="Title 1"/>
          <p:cNvSpPr>
            <a:spLocks noGrp="1"/>
          </p:cNvSpPr>
          <p:nvPr>
            <p:ph type="title"/>
          </p:nvPr>
        </p:nvSpPr>
        <p:spPr>
          <a:xfrm>
            <a:off x="450000" y="2673000"/>
            <a:ext cx="7646400" cy="696600"/>
          </a:xfrm>
        </p:spPr>
        <p:txBody>
          <a:bodyPr lIns="0" tIns="0" rIns="0" bIns="0" anchor="t" anchorCtr="0"/>
          <a:lstStyle>
            <a:lvl1pPr algn="l">
              <a:defRPr sz="2400" b="1" i="0" cap="none" baseline="0"/>
            </a:lvl1pPr>
          </a:lstStyle>
          <a:p>
            <a:r>
              <a:rPr lang="en-GB" smtClean="0"/>
              <a:t>Click to edit Master title style</a:t>
            </a:r>
            <a:endParaRPr lang="en-US"/>
          </a:p>
        </p:txBody>
      </p:sp>
      <p:sp>
        <p:nvSpPr>
          <p:cNvPr id="5" name="Slide Number Placeholder 9"/>
          <p:cNvSpPr txBox="1"/>
          <p:nvPr/>
        </p:nvSpPr>
        <p:spPr>
          <a:xfrm>
            <a:off x="8536261" y="4806543"/>
            <a:ext cx="609976" cy="273844"/>
          </a:xfrm>
          <a:prstGeom prst="rect">
            <a:avLst/>
          </a:prstGeom>
        </p:spPr>
        <p:txBody>
          <a:bodyPr vert="horz" lIns="68580" tIns="34290" rIns="68580" bIns="34290" rtlCol="0" anchor="ctr"/>
          <a:lstStyle>
            <a:defPPr>
              <a:defRPr lang="en-US"/>
            </a:defPPr>
            <a:lvl1pPr marL="0" algn="r" defTabSz="914400" rtl="0" eaLnBrk="1" latinLnBrk="0" hangingPunct="1">
              <a:defRPr sz="14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050"/>
          </a:p>
        </p:txBody>
      </p:sp>
      <p:sp>
        <p:nvSpPr>
          <p:cNvPr id="13" name="Subtitle 2"/>
          <p:cNvSpPr>
            <a:spLocks noGrp="1"/>
          </p:cNvSpPr>
          <p:nvPr>
            <p:ph type="subTitle" idx="10"/>
          </p:nvPr>
        </p:nvSpPr>
        <p:spPr>
          <a:xfrm>
            <a:off x="450000" y="3469500"/>
            <a:ext cx="7646400" cy="506406"/>
          </a:xfrm>
        </p:spPr>
        <p:txBody>
          <a:bodyPr lIns="0" tIns="0" rIns="0" bIns="0" anchor="t">
            <a:normAutofit/>
          </a:bodyPr>
          <a:lstStyle>
            <a:lvl1pPr marL="0" indent="0" algn="l">
              <a:buNone/>
              <a:defRPr sz="1350" baseline="0">
                <a:solidFill>
                  <a:schemeClr val="tx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GB" smtClean="0"/>
              <a:t>Click to edit Master subtitle style</a:t>
            </a:r>
            <a:endParaRPr lang="en-US"/>
          </a:p>
        </p:txBody>
      </p:sp>
      <p:pic>
        <p:nvPicPr>
          <p:cNvPr id="3" name="Imagen 2"/>
          <p:cNvPicPr>
            <a:picLocks noChangeAspect="1"/>
          </p:cNvPicPr>
          <p:nvPr userDrawn="1"/>
        </p:nvPicPr>
        <p:blipFill>
          <a:blip r:embed="rId3"/>
          <a:stretch>
            <a:fillRect/>
          </a:stretch>
        </p:blipFill>
        <p:spPr>
          <a:xfrm>
            <a:off x="0" y="0"/>
            <a:ext cx="9144000" cy="2554224"/>
          </a:xfrm>
          <a:prstGeom prst="rect">
            <a:avLst/>
          </a:prstGeom>
        </p:spPr>
      </p:pic>
      <p:pic>
        <p:nvPicPr>
          <p:cNvPr id="15" name="Picture 1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442512" y="-34497"/>
            <a:ext cx="694508" cy="5209298"/>
          </a:xfrm>
          <a:prstGeom prst="rect">
            <a:avLst/>
          </a:prstGeom>
        </p:spPr>
      </p:pic>
      <p:grpSp>
        <p:nvGrpSpPr>
          <p:cNvPr id="4" name="Group 3"/>
          <p:cNvGrpSpPr/>
          <p:nvPr userDrawn="1"/>
        </p:nvGrpSpPr>
        <p:grpSpPr>
          <a:xfrm>
            <a:off x="468413" y="4160068"/>
            <a:ext cx="7681580" cy="516922"/>
            <a:chOff x="468413" y="3643205"/>
            <a:chExt cx="7681580" cy="516922"/>
          </a:xfrm>
        </p:grpSpPr>
        <p:pic>
          <p:nvPicPr>
            <p:cNvPr id="11" name="Bild 2"/>
            <p:cNvPicPr>
              <a:picLocks noChangeAspect="1"/>
            </p:cNvPicPr>
            <p:nvPr userDrawn="1"/>
          </p:nvPicPr>
          <p:blipFill>
            <a:blip r:embed="rId5"/>
            <a:srcRect/>
            <a:stretch>
              <a:fillRect/>
            </a:stretch>
          </p:blipFill>
          <p:spPr bwMode="auto">
            <a:xfrm>
              <a:off x="468413" y="3643205"/>
              <a:ext cx="947252" cy="516922"/>
            </a:xfrm>
            <a:prstGeom prst="rect">
              <a:avLst/>
            </a:prstGeom>
            <a:noFill/>
            <a:ln w="9525">
              <a:noFill/>
              <a:miter lim="800000"/>
              <a:headEnd/>
              <a:tailEnd/>
            </a:ln>
          </p:spPr>
        </p:pic>
        <p:pic>
          <p:nvPicPr>
            <p:cNvPr id="12" name="Bild 4" descr="111004_EU-OSHA_PPT_EU logo.png"/>
            <p:cNvPicPr>
              <a:picLocks noChangeAspect="1"/>
            </p:cNvPicPr>
            <p:nvPr userDrawn="1"/>
          </p:nvPicPr>
          <p:blipFill>
            <a:blip r:embed="rId6"/>
            <a:srcRect/>
            <a:stretch>
              <a:fillRect/>
            </a:stretch>
          </p:blipFill>
          <p:spPr bwMode="auto">
            <a:xfrm>
              <a:off x="4251725" y="3875474"/>
              <a:ext cx="392283" cy="267645"/>
            </a:xfrm>
            <a:prstGeom prst="rect">
              <a:avLst/>
            </a:prstGeom>
            <a:noFill/>
            <a:ln w="9525">
              <a:noFill/>
              <a:miter lim="800000"/>
              <a:headEnd/>
              <a:tailEnd/>
            </a:ln>
          </p:spPr>
        </p:pic>
        <p:pic>
          <p:nvPicPr>
            <p:cNvPr id="14" name="Bild 5"/>
            <p:cNvPicPr>
              <a:picLocks noChangeAspect="1"/>
            </p:cNvPicPr>
            <p:nvPr userDrawn="1"/>
          </p:nvPicPr>
          <p:blipFill>
            <a:blip r:embed="rId7"/>
            <a:srcRect/>
            <a:stretch>
              <a:fillRect/>
            </a:stretch>
          </p:blipFill>
          <p:spPr bwMode="auto">
            <a:xfrm>
              <a:off x="7596336" y="3669494"/>
              <a:ext cx="553657" cy="473625"/>
            </a:xfrm>
            <a:prstGeom prst="rect">
              <a:avLst/>
            </a:prstGeom>
            <a:noFill/>
            <a:ln w="9525">
              <a:noFill/>
              <a:miter lim="800000"/>
              <a:headEnd/>
              <a:tailEnd/>
            </a:ln>
          </p:spPr>
        </p:pic>
      </p:grpSp>
    </p:spTree>
    <p:extLst>
      <p:ext uri="{BB962C8B-B14F-4D97-AF65-F5344CB8AC3E}">
        <p14:creationId xmlns:p14="http://schemas.microsoft.com/office/powerpoint/2010/main" val="1554410905"/>
      </p:ext>
    </p:extLst>
  </p:cSld>
  <p:clrMapOvr>
    <a:masterClrMapping/>
  </p:clrMapOvr>
  <p:transition/>
  <p:extLst>
    <p:ext uri="{DCECCB84-F9BA-43D5-87BE-67443E8EF086}">
      <p15:sldGuideLst xmlns:p15="http://schemas.microsoft.com/office/powerpoint/2012/main">
        <p15:guide id="1" orient="horz" pos="2935"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a:xfrm>
            <a:off x="450000" y="837000"/>
            <a:ext cx="7560000" cy="3645000"/>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999725437"/>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27820" y="837000"/>
            <a:ext cx="489600" cy="3645000"/>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0000" y="837000"/>
            <a:ext cx="6642280" cy="3645000"/>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323955629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7" name="Content Placeholder 2"/>
          <p:cNvSpPr>
            <a:spLocks noGrp="1"/>
          </p:cNvSpPr>
          <p:nvPr>
            <p:ph sz="half" idx="1"/>
          </p:nvPr>
        </p:nvSpPr>
        <p:spPr>
          <a:xfrm>
            <a:off x="450000" y="837000"/>
            <a:ext cx="7560000" cy="3645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grpSp>
        <p:nvGrpSpPr>
          <p:cNvPr id="3" name="Group 2"/>
          <p:cNvGrpSpPr/>
          <p:nvPr userDrawn="1"/>
        </p:nvGrpSpPr>
        <p:grpSpPr>
          <a:xfrm>
            <a:off x="534964" y="4474388"/>
            <a:ext cx="7474910" cy="494514"/>
            <a:chOff x="534964" y="4237476"/>
            <a:chExt cx="7474910" cy="494514"/>
          </a:xfrm>
        </p:grpSpPr>
        <p:sp>
          <p:nvSpPr>
            <p:cNvPr id="10" name="Rectangle 11"/>
            <p:cNvSpPr>
              <a:spLocks noChangeArrowheads="1"/>
            </p:cNvSpPr>
            <p:nvPr userDrawn="1"/>
          </p:nvSpPr>
          <p:spPr bwMode="auto">
            <a:xfrm>
              <a:off x="1881816" y="4627215"/>
              <a:ext cx="4992096" cy="104775"/>
            </a:xfrm>
            <a:prstGeom prst="rect">
              <a:avLst/>
            </a:prstGeom>
            <a:noFill/>
            <a:ln w="9525">
              <a:noFill/>
              <a:miter lim="800000"/>
              <a:headEnd/>
              <a:tailEnd/>
            </a:ln>
          </p:spPr>
          <p:txBody>
            <a:bodyPr lIns="0" tIns="0" rIns="0" bIns="0"/>
            <a:lstStyle/>
            <a:p>
              <a:pPr algn="ctr" fontAlgn="auto">
                <a:lnSpc>
                  <a:spcPct val="90000"/>
                </a:lnSpc>
                <a:spcBef>
                  <a:spcPct val="30000"/>
                </a:spcBef>
                <a:spcAft>
                  <a:spcPts val="0"/>
                </a:spcAft>
                <a:buClr>
                  <a:srgbClr val="00529F"/>
                </a:buClr>
                <a:defRPr/>
              </a:pPr>
              <a:r>
                <a:rPr lang="en-GB" sz="700" b="1" dirty="0">
                  <a:solidFill>
                    <a:schemeClr val="tx2"/>
                  </a:solidFill>
                  <a:latin typeface="Arial" pitchFamily="-107" charset="0"/>
                </a:rPr>
                <a:t>www.healthy-workplaces.eu/fr</a:t>
              </a:r>
              <a:endParaRPr lang="fr-FR" sz="700" b="1" dirty="0">
                <a:solidFill>
                  <a:schemeClr val="tx2"/>
                </a:solidFill>
                <a:latin typeface="Arial" pitchFamily="-107" charset="0"/>
                <a:ea typeface="ＭＳ Ｐゴシック" pitchFamily="-107" charset="-128"/>
                <a:cs typeface="ＭＳ Ｐゴシック" pitchFamily="-107" charset="-128"/>
              </a:endParaRPr>
            </a:p>
          </p:txBody>
        </p:sp>
        <p:pic>
          <p:nvPicPr>
            <p:cNvPr id="11" name="Bild 5"/>
            <p:cNvPicPr>
              <a:picLocks noChangeAspect="1"/>
            </p:cNvPicPr>
            <p:nvPr userDrawn="1"/>
          </p:nvPicPr>
          <p:blipFill>
            <a:blip r:embed="rId2"/>
            <a:srcRect/>
            <a:stretch>
              <a:fillRect/>
            </a:stretch>
          </p:blipFill>
          <p:spPr bwMode="auto">
            <a:xfrm>
              <a:off x="7456217" y="4237476"/>
              <a:ext cx="553657" cy="473626"/>
            </a:xfrm>
            <a:prstGeom prst="rect">
              <a:avLst/>
            </a:prstGeom>
            <a:noFill/>
            <a:ln w="9525">
              <a:noFill/>
              <a:miter lim="800000"/>
              <a:headEnd/>
              <a:tailEnd/>
            </a:ln>
          </p:spPr>
        </p:pic>
        <p:pic>
          <p:nvPicPr>
            <p:cNvPr id="12" name="Picture 3"/>
            <p:cNvPicPr>
              <a:picLocks noChangeAspect="1"/>
            </p:cNvPicPr>
            <p:nvPr userDrawn="1"/>
          </p:nvPicPr>
          <p:blipFill>
            <a:blip r:embed="rId3"/>
            <a:srcRect/>
            <a:stretch>
              <a:fillRect/>
            </a:stretch>
          </p:blipFill>
          <p:spPr bwMode="auto">
            <a:xfrm>
              <a:off x="534964" y="4444941"/>
              <a:ext cx="940692" cy="259773"/>
            </a:xfrm>
            <a:prstGeom prst="rect">
              <a:avLst/>
            </a:prstGeom>
            <a:noFill/>
            <a:ln w="9525">
              <a:noFill/>
              <a:miter lim="800000"/>
              <a:headEnd/>
              <a:tailEnd/>
            </a:ln>
          </p:spPr>
        </p:pic>
      </p:grpSp>
    </p:spTree>
    <p:extLst>
      <p:ext uri="{BB962C8B-B14F-4D97-AF65-F5344CB8AC3E}">
        <p14:creationId xmlns:p14="http://schemas.microsoft.com/office/powerpoint/2010/main" val="2498896885"/>
      </p:ext>
    </p:extLst>
  </p:cSld>
  <p:clrMapOvr>
    <a:masterClrMapping/>
  </p:clrMapOvr>
  <p:transition/>
  <p:extLst>
    <p:ext uri="{DCECCB84-F9BA-43D5-87BE-67443E8EF086}">
      <p15:sldGuideLst xmlns:p15="http://schemas.microsoft.com/office/powerpoint/2012/main">
        <p15:guide id="1" orient="horz" pos="3117" userDrawn="1">
          <p15:clr>
            <a:srgbClr val="FBAE40"/>
          </p15:clr>
        </p15:guide>
        <p15:guide id="2"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Header Section">
    <p:spTree>
      <p:nvGrpSpPr>
        <p:cNvPr id="1" name=""/>
        <p:cNvGrpSpPr/>
        <p:nvPr/>
      </p:nvGrpSpPr>
      <p:grpSpPr>
        <a:xfrm>
          <a:off x="0" y="0"/>
          <a:ext cx="0" cy="0"/>
          <a:chOff x="0" y="0"/>
          <a:chExt cx="0" cy="0"/>
        </a:xfrm>
      </p:grpSpPr>
      <p:sp>
        <p:nvSpPr>
          <p:cNvPr id="2" name="Title 1"/>
          <p:cNvSpPr>
            <a:spLocks noGrp="1"/>
          </p:cNvSpPr>
          <p:nvPr>
            <p:ph type="ctrTitle"/>
          </p:nvPr>
        </p:nvSpPr>
        <p:spPr>
          <a:xfrm>
            <a:off x="450000" y="1020600"/>
            <a:ext cx="7646400" cy="1096200"/>
          </a:xfrm>
        </p:spPr>
        <p:txBody>
          <a:bodyPr lIns="0" tIns="0" rIns="0" bIns="0" anchor="t" anchorCtr="0"/>
          <a:lstStyle>
            <a:lvl1pPr>
              <a:defRPr sz="2400" baseline="0"/>
            </a:lvl1pPr>
          </a:lstStyle>
          <a:p>
            <a:r>
              <a:rPr lang="en-GB" smtClean="0"/>
              <a:t>Click to edit Master title style</a:t>
            </a:r>
            <a:endParaRPr lang="en-US"/>
          </a:p>
        </p:txBody>
      </p:sp>
      <p:sp>
        <p:nvSpPr>
          <p:cNvPr id="3" name="Subtitle 2"/>
          <p:cNvSpPr>
            <a:spLocks noGrp="1"/>
          </p:cNvSpPr>
          <p:nvPr>
            <p:ph type="subTitle" idx="1"/>
          </p:nvPr>
        </p:nvSpPr>
        <p:spPr>
          <a:xfrm>
            <a:off x="878400" y="2430000"/>
            <a:ext cx="7214400" cy="951840"/>
          </a:xfrm>
        </p:spPr>
        <p:txBody>
          <a:bodyPr lIns="0" tIns="0" rIns="0" bIns="0" anchor="t">
            <a:normAutofit/>
          </a:bodyPr>
          <a:lstStyle>
            <a:lvl1pPr marL="0" indent="0" algn="l">
              <a:buNone/>
              <a:defRPr sz="1350" baseline="0">
                <a:solidFill>
                  <a:schemeClr val="tx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GB" smtClean="0"/>
              <a:t>Click to edit Master subtitle style</a:t>
            </a:r>
            <a:endParaRPr lang="en-US"/>
          </a:p>
        </p:txBody>
      </p:sp>
      <p:sp>
        <p:nvSpPr>
          <p:cNvPr id="5" name="Slide Number Placeholder 9"/>
          <p:cNvSpPr txBox="1"/>
          <p:nvPr/>
        </p:nvSpPr>
        <p:spPr>
          <a:xfrm>
            <a:off x="8536261" y="4806543"/>
            <a:ext cx="609976" cy="273844"/>
          </a:xfrm>
          <a:prstGeom prst="rect">
            <a:avLst/>
          </a:prstGeom>
        </p:spPr>
        <p:txBody>
          <a:bodyPr vert="horz" lIns="68580" tIns="34290" rIns="68580" bIns="34290" rtlCol="0" anchor="ctr"/>
          <a:lstStyle>
            <a:defPPr>
              <a:defRPr lang="en-US"/>
            </a:defPPr>
            <a:lvl1pPr marL="0" algn="r" defTabSz="914400" rtl="0" eaLnBrk="1" latinLnBrk="0" hangingPunct="1">
              <a:defRPr sz="14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050"/>
          </a:p>
        </p:txBody>
      </p:sp>
      <p:pic>
        <p:nvPicPr>
          <p:cNvPr id="11" name="Bild 2" descr="111004_EU-OSHA_PPT_Corporate logo.png"/>
          <p:cNvPicPr>
            <a:picLocks noChangeAspect="1"/>
          </p:cNvPicPr>
          <p:nvPr/>
        </p:nvPicPr>
        <p:blipFill>
          <a:blip r:embed="rId2"/>
          <a:stretch>
            <a:fillRect/>
          </a:stretch>
        </p:blipFill>
        <p:spPr bwMode="auto">
          <a:xfrm>
            <a:off x="444501" y="4131469"/>
            <a:ext cx="1031155" cy="542925"/>
          </a:xfrm>
          <a:prstGeom prst="rect">
            <a:avLst/>
          </a:prstGeom>
          <a:noFill/>
          <a:ln w="9525">
            <a:noFill/>
            <a:miter lim="800000"/>
          </a:ln>
        </p:spPr>
      </p:pic>
      <p:pic>
        <p:nvPicPr>
          <p:cNvPr id="12" name="Bild 4" descr="111004_EU-OSHA_PPT_EU logo.png"/>
          <p:cNvPicPr>
            <a:picLocks noChangeAspect="1"/>
          </p:cNvPicPr>
          <p:nvPr/>
        </p:nvPicPr>
        <p:blipFill>
          <a:blip r:embed="rId3"/>
          <a:stretch>
            <a:fillRect/>
          </a:stretch>
        </p:blipFill>
        <p:spPr bwMode="auto">
          <a:xfrm>
            <a:off x="4275138" y="4431506"/>
            <a:ext cx="368870" cy="242888"/>
          </a:xfrm>
          <a:prstGeom prst="rect">
            <a:avLst/>
          </a:prstGeom>
          <a:noFill/>
          <a:ln w="9525">
            <a:noFill/>
            <a:miter lim="800000"/>
          </a:ln>
        </p:spPr>
      </p:pic>
      <p:pic>
        <p:nvPicPr>
          <p:cNvPr id="13" name="Bild 5" descr="111004_EU-OSHA_PPT_HW logo.png"/>
          <p:cNvPicPr>
            <a:picLocks noChangeAspect="1"/>
          </p:cNvPicPr>
          <p:nvPr/>
        </p:nvPicPr>
        <p:blipFill>
          <a:blip r:embed="rId4"/>
          <a:stretch>
            <a:fillRect/>
          </a:stretch>
        </p:blipFill>
        <p:spPr bwMode="auto">
          <a:xfrm>
            <a:off x="7596336" y="4212432"/>
            <a:ext cx="507853" cy="475060"/>
          </a:xfrm>
          <a:prstGeom prst="rect">
            <a:avLst/>
          </a:prstGeom>
          <a:noFill/>
          <a:ln w="9525">
            <a:noFill/>
            <a:miter lim="800000"/>
          </a:ln>
        </p:spPr>
      </p:pic>
    </p:spTree>
    <p:extLst>
      <p:ext uri="{BB962C8B-B14F-4D97-AF65-F5344CB8AC3E}">
        <p14:creationId xmlns:p14="http://schemas.microsoft.com/office/powerpoint/2010/main" val="342334058"/>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0000" y="135000"/>
            <a:ext cx="7560000" cy="367200"/>
          </a:xfrm>
        </p:spPr>
        <p:txBody>
          <a:bodyPr/>
          <a:lstStyle/>
          <a:p>
            <a:r>
              <a:rPr lang="en-GB" smtClean="0"/>
              <a:t>Click to edit Master title style</a:t>
            </a:r>
            <a:endParaRPr lang="en-US"/>
          </a:p>
        </p:txBody>
      </p:sp>
      <p:sp>
        <p:nvSpPr>
          <p:cNvPr id="3" name="Content Placeholder 2"/>
          <p:cNvSpPr>
            <a:spLocks noGrp="1"/>
          </p:cNvSpPr>
          <p:nvPr>
            <p:ph sz="half" idx="1"/>
          </p:nvPr>
        </p:nvSpPr>
        <p:spPr>
          <a:xfrm>
            <a:off x="449999" y="836999"/>
            <a:ext cx="3600000" cy="3645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410000" y="837000"/>
            <a:ext cx="3600000" cy="3645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463508365"/>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0000" y="837000"/>
            <a:ext cx="3600000" cy="405000"/>
          </a:xfrm>
        </p:spPr>
        <p:txBody>
          <a:bodyPr anchor="b">
            <a:noAutofit/>
          </a:bodyPr>
          <a:lstStyle>
            <a:lvl1pPr marL="0" indent="0">
              <a:buNone/>
              <a:defRPr sz="1500" b="0" baseline="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smtClean="0"/>
              <a:t>Click to edit Master text styles</a:t>
            </a:r>
          </a:p>
        </p:txBody>
      </p:sp>
      <p:sp>
        <p:nvSpPr>
          <p:cNvPr id="4" name="Content Placeholder 3"/>
          <p:cNvSpPr>
            <a:spLocks noGrp="1"/>
          </p:cNvSpPr>
          <p:nvPr>
            <p:ph sz="half" idx="2"/>
          </p:nvPr>
        </p:nvSpPr>
        <p:spPr>
          <a:xfrm>
            <a:off x="449999" y="1241999"/>
            <a:ext cx="3600000" cy="3240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410000" y="837000"/>
            <a:ext cx="3600000" cy="405000"/>
          </a:xfrm>
        </p:spPr>
        <p:txBody>
          <a:bodyPr anchor="b">
            <a:noAutofit/>
          </a:bodyPr>
          <a:lstStyle>
            <a:lvl1pPr marL="0" indent="0">
              <a:buNone/>
              <a:defRPr sz="1500" b="0" baseline="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smtClean="0"/>
              <a:t>Click to edit Master text styles</a:t>
            </a:r>
          </a:p>
        </p:txBody>
      </p:sp>
      <p:sp>
        <p:nvSpPr>
          <p:cNvPr id="6" name="Content Placeholder 5"/>
          <p:cNvSpPr>
            <a:spLocks noGrp="1"/>
          </p:cNvSpPr>
          <p:nvPr>
            <p:ph sz="quarter" idx="4"/>
          </p:nvPr>
        </p:nvSpPr>
        <p:spPr>
          <a:xfrm>
            <a:off x="4410000" y="1242000"/>
            <a:ext cx="3600000" cy="3240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3481922225"/>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Tree>
    <p:extLst>
      <p:ext uri="{BB962C8B-B14F-4D97-AF65-F5344CB8AC3E}">
        <p14:creationId xmlns:p14="http://schemas.microsoft.com/office/powerpoint/2010/main" val="427960722"/>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04758961"/>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0000" y="135000"/>
            <a:ext cx="7560000" cy="405000"/>
          </a:xfrm>
        </p:spPr>
        <p:txBody>
          <a:bodyPr anchor="b"/>
          <a:lstStyle>
            <a:lvl1pPr algn="l">
              <a:defRPr sz="1800" b="1" i="0" baseline="0"/>
            </a:lvl1pPr>
          </a:lstStyle>
          <a:p>
            <a:r>
              <a:rPr lang="en-GB" smtClean="0"/>
              <a:t>Click to edit Master title style</a:t>
            </a:r>
            <a:endParaRPr lang="en-US"/>
          </a:p>
        </p:txBody>
      </p:sp>
      <p:sp>
        <p:nvSpPr>
          <p:cNvPr id="3" name="Content Placeholder 2"/>
          <p:cNvSpPr>
            <a:spLocks noGrp="1"/>
          </p:cNvSpPr>
          <p:nvPr>
            <p:ph idx="1"/>
          </p:nvPr>
        </p:nvSpPr>
        <p:spPr>
          <a:xfrm>
            <a:off x="3690001" y="837000"/>
            <a:ext cx="4279869" cy="3645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0000" y="837000"/>
            <a:ext cx="2880000" cy="3645000"/>
          </a:xfrm>
        </p:spPr>
        <p:txBody>
          <a:bodyPr anchor="t">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GB" smtClean="0"/>
              <a:t>Click to edit Master text styles</a:t>
            </a:r>
          </a:p>
        </p:txBody>
      </p:sp>
    </p:spTree>
    <p:extLst>
      <p:ext uri="{BB962C8B-B14F-4D97-AF65-F5344CB8AC3E}">
        <p14:creationId xmlns:p14="http://schemas.microsoft.com/office/powerpoint/2010/main" val="980970361"/>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0000" y="837000"/>
            <a:ext cx="4049992" cy="675000"/>
          </a:xfrm>
        </p:spPr>
        <p:txBody>
          <a:bodyPr anchor="b">
            <a:normAutofit/>
          </a:bodyPr>
          <a:lstStyle>
            <a:lvl1pPr algn="l">
              <a:defRPr sz="1800" b="1" i="0" baseline="0"/>
            </a:lvl1pPr>
          </a:lstStyle>
          <a:p>
            <a:r>
              <a:rPr lang="en-GB" smtClean="0"/>
              <a:t>Click to edit Master title style</a:t>
            </a:r>
            <a:endParaRPr lang="en-US"/>
          </a:p>
        </p:txBody>
      </p:sp>
      <p:sp>
        <p:nvSpPr>
          <p:cNvPr id="4" name="Text Placeholder 3"/>
          <p:cNvSpPr>
            <a:spLocks noGrp="1"/>
          </p:cNvSpPr>
          <p:nvPr>
            <p:ph type="body" sz="half" idx="2"/>
          </p:nvPr>
        </p:nvSpPr>
        <p:spPr>
          <a:xfrm>
            <a:off x="449999" y="1512000"/>
            <a:ext cx="4050000" cy="2970000"/>
          </a:xfrm>
        </p:spPr>
        <p:txBody>
          <a:bodyPr anchor="t">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GB" smtClean="0"/>
              <a:t>Click to edit Master text styles</a:t>
            </a:r>
          </a:p>
        </p:txBody>
      </p:sp>
      <p:sp>
        <p:nvSpPr>
          <p:cNvPr id="18" name="Picture Placeholder 17"/>
          <p:cNvSpPr>
            <a:spLocks noGrp="1"/>
          </p:cNvSpPr>
          <p:nvPr>
            <p:ph type="pic" sz="quarter" idx="14"/>
          </p:nvPr>
        </p:nvSpPr>
        <p:spPr>
          <a:xfrm>
            <a:off x="4876800" y="1200150"/>
            <a:ext cx="3429000" cy="2571750"/>
          </a:xfrm>
          <a:prstGeom prst="ellipse">
            <a:avLst/>
          </a:prstGeom>
          <a:ln w="76200">
            <a:noFill/>
          </a:ln>
        </p:spPr>
        <p:txBody>
          <a:bodyPr/>
          <a:lstStyle/>
          <a:p>
            <a:r>
              <a:rPr lang="en-GB" smtClean="0"/>
              <a:t>Drag picture to placeholder or click icon to add</a:t>
            </a:r>
            <a:endParaRPr lang="en-US"/>
          </a:p>
        </p:txBody>
      </p:sp>
    </p:spTree>
    <p:extLst>
      <p:ext uri="{BB962C8B-B14F-4D97-AF65-F5344CB8AC3E}">
        <p14:creationId xmlns:p14="http://schemas.microsoft.com/office/powerpoint/2010/main" val="4174997144"/>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 name="FONDO-PATRON-EUOSHA-2011-16-9.png" descr="/Volumes/XRAID/Equipo Rojo/EU-OSHA/18-0115 PPT templates update/PNG/FONDO-PATRON-EUOSHA-2011-16-9.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2" name="Title Placeholder 1"/>
          <p:cNvSpPr>
            <a:spLocks noGrp="1"/>
          </p:cNvSpPr>
          <p:nvPr>
            <p:ph type="title"/>
          </p:nvPr>
        </p:nvSpPr>
        <p:spPr>
          <a:xfrm>
            <a:off x="450001" y="135000"/>
            <a:ext cx="7559873" cy="367200"/>
          </a:xfrm>
          <a:prstGeom prst="rect">
            <a:avLst/>
          </a:prstGeom>
        </p:spPr>
        <p:txBody>
          <a:bodyPr vert="horz" lIns="91440" tIns="45720" rIns="91440" bIns="45720" rtlCol="0" anchor="ctr">
            <a:noAutofit/>
          </a:bodyPr>
          <a:lstStyle/>
          <a:p>
            <a:r>
              <a:rPr lang="en-GB" smtClean="0"/>
              <a:t>Click to edit Master title style</a:t>
            </a:r>
            <a:endParaRPr lang="en-US"/>
          </a:p>
        </p:txBody>
      </p:sp>
      <p:sp>
        <p:nvSpPr>
          <p:cNvPr id="3" name="Text Placeholder 2"/>
          <p:cNvSpPr>
            <a:spLocks noGrp="1"/>
          </p:cNvSpPr>
          <p:nvPr>
            <p:ph type="body" idx="1"/>
          </p:nvPr>
        </p:nvSpPr>
        <p:spPr>
          <a:xfrm>
            <a:off x="450000" y="837000"/>
            <a:ext cx="7560000" cy="3645000"/>
          </a:xfrm>
          <a:prstGeom prst="rect">
            <a:avLst/>
          </a:prstGeom>
        </p:spPr>
        <p:txBody>
          <a:bodyPr vert="horz" lIns="91440" tIns="45720" rIns="91440" bIns="45720" rtlCol="0" anchor="t" anchorCtr="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10" name="Slide Number Placeholder 9"/>
          <p:cNvSpPr txBox="1"/>
          <p:nvPr/>
        </p:nvSpPr>
        <p:spPr>
          <a:xfrm>
            <a:off x="8532440" y="4877961"/>
            <a:ext cx="609976" cy="273844"/>
          </a:xfrm>
          <a:prstGeom prst="rect">
            <a:avLst/>
          </a:prstGeom>
        </p:spPr>
        <p:txBody>
          <a:bodyPr vert="horz" lIns="68580" tIns="34290" rIns="68580" bIns="34290" rtlCol="0" anchor="ctr"/>
          <a:lstStyle>
            <a:defPPr>
              <a:defRPr lang="en-US"/>
            </a:defPPr>
            <a:lvl1pPr marL="0" algn="r" defTabSz="914400" rtl="0" eaLnBrk="1" latinLnBrk="0" hangingPunct="1">
              <a:defRPr sz="14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A064B8-E15C-4A1C-8E7E-B0BD818D867C}" type="slidenum">
              <a:rPr lang="en-GB" sz="750" baseline="0" smtClean="0"/>
              <a:t>‹#›</a:t>
            </a:fld>
            <a:endParaRPr lang="fr-FR" sz="750" baseline="0"/>
          </a:p>
        </p:txBody>
      </p:sp>
    </p:spTree>
    <p:extLst>
      <p:ext uri="{BB962C8B-B14F-4D97-AF65-F5344CB8AC3E}">
        <p14:creationId xmlns:p14="http://schemas.microsoft.com/office/powerpoint/2010/main" val="1172285116"/>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Lst>
  <p:transition/>
  <p:txStyles>
    <p:titleStyle>
      <a:lvl1pPr algn="l" defTabSz="342900" rtl="0" eaLnBrk="1" latinLnBrk="0" hangingPunct="1">
        <a:spcBef>
          <a:spcPct val="0"/>
        </a:spcBef>
        <a:buNone/>
        <a:defRPr sz="1800" b="1" i="0" kern="1200" baseline="0">
          <a:solidFill>
            <a:schemeClr val="tx2"/>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89000" indent="-189000" algn="l" defTabSz="342900" rtl="0" eaLnBrk="1" latinLnBrk="0" hangingPunct="1">
        <a:spcBef>
          <a:spcPts val="450"/>
        </a:spcBef>
        <a:spcAft>
          <a:spcPct val="0"/>
        </a:spcAft>
        <a:buClr>
          <a:schemeClr val="tx2"/>
        </a:buClr>
        <a:buFont typeface="Wingdings" pitchFamily="2" charset="2"/>
        <a:buChar char="§"/>
        <a:defRPr sz="1350" b="1" i="0" kern="1200" baseline="0">
          <a:solidFill>
            <a:schemeClr val="tx2"/>
          </a:solidFill>
          <a:latin typeface="+mn-lt"/>
          <a:ea typeface="+mn-ea"/>
          <a:cs typeface="+mn-cs"/>
        </a:defRPr>
      </a:lvl1pPr>
      <a:lvl2pPr marL="324000" indent="-135000" algn="l" defTabSz="342900" rtl="0" eaLnBrk="1" latinLnBrk="0" hangingPunct="1">
        <a:spcBef>
          <a:spcPct val="0"/>
        </a:spcBef>
        <a:spcAft>
          <a:spcPct val="0"/>
        </a:spcAft>
        <a:buClrTx/>
        <a:buFont typeface="Arial" pitchFamily="34" charset="0"/>
        <a:buChar char="•"/>
        <a:defRPr sz="1350" kern="1200" baseline="0">
          <a:solidFill>
            <a:schemeClr val="tx1"/>
          </a:solidFill>
          <a:latin typeface="+mn-lt"/>
          <a:ea typeface="+mn-ea"/>
          <a:cs typeface="+mn-cs"/>
        </a:defRPr>
      </a:lvl2pPr>
      <a:lvl3pPr marL="459000" indent="-135000" algn="l" defTabSz="342900" rtl="0" eaLnBrk="1" latinLnBrk="0" hangingPunct="1">
        <a:spcBef>
          <a:spcPct val="0"/>
        </a:spcBef>
        <a:spcAft>
          <a:spcPct val="0"/>
        </a:spcAft>
        <a:buClrTx/>
        <a:buFont typeface="Arial" pitchFamily="34" charset="0"/>
        <a:buChar char="−"/>
        <a:defRPr sz="1275" kern="1200" baseline="0">
          <a:solidFill>
            <a:schemeClr val="tx1"/>
          </a:solidFill>
          <a:latin typeface="+mn-lt"/>
          <a:ea typeface="+mn-ea"/>
          <a:cs typeface="+mn-cs"/>
        </a:defRPr>
      </a:lvl3pPr>
      <a:lvl4pPr marL="594000" indent="-135000" algn="l" defTabSz="342900" rtl="0" eaLnBrk="1" latinLnBrk="0" hangingPunct="1">
        <a:spcBef>
          <a:spcPct val="0"/>
        </a:spcBef>
        <a:spcAft>
          <a:spcPct val="0"/>
        </a:spcAft>
        <a:buClrTx/>
        <a:buFont typeface="Arial" pitchFamily="34" charset="0"/>
        <a:buChar char="•"/>
        <a:defRPr sz="1200" kern="1200" baseline="0">
          <a:solidFill>
            <a:schemeClr val="tx1"/>
          </a:solidFill>
          <a:latin typeface="+mn-lt"/>
          <a:ea typeface="+mn-ea"/>
          <a:cs typeface="+mn-cs"/>
        </a:defRPr>
      </a:lvl4pPr>
      <a:lvl5pPr marL="729000" indent="-135000" algn="l" defTabSz="342900" rtl="0" eaLnBrk="1" latinLnBrk="0" hangingPunct="1">
        <a:spcBef>
          <a:spcPct val="0"/>
        </a:spcBef>
        <a:spcAft>
          <a:spcPct val="0"/>
        </a:spcAft>
        <a:buClrTx/>
        <a:buFont typeface="Arial" pitchFamily="34" charset="0"/>
        <a:buChar char="−"/>
        <a:defRPr sz="1125" kern="1200" baseline="0">
          <a:solidFill>
            <a:schemeClr val="tx1"/>
          </a:solidFill>
          <a:latin typeface="+mn-lt"/>
          <a:ea typeface="+mn-ea"/>
          <a:cs typeface="+mn-cs"/>
        </a:defRPr>
      </a:lvl5pPr>
      <a:lvl6pPr marL="943313" indent="-214313" algn="l" defTabSz="342900" rtl="0" eaLnBrk="1" latinLnBrk="0" hangingPunct="1">
        <a:spcBef>
          <a:spcPct val="0"/>
        </a:spcBef>
        <a:buFont typeface="Arial" pitchFamily="34" charset="0"/>
        <a:buChar char="•"/>
        <a:defRPr sz="1050" kern="1200" baseline="0">
          <a:solidFill>
            <a:schemeClr val="tx1"/>
          </a:solidFill>
          <a:latin typeface="+mn-lt"/>
          <a:ea typeface="+mn-ea"/>
          <a:cs typeface="+mn-cs"/>
        </a:defRPr>
      </a:lvl6pPr>
      <a:lvl7pPr marL="999000" indent="-135000" algn="l" defTabSz="342900" rtl="0" eaLnBrk="1" latinLnBrk="0" hangingPunct="1">
        <a:spcBef>
          <a:spcPct val="0"/>
        </a:spcBef>
        <a:buFont typeface="Arial" pitchFamily="34" charset="0"/>
        <a:buChar char="−"/>
        <a:defRPr sz="975" kern="1200" baseline="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hyperlink" Target="https://osha.europa.eu/en/legislation/directives/75" TargetMode="External"/><Relationship Id="rId7" Type="http://schemas.openxmlformats.org/officeDocument/2006/relationships/hyperlink" Target="https://osha.europa.eu/en/legislation/directives/regulation-ec-no-1272-2008-classification-labelling-and-packaging-of-substances-and-mixtures" TargetMode="External"/><Relationship Id="rId2" Type="http://schemas.openxmlformats.org/officeDocument/2006/relationships/hyperlink" Target="https://osha.europa.eu/en/legislation/directives/the-osh-framework-directive/1" TargetMode="External"/><Relationship Id="rId1" Type="http://schemas.openxmlformats.org/officeDocument/2006/relationships/slideLayout" Target="../slideLayouts/slideLayout2.xml"/><Relationship Id="rId6" Type="http://schemas.openxmlformats.org/officeDocument/2006/relationships/hyperlink" Target="https://osha.europa.eu/en/legislation/directives/regulation-ec-no-1907-2006-of-the-european-parliament-and-of-the-council" TargetMode="External"/><Relationship Id="rId5" Type="http://schemas.openxmlformats.org/officeDocument/2006/relationships/hyperlink" Target="https://osha.europa.eu/en/safety-and-health-legislation" TargetMode="External"/><Relationship Id="rId4" Type="http://schemas.openxmlformats.org/officeDocument/2006/relationships/hyperlink" Target="https://osha.europa.eu/en/legislation/directives/directive-2004-37-ec-carcinogens-or-mutagens-at-work"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osha.europa.eu/en/themes/dangerous-substances/roadmap-to-carcinogens"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hyperlink" Target="https://healthy-workplaces.eu/fr/healthy-workplaces-newsletter" TargetMode="External"/><Relationship Id="rId7" Type="http://schemas.openxmlformats.org/officeDocument/2006/relationships/hyperlink" Target="https://www.facebook.com/EuropeanAgencyforSafetyandHealthatWork" TargetMode="External"/><Relationship Id="rId12" Type="http://schemas.openxmlformats.org/officeDocument/2006/relationships/image" Target="../media/image30.jpeg"/><Relationship Id="rId2" Type="http://schemas.openxmlformats.org/officeDocument/2006/relationships/hyperlink" Target="http://www.healthy-workplaces.eu/fr" TargetMode="External"/><Relationship Id="rId1" Type="http://schemas.openxmlformats.org/officeDocument/2006/relationships/slideLayout" Target="../slideLayouts/slideLayout2.xml"/><Relationship Id="rId6" Type="http://schemas.openxmlformats.org/officeDocument/2006/relationships/image" Target="../media/image27.png"/><Relationship Id="rId11" Type="http://schemas.openxmlformats.org/officeDocument/2006/relationships/hyperlink" Target="https://www.linkedin.com/company/europeanagency-for-safety-and-health-at-work" TargetMode="External"/><Relationship Id="rId5" Type="http://schemas.openxmlformats.org/officeDocument/2006/relationships/hyperlink" Target="http://twitter.com/eu_osha" TargetMode="External"/><Relationship Id="rId10" Type="http://schemas.openxmlformats.org/officeDocument/2006/relationships/image" Target="../media/image29.png"/><Relationship Id="rId4" Type="http://schemas.openxmlformats.org/officeDocument/2006/relationships/hyperlink" Target="http://www.healthy-workplaces.eu/fops" TargetMode="External"/><Relationship Id="rId9" Type="http://schemas.openxmlformats.org/officeDocument/2006/relationships/hyperlink" Target="http://www.youtube.com/user/EUOSHA"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osha.europa.eu/sites/default/files/publications/documents/esener-ii-summary-en.PDF"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hyperlink" Target="https://www.eurofound.europa.eu/sites/default/files/ef_publication/field_ef_document/ef1634en.pdf"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osha.europa.eu/sites/default/files/ESENER2-Overview_report.pdf"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95536" y="2673000"/>
            <a:ext cx="8208912" cy="696600"/>
          </a:xfrm>
        </p:spPr>
        <p:txBody>
          <a:bodyPr>
            <a:normAutofit fontScale="90000"/>
          </a:bodyPr>
          <a:lstStyle/>
          <a:p>
            <a:r>
              <a:rPr lang="fr-FR" sz="3200" smtClean="0"/>
              <a:t>Campagne «Lieux de travail sains» 2018-19:</a:t>
            </a:r>
            <a:endParaRPr lang="fr-FR" sz="3200"/>
          </a:p>
        </p:txBody>
      </p:sp>
      <p:sp>
        <p:nvSpPr>
          <p:cNvPr id="3" name="Subtítulo 2"/>
          <p:cNvSpPr>
            <a:spLocks noGrp="1"/>
          </p:cNvSpPr>
          <p:nvPr>
            <p:ph type="subTitle" idx="10"/>
          </p:nvPr>
        </p:nvSpPr>
        <p:spPr>
          <a:xfrm>
            <a:off x="395536" y="3289480"/>
            <a:ext cx="7848872" cy="506406"/>
          </a:xfrm>
        </p:spPr>
        <p:txBody>
          <a:bodyPr>
            <a:normAutofit fontScale="92500"/>
          </a:bodyPr>
          <a:lstStyle/>
          <a:p>
            <a:r>
              <a:rPr lang="fr-FR" sz="2000" dirty="0" smtClean="0"/>
              <a:t>maîtriser l’usage des substances dangereuses sur le lieu de travail</a:t>
            </a:r>
            <a:endParaRPr lang="fr-FR" sz="2000" dirty="0"/>
          </a:p>
        </p:txBody>
      </p:sp>
      <p:sp>
        <p:nvSpPr>
          <p:cNvPr id="4" name="Subtítulo 4"/>
          <p:cNvSpPr txBox="1"/>
          <p:nvPr/>
        </p:nvSpPr>
        <p:spPr>
          <a:xfrm>
            <a:off x="1835696" y="3814531"/>
            <a:ext cx="6120680" cy="701435"/>
          </a:xfrm>
          <a:prstGeom prst="rect">
            <a:avLst/>
          </a:prstGeom>
        </p:spPr>
        <p:txBody>
          <a:bodyPr vert="horz" lIns="0" tIns="0" rIns="0" bIns="0" rtlCol="0" anchor="t" anchorCtr="0">
            <a:normAutofit/>
          </a:bodyPr>
          <a:lstStyle>
            <a:lvl1pPr marL="0" indent="0" algn="l" defTabSz="342900" rtl="0" eaLnBrk="1" latinLnBrk="0" hangingPunct="1">
              <a:spcBef>
                <a:spcPts val="450"/>
              </a:spcBef>
              <a:spcAft>
                <a:spcPct val="0"/>
              </a:spcAft>
              <a:buClr>
                <a:schemeClr val="tx2"/>
              </a:buClr>
              <a:buFont typeface="Wingdings" pitchFamily="2" charset="2"/>
              <a:buNone/>
              <a:defRPr sz="1350" b="1" i="0" kern="1200" baseline="0">
                <a:solidFill>
                  <a:schemeClr val="tx2"/>
                </a:solidFill>
                <a:latin typeface="+mn-lt"/>
                <a:ea typeface="+mn-ea"/>
                <a:cs typeface="+mn-cs"/>
              </a:defRPr>
            </a:lvl1pPr>
            <a:lvl2pPr marL="342900" indent="0" algn="ctr" defTabSz="342900" rtl="0" eaLnBrk="1" latinLnBrk="0" hangingPunct="1">
              <a:spcBef>
                <a:spcPct val="0"/>
              </a:spcBef>
              <a:spcAft>
                <a:spcPct val="0"/>
              </a:spcAft>
              <a:buClrTx/>
              <a:buFont typeface="Arial" pitchFamily="34" charset="0"/>
              <a:buNone/>
              <a:defRPr sz="1350" kern="1200" baseline="0">
                <a:solidFill>
                  <a:schemeClr val="tx1">
                    <a:tint val="75000"/>
                  </a:schemeClr>
                </a:solidFill>
                <a:latin typeface="+mn-lt"/>
                <a:ea typeface="+mn-ea"/>
                <a:cs typeface="+mn-cs"/>
              </a:defRPr>
            </a:lvl2pPr>
            <a:lvl3pPr marL="685800" indent="0" algn="ctr" defTabSz="342900" rtl="0" eaLnBrk="1" latinLnBrk="0" hangingPunct="1">
              <a:spcBef>
                <a:spcPct val="0"/>
              </a:spcBef>
              <a:spcAft>
                <a:spcPct val="0"/>
              </a:spcAft>
              <a:buClrTx/>
              <a:buFont typeface="Arial" pitchFamily="34" charset="0"/>
              <a:buNone/>
              <a:defRPr sz="1275" kern="1200" baseline="0">
                <a:solidFill>
                  <a:schemeClr val="tx1">
                    <a:tint val="75000"/>
                  </a:schemeClr>
                </a:solidFill>
                <a:latin typeface="+mn-lt"/>
                <a:ea typeface="+mn-ea"/>
                <a:cs typeface="+mn-cs"/>
              </a:defRPr>
            </a:lvl3pPr>
            <a:lvl4pPr marL="1028700" indent="0" algn="ctr" defTabSz="342900" rtl="0" eaLnBrk="1" latinLnBrk="0" hangingPunct="1">
              <a:spcBef>
                <a:spcPct val="0"/>
              </a:spcBef>
              <a:spcAft>
                <a:spcPct val="0"/>
              </a:spcAft>
              <a:buClrTx/>
              <a:buFont typeface="Arial" pitchFamily="34" charset="0"/>
              <a:buNone/>
              <a:defRPr sz="1200" kern="1200" baseline="0">
                <a:solidFill>
                  <a:schemeClr val="tx1">
                    <a:tint val="75000"/>
                  </a:schemeClr>
                </a:solidFill>
                <a:latin typeface="+mn-lt"/>
                <a:ea typeface="+mn-ea"/>
                <a:cs typeface="+mn-cs"/>
              </a:defRPr>
            </a:lvl4pPr>
            <a:lvl5pPr marL="1371600" indent="0" algn="ctr" defTabSz="342900" rtl="0" eaLnBrk="1" latinLnBrk="0" hangingPunct="1">
              <a:spcBef>
                <a:spcPct val="0"/>
              </a:spcBef>
              <a:spcAft>
                <a:spcPct val="0"/>
              </a:spcAft>
              <a:buClrTx/>
              <a:buFont typeface="Arial" pitchFamily="34" charset="0"/>
              <a:buNone/>
              <a:defRPr sz="1125" kern="1200" baseline="0">
                <a:solidFill>
                  <a:schemeClr val="tx1">
                    <a:tint val="75000"/>
                  </a:schemeClr>
                </a:solidFill>
                <a:latin typeface="+mn-lt"/>
                <a:ea typeface="+mn-ea"/>
                <a:cs typeface="+mn-cs"/>
              </a:defRPr>
            </a:lvl5pPr>
            <a:lvl6pPr marL="1714500" indent="0" algn="ctr" defTabSz="342900" rtl="0" eaLnBrk="1" latinLnBrk="0" hangingPunct="1">
              <a:spcBef>
                <a:spcPct val="0"/>
              </a:spcBef>
              <a:buFont typeface="Arial" pitchFamily="34" charset="0"/>
              <a:buNone/>
              <a:defRPr sz="1050" kern="1200" baseline="0">
                <a:solidFill>
                  <a:schemeClr val="tx1">
                    <a:tint val="75000"/>
                  </a:schemeClr>
                </a:solidFill>
                <a:latin typeface="+mn-lt"/>
                <a:ea typeface="+mn-ea"/>
                <a:cs typeface="+mn-cs"/>
              </a:defRPr>
            </a:lvl6pPr>
            <a:lvl7pPr marL="2057400" indent="0" algn="ctr" defTabSz="342900" rtl="0" eaLnBrk="1" latinLnBrk="0" hangingPunct="1">
              <a:spcBef>
                <a:spcPct val="0"/>
              </a:spcBef>
              <a:buFont typeface="Arial" pitchFamily="34" charset="0"/>
              <a:buNone/>
              <a:defRPr sz="975" kern="1200" baseline="0">
                <a:solidFill>
                  <a:schemeClr val="tx1">
                    <a:tint val="75000"/>
                  </a:schemeClr>
                </a:solidFill>
                <a:latin typeface="+mn-lt"/>
                <a:ea typeface="+mn-ea"/>
                <a:cs typeface="+mn-cs"/>
              </a:defRPr>
            </a:lvl7pPr>
            <a:lvl8pPr marL="24003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8pPr>
            <a:lvl9pPr marL="27432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9pPr>
          </a:lstStyle>
          <a:p>
            <a:r>
              <a:rPr lang="es-ES" smtClean="0"/>
              <a:t/>
            </a:r>
            <a:br>
              <a:rPr lang="es-ES" smtClean="0"/>
            </a:br>
            <a:endParaRPr lang="en-GB"/>
          </a:p>
        </p:txBody>
      </p:sp>
    </p:spTree>
    <p:extLst>
      <p:ext uri="{BB962C8B-B14F-4D97-AF65-F5344CB8AC3E}">
        <p14:creationId xmlns:p14="http://schemas.microsoft.com/office/powerpoint/2010/main" val="3994835303"/>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001" y="135000"/>
            <a:ext cx="7794407" cy="367200"/>
          </a:xfrm>
        </p:spPr>
        <p:txBody>
          <a:bodyPr/>
          <a:lstStyle/>
          <a:p>
            <a:r>
              <a:rPr lang="fr-FR" sz="2000" dirty="0" smtClean="0"/>
              <a:t>Comment maîtriser l’usage des substances dangereuses?</a:t>
            </a:r>
            <a:endParaRPr lang="fr-FR" sz="2000" dirty="0"/>
          </a:p>
        </p:txBody>
      </p:sp>
      <p:sp>
        <p:nvSpPr>
          <p:cNvPr id="3" name="Content Placeholder 2"/>
          <p:cNvSpPr>
            <a:spLocks noGrp="1"/>
          </p:cNvSpPr>
          <p:nvPr>
            <p:ph sz="half" idx="1"/>
          </p:nvPr>
        </p:nvSpPr>
        <p:spPr>
          <a:xfrm>
            <a:off x="450000" y="916533"/>
            <a:ext cx="6354247" cy="3527425"/>
          </a:xfrm>
        </p:spPr>
        <p:txBody>
          <a:bodyPr>
            <a:normAutofit fontScale="85000" lnSpcReduction="20000"/>
          </a:bodyPr>
          <a:lstStyle/>
          <a:p>
            <a:r>
              <a:rPr lang="fr-FR" sz="1600" dirty="0" smtClean="0"/>
              <a:t>La création d’une culture de prévention et la sensibilisation sont des éléments clés</a:t>
            </a:r>
          </a:p>
          <a:p>
            <a:r>
              <a:rPr lang="fr-FR" sz="1600" dirty="0" smtClean="0"/>
              <a:t>La législation sur les substances dangereuses est déjà en vigueur dans l’Union européenne; les employeurs doivent être conscients de leurs obligations légales</a:t>
            </a:r>
          </a:p>
          <a:p>
            <a:r>
              <a:rPr lang="fr-FR" sz="1600" dirty="0" smtClean="0"/>
              <a:t>L’analyse des risques est essentielle pour une prévention efficace</a:t>
            </a:r>
          </a:p>
          <a:p>
            <a:r>
              <a:rPr lang="fr-FR" sz="1600" dirty="0" smtClean="0"/>
              <a:t>Mettre en place des mesures de protection et de prévention efficaces </a:t>
            </a:r>
          </a:p>
          <a:p>
            <a:r>
              <a:rPr lang="fr-FR" sz="1600" dirty="0"/>
              <a:t>Les travailleurs doivent être tenus informés: </a:t>
            </a:r>
          </a:p>
          <a:p>
            <a:pPr lvl="1">
              <a:spcBef>
                <a:spcPts val="600"/>
              </a:spcBef>
            </a:pPr>
            <a:r>
              <a:rPr lang="fr-FR" sz="1600" dirty="0" smtClean="0"/>
              <a:t>des résultats des analyses des risques</a:t>
            </a:r>
          </a:p>
          <a:p>
            <a:pPr lvl="1"/>
            <a:r>
              <a:rPr lang="fr-FR" sz="1600" dirty="0" smtClean="0"/>
              <a:t>des dangers auxquels ils sont exposés et de leurs conséquences éventuelles pour eux</a:t>
            </a:r>
            <a:endParaRPr lang="fr-FR" sz="1600" dirty="0"/>
          </a:p>
          <a:p>
            <a:pPr lvl="1"/>
            <a:r>
              <a:rPr lang="fr-FR" sz="1600" dirty="0" smtClean="0"/>
              <a:t>de ce qu’ils doivent faire pour assurer leur sécurité et celle des autres</a:t>
            </a:r>
          </a:p>
          <a:p>
            <a:pPr lvl="1"/>
            <a:r>
              <a:rPr lang="fr-FR" sz="1600" dirty="0" smtClean="0"/>
              <a:t>de ce qu’il convient de faire en cas d’accident ou quand les choses tournent mal</a:t>
            </a:r>
          </a:p>
          <a:p>
            <a:r>
              <a:rPr lang="fr-FR" sz="1600" dirty="0" smtClean="0"/>
              <a:t>Des orientations et des outils pratiques peuvent aider les entreprises à gérer les risques et assurer la sécurité et la santé sur les lieux de travail</a:t>
            </a:r>
            <a:endParaRPr lang="fr-FR" sz="16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0232" y="1131590"/>
            <a:ext cx="2240383" cy="2803832"/>
          </a:xfrm>
          <a:prstGeom prst="rect">
            <a:avLst/>
          </a:prstGeom>
        </p:spPr>
      </p:pic>
    </p:spTree>
    <p:extLst>
      <p:ext uri="{BB962C8B-B14F-4D97-AF65-F5344CB8AC3E}">
        <p14:creationId xmlns:p14="http://schemas.microsoft.com/office/powerpoint/2010/main" val="167316016"/>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2000" dirty="0" smtClean="0"/>
              <a:t>Évaluation des risques</a:t>
            </a:r>
            <a:endParaRPr lang="fr-FR" sz="2000" dirty="0"/>
          </a:p>
        </p:txBody>
      </p:sp>
      <p:sp>
        <p:nvSpPr>
          <p:cNvPr id="3" name="Content Placeholder 2"/>
          <p:cNvSpPr>
            <a:spLocks noGrp="1"/>
          </p:cNvSpPr>
          <p:nvPr>
            <p:ph sz="half" idx="1"/>
          </p:nvPr>
        </p:nvSpPr>
        <p:spPr/>
        <p:txBody>
          <a:bodyPr>
            <a:normAutofit fontScale="92500" lnSpcReduction="10000"/>
          </a:bodyPr>
          <a:lstStyle/>
          <a:p>
            <a:r>
              <a:rPr lang="fr-FR" sz="1600" dirty="0"/>
              <a:t>Une évaluation des risques doit être menée afin de détecter tous les risques pour la santé et la sécurité</a:t>
            </a:r>
          </a:p>
          <a:p>
            <a:r>
              <a:rPr lang="fr-FR" sz="1600" dirty="0"/>
              <a:t>Tout le monde (à savoir, les employés, les cadres, les services en matière de SST et les travailleurs) doit y participer</a:t>
            </a:r>
          </a:p>
          <a:p>
            <a:r>
              <a:rPr lang="fr-FR" sz="1600" dirty="0"/>
              <a:t>Doit couvrir tous les groupes de travailleurs et de contractants, ainsi que les situations de travail exceptionnelles, comme la maintenance et la réparation</a:t>
            </a:r>
          </a:p>
          <a:p>
            <a:r>
              <a:rPr lang="fr-FR" altLang="en-US" sz="1600" dirty="0"/>
              <a:t>Il est essentiel de privilégier tout travail d’élimination, de substitution ou de contrôle des risques </a:t>
            </a:r>
          </a:p>
          <a:p>
            <a:r>
              <a:rPr lang="fr-FR" sz="1600" dirty="0"/>
              <a:t>Ces mesures doivent être actualisées et révisées lorsque des incidents se produisent </a:t>
            </a:r>
          </a:p>
          <a:p>
            <a:r>
              <a:rPr lang="fr-FR" sz="1600" dirty="0"/>
              <a:t>Les travailleurs doivent être correctement informés des résultats et formés à l’application des mesures de prévention</a:t>
            </a:r>
          </a:p>
          <a:p>
            <a:r>
              <a:rPr lang="fr-FR" sz="1600" dirty="0"/>
              <a:t>Des outils et instruments sont disponibles afin d’aider les entreprises à mener à bien l’évaluation des risques</a:t>
            </a:r>
          </a:p>
        </p:txBody>
      </p:sp>
    </p:spTree>
    <p:extLst>
      <p:ext uri="{BB962C8B-B14F-4D97-AF65-F5344CB8AC3E}">
        <p14:creationId xmlns:p14="http://schemas.microsoft.com/office/powerpoint/2010/main" val="3755344295"/>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001" y="135000"/>
            <a:ext cx="8154447" cy="367200"/>
          </a:xfrm>
        </p:spPr>
        <p:txBody>
          <a:bodyPr/>
          <a:lstStyle/>
          <a:p>
            <a:r>
              <a:rPr lang="fr-FR" sz="2000" dirty="0" smtClean="0"/>
              <a:t>Trois étapes pour maîtriser l’usage des substances dangereuses</a:t>
            </a:r>
            <a:endParaRPr lang="fr-FR" sz="2000" dirty="0"/>
          </a:p>
        </p:txBody>
      </p:sp>
      <p:sp>
        <p:nvSpPr>
          <p:cNvPr id="3" name="Content Placeholder 2"/>
          <p:cNvSpPr>
            <a:spLocks noGrp="1"/>
          </p:cNvSpPr>
          <p:nvPr>
            <p:ph sz="half" idx="1"/>
          </p:nvPr>
        </p:nvSpPr>
        <p:spPr>
          <a:xfrm>
            <a:off x="450000" y="870966"/>
            <a:ext cx="8010432" cy="3645000"/>
          </a:xfrm>
        </p:spPr>
        <p:txBody>
          <a:bodyPr>
            <a:normAutofit fontScale="92500" lnSpcReduction="10000"/>
          </a:bodyPr>
          <a:lstStyle/>
          <a:p>
            <a:pPr marL="0" indent="0">
              <a:buNone/>
            </a:pPr>
            <a:r>
              <a:rPr lang="fr-FR" altLang="en-US" sz="1500" dirty="0" smtClean="0"/>
              <a:t>Identifier les dangers:</a:t>
            </a:r>
          </a:p>
          <a:p>
            <a:r>
              <a:rPr lang="fr-FR" dirty="0" smtClean="0"/>
              <a:t>Répertorier les substances/produits chimiques utilisés et générés par des processus sur le lieu de travail</a:t>
            </a:r>
            <a:r>
              <a:rPr lang="fr-FR" altLang="en-US" sz="1300" dirty="0"/>
              <a:t> </a:t>
            </a:r>
          </a:p>
          <a:p>
            <a:r>
              <a:rPr lang="fr-FR" dirty="0" smtClean="0"/>
              <a:t>Recueillir des informations sur les effets nocifs éventuels qu’ils peuvent générer et sur la manière dont cela peut se produire, par exemple au moyen d’étiquettes et de fiches de données de sécurité </a:t>
            </a:r>
          </a:p>
          <a:p>
            <a:r>
              <a:rPr lang="fr-FR" dirty="0" smtClean="0"/>
              <a:t>Déterminer si des substances cancérogènes ou mutagènes qui sont soumises à des règles plus strictes sont utilisées</a:t>
            </a:r>
          </a:p>
          <a:p>
            <a:pPr marL="0" indent="0">
              <a:buNone/>
            </a:pPr>
            <a:r>
              <a:rPr lang="fr-FR" altLang="en-US" sz="1500" dirty="0" smtClean="0"/>
              <a:t>Évaluer l’exposition:</a:t>
            </a:r>
          </a:p>
          <a:p>
            <a:r>
              <a:rPr lang="fr-FR" dirty="0" smtClean="0"/>
              <a:t>Déterminer les personnes susceptibles d’être exposées, y compris le personnel de nettoyage et les ouvriers de maintenance</a:t>
            </a:r>
          </a:p>
          <a:p>
            <a:r>
              <a:rPr lang="fr-FR" sz="1300" dirty="0"/>
              <a:t>Évaluer l’exposition des travailleurs en tenant compte du type, de l’intensité, de la durée et de la fréquence de l’exposition, y compris en cas d’expositions combinées</a:t>
            </a:r>
          </a:p>
          <a:p>
            <a:r>
              <a:rPr lang="fr-FR" dirty="0" smtClean="0"/>
              <a:t>Prendre en compte les effets combinés avec d’autres risques, par exemple, les risques d’incendie, l’absorption par voie cutanée ou le travail humide</a:t>
            </a:r>
          </a:p>
          <a:p>
            <a:pPr marL="0" indent="0">
              <a:buNone/>
            </a:pPr>
            <a:r>
              <a:rPr lang="fr-FR" sz="1500" dirty="0" smtClean="0"/>
              <a:t>Mettre en place des mesures:</a:t>
            </a:r>
          </a:p>
          <a:p>
            <a:r>
              <a:rPr lang="fr-FR" dirty="0" smtClean="0"/>
              <a:t>Une liste de dangers peut ensuite être utilisée pour établir un plan d’action, comprenant notamment les personnes chargées de le mettre en œuvre</a:t>
            </a:r>
          </a:p>
          <a:p>
            <a:r>
              <a:rPr lang="fr-FR" sz="1300" dirty="0"/>
              <a:t>Contrôler la mise en œuvre et l’incidence des mesures</a:t>
            </a:r>
            <a:endParaRPr lang="fr-FR" dirty="0"/>
          </a:p>
        </p:txBody>
      </p:sp>
    </p:spTree>
    <p:extLst>
      <p:ext uri="{BB962C8B-B14F-4D97-AF65-F5344CB8AC3E}">
        <p14:creationId xmlns:p14="http://schemas.microsoft.com/office/powerpoint/2010/main" val="2873640048"/>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2000" dirty="0" smtClean="0"/>
              <a:t>Le principe </a:t>
            </a:r>
            <a:r>
              <a:rPr lang="fr-FR" sz="2000" dirty="0" smtClean="0">
                <a:solidFill>
                  <a:srgbClr val="FF0000"/>
                </a:solidFill>
              </a:rPr>
              <a:t>STOP</a:t>
            </a:r>
            <a:endParaRPr lang="fr-FR" sz="2000" dirty="0">
              <a:solidFill>
                <a:srgbClr val="FF0000"/>
              </a:solidFill>
            </a:endParaRPr>
          </a:p>
        </p:txBody>
      </p:sp>
      <p:sp>
        <p:nvSpPr>
          <p:cNvPr id="3" name="Content Placeholder 2"/>
          <p:cNvSpPr>
            <a:spLocks noGrp="1"/>
          </p:cNvSpPr>
          <p:nvPr>
            <p:ph sz="half" idx="1"/>
          </p:nvPr>
        </p:nvSpPr>
        <p:spPr>
          <a:xfrm>
            <a:off x="468384" y="837000"/>
            <a:ext cx="7199960" cy="3030894"/>
          </a:xfrm>
        </p:spPr>
        <p:txBody>
          <a:bodyPr>
            <a:normAutofit lnSpcReduction="10000"/>
          </a:bodyPr>
          <a:lstStyle/>
          <a:p>
            <a:r>
              <a:rPr lang="fr-FR" sz="1400" dirty="0" smtClean="0"/>
              <a:t>Les employeurs doivent définir un ensemble de mesures efficaces de protection et de prévention</a:t>
            </a:r>
          </a:p>
          <a:p>
            <a:r>
              <a:rPr lang="fr-FR" sz="1400" dirty="0" smtClean="0"/>
              <a:t>Les substances et les procédures dangereuses devraient être entièrement éliminées des lieux de travail (par exemple, en élaborant de nouveaux processus de production) </a:t>
            </a:r>
          </a:p>
          <a:p>
            <a:r>
              <a:rPr lang="fr-FR" sz="1400" dirty="0" smtClean="0"/>
              <a:t>Si une telle </a:t>
            </a:r>
            <a:r>
              <a:rPr lang="fr-FR" sz="1400" u="sng" dirty="0" smtClean="0"/>
              <a:t>élimination</a:t>
            </a:r>
            <a:r>
              <a:rPr lang="fr-FR" sz="1400" dirty="0" smtClean="0"/>
              <a:t> n’est pas possible, les risques doivent être contrôlés au moyen d’une hiérarchie de mesures préventives, à savoir le principe </a:t>
            </a:r>
            <a:r>
              <a:rPr lang="fr-FR" sz="1400" dirty="0" smtClean="0">
                <a:solidFill>
                  <a:srgbClr val="FF0000"/>
                </a:solidFill>
              </a:rPr>
              <a:t>STOP</a:t>
            </a:r>
            <a:endParaRPr lang="en-US" sz="1400" dirty="0" smtClean="0">
              <a:solidFill>
                <a:srgbClr val="FF0000"/>
              </a:solidFill>
            </a:endParaRPr>
          </a:p>
          <a:p>
            <a:pPr marL="0" indent="0">
              <a:spcBef>
                <a:spcPts val="600"/>
              </a:spcBef>
              <a:buNone/>
            </a:pPr>
            <a:r>
              <a:rPr lang="en-US" sz="1400" dirty="0" smtClean="0">
                <a:solidFill>
                  <a:srgbClr val="FF0000"/>
                </a:solidFill>
              </a:rPr>
              <a:t>	</a:t>
            </a:r>
            <a:r>
              <a:rPr lang="fr-FR" sz="1400" dirty="0" smtClean="0">
                <a:solidFill>
                  <a:srgbClr val="FF0000"/>
                </a:solidFill>
              </a:rPr>
              <a:t>S</a:t>
            </a:r>
            <a:r>
              <a:rPr lang="fr-FR" sz="1400" dirty="0" smtClean="0"/>
              <a:t>ubstitution (alternatives sûres ou moins nocives)</a:t>
            </a:r>
          </a:p>
          <a:p>
            <a:pPr marL="0" indent="0">
              <a:buNone/>
            </a:pPr>
            <a:r>
              <a:rPr lang="en-US" sz="1400" dirty="0" smtClean="0">
                <a:solidFill>
                  <a:srgbClr val="FF0000"/>
                </a:solidFill>
              </a:rPr>
              <a:t>	</a:t>
            </a:r>
            <a:r>
              <a:rPr lang="fr-FR" sz="1400" dirty="0">
                <a:solidFill>
                  <a:schemeClr val="accent1"/>
                </a:solidFill>
              </a:rPr>
              <a:t>M</a:t>
            </a:r>
            <a:r>
              <a:rPr lang="fr-FR" sz="1400" dirty="0" smtClean="0">
                <a:solidFill>
                  <a:schemeClr val="accent1"/>
                </a:solidFill>
              </a:rPr>
              <a:t>es</a:t>
            </a:r>
            <a:r>
              <a:rPr lang="fr-FR" sz="1400" dirty="0" smtClean="0"/>
              <a:t>ures </a:t>
            </a:r>
            <a:r>
              <a:rPr lang="fr-FR" sz="1400" dirty="0" smtClean="0">
                <a:solidFill>
                  <a:srgbClr val="FF0000"/>
                </a:solidFill>
              </a:rPr>
              <a:t>t</a:t>
            </a:r>
            <a:r>
              <a:rPr lang="fr-FR" sz="1400" dirty="0" smtClean="0"/>
              <a:t>echniques (par exemple, par un système fermé ou une ventilation 	aspirante locale)</a:t>
            </a:r>
          </a:p>
          <a:p>
            <a:pPr marL="0" indent="0">
              <a:buNone/>
            </a:pPr>
            <a:r>
              <a:rPr lang="en-US" sz="1400" dirty="0" smtClean="0">
                <a:solidFill>
                  <a:schemeClr val="accent1"/>
                </a:solidFill>
              </a:rPr>
              <a:t>	</a:t>
            </a:r>
            <a:r>
              <a:rPr lang="fr-FR" sz="1400" dirty="0" smtClean="0">
                <a:solidFill>
                  <a:schemeClr val="accent1"/>
                </a:solidFill>
              </a:rPr>
              <a:t>Mesures </a:t>
            </a:r>
            <a:r>
              <a:rPr lang="fr-FR" sz="1400" dirty="0" smtClean="0">
                <a:solidFill>
                  <a:srgbClr val="FF0000"/>
                </a:solidFill>
              </a:rPr>
              <a:t>o</a:t>
            </a:r>
            <a:r>
              <a:rPr lang="fr-FR" sz="1400" dirty="0" smtClean="0"/>
              <a:t>rganisationnelles (par exemple, prendre des mesures pour </a:t>
            </a:r>
            <a:br>
              <a:rPr lang="fr-FR" sz="1400" dirty="0" smtClean="0"/>
            </a:br>
            <a:r>
              <a:rPr lang="fr-FR" sz="1400" dirty="0" smtClean="0"/>
              <a:t>	limiter le nombre de travailleurs exposés ou la durée d’exposition)</a:t>
            </a:r>
          </a:p>
          <a:p>
            <a:pPr marL="0" indent="0">
              <a:buNone/>
            </a:pPr>
            <a:r>
              <a:rPr lang="en-US" sz="1400" dirty="0" smtClean="0">
                <a:solidFill>
                  <a:srgbClr val="FF0000"/>
                </a:solidFill>
              </a:rPr>
              <a:t>	</a:t>
            </a:r>
            <a:r>
              <a:rPr lang="fr-FR" sz="1400" dirty="0" smtClean="0">
                <a:solidFill>
                  <a:srgbClr val="FF0000"/>
                </a:solidFill>
              </a:rPr>
              <a:t>P</a:t>
            </a:r>
            <a:r>
              <a:rPr lang="fr-FR" sz="1400" dirty="0" smtClean="0"/>
              <a:t>rotection personnelle (en portant des EPI)</a:t>
            </a:r>
          </a:p>
          <a:p>
            <a:endParaRPr lang="fr-FR" sz="1400" dirty="0" smtClean="0"/>
          </a:p>
          <a:p>
            <a:endParaRPr lang="fr-FR" sz="1600" dirty="0" smtClean="0"/>
          </a:p>
          <a:p>
            <a:endParaRPr lang="fr-FR" sz="1600" dirty="0" smtClean="0"/>
          </a:p>
          <a:p>
            <a:pPr marL="0" indent="0">
              <a:buNone/>
            </a:pPr>
            <a:endParaRPr lang="fr-FR" sz="1600" dirty="0" smtClean="0"/>
          </a:p>
        </p:txBody>
      </p:sp>
      <p:grpSp>
        <p:nvGrpSpPr>
          <p:cNvPr id="4" name="Group 3"/>
          <p:cNvGrpSpPr/>
          <p:nvPr/>
        </p:nvGrpSpPr>
        <p:grpSpPr>
          <a:xfrm>
            <a:off x="7121718" y="2471472"/>
            <a:ext cx="1958590" cy="1731222"/>
            <a:chOff x="6881125" y="3290315"/>
            <a:chExt cx="1958590" cy="1731222"/>
          </a:xfrm>
        </p:grpSpPr>
        <p:sp>
          <p:nvSpPr>
            <p:cNvPr id="7" name="Rounded Rectangle 6"/>
            <p:cNvSpPr/>
            <p:nvPr/>
          </p:nvSpPr>
          <p:spPr>
            <a:xfrm>
              <a:off x="6881125" y="3868536"/>
              <a:ext cx="1755064" cy="1042069"/>
            </a:xfrm>
            <a:prstGeom prst="roundRect">
              <a:avLst/>
            </a:prstGeom>
            <a:solidFill>
              <a:srgbClr val="89C140"/>
            </a:solidFill>
            <a:ln>
              <a:solidFill>
                <a:srgbClr val="89C1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01130" y="3290315"/>
              <a:ext cx="1838585" cy="1731222"/>
            </a:xfrm>
            <a:prstGeom prst="rect">
              <a:avLst/>
            </a:prstGeom>
          </p:spPr>
        </p:pic>
      </p:grpSp>
    </p:spTree>
    <p:extLst>
      <p:ext uri="{BB962C8B-B14F-4D97-AF65-F5344CB8AC3E}">
        <p14:creationId xmlns:p14="http://schemas.microsoft.com/office/powerpoint/2010/main" val="3566051990"/>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6948264" y="2787773"/>
            <a:ext cx="1440160" cy="1452429"/>
          </a:xfrm>
          <a:prstGeom prst="ellipse">
            <a:avLst/>
          </a:prstGeom>
          <a:solidFill>
            <a:srgbClr val="89C140">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fr-FR" sz="2000" dirty="0" smtClean="0"/>
              <a:t>Législation</a:t>
            </a:r>
            <a:endParaRPr lang="fr-FR" sz="2000" dirty="0"/>
          </a:p>
        </p:txBody>
      </p:sp>
      <p:sp>
        <p:nvSpPr>
          <p:cNvPr id="3" name="Content Placeholder 2"/>
          <p:cNvSpPr>
            <a:spLocks noGrp="1"/>
          </p:cNvSpPr>
          <p:nvPr>
            <p:ph sz="half" idx="1"/>
          </p:nvPr>
        </p:nvSpPr>
        <p:spPr>
          <a:xfrm>
            <a:off x="464132" y="843558"/>
            <a:ext cx="7992888" cy="3750974"/>
          </a:xfrm>
        </p:spPr>
        <p:txBody>
          <a:bodyPr>
            <a:normAutofit fontScale="92500" lnSpcReduction="10000"/>
          </a:bodyPr>
          <a:lstStyle/>
          <a:p>
            <a:r>
              <a:rPr lang="fr-FR" sz="1600" dirty="0"/>
              <a:t>L’employeur est tenu par la loi de garantir la santé et la sécurité sur les lieux de travail</a:t>
            </a:r>
          </a:p>
          <a:p>
            <a:pPr marL="0" indent="0">
              <a:buNone/>
            </a:pPr>
            <a:r>
              <a:rPr dirty="0"/>
              <a:t/>
            </a:r>
            <a:br>
              <a:rPr dirty="0"/>
            </a:br>
            <a:r>
              <a:rPr lang="fr-FR" dirty="0" smtClean="0"/>
              <a:t>La réglementation sur </a:t>
            </a:r>
            <a:r>
              <a:rPr lang="fr-FR" sz="1600" dirty="0" smtClean="0"/>
              <a:t>la santé et la sécurité au travail comprend les instruments suivants</a:t>
            </a:r>
          </a:p>
          <a:p>
            <a:r>
              <a:rPr lang="fr-FR" sz="1600" dirty="0" smtClean="0">
                <a:hlinkClick r:id="rId2"/>
              </a:rPr>
              <a:t>Directive 89/391/CEE (directive-cadre sur la SST)   </a:t>
            </a:r>
            <a:endParaRPr lang="fr-FR" sz="1600" dirty="0"/>
          </a:p>
          <a:p>
            <a:r>
              <a:rPr lang="fr-FR" sz="1600" dirty="0" smtClean="0">
                <a:hlinkClick r:id="rId3"/>
              </a:rPr>
              <a:t>Directive 98/24/CE (directive sur les agents chimiques, DAC)</a:t>
            </a:r>
            <a:endParaRPr lang="fr-FR" sz="1600" dirty="0"/>
          </a:p>
          <a:p>
            <a:r>
              <a:rPr lang="fr-FR" sz="1600" dirty="0" smtClean="0">
                <a:hlinkClick r:id="rId4"/>
              </a:rPr>
              <a:t>Directive 2004/37/CE (directive sur les agents cancérigènes et </a:t>
            </a:r>
            <a:br>
              <a:rPr lang="fr-FR" sz="1600" dirty="0" smtClean="0">
                <a:hlinkClick r:id="rId4"/>
              </a:rPr>
            </a:br>
            <a:r>
              <a:rPr lang="fr-FR" sz="1600" dirty="0" smtClean="0">
                <a:hlinkClick r:id="rId4"/>
              </a:rPr>
              <a:t>mutagènes, DACM)</a:t>
            </a:r>
            <a:endParaRPr lang="fr-FR" sz="1600" dirty="0" smtClean="0"/>
          </a:p>
          <a:p>
            <a:pPr marL="0" indent="0">
              <a:buNone/>
            </a:pPr>
            <a:r>
              <a:rPr dirty="0"/>
              <a:t/>
            </a:r>
            <a:br>
              <a:rPr dirty="0"/>
            </a:br>
            <a:r>
              <a:rPr lang="fr-FR" sz="1400" dirty="0"/>
              <a:t>Aperçu global de la législation pertinente en matière de SST: </a:t>
            </a:r>
            <a:r>
              <a:rPr dirty="0"/>
              <a:t/>
            </a:r>
            <a:br>
              <a:rPr dirty="0"/>
            </a:br>
            <a:r>
              <a:rPr lang="fr-FR" sz="1400" dirty="0" smtClean="0">
                <a:hlinkClick r:id="rId5"/>
              </a:rPr>
              <a:t>https://osha.europa.eu/fr/safety-and-health-legislation </a:t>
            </a:r>
            <a:r>
              <a:rPr dirty="0">
                <a:hlinkClick r:id="rId5"/>
              </a:rPr>
              <a:t/>
            </a:r>
            <a:br>
              <a:rPr dirty="0">
                <a:hlinkClick r:id="rId5"/>
              </a:rPr>
            </a:br>
            <a:endParaRPr lang="fr-FR" sz="1400" dirty="0"/>
          </a:p>
          <a:p>
            <a:pPr marL="0" indent="0">
              <a:buNone/>
            </a:pPr>
            <a:r>
              <a:rPr lang="fr-FR" sz="1400" dirty="0"/>
              <a:t>Informations utiles issues de la législation sur les produits chimiques:</a:t>
            </a:r>
          </a:p>
          <a:p>
            <a:r>
              <a:rPr lang="fr-FR" sz="1400" dirty="0" smtClean="0">
                <a:hlinkClick r:id="rId6"/>
              </a:rPr>
              <a:t>Règlement (CE) nº 1907/2006 (règlement REACH)</a:t>
            </a:r>
            <a:endParaRPr lang="fr-FR" sz="1400" dirty="0"/>
          </a:p>
          <a:p>
            <a:r>
              <a:rPr lang="fr-FR" sz="1400" dirty="0" smtClean="0">
                <a:hlinkClick r:id="rId7"/>
              </a:rPr>
              <a:t>Règlement (CE) nº 1272/2008 (règlement CLP)</a:t>
            </a:r>
            <a:endParaRPr lang="fr-FR" sz="1400" dirty="0"/>
          </a:p>
          <a:p>
            <a:endParaRPr lang="fr-FR" sz="1600" dirty="0" smtClean="0"/>
          </a:p>
          <a:p>
            <a:pPr marL="0" indent="0">
              <a:buNone/>
            </a:pPr>
            <a:endParaRPr lang="fr-FR" sz="1800" dirty="0"/>
          </a:p>
        </p:txBody>
      </p:sp>
      <p:pic>
        <p:nvPicPr>
          <p:cNvPr id="4" name="Picture 3"/>
          <p:cNvPicPr>
            <a:picLocks noChangeAspect="1"/>
          </p:cNvPicPr>
          <p:nvPr/>
        </p:nvPicPr>
        <p:blipFill>
          <a:blip r:embed="rId8">
            <a:extLst>
              <a:ext uri="{28A0092B-C50C-407E-A947-70E740481C1C}">
                <a14:useLocalDpi xmlns:a14="http://schemas.microsoft.com/office/drawing/2010/main" val="0"/>
              </a:ext>
            </a:extLst>
          </a:blip>
          <a:srcRect b="23658"/>
          <a:stretch>
            <a:fillRect/>
          </a:stretch>
        </p:blipFill>
        <p:spPr>
          <a:xfrm>
            <a:off x="7164288" y="2317069"/>
            <a:ext cx="1567924" cy="1838857"/>
          </a:xfrm>
          <a:prstGeom prst="rect">
            <a:avLst/>
          </a:prstGeom>
        </p:spPr>
      </p:pic>
    </p:spTree>
    <p:extLst>
      <p:ext uri="{BB962C8B-B14F-4D97-AF65-F5344CB8AC3E}">
        <p14:creationId xmlns:p14="http://schemas.microsoft.com/office/powerpoint/2010/main" val="935133911"/>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smtClean="0"/>
              <a:t>Substances </a:t>
            </a:r>
            <a:r>
              <a:rPr lang="en-US" sz="2000" dirty="0" err="1" smtClean="0"/>
              <a:t>cancérogènes</a:t>
            </a:r>
            <a:endParaRPr lang="en-US" sz="2000" dirty="0"/>
          </a:p>
        </p:txBody>
      </p:sp>
      <p:sp>
        <p:nvSpPr>
          <p:cNvPr id="3" name="Content Placeholder 2"/>
          <p:cNvSpPr>
            <a:spLocks noGrp="1"/>
          </p:cNvSpPr>
          <p:nvPr>
            <p:ph sz="half" idx="1"/>
          </p:nvPr>
        </p:nvSpPr>
        <p:spPr>
          <a:xfrm>
            <a:off x="450001" y="813710"/>
            <a:ext cx="7560000" cy="3645000"/>
          </a:xfrm>
        </p:spPr>
        <p:txBody>
          <a:bodyPr>
            <a:normAutofit/>
          </a:bodyPr>
          <a:lstStyle/>
          <a:p>
            <a:r>
              <a:rPr lang="en-US" sz="1400" dirty="0" smtClean="0"/>
              <a:t>Les substances </a:t>
            </a:r>
            <a:r>
              <a:rPr lang="en-US" sz="1400" dirty="0" err="1" smtClean="0"/>
              <a:t>cancérogènes</a:t>
            </a:r>
            <a:r>
              <a:rPr lang="en-US" sz="1400" dirty="0" smtClean="0"/>
              <a:t> </a:t>
            </a:r>
            <a:r>
              <a:rPr lang="en-US" sz="1400" dirty="0" err="1" smtClean="0"/>
              <a:t>sont</a:t>
            </a:r>
            <a:r>
              <a:rPr lang="en-US" sz="1400" dirty="0" smtClean="0"/>
              <a:t> à </a:t>
            </a:r>
            <a:r>
              <a:rPr lang="en-US" sz="1400" dirty="0" err="1" smtClean="0"/>
              <a:t>l’origine</a:t>
            </a:r>
            <a:r>
              <a:rPr lang="en-US" sz="1400" dirty="0" smtClean="0"/>
              <a:t> de la </a:t>
            </a:r>
            <a:r>
              <a:rPr lang="en-US" sz="1400" dirty="0" err="1" smtClean="0"/>
              <a:t>majorité</a:t>
            </a:r>
            <a:r>
              <a:rPr lang="en-US" sz="1400" dirty="0" smtClean="0"/>
              <a:t> des maladies </a:t>
            </a:r>
            <a:r>
              <a:rPr lang="en-US" sz="1400" dirty="0" err="1" smtClean="0"/>
              <a:t>professionnelles</a:t>
            </a:r>
            <a:r>
              <a:rPr lang="en-US" sz="1400" dirty="0" smtClean="0"/>
              <a:t> </a:t>
            </a:r>
            <a:r>
              <a:rPr lang="en-US" sz="1400" dirty="0" err="1" smtClean="0"/>
              <a:t>mortelles</a:t>
            </a:r>
            <a:r>
              <a:rPr lang="en-US" sz="1400" dirty="0" smtClean="0"/>
              <a:t> </a:t>
            </a:r>
            <a:r>
              <a:rPr lang="en-US" sz="1400" dirty="0" err="1" smtClean="0"/>
              <a:t>dans</a:t>
            </a:r>
            <a:r>
              <a:rPr lang="en-US" sz="1400" dirty="0" smtClean="0"/>
              <a:t> </a:t>
            </a:r>
            <a:r>
              <a:rPr lang="en-US" sz="1400" dirty="0" err="1" smtClean="0"/>
              <a:t>l’UE</a:t>
            </a:r>
            <a:r>
              <a:rPr lang="en-US" sz="1400" dirty="0" smtClean="0"/>
              <a:t>.</a:t>
            </a:r>
          </a:p>
          <a:p>
            <a:r>
              <a:rPr lang="en-US" sz="1400" dirty="0" err="1" smtClean="0"/>
              <a:t>Chaque</a:t>
            </a:r>
            <a:r>
              <a:rPr lang="en-US" sz="1400" dirty="0" smtClean="0"/>
              <a:t> </a:t>
            </a:r>
            <a:r>
              <a:rPr lang="en-US" sz="1400" dirty="0" err="1" smtClean="0"/>
              <a:t>année</a:t>
            </a:r>
            <a:r>
              <a:rPr lang="en-US" sz="1400" dirty="0" smtClean="0"/>
              <a:t>, </a:t>
            </a:r>
            <a:r>
              <a:rPr lang="en-US" sz="1400" dirty="0" err="1" smtClean="0"/>
              <a:t>l’exposition</a:t>
            </a:r>
            <a:r>
              <a:rPr lang="en-US" sz="1400" dirty="0" smtClean="0"/>
              <a:t> </a:t>
            </a:r>
            <a:r>
              <a:rPr lang="en-US" sz="1400" dirty="0" err="1" smtClean="0"/>
              <a:t>professionnelle</a:t>
            </a:r>
            <a:r>
              <a:rPr lang="en-US" sz="1400" dirty="0" smtClean="0"/>
              <a:t> aux </a:t>
            </a:r>
            <a:r>
              <a:rPr lang="en-US" sz="1400" dirty="0"/>
              <a:t>substances </a:t>
            </a:r>
            <a:r>
              <a:rPr lang="en-US" sz="1400" dirty="0" err="1"/>
              <a:t>cancérogènes</a:t>
            </a:r>
            <a:r>
              <a:rPr lang="en-US" sz="1400" dirty="0"/>
              <a:t> </a:t>
            </a:r>
            <a:r>
              <a:rPr lang="en-US" sz="1400" dirty="0" err="1" smtClean="0"/>
              <a:t>provoque</a:t>
            </a:r>
            <a:r>
              <a:rPr lang="en-US" sz="1400" dirty="0" smtClean="0"/>
              <a:t>:</a:t>
            </a:r>
          </a:p>
          <a:p>
            <a:pPr lvl="1">
              <a:spcBef>
                <a:spcPts val="600"/>
              </a:spcBef>
            </a:pPr>
            <a:r>
              <a:rPr lang="en-GB" sz="1400" dirty="0" err="1"/>
              <a:t>l</a:t>
            </a:r>
            <a:r>
              <a:rPr lang="en-GB" sz="1400" dirty="0" err="1" smtClean="0"/>
              <a:t>’apparition</a:t>
            </a:r>
            <a:r>
              <a:rPr lang="en-GB" sz="1400" dirty="0" smtClean="0"/>
              <a:t> d’un cancer chez 91 500 </a:t>
            </a:r>
            <a:r>
              <a:rPr lang="en-GB" sz="1400" dirty="0"/>
              <a:t>à</a:t>
            </a:r>
            <a:r>
              <a:rPr lang="en-GB" sz="1400" dirty="0" smtClean="0"/>
              <a:t> 150 500</a:t>
            </a:r>
            <a:r>
              <a:rPr lang="en-US" sz="1400" dirty="0" smtClean="0"/>
              <a:t> </a:t>
            </a:r>
            <a:r>
              <a:rPr lang="en-US" sz="1400" dirty="0" err="1" smtClean="0"/>
              <a:t>personnes</a:t>
            </a:r>
            <a:r>
              <a:rPr lang="en-US" sz="1400" dirty="0" smtClean="0"/>
              <a:t>;</a:t>
            </a:r>
          </a:p>
          <a:p>
            <a:pPr lvl="1">
              <a:tabLst>
                <a:tab pos="900113" algn="l"/>
              </a:tabLst>
            </a:pPr>
            <a:r>
              <a:rPr lang="en-GB" sz="1400" dirty="0"/>
              <a:t>e</a:t>
            </a:r>
            <a:r>
              <a:rPr lang="en-GB" sz="1400" dirty="0" smtClean="0"/>
              <a:t>ntre 57 700 et 106 500</a:t>
            </a:r>
            <a:r>
              <a:rPr lang="en-US" sz="1400" dirty="0" smtClean="0"/>
              <a:t> </a:t>
            </a:r>
            <a:r>
              <a:rPr lang="en-US" sz="1400" dirty="0" err="1" smtClean="0"/>
              <a:t>décès</a:t>
            </a:r>
            <a:r>
              <a:rPr lang="en-US" sz="1400" dirty="0" smtClean="0"/>
              <a:t> (RIVM, 2016).</a:t>
            </a:r>
          </a:p>
          <a:p>
            <a:pPr marL="189000" lvl="1" indent="-189000">
              <a:spcBef>
                <a:spcPts val="450"/>
              </a:spcBef>
              <a:buClr>
                <a:schemeClr val="tx2"/>
              </a:buClr>
              <a:buFont typeface="Wingdings" pitchFamily="2" charset="2"/>
              <a:buChar char="§"/>
            </a:pPr>
            <a:r>
              <a:rPr lang="en-US" sz="1400" b="1" dirty="0" smtClean="0">
                <a:solidFill>
                  <a:schemeClr val="tx2"/>
                </a:solidFill>
              </a:rPr>
              <a:t>De </a:t>
            </a:r>
            <a:r>
              <a:rPr lang="en-US" sz="1400" b="1" dirty="0" err="1" smtClean="0">
                <a:solidFill>
                  <a:schemeClr val="tx2"/>
                </a:solidFill>
              </a:rPr>
              <a:t>nombreux</a:t>
            </a:r>
            <a:r>
              <a:rPr lang="en-US" sz="1400" b="1" dirty="0" smtClean="0">
                <a:solidFill>
                  <a:schemeClr val="tx2"/>
                </a:solidFill>
              </a:rPr>
              <a:t> </a:t>
            </a:r>
            <a:r>
              <a:rPr lang="en-US" sz="1400" b="1" dirty="0" err="1" smtClean="0">
                <a:solidFill>
                  <a:schemeClr val="tx2"/>
                </a:solidFill>
              </a:rPr>
              <a:t>cas</a:t>
            </a:r>
            <a:r>
              <a:rPr lang="en-US" sz="1400" b="1" dirty="0" smtClean="0">
                <a:solidFill>
                  <a:schemeClr val="tx2"/>
                </a:solidFill>
              </a:rPr>
              <a:t> de cancer </a:t>
            </a:r>
            <a:r>
              <a:rPr lang="en-US" sz="1400" b="1" dirty="0" err="1" smtClean="0">
                <a:solidFill>
                  <a:schemeClr val="tx2"/>
                </a:solidFill>
              </a:rPr>
              <a:t>d’origine</a:t>
            </a:r>
            <a:r>
              <a:rPr lang="en-US" sz="1400" b="1" dirty="0" smtClean="0">
                <a:solidFill>
                  <a:schemeClr val="tx2"/>
                </a:solidFill>
              </a:rPr>
              <a:t> </a:t>
            </a:r>
            <a:r>
              <a:rPr lang="en-US" sz="1400" b="1" dirty="0" err="1" smtClean="0">
                <a:solidFill>
                  <a:schemeClr val="tx2"/>
                </a:solidFill>
              </a:rPr>
              <a:t>professionnelle</a:t>
            </a:r>
            <a:r>
              <a:rPr lang="en-US" sz="1400" b="1" dirty="0" smtClean="0">
                <a:solidFill>
                  <a:schemeClr val="tx2"/>
                </a:solidFill>
              </a:rPr>
              <a:t> </a:t>
            </a:r>
            <a:r>
              <a:rPr lang="en-US" sz="1400" b="1" dirty="0" err="1" smtClean="0">
                <a:solidFill>
                  <a:schemeClr val="tx2"/>
                </a:solidFill>
              </a:rPr>
              <a:t>peuvent</a:t>
            </a:r>
            <a:r>
              <a:rPr lang="en-US" sz="1400" b="1" dirty="0" smtClean="0">
                <a:solidFill>
                  <a:schemeClr val="tx2"/>
                </a:solidFill>
              </a:rPr>
              <a:t> </a:t>
            </a:r>
            <a:r>
              <a:rPr lang="en-US" sz="1400" b="1" dirty="0" err="1" smtClean="0">
                <a:solidFill>
                  <a:schemeClr val="tx2"/>
                </a:solidFill>
              </a:rPr>
              <a:t>être</a:t>
            </a:r>
            <a:r>
              <a:rPr lang="en-US" sz="1400" b="1" dirty="0" smtClean="0">
                <a:solidFill>
                  <a:schemeClr val="tx2"/>
                </a:solidFill>
              </a:rPr>
              <a:t> </a:t>
            </a:r>
            <a:r>
              <a:rPr lang="en-US" sz="1400" b="1" dirty="0" err="1" smtClean="0">
                <a:solidFill>
                  <a:schemeClr val="tx2"/>
                </a:solidFill>
              </a:rPr>
              <a:t>évités</a:t>
            </a:r>
            <a:r>
              <a:rPr lang="en-US" sz="1400" b="1" dirty="0" smtClean="0">
                <a:solidFill>
                  <a:schemeClr val="tx2"/>
                </a:solidFill>
              </a:rPr>
              <a:t>.</a:t>
            </a:r>
            <a:endParaRPr lang="en-US" sz="1400" b="1" dirty="0">
              <a:solidFill>
                <a:schemeClr val="tx2"/>
              </a:solidFill>
            </a:endParaRPr>
          </a:p>
          <a:p>
            <a:r>
              <a:rPr lang="en-US" sz="1400" dirty="0" smtClean="0"/>
              <a:t>Les substances </a:t>
            </a:r>
            <a:r>
              <a:rPr lang="en-US" sz="1400" dirty="0" err="1" smtClean="0"/>
              <a:t>cancérogènes</a:t>
            </a:r>
            <a:r>
              <a:rPr lang="en-US" sz="1400" dirty="0" smtClean="0"/>
              <a:t> </a:t>
            </a:r>
            <a:r>
              <a:rPr lang="en-US" sz="1400" dirty="0" err="1" smtClean="0"/>
              <a:t>sont</a:t>
            </a:r>
            <a:r>
              <a:rPr lang="en-US" sz="1400" dirty="0" smtClean="0"/>
              <a:t> </a:t>
            </a:r>
            <a:r>
              <a:rPr lang="en-US" sz="1400" dirty="0" err="1" smtClean="0"/>
              <a:t>soumises</a:t>
            </a:r>
            <a:r>
              <a:rPr lang="en-US" sz="1400" dirty="0" smtClean="0"/>
              <a:t> </a:t>
            </a:r>
            <a:r>
              <a:rPr lang="en-US" sz="1400" dirty="0"/>
              <a:t>à des </a:t>
            </a:r>
            <a:r>
              <a:rPr lang="en-US" sz="1400" dirty="0" err="1" smtClean="0"/>
              <a:t>mesures</a:t>
            </a:r>
            <a:r>
              <a:rPr lang="en-US" sz="1400" dirty="0" smtClean="0"/>
              <a:t> </a:t>
            </a:r>
            <a:r>
              <a:rPr lang="en-US" sz="1400" dirty="0"/>
              <a:t>plus </a:t>
            </a:r>
            <a:r>
              <a:rPr lang="en-US" sz="1400" dirty="0" err="1"/>
              <a:t>strictes</a:t>
            </a:r>
            <a:r>
              <a:rPr lang="en-US" sz="1400" dirty="0"/>
              <a:t> </a:t>
            </a:r>
            <a:r>
              <a:rPr lang="en-US" sz="1400" dirty="0" err="1" smtClean="0"/>
              <a:t>que</a:t>
            </a:r>
            <a:r>
              <a:rPr lang="en-US" sz="1400" dirty="0" smtClean="0"/>
              <a:t> les </a:t>
            </a:r>
            <a:r>
              <a:rPr lang="en-US" sz="1400" dirty="0" err="1" smtClean="0"/>
              <a:t>autres</a:t>
            </a:r>
            <a:r>
              <a:rPr lang="en-US" sz="1400" dirty="0" smtClean="0"/>
              <a:t> substances </a:t>
            </a:r>
            <a:r>
              <a:rPr lang="en-US" sz="1400" dirty="0" err="1" smtClean="0"/>
              <a:t>dangereuses</a:t>
            </a:r>
            <a:r>
              <a:rPr lang="en-US" sz="1400" dirty="0" smtClean="0"/>
              <a:t>, par ex. le travail en </a:t>
            </a:r>
            <a:r>
              <a:rPr lang="en-US" sz="1400" dirty="0" err="1" smtClean="0"/>
              <a:t>système</a:t>
            </a:r>
            <a:r>
              <a:rPr lang="en-US" sz="1400" dirty="0" smtClean="0"/>
              <a:t> clos, la </a:t>
            </a:r>
            <a:r>
              <a:rPr lang="fr-FR" sz="1400" dirty="0" smtClean="0"/>
              <a:t>restriction d’accès des ouvriers </a:t>
            </a:r>
            <a:r>
              <a:rPr lang="de-AT" altLang="en-US" sz="1400" dirty="0" smtClean="0">
                <a:solidFill>
                  <a:schemeClr val="hlink"/>
                </a:solidFill>
              </a:rPr>
              <a:t>et la tenue de registres.</a:t>
            </a:r>
            <a:endParaRPr lang="en-US" sz="1400" dirty="0" smtClean="0"/>
          </a:p>
          <a:p>
            <a:r>
              <a:rPr lang="en-US" sz="1400" dirty="0" smtClean="0"/>
              <a:t>La </a:t>
            </a:r>
            <a:r>
              <a:rPr lang="fr-FR" sz="1400" dirty="0" smtClean="0"/>
              <a:t>«</a:t>
            </a:r>
            <a:r>
              <a:rPr lang="en-US" sz="1400" dirty="0" err="1" smtClean="0"/>
              <a:t>feuille</a:t>
            </a:r>
            <a:r>
              <a:rPr lang="en-US" sz="1400" dirty="0" smtClean="0"/>
              <a:t> de route relative aux substances </a:t>
            </a:r>
            <a:r>
              <a:rPr lang="en-US" sz="1400" dirty="0" err="1" smtClean="0"/>
              <a:t>cancérigènes</a:t>
            </a:r>
            <a:r>
              <a:rPr lang="fr-FR" sz="1400" dirty="0" smtClean="0"/>
              <a:t>»</a:t>
            </a:r>
            <a:r>
              <a:rPr lang="en-US" sz="1400" dirty="0" smtClean="0"/>
              <a:t> vise à </a:t>
            </a:r>
            <a:r>
              <a:rPr lang="en-US" sz="1400" dirty="0" err="1" smtClean="0"/>
              <a:t>renforcer</a:t>
            </a:r>
            <a:r>
              <a:rPr lang="en-US" sz="1400" dirty="0" smtClean="0"/>
              <a:t> les </a:t>
            </a:r>
            <a:r>
              <a:rPr lang="en-US" sz="1400" dirty="0" err="1" smtClean="0"/>
              <a:t>politiques</a:t>
            </a:r>
            <a:r>
              <a:rPr lang="en-US" sz="1400" dirty="0" smtClean="0"/>
              <a:t> et à </a:t>
            </a:r>
            <a:r>
              <a:rPr lang="en-US" sz="1400" dirty="0" err="1" smtClean="0"/>
              <a:t>permettre</a:t>
            </a:r>
            <a:r>
              <a:rPr lang="en-US" sz="1400" dirty="0" smtClean="0"/>
              <a:t> </a:t>
            </a:r>
            <a:r>
              <a:rPr lang="en-US" sz="1400" dirty="0" err="1" smtClean="0"/>
              <a:t>l’échange</a:t>
            </a:r>
            <a:r>
              <a:rPr lang="en-US" sz="1400" dirty="0" smtClean="0"/>
              <a:t> </a:t>
            </a:r>
            <a:r>
              <a:rPr lang="en-US" sz="1400" dirty="0" err="1" smtClean="0"/>
              <a:t>d’informations</a:t>
            </a:r>
            <a:r>
              <a:rPr lang="en-US" sz="1400" dirty="0" smtClean="0"/>
              <a:t> et de </a:t>
            </a:r>
            <a:r>
              <a:rPr lang="en-US" sz="1400" dirty="0" err="1" smtClean="0"/>
              <a:t>bonnes</a:t>
            </a:r>
            <a:r>
              <a:rPr lang="en-US" sz="1400" dirty="0" smtClean="0"/>
              <a:t> </a:t>
            </a:r>
            <a:r>
              <a:rPr lang="en-US" sz="1400" dirty="0" err="1" smtClean="0"/>
              <a:t>pratiques</a:t>
            </a:r>
            <a:r>
              <a:rPr lang="en-US" sz="1400" dirty="0"/>
              <a:t>.</a:t>
            </a:r>
          </a:p>
        </p:txBody>
      </p:sp>
      <p:pic>
        <p:nvPicPr>
          <p:cNvPr id="4" name="Picture 3">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4008" y="3654765"/>
            <a:ext cx="2638822" cy="914968"/>
          </a:xfrm>
          <a:prstGeom prst="rect">
            <a:avLst/>
          </a:prstGeom>
        </p:spPr>
      </p:pic>
    </p:spTree>
    <p:extLst>
      <p:ext uri="{BB962C8B-B14F-4D97-AF65-F5344CB8AC3E}">
        <p14:creationId xmlns:p14="http://schemas.microsoft.com/office/powerpoint/2010/main" val="1803396576"/>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2000" dirty="0" smtClean="0"/>
              <a:t>Groupes spécifiques à risque</a:t>
            </a:r>
            <a:endParaRPr lang="fr-FR" sz="2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4919" y="411510"/>
            <a:ext cx="5830035" cy="4991564"/>
          </a:xfrm>
          <a:prstGeom prst="rect">
            <a:avLst/>
          </a:prstGeom>
        </p:spPr>
      </p:pic>
      <p:sp>
        <p:nvSpPr>
          <p:cNvPr id="3" name="Content Placeholder 2"/>
          <p:cNvSpPr>
            <a:spLocks noGrp="1"/>
          </p:cNvSpPr>
          <p:nvPr>
            <p:ph sz="half" idx="1"/>
          </p:nvPr>
        </p:nvSpPr>
        <p:spPr/>
        <p:txBody>
          <a:bodyPr/>
          <a:lstStyle/>
          <a:p>
            <a:r>
              <a:rPr lang="fr-FR" sz="1600" dirty="0" smtClean="0"/>
              <a:t>Certains groupes de travailleurs peuvent être particulièrement exposés à des risques engendrés par des substances dangereuses, tels que:</a:t>
            </a:r>
          </a:p>
          <a:p>
            <a:pPr lvl="1">
              <a:spcBef>
                <a:spcPts val="600"/>
              </a:spcBef>
            </a:pPr>
            <a:r>
              <a:rPr lang="fr-FR" sz="1600" dirty="0"/>
              <a:t>les femmes</a:t>
            </a:r>
          </a:p>
          <a:p>
            <a:pPr lvl="1"/>
            <a:r>
              <a:rPr lang="fr-FR" sz="1600" dirty="0" smtClean="0"/>
              <a:t>les jeunes travailleurs</a:t>
            </a:r>
          </a:p>
          <a:p>
            <a:pPr lvl="1"/>
            <a:r>
              <a:rPr lang="fr-FR" sz="1600" dirty="0" smtClean="0"/>
              <a:t>les travailleurs migrants</a:t>
            </a:r>
          </a:p>
          <a:p>
            <a:pPr lvl="1"/>
            <a:r>
              <a:rPr lang="fr-FR" sz="1600" dirty="0" smtClean="0"/>
              <a:t>les travailleurs intérimaires</a:t>
            </a:r>
          </a:p>
          <a:p>
            <a:pPr lvl="1"/>
            <a:r>
              <a:rPr lang="fr-FR" sz="1600" dirty="0"/>
              <a:t>les travailleurs non formés et inexpérimentés</a:t>
            </a:r>
          </a:p>
          <a:p>
            <a:pPr lvl="1"/>
            <a:r>
              <a:rPr lang="fr-FR" sz="1600" dirty="0"/>
              <a:t>le personnel de nettoyage et les contractants</a:t>
            </a:r>
          </a:p>
          <a:p>
            <a:pPr marL="189000" lvl="1" indent="-189000">
              <a:spcBef>
                <a:spcPts val="450"/>
              </a:spcBef>
              <a:buClr>
                <a:schemeClr val="tx2"/>
              </a:buClr>
              <a:buFont typeface="Wingdings" pitchFamily="2" charset="2"/>
              <a:buChar char="§"/>
            </a:pPr>
            <a:r>
              <a:rPr lang="fr-FR" sz="1600" b="1" dirty="0" smtClean="0">
                <a:solidFill>
                  <a:schemeClr val="tx2"/>
                </a:solidFill>
              </a:rPr>
              <a:t>Cela peut être dû à une sensibilité particulière ou à un manque d’expérience ou de formation et d’information</a:t>
            </a:r>
          </a:p>
          <a:p>
            <a:pPr marL="189000" lvl="1" indent="-189000">
              <a:spcBef>
                <a:spcPts val="450"/>
              </a:spcBef>
              <a:buClr>
                <a:schemeClr val="tx2"/>
              </a:buClr>
              <a:buFont typeface="Wingdings" pitchFamily="2" charset="2"/>
              <a:buChar char="§"/>
            </a:pPr>
            <a:r>
              <a:rPr lang="fr-FR" sz="1600" b="1" dirty="0" smtClean="0">
                <a:solidFill>
                  <a:schemeClr val="tx2"/>
                </a:solidFill>
              </a:rPr>
              <a:t>Les risques encourus par ces travailleurs devraient être pris en considération dans l’analyse des risques</a:t>
            </a:r>
            <a:endParaRPr lang="fr-FR" sz="1600" b="1" dirty="0">
              <a:solidFill>
                <a:schemeClr val="tx2"/>
              </a:solidFill>
            </a:endParaRPr>
          </a:p>
          <a:p>
            <a:pPr lvl="1"/>
            <a:endParaRPr lang="fr-FR" dirty="0" smtClean="0"/>
          </a:p>
        </p:txBody>
      </p:sp>
    </p:spTree>
    <p:extLst>
      <p:ext uri="{BB962C8B-B14F-4D97-AF65-F5344CB8AC3E}">
        <p14:creationId xmlns:p14="http://schemas.microsoft.com/office/powerpoint/2010/main" val="1001228902"/>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627534"/>
            <a:ext cx="9144000" cy="3744416"/>
          </a:xfrm>
          <a:prstGeom prst="rect">
            <a:avLst/>
          </a:prstGeom>
          <a:solidFill>
            <a:srgbClr val="89C140"/>
          </a:solidFill>
          <a:ln>
            <a:solidFill>
              <a:srgbClr val="89C1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ounded Rectangle 6"/>
          <p:cNvSpPr/>
          <p:nvPr/>
        </p:nvSpPr>
        <p:spPr>
          <a:xfrm>
            <a:off x="107504" y="821811"/>
            <a:ext cx="7776864" cy="244827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fr-FR" sz="2000" dirty="0" smtClean="0"/>
              <a:t>Participer</a:t>
            </a:r>
            <a:endParaRPr lang="fr-FR" sz="2000" dirty="0"/>
          </a:p>
        </p:txBody>
      </p:sp>
      <p:sp>
        <p:nvSpPr>
          <p:cNvPr id="3" name="Content Placeholder 2"/>
          <p:cNvSpPr>
            <a:spLocks noGrp="1"/>
          </p:cNvSpPr>
          <p:nvPr>
            <p:ph sz="half" idx="1"/>
          </p:nvPr>
        </p:nvSpPr>
        <p:spPr>
          <a:xfrm>
            <a:off x="450000" y="915566"/>
            <a:ext cx="7434368" cy="3645000"/>
          </a:xfrm>
        </p:spPr>
        <p:txBody>
          <a:bodyPr>
            <a:normAutofit/>
          </a:bodyPr>
          <a:lstStyle/>
          <a:p>
            <a:pPr marL="0" indent="0">
              <a:buNone/>
            </a:pPr>
            <a:r>
              <a:rPr lang="fr-FR" sz="1600" dirty="0" smtClean="0"/>
              <a:t>Les organisations de toutes les tailles et de tous les secteurs, ainsi que les individus, peuvent participer:</a:t>
            </a:r>
          </a:p>
          <a:p>
            <a:pPr lvl="1"/>
            <a:r>
              <a:rPr lang="fr-FR" sz="1600" dirty="0" smtClean="0"/>
              <a:t>en diffusant et en faisant connaître le matériel de campagne</a:t>
            </a:r>
          </a:p>
          <a:p>
            <a:pPr lvl="1"/>
            <a:r>
              <a:rPr lang="fr-FR" sz="1600" dirty="0"/>
              <a:t>en participant à des événements et activités ou </a:t>
            </a:r>
            <a:r>
              <a:rPr lang="fr-FR" sz="1600" dirty="0" smtClean="0"/>
              <a:t/>
            </a:r>
            <a:br>
              <a:rPr lang="fr-FR" sz="1600" dirty="0" smtClean="0"/>
            </a:br>
            <a:r>
              <a:rPr lang="fr-FR" sz="1600" dirty="0" smtClean="0"/>
              <a:t>en </a:t>
            </a:r>
            <a:r>
              <a:rPr lang="fr-FR" sz="1600" dirty="0"/>
              <a:t>les organisant</a:t>
            </a:r>
          </a:p>
          <a:p>
            <a:pPr lvl="1"/>
            <a:r>
              <a:rPr lang="fr-FR" sz="1600" dirty="0" smtClean="0"/>
              <a:t>en utilisant ou en promouvant les outils de </a:t>
            </a:r>
            <a:br>
              <a:rPr lang="fr-FR" sz="1600" dirty="0" smtClean="0"/>
            </a:br>
            <a:r>
              <a:rPr lang="fr-FR" sz="1600" dirty="0" smtClean="0"/>
              <a:t>contrôle de l’usage des substances dangereuses</a:t>
            </a:r>
          </a:p>
          <a:p>
            <a:pPr lvl="1"/>
            <a:r>
              <a:rPr lang="fr-FR" sz="1600" dirty="0"/>
              <a:t>en devenant partenaire de la campagne</a:t>
            </a:r>
          </a:p>
          <a:p>
            <a:pPr lvl="1"/>
            <a:r>
              <a:rPr lang="fr-FR" sz="1600" dirty="0" smtClean="0"/>
              <a:t>en se tenant au courant sur les médias sociaux</a:t>
            </a:r>
          </a:p>
          <a:p>
            <a:pPr lvl="1"/>
            <a:endParaRPr lang="fr-FR" sz="1600" dirty="0" smtClean="0"/>
          </a:p>
          <a:p>
            <a:pPr lvl="1"/>
            <a:endParaRPr lang="fr-FR" sz="18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79715" y="1707654"/>
            <a:ext cx="2392685" cy="4236729"/>
          </a:xfrm>
          <a:prstGeom prst="rect">
            <a:avLst/>
          </a:prstGeom>
        </p:spPr>
      </p:pic>
    </p:spTree>
    <p:extLst>
      <p:ext uri="{BB962C8B-B14F-4D97-AF65-F5344CB8AC3E}">
        <p14:creationId xmlns:p14="http://schemas.microsoft.com/office/powerpoint/2010/main" val="2692504955"/>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2000" dirty="0" smtClean="0"/>
              <a:t>Offre de partenariat pour la campagne</a:t>
            </a:r>
            <a:endParaRPr lang="fr-FR" sz="2000" dirty="0"/>
          </a:p>
        </p:txBody>
      </p:sp>
      <p:sp>
        <p:nvSpPr>
          <p:cNvPr id="4" name="Rectangle 3"/>
          <p:cNvSpPr/>
          <p:nvPr/>
        </p:nvSpPr>
        <p:spPr>
          <a:xfrm>
            <a:off x="0" y="627534"/>
            <a:ext cx="9144000" cy="3744416"/>
          </a:xfrm>
          <a:prstGeom prst="rect">
            <a:avLst/>
          </a:prstGeom>
          <a:solidFill>
            <a:srgbClr val="89C140"/>
          </a:solidFill>
          <a:ln>
            <a:solidFill>
              <a:srgbClr val="89C1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ounded Rectangle 4"/>
          <p:cNvSpPr/>
          <p:nvPr/>
        </p:nvSpPr>
        <p:spPr>
          <a:xfrm>
            <a:off x="2987824" y="699542"/>
            <a:ext cx="6048672" cy="36004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sz="half" idx="1"/>
          </p:nvPr>
        </p:nvSpPr>
        <p:spPr>
          <a:xfrm>
            <a:off x="3203848" y="843558"/>
            <a:ext cx="5976664" cy="3528392"/>
          </a:xfrm>
        </p:spPr>
        <p:txBody>
          <a:bodyPr>
            <a:normAutofit lnSpcReduction="10000"/>
          </a:bodyPr>
          <a:lstStyle/>
          <a:p>
            <a:r>
              <a:rPr lang="fr-FR" sz="1500" dirty="0" smtClean="0"/>
              <a:t>La réussite des partenariats entre l’EU-OSHA </a:t>
            </a:r>
            <a:r>
              <a:rPr dirty="0"/>
              <a:t/>
            </a:r>
            <a:br>
              <a:rPr dirty="0"/>
            </a:br>
            <a:r>
              <a:rPr lang="fr-FR" sz="1500" dirty="0" smtClean="0"/>
              <a:t>et les principales parties prenantes est un élément essentiel au bon déroulement de la campagne</a:t>
            </a:r>
          </a:p>
          <a:p>
            <a:r>
              <a:rPr lang="fr-FR" sz="1500" dirty="0" smtClean="0"/>
              <a:t>Les organisations internationales ou paneuropéennes </a:t>
            </a:r>
            <a:r>
              <a:rPr dirty="0"/>
              <a:t/>
            </a:r>
            <a:br>
              <a:rPr dirty="0"/>
            </a:br>
            <a:r>
              <a:rPr lang="fr-FR" sz="1500" dirty="0" smtClean="0"/>
              <a:t>peuvent devenir des partenaires officiels de la campagne</a:t>
            </a:r>
          </a:p>
          <a:p>
            <a:r>
              <a:rPr lang="fr-FR" sz="1500" dirty="0"/>
              <a:t>Les partenaires média de la campagne promeuvent la campagne</a:t>
            </a:r>
          </a:p>
          <a:p>
            <a:r>
              <a:rPr lang="fr-FR" sz="1500" dirty="0"/>
              <a:t>Parmi les avantages:</a:t>
            </a:r>
          </a:p>
          <a:p>
            <a:pPr lvl="1">
              <a:spcBef>
                <a:spcPts val="600"/>
              </a:spcBef>
            </a:pPr>
            <a:r>
              <a:rPr lang="fr-FR" sz="1500" dirty="0"/>
              <a:t>un kit de bienvenue</a:t>
            </a:r>
          </a:p>
          <a:p>
            <a:pPr lvl="1"/>
            <a:r>
              <a:rPr lang="fr-FR" sz="1500" dirty="0"/>
              <a:t>une attestation de partenariat</a:t>
            </a:r>
          </a:p>
          <a:p>
            <a:pPr lvl="1"/>
            <a:r>
              <a:rPr lang="fr-FR" sz="1500" dirty="0" smtClean="0"/>
              <a:t>une promotion au niveau de l’UE et dans les médias</a:t>
            </a:r>
          </a:p>
          <a:p>
            <a:pPr lvl="1"/>
            <a:r>
              <a:rPr lang="fr-FR" sz="1500" dirty="0"/>
              <a:t>des opportunités de mise en réseau et un échange de </a:t>
            </a:r>
            <a:r>
              <a:rPr dirty="0"/>
              <a:t/>
            </a:r>
            <a:br>
              <a:rPr dirty="0"/>
            </a:br>
            <a:r>
              <a:rPr lang="fr-FR" sz="1500" dirty="0"/>
              <a:t>bonnes pratiques avec les autres partenaires de la campagne</a:t>
            </a:r>
          </a:p>
          <a:p>
            <a:pPr lvl="1"/>
            <a:r>
              <a:rPr lang="fr-FR" sz="1500" dirty="0"/>
              <a:t>une invitation aux événements de l’EU-OSHA</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3459" y="817823"/>
            <a:ext cx="3325110" cy="3363838"/>
          </a:xfrm>
          <a:prstGeom prst="rect">
            <a:avLst/>
          </a:prstGeom>
        </p:spPr>
      </p:pic>
    </p:spTree>
    <p:extLst>
      <p:ext uri="{BB962C8B-B14F-4D97-AF65-F5344CB8AC3E}">
        <p14:creationId xmlns:p14="http://schemas.microsoft.com/office/powerpoint/2010/main" val="690847072"/>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2000" dirty="0" smtClean="0"/>
              <a:t>Prix des bonnes pratiques «Lieux de travail sains»</a:t>
            </a:r>
            <a:endParaRPr lang="fr-FR" sz="2000" dirty="0"/>
          </a:p>
        </p:txBody>
      </p:sp>
      <p:sp>
        <p:nvSpPr>
          <p:cNvPr id="3" name="Content Placeholder 2"/>
          <p:cNvSpPr>
            <a:spLocks noGrp="1"/>
          </p:cNvSpPr>
          <p:nvPr>
            <p:ph sz="half" idx="1"/>
          </p:nvPr>
        </p:nvSpPr>
        <p:spPr/>
        <p:txBody>
          <a:bodyPr>
            <a:normAutofit/>
          </a:bodyPr>
          <a:lstStyle/>
          <a:p>
            <a:r>
              <a:rPr lang="fr-FR" sz="1600" dirty="0" smtClean="0"/>
              <a:t>Reconnaissance des pratiques innovantes en matière de sécurité et santé sur le lieu de travail</a:t>
            </a:r>
          </a:p>
          <a:p>
            <a:r>
              <a:rPr lang="fr-FR" sz="1600" dirty="0" smtClean="0"/>
              <a:t>Les organisations sont récompensées pour leurs initiatives fructueuses et durables visant à contrôler l’usage des substances dangereuses sur le lieu de travail</a:t>
            </a:r>
          </a:p>
          <a:p>
            <a:r>
              <a:rPr lang="fr-FR" sz="1600" dirty="0" smtClean="0"/>
              <a:t>Ouvert aux organisations:</a:t>
            </a:r>
          </a:p>
          <a:p>
            <a:pPr lvl="1">
              <a:spcBef>
                <a:spcPts val="600"/>
              </a:spcBef>
            </a:pPr>
            <a:r>
              <a:rPr lang="fr-FR" sz="1600" dirty="0"/>
              <a:t>des États membres de l’UE</a:t>
            </a:r>
          </a:p>
          <a:p>
            <a:pPr lvl="1"/>
            <a:r>
              <a:rPr lang="fr-FR" sz="1600" dirty="0"/>
              <a:t>des pays candidats</a:t>
            </a:r>
          </a:p>
          <a:p>
            <a:pPr lvl="1"/>
            <a:r>
              <a:rPr lang="fr-FR" sz="1600" dirty="0" smtClean="0"/>
              <a:t>des pays candidats potentiels</a:t>
            </a:r>
          </a:p>
          <a:p>
            <a:pPr lvl="1"/>
            <a:r>
              <a:rPr lang="fr-FR" sz="1600" dirty="0"/>
              <a:t>des pays de l’Association européenne de libre-échange (AELE)</a:t>
            </a:r>
          </a:p>
          <a:p>
            <a:pPr marL="189000" lvl="1" indent="-189000">
              <a:spcBef>
                <a:spcPts val="450"/>
              </a:spcBef>
              <a:buClr>
                <a:schemeClr val="tx2"/>
              </a:buClr>
              <a:buFont typeface="Wingdings" pitchFamily="2" charset="2"/>
              <a:buChar char="§"/>
            </a:pPr>
            <a:r>
              <a:rPr lang="fr-FR" sz="1600" b="1" dirty="0" smtClean="0">
                <a:solidFill>
                  <a:schemeClr val="tx2"/>
                </a:solidFill>
              </a:rPr>
              <a:t>Les lauréats sont proclamés lors d’une cérémonie de remise des prix</a:t>
            </a:r>
          </a:p>
          <a:p>
            <a:endParaRPr lang="fr-FR" sz="1800" dirty="0" smtClean="0"/>
          </a:p>
          <a:p>
            <a:pPr lvl="1"/>
            <a:endParaRPr lang="fr-FR" sz="1800" dirty="0" smtClean="0"/>
          </a:p>
          <a:p>
            <a:endParaRPr lang="fr-FR"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6190" y="318600"/>
            <a:ext cx="6007493" cy="5143500"/>
          </a:xfrm>
          <a:prstGeom prst="rect">
            <a:avLst/>
          </a:prstGeom>
        </p:spPr>
      </p:pic>
    </p:spTree>
    <p:extLst>
      <p:ext uri="{BB962C8B-B14F-4D97-AF65-F5344CB8AC3E}">
        <p14:creationId xmlns:p14="http://schemas.microsoft.com/office/powerpoint/2010/main" val="541222359"/>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2000" dirty="0" smtClean="0"/>
              <a:t>Présentation de la campagne</a:t>
            </a:r>
            <a:endParaRPr lang="fr-FR" sz="2000" dirty="0"/>
          </a:p>
        </p:txBody>
      </p:sp>
      <p:sp>
        <p:nvSpPr>
          <p:cNvPr id="3" name="Content Placeholder 2"/>
          <p:cNvSpPr>
            <a:spLocks noGrp="1"/>
          </p:cNvSpPr>
          <p:nvPr>
            <p:ph sz="half" idx="1"/>
          </p:nvPr>
        </p:nvSpPr>
        <p:spPr>
          <a:xfrm>
            <a:off x="450000" y="837000"/>
            <a:ext cx="5922200" cy="3645000"/>
          </a:xfrm>
        </p:spPr>
        <p:txBody>
          <a:bodyPr>
            <a:normAutofit/>
          </a:bodyPr>
          <a:lstStyle/>
          <a:p>
            <a:r>
              <a:rPr lang="fr-FR" sz="1600" dirty="0" smtClean="0"/>
              <a:t>Coordonnée par l’Agence européenne pour la sécurité et la santé au travail (EU-OSHA)</a:t>
            </a:r>
          </a:p>
          <a:p>
            <a:r>
              <a:rPr lang="fr-FR" sz="1600" dirty="0" smtClean="0"/>
              <a:t>Organisée dans plus de 30 pays</a:t>
            </a:r>
          </a:p>
          <a:p>
            <a:r>
              <a:rPr lang="fr-FR" sz="1600" dirty="0" smtClean="0"/>
              <a:t>Soutenue par un réseau de partenaires:</a:t>
            </a:r>
            <a:endParaRPr dirty="0"/>
          </a:p>
          <a:p>
            <a:pPr lvl="1">
              <a:spcBef>
                <a:spcPts val="600"/>
              </a:spcBef>
            </a:pPr>
            <a:r>
              <a:rPr lang="fr-FR" sz="1600" dirty="0" smtClean="0"/>
              <a:t>Points focaux nationaux</a:t>
            </a:r>
          </a:p>
          <a:p>
            <a:pPr lvl="1"/>
            <a:r>
              <a:rPr lang="fr-FR" sz="1600" dirty="0" smtClean="0"/>
              <a:t>Partenaires officiels de la campagne</a:t>
            </a:r>
          </a:p>
          <a:p>
            <a:pPr lvl="1"/>
            <a:r>
              <a:rPr lang="fr-FR" sz="1600" dirty="0" smtClean="0"/>
              <a:t>Partenaires sociaux européens</a:t>
            </a:r>
          </a:p>
          <a:p>
            <a:pPr lvl="1"/>
            <a:r>
              <a:rPr lang="fr-FR" sz="1600" dirty="0" smtClean="0"/>
              <a:t>Partenaires médias</a:t>
            </a:r>
          </a:p>
          <a:p>
            <a:pPr lvl="1"/>
            <a:r>
              <a:rPr lang="fr-FR" sz="1600" dirty="0" smtClean="0"/>
              <a:t>Réseau Entreprise Europe</a:t>
            </a:r>
          </a:p>
          <a:p>
            <a:pPr lvl="1"/>
            <a:r>
              <a:rPr lang="fr-FR" sz="1600" dirty="0" smtClean="0"/>
              <a:t>Institutions de l’UE</a:t>
            </a:r>
          </a:p>
          <a:p>
            <a:pPr lvl="1"/>
            <a:r>
              <a:rPr lang="fr-FR" sz="1600" dirty="0" smtClean="0"/>
              <a:t>Autres agences de l’UE</a:t>
            </a:r>
            <a:endParaRPr lang="fr-FR" sz="1600" dirty="0"/>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r="14815"/>
          <a:stretch/>
        </p:blipFill>
        <p:spPr>
          <a:xfrm>
            <a:off x="5831632" y="699542"/>
            <a:ext cx="3312368" cy="3588925"/>
          </a:xfrm>
          <a:prstGeom prst="rect">
            <a:avLst/>
          </a:prstGeom>
        </p:spPr>
      </p:pic>
    </p:spTree>
    <p:extLst>
      <p:ext uri="{BB962C8B-B14F-4D97-AF65-F5344CB8AC3E}">
        <p14:creationId xmlns:p14="http://schemas.microsoft.com/office/powerpoint/2010/main" val="233717739"/>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2000" dirty="0" smtClean="0"/>
              <a:t>Ressources de la campagne</a:t>
            </a:r>
            <a:endParaRPr lang="fr-FR" sz="2000" dirty="0"/>
          </a:p>
        </p:txBody>
      </p:sp>
      <p:sp>
        <p:nvSpPr>
          <p:cNvPr id="3" name="Content Placeholder 2"/>
          <p:cNvSpPr>
            <a:spLocks noGrp="1"/>
          </p:cNvSpPr>
          <p:nvPr>
            <p:ph sz="half" idx="1"/>
          </p:nvPr>
        </p:nvSpPr>
        <p:spPr>
          <a:xfrm>
            <a:off x="450001" y="821824"/>
            <a:ext cx="3761960" cy="3645000"/>
          </a:xfrm>
        </p:spPr>
        <p:txBody>
          <a:bodyPr>
            <a:normAutofit/>
          </a:bodyPr>
          <a:lstStyle/>
          <a:p>
            <a:r>
              <a:rPr lang="fr-FR" sz="1600" dirty="0" smtClean="0"/>
              <a:t>Guide de la campagne</a:t>
            </a:r>
          </a:p>
          <a:p>
            <a:r>
              <a:rPr lang="fr-FR" sz="1600" dirty="0" smtClean="0"/>
              <a:t>Outil électronique d’usage aisé</a:t>
            </a:r>
          </a:p>
          <a:p>
            <a:pPr marL="189000" lvl="1" indent="-189000">
              <a:spcBef>
                <a:spcPts val="450"/>
              </a:spcBef>
              <a:buClr>
                <a:schemeClr val="tx2"/>
              </a:buClr>
              <a:buFont typeface="Wingdings" pitchFamily="2" charset="2"/>
              <a:buChar char="§"/>
            </a:pPr>
            <a:r>
              <a:rPr lang="fr-FR" sz="1600" b="1" dirty="0">
                <a:solidFill>
                  <a:schemeClr val="tx2"/>
                </a:solidFill>
              </a:rPr>
              <a:t>Rapports</a:t>
            </a:r>
          </a:p>
          <a:p>
            <a:pPr marL="189000" lvl="1" indent="-189000">
              <a:spcBef>
                <a:spcPts val="450"/>
              </a:spcBef>
              <a:buClr>
                <a:schemeClr val="tx2"/>
              </a:buClr>
              <a:buFont typeface="Wingdings" pitchFamily="2" charset="2"/>
              <a:buChar char="§"/>
            </a:pPr>
            <a:r>
              <a:rPr lang="fr-FR" sz="1600" b="1" dirty="0">
                <a:solidFill>
                  <a:schemeClr val="tx2"/>
                </a:solidFill>
              </a:rPr>
              <a:t>Séries de fiches d’information sur les sujets prioritaires </a:t>
            </a:r>
            <a:endParaRPr lang="fr-FR" sz="1600" b="1" dirty="0" smtClean="0">
              <a:solidFill>
                <a:schemeClr val="tx2"/>
              </a:solidFill>
            </a:endParaRPr>
          </a:p>
          <a:p>
            <a:pPr marL="189000" lvl="1" indent="-189000">
              <a:spcBef>
                <a:spcPts val="450"/>
              </a:spcBef>
              <a:buClr>
                <a:schemeClr val="tx2"/>
              </a:buClr>
              <a:buFont typeface="Wingdings" pitchFamily="2" charset="2"/>
              <a:buChar char="§"/>
            </a:pPr>
            <a:r>
              <a:rPr lang="fr-FR" sz="1600" b="1" dirty="0">
                <a:solidFill>
                  <a:schemeClr val="tx2"/>
                </a:solidFill>
              </a:rPr>
              <a:t>Base de données de ressources et d’outils</a:t>
            </a:r>
          </a:p>
          <a:p>
            <a:pPr marL="189000" lvl="1" indent="-189000">
              <a:spcBef>
                <a:spcPts val="450"/>
              </a:spcBef>
              <a:buClr>
                <a:schemeClr val="tx2"/>
              </a:buClr>
              <a:buFont typeface="Wingdings" pitchFamily="2" charset="2"/>
              <a:buChar char="§"/>
            </a:pPr>
            <a:r>
              <a:rPr lang="fr-FR" sz="1600" b="1" dirty="0" smtClean="0">
                <a:solidFill>
                  <a:schemeClr val="tx2"/>
                </a:solidFill>
              </a:rPr>
              <a:t>Étude de cas et base de données audiovisuelle</a:t>
            </a:r>
            <a:endParaRPr lang="fr-FR" sz="1600" b="1" dirty="0">
              <a:solidFill>
                <a:schemeClr val="tx2"/>
              </a:solidFill>
            </a:endParaRPr>
          </a:p>
          <a:p>
            <a:pPr marL="189000" lvl="1" indent="-189000">
              <a:spcBef>
                <a:spcPts val="450"/>
              </a:spcBef>
              <a:buClr>
                <a:schemeClr val="tx2"/>
              </a:buClr>
              <a:buFont typeface="Wingdings" pitchFamily="2" charset="2"/>
              <a:buChar char="§"/>
            </a:pPr>
            <a:r>
              <a:rPr lang="fr-FR" sz="1600" b="1" dirty="0" err="1">
                <a:solidFill>
                  <a:schemeClr val="tx2"/>
                </a:solidFill>
              </a:rPr>
              <a:t>OSHwiki</a:t>
            </a:r>
            <a:r>
              <a:rPr lang="fr-FR" sz="1600" b="1" dirty="0">
                <a:solidFill>
                  <a:schemeClr val="tx2"/>
                </a:solidFill>
              </a:rPr>
              <a:t>: section mise à jour et nouveaux articles</a:t>
            </a:r>
          </a:p>
          <a:p>
            <a:pPr lvl="1"/>
            <a:endParaRPr lang="fr-FR" sz="1800" dirty="0" smtClean="0"/>
          </a:p>
          <a:p>
            <a:pPr lvl="1"/>
            <a:endParaRPr lang="fr-FR" sz="1800" dirty="0" smtClean="0"/>
          </a:p>
          <a:p>
            <a:endParaRPr lang="fr-FR" dirty="0" smtClean="0"/>
          </a:p>
          <a:p>
            <a:pPr lvl="1"/>
            <a:endParaRPr lang="fr-FR" dirty="0" smtClean="0"/>
          </a:p>
          <a:p>
            <a:endParaRPr lang="fr-FR" dirty="0"/>
          </a:p>
        </p:txBody>
      </p:sp>
      <p:sp>
        <p:nvSpPr>
          <p:cNvPr id="4" name="TextBox 3"/>
          <p:cNvSpPr txBox="1"/>
          <p:nvPr/>
        </p:nvSpPr>
        <p:spPr>
          <a:xfrm>
            <a:off x="4156598" y="826574"/>
            <a:ext cx="3528392" cy="3088025"/>
          </a:xfrm>
          <a:prstGeom prst="rect">
            <a:avLst/>
          </a:prstGeom>
          <a:noFill/>
        </p:spPr>
        <p:txBody>
          <a:bodyPr wrap="square" rtlCol="0">
            <a:spAutoFit/>
          </a:bodyPr>
          <a:lstStyle/>
          <a:p>
            <a:pPr marL="189000" lvl="1" indent="-189000" defTabSz="342900">
              <a:spcBef>
                <a:spcPts val="450"/>
              </a:spcBef>
              <a:buClr>
                <a:schemeClr val="tx2"/>
              </a:buClr>
              <a:buFont typeface="Wingdings" pitchFamily="2" charset="2"/>
              <a:buChar char="§"/>
            </a:pPr>
            <a:r>
              <a:rPr lang="fr-FR" sz="1600" b="1" dirty="0">
                <a:solidFill>
                  <a:schemeClr val="tx2"/>
                </a:solidFill>
              </a:rPr>
              <a:t>Films Napo</a:t>
            </a:r>
          </a:p>
          <a:p>
            <a:pPr marL="189000" lvl="1" indent="-189000" defTabSz="342900">
              <a:spcBef>
                <a:spcPts val="450"/>
              </a:spcBef>
              <a:buClr>
                <a:schemeClr val="tx2"/>
              </a:buClr>
              <a:buFont typeface="Wingdings" pitchFamily="2" charset="2"/>
              <a:buChar char="§"/>
            </a:pPr>
            <a:r>
              <a:rPr lang="fr-FR" sz="1600" b="1" dirty="0" smtClean="0">
                <a:solidFill>
                  <a:schemeClr val="tx2"/>
                </a:solidFill>
              </a:rPr>
              <a:t>Matériel promotionnel</a:t>
            </a:r>
          </a:p>
          <a:p>
            <a:pPr marL="576000" lvl="2" indent="-285750" defTabSz="342900">
              <a:lnSpc>
                <a:spcPts val="1700"/>
              </a:lnSpc>
              <a:spcBef>
                <a:spcPts val="450"/>
              </a:spcBef>
              <a:buClr>
                <a:schemeClr val="tx1"/>
              </a:buClr>
              <a:buFont typeface="Arial" pitchFamily="34" charset="0"/>
              <a:buChar char="•"/>
            </a:pPr>
            <a:r>
              <a:rPr lang="fr-FR" sz="1600" dirty="0"/>
              <a:t>Brochure de campagne</a:t>
            </a:r>
          </a:p>
          <a:p>
            <a:pPr marL="576000" lvl="2" indent="-285750" defTabSz="342900">
              <a:lnSpc>
                <a:spcPts val="1700"/>
              </a:lnSpc>
              <a:spcBef>
                <a:spcPts val="450"/>
              </a:spcBef>
              <a:buClr>
                <a:schemeClr val="tx1"/>
              </a:buClr>
              <a:buFont typeface="Arial" pitchFamily="34" charset="0"/>
              <a:buChar char="•"/>
            </a:pPr>
            <a:r>
              <a:rPr lang="fr-FR" sz="1600" dirty="0"/>
              <a:t>Dépliant sur les Prix des bonnes pratiques</a:t>
            </a:r>
          </a:p>
          <a:p>
            <a:pPr marL="576000" lvl="2" indent="-285750" defTabSz="342900">
              <a:lnSpc>
                <a:spcPts val="1700"/>
              </a:lnSpc>
              <a:spcBef>
                <a:spcPts val="450"/>
              </a:spcBef>
              <a:buClr>
                <a:schemeClr val="tx1"/>
              </a:buClr>
              <a:buFont typeface="Arial" pitchFamily="34" charset="0"/>
              <a:buChar char="•"/>
            </a:pPr>
            <a:r>
              <a:rPr lang="fr-FR" sz="1600" dirty="0" smtClean="0"/>
              <a:t>Affiche</a:t>
            </a:r>
          </a:p>
          <a:p>
            <a:pPr marL="576000" lvl="2" indent="-285750" defTabSz="342900">
              <a:lnSpc>
                <a:spcPts val="1700"/>
              </a:lnSpc>
              <a:spcBef>
                <a:spcPts val="450"/>
              </a:spcBef>
              <a:buClr>
                <a:schemeClr val="tx1"/>
              </a:buClr>
              <a:buFont typeface="Arial" pitchFamily="34" charset="0"/>
              <a:buChar char="•"/>
            </a:pPr>
            <a:r>
              <a:rPr lang="fr-FR" sz="1600" dirty="0" smtClean="0"/>
              <a:t>Vidéos</a:t>
            </a:r>
            <a:endParaRPr lang="fr-FR" sz="1600" dirty="0"/>
          </a:p>
          <a:p>
            <a:pPr marL="576000" lvl="2" indent="-285750" defTabSz="342900">
              <a:lnSpc>
                <a:spcPts val="1700"/>
              </a:lnSpc>
              <a:spcBef>
                <a:spcPts val="450"/>
              </a:spcBef>
              <a:buClr>
                <a:schemeClr val="tx1"/>
              </a:buClr>
              <a:buFont typeface="Arial" pitchFamily="34" charset="0"/>
              <a:buChar char="•"/>
            </a:pPr>
            <a:r>
              <a:rPr lang="fr-FR" sz="1600" dirty="0" smtClean="0"/>
              <a:t>Bannière en ligne</a:t>
            </a:r>
          </a:p>
          <a:p>
            <a:pPr marL="576000" lvl="2" indent="-285750" defTabSz="342900">
              <a:lnSpc>
                <a:spcPts val="1700"/>
              </a:lnSpc>
              <a:spcBef>
                <a:spcPts val="450"/>
              </a:spcBef>
              <a:buClr>
                <a:schemeClr val="tx1"/>
              </a:buClr>
              <a:buFont typeface="Arial" pitchFamily="34" charset="0"/>
              <a:buChar char="•"/>
            </a:pPr>
            <a:r>
              <a:rPr lang="fr-FR" sz="1600" dirty="0"/>
              <a:t>Signature de courrier électronique</a:t>
            </a:r>
          </a:p>
          <a:p>
            <a:pPr marL="189000" lvl="1" indent="-189000" defTabSz="342900">
              <a:spcBef>
                <a:spcPts val="450"/>
              </a:spcBef>
              <a:buClr>
                <a:schemeClr val="tx2"/>
              </a:buClr>
              <a:buFont typeface="Wingdings" pitchFamily="2" charset="2"/>
              <a:buChar char="§"/>
            </a:pPr>
            <a:r>
              <a:rPr lang="fr-FR" sz="1600" b="1" dirty="0" smtClean="0">
                <a:solidFill>
                  <a:schemeClr val="tx2"/>
                </a:solidFill>
              </a:rPr>
              <a:t>Liens vers des sites utiles</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3424" y="2392488"/>
            <a:ext cx="2310268" cy="1494880"/>
          </a:xfrm>
          <a:prstGeom prst="rect">
            <a:avLst/>
          </a:prstGeom>
        </p:spPr>
      </p:pic>
    </p:spTree>
    <p:extLst>
      <p:ext uri="{BB962C8B-B14F-4D97-AF65-F5344CB8AC3E}">
        <p14:creationId xmlns:p14="http://schemas.microsoft.com/office/powerpoint/2010/main" val="132984464"/>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2000" dirty="0" smtClean="0"/>
              <a:t>Dates clés</a:t>
            </a:r>
            <a:endParaRPr lang="fr-FR" sz="2000"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29540"/>
            <a:ext cx="4355976" cy="4105389"/>
          </a:xfrm>
          <a:prstGeom prst="rect">
            <a:avLst/>
          </a:prstGeom>
        </p:spPr>
      </p:pic>
      <p:sp>
        <p:nvSpPr>
          <p:cNvPr id="3" name="Content Placeholder 2"/>
          <p:cNvSpPr>
            <a:spLocks noGrp="1"/>
          </p:cNvSpPr>
          <p:nvPr>
            <p:ph sz="half" idx="1"/>
          </p:nvPr>
        </p:nvSpPr>
        <p:spPr>
          <a:xfrm>
            <a:off x="450000" y="837000"/>
            <a:ext cx="6930312" cy="3645000"/>
          </a:xfrm>
        </p:spPr>
        <p:txBody>
          <a:bodyPr>
            <a:normAutofit/>
          </a:bodyPr>
          <a:lstStyle/>
          <a:p>
            <a:r>
              <a:rPr lang="fr-FR" sz="1600" dirty="0" smtClean="0"/>
              <a:t>Lancement de la campagne: </a:t>
            </a:r>
            <a:r>
              <a:rPr dirty="0"/>
              <a:t/>
            </a:r>
            <a:br>
              <a:rPr dirty="0"/>
            </a:br>
            <a:r>
              <a:rPr lang="fr-FR" sz="1600" b="0" dirty="0" smtClean="0">
                <a:solidFill>
                  <a:schemeClr val="tx2"/>
                </a:solidFill>
              </a:rPr>
              <a:t>avril 2018</a:t>
            </a:r>
          </a:p>
          <a:p>
            <a:r>
              <a:rPr lang="fr-FR" sz="1600" dirty="0" smtClean="0"/>
              <a:t>Concours du prix des bonnes pratiques dans les États membres et au niveau européen: </a:t>
            </a:r>
            <a:r>
              <a:rPr dirty="0"/>
              <a:t/>
            </a:r>
            <a:br>
              <a:rPr dirty="0"/>
            </a:br>
            <a:r>
              <a:rPr lang="fr-FR" sz="1600" b="0" dirty="0"/>
              <a:t>2018 et 2019</a:t>
            </a:r>
            <a:r>
              <a:rPr lang="fr-FR" sz="1600" dirty="0" smtClean="0"/>
              <a:t> </a:t>
            </a:r>
          </a:p>
          <a:p>
            <a:r>
              <a:rPr lang="fr-FR" sz="1600" dirty="0" smtClean="0"/>
              <a:t>Bourse d’échange de bonnes pratiques «Lieux de travail sains»: </a:t>
            </a:r>
            <a:r>
              <a:rPr dirty="0"/>
              <a:t/>
            </a:r>
            <a:br>
              <a:rPr dirty="0"/>
            </a:br>
            <a:r>
              <a:rPr lang="fr-FR" sz="1600" b="0" dirty="0" smtClean="0"/>
              <a:t>deuxième trimestre 2019</a:t>
            </a:r>
          </a:p>
          <a:p>
            <a:r>
              <a:rPr lang="fr-FR" sz="1600" dirty="0" smtClean="0"/>
              <a:t>Semaines européennes de la sécurité et de la santé au travail:</a:t>
            </a:r>
          </a:p>
          <a:p>
            <a:pPr marL="189000" lvl="1" indent="0">
              <a:buNone/>
            </a:pPr>
            <a:r>
              <a:rPr lang="fr-FR" sz="1600" dirty="0">
                <a:solidFill>
                  <a:schemeClr val="tx2"/>
                </a:solidFill>
              </a:rPr>
              <a:t>octobre 2018 et 2019</a:t>
            </a:r>
          </a:p>
          <a:p>
            <a:r>
              <a:rPr lang="fr-FR" sz="1600" dirty="0" smtClean="0"/>
              <a:t>Cérémonie de remise des prix des bonnes pratiques et sommet «Lieux de travail sains»:</a:t>
            </a:r>
          </a:p>
          <a:p>
            <a:pPr marL="189000" lvl="1" indent="0">
              <a:buNone/>
            </a:pPr>
            <a:r>
              <a:rPr lang="fr-FR" sz="1600" dirty="0" smtClean="0">
                <a:solidFill>
                  <a:schemeClr val="tx2"/>
                </a:solidFill>
              </a:rPr>
              <a:t>novembre 2019</a:t>
            </a:r>
          </a:p>
        </p:txBody>
      </p:sp>
    </p:spTree>
    <p:extLst>
      <p:ext uri="{BB962C8B-B14F-4D97-AF65-F5344CB8AC3E}">
        <p14:creationId xmlns:p14="http://schemas.microsoft.com/office/powerpoint/2010/main" val="4191582984"/>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2000" dirty="0" smtClean="0"/>
              <a:t>Informations complémentaires</a:t>
            </a:r>
            <a:endParaRPr lang="fr-FR" sz="2000" dirty="0"/>
          </a:p>
        </p:txBody>
      </p:sp>
      <p:sp>
        <p:nvSpPr>
          <p:cNvPr id="3" name="Content Placeholder 2"/>
          <p:cNvSpPr>
            <a:spLocks noGrp="1"/>
          </p:cNvSpPr>
          <p:nvPr>
            <p:ph sz="half" idx="1"/>
          </p:nvPr>
        </p:nvSpPr>
        <p:spPr>
          <a:xfrm>
            <a:off x="450000" y="837000"/>
            <a:ext cx="7938424" cy="3750974"/>
          </a:xfrm>
        </p:spPr>
        <p:txBody>
          <a:bodyPr>
            <a:normAutofit/>
          </a:bodyPr>
          <a:lstStyle/>
          <a:p>
            <a:r>
              <a:rPr lang="fr-FR" sz="1600" dirty="0" smtClean="0"/>
              <a:t>Pour en savoir plus, consultez le site internet de la campagne:</a:t>
            </a:r>
          </a:p>
          <a:p>
            <a:pPr marL="189000" lvl="1" indent="0">
              <a:buNone/>
            </a:pPr>
            <a:r>
              <a:rPr lang="fr-FR" sz="1600" b="1" dirty="0" smtClean="0">
                <a:solidFill>
                  <a:schemeClr val="tx2"/>
                </a:solidFill>
                <a:hlinkClick r:id="rId2"/>
              </a:rPr>
              <a:t>www.healthy-workplaces.eu</a:t>
            </a:r>
            <a:r>
              <a:rPr lang="es-ES" sz="1600" b="1" dirty="0" smtClean="0">
                <a:solidFill>
                  <a:schemeClr val="tx2"/>
                </a:solidFill>
                <a:hlinkClick r:id="rId2"/>
              </a:rPr>
              <a:t>/</a:t>
            </a:r>
            <a:r>
              <a:rPr lang="es-ES" sz="1600" b="1" dirty="0" err="1" smtClean="0">
                <a:solidFill>
                  <a:schemeClr val="tx2"/>
                </a:solidFill>
                <a:hlinkClick r:id="rId2"/>
              </a:rPr>
              <a:t>fr</a:t>
            </a:r>
            <a:r>
              <a:rPr lang="es-ES" sz="1600" b="1" dirty="0" smtClean="0">
                <a:solidFill>
                  <a:schemeClr val="tx2"/>
                </a:solidFill>
              </a:rPr>
              <a:t> </a:t>
            </a:r>
            <a:endParaRPr lang="fr-FR" sz="1600" b="1" dirty="0">
              <a:solidFill>
                <a:schemeClr val="tx2"/>
              </a:solidFill>
            </a:endParaRPr>
          </a:p>
          <a:p>
            <a:pPr marL="189000" lvl="1" indent="0">
              <a:buNone/>
            </a:pPr>
            <a:endParaRPr lang="fr-FR" sz="1600" dirty="0" smtClean="0"/>
          </a:p>
          <a:p>
            <a:r>
              <a:rPr lang="fr-FR" sz="1600" dirty="0" smtClean="0"/>
              <a:t>Inscrivez-vous à notre lettre d’information de la campagne:</a:t>
            </a:r>
          </a:p>
          <a:p>
            <a:pPr marL="189000" lvl="1" indent="0">
              <a:buNone/>
            </a:pPr>
            <a:r>
              <a:rPr lang="fr-FR" sz="1600" b="1" u="sng" dirty="0">
                <a:hlinkClick r:id="rId3"/>
              </a:rPr>
              <a:t>https://</a:t>
            </a:r>
            <a:r>
              <a:rPr lang="fr-FR" sz="1600" b="1" u="sng" dirty="0" smtClean="0">
                <a:hlinkClick r:id="rId3"/>
              </a:rPr>
              <a:t>healthy-workplaces.eu/fr/healthy-workplaces-newsletter</a:t>
            </a:r>
            <a:r>
              <a:rPr lang="fr-FR" sz="1600" b="1" u="sng" dirty="0" smtClean="0"/>
              <a:t> </a:t>
            </a:r>
            <a:endParaRPr lang="fr-FR" sz="1600" b="1" dirty="0" smtClean="0"/>
          </a:p>
          <a:p>
            <a:pPr marL="189000" lvl="1" indent="0">
              <a:buNone/>
            </a:pPr>
            <a:endParaRPr lang="fr-FR" sz="1600" b="1" dirty="0" smtClean="0"/>
          </a:p>
          <a:p>
            <a:r>
              <a:rPr lang="fr-FR" sz="1600" dirty="0" smtClean="0"/>
              <a:t>Tenez-vous informé(e) des activités et événements grâce aux médias sociaux:</a:t>
            </a:r>
          </a:p>
          <a:p>
            <a:pPr marL="0" indent="0">
              <a:buNone/>
            </a:pPr>
            <a:endParaRPr lang="fr-FR" sz="1600" dirty="0" smtClean="0"/>
          </a:p>
          <a:p>
            <a:endParaRPr lang="fr-FR" sz="1600" dirty="0" smtClean="0"/>
          </a:p>
          <a:p>
            <a:r>
              <a:rPr lang="fr-FR" sz="1600" dirty="0" smtClean="0"/>
              <a:t>Contactez votre point focal pour en savoir plus sur les événements organisés dans votre pays:</a:t>
            </a:r>
          </a:p>
          <a:p>
            <a:pPr marL="189000" lvl="1" indent="0">
              <a:buNone/>
            </a:pPr>
            <a:r>
              <a:rPr lang="fr-FR" sz="1600" b="1" u="sng" dirty="0" smtClean="0">
                <a:hlinkClick r:id="rId4"/>
              </a:rPr>
              <a:t>www.healthy-workplaces.eu/fops</a:t>
            </a:r>
            <a:endParaRPr lang="fr-FR" b="1" dirty="0" smtClean="0"/>
          </a:p>
          <a:p>
            <a:pPr marL="189000" lvl="1" indent="0">
              <a:buNone/>
            </a:pPr>
            <a:endParaRPr lang="fr-FR" b="1" dirty="0">
              <a:solidFill>
                <a:schemeClr val="tx2"/>
              </a:solidFill>
            </a:endParaRPr>
          </a:p>
          <a:p>
            <a:pPr marL="189000" lvl="1" indent="0">
              <a:buNone/>
            </a:pPr>
            <a:endParaRPr lang="fr-FR" dirty="0" smtClean="0"/>
          </a:p>
          <a:p>
            <a:pPr marL="189000" lvl="1" indent="0">
              <a:buNone/>
            </a:pPr>
            <a:endParaRPr lang="fr-FR" dirty="0"/>
          </a:p>
        </p:txBody>
      </p:sp>
      <p:pic>
        <p:nvPicPr>
          <p:cNvPr id="4" name="Picture 14" descr="https://g.twimg.com/Twitter_logo_blue.png">
            <a:hlinkClick r:id="rId5"/>
          </p:cNvPr>
          <p:cNvPicPr>
            <a:picLocks noChangeAspect="1" noChangeArrowheads="1"/>
          </p:cNvPicPr>
          <p:nvPr/>
        </p:nvPicPr>
        <p:blipFill>
          <a:blip r:embed="rId6">
            <a:extLst>
              <a:ext uri="{28A0092B-C50C-407E-A947-70E740481C1C}">
                <a14:useLocalDpi xmlns:a14="http://schemas.microsoft.com/office/drawing/2010/main"/>
              </a:ext>
            </a:extLst>
          </a:blip>
          <a:stretch>
            <a:fillRect/>
          </a:stretch>
        </p:blipFill>
        <p:spPr bwMode="auto">
          <a:xfrm>
            <a:off x="899592" y="2859782"/>
            <a:ext cx="531430" cy="43204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6" descr="https://fbcdn-sphotos-b-a.akamaihd.net/hphotos-ak-xap1/t31.0-8/1271084_10152203108461729_809245696_o.png?dl=1">
            <a:hlinkClick r:id="rId7"/>
          </p:cNvPr>
          <p:cNvPicPr>
            <a:picLocks noChangeAspect="1" noChangeArrowheads="1"/>
          </p:cNvPicPr>
          <p:nvPr/>
        </p:nvPicPr>
        <p:blipFill>
          <a:blip r:embed="rId8">
            <a:extLst>
              <a:ext uri="{28A0092B-C50C-407E-A947-70E740481C1C}">
                <a14:useLocalDpi xmlns:a14="http://schemas.microsoft.com/office/drawing/2010/main"/>
              </a:ext>
            </a:extLst>
          </a:blip>
          <a:stretch>
            <a:fillRect/>
          </a:stretch>
        </p:blipFill>
        <p:spPr bwMode="auto">
          <a:xfrm>
            <a:off x="1835696" y="2859782"/>
            <a:ext cx="432048" cy="43204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2" descr="https://lh4.googleusercontent.com/9Difi9bypu9-FoUsfFWpX6odYLLjXQk_q0aPxZBSFynecMOSLoKRKWRWIfZdXRGOdXMZCahrLBG6vWrwIeT-A26iDjTucgFVCP0Fuzr79BHW5kLJ3sw">
            <a:hlinkClick r:id="rId9"/>
          </p:cNvPr>
          <p:cNvPicPr>
            <a:picLocks noChangeAspect="1" noChangeArrowheads="1"/>
          </p:cNvPicPr>
          <p:nvPr/>
        </p:nvPicPr>
        <p:blipFill>
          <a:blip r:embed="rId10">
            <a:extLst>
              <a:ext uri="{28A0092B-C50C-407E-A947-70E740481C1C}">
                <a14:useLocalDpi xmlns:a14="http://schemas.microsoft.com/office/drawing/2010/main"/>
              </a:ext>
            </a:extLst>
          </a:blip>
          <a:stretch>
            <a:fillRect/>
          </a:stretch>
        </p:blipFill>
        <p:spPr bwMode="auto">
          <a:xfrm>
            <a:off x="2699792" y="2859782"/>
            <a:ext cx="432048" cy="43204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8" descr="http://cincoaescomunicacion.com/wp-content/uploads/2013/11/linkedin-3.jpg">
            <a:hlinkClick r:id="rId11"/>
          </p:cNvPr>
          <p:cNvPicPr>
            <a:picLocks noChangeAspect="1" noChangeArrowheads="1"/>
          </p:cNvPicPr>
          <p:nvPr/>
        </p:nvPicPr>
        <p:blipFill>
          <a:blip r:embed="rId12">
            <a:extLst>
              <a:ext uri="{28A0092B-C50C-407E-A947-70E740481C1C}">
                <a14:useLocalDpi xmlns:a14="http://schemas.microsoft.com/office/drawing/2010/main"/>
              </a:ext>
            </a:extLst>
          </a:blip>
          <a:stretch>
            <a:fillRect/>
          </a:stretch>
        </p:blipFill>
        <p:spPr bwMode="auto">
          <a:xfrm>
            <a:off x="3563888" y="2859782"/>
            <a:ext cx="432048" cy="432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3274684"/>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2000" dirty="0" smtClean="0"/>
              <a:t>Objectifs clés</a:t>
            </a:r>
            <a:endParaRPr lang="fr-FR" sz="2000" dirty="0"/>
          </a:p>
        </p:txBody>
      </p:sp>
      <p:sp>
        <p:nvSpPr>
          <p:cNvPr id="3" name="Content Placeholder 2"/>
          <p:cNvSpPr>
            <a:spLocks noGrp="1"/>
          </p:cNvSpPr>
          <p:nvPr>
            <p:ph sz="half" idx="1"/>
          </p:nvPr>
        </p:nvSpPr>
        <p:spPr/>
        <p:txBody>
          <a:bodyPr>
            <a:normAutofit/>
          </a:bodyPr>
          <a:lstStyle/>
          <a:p>
            <a:r>
              <a:rPr lang="fr-FR" sz="1600" u="sng" smtClean="0"/>
              <a:t>Sensibiliser</a:t>
            </a:r>
            <a:r>
              <a:rPr lang="fr-FR" sz="1600" smtClean="0"/>
              <a:t> aux risques que posent les substances dangereuses sur le lieu de travail</a:t>
            </a:r>
          </a:p>
          <a:p>
            <a:r>
              <a:rPr lang="fr-FR" sz="1600" smtClean="0"/>
              <a:t>Promouvoir une </a:t>
            </a:r>
            <a:r>
              <a:rPr lang="fr-FR" sz="1600" u="sng" smtClean="0"/>
              <a:t>culture de prévention</a:t>
            </a:r>
            <a:r>
              <a:rPr lang="fr-FR" sz="1600" smtClean="0"/>
              <a:t> pour éliminer ou gérer efficacement les risques</a:t>
            </a:r>
          </a:p>
          <a:p>
            <a:r>
              <a:rPr lang="fr-FR" sz="1600" smtClean="0"/>
              <a:t>Améliorer la compréhension des risques associés aux </a:t>
            </a:r>
            <a:r>
              <a:rPr lang="fr-FR" sz="1600" u="sng" smtClean="0"/>
              <a:t>substances cancérogènes</a:t>
            </a:r>
          </a:p>
          <a:p>
            <a:r>
              <a:rPr lang="fr-FR" sz="1600" smtClean="0"/>
              <a:t>Cibler les travailleurs présentant des vulnérabilités</a:t>
            </a:r>
            <a:br>
              <a:rPr lang="fr-FR" sz="1600" smtClean="0"/>
            </a:br>
            <a:r>
              <a:rPr lang="fr-FR" sz="1600" smtClean="0"/>
              <a:t>et des </a:t>
            </a:r>
            <a:r>
              <a:rPr lang="fr-FR" sz="1600" u="sng" smtClean="0"/>
              <a:t>besoins spécifiques</a:t>
            </a:r>
          </a:p>
          <a:p>
            <a:r>
              <a:rPr lang="fr-FR" sz="1600" smtClean="0"/>
              <a:t>Fournir des informations concernant </a:t>
            </a:r>
            <a:r>
              <a:rPr lang="fr-FR" sz="1600" u="sng" smtClean="0"/>
              <a:t>l’élaboration </a:t>
            </a:r>
            <a:br>
              <a:rPr lang="fr-FR" sz="1600" u="sng" smtClean="0"/>
            </a:br>
            <a:r>
              <a:rPr lang="fr-FR" sz="1600" u="sng" smtClean="0"/>
              <a:t>de politiques </a:t>
            </a:r>
            <a:r>
              <a:rPr lang="fr-FR" sz="1600" smtClean="0"/>
              <a:t>et la </a:t>
            </a:r>
            <a:r>
              <a:rPr lang="fr-FR" sz="1600" u="sng" smtClean="0"/>
              <a:t>législation</a:t>
            </a:r>
            <a:r>
              <a:rPr lang="fr-FR" sz="1600" smtClean="0"/>
              <a:t> à leur appui</a:t>
            </a:r>
            <a:endParaRPr lang="fr-FR" sz="1600" u="sng"/>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67659" y="2126900"/>
            <a:ext cx="3268837" cy="3037138"/>
          </a:xfrm>
          <a:prstGeom prst="rect">
            <a:avLst/>
          </a:prstGeom>
        </p:spPr>
      </p:pic>
    </p:spTree>
    <p:extLst>
      <p:ext uri="{BB962C8B-B14F-4D97-AF65-F5344CB8AC3E}">
        <p14:creationId xmlns:p14="http://schemas.microsoft.com/office/powerpoint/2010/main" val="476027094"/>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2000" dirty="0" smtClean="0"/>
              <a:t>En quoi consiste la problématique?</a:t>
            </a:r>
            <a:endParaRPr lang="fr-FR" sz="2000" dirty="0"/>
          </a:p>
        </p:txBody>
      </p:sp>
      <p:sp>
        <p:nvSpPr>
          <p:cNvPr id="3" name="Content Placeholder 2"/>
          <p:cNvSpPr>
            <a:spLocks noGrp="1"/>
          </p:cNvSpPr>
          <p:nvPr>
            <p:ph sz="half" idx="1"/>
          </p:nvPr>
        </p:nvSpPr>
        <p:spPr/>
        <p:txBody>
          <a:bodyPr/>
          <a:lstStyle/>
          <a:p>
            <a:r>
              <a:rPr lang="fr-FR" sz="1600" dirty="0" smtClean="0"/>
              <a:t>De nombreux travailleurs sont exposés à des substances dangereuses sur les lieux de travail européens</a:t>
            </a:r>
          </a:p>
          <a:p>
            <a:r>
              <a:rPr lang="fr-FR" sz="1600" dirty="0" smtClean="0"/>
              <a:t>Cette problématique est souvent méconnue</a:t>
            </a:r>
          </a:p>
          <a:p>
            <a:r>
              <a:rPr lang="fr-FR" sz="1600" dirty="0" smtClean="0"/>
              <a:t>Les substances dangereuses peuvent entraîner:</a:t>
            </a:r>
          </a:p>
          <a:p>
            <a:pPr lvl="1">
              <a:spcBef>
                <a:spcPts val="600"/>
              </a:spcBef>
            </a:pPr>
            <a:r>
              <a:rPr lang="fr-FR" sz="1600" dirty="0" smtClean="0"/>
              <a:t>de graves problèmes de santé à long terme, tels que des irritations cutanées, des maladies respiratoires et des cancers</a:t>
            </a:r>
          </a:p>
          <a:p>
            <a:pPr lvl="1"/>
            <a:r>
              <a:rPr lang="fr-FR" sz="1600" dirty="0"/>
              <a:t>des risques pour la sécurité, tels que des risques d’incendie, d’explosion ou de suffocation</a:t>
            </a:r>
          </a:p>
          <a:p>
            <a:pPr lvl="1"/>
            <a:r>
              <a:rPr lang="fr-FR" sz="1600" dirty="0" smtClean="0"/>
              <a:t>des coûts considérables pour les entreprises résultant des mesures de protection et de leur responsabilité </a:t>
            </a:r>
          </a:p>
          <a:p>
            <a:pPr marL="0" indent="0">
              <a:buNone/>
            </a:pPr>
            <a:endParaRPr lang="fr-FR" dirty="0" smtClean="0"/>
          </a:p>
        </p:txBody>
      </p:sp>
    </p:spTree>
    <p:extLst>
      <p:ext uri="{BB962C8B-B14F-4D97-AF65-F5344CB8AC3E}">
        <p14:creationId xmlns:p14="http://schemas.microsoft.com/office/powerpoint/2010/main" val="2253540584"/>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001" y="135000"/>
            <a:ext cx="8010431" cy="367200"/>
          </a:xfrm>
        </p:spPr>
        <p:txBody>
          <a:bodyPr/>
          <a:lstStyle/>
          <a:p>
            <a:r>
              <a:rPr lang="fr-FR" sz="2000" dirty="0" smtClean="0"/>
              <a:t>Qu’est-ce qu’une substance dangereuse? </a:t>
            </a:r>
            <a:endParaRPr lang="fr-FR" sz="2000" dirty="0"/>
          </a:p>
        </p:txBody>
      </p:sp>
      <p:sp>
        <p:nvSpPr>
          <p:cNvPr id="3" name="Content Placeholder 2"/>
          <p:cNvSpPr>
            <a:spLocks noGrp="1"/>
          </p:cNvSpPr>
          <p:nvPr>
            <p:ph sz="half" idx="1"/>
          </p:nvPr>
        </p:nvSpPr>
        <p:spPr>
          <a:xfrm>
            <a:off x="450001" y="1059582"/>
            <a:ext cx="5634167" cy="3494426"/>
          </a:xfrm>
        </p:spPr>
        <p:txBody>
          <a:bodyPr>
            <a:normAutofit fontScale="92500" lnSpcReduction="10000"/>
          </a:bodyPr>
          <a:lstStyle/>
          <a:p>
            <a:pPr lvl="1"/>
            <a:endParaRPr lang="fr-FR" sz="1600" dirty="0" smtClean="0"/>
          </a:p>
          <a:p>
            <a:pPr marL="396000" lvl="1">
              <a:lnSpc>
                <a:spcPct val="110000"/>
              </a:lnSpc>
              <a:spcBef>
                <a:spcPts val="600"/>
              </a:spcBef>
            </a:pPr>
            <a:r>
              <a:rPr lang="fr-FR" sz="1500" dirty="0" smtClean="0"/>
              <a:t>les produits chimiques, tels que ceux que l’on trouve dans les peintures, les colles, les désinfectants, les détergents ou les pesticides</a:t>
            </a:r>
          </a:p>
          <a:p>
            <a:pPr marL="396000" lvl="1">
              <a:lnSpc>
                <a:spcPct val="110000"/>
              </a:lnSpc>
            </a:pPr>
            <a:r>
              <a:rPr lang="fr-FR" sz="1500" dirty="0"/>
              <a:t>les contaminants générés durant un procédé, tels que les fumées de soudure, la poussière de silice ou les produits de combustion comme les gaz d’échappement émis par les moteurs diesel</a:t>
            </a:r>
          </a:p>
          <a:p>
            <a:pPr marL="396000" lvl="1">
              <a:lnSpc>
                <a:spcPct val="110000"/>
              </a:lnSpc>
            </a:pPr>
            <a:r>
              <a:rPr lang="fr-FR" sz="1500" dirty="0" smtClean="0"/>
              <a:t>les matières d’origine naturelle, telles que la poussière de grain, l’amiante ou le pétrole brut et ses composants</a:t>
            </a:r>
          </a:p>
          <a:p>
            <a:r>
              <a:rPr lang="fr-FR" sz="1500" dirty="0" smtClean="0"/>
              <a:t>Il est possible que des substances dangereuses se trouvent sur presque tous les lieux de travail</a:t>
            </a:r>
          </a:p>
          <a:p>
            <a:r>
              <a:rPr lang="fr-FR" sz="1500" dirty="0" smtClean="0"/>
              <a:t>Des effets nocifs peuvent apparaître à la suite d’expositions à court et long terme et d’une accumulation sur une longue durée dans l’organisme</a:t>
            </a:r>
            <a:endParaRPr lang="fr-FR" sz="15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84168" y="1779662"/>
            <a:ext cx="3190504" cy="2731648"/>
          </a:xfrm>
          <a:prstGeom prst="rect">
            <a:avLst/>
          </a:prstGeom>
        </p:spPr>
      </p:pic>
      <p:sp>
        <p:nvSpPr>
          <p:cNvPr id="6" name="TextBox 5"/>
          <p:cNvSpPr txBox="1"/>
          <p:nvPr/>
        </p:nvSpPr>
        <p:spPr>
          <a:xfrm>
            <a:off x="450001" y="848543"/>
            <a:ext cx="6426255" cy="523220"/>
          </a:xfrm>
          <a:prstGeom prst="rect">
            <a:avLst/>
          </a:prstGeom>
          <a:noFill/>
        </p:spPr>
        <p:txBody>
          <a:bodyPr wrap="square" rtlCol="0">
            <a:spAutoFit/>
          </a:bodyPr>
          <a:lstStyle/>
          <a:p>
            <a:pPr marL="285750" indent="-285750">
              <a:buFont typeface="Wingdings" pitchFamily="2" charset="2"/>
              <a:buChar char="§"/>
            </a:pPr>
            <a:r>
              <a:rPr lang="fr-FR" sz="1400" b="1" dirty="0">
                <a:solidFill>
                  <a:schemeClr val="tx2"/>
                </a:solidFill>
              </a:rPr>
              <a:t>Toute substance (qu’il s’agisse d’un gaz, d’un liquide ou d’un solide) qui présente un risque pour la sécurité et la santé des travailleurs:</a:t>
            </a:r>
          </a:p>
        </p:txBody>
      </p:sp>
    </p:spTree>
    <p:extLst>
      <p:ext uri="{BB962C8B-B14F-4D97-AF65-F5344CB8AC3E}">
        <p14:creationId xmlns:p14="http://schemas.microsoft.com/office/powerpoint/2010/main" val="3424401313"/>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001" y="135000"/>
            <a:ext cx="8082439" cy="367200"/>
          </a:xfrm>
        </p:spPr>
        <p:txBody>
          <a:bodyPr/>
          <a:lstStyle/>
          <a:p>
            <a:r>
              <a:rPr lang="fr-FR" sz="2000" dirty="0" smtClean="0"/>
              <a:t>Définitions données dans la directive sur les agents chimiques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6190" y="318600"/>
            <a:ext cx="6007493" cy="5143500"/>
          </a:xfrm>
          <a:prstGeom prst="rect">
            <a:avLst/>
          </a:prstGeom>
        </p:spPr>
      </p:pic>
      <p:sp>
        <p:nvSpPr>
          <p:cNvPr id="3" name="Content Placeholder 2"/>
          <p:cNvSpPr>
            <a:spLocks noGrp="1"/>
          </p:cNvSpPr>
          <p:nvPr>
            <p:ph sz="half" idx="1"/>
          </p:nvPr>
        </p:nvSpPr>
        <p:spPr>
          <a:xfrm>
            <a:off x="450000" y="870966"/>
            <a:ext cx="7560000" cy="3645000"/>
          </a:xfrm>
        </p:spPr>
        <p:txBody>
          <a:bodyPr>
            <a:normAutofit lnSpcReduction="10000"/>
          </a:bodyPr>
          <a:lstStyle/>
          <a:p>
            <a:r>
              <a:rPr lang="fr-FR" dirty="0" smtClean="0"/>
              <a:t>(a) «Agent chimique»: tout élément ou composé chimique, seul ou mélangé, tel qu’il se présente à l’état naturel ou tel qu’il est produit, utilisé ou libéré, notamment sous forme de déchet, du fait d’une activité professionnelle, qu’il soit ou non produit intentionnellement et qu’il soit ou non mis sur le marché.</a:t>
            </a:r>
          </a:p>
          <a:p>
            <a:r>
              <a:rPr lang="fr-FR" dirty="0" smtClean="0"/>
              <a:t>(b) par «agent chimique dangereux», on entend:</a:t>
            </a:r>
          </a:p>
          <a:p>
            <a:pPr lvl="1"/>
            <a:r>
              <a:rPr lang="fr-FR" dirty="0" smtClean="0"/>
              <a:t>(i) tout agent chimique qui satisfait aux critères pour être classé comme dangereux dans l’une des classes de dangers physiques et/ou de dangers pour la santé énoncées dans le règlement (CE) nº 1272/2008, [...] que cet agent chimique soit ou non classé en vertu dudit règlement; </a:t>
            </a:r>
          </a:p>
          <a:p>
            <a:pPr lvl="1"/>
            <a:r>
              <a:rPr lang="fr-FR" dirty="0" smtClean="0"/>
              <a:t>(iii) tout agent chimique qui, bien que ne répondant pas aux critères de classification en tant que dangereux [...], peut présenter un risque pour la sécurité et la santé des travailleurs en raison de ses propriétés physico-chimiques, chimiques ou toxicologiques et par la manière dont il est utilisé ou présent sur le lieu de travail, y compris tout agent chimique auquel une valeur limite d’exposition professionnelle est affectée en vertu de l’article 3.</a:t>
            </a:r>
          </a:p>
          <a:p>
            <a:r>
              <a:rPr lang="fr-FR" dirty="0" smtClean="0"/>
              <a:t>«Activité impliquant des agents chimiques»: tout travail dans lequel des agents chimiques sont utilisés ou destinés à être utilisés dans tout processus, y compris la production, la manutention, le stockage, le transport ou l’élimination et le traitement, ou au cours duquel de tels agents sont produits.</a:t>
            </a:r>
          </a:p>
        </p:txBody>
      </p:sp>
    </p:spTree>
    <p:extLst>
      <p:ext uri="{BB962C8B-B14F-4D97-AF65-F5344CB8AC3E}">
        <p14:creationId xmlns:p14="http://schemas.microsoft.com/office/powerpoint/2010/main" val="1749694933"/>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2000" dirty="0" smtClean="0"/>
              <a:t>Faits et chiffres</a:t>
            </a:r>
            <a:endParaRPr lang="fr-FR" sz="2000" dirty="0"/>
          </a:p>
        </p:txBody>
      </p:sp>
      <p:sp>
        <p:nvSpPr>
          <p:cNvPr id="3" name="TextBox 2"/>
          <p:cNvSpPr txBox="1"/>
          <p:nvPr/>
        </p:nvSpPr>
        <p:spPr>
          <a:xfrm>
            <a:off x="611560" y="3895430"/>
            <a:ext cx="8748464" cy="707886"/>
          </a:xfrm>
          <a:prstGeom prst="rect">
            <a:avLst/>
          </a:prstGeom>
          <a:noFill/>
        </p:spPr>
        <p:txBody>
          <a:bodyPr wrap="square" rtlCol="0">
            <a:spAutoFit/>
          </a:bodyPr>
          <a:lstStyle/>
          <a:p>
            <a:r>
              <a:rPr lang="fr-FR" sz="800" dirty="0" smtClean="0"/>
              <a:t>1) Résumé - Deuxième enquête européenne des entreprises sur les risques nouveaux et émergents (ESENER-2), EU-OSHA, 2015, p. 5. Disponible à l’adresse: </a:t>
            </a:r>
            <a:r>
              <a:rPr lang="fr-FR" sz="800" u="sng" dirty="0">
                <a:hlinkClick r:id="rId3"/>
              </a:rPr>
              <a:t>https://osha.europa.eu/sites/default/files/publications/documents/esener-ii-summary-en.pdf.</a:t>
            </a:r>
            <a:endParaRPr lang="fr-FR" sz="800" u="sng" dirty="0" smtClean="0"/>
          </a:p>
          <a:p>
            <a:r>
              <a:rPr lang="fr-FR" sz="800" dirty="0" smtClean="0"/>
              <a:t>2) Sixième enquête européenne sur les conditions de travail, Rapport général, </a:t>
            </a:r>
            <a:r>
              <a:rPr lang="fr-FR" sz="800" dirty="0" err="1" smtClean="0"/>
              <a:t>Eurofound</a:t>
            </a:r>
            <a:r>
              <a:rPr lang="fr-FR" sz="800" dirty="0" smtClean="0"/>
              <a:t>, 2016, p. 43 Disponible à l’adresse: </a:t>
            </a:r>
            <a:r>
              <a:rPr lang="fr-FR" sz="800" dirty="0">
                <a:hlinkClick r:id="rId4"/>
              </a:rPr>
              <a:t>https://www.eurofound.europa.eu/sites/default/files/ef_publication/field_ef_document/ef1634en.pdf.</a:t>
            </a:r>
            <a:r>
              <a:rPr lang="fr-FR" sz="800" dirty="0" smtClean="0"/>
              <a:t> </a:t>
            </a:r>
          </a:p>
          <a:p>
            <a:endParaRPr lang="fr-FR" sz="800" dirty="0"/>
          </a:p>
        </p:txBody>
      </p:sp>
      <p:sp>
        <p:nvSpPr>
          <p:cNvPr id="8" name="Content Placeholder 2"/>
          <p:cNvSpPr>
            <a:spLocks noGrp="1"/>
          </p:cNvSpPr>
          <p:nvPr>
            <p:ph sz="half" idx="1"/>
          </p:nvPr>
        </p:nvSpPr>
        <p:spPr>
          <a:xfrm>
            <a:off x="467544" y="843558"/>
            <a:ext cx="5976664" cy="2881606"/>
          </a:xfrm>
        </p:spPr>
        <p:txBody>
          <a:bodyPr>
            <a:noAutofit/>
          </a:bodyPr>
          <a:lstStyle/>
          <a:p>
            <a:r>
              <a:rPr lang="fr-FR" sz="1300" dirty="0" smtClean="0"/>
              <a:t>Les substances chimiques ou biologiques sont présentes dans 38 % des entreprises selon l’enquête des entreprises</a:t>
            </a:r>
            <a:r>
              <a:rPr lang="fr-FR" sz="1300" baseline="30000" dirty="0" smtClean="0"/>
              <a:t>1</a:t>
            </a:r>
            <a:r>
              <a:rPr lang="fr-FR" sz="1300" dirty="0" smtClean="0"/>
              <a:t> de l’EU-OSHA </a:t>
            </a:r>
            <a:endParaRPr lang="fr-FR" sz="1300" dirty="0"/>
          </a:p>
          <a:p>
            <a:r>
              <a:rPr lang="fr-FR" sz="1300" dirty="0"/>
              <a:t>Les grandes entreprises utilisent souvent plus de 1000 produits chimiques différents</a:t>
            </a:r>
          </a:p>
          <a:p>
            <a:r>
              <a:rPr lang="fr-FR" sz="1300" dirty="0" smtClean="0"/>
              <a:t>Un unique travailleur peut entrer en contact avec des centaines de substances chimiques différentes</a:t>
            </a:r>
          </a:p>
          <a:p>
            <a:r>
              <a:rPr lang="fr-FR" sz="1300" dirty="0" smtClean="0"/>
              <a:t>17 % des travailleurs de l’UE signalent manipuler des produits ou des substances chimiques et entrer en contact cutané avec ceux-ci, et ce durant au moins 25 % de leur temps de travail</a:t>
            </a:r>
            <a:r>
              <a:rPr lang="fr-FR" sz="1300" baseline="30000" dirty="0" smtClean="0"/>
              <a:t>2</a:t>
            </a:r>
            <a:r>
              <a:rPr lang="fr-FR" sz="1300" dirty="0" smtClean="0"/>
              <a:t>. Par ailleurs</a:t>
            </a:r>
            <a:r>
              <a:rPr lang="fr-FR" sz="1300" smtClean="0"/>
              <a:t>, </a:t>
            </a:r>
            <a:r>
              <a:rPr lang="fr-FR" sz="1300" smtClean="0"/>
              <a:t>15</a:t>
            </a:r>
            <a:r>
              <a:rPr lang="fr-FR" sz="1300" dirty="0" smtClean="0"/>
              <a:t> % indiquent respirer de la fumée, des fumées ou des gaz (fumées de soudure ou gaz d’échappement), des poudres ou des poussières (telles que des poussières de bois ou des poussières minérales)</a:t>
            </a:r>
            <a:endParaRPr lang="fr-FR" sz="1300" dirty="0"/>
          </a:p>
          <a:p>
            <a:r>
              <a:rPr lang="fr-FR" sz="1300" dirty="0" smtClean="0"/>
              <a:t>De nouveaux risques émergent constamment</a:t>
            </a:r>
            <a:endParaRPr lang="fr-FR" sz="1300" dirty="0"/>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79779" y="942847"/>
            <a:ext cx="2260189" cy="3219822"/>
          </a:xfrm>
          <a:prstGeom prst="rect">
            <a:avLst/>
          </a:prstGeom>
        </p:spPr>
      </p:pic>
    </p:spTree>
    <p:extLst>
      <p:ext uri="{BB962C8B-B14F-4D97-AF65-F5344CB8AC3E}">
        <p14:creationId xmlns:p14="http://schemas.microsoft.com/office/powerpoint/2010/main" val="625773208"/>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2000" dirty="0" smtClean="0"/>
              <a:t>Faits et chiffres</a:t>
            </a:r>
            <a:endParaRPr lang="fr-FR" sz="2000" dirty="0"/>
          </a:p>
        </p:txBody>
      </p:sp>
      <p:sp>
        <p:nvSpPr>
          <p:cNvPr id="7" name="Content Placeholder 2"/>
          <p:cNvSpPr>
            <a:spLocks noGrp="1"/>
          </p:cNvSpPr>
          <p:nvPr>
            <p:ph sz="half" idx="1"/>
          </p:nvPr>
        </p:nvSpPr>
        <p:spPr>
          <a:xfrm>
            <a:off x="450000" y="843558"/>
            <a:ext cx="6570271" cy="2881606"/>
          </a:xfrm>
        </p:spPr>
        <p:txBody>
          <a:bodyPr>
            <a:normAutofit/>
          </a:bodyPr>
          <a:lstStyle/>
          <a:p>
            <a:r>
              <a:rPr lang="fr-FR" sz="1600" dirty="0"/>
              <a:t>Parmi les secteurs affichant une prévalence élevée de substances  dangereuses, on retrouve: l’agriculture (62 %), la fabrication (52 %) et la construction (51 %)</a:t>
            </a:r>
            <a:r>
              <a:rPr lang="fr-FR" sz="1600" baseline="30000" dirty="0" smtClean="0"/>
              <a:t>1</a:t>
            </a:r>
            <a:endParaRPr lang="fr-FR" sz="1600" dirty="0"/>
          </a:p>
          <a:p>
            <a:r>
              <a:rPr lang="fr-FR" sz="1600" dirty="0"/>
              <a:t>Dans de nombreux secteurs, l’utilisation de produits chimiques a connu une hausse due au remplacement des modes de travail traditionnels par des technologies fondées sur les produits chimiques (pesticides, plastiques, isolants, etc.)</a:t>
            </a:r>
          </a:p>
          <a:p>
            <a:r>
              <a:rPr lang="fr-FR" sz="1600" dirty="0"/>
              <a:t>En 2014, 3,7 tonnes de substances dangereuses </a:t>
            </a:r>
            <a:r>
              <a:rPr lang="fr-FR" sz="1600" dirty="0" smtClean="0"/>
              <a:t/>
            </a:r>
            <a:br>
              <a:rPr lang="fr-FR" sz="1600" dirty="0" smtClean="0"/>
            </a:br>
            <a:r>
              <a:rPr lang="fr-FR" sz="1600" dirty="0" smtClean="0"/>
              <a:t>ont </a:t>
            </a:r>
            <a:r>
              <a:rPr lang="fr-FR" sz="1600" dirty="0"/>
              <a:t>été utilisées par citoyen en Suède</a:t>
            </a:r>
          </a:p>
          <a:p>
            <a:pPr marL="0" indent="0">
              <a:buNone/>
            </a:pPr>
            <a:r>
              <a:rPr lang="fr-FR" dirty="0" smtClean="0"/>
              <a:t> </a:t>
            </a:r>
            <a:endParaRPr lang="fr-FR" sz="16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0152" y="2279355"/>
            <a:ext cx="2931136" cy="1897300"/>
          </a:xfrm>
          <a:prstGeom prst="rect">
            <a:avLst/>
          </a:prstGeom>
        </p:spPr>
      </p:pic>
      <p:sp>
        <p:nvSpPr>
          <p:cNvPr id="5" name="TextBox 4"/>
          <p:cNvSpPr txBox="1"/>
          <p:nvPr/>
        </p:nvSpPr>
        <p:spPr>
          <a:xfrm>
            <a:off x="683568" y="4104859"/>
            <a:ext cx="5184576" cy="338554"/>
          </a:xfrm>
          <a:prstGeom prst="rect">
            <a:avLst/>
          </a:prstGeom>
          <a:noFill/>
        </p:spPr>
        <p:txBody>
          <a:bodyPr wrap="square" rtlCol="0">
            <a:spAutoFit/>
          </a:bodyPr>
          <a:lstStyle/>
          <a:p>
            <a:r>
              <a:rPr lang="fr-FR" sz="800" dirty="0" smtClean="0"/>
              <a:t>1) ESENER-2 — </a:t>
            </a:r>
            <a:r>
              <a:rPr lang="fr-FR" sz="800" dirty="0" err="1" smtClean="0"/>
              <a:t>Overview</a:t>
            </a:r>
            <a:r>
              <a:rPr lang="fr-FR" sz="800" dirty="0" smtClean="0"/>
              <a:t> Report: </a:t>
            </a:r>
            <a:r>
              <a:rPr lang="fr-FR" sz="800" dirty="0" err="1" smtClean="0"/>
              <a:t>Managing</a:t>
            </a:r>
            <a:r>
              <a:rPr lang="fr-FR" sz="800" dirty="0" smtClean="0"/>
              <a:t> </a:t>
            </a:r>
            <a:r>
              <a:rPr lang="fr-FR" sz="800" dirty="0" err="1" smtClean="0"/>
              <a:t>Safety</a:t>
            </a:r>
            <a:r>
              <a:rPr lang="fr-FR" sz="800" dirty="0" smtClean="0"/>
              <a:t> and </a:t>
            </a:r>
            <a:r>
              <a:rPr lang="fr-FR" sz="800" dirty="0" err="1" smtClean="0"/>
              <a:t>Health</a:t>
            </a:r>
            <a:r>
              <a:rPr lang="fr-FR" sz="800" dirty="0" smtClean="0"/>
              <a:t> at </a:t>
            </a:r>
            <a:r>
              <a:rPr lang="fr-FR" sz="800" dirty="0" err="1" smtClean="0"/>
              <a:t>Work</a:t>
            </a:r>
            <a:r>
              <a:rPr lang="fr-FR" sz="800" dirty="0" smtClean="0"/>
              <a:t>, EU-OSHA, 2016, p. 18. Disponible à l’adresse: </a:t>
            </a:r>
            <a:r>
              <a:rPr lang="fr-FR" sz="800" u="sng" dirty="0">
                <a:hlinkClick r:id="rId4"/>
              </a:rPr>
              <a:t>https://osha.europa.eu/sites/default/files/ESENER2-Overview_report.pdf.</a:t>
            </a:r>
            <a:r>
              <a:rPr lang="fr-FR" sz="800" dirty="0" smtClean="0"/>
              <a:t> </a:t>
            </a:r>
            <a:endParaRPr lang="fr-FR" sz="800" u="sng" dirty="0" smtClean="0"/>
          </a:p>
        </p:txBody>
      </p:sp>
    </p:spTree>
    <p:extLst>
      <p:ext uri="{BB962C8B-B14F-4D97-AF65-F5344CB8AC3E}">
        <p14:creationId xmlns:p14="http://schemas.microsoft.com/office/powerpoint/2010/main" val="272935273"/>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0001" y="135000"/>
            <a:ext cx="8154447" cy="367200"/>
          </a:xfrm>
        </p:spPr>
        <p:txBody>
          <a:bodyPr/>
          <a:lstStyle/>
          <a:p>
            <a:r>
              <a:rPr lang="en-GB" sz="2000" dirty="0" smtClean="0"/>
              <a:t>Exposition aux substances </a:t>
            </a:r>
            <a:r>
              <a:rPr lang="en-GB" sz="2000" dirty="0" err="1" smtClean="0"/>
              <a:t>dangereuses</a:t>
            </a:r>
            <a:r>
              <a:rPr lang="en-GB" sz="2000" dirty="0"/>
              <a:t> </a:t>
            </a:r>
            <a:r>
              <a:rPr lang="en-GB" sz="2000" dirty="0" smtClean="0"/>
              <a:t>en Europe</a:t>
            </a:r>
            <a:endParaRPr lang="en-GB" sz="2000" dirty="0"/>
          </a:p>
        </p:txBody>
      </p:sp>
      <p:sp>
        <p:nvSpPr>
          <p:cNvPr id="3" name="Content Placeholder 2"/>
          <p:cNvSpPr>
            <a:spLocks noGrp="1"/>
          </p:cNvSpPr>
          <p:nvPr>
            <p:ph sz="half" idx="1"/>
          </p:nvPr>
        </p:nvSpPr>
        <p:spPr>
          <a:xfrm>
            <a:off x="450000" y="837000"/>
            <a:ext cx="7722400" cy="3645000"/>
          </a:xfrm>
        </p:spPr>
        <p:txBody>
          <a:bodyPr>
            <a:normAutofit/>
          </a:bodyPr>
          <a:lstStyle/>
          <a:p>
            <a:r>
              <a:rPr lang="en-GB" sz="1600" dirty="0" err="1" smtClean="0"/>
              <a:t>Étude</a:t>
            </a:r>
            <a:r>
              <a:rPr lang="en-GB" sz="1600" dirty="0" smtClean="0"/>
              <a:t> de </a:t>
            </a:r>
            <a:r>
              <a:rPr lang="en-GB" sz="1600" dirty="0" err="1" smtClean="0"/>
              <a:t>l’EU</a:t>
            </a:r>
            <a:r>
              <a:rPr lang="en-GB" sz="1600" dirty="0" smtClean="0"/>
              <a:t>-OSHA </a:t>
            </a:r>
            <a:r>
              <a:rPr lang="en-GB" sz="1600" dirty="0" err="1" smtClean="0"/>
              <a:t>visant</a:t>
            </a:r>
            <a:r>
              <a:rPr lang="en-GB" sz="1600" dirty="0" smtClean="0"/>
              <a:t> à </a:t>
            </a:r>
            <a:r>
              <a:rPr lang="en-GB" sz="1600" dirty="0" err="1" smtClean="0"/>
              <a:t>mieux</a:t>
            </a:r>
            <a:r>
              <a:rPr lang="en-GB" sz="1600" dirty="0" smtClean="0"/>
              <a:t> </a:t>
            </a:r>
            <a:r>
              <a:rPr lang="en-GB" sz="1600" dirty="0" err="1" smtClean="0"/>
              <a:t>évaluer</a:t>
            </a:r>
            <a:r>
              <a:rPr lang="en-GB" sz="1600" dirty="0" smtClean="0"/>
              <a:t> </a:t>
            </a:r>
            <a:r>
              <a:rPr lang="en-GB" sz="1600" dirty="0" err="1" smtClean="0"/>
              <a:t>l’exposition</a:t>
            </a:r>
            <a:r>
              <a:rPr lang="en-GB" sz="1600" dirty="0" smtClean="0"/>
              <a:t/>
            </a:r>
            <a:br>
              <a:rPr lang="en-GB" sz="1600" dirty="0" smtClean="0"/>
            </a:br>
            <a:r>
              <a:rPr lang="en-GB" sz="1600" dirty="0" smtClean="0"/>
              <a:t>aux substances </a:t>
            </a:r>
            <a:r>
              <a:rPr lang="en-GB" sz="1600" dirty="0" err="1" smtClean="0"/>
              <a:t>dangereuses</a:t>
            </a:r>
            <a:r>
              <a:rPr lang="en-GB" sz="1600" dirty="0" smtClean="0"/>
              <a:t> </a:t>
            </a:r>
            <a:r>
              <a:rPr lang="en-GB" sz="1600" dirty="0" err="1" smtClean="0"/>
              <a:t>sur</a:t>
            </a:r>
            <a:r>
              <a:rPr lang="en-GB" sz="1600" dirty="0" smtClean="0"/>
              <a:t> les </a:t>
            </a:r>
            <a:r>
              <a:rPr lang="en-GB" sz="1600" dirty="0" err="1" smtClean="0"/>
              <a:t>lieux</a:t>
            </a:r>
            <a:r>
              <a:rPr lang="en-GB" sz="1600" dirty="0" smtClean="0"/>
              <a:t> de travail en Europe</a:t>
            </a:r>
            <a:endParaRPr lang="en-GB" sz="1600" strike="sngStrike" dirty="0">
              <a:solidFill>
                <a:srgbClr val="00B050"/>
              </a:solidFill>
            </a:endParaRPr>
          </a:p>
          <a:p>
            <a:r>
              <a:rPr lang="en-US" sz="1600" dirty="0" smtClean="0"/>
              <a:t>Pour </a:t>
            </a:r>
            <a:r>
              <a:rPr lang="en-US" sz="1600" dirty="0" err="1" smtClean="0"/>
              <a:t>cette</a:t>
            </a:r>
            <a:r>
              <a:rPr lang="en-US" sz="1600" dirty="0" smtClean="0"/>
              <a:t> </a:t>
            </a:r>
            <a:r>
              <a:rPr lang="en-US" sz="1600" dirty="0" err="1" smtClean="0"/>
              <a:t>étude</a:t>
            </a:r>
            <a:r>
              <a:rPr lang="en-US" sz="1600" dirty="0" smtClean="0"/>
              <a:t>, </a:t>
            </a:r>
            <a:r>
              <a:rPr lang="en-US" sz="1600" dirty="0" err="1" smtClean="0"/>
              <a:t>une</a:t>
            </a:r>
            <a:r>
              <a:rPr lang="en-US" sz="1600" dirty="0" smtClean="0"/>
              <a:t> nouvelle </a:t>
            </a:r>
            <a:r>
              <a:rPr lang="en-US" sz="1600" dirty="0" err="1" smtClean="0"/>
              <a:t>méthode</a:t>
            </a:r>
            <a:r>
              <a:rPr lang="en-US" sz="1600" dirty="0" smtClean="0"/>
              <a:t> a </a:t>
            </a:r>
            <a:r>
              <a:rPr lang="en-US" sz="1600" dirty="0" err="1" smtClean="0"/>
              <a:t>été</a:t>
            </a:r>
            <a:r>
              <a:rPr lang="en-US" sz="1600" dirty="0" smtClean="0"/>
              <a:t> </a:t>
            </a:r>
            <a:r>
              <a:rPr lang="en-US" sz="1600" dirty="0" err="1" smtClean="0"/>
              <a:t>appliquée</a:t>
            </a:r>
            <a:r>
              <a:rPr lang="en-US" sz="1600" dirty="0" smtClean="0"/>
              <a:t> </a:t>
            </a:r>
            <a:br>
              <a:rPr lang="en-US" sz="1600" dirty="0" smtClean="0"/>
            </a:br>
            <a:r>
              <a:rPr lang="en-US" sz="1600" dirty="0" err="1" smtClean="0"/>
              <a:t>afin</a:t>
            </a:r>
            <a:r>
              <a:rPr lang="en-US" sz="1600" dirty="0" smtClean="0"/>
              <a:t> </a:t>
            </a:r>
            <a:r>
              <a:rPr lang="en-US" sz="1600" dirty="0" err="1" smtClean="0"/>
              <a:t>d’associer</a:t>
            </a:r>
            <a:r>
              <a:rPr lang="en-US" sz="1600" dirty="0" smtClean="0"/>
              <a:t> les </a:t>
            </a:r>
            <a:r>
              <a:rPr lang="en-US" sz="1600" dirty="0" err="1" smtClean="0"/>
              <a:t>données</a:t>
            </a:r>
            <a:r>
              <a:rPr lang="en-US" sz="1600" dirty="0" smtClean="0"/>
              <a:t> </a:t>
            </a:r>
            <a:r>
              <a:rPr lang="en-US" sz="1600" dirty="0" err="1" smtClean="0"/>
              <a:t>accessibles</a:t>
            </a:r>
            <a:r>
              <a:rPr lang="en-US" sz="1600" dirty="0" smtClean="0"/>
              <a:t> au public de </a:t>
            </a:r>
            <a:r>
              <a:rPr lang="en-US" sz="1600" dirty="0" err="1" smtClean="0"/>
              <a:t>l’ECHA</a:t>
            </a:r>
            <a:r>
              <a:rPr lang="en-US" sz="1600" dirty="0" smtClean="0"/>
              <a:t>,</a:t>
            </a:r>
            <a:br>
              <a:rPr lang="en-US" sz="1600" dirty="0" smtClean="0"/>
            </a:br>
            <a:r>
              <a:rPr lang="en-US" sz="1600" dirty="0" smtClean="0"/>
              <a:t>SPIN, PRODCOM, </a:t>
            </a:r>
            <a:r>
              <a:rPr lang="fr-LU" sz="1600" dirty="0" smtClean="0"/>
              <a:t>des statistiques </a:t>
            </a:r>
            <a:r>
              <a:rPr lang="fr-LU" sz="1600" dirty="0"/>
              <a:t>des entreprises d’Eurostat</a:t>
            </a:r>
            <a:r>
              <a:rPr lang="en-US" sz="1600" dirty="0" smtClean="0"/>
              <a:t/>
            </a:r>
            <a:br>
              <a:rPr lang="en-US" sz="1600" dirty="0" smtClean="0"/>
            </a:br>
            <a:r>
              <a:rPr lang="en-US" sz="1600" dirty="0" smtClean="0"/>
              <a:t>et de l’</a:t>
            </a:r>
            <a:r>
              <a:rPr lang="fr-LU" sz="1600" dirty="0" smtClean="0"/>
              <a:t>Enquête </a:t>
            </a:r>
            <a:r>
              <a:rPr lang="fr-LU" sz="1600" dirty="0"/>
              <a:t>européenne sur les conditions de </a:t>
            </a:r>
            <a:r>
              <a:rPr lang="fr-LU" sz="1600" dirty="0" smtClean="0"/>
              <a:t>travail.</a:t>
            </a:r>
            <a:endParaRPr lang="en-US" sz="1600" dirty="0" smtClean="0"/>
          </a:p>
          <a:p>
            <a:r>
              <a:rPr lang="en-US" sz="1600" dirty="0" err="1" smtClean="0"/>
              <a:t>Une</a:t>
            </a:r>
            <a:r>
              <a:rPr lang="en-US" sz="1600" dirty="0" smtClean="0"/>
              <a:t> notation </a:t>
            </a:r>
            <a:r>
              <a:rPr lang="en-US" sz="1600" dirty="0" err="1" smtClean="0"/>
              <a:t>spécialisée</a:t>
            </a:r>
            <a:r>
              <a:rPr lang="en-US" sz="1600" dirty="0" smtClean="0"/>
              <a:t> a </a:t>
            </a:r>
            <a:r>
              <a:rPr lang="en-US" sz="1600" dirty="0" err="1" smtClean="0"/>
              <a:t>été</a:t>
            </a:r>
            <a:r>
              <a:rPr lang="en-US" sz="1600" dirty="0" smtClean="0"/>
              <a:t> </a:t>
            </a:r>
            <a:r>
              <a:rPr lang="en-US" sz="1600" dirty="0" err="1" smtClean="0"/>
              <a:t>appliquée</a:t>
            </a:r>
            <a:r>
              <a:rPr lang="en-US" sz="1600" dirty="0" smtClean="0"/>
              <a:t> </a:t>
            </a:r>
            <a:r>
              <a:rPr lang="en-US" sz="1600" dirty="0" err="1" smtClean="0"/>
              <a:t>afin</a:t>
            </a:r>
            <a:r>
              <a:rPr lang="en-US" sz="1600" dirty="0"/>
              <a:t/>
            </a:r>
            <a:br>
              <a:rPr lang="en-US" sz="1600" dirty="0"/>
            </a:br>
            <a:r>
              <a:rPr lang="en-US" sz="1600" dirty="0" err="1" smtClean="0"/>
              <a:t>d’identifier</a:t>
            </a:r>
            <a:r>
              <a:rPr lang="en-US" sz="1600" dirty="0"/>
              <a:t> </a:t>
            </a:r>
            <a:r>
              <a:rPr lang="en-US" sz="1600" dirty="0" smtClean="0"/>
              <a:t>les substances les plus </a:t>
            </a:r>
            <a:r>
              <a:rPr lang="en-US" sz="1600" dirty="0" err="1" smtClean="0"/>
              <a:t>importantes</a:t>
            </a:r>
            <a:r>
              <a:rPr lang="en-US" sz="1600" dirty="0" smtClean="0"/>
              <a:t/>
            </a:r>
            <a:br>
              <a:rPr lang="en-US" sz="1600" dirty="0" smtClean="0"/>
            </a:br>
            <a:r>
              <a:rPr lang="en-US" sz="1600" dirty="0" smtClean="0"/>
              <a:t>et les </a:t>
            </a:r>
            <a:r>
              <a:rPr lang="en-US" sz="1600" dirty="0" err="1" smtClean="0"/>
              <a:t>principaux</a:t>
            </a:r>
            <a:r>
              <a:rPr lang="en-US" sz="1600" dirty="0" smtClean="0"/>
              <a:t> </a:t>
            </a:r>
            <a:r>
              <a:rPr lang="en-US" sz="1600" dirty="0" err="1" smtClean="0"/>
              <a:t>secteurs</a:t>
            </a:r>
            <a:r>
              <a:rPr lang="en-US" sz="1600" dirty="0" smtClean="0"/>
              <a:t> </a:t>
            </a:r>
            <a:r>
              <a:rPr lang="en-US" sz="1600" dirty="0" err="1" smtClean="0"/>
              <a:t>dans</a:t>
            </a:r>
            <a:r>
              <a:rPr lang="en-US" sz="1600" dirty="0" smtClean="0"/>
              <a:t> </a:t>
            </a:r>
            <a:r>
              <a:rPr lang="en-US" sz="1600" dirty="0" err="1" smtClean="0"/>
              <a:t>lesquels</a:t>
            </a:r>
            <a:r>
              <a:rPr lang="en-US" sz="1600" dirty="0"/>
              <a:t/>
            </a:r>
            <a:br>
              <a:rPr lang="en-US" sz="1600" dirty="0"/>
            </a:br>
            <a:r>
              <a:rPr lang="en-US" sz="1600" dirty="0" err="1" smtClean="0"/>
              <a:t>elles</a:t>
            </a:r>
            <a:r>
              <a:rPr lang="en-US" sz="1600" dirty="0" smtClean="0"/>
              <a:t> </a:t>
            </a:r>
            <a:r>
              <a:rPr lang="en-US" sz="1600" dirty="0" err="1" smtClean="0"/>
              <a:t>sont</a:t>
            </a:r>
            <a:r>
              <a:rPr lang="en-US" sz="1600" dirty="0" smtClean="0"/>
              <a:t> </a:t>
            </a:r>
            <a:r>
              <a:rPr lang="en-US" sz="1600" dirty="0" err="1" smtClean="0"/>
              <a:t>présentes</a:t>
            </a:r>
            <a:r>
              <a:rPr lang="en-US" sz="1600" dirty="0" smtClean="0"/>
              <a:t>.</a:t>
            </a:r>
          </a:p>
        </p:txBody>
      </p:sp>
      <p:pic>
        <p:nvPicPr>
          <p:cNvPr id="5" name="Picture 4"/>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029051">
            <a:off x="6441129" y="1547947"/>
            <a:ext cx="2263634" cy="2762341"/>
          </a:xfrm>
          <a:prstGeom prst="rect">
            <a:avLst/>
          </a:prstGeom>
        </p:spPr>
      </p:pic>
    </p:spTree>
    <p:extLst>
      <p:ext uri="{BB962C8B-B14F-4D97-AF65-F5344CB8AC3E}">
        <p14:creationId xmlns:p14="http://schemas.microsoft.com/office/powerpoint/2010/main" val="1309950039"/>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3.9600.0"/>
  <p:tag name="AS_RELEASE_DATE" val="2017.01.13"/>
  <p:tag name="AS_TITLE" val="Aspose.Slides for .NET 4.0 Client Profile"/>
  <p:tag name="AS_VERSION" val="16.12.1.0"/>
</p:tagLst>
</file>

<file path=ppt/theme/theme1.xml><?xml version="1.0" encoding="utf-8"?>
<a:theme xmlns:a="http://schemas.openxmlformats.org/drawingml/2006/main" name="HWC2018-19_Template_16-9">
  <a:themeElements>
    <a:clrScheme name="EU-OSHA Healthy Workplaces Campaign">
      <a:dk1>
        <a:srgbClr val="000000"/>
      </a:dk1>
      <a:lt1>
        <a:srgbClr val="FFFFFF"/>
      </a:lt1>
      <a:dk2>
        <a:srgbClr val="003399"/>
      </a:dk2>
      <a:lt2>
        <a:srgbClr val="FFFFFF"/>
      </a:lt2>
      <a:accent1>
        <a:srgbClr val="003399"/>
      </a:accent1>
      <a:accent2>
        <a:srgbClr val="ACC700"/>
      </a:accent2>
      <a:accent3>
        <a:srgbClr val="B1B3B4"/>
      </a:accent3>
      <a:accent4>
        <a:srgbClr val="E64715"/>
      </a:accent4>
      <a:accent5>
        <a:srgbClr val="58585A"/>
      </a:accent5>
      <a:accent6>
        <a:srgbClr val="DEE999"/>
      </a:accent6>
      <a:hlink>
        <a:srgbClr val="003399"/>
      </a:hlink>
      <a:folHlink>
        <a:srgbClr val="B1B3B4"/>
      </a:folHlink>
    </a:clrScheme>
    <a:fontScheme name="EUOSHA Corporate">
      <a:majorFont>
        <a:latin typeface="Arial"/>
        <a:ea typeface="Arial"/>
        <a:cs typeface="Arial"/>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Arial"/>
        <a:cs typeface="Arial"/>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UOSHA Corporate">
      <a:fillStyleLst>
        <a:solidFill>
          <a:schemeClr val="phClr"/>
        </a:solidFill>
        <a:gradFill rotWithShape="1">
          <a:gsLst>
            <a:gs pos="0">
              <a:schemeClr val="phClr">
                <a:tint val="50000"/>
                <a:satMod val="300000"/>
                <a:lumMod val="100000"/>
              </a:schemeClr>
            </a:gs>
            <a:gs pos="100000">
              <a:schemeClr val="phClr">
                <a:tint val="90000"/>
              </a:schemeClr>
            </a:gs>
          </a:gsLst>
          <a:lin ang="16200000" scaled="1"/>
        </a:gradFill>
        <a:gradFill rotWithShape="1">
          <a:gsLst>
            <a:gs pos="0">
              <a:schemeClr val="phClr">
                <a:tint val="100000"/>
                <a:shade val="51000"/>
                <a:satMod val="130000"/>
                <a:lumMod val="100000"/>
              </a:schemeClr>
            </a:gs>
            <a:gs pos="100000">
              <a:schemeClr val="phClr">
                <a:shade val="90000"/>
                <a:lumMod val="90000"/>
              </a:schemeClr>
            </a:gs>
          </a:gsLst>
          <a:lin ang="5400000" scaled="0"/>
        </a:gradFill>
      </a:fillStyleLst>
      <a:lnStyleLst>
        <a:ln w="9525"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75000"/>
              </a:srgbClr>
            </a:outerShdw>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
              <a:rot lat="0" lon="0" rev="5400000"/>
            </a:lightRig>
          </a:scene3d>
          <a:sp3d>
            <a:bevelT w="25400" h="38100"/>
          </a:sp3d>
        </a:effectStyle>
      </a:effectStyleLst>
      <a:bgFillStyleLst>
        <a:solidFill>
          <a:schemeClr val="phClr"/>
        </a:solidFill>
        <a:gradFill rotWithShape="1">
          <a:gsLst>
            <a:gs pos="0">
              <a:schemeClr val="phClr">
                <a:tint val="40000"/>
                <a:shade val="100000"/>
                <a:hueMod val="100000"/>
                <a:satMod val="350000"/>
                <a:lumMod val="100000"/>
              </a:schemeClr>
            </a:gs>
            <a:gs pos="92000">
              <a:schemeClr val="phClr">
                <a:shade val="88000"/>
                <a:hueMod val="96000"/>
                <a:satMod val="120000"/>
                <a:lumMod val="74000"/>
              </a:schemeClr>
            </a:gs>
          </a:gsLst>
          <a:path path="circle">
            <a:fillToRect l="50000" t="-80000" r="50000" b="180000"/>
          </a:path>
        </a:gradFill>
        <a:gradFill rotWithShape="1">
          <a:gsLst>
            <a:gs pos="0">
              <a:schemeClr val="phClr">
                <a:tint val="80000"/>
                <a:shade val="100000"/>
                <a:hueMod val="100000"/>
                <a:satMod val="300000"/>
                <a:lumMod val="100000"/>
              </a:schemeClr>
            </a:gs>
            <a:gs pos="100000">
              <a:schemeClr val="phClr">
                <a:shade val="84000"/>
                <a:hueMod val="96000"/>
                <a:satMod val="120000"/>
                <a:lumMod val="80000"/>
              </a:schemeClr>
            </a:gs>
          </a:gsLst>
          <a:path path="circle">
            <a:fillToRect l="50000" t="50000" r="50000" b="50000"/>
          </a:path>
        </a:gradFill>
      </a:bgFillStyleLst>
    </a:fmtScheme>
  </a:themeElements>
  <a:objectDefaults/>
  <a:extraClrSchemeLst>
    <a:extraClrScheme>
      <a:clrScheme name="EU-OSHA Healthy Workplaces Campaign">
        <a:dk1>
          <a:srgbClr val="000000"/>
        </a:dk1>
        <a:lt1>
          <a:srgbClr val="FFFFFF"/>
        </a:lt1>
        <a:dk2>
          <a:srgbClr val="003399"/>
        </a:dk2>
        <a:lt2>
          <a:srgbClr val="FFFFFF"/>
        </a:lt2>
        <a:accent1>
          <a:srgbClr val="003399"/>
        </a:accent1>
        <a:accent2>
          <a:srgbClr val="ACC700"/>
        </a:accent2>
        <a:accent3>
          <a:srgbClr val="B1B3B4"/>
        </a:accent3>
        <a:accent4>
          <a:srgbClr val="E64715"/>
        </a:accent4>
        <a:accent5>
          <a:srgbClr val="58585A"/>
        </a:accent5>
        <a:accent6>
          <a:srgbClr val="DEE999"/>
        </a:accent6>
        <a:hlink>
          <a:srgbClr val="003399"/>
        </a:hlink>
        <a:folHlink>
          <a:srgbClr val="B1B3B4"/>
        </a:folHlink>
      </a:clrScheme>
    </a:extraClrScheme>
  </a:extraClrSchemeLst>
  <a:extLst>
    <a:ext uri="{05A4C25C-085E-4340-85A3-A5531E510DB2}">
      <thm15:themeFamily xmlns:thm15="http://schemas.microsoft.com/office/thememl/2012/main" name="EUOSHA Campaign 2016-16-9.potx" id="{F7474474-7AE0-46FF-A261-8B9A1ECF96C7}" vid="{E01BF529-0D02-40D8-AC94-E487908172D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HWC2018-19_Template_16-9.potx</Template>
  <TotalTime>670</TotalTime>
  <Words>1483</Words>
  <Application>Microsoft Office PowerPoint</Application>
  <PresentationFormat>On-screen Show (16:9)</PresentationFormat>
  <Paragraphs>196</Paragraphs>
  <Slides>22</Slides>
  <Notes>5</Notes>
  <HiddenSlides>2</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ＭＳ Ｐゴシック</vt:lpstr>
      <vt:lpstr>Arial</vt:lpstr>
      <vt:lpstr>Calibri</vt:lpstr>
      <vt:lpstr>Courier New</vt:lpstr>
      <vt:lpstr>Trebuchet MS</vt:lpstr>
      <vt:lpstr>Wingdings</vt:lpstr>
      <vt:lpstr>HWC2018-19_Template_16-9</vt:lpstr>
      <vt:lpstr>Campagne «Lieux de travail sains» 2018-19:</vt:lpstr>
      <vt:lpstr>Présentation de la campagne</vt:lpstr>
      <vt:lpstr>Objectifs clés</vt:lpstr>
      <vt:lpstr>En quoi consiste la problématique?</vt:lpstr>
      <vt:lpstr>Qu’est-ce qu’une substance dangereuse? </vt:lpstr>
      <vt:lpstr>Définitions données dans la directive sur les agents chimiques </vt:lpstr>
      <vt:lpstr>Faits et chiffres</vt:lpstr>
      <vt:lpstr>Faits et chiffres</vt:lpstr>
      <vt:lpstr>Exposition aux substances dangereuses en Europe</vt:lpstr>
      <vt:lpstr>Comment maîtriser l’usage des substances dangereuses?</vt:lpstr>
      <vt:lpstr>Évaluation des risques</vt:lpstr>
      <vt:lpstr>Trois étapes pour maîtriser l’usage des substances dangereuses</vt:lpstr>
      <vt:lpstr>Le principe STOP</vt:lpstr>
      <vt:lpstr>Législation</vt:lpstr>
      <vt:lpstr>Substances cancérogènes</vt:lpstr>
      <vt:lpstr>Groupes spécifiques à risque</vt:lpstr>
      <vt:lpstr>Participer</vt:lpstr>
      <vt:lpstr>Offre de partenariat pour la campagne</vt:lpstr>
      <vt:lpstr>Prix des bonnes pratiques «Lieux de travail sains»</vt:lpstr>
      <vt:lpstr>Ressources de la campagne</vt:lpstr>
      <vt:lpstr>Dates clés</vt:lpstr>
      <vt:lpstr>Informations complémentaires</vt:lpstr>
    </vt:vector>
  </TitlesOfParts>
  <Company>CDT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CDT</dc:creator>
  <cp:lastModifiedBy>Miren HURTADO - CPU Editorial</cp:lastModifiedBy>
  <cp:revision>199</cp:revision>
  <dcterms:created xsi:type="dcterms:W3CDTF">2015-10-14T15:05:30Z</dcterms:created>
  <dcterms:modified xsi:type="dcterms:W3CDTF">2018-04-05T12:36:30Z</dcterms:modified>
</cp:coreProperties>
</file>