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9" userDrawn="1">
          <p15:clr>
            <a:srgbClr val="A4A3A4"/>
          </p15:clr>
        </p15:guide>
        <p15:guide id="2" pos="340" userDrawn="1">
          <p15:clr>
            <a:srgbClr val="A4A3A4"/>
          </p15:clr>
        </p15:guide>
        <p15:guide id="3"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258" y="126"/>
      </p:cViewPr>
      <p:guideLst>
        <p:guide orient="horz" pos="2799"/>
        <p:guide pos="340"/>
        <p:guide orient="horz" pos="577"/>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fi-FI"/>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fi-FI"/>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4" name="Group 3"/>
          <p:cNvGrpSpPr/>
          <p:nvPr userDrawn="1"/>
        </p:nvGrpSpPr>
        <p:grpSpPr>
          <a:xfrm>
            <a:off x="456396" y="4119753"/>
            <a:ext cx="7643996" cy="559655"/>
            <a:chOff x="456396" y="3867894"/>
            <a:chExt cx="7643996" cy="559655"/>
          </a:xfrm>
        </p:grpSpPr>
        <p:pic>
          <p:nvPicPr>
            <p:cNvPr id="16" name="Bild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56396" y="3867894"/>
              <a:ext cx="947252" cy="556776"/>
            </a:xfrm>
            <a:prstGeom prst="rect">
              <a:avLst/>
            </a:prstGeom>
            <a:noFill/>
            <a:ln w="9525">
              <a:noFill/>
              <a:miter lim="800000"/>
              <a:headEnd/>
              <a:tailEnd/>
            </a:ln>
          </p:spPr>
        </p:pic>
        <p:pic>
          <p:nvPicPr>
            <p:cNvPr id="17" name="Bild 4" descr="111004_EU-OSHA_PPT_EU logo.png"/>
            <p:cNvPicPr>
              <a:picLocks noChangeAspect="1"/>
            </p:cNvPicPr>
            <p:nvPr userDrawn="1"/>
          </p:nvPicPr>
          <p:blipFill>
            <a:blip r:embed="rId6"/>
            <a:srcRect/>
            <a:stretch>
              <a:fillRect/>
            </a:stretch>
          </p:blipFill>
          <p:spPr bwMode="auto">
            <a:xfrm>
              <a:off x="4139952" y="4120091"/>
              <a:ext cx="392283" cy="267645"/>
            </a:xfrm>
            <a:prstGeom prst="rect">
              <a:avLst/>
            </a:prstGeom>
            <a:noFill/>
            <a:ln w="9525">
              <a:noFill/>
              <a:miter lim="800000"/>
              <a:headEnd/>
              <a:tailEnd/>
            </a:ln>
          </p:spPr>
        </p:pic>
        <p:pic>
          <p:nvPicPr>
            <p:cNvPr id="18"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648442" y="3904067"/>
              <a:ext cx="451950" cy="523482"/>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grpSp>
        <p:nvGrpSpPr>
          <p:cNvPr id="3" name="Group 2"/>
          <p:cNvGrpSpPr/>
          <p:nvPr userDrawn="1"/>
        </p:nvGrpSpPr>
        <p:grpSpPr>
          <a:xfrm>
            <a:off x="491568" y="4371950"/>
            <a:ext cx="7536816" cy="576064"/>
            <a:chOff x="491568" y="3796417"/>
            <a:chExt cx="7536816" cy="576064"/>
          </a:xfrm>
        </p:grpSpPr>
        <p:sp>
          <p:nvSpPr>
            <p:cNvPr id="8" name="Rectangle 11"/>
            <p:cNvSpPr>
              <a:spLocks noChangeArrowheads="1"/>
            </p:cNvSpPr>
            <p:nvPr userDrawn="1"/>
          </p:nvSpPr>
          <p:spPr bwMode="auto">
            <a:xfrm>
              <a:off x="1547664" y="4267687"/>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smtClean="0">
                  <a:solidFill>
                    <a:schemeClr val="tx2"/>
                  </a:solidFill>
                  <a:latin typeface="Arial" pitchFamily="-107" charset="0"/>
                </a:rPr>
                <a:t>www.healthy-workplaces.eu/fi</a:t>
              </a:r>
              <a:endParaRPr lang="fi-FI" sz="700" b="1" dirty="0">
                <a:solidFill>
                  <a:schemeClr val="tx2"/>
                </a:solidFill>
                <a:latin typeface="Arial" pitchFamily="-107" charset="0"/>
                <a:ea typeface="ＭＳ Ｐゴシック" pitchFamily="-107" charset="-128"/>
                <a:cs typeface="ＭＳ Ｐゴシック" pitchFamily="-107" charset="-128"/>
              </a:endParaRPr>
            </a:p>
          </p:txBody>
        </p: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31240" y="3796417"/>
              <a:ext cx="497144" cy="575829"/>
            </a:xfrm>
            <a:prstGeom prst="rect">
              <a:avLst/>
            </a:prstGeom>
            <a:noFill/>
            <a:ln w="9525">
              <a:noFill/>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568" y="4070930"/>
              <a:ext cx="941336" cy="301551"/>
            </a:xfrm>
            <a:prstGeom prst="rect">
              <a:avLst/>
            </a:prstGeom>
          </p:spPr>
        </p:pic>
      </p:grpSp>
    </p:spTree>
    <p:extLst>
      <p:ext uri="{BB962C8B-B14F-4D97-AF65-F5344CB8AC3E}">
        <p14:creationId xmlns:p14="http://schemas.microsoft.com/office/powerpoint/2010/main" val="249889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fi-FI"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healthy-workplaces.eu/fi/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1.jpeg"/><Relationship Id="rId2" Type="http://schemas.openxmlformats.org/officeDocument/2006/relationships/hyperlink" Target="http://www.healthy-workplaces.eu/fi"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30.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7646400" cy="696600"/>
          </a:xfrm>
        </p:spPr>
        <p:txBody>
          <a:bodyPr/>
          <a:lstStyle/>
          <a:p>
            <a:r>
              <a:rPr lang="fi-FI" sz="3200" dirty="0" smtClean="0"/>
              <a:t>Terveellinen työ -kampanja 2018–2019</a:t>
            </a:r>
            <a:endParaRPr lang="fi-FI" sz="3200" dirty="0"/>
          </a:p>
        </p:txBody>
      </p:sp>
      <p:sp>
        <p:nvSpPr>
          <p:cNvPr id="3" name="Subtítulo 2"/>
          <p:cNvSpPr>
            <a:spLocks noGrp="1"/>
          </p:cNvSpPr>
          <p:nvPr>
            <p:ph type="subTitle" idx="10"/>
          </p:nvPr>
        </p:nvSpPr>
        <p:spPr>
          <a:xfrm>
            <a:off x="395536" y="3319813"/>
            <a:ext cx="7646400" cy="506406"/>
          </a:xfrm>
        </p:spPr>
        <p:txBody>
          <a:bodyPr>
            <a:normAutofit/>
          </a:bodyPr>
          <a:lstStyle/>
          <a:p>
            <a:r>
              <a:rPr lang="fi-FI" sz="2000" dirty="0" smtClean="0"/>
              <a:t>Tunnista ja hallitse kemialliset tekijät työpaikalla</a:t>
            </a:r>
            <a:endParaRPr lang="fi-FI"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fi-FI" sz="2000" dirty="0" smtClean="0"/>
              <a:t>Miten kemiallisia aineita voi hallita?</a:t>
            </a:r>
            <a:endParaRPr lang="fi-FI" sz="2000" dirty="0"/>
          </a:p>
        </p:txBody>
      </p:sp>
      <p:sp>
        <p:nvSpPr>
          <p:cNvPr id="3" name="Content Placeholder 2"/>
          <p:cNvSpPr>
            <a:spLocks noGrp="1"/>
          </p:cNvSpPr>
          <p:nvPr>
            <p:ph sz="half" idx="1"/>
          </p:nvPr>
        </p:nvSpPr>
        <p:spPr>
          <a:xfrm>
            <a:off x="450001" y="915988"/>
            <a:ext cx="5976664" cy="3455962"/>
          </a:xfrm>
        </p:spPr>
        <p:txBody>
          <a:bodyPr>
            <a:normAutofit fontScale="85000" lnSpcReduction="20000"/>
          </a:bodyPr>
          <a:lstStyle/>
          <a:p>
            <a:r>
              <a:rPr lang="fi-FI" sz="1600" dirty="0" smtClean="0"/>
              <a:t>Ennaltaehkäisyn kulttuurin luominen ja tietoisuuden lisääminen ovat avainasemassa.</a:t>
            </a:r>
          </a:p>
          <a:p>
            <a:r>
              <a:rPr lang="fi-FI" sz="1600" dirty="0" smtClean="0"/>
              <a:t>Kemiallisia tekijöitä koskevaa lainsäädäntöä on voimassa EU:ssa – työnantajien on oltava tietoisia oikeudellisista velvoitteistaan.</a:t>
            </a:r>
          </a:p>
          <a:p>
            <a:r>
              <a:rPr lang="fi-FI" sz="1600" dirty="0" smtClean="0"/>
              <a:t>Riskinarviointi on tehokkaan ennaltaehkäisyn kannalta ratkaisevan tärkeää.</a:t>
            </a:r>
          </a:p>
          <a:p>
            <a:r>
              <a:rPr lang="fi-FI" sz="1600" dirty="0" smtClean="0"/>
              <a:t>On otettava käyttöön tehokkaita ehkäisy- ja suojatoimenpiteitä. </a:t>
            </a:r>
          </a:p>
          <a:p>
            <a:r>
              <a:rPr lang="fi-FI" sz="1600" dirty="0"/>
              <a:t>Työntekijät on pidettävä ajan tasalla siitä, </a:t>
            </a:r>
          </a:p>
          <a:p>
            <a:pPr lvl="1"/>
            <a:r>
              <a:rPr lang="fi-FI" sz="1600" dirty="0" smtClean="0"/>
              <a:t>mitä riskinarvioinnissa on saatu selville</a:t>
            </a:r>
          </a:p>
          <a:p>
            <a:pPr lvl="1"/>
            <a:r>
              <a:rPr lang="fi-FI" sz="1600" dirty="0" smtClean="0"/>
              <a:t>mille vaaroille he altistuvat, ja niiden mahdollisista vaikutuksista heihin</a:t>
            </a:r>
            <a:endParaRPr lang="fi-FI" sz="1600" dirty="0"/>
          </a:p>
          <a:p>
            <a:pPr lvl="1"/>
            <a:r>
              <a:rPr lang="fi-FI" sz="1600" dirty="0" smtClean="0"/>
              <a:t>mitä heidän on tehtävä itsensä ja muiden turvaamiseksi</a:t>
            </a:r>
          </a:p>
          <a:p>
            <a:pPr lvl="1"/>
            <a:r>
              <a:rPr lang="fi-FI" sz="1600" dirty="0" smtClean="0"/>
              <a:t>mitä heidän on tehtävä tapaturman sattuessa tai kun jokin menee pieleen.</a:t>
            </a:r>
          </a:p>
          <a:p>
            <a:r>
              <a:rPr lang="fi-FI" sz="1600" dirty="0" smtClean="0"/>
              <a:t>Käytännön työkalut ja ohjeet voivat auttaa yrityksiä hallitsemaan riskejä ja takaamaan työpaikan terveellisyys ja turvallisuus.</a:t>
            </a:r>
            <a:endParaRPr lang="fi-FI"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275606"/>
            <a:ext cx="2660727" cy="3329890"/>
          </a:xfrm>
          <a:prstGeom prst="rect">
            <a:avLst/>
          </a:prstGeom>
        </p:spPr>
      </p:pic>
    </p:spTree>
    <p:extLst>
      <p:ext uri="{BB962C8B-B14F-4D97-AF65-F5344CB8AC3E}">
        <p14:creationId xmlns:p14="http://schemas.microsoft.com/office/powerpoint/2010/main" val="1673160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Riskinarviointi</a:t>
            </a:r>
            <a:endParaRPr lang="fi-FI" sz="2000" dirty="0"/>
          </a:p>
        </p:txBody>
      </p:sp>
      <p:sp>
        <p:nvSpPr>
          <p:cNvPr id="3" name="Content Placeholder 2"/>
          <p:cNvSpPr>
            <a:spLocks noGrp="1"/>
          </p:cNvSpPr>
          <p:nvPr>
            <p:ph sz="half" idx="1"/>
          </p:nvPr>
        </p:nvSpPr>
        <p:spPr>
          <a:xfrm>
            <a:off x="471172" y="843558"/>
            <a:ext cx="7560000" cy="3645000"/>
          </a:xfrm>
        </p:spPr>
        <p:txBody>
          <a:bodyPr>
            <a:normAutofit lnSpcReduction="10000"/>
          </a:bodyPr>
          <a:lstStyle/>
          <a:p>
            <a:r>
              <a:rPr lang="fi-FI" sz="1600" dirty="0"/>
              <a:t>Riskinarviointeja on tehtävä kaikkien terveys- ja turvallisuusriskien havaitsemiseksi.</a:t>
            </a:r>
          </a:p>
          <a:p>
            <a:r>
              <a:rPr lang="fi-FI" sz="1600" dirty="0"/>
              <a:t>Kaikkien – työnantajien, johtajien, työsuojelupalvelujen ja työntekijöiden – on oltava mukana.</a:t>
            </a:r>
          </a:p>
          <a:p>
            <a:r>
              <a:rPr lang="fi-FI" sz="1600" dirty="0"/>
              <a:t>Riskinarvioinnin on katettava kaikki työntekijäryhmät ja alihankkijat sekä myös poikkeukselliset työtilanteet, esimerkiksi huolto- ja korjaustyöt.</a:t>
            </a:r>
          </a:p>
          <a:p>
            <a:r>
              <a:rPr lang="fi-FI" altLang="en-US" sz="1600" dirty="0"/>
              <a:t>On tärkeää, että kaikki riskien poistamiseksi, korvaamiseksi tai hallitsemiseksi tehtävä työ katsotaan ensisijaiseksi.</a:t>
            </a:r>
          </a:p>
          <a:p>
            <a:r>
              <a:rPr lang="fi-FI" sz="1600" dirty="0"/>
              <a:t>Riskinarviointi on pidettävä ajan tasalla ja tarkistettava, kun vaaratilanteita syntyy. </a:t>
            </a:r>
          </a:p>
          <a:p>
            <a:r>
              <a:rPr lang="fi-FI" sz="1600" dirty="0"/>
              <a:t>Työntekijöille on tiedotettava hyvin tuloksista, ja heitä on koulutettava käyttämään ehkäiseviä toimenpiteitä.</a:t>
            </a:r>
          </a:p>
          <a:p>
            <a:r>
              <a:rPr lang="fi-FI" sz="1600" dirty="0"/>
              <a:t>Yrityksille on saatavana työkaluja ja välineitä, joiden avulla ne voivat toteuttaa riskinarvioinnin.</a:t>
            </a:r>
          </a:p>
        </p:txBody>
      </p:sp>
    </p:spTree>
    <p:extLst>
      <p:ext uri="{BB962C8B-B14F-4D97-AF65-F5344CB8AC3E}">
        <p14:creationId xmlns:p14="http://schemas.microsoft.com/office/powerpoint/2010/main" val="37553442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Kemiallisten tekijöiden hallinta kolmessa vaiheessa</a:t>
            </a:r>
            <a:endParaRPr lang="fi-FI" sz="2000" dirty="0"/>
          </a:p>
        </p:txBody>
      </p:sp>
      <p:sp>
        <p:nvSpPr>
          <p:cNvPr id="3" name="Content Placeholder 2"/>
          <p:cNvSpPr>
            <a:spLocks noGrp="1"/>
          </p:cNvSpPr>
          <p:nvPr>
            <p:ph sz="half" idx="1"/>
          </p:nvPr>
        </p:nvSpPr>
        <p:spPr>
          <a:xfrm>
            <a:off x="450001" y="870966"/>
            <a:ext cx="7560000" cy="3645000"/>
          </a:xfrm>
        </p:spPr>
        <p:txBody>
          <a:bodyPr>
            <a:noAutofit/>
          </a:bodyPr>
          <a:lstStyle/>
          <a:p>
            <a:pPr marL="0" indent="0">
              <a:buNone/>
            </a:pPr>
            <a:r>
              <a:rPr lang="fi-FI" altLang="en-US" sz="1200" dirty="0" smtClean="0"/>
              <a:t>Selvitä vaarat</a:t>
            </a:r>
            <a:r>
              <a:rPr lang="fi-FI" sz="1200" dirty="0" smtClean="0"/>
              <a:t>:</a:t>
            </a:r>
          </a:p>
          <a:p>
            <a:r>
              <a:rPr lang="fi-FI" sz="1200" dirty="0" smtClean="0"/>
              <a:t>Laadi luettelo </a:t>
            </a:r>
            <a:r>
              <a:rPr lang="fi-FI" altLang="en-US" sz="1200" dirty="0"/>
              <a:t>työpaikalla käytettävistä ja siellä syntyvistä aineista / kemiallisista tuotteista </a:t>
            </a:r>
          </a:p>
          <a:p>
            <a:r>
              <a:rPr lang="fi-FI" sz="1200" dirty="0" smtClean="0"/>
              <a:t>Kerää tietoa vahingoista, joita ne voivat aiheuttaa, ja siitä, miten tämä voi tapahtua, esimerkiksi merkintöjen ja käyttöturvallisuustiedotteiden avulla </a:t>
            </a:r>
          </a:p>
          <a:p>
            <a:r>
              <a:rPr lang="fi-FI" sz="1200" dirty="0" smtClean="0"/>
              <a:t>Arvioi, onko käytössä syöpää aiheuttavia tai perimälle vaarallisia</a:t>
            </a:r>
            <a:r>
              <a:rPr lang="fi-FI" sz="1200" dirty="0" smtClean="0">
                <a:solidFill>
                  <a:srgbClr val="FF0000"/>
                </a:solidFill>
              </a:rPr>
              <a:t> </a:t>
            </a:r>
            <a:r>
              <a:rPr lang="fi-FI" sz="1200" dirty="0" smtClean="0"/>
              <a:t>aineita, joihin sovelletaan tiukempia sääntöjä</a:t>
            </a:r>
          </a:p>
          <a:p>
            <a:pPr marL="0" indent="0">
              <a:buNone/>
            </a:pPr>
            <a:r>
              <a:rPr lang="fi-FI" altLang="en-US" sz="1200" dirty="0" smtClean="0"/>
              <a:t>Arvioi altistuminen:</a:t>
            </a:r>
          </a:p>
          <a:p>
            <a:r>
              <a:rPr lang="fi-FI" sz="1200" dirty="0" smtClean="0"/>
              <a:t>Selvitä, ketkä saattavat altistua, siivoojat ja huoltotyöntekijät mukaan luettuina</a:t>
            </a:r>
          </a:p>
          <a:p>
            <a:r>
              <a:rPr lang="fi-FI" sz="1200" dirty="0"/>
              <a:t>Arvioi työntekijöiden altistuminen tarkastellen altistumisen tyyppiä, voimakkuutta, kestoa ja yleisyyttä, altistumisyhdistelmät mukaan luettuna</a:t>
            </a:r>
          </a:p>
          <a:p>
            <a:r>
              <a:rPr lang="fi-FI" sz="1200" dirty="0" smtClean="0"/>
              <a:t>Ota huomioon vaikutusten yhdistyminen muiden riskien kanssa, esimerkiksi tulipaloriskin, ihon kautta altistumisen tai märkätyön</a:t>
            </a:r>
          </a:p>
          <a:p>
            <a:pPr marL="0" indent="0">
              <a:buNone/>
            </a:pPr>
            <a:r>
              <a:rPr lang="fi-FI" sz="1200" dirty="0" smtClean="0"/>
              <a:t>Määritä toimenpiteet:</a:t>
            </a:r>
          </a:p>
          <a:p>
            <a:r>
              <a:rPr lang="fi-FI" sz="1200" dirty="0" smtClean="0"/>
              <a:t>Vaaraluetteloa voidaan sitten käyttää toimintasuunnitelman laatimiseksi, mukaan lukien sen toteuttaja.</a:t>
            </a:r>
          </a:p>
          <a:p>
            <a:r>
              <a:rPr lang="fi-FI" sz="1200" dirty="0"/>
              <a:t>Tarkista toimenpiteiden toteutus ja vaikutus.</a:t>
            </a:r>
          </a:p>
        </p:txBody>
      </p:sp>
    </p:spTree>
    <p:extLst>
      <p:ext uri="{BB962C8B-B14F-4D97-AF65-F5344CB8AC3E}">
        <p14:creationId xmlns:p14="http://schemas.microsoft.com/office/powerpoint/2010/main" val="28736400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STOP-periaate</a:t>
            </a:r>
            <a:endParaRPr lang="fi-FI" sz="2000" dirty="0"/>
          </a:p>
        </p:txBody>
      </p:sp>
      <p:sp>
        <p:nvSpPr>
          <p:cNvPr id="3" name="Content Placeholder 2"/>
          <p:cNvSpPr>
            <a:spLocks noGrp="1"/>
          </p:cNvSpPr>
          <p:nvPr>
            <p:ph sz="half" idx="1"/>
          </p:nvPr>
        </p:nvSpPr>
        <p:spPr>
          <a:xfrm>
            <a:off x="450001" y="843558"/>
            <a:ext cx="6642279" cy="3599855"/>
          </a:xfrm>
        </p:spPr>
        <p:txBody>
          <a:bodyPr>
            <a:normAutofit/>
          </a:bodyPr>
          <a:lstStyle/>
          <a:p>
            <a:r>
              <a:rPr lang="fi-FI" sz="1300" dirty="0" smtClean="0"/>
              <a:t>Työnantajien on laadittava tehokkaat ehkäisevät ja suojaavat toimenpiteet</a:t>
            </a:r>
          </a:p>
          <a:p>
            <a:r>
              <a:rPr lang="fi-FI" sz="1300" dirty="0" smtClean="0"/>
              <a:t>Osa vaarallisista aineista ja prosesseista </a:t>
            </a:r>
            <a:r>
              <a:rPr lang="fi-FI" sz="1300" dirty="0" smtClean="0">
                <a:solidFill>
                  <a:schemeClr val="accent1"/>
                </a:solidFill>
              </a:rPr>
              <a:t>voidaan</a:t>
            </a:r>
            <a:r>
              <a:rPr lang="fi-FI" sz="1300" dirty="0" smtClean="0"/>
              <a:t> poistaa kokonaan työpaikoilta (esimerkiksi suunnittelemalla uusia työprosesseja) </a:t>
            </a:r>
          </a:p>
          <a:p>
            <a:r>
              <a:rPr lang="fi-FI" sz="1300" dirty="0" smtClean="0"/>
              <a:t>Jos niiden </a:t>
            </a:r>
            <a:r>
              <a:rPr lang="fi-FI" sz="1300" u="sng" dirty="0" smtClean="0"/>
              <a:t>poistaminen</a:t>
            </a:r>
            <a:r>
              <a:rPr lang="fi-FI" sz="1300" dirty="0" smtClean="0"/>
              <a:t> ei ole mahdollista, riskejä on hallittava ehkäisytoimenpiteiden hierarkian – STOP-periaatteen – avulla</a:t>
            </a:r>
            <a:endParaRPr lang="en-US" sz="1300" dirty="0" smtClean="0"/>
          </a:p>
          <a:p>
            <a:pPr marL="0" indent="0">
              <a:spcBef>
                <a:spcPts val="600"/>
              </a:spcBef>
              <a:buNone/>
            </a:pPr>
            <a:r>
              <a:rPr lang="en-US" sz="1300" dirty="0" smtClean="0">
                <a:solidFill>
                  <a:srgbClr val="FF0000"/>
                </a:solidFill>
              </a:rPr>
              <a:t>	</a:t>
            </a:r>
            <a:r>
              <a:rPr lang="fi-FI" sz="1300" dirty="0" smtClean="0">
                <a:solidFill>
                  <a:srgbClr val="FF0000"/>
                </a:solidFill>
              </a:rPr>
              <a:t>S</a:t>
            </a:r>
            <a:r>
              <a:rPr lang="fi-FI" sz="1300" dirty="0" smtClean="0"/>
              <a:t>ubstitution (korvaaminen turvallisilla tai vähemmän vaarallisilla 	vaihtoehdoilla)</a:t>
            </a:r>
          </a:p>
          <a:p>
            <a:pPr marL="0" indent="0">
              <a:buNone/>
            </a:pPr>
            <a:r>
              <a:rPr lang="en-US" sz="1300" dirty="0" smtClean="0">
                <a:solidFill>
                  <a:srgbClr val="FF0000"/>
                </a:solidFill>
              </a:rPr>
              <a:t>	</a:t>
            </a:r>
            <a:r>
              <a:rPr lang="fi-FI" sz="1300" dirty="0" smtClean="0">
                <a:solidFill>
                  <a:srgbClr val="FF0000"/>
                </a:solidFill>
              </a:rPr>
              <a:t>T</a:t>
            </a:r>
            <a:r>
              <a:rPr lang="fi-FI" sz="1300" dirty="0" smtClean="0"/>
              <a:t>echnological measures (tekniset toimenpiteet, kuten suljettu järjestelmä tai 	ilmanvaihdon kohdepoisto)</a:t>
            </a:r>
          </a:p>
          <a:p>
            <a:pPr marL="0" indent="0">
              <a:buNone/>
            </a:pPr>
            <a:r>
              <a:rPr lang="en-US" sz="1300" dirty="0" smtClean="0">
                <a:solidFill>
                  <a:srgbClr val="FF0000"/>
                </a:solidFill>
              </a:rPr>
              <a:t>	</a:t>
            </a:r>
            <a:r>
              <a:rPr lang="fi-FI" sz="1300" dirty="0" smtClean="0">
                <a:solidFill>
                  <a:srgbClr val="FF0000"/>
                </a:solidFill>
              </a:rPr>
              <a:t>O</a:t>
            </a:r>
            <a:r>
              <a:rPr lang="fi-FI" sz="1300" dirty="0" smtClean="0"/>
              <a:t>rganisational measures (organisaatioon liittyvät toimenpiteet, kuten 	altistuvien työntekijöiden määrän tai altistumisajan rajoittaminen)</a:t>
            </a:r>
          </a:p>
          <a:p>
            <a:pPr marL="0" indent="0">
              <a:buNone/>
            </a:pPr>
            <a:r>
              <a:rPr lang="en-US" sz="1300" dirty="0" smtClean="0">
                <a:solidFill>
                  <a:srgbClr val="FF0000"/>
                </a:solidFill>
              </a:rPr>
              <a:t>	</a:t>
            </a:r>
            <a:r>
              <a:rPr lang="fi-FI" sz="1300" dirty="0" smtClean="0">
                <a:solidFill>
                  <a:srgbClr val="FF0000"/>
                </a:solidFill>
              </a:rPr>
              <a:t>P</a:t>
            </a:r>
            <a:r>
              <a:rPr lang="fi-FI" sz="1300" dirty="0" smtClean="0"/>
              <a:t>ersonal protection (henkilösuojainten käyttö)</a:t>
            </a:r>
          </a:p>
          <a:p>
            <a:endParaRPr lang="fi-FI" sz="1600" dirty="0" smtClean="0"/>
          </a:p>
          <a:p>
            <a:endParaRPr lang="fi-FI" sz="1600" dirty="0" smtClean="0"/>
          </a:p>
          <a:p>
            <a:endParaRPr lang="fi-FI" sz="1600" dirty="0" smtClean="0"/>
          </a:p>
          <a:p>
            <a:pPr marL="0" indent="0">
              <a:buNone/>
            </a:pPr>
            <a:endParaRPr lang="fi-FI" sz="1600" dirty="0" smtClean="0"/>
          </a:p>
        </p:txBody>
      </p:sp>
      <p:grpSp>
        <p:nvGrpSpPr>
          <p:cNvPr id="4" name="Group 3"/>
          <p:cNvGrpSpPr/>
          <p:nvPr/>
        </p:nvGrpSpPr>
        <p:grpSpPr>
          <a:xfrm>
            <a:off x="7030579" y="2427734"/>
            <a:ext cx="1958590" cy="1731222"/>
            <a:chOff x="6881125" y="3290315"/>
            <a:chExt cx="1958590" cy="1731222"/>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30" y="3290315"/>
              <a:ext cx="1838585" cy="1731222"/>
            </a:xfrm>
            <a:prstGeom prst="rect">
              <a:avLst/>
            </a:prstGeom>
          </p:spPr>
        </p:pic>
      </p:grpSp>
    </p:spTree>
    <p:extLst>
      <p:ext uri="{BB962C8B-B14F-4D97-AF65-F5344CB8AC3E}">
        <p14:creationId xmlns:p14="http://schemas.microsoft.com/office/powerpoint/2010/main" val="35660519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Lainsäädäntö</a:t>
            </a:r>
            <a:endParaRPr lang="fi-FI" sz="2000" dirty="0"/>
          </a:p>
        </p:txBody>
      </p:sp>
      <p:sp>
        <p:nvSpPr>
          <p:cNvPr id="3" name="Content Placeholder 2"/>
          <p:cNvSpPr>
            <a:spLocks noGrp="1"/>
          </p:cNvSpPr>
          <p:nvPr>
            <p:ph sz="half" idx="1"/>
          </p:nvPr>
        </p:nvSpPr>
        <p:spPr>
          <a:xfrm>
            <a:off x="450001" y="870966"/>
            <a:ext cx="7002319" cy="3500984"/>
          </a:xfrm>
        </p:spPr>
        <p:txBody>
          <a:bodyPr>
            <a:normAutofit fontScale="92500" lnSpcReduction="10000"/>
          </a:bodyPr>
          <a:lstStyle/>
          <a:p>
            <a:r>
              <a:rPr lang="fi-FI" sz="1600" dirty="0"/>
              <a:t>Työnantaja on oikeudellisesti vastuussa työpaikan terveellisyyden ja turvallisuuden varmistamisesta.</a:t>
            </a:r>
          </a:p>
          <a:p>
            <a:pPr marL="0" indent="0">
              <a:buNone/>
            </a:pPr>
            <a:r>
              <a:rPr dirty="0"/>
              <a:t/>
            </a:r>
            <a:br>
              <a:rPr dirty="0"/>
            </a:br>
            <a:r>
              <a:rPr lang="fi-FI" sz="1600" dirty="0" smtClean="0"/>
              <a:t>Työterveys- ja -turvallisuuslainsäädäntö, muun muassa</a:t>
            </a:r>
          </a:p>
          <a:p>
            <a:r>
              <a:rPr lang="fi-FI" sz="1600" dirty="0" smtClean="0">
                <a:hlinkClick r:id="rId2"/>
              </a:rPr>
              <a:t>direktiivi 89/391/ETY (työsuojelun puitedirektiivi)   </a:t>
            </a:r>
            <a:endParaRPr lang="fi-FI" sz="1600" dirty="0"/>
          </a:p>
          <a:p>
            <a:r>
              <a:rPr lang="fi-FI" sz="1600" dirty="0" smtClean="0">
                <a:hlinkClick r:id="rId3"/>
              </a:rPr>
              <a:t>direktiivi 98/24/EY (kemiallisia tekijöitä koskeva direktiivi, CAD)</a:t>
            </a:r>
            <a:endParaRPr lang="fi-FI" sz="1600" dirty="0"/>
          </a:p>
          <a:p>
            <a:r>
              <a:rPr lang="fi-FI" sz="1600" dirty="0" smtClean="0">
                <a:hlinkClick r:id="rId4"/>
              </a:rPr>
              <a:t>direktiivi 2004/37/EY (syöpävaarallisia ja perimälle vaarallisia aineita</a:t>
            </a:r>
            <a:r>
              <a:rPr dirty="0">
                <a:hlinkClick r:id="rId4"/>
              </a:rPr>
              <a:t/>
            </a:r>
            <a:br>
              <a:rPr dirty="0">
                <a:hlinkClick r:id="rId4"/>
              </a:rPr>
            </a:br>
            <a:r>
              <a:rPr lang="fi-FI" sz="1600" dirty="0" smtClean="0">
                <a:hlinkClick r:id="rId4"/>
              </a:rPr>
              <a:t>koskeva direktiivi, CMD)</a:t>
            </a:r>
            <a:endParaRPr lang="fi-FI" sz="1600" dirty="0" smtClean="0"/>
          </a:p>
          <a:p>
            <a:pPr marL="0" indent="0">
              <a:buNone/>
            </a:pPr>
            <a:r>
              <a:rPr dirty="0"/>
              <a:t/>
            </a:r>
            <a:br>
              <a:rPr dirty="0"/>
            </a:br>
            <a:r>
              <a:rPr lang="fi-FI" sz="1400" dirty="0"/>
              <a:t>Täydellinen katsaus asiaan liittyvään työsuojelulainsäädäntöön: </a:t>
            </a:r>
            <a:r>
              <a:rPr dirty="0"/>
              <a:t/>
            </a:r>
            <a:br>
              <a:rPr dirty="0"/>
            </a:br>
            <a:r>
              <a:rPr lang="fi-FI" sz="1400" dirty="0" smtClean="0">
                <a:hlinkClick r:id="rId5"/>
              </a:rPr>
              <a:t>https</a:t>
            </a:r>
            <a:r>
              <a:rPr lang="fi-FI" sz="1400" smtClean="0">
                <a:hlinkClick r:id="rId5"/>
              </a:rPr>
              <a:t>://osha.europa.eu/fi/safety-and-health-legislation </a:t>
            </a:r>
            <a:r>
              <a:rPr dirty="0">
                <a:hlinkClick r:id="rId5"/>
              </a:rPr>
              <a:t/>
            </a:r>
            <a:br>
              <a:rPr dirty="0">
                <a:hlinkClick r:id="rId5"/>
              </a:rPr>
            </a:br>
            <a:endParaRPr lang="fi-FI" sz="1400" dirty="0"/>
          </a:p>
          <a:p>
            <a:pPr marL="0" indent="0">
              <a:buNone/>
            </a:pPr>
            <a:r>
              <a:rPr lang="fi-FI" sz="1400" dirty="0"/>
              <a:t>Hyödyllistä tietoa kemikaalilainsäädännöstä:</a:t>
            </a:r>
          </a:p>
          <a:p>
            <a:r>
              <a:rPr lang="fi-FI" sz="1400" dirty="0" smtClean="0">
                <a:hlinkClick r:id="rId6"/>
              </a:rPr>
              <a:t>Asetus (EY) N:o 1907/2006 (REACH-asetus)</a:t>
            </a:r>
            <a:endParaRPr lang="fi-FI" sz="1400" dirty="0"/>
          </a:p>
          <a:p>
            <a:r>
              <a:rPr lang="fi-FI" sz="1400" dirty="0" smtClean="0">
                <a:hlinkClick r:id="rId7"/>
              </a:rPr>
              <a:t>Asetus (EY) N:o 1272/2008 (CLP-asetus)</a:t>
            </a:r>
            <a:endParaRPr lang="fi-FI" sz="1400" dirty="0"/>
          </a:p>
          <a:p>
            <a:endParaRPr lang="fi-FI" sz="1600" dirty="0" smtClean="0"/>
          </a:p>
          <a:p>
            <a:pPr marL="0" indent="0">
              <a:buNone/>
            </a:pPr>
            <a:endParaRPr lang="fi-FI" sz="1800" dirty="0"/>
          </a:p>
        </p:txBody>
      </p:sp>
      <p:grpSp>
        <p:nvGrpSpPr>
          <p:cNvPr id="6" name="Group 5"/>
          <p:cNvGrpSpPr/>
          <p:nvPr/>
        </p:nvGrpSpPr>
        <p:grpSpPr>
          <a:xfrm>
            <a:off x="6997078" y="1851670"/>
            <a:ext cx="2025592" cy="2087939"/>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Syöpävaaralliset</a:t>
            </a:r>
            <a:r>
              <a:rPr lang="en-US" sz="2000" dirty="0" smtClean="0"/>
              <a:t> </a:t>
            </a:r>
            <a:r>
              <a:rPr lang="en-US" sz="2000" dirty="0" err="1" smtClean="0"/>
              <a:t>aineet</a:t>
            </a:r>
            <a:r>
              <a:rPr lang="en-US" sz="2000" dirty="0" smtClean="0"/>
              <a:t> </a:t>
            </a:r>
            <a:r>
              <a:rPr lang="en-US" sz="2000" dirty="0"/>
              <a:t>(</a:t>
            </a:r>
            <a:r>
              <a:rPr lang="en-US" sz="2000" dirty="0" err="1"/>
              <a:t>karsinogeenit</a:t>
            </a:r>
            <a:r>
              <a:rPr lang="en-US" sz="2000" dirty="0" smtClean="0"/>
              <a:t>)</a:t>
            </a:r>
            <a:endParaRPr lang="en-US" sz="2000" dirty="0"/>
          </a:p>
        </p:txBody>
      </p:sp>
      <p:sp>
        <p:nvSpPr>
          <p:cNvPr id="3" name="Content Placeholder 2"/>
          <p:cNvSpPr>
            <a:spLocks noGrp="1"/>
          </p:cNvSpPr>
          <p:nvPr>
            <p:ph sz="half" idx="1"/>
          </p:nvPr>
        </p:nvSpPr>
        <p:spPr>
          <a:xfrm>
            <a:off x="449874" y="832212"/>
            <a:ext cx="7560000" cy="3645000"/>
          </a:xfrm>
        </p:spPr>
        <p:txBody>
          <a:bodyPr>
            <a:normAutofit/>
          </a:bodyPr>
          <a:lstStyle/>
          <a:p>
            <a:r>
              <a:rPr lang="fi-FI" sz="1500" dirty="0" smtClean="0"/>
              <a:t>Syöpävaaralliset aineet aiheuttavat </a:t>
            </a:r>
            <a:r>
              <a:rPr lang="fi-FI" sz="1500" dirty="0"/>
              <a:t>useimmat EU:n kuolemaan johtavat ammattitaudit</a:t>
            </a:r>
            <a:endParaRPr lang="fr-LU" sz="1500" dirty="0"/>
          </a:p>
          <a:p>
            <a:r>
              <a:rPr lang="en-US" sz="1500" dirty="0" err="1"/>
              <a:t>Vuosittain</a:t>
            </a:r>
            <a:r>
              <a:rPr lang="en-US" sz="1500" dirty="0"/>
              <a:t> </a:t>
            </a:r>
            <a:r>
              <a:rPr lang="en-US" sz="1500" dirty="0" err="1"/>
              <a:t>työperäinen</a:t>
            </a:r>
            <a:r>
              <a:rPr lang="en-US" sz="1500" dirty="0"/>
              <a:t> </a:t>
            </a:r>
            <a:r>
              <a:rPr lang="en-US" sz="1500" dirty="0" err="1"/>
              <a:t>altistus</a:t>
            </a:r>
            <a:r>
              <a:rPr lang="en-US" sz="1500" dirty="0"/>
              <a:t> </a:t>
            </a:r>
            <a:r>
              <a:rPr lang="en-US" sz="1500" dirty="0" err="1" smtClean="0"/>
              <a:t>syöpävaarallisille</a:t>
            </a:r>
            <a:r>
              <a:rPr lang="en-US" sz="1500" dirty="0" smtClean="0"/>
              <a:t> </a:t>
            </a:r>
            <a:r>
              <a:rPr lang="en-US" sz="1500" dirty="0" err="1" smtClean="0"/>
              <a:t>aineille</a:t>
            </a:r>
            <a:r>
              <a:rPr lang="en-US" sz="1500" dirty="0" smtClean="0"/>
              <a:t> </a:t>
            </a:r>
            <a:r>
              <a:rPr lang="en-US" sz="1500" dirty="0" err="1" smtClean="0"/>
              <a:t>aiheuttaa</a:t>
            </a:r>
            <a:endParaRPr lang="fr-LU" sz="1500" dirty="0"/>
          </a:p>
          <a:p>
            <a:pPr lvl="1">
              <a:spcBef>
                <a:spcPts val="600"/>
              </a:spcBef>
            </a:pPr>
            <a:r>
              <a:rPr lang="en-GB" sz="1500" dirty="0"/>
              <a:t>91 </a:t>
            </a:r>
            <a:r>
              <a:rPr lang="en-GB" sz="1500" dirty="0" smtClean="0"/>
              <a:t>500–150 </a:t>
            </a:r>
            <a:r>
              <a:rPr lang="en-GB" sz="1500" dirty="0"/>
              <a:t>500</a:t>
            </a:r>
            <a:r>
              <a:rPr lang="en-US" sz="1500" dirty="0"/>
              <a:t> </a:t>
            </a:r>
            <a:r>
              <a:rPr lang="en-US" sz="1500" dirty="0" err="1"/>
              <a:t>ihmiselle</a:t>
            </a:r>
            <a:r>
              <a:rPr lang="en-US" sz="1500" dirty="0"/>
              <a:t> </a:t>
            </a:r>
            <a:r>
              <a:rPr lang="en-US" sz="1500" dirty="0" err="1"/>
              <a:t>syövän</a:t>
            </a:r>
            <a:r>
              <a:rPr lang="en-US" sz="1500" dirty="0"/>
              <a:t> </a:t>
            </a:r>
            <a:endParaRPr lang="fr-LU" sz="1500" dirty="0"/>
          </a:p>
          <a:p>
            <a:pPr lvl="1"/>
            <a:r>
              <a:rPr lang="en-GB" sz="1500" dirty="0"/>
              <a:t>57 </a:t>
            </a:r>
            <a:r>
              <a:rPr lang="en-GB" sz="1500" dirty="0" smtClean="0"/>
              <a:t>700–106 </a:t>
            </a:r>
            <a:r>
              <a:rPr lang="en-GB" sz="1500" dirty="0"/>
              <a:t>500</a:t>
            </a:r>
            <a:r>
              <a:rPr lang="en-US" sz="1500" dirty="0"/>
              <a:t> </a:t>
            </a:r>
            <a:r>
              <a:rPr lang="en-US" sz="1500" dirty="0" err="1"/>
              <a:t>kuolemantapausta</a:t>
            </a:r>
            <a:r>
              <a:rPr lang="en-US" sz="1500" dirty="0"/>
              <a:t> (RIVM, 2016)</a:t>
            </a:r>
            <a:endParaRPr lang="fr-LU" sz="1500" dirty="0"/>
          </a:p>
          <a:p>
            <a:pPr marL="189000" lvl="1" indent="-189000">
              <a:spcBef>
                <a:spcPts val="450"/>
              </a:spcBef>
              <a:buClr>
                <a:schemeClr val="tx2"/>
              </a:buClr>
              <a:buFont typeface="Wingdings" pitchFamily="2" charset="2"/>
              <a:buChar char="§"/>
            </a:pPr>
            <a:r>
              <a:rPr lang="fi-FI" sz="1500" b="1" dirty="0" smtClean="0">
                <a:solidFill>
                  <a:schemeClr val="tx2"/>
                </a:solidFill>
              </a:rPr>
              <a:t>Moni työperäinen syöpätapaus on </a:t>
            </a:r>
            <a:r>
              <a:rPr lang="fi-FI" sz="1500" b="1" dirty="0">
                <a:solidFill>
                  <a:schemeClr val="tx2"/>
                </a:solidFill>
              </a:rPr>
              <a:t>ehkäistävissä</a:t>
            </a:r>
            <a:endParaRPr lang="fr-LU" sz="1500" dirty="0">
              <a:solidFill>
                <a:schemeClr val="tx2"/>
              </a:solidFill>
            </a:endParaRPr>
          </a:p>
          <a:p>
            <a:r>
              <a:rPr lang="fi-FI" sz="1500" dirty="0" smtClean="0"/>
              <a:t>Syöpävaarallisiin aineisiin liittyvät </a:t>
            </a:r>
            <a:r>
              <a:rPr lang="fi-FI" sz="1500" dirty="0"/>
              <a:t>tiukemmat toimenpiteet kuin muihin vaarallisiin aineisiin, kuten työskentely suljetussa tilassa, työntekijöiden pääsyn rajoittaminen ja kirjanpito</a:t>
            </a:r>
            <a:endParaRPr lang="fr-LU" sz="1500" dirty="0"/>
          </a:p>
          <a:p>
            <a:r>
              <a:rPr lang="fi-FI" sz="1500" dirty="0" smtClean="0"/>
              <a:t>Syöpävaarallisia aineita koskevan </a:t>
            </a:r>
            <a:r>
              <a:rPr lang="fi-FI" sz="1500" dirty="0"/>
              <a:t>edistymissuunnitelman tarkoituksena on tukea toimintalinjoja ja tiedon ja hyvän käytännön jakamista</a:t>
            </a:r>
            <a:endParaRPr lang="fr-LU" sz="1500" dirty="0"/>
          </a:p>
          <a:p>
            <a:pPr marL="0" indent="0">
              <a:buNone/>
            </a:pPr>
            <a:endParaRPr lang="en-US" sz="15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867894"/>
            <a:ext cx="2134766" cy="740195"/>
          </a:xfrm>
          <a:prstGeom prst="rect">
            <a:avLst/>
          </a:prstGeom>
        </p:spPr>
      </p:pic>
    </p:spTree>
    <p:extLst>
      <p:ext uri="{BB962C8B-B14F-4D97-AF65-F5344CB8AC3E}">
        <p14:creationId xmlns:p14="http://schemas.microsoft.com/office/powerpoint/2010/main" val="18033965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Erityisen riskialttiit ryhmät</a:t>
            </a:r>
            <a:endParaRPr lang="fi-FI"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fi-FI" sz="1600" dirty="0" smtClean="0"/>
              <a:t>Tietyt työntekijäryhmät voivat olla erityisen alttiita kemiallisten tekijöiden aiheuttamille riskeille, muun muassa seuraavat:</a:t>
            </a:r>
          </a:p>
          <a:p>
            <a:pPr lvl="1">
              <a:spcBef>
                <a:spcPts val="600"/>
              </a:spcBef>
            </a:pPr>
            <a:r>
              <a:rPr lang="fi-FI" sz="1600" dirty="0"/>
              <a:t>naiset</a:t>
            </a:r>
          </a:p>
          <a:p>
            <a:pPr lvl="1"/>
            <a:r>
              <a:rPr lang="fi-FI" sz="1600" dirty="0" smtClean="0"/>
              <a:t>nuoret työntekijät</a:t>
            </a:r>
          </a:p>
          <a:p>
            <a:pPr lvl="1"/>
            <a:r>
              <a:rPr lang="fi-FI" sz="1600" dirty="0" smtClean="0"/>
              <a:t>siirtotyöläiset</a:t>
            </a:r>
          </a:p>
          <a:p>
            <a:pPr lvl="1"/>
            <a:r>
              <a:rPr lang="fi-FI" sz="1600" dirty="0" smtClean="0"/>
              <a:t>tilapäiset työntekijät</a:t>
            </a:r>
          </a:p>
          <a:p>
            <a:pPr lvl="1"/>
            <a:r>
              <a:rPr lang="fi-FI" sz="1600" dirty="0"/>
              <a:t>kouluttamaton tai kokematon henkilöstö</a:t>
            </a:r>
          </a:p>
          <a:p>
            <a:pPr lvl="1"/>
            <a:r>
              <a:rPr lang="fi-FI" sz="1600" dirty="0"/>
              <a:t>siivoojat ja urakoitsijat</a:t>
            </a:r>
          </a:p>
          <a:p>
            <a:pPr marL="189000" lvl="1" indent="-189000">
              <a:spcBef>
                <a:spcPts val="450"/>
              </a:spcBef>
              <a:buClr>
                <a:schemeClr val="tx2"/>
              </a:buClr>
              <a:buFont typeface="Wingdings" pitchFamily="2" charset="2"/>
              <a:buChar char="§"/>
            </a:pPr>
            <a:r>
              <a:rPr lang="fi-FI" sz="1600" b="1" dirty="0" smtClean="0">
                <a:solidFill>
                  <a:schemeClr val="tx2"/>
                </a:solidFill>
              </a:rPr>
              <a:t>Tämä saattaa johtua erityisestä herkkyydestä, kokemattomuudesta tai koulutuksen tai tiedon puutteesta.</a:t>
            </a:r>
          </a:p>
          <a:p>
            <a:pPr marL="189000" lvl="1" indent="-189000">
              <a:spcBef>
                <a:spcPts val="450"/>
              </a:spcBef>
              <a:buClr>
                <a:schemeClr val="tx2"/>
              </a:buClr>
              <a:buFont typeface="Wingdings" pitchFamily="2" charset="2"/>
              <a:buChar char="§"/>
            </a:pPr>
            <a:r>
              <a:rPr lang="fi-FI" sz="1600" b="1" dirty="0" smtClean="0">
                <a:solidFill>
                  <a:schemeClr val="tx2"/>
                </a:solidFill>
              </a:rPr>
              <a:t>Näihin työntekijöihin kohdistuvat riskit on otettava huomioon riskinarvioinnissa.</a:t>
            </a:r>
            <a:endParaRPr lang="fi-FI" sz="1600" b="1" dirty="0">
              <a:solidFill>
                <a:schemeClr val="tx2"/>
              </a:solidFill>
            </a:endParaRPr>
          </a:p>
          <a:p>
            <a:pPr lvl="1"/>
            <a:endParaRPr lang="fi-FI" dirty="0" smtClean="0"/>
          </a:p>
        </p:txBody>
      </p:sp>
    </p:spTree>
    <p:extLst>
      <p:ext uri="{BB962C8B-B14F-4D97-AF65-F5344CB8AC3E}">
        <p14:creationId xmlns:p14="http://schemas.microsoft.com/office/powerpoint/2010/main" val="10012289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65568" cy="3403058"/>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43558"/>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fi-FI" sz="2000" dirty="0" smtClean="0"/>
              <a:t>Kampanjaan osallistuminen</a:t>
            </a:r>
            <a:endParaRPr lang="fi-FI" sz="2000" dirty="0"/>
          </a:p>
        </p:txBody>
      </p:sp>
      <p:sp>
        <p:nvSpPr>
          <p:cNvPr id="3" name="Content Placeholder 2"/>
          <p:cNvSpPr>
            <a:spLocks noGrp="1"/>
          </p:cNvSpPr>
          <p:nvPr>
            <p:ph sz="half" idx="1"/>
          </p:nvPr>
        </p:nvSpPr>
        <p:spPr>
          <a:xfrm>
            <a:off x="449874" y="843558"/>
            <a:ext cx="7560000" cy="3645000"/>
          </a:xfrm>
        </p:spPr>
        <p:txBody>
          <a:bodyPr>
            <a:normAutofit/>
          </a:bodyPr>
          <a:lstStyle/>
          <a:p>
            <a:pPr marL="0" indent="0">
              <a:buNone/>
            </a:pPr>
            <a:r>
              <a:rPr lang="fi-FI" sz="1600" dirty="0" smtClean="0"/>
              <a:t>Kampanjaan voivat osallistua kaikenkokoiset eri aloilla toimivat </a:t>
            </a:r>
            <a:r>
              <a:rPr dirty="0"/>
              <a:t/>
            </a:r>
            <a:br>
              <a:rPr dirty="0"/>
            </a:br>
            <a:r>
              <a:rPr lang="fi-FI" sz="1600" dirty="0" smtClean="0"/>
              <a:t>organisaatiot sekä yksittäiset henkilöt</a:t>
            </a:r>
          </a:p>
          <a:p>
            <a:pPr lvl="1">
              <a:spcBef>
                <a:spcPts val="600"/>
              </a:spcBef>
            </a:pPr>
            <a:r>
              <a:rPr lang="fi-FI" sz="1600" dirty="0" smtClean="0"/>
              <a:t>levittämällä ja julkaisemalla kampanja-aineistoa</a:t>
            </a:r>
          </a:p>
          <a:p>
            <a:pPr lvl="1"/>
            <a:r>
              <a:rPr lang="fi-FI" sz="1600" dirty="0"/>
              <a:t>osallistumalla tapahtumiin ja toimintaan tai</a:t>
            </a:r>
            <a:r>
              <a:rPr dirty="0"/>
              <a:t/>
            </a:r>
            <a:br>
              <a:rPr dirty="0"/>
            </a:br>
            <a:r>
              <a:rPr lang="fi-FI" sz="1600" dirty="0"/>
              <a:t>järjestämällä niitä</a:t>
            </a:r>
          </a:p>
          <a:p>
            <a:pPr lvl="1"/>
            <a:r>
              <a:rPr lang="fi-FI" sz="1600" dirty="0" smtClean="0"/>
              <a:t>käyttämällä kemiallisten tekijöiden hallinnan työkaluja </a:t>
            </a:r>
          </a:p>
          <a:p>
            <a:pPr marL="189000" lvl="1" indent="0">
              <a:buNone/>
            </a:pPr>
            <a:r>
              <a:rPr lang="fi-FI" sz="1600" dirty="0" smtClean="0"/>
              <a:t>	ja edistämällä niiden käyttöä</a:t>
            </a:r>
          </a:p>
          <a:p>
            <a:pPr lvl="1"/>
            <a:r>
              <a:rPr lang="fi-FI" sz="1600" dirty="0"/>
              <a:t>ryhtymällä kampanjakumppaniksi</a:t>
            </a:r>
          </a:p>
          <a:p>
            <a:pPr lvl="1"/>
            <a:r>
              <a:rPr lang="fi-FI" sz="1600" dirty="0" smtClean="0"/>
              <a:t>pysyttelemällä ajan tasalla sosiaalisen median avulla.</a:t>
            </a:r>
          </a:p>
          <a:p>
            <a:pPr lvl="1"/>
            <a:endParaRPr lang="fi-FI" sz="1600" dirty="0" smtClean="0"/>
          </a:p>
          <a:p>
            <a:pPr lvl="1"/>
            <a:endParaRPr lang="fi-FI"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467" y="134761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Kampanjan yhteistyökumppanien edut</a:t>
            </a:r>
            <a:endParaRPr lang="fi-FI" sz="2000" dirty="0"/>
          </a:p>
        </p:txBody>
      </p:sp>
      <p:sp>
        <p:nvSpPr>
          <p:cNvPr id="4" name="Rectangle 3"/>
          <p:cNvSpPr/>
          <p:nvPr/>
        </p:nvSpPr>
        <p:spPr>
          <a:xfrm>
            <a:off x="0" y="627534"/>
            <a:ext cx="9144000" cy="3636404"/>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78489" y="664307"/>
            <a:ext cx="6048672"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167336" y="727869"/>
            <a:ext cx="5976664" cy="3528392"/>
          </a:xfrm>
        </p:spPr>
        <p:txBody>
          <a:bodyPr>
            <a:noAutofit/>
          </a:bodyPr>
          <a:lstStyle/>
          <a:p>
            <a:r>
              <a:rPr lang="fi-FI" sz="1500" smtClean="0"/>
              <a:t>Onnistuneet yhteistyökumppanuudet EU-OSHAn ja </a:t>
            </a:r>
            <a:r>
              <a:rPr/>
              <a:t/>
            </a:r>
            <a:br>
              <a:rPr/>
            </a:br>
            <a:r>
              <a:rPr lang="fi-FI" sz="1500" smtClean="0"/>
              <a:t>keskeisten sidosryhmien välillä ovat ratkaisevia </a:t>
            </a:r>
            <a:r>
              <a:rPr/>
              <a:t/>
            </a:r>
            <a:br>
              <a:rPr/>
            </a:br>
            <a:r>
              <a:rPr lang="fi-FI" sz="1500" smtClean="0"/>
              <a:t>kampanjan onnistumisen kannalta.</a:t>
            </a:r>
          </a:p>
          <a:p>
            <a:r>
              <a:rPr lang="fi-FI" sz="1500" smtClean="0"/>
              <a:t>Euroopan laajuiset ja kansainväliset organisaatiot </a:t>
            </a:r>
            <a:r>
              <a:rPr/>
              <a:t/>
            </a:r>
            <a:br>
              <a:rPr/>
            </a:br>
            <a:r>
              <a:rPr lang="fi-FI" sz="1500" smtClean="0"/>
              <a:t>voivat ryhtyä kampanjan virallisiksi </a:t>
            </a:r>
            <a:r>
              <a:rPr/>
              <a:t/>
            </a:r>
            <a:br>
              <a:rPr/>
            </a:br>
            <a:r>
              <a:rPr lang="fi-FI" sz="1500" smtClean="0"/>
              <a:t>yhteistyökumppaneiksi.</a:t>
            </a:r>
          </a:p>
          <a:p>
            <a:r>
              <a:rPr lang="fi-FI" sz="1500"/>
              <a:t>Kampanjan mediakumppanit mainostavat kampanjaa.</a:t>
            </a:r>
          </a:p>
          <a:p>
            <a:r>
              <a:rPr lang="fi-FI" sz="1500"/>
              <a:t>Etuihin kuuluvat</a:t>
            </a:r>
          </a:p>
          <a:p>
            <a:pPr lvl="1"/>
            <a:r>
              <a:rPr lang="fi-FI" sz="1500"/>
              <a:t>tervetuliaispaketti</a:t>
            </a:r>
          </a:p>
          <a:p>
            <a:pPr lvl="1"/>
            <a:r>
              <a:rPr lang="fi-FI" sz="1500"/>
              <a:t>kumppanuustodistus</a:t>
            </a:r>
          </a:p>
          <a:p>
            <a:pPr lvl="1"/>
            <a:r>
              <a:rPr lang="fi-FI" sz="1500" smtClean="0"/>
              <a:t>näkyvyys EU:ssa ja tiedotusvälineissä</a:t>
            </a:r>
          </a:p>
          <a:p>
            <a:pPr lvl="1"/>
            <a:r>
              <a:rPr lang="fi-FI" sz="1500"/>
              <a:t>verkostoitumismahdollisuudet ja hyvien käytäntöjen vaihto </a:t>
            </a:r>
            <a:r>
              <a:rPr/>
              <a:t/>
            </a:r>
            <a:br>
              <a:rPr/>
            </a:br>
            <a:r>
              <a:rPr lang="fi-FI" sz="1500"/>
              <a:t>muiden kampanjan yhteistyökumppanien kanssa</a:t>
            </a:r>
          </a:p>
          <a:p>
            <a:pPr lvl="1"/>
            <a:r>
              <a:rPr lang="fi-FI" sz="1500"/>
              <a:t>kutsu EU-OSHAn tapahtumiin.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Terveellinen työ – Hyvän käytännön kilpailu</a:t>
            </a:r>
            <a:endParaRPr lang="fi-FI" sz="2000" dirty="0"/>
          </a:p>
        </p:txBody>
      </p:sp>
      <p:sp>
        <p:nvSpPr>
          <p:cNvPr id="3" name="Content Placeholder 2"/>
          <p:cNvSpPr>
            <a:spLocks noGrp="1"/>
          </p:cNvSpPr>
          <p:nvPr>
            <p:ph sz="half" idx="1"/>
          </p:nvPr>
        </p:nvSpPr>
        <p:spPr/>
        <p:txBody>
          <a:bodyPr>
            <a:normAutofit/>
          </a:bodyPr>
          <a:lstStyle/>
          <a:p>
            <a:r>
              <a:rPr lang="fi-FI" sz="1600" dirty="0" smtClean="0"/>
              <a:t>Tunnustus työpaikan innovatiivisista työsuojelukäytännöistä</a:t>
            </a:r>
          </a:p>
          <a:p>
            <a:r>
              <a:rPr lang="fi-FI" sz="1600" dirty="0" smtClean="0"/>
              <a:t>Organisaatioita palkitaan onnistuneista ja kestävistä aloitteista työpaikan kemiallisten tekijöiden hallinnassa.</a:t>
            </a:r>
          </a:p>
          <a:p>
            <a:r>
              <a:rPr lang="fi-FI" sz="1600" dirty="0" smtClean="0"/>
              <a:t>Osallistumismahdollisuus on organisaatioilla, jotka toimivat</a:t>
            </a:r>
          </a:p>
          <a:p>
            <a:pPr lvl="1"/>
            <a:r>
              <a:rPr lang="fi-FI" sz="1600" dirty="0"/>
              <a:t>EU:n jäsenvaltioissa</a:t>
            </a:r>
          </a:p>
          <a:p>
            <a:pPr lvl="1"/>
            <a:r>
              <a:rPr lang="fi-FI" sz="1600" dirty="0"/>
              <a:t>ehdokasmaissa</a:t>
            </a:r>
          </a:p>
          <a:p>
            <a:pPr lvl="1"/>
            <a:r>
              <a:rPr lang="fi-FI" sz="1600" dirty="0" smtClean="0"/>
              <a:t>mahdollisissa ehdokasmaissa</a:t>
            </a:r>
          </a:p>
          <a:p>
            <a:pPr lvl="1"/>
            <a:r>
              <a:rPr lang="fi-FI" sz="1600" dirty="0"/>
              <a:t>Euroopan vapaakauppajärjestöön (EFTA) kuuluvissa maissa.</a:t>
            </a:r>
          </a:p>
          <a:p>
            <a:pPr marL="189000" lvl="1" indent="-189000">
              <a:spcBef>
                <a:spcPts val="450"/>
              </a:spcBef>
              <a:buClr>
                <a:schemeClr val="tx2"/>
              </a:buClr>
              <a:buFont typeface="Wingdings" pitchFamily="2" charset="2"/>
              <a:buChar char="§"/>
            </a:pPr>
            <a:r>
              <a:rPr lang="fi-FI" sz="1600" b="1" dirty="0" smtClean="0">
                <a:solidFill>
                  <a:schemeClr val="tx2"/>
                </a:solidFill>
              </a:rPr>
              <a:t>Voittajat julkistetaan palkitsemistilaisuudessa.</a:t>
            </a:r>
          </a:p>
          <a:p>
            <a:endParaRPr lang="fi-FI" sz="1800" dirty="0" smtClean="0"/>
          </a:p>
          <a:p>
            <a:pPr lvl="1"/>
            <a:endParaRPr lang="fi-FI" sz="1800" dirty="0" smtClean="0"/>
          </a:p>
          <a:p>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11855"/>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Johdanto kampanjaan</a:t>
            </a:r>
            <a:endParaRPr lang="fi-FI" sz="2000" dirty="0"/>
          </a:p>
        </p:txBody>
      </p:sp>
      <p:sp>
        <p:nvSpPr>
          <p:cNvPr id="3" name="Content Placeholder 2"/>
          <p:cNvSpPr>
            <a:spLocks noGrp="1"/>
          </p:cNvSpPr>
          <p:nvPr>
            <p:ph sz="half" idx="1"/>
          </p:nvPr>
        </p:nvSpPr>
        <p:spPr>
          <a:xfrm>
            <a:off x="450000" y="837000"/>
            <a:ext cx="7362360" cy="3645000"/>
          </a:xfrm>
        </p:spPr>
        <p:txBody>
          <a:bodyPr>
            <a:normAutofit/>
          </a:bodyPr>
          <a:lstStyle/>
          <a:p>
            <a:r>
              <a:rPr lang="fi-FI" sz="1600" dirty="0" smtClean="0"/>
              <a:t>Kampanjaa koordinoi Euroopan työterveys- ja </a:t>
            </a:r>
            <a:br>
              <a:rPr lang="fi-FI" sz="1600" dirty="0" smtClean="0"/>
            </a:br>
            <a:r>
              <a:rPr lang="fi-FI" sz="1600" dirty="0" smtClean="0"/>
              <a:t>työturvallisuusvirasto</a:t>
            </a:r>
            <a:r>
              <a:rPr lang="fi-FI" dirty="0" smtClean="0"/>
              <a:t> </a:t>
            </a:r>
            <a:r>
              <a:rPr lang="fi-FI" sz="1600" dirty="0" smtClean="0"/>
              <a:t>(EU-OSHA).</a:t>
            </a:r>
          </a:p>
          <a:p>
            <a:r>
              <a:rPr lang="fi-FI" sz="1600" dirty="0" smtClean="0"/>
              <a:t>Kampanja järjestetään yli 30 maassa.</a:t>
            </a:r>
          </a:p>
          <a:p>
            <a:r>
              <a:rPr lang="fi-FI" sz="1600" dirty="0" smtClean="0"/>
              <a:t>Kampanjaa tukee yhteistyökumppanien verkosto:</a:t>
            </a:r>
            <a:endParaRPr dirty="0"/>
          </a:p>
          <a:p>
            <a:pPr lvl="1">
              <a:spcBef>
                <a:spcPts val="600"/>
              </a:spcBef>
            </a:pPr>
            <a:r>
              <a:rPr lang="fi-FI" sz="1600" dirty="0" smtClean="0"/>
              <a:t>Kansalliset koordinointikeskukset</a:t>
            </a:r>
          </a:p>
          <a:p>
            <a:pPr lvl="1"/>
            <a:r>
              <a:rPr lang="fi-FI" sz="1600" dirty="0" smtClean="0"/>
              <a:t>Kampanjan viralliset yhteistyökumppanit</a:t>
            </a:r>
          </a:p>
          <a:p>
            <a:pPr lvl="1"/>
            <a:r>
              <a:rPr lang="fi-FI" sz="1600" dirty="0" smtClean="0"/>
              <a:t>Euroopan työmarkkinaosapuolet</a:t>
            </a:r>
          </a:p>
          <a:p>
            <a:pPr lvl="1"/>
            <a:r>
              <a:rPr lang="fi-FI" sz="1600" dirty="0" smtClean="0"/>
              <a:t>Mediakumppanit</a:t>
            </a:r>
          </a:p>
          <a:p>
            <a:pPr lvl="1"/>
            <a:r>
              <a:rPr lang="fi-FI" sz="1600" dirty="0" smtClean="0"/>
              <a:t>Enterprise Europe Network</a:t>
            </a:r>
          </a:p>
          <a:p>
            <a:pPr lvl="1"/>
            <a:r>
              <a:rPr lang="fi-FI" sz="1600" dirty="0" smtClean="0"/>
              <a:t>EU:n toimielimet</a:t>
            </a:r>
          </a:p>
          <a:p>
            <a:pPr lvl="1"/>
            <a:r>
              <a:rPr lang="fi-FI" sz="1600" dirty="0" smtClean="0"/>
              <a:t>EU:n muut virastot</a:t>
            </a:r>
            <a:endParaRPr lang="fi-FI"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Kampanja-aineisto</a:t>
            </a:r>
            <a:endParaRPr lang="fi-FI" sz="2000" dirty="0"/>
          </a:p>
        </p:txBody>
      </p:sp>
      <p:sp>
        <p:nvSpPr>
          <p:cNvPr id="3" name="Content Placeholder 2"/>
          <p:cNvSpPr>
            <a:spLocks noGrp="1"/>
          </p:cNvSpPr>
          <p:nvPr>
            <p:ph sz="half" idx="1"/>
          </p:nvPr>
        </p:nvSpPr>
        <p:spPr>
          <a:xfrm>
            <a:off x="450001" y="843558"/>
            <a:ext cx="3545935" cy="3645000"/>
          </a:xfrm>
        </p:spPr>
        <p:txBody>
          <a:bodyPr>
            <a:normAutofit/>
          </a:bodyPr>
          <a:lstStyle/>
          <a:p>
            <a:r>
              <a:rPr lang="fi-FI" sz="1600" dirty="0" smtClean="0"/>
              <a:t>Kampanjaopas</a:t>
            </a:r>
          </a:p>
          <a:p>
            <a:r>
              <a:rPr lang="fi-FI" sz="1600" dirty="0" smtClean="0"/>
              <a:t>Käytännön verkkotyökalu</a:t>
            </a:r>
          </a:p>
          <a:p>
            <a:pPr marL="189000" lvl="1" indent="-189000">
              <a:spcBef>
                <a:spcPts val="450"/>
              </a:spcBef>
              <a:buClr>
                <a:schemeClr val="tx2"/>
              </a:buClr>
              <a:buFont typeface="Wingdings" pitchFamily="2" charset="2"/>
              <a:buChar char="§"/>
            </a:pPr>
            <a:r>
              <a:rPr lang="fi-FI" sz="1600" b="1" dirty="0">
                <a:solidFill>
                  <a:schemeClr val="tx2"/>
                </a:solidFill>
              </a:rPr>
              <a:t>Raportit</a:t>
            </a:r>
          </a:p>
          <a:p>
            <a:pPr marL="189000" lvl="1" indent="-189000">
              <a:spcBef>
                <a:spcPts val="450"/>
              </a:spcBef>
              <a:buClr>
                <a:schemeClr val="tx2"/>
              </a:buClr>
              <a:buFont typeface="Wingdings" pitchFamily="2" charset="2"/>
              <a:buChar char="§"/>
            </a:pPr>
            <a:r>
              <a:rPr lang="fi-FI" sz="1600" b="1" dirty="0">
                <a:solidFill>
                  <a:schemeClr val="tx2"/>
                </a:solidFill>
              </a:rPr>
              <a:t>Tiedotteet ensisijaisista aiheista </a:t>
            </a:r>
            <a:endParaRPr lang="fi-FI" sz="1600" b="1" dirty="0" smtClean="0">
              <a:solidFill>
                <a:schemeClr val="tx2"/>
              </a:solidFill>
            </a:endParaRPr>
          </a:p>
          <a:p>
            <a:pPr marL="189000" lvl="1" indent="-189000">
              <a:spcBef>
                <a:spcPts val="450"/>
              </a:spcBef>
              <a:buClr>
                <a:schemeClr val="tx2"/>
              </a:buClr>
              <a:buFont typeface="Wingdings" pitchFamily="2" charset="2"/>
              <a:buChar char="§"/>
            </a:pPr>
            <a:r>
              <a:rPr lang="fi-FI" sz="1600" b="1" dirty="0">
                <a:solidFill>
                  <a:schemeClr val="tx2"/>
                </a:solidFill>
              </a:rPr>
              <a:t>Resurssien ja työkalujen tietokanta</a:t>
            </a:r>
          </a:p>
          <a:p>
            <a:pPr marL="189000" lvl="1" indent="-189000">
              <a:spcBef>
                <a:spcPts val="450"/>
              </a:spcBef>
              <a:buClr>
                <a:schemeClr val="tx2"/>
              </a:buClr>
              <a:buFont typeface="Wingdings" pitchFamily="2" charset="2"/>
              <a:buChar char="§"/>
            </a:pPr>
            <a:r>
              <a:rPr lang="fi-FI" sz="1600" b="1" dirty="0" smtClean="0">
                <a:solidFill>
                  <a:schemeClr val="tx2"/>
                </a:solidFill>
              </a:rPr>
              <a:t>Tapaustutkimusten ja audiovisuaalisen aineiston tietokanta</a:t>
            </a:r>
            <a:endParaRPr lang="fi-FI" sz="1600" b="1" dirty="0">
              <a:solidFill>
                <a:schemeClr val="tx2"/>
              </a:solidFill>
            </a:endParaRPr>
          </a:p>
          <a:p>
            <a:pPr marL="189000" lvl="1" indent="-189000">
              <a:spcBef>
                <a:spcPts val="450"/>
              </a:spcBef>
              <a:buClr>
                <a:schemeClr val="tx2"/>
              </a:buClr>
              <a:buFont typeface="Wingdings" pitchFamily="2" charset="2"/>
              <a:buChar char="§"/>
            </a:pPr>
            <a:r>
              <a:rPr lang="fi-FI" sz="1600" b="1" dirty="0">
                <a:solidFill>
                  <a:schemeClr val="tx2"/>
                </a:solidFill>
              </a:rPr>
              <a:t>OSHwiki: päivitetty osio ja </a:t>
            </a:r>
            <a:r>
              <a:rPr lang="fi-FI" sz="1600" b="1" dirty="0" smtClean="0">
                <a:solidFill>
                  <a:schemeClr val="tx2"/>
                </a:solidFill>
              </a:rPr>
              <a:t/>
            </a:r>
            <a:br>
              <a:rPr lang="fi-FI" sz="1600" b="1" dirty="0" smtClean="0">
                <a:solidFill>
                  <a:schemeClr val="tx2"/>
                </a:solidFill>
              </a:rPr>
            </a:br>
            <a:r>
              <a:rPr lang="fi-FI" sz="1600" b="1" dirty="0" smtClean="0">
                <a:solidFill>
                  <a:schemeClr val="tx2"/>
                </a:solidFill>
              </a:rPr>
              <a:t>uudet </a:t>
            </a:r>
            <a:r>
              <a:rPr lang="fi-FI" sz="1600" b="1" dirty="0">
                <a:solidFill>
                  <a:schemeClr val="tx2"/>
                </a:solidFill>
              </a:rPr>
              <a:t>artikkelit</a:t>
            </a:r>
          </a:p>
          <a:p>
            <a:pPr lvl="1"/>
            <a:endParaRPr lang="fi-FI" sz="1800" dirty="0" smtClean="0"/>
          </a:p>
          <a:p>
            <a:pPr lvl="1"/>
            <a:endParaRPr lang="fi-FI" sz="1800" dirty="0" smtClean="0"/>
          </a:p>
          <a:p>
            <a:endParaRPr lang="fi-FI" dirty="0" smtClean="0"/>
          </a:p>
          <a:p>
            <a:pPr lvl="1"/>
            <a:endParaRPr lang="fi-FI" dirty="0" smtClean="0"/>
          </a:p>
          <a:p>
            <a:endParaRPr lang="fi-FI" dirty="0"/>
          </a:p>
        </p:txBody>
      </p:sp>
      <p:sp>
        <p:nvSpPr>
          <p:cNvPr id="4" name="TextBox 3"/>
          <p:cNvSpPr txBox="1"/>
          <p:nvPr/>
        </p:nvSpPr>
        <p:spPr>
          <a:xfrm>
            <a:off x="3995936" y="843558"/>
            <a:ext cx="3528392" cy="2959785"/>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fi-FI" sz="1600" b="1" dirty="0">
                <a:solidFill>
                  <a:schemeClr val="tx2"/>
                </a:solidFill>
              </a:rPr>
              <a:t>Napo-elokuvat</a:t>
            </a:r>
          </a:p>
          <a:p>
            <a:pPr marL="189000" lvl="1" indent="-189000" defTabSz="342900">
              <a:spcBef>
                <a:spcPts val="450"/>
              </a:spcBef>
              <a:buClr>
                <a:schemeClr val="tx2"/>
              </a:buClr>
              <a:buFont typeface="Wingdings" pitchFamily="2" charset="2"/>
              <a:buChar char="§"/>
            </a:pPr>
            <a:r>
              <a:rPr lang="fi-FI" sz="1600" b="1" dirty="0" smtClean="0">
                <a:solidFill>
                  <a:schemeClr val="tx2"/>
                </a:solidFill>
              </a:rPr>
              <a:t>Markkinointiaineisto</a:t>
            </a:r>
          </a:p>
          <a:p>
            <a:pPr marL="576000" lvl="2" indent="-285750" defTabSz="342900">
              <a:lnSpc>
                <a:spcPts val="1800"/>
              </a:lnSpc>
              <a:spcBef>
                <a:spcPts val="450"/>
              </a:spcBef>
              <a:buClr>
                <a:schemeClr val="tx1"/>
              </a:buClr>
              <a:buFont typeface="Arial" pitchFamily="34" charset="0"/>
              <a:buChar char="•"/>
            </a:pPr>
            <a:r>
              <a:rPr lang="fi-FI" sz="1600" dirty="0"/>
              <a:t>Kampanjaesite</a:t>
            </a:r>
          </a:p>
          <a:p>
            <a:pPr marL="576000" lvl="2" indent="-285750" defTabSz="342900">
              <a:lnSpc>
                <a:spcPts val="1800"/>
              </a:lnSpc>
              <a:spcBef>
                <a:spcPts val="450"/>
              </a:spcBef>
              <a:buClr>
                <a:schemeClr val="tx1"/>
              </a:buClr>
              <a:buFont typeface="Arial" pitchFamily="34" charset="0"/>
              <a:buChar char="•"/>
            </a:pPr>
            <a:r>
              <a:rPr lang="fi-FI" sz="1600" dirty="0"/>
              <a:t>Hyvän käytännön palkintoa koskeva esite</a:t>
            </a:r>
          </a:p>
          <a:p>
            <a:pPr marL="576000" lvl="2" indent="-285750" defTabSz="342900">
              <a:lnSpc>
                <a:spcPts val="1800"/>
              </a:lnSpc>
              <a:spcBef>
                <a:spcPts val="450"/>
              </a:spcBef>
              <a:buClr>
                <a:schemeClr val="tx1"/>
              </a:buClr>
              <a:buFont typeface="Arial" pitchFamily="34" charset="0"/>
              <a:buChar char="•"/>
            </a:pPr>
            <a:r>
              <a:rPr lang="fi-FI" sz="1600" dirty="0" smtClean="0"/>
              <a:t>Juliste</a:t>
            </a:r>
          </a:p>
          <a:p>
            <a:pPr marL="576000" lvl="2" indent="-285750" defTabSz="342900">
              <a:lnSpc>
                <a:spcPts val="1800"/>
              </a:lnSpc>
              <a:spcBef>
                <a:spcPts val="450"/>
              </a:spcBef>
              <a:buClr>
                <a:schemeClr val="tx1"/>
              </a:buClr>
              <a:buFont typeface="Arial" pitchFamily="34" charset="0"/>
              <a:buChar char="•"/>
            </a:pPr>
            <a:r>
              <a:rPr lang="fi-FI" sz="1600" dirty="0" smtClean="0"/>
              <a:t>Videot</a:t>
            </a:r>
            <a:endParaRPr lang="fi-FI" sz="1600" dirty="0"/>
          </a:p>
          <a:p>
            <a:pPr marL="576000" lvl="2" indent="-285750" defTabSz="342900">
              <a:lnSpc>
                <a:spcPts val="1800"/>
              </a:lnSpc>
              <a:spcBef>
                <a:spcPts val="450"/>
              </a:spcBef>
              <a:buClr>
                <a:schemeClr val="tx1"/>
              </a:buClr>
              <a:buFont typeface="Arial" pitchFamily="34" charset="0"/>
              <a:buChar char="•"/>
            </a:pPr>
            <a:r>
              <a:rPr lang="fi-FI" sz="1600" dirty="0" smtClean="0"/>
              <a:t>Verkkobanneri</a:t>
            </a:r>
          </a:p>
          <a:p>
            <a:pPr marL="576000" lvl="2" indent="-285750" defTabSz="342900">
              <a:lnSpc>
                <a:spcPts val="1800"/>
              </a:lnSpc>
              <a:spcBef>
                <a:spcPts val="450"/>
              </a:spcBef>
              <a:buClr>
                <a:schemeClr val="tx1"/>
              </a:buClr>
              <a:buFont typeface="Arial" pitchFamily="34" charset="0"/>
              <a:buChar char="•"/>
            </a:pPr>
            <a:r>
              <a:rPr lang="fi-FI" sz="1600" dirty="0"/>
              <a:t>Sähköpostiallekirjoitus</a:t>
            </a:r>
          </a:p>
          <a:p>
            <a:pPr marL="189000" lvl="1" indent="-189000" defTabSz="342900">
              <a:spcBef>
                <a:spcPts val="450"/>
              </a:spcBef>
              <a:buClr>
                <a:schemeClr val="tx2"/>
              </a:buClr>
              <a:buFont typeface="Wingdings" pitchFamily="2" charset="2"/>
              <a:buChar char="§"/>
            </a:pPr>
            <a:r>
              <a:rPr lang="fi-FI" sz="1600" b="1" dirty="0" smtClean="0">
                <a:solidFill>
                  <a:schemeClr val="tx2"/>
                </a:solidFill>
              </a:rPr>
              <a:t>Linkkejä hyödyllisille sivustoille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515" y="2139702"/>
            <a:ext cx="2712680" cy="1755264"/>
          </a:xfrm>
          <a:prstGeom prst="rect">
            <a:avLst/>
          </a:prstGeom>
        </p:spPr>
      </p:pic>
    </p:spTree>
    <p:extLst>
      <p:ext uri="{BB962C8B-B14F-4D97-AF65-F5344CB8AC3E}">
        <p14:creationId xmlns:p14="http://schemas.microsoft.com/office/powerpoint/2010/main" val="1329844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Tärkeitä päivämääriä</a:t>
            </a:r>
            <a:endParaRPr lang="fi-FI"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fi-FI" sz="1600" dirty="0" smtClean="0"/>
              <a:t>Kampanjan aloitus: </a:t>
            </a:r>
            <a:r>
              <a:rPr dirty="0"/>
              <a:t/>
            </a:r>
            <a:br>
              <a:rPr dirty="0"/>
            </a:br>
            <a:r>
              <a:rPr lang="fi-FI" sz="1600" b="0" dirty="0" smtClean="0">
                <a:solidFill>
                  <a:schemeClr val="tx2"/>
                </a:solidFill>
              </a:rPr>
              <a:t>Huhtikuu 2018</a:t>
            </a:r>
          </a:p>
          <a:p>
            <a:r>
              <a:rPr lang="fi-FI" sz="1600" dirty="0" smtClean="0"/>
              <a:t>Hyvän käytännön palkinnot -kilpailu jäsenvaltioissa ja Euroopan tasolla: </a:t>
            </a:r>
            <a:r>
              <a:rPr dirty="0"/>
              <a:t/>
            </a:r>
            <a:br>
              <a:rPr dirty="0"/>
            </a:br>
            <a:r>
              <a:rPr lang="fi-FI" sz="1600" b="0" dirty="0"/>
              <a:t>2018 ja 2019</a:t>
            </a:r>
          </a:p>
          <a:p>
            <a:r>
              <a:rPr lang="fi-FI" sz="1600" dirty="0" smtClean="0"/>
              <a:t>Terveellinen työ – hyvien käytäntöjen vaihdon tapahtuma: </a:t>
            </a:r>
            <a:r>
              <a:rPr dirty="0"/>
              <a:t/>
            </a:r>
            <a:br>
              <a:rPr dirty="0"/>
            </a:br>
            <a:r>
              <a:rPr lang="fi-FI" sz="1600" b="0" dirty="0" smtClean="0"/>
              <a:t>Vuoden 2019 toinen neljännes</a:t>
            </a:r>
          </a:p>
          <a:p>
            <a:r>
              <a:rPr lang="fi-FI" sz="1600" dirty="0" smtClean="0"/>
              <a:t>Euroopan työsuojeluviikko:</a:t>
            </a:r>
          </a:p>
          <a:p>
            <a:pPr marL="189000" lvl="1" indent="0">
              <a:buNone/>
            </a:pPr>
            <a:r>
              <a:rPr lang="fi-FI" sz="1600" dirty="0">
                <a:solidFill>
                  <a:schemeClr val="tx2"/>
                </a:solidFill>
              </a:rPr>
              <a:t>Lokakuu 2018 ja 2019</a:t>
            </a:r>
          </a:p>
          <a:p>
            <a:r>
              <a:rPr lang="fi-FI" sz="1600" dirty="0" smtClean="0"/>
              <a:t>Terveellinen työ – hyvän käytännön palkintojenjako - tilaisuus:</a:t>
            </a:r>
          </a:p>
          <a:p>
            <a:pPr marL="189000" lvl="1" indent="0">
              <a:buNone/>
            </a:pPr>
            <a:r>
              <a:rPr lang="fi-FI" sz="1600" dirty="0" smtClean="0">
                <a:solidFill>
                  <a:schemeClr val="tx2"/>
                </a:solidFill>
              </a:rPr>
              <a:t>Marraskuu 2019</a:t>
            </a:r>
          </a:p>
        </p:txBody>
      </p:sp>
    </p:spTree>
    <p:extLst>
      <p:ext uri="{BB962C8B-B14F-4D97-AF65-F5344CB8AC3E}">
        <p14:creationId xmlns:p14="http://schemas.microsoft.com/office/powerpoint/2010/main" val="41915829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Lisätietoa</a:t>
            </a:r>
            <a:endParaRPr lang="fi-FI" sz="2000" dirty="0"/>
          </a:p>
        </p:txBody>
      </p:sp>
      <p:sp>
        <p:nvSpPr>
          <p:cNvPr id="3" name="Content Placeholder 2"/>
          <p:cNvSpPr>
            <a:spLocks noGrp="1"/>
          </p:cNvSpPr>
          <p:nvPr>
            <p:ph sz="half" idx="1"/>
          </p:nvPr>
        </p:nvSpPr>
        <p:spPr>
          <a:xfrm>
            <a:off x="450000" y="837000"/>
            <a:ext cx="7560000" cy="3894990"/>
          </a:xfrm>
        </p:spPr>
        <p:txBody>
          <a:bodyPr>
            <a:normAutofit/>
          </a:bodyPr>
          <a:lstStyle/>
          <a:p>
            <a:r>
              <a:rPr lang="fi-FI" sz="1600" dirty="0" smtClean="0"/>
              <a:t>Lisätietoa kampanjan verkkosivuilla:</a:t>
            </a:r>
          </a:p>
          <a:p>
            <a:pPr marL="189000" lvl="1" indent="0">
              <a:buNone/>
            </a:pPr>
            <a:r>
              <a:rPr lang="fi-FI" sz="1600" b="1" dirty="0" smtClean="0">
                <a:solidFill>
                  <a:schemeClr val="tx2"/>
                </a:solidFill>
                <a:hlinkClick r:id="rId2"/>
              </a:rPr>
              <a:t>www.healthy-workplaces.eu/fi</a:t>
            </a:r>
            <a:r>
              <a:rPr lang="fi-FI" sz="1600" b="1" dirty="0" smtClean="0">
                <a:solidFill>
                  <a:schemeClr val="tx2"/>
                </a:solidFill>
              </a:rPr>
              <a:t> </a:t>
            </a:r>
            <a:endParaRPr lang="fi-FI" sz="1600" b="1" dirty="0">
              <a:solidFill>
                <a:schemeClr val="tx2"/>
              </a:solidFill>
            </a:endParaRPr>
          </a:p>
          <a:p>
            <a:pPr marL="189000" lvl="1" indent="0">
              <a:buNone/>
            </a:pPr>
            <a:endParaRPr lang="fi-FI" sz="1600" dirty="0" smtClean="0"/>
          </a:p>
          <a:p>
            <a:r>
              <a:rPr lang="fi-FI" sz="1600" dirty="0" smtClean="0"/>
              <a:t>Tilaa kampanjan uutiskirje:</a:t>
            </a:r>
          </a:p>
          <a:p>
            <a:pPr marL="189000" lvl="1" indent="0">
              <a:buNone/>
            </a:pPr>
            <a:r>
              <a:rPr lang="fi-FI" sz="1600" b="1" u="sng" dirty="0">
                <a:hlinkClick r:id="rId3"/>
              </a:rPr>
              <a:t>https://</a:t>
            </a:r>
            <a:r>
              <a:rPr lang="fi-FI" sz="1600" b="1" u="sng" dirty="0" smtClean="0">
                <a:hlinkClick r:id="rId3"/>
              </a:rPr>
              <a:t>healthy-workplaces.eu/fi/healthy-workplaces-newsletter</a:t>
            </a:r>
            <a:r>
              <a:rPr lang="fi-FI" sz="1600" b="1" u="sng" dirty="0" smtClean="0"/>
              <a:t> </a:t>
            </a:r>
            <a:endParaRPr lang="fi-FI" sz="1600" b="1" dirty="0" smtClean="0"/>
          </a:p>
          <a:p>
            <a:pPr marL="189000" lvl="1" indent="0">
              <a:buNone/>
            </a:pPr>
            <a:endParaRPr lang="fi-FI" sz="1600" b="1" dirty="0" smtClean="0"/>
          </a:p>
          <a:p>
            <a:r>
              <a:rPr lang="fi-FI" sz="1600" dirty="0" smtClean="0"/>
              <a:t>Ajankohtaiset tiedot toiminnasta ja tapahtumista sosiaalisessa mediassa:</a:t>
            </a:r>
          </a:p>
          <a:p>
            <a:pPr marL="0" indent="0">
              <a:buNone/>
            </a:pPr>
            <a:endParaRPr lang="fi-FI" sz="1600" dirty="0" smtClean="0"/>
          </a:p>
          <a:p>
            <a:endParaRPr lang="fi-FI" sz="1600" dirty="0" smtClean="0"/>
          </a:p>
          <a:p>
            <a:r>
              <a:rPr lang="fi-FI" sz="1600" dirty="0" smtClean="0"/>
              <a:t>Lisätietoa kotimaasi tapahtumista antaa kansallinen koordinointikeskus:</a:t>
            </a:r>
          </a:p>
          <a:p>
            <a:pPr marL="189000" lvl="1" indent="0">
              <a:buNone/>
            </a:pPr>
            <a:r>
              <a:rPr lang="fi-FI" sz="1600" b="1" u="sng" dirty="0">
                <a:hlinkClick r:id="rId4"/>
              </a:rPr>
              <a:t>www.healthy-workplaces.eu/fopsfops</a:t>
            </a:r>
            <a:endParaRPr lang="fi-FI" sz="1600" b="1" u="sng" dirty="0" smtClean="0"/>
          </a:p>
          <a:p>
            <a:pPr marL="189000" lvl="1" indent="0">
              <a:buNone/>
            </a:pPr>
            <a:endParaRPr lang="fi-FI" b="1" dirty="0" smtClean="0"/>
          </a:p>
          <a:p>
            <a:pPr marL="189000" lvl="1" indent="0">
              <a:buNone/>
            </a:pPr>
            <a:endParaRPr lang="fi-FI" b="1" dirty="0">
              <a:solidFill>
                <a:schemeClr val="tx2"/>
              </a:solidFill>
            </a:endParaRPr>
          </a:p>
          <a:p>
            <a:pPr marL="189000" lvl="1" indent="0">
              <a:buNone/>
            </a:pPr>
            <a:endParaRPr lang="fi-FI" dirty="0" smtClean="0"/>
          </a:p>
          <a:p>
            <a:pPr marL="189000" lvl="1" indent="0">
              <a:buNone/>
            </a:pPr>
            <a:endParaRPr lang="fi-FI"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Keskeiset tavoitteet</a:t>
            </a:r>
            <a:endParaRPr lang="fi-FI" sz="2000" dirty="0"/>
          </a:p>
        </p:txBody>
      </p:sp>
      <p:sp>
        <p:nvSpPr>
          <p:cNvPr id="3" name="Content Placeholder 2"/>
          <p:cNvSpPr>
            <a:spLocks noGrp="1"/>
          </p:cNvSpPr>
          <p:nvPr>
            <p:ph sz="half" idx="1"/>
          </p:nvPr>
        </p:nvSpPr>
        <p:spPr>
          <a:xfrm>
            <a:off x="450000" y="837000"/>
            <a:ext cx="7434368" cy="3645000"/>
          </a:xfrm>
        </p:spPr>
        <p:txBody>
          <a:bodyPr>
            <a:normAutofit/>
          </a:bodyPr>
          <a:lstStyle/>
          <a:p>
            <a:r>
              <a:rPr lang="fi-FI" sz="1600" u="sng" dirty="0" smtClean="0"/>
              <a:t>Tietoisuuden lisääminen</a:t>
            </a:r>
            <a:r>
              <a:rPr lang="fi-FI" dirty="0" smtClean="0"/>
              <a:t> </a:t>
            </a:r>
            <a:r>
              <a:rPr lang="fi-FI" sz="1600" dirty="0" smtClean="0"/>
              <a:t>kemiallisten tekijöiden työpaikalla aiheuttamista riskeistä</a:t>
            </a:r>
          </a:p>
          <a:p>
            <a:r>
              <a:rPr lang="fi-FI" sz="1600" u="sng" dirty="0" smtClean="0"/>
              <a:t>Ennaltaehkäisemisen kulttuurin </a:t>
            </a:r>
            <a:r>
              <a:rPr lang="fi-FI" sz="1600" dirty="0" smtClean="0"/>
              <a:t>edistäminen riskien poistamiseksi tai hallitsemiseksi tehokkaasti</a:t>
            </a:r>
          </a:p>
          <a:p>
            <a:r>
              <a:rPr lang="fi-FI" sz="1600" u="sng" dirty="0" smtClean="0"/>
              <a:t>Syöpää aiheuttaviin aineisiin </a:t>
            </a:r>
            <a:r>
              <a:rPr lang="fi-FI" sz="1600" dirty="0" smtClean="0"/>
              <a:t>liittyvien riskien ymmärtämisen lisääminen</a:t>
            </a:r>
          </a:p>
          <a:p>
            <a:r>
              <a:rPr lang="fi-FI" sz="1600" dirty="0" smtClean="0"/>
              <a:t>Toimien kohdentaminen työntekijöihin, joilla on</a:t>
            </a:r>
            <a:r>
              <a:rPr lang="fi-FI" sz="1600" u="sng" dirty="0" smtClean="0"/>
              <a:t> erityistarpeita</a:t>
            </a:r>
            <a:r>
              <a:rPr lang="fi-FI" sz="1600" dirty="0" smtClean="0"/>
              <a:t> ja jotka ovat erityisen alttiita</a:t>
            </a:r>
          </a:p>
          <a:p>
            <a:r>
              <a:rPr lang="fi-FI" sz="1600" u="sng" dirty="0" smtClean="0"/>
              <a:t>Toimintalinjojen kehityksestä </a:t>
            </a:r>
            <a:r>
              <a:rPr lang="fi-FI" sz="1600" dirty="0" smtClean="0"/>
              <a:t>ja asiaa </a:t>
            </a:r>
            <a:br>
              <a:rPr lang="fi-FI" sz="1600" dirty="0" smtClean="0"/>
            </a:br>
            <a:r>
              <a:rPr lang="fi-FI" sz="1600" dirty="0" smtClean="0"/>
              <a:t>koskevasta </a:t>
            </a:r>
            <a:r>
              <a:rPr lang="fi-FI" sz="1600" u="sng" dirty="0" smtClean="0"/>
              <a:t>lainsäädännöstä </a:t>
            </a:r>
            <a:r>
              <a:rPr lang="fi-FI" sz="1600" dirty="0" smtClean="0"/>
              <a:t>tiedottaminen</a:t>
            </a:r>
            <a:endParaRPr lang="fi-FI"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633" y="2299030"/>
            <a:ext cx="2709847" cy="2517770"/>
          </a:xfrm>
          <a:prstGeom prst="rect">
            <a:avLst/>
          </a:prstGeom>
        </p:spPr>
      </p:pic>
    </p:spTree>
    <p:extLst>
      <p:ext uri="{BB962C8B-B14F-4D97-AF65-F5344CB8AC3E}">
        <p14:creationId xmlns:p14="http://schemas.microsoft.com/office/powerpoint/2010/main" val="4760270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Mistä on kyse?</a:t>
            </a:r>
            <a:endParaRPr lang="fi-FI" sz="2000" dirty="0"/>
          </a:p>
        </p:txBody>
      </p:sp>
      <p:sp>
        <p:nvSpPr>
          <p:cNvPr id="3" name="Content Placeholder 2"/>
          <p:cNvSpPr>
            <a:spLocks noGrp="1"/>
          </p:cNvSpPr>
          <p:nvPr>
            <p:ph sz="half" idx="1"/>
          </p:nvPr>
        </p:nvSpPr>
        <p:spPr/>
        <p:txBody>
          <a:bodyPr/>
          <a:lstStyle/>
          <a:p>
            <a:r>
              <a:rPr lang="fi-FI" sz="1600" dirty="0" smtClean="0"/>
              <a:t>Monet työntekijät altistuvat kemiallisille tekijöille työpaikoilla Euroopassa.</a:t>
            </a:r>
          </a:p>
          <a:p>
            <a:r>
              <a:rPr lang="fi-FI" sz="1600" dirty="0" smtClean="0"/>
              <a:t>Tietoisuus ongelmasta on usein vähäistä.</a:t>
            </a:r>
          </a:p>
          <a:p>
            <a:r>
              <a:rPr lang="fi-FI" sz="1600" dirty="0" smtClean="0"/>
              <a:t>Kemialliset tekijät voivat aiheuttaa</a:t>
            </a:r>
          </a:p>
          <a:p>
            <a:pPr lvl="1">
              <a:spcBef>
                <a:spcPts val="600"/>
              </a:spcBef>
            </a:pPr>
            <a:r>
              <a:rPr lang="fi-FI" sz="1600" dirty="0" smtClean="0"/>
              <a:t>välittömiä ja pitkäaikaisia terveysongelmia – esimerkiksi ihoärsytystä, hengityselinsairauksia ja syöpää</a:t>
            </a:r>
          </a:p>
          <a:p>
            <a:pPr lvl="1"/>
            <a:r>
              <a:rPr lang="fi-FI" sz="1600" dirty="0"/>
              <a:t>turvallisuusriskejä, kuten tulipaloja, räjähdyksiä ja tukehtumista</a:t>
            </a:r>
          </a:p>
          <a:p>
            <a:pPr lvl="1"/>
            <a:r>
              <a:rPr lang="fi-FI" sz="1600" dirty="0" smtClean="0"/>
              <a:t>huomattavia kustannuksia yrityksille suojatoimenpiteiden ja vastuuvelvollisuuden takia. </a:t>
            </a:r>
          </a:p>
          <a:p>
            <a:pPr marL="0" indent="0">
              <a:buNone/>
            </a:pPr>
            <a:endParaRPr lang="fi-FI" dirty="0" smtClean="0"/>
          </a:p>
        </p:txBody>
      </p:sp>
    </p:spTree>
    <p:extLst>
      <p:ext uri="{BB962C8B-B14F-4D97-AF65-F5344CB8AC3E}">
        <p14:creationId xmlns:p14="http://schemas.microsoft.com/office/powerpoint/2010/main" val="22535405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fi-FI" sz="2000" dirty="0" smtClean="0"/>
              <a:t>Mitä kemialliset tekijät ovat? </a:t>
            </a:r>
            <a:endParaRPr lang="fi-FI" sz="2000" dirty="0"/>
          </a:p>
        </p:txBody>
      </p:sp>
      <p:sp>
        <p:nvSpPr>
          <p:cNvPr id="3" name="Content Placeholder 2"/>
          <p:cNvSpPr>
            <a:spLocks noGrp="1"/>
          </p:cNvSpPr>
          <p:nvPr>
            <p:ph sz="half" idx="1"/>
          </p:nvPr>
        </p:nvSpPr>
        <p:spPr>
          <a:xfrm>
            <a:off x="459837" y="1165556"/>
            <a:ext cx="5912363" cy="3494426"/>
          </a:xfrm>
        </p:spPr>
        <p:txBody>
          <a:bodyPr>
            <a:normAutofit/>
          </a:bodyPr>
          <a:lstStyle/>
          <a:p>
            <a:pPr lvl="1"/>
            <a:endParaRPr lang="fi-FI" sz="1600" dirty="0" smtClean="0"/>
          </a:p>
          <a:p>
            <a:pPr lvl="1">
              <a:lnSpc>
                <a:spcPct val="110000"/>
              </a:lnSpc>
            </a:pPr>
            <a:r>
              <a:rPr lang="fi-FI" sz="1600" dirty="0" smtClean="0"/>
              <a:t>kemikaalit esimerkiksi maaleissa, liimoissa, desinfiointiaineissa, puhdistustuotteissa tai torjunta-aineissa</a:t>
            </a:r>
          </a:p>
          <a:p>
            <a:pPr lvl="1">
              <a:lnSpc>
                <a:spcPct val="110000"/>
              </a:lnSpc>
            </a:pPr>
            <a:r>
              <a:rPr lang="fi-FI" sz="1600" dirty="0"/>
              <a:t>prosessien yhteydessä syntyvät epäpuhtaudet, esimerkiksi hitsaushöyryt, piioksidi tai palamistuotteet, kuten dieselpakokaasut</a:t>
            </a:r>
          </a:p>
          <a:p>
            <a:pPr lvl="1">
              <a:lnSpc>
                <a:spcPct val="110000"/>
              </a:lnSpc>
            </a:pPr>
            <a:r>
              <a:rPr lang="fi-FI" sz="1600" dirty="0" smtClean="0"/>
              <a:t>luonnossa esiintyvät aineet, kuten viljapöly, asbesti tai raakaöljy ja sen ainesosat</a:t>
            </a:r>
          </a:p>
          <a:p>
            <a:r>
              <a:rPr lang="fi-FI" sz="1600" dirty="0" smtClean="0"/>
              <a:t>Kemiallisia </a:t>
            </a:r>
            <a:r>
              <a:rPr lang="fi-FI" sz="1600" dirty="0" smtClean="0">
                <a:solidFill>
                  <a:schemeClr val="accent1"/>
                </a:solidFill>
              </a:rPr>
              <a:t>tekijöitä </a:t>
            </a:r>
            <a:r>
              <a:rPr lang="fi-FI" sz="1600" dirty="0" smtClean="0"/>
              <a:t>esiintyy todennäköisesti lähes kaikilla työpaikoilla.</a:t>
            </a:r>
          </a:p>
          <a:p>
            <a:r>
              <a:rPr lang="fi-FI" sz="1600" dirty="0" smtClean="0"/>
              <a:t>Vahinkoa voi aiheuttaa sekä lyhyt- tai pitkäaikainen altistuminen että pitkäaikainen kertyminen kehoon.</a:t>
            </a:r>
            <a:endParaRPr lang="fi-FI"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707654"/>
            <a:ext cx="3347065" cy="2865693"/>
          </a:xfrm>
          <a:prstGeom prst="rect">
            <a:avLst/>
          </a:prstGeom>
        </p:spPr>
      </p:pic>
      <p:sp>
        <p:nvSpPr>
          <p:cNvPr id="6" name="TextBox 5"/>
          <p:cNvSpPr txBox="1"/>
          <p:nvPr/>
        </p:nvSpPr>
        <p:spPr>
          <a:xfrm>
            <a:off x="467544" y="834847"/>
            <a:ext cx="7920880" cy="584775"/>
          </a:xfrm>
          <a:prstGeom prst="rect">
            <a:avLst/>
          </a:prstGeom>
          <a:noFill/>
        </p:spPr>
        <p:txBody>
          <a:bodyPr wrap="square" rtlCol="0">
            <a:spAutoFit/>
          </a:bodyPr>
          <a:lstStyle/>
          <a:p>
            <a:pPr marL="285750" indent="-285750">
              <a:buFont typeface="Wingdings" pitchFamily="2" charset="2"/>
              <a:buChar char="§"/>
            </a:pPr>
            <a:r>
              <a:rPr lang="fi-FI" sz="1600" b="1" dirty="0">
                <a:solidFill>
                  <a:schemeClr val="tx2"/>
                </a:solidFill>
              </a:rPr>
              <a:t>Mitä tahansa aineita (kaasuja, nesteitä tai kiinteitä aineita), jotka vaarantavat työntekijöiden terveyden ja turvallisuuden:</a:t>
            </a:r>
          </a:p>
        </p:txBody>
      </p:sp>
    </p:spTree>
    <p:extLst>
      <p:ext uri="{BB962C8B-B14F-4D97-AF65-F5344CB8AC3E}">
        <p14:creationId xmlns:p14="http://schemas.microsoft.com/office/powerpoint/2010/main" val="34244013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Kemiallisia tekijöitä koskevan direktiivin määritelmät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a:xfrm>
            <a:off x="461224" y="843558"/>
            <a:ext cx="7560000" cy="3645000"/>
          </a:xfrm>
        </p:spPr>
        <p:txBody>
          <a:bodyPr>
            <a:normAutofit lnSpcReduction="10000"/>
          </a:bodyPr>
          <a:lstStyle/>
          <a:p>
            <a:r>
              <a:rPr lang="fi-FI" dirty="0" smtClean="0"/>
              <a:t>a) ’Kemiallisella tekijällä’ tarkoitetaan yksinään tai seoksessa olevaa alkuainetta tai seosta sellaisena kuin se esiintyy luonnontilassa tai jonkin työtehtävän yhteydessä tuotettuna, käytettynä tai vapautuneena, jätteiden päästöt mukaan lukien, riippumatta siitä, onko se tuotettu tarkoituksellisesti vai tahattomasti ja onko se saatettu markkinoille vai ei.</a:t>
            </a:r>
          </a:p>
          <a:p>
            <a:r>
              <a:rPr lang="fi-FI" dirty="0" smtClean="0"/>
              <a:t>b)’ Vaarallisella kemiallisella tekijällä’ tarkoitetaan</a:t>
            </a:r>
          </a:p>
          <a:p>
            <a:pPr lvl="1">
              <a:spcBef>
                <a:spcPts val="600"/>
              </a:spcBef>
            </a:pPr>
            <a:r>
              <a:rPr lang="fi-FI" dirty="0" smtClean="0"/>
              <a:t>i) kemiallista tekijää, joka jonkin asetuksessa (EY) N:o 1272/2008 vahvistetun fysikaalisten ja/tai terveysvaarojen luokan mukaisesti luokitellaan vaaralliseksi aineeksi riippumatta siitä, onko kyseinen aine luokiteltu tuossa asetuksessa </a:t>
            </a:r>
          </a:p>
          <a:p>
            <a:pPr lvl="1"/>
            <a:r>
              <a:rPr lang="fi-FI" dirty="0" smtClean="0"/>
              <a:t>iii) kemiallista tekijää, joka ei täytä [...] vaarallisuusluokitusperusteita mutta saattaa aiheuttaa riskin työntekijöiden terveydelle ja turvallisuudelle fysikaalis-kemiallisten, kemiallisten tai toksikologisten ominaisuuksiensa vuoksi ja sen tavan johdosta, jolla sitä käytetään tai se esiintyy työpaikalla, mukaan lukien kemialliset tekijät, joille 3 artiklan mukaisesti on määritelty työperäistä altistumista koskeva raja-arvo.</a:t>
            </a:r>
          </a:p>
          <a:p>
            <a:r>
              <a:rPr lang="fi-FI" dirty="0" smtClean="0"/>
              <a:t>’Työtehtävällä, johon liittyy kemiallisia tekijöitä</a:t>
            </a:r>
            <a:r>
              <a:rPr lang="fi-FI" dirty="0" smtClean="0">
                <a:solidFill>
                  <a:srgbClr val="FF0000"/>
                </a:solidFill>
              </a:rPr>
              <a:t> </a:t>
            </a:r>
            <a:r>
              <a:rPr lang="fi-FI" dirty="0" smtClean="0"/>
              <a:t>tarkoitetaan työtä, jossa käytetään kemiallisia aineita tai jossa niitä on tarkoitettu käytettäväksi missä tahansa vaiheessa, mukaan lukien valmistus, käsittely, varastointi, kuljetus tai hävittäminen ja edelleenkäsittely, tai jonka seurauksena kemiallisia aineita syntyy.</a:t>
            </a:r>
          </a:p>
        </p:txBody>
      </p:sp>
    </p:spTree>
    <p:extLst>
      <p:ext uri="{BB962C8B-B14F-4D97-AF65-F5344CB8AC3E}">
        <p14:creationId xmlns:p14="http://schemas.microsoft.com/office/powerpoint/2010/main" val="17496949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Fakta- ja tilastotietoja</a:t>
            </a:r>
            <a:endParaRPr lang="fi-FI" sz="2000" dirty="0"/>
          </a:p>
        </p:txBody>
      </p:sp>
      <p:sp>
        <p:nvSpPr>
          <p:cNvPr id="3" name="TextBox 2"/>
          <p:cNvSpPr txBox="1"/>
          <p:nvPr/>
        </p:nvSpPr>
        <p:spPr>
          <a:xfrm>
            <a:off x="611560" y="3874634"/>
            <a:ext cx="8748464" cy="707886"/>
          </a:xfrm>
          <a:prstGeom prst="rect">
            <a:avLst/>
          </a:prstGeom>
          <a:noFill/>
        </p:spPr>
        <p:txBody>
          <a:bodyPr wrap="square" rtlCol="0">
            <a:spAutoFit/>
          </a:bodyPr>
          <a:lstStyle/>
          <a:p>
            <a:r>
              <a:rPr lang="fi-FI" sz="800" dirty="0" smtClean="0"/>
              <a:t>1) Tiivistelmä – Toinen Euroopan yrityksille tehty kyselytutkimus uusista ja kehittyvistä riskeistä (ESENER-2),</a:t>
            </a:r>
            <a:r>
              <a:rPr sz="800" dirty="0"/>
              <a:t/>
            </a:r>
            <a:br>
              <a:rPr sz="800" dirty="0"/>
            </a:br>
            <a:r>
              <a:rPr lang="fi-FI" sz="800" dirty="0" smtClean="0"/>
              <a:t>EU-OSHA, 2015, s. 5. Saatavana osoitteessa </a:t>
            </a:r>
            <a:r>
              <a:rPr lang="fi-FI" sz="800" u="sng" dirty="0">
                <a:hlinkClick r:id="rId3"/>
              </a:rPr>
              <a:t>https://osha.europa.eu/sites/default/files/publications/documents/esener-ii-summary-en.PDF</a:t>
            </a:r>
            <a:endParaRPr lang="fi-FI" sz="800" u="sng" dirty="0" smtClean="0"/>
          </a:p>
          <a:p>
            <a:r>
              <a:rPr lang="fi-FI" sz="800" dirty="0" smtClean="0"/>
              <a:t>2) Raportti kuudennesta Euroopan työolotutkimuksesta, Eurofound, 2016, s. 43. Saatavana osoitteessa </a:t>
            </a:r>
            <a:r>
              <a:rPr lang="fi-FI" sz="800" dirty="0">
                <a:hlinkClick r:id="rId4"/>
              </a:rPr>
              <a:t>https://www.eurofound.europa.eu/sites/default/files/ef_publication/field_ef_document/ef1634en.pdf</a:t>
            </a:r>
            <a:r>
              <a:rPr lang="fi-FI" sz="800" dirty="0" smtClean="0"/>
              <a:t> </a:t>
            </a:r>
          </a:p>
          <a:p>
            <a:endParaRPr lang="fi-FI" sz="800" dirty="0"/>
          </a:p>
        </p:txBody>
      </p:sp>
      <p:sp>
        <p:nvSpPr>
          <p:cNvPr id="8" name="Content Placeholder 2"/>
          <p:cNvSpPr>
            <a:spLocks noGrp="1"/>
          </p:cNvSpPr>
          <p:nvPr>
            <p:ph sz="half" idx="1"/>
          </p:nvPr>
        </p:nvSpPr>
        <p:spPr>
          <a:xfrm>
            <a:off x="442428" y="843558"/>
            <a:ext cx="5976664" cy="2881606"/>
          </a:xfrm>
        </p:spPr>
        <p:txBody>
          <a:bodyPr>
            <a:normAutofit fontScale="85000" lnSpcReduction="10000"/>
          </a:bodyPr>
          <a:lstStyle/>
          <a:p>
            <a:r>
              <a:rPr lang="fi-FI" sz="1600" dirty="0"/>
              <a:t>Kemiallisia tai biologisia </a:t>
            </a:r>
            <a:r>
              <a:rPr lang="fi-FI" sz="1600" dirty="0" smtClean="0"/>
              <a:t>tekijöitä esiintyy </a:t>
            </a:r>
            <a:r>
              <a:rPr lang="fi-FI" sz="1600" dirty="0"/>
              <a:t>EU-OSHAn yrityksille suunnatun kyselytutkimuksen</a:t>
            </a:r>
            <a:r>
              <a:rPr lang="fi-FI" sz="1600" baseline="30000" dirty="0" smtClean="0"/>
              <a:t>1</a:t>
            </a:r>
            <a:r>
              <a:rPr lang="fi-FI" sz="1600" dirty="0"/>
              <a:t> mukaan 38 prosentissa yrityksistä.</a:t>
            </a:r>
            <a:r>
              <a:rPr lang="fi-FI" dirty="0" smtClean="0"/>
              <a:t> </a:t>
            </a:r>
            <a:endParaRPr lang="fi-FI" sz="1600" dirty="0"/>
          </a:p>
          <a:p>
            <a:r>
              <a:rPr lang="fi-FI" sz="1600" dirty="0"/>
              <a:t>Suuret yritykset käyttävät usein yli tuhatta erilaista kemiallista tuotetta.</a:t>
            </a:r>
          </a:p>
          <a:p>
            <a:r>
              <a:rPr lang="fi-FI" sz="1600" dirty="0" smtClean="0"/>
              <a:t>Yksittäinen työntekijä voi olla kosketuksissa satojen erilaisten kemiallisten tekijöiden kanssa.</a:t>
            </a:r>
          </a:p>
          <a:p>
            <a:r>
              <a:rPr lang="fi-FI" sz="1600" dirty="0"/>
              <a:t>EU:n työntekijöistä 17 prosenttia ilmoittaa olevansa ihokosketuksessa kemiallisten tuotteiden tai aineiden</a:t>
            </a:r>
            <a:r>
              <a:rPr lang="fi-FI" sz="1600" dirty="0" smtClean="0"/>
              <a:t> kanssa vähintään 25 prosenttia työajastaan</a:t>
            </a:r>
            <a:r>
              <a:rPr lang="fi-FI" sz="1600" baseline="30000" dirty="0" smtClean="0"/>
              <a:t>2</a:t>
            </a:r>
            <a:r>
              <a:rPr lang="fi-FI" sz="1600" dirty="0" smtClean="0"/>
              <a:t>, ja </a:t>
            </a:r>
            <a:r>
              <a:rPr lang="fi-FI" sz="1600" dirty="0" smtClean="0"/>
              <a:t>15</a:t>
            </a:r>
            <a:r>
              <a:rPr lang="fi-FI" sz="1600" dirty="0" smtClean="0"/>
              <a:t> prosenttia hengittää sisään savua, höyryjä (kuten hitsaushöyryjä tai pakokaasuja), jauheita tai pölyä (kuten puupölyä tai mineraalipölyä).</a:t>
            </a:r>
            <a:endParaRPr lang="fi-FI" sz="1600" dirty="0"/>
          </a:p>
          <a:p>
            <a:r>
              <a:rPr lang="fi-FI" sz="1600" dirty="0" smtClean="0"/>
              <a:t>Uusia riskejä tulee esiin jatkuvasti.</a:t>
            </a:r>
            <a:endParaRPr lang="fi-FI"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1223591"/>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Fakta- ja tilastotietoja</a:t>
            </a:r>
            <a:endParaRPr lang="fi-FI" sz="2000" dirty="0"/>
          </a:p>
        </p:txBody>
      </p:sp>
      <p:sp>
        <p:nvSpPr>
          <p:cNvPr id="7" name="Content Placeholder 2"/>
          <p:cNvSpPr>
            <a:spLocks noGrp="1"/>
          </p:cNvSpPr>
          <p:nvPr>
            <p:ph sz="half" idx="1"/>
          </p:nvPr>
        </p:nvSpPr>
        <p:spPr>
          <a:xfrm>
            <a:off x="450001" y="818297"/>
            <a:ext cx="5976664" cy="2881606"/>
          </a:xfrm>
        </p:spPr>
        <p:txBody>
          <a:bodyPr>
            <a:normAutofit/>
          </a:bodyPr>
          <a:lstStyle/>
          <a:p>
            <a:r>
              <a:rPr lang="fi-FI" sz="1600" dirty="0"/>
              <a:t>Aloihin, joilla kemialliset </a:t>
            </a:r>
            <a:r>
              <a:rPr lang="fi-FI" sz="1600" dirty="0" smtClean="0"/>
              <a:t>tekijät ovat </a:t>
            </a:r>
            <a:r>
              <a:rPr lang="fi-FI" sz="1600" dirty="0"/>
              <a:t>yleisiä, kuuluvat muun muassa maatalous (62 %), tuotantoteollisuus (52 %) ja rakennusala (51 %)</a:t>
            </a:r>
            <a:r>
              <a:rPr lang="fi-FI" sz="1600" baseline="30000" dirty="0" smtClean="0"/>
              <a:t>1</a:t>
            </a:r>
            <a:r>
              <a:rPr lang="fi-FI" sz="1600" dirty="0"/>
              <a:t>.</a:t>
            </a:r>
          </a:p>
          <a:p>
            <a:r>
              <a:rPr lang="fi-FI" sz="1600" dirty="0"/>
              <a:t>Monilla aloilla kemikaalien käyttö (esimerkiksi torjunta-aineet, muovit ja eristys</a:t>
            </a:r>
            <a:r>
              <a:rPr lang="fi-FI" sz="1600" dirty="0" smtClean="0"/>
              <a:t>) on </a:t>
            </a:r>
            <a:r>
              <a:rPr lang="fi-FI" sz="1600" dirty="0"/>
              <a:t>lisääntynyt kemikaalipohjaisen teknologian korvattua perinteiset </a:t>
            </a:r>
            <a:r>
              <a:rPr lang="fi-FI" sz="1600" dirty="0" smtClean="0"/>
              <a:t>työtavat.</a:t>
            </a:r>
            <a:endParaRPr lang="fi-FI" sz="1600" dirty="0"/>
          </a:p>
          <a:p>
            <a:r>
              <a:rPr lang="fi-FI" sz="1600" dirty="0"/>
              <a:t>Vuonna 2014 Ruotsissa käytettiin 3,7 tonnia kemiallisia aineita asukasta kohden.</a:t>
            </a:r>
          </a:p>
          <a:p>
            <a:pPr marL="0" indent="0">
              <a:buNone/>
            </a:pPr>
            <a:r>
              <a:rPr lang="fi-FI" dirty="0" smtClean="0"/>
              <a:t> </a:t>
            </a:r>
            <a:endParaRPr lang="fi-FI"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571750"/>
            <a:ext cx="2643104" cy="1710859"/>
          </a:xfrm>
          <a:prstGeom prst="rect">
            <a:avLst/>
          </a:prstGeom>
        </p:spPr>
      </p:pic>
      <p:sp>
        <p:nvSpPr>
          <p:cNvPr id="5" name="TextBox 4"/>
          <p:cNvSpPr txBox="1"/>
          <p:nvPr/>
        </p:nvSpPr>
        <p:spPr>
          <a:xfrm>
            <a:off x="611560" y="4016000"/>
            <a:ext cx="5184576" cy="338554"/>
          </a:xfrm>
          <a:prstGeom prst="rect">
            <a:avLst/>
          </a:prstGeom>
          <a:noFill/>
        </p:spPr>
        <p:txBody>
          <a:bodyPr wrap="square" rtlCol="0">
            <a:spAutoFit/>
          </a:bodyPr>
          <a:lstStyle/>
          <a:p>
            <a:r>
              <a:rPr lang="fi-FI" sz="800" dirty="0" smtClean="0"/>
              <a:t>1) ESENER-2 – raportti: Managing Safety and Health at Work, EU-OSHA, 2016, s. 18. Saatavana osoitteessa </a:t>
            </a:r>
            <a:r>
              <a:rPr lang="fi-FI" sz="800" u="sng" dirty="0">
                <a:hlinkClick r:id="rId4"/>
              </a:rPr>
              <a:t>https://osha.europa.eu/sites/default/files/ESENER2-Overview_report.pdf</a:t>
            </a:r>
            <a:r>
              <a:rPr lang="fi-FI" sz="800" dirty="0" smtClean="0"/>
              <a:t> </a:t>
            </a:r>
            <a:endParaRPr lang="fi-FI" sz="800" u="sng" dirty="0" smtClean="0"/>
          </a:p>
        </p:txBody>
      </p:sp>
    </p:spTree>
    <p:extLst>
      <p:ext uri="{BB962C8B-B14F-4D97-AF65-F5344CB8AC3E}">
        <p14:creationId xmlns:p14="http://schemas.microsoft.com/office/powerpoint/2010/main" val="2729352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err="1"/>
              <a:t>Altistus</a:t>
            </a:r>
            <a:r>
              <a:rPr lang="en-GB" sz="2000" dirty="0"/>
              <a:t> </a:t>
            </a:r>
            <a:r>
              <a:rPr lang="en-GB" sz="2000" dirty="0" err="1"/>
              <a:t>vaarallisille</a:t>
            </a:r>
            <a:r>
              <a:rPr lang="en-GB" sz="2000" dirty="0"/>
              <a:t> </a:t>
            </a:r>
            <a:r>
              <a:rPr lang="en-GB" sz="2000" dirty="0" err="1"/>
              <a:t>aineille</a:t>
            </a:r>
            <a:r>
              <a:rPr lang="en-GB" sz="2000" dirty="0"/>
              <a:t> </a:t>
            </a:r>
            <a:r>
              <a:rPr lang="en-GB" sz="2000" dirty="0" err="1" smtClean="0"/>
              <a:t>Euroopassa</a:t>
            </a:r>
            <a:endParaRPr lang="en-GB" sz="2000" dirty="0"/>
          </a:p>
        </p:txBody>
      </p:sp>
      <p:sp>
        <p:nvSpPr>
          <p:cNvPr id="3" name="Content Placeholder 2"/>
          <p:cNvSpPr>
            <a:spLocks noGrp="1"/>
          </p:cNvSpPr>
          <p:nvPr>
            <p:ph sz="half" idx="1"/>
          </p:nvPr>
        </p:nvSpPr>
        <p:spPr>
          <a:xfrm>
            <a:off x="450000" y="837000"/>
            <a:ext cx="5994208" cy="3645000"/>
          </a:xfrm>
        </p:spPr>
        <p:txBody>
          <a:bodyPr>
            <a:normAutofit/>
          </a:bodyPr>
          <a:lstStyle/>
          <a:p>
            <a:r>
              <a:rPr lang="fi-FI" sz="1600" dirty="0" smtClean="0"/>
              <a:t>EU-OSHAn </a:t>
            </a:r>
            <a:r>
              <a:rPr lang="fi-FI" sz="1600" dirty="0"/>
              <a:t>tutkimus pyrki arvioimaan paremmin altistusta vaarallisille aineille Euroopan työpaikoilla</a:t>
            </a:r>
            <a:endParaRPr lang="fr-LU" sz="1600" dirty="0"/>
          </a:p>
          <a:p>
            <a:r>
              <a:rPr lang="fi-FI" sz="1600" dirty="0" smtClean="0"/>
              <a:t>Tutkimuksessa </a:t>
            </a:r>
            <a:r>
              <a:rPr lang="fi-FI" sz="1600" dirty="0"/>
              <a:t>käytettiin uusia menetelmiä ja yhdistettiin ECHAlta, SPIN:stä, PRODCOMista, Eurostatin yritystilastoista ja Euroopan työolotutkimuksesta julkisesti saatavia tietoja</a:t>
            </a:r>
            <a:endParaRPr lang="fr-LU" sz="1600" dirty="0"/>
          </a:p>
          <a:p>
            <a:r>
              <a:rPr lang="fi-FI" sz="1600" dirty="0" smtClean="0"/>
              <a:t>Merkittävimpien </a:t>
            </a:r>
            <a:r>
              <a:rPr lang="fi-FI" sz="1600" dirty="0"/>
              <a:t>aineiden ja altistumisen tärkeimpien alojen yksilöintiin käytettiin asiantuntevaa pisteytystä</a:t>
            </a:r>
            <a:endParaRPr lang="fr-LU" sz="1600" dirty="0"/>
          </a:p>
          <a:p>
            <a:endParaRPr lang="en-US" sz="1600" dirty="0" smtClean="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422587" y="1749825"/>
            <a:ext cx="2146051" cy="2618853"/>
          </a:xfrm>
          <a:prstGeom prst="rect">
            <a:avLst/>
          </a:prstGeom>
        </p:spPr>
      </p:pic>
    </p:spTree>
    <p:extLst>
      <p:ext uri="{BB962C8B-B14F-4D97-AF65-F5344CB8AC3E}">
        <p14:creationId xmlns:p14="http://schemas.microsoft.com/office/powerpoint/2010/main" val="13099500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639</TotalTime>
  <Words>1003</Words>
  <Application>Microsoft Office PowerPoint</Application>
  <PresentationFormat>On-screen Show (16:9)</PresentationFormat>
  <Paragraphs>198</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Terveellinen työ -kampanja 2018–2019</vt:lpstr>
      <vt:lpstr>Johdanto kampanjaan</vt:lpstr>
      <vt:lpstr>Keskeiset tavoitteet</vt:lpstr>
      <vt:lpstr>Mistä on kyse?</vt:lpstr>
      <vt:lpstr>Mitä kemialliset tekijät ovat? </vt:lpstr>
      <vt:lpstr>Kemiallisia tekijöitä koskevan direktiivin määritelmät </vt:lpstr>
      <vt:lpstr>Fakta- ja tilastotietoja</vt:lpstr>
      <vt:lpstr>Fakta- ja tilastotietoja</vt:lpstr>
      <vt:lpstr>Altistus vaarallisille aineille Euroopassa</vt:lpstr>
      <vt:lpstr>Miten kemiallisia aineita voi hallita?</vt:lpstr>
      <vt:lpstr>Riskinarviointi</vt:lpstr>
      <vt:lpstr>Kemiallisten tekijöiden hallinta kolmessa vaiheessa</vt:lpstr>
      <vt:lpstr>STOP-periaate</vt:lpstr>
      <vt:lpstr>Lainsäädäntö</vt:lpstr>
      <vt:lpstr>Syöpävaaralliset aineet (karsinogeenit)</vt:lpstr>
      <vt:lpstr>Erityisen riskialttiit ryhmät</vt:lpstr>
      <vt:lpstr>Kampanjaan osallistuminen</vt:lpstr>
      <vt:lpstr>Kampanjan yhteistyökumppanien edut</vt:lpstr>
      <vt:lpstr>Terveellinen työ – Hyvän käytännön kilpailu</vt:lpstr>
      <vt:lpstr>Kampanja-aineisto</vt:lpstr>
      <vt:lpstr>Tärkeitä päivämääriä</vt:lpstr>
      <vt:lpstr>Lisätietoa</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208</cp:revision>
  <dcterms:created xsi:type="dcterms:W3CDTF">2015-10-14T15:05:30Z</dcterms:created>
  <dcterms:modified xsi:type="dcterms:W3CDTF">2018-04-05T12:36:00Z</dcterms:modified>
</cp:coreProperties>
</file>