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67" r:id="rId16"/>
    <p:sldId id="262" r:id="rId17"/>
    <p:sldId id="268" r:id="rId18"/>
    <p:sldId id="270" r:id="rId19"/>
    <p:sldId id="271" r:id="rId20"/>
    <p:sldId id="290" r:id="rId21"/>
    <p:sldId id="269" r:id="rId22"/>
    <p:sldId id="273" r:id="rId23"/>
  </p:sldIdLst>
  <p:sldSz cx="9144000" cy="5143500" type="screen16x9"/>
  <p:notesSz cx="6808788" cy="994092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7" userDrawn="1">
          <p15:clr>
            <a:srgbClr val="A4A3A4"/>
          </p15:clr>
        </p15:guide>
        <p15:guide id="2" pos="340" userDrawn="1">
          <p15:clr>
            <a:srgbClr val="A4A3A4"/>
          </p15:clr>
        </p15:guide>
        <p15:guide id="3" orient="horz" pos="2618" userDrawn="1">
          <p15:clr>
            <a:srgbClr val="A4A3A4"/>
          </p15:clr>
        </p15:guide>
        <p15:guide id="4" pos="51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0" clrIdx="0">
    <p:extLst/>
  </p:cmAuthor>
  <p:cmAuthor id="2" name="Lothar LISSNER" initials="LL" lastIdx="0" clrIdx="1">
    <p:extLst/>
  </p:cmAuthor>
  <p:cmAuthor id="3" name="Heike KLEMPA" initials="HK" lastIdx="0" clrIdx="2">
    <p:extLst/>
  </p:cmAuthor>
  <p:cmAuthor id="4" name="Elke SCHNEIDER" initials="ES" lastIdx="0" clrIdx="3">
    <p:extLst>
      <p:ext uri="{19B8F6BF-5375-455C-9EA6-DF929625EA0E}">
        <p15:presenceInfo xmlns:p15="http://schemas.microsoft.com/office/powerpoint/2012/main" userId="S-1-5-21-1482476501-790525478-839522115-1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4660"/>
  </p:normalViewPr>
  <p:slideViewPr>
    <p:cSldViewPr>
      <p:cViewPr varScale="1">
        <p:scale>
          <a:sx n="154" d="100"/>
          <a:sy n="154" d="100"/>
        </p:scale>
        <p:origin x="198" y="126"/>
      </p:cViewPr>
      <p:guideLst>
        <p:guide orient="horz" pos="577"/>
        <p:guide pos="340"/>
        <p:guide orient="horz" pos="2618"/>
        <p:guide pos="5148"/>
      </p:guideLst>
    </p:cSldViewPr>
  </p:slideViewPr>
  <p:notesTextViewPr>
    <p:cViewPr>
      <p:scale>
        <a:sx n="1" d="1"/>
        <a:sy n="1" d="1"/>
      </p:scale>
      <p:origin x="0" y="0"/>
    </p:cViewPr>
  </p:notesTextViewPr>
  <p:notesViewPr>
    <p:cSldViewPr>
      <p:cViewPr>
        <p:scale>
          <a:sx n="66" d="100"/>
          <a:sy n="66" d="100"/>
        </p:scale>
        <p:origin x="4302" y="5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05/04/2018</a:t>
            </a:fld>
            <a:endParaRPr lang="et-E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t-EE"/>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06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590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36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smtClean="0"/>
              <a:t>Click to edit Master 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pic>
        <p:nvPicPr>
          <p:cNvPr id="3" name="Imagen 2"/>
          <p:cNvPicPr>
            <a:picLocks noChangeAspect="1"/>
          </p:cNvPicPr>
          <p:nvPr userDrawn="1"/>
        </p:nvPicPr>
        <p:blipFill>
          <a:blip r:embed="rId3"/>
          <a:stretch>
            <a:fillRect/>
          </a:stretch>
        </p:blipFill>
        <p:spPr>
          <a:xfrm>
            <a:off x="0" y="0"/>
            <a:ext cx="9144000" cy="2554224"/>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grpSp>
        <p:nvGrpSpPr>
          <p:cNvPr id="4" name="Group 3"/>
          <p:cNvGrpSpPr/>
          <p:nvPr userDrawn="1"/>
        </p:nvGrpSpPr>
        <p:grpSpPr>
          <a:xfrm>
            <a:off x="444501" y="4207445"/>
            <a:ext cx="7655891" cy="524545"/>
            <a:chOff x="444501" y="4184346"/>
            <a:chExt cx="7655891" cy="524545"/>
          </a:xfrm>
        </p:grpSpPr>
        <p:pic>
          <p:nvPicPr>
            <p:cNvPr id="16" name="Bild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444501" y="4184346"/>
              <a:ext cx="947252" cy="524545"/>
            </a:xfrm>
            <a:prstGeom prst="rect">
              <a:avLst/>
            </a:prstGeom>
            <a:noFill/>
            <a:ln w="9525">
              <a:noFill/>
              <a:miter lim="800000"/>
              <a:headEnd/>
              <a:tailEnd/>
            </a:ln>
          </p:spPr>
        </p:pic>
        <p:pic>
          <p:nvPicPr>
            <p:cNvPr id="17" name="Bild 4" descr="111004_EU-OSHA_PPT_EU logo.png"/>
            <p:cNvPicPr>
              <a:picLocks noChangeAspect="1"/>
            </p:cNvPicPr>
            <p:nvPr userDrawn="1"/>
          </p:nvPicPr>
          <p:blipFill>
            <a:blip r:embed="rId6"/>
            <a:srcRect/>
            <a:stretch>
              <a:fillRect/>
            </a:stretch>
          </p:blipFill>
          <p:spPr bwMode="auto">
            <a:xfrm>
              <a:off x="4139952" y="4371950"/>
              <a:ext cx="392283" cy="267645"/>
            </a:xfrm>
            <a:prstGeom prst="rect">
              <a:avLst/>
            </a:prstGeom>
            <a:noFill/>
            <a:ln w="9525">
              <a:noFill/>
              <a:miter lim="800000"/>
              <a:headEnd/>
              <a:tailEnd/>
            </a:ln>
          </p:spPr>
        </p:pic>
        <p:pic>
          <p:nvPicPr>
            <p:cNvPr id="18" name="Bild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7546735" y="4227934"/>
              <a:ext cx="553657" cy="477055"/>
            </a:xfrm>
            <a:prstGeom prst="rect">
              <a:avLst/>
            </a:prstGeom>
            <a:noFill/>
            <a:ln w="9525">
              <a:noFill/>
              <a:miter lim="800000"/>
              <a:headEnd/>
              <a:tailEnd/>
            </a:ln>
          </p:spPr>
        </p:pic>
      </p:grpSp>
    </p:spTree>
    <p:extLst>
      <p:ext uri="{BB962C8B-B14F-4D97-AF65-F5344CB8AC3E}">
        <p14:creationId xmlns:p14="http://schemas.microsoft.com/office/powerpoint/2010/main" val="15544109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99725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39556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grpSp>
        <p:nvGrpSpPr>
          <p:cNvPr id="3" name="Group 2"/>
          <p:cNvGrpSpPr/>
          <p:nvPr userDrawn="1"/>
        </p:nvGrpSpPr>
        <p:grpSpPr>
          <a:xfrm>
            <a:off x="467544" y="4421356"/>
            <a:ext cx="7534004" cy="526658"/>
            <a:chOff x="467544" y="3313819"/>
            <a:chExt cx="7534004" cy="526658"/>
          </a:xfrm>
        </p:grpSpPr>
        <p:sp>
          <p:nvSpPr>
            <p:cNvPr id="8" name="Rectangle 11"/>
            <p:cNvSpPr>
              <a:spLocks noChangeArrowheads="1"/>
            </p:cNvSpPr>
            <p:nvPr userDrawn="1"/>
          </p:nvSpPr>
          <p:spPr bwMode="auto">
            <a:xfrm>
              <a:off x="1873490" y="3735702"/>
              <a:ext cx="499209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700" b="1" dirty="0" smtClean="0">
                  <a:solidFill>
                    <a:schemeClr val="tx2"/>
                  </a:solidFill>
                  <a:latin typeface="Arial" pitchFamily="-107" charset="0"/>
                </a:rPr>
                <a:t>www.healthy-workplaces.eu/et</a:t>
              </a:r>
              <a:endParaRPr lang="et-EE" sz="700" b="1" dirty="0">
                <a:solidFill>
                  <a:schemeClr val="tx2"/>
                </a:solidFill>
                <a:latin typeface="Arial" pitchFamily="-107" charset="0"/>
                <a:ea typeface="ＭＳ Ｐゴシック" pitchFamily="-107" charset="-128"/>
                <a:cs typeface="ＭＳ Ｐゴシック" pitchFamily="-107" charset="-128"/>
              </a:endParaRPr>
            </a:p>
          </p:txBody>
        </p:sp>
        <p:pic>
          <p:nvPicPr>
            <p:cNvPr id="9"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47891" y="3313819"/>
              <a:ext cx="553657" cy="477055"/>
            </a:xfrm>
            <a:prstGeom prst="rect">
              <a:avLst/>
            </a:prstGeom>
            <a:noFill/>
            <a:ln w="9525">
              <a:noFill/>
              <a:miter lim="800000"/>
              <a:headEnd/>
              <a:tailEnd/>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3556436"/>
              <a:ext cx="952172" cy="282910"/>
            </a:xfrm>
            <a:prstGeom prst="rect">
              <a:avLst/>
            </a:prstGeom>
          </p:spPr>
        </p:pic>
      </p:grpSp>
    </p:spTree>
    <p:extLst>
      <p:ext uri="{BB962C8B-B14F-4D97-AF65-F5344CB8AC3E}">
        <p14:creationId xmlns:p14="http://schemas.microsoft.com/office/powerpoint/2010/main" val="2498896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smtClean="0"/>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11" name="Bild 2" descr="111004_EU-OSHA_PPT_Corporate logo.png"/>
          <p:cNvPicPr>
            <a:picLocks noChangeAspect="1"/>
          </p:cNvPicPr>
          <p:nvPr/>
        </p:nvPicPr>
        <p:blipFill>
          <a:blip r:embed="rId2"/>
          <a:stretch>
            <a:fillRect/>
          </a:stretch>
        </p:blipFill>
        <p:spPr bwMode="auto">
          <a:xfrm>
            <a:off x="444501" y="4131469"/>
            <a:ext cx="1031155" cy="542925"/>
          </a:xfrm>
          <a:prstGeom prst="rect">
            <a:avLst/>
          </a:prstGeom>
          <a:noFill/>
          <a:ln w="9525">
            <a:noFill/>
            <a:miter lim="800000"/>
          </a:ln>
        </p:spPr>
      </p:pic>
      <p:pic>
        <p:nvPicPr>
          <p:cNvPr id="12" name="Bild 4" descr="111004_EU-OSHA_PPT_EU logo.png"/>
          <p:cNvPicPr>
            <a:picLocks noChangeAspect="1"/>
          </p:cNvPicPr>
          <p:nvPr/>
        </p:nvPicPr>
        <p:blipFill>
          <a:blip r:embed="rId3"/>
          <a:stretch>
            <a:fillRect/>
          </a:stretch>
        </p:blipFill>
        <p:spPr bwMode="auto">
          <a:xfrm>
            <a:off x="4275138" y="4431506"/>
            <a:ext cx="368870" cy="242888"/>
          </a:xfrm>
          <a:prstGeom prst="rect">
            <a:avLst/>
          </a:prstGeom>
          <a:noFill/>
          <a:ln w="9525">
            <a:noFill/>
            <a:miter lim="800000"/>
          </a:ln>
        </p:spPr>
      </p:pic>
      <p:pic>
        <p:nvPicPr>
          <p:cNvPr id="13" name="Bild 5" descr="111004_EU-OSHA_PPT_HW logo.png"/>
          <p:cNvPicPr>
            <a:picLocks noChangeAspect="1"/>
          </p:cNvPicPr>
          <p:nvPr/>
        </p:nvPicPr>
        <p:blipFill>
          <a:blip r:embed="rId4"/>
          <a:stretch>
            <a:fillRect/>
          </a:stretch>
        </p:blipFill>
        <p:spPr bwMode="auto">
          <a:xfrm>
            <a:off x="7596336" y="4212432"/>
            <a:ext cx="507853" cy="475060"/>
          </a:xfrm>
          <a:prstGeom prst="rect">
            <a:avLst/>
          </a:prstGeom>
          <a:noFill/>
          <a:ln w="9525">
            <a:noFill/>
            <a:miter lim="800000"/>
          </a:ln>
        </p:spPr>
      </p:pic>
    </p:spTree>
    <p:extLst>
      <p:ext uri="{BB962C8B-B14F-4D97-AF65-F5344CB8AC3E}">
        <p14:creationId xmlns:p14="http://schemas.microsoft.com/office/powerpoint/2010/main" val="3423340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63508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819222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79607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smtClean="0"/>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98097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smtClean="0"/>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smtClean="0"/>
              <a:t>Drag picture to placeholder or click icon to add</a:t>
            </a:r>
            <a:endParaRPr lang="en-US"/>
          </a:p>
        </p:txBody>
      </p:sp>
    </p:spTree>
    <p:extLst>
      <p:ext uri="{BB962C8B-B14F-4D97-AF65-F5344CB8AC3E}">
        <p14:creationId xmlns:p14="http://schemas.microsoft.com/office/powerpoint/2010/main" val="4174997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smtClean="0"/>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9"/>
          <p:cNvSpPr txBox="1"/>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t>‹#›</a:t>
            </a:fld>
            <a:endParaRPr lang="et-EE" sz="750" baseline="0"/>
          </a:p>
        </p:txBody>
      </p:sp>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ct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ct val="0"/>
        </a:spcBef>
        <a:spcAft>
          <a:spcPct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ct val="0"/>
        </a:spcBef>
        <a:spcAft>
          <a:spcPct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ct val="0"/>
        </a:spcBef>
        <a:spcAft>
          <a:spcPct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ct val="0"/>
        </a:spcBef>
        <a:spcAft>
          <a:spcPct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ct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ct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healthy-workplaces.eu/et/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30.jpeg"/><Relationship Id="rId2" Type="http://schemas.openxmlformats.org/officeDocument/2006/relationships/hyperlink" Target="http://www.healthy-workplaces.eu" TargetMode="Externa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29.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73000"/>
            <a:ext cx="8568952" cy="696600"/>
          </a:xfrm>
        </p:spPr>
        <p:txBody>
          <a:bodyPr/>
          <a:lstStyle/>
          <a:p>
            <a:r>
              <a:rPr lang="et-EE" sz="3200" dirty="0" smtClean="0"/>
              <a:t>Tervislike töökohtade kampaania 2018–2019</a:t>
            </a:r>
            <a:endParaRPr lang="et-EE" sz="3200" dirty="0"/>
          </a:p>
        </p:txBody>
      </p:sp>
      <p:sp>
        <p:nvSpPr>
          <p:cNvPr id="3" name="Subtítulo 2"/>
          <p:cNvSpPr>
            <a:spLocks noGrp="1"/>
          </p:cNvSpPr>
          <p:nvPr>
            <p:ph type="subTitle" idx="10"/>
          </p:nvPr>
        </p:nvSpPr>
        <p:spPr>
          <a:xfrm>
            <a:off x="323528" y="3363838"/>
            <a:ext cx="7646400" cy="506406"/>
          </a:xfrm>
        </p:spPr>
        <p:txBody>
          <a:bodyPr>
            <a:normAutofit/>
          </a:bodyPr>
          <a:lstStyle/>
          <a:p>
            <a:r>
              <a:rPr lang="et-EE" sz="2000" dirty="0" smtClean="0"/>
              <a:t>Töökohal leiduvate ohtlike ainete haldamine</a:t>
            </a:r>
            <a:endParaRPr lang="et-EE" sz="2000" dirty="0"/>
          </a:p>
        </p:txBody>
      </p:sp>
      <p:sp>
        <p:nvSpPr>
          <p:cNvPr id="4" name="Subtítulo 4"/>
          <p:cNvSpPr txBox="1"/>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ct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ct val="0"/>
              </a:spcBef>
              <a:spcAft>
                <a:spcPct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ct val="0"/>
              </a:spcBef>
              <a:spcAft>
                <a:spcPct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ct val="0"/>
              </a:spcBef>
              <a:spcAft>
                <a:spcPct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ct val="0"/>
              </a:spcBef>
              <a:spcAft>
                <a:spcPct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ct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ct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smtClean="0"/>
              <a:t/>
            </a:r>
            <a:br>
              <a:rPr lang="es-ES" smtClean="0"/>
            </a:br>
            <a:endParaRPr lang="en-GB"/>
          </a:p>
        </p:txBody>
      </p:sp>
    </p:spTree>
    <p:extLst>
      <p:ext uri="{BB962C8B-B14F-4D97-AF65-F5344CB8AC3E}">
        <p14:creationId xmlns:p14="http://schemas.microsoft.com/office/powerpoint/2010/main" val="39948353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a:lstStyle/>
          <a:p>
            <a:r>
              <a:rPr lang="et-EE" sz="2000" dirty="0" smtClean="0"/>
              <a:t>Kuidas ohtlikke aineid hallata?</a:t>
            </a:r>
            <a:endParaRPr lang="et-EE" sz="2000" dirty="0"/>
          </a:p>
        </p:txBody>
      </p:sp>
      <p:sp>
        <p:nvSpPr>
          <p:cNvPr id="3" name="Content Placeholder 2"/>
          <p:cNvSpPr>
            <a:spLocks noGrp="1"/>
          </p:cNvSpPr>
          <p:nvPr>
            <p:ph sz="half" idx="1"/>
          </p:nvPr>
        </p:nvSpPr>
        <p:spPr>
          <a:xfrm>
            <a:off x="450000" y="915988"/>
            <a:ext cx="6426255" cy="3167930"/>
          </a:xfrm>
        </p:spPr>
        <p:txBody>
          <a:bodyPr>
            <a:normAutofit lnSpcReduction="10000"/>
          </a:bodyPr>
          <a:lstStyle/>
          <a:p>
            <a:r>
              <a:rPr lang="et-EE" sz="1600" dirty="0" smtClean="0"/>
              <a:t>Võti on ennetuskultuuri loomine ja teadlikkuse suurendamine</a:t>
            </a:r>
          </a:p>
          <a:p>
            <a:r>
              <a:rPr lang="et-EE" sz="1600" dirty="0" smtClean="0"/>
              <a:t>Ohtlikke aineid käsitlevad õigusaktid on ELis juba jõus – tööandjad peavad tundma oma õiguslikke kohustusi</a:t>
            </a:r>
          </a:p>
          <a:p>
            <a:r>
              <a:rPr lang="et-EE" sz="1600" dirty="0" smtClean="0"/>
              <a:t>Riskihindamine on tulemusliku ennetuse jaoks väga oluline</a:t>
            </a:r>
          </a:p>
          <a:p>
            <a:r>
              <a:rPr lang="et-EE" sz="1600" dirty="0" smtClean="0"/>
              <a:t>Tulemuslike ennetus- ja kaitsemeetmete kehtestamine </a:t>
            </a:r>
          </a:p>
          <a:p>
            <a:r>
              <a:rPr lang="et-EE" sz="1600" dirty="0"/>
              <a:t>Töötajaid tuleks teavitada </a:t>
            </a:r>
          </a:p>
          <a:p>
            <a:pPr lvl="1"/>
            <a:r>
              <a:rPr lang="et-EE" sz="1600" dirty="0" smtClean="0"/>
              <a:t>riskihindamise tulemustest</a:t>
            </a:r>
          </a:p>
          <a:p>
            <a:pPr lvl="1"/>
            <a:r>
              <a:rPr lang="et-EE" sz="1600" dirty="0" smtClean="0"/>
              <a:t>ohtudest ja nende mõjust</a:t>
            </a:r>
            <a:endParaRPr lang="et-EE" sz="1600" dirty="0"/>
          </a:p>
          <a:p>
            <a:pPr lvl="1"/>
            <a:r>
              <a:rPr lang="et-EE" sz="1600" dirty="0"/>
              <a:t>k</a:t>
            </a:r>
            <a:r>
              <a:rPr lang="et-EE" sz="1600" dirty="0" smtClean="0"/>
              <a:t>uidas tagada enda ja teiste ohutust</a:t>
            </a:r>
          </a:p>
          <a:p>
            <a:pPr lvl="1"/>
            <a:r>
              <a:rPr lang="et-EE" sz="1600" dirty="0"/>
              <a:t>m</a:t>
            </a:r>
            <a:r>
              <a:rPr lang="et-EE" sz="1600" dirty="0" smtClean="0"/>
              <a:t>ida teha õnnetuse korral või siis, kui miski läheb valesti</a:t>
            </a:r>
          </a:p>
          <a:p>
            <a:r>
              <a:rPr lang="et-EE" sz="1600" dirty="0" smtClean="0"/>
              <a:t>Praktilised vahendid ja juhendid aitavad ettevõtjatel riske juhtida ning tagada ohutud ja tervislikud töökohad</a:t>
            </a:r>
            <a:endParaRPr lang="et-EE"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491630"/>
            <a:ext cx="1970276" cy="2465794"/>
          </a:xfrm>
          <a:prstGeom prst="rect">
            <a:avLst/>
          </a:prstGeom>
        </p:spPr>
      </p:pic>
    </p:spTree>
    <p:extLst>
      <p:ext uri="{BB962C8B-B14F-4D97-AF65-F5344CB8AC3E}">
        <p14:creationId xmlns:p14="http://schemas.microsoft.com/office/powerpoint/2010/main" val="1673160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Riskihindamine</a:t>
            </a:r>
            <a:endParaRPr lang="et-EE" sz="2000" dirty="0"/>
          </a:p>
        </p:txBody>
      </p:sp>
      <p:sp>
        <p:nvSpPr>
          <p:cNvPr id="3" name="Content Placeholder 2"/>
          <p:cNvSpPr>
            <a:spLocks noGrp="1"/>
          </p:cNvSpPr>
          <p:nvPr>
            <p:ph sz="half" idx="1"/>
          </p:nvPr>
        </p:nvSpPr>
        <p:spPr>
          <a:xfrm>
            <a:off x="449874" y="843558"/>
            <a:ext cx="8010558" cy="3096344"/>
          </a:xfrm>
        </p:spPr>
        <p:txBody>
          <a:bodyPr>
            <a:normAutofit fontScale="92500" lnSpcReduction="10000"/>
          </a:bodyPr>
          <a:lstStyle/>
          <a:p>
            <a:r>
              <a:rPr lang="et-EE" sz="1600" dirty="0"/>
              <a:t>Riskihindamine </a:t>
            </a:r>
            <a:r>
              <a:rPr lang="et-EE" sz="1600" dirty="0" smtClean="0"/>
              <a:t>aitab tuvastada kõik </a:t>
            </a:r>
            <a:r>
              <a:rPr lang="et-EE" sz="1600" dirty="0"/>
              <a:t>ohutus- ja terviseriskid</a:t>
            </a:r>
          </a:p>
          <a:p>
            <a:r>
              <a:rPr lang="et-EE" sz="1600" dirty="0"/>
              <a:t>Selles peaksid osalema </a:t>
            </a:r>
            <a:r>
              <a:rPr lang="et-EE" sz="1600" dirty="0" smtClean="0"/>
              <a:t>tööandjad</a:t>
            </a:r>
            <a:r>
              <a:rPr lang="et-EE" sz="1600" dirty="0"/>
              <a:t>, juhid, töötervishoiu- ja tööohutuse teenistused ja töötajad</a:t>
            </a:r>
          </a:p>
          <a:p>
            <a:r>
              <a:rPr lang="et-EE" sz="1600" dirty="0" smtClean="0"/>
              <a:t>Hõlmata tuleb </a:t>
            </a:r>
            <a:r>
              <a:rPr lang="et-EE" sz="1600" dirty="0"/>
              <a:t>kõiki töötajate rühmi ja </a:t>
            </a:r>
            <a:r>
              <a:rPr lang="et-EE" sz="1600" dirty="0" err="1" smtClean="0"/>
              <a:t>alltöövõtjaid</a:t>
            </a:r>
            <a:r>
              <a:rPr lang="et-EE" sz="1600" dirty="0" smtClean="0"/>
              <a:t>, ka </a:t>
            </a:r>
            <a:r>
              <a:rPr lang="et-EE" sz="1600" dirty="0"/>
              <a:t>erandlikke tööolukordi, nt hooldus- ja remonditööd</a:t>
            </a:r>
          </a:p>
          <a:p>
            <a:r>
              <a:rPr lang="et-EE" altLang="en-US" sz="1600" dirty="0" smtClean="0"/>
              <a:t>Iga riski </a:t>
            </a:r>
            <a:r>
              <a:rPr lang="et-EE" altLang="en-US" sz="1600" dirty="0"/>
              <a:t>kõrvaldamise, asendamise või kontrollimise töö </a:t>
            </a:r>
            <a:r>
              <a:rPr lang="et-EE" altLang="en-US" sz="1600" dirty="0" smtClean="0"/>
              <a:t>tuleb </a:t>
            </a:r>
            <a:r>
              <a:rPr lang="et-EE" altLang="en-US" sz="1600" dirty="0" err="1" smtClean="0"/>
              <a:t>tunnistatada</a:t>
            </a:r>
            <a:r>
              <a:rPr lang="et-EE" altLang="en-US" sz="1600" dirty="0" smtClean="0"/>
              <a:t> </a:t>
            </a:r>
            <a:r>
              <a:rPr lang="et-EE" altLang="en-US" sz="1600" dirty="0"/>
              <a:t>esmatähtsaks.</a:t>
            </a:r>
          </a:p>
          <a:p>
            <a:r>
              <a:rPr lang="et-EE" sz="1600" dirty="0" smtClean="0"/>
              <a:t>Riskihindamist tuleb </a:t>
            </a:r>
            <a:r>
              <a:rPr lang="et-EE" sz="1600" dirty="0"/>
              <a:t>ajakohastada ja vahejuhtumite toimumise korral läbi vaadata </a:t>
            </a:r>
          </a:p>
          <a:p>
            <a:r>
              <a:rPr lang="et-EE" sz="1600" dirty="0" smtClean="0"/>
              <a:t>Töötajaid peab </a:t>
            </a:r>
            <a:r>
              <a:rPr lang="et-EE" sz="1600" dirty="0"/>
              <a:t>tulemustest hästi </a:t>
            </a:r>
            <a:r>
              <a:rPr lang="et-EE" sz="1600" dirty="0" smtClean="0"/>
              <a:t>teavitama </a:t>
            </a:r>
            <a:r>
              <a:rPr lang="et-EE" sz="1600" dirty="0"/>
              <a:t>ja </a:t>
            </a:r>
            <a:r>
              <a:rPr lang="et-EE" sz="1600" dirty="0" smtClean="0"/>
              <a:t>koolitama, et nad oskaksid kasutada ennetusmeetmeid</a:t>
            </a:r>
            <a:endParaRPr lang="et-EE" sz="1600" dirty="0"/>
          </a:p>
          <a:p>
            <a:r>
              <a:rPr lang="et-EE" sz="1600" dirty="0" smtClean="0"/>
              <a:t>Riskihindamise vahendid </a:t>
            </a:r>
            <a:r>
              <a:rPr lang="et-EE" sz="1600" dirty="0"/>
              <a:t>ja </a:t>
            </a:r>
            <a:r>
              <a:rPr lang="et-EE" sz="1600" dirty="0" smtClean="0"/>
              <a:t>instrumendid peavad olema </a:t>
            </a:r>
            <a:r>
              <a:rPr lang="et-EE" sz="1600" dirty="0" err="1" smtClean="0"/>
              <a:t>ettevõtjatetele</a:t>
            </a:r>
            <a:r>
              <a:rPr lang="et-EE" sz="1600" dirty="0" smtClean="0"/>
              <a:t> kättesaadavad</a:t>
            </a:r>
            <a:endParaRPr lang="et-EE" sz="1600" dirty="0"/>
          </a:p>
        </p:txBody>
      </p:sp>
    </p:spTree>
    <p:extLst>
      <p:ext uri="{BB962C8B-B14F-4D97-AF65-F5344CB8AC3E}">
        <p14:creationId xmlns:p14="http://schemas.microsoft.com/office/powerpoint/2010/main" val="37553442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Ohtlike ainete haldamise kolm sammu</a:t>
            </a:r>
            <a:endParaRPr lang="et-EE" sz="2000" dirty="0"/>
          </a:p>
        </p:txBody>
      </p:sp>
      <p:sp>
        <p:nvSpPr>
          <p:cNvPr id="3" name="Content Placeholder 2"/>
          <p:cNvSpPr>
            <a:spLocks noGrp="1"/>
          </p:cNvSpPr>
          <p:nvPr>
            <p:ph sz="half" idx="1"/>
          </p:nvPr>
        </p:nvSpPr>
        <p:spPr>
          <a:xfrm>
            <a:off x="465078" y="843558"/>
            <a:ext cx="8283386" cy="3645000"/>
          </a:xfrm>
        </p:spPr>
        <p:txBody>
          <a:bodyPr>
            <a:noAutofit/>
          </a:bodyPr>
          <a:lstStyle/>
          <a:p>
            <a:pPr marL="0" indent="0">
              <a:buNone/>
            </a:pPr>
            <a:r>
              <a:rPr lang="et-EE" sz="1200" dirty="0" smtClean="0"/>
              <a:t>Ohtude tuvastamine</a:t>
            </a:r>
          </a:p>
          <a:p>
            <a:r>
              <a:rPr lang="et-EE" sz="1200" dirty="0" smtClean="0"/>
              <a:t>Tehakse töökohal kasutatavate ja seal tekkivate ainete/keemiatoodete inventuur</a:t>
            </a:r>
            <a:r>
              <a:rPr lang="et-EE" altLang="en-US" sz="1200" dirty="0"/>
              <a:t> </a:t>
            </a:r>
          </a:p>
          <a:p>
            <a:r>
              <a:rPr lang="et-EE" sz="1200" dirty="0" smtClean="0"/>
              <a:t>Kogutakse teavet võimalike kahjude ja juhtumise põhjuste kohta, näiteks märgiste ja ohutuskaartide abil </a:t>
            </a:r>
          </a:p>
          <a:p>
            <a:r>
              <a:rPr lang="et-EE" sz="1200" dirty="0" smtClean="0"/>
              <a:t>Hinnatakse, kas kasutatakse kantserogeenseid või mutageenseid aineid, mille suhtes kohaldatakse rangemaid eeskirju</a:t>
            </a:r>
          </a:p>
          <a:p>
            <a:pPr marL="0" indent="0">
              <a:buNone/>
            </a:pPr>
            <a:r>
              <a:rPr lang="et-EE" altLang="en-US" sz="1200" dirty="0" smtClean="0"/>
              <a:t>Kokkupuute hindamine</a:t>
            </a:r>
          </a:p>
          <a:p>
            <a:r>
              <a:rPr lang="et-EE" sz="1200" dirty="0" smtClean="0"/>
              <a:t>Tehakse kindlaks need, kes võivad ainetega kokku puutuda, sealhulgas koristajad ja teenindav personal</a:t>
            </a:r>
          </a:p>
          <a:p>
            <a:r>
              <a:rPr lang="et-EE" sz="1200" dirty="0"/>
              <a:t>Hinnatakse töötajate </a:t>
            </a:r>
            <a:r>
              <a:rPr lang="et-EE" sz="1200" dirty="0" smtClean="0"/>
              <a:t>kokkupuudet - liiki</a:t>
            </a:r>
            <a:r>
              <a:rPr lang="et-EE" sz="1200" dirty="0"/>
              <a:t>, intensiivsust, kestust, </a:t>
            </a:r>
            <a:r>
              <a:rPr lang="et-EE" sz="1200" dirty="0" smtClean="0"/>
              <a:t>sagedust ning nende kombinatsioone</a:t>
            </a:r>
            <a:endParaRPr lang="et-EE" sz="1200" dirty="0"/>
          </a:p>
          <a:p>
            <a:r>
              <a:rPr lang="et-EE" sz="1200" dirty="0" smtClean="0"/>
              <a:t>Kaalutakse kombineeritud mõju muude riskidega, näiteks tulekahjuriskid, nahakaudne kokkupuude või märg töö </a:t>
            </a:r>
          </a:p>
          <a:p>
            <a:pPr marL="0" indent="0">
              <a:buNone/>
            </a:pPr>
            <a:r>
              <a:rPr lang="et-EE" sz="1200" dirty="0" smtClean="0"/>
              <a:t>Määratakse meetmed</a:t>
            </a:r>
          </a:p>
          <a:p>
            <a:r>
              <a:rPr lang="et-EE" sz="1200" dirty="0" smtClean="0"/>
              <a:t>Ohtude loetelu põhjal tegevuskava koostamine, määrates muu hulgas selle, kes peab tegevuskava ellu viima</a:t>
            </a:r>
          </a:p>
          <a:p>
            <a:r>
              <a:rPr lang="et-EE" sz="1200" dirty="0"/>
              <a:t>Kontrollitakse meetmete rakendamist ja mõju</a:t>
            </a:r>
          </a:p>
        </p:txBody>
      </p:sp>
    </p:spTree>
    <p:extLst>
      <p:ext uri="{BB962C8B-B14F-4D97-AF65-F5344CB8AC3E}">
        <p14:creationId xmlns:p14="http://schemas.microsoft.com/office/powerpoint/2010/main" val="28736400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ATKI-põhimõte</a:t>
            </a:r>
            <a:endParaRPr lang="et-EE" sz="2000" dirty="0"/>
          </a:p>
        </p:txBody>
      </p:sp>
      <p:sp>
        <p:nvSpPr>
          <p:cNvPr id="3" name="Content Placeholder 2"/>
          <p:cNvSpPr>
            <a:spLocks noGrp="1"/>
          </p:cNvSpPr>
          <p:nvPr>
            <p:ph sz="half" idx="1"/>
          </p:nvPr>
        </p:nvSpPr>
        <p:spPr>
          <a:xfrm>
            <a:off x="450000" y="843558"/>
            <a:ext cx="7938423" cy="3645000"/>
          </a:xfrm>
        </p:spPr>
        <p:txBody>
          <a:bodyPr>
            <a:normAutofit/>
          </a:bodyPr>
          <a:lstStyle/>
          <a:p>
            <a:r>
              <a:rPr lang="et-EE" sz="1600" dirty="0" smtClean="0"/>
              <a:t>Tööandjad peavad võtma kasutusele tulemuslikke ennetus- ja kaitsemeetmeid</a:t>
            </a:r>
          </a:p>
          <a:p>
            <a:r>
              <a:rPr lang="et-EE" sz="1600" dirty="0" smtClean="0"/>
              <a:t>Ohtlikud ained ja protsessid tuleks töökohtadelt täielikult kõrvaldada (nt kujundades välja uued tööprotsessid) </a:t>
            </a:r>
          </a:p>
          <a:p>
            <a:r>
              <a:rPr lang="et-EE" sz="1600" dirty="0" smtClean="0"/>
              <a:t>Kui </a:t>
            </a:r>
            <a:r>
              <a:rPr lang="et-EE" sz="1600" u="sng" dirty="0" smtClean="0"/>
              <a:t>kõrvaldamine</a:t>
            </a:r>
            <a:r>
              <a:rPr lang="et-EE" sz="1600" dirty="0" smtClean="0"/>
              <a:t> ei ole võimalik, tuleb riske juhtida ennetusmeetmete hierarhia alusel ehk ATKI-põhimõttel</a:t>
            </a:r>
            <a:endParaRPr lang="en-US" dirty="0" smtClean="0"/>
          </a:p>
          <a:p>
            <a:pPr marL="0" indent="0">
              <a:spcBef>
                <a:spcPts val="600"/>
              </a:spcBef>
              <a:buNone/>
            </a:pPr>
            <a:r>
              <a:rPr lang="en-US" sz="1600" dirty="0" smtClean="0">
                <a:solidFill>
                  <a:srgbClr val="FF0000"/>
                </a:solidFill>
              </a:rPr>
              <a:t>	</a:t>
            </a:r>
            <a:r>
              <a:rPr lang="et-EE" sz="1600" dirty="0" smtClean="0">
                <a:solidFill>
                  <a:srgbClr val="FF0000"/>
                </a:solidFill>
              </a:rPr>
              <a:t>A</a:t>
            </a:r>
            <a:r>
              <a:rPr lang="et-EE" sz="1600" dirty="0" smtClean="0"/>
              <a:t>sendamine (ohutud või vähem kahjulikud alternatiivid)</a:t>
            </a:r>
          </a:p>
          <a:p>
            <a:pPr marL="0" indent="0">
              <a:buNone/>
            </a:pPr>
            <a:r>
              <a:rPr lang="en-US" sz="1600" dirty="0" smtClean="0">
                <a:solidFill>
                  <a:srgbClr val="FF0000"/>
                </a:solidFill>
              </a:rPr>
              <a:t>	</a:t>
            </a:r>
            <a:r>
              <a:rPr lang="et-EE" sz="1600" dirty="0" smtClean="0">
                <a:solidFill>
                  <a:srgbClr val="FF0000"/>
                </a:solidFill>
              </a:rPr>
              <a:t>T</a:t>
            </a:r>
            <a:r>
              <a:rPr lang="et-EE" sz="1600" dirty="0" smtClean="0"/>
              <a:t>ehnoloogilised meetmed (nt suletud süsteem, kohalik</a:t>
            </a:r>
            <a:r>
              <a:rPr lang="es-ES" sz="1600" dirty="0" smtClean="0"/>
              <a:t> 		  	</a:t>
            </a:r>
            <a:r>
              <a:rPr lang="et-EE" sz="1600" dirty="0" smtClean="0"/>
              <a:t>väljatõmbeventilatsioon)</a:t>
            </a:r>
          </a:p>
          <a:p>
            <a:pPr marL="0" indent="0">
              <a:buNone/>
            </a:pPr>
            <a:r>
              <a:rPr lang="en-US" sz="1600" dirty="0" smtClean="0">
                <a:solidFill>
                  <a:srgbClr val="FF0000"/>
                </a:solidFill>
              </a:rPr>
              <a:t>	</a:t>
            </a:r>
            <a:r>
              <a:rPr lang="et-EE" sz="1600" dirty="0" smtClean="0">
                <a:solidFill>
                  <a:srgbClr val="FF0000"/>
                </a:solidFill>
              </a:rPr>
              <a:t>K</a:t>
            </a:r>
            <a:r>
              <a:rPr lang="et-EE" sz="1600" dirty="0" smtClean="0"/>
              <a:t>orralduslikud meetmed (nt kokkupuutuvate töötajate arvu </a:t>
            </a:r>
            <a:r>
              <a:rPr lang="es-ES" sz="1600" dirty="0" smtClean="0"/>
              <a:t/>
            </a:r>
            <a:br>
              <a:rPr lang="es-ES" sz="1600" dirty="0" smtClean="0"/>
            </a:br>
            <a:r>
              <a:rPr lang="es-ES" sz="1600" dirty="0" smtClean="0"/>
              <a:t>	</a:t>
            </a:r>
            <a:r>
              <a:rPr lang="et-EE" sz="1600" dirty="0" smtClean="0"/>
              <a:t>või kokkupuute aja piiramine)</a:t>
            </a:r>
          </a:p>
          <a:p>
            <a:pPr marL="0" indent="0">
              <a:buNone/>
            </a:pPr>
            <a:r>
              <a:rPr lang="en-US" sz="1600" dirty="0" smtClean="0">
                <a:solidFill>
                  <a:srgbClr val="FF0000"/>
                </a:solidFill>
              </a:rPr>
              <a:t>	</a:t>
            </a:r>
            <a:r>
              <a:rPr lang="et-EE" sz="1600" dirty="0" smtClean="0">
                <a:solidFill>
                  <a:srgbClr val="FF0000"/>
                </a:solidFill>
              </a:rPr>
              <a:t>I</a:t>
            </a:r>
            <a:r>
              <a:rPr lang="et-EE" sz="1600" dirty="0" smtClean="0"/>
              <a:t>sikukaitse (isikukaitsevahendite kandmine)</a:t>
            </a:r>
          </a:p>
          <a:p>
            <a:endParaRPr lang="et-EE" sz="1600" dirty="0" smtClean="0"/>
          </a:p>
          <a:p>
            <a:endParaRPr lang="et-EE" sz="1600" dirty="0" smtClean="0"/>
          </a:p>
          <a:p>
            <a:endParaRPr lang="et-EE" sz="1600" dirty="0" smtClean="0"/>
          </a:p>
          <a:p>
            <a:pPr marL="0" indent="0">
              <a:buNone/>
            </a:pPr>
            <a:endParaRPr lang="et-EE" sz="1600" dirty="0" smtClean="0"/>
          </a:p>
        </p:txBody>
      </p:sp>
      <p:grpSp>
        <p:nvGrpSpPr>
          <p:cNvPr id="4" name="Group 3"/>
          <p:cNvGrpSpPr/>
          <p:nvPr/>
        </p:nvGrpSpPr>
        <p:grpSpPr>
          <a:xfrm>
            <a:off x="7072365" y="2427734"/>
            <a:ext cx="1875018" cy="1573838"/>
            <a:chOff x="6881125" y="3369007"/>
            <a:chExt cx="1875018" cy="1573838"/>
          </a:xfrm>
        </p:grpSpPr>
        <p:sp>
          <p:nvSpPr>
            <p:cNvPr id="7" name="Rounded Rectangle 6"/>
            <p:cNvSpPr/>
            <p:nvPr/>
          </p:nvSpPr>
          <p:spPr>
            <a:xfrm>
              <a:off x="6881125" y="3868536"/>
              <a:ext cx="1755064" cy="1042069"/>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702" y="3369007"/>
              <a:ext cx="1671441" cy="1573838"/>
            </a:xfrm>
            <a:prstGeom prst="rect">
              <a:avLst/>
            </a:prstGeom>
          </p:spPr>
        </p:pic>
      </p:grpSp>
    </p:spTree>
    <p:extLst>
      <p:ext uri="{BB962C8B-B14F-4D97-AF65-F5344CB8AC3E}">
        <p14:creationId xmlns:p14="http://schemas.microsoft.com/office/powerpoint/2010/main" val="35660519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Õigusaktid</a:t>
            </a:r>
            <a:endParaRPr lang="et-EE" sz="2000" dirty="0"/>
          </a:p>
        </p:txBody>
      </p:sp>
      <p:sp>
        <p:nvSpPr>
          <p:cNvPr id="3" name="Content Placeholder 2"/>
          <p:cNvSpPr>
            <a:spLocks noGrp="1"/>
          </p:cNvSpPr>
          <p:nvPr>
            <p:ph sz="half" idx="1"/>
          </p:nvPr>
        </p:nvSpPr>
        <p:spPr>
          <a:xfrm>
            <a:off x="450001" y="843558"/>
            <a:ext cx="7506375" cy="2990985"/>
          </a:xfrm>
        </p:spPr>
        <p:txBody>
          <a:bodyPr>
            <a:normAutofit fontScale="92500" lnSpcReduction="10000"/>
          </a:bodyPr>
          <a:lstStyle/>
          <a:p>
            <a:r>
              <a:rPr lang="et-EE" sz="1600" dirty="0"/>
              <a:t>Tööandja vastutab õiguslikult töökoha ohutuse ja tervislikkuse tagamise eest</a:t>
            </a:r>
          </a:p>
          <a:p>
            <a:pPr marL="0" indent="0">
              <a:buNone/>
            </a:pPr>
            <a:r>
              <a:rPr dirty="0"/>
              <a:t/>
            </a:r>
            <a:br>
              <a:rPr dirty="0"/>
            </a:br>
            <a:r>
              <a:rPr lang="et-EE" dirty="0" smtClean="0"/>
              <a:t>Töötervishoiu ja tööohutuse eeskirjad, sealhulgas</a:t>
            </a:r>
            <a:endParaRPr lang="et-EE" sz="1600" dirty="0" smtClean="0"/>
          </a:p>
          <a:p>
            <a:r>
              <a:rPr lang="et-EE" sz="1600" dirty="0" smtClean="0">
                <a:hlinkClick r:id="rId2"/>
              </a:rPr>
              <a:t>direktiiv 89/391/EMÜ (töötervishoiu ja tööohutuse raamdirektiiv)   </a:t>
            </a:r>
            <a:endParaRPr lang="et-EE" sz="1600" dirty="0"/>
          </a:p>
          <a:p>
            <a:r>
              <a:rPr lang="et-EE" sz="1600" dirty="0" smtClean="0">
                <a:hlinkClick r:id="rId3"/>
              </a:rPr>
              <a:t>direktiiv 98/24/EÜ (keemiliste mõjurite direktiiv)</a:t>
            </a:r>
            <a:endParaRPr lang="et-EE" sz="1600" dirty="0"/>
          </a:p>
          <a:p>
            <a:r>
              <a:rPr lang="et-EE" sz="1600" dirty="0" smtClean="0">
                <a:hlinkClick r:id="rId4"/>
              </a:rPr>
              <a:t>direktiiv 2004/37/EÜ (kantserogeenide ja mutageenide direktiiv)</a:t>
            </a:r>
            <a:endParaRPr lang="et-EE" sz="1600" dirty="0" smtClean="0"/>
          </a:p>
          <a:p>
            <a:pPr marL="0" indent="0">
              <a:buNone/>
            </a:pPr>
            <a:r>
              <a:rPr dirty="0"/>
              <a:t/>
            </a:r>
            <a:br>
              <a:rPr dirty="0"/>
            </a:br>
            <a:r>
              <a:rPr lang="et-EE" sz="1400" dirty="0"/>
              <a:t>Täielik ülevaade asjaomastest töötervishoiu ja tööohutuse eeskirjadest: </a:t>
            </a:r>
            <a:r>
              <a:rPr dirty="0"/>
              <a:t/>
            </a:r>
            <a:br>
              <a:rPr dirty="0"/>
            </a:br>
            <a:r>
              <a:rPr lang="et-EE" sz="1400" dirty="0" smtClean="0">
                <a:hlinkClick r:id="rId5"/>
              </a:rPr>
              <a:t>https://osha.europa.eu/e</a:t>
            </a:r>
            <a:r>
              <a:rPr lang="es-ES" sz="1400" smtClean="0">
                <a:hlinkClick r:id="rId5"/>
              </a:rPr>
              <a:t>t</a:t>
            </a:r>
            <a:r>
              <a:rPr lang="et-EE" sz="1400" smtClean="0">
                <a:hlinkClick r:id="rId5"/>
              </a:rPr>
              <a:t>/safety-and-health-legislation </a:t>
            </a:r>
            <a:r>
              <a:rPr dirty="0">
                <a:hlinkClick r:id="rId5"/>
              </a:rPr>
              <a:t/>
            </a:r>
            <a:br>
              <a:rPr dirty="0">
                <a:hlinkClick r:id="rId5"/>
              </a:rPr>
            </a:br>
            <a:endParaRPr lang="et-EE" sz="1400" dirty="0"/>
          </a:p>
          <a:p>
            <a:pPr marL="0" indent="0">
              <a:buNone/>
            </a:pPr>
            <a:r>
              <a:rPr lang="et-EE" sz="1400" dirty="0"/>
              <a:t>Kasulik teave kemikaale käsitlevatest õigusaktidest:</a:t>
            </a:r>
          </a:p>
          <a:p>
            <a:r>
              <a:rPr lang="et-EE" sz="1400" dirty="0" smtClean="0">
                <a:hlinkClick r:id="rId6"/>
              </a:rPr>
              <a:t>määrus (EÜ) nr 1907/2006 (REACH-määrus)</a:t>
            </a:r>
            <a:endParaRPr lang="et-EE" sz="1400" dirty="0"/>
          </a:p>
          <a:p>
            <a:r>
              <a:rPr lang="et-EE" sz="1400" dirty="0" smtClean="0">
                <a:hlinkClick r:id="rId7"/>
              </a:rPr>
              <a:t>määrus (EÜ) nr 1272/2006 (CLP-määrus)</a:t>
            </a:r>
            <a:endParaRPr lang="et-EE" sz="1400" dirty="0"/>
          </a:p>
          <a:p>
            <a:endParaRPr lang="et-EE" sz="1600" dirty="0" smtClean="0"/>
          </a:p>
          <a:p>
            <a:pPr marL="0" indent="0">
              <a:buNone/>
            </a:pPr>
            <a:endParaRPr lang="et-EE" sz="1800" dirty="0"/>
          </a:p>
        </p:txBody>
      </p:sp>
      <p:grpSp>
        <p:nvGrpSpPr>
          <p:cNvPr id="6" name="Group 5"/>
          <p:cNvGrpSpPr/>
          <p:nvPr/>
        </p:nvGrpSpPr>
        <p:grpSpPr>
          <a:xfrm>
            <a:off x="7064402" y="1851670"/>
            <a:ext cx="1783948" cy="1838857"/>
            <a:chOff x="6948264" y="2401345"/>
            <a:chExt cx="1783948" cy="1838857"/>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rcRect b="23658"/>
            <a:stretch>
              <a:fillRect/>
            </a:stretch>
          </p:blipFill>
          <p:spPr>
            <a:xfrm>
              <a:off x="7164288" y="2401345"/>
              <a:ext cx="1567924" cy="1838857"/>
            </a:xfrm>
            <a:prstGeom prst="rect">
              <a:avLst/>
            </a:prstGeom>
          </p:spPr>
        </p:pic>
      </p:grpSp>
    </p:spTree>
    <p:extLst>
      <p:ext uri="{BB962C8B-B14F-4D97-AF65-F5344CB8AC3E}">
        <p14:creationId xmlns:p14="http://schemas.microsoft.com/office/powerpoint/2010/main" val="9351339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Kantserogeenid</a:t>
            </a:r>
            <a:endParaRPr lang="en-US" sz="2000" dirty="0"/>
          </a:p>
        </p:txBody>
      </p:sp>
      <p:sp>
        <p:nvSpPr>
          <p:cNvPr id="3" name="Content Placeholder 2"/>
          <p:cNvSpPr>
            <a:spLocks noGrp="1"/>
          </p:cNvSpPr>
          <p:nvPr>
            <p:ph sz="half" idx="1"/>
          </p:nvPr>
        </p:nvSpPr>
        <p:spPr>
          <a:xfrm>
            <a:off x="450000" y="843557"/>
            <a:ext cx="7794408" cy="3312517"/>
          </a:xfrm>
        </p:spPr>
        <p:txBody>
          <a:bodyPr>
            <a:normAutofit/>
          </a:bodyPr>
          <a:lstStyle/>
          <a:p>
            <a:r>
              <a:rPr lang="et-EE" sz="1400" dirty="0" smtClean="0"/>
              <a:t>Kantserogeenid põhjustavad enamiku ELis surmaga lõppevatest kutsehaigustest</a:t>
            </a:r>
            <a:endParaRPr lang="en-US" sz="1400" dirty="0" smtClean="0"/>
          </a:p>
          <a:p>
            <a:r>
              <a:rPr lang="et-EE" sz="1400" dirty="0" smtClean="0"/>
              <a:t>Igal aastal tööalase kantserogeenikokkupuute tagajärjel</a:t>
            </a:r>
            <a:endParaRPr lang="en-US" sz="1400" dirty="0" smtClean="0"/>
          </a:p>
          <a:p>
            <a:pPr lvl="1">
              <a:spcBef>
                <a:spcPts val="600"/>
              </a:spcBef>
            </a:pPr>
            <a:r>
              <a:rPr lang="et-EE" sz="1400" dirty="0" smtClean="0"/>
              <a:t>haigestub </a:t>
            </a:r>
            <a:r>
              <a:rPr lang="en-GB" sz="1400" dirty="0" smtClean="0"/>
              <a:t>91</a:t>
            </a:r>
            <a:r>
              <a:rPr lang="et-EE" sz="1400" dirty="0" smtClean="0"/>
              <a:t> </a:t>
            </a:r>
            <a:r>
              <a:rPr lang="en-GB" sz="1400" dirty="0" smtClean="0"/>
              <a:t>500–150</a:t>
            </a:r>
            <a:r>
              <a:rPr lang="et-EE" sz="1400" dirty="0" smtClean="0"/>
              <a:t> </a:t>
            </a:r>
            <a:r>
              <a:rPr lang="en-GB" sz="1400" dirty="0" smtClean="0"/>
              <a:t>500</a:t>
            </a:r>
            <a:r>
              <a:rPr lang="en-US" sz="1400" dirty="0" smtClean="0"/>
              <a:t> </a:t>
            </a:r>
            <a:r>
              <a:rPr lang="et-EE" sz="1400" dirty="0" smtClean="0"/>
              <a:t>inimest vähki</a:t>
            </a:r>
            <a:r>
              <a:rPr lang="en-US" sz="1400" dirty="0" smtClean="0"/>
              <a:t> </a:t>
            </a:r>
          </a:p>
          <a:p>
            <a:pPr lvl="1">
              <a:tabLst>
                <a:tab pos="900113" algn="l"/>
              </a:tabLst>
            </a:pPr>
            <a:r>
              <a:rPr lang="et-EE" sz="1400" dirty="0"/>
              <a:t>s</a:t>
            </a:r>
            <a:r>
              <a:rPr lang="et-EE" sz="1400" dirty="0" smtClean="0"/>
              <a:t>ureb </a:t>
            </a:r>
            <a:r>
              <a:rPr lang="en-GB" sz="1400" dirty="0" smtClean="0"/>
              <a:t>57</a:t>
            </a:r>
            <a:r>
              <a:rPr lang="et-EE" sz="1400" dirty="0" smtClean="0"/>
              <a:t> </a:t>
            </a:r>
            <a:r>
              <a:rPr lang="en-GB" sz="1400" dirty="0" smtClean="0"/>
              <a:t>700–106</a:t>
            </a:r>
            <a:r>
              <a:rPr lang="et-EE" sz="1400" dirty="0" smtClean="0"/>
              <a:t> </a:t>
            </a:r>
            <a:r>
              <a:rPr lang="en-GB" sz="1400" dirty="0" smtClean="0"/>
              <a:t>500</a:t>
            </a:r>
            <a:r>
              <a:rPr lang="en-US" sz="1400" dirty="0" smtClean="0"/>
              <a:t> </a:t>
            </a:r>
            <a:r>
              <a:rPr lang="et-EE" sz="1400" dirty="0" smtClean="0"/>
              <a:t>inimest </a:t>
            </a:r>
            <a:r>
              <a:rPr lang="en-US" sz="1400" dirty="0" smtClean="0"/>
              <a:t>(RIVM, 2016)</a:t>
            </a:r>
          </a:p>
          <a:p>
            <a:pPr marL="189000" lvl="1" indent="-189000">
              <a:spcBef>
                <a:spcPts val="450"/>
              </a:spcBef>
              <a:buClr>
                <a:schemeClr val="tx2"/>
              </a:buClr>
              <a:buFont typeface="Wingdings" pitchFamily="2" charset="2"/>
              <a:buChar char="§"/>
            </a:pPr>
            <a:r>
              <a:rPr lang="et-EE" sz="1400" b="1" dirty="0" smtClean="0">
                <a:solidFill>
                  <a:schemeClr val="tx2"/>
                </a:solidFill>
              </a:rPr>
              <a:t>Paljud tööga seotud vähijuhtumid on ärahoitavad</a:t>
            </a:r>
            <a:endParaRPr lang="en-US" sz="1400" b="1" dirty="0">
              <a:solidFill>
                <a:schemeClr val="tx2"/>
              </a:solidFill>
            </a:endParaRPr>
          </a:p>
          <a:p>
            <a:r>
              <a:rPr lang="et-EE" sz="1400" dirty="0" smtClean="0"/>
              <a:t>Kantserogeenidele rakendatakse rangemaid meetmeid kui teistele ohtlikele ainetele, nt töö suletud süsteemis, töötajate juurdepääsu piiramine ja andmete säilitamine</a:t>
            </a:r>
            <a:endParaRPr lang="en-US" sz="1400" dirty="0" smtClean="0"/>
          </a:p>
          <a:p>
            <a:r>
              <a:rPr lang="et-EE" sz="1400" dirty="0" smtClean="0"/>
              <a:t>Kantserogeenide tegevuskava eesmärk on toetada poliitikat, jagada teavet ja häid tavasid</a:t>
            </a:r>
            <a:endParaRPr lang="en-US" sz="1400"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219822"/>
            <a:ext cx="2926854" cy="1014839"/>
          </a:xfrm>
          <a:prstGeom prst="rect">
            <a:avLst/>
          </a:prstGeom>
        </p:spPr>
      </p:pic>
    </p:spTree>
    <p:extLst>
      <p:ext uri="{BB962C8B-B14F-4D97-AF65-F5344CB8AC3E}">
        <p14:creationId xmlns:p14="http://schemas.microsoft.com/office/powerpoint/2010/main" val="18033965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Riskirühmad</a:t>
            </a:r>
            <a:endParaRPr lang="et-EE"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a:xfrm>
            <a:off x="450000" y="837000"/>
            <a:ext cx="7650392" cy="3645000"/>
          </a:xfrm>
        </p:spPr>
        <p:txBody>
          <a:bodyPr/>
          <a:lstStyle/>
          <a:p>
            <a:r>
              <a:rPr lang="et-EE" sz="1600" dirty="0" smtClean="0"/>
              <a:t>Ohtlikud ained võivad eriti ohustada teatavaid töötajate rühmi, sealhulgas:</a:t>
            </a:r>
          </a:p>
          <a:p>
            <a:pPr lvl="1">
              <a:spcBef>
                <a:spcPts val="600"/>
              </a:spcBef>
            </a:pPr>
            <a:r>
              <a:rPr lang="et-EE" sz="1600" dirty="0"/>
              <a:t>naised</a:t>
            </a:r>
          </a:p>
          <a:p>
            <a:pPr lvl="1"/>
            <a:r>
              <a:rPr lang="et-EE" sz="1600" dirty="0" smtClean="0"/>
              <a:t>noored töötajad</a:t>
            </a:r>
          </a:p>
          <a:p>
            <a:pPr lvl="1"/>
            <a:r>
              <a:rPr lang="et-EE" sz="1600" dirty="0" err="1" smtClean="0"/>
              <a:t>võõrtöötajad</a:t>
            </a:r>
            <a:endParaRPr lang="et-EE" sz="1600" dirty="0" smtClean="0"/>
          </a:p>
          <a:p>
            <a:pPr lvl="1"/>
            <a:r>
              <a:rPr lang="et-EE" sz="1600" dirty="0" smtClean="0"/>
              <a:t>ajutised töötajad</a:t>
            </a:r>
          </a:p>
          <a:p>
            <a:pPr lvl="1"/>
            <a:r>
              <a:rPr lang="et-EE" sz="1600" dirty="0"/>
              <a:t>koolitamata või kogemusteta töötajad</a:t>
            </a:r>
          </a:p>
          <a:p>
            <a:pPr lvl="1"/>
            <a:r>
              <a:rPr lang="et-EE" sz="1600" dirty="0"/>
              <a:t>koristajad ja töövõtjad</a:t>
            </a:r>
          </a:p>
          <a:p>
            <a:pPr marL="189000" lvl="1" indent="-189000">
              <a:spcBef>
                <a:spcPts val="450"/>
              </a:spcBef>
              <a:buClr>
                <a:schemeClr val="tx2"/>
              </a:buClr>
              <a:buFont typeface="Wingdings" pitchFamily="2" charset="2"/>
              <a:buChar char="§"/>
            </a:pPr>
            <a:r>
              <a:rPr lang="et-EE" sz="1600" b="1" dirty="0" smtClean="0">
                <a:solidFill>
                  <a:schemeClr val="tx2"/>
                </a:solidFill>
              </a:rPr>
              <a:t>Selle põhjuseks võib olla eriline tundlikkus, kogenematus, koolituse või teabe puudumine</a:t>
            </a:r>
          </a:p>
          <a:p>
            <a:pPr marL="189000" lvl="1" indent="-189000">
              <a:spcBef>
                <a:spcPts val="450"/>
              </a:spcBef>
              <a:buClr>
                <a:schemeClr val="tx2"/>
              </a:buClr>
              <a:buFont typeface="Wingdings" pitchFamily="2" charset="2"/>
              <a:buChar char="§"/>
            </a:pPr>
            <a:r>
              <a:rPr lang="et-EE" sz="1600" b="1" dirty="0" smtClean="0">
                <a:solidFill>
                  <a:schemeClr val="tx2"/>
                </a:solidFill>
              </a:rPr>
              <a:t>Riskihindamises tuleks nende töötajate riske käsitleda</a:t>
            </a:r>
            <a:endParaRPr lang="et-EE" sz="1600" b="1" dirty="0">
              <a:solidFill>
                <a:schemeClr val="tx2"/>
              </a:solidFill>
            </a:endParaRPr>
          </a:p>
          <a:p>
            <a:pPr lvl="1"/>
            <a:endParaRPr lang="et-EE" dirty="0" smtClean="0"/>
          </a:p>
        </p:txBody>
      </p:sp>
    </p:spTree>
    <p:extLst>
      <p:ext uri="{BB962C8B-B14F-4D97-AF65-F5344CB8AC3E}">
        <p14:creationId xmlns:p14="http://schemas.microsoft.com/office/powerpoint/2010/main" val="10012289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534"/>
            <a:ext cx="9144000" cy="3456384"/>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21811"/>
            <a:ext cx="7776864" cy="24482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t-EE" sz="2000" dirty="0" smtClean="0"/>
              <a:t>Osalemine</a:t>
            </a:r>
            <a:endParaRPr lang="et-EE" sz="2000" dirty="0"/>
          </a:p>
        </p:txBody>
      </p:sp>
      <p:sp>
        <p:nvSpPr>
          <p:cNvPr id="3" name="Content Placeholder 2"/>
          <p:cNvSpPr>
            <a:spLocks noGrp="1"/>
          </p:cNvSpPr>
          <p:nvPr>
            <p:ph sz="half" idx="1"/>
          </p:nvPr>
        </p:nvSpPr>
        <p:spPr>
          <a:xfrm>
            <a:off x="450000" y="987574"/>
            <a:ext cx="7560000" cy="3645000"/>
          </a:xfrm>
        </p:spPr>
        <p:txBody>
          <a:bodyPr>
            <a:normAutofit/>
          </a:bodyPr>
          <a:lstStyle/>
          <a:p>
            <a:pPr marL="0" indent="0">
              <a:buNone/>
            </a:pPr>
            <a:r>
              <a:rPr lang="et-EE" sz="1600" dirty="0" smtClean="0"/>
              <a:t>Osaleda saavad iga valdkonna igas suuruses organisatsioonid ja </a:t>
            </a:r>
            <a:r>
              <a:rPr lang="es-ES" sz="1600" dirty="0" smtClean="0"/>
              <a:t/>
            </a:r>
            <a:br>
              <a:rPr lang="es-ES" sz="1600" dirty="0" smtClean="0"/>
            </a:br>
            <a:r>
              <a:rPr lang="et-EE" sz="1600" dirty="0" smtClean="0"/>
              <a:t>ka üksikisikud:</a:t>
            </a:r>
          </a:p>
          <a:p>
            <a:pPr lvl="1">
              <a:spcBef>
                <a:spcPts val="600"/>
              </a:spcBef>
            </a:pPr>
            <a:r>
              <a:rPr lang="et-EE" sz="1600" dirty="0" smtClean="0"/>
              <a:t>kampaaniamaterjale levitades ja avaldades</a:t>
            </a:r>
          </a:p>
          <a:p>
            <a:pPr lvl="1"/>
            <a:r>
              <a:rPr lang="et-EE" sz="1600" dirty="0" smtClean="0"/>
              <a:t>üritustel </a:t>
            </a:r>
            <a:r>
              <a:rPr lang="et-EE" sz="1600" dirty="0"/>
              <a:t>ja </a:t>
            </a:r>
            <a:r>
              <a:rPr lang="et-EE" sz="1600" dirty="0" smtClean="0"/>
              <a:t>tegevustes osaledes või neid korraldades</a:t>
            </a:r>
            <a:endParaRPr lang="et-EE" sz="1600" dirty="0"/>
          </a:p>
          <a:p>
            <a:pPr lvl="1"/>
            <a:r>
              <a:rPr lang="et-EE" sz="1600" dirty="0"/>
              <a:t>ohtlike ainete </a:t>
            </a:r>
            <a:r>
              <a:rPr lang="et-EE" sz="1600" dirty="0" smtClean="0"/>
              <a:t>haldamise vahendeid </a:t>
            </a:r>
          </a:p>
          <a:p>
            <a:pPr marL="189000" lvl="1" indent="0">
              <a:buNone/>
            </a:pPr>
            <a:r>
              <a:rPr lang="et-EE" sz="1600" dirty="0" smtClean="0"/>
              <a:t>kasutades ja edendades</a:t>
            </a:r>
            <a:endParaRPr lang="et-EE" sz="1600" dirty="0"/>
          </a:p>
          <a:p>
            <a:pPr lvl="1"/>
            <a:r>
              <a:rPr lang="et-EE" sz="1600" dirty="0" smtClean="0"/>
              <a:t>kampaaniapartnerina</a:t>
            </a:r>
            <a:endParaRPr lang="et-EE" sz="1600" dirty="0"/>
          </a:p>
          <a:p>
            <a:pPr lvl="1"/>
            <a:r>
              <a:rPr lang="et-EE" sz="1600" dirty="0" smtClean="0"/>
              <a:t>Suhtlusmeedia kaudu end </a:t>
            </a:r>
            <a:r>
              <a:rPr lang="et-EE" sz="1600" dirty="0"/>
              <a:t>toimuvaga </a:t>
            </a:r>
            <a:r>
              <a:rPr lang="et-EE" sz="1600" dirty="0" smtClean="0"/>
              <a:t>kursis hoides</a:t>
            </a:r>
          </a:p>
          <a:p>
            <a:pPr lvl="1"/>
            <a:endParaRPr lang="et-EE" sz="1600" dirty="0" smtClean="0"/>
          </a:p>
          <a:p>
            <a:pPr lvl="1"/>
            <a:endParaRPr lang="et-EE"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419622"/>
            <a:ext cx="2392685" cy="4236729"/>
          </a:xfrm>
          <a:prstGeom prst="rect">
            <a:avLst/>
          </a:prstGeom>
        </p:spPr>
      </p:pic>
    </p:spTree>
    <p:extLst>
      <p:ext uri="{BB962C8B-B14F-4D97-AF65-F5344CB8AC3E}">
        <p14:creationId xmlns:p14="http://schemas.microsoft.com/office/powerpoint/2010/main" val="26925049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Kampaaniapartnerlus</a:t>
            </a:r>
            <a:endParaRPr lang="et-EE" sz="2000" dirty="0"/>
          </a:p>
        </p:txBody>
      </p:sp>
      <p:sp>
        <p:nvSpPr>
          <p:cNvPr id="4" name="Rectangle 3"/>
          <p:cNvSpPr/>
          <p:nvPr/>
        </p:nvSpPr>
        <p:spPr>
          <a:xfrm>
            <a:off x="0" y="627534"/>
            <a:ext cx="9144000" cy="3456384"/>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78489" y="681540"/>
            <a:ext cx="6048672" cy="33483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203848" y="843558"/>
            <a:ext cx="5823313" cy="3528392"/>
          </a:xfrm>
        </p:spPr>
        <p:txBody>
          <a:bodyPr>
            <a:noAutofit/>
          </a:bodyPr>
          <a:lstStyle/>
          <a:p>
            <a:r>
              <a:rPr lang="et-EE" sz="1500" dirty="0" smtClean="0"/>
              <a:t>Kampaania edu jaoks on olulised EU-OSHA ja peamiste sidusrühmade head partnerlussuhted</a:t>
            </a:r>
          </a:p>
          <a:p>
            <a:r>
              <a:rPr lang="et-EE" sz="1500" dirty="0" smtClean="0"/>
              <a:t>Ametlikeks kampaaniapartneriteks võivad hakata üleeuroopalised ja rahvusvahelised organisatsioonid</a:t>
            </a:r>
          </a:p>
          <a:p>
            <a:r>
              <a:rPr lang="et-EE" sz="1500" dirty="0"/>
              <a:t>Kampaania meediapartnerid edendavad kampaaniat</a:t>
            </a:r>
          </a:p>
          <a:p>
            <a:r>
              <a:rPr lang="et-EE" sz="1500" dirty="0"/>
              <a:t>Eelised:</a:t>
            </a:r>
          </a:p>
          <a:p>
            <a:pPr lvl="1"/>
            <a:r>
              <a:rPr lang="et-EE" sz="1500" dirty="0"/>
              <a:t>tervituskomplekt</a:t>
            </a:r>
          </a:p>
          <a:p>
            <a:pPr lvl="1"/>
            <a:r>
              <a:rPr lang="et-EE" sz="1500" dirty="0"/>
              <a:t>partneritunnistus</a:t>
            </a:r>
          </a:p>
          <a:p>
            <a:pPr lvl="1"/>
            <a:r>
              <a:rPr lang="et-EE" sz="1500" dirty="0" smtClean="0"/>
              <a:t>reklaam Euroopa Liidu tasandil ja meedias</a:t>
            </a:r>
          </a:p>
          <a:p>
            <a:pPr lvl="1"/>
            <a:r>
              <a:rPr lang="et-EE" sz="1500" dirty="0"/>
              <a:t>võimalused suhelda ja vahetada häid tavasid </a:t>
            </a:r>
            <a:r>
              <a:rPr lang="et-EE" sz="1500" dirty="0" smtClean="0"/>
              <a:t>teiste </a:t>
            </a:r>
            <a:r>
              <a:rPr lang="et-EE" sz="1500" dirty="0"/>
              <a:t>kampaaniapartneritega</a:t>
            </a:r>
          </a:p>
          <a:p>
            <a:pPr lvl="1"/>
            <a:r>
              <a:rPr lang="et-EE" sz="1500" dirty="0"/>
              <a:t>kutsed EU-OSHA üritustele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Tervislike töökohtade hea tava auhinnad</a:t>
            </a:r>
            <a:endParaRPr lang="et-EE" sz="2000" dirty="0"/>
          </a:p>
        </p:txBody>
      </p:sp>
      <p:sp>
        <p:nvSpPr>
          <p:cNvPr id="3" name="Content Placeholder 2"/>
          <p:cNvSpPr>
            <a:spLocks noGrp="1"/>
          </p:cNvSpPr>
          <p:nvPr>
            <p:ph sz="half" idx="1"/>
          </p:nvPr>
        </p:nvSpPr>
        <p:spPr/>
        <p:txBody>
          <a:bodyPr>
            <a:normAutofit/>
          </a:bodyPr>
          <a:lstStyle/>
          <a:p>
            <a:r>
              <a:rPr lang="et-EE" sz="1600" dirty="0" smtClean="0"/>
              <a:t>Tööohutuse ja töötervishoiu uuenduslike tavade tunnustamine</a:t>
            </a:r>
          </a:p>
          <a:p>
            <a:r>
              <a:rPr lang="et-EE" sz="1600" dirty="0" smtClean="0"/>
              <a:t>Organisatsioone autasustatakse töökohal leiduvate ohtlike ainete haldamise edukate ja jätkusuutlike algatuste eest</a:t>
            </a:r>
          </a:p>
          <a:p>
            <a:r>
              <a:rPr lang="et-EE" sz="1600" dirty="0" smtClean="0"/>
              <a:t>Osaleda võivad järgmiste riikide organisatsioonid:</a:t>
            </a:r>
          </a:p>
          <a:p>
            <a:pPr lvl="1">
              <a:spcBef>
                <a:spcPts val="600"/>
              </a:spcBef>
            </a:pPr>
            <a:r>
              <a:rPr lang="et-EE" sz="1600" dirty="0"/>
              <a:t>Euroopa Liidu liikmesriigid</a:t>
            </a:r>
          </a:p>
          <a:p>
            <a:pPr lvl="1"/>
            <a:r>
              <a:rPr lang="et-EE" sz="1600" dirty="0"/>
              <a:t>kandidaatriigid</a:t>
            </a:r>
          </a:p>
          <a:p>
            <a:pPr lvl="1"/>
            <a:r>
              <a:rPr lang="et-EE" sz="1600" dirty="0" smtClean="0"/>
              <a:t>potentsiaalsed kandidaatriigid</a:t>
            </a:r>
          </a:p>
          <a:p>
            <a:pPr lvl="1"/>
            <a:r>
              <a:rPr lang="et-EE" sz="1600" dirty="0"/>
              <a:t>Euroopa Vabakaubanduse Assotsiatsiooni (EFTA) riigid</a:t>
            </a:r>
          </a:p>
          <a:p>
            <a:pPr marL="189000" lvl="1" indent="-189000">
              <a:spcBef>
                <a:spcPts val="450"/>
              </a:spcBef>
              <a:buClr>
                <a:schemeClr val="tx2"/>
              </a:buClr>
              <a:buFont typeface="Wingdings" pitchFamily="2" charset="2"/>
              <a:buChar char="§"/>
            </a:pPr>
            <a:r>
              <a:rPr lang="et-EE" sz="1600" b="1" dirty="0" smtClean="0">
                <a:solidFill>
                  <a:schemeClr val="tx2"/>
                </a:solidFill>
              </a:rPr>
              <a:t>Võitjad kuulutatakse välja auhinnatseremoonial</a:t>
            </a:r>
          </a:p>
          <a:p>
            <a:endParaRPr lang="et-EE" sz="1800" dirty="0" smtClean="0"/>
          </a:p>
          <a:p>
            <a:pPr lvl="1"/>
            <a:endParaRPr lang="et-EE" sz="1800" dirty="0" smtClean="0"/>
          </a:p>
          <a:p>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Tree>
    <p:extLst>
      <p:ext uri="{BB962C8B-B14F-4D97-AF65-F5344CB8AC3E}">
        <p14:creationId xmlns:p14="http://schemas.microsoft.com/office/powerpoint/2010/main" val="5412223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Kampaania tutvustus</a:t>
            </a:r>
            <a:endParaRPr lang="et-EE" sz="2000" dirty="0"/>
          </a:p>
        </p:txBody>
      </p:sp>
      <p:sp>
        <p:nvSpPr>
          <p:cNvPr id="3" name="Content Placeholder 2"/>
          <p:cNvSpPr>
            <a:spLocks noGrp="1"/>
          </p:cNvSpPr>
          <p:nvPr>
            <p:ph sz="half" idx="1"/>
          </p:nvPr>
        </p:nvSpPr>
        <p:spPr/>
        <p:txBody>
          <a:bodyPr>
            <a:normAutofit/>
          </a:bodyPr>
          <a:lstStyle/>
          <a:p>
            <a:r>
              <a:rPr lang="et-EE" sz="1600" smtClean="0"/>
              <a:t>Koordineerib Euroopa Tööohutuse ja Töötervishoiu Agentuur </a:t>
            </a:r>
            <a:r>
              <a:rPr/>
              <a:t/>
            </a:r>
            <a:br>
              <a:rPr/>
            </a:br>
            <a:r>
              <a:rPr lang="et-EE" sz="1600" smtClean="0"/>
              <a:t>(EU-OSHA)</a:t>
            </a:r>
          </a:p>
          <a:p>
            <a:r>
              <a:rPr lang="et-EE" sz="1600" smtClean="0"/>
              <a:t>Korraldatakse enam kui 30 riigis</a:t>
            </a:r>
          </a:p>
          <a:p>
            <a:r>
              <a:rPr lang="et-EE" sz="1600" smtClean="0"/>
              <a:t>Toetab partnerite võrgustik:</a:t>
            </a:r>
            <a:r>
              <a:rPr/>
              <a:t/>
            </a:r>
            <a:br>
              <a:rPr/>
            </a:br>
            <a:endParaRPr/>
          </a:p>
          <a:p>
            <a:pPr lvl="1"/>
            <a:r>
              <a:rPr lang="et-EE" sz="1600" smtClean="0"/>
              <a:t>riiklikud koordinatsioonikeskused</a:t>
            </a:r>
          </a:p>
          <a:p>
            <a:pPr lvl="1"/>
            <a:r>
              <a:rPr lang="et-EE" sz="1600" smtClean="0"/>
              <a:t>ametlikud kampaaniapartnerid</a:t>
            </a:r>
          </a:p>
          <a:p>
            <a:pPr lvl="1"/>
            <a:r>
              <a:rPr lang="et-EE" sz="1600" smtClean="0"/>
              <a:t>Euroopa sotsiaalpartnerid</a:t>
            </a:r>
          </a:p>
          <a:p>
            <a:pPr lvl="1"/>
            <a:r>
              <a:rPr lang="et-EE" sz="1600" smtClean="0"/>
              <a:t>meediapartnerid</a:t>
            </a:r>
          </a:p>
          <a:p>
            <a:pPr lvl="1"/>
            <a:r>
              <a:rPr lang="et-EE" sz="1600" smtClean="0"/>
              <a:t>Euroopa ettevõtlusvõrgustik</a:t>
            </a:r>
          </a:p>
          <a:p>
            <a:pPr lvl="1"/>
            <a:r>
              <a:rPr lang="et-EE" sz="1600" smtClean="0"/>
              <a:t>Euroopa Liidu institutsioonid</a:t>
            </a:r>
          </a:p>
          <a:p>
            <a:pPr lvl="1"/>
            <a:r>
              <a:rPr lang="et-EE" sz="1600" smtClean="0"/>
              <a:t>muud Euroopa Liidu asutused</a:t>
            </a:r>
            <a:endParaRPr lang="et-EE" sz="160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1632" y="699542"/>
            <a:ext cx="3312368" cy="3588925"/>
          </a:xfrm>
          <a:prstGeom prst="rect">
            <a:avLst/>
          </a:prstGeom>
        </p:spPr>
      </p:pic>
    </p:spTree>
    <p:extLst>
      <p:ext uri="{BB962C8B-B14F-4D97-AF65-F5344CB8AC3E}">
        <p14:creationId xmlns:p14="http://schemas.microsoft.com/office/powerpoint/2010/main" val="2337177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Kampaaniamaterjalid</a:t>
            </a:r>
            <a:endParaRPr lang="et-EE" sz="2000" dirty="0"/>
          </a:p>
        </p:txBody>
      </p:sp>
      <p:sp>
        <p:nvSpPr>
          <p:cNvPr id="3" name="Content Placeholder 2"/>
          <p:cNvSpPr>
            <a:spLocks noGrp="1"/>
          </p:cNvSpPr>
          <p:nvPr>
            <p:ph sz="half" idx="1"/>
          </p:nvPr>
        </p:nvSpPr>
        <p:spPr>
          <a:xfrm>
            <a:off x="455468" y="843558"/>
            <a:ext cx="3761960" cy="3645000"/>
          </a:xfrm>
        </p:spPr>
        <p:txBody>
          <a:bodyPr>
            <a:normAutofit/>
          </a:bodyPr>
          <a:lstStyle/>
          <a:p>
            <a:r>
              <a:rPr lang="et-EE" sz="1600" dirty="0" smtClean="0"/>
              <a:t>Kampaaniajuhend</a:t>
            </a:r>
          </a:p>
          <a:p>
            <a:r>
              <a:rPr lang="et-EE" sz="1600" dirty="0" smtClean="0"/>
              <a:t>Ohtlike ainete e-vahend</a:t>
            </a:r>
          </a:p>
          <a:p>
            <a:pPr marL="189000" lvl="1" indent="-189000">
              <a:spcBef>
                <a:spcPts val="450"/>
              </a:spcBef>
              <a:buClr>
                <a:schemeClr val="tx2"/>
              </a:buClr>
              <a:buFont typeface="Wingdings" pitchFamily="2" charset="2"/>
              <a:buChar char="§"/>
            </a:pPr>
            <a:r>
              <a:rPr lang="et-EE" sz="1600" b="1" dirty="0">
                <a:solidFill>
                  <a:schemeClr val="tx2"/>
                </a:solidFill>
              </a:rPr>
              <a:t>Aruanded</a:t>
            </a:r>
          </a:p>
          <a:p>
            <a:pPr marL="189000" lvl="1" indent="-189000">
              <a:spcBef>
                <a:spcPts val="450"/>
              </a:spcBef>
              <a:buClr>
                <a:schemeClr val="tx2"/>
              </a:buClr>
              <a:buFont typeface="Wingdings" pitchFamily="2" charset="2"/>
              <a:buChar char="§"/>
            </a:pPr>
            <a:r>
              <a:rPr lang="et-EE" sz="1600" b="1" dirty="0">
                <a:solidFill>
                  <a:schemeClr val="tx2"/>
                </a:solidFill>
              </a:rPr>
              <a:t>Prioriteetseid teemasid käsitlevate teabelehtede sari </a:t>
            </a:r>
            <a:endParaRPr lang="et-EE" sz="1600" b="1" dirty="0" smtClean="0">
              <a:solidFill>
                <a:schemeClr val="tx2"/>
              </a:solidFill>
            </a:endParaRPr>
          </a:p>
          <a:p>
            <a:pPr marL="189000" lvl="1" indent="-189000">
              <a:spcBef>
                <a:spcPts val="450"/>
              </a:spcBef>
              <a:buClr>
                <a:schemeClr val="tx2"/>
              </a:buClr>
              <a:buFont typeface="Wingdings" pitchFamily="2" charset="2"/>
              <a:buChar char="§"/>
            </a:pPr>
            <a:r>
              <a:rPr lang="et-EE" sz="1600" b="1" dirty="0">
                <a:solidFill>
                  <a:schemeClr val="tx2"/>
                </a:solidFill>
              </a:rPr>
              <a:t>Ressursside ja vahendite andmebaas</a:t>
            </a:r>
          </a:p>
          <a:p>
            <a:pPr marL="189000" lvl="1" indent="-189000">
              <a:spcBef>
                <a:spcPts val="450"/>
              </a:spcBef>
              <a:buClr>
                <a:schemeClr val="tx2"/>
              </a:buClr>
              <a:buFont typeface="Wingdings" pitchFamily="2" charset="2"/>
              <a:buChar char="§"/>
            </a:pPr>
            <a:r>
              <a:rPr lang="et-EE" sz="1600" b="1" dirty="0" smtClean="0">
                <a:solidFill>
                  <a:schemeClr val="tx2"/>
                </a:solidFill>
              </a:rPr>
              <a:t>Juhtumiuuring ja audiovisuaalne andmebaas</a:t>
            </a:r>
            <a:endParaRPr lang="et-EE" sz="1600" b="1" dirty="0">
              <a:solidFill>
                <a:schemeClr val="tx2"/>
              </a:solidFill>
            </a:endParaRPr>
          </a:p>
          <a:p>
            <a:pPr marL="189000" lvl="1" indent="-189000">
              <a:spcBef>
                <a:spcPts val="450"/>
              </a:spcBef>
              <a:buClr>
                <a:schemeClr val="tx2"/>
              </a:buClr>
              <a:buFont typeface="Wingdings" pitchFamily="2" charset="2"/>
              <a:buChar char="§"/>
            </a:pPr>
            <a:r>
              <a:rPr lang="et-EE" sz="1600" b="1" dirty="0">
                <a:solidFill>
                  <a:schemeClr val="tx2"/>
                </a:solidFill>
              </a:rPr>
              <a:t>OSHwiki: ajakohastatud rubriik ja uued artiklid</a:t>
            </a:r>
          </a:p>
          <a:p>
            <a:pPr lvl="1"/>
            <a:endParaRPr lang="et-EE" sz="1800" dirty="0" smtClean="0"/>
          </a:p>
          <a:p>
            <a:pPr lvl="1"/>
            <a:endParaRPr lang="et-EE" sz="1800" dirty="0" smtClean="0"/>
          </a:p>
          <a:p>
            <a:endParaRPr lang="et-EE" dirty="0" smtClean="0"/>
          </a:p>
          <a:p>
            <a:pPr lvl="1"/>
            <a:endParaRPr lang="et-EE" dirty="0" smtClean="0"/>
          </a:p>
          <a:p>
            <a:endParaRPr lang="et-EE" dirty="0"/>
          </a:p>
        </p:txBody>
      </p:sp>
      <p:sp>
        <p:nvSpPr>
          <p:cNvPr id="4" name="TextBox 3"/>
          <p:cNvSpPr txBox="1"/>
          <p:nvPr/>
        </p:nvSpPr>
        <p:spPr>
          <a:xfrm>
            <a:off x="4139952" y="843558"/>
            <a:ext cx="3528392" cy="2652008"/>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et-EE" sz="1600" b="1" dirty="0">
                <a:solidFill>
                  <a:schemeClr val="tx2"/>
                </a:solidFill>
              </a:rPr>
              <a:t>Napo filmid</a:t>
            </a:r>
          </a:p>
          <a:p>
            <a:pPr marL="189000" lvl="1" indent="-189000" defTabSz="342900">
              <a:spcBef>
                <a:spcPts val="450"/>
              </a:spcBef>
              <a:buClr>
                <a:schemeClr val="tx2"/>
              </a:buClr>
              <a:buFont typeface="Wingdings" pitchFamily="2" charset="2"/>
              <a:buChar char="§"/>
            </a:pPr>
            <a:r>
              <a:rPr lang="et-EE" sz="1600" b="1" dirty="0" smtClean="0">
                <a:solidFill>
                  <a:schemeClr val="tx2"/>
                </a:solidFill>
              </a:rPr>
              <a:t>Teabematerjalid</a:t>
            </a:r>
          </a:p>
          <a:p>
            <a:pPr marL="540000" lvl="2" indent="-285750" defTabSz="342900">
              <a:lnSpc>
                <a:spcPts val="1700"/>
              </a:lnSpc>
              <a:spcBef>
                <a:spcPts val="450"/>
              </a:spcBef>
              <a:buClr>
                <a:schemeClr val="tx1"/>
              </a:buClr>
              <a:buFont typeface="Arial" pitchFamily="34" charset="0"/>
              <a:buChar char="•"/>
            </a:pPr>
            <a:r>
              <a:rPr lang="et-EE" sz="1600" dirty="0"/>
              <a:t>Kampaania teabeleht</a:t>
            </a:r>
          </a:p>
          <a:p>
            <a:pPr marL="540000" lvl="2" indent="-285750" defTabSz="342900">
              <a:lnSpc>
                <a:spcPts val="1700"/>
              </a:lnSpc>
              <a:spcBef>
                <a:spcPts val="450"/>
              </a:spcBef>
              <a:buClr>
                <a:schemeClr val="tx1"/>
              </a:buClr>
              <a:buFont typeface="Arial" pitchFamily="34" charset="0"/>
              <a:buChar char="•"/>
            </a:pPr>
            <a:r>
              <a:rPr lang="et-EE" sz="1600" dirty="0"/>
              <a:t>Hea tava auhindade teabeleht</a:t>
            </a:r>
          </a:p>
          <a:p>
            <a:pPr marL="540000" lvl="2" indent="-285750" defTabSz="342900">
              <a:lnSpc>
                <a:spcPts val="1700"/>
              </a:lnSpc>
              <a:spcBef>
                <a:spcPts val="450"/>
              </a:spcBef>
              <a:buClr>
                <a:schemeClr val="tx1"/>
              </a:buClr>
              <a:buFont typeface="Arial" pitchFamily="34" charset="0"/>
              <a:buChar char="•"/>
            </a:pPr>
            <a:r>
              <a:rPr lang="et-EE" sz="1600" dirty="0" smtClean="0"/>
              <a:t>Plakat</a:t>
            </a:r>
          </a:p>
          <a:p>
            <a:pPr marL="540000" lvl="2" indent="-285750" defTabSz="342900">
              <a:lnSpc>
                <a:spcPts val="1700"/>
              </a:lnSpc>
              <a:spcBef>
                <a:spcPts val="450"/>
              </a:spcBef>
              <a:buClr>
                <a:schemeClr val="tx1"/>
              </a:buClr>
              <a:buFont typeface="Arial" pitchFamily="34" charset="0"/>
              <a:buChar char="•"/>
            </a:pPr>
            <a:r>
              <a:rPr lang="et-EE" sz="1600" dirty="0" smtClean="0"/>
              <a:t>Videod</a:t>
            </a:r>
            <a:endParaRPr lang="et-EE" sz="1600" dirty="0"/>
          </a:p>
          <a:p>
            <a:pPr marL="540000" lvl="2" indent="-285750" defTabSz="342900">
              <a:lnSpc>
                <a:spcPts val="1700"/>
              </a:lnSpc>
              <a:spcBef>
                <a:spcPts val="450"/>
              </a:spcBef>
              <a:buClr>
                <a:schemeClr val="tx1"/>
              </a:buClr>
              <a:buFont typeface="Arial" pitchFamily="34" charset="0"/>
              <a:buChar char="•"/>
            </a:pPr>
            <a:r>
              <a:rPr lang="et-EE" sz="1600" dirty="0" smtClean="0"/>
              <a:t>Ribareklaam</a:t>
            </a:r>
          </a:p>
          <a:p>
            <a:pPr marL="540000" lvl="2" indent="-285750" defTabSz="342900">
              <a:lnSpc>
                <a:spcPts val="1700"/>
              </a:lnSpc>
              <a:spcBef>
                <a:spcPts val="450"/>
              </a:spcBef>
              <a:buClr>
                <a:schemeClr val="tx1"/>
              </a:buClr>
              <a:buFont typeface="Arial" pitchFamily="34" charset="0"/>
              <a:buChar char="•"/>
            </a:pPr>
            <a:r>
              <a:rPr lang="et-EE" sz="1600" dirty="0"/>
              <a:t>E-kirja allkiri</a:t>
            </a:r>
          </a:p>
          <a:p>
            <a:pPr marL="189000" lvl="1" indent="-189000" defTabSz="342900">
              <a:spcBef>
                <a:spcPts val="450"/>
              </a:spcBef>
              <a:buClr>
                <a:schemeClr val="tx2"/>
              </a:buClr>
              <a:buFont typeface="Wingdings" pitchFamily="2" charset="2"/>
              <a:buChar char="§"/>
            </a:pPr>
            <a:r>
              <a:rPr lang="et-EE" sz="1600" b="1" dirty="0" smtClean="0">
                <a:solidFill>
                  <a:schemeClr val="tx2"/>
                </a:solidFill>
              </a:rPr>
              <a:t>Kasulikud veebilingid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780" y="2225409"/>
            <a:ext cx="2469127" cy="1597671"/>
          </a:xfrm>
          <a:prstGeom prst="rect">
            <a:avLst/>
          </a:prstGeom>
        </p:spPr>
      </p:pic>
    </p:spTree>
    <p:extLst>
      <p:ext uri="{BB962C8B-B14F-4D97-AF65-F5344CB8AC3E}">
        <p14:creationId xmlns:p14="http://schemas.microsoft.com/office/powerpoint/2010/main" val="132984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Olulised kuupäevad</a:t>
            </a:r>
            <a:endParaRPr lang="et-EE"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p:txBody>
          <a:bodyPr>
            <a:normAutofit/>
          </a:bodyPr>
          <a:lstStyle/>
          <a:p>
            <a:r>
              <a:rPr lang="et-EE" sz="1600" smtClean="0"/>
              <a:t>Kampaania algus: </a:t>
            </a:r>
            <a:r>
              <a:t/>
            </a:r>
            <a:br/>
            <a:r>
              <a:rPr lang="et-EE" sz="1600" b="0" smtClean="0">
                <a:solidFill>
                  <a:schemeClr val="tx2"/>
                </a:solidFill>
              </a:rPr>
              <a:t>aprill 2018</a:t>
            </a:r>
          </a:p>
          <a:p>
            <a:r>
              <a:rPr lang="et-EE" sz="1600" smtClean="0"/>
              <a:t>Hea tava auhinna konkurss liikmesriikide ja Euroopa tasandil: </a:t>
            </a:r>
            <a:r>
              <a:t/>
            </a:r>
            <a:br/>
            <a:r>
              <a:rPr lang="et-EE" sz="1600" b="0"/>
              <a:t>2018 ja 2019</a:t>
            </a:r>
          </a:p>
          <a:p>
            <a:r>
              <a:rPr lang="et-EE" sz="1600" smtClean="0"/>
              <a:t>Tervislike töökohtade hea tava vahetamise üritus: </a:t>
            </a:r>
            <a:r>
              <a:t/>
            </a:r>
            <a:br/>
            <a:r>
              <a:rPr lang="et-EE" sz="1600" b="0" smtClean="0"/>
              <a:t>2019.</a:t>
            </a:r>
            <a:r>
              <a:rPr lang="et-EE" sz="1600" b="0" baseline="30000" smtClean="0"/>
              <a:t> </a:t>
            </a:r>
            <a:r>
              <a:rPr lang="et-EE" sz="1600" b="0" smtClean="0"/>
              <a:t>aasta teine kvartal</a:t>
            </a:r>
          </a:p>
          <a:p>
            <a:r>
              <a:rPr lang="et-EE" sz="1600" smtClean="0"/>
              <a:t>Euroopa tööohutuse ja töötervishoiu nädalad:</a:t>
            </a:r>
          </a:p>
          <a:p>
            <a:pPr marL="189000" lvl="1" indent="0">
              <a:buNone/>
            </a:pPr>
            <a:r>
              <a:rPr lang="et-EE" sz="1600">
                <a:solidFill>
                  <a:schemeClr val="tx2"/>
                </a:solidFill>
              </a:rPr>
              <a:t>oktoober 2018 ja 2019</a:t>
            </a:r>
          </a:p>
          <a:p>
            <a:r>
              <a:rPr lang="et-EE" sz="1600" smtClean="0"/>
              <a:t>Tervislike töökohtade tippkohtumine ja hea tava auhinna tseremoonia:</a:t>
            </a:r>
          </a:p>
          <a:p>
            <a:pPr marL="189000" lvl="1" indent="0">
              <a:buNone/>
            </a:pPr>
            <a:r>
              <a:rPr lang="et-EE" sz="1600" smtClean="0">
                <a:solidFill>
                  <a:schemeClr val="tx2"/>
                </a:solidFill>
              </a:rPr>
              <a:t>november 2019</a:t>
            </a:r>
          </a:p>
        </p:txBody>
      </p:sp>
    </p:spTree>
    <p:extLst>
      <p:ext uri="{BB962C8B-B14F-4D97-AF65-F5344CB8AC3E}">
        <p14:creationId xmlns:p14="http://schemas.microsoft.com/office/powerpoint/2010/main" val="4191582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Lisateave</a:t>
            </a:r>
            <a:endParaRPr lang="et-EE" sz="2000" dirty="0"/>
          </a:p>
        </p:txBody>
      </p:sp>
      <p:sp>
        <p:nvSpPr>
          <p:cNvPr id="3" name="Content Placeholder 2"/>
          <p:cNvSpPr>
            <a:spLocks noGrp="1"/>
          </p:cNvSpPr>
          <p:nvPr>
            <p:ph sz="half" idx="1"/>
          </p:nvPr>
        </p:nvSpPr>
        <p:spPr>
          <a:xfrm>
            <a:off x="450000" y="837000"/>
            <a:ext cx="7560000" cy="3750974"/>
          </a:xfrm>
        </p:spPr>
        <p:txBody>
          <a:bodyPr>
            <a:normAutofit/>
          </a:bodyPr>
          <a:lstStyle/>
          <a:p>
            <a:r>
              <a:rPr lang="et-EE" sz="1600" dirty="0" smtClean="0"/>
              <a:t>Üksikasjalik teave on kampaania veebilehel:</a:t>
            </a:r>
          </a:p>
          <a:p>
            <a:pPr marL="189000" lvl="1" indent="0">
              <a:buNone/>
            </a:pPr>
            <a:r>
              <a:rPr lang="et-EE" sz="1600" b="1" dirty="0">
                <a:solidFill>
                  <a:schemeClr val="tx2"/>
                </a:solidFill>
                <a:hlinkClick r:id="rId2"/>
              </a:rPr>
              <a:t>www.healthy-workplaces.eu/et</a:t>
            </a:r>
            <a:endParaRPr lang="et-EE" sz="1600" b="1" dirty="0">
              <a:solidFill>
                <a:schemeClr val="tx2"/>
              </a:solidFill>
            </a:endParaRPr>
          </a:p>
          <a:p>
            <a:pPr marL="189000" lvl="1" indent="0">
              <a:buNone/>
            </a:pPr>
            <a:endParaRPr lang="et-EE" sz="1600" dirty="0" smtClean="0"/>
          </a:p>
          <a:p>
            <a:r>
              <a:rPr lang="et-EE" sz="1600" smtClean="0"/>
              <a:t>Tellige kampaania </a:t>
            </a:r>
            <a:r>
              <a:rPr lang="et-EE" sz="1600" dirty="0" smtClean="0"/>
              <a:t>uudiskiri:</a:t>
            </a:r>
          </a:p>
          <a:p>
            <a:pPr marL="189000" lvl="1" indent="0">
              <a:buNone/>
            </a:pPr>
            <a:r>
              <a:rPr lang="et-EE" sz="1600" b="1" u="sng" dirty="0">
                <a:hlinkClick r:id="rId3"/>
              </a:rPr>
              <a:t>https://</a:t>
            </a:r>
            <a:r>
              <a:rPr lang="et-EE" sz="1600" b="1" u="sng" dirty="0" smtClean="0">
                <a:hlinkClick r:id="rId3"/>
              </a:rPr>
              <a:t>healthy-workplaces.eu/e</a:t>
            </a:r>
            <a:r>
              <a:rPr lang="es-ES" sz="1600" b="1" u="sng" dirty="0">
                <a:hlinkClick r:id="rId3"/>
              </a:rPr>
              <a:t>t</a:t>
            </a:r>
            <a:r>
              <a:rPr lang="et-EE" sz="1600" b="1" u="sng" dirty="0" smtClean="0">
                <a:hlinkClick r:id="rId3"/>
              </a:rPr>
              <a:t>/healthy-workplaces-newsletter</a:t>
            </a:r>
            <a:r>
              <a:rPr lang="es-ES" sz="1600" b="1" u="sng" dirty="0" smtClean="0"/>
              <a:t> </a:t>
            </a:r>
            <a:endParaRPr lang="et-EE" sz="1600" b="1" dirty="0" smtClean="0"/>
          </a:p>
          <a:p>
            <a:pPr marL="189000" lvl="1" indent="0">
              <a:buNone/>
            </a:pPr>
            <a:endParaRPr lang="et-EE" sz="1600" b="1" dirty="0" smtClean="0"/>
          </a:p>
          <a:p>
            <a:r>
              <a:rPr lang="et-EE" sz="1600" dirty="0" smtClean="0"/>
              <a:t>Hoidke end tegevuse ja üritustega kursis suhtlusmeedia kaudu:</a:t>
            </a:r>
          </a:p>
          <a:p>
            <a:pPr marL="0" indent="0">
              <a:buNone/>
            </a:pPr>
            <a:endParaRPr lang="et-EE" sz="1600" dirty="0" smtClean="0"/>
          </a:p>
          <a:p>
            <a:endParaRPr lang="et-EE" sz="1600" dirty="0" smtClean="0"/>
          </a:p>
          <a:p>
            <a:r>
              <a:rPr lang="et-EE" sz="1600" dirty="0" smtClean="0"/>
              <a:t>Küsige ürituste kohta oma riigi koordinatsioonikeskuselt:</a:t>
            </a:r>
          </a:p>
          <a:p>
            <a:pPr marL="189000" lvl="1" indent="0">
              <a:buNone/>
            </a:pPr>
            <a:r>
              <a:rPr lang="et-EE" sz="1600" b="1" u="sng" dirty="0" smtClean="0">
                <a:hlinkClick r:id="rId4"/>
              </a:rPr>
              <a:t>www.healthy-workplaces.e</a:t>
            </a:r>
            <a:r>
              <a:rPr lang="es-ES" sz="1600" b="1" u="sng" dirty="0">
                <a:hlinkClick r:id="rId4"/>
              </a:rPr>
              <a:t>u</a:t>
            </a:r>
            <a:r>
              <a:rPr lang="et-EE" sz="1600" b="1" u="sng" dirty="0" smtClean="0">
                <a:hlinkClick r:id="rId4"/>
              </a:rPr>
              <a:t>/fops</a:t>
            </a:r>
            <a:r>
              <a:rPr lang="es-ES" sz="1600" b="1" u="sng" dirty="0" smtClean="0"/>
              <a:t> </a:t>
            </a:r>
            <a:endParaRPr lang="et-EE" sz="1600" b="1" u="sng" dirty="0" smtClean="0"/>
          </a:p>
          <a:p>
            <a:pPr marL="189000" lvl="1" indent="0">
              <a:buNone/>
            </a:pPr>
            <a:endParaRPr lang="et-EE" b="1" dirty="0" smtClean="0"/>
          </a:p>
          <a:p>
            <a:pPr marL="189000" lvl="1" indent="0">
              <a:buNone/>
            </a:pPr>
            <a:endParaRPr lang="et-EE" b="1" dirty="0">
              <a:solidFill>
                <a:schemeClr val="tx2"/>
              </a:solidFill>
            </a:endParaRPr>
          </a:p>
          <a:p>
            <a:pPr marL="189000" lvl="1" indent="0">
              <a:buNone/>
            </a:pPr>
            <a:endParaRPr lang="et-EE" dirty="0" smtClean="0"/>
          </a:p>
          <a:p>
            <a:pPr marL="189000" lvl="1" indent="0">
              <a:buNone/>
            </a:pPr>
            <a:endParaRPr lang="et-EE" dirty="0"/>
          </a:p>
        </p:txBody>
      </p:sp>
      <p:pic>
        <p:nvPicPr>
          <p:cNvPr id="4" name="Picture 14" descr="https://g.twimg.com/Twitter_logo_blue.png">
            <a:hlinkClick r:id="rId5"/>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99592" y="2859782"/>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7"/>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835696"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2699792"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cincoaescomunicacion.com/wp-content/uploads/2013/11/linkedin-3.jpg">
            <a:hlinkClick r:id="rId11"/>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3563888" y="285978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Põhieesmärgid</a:t>
            </a:r>
            <a:endParaRPr lang="et-EE" sz="2000" dirty="0"/>
          </a:p>
        </p:txBody>
      </p:sp>
      <p:sp>
        <p:nvSpPr>
          <p:cNvPr id="3" name="Content Placeholder 2"/>
          <p:cNvSpPr>
            <a:spLocks noGrp="1"/>
          </p:cNvSpPr>
          <p:nvPr>
            <p:ph sz="half" idx="1"/>
          </p:nvPr>
        </p:nvSpPr>
        <p:spPr/>
        <p:txBody>
          <a:bodyPr>
            <a:normAutofit/>
          </a:bodyPr>
          <a:lstStyle/>
          <a:p>
            <a:r>
              <a:rPr lang="et-EE" sz="1600" u="sng" smtClean="0"/>
              <a:t>Suurendada teadlikkust</a:t>
            </a:r>
            <a:r>
              <a:rPr lang="et-EE" sz="1600" smtClean="0"/>
              <a:t> riskidest, mida põhjustavad töökohal leiduvad ohtlikud ained</a:t>
            </a:r>
          </a:p>
          <a:p>
            <a:r>
              <a:rPr lang="et-EE" sz="1600" smtClean="0"/>
              <a:t>Edendada </a:t>
            </a:r>
            <a:r>
              <a:rPr lang="et-EE" sz="1600" u="sng" smtClean="0"/>
              <a:t>ennetuskultuuri</a:t>
            </a:r>
            <a:r>
              <a:rPr lang="et-EE" sz="1600" smtClean="0"/>
              <a:t>, et riskid kõrvaldada või neid tõhusalt juhtida</a:t>
            </a:r>
          </a:p>
          <a:p>
            <a:r>
              <a:rPr lang="et-EE" sz="1600" smtClean="0"/>
              <a:t>Parandada arusaamist </a:t>
            </a:r>
            <a:r>
              <a:rPr lang="et-EE" sz="1600" u="sng" smtClean="0"/>
              <a:t>kantserogeenidega</a:t>
            </a:r>
            <a:r>
              <a:rPr lang="et-EE" sz="1600" smtClean="0"/>
              <a:t> seotud riskidest</a:t>
            </a:r>
          </a:p>
          <a:p>
            <a:r>
              <a:rPr lang="et-EE" sz="1600" smtClean="0"/>
              <a:t>Keskenduda </a:t>
            </a:r>
            <a:r>
              <a:rPr lang="et-EE" sz="1600" u="sng" smtClean="0"/>
              <a:t>erivajadustega</a:t>
            </a:r>
            <a:r>
              <a:rPr lang="et-EE" sz="1600" smtClean="0"/>
              <a:t> ja haavatavatele töötajatele</a:t>
            </a:r>
          </a:p>
          <a:p>
            <a:r>
              <a:rPr lang="et-EE" sz="1600" smtClean="0"/>
              <a:t>Anda teavet </a:t>
            </a:r>
            <a:r>
              <a:rPr lang="et-EE" sz="1600" u="sng" smtClean="0"/>
              <a:t>poliitika arengu</a:t>
            </a:r>
            <a:r>
              <a:rPr lang="et-EE" sz="1600" smtClean="0"/>
              <a:t> ja</a:t>
            </a:r>
          </a:p>
          <a:p>
            <a:pPr marL="0" indent="0">
              <a:buNone/>
            </a:pPr>
            <a:r>
              <a:rPr lang="et-EE" smtClean="0"/>
              <a:t>  </a:t>
            </a:r>
            <a:r>
              <a:rPr lang="et-EE" sz="1600" smtClean="0"/>
              <a:t> asjaomaste </a:t>
            </a:r>
            <a:r>
              <a:rPr lang="et-EE" sz="1600" u="sng" smtClean="0"/>
              <a:t>õigusaktide</a:t>
            </a:r>
            <a:r>
              <a:rPr lang="et-EE" sz="1600" smtClean="0"/>
              <a:t> kohta</a:t>
            </a:r>
            <a:endParaRPr lang="et-EE" sz="1600" u="sng"/>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682518"/>
            <a:ext cx="3407360" cy="3165842"/>
          </a:xfrm>
          <a:prstGeom prst="rect">
            <a:avLst/>
          </a:prstGeom>
        </p:spPr>
      </p:pic>
    </p:spTree>
    <p:extLst>
      <p:ext uri="{BB962C8B-B14F-4D97-AF65-F5344CB8AC3E}">
        <p14:creationId xmlns:p14="http://schemas.microsoft.com/office/powerpoint/2010/main" val="4760270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Milles on probleem?</a:t>
            </a:r>
            <a:endParaRPr lang="et-EE" sz="2000" dirty="0"/>
          </a:p>
        </p:txBody>
      </p:sp>
      <p:sp>
        <p:nvSpPr>
          <p:cNvPr id="3" name="Content Placeholder 2"/>
          <p:cNvSpPr>
            <a:spLocks noGrp="1"/>
          </p:cNvSpPr>
          <p:nvPr>
            <p:ph sz="half" idx="1"/>
          </p:nvPr>
        </p:nvSpPr>
        <p:spPr/>
        <p:txBody>
          <a:bodyPr/>
          <a:lstStyle/>
          <a:p>
            <a:r>
              <a:rPr lang="et-EE" sz="1600" dirty="0" smtClean="0"/>
              <a:t>Paljud töötajad puutuvad Euroopa töökohtades kokku ohtlike ainetega</a:t>
            </a:r>
          </a:p>
          <a:p>
            <a:r>
              <a:rPr lang="et-EE" sz="1600" dirty="0" smtClean="0"/>
              <a:t>Probleemist ei olda sageli teadlik</a:t>
            </a:r>
          </a:p>
          <a:p>
            <a:r>
              <a:rPr lang="et-EE" sz="1600" dirty="0" smtClean="0"/>
              <a:t>Ohtlikud ained võivad tekitada</a:t>
            </a:r>
          </a:p>
          <a:p>
            <a:pPr lvl="1">
              <a:spcBef>
                <a:spcPts val="600"/>
              </a:spcBef>
            </a:pPr>
            <a:r>
              <a:rPr lang="et-EE" sz="1600" dirty="0" smtClean="0"/>
              <a:t>ägedaid ja pikaajalisi terviseprobleeme, näiteks nahaärritust, hingamisteede haigusi ja vähki</a:t>
            </a:r>
          </a:p>
          <a:p>
            <a:pPr lvl="1"/>
            <a:r>
              <a:rPr lang="et-EE" sz="1600" dirty="0"/>
              <a:t>turvariske, nagu tulekahju, plahvatus ja lämbumine</a:t>
            </a:r>
          </a:p>
          <a:p>
            <a:pPr lvl="1"/>
            <a:r>
              <a:rPr lang="et-EE" sz="1600" dirty="0" smtClean="0"/>
              <a:t>ettevõttele olulisi kulusid seoses kaitsemeetmete ja vastutusega </a:t>
            </a:r>
          </a:p>
          <a:p>
            <a:pPr marL="0" indent="0">
              <a:buNone/>
            </a:pPr>
            <a:endParaRPr lang="et-EE" dirty="0" smtClean="0"/>
          </a:p>
        </p:txBody>
      </p:sp>
    </p:spTree>
    <p:extLst>
      <p:ext uri="{BB962C8B-B14F-4D97-AF65-F5344CB8AC3E}">
        <p14:creationId xmlns:p14="http://schemas.microsoft.com/office/powerpoint/2010/main" val="22535405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a:lstStyle/>
          <a:p>
            <a:r>
              <a:rPr lang="et-EE" sz="2000" dirty="0" smtClean="0"/>
              <a:t>Mis on ohtlikud ained? </a:t>
            </a:r>
            <a:endParaRPr lang="et-EE" sz="2000" dirty="0"/>
          </a:p>
        </p:txBody>
      </p:sp>
      <p:sp>
        <p:nvSpPr>
          <p:cNvPr id="3" name="Content Placeholder 2"/>
          <p:cNvSpPr>
            <a:spLocks noGrp="1"/>
          </p:cNvSpPr>
          <p:nvPr>
            <p:ph sz="half" idx="1"/>
          </p:nvPr>
        </p:nvSpPr>
        <p:spPr>
          <a:xfrm>
            <a:off x="463726" y="1115880"/>
            <a:ext cx="5908474" cy="3494426"/>
          </a:xfrm>
        </p:spPr>
        <p:txBody>
          <a:bodyPr>
            <a:normAutofit/>
          </a:bodyPr>
          <a:lstStyle/>
          <a:p>
            <a:pPr lvl="1"/>
            <a:endParaRPr lang="et-EE" sz="1600" dirty="0" smtClean="0"/>
          </a:p>
          <a:p>
            <a:pPr lvl="1">
              <a:lnSpc>
                <a:spcPct val="110000"/>
              </a:lnSpc>
            </a:pPr>
            <a:r>
              <a:rPr lang="et-EE" sz="1600" dirty="0" smtClean="0"/>
              <a:t>kemikaalid, nt värvid, liimid, desinfitseerimisvahendid, puhastusvahendid või pestitsiidid</a:t>
            </a:r>
          </a:p>
          <a:p>
            <a:pPr lvl="1">
              <a:lnSpc>
                <a:spcPct val="110000"/>
              </a:lnSpc>
            </a:pPr>
            <a:r>
              <a:rPr lang="et-EE" sz="1600" dirty="0" smtClean="0"/>
              <a:t>protsessis </a:t>
            </a:r>
            <a:r>
              <a:rPr lang="et-EE" sz="1600" dirty="0"/>
              <a:t>tekkinud saasteained, nt keevitusaurud, ränidioksiiditolm või põlemissaadused, nagu diisli heitgaasid</a:t>
            </a:r>
          </a:p>
          <a:p>
            <a:pPr lvl="1">
              <a:lnSpc>
                <a:spcPct val="110000"/>
              </a:lnSpc>
            </a:pPr>
            <a:r>
              <a:rPr lang="et-EE" sz="1600" dirty="0" smtClean="0"/>
              <a:t>looduslikud materjalid, nagu teraviljatolm, asbest või toornafta ja nende koostisosad</a:t>
            </a:r>
          </a:p>
          <a:p>
            <a:r>
              <a:rPr lang="et-EE" sz="1600" dirty="0" smtClean="0"/>
              <a:t>Ohtlikke aineid leidub pea kõigil töökohtadel</a:t>
            </a:r>
          </a:p>
          <a:p>
            <a:r>
              <a:rPr lang="et-EE" sz="1600" dirty="0" smtClean="0"/>
              <a:t>Kahju võib tekkida nii lühi- kui ka pikaajalisel kokkupuutel ja aine pikaajalisel kogunemisel organismis</a:t>
            </a:r>
            <a:endParaRPr lang="et-EE"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430563"/>
            <a:ext cx="3262962" cy="2793685"/>
          </a:xfrm>
          <a:prstGeom prst="rect">
            <a:avLst/>
          </a:prstGeom>
        </p:spPr>
      </p:pic>
      <p:sp>
        <p:nvSpPr>
          <p:cNvPr id="6" name="TextBox 5"/>
          <p:cNvSpPr txBox="1"/>
          <p:nvPr/>
        </p:nvSpPr>
        <p:spPr>
          <a:xfrm>
            <a:off x="450001" y="845788"/>
            <a:ext cx="6930311" cy="584775"/>
          </a:xfrm>
          <a:prstGeom prst="rect">
            <a:avLst/>
          </a:prstGeom>
          <a:noFill/>
        </p:spPr>
        <p:txBody>
          <a:bodyPr wrap="square" rtlCol="0">
            <a:spAutoFit/>
          </a:bodyPr>
          <a:lstStyle/>
          <a:p>
            <a:pPr marL="285750" indent="-285750">
              <a:buFont typeface="Wingdings" pitchFamily="2" charset="2"/>
              <a:buChar char="§"/>
            </a:pPr>
            <a:r>
              <a:rPr lang="et-EE" sz="1600" b="1" dirty="0">
                <a:solidFill>
                  <a:schemeClr val="tx2"/>
                </a:solidFill>
              </a:rPr>
              <a:t>Iga aine (gaasiline, vedel või tahke), mis </a:t>
            </a:r>
            <a:r>
              <a:rPr lang="et-EE" sz="1600" b="1" dirty="0" smtClean="0">
                <a:solidFill>
                  <a:schemeClr val="tx2"/>
                </a:solidFill>
              </a:rPr>
              <a:t>ohustab </a:t>
            </a:r>
            <a:r>
              <a:rPr lang="et-EE" sz="1600" b="1" dirty="0">
                <a:solidFill>
                  <a:schemeClr val="tx2"/>
                </a:solidFill>
              </a:rPr>
              <a:t>töötajate </a:t>
            </a:r>
            <a:r>
              <a:rPr lang="et-EE" sz="1600" b="1" dirty="0" smtClean="0">
                <a:solidFill>
                  <a:schemeClr val="tx2"/>
                </a:solidFill>
              </a:rPr>
              <a:t>turvalisust </a:t>
            </a:r>
            <a:r>
              <a:rPr lang="et-EE" sz="1600" b="1" dirty="0">
                <a:solidFill>
                  <a:schemeClr val="tx2"/>
                </a:solidFill>
              </a:rPr>
              <a:t>ja </a:t>
            </a:r>
            <a:r>
              <a:rPr lang="et-EE" sz="1600" b="1" dirty="0" smtClean="0">
                <a:solidFill>
                  <a:schemeClr val="tx2"/>
                </a:solidFill>
              </a:rPr>
              <a:t>tervist:</a:t>
            </a:r>
            <a:endParaRPr lang="et-EE" sz="1600" b="1" dirty="0">
              <a:solidFill>
                <a:schemeClr val="tx2"/>
              </a:solidFill>
            </a:endParaRPr>
          </a:p>
        </p:txBody>
      </p:sp>
    </p:spTree>
    <p:extLst>
      <p:ext uri="{BB962C8B-B14F-4D97-AF65-F5344CB8AC3E}">
        <p14:creationId xmlns:p14="http://schemas.microsoft.com/office/powerpoint/2010/main" val="34244013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Mõisted keemiliste mõjurite direktiivi järgi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p:txBody>
          <a:bodyPr>
            <a:normAutofit lnSpcReduction="10000"/>
          </a:bodyPr>
          <a:lstStyle/>
          <a:p>
            <a:r>
              <a:rPr lang="et-EE" dirty="0" smtClean="0"/>
              <a:t>a) „Keemiline mõjur“ – keemiline element või ühend kas eraldi või segus, looduslikult leiduv või valmistatud, mida kasutatakse või lastakse välja, kaasa arvatud selle kui jäätme loodusesse laskmine, mis tahes töö käigus ja olenemata sellest, kas see on toodetud kavatsetult või mitte ja kas seda turustatakse või mitte;</a:t>
            </a:r>
          </a:p>
          <a:p>
            <a:r>
              <a:rPr lang="et-EE" dirty="0" smtClean="0"/>
              <a:t>b) „Ohtlik keemiline mõjur“:</a:t>
            </a:r>
          </a:p>
          <a:p>
            <a:pPr lvl="1">
              <a:spcBef>
                <a:spcPts val="600"/>
              </a:spcBef>
            </a:pPr>
            <a:r>
              <a:rPr lang="et-EE" dirty="0" smtClean="0"/>
              <a:t>i) keemiline mõjur, mis vastab määruses (EÜ) nr 1272/2008 sätestatud füüsilise ja/või terviseohu klassides ohtlikuna klassifitseerimise kriteeriumidele, sõltumata sellest, kas see keemiline mõjur on nimetatud määruse kohaselt klassifitseeritud või ei ole; </a:t>
            </a:r>
          </a:p>
          <a:p>
            <a:pPr lvl="1"/>
            <a:r>
              <a:rPr lang="et-EE" dirty="0" smtClean="0"/>
              <a:t>iii) mis tahes keemiline mõjur, mis ei vasta ohtliku ainena klassifitseerimise kriteeriumidele, võib kujutada oma füüsikalis-keemiliste, keemiliste või toksikoloogiliste omaduste tõttu ja selle töökohas kasutamise või esinemise viisi tõttu riski töötajate ohutusele ja tervisele, sealhulgas kõik keemilised mõjurid, millele on määratud artikli 3 kohaselt ohtlike ainete piirnorm töökeskkonnas.</a:t>
            </a:r>
          </a:p>
          <a:p>
            <a:r>
              <a:rPr lang="et-EE" dirty="0" smtClean="0"/>
              <a:t>„Keemiliste mõjuritega seotud töö“ – töö, mille puhul mis tahes järgus, kaasa arvatud tootmine, käitlemine, ladustamine, vedamine või kõrvaldamine ja töötlemine, kasutatakse keemilisi mõjureid või kavatsetakse neid kasutada või mis on selle töö tulemuseks.</a:t>
            </a:r>
          </a:p>
        </p:txBody>
      </p:sp>
    </p:spTree>
    <p:extLst>
      <p:ext uri="{BB962C8B-B14F-4D97-AF65-F5344CB8AC3E}">
        <p14:creationId xmlns:p14="http://schemas.microsoft.com/office/powerpoint/2010/main" val="1749694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Faktid ja arvud</a:t>
            </a:r>
            <a:endParaRPr lang="et-EE" sz="2000" dirty="0"/>
          </a:p>
        </p:txBody>
      </p:sp>
      <p:sp>
        <p:nvSpPr>
          <p:cNvPr id="3" name="TextBox 2"/>
          <p:cNvSpPr txBox="1"/>
          <p:nvPr/>
        </p:nvSpPr>
        <p:spPr>
          <a:xfrm>
            <a:off x="683568" y="3635635"/>
            <a:ext cx="8748464" cy="861774"/>
          </a:xfrm>
          <a:prstGeom prst="rect">
            <a:avLst/>
          </a:prstGeom>
          <a:noFill/>
        </p:spPr>
        <p:txBody>
          <a:bodyPr wrap="square" rtlCol="0">
            <a:spAutoFit/>
          </a:bodyPr>
          <a:lstStyle/>
          <a:p>
            <a:r>
              <a:rPr lang="et-EE" sz="800" dirty="0" smtClean="0"/>
              <a:t>1) Kokkuvõte – uute ja tekkivate riskide Euroopa ettevõtete teine uuring (ESENER-2), </a:t>
            </a:r>
            <a:r>
              <a:rPr dirty="0"/>
              <a:t/>
            </a:r>
            <a:br>
              <a:rPr dirty="0"/>
            </a:br>
            <a:r>
              <a:rPr lang="et-EE" sz="800" dirty="0" smtClean="0"/>
              <a:t>EU-OSHA, 2015, lk 5, aadressil </a:t>
            </a:r>
            <a:r>
              <a:rPr lang="et-EE" sz="800" u="sng" dirty="0">
                <a:hlinkClick r:id="rId3"/>
              </a:rPr>
              <a:t>https://osha.europa.eu/sites/default/files/publications/documents/esener-ii-summary-en.PDF</a:t>
            </a:r>
            <a:endParaRPr lang="et-EE" sz="800" u="sng" dirty="0" smtClean="0"/>
          </a:p>
          <a:p>
            <a:r>
              <a:rPr lang="et-EE" sz="800" dirty="0" smtClean="0"/>
              <a:t>2) Kuuenda Euroopa töötingimuste uuringu ülevaatlik aruanne, Eurofound, 2016, lk 43, aadressil </a:t>
            </a:r>
            <a:r>
              <a:rPr lang="et-EE" sz="800" dirty="0">
                <a:hlinkClick r:id="rId4"/>
              </a:rPr>
              <a:t>https://www.eurofound.europa.eu/sites/default/files/ef_publication/field_ef_document/ef1634en.pdf</a:t>
            </a:r>
            <a:r>
              <a:rPr lang="et-EE" dirty="0" smtClean="0"/>
              <a:t> </a:t>
            </a:r>
          </a:p>
          <a:p>
            <a:endParaRPr lang="et-EE" sz="800" dirty="0"/>
          </a:p>
        </p:txBody>
      </p:sp>
      <p:sp>
        <p:nvSpPr>
          <p:cNvPr id="8" name="Content Placeholder 2"/>
          <p:cNvSpPr>
            <a:spLocks noGrp="1"/>
          </p:cNvSpPr>
          <p:nvPr>
            <p:ph sz="half" idx="1"/>
          </p:nvPr>
        </p:nvSpPr>
        <p:spPr>
          <a:xfrm>
            <a:off x="450001" y="843558"/>
            <a:ext cx="5976664" cy="2881606"/>
          </a:xfrm>
        </p:spPr>
        <p:txBody>
          <a:bodyPr>
            <a:normAutofit lnSpcReduction="10000"/>
          </a:bodyPr>
          <a:lstStyle/>
          <a:p>
            <a:r>
              <a:rPr lang="et-EE" sz="1600" dirty="0"/>
              <a:t>EU-OSHA ettevõtete uuringu</a:t>
            </a:r>
            <a:r>
              <a:rPr lang="et-EE" sz="1600" baseline="30000" dirty="0" smtClean="0"/>
              <a:t>1</a:t>
            </a:r>
            <a:r>
              <a:rPr lang="et-EE" dirty="0" smtClean="0"/>
              <a:t> </a:t>
            </a:r>
            <a:r>
              <a:rPr lang="et-EE" sz="1600" dirty="0"/>
              <a:t>kohaselt </a:t>
            </a:r>
            <a:r>
              <a:rPr lang="et-EE" sz="1600" dirty="0" smtClean="0"/>
              <a:t>kasutavad keemilisi </a:t>
            </a:r>
            <a:r>
              <a:rPr lang="et-EE" sz="1600" dirty="0"/>
              <a:t>või bioloogilisi aineid 38</a:t>
            </a:r>
            <a:r>
              <a:rPr lang="et-EE" sz="1600" dirty="0" smtClean="0"/>
              <a:t>% ettevõtetest </a:t>
            </a:r>
            <a:endParaRPr lang="et-EE" sz="1600" dirty="0"/>
          </a:p>
          <a:p>
            <a:r>
              <a:rPr lang="et-EE" sz="1600" dirty="0"/>
              <a:t>Suurettevõtted kasutavad sageli enam kui 1000 </a:t>
            </a:r>
            <a:r>
              <a:rPr lang="et-EE" sz="1600" dirty="0" smtClean="0"/>
              <a:t>erinevat keemiatoodet</a:t>
            </a:r>
            <a:endParaRPr lang="et-EE" sz="1600" dirty="0"/>
          </a:p>
          <a:p>
            <a:r>
              <a:rPr lang="et-EE" sz="1600" dirty="0" smtClean="0"/>
              <a:t>Üks töötaja võib kokku puutuda sadade eri kemikaalidega</a:t>
            </a:r>
          </a:p>
          <a:p>
            <a:r>
              <a:rPr lang="et-EE" sz="1600" dirty="0"/>
              <a:t>17% ELi töötajatest teatab </a:t>
            </a:r>
            <a:r>
              <a:rPr lang="et-EE" sz="1600" dirty="0" smtClean="0"/>
              <a:t>keemiliste toodete või ainete </a:t>
            </a:r>
            <a:r>
              <a:rPr lang="et-EE" sz="1600" dirty="0"/>
              <a:t>käsitsemisest või nahakontaktist </a:t>
            </a:r>
            <a:r>
              <a:rPr lang="et-EE" sz="1600" dirty="0" smtClean="0"/>
              <a:t>vähemalt 25% tööaja jooksul</a:t>
            </a:r>
            <a:r>
              <a:rPr lang="et-EE" sz="1600" baseline="30000" dirty="0" smtClean="0"/>
              <a:t>2</a:t>
            </a:r>
            <a:r>
              <a:rPr lang="et-EE" sz="1600" dirty="0" smtClean="0"/>
              <a:t> ning </a:t>
            </a:r>
            <a:r>
              <a:rPr lang="et-EE" sz="1600" dirty="0" smtClean="0"/>
              <a:t>1</a:t>
            </a:r>
            <a:r>
              <a:rPr lang="es-ES" sz="1600" smtClean="0"/>
              <a:t>5</a:t>
            </a:r>
            <a:r>
              <a:rPr lang="et-EE" sz="1600" smtClean="0"/>
              <a:t>% </a:t>
            </a:r>
            <a:r>
              <a:rPr lang="et-EE" sz="1600" dirty="0" smtClean="0"/>
              <a:t>hingab sisse suitsu, aure (näiteks keevitussuits või heitgaasid), pulbrit või tolmu (näiteks puidutolm või mineraalitolm)</a:t>
            </a:r>
            <a:endParaRPr lang="et-EE" sz="1600" dirty="0"/>
          </a:p>
          <a:p>
            <a:r>
              <a:rPr lang="et-EE" sz="1600" dirty="0" smtClean="0"/>
              <a:t>Uusi riske tekib pidevalt</a:t>
            </a:r>
            <a:endParaRPr lang="et-EE" sz="1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3811" y="915988"/>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Faktid ja arvud</a:t>
            </a:r>
            <a:endParaRPr lang="et-EE" sz="2000" dirty="0"/>
          </a:p>
        </p:txBody>
      </p:sp>
      <p:sp>
        <p:nvSpPr>
          <p:cNvPr id="7" name="Content Placeholder 2"/>
          <p:cNvSpPr>
            <a:spLocks noGrp="1"/>
          </p:cNvSpPr>
          <p:nvPr>
            <p:ph sz="half" idx="1"/>
          </p:nvPr>
        </p:nvSpPr>
        <p:spPr>
          <a:xfrm>
            <a:off x="450001" y="841708"/>
            <a:ext cx="5976664" cy="2881606"/>
          </a:xfrm>
        </p:spPr>
        <p:txBody>
          <a:bodyPr>
            <a:normAutofit/>
          </a:bodyPr>
          <a:lstStyle/>
          <a:p>
            <a:r>
              <a:rPr lang="et-EE" sz="1600" dirty="0"/>
              <a:t>Sektorid, kus ohtlikud ained on väga levinud, on põllumajandus (62%), tootmine (52%) ja ehitus (51%)</a:t>
            </a:r>
            <a:r>
              <a:rPr lang="et-EE" sz="1600" baseline="30000" dirty="0" smtClean="0"/>
              <a:t>1</a:t>
            </a:r>
            <a:endParaRPr lang="et-EE" sz="1600" dirty="0"/>
          </a:p>
          <a:p>
            <a:r>
              <a:rPr lang="et-EE" sz="1600" dirty="0"/>
              <a:t>Paljudes sektorites on kemikaalide kasutamine </a:t>
            </a:r>
            <a:r>
              <a:rPr lang="et-EE" sz="1600" dirty="0" smtClean="0"/>
              <a:t>kasvanud, </a:t>
            </a:r>
            <a:r>
              <a:rPr lang="et-EE" sz="1600" dirty="0"/>
              <a:t>sest </a:t>
            </a:r>
            <a:r>
              <a:rPr lang="et-EE" sz="1600" dirty="0" smtClean="0"/>
              <a:t>traditsioonilisi töövõtteid asendavad </a:t>
            </a:r>
            <a:r>
              <a:rPr lang="et-EE" sz="1600" dirty="0"/>
              <a:t>kemikaalipõhised tehnoloogiad (pestitsiidid, plast, isolatsioon jne)</a:t>
            </a:r>
          </a:p>
          <a:p>
            <a:r>
              <a:rPr lang="et-EE" sz="1600" dirty="0"/>
              <a:t>Rootsis kasutati 2014. aastal kodaniku kohta 3,7 tonni ohtlikke aineid</a:t>
            </a:r>
          </a:p>
          <a:p>
            <a:pPr marL="0" indent="0">
              <a:buNone/>
            </a:pPr>
            <a:r>
              <a:rPr lang="et-EE" dirty="0" smtClean="0"/>
              <a:t> </a:t>
            </a:r>
            <a:endParaRPr lang="et-EE"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2211710"/>
            <a:ext cx="2767722" cy="1791523"/>
          </a:xfrm>
          <a:prstGeom prst="rect">
            <a:avLst/>
          </a:prstGeom>
        </p:spPr>
      </p:pic>
      <p:sp>
        <p:nvSpPr>
          <p:cNvPr id="5" name="TextBox 4"/>
          <p:cNvSpPr txBox="1"/>
          <p:nvPr/>
        </p:nvSpPr>
        <p:spPr>
          <a:xfrm>
            <a:off x="683568" y="3664679"/>
            <a:ext cx="5184576" cy="338554"/>
          </a:xfrm>
          <a:prstGeom prst="rect">
            <a:avLst/>
          </a:prstGeom>
          <a:noFill/>
        </p:spPr>
        <p:txBody>
          <a:bodyPr wrap="square" rtlCol="0">
            <a:spAutoFit/>
          </a:bodyPr>
          <a:lstStyle/>
          <a:p>
            <a:r>
              <a:rPr lang="et-EE" sz="800" dirty="0" smtClean="0"/>
              <a:t>1) ESENER-2 – ülevaatlik aruanne „Tööohutuse ja töötervishoiu juhtimine töökohal“, EU-OSHA, 2016, lk 18. Kättesaadav aadressil </a:t>
            </a:r>
            <a:r>
              <a:rPr lang="et-EE" sz="800" u="sng" dirty="0">
                <a:hlinkClick r:id="rId4"/>
              </a:rPr>
              <a:t>https://osha.europa.eu/sites/default/files/ESENER2-Overview_report.pdf</a:t>
            </a:r>
            <a:r>
              <a:rPr lang="et-EE" sz="800" dirty="0" smtClean="0"/>
              <a:t> </a:t>
            </a:r>
            <a:endParaRPr lang="et-EE" sz="800" u="sng" dirty="0" smtClean="0"/>
          </a:p>
        </p:txBody>
      </p:sp>
    </p:spTree>
    <p:extLst>
      <p:ext uri="{BB962C8B-B14F-4D97-AF65-F5344CB8AC3E}">
        <p14:creationId xmlns:p14="http://schemas.microsoft.com/office/powerpoint/2010/main" val="2729352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Kokkupuude ohtlike ainetega Euroopas</a:t>
            </a:r>
            <a:endParaRPr lang="en-GB" sz="2000" dirty="0"/>
          </a:p>
        </p:txBody>
      </p:sp>
      <p:sp>
        <p:nvSpPr>
          <p:cNvPr id="3" name="Content Placeholder 2"/>
          <p:cNvSpPr>
            <a:spLocks noGrp="1"/>
          </p:cNvSpPr>
          <p:nvPr>
            <p:ph sz="half" idx="1"/>
          </p:nvPr>
        </p:nvSpPr>
        <p:spPr>
          <a:xfrm>
            <a:off x="450000" y="837000"/>
            <a:ext cx="5850192" cy="3645000"/>
          </a:xfrm>
        </p:spPr>
        <p:txBody>
          <a:bodyPr>
            <a:normAutofit/>
          </a:bodyPr>
          <a:lstStyle/>
          <a:p>
            <a:r>
              <a:rPr lang="en-GB" sz="1600" dirty="0"/>
              <a:t>EU-OSHA </a:t>
            </a:r>
            <a:r>
              <a:rPr lang="et-EE" sz="1600" dirty="0" smtClean="0"/>
              <a:t>uuris kokkupuudet ohtlike ainetega Euroopa töökohtades</a:t>
            </a:r>
            <a:endParaRPr lang="en-GB" sz="1600" strike="sngStrike" dirty="0">
              <a:solidFill>
                <a:srgbClr val="00B050"/>
              </a:solidFill>
            </a:endParaRPr>
          </a:p>
          <a:p>
            <a:r>
              <a:rPr lang="et-EE" sz="1600" dirty="0" smtClean="0"/>
              <a:t>Uuringus kasutati uut metoodikat, mille abil kombineeriti </a:t>
            </a:r>
            <a:r>
              <a:rPr lang="en-US" sz="1600" dirty="0" smtClean="0"/>
              <a:t>ECHA</a:t>
            </a:r>
            <a:r>
              <a:rPr lang="et-EE" sz="1600" dirty="0" smtClean="0"/>
              <a:t>-lt</a:t>
            </a:r>
            <a:r>
              <a:rPr lang="en-US" sz="1600" dirty="0" smtClean="0"/>
              <a:t>, SPIN</a:t>
            </a:r>
            <a:r>
              <a:rPr lang="et-EE" sz="1600" dirty="0" smtClean="0"/>
              <a:t>-ilt</a:t>
            </a:r>
            <a:r>
              <a:rPr lang="en-US" sz="1600" dirty="0" smtClean="0"/>
              <a:t>, PRODCOM</a:t>
            </a:r>
            <a:r>
              <a:rPr lang="et-EE" sz="1600" dirty="0" smtClean="0"/>
              <a:t>-ilt</a:t>
            </a:r>
            <a:r>
              <a:rPr lang="en-US" sz="1600" dirty="0" smtClean="0"/>
              <a:t>, Eurostat</a:t>
            </a:r>
            <a:r>
              <a:rPr lang="et-EE" sz="1600" dirty="0" smtClean="0"/>
              <a:t>i ettevõtlusstatistikast ja</a:t>
            </a:r>
            <a:r>
              <a:rPr lang="en-US" sz="1600" dirty="0" smtClean="0"/>
              <a:t> </a:t>
            </a:r>
            <a:r>
              <a:rPr lang="fr-LU" sz="1600" dirty="0" err="1"/>
              <a:t>Euroopa</a:t>
            </a:r>
            <a:r>
              <a:rPr lang="fr-LU" sz="1600" dirty="0"/>
              <a:t> </a:t>
            </a:r>
            <a:r>
              <a:rPr lang="fr-LU" sz="1600" dirty="0" err="1"/>
              <a:t>töötingimuste</a:t>
            </a:r>
            <a:r>
              <a:rPr lang="fr-LU" sz="1600" dirty="0"/>
              <a:t> </a:t>
            </a:r>
            <a:r>
              <a:rPr lang="fr-LU" sz="1600" dirty="0" err="1" smtClean="0"/>
              <a:t>uuring</a:t>
            </a:r>
            <a:r>
              <a:rPr lang="et-EE" sz="1600" dirty="0" smtClean="0"/>
              <a:t>ust saadud avalikke andmeid</a:t>
            </a:r>
            <a:endParaRPr lang="en-US" sz="1600" dirty="0" smtClean="0"/>
          </a:p>
          <a:p>
            <a:r>
              <a:rPr lang="et-EE" sz="1600" dirty="0" smtClean="0"/>
              <a:t>Eksperthinnanguga tehti kindlaks kõige asjakohasemad ained ja sektorid,</a:t>
            </a:r>
            <a:r>
              <a:rPr lang="es-ES" sz="1600" dirty="0" smtClean="0"/>
              <a:t> </a:t>
            </a:r>
            <a:r>
              <a:rPr lang="et-EE" sz="1600" dirty="0" smtClean="0"/>
              <a:t>kus need esinevad</a:t>
            </a:r>
            <a:endParaRPr lang="en-US" sz="1600" dirty="0" smtClean="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9051">
            <a:off x="6231154" y="1397558"/>
            <a:ext cx="2301984" cy="2809140"/>
          </a:xfrm>
          <a:prstGeom prst="rect">
            <a:avLst/>
          </a:prstGeom>
        </p:spPr>
      </p:pic>
    </p:spTree>
    <p:extLst>
      <p:ext uri="{BB962C8B-B14F-4D97-AF65-F5344CB8AC3E}">
        <p14:creationId xmlns:p14="http://schemas.microsoft.com/office/powerpoint/2010/main" val="13099500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13"/>
  <p:tag name="AS_TITLE" val="Aspose.Slides for .NET 4.0 Client Profile"/>
  <p:tag name="AS_VERSION" val="16.12.1.0"/>
</p:tagLst>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672</TotalTime>
  <Words>1162</Words>
  <Application>Microsoft Office PowerPoint</Application>
  <PresentationFormat>On-screen Show (16:9)</PresentationFormat>
  <Paragraphs>199</Paragraphs>
  <Slides>22</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Tervislike töökohtade kampaania 2018–2019</vt:lpstr>
      <vt:lpstr>Kampaania tutvustus</vt:lpstr>
      <vt:lpstr>Põhieesmärgid</vt:lpstr>
      <vt:lpstr>Milles on probleem?</vt:lpstr>
      <vt:lpstr>Mis on ohtlikud ained? </vt:lpstr>
      <vt:lpstr>Mõisted keemiliste mõjurite direktiivi järgi </vt:lpstr>
      <vt:lpstr>Faktid ja arvud</vt:lpstr>
      <vt:lpstr>Faktid ja arvud</vt:lpstr>
      <vt:lpstr>Kokkupuude ohtlike ainetega Euroopas</vt:lpstr>
      <vt:lpstr>Kuidas ohtlikke aineid hallata?</vt:lpstr>
      <vt:lpstr>Riskihindamine</vt:lpstr>
      <vt:lpstr>Ohtlike ainete haldamise kolm sammu</vt:lpstr>
      <vt:lpstr>ATKI-põhimõte</vt:lpstr>
      <vt:lpstr>Õigusaktid</vt:lpstr>
      <vt:lpstr>Kantserogeenid</vt:lpstr>
      <vt:lpstr>Riskirühmad</vt:lpstr>
      <vt:lpstr>Osalemine</vt:lpstr>
      <vt:lpstr>Kampaaniapartnerlus</vt:lpstr>
      <vt:lpstr>Tervislike töökohtade hea tava auhinnad</vt:lpstr>
      <vt:lpstr>Kampaaniamaterjalid</vt:lpstr>
      <vt:lpstr>Olulised kuupäevad</vt:lpstr>
      <vt:lpstr>Lisateave</vt:lpstr>
    </vt:vector>
  </TitlesOfParts>
  <Company>CDT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Miren HURTADO - CPU Editorial</cp:lastModifiedBy>
  <cp:revision>196</cp:revision>
  <dcterms:created xsi:type="dcterms:W3CDTF">2015-10-14T15:05:30Z</dcterms:created>
  <dcterms:modified xsi:type="dcterms:W3CDTF">2018-04-05T12:35:24Z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1929884480</vt:i4>
  </property>
  <property fmtid="{D5CDD505-2E9C-101B-9397-08002B2CF9AE}" pid="3" name="_NewReviewCycle">
    <vt:lpwstr/>
  </property>
  <property fmtid="{D5CDD505-2E9C-101B-9397-08002B2CF9AE}" pid="4" name="_EmailSubject">
    <vt:lpwstr>PPT</vt:lpwstr>
  </property>
  <property fmtid="{D5CDD505-2E9C-101B-9397-08002B2CF9AE}" pid="5" name="_AuthorEmail">
    <vt:lpwstr>Kristel.Abel@ti.ee</vt:lpwstr>
  </property>
  <property fmtid="{D5CDD505-2E9C-101B-9397-08002B2CF9AE}" pid="6" name="_AuthorEmailDisplayName">
    <vt:lpwstr>Kristel Abel</vt:lpwstr>
  </property>
</Properties>
</file>