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8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7" autoAdjust="0"/>
    <p:restoredTop sz="98329" autoAdjust="0"/>
  </p:normalViewPr>
  <p:slideViewPr>
    <p:cSldViewPr>
      <p:cViewPr varScale="1">
        <p:scale>
          <a:sx n="154" d="100"/>
          <a:sy n="154" d="100"/>
        </p:scale>
        <p:origin x="1098" y="126"/>
      </p:cViewPr>
      <p:guideLst>
        <p:guide orient="horz" pos="577"/>
        <p:guide pos="340"/>
        <p:guide orient="horz" pos="28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20791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95536" y="4147538"/>
            <a:ext cx="7752519" cy="584452"/>
            <a:chOff x="395536" y="3765501"/>
            <a:chExt cx="7752519" cy="584452"/>
          </a:xfrm>
        </p:grpSpPr>
        <p:pic>
          <p:nvPicPr>
            <p:cNvPr id="14" name="Bild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3765501"/>
              <a:ext cx="947252" cy="58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Bild 4" descr="111004_EU-OSHA_PPT_EU logo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51725" y="4010300"/>
              <a:ext cx="392283" cy="26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Bild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6336" y="3826471"/>
              <a:ext cx="551719" cy="52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67544" y="4398143"/>
            <a:ext cx="7632848" cy="549871"/>
            <a:chOff x="467544" y="4011910"/>
            <a:chExt cx="7632848" cy="549871"/>
          </a:xfrm>
        </p:grpSpPr>
        <p:pic>
          <p:nvPicPr>
            <p:cNvPr id="9" name="Bild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4280807"/>
              <a:ext cx="778775" cy="257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1812152" y="4457006"/>
              <a:ext cx="4992096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 smtClean="0">
                  <a:solidFill>
                    <a:schemeClr val="tx2"/>
                  </a:solidFill>
                  <a:latin typeface="Arial" pitchFamily="-107" charset="0"/>
                </a:rPr>
                <a:t>www.healthy-workplaces.eu/es</a:t>
              </a:r>
              <a:endParaRPr lang="es-ES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1" name="Bild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8674" y="4011910"/>
              <a:ext cx="551718" cy="52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5896" y="4370980"/>
            <a:ext cx="1460178" cy="3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es-ES" sz="750" baseline="0"/>
          </a:p>
        </p:txBody>
      </p: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hemes/dangerous-substances/roadmap-to-carcinoge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es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8424936" cy="69083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-ES" sz="3200" dirty="0" smtClean="0"/>
              <a:t>Campaña 2018-2019</a:t>
            </a:r>
            <a:r>
              <a:rPr lang="es-ES" sz="2700" dirty="0" smtClean="0">
                <a:solidFill>
                  <a:srgbClr val="FF0000"/>
                </a:solidFill>
              </a:rPr>
              <a:t/>
            </a:r>
            <a:br>
              <a:rPr lang="es-ES" sz="2700" dirty="0" smtClean="0">
                <a:solidFill>
                  <a:srgbClr val="FF0000"/>
                </a:solidFill>
              </a:rPr>
            </a:br>
            <a:endParaRPr lang="es-ES" sz="2700" strike="sngStrike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  <p:sp>
        <p:nvSpPr>
          <p:cNvPr id="5" name="Subtítulo 2"/>
          <p:cNvSpPr>
            <a:spLocks noGrp="1"/>
          </p:cNvSpPr>
          <p:nvPr>
            <p:ph type="subTitle" idx="10"/>
          </p:nvPr>
        </p:nvSpPr>
        <p:spPr>
          <a:xfrm>
            <a:off x="395536" y="3363838"/>
            <a:ext cx="7646400" cy="506406"/>
          </a:xfrm>
        </p:spPr>
        <p:txBody>
          <a:bodyPr>
            <a:normAutofit fontScale="92500" lnSpcReduction="20000"/>
          </a:bodyPr>
          <a:lstStyle/>
          <a:p>
            <a:r>
              <a:rPr lang="es-ES" sz="2200" dirty="0"/>
              <a:t>«Trabajos saludables: alerta frente a sustancias peligrosas»</a:t>
            </a:r>
            <a:r>
              <a:rPr lang="es-ES" sz="2000" dirty="0">
                <a:solidFill>
                  <a:srgbClr val="FF0000"/>
                </a:solidFill>
              </a:rPr>
              <a:t/>
            </a:r>
            <a:br>
              <a:rPr lang="es-ES" sz="2000" dirty="0">
                <a:solidFill>
                  <a:srgbClr val="FF0000"/>
                </a:solidFill>
              </a:rPr>
            </a:b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es-ES" sz="2000" dirty="0" smtClean="0"/>
              <a:t>¿Cómo gestionar las sustancias peligrosas?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5988"/>
            <a:ext cx="6426256" cy="3543300"/>
          </a:xfrm>
        </p:spPr>
        <p:txBody>
          <a:bodyPr>
            <a:normAutofit fontScale="92500" lnSpcReduction="20000"/>
          </a:bodyPr>
          <a:lstStyle/>
          <a:p>
            <a:r>
              <a:rPr lang="es-ES" sz="1600" dirty="0" smtClean="0"/>
              <a:t>La clave es crear una cultura preventiva y aumentar la sensibilización.</a:t>
            </a:r>
          </a:p>
          <a:p>
            <a:r>
              <a:rPr lang="es-ES" sz="1600" dirty="0" smtClean="0"/>
              <a:t>En la UE se dispone de legislación vigente sobre sustancias peligrosas y los empresarios deben ser conscientes de sus obligaciones legales.</a:t>
            </a:r>
          </a:p>
          <a:p>
            <a:r>
              <a:rPr lang="es-ES" sz="1600" dirty="0" smtClean="0"/>
              <a:t>La evaluación de riesgos es esencial para una prevención efectiva.</a:t>
            </a:r>
          </a:p>
          <a:p>
            <a:r>
              <a:rPr lang="es-ES" sz="1600" dirty="0" smtClean="0"/>
              <a:t>Poner en marcha medidas adecuadas de prevención y protección. </a:t>
            </a:r>
          </a:p>
          <a:p>
            <a:r>
              <a:rPr lang="es-ES" sz="1600" dirty="0"/>
              <a:t>Se debe mantener informados a los trabajadores acerca de: </a:t>
            </a:r>
          </a:p>
          <a:p>
            <a:pPr lvl="1">
              <a:spcBef>
                <a:spcPts val="600"/>
              </a:spcBef>
            </a:pPr>
            <a:r>
              <a:rPr lang="es-ES" sz="1600" dirty="0" smtClean="0"/>
              <a:t>los resultados de la evaluación de riesgos,</a:t>
            </a:r>
          </a:p>
          <a:p>
            <a:pPr lvl="1"/>
            <a:r>
              <a:rPr lang="es-ES" sz="1600" dirty="0" smtClean="0"/>
              <a:t>los peligros a los que se exponen y cómo les pueden afectar,</a:t>
            </a:r>
            <a:endParaRPr lang="es-ES" sz="1600" dirty="0"/>
          </a:p>
          <a:p>
            <a:pPr lvl="1"/>
            <a:r>
              <a:rPr lang="es-ES" sz="1600" dirty="0" smtClean="0"/>
              <a:t>qué tienen que hacer para mantener su seguridad y la de los demás,</a:t>
            </a:r>
          </a:p>
          <a:p>
            <a:pPr lvl="1"/>
            <a:r>
              <a:rPr lang="es-ES" sz="1600" dirty="0" smtClean="0"/>
              <a:t>qué hacer en caso de accidente o cuando las cosas salen mal.</a:t>
            </a:r>
          </a:p>
          <a:p>
            <a:r>
              <a:rPr lang="es-ES" sz="1600" dirty="0" smtClean="0"/>
              <a:t>Las herramientas prácticas y las directrices pueden ayudar a las empresas a gestionar los riesgos y a garantizar que los lugares </a:t>
            </a:r>
            <a:br>
              <a:rPr lang="es-ES" sz="1600" dirty="0" smtClean="0"/>
            </a:br>
            <a:r>
              <a:rPr lang="es-ES" sz="1600" dirty="0" smtClean="0"/>
              <a:t>de trabajo sean saludables y seguros.</a:t>
            </a:r>
            <a:endParaRPr lang="es-E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63638"/>
            <a:ext cx="2257964" cy="28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Evaluación de riesgos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600" dirty="0"/>
              <a:t>La </a:t>
            </a:r>
            <a:r>
              <a:rPr lang="es-ES" sz="1600" dirty="0" smtClean="0"/>
              <a:t>evaluación de </a:t>
            </a:r>
            <a:r>
              <a:rPr lang="es-ES" sz="1600" dirty="0"/>
              <a:t>riesgos se debe llevar a cabo para identificar todos los riesgos para la salud y la seguridad.</a:t>
            </a:r>
          </a:p>
          <a:p>
            <a:r>
              <a:rPr lang="es-ES" sz="1600" dirty="0" smtClean="0"/>
              <a:t>Debe implicarse a todas las partes </a:t>
            </a:r>
            <a:r>
              <a:rPr lang="es-ES" sz="1600" dirty="0"/>
              <a:t>(empresarios, </a:t>
            </a:r>
            <a:r>
              <a:rPr lang="es-ES" sz="1600" dirty="0" smtClean="0"/>
              <a:t>directivos, </a:t>
            </a:r>
            <a:r>
              <a:rPr lang="es-ES" sz="1600" dirty="0"/>
              <a:t>servicios de </a:t>
            </a:r>
            <a:r>
              <a:rPr lang="es-ES" sz="1600" dirty="0" smtClean="0"/>
              <a:t>prevención </a:t>
            </a:r>
            <a:r>
              <a:rPr lang="es-ES" sz="1600" dirty="0"/>
              <a:t>y trabajadores</a:t>
            </a:r>
            <a:r>
              <a:rPr lang="es-ES" sz="1600" dirty="0" smtClean="0"/>
              <a:t>).</a:t>
            </a:r>
            <a:endParaRPr lang="es-ES" sz="1600" dirty="0"/>
          </a:p>
          <a:p>
            <a:r>
              <a:rPr lang="es-ES" sz="1600" dirty="0"/>
              <a:t>Debe cubrir a todos los grupos de trabajadores y contratistas, y también situaciones de trabajo excepcionales, como el mantenimiento y la reparación.</a:t>
            </a:r>
          </a:p>
          <a:p>
            <a:r>
              <a:rPr lang="es-ES" altLang="en-US" sz="1600" dirty="0"/>
              <a:t>Es fundamental dar prioridad a cualquier trabajo llevado a cabo para eliminar, sustituir o controlar los riesgos.</a:t>
            </a:r>
          </a:p>
          <a:p>
            <a:r>
              <a:rPr lang="es-ES" sz="1600" dirty="0"/>
              <a:t>Se debe mantener actualizada y revisada cuando ocurran incidentes. </a:t>
            </a:r>
          </a:p>
          <a:p>
            <a:r>
              <a:rPr lang="es-ES" sz="1600" dirty="0"/>
              <a:t>Los trabajadores deben estar bien informados acerca de los resultados y </a:t>
            </a:r>
            <a:r>
              <a:rPr lang="es-ES" sz="1600" dirty="0" smtClean="0"/>
              <a:t>recibir formación para </a:t>
            </a:r>
            <a:r>
              <a:rPr lang="es-ES" sz="1600" dirty="0"/>
              <a:t>aplicar las medidas de prevención.</a:t>
            </a:r>
          </a:p>
          <a:p>
            <a:r>
              <a:rPr lang="es-ES" sz="1600" dirty="0"/>
              <a:t>Existen </a:t>
            </a:r>
            <a:r>
              <a:rPr lang="es-ES" sz="1600" dirty="0" smtClean="0"/>
              <a:t>herramientas disponibles para </a:t>
            </a:r>
            <a:r>
              <a:rPr lang="es-ES" sz="1600" dirty="0"/>
              <a:t>ayudar a las empresas a realizar la </a:t>
            </a:r>
            <a:r>
              <a:rPr lang="es-ES" sz="1600" dirty="0" smtClean="0"/>
              <a:t>evaluación de </a:t>
            </a:r>
            <a:r>
              <a:rPr lang="es-ES" sz="1600" dirty="0"/>
              <a:t>riesgos.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Tres pasos para gestionar las sustancias peligrosas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843558"/>
            <a:ext cx="7848872" cy="364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altLang="en-US" sz="1500" dirty="0" smtClean="0"/>
              <a:t>Identificar los peligros</a:t>
            </a:r>
            <a:r>
              <a:rPr lang="es-ES" dirty="0" smtClean="0"/>
              <a:t>:</a:t>
            </a:r>
          </a:p>
          <a:p>
            <a:r>
              <a:rPr lang="es-ES" dirty="0" smtClean="0"/>
              <a:t>Hacer un inventario aquellas</a:t>
            </a:r>
            <a:r>
              <a:rPr lang="es-ES" altLang="en-US" sz="1300" dirty="0" smtClean="0"/>
              <a:t> </a:t>
            </a:r>
            <a:r>
              <a:rPr lang="es-ES" altLang="en-US" sz="1300" dirty="0"/>
              <a:t>sustancias o los productos químicos que se usan y se generan en el lugar de trabajo. </a:t>
            </a:r>
          </a:p>
          <a:p>
            <a:r>
              <a:rPr lang="es-ES" dirty="0" smtClean="0"/>
              <a:t>Recabar información acerca del daño que pueden causar y de cómo puede ocurrir, por ejemplo mediante etiquetas y fichas de datos de seguridad. </a:t>
            </a:r>
          </a:p>
          <a:p>
            <a:r>
              <a:rPr lang="es-ES" dirty="0" smtClean="0"/>
              <a:t>Evaluar si se usan carcinógenos o </a:t>
            </a:r>
            <a:r>
              <a:rPr lang="es-ES" dirty="0" err="1" smtClean="0"/>
              <a:t>mutágenos</a:t>
            </a:r>
            <a:r>
              <a:rPr lang="es-ES" dirty="0" smtClean="0"/>
              <a:t> para los que se aplican normativas más estrictas.</a:t>
            </a:r>
          </a:p>
          <a:p>
            <a:pPr marL="0" indent="0">
              <a:buNone/>
            </a:pPr>
            <a:r>
              <a:rPr lang="es-ES" altLang="en-US" sz="1500" dirty="0" smtClean="0"/>
              <a:t>Evaluar la exposición:</a:t>
            </a:r>
          </a:p>
          <a:p>
            <a:r>
              <a:rPr lang="es-ES" dirty="0" smtClean="0"/>
              <a:t>Determinar quiénes pueden estar expuestos, incluidos los trabajadores de limpieza y mantenimiento.</a:t>
            </a:r>
          </a:p>
          <a:p>
            <a:r>
              <a:rPr lang="es-ES" sz="1300" dirty="0"/>
              <a:t>Evaluar la exposición de los trabajadores teniendo en cuenta el tipo, la intensidad, la duración y la frecuencia de la exposición, incluidas las combinaciones de exposiciones.</a:t>
            </a:r>
          </a:p>
          <a:p>
            <a:r>
              <a:rPr lang="es-ES" dirty="0" smtClean="0"/>
              <a:t>Tener en cuenta los efectos combinados con otros riesgos, por ejemplo el riesgo de incendios, la absorción de la piel o el trabajo en mojado.</a:t>
            </a:r>
          </a:p>
          <a:p>
            <a:pPr marL="0" indent="0">
              <a:buNone/>
            </a:pPr>
            <a:r>
              <a:rPr lang="es-ES" sz="1500" dirty="0" smtClean="0"/>
              <a:t>Establecer medidas:</a:t>
            </a:r>
          </a:p>
          <a:p>
            <a:r>
              <a:rPr lang="es-ES" dirty="0" smtClean="0"/>
              <a:t>Se puede usar una lista de peligros para redactar un plan de acción, que incluya quién tiene que ponerlo en práctica.</a:t>
            </a:r>
          </a:p>
          <a:p>
            <a:r>
              <a:rPr lang="es-ES" sz="1300" dirty="0"/>
              <a:t>Controlar la aplicación y el impacto de las medidas.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El principio STOP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139" y="883751"/>
            <a:ext cx="7278213" cy="3125614"/>
          </a:xfrm>
        </p:spPr>
        <p:txBody>
          <a:bodyPr>
            <a:normAutofit/>
          </a:bodyPr>
          <a:lstStyle/>
          <a:p>
            <a:r>
              <a:rPr lang="es-ES" sz="1400" dirty="0" smtClean="0"/>
              <a:t>Los empresarios deben establecer medidas efectivas de prevención y protección.</a:t>
            </a:r>
          </a:p>
          <a:p>
            <a:r>
              <a:rPr lang="es-ES" sz="1400" dirty="0" smtClean="0"/>
              <a:t>Las sustancias y los procesos peligrosos se deben eliminar completamente de los lugares de trabajo (por ejemplo, diseñando nuevos procesos de trabajo). </a:t>
            </a:r>
          </a:p>
          <a:p>
            <a:r>
              <a:rPr lang="es-ES" sz="1400" dirty="0" smtClean="0"/>
              <a:t>Si no es posible la </a:t>
            </a:r>
            <a:r>
              <a:rPr lang="es-ES" sz="1400" u="sng" dirty="0" smtClean="0"/>
              <a:t>eliminación</a:t>
            </a:r>
            <a:r>
              <a:rPr lang="es-ES" sz="1400" dirty="0" smtClean="0"/>
              <a:t>, se deben gestionar los riesgos conforme a una jerarquía de medidas de prevención, conocida como principio STOP:</a:t>
            </a: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S</a:t>
            </a:r>
            <a:r>
              <a:rPr lang="es-ES" sz="1400" dirty="0" smtClean="0"/>
              <a:t>ustitución (alternativas seguras o menos nocivas),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/>
              <a:t>medidas </a:t>
            </a:r>
            <a:r>
              <a:rPr lang="es-ES" sz="1400" dirty="0" err="1" smtClean="0">
                <a:solidFill>
                  <a:srgbClr val="FF0000"/>
                </a:solidFill>
              </a:rPr>
              <a:t>T</a:t>
            </a:r>
            <a:r>
              <a:rPr lang="es-ES" sz="1400" dirty="0" err="1" smtClean="0"/>
              <a:t>ecnicas</a:t>
            </a:r>
            <a:r>
              <a:rPr lang="es-ES" sz="1400" dirty="0" smtClean="0"/>
              <a:t> (por ejemplo, sistema cerrado, </a:t>
            </a:r>
            <a:br>
              <a:rPr lang="es-ES" sz="1400" dirty="0" smtClean="0"/>
            </a:br>
            <a:r>
              <a:rPr lang="es-ES" sz="1400" dirty="0" smtClean="0"/>
              <a:t>	ventilación aspirada local),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/>
              <a:t>medidas </a:t>
            </a:r>
            <a:r>
              <a:rPr lang="es-ES" sz="1400" dirty="0" smtClean="0">
                <a:solidFill>
                  <a:srgbClr val="FF0000"/>
                </a:solidFill>
              </a:rPr>
              <a:t>O</a:t>
            </a:r>
            <a:r>
              <a:rPr lang="es-ES" sz="1400" dirty="0" smtClean="0"/>
              <a:t>rganizativas (por ejemplo, limitar el número de trabajadores 	 	 	expuestos o el tiempo de exposición),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P</a:t>
            </a:r>
            <a:r>
              <a:rPr lang="es-ES" sz="1400" dirty="0" smtClean="0"/>
              <a:t>rotección personal (llevar EPI).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pPr marL="0" indent="0">
              <a:buNone/>
            </a:pPr>
            <a:endParaRPr lang="es-ES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991123" y="2283718"/>
            <a:ext cx="1968407" cy="1725647"/>
            <a:chOff x="6960901" y="3369007"/>
            <a:chExt cx="1795242" cy="1573838"/>
          </a:xfrm>
        </p:grpSpPr>
        <p:sp>
          <p:nvSpPr>
            <p:cNvPr id="7" name="Rounded Rectangle 6"/>
            <p:cNvSpPr/>
            <p:nvPr/>
          </p:nvSpPr>
          <p:spPr>
            <a:xfrm>
              <a:off x="6960901" y="3868536"/>
              <a:ext cx="1595513" cy="104206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702" y="3369007"/>
              <a:ext cx="1671441" cy="157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Legislación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88628"/>
            <a:ext cx="7722399" cy="3051274"/>
          </a:xfrm>
        </p:spPr>
        <p:txBody>
          <a:bodyPr>
            <a:normAutofit fontScale="92500" lnSpcReduction="10000"/>
          </a:bodyPr>
          <a:lstStyle/>
          <a:p>
            <a:r>
              <a:rPr lang="es-ES" sz="1300" dirty="0"/>
              <a:t>El empresario es legalmente responsable de asegurar la seguridad y la </a:t>
            </a:r>
            <a:r>
              <a:rPr lang="es-ES" sz="1300" dirty="0" smtClean="0"/>
              <a:t>salud en </a:t>
            </a:r>
            <a:r>
              <a:rPr lang="es-ES" sz="1300" dirty="0"/>
              <a:t>el lugar de trabajo.</a:t>
            </a:r>
          </a:p>
          <a:p>
            <a:pPr marL="0" indent="0">
              <a:buNone/>
            </a:pPr>
            <a:r>
              <a:rPr sz="1300" dirty="0"/>
              <a:t/>
            </a:r>
            <a:br>
              <a:rPr sz="1300" dirty="0"/>
            </a:br>
            <a:r>
              <a:rPr lang="es-ES" sz="1300" dirty="0" smtClean="0"/>
              <a:t>Normativa sobre </a:t>
            </a:r>
            <a:r>
              <a:rPr lang="es-ES" sz="1300" dirty="0"/>
              <a:t>seguridad </a:t>
            </a:r>
            <a:r>
              <a:rPr lang="es-ES" sz="1300" dirty="0" smtClean="0"/>
              <a:t>y salud en el trabajo:</a:t>
            </a:r>
          </a:p>
          <a:p>
            <a:r>
              <a:rPr lang="es-ES" sz="1300" dirty="0" smtClean="0">
                <a:hlinkClick r:id="rId2"/>
              </a:rPr>
              <a:t>Directiva 89/391/CEE (la Directiva marco sobre salud y seguridad en el trabajo)   </a:t>
            </a:r>
            <a:endParaRPr lang="es-ES" sz="1300" dirty="0"/>
          </a:p>
          <a:p>
            <a:r>
              <a:rPr lang="es-ES" sz="1300" dirty="0" smtClean="0">
                <a:hlinkClick r:id="rId3"/>
              </a:rPr>
              <a:t>Directiva 98/24/CE (Directiva sobre agentes químicos, CAD)</a:t>
            </a:r>
            <a:endParaRPr lang="es-ES" sz="1300" dirty="0"/>
          </a:p>
          <a:p>
            <a:r>
              <a:rPr lang="es-ES" sz="1300" dirty="0" smtClean="0">
                <a:hlinkClick r:id="rId4"/>
              </a:rPr>
              <a:t>Directiva 2004/37/CE (Directiva sobre agentes carcinógenos y </a:t>
            </a:r>
            <a:r>
              <a:rPr lang="es-ES" sz="1300" dirty="0" err="1" smtClean="0">
                <a:hlinkClick r:id="rId4"/>
              </a:rPr>
              <a:t>mutágenos</a:t>
            </a:r>
            <a:r>
              <a:rPr lang="es-ES" sz="1300" dirty="0" smtClean="0">
                <a:hlinkClick r:id="rId4"/>
              </a:rPr>
              <a:t>, CMD)</a:t>
            </a:r>
            <a:endParaRPr lang="es-ES" sz="1300" dirty="0" smtClean="0"/>
          </a:p>
          <a:p>
            <a:pPr marL="0" indent="0">
              <a:buNone/>
            </a:pPr>
            <a:r>
              <a:rPr sz="1300" dirty="0"/>
              <a:t/>
            </a:r>
            <a:br>
              <a:rPr sz="1300" dirty="0"/>
            </a:br>
            <a:r>
              <a:rPr lang="es-ES" sz="1300" dirty="0" smtClean="0"/>
              <a:t>Información general de </a:t>
            </a:r>
            <a:r>
              <a:rPr lang="es-ES" sz="1300" dirty="0"/>
              <a:t>la legislación pertinente sobre </a:t>
            </a:r>
            <a:r>
              <a:rPr lang="es-ES" sz="1300" dirty="0" smtClean="0"/>
              <a:t>seguridad y salud</a:t>
            </a:r>
          </a:p>
          <a:p>
            <a:pPr marL="0" indent="0">
              <a:buNone/>
            </a:pPr>
            <a:r>
              <a:rPr lang="es-ES" sz="1300" dirty="0" smtClean="0"/>
              <a:t>en </a:t>
            </a:r>
            <a:r>
              <a:rPr lang="es-ES" sz="1300" dirty="0"/>
              <a:t>el trabajo: </a:t>
            </a:r>
            <a:r>
              <a:rPr sz="1300" dirty="0"/>
              <a:t/>
            </a:r>
            <a:br>
              <a:rPr sz="1300" dirty="0"/>
            </a:br>
            <a:r>
              <a:rPr lang="es-ES" sz="1300" dirty="0" smtClean="0">
                <a:hlinkClick r:id="rId5"/>
              </a:rPr>
              <a:t>https://osha.europa.eu/es/safety-and-health-legislation </a:t>
            </a:r>
            <a:r>
              <a:rPr sz="1300" dirty="0">
                <a:hlinkClick r:id="rId5"/>
              </a:rPr>
              <a:t/>
            </a:r>
            <a:br>
              <a:rPr sz="1300" dirty="0">
                <a:hlinkClick r:id="rId5"/>
              </a:rPr>
            </a:br>
            <a:endParaRPr lang="es-ES" sz="1300" dirty="0"/>
          </a:p>
          <a:p>
            <a:pPr marL="0" indent="0">
              <a:buNone/>
            </a:pPr>
            <a:r>
              <a:rPr lang="es-ES" sz="1300" dirty="0"/>
              <a:t>Información útil </a:t>
            </a:r>
            <a:r>
              <a:rPr lang="es-ES" sz="1300" dirty="0" smtClean="0"/>
              <a:t>sobre legislación de productos </a:t>
            </a:r>
            <a:r>
              <a:rPr lang="es-ES" sz="1300" dirty="0"/>
              <a:t>químicos:</a:t>
            </a:r>
          </a:p>
          <a:p>
            <a:r>
              <a:rPr lang="es-ES" sz="1300" dirty="0" smtClean="0">
                <a:hlinkClick r:id="rId6"/>
              </a:rPr>
              <a:t>Reglamento (CE) n.º 1907/2006 (Reglamento REACH)</a:t>
            </a:r>
            <a:endParaRPr lang="es-ES" sz="1300" dirty="0"/>
          </a:p>
          <a:p>
            <a:r>
              <a:rPr lang="es-ES" sz="1300" dirty="0" smtClean="0">
                <a:hlinkClick r:id="rId7"/>
              </a:rPr>
              <a:t>Reglamento (CE) n.º 1272/2008 (Reglamento CLP)</a:t>
            </a:r>
            <a:endParaRPr lang="es-ES" sz="1300" dirty="0"/>
          </a:p>
          <a:p>
            <a:endParaRPr lang="es-ES" sz="1600" dirty="0" smtClean="0"/>
          </a:p>
          <a:p>
            <a:pPr marL="0" indent="0">
              <a:buNone/>
            </a:pPr>
            <a:endParaRPr lang="es-E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48264" y="1840588"/>
            <a:ext cx="2143988" cy="2209979"/>
            <a:chOff x="6948264" y="2401345"/>
            <a:chExt cx="1783948" cy="1838857"/>
          </a:xfrm>
        </p:grpSpPr>
        <p:sp>
          <p:nvSpPr>
            <p:cNvPr id="5" name="Oval 4"/>
            <p:cNvSpPr/>
            <p:nvPr/>
          </p:nvSpPr>
          <p:spPr>
            <a:xfrm>
              <a:off x="6948264" y="2787773"/>
              <a:ext cx="1440160" cy="1452429"/>
            </a:xfrm>
            <a:prstGeom prst="ellipse">
              <a:avLst/>
            </a:prstGeom>
            <a:solidFill>
              <a:srgbClr val="89C14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58"/>
            <a:stretch>
              <a:fillRect/>
            </a:stretch>
          </p:blipFill>
          <p:spPr>
            <a:xfrm>
              <a:off x="7164288" y="2401345"/>
              <a:ext cx="1567924" cy="1838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Carcinógenos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8171990" cy="3645000"/>
          </a:xfrm>
        </p:spPr>
        <p:txBody>
          <a:bodyPr>
            <a:normAutofit/>
          </a:bodyPr>
          <a:lstStyle/>
          <a:p>
            <a:r>
              <a:rPr lang="es-ES" sz="1400" dirty="0" smtClean="0"/>
              <a:t>Los carcinógenos causan la mayoría de enfermedades profesionales mortales en la UE</a:t>
            </a:r>
          </a:p>
          <a:p>
            <a:r>
              <a:rPr lang="es-ES" sz="1400" dirty="0" smtClean="0"/>
              <a:t>Anualmente, la exposición profesional a carcinógenos ocasiona:</a:t>
            </a:r>
          </a:p>
          <a:p>
            <a:pPr lvl="1">
              <a:spcBef>
                <a:spcPts val="600"/>
              </a:spcBef>
            </a:pPr>
            <a:r>
              <a:rPr lang="es-ES" sz="1400" dirty="0" smtClean="0"/>
              <a:t>entre 91 500 – 150 500 casos de cáncer</a:t>
            </a:r>
          </a:p>
          <a:p>
            <a:pPr lvl="1">
              <a:tabLst>
                <a:tab pos="900113" algn="l"/>
              </a:tabLst>
            </a:pPr>
            <a:r>
              <a:rPr lang="es-ES" sz="1400" dirty="0" smtClean="0"/>
              <a:t>entre 57 700 – 106 500 fallecimientos (RIVM, 2016)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400" b="1" dirty="0" smtClean="0">
                <a:solidFill>
                  <a:schemeClr val="tx2"/>
                </a:solidFill>
              </a:rPr>
              <a:t>Muchos de los cánceres profesionales pueden evitarse</a:t>
            </a:r>
          </a:p>
          <a:p>
            <a:r>
              <a:rPr lang="es-ES" sz="1400" dirty="0" smtClean="0"/>
              <a:t>Se aplican medidas más estrictas a los carcinógenos que a otras sustancias peligrosas, como trabajar en un sistema cerrado, restringir el acceso de los trabajadores y mantener un registro</a:t>
            </a:r>
          </a:p>
          <a:p>
            <a:r>
              <a:rPr lang="es-ES" sz="1400" dirty="0" smtClean="0"/>
              <a:t>La </a:t>
            </a:r>
            <a:r>
              <a:rPr lang="fr-LU" sz="1400" dirty="0" err="1"/>
              <a:t>Hoja</a:t>
            </a:r>
            <a:r>
              <a:rPr lang="fr-LU" sz="1400" dirty="0"/>
              <a:t> de </a:t>
            </a:r>
            <a:r>
              <a:rPr lang="fr-LU" sz="1400" dirty="0" err="1"/>
              <a:t>ruta</a:t>
            </a:r>
            <a:r>
              <a:rPr lang="fr-LU" sz="1400" dirty="0"/>
              <a:t> sobre </a:t>
            </a:r>
            <a:r>
              <a:rPr lang="fr-LU" sz="1400" dirty="0" err="1"/>
              <a:t>carcinógenos</a:t>
            </a:r>
            <a:r>
              <a:rPr lang="fr-LU" sz="1400" dirty="0"/>
              <a:t> </a:t>
            </a:r>
            <a:r>
              <a:rPr lang="es-ES" sz="1400" dirty="0" smtClean="0"/>
              <a:t>tiene como objetivo respaldar las políticas y ayudar a compartir información y buenas prácticas</a:t>
            </a:r>
            <a:endParaRPr lang="es-ES" sz="14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63838"/>
            <a:ext cx="2854846" cy="9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Grupos específicos en situación de riesgo</a:t>
            </a:r>
            <a:endParaRPr lang="es-E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94408" cy="3645000"/>
          </a:xfrm>
        </p:spPr>
        <p:txBody>
          <a:bodyPr/>
          <a:lstStyle/>
          <a:p>
            <a:r>
              <a:rPr lang="es-ES" sz="1600" dirty="0" smtClean="0"/>
              <a:t>Determinados grupos de trabajadores pueden estar especialmente expuestos a los riesgos derivados de las sustancias peligrosas, entre ellos:</a:t>
            </a:r>
          </a:p>
          <a:p>
            <a:pPr lvl="1">
              <a:spcBef>
                <a:spcPts val="600"/>
              </a:spcBef>
            </a:pPr>
            <a:r>
              <a:rPr lang="es-ES" sz="1600" dirty="0"/>
              <a:t>mujeres,</a:t>
            </a:r>
          </a:p>
          <a:p>
            <a:pPr lvl="1"/>
            <a:r>
              <a:rPr lang="es-ES" sz="1600" dirty="0" smtClean="0"/>
              <a:t>trabajadores jóvenes,</a:t>
            </a:r>
          </a:p>
          <a:p>
            <a:pPr lvl="1"/>
            <a:r>
              <a:rPr lang="es-ES" sz="1600" dirty="0" smtClean="0"/>
              <a:t>trabajadores inmigrantes,</a:t>
            </a:r>
          </a:p>
          <a:p>
            <a:pPr lvl="1"/>
            <a:r>
              <a:rPr lang="es-ES" sz="1600" dirty="0" smtClean="0"/>
              <a:t>trabajadores temporales,</a:t>
            </a:r>
          </a:p>
          <a:p>
            <a:pPr lvl="1"/>
            <a:r>
              <a:rPr lang="es-ES" sz="1600" dirty="0"/>
              <a:t>personal sin formación ni experiencia,</a:t>
            </a:r>
          </a:p>
          <a:p>
            <a:pPr lvl="1"/>
            <a:r>
              <a:rPr lang="es-ES" sz="1600" dirty="0"/>
              <a:t>limpiadores y contratistas.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 smtClean="0">
                <a:solidFill>
                  <a:schemeClr val="tx2"/>
                </a:solidFill>
              </a:rPr>
              <a:t>Esto puede deberse a una sensibilidad especial, a la falta de experiencia o a una falta de formación o información.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 smtClean="0">
                <a:solidFill>
                  <a:schemeClr val="tx2"/>
                </a:solidFill>
              </a:rPr>
              <a:t>En la evaluación de riesgos se deben tener en cuenta los riesgos a los que se exponen estos trabajadores.</a:t>
            </a:r>
            <a:endParaRPr lang="es-ES" sz="1600" b="1" dirty="0">
              <a:solidFill>
                <a:schemeClr val="tx2"/>
              </a:solidFill>
            </a:endParaRP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600400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Participación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7574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 smtClean="0"/>
              <a:t>Pueden participar organizaciones de todos los tamaños y sectores, así como particulares:</a:t>
            </a:r>
          </a:p>
          <a:p>
            <a:pPr lvl="1"/>
            <a:r>
              <a:rPr lang="es-ES" sz="1600" dirty="0" smtClean="0"/>
              <a:t>divulgando y publicitando los materiales de la campaña,</a:t>
            </a:r>
          </a:p>
          <a:p>
            <a:pPr lvl="1"/>
            <a:r>
              <a:rPr lang="es-ES" sz="1600" dirty="0"/>
              <a:t>participando u </a:t>
            </a:r>
            <a:r>
              <a:rPr lang="es-ES" sz="1600" dirty="0" smtClean="0"/>
              <a:t>organizando actos </a:t>
            </a:r>
            <a:r>
              <a:rPr lang="es-ES" sz="1600" dirty="0"/>
              <a:t>y </a:t>
            </a:r>
            <a:r>
              <a:rPr lang="es-ES" sz="1600" dirty="0" smtClean="0"/>
              <a:t>actividades,</a:t>
            </a:r>
            <a:endParaRPr lang="es-ES" sz="1600" dirty="0"/>
          </a:p>
          <a:p>
            <a:pPr lvl="1"/>
            <a:r>
              <a:rPr lang="es-ES" sz="1600" dirty="0" smtClean="0"/>
              <a:t>utilizando y promocionando las herramientas disponibles</a:t>
            </a:r>
          </a:p>
          <a:p>
            <a:pPr marL="189000" lvl="1" indent="0">
              <a:buNone/>
            </a:pPr>
            <a:r>
              <a:rPr lang="es-ES" sz="1600" dirty="0" smtClean="0"/>
              <a:t>	para la gestión de sustancias peligrosas,</a:t>
            </a:r>
          </a:p>
          <a:p>
            <a:pPr lvl="1"/>
            <a:r>
              <a:rPr lang="es-ES" sz="1600" dirty="0"/>
              <a:t>convirtiéndose en </a:t>
            </a:r>
            <a:r>
              <a:rPr lang="es-ES" sz="1600" dirty="0" smtClean="0"/>
              <a:t>colaborador de </a:t>
            </a:r>
            <a:r>
              <a:rPr lang="es-ES" sz="1600" dirty="0"/>
              <a:t>la campaña,</a:t>
            </a:r>
          </a:p>
          <a:p>
            <a:pPr lvl="1"/>
            <a:r>
              <a:rPr lang="es-ES" sz="1600" dirty="0" smtClean="0"/>
              <a:t>manteniéndose al día de las actividades a través de las redes sociales.</a:t>
            </a:r>
          </a:p>
          <a:p>
            <a:pPr lvl="1"/>
            <a:endParaRPr lang="es-ES" sz="1600" dirty="0" smtClean="0"/>
          </a:p>
          <a:p>
            <a:pPr lvl="1"/>
            <a:endParaRPr lang="es-E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46" y="1563638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Ventajas de convertirse en socio de la campaña</a:t>
            </a:r>
            <a:endParaRPr lang="es-E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672408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570" y="653269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1215" y="712410"/>
            <a:ext cx="5976664" cy="3528392"/>
          </a:xfrm>
        </p:spPr>
        <p:txBody>
          <a:bodyPr>
            <a:noAutofit/>
          </a:bodyPr>
          <a:lstStyle/>
          <a:p>
            <a:r>
              <a:rPr lang="es-ES" sz="1500" dirty="0" smtClean="0"/>
              <a:t>Las fructíferas colaboraciones de la Agencia </a:t>
            </a:r>
            <a:r>
              <a:rPr dirty="0"/>
              <a:t/>
            </a:r>
            <a:br>
              <a:rPr dirty="0"/>
            </a:br>
            <a:r>
              <a:rPr lang="es-ES" sz="1500" dirty="0" smtClean="0"/>
              <a:t>con las principales partes interesadas son cruciales para el éxito de la campaña.</a:t>
            </a:r>
          </a:p>
          <a:p>
            <a:r>
              <a:rPr lang="es-ES" sz="1500" dirty="0" smtClean="0"/>
              <a:t>Las organizaciones internacionales y paneuropeas pueden ser socios oficiales de la campaña.</a:t>
            </a:r>
          </a:p>
          <a:p>
            <a:r>
              <a:rPr lang="es-ES" sz="1500" dirty="0"/>
              <a:t>Los medios de comunicación </a:t>
            </a:r>
            <a:r>
              <a:rPr lang="es-ES" sz="1500" dirty="0" smtClean="0"/>
              <a:t>asociados promueven </a:t>
            </a:r>
            <a:r>
              <a:rPr lang="es-ES" sz="1500" dirty="0"/>
              <a:t>la campaña.</a:t>
            </a:r>
          </a:p>
          <a:p>
            <a:r>
              <a:rPr lang="es-ES" sz="1500" dirty="0"/>
              <a:t>Entre las ventajas se incluye:</a:t>
            </a:r>
          </a:p>
          <a:p>
            <a:pPr lvl="1"/>
            <a:r>
              <a:rPr lang="es-ES" sz="1500" dirty="0"/>
              <a:t>un paquete de bienvenida,</a:t>
            </a:r>
          </a:p>
          <a:p>
            <a:pPr lvl="1"/>
            <a:r>
              <a:rPr lang="es-ES" sz="1500" dirty="0"/>
              <a:t>un certificado de socio,</a:t>
            </a:r>
          </a:p>
          <a:p>
            <a:pPr lvl="1"/>
            <a:r>
              <a:rPr lang="es-ES" sz="1500" dirty="0" smtClean="0"/>
              <a:t>promoción a escala de la UE y en los medios de comunicación,</a:t>
            </a:r>
          </a:p>
          <a:p>
            <a:pPr lvl="1"/>
            <a:r>
              <a:rPr lang="es-ES" sz="1500" dirty="0"/>
              <a:t>oportunidades de creación de redes e intercambio de buenas prácticas con otros socios de la campaña,</a:t>
            </a:r>
          </a:p>
          <a:p>
            <a:pPr lvl="1"/>
            <a:r>
              <a:rPr lang="es-ES" sz="1500" dirty="0"/>
              <a:t>invitación a eventos de la EU-OSHA.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298" y="735546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9018543" cy="564542"/>
          </a:xfrm>
        </p:spPr>
        <p:txBody>
          <a:bodyPr/>
          <a:lstStyle/>
          <a:p>
            <a:r>
              <a:rPr lang="es-ES" dirty="0" smtClean="0"/>
              <a:t>Galardones a las Buenas Prácticas de la campaña 2018-2019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866416" cy="364500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Reconocimiento de prácticas innovadoras en materia de seguridad y salud en el trabajo.</a:t>
            </a:r>
          </a:p>
          <a:p>
            <a:r>
              <a:rPr lang="es-ES" sz="1600" dirty="0" smtClean="0"/>
              <a:t>Se premia a las organizaciones por llevar a cabo iniciativas sostenibles que tengan éxito en la gestión de las sustancias peligrosas en el lugar de trabajo.</a:t>
            </a:r>
          </a:p>
          <a:p>
            <a:r>
              <a:rPr lang="es-ES" sz="1600" dirty="0" smtClean="0"/>
              <a:t>Dirigidos a las organizaciones de:</a:t>
            </a:r>
          </a:p>
          <a:p>
            <a:pPr lvl="1">
              <a:spcBef>
                <a:spcPts val="600"/>
              </a:spcBef>
            </a:pPr>
            <a:r>
              <a:rPr lang="es-ES" sz="1600" dirty="0"/>
              <a:t>Estados miembros de la UE,</a:t>
            </a:r>
          </a:p>
          <a:p>
            <a:pPr lvl="1"/>
            <a:r>
              <a:rPr lang="es-ES" sz="1600" dirty="0"/>
              <a:t>países candidatos,</a:t>
            </a:r>
          </a:p>
          <a:p>
            <a:pPr lvl="1"/>
            <a:r>
              <a:rPr lang="es-ES" sz="1600" dirty="0" smtClean="0"/>
              <a:t>posibles países candidatos,</a:t>
            </a:r>
          </a:p>
          <a:p>
            <a:pPr lvl="1"/>
            <a:r>
              <a:rPr lang="es-ES" sz="1600" dirty="0"/>
              <a:t>países de la Asociación Europea de Libre Comercio (AELC).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 smtClean="0">
                <a:solidFill>
                  <a:schemeClr val="tx2"/>
                </a:solidFill>
              </a:rPr>
              <a:t>Los ganadores se dan a conocer en una ceremonia de entrega de premios.</a:t>
            </a:r>
          </a:p>
          <a:p>
            <a:endParaRPr lang="es-ES" sz="1800" dirty="0" smtClean="0"/>
          </a:p>
          <a:p>
            <a:pPr lvl="1"/>
            <a:endParaRPr lang="es-ES" sz="1800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Introducción a la campaña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786296" cy="364500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Coordinada por la Agencia Europea para la Seguridad y la Salud en el Trabajo (EU-OSHA).</a:t>
            </a:r>
          </a:p>
          <a:p>
            <a:r>
              <a:rPr lang="es-ES" sz="1600" dirty="0" smtClean="0"/>
              <a:t>Organizada en más de 30 países.</a:t>
            </a:r>
          </a:p>
          <a:p>
            <a:r>
              <a:rPr lang="es-ES" sz="1600" dirty="0" smtClean="0"/>
              <a:t>Con el apoyo de una red de socios: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es-ES" sz="1600" dirty="0" smtClean="0"/>
              <a:t>centros de referencia nacionales,</a:t>
            </a:r>
          </a:p>
          <a:p>
            <a:pPr lvl="1"/>
            <a:r>
              <a:rPr lang="es-ES" sz="1600" dirty="0" smtClean="0"/>
              <a:t>socios oficiales de la campaña,</a:t>
            </a:r>
          </a:p>
          <a:p>
            <a:pPr lvl="1"/>
            <a:r>
              <a:rPr lang="es-ES" sz="1600" dirty="0" smtClean="0"/>
              <a:t>interlocutores sociales europeos,</a:t>
            </a:r>
          </a:p>
          <a:p>
            <a:pPr lvl="1"/>
            <a:r>
              <a:rPr lang="es-ES" sz="1600" dirty="0" smtClean="0"/>
              <a:t>medios de comunicación asociados,</a:t>
            </a:r>
          </a:p>
          <a:p>
            <a:pPr lvl="1"/>
            <a:r>
              <a:rPr lang="es-ES" sz="1600" dirty="0" smtClean="0"/>
              <a:t>Red Europea de Empresas,</a:t>
            </a:r>
          </a:p>
          <a:p>
            <a:pPr lvl="1"/>
            <a:r>
              <a:rPr lang="es-ES" sz="1600" dirty="0" smtClean="0"/>
              <a:t>instituciones de la UE,</a:t>
            </a:r>
          </a:p>
          <a:p>
            <a:pPr lvl="1"/>
            <a:r>
              <a:rPr lang="es-ES" sz="1600" dirty="0" smtClean="0"/>
              <a:t>otras agencias de la UE.</a:t>
            </a:r>
            <a:endParaRPr lang="es-E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Recursos de la campaña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14288"/>
            <a:ext cx="3545935" cy="364500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Guía de la campaña</a:t>
            </a:r>
          </a:p>
          <a:p>
            <a:r>
              <a:rPr lang="es-ES" sz="1600" dirty="0" smtClean="0"/>
              <a:t>Herramienta electrónica práctica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>
                <a:solidFill>
                  <a:schemeClr val="tx2"/>
                </a:solidFill>
              </a:rPr>
              <a:t>Informes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>
                <a:solidFill>
                  <a:schemeClr val="tx2"/>
                </a:solidFill>
              </a:rPr>
              <a:t>Serie de hojas informativas sobre temas prioritarios </a:t>
            </a:r>
            <a:endParaRPr lang="es-ES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>
                <a:solidFill>
                  <a:schemeClr val="tx2"/>
                </a:solidFill>
              </a:rPr>
              <a:t>Base de datos de recursos </a:t>
            </a:r>
            <a:r>
              <a:rPr lang="es-ES" sz="1600" b="1" dirty="0" smtClean="0">
                <a:solidFill>
                  <a:schemeClr val="tx2"/>
                </a:solidFill>
              </a:rPr>
              <a:t/>
            </a:r>
            <a:br>
              <a:rPr lang="es-ES" sz="1600" b="1" dirty="0" smtClean="0">
                <a:solidFill>
                  <a:schemeClr val="tx2"/>
                </a:solidFill>
              </a:rPr>
            </a:br>
            <a:r>
              <a:rPr lang="es-ES" sz="1600" b="1" dirty="0" smtClean="0">
                <a:solidFill>
                  <a:schemeClr val="tx2"/>
                </a:solidFill>
              </a:rPr>
              <a:t>y </a:t>
            </a:r>
            <a:r>
              <a:rPr lang="es-ES" sz="1600" b="1" dirty="0">
                <a:solidFill>
                  <a:schemeClr val="tx2"/>
                </a:solidFill>
              </a:rPr>
              <a:t>herramientas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 smtClean="0">
                <a:solidFill>
                  <a:schemeClr val="tx2"/>
                </a:solidFill>
              </a:rPr>
              <a:t>Estudio de caso y base de </a:t>
            </a:r>
            <a:br>
              <a:rPr lang="es-ES" sz="1600" b="1" dirty="0" smtClean="0">
                <a:solidFill>
                  <a:schemeClr val="tx2"/>
                </a:solidFill>
              </a:rPr>
            </a:br>
            <a:r>
              <a:rPr lang="es-ES" sz="1600" b="1" dirty="0" smtClean="0">
                <a:solidFill>
                  <a:schemeClr val="tx2"/>
                </a:solidFill>
              </a:rPr>
              <a:t>datos audiovisual</a:t>
            </a:r>
            <a:endParaRPr lang="es-ES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 err="1">
                <a:solidFill>
                  <a:schemeClr val="tx2"/>
                </a:solidFill>
              </a:rPr>
              <a:t>OSHwiki</a:t>
            </a:r>
            <a:r>
              <a:rPr lang="es-ES" sz="1600" b="1" dirty="0">
                <a:solidFill>
                  <a:schemeClr val="tx2"/>
                </a:solidFill>
              </a:rPr>
              <a:t>: sección actualizada y nuevos artículos</a:t>
            </a:r>
          </a:p>
          <a:p>
            <a:pPr lvl="1"/>
            <a:endParaRPr lang="es-ES" sz="1800" dirty="0" smtClean="0"/>
          </a:p>
          <a:p>
            <a:pPr lvl="1"/>
            <a:endParaRPr lang="es-ES" sz="1800" dirty="0" smtClean="0"/>
          </a:p>
          <a:p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14288"/>
            <a:ext cx="3528392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>
                <a:solidFill>
                  <a:schemeClr val="tx2"/>
                </a:solidFill>
              </a:rPr>
              <a:t>Películas de Napo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 smtClean="0">
                <a:solidFill>
                  <a:schemeClr val="tx2"/>
                </a:solidFill>
              </a:rPr>
              <a:t>Materiales promocionales</a:t>
            </a:r>
          </a:p>
          <a:p>
            <a:pPr marL="540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1600" dirty="0"/>
              <a:t>Folleto de la campaña</a:t>
            </a:r>
          </a:p>
          <a:p>
            <a:pPr marL="540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1600" dirty="0"/>
              <a:t>Folleto sobre los Galardones a las Buenas Prácticas</a:t>
            </a:r>
          </a:p>
          <a:p>
            <a:pPr marL="540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1600" dirty="0" smtClean="0"/>
              <a:t>Póster</a:t>
            </a:r>
          </a:p>
          <a:p>
            <a:pPr marL="540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1600" dirty="0" smtClean="0"/>
              <a:t>Vídeos</a:t>
            </a:r>
            <a:endParaRPr lang="es-ES" sz="1600" dirty="0"/>
          </a:p>
          <a:p>
            <a:pPr marL="540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1600" i="1" dirty="0" smtClean="0"/>
              <a:t>Banner</a:t>
            </a:r>
            <a:r>
              <a:rPr lang="es-ES" sz="1600" dirty="0" smtClean="0"/>
              <a:t> en línea</a:t>
            </a:r>
          </a:p>
          <a:p>
            <a:pPr marL="540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1600" dirty="0"/>
              <a:t>Firma del correo electrónico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s-ES" sz="1600" b="1" dirty="0" smtClean="0">
                <a:solidFill>
                  <a:schemeClr val="tx2"/>
                </a:solidFill>
              </a:rPr>
              <a:t>Enlaces a otros sitios útiles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75" y="1995686"/>
            <a:ext cx="2463925" cy="15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Fechas clave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154448" cy="364500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Lanzamiento de la campaña: </a:t>
            </a:r>
            <a:r>
              <a:rPr dirty="0"/>
              <a:t/>
            </a:r>
            <a:br>
              <a:rPr dirty="0"/>
            </a:br>
            <a:r>
              <a:rPr lang="es-ES" sz="1600" b="0" dirty="0" smtClean="0">
                <a:solidFill>
                  <a:schemeClr val="tx2"/>
                </a:solidFill>
              </a:rPr>
              <a:t>abril de 2018</a:t>
            </a:r>
          </a:p>
          <a:p>
            <a:r>
              <a:rPr lang="es-ES" sz="1600" dirty="0" smtClean="0"/>
              <a:t>Galardones a las Buenas Prácticas en los Estados miembros y a nivel europeo: </a:t>
            </a:r>
            <a:r>
              <a:rPr dirty="0"/>
              <a:t/>
            </a:r>
            <a:br>
              <a:rPr dirty="0"/>
            </a:br>
            <a:r>
              <a:rPr lang="es-ES" sz="1600" b="0" dirty="0"/>
              <a:t>2018 y 2019</a:t>
            </a:r>
          </a:p>
          <a:p>
            <a:r>
              <a:rPr lang="es-ES" sz="1600" dirty="0" smtClean="0"/>
              <a:t>Acto de intercambio de buenas prácticas de la campaña «Trabajos saludables»: </a:t>
            </a:r>
            <a:r>
              <a:rPr dirty="0"/>
              <a:t/>
            </a:r>
            <a:br>
              <a:rPr dirty="0"/>
            </a:br>
            <a:r>
              <a:rPr lang="es-ES" sz="1600" b="0" dirty="0" smtClean="0"/>
              <a:t>segundo trimestre de 2019</a:t>
            </a:r>
          </a:p>
          <a:p>
            <a:r>
              <a:rPr lang="es-ES" sz="1600" dirty="0" smtClean="0"/>
              <a:t>Semanas europeas para la seguridad y la salud en el trabajo:</a:t>
            </a:r>
          </a:p>
          <a:p>
            <a:pPr marL="189000" lvl="1" indent="0">
              <a:buNone/>
            </a:pPr>
            <a:r>
              <a:rPr lang="es-ES" sz="1600" dirty="0">
                <a:solidFill>
                  <a:schemeClr val="tx2"/>
                </a:solidFill>
              </a:rPr>
              <a:t>octubre de 2018 y 2019</a:t>
            </a:r>
          </a:p>
          <a:p>
            <a:r>
              <a:rPr lang="es-ES" sz="1600" dirty="0" smtClean="0"/>
              <a:t>Cumbre de la campaña «Trabajos saludables» y ceremonia de entrega de los Galardones a las Buenas Prácticas:</a:t>
            </a:r>
          </a:p>
          <a:p>
            <a:pPr marL="189000" lvl="1" indent="0">
              <a:buNone/>
            </a:pPr>
            <a:r>
              <a:rPr lang="es-ES" sz="1600" dirty="0" smtClean="0">
                <a:solidFill>
                  <a:schemeClr val="tx2"/>
                </a:solidFill>
              </a:rPr>
              <a:t>noviembre de 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Más información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514488" cy="3750974"/>
          </a:xfrm>
        </p:spPr>
        <p:txBody>
          <a:bodyPr>
            <a:normAutofit/>
          </a:bodyPr>
          <a:lstStyle/>
          <a:p>
            <a:r>
              <a:rPr lang="es-ES" sz="1600" dirty="0" smtClean="0"/>
              <a:t>Amplíe información en el sitio web de la campaña:</a:t>
            </a:r>
          </a:p>
          <a:p>
            <a:pPr marL="189000" lvl="1" indent="0">
              <a:buNone/>
            </a:pP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www.healthy-workplaces.eu/es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es-ES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es-ES" sz="1600" dirty="0" smtClean="0"/>
          </a:p>
          <a:p>
            <a:r>
              <a:rPr lang="es-ES" sz="1600" dirty="0" smtClean="0"/>
              <a:t>Suscríbase a nuestro boletín de la campaña:</a:t>
            </a:r>
          </a:p>
          <a:p>
            <a:pPr marL="189000" lvl="1" indent="0">
              <a:buNone/>
            </a:pPr>
            <a:r>
              <a:rPr lang="es-ES" sz="1600" b="1" u="sng" dirty="0">
                <a:hlinkClick r:id="rId3"/>
              </a:rPr>
              <a:t>https://</a:t>
            </a:r>
            <a:r>
              <a:rPr lang="es-ES" sz="1600" b="1" u="sng" dirty="0" smtClean="0">
                <a:hlinkClick r:id="rId3"/>
              </a:rPr>
              <a:t>healthy-workplaces.eu/es/healthy-workplaces-newsletter</a:t>
            </a:r>
            <a:r>
              <a:rPr lang="es-ES" sz="1600" b="1" u="sng" dirty="0" smtClean="0"/>
              <a:t> </a:t>
            </a:r>
            <a:endParaRPr lang="es-ES" sz="1600" b="1" dirty="0" smtClean="0"/>
          </a:p>
          <a:p>
            <a:pPr marL="189000" lvl="1" indent="0">
              <a:buNone/>
            </a:pPr>
            <a:endParaRPr lang="es-ES" sz="1600" b="1" dirty="0" smtClean="0"/>
          </a:p>
          <a:p>
            <a:r>
              <a:rPr lang="es-ES" sz="1600" dirty="0" smtClean="0"/>
              <a:t>Manténgase al día de las actividades y los eventos a través de los medios sociales:</a:t>
            </a:r>
          </a:p>
          <a:p>
            <a:pPr marL="0" indent="0">
              <a:buNone/>
            </a:pPr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Consulte los eventos de su país en su centro de referencia:</a:t>
            </a:r>
          </a:p>
          <a:p>
            <a:pPr marL="189000" lvl="1" indent="0">
              <a:buNone/>
            </a:pPr>
            <a:r>
              <a:rPr lang="es-ES" sz="1600" b="1" u="sng" dirty="0" smtClean="0">
                <a:hlinkClick r:id="rId4"/>
              </a:rPr>
              <a:t>www.healthy-workplaces.eu/fops</a:t>
            </a:r>
            <a:r>
              <a:rPr lang="es-ES" sz="1600" b="1" u="sng" dirty="0" smtClean="0"/>
              <a:t> </a:t>
            </a:r>
          </a:p>
          <a:p>
            <a:pPr marL="189000" lvl="1" indent="0">
              <a:buNone/>
            </a:pPr>
            <a:endParaRPr lang="es-ES" b="1" dirty="0" smtClean="0"/>
          </a:p>
          <a:p>
            <a:pPr marL="189000" lvl="1" indent="0">
              <a:buNone/>
            </a:pPr>
            <a:endParaRPr lang="es-ES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es-ES" dirty="0" smtClean="0"/>
          </a:p>
          <a:p>
            <a:pPr marL="189000" lvl="1" indent="0">
              <a:buNone/>
            </a:pPr>
            <a:endParaRPr lang="es-ES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Objetivos clave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498264" cy="3645000"/>
          </a:xfrm>
        </p:spPr>
        <p:txBody>
          <a:bodyPr>
            <a:normAutofit/>
          </a:bodyPr>
          <a:lstStyle/>
          <a:p>
            <a:r>
              <a:rPr lang="es-ES" sz="1600" u="sng" dirty="0" smtClean="0"/>
              <a:t>Sensibilizar</a:t>
            </a:r>
            <a:r>
              <a:rPr lang="es-ES" sz="1600" dirty="0" smtClean="0"/>
              <a:t> acerca de los riesgos que entrañan las sustancias peligrosas en el lugar de trabajo.</a:t>
            </a:r>
          </a:p>
          <a:p>
            <a:r>
              <a:rPr lang="es-ES" sz="1600" dirty="0" smtClean="0"/>
              <a:t>Promover una </a:t>
            </a:r>
            <a:r>
              <a:rPr lang="es-ES" sz="1600" u="sng" dirty="0" smtClean="0"/>
              <a:t>cultura de prevención</a:t>
            </a:r>
            <a:r>
              <a:rPr lang="es-ES" sz="1600" dirty="0" smtClean="0"/>
              <a:t> para eliminar los riesgos o gestionarlos de forma efectiva.</a:t>
            </a:r>
          </a:p>
          <a:p>
            <a:r>
              <a:rPr lang="es-ES" sz="1600" dirty="0"/>
              <a:t>Facilitar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smtClean="0"/>
              <a:t>el conocimiento sobre los riesgos asociados a</a:t>
            </a:r>
            <a:br>
              <a:rPr lang="es-ES" sz="1600" dirty="0" smtClean="0"/>
            </a:br>
            <a:r>
              <a:rPr lang="es-ES" sz="1600" dirty="0" smtClean="0"/>
              <a:t>los </a:t>
            </a:r>
            <a:r>
              <a:rPr lang="es-ES" sz="1600" u="sng" dirty="0" smtClean="0"/>
              <a:t>carcinógenos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Dirigirse a los trabajadores vulnerables y a aquellos con</a:t>
            </a:r>
            <a:br>
              <a:rPr lang="es-ES" sz="1600" dirty="0" smtClean="0"/>
            </a:br>
            <a:r>
              <a:rPr lang="es-ES" sz="1600" u="sng" dirty="0" smtClean="0"/>
              <a:t>necesidades especiales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Proporcionar información acerca de iniciativas</a:t>
            </a:r>
            <a:endParaRPr lang="es-ES" sz="1600" u="sng" dirty="0" smtClean="0"/>
          </a:p>
          <a:p>
            <a:pPr marL="0" indent="0">
              <a:buNone/>
            </a:pPr>
            <a:r>
              <a:rPr lang="es-ES" sz="1600" u="sng" dirty="0" smtClean="0"/>
              <a:t>políticas </a:t>
            </a:r>
            <a:r>
              <a:rPr lang="es-ES" sz="1600" dirty="0" smtClean="0"/>
              <a:t>y </a:t>
            </a:r>
            <a:r>
              <a:rPr lang="es-ES" sz="1600" u="sng" dirty="0" smtClean="0"/>
              <a:t>legislación</a:t>
            </a:r>
            <a:r>
              <a:rPr lang="es-ES" sz="1600" dirty="0" smtClean="0"/>
              <a:t> relacionada.</a:t>
            </a:r>
            <a:endParaRPr lang="es-ES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28457"/>
            <a:ext cx="2864851" cy="26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¿De qué problema se trata?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1600" dirty="0" smtClean="0"/>
              <a:t>En Europa hay muchos trabajadores expuestos a sustancias peligrosas en el lugar de trabajo.</a:t>
            </a:r>
          </a:p>
          <a:p>
            <a:r>
              <a:rPr lang="es-ES" sz="1600" dirty="0" smtClean="0"/>
              <a:t>La sensibilización acerca de este problema suele ser baja.</a:t>
            </a:r>
          </a:p>
          <a:p>
            <a:r>
              <a:rPr lang="es-ES" sz="1600" dirty="0" smtClean="0"/>
              <a:t>Las sustancias peligrosas pueden provocar:</a:t>
            </a:r>
          </a:p>
          <a:p>
            <a:pPr lvl="1">
              <a:spcBef>
                <a:spcPts val="600"/>
              </a:spcBef>
            </a:pPr>
            <a:r>
              <a:rPr lang="es-ES" sz="1600" dirty="0" smtClean="0"/>
              <a:t>problemas de salud agudos y a largo plazo (por ejemplo irritación cutánea, enfermedades respiratorias y cáncer),</a:t>
            </a:r>
          </a:p>
          <a:p>
            <a:pPr lvl="1"/>
            <a:r>
              <a:rPr lang="es-ES" sz="1600" dirty="0"/>
              <a:t>riesgos para la seguridad, como incendios, explosiones y asfixia,</a:t>
            </a:r>
          </a:p>
          <a:p>
            <a:pPr lvl="1"/>
            <a:r>
              <a:rPr lang="es-ES" sz="1600" dirty="0" smtClean="0"/>
              <a:t>costes considerables para las empresas en medidas de protección y responsabilidad. 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es-ES" sz="2000" dirty="0" smtClean="0"/>
              <a:t>¿Qué se entiende por sustancias peligrosas? 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1146239"/>
            <a:ext cx="5562159" cy="3271125"/>
          </a:xfrm>
        </p:spPr>
        <p:txBody>
          <a:bodyPr>
            <a:normAutofit fontScale="92500" lnSpcReduction="10000"/>
          </a:bodyPr>
          <a:lstStyle/>
          <a:p>
            <a:pPr lvl="1"/>
            <a:endParaRPr lang="es-ES" sz="1600" dirty="0" smtClean="0"/>
          </a:p>
          <a:p>
            <a:pPr marL="468000" lvl="1">
              <a:lnSpc>
                <a:spcPct val="110000"/>
              </a:lnSpc>
            </a:pPr>
            <a:r>
              <a:rPr lang="es-ES" sz="1600" dirty="0" smtClean="0"/>
              <a:t>productos químicos, p. ej. en pinturas, pegamentos, desinfectantes, productos de limpieza o plaguicidas,</a:t>
            </a:r>
          </a:p>
          <a:p>
            <a:pPr marL="468000" lvl="1">
              <a:lnSpc>
                <a:spcPct val="110000"/>
              </a:lnSpc>
            </a:pPr>
            <a:r>
              <a:rPr lang="es-ES" sz="1600" dirty="0"/>
              <a:t>contaminantes generados por procesos, p. ej. humos de soldadura, polvo de sílice o productos de combustión como los gases de escape de motores diésel,</a:t>
            </a:r>
          </a:p>
          <a:p>
            <a:pPr marL="468000" lvl="1">
              <a:lnSpc>
                <a:spcPct val="110000"/>
              </a:lnSpc>
            </a:pPr>
            <a:r>
              <a:rPr lang="es-ES" sz="1600" dirty="0" smtClean="0"/>
              <a:t>materiales de origen natural, como polvo de cereales, amianto o petróleo crudo y sus constituyentes.</a:t>
            </a:r>
          </a:p>
          <a:p>
            <a:r>
              <a:rPr lang="es-ES" sz="1600" dirty="0" smtClean="0"/>
              <a:t>Es probable que las sustancias peligrosas estén presentes en casi todos los lugares de trabajo.</a:t>
            </a:r>
          </a:p>
          <a:p>
            <a:r>
              <a:rPr lang="es-ES" sz="1600" dirty="0" smtClean="0"/>
              <a:t>Pueden darse daños tanto por la exposición a corto y largo plazo, como por acumulación </a:t>
            </a:r>
            <a:r>
              <a:rPr lang="es-ES" sz="1600" dirty="0"/>
              <a:t>en el </a:t>
            </a:r>
            <a:r>
              <a:rPr lang="es-ES" sz="1600" dirty="0" smtClean="0"/>
              <a:t>cuerpo a largo plazo.</a:t>
            </a:r>
            <a:endParaRPr lang="es-E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84107"/>
            <a:ext cx="3300571" cy="2825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01" y="838879"/>
            <a:ext cx="714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1500" b="1" dirty="0">
                <a:solidFill>
                  <a:schemeClr val="tx2"/>
                </a:solidFill>
              </a:rPr>
              <a:t>Cualquier sustancia (gaseosa, líquida o sólida) que entrañe un riesgo para la salud y la seguridad de los trabajadores: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Definiciones de la Directiva sobre agentes químicos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a) «Agente químico»: todo elemento o compuesto químico, por sí solo o mezclado, tal como se presenta en estado natural o es producido, utilizado o vertido, incluido el vertido como residuo, en una actividad laboral, se haya elaborado o no de modo intencional y se haya comercializado o no.</a:t>
            </a:r>
          </a:p>
          <a:p>
            <a:endParaRPr lang="es-ES" dirty="0" smtClean="0"/>
          </a:p>
          <a:p>
            <a:r>
              <a:rPr lang="es-ES" dirty="0" smtClean="0"/>
              <a:t>b) «Agente químico peligroso»:</a:t>
            </a:r>
          </a:p>
          <a:p>
            <a:pPr lvl="1">
              <a:spcBef>
                <a:spcPts val="600"/>
              </a:spcBef>
            </a:pPr>
            <a:r>
              <a:rPr lang="es-ES" dirty="0" smtClean="0"/>
              <a:t>i) todo agente químico que cumpla los criterios para su clasificación como peligroso dentro de cualquier clase de peligro físico o para la salud establecida en el Reglamento (CE) n.º 1272/2008 (...) con independencia de que dicho agente químico esté clasificado o no en dicho Reglamento; </a:t>
            </a:r>
          </a:p>
          <a:p>
            <a:pPr lvl="1"/>
            <a:r>
              <a:rPr lang="es-ES" dirty="0" smtClean="0"/>
              <a:t>iii) cualquier agente químico que, aunque no cumpla los criterios para su clasificación como peligroso (...) pueda representar un riesgo para la seguridad y la salud de los trabajadores, incluido cualquier agente químico al que se le haya asignado un valor límite de exposición profesional con arreglo al artículo 3, debido a sus propiedades fisicoquímicas, químicas o toxicológicas y a la forma en que se utiliza o se halla presente en el lugar de trabajo.</a:t>
            </a:r>
          </a:p>
          <a:p>
            <a:r>
              <a:rPr lang="es-ES" dirty="0" smtClean="0"/>
              <a:t>«Actividad con agentes químicos»: todo trabajo en que se utilicen agentes químicos o esté previsto utilizarlos, en cualquier proceso, incluidos la producción, la manipulación, el almacenamiento, el transporte o la evacuación y el tratamiento, o en que se produzcan a resultas de dicho trabajo.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Información y datos</a:t>
            </a:r>
            <a:endParaRPr lang="es-E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80808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1) Resumen - Segunda encuesta europea de empresas sobre riesgos nuevos y emergentes (ESENER-2) </a:t>
            </a:r>
            <a:r>
              <a:rPr sz="800" dirty="0"/>
              <a:t/>
            </a:r>
            <a:br>
              <a:rPr sz="800" dirty="0"/>
            </a:br>
            <a:r>
              <a:rPr lang="es-ES" sz="800" dirty="0" smtClean="0"/>
              <a:t>EU-OSHA, 2015, p. 5. Disponible en: </a:t>
            </a:r>
            <a:r>
              <a:rPr lang="es-ES" sz="800" u="sng" dirty="0">
                <a:hlinkClick r:id="rId3"/>
              </a:rPr>
              <a:t>https://osha.europa.eu/es/tools-and-publications/publications/reports/esener-ii-summary.pdf/view</a:t>
            </a:r>
            <a:endParaRPr lang="es-ES" sz="800" u="sng" dirty="0" smtClean="0"/>
          </a:p>
          <a:p>
            <a:r>
              <a:rPr lang="es-ES" sz="800" dirty="0" smtClean="0"/>
              <a:t>2) Sexta encuesta europea sobre las condiciones de trabajo, Informe recapitulativo, </a:t>
            </a:r>
            <a:r>
              <a:rPr lang="es-ES" sz="800" dirty="0" err="1" smtClean="0"/>
              <a:t>Eurofound</a:t>
            </a:r>
            <a:r>
              <a:rPr lang="es-ES" sz="800" dirty="0" smtClean="0"/>
              <a:t>, 2016, p. 43. Disponible en: </a:t>
            </a:r>
            <a:r>
              <a:rPr lang="es-ES" sz="800" dirty="0">
                <a:hlinkClick r:id="rId4"/>
              </a:rPr>
              <a:t>https://www.eurofound.europa.eu/sites/default/files/ef_publication/field_ef_document/ef1634en.pdf</a:t>
            </a:r>
            <a:r>
              <a:rPr lang="es-ES" sz="800" dirty="0" smtClean="0"/>
              <a:t> </a:t>
            </a:r>
          </a:p>
          <a:p>
            <a:endParaRPr lang="es-ES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2881606"/>
          </a:xfrm>
        </p:spPr>
        <p:txBody>
          <a:bodyPr>
            <a:normAutofit fontScale="85000" lnSpcReduction="10000"/>
          </a:bodyPr>
          <a:lstStyle/>
          <a:p>
            <a:r>
              <a:rPr lang="es-ES" sz="1600" dirty="0"/>
              <a:t>En el 38 % de las empresas </a:t>
            </a:r>
            <a:r>
              <a:rPr lang="es-ES" sz="1600" dirty="0" smtClean="0"/>
              <a:t>hay sustancias </a:t>
            </a:r>
            <a:r>
              <a:rPr lang="es-ES" sz="1600" dirty="0"/>
              <a:t>químicas o biológicas</a:t>
            </a:r>
            <a:r>
              <a:rPr lang="es-ES" sz="1600" dirty="0" smtClean="0"/>
              <a:t> presentes, </a:t>
            </a:r>
            <a:r>
              <a:rPr lang="es-ES" sz="1600" dirty="0"/>
              <a:t>según la encuesta de empresas de la EU-OSHA</a:t>
            </a:r>
            <a:r>
              <a:rPr lang="es-ES" sz="1600" baseline="30000" dirty="0" smtClean="0"/>
              <a:t>1</a:t>
            </a:r>
            <a:r>
              <a:rPr lang="es-ES" sz="1600" dirty="0"/>
              <a:t>.</a:t>
            </a:r>
            <a:r>
              <a:rPr lang="es-ES" dirty="0" smtClean="0"/>
              <a:t> </a:t>
            </a:r>
            <a:endParaRPr lang="es-ES" sz="1600" dirty="0"/>
          </a:p>
          <a:p>
            <a:r>
              <a:rPr lang="es-ES" sz="1600" dirty="0"/>
              <a:t>Las grandes empresas a menudo usan más de 1 000 productos químicos diferentes.</a:t>
            </a:r>
          </a:p>
          <a:p>
            <a:r>
              <a:rPr lang="es-ES" sz="1600" dirty="0" smtClean="0"/>
              <a:t>Un solo trabajador puede entrar en contacto con centenares de sustancias químicas diferentes.</a:t>
            </a:r>
          </a:p>
          <a:p>
            <a:r>
              <a:rPr lang="es-ES" sz="1600" dirty="0"/>
              <a:t>El 17 % de los trabajadores de la UE declaran manipular o tener su piel en contacto </a:t>
            </a:r>
            <a:r>
              <a:rPr lang="es-ES" sz="1600" dirty="0" smtClean="0"/>
              <a:t>con </a:t>
            </a:r>
            <a:r>
              <a:rPr lang="es-ES" sz="1600" dirty="0"/>
              <a:t>sustancias o productos químicos</a:t>
            </a:r>
            <a:r>
              <a:rPr lang="es-ES" dirty="0" smtClean="0"/>
              <a:t> </a:t>
            </a:r>
            <a:r>
              <a:rPr lang="es-ES" sz="1600" dirty="0" smtClean="0"/>
              <a:t>durante al menos el 25 % de su jornada de trabajo</a:t>
            </a:r>
            <a:r>
              <a:rPr lang="es-ES" sz="1600" baseline="30000" dirty="0" smtClean="0"/>
              <a:t>2 </a:t>
            </a:r>
            <a:r>
              <a:rPr lang="es-ES" sz="1600" dirty="0" smtClean="0"/>
              <a:t>y </a:t>
            </a:r>
            <a:r>
              <a:rPr lang="es-ES" sz="1600" smtClean="0"/>
              <a:t>el </a:t>
            </a:r>
            <a:r>
              <a:rPr lang="es-ES" sz="1600" smtClean="0"/>
              <a:t>15</a:t>
            </a:r>
            <a:r>
              <a:rPr lang="es-ES" sz="1600" dirty="0" smtClean="0"/>
              <a:t> % respira humo, vapores (como humos de soldadura o gases de escape) o polvo (como polvo de madera o polvo mineral).</a:t>
            </a:r>
            <a:endParaRPr lang="es-ES" sz="1600" dirty="0"/>
          </a:p>
          <a:p>
            <a:r>
              <a:rPr lang="es-ES" sz="1600" dirty="0" smtClean="0"/>
              <a:t>Continuamente surgen nuevos riesgos.</a:t>
            </a:r>
            <a:endParaRPr lang="es-E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8" y="1157183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Información y datos</a:t>
            </a:r>
            <a:endParaRPr lang="es-ES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43558"/>
            <a:ext cx="5976664" cy="2881606"/>
          </a:xfrm>
        </p:spPr>
        <p:txBody>
          <a:bodyPr>
            <a:normAutofit/>
          </a:bodyPr>
          <a:lstStyle/>
          <a:p>
            <a:r>
              <a:rPr lang="es-ES" sz="1600" dirty="0" smtClean="0"/>
              <a:t>La </a:t>
            </a:r>
            <a:r>
              <a:rPr lang="es-ES" sz="1600" dirty="0"/>
              <a:t>agricultura (62 %), la fabricación (52 %) y la construcción (51 %)</a:t>
            </a:r>
            <a:r>
              <a:rPr lang="es-ES" sz="1600" baseline="30000" dirty="0" smtClean="0"/>
              <a:t>1 </a:t>
            </a:r>
            <a:r>
              <a:rPr lang="es-ES" sz="1600" dirty="0" smtClean="0"/>
              <a:t>figuran entre </a:t>
            </a:r>
            <a:r>
              <a:rPr lang="es-ES" sz="1600" dirty="0"/>
              <a:t>los sectores con una elevada prevalencia de sustancias </a:t>
            </a:r>
            <a:r>
              <a:rPr lang="es-ES" sz="1600" dirty="0" smtClean="0"/>
              <a:t>peligrosas.</a:t>
            </a:r>
            <a:endParaRPr lang="es-ES" sz="1600" dirty="0"/>
          </a:p>
          <a:p>
            <a:r>
              <a:rPr lang="es-ES" sz="1600" dirty="0"/>
              <a:t>En muchos sectores ha aumentado el uso de productos químicos, ya que </a:t>
            </a:r>
            <a:r>
              <a:rPr lang="es-ES" sz="1600" dirty="0" smtClean="0"/>
              <a:t>las </a:t>
            </a:r>
            <a:r>
              <a:rPr lang="es-ES" sz="1600" dirty="0"/>
              <a:t>formas tradicionales de trabajo </a:t>
            </a:r>
            <a:r>
              <a:rPr lang="es-ES" sz="1600" dirty="0" smtClean="0"/>
              <a:t>han </a:t>
            </a:r>
            <a:r>
              <a:rPr lang="es-ES" sz="1600" dirty="0"/>
              <a:t>sido </a:t>
            </a:r>
            <a:r>
              <a:rPr lang="es-ES" sz="1600" dirty="0" smtClean="0"/>
              <a:t>sustituidas </a:t>
            </a:r>
            <a:r>
              <a:rPr lang="es-ES" sz="1600" dirty="0"/>
              <a:t>por tecnologías basadas en productos químicos (</a:t>
            </a:r>
            <a:r>
              <a:rPr lang="es-ES" sz="1600" dirty="0" smtClean="0"/>
              <a:t>plaguicidas</a:t>
            </a:r>
            <a:r>
              <a:rPr lang="es-ES" sz="1600" dirty="0"/>
              <a:t>, plásticos, aislamiento, etc.).</a:t>
            </a:r>
          </a:p>
          <a:p>
            <a:r>
              <a:rPr lang="es-ES" sz="1600" dirty="0"/>
              <a:t>En Suecia se usaron 3,7 toneladas de sustancias peligrosas por ciudadano en 2014.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55726"/>
            <a:ext cx="2669882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564" y="3961388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1) ESENER-2 — Informe recapitulativo: Gestión de la seguridad y la salud en el trabajo, EU-OSHA, 2016, p. 18. Disponible en: </a:t>
            </a:r>
            <a:r>
              <a:rPr lang="es-ES" sz="800" u="sng" dirty="0">
                <a:hlinkClick r:id="rId4"/>
              </a:rPr>
              <a:t>https://osha.europa.eu/sites/default/files/ESENER2-Overview_report.pdf</a:t>
            </a:r>
            <a:r>
              <a:rPr lang="es-ES" sz="800" dirty="0" smtClean="0"/>
              <a:t> </a:t>
            </a:r>
            <a:endParaRPr lang="es-ES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Exposición a sustancias peligrosas en Europa</a:t>
            </a:r>
            <a:endParaRPr lang="es-E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5778184" cy="3678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 smtClean="0"/>
              <a:t>Estudio de la EU-OSHA para conocer mejor la exposición a sustancias peligrosas en los lugares de trabajo europeos:</a:t>
            </a:r>
            <a:endParaRPr lang="es-ES" sz="1600" strike="sngStrike" dirty="0" smtClean="0">
              <a:solidFill>
                <a:srgbClr val="00B050"/>
              </a:solidFill>
            </a:endParaRPr>
          </a:p>
          <a:p>
            <a:r>
              <a:rPr lang="es-ES" sz="1600" dirty="0" smtClean="0"/>
              <a:t>En el estudio se aplicó una nueva metodología que combina los datos públicos de la ECHA, SPIN, PRODCOM, las Estadísticas empresariales de </a:t>
            </a:r>
            <a:r>
              <a:rPr lang="es-ES" sz="1600" dirty="0" err="1" smtClean="0"/>
              <a:t>Eurostat</a:t>
            </a:r>
            <a:r>
              <a:rPr lang="es-ES" sz="1600" dirty="0" smtClean="0"/>
              <a:t> y la Encuesta europea sobre las condiciones de trabajo</a:t>
            </a:r>
          </a:p>
          <a:p>
            <a:r>
              <a:rPr lang="es-ES" sz="1600" dirty="0" smtClean="0"/>
              <a:t>Se empleó una calificación especializada para identificar las sustancias más relevantes y los principales sectores en los que se encuentran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215896" y="1052327"/>
            <a:ext cx="2661870" cy="3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953</TotalTime>
  <Words>1574</Words>
  <Application>Microsoft Office PowerPoint</Application>
  <PresentationFormat>On-screen Show (16:9)</PresentationFormat>
  <Paragraphs>201</Paragraphs>
  <Slides>22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Campaña 2018-2019 </vt:lpstr>
      <vt:lpstr>Introducción a la campaña</vt:lpstr>
      <vt:lpstr>Objetivos clave</vt:lpstr>
      <vt:lpstr>¿De qué problema se trata?</vt:lpstr>
      <vt:lpstr>¿Qué se entiende por sustancias peligrosas? </vt:lpstr>
      <vt:lpstr>Definiciones de la Directiva sobre agentes químicos </vt:lpstr>
      <vt:lpstr>Información y datos</vt:lpstr>
      <vt:lpstr>Información y datos</vt:lpstr>
      <vt:lpstr>Exposición a sustancias peligrosas en Europa</vt:lpstr>
      <vt:lpstr>¿Cómo gestionar las sustancias peligrosas?</vt:lpstr>
      <vt:lpstr>Evaluación de riesgos</vt:lpstr>
      <vt:lpstr>Tres pasos para gestionar las sustancias peligrosas</vt:lpstr>
      <vt:lpstr>El principio STOP</vt:lpstr>
      <vt:lpstr>Legislación</vt:lpstr>
      <vt:lpstr>Carcinógenos</vt:lpstr>
      <vt:lpstr>Grupos específicos en situación de riesgo</vt:lpstr>
      <vt:lpstr>Participación</vt:lpstr>
      <vt:lpstr>Ventajas de convertirse en socio de la campaña</vt:lpstr>
      <vt:lpstr>Galardones a las Buenas Prácticas de la campaña 2018-2019</vt:lpstr>
      <vt:lpstr>Recursos de la campaña</vt:lpstr>
      <vt:lpstr>Fechas clave</vt:lpstr>
      <vt:lpstr>Más información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222</cp:revision>
  <cp:lastPrinted>2018-02-27T07:56:46Z</cp:lastPrinted>
  <dcterms:created xsi:type="dcterms:W3CDTF">2015-10-14T15:05:30Z</dcterms:created>
  <dcterms:modified xsi:type="dcterms:W3CDTF">2018-04-05T12:35:05Z</dcterms:modified>
</cp:coreProperties>
</file>