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765" r:id="rId2"/>
  </p:sldMasterIdLst>
  <p:notesMasterIdLst>
    <p:notesMasterId r:id="rId25"/>
  </p:notesMasterIdLst>
  <p:handoutMasterIdLst>
    <p:handoutMasterId r:id="rId26"/>
  </p:handoutMasterIdLst>
  <p:sldIdLst>
    <p:sldId id="257" r:id="rId3"/>
    <p:sldId id="258" r:id="rId4"/>
    <p:sldId id="259" r:id="rId5"/>
    <p:sldId id="274" r:id="rId6"/>
    <p:sldId id="285" r:id="rId7"/>
    <p:sldId id="275" r:id="rId8"/>
    <p:sldId id="286" r:id="rId9"/>
    <p:sldId id="287" r:id="rId10"/>
    <p:sldId id="282" r:id="rId11"/>
    <p:sldId id="263" r:id="rId12"/>
    <p:sldId id="288" r:id="rId13"/>
    <p:sldId id="284" r:id="rId14"/>
    <p:sldId id="289" r:id="rId15"/>
    <p:sldId id="276" r:id="rId16"/>
    <p:sldId id="267" r:id="rId17"/>
    <p:sldId id="262" r:id="rId18"/>
    <p:sldId id="268" r:id="rId19"/>
    <p:sldId id="270" r:id="rId20"/>
    <p:sldId id="271" r:id="rId21"/>
    <p:sldId id="290" r:id="rId22"/>
    <p:sldId id="269" r:id="rId23"/>
    <p:sldId id="273" r:id="rId24"/>
  </p:sldIdLst>
  <p:sldSz cx="9144000" cy="5143500" type="screen16x9"/>
  <p:notesSz cx="6808788" cy="9940925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7" userDrawn="1">
          <p15:clr>
            <a:srgbClr val="A4A3A4"/>
          </p15:clr>
        </p15:guide>
        <p15:guide id="2" pos="5103" userDrawn="1">
          <p15:clr>
            <a:srgbClr val="A4A3A4"/>
          </p15:clr>
        </p15:guide>
        <p15:guide id="3" orient="horz" pos="2799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" initials="BM" lastIdx="0" clrIdx="0">
    <p:extLst/>
  </p:cmAuthor>
  <p:cmAuthor id="2" name="Lothar LISSNER" initials="LL" lastIdx="0" clrIdx="1">
    <p:extLst/>
  </p:cmAuthor>
  <p:cmAuthor id="3" name="Heike KLEMPA" initials="HK" lastIdx="0" clrIdx="2">
    <p:extLst/>
  </p:cmAuthor>
  <p:cmAuthor id="4" name="Elke SCHNEIDER" initials="ES" lastIdx="0" clrIdx="3">
    <p:extLst>
      <p:ext uri="{19B8F6BF-5375-455C-9EA6-DF929625EA0E}">
        <p15:presenceInfo xmlns:p15="http://schemas.microsoft.com/office/powerpoint/2012/main" userId="S-1-5-21-1482476501-790525478-839522115-1189" providerId="AD"/>
      </p:ext>
    </p:extLst>
  </p:cmAuthor>
  <p:cmAuthor id="5" name="Loizidou  Eleni" initials="LE" lastIdx="13" clrIdx="4">
    <p:extLst>
      <p:ext uri="{19B8F6BF-5375-455C-9EA6-DF929625EA0E}">
        <p15:presenceInfo xmlns:p15="http://schemas.microsoft.com/office/powerpoint/2012/main" userId="S-1-5-21-3466503211-167815060-4279704636-19310" providerId="AD"/>
      </p:ext>
    </p:extLst>
  </p:cmAuthor>
  <p:cmAuthor id="6" name="user" initials="u" lastIdx="48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89C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4660"/>
  </p:normalViewPr>
  <p:slideViewPr>
    <p:cSldViewPr>
      <p:cViewPr varScale="1">
        <p:scale>
          <a:sx n="154" d="100"/>
          <a:sy n="154" d="100"/>
        </p:scale>
        <p:origin x="654" y="126"/>
      </p:cViewPr>
      <p:guideLst>
        <p:guide orient="horz" pos="577"/>
        <p:guide pos="5103"/>
        <p:guide orient="horz" pos="2799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4302" y="57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378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E1595-5C27-4CAE-B4E0-C80305C5E6E4}" type="datetimeFigureOut">
              <a:rPr lang="en-GB" smtClean="0"/>
              <a:pPr/>
              <a:t>05/04/2018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DD4C7-C698-4A80-B76C-A9FD89019653}" type="slidenum">
              <a:rPr lang="en-GB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50815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82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60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06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6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17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 descr="/Volumes/XRAID/Equipo Rojo/EU-OSHA/18-0115 PPT templates update/PNG/FONDO-PORTADA-PATRON-EUOSHA-2011-16-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54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67544" y="4128505"/>
            <a:ext cx="7635792" cy="575830"/>
            <a:chOff x="467544" y="4128505"/>
            <a:chExt cx="7635792" cy="575830"/>
          </a:xfrm>
        </p:grpSpPr>
        <p:pic>
          <p:nvPicPr>
            <p:cNvPr id="17" name="Bild 4" descr="111004_EU-OSHA_PPT_EU 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275138" y="4431506"/>
              <a:ext cx="368870" cy="2428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1" name="Bild 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155926"/>
              <a:ext cx="947252" cy="548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Bild 5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2450" y="4128505"/>
              <a:ext cx="510886" cy="575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44109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54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5629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D420-2C5C-4950-B2EF-44D2BB133567}" type="datetimeFigureOut">
              <a:rPr lang="en-GB" smtClean="0"/>
              <a:pPr/>
              <a:t>05/04/2018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5DF9-9A18-4CE7-B12D-BDDBFD16395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3292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D420-2C5C-4950-B2EF-44D2BB133567}" type="datetimeFigureOut">
              <a:rPr lang="en-GB" smtClean="0"/>
              <a:pPr/>
              <a:t>05/04/2018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5DF9-9A18-4CE7-B12D-BDDBFD16395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4261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D420-2C5C-4950-B2EF-44D2BB133567}" type="datetimeFigureOut">
              <a:rPr lang="en-GB" smtClean="0"/>
              <a:pPr/>
              <a:t>05/04/2018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5DF9-9A18-4CE7-B12D-BDDBFD16395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20359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D420-2C5C-4950-B2EF-44D2BB133567}" type="datetimeFigureOut">
              <a:rPr lang="en-GB" smtClean="0"/>
              <a:pPr/>
              <a:t>05/04/2018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5DF9-9A18-4CE7-B12D-BDDBFD16395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82407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D420-2C5C-4950-B2EF-44D2BB133567}" type="datetimeFigureOut">
              <a:rPr lang="en-GB" smtClean="0"/>
              <a:pPr/>
              <a:t>05/04/2018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5DF9-9A18-4CE7-B12D-BDDBFD16395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92507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D420-2C5C-4950-B2EF-44D2BB133567}" type="datetimeFigureOut">
              <a:rPr lang="en-GB" smtClean="0"/>
              <a:pPr/>
              <a:t>05/04/2018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5DF9-9A18-4CE7-B12D-BDDBFD16395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97409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D420-2C5C-4950-B2EF-44D2BB133567}" type="datetimeFigureOut">
              <a:rPr lang="en-GB" smtClean="0"/>
              <a:pPr/>
              <a:t>05/04/2018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5DF9-9A18-4CE7-B12D-BDDBFD16395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88824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D420-2C5C-4950-B2EF-44D2BB133567}" type="datetimeFigureOut">
              <a:rPr lang="en-GB" smtClean="0"/>
              <a:pPr/>
              <a:t>05/04/2018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5DF9-9A18-4CE7-B12D-BDDBFD16395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2204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9688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D420-2C5C-4950-B2EF-44D2BB133567}" type="datetimeFigureOut">
              <a:rPr lang="en-GB" smtClean="0"/>
              <a:pPr/>
              <a:t>05/04/2018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5DF9-9A18-4CE7-B12D-BDDBFD16395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47109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D420-2C5C-4950-B2EF-44D2BB133567}" type="datetimeFigureOut">
              <a:rPr lang="en-GB" smtClean="0"/>
              <a:pPr/>
              <a:t>05/04/2018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5DF9-9A18-4CE7-B12D-BDDBFD16395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90153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D420-2C5C-4950-B2EF-44D2BB133567}" type="datetimeFigureOut">
              <a:rPr lang="en-GB" smtClean="0"/>
              <a:pPr/>
              <a:t>05/04/2018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75DF9-9A18-4CE7-B12D-BDDBFD16395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0323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pic>
        <p:nvPicPr>
          <p:cNvPr id="11" name="Bild 2" descr="111004_EU-OSHA_PPT_Corporate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4501" y="4131469"/>
            <a:ext cx="1031155" cy="5429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423340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083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22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7589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9703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GB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971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 descr="/Volumes/XRAID/Equipo Rojo/EU-OSHA/18-0115 PPT templates update/PNG/FONDO-PATRON-EUOSHA-2011-16-9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 txBox="1"/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pPr/>
              <a:t>‹#›</a:t>
            </a:fld>
            <a:endParaRPr lang="el-GR" sz="750" baseline="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477690" y="4410709"/>
            <a:ext cx="7550694" cy="609313"/>
            <a:chOff x="477690" y="3930916"/>
            <a:chExt cx="7550694" cy="609313"/>
          </a:xfrm>
        </p:grpSpPr>
        <p:pic>
          <p:nvPicPr>
            <p:cNvPr id="12" name="Bild 3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690" y="4268439"/>
              <a:ext cx="781942" cy="238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1"/>
            <p:cNvSpPr>
              <a:spLocks noChangeArrowheads="1"/>
            </p:cNvSpPr>
            <p:nvPr userDrawn="1"/>
          </p:nvSpPr>
          <p:spPr bwMode="auto">
            <a:xfrm>
              <a:off x="1926424" y="4435454"/>
              <a:ext cx="4992096" cy="10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30000"/>
                </a:spcBef>
                <a:buClr>
                  <a:srgbClr val="00529F"/>
                </a:buClr>
              </a:pPr>
              <a:r>
                <a:rPr lang="en-GB" altLang="en-US" sz="700" b="1" dirty="0">
                  <a:solidFill>
                    <a:schemeClr val="tx2"/>
                  </a:solidFill>
                </a:rPr>
                <a:t>www.healthy-workplaces.eu/el</a:t>
              </a:r>
              <a:endParaRPr lang="el-GR" altLang="en-US" sz="700" b="1" dirty="0">
                <a:solidFill>
                  <a:schemeClr val="tx2"/>
                </a:solidFill>
                <a:ea typeface="ＭＳ Ｐゴシック" panose="020B0600070205080204" pitchFamily="34" charset="-128"/>
              </a:endParaRPr>
            </a:p>
          </p:txBody>
        </p:sp>
        <p:pic>
          <p:nvPicPr>
            <p:cNvPr id="15" name="Bild 5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498" y="3930916"/>
              <a:ext cx="510886" cy="575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228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hf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ct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ct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8D420-2C5C-4950-B2EF-44D2BB133567}" type="datetimeFigureOut">
              <a:rPr lang="en-GB" smtClean="0"/>
              <a:pPr/>
              <a:t>05/04/2018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75DF9-9A18-4CE7-B12D-BDDBFD16395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FONDO-PATRON-EUOSHA-2011-16-9.png" descr="/Volumes/XRAID/Equipo Rojo/EU-OSHA/18-0115 PPT templates update/PNG/FONDO-PATRON-EUOSHA-2011-16-9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5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osha.europa.eu/en/legislation/directives/75" TargetMode="External"/><Relationship Id="rId7" Type="http://schemas.openxmlformats.org/officeDocument/2006/relationships/hyperlink" Target="https://osha.europa.eu/en/legislation/directives/regulation-ec-no-1272-2008-classification-labelling-and-packaging-of-substances-and-mixtures" TargetMode="External"/><Relationship Id="rId2" Type="http://schemas.openxmlformats.org/officeDocument/2006/relationships/hyperlink" Target="https://osha.europa.eu/en/legislation/directives/the-osh-framework-directive/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ha.europa.eu/en/legislation/directives/regulation-ec-no-1907-2006-of-the-european-parliament-and-of-the-council" TargetMode="External"/><Relationship Id="rId5" Type="http://schemas.openxmlformats.org/officeDocument/2006/relationships/hyperlink" Target="https://osha.europa.eu/en/safety-and-health-legislation" TargetMode="External"/><Relationship Id="rId4" Type="http://schemas.openxmlformats.org/officeDocument/2006/relationships/hyperlink" Target="https://osha.europa.eu/en/legislation/directives/directive-2004-37-ec-carcinogens-or-mutagens-at-wor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osha.europa.eu/en/themes/dangerous-substances/roadmap-to-carcinogen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healthy-workplaces.eu/el/healthy-workplaces-newsletter" TargetMode="External"/><Relationship Id="rId7" Type="http://schemas.openxmlformats.org/officeDocument/2006/relationships/hyperlink" Target="https://www.facebook.com/EuropeanAgencyforSafetyandHealthatWork" TargetMode="External"/><Relationship Id="rId12" Type="http://schemas.openxmlformats.org/officeDocument/2006/relationships/image" Target="../media/image30.jpeg"/><Relationship Id="rId2" Type="http://schemas.openxmlformats.org/officeDocument/2006/relationships/hyperlink" Target="http://www.healthy-workplaces.eu/e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hyperlink" Target="https://www.linkedin.com/company/europeanagency-for-safety-and-health-at-work" TargetMode="External"/><Relationship Id="rId5" Type="http://schemas.openxmlformats.org/officeDocument/2006/relationships/hyperlink" Target="http://twitter.com/eu_osha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://www.healthy-workplaces.eu/fops" TargetMode="External"/><Relationship Id="rId9" Type="http://schemas.openxmlformats.org/officeDocument/2006/relationships/hyperlink" Target="http://www.youtube.com/user/EUOSH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sites/default/files/publications/documents/esener-ii-summary-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eurofound.europa.eu/sites/default/files/ef_publication/field_ef_document/ef1634en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ha.europa.eu/sites/default/files/ESENER2-Overview_report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39246"/>
            <a:ext cx="8568952" cy="696600"/>
          </a:xfrm>
        </p:spPr>
        <p:txBody>
          <a:bodyPr/>
          <a:lstStyle/>
          <a:p>
            <a:r>
              <a:rPr lang="el-GR" sz="2300" dirty="0" smtClean="0"/>
              <a:t>Εκστρατεία «Ασφαλείς και Υγιείς Χώροι Εργασίας 2018-19»</a:t>
            </a:r>
            <a:endParaRPr lang="el-GR" sz="23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0"/>
          </p:nvPr>
        </p:nvSpPr>
        <p:spPr>
          <a:xfrm>
            <a:off x="395536" y="3289480"/>
            <a:ext cx="7646400" cy="506406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Διαχείριση επικίνδυνων ουσιών στους χώρους εργασίας</a:t>
            </a:r>
            <a:endParaRPr lang="el-GR" sz="2000" dirty="0"/>
          </a:p>
        </p:txBody>
      </p:sp>
      <p:sp>
        <p:nvSpPr>
          <p:cNvPr id="4" name="Subtítulo 4"/>
          <p:cNvSpPr txBox="1"/>
          <p:nvPr/>
        </p:nvSpPr>
        <p:spPr>
          <a:xfrm>
            <a:off x="1835696" y="3814531"/>
            <a:ext cx="6120680" cy="7014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342900" rtl="0" eaLnBrk="1" latinLnBrk="0" hangingPunct="1"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35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3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12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9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/>
            </a:r>
            <a:br>
              <a:rPr lang="es-ES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835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794407" cy="367200"/>
          </a:xfrm>
        </p:spPr>
        <p:txBody>
          <a:bodyPr/>
          <a:lstStyle/>
          <a:p>
            <a:r>
              <a:rPr lang="el-GR" sz="2000" dirty="0" smtClean="0"/>
              <a:t>Τρόποι διαχείρισης επικίνδυνων ουσιών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5976664" cy="3240360"/>
          </a:xfrm>
        </p:spPr>
        <p:txBody>
          <a:bodyPr>
            <a:noAutofit/>
          </a:bodyPr>
          <a:lstStyle/>
          <a:p>
            <a:r>
              <a:rPr lang="el-GR" sz="1200" dirty="0" smtClean="0"/>
              <a:t>Η δημιουργία νοοτροπίας πρόληψης και η αύξηση της ευαισθητοποίησης αποτελούν βασικά στοιχεία.</a:t>
            </a:r>
          </a:p>
          <a:p>
            <a:r>
              <a:rPr lang="el-GR" sz="1200" dirty="0" smtClean="0"/>
              <a:t>Στην ΕΕ ισχύει ήδη νομοθεσία για τις επικίνδυνες ουσίες — οι εργοδότες πρέπει να γνωρίζουν τις υποχρεώσεις που τους επιβάλλει ο νόμος.</a:t>
            </a:r>
          </a:p>
          <a:p>
            <a:r>
              <a:rPr lang="el-GR" sz="1200" dirty="0" smtClean="0"/>
              <a:t>Η εκτίμηση των κινδύνων είναι απαραίτητη για την αποτελεσματική πρόληψη. </a:t>
            </a:r>
          </a:p>
          <a:p>
            <a:r>
              <a:rPr lang="el-GR" sz="1200" dirty="0" smtClean="0"/>
              <a:t>Εφαρμογή αποτελεσματικών προληπτικών και προστατευτικών μέτρων. </a:t>
            </a:r>
          </a:p>
          <a:p>
            <a:r>
              <a:rPr lang="el-GR" sz="1200" dirty="0" smtClean="0"/>
              <a:t>Οι εργαζόμενοι θα πρέπει να ενημερώνονται για τα ακόλουθα: </a:t>
            </a:r>
          </a:p>
          <a:p>
            <a:pPr lvl="1"/>
            <a:r>
              <a:rPr lang="el-GR" sz="1200" dirty="0" smtClean="0"/>
              <a:t>τις διαπιστώσεις της εκτίμησης των κινδύνων,</a:t>
            </a:r>
          </a:p>
          <a:p>
            <a:pPr lvl="1"/>
            <a:r>
              <a:rPr lang="el-GR" sz="1200" dirty="0" smtClean="0"/>
              <a:t>τους κινδύνους στους οποίους εκτίθενται και το πώς αυτοί τους επηρεάζουν,</a:t>
            </a:r>
          </a:p>
          <a:p>
            <a:pPr lvl="1"/>
            <a:r>
              <a:rPr lang="el-GR" sz="1200" dirty="0" smtClean="0"/>
              <a:t>τι πρέπει να κάνουν για τη δική τους ασφάλεια και την ασφάλεια των άλλων,</a:t>
            </a:r>
          </a:p>
          <a:p>
            <a:pPr lvl="1"/>
            <a:r>
              <a:rPr lang="el-GR" sz="1200" dirty="0" smtClean="0"/>
              <a:t>τι πρέπει να κάνουν σε περίπτωση ατυχήματος ή όταν κάτι δεν πάει καλά.</a:t>
            </a:r>
          </a:p>
          <a:p>
            <a:r>
              <a:rPr lang="el-GR" sz="1200" dirty="0" smtClean="0"/>
              <a:t>Τα πρακτικά εργαλεία και η καθοδήγηση μπορούν να βοηθήσουν </a:t>
            </a:r>
            <a:br>
              <a:rPr lang="el-GR" sz="1200" dirty="0" smtClean="0"/>
            </a:br>
            <a:r>
              <a:rPr lang="el-GR" sz="1200" dirty="0" smtClean="0"/>
              <a:t>τις επιχειρήσεις στη διαχείριση των κίνδυνων και στην εξασφάλιση </a:t>
            </a: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el-GR" sz="1200" dirty="0" smtClean="0"/>
              <a:t>ασφαλών και υγιών χώρων εργασίας.</a:t>
            </a:r>
            <a:endParaRPr lang="el-GR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275606"/>
            <a:ext cx="258918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60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 smtClean="0"/>
              <a:t>Εκτίμηση των κινδύνων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1600" dirty="0"/>
              <a:t>Πρέπει να πραγματοποιείται εκτίμηση </a:t>
            </a:r>
            <a:r>
              <a:rPr lang="el-GR" sz="1600" dirty="0" smtClean="0"/>
              <a:t>των κινδύνων </a:t>
            </a:r>
            <a:r>
              <a:rPr lang="el-GR" sz="1600" dirty="0"/>
              <a:t>προκειμένου να εντοπίζονται όλοι οι κίνδυνοι για την υγεία και την </a:t>
            </a:r>
            <a:r>
              <a:rPr lang="el-GR" sz="1600" dirty="0" smtClean="0"/>
              <a:t>ασφάλεια στην εργασία.</a:t>
            </a:r>
            <a:endParaRPr lang="el-GR" sz="1600" dirty="0"/>
          </a:p>
          <a:p>
            <a:r>
              <a:rPr lang="el-GR" sz="1600" dirty="0"/>
              <a:t>Όλοι — εργοδότες, διευθυντικά στελέχη, υπηρεσίες ΕΑΥ και εργαζόμενοι — πρέπει να συμμετέχουν σε </a:t>
            </a:r>
            <a:r>
              <a:rPr lang="el-GR" sz="1600" dirty="0" smtClean="0"/>
              <a:t>αυτήν.</a:t>
            </a:r>
            <a:endParaRPr lang="el-GR" sz="1600" dirty="0"/>
          </a:p>
          <a:p>
            <a:r>
              <a:rPr lang="el-GR" sz="1600" dirty="0"/>
              <a:t>Θα πρέπει να καλύπτει όλες τις ομάδες εργαζομένων και εργολάβων </a:t>
            </a:r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l-GR" sz="1600" dirty="0" smtClean="0"/>
              <a:t>καθώς και </a:t>
            </a:r>
            <a:r>
              <a:rPr lang="el-GR" sz="1600" dirty="0"/>
              <a:t>έκτακτες εργασίες, π.χ. συντήρηση και </a:t>
            </a:r>
            <a:r>
              <a:rPr lang="el-GR" sz="1600" dirty="0" smtClean="0"/>
              <a:t>επισκευή.</a:t>
            </a:r>
            <a:endParaRPr lang="el-GR" sz="1600" dirty="0"/>
          </a:p>
          <a:p>
            <a:r>
              <a:rPr lang="el-GR" altLang="en-US" sz="1600" dirty="0"/>
              <a:t>Είναι ουσιώδες να δίνεται προτεραιότητα σε κάθε εργασία που αποσκοπεί στην εξάλειψη, την υποκατάσταση ή τον έλεγχο των </a:t>
            </a:r>
            <a:r>
              <a:rPr lang="el-GR" altLang="en-US" sz="1600" dirty="0" smtClean="0"/>
              <a:t>κινδύνων.</a:t>
            </a:r>
            <a:endParaRPr lang="el-GR" altLang="en-US" sz="1600" dirty="0"/>
          </a:p>
          <a:p>
            <a:r>
              <a:rPr lang="el-GR" sz="1600" dirty="0"/>
              <a:t>Θα πρέπει να επικαιροποιείται και να αναθεωρείται </a:t>
            </a:r>
            <a:r>
              <a:rPr lang="el-GR" sz="1600" dirty="0" smtClean="0"/>
              <a:t>μετά από την εκδήλωση σοβαρών συμβάντων. </a:t>
            </a:r>
            <a:endParaRPr lang="el-GR" sz="1600" dirty="0"/>
          </a:p>
          <a:p>
            <a:r>
              <a:rPr lang="el-GR" sz="1600" dirty="0"/>
              <a:t>Οι εργαζόμενοι θα πρέπει να ενημερώνονται επαρκώς για τα αποτελέσματα </a:t>
            </a:r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l-GR" sz="1600" dirty="0" smtClean="0"/>
              <a:t>της εκτίμησης και </a:t>
            </a:r>
            <a:r>
              <a:rPr lang="el-GR" sz="1600" dirty="0"/>
              <a:t>να εκπαιδεύονται στην εφαρμογή των μέτρων </a:t>
            </a:r>
            <a:r>
              <a:rPr lang="el-GR" sz="1600" dirty="0" smtClean="0"/>
              <a:t>πρόληψης.</a:t>
            </a:r>
            <a:endParaRPr lang="el-GR" sz="1600" dirty="0"/>
          </a:p>
          <a:p>
            <a:r>
              <a:rPr lang="el-GR" sz="1600" dirty="0"/>
              <a:t>Υπάρχουν διαθέσιμα εργαλεία και μέσα τα οποία μπορούν να βοηθήσουν </a:t>
            </a:r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l-GR" sz="1600" dirty="0" smtClean="0"/>
              <a:t>τις </a:t>
            </a:r>
            <a:r>
              <a:rPr lang="el-GR" sz="1600" dirty="0"/>
              <a:t>επιχειρήσεις στη διενέργεια της </a:t>
            </a:r>
            <a:r>
              <a:rPr lang="el-GR" sz="1600" dirty="0" smtClean="0"/>
              <a:t>εκτίμησης των κινδύνων.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7553442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 smtClean="0"/>
              <a:t>3 στάδια για τη διαχείριση των επικίνδυνων ουσιών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altLang="en-US" sz="1500" dirty="0" smtClean="0"/>
              <a:t>Αναγνώριση των παραγόντων κινδύνου: </a:t>
            </a:r>
            <a:endParaRPr lang="el-GR" dirty="0" smtClean="0"/>
          </a:p>
          <a:p>
            <a:r>
              <a:rPr lang="el-GR" dirty="0" smtClean="0"/>
              <a:t>Καταρτίστε κατάλογο με </a:t>
            </a:r>
            <a:r>
              <a:rPr lang="el-GR" altLang="en-US" sz="1300" dirty="0"/>
              <a:t>τις ουσίες/τα χημικά προϊόντα που χρησιμοποιούνται και παράγονται στον χώρο </a:t>
            </a:r>
            <a:r>
              <a:rPr lang="el-GR" altLang="en-US" sz="1300" dirty="0" smtClean="0"/>
              <a:t>εργασίας.</a:t>
            </a:r>
            <a:endParaRPr lang="el-GR" altLang="en-US" sz="1300" dirty="0"/>
          </a:p>
          <a:p>
            <a:r>
              <a:rPr lang="el-GR" dirty="0" smtClean="0"/>
              <a:t>Συγκεντρώστε πληροφορίες, μεταξύ άλλων από ετικέτες και δελτία δεδομένων ασφαλείας, σχετικά με τη βλάβη που μπορεί να προκαλέσουν και τον τρόπο με τον οποίον μπορεί να προκληθεί η βλάβη αυτή. </a:t>
            </a:r>
          </a:p>
          <a:p>
            <a:r>
              <a:rPr lang="el-GR" dirty="0" smtClean="0"/>
              <a:t>Εξετάστε αν χρησιμοποιούνται καρκινογόνα ή </a:t>
            </a:r>
            <a:r>
              <a:rPr lang="el-GR" dirty="0" err="1" smtClean="0"/>
              <a:t>μεταλλαξιγόνα</a:t>
            </a:r>
            <a:r>
              <a:rPr lang="el-GR" dirty="0" smtClean="0"/>
              <a:t>, για τα οποία ισχύουν αυστηρότεροι κανόνες.</a:t>
            </a:r>
          </a:p>
          <a:p>
            <a:pPr marL="0" indent="0">
              <a:buNone/>
            </a:pPr>
            <a:r>
              <a:rPr lang="el-GR" altLang="en-US" sz="1500" dirty="0" smtClean="0"/>
              <a:t>Αξιολογήστε την έκθεση:</a:t>
            </a:r>
          </a:p>
          <a:p>
            <a:r>
              <a:rPr lang="el-GR" dirty="0" smtClean="0"/>
              <a:t>Προσδιορίστε τα πρόσωπα που ενδέχεται να εκτίθενται, συμπεριλαμβανομένων των εργαζομένων </a:t>
            </a:r>
            <a:br>
              <a:rPr lang="el-GR" dirty="0" smtClean="0"/>
            </a:br>
            <a:r>
              <a:rPr lang="el-GR" dirty="0" smtClean="0"/>
              <a:t>στους τομείς της καθαριότητας και της συντήρησης.</a:t>
            </a:r>
          </a:p>
          <a:p>
            <a:r>
              <a:rPr lang="el-GR" sz="1300" dirty="0"/>
              <a:t>Εκτιμήστε </a:t>
            </a:r>
            <a:r>
              <a:rPr lang="el-GR" sz="1300" dirty="0" smtClean="0"/>
              <a:t>το </a:t>
            </a:r>
            <a:r>
              <a:rPr lang="el-GR" sz="1300" dirty="0"/>
              <a:t>βαθμό έκθεσης των εργαζομένων εξετάζοντας το είδος, την ένταση, τη διάρκεια, </a:t>
            </a:r>
            <a:r>
              <a:rPr lang="el-GR" sz="1300" dirty="0" smtClean="0"/>
              <a:t/>
            </a:r>
            <a:br>
              <a:rPr lang="el-GR" sz="1300" dirty="0" smtClean="0"/>
            </a:br>
            <a:r>
              <a:rPr lang="el-GR" sz="1300" dirty="0" smtClean="0"/>
              <a:t>τη </a:t>
            </a:r>
            <a:r>
              <a:rPr lang="el-GR" sz="1300" dirty="0"/>
              <a:t>συχνότητα της έκθεσης, συμπεριλαμβανομένων των συνδυασμών </a:t>
            </a:r>
            <a:r>
              <a:rPr lang="el-GR" sz="1300" dirty="0" smtClean="0"/>
              <a:t>έκθεσης.</a:t>
            </a:r>
            <a:endParaRPr lang="el-GR" sz="1300" dirty="0"/>
          </a:p>
          <a:p>
            <a:r>
              <a:rPr lang="el-GR" dirty="0" smtClean="0"/>
              <a:t>Εξετάστε τις συνδυαστικές επιπτώσεις με άλλους κινδύνους, για παράδειγμα κίνδυνο πυρκαγιάς, απορρόφηση μέσω του δέρματος, ή εργασία για την οποία απαιτείται παρατεταμένη επαφή με υγρά.</a:t>
            </a:r>
          </a:p>
          <a:p>
            <a:pPr marL="0" indent="0">
              <a:buNone/>
            </a:pPr>
            <a:r>
              <a:rPr lang="el-GR" sz="1500" dirty="0" smtClean="0"/>
              <a:t>Θεσπίστε μέτρα:</a:t>
            </a:r>
          </a:p>
          <a:p>
            <a:r>
              <a:rPr lang="el-GR" dirty="0" smtClean="0"/>
              <a:t>Στη συνέχεια μπορείτε να χρησιμοποιήσετε τον κατάλογο των κινδύνων για να καταρτίσετε </a:t>
            </a:r>
            <a:br>
              <a:rPr lang="el-GR" dirty="0" smtClean="0"/>
            </a:br>
            <a:r>
              <a:rPr lang="el-GR" dirty="0" smtClean="0"/>
              <a:t>το σχέδιο δράσης (μέτρα προστασίας και πρόληψης), στο οποίο θα περιλαμβάνονται και οι αρμόδιοι </a:t>
            </a:r>
            <a:br>
              <a:rPr lang="el-GR" dirty="0" smtClean="0"/>
            </a:br>
            <a:r>
              <a:rPr lang="el-GR" dirty="0" smtClean="0"/>
              <a:t>για την εφαρμογή του.</a:t>
            </a:r>
          </a:p>
          <a:p>
            <a:r>
              <a:rPr lang="el-GR" sz="1300" dirty="0"/>
              <a:t>Έλεγχος της εφαρμογής και του αντίκτυπου των </a:t>
            </a:r>
            <a:r>
              <a:rPr lang="el-GR" sz="1300" dirty="0" smtClean="0"/>
              <a:t>μέτρων.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36400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96844" y="3759118"/>
            <a:ext cx="2123627" cy="1260904"/>
          </a:xfrm>
          <a:prstGeom prst="round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 smtClean="0"/>
              <a:t>Η αρχή </a:t>
            </a:r>
            <a:r>
              <a:rPr lang="en-US" sz="2000" dirty="0" smtClean="0"/>
              <a:t>STOP 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874" y="820877"/>
            <a:ext cx="7560000" cy="3645000"/>
          </a:xfrm>
        </p:spPr>
        <p:txBody>
          <a:bodyPr>
            <a:normAutofit fontScale="92500"/>
          </a:bodyPr>
          <a:lstStyle/>
          <a:p>
            <a:r>
              <a:rPr lang="el-GR" sz="1600" dirty="0" smtClean="0"/>
              <a:t>Οι εργοδότες πρέπει να θεσπίσουν αποτελεσματικά μέτρα προστασίας και πρόληψης. </a:t>
            </a:r>
          </a:p>
          <a:p>
            <a:r>
              <a:rPr lang="el-GR" sz="1600" dirty="0" smtClean="0"/>
              <a:t>Οι επικίνδυνες ουσίες και διαδικασίες θα πρέπει να εξαλειφθούν πλήρως </a:t>
            </a:r>
            <a:br>
              <a:rPr lang="el-GR" sz="1600" dirty="0" smtClean="0"/>
            </a:br>
            <a:r>
              <a:rPr lang="el-GR" sz="1600" dirty="0" smtClean="0"/>
              <a:t>από τους χώρους εργασίας (π.χ. σχεδιασμός νέων διαδικασιών εργασίας). </a:t>
            </a:r>
          </a:p>
          <a:p>
            <a:r>
              <a:rPr lang="el-GR" sz="1600" dirty="0" smtClean="0"/>
              <a:t>Εάν δεν είναι δυνατή η </a:t>
            </a:r>
            <a:r>
              <a:rPr lang="el-GR" sz="1600" u="sng" dirty="0" smtClean="0"/>
              <a:t>εξάλειψη</a:t>
            </a:r>
            <a:r>
              <a:rPr lang="el-GR" sz="1600" dirty="0" smtClean="0"/>
              <a:t> των κινδύνων, τότε η διαχείρισή τους θα πρέπει να βασίζεται στην ιεράρχηση των μέτρων πρόληψης - στην αρχή STOP.</a:t>
            </a: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	</a:t>
            </a:r>
            <a:r>
              <a:rPr lang="el-GR" sz="1600" dirty="0" smtClean="0"/>
              <a:t>Υποκατάσταση</a:t>
            </a:r>
            <a:r>
              <a:rPr lang="el-GR" dirty="0" smtClean="0"/>
              <a:t> (</a:t>
            </a:r>
            <a:r>
              <a:rPr lang="el-GR" sz="1600" dirty="0" smtClean="0">
                <a:solidFill>
                  <a:srgbClr val="FF0000"/>
                </a:solidFill>
              </a:rPr>
              <a:t>S</a:t>
            </a:r>
            <a:r>
              <a:rPr lang="el-GR" sz="1600" dirty="0" smtClean="0"/>
              <a:t>ubstitution) (ασφαλείς ή λιγότερο επιβλαβείς εναλλακτικές).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	</a:t>
            </a:r>
            <a:r>
              <a:rPr lang="el-GR" sz="1600" dirty="0" smtClean="0"/>
              <a:t>Τεχνολογικά μέτρα </a:t>
            </a:r>
            <a:r>
              <a:rPr lang="el-GR" dirty="0" smtClean="0"/>
              <a:t>(</a:t>
            </a:r>
            <a:r>
              <a:rPr lang="el-GR" sz="1600" dirty="0" smtClean="0">
                <a:solidFill>
                  <a:srgbClr val="FF0000"/>
                </a:solidFill>
              </a:rPr>
              <a:t>T</a:t>
            </a:r>
            <a:r>
              <a:rPr lang="el-GR" sz="1600" dirty="0" smtClean="0"/>
              <a:t>echnological measures) (π.χ. κλειστό σύστημα, </a:t>
            </a:r>
            <a:br>
              <a:rPr lang="el-GR" sz="1600" dirty="0" smtClean="0"/>
            </a:br>
            <a:r>
              <a:rPr lang="el-GR" sz="1600" dirty="0" smtClean="0"/>
              <a:t>       τοπικό </a:t>
            </a:r>
            <a:r>
              <a:rPr lang="fr-FR" sz="1600" dirty="0" smtClean="0"/>
              <a:t>	</a:t>
            </a:r>
            <a:r>
              <a:rPr lang="el-GR" sz="1600" dirty="0" smtClean="0"/>
              <a:t>σύστημα εξαερισμού ).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	</a:t>
            </a:r>
            <a:r>
              <a:rPr lang="el-GR" sz="1600" dirty="0" smtClean="0"/>
              <a:t>Οργανωτικά μέτρα </a:t>
            </a:r>
            <a:r>
              <a:rPr lang="el-GR" dirty="0" smtClean="0"/>
              <a:t>(</a:t>
            </a:r>
            <a:r>
              <a:rPr lang="el-GR" sz="1600" dirty="0" err="1" smtClean="0">
                <a:solidFill>
                  <a:srgbClr val="FF0000"/>
                </a:solidFill>
              </a:rPr>
              <a:t>O</a:t>
            </a:r>
            <a:r>
              <a:rPr lang="el-GR" sz="1600" dirty="0" err="1" smtClean="0"/>
              <a:t>rganisational</a:t>
            </a:r>
            <a:r>
              <a:rPr lang="el-GR" sz="1600" dirty="0" smtClean="0"/>
              <a:t> measures) (π.χ. περιορισμός του</a:t>
            </a:r>
            <a:br>
              <a:rPr lang="el-GR" sz="1600" dirty="0" smtClean="0"/>
            </a:br>
            <a:r>
              <a:rPr lang="el-GR" sz="1600" dirty="0" smtClean="0"/>
              <a:t>       αριθμού των εκτιθέμενων εργαζομένων ή του χρόνου έκθεσης).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	</a:t>
            </a:r>
            <a:r>
              <a:rPr lang="el-GR" sz="1600" dirty="0" smtClean="0"/>
              <a:t>Ατομική προστασία</a:t>
            </a:r>
            <a:r>
              <a:rPr lang="el-GR" dirty="0" smtClean="0"/>
              <a:t> (</a:t>
            </a:r>
            <a:r>
              <a:rPr lang="el-GR" sz="1600" dirty="0" err="1" smtClean="0">
                <a:solidFill>
                  <a:srgbClr val="FF0000"/>
                </a:solidFill>
              </a:rPr>
              <a:t>P</a:t>
            </a:r>
            <a:r>
              <a:rPr lang="el-GR" sz="1600" dirty="0" err="1" smtClean="0"/>
              <a:t>ersonal</a:t>
            </a:r>
            <a:r>
              <a:rPr lang="el-GR" sz="1600" dirty="0" smtClean="0"/>
              <a:t> </a:t>
            </a:r>
            <a:r>
              <a:rPr lang="el-GR" sz="1600" dirty="0" err="1" smtClean="0"/>
              <a:t>protection</a:t>
            </a:r>
            <a:r>
              <a:rPr lang="el-GR" sz="1600" dirty="0" smtClean="0"/>
              <a:t>) (χρήση μέσων </a:t>
            </a:r>
            <a:br>
              <a:rPr lang="el-GR" sz="1600" dirty="0" smtClean="0"/>
            </a:br>
            <a:r>
              <a:rPr lang="el-GR" sz="1600" dirty="0" smtClean="0"/>
              <a:t>       ατομικής προστασίας, ΜΑΠ).</a:t>
            </a:r>
          </a:p>
          <a:p>
            <a:endParaRPr lang="el-GR" sz="1600" dirty="0" smtClean="0"/>
          </a:p>
          <a:p>
            <a:endParaRPr lang="el-GR" sz="1600" dirty="0" smtClean="0"/>
          </a:p>
          <a:p>
            <a:endParaRPr lang="el-GR" sz="1600" dirty="0" smtClean="0"/>
          </a:p>
          <a:p>
            <a:pPr marL="0" indent="0">
              <a:buNone/>
            </a:pPr>
            <a:endParaRPr lang="el-GR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44" y="3003798"/>
            <a:ext cx="24471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519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948264" y="2787773"/>
            <a:ext cx="1440160" cy="1452429"/>
          </a:xfrm>
          <a:prstGeom prst="ellipse">
            <a:avLst/>
          </a:prstGeom>
          <a:solidFill>
            <a:srgbClr val="89C14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 smtClean="0"/>
              <a:t>Νομοθεσία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33318"/>
            <a:ext cx="7434367" cy="3645000"/>
          </a:xfrm>
        </p:spPr>
        <p:txBody>
          <a:bodyPr>
            <a:normAutofit fontScale="92500" lnSpcReduction="10000"/>
          </a:bodyPr>
          <a:lstStyle/>
          <a:p>
            <a:r>
              <a:rPr lang="el-GR" sz="1400" dirty="0"/>
              <a:t>Ο εργοδότης είναι βάσει του νόμου υπεύθυνος για τη διασφάλιση της υγείας και της ασφάλειας </a:t>
            </a:r>
            <a:r>
              <a:rPr lang="el-GR" sz="1400" dirty="0" smtClean="0"/>
              <a:t>στους χώρους </a:t>
            </a:r>
            <a:r>
              <a:rPr lang="el-GR" sz="1400" dirty="0"/>
              <a:t>εργασίας</a:t>
            </a:r>
          </a:p>
          <a:p>
            <a:pPr marL="0" indent="0">
              <a:buNone/>
            </a:pPr>
            <a:r>
              <a:rPr sz="1400" dirty="0"/>
              <a:t/>
            </a:r>
            <a:br>
              <a:rPr sz="1400" dirty="0"/>
            </a:br>
            <a:r>
              <a:rPr lang="el-GR" sz="1400" dirty="0" smtClean="0"/>
              <a:t>Στο κανονιστικό πλαίσιο για την επαγγελματική ασφάλεια και υγεία περιλαμβάνονται τα εξής</a:t>
            </a:r>
          </a:p>
          <a:p>
            <a:pPr>
              <a:spcBef>
                <a:spcPts val="600"/>
              </a:spcBef>
            </a:pPr>
            <a:r>
              <a:rPr lang="el-GR" sz="1400" dirty="0" smtClean="0">
                <a:hlinkClick r:id="rId2"/>
              </a:rPr>
              <a:t>Οδηγία 89/391/ΕΟΚ (η οδηγία πλαίσιο για την ΕΑΥ)   </a:t>
            </a:r>
            <a:endParaRPr lang="el-GR" sz="1400" dirty="0"/>
          </a:p>
          <a:p>
            <a:r>
              <a:rPr lang="el-GR" sz="1400" dirty="0" smtClean="0">
                <a:hlinkClick r:id="rId3"/>
              </a:rPr>
              <a:t>Οδηγία 98/24/ΕΚ (η οδηγία για τους χημικούς παράγοντες, CAD)</a:t>
            </a:r>
            <a:endParaRPr lang="el-GR" sz="1400" dirty="0"/>
          </a:p>
          <a:p>
            <a:r>
              <a:rPr lang="el-GR" sz="1400" dirty="0" smtClean="0">
                <a:hlinkClick r:id="rId4"/>
              </a:rPr>
              <a:t>Οδηγία 2004/37/ΕΚ (η οδηγία για τις καρκινογόνες και τις μεταλλαξιγόνες </a:t>
            </a:r>
            <a:r>
              <a:rPr lang="fr-FR" sz="1400" dirty="0" smtClean="0">
                <a:hlinkClick r:id="rId4"/>
              </a:rPr>
              <a:t/>
            </a:r>
            <a:br>
              <a:rPr lang="fr-FR" sz="1400" dirty="0" smtClean="0">
                <a:hlinkClick r:id="rId4"/>
              </a:rPr>
            </a:br>
            <a:r>
              <a:rPr lang="el-GR" sz="1400" dirty="0" smtClean="0">
                <a:hlinkClick r:id="rId4"/>
              </a:rPr>
              <a:t>ουσίες, CMD)</a:t>
            </a:r>
            <a:endParaRPr lang="el-GR" sz="1400" dirty="0" smtClean="0"/>
          </a:p>
          <a:p>
            <a:pPr marL="0" indent="0">
              <a:buNone/>
            </a:pPr>
            <a:r>
              <a:rPr sz="1400" dirty="0"/>
              <a:t/>
            </a:r>
            <a:br>
              <a:rPr sz="1400" dirty="0"/>
            </a:br>
            <a:r>
              <a:rPr lang="el-GR" sz="1400" dirty="0"/>
              <a:t>Πλήρης επισκόπηση της σχετικής νομοθεσίας ΕΑΥ: </a:t>
            </a:r>
            <a:r>
              <a:rPr sz="1400" dirty="0"/>
              <a:t/>
            </a:r>
            <a:br>
              <a:rPr sz="1400" dirty="0"/>
            </a:br>
            <a:r>
              <a:rPr lang="el-GR" sz="1400" dirty="0" smtClean="0">
                <a:hlinkClick r:id="rId5"/>
              </a:rPr>
              <a:t>https://osha.europa.eu/e</a:t>
            </a:r>
            <a:r>
              <a:rPr lang="es-ES" sz="1400" dirty="0" smtClean="0">
                <a:hlinkClick r:id="rId5"/>
              </a:rPr>
              <a:t>l</a:t>
            </a:r>
            <a:r>
              <a:rPr lang="el-GR" sz="1400" dirty="0" smtClean="0">
                <a:hlinkClick r:id="rId5"/>
              </a:rPr>
              <a:t>/</a:t>
            </a:r>
            <a:r>
              <a:rPr lang="el-GR" sz="1400" dirty="0" err="1" smtClean="0">
                <a:hlinkClick r:id="rId5"/>
              </a:rPr>
              <a:t>safety</a:t>
            </a:r>
            <a:r>
              <a:rPr lang="el-GR" sz="1400" dirty="0" smtClean="0">
                <a:hlinkClick r:id="rId5"/>
              </a:rPr>
              <a:t>-and-</a:t>
            </a:r>
            <a:r>
              <a:rPr lang="el-GR" sz="1400" dirty="0" err="1" smtClean="0">
                <a:hlinkClick r:id="rId5"/>
              </a:rPr>
              <a:t>health</a:t>
            </a:r>
            <a:r>
              <a:rPr lang="el-GR" sz="1400" dirty="0" smtClean="0">
                <a:hlinkClick r:id="rId5"/>
              </a:rPr>
              <a:t>-</a:t>
            </a:r>
            <a:r>
              <a:rPr lang="el-GR" sz="1400" dirty="0" err="1" smtClean="0">
                <a:hlinkClick r:id="rId5"/>
              </a:rPr>
              <a:t>legislation</a:t>
            </a:r>
            <a:r>
              <a:rPr lang="el-GR" sz="1400" dirty="0" smtClean="0">
                <a:hlinkClick r:id="rId5"/>
              </a:rPr>
              <a:t> </a:t>
            </a:r>
            <a:r>
              <a:rPr sz="1400" dirty="0">
                <a:hlinkClick r:id="rId5"/>
              </a:rPr>
              <a:t/>
            </a:r>
            <a:br>
              <a:rPr sz="1400" dirty="0">
                <a:hlinkClick r:id="rId5"/>
              </a:rPr>
            </a:br>
            <a:endParaRPr lang="el-GR" sz="1400" dirty="0"/>
          </a:p>
          <a:p>
            <a:pPr marL="0" indent="0">
              <a:buNone/>
            </a:pPr>
            <a:r>
              <a:rPr lang="el-GR" sz="1400" dirty="0"/>
              <a:t>Ορισμένες χρήσιμες πληροφορίες από τη νομοθεσία για τις χημικές ουσίες:</a:t>
            </a:r>
          </a:p>
          <a:p>
            <a:r>
              <a:rPr lang="el-GR" sz="1400" dirty="0" smtClean="0">
                <a:hlinkClick r:id="rId6"/>
              </a:rPr>
              <a:t>Κανονισμός (ΕΚ) αριθ. 1907/2006 (κανονισμός REACH)</a:t>
            </a:r>
            <a:endParaRPr lang="el-GR" sz="1400" dirty="0"/>
          </a:p>
          <a:p>
            <a:r>
              <a:rPr lang="el-GR" sz="1400" dirty="0" smtClean="0">
                <a:hlinkClick r:id="rId7"/>
              </a:rPr>
              <a:t>Κανονισμός (ΕΚ) αριθ. 1272/2008 (κανονισμός CLP)</a:t>
            </a:r>
            <a:endParaRPr lang="el-GR" sz="1400" dirty="0"/>
          </a:p>
          <a:p>
            <a:endParaRPr lang="el-GR" sz="1600" dirty="0" smtClean="0"/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8"/>
          <a:stretch>
            <a:fillRect/>
          </a:stretch>
        </p:blipFill>
        <p:spPr>
          <a:xfrm>
            <a:off x="7164288" y="2401345"/>
            <a:ext cx="1567924" cy="183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3391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 smtClean="0"/>
              <a:t>Καρκινογόνες ουσίες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32371"/>
            <a:ext cx="7560000" cy="3539579"/>
          </a:xfrm>
        </p:spPr>
        <p:txBody>
          <a:bodyPr>
            <a:noAutofit/>
          </a:bodyPr>
          <a:lstStyle/>
          <a:p>
            <a:r>
              <a:rPr lang="el-GR" sz="1500" dirty="0" smtClean="0"/>
              <a:t>Οι καρκινογόνες ουσίες ευθύνονται για τις περισσότερες θανατηφόρες επαγγελματικές ασθένειες στην ΕΕ.</a:t>
            </a:r>
            <a:endParaRPr lang="en-US" sz="1500" dirty="0" smtClean="0"/>
          </a:p>
          <a:p>
            <a:r>
              <a:rPr lang="el-GR" sz="1500" dirty="0" smtClean="0"/>
              <a:t>Κάθε χρόνο</a:t>
            </a:r>
            <a:r>
              <a:rPr lang="en-US" sz="1500" dirty="0" smtClean="0"/>
              <a:t>, </a:t>
            </a:r>
            <a:r>
              <a:rPr lang="el-GR" sz="1500" dirty="0" smtClean="0"/>
              <a:t>η επαγγελματική έκθεση </a:t>
            </a:r>
            <a:r>
              <a:rPr lang="el-GR" sz="1500" dirty="0"/>
              <a:t>σε </a:t>
            </a:r>
            <a:r>
              <a:rPr lang="el-GR" sz="1500" dirty="0" smtClean="0"/>
              <a:t>καρκινογόνες ουσίες προκαλεί</a:t>
            </a:r>
            <a:r>
              <a:rPr lang="en-US" sz="1500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el-GR" sz="1500" dirty="0" smtClean="0"/>
              <a:t>την εμφάνιση καρκίνου σε </a:t>
            </a:r>
            <a:r>
              <a:rPr lang="en-GB" sz="1500" dirty="0" smtClean="0"/>
              <a:t>91</a:t>
            </a:r>
            <a:r>
              <a:rPr lang="el-GR" sz="1500" dirty="0" smtClean="0"/>
              <a:t>.</a:t>
            </a:r>
            <a:r>
              <a:rPr lang="en-GB" sz="1500" dirty="0" smtClean="0"/>
              <a:t>500 </a:t>
            </a:r>
            <a:r>
              <a:rPr lang="el-GR" sz="1500" dirty="0" smtClean="0"/>
              <a:t>έως </a:t>
            </a:r>
            <a:r>
              <a:rPr lang="en-GB" sz="1500" dirty="0" smtClean="0"/>
              <a:t>150</a:t>
            </a:r>
            <a:r>
              <a:rPr lang="el-GR" sz="1500" dirty="0" smtClean="0"/>
              <a:t>.</a:t>
            </a:r>
            <a:r>
              <a:rPr lang="en-GB" sz="1500" dirty="0" smtClean="0"/>
              <a:t>500</a:t>
            </a:r>
            <a:r>
              <a:rPr lang="en-US" sz="1500" dirty="0" smtClean="0"/>
              <a:t> </a:t>
            </a:r>
            <a:r>
              <a:rPr lang="el-GR" sz="1500" dirty="0" smtClean="0"/>
              <a:t>εργαζομένους</a:t>
            </a:r>
            <a:endParaRPr lang="en-US" sz="1500" dirty="0" smtClean="0"/>
          </a:p>
          <a:p>
            <a:pPr lvl="1">
              <a:tabLst>
                <a:tab pos="900113" algn="l"/>
              </a:tabLst>
            </a:pPr>
            <a:r>
              <a:rPr lang="en-GB" sz="1500" dirty="0" smtClean="0"/>
              <a:t>57</a:t>
            </a:r>
            <a:r>
              <a:rPr lang="el-GR" sz="1500" dirty="0" smtClean="0"/>
              <a:t>.</a:t>
            </a:r>
            <a:r>
              <a:rPr lang="en-GB" sz="1500" dirty="0" smtClean="0"/>
              <a:t>700 – 106</a:t>
            </a:r>
            <a:r>
              <a:rPr lang="el-GR" sz="1500" dirty="0" smtClean="0"/>
              <a:t>.</a:t>
            </a:r>
            <a:r>
              <a:rPr lang="en-GB" sz="1500" dirty="0" smtClean="0"/>
              <a:t>500</a:t>
            </a:r>
            <a:r>
              <a:rPr lang="en-US" sz="1500" dirty="0" smtClean="0"/>
              <a:t> </a:t>
            </a:r>
            <a:r>
              <a:rPr lang="el-GR" sz="1500" dirty="0" smtClean="0"/>
              <a:t>θανάτους</a:t>
            </a:r>
            <a:r>
              <a:rPr lang="en-US" sz="1500" dirty="0" smtClean="0"/>
              <a:t> (RIVM, 2016)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1500" b="1" dirty="0" smtClean="0">
                <a:solidFill>
                  <a:schemeClr val="tx2"/>
                </a:solidFill>
              </a:rPr>
              <a:t>Πολλές περιπτώσεις επαγγελματικού </a:t>
            </a:r>
            <a:r>
              <a:rPr lang="el-GR" sz="1500" b="1" dirty="0">
                <a:solidFill>
                  <a:schemeClr val="tx2"/>
                </a:solidFill>
              </a:rPr>
              <a:t>καρκίνου μπορούν να </a:t>
            </a:r>
            <a:r>
              <a:rPr lang="el-GR" sz="1500" b="1" dirty="0" smtClean="0">
                <a:solidFill>
                  <a:schemeClr val="tx2"/>
                </a:solidFill>
              </a:rPr>
              <a:t>προληφθούν.</a:t>
            </a:r>
            <a:endParaRPr lang="en-US" sz="1500" b="1" dirty="0">
              <a:solidFill>
                <a:schemeClr val="tx2"/>
              </a:solidFill>
            </a:endParaRPr>
          </a:p>
          <a:p>
            <a:r>
              <a:rPr lang="el-GR" sz="1500" dirty="0" smtClean="0"/>
              <a:t>Εφαρμόζονται αυστηρότερα μέτρα για τις καρκινογόνες ουσίες από ό</a:t>
            </a:r>
            <a:r>
              <a:rPr lang="en-GB" sz="1500" dirty="0" smtClean="0"/>
              <a:t>,</a:t>
            </a:r>
            <a:r>
              <a:rPr lang="el-GR" sz="1500" dirty="0" smtClean="0"/>
              <a:t>τι για τις άλλες επικίνδυνες ουσίες, π.χ.</a:t>
            </a:r>
            <a:r>
              <a:rPr lang="en-US" sz="1500" dirty="0" smtClean="0"/>
              <a:t> </a:t>
            </a:r>
            <a:r>
              <a:rPr lang="el-GR" sz="1500" dirty="0" smtClean="0"/>
              <a:t>εργασία σε κλειστό σύστημα</a:t>
            </a:r>
            <a:r>
              <a:rPr lang="en-US" sz="1500" dirty="0" smtClean="0"/>
              <a:t>, </a:t>
            </a:r>
            <a:r>
              <a:rPr lang="el-GR" sz="1500" dirty="0" smtClean="0"/>
              <a:t>περιορισμός της πρόσβασης των εργαζομένων και τήρηση αρχείων.</a:t>
            </a:r>
            <a:endParaRPr lang="en-US" sz="1500" dirty="0" smtClean="0"/>
          </a:p>
          <a:p>
            <a:r>
              <a:rPr lang="el-GR" sz="1500" dirty="0" smtClean="0"/>
              <a:t>Ο Οδικός Χάρτης για τις </a:t>
            </a:r>
            <a:r>
              <a:rPr lang="el-GR" sz="1500" dirty="0" err="1" smtClean="0"/>
              <a:t>Καρκινογόνες</a:t>
            </a:r>
            <a:r>
              <a:rPr lang="el-GR" sz="1500" dirty="0" smtClean="0"/>
              <a:t> Ουσίες </a:t>
            </a:r>
            <a:br>
              <a:rPr lang="el-GR" sz="1500" dirty="0" smtClean="0"/>
            </a:br>
            <a:r>
              <a:rPr lang="el-GR" sz="1500" dirty="0" smtClean="0"/>
              <a:t>αποσκοπεί στην ενίσχυση των πολιτικών </a:t>
            </a:r>
            <a:br>
              <a:rPr lang="el-GR" sz="1500" dirty="0" smtClean="0"/>
            </a:br>
            <a:r>
              <a:rPr lang="el-GR" sz="1500" dirty="0" smtClean="0"/>
              <a:t>και στη διευκόλυνση της ανταλλαγής </a:t>
            </a:r>
            <a:br>
              <a:rPr lang="el-GR" sz="1500" dirty="0" smtClean="0"/>
            </a:br>
            <a:r>
              <a:rPr lang="el-GR" sz="1500" dirty="0" smtClean="0"/>
              <a:t>πληροφοριών και καλών πρακτικών.</a:t>
            </a:r>
            <a:endParaRPr lang="en-US" sz="15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91830"/>
            <a:ext cx="2206774" cy="76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965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 smtClean="0"/>
              <a:t>Ειδικές ομάδες κινδύνου</a:t>
            </a:r>
            <a:endParaRPr lang="el-G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19" y="411510"/>
            <a:ext cx="5830035" cy="49915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1600" dirty="0" smtClean="0"/>
              <a:t>Ορισμένες ομάδες εργαζομένων μπορεί να απειλούνται περισσότερο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l-GR" sz="1600" dirty="0" smtClean="0"/>
              <a:t>από τις επικίνδυνες ουσίες, όπως</a:t>
            </a:r>
            <a:r>
              <a:rPr lang="en-US" sz="1600" dirty="0" smtClean="0"/>
              <a:t>:</a:t>
            </a:r>
            <a:endParaRPr lang="el-GR" sz="1600" dirty="0" smtClean="0"/>
          </a:p>
          <a:p>
            <a:pPr lvl="1">
              <a:spcBef>
                <a:spcPts val="600"/>
              </a:spcBef>
            </a:pPr>
            <a:r>
              <a:rPr lang="el-GR" sz="1600" dirty="0"/>
              <a:t>γυναίκες</a:t>
            </a:r>
          </a:p>
          <a:p>
            <a:pPr lvl="1"/>
            <a:r>
              <a:rPr lang="el-GR" sz="1600" dirty="0" smtClean="0"/>
              <a:t>νεαροί εργαζόμενοι</a:t>
            </a:r>
          </a:p>
          <a:p>
            <a:pPr lvl="1"/>
            <a:r>
              <a:rPr lang="el-GR" sz="1600" dirty="0" smtClean="0"/>
              <a:t>διακινούμενοι εργαζόμενοι</a:t>
            </a:r>
          </a:p>
          <a:p>
            <a:pPr lvl="1"/>
            <a:r>
              <a:rPr lang="el-GR" sz="1600" dirty="0" smtClean="0"/>
              <a:t>προσωρινά απασχολούμενοι</a:t>
            </a:r>
          </a:p>
          <a:p>
            <a:pPr lvl="1"/>
            <a:r>
              <a:rPr lang="el-GR" sz="1600" dirty="0"/>
              <a:t>μη καταρτισμένο ή άπειρο προσωπικό</a:t>
            </a:r>
          </a:p>
          <a:p>
            <a:pPr lvl="1"/>
            <a:r>
              <a:rPr lang="el-GR" sz="1600" dirty="0"/>
              <a:t>υπεύθυνοι καθαριότητας και εργολάβοι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1600" b="1" dirty="0" smtClean="0">
                <a:solidFill>
                  <a:schemeClr val="tx2"/>
                </a:solidFill>
              </a:rPr>
              <a:t>Ο αυξημένος κίνδυνος μπορεί να οφείλεται σε ιδιαίτερη ευαισθησία, απειρία ή σε έλλειψη εκπαίδευσης ή πληροφόρησης</a:t>
            </a:r>
            <a:r>
              <a:rPr lang="en-US" sz="1600" b="1" dirty="0" smtClean="0">
                <a:solidFill>
                  <a:schemeClr val="tx2"/>
                </a:solidFill>
              </a:rPr>
              <a:t>.</a:t>
            </a:r>
            <a:endParaRPr lang="el-GR" sz="1600" b="1" dirty="0" smtClean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1600" b="1" dirty="0" smtClean="0">
                <a:solidFill>
                  <a:schemeClr val="tx2"/>
                </a:solidFill>
              </a:rPr>
              <a:t>Οι κίνδυνοι που απειλούν τους εργαζομένους αυτούς θα πρέπει </a:t>
            </a:r>
            <a:br>
              <a:rPr lang="el-GR" sz="1600" b="1" dirty="0" smtClean="0">
                <a:solidFill>
                  <a:schemeClr val="tx2"/>
                </a:solidFill>
              </a:rPr>
            </a:br>
            <a:r>
              <a:rPr lang="el-GR" sz="1600" b="1" dirty="0" smtClean="0">
                <a:solidFill>
                  <a:schemeClr val="tx2"/>
                </a:solidFill>
              </a:rPr>
              <a:t>να λαμβάνονται υπόψη στην εκτίμηση των κινδύνων.</a:t>
            </a:r>
            <a:endParaRPr lang="el-GR" sz="1600" b="1" dirty="0">
              <a:solidFill>
                <a:schemeClr val="tx2"/>
              </a:solidFill>
            </a:endParaRPr>
          </a:p>
          <a:p>
            <a:pPr lvl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00122890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7534"/>
            <a:ext cx="9144000" cy="3744416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107504" y="821810"/>
            <a:ext cx="7776864" cy="2758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 smtClean="0"/>
              <a:t>Συμμετοχή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987574"/>
            <a:ext cx="7560000" cy="364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400" dirty="0" smtClean="0"/>
              <a:t>Στην εκστρατεία μπορούν να συμμετάσχουν επιχειρήσεις κάθε μεγέθους </a:t>
            </a:r>
            <a:br>
              <a:rPr lang="el-GR" sz="1400" dirty="0" smtClean="0"/>
            </a:br>
            <a:r>
              <a:rPr lang="el-GR" sz="1400" dirty="0" smtClean="0"/>
              <a:t>από όλους τους κλάδους, καθώς και ιδιώτες, με τους ακόλουθους τρόπους:</a:t>
            </a:r>
          </a:p>
          <a:p>
            <a:pPr lvl="1">
              <a:spcBef>
                <a:spcPts val="600"/>
              </a:spcBef>
            </a:pPr>
            <a:r>
              <a:rPr lang="el-GR" sz="1400" dirty="0" smtClean="0"/>
              <a:t>διαδίδοντας και δημοσιεύοντας υλικό της εκστρατείας,</a:t>
            </a:r>
          </a:p>
          <a:p>
            <a:pPr lvl="1">
              <a:spcBef>
                <a:spcPts val="600"/>
              </a:spcBef>
            </a:pPr>
            <a:r>
              <a:rPr lang="el-GR" sz="1400" dirty="0"/>
              <a:t>συμμετέχοντας σε ή διοργανώνοντας εκδηλώσεις και </a:t>
            </a:r>
            <a:r>
              <a:rPr lang="el-GR" sz="1400" dirty="0" smtClean="0"/>
              <a:t>δράσεις,</a:t>
            </a:r>
            <a:endParaRPr lang="el-GR" sz="1400" dirty="0"/>
          </a:p>
          <a:p>
            <a:pPr lvl="1">
              <a:spcBef>
                <a:spcPts val="600"/>
              </a:spcBef>
            </a:pPr>
            <a:r>
              <a:rPr lang="el-GR" sz="1400" dirty="0" smtClean="0"/>
              <a:t>χρησιμοποιώντας και προωθώντας εργαλεία διαχείρισης </a:t>
            </a:r>
          </a:p>
          <a:p>
            <a:pPr marL="189000" lvl="1" indent="0">
              <a:spcBef>
                <a:spcPts val="600"/>
              </a:spcBef>
              <a:buNone/>
            </a:pPr>
            <a:r>
              <a:rPr lang="es-ES" sz="1400" dirty="0" smtClean="0"/>
              <a:t>	</a:t>
            </a:r>
            <a:r>
              <a:rPr lang="el-GR" sz="1400" dirty="0" smtClean="0"/>
              <a:t>των επικίνδυνων ουσιών,</a:t>
            </a:r>
          </a:p>
          <a:p>
            <a:pPr lvl="1">
              <a:spcBef>
                <a:spcPts val="600"/>
              </a:spcBef>
            </a:pPr>
            <a:r>
              <a:rPr lang="el-GR" sz="1400" dirty="0"/>
              <a:t>λαμβάνοντας μέρος στην εκστρατεία ως </a:t>
            </a:r>
            <a:r>
              <a:rPr lang="el-GR" sz="1400" dirty="0" smtClean="0"/>
              <a:t>εταίροι,</a:t>
            </a:r>
            <a:endParaRPr lang="el-GR" sz="1400" dirty="0"/>
          </a:p>
          <a:p>
            <a:pPr lvl="1">
              <a:spcBef>
                <a:spcPts val="600"/>
              </a:spcBef>
            </a:pPr>
            <a:r>
              <a:rPr lang="el-GR" sz="1400" dirty="0" smtClean="0"/>
              <a:t>παρακολουθώντας τα μέσα κοινωνικής δικτύωσης </a:t>
            </a:r>
            <a:br>
              <a:rPr lang="el-GR" sz="1400" dirty="0" smtClean="0"/>
            </a:br>
            <a:r>
              <a:rPr lang="el-GR" sz="1400" dirty="0" smtClean="0"/>
              <a:t>για συνεχή ενημέρωση.</a:t>
            </a:r>
          </a:p>
          <a:p>
            <a:pPr lvl="1"/>
            <a:endParaRPr lang="el-GR" sz="1400" dirty="0" smtClean="0"/>
          </a:p>
          <a:p>
            <a:pPr lvl="1"/>
            <a:endParaRPr lang="el-GR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707" y="1707654"/>
            <a:ext cx="2392685" cy="42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049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4999"/>
            <a:ext cx="8802519" cy="410258"/>
          </a:xfrm>
        </p:spPr>
        <p:txBody>
          <a:bodyPr>
            <a:noAutofit/>
          </a:bodyPr>
          <a:lstStyle/>
          <a:p>
            <a:pPr>
              <a:lnSpc>
                <a:spcPts val="2300"/>
              </a:lnSpc>
            </a:pPr>
            <a:r>
              <a:rPr lang="el-GR" sz="2000" dirty="0" smtClean="0"/>
              <a:t>Διαδικασία σύναψης εταιρικών σχέσεων στο πλαίσιο της εκστρατείας</a:t>
            </a:r>
            <a:endParaRPr lang="el-GR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627534"/>
            <a:ext cx="9144000" cy="3744416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987824" y="735546"/>
            <a:ext cx="6048672" cy="35283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3848" y="843558"/>
            <a:ext cx="5976664" cy="3528392"/>
          </a:xfrm>
        </p:spPr>
        <p:txBody>
          <a:bodyPr>
            <a:noAutofit/>
          </a:bodyPr>
          <a:lstStyle/>
          <a:p>
            <a:r>
              <a:rPr lang="el-GR" sz="1500" dirty="0" smtClean="0"/>
              <a:t>Οι επιτυχείς εταιρικές σχέσεις του EU-OSHA με τους σημαντικότερους ενδιαφερόμενους παράγοντες έχουν κρίσιμη σημασία για την επιτυχία της εκστρατείας.</a:t>
            </a:r>
          </a:p>
          <a:p>
            <a:r>
              <a:rPr lang="el-GR" sz="1500" dirty="0" smtClean="0"/>
              <a:t>Ευρωπαϊκές και διεθνείς οργανώσεις μπορούν να συμμετάσχουν ως επίσημοι εταίροι της εκστρατείας.</a:t>
            </a:r>
          </a:p>
          <a:p>
            <a:r>
              <a:rPr lang="el-GR" sz="1500" dirty="0"/>
              <a:t>Ως εταίροι, τα μέσα ενημέρωσης προωθούν την </a:t>
            </a:r>
            <a:r>
              <a:rPr lang="el-GR" sz="1500" dirty="0" smtClean="0"/>
              <a:t>εκστρατεία.</a:t>
            </a:r>
            <a:endParaRPr lang="el-GR" sz="1500" dirty="0"/>
          </a:p>
          <a:p>
            <a:r>
              <a:rPr lang="el-GR" sz="1500" dirty="0"/>
              <a:t>Στα </a:t>
            </a:r>
            <a:r>
              <a:rPr lang="el-GR" sz="1500" dirty="0" smtClean="0"/>
              <a:t>παρεχόμενα οφέλη </a:t>
            </a:r>
            <a:r>
              <a:rPr lang="el-GR" sz="1500" dirty="0"/>
              <a:t>συγκαταλέγονται:</a:t>
            </a:r>
          </a:p>
          <a:p>
            <a:pPr lvl="1">
              <a:spcBef>
                <a:spcPts val="600"/>
              </a:spcBef>
            </a:pPr>
            <a:r>
              <a:rPr lang="el-GR" sz="1500" dirty="0" smtClean="0"/>
              <a:t>πακέτο υποδοχής με ενημερωτικό υλικό,</a:t>
            </a:r>
            <a:endParaRPr lang="el-GR" sz="1500" dirty="0"/>
          </a:p>
          <a:p>
            <a:pPr lvl="1"/>
            <a:r>
              <a:rPr lang="el-GR" sz="1500" dirty="0"/>
              <a:t>πιστοποιητικό </a:t>
            </a:r>
            <a:r>
              <a:rPr lang="el-GR" sz="1500" dirty="0" smtClean="0"/>
              <a:t>συμμετοχής,</a:t>
            </a:r>
            <a:endParaRPr lang="el-GR" sz="1500" dirty="0"/>
          </a:p>
          <a:p>
            <a:pPr lvl="1"/>
            <a:r>
              <a:rPr lang="el-GR" sz="1500" dirty="0" smtClean="0"/>
              <a:t>προβολή σε επίπεδο ΕΕ και στα μέσα μαζικής ενημέρωσης,</a:t>
            </a:r>
          </a:p>
          <a:p>
            <a:pPr lvl="1"/>
            <a:r>
              <a:rPr lang="el-GR" sz="1500" dirty="0"/>
              <a:t>ευκαιρίες δικτύωσης και ανταλλαγή καλών </a:t>
            </a:r>
            <a:r>
              <a:rPr dirty="0"/>
              <a:t/>
            </a:r>
            <a:br>
              <a:rPr dirty="0"/>
            </a:br>
            <a:r>
              <a:rPr lang="el-GR" sz="1500" dirty="0"/>
              <a:t>πρακτικών με άλλους εταίρους της </a:t>
            </a:r>
            <a:r>
              <a:rPr lang="el-GR" sz="1500" dirty="0" smtClean="0"/>
              <a:t>εκστρατείας,</a:t>
            </a:r>
            <a:endParaRPr lang="el-GR" sz="1500" dirty="0"/>
          </a:p>
          <a:p>
            <a:pPr lvl="1"/>
            <a:r>
              <a:rPr lang="el-GR" sz="1500" dirty="0"/>
              <a:t>πρόσκληση στις εκδηλώσεις του </a:t>
            </a:r>
            <a:r>
              <a:rPr lang="el-GR" sz="1500" dirty="0" smtClean="0"/>
              <a:t>EU-OSHA.</a:t>
            </a:r>
            <a:endParaRPr lang="el-GR" sz="1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459" y="817823"/>
            <a:ext cx="3325110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70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8154447" cy="367200"/>
          </a:xfrm>
        </p:spPr>
        <p:txBody>
          <a:bodyPr/>
          <a:lstStyle/>
          <a:p>
            <a:r>
              <a:rPr lang="el-GR" dirty="0" smtClean="0"/>
              <a:t>Βραβεία Καλής Πρακτικής για «Ασφαλείς και Υγιείς Χώρους Εργασίας»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1600" dirty="0" smtClean="0"/>
              <a:t>Αναγνώριση καινοτόμων πρακτικών ασφάλειας και υγείας στους χώρους εργασίας.</a:t>
            </a:r>
          </a:p>
          <a:p>
            <a:r>
              <a:rPr lang="el-GR" sz="1600" dirty="0" smtClean="0"/>
              <a:t>Οι επιχειρήσεις ανταμείβονται για την ανάληψη επιτυχημένων και βιώσιμων πρωτοβουλιών διαχείρισης των επικίνδυνων ουσιών </a:t>
            </a:r>
            <a:br>
              <a:rPr lang="el-GR" sz="1600" dirty="0" smtClean="0"/>
            </a:br>
            <a:r>
              <a:rPr lang="el-GR" sz="1600" dirty="0" smtClean="0"/>
              <a:t>στους χώρους εργασίας.</a:t>
            </a:r>
          </a:p>
          <a:p>
            <a:r>
              <a:rPr lang="el-GR" sz="1600" dirty="0" smtClean="0"/>
              <a:t>Δυνατότητα συμμετοχής επιχειρήσεων από:</a:t>
            </a:r>
          </a:p>
          <a:p>
            <a:pPr lvl="1">
              <a:spcBef>
                <a:spcPts val="600"/>
              </a:spcBef>
            </a:pPr>
            <a:r>
              <a:rPr lang="el-GR" sz="1600" dirty="0"/>
              <a:t>κράτη μέλη της </a:t>
            </a:r>
            <a:r>
              <a:rPr lang="el-GR" sz="1600" dirty="0" smtClean="0"/>
              <a:t>ΕΕ,</a:t>
            </a:r>
            <a:endParaRPr lang="el-GR" sz="1600" dirty="0"/>
          </a:p>
          <a:p>
            <a:pPr lvl="1"/>
            <a:r>
              <a:rPr lang="el-GR" sz="1600" dirty="0"/>
              <a:t>υποψήφιες </a:t>
            </a:r>
            <a:r>
              <a:rPr lang="el-GR" sz="1600" dirty="0" smtClean="0"/>
              <a:t>χώρες,</a:t>
            </a:r>
            <a:endParaRPr lang="el-GR" sz="1600" dirty="0"/>
          </a:p>
          <a:p>
            <a:pPr lvl="1"/>
            <a:r>
              <a:rPr lang="el-GR" sz="1600" dirty="0" smtClean="0"/>
              <a:t>δυνάμει υποψήφιες χώρες,</a:t>
            </a:r>
          </a:p>
          <a:p>
            <a:pPr lvl="1"/>
            <a:r>
              <a:rPr lang="el-GR" sz="1600" dirty="0"/>
              <a:t>χώρες της Ευρωπαϊκής Ζώνης Ελεύθερων Συναλλαγών (ΕΖΕΣ</a:t>
            </a:r>
            <a:r>
              <a:rPr lang="el-GR" sz="1600" dirty="0" smtClean="0"/>
              <a:t>).</a:t>
            </a:r>
            <a:endParaRPr lang="el-GR" sz="1600" dirty="0"/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1600" b="1" dirty="0" smtClean="0">
                <a:solidFill>
                  <a:schemeClr val="tx2"/>
                </a:solidFill>
              </a:rPr>
              <a:t>Οι νικητές ανακοινώνονται κατά την τελετή απονομής των βραβείων.</a:t>
            </a:r>
          </a:p>
          <a:p>
            <a:endParaRPr lang="el-GR" sz="1800" dirty="0" smtClean="0"/>
          </a:p>
          <a:p>
            <a:pPr lvl="1"/>
            <a:endParaRPr lang="el-GR" sz="1800" dirty="0" smtClean="0"/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90" y="318600"/>
            <a:ext cx="60074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223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 smtClean="0"/>
              <a:t>Εισαγωγή στην εκστρατεία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002320" cy="3645000"/>
          </a:xfrm>
        </p:spPr>
        <p:txBody>
          <a:bodyPr>
            <a:normAutofit/>
          </a:bodyPr>
          <a:lstStyle/>
          <a:p>
            <a:r>
              <a:rPr lang="el-GR" sz="1600" dirty="0" smtClean="0"/>
              <a:t>Υπό τον συντονισμό του Ευρωπαϊκού Οργανισμού για την Ασφάλεια και την Υγεία στην Εργασία (EU-OSHA).</a:t>
            </a:r>
          </a:p>
          <a:p>
            <a:r>
              <a:rPr lang="el-GR" sz="1600" dirty="0" smtClean="0"/>
              <a:t>Με τη συμμετοχή περισσότερων των 30 χωρών.</a:t>
            </a:r>
          </a:p>
          <a:p>
            <a:r>
              <a:rPr lang="el-GR" sz="1600" dirty="0" smtClean="0"/>
              <a:t>Με την υποστήριξη ενός δικτύου εταίρων:</a:t>
            </a:r>
            <a:endParaRPr dirty="0"/>
          </a:p>
          <a:p>
            <a:pPr lvl="1">
              <a:spcBef>
                <a:spcPts val="600"/>
              </a:spcBef>
            </a:pPr>
            <a:r>
              <a:rPr lang="el-GR" sz="1600" dirty="0" smtClean="0"/>
              <a:t>Εθνικοί εστιακοί πόλοι</a:t>
            </a:r>
          </a:p>
          <a:p>
            <a:pPr lvl="1"/>
            <a:r>
              <a:rPr lang="el-GR" sz="1600" dirty="0" smtClean="0"/>
              <a:t>Επίσημοι εταίροι εκστρατείας</a:t>
            </a:r>
          </a:p>
          <a:p>
            <a:pPr lvl="1"/>
            <a:r>
              <a:rPr lang="el-GR" sz="1600" dirty="0" smtClean="0"/>
              <a:t>Ευρωπαίοι κοινωνικοί εταίροι</a:t>
            </a:r>
          </a:p>
          <a:p>
            <a:pPr lvl="1"/>
            <a:r>
              <a:rPr lang="el-GR" sz="1600" dirty="0" smtClean="0"/>
              <a:t>Εταίροι μέσων μαζικής ενημέρωσης</a:t>
            </a:r>
          </a:p>
          <a:p>
            <a:pPr lvl="1"/>
            <a:r>
              <a:rPr lang="el-GR" sz="1600" dirty="0" smtClean="0"/>
              <a:t>Δίκτυο «Enterprise Europe Network»</a:t>
            </a:r>
          </a:p>
          <a:p>
            <a:pPr lvl="1"/>
            <a:r>
              <a:rPr lang="el-GR" sz="1600" dirty="0" smtClean="0"/>
              <a:t>Θεσμικά όργανα της ΕΕ</a:t>
            </a:r>
          </a:p>
          <a:p>
            <a:pPr lvl="1"/>
            <a:r>
              <a:rPr lang="el-GR" sz="1600" dirty="0" smtClean="0"/>
              <a:t>Άλλοι οργανισμοί της ΕΕ</a:t>
            </a:r>
            <a:endParaRPr lang="el-GR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5"/>
          <a:stretch/>
        </p:blipFill>
        <p:spPr>
          <a:xfrm>
            <a:off x="5831632" y="699542"/>
            <a:ext cx="3312368" cy="35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7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 smtClean="0"/>
              <a:t>Πόροι της εκστρατείας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3761960" cy="3645000"/>
          </a:xfrm>
        </p:spPr>
        <p:txBody>
          <a:bodyPr>
            <a:normAutofit/>
          </a:bodyPr>
          <a:lstStyle/>
          <a:p>
            <a:r>
              <a:rPr lang="el-GR" sz="1600" dirty="0" smtClean="0"/>
              <a:t>Οδηγός εκστρατείας</a:t>
            </a:r>
          </a:p>
          <a:p>
            <a:r>
              <a:rPr lang="el-GR" sz="1600" dirty="0" smtClean="0"/>
              <a:t>Πρακτικό ηλεκτρονικό εργαλείο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1600" b="1" dirty="0" smtClean="0">
                <a:solidFill>
                  <a:schemeClr val="tx2"/>
                </a:solidFill>
              </a:rPr>
              <a:t>Εκθέσεις μελετών</a:t>
            </a:r>
            <a:endParaRPr lang="el-GR" sz="1600" b="1" dirty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1600" b="1" dirty="0">
                <a:solidFill>
                  <a:schemeClr val="tx2"/>
                </a:solidFill>
              </a:rPr>
              <a:t>Σειρά ενημερωτικών δελτίων σχετικά με θέματα προτεραιότητας </a:t>
            </a:r>
            <a:endParaRPr lang="el-GR" sz="1600" b="1" dirty="0" smtClean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1600" b="1" dirty="0">
                <a:solidFill>
                  <a:schemeClr val="tx2"/>
                </a:solidFill>
              </a:rPr>
              <a:t>Βάση </a:t>
            </a:r>
            <a:r>
              <a:rPr lang="el-GR" sz="1600" b="1" dirty="0" smtClean="0">
                <a:solidFill>
                  <a:schemeClr val="tx2"/>
                </a:solidFill>
              </a:rPr>
              <a:t>δεδομένων με στοιχεία </a:t>
            </a:r>
            <a:br>
              <a:rPr lang="el-GR" sz="1600" b="1" dirty="0" smtClean="0">
                <a:solidFill>
                  <a:schemeClr val="tx2"/>
                </a:solidFill>
              </a:rPr>
            </a:br>
            <a:r>
              <a:rPr lang="el-GR" sz="1600" b="1" dirty="0" smtClean="0">
                <a:solidFill>
                  <a:schemeClr val="tx2"/>
                </a:solidFill>
              </a:rPr>
              <a:t>και εργαλεία </a:t>
            </a:r>
            <a:endParaRPr lang="el-GR" sz="1600" b="1" dirty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1600" b="1" dirty="0" smtClean="0">
                <a:solidFill>
                  <a:schemeClr val="tx2"/>
                </a:solidFill>
              </a:rPr>
              <a:t>Περιπτωσιολογική μελέτη και βάση οπτικοακουστικών δεδομένων</a:t>
            </a:r>
            <a:endParaRPr lang="el-GR" sz="1600" b="1" dirty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1600" b="1" dirty="0">
                <a:solidFill>
                  <a:schemeClr val="tx2"/>
                </a:solidFill>
              </a:rPr>
              <a:t>OSHwiki: </a:t>
            </a:r>
            <a:r>
              <a:rPr lang="el-GR" sz="1600" b="1" dirty="0" err="1" smtClean="0">
                <a:solidFill>
                  <a:schemeClr val="tx2"/>
                </a:solidFill>
              </a:rPr>
              <a:t>επικαιροποιημένη</a:t>
            </a:r>
            <a:r>
              <a:rPr lang="el-GR" sz="1600" b="1" dirty="0" smtClean="0">
                <a:solidFill>
                  <a:schemeClr val="tx2"/>
                </a:solidFill>
              </a:rPr>
              <a:t> θεματική ενότητα </a:t>
            </a:r>
            <a:r>
              <a:rPr lang="el-GR" sz="1600" b="1" dirty="0">
                <a:solidFill>
                  <a:schemeClr val="tx2"/>
                </a:solidFill>
              </a:rPr>
              <a:t>και νέα άρθρα</a:t>
            </a:r>
          </a:p>
          <a:p>
            <a:pPr lvl="1"/>
            <a:endParaRPr lang="el-GR" sz="1800" dirty="0" smtClean="0"/>
          </a:p>
          <a:p>
            <a:pPr lvl="1"/>
            <a:endParaRPr lang="el-GR" sz="1800" dirty="0" smtClean="0"/>
          </a:p>
          <a:p>
            <a:endParaRPr lang="el-GR" dirty="0" smtClean="0"/>
          </a:p>
          <a:p>
            <a:pPr lvl="1"/>
            <a:endParaRPr lang="el-GR" dirty="0" smtClean="0"/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842087"/>
            <a:ext cx="352839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1600" b="1" dirty="0">
                <a:solidFill>
                  <a:schemeClr val="tx2"/>
                </a:solidFill>
              </a:rPr>
              <a:t>Οι ταινίες του Napo</a:t>
            </a:r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1600" b="1" dirty="0" smtClean="0">
                <a:solidFill>
                  <a:schemeClr val="tx2"/>
                </a:solidFill>
              </a:rPr>
              <a:t>Υλικό προβολής</a:t>
            </a:r>
          </a:p>
          <a:p>
            <a:pPr marL="576000" lvl="2" indent="-285750" defTabSz="342900">
              <a:lnSpc>
                <a:spcPts val="14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l-GR" sz="1400" dirty="0"/>
              <a:t>Φυλλάδιο της εκστρατείας</a:t>
            </a:r>
          </a:p>
          <a:p>
            <a:pPr marL="576000" lvl="2" indent="-285750" defTabSz="342900">
              <a:lnSpc>
                <a:spcPts val="14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l-GR" sz="1400" dirty="0"/>
              <a:t>Φυλλάδιο </a:t>
            </a:r>
            <a:r>
              <a:rPr lang="el-GR" sz="1400" dirty="0" smtClean="0"/>
              <a:t>για τα Βραβεία Καλής Πρακτικής </a:t>
            </a:r>
            <a:endParaRPr lang="el-GR" sz="1400" dirty="0"/>
          </a:p>
          <a:p>
            <a:pPr marL="576000" lvl="2" indent="-285750" defTabSz="342900">
              <a:lnSpc>
                <a:spcPts val="14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l-GR" sz="1400" dirty="0" smtClean="0"/>
              <a:t>Αφίσα</a:t>
            </a:r>
          </a:p>
          <a:p>
            <a:pPr marL="576000" lvl="2" indent="-285750" defTabSz="342900">
              <a:lnSpc>
                <a:spcPts val="14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l-GR" sz="1400" dirty="0" smtClean="0"/>
              <a:t>Βίντεο</a:t>
            </a:r>
            <a:endParaRPr lang="el-GR" sz="1400" dirty="0"/>
          </a:p>
          <a:p>
            <a:pPr marL="576000" lvl="2" indent="-285750" defTabSz="342900">
              <a:lnSpc>
                <a:spcPts val="14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l-GR" sz="1400" dirty="0" smtClean="0"/>
              <a:t>Διαδικτυακό 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l-GR" sz="1400" dirty="0" smtClean="0"/>
              <a:t>διαφημιστικό πλαίσιο </a:t>
            </a:r>
            <a:r>
              <a:rPr lang="en-GB" sz="1400" dirty="0" smtClean="0"/>
              <a:t>    </a:t>
            </a:r>
            <a:br>
              <a:rPr lang="en-GB" sz="1400" dirty="0" smtClean="0"/>
            </a:br>
            <a:r>
              <a:rPr lang="el-GR" sz="1400" dirty="0" smtClean="0"/>
              <a:t>(</a:t>
            </a:r>
            <a:r>
              <a:rPr lang="en-US" sz="1400" dirty="0" smtClean="0"/>
              <a:t>on-line </a:t>
            </a:r>
            <a:r>
              <a:rPr lang="el-GR" sz="1400" dirty="0" err="1" smtClean="0"/>
              <a:t>banner</a:t>
            </a:r>
            <a:r>
              <a:rPr lang="el-GR" sz="1400" dirty="0" smtClean="0"/>
              <a:t>)</a:t>
            </a:r>
          </a:p>
          <a:p>
            <a:pPr marL="576000" lvl="2" indent="-285750" defTabSz="342900">
              <a:lnSpc>
                <a:spcPts val="1400"/>
              </a:lnSpc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l-GR" sz="1400" dirty="0"/>
              <a:t>Υπογραφή </a:t>
            </a:r>
            <a:r>
              <a:rPr lang="el-GR" sz="1400" dirty="0" smtClean="0"/>
              <a:t>ηλεκτρονικών μηνυμάτων </a:t>
            </a:r>
            <a:endParaRPr lang="el-GR" sz="1400" dirty="0"/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1600" b="1" dirty="0" smtClean="0">
                <a:solidFill>
                  <a:schemeClr val="tx2"/>
                </a:solidFill>
              </a:rPr>
              <a:t>Ηλεκτρονικές συνδέσεις προς χρήσιμους δικτυακούς τόπους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91" y="2283718"/>
            <a:ext cx="2378825" cy="15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446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 smtClean="0"/>
              <a:t>Σημαντικές ημερομηνίες</a:t>
            </a:r>
            <a:endParaRPr lang="el-GR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540"/>
            <a:ext cx="4355976" cy="41053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1600" dirty="0" smtClean="0"/>
              <a:t>Έναρξη της εκστρατείας: </a:t>
            </a:r>
            <a:r>
              <a:rPr dirty="0"/>
              <a:t/>
            </a:r>
            <a:br>
              <a:rPr dirty="0"/>
            </a:br>
            <a:r>
              <a:rPr lang="el-GR" sz="1600" b="0" dirty="0" smtClean="0">
                <a:solidFill>
                  <a:schemeClr val="tx2"/>
                </a:solidFill>
              </a:rPr>
              <a:t>Απρίλιος 2018</a:t>
            </a:r>
          </a:p>
          <a:p>
            <a:r>
              <a:rPr lang="el-GR" sz="1600" dirty="0" smtClean="0"/>
              <a:t>Διαγωνισμός για τα Βραβεία Καλής Πρακτικής στα κράτη μέλη </a:t>
            </a:r>
            <a:br>
              <a:rPr lang="el-GR" sz="1600" dirty="0" smtClean="0"/>
            </a:br>
            <a:r>
              <a:rPr lang="el-GR" sz="1600" dirty="0" smtClean="0"/>
              <a:t>και σε ευρωπαϊκό επίπεδο: </a:t>
            </a:r>
            <a:r>
              <a:rPr dirty="0"/>
              <a:t/>
            </a:r>
            <a:br>
              <a:rPr dirty="0"/>
            </a:br>
            <a:r>
              <a:rPr lang="el-GR" sz="1600" b="0" dirty="0"/>
              <a:t>2018 και 2019</a:t>
            </a:r>
          </a:p>
          <a:p>
            <a:r>
              <a:rPr lang="el-GR" sz="1600" dirty="0" smtClean="0"/>
              <a:t>Εκδήλωση ανταλλαγής καλών πρακτικών για «Ασφαλείς και Υγιείς Χώρους Εργασίας»: </a:t>
            </a:r>
            <a:r>
              <a:rPr dirty="0"/>
              <a:t/>
            </a:r>
            <a:br>
              <a:rPr dirty="0"/>
            </a:br>
            <a:r>
              <a:rPr lang="el-GR" sz="1600" b="0" dirty="0" smtClean="0"/>
              <a:t>2ο τρίμηνο του 2019</a:t>
            </a:r>
          </a:p>
          <a:p>
            <a:r>
              <a:rPr lang="el-GR" sz="1600" dirty="0" smtClean="0"/>
              <a:t>Ευρωπαϊκές εβδομάδες για την Ασφάλεια και την Υγεία στην Εργασία:</a:t>
            </a:r>
          </a:p>
          <a:p>
            <a:pPr marL="189000" lvl="1" indent="0">
              <a:buNone/>
            </a:pPr>
            <a:r>
              <a:rPr lang="el-GR" sz="1600" dirty="0">
                <a:solidFill>
                  <a:schemeClr val="tx2"/>
                </a:solidFill>
              </a:rPr>
              <a:t>Οκτώβριος 2018 και 2019</a:t>
            </a:r>
          </a:p>
          <a:p>
            <a:r>
              <a:rPr lang="el-GR" sz="1600" dirty="0" smtClean="0"/>
              <a:t>Ευρωπαϊκή Συνδιάσκεψη για τους Ασφαλείς και Υγιείς Χώρους Εργασίας και τελετή απονομής των Βραβείων Καλής Πρακτικής</a:t>
            </a:r>
          </a:p>
          <a:p>
            <a:pPr marL="189000" lvl="1" indent="0">
              <a:buNone/>
            </a:pPr>
            <a:r>
              <a:rPr lang="el-GR" sz="1600" dirty="0" smtClean="0">
                <a:solidFill>
                  <a:schemeClr val="tx2"/>
                </a:solidFill>
              </a:rPr>
              <a:t>Νοέμβριος 2019</a:t>
            </a:r>
          </a:p>
        </p:txBody>
      </p:sp>
    </p:spTree>
    <p:extLst>
      <p:ext uri="{BB962C8B-B14F-4D97-AF65-F5344CB8AC3E}">
        <p14:creationId xmlns:p14="http://schemas.microsoft.com/office/powerpoint/2010/main" val="419158298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 smtClean="0"/>
              <a:t>Περισσότερες πληροφορίες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750974"/>
          </a:xfrm>
        </p:spPr>
        <p:txBody>
          <a:bodyPr>
            <a:normAutofit lnSpcReduction="10000"/>
          </a:bodyPr>
          <a:lstStyle/>
          <a:p>
            <a:r>
              <a:rPr lang="el-GR" sz="1600" dirty="0" smtClean="0"/>
              <a:t>Μάθετε περισσότερα στον δικτυακό τόπο της εκστρατείας:</a:t>
            </a:r>
          </a:p>
          <a:p>
            <a:pPr marL="189000" lvl="1" indent="0">
              <a:buNone/>
            </a:pPr>
            <a:r>
              <a:rPr lang="el-GR" sz="1600" b="1" dirty="0" smtClean="0">
                <a:solidFill>
                  <a:schemeClr val="tx2"/>
                </a:solidFill>
                <a:hlinkClick r:id="rId2"/>
              </a:rPr>
              <a:t>www.healthy-workplaces.eu</a:t>
            </a:r>
            <a:r>
              <a:rPr lang="es-ES" sz="1600" b="1" dirty="0" smtClean="0">
                <a:solidFill>
                  <a:schemeClr val="tx2"/>
                </a:solidFill>
                <a:hlinkClick r:id="rId2"/>
              </a:rPr>
              <a:t>/el</a:t>
            </a:r>
            <a:r>
              <a:rPr lang="es-ES" sz="1600" b="1" dirty="0" smtClean="0">
                <a:solidFill>
                  <a:schemeClr val="tx2"/>
                </a:solidFill>
              </a:rPr>
              <a:t> </a:t>
            </a:r>
            <a:endParaRPr lang="el-GR" sz="1600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el-GR" sz="1600" dirty="0" smtClean="0"/>
          </a:p>
          <a:p>
            <a:r>
              <a:rPr lang="el-GR" sz="1600" dirty="0" smtClean="0"/>
              <a:t>Γίνετε συνδρομητές στο ενημερωτικό δελτίο της εκστρατείας μας:</a:t>
            </a:r>
          </a:p>
          <a:p>
            <a:pPr marL="189000" lvl="1" indent="0">
              <a:buNone/>
            </a:pPr>
            <a:r>
              <a:rPr lang="el-GR" sz="1600" b="1" u="sng" dirty="0">
                <a:hlinkClick r:id="rId3"/>
              </a:rPr>
              <a:t>https://</a:t>
            </a:r>
            <a:r>
              <a:rPr lang="el-GR" sz="1600" b="1" u="sng" dirty="0" smtClean="0">
                <a:hlinkClick r:id="rId3"/>
              </a:rPr>
              <a:t>healthy-workplaces.eu/e</a:t>
            </a:r>
            <a:r>
              <a:rPr lang="es-ES" sz="1600" b="1" u="sng" dirty="0" smtClean="0">
                <a:hlinkClick r:id="rId3"/>
              </a:rPr>
              <a:t>l</a:t>
            </a:r>
            <a:r>
              <a:rPr lang="el-GR" sz="1600" b="1" u="sng" dirty="0" smtClean="0">
                <a:hlinkClick r:id="rId3"/>
              </a:rPr>
              <a:t>/</a:t>
            </a:r>
            <a:r>
              <a:rPr lang="el-GR" sz="1600" b="1" u="sng" dirty="0" err="1" smtClean="0">
                <a:hlinkClick r:id="rId3"/>
              </a:rPr>
              <a:t>healthy</a:t>
            </a:r>
            <a:r>
              <a:rPr lang="el-GR" sz="1600" b="1" u="sng" dirty="0" smtClean="0">
                <a:hlinkClick r:id="rId3"/>
              </a:rPr>
              <a:t>-</a:t>
            </a:r>
            <a:r>
              <a:rPr lang="el-GR" sz="1600" b="1" u="sng" dirty="0" err="1" smtClean="0">
                <a:hlinkClick r:id="rId3"/>
              </a:rPr>
              <a:t>workplaces</a:t>
            </a:r>
            <a:r>
              <a:rPr lang="el-GR" sz="1600" b="1" u="sng" dirty="0" smtClean="0">
                <a:hlinkClick r:id="rId3"/>
              </a:rPr>
              <a:t>-</a:t>
            </a:r>
            <a:r>
              <a:rPr lang="el-GR" sz="1600" b="1" u="sng" dirty="0" err="1" smtClean="0">
                <a:hlinkClick r:id="rId3"/>
              </a:rPr>
              <a:t>newsletter</a:t>
            </a:r>
            <a:endParaRPr lang="el-GR" sz="1600" b="1" dirty="0" smtClean="0"/>
          </a:p>
          <a:p>
            <a:pPr marL="189000" lvl="1" indent="0">
              <a:buNone/>
            </a:pPr>
            <a:endParaRPr lang="el-GR" sz="1600" b="1" dirty="0" smtClean="0"/>
          </a:p>
          <a:p>
            <a:r>
              <a:rPr lang="el-GR" sz="1600" dirty="0" smtClean="0"/>
              <a:t>Παραμείνετε ενημερωμένοι για τις δράσεις και τις εκδηλώσεις </a:t>
            </a:r>
            <a:br>
              <a:rPr lang="el-GR" sz="1600" dirty="0" smtClean="0"/>
            </a:br>
            <a:r>
              <a:rPr lang="el-GR" sz="1600" dirty="0" smtClean="0"/>
              <a:t>από τα μέσα κοινωνικής δικτύωσης: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l-GR" sz="1600" dirty="0" smtClean="0"/>
          </a:p>
          <a:p>
            <a:endParaRPr lang="el-GR" sz="1600" dirty="0" smtClean="0"/>
          </a:p>
          <a:p>
            <a:r>
              <a:rPr lang="el-GR" sz="1600" dirty="0" smtClean="0"/>
              <a:t>Μάθετε περισσότερα για τις εκδηλώσεις στη χώρα σας </a:t>
            </a:r>
            <a:br>
              <a:rPr lang="el-GR" sz="1600" dirty="0" smtClean="0"/>
            </a:br>
            <a:r>
              <a:rPr lang="el-GR" sz="1600" dirty="0" smtClean="0"/>
              <a:t>από τον εθνικό εστιακό πόλο:</a:t>
            </a:r>
          </a:p>
          <a:p>
            <a:pPr marL="189000" lvl="1" indent="0">
              <a:buNone/>
            </a:pPr>
            <a:r>
              <a:rPr lang="el-GR" sz="1600" b="1" u="sng" dirty="0" smtClean="0">
                <a:hlinkClick r:id="rId4"/>
              </a:rPr>
              <a:t>www.healthy-workplaces.eu/fops</a:t>
            </a:r>
            <a:endParaRPr lang="el-GR" b="1" dirty="0" smtClean="0"/>
          </a:p>
          <a:p>
            <a:pPr marL="189000" lvl="1" indent="0">
              <a:buNone/>
            </a:pPr>
            <a:endParaRPr lang="el-GR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el-GR" dirty="0" smtClean="0"/>
          </a:p>
          <a:p>
            <a:pPr marL="189000" lvl="1" indent="0">
              <a:buNone/>
            </a:pPr>
            <a:endParaRPr lang="el-GR" dirty="0"/>
          </a:p>
        </p:txBody>
      </p:sp>
      <p:pic>
        <p:nvPicPr>
          <p:cNvPr id="4" name="Picture 14" descr="https://g.twimg.com/Twitter_logo_blue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2931790"/>
            <a:ext cx="53143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s://fbcdn-sphotos-b-a.akamaihd.net/hphotos-ak-xap1/t31.0-8/1271084_10152203108461729_809245696_o.png?dl=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35696" y="293179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lh4.googleusercontent.com/9Difi9bypu9-FoUsfFWpX6odYLLjXQk_q0aPxZBSFynecMOSLoKRKWRWIfZdXRGOdXMZCahrLBG6vWrwIeT-A26iDjTucgFVCP0Fuzr79BHW5kLJ3sw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99792" y="293179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cincoaescomunicacion.com/wp-content/uploads/2013/11/linkedin-3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63888" y="293179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2746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 smtClean="0"/>
              <a:t>Βασικοί στόχοι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1600" u="sng" dirty="0" smtClean="0"/>
              <a:t>Αύξηση της ευαισθητοποίησης</a:t>
            </a:r>
            <a:r>
              <a:rPr lang="el-GR" sz="1600" dirty="0" smtClean="0"/>
              <a:t> σχετικά με τους κινδύνους </a:t>
            </a:r>
            <a:br>
              <a:rPr lang="el-GR" sz="1600" dirty="0" smtClean="0"/>
            </a:br>
            <a:r>
              <a:rPr lang="el-GR" sz="1600" dirty="0" smtClean="0"/>
              <a:t>που εγκυμονούν οι επικίνδυνες ουσίες στους χώρους εργασίας.</a:t>
            </a:r>
          </a:p>
          <a:p>
            <a:r>
              <a:rPr lang="el-GR" sz="1600" dirty="0" smtClean="0"/>
              <a:t>Προαγωγή της </a:t>
            </a:r>
            <a:r>
              <a:rPr lang="el-GR" sz="1600" u="sng" dirty="0" smtClean="0"/>
              <a:t>νοοτροπίας πρόληψης</a:t>
            </a:r>
            <a:r>
              <a:rPr lang="el-GR" sz="1600" dirty="0" smtClean="0"/>
              <a:t> με σκοπό την εξάλειψη </a:t>
            </a:r>
            <a:br>
              <a:rPr lang="el-GR" sz="1600" dirty="0" smtClean="0"/>
            </a:br>
            <a:r>
              <a:rPr lang="el-GR" sz="1600" dirty="0" smtClean="0"/>
              <a:t>ή την αποτελεσματική διαχείριση των κινδύνων.</a:t>
            </a:r>
          </a:p>
          <a:p>
            <a:r>
              <a:rPr lang="el-GR" sz="1600" dirty="0" smtClean="0"/>
              <a:t>Βελτίωση της κατανόησης των κινδύνων </a:t>
            </a:r>
            <a:br>
              <a:rPr lang="el-GR" sz="1600" dirty="0" smtClean="0"/>
            </a:br>
            <a:r>
              <a:rPr lang="el-GR" sz="1600" dirty="0" smtClean="0"/>
              <a:t>που συνδέονται με τα </a:t>
            </a:r>
            <a:r>
              <a:rPr lang="el-GR" sz="1600" u="sng" dirty="0" smtClean="0"/>
              <a:t>καρκινογόνα.</a:t>
            </a:r>
          </a:p>
          <a:p>
            <a:r>
              <a:rPr lang="el-GR" sz="1600" dirty="0" smtClean="0"/>
              <a:t>Στόχευση εργαζομένων που έχουν </a:t>
            </a:r>
            <a:r>
              <a:rPr lang="el-GR" sz="1600" u="sng" dirty="0" smtClean="0"/>
              <a:t>ειδικές </a:t>
            </a:r>
            <a:r>
              <a:rPr lang="fr-FR" sz="1600" u="sng" dirty="0" smtClean="0"/>
              <a:t/>
            </a:r>
            <a:br>
              <a:rPr lang="fr-FR" sz="1600" u="sng" dirty="0" smtClean="0"/>
            </a:br>
            <a:r>
              <a:rPr lang="el-GR" sz="1600" u="sng" dirty="0" smtClean="0"/>
              <a:t>ανάγκες</a:t>
            </a:r>
            <a:r>
              <a:rPr lang="el-GR" sz="1600" dirty="0" smtClean="0"/>
              <a:t> και ανήκουν σε ευπαθείς ομάδες.</a:t>
            </a:r>
          </a:p>
          <a:p>
            <a:r>
              <a:rPr lang="el-GR" sz="1600" dirty="0" smtClean="0"/>
              <a:t>Παροχή πληροφοριών σχετικά με τις </a:t>
            </a:r>
            <a:r>
              <a:rPr lang="el-GR" sz="1600" u="sng" dirty="0" smtClean="0"/>
              <a:t>εξελίξεις </a:t>
            </a:r>
            <a:r>
              <a:rPr lang="fr-FR" sz="1600" u="sng" dirty="0" smtClean="0"/>
              <a:t/>
            </a:r>
            <a:br>
              <a:rPr lang="fr-FR" sz="1600" u="sng" dirty="0" smtClean="0"/>
            </a:br>
            <a:r>
              <a:rPr lang="el-GR" sz="1600" u="sng" dirty="0" smtClean="0"/>
              <a:t>σε επίπεδο πολιτικής</a:t>
            </a:r>
            <a:r>
              <a:rPr lang="el-GR" sz="1600" dirty="0" smtClean="0"/>
              <a:t> και</a:t>
            </a:r>
          </a:p>
          <a:p>
            <a:pPr marL="0" indent="0">
              <a:buNone/>
            </a:pPr>
            <a:r>
              <a:rPr lang="el-GR" sz="1600" dirty="0" smtClean="0"/>
              <a:t>   τη συναφή </a:t>
            </a:r>
            <a:r>
              <a:rPr lang="el-GR" sz="1600" u="sng" dirty="0" smtClean="0"/>
              <a:t>νομοθεσία.</a:t>
            </a:r>
            <a:endParaRPr lang="el-GR" sz="1600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20" y="1635646"/>
            <a:ext cx="3407360" cy="316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27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 smtClean="0"/>
              <a:t>Το πρόβλημα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1600" dirty="0" smtClean="0"/>
              <a:t>Στην Ευρώπη πολλοί εργαζόμενοι εκτίθενται σε επικίνδυνες ουσίες </a:t>
            </a:r>
            <a:br>
              <a:rPr lang="el-GR" sz="1600" dirty="0" smtClean="0"/>
            </a:br>
            <a:r>
              <a:rPr lang="el-GR" sz="1600" dirty="0" smtClean="0"/>
              <a:t>στους χώρους εργασίας τους.</a:t>
            </a:r>
          </a:p>
          <a:p>
            <a:r>
              <a:rPr lang="el-GR" sz="1600" dirty="0" smtClean="0"/>
              <a:t>Η ενημέρωση σχετικά με το πρόβλημα αυτό είναι συχνά περιορισμένη.</a:t>
            </a:r>
          </a:p>
          <a:p>
            <a:r>
              <a:rPr lang="el-GR" sz="1600" dirty="0" smtClean="0"/>
              <a:t>Οι επικίνδυνες ουσίες μπορεί να δημιουργήσουν:</a:t>
            </a:r>
          </a:p>
          <a:p>
            <a:pPr lvl="1">
              <a:spcBef>
                <a:spcPts val="600"/>
              </a:spcBef>
            </a:pPr>
            <a:r>
              <a:rPr lang="el-GR" sz="1600" dirty="0" smtClean="0"/>
              <a:t>οξεία και χρόνια προβλήματα υγείας — για παράδειγμα ερεθισμό του δέρματος, αναπνευστικές παθήσεις και καρκίνο</a:t>
            </a:r>
            <a:r>
              <a:rPr lang="en-US" sz="1600" dirty="0" smtClean="0"/>
              <a:t>,</a:t>
            </a:r>
            <a:endParaRPr lang="el-GR" sz="1600" dirty="0" smtClean="0"/>
          </a:p>
          <a:p>
            <a:pPr lvl="1"/>
            <a:r>
              <a:rPr lang="el-GR" sz="1600" dirty="0"/>
              <a:t>κινδύνους </a:t>
            </a:r>
            <a:r>
              <a:rPr lang="el-GR" sz="1600" dirty="0" smtClean="0"/>
              <a:t>για την ασφάλεια </a:t>
            </a:r>
            <a:r>
              <a:rPr lang="el-GR" sz="1600" dirty="0"/>
              <a:t>όπως κίνδυνο πυρκαγιάς, έκρηξης και </a:t>
            </a:r>
            <a:r>
              <a:rPr lang="el-GR" sz="1600" dirty="0" smtClean="0"/>
              <a:t>ασφυξίας</a:t>
            </a:r>
            <a:r>
              <a:rPr lang="en-US" sz="1600" dirty="0" smtClean="0"/>
              <a:t>,</a:t>
            </a:r>
            <a:endParaRPr lang="el-GR" sz="1600" dirty="0"/>
          </a:p>
          <a:p>
            <a:pPr lvl="1"/>
            <a:r>
              <a:rPr lang="el-GR" sz="1600" dirty="0" smtClean="0"/>
              <a:t>σημαντικό κόστος για τις επιχειρήσεις, λόγω της ανάγκης λήψης προστατευτικών μέτρων και της ασφαλιστικής κάλυψης ευθύνης</a:t>
            </a:r>
            <a:r>
              <a:rPr lang="en-US" sz="1600" dirty="0" smtClean="0"/>
              <a:t>.</a:t>
            </a:r>
            <a:r>
              <a:rPr lang="el-GR" sz="1600" dirty="0" smtClean="0"/>
              <a:t> </a:t>
            </a:r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2535405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8010431" cy="367200"/>
          </a:xfrm>
        </p:spPr>
        <p:txBody>
          <a:bodyPr/>
          <a:lstStyle/>
          <a:p>
            <a:r>
              <a:rPr lang="el-GR" sz="2000" dirty="0" smtClean="0"/>
              <a:t>Τι είναι οι επικίνδυνες ουσίες; 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1147551"/>
            <a:ext cx="5480315" cy="3494426"/>
          </a:xfrm>
        </p:spPr>
        <p:txBody>
          <a:bodyPr>
            <a:normAutofit/>
          </a:bodyPr>
          <a:lstStyle/>
          <a:p>
            <a:pPr lvl="1"/>
            <a:endParaRPr lang="el-GR" sz="1400" dirty="0" smtClean="0"/>
          </a:p>
          <a:p>
            <a:pPr lvl="1">
              <a:lnSpc>
                <a:spcPct val="110000"/>
              </a:lnSpc>
            </a:pPr>
            <a:r>
              <a:rPr lang="el-GR" sz="1400" dirty="0" smtClean="0"/>
              <a:t>χημικές ουσίες, π.χ. σε βαφές/χρώματα, κόλλες, απολυμαντικά, καθαριστικά ή φυτοφάρμακα,</a:t>
            </a:r>
          </a:p>
          <a:p>
            <a:pPr lvl="1">
              <a:lnSpc>
                <a:spcPct val="110000"/>
              </a:lnSpc>
            </a:pPr>
            <a:r>
              <a:rPr lang="el-GR" sz="1400" dirty="0"/>
              <a:t>ρύποι που προέρχονται από διεργασίες, π.χ. αναθυμιάσεις συγκόλλησης, σκόνη χαλαζία ή προϊόντα καύσης, όπως καυσαέρια κινητήρων </a:t>
            </a:r>
            <a:r>
              <a:rPr lang="el-GR" sz="1400" dirty="0" smtClean="0"/>
              <a:t>ντίζελ,</a:t>
            </a:r>
            <a:endParaRPr lang="el-GR" sz="1400" dirty="0"/>
          </a:p>
          <a:p>
            <a:pPr lvl="1">
              <a:lnSpc>
                <a:spcPct val="110000"/>
              </a:lnSpc>
            </a:pPr>
            <a:r>
              <a:rPr lang="el-GR" sz="1400" dirty="0" smtClean="0"/>
              <a:t>υλικά φυσικής προέλευσης, όπως σκόνη από την επεξεργασία σιτηρών, αμίαντος ή αργό πετρέλαιο και τα συστατικά τους.</a:t>
            </a:r>
          </a:p>
          <a:p>
            <a:r>
              <a:rPr lang="el-GR" sz="1400" dirty="0" smtClean="0"/>
              <a:t>Επικίνδυνες ουσίες υπάρχουν πιθανότατα σε όλους σχεδόν τους χώρους εργασίας.</a:t>
            </a:r>
          </a:p>
          <a:p>
            <a:r>
              <a:rPr lang="el-GR" sz="1400" dirty="0" smtClean="0"/>
              <a:t>Βλάβη μπορεί να προκληθεί τόσο από τη βραχυπρόθεσμη όσο και από τη μακροπρόθεσμη έκθεση καθώς και από τη μακροχρόνια συσσώρευση στον ανθρώπινο οργανισμό.</a:t>
            </a:r>
            <a:endParaRPr lang="el-GR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32331"/>
            <a:ext cx="3178858" cy="2721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720" y="84355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l-GR" sz="1400" b="1" dirty="0">
                <a:solidFill>
                  <a:schemeClr val="tx2"/>
                </a:solidFill>
              </a:rPr>
              <a:t>Οποιαδήποτε ουσία (σε αέρια, υγρή ή στερεή μορφή) που αποτελεί κίνδυνο </a:t>
            </a:r>
            <a:r>
              <a:rPr lang="el-GR" sz="1400" b="1" dirty="0" smtClean="0">
                <a:solidFill>
                  <a:schemeClr val="tx2"/>
                </a:solidFill>
              </a:rPr>
              <a:t/>
            </a:r>
            <a:br>
              <a:rPr lang="el-GR" sz="1400" b="1" dirty="0" smtClean="0">
                <a:solidFill>
                  <a:schemeClr val="tx2"/>
                </a:solidFill>
              </a:rPr>
            </a:br>
            <a:r>
              <a:rPr lang="el-GR" sz="1400" b="1" dirty="0" smtClean="0">
                <a:solidFill>
                  <a:schemeClr val="tx2"/>
                </a:solidFill>
              </a:rPr>
              <a:t>για </a:t>
            </a:r>
            <a:r>
              <a:rPr lang="el-GR" sz="1400" b="1" dirty="0">
                <a:solidFill>
                  <a:schemeClr val="tx2"/>
                </a:solidFill>
              </a:rPr>
              <a:t>την ασφάλεια και την υγεία των εργαζομένων:</a:t>
            </a:r>
          </a:p>
        </p:txBody>
      </p:sp>
    </p:spTree>
    <p:extLst>
      <p:ext uri="{BB962C8B-B14F-4D97-AF65-F5344CB8AC3E}">
        <p14:creationId xmlns:p14="http://schemas.microsoft.com/office/powerpoint/2010/main" val="34244013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 smtClean="0"/>
              <a:t>Ορισμοί από την οδηγία για τους χημικούς παράγοντες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90" y="318600"/>
            <a:ext cx="6007493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822982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α) «Χημικός παράγοντας»: κάθε χημικό στοιχείο ή ένωση, ελεύθερο ή σε πρόσμειξη, όπως υφίσταται σε φυσική κατάσταση ή όπως παράγεται, χρησιμοποιείται ή απελευθερώνεται, </a:t>
            </a:r>
            <a:br>
              <a:rPr lang="el-GR" dirty="0" smtClean="0"/>
            </a:br>
            <a:r>
              <a:rPr lang="el-GR" dirty="0" smtClean="0"/>
              <a:t>συν τοις άλλοις υπό μορφή αποβλήτων, μέσω οιασδήποτε εργασιακής δραστηριότητας, </a:t>
            </a:r>
            <a:br>
              <a:rPr lang="el-GR" dirty="0" smtClean="0"/>
            </a:br>
            <a:r>
              <a:rPr lang="el-GR" dirty="0" smtClean="0"/>
              <a:t>είτε παράγεται σκοπίμως είτε όχι και είτε διατίθεται στο εμπόριο είτε όχι.</a:t>
            </a:r>
          </a:p>
          <a:p>
            <a:r>
              <a:rPr lang="el-GR" dirty="0" smtClean="0"/>
              <a:t>β) «Επιβλαβής χημικός παράγοντας»:</a:t>
            </a:r>
          </a:p>
          <a:p>
            <a:pPr lvl="1">
              <a:spcBef>
                <a:spcPts val="600"/>
              </a:spcBef>
            </a:pPr>
            <a:r>
              <a:rPr lang="el-GR" dirty="0" smtClean="0"/>
              <a:t>i) κάθε χημικός παράγοντας ο οποίος πληροί τα κριτήρια ταξινόμησης σε οποιαδήποτε από τις τάξεις κινδύνου ως «επικίνδυνος για το περιβάλλον ή την υγεία», όπως ορίζονται στον κανονισμό (ΕΚ) αριθ. 1272/2008, ... είτε ο συγκεκριμένος χημικός παράγοντας έχει καταταγεί δυνάμει του εν λόγω κανονισμού είτε όχι, </a:t>
            </a:r>
          </a:p>
          <a:p>
            <a:pPr lvl="1"/>
            <a:r>
              <a:rPr lang="el-GR" dirty="0" smtClean="0"/>
              <a:t>iii) κάθε χημικός παράγοντας που δεν πληροί μεν τα κριτήρια κατάταξης ως «επικίνδυνος» ..., ενδέχεται όμως να συνιστά κίνδυνο για την ασφάλεια και την υγεία των εργαζομένων λόγω των φυσικοχημικών, χημικών ή τοξικολογικών ιδιοτήτων του και του τρόπου με τον οποίο χρησιμοποιείται ή υπάρχει στο χώρο εργασίας, συμπεριλαμβανομένου κάθε χημικού παράγοντα για τον οποίο έχει καθοριστεί οριακή τιμή επαγγελματικής έκθεσης δυνάμει του άρθρου 3.</a:t>
            </a:r>
          </a:p>
          <a:p>
            <a:r>
              <a:rPr lang="el-GR" dirty="0" smtClean="0"/>
              <a:t>«Δραστηριότητα όπου υπεισέρχονται χημικοί παράγοντες»: κάθε εργασία στην οποία χρησιμοποιούνται ή πρόκειται να χρησιμοποιηθούν χημικοί παράγοντες σε οποιαδήποτε διαδικασία, συμπεριλαμβανομένης της παραγωγής, του χειρισμού, της αποθήκευσης, της μεταφοράς ή της εξάλειψης και της επεξεργασίας, ή που προκύπτουν από τέτοια εργασία.</a:t>
            </a:r>
          </a:p>
        </p:txBody>
      </p:sp>
    </p:spTree>
    <p:extLst>
      <p:ext uri="{BB962C8B-B14F-4D97-AF65-F5344CB8AC3E}">
        <p14:creationId xmlns:p14="http://schemas.microsoft.com/office/powerpoint/2010/main" val="17496949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 smtClean="0"/>
              <a:t>Στοιχεία και αριθμοί</a:t>
            </a:r>
            <a:endParaRPr lang="el-GR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5762" y="3933414"/>
            <a:ext cx="6642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dirty="0" smtClean="0"/>
              <a:t>1) Σύνοψη — Δεύτερη ευρωπαϊκή έρευνα για τις επιχειρήσεις σχετικά με τους νέους και τους αναδυόμενους κινδύνους (ESENER-2), </a:t>
            </a:r>
            <a:br>
              <a:rPr lang="el-GR" sz="800" dirty="0" smtClean="0"/>
            </a:br>
            <a:r>
              <a:rPr lang="el-GR" sz="800" dirty="0" smtClean="0"/>
              <a:t>EU-OSHA, 2015, σ. 5. Διατίθεται στη διεύθυνση: </a:t>
            </a:r>
            <a:r>
              <a:rPr lang="el-GR" sz="800" u="sng" dirty="0">
                <a:hlinkClick r:id="rId3"/>
              </a:rPr>
              <a:t>https://osha.europa.eu/sites/default/files/publications/documents/esener-ii-summary-en.PDF</a:t>
            </a:r>
            <a:endParaRPr lang="el-GR" sz="800" u="sng" dirty="0" smtClean="0"/>
          </a:p>
          <a:p>
            <a:r>
              <a:rPr lang="el-GR" sz="800" dirty="0" smtClean="0"/>
              <a:t>2) Έκτη ευρωπαϊκή έρευνα για τις συνθήκες εργασίας, Έκθεση επισκόπησης, Eurofound, 2016, σ. 43. Διατίθεται στη διεύθυνση: </a:t>
            </a:r>
            <a:r>
              <a:rPr lang="el-GR" sz="800" dirty="0">
                <a:hlinkClick r:id="rId4"/>
              </a:rPr>
              <a:t>https://www.eurofound.europa.eu/sites/default/files/ef_publication/field_ef_document/ef1634en.pdf</a:t>
            </a:r>
            <a:r>
              <a:rPr lang="el-GR" sz="800" dirty="0" smtClean="0"/>
              <a:t> </a:t>
            </a:r>
          </a:p>
          <a:p>
            <a:endParaRPr lang="el-GR" sz="8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85762" y="843558"/>
            <a:ext cx="6894550" cy="3024336"/>
          </a:xfrm>
        </p:spPr>
        <p:txBody>
          <a:bodyPr>
            <a:noAutofit/>
          </a:bodyPr>
          <a:lstStyle/>
          <a:p>
            <a:r>
              <a:rPr lang="el-GR" sz="1300" dirty="0"/>
              <a:t>Χημικές ή βιολογικές ουσίες υπάρχουν στο 38 % </a:t>
            </a:r>
            <a:r>
              <a:rPr lang="el-GR" sz="1300" dirty="0" smtClean="0"/>
              <a:t>των </a:t>
            </a:r>
            <a:r>
              <a:rPr lang="el-GR" sz="1300" dirty="0"/>
              <a:t>επιχειρήσεων σύμφωνα με την έρευνα του EU-OSHA </a:t>
            </a:r>
            <a:r>
              <a:rPr lang="el-GR" sz="1300" dirty="0" smtClean="0"/>
              <a:t>στις επιχειρήσεις.</a:t>
            </a:r>
            <a:r>
              <a:rPr lang="el-GR" sz="1300" baseline="30000" dirty="0" smtClean="0"/>
              <a:t>1</a:t>
            </a:r>
            <a:r>
              <a:rPr lang="el-GR" sz="1300" dirty="0" smtClean="0"/>
              <a:t> </a:t>
            </a:r>
            <a:endParaRPr lang="el-GR" sz="1300" dirty="0"/>
          </a:p>
          <a:p>
            <a:r>
              <a:rPr lang="el-GR" sz="1300" dirty="0"/>
              <a:t>Στις μεγάλες επιχειρήσεις συχνά χρησιμοποιούνται </a:t>
            </a:r>
            <a:r>
              <a:rPr lang="el-GR" sz="1300" dirty="0" smtClean="0"/>
              <a:t>περισσότερα </a:t>
            </a:r>
            <a:r>
              <a:rPr lang="el-GR" sz="1300" dirty="0"/>
              <a:t>από </a:t>
            </a:r>
            <a:r>
              <a:rPr lang="el-GR" sz="1300" dirty="0" smtClean="0"/>
              <a:t>1.000 </a:t>
            </a:r>
            <a:r>
              <a:rPr lang="el-GR" sz="1300" dirty="0"/>
              <a:t>διαφορετικά χημικά </a:t>
            </a:r>
            <a:r>
              <a:rPr lang="el-GR" sz="1300" dirty="0" smtClean="0"/>
              <a:t>προϊόντα.</a:t>
            </a:r>
            <a:endParaRPr lang="el-GR" sz="1300" dirty="0"/>
          </a:p>
          <a:p>
            <a:r>
              <a:rPr lang="el-GR" sz="1300" dirty="0" smtClean="0"/>
              <a:t>Ένας μόνο εργαζόμενος μπορεί να έρθει σε επαφή με εκατοντάδες διαφορετικές χημικές ουσίες.</a:t>
            </a:r>
          </a:p>
          <a:p>
            <a:r>
              <a:rPr lang="el-GR" sz="1300" dirty="0"/>
              <a:t>Το 17 % των εργαζομένων στην ΕΕ αναφέρουν ότι χειρίζονται </a:t>
            </a:r>
            <a:r>
              <a:rPr lang="el-GR" sz="1300" dirty="0" smtClean="0"/>
              <a:t>ή </a:t>
            </a:r>
            <a:r>
              <a:rPr lang="el-GR" sz="1300" dirty="0"/>
              <a:t>έρχονται σε δερματική επαφή με χημικά προϊόντα ή χημικές ουσίες</a:t>
            </a:r>
            <a:r>
              <a:rPr lang="el-GR" sz="1300" dirty="0" smtClean="0"/>
              <a:t> κατά τουλάχιστον το 25 % του χρόνου εργασίας τους</a:t>
            </a:r>
            <a:r>
              <a:rPr lang="el-GR" sz="1300" baseline="30000" dirty="0" smtClean="0"/>
              <a:t>2 </a:t>
            </a:r>
            <a:r>
              <a:rPr lang="el-GR" sz="1300" dirty="0" smtClean="0"/>
              <a:t>ενώ το </a:t>
            </a:r>
            <a:r>
              <a:rPr lang="el-GR" sz="1300" dirty="0" smtClean="0"/>
              <a:t>1</a:t>
            </a:r>
            <a:r>
              <a:rPr lang="es-ES" sz="1300" smtClean="0"/>
              <a:t>5</a:t>
            </a:r>
            <a:r>
              <a:rPr lang="el-GR" sz="1300" dirty="0" smtClean="0"/>
              <a:t> % αναφέρουν ότι εισπνέουν καπνό, αναθυμιάσεις (όπως αναθυμιάσεις συγκόλλησης ή καυσαέρια), σκόνη (όπως σκόνη ξύλου ή σκόνη ορυκτών).</a:t>
            </a:r>
            <a:endParaRPr lang="el-GR" sz="1300" dirty="0"/>
          </a:p>
          <a:p>
            <a:pPr>
              <a:lnSpc>
                <a:spcPct val="120000"/>
              </a:lnSpc>
            </a:pPr>
            <a:r>
              <a:rPr lang="el-GR" sz="1300" dirty="0" smtClean="0"/>
              <a:t>Νέοι κίνδυνοι εμφανίζονται συνεχώς.</a:t>
            </a:r>
            <a:endParaRPr lang="el-GR" sz="1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421478"/>
            <a:ext cx="2260189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732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 smtClean="0"/>
              <a:t>Στοιχεία και αριθμοί</a:t>
            </a:r>
            <a:endParaRPr lang="el-GR" sz="20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5976664" cy="2881606"/>
          </a:xfrm>
        </p:spPr>
        <p:txBody>
          <a:bodyPr>
            <a:normAutofit/>
          </a:bodyPr>
          <a:lstStyle/>
          <a:p>
            <a:r>
              <a:rPr lang="el-GR" sz="1600" dirty="0"/>
              <a:t>Στους τομείς που εμφανίζουν υψηλά ποσοστά παρουσίας χημικών ουσιών συγκαταλέγονται η γεωργία (62 %), </a:t>
            </a:r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el-GR" sz="1600" dirty="0" smtClean="0"/>
              <a:t>η </a:t>
            </a:r>
            <a:r>
              <a:rPr lang="el-GR" sz="1600" dirty="0"/>
              <a:t>μεταποίηση (52 %) και οι κατασκευές (51 %)</a:t>
            </a:r>
            <a:r>
              <a:rPr lang="el-GR" sz="1600" baseline="30000" dirty="0" smtClean="0"/>
              <a:t>1</a:t>
            </a:r>
            <a:endParaRPr lang="el-GR" sz="1600" dirty="0"/>
          </a:p>
          <a:p>
            <a:r>
              <a:rPr lang="el-GR" sz="1600" dirty="0"/>
              <a:t>Σε πολλούς τομείς έχει αυξηθεί η χρήση χημικών ουσιών, καθώς διάφοροι παραδοσιακοί τρόποι εργασίας έχουν αντικατασταθεί από τεχνολογίες που βασίζονται στη χρήση χημικών (φυτοφάρμακα, πλαστικά, μόνωση κ.λπ.)</a:t>
            </a:r>
          </a:p>
          <a:p>
            <a:r>
              <a:rPr lang="el-GR" sz="1600" dirty="0"/>
              <a:t>Το 2014 χρησιμοποιήθηκαν στη Σουηδία 3,7 τόνοι επικίνδυνων ουσιών.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23418"/>
            <a:ext cx="2781127" cy="18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803" y="398174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dirty="0" smtClean="0"/>
              <a:t>ESENER-2 — Overview Report: Managing Safety and Health at Work (Συνοπτική έκθεση: Διαχείριση της ασφάλειας και της υγείας στην εργασία), EU-OSHA, 2016, σ. 18. Διατίθεται στη διεύθυνση: </a:t>
            </a:r>
            <a:r>
              <a:rPr lang="el-GR" sz="800" u="sng" dirty="0">
                <a:hlinkClick r:id="rId4"/>
              </a:rPr>
              <a:t>https://osha.europa.eu/sites/default/files/ESENER2-Overview_report.pdf</a:t>
            </a:r>
            <a:r>
              <a:rPr lang="el-GR" sz="800" dirty="0" smtClean="0"/>
              <a:t> </a:t>
            </a:r>
            <a:endParaRPr lang="el-GR" sz="800" u="sng" dirty="0" smtClean="0"/>
          </a:p>
        </p:txBody>
      </p:sp>
    </p:spTree>
    <p:extLst>
      <p:ext uri="{BB962C8B-B14F-4D97-AF65-F5344CB8AC3E}">
        <p14:creationId xmlns:p14="http://schemas.microsoft.com/office/powerpoint/2010/main" val="27293527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 smtClean="0"/>
              <a:t>Έκθεση σε επικίνδυνες ουσίες στην Ευρώπη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290352" cy="3645000"/>
          </a:xfrm>
        </p:spPr>
        <p:txBody>
          <a:bodyPr>
            <a:normAutofit/>
          </a:bodyPr>
          <a:lstStyle/>
          <a:p>
            <a:r>
              <a:rPr lang="el-GR" sz="1400" dirty="0" smtClean="0"/>
              <a:t>Μελέτη του </a:t>
            </a:r>
            <a:r>
              <a:rPr lang="en-GB" sz="1400" dirty="0" smtClean="0"/>
              <a:t>EU-OSHA </a:t>
            </a:r>
            <a:r>
              <a:rPr lang="el-GR" sz="1400" dirty="0" smtClean="0"/>
              <a:t>για να εκτιμηθεί ακριβέστερα η έκθεση σε επικίνδυνες ουσίες στους ευρωπαϊκούς </a:t>
            </a:r>
            <a:r>
              <a:rPr lang="el-GR" sz="1400" dirty="0"/>
              <a:t>εργασιακούς </a:t>
            </a:r>
            <a:r>
              <a:rPr lang="el-GR" sz="1400" dirty="0" smtClean="0"/>
              <a:t>χώρους.</a:t>
            </a:r>
          </a:p>
          <a:p>
            <a:pPr>
              <a:buNone/>
            </a:pPr>
            <a:endParaRPr lang="en-GB" sz="1400" strike="sngStrike" dirty="0">
              <a:solidFill>
                <a:srgbClr val="00B050"/>
              </a:solidFill>
            </a:endParaRPr>
          </a:p>
          <a:p>
            <a:r>
              <a:rPr lang="el-GR" sz="1400" dirty="0" smtClean="0"/>
              <a:t>Στη μελέτη εφαρμόστηκε νέα μεθοδολογία για να συνδυαστούν </a:t>
            </a:r>
            <a:br>
              <a:rPr lang="el-GR" sz="1400" dirty="0" smtClean="0"/>
            </a:br>
            <a:r>
              <a:rPr lang="el-GR" sz="1400" dirty="0" smtClean="0"/>
              <a:t>δημόσια διαθέσιμα στοιχεία από τον </a:t>
            </a:r>
            <a:r>
              <a:rPr lang="en-US" sz="1400" dirty="0" smtClean="0"/>
              <a:t>ECHA, </a:t>
            </a:r>
            <a:r>
              <a:rPr lang="el-GR" sz="1400" dirty="0" smtClean="0"/>
              <a:t>τις βάσεις δεδομένων </a:t>
            </a:r>
            <a:r>
              <a:rPr lang="en-US" sz="1400" dirty="0" smtClean="0"/>
              <a:t>SPIN</a:t>
            </a:r>
            <a:r>
              <a:rPr lang="el-GR" sz="1400" dirty="0" smtClean="0"/>
              <a:t> </a:t>
            </a:r>
            <a:br>
              <a:rPr lang="el-GR" sz="1400" dirty="0" smtClean="0"/>
            </a:br>
            <a:r>
              <a:rPr lang="el-GR" sz="1400" dirty="0" smtClean="0"/>
              <a:t>και </a:t>
            </a:r>
            <a:r>
              <a:rPr lang="en-US" sz="1400" dirty="0" smtClean="0"/>
              <a:t>PRODCOM, </a:t>
            </a:r>
            <a:r>
              <a:rPr lang="el-GR" sz="1400" dirty="0" smtClean="0"/>
              <a:t>τις στατιστικές </a:t>
            </a:r>
            <a:r>
              <a:rPr lang="el-GR" sz="1400" dirty="0"/>
              <a:t>της Eurostat για τις </a:t>
            </a:r>
            <a:r>
              <a:rPr lang="el-GR" sz="1400" dirty="0" smtClean="0"/>
              <a:t>επιχειρήσεις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και την </a:t>
            </a:r>
            <a:r>
              <a:rPr lang="el-GR" sz="1400" dirty="0"/>
              <a:t>Ευρωπαϊκή Έρευνα για τις Συνθήκες </a:t>
            </a:r>
            <a:r>
              <a:rPr lang="el-GR" sz="1400" dirty="0" smtClean="0"/>
              <a:t>Εργασίας.</a:t>
            </a:r>
          </a:p>
          <a:p>
            <a:pPr marL="179388" indent="0">
              <a:spcBef>
                <a:spcPct val="0"/>
              </a:spcBef>
              <a:buNone/>
            </a:pPr>
            <a:endParaRPr lang="en-US" sz="1400" dirty="0" smtClean="0"/>
          </a:p>
          <a:p>
            <a:r>
              <a:rPr lang="el-GR" sz="1400" dirty="0"/>
              <a:t>Εφαρμόστηκε ειδική </a:t>
            </a:r>
            <a:r>
              <a:rPr lang="el-GR" sz="1400" dirty="0" smtClean="0"/>
              <a:t>βαθμολόγηση για να προσδιοριστούν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οι πιο σημαντικές ουσίες και οι κύριοι </a:t>
            </a:r>
            <a:r>
              <a:rPr lang="el-GR" sz="1400" dirty="0"/>
              <a:t>κλάδοι </a:t>
            </a:r>
          </a:p>
          <a:p>
            <a:pPr marL="179388" indent="0">
              <a:spcBef>
                <a:spcPct val="0"/>
              </a:spcBef>
              <a:buNone/>
            </a:pPr>
            <a:r>
              <a:rPr lang="el-GR" sz="1400" dirty="0"/>
              <a:t>σ</a:t>
            </a:r>
            <a:r>
              <a:rPr lang="el-GR" sz="1400" dirty="0" smtClean="0"/>
              <a:t>τους οποίους αυτές χρησιμοποιούνται.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9051">
            <a:off x="5853198" y="1921566"/>
            <a:ext cx="2376491" cy="290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5003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3.9600.0"/>
  <p:tag name="AS_RELEASE_DATE" val="2017.01.13"/>
  <p:tag name="AS_TITLE" val="Aspose.Slides for .NET 4.0 Client Profile"/>
  <p:tag name="AS_VERSION" val="16.12.1.0"/>
</p:tagLst>
</file>

<file path=ppt/theme/theme1.xml><?xml version="1.0" encoding="utf-8"?>
<a:theme xmlns:a="http://schemas.openxmlformats.org/drawingml/2006/main" name="HWC2018-19_Template_16-9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-16-9.potx" id="{F7474474-7AE0-46FF-A261-8B9A1ECF96C7}" vid="{E01BF529-0D02-40D8-AC94-E487908172D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HWC2018-19_Template_16-9.potx</Template>
  <TotalTime>838</TotalTime>
  <Words>987</Words>
  <Application>Microsoft Office PowerPoint</Application>
  <PresentationFormat>On-screen Show (16:9)</PresentationFormat>
  <Paragraphs>202</Paragraphs>
  <Slides>22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Courier New</vt:lpstr>
      <vt:lpstr>Trebuchet MS</vt:lpstr>
      <vt:lpstr>Wingdings</vt:lpstr>
      <vt:lpstr>HWC2018-19_Template_16-9</vt:lpstr>
      <vt:lpstr>Custom Design</vt:lpstr>
      <vt:lpstr>Εκστρατεία «Ασφαλείς και Υγιείς Χώροι Εργασίας 2018-19»</vt:lpstr>
      <vt:lpstr>Εισαγωγή στην εκστρατεία</vt:lpstr>
      <vt:lpstr>Βασικοί στόχοι</vt:lpstr>
      <vt:lpstr>Το πρόβλημα</vt:lpstr>
      <vt:lpstr>Τι είναι οι επικίνδυνες ουσίες; </vt:lpstr>
      <vt:lpstr>Ορισμοί από την οδηγία για τους χημικούς παράγοντες </vt:lpstr>
      <vt:lpstr>Στοιχεία και αριθμοί</vt:lpstr>
      <vt:lpstr>Στοιχεία και αριθμοί</vt:lpstr>
      <vt:lpstr>Έκθεση σε επικίνδυνες ουσίες στην Ευρώπη</vt:lpstr>
      <vt:lpstr>Τρόποι διαχείρισης επικίνδυνων ουσιών</vt:lpstr>
      <vt:lpstr>Εκτίμηση των κινδύνων</vt:lpstr>
      <vt:lpstr>3 στάδια για τη διαχείριση των επικίνδυνων ουσιών</vt:lpstr>
      <vt:lpstr>Η αρχή STOP </vt:lpstr>
      <vt:lpstr>Νομοθεσία</vt:lpstr>
      <vt:lpstr>Καρκινογόνες ουσίες</vt:lpstr>
      <vt:lpstr>Ειδικές ομάδες κινδύνου</vt:lpstr>
      <vt:lpstr>Συμμετοχή</vt:lpstr>
      <vt:lpstr>Διαδικασία σύναψης εταιρικών σχέσεων στο πλαίσιο της εκστρατείας</vt:lpstr>
      <vt:lpstr>Βραβεία Καλής Πρακτικής για «Ασφαλείς και Υγιείς Χώρους Εργασίας»</vt:lpstr>
      <vt:lpstr>Πόροι της εκστρατείας</vt:lpstr>
      <vt:lpstr>Σημαντικές ημερομηνίες</vt:lpstr>
      <vt:lpstr>Περισσότερες πληροφορίες</vt:lpstr>
    </vt:vector>
  </TitlesOfParts>
  <Company>CDT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CDT</dc:creator>
  <cp:lastModifiedBy>Miren HURTADO - CPU Editorial</cp:lastModifiedBy>
  <cp:revision>222</cp:revision>
  <dcterms:created xsi:type="dcterms:W3CDTF">2015-10-14T15:05:30Z</dcterms:created>
  <dcterms:modified xsi:type="dcterms:W3CDTF">2018-04-05T12:34:27Z</dcterms:modified>
</cp:coreProperties>
</file>