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4"/>
  </p:notesMasterIdLst>
  <p:handoutMasterIdLst>
    <p:handoutMasterId r:id="rId25"/>
  </p:handoutMasterIdLst>
  <p:sldIdLst>
    <p:sldId id="257" r:id="rId2"/>
    <p:sldId id="258" r:id="rId3"/>
    <p:sldId id="259" r:id="rId4"/>
    <p:sldId id="274" r:id="rId5"/>
    <p:sldId id="285" r:id="rId6"/>
    <p:sldId id="275" r:id="rId7"/>
    <p:sldId id="286" r:id="rId8"/>
    <p:sldId id="287" r:id="rId9"/>
    <p:sldId id="282" r:id="rId10"/>
    <p:sldId id="263" r:id="rId11"/>
    <p:sldId id="288" r:id="rId12"/>
    <p:sldId id="284" r:id="rId13"/>
    <p:sldId id="289" r:id="rId14"/>
    <p:sldId id="276" r:id="rId15"/>
    <p:sldId id="267" r:id="rId16"/>
    <p:sldId id="262" r:id="rId17"/>
    <p:sldId id="268" r:id="rId18"/>
    <p:sldId id="270" r:id="rId19"/>
    <p:sldId id="271" r:id="rId20"/>
    <p:sldId id="290" r:id="rId21"/>
    <p:sldId id="269" r:id="rId22"/>
    <p:sldId id="273" r:id="rId23"/>
  </p:sldIdLst>
  <p:sldSz cx="9144000" cy="5143500" type="screen16x9"/>
  <p:notesSz cx="6808788" cy="994092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77" userDrawn="1">
          <p15:clr>
            <a:srgbClr val="A4A3A4"/>
          </p15:clr>
        </p15:guide>
        <p15:guide id="2" pos="340" userDrawn="1">
          <p15:clr>
            <a:srgbClr val="A4A3A4"/>
          </p15:clr>
        </p15:guide>
        <p15:guide id="3" orient="horz" pos="2663" userDrawn="1">
          <p15:clr>
            <a:srgbClr val="A4A3A4"/>
          </p15:clr>
        </p15:guide>
        <p15:guide id="4" pos="5103"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initials="BM" lastIdx="0" clrIdx="0">
    <p:extLst/>
  </p:cmAuthor>
  <p:cmAuthor id="2" name="Lothar LISSNER" initials="LL" lastIdx="0" clrIdx="1">
    <p:extLst/>
  </p:cmAuthor>
  <p:cmAuthor id="3" name="Heike KLEMPA" initials="HK" lastIdx="0" clrIdx="2">
    <p:extLst/>
  </p:cmAuthor>
  <p:cmAuthor id="4" name="Elke SCHNEIDER" initials="ES" lastIdx="0"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9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73" autoAdjust="0"/>
  </p:normalViewPr>
  <p:slideViewPr>
    <p:cSldViewPr>
      <p:cViewPr>
        <p:scale>
          <a:sx n="166" d="100"/>
          <a:sy n="166" d="100"/>
        </p:scale>
        <p:origin x="-102" y="-72"/>
      </p:cViewPr>
      <p:guideLst>
        <p:guide orient="horz" pos="577"/>
        <p:guide orient="horz" pos="2663"/>
        <p:guide pos="340"/>
        <p:guide pos="5103"/>
      </p:guideLst>
    </p:cSldViewPr>
  </p:slideViewPr>
  <p:notesTextViewPr>
    <p:cViewPr>
      <p:scale>
        <a:sx n="1" d="1"/>
        <a:sy n="1" d="1"/>
      </p:scale>
      <p:origin x="0" y="0"/>
    </p:cViewPr>
  </p:notesTextViewPr>
  <p:notesViewPr>
    <p:cSldViewPr>
      <p:cViewPr>
        <p:scale>
          <a:sx n="66" d="100"/>
          <a:sy n="66" d="100"/>
        </p:scale>
        <p:origin x="4302" y="5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28/05/2018</a:t>
            </a:fld>
            <a:endParaRPr lang="de-D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‹Nr.›</a:t>
            </a:fld>
            <a:endParaRPr lang="de-DE"/>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9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058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060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590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0360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smtClean="0"/>
              <a:t>Click to edit Master 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pic>
        <p:nvPicPr>
          <p:cNvPr id="3" name="Imagen 2"/>
          <p:cNvPicPr>
            <a:picLocks noChangeAspect="1"/>
          </p:cNvPicPr>
          <p:nvPr userDrawn="1"/>
        </p:nvPicPr>
        <p:blipFill>
          <a:blip r:embed="rId3"/>
          <a:stretch>
            <a:fillRect/>
          </a:stretch>
        </p:blipFill>
        <p:spPr>
          <a:xfrm>
            <a:off x="0" y="0"/>
            <a:ext cx="9144000" cy="2554224"/>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grpSp>
        <p:nvGrpSpPr>
          <p:cNvPr id="6" name="Group 5"/>
          <p:cNvGrpSpPr/>
          <p:nvPr userDrawn="1"/>
        </p:nvGrpSpPr>
        <p:grpSpPr>
          <a:xfrm>
            <a:off x="440704" y="4110963"/>
            <a:ext cx="7659688" cy="621027"/>
            <a:chOff x="444501" y="4020599"/>
            <a:chExt cx="7659688" cy="621027"/>
          </a:xfrm>
        </p:grpSpPr>
        <p:pic>
          <p:nvPicPr>
            <p:cNvPr id="11" name="Bild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444501" y="4065562"/>
              <a:ext cx="1146175" cy="535531"/>
            </a:xfrm>
            <a:prstGeom prst="rect">
              <a:avLst/>
            </a:prstGeom>
            <a:noFill/>
            <a:ln w="9525">
              <a:noFill/>
              <a:miter lim="800000"/>
              <a:headEnd/>
              <a:tailEnd/>
            </a:ln>
          </p:spPr>
        </p:pic>
        <p:pic>
          <p:nvPicPr>
            <p:cNvPr id="12" name="Bild 4" descr="111004_EU-OSHA_PPT_EU logo.png"/>
            <p:cNvPicPr>
              <a:picLocks noChangeAspect="1"/>
            </p:cNvPicPr>
            <p:nvPr userDrawn="1"/>
          </p:nvPicPr>
          <p:blipFill>
            <a:blip r:embed="rId6"/>
            <a:srcRect/>
            <a:stretch>
              <a:fillRect/>
            </a:stretch>
          </p:blipFill>
          <p:spPr bwMode="auto">
            <a:xfrm>
              <a:off x="4275139" y="4317776"/>
              <a:ext cx="474662" cy="323850"/>
            </a:xfrm>
            <a:prstGeom prst="rect">
              <a:avLst/>
            </a:prstGeom>
            <a:noFill/>
            <a:ln w="9525">
              <a:noFill/>
              <a:miter lim="800000"/>
              <a:headEnd/>
              <a:tailEnd/>
            </a:ln>
          </p:spPr>
        </p:pic>
        <p:pic>
          <p:nvPicPr>
            <p:cNvPr id="14" name="Bild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7434264" y="4020599"/>
              <a:ext cx="669925" cy="549019"/>
            </a:xfrm>
            <a:prstGeom prst="rect">
              <a:avLst/>
            </a:prstGeom>
            <a:noFill/>
            <a:ln w="9525">
              <a:noFill/>
              <a:miter lim="800000"/>
              <a:headEnd/>
              <a:tailEnd/>
            </a:ln>
          </p:spPr>
        </p:pic>
      </p:grpSp>
    </p:spTree>
    <p:extLst>
      <p:ext uri="{BB962C8B-B14F-4D97-AF65-F5344CB8AC3E}">
        <p14:creationId xmlns:p14="http://schemas.microsoft.com/office/powerpoint/2010/main" val="1554410905"/>
      </p:ext>
    </p:extLst>
  </p:cSld>
  <p:clrMapOvr>
    <a:masterClrMapping/>
  </p:clrMapOvr>
  <p:transition/>
  <p:extLst>
    <p:ext uri="{DCECCB84-F9BA-43D5-87BE-67443E8EF086}">
      <p15:sldGuideLst xmlns:p15="http://schemas.microsoft.com/office/powerpoint/2012/main" xmlns="">
        <p15:guide id="1" orient="horz" pos="29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99725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395562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Rectangle 11"/>
          <p:cNvSpPr>
            <a:spLocks noChangeArrowheads="1"/>
          </p:cNvSpPr>
          <p:nvPr userDrawn="1"/>
        </p:nvSpPr>
        <p:spPr bwMode="auto">
          <a:xfrm>
            <a:off x="2051720" y="4819738"/>
            <a:ext cx="4538269"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700" b="1" dirty="0" smtClean="0">
                <a:solidFill>
                  <a:schemeClr val="tx2"/>
                </a:solidFill>
                <a:latin typeface="Arial" pitchFamily="-107" charset="0"/>
              </a:rPr>
              <a:t>www.healthy-workplaces.eu/de</a:t>
            </a:r>
            <a:endParaRPr lang="de-DE" sz="700" b="1" dirty="0">
              <a:solidFill>
                <a:schemeClr val="tx2"/>
              </a:solidFill>
              <a:latin typeface="Arial" pitchFamily="-107" charset="0"/>
              <a:ea typeface="ＭＳ Ｐゴシック" pitchFamily="-107" charset="-128"/>
              <a:cs typeface="ＭＳ Ｐゴシック" pitchFamily="-107" charset="-128"/>
            </a:endParaRPr>
          </a:p>
        </p:txBody>
      </p:sp>
      <p:pic>
        <p:nvPicPr>
          <p:cNvPr id="10"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560446" y="4515966"/>
            <a:ext cx="503325" cy="412486"/>
          </a:xfrm>
          <a:prstGeom prst="rect">
            <a:avLst/>
          </a:prstGeom>
          <a:noFill/>
          <a:ln w="9525">
            <a:noFill/>
            <a:miter lim="800000"/>
            <a:headEnd/>
            <a:tailEnd/>
          </a:ln>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4704749"/>
            <a:ext cx="1012650" cy="243265"/>
          </a:xfrm>
          <a:prstGeom prst="rect">
            <a:avLst/>
          </a:prstGeom>
        </p:spPr>
      </p:pic>
    </p:spTree>
    <p:extLst>
      <p:ext uri="{BB962C8B-B14F-4D97-AF65-F5344CB8AC3E}">
        <p14:creationId xmlns:p14="http://schemas.microsoft.com/office/powerpoint/2010/main" val="2498896885"/>
      </p:ext>
    </p:extLst>
  </p:cSld>
  <p:clrMapOvr>
    <a:masterClrMapping/>
  </p:clrMapOvr>
  <p:transition/>
  <p:extLst>
    <p:ext uri="{DCECCB84-F9BA-43D5-87BE-67443E8EF086}">
      <p15:sldGuideLst xmlns:p15="http://schemas.microsoft.com/office/powerpoint/2012/main" xmlns="">
        <p15:guide id="1" orient="horz" pos="3117" userDrawn="1">
          <p15:clr>
            <a:srgbClr val="FBAE40"/>
          </p15:clr>
        </p15:guide>
        <p15:guide id="2" pos="510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smtClean="0"/>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pic>
        <p:nvPicPr>
          <p:cNvPr id="11" name="Bild 2" descr="111004_EU-OSHA_PPT_Corporate logo.png"/>
          <p:cNvPicPr>
            <a:picLocks noChangeAspect="1"/>
          </p:cNvPicPr>
          <p:nvPr/>
        </p:nvPicPr>
        <p:blipFill>
          <a:blip r:embed="rId2"/>
          <a:stretch>
            <a:fillRect/>
          </a:stretch>
        </p:blipFill>
        <p:spPr bwMode="auto">
          <a:xfrm>
            <a:off x="444501" y="4131469"/>
            <a:ext cx="1031155" cy="542925"/>
          </a:xfrm>
          <a:prstGeom prst="rect">
            <a:avLst/>
          </a:prstGeom>
          <a:noFill/>
          <a:ln w="9525">
            <a:noFill/>
            <a:miter lim="800000"/>
          </a:ln>
        </p:spPr>
      </p:pic>
      <p:pic>
        <p:nvPicPr>
          <p:cNvPr id="12" name="Bild 4" descr="111004_EU-OSHA_PPT_EU logo.png"/>
          <p:cNvPicPr>
            <a:picLocks noChangeAspect="1"/>
          </p:cNvPicPr>
          <p:nvPr/>
        </p:nvPicPr>
        <p:blipFill>
          <a:blip r:embed="rId3"/>
          <a:stretch>
            <a:fillRect/>
          </a:stretch>
        </p:blipFill>
        <p:spPr bwMode="auto">
          <a:xfrm>
            <a:off x="4275138" y="4431506"/>
            <a:ext cx="368870" cy="242888"/>
          </a:xfrm>
          <a:prstGeom prst="rect">
            <a:avLst/>
          </a:prstGeom>
          <a:noFill/>
          <a:ln w="9525">
            <a:noFill/>
            <a:miter lim="800000"/>
          </a:ln>
        </p:spPr>
      </p:pic>
      <p:pic>
        <p:nvPicPr>
          <p:cNvPr id="13" name="Bild 5" descr="111004_EU-OSHA_PPT_HW logo.png"/>
          <p:cNvPicPr>
            <a:picLocks noChangeAspect="1"/>
          </p:cNvPicPr>
          <p:nvPr/>
        </p:nvPicPr>
        <p:blipFill>
          <a:blip r:embed="rId4"/>
          <a:stretch>
            <a:fillRect/>
          </a:stretch>
        </p:blipFill>
        <p:spPr bwMode="auto">
          <a:xfrm>
            <a:off x="7596336" y="4212432"/>
            <a:ext cx="507853" cy="475060"/>
          </a:xfrm>
          <a:prstGeom prst="rect">
            <a:avLst/>
          </a:prstGeom>
          <a:noFill/>
          <a:ln w="9525">
            <a:noFill/>
            <a:miter lim="800000"/>
          </a:ln>
        </p:spPr>
      </p:pic>
      <p:pic>
        <p:nvPicPr>
          <p:cNvPr id="8" name="Picture 7"/>
          <p:cNvPicPr>
            <a:picLocks noChangeAspect="1"/>
          </p:cNvPicPr>
          <p:nvPr userDrawn="1"/>
        </p:nvPicPr>
        <p:blipFill>
          <a:blip r:embed="rId5"/>
          <a:stretch>
            <a:fillRect/>
          </a:stretch>
        </p:blipFill>
        <p:spPr>
          <a:xfrm>
            <a:off x="3635896" y="4370980"/>
            <a:ext cx="1460178" cy="303414"/>
          </a:xfrm>
          <a:prstGeom prst="rect">
            <a:avLst/>
          </a:prstGeom>
        </p:spPr>
      </p:pic>
    </p:spTree>
    <p:extLst>
      <p:ext uri="{BB962C8B-B14F-4D97-AF65-F5344CB8AC3E}">
        <p14:creationId xmlns:p14="http://schemas.microsoft.com/office/powerpoint/2010/main" val="3423340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635083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819222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279607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smtClean="0"/>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980970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smtClean="0"/>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smtClean="0"/>
              <a:t>Drag picture to placeholder or click icon to add</a:t>
            </a:r>
            <a:endParaRPr lang="en-US"/>
          </a:p>
        </p:txBody>
      </p:sp>
    </p:spTree>
    <p:extLst>
      <p:ext uri="{BB962C8B-B14F-4D97-AF65-F5344CB8AC3E}">
        <p14:creationId xmlns:p14="http://schemas.microsoft.com/office/powerpoint/2010/main" val="41749971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smtClean="0"/>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Slide Number Placeholder 9"/>
          <p:cNvSpPr txBox="1"/>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t>‹Nr.›</a:t>
            </a:fld>
            <a:endParaRPr lang="de-DE" sz="750" baseline="0"/>
          </a:p>
        </p:txBody>
      </p:sp>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ct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ct val="0"/>
        </a:spcBef>
        <a:spcAft>
          <a:spcPct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ct val="0"/>
        </a:spcBef>
        <a:spcAft>
          <a:spcPct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ct val="0"/>
        </a:spcBef>
        <a:spcAft>
          <a:spcPct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ct val="0"/>
        </a:spcBef>
        <a:spcAft>
          <a:spcPct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ct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ct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osha.europa.eu/en/legislation/directives/75" TargetMode="External"/><Relationship Id="rId7" Type="http://schemas.openxmlformats.org/officeDocument/2006/relationships/hyperlink" Target="https://osha.europa.eu/en/legislation/directives/regulation-ec-no-1272-2008-classification-labelling-and-packaging-of-substances-and-mixtures" TargetMode="External"/><Relationship Id="rId2" Type="http://schemas.openxmlformats.org/officeDocument/2006/relationships/hyperlink" Target="https://osha.europa.eu/en/legislation/directives/the-osh-framework-directive/1"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regulation-ec-no-1907-2006-of-the-european-parliament-and-of-the-council" TargetMode="External"/><Relationship Id="rId5" Type="http://schemas.openxmlformats.org/officeDocument/2006/relationships/hyperlink" Target="https://osha.europa.eu/en/safety-and-health-legislation" TargetMode="External"/><Relationship Id="rId4" Type="http://schemas.openxmlformats.org/officeDocument/2006/relationships/hyperlink" Target="https://osha.europa.eu/en/legislation/directives/directive-2004-37-ec-carcinogens-or-mutagens-a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healthy-workplaces.eu/de/healthy-workplaces-newsletter" TargetMode="External"/><Relationship Id="rId7" Type="http://schemas.openxmlformats.org/officeDocument/2006/relationships/hyperlink" Target="https://www.facebook.com/EuropeanAgencyforSafetyandHealthatWork" TargetMode="External"/><Relationship Id="rId12" Type="http://schemas.openxmlformats.org/officeDocument/2006/relationships/image" Target="../media/image32.jpeg"/><Relationship Id="rId2" Type="http://schemas.openxmlformats.org/officeDocument/2006/relationships/hyperlink" Target="http://www.healthy-workplaces.eu/de" TargetMode="Externa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hyperlink" Target="https://www.linkedin.com/company/europeanagency-for-safety-and-health-at-work" TargetMode="External"/><Relationship Id="rId5" Type="http://schemas.openxmlformats.org/officeDocument/2006/relationships/hyperlink" Target="http://twitter.com/eu_osha" TargetMode="External"/><Relationship Id="rId10" Type="http://schemas.openxmlformats.org/officeDocument/2006/relationships/image" Target="../media/image31.png"/><Relationship Id="rId4" Type="http://schemas.openxmlformats.org/officeDocument/2006/relationships/hyperlink" Target="http://www.healthy-workplaces.eu/fops" TargetMode="External"/><Relationship Id="rId9" Type="http://schemas.openxmlformats.org/officeDocument/2006/relationships/hyperlink" Target="http://www.youtube.com/user/EUOSH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ha.europa.eu/sites/default/files/publications/documents/esener-ii-summary-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eurofound.europa.eu/sites/default/files/ef_publication/field_ef_document/ef1634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sha.europa.eu/sites/default/files/ESENER2-Overview_report.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739246"/>
            <a:ext cx="8280920" cy="696600"/>
          </a:xfrm>
        </p:spPr>
        <p:txBody>
          <a:bodyPr/>
          <a:lstStyle/>
          <a:p>
            <a:r>
              <a:rPr lang="de-DE" sz="2800" dirty="0" smtClean="0"/>
              <a:t>Kampagne „Gesunde Arbeitsplätze“ 2018-2019</a:t>
            </a:r>
            <a:endParaRPr lang="de-DE" sz="2800" dirty="0"/>
          </a:p>
        </p:txBody>
      </p:sp>
      <p:sp>
        <p:nvSpPr>
          <p:cNvPr id="3" name="Subtítulo 2"/>
          <p:cNvSpPr>
            <a:spLocks noGrp="1"/>
          </p:cNvSpPr>
          <p:nvPr>
            <p:ph type="subTitle" idx="10"/>
          </p:nvPr>
        </p:nvSpPr>
        <p:spPr>
          <a:xfrm>
            <a:off x="395536" y="3363838"/>
            <a:ext cx="7920880" cy="506406"/>
          </a:xfrm>
        </p:spPr>
        <p:txBody>
          <a:bodyPr>
            <a:normAutofit fontScale="92500"/>
          </a:bodyPr>
          <a:lstStyle/>
          <a:p>
            <a:r>
              <a:rPr lang="de-DE" sz="2000" dirty="0" smtClean="0"/>
              <a:t>Gefährliche Substanzen</a:t>
            </a:r>
            <a:r>
              <a:rPr lang="de-DE" sz="2000" baseline="30000" dirty="0" smtClean="0"/>
              <a:t>1</a:t>
            </a:r>
            <a:r>
              <a:rPr lang="de-DE" sz="2000" dirty="0"/>
              <a:t> </a:t>
            </a:r>
            <a:r>
              <a:rPr lang="de-DE" sz="2000" dirty="0" smtClean="0"/>
              <a:t>am Arbeitsplatz erkennen und handhaben</a:t>
            </a:r>
            <a:endParaRPr lang="de-DE" sz="2000" dirty="0"/>
          </a:p>
        </p:txBody>
      </p:sp>
      <p:sp>
        <p:nvSpPr>
          <p:cNvPr id="4" name="Subtítulo 4"/>
          <p:cNvSpPr txBox="1"/>
          <p:nvPr/>
        </p:nvSpPr>
        <p:spPr>
          <a:xfrm>
            <a:off x="1835696" y="3814531"/>
            <a:ext cx="6120680" cy="701435"/>
          </a:xfrm>
          <a:prstGeom prst="rect">
            <a:avLst/>
          </a:prstGeom>
        </p:spPr>
        <p:txBody>
          <a:bodyPr vert="horz" lIns="0" tIns="0" rIns="0" bIns="0" rtlCol="0" anchor="t" anchorCtr="0">
            <a:normAutofit/>
          </a:bodyPr>
          <a:lstStyle>
            <a:lvl1pPr marL="0" indent="0" algn="l" defTabSz="342900" rtl="0" eaLnBrk="1" latinLnBrk="0" hangingPunct="1">
              <a:spcBef>
                <a:spcPts val="450"/>
              </a:spcBef>
              <a:spcAft>
                <a:spcPct val="0"/>
              </a:spcAft>
              <a:buClr>
                <a:schemeClr val="tx2"/>
              </a:buClr>
              <a:buFont typeface="Wingdings" pitchFamily="2" charset="2"/>
              <a:buNone/>
              <a:defRPr sz="1350" b="1" i="0" kern="1200" baseline="0">
                <a:solidFill>
                  <a:schemeClr val="tx2"/>
                </a:solidFill>
                <a:latin typeface="+mn-lt"/>
                <a:ea typeface="+mn-ea"/>
                <a:cs typeface="+mn-cs"/>
              </a:defRPr>
            </a:lvl1pPr>
            <a:lvl2pPr marL="342900" indent="0" algn="ctr" defTabSz="342900" rtl="0" eaLnBrk="1" latinLnBrk="0" hangingPunct="1">
              <a:spcBef>
                <a:spcPct val="0"/>
              </a:spcBef>
              <a:spcAft>
                <a:spcPct val="0"/>
              </a:spcAft>
              <a:buClrTx/>
              <a:buFont typeface="Arial" pitchFamily="34" charset="0"/>
              <a:buNone/>
              <a:defRPr sz="1350" kern="1200" baseline="0">
                <a:solidFill>
                  <a:schemeClr val="tx1">
                    <a:tint val="75000"/>
                  </a:schemeClr>
                </a:solidFill>
                <a:latin typeface="+mn-lt"/>
                <a:ea typeface="+mn-ea"/>
                <a:cs typeface="+mn-cs"/>
              </a:defRPr>
            </a:lvl2pPr>
            <a:lvl3pPr marL="685800" indent="0" algn="ctr" defTabSz="342900" rtl="0" eaLnBrk="1" latinLnBrk="0" hangingPunct="1">
              <a:spcBef>
                <a:spcPct val="0"/>
              </a:spcBef>
              <a:spcAft>
                <a:spcPct val="0"/>
              </a:spcAft>
              <a:buClrTx/>
              <a:buFont typeface="Arial" pitchFamily="34" charset="0"/>
              <a:buNone/>
              <a:defRPr sz="1275" kern="1200" baseline="0">
                <a:solidFill>
                  <a:schemeClr val="tx1">
                    <a:tint val="75000"/>
                  </a:schemeClr>
                </a:solidFill>
                <a:latin typeface="+mn-lt"/>
                <a:ea typeface="+mn-ea"/>
                <a:cs typeface="+mn-cs"/>
              </a:defRPr>
            </a:lvl3pPr>
            <a:lvl4pPr marL="1028700" indent="0" algn="ctr" defTabSz="342900" rtl="0" eaLnBrk="1" latinLnBrk="0" hangingPunct="1">
              <a:spcBef>
                <a:spcPct val="0"/>
              </a:spcBef>
              <a:spcAft>
                <a:spcPct val="0"/>
              </a:spcAft>
              <a:buClrTx/>
              <a:buFont typeface="Arial" pitchFamily="34" charset="0"/>
              <a:buNone/>
              <a:defRPr sz="1200" kern="1200" baseline="0">
                <a:solidFill>
                  <a:schemeClr val="tx1">
                    <a:tint val="75000"/>
                  </a:schemeClr>
                </a:solidFill>
                <a:latin typeface="+mn-lt"/>
                <a:ea typeface="+mn-ea"/>
                <a:cs typeface="+mn-cs"/>
              </a:defRPr>
            </a:lvl4pPr>
            <a:lvl5pPr marL="1371600" indent="0" algn="ctr" defTabSz="342900" rtl="0" eaLnBrk="1" latinLnBrk="0" hangingPunct="1">
              <a:spcBef>
                <a:spcPct val="0"/>
              </a:spcBef>
              <a:spcAft>
                <a:spcPct val="0"/>
              </a:spcAft>
              <a:buClrTx/>
              <a:buFont typeface="Arial" pitchFamily="34" charset="0"/>
              <a:buNone/>
              <a:defRPr sz="1125" kern="1200" baseline="0">
                <a:solidFill>
                  <a:schemeClr val="tx1">
                    <a:tint val="75000"/>
                  </a:schemeClr>
                </a:solidFill>
                <a:latin typeface="+mn-lt"/>
                <a:ea typeface="+mn-ea"/>
                <a:cs typeface="+mn-cs"/>
              </a:defRPr>
            </a:lvl5pPr>
            <a:lvl6pPr marL="1714500" indent="0" algn="ctr" defTabSz="342900" rtl="0" eaLnBrk="1" latinLnBrk="0" hangingPunct="1">
              <a:spcBef>
                <a:spcPct val="0"/>
              </a:spcBef>
              <a:buFont typeface="Arial" pitchFamily="34" charset="0"/>
              <a:buNone/>
              <a:defRPr sz="1050" kern="1200" baseline="0">
                <a:solidFill>
                  <a:schemeClr val="tx1">
                    <a:tint val="75000"/>
                  </a:schemeClr>
                </a:solidFill>
                <a:latin typeface="+mn-lt"/>
                <a:ea typeface="+mn-ea"/>
                <a:cs typeface="+mn-cs"/>
              </a:defRPr>
            </a:lvl6pPr>
            <a:lvl7pPr marL="2057400" indent="0" algn="ctr" defTabSz="342900" rtl="0" eaLnBrk="1" latinLnBrk="0" hangingPunct="1">
              <a:spcBef>
                <a:spcPct val="0"/>
              </a:spcBef>
              <a:buFont typeface="Arial" pitchFamily="34" charset="0"/>
              <a:buNone/>
              <a:defRPr sz="975" kern="1200" baseline="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smtClean="0"/>
              <a:t/>
            </a:r>
            <a:br>
              <a:rPr lang="es-ES" smtClean="0"/>
            </a:br>
            <a:endParaRPr lang="en-GB"/>
          </a:p>
        </p:txBody>
      </p:sp>
      <p:sp>
        <p:nvSpPr>
          <p:cNvPr id="5" name="Textfeld 4"/>
          <p:cNvSpPr txBox="1"/>
          <p:nvPr/>
        </p:nvSpPr>
        <p:spPr>
          <a:xfrm>
            <a:off x="2762039" y="4033485"/>
            <a:ext cx="3600400" cy="215444"/>
          </a:xfrm>
          <a:prstGeom prst="rect">
            <a:avLst/>
          </a:prstGeom>
          <a:noFill/>
        </p:spPr>
        <p:txBody>
          <a:bodyPr wrap="square" rtlCol="0">
            <a:spAutoFit/>
          </a:bodyPr>
          <a:lstStyle/>
          <a:p>
            <a:r>
              <a:rPr lang="de-DE" sz="800" baseline="30000" dirty="0" smtClean="0">
                <a:solidFill>
                  <a:schemeClr val="tx2"/>
                </a:solidFill>
              </a:rPr>
              <a:t>1</a:t>
            </a:r>
            <a:r>
              <a:rPr lang="de-DE" sz="800" dirty="0" smtClean="0">
                <a:solidFill>
                  <a:schemeClr val="tx2"/>
                </a:solidFill>
              </a:rPr>
              <a:t> für die deutschsprachigen Länder wurde ein einheitlicher Begriff gewählt</a:t>
            </a:r>
            <a:endParaRPr lang="de-DE" sz="800" dirty="0">
              <a:solidFill>
                <a:schemeClr val="tx2"/>
              </a:solidFill>
            </a:endParaRPr>
          </a:p>
        </p:txBody>
      </p:sp>
    </p:spTree>
    <p:extLst>
      <p:ext uri="{BB962C8B-B14F-4D97-AF65-F5344CB8AC3E}">
        <p14:creationId xmlns:p14="http://schemas.microsoft.com/office/powerpoint/2010/main" val="39948353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154447" cy="492534"/>
          </a:xfrm>
        </p:spPr>
        <p:txBody>
          <a:bodyPr/>
          <a:lstStyle/>
          <a:p>
            <a:r>
              <a:rPr lang="de-DE" sz="2000" dirty="0" smtClean="0"/>
              <a:t>Wie sind </a:t>
            </a:r>
            <a:r>
              <a:rPr lang="de-DE" sz="2000" dirty="0"/>
              <a:t>g</a:t>
            </a:r>
            <a:r>
              <a:rPr lang="de-DE" sz="2000" dirty="0" smtClean="0"/>
              <a:t>efährliche Substanzen </a:t>
            </a:r>
            <a:r>
              <a:rPr lang="de-DE" sz="2000" dirty="0"/>
              <a:t>(Gefahrstoffe) zu </a:t>
            </a:r>
            <a:r>
              <a:rPr lang="de-DE" sz="2000" dirty="0" smtClean="0"/>
              <a:t>handhaben?</a:t>
            </a:r>
            <a:endParaRPr lang="de-DE" sz="2000" dirty="0"/>
          </a:p>
        </p:txBody>
      </p:sp>
      <p:sp>
        <p:nvSpPr>
          <p:cNvPr id="3" name="Content Placeholder 2"/>
          <p:cNvSpPr>
            <a:spLocks noGrp="1"/>
          </p:cNvSpPr>
          <p:nvPr>
            <p:ph sz="half" idx="1"/>
          </p:nvPr>
        </p:nvSpPr>
        <p:spPr>
          <a:xfrm>
            <a:off x="467544" y="914280"/>
            <a:ext cx="5976664" cy="3385662"/>
          </a:xfrm>
        </p:spPr>
        <p:txBody>
          <a:bodyPr>
            <a:normAutofit fontScale="85000" lnSpcReduction="20000"/>
          </a:bodyPr>
          <a:lstStyle/>
          <a:p>
            <a:r>
              <a:rPr lang="de-DE" sz="1600" dirty="0" smtClean="0"/>
              <a:t>Im Fokus stehen die Schaffung einer Präventionskultur und </a:t>
            </a:r>
            <a:br>
              <a:rPr lang="de-DE" sz="1600" dirty="0" smtClean="0"/>
            </a:br>
            <a:r>
              <a:rPr lang="de-DE" sz="1600" dirty="0" smtClean="0"/>
              <a:t>die Sensibilisierung</a:t>
            </a:r>
          </a:p>
          <a:p>
            <a:r>
              <a:rPr lang="de-DE" sz="1600" dirty="0" smtClean="0"/>
              <a:t>Es gibt in der EU bereits Rechtsvorschriften zu gefährlichen Substanzen – die Arbeitgeber müssen sich ihrer Rechtspflichten bewusst sein</a:t>
            </a:r>
          </a:p>
          <a:p>
            <a:r>
              <a:rPr lang="de-DE" sz="1600" dirty="0" smtClean="0"/>
              <a:t>Gefährdungsbeurteilung ist zentral für eine wirksame Prävention</a:t>
            </a:r>
            <a:endParaRPr lang="de-DE" sz="1500" dirty="0"/>
          </a:p>
          <a:p>
            <a:r>
              <a:rPr lang="de-DE" sz="1600" dirty="0" smtClean="0"/>
              <a:t>Es sind wirksame Präventions- und Schutzmaßnahmen nötig </a:t>
            </a:r>
          </a:p>
          <a:p>
            <a:r>
              <a:rPr lang="de-DE" sz="1600" dirty="0"/>
              <a:t>Die Arbeitnehmer sind über Folgendes </a:t>
            </a:r>
            <a:r>
              <a:rPr lang="de-DE" sz="1600" dirty="0" smtClean="0"/>
              <a:t>zu informieren</a:t>
            </a:r>
            <a:r>
              <a:rPr lang="de-DE" sz="1600" dirty="0"/>
              <a:t>: </a:t>
            </a:r>
          </a:p>
          <a:p>
            <a:pPr lvl="1">
              <a:spcBef>
                <a:spcPts val="600"/>
              </a:spcBef>
            </a:pPr>
            <a:r>
              <a:rPr lang="de-DE" sz="1600" dirty="0" smtClean="0"/>
              <a:t>die Ergebnisse der Gefährdungsbeurteilung (Risikobewertungen)</a:t>
            </a:r>
          </a:p>
          <a:p>
            <a:pPr lvl="1"/>
            <a:r>
              <a:rPr lang="de-DE" sz="1600" dirty="0" smtClean="0"/>
              <a:t>die Risiken, denen sie ausgesetzt sind, und welche Auswirkungen auftreten können</a:t>
            </a:r>
            <a:endParaRPr lang="de-DE" sz="1600" dirty="0"/>
          </a:p>
          <a:p>
            <a:pPr lvl="1"/>
            <a:r>
              <a:rPr lang="de-DE" sz="1600" dirty="0" smtClean="0"/>
              <a:t>was für ihre eigene und die Sicherheit anderer zu tun ist</a:t>
            </a:r>
          </a:p>
          <a:p>
            <a:pPr lvl="1"/>
            <a:r>
              <a:rPr lang="de-DE" sz="1600" dirty="0" smtClean="0"/>
              <a:t>was bei einem Unfall oder unvorhergesehenen Ereignis zu tun ist</a:t>
            </a:r>
          </a:p>
          <a:p>
            <a:r>
              <a:rPr lang="de-DE" sz="1600" dirty="0" smtClean="0"/>
              <a:t>Praktische Tools und Leitlinien können Unternehmen helfen, die Risiken zu bewältigen sowie sichere und gesunde Arbeitsplätze </a:t>
            </a:r>
            <a:br>
              <a:rPr lang="de-DE" sz="1600" dirty="0" smtClean="0"/>
            </a:br>
            <a:r>
              <a:rPr lang="de-DE" sz="1600" dirty="0" smtClean="0"/>
              <a:t>zu gewährleisten.</a:t>
            </a:r>
            <a:endParaRPr lang="de-DE"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447213"/>
            <a:ext cx="2279454" cy="2852729"/>
          </a:xfrm>
          <a:prstGeom prst="rect">
            <a:avLst/>
          </a:prstGeom>
        </p:spPr>
      </p:pic>
    </p:spTree>
    <p:extLst>
      <p:ext uri="{BB962C8B-B14F-4D97-AF65-F5344CB8AC3E}">
        <p14:creationId xmlns:p14="http://schemas.microsoft.com/office/powerpoint/2010/main" val="1673160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Gefährdungsbeurteilung </a:t>
            </a:r>
            <a:r>
              <a:rPr lang="de-DE" sz="2000" dirty="0"/>
              <a:t>(Risikobewertung)</a:t>
            </a:r>
          </a:p>
        </p:txBody>
      </p:sp>
      <p:sp>
        <p:nvSpPr>
          <p:cNvPr id="3" name="Content Placeholder 2"/>
          <p:cNvSpPr>
            <a:spLocks noGrp="1"/>
          </p:cNvSpPr>
          <p:nvPr>
            <p:ph sz="half" idx="1"/>
          </p:nvPr>
        </p:nvSpPr>
        <p:spPr>
          <a:xfrm>
            <a:off x="450000" y="843558"/>
            <a:ext cx="7290352" cy="3174910"/>
          </a:xfrm>
        </p:spPr>
        <p:txBody>
          <a:bodyPr>
            <a:normAutofit fontScale="92500" lnSpcReduction="10000"/>
          </a:bodyPr>
          <a:lstStyle/>
          <a:p>
            <a:r>
              <a:rPr lang="de-DE" sz="1600" dirty="0" smtClean="0"/>
              <a:t>Gefährdungsbeurteilungen sind nötig, </a:t>
            </a:r>
            <a:r>
              <a:rPr lang="de-DE" sz="1600" dirty="0"/>
              <a:t>um alle Gefahren für die Sicherheit und Gesundheit zu ermitteln</a:t>
            </a:r>
          </a:p>
          <a:p>
            <a:r>
              <a:rPr lang="de-DE" sz="1600" dirty="0"/>
              <a:t>Es sollten alle Gruppen – Arbeitgeber, Führungskräfte, </a:t>
            </a:r>
            <a:r>
              <a:rPr lang="de-DE" sz="1600" dirty="0" smtClean="0"/>
              <a:t>Arbeitsschutzbeauftragte und </a:t>
            </a:r>
            <a:r>
              <a:rPr lang="de-DE" sz="1600" dirty="0"/>
              <a:t>Arbeitnehmer – darin eingebunden sein</a:t>
            </a:r>
          </a:p>
          <a:p>
            <a:r>
              <a:rPr lang="de-DE" sz="1600" dirty="0"/>
              <a:t>Alle Arbeitnehmergruppen und Auftragnehmer sowie außergewöhnliche Arbeitssituationen, z. B. Wartung und Reparatur, sind zu berücksichtigen</a:t>
            </a:r>
          </a:p>
          <a:p>
            <a:r>
              <a:rPr lang="de-DE" altLang="en-US" sz="1600" dirty="0"/>
              <a:t>Es ist wichtig, allen Arbeiten zur Beseitigung, Substitution oder Bewältigung der Risiken </a:t>
            </a:r>
            <a:r>
              <a:rPr lang="de-DE" altLang="en-US" sz="1600" dirty="0" smtClean="0"/>
              <a:t>Vorrang zu gewähren </a:t>
            </a:r>
            <a:endParaRPr lang="de-DE" altLang="en-US" sz="1600" dirty="0"/>
          </a:p>
          <a:p>
            <a:r>
              <a:rPr lang="de-DE" sz="1600" dirty="0"/>
              <a:t>Bei Vorfällen ist eine Überarbeitung und Aktualisierung nötig </a:t>
            </a:r>
          </a:p>
          <a:p>
            <a:r>
              <a:rPr lang="de-DE" sz="1600" dirty="0"/>
              <a:t>Die Arbeitnehmer sind über die Ergebnisse zu informieren und in der Anwendung </a:t>
            </a:r>
            <a:r>
              <a:rPr lang="de-DE" sz="1600" dirty="0" smtClean="0"/>
              <a:t>von Präventionsmaßnahmen </a:t>
            </a:r>
            <a:r>
              <a:rPr lang="de-DE" sz="1600" dirty="0"/>
              <a:t>zu schulen</a:t>
            </a:r>
          </a:p>
          <a:p>
            <a:r>
              <a:rPr lang="de-DE" sz="1600" dirty="0"/>
              <a:t>Für Unternehmen stehen Instrumente zur Durchführung </a:t>
            </a:r>
            <a:r>
              <a:rPr lang="de-DE" sz="1600" dirty="0" smtClean="0"/>
              <a:t>von Gefährdungsbeurteilungen </a:t>
            </a:r>
            <a:r>
              <a:rPr lang="de-DE" sz="1600" dirty="0"/>
              <a:t>zur Verfügung</a:t>
            </a:r>
          </a:p>
        </p:txBody>
      </p:sp>
    </p:spTree>
    <p:extLst>
      <p:ext uri="{BB962C8B-B14F-4D97-AF65-F5344CB8AC3E}">
        <p14:creationId xmlns:p14="http://schemas.microsoft.com/office/powerpoint/2010/main" val="37553442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Handhabung von gefährlichen Substanzen in drei Schritten</a:t>
            </a:r>
            <a:endParaRPr lang="de-DE" sz="2000" dirty="0"/>
          </a:p>
        </p:txBody>
      </p:sp>
      <p:sp>
        <p:nvSpPr>
          <p:cNvPr id="3" name="Content Placeholder 2"/>
          <p:cNvSpPr>
            <a:spLocks noGrp="1"/>
          </p:cNvSpPr>
          <p:nvPr>
            <p:ph sz="half" idx="1"/>
          </p:nvPr>
        </p:nvSpPr>
        <p:spPr>
          <a:xfrm>
            <a:off x="450001" y="843558"/>
            <a:ext cx="7560000" cy="3500984"/>
          </a:xfrm>
        </p:spPr>
        <p:txBody>
          <a:bodyPr>
            <a:normAutofit fontScale="92500" lnSpcReduction="10000"/>
          </a:bodyPr>
          <a:lstStyle/>
          <a:p>
            <a:pPr marL="0" indent="0">
              <a:buNone/>
            </a:pPr>
            <a:r>
              <a:rPr lang="de-DE" altLang="en-US" sz="1500" dirty="0" smtClean="0"/>
              <a:t>Ermittlung der Gefahren</a:t>
            </a:r>
            <a:r>
              <a:rPr lang="de-DE" dirty="0" smtClean="0"/>
              <a:t>:</a:t>
            </a:r>
          </a:p>
          <a:p>
            <a:r>
              <a:rPr lang="de-DE" dirty="0" smtClean="0"/>
              <a:t>Erstellen Sie eine Liste der Stoffe/chemischen Produkte, die am Arbeitsplatz verwendet und erzeugt werden</a:t>
            </a:r>
            <a:r>
              <a:rPr lang="de-DE" altLang="en-US" sz="1300" dirty="0"/>
              <a:t> </a:t>
            </a:r>
          </a:p>
          <a:p>
            <a:r>
              <a:rPr lang="de-DE" dirty="0" smtClean="0"/>
              <a:t>Sammeln Sie Informationen über </a:t>
            </a:r>
            <a:r>
              <a:rPr lang="de-DE" sz="1300" dirty="0"/>
              <a:t>die Schäden</a:t>
            </a:r>
            <a:r>
              <a:rPr lang="de-DE" dirty="0" smtClean="0"/>
              <a:t>, die sie verursachen können und wie es dazu kommen kann, etwa anhand von Kennzeichen und Sicherheitsdatenblättern </a:t>
            </a:r>
          </a:p>
          <a:p>
            <a:r>
              <a:rPr lang="de-DE" dirty="0" smtClean="0"/>
              <a:t>Prüfen Sie, ob Karzinogene oder Mutagene verwendet werden, die strengeren Regeln unterliegen</a:t>
            </a:r>
          </a:p>
          <a:p>
            <a:pPr marL="0" indent="0">
              <a:buNone/>
            </a:pPr>
            <a:r>
              <a:rPr lang="de-DE" altLang="en-US" sz="1500" dirty="0" smtClean="0"/>
              <a:t>Bewertung der Exposition:</a:t>
            </a:r>
          </a:p>
          <a:p>
            <a:r>
              <a:rPr lang="de-DE" dirty="0" smtClean="0"/>
              <a:t>Ermitteln Sie, wer Gefahren ausgesetzt ist, auch bei Reinigungs- und Wartungskräften</a:t>
            </a:r>
          </a:p>
          <a:p>
            <a:r>
              <a:rPr lang="de-DE" sz="1300" dirty="0"/>
              <a:t>Bewerten Sie die Exposition der Arbeitnehmer anhand der Art, Intensität, Länge und Häufigkeit der Exposition, inklusive kombinierter Expositionen</a:t>
            </a:r>
          </a:p>
          <a:p>
            <a:r>
              <a:rPr lang="de-DE" dirty="0" smtClean="0"/>
              <a:t>Betrachten Sie die Auswirkungen in Kombination mit anderen Gefahren, z. B. Brandrisiken, Aufnahme über die Haut oder Handhabung von Flüssigkeiten</a:t>
            </a:r>
          </a:p>
          <a:p>
            <a:pPr marL="0" indent="0">
              <a:buNone/>
            </a:pPr>
            <a:r>
              <a:rPr lang="de-DE" sz="1500" dirty="0" smtClean="0"/>
              <a:t>Festlegung von Maßnahmen:</a:t>
            </a:r>
          </a:p>
          <a:p>
            <a:r>
              <a:rPr lang="de-DE" dirty="0" smtClean="0"/>
              <a:t>Erstellen Sie dann anhand einer Gefahrenliste einen Maßnahmenplan inklusive </a:t>
            </a:r>
            <a:r>
              <a:rPr lang="de-DE" sz="1300" dirty="0" smtClean="0"/>
              <a:t> </a:t>
            </a:r>
            <a:r>
              <a:rPr lang="de-DE" dirty="0" smtClean="0"/>
              <a:t>der für seine Durchführung </a:t>
            </a:r>
            <a:r>
              <a:rPr lang="de-DE" dirty="0" smtClean="0"/>
              <a:t>zuständige(n) </a:t>
            </a:r>
            <a:r>
              <a:rPr lang="de-DE" dirty="0" smtClean="0"/>
              <a:t>Person(en) </a:t>
            </a:r>
          </a:p>
          <a:p>
            <a:r>
              <a:rPr lang="de-DE" sz="1300" dirty="0"/>
              <a:t>Prüfen Sie die Umsetzung und </a:t>
            </a:r>
            <a:r>
              <a:rPr lang="de-DE" sz="1300" dirty="0" smtClean="0"/>
              <a:t>Wirkungen der </a:t>
            </a:r>
            <a:r>
              <a:rPr lang="de-DE" sz="1300" dirty="0"/>
              <a:t>Maßnahmen</a:t>
            </a:r>
            <a:endParaRPr lang="de-DE" dirty="0"/>
          </a:p>
        </p:txBody>
      </p:sp>
    </p:spTree>
    <p:extLst>
      <p:ext uri="{BB962C8B-B14F-4D97-AF65-F5344CB8AC3E}">
        <p14:creationId xmlns:p14="http://schemas.microsoft.com/office/powerpoint/2010/main" val="28736400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Das „STOP“-Prinzip</a:t>
            </a:r>
            <a:endParaRPr lang="de-DE" sz="2000" dirty="0"/>
          </a:p>
        </p:txBody>
      </p:sp>
      <p:sp>
        <p:nvSpPr>
          <p:cNvPr id="3" name="Content Placeholder 2"/>
          <p:cNvSpPr>
            <a:spLocks noGrp="1"/>
          </p:cNvSpPr>
          <p:nvPr>
            <p:ph sz="half" idx="1"/>
          </p:nvPr>
        </p:nvSpPr>
        <p:spPr>
          <a:xfrm>
            <a:off x="450001" y="911542"/>
            <a:ext cx="7434367" cy="3023914"/>
          </a:xfrm>
        </p:spPr>
        <p:txBody>
          <a:bodyPr>
            <a:normAutofit fontScale="92500"/>
          </a:bodyPr>
          <a:lstStyle/>
          <a:p>
            <a:r>
              <a:rPr lang="de-DE" sz="1600" dirty="0" smtClean="0"/>
              <a:t>Arbeitgeber müssen wirksame Präventions- und Schutzmaßnahmen festlegen</a:t>
            </a:r>
          </a:p>
          <a:p>
            <a:r>
              <a:rPr lang="de-DE" sz="1600" dirty="0" smtClean="0"/>
              <a:t>Gefährliche Substanzen und Verfahren am Arbeitsplatz sollten vollständig eliminiert werden (z. B. durch die Konzeption neuer Arbeitsabläufe) </a:t>
            </a:r>
          </a:p>
          <a:p>
            <a:r>
              <a:rPr lang="de-DE" sz="1600" dirty="0" smtClean="0"/>
              <a:t>Ist keine </a:t>
            </a:r>
            <a:r>
              <a:rPr lang="de-DE" sz="1600" u="sng" dirty="0" smtClean="0"/>
              <a:t>Eliminierung</a:t>
            </a:r>
            <a:r>
              <a:rPr lang="de-DE" sz="1600" dirty="0" smtClean="0"/>
              <a:t> möglich, müssen die Risiken anhand hierarchischer Präventionsmaßnahmen – dem „STOP“-Prinzip – bewältigt werden</a:t>
            </a:r>
            <a:endParaRPr lang="en-US" dirty="0" smtClean="0"/>
          </a:p>
          <a:p>
            <a:pPr marL="0" indent="0">
              <a:spcBef>
                <a:spcPts val="600"/>
              </a:spcBef>
              <a:buNone/>
            </a:pPr>
            <a:r>
              <a:rPr lang="en-US" sz="1600" dirty="0" smtClean="0">
                <a:solidFill>
                  <a:srgbClr val="FF0000"/>
                </a:solidFill>
              </a:rPr>
              <a:t>	</a:t>
            </a:r>
            <a:r>
              <a:rPr lang="de-DE" sz="1600" dirty="0" smtClean="0">
                <a:solidFill>
                  <a:srgbClr val="FF0000"/>
                </a:solidFill>
              </a:rPr>
              <a:t>S</a:t>
            </a:r>
            <a:r>
              <a:rPr lang="de-DE" sz="1600" dirty="0" smtClean="0"/>
              <a:t>ubstitution (sichere oder weniger schädliche Alternativen)</a:t>
            </a:r>
          </a:p>
          <a:p>
            <a:pPr marL="0" indent="0">
              <a:buNone/>
            </a:pPr>
            <a:r>
              <a:rPr lang="en-US" sz="1600" dirty="0" smtClean="0">
                <a:solidFill>
                  <a:srgbClr val="FF0000"/>
                </a:solidFill>
              </a:rPr>
              <a:t>	</a:t>
            </a:r>
            <a:r>
              <a:rPr lang="de-DE" sz="1600" dirty="0" smtClean="0">
                <a:solidFill>
                  <a:srgbClr val="FF0000"/>
                </a:solidFill>
              </a:rPr>
              <a:t>T</a:t>
            </a:r>
            <a:r>
              <a:rPr lang="de-DE" sz="1600" dirty="0" smtClean="0"/>
              <a:t>echnische Maßnahmen (z. B. geschlossenes System, Punktabsaugung)</a:t>
            </a:r>
          </a:p>
          <a:p>
            <a:pPr marL="0" indent="0">
              <a:buNone/>
            </a:pPr>
            <a:r>
              <a:rPr lang="en-US" sz="1600" dirty="0" smtClean="0">
                <a:solidFill>
                  <a:srgbClr val="FF0000"/>
                </a:solidFill>
              </a:rPr>
              <a:t>	</a:t>
            </a:r>
            <a:r>
              <a:rPr lang="de-DE" sz="1600" dirty="0" smtClean="0">
                <a:solidFill>
                  <a:srgbClr val="FF0000"/>
                </a:solidFill>
              </a:rPr>
              <a:t>O</a:t>
            </a:r>
            <a:r>
              <a:rPr lang="de-DE" sz="1600" dirty="0" smtClean="0"/>
              <a:t>rganisatorische Maßnahmen (z. B. Begrenzung der Zahl </a:t>
            </a:r>
            <a:br>
              <a:rPr lang="de-DE" sz="1600" dirty="0" smtClean="0"/>
            </a:br>
            <a:r>
              <a:rPr lang="de-DE" sz="1600" dirty="0" smtClean="0"/>
              <a:t>	exponierter Arbeitnehmer oder der Expositionszeit)</a:t>
            </a:r>
          </a:p>
          <a:p>
            <a:pPr marL="0" indent="0">
              <a:buNone/>
            </a:pPr>
            <a:r>
              <a:rPr lang="en-US" sz="1600" dirty="0" smtClean="0">
                <a:solidFill>
                  <a:srgbClr val="FF0000"/>
                </a:solidFill>
              </a:rPr>
              <a:t>	</a:t>
            </a:r>
            <a:r>
              <a:rPr lang="de-DE" sz="1600" dirty="0" smtClean="0">
                <a:solidFill>
                  <a:srgbClr val="FF0000"/>
                </a:solidFill>
              </a:rPr>
              <a:t>P</a:t>
            </a:r>
            <a:r>
              <a:rPr lang="de-DE" sz="1600" dirty="0" smtClean="0"/>
              <a:t>ersönlicher Schutz (Tragen persönlicher Schutzausrüstung)</a:t>
            </a:r>
          </a:p>
          <a:p>
            <a:endParaRPr lang="de-DE" sz="1600" dirty="0" smtClean="0"/>
          </a:p>
          <a:p>
            <a:endParaRPr lang="de-DE" sz="1600" dirty="0" smtClean="0"/>
          </a:p>
          <a:p>
            <a:endParaRPr lang="de-DE" sz="1600" dirty="0" smtClean="0"/>
          </a:p>
          <a:p>
            <a:pPr marL="0" indent="0">
              <a:buNone/>
            </a:pPr>
            <a:endParaRPr lang="de-DE" sz="1600" dirty="0" smtClean="0"/>
          </a:p>
        </p:txBody>
      </p:sp>
      <p:grpSp>
        <p:nvGrpSpPr>
          <p:cNvPr id="4" name="Group 3"/>
          <p:cNvGrpSpPr/>
          <p:nvPr/>
        </p:nvGrpSpPr>
        <p:grpSpPr>
          <a:xfrm>
            <a:off x="7236296" y="2496291"/>
            <a:ext cx="1958590" cy="1731222"/>
            <a:chOff x="6881125" y="3290315"/>
            <a:chExt cx="1958590" cy="1731222"/>
          </a:xfrm>
        </p:grpSpPr>
        <p:sp>
          <p:nvSpPr>
            <p:cNvPr id="7" name="Rounded Rectangle 6"/>
            <p:cNvSpPr/>
            <p:nvPr/>
          </p:nvSpPr>
          <p:spPr>
            <a:xfrm>
              <a:off x="6881125" y="3816432"/>
              <a:ext cx="1755064" cy="1146276"/>
            </a:xfrm>
            <a:prstGeom prst="round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130" y="3290315"/>
              <a:ext cx="1838585" cy="1731222"/>
            </a:xfrm>
            <a:prstGeom prst="rect">
              <a:avLst/>
            </a:prstGeom>
          </p:spPr>
        </p:pic>
      </p:grpSp>
    </p:spTree>
    <p:extLst>
      <p:ext uri="{BB962C8B-B14F-4D97-AF65-F5344CB8AC3E}">
        <p14:creationId xmlns:p14="http://schemas.microsoft.com/office/powerpoint/2010/main" val="35660519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Rechtsvorschriften</a:t>
            </a:r>
            <a:endParaRPr lang="de-DE" sz="2000" dirty="0"/>
          </a:p>
        </p:txBody>
      </p:sp>
      <p:sp>
        <p:nvSpPr>
          <p:cNvPr id="3" name="Content Placeholder 2"/>
          <p:cNvSpPr>
            <a:spLocks noGrp="1"/>
          </p:cNvSpPr>
          <p:nvPr>
            <p:ph sz="half" idx="1"/>
          </p:nvPr>
        </p:nvSpPr>
        <p:spPr>
          <a:xfrm>
            <a:off x="450001" y="843558"/>
            <a:ext cx="7200800" cy="3645000"/>
          </a:xfrm>
        </p:spPr>
        <p:txBody>
          <a:bodyPr>
            <a:normAutofit/>
          </a:bodyPr>
          <a:lstStyle/>
          <a:p>
            <a:r>
              <a:rPr lang="de-DE" sz="1300" dirty="0"/>
              <a:t>Der Arbeitgeber ist rechtlich für die Gewährleistung der Arbeitssicherheit verantwortlich</a:t>
            </a:r>
          </a:p>
          <a:p>
            <a:pPr marL="0" indent="0">
              <a:buNone/>
            </a:pPr>
            <a:r>
              <a:rPr sz="1300" dirty="0"/>
              <a:t/>
            </a:r>
            <a:br>
              <a:rPr sz="1300" dirty="0"/>
            </a:br>
            <a:r>
              <a:rPr lang="de-DE" sz="1300" dirty="0" smtClean="0"/>
              <a:t>Die Bestimmungen zum Arbeitsschutz finden sich u. a. in</a:t>
            </a:r>
          </a:p>
          <a:p>
            <a:r>
              <a:rPr lang="de-DE" sz="1300" dirty="0" smtClean="0">
                <a:hlinkClick r:id="rId2"/>
              </a:rPr>
              <a:t>Richtlinie 89/391/EWG (Rahmenrichtlinie)   </a:t>
            </a:r>
            <a:endParaRPr lang="de-DE" sz="1300" dirty="0"/>
          </a:p>
          <a:p>
            <a:r>
              <a:rPr lang="de-DE" sz="1300" dirty="0" smtClean="0">
                <a:hlinkClick r:id="rId3"/>
              </a:rPr>
              <a:t>Richtlinie 98/24/EG (Richtlinie über chemische Arbeitsstoffe)</a:t>
            </a:r>
            <a:endParaRPr lang="de-DE" sz="1300" dirty="0"/>
          </a:p>
          <a:p>
            <a:r>
              <a:rPr lang="de-DE" sz="1300" dirty="0" smtClean="0">
                <a:hlinkClick r:id="rId4"/>
              </a:rPr>
              <a:t>Richtlinie 2004/37/EG (Richtlinie über Karzinogene und Mutagene)</a:t>
            </a:r>
            <a:endParaRPr lang="de-DE" sz="1300" dirty="0" smtClean="0"/>
          </a:p>
          <a:p>
            <a:pPr marL="0" indent="0">
              <a:buNone/>
            </a:pPr>
            <a:r>
              <a:rPr sz="1300" dirty="0"/>
              <a:t/>
            </a:r>
            <a:br>
              <a:rPr sz="1300" dirty="0"/>
            </a:br>
            <a:r>
              <a:rPr lang="de-DE" sz="1300" dirty="0"/>
              <a:t>Gesamtüberblick über die maßgeblichen Arbeitsschutzvorschriften: </a:t>
            </a:r>
            <a:r>
              <a:rPr sz="1300" dirty="0"/>
              <a:t/>
            </a:r>
            <a:br>
              <a:rPr sz="1300" dirty="0"/>
            </a:br>
            <a:r>
              <a:rPr lang="de-DE" sz="1300" dirty="0" smtClean="0">
                <a:hlinkClick r:id="rId5"/>
              </a:rPr>
              <a:t>https://osha.europa.eu/de/safety-and-health-legislation </a:t>
            </a:r>
            <a:r>
              <a:rPr sz="1300" dirty="0">
                <a:hlinkClick r:id="rId5"/>
              </a:rPr>
              <a:t/>
            </a:r>
            <a:br>
              <a:rPr sz="1300" dirty="0">
                <a:hlinkClick r:id="rId5"/>
              </a:rPr>
            </a:br>
            <a:endParaRPr lang="de-DE" sz="1300" dirty="0"/>
          </a:p>
          <a:p>
            <a:pPr marL="0" indent="0">
              <a:buNone/>
            </a:pPr>
            <a:r>
              <a:rPr lang="de-DE" sz="1300" dirty="0"/>
              <a:t>Nützliche Informationen zu Vorschriften über chemische Stoffe:</a:t>
            </a:r>
          </a:p>
          <a:p>
            <a:r>
              <a:rPr lang="de-DE" sz="1300" dirty="0" smtClean="0">
                <a:hlinkClick r:id="rId6"/>
              </a:rPr>
              <a:t>Verordnung (EG) Nr. 1907/2006 (REACH-Verordnung)</a:t>
            </a:r>
            <a:endParaRPr lang="de-DE" sz="1300" dirty="0"/>
          </a:p>
          <a:p>
            <a:r>
              <a:rPr lang="de-DE" sz="1300" dirty="0" smtClean="0">
                <a:hlinkClick r:id="rId7"/>
              </a:rPr>
              <a:t>Verordnung (EG) Nr. 1272/2008 (CLP-Verordnung)</a:t>
            </a:r>
            <a:endParaRPr lang="de-DE" sz="1300" dirty="0"/>
          </a:p>
          <a:p>
            <a:endParaRPr lang="de-DE" sz="1600" dirty="0" smtClean="0"/>
          </a:p>
          <a:p>
            <a:pPr marL="0" indent="0">
              <a:buNone/>
            </a:pPr>
            <a:endParaRPr lang="de-DE" sz="1800" dirty="0"/>
          </a:p>
        </p:txBody>
      </p:sp>
      <p:grpSp>
        <p:nvGrpSpPr>
          <p:cNvPr id="6" name="Group 5"/>
          <p:cNvGrpSpPr/>
          <p:nvPr/>
        </p:nvGrpSpPr>
        <p:grpSpPr>
          <a:xfrm>
            <a:off x="7308304" y="2067694"/>
            <a:ext cx="1783948" cy="1838857"/>
            <a:chOff x="6948264" y="2401345"/>
            <a:chExt cx="1783948" cy="1838857"/>
          </a:xfrm>
        </p:grpSpPr>
        <p:sp>
          <p:nvSpPr>
            <p:cNvPr id="5" name="Oval 4"/>
            <p:cNvSpPr/>
            <p:nvPr/>
          </p:nvSpPr>
          <p:spPr>
            <a:xfrm>
              <a:off x="6948264" y="2787773"/>
              <a:ext cx="1440160" cy="1452429"/>
            </a:xfrm>
            <a:prstGeom prst="ellipse">
              <a:avLst/>
            </a:prstGeom>
            <a:solidFill>
              <a:srgbClr val="89C14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rcRect b="23658"/>
            <a:stretch>
              <a:fillRect/>
            </a:stretch>
          </p:blipFill>
          <p:spPr>
            <a:xfrm>
              <a:off x="7164288" y="2401345"/>
              <a:ext cx="1567924" cy="1838857"/>
            </a:xfrm>
            <a:prstGeom prst="rect">
              <a:avLst/>
            </a:prstGeom>
          </p:spPr>
        </p:pic>
      </p:grpSp>
    </p:spTree>
    <p:extLst>
      <p:ext uri="{BB962C8B-B14F-4D97-AF65-F5344CB8AC3E}">
        <p14:creationId xmlns:p14="http://schemas.microsoft.com/office/powerpoint/2010/main" val="9351339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Karzinogene</a:t>
            </a:r>
            <a:endParaRPr lang="de-DE" sz="2000" dirty="0"/>
          </a:p>
        </p:txBody>
      </p:sp>
      <p:sp>
        <p:nvSpPr>
          <p:cNvPr id="3" name="Content Placeholder 2"/>
          <p:cNvSpPr>
            <a:spLocks noGrp="1"/>
          </p:cNvSpPr>
          <p:nvPr>
            <p:ph sz="half" idx="1"/>
          </p:nvPr>
        </p:nvSpPr>
        <p:spPr>
          <a:xfrm>
            <a:off x="450001" y="843558"/>
            <a:ext cx="8082439" cy="2880320"/>
          </a:xfrm>
        </p:spPr>
        <p:txBody>
          <a:bodyPr>
            <a:normAutofit/>
          </a:bodyPr>
          <a:lstStyle/>
          <a:p>
            <a:pPr lvl="0"/>
            <a:r>
              <a:rPr lang="de-DE" sz="1600" dirty="0" smtClean="0"/>
              <a:t>Karzinogene verursachen die meisten tödlichen Berufskrankheiten in der EU</a:t>
            </a:r>
          </a:p>
          <a:p>
            <a:r>
              <a:rPr lang="de-DE" sz="1600" dirty="0" smtClean="0"/>
              <a:t>Die arbeitsbedingte Exposition gegenüber Karzinogenen verursacht jedes Jahr:</a:t>
            </a:r>
          </a:p>
          <a:p>
            <a:pPr lvl="1">
              <a:spcBef>
                <a:spcPts val="600"/>
              </a:spcBef>
            </a:pPr>
            <a:r>
              <a:rPr lang="de-DE" sz="1600" dirty="0" smtClean="0"/>
              <a:t>zwischen 91 500 und 150 500 neue Krebserkrankungen</a:t>
            </a:r>
          </a:p>
          <a:p>
            <a:pPr lvl="1"/>
            <a:r>
              <a:rPr lang="de-DE" sz="1600" dirty="0" smtClean="0"/>
              <a:t>zwischen 57 700 und 106 500 Todesfälle (RIVM, 2016)</a:t>
            </a:r>
          </a:p>
          <a:p>
            <a:pPr marL="189000" lvl="1" indent="-189000">
              <a:spcBef>
                <a:spcPts val="450"/>
              </a:spcBef>
              <a:buClr>
                <a:schemeClr val="tx2"/>
              </a:buClr>
              <a:buFont typeface="Wingdings" pitchFamily="2" charset="2"/>
              <a:buChar char="§"/>
            </a:pPr>
            <a:r>
              <a:rPr lang="de-DE" sz="1600" b="1" dirty="0" smtClean="0">
                <a:solidFill>
                  <a:schemeClr val="tx2"/>
                </a:solidFill>
              </a:rPr>
              <a:t>Viele Fälle arbeitsbedingter Krebserkrankungen lassen sich vermeiden</a:t>
            </a:r>
          </a:p>
          <a:p>
            <a:pPr lvl="0"/>
            <a:r>
              <a:rPr lang="de-DE" sz="1600" dirty="0" smtClean="0"/>
              <a:t>Für Karzinogene gelten strengere Maßnahmen als für andere gefährliche Substanzen, wie </a:t>
            </a:r>
            <a:r>
              <a:rPr lang="de-DE" sz="1600" dirty="0" smtClean="0"/>
              <a:t>z</a:t>
            </a:r>
            <a:r>
              <a:rPr lang="de-DE" sz="1600" dirty="0" smtClean="0"/>
              <a:t>. B. Arbeit in einem geschlossenen System, Beschränkung des Zugangs von Arbeitnehmern oder Aufbewahrung von Aufzeichnungen</a:t>
            </a:r>
          </a:p>
          <a:p>
            <a:pPr lvl="0"/>
            <a:r>
              <a:rPr lang="de-DE" sz="1600" dirty="0" smtClean="0"/>
              <a:t>Die Roadmap on Carcinogens soll die Politik unterstützen und den Austausch von Informationen und guten praktischen Lösungen fördern</a:t>
            </a:r>
            <a:endParaRPr lang="de-DE" sz="1600"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795886"/>
            <a:ext cx="1869077" cy="648072"/>
          </a:xfrm>
          <a:prstGeom prst="rect">
            <a:avLst/>
          </a:prstGeom>
        </p:spPr>
      </p:pic>
    </p:spTree>
    <p:extLst>
      <p:ext uri="{BB962C8B-B14F-4D97-AF65-F5344CB8AC3E}">
        <p14:creationId xmlns:p14="http://schemas.microsoft.com/office/powerpoint/2010/main" val="18033965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Besonders gefährdete Gruppen</a:t>
            </a:r>
            <a:endParaRPr lang="de-DE"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919" y="411510"/>
            <a:ext cx="5830035" cy="4991564"/>
          </a:xfrm>
          <a:prstGeom prst="rect">
            <a:avLst/>
          </a:prstGeom>
        </p:spPr>
      </p:pic>
      <p:sp>
        <p:nvSpPr>
          <p:cNvPr id="3" name="Content Placeholder 2"/>
          <p:cNvSpPr>
            <a:spLocks noGrp="1"/>
          </p:cNvSpPr>
          <p:nvPr>
            <p:ph sz="half" idx="1"/>
          </p:nvPr>
        </p:nvSpPr>
        <p:spPr>
          <a:xfrm>
            <a:off x="450000" y="837000"/>
            <a:ext cx="7794408" cy="3645000"/>
          </a:xfrm>
        </p:spPr>
        <p:txBody>
          <a:bodyPr/>
          <a:lstStyle/>
          <a:p>
            <a:r>
              <a:rPr lang="de-DE" sz="1600" dirty="0" smtClean="0"/>
              <a:t>Bestimmte Arbeitnehmergruppen können besonders durch gefährliche Substanzen gefährdet sein, darunter</a:t>
            </a:r>
          </a:p>
          <a:p>
            <a:pPr lvl="1"/>
            <a:r>
              <a:rPr lang="de-DE" sz="1600" dirty="0"/>
              <a:t>Frauen</a:t>
            </a:r>
          </a:p>
          <a:p>
            <a:pPr lvl="1"/>
            <a:r>
              <a:rPr lang="de-DE" sz="1600" dirty="0" smtClean="0"/>
              <a:t>junge Arbeitnehmer</a:t>
            </a:r>
          </a:p>
          <a:p>
            <a:pPr lvl="1"/>
            <a:r>
              <a:rPr lang="de-DE" sz="1600" dirty="0" smtClean="0"/>
              <a:t>Migranten</a:t>
            </a:r>
          </a:p>
          <a:p>
            <a:pPr lvl="1"/>
            <a:r>
              <a:rPr lang="de-DE" sz="1600" dirty="0" smtClean="0"/>
              <a:t>Leiharbeitnehmer</a:t>
            </a:r>
          </a:p>
          <a:p>
            <a:pPr lvl="1"/>
            <a:r>
              <a:rPr lang="de-DE" sz="1600" dirty="0"/>
              <a:t>nicht geschulte oder unerfahrene Mitarbeiter</a:t>
            </a:r>
          </a:p>
          <a:p>
            <a:pPr lvl="1"/>
            <a:r>
              <a:rPr lang="de-DE" sz="1600" dirty="0"/>
              <a:t>Reinigungskräfte und Auftragnehmer</a:t>
            </a:r>
          </a:p>
          <a:p>
            <a:pPr marL="189000" lvl="1" indent="-189000">
              <a:spcBef>
                <a:spcPts val="450"/>
              </a:spcBef>
              <a:buClr>
                <a:schemeClr val="tx2"/>
              </a:buClr>
              <a:buFont typeface="Wingdings" pitchFamily="2" charset="2"/>
              <a:buChar char="§"/>
            </a:pPr>
            <a:r>
              <a:rPr lang="de-DE" sz="1600" b="1" dirty="0" smtClean="0">
                <a:solidFill>
                  <a:schemeClr val="tx2"/>
                </a:solidFill>
              </a:rPr>
              <a:t>Die Gründe dafür können eine besondere Empfindlichkeit, Unerfahrenheit oder mangelnde Schulung und Information sein</a:t>
            </a:r>
          </a:p>
          <a:p>
            <a:pPr marL="189000" lvl="1" indent="-189000">
              <a:spcBef>
                <a:spcPts val="450"/>
              </a:spcBef>
              <a:buClr>
                <a:schemeClr val="tx2"/>
              </a:buClr>
              <a:buFont typeface="Wingdings" pitchFamily="2" charset="2"/>
              <a:buChar char="§"/>
            </a:pPr>
            <a:r>
              <a:rPr lang="de-DE" sz="1600" b="1" dirty="0" smtClean="0">
                <a:solidFill>
                  <a:schemeClr val="tx2"/>
                </a:solidFill>
              </a:rPr>
              <a:t>Die Gefahren für diese Arbeitnehmer sollten in der</a:t>
            </a:r>
            <a:r>
              <a:rPr lang="de-DE" sz="1600" b="1" dirty="0" smtClean="0">
                <a:solidFill>
                  <a:schemeClr val="accent2"/>
                </a:solidFill>
              </a:rPr>
              <a:t> </a:t>
            </a:r>
            <a:r>
              <a:rPr lang="de-DE" sz="1600" b="1" dirty="0" smtClean="0">
                <a:solidFill>
                  <a:schemeClr val="tx2"/>
                </a:solidFill>
              </a:rPr>
              <a:t>Gefährdungsbeurteilung berücksichtigt werden</a:t>
            </a:r>
            <a:endParaRPr lang="de-DE" sz="1600" b="1" dirty="0">
              <a:solidFill>
                <a:schemeClr val="tx2"/>
              </a:solidFill>
            </a:endParaRPr>
          </a:p>
          <a:p>
            <a:pPr lvl="1"/>
            <a:endParaRPr lang="de-DE" dirty="0" smtClean="0"/>
          </a:p>
        </p:txBody>
      </p:sp>
    </p:spTree>
    <p:extLst>
      <p:ext uri="{BB962C8B-B14F-4D97-AF65-F5344CB8AC3E}">
        <p14:creationId xmlns:p14="http://schemas.microsoft.com/office/powerpoint/2010/main" val="10012289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67963"/>
            <a:ext cx="9144000" cy="3415955"/>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7504" y="821811"/>
            <a:ext cx="7776864" cy="24482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de-DE" sz="2000" dirty="0" smtClean="0"/>
              <a:t>Machen Sie mit!</a:t>
            </a:r>
            <a:endParaRPr lang="de-DE" sz="2000" dirty="0"/>
          </a:p>
        </p:txBody>
      </p:sp>
      <p:sp>
        <p:nvSpPr>
          <p:cNvPr id="3" name="Content Placeholder 2"/>
          <p:cNvSpPr>
            <a:spLocks noGrp="1"/>
          </p:cNvSpPr>
          <p:nvPr>
            <p:ph sz="half" idx="1"/>
          </p:nvPr>
        </p:nvSpPr>
        <p:spPr>
          <a:xfrm>
            <a:off x="450000" y="987574"/>
            <a:ext cx="7560000" cy="3645000"/>
          </a:xfrm>
        </p:spPr>
        <p:txBody>
          <a:bodyPr>
            <a:normAutofit/>
          </a:bodyPr>
          <a:lstStyle/>
          <a:p>
            <a:pPr marL="0" indent="0">
              <a:buNone/>
            </a:pPr>
            <a:r>
              <a:rPr lang="de-DE" sz="1600" dirty="0" smtClean="0"/>
              <a:t>Unternehmen jeder Größe und aus jedem Wirtschaftszweig können sich ebenso wie Einzelpersonen folgendermaßen beteiligen:</a:t>
            </a:r>
          </a:p>
          <a:p>
            <a:pPr lvl="1">
              <a:spcBef>
                <a:spcPts val="600"/>
              </a:spcBef>
            </a:pPr>
            <a:r>
              <a:rPr lang="de-DE" sz="1600" dirty="0" smtClean="0"/>
              <a:t>Verbreitung und Bekanntmachung des Kampagnenmaterials</a:t>
            </a:r>
          </a:p>
          <a:p>
            <a:pPr lvl="1"/>
            <a:r>
              <a:rPr lang="de-DE" sz="1600" dirty="0"/>
              <a:t>Mitwirkung an der Organisation von Veranstaltungen und Aktivitäten</a:t>
            </a:r>
          </a:p>
          <a:p>
            <a:pPr lvl="1"/>
            <a:r>
              <a:rPr lang="de-DE" sz="1600" dirty="0" smtClean="0"/>
              <a:t>Verwendung und Bewerbung von Instrumenten </a:t>
            </a:r>
          </a:p>
          <a:p>
            <a:pPr marL="189000" lvl="1" indent="0">
              <a:buNone/>
            </a:pPr>
            <a:r>
              <a:rPr lang="de-DE" sz="1600" dirty="0" smtClean="0"/>
              <a:t>	für die Handhabung von gefährlichen Substanzen</a:t>
            </a:r>
          </a:p>
          <a:p>
            <a:pPr lvl="1"/>
            <a:r>
              <a:rPr lang="de-DE" sz="1600" dirty="0"/>
              <a:t>Werden Sie </a:t>
            </a:r>
            <a:r>
              <a:rPr lang="de-DE" sz="1600" dirty="0" smtClean="0"/>
              <a:t>zum Kampagnenpartner</a:t>
            </a:r>
            <a:endParaRPr lang="de-DE" sz="1600" dirty="0"/>
          </a:p>
          <a:p>
            <a:pPr lvl="1"/>
            <a:r>
              <a:rPr lang="de-DE" sz="1600" dirty="0" smtClean="0"/>
              <a:t>Halten Sie sich über soziale Netzwerke auf dem Laufenden</a:t>
            </a:r>
          </a:p>
          <a:p>
            <a:pPr lvl="1"/>
            <a:endParaRPr lang="de-DE" sz="1600" dirty="0" smtClean="0"/>
          </a:p>
          <a:p>
            <a:pPr marL="189000" lvl="1" indent="0">
              <a:buNone/>
            </a:pPr>
            <a:endParaRPr lang="de-DE" sz="1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5897" y="1635646"/>
            <a:ext cx="2138103" cy="3893200"/>
          </a:xfrm>
          <a:prstGeom prst="rect">
            <a:avLst/>
          </a:prstGeom>
        </p:spPr>
      </p:pic>
    </p:spTree>
    <p:extLst>
      <p:ext uri="{BB962C8B-B14F-4D97-AF65-F5344CB8AC3E}">
        <p14:creationId xmlns:p14="http://schemas.microsoft.com/office/powerpoint/2010/main" val="26925049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Angebote für Kampagnenpartner</a:t>
            </a:r>
            <a:endParaRPr lang="de-DE" sz="2000" dirty="0"/>
          </a:p>
        </p:txBody>
      </p:sp>
      <p:sp>
        <p:nvSpPr>
          <p:cNvPr id="4" name="Rectangle 3"/>
          <p:cNvSpPr/>
          <p:nvPr/>
        </p:nvSpPr>
        <p:spPr>
          <a:xfrm>
            <a:off x="0" y="584676"/>
            <a:ext cx="9144000" cy="3690410"/>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987824" y="735546"/>
            <a:ext cx="6048672" cy="33483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3194513" y="838022"/>
            <a:ext cx="5697967" cy="1350150"/>
          </a:xfrm>
        </p:spPr>
        <p:txBody>
          <a:bodyPr>
            <a:noAutofit/>
          </a:bodyPr>
          <a:lstStyle/>
          <a:p>
            <a:r>
              <a:rPr lang="de-DE" sz="1300" dirty="0" smtClean="0"/>
              <a:t>Erfolgreiche Partnerschaften zwischen der EU-OSHA und den wichtigsten Interessenträgern sind für den Erfolg der Kampagne von entscheidender Bedeutung</a:t>
            </a:r>
          </a:p>
          <a:p>
            <a:r>
              <a:rPr lang="de-DE" sz="1300" dirty="0"/>
              <a:t>Gesamteuropäische</a:t>
            </a:r>
            <a:r>
              <a:rPr lang="de-DE" sz="1300" dirty="0" smtClean="0"/>
              <a:t> und internationale Unternehmen können offizielle Kampagnenpartner werden</a:t>
            </a:r>
          </a:p>
          <a:p>
            <a:r>
              <a:rPr lang="de-DE" sz="1300" dirty="0"/>
              <a:t>Medienpartner werben für die Kampagne</a:t>
            </a:r>
          </a:p>
          <a:p>
            <a:r>
              <a:rPr lang="de-DE" sz="1300" dirty="0"/>
              <a:t>Zu den Leistungen zählen:</a:t>
            </a:r>
          </a:p>
          <a:p>
            <a:pPr lvl="1">
              <a:spcBef>
                <a:spcPts val="600"/>
              </a:spcBef>
            </a:pPr>
            <a:r>
              <a:rPr lang="de-DE" sz="1300" dirty="0"/>
              <a:t>ein Begrüßungspaket</a:t>
            </a:r>
          </a:p>
          <a:p>
            <a:pPr lvl="1"/>
            <a:r>
              <a:rPr lang="de-DE" sz="1300" dirty="0"/>
              <a:t>eine Bescheinigung über die Partnerschaft</a:t>
            </a:r>
          </a:p>
          <a:p>
            <a:pPr lvl="1"/>
            <a:r>
              <a:rPr lang="de-DE" sz="1300" dirty="0" smtClean="0"/>
              <a:t>Werbung auf EU-Ebene und in den Medien</a:t>
            </a:r>
          </a:p>
          <a:p>
            <a:pPr lvl="1"/>
            <a:r>
              <a:rPr lang="de-DE" sz="1300" dirty="0"/>
              <a:t>Vernetzungsmöglichkeiten und Austausch bewährter</a:t>
            </a:r>
            <a:r>
              <a:rPr sz="1300" dirty="0"/>
              <a:t/>
            </a:r>
            <a:br>
              <a:rPr sz="1300" dirty="0"/>
            </a:br>
            <a:r>
              <a:rPr lang="de-DE" sz="1300" dirty="0"/>
              <a:t>Praktiken mit anderen Kampagnenpartnern</a:t>
            </a:r>
          </a:p>
          <a:p>
            <a:pPr lvl="1"/>
            <a:r>
              <a:rPr lang="de-DE" sz="1300" dirty="0"/>
              <a:t>Einladungen zu Veranstaltungen der EU-OSHA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59" y="817823"/>
            <a:ext cx="3325110" cy="3363838"/>
          </a:xfrm>
          <a:prstGeom prst="rect">
            <a:avLst/>
          </a:prstGeom>
        </p:spPr>
      </p:pic>
    </p:spTree>
    <p:extLst>
      <p:ext uri="{BB962C8B-B14F-4D97-AF65-F5344CB8AC3E}">
        <p14:creationId xmlns:p14="http://schemas.microsoft.com/office/powerpoint/2010/main" val="6908470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
        <p:nvSpPr>
          <p:cNvPr id="2" name="Title 1"/>
          <p:cNvSpPr>
            <a:spLocks noGrp="1"/>
          </p:cNvSpPr>
          <p:nvPr>
            <p:ph type="title"/>
          </p:nvPr>
        </p:nvSpPr>
        <p:spPr/>
        <p:txBody>
          <a:bodyPr/>
          <a:lstStyle/>
          <a:p>
            <a:r>
              <a:rPr lang="de-DE" sz="2000" dirty="0" smtClean="0"/>
              <a:t>Europäischer Wettbewerb für gute praktische Lösungen im Rahmen der Kampagne „Gesunde Arbeitsplätze“</a:t>
            </a:r>
            <a:endParaRPr lang="de-DE" sz="2000" dirty="0"/>
          </a:p>
        </p:txBody>
      </p:sp>
      <p:sp>
        <p:nvSpPr>
          <p:cNvPr id="3" name="Content Placeholder 2"/>
          <p:cNvSpPr>
            <a:spLocks noGrp="1"/>
          </p:cNvSpPr>
          <p:nvPr>
            <p:ph sz="half" idx="1"/>
          </p:nvPr>
        </p:nvSpPr>
        <p:spPr/>
        <p:txBody>
          <a:bodyPr>
            <a:normAutofit/>
          </a:bodyPr>
          <a:lstStyle/>
          <a:p>
            <a:r>
              <a:rPr lang="de-DE" sz="1600" dirty="0" smtClean="0"/>
              <a:t>Anerkennung innovativer Lösungen für Sicherheit und Gesundheitsschutz bei der Arbeit</a:t>
            </a:r>
          </a:p>
          <a:p>
            <a:r>
              <a:rPr lang="de-DE" sz="1600" dirty="0" smtClean="0"/>
              <a:t>Auszeichnung von Unternehmen für erfolgreiche und nachhaltige Initiativen zur Handhabung von gefährlichen Substanzen bei der Arbeit</a:t>
            </a:r>
          </a:p>
          <a:p>
            <a:r>
              <a:rPr lang="de-DE" sz="1600" dirty="0" smtClean="0"/>
              <a:t>Organisationen und Unternehmen aus folgenden Ländern können teilnehmen:</a:t>
            </a:r>
          </a:p>
          <a:p>
            <a:pPr lvl="1">
              <a:spcBef>
                <a:spcPts val="600"/>
              </a:spcBef>
            </a:pPr>
            <a:r>
              <a:rPr lang="de-DE" sz="1600" dirty="0"/>
              <a:t>EU-Mitgliedstaaten</a:t>
            </a:r>
          </a:p>
          <a:p>
            <a:pPr lvl="1"/>
            <a:r>
              <a:rPr lang="de-DE" sz="1600" dirty="0" smtClean="0"/>
              <a:t>Kandidatenländer</a:t>
            </a:r>
            <a:endParaRPr lang="de-DE" sz="1600" dirty="0"/>
          </a:p>
          <a:p>
            <a:pPr lvl="1"/>
            <a:r>
              <a:rPr lang="de-DE" sz="1600" dirty="0" smtClean="0"/>
              <a:t>potenzielle </a:t>
            </a:r>
            <a:r>
              <a:rPr lang="de-DE" sz="1600" dirty="0" smtClean="0"/>
              <a:t>Kandidatenländer</a:t>
            </a:r>
            <a:endParaRPr lang="de-DE" sz="1600" b="1" dirty="0">
              <a:solidFill>
                <a:srgbClr val="FF0000"/>
              </a:solidFill>
            </a:endParaRPr>
          </a:p>
          <a:p>
            <a:pPr lvl="1"/>
            <a:r>
              <a:rPr lang="de-DE" sz="1600" dirty="0" smtClean="0"/>
              <a:t>Länder</a:t>
            </a:r>
            <a:r>
              <a:rPr lang="de-DE" sz="1600" dirty="0" smtClean="0">
                <a:solidFill>
                  <a:srgbClr val="FF0000"/>
                </a:solidFill>
              </a:rPr>
              <a:t> </a:t>
            </a:r>
            <a:r>
              <a:rPr lang="de-DE" sz="1600" dirty="0" smtClean="0"/>
              <a:t>der </a:t>
            </a:r>
            <a:r>
              <a:rPr lang="de-DE" sz="1600" dirty="0"/>
              <a:t>Europäischen Freihandelszone (EFTA)</a:t>
            </a:r>
          </a:p>
          <a:p>
            <a:pPr marL="189000" lvl="1" indent="-189000">
              <a:spcBef>
                <a:spcPts val="450"/>
              </a:spcBef>
              <a:buClr>
                <a:schemeClr val="tx2"/>
              </a:buClr>
              <a:buFont typeface="Wingdings" pitchFamily="2" charset="2"/>
              <a:buChar char="§"/>
            </a:pPr>
            <a:r>
              <a:rPr lang="de-DE" sz="1600" b="1" dirty="0" smtClean="0">
                <a:solidFill>
                  <a:schemeClr val="tx2"/>
                </a:solidFill>
              </a:rPr>
              <a:t>Die Gewinner werden bei der Preisverleihung bekannt gegeben</a:t>
            </a:r>
          </a:p>
          <a:p>
            <a:endParaRPr lang="de-DE" sz="1800" dirty="0" smtClean="0"/>
          </a:p>
          <a:p>
            <a:pPr lvl="1"/>
            <a:endParaRPr lang="de-DE" sz="1800" dirty="0" smtClean="0"/>
          </a:p>
          <a:p>
            <a:endParaRPr lang="de-DE" dirty="0"/>
          </a:p>
        </p:txBody>
      </p:sp>
    </p:spTree>
    <p:extLst>
      <p:ext uri="{BB962C8B-B14F-4D97-AF65-F5344CB8AC3E}">
        <p14:creationId xmlns:p14="http://schemas.microsoft.com/office/powerpoint/2010/main" val="5412223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Überblick über die Kampagne</a:t>
            </a:r>
            <a:endParaRPr lang="de-DE" sz="2000" dirty="0"/>
          </a:p>
        </p:txBody>
      </p:sp>
      <p:sp>
        <p:nvSpPr>
          <p:cNvPr id="3" name="Content Placeholder 2"/>
          <p:cNvSpPr>
            <a:spLocks noGrp="1"/>
          </p:cNvSpPr>
          <p:nvPr>
            <p:ph sz="half" idx="1"/>
          </p:nvPr>
        </p:nvSpPr>
        <p:spPr>
          <a:xfrm>
            <a:off x="450000" y="837000"/>
            <a:ext cx="6498264" cy="3645000"/>
          </a:xfrm>
        </p:spPr>
        <p:txBody>
          <a:bodyPr>
            <a:normAutofit/>
          </a:bodyPr>
          <a:lstStyle/>
          <a:p>
            <a:r>
              <a:rPr lang="de-DE" sz="1600" dirty="0" smtClean="0"/>
              <a:t>Koordination durch die Europäische </a:t>
            </a:r>
            <a:r>
              <a:rPr lang="de-DE" sz="1600" dirty="0"/>
              <a:t>Agentur für Sicherheit und Gesundheitsschutz am Arbeitsplatz (</a:t>
            </a:r>
            <a:r>
              <a:rPr lang="de-DE" sz="1600" dirty="0" smtClean="0"/>
              <a:t>EU-OSHA)</a:t>
            </a:r>
          </a:p>
          <a:p>
            <a:r>
              <a:rPr lang="de-DE" sz="1600" dirty="0" smtClean="0"/>
              <a:t>Umsetzung in über 30 Ländern</a:t>
            </a:r>
          </a:p>
          <a:p>
            <a:r>
              <a:rPr lang="de-DE" sz="1600" dirty="0" smtClean="0"/>
              <a:t>Unterstützung durch:</a:t>
            </a:r>
            <a:endParaRPr dirty="0"/>
          </a:p>
          <a:p>
            <a:pPr lvl="1">
              <a:spcBef>
                <a:spcPts val="600"/>
              </a:spcBef>
            </a:pPr>
            <a:r>
              <a:rPr lang="de-DE" sz="1600" dirty="0" smtClean="0"/>
              <a:t>nationale Focal Points</a:t>
            </a:r>
          </a:p>
          <a:p>
            <a:pPr lvl="1"/>
            <a:r>
              <a:rPr lang="de-DE" sz="1600" dirty="0" smtClean="0"/>
              <a:t>offizielle Kampagnenpartner</a:t>
            </a:r>
          </a:p>
          <a:p>
            <a:pPr lvl="1"/>
            <a:r>
              <a:rPr lang="de-DE" sz="1600" dirty="0" smtClean="0"/>
              <a:t>europäische Sozialpartner</a:t>
            </a:r>
          </a:p>
          <a:p>
            <a:pPr lvl="1"/>
            <a:r>
              <a:rPr lang="de-DE" sz="1600" dirty="0" smtClean="0"/>
              <a:t>Medienpartner</a:t>
            </a:r>
          </a:p>
          <a:p>
            <a:pPr lvl="1"/>
            <a:r>
              <a:rPr lang="de-DE" sz="1600" dirty="0" smtClean="0"/>
              <a:t>Enterprise Europe Network</a:t>
            </a:r>
          </a:p>
          <a:p>
            <a:pPr lvl="1"/>
            <a:r>
              <a:rPr lang="de-DE" sz="1600" dirty="0" smtClean="0"/>
              <a:t>Organe und Einrichtungen der EU</a:t>
            </a:r>
          </a:p>
          <a:p>
            <a:pPr lvl="1"/>
            <a:r>
              <a:rPr lang="de-DE" sz="1600" dirty="0" smtClean="0"/>
              <a:t>andere EU-Agenturen</a:t>
            </a:r>
            <a:endParaRPr lang="de-DE" sz="16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4815"/>
          <a:stretch/>
        </p:blipFill>
        <p:spPr>
          <a:xfrm>
            <a:off x="5831632" y="636306"/>
            <a:ext cx="3312368" cy="3588925"/>
          </a:xfrm>
          <a:prstGeom prst="rect">
            <a:avLst/>
          </a:prstGeom>
        </p:spPr>
      </p:pic>
    </p:spTree>
    <p:extLst>
      <p:ext uri="{BB962C8B-B14F-4D97-AF65-F5344CB8AC3E}">
        <p14:creationId xmlns:p14="http://schemas.microsoft.com/office/powerpoint/2010/main" val="2337177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Publikationen zur Kampagne</a:t>
            </a:r>
            <a:endParaRPr lang="de-DE" sz="2000" dirty="0"/>
          </a:p>
        </p:txBody>
      </p:sp>
      <p:sp>
        <p:nvSpPr>
          <p:cNvPr id="3" name="Content Placeholder 2"/>
          <p:cNvSpPr>
            <a:spLocks noGrp="1"/>
          </p:cNvSpPr>
          <p:nvPr>
            <p:ph sz="half" idx="1"/>
          </p:nvPr>
        </p:nvSpPr>
        <p:spPr>
          <a:xfrm>
            <a:off x="443027" y="843558"/>
            <a:ext cx="3761960" cy="3645000"/>
          </a:xfrm>
        </p:spPr>
        <p:txBody>
          <a:bodyPr>
            <a:normAutofit/>
          </a:bodyPr>
          <a:lstStyle/>
          <a:p>
            <a:r>
              <a:rPr lang="de-DE" sz="1600" dirty="0" smtClean="0"/>
              <a:t>Leitfaden zur Kampagne</a:t>
            </a:r>
          </a:p>
          <a:p>
            <a:r>
              <a:rPr lang="de-DE" sz="1600" dirty="0" smtClean="0"/>
              <a:t>Praktisches E-Tool</a:t>
            </a:r>
          </a:p>
          <a:p>
            <a:pPr marL="189000" lvl="1" indent="-189000">
              <a:spcBef>
                <a:spcPts val="450"/>
              </a:spcBef>
              <a:buClr>
                <a:schemeClr val="tx2"/>
              </a:buClr>
              <a:buFont typeface="Wingdings" pitchFamily="2" charset="2"/>
              <a:buChar char="§"/>
            </a:pPr>
            <a:r>
              <a:rPr lang="de-DE" sz="1600" b="1" dirty="0">
                <a:solidFill>
                  <a:schemeClr val="tx2"/>
                </a:solidFill>
              </a:rPr>
              <a:t>Berichte</a:t>
            </a:r>
          </a:p>
          <a:p>
            <a:pPr marL="189000" lvl="1" indent="-189000">
              <a:spcBef>
                <a:spcPts val="450"/>
              </a:spcBef>
              <a:buClr>
                <a:schemeClr val="tx2"/>
              </a:buClr>
              <a:buFont typeface="Wingdings" pitchFamily="2" charset="2"/>
              <a:buChar char="§"/>
            </a:pPr>
            <a:r>
              <a:rPr lang="de-DE" sz="1600" b="1" dirty="0">
                <a:solidFill>
                  <a:schemeClr val="tx2"/>
                </a:solidFill>
              </a:rPr>
              <a:t>Reihe von Infoblättern zu wichtigen Themen </a:t>
            </a:r>
            <a:endParaRPr lang="de-DE" sz="1600" b="1" dirty="0" smtClean="0">
              <a:solidFill>
                <a:schemeClr val="tx2"/>
              </a:solidFill>
            </a:endParaRPr>
          </a:p>
          <a:p>
            <a:pPr marL="189000" lvl="1" indent="-189000">
              <a:spcBef>
                <a:spcPts val="450"/>
              </a:spcBef>
              <a:buClr>
                <a:schemeClr val="tx2"/>
              </a:buClr>
              <a:buFont typeface="Wingdings" pitchFamily="2" charset="2"/>
              <a:buChar char="§"/>
            </a:pPr>
            <a:r>
              <a:rPr lang="de-DE" sz="1600" b="1" dirty="0">
                <a:solidFill>
                  <a:schemeClr val="tx2"/>
                </a:solidFill>
              </a:rPr>
              <a:t>Datenbank mit Ressourcen und Instrumenten</a:t>
            </a:r>
          </a:p>
          <a:p>
            <a:pPr marL="189000" lvl="1" indent="-189000">
              <a:spcBef>
                <a:spcPts val="450"/>
              </a:spcBef>
              <a:buClr>
                <a:schemeClr val="tx2"/>
              </a:buClr>
              <a:buFont typeface="Wingdings" pitchFamily="2" charset="2"/>
              <a:buChar char="§"/>
            </a:pPr>
            <a:r>
              <a:rPr lang="de-DE" sz="1600" b="1" dirty="0" smtClean="0">
                <a:solidFill>
                  <a:schemeClr val="tx2"/>
                </a:solidFill>
              </a:rPr>
              <a:t>Datenbank mit Fallbeispielen und Videos</a:t>
            </a:r>
            <a:endParaRPr lang="de-DE" sz="1600" b="1" dirty="0">
              <a:solidFill>
                <a:schemeClr val="tx2"/>
              </a:solidFill>
            </a:endParaRPr>
          </a:p>
          <a:p>
            <a:pPr marL="189000" lvl="1" indent="-189000">
              <a:spcBef>
                <a:spcPts val="450"/>
              </a:spcBef>
              <a:buClr>
                <a:schemeClr val="tx2"/>
              </a:buClr>
              <a:buFont typeface="Wingdings" pitchFamily="2" charset="2"/>
              <a:buChar char="§"/>
            </a:pPr>
            <a:r>
              <a:rPr lang="de-DE" sz="1600" b="1" dirty="0">
                <a:solidFill>
                  <a:schemeClr val="tx2"/>
                </a:solidFill>
              </a:rPr>
              <a:t>OSHwiki: aktualisierter Teil und neue Artikel</a:t>
            </a:r>
          </a:p>
          <a:p>
            <a:pPr lvl="1"/>
            <a:endParaRPr lang="de-DE" sz="1800" dirty="0" smtClean="0"/>
          </a:p>
          <a:p>
            <a:pPr lvl="1"/>
            <a:endParaRPr lang="de-DE" sz="1800" dirty="0" smtClean="0"/>
          </a:p>
          <a:p>
            <a:endParaRPr lang="de-DE" dirty="0" smtClean="0"/>
          </a:p>
          <a:p>
            <a:pPr lvl="1"/>
            <a:endParaRPr lang="de-DE" dirty="0" smtClean="0"/>
          </a:p>
          <a:p>
            <a:endParaRPr lang="de-DE" dirty="0"/>
          </a:p>
        </p:txBody>
      </p:sp>
      <p:sp>
        <p:nvSpPr>
          <p:cNvPr id="4" name="TextBox 3"/>
          <p:cNvSpPr txBox="1"/>
          <p:nvPr/>
        </p:nvSpPr>
        <p:spPr>
          <a:xfrm>
            <a:off x="4139952" y="822047"/>
            <a:ext cx="3528392" cy="3088025"/>
          </a:xfrm>
          <a:prstGeom prst="rect">
            <a:avLst/>
          </a:prstGeom>
          <a:noFill/>
        </p:spPr>
        <p:txBody>
          <a:bodyPr wrap="square" rtlCol="0">
            <a:spAutoFit/>
          </a:bodyPr>
          <a:lstStyle/>
          <a:p>
            <a:pPr marL="189000" lvl="1" indent="-189000" defTabSz="342900">
              <a:spcBef>
                <a:spcPts val="450"/>
              </a:spcBef>
              <a:buClr>
                <a:schemeClr val="tx2"/>
              </a:buClr>
              <a:buFont typeface="Wingdings" pitchFamily="2" charset="2"/>
              <a:buChar char="§"/>
            </a:pPr>
            <a:r>
              <a:rPr lang="de-DE" sz="1600" b="1" dirty="0">
                <a:solidFill>
                  <a:schemeClr val="tx2"/>
                </a:solidFill>
              </a:rPr>
              <a:t>Napo-Filme</a:t>
            </a:r>
          </a:p>
          <a:p>
            <a:pPr marL="189000" lvl="1" indent="-189000" defTabSz="342900">
              <a:spcBef>
                <a:spcPts val="450"/>
              </a:spcBef>
              <a:buClr>
                <a:schemeClr val="tx2"/>
              </a:buClr>
              <a:buFont typeface="Wingdings" pitchFamily="2" charset="2"/>
              <a:buChar char="§"/>
            </a:pPr>
            <a:r>
              <a:rPr lang="de-DE" sz="1600" b="1" dirty="0" smtClean="0">
                <a:solidFill>
                  <a:schemeClr val="tx2"/>
                </a:solidFill>
              </a:rPr>
              <a:t>Werbematerial</a:t>
            </a:r>
          </a:p>
          <a:p>
            <a:pPr marL="576000" lvl="2" indent="-285750" defTabSz="342900">
              <a:lnSpc>
                <a:spcPts val="1700"/>
              </a:lnSpc>
              <a:spcBef>
                <a:spcPts val="450"/>
              </a:spcBef>
              <a:buClr>
                <a:schemeClr val="tx1"/>
              </a:buClr>
              <a:buFont typeface="Arial" pitchFamily="34" charset="0"/>
              <a:buChar char="•"/>
            </a:pPr>
            <a:r>
              <a:rPr lang="de-DE" sz="1600" dirty="0"/>
              <a:t>Broschüre</a:t>
            </a:r>
          </a:p>
          <a:p>
            <a:pPr marL="576000" lvl="2" indent="-285750" defTabSz="342900">
              <a:lnSpc>
                <a:spcPts val="1700"/>
              </a:lnSpc>
              <a:spcBef>
                <a:spcPts val="450"/>
              </a:spcBef>
              <a:buClr>
                <a:schemeClr val="tx1"/>
              </a:buClr>
              <a:buFont typeface="Arial" pitchFamily="34" charset="0"/>
              <a:buChar char="•"/>
            </a:pPr>
            <a:r>
              <a:rPr lang="de-DE" sz="1600" dirty="0" smtClean="0"/>
              <a:t>(Prospekt) Flyer zum </a:t>
            </a:r>
            <a:r>
              <a:rPr lang="de-DE" sz="1600" dirty="0"/>
              <a:t>Wettbewerb für gute praktische Lösungen</a:t>
            </a:r>
          </a:p>
          <a:p>
            <a:pPr marL="576000" lvl="2" indent="-285750" defTabSz="342900">
              <a:lnSpc>
                <a:spcPts val="1700"/>
              </a:lnSpc>
              <a:spcBef>
                <a:spcPts val="450"/>
              </a:spcBef>
              <a:buClr>
                <a:schemeClr val="tx1"/>
              </a:buClr>
              <a:buFont typeface="Arial" pitchFamily="34" charset="0"/>
              <a:buChar char="•"/>
            </a:pPr>
            <a:r>
              <a:rPr lang="de-DE" sz="1600" dirty="0" smtClean="0"/>
              <a:t>Poster</a:t>
            </a:r>
          </a:p>
          <a:p>
            <a:pPr marL="576000" lvl="2" indent="-285750" defTabSz="342900">
              <a:lnSpc>
                <a:spcPts val="1700"/>
              </a:lnSpc>
              <a:spcBef>
                <a:spcPts val="450"/>
              </a:spcBef>
              <a:buClr>
                <a:schemeClr val="tx1"/>
              </a:buClr>
              <a:buFont typeface="Arial" pitchFamily="34" charset="0"/>
              <a:buChar char="•"/>
            </a:pPr>
            <a:r>
              <a:rPr lang="de-DE" sz="1600" dirty="0" smtClean="0"/>
              <a:t>Videos</a:t>
            </a:r>
            <a:endParaRPr lang="de-DE" sz="1600" dirty="0"/>
          </a:p>
          <a:p>
            <a:pPr marL="576000" lvl="2" indent="-285750" defTabSz="342900">
              <a:lnSpc>
                <a:spcPts val="1700"/>
              </a:lnSpc>
              <a:spcBef>
                <a:spcPts val="450"/>
              </a:spcBef>
              <a:buClr>
                <a:schemeClr val="tx1"/>
              </a:buClr>
              <a:buFont typeface="Arial" pitchFamily="34" charset="0"/>
              <a:buChar char="•"/>
            </a:pPr>
            <a:r>
              <a:rPr lang="de-DE" sz="1600" dirty="0" smtClean="0"/>
              <a:t>Online-Banner</a:t>
            </a:r>
          </a:p>
          <a:p>
            <a:pPr marL="576000" lvl="2" indent="-285750" defTabSz="342900">
              <a:lnSpc>
                <a:spcPts val="1700"/>
              </a:lnSpc>
              <a:spcBef>
                <a:spcPts val="450"/>
              </a:spcBef>
              <a:buClr>
                <a:schemeClr val="tx1"/>
              </a:buClr>
              <a:buFont typeface="Arial" pitchFamily="34" charset="0"/>
              <a:buChar char="•"/>
            </a:pPr>
            <a:r>
              <a:rPr lang="de-DE" sz="1600" dirty="0"/>
              <a:t>E-Mail-Signatur</a:t>
            </a:r>
          </a:p>
          <a:p>
            <a:pPr marL="189000" lvl="1" indent="-189000" defTabSz="342900">
              <a:spcBef>
                <a:spcPts val="450"/>
              </a:spcBef>
              <a:buClr>
                <a:schemeClr val="tx2"/>
              </a:buClr>
              <a:buFont typeface="Wingdings" pitchFamily="2" charset="2"/>
              <a:buChar char="§"/>
            </a:pPr>
            <a:r>
              <a:rPr lang="de-DE" sz="1600" b="1" dirty="0" smtClean="0">
                <a:solidFill>
                  <a:schemeClr val="tx2"/>
                </a:solidFill>
              </a:rPr>
              <a:t>Links zu nützlichen Seiten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873" y="2427734"/>
            <a:ext cx="2469127" cy="1597671"/>
          </a:xfrm>
          <a:prstGeom prst="rect">
            <a:avLst/>
          </a:prstGeom>
        </p:spPr>
      </p:pic>
    </p:spTree>
    <p:extLst>
      <p:ext uri="{BB962C8B-B14F-4D97-AF65-F5344CB8AC3E}">
        <p14:creationId xmlns:p14="http://schemas.microsoft.com/office/powerpoint/2010/main" val="1329844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Wichtige Termine</a:t>
            </a:r>
            <a:endParaRPr lang="de-DE"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9540"/>
            <a:ext cx="4355976" cy="4105389"/>
          </a:xfrm>
          <a:prstGeom prst="rect">
            <a:avLst/>
          </a:prstGeom>
        </p:spPr>
      </p:pic>
      <p:sp>
        <p:nvSpPr>
          <p:cNvPr id="3" name="Content Placeholder 2"/>
          <p:cNvSpPr>
            <a:spLocks noGrp="1"/>
          </p:cNvSpPr>
          <p:nvPr>
            <p:ph sz="half" idx="1"/>
          </p:nvPr>
        </p:nvSpPr>
        <p:spPr>
          <a:xfrm>
            <a:off x="449999" y="837000"/>
            <a:ext cx="7651013" cy="3645000"/>
          </a:xfrm>
        </p:spPr>
        <p:txBody>
          <a:bodyPr>
            <a:normAutofit/>
          </a:bodyPr>
          <a:lstStyle/>
          <a:p>
            <a:r>
              <a:rPr lang="de-DE" sz="1600" dirty="0" smtClean="0"/>
              <a:t>Kampagnenstart: </a:t>
            </a:r>
            <a:r>
              <a:rPr dirty="0"/>
              <a:t/>
            </a:r>
            <a:br>
              <a:rPr dirty="0"/>
            </a:br>
            <a:r>
              <a:rPr lang="de-DE" sz="1600" b="0" dirty="0" smtClean="0">
                <a:solidFill>
                  <a:schemeClr val="tx2"/>
                </a:solidFill>
              </a:rPr>
              <a:t>April 2018</a:t>
            </a:r>
          </a:p>
          <a:p>
            <a:r>
              <a:rPr lang="de-DE" sz="1600" dirty="0" smtClean="0"/>
              <a:t>Europäischer Wettbewerb für gute praktische Lösungen in den Mitgliedstaaten und auf europäischer Ebene: </a:t>
            </a:r>
            <a:r>
              <a:rPr dirty="0"/>
              <a:t/>
            </a:r>
            <a:br>
              <a:rPr dirty="0"/>
            </a:br>
            <a:r>
              <a:rPr lang="de-DE" sz="1600" b="0" dirty="0"/>
              <a:t>2018 und 2019</a:t>
            </a:r>
          </a:p>
          <a:p>
            <a:r>
              <a:rPr lang="de-DE" sz="1600" dirty="0" smtClean="0"/>
              <a:t>Veranstaltung zum Austausch über gute praktische Lösungen im Rahmen des Europäischen Wettbewerbs: </a:t>
            </a:r>
            <a:r>
              <a:rPr dirty="0"/>
              <a:t/>
            </a:r>
            <a:br>
              <a:rPr dirty="0"/>
            </a:br>
            <a:r>
              <a:rPr lang="de-DE" sz="1600" b="0" dirty="0" smtClean="0"/>
              <a:t>2. Quartal 2019</a:t>
            </a:r>
          </a:p>
          <a:p>
            <a:r>
              <a:rPr lang="de-DE" sz="1600" dirty="0" smtClean="0"/>
              <a:t>Europäische Wochen für Sicherheit und Gesundheitsschutz bei der Arbeit:</a:t>
            </a:r>
          </a:p>
          <a:p>
            <a:pPr marL="189000" lvl="1" indent="0">
              <a:buNone/>
            </a:pPr>
            <a:r>
              <a:rPr lang="de-DE" sz="1600" dirty="0">
                <a:solidFill>
                  <a:schemeClr val="tx2"/>
                </a:solidFill>
              </a:rPr>
              <a:t>Oktober 2018 und Oktober 2019</a:t>
            </a:r>
          </a:p>
          <a:p>
            <a:r>
              <a:rPr lang="de-DE" sz="1600" dirty="0" smtClean="0"/>
              <a:t>Abschlussveranstaltung und Preisverleihung im Rahmen des Europäischen Wettbewerbs für gute praktische Lösungen:</a:t>
            </a:r>
          </a:p>
          <a:p>
            <a:pPr marL="189000" lvl="1" indent="0">
              <a:buNone/>
            </a:pPr>
            <a:r>
              <a:rPr lang="de-DE" sz="1600" dirty="0" smtClean="0">
                <a:solidFill>
                  <a:schemeClr val="tx2"/>
                </a:solidFill>
              </a:rPr>
              <a:t>November 2019</a:t>
            </a:r>
          </a:p>
        </p:txBody>
      </p:sp>
    </p:spTree>
    <p:extLst>
      <p:ext uri="{BB962C8B-B14F-4D97-AF65-F5344CB8AC3E}">
        <p14:creationId xmlns:p14="http://schemas.microsoft.com/office/powerpoint/2010/main" val="419158298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Weitere Informationen</a:t>
            </a:r>
            <a:endParaRPr lang="de-DE" sz="2000" dirty="0"/>
          </a:p>
        </p:txBody>
      </p:sp>
      <p:sp>
        <p:nvSpPr>
          <p:cNvPr id="3" name="Content Placeholder 2"/>
          <p:cNvSpPr>
            <a:spLocks noGrp="1"/>
          </p:cNvSpPr>
          <p:nvPr>
            <p:ph sz="half" idx="1"/>
          </p:nvPr>
        </p:nvSpPr>
        <p:spPr>
          <a:xfrm>
            <a:off x="450000" y="837000"/>
            <a:ext cx="7559874" cy="3534950"/>
          </a:xfrm>
        </p:spPr>
        <p:txBody>
          <a:bodyPr>
            <a:normAutofit lnSpcReduction="10000"/>
          </a:bodyPr>
          <a:lstStyle/>
          <a:p>
            <a:r>
              <a:rPr lang="de-DE" sz="1600" dirty="0" smtClean="0"/>
              <a:t>Mehr erfahren Sie auf der Kampagnenwebsite:</a:t>
            </a:r>
          </a:p>
          <a:p>
            <a:pPr marL="189000" lvl="1" indent="0">
              <a:buNone/>
            </a:pPr>
            <a:r>
              <a:rPr lang="de-DE" sz="1600" b="1" dirty="0" smtClean="0">
                <a:solidFill>
                  <a:schemeClr val="tx2"/>
                </a:solidFill>
                <a:hlinkClick r:id="rId2"/>
              </a:rPr>
              <a:t>www.healthy-workplaces.eu/de</a:t>
            </a:r>
            <a:r>
              <a:rPr lang="de-DE" sz="1600" b="1" dirty="0" smtClean="0">
                <a:solidFill>
                  <a:schemeClr val="tx2"/>
                </a:solidFill>
              </a:rPr>
              <a:t> </a:t>
            </a:r>
            <a:endParaRPr lang="de-DE" sz="1600" b="1" dirty="0">
              <a:solidFill>
                <a:schemeClr val="tx2"/>
              </a:solidFill>
            </a:endParaRPr>
          </a:p>
          <a:p>
            <a:pPr marL="189000" lvl="1" indent="0">
              <a:buNone/>
            </a:pPr>
            <a:endParaRPr lang="de-DE" sz="1600" dirty="0" smtClean="0"/>
          </a:p>
          <a:p>
            <a:r>
              <a:rPr lang="de-DE" sz="1600" dirty="0" smtClean="0"/>
              <a:t>Abonnieren Sie unseren Newsletter zur Kampagne:</a:t>
            </a:r>
          </a:p>
          <a:p>
            <a:pPr marL="189000" lvl="1" indent="0">
              <a:buNone/>
            </a:pPr>
            <a:r>
              <a:rPr lang="de-DE" sz="1600" b="1" u="sng" dirty="0">
                <a:hlinkClick r:id="rId3"/>
              </a:rPr>
              <a:t>https://</a:t>
            </a:r>
            <a:r>
              <a:rPr lang="de-DE" sz="1600" b="1" u="sng" dirty="0" smtClean="0">
                <a:hlinkClick r:id="rId3"/>
              </a:rPr>
              <a:t>healthy-workplaces.eu/de/healthy-workplaces-newsletter</a:t>
            </a:r>
            <a:endParaRPr lang="de-DE" sz="1600" b="1" dirty="0" smtClean="0"/>
          </a:p>
          <a:p>
            <a:pPr marL="189000" lvl="1" indent="0">
              <a:buNone/>
            </a:pPr>
            <a:endParaRPr lang="de-DE" sz="1600" b="1" dirty="0" smtClean="0"/>
          </a:p>
          <a:p>
            <a:r>
              <a:rPr lang="de-DE" sz="1600" dirty="0" smtClean="0"/>
              <a:t>In den sozialen Netzwerken können Sie sich laufend über unsere Aktivitäten und Veranstaltungen informieren:</a:t>
            </a:r>
          </a:p>
          <a:p>
            <a:pPr marL="0" indent="0">
              <a:buNone/>
            </a:pPr>
            <a:endParaRPr lang="de-DE" sz="1600" dirty="0" smtClean="0"/>
          </a:p>
          <a:p>
            <a:endParaRPr lang="de-DE" sz="1600" dirty="0" smtClean="0"/>
          </a:p>
          <a:p>
            <a:r>
              <a:rPr lang="de-DE" sz="1600" dirty="0" smtClean="0"/>
              <a:t>Näheres zu Veranstaltungen in Ihrem Land erfahren Sie bei Ihrem nationalen Focal Point:</a:t>
            </a:r>
          </a:p>
          <a:p>
            <a:pPr marL="189000" lvl="1" indent="0">
              <a:buNone/>
            </a:pPr>
            <a:r>
              <a:rPr lang="de-DE" sz="1600" b="1" u="sng" dirty="0">
                <a:hlinkClick r:id="rId4"/>
              </a:rPr>
              <a:t>www.healthy-workplaces.eu/fops</a:t>
            </a:r>
            <a:endParaRPr lang="de-DE" sz="1600" b="1" u="sng" dirty="0" smtClean="0"/>
          </a:p>
          <a:p>
            <a:pPr marL="189000" lvl="1" indent="0">
              <a:buNone/>
            </a:pPr>
            <a:endParaRPr lang="de-DE" b="1" dirty="0" smtClean="0"/>
          </a:p>
          <a:p>
            <a:pPr marL="189000" lvl="1" indent="0">
              <a:buNone/>
            </a:pPr>
            <a:endParaRPr lang="de-DE" b="1" dirty="0">
              <a:solidFill>
                <a:schemeClr val="tx2"/>
              </a:solidFill>
            </a:endParaRPr>
          </a:p>
          <a:p>
            <a:pPr marL="189000" lvl="1" indent="0">
              <a:buNone/>
            </a:pPr>
            <a:endParaRPr lang="de-DE" dirty="0" smtClean="0"/>
          </a:p>
          <a:p>
            <a:pPr marL="189000" lvl="1" indent="0">
              <a:buNone/>
            </a:pPr>
            <a:endParaRPr lang="de-DE" dirty="0"/>
          </a:p>
        </p:txBody>
      </p:sp>
      <p:pic>
        <p:nvPicPr>
          <p:cNvPr id="4" name="Picture 14" descr="https://g.twimg.com/Twitter_logo_blue.png">
            <a:hlinkClick r:id="rId5"/>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72218" y="2872882"/>
            <a:ext cx="531430" cy="432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s://fbcdn-sphotos-b-a.akamaihd.net/hphotos-ak-xap1/t31.0-8/1271084_10152203108461729_809245696_o.png?dl=1">
            <a:hlinkClick r:id="rId7"/>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1825866" y="28728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lh4.googleusercontent.com/9Difi9bypu9-FoUsfFWpX6odYLLjXQk_q0aPxZBSFynecMOSLoKRKWRWIfZdXRGOdXMZCahrLBG6vWrwIeT-A26iDjTucgFVCP0Fuzr79BHW5kLJ3sw">
            <a:hlinkClick r:id="rId9"/>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2680132"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cincoaescomunicacion.com/wp-content/uploads/2013/11/linkedin-3.jpg">
            <a:hlinkClick r:id="rId11"/>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3544228" y="2859782"/>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746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Zentrale Ziele</a:t>
            </a:r>
            <a:endParaRPr lang="de-DE" sz="2000" dirty="0"/>
          </a:p>
        </p:txBody>
      </p:sp>
      <p:sp>
        <p:nvSpPr>
          <p:cNvPr id="3" name="Content Placeholder 2"/>
          <p:cNvSpPr>
            <a:spLocks noGrp="1"/>
          </p:cNvSpPr>
          <p:nvPr>
            <p:ph sz="half" idx="1"/>
          </p:nvPr>
        </p:nvSpPr>
        <p:spPr>
          <a:xfrm>
            <a:off x="450000" y="837000"/>
            <a:ext cx="6642280" cy="3645000"/>
          </a:xfrm>
        </p:spPr>
        <p:txBody>
          <a:bodyPr>
            <a:normAutofit/>
          </a:bodyPr>
          <a:lstStyle/>
          <a:p>
            <a:r>
              <a:rPr lang="de-DE" sz="1600" u="sng" dirty="0" smtClean="0"/>
              <a:t>Sensibilisierung</a:t>
            </a:r>
            <a:r>
              <a:rPr lang="de-DE" sz="1600" dirty="0" smtClean="0"/>
              <a:t> für die Risiken durch gefährliche Substanzen am Arbeitsplatz</a:t>
            </a:r>
          </a:p>
          <a:p>
            <a:r>
              <a:rPr lang="de-DE" sz="1600" dirty="0" smtClean="0"/>
              <a:t>Förderung einer </a:t>
            </a:r>
            <a:r>
              <a:rPr lang="de-DE" sz="1600" u="sng" dirty="0" smtClean="0"/>
              <a:t>Präventionskultur</a:t>
            </a:r>
            <a:r>
              <a:rPr lang="de-DE" sz="1600" dirty="0" smtClean="0"/>
              <a:t> zur Beseitigung oder wirksamen Bewältigung der Risiken</a:t>
            </a:r>
          </a:p>
          <a:p>
            <a:r>
              <a:rPr lang="de-DE" sz="1600" dirty="0" smtClean="0"/>
              <a:t>Besseres Verständnis der Risiken durch </a:t>
            </a:r>
            <a:r>
              <a:rPr lang="de-DE" sz="1600" u="sng" dirty="0" smtClean="0"/>
              <a:t>Karzinogene</a:t>
            </a:r>
          </a:p>
          <a:p>
            <a:r>
              <a:rPr lang="de-DE" sz="1600" dirty="0" smtClean="0"/>
              <a:t>Zielgruppe: Arbeitnehmer mit </a:t>
            </a:r>
            <a:r>
              <a:rPr lang="de-DE" sz="1600" u="sng" dirty="0" smtClean="0"/>
              <a:t>besonderen Bedürfnissen</a:t>
            </a:r>
            <a:r>
              <a:rPr lang="de-DE" sz="1600" dirty="0" smtClean="0"/>
              <a:t> </a:t>
            </a:r>
            <a:br>
              <a:rPr lang="de-DE" sz="1600" dirty="0" smtClean="0"/>
            </a:br>
            <a:r>
              <a:rPr lang="de-DE" sz="1600" dirty="0" smtClean="0"/>
              <a:t>und Anfälligkeiten</a:t>
            </a:r>
          </a:p>
          <a:p>
            <a:r>
              <a:rPr lang="de-DE" sz="1600" dirty="0" smtClean="0"/>
              <a:t>Bereitstellung von Informationen über </a:t>
            </a:r>
            <a:r>
              <a:rPr lang="de-DE" sz="1600" u="sng" dirty="0" smtClean="0"/>
              <a:t>politische </a:t>
            </a:r>
            <a:br>
              <a:rPr lang="de-DE" sz="1600" u="sng" dirty="0" smtClean="0"/>
            </a:br>
            <a:r>
              <a:rPr lang="de-DE" sz="1600" u="sng" dirty="0" smtClean="0"/>
              <a:t>Entwicklungen</a:t>
            </a:r>
            <a:r>
              <a:rPr lang="de-DE" sz="1600" dirty="0" smtClean="0"/>
              <a:t> und maßgebliche </a:t>
            </a:r>
            <a:r>
              <a:rPr lang="de-DE" sz="1600" u="sng" dirty="0" smtClean="0"/>
              <a:t>Rechtsvorschriften</a:t>
            </a:r>
            <a:endParaRPr lang="de-DE" sz="1600" u="sng"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995686"/>
            <a:ext cx="2787349" cy="2589778"/>
          </a:xfrm>
          <a:prstGeom prst="rect">
            <a:avLst/>
          </a:prstGeom>
        </p:spPr>
      </p:pic>
    </p:spTree>
    <p:extLst>
      <p:ext uri="{BB962C8B-B14F-4D97-AF65-F5344CB8AC3E}">
        <p14:creationId xmlns:p14="http://schemas.microsoft.com/office/powerpoint/2010/main" val="4760270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Warum diese Kampagne?</a:t>
            </a:r>
            <a:endParaRPr lang="de-DE" sz="2000" dirty="0"/>
          </a:p>
        </p:txBody>
      </p:sp>
      <p:sp>
        <p:nvSpPr>
          <p:cNvPr id="3" name="Content Placeholder 2"/>
          <p:cNvSpPr>
            <a:spLocks noGrp="1"/>
          </p:cNvSpPr>
          <p:nvPr>
            <p:ph sz="half" idx="1"/>
          </p:nvPr>
        </p:nvSpPr>
        <p:spPr/>
        <p:txBody>
          <a:bodyPr/>
          <a:lstStyle/>
          <a:p>
            <a:r>
              <a:rPr lang="de-DE" sz="1600" dirty="0" smtClean="0"/>
              <a:t>Zahlreiche Arbeitnehmer sind an Arbeitsplätzen in Europa </a:t>
            </a:r>
            <a:br>
              <a:rPr lang="de-DE" sz="1600" dirty="0" smtClean="0"/>
            </a:br>
            <a:r>
              <a:rPr lang="de-DE" sz="1600" dirty="0"/>
              <a:t>g</a:t>
            </a:r>
            <a:r>
              <a:rPr lang="de-DE" sz="1600" dirty="0" smtClean="0"/>
              <a:t>efährlichen Substanzen ausgesetzt</a:t>
            </a:r>
          </a:p>
          <a:p>
            <a:r>
              <a:rPr lang="de-DE" sz="1600" dirty="0" smtClean="0"/>
              <a:t>Häufig ist das Problembewusstsein nur gering</a:t>
            </a:r>
          </a:p>
          <a:p>
            <a:r>
              <a:rPr lang="de-DE" sz="1600" dirty="0" smtClean="0"/>
              <a:t>Gefährliche Substanzen können Folgendes bewirken:</a:t>
            </a:r>
          </a:p>
          <a:p>
            <a:pPr lvl="1">
              <a:spcBef>
                <a:spcPts val="600"/>
              </a:spcBef>
            </a:pPr>
            <a:r>
              <a:rPr lang="de-DE" sz="1600" dirty="0" smtClean="0"/>
              <a:t>akute sowie dauerhafte Beschwerden, z. B. Hautreizungen, Atemwegserkrankungen oder Krebs</a:t>
            </a:r>
          </a:p>
          <a:p>
            <a:pPr lvl="1"/>
            <a:r>
              <a:rPr lang="de-DE" sz="1600" dirty="0"/>
              <a:t>Sicherheitsrisiken wie Brände, Explosionen oder Erstickungsgefahr</a:t>
            </a:r>
          </a:p>
          <a:p>
            <a:pPr lvl="1"/>
            <a:r>
              <a:rPr lang="de-DE" sz="1600" dirty="0" smtClean="0"/>
              <a:t>massive Ausgaben der Unternehmen für Schutzmaßnahmen </a:t>
            </a:r>
            <a:br>
              <a:rPr lang="de-DE" sz="1600" dirty="0" smtClean="0"/>
            </a:br>
            <a:r>
              <a:rPr lang="de-DE" sz="1600" dirty="0" smtClean="0"/>
              <a:t>und Haftung</a:t>
            </a:r>
          </a:p>
          <a:p>
            <a:pPr marL="0" indent="0">
              <a:buNone/>
            </a:pPr>
            <a:endParaRPr lang="de-DE" dirty="0" smtClean="0"/>
          </a:p>
        </p:txBody>
      </p:sp>
    </p:spTree>
    <p:extLst>
      <p:ext uri="{BB962C8B-B14F-4D97-AF65-F5344CB8AC3E}">
        <p14:creationId xmlns:p14="http://schemas.microsoft.com/office/powerpoint/2010/main" val="22535405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298463" cy="454114"/>
          </a:xfrm>
        </p:spPr>
        <p:txBody>
          <a:bodyPr/>
          <a:lstStyle/>
          <a:p>
            <a:r>
              <a:rPr lang="de-DE" dirty="0" smtClean="0"/>
              <a:t>Was ist unter gefährlichen Substanzen </a:t>
            </a:r>
            <a:r>
              <a:rPr lang="de-DE" dirty="0"/>
              <a:t>(</a:t>
            </a:r>
            <a:r>
              <a:rPr lang="de-DE" dirty="0" smtClean="0"/>
              <a:t>Gefahrstoffen) </a:t>
            </a:r>
            <a:r>
              <a:rPr lang="de-DE" dirty="0"/>
              <a:t>zu </a:t>
            </a:r>
            <a:r>
              <a:rPr lang="de-DE" dirty="0" smtClean="0"/>
              <a:t>verstehen? </a:t>
            </a:r>
            <a:endParaRPr lang="de-DE" dirty="0"/>
          </a:p>
        </p:txBody>
      </p:sp>
      <p:sp>
        <p:nvSpPr>
          <p:cNvPr id="3" name="Content Placeholder 2"/>
          <p:cNvSpPr>
            <a:spLocks noGrp="1"/>
          </p:cNvSpPr>
          <p:nvPr>
            <p:ph sz="half" idx="1"/>
          </p:nvPr>
        </p:nvSpPr>
        <p:spPr>
          <a:xfrm>
            <a:off x="467544" y="1146217"/>
            <a:ext cx="5976664" cy="3513765"/>
          </a:xfrm>
        </p:spPr>
        <p:txBody>
          <a:bodyPr>
            <a:normAutofit/>
          </a:bodyPr>
          <a:lstStyle/>
          <a:p>
            <a:pPr lvl="1"/>
            <a:endParaRPr lang="de-DE" sz="1600" dirty="0" smtClean="0"/>
          </a:p>
          <a:p>
            <a:pPr marL="468000" lvl="1">
              <a:lnSpc>
                <a:spcPct val="110000"/>
              </a:lnSpc>
            </a:pPr>
            <a:r>
              <a:rPr lang="de-DE" sz="1500" dirty="0" smtClean="0"/>
              <a:t>Chemikalien, z. B. in Farben, Klebern, Desinfektions- und Reinigungsmitteln oder Pestiziden</a:t>
            </a:r>
          </a:p>
          <a:p>
            <a:pPr marL="468000" lvl="1">
              <a:lnSpc>
                <a:spcPct val="110000"/>
              </a:lnSpc>
            </a:pPr>
            <a:r>
              <a:rPr lang="de-DE" sz="1500" dirty="0"/>
              <a:t>verfahrensbedingte Verunreinigungen, z. B. Schweißdämpfe, Quarzfeinstaub oder Verbrennungsprodukte wie Dieselabgase </a:t>
            </a:r>
          </a:p>
          <a:p>
            <a:pPr marL="468000" lvl="1">
              <a:lnSpc>
                <a:spcPct val="110000"/>
              </a:lnSpc>
            </a:pPr>
            <a:r>
              <a:rPr lang="de-DE" sz="1500" dirty="0" smtClean="0"/>
              <a:t>Biologische und Naturstoffe </a:t>
            </a:r>
            <a:r>
              <a:rPr lang="de-DE" sz="1500" dirty="0" smtClean="0"/>
              <a:t>wie Getreidestaub, Asbest oder Rohöl und seine Bestandteile</a:t>
            </a:r>
          </a:p>
          <a:p>
            <a:r>
              <a:rPr lang="de-DE" sz="1500" dirty="0" smtClean="0"/>
              <a:t>An fast allen Arbeitsplätzen ist mit gefährlichen Substanzen zu rechnen</a:t>
            </a:r>
          </a:p>
          <a:p>
            <a:r>
              <a:rPr lang="de-DE" sz="1500" dirty="0" smtClean="0"/>
              <a:t>Eine kurz- oder langfristige Exposition und die langfristige Anreicherung im Körper können zu Schädigungen führen</a:t>
            </a:r>
            <a:endParaRPr lang="de-DE" sz="15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634578"/>
            <a:ext cx="3028490" cy="2592935"/>
          </a:xfrm>
          <a:prstGeom prst="rect">
            <a:avLst/>
          </a:prstGeom>
        </p:spPr>
      </p:pic>
      <p:sp>
        <p:nvSpPr>
          <p:cNvPr id="6" name="TextBox 5"/>
          <p:cNvSpPr txBox="1"/>
          <p:nvPr/>
        </p:nvSpPr>
        <p:spPr>
          <a:xfrm>
            <a:off x="467544" y="834847"/>
            <a:ext cx="7200800" cy="553998"/>
          </a:xfrm>
          <a:prstGeom prst="rect">
            <a:avLst/>
          </a:prstGeom>
          <a:noFill/>
        </p:spPr>
        <p:txBody>
          <a:bodyPr wrap="square" rtlCol="0">
            <a:spAutoFit/>
          </a:bodyPr>
          <a:lstStyle/>
          <a:p>
            <a:pPr marL="285750" indent="-285750">
              <a:buFont typeface="Wingdings" pitchFamily="2" charset="2"/>
              <a:buChar char="§"/>
            </a:pPr>
            <a:r>
              <a:rPr lang="de-DE" sz="1500" b="1" dirty="0">
                <a:solidFill>
                  <a:schemeClr val="tx2"/>
                </a:solidFill>
              </a:rPr>
              <a:t>Alle Stoffe (gasförmig, flüssig oder fest), die eine Gefahr für die Gesundheit und Sicherheit von Arbeitnehmern darstellen:</a:t>
            </a:r>
          </a:p>
        </p:txBody>
      </p:sp>
    </p:spTree>
    <p:extLst>
      <p:ext uri="{BB962C8B-B14F-4D97-AF65-F5344CB8AC3E}">
        <p14:creationId xmlns:p14="http://schemas.microsoft.com/office/powerpoint/2010/main" val="34244013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154447" cy="367200"/>
          </a:xfrm>
        </p:spPr>
        <p:txBody>
          <a:bodyPr/>
          <a:lstStyle/>
          <a:p>
            <a:r>
              <a:rPr lang="de-DE" dirty="0" smtClean="0"/>
              <a:t>Begriffsbestimmungen aus der Richtlinie über chemische Arbeitsstoffe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
        <p:nvSpPr>
          <p:cNvPr id="3" name="Content Placeholder 2"/>
          <p:cNvSpPr>
            <a:spLocks noGrp="1"/>
          </p:cNvSpPr>
          <p:nvPr>
            <p:ph sz="half" idx="1"/>
          </p:nvPr>
        </p:nvSpPr>
        <p:spPr/>
        <p:txBody>
          <a:bodyPr>
            <a:normAutofit fontScale="92500"/>
          </a:bodyPr>
          <a:lstStyle/>
          <a:p>
            <a:r>
              <a:rPr lang="de-DE" dirty="0" smtClean="0"/>
              <a:t>a) „Chemische Arbeitsstoffe“: alle chemischen Elemente und Verbindungen, einzeln oder in einem Gemisch, wie sie in der Natur vorkommen oder durch eine Arbeitstätigkeit hergestellt, verwendet oder freigesetzt werden – einschließlich der Freisetzung als Abfall –, unabhängig davon, ob sie absichtlich oder unabsichtlich erzeugt und ob sie in Verkehr gebracht werden</a:t>
            </a:r>
          </a:p>
          <a:p>
            <a:r>
              <a:rPr lang="de-DE" dirty="0" smtClean="0"/>
              <a:t>b) „Gefährliche chemische Arbeitsstoffe“:</a:t>
            </a:r>
          </a:p>
          <a:p>
            <a:pPr lvl="1">
              <a:spcBef>
                <a:spcPts val="600"/>
              </a:spcBef>
            </a:pPr>
            <a:r>
              <a:rPr lang="de-DE" dirty="0" smtClean="0"/>
              <a:t>i) alle chemischen Arbeitsstoffe, die die Kriterien für die Einstufung als gefährlich in einer der Klassen für physikalische und gesundheitliche Gefahr gemäß der Verordnung (EG) Nr. 1272/2008 ... erfüllen; dies gilt unabhängig davon, ob der chemische Arbeitsstoff aufgrund dieser Verordnung eingestuft ist. </a:t>
            </a:r>
          </a:p>
          <a:p>
            <a:pPr lvl="1"/>
            <a:r>
              <a:rPr lang="de-DE" dirty="0" smtClean="0"/>
              <a:t>ii) </a:t>
            </a:r>
            <a:r>
              <a:rPr lang="de-DE" dirty="0" smtClean="0"/>
              <a:t>alle </a:t>
            </a:r>
            <a:r>
              <a:rPr lang="de-DE" dirty="0" smtClean="0"/>
              <a:t>chemischen Arbeitsstoffe, die die Kriterien für die Einstufung als „gefährlich“ ... nicht erfüllen, aber aufgrund ihrer physikalisch-chemischen, chemischen oder toxikologischen Eigenschaften und der Art und Weise, wie sie am Arbeitsplatz verwendet werden oder dort vorhanden sind, für die Sicherheit und die Gesundheit der Arbeitnehmer ein Risiko darstellen können; dies gilt auch für alle chemischen Arbeitsstoffe, denen im Rahmen des Artikels 3 ein Arbeitsplatzgrenzwert zugewiesen wurde</a:t>
            </a:r>
            <a:r>
              <a:rPr lang="de-DE" dirty="0" smtClean="0">
                <a:solidFill>
                  <a:srgbClr val="FF0000"/>
                </a:solidFill>
              </a:rPr>
              <a:t>.</a:t>
            </a:r>
            <a:endParaRPr lang="de-DE" dirty="0" smtClean="0"/>
          </a:p>
          <a:p>
            <a:r>
              <a:rPr lang="de-DE" dirty="0" smtClean="0"/>
              <a:t>„Tätigkeit mit chemischen Arbeitsstoffen“: jede Arbeit, bei der chemische Arbeitsstoffe im Rahmen eines Prozesses einschließlich Produktion, Handhabung, Lagerung, Beförderung, Entsorgung und Behandlung verwendet werden oder verwendet werden sollen oder bei dieser Arbeit auftreten.</a:t>
            </a:r>
          </a:p>
        </p:txBody>
      </p:sp>
    </p:spTree>
    <p:extLst>
      <p:ext uri="{BB962C8B-B14F-4D97-AF65-F5344CB8AC3E}">
        <p14:creationId xmlns:p14="http://schemas.microsoft.com/office/powerpoint/2010/main" val="17496949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Zahlen und Fakten</a:t>
            </a:r>
            <a:endParaRPr lang="de-DE" sz="2000" dirty="0"/>
          </a:p>
        </p:txBody>
      </p:sp>
      <p:sp>
        <p:nvSpPr>
          <p:cNvPr id="3" name="TextBox 2"/>
          <p:cNvSpPr txBox="1"/>
          <p:nvPr/>
        </p:nvSpPr>
        <p:spPr>
          <a:xfrm>
            <a:off x="611560" y="3712579"/>
            <a:ext cx="6480720" cy="707886"/>
          </a:xfrm>
          <a:prstGeom prst="rect">
            <a:avLst/>
          </a:prstGeom>
          <a:noFill/>
        </p:spPr>
        <p:txBody>
          <a:bodyPr wrap="square" rtlCol="0">
            <a:spAutoFit/>
          </a:bodyPr>
          <a:lstStyle/>
          <a:p>
            <a:r>
              <a:rPr lang="de-DE" sz="800" dirty="0" smtClean="0"/>
              <a:t>1) Summary — Second European Survey of Enterprises on New and Emerging Risks (ESENER-2), </a:t>
            </a:r>
            <a:r>
              <a:rPr sz="800" dirty="0"/>
              <a:t/>
            </a:r>
            <a:br>
              <a:rPr sz="800" dirty="0"/>
            </a:br>
            <a:r>
              <a:rPr lang="de-DE" sz="800" dirty="0" smtClean="0"/>
              <a:t>EU-OSHA, 2015, S. 5. Abrufbar unter: </a:t>
            </a:r>
            <a:r>
              <a:rPr lang="de-DE" sz="800" u="sng" dirty="0">
                <a:hlinkClick r:id="rId3"/>
              </a:rPr>
              <a:t>https://osha.europa.eu/sites/default/files/publications/documents/esener-ii-summary-en.PDF</a:t>
            </a:r>
            <a:endParaRPr lang="de-DE" sz="800" u="sng" dirty="0" smtClean="0"/>
          </a:p>
          <a:p>
            <a:r>
              <a:rPr lang="de-DE" sz="800" dirty="0" smtClean="0"/>
              <a:t>2) Sixth European Working Conditions Survey, Overview Report, Eurofound, 2016, S. 43. Abrufbar unter: </a:t>
            </a:r>
            <a:r>
              <a:rPr lang="de-DE" sz="800" dirty="0">
                <a:hlinkClick r:id="rId4"/>
              </a:rPr>
              <a:t>https://www.eurofound.europa.eu/sites/default/files/ef_publication/field_ef_document/ef1634en.pdf</a:t>
            </a:r>
            <a:r>
              <a:rPr lang="de-DE" sz="800" dirty="0" smtClean="0"/>
              <a:t> </a:t>
            </a:r>
          </a:p>
          <a:p>
            <a:endParaRPr lang="de-DE" sz="800" dirty="0"/>
          </a:p>
        </p:txBody>
      </p:sp>
      <p:sp>
        <p:nvSpPr>
          <p:cNvPr id="8" name="Content Placeholder 2"/>
          <p:cNvSpPr>
            <a:spLocks noGrp="1"/>
          </p:cNvSpPr>
          <p:nvPr>
            <p:ph sz="half" idx="1"/>
          </p:nvPr>
        </p:nvSpPr>
        <p:spPr>
          <a:xfrm>
            <a:off x="450000" y="843558"/>
            <a:ext cx="6066215" cy="2881606"/>
          </a:xfrm>
        </p:spPr>
        <p:txBody>
          <a:bodyPr>
            <a:normAutofit fontScale="92500" lnSpcReduction="10000"/>
          </a:bodyPr>
          <a:lstStyle/>
          <a:p>
            <a:r>
              <a:rPr lang="de-DE" sz="1600" dirty="0"/>
              <a:t>Laut der </a:t>
            </a:r>
            <a:r>
              <a:rPr lang="de-DE" sz="1600" dirty="0" smtClean="0"/>
              <a:t>EU-OSHA-Unternehmensumfrage</a:t>
            </a:r>
            <a:r>
              <a:rPr lang="de-DE" sz="1600" baseline="30000" dirty="0" smtClean="0"/>
              <a:t>1</a:t>
            </a:r>
            <a:r>
              <a:rPr lang="de-DE" sz="1600" dirty="0" smtClean="0"/>
              <a:t> </a:t>
            </a:r>
            <a:r>
              <a:rPr lang="de-DE" sz="1600" dirty="0"/>
              <a:t>sind in 38 % aller Unternehmen chemische oder biologische Stoffe präsent</a:t>
            </a:r>
            <a:r>
              <a:rPr lang="de-DE" dirty="0" smtClean="0"/>
              <a:t> </a:t>
            </a:r>
            <a:endParaRPr lang="de-DE" sz="1600" dirty="0"/>
          </a:p>
          <a:p>
            <a:r>
              <a:rPr lang="de-DE" sz="1600" dirty="0"/>
              <a:t>Großunternehmen verwenden häufig mehr als tausend verschiedene chemische Produkte</a:t>
            </a:r>
          </a:p>
          <a:p>
            <a:r>
              <a:rPr lang="de-DE" sz="1600" dirty="0" smtClean="0"/>
              <a:t>Ein einzelner Arbeitnehmer kann mit Hunderten verschiedener chemischer Stoffe in Kontakt kommen</a:t>
            </a:r>
          </a:p>
          <a:p>
            <a:r>
              <a:rPr lang="de-DE" sz="1600" dirty="0"/>
              <a:t>17 % der Arbeitnehmer in der EU sagen, dass sie</a:t>
            </a:r>
            <a:r>
              <a:rPr lang="de-DE" sz="1600" dirty="0" smtClean="0"/>
              <a:t> in mindestens 25 % ihrer Arbeitszeit</a:t>
            </a:r>
            <a:r>
              <a:rPr lang="de-DE" sz="1600" baseline="30000" dirty="0" smtClean="0"/>
              <a:t> </a:t>
            </a:r>
            <a:r>
              <a:rPr lang="de-DE" sz="1600" dirty="0" smtClean="0"/>
              <a:t>chemische Produkte oder Stoffe handhaben oder Hautkontakt mit ihnen haben</a:t>
            </a:r>
            <a:r>
              <a:rPr lang="de-DE" sz="1600" baseline="30000" dirty="0" smtClean="0"/>
              <a:t>2</a:t>
            </a:r>
            <a:r>
              <a:rPr lang="de-DE" sz="1600" dirty="0" smtClean="0"/>
              <a:t> </a:t>
            </a:r>
            <a:r>
              <a:rPr lang="de-DE" sz="1600" smtClean="0"/>
              <a:t>und 15</a:t>
            </a:r>
            <a:r>
              <a:rPr lang="de-DE" sz="1600" dirty="0" smtClean="0"/>
              <a:t> % atmen Rauch, Dämpfe (etwa Schweißdämpfe oder Abgase), Pulver oder Staub (etwa Holz- oder Mineralstaub) ein</a:t>
            </a:r>
            <a:endParaRPr lang="de-DE" sz="1600" dirty="0"/>
          </a:p>
          <a:p>
            <a:r>
              <a:rPr lang="de-DE" sz="1600" dirty="0" smtClean="0"/>
              <a:t>Ständig kommen neue Risiken hinzu</a:t>
            </a:r>
            <a:endParaRPr lang="de-DE" sz="16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4670" y="1131590"/>
            <a:ext cx="2260189" cy="3219822"/>
          </a:xfrm>
          <a:prstGeom prst="rect">
            <a:avLst/>
          </a:prstGeom>
        </p:spPr>
      </p:pic>
    </p:spTree>
    <p:extLst>
      <p:ext uri="{BB962C8B-B14F-4D97-AF65-F5344CB8AC3E}">
        <p14:creationId xmlns:p14="http://schemas.microsoft.com/office/powerpoint/2010/main" val="6257732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Zahlen und Fakten</a:t>
            </a:r>
            <a:endParaRPr lang="de-DE" sz="2000" dirty="0"/>
          </a:p>
        </p:txBody>
      </p:sp>
      <p:sp>
        <p:nvSpPr>
          <p:cNvPr id="7" name="Content Placeholder 2"/>
          <p:cNvSpPr>
            <a:spLocks noGrp="1"/>
          </p:cNvSpPr>
          <p:nvPr>
            <p:ph sz="half" idx="1"/>
          </p:nvPr>
        </p:nvSpPr>
        <p:spPr>
          <a:xfrm>
            <a:off x="450001" y="843558"/>
            <a:ext cx="5976664" cy="2881606"/>
          </a:xfrm>
        </p:spPr>
        <p:txBody>
          <a:bodyPr>
            <a:normAutofit lnSpcReduction="10000"/>
          </a:bodyPr>
          <a:lstStyle/>
          <a:p>
            <a:r>
              <a:rPr lang="de-DE" sz="1600" dirty="0"/>
              <a:t>Zu den Wirtschaftszweigen mit einem hohen Vorkommen von </a:t>
            </a:r>
            <a:r>
              <a:rPr lang="de-DE" sz="1600" dirty="0" smtClean="0"/>
              <a:t>gefährlichen Substanzen zählen </a:t>
            </a:r>
            <a:r>
              <a:rPr lang="de-DE" sz="1600" dirty="0"/>
              <a:t>die Landwirtschaft (62 %), die verarbeitende Industrie (52 %) und der Bausektor (51 %)</a:t>
            </a:r>
            <a:r>
              <a:rPr lang="de-DE" sz="1600" baseline="30000" dirty="0" smtClean="0"/>
              <a:t>1</a:t>
            </a:r>
            <a:endParaRPr lang="de-DE" sz="1600" dirty="0"/>
          </a:p>
          <a:p>
            <a:r>
              <a:rPr lang="de-DE" sz="1600" dirty="0"/>
              <a:t>In vielen Wirtschaftszweigen hat die Verwendung chemischer Stoffe zugenommen, da chemiegestützte Techniken herkömmliche Arbeitsweisen </a:t>
            </a:r>
            <a:r>
              <a:rPr lang="de-DE" sz="1600" dirty="0" smtClean="0"/>
              <a:t>ersetzt haben </a:t>
            </a:r>
            <a:r>
              <a:rPr lang="de-DE" sz="1600" dirty="0"/>
              <a:t>(Pestizide, Kunststoffe, Isoliermaterial usw.)</a:t>
            </a:r>
          </a:p>
          <a:p>
            <a:r>
              <a:rPr lang="de-DE" sz="1600" dirty="0"/>
              <a:t>In Schweden wurden 2014 pro Einwohner 3,7 Tonnen </a:t>
            </a:r>
            <a:r>
              <a:rPr lang="de-DE" sz="1600" dirty="0" smtClean="0"/>
              <a:t>gefährliche Substanzen </a:t>
            </a:r>
            <a:r>
              <a:rPr lang="de-DE" sz="1600" dirty="0"/>
              <a:t>eingesetzt</a:t>
            </a:r>
          </a:p>
          <a:p>
            <a:pPr marL="0" indent="0">
              <a:buNone/>
            </a:pPr>
            <a:r>
              <a:rPr lang="de-DE" dirty="0" smtClean="0"/>
              <a:t> </a:t>
            </a:r>
            <a:endParaRPr lang="de-DE"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2402273"/>
            <a:ext cx="2571096" cy="1664249"/>
          </a:xfrm>
          <a:prstGeom prst="rect">
            <a:avLst/>
          </a:prstGeom>
        </p:spPr>
      </p:pic>
      <p:sp>
        <p:nvSpPr>
          <p:cNvPr id="5" name="TextBox 4"/>
          <p:cNvSpPr txBox="1"/>
          <p:nvPr/>
        </p:nvSpPr>
        <p:spPr>
          <a:xfrm>
            <a:off x="611560" y="3795886"/>
            <a:ext cx="5184576" cy="338554"/>
          </a:xfrm>
          <a:prstGeom prst="rect">
            <a:avLst/>
          </a:prstGeom>
          <a:noFill/>
        </p:spPr>
        <p:txBody>
          <a:bodyPr wrap="square" rtlCol="0">
            <a:spAutoFit/>
          </a:bodyPr>
          <a:lstStyle/>
          <a:p>
            <a:r>
              <a:rPr lang="de-DE" sz="800" dirty="0" smtClean="0"/>
              <a:t>1) ESENER-2 – Overview Report: Managing Safety and Health at Work, EU-OSHA, 2016, S. 18. Abrufbar unter: </a:t>
            </a:r>
            <a:r>
              <a:rPr lang="de-DE" sz="800" u="sng" dirty="0">
                <a:hlinkClick r:id="rId4"/>
              </a:rPr>
              <a:t>https://osha.europa.eu/sites/default/files/ESENER2-Overview_report.pdf</a:t>
            </a:r>
            <a:r>
              <a:rPr lang="de-DE" sz="800" dirty="0" smtClean="0"/>
              <a:t> </a:t>
            </a:r>
            <a:endParaRPr lang="de-DE" sz="800" u="sng" dirty="0" smtClean="0"/>
          </a:p>
        </p:txBody>
      </p:sp>
    </p:spTree>
    <p:extLst>
      <p:ext uri="{BB962C8B-B14F-4D97-AF65-F5344CB8AC3E}">
        <p14:creationId xmlns:p14="http://schemas.microsoft.com/office/powerpoint/2010/main" val="2729352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smtClean="0"/>
              <a:t>Exposition gegenüber gefährlichen Substanzen in Europa</a:t>
            </a:r>
            <a:endParaRPr lang="de-DE" sz="2000" dirty="0"/>
          </a:p>
        </p:txBody>
      </p:sp>
      <p:sp>
        <p:nvSpPr>
          <p:cNvPr id="3" name="Content Placeholder 2"/>
          <p:cNvSpPr>
            <a:spLocks noGrp="1"/>
          </p:cNvSpPr>
          <p:nvPr>
            <p:ph sz="half" idx="1"/>
          </p:nvPr>
        </p:nvSpPr>
        <p:spPr>
          <a:xfrm>
            <a:off x="450000" y="837000"/>
            <a:ext cx="7722400" cy="3645000"/>
          </a:xfrm>
        </p:spPr>
        <p:txBody>
          <a:bodyPr>
            <a:normAutofit/>
          </a:bodyPr>
          <a:lstStyle/>
          <a:p>
            <a:pPr lvl="0"/>
            <a:r>
              <a:rPr lang="de-DE" sz="1600" dirty="0" smtClean="0"/>
              <a:t>EU-OSHA-Studie zur besseren Einschätzung der Exposition </a:t>
            </a:r>
            <a:br>
              <a:rPr lang="de-DE" sz="1600" dirty="0" smtClean="0"/>
            </a:br>
            <a:r>
              <a:rPr lang="de-DE" sz="1600" dirty="0" smtClean="0"/>
              <a:t>gegenüber gefährlichen Substanzen am Arbeitsplatz in Europa</a:t>
            </a:r>
          </a:p>
          <a:p>
            <a:pPr lvl="0"/>
            <a:r>
              <a:rPr lang="de-DE" sz="1600" dirty="0" smtClean="0"/>
              <a:t>In der Studie wurde eine neue Methodik angewandt, </a:t>
            </a:r>
            <a:br>
              <a:rPr lang="de-DE" sz="1600" dirty="0" smtClean="0"/>
            </a:br>
            <a:r>
              <a:rPr lang="de-DE" sz="1600" dirty="0" smtClean="0"/>
              <a:t>um öffentlich verfügbare Daten von</a:t>
            </a:r>
            <a:br>
              <a:rPr lang="de-DE" sz="1600" dirty="0" smtClean="0"/>
            </a:br>
            <a:r>
              <a:rPr lang="de-DE" sz="1600" dirty="0" smtClean="0"/>
              <a:t>ECHA, SPIN, PRODCOM, Eurostat-Geschäftsstatistiken</a:t>
            </a:r>
            <a:br>
              <a:rPr lang="de-DE" sz="1600" dirty="0" smtClean="0"/>
            </a:br>
            <a:r>
              <a:rPr lang="de-DE" sz="1600" dirty="0" smtClean="0"/>
              <a:t>und der Europäischen Erhebung über die </a:t>
            </a:r>
            <a:r>
              <a:rPr lang="de-DE" sz="1600" dirty="0"/>
              <a:t>Arbeitsbedingungen</a:t>
            </a:r>
            <a:r>
              <a:rPr lang="de-DE" sz="1600" dirty="0" smtClean="0"/>
              <a:t/>
            </a:r>
            <a:br>
              <a:rPr lang="de-DE" sz="1600" dirty="0" smtClean="0"/>
            </a:br>
            <a:r>
              <a:rPr lang="de-DE" sz="1600" dirty="0" smtClean="0"/>
              <a:t>zu kombinieren</a:t>
            </a:r>
          </a:p>
          <a:p>
            <a:pPr marL="188913" lvl="0" indent="-188913"/>
            <a:r>
              <a:rPr lang="de-DE" sz="1600" dirty="0" smtClean="0"/>
              <a:t>Zur Ermittlung der wichtigsten Stoffe und</a:t>
            </a:r>
            <a:br>
              <a:rPr lang="de-DE" sz="1600" dirty="0" smtClean="0"/>
            </a:br>
            <a:r>
              <a:rPr lang="de-DE" sz="1600" dirty="0" smtClean="0"/>
              <a:t>hauptsächlich betroffenen Branchen wurde									 ein Expert-Scoring-Verfahren angewandt</a:t>
            </a:r>
            <a:endParaRPr lang="de-DE" sz="1600" dirty="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9051">
            <a:off x="5796568" y="1869965"/>
            <a:ext cx="2376494" cy="2900066"/>
          </a:xfrm>
          <a:prstGeom prst="rect">
            <a:avLst/>
          </a:prstGeom>
        </p:spPr>
      </p:pic>
    </p:spTree>
    <p:extLst>
      <p:ext uri="{BB962C8B-B14F-4D97-AF65-F5344CB8AC3E}">
        <p14:creationId xmlns:p14="http://schemas.microsoft.com/office/powerpoint/2010/main" val="13099500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1.13"/>
  <p:tag name="AS_TITLE" val="Aspose.Slides for .NET 4.0 Client Profile"/>
  <p:tag name="AS_VERSION" val="16.12.1.0"/>
</p:tagLst>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xmlns=""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0</TotalTime>
  <Words>954</Words>
  <Application>Microsoft Office PowerPoint</Application>
  <PresentationFormat>Bildschirmpräsentation (16:9)</PresentationFormat>
  <Paragraphs>199</Paragraphs>
  <Slides>22</Slides>
  <Notes>5</Notes>
  <HiddenSlides>2</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HWC2018-19_Template_16-9</vt:lpstr>
      <vt:lpstr>Kampagne „Gesunde Arbeitsplätze“ 2018-2019</vt:lpstr>
      <vt:lpstr>Überblick über die Kampagne</vt:lpstr>
      <vt:lpstr>Zentrale Ziele</vt:lpstr>
      <vt:lpstr>Warum diese Kampagne?</vt:lpstr>
      <vt:lpstr>Was ist unter gefährlichen Substanzen (Gefahrstoffen) zu verstehen? </vt:lpstr>
      <vt:lpstr>Begriffsbestimmungen aus der Richtlinie über chemische Arbeitsstoffe </vt:lpstr>
      <vt:lpstr>Zahlen und Fakten</vt:lpstr>
      <vt:lpstr>Zahlen und Fakten</vt:lpstr>
      <vt:lpstr>Exposition gegenüber gefährlichen Substanzen in Europa</vt:lpstr>
      <vt:lpstr>Wie sind gefährliche Substanzen (Gefahrstoffe) zu handhaben?</vt:lpstr>
      <vt:lpstr>Gefährdungsbeurteilung (Risikobewertung)</vt:lpstr>
      <vt:lpstr>Handhabung von gefährlichen Substanzen in drei Schritten</vt:lpstr>
      <vt:lpstr>Das „STOP“-Prinzip</vt:lpstr>
      <vt:lpstr>Rechtsvorschriften</vt:lpstr>
      <vt:lpstr>Karzinogene</vt:lpstr>
      <vt:lpstr>Besonders gefährdete Gruppen</vt:lpstr>
      <vt:lpstr>Machen Sie mit!</vt:lpstr>
      <vt:lpstr>Angebote für Kampagnenpartner</vt:lpstr>
      <vt:lpstr>Europäischer Wettbewerb für gute praktische Lösungen im Rahmen der Kampagne „Gesunde Arbeitsplätze“</vt:lpstr>
      <vt:lpstr>Publikationen zur Kampagne</vt:lpstr>
      <vt:lpstr>Wichtige Termine</vt:lpstr>
      <vt:lpstr>Weitere Informationen</vt:lpstr>
    </vt:vector>
  </TitlesOfParts>
  <Company>CDT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Wünnemann, Louisa</cp:lastModifiedBy>
  <cp:revision>230</cp:revision>
  <dcterms:created xsi:type="dcterms:W3CDTF">2015-10-14T15:05:30Z</dcterms:created>
  <dcterms:modified xsi:type="dcterms:W3CDTF">2018-05-28T12:14:13Z</dcterms:modified>
</cp:coreProperties>
</file>