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orient="horz" pos="27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222" y="126"/>
      </p:cViewPr>
      <p:guideLst>
        <p:guide orient="horz" pos="577"/>
        <p:guide pos="340"/>
        <p:guide orient="horz" pos="2709"/>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da-DK"/>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da-DK"/>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17" name="Bild 4" descr="111004_EU-OSHA_PPT_EU logo.png"/>
          <p:cNvPicPr>
            <a:picLocks noChangeAspect="1"/>
          </p:cNvPicPr>
          <p:nvPr/>
        </p:nvPicPr>
        <p:blipFill>
          <a:blip r:embed="rId3"/>
          <a:stretch>
            <a:fillRect/>
          </a:stretch>
        </p:blipFill>
        <p:spPr bwMode="auto">
          <a:xfrm>
            <a:off x="4275138" y="4489102"/>
            <a:ext cx="368870" cy="242888"/>
          </a:xfrm>
          <a:prstGeom prst="rect">
            <a:avLst/>
          </a:prstGeom>
          <a:noFill/>
          <a:ln w="9525">
            <a:noFill/>
            <a:miter lim="800000"/>
          </a:ln>
        </p:spPr>
      </p:pic>
      <p:pic>
        <p:nvPicPr>
          <p:cNvPr id="3" name="Imagen 2"/>
          <p:cNvPicPr>
            <a:picLocks noChangeAspect="1"/>
          </p:cNvPicPr>
          <p:nvPr userDrawn="1"/>
        </p:nvPicPr>
        <p:blipFill>
          <a:blip r:embed="rId4"/>
          <a:stretch>
            <a:fillRect/>
          </a:stretch>
        </p:blipFill>
        <p:spPr>
          <a:xfrm>
            <a:off x="0" y="0"/>
            <a:ext cx="9144000" cy="2554224"/>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2" name="Bild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44501" y="4133725"/>
            <a:ext cx="925986" cy="598265"/>
          </a:xfrm>
          <a:prstGeom prst="rect">
            <a:avLst/>
          </a:prstGeom>
          <a:noFill/>
          <a:ln w="9525">
            <a:noFill/>
            <a:miter lim="800000"/>
            <a:headEnd/>
            <a:tailEnd/>
          </a:ln>
        </p:spPr>
      </p:pic>
      <p:pic>
        <p:nvPicPr>
          <p:cNvPr id="14" name="Bild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608386" y="4164881"/>
            <a:ext cx="492796" cy="575830"/>
          </a:xfrm>
          <a:prstGeom prst="rect">
            <a:avLst/>
          </a:prstGeom>
          <a:noFill/>
          <a:ln w="9525">
            <a:noFill/>
            <a:miter lim="800000"/>
            <a:headEnd/>
            <a:tailEnd/>
          </a:ln>
        </p:spPr>
      </p:pic>
    </p:spTree>
    <p:extLst>
      <p:ext uri="{BB962C8B-B14F-4D97-AF65-F5344CB8AC3E}">
        <p14:creationId xmlns:p14="http://schemas.microsoft.com/office/powerpoint/2010/main" val="1554410905"/>
      </p:ext>
    </p:extLst>
  </p:cSld>
  <p:clrMapOvr>
    <a:masterClrMapping/>
  </p:clrMapOvr>
  <p:transition/>
  <p:extLst>
    <p:ext uri="{DCECCB84-F9BA-43D5-87BE-67443E8EF086}">
      <p15:sldGuideLst xmlns:p15="http://schemas.microsoft.com/office/powerpoint/2012/main">
        <p15:guide id="1" orient="horz" pos="2981"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Bild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29034" y="4584094"/>
            <a:ext cx="802606" cy="287347"/>
          </a:xfrm>
          <a:prstGeom prst="rect">
            <a:avLst/>
          </a:prstGeom>
          <a:noFill/>
          <a:ln w="9525">
            <a:noFill/>
            <a:miter lim="800000"/>
            <a:headEnd/>
            <a:tailEnd/>
          </a:ln>
        </p:spPr>
      </p:pic>
      <p:pic>
        <p:nvPicPr>
          <p:cNvPr id="10" name="Bild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275129" y="4371950"/>
            <a:ext cx="447995" cy="523481"/>
          </a:xfrm>
          <a:prstGeom prst="rect">
            <a:avLst/>
          </a:prstGeom>
          <a:noFill/>
          <a:ln w="9525">
            <a:noFill/>
            <a:miter lim="800000"/>
            <a:headEnd/>
            <a:tailEnd/>
          </a:ln>
        </p:spPr>
      </p:pic>
      <p:sp>
        <p:nvSpPr>
          <p:cNvPr id="11" name="Rectangle 11"/>
          <p:cNvSpPr>
            <a:spLocks noChangeArrowheads="1"/>
          </p:cNvSpPr>
          <p:nvPr userDrawn="1"/>
        </p:nvSpPr>
        <p:spPr bwMode="auto">
          <a:xfrm>
            <a:off x="1456958" y="4771231"/>
            <a:ext cx="549130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smtClean="0">
                <a:solidFill>
                  <a:schemeClr val="tx2"/>
                </a:solidFill>
                <a:latin typeface="Arial" pitchFamily="-107" charset="0"/>
              </a:rPr>
              <a:t>www.healthy-workplaces.eu/da</a:t>
            </a:r>
            <a:endParaRPr lang="da-DK" sz="700" b="1" dirty="0">
              <a:solidFill>
                <a:schemeClr val="tx2"/>
              </a:solidFill>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498896885"/>
      </p:ext>
    </p:extLst>
  </p:cSld>
  <p:clrMapOvr>
    <a:masterClrMapping/>
  </p:clrMapOvr>
  <p:transition/>
  <p:extLst>
    <p:ext uri="{DCECCB84-F9BA-43D5-87BE-67443E8EF086}">
      <p15:sldGuideLst xmlns:p15="http://schemas.microsoft.com/office/powerpoint/2012/main">
        <p15:guide id="1" orient="horz" pos="3072"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da-DK"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youtube.com/user/EUOSHA" TargetMode="External"/><Relationship Id="rId3" Type="http://schemas.openxmlformats.org/officeDocument/2006/relationships/hyperlink" Target="https://healthy-workplaces.eu/da/healthy-workplaces-newsletter" TargetMode="External"/><Relationship Id="rId7" Type="http://schemas.openxmlformats.org/officeDocument/2006/relationships/image" Target="../media/image28.png"/><Relationship Id="rId2" Type="http://schemas.openxmlformats.org/officeDocument/2006/relationships/hyperlink" Target="http://www.healthy-workplaces.eu/da" TargetMode="External"/><Relationship Id="rId1" Type="http://schemas.openxmlformats.org/officeDocument/2006/relationships/slideLayout" Target="../slideLayouts/slideLayout2.xml"/><Relationship Id="rId6" Type="http://schemas.openxmlformats.org/officeDocument/2006/relationships/hyperlink" Target="https://www.facebook.com/EuropeanAgencyforSafetyandHealthatWork" TargetMode="External"/><Relationship Id="rId11" Type="http://schemas.openxmlformats.org/officeDocument/2006/relationships/image" Target="../media/image30.jpeg"/><Relationship Id="rId5" Type="http://schemas.openxmlformats.org/officeDocument/2006/relationships/image" Target="../media/image27.png"/><Relationship Id="rId10" Type="http://schemas.openxmlformats.org/officeDocument/2006/relationships/hyperlink" Target="https://www.linkedin.com/company/europeanagency-for-safety-and-health-at-work" TargetMode="External"/><Relationship Id="rId4" Type="http://schemas.openxmlformats.org/officeDocument/2006/relationships/hyperlink" Target="http://twitter.com/eu_osha" TargetMode="Externa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7646400" cy="696600"/>
          </a:xfrm>
        </p:spPr>
        <p:txBody>
          <a:bodyPr/>
          <a:lstStyle/>
          <a:p>
            <a:pPr>
              <a:lnSpc>
                <a:spcPts val="3700"/>
              </a:lnSpc>
            </a:pPr>
            <a:r>
              <a:rPr lang="da-DK" sz="2800" dirty="0" smtClean="0"/>
              <a:t>Kampagne for et sikkert og sundt arbejdsmiljø 2018-2019</a:t>
            </a:r>
            <a:endParaRPr lang="da-DK" sz="2800" dirty="0"/>
          </a:p>
        </p:txBody>
      </p:sp>
      <p:sp>
        <p:nvSpPr>
          <p:cNvPr id="3" name="Subtítulo 2"/>
          <p:cNvSpPr>
            <a:spLocks noGrp="1"/>
          </p:cNvSpPr>
          <p:nvPr>
            <p:ph type="subTitle" idx="10"/>
          </p:nvPr>
        </p:nvSpPr>
        <p:spPr>
          <a:xfrm>
            <a:off x="395536" y="3723878"/>
            <a:ext cx="7646400" cy="506406"/>
          </a:xfrm>
        </p:spPr>
        <p:txBody>
          <a:bodyPr>
            <a:normAutofit/>
          </a:bodyPr>
          <a:lstStyle/>
          <a:p>
            <a:r>
              <a:rPr lang="da-DK" sz="2000" dirty="0" smtClean="0"/>
              <a:t>Sikre og sunde arbejdspladser har styr på kemien</a:t>
            </a:r>
            <a:endParaRPr lang="da-DK"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da-DK" sz="2000" dirty="0" smtClean="0"/>
              <a:t>Hvordan håndterer man skadelige stoffer?</a:t>
            </a:r>
            <a:endParaRPr lang="da-DK" sz="2000" dirty="0"/>
          </a:p>
        </p:txBody>
      </p:sp>
      <p:sp>
        <p:nvSpPr>
          <p:cNvPr id="3" name="Content Placeholder 2"/>
          <p:cNvSpPr>
            <a:spLocks noGrp="1"/>
          </p:cNvSpPr>
          <p:nvPr>
            <p:ph sz="half" idx="1"/>
          </p:nvPr>
        </p:nvSpPr>
        <p:spPr>
          <a:xfrm>
            <a:off x="467544" y="914279"/>
            <a:ext cx="5904656" cy="3313655"/>
          </a:xfrm>
        </p:spPr>
        <p:txBody>
          <a:bodyPr>
            <a:normAutofit fontScale="85000" lnSpcReduction="10000"/>
          </a:bodyPr>
          <a:lstStyle/>
          <a:p>
            <a:r>
              <a:rPr lang="da-DK" sz="1600" dirty="0" smtClean="0"/>
              <a:t>Nøglen er at skabe en forebyggelseskultur og øge bevidstheden</a:t>
            </a:r>
          </a:p>
          <a:p>
            <a:r>
              <a:rPr lang="da-DK" sz="1600" dirty="0" smtClean="0"/>
              <a:t>Lovgivning om skadelige stoffer er allerede på plads i EU - og arbejdsgiverne skal være opmærksomme på deres lovmæssige forpligtelser </a:t>
            </a:r>
          </a:p>
          <a:p>
            <a:r>
              <a:rPr lang="da-DK" sz="1600" dirty="0" smtClean="0"/>
              <a:t>Risikovurderingen er afgørende for effektiv forebyggelse</a:t>
            </a:r>
          </a:p>
          <a:p>
            <a:r>
              <a:rPr lang="da-DK" sz="1600" dirty="0" smtClean="0"/>
              <a:t>Indførelse af effektive forebyggende og beskyttende foranstaltninger </a:t>
            </a:r>
          </a:p>
          <a:p>
            <a:r>
              <a:rPr lang="da-DK" sz="1600" dirty="0"/>
              <a:t>Arbejdstagere bør holdes orienteret om </a:t>
            </a:r>
          </a:p>
          <a:p>
            <a:pPr lvl="1">
              <a:spcBef>
                <a:spcPts val="600"/>
              </a:spcBef>
            </a:pPr>
            <a:r>
              <a:rPr lang="da-DK" sz="1600" dirty="0" smtClean="0"/>
              <a:t>risikovurderingens resultater</a:t>
            </a:r>
          </a:p>
          <a:p>
            <a:pPr lvl="1"/>
            <a:r>
              <a:rPr lang="da-DK" sz="1600" dirty="0" smtClean="0"/>
              <a:t>de farer de eksponeres for og hvordan de kan påvirkes</a:t>
            </a:r>
            <a:endParaRPr lang="da-DK" sz="1600" dirty="0"/>
          </a:p>
          <a:p>
            <a:pPr lvl="1"/>
            <a:r>
              <a:rPr lang="da-DK" sz="1600" dirty="0" smtClean="0"/>
              <a:t>hvad de skal gøre for at holde sig selv og andre sikre</a:t>
            </a:r>
          </a:p>
          <a:p>
            <a:pPr lvl="1"/>
            <a:r>
              <a:rPr lang="da-DK" sz="1600" dirty="0" smtClean="0"/>
              <a:t>hvad skal man gøre i tilfælde af en ulykke eller når noget går galt</a:t>
            </a:r>
          </a:p>
          <a:p>
            <a:r>
              <a:rPr lang="da-DK" sz="1600" dirty="0" smtClean="0"/>
              <a:t>Praktiske værktøjer og vejledning kan hjælpe virksomheder med at håndtere risici og at sørge for sikre og sunde arbejdspladser</a:t>
            </a:r>
            <a:endParaRPr lang="da-DK"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093" y="1419622"/>
            <a:ext cx="3095435" cy="2650252"/>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Risikovurdering</a:t>
            </a:r>
            <a:endParaRPr lang="da-DK" sz="2000" dirty="0"/>
          </a:p>
        </p:txBody>
      </p:sp>
      <p:sp>
        <p:nvSpPr>
          <p:cNvPr id="3" name="Content Placeholder 2"/>
          <p:cNvSpPr>
            <a:spLocks noGrp="1"/>
          </p:cNvSpPr>
          <p:nvPr>
            <p:ph sz="half" idx="1"/>
          </p:nvPr>
        </p:nvSpPr>
        <p:spPr>
          <a:xfrm>
            <a:off x="450001" y="843558"/>
            <a:ext cx="7290352" cy="3024336"/>
          </a:xfrm>
        </p:spPr>
        <p:txBody>
          <a:bodyPr>
            <a:normAutofit fontScale="92500" lnSpcReduction="20000"/>
          </a:bodyPr>
          <a:lstStyle/>
          <a:p>
            <a:r>
              <a:rPr lang="da-DK" sz="1600" dirty="0"/>
              <a:t>Der skal udføres en risikovurdering for at identificere alle sikkerheds- og sundhedsrisici</a:t>
            </a:r>
          </a:p>
          <a:p>
            <a:r>
              <a:rPr lang="da-DK" sz="1600" dirty="0"/>
              <a:t>Alle - arbejdsgivere, ledere, </a:t>
            </a:r>
            <a:r>
              <a:rPr lang="da-DK" sz="1600" dirty="0" smtClean="0"/>
              <a:t>arbejdsmiljøafdelinger </a:t>
            </a:r>
            <a:r>
              <a:rPr lang="da-DK" sz="1600" dirty="0"/>
              <a:t>og arbejdstagere - bør involveres</a:t>
            </a:r>
          </a:p>
          <a:p>
            <a:r>
              <a:rPr lang="da-DK" sz="1600" dirty="0"/>
              <a:t>Bør omfatte alle grupper af arbejdstagere og entreprenører, samt ekstraordinære arbejdssituationer, som f.eks. vedligeholdelse og reparation</a:t>
            </a:r>
          </a:p>
          <a:p>
            <a:r>
              <a:rPr lang="da-DK" altLang="en-US" sz="1600" dirty="0"/>
              <a:t>Det er vigtigt, at ethvert arbejde for at eliminere, erstatte eller kontrollere risici </a:t>
            </a:r>
            <a:r>
              <a:rPr lang="da-DK" altLang="en-US" sz="1600" dirty="0" smtClean="0"/>
              <a:t>prioriteres</a:t>
            </a:r>
            <a:endParaRPr lang="da-DK" altLang="en-US" sz="1600" dirty="0"/>
          </a:p>
          <a:p>
            <a:r>
              <a:rPr lang="da-DK" sz="1600" dirty="0"/>
              <a:t>Skal holdes ajour og revideres, når der opstår hændelser </a:t>
            </a:r>
          </a:p>
          <a:p>
            <a:r>
              <a:rPr lang="da-DK" sz="1600" dirty="0"/>
              <a:t>Arbejdstagere bør være velinformerede om resultaterne og uddannes til at bruge forebyggende foranstaltninger</a:t>
            </a:r>
          </a:p>
          <a:p>
            <a:r>
              <a:rPr lang="da-DK" sz="1600" dirty="0"/>
              <a:t>Værktøjer og instrumenter er tilgængelige for at hjælpe virksomhederne med at udføre risikovurderingen</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3 trin til håndtering af skadelige stoffer</a:t>
            </a:r>
            <a:endParaRPr lang="da-DK" sz="2000" dirty="0"/>
          </a:p>
        </p:txBody>
      </p:sp>
      <p:sp>
        <p:nvSpPr>
          <p:cNvPr id="3" name="Content Placeholder 2"/>
          <p:cNvSpPr>
            <a:spLocks noGrp="1"/>
          </p:cNvSpPr>
          <p:nvPr>
            <p:ph sz="half" idx="1"/>
          </p:nvPr>
        </p:nvSpPr>
        <p:spPr>
          <a:xfrm>
            <a:off x="450001" y="842962"/>
            <a:ext cx="7794407" cy="3528988"/>
          </a:xfrm>
        </p:spPr>
        <p:txBody>
          <a:bodyPr>
            <a:noAutofit/>
          </a:bodyPr>
          <a:lstStyle/>
          <a:p>
            <a:pPr marL="0" indent="0">
              <a:buNone/>
            </a:pPr>
            <a:r>
              <a:rPr lang="da-DK" sz="1400" dirty="0" smtClean="0"/>
              <a:t>Identificer farer:</a:t>
            </a:r>
          </a:p>
          <a:p>
            <a:r>
              <a:rPr lang="da-DK" sz="1100" dirty="0" smtClean="0"/>
              <a:t>Lav en oversigt over stoffer / kemiske produkter, der anvendes og genereres på arbejdspladsen </a:t>
            </a:r>
            <a:r>
              <a:rPr lang="da-DK" altLang="en-US" sz="1100" dirty="0"/>
              <a:t> </a:t>
            </a:r>
          </a:p>
          <a:p>
            <a:r>
              <a:rPr lang="da-DK" sz="1100" dirty="0" smtClean="0"/>
              <a:t>Indsaml oplysninger om den skade de kan forårsage og hvordan dette kan ske, f.eks. ved hjælp af etiketter og sikkerhedsdatablade </a:t>
            </a:r>
          </a:p>
          <a:p>
            <a:r>
              <a:rPr lang="da-DK" sz="1100" dirty="0" smtClean="0"/>
              <a:t>Vurder om </a:t>
            </a:r>
            <a:r>
              <a:rPr lang="da-DK" sz="1100" dirty="0"/>
              <a:t>der anvendes kræftfremkaldende </a:t>
            </a:r>
            <a:r>
              <a:rPr lang="da-DK" sz="1100" dirty="0" smtClean="0"/>
              <a:t>stoffer eller mutagener, for hvilke der gælder strengere regler</a:t>
            </a:r>
          </a:p>
          <a:p>
            <a:pPr marL="0" indent="0">
              <a:buNone/>
            </a:pPr>
            <a:endParaRPr lang="da-DK" altLang="en-US" sz="1000" dirty="0" smtClean="0"/>
          </a:p>
          <a:p>
            <a:pPr marL="0" indent="0">
              <a:buNone/>
            </a:pPr>
            <a:r>
              <a:rPr lang="da-DK" altLang="en-US" sz="1400" dirty="0" smtClean="0"/>
              <a:t>Vurder eksponering:</a:t>
            </a:r>
          </a:p>
          <a:p>
            <a:r>
              <a:rPr lang="da-DK" sz="1100" dirty="0" smtClean="0"/>
              <a:t>Identificer de personer, der kan blive eksponeret, herunder rengøringsassistenter og vedligeholdelsesarbejdere</a:t>
            </a:r>
          </a:p>
          <a:p>
            <a:r>
              <a:rPr lang="da-DK" sz="1100" dirty="0"/>
              <a:t>Vurder medarbejdernes eksponering på baggrund af type, intensitet, længde, eksponeringshyppighed, herunder kombinationer af eksponeringer</a:t>
            </a:r>
          </a:p>
          <a:p>
            <a:r>
              <a:rPr lang="da-DK" sz="1100" dirty="0" smtClean="0"/>
              <a:t>Tag hensyn til kombinerede virkninger med andre risici, f.eks. brandrisici, hudoptagelse eller vådt arbejde</a:t>
            </a:r>
          </a:p>
          <a:p>
            <a:pPr marL="0" indent="0">
              <a:buNone/>
            </a:pPr>
            <a:endParaRPr lang="da-DK" sz="1000" dirty="0" smtClean="0"/>
          </a:p>
          <a:p>
            <a:pPr marL="0" indent="0">
              <a:buNone/>
            </a:pPr>
            <a:r>
              <a:rPr lang="da-DK" sz="1400" dirty="0" smtClean="0"/>
              <a:t>Indfør foranstaltninger:</a:t>
            </a:r>
          </a:p>
          <a:p>
            <a:r>
              <a:rPr lang="da-DK" sz="1100" dirty="0" smtClean="0"/>
              <a:t>Man kan bruge en fareliste til at udarbejde en handlingsplan, herunder hvem der skal implementere planen</a:t>
            </a:r>
          </a:p>
          <a:p>
            <a:r>
              <a:rPr lang="da-DK" sz="1100" dirty="0"/>
              <a:t>Kontroller implementeringen og virkningen af ​​foranstaltningerne</a:t>
            </a:r>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STOP-princippet</a:t>
            </a:r>
            <a:endParaRPr lang="da-DK" sz="2000" dirty="0"/>
          </a:p>
        </p:txBody>
      </p:sp>
      <p:sp>
        <p:nvSpPr>
          <p:cNvPr id="3" name="Content Placeholder 2"/>
          <p:cNvSpPr>
            <a:spLocks noGrp="1"/>
          </p:cNvSpPr>
          <p:nvPr>
            <p:ph sz="half" idx="1"/>
          </p:nvPr>
        </p:nvSpPr>
        <p:spPr>
          <a:xfrm>
            <a:off x="449874" y="843558"/>
            <a:ext cx="6930438" cy="3024336"/>
          </a:xfrm>
        </p:spPr>
        <p:txBody>
          <a:bodyPr>
            <a:normAutofit/>
          </a:bodyPr>
          <a:lstStyle/>
          <a:p>
            <a:r>
              <a:rPr lang="da-DK" sz="1300" dirty="0" smtClean="0"/>
              <a:t>Arbejdsgiverne skal indføre effektive forebyggende og beskyttende foranstaltninger</a:t>
            </a:r>
          </a:p>
          <a:p>
            <a:r>
              <a:rPr lang="da-DK" sz="1300" dirty="0" smtClean="0"/>
              <a:t>Skadelige stoffer og processer skal, hvis muligt, elimineres fuldstændigt fra arbejdspladser (f.eks. ved design af nye arbejdsprocesser) </a:t>
            </a:r>
          </a:p>
          <a:p>
            <a:r>
              <a:rPr lang="da-DK" sz="1300" dirty="0" smtClean="0"/>
              <a:t>Hvis det ikke er muligt at </a:t>
            </a:r>
            <a:r>
              <a:rPr lang="da-DK" sz="1300" u="sng" dirty="0" smtClean="0"/>
              <a:t>eliminere</a:t>
            </a:r>
            <a:r>
              <a:rPr lang="da-DK" sz="1300" dirty="0" smtClean="0"/>
              <a:t> dem, skal risiciene styres ud fra et hierarki af forebyggende foranstaltninger - STOP-princippet</a:t>
            </a:r>
            <a:endParaRPr lang="en-US" sz="1300" dirty="0" smtClean="0"/>
          </a:p>
          <a:p>
            <a:pPr marL="0" indent="0">
              <a:spcBef>
                <a:spcPts val="600"/>
              </a:spcBef>
              <a:buNone/>
            </a:pPr>
            <a:r>
              <a:rPr lang="en-US" sz="1300" dirty="0" smtClean="0">
                <a:solidFill>
                  <a:srgbClr val="FF0000"/>
                </a:solidFill>
              </a:rPr>
              <a:t>	</a:t>
            </a:r>
            <a:r>
              <a:rPr lang="da-DK" sz="1300" dirty="0" smtClean="0">
                <a:solidFill>
                  <a:srgbClr val="FF0000"/>
                </a:solidFill>
              </a:rPr>
              <a:t>S</a:t>
            </a:r>
            <a:r>
              <a:rPr lang="da-DK" sz="1300" dirty="0" smtClean="0"/>
              <a:t>ubstitution (sikre eller mindre skadelige alternativer)</a:t>
            </a:r>
          </a:p>
          <a:p>
            <a:pPr marL="0" indent="0">
              <a:buNone/>
            </a:pPr>
            <a:r>
              <a:rPr lang="en-US" sz="1300" dirty="0" smtClean="0">
                <a:solidFill>
                  <a:srgbClr val="FF0000"/>
                </a:solidFill>
              </a:rPr>
              <a:t>	</a:t>
            </a:r>
            <a:r>
              <a:rPr lang="da-DK" sz="1300" dirty="0" smtClean="0">
                <a:solidFill>
                  <a:srgbClr val="FF0000"/>
                </a:solidFill>
              </a:rPr>
              <a:t>T</a:t>
            </a:r>
            <a:r>
              <a:rPr lang="da-DK" sz="1300" dirty="0" smtClean="0"/>
              <a:t>eknologiske foranstaltninger (f.eks. lukket system, proces udsugning)</a:t>
            </a:r>
          </a:p>
          <a:p>
            <a:pPr marL="0" indent="0">
              <a:buNone/>
            </a:pPr>
            <a:r>
              <a:rPr lang="en-US" sz="1300" dirty="0" smtClean="0">
                <a:solidFill>
                  <a:srgbClr val="FF0000"/>
                </a:solidFill>
              </a:rPr>
              <a:t>	</a:t>
            </a:r>
            <a:r>
              <a:rPr lang="da-DK" sz="1300" dirty="0" smtClean="0">
                <a:solidFill>
                  <a:srgbClr val="FF0000"/>
                </a:solidFill>
              </a:rPr>
              <a:t>O</a:t>
            </a:r>
            <a:r>
              <a:rPr lang="da-DK" sz="1300" dirty="0" smtClean="0"/>
              <a:t>rganisatoriske foranstaltninger (f.eks. begrænsning af antallet af </a:t>
            </a:r>
            <a:br>
              <a:rPr lang="da-DK" sz="1300" dirty="0" smtClean="0"/>
            </a:br>
            <a:r>
              <a:rPr lang="da-DK" sz="1300" dirty="0" smtClean="0"/>
              <a:t>	eksponerede arbejdstagere eller eksponeringstiden)</a:t>
            </a:r>
          </a:p>
          <a:p>
            <a:pPr marL="0" indent="0">
              <a:buNone/>
            </a:pPr>
            <a:r>
              <a:rPr lang="en-US" sz="1300" dirty="0" smtClean="0">
                <a:solidFill>
                  <a:srgbClr val="FF0000"/>
                </a:solidFill>
              </a:rPr>
              <a:t>	</a:t>
            </a:r>
            <a:r>
              <a:rPr lang="da-DK" sz="1300" dirty="0" smtClean="0">
                <a:solidFill>
                  <a:srgbClr val="FF0000"/>
                </a:solidFill>
              </a:rPr>
              <a:t>P</a:t>
            </a:r>
            <a:r>
              <a:rPr lang="da-DK" sz="1300" dirty="0" smtClean="0"/>
              <a:t>ersonlige værnemidler (brug af personlige værnemidler)</a:t>
            </a:r>
          </a:p>
          <a:p>
            <a:endParaRPr lang="da-DK" sz="1200" dirty="0" smtClean="0"/>
          </a:p>
          <a:p>
            <a:endParaRPr lang="da-DK" sz="1200" dirty="0" smtClean="0"/>
          </a:p>
          <a:p>
            <a:endParaRPr lang="da-DK" sz="1200" dirty="0" smtClean="0"/>
          </a:p>
          <a:p>
            <a:pPr marL="0" indent="0">
              <a:buNone/>
            </a:pPr>
            <a:endParaRPr lang="da-DK" sz="1200" dirty="0" smtClean="0"/>
          </a:p>
        </p:txBody>
      </p:sp>
      <p:grpSp>
        <p:nvGrpSpPr>
          <p:cNvPr id="4" name="Group 3"/>
          <p:cNvGrpSpPr/>
          <p:nvPr/>
        </p:nvGrpSpPr>
        <p:grpSpPr>
          <a:xfrm>
            <a:off x="6804248" y="2464851"/>
            <a:ext cx="2046343" cy="1731222"/>
            <a:chOff x="6793372" y="3218307"/>
            <a:chExt cx="2046343" cy="1731222"/>
          </a:xfrm>
        </p:grpSpPr>
        <p:sp>
          <p:nvSpPr>
            <p:cNvPr id="7" name="Rounded Rectangle 6"/>
            <p:cNvSpPr/>
            <p:nvPr/>
          </p:nvSpPr>
          <p:spPr>
            <a:xfrm>
              <a:off x="6793372" y="3816432"/>
              <a:ext cx="1930570" cy="1020942"/>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1130" y="3218307"/>
              <a:ext cx="1838585" cy="1731222"/>
            </a:xfrm>
            <a:prstGeom prst="rect">
              <a:avLst/>
            </a:prstGeom>
          </p:spPr>
        </p:pic>
      </p:grpSp>
    </p:spTree>
    <p:extLst>
      <p:ext uri="{BB962C8B-B14F-4D97-AF65-F5344CB8AC3E}">
        <p14:creationId xmlns:p14="http://schemas.microsoft.com/office/powerpoint/2010/main" val="35660519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da-DK" sz="2000" dirty="0" smtClean="0"/>
              <a:t>Lovgivning</a:t>
            </a:r>
            <a:endParaRPr lang="da-DK" sz="2000" dirty="0"/>
          </a:p>
        </p:txBody>
      </p:sp>
      <p:sp>
        <p:nvSpPr>
          <p:cNvPr id="3" name="Content Placeholder 2"/>
          <p:cNvSpPr>
            <a:spLocks noGrp="1"/>
          </p:cNvSpPr>
          <p:nvPr>
            <p:ph sz="half" idx="1"/>
          </p:nvPr>
        </p:nvSpPr>
        <p:spPr>
          <a:xfrm>
            <a:off x="450000" y="843558"/>
            <a:ext cx="7866415" cy="3428976"/>
          </a:xfrm>
        </p:spPr>
        <p:txBody>
          <a:bodyPr>
            <a:normAutofit/>
          </a:bodyPr>
          <a:lstStyle/>
          <a:p>
            <a:r>
              <a:rPr lang="da-DK" sz="1300" dirty="0"/>
              <a:t>Arbejdsgiveren er juridisk ansvarlig for at sikre arbejdspladsens sikkerhed og sundhed</a:t>
            </a:r>
          </a:p>
          <a:p>
            <a:pPr marL="0" indent="0">
              <a:buNone/>
            </a:pPr>
            <a:r>
              <a:rPr sz="1300" dirty="0"/>
              <a:t/>
            </a:r>
            <a:br>
              <a:rPr sz="1300" dirty="0"/>
            </a:br>
            <a:r>
              <a:rPr lang="da-DK" sz="1300" dirty="0" smtClean="0"/>
              <a:t>Arbejdsmiljølovgivning, herunder</a:t>
            </a:r>
          </a:p>
          <a:p>
            <a:r>
              <a:rPr lang="da-DK" sz="1300" dirty="0" smtClean="0">
                <a:hlinkClick r:id="rId2"/>
              </a:rPr>
              <a:t>Direktiv 89/391/EØF (rammedirektivet om arbejdsmiljø)   </a:t>
            </a:r>
            <a:endParaRPr lang="da-DK" sz="1300" dirty="0"/>
          </a:p>
          <a:p>
            <a:r>
              <a:rPr lang="da-DK" sz="1300" dirty="0" smtClean="0">
                <a:hlinkClick r:id="rId3"/>
              </a:rPr>
              <a:t>Direktiv 98/24/EF (direktivet om kemiske agenser, CAD)</a:t>
            </a:r>
            <a:endParaRPr lang="da-DK" sz="1300" dirty="0"/>
          </a:p>
          <a:p>
            <a:r>
              <a:rPr lang="da-DK" sz="1300" dirty="0" smtClean="0">
                <a:hlinkClick r:id="rId4"/>
              </a:rPr>
              <a:t>Direktiv 2004/37/EF (direktivet om kræftfremkaldende stoffer og mutagener, CMD)</a:t>
            </a:r>
            <a:endParaRPr lang="da-DK" sz="1300" dirty="0" smtClean="0"/>
          </a:p>
          <a:p>
            <a:pPr marL="0" indent="0">
              <a:buNone/>
            </a:pPr>
            <a:r>
              <a:rPr sz="1300" dirty="0"/>
              <a:t/>
            </a:r>
            <a:br>
              <a:rPr sz="1300" dirty="0"/>
            </a:br>
            <a:r>
              <a:rPr lang="da-DK" sz="1300" dirty="0"/>
              <a:t>Komplet oversigt over relevant </a:t>
            </a:r>
            <a:r>
              <a:rPr lang="da-DK" sz="1300" dirty="0" smtClean="0"/>
              <a:t>arbejdsmiljølovgivning</a:t>
            </a:r>
            <a:r>
              <a:rPr lang="da-DK" sz="1300" dirty="0"/>
              <a:t>: </a:t>
            </a:r>
            <a:r>
              <a:rPr sz="1300" dirty="0"/>
              <a:t/>
            </a:r>
            <a:br>
              <a:rPr sz="1300" dirty="0"/>
            </a:br>
            <a:r>
              <a:rPr lang="da-DK" sz="1300" dirty="0" smtClean="0">
                <a:hlinkClick r:id="rId5"/>
              </a:rPr>
              <a:t>https://osha.europa.eu/da/safety-and-health-legislation </a:t>
            </a:r>
            <a:r>
              <a:rPr sz="1300" dirty="0">
                <a:hlinkClick r:id="rId5"/>
              </a:rPr>
              <a:t/>
            </a:r>
            <a:br>
              <a:rPr sz="1300" dirty="0">
                <a:hlinkClick r:id="rId5"/>
              </a:rPr>
            </a:br>
            <a:endParaRPr lang="da-DK" sz="1300" dirty="0"/>
          </a:p>
          <a:p>
            <a:pPr marL="0" indent="0">
              <a:buNone/>
            </a:pPr>
            <a:r>
              <a:rPr lang="da-DK" sz="1300" dirty="0"/>
              <a:t>Nogle nyttige oplysninger fra kemikalielovgivningen:</a:t>
            </a:r>
          </a:p>
          <a:p>
            <a:r>
              <a:rPr lang="da-DK" sz="1300" dirty="0" smtClean="0">
                <a:hlinkClick r:id="rId6"/>
              </a:rPr>
              <a:t>Forordning (EF) nr. 1907/2006 (REACH-forordningen)</a:t>
            </a:r>
            <a:endParaRPr lang="da-DK" sz="1300" dirty="0"/>
          </a:p>
          <a:p>
            <a:r>
              <a:rPr lang="da-DK" sz="1300" dirty="0" smtClean="0">
                <a:hlinkClick r:id="rId7"/>
              </a:rPr>
              <a:t>Forordning (EF) nr. 1272/2008 (CLP-forordningen)</a:t>
            </a:r>
            <a:endParaRPr lang="da-DK" sz="1300" dirty="0"/>
          </a:p>
          <a:p>
            <a:endParaRPr lang="da-DK" sz="1600" dirty="0" smtClean="0"/>
          </a:p>
          <a:p>
            <a:pPr marL="0" indent="0">
              <a:buNone/>
            </a:pPr>
            <a:endParaRPr lang="da-DK" sz="18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225912" y="2444715"/>
            <a:ext cx="1567924" cy="1838857"/>
          </a:xfrm>
          <a:prstGeom prst="rect">
            <a:avLst/>
          </a:prstGeom>
        </p:spPr>
      </p:pic>
    </p:spTree>
    <p:extLst>
      <p:ext uri="{BB962C8B-B14F-4D97-AF65-F5344CB8AC3E}">
        <p14:creationId xmlns:p14="http://schemas.microsoft.com/office/powerpoint/2010/main" val="9351339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Kræftfremkaldende stoffer</a:t>
            </a:r>
            <a:endParaRPr lang="en-US" sz="2000" dirty="0"/>
          </a:p>
        </p:txBody>
      </p:sp>
      <p:sp>
        <p:nvSpPr>
          <p:cNvPr id="3" name="Content Placeholder 2"/>
          <p:cNvSpPr>
            <a:spLocks noGrp="1"/>
          </p:cNvSpPr>
          <p:nvPr>
            <p:ph sz="half" idx="1"/>
          </p:nvPr>
        </p:nvSpPr>
        <p:spPr>
          <a:xfrm>
            <a:off x="450001" y="843558"/>
            <a:ext cx="7506375" cy="3342765"/>
          </a:xfrm>
        </p:spPr>
        <p:txBody>
          <a:bodyPr>
            <a:normAutofit/>
          </a:bodyPr>
          <a:lstStyle/>
          <a:p>
            <a:r>
              <a:rPr lang="da-DK" sz="1400" dirty="0" smtClean="0"/>
              <a:t>Kræftfremkaldende stoffer er skyld i størstedelen af arbejdsbetingede lidelser med dødelig udgang i EU</a:t>
            </a:r>
          </a:p>
          <a:p>
            <a:r>
              <a:rPr lang="da-DK" sz="1400" dirty="0" smtClean="0"/>
              <a:t>Hvert år forårsager arbejdsbetinget eksponering for kræftfremkaldende stoffer, at: </a:t>
            </a:r>
          </a:p>
          <a:p>
            <a:pPr lvl="1"/>
            <a:r>
              <a:rPr lang="da-DK" sz="1400" dirty="0" smtClean="0"/>
              <a:t>mellem 91.500 og 150.500 mennesker udvikler kræft </a:t>
            </a:r>
          </a:p>
          <a:p>
            <a:pPr lvl="1">
              <a:tabLst>
                <a:tab pos="900113" algn="l"/>
              </a:tabLst>
            </a:pPr>
            <a:r>
              <a:rPr lang="da-DK" sz="1400" dirty="0" smtClean="0"/>
              <a:t>mellem 57.700 og 106.500 dør (RIVM, 2016)</a:t>
            </a:r>
          </a:p>
          <a:p>
            <a:pPr marL="189000" lvl="1" indent="-189000">
              <a:spcBef>
                <a:spcPts val="450"/>
              </a:spcBef>
              <a:buClr>
                <a:schemeClr val="tx2"/>
              </a:buClr>
              <a:buFont typeface="Wingdings" pitchFamily="2" charset="2"/>
              <a:buChar char="§"/>
            </a:pPr>
            <a:r>
              <a:rPr lang="da-DK" sz="1400" b="1" dirty="0" smtClean="0">
                <a:solidFill>
                  <a:schemeClr val="tx2"/>
                </a:solidFill>
              </a:rPr>
              <a:t>Mange tilfælde af arbejdsbetinget kræft kan forebygges</a:t>
            </a:r>
          </a:p>
          <a:p>
            <a:r>
              <a:rPr lang="da-DK" sz="1400" dirty="0" smtClean="0"/>
              <a:t>Der gælder strammere foranstaltninger for kræftfremkaldende stoffer end for andre farlige stoffer, f.eks. arbejde i lukkede systemer, begrænsning af arbejdstageres adgang og registrering</a:t>
            </a:r>
          </a:p>
          <a:p>
            <a:r>
              <a:rPr lang="da-DK" sz="1400" dirty="0" smtClean="0"/>
              <a:t>Køreplanen for bekæmpelse af kræftfremkaldende stoffer har til formål at støtte den politiske beslutningstagning samt hjælpe med at dele information og god praksis</a:t>
            </a:r>
            <a:endParaRPr lang="da-DK" sz="14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703763"/>
            <a:ext cx="2134766" cy="740195"/>
          </a:xfrm>
          <a:prstGeom prst="rect">
            <a:avLst/>
          </a:prstGeom>
        </p:spPr>
      </p:pic>
    </p:spTree>
    <p:extLst>
      <p:ext uri="{BB962C8B-B14F-4D97-AF65-F5344CB8AC3E}">
        <p14:creationId xmlns:p14="http://schemas.microsoft.com/office/powerpoint/2010/main" val="18033965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Særlige grupper, som er i fare</a:t>
            </a:r>
            <a:endParaRPr lang="da-DK"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da-DK" sz="1600" dirty="0" smtClean="0"/>
              <a:t>Visse grupper af arbejdstagere kan have en særlig risiko ved/for eksponering for skadelige stoffer, herunder:</a:t>
            </a:r>
          </a:p>
          <a:p>
            <a:pPr lvl="1">
              <a:spcBef>
                <a:spcPts val="600"/>
              </a:spcBef>
            </a:pPr>
            <a:r>
              <a:rPr lang="da-DK" sz="1600" dirty="0" smtClean="0"/>
              <a:t>kvinder</a:t>
            </a:r>
          </a:p>
          <a:p>
            <a:pPr lvl="1"/>
            <a:r>
              <a:rPr lang="da-DK" sz="1600" dirty="0" smtClean="0"/>
              <a:t>unge arbejdere</a:t>
            </a:r>
          </a:p>
          <a:p>
            <a:pPr lvl="1"/>
            <a:r>
              <a:rPr lang="da-DK" sz="1600" dirty="0" smtClean="0"/>
              <a:t>migrant arbejdere</a:t>
            </a:r>
          </a:p>
          <a:p>
            <a:pPr lvl="1"/>
            <a:r>
              <a:rPr lang="da-DK" sz="1600" dirty="0" smtClean="0"/>
              <a:t>vikarer</a:t>
            </a:r>
          </a:p>
          <a:p>
            <a:pPr lvl="1"/>
            <a:r>
              <a:rPr lang="da-DK" sz="1600" dirty="0"/>
              <a:t>ikke uddannet eller uerfarent personale</a:t>
            </a:r>
          </a:p>
          <a:p>
            <a:pPr lvl="1"/>
            <a:r>
              <a:rPr lang="da-DK" sz="1600" dirty="0"/>
              <a:t>rengøringsassistenter og entreprenører</a:t>
            </a:r>
          </a:p>
          <a:p>
            <a:pPr marL="189000" lvl="1" indent="-189000">
              <a:spcBef>
                <a:spcPts val="450"/>
              </a:spcBef>
              <a:buClr>
                <a:schemeClr val="tx2"/>
              </a:buClr>
              <a:buFont typeface="Wingdings" pitchFamily="2" charset="2"/>
              <a:buChar char="§"/>
            </a:pPr>
            <a:r>
              <a:rPr lang="da-DK" sz="1600" b="1" dirty="0" smtClean="0">
                <a:solidFill>
                  <a:schemeClr val="tx2"/>
                </a:solidFill>
              </a:rPr>
              <a:t>Dette kan skyldes særlig følsomhed, uerfarenhed, manglende træning eller information</a:t>
            </a:r>
          </a:p>
          <a:p>
            <a:pPr marL="189000" lvl="1" indent="-189000">
              <a:spcBef>
                <a:spcPts val="450"/>
              </a:spcBef>
              <a:buClr>
                <a:schemeClr val="tx2"/>
              </a:buClr>
              <a:buFont typeface="Wingdings" pitchFamily="2" charset="2"/>
              <a:buChar char="§"/>
            </a:pPr>
            <a:r>
              <a:rPr lang="da-DK" sz="1600" b="1" dirty="0" smtClean="0">
                <a:solidFill>
                  <a:schemeClr val="tx2"/>
                </a:solidFill>
              </a:rPr>
              <a:t>Risikovurderingen bør tage hensyn til disse arbejdstageres risici</a:t>
            </a:r>
            <a:endParaRPr lang="da-DK" sz="1600" b="1" dirty="0">
              <a:solidFill>
                <a:schemeClr val="tx2"/>
              </a:solidFill>
            </a:endParaRPr>
          </a:p>
          <a:p>
            <a:pPr lvl="1"/>
            <a:endParaRPr lang="da-DK" dirty="0" smtClean="0"/>
          </a:p>
        </p:txBody>
      </p:sp>
    </p:spTree>
    <p:extLst>
      <p:ext uri="{BB962C8B-B14F-4D97-AF65-F5344CB8AC3E}">
        <p14:creationId xmlns:p14="http://schemas.microsoft.com/office/powerpoint/2010/main" val="10012289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da-DK" sz="2000" dirty="0" smtClean="0"/>
              <a:t>Deltagelse</a:t>
            </a:r>
            <a:endParaRPr lang="da-DK" sz="20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da-DK" sz="1600" dirty="0" smtClean="0"/>
              <a:t>Organisationer af alle størrelser og fra alle sektorer, samt enkeltpersoner kan involvere sig ved at:</a:t>
            </a:r>
          </a:p>
          <a:p>
            <a:pPr lvl="1">
              <a:spcBef>
                <a:spcPts val="600"/>
              </a:spcBef>
            </a:pPr>
            <a:r>
              <a:rPr lang="da-DK" sz="1600" dirty="0" smtClean="0"/>
              <a:t>distribuere og offentliggøre kampagnemateriale</a:t>
            </a:r>
          </a:p>
          <a:p>
            <a:pPr lvl="1"/>
            <a:r>
              <a:rPr lang="da-DK" sz="1600" dirty="0"/>
              <a:t>deltage i eller tilrettelægge arrangementer og aktiviteter</a:t>
            </a:r>
          </a:p>
          <a:p>
            <a:pPr lvl="1"/>
            <a:r>
              <a:rPr lang="da-DK" sz="1600" dirty="0" smtClean="0"/>
              <a:t>brug og fremme af styringsværktøjer mht. skadelige stoffer </a:t>
            </a:r>
          </a:p>
          <a:p>
            <a:pPr marL="189000" lvl="1" indent="0">
              <a:buNone/>
            </a:pPr>
            <a:r>
              <a:rPr lang="da-DK" sz="1600" dirty="0" smtClean="0"/>
              <a:t>	styringsværktøjer</a:t>
            </a:r>
          </a:p>
          <a:p>
            <a:pPr lvl="1"/>
            <a:r>
              <a:rPr lang="da-DK" sz="1600" dirty="0" smtClean="0"/>
              <a:t>blive </a:t>
            </a:r>
            <a:r>
              <a:rPr lang="da-DK" sz="1600" dirty="0"/>
              <a:t>kampagnepartner</a:t>
            </a:r>
          </a:p>
          <a:p>
            <a:pPr lvl="1"/>
            <a:r>
              <a:rPr lang="da-DK" sz="1600" dirty="0" smtClean="0"/>
              <a:t>holde dig opdateret via de sociale medier</a:t>
            </a:r>
          </a:p>
          <a:p>
            <a:pPr lvl="1"/>
            <a:endParaRPr lang="da-DK" sz="1600" dirty="0" smtClean="0"/>
          </a:p>
          <a:p>
            <a:pPr lvl="1"/>
            <a:endParaRPr lang="da-DK"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1702652"/>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Tilbud om kampagnepartnerskab</a:t>
            </a:r>
            <a:endParaRPr lang="da-DK" sz="2000" dirty="0"/>
          </a:p>
        </p:txBody>
      </p:sp>
      <p:sp>
        <p:nvSpPr>
          <p:cNvPr id="4" name="Rectangle 3"/>
          <p:cNvSpPr/>
          <p:nvPr/>
        </p:nvSpPr>
        <p:spPr>
          <a:xfrm>
            <a:off x="0" y="627534"/>
            <a:ext cx="9144000" cy="3673004"/>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4461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328592" cy="3528392"/>
          </a:xfrm>
        </p:spPr>
        <p:txBody>
          <a:bodyPr>
            <a:noAutofit/>
          </a:bodyPr>
          <a:lstStyle/>
          <a:p>
            <a:r>
              <a:rPr lang="da-DK" sz="1500" dirty="0" smtClean="0"/>
              <a:t>For at kampagnen kan blive en succes, har vi brug for vellykkede partnerskaber mellem EU-OSHA og centrale aktører</a:t>
            </a:r>
          </a:p>
          <a:p>
            <a:r>
              <a:rPr lang="da-DK" sz="1500" dirty="0" smtClean="0"/>
              <a:t>Tværeuropæiske og internationale organisationer kan blive officielle kampagnepartnere</a:t>
            </a:r>
          </a:p>
          <a:p>
            <a:r>
              <a:rPr lang="da-DK" sz="1500" dirty="0"/>
              <a:t>Kampagnens mediepartnere fremmer kampagnen</a:t>
            </a:r>
          </a:p>
          <a:p>
            <a:r>
              <a:rPr lang="da-DK" sz="1500" dirty="0"/>
              <a:t>Fordelene er bl.a.:</a:t>
            </a:r>
          </a:p>
          <a:p>
            <a:pPr lvl="1"/>
            <a:r>
              <a:rPr lang="da-DK" sz="1500" dirty="0"/>
              <a:t>en velkomstpakke</a:t>
            </a:r>
          </a:p>
          <a:p>
            <a:pPr lvl="1"/>
            <a:r>
              <a:rPr lang="da-DK" sz="1500" dirty="0"/>
              <a:t>et partnercertifikat</a:t>
            </a:r>
          </a:p>
          <a:p>
            <a:pPr lvl="1"/>
            <a:r>
              <a:rPr lang="da-DK" sz="1500" dirty="0" smtClean="0"/>
              <a:t>fremme på EU-plan og i medierne</a:t>
            </a:r>
          </a:p>
          <a:p>
            <a:pPr lvl="1"/>
            <a:r>
              <a:rPr lang="da-DK" sz="1500" dirty="0"/>
              <a:t>netværksmuligheder samt udveksling af god praksis med andre kampagnepartnere</a:t>
            </a:r>
          </a:p>
          <a:p>
            <a:pPr lvl="1"/>
            <a:r>
              <a:rPr lang="da-DK" sz="1500" dirty="0"/>
              <a:t>invitation til EU-OSHA-arrangementer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”Sunde arbejdspladser” </a:t>
            </a:r>
            <a:r>
              <a:rPr lang="en-US" sz="2000" dirty="0"/>
              <a:t>Good </a:t>
            </a:r>
            <a:r>
              <a:rPr lang="en-US" sz="2000" dirty="0" smtClean="0"/>
              <a:t>Practice Awards</a:t>
            </a:r>
            <a:endParaRPr lang="da-DK" sz="2000" dirty="0"/>
          </a:p>
        </p:txBody>
      </p:sp>
      <p:sp>
        <p:nvSpPr>
          <p:cNvPr id="3" name="Content Placeholder 2"/>
          <p:cNvSpPr>
            <a:spLocks noGrp="1"/>
          </p:cNvSpPr>
          <p:nvPr>
            <p:ph sz="half" idx="1"/>
          </p:nvPr>
        </p:nvSpPr>
        <p:spPr>
          <a:xfrm>
            <a:off x="450000" y="837000"/>
            <a:ext cx="6498264" cy="3645000"/>
          </a:xfrm>
        </p:spPr>
        <p:txBody>
          <a:bodyPr>
            <a:normAutofit/>
          </a:bodyPr>
          <a:lstStyle/>
          <a:p>
            <a:r>
              <a:rPr lang="da-DK" sz="1600" dirty="0" smtClean="0"/>
              <a:t>Anerkendelse af innovative sikkerheds- og sundhedspraksis på arbejdspladsen</a:t>
            </a:r>
          </a:p>
          <a:p>
            <a:r>
              <a:rPr lang="da-DK" sz="1600" dirty="0" smtClean="0"/>
              <a:t>Organisationer belønnes for vellykkede og bæredygtige initiativer til styring af skadelige stoffer på arbejdspladsen</a:t>
            </a:r>
          </a:p>
          <a:p>
            <a:r>
              <a:rPr lang="da-DK" sz="1600" dirty="0" smtClean="0"/>
              <a:t>Åben for organisationer i:</a:t>
            </a:r>
          </a:p>
          <a:p>
            <a:pPr lvl="1"/>
            <a:r>
              <a:rPr lang="da-DK" sz="1600" dirty="0"/>
              <a:t>EU-medlemsstaterne</a:t>
            </a:r>
          </a:p>
          <a:p>
            <a:pPr lvl="1"/>
            <a:r>
              <a:rPr lang="da-DK" sz="1600" dirty="0"/>
              <a:t>kandidatlande</a:t>
            </a:r>
          </a:p>
          <a:p>
            <a:pPr lvl="1"/>
            <a:r>
              <a:rPr lang="da-DK" sz="1600" dirty="0" smtClean="0"/>
              <a:t>potentielle kandidatlande</a:t>
            </a:r>
          </a:p>
          <a:p>
            <a:pPr lvl="1"/>
            <a:r>
              <a:rPr lang="da-DK" sz="1600" dirty="0"/>
              <a:t>Landene i den Europæiske Frihandelssammenslutning (EFTA)</a:t>
            </a:r>
          </a:p>
          <a:p>
            <a:pPr marL="189000" lvl="1" indent="-189000">
              <a:spcBef>
                <a:spcPts val="450"/>
              </a:spcBef>
              <a:buClr>
                <a:schemeClr val="tx2"/>
              </a:buClr>
              <a:buFont typeface="Wingdings" pitchFamily="2" charset="2"/>
              <a:buChar char="§"/>
            </a:pPr>
            <a:r>
              <a:rPr lang="da-DK" sz="1600" b="1" dirty="0" smtClean="0">
                <a:solidFill>
                  <a:schemeClr val="tx2"/>
                </a:solidFill>
              </a:rPr>
              <a:t>Vinderne udnævnes ved en prisuddeling</a:t>
            </a:r>
          </a:p>
          <a:p>
            <a:endParaRPr lang="da-DK" sz="1800" dirty="0" smtClean="0"/>
          </a:p>
          <a:p>
            <a:pPr lvl="1"/>
            <a:endParaRPr lang="da-DK" sz="1800" dirty="0" smtClean="0"/>
          </a:p>
          <a:p>
            <a:endParaRPr lang="da-DK"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Introduktion til kampagnen</a:t>
            </a:r>
            <a:endParaRPr lang="da-DK" sz="2000" dirty="0"/>
          </a:p>
        </p:txBody>
      </p:sp>
      <p:sp>
        <p:nvSpPr>
          <p:cNvPr id="3" name="Content Placeholder 2"/>
          <p:cNvSpPr>
            <a:spLocks noGrp="1"/>
          </p:cNvSpPr>
          <p:nvPr>
            <p:ph sz="half" idx="1"/>
          </p:nvPr>
        </p:nvSpPr>
        <p:spPr/>
        <p:txBody>
          <a:bodyPr>
            <a:normAutofit/>
          </a:bodyPr>
          <a:lstStyle/>
          <a:p>
            <a:r>
              <a:rPr lang="da-DK" sz="1600" dirty="0" smtClean="0"/>
              <a:t>Koordineret af Det Europæiske Arbejdsmiljøagentur (EU-OSHA)</a:t>
            </a:r>
          </a:p>
          <a:p>
            <a:r>
              <a:rPr lang="da-DK" sz="1600" dirty="0" smtClean="0"/>
              <a:t>Organiseret i over 30 lande</a:t>
            </a:r>
          </a:p>
          <a:p>
            <a:r>
              <a:rPr lang="da-DK" sz="1600" dirty="0" smtClean="0"/>
              <a:t>Understøttet af et netværk af partnere:</a:t>
            </a:r>
            <a:endParaRPr dirty="0"/>
          </a:p>
          <a:p>
            <a:pPr lvl="1">
              <a:spcBef>
                <a:spcPts val="600"/>
              </a:spcBef>
            </a:pPr>
            <a:r>
              <a:rPr lang="da-DK" sz="1600" dirty="0" smtClean="0"/>
              <a:t>Nationale </a:t>
            </a:r>
            <a:r>
              <a:rPr lang="da-DK" sz="1600" dirty="0" err="1" smtClean="0"/>
              <a:t>focal</a:t>
            </a:r>
            <a:r>
              <a:rPr lang="da-DK" sz="1600" dirty="0" smtClean="0"/>
              <a:t> points</a:t>
            </a:r>
          </a:p>
          <a:p>
            <a:pPr lvl="1"/>
            <a:r>
              <a:rPr lang="da-DK" sz="1600" dirty="0" smtClean="0"/>
              <a:t>Officielle kampagnepartnere</a:t>
            </a:r>
          </a:p>
          <a:p>
            <a:pPr lvl="1"/>
            <a:r>
              <a:rPr lang="da-DK" sz="1600" dirty="0" smtClean="0"/>
              <a:t>Europæiske arbejdsmarkedsparter</a:t>
            </a:r>
          </a:p>
          <a:p>
            <a:pPr lvl="1"/>
            <a:r>
              <a:rPr lang="da-DK" sz="1600" dirty="0" smtClean="0"/>
              <a:t>Mediepartnere</a:t>
            </a:r>
          </a:p>
          <a:p>
            <a:pPr lvl="1"/>
            <a:r>
              <a:rPr lang="da-DK" sz="1600" dirty="0" smtClean="0"/>
              <a:t>Enterprise Europe Network</a:t>
            </a:r>
          </a:p>
          <a:p>
            <a:pPr lvl="1"/>
            <a:r>
              <a:rPr lang="da-DK" sz="1600" dirty="0" smtClean="0"/>
              <a:t>EU-institutionerne</a:t>
            </a:r>
          </a:p>
          <a:p>
            <a:pPr lvl="1"/>
            <a:r>
              <a:rPr lang="da-DK" sz="1600" dirty="0" smtClean="0"/>
              <a:t>Andre EU-agenturer</a:t>
            </a:r>
            <a:endParaRPr lang="da-DK"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86640"/>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Kampagneressourcer</a:t>
            </a:r>
            <a:endParaRPr lang="da-DK" sz="2000" dirty="0"/>
          </a:p>
        </p:txBody>
      </p:sp>
      <p:sp>
        <p:nvSpPr>
          <p:cNvPr id="3" name="Content Placeholder 2"/>
          <p:cNvSpPr>
            <a:spLocks noGrp="1"/>
          </p:cNvSpPr>
          <p:nvPr>
            <p:ph sz="half" idx="1"/>
          </p:nvPr>
        </p:nvSpPr>
        <p:spPr>
          <a:xfrm>
            <a:off x="450001" y="843558"/>
            <a:ext cx="3761960" cy="3645000"/>
          </a:xfrm>
        </p:spPr>
        <p:txBody>
          <a:bodyPr>
            <a:normAutofit/>
          </a:bodyPr>
          <a:lstStyle/>
          <a:p>
            <a:r>
              <a:rPr lang="da-DK" sz="1600" dirty="0" smtClean="0"/>
              <a:t>Kampagnevejledning</a:t>
            </a:r>
          </a:p>
          <a:p>
            <a:r>
              <a:rPr lang="da-DK" sz="1600" dirty="0" smtClean="0"/>
              <a:t>Praktisk e-værktøj</a:t>
            </a:r>
          </a:p>
          <a:p>
            <a:pPr marL="189000" lvl="1" indent="-189000">
              <a:spcBef>
                <a:spcPts val="450"/>
              </a:spcBef>
              <a:buClr>
                <a:schemeClr val="tx2"/>
              </a:buClr>
              <a:buFont typeface="Wingdings" pitchFamily="2" charset="2"/>
              <a:buChar char="§"/>
            </a:pPr>
            <a:r>
              <a:rPr lang="da-DK" sz="1600" b="1" dirty="0">
                <a:solidFill>
                  <a:schemeClr val="tx2"/>
                </a:solidFill>
              </a:rPr>
              <a:t>Rapporter</a:t>
            </a:r>
          </a:p>
          <a:p>
            <a:pPr marL="189000" lvl="1" indent="-189000">
              <a:spcBef>
                <a:spcPts val="450"/>
              </a:spcBef>
              <a:buClr>
                <a:schemeClr val="tx2"/>
              </a:buClr>
              <a:buFont typeface="Wingdings" pitchFamily="2" charset="2"/>
              <a:buChar char="§"/>
            </a:pPr>
            <a:r>
              <a:rPr lang="da-DK" sz="1600" b="1" dirty="0">
                <a:solidFill>
                  <a:schemeClr val="tx2"/>
                </a:solidFill>
              </a:rPr>
              <a:t>Serie af informationsark om prioriterede emner </a:t>
            </a:r>
            <a:endParaRPr lang="da-DK" sz="1600" b="1" dirty="0" smtClean="0">
              <a:solidFill>
                <a:schemeClr val="tx2"/>
              </a:solidFill>
            </a:endParaRPr>
          </a:p>
          <a:p>
            <a:pPr marL="189000" lvl="1" indent="-189000">
              <a:spcBef>
                <a:spcPts val="450"/>
              </a:spcBef>
              <a:buClr>
                <a:schemeClr val="tx2"/>
              </a:buClr>
              <a:buFont typeface="Wingdings" pitchFamily="2" charset="2"/>
              <a:buChar char="§"/>
            </a:pPr>
            <a:r>
              <a:rPr lang="da-DK" sz="1600" b="1" dirty="0">
                <a:solidFill>
                  <a:schemeClr val="tx2"/>
                </a:solidFill>
              </a:rPr>
              <a:t>Database over ressourcer </a:t>
            </a:r>
            <a:r>
              <a:rPr lang="da-DK" sz="1600" b="1" dirty="0" smtClean="0">
                <a:solidFill>
                  <a:schemeClr val="tx2"/>
                </a:solidFill>
              </a:rPr>
              <a:t/>
            </a:r>
            <a:br>
              <a:rPr lang="da-DK" sz="1600" b="1" dirty="0" smtClean="0">
                <a:solidFill>
                  <a:schemeClr val="tx2"/>
                </a:solidFill>
              </a:rPr>
            </a:br>
            <a:r>
              <a:rPr lang="da-DK" sz="1600" b="1" dirty="0" smtClean="0">
                <a:solidFill>
                  <a:schemeClr val="tx2"/>
                </a:solidFill>
              </a:rPr>
              <a:t>og </a:t>
            </a:r>
            <a:r>
              <a:rPr lang="da-DK" sz="1600" b="1" dirty="0">
                <a:solidFill>
                  <a:schemeClr val="tx2"/>
                </a:solidFill>
              </a:rPr>
              <a:t>værktøjer</a:t>
            </a:r>
          </a:p>
          <a:p>
            <a:pPr marL="189000" lvl="1" indent="-189000">
              <a:spcBef>
                <a:spcPts val="450"/>
              </a:spcBef>
              <a:buClr>
                <a:schemeClr val="tx2"/>
              </a:buClr>
              <a:buFont typeface="Wingdings" pitchFamily="2" charset="2"/>
              <a:buChar char="§"/>
            </a:pPr>
            <a:r>
              <a:rPr lang="da-DK" sz="1600" b="1" dirty="0" smtClean="0">
                <a:solidFill>
                  <a:schemeClr val="tx2"/>
                </a:solidFill>
              </a:rPr>
              <a:t>Casestudie og audiovisuel database</a:t>
            </a:r>
            <a:endParaRPr lang="da-DK" sz="1600" b="1" dirty="0">
              <a:solidFill>
                <a:schemeClr val="tx2"/>
              </a:solidFill>
            </a:endParaRPr>
          </a:p>
          <a:p>
            <a:pPr marL="189000" lvl="1" indent="-189000">
              <a:spcBef>
                <a:spcPts val="450"/>
              </a:spcBef>
              <a:buClr>
                <a:schemeClr val="tx2"/>
              </a:buClr>
              <a:buFont typeface="Wingdings" pitchFamily="2" charset="2"/>
              <a:buChar char="§"/>
            </a:pPr>
            <a:r>
              <a:rPr lang="da-DK" sz="1600" b="1" dirty="0">
                <a:solidFill>
                  <a:schemeClr val="tx2"/>
                </a:solidFill>
              </a:rPr>
              <a:t>OSHwiki: opdateret sektion og </a:t>
            </a:r>
            <a:r>
              <a:rPr lang="da-DK" sz="1600" b="1" dirty="0" smtClean="0">
                <a:solidFill>
                  <a:schemeClr val="tx2"/>
                </a:solidFill>
              </a:rPr>
              <a:t/>
            </a:r>
            <a:br>
              <a:rPr lang="da-DK" sz="1600" b="1" dirty="0" smtClean="0">
                <a:solidFill>
                  <a:schemeClr val="tx2"/>
                </a:solidFill>
              </a:rPr>
            </a:br>
            <a:r>
              <a:rPr lang="da-DK" sz="1600" b="1" dirty="0" smtClean="0">
                <a:solidFill>
                  <a:schemeClr val="tx2"/>
                </a:solidFill>
              </a:rPr>
              <a:t>nye </a:t>
            </a:r>
            <a:r>
              <a:rPr lang="da-DK" sz="1600" b="1" dirty="0">
                <a:solidFill>
                  <a:schemeClr val="tx2"/>
                </a:solidFill>
              </a:rPr>
              <a:t>artikler</a:t>
            </a:r>
          </a:p>
          <a:p>
            <a:pPr lvl="1"/>
            <a:endParaRPr lang="da-DK" sz="1800" dirty="0" smtClean="0"/>
          </a:p>
          <a:p>
            <a:pPr lvl="1"/>
            <a:endParaRPr lang="da-DK" sz="1800" dirty="0" smtClean="0"/>
          </a:p>
          <a:p>
            <a:endParaRPr lang="da-DK" dirty="0" smtClean="0"/>
          </a:p>
          <a:p>
            <a:pPr lvl="1"/>
            <a:endParaRPr lang="da-DK" dirty="0" smtClean="0"/>
          </a:p>
          <a:p>
            <a:endParaRPr lang="da-DK" dirty="0"/>
          </a:p>
        </p:txBody>
      </p:sp>
      <p:sp>
        <p:nvSpPr>
          <p:cNvPr id="4" name="TextBox 3"/>
          <p:cNvSpPr txBox="1"/>
          <p:nvPr/>
        </p:nvSpPr>
        <p:spPr>
          <a:xfrm>
            <a:off x="4139952" y="843558"/>
            <a:ext cx="3528392" cy="2870016"/>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da-DK" sz="1600" b="1" dirty="0">
                <a:solidFill>
                  <a:schemeClr val="tx2"/>
                </a:solidFill>
              </a:rPr>
              <a:t>Napo-film</a:t>
            </a:r>
          </a:p>
          <a:p>
            <a:pPr marL="189000" lvl="1" indent="-189000" defTabSz="342900">
              <a:spcBef>
                <a:spcPts val="450"/>
              </a:spcBef>
              <a:buClr>
                <a:schemeClr val="tx2"/>
              </a:buClr>
              <a:buFont typeface="Wingdings" pitchFamily="2" charset="2"/>
              <a:buChar char="§"/>
            </a:pPr>
            <a:r>
              <a:rPr lang="da-DK" sz="1600" b="1" dirty="0" smtClean="0">
                <a:solidFill>
                  <a:schemeClr val="tx2"/>
                </a:solidFill>
              </a:rPr>
              <a:t>Oplysningsmateriale</a:t>
            </a:r>
          </a:p>
          <a:p>
            <a:pPr marL="540000" lvl="2" indent="-285750" defTabSz="342900">
              <a:lnSpc>
                <a:spcPts val="1700"/>
              </a:lnSpc>
              <a:spcBef>
                <a:spcPts val="450"/>
              </a:spcBef>
              <a:buClr>
                <a:schemeClr val="tx1"/>
              </a:buClr>
              <a:buFont typeface="Arial" pitchFamily="34" charset="0"/>
              <a:buChar char="•"/>
            </a:pPr>
            <a:r>
              <a:rPr lang="da-DK" sz="1600" dirty="0"/>
              <a:t>Kampagnefolder</a:t>
            </a:r>
          </a:p>
          <a:p>
            <a:pPr marL="540000" lvl="2" indent="-285750" defTabSz="342900">
              <a:lnSpc>
                <a:spcPts val="1700"/>
              </a:lnSpc>
              <a:spcBef>
                <a:spcPts val="450"/>
              </a:spcBef>
              <a:buClr>
                <a:schemeClr val="tx1"/>
              </a:buClr>
              <a:buFont typeface="Arial" pitchFamily="34" charset="0"/>
              <a:buChar char="•"/>
            </a:pPr>
            <a:r>
              <a:rPr lang="da-DK" sz="1600" dirty="0"/>
              <a:t>Folder om prisuddelingen for Good </a:t>
            </a:r>
            <a:r>
              <a:rPr lang="da-DK" sz="1600" dirty="0" err="1" smtClean="0"/>
              <a:t>Practice</a:t>
            </a:r>
            <a:r>
              <a:rPr lang="da-DK" sz="1600" dirty="0" smtClean="0"/>
              <a:t> Awards</a:t>
            </a:r>
            <a:endParaRPr lang="da-DK" sz="1600" dirty="0"/>
          </a:p>
          <a:p>
            <a:pPr marL="540000" lvl="2" indent="-285750" defTabSz="342900">
              <a:lnSpc>
                <a:spcPts val="1700"/>
              </a:lnSpc>
              <a:spcBef>
                <a:spcPts val="450"/>
              </a:spcBef>
              <a:buClr>
                <a:schemeClr val="tx1"/>
              </a:buClr>
              <a:buFont typeface="Arial" pitchFamily="34" charset="0"/>
              <a:buChar char="•"/>
            </a:pPr>
            <a:r>
              <a:rPr lang="da-DK" sz="1600" dirty="0" smtClean="0"/>
              <a:t>Plakat</a:t>
            </a:r>
          </a:p>
          <a:p>
            <a:pPr marL="540000" lvl="2" indent="-285750" defTabSz="342900">
              <a:lnSpc>
                <a:spcPts val="1700"/>
              </a:lnSpc>
              <a:spcBef>
                <a:spcPts val="450"/>
              </a:spcBef>
              <a:buClr>
                <a:schemeClr val="tx1"/>
              </a:buClr>
              <a:buFont typeface="Arial" pitchFamily="34" charset="0"/>
              <a:buChar char="•"/>
            </a:pPr>
            <a:r>
              <a:rPr lang="da-DK" sz="1600" dirty="0" smtClean="0"/>
              <a:t>Videoer</a:t>
            </a:r>
            <a:endParaRPr lang="da-DK" sz="1600" dirty="0"/>
          </a:p>
          <a:p>
            <a:pPr marL="540000" lvl="2" indent="-285750" defTabSz="342900">
              <a:lnSpc>
                <a:spcPts val="1700"/>
              </a:lnSpc>
              <a:spcBef>
                <a:spcPts val="450"/>
              </a:spcBef>
              <a:buClr>
                <a:schemeClr val="tx1"/>
              </a:buClr>
              <a:buFont typeface="Arial" pitchFamily="34" charset="0"/>
              <a:buChar char="•"/>
            </a:pPr>
            <a:r>
              <a:rPr lang="da-DK" sz="1600" dirty="0" smtClean="0"/>
              <a:t>Online-banner</a:t>
            </a:r>
          </a:p>
          <a:p>
            <a:pPr marL="540000" lvl="2" indent="-285750" defTabSz="342900">
              <a:lnSpc>
                <a:spcPts val="1700"/>
              </a:lnSpc>
              <a:spcBef>
                <a:spcPts val="450"/>
              </a:spcBef>
              <a:buClr>
                <a:schemeClr val="tx1"/>
              </a:buClr>
              <a:buFont typeface="Arial" pitchFamily="34" charset="0"/>
              <a:buChar char="•"/>
            </a:pPr>
            <a:r>
              <a:rPr lang="da-DK" sz="1600" dirty="0"/>
              <a:t>E-mailsignatur</a:t>
            </a:r>
          </a:p>
          <a:p>
            <a:pPr marL="189000" lvl="1" indent="-189000" defTabSz="342900">
              <a:spcBef>
                <a:spcPts val="450"/>
              </a:spcBef>
              <a:buClr>
                <a:schemeClr val="tx2"/>
              </a:buClr>
              <a:buFont typeface="Wingdings" pitchFamily="2" charset="2"/>
              <a:buChar char="§"/>
            </a:pPr>
            <a:r>
              <a:rPr lang="da-DK" sz="1600" b="1" dirty="0" smtClean="0">
                <a:solidFill>
                  <a:schemeClr val="tx2"/>
                </a:solidFill>
              </a:rPr>
              <a:t>Links til nyttige websteder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662" y="2387714"/>
            <a:ext cx="2038423" cy="1318980"/>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Vigtige datoer</a:t>
            </a:r>
            <a:endParaRPr lang="da-DK"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p:txBody>
          <a:bodyPr>
            <a:normAutofit/>
          </a:bodyPr>
          <a:lstStyle/>
          <a:p>
            <a:r>
              <a:rPr lang="da-DK" sz="1600" dirty="0" smtClean="0"/>
              <a:t>Kampagnens start: </a:t>
            </a:r>
            <a:r>
              <a:rPr dirty="0"/>
              <a:t/>
            </a:r>
            <a:br>
              <a:rPr dirty="0"/>
            </a:br>
            <a:r>
              <a:rPr lang="da-DK" sz="1600" b="0" dirty="0" smtClean="0">
                <a:solidFill>
                  <a:schemeClr val="tx2"/>
                </a:solidFill>
              </a:rPr>
              <a:t>April 2018</a:t>
            </a:r>
          </a:p>
          <a:p>
            <a:r>
              <a:rPr lang="da-DK" sz="1600" dirty="0" smtClean="0"/>
              <a:t>Konkurrencen om </a:t>
            </a:r>
            <a:r>
              <a:rPr lang="en-US" sz="1600" dirty="0" smtClean="0"/>
              <a:t>Good </a:t>
            </a:r>
            <a:r>
              <a:rPr lang="en-US" sz="1600" dirty="0"/>
              <a:t>Practice Awards </a:t>
            </a:r>
            <a:r>
              <a:rPr lang="da-DK" sz="1600" dirty="0" smtClean="0"/>
              <a:t>i medlemsstaterne og på europæisk plan: </a:t>
            </a:r>
            <a:r>
              <a:rPr dirty="0"/>
              <a:t/>
            </a:r>
            <a:br>
              <a:rPr dirty="0"/>
            </a:br>
            <a:r>
              <a:rPr lang="da-DK" sz="1600" b="0" dirty="0"/>
              <a:t>2018 og 2019</a:t>
            </a:r>
          </a:p>
          <a:p>
            <a:r>
              <a:rPr lang="da-DK" sz="1600" dirty="0" smtClean="0"/>
              <a:t>Arrangement om udveksling af god praksis på arbejdsmiljøområdet: </a:t>
            </a:r>
            <a:r>
              <a:rPr dirty="0"/>
              <a:t/>
            </a:r>
            <a:br>
              <a:rPr dirty="0"/>
            </a:br>
            <a:r>
              <a:rPr lang="da-DK" sz="1600" b="0" dirty="0" smtClean="0"/>
              <a:t>2. kvartal 2019</a:t>
            </a:r>
          </a:p>
          <a:p>
            <a:r>
              <a:rPr lang="da-DK" sz="1600" dirty="0" smtClean="0"/>
              <a:t>Europæiske arbejdsmiljøuger:</a:t>
            </a:r>
          </a:p>
          <a:p>
            <a:pPr marL="189000" lvl="1" indent="0">
              <a:buNone/>
            </a:pPr>
            <a:r>
              <a:rPr lang="da-DK" sz="1600" dirty="0">
                <a:solidFill>
                  <a:schemeClr val="tx2"/>
                </a:solidFill>
              </a:rPr>
              <a:t>Oktober 2018 og 2019</a:t>
            </a:r>
          </a:p>
          <a:p>
            <a:r>
              <a:rPr lang="da-DK" sz="1600" dirty="0" smtClean="0"/>
              <a:t>Arbejdsmiljøtopmøde og prisuddeling for </a:t>
            </a:r>
            <a:r>
              <a:rPr lang="en-US" sz="1600" dirty="0"/>
              <a:t>Good Practice </a:t>
            </a:r>
            <a:r>
              <a:rPr lang="en-US" sz="1600" dirty="0" smtClean="0"/>
              <a:t>Awards</a:t>
            </a:r>
            <a:r>
              <a:rPr lang="da-DK" sz="1600" dirty="0" smtClean="0"/>
              <a:t>:</a:t>
            </a:r>
          </a:p>
          <a:p>
            <a:pPr marL="189000" lvl="1" indent="0">
              <a:buNone/>
            </a:pPr>
            <a:r>
              <a:rPr lang="da-DK" sz="1600" dirty="0" smtClean="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Yderligere oplysninger</a:t>
            </a:r>
            <a:endParaRPr lang="da-DK" sz="2000" dirty="0"/>
          </a:p>
        </p:txBody>
      </p:sp>
      <p:sp>
        <p:nvSpPr>
          <p:cNvPr id="3" name="Content Placeholder 2"/>
          <p:cNvSpPr>
            <a:spLocks noGrp="1"/>
          </p:cNvSpPr>
          <p:nvPr>
            <p:ph sz="half" idx="1"/>
          </p:nvPr>
        </p:nvSpPr>
        <p:spPr>
          <a:xfrm>
            <a:off x="450000" y="837000"/>
            <a:ext cx="8226456" cy="3750974"/>
          </a:xfrm>
        </p:spPr>
        <p:txBody>
          <a:bodyPr>
            <a:normAutofit/>
          </a:bodyPr>
          <a:lstStyle/>
          <a:p>
            <a:r>
              <a:rPr lang="da-DK" sz="1600" dirty="0" smtClean="0"/>
              <a:t>Læs mere på kampagnens websted:</a:t>
            </a:r>
          </a:p>
          <a:p>
            <a:pPr marL="189000" lvl="1" indent="0">
              <a:buNone/>
            </a:pPr>
            <a:r>
              <a:rPr lang="da-DK" sz="1600" b="1" dirty="0" smtClean="0">
                <a:solidFill>
                  <a:schemeClr val="tx2"/>
                </a:solidFill>
                <a:hlinkClick r:id="rId2"/>
              </a:rPr>
              <a:t>www.healthy-workplaces.eu/da</a:t>
            </a:r>
            <a:r>
              <a:rPr lang="da-DK" sz="1600" b="1" dirty="0" smtClean="0">
                <a:solidFill>
                  <a:schemeClr val="tx2"/>
                </a:solidFill>
              </a:rPr>
              <a:t> </a:t>
            </a:r>
            <a:endParaRPr lang="da-DK" sz="1600" b="1" dirty="0">
              <a:solidFill>
                <a:schemeClr val="tx2"/>
              </a:solidFill>
            </a:endParaRPr>
          </a:p>
          <a:p>
            <a:pPr marL="189000" lvl="1" indent="0">
              <a:buNone/>
            </a:pPr>
            <a:endParaRPr lang="da-DK" sz="1600" dirty="0" smtClean="0"/>
          </a:p>
          <a:p>
            <a:r>
              <a:rPr lang="da-DK" sz="1600" dirty="0" smtClean="0"/>
              <a:t>Abonnér på vores kampagnenyhedsbrev:</a:t>
            </a:r>
          </a:p>
          <a:p>
            <a:pPr marL="189000" lvl="1" indent="0">
              <a:buNone/>
            </a:pPr>
            <a:r>
              <a:rPr lang="da-DK" sz="1600" b="1" u="sng" dirty="0">
                <a:hlinkClick r:id="rId3"/>
              </a:rPr>
              <a:t>https://</a:t>
            </a:r>
            <a:r>
              <a:rPr lang="da-DK" sz="1600" b="1" u="sng" dirty="0" smtClean="0">
                <a:hlinkClick r:id="rId3"/>
              </a:rPr>
              <a:t>healthy-workplaces.eu/da/healthy-workplaces-newsletter</a:t>
            </a:r>
            <a:endParaRPr lang="da-DK" sz="1600" b="1" u="sng" dirty="0" smtClean="0"/>
          </a:p>
          <a:p>
            <a:pPr marL="189000" lvl="1" indent="0">
              <a:buNone/>
            </a:pPr>
            <a:endParaRPr lang="da-DK" sz="1600" b="1" dirty="0" smtClean="0"/>
          </a:p>
          <a:p>
            <a:r>
              <a:rPr lang="da-DK" sz="1600" dirty="0" smtClean="0"/>
              <a:t>Hold dig opdateret med aktiviteter og arrangementer gennem de sociale medier:</a:t>
            </a:r>
          </a:p>
          <a:p>
            <a:pPr marL="0" indent="0">
              <a:buNone/>
            </a:pPr>
            <a:endParaRPr lang="da-DK" sz="1600" dirty="0" smtClean="0"/>
          </a:p>
          <a:p>
            <a:pPr marL="0" indent="0">
              <a:buNone/>
            </a:pPr>
            <a:endParaRPr lang="da-DK" sz="1600" dirty="0" smtClean="0"/>
          </a:p>
          <a:p>
            <a:pPr>
              <a:spcBef>
                <a:spcPts val="1800"/>
              </a:spcBef>
            </a:pPr>
            <a:r>
              <a:rPr lang="da-DK" sz="1600" dirty="0" smtClean="0"/>
              <a:t>Få flere oplysninger om arrangementer i dit land fra </a:t>
            </a:r>
            <a:r>
              <a:rPr lang="da-DK" sz="1600" smtClean="0"/>
              <a:t>din nationale focal</a:t>
            </a:r>
            <a:r>
              <a:rPr lang="da-DK" sz="1600" dirty="0" smtClean="0"/>
              <a:t> point:</a:t>
            </a:r>
          </a:p>
          <a:p>
            <a:pPr marL="189000" lvl="1" indent="0">
              <a:buNone/>
            </a:pPr>
            <a:r>
              <a:rPr lang="da-DK" sz="1600" b="1" u="sng" dirty="0" smtClean="0">
                <a:solidFill>
                  <a:schemeClr val="tx2"/>
                </a:solidFill>
              </a:rPr>
              <a:t>www.healthy-workplaces.eu/fops</a:t>
            </a:r>
          </a:p>
          <a:p>
            <a:pPr marL="189000" lvl="1" indent="0">
              <a:buNone/>
            </a:pPr>
            <a:endParaRPr lang="da-DK" b="1" dirty="0" smtClean="0"/>
          </a:p>
          <a:p>
            <a:pPr marL="189000" lvl="1" indent="0">
              <a:buNone/>
            </a:pPr>
            <a:endParaRPr lang="da-DK" b="1" dirty="0">
              <a:solidFill>
                <a:schemeClr val="tx2"/>
              </a:solidFill>
            </a:endParaRPr>
          </a:p>
          <a:p>
            <a:pPr marL="189000" lvl="1" indent="0">
              <a:buNone/>
            </a:pPr>
            <a:endParaRPr lang="da-DK" dirty="0" smtClean="0"/>
          </a:p>
          <a:p>
            <a:pPr marL="189000" lvl="1" indent="0">
              <a:buNone/>
            </a:pPr>
            <a:endParaRPr lang="da-DK" dirty="0"/>
          </a:p>
        </p:txBody>
      </p:sp>
      <p:pic>
        <p:nvPicPr>
          <p:cNvPr id="4" name="Picture 14" descr="https://g.twimg.com/Twitter_logo_blue.png">
            <a:hlinkClick r:id="rId4"/>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44298" y="2931790"/>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6"/>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1835696" y="2931790"/>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8"/>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2689379" y="2931790"/>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0"/>
          </p:cNvPr>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3543062" y="2916053"/>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Nøglemål</a:t>
            </a:r>
            <a:endParaRPr lang="da-DK" sz="2000" dirty="0"/>
          </a:p>
        </p:txBody>
      </p:sp>
      <p:sp>
        <p:nvSpPr>
          <p:cNvPr id="3" name="Content Placeholder 2"/>
          <p:cNvSpPr>
            <a:spLocks noGrp="1"/>
          </p:cNvSpPr>
          <p:nvPr>
            <p:ph sz="half" idx="1"/>
          </p:nvPr>
        </p:nvSpPr>
        <p:spPr>
          <a:xfrm>
            <a:off x="450000" y="837000"/>
            <a:ext cx="6138224" cy="3645000"/>
          </a:xfrm>
        </p:spPr>
        <p:txBody>
          <a:bodyPr>
            <a:normAutofit/>
          </a:bodyPr>
          <a:lstStyle/>
          <a:p>
            <a:r>
              <a:rPr lang="da-DK" sz="1600" u="sng" dirty="0" smtClean="0"/>
              <a:t>Skabe opmærksomhed</a:t>
            </a:r>
            <a:r>
              <a:rPr lang="da-DK" sz="1600" dirty="0" smtClean="0"/>
              <a:t> om de risici, der er forbundet med skadelige stoffer på arbejdspladsen</a:t>
            </a:r>
          </a:p>
          <a:p>
            <a:r>
              <a:rPr lang="da-DK" sz="1600" dirty="0" smtClean="0"/>
              <a:t>Fremme en </a:t>
            </a:r>
            <a:r>
              <a:rPr lang="da-DK" sz="1600" u="sng" dirty="0" smtClean="0"/>
              <a:t>forebyggelseskultur</a:t>
            </a:r>
            <a:r>
              <a:rPr lang="da-DK" sz="1600" dirty="0" smtClean="0"/>
              <a:t>, der eliminerer eller styrer risici effektivt</a:t>
            </a:r>
          </a:p>
          <a:p>
            <a:r>
              <a:rPr lang="da-DK" sz="1600" dirty="0" smtClean="0"/>
              <a:t>Forbedre forståelsen af de risici, der er forbundet med </a:t>
            </a:r>
            <a:r>
              <a:rPr lang="da-DK" sz="1600" u="sng" dirty="0" smtClean="0"/>
              <a:t>kræftfremkaldende stoffer</a:t>
            </a:r>
          </a:p>
          <a:p>
            <a:r>
              <a:rPr lang="da-DK" sz="1600" dirty="0" smtClean="0"/>
              <a:t>Målrette arbejdstagere med </a:t>
            </a:r>
            <a:r>
              <a:rPr lang="da-DK" sz="1600" u="sng" dirty="0" smtClean="0"/>
              <a:t>specifikke behov</a:t>
            </a:r>
            <a:r>
              <a:rPr lang="da-DK" sz="1600" dirty="0" smtClean="0"/>
              <a:t> og sårbarheder</a:t>
            </a:r>
          </a:p>
          <a:p>
            <a:r>
              <a:rPr lang="da-DK" sz="1600" dirty="0" smtClean="0"/>
              <a:t>Give </a:t>
            </a:r>
            <a:r>
              <a:rPr lang="da-DK" sz="1600" smtClean="0"/>
              <a:t>oplysninger om den </a:t>
            </a:r>
            <a:r>
              <a:rPr lang="da-DK" sz="1600" u="sng" smtClean="0"/>
              <a:t>politiske udvikling</a:t>
            </a:r>
            <a:r>
              <a:rPr lang="da-DK" sz="1600" smtClean="0"/>
              <a:t> </a:t>
            </a:r>
            <a:r>
              <a:rPr lang="da-DK" sz="1600" dirty="0" smtClean="0"/>
              <a:t>og </a:t>
            </a:r>
            <a:br>
              <a:rPr lang="da-DK" sz="1600" dirty="0" smtClean="0"/>
            </a:br>
            <a:r>
              <a:rPr lang="da-DK" sz="1600" dirty="0" smtClean="0"/>
              <a:t>relevant </a:t>
            </a:r>
            <a:r>
              <a:rPr lang="da-DK" sz="1600" u="sng" dirty="0" smtClean="0"/>
              <a:t>lovgivning</a:t>
            </a:r>
            <a:endParaRPr lang="da-DK"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872" y="1995686"/>
            <a:ext cx="3097600" cy="2878038"/>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Hvad er problemet?</a:t>
            </a:r>
            <a:endParaRPr lang="da-DK" sz="2000" dirty="0"/>
          </a:p>
        </p:txBody>
      </p:sp>
      <p:sp>
        <p:nvSpPr>
          <p:cNvPr id="3" name="Content Placeholder 2"/>
          <p:cNvSpPr>
            <a:spLocks noGrp="1"/>
          </p:cNvSpPr>
          <p:nvPr>
            <p:ph sz="half" idx="1"/>
          </p:nvPr>
        </p:nvSpPr>
        <p:spPr/>
        <p:txBody>
          <a:bodyPr/>
          <a:lstStyle/>
          <a:p>
            <a:r>
              <a:rPr lang="da-DK" sz="1600" dirty="0" smtClean="0"/>
              <a:t>Mange arbejdstagere eksponeres for skadelige stoffer på europæiske arbejdspladser</a:t>
            </a:r>
          </a:p>
          <a:p>
            <a:r>
              <a:rPr lang="da-DK" sz="1600" dirty="0" smtClean="0"/>
              <a:t>Bevidstheden om dette problem er ofte begrænset</a:t>
            </a:r>
          </a:p>
          <a:p>
            <a:r>
              <a:rPr lang="da-DK" sz="1600" dirty="0" smtClean="0"/>
              <a:t>Skadelige stoffer kan føre til:</a:t>
            </a:r>
          </a:p>
          <a:p>
            <a:pPr lvl="1">
              <a:spcBef>
                <a:spcPts val="600"/>
              </a:spcBef>
            </a:pPr>
            <a:r>
              <a:rPr lang="da-DK" sz="1600" dirty="0" smtClean="0"/>
              <a:t>akutte og langsigtede sundhedsproblemer – f.eks. hudirritation, luftvejssygdomme og kræft</a:t>
            </a:r>
          </a:p>
          <a:p>
            <a:pPr lvl="1"/>
            <a:r>
              <a:rPr lang="da-DK" sz="1600" dirty="0"/>
              <a:t>sikkerhedsrisici som brand, eksplosion og kvælning</a:t>
            </a:r>
          </a:p>
          <a:p>
            <a:pPr lvl="1"/>
            <a:r>
              <a:rPr lang="da-DK" sz="1600" dirty="0" smtClean="0"/>
              <a:t>betydelige omkostninger for virksomhederne til beskyttelsesforanstaltninger og ansvar eller erstatninger </a:t>
            </a:r>
          </a:p>
          <a:p>
            <a:pPr marL="0" indent="0">
              <a:buNone/>
            </a:pPr>
            <a:endParaRPr lang="da-DK" dirty="0" smtClean="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da-DK" sz="2000" dirty="0" smtClean="0"/>
              <a:t>Hvad er skadelige stoffer? </a:t>
            </a:r>
            <a:endParaRPr lang="da-DK" sz="2000" dirty="0"/>
          </a:p>
        </p:txBody>
      </p:sp>
      <p:sp>
        <p:nvSpPr>
          <p:cNvPr id="3" name="Content Placeholder 2"/>
          <p:cNvSpPr>
            <a:spLocks noGrp="1"/>
          </p:cNvSpPr>
          <p:nvPr>
            <p:ph sz="half" idx="1"/>
          </p:nvPr>
        </p:nvSpPr>
        <p:spPr>
          <a:xfrm>
            <a:off x="467544" y="1021540"/>
            <a:ext cx="6192688" cy="3494426"/>
          </a:xfrm>
        </p:spPr>
        <p:txBody>
          <a:bodyPr>
            <a:normAutofit/>
          </a:bodyPr>
          <a:lstStyle/>
          <a:p>
            <a:pPr lvl="1"/>
            <a:endParaRPr lang="da-DK" sz="1600" dirty="0" smtClean="0"/>
          </a:p>
          <a:p>
            <a:pPr lvl="1">
              <a:lnSpc>
                <a:spcPct val="110000"/>
              </a:lnSpc>
              <a:spcBef>
                <a:spcPts val="600"/>
              </a:spcBef>
            </a:pPr>
            <a:r>
              <a:rPr lang="da-DK" sz="1500" dirty="0" smtClean="0"/>
              <a:t>kemikalier, f.eks. i maling, lim, desinfektionsmidler, rengøringsmidler eller pesticider</a:t>
            </a:r>
          </a:p>
          <a:p>
            <a:pPr lvl="1">
              <a:lnSpc>
                <a:spcPct val="110000"/>
              </a:lnSpc>
            </a:pPr>
            <a:r>
              <a:rPr lang="da-DK" sz="1500" dirty="0"/>
              <a:t>procesgenererede forurenende stoffer, f.eks. røg opstået ved svejsning, silicastøv eller forbrændingsprodukter som dieseludstødninger</a:t>
            </a:r>
          </a:p>
          <a:p>
            <a:pPr lvl="1">
              <a:lnSpc>
                <a:spcPct val="110000"/>
              </a:lnSpc>
            </a:pPr>
            <a:r>
              <a:rPr lang="da-DK" sz="1500" dirty="0" smtClean="0"/>
              <a:t>materialer af naturlig oprindelse som kornstøv, asbest eller råolie og dets bestanddele</a:t>
            </a:r>
          </a:p>
          <a:p>
            <a:r>
              <a:rPr lang="da-DK" sz="1500" dirty="0" smtClean="0"/>
              <a:t>Skadelige stoffer findes sandsynligvis på næsten alle arbejdspladser</a:t>
            </a:r>
          </a:p>
          <a:p>
            <a:r>
              <a:rPr lang="da-DK" sz="1500" dirty="0" smtClean="0"/>
              <a:t>Skader kan opstå ved både kort- og langtidseksponeringer og langvarig akkumulering i kroppen</a:t>
            </a:r>
            <a:endParaRPr lang="da-DK" sz="15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923678"/>
            <a:ext cx="3095435" cy="2650252"/>
          </a:xfrm>
          <a:prstGeom prst="rect">
            <a:avLst/>
          </a:prstGeom>
        </p:spPr>
      </p:pic>
      <p:sp>
        <p:nvSpPr>
          <p:cNvPr id="6" name="TextBox 5"/>
          <p:cNvSpPr txBox="1"/>
          <p:nvPr/>
        </p:nvSpPr>
        <p:spPr>
          <a:xfrm>
            <a:off x="467544" y="834847"/>
            <a:ext cx="7920880" cy="553998"/>
          </a:xfrm>
          <a:prstGeom prst="rect">
            <a:avLst/>
          </a:prstGeom>
          <a:noFill/>
        </p:spPr>
        <p:txBody>
          <a:bodyPr wrap="square" rtlCol="0">
            <a:spAutoFit/>
          </a:bodyPr>
          <a:lstStyle/>
          <a:p>
            <a:pPr marL="285750" indent="-285750">
              <a:buFont typeface="Wingdings" pitchFamily="2" charset="2"/>
              <a:buChar char="§"/>
            </a:pPr>
            <a:r>
              <a:rPr lang="da-DK" sz="1500" b="1" dirty="0">
                <a:solidFill>
                  <a:schemeClr val="tx2"/>
                </a:solidFill>
              </a:rPr>
              <a:t>Ethvert stof (gas, flydende stof eller fast stof), som udgør en risiko for arbejdstagernes sikkerhed og sundhed:</a:t>
            </a: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Definitioner fra direktivet om kemiske agenser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lnSpcReduction="10000"/>
          </a:bodyPr>
          <a:lstStyle/>
          <a:p>
            <a:r>
              <a:rPr lang="da-DK" dirty="0" smtClean="0"/>
              <a:t>a) "Kemisk agens": ethvert kemisk element eller forbindelse eller blandinger deraf, som det forekommer i naturlig tilstand eller frembringes, anvendes eller frigøres, herunder som affald, under en given arbejdsproces, uanset om frembringelsen er tilsigtet under arbejdsprocessen, og uanset om det markedsføres</a:t>
            </a:r>
          </a:p>
          <a:p>
            <a:r>
              <a:rPr lang="da-DK" dirty="0" smtClean="0"/>
              <a:t>b) "Farlig kemisk agens":</a:t>
            </a:r>
          </a:p>
          <a:p>
            <a:pPr lvl="1">
              <a:spcBef>
                <a:spcPts val="600"/>
              </a:spcBef>
            </a:pPr>
            <a:r>
              <a:rPr lang="da-DK" dirty="0" smtClean="0"/>
              <a:t>i) enhver kemisk agens, som i henhold til forordning (EF) nr. 1272/2008l opfylder kriterierne for klassificering som farlig i en af fareklasserne for fysisk fare eller sundhedsfare, … uanset om denne kemiske agens er klassificeret i henhold til nævnte forordning </a:t>
            </a:r>
          </a:p>
          <a:p>
            <a:pPr lvl="1"/>
            <a:r>
              <a:rPr lang="da-DK" dirty="0" smtClean="0"/>
              <a:t>iii) enhver kemisk agens, som uden at opfylde kriterierne for klassificering som farlig [...] på grund af sine fysisk-kemiske, kemiske eller toksikologiske egenskaber og den måde, hvorpå den anvendes eller forekommer på arbejdspladsen, kan udgøre en risiko for arbejdstagernes sikkerhed og sundhed, herunder enhver kemisk agens, for hvilken der er fastsat en grænseværdi for erhvervsmæssig eksponering i henhold til artikel 3.</a:t>
            </a:r>
          </a:p>
          <a:p>
            <a:r>
              <a:rPr lang="da-DK" dirty="0" smtClean="0"/>
              <a:t>"Aktivitet, hvori der indgår kemiske agenser": ethvert arbejde, hvor der anvendes eller påtænkes anvendt kemiske agenser, uanset i hvilken arbejdsproces, herunder produktion, håndtering, oplagring, transport eller bortskaffelse og behandling, eller hvor sådanne agenser er et resultat af et sådant arbejde.</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Fakta og tal</a:t>
            </a:r>
            <a:endParaRPr lang="da-DK" sz="2000" dirty="0"/>
          </a:p>
        </p:txBody>
      </p:sp>
      <p:sp>
        <p:nvSpPr>
          <p:cNvPr id="3" name="TextBox 2"/>
          <p:cNvSpPr txBox="1"/>
          <p:nvPr/>
        </p:nvSpPr>
        <p:spPr>
          <a:xfrm>
            <a:off x="648072" y="3736072"/>
            <a:ext cx="8748464" cy="707886"/>
          </a:xfrm>
          <a:prstGeom prst="rect">
            <a:avLst/>
          </a:prstGeom>
          <a:noFill/>
        </p:spPr>
        <p:txBody>
          <a:bodyPr wrap="square" rtlCol="0">
            <a:spAutoFit/>
          </a:bodyPr>
          <a:lstStyle/>
          <a:p>
            <a:r>
              <a:rPr lang="da-DK" sz="800" dirty="0" smtClean="0"/>
              <a:t>1) Sammenfatning – den anden europæiske virksomhedsundersøgelse af nye risici og risici i fremvækst (ESENER-2), EU-OSHA, 2015, s. 5. Findes på: </a:t>
            </a:r>
            <a:r>
              <a:rPr lang="da-DK" sz="800" u="sng" dirty="0">
                <a:hlinkClick r:id="rId3"/>
              </a:rPr>
              <a:t>https://osha.europa.eu/sites/default/files/publications/documents/esener-ii-summary-en.PDF</a:t>
            </a:r>
            <a:endParaRPr lang="da-DK" sz="800" u="sng" dirty="0" smtClean="0"/>
          </a:p>
          <a:p>
            <a:r>
              <a:rPr lang="da-DK" sz="800" dirty="0" smtClean="0"/>
              <a:t>2) Sixth European Working Conditions Survey, Overview Report, Eurofound, 2016, s. 43. Findes på: </a:t>
            </a:r>
            <a:r>
              <a:rPr lang="da-DK" sz="800" dirty="0">
                <a:hlinkClick r:id="rId4"/>
              </a:rPr>
              <a:t>https://www.eurofound.europa.eu/sites/default/files/ef_publication/field_ef_document/ef1634en.pdf</a:t>
            </a:r>
            <a:r>
              <a:rPr lang="da-DK" sz="800" dirty="0" smtClean="0"/>
              <a:t> </a:t>
            </a:r>
          </a:p>
          <a:p>
            <a:endParaRPr lang="da-DK" sz="800" dirty="0"/>
          </a:p>
        </p:txBody>
      </p:sp>
      <p:sp>
        <p:nvSpPr>
          <p:cNvPr id="8" name="Content Placeholder 2"/>
          <p:cNvSpPr>
            <a:spLocks noGrp="1"/>
          </p:cNvSpPr>
          <p:nvPr>
            <p:ph sz="half" idx="1"/>
          </p:nvPr>
        </p:nvSpPr>
        <p:spPr>
          <a:xfrm>
            <a:off x="467543" y="843558"/>
            <a:ext cx="6102069" cy="2881606"/>
          </a:xfrm>
        </p:spPr>
        <p:txBody>
          <a:bodyPr>
            <a:normAutofit/>
          </a:bodyPr>
          <a:lstStyle/>
          <a:p>
            <a:r>
              <a:rPr lang="da-DK" sz="1300" dirty="0"/>
              <a:t>Kemiske eller biologiske stoffer er til stede i 38 % af virksomhederne </a:t>
            </a:r>
            <a:r>
              <a:rPr lang="da-DK" sz="1300" dirty="0" smtClean="0"/>
              <a:t/>
            </a:r>
            <a:br>
              <a:rPr lang="da-DK" sz="1300" dirty="0" smtClean="0"/>
            </a:br>
            <a:r>
              <a:rPr lang="da-DK" sz="1300" dirty="0" smtClean="0"/>
              <a:t>i </a:t>
            </a:r>
            <a:r>
              <a:rPr lang="da-DK" sz="1300" dirty="0"/>
              <a:t>henhold til EU-OSHA's virksomhedsundersøgelse</a:t>
            </a:r>
            <a:r>
              <a:rPr lang="da-DK" sz="1300" baseline="30000" dirty="0" smtClean="0"/>
              <a:t>1</a:t>
            </a:r>
            <a:r>
              <a:rPr lang="da-DK" sz="1300" dirty="0" smtClean="0"/>
              <a:t> </a:t>
            </a:r>
            <a:endParaRPr lang="da-DK" sz="1300" dirty="0"/>
          </a:p>
          <a:p>
            <a:r>
              <a:rPr lang="da-DK" sz="1300" dirty="0"/>
              <a:t>Større virksomheder bruger ofte mere end 1 000 forskellige </a:t>
            </a:r>
            <a:r>
              <a:rPr lang="da-DK" sz="1300" dirty="0" smtClean="0"/>
              <a:t/>
            </a:r>
            <a:br>
              <a:rPr lang="da-DK" sz="1300" dirty="0" smtClean="0"/>
            </a:br>
            <a:r>
              <a:rPr lang="da-DK" sz="1300" dirty="0" smtClean="0"/>
              <a:t>kemiske </a:t>
            </a:r>
            <a:r>
              <a:rPr lang="da-DK" sz="1300" dirty="0"/>
              <a:t>produkter</a:t>
            </a:r>
          </a:p>
          <a:p>
            <a:r>
              <a:rPr lang="da-DK" sz="1300" dirty="0" smtClean="0"/>
              <a:t>En enkelt medarbejder kan komme i kontakt med hundredvis af forskellige kemiske stoffer</a:t>
            </a:r>
          </a:p>
          <a:p>
            <a:r>
              <a:rPr lang="da-DK" sz="1300" dirty="0" smtClean="0"/>
              <a:t>17 % af EU-arbejdstagerne rapporterer om håndtering eller hudkontakt med kemiske produkter eller stoffer i mindst 25 % af deres arbejdstid</a:t>
            </a:r>
            <a:r>
              <a:rPr lang="da-DK" sz="1300" baseline="30000" dirty="0" smtClean="0"/>
              <a:t>2</a:t>
            </a:r>
            <a:r>
              <a:rPr lang="da-DK" sz="1300" dirty="0" smtClean="0"/>
              <a:t> </a:t>
            </a:r>
            <a:r>
              <a:rPr lang="da-DK" sz="1300" smtClean="0"/>
              <a:t>og </a:t>
            </a:r>
            <a:r>
              <a:rPr lang="da-DK" sz="1300" smtClean="0"/>
              <a:t>15</a:t>
            </a:r>
            <a:r>
              <a:rPr lang="da-DK" sz="1300" dirty="0" smtClean="0"/>
              <a:t> % indånder røg, dampe (f.eks. svejse- eller udstødningsgasser), pulver eller støv (f.eks. træ- eller mineralstøv)</a:t>
            </a:r>
            <a:endParaRPr lang="da-DK" sz="1300" dirty="0"/>
          </a:p>
          <a:p>
            <a:r>
              <a:rPr lang="da-DK" sz="1300" dirty="0" smtClean="0"/>
              <a:t>Der opstår hele tiden nye risici</a:t>
            </a:r>
            <a:endParaRPr lang="da-DK" sz="13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980" y="870417"/>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Fakta og tal</a:t>
            </a:r>
            <a:endParaRPr lang="da-DK" sz="2000" dirty="0"/>
          </a:p>
        </p:txBody>
      </p:sp>
      <p:sp>
        <p:nvSpPr>
          <p:cNvPr id="7" name="Content Placeholder 2"/>
          <p:cNvSpPr>
            <a:spLocks noGrp="1"/>
          </p:cNvSpPr>
          <p:nvPr>
            <p:ph sz="half" idx="1"/>
          </p:nvPr>
        </p:nvSpPr>
        <p:spPr>
          <a:xfrm>
            <a:off x="467544" y="843558"/>
            <a:ext cx="6120680" cy="2881606"/>
          </a:xfrm>
        </p:spPr>
        <p:txBody>
          <a:bodyPr>
            <a:normAutofit/>
          </a:bodyPr>
          <a:lstStyle/>
          <a:p>
            <a:r>
              <a:rPr lang="da-DK" sz="1600" dirty="0"/>
              <a:t>Sektorer med høj forekomst af skadelige stoffer omfatter landbrug (62%), produktion (52%) og konstruktion (51%)</a:t>
            </a:r>
            <a:r>
              <a:rPr lang="da-DK" sz="1600" baseline="30000" dirty="0" smtClean="0"/>
              <a:t>1</a:t>
            </a:r>
            <a:endParaRPr lang="da-DK" sz="1600" dirty="0"/>
          </a:p>
          <a:p>
            <a:r>
              <a:rPr lang="da-DK" sz="1600" dirty="0"/>
              <a:t>I mange sektorer er brugen af ​​kemikalier vokset, fordi kemisk baserede teknologier har erstattet traditionelle måder at arbejde på (pesticider, plastik, isolering etc.)</a:t>
            </a:r>
          </a:p>
          <a:p>
            <a:r>
              <a:rPr lang="da-DK" sz="1600" dirty="0"/>
              <a:t>I Sverige brugte man 3,7 ton skadelige stoffer pr. </a:t>
            </a:r>
            <a:r>
              <a:rPr lang="da-DK" sz="1600"/>
              <a:t>borger </a:t>
            </a:r>
            <a:r>
              <a:rPr lang="da-DK" sz="1600" smtClean="0"/>
              <a:t/>
            </a:r>
            <a:br>
              <a:rPr lang="da-DK" sz="1600" smtClean="0"/>
            </a:br>
            <a:r>
              <a:rPr lang="da-DK" sz="1600" smtClean="0"/>
              <a:t>i </a:t>
            </a:r>
            <a:r>
              <a:rPr lang="da-DK" sz="1600" dirty="0"/>
              <a:t>2014</a:t>
            </a:r>
          </a:p>
          <a:p>
            <a:pPr marL="0" indent="0">
              <a:buNone/>
            </a:pPr>
            <a:r>
              <a:rPr lang="da-DK" dirty="0" smtClean="0"/>
              <a:t> </a:t>
            </a:r>
            <a:endParaRPr lang="da-DK"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139702"/>
            <a:ext cx="3226107" cy="2088232"/>
          </a:xfrm>
          <a:prstGeom prst="rect">
            <a:avLst/>
          </a:prstGeom>
        </p:spPr>
      </p:pic>
      <p:sp>
        <p:nvSpPr>
          <p:cNvPr id="5" name="TextBox 4"/>
          <p:cNvSpPr txBox="1"/>
          <p:nvPr/>
        </p:nvSpPr>
        <p:spPr>
          <a:xfrm>
            <a:off x="683568" y="3961388"/>
            <a:ext cx="5184576" cy="338554"/>
          </a:xfrm>
          <a:prstGeom prst="rect">
            <a:avLst/>
          </a:prstGeom>
          <a:noFill/>
        </p:spPr>
        <p:txBody>
          <a:bodyPr wrap="square" rtlCol="0">
            <a:spAutoFit/>
          </a:bodyPr>
          <a:lstStyle/>
          <a:p>
            <a:r>
              <a:rPr lang="da-DK" sz="800" dirty="0" smtClean="0"/>
              <a:t>1) ESENER-2 — Overview Report: Managing Safety and Health at Work, EU-OSHA, 2016, s. 18. Findes på: </a:t>
            </a:r>
            <a:r>
              <a:rPr lang="da-DK" sz="800" u="sng" dirty="0">
                <a:hlinkClick r:id="rId4"/>
              </a:rPr>
              <a:t>https://osha.europa.eu/sites/default/files/ESENER2-Overview_report.pdf</a:t>
            </a:r>
            <a:r>
              <a:rPr lang="da-DK" sz="800" dirty="0" smtClean="0"/>
              <a:t> </a:t>
            </a:r>
            <a:endParaRPr lang="da-DK" sz="800" u="sng" dirty="0" smtClean="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000" dirty="0" smtClean="0"/>
              <a:t>Eksponering for farlige stoffer i Europa</a:t>
            </a:r>
            <a:endParaRPr lang="da-DK" sz="2000" dirty="0"/>
          </a:p>
        </p:txBody>
      </p:sp>
      <p:sp>
        <p:nvSpPr>
          <p:cNvPr id="3" name="Content Placeholder 2"/>
          <p:cNvSpPr>
            <a:spLocks noGrp="1"/>
          </p:cNvSpPr>
          <p:nvPr>
            <p:ph sz="half" idx="1"/>
          </p:nvPr>
        </p:nvSpPr>
        <p:spPr>
          <a:xfrm>
            <a:off x="450000" y="837000"/>
            <a:ext cx="5346136" cy="3645000"/>
          </a:xfrm>
        </p:spPr>
        <p:txBody>
          <a:bodyPr>
            <a:normAutofit/>
          </a:bodyPr>
          <a:lstStyle/>
          <a:p>
            <a:r>
              <a:rPr lang="da-DK" sz="1600" dirty="0" smtClean="0"/>
              <a:t>EU-OSHA-undersøgelse til bedre at vurdere eksponeringen for farlige stoffer på europæiske arbejdspladser</a:t>
            </a:r>
            <a:endParaRPr lang="da-DK" sz="1600" strike="sngStrike" dirty="0" smtClean="0">
              <a:solidFill>
                <a:srgbClr val="00B050"/>
              </a:solidFill>
            </a:endParaRPr>
          </a:p>
          <a:p>
            <a:r>
              <a:rPr lang="da-DK" sz="1600" dirty="0" smtClean="0"/>
              <a:t>Undersøgelsen anvendte en ny metode til at kombinere offentligt tilgængelige data fra ECHA, SPIN, PRODCOM, Eurostat Business </a:t>
            </a:r>
            <a:r>
              <a:rPr lang="da-DK" sz="1600" dirty="0" err="1" smtClean="0"/>
              <a:t>Statistics</a:t>
            </a:r>
            <a:r>
              <a:rPr lang="da-DK" sz="1600" dirty="0" smtClean="0"/>
              <a:t> og den europæiske undersøgelse af arbejdsvilkårene</a:t>
            </a:r>
          </a:p>
          <a:p>
            <a:r>
              <a:rPr lang="da-DK" sz="1600" dirty="0" smtClean="0"/>
              <a:t>En ekspertscore blev anvendt til at identificere de mest relevante stoffer og de vigtigste sektorer, hvor der forekommer eksponering</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056403" y="715322"/>
            <a:ext cx="2842740" cy="3469031"/>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1021</TotalTime>
  <Words>1503</Words>
  <Application>Microsoft Office PowerPoint</Application>
  <PresentationFormat>On-screen Show (16:9)</PresentationFormat>
  <Paragraphs>200</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Kampagne for et sikkert og sundt arbejdsmiljø 2018-2019</vt:lpstr>
      <vt:lpstr>Introduktion til kampagnen</vt:lpstr>
      <vt:lpstr>Nøglemål</vt:lpstr>
      <vt:lpstr>Hvad er problemet?</vt:lpstr>
      <vt:lpstr>Hvad er skadelige stoffer? </vt:lpstr>
      <vt:lpstr>Definitioner fra direktivet om kemiske agenser </vt:lpstr>
      <vt:lpstr>Fakta og tal</vt:lpstr>
      <vt:lpstr>Fakta og tal</vt:lpstr>
      <vt:lpstr>Eksponering for farlige stoffer i Europa</vt:lpstr>
      <vt:lpstr>Hvordan håndterer man skadelige stoffer?</vt:lpstr>
      <vt:lpstr>Risikovurdering</vt:lpstr>
      <vt:lpstr>3 trin til håndtering af skadelige stoffer</vt:lpstr>
      <vt:lpstr>STOP-princippet</vt:lpstr>
      <vt:lpstr>Lovgivning</vt:lpstr>
      <vt:lpstr>Kræftfremkaldende stoffer</vt:lpstr>
      <vt:lpstr>Særlige grupper, som er i fare</vt:lpstr>
      <vt:lpstr>Deltagelse</vt:lpstr>
      <vt:lpstr>Tilbud om kampagnepartnerskab</vt:lpstr>
      <vt:lpstr>”Sunde arbejdspladser” Good Practice Awards</vt:lpstr>
      <vt:lpstr>Kampagneressourcer</vt:lpstr>
      <vt:lpstr>Vigtige datoer</vt:lpstr>
      <vt:lpstr>Yderligere oplysninger</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211</cp:revision>
  <dcterms:created xsi:type="dcterms:W3CDTF">2015-10-14T15:05:30Z</dcterms:created>
  <dcterms:modified xsi:type="dcterms:W3CDTF">2018-04-05T12:33:54Z</dcterms:modified>
</cp:coreProperties>
</file>