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  <p:cmAuthor id="5" name="Kamila HROCHOVA" initials="KH" lastIdx="0" clrIdx="4">
    <p:extLst>
      <p:ext uri="{19B8F6BF-5375-455C-9EA6-DF929625EA0E}">
        <p15:presenceInfo xmlns:p15="http://schemas.microsoft.com/office/powerpoint/2012/main" userId="S-1-5-21-92820539-477366874-1868970003-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4660"/>
  </p:normalViewPr>
  <p:slideViewPr>
    <p:cSldViewPr>
      <p:cViewPr varScale="1">
        <p:scale>
          <a:sx n="154" d="100"/>
          <a:sy n="154" d="100"/>
        </p:scale>
        <p:origin x="1044" y="126"/>
      </p:cViewPr>
      <p:guideLst>
        <p:guide orient="horz" pos="577"/>
        <p:guide pos="340"/>
        <p:guide orient="horz" pos="2799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Bild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107" y="4208973"/>
            <a:ext cx="450515" cy="4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33" y="4139840"/>
            <a:ext cx="879909" cy="5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cs-CZ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3510" y="4398143"/>
            <a:ext cx="7484634" cy="549871"/>
            <a:chOff x="513510" y="4227934"/>
            <a:chExt cx="7484634" cy="549871"/>
          </a:xfrm>
        </p:grpSpPr>
        <p:pic>
          <p:nvPicPr>
            <p:cNvPr id="9" name="Bild 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510" y="4496831"/>
              <a:ext cx="770403" cy="25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2519863" y="4673030"/>
              <a:ext cx="3750635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529F"/>
                </a:buClr>
                <a:buSzTx/>
                <a:buFontTx/>
                <a:buNone/>
                <a:tabLst/>
                <a:defRPr/>
              </a:pPr>
              <a:r>
                <a:rPr kumimoji="0" lang="en-GB" sz="65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www.healthy-workplaces.eu/cs</a:t>
              </a:r>
              <a:endParaRPr kumimoji="0" lang="cs-CZ" sz="65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2" name="Bild 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2578" y="4227934"/>
              <a:ext cx="495566" cy="5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7" userDrawn="1">
          <p15:clr>
            <a:srgbClr val="F26B43"/>
          </p15:clr>
        </p15:guide>
        <p15:guide id="2" orient="horz" pos="2845" userDrawn="1">
          <p15:clr>
            <a:srgbClr val="F26B43"/>
          </p15:clr>
        </p15:guide>
        <p15:guide id="3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cs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7646400" cy="696600"/>
          </a:xfrm>
        </p:spPr>
        <p:txBody>
          <a:bodyPr/>
          <a:lstStyle/>
          <a:p>
            <a:r>
              <a:rPr lang="cs-CZ" sz="3200"/>
              <a:t>Kampaň Zdravé pracoviště 2018–2019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319813"/>
            <a:ext cx="7646400" cy="506406"/>
          </a:xfrm>
        </p:spPr>
        <p:txBody>
          <a:bodyPr>
            <a:normAutofit/>
          </a:bodyPr>
          <a:lstStyle/>
          <a:p>
            <a:r>
              <a:rPr lang="cs-CZ" sz="2000"/>
              <a:t>Zdravé pracoviště má nebezpečné látky pod kontrolou</a:t>
            </a:r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/>
            </a:r>
            <a:br>
              <a:rPr lang="es-E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cs-CZ" sz="2000" dirty="0"/>
              <a:t>Jak dostat nebezpečné látky pod kontrolu?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4702"/>
            <a:ext cx="5945171" cy="2953192"/>
          </a:xfrm>
        </p:spPr>
        <p:txBody>
          <a:bodyPr>
            <a:normAutofit fontScale="85000" lnSpcReduction="20000"/>
          </a:bodyPr>
          <a:lstStyle/>
          <a:p>
            <a:r>
              <a:rPr lang="cs-CZ" sz="1600" dirty="0"/>
              <a:t>Zásadní je vytvořit kulturu prevence a zvýšit informovanost.</a:t>
            </a:r>
          </a:p>
          <a:p>
            <a:r>
              <a:rPr lang="cs-CZ" sz="1600" dirty="0"/>
              <a:t>Právní předpisy upravující problematiku nebezpečných látek již v EU existují — zaměstnavatelé musí být seznámeni se svými povinnostmi vyplývajícími z právních předpisů.</a:t>
            </a:r>
          </a:p>
          <a:p>
            <a:r>
              <a:rPr lang="cs-CZ" sz="1600" dirty="0"/>
              <a:t>Pro účinnou prevenci je nezbytné provést hodnocení rizik.</a:t>
            </a:r>
          </a:p>
          <a:p>
            <a:r>
              <a:rPr lang="cs-CZ" sz="1600" dirty="0"/>
              <a:t>Zavést účinná preventivní a ochranná opatření. </a:t>
            </a:r>
          </a:p>
          <a:p>
            <a:r>
              <a:rPr lang="cs-CZ" sz="1600" dirty="0"/>
              <a:t>Pracovníci by měli být průběžně informováni 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o výsledcích hodnocení rizik,</a:t>
            </a:r>
          </a:p>
          <a:p>
            <a:pPr lvl="1"/>
            <a:r>
              <a:rPr lang="cs-CZ" sz="1600" dirty="0"/>
              <a:t>o rizicích, jimž jsou vystaveni, a jak jimi mohou být postiženi,</a:t>
            </a:r>
          </a:p>
          <a:p>
            <a:pPr lvl="1"/>
            <a:r>
              <a:rPr lang="cs-CZ" sz="1600" dirty="0"/>
              <a:t>o tom, co mají dělat, aby zajistili bezpečnost sobě i ostatním,</a:t>
            </a:r>
          </a:p>
          <a:p>
            <a:pPr lvl="1"/>
            <a:r>
              <a:rPr lang="cs-CZ" sz="1600" dirty="0"/>
              <a:t>o tom, co mají dělat v případě nehody nebo když nastane problém.</a:t>
            </a:r>
          </a:p>
          <a:p>
            <a:r>
              <a:rPr lang="cs-CZ" sz="1600" dirty="0"/>
              <a:t>Praktické nástroje a pokyny mohou podnikům pomoci dostat rizika pod kontrolu a zajistit bezpečná a zdravá pracoviště.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72" y="1491630"/>
            <a:ext cx="2460213" cy="3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Hodnocení rizik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1600"/>
              <a:t>Za účelem identifikace všech bezpečnostních a zdravotních rizik je nutné provést hodnocení rizik.</a:t>
            </a:r>
          </a:p>
          <a:p>
            <a:r>
              <a:rPr lang="cs-CZ" sz="1600"/>
              <a:t>Zapojit by se měl každý — zaměstnavatelé, vedoucí pracovníci, služby v oblasti BOZP i zaměstnanci.</a:t>
            </a:r>
          </a:p>
          <a:p>
            <a:r>
              <a:rPr lang="cs-CZ" sz="1600"/>
              <a:t>Hodnocení by mělo zahrnovat všechny skupiny pracovníků a dodavatelů i mimořádné pracovní situace, např. údržbu a opravu.</a:t>
            </a:r>
          </a:p>
          <a:p>
            <a:r>
              <a:rPr lang="cs-CZ" altLang="en-US" sz="1600"/>
              <a:t>Je důležité, aby byly upřednostňovány veškeré činnosti za účelem eliminace, nahrazení nebo kontroly rizik.</a:t>
            </a:r>
          </a:p>
          <a:p>
            <a:r>
              <a:rPr lang="cs-CZ" sz="1600"/>
              <a:t>Hodnocení rizik by mělo být průběžně aktualizováno a revidováno v případě incidentů. </a:t>
            </a:r>
          </a:p>
          <a:p>
            <a:r>
              <a:rPr lang="cs-CZ" sz="1600"/>
              <a:t>Pracovníci by měli být dobře informováni o výsledcích a proškoleni v uplatňování preventivních opatření.</a:t>
            </a:r>
          </a:p>
          <a:p>
            <a:r>
              <a:rPr lang="cs-CZ" sz="1600"/>
              <a:t>Jsou k dispozici nástroje pomáhající podnikům s hodnocením rizik.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3 kroky, jak nebezpečné látky dostat pod kontrolu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en-US" sz="1500"/>
              <a:t>Identifikovat rizika</a:t>
            </a:r>
            <a:r>
              <a:rPr lang="cs-CZ"/>
              <a:t>:</a:t>
            </a:r>
          </a:p>
          <a:p>
            <a:r>
              <a:rPr lang="cs-CZ"/>
              <a:t>Vypracovat přehled </a:t>
            </a:r>
            <a:r>
              <a:rPr lang="cs-CZ" altLang="en-US" sz="1300"/>
              <a:t>látek / chemických výrobků používaných a vytvářených na pracovišti. </a:t>
            </a:r>
          </a:p>
          <a:p>
            <a:r>
              <a:rPr lang="cs-CZ"/>
              <a:t>Shromáždit informace o újmě, kterou mohou způsobit, a jak k tomu může docházet, například na základě štítků a bezpečnostních listů. </a:t>
            </a:r>
          </a:p>
          <a:p>
            <a:r>
              <a:rPr lang="cs-CZ"/>
              <a:t>Posoudit, zda jsou používány karcinogeny nebo mutageny, pro které platí přísnější pravidla.</a:t>
            </a:r>
          </a:p>
          <a:p>
            <a:pPr marL="0" indent="0">
              <a:buNone/>
            </a:pPr>
            <a:r>
              <a:rPr lang="cs-CZ" altLang="en-US" sz="1500"/>
              <a:t>Posoudit expozici:</a:t>
            </a:r>
          </a:p>
          <a:p>
            <a:r>
              <a:rPr lang="cs-CZ"/>
              <a:t>Identifikovat osoby, které mohou být vystaveny riziku, včetně pracovníků úklidu a údržby.</a:t>
            </a:r>
          </a:p>
          <a:p>
            <a:r>
              <a:rPr lang="cs-CZ" sz="1300"/>
              <a:t>Posoudit expozici, která pracovníkům hrozí s ohledem na druh, intenzitu, délku a četnost expozice, včetně kombinací expozic.</a:t>
            </a:r>
          </a:p>
          <a:p>
            <a:r>
              <a:rPr lang="cs-CZ"/>
              <a:t>Zvážit kombinované účinky ve spojení s dalšími riziky, například rizikem požáru, pronikáním pokožkou nebo prací ve vlhkém prostředí.</a:t>
            </a:r>
          </a:p>
          <a:p>
            <a:pPr marL="0" indent="0">
              <a:buNone/>
            </a:pPr>
            <a:r>
              <a:rPr lang="cs-CZ" sz="1500"/>
              <a:t>Stanovit opatření:</a:t>
            </a:r>
          </a:p>
          <a:p>
            <a:r>
              <a:rPr lang="cs-CZ"/>
              <a:t>Seznam rizik lze následně použít k vypracování akčního plánu, včetně toho, kdo bude plán realizovat.</a:t>
            </a:r>
          </a:p>
          <a:p>
            <a:r>
              <a:rPr lang="cs-CZ" sz="1300"/>
              <a:t>Kontrolovat provádění a dopad opatření.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Zásada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39" y="843558"/>
            <a:ext cx="6270001" cy="3645000"/>
          </a:xfrm>
        </p:spPr>
        <p:txBody>
          <a:bodyPr>
            <a:normAutofit/>
          </a:bodyPr>
          <a:lstStyle/>
          <a:p>
            <a:r>
              <a:rPr lang="cs-CZ" sz="1300" dirty="0"/>
              <a:t>Zaměstnavatelé musí stanovit účinná preventivní a ochranná opatření.</a:t>
            </a:r>
          </a:p>
          <a:p>
            <a:r>
              <a:rPr lang="cs-CZ" sz="1300" dirty="0"/>
              <a:t>Nebezpečné látky a procesy by měly být z pracoviště zcela odstraněny (např. navrhnout nové pracovní procesy). </a:t>
            </a:r>
          </a:p>
          <a:p>
            <a:r>
              <a:rPr lang="cs-CZ" sz="1300" dirty="0"/>
              <a:t>Není-li </a:t>
            </a:r>
            <a:r>
              <a:rPr lang="cs-CZ" sz="1300" u="sng" dirty="0"/>
              <a:t>eliminace</a:t>
            </a:r>
            <a:r>
              <a:rPr lang="cs-CZ" sz="1300" dirty="0"/>
              <a:t> možná, je potřeba zajistit řízení rizik na základě hierarchie preventivních opatření — tzv. zásada STOP.</a:t>
            </a:r>
            <a:endParaRPr lang="en-US" sz="13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cs-CZ" sz="1300" dirty="0">
                <a:solidFill>
                  <a:srgbClr val="FF0000"/>
                </a:solidFill>
              </a:rPr>
              <a:t>S</a:t>
            </a:r>
            <a:r>
              <a:rPr lang="cs-CZ" sz="1300" dirty="0"/>
              <a:t>ubstitution – nahrazování (bezpečné nebo méně škodlivé alternativy)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cs-CZ" sz="1300" dirty="0">
                <a:solidFill>
                  <a:srgbClr val="FF0000"/>
                </a:solidFill>
              </a:rPr>
              <a:t>T</a:t>
            </a:r>
            <a:r>
              <a:rPr lang="cs-CZ" sz="1300" dirty="0"/>
              <a:t>echnological measures – technologická opatření (např. uzavřený </a:t>
            </a:r>
            <a:r>
              <a:rPr lang="fr-FR" sz="1300" dirty="0"/>
              <a:t>	</a:t>
            </a:r>
            <a:r>
              <a:rPr lang="cs-CZ" sz="1300" dirty="0"/>
              <a:t>systém, místní </a:t>
            </a:r>
            <a:r>
              <a:rPr lang="es-ES" sz="1300" dirty="0"/>
              <a:t>	</a:t>
            </a:r>
            <a:r>
              <a:rPr lang="cs-CZ" sz="1300" dirty="0"/>
              <a:t>odtahová ventilace)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cs-CZ" sz="1300" dirty="0">
                <a:solidFill>
                  <a:srgbClr val="FF0000"/>
                </a:solidFill>
              </a:rPr>
              <a:t>O</a:t>
            </a:r>
            <a:r>
              <a:rPr lang="cs-CZ" sz="1300" dirty="0"/>
              <a:t>rganisational measures – organizační opatření (např. omezení počtu </a:t>
            </a:r>
            <a:r>
              <a:rPr lang="fr-FR" sz="1300" dirty="0"/>
              <a:t>	</a:t>
            </a:r>
            <a:r>
              <a:rPr lang="cs-CZ" sz="1300" dirty="0"/>
              <a:t>pracovníků </a:t>
            </a:r>
            <a:r>
              <a:rPr lang="es-ES" sz="1300" dirty="0"/>
              <a:t>	</a:t>
            </a:r>
            <a:r>
              <a:rPr lang="cs-CZ" sz="1300" dirty="0"/>
              <a:t>vystavených těmto látkám nebo zkrácení doby expozice)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lang="cs-CZ" sz="1300" dirty="0">
                <a:solidFill>
                  <a:srgbClr val="FF0000"/>
                </a:solidFill>
              </a:rPr>
              <a:t>P</a:t>
            </a:r>
            <a:r>
              <a:rPr lang="cs-CZ" sz="1300" dirty="0"/>
              <a:t>ersonal protection – osobní ochrana (používání osobních </a:t>
            </a:r>
            <a:r>
              <a:rPr lang="fr-FR" sz="1300" dirty="0"/>
              <a:t/>
            </a:r>
            <a:br>
              <a:rPr lang="fr-FR" sz="1300" dirty="0"/>
            </a:br>
            <a:r>
              <a:rPr lang="fr-FR" sz="1300" dirty="0"/>
              <a:t>	</a:t>
            </a:r>
            <a:r>
              <a:rPr lang="cs-CZ" sz="1300" dirty="0"/>
              <a:t>ochranných pracovních prostředků)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75196" y="2067694"/>
            <a:ext cx="2161300" cy="1906332"/>
            <a:chOff x="7414930" y="3680867"/>
            <a:chExt cx="1729070" cy="1525092"/>
          </a:xfrm>
        </p:grpSpPr>
        <p:sp>
          <p:nvSpPr>
            <p:cNvPr id="7" name="Rounded Rectangle 6"/>
            <p:cNvSpPr/>
            <p:nvPr/>
          </p:nvSpPr>
          <p:spPr>
            <a:xfrm>
              <a:off x="7414930" y="4185482"/>
              <a:ext cx="1405541" cy="834540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3680867"/>
              <a:ext cx="1619672" cy="1525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Právní předpisy </a:t>
            </a:r>
            <a:r>
              <a:rPr lang="cs-CZ" sz="2000" dirty="0" err="1"/>
              <a:t>EUš</a:t>
            </a:r>
            <a:endParaRPr lang="cs-CZ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7000"/>
            <a:ext cx="7128594" cy="3645000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Zaměstnavatel je právně odpovědný za zajištění bezpečného a zdravého pracoviště.</a:t>
            </a:r>
          </a:p>
          <a:p>
            <a:pPr marL="0" indent="0">
              <a:spcBef>
                <a:spcPts val="0"/>
              </a:spcBef>
              <a:buNone/>
            </a:pPr>
            <a:r>
              <a:rPr dirty="0"/>
              <a:t/>
            </a:r>
            <a:br>
              <a:rPr dirty="0"/>
            </a:br>
            <a:r>
              <a:rPr lang="cs-CZ" sz="1600" dirty="0"/>
              <a:t>Právní předpisy o bezpečnosti práce a ochraně zdraví při práci, včetně</a:t>
            </a:r>
          </a:p>
          <a:p>
            <a:r>
              <a:rPr lang="cs-CZ" sz="1600" dirty="0">
                <a:hlinkClick r:id="rId2"/>
              </a:rPr>
              <a:t>směrnice 89/391/EHS (rámcová směrnice o BOZP),  </a:t>
            </a:r>
            <a:endParaRPr lang="cs-CZ" sz="1600" dirty="0"/>
          </a:p>
          <a:p>
            <a:r>
              <a:rPr lang="cs-CZ" sz="1600" dirty="0">
                <a:hlinkClick r:id="rId3"/>
              </a:rPr>
              <a:t>směrnice 98/24/ES (směrnice o chemických činitelích),</a:t>
            </a:r>
            <a:endParaRPr lang="cs-CZ" sz="1600" dirty="0"/>
          </a:p>
          <a:p>
            <a:r>
              <a:rPr lang="cs-CZ" sz="1600" dirty="0">
                <a:hlinkClick r:id="rId4"/>
              </a:rPr>
              <a:t>směrnice 2004/37/ES (směrnice o karcinogenech a mutagenech).</a:t>
            </a:r>
            <a:endParaRPr lang="cs-CZ" sz="1600" dirty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cs-CZ" sz="1400" dirty="0"/>
              <a:t>Úplný přehled relevantních právních předpisů o BOZP: </a:t>
            </a:r>
            <a:r>
              <a:rPr dirty="0"/>
              <a:t/>
            </a:r>
            <a:br>
              <a:rPr dirty="0"/>
            </a:br>
            <a:r>
              <a:rPr lang="cs-CZ" sz="1400" dirty="0">
                <a:hlinkClick r:id="rId5"/>
              </a:rPr>
              <a:t>https://osha.europa.eu/cs/safety-and-health-legislation. </a:t>
            </a:r>
            <a:r>
              <a:rPr dirty="0">
                <a:hlinkClick r:id="rId5"/>
              </a:rPr>
              <a:t/>
            </a:r>
            <a:br>
              <a:rPr dirty="0">
                <a:hlinkClick r:id="rId5"/>
              </a:rPr>
            </a:br>
            <a:endParaRPr lang="cs-CZ" sz="1400" dirty="0"/>
          </a:p>
          <a:p>
            <a:pPr marL="0" indent="0">
              <a:buNone/>
            </a:pPr>
            <a:r>
              <a:rPr lang="cs-CZ" sz="1400" dirty="0"/>
              <a:t>Vybrané užitečné informace z právních předpisů o chemických látkách:</a:t>
            </a:r>
          </a:p>
          <a:p>
            <a:r>
              <a:rPr lang="cs-CZ" sz="1400" dirty="0">
                <a:hlinkClick r:id="rId6"/>
              </a:rPr>
              <a:t>nařízení (ES) č. 1907/2006 (nařízení REACH),</a:t>
            </a:r>
            <a:endParaRPr lang="cs-CZ" sz="1400" dirty="0"/>
          </a:p>
          <a:p>
            <a:r>
              <a:rPr lang="cs-CZ" sz="1400" dirty="0">
                <a:hlinkClick r:id="rId7"/>
              </a:rPr>
              <a:t>nařízení (ES) č. 1272/2008 (nařízení CLP).</a:t>
            </a:r>
            <a:endParaRPr lang="cs-CZ" sz="1400" dirty="0"/>
          </a:p>
          <a:p>
            <a:endParaRPr lang="cs-CZ" sz="1600" dirty="0"/>
          </a:p>
          <a:p>
            <a:pPr marL="0" indent="0">
              <a:buNone/>
            </a:pPr>
            <a:endParaRPr lang="cs-CZ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08304" y="2317069"/>
            <a:ext cx="1783948" cy="1838857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7773"/>
              <a:ext cx="1440160" cy="1452429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8"/>
            <a:stretch>
              <a:fillRect/>
            </a:stretch>
          </p:blipFill>
          <p:spPr>
            <a:xfrm>
              <a:off x="7164288" y="2401345"/>
              <a:ext cx="1567924" cy="18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Karcinogeny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275" y="808436"/>
            <a:ext cx="7560000" cy="3645000"/>
          </a:xfrm>
        </p:spPr>
        <p:txBody>
          <a:bodyPr>
            <a:normAutofit/>
          </a:bodyPr>
          <a:lstStyle/>
          <a:p>
            <a:r>
              <a:rPr lang="cs-CZ" sz="1600" dirty="0"/>
              <a:t>Karcinogeny způsobují většinu smrtelných nemocí z povolání v </a:t>
            </a:r>
            <a:r>
              <a:rPr lang="en-US" sz="1600" dirty="0"/>
              <a:t>EU</a:t>
            </a:r>
            <a:r>
              <a:rPr lang="cs-CZ" sz="1600" dirty="0"/>
              <a:t>.</a:t>
            </a:r>
            <a:endParaRPr lang="en-US" sz="1600" dirty="0"/>
          </a:p>
          <a:p>
            <a:r>
              <a:rPr lang="cs-CZ" sz="1600" dirty="0"/>
              <a:t>Každý rok expozice karcinogenům na pracovišti zapříčiní</a:t>
            </a:r>
            <a:r>
              <a:rPr lang="en-US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rozvoj rakoviny u </a:t>
            </a:r>
            <a:r>
              <a:rPr lang="en-GB" sz="1600" dirty="0"/>
              <a:t>91</a:t>
            </a:r>
            <a:r>
              <a:rPr lang="cs-CZ" sz="1600" dirty="0"/>
              <a:t> </a:t>
            </a:r>
            <a:r>
              <a:rPr lang="en-GB" sz="1600" dirty="0"/>
              <a:t>500</a:t>
            </a:r>
            <a:r>
              <a:rPr lang="cs-CZ" sz="1600" dirty="0"/>
              <a:t>–</a:t>
            </a:r>
            <a:r>
              <a:rPr lang="en-GB" sz="1600" dirty="0"/>
              <a:t>150</a:t>
            </a:r>
            <a:r>
              <a:rPr lang="cs-CZ" sz="1600" dirty="0"/>
              <a:t> </a:t>
            </a:r>
            <a:r>
              <a:rPr lang="en-GB" sz="1600" dirty="0"/>
              <a:t>500</a:t>
            </a:r>
            <a:r>
              <a:rPr lang="en-US" sz="1600" dirty="0"/>
              <a:t> </a:t>
            </a:r>
            <a:r>
              <a:rPr lang="cs-CZ" sz="1600" dirty="0"/>
              <a:t>osob,</a:t>
            </a:r>
            <a:endParaRPr lang="en-US" sz="1600" dirty="0"/>
          </a:p>
          <a:p>
            <a:pPr lvl="1">
              <a:tabLst>
                <a:tab pos="900113" algn="l"/>
              </a:tabLst>
            </a:pPr>
            <a:r>
              <a:rPr lang="en-GB" sz="1600" dirty="0"/>
              <a:t>57</a:t>
            </a:r>
            <a:r>
              <a:rPr lang="cs-CZ" sz="1600" dirty="0"/>
              <a:t> </a:t>
            </a:r>
            <a:r>
              <a:rPr lang="en-GB" sz="1600" dirty="0"/>
              <a:t>700</a:t>
            </a:r>
            <a:r>
              <a:rPr lang="cs-CZ" sz="1600" dirty="0"/>
              <a:t>–</a:t>
            </a:r>
            <a:r>
              <a:rPr lang="en-GB" sz="1600" dirty="0"/>
              <a:t>106</a:t>
            </a:r>
            <a:r>
              <a:rPr lang="cs-CZ" sz="1600" dirty="0"/>
              <a:t> </a:t>
            </a:r>
            <a:r>
              <a:rPr lang="en-GB" sz="1600" dirty="0"/>
              <a:t>500</a:t>
            </a:r>
            <a:r>
              <a:rPr lang="en-US" sz="1600" dirty="0"/>
              <a:t> </a:t>
            </a:r>
            <a:r>
              <a:rPr lang="cs-CZ" sz="1600" dirty="0"/>
              <a:t>úmrtí </a:t>
            </a:r>
            <a:r>
              <a:rPr lang="en-US" sz="1600" dirty="0"/>
              <a:t>(RIVM, 2016)</a:t>
            </a:r>
            <a:r>
              <a:rPr lang="cs-CZ" sz="1600" dirty="0"/>
              <a:t>.</a:t>
            </a:r>
            <a:endParaRPr lang="en-US" sz="1600" dirty="0"/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Řadě případů rakoviny z povolání lze předcházet.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cs-CZ" sz="1600" dirty="0"/>
              <a:t>Na karcinogeny se vztahují přísnější opatření než na jiné nebezpečné látky</a:t>
            </a:r>
            <a:r>
              <a:rPr lang="en-US" sz="1600" dirty="0"/>
              <a:t>, </a:t>
            </a:r>
            <a:r>
              <a:rPr lang="cs-CZ" sz="1600" dirty="0"/>
              <a:t>např. práce v uzavřeném systému</a:t>
            </a:r>
            <a:r>
              <a:rPr lang="en-US" sz="1600" dirty="0"/>
              <a:t>, </a:t>
            </a:r>
            <a:r>
              <a:rPr lang="cs-CZ" sz="1600" dirty="0"/>
              <a:t>omezení přístupu pracovníků a v</a:t>
            </a:r>
            <a:r>
              <a:rPr lang="cs-CZ" altLang="en-US" sz="1600" dirty="0">
                <a:solidFill>
                  <a:schemeClr val="hlink"/>
                </a:solidFill>
              </a:rPr>
              <a:t>edení záznamů.</a:t>
            </a:r>
            <a:endParaRPr lang="en-US" sz="1600" dirty="0"/>
          </a:p>
          <a:p>
            <a:r>
              <a:rPr lang="cs-CZ" sz="1600" dirty="0"/>
              <a:t>Plán týkající se karcinogenů si klade za cíl podporovat politiku a napomáhat sdílení informací a osvědčených postupů.</a:t>
            </a:r>
            <a:endParaRPr lang="en-US" sz="1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94505"/>
            <a:ext cx="2080735" cy="7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Specifické rizikové skupiny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434368" cy="3645000"/>
          </a:xfrm>
        </p:spPr>
        <p:txBody>
          <a:bodyPr/>
          <a:lstStyle/>
          <a:p>
            <a:r>
              <a:rPr lang="cs-CZ" sz="1600" dirty="0"/>
              <a:t>Určité skupiny pracovníků mohou být obzvláště ohrožené nebezpečnými látkami, například: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ženy,</a:t>
            </a:r>
          </a:p>
          <a:p>
            <a:pPr lvl="1"/>
            <a:r>
              <a:rPr lang="cs-CZ" sz="1600" dirty="0"/>
              <a:t>mladí pracovníci,</a:t>
            </a:r>
          </a:p>
          <a:p>
            <a:pPr lvl="1"/>
            <a:r>
              <a:rPr lang="cs-CZ" sz="1600" dirty="0"/>
              <a:t>migrující pracovníci,</a:t>
            </a:r>
          </a:p>
          <a:p>
            <a:pPr lvl="1"/>
            <a:r>
              <a:rPr lang="cs-CZ" sz="1600" dirty="0"/>
              <a:t>dočasní pracovníci,</a:t>
            </a:r>
          </a:p>
          <a:p>
            <a:pPr lvl="1"/>
            <a:r>
              <a:rPr lang="cs-CZ" sz="1600" dirty="0"/>
              <a:t>neškolení nebo nezkušení pracovníci,</a:t>
            </a:r>
          </a:p>
          <a:p>
            <a:pPr lvl="1"/>
            <a:r>
              <a:rPr lang="cs-CZ" sz="1600" dirty="0"/>
              <a:t>pracovníci úklidu a dodavatelé.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Může se jednat o důsledek zvláštní citlivosti, nezkušenosti nebo nedostatečné odborné přípravy či informovanosti.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Při hodnocení rizik by měla být zohledněna rizika, jimž jsou tito pracovníci vystaveni.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Jak se zapojit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Zapojit se mohou organizace všech velikostí a ze všech odvětví, ale i jednotlivci, a to: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šířením a zveřejňováním materiálů kampaně,</a:t>
            </a:r>
          </a:p>
          <a:p>
            <a:pPr lvl="1"/>
            <a:r>
              <a:rPr lang="cs-CZ" sz="1600" dirty="0"/>
              <a:t>účastí na aktivitách a akcích nebo jejich organizováním,</a:t>
            </a:r>
          </a:p>
          <a:p>
            <a:pPr lvl="1"/>
            <a:r>
              <a:rPr lang="cs-CZ" sz="1600" dirty="0"/>
              <a:t>využíváním a propagováním nástrojů </a:t>
            </a:r>
          </a:p>
          <a:p>
            <a:pPr marL="189000" lvl="1" indent="0">
              <a:buNone/>
            </a:pPr>
            <a:r>
              <a:rPr lang="es-ES" sz="1600" dirty="0"/>
              <a:t>	</a:t>
            </a:r>
            <a:r>
              <a:rPr lang="cs-CZ" sz="1600" dirty="0"/>
              <a:t>pro kontrolu nebezpečných látek,</a:t>
            </a:r>
          </a:p>
          <a:p>
            <a:pPr lvl="1"/>
            <a:r>
              <a:rPr lang="cs-CZ" sz="1600" dirty="0"/>
              <a:t>tím, že se stanou partnerem kampaně,</a:t>
            </a:r>
          </a:p>
          <a:p>
            <a:pPr lvl="1"/>
            <a:r>
              <a:rPr lang="cs-CZ" sz="1600" dirty="0"/>
              <a:t>sledováním našich aktivit na sociálních sítích.</a:t>
            </a:r>
          </a:p>
          <a:p>
            <a:pPr lvl="1"/>
            <a:endParaRPr lang="cs-CZ" sz="1600" dirty="0"/>
          </a:p>
          <a:p>
            <a:pPr lvl="1"/>
            <a:endParaRPr lang="cs-CZ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31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Nabídka partnerství kampaně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544616" cy="3528392"/>
          </a:xfrm>
        </p:spPr>
        <p:txBody>
          <a:bodyPr>
            <a:noAutofit/>
          </a:bodyPr>
          <a:lstStyle/>
          <a:p>
            <a:r>
              <a:rPr lang="cs-CZ" sz="1500" dirty="0"/>
              <a:t>Úspěšná partnerství agentury EU-OSHA s klíčovými zúčastněnými subjekty mají pro úspěch kampaně zásadní význam.</a:t>
            </a:r>
          </a:p>
          <a:p>
            <a:r>
              <a:rPr lang="cs-CZ" sz="1500" dirty="0"/>
              <a:t>Oficiálním partnerem kampaně se mohou stát celoevropské a mezinárodní organizace.</a:t>
            </a:r>
          </a:p>
          <a:p>
            <a:r>
              <a:rPr lang="cs-CZ" sz="1500" dirty="0"/>
              <a:t>Mediální partneři kampaně propagují kampaň.</a:t>
            </a:r>
          </a:p>
          <a:p>
            <a:r>
              <a:rPr lang="cs-CZ" sz="1500" dirty="0"/>
              <a:t>Výhody zahrnují:</a:t>
            </a:r>
          </a:p>
          <a:p>
            <a:pPr lvl="1"/>
            <a:r>
              <a:rPr lang="cs-CZ" sz="1500" dirty="0"/>
              <a:t>uvítací balíček,</a:t>
            </a:r>
          </a:p>
          <a:p>
            <a:pPr lvl="1"/>
            <a:r>
              <a:rPr lang="cs-CZ" sz="1500" dirty="0"/>
              <a:t>certifikát partnera,</a:t>
            </a:r>
          </a:p>
          <a:p>
            <a:pPr lvl="1"/>
            <a:r>
              <a:rPr lang="cs-CZ" sz="1500" dirty="0"/>
              <a:t>propagaci na úrovni EU a v médiích,</a:t>
            </a:r>
          </a:p>
          <a:p>
            <a:pPr lvl="1"/>
            <a:r>
              <a:rPr lang="cs-CZ" sz="1500" dirty="0"/>
              <a:t>příležitosti k navazování pracovních kontaktů a sdílení </a:t>
            </a:r>
            <a:r>
              <a:rPr dirty="0"/>
              <a:t/>
            </a:r>
            <a:br>
              <a:rPr dirty="0"/>
            </a:br>
            <a:r>
              <a:rPr lang="cs-CZ" sz="1500" dirty="0"/>
              <a:t>správné praxe s ostatními partnery kampaně,</a:t>
            </a:r>
          </a:p>
          <a:p>
            <a:pPr lvl="1"/>
            <a:r>
              <a:rPr lang="cs-CZ" sz="1500" dirty="0"/>
              <a:t>pozvání na akce pořádané agenturou EU-OSHA.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Soutěž „Správná praxe“ v rámci kampaně Zdravé pracoviště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290352" cy="3645000"/>
          </a:xfrm>
        </p:spPr>
        <p:txBody>
          <a:bodyPr>
            <a:normAutofit/>
          </a:bodyPr>
          <a:lstStyle/>
          <a:p>
            <a:r>
              <a:rPr lang="cs-CZ" sz="1600" dirty="0"/>
              <a:t>Ocenění inovativních postupů v oblasti bezpečnosti a ochrany zdraví na pracovišti</a:t>
            </a:r>
          </a:p>
          <a:p>
            <a:r>
              <a:rPr lang="cs-CZ" sz="1600" dirty="0"/>
              <a:t>Organizace jsou oceněny za úspěšné a udržitelné iniciativy zaměřující se na to, aby mělo pracoviště nebezpečné látky pod kontrolou.</a:t>
            </a:r>
          </a:p>
          <a:p>
            <a:r>
              <a:rPr lang="cs-CZ" sz="1600" dirty="0"/>
              <a:t>Do soutěže se mohou přihlásit organizace v:</a:t>
            </a:r>
          </a:p>
          <a:p>
            <a:pPr lvl="1"/>
            <a:r>
              <a:rPr lang="cs-CZ" sz="1600" dirty="0"/>
              <a:t>členských státech EU,</a:t>
            </a:r>
          </a:p>
          <a:p>
            <a:pPr lvl="1"/>
            <a:r>
              <a:rPr lang="cs-CZ" sz="1600" dirty="0"/>
              <a:t>kandidátských zemích,</a:t>
            </a:r>
          </a:p>
          <a:p>
            <a:pPr lvl="1"/>
            <a:r>
              <a:rPr lang="cs-CZ" sz="1600" dirty="0"/>
              <a:t>potenciálních kandidátských zemích,</a:t>
            </a:r>
          </a:p>
          <a:p>
            <a:pPr lvl="1"/>
            <a:r>
              <a:rPr lang="cs-CZ" sz="1600" dirty="0"/>
              <a:t>zemích Evropského sdružení volného obchodu (ESVO).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Vítězové jsou vyhlášeni na slavnostním udílení cen.</a:t>
            </a:r>
          </a:p>
          <a:p>
            <a:endParaRPr lang="cs-CZ" sz="1800" dirty="0"/>
          </a:p>
          <a:p>
            <a:pPr lvl="1"/>
            <a:endParaRPr lang="cs-CZ" sz="1800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Úvod do kampaně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786296" cy="3645000"/>
          </a:xfrm>
        </p:spPr>
        <p:txBody>
          <a:bodyPr>
            <a:normAutofit/>
          </a:bodyPr>
          <a:lstStyle/>
          <a:p>
            <a:r>
              <a:rPr lang="cs-CZ" sz="1600" dirty="0"/>
              <a:t>Koordinaci zajišťuje Evropská agentura pro bezpečnost a ochranu zdraví při práci (EU-OSHA).</a:t>
            </a:r>
          </a:p>
          <a:p>
            <a:r>
              <a:rPr lang="cs-CZ" sz="1600" dirty="0"/>
              <a:t>Kampaň probíhá ve více než 30 zemích.</a:t>
            </a:r>
          </a:p>
          <a:p>
            <a:r>
              <a:rPr lang="cs-CZ" sz="1600" dirty="0"/>
              <a:t>Podporu poskytuje síť partnerů: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cs-CZ" sz="1600" dirty="0"/>
              <a:t>národní kontaktní místa,</a:t>
            </a:r>
          </a:p>
          <a:p>
            <a:pPr lvl="1"/>
            <a:r>
              <a:rPr lang="cs-CZ" sz="1600" dirty="0"/>
              <a:t>oficiální partneři kampaně,</a:t>
            </a:r>
          </a:p>
          <a:p>
            <a:pPr lvl="1"/>
            <a:r>
              <a:rPr lang="cs-CZ" sz="1600" dirty="0"/>
              <a:t>evropští sociální partneři,</a:t>
            </a:r>
          </a:p>
          <a:p>
            <a:pPr lvl="1"/>
            <a:r>
              <a:rPr lang="cs-CZ" sz="1600" dirty="0"/>
              <a:t>mediální partneři,</a:t>
            </a:r>
          </a:p>
          <a:p>
            <a:pPr lvl="1"/>
            <a:r>
              <a:rPr lang="cs-CZ" sz="1600" dirty="0"/>
              <a:t>síť Enterprise Europe Network,</a:t>
            </a:r>
          </a:p>
          <a:p>
            <a:pPr lvl="1"/>
            <a:r>
              <a:rPr lang="cs-CZ" sz="1600" dirty="0"/>
              <a:t>orgány EU,</a:t>
            </a:r>
          </a:p>
          <a:p>
            <a:pPr lvl="1"/>
            <a:r>
              <a:rPr lang="cs-CZ" sz="1600" dirty="0"/>
              <a:t>další agentury EU.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Zdroje kampaně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3761960" cy="3645000"/>
          </a:xfrm>
        </p:spPr>
        <p:txBody>
          <a:bodyPr>
            <a:normAutofit/>
          </a:bodyPr>
          <a:lstStyle/>
          <a:p>
            <a:r>
              <a:rPr lang="cs-CZ" sz="1600" dirty="0"/>
              <a:t>průvodce kampaní</a:t>
            </a:r>
          </a:p>
          <a:p>
            <a:r>
              <a:rPr lang="cs-CZ" sz="1600" dirty="0"/>
              <a:t>praktický elektronický nástroj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zprávy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série informačních listů o prioritních tématech 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databáze zdrojů a nástrojů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databáze případových studií a audiovizuálních materiálů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OSHwiki: aktualizovaná sekce a nové články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3558"/>
            <a:ext cx="3528392" cy="269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filmy o Napovi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propagační materiály</a:t>
            </a:r>
          </a:p>
          <a:p>
            <a:pPr marL="742950" lvl="2" indent="-285750" defTabSz="342900">
              <a:lnSpc>
                <a:spcPts val="15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cs-CZ" sz="1600" dirty="0"/>
              <a:t>leták kampaně,</a:t>
            </a:r>
          </a:p>
          <a:p>
            <a:pPr marL="742950" lvl="2" indent="-285750" defTabSz="342900">
              <a:lnSpc>
                <a:spcPts val="15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cs-CZ" sz="1600" dirty="0"/>
              <a:t>leták k soutěži „Správná praxe“,</a:t>
            </a:r>
          </a:p>
          <a:p>
            <a:pPr marL="742950" lvl="2" indent="-285750" defTabSz="342900">
              <a:lnSpc>
                <a:spcPts val="15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cs-CZ" sz="1600" dirty="0"/>
              <a:t>plakát,</a:t>
            </a:r>
          </a:p>
          <a:p>
            <a:pPr marL="742950" lvl="2" indent="-285750" defTabSz="342900">
              <a:lnSpc>
                <a:spcPts val="15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cs-CZ" sz="1600" dirty="0"/>
              <a:t>videa,</a:t>
            </a:r>
          </a:p>
          <a:p>
            <a:pPr marL="742950" lvl="2" indent="-285750" defTabSz="342900">
              <a:lnSpc>
                <a:spcPts val="15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cs-CZ" sz="1600" dirty="0"/>
              <a:t>on-line banner,</a:t>
            </a:r>
          </a:p>
          <a:p>
            <a:pPr marL="742950" lvl="2" indent="-285750" defTabSz="342900">
              <a:lnSpc>
                <a:spcPts val="15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cs-CZ" sz="1600" dirty="0"/>
              <a:t>e-mailový podpis.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odkazy na užitečné stránky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77311"/>
            <a:ext cx="2156255" cy="13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Důležitá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938424" cy="3645000"/>
          </a:xfrm>
        </p:spPr>
        <p:txBody>
          <a:bodyPr>
            <a:normAutofit/>
          </a:bodyPr>
          <a:lstStyle/>
          <a:p>
            <a:r>
              <a:rPr lang="cs-CZ" sz="1600" dirty="0"/>
              <a:t>zahájení kampaně: </a:t>
            </a:r>
            <a:r>
              <a:rPr dirty="0"/>
              <a:t/>
            </a:r>
            <a:br>
              <a:rPr dirty="0"/>
            </a:br>
            <a:r>
              <a:rPr lang="cs-CZ" sz="1600" b="0" dirty="0"/>
              <a:t>24.</a:t>
            </a:r>
            <a:r>
              <a:rPr lang="cs-CZ" dirty="0"/>
              <a:t> </a:t>
            </a:r>
            <a:r>
              <a:rPr lang="cs-CZ" sz="1600" b="0" dirty="0">
                <a:solidFill>
                  <a:schemeClr val="tx2"/>
                </a:solidFill>
              </a:rPr>
              <a:t>dubna 2018</a:t>
            </a:r>
          </a:p>
          <a:p>
            <a:r>
              <a:rPr lang="cs-CZ" sz="1600" dirty="0"/>
              <a:t>soutěž „Správná praxe“ v členských státech a na evropské úrovni: </a:t>
            </a:r>
            <a:r>
              <a:rPr dirty="0"/>
              <a:t/>
            </a:r>
            <a:br>
              <a:rPr dirty="0"/>
            </a:br>
            <a:r>
              <a:rPr lang="cs-CZ" sz="1600" b="0" dirty="0"/>
              <a:t>2018 a 2019, národní kolo: 15.12.2018 (uzávěrka přihlášek)</a:t>
            </a:r>
          </a:p>
          <a:p>
            <a:r>
              <a:rPr lang="cs-CZ" sz="1600" dirty="0"/>
              <a:t>akce zaměřená na sdílení správné praxe v rámci kampaně Zdravé pracoviště: </a:t>
            </a:r>
            <a:r>
              <a:rPr dirty="0"/>
              <a:t/>
            </a:r>
            <a:br>
              <a:rPr dirty="0"/>
            </a:br>
            <a:r>
              <a:rPr lang="cs-CZ" sz="1600" b="0" dirty="0"/>
              <a:t>2. čtvrtletí 2019</a:t>
            </a:r>
          </a:p>
          <a:p>
            <a:r>
              <a:rPr lang="cs-CZ" sz="1600" dirty="0"/>
              <a:t>Evropské týdny bezpečnosti a ochrany zdraví při práci:</a:t>
            </a:r>
          </a:p>
          <a:p>
            <a:pPr marL="189000" lvl="1" indent="0">
              <a:buNone/>
            </a:pPr>
            <a:r>
              <a:rPr lang="cs-CZ" sz="1600" dirty="0">
                <a:solidFill>
                  <a:schemeClr val="tx2"/>
                </a:solidFill>
              </a:rPr>
              <a:t>říjen 2018 a říjen 2019</a:t>
            </a:r>
          </a:p>
          <a:p>
            <a:r>
              <a:rPr lang="cs-CZ" sz="1600" dirty="0"/>
              <a:t>summit a slavnostní vyhlášení vítězů soutěže „Správná praxe“  v rámci kampaně Zdravé pracoviště:</a:t>
            </a:r>
          </a:p>
          <a:p>
            <a:pPr marL="189000" lvl="1" indent="0">
              <a:buNone/>
            </a:pPr>
            <a:r>
              <a:rPr lang="cs-CZ" sz="1600" dirty="0">
                <a:solidFill>
                  <a:schemeClr val="tx2"/>
                </a:solidFill>
              </a:rPr>
              <a:t>listopad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Další informace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370472" cy="3822982"/>
          </a:xfrm>
        </p:spPr>
        <p:txBody>
          <a:bodyPr>
            <a:normAutofit/>
          </a:bodyPr>
          <a:lstStyle/>
          <a:p>
            <a:r>
              <a:rPr lang="cs-CZ" sz="1600" dirty="0"/>
              <a:t>Více informací můžete získat na internetových stránkách kampaně:</a:t>
            </a:r>
          </a:p>
          <a:p>
            <a:pPr marL="189000" lvl="1" indent="0">
              <a:buNone/>
            </a:pPr>
            <a:r>
              <a:rPr lang="cs-CZ" sz="1600" b="1" dirty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>
                <a:solidFill>
                  <a:schemeClr val="tx2"/>
                </a:solidFill>
                <a:hlinkClick r:id="rId2"/>
              </a:rPr>
              <a:t>cs</a:t>
            </a:r>
            <a:r>
              <a:rPr lang="es-ES" sz="1600" b="1" dirty="0">
                <a:solidFill>
                  <a:schemeClr val="tx2"/>
                </a:solidFill>
              </a:rPr>
              <a:t>  </a:t>
            </a:r>
            <a:endParaRPr lang="cs-CZ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cs-CZ" sz="1600" dirty="0"/>
          </a:p>
          <a:p>
            <a:r>
              <a:rPr lang="cs-CZ" sz="1600" dirty="0"/>
              <a:t>Přihlaste se k odebírání našeho zpravodaje:</a:t>
            </a:r>
          </a:p>
          <a:p>
            <a:pPr marL="189000" lvl="1" indent="0">
              <a:buNone/>
            </a:pPr>
            <a:r>
              <a:rPr lang="cs-CZ" sz="1600" b="1" u="sng" dirty="0">
                <a:hlinkClick r:id="rId3"/>
              </a:rPr>
              <a:t>https://healthy-workplaces.eu/</a:t>
            </a:r>
            <a:r>
              <a:rPr lang="es-ES" sz="1600" b="1" u="sng" dirty="0" err="1">
                <a:hlinkClick r:id="rId3"/>
              </a:rPr>
              <a:t>cs</a:t>
            </a:r>
            <a:r>
              <a:rPr lang="cs-CZ" sz="1600" b="1" u="sng" dirty="0">
                <a:hlinkClick r:id="rId3"/>
              </a:rPr>
              <a:t>/healthy-workplaces-newsletter</a:t>
            </a:r>
            <a:r>
              <a:rPr lang="es-ES" sz="1600" b="1" u="sng" dirty="0"/>
              <a:t>  </a:t>
            </a:r>
            <a:endParaRPr lang="cs-CZ" sz="1600" b="1" dirty="0"/>
          </a:p>
          <a:p>
            <a:pPr marL="189000" lvl="1" indent="0">
              <a:buNone/>
            </a:pPr>
            <a:endParaRPr lang="cs-CZ" sz="1600" b="1" dirty="0"/>
          </a:p>
          <a:p>
            <a:r>
              <a:rPr lang="cs-CZ" sz="1600" dirty="0"/>
              <a:t>Sledujte aktivity a akce prostřednictvím sociálních sítí:</a:t>
            </a:r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Informujte se, jaké akce jsou pořádány ve vaší zemi, u místního kontaktního místa:</a:t>
            </a:r>
          </a:p>
          <a:p>
            <a:pPr marL="189000" lvl="1" indent="0">
              <a:buNone/>
            </a:pPr>
            <a:r>
              <a:rPr lang="cs-CZ" sz="1600" b="1" u="sng" dirty="0">
                <a:hlinkClick r:id="rId4"/>
              </a:rPr>
              <a:t>www.healthy-workplaces.eu/fops</a:t>
            </a:r>
            <a:r>
              <a:rPr lang="es-ES" sz="1600" b="1" u="sng" dirty="0"/>
              <a:t> </a:t>
            </a:r>
            <a:endParaRPr lang="cs-CZ" sz="1600" b="1" u="sng" dirty="0"/>
          </a:p>
          <a:p>
            <a:pPr marL="189000" lvl="1" indent="0">
              <a:buNone/>
            </a:pPr>
            <a:endParaRPr lang="cs-CZ" b="1" dirty="0"/>
          </a:p>
          <a:p>
            <a:pPr marL="189000" lvl="1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cs-CZ" dirty="0"/>
          </a:p>
          <a:p>
            <a:pPr marL="189000" lvl="1" indent="0">
              <a:buNone/>
            </a:pPr>
            <a:endParaRPr lang="cs-CZ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Hlavní cíle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282240" cy="3645000"/>
          </a:xfrm>
        </p:spPr>
        <p:txBody>
          <a:bodyPr>
            <a:normAutofit/>
          </a:bodyPr>
          <a:lstStyle/>
          <a:p>
            <a:r>
              <a:rPr lang="cs-CZ" sz="1600" u="sng" dirty="0"/>
              <a:t>Zvýšit povědomí</a:t>
            </a:r>
            <a:r>
              <a:rPr lang="cs-CZ" sz="1600" dirty="0"/>
              <a:t> o rizicích vyplývajících z nebezpečných látek na pracovišti.</a:t>
            </a:r>
          </a:p>
          <a:p>
            <a:r>
              <a:rPr lang="cs-CZ" sz="1600" dirty="0"/>
              <a:t>Podpořit </a:t>
            </a:r>
            <a:r>
              <a:rPr lang="cs-CZ" sz="1600" u="sng" dirty="0"/>
              <a:t>kulturu prevence</a:t>
            </a:r>
            <a:r>
              <a:rPr lang="cs-CZ" sz="1600" dirty="0"/>
              <a:t> za účelem eliminace nebo účinné kontroly rizik.</a:t>
            </a:r>
          </a:p>
          <a:p>
            <a:r>
              <a:rPr lang="cs-CZ" sz="1600" dirty="0"/>
              <a:t>Zlepšit pochopení rizik spojených s </a:t>
            </a:r>
            <a:r>
              <a:rPr lang="cs-CZ" sz="1600" u="sng" dirty="0"/>
              <a:t>karcinogeny</a:t>
            </a:r>
            <a:r>
              <a:rPr lang="cs-CZ" sz="1600" dirty="0"/>
              <a:t>.</a:t>
            </a:r>
            <a:endParaRPr lang="cs-CZ" sz="1600" u="sng" dirty="0"/>
          </a:p>
          <a:p>
            <a:r>
              <a:rPr lang="cs-CZ" sz="1600" dirty="0"/>
              <a:t>Zaměřit se na pracovníky se </a:t>
            </a:r>
            <a:r>
              <a:rPr lang="cs-CZ" sz="1600" u="sng" dirty="0"/>
              <a:t>specifickými potřebami</a:t>
            </a:r>
            <a:r>
              <a:rPr lang="cs-CZ" sz="1600" dirty="0"/>
              <a:t> a rizikové skupiny.</a:t>
            </a:r>
          </a:p>
          <a:p>
            <a:r>
              <a:rPr lang="cs-CZ" sz="1600" dirty="0"/>
              <a:t>Poskytnout informace o </a:t>
            </a:r>
            <a:r>
              <a:rPr lang="cs-CZ" sz="1600" u="sng" dirty="0"/>
              <a:t>změnách přístupů</a:t>
            </a:r>
            <a:r>
              <a:rPr lang="cs-CZ" sz="1600" dirty="0"/>
              <a:t> 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cs-CZ" sz="1600" dirty="0"/>
              <a:t>a o příslušných </a:t>
            </a:r>
            <a:r>
              <a:rPr lang="cs-CZ" sz="1600" u="sng" dirty="0"/>
              <a:t>právních předpisech</a:t>
            </a:r>
            <a:r>
              <a:rPr lang="cs-CZ" sz="16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48" y="1923678"/>
            <a:ext cx="3207816" cy="2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O co jde?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290352" cy="3645000"/>
          </a:xfrm>
        </p:spPr>
        <p:txBody>
          <a:bodyPr/>
          <a:lstStyle/>
          <a:p>
            <a:r>
              <a:rPr lang="cs-CZ" sz="1600" dirty="0"/>
              <a:t>Na pracovištích v Evropě je mnoho pracovníků vystaveno nebezpečným látkám.</a:t>
            </a:r>
          </a:p>
          <a:p>
            <a:r>
              <a:rPr lang="cs-CZ" sz="1600" dirty="0"/>
              <a:t>Informovanost o tomto problému je často nízká.</a:t>
            </a:r>
          </a:p>
          <a:p>
            <a:r>
              <a:rPr lang="cs-CZ" sz="1600" dirty="0"/>
              <a:t>Nebezpečné látky mohou způsobovat: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akutní a dlouhodobé zdravotní problémy — například podráždění kůže, respirační onemocnění a rakovinu,</a:t>
            </a:r>
          </a:p>
          <a:p>
            <a:pPr lvl="1"/>
            <a:r>
              <a:rPr lang="cs-CZ" sz="1600" dirty="0"/>
              <a:t>rizika, jako je požár, výbuch a udušení,</a:t>
            </a:r>
          </a:p>
          <a:p>
            <a:pPr lvl="1"/>
            <a:r>
              <a:rPr lang="cs-CZ" sz="1600" dirty="0"/>
              <a:t>významné náklady pro podniky kvůli ochranným opatřením a odpovědnosti.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cs-CZ" sz="2000" dirty="0"/>
              <a:t>Co jsou to nebezpečné látky?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31590"/>
            <a:ext cx="5688632" cy="3494426"/>
          </a:xfrm>
        </p:spPr>
        <p:txBody>
          <a:bodyPr>
            <a:normAutofit lnSpcReduction="10000"/>
          </a:bodyPr>
          <a:lstStyle/>
          <a:p>
            <a:pPr lvl="1"/>
            <a:endParaRPr lang="cs-CZ" sz="1600" dirty="0"/>
          </a:p>
          <a:p>
            <a:pPr lvl="1">
              <a:lnSpc>
                <a:spcPct val="110000"/>
              </a:lnSpc>
            </a:pPr>
            <a:r>
              <a:rPr lang="cs-CZ" sz="1600" dirty="0"/>
              <a:t>chemické látky, např. v barvách, lepidlech, dezinfekčních prostředcích, čistících prostředcích nebo pesticidech,</a:t>
            </a:r>
          </a:p>
          <a:p>
            <a:pPr lvl="1">
              <a:lnSpc>
                <a:spcPct val="110000"/>
              </a:lnSpc>
            </a:pPr>
            <a:r>
              <a:rPr lang="cs-CZ" sz="1600" dirty="0"/>
              <a:t>kontaminující látky vznikající při procesech, např. výpary při svařování, prach oxidu křemičitého nebo produkty spalování jako výfukové plyny vznětových motorů,</a:t>
            </a:r>
          </a:p>
          <a:p>
            <a:pPr lvl="1">
              <a:lnSpc>
                <a:spcPct val="110000"/>
              </a:lnSpc>
            </a:pPr>
            <a:r>
              <a:rPr lang="cs-CZ" sz="1600" dirty="0"/>
              <a:t>materiály přírodního původu, např. obilný prach, azbest nebo ropa a její složky.</a:t>
            </a:r>
          </a:p>
          <a:p>
            <a:r>
              <a:rPr lang="cs-CZ" sz="1600" dirty="0"/>
              <a:t>Nebezpečné látky se pravděpodobně nacházejí téměř na všech pracovištích.</a:t>
            </a:r>
          </a:p>
          <a:p>
            <a:r>
              <a:rPr lang="cs-CZ" sz="1600" dirty="0"/>
              <a:t>K poškození zdraví může dojít při krátkodobé i dlouhodobé expozici a při dlouhodobém ukládání v těle.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46" y="1546331"/>
            <a:ext cx="3449009" cy="295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84355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600" b="1" dirty="0">
                <a:solidFill>
                  <a:schemeClr val="tx2"/>
                </a:solidFill>
              </a:rPr>
              <a:t>Jakákoliv látka (plynná, kapalná nebo pevná), která představuje riziko pro bezpečnost a zdraví pracovníků při práci: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Definice ze směrnice o chemických činitelích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a) „Chemickým činitelem“ se rozumí každý chemický prvek nebo sloučenina, samostatné nebo ve směsi, které se vyskytují v přirozeném stavu nebo jsou vyrobeny, použity nebo uvolněny, včetně vyloučení ve formě odpadu, jakoukoli pracovní činností, bez ohledu na to, zda byly vyrobeny záměrně nebo neúmyslně a zda byly uvedeny na trh;</a:t>
            </a:r>
          </a:p>
          <a:p>
            <a:r>
              <a:rPr lang="cs-CZ" dirty="0"/>
              <a:t>b) „Nebezpečným chemickým činitelem“ se rozumí: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i) každý chemický činitel, který splňuje kritéria pro zařazení jako nebezpečný do některé z tříd fyzikální nebezpečnosti nebo nebezpečnosti pro zdraví stanovené v nařízení (ES) č. 1272/2008, … bez ohledu na to, zda tento chemický činitel je či není klasifikován podle uvedeného nařízení; </a:t>
            </a:r>
          </a:p>
          <a:p>
            <a:pPr lvl="1"/>
            <a:r>
              <a:rPr lang="cs-CZ" dirty="0"/>
              <a:t>iii) každý chemický činitel, který nesplňuje kritéria pro klasifikaci jako nebezpečný …, ale který může z důvodu svých fyzikálně-chemických, chemických nebo toxických vlastností a způsobu, jakým je na pracovišti používán nebo přítomen, představovat riziko pro bezpečnost a zdraví zaměstnanců, včetně všech chemických činitelů, jimž byla na základě článku 3 stanovena limitní hodnota expozice na pracovišti.</a:t>
            </a:r>
          </a:p>
          <a:p>
            <a:r>
              <a:rPr lang="cs-CZ" dirty="0"/>
              <a:t>„Činností zahrnující chemické činitele“ se rozumí každá práce, při které se používají nebo mají používat chemické činitele v rámci jakéhokoli procesu včetně výroby, manipulace, skladování, dopravy, odstranění a úpravy, nebo při které tyto chemické činitele vznikají.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Fakta a čísla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59" y="3867894"/>
            <a:ext cx="858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1) Shrnutí – druhý Evropský průzkum podniků na téma nových a vznikajících rizik (ESENER-2), </a:t>
            </a:r>
            <a:r>
              <a:rPr dirty="0"/>
              <a:t/>
            </a:r>
            <a:br>
              <a:rPr dirty="0"/>
            </a:br>
            <a:r>
              <a:rPr lang="cs-CZ" sz="800" dirty="0"/>
              <a:t>EU-OSHA, 2015, s. 5. K dispozici na adrese: </a:t>
            </a:r>
            <a:r>
              <a:rPr lang="cs-CZ" sz="800" u="sng" dirty="0">
                <a:hlinkClick r:id="rId3"/>
              </a:rPr>
              <a:t>https://osha.europa.eu/sites/default/files/publications/documents/esener-ii-summary-en.PDF.</a:t>
            </a:r>
            <a:endParaRPr lang="cs-CZ" sz="800" u="sng" dirty="0"/>
          </a:p>
          <a:p>
            <a:r>
              <a:rPr lang="cs-CZ" sz="800" dirty="0"/>
              <a:t>2) 6. evropský průzkum pracovních podmínek, přehledná zpráva, Eurofound, 2016, s. 43. K dispozici na adrese: </a:t>
            </a:r>
            <a:r>
              <a:rPr lang="cs-CZ" sz="800" dirty="0">
                <a:hlinkClick r:id="rId4"/>
              </a:rPr>
              <a:t>https://www.eurofound.europa.eu/sites/default/files/ef_publication/field_ef_document/ef1634en.pdf.</a:t>
            </a:r>
            <a:r>
              <a:rPr lang="cs-CZ" sz="800" dirty="0"/>
              <a:t> </a:t>
            </a:r>
          </a:p>
          <a:p>
            <a:endParaRPr lang="cs-CZ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94207" cy="2881606"/>
          </a:xfrm>
        </p:spPr>
        <p:txBody>
          <a:bodyPr>
            <a:normAutofit fontScale="85000" lnSpcReduction="10000"/>
          </a:bodyPr>
          <a:lstStyle/>
          <a:p>
            <a:r>
              <a:rPr lang="cs-CZ" sz="1600" dirty="0"/>
              <a:t>Chemické nebo biologické látky se podle průzkumu mezi podniky prováděného agenturou EU-OSHA nacházejí v 38 % podniků.</a:t>
            </a:r>
            <a:r>
              <a:rPr lang="cs-CZ" sz="1600" baseline="30000" dirty="0"/>
              <a:t>1</a:t>
            </a:r>
            <a:r>
              <a:rPr lang="cs-CZ" dirty="0"/>
              <a:t> </a:t>
            </a:r>
            <a:endParaRPr lang="cs-CZ" sz="1600" dirty="0"/>
          </a:p>
          <a:p>
            <a:r>
              <a:rPr lang="cs-CZ" sz="1600" dirty="0"/>
              <a:t>Velké podniky často používají více než 1 000 různých chemických výrobků.</a:t>
            </a:r>
          </a:p>
          <a:p>
            <a:r>
              <a:rPr lang="cs-CZ" sz="1600" dirty="0"/>
              <a:t>Jediný pracovník může přicházet do kontaktu se stovkami různých chemických látek.</a:t>
            </a:r>
          </a:p>
          <a:p>
            <a:r>
              <a:rPr lang="cs-CZ" sz="1600" dirty="0"/>
              <a:t>17 % pracovníků v EU uvádí, že manipuluje s chemickými výrobky či látkami nebo že je jejich kůže ve styku s chemickými výrobky nebo látkami </a:t>
            </a:r>
            <a:r>
              <a:rPr lang="cs-CZ" dirty="0"/>
              <a:t>nejméně 25 % pracovní doby</a:t>
            </a:r>
            <a:r>
              <a:rPr lang="cs-CZ" sz="1600" baseline="30000" dirty="0"/>
              <a:t>2</a:t>
            </a:r>
            <a:r>
              <a:rPr lang="cs-CZ" sz="1600" dirty="0"/>
              <a:t>, a </a:t>
            </a:r>
            <a:r>
              <a:rPr lang="cs-CZ" sz="1600" dirty="0" smtClean="0"/>
              <a:t>1</a:t>
            </a:r>
            <a:r>
              <a:rPr lang="es-ES" sz="1600" smtClean="0"/>
              <a:t>5</a:t>
            </a:r>
            <a:r>
              <a:rPr lang="cs-CZ" sz="1600" dirty="0"/>
              <a:t> % uvádí, že vdechují kouř, výpary (např. svářečské dýmy nebo výfukové plyny) nebo prach (např. prach z dřevin nebo minerální prachy).</a:t>
            </a:r>
          </a:p>
          <a:p>
            <a:r>
              <a:rPr lang="cs-CZ" sz="1600" dirty="0"/>
              <a:t>Neustále se objevují nová rizika.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52141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Fakta a čísla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55726"/>
            <a:ext cx="5976664" cy="2881606"/>
          </a:xfrm>
        </p:spPr>
        <p:txBody>
          <a:bodyPr>
            <a:normAutofit/>
          </a:bodyPr>
          <a:lstStyle/>
          <a:p>
            <a:r>
              <a:rPr lang="cs-CZ" sz="1600" dirty="0"/>
              <a:t>Odvětvími s vysokým výskytem nebezpečných látek jsou zemědělství (62 %), zpracovatelský průmysl (52 %) a stavebnictví (51 %)</a:t>
            </a:r>
            <a:r>
              <a:rPr lang="cs-CZ" sz="1600" baseline="30000" dirty="0"/>
              <a:t>1.</a:t>
            </a:r>
            <a:endParaRPr lang="cs-CZ" sz="1600" dirty="0"/>
          </a:p>
          <a:p>
            <a:r>
              <a:rPr lang="cs-CZ" sz="1600" dirty="0"/>
              <a:t>V mnoha odvětvích používání chemických látek roste, neboť technologie založené na chemických látkách nahrazují tradiční způsoby práce (pesticidy, plasty, izolace atd.).</a:t>
            </a:r>
          </a:p>
          <a:p>
            <a:r>
              <a:rPr lang="cs-CZ" sz="1600" dirty="0"/>
              <a:t>V roce 2014 se ve Švédsku použilo 3,7 tuny nebezpečných látek na jednoho obyvatele.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35646"/>
            <a:ext cx="266988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110826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1) ESENER-2 – Přehledová zpráva: řízení bezpečnosti a ochrany zdraví na pracovišti, EU-OSHA, 2016, s. 18. K dispozici na adrese: </a:t>
            </a:r>
            <a:r>
              <a:rPr lang="cs-CZ" sz="800" u="sng" dirty="0">
                <a:hlinkClick r:id="rId4"/>
              </a:rPr>
              <a:t>https://osha.europa.eu/sites/default/files/ESENER2-Overview_report.pdf</a:t>
            </a:r>
            <a:r>
              <a:rPr lang="cs-CZ" sz="800" dirty="0"/>
              <a:t> </a:t>
            </a:r>
            <a:endParaRPr lang="cs-CZ" sz="800" u="sng" dirty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497340" y="1679911"/>
            <a:ext cx="2163452" cy="2640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Expozice nebezpečným látkám v Evropě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210232" cy="3645000"/>
          </a:xfrm>
        </p:spPr>
        <p:txBody>
          <a:bodyPr>
            <a:normAutofit/>
          </a:bodyPr>
          <a:lstStyle/>
          <a:p>
            <a:r>
              <a:rPr lang="cs-CZ" sz="1600" dirty="0"/>
              <a:t>Studie agentury </a:t>
            </a:r>
            <a:r>
              <a:rPr lang="en-GB" sz="1600" dirty="0"/>
              <a:t>EU-OSHA </a:t>
            </a:r>
            <a:r>
              <a:rPr lang="cs-CZ" sz="1600" dirty="0"/>
              <a:t>za účelem lepšího odhadu expozice nebezpečným látkám na pracovištích v Evropě</a:t>
            </a:r>
            <a:endParaRPr lang="en-GB" sz="1600" strike="sngStrike" dirty="0">
              <a:solidFill>
                <a:srgbClr val="00B050"/>
              </a:solidFill>
            </a:endParaRPr>
          </a:p>
          <a:p>
            <a:r>
              <a:rPr lang="cs-CZ" sz="1600" dirty="0"/>
              <a:t>Ve studii byla uplatněna nová metodika,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/>
              <a:t>která umožnila zkombinovat veřejně dostupné údaje od agentury ECHA,</a:t>
            </a:r>
            <a:r>
              <a:rPr lang="en-US" sz="1600" dirty="0"/>
              <a:t> </a:t>
            </a:r>
            <a:r>
              <a:rPr lang="cs-CZ" sz="1600" dirty="0"/>
              <a:t>ze statistik </a:t>
            </a:r>
            <a:r>
              <a:rPr lang="en-US" sz="1600" dirty="0"/>
              <a:t>SPIN</a:t>
            </a:r>
            <a:r>
              <a:rPr lang="cs-CZ" sz="1600" dirty="0"/>
              <a:t> a</a:t>
            </a:r>
            <a:r>
              <a:rPr lang="en-US" sz="1600" dirty="0"/>
              <a:t> PRODCOM, </a:t>
            </a:r>
            <a:r>
              <a:rPr lang="cs-CZ" sz="1600" dirty="0"/>
              <a:t>statistik Eurostatu o podnicích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/>
              <a:t>a z průzkumu pracovních podmínek v Evropě.</a:t>
            </a:r>
            <a:endParaRPr lang="en-US" sz="1600" dirty="0"/>
          </a:p>
          <a:p>
            <a:r>
              <a:rPr lang="cs-CZ" sz="1600" dirty="0"/>
              <a:t>Ke stanovení nejdůležitějších nebezpečných látek a hlavních odvětví , ve kterých se vyskytují, bylo použito hodnocení odborníků.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640</TotalTime>
  <Words>381</Words>
  <Application>Microsoft Office PowerPoint</Application>
  <PresentationFormat>On-screen Show (16:9)</PresentationFormat>
  <Paragraphs>198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Kampaň Zdravé pracoviště 2018–2019</vt:lpstr>
      <vt:lpstr>Úvod do kampaně</vt:lpstr>
      <vt:lpstr>Hlavní cíle</vt:lpstr>
      <vt:lpstr>O co jde?</vt:lpstr>
      <vt:lpstr>Co jsou to nebezpečné látky? </vt:lpstr>
      <vt:lpstr>Definice ze směrnice o chemických činitelích </vt:lpstr>
      <vt:lpstr>Fakta a čísla</vt:lpstr>
      <vt:lpstr>Fakta a čísla</vt:lpstr>
      <vt:lpstr>Expozice nebezpečným látkám v Evropě</vt:lpstr>
      <vt:lpstr>Jak dostat nebezpečné látky pod kontrolu?</vt:lpstr>
      <vt:lpstr>Hodnocení rizik</vt:lpstr>
      <vt:lpstr>3 kroky, jak nebezpečné látky dostat pod kontrolu</vt:lpstr>
      <vt:lpstr>Zásada STOP</vt:lpstr>
      <vt:lpstr>Právní předpisy EUš</vt:lpstr>
      <vt:lpstr>Karcinogeny</vt:lpstr>
      <vt:lpstr>Specifické rizikové skupiny</vt:lpstr>
      <vt:lpstr>Jak se zapojit</vt:lpstr>
      <vt:lpstr>Nabídka partnerství kampaně</vt:lpstr>
      <vt:lpstr>Soutěž „Správná praxe“ v rámci kampaně Zdravé pracoviště</vt:lpstr>
      <vt:lpstr>Zdroje kampaně</vt:lpstr>
      <vt:lpstr>Důležitá data</vt:lpstr>
      <vt:lpstr>Další informace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210</cp:revision>
  <dcterms:created xsi:type="dcterms:W3CDTF">2015-10-14T15:05:30Z</dcterms:created>
  <dcterms:modified xsi:type="dcterms:W3CDTF">2018-04-05T12:33:35Z</dcterms:modified>
</cp:coreProperties>
</file>